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90" r:id="rId3"/>
    <p:sldId id="288" r:id="rId4"/>
    <p:sldId id="281" r:id="rId5"/>
    <p:sldId id="282" r:id="rId6"/>
    <p:sldId id="283" r:id="rId7"/>
    <p:sldId id="295" r:id="rId8"/>
    <p:sldId id="289" r:id="rId9"/>
    <p:sldId id="259" r:id="rId10"/>
    <p:sldId id="284" r:id="rId11"/>
    <p:sldId id="285" r:id="rId12"/>
    <p:sldId id="262" r:id="rId13"/>
    <p:sldId id="263" r:id="rId14"/>
    <p:sldId id="264" r:id="rId15"/>
    <p:sldId id="294" r:id="rId16"/>
    <p:sldId id="265" r:id="rId17"/>
    <p:sldId id="258" r:id="rId18"/>
    <p:sldId id="266" r:id="rId19"/>
    <p:sldId id="267" r:id="rId20"/>
    <p:sldId id="261" r:id="rId21"/>
    <p:sldId id="270" r:id="rId22"/>
    <p:sldId id="271" r:id="rId23"/>
    <p:sldId id="292" r:id="rId24"/>
    <p:sldId id="291" r:id="rId25"/>
    <p:sldId id="269" r:id="rId26"/>
    <p:sldId id="272" r:id="rId27"/>
    <p:sldId id="273" r:id="rId28"/>
    <p:sldId id="274" r:id="rId29"/>
    <p:sldId id="275" r:id="rId30"/>
    <p:sldId id="276" r:id="rId31"/>
    <p:sldId id="277" r:id="rId32"/>
    <p:sldId id="287" r:id="rId33"/>
    <p:sldId id="268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4" autoAdjust="0"/>
    <p:restoredTop sz="98397" autoAdjust="0"/>
  </p:normalViewPr>
  <p:slideViewPr>
    <p:cSldViewPr snapToGrid="0" snapToObjects="1">
      <p:cViewPr>
        <p:scale>
          <a:sx n="100" d="100"/>
          <a:sy n="100" d="100"/>
        </p:scale>
        <p:origin x="-248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62750-F118-9546-A43C-8E226C759CC9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7548-2D1F-4143-B1E5-99FFF13C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73082E-84C0-A547-814A-65E22BAF3DC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DB5037-7936-A64F-8101-FD1B93228AC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B360F2-FD15-1946-8F4C-94BEFC45A34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E9C273-F0F5-6243-A637-B072ABDFBA76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E677B7A-19EF-1F49-BCA4-E370898C1A3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5B9CE-6241-4103-980D-8A43950827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5B9CE-6241-4103-980D-8A43950827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5B9CE-6241-4103-980D-8A43950827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199D82C-4DA9-FA4D-95C7-74C16E652CB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B9C3064-0830-D44A-A8E0-BFAC344EA4C5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266B9-A69B-624D-92A3-A00C751FE10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9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0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B2C3-DE13-1F4F-8FF8-B63C90903E34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90B5-35F3-544B-8EE8-936843C9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4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wmf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4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mogmountain-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60350"/>
            <a:ext cx="85979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Atmospheric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Organic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Aerosol:  More Than Primary Emissions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Brent J. Williams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Raymond R. Tucker ICARES Career-Development Assistant Professor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Washington University in St. Louis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Department of Energy, Environmental, &amp; Chemical Engineering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PI:  Atmospheric Chemistry &amp; Technology (ACT) Laboratory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18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029200" y="6281738"/>
            <a:ext cx="4114800" cy="4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1400" b="1" dirty="0" smtClean="0">
                <a:solidFill>
                  <a:srgbClr val="FFFF00"/>
                </a:solidFill>
              </a:rPr>
              <a:t>Mumbai:  December 7, 2012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7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667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Helvetica" charset="0"/>
              </a:rPr>
              <a:t>Sources of Atmospheric Aerosols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248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238750" y="6491288"/>
            <a:ext cx="390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Meng et al. 1997, Science, 277, 116.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038600" y="34290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aerosol</a:t>
            </a:r>
          </a:p>
        </p:txBody>
      </p:sp>
      <p:sp>
        <p:nvSpPr>
          <p:cNvPr id="2" name="Oval 1"/>
          <p:cNvSpPr/>
          <p:nvPr/>
        </p:nvSpPr>
        <p:spPr>
          <a:xfrm rot="20836567">
            <a:off x="76868" y="588655"/>
            <a:ext cx="5728999" cy="2602308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Helvetica" charset="0"/>
              </a:rPr>
              <a:t>ORIGINS OF ATMOSPHERIC AEROSOL</a:t>
            </a:r>
          </a:p>
        </p:txBody>
      </p:sp>
      <p:pic>
        <p:nvPicPr>
          <p:cNvPr id="37890" name="Picture 3" descr="~AUT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14815"/>
          <a:stretch>
            <a:fillRect/>
          </a:stretch>
        </p:blipFill>
        <p:spPr>
          <a:xfrm>
            <a:off x="381000" y="1447800"/>
            <a:ext cx="8534400" cy="4457700"/>
          </a:xfrm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257800" y="56388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Soil/dust/Sea salt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4038600" y="52689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Combustion</a:t>
            </a:r>
          </a:p>
        </p:txBody>
      </p:sp>
      <p:cxnSp>
        <p:nvCxnSpPr>
          <p:cNvPr id="37895" name="Straight Arrow Connector 2"/>
          <p:cNvCxnSpPr>
            <a:cxnSpLocks noChangeShapeType="1"/>
          </p:cNvCxnSpPr>
          <p:nvPr/>
        </p:nvCxnSpPr>
        <p:spPr bwMode="auto">
          <a:xfrm flipV="1">
            <a:off x="5257800" y="4724400"/>
            <a:ext cx="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/>
          <p:nvPr/>
        </p:nvSpPr>
        <p:spPr>
          <a:xfrm rot="20359289">
            <a:off x="-59710" y="2322942"/>
            <a:ext cx="5401851" cy="2440716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32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6875" y="1250950"/>
            <a:ext cx="8047038" cy="512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3" descr="OXstatesVCnum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38275"/>
            <a:ext cx="75755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524750" y="2473325"/>
            <a:ext cx="477838" cy="3714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Atmospheric Organic Matter:</a:t>
            </a:r>
            <a:b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Oxidation state and carbon numbers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833563" y="4094163"/>
            <a:ext cx="47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oleic</a:t>
            </a:r>
            <a:br>
              <a:rPr lang="en-US" sz="1000" b="1"/>
            </a:br>
            <a:r>
              <a:rPr lang="en-US" sz="1000" b="1"/>
              <a:t>acid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116763" y="4770438"/>
            <a:ext cx="5921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ethane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931025" y="3894138"/>
            <a:ext cx="984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acetaldehyde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882900" y="3763963"/>
            <a:ext cx="10223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phenanthrene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729038" y="3436938"/>
            <a:ext cx="668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sucrose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578475" y="3444875"/>
            <a:ext cx="992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levoglucosan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578100" y="4156075"/>
            <a:ext cx="1041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sesquiterpene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48150" y="4151313"/>
            <a:ext cx="987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monoterpene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049963" y="4170363"/>
            <a:ext cx="711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isoprene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054725" y="3797300"/>
            <a:ext cx="698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C5 tetrol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445375" y="3449638"/>
            <a:ext cx="5159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CH</a:t>
            </a:r>
            <a:r>
              <a:rPr lang="en-US" sz="1000" b="1" baseline="-25000"/>
              <a:t>2</a:t>
            </a:r>
            <a:r>
              <a:rPr lang="en-US" sz="1000" b="1"/>
              <a:t>O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7089775" y="2995613"/>
            <a:ext cx="619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glyoxal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434138" y="293370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glyoxal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000" b="1"/>
              <a:t>dimer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115175" y="2074863"/>
            <a:ext cx="54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oxalic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000" b="1"/>
              <a:t>acid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430713" y="3887788"/>
            <a:ext cx="635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pinonic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824413" y="3698875"/>
            <a:ext cx="479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pinic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102225" y="3406775"/>
            <a:ext cx="563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C8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000" b="1"/>
              <a:t>triacid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443663" y="4549775"/>
            <a:ext cx="600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butane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5113338" y="4446588"/>
            <a:ext cx="5921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octane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5427663" y="3968750"/>
            <a:ext cx="635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toluene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7502525" y="5180013"/>
            <a:ext cx="504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/>
              <a:t>CH</a:t>
            </a:r>
            <a:r>
              <a:rPr lang="en-US" sz="1400" b="1" baseline="-25000"/>
              <a:t>4</a:t>
            </a:r>
            <a:endParaRPr lang="en-US" sz="1400" b="1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7519988" y="1587500"/>
            <a:ext cx="477837" cy="3714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489825" y="1598613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CC0000"/>
                </a:solidFill>
              </a:rPr>
              <a:t>CO</a:t>
            </a:r>
            <a:r>
              <a:rPr lang="en-US" sz="1600" b="1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7508875" y="24828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CC0000"/>
                </a:solidFill>
              </a:rPr>
              <a:t>CO</a:t>
            </a:r>
            <a:endParaRPr lang="en-US" sz="1600" b="1" baseline="-25000">
              <a:solidFill>
                <a:srgbClr val="CC0000"/>
              </a:solidFill>
            </a:endParaRP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6515100" y="3894138"/>
            <a:ext cx="466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MVK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761163" y="3373438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methyl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000" b="1"/>
              <a:t>glyoxal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1268413" y="3216275"/>
            <a:ext cx="514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fulvic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000" b="1"/>
              <a:t>acid</a:t>
            </a: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H="1">
            <a:off x="1136650" y="3438525"/>
            <a:ext cx="212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3716338" y="4419600"/>
            <a:ext cx="774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dodecane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7424738" y="4337050"/>
            <a:ext cx="6080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CH</a:t>
            </a:r>
            <a:r>
              <a:rPr lang="en-US" sz="1000" b="1" baseline="-25000"/>
              <a:t>3</a:t>
            </a:r>
            <a:r>
              <a:rPr lang="en-US" sz="1000" b="1"/>
              <a:t>OH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1652588" y="3379788"/>
            <a:ext cx="766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000" b="1"/>
              <a:t>elemental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000" b="1"/>
              <a:t>carbon</a:t>
            </a:r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H="1">
            <a:off x="1144588" y="3546475"/>
            <a:ext cx="563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782638" y="1527175"/>
            <a:ext cx="726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Calibri" charset="0"/>
              </a:rPr>
              <a:t>Ox. State </a:t>
            </a:r>
            <a:r>
              <a:rPr lang="en-US">
                <a:solidFill>
                  <a:srgbClr val="CC3300"/>
                </a:solidFill>
                <a:latin typeface="Calibri" charset="0"/>
                <a:cs typeface="Arial" charset="0"/>
              </a:rPr>
              <a:t>≈</a:t>
            </a:r>
            <a:r>
              <a:rPr lang="en-US">
                <a:solidFill>
                  <a:srgbClr val="CC3300"/>
                </a:solidFill>
                <a:latin typeface="Calibri" charset="0"/>
                <a:ea typeface="Arial" charset="0"/>
                <a:cs typeface="Arial" charset="0"/>
              </a:rPr>
              <a:t> 2 (O/C) – (H/C) 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841532" y="6372225"/>
            <a:ext cx="3296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chemeClr val="bg1"/>
                </a:solidFill>
              </a:rPr>
              <a:t>Kroll, Nature Chemistry, 2011.</a:t>
            </a:r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H="1">
            <a:off x="996950" y="5822950"/>
            <a:ext cx="279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536575" y="5618163"/>
            <a:ext cx="51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C</a:t>
            </a:r>
            <a:r>
              <a:rPr lang="en-US" sz="1800" baseline="-2500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11733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8" grpId="0"/>
      <p:bldP spid="38919" grpId="0"/>
      <p:bldP spid="38920" grpId="0"/>
      <p:bldP spid="38921" grpId="0"/>
      <p:bldP spid="38922" grpId="0"/>
      <p:bldP spid="38923" grpId="0"/>
      <p:bldP spid="38924" grpId="0"/>
      <p:bldP spid="38925" grpId="0"/>
      <p:bldP spid="38926" grpId="0"/>
      <p:bldP spid="38927" grpId="0"/>
      <p:bldP spid="38928" grpId="0"/>
      <p:bldP spid="38929" grpId="0"/>
      <p:bldP spid="38930" grpId="0"/>
      <p:bldP spid="38931" grpId="0"/>
      <p:bldP spid="38932" grpId="0"/>
      <p:bldP spid="38933" grpId="0"/>
      <p:bldP spid="38934" grpId="0"/>
      <p:bldP spid="38935" grpId="0"/>
      <p:bldP spid="38936" grpId="0"/>
      <p:bldP spid="38937" grpId="0"/>
      <p:bldP spid="38938" grpId="0"/>
      <p:bldP spid="38939" grpId="0" animBg="1"/>
      <p:bldP spid="38940" grpId="0"/>
      <p:bldP spid="38941" grpId="0"/>
      <p:bldP spid="38942" grpId="0"/>
      <p:bldP spid="38943" grpId="0"/>
      <p:bldP spid="38944" grpId="0"/>
      <p:bldP spid="38945" grpId="0" animBg="1"/>
      <p:bldP spid="38946" grpId="0"/>
      <p:bldP spid="38947" grpId="0"/>
      <p:bldP spid="38948" grpId="0"/>
      <p:bldP spid="389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98488" y="1501775"/>
            <a:ext cx="7794625" cy="433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Chemical complexity of atmospheric organics</a:t>
            </a:r>
          </a:p>
        </p:txBody>
      </p:sp>
      <p:pic>
        <p:nvPicPr>
          <p:cNvPr id="24580" name="Picture 4" descr="complexity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47825"/>
            <a:ext cx="73977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89200" y="1817688"/>
            <a:ext cx="2028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i="1">
                <a:latin typeface="Calibri" charset="0"/>
              </a:rPr>
              <a:t>carbonyls, alcohols, acids only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17575" y="4768850"/>
            <a:ext cx="726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Calibri" charset="0"/>
              </a:rPr>
              <a:t>Ox. State </a:t>
            </a:r>
            <a:r>
              <a:rPr lang="en-US">
                <a:solidFill>
                  <a:srgbClr val="CC3300"/>
                </a:solidFill>
                <a:latin typeface="Calibri" charset="0"/>
                <a:cs typeface="Arial" charset="0"/>
              </a:rPr>
              <a:t>≈</a:t>
            </a:r>
            <a:r>
              <a:rPr lang="en-US">
                <a:solidFill>
                  <a:srgbClr val="CC3300"/>
                </a:solidFill>
                <a:latin typeface="Calibri" charset="0"/>
                <a:ea typeface="Arial" charset="0"/>
                <a:cs typeface="Arial" charset="0"/>
              </a:rPr>
              <a:t> 2 (O/C) – (H/C) 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>
            <a:off x="1911350" y="5451475"/>
            <a:ext cx="279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1450975" y="5246688"/>
            <a:ext cx="51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C</a:t>
            </a:r>
            <a:r>
              <a:rPr lang="en-US" sz="1800" baseline="-250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841625" y="2170113"/>
            <a:ext cx="427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Ambient Mass Concentrations Decrease</a:t>
            </a:r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2349500" y="2365375"/>
            <a:ext cx="488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5847414" y="6319838"/>
            <a:ext cx="3296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smtClean="0">
                <a:solidFill>
                  <a:schemeClr val="bg1"/>
                </a:solidFill>
              </a:rPr>
              <a:t>Kroll, Nature Chemistry, 2011.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7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Oxidation state of organic aerosol</a:t>
            </a:r>
          </a:p>
        </p:txBody>
      </p:sp>
      <p:grpSp>
        <p:nvGrpSpPr>
          <p:cNvPr id="26627" name="Group 24"/>
          <p:cNvGrpSpPr>
            <a:grpSpLocks/>
          </p:cNvGrpSpPr>
          <p:nvPr/>
        </p:nvGrpSpPr>
        <p:grpSpPr bwMode="auto">
          <a:xfrm>
            <a:off x="530225" y="1241425"/>
            <a:ext cx="8613775" cy="5503863"/>
            <a:chOff x="334" y="782"/>
            <a:chExt cx="5426" cy="3467"/>
          </a:xfrm>
        </p:grpSpPr>
        <p:sp>
          <p:nvSpPr>
            <p:cNvPr id="26628" name="Rectangle 2"/>
            <p:cNvSpPr>
              <a:spLocks noChangeArrowheads="1"/>
            </p:cNvSpPr>
            <p:nvPr/>
          </p:nvSpPr>
          <p:spPr bwMode="auto">
            <a:xfrm>
              <a:off x="334" y="782"/>
              <a:ext cx="5069" cy="3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29" name="Picture 4" descr="OXstatesVCnum_unlabe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900"/>
              <a:ext cx="4772" cy="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 Box 5"/>
            <p:cNvSpPr txBox="1">
              <a:spLocks noChangeArrowheads="1"/>
            </p:cNvSpPr>
            <p:nvPr/>
          </p:nvSpPr>
          <p:spPr bwMode="auto">
            <a:xfrm>
              <a:off x="1152" y="3041"/>
              <a:ext cx="2992" cy="3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 3" charset="0"/>
                <a:buChar char=""/>
              </a:pPr>
              <a:r>
                <a:rPr lang="en-US" sz="1600">
                  <a:solidFill>
                    <a:srgbClr val="CC3300"/>
                  </a:solidFill>
                  <a:latin typeface="Calibri" charset="0"/>
                </a:rPr>
                <a:t>Organic aerosol is an intermediate in the oxidation</a:t>
              </a:r>
              <a:br>
                <a:rPr lang="en-US" sz="1600">
                  <a:solidFill>
                    <a:srgbClr val="CC3300"/>
                  </a:solidFill>
                  <a:latin typeface="Calibri" charset="0"/>
                </a:rPr>
              </a:br>
              <a:r>
                <a:rPr lang="en-US" sz="1600">
                  <a:solidFill>
                    <a:srgbClr val="CC3300"/>
                  </a:solidFill>
                  <a:latin typeface="Calibri" charset="0"/>
                </a:rPr>
                <a:t>of </a:t>
              </a:r>
              <a:r>
                <a:rPr lang="en-US" sz="1600" i="1">
                  <a:solidFill>
                    <a:srgbClr val="CC3300"/>
                  </a:solidFill>
                  <a:latin typeface="Calibri" charset="0"/>
                </a:rPr>
                <a:t>most organics </a:t>
              </a:r>
              <a:r>
                <a:rPr lang="en-US" sz="1600">
                  <a:solidFill>
                    <a:srgbClr val="CC3300"/>
                  </a:solidFill>
                  <a:latin typeface="Calibri" charset="0"/>
                </a:rPr>
                <a:t>to CO</a:t>
              </a:r>
              <a:r>
                <a:rPr lang="en-US" sz="1600" baseline="-25000">
                  <a:solidFill>
                    <a:srgbClr val="CC3300"/>
                  </a:solidFill>
                  <a:latin typeface="Calibri" charset="0"/>
                </a:rPr>
                <a:t>2</a:t>
              </a:r>
              <a:endParaRPr lang="en-US" sz="1600">
                <a:solidFill>
                  <a:srgbClr val="CC3300"/>
                </a:solidFill>
                <a:latin typeface="Calibri" charset="0"/>
              </a:endParaRPr>
            </a:p>
          </p:txBody>
        </p:sp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4824" y="1552"/>
              <a:ext cx="301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4821" y="994"/>
              <a:ext cx="301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Text Box 8"/>
            <p:cNvSpPr txBox="1">
              <a:spLocks noChangeArrowheads="1"/>
            </p:cNvSpPr>
            <p:nvPr/>
          </p:nvSpPr>
          <p:spPr bwMode="auto">
            <a:xfrm>
              <a:off x="4802" y="1001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CC0000"/>
                  </a:solidFill>
                </a:rPr>
                <a:t>CO</a:t>
              </a:r>
              <a:r>
                <a:rPr lang="en-US" sz="1600" b="1" baseline="-2500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26634" name="Text Box 9"/>
            <p:cNvSpPr txBox="1">
              <a:spLocks noChangeArrowheads="1"/>
            </p:cNvSpPr>
            <p:nvPr/>
          </p:nvSpPr>
          <p:spPr bwMode="auto">
            <a:xfrm>
              <a:off x="4814" y="1558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CC0000"/>
                  </a:solidFill>
                </a:rPr>
                <a:t>CO</a:t>
              </a:r>
              <a:endParaRPr lang="en-US" sz="1600" b="1" baseline="-25000">
                <a:solidFill>
                  <a:srgbClr val="CC0000"/>
                </a:solidFill>
              </a:endParaRPr>
            </a:p>
          </p:txBody>
        </p:sp>
        <p:sp>
          <p:nvSpPr>
            <p:cNvPr id="26635" name="Line 10"/>
            <p:cNvSpPr>
              <a:spLocks noChangeShapeType="1"/>
            </p:cNvSpPr>
            <p:nvPr/>
          </p:nvSpPr>
          <p:spPr bwMode="auto">
            <a:xfrm flipV="1">
              <a:off x="4346" y="1338"/>
              <a:ext cx="644" cy="1567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1"/>
            <p:cNvSpPr>
              <a:spLocks/>
            </p:cNvSpPr>
            <p:nvPr/>
          </p:nvSpPr>
          <p:spPr bwMode="auto">
            <a:xfrm>
              <a:off x="921" y="1862"/>
              <a:ext cx="3803" cy="986"/>
            </a:xfrm>
            <a:custGeom>
              <a:avLst/>
              <a:gdLst>
                <a:gd name="T0" fmla="*/ 7 w 3803"/>
                <a:gd name="T1" fmla="*/ 62 h 986"/>
                <a:gd name="T2" fmla="*/ 3302 w 3803"/>
                <a:gd name="T3" fmla="*/ 91 h 986"/>
                <a:gd name="T4" fmla="*/ 3014 w 3803"/>
                <a:gd name="T5" fmla="*/ 611 h 986"/>
                <a:gd name="T6" fmla="*/ 0 w 3803"/>
                <a:gd name="T7" fmla="*/ 986 h 9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03"/>
                <a:gd name="T13" fmla="*/ 0 h 986"/>
                <a:gd name="T14" fmla="*/ 3803 w 3803"/>
                <a:gd name="T15" fmla="*/ 986 h 9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03" h="986">
                  <a:moveTo>
                    <a:pt x="7" y="62"/>
                  </a:moveTo>
                  <a:cubicBezTo>
                    <a:pt x="556" y="67"/>
                    <a:pt x="2801" y="0"/>
                    <a:pt x="3302" y="91"/>
                  </a:cubicBezTo>
                  <a:cubicBezTo>
                    <a:pt x="3803" y="182"/>
                    <a:pt x="3564" y="462"/>
                    <a:pt x="3014" y="611"/>
                  </a:cubicBezTo>
                  <a:cubicBezTo>
                    <a:pt x="2464" y="760"/>
                    <a:pt x="1232" y="875"/>
                    <a:pt x="0" y="986"/>
                  </a:cubicBezTo>
                </a:path>
              </a:pathLst>
            </a:custGeom>
            <a:gradFill rotWithShape="1">
              <a:gsLst>
                <a:gs pos="0">
                  <a:srgbClr val="33CC33">
                    <a:alpha val="78998"/>
                  </a:srgbClr>
                </a:gs>
                <a:gs pos="100000">
                  <a:schemeClr val="folHlink">
                    <a:alpha val="20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 flipV="1">
              <a:off x="1580" y="1215"/>
              <a:ext cx="3206" cy="161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3"/>
            <p:cNvSpPr>
              <a:spLocks/>
            </p:cNvSpPr>
            <p:nvPr/>
          </p:nvSpPr>
          <p:spPr bwMode="auto">
            <a:xfrm>
              <a:off x="2857" y="1281"/>
              <a:ext cx="1988" cy="1556"/>
            </a:xfrm>
            <a:custGeom>
              <a:avLst/>
              <a:gdLst>
                <a:gd name="T0" fmla="*/ 0 w 1988"/>
                <a:gd name="T1" fmla="*/ 1556 h 1556"/>
                <a:gd name="T2" fmla="*/ 1988 w 1988"/>
                <a:gd name="T3" fmla="*/ 0 h 1556"/>
                <a:gd name="T4" fmla="*/ 0 60000 65536"/>
                <a:gd name="T5" fmla="*/ 0 60000 65536"/>
                <a:gd name="T6" fmla="*/ 0 w 1988"/>
                <a:gd name="T7" fmla="*/ 0 h 1556"/>
                <a:gd name="T8" fmla="*/ 1988 w 1988"/>
                <a:gd name="T9" fmla="*/ 1556 h 15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8" h="1556">
                  <a:moveTo>
                    <a:pt x="0" y="1556"/>
                  </a:moveTo>
                  <a:lnTo>
                    <a:pt x="1988" y="0"/>
                  </a:lnTo>
                </a:path>
              </a:pathLst>
            </a:custGeom>
            <a:noFill/>
            <a:ln w="63500">
              <a:solidFill>
                <a:srgbClr val="CC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4"/>
            <p:cNvSpPr>
              <a:spLocks noChangeShapeType="1"/>
            </p:cNvSpPr>
            <p:nvPr/>
          </p:nvSpPr>
          <p:spPr bwMode="auto">
            <a:xfrm flipV="1">
              <a:off x="3697" y="1298"/>
              <a:ext cx="1230" cy="1577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8"/>
            <p:cNvSpPr>
              <a:spLocks noChangeShapeType="1"/>
            </p:cNvSpPr>
            <p:nvPr/>
          </p:nvSpPr>
          <p:spPr bwMode="auto">
            <a:xfrm flipH="1">
              <a:off x="712" y="3662"/>
              <a:ext cx="1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422" y="3533"/>
              <a:ext cx="3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C</a:t>
              </a:r>
              <a:r>
                <a:rPr lang="en-US" sz="1800" baseline="-25000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26643" name="Text Box 20"/>
            <p:cNvSpPr txBox="1">
              <a:spLocks noChangeArrowheads="1"/>
            </p:cNvSpPr>
            <p:nvPr/>
          </p:nvSpPr>
          <p:spPr bwMode="auto">
            <a:xfrm>
              <a:off x="3683" y="4016"/>
              <a:ext cx="20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dirty="0">
                  <a:solidFill>
                    <a:schemeClr val="bg1"/>
                  </a:solidFill>
                </a:rPr>
                <a:t>Kroll, Nature Chemistry, 2011.</a:t>
              </a:r>
            </a:p>
          </p:txBody>
        </p:sp>
        <p:sp>
          <p:nvSpPr>
            <p:cNvPr id="26644" name="Text Box 21"/>
            <p:cNvSpPr txBox="1">
              <a:spLocks noChangeArrowheads="1"/>
            </p:cNvSpPr>
            <p:nvPr/>
          </p:nvSpPr>
          <p:spPr bwMode="auto">
            <a:xfrm>
              <a:off x="986" y="1073"/>
              <a:ext cx="1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DA00"/>
                  </a:solidFill>
                </a:rPr>
                <a:t>Organic Aerosol</a:t>
              </a:r>
            </a:p>
          </p:txBody>
        </p:sp>
        <p:sp>
          <p:nvSpPr>
            <p:cNvPr id="26645" name="Text Box 22"/>
            <p:cNvSpPr txBox="1">
              <a:spLocks noChangeArrowheads="1"/>
            </p:cNvSpPr>
            <p:nvPr/>
          </p:nvSpPr>
          <p:spPr bwMode="auto">
            <a:xfrm>
              <a:off x="2552" y="2663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gas</a:t>
              </a:r>
            </a:p>
          </p:txBody>
        </p:sp>
        <p:sp>
          <p:nvSpPr>
            <p:cNvPr id="26646" name="Text Box 23"/>
            <p:cNvSpPr txBox="1">
              <a:spLocks noChangeArrowheads="1"/>
            </p:cNvSpPr>
            <p:nvPr/>
          </p:nvSpPr>
          <p:spPr bwMode="auto">
            <a:xfrm>
              <a:off x="2738" y="2321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41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-2824" r="-3334" b="39758"/>
          <a:stretch>
            <a:fillRect/>
          </a:stretch>
        </p:blipFill>
        <p:spPr>
          <a:xfrm>
            <a:off x="136525" y="671753"/>
            <a:ext cx="8939213" cy="4410075"/>
          </a:xfrm>
        </p:spPr>
      </p:pic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3848100" y="5200890"/>
            <a:ext cx="5227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bg1"/>
                </a:solidFill>
              </a:rPr>
              <a:t>Jimenez, Canagaratna, Donahue, et al., Science, 2009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209800" y="17463"/>
            <a:ext cx="4468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</a:rPr>
              <a:t>2D – Volatility Basis Set space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85304" y="5872780"/>
            <a:ext cx="7014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Illustration of SOA evolution through 2D-VBS </a:t>
            </a:r>
            <a:r>
              <a:rPr lang="en-US" dirty="0" smtClean="0">
                <a:solidFill>
                  <a:srgbClr val="FFFF00"/>
                </a:solidFill>
              </a:rPr>
              <a:t>space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8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46113" y="284163"/>
            <a:ext cx="7796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Secondary Organic Aerosol (SOA) Formation:  Example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00025" y="5199063"/>
            <a:ext cx="895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- 10 days of measurements from thermal desorption aerosol gas chromatograph (TAG)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- PAR = visible light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60425" y="1065213"/>
            <a:ext cx="587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Naphthalene: C</a:t>
            </a:r>
            <a:r>
              <a:rPr lang="en-US" sz="1800" baseline="-25000">
                <a:solidFill>
                  <a:schemeClr val="bg1"/>
                </a:solidFill>
              </a:rPr>
              <a:t>10</a:t>
            </a:r>
            <a:r>
              <a:rPr lang="en-US" sz="1800">
                <a:solidFill>
                  <a:schemeClr val="bg1"/>
                </a:solidFill>
              </a:rPr>
              <a:t>H</a:t>
            </a:r>
            <a:r>
              <a:rPr lang="en-US" sz="1800" baseline="-25000">
                <a:solidFill>
                  <a:schemeClr val="bg1"/>
                </a:solidFill>
              </a:rPr>
              <a:t>8      </a:t>
            </a:r>
            <a:r>
              <a:rPr lang="en-US" sz="1800">
                <a:solidFill>
                  <a:schemeClr val="bg1"/>
                </a:solidFill>
              </a:rPr>
              <a:t> (mostly in Gas-phase)</a:t>
            </a:r>
            <a:endParaRPr lang="en-US" sz="1800" baseline="-25000">
              <a:solidFill>
                <a:schemeClr val="bg1"/>
              </a:solidFill>
            </a:endParaRP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Phthalic acid: C</a:t>
            </a:r>
            <a:r>
              <a:rPr lang="en-US" sz="1800" baseline="-25000">
                <a:solidFill>
                  <a:schemeClr val="bg1"/>
                </a:solidFill>
              </a:rPr>
              <a:t>8</a:t>
            </a:r>
            <a:r>
              <a:rPr lang="en-US" sz="1800">
                <a:solidFill>
                  <a:schemeClr val="bg1"/>
                </a:solidFill>
              </a:rPr>
              <a:t>H</a:t>
            </a:r>
            <a:r>
              <a:rPr lang="en-US" sz="1800" baseline="-25000">
                <a:solidFill>
                  <a:schemeClr val="bg1"/>
                </a:solidFill>
              </a:rPr>
              <a:t>6</a:t>
            </a:r>
            <a:r>
              <a:rPr lang="en-US" sz="1800">
                <a:solidFill>
                  <a:schemeClr val="bg1"/>
                </a:solidFill>
              </a:rPr>
              <a:t>O</a:t>
            </a:r>
            <a:r>
              <a:rPr lang="en-US" sz="1800" baseline="-25000">
                <a:solidFill>
                  <a:schemeClr val="bg1"/>
                </a:solidFill>
              </a:rPr>
              <a:t>4   </a:t>
            </a:r>
            <a:r>
              <a:rPr lang="en-US" sz="1800">
                <a:solidFill>
                  <a:schemeClr val="bg1"/>
                </a:solidFill>
              </a:rPr>
              <a:t>(In both Gas- and Particle-phase)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470525" y="6132513"/>
            <a:ext cx="328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bg1"/>
                </a:solidFill>
              </a:rPr>
              <a:t>Williams et al., PNAS, 2010</a:t>
            </a:r>
          </a:p>
        </p:txBody>
      </p:sp>
      <p:sp>
        <p:nvSpPr>
          <p:cNvPr id="28679" name="Rectangle 3"/>
          <p:cNvSpPr>
            <a:spLocks noChangeAspect="1" noChangeArrowheads="1"/>
          </p:cNvSpPr>
          <p:nvPr/>
        </p:nvSpPr>
        <p:spPr bwMode="auto">
          <a:xfrm>
            <a:off x="846138" y="1822450"/>
            <a:ext cx="7296150" cy="327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46113" y="1338263"/>
          <a:ext cx="75755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Graph Sheet" r:id="rId3" imgW="3200400" imgH="2438280" progId="SPLUSGraphSheetFileType">
                  <p:embed/>
                </p:oleObj>
              </mc:Choice>
              <mc:Fallback>
                <p:oleObj name="Graph Sheet" r:id="rId3" imgW="3200400" imgH="2438280" progId="SPLUSGraphSheetFile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71" t="22501" r="8571" b="15001"/>
                      <a:stretch>
                        <a:fillRect/>
                      </a:stretch>
                    </p:blipFill>
                    <p:spPr bwMode="auto">
                      <a:xfrm>
                        <a:off x="646113" y="1338263"/>
                        <a:ext cx="757555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9"/>
          <p:cNvSpPr txBox="1">
            <a:spLocks noChangeArrowheads="1"/>
          </p:cNvSpPr>
          <p:nvPr/>
        </p:nvSpPr>
        <p:spPr bwMode="auto">
          <a:xfrm rot="-5400000">
            <a:off x="-538956" y="3275807"/>
            <a:ext cx="327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Particle-Phase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422929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288"/>
            <a:ext cx="8448675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5994400" y="6518275"/>
            <a:ext cx="318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bg1"/>
                </a:solidFill>
                <a:latin typeface="Arial" charset="0"/>
                <a:cs typeface="Times New Roman" charset="0"/>
              </a:rPr>
              <a:t>Jimenez et al, Science, 2009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987425" y="0"/>
            <a:ext cx="704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Arial" charset="0"/>
              </a:rPr>
              <a:t>Major Chemical Composition of Atmospheric Fine Particulate Matter</a:t>
            </a:r>
          </a:p>
        </p:txBody>
      </p:sp>
      <p:sp>
        <p:nvSpPr>
          <p:cNvPr id="5" name="Oval 4"/>
          <p:cNvSpPr/>
          <p:nvPr/>
        </p:nvSpPr>
        <p:spPr>
          <a:xfrm>
            <a:off x="5080477" y="694198"/>
            <a:ext cx="3734185" cy="489917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490538" y="0"/>
            <a:ext cx="814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FF00"/>
                </a:solidFill>
              </a:rPr>
              <a:t>Primary vs Secondary Organic Aerosol (OA)</a:t>
            </a:r>
          </a:p>
        </p:txBody>
      </p:sp>
      <p:pic>
        <p:nvPicPr>
          <p:cNvPr id="2969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18288" r="6856" b="20117"/>
          <a:stretch>
            <a:fillRect/>
          </a:stretch>
        </p:blipFill>
        <p:spPr bwMode="auto">
          <a:xfrm>
            <a:off x="212725" y="652463"/>
            <a:ext cx="87122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5861050" y="5262563"/>
            <a:ext cx="312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</a:rPr>
              <a:t>Zhang et al., Geophys Res Lett, 2007</a:t>
            </a: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0" y="586898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Effects of organic gases and organic particles can NOT be thought of as separate issues. </a:t>
            </a:r>
          </a:p>
        </p:txBody>
      </p:sp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2393950" y="5495926"/>
            <a:ext cx="4108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Secondary </a:t>
            </a:r>
            <a:r>
              <a:rPr lang="en-US" dirty="0">
                <a:solidFill>
                  <a:schemeClr val="bg1"/>
                </a:solidFill>
              </a:rPr>
              <a:t>OA &gt; Primary OA</a:t>
            </a:r>
          </a:p>
        </p:txBody>
      </p:sp>
    </p:spTree>
    <p:extLst>
      <p:ext uri="{BB962C8B-B14F-4D97-AF65-F5344CB8AC3E}">
        <p14:creationId xmlns:p14="http://schemas.microsoft.com/office/powerpoint/2010/main" val="25061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488950" y="5618163"/>
            <a:ext cx="8518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Observed SOA &gt; modeled SOA</a:t>
            </a:r>
          </a:p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Lack in our fundamental knowledge of SOA formation and transformation.</a:t>
            </a:r>
          </a:p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At least partially due to lack of measurements for </a:t>
            </a:r>
            <a:r>
              <a:rPr lang="en-US" sz="2000" dirty="0" err="1">
                <a:solidFill>
                  <a:schemeClr val="bg1"/>
                </a:solidFill>
              </a:rPr>
              <a:t>semivolatile</a:t>
            </a:r>
            <a:r>
              <a:rPr lang="en-US" sz="2000" dirty="0">
                <a:solidFill>
                  <a:schemeClr val="bg1"/>
                </a:solidFill>
              </a:rPr>
              <a:t> compounds.</a:t>
            </a: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100138"/>
            <a:ext cx="81883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4476750" y="5018088"/>
            <a:ext cx="436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bg1"/>
                </a:solidFill>
              </a:rPr>
              <a:t>Volkamer et al., Geophys Res Lett, 2006.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517525" y="323850"/>
            <a:ext cx="7916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Major discrepancy between measured and modeled SOA</a:t>
            </a:r>
          </a:p>
        </p:txBody>
      </p:sp>
    </p:spTree>
    <p:extLst>
      <p:ext uri="{BB962C8B-B14F-4D97-AF65-F5344CB8AC3E}">
        <p14:creationId xmlns:p14="http://schemas.microsoft.com/office/powerpoint/2010/main" val="3627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301" y="2505519"/>
            <a:ext cx="51887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 main questions to discuss today: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1) Why do we care?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2) Where does it come from?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1116" y="497672"/>
            <a:ext cx="28374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Organic Aerosol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7025" y="594167"/>
            <a:ext cx="8532813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Organics make up 20-90% of fine particle mass and contain tens of thousands of compounds that can be used to determine </a:t>
            </a:r>
            <a:r>
              <a:rPr lang="en-US" sz="2000" b="1" dirty="0">
                <a:solidFill>
                  <a:schemeClr val="bg1"/>
                </a:solidFill>
              </a:rPr>
              <a:t>sources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b="1" dirty="0" smtClean="0">
                <a:solidFill>
                  <a:schemeClr val="bg1"/>
                </a:solidFill>
              </a:rPr>
              <a:t>transformations (much is Secondary)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/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00"/>
                </a:solidFill>
              </a:rPr>
              <a:t>What we need to know about atmospheric organic matter: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-Physical Properties of Particles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	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-Chemical Properties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	-composition and concentrations (gases and particles)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	-composition transformations as air masses age</a:t>
            </a:r>
          </a:p>
          <a:p>
            <a:pPr eaLnBrk="1" hangingPunct="1"/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-Want to determine all </a:t>
            </a:r>
            <a:r>
              <a:rPr lang="en-US" sz="1800" u="sng" dirty="0">
                <a:solidFill>
                  <a:schemeClr val="bg1"/>
                </a:solidFill>
              </a:rPr>
              <a:t>sources</a:t>
            </a:r>
            <a:r>
              <a:rPr lang="en-US" sz="1800" dirty="0">
                <a:solidFill>
                  <a:schemeClr val="bg1"/>
                </a:solidFill>
              </a:rPr>
              <a:t> and </a:t>
            </a:r>
            <a:r>
              <a:rPr lang="en-US" sz="1800" u="sng" dirty="0">
                <a:solidFill>
                  <a:schemeClr val="bg1"/>
                </a:solidFill>
              </a:rPr>
              <a:t>fate</a:t>
            </a:r>
            <a:r>
              <a:rPr lang="en-US" sz="1800" dirty="0">
                <a:solidFill>
                  <a:schemeClr val="bg1"/>
                </a:solidFill>
              </a:rPr>
              <a:t> of atmospheric gases and particles.  </a:t>
            </a:r>
          </a:p>
          <a:p>
            <a:pPr eaLnBrk="1" hangingPunct="1"/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-What effects do these particles and gases have on the environment?</a:t>
            </a:r>
          </a:p>
          <a:p>
            <a:pPr eaLnBrk="1" hangingPunct="1"/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-What can be done about it? (Policy and Management)</a:t>
            </a:r>
          </a:p>
        </p:txBody>
      </p:sp>
      <p:sp>
        <p:nvSpPr>
          <p:cNvPr id="2" name="Oval 1"/>
          <p:cNvSpPr/>
          <p:nvPr/>
        </p:nvSpPr>
        <p:spPr>
          <a:xfrm>
            <a:off x="2334273" y="4281692"/>
            <a:ext cx="1338774" cy="5663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2"/>
          <p:cNvGraphicFramePr>
            <a:graphicFrameLocks noChangeAspect="1"/>
          </p:cNvGraphicFramePr>
          <p:nvPr/>
        </p:nvGraphicFramePr>
        <p:xfrm>
          <a:off x="2251075" y="990600"/>
          <a:ext cx="4981575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Chart" r:id="rId4" imgW="4971871" imgH="3667125" progId="Excel.Chart.8">
                  <p:embed/>
                </p:oleObj>
              </mc:Choice>
              <mc:Fallback>
                <p:oleObj name="Chart" r:id="rId4" imgW="4971871" imgH="36671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13" t="9975" r="14713" b="14961"/>
                      <a:stretch>
                        <a:fillRect/>
                      </a:stretch>
                    </p:blipFill>
                    <p:spPr bwMode="auto">
                      <a:xfrm>
                        <a:off x="2251075" y="990600"/>
                        <a:ext cx="4981575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1403350" y="5416550"/>
            <a:ext cx="7210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Northern Hemisphere Average (37 studies)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More Summer data than Winter 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Non-Refractory Only (doesn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altLang="ja-JP" sz="1800">
                <a:solidFill>
                  <a:schemeClr val="bg1"/>
                </a:solidFill>
                <a:latin typeface="Arial" charset="0"/>
              </a:rPr>
              <a:t>t include metals and elemental carbon)</a:t>
            </a:r>
            <a:r>
              <a:rPr lang="en-US" altLang="ja-JP" sz="1800">
                <a:latin typeface="Arial" charset="0"/>
              </a:rPr>
              <a:t> 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5" name="Text Box 10"/>
          <p:cNvSpPr txBox="1">
            <a:spLocks noChangeArrowheads="1"/>
          </p:cNvSpPr>
          <p:nvPr/>
        </p:nvSpPr>
        <p:spPr bwMode="auto">
          <a:xfrm>
            <a:off x="537022" y="0"/>
            <a:ext cx="807675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General Speciation: AMS 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Speciation (PM</a:t>
            </a:r>
            <a:r>
              <a:rPr lang="en-US" sz="3200" i="1" baseline="-25000" dirty="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sp>
        <p:nvSpPr>
          <p:cNvPr id="38916" name="Text Box 11"/>
          <p:cNvSpPr txBox="1">
            <a:spLocks noChangeArrowheads="1"/>
          </p:cNvSpPr>
          <p:nvPr/>
        </p:nvSpPr>
        <p:spPr bwMode="auto">
          <a:xfrm>
            <a:off x="6015038" y="6553200"/>
            <a:ext cx="312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  <a:latin typeface="Arial" charset="0"/>
              </a:rPr>
              <a:t>Zhang et al., Geophys Res Lett, 2007</a:t>
            </a:r>
          </a:p>
        </p:txBody>
      </p:sp>
    </p:spTree>
    <p:extLst>
      <p:ext uri="{BB962C8B-B14F-4D97-AF65-F5344CB8AC3E}">
        <p14:creationId xmlns:p14="http://schemas.microsoft.com/office/powerpoint/2010/main" val="304824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2"/>
          <p:cNvGraphicFramePr>
            <a:graphicFrameLocks noChangeAspect="1"/>
          </p:cNvGraphicFramePr>
          <p:nvPr/>
        </p:nvGraphicFramePr>
        <p:xfrm>
          <a:off x="2254250" y="982663"/>
          <a:ext cx="49815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Chart" r:id="rId4" imgW="4981456" imgH="3676710" progId="Excel.Chart.8">
                  <p:embed/>
                </p:oleObj>
              </mc:Choice>
              <mc:Fallback>
                <p:oleObj name="Chart" r:id="rId4" imgW="4981456" imgH="36767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85" t="9949" r="14685" b="14922"/>
                      <a:stretch>
                        <a:fillRect/>
                      </a:stretch>
                    </p:blipFill>
                    <p:spPr bwMode="auto">
                      <a:xfrm>
                        <a:off x="2254250" y="982663"/>
                        <a:ext cx="4981575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Line 6"/>
          <p:cNvSpPr>
            <a:spLocks noChangeShapeType="1"/>
          </p:cNvSpPr>
          <p:nvPr/>
        </p:nvSpPr>
        <p:spPr bwMode="auto">
          <a:xfrm flipV="1">
            <a:off x="4725988" y="2079625"/>
            <a:ext cx="1011237" cy="981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Line 8"/>
          <p:cNvSpPr>
            <a:spLocks noChangeShapeType="1"/>
          </p:cNvSpPr>
          <p:nvPr/>
        </p:nvSpPr>
        <p:spPr bwMode="auto">
          <a:xfrm>
            <a:off x="4724400" y="3068638"/>
            <a:ext cx="1385888" cy="35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6097588" y="4908550"/>
            <a:ext cx="3046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Low Volatility Oxygenated Organic Aerosol (LV-OOA)</a:t>
            </a:r>
          </a:p>
        </p:txBody>
      </p:sp>
      <p:sp>
        <p:nvSpPr>
          <p:cNvPr id="39941" name="Line 10"/>
          <p:cNvSpPr>
            <a:spLocks noChangeShapeType="1"/>
          </p:cNvSpPr>
          <p:nvPr/>
        </p:nvSpPr>
        <p:spPr bwMode="auto">
          <a:xfrm flipH="1">
            <a:off x="5284788" y="1193800"/>
            <a:ext cx="2001837" cy="788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4760913" y="21002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x%</a:t>
            </a:r>
          </a:p>
        </p:txBody>
      </p:sp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5105400" y="27146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y%</a:t>
            </a:r>
          </a:p>
        </p:txBody>
      </p:sp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4976813" y="330835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z%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7318375" y="3481388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Semivolatile OOA (SV-OOA)</a:t>
            </a:r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 flipH="1" flipV="1">
            <a:off x="5851525" y="3146425"/>
            <a:ext cx="1501775" cy="471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Text Box 16"/>
          <p:cNvSpPr txBox="1">
            <a:spLocks noChangeArrowheads="1"/>
          </p:cNvSpPr>
          <p:nvPr/>
        </p:nvSpPr>
        <p:spPr bwMode="auto">
          <a:xfrm>
            <a:off x="7232650" y="998538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Hydrocarbon-like OA (HOA)</a:t>
            </a:r>
          </a:p>
        </p:txBody>
      </p:sp>
      <p:sp>
        <p:nvSpPr>
          <p:cNvPr id="39948" name="Line 17"/>
          <p:cNvSpPr>
            <a:spLocks noChangeShapeType="1"/>
          </p:cNvSpPr>
          <p:nvPr/>
        </p:nvSpPr>
        <p:spPr bwMode="auto">
          <a:xfrm flipH="1" flipV="1">
            <a:off x="5408613" y="4013200"/>
            <a:ext cx="915987" cy="954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Text Box 18"/>
          <p:cNvSpPr txBox="1">
            <a:spLocks noChangeArrowheads="1"/>
          </p:cNvSpPr>
          <p:nvPr/>
        </p:nvSpPr>
        <p:spPr bwMode="auto">
          <a:xfrm>
            <a:off x="506413" y="5591175"/>
            <a:ext cx="7705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x, y, z% varies (x &gt; y &gt; z in urban locations, z &gt; y &gt; x in remote locations)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Can also provide estimate of Biomass OA, but some interference exists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Still lacks specifics on sources of OA</a:t>
            </a:r>
            <a:r>
              <a:rPr lang="en-US" sz="1800">
                <a:latin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Specifics are crucial for Regulation and Modeling Efforts</a:t>
            </a:r>
          </a:p>
        </p:txBody>
      </p:sp>
      <p:sp>
        <p:nvSpPr>
          <p:cNvPr id="39950" name="Text Box 20"/>
          <p:cNvSpPr txBox="1">
            <a:spLocks noChangeArrowheads="1"/>
          </p:cNvSpPr>
          <p:nvPr/>
        </p:nvSpPr>
        <p:spPr bwMode="auto">
          <a:xfrm>
            <a:off x="192650" y="0"/>
            <a:ext cx="8951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More Specific:  AMS 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Speciation (w/ PMF of OA)</a:t>
            </a:r>
          </a:p>
        </p:txBody>
      </p:sp>
    </p:spTree>
    <p:extLst>
      <p:ext uri="{BB962C8B-B14F-4D97-AF65-F5344CB8AC3E}">
        <p14:creationId xmlns:p14="http://schemas.microsoft.com/office/powerpoint/2010/main" val="30648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27"/>
          <p:cNvGrpSpPr>
            <a:grpSpLocks/>
          </p:cNvGrpSpPr>
          <p:nvPr/>
        </p:nvGrpSpPr>
        <p:grpSpPr bwMode="auto">
          <a:xfrm>
            <a:off x="0" y="0"/>
            <a:ext cx="9144000" cy="6494463"/>
            <a:chOff x="0" y="0"/>
            <a:chExt cx="5760" cy="4091"/>
          </a:xfrm>
        </p:grpSpPr>
        <p:pic>
          <p:nvPicPr>
            <p:cNvPr id="43011" name="Picture 2" descr="MPj0402517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Rectangle 3"/>
            <p:cNvSpPr>
              <a:spLocks noChangeArrowheads="1"/>
            </p:cNvSpPr>
            <p:nvPr/>
          </p:nvSpPr>
          <p:spPr bwMode="auto">
            <a:xfrm>
              <a:off x="4667" y="3410"/>
              <a:ext cx="818" cy="3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Freeform 4"/>
            <p:cNvSpPr>
              <a:spLocks/>
            </p:cNvSpPr>
            <p:nvPr/>
          </p:nvSpPr>
          <p:spPr bwMode="auto">
            <a:xfrm>
              <a:off x="2232" y="3436"/>
              <a:ext cx="1957" cy="648"/>
            </a:xfrm>
            <a:custGeom>
              <a:avLst/>
              <a:gdLst>
                <a:gd name="T0" fmla="*/ 0 w 1957"/>
                <a:gd name="T1" fmla="*/ 648 h 648"/>
                <a:gd name="T2" fmla="*/ 674 w 1957"/>
                <a:gd name="T3" fmla="*/ 648 h 648"/>
                <a:gd name="T4" fmla="*/ 792 w 1957"/>
                <a:gd name="T5" fmla="*/ 373 h 648"/>
                <a:gd name="T6" fmla="*/ 1008 w 1957"/>
                <a:gd name="T7" fmla="*/ 177 h 648"/>
                <a:gd name="T8" fmla="*/ 1231 w 1957"/>
                <a:gd name="T9" fmla="*/ 99 h 648"/>
                <a:gd name="T10" fmla="*/ 1525 w 1957"/>
                <a:gd name="T11" fmla="*/ 53 h 648"/>
                <a:gd name="T12" fmla="*/ 1813 w 1957"/>
                <a:gd name="T13" fmla="*/ 27 h 648"/>
                <a:gd name="T14" fmla="*/ 1957 w 1957"/>
                <a:gd name="T15" fmla="*/ 0 h 648"/>
                <a:gd name="T16" fmla="*/ 1519 w 1957"/>
                <a:gd name="T17" fmla="*/ 20 h 648"/>
                <a:gd name="T18" fmla="*/ 1224 w 1957"/>
                <a:gd name="T19" fmla="*/ 40 h 648"/>
                <a:gd name="T20" fmla="*/ 1015 w 1957"/>
                <a:gd name="T21" fmla="*/ 46 h 648"/>
                <a:gd name="T22" fmla="*/ 792 w 1957"/>
                <a:gd name="T23" fmla="*/ 92 h 648"/>
                <a:gd name="T24" fmla="*/ 694 w 1957"/>
                <a:gd name="T25" fmla="*/ 118 h 648"/>
                <a:gd name="T26" fmla="*/ 249 w 1957"/>
                <a:gd name="T27" fmla="*/ 373 h 648"/>
                <a:gd name="T28" fmla="*/ 0 w 1957"/>
                <a:gd name="T29" fmla="*/ 648 h 6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7"/>
                <a:gd name="T46" fmla="*/ 0 h 648"/>
                <a:gd name="T47" fmla="*/ 1957 w 1957"/>
                <a:gd name="T48" fmla="*/ 648 h 6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7" h="648">
                  <a:moveTo>
                    <a:pt x="0" y="648"/>
                  </a:moveTo>
                  <a:lnTo>
                    <a:pt x="674" y="648"/>
                  </a:lnTo>
                  <a:lnTo>
                    <a:pt x="792" y="373"/>
                  </a:lnTo>
                  <a:lnTo>
                    <a:pt x="1008" y="177"/>
                  </a:lnTo>
                  <a:lnTo>
                    <a:pt x="1231" y="99"/>
                  </a:lnTo>
                  <a:lnTo>
                    <a:pt x="1525" y="53"/>
                  </a:lnTo>
                  <a:lnTo>
                    <a:pt x="1813" y="27"/>
                  </a:lnTo>
                  <a:lnTo>
                    <a:pt x="1957" y="0"/>
                  </a:lnTo>
                  <a:lnTo>
                    <a:pt x="1519" y="20"/>
                  </a:lnTo>
                  <a:lnTo>
                    <a:pt x="1224" y="40"/>
                  </a:lnTo>
                  <a:lnTo>
                    <a:pt x="1015" y="46"/>
                  </a:lnTo>
                  <a:lnTo>
                    <a:pt x="792" y="92"/>
                  </a:lnTo>
                  <a:lnTo>
                    <a:pt x="694" y="118"/>
                  </a:lnTo>
                  <a:lnTo>
                    <a:pt x="249" y="373"/>
                  </a:lnTo>
                  <a:lnTo>
                    <a:pt x="0" y="648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Tree"/>
            <p:cNvSpPr>
              <a:spLocks noEditPoints="1" noChangeArrowheads="1"/>
            </p:cNvSpPr>
            <p:nvPr/>
          </p:nvSpPr>
          <p:spPr bwMode="auto">
            <a:xfrm>
              <a:off x="1519" y="3331"/>
              <a:ext cx="214" cy="32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pic>
          <p:nvPicPr>
            <p:cNvPr id="43015" name="Picture 6" descr="MCj0104528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673"/>
              <a:ext cx="89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7" descr="MPj0401309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" y="2572"/>
              <a:ext cx="1252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ree"/>
            <p:cNvSpPr>
              <a:spLocks noEditPoints="1" noChangeArrowheads="1"/>
            </p:cNvSpPr>
            <p:nvPr/>
          </p:nvSpPr>
          <p:spPr bwMode="auto">
            <a:xfrm>
              <a:off x="1613" y="3406"/>
              <a:ext cx="214" cy="32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9705" name="Tree"/>
            <p:cNvSpPr>
              <a:spLocks noEditPoints="1" noChangeArrowheads="1"/>
            </p:cNvSpPr>
            <p:nvPr/>
          </p:nvSpPr>
          <p:spPr bwMode="auto">
            <a:xfrm>
              <a:off x="1087" y="3326"/>
              <a:ext cx="214" cy="32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9706" name="Tree"/>
            <p:cNvSpPr>
              <a:spLocks noEditPoints="1" noChangeArrowheads="1"/>
            </p:cNvSpPr>
            <p:nvPr/>
          </p:nvSpPr>
          <p:spPr bwMode="auto">
            <a:xfrm>
              <a:off x="1206" y="3351"/>
              <a:ext cx="214" cy="32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9707" name="Tree"/>
            <p:cNvSpPr>
              <a:spLocks noEditPoints="1" noChangeArrowheads="1"/>
            </p:cNvSpPr>
            <p:nvPr/>
          </p:nvSpPr>
          <p:spPr bwMode="auto">
            <a:xfrm>
              <a:off x="1290" y="3412"/>
              <a:ext cx="214" cy="32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9708" name="Tree"/>
            <p:cNvSpPr>
              <a:spLocks noEditPoints="1" noChangeArrowheads="1"/>
            </p:cNvSpPr>
            <p:nvPr/>
          </p:nvSpPr>
          <p:spPr bwMode="auto">
            <a:xfrm>
              <a:off x="1379" y="3406"/>
              <a:ext cx="214" cy="32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658" y="2844"/>
              <a:ext cx="44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4"/>
            <p:cNvSpPr>
              <a:spLocks noChangeArrowheads="1"/>
            </p:cNvSpPr>
            <p:nvPr/>
          </p:nvSpPr>
          <p:spPr bwMode="auto">
            <a:xfrm>
              <a:off x="957" y="2465"/>
              <a:ext cx="43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15"/>
            <p:cNvSpPr>
              <a:spLocks noChangeArrowheads="1"/>
            </p:cNvSpPr>
            <p:nvPr/>
          </p:nvSpPr>
          <p:spPr bwMode="auto">
            <a:xfrm>
              <a:off x="803" y="2894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Oval 16"/>
            <p:cNvSpPr>
              <a:spLocks noChangeArrowheads="1"/>
            </p:cNvSpPr>
            <p:nvPr/>
          </p:nvSpPr>
          <p:spPr bwMode="auto">
            <a:xfrm>
              <a:off x="778" y="2794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17"/>
            <p:cNvSpPr>
              <a:spLocks noChangeArrowheads="1"/>
            </p:cNvSpPr>
            <p:nvPr/>
          </p:nvSpPr>
          <p:spPr bwMode="auto">
            <a:xfrm>
              <a:off x="1046" y="2683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Oval 18"/>
            <p:cNvSpPr>
              <a:spLocks noChangeArrowheads="1"/>
            </p:cNvSpPr>
            <p:nvPr/>
          </p:nvSpPr>
          <p:spPr bwMode="auto">
            <a:xfrm>
              <a:off x="1056" y="2869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Oval 19"/>
            <p:cNvSpPr>
              <a:spLocks noChangeArrowheads="1"/>
            </p:cNvSpPr>
            <p:nvPr/>
          </p:nvSpPr>
          <p:spPr bwMode="auto">
            <a:xfrm>
              <a:off x="877" y="2637"/>
              <a:ext cx="44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Oval 20"/>
            <p:cNvSpPr>
              <a:spLocks noChangeArrowheads="1"/>
            </p:cNvSpPr>
            <p:nvPr/>
          </p:nvSpPr>
          <p:spPr bwMode="auto">
            <a:xfrm>
              <a:off x="1230" y="2632"/>
              <a:ext cx="43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Oval 21"/>
            <p:cNvSpPr>
              <a:spLocks noChangeArrowheads="1"/>
            </p:cNvSpPr>
            <p:nvPr/>
          </p:nvSpPr>
          <p:spPr bwMode="auto">
            <a:xfrm>
              <a:off x="1205" y="2466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Oval 22"/>
            <p:cNvSpPr>
              <a:spLocks noChangeArrowheads="1"/>
            </p:cNvSpPr>
            <p:nvPr/>
          </p:nvSpPr>
          <p:spPr bwMode="auto">
            <a:xfrm>
              <a:off x="1379" y="2557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Oval 23"/>
            <p:cNvSpPr>
              <a:spLocks noChangeArrowheads="1"/>
            </p:cNvSpPr>
            <p:nvPr/>
          </p:nvSpPr>
          <p:spPr bwMode="auto">
            <a:xfrm>
              <a:off x="1325" y="2718"/>
              <a:ext cx="43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24"/>
            <p:cNvSpPr>
              <a:spLocks noChangeArrowheads="1"/>
            </p:cNvSpPr>
            <p:nvPr/>
          </p:nvSpPr>
          <p:spPr bwMode="auto">
            <a:xfrm>
              <a:off x="1488" y="2451"/>
              <a:ext cx="44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Oval 25"/>
            <p:cNvSpPr>
              <a:spLocks noChangeArrowheads="1"/>
            </p:cNvSpPr>
            <p:nvPr/>
          </p:nvSpPr>
          <p:spPr bwMode="auto">
            <a:xfrm>
              <a:off x="1533" y="2758"/>
              <a:ext cx="43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Oval 26"/>
            <p:cNvSpPr>
              <a:spLocks noChangeArrowheads="1"/>
            </p:cNvSpPr>
            <p:nvPr/>
          </p:nvSpPr>
          <p:spPr bwMode="auto">
            <a:xfrm>
              <a:off x="1672" y="2531"/>
              <a:ext cx="44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Oval 27"/>
            <p:cNvSpPr>
              <a:spLocks noChangeArrowheads="1"/>
            </p:cNvSpPr>
            <p:nvPr/>
          </p:nvSpPr>
          <p:spPr bwMode="auto">
            <a:xfrm>
              <a:off x="2000" y="2324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Oval 28"/>
            <p:cNvSpPr>
              <a:spLocks noChangeArrowheads="1"/>
            </p:cNvSpPr>
            <p:nvPr/>
          </p:nvSpPr>
          <p:spPr bwMode="auto">
            <a:xfrm>
              <a:off x="1990" y="2673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Oval 29"/>
            <p:cNvSpPr>
              <a:spLocks noChangeArrowheads="1"/>
            </p:cNvSpPr>
            <p:nvPr/>
          </p:nvSpPr>
          <p:spPr bwMode="auto">
            <a:xfrm>
              <a:off x="1696" y="2663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Oval 30"/>
            <p:cNvSpPr>
              <a:spLocks noChangeArrowheads="1"/>
            </p:cNvSpPr>
            <p:nvPr/>
          </p:nvSpPr>
          <p:spPr bwMode="auto">
            <a:xfrm>
              <a:off x="2173" y="2438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Oval 31"/>
            <p:cNvSpPr>
              <a:spLocks noChangeArrowheads="1"/>
            </p:cNvSpPr>
            <p:nvPr/>
          </p:nvSpPr>
          <p:spPr bwMode="auto">
            <a:xfrm>
              <a:off x="2571" y="2546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Oval 32"/>
            <p:cNvSpPr>
              <a:spLocks noChangeArrowheads="1"/>
            </p:cNvSpPr>
            <p:nvPr/>
          </p:nvSpPr>
          <p:spPr bwMode="auto">
            <a:xfrm>
              <a:off x="2538" y="2328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Oval 33"/>
            <p:cNvSpPr>
              <a:spLocks noChangeArrowheads="1"/>
            </p:cNvSpPr>
            <p:nvPr/>
          </p:nvSpPr>
          <p:spPr bwMode="auto">
            <a:xfrm>
              <a:off x="2999" y="2465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34"/>
            <p:cNvSpPr>
              <a:spLocks noChangeArrowheads="1"/>
            </p:cNvSpPr>
            <p:nvPr/>
          </p:nvSpPr>
          <p:spPr bwMode="auto">
            <a:xfrm>
              <a:off x="2640" y="2135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Oval 35"/>
            <p:cNvSpPr>
              <a:spLocks noChangeArrowheads="1"/>
            </p:cNvSpPr>
            <p:nvPr/>
          </p:nvSpPr>
          <p:spPr bwMode="auto">
            <a:xfrm>
              <a:off x="5398" y="2221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Oval 36"/>
            <p:cNvSpPr>
              <a:spLocks noChangeArrowheads="1"/>
            </p:cNvSpPr>
            <p:nvPr/>
          </p:nvSpPr>
          <p:spPr bwMode="auto">
            <a:xfrm>
              <a:off x="3371" y="2249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Oval 37"/>
            <p:cNvSpPr>
              <a:spLocks noChangeArrowheads="1"/>
            </p:cNvSpPr>
            <p:nvPr/>
          </p:nvSpPr>
          <p:spPr bwMode="auto">
            <a:xfrm>
              <a:off x="926" y="2769"/>
              <a:ext cx="44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7" name="Oval 38"/>
            <p:cNvSpPr>
              <a:spLocks noChangeArrowheads="1"/>
            </p:cNvSpPr>
            <p:nvPr/>
          </p:nvSpPr>
          <p:spPr bwMode="auto">
            <a:xfrm>
              <a:off x="1731" y="2234"/>
              <a:ext cx="44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Oval 39"/>
            <p:cNvSpPr>
              <a:spLocks noChangeArrowheads="1"/>
            </p:cNvSpPr>
            <p:nvPr/>
          </p:nvSpPr>
          <p:spPr bwMode="auto">
            <a:xfrm>
              <a:off x="2241" y="2137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Oval 40"/>
            <p:cNvSpPr>
              <a:spLocks noChangeArrowheads="1"/>
            </p:cNvSpPr>
            <p:nvPr/>
          </p:nvSpPr>
          <p:spPr bwMode="auto">
            <a:xfrm>
              <a:off x="3153" y="300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Oval 41"/>
            <p:cNvSpPr>
              <a:spLocks noChangeArrowheads="1"/>
            </p:cNvSpPr>
            <p:nvPr/>
          </p:nvSpPr>
          <p:spPr bwMode="auto">
            <a:xfrm>
              <a:off x="3227" y="290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Oval 42"/>
            <p:cNvSpPr>
              <a:spLocks noChangeArrowheads="1"/>
            </p:cNvSpPr>
            <p:nvPr/>
          </p:nvSpPr>
          <p:spPr bwMode="auto">
            <a:xfrm>
              <a:off x="3307" y="2803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Oval 43"/>
            <p:cNvSpPr>
              <a:spLocks noChangeArrowheads="1"/>
            </p:cNvSpPr>
            <p:nvPr/>
          </p:nvSpPr>
          <p:spPr bwMode="auto">
            <a:xfrm>
              <a:off x="3317" y="2985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Oval 44"/>
            <p:cNvSpPr>
              <a:spLocks noChangeArrowheads="1"/>
            </p:cNvSpPr>
            <p:nvPr/>
          </p:nvSpPr>
          <p:spPr bwMode="auto">
            <a:xfrm>
              <a:off x="3108" y="282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Oval 45"/>
            <p:cNvSpPr>
              <a:spLocks noChangeArrowheads="1"/>
            </p:cNvSpPr>
            <p:nvPr/>
          </p:nvSpPr>
          <p:spPr bwMode="auto">
            <a:xfrm>
              <a:off x="3376" y="2865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Oval 46"/>
            <p:cNvSpPr>
              <a:spLocks noChangeArrowheads="1"/>
            </p:cNvSpPr>
            <p:nvPr/>
          </p:nvSpPr>
          <p:spPr bwMode="auto">
            <a:xfrm>
              <a:off x="3331" y="2673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Oval 47"/>
            <p:cNvSpPr>
              <a:spLocks noChangeArrowheads="1"/>
            </p:cNvSpPr>
            <p:nvPr/>
          </p:nvSpPr>
          <p:spPr bwMode="auto">
            <a:xfrm>
              <a:off x="3396" y="3051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Oval 48"/>
            <p:cNvSpPr>
              <a:spLocks noChangeArrowheads="1"/>
            </p:cNvSpPr>
            <p:nvPr/>
          </p:nvSpPr>
          <p:spPr bwMode="auto">
            <a:xfrm>
              <a:off x="3466" y="264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Oval 49"/>
            <p:cNvSpPr>
              <a:spLocks noChangeArrowheads="1"/>
            </p:cNvSpPr>
            <p:nvPr/>
          </p:nvSpPr>
          <p:spPr bwMode="auto">
            <a:xfrm>
              <a:off x="3530" y="2854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Oval 50"/>
            <p:cNvSpPr>
              <a:spLocks noChangeArrowheads="1"/>
            </p:cNvSpPr>
            <p:nvPr/>
          </p:nvSpPr>
          <p:spPr bwMode="auto">
            <a:xfrm>
              <a:off x="3615" y="263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Oval 51"/>
            <p:cNvSpPr>
              <a:spLocks noChangeArrowheads="1"/>
            </p:cNvSpPr>
            <p:nvPr/>
          </p:nvSpPr>
          <p:spPr bwMode="auto">
            <a:xfrm>
              <a:off x="2979" y="289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Oval 52"/>
            <p:cNvSpPr>
              <a:spLocks noChangeArrowheads="1"/>
            </p:cNvSpPr>
            <p:nvPr/>
          </p:nvSpPr>
          <p:spPr bwMode="auto">
            <a:xfrm>
              <a:off x="3074" y="2975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2" name="Oval 53"/>
            <p:cNvSpPr>
              <a:spLocks noChangeArrowheads="1"/>
            </p:cNvSpPr>
            <p:nvPr/>
          </p:nvSpPr>
          <p:spPr bwMode="auto">
            <a:xfrm>
              <a:off x="2690" y="315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Oval 54"/>
            <p:cNvSpPr>
              <a:spLocks noChangeArrowheads="1"/>
            </p:cNvSpPr>
            <p:nvPr/>
          </p:nvSpPr>
          <p:spPr bwMode="auto">
            <a:xfrm>
              <a:off x="2904" y="296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Oval 55"/>
            <p:cNvSpPr>
              <a:spLocks noChangeArrowheads="1"/>
            </p:cNvSpPr>
            <p:nvPr/>
          </p:nvSpPr>
          <p:spPr bwMode="auto">
            <a:xfrm>
              <a:off x="2953" y="3112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Oval 56"/>
            <p:cNvSpPr>
              <a:spLocks noChangeArrowheads="1"/>
            </p:cNvSpPr>
            <p:nvPr/>
          </p:nvSpPr>
          <p:spPr bwMode="auto">
            <a:xfrm>
              <a:off x="3685" y="274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Oval 57"/>
            <p:cNvSpPr>
              <a:spLocks noChangeArrowheads="1"/>
            </p:cNvSpPr>
            <p:nvPr/>
          </p:nvSpPr>
          <p:spPr bwMode="auto">
            <a:xfrm>
              <a:off x="3748" y="247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Oval 58"/>
            <p:cNvSpPr>
              <a:spLocks noChangeArrowheads="1"/>
            </p:cNvSpPr>
            <p:nvPr/>
          </p:nvSpPr>
          <p:spPr bwMode="auto">
            <a:xfrm>
              <a:off x="3555" y="250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Oval 59"/>
            <p:cNvSpPr>
              <a:spLocks noChangeArrowheads="1"/>
            </p:cNvSpPr>
            <p:nvPr/>
          </p:nvSpPr>
          <p:spPr bwMode="auto">
            <a:xfrm>
              <a:off x="2700" y="3071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Oval 60"/>
            <p:cNvSpPr>
              <a:spLocks noChangeArrowheads="1"/>
            </p:cNvSpPr>
            <p:nvPr/>
          </p:nvSpPr>
          <p:spPr bwMode="auto">
            <a:xfrm>
              <a:off x="2477" y="3192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Oval 61"/>
            <p:cNvSpPr>
              <a:spLocks noChangeArrowheads="1"/>
            </p:cNvSpPr>
            <p:nvPr/>
          </p:nvSpPr>
          <p:spPr bwMode="auto">
            <a:xfrm>
              <a:off x="2304" y="3238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Oval 62"/>
            <p:cNvSpPr>
              <a:spLocks noChangeArrowheads="1"/>
            </p:cNvSpPr>
            <p:nvPr/>
          </p:nvSpPr>
          <p:spPr bwMode="auto">
            <a:xfrm>
              <a:off x="2810" y="3041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2" name="Oval 63"/>
            <p:cNvSpPr>
              <a:spLocks noChangeArrowheads="1"/>
            </p:cNvSpPr>
            <p:nvPr/>
          </p:nvSpPr>
          <p:spPr bwMode="auto">
            <a:xfrm>
              <a:off x="3138" y="310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3" name="Oval 64"/>
            <p:cNvSpPr>
              <a:spLocks noChangeArrowheads="1"/>
            </p:cNvSpPr>
            <p:nvPr/>
          </p:nvSpPr>
          <p:spPr bwMode="auto">
            <a:xfrm>
              <a:off x="1408" y="3328"/>
              <a:ext cx="44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4" name="Oval 65"/>
            <p:cNvSpPr>
              <a:spLocks noChangeArrowheads="1"/>
            </p:cNvSpPr>
            <p:nvPr/>
          </p:nvSpPr>
          <p:spPr bwMode="auto">
            <a:xfrm>
              <a:off x="1543" y="3253"/>
              <a:ext cx="43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5" name="Oval 66"/>
            <p:cNvSpPr>
              <a:spLocks noChangeArrowheads="1"/>
            </p:cNvSpPr>
            <p:nvPr/>
          </p:nvSpPr>
          <p:spPr bwMode="auto">
            <a:xfrm>
              <a:off x="1731" y="3182"/>
              <a:ext cx="44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6" name="Oval 67"/>
            <p:cNvSpPr>
              <a:spLocks noChangeArrowheads="1"/>
            </p:cNvSpPr>
            <p:nvPr/>
          </p:nvSpPr>
          <p:spPr bwMode="auto">
            <a:xfrm>
              <a:off x="1697" y="3349"/>
              <a:ext cx="44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7" name="Oval 68"/>
            <p:cNvSpPr>
              <a:spLocks noChangeArrowheads="1"/>
            </p:cNvSpPr>
            <p:nvPr/>
          </p:nvSpPr>
          <p:spPr bwMode="auto">
            <a:xfrm>
              <a:off x="1245" y="3268"/>
              <a:ext cx="44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8" name="Oval 69"/>
            <p:cNvSpPr>
              <a:spLocks noChangeArrowheads="1"/>
            </p:cNvSpPr>
            <p:nvPr/>
          </p:nvSpPr>
          <p:spPr bwMode="auto">
            <a:xfrm>
              <a:off x="1344" y="3294"/>
              <a:ext cx="43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9" name="Oval 70"/>
            <p:cNvSpPr>
              <a:spLocks noChangeArrowheads="1"/>
            </p:cNvSpPr>
            <p:nvPr/>
          </p:nvSpPr>
          <p:spPr bwMode="auto">
            <a:xfrm>
              <a:off x="1433" y="3217"/>
              <a:ext cx="44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Oval 71"/>
            <p:cNvSpPr>
              <a:spLocks noChangeArrowheads="1"/>
            </p:cNvSpPr>
            <p:nvPr/>
          </p:nvSpPr>
          <p:spPr bwMode="auto">
            <a:xfrm>
              <a:off x="1588" y="3152"/>
              <a:ext cx="43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Oval 72"/>
            <p:cNvSpPr>
              <a:spLocks noChangeArrowheads="1"/>
            </p:cNvSpPr>
            <p:nvPr/>
          </p:nvSpPr>
          <p:spPr bwMode="auto">
            <a:xfrm>
              <a:off x="1717" y="3043"/>
              <a:ext cx="43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2" name="Oval 73"/>
            <p:cNvSpPr>
              <a:spLocks noChangeArrowheads="1"/>
            </p:cNvSpPr>
            <p:nvPr/>
          </p:nvSpPr>
          <p:spPr bwMode="auto">
            <a:xfrm>
              <a:off x="1885" y="3142"/>
              <a:ext cx="44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3" name="Oval 74"/>
            <p:cNvSpPr>
              <a:spLocks noChangeArrowheads="1"/>
            </p:cNvSpPr>
            <p:nvPr/>
          </p:nvSpPr>
          <p:spPr bwMode="auto">
            <a:xfrm>
              <a:off x="1901" y="3016"/>
              <a:ext cx="43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4" name="Oval 75"/>
            <p:cNvSpPr>
              <a:spLocks noChangeArrowheads="1"/>
            </p:cNvSpPr>
            <p:nvPr/>
          </p:nvSpPr>
          <p:spPr bwMode="auto">
            <a:xfrm>
              <a:off x="2040" y="2970"/>
              <a:ext cx="44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5" name="Oval 76"/>
            <p:cNvSpPr>
              <a:spLocks noChangeArrowheads="1"/>
            </p:cNvSpPr>
            <p:nvPr/>
          </p:nvSpPr>
          <p:spPr bwMode="auto">
            <a:xfrm>
              <a:off x="2044" y="3283"/>
              <a:ext cx="44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6" name="Oval 77"/>
            <p:cNvSpPr>
              <a:spLocks noChangeArrowheads="1"/>
            </p:cNvSpPr>
            <p:nvPr/>
          </p:nvSpPr>
          <p:spPr bwMode="auto">
            <a:xfrm>
              <a:off x="1772" y="3263"/>
              <a:ext cx="43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7" name="Oval 78"/>
            <p:cNvSpPr>
              <a:spLocks noChangeArrowheads="1"/>
            </p:cNvSpPr>
            <p:nvPr/>
          </p:nvSpPr>
          <p:spPr bwMode="auto">
            <a:xfrm>
              <a:off x="2050" y="3131"/>
              <a:ext cx="43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8" name="Oval 79"/>
            <p:cNvSpPr>
              <a:spLocks noChangeArrowheads="1"/>
            </p:cNvSpPr>
            <p:nvPr/>
          </p:nvSpPr>
          <p:spPr bwMode="auto">
            <a:xfrm>
              <a:off x="2168" y="2848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9" name="Oval 80"/>
            <p:cNvSpPr>
              <a:spLocks noChangeArrowheads="1"/>
            </p:cNvSpPr>
            <p:nvPr/>
          </p:nvSpPr>
          <p:spPr bwMode="auto">
            <a:xfrm>
              <a:off x="2745" y="2900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0" name="Oval 81"/>
            <p:cNvSpPr>
              <a:spLocks noChangeArrowheads="1"/>
            </p:cNvSpPr>
            <p:nvPr/>
          </p:nvSpPr>
          <p:spPr bwMode="auto">
            <a:xfrm>
              <a:off x="2154" y="3041"/>
              <a:ext cx="43" cy="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1" name="Oval 82"/>
            <p:cNvSpPr>
              <a:spLocks noChangeArrowheads="1"/>
            </p:cNvSpPr>
            <p:nvPr/>
          </p:nvSpPr>
          <p:spPr bwMode="auto">
            <a:xfrm>
              <a:off x="2298" y="2990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2" name="Oval 83"/>
            <p:cNvSpPr>
              <a:spLocks noChangeArrowheads="1"/>
            </p:cNvSpPr>
            <p:nvPr/>
          </p:nvSpPr>
          <p:spPr bwMode="auto">
            <a:xfrm>
              <a:off x="2492" y="2834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3" name="Oval 84"/>
            <p:cNvSpPr>
              <a:spLocks noChangeArrowheads="1"/>
            </p:cNvSpPr>
            <p:nvPr/>
          </p:nvSpPr>
          <p:spPr bwMode="auto">
            <a:xfrm>
              <a:off x="3389" y="2779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4" name="Oval 85"/>
            <p:cNvSpPr>
              <a:spLocks noChangeArrowheads="1"/>
            </p:cNvSpPr>
            <p:nvPr/>
          </p:nvSpPr>
          <p:spPr bwMode="auto">
            <a:xfrm>
              <a:off x="5207" y="2492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5" name="Oval 86"/>
            <p:cNvSpPr>
              <a:spLocks noChangeArrowheads="1"/>
            </p:cNvSpPr>
            <p:nvPr/>
          </p:nvSpPr>
          <p:spPr bwMode="auto">
            <a:xfrm>
              <a:off x="3197" y="2289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6" name="Oval 87"/>
            <p:cNvSpPr>
              <a:spLocks noChangeArrowheads="1"/>
            </p:cNvSpPr>
            <p:nvPr/>
          </p:nvSpPr>
          <p:spPr bwMode="auto">
            <a:xfrm>
              <a:off x="2804" y="2567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7" name="Oval 88"/>
            <p:cNvSpPr>
              <a:spLocks noChangeArrowheads="1"/>
            </p:cNvSpPr>
            <p:nvPr/>
          </p:nvSpPr>
          <p:spPr bwMode="auto">
            <a:xfrm>
              <a:off x="2507" y="3011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8" name="Oval 89"/>
            <p:cNvSpPr>
              <a:spLocks noChangeArrowheads="1"/>
            </p:cNvSpPr>
            <p:nvPr/>
          </p:nvSpPr>
          <p:spPr bwMode="auto">
            <a:xfrm>
              <a:off x="3203" y="2708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9" name="Oval 90"/>
            <p:cNvSpPr>
              <a:spLocks noChangeArrowheads="1"/>
            </p:cNvSpPr>
            <p:nvPr/>
          </p:nvSpPr>
          <p:spPr bwMode="auto">
            <a:xfrm>
              <a:off x="3674" y="2267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Oval 91"/>
            <p:cNvSpPr>
              <a:spLocks noChangeArrowheads="1"/>
            </p:cNvSpPr>
            <p:nvPr/>
          </p:nvSpPr>
          <p:spPr bwMode="auto">
            <a:xfrm>
              <a:off x="3491" y="2405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1" name="Oval 92"/>
            <p:cNvSpPr>
              <a:spLocks noChangeArrowheads="1"/>
            </p:cNvSpPr>
            <p:nvPr/>
          </p:nvSpPr>
          <p:spPr bwMode="auto">
            <a:xfrm>
              <a:off x="3362" y="2508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2" name="Oval 93"/>
            <p:cNvSpPr>
              <a:spLocks noChangeArrowheads="1"/>
            </p:cNvSpPr>
            <p:nvPr/>
          </p:nvSpPr>
          <p:spPr bwMode="auto">
            <a:xfrm>
              <a:off x="3117" y="2523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3" name="Oval 94"/>
            <p:cNvSpPr>
              <a:spLocks noChangeArrowheads="1"/>
            </p:cNvSpPr>
            <p:nvPr/>
          </p:nvSpPr>
          <p:spPr bwMode="auto">
            <a:xfrm>
              <a:off x="2858" y="2303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4" name="Oval 95"/>
            <p:cNvSpPr>
              <a:spLocks noChangeArrowheads="1"/>
            </p:cNvSpPr>
            <p:nvPr/>
          </p:nvSpPr>
          <p:spPr bwMode="auto">
            <a:xfrm>
              <a:off x="2870" y="2718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5" name="Oval 96"/>
            <p:cNvSpPr>
              <a:spLocks noChangeArrowheads="1"/>
            </p:cNvSpPr>
            <p:nvPr/>
          </p:nvSpPr>
          <p:spPr bwMode="auto">
            <a:xfrm>
              <a:off x="2626" y="2788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6" name="Oval 97"/>
            <p:cNvSpPr>
              <a:spLocks noChangeArrowheads="1"/>
            </p:cNvSpPr>
            <p:nvPr/>
          </p:nvSpPr>
          <p:spPr bwMode="auto">
            <a:xfrm>
              <a:off x="2354" y="2702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7" name="Oval 98"/>
            <p:cNvSpPr>
              <a:spLocks noChangeArrowheads="1"/>
            </p:cNvSpPr>
            <p:nvPr/>
          </p:nvSpPr>
          <p:spPr bwMode="auto">
            <a:xfrm>
              <a:off x="2196" y="3149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8" name="Oval 99"/>
            <p:cNvSpPr>
              <a:spLocks noChangeArrowheads="1"/>
            </p:cNvSpPr>
            <p:nvPr/>
          </p:nvSpPr>
          <p:spPr bwMode="auto">
            <a:xfrm>
              <a:off x="1866" y="3288"/>
              <a:ext cx="44" cy="4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9" name="Line 100"/>
            <p:cNvSpPr>
              <a:spLocks noChangeShapeType="1"/>
            </p:cNvSpPr>
            <p:nvPr/>
          </p:nvSpPr>
          <p:spPr bwMode="auto">
            <a:xfrm flipV="1">
              <a:off x="2779" y="3756"/>
              <a:ext cx="70" cy="5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1"/>
            <p:cNvSpPr>
              <a:spLocks noChangeShapeType="1"/>
            </p:cNvSpPr>
            <p:nvPr/>
          </p:nvSpPr>
          <p:spPr bwMode="auto">
            <a:xfrm flipV="1">
              <a:off x="2877" y="3678"/>
              <a:ext cx="72" cy="5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2"/>
            <p:cNvSpPr>
              <a:spLocks noChangeShapeType="1"/>
            </p:cNvSpPr>
            <p:nvPr/>
          </p:nvSpPr>
          <p:spPr bwMode="auto">
            <a:xfrm flipV="1">
              <a:off x="2982" y="3617"/>
              <a:ext cx="63" cy="4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3"/>
            <p:cNvSpPr>
              <a:spLocks noChangeShapeType="1"/>
            </p:cNvSpPr>
            <p:nvPr/>
          </p:nvSpPr>
          <p:spPr bwMode="auto">
            <a:xfrm flipV="1">
              <a:off x="3071" y="3577"/>
              <a:ext cx="58" cy="2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4"/>
            <p:cNvSpPr>
              <a:spLocks noChangeShapeType="1"/>
            </p:cNvSpPr>
            <p:nvPr/>
          </p:nvSpPr>
          <p:spPr bwMode="auto">
            <a:xfrm flipV="1">
              <a:off x="3159" y="3546"/>
              <a:ext cx="54" cy="1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5"/>
            <p:cNvSpPr>
              <a:spLocks noChangeShapeType="1"/>
            </p:cNvSpPr>
            <p:nvPr/>
          </p:nvSpPr>
          <p:spPr bwMode="auto">
            <a:xfrm flipV="1">
              <a:off x="3241" y="3529"/>
              <a:ext cx="37" cy="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6"/>
            <p:cNvSpPr>
              <a:spLocks noChangeShapeType="1"/>
            </p:cNvSpPr>
            <p:nvPr/>
          </p:nvSpPr>
          <p:spPr bwMode="auto">
            <a:xfrm flipV="1">
              <a:off x="3306" y="3515"/>
              <a:ext cx="35" cy="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7"/>
            <p:cNvSpPr>
              <a:spLocks noChangeShapeType="1"/>
            </p:cNvSpPr>
            <p:nvPr/>
          </p:nvSpPr>
          <p:spPr bwMode="auto">
            <a:xfrm flipV="1">
              <a:off x="3364" y="3510"/>
              <a:ext cx="30" cy="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8"/>
            <p:cNvSpPr>
              <a:spLocks noChangeShapeType="1"/>
            </p:cNvSpPr>
            <p:nvPr/>
          </p:nvSpPr>
          <p:spPr bwMode="auto">
            <a:xfrm>
              <a:off x="3418" y="3510"/>
              <a:ext cx="23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Freeform 109"/>
            <p:cNvSpPr>
              <a:spLocks/>
            </p:cNvSpPr>
            <p:nvPr/>
          </p:nvSpPr>
          <p:spPr bwMode="auto">
            <a:xfrm>
              <a:off x="2689" y="3559"/>
              <a:ext cx="240" cy="167"/>
            </a:xfrm>
            <a:custGeom>
              <a:avLst/>
              <a:gdLst>
                <a:gd name="T0" fmla="*/ 0 w 308"/>
                <a:gd name="T1" fmla="*/ 167 h 212"/>
                <a:gd name="T2" fmla="*/ 2 w 308"/>
                <a:gd name="T3" fmla="*/ 131 h 212"/>
                <a:gd name="T4" fmla="*/ 6 w 308"/>
                <a:gd name="T5" fmla="*/ 117 h 212"/>
                <a:gd name="T6" fmla="*/ 98 w 308"/>
                <a:gd name="T7" fmla="*/ 117 h 212"/>
                <a:gd name="T8" fmla="*/ 103 w 308"/>
                <a:gd name="T9" fmla="*/ 162 h 212"/>
                <a:gd name="T10" fmla="*/ 129 w 308"/>
                <a:gd name="T11" fmla="*/ 139 h 212"/>
                <a:gd name="T12" fmla="*/ 129 w 308"/>
                <a:gd name="T13" fmla="*/ 110 h 212"/>
                <a:gd name="T14" fmla="*/ 131 w 308"/>
                <a:gd name="T15" fmla="*/ 101 h 212"/>
                <a:gd name="T16" fmla="*/ 140 w 308"/>
                <a:gd name="T17" fmla="*/ 98 h 212"/>
                <a:gd name="T18" fmla="*/ 150 w 308"/>
                <a:gd name="T19" fmla="*/ 110 h 212"/>
                <a:gd name="T20" fmla="*/ 156 w 308"/>
                <a:gd name="T21" fmla="*/ 118 h 212"/>
                <a:gd name="T22" fmla="*/ 201 w 308"/>
                <a:gd name="T23" fmla="*/ 84 h 212"/>
                <a:gd name="T24" fmla="*/ 201 w 308"/>
                <a:gd name="T25" fmla="*/ 65 h 212"/>
                <a:gd name="T26" fmla="*/ 201 w 308"/>
                <a:gd name="T27" fmla="*/ 55 h 212"/>
                <a:gd name="T28" fmla="*/ 209 w 308"/>
                <a:gd name="T29" fmla="*/ 50 h 212"/>
                <a:gd name="T30" fmla="*/ 218 w 308"/>
                <a:gd name="T31" fmla="*/ 52 h 212"/>
                <a:gd name="T32" fmla="*/ 228 w 308"/>
                <a:gd name="T33" fmla="*/ 60 h 212"/>
                <a:gd name="T34" fmla="*/ 240 w 308"/>
                <a:gd name="T35" fmla="*/ 52 h 212"/>
                <a:gd name="T36" fmla="*/ 232 w 308"/>
                <a:gd name="T37" fmla="*/ 32 h 212"/>
                <a:gd name="T38" fmla="*/ 231 w 308"/>
                <a:gd name="T39" fmla="*/ 0 h 212"/>
                <a:gd name="T40" fmla="*/ 214 w 308"/>
                <a:gd name="T41" fmla="*/ 0 h 212"/>
                <a:gd name="T42" fmla="*/ 203 w 308"/>
                <a:gd name="T43" fmla="*/ 0 h 212"/>
                <a:gd name="T44" fmla="*/ 190 w 308"/>
                <a:gd name="T45" fmla="*/ 2 h 212"/>
                <a:gd name="T46" fmla="*/ 156 w 308"/>
                <a:gd name="T47" fmla="*/ 0 h 212"/>
                <a:gd name="T48" fmla="*/ 6 w 308"/>
                <a:gd name="T49" fmla="*/ 115 h 212"/>
                <a:gd name="T50" fmla="*/ 100 w 308"/>
                <a:gd name="T51" fmla="*/ 115 h 212"/>
                <a:gd name="T52" fmla="*/ 103 w 308"/>
                <a:gd name="T53" fmla="*/ 158 h 212"/>
                <a:gd name="T54" fmla="*/ 0 w 308"/>
                <a:gd name="T55" fmla="*/ 158 h 2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8"/>
                <a:gd name="T85" fmla="*/ 0 h 212"/>
                <a:gd name="T86" fmla="*/ 308 w 308"/>
                <a:gd name="T87" fmla="*/ 212 h 2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8" h="212">
                  <a:moveTo>
                    <a:pt x="0" y="212"/>
                  </a:moveTo>
                  <a:lnTo>
                    <a:pt x="2" y="166"/>
                  </a:lnTo>
                  <a:lnTo>
                    <a:pt x="8" y="148"/>
                  </a:lnTo>
                  <a:lnTo>
                    <a:pt x="126" y="148"/>
                  </a:lnTo>
                  <a:lnTo>
                    <a:pt x="132" y="206"/>
                  </a:lnTo>
                  <a:lnTo>
                    <a:pt x="166" y="176"/>
                  </a:lnTo>
                  <a:lnTo>
                    <a:pt x="166" y="140"/>
                  </a:lnTo>
                  <a:lnTo>
                    <a:pt x="168" y="128"/>
                  </a:lnTo>
                  <a:lnTo>
                    <a:pt x="180" y="124"/>
                  </a:lnTo>
                  <a:lnTo>
                    <a:pt x="192" y="140"/>
                  </a:lnTo>
                  <a:lnTo>
                    <a:pt x="200" y="150"/>
                  </a:lnTo>
                  <a:lnTo>
                    <a:pt x="258" y="106"/>
                  </a:lnTo>
                  <a:lnTo>
                    <a:pt x="258" y="82"/>
                  </a:lnTo>
                  <a:lnTo>
                    <a:pt x="258" y="70"/>
                  </a:lnTo>
                  <a:lnTo>
                    <a:pt x="268" y="64"/>
                  </a:lnTo>
                  <a:lnTo>
                    <a:pt x="280" y="66"/>
                  </a:lnTo>
                  <a:lnTo>
                    <a:pt x="292" y="76"/>
                  </a:lnTo>
                  <a:lnTo>
                    <a:pt x="308" y="66"/>
                  </a:lnTo>
                  <a:lnTo>
                    <a:pt x="298" y="4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60" y="0"/>
                  </a:lnTo>
                  <a:lnTo>
                    <a:pt x="244" y="2"/>
                  </a:lnTo>
                  <a:lnTo>
                    <a:pt x="200" y="0"/>
                  </a:lnTo>
                  <a:lnTo>
                    <a:pt x="8" y="146"/>
                  </a:lnTo>
                  <a:lnTo>
                    <a:pt x="128" y="146"/>
                  </a:lnTo>
                  <a:lnTo>
                    <a:pt x="132" y="200"/>
                  </a:lnTo>
                  <a:lnTo>
                    <a:pt x="0" y="200"/>
                  </a:lnTo>
                </a:path>
              </a:pathLst>
            </a:cu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Freeform 110"/>
            <p:cNvSpPr>
              <a:spLocks/>
            </p:cNvSpPr>
            <p:nvPr/>
          </p:nvSpPr>
          <p:spPr bwMode="auto">
            <a:xfrm>
              <a:off x="2751" y="3543"/>
              <a:ext cx="143" cy="84"/>
            </a:xfrm>
            <a:custGeom>
              <a:avLst/>
              <a:gdLst>
                <a:gd name="T0" fmla="*/ 0 w 184"/>
                <a:gd name="T1" fmla="*/ 82 h 106"/>
                <a:gd name="T2" fmla="*/ 85 w 184"/>
                <a:gd name="T3" fmla="*/ 84 h 106"/>
                <a:gd name="T4" fmla="*/ 143 w 184"/>
                <a:gd name="T5" fmla="*/ 38 h 106"/>
                <a:gd name="T6" fmla="*/ 104 w 184"/>
                <a:gd name="T7" fmla="*/ 3 h 106"/>
                <a:gd name="T8" fmla="*/ 51 w 184"/>
                <a:gd name="T9" fmla="*/ 0 h 106"/>
                <a:gd name="T10" fmla="*/ 16 w 184"/>
                <a:gd name="T11" fmla="*/ 25 h 106"/>
                <a:gd name="T12" fmla="*/ 78 w 184"/>
                <a:gd name="T13" fmla="*/ 27 h 106"/>
                <a:gd name="T14" fmla="*/ 109 w 184"/>
                <a:gd name="T15" fmla="*/ 6 h 106"/>
                <a:gd name="T16" fmla="*/ 76 w 184"/>
                <a:gd name="T17" fmla="*/ 29 h 106"/>
                <a:gd name="T18" fmla="*/ 78 w 184"/>
                <a:gd name="T19" fmla="*/ 79 h 106"/>
                <a:gd name="T20" fmla="*/ 76 w 184"/>
                <a:gd name="T21" fmla="*/ 29 h 106"/>
                <a:gd name="T22" fmla="*/ 17 w 184"/>
                <a:gd name="T23" fmla="*/ 24 h 106"/>
                <a:gd name="T24" fmla="*/ 0 w 184"/>
                <a:gd name="T25" fmla="*/ 82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4"/>
                <a:gd name="T40" fmla="*/ 0 h 106"/>
                <a:gd name="T41" fmla="*/ 184 w 184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4" h="106">
                  <a:moveTo>
                    <a:pt x="0" y="104"/>
                  </a:moveTo>
                  <a:lnTo>
                    <a:pt x="110" y="106"/>
                  </a:lnTo>
                  <a:lnTo>
                    <a:pt x="184" y="48"/>
                  </a:lnTo>
                  <a:lnTo>
                    <a:pt x="134" y="4"/>
                  </a:lnTo>
                  <a:lnTo>
                    <a:pt x="66" y="0"/>
                  </a:lnTo>
                  <a:lnTo>
                    <a:pt x="20" y="32"/>
                  </a:lnTo>
                  <a:lnTo>
                    <a:pt x="100" y="34"/>
                  </a:lnTo>
                  <a:lnTo>
                    <a:pt x="140" y="8"/>
                  </a:lnTo>
                  <a:lnTo>
                    <a:pt x="98" y="36"/>
                  </a:lnTo>
                  <a:lnTo>
                    <a:pt x="100" y="100"/>
                  </a:lnTo>
                  <a:lnTo>
                    <a:pt x="98" y="36"/>
                  </a:lnTo>
                  <a:lnTo>
                    <a:pt x="22" y="3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Oval 111"/>
            <p:cNvSpPr>
              <a:spLocks noChangeArrowheads="1"/>
            </p:cNvSpPr>
            <p:nvPr/>
          </p:nvSpPr>
          <p:spPr bwMode="auto">
            <a:xfrm>
              <a:off x="2818" y="3660"/>
              <a:ext cx="2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1" name="Oval 112"/>
            <p:cNvSpPr>
              <a:spLocks noChangeArrowheads="1"/>
            </p:cNvSpPr>
            <p:nvPr/>
          </p:nvSpPr>
          <p:spPr bwMode="auto">
            <a:xfrm>
              <a:off x="2888" y="3610"/>
              <a:ext cx="2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2" name="Line 113"/>
            <p:cNvSpPr>
              <a:spLocks noChangeShapeType="1"/>
            </p:cNvSpPr>
            <p:nvPr/>
          </p:nvSpPr>
          <p:spPr bwMode="auto">
            <a:xfrm>
              <a:off x="2691" y="3722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Oval 114"/>
            <p:cNvSpPr>
              <a:spLocks noChangeArrowheads="1"/>
            </p:cNvSpPr>
            <p:nvPr/>
          </p:nvSpPr>
          <p:spPr bwMode="auto">
            <a:xfrm>
              <a:off x="2973" y="3484"/>
              <a:ext cx="43" cy="4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4" name="Oval 115"/>
            <p:cNvSpPr>
              <a:spLocks noChangeArrowheads="1"/>
            </p:cNvSpPr>
            <p:nvPr/>
          </p:nvSpPr>
          <p:spPr bwMode="auto">
            <a:xfrm>
              <a:off x="3266" y="332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5" name="Oval 116"/>
            <p:cNvSpPr>
              <a:spLocks noChangeArrowheads="1"/>
            </p:cNvSpPr>
            <p:nvPr/>
          </p:nvSpPr>
          <p:spPr bwMode="auto">
            <a:xfrm>
              <a:off x="3195" y="3394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6" name="Oval 117"/>
            <p:cNvSpPr>
              <a:spLocks noChangeArrowheads="1"/>
            </p:cNvSpPr>
            <p:nvPr/>
          </p:nvSpPr>
          <p:spPr bwMode="auto">
            <a:xfrm>
              <a:off x="3072" y="3429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7" name="Oval 118"/>
            <p:cNvSpPr>
              <a:spLocks noChangeArrowheads="1"/>
            </p:cNvSpPr>
            <p:nvPr/>
          </p:nvSpPr>
          <p:spPr bwMode="auto">
            <a:xfrm>
              <a:off x="3049" y="3505"/>
              <a:ext cx="43" cy="4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8" name="Oval 119"/>
            <p:cNvSpPr>
              <a:spLocks noChangeArrowheads="1"/>
            </p:cNvSpPr>
            <p:nvPr/>
          </p:nvSpPr>
          <p:spPr bwMode="auto">
            <a:xfrm>
              <a:off x="3440" y="335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9" name="Oval 120"/>
            <p:cNvSpPr>
              <a:spLocks noChangeArrowheads="1"/>
            </p:cNvSpPr>
            <p:nvPr/>
          </p:nvSpPr>
          <p:spPr bwMode="auto">
            <a:xfrm>
              <a:off x="3160" y="3469"/>
              <a:ext cx="43" cy="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0" name="Oval 121"/>
            <p:cNvSpPr>
              <a:spLocks noChangeArrowheads="1"/>
            </p:cNvSpPr>
            <p:nvPr/>
          </p:nvSpPr>
          <p:spPr bwMode="auto">
            <a:xfrm>
              <a:off x="3484" y="3167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1" name="Oval 122"/>
            <p:cNvSpPr>
              <a:spLocks noChangeArrowheads="1"/>
            </p:cNvSpPr>
            <p:nvPr/>
          </p:nvSpPr>
          <p:spPr bwMode="auto">
            <a:xfrm>
              <a:off x="3740" y="298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2" name="Oval 123"/>
            <p:cNvSpPr>
              <a:spLocks noChangeArrowheads="1"/>
            </p:cNvSpPr>
            <p:nvPr/>
          </p:nvSpPr>
          <p:spPr bwMode="auto">
            <a:xfrm>
              <a:off x="3308" y="3408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3" name="Oval 124"/>
            <p:cNvSpPr>
              <a:spLocks noChangeArrowheads="1"/>
            </p:cNvSpPr>
            <p:nvPr/>
          </p:nvSpPr>
          <p:spPr bwMode="auto">
            <a:xfrm>
              <a:off x="3480" y="300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4" name="Oval 125"/>
            <p:cNvSpPr>
              <a:spLocks noChangeArrowheads="1"/>
            </p:cNvSpPr>
            <p:nvPr/>
          </p:nvSpPr>
          <p:spPr bwMode="auto">
            <a:xfrm>
              <a:off x="3606" y="313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5" name="Oval 126"/>
            <p:cNvSpPr>
              <a:spLocks noChangeArrowheads="1"/>
            </p:cNvSpPr>
            <p:nvPr/>
          </p:nvSpPr>
          <p:spPr bwMode="auto">
            <a:xfrm>
              <a:off x="3634" y="301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6" name="Oval 127"/>
            <p:cNvSpPr>
              <a:spLocks noChangeArrowheads="1"/>
            </p:cNvSpPr>
            <p:nvPr/>
          </p:nvSpPr>
          <p:spPr bwMode="auto">
            <a:xfrm>
              <a:off x="3383" y="3297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7" name="Oval 128"/>
            <p:cNvSpPr>
              <a:spLocks noChangeArrowheads="1"/>
            </p:cNvSpPr>
            <p:nvPr/>
          </p:nvSpPr>
          <p:spPr bwMode="auto">
            <a:xfrm>
              <a:off x="3569" y="3298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8" name="Oval 129"/>
            <p:cNvSpPr>
              <a:spLocks noChangeArrowheads="1"/>
            </p:cNvSpPr>
            <p:nvPr/>
          </p:nvSpPr>
          <p:spPr bwMode="auto">
            <a:xfrm>
              <a:off x="3013" y="3439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9" name="Oval 130"/>
            <p:cNvSpPr>
              <a:spLocks noChangeArrowheads="1"/>
            </p:cNvSpPr>
            <p:nvPr/>
          </p:nvSpPr>
          <p:spPr bwMode="auto">
            <a:xfrm>
              <a:off x="2894" y="3465"/>
              <a:ext cx="43" cy="4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0" name="Oval 131"/>
            <p:cNvSpPr>
              <a:spLocks noChangeArrowheads="1"/>
            </p:cNvSpPr>
            <p:nvPr/>
          </p:nvSpPr>
          <p:spPr bwMode="auto">
            <a:xfrm>
              <a:off x="3345" y="3202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1" name="Oval 132"/>
            <p:cNvSpPr>
              <a:spLocks noChangeArrowheads="1"/>
            </p:cNvSpPr>
            <p:nvPr/>
          </p:nvSpPr>
          <p:spPr bwMode="auto">
            <a:xfrm>
              <a:off x="3696" y="3195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2" name="Oval 133"/>
            <p:cNvSpPr>
              <a:spLocks noChangeArrowheads="1"/>
            </p:cNvSpPr>
            <p:nvPr/>
          </p:nvSpPr>
          <p:spPr bwMode="auto">
            <a:xfrm>
              <a:off x="3589" y="2738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3" name="Oval 134"/>
            <p:cNvSpPr>
              <a:spLocks noChangeArrowheads="1"/>
            </p:cNvSpPr>
            <p:nvPr/>
          </p:nvSpPr>
          <p:spPr bwMode="auto">
            <a:xfrm>
              <a:off x="3835" y="321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4" name="Oval 135"/>
            <p:cNvSpPr>
              <a:spLocks noChangeArrowheads="1"/>
            </p:cNvSpPr>
            <p:nvPr/>
          </p:nvSpPr>
          <p:spPr bwMode="auto">
            <a:xfrm>
              <a:off x="3843" y="2812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5" name="Oval 136"/>
            <p:cNvSpPr>
              <a:spLocks noChangeArrowheads="1"/>
            </p:cNvSpPr>
            <p:nvPr/>
          </p:nvSpPr>
          <p:spPr bwMode="auto">
            <a:xfrm>
              <a:off x="3116" y="3387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6" name="Oval 137"/>
            <p:cNvSpPr>
              <a:spLocks noChangeArrowheads="1"/>
            </p:cNvSpPr>
            <p:nvPr/>
          </p:nvSpPr>
          <p:spPr bwMode="auto">
            <a:xfrm>
              <a:off x="2933" y="3535"/>
              <a:ext cx="44" cy="4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7" name="Oval 138"/>
            <p:cNvSpPr>
              <a:spLocks noChangeArrowheads="1"/>
            </p:cNvSpPr>
            <p:nvPr/>
          </p:nvSpPr>
          <p:spPr bwMode="auto">
            <a:xfrm>
              <a:off x="3863" y="2351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8" name="Oval 139"/>
            <p:cNvSpPr>
              <a:spLocks noChangeArrowheads="1"/>
            </p:cNvSpPr>
            <p:nvPr/>
          </p:nvSpPr>
          <p:spPr bwMode="auto">
            <a:xfrm>
              <a:off x="3793" y="2584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9" name="Oval 140"/>
            <p:cNvSpPr>
              <a:spLocks noChangeArrowheads="1"/>
            </p:cNvSpPr>
            <p:nvPr/>
          </p:nvSpPr>
          <p:spPr bwMode="auto">
            <a:xfrm>
              <a:off x="4651" y="3003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0" name="Oval 141"/>
            <p:cNvSpPr>
              <a:spLocks noChangeArrowheads="1"/>
            </p:cNvSpPr>
            <p:nvPr/>
          </p:nvSpPr>
          <p:spPr bwMode="auto">
            <a:xfrm>
              <a:off x="3505" y="2572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1" name="Oval 142"/>
            <p:cNvSpPr>
              <a:spLocks noChangeArrowheads="1"/>
            </p:cNvSpPr>
            <p:nvPr/>
          </p:nvSpPr>
          <p:spPr bwMode="auto">
            <a:xfrm>
              <a:off x="3099" y="2060"/>
              <a:ext cx="58" cy="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2" name="Oval 143"/>
            <p:cNvSpPr>
              <a:spLocks noChangeArrowheads="1"/>
            </p:cNvSpPr>
            <p:nvPr/>
          </p:nvSpPr>
          <p:spPr bwMode="auto">
            <a:xfrm>
              <a:off x="2824" y="3141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3" name="Oval 144"/>
            <p:cNvSpPr>
              <a:spLocks noChangeArrowheads="1"/>
            </p:cNvSpPr>
            <p:nvPr/>
          </p:nvSpPr>
          <p:spPr bwMode="auto">
            <a:xfrm>
              <a:off x="2959" y="3192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4" name="Oval 145"/>
            <p:cNvSpPr>
              <a:spLocks noChangeArrowheads="1"/>
            </p:cNvSpPr>
            <p:nvPr/>
          </p:nvSpPr>
          <p:spPr bwMode="auto">
            <a:xfrm>
              <a:off x="2591" y="319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5" name="Oval 146"/>
            <p:cNvSpPr>
              <a:spLocks noChangeArrowheads="1"/>
            </p:cNvSpPr>
            <p:nvPr/>
          </p:nvSpPr>
          <p:spPr bwMode="auto">
            <a:xfrm>
              <a:off x="2979" y="303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6" name="Oval 147"/>
            <p:cNvSpPr>
              <a:spLocks noChangeArrowheads="1"/>
            </p:cNvSpPr>
            <p:nvPr/>
          </p:nvSpPr>
          <p:spPr bwMode="auto">
            <a:xfrm>
              <a:off x="2884" y="3116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7" name="Oval 148"/>
            <p:cNvSpPr>
              <a:spLocks noChangeArrowheads="1"/>
            </p:cNvSpPr>
            <p:nvPr/>
          </p:nvSpPr>
          <p:spPr bwMode="auto">
            <a:xfrm>
              <a:off x="3297" y="2879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8" name="Oval 149"/>
            <p:cNvSpPr>
              <a:spLocks noChangeArrowheads="1"/>
            </p:cNvSpPr>
            <p:nvPr/>
          </p:nvSpPr>
          <p:spPr bwMode="auto">
            <a:xfrm>
              <a:off x="3237" y="3041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9" name="Oval 150"/>
            <p:cNvSpPr>
              <a:spLocks noChangeArrowheads="1"/>
            </p:cNvSpPr>
            <p:nvPr/>
          </p:nvSpPr>
          <p:spPr bwMode="auto">
            <a:xfrm>
              <a:off x="3064" y="3147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0" name="Oval 151"/>
            <p:cNvSpPr>
              <a:spLocks noChangeArrowheads="1"/>
            </p:cNvSpPr>
            <p:nvPr/>
          </p:nvSpPr>
          <p:spPr bwMode="auto">
            <a:xfrm>
              <a:off x="3793" y="2943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1" name="Oval 152"/>
            <p:cNvSpPr>
              <a:spLocks noChangeArrowheads="1"/>
            </p:cNvSpPr>
            <p:nvPr/>
          </p:nvSpPr>
          <p:spPr bwMode="auto">
            <a:xfrm>
              <a:off x="3692" y="2816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2" name="Oval 153"/>
            <p:cNvSpPr>
              <a:spLocks noChangeArrowheads="1"/>
            </p:cNvSpPr>
            <p:nvPr/>
          </p:nvSpPr>
          <p:spPr bwMode="auto">
            <a:xfrm>
              <a:off x="3912" y="2959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3" name="Oval 154" descr="Dark horizontal"/>
            <p:cNvSpPr>
              <a:spLocks noChangeArrowheads="1"/>
            </p:cNvSpPr>
            <p:nvPr/>
          </p:nvSpPr>
          <p:spPr bwMode="auto">
            <a:xfrm>
              <a:off x="4343" y="2547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4" name="Line 155"/>
            <p:cNvSpPr>
              <a:spLocks noChangeShapeType="1"/>
            </p:cNvSpPr>
            <p:nvPr/>
          </p:nvSpPr>
          <p:spPr bwMode="auto">
            <a:xfrm flipV="1">
              <a:off x="3462" y="3505"/>
              <a:ext cx="28" cy="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5" name="Line 156"/>
            <p:cNvSpPr>
              <a:spLocks noChangeShapeType="1"/>
            </p:cNvSpPr>
            <p:nvPr/>
          </p:nvSpPr>
          <p:spPr bwMode="auto">
            <a:xfrm flipV="1">
              <a:off x="3546" y="3449"/>
              <a:ext cx="530" cy="52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6" name="Line 157"/>
            <p:cNvSpPr>
              <a:spLocks noChangeShapeType="1"/>
            </p:cNvSpPr>
            <p:nvPr/>
          </p:nvSpPr>
          <p:spPr bwMode="auto">
            <a:xfrm flipV="1">
              <a:off x="3508" y="3503"/>
              <a:ext cx="20" cy="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7" name="Oval 158" descr="Dark horizontal"/>
            <p:cNvSpPr>
              <a:spLocks noChangeArrowheads="1"/>
            </p:cNvSpPr>
            <p:nvPr/>
          </p:nvSpPr>
          <p:spPr bwMode="auto">
            <a:xfrm>
              <a:off x="4670" y="2511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8" name="Oval 159" descr="Dark horizontal"/>
            <p:cNvSpPr>
              <a:spLocks noChangeArrowheads="1"/>
            </p:cNvSpPr>
            <p:nvPr/>
          </p:nvSpPr>
          <p:spPr bwMode="auto">
            <a:xfrm>
              <a:off x="4430" y="2772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69" name="Oval 160" descr="Dark horizontal"/>
            <p:cNvSpPr>
              <a:spLocks noChangeArrowheads="1"/>
            </p:cNvSpPr>
            <p:nvPr/>
          </p:nvSpPr>
          <p:spPr bwMode="auto">
            <a:xfrm>
              <a:off x="4865" y="2640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0" name="Oval 161" descr="Dark horizontal"/>
            <p:cNvSpPr>
              <a:spLocks noChangeArrowheads="1"/>
            </p:cNvSpPr>
            <p:nvPr/>
          </p:nvSpPr>
          <p:spPr bwMode="auto">
            <a:xfrm>
              <a:off x="5267" y="2679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1" name="Oval 162" descr="Dark horizontal"/>
            <p:cNvSpPr>
              <a:spLocks noChangeArrowheads="1"/>
            </p:cNvSpPr>
            <p:nvPr/>
          </p:nvSpPr>
          <p:spPr bwMode="auto">
            <a:xfrm>
              <a:off x="4769" y="2931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2" name="Oval 163" descr="Dark horizontal"/>
            <p:cNvSpPr>
              <a:spLocks noChangeArrowheads="1"/>
            </p:cNvSpPr>
            <p:nvPr/>
          </p:nvSpPr>
          <p:spPr bwMode="auto">
            <a:xfrm>
              <a:off x="5216" y="2307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3" name="Oval 164" descr="Dark horizontal"/>
            <p:cNvSpPr>
              <a:spLocks noChangeArrowheads="1"/>
            </p:cNvSpPr>
            <p:nvPr/>
          </p:nvSpPr>
          <p:spPr bwMode="auto">
            <a:xfrm>
              <a:off x="5564" y="2964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4" name="Oval 165" descr="Dark horizontal"/>
            <p:cNvSpPr>
              <a:spLocks noChangeArrowheads="1"/>
            </p:cNvSpPr>
            <p:nvPr/>
          </p:nvSpPr>
          <p:spPr bwMode="auto">
            <a:xfrm>
              <a:off x="5132" y="3054"/>
              <a:ext cx="58" cy="58"/>
            </a:xfrm>
            <a:prstGeom prst="ellipse">
              <a:avLst/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5" name="Oval 166"/>
            <p:cNvSpPr>
              <a:spLocks noChangeArrowheads="1"/>
            </p:cNvSpPr>
            <p:nvPr/>
          </p:nvSpPr>
          <p:spPr bwMode="auto">
            <a:xfrm>
              <a:off x="4089" y="274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6" name="Oval 167"/>
            <p:cNvSpPr>
              <a:spLocks noChangeArrowheads="1"/>
            </p:cNvSpPr>
            <p:nvPr/>
          </p:nvSpPr>
          <p:spPr bwMode="auto">
            <a:xfrm>
              <a:off x="3885" y="310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7" name="Oval 168"/>
            <p:cNvSpPr>
              <a:spLocks noChangeArrowheads="1"/>
            </p:cNvSpPr>
            <p:nvPr/>
          </p:nvSpPr>
          <p:spPr bwMode="auto">
            <a:xfrm>
              <a:off x="4190" y="322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8" name="Oval 169"/>
            <p:cNvSpPr>
              <a:spLocks noChangeArrowheads="1"/>
            </p:cNvSpPr>
            <p:nvPr/>
          </p:nvSpPr>
          <p:spPr bwMode="auto">
            <a:xfrm>
              <a:off x="4044" y="250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79" name="Oval 170"/>
            <p:cNvSpPr>
              <a:spLocks noChangeArrowheads="1"/>
            </p:cNvSpPr>
            <p:nvPr/>
          </p:nvSpPr>
          <p:spPr bwMode="auto">
            <a:xfrm>
              <a:off x="4164" y="291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0" name="Oval 171"/>
            <p:cNvSpPr>
              <a:spLocks noChangeArrowheads="1"/>
            </p:cNvSpPr>
            <p:nvPr/>
          </p:nvSpPr>
          <p:spPr bwMode="auto">
            <a:xfrm>
              <a:off x="4281" y="3060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1" name="Oval 172"/>
            <p:cNvSpPr>
              <a:spLocks noChangeArrowheads="1"/>
            </p:cNvSpPr>
            <p:nvPr/>
          </p:nvSpPr>
          <p:spPr bwMode="auto">
            <a:xfrm>
              <a:off x="4931" y="311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2" name="Oval 173"/>
            <p:cNvSpPr>
              <a:spLocks noChangeArrowheads="1"/>
            </p:cNvSpPr>
            <p:nvPr/>
          </p:nvSpPr>
          <p:spPr bwMode="auto">
            <a:xfrm>
              <a:off x="4473" y="321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3" name="Oval 174"/>
            <p:cNvSpPr>
              <a:spLocks noChangeArrowheads="1"/>
            </p:cNvSpPr>
            <p:nvPr/>
          </p:nvSpPr>
          <p:spPr bwMode="auto">
            <a:xfrm>
              <a:off x="4614" y="2893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4" name="Oval 175"/>
            <p:cNvSpPr>
              <a:spLocks noChangeArrowheads="1"/>
            </p:cNvSpPr>
            <p:nvPr/>
          </p:nvSpPr>
          <p:spPr bwMode="auto">
            <a:xfrm>
              <a:off x="4233" y="2479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5" name="Oval 176"/>
            <p:cNvSpPr>
              <a:spLocks noChangeArrowheads="1"/>
            </p:cNvSpPr>
            <p:nvPr/>
          </p:nvSpPr>
          <p:spPr bwMode="auto">
            <a:xfrm>
              <a:off x="4617" y="2695"/>
              <a:ext cx="58" cy="5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6" name="Oval 177"/>
            <p:cNvSpPr>
              <a:spLocks noChangeArrowheads="1"/>
            </p:cNvSpPr>
            <p:nvPr/>
          </p:nvSpPr>
          <p:spPr bwMode="auto">
            <a:xfrm>
              <a:off x="3928" y="264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7" name="Oval 178"/>
            <p:cNvSpPr>
              <a:spLocks noChangeArrowheads="1"/>
            </p:cNvSpPr>
            <p:nvPr/>
          </p:nvSpPr>
          <p:spPr bwMode="auto">
            <a:xfrm>
              <a:off x="4156" y="2649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8" name="Oval 179"/>
            <p:cNvSpPr>
              <a:spLocks noChangeArrowheads="1"/>
            </p:cNvSpPr>
            <p:nvPr/>
          </p:nvSpPr>
          <p:spPr bwMode="auto">
            <a:xfrm>
              <a:off x="4870" y="2853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89" name="Oval 180"/>
            <p:cNvSpPr>
              <a:spLocks noChangeArrowheads="1"/>
            </p:cNvSpPr>
            <p:nvPr/>
          </p:nvSpPr>
          <p:spPr bwMode="auto">
            <a:xfrm>
              <a:off x="4039" y="3170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0" name="Oval 181"/>
            <p:cNvSpPr>
              <a:spLocks noChangeArrowheads="1"/>
            </p:cNvSpPr>
            <p:nvPr/>
          </p:nvSpPr>
          <p:spPr bwMode="auto">
            <a:xfrm>
              <a:off x="4468" y="3011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1" name="Oval 182"/>
            <p:cNvSpPr>
              <a:spLocks noChangeArrowheads="1"/>
            </p:cNvSpPr>
            <p:nvPr/>
          </p:nvSpPr>
          <p:spPr bwMode="auto">
            <a:xfrm>
              <a:off x="4483" y="2541"/>
              <a:ext cx="58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2" name="Oval 183" descr="Dark horizontal"/>
            <p:cNvSpPr>
              <a:spLocks noChangeArrowheads="1"/>
            </p:cNvSpPr>
            <p:nvPr/>
          </p:nvSpPr>
          <p:spPr bwMode="auto">
            <a:xfrm>
              <a:off x="4324" y="2694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3" name="Oval 184" descr="Dark horizontal"/>
            <p:cNvSpPr>
              <a:spLocks noChangeArrowheads="1"/>
            </p:cNvSpPr>
            <p:nvPr/>
          </p:nvSpPr>
          <p:spPr bwMode="auto">
            <a:xfrm>
              <a:off x="4588" y="2223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4" name="Oval 185" descr="Dark horizontal"/>
            <p:cNvSpPr>
              <a:spLocks noChangeArrowheads="1"/>
            </p:cNvSpPr>
            <p:nvPr/>
          </p:nvSpPr>
          <p:spPr bwMode="auto">
            <a:xfrm>
              <a:off x="4894" y="2397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5" name="Oval 186" descr="Dark horizontal"/>
            <p:cNvSpPr>
              <a:spLocks noChangeArrowheads="1"/>
            </p:cNvSpPr>
            <p:nvPr/>
          </p:nvSpPr>
          <p:spPr bwMode="auto">
            <a:xfrm>
              <a:off x="4756" y="2781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6" name="Oval 187" descr="Dark horizontal"/>
            <p:cNvSpPr>
              <a:spLocks noChangeArrowheads="1"/>
            </p:cNvSpPr>
            <p:nvPr/>
          </p:nvSpPr>
          <p:spPr bwMode="auto">
            <a:xfrm>
              <a:off x="5407" y="2496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7" name="Oval 188" descr="Dark horizontal"/>
            <p:cNvSpPr>
              <a:spLocks noChangeArrowheads="1"/>
            </p:cNvSpPr>
            <p:nvPr/>
          </p:nvSpPr>
          <p:spPr bwMode="auto">
            <a:xfrm>
              <a:off x="4972" y="2703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8" name="Oval 189" descr="Dark horizontal"/>
            <p:cNvSpPr>
              <a:spLocks noChangeArrowheads="1"/>
            </p:cNvSpPr>
            <p:nvPr/>
          </p:nvSpPr>
          <p:spPr bwMode="auto">
            <a:xfrm>
              <a:off x="4693" y="3137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9" name="Oval 190" descr="Dark horizontal"/>
            <p:cNvSpPr>
              <a:spLocks noChangeArrowheads="1"/>
            </p:cNvSpPr>
            <p:nvPr/>
          </p:nvSpPr>
          <p:spPr bwMode="auto">
            <a:xfrm>
              <a:off x="5350" y="3023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0" name="Oval 191" descr="Dark horizontal"/>
            <p:cNvSpPr>
              <a:spLocks noChangeArrowheads="1"/>
            </p:cNvSpPr>
            <p:nvPr/>
          </p:nvSpPr>
          <p:spPr bwMode="auto">
            <a:xfrm>
              <a:off x="5449" y="2823"/>
              <a:ext cx="58" cy="58"/>
            </a:xfrm>
            <a:prstGeom prst="ellipse">
              <a:avLst/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1" name="Oval 192"/>
            <p:cNvSpPr>
              <a:spLocks noChangeArrowheads="1"/>
            </p:cNvSpPr>
            <p:nvPr/>
          </p:nvSpPr>
          <p:spPr bwMode="auto">
            <a:xfrm>
              <a:off x="3983" y="2411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2" name="Oval 193"/>
            <p:cNvSpPr>
              <a:spLocks noChangeArrowheads="1"/>
            </p:cNvSpPr>
            <p:nvPr/>
          </p:nvSpPr>
          <p:spPr bwMode="auto">
            <a:xfrm>
              <a:off x="4040" y="2231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3" name="Oval 194"/>
            <p:cNvSpPr>
              <a:spLocks noChangeArrowheads="1"/>
            </p:cNvSpPr>
            <p:nvPr/>
          </p:nvSpPr>
          <p:spPr bwMode="auto">
            <a:xfrm>
              <a:off x="4427" y="2651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4" name="Oval 195"/>
            <p:cNvSpPr>
              <a:spLocks noChangeArrowheads="1"/>
            </p:cNvSpPr>
            <p:nvPr/>
          </p:nvSpPr>
          <p:spPr bwMode="auto">
            <a:xfrm>
              <a:off x="3989" y="2807"/>
              <a:ext cx="58" cy="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5" name="Oval 196" descr="Dark horizontal"/>
            <p:cNvSpPr>
              <a:spLocks noChangeArrowheads="1"/>
            </p:cNvSpPr>
            <p:nvPr/>
          </p:nvSpPr>
          <p:spPr bwMode="auto">
            <a:xfrm>
              <a:off x="4037" y="2995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6" name="Oval 197" descr="Dark horizontal"/>
            <p:cNvSpPr>
              <a:spLocks noChangeArrowheads="1"/>
            </p:cNvSpPr>
            <p:nvPr/>
          </p:nvSpPr>
          <p:spPr bwMode="auto">
            <a:xfrm>
              <a:off x="4316" y="2375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7" name="Oval 198" descr="Dark horizontal"/>
            <p:cNvSpPr>
              <a:spLocks noChangeArrowheads="1"/>
            </p:cNvSpPr>
            <p:nvPr/>
          </p:nvSpPr>
          <p:spPr bwMode="auto">
            <a:xfrm>
              <a:off x="4286" y="2810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8" name="Oval 199" descr="Dark horizontal"/>
            <p:cNvSpPr>
              <a:spLocks noChangeArrowheads="1"/>
            </p:cNvSpPr>
            <p:nvPr/>
          </p:nvSpPr>
          <p:spPr bwMode="auto">
            <a:xfrm>
              <a:off x="4790" y="2288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9" name="Oval 200" descr="Dark horizontal"/>
            <p:cNvSpPr>
              <a:spLocks noChangeArrowheads="1"/>
            </p:cNvSpPr>
            <p:nvPr/>
          </p:nvSpPr>
          <p:spPr bwMode="auto">
            <a:xfrm>
              <a:off x="5051" y="2480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0" name="Oval 201" descr="Dark horizontal"/>
            <p:cNvSpPr>
              <a:spLocks noChangeArrowheads="1"/>
            </p:cNvSpPr>
            <p:nvPr/>
          </p:nvSpPr>
          <p:spPr bwMode="auto">
            <a:xfrm>
              <a:off x="4817" y="3235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1" name="Oval 202" descr="Dark horizontal"/>
            <p:cNvSpPr>
              <a:spLocks noChangeArrowheads="1"/>
            </p:cNvSpPr>
            <p:nvPr/>
          </p:nvSpPr>
          <p:spPr bwMode="auto">
            <a:xfrm>
              <a:off x="5360" y="3210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2" name="Oval 203" descr="Dark horizontal"/>
            <p:cNvSpPr>
              <a:spLocks noChangeArrowheads="1"/>
            </p:cNvSpPr>
            <p:nvPr/>
          </p:nvSpPr>
          <p:spPr bwMode="auto">
            <a:xfrm>
              <a:off x="5195" y="2792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3" name="Oval 204" descr="Dark horizontal"/>
            <p:cNvSpPr>
              <a:spLocks noChangeArrowheads="1"/>
            </p:cNvSpPr>
            <p:nvPr/>
          </p:nvSpPr>
          <p:spPr bwMode="auto">
            <a:xfrm>
              <a:off x="5540" y="2672"/>
              <a:ext cx="58" cy="58"/>
            </a:xfrm>
            <a:prstGeom prst="ellipse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4" name="Oval 205"/>
            <p:cNvSpPr>
              <a:spLocks noChangeArrowheads="1"/>
            </p:cNvSpPr>
            <p:nvPr/>
          </p:nvSpPr>
          <p:spPr bwMode="auto">
            <a:xfrm>
              <a:off x="3888" y="2089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5" name="Oval 206"/>
            <p:cNvSpPr>
              <a:spLocks noChangeArrowheads="1"/>
            </p:cNvSpPr>
            <p:nvPr/>
          </p:nvSpPr>
          <p:spPr bwMode="auto">
            <a:xfrm>
              <a:off x="3762" y="2299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6" name="Oval 207"/>
            <p:cNvSpPr>
              <a:spLocks noChangeArrowheads="1"/>
            </p:cNvSpPr>
            <p:nvPr/>
          </p:nvSpPr>
          <p:spPr bwMode="auto">
            <a:xfrm>
              <a:off x="4155" y="2347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7" name="Oval 208"/>
            <p:cNvSpPr>
              <a:spLocks noChangeArrowheads="1"/>
            </p:cNvSpPr>
            <p:nvPr/>
          </p:nvSpPr>
          <p:spPr bwMode="auto">
            <a:xfrm>
              <a:off x="3927" y="2524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8" name="Oval 209"/>
            <p:cNvSpPr>
              <a:spLocks noChangeArrowheads="1"/>
            </p:cNvSpPr>
            <p:nvPr/>
          </p:nvSpPr>
          <p:spPr bwMode="auto">
            <a:xfrm>
              <a:off x="3804" y="2707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9" name="Oval 210" descr="Dark horizontal"/>
            <p:cNvSpPr>
              <a:spLocks noChangeAspect="1" noChangeArrowheads="1"/>
            </p:cNvSpPr>
            <p:nvPr/>
          </p:nvSpPr>
          <p:spPr bwMode="auto">
            <a:xfrm>
              <a:off x="4245" y="2092"/>
              <a:ext cx="69" cy="69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0" name="Oval 211" descr="Dark horizontal"/>
            <p:cNvSpPr>
              <a:spLocks noChangeArrowheads="1"/>
            </p:cNvSpPr>
            <p:nvPr/>
          </p:nvSpPr>
          <p:spPr bwMode="auto">
            <a:xfrm>
              <a:off x="4536" y="2800"/>
              <a:ext cx="58" cy="58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1" name="Oval 212" descr="Dark horizontal"/>
            <p:cNvSpPr>
              <a:spLocks noChangeArrowheads="1"/>
            </p:cNvSpPr>
            <p:nvPr/>
          </p:nvSpPr>
          <p:spPr bwMode="auto">
            <a:xfrm>
              <a:off x="4032" y="2644"/>
              <a:ext cx="58" cy="58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2" name="Oval 213" descr="Dark horizontal"/>
            <p:cNvSpPr>
              <a:spLocks noChangeArrowheads="1"/>
            </p:cNvSpPr>
            <p:nvPr/>
          </p:nvSpPr>
          <p:spPr bwMode="auto">
            <a:xfrm>
              <a:off x="4890" y="2140"/>
              <a:ext cx="58" cy="58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3" name="Oval 214" descr="Dark horizontal"/>
            <p:cNvSpPr>
              <a:spLocks noChangeArrowheads="1"/>
            </p:cNvSpPr>
            <p:nvPr/>
          </p:nvSpPr>
          <p:spPr bwMode="auto">
            <a:xfrm>
              <a:off x="4644" y="2425"/>
              <a:ext cx="58" cy="58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4" name="Oval 215" descr="Dark horizontal"/>
            <p:cNvSpPr>
              <a:spLocks noChangeArrowheads="1"/>
            </p:cNvSpPr>
            <p:nvPr/>
          </p:nvSpPr>
          <p:spPr bwMode="auto">
            <a:xfrm>
              <a:off x="5502" y="2320"/>
              <a:ext cx="58" cy="58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5" name="Oval 216" descr="Dark horizontal"/>
            <p:cNvSpPr>
              <a:spLocks noChangeArrowheads="1"/>
            </p:cNvSpPr>
            <p:nvPr/>
          </p:nvSpPr>
          <p:spPr bwMode="auto">
            <a:xfrm>
              <a:off x="5100" y="2611"/>
              <a:ext cx="58" cy="58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6" name="Oval 217" descr="Dark horizontal"/>
            <p:cNvSpPr>
              <a:spLocks noChangeArrowheads="1"/>
            </p:cNvSpPr>
            <p:nvPr/>
          </p:nvSpPr>
          <p:spPr bwMode="auto">
            <a:xfrm>
              <a:off x="5055" y="2934"/>
              <a:ext cx="58" cy="58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7" name="Rectangle 218"/>
            <p:cNvSpPr>
              <a:spLocks noChangeArrowheads="1"/>
            </p:cNvSpPr>
            <p:nvPr/>
          </p:nvSpPr>
          <p:spPr bwMode="auto">
            <a:xfrm>
              <a:off x="5004" y="3559"/>
              <a:ext cx="333" cy="19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TAG</a:t>
              </a:r>
            </a:p>
          </p:txBody>
        </p:sp>
        <p:sp>
          <p:nvSpPr>
            <p:cNvPr id="43228" name="Rectangle 219"/>
            <p:cNvSpPr>
              <a:spLocks noChangeArrowheads="1"/>
            </p:cNvSpPr>
            <p:nvPr/>
          </p:nvSpPr>
          <p:spPr bwMode="auto">
            <a:xfrm>
              <a:off x="5227" y="2946"/>
              <a:ext cx="30" cy="61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9" name="Line 220"/>
            <p:cNvSpPr>
              <a:spLocks noChangeShapeType="1"/>
            </p:cNvSpPr>
            <p:nvPr/>
          </p:nvSpPr>
          <p:spPr bwMode="auto">
            <a:xfrm flipV="1">
              <a:off x="2677" y="3854"/>
              <a:ext cx="71" cy="9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0" name="Line 221"/>
            <p:cNvSpPr>
              <a:spLocks noChangeShapeType="1"/>
            </p:cNvSpPr>
            <p:nvPr/>
          </p:nvSpPr>
          <p:spPr bwMode="auto">
            <a:xfrm flipH="1">
              <a:off x="2599" y="3999"/>
              <a:ext cx="52" cy="7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1" name="Rectangle 222"/>
            <p:cNvSpPr>
              <a:spLocks noChangeArrowheads="1"/>
            </p:cNvSpPr>
            <p:nvPr/>
          </p:nvSpPr>
          <p:spPr bwMode="auto">
            <a:xfrm>
              <a:off x="4719" y="3522"/>
              <a:ext cx="112" cy="2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32" name="Oval 223"/>
            <p:cNvSpPr>
              <a:spLocks noChangeAspect="1" noChangeArrowheads="1"/>
            </p:cNvSpPr>
            <p:nvPr/>
          </p:nvSpPr>
          <p:spPr bwMode="auto">
            <a:xfrm>
              <a:off x="4786" y="3653"/>
              <a:ext cx="29" cy="2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33" name="Text Box 224"/>
            <p:cNvSpPr txBox="1">
              <a:spLocks noChangeArrowheads="1"/>
            </p:cNvSpPr>
            <p:nvPr/>
          </p:nvSpPr>
          <p:spPr bwMode="auto">
            <a:xfrm>
              <a:off x="16" y="345"/>
              <a:ext cx="5744" cy="1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u="sng"/>
                <a:t>T</a:t>
              </a:r>
              <a:r>
                <a:rPr lang="en-US" sz="2800"/>
                <a:t>hermal Desorption </a:t>
              </a:r>
              <a:r>
                <a:rPr lang="en-US" sz="2800" u="sng"/>
                <a:t>A</a:t>
              </a:r>
              <a:r>
                <a:rPr lang="en-US" sz="2800"/>
                <a:t>erosol </a:t>
              </a:r>
              <a:r>
                <a:rPr lang="en-US" sz="2800" u="sng"/>
                <a:t>G</a:t>
              </a:r>
              <a:r>
                <a:rPr lang="en-US" sz="2800"/>
                <a:t>as Chromatograph (TAG)</a:t>
              </a:r>
            </a:p>
            <a:p>
              <a:pPr algn="ctr" eaLnBrk="1" hangingPunct="1"/>
              <a:endParaRPr lang="en-US" sz="2000"/>
            </a:p>
            <a:p>
              <a:pPr algn="ctr" eaLnBrk="1" hangingPunct="1"/>
              <a:r>
                <a:rPr lang="en-US" sz="2000"/>
                <a:t>An </a:t>
              </a:r>
              <a:r>
                <a:rPr lang="en-US" sz="2000" b="1"/>
                <a:t>in-situ</a:t>
              </a:r>
              <a:r>
                <a:rPr lang="en-US" sz="2000"/>
                <a:t> instrument used to study the</a:t>
              </a:r>
            </a:p>
            <a:p>
              <a:pPr algn="ctr" eaLnBrk="1" hangingPunct="1"/>
              <a:r>
                <a:rPr lang="en-US" sz="2000"/>
                <a:t> Sources and Transformation of Organic Particulate Matter</a:t>
              </a:r>
            </a:p>
            <a:p>
              <a:pPr algn="ctr" eaLnBrk="1" hangingPunct="1"/>
              <a:endParaRPr lang="en-US" sz="2000"/>
            </a:p>
            <a:p>
              <a:pPr algn="ctr" eaLnBrk="1" hangingPunct="1"/>
              <a:r>
                <a:rPr lang="en-US" sz="2000" b="1"/>
                <a:t>Hourly</a:t>
              </a:r>
              <a:r>
                <a:rPr lang="en-US" sz="2000"/>
                <a:t> measurements of organic aerosol </a:t>
              </a:r>
              <a:r>
                <a:rPr lang="en-US" sz="2000" b="1"/>
                <a:t>molecular</a:t>
              </a:r>
              <a:r>
                <a:rPr lang="en-US" sz="2000"/>
                <a:t> composition</a:t>
              </a:r>
            </a:p>
            <a:p>
              <a:pPr algn="ctr" eaLnBrk="1" hangingPunct="1"/>
              <a:endParaRPr lang="en-US" sz="2000"/>
            </a:p>
            <a:p>
              <a:pPr algn="ctr" eaLnBrk="1" hangingPunct="1"/>
              <a:r>
                <a:rPr lang="en-US" sz="2000" i="1"/>
                <a:t>Williams et al., Aerosol Sci Technol, 2006</a:t>
              </a:r>
            </a:p>
          </p:txBody>
        </p:sp>
        <p:sp>
          <p:nvSpPr>
            <p:cNvPr id="43234" name="Oval 225"/>
            <p:cNvSpPr>
              <a:spLocks noChangeArrowheads="1"/>
            </p:cNvSpPr>
            <p:nvPr/>
          </p:nvSpPr>
          <p:spPr bwMode="auto">
            <a:xfrm>
              <a:off x="4791" y="2473"/>
              <a:ext cx="58" cy="5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35" name="Oval 226" descr="Dark horizontal"/>
            <p:cNvSpPr>
              <a:spLocks noChangeAspect="1" noChangeArrowheads="1"/>
            </p:cNvSpPr>
            <p:nvPr/>
          </p:nvSpPr>
          <p:spPr bwMode="auto">
            <a:xfrm>
              <a:off x="4407" y="2272"/>
              <a:ext cx="69" cy="69"/>
            </a:xfrm>
            <a:prstGeom prst="ellipse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" name="Text Box 36"/>
          <p:cNvSpPr txBox="1">
            <a:spLocks noChangeArrowheads="1"/>
          </p:cNvSpPr>
          <p:nvPr/>
        </p:nvSpPr>
        <p:spPr bwMode="auto">
          <a:xfrm>
            <a:off x="2246837" y="0"/>
            <a:ext cx="462624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More Specific Yet:  </a:t>
            </a:r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TAG</a:t>
            </a:r>
            <a:endParaRPr lang="en-US" sz="3200" i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6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39826"/>
              </p:ext>
            </p:extLst>
          </p:nvPr>
        </p:nvGraphicFramePr>
        <p:xfrm>
          <a:off x="4994275" y="-1588"/>
          <a:ext cx="5983288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Chart" r:id="rId3" imgW="7391400" imgH="3683000" progId="MSGraph.Chart.8">
                  <p:embed followColorScheme="full"/>
                </p:oleObj>
              </mc:Choice>
              <mc:Fallback>
                <p:oleObj name="Chart" r:id="rId3" imgW="7391400" imgH="3683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-1588"/>
                        <a:ext cx="5983288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08238" y="2952750"/>
            <a:ext cx="48768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solidFill>
                  <a:srgbClr val="FFFF00"/>
                </a:solidFill>
              </a:rPr>
              <a:t>1.  Collection technique: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bg1"/>
                </a:solidFill>
              </a:rPr>
              <a:t>Inertial Impaction (30</a:t>
            </a:r>
            <a:r>
              <a:rPr lang="en-US" sz="1400" baseline="30000">
                <a:solidFill>
                  <a:schemeClr val="bg1"/>
                </a:solidFill>
              </a:rPr>
              <a:t>0</a:t>
            </a:r>
            <a:r>
              <a:rPr lang="en-US" sz="1400">
                <a:solidFill>
                  <a:schemeClr val="bg1"/>
                </a:solidFill>
              </a:rPr>
              <a:t>C)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solidFill>
                  <a:srgbClr val="FFFF00"/>
                </a:solidFill>
              </a:rPr>
              <a:t>2.  Sample transfer: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bg1"/>
                </a:solidFill>
              </a:rPr>
              <a:t>Thermal Desorption (50-300</a:t>
            </a:r>
            <a:r>
              <a:rPr lang="en-US" sz="1400" baseline="30000">
                <a:solidFill>
                  <a:schemeClr val="bg1"/>
                </a:solidFill>
              </a:rPr>
              <a:t>0</a:t>
            </a:r>
            <a:r>
              <a:rPr lang="en-US" sz="1400">
                <a:solidFill>
                  <a:schemeClr val="bg1"/>
                </a:solidFill>
              </a:rPr>
              <a:t>C)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solidFill>
                  <a:srgbClr val="FFFF00"/>
                </a:solidFill>
              </a:rPr>
              <a:t>3.  Chemical separation: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bg1"/>
                </a:solidFill>
              </a:rPr>
              <a:t>Gas Chromatography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400">
                <a:solidFill>
                  <a:srgbClr val="FFFF00"/>
                </a:solidFill>
              </a:rPr>
              <a:t>4.  Compound identification and quantification: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400">
                <a:solidFill>
                  <a:schemeClr val="bg1"/>
                </a:solidFill>
              </a:rPr>
              <a:t>Electron Impact Mass Spectrometry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049463" y="5014913"/>
            <a:ext cx="1681162" cy="133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Gas </a:t>
            </a:r>
          </a:p>
          <a:p>
            <a:pPr algn="ctr"/>
            <a:r>
              <a:rPr lang="en-US"/>
              <a:t>Chromatograph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994150" y="5330825"/>
            <a:ext cx="159385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Mass</a:t>
            </a:r>
          </a:p>
          <a:p>
            <a:pPr algn="ctr"/>
            <a:r>
              <a:rPr lang="en-US"/>
              <a:t>Spectrometer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736975" y="5541963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6200000" flipH="1">
            <a:off x="266700" y="210978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917575" y="5153025"/>
            <a:ext cx="904875" cy="860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Heated </a:t>
            </a:r>
          </a:p>
          <a:p>
            <a:pPr algn="ctr"/>
            <a:r>
              <a:rPr lang="en-US"/>
              <a:t>valve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33388" y="3560763"/>
            <a:ext cx="1905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Aerosol Collector </a:t>
            </a:r>
          </a:p>
          <a:p>
            <a:pPr algn="ctr"/>
            <a:r>
              <a:rPr lang="en-US"/>
              <a:t>&amp; </a:t>
            </a:r>
          </a:p>
          <a:p>
            <a:pPr algn="ctr"/>
            <a:r>
              <a:rPr lang="en-US"/>
              <a:t>Thermal </a:t>
            </a:r>
          </a:p>
          <a:p>
            <a:pPr algn="ctr"/>
            <a:r>
              <a:rPr lang="en-US"/>
              <a:t>Desorption Cell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7200" y="873125"/>
            <a:ext cx="1614488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Cyclone Precut</a:t>
            </a:r>
          </a:p>
          <a:p>
            <a:pPr algn="ctr"/>
            <a:r>
              <a:rPr lang="en-US"/>
              <a:t>(PM</a:t>
            </a:r>
            <a:r>
              <a:rPr lang="en-US" baseline="-25000"/>
              <a:t>2.5</a:t>
            </a:r>
            <a:r>
              <a:rPr lang="en-US"/>
              <a:t>)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1811338" y="5468938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66738" y="27051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Humidifier</a:t>
            </a:r>
          </a:p>
          <a:p>
            <a:pPr algn="ctr"/>
            <a:r>
              <a:rPr lang="en-US" sz="1600"/>
              <a:t>(adhesion)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1820863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Filter </a:t>
            </a:r>
          </a:p>
          <a:p>
            <a:pPr algn="ctr"/>
            <a:r>
              <a:rPr lang="en-US" sz="1600"/>
              <a:t>(field blank)</a:t>
            </a: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600075" y="177006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598488" y="24415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836613" y="2235200"/>
            <a:ext cx="547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x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0" y="36337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0" y="43846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2684463" y="63785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4591050" y="60975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4053" name="Oval 21" descr="Dark horizontal"/>
          <p:cNvSpPr>
            <a:spLocks noChangeArrowheads="1"/>
          </p:cNvSpPr>
          <p:nvPr/>
        </p:nvSpPr>
        <p:spPr bwMode="auto">
          <a:xfrm>
            <a:off x="962025" y="261938"/>
            <a:ext cx="152400" cy="152400"/>
          </a:xfrm>
          <a:prstGeom prst="ellipse">
            <a:avLst/>
          </a:prstGeom>
          <a:pattFill prst="dkHorz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22" descr="Dark horizontal"/>
          <p:cNvSpPr>
            <a:spLocks noChangeArrowheads="1"/>
          </p:cNvSpPr>
          <p:nvPr/>
        </p:nvSpPr>
        <p:spPr bwMode="auto">
          <a:xfrm>
            <a:off x="1419225" y="490538"/>
            <a:ext cx="152400" cy="152400"/>
          </a:xfrm>
          <a:prstGeom prst="ellipse">
            <a:avLst/>
          </a:prstGeom>
          <a:pattFill prst="dkHorz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581025" y="3381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>
            <a:off x="885825" y="185738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>
            <a:off x="1249363" y="393700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1055688" y="542925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Oval 27" descr="Dark horizontal"/>
          <p:cNvSpPr>
            <a:spLocks noChangeArrowheads="1"/>
          </p:cNvSpPr>
          <p:nvPr/>
        </p:nvSpPr>
        <p:spPr bwMode="auto">
          <a:xfrm>
            <a:off x="504825" y="566738"/>
            <a:ext cx="152400" cy="152400"/>
          </a:xfrm>
          <a:prstGeom prst="ellipse">
            <a:avLst/>
          </a:prstGeom>
          <a:pattFill prst="dkHorz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Oval 28"/>
          <p:cNvSpPr>
            <a:spLocks noChangeArrowheads="1"/>
          </p:cNvSpPr>
          <p:nvPr/>
        </p:nvSpPr>
        <p:spPr bwMode="auto">
          <a:xfrm>
            <a:off x="1647825" y="566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Oval 29"/>
          <p:cNvSpPr>
            <a:spLocks noChangeArrowheads="1"/>
          </p:cNvSpPr>
          <p:nvPr/>
        </p:nvSpPr>
        <p:spPr bwMode="auto">
          <a:xfrm>
            <a:off x="809625" y="490538"/>
            <a:ext cx="762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Oval 30"/>
          <p:cNvSpPr>
            <a:spLocks noChangeArrowheads="1"/>
          </p:cNvSpPr>
          <p:nvPr/>
        </p:nvSpPr>
        <p:spPr bwMode="auto">
          <a:xfrm>
            <a:off x="1414463" y="220663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Oval 31" descr="Dark horizontal"/>
          <p:cNvSpPr>
            <a:spLocks noChangeArrowheads="1"/>
          </p:cNvSpPr>
          <p:nvPr/>
        </p:nvSpPr>
        <p:spPr bwMode="auto">
          <a:xfrm>
            <a:off x="1563688" y="44450"/>
            <a:ext cx="152400" cy="152400"/>
          </a:xfrm>
          <a:prstGeom prst="ellipse">
            <a:avLst/>
          </a:prstGeom>
          <a:pattFill prst="dkHorz">
            <a:fgClr>
              <a:srgbClr val="FFCC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Oval 32" descr="Dark horizontal"/>
          <p:cNvSpPr>
            <a:spLocks noChangeArrowheads="1"/>
          </p:cNvSpPr>
          <p:nvPr/>
        </p:nvSpPr>
        <p:spPr bwMode="auto">
          <a:xfrm>
            <a:off x="185738" y="484188"/>
            <a:ext cx="152400" cy="152400"/>
          </a:xfrm>
          <a:prstGeom prst="ellipse">
            <a:avLst/>
          </a:prstGeom>
          <a:pattFill prst="dkHorz">
            <a:fgClr>
              <a:srgbClr val="FFCC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Oval 33" descr="Dark horizontal"/>
          <p:cNvSpPr>
            <a:spLocks noChangeArrowheads="1"/>
          </p:cNvSpPr>
          <p:nvPr/>
        </p:nvSpPr>
        <p:spPr bwMode="auto">
          <a:xfrm>
            <a:off x="2032000" y="427038"/>
            <a:ext cx="152400" cy="152400"/>
          </a:xfrm>
          <a:prstGeom prst="ellipse">
            <a:avLst/>
          </a:prstGeom>
          <a:pattFill prst="dkHorz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34"/>
          <p:cNvSpPr>
            <a:spLocks noChangeArrowheads="1"/>
          </p:cNvSpPr>
          <p:nvPr/>
        </p:nvSpPr>
        <p:spPr bwMode="auto">
          <a:xfrm>
            <a:off x="615950" y="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Oval 35" descr="Dark horizontal"/>
          <p:cNvSpPr>
            <a:spLocks noChangeArrowheads="1"/>
          </p:cNvSpPr>
          <p:nvPr/>
        </p:nvSpPr>
        <p:spPr bwMode="auto">
          <a:xfrm>
            <a:off x="2046288" y="0"/>
            <a:ext cx="152400" cy="152400"/>
          </a:xfrm>
          <a:prstGeom prst="ellipse">
            <a:avLst/>
          </a:prstGeom>
          <a:pattFill prst="dkHorz">
            <a:fgClr>
              <a:srgbClr val="00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Oval 36" descr="Dark horizontal"/>
          <p:cNvSpPr>
            <a:spLocks noChangeArrowheads="1"/>
          </p:cNvSpPr>
          <p:nvPr/>
        </p:nvSpPr>
        <p:spPr bwMode="auto">
          <a:xfrm>
            <a:off x="254000" y="157163"/>
            <a:ext cx="152400" cy="152400"/>
          </a:xfrm>
          <a:prstGeom prst="ellipse">
            <a:avLst/>
          </a:prstGeom>
          <a:pattFill prst="dkHorz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Oval 37" descr="Dark horizontal"/>
          <p:cNvSpPr>
            <a:spLocks noChangeArrowheads="1"/>
          </p:cNvSpPr>
          <p:nvPr/>
        </p:nvSpPr>
        <p:spPr bwMode="auto">
          <a:xfrm>
            <a:off x="0" y="0"/>
            <a:ext cx="152400" cy="152400"/>
          </a:xfrm>
          <a:prstGeom prst="ellipse">
            <a:avLst/>
          </a:prstGeom>
          <a:pattFill prst="dkHorz">
            <a:fgClr>
              <a:srgbClr val="FFCC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Oval 38"/>
          <p:cNvSpPr>
            <a:spLocks noChangeArrowheads="1"/>
          </p:cNvSpPr>
          <p:nvPr/>
        </p:nvSpPr>
        <p:spPr bwMode="auto">
          <a:xfrm>
            <a:off x="1733550" y="287338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Oval 39"/>
          <p:cNvSpPr>
            <a:spLocks noChangeArrowheads="1"/>
          </p:cNvSpPr>
          <p:nvPr/>
        </p:nvSpPr>
        <p:spPr bwMode="auto">
          <a:xfrm>
            <a:off x="390525" y="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Oval 40"/>
          <p:cNvSpPr>
            <a:spLocks noChangeArrowheads="1"/>
          </p:cNvSpPr>
          <p:nvPr/>
        </p:nvSpPr>
        <p:spPr bwMode="auto">
          <a:xfrm>
            <a:off x="1560513" y="3937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Oval 41"/>
          <p:cNvSpPr>
            <a:spLocks noChangeArrowheads="1"/>
          </p:cNvSpPr>
          <p:nvPr/>
        </p:nvSpPr>
        <p:spPr bwMode="auto">
          <a:xfrm>
            <a:off x="125413" y="369888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Oval 42"/>
          <p:cNvSpPr>
            <a:spLocks noChangeArrowheads="1"/>
          </p:cNvSpPr>
          <p:nvPr/>
        </p:nvSpPr>
        <p:spPr bwMode="auto">
          <a:xfrm>
            <a:off x="1201738" y="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2279650" y="2889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AutoShape 44"/>
          <p:cNvSpPr>
            <a:spLocks noChangeArrowheads="1"/>
          </p:cNvSpPr>
          <p:nvPr/>
        </p:nvSpPr>
        <p:spPr bwMode="auto">
          <a:xfrm rot="5400000">
            <a:off x="1222375" y="3322638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AutoShape 45"/>
          <p:cNvSpPr>
            <a:spLocks noChangeArrowheads="1"/>
          </p:cNvSpPr>
          <p:nvPr/>
        </p:nvSpPr>
        <p:spPr bwMode="auto">
          <a:xfrm rot="5400000">
            <a:off x="785813" y="2076450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AutoShape 46"/>
          <p:cNvSpPr>
            <a:spLocks noChangeArrowheads="1"/>
          </p:cNvSpPr>
          <p:nvPr/>
        </p:nvSpPr>
        <p:spPr bwMode="auto">
          <a:xfrm rot="5400000">
            <a:off x="1179513" y="6350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AutoShape 47"/>
          <p:cNvSpPr>
            <a:spLocks noChangeArrowheads="1"/>
          </p:cNvSpPr>
          <p:nvPr/>
        </p:nvSpPr>
        <p:spPr bwMode="auto">
          <a:xfrm rot="5400000">
            <a:off x="1263650" y="4929188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5559425" y="52990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81" name="Group 49"/>
          <p:cNvGrpSpPr>
            <a:grpSpLocks/>
          </p:cNvGrpSpPr>
          <p:nvPr/>
        </p:nvGrpSpPr>
        <p:grpSpPr bwMode="auto">
          <a:xfrm>
            <a:off x="6196013" y="4148138"/>
            <a:ext cx="2781300" cy="1952625"/>
            <a:chOff x="3903" y="2613"/>
            <a:chExt cx="1752" cy="1230"/>
          </a:xfrm>
        </p:grpSpPr>
        <p:sp>
          <p:nvSpPr>
            <p:cNvPr id="44086" name="Line 50"/>
            <p:cNvSpPr>
              <a:spLocks noChangeShapeType="1"/>
            </p:cNvSpPr>
            <p:nvPr/>
          </p:nvSpPr>
          <p:spPr bwMode="auto">
            <a:xfrm>
              <a:off x="3903" y="3843"/>
              <a:ext cx="17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AutoShape 51" descr="Dark horizontal"/>
            <p:cNvSpPr>
              <a:spLocks noChangeArrowheads="1"/>
            </p:cNvSpPr>
            <p:nvPr/>
          </p:nvSpPr>
          <p:spPr bwMode="auto">
            <a:xfrm>
              <a:off x="3937" y="3215"/>
              <a:ext cx="49" cy="626"/>
            </a:xfrm>
            <a:prstGeom prst="triangle">
              <a:avLst>
                <a:gd name="adj" fmla="val 50000"/>
              </a:avLst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AutoShape 52"/>
            <p:cNvSpPr>
              <a:spLocks noChangeArrowheads="1"/>
            </p:cNvSpPr>
            <p:nvPr/>
          </p:nvSpPr>
          <p:spPr bwMode="auto">
            <a:xfrm>
              <a:off x="4653" y="3337"/>
              <a:ext cx="49" cy="50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AutoShape 53"/>
            <p:cNvSpPr>
              <a:spLocks noChangeArrowheads="1"/>
            </p:cNvSpPr>
            <p:nvPr/>
          </p:nvSpPr>
          <p:spPr bwMode="auto">
            <a:xfrm>
              <a:off x="5396" y="3103"/>
              <a:ext cx="57" cy="74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AutoShape 54"/>
            <p:cNvSpPr>
              <a:spLocks noChangeArrowheads="1"/>
            </p:cNvSpPr>
            <p:nvPr/>
          </p:nvSpPr>
          <p:spPr bwMode="auto">
            <a:xfrm>
              <a:off x="5209" y="3561"/>
              <a:ext cx="60" cy="28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AutoShape 55"/>
            <p:cNvSpPr>
              <a:spLocks noChangeArrowheads="1"/>
            </p:cNvSpPr>
            <p:nvPr/>
          </p:nvSpPr>
          <p:spPr bwMode="auto">
            <a:xfrm>
              <a:off x="4725" y="2613"/>
              <a:ext cx="45" cy="122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AutoShape 56"/>
            <p:cNvSpPr>
              <a:spLocks noChangeArrowheads="1"/>
            </p:cNvSpPr>
            <p:nvPr/>
          </p:nvSpPr>
          <p:spPr bwMode="auto">
            <a:xfrm>
              <a:off x="5091" y="2907"/>
              <a:ext cx="74" cy="93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AutoShape 57" descr="Dark horizontal"/>
            <p:cNvSpPr>
              <a:spLocks noChangeArrowheads="1"/>
            </p:cNvSpPr>
            <p:nvPr/>
          </p:nvSpPr>
          <p:spPr bwMode="auto">
            <a:xfrm>
              <a:off x="3987" y="2923"/>
              <a:ext cx="58" cy="920"/>
            </a:xfrm>
            <a:prstGeom prst="triangle">
              <a:avLst>
                <a:gd name="adj" fmla="val 50000"/>
              </a:avLst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AutoShape 58"/>
            <p:cNvSpPr>
              <a:spLocks noChangeArrowheads="1"/>
            </p:cNvSpPr>
            <p:nvPr/>
          </p:nvSpPr>
          <p:spPr bwMode="auto">
            <a:xfrm>
              <a:off x="4093" y="3477"/>
              <a:ext cx="52" cy="366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AutoShape 59"/>
            <p:cNvSpPr>
              <a:spLocks noChangeArrowheads="1"/>
            </p:cNvSpPr>
            <p:nvPr/>
          </p:nvSpPr>
          <p:spPr bwMode="auto">
            <a:xfrm>
              <a:off x="4249" y="3305"/>
              <a:ext cx="58" cy="53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AutoShape 60" descr="Dark horizontal"/>
            <p:cNvSpPr>
              <a:spLocks noChangeArrowheads="1"/>
            </p:cNvSpPr>
            <p:nvPr/>
          </p:nvSpPr>
          <p:spPr bwMode="auto">
            <a:xfrm>
              <a:off x="4391" y="3217"/>
              <a:ext cx="67" cy="626"/>
            </a:xfrm>
            <a:prstGeom prst="triangle">
              <a:avLst>
                <a:gd name="adj" fmla="val 50000"/>
              </a:avLst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AutoShape 61" descr="Dark horizontal"/>
            <p:cNvSpPr>
              <a:spLocks noChangeArrowheads="1"/>
            </p:cNvSpPr>
            <p:nvPr/>
          </p:nvSpPr>
          <p:spPr bwMode="auto">
            <a:xfrm>
              <a:off x="4775" y="3217"/>
              <a:ext cx="64" cy="626"/>
            </a:xfrm>
            <a:prstGeom prst="triangle">
              <a:avLst>
                <a:gd name="adj" fmla="val 50000"/>
              </a:avLst>
            </a:prstGeom>
            <a:pattFill prst="dkHorz">
              <a:fgClr>
                <a:srgbClr val="FFCC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AutoShape 62"/>
            <p:cNvSpPr>
              <a:spLocks noChangeArrowheads="1"/>
            </p:cNvSpPr>
            <p:nvPr/>
          </p:nvSpPr>
          <p:spPr bwMode="auto">
            <a:xfrm>
              <a:off x="5471" y="3477"/>
              <a:ext cx="58" cy="36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AutoShape 63"/>
            <p:cNvSpPr>
              <a:spLocks noChangeArrowheads="1"/>
            </p:cNvSpPr>
            <p:nvPr/>
          </p:nvSpPr>
          <p:spPr bwMode="auto">
            <a:xfrm>
              <a:off x="4929" y="3477"/>
              <a:ext cx="58" cy="36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AutoShape 64" descr="Dark horizontal"/>
            <p:cNvSpPr>
              <a:spLocks noChangeArrowheads="1"/>
            </p:cNvSpPr>
            <p:nvPr/>
          </p:nvSpPr>
          <p:spPr bwMode="auto">
            <a:xfrm>
              <a:off x="4169" y="3563"/>
              <a:ext cx="66" cy="280"/>
            </a:xfrm>
            <a:prstGeom prst="triangle">
              <a:avLst>
                <a:gd name="adj" fmla="val 50000"/>
              </a:avLst>
            </a:prstGeom>
            <a:pattFill prst="dkHorz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AutoShape 65" descr="Dark horizontal"/>
            <p:cNvSpPr>
              <a:spLocks noChangeArrowheads="1"/>
            </p:cNvSpPr>
            <p:nvPr/>
          </p:nvSpPr>
          <p:spPr bwMode="auto">
            <a:xfrm>
              <a:off x="4592" y="3563"/>
              <a:ext cx="51" cy="280"/>
            </a:xfrm>
            <a:prstGeom prst="triangle">
              <a:avLst>
                <a:gd name="adj" fmla="val 50000"/>
              </a:avLst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6"/>
            <p:cNvSpPr>
              <a:spLocks noChangeShapeType="1"/>
            </p:cNvSpPr>
            <p:nvPr/>
          </p:nvSpPr>
          <p:spPr bwMode="auto">
            <a:xfrm>
              <a:off x="5557" y="3842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82" name="AutoShape 67"/>
          <p:cNvSpPr>
            <a:spLocks noChangeArrowheads="1"/>
          </p:cNvSpPr>
          <p:nvPr/>
        </p:nvSpPr>
        <p:spPr bwMode="auto">
          <a:xfrm rot="-5400000">
            <a:off x="5988050" y="3667126"/>
            <a:ext cx="1495425" cy="228600"/>
          </a:xfrm>
          <a:prstGeom prst="rightArrow">
            <a:avLst>
              <a:gd name="adj1" fmla="val 50000"/>
              <a:gd name="adj2" fmla="val 16354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083" name="AutoShape 68"/>
          <p:cNvCxnSpPr>
            <a:cxnSpLocks noChangeShapeType="1"/>
            <a:stCxn id="44037" idx="3"/>
            <a:endCxn id="44087" idx="2"/>
          </p:cNvCxnSpPr>
          <p:nvPr/>
        </p:nvCxnSpPr>
        <p:spPr bwMode="auto">
          <a:xfrm>
            <a:off x="5588000" y="5673725"/>
            <a:ext cx="661988" cy="423863"/>
          </a:xfrm>
          <a:prstGeom prst="curvedConnector4">
            <a:avLst>
              <a:gd name="adj1" fmla="val 49880"/>
              <a:gd name="adj2" fmla="val 1539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4" name="Text Box 69"/>
          <p:cNvSpPr txBox="1">
            <a:spLocks noChangeArrowheads="1"/>
          </p:cNvSpPr>
          <p:nvPr/>
        </p:nvSpPr>
        <p:spPr bwMode="auto">
          <a:xfrm>
            <a:off x="5470525" y="6553200"/>
            <a:ext cx="367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u="sng">
                <a:solidFill>
                  <a:schemeClr val="bg1"/>
                </a:solidFill>
              </a:rPr>
              <a:t>Note:</a:t>
            </a:r>
            <a:r>
              <a:rPr lang="en-US" sz="1400">
                <a:solidFill>
                  <a:schemeClr val="bg1"/>
                </a:solidFill>
              </a:rPr>
              <a:t> many particles will be internally mixed.</a:t>
            </a:r>
          </a:p>
        </p:txBody>
      </p:sp>
      <p:sp>
        <p:nvSpPr>
          <p:cNvPr id="44085" name="Text Box 70"/>
          <p:cNvSpPr txBox="1">
            <a:spLocks noChangeArrowheads="1"/>
          </p:cNvSpPr>
          <p:nvPr/>
        </p:nvSpPr>
        <p:spPr bwMode="auto">
          <a:xfrm>
            <a:off x="6800850" y="3370263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Factor Analysis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to group compounds</a:t>
            </a:r>
          </a:p>
        </p:txBody>
      </p:sp>
    </p:spTree>
    <p:extLst>
      <p:ext uri="{BB962C8B-B14F-4D97-AF65-F5344CB8AC3E}">
        <p14:creationId xmlns:p14="http://schemas.microsoft.com/office/powerpoint/2010/main" val="63987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3"/>
          <p:cNvGrpSpPr>
            <a:grpSpLocks/>
          </p:cNvGrpSpPr>
          <p:nvPr/>
        </p:nvGrpSpPr>
        <p:grpSpPr bwMode="auto">
          <a:xfrm>
            <a:off x="0" y="863600"/>
            <a:ext cx="10515600" cy="6008688"/>
            <a:chOff x="0" y="544"/>
            <a:chExt cx="6624" cy="3785"/>
          </a:xfrm>
        </p:grpSpPr>
        <p:grpSp>
          <p:nvGrpSpPr>
            <p:cNvPr id="36870" name="Group 4"/>
            <p:cNvGrpSpPr>
              <a:grpSpLocks noChangeAspect="1"/>
            </p:cNvGrpSpPr>
            <p:nvPr/>
          </p:nvGrpSpPr>
          <p:grpSpPr bwMode="auto">
            <a:xfrm>
              <a:off x="0" y="544"/>
              <a:ext cx="6624" cy="3785"/>
              <a:chOff x="0" y="544"/>
              <a:chExt cx="6624" cy="3785"/>
            </a:xfrm>
          </p:grpSpPr>
          <p:sp>
            <p:nvSpPr>
              <p:cNvPr id="36891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559"/>
                <a:ext cx="6624" cy="3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892" name="Group 6"/>
              <p:cNvGrpSpPr>
                <a:grpSpLocks/>
              </p:cNvGrpSpPr>
              <p:nvPr/>
            </p:nvGrpSpPr>
            <p:grpSpPr bwMode="auto">
              <a:xfrm>
                <a:off x="134" y="544"/>
                <a:ext cx="6186" cy="3785"/>
                <a:chOff x="134" y="544"/>
                <a:chExt cx="6186" cy="3785"/>
              </a:xfrm>
            </p:grpSpPr>
            <p:sp>
              <p:nvSpPr>
                <p:cNvPr id="37842" name="Rectangle 7"/>
                <p:cNvSpPr>
                  <a:spLocks noChangeArrowheads="1"/>
                </p:cNvSpPr>
                <p:nvPr/>
              </p:nvSpPr>
              <p:spPr bwMode="auto">
                <a:xfrm>
                  <a:off x="187" y="544"/>
                  <a:ext cx="42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>
                      <a:solidFill>
                        <a:srgbClr val="000000"/>
                      </a:solidFill>
                      <a:latin typeface="Times New Roman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37843" name="Line 8"/>
                <p:cNvSpPr>
                  <a:spLocks noChangeShapeType="1"/>
                </p:cNvSpPr>
                <p:nvPr/>
              </p:nvSpPr>
              <p:spPr bwMode="auto">
                <a:xfrm>
                  <a:off x="1044" y="4089"/>
                  <a:ext cx="527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46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184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321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460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598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35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875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012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150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287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426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564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01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39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978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116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255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392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530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669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807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944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082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21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358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496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633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772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910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047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187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5324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5462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5601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5738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5876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6013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6153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6290" y="4089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3" name="Rectangle 48"/>
                <p:cNvSpPr>
                  <a:spLocks noChangeArrowheads="1"/>
                </p:cNvSpPr>
                <p:nvPr/>
              </p:nvSpPr>
              <p:spPr bwMode="auto">
                <a:xfrm>
                  <a:off x="1228" y="4128"/>
                  <a:ext cx="1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15.00</a:t>
                  </a:r>
                  <a:endParaRPr lang="en-US"/>
                </a:p>
              </p:txBody>
            </p:sp>
            <p:sp>
              <p:nvSpPr>
                <p:cNvPr id="37884" name="Rectangle 49"/>
                <p:cNvSpPr>
                  <a:spLocks noChangeArrowheads="1"/>
                </p:cNvSpPr>
                <p:nvPr/>
              </p:nvSpPr>
              <p:spPr bwMode="auto">
                <a:xfrm>
                  <a:off x="1918" y="4128"/>
                  <a:ext cx="1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20.00</a:t>
                  </a:r>
                  <a:endParaRPr lang="en-US"/>
                </a:p>
              </p:txBody>
            </p:sp>
            <p:sp>
              <p:nvSpPr>
                <p:cNvPr id="37885" name="Rectangle 50"/>
                <p:cNvSpPr>
                  <a:spLocks noChangeArrowheads="1"/>
                </p:cNvSpPr>
                <p:nvPr/>
              </p:nvSpPr>
              <p:spPr bwMode="auto">
                <a:xfrm>
                  <a:off x="2607" y="4128"/>
                  <a:ext cx="1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25.00</a:t>
                  </a:r>
                  <a:endParaRPr lang="en-US"/>
                </a:p>
              </p:txBody>
            </p:sp>
            <p:sp>
              <p:nvSpPr>
                <p:cNvPr id="37886" name="Rectangle 51"/>
                <p:cNvSpPr>
                  <a:spLocks noChangeArrowheads="1"/>
                </p:cNvSpPr>
                <p:nvPr/>
              </p:nvSpPr>
              <p:spPr bwMode="auto">
                <a:xfrm>
                  <a:off x="3298" y="4128"/>
                  <a:ext cx="1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30.00</a:t>
                  </a:r>
                  <a:endParaRPr lang="en-US"/>
                </a:p>
              </p:txBody>
            </p:sp>
            <p:sp>
              <p:nvSpPr>
                <p:cNvPr id="37887" name="Rectangle 52"/>
                <p:cNvSpPr>
                  <a:spLocks noChangeArrowheads="1"/>
                </p:cNvSpPr>
                <p:nvPr/>
              </p:nvSpPr>
              <p:spPr bwMode="auto">
                <a:xfrm>
                  <a:off x="3989" y="4128"/>
                  <a:ext cx="1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35.00</a:t>
                  </a:r>
                  <a:endParaRPr lang="en-US"/>
                </a:p>
              </p:txBody>
            </p:sp>
            <p:sp>
              <p:nvSpPr>
                <p:cNvPr id="47104" name="Rectangle 53"/>
                <p:cNvSpPr>
                  <a:spLocks noChangeArrowheads="1"/>
                </p:cNvSpPr>
                <p:nvPr/>
              </p:nvSpPr>
              <p:spPr bwMode="auto">
                <a:xfrm>
                  <a:off x="4678" y="4128"/>
                  <a:ext cx="1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40.00</a:t>
                  </a:r>
                  <a:endParaRPr lang="en-US"/>
                </a:p>
              </p:txBody>
            </p:sp>
            <p:sp>
              <p:nvSpPr>
                <p:cNvPr id="47105" name="Rectangle 54"/>
                <p:cNvSpPr>
                  <a:spLocks noChangeArrowheads="1"/>
                </p:cNvSpPr>
                <p:nvPr/>
              </p:nvSpPr>
              <p:spPr bwMode="auto">
                <a:xfrm>
                  <a:off x="5369" y="4128"/>
                  <a:ext cx="1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45.00</a:t>
                  </a:r>
                  <a:endParaRPr lang="en-US"/>
                </a:p>
              </p:txBody>
            </p:sp>
            <p:sp>
              <p:nvSpPr>
                <p:cNvPr id="471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460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0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150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08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39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0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530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221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910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5601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6290" y="4089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044" y="1231"/>
                  <a:ext cx="1" cy="285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5" name="Line 64"/>
                <p:cNvSpPr>
                  <a:spLocks noChangeShapeType="1"/>
                </p:cNvSpPr>
                <p:nvPr/>
              </p:nvSpPr>
              <p:spPr bwMode="auto">
                <a:xfrm>
                  <a:off x="1037" y="4089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6" name="Line 65"/>
                <p:cNvSpPr>
                  <a:spLocks noChangeShapeType="1"/>
                </p:cNvSpPr>
                <p:nvPr/>
              </p:nvSpPr>
              <p:spPr bwMode="auto">
                <a:xfrm>
                  <a:off x="1037" y="4033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7" name="Line 66"/>
                <p:cNvSpPr>
                  <a:spLocks noChangeShapeType="1"/>
                </p:cNvSpPr>
                <p:nvPr/>
              </p:nvSpPr>
              <p:spPr bwMode="auto">
                <a:xfrm>
                  <a:off x="1037" y="397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8" name="Line 67"/>
                <p:cNvSpPr>
                  <a:spLocks noChangeShapeType="1"/>
                </p:cNvSpPr>
                <p:nvPr/>
              </p:nvSpPr>
              <p:spPr bwMode="auto">
                <a:xfrm>
                  <a:off x="1037" y="3921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19" name="Line 68"/>
                <p:cNvSpPr>
                  <a:spLocks noChangeShapeType="1"/>
                </p:cNvSpPr>
                <p:nvPr/>
              </p:nvSpPr>
              <p:spPr bwMode="auto">
                <a:xfrm>
                  <a:off x="1037" y="3865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0" name="Line 69"/>
                <p:cNvSpPr>
                  <a:spLocks noChangeShapeType="1"/>
                </p:cNvSpPr>
                <p:nvPr/>
              </p:nvSpPr>
              <p:spPr bwMode="auto">
                <a:xfrm>
                  <a:off x="1037" y="3808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1" name="Line 70"/>
                <p:cNvSpPr>
                  <a:spLocks noChangeShapeType="1"/>
                </p:cNvSpPr>
                <p:nvPr/>
              </p:nvSpPr>
              <p:spPr bwMode="auto">
                <a:xfrm>
                  <a:off x="1037" y="3753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Line 71"/>
                <p:cNvSpPr>
                  <a:spLocks noChangeShapeType="1"/>
                </p:cNvSpPr>
                <p:nvPr/>
              </p:nvSpPr>
              <p:spPr bwMode="auto">
                <a:xfrm>
                  <a:off x="1037" y="369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3" name="Line 72"/>
                <p:cNvSpPr>
                  <a:spLocks noChangeShapeType="1"/>
                </p:cNvSpPr>
                <p:nvPr/>
              </p:nvSpPr>
              <p:spPr bwMode="auto">
                <a:xfrm>
                  <a:off x="1037" y="3640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4" name="Line 73"/>
                <p:cNvSpPr>
                  <a:spLocks noChangeShapeType="1"/>
                </p:cNvSpPr>
                <p:nvPr/>
              </p:nvSpPr>
              <p:spPr bwMode="auto">
                <a:xfrm>
                  <a:off x="1037" y="3585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5" name="Line 74"/>
                <p:cNvSpPr>
                  <a:spLocks noChangeShapeType="1"/>
                </p:cNvSpPr>
                <p:nvPr/>
              </p:nvSpPr>
              <p:spPr bwMode="auto">
                <a:xfrm>
                  <a:off x="1037" y="3528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6" name="Line 75"/>
                <p:cNvSpPr>
                  <a:spLocks noChangeShapeType="1"/>
                </p:cNvSpPr>
                <p:nvPr/>
              </p:nvSpPr>
              <p:spPr bwMode="auto">
                <a:xfrm>
                  <a:off x="1037" y="3472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7" name="Line 76"/>
                <p:cNvSpPr>
                  <a:spLocks noChangeShapeType="1"/>
                </p:cNvSpPr>
                <p:nvPr/>
              </p:nvSpPr>
              <p:spPr bwMode="auto">
                <a:xfrm>
                  <a:off x="1037" y="341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8" name="Line 77"/>
                <p:cNvSpPr>
                  <a:spLocks noChangeShapeType="1"/>
                </p:cNvSpPr>
                <p:nvPr/>
              </p:nvSpPr>
              <p:spPr bwMode="auto">
                <a:xfrm>
                  <a:off x="1037" y="3360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9" name="Line 78"/>
                <p:cNvSpPr>
                  <a:spLocks noChangeShapeType="1"/>
                </p:cNvSpPr>
                <p:nvPr/>
              </p:nvSpPr>
              <p:spPr bwMode="auto">
                <a:xfrm>
                  <a:off x="1037" y="3305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0" name="Line 79"/>
                <p:cNvSpPr>
                  <a:spLocks noChangeShapeType="1"/>
                </p:cNvSpPr>
                <p:nvPr/>
              </p:nvSpPr>
              <p:spPr bwMode="auto">
                <a:xfrm>
                  <a:off x="1037" y="324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1" name="Line 80"/>
                <p:cNvSpPr>
                  <a:spLocks noChangeShapeType="1"/>
                </p:cNvSpPr>
                <p:nvPr/>
              </p:nvSpPr>
              <p:spPr bwMode="auto">
                <a:xfrm>
                  <a:off x="1037" y="3192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2" name="Line 81"/>
                <p:cNvSpPr>
                  <a:spLocks noChangeShapeType="1"/>
                </p:cNvSpPr>
                <p:nvPr/>
              </p:nvSpPr>
              <p:spPr bwMode="auto">
                <a:xfrm>
                  <a:off x="1037" y="313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3" name="Line 82"/>
                <p:cNvSpPr>
                  <a:spLocks noChangeShapeType="1"/>
                </p:cNvSpPr>
                <p:nvPr/>
              </p:nvSpPr>
              <p:spPr bwMode="auto">
                <a:xfrm>
                  <a:off x="1037" y="3079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4" name="Line 83"/>
                <p:cNvSpPr>
                  <a:spLocks noChangeShapeType="1"/>
                </p:cNvSpPr>
                <p:nvPr/>
              </p:nvSpPr>
              <p:spPr bwMode="auto">
                <a:xfrm>
                  <a:off x="1037" y="3024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5" name="Line 84"/>
                <p:cNvSpPr>
                  <a:spLocks noChangeShapeType="1"/>
                </p:cNvSpPr>
                <p:nvPr/>
              </p:nvSpPr>
              <p:spPr bwMode="auto">
                <a:xfrm>
                  <a:off x="1037" y="296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6" name="Line 85"/>
                <p:cNvSpPr>
                  <a:spLocks noChangeShapeType="1"/>
                </p:cNvSpPr>
                <p:nvPr/>
              </p:nvSpPr>
              <p:spPr bwMode="auto">
                <a:xfrm>
                  <a:off x="1037" y="2911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7" name="Line 86"/>
                <p:cNvSpPr>
                  <a:spLocks noChangeShapeType="1"/>
                </p:cNvSpPr>
                <p:nvPr/>
              </p:nvSpPr>
              <p:spPr bwMode="auto">
                <a:xfrm>
                  <a:off x="1037" y="285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8" name="Line 87"/>
                <p:cNvSpPr>
                  <a:spLocks noChangeShapeType="1"/>
                </p:cNvSpPr>
                <p:nvPr/>
              </p:nvSpPr>
              <p:spPr bwMode="auto">
                <a:xfrm>
                  <a:off x="1037" y="2799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39" name="Line 88"/>
                <p:cNvSpPr>
                  <a:spLocks noChangeShapeType="1"/>
                </p:cNvSpPr>
                <p:nvPr/>
              </p:nvSpPr>
              <p:spPr bwMode="auto">
                <a:xfrm>
                  <a:off x="1037" y="2744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0" name="Line 89"/>
                <p:cNvSpPr>
                  <a:spLocks noChangeShapeType="1"/>
                </p:cNvSpPr>
                <p:nvPr/>
              </p:nvSpPr>
              <p:spPr bwMode="auto">
                <a:xfrm>
                  <a:off x="1037" y="268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1" name="Line 90"/>
                <p:cNvSpPr>
                  <a:spLocks noChangeShapeType="1"/>
                </p:cNvSpPr>
                <p:nvPr/>
              </p:nvSpPr>
              <p:spPr bwMode="auto">
                <a:xfrm>
                  <a:off x="1037" y="2631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2" name="Line 91"/>
                <p:cNvSpPr>
                  <a:spLocks noChangeShapeType="1"/>
                </p:cNvSpPr>
                <p:nvPr/>
              </p:nvSpPr>
              <p:spPr bwMode="auto">
                <a:xfrm>
                  <a:off x="1037" y="257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3" name="Line 92"/>
                <p:cNvSpPr>
                  <a:spLocks noChangeShapeType="1"/>
                </p:cNvSpPr>
                <p:nvPr/>
              </p:nvSpPr>
              <p:spPr bwMode="auto">
                <a:xfrm>
                  <a:off x="1037" y="2518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4" name="Line 93"/>
                <p:cNvSpPr>
                  <a:spLocks noChangeShapeType="1"/>
                </p:cNvSpPr>
                <p:nvPr/>
              </p:nvSpPr>
              <p:spPr bwMode="auto">
                <a:xfrm>
                  <a:off x="1037" y="2463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5" name="Line 94"/>
                <p:cNvSpPr>
                  <a:spLocks noChangeShapeType="1"/>
                </p:cNvSpPr>
                <p:nvPr/>
              </p:nvSpPr>
              <p:spPr bwMode="auto">
                <a:xfrm>
                  <a:off x="1037" y="240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6" name="Line 95"/>
                <p:cNvSpPr>
                  <a:spLocks noChangeShapeType="1"/>
                </p:cNvSpPr>
                <p:nvPr/>
              </p:nvSpPr>
              <p:spPr bwMode="auto">
                <a:xfrm>
                  <a:off x="1037" y="2350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7" name="Line 96"/>
                <p:cNvSpPr>
                  <a:spLocks noChangeShapeType="1"/>
                </p:cNvSpPr>
                <p:nvPr/>
              </p:nvSpPr>
              <p:spPr bwMode="auto">
                <a:xfrm>
                  <a:off x="1037" y="2295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8" name="Line 97"/>
                <p:cNvSpPr>
                  <a:spLocks noChangeShapeType="1"/>
                </p:cNvSpPr>
                <p:nvPr/>
              </p:nvSpPr>
              <p:spPr bwMode="auto">
                <a:xfrm>
                  <a:off x="1037" y="2238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49" name="Line 98"/>
                <p:cNvSpPr>
                  <a:spLocks noChangeShapeType="1"/>
                </p:cNvSpPr>
                <p:nvPr/>
              </p:nvSpPr>
              <p:spPr bwMode="auto">
                <a:xfrm>
                  <a:off x="1037" y="2183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0" name="Line 99"/>
                <p:cNvSpPr>
                  <a:spLocks noChangeShapeType="1"/>
                </p:cNvSpPr>
                <p:nvPr/>
              </p:nvSpPr>
              <p:spPr bwMode="auto">
                <a:xfrm>
                  <a:off x="1037" y="212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1" name="Line 100"/>
                <p:cNvSpPr>
                  <a:spLocks noChangeShapeType="1"/>
                </p:cNvSpPr>
                <p:nvPr/>
              </p:nvSpPr>
              <p:spPr bwMode="auto">
                <a:xfrm>
                  <a:off x="1037" y="2070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2" name="Line 101"/>
                <p:cNvSpPr>
                  <a:spLocks noChangeShapeType="1"/>
                </p:cNvSpPr>
                <p:nvPr/>
              </p:nvSpPr>
              <p:spPr bwMode="auto">
                <a:xfrm>
                  <a:off x="1037" y="2015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3" name="Line 102"/>
                <p:cNvSpPr>
                  <a:spLocks noChangeShapeType="1"/>
                </p:cNvSpPr>
                <p:nvPr/>
              </p:nvSpPr>
              <p:spPr bwMode="auto">
                <a:xfrm>
                  <a:off x="1037" y="195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4" name="Line 103"/>
                <p:cNvSpPr>
                  <a:spLocks noChangeShapeType="1"/>
                </p:cNvSpPr>
                <p:nvPr/>
              </p:nvSpPr>
              <p:spPr bwMode="auto">
                <a:xfrm>
                  <a:off x="1037" y="1902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5" name="Line 104"/>
                <p:cNvSpPr>
                  <a:spLocks noChangeShapeType="1"/>
                </p:cNvSpPr>
                <p:nvPr/>
              </p:nvSpPr>
              <p:spPr bwMode="auto">
                <a:xfrm>
                  <a:off x="1037" y="184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6" name="Line 105"/>
                <p:cNvSpPr>
                  <a:spLocks noChangeShapeType="1"/>
                </p:cNvSpPr>
                <p:nvPr/>
              </p:nvSpPr>
              <p:spPr bwMode="auto">
                <a:xfrm>
                  <a:off x="1037" y="1789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7" name="Line 106"/>
                <p:cNvSpPr>
                  <a:spLocks noChangeShapeType="1"/>
                </p:cNvSpPr>
                <p:nvPr/>
              </p:nvSpPr>
              <p:spPr bwMode="auto">
                <a:xfrm>
                  <a:off x="1037" y="1734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8" name="Line 107"/>
                <p:cNvSpPr>
                  <a:spLocks noChangeShapeType="1"/>
                </p:cNvSpPr>
                <p:nvPr/>
              </p:nvSpPr>
              <p:spPr bwMode="auto">
                <a:xfrm>
                  <a:off x="1037" y="1677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9" name="Line 108"/>
                <p:cNvSpPr>
                  <a:spLocks noChangeShapeType="1"/>
                </p:cNvSpPr>
                <p:nvPr/>
              </p:nvSpPr>
              <p:spPr bwMode="auto">
                <a:xfrm>
                  <a:off x="1037" y="1622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0" name="Line 109"/>
                <p:cNvSpPr>
                  <a:spLocks noChangeShapeType="1"/>
                </p:cNvSpPr>
                <p:nvPr/>
              </p:nvSpPr>
              <p:spPr bwMode="auto">
                <a:xfrm>
                  <a:off x="1037" y="1564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1" name="Line 110"/>
                <p:cNvSpPr>
                  <a:spLocks noChangeShapeType="1"/>
                </p:cNvSpPr>
                <p:nvPr/>
              </p:nvSpPr>
              <p:spPr bwMode="auto">
                <a:xfrm>
                  <a:off x="1037" y="1509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2" name="Line 111"/>
                <p:cNvSpPr>
                  <a:spLocks noChangeShapeType="1"/>
                </p:cNvSpPr>
                <p:nvPr/>
              </p:nvSpPr>
              <p:spPr bwMode="auto">
                <a:xfrm>
                  <a:off x="1037" y="1454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3" name="Line 112"/>
                <p:cNvSpPr>
                  <a:spLocks noChangeShapeType="1"/>
                </p:cNvSpPr>
                <p:nvPr/>
              </p:nvSpPr>
              <p:spPr bwMode="auto">
                <a:xfrm>
                  <a:off x="1037" y="139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4" name="Line 113"/>
                <p:cNvSpPr>
                  <a:spLocks noChangeShapeType="1"/>
                </p:cNvSpPr>
                <p:nvPr/>
              </p:nvSpPr>
              <p:spPr bwMode="auto">
                <a:xfrm>
                  <a:off x="1037" y="1341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5" name="Line 114"/>
                <p:cNvSpPr>
                  <a:spLocks noChangeShapeType="1"/>
                </p:cNvSpPr>
                <p:nvPr/>
              </p:nvSpPr>
              <p:spPr bwMode="auto">
                <a:xfrm>
                  <a:off x="1037" y="128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6" name="Line 115"/>
                <p:cNvSpPr>
                  <a:spLocks noChangeShapeType="1"/>
                </p:cNvSpPr>
                <p:nvPr/>
              </p:nvSpPr>
              <p:spPr bwMode="auto">
                <a:xfrm>
                  <a:off x="1028" y="4089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7" name="Rectangle 116"/>
                <p:cNvSpPr>
                  <a:spLocks noChangeArrowheads="1"/>
                </p:cNvSpPr>
                <p:nvPr/>
              </p:nvSpPr>
              <p:spPr bwMode="auto">
                <a:xfrm>
                  <a:off x="854" y="4052"/>
                  <a:ext cx="4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  <p:sp>
              <p:nvSpPr>
                <p:cNvPr id="47168" name="Line 117"/>
                <p:cNvSpPr>
                  <a:spLocks noChangeShapeType="1"/>
                </p:cNvSpPr>
                <p:nvPr/>
              </p:nvSpPr>
              <p:spPr bwMode="auto">
                <a:xfrm>
                  <a:off x="1028" y="3808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69" name="Rectangle 118"/>
                <p:cNvSpPr>
                  <a:spLocks noChangeArrowheads="1"/>
                </p:cNvSpPr>
                <p:nvPr/>
              </p:nvSpPr>
              <p:spPr bwMode="auto">
                <a:xfrm>
                  <a:off x="416" y="3771"/>
                  <a:ext cx="24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500000</a:t>
                  </a:r>
                  <a:endParaRPr lang="en-US"/>
                </a:p>
              </p:txBody>
            </p:sp>
            <p:sp>
              <p:nvSpPr>
                <p:cNvPr id="47170" name="Line 119"/>
                <p:cNvSpPr>
                  <a:spLocks noChangeShapeType="1"/>
                </p:cNvSpPr>
                <p:nvPr/>
              </p:nvSpPr>
              <p:spPr bwMode="auto">
                <a:xfrm>
                  <a:off x="1028" y="3528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1" name="Rectangle 120"/>
                <p:cNvSpPr>
                  <a:spLocks noChangeArrowheads="1"/>
                </p:cNvSpPr>
                <p:nvPr/>
              </p:nvSpPr>
              <p:spPr bwMode="auto">
                <a:xfrm>
                  <a:off x="329" y="3491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1000000</a:t>
                  </a:r>
                  <a:endParaRPr lang="en-US"/>
                </a:p>
              </p:txBody>
            </p:sp>
            <p:sp>
              <p:nvSpPr>
                <p:cNvPr id="47172" name="Line 121"/>
                <p:cNvSpPr>
                  <a:spLocks noChangeShapeType="1"/>
                </p:cNvSpPr>
                <p:nvPr/>
              </p:nvSpPr>
              <p:spPr bwMode="auto">
                <a:xfrm>
                  <a:off x="1028" y="3247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3" name="Rectangle 122"/>
                <p:cNvSpPr>
                  <a:spLocks noChangeArrowheads="1"/>
                </p:cNvSpPr>
                <p:nvPr/>
              </p:nvSpPr>
              <p:spPr bwMode="auto">
                <a:xfrm>
                  <a:off x="329" y="3210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1500000</a:t>
                  </a:r>
                  <a:endParaRPr lang="en-US"/>
                </a:p>
              </p:txBody>
            </p:sp>
            <p:sp>
              <p:nvSpPr>
                <p:cNvPr id="47174" name="Line 123"/>
                <p:cNvSpPr>
                  <a:spLocks noChangeShapeType="1"/>
                </p:cNvSpPr>
                <p:nvPr/>
              </p:nvSpPr>
              <p:spPr bwMode="auto">
                <a:xfrm>
                  <a:off x="1028" y="2967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5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9" y="2930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2000000</a:t>
                  </a:r>
                  <a:endParaRPr lang="en-US"/>
                </a:p>
              </p:txBody>
            </p:sp>
            <p:sp>
              <p:nvSpPr>
                <p:cNvPr id="47176" name="Line 125"/>
                <p:cNvSpPr>
                  <a:spLocks noChangeShapeType="1"/>
                </p:cNvSpPr>
                <p:nvPr/>
              </p:nvSpPr>
              <p:spPr bwMode="auto">
                <a:xfrm>
                  <a:off x="1028" y="2686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7" name="Rectangle 126"/>
                <p:cNvSpPr>
                  <a:spLocks noChangeArrowheads="1"/>
                </p:cNvSpPr>
                <p:nvPr/>
              </p:nvSpPr>
              <p:spPr bwMode="auto">
                <a:xfrm>
                  <a:off x="329" y="2649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2500000</a:t>
                  </a:r>
                  <a:endParaRPr lang="en-US"/>
                </a:p>
              </p:txBody>
            </p:sp>
            <p:sp>
              <p:nvSpPr>
                <p:cNvPr id="47178" name="Line 127"/>
                <p:cNvSpPr>
                  <a:spLocks noChangeShapeType="1"/>
                </p:cNvSpPr>
                <p:nvPr/>
              </p:nvSpPr>
              <p:spPr bwMode="auto">
                <a:xfrm>
                  <a:off x="1028" y="2406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79" name="Rectangle 128"/>
                <p:cNvSpPr>
                  <a:spLocks noChangeArrowheads="1"/>
                </p:cNvSpPr>
                <p:nvPr/>
              </p:nvSpPr>
              <p:spPr bwMode="auto">
                <a:xfrm>
                  <a:off x="329" y="2369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3000000</a:t>
                  </a:r>
                  <a:endParaRPr lang="en-US"/>
                </a:p>
              </p:txBody>
            </p:sp>
            <p:sp>
              <p:nvSpPr>
                <p:cNvPr id="47180" name="Line 129"/>
                <p:cNvSpPr>
                  <a:spLocks noChangeShapeType="1"/>
                </p:cNvSpPr>
                <p:nvPr/>
              </p:nvSpPr>
              <p:spPr bwMode="auto">
                <a:xfrm>
                  <a:off x="1028" y="2127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1" name="Rectangle 130"/>
                <p:cNvSpPr>
                  <a:spLocks noChangeArrowheads="1"/>
                </p:cNvSpPr>
                <p:nvPr/>
              </p:nvSpPr>
              <p:spPr bwMode="auto">
                <a:xfrm>
                  <a:off x="329" y="2088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3500000</a:t>
                  </a:r>
                  <a:endParaRPr lang="en-US"/>
                </a:p>
              </p:txBody>
            </p:sp>
            <p:sp>
              <p:nvSpPr>
                <p:cNvPr id="47182" name="Line 131"/>
                <p:cNvSpPr>
                  <a:spLocks noChangeShapeType="1"/>
                </p:cNvSpPr>
                <p:nvPr/>
              </p:nvSpPr>
              <p:spPr bwMode="auto">
                <a:xfrm>
                  <a:off x="1028" y="1847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3" name="Rectangle 132"/>
                <p:cNvSpPr>
                  <a:spLocks noChangeArrowheads="1"/>
                </p:cNvSpPr>
                <p:nvPr/>
              </p:nvSpPr>
              <p:spPr bwMode="auto">
                <a:xfrm>
                  <a:off x="329" y="1808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4000000</a:t>
                  </a:r>
                  <a:endParaRPr lang="en-US"/>
                </a:p>
              </p:txBody>
            </p:sp>
            <p:sp>
              <p:nvSpPr>
                <p:cNvPr id="47184" name="Line 133"/>
                <p:cNvSpPr>
                  <a:spLocks noChangeShapeType="1"/>
                </p:cNvSpPr>
                <p:nvPr/>
              </p:nvSpPr>
              <p:spPr bwMode="auto">
                <a:xfrm>
                  <a:off x="1028" y="1564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29" y="1527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4500000</a:t>
                  </a:r>
                  <a:endParaRPr lang="en-US"/>
                </a:p>
              </p:txBody>
            </p:sp>
            <p:sp>
              <p:nvSpPr>
                <p:cNvPr id="47186" name="Line 135"/>
                <p:cNvSpPr>
                  <a:spLocks noChangeShapeType="1"/>
                </p:cNvSpPr>
                <p:nvPr/>
              </p:nvSpPr>
              <p:spPr bwMode="auto">
                <a:xfrm>
                  <a:off x="1028" y="1286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87" name="Rectangle 136"/>
                <p:cNvSpPr>
                  <a:spLocks noChangeArrowheads="1"/>
                </p:cNvSpPr>
                <p:nvPr/>
              </p:nvSpPr>
              <p:spPr bwMode="auto">
                <a:xfrm>
                  <a:off x="329" y="1247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5000000</a:t>
                  </a:r>
                  <a:endParaRPr lang="en-US"/>
                </a:p>
              </p:txBody>
            </p:sp>
            <p:sp>
              <p:nvSpPr>
                <p:cNvPr id="4718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4" y="4243"/>
                  <a:ext cx="25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7F7F"/>
                      </a:solidFill>
                    </a:rPr>
                    <a:t>Time--&gt;</a:t>
                  </a:r>
                  <a:endParaRPr lang="en-US"/>
                </a:p>
              </p:txBody>
            </p:sp>
            <p:sp>
              <p:nvSpPr>
                <p:cNvPr id="4718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4" y="928"/>
                  <a:ext cx="364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7F7F"/>
                      </a:solidFill>
                    </a:rPr>
                    <a:t>Abundance</a:t>
                  </a:r>
                  <a:endParaRPr lang="en-US"/>
                </a:p>
              </p:txBody>
            </p:sp>
            <p:sp>
              <p:nvSpPr>
                <p:cNvPr id="47190" name="Rectangle 139"/>
                <p:cNvSpPr>
                  <a:spLocks noChangeArrowheads="1"/>
                </p:cNvSpPr>
                <p:nvPr/>
              </p:nvSpPr>
              <p:spPr bwMode="auto">
                <a:xfrm>
                  <a:off x="3064" y="1158"/>
                  <a:ext cx="532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0000"/>
                      </a:solidFill>
                    </a:rPr>
                    <a:t>TIC: 33702-12.D</a:t>
                  </a:r>
                  <a:endParaRPr lang="en-US"/>
                </a:p>
              </p:txBody>
            </p:sp>
            <p:sp>
              <p:nvSpPr>
                <p:cNvPr id="47191" name="Freeform 140"/>
                <p:cNvSpPr>
                  <a:spLocks/>
                </p:cNvSpPr>
                <p:nvPr/>
              </p:nvSpPr>
              <p:spPr bwMode="auto">
                <a:xfrm>
                  <a:off x="1044" y="1231"/>
                  <a:ext cx="3225" cy="2794"/>
                </a:xfrm>
                <a:custGeom>
                  <a:avLst/>
                  <a:gdLst>
                    <a:gd name="T0" fmla="*/ 159 w 1806"/>
                    <a:gd name="T1" fmla="*/ 11673 h 1365"/>
                    <a:gd name="T2" fmla="*/ 320 w 1806"/>
                    <a:gd name="T3" fmla="*/ 11630 h 1365"/>
                    <a:gd name="T4" fmla="*/ 479 w 1806"/>
                    <a:gd name="T5" fmla="*/ 11270 h 1365"/>
                    <a:gd name="T6" fmla="*/ 638 w 1806"/>
                    <a:gd name="T7" fmla="*/ 10830 h 1365"/>
                    <a:gd name="T8" fmla="*/ 796 w 1806"/>
                    <a:gd name="T9" fmla="*/ 11405 h 1365"/>
                    <a:gd name="T10" fmla="*/ 963 w 1806"/>
                    <a:gd name="T11" fmla="*/ 11467 h 1365"/>
                    <a:gd name="T12" fmla="*/ 1123 w 1806"/>
                    <a:gd name="T13" fmla="*/ 11450 h 1365"/>
                    <a:gd name="T14" fmla="*/ 1282 w 1806"/>
                    <a:gd name="T15" fmla="*/ 11501 h 1365"/>
                    <a:gd name="T16" fmla="*/ 1448 w 1806"/>
                    <a:gd name="T17" fmla="*/ 11430 h 1365"/>
                    <a:gd name="T18" fmla="*/ 1607 w 1806"/>
                    <a:gd name="T19" fmla="*/ 11182 h 1365"/>
                    <a:gd name="T20" fmla="*/ 1766 w 1806"/>
                    <a:gd name="T21" fmla="*/ 11313 h 1365"/>
                    <a:gd name="T22" fmla="*/ 1927 w 1806"/>
                    <a:gd name="T23" fmla="*/ 11422 h 1365"/>
                    <a:gd name="T24" fmla="*/ 2086 w 1806"/>
                    <a:gd name="T25" fmla="*/ 11123 h 1365"/>
                    <a:gd name="T26" fmla="*/ 2248 w 1806"/>
                    <a:gd name="T27" fmla="*/ 11321 h 1365"/>
                    <a:gd name="T28" fmla="*/ 2407 w 1806"/>
                    <a:gd name="T29" fmla="*/ 11370 h 1365"/>
                    <a:gd name="T30" fmla="*/ 2568 w 1806"/>
                    <a:gd name="T31" fmla="*/ 11233 h 1365"/>
                    <a:gd name="T32" fmla="*/ 2727 w 1806"/>
                    <a:gd name="T33" fmla="*/ 10894 h 1365"/>
                    <a:gd name="T34" fmla="*/ 2886 w 1806"/>
                    <a:gd name="T35" fmla="*/ 11133 h 1365"/>
                    <a:gd name="T36" fmla="*/ 3052 w 1806"/>
                    <a:gd name="T37" fmla="*/ 10846 h 1365"/>
                    <a:gd name="T38" fmla="*/ 3211 w 1806"/>
                    <a:gd name="T39" fmla="*/ 11106 h 1365"/>
                    <a:gd name="T40" fmla="*/ 3371 w 1806"/>
                    <a:gd name="T41" fmla="*/ 10994 h 1365"/>
                    <a:gd name="T42" fmla="*/ 3536 w 1806"/>
                    <a:gd name="T43" fmla="*/ 9561 h 1365"/>
                    <a:gd name="T44" fmla="*/ 3696 w 1806"/>
                    <a:gd name="T45" fmla="*/ 11045 h 1365"/>
                    <a:gd name="T46" fmla="*/ 3855 w 1806"/>
                    <a:gd name="T47" fmla="*/ 10953 h 1365"/>
                    <a:gd name="T48" fmla="*/ 4014 w 1806"/>
                    <a:gd name="T49" fmla="*/ 10846 h 1365"/>
                    <a:gd name="T50" fmla="*/ 4175 w 1806"/>
                    <a:gd name="T51" fmla="*/ 10902 h 1365"/>
                    <a:gd name="T52" fmla="*/ 4339 w 1806"/>
                    <a:gd name="T53" fmla="*/ 10541 h 1365"/>
                    <a:gd name="T54" fmla="*/ 4500 w 1806"/>
                    <a:gd name="T55" fmla="*/ 9854 h 1365"/>
                    <a:gd name="T56" fmla="*/ 4659 w 1806"/>
                    <a:gd name="T57" fmla="*/ 10650 h 1365"/>
                    <a:gd name="T58" fmla="*/ 4825 w 1806"/>
                    <a:gd name="T59" fmla="*/ 9854 h 1365"/>
                    <a:gd name="T60" fmla="*/ 4984 w 1806"/>
                    <a:gd name="T61" fmla="*/ 10306 h 1365"/>
                    <a:gd name="T62" fmla="*/ 5143 w 1806"/>
                    <a:gd name="T63" fmla="*/ 10421 h 1365"/>
                    <a:gd name="T64" fmla="*/ 5304 w 1806"/>
                    <a:gd name="T65" fmla="*/ 10429 h 1365"/>
                    <a:gd name="T66" fmla="*/ 5463 w 1806"/>
                    <a:gd name="T67" fmla="*/ 9796 h 1365"/>
                    <a:gd name="T68" fmla="*/ 5625 w 1806"/>
                    <a:gd name="T69" fmla="*/ 10144 h 1365"/>
                    <a:gd name="T70" fmla="*/ 5784 w 1806"/>
                    <a:gd name="T71" fmla="*/ 10230 h 1365"/>
                    <a:gd name="T72" fmla="*/ 5945 w 1806"/>
                    <a:gd name="T73" fmla="*/ 10541 h 1365"/>
                    <a:gd name="T74" fmla="*/ 6104 w 1806"/>
                    <a:gd name="T75" fmla="*/ 10386 h 1365"/>
                    <a:gd name="T76" fmla="*/ 6263 w 1806"/>
                    <a:gd name="T77" fmla="*/ 10505 h 1365"/>
                    <a:gd name="T78" fmla="*/ 6429 w 1806"/>
                    <a:gd name="T79" fmla="*/ 10550 h 1365"/>
                    <a:gd name="T80" fmla="*/ 6588 w 1806"/>
                    <a:gd name="T81" fmla="*/ 9461 h 1365"/>
                    <a:gd name="T82" fmla="*/ 6748 w 1806"/>
                    <a:gd name="T83" fmla="*/ 10126 h 1365"/>
                    <a:gd name="T84" fmla="*/ 6913 w 1806"/>
                    <a:gd name="T85" fmla="*/ 10157 h 1365"/>
                    <a:gd name="T86" fmla="*/ 7073 w 1806"/>
                    <a:gd name="T87" fmla="*/ 10370 h 1365"/>
                    <a:gd name="T88" fmla="*/ 7232 w 1806"/>
                    <a:gd name="T89" fmla="*/ 10370 h 1365"/>
                    <a:gd name="T90" fmla="*/ 7391 w 1806"/>
                    <a:gd name="T91" fmla="*/ 10437 h 1365"/>
                    <a:gd name="T92" fmla="*/ 7552 w 1806"/>
                    <a:gd name="T93" fmla="*/ 10634 h 1365"/>
                    <a:gd name="T94" fmla="*/ 7716 w 1806"/>
                    <a:gd name="T95" fmla="*/ 10558 h 1365"/>
                    <a:gd name="T96" fmla="*/ 7877 w 1806"/>
                    <a:gd name="T97" fmla="*/ 10609 h 1365"/>
                    <a:gd name="T98" fmla="*/ 8036 w 1806"/>
                    <a:gd name="T99" fmla="*/ 10566 h 1365"/>
                    <a:gd name="T100" fmla="*/ 8198 w 1806"/>
                    <a:gd name="T101" fmla="*/ 10525 h 1365"/>
                    <a:gd name="T102" fmla="*/ 8357 w 1806"/>
                    <a:gd name="T103" fmla="*/ 10505 h 1365"/>
                    <a:gd name="T104" fmla="*/ 8518 w 1806"/>
                    <a:gd name="T105" fmla="*/ 10222 h 1365"/>
                    <a:gd name="T106" fmla="*/ 8677 w 1806"/>
                    <a:gd name="T107" fmla="*/ 10421 h 1365"/>
                    <a:gd name="T108" fmla="*/ 8836 w 1806"/>
                    <a:gd name="T109" fmla="*/ 9846 h 1365"/>
                    <a:gd name="T110" fmla="*/ 9002 w 1806"/>
                    <a:gd name="T111" fmla="*/ 10050 h 1365"/>
                    <a:gd name="T112" fmla="*/ 9161 w 1806"/>
                    <a:gd name="T113" fmla="*/ 465 h 1365"/>
                    <a:gd name="T114" fmla="*/ 9321 w 1806"/>
                    <a:gd name="T115" fmla="*/ 9749 h 1365"/>
                    <a:gd name="T116" fmla="*/ 9480 w 1806"/>
                    <a:gd name="T117" fmla="*/ 9700 h 1365"/>
                    <a:gd name="T118" fmla="*/ 9646 w 1806"/>
                    <a:gd name="T119" fmla="*/ 9561 h 1365"/>
                    <a:gd name="T120" fmla="*/ 9805 w 1806"/>
                    <a:gd name="T121" fmla="*/ 9256 h 1365"/>
                    <a:gd name="T122" fmla="*/ 9964 w 1806"/>
                    <a:gd name="T123" fmla="*/ 8036 h 1365"/>
                    <a:gd name="T124" fmla="*/ 10125 w 1806"/>
                    <a:gd name="T125" fmla="*/ 7445 h 136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06"/>
                    <a:gd name="T190" fmla="*/ 0 h 1365"/>
                    <a:gd name="T191" fmla="*/ 1806 w 1806"/>
                    <a:gd name="T192" fmla="*/ 1365 h 136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06" h="1365">
                      <a:moveTo>
                        <a:pt x="0" y="1363"/>
                      </a:moveTo>
                      <a:lnTo>
                        <a:pt x="0" y="1363"/>
                      </a:lnTo>
                      <a:lnTo>
                        <a:pt x="1" y="1362"/>
                      </a:lnTo>
                      <a:lnTo>
                        <a:pt x="2" y="1363"/>
                      </a:lnTo>
                      <a:lnTo>
                        <a:pt x="3" y="1363"/>
                      </a:lnTo>
                      <a:lnTo>
                        <a:pt x="4" y="1364"/>
                      </a:lnTo>
                      <a:lnTo>
                        <a:pt x="4" y="1363"/>
                      </a:lnTo>
                      <a:lnTo>
                        <a:pt x="5" y="1363"/>
                      </a:lnTo>
                      <a:lnTo>
                        <a:pt x="5" y="1364"/>
                      </a:lnTo>
                      <a:lnTo>
                        <a:pt x="5" y="1363"/>
                      </a:lnTo>
                      <a:lnTo>
                        <a:pt x="6" y="1363"/>
                      </a:lnTo>
                      <a:lnTo>
                        <a:pt x="6" y="1365"/>
                      </a:lnTo>
                      <a:lnTo>
                        <a:pt x="7" y="1364"/>
                      </a:lnTo>
                      <a:lnTo>
                        <a:pt x="8" y="1363"/>
                      </a:lnTo>
                      <a:lnTo>
                        <a:pt x="8" y="1364"/>
                      </a:lnTo>
                      <a:lnTo>
                        <a:pt x="9" y="1365"/>
                      </a:lnTo>
                      <a:lnTo>
                        <a:pt x="9" y="1364"/>
                      </a:lnTo>
                      <a:lnTo>
                        <a:pt x="10" y="1364"/>
                      </a:lnTo>
                      <a:lnTo>
                        <a:pt x="10" y="1363"/>
                      </a:lnTo>
                      <a:lnTo>
                        <a:pt x="11" y="1364"/>
                      </a:lnTo>
                      <a:lnTo>
                        <a:pt x="11" y="1362"/>
                      </a:lnTo>
                      <a:lnTo>
                        <a:pt x="12" y="1363"/>
                      </a:lnTo>
                      <a:lnTo>
                        <a:pt x="12" y="1362"/>
                      </a:lnTo>
                      <a:lnTo>
                        <a:pt x="13" y="1363"/>
                      </a:lnTo>
                      <a:lnTo>
                        <a:pt x="14" y="1362"/>
                      </a:lnTo>
                      <a:lnTo>
                        <a:pt x="15" y="1361"/>
                      </a:lnTo>
                      <a:lnTo>
                        <a:pt x="15" y="1362"/>
                      </a:lnTo>
                      <a:lnTo>
                        <a:pt x="16" y="1361"/>
                      </a:lnTo>
                      <a:lnTo>
                        <a:pt x="17" y="1360"/>
                      </a:lnTo>
                      <a:lnTo>
                        <a:pt x="17" y="1361"/>
                      </a:lnTo>
                      <a:lnTo>
                        <a:pt x="18" y="1362"/>
                      </a:lnTo>
                      <a:lnTo>
                        <a:pt x="18" y="1361"/>
                      </a:lnTo>
                      <a:lnTo>
                        <a:pt x="19" y="1362"/>
                      </a:lnTo>
                      <a:lnTo>
                        <a:pt x="20" y="1361"/>
                      </a:lnTo>
                      <a:lnTo>
                        <a:pt x="20" y="1362"/>
                      </a:lnTo>
                      <a:lnTo>
                        <a:pt x="21" y="1362"/>
                      </a:lnTo>
                      <a:lnTo>
                        <a:pt x="22" y="1363"/>
                      </a:lnTo>
                      <a:lnTo>
                        <a:pt x="23" y="1362"/>
                      </a:lnTo>
                      <a:lnTo>
                        <a:pt x="23" y="1361"/>
                      </a:lnTo>
                      <a:lnTo>
                        <a:pt x="24" y="1362"/>
                      </a:lnTo>
                      <a:lnTo>
                        <a:pt x="25" y="1361"/>
                      </a:lnTo>
                      <a:lnTo>
                        <a:pt x="26" y="1361"/>
                      </a:lnTo>
                      <a:lnTo>
                        <a:pt x="27" y="1362"/>
                      </a:lnTo>
                      <a:lnTo>
                        <a:pt x="27" y="1361"/>
                      </a:lnTo>
                      <a:lnTo>
                        <a:pt x="28" y="1361"/>
                      </a:lnTo>
                      <a:lnTo>
                        <a:pt x="29" y="1360"/>
                      </a:lnTo>
                      <a:lnTo>
                        <a:pt x="29" y="1362"/>
                      </a:lnTo>
                      <a:lnTo>
                        <a:pt x="29" y="1361"/>
                      </a:lnTo>
                      <a:lnTo>
                        <a:pt x="30" y="1361"/>
                      </a:lnTo>
                      <a:lnTo>
                        <a:pt x="30" y="1363"/>
                      </a:lnTo>
                      <a:lnTo>
                        <a:pt x="31" y="1362"/>
                      </a:lnTo>
                      <a:lnTo>
                        <a:pt x="32" y="1363"/>
                      </a:lnTo>
                      <a:lnTo>
                        <a:pt x="32" y="1362"/>
                      </a:lnTo>
                      <a:lnTo>
                        <a:pt x="33" y="1362"/>
                      </a:lnTo>
                      <a:lnTo>
                        <a:pt x="34" y="1361"/>
                      </a:lnTo>
                      <a:lnTo>
                        <a:pt x="34" y="1362"/>
                      </a:lnTo>
                      <a:lnTo>
                        <a:pt x="35" y="1362"/>
                      </a:lnTo>
                      <a:lnTo>
                        <a:pt x="36" y="1363"/>
                      </a:lnTo>
                      <a:lnTo>
                        <a:pt x="36" y="1361"/>
                      </a:lnTo>
                      <a:lnTo>
                        <a:pt x="37" y="1362"/>
                      </a:lnTo>
                      <a:lnTo>
                        <a:pt x="38" y="1362"/>
                      </a:lnTo>
                      <a:lnTo>
                        <a:pt x="39" y="1362"/>
                      </a:lnTo>
                      <a:lnTo>
                        <a:pt x="39" y="1361"/>
                      </a:lnTo>
                      <a:lnTo>
                        <a:pt x="40" y="1363"/>
                      </a:lnTo>
                      <a:lnTo>
                        <a:pt x="40" y="1361"/>
                      </a:lnTo>
                      <a:lnTo>
                        <a:pt x="41" y="1362"/>
                      </a:lnTo>
                      <a:lnTo>
                        <a:pt x="42" y="1361"/>
                      </a:lnTo>
                      <a:lnTo>
                        <a:pt x="42" y="1362"/>
                      </a:lnTo>
                      <a:lnTo>
                        <a:pt x="43" y="1361"/>
                      </a:lnTo>
                      <a:lnTo>
                        <a:pt x="43" y="1360"/>
                      </a:lnTo>
                      <a:lnTo>
                        <a:pt x="44" y="1359"/>
                      </a:lnTo>
                      <a:lnTo>
                        <a:pt x="44" y="1356"/>
                      </a:lnTo>
                      <a:lnTo>
                        <a:pt x="45" y="1355"/>
                      </a:lnTo>
                      <a:lnTo>
                        <a:pt x="45" y="1356"/>
                      </a:lnTo>
                      <a:lnTo>
                        <a:pt x="46" y="1354"/>
                      </a:lnTo>
                      <a:lnTo>
                        <a:pt x="46" y="1355"/>
                      </a:lnTo>
                      <a:lnTo>
                        <a:pt x="47" y="1355"/>
                      </a:lnTo>
                      <a:lnTo>
                        <a:pt x="48" y="1356"/>
                      </a:lnTo>
                      <a:lnTo>
                        <a:pt x="48" y="1355"/>
                      </a:lnTo>
                      <a:lnTo>
                        <a:pt x="49" y="1355"/>
                      </a:lnTo>
                      <a:lnTo>
                        <a:pt x="50" y="1354"/>
                      </a:lnTo>
                      <a:lnTo>
                        <a:pt x="50" y="1355"/>
                      </a:lnTo>
                      <a:lnTo>
                        <a:pt x="51" y="1355"/>
                      </a:lnTo>
                      <a:lnTo>
                        <a:pt x="52" y="1355"/>
                      </a:lnTo>
                      <a:lnTo>
                        <a:pt x="52" y="1356"/>
                      </a:lnTo>
                      <a:lnTo>
                        <a:pt x="53" y="1356"/>
                      </a:lnTo>
                      <a:lnTo>
                        <a:pt x="53" y="1357"/>
                      </a:lnTo>
                      <a:lnTo>
                        <a:pt x="54" y="1357"/>
                      </a:lnTo>
                      <a:lnTo>
                        <a:pt x="55" y="1356"/>
                      </a:lnTo>
                      <a:lnTo>
                        <a:pt x="56" y="1356"/>
                      </a:lnTo>
                      <a:lnTo>
                        <a:pt x="57" y="1352"/>
                      </a:lnTo>
                      <a:lnTo>
                        <a:pt x="57" y="1353"/>
                      </a:lnTo>
                      <a:lnTo>
                        <a:pt x="58" y="1353"/>
                      </a:lnTo>
                      <a:lnTo>
                        <a:pt x="58" y="1352"/>
                      </a:lnTo>
                      <a:lnTo>
                        <a:pt x="59" y="1354"/>
                      </a:lnTo>
                      <a:lnTo>
                        <a:pt x="59" y="1352"/>
                      </a:lnTo>
                      <a:lnTo>
                        <a:pt x="60" y="1349"/>
                      </a:lnTo>
                      <a:lnTo>
                        <a:pt x="60" y="1350"/>
                      </a:lnTo>
                      <a:lnTo>
                        <a:pt x="61" y="1349"/>
                      </a:lnTo>
                      <a:lnTo>
                        <a:pt x="61" y="1347"/>
                      </a:lnTo>
                      <a:lnTo>
                        <a:pt x="62" y="1345"/>
                      </a:lnTo>
                      <a:lnTo>
                        <a:pt x="62" y="1344"/>
                      </a:lnTo>
                      <a:lnTo>
                        <a:pt x="63" y="1343"/>
                      </a:lnTo>
                      <a:lnTo>
                        <a:pt x="63" y="1342"/>
                      </a:lnTo>
                      <a:lnTo>
                        <a:pt x="64" y="1343"/>
                      </a:lnTo>
                      <a:lnTo>
                        <a:pt x="64" y="1341"/>
                      </a:lnTo>
                      <a:lnTo>
                        <a:pt x="65" y="1341"/>
                      </a:lnTo>
                      <a:lnTo>
                        <a:pt x="65" y="1340"/>
                      </a:lnTo>
                      <a:lnTo>
                        <a:pt x="66" y="1342"/>
                      </a:lnTo>
                      <a:lnTo>
                        <a:pt x="66" y="1341"/>
                      </a:lnTo>
                      <a:lnTo>
                        <a:pt x="67" y="1341"/>
                      </a:lnTo>
                      <a:lnTo>
                        <a:pt x="67" y="1340"/>
                      </a:lnTo>
                      <a:lnTo>
                        <a:pt x="67" y="1341"/>
                      </a:lnTo>
                      <a:lnTo>
                        <a:pt x="68" y="1340"/>
                      </a:lnTo>
                      <a:lnTo>
                        <a:pt x="68" y="1341"/>
                      </a:lnTo>
                      <a:lnTo>
                        <a:pt x="69" y="1338"/>
                      </a:lnTo>
                      <a:lnTo>
                        <a:pt x="69" y="1339"/>
                      </a:lnTo>
                      <a:lnTo>
                        <a:pt x="70" y="1337"/>
                      </a:lnTo>
                      <a:lnTo>
                        <a:pt x="70" y="1339"/>
                      </a:lnTo>
                      <a:lnTo>
                        <a:pt x="71" y="1337"/>
                      </a:lnTo>
                      <a:lnTo>
                        <a:pt x="71" y="1336"/>
                      </a:lnTo>
                      <a:lnTo>
                        <a:pt x="72" y="1338"/>
                      </a:lnTo>
                      <a:lnTo>
                        <a:pt x="73" y="1336"/>
                      </a:lnTo>
                      <a:lnTo>
                        <a:pt x="74" y="1337"/>
                      </a:lnTo>
                      <a:lnTo>
                        <a:pt x="74" y="1336"/>
                      </a:lnTo>
                      <a:lnTo>
                        <a:pt x="75" y="1336"/>
                      </a:lnTo>
                      <a:lnTo>
                        <a:pt x="76" y="1335"/>
                      </a:lnTo>
                      <a:lnTo>
                        <a:pt x="76" y="1334"/>
                      </a:lnTo>
                      <a:lnTo>
                        <a:pt x="77" y="1332"/>
                      </a:lnTo>
                      <a:lnTo>
                        <a:pt x="78" y="1331"/>
                      </a:lnTo>
                      <a:lnTo>
                        <a:pt x="78" y="1330"/>
                      </a:lnTo>
                      <a:lnTo>
                        <a:pt x="79" y="1330"/>
                      </a:lnTo>
                      <a:lnTo>
                        <a:pt x="79" y="1328"/>
                      </a:lnTo>
                      <a:lnTo>
                        <a:pt x="80" y="1327"/>
                      </a:lnTo>
                      <a:lnTo>
                        <a:pt x="80" y="1325"/>
                      </a:lnTo>
                      <a:lnTo>
                        <a:pt x="81" y="1325"/>
                      </a:lnTo>
                      <a:lnTo>
                        <a:pt x="81" y="1322"/>
                      </a:lnTo>
                      <a:lnTo>
                        <a:pt x="82" y="1320"/>
                      </a:lnTo>
                      <a:lnTo>
                        <a:pt x="82" y="1319"/>
                      </a:lnTo>
                      <a:lnTo>
                        <a:pt x="83" y="1318"/>
                      </a:lnTo>
                      <a:lnTo>
                        <a:pt x="83" y="1315"/>
                      </a:lnTo>
                      <a:lnTo>
                        <a:pt x="84" y="1315"/>
                      </a:lnTo>
                      <a:lnTo>
                        <a:pt x="84" y="1314"/>
                      </a:lnTo>
                      <a:lnTo>
                        <a:pt x="84" y="1316"/>
                      </a:lnTo>
                      <a:lnTo>
                        <a:pt x="85" y="1315"/>
                      </a:lnTo>
                      <a:lnTo>
                        <a:pt x="85" y="1317"/>
                      </a:lnTo>
                      <a:lnTo>
                        <a:pt x="86" y="1316"/>
                      </a:lnTo>
                      <a:lnTo>
                        <a:pt x="87" y="1317"/>
                      </a:lnTo>
                      <a:lnTo>
                        <a:pt x="87" y="1318"/>
                      </a:lnTo>
                      <a:lnTo>
                        <a:pt x="88" y="1321"/>
                      </a:lnTo>
                      <a:lnTo>
                        <a:pt x="89" y="1322"/>
                      </a:lnTo>
                      <a:lnTo>
                        <a:pt x="90" y="1324"/>
                      </a:lnTo>
                      <a:lnTo>
                        <a:pt x="91" y="1324"/>
                      </a:lnTo>
                      <a:lnTo>
                        <a:pt x="91" y="1328"/>
                      </a:lnTo>
                      <a:lnTo>
                        <a:pt x="92" y="1328"/>
                      </a:lnTo>
                      <a:lnTo>
                        <a:pt x="93" y="1328"/>
                      </a:lnTo>
                      <a:lnTo>
                        <a:pt x="93" y="1326"/>
                      </a:lnTo>
                      <a:lnTo>
                        <a:pt x="94" y="1328"/>
                      </a:lnTo>
                      <a:lnTo>
                        <a:pt x="94" y="1327"/>
                      </a:lnTo>
                      <a:lnTo>
                        <a:pt x="94" y="1329"/>
                      </a:lnTo>
                      <a:lnTo>
                        <a:pt x="95" y="1328"/>
                      </a:lnTo>
                      <a:lnTo>
                        <a:pt x="95" y="1327"/>
                      </a:lnTo>
                      <a:lnTo>
                        <a:pt x="96" y="1326"/>
                      </a:lnTo>
                      <a:lnTo>
                        <a:pt x="96" y="1324"/>
                      </a:lnTo>
                      <a:lnTo>
                        <a:pt x="97" y="1320"/>
                      </a:lnTo>
                      <a:lnTo>
                        <a:pt x="97" y="1319"/>
                      </a:lnTo>
                      <a:lnTo>
                        <a:pt x="98" y="1314"/>
                      </a:lnTo>
                      <a:lnTo>
                        <a:pt x="98" y="1312"/>
                      </a:lnTo>
                      <a:lnTo>
                        <a:pt x="98" y="1310"/>
                      </a:lnTo>
                      <a:lnTo>
                        <a:pt x="99" y="1307"/>
                      </a:lnTo>
                      <a:lnTo>
                        <a:pt x="99" y="1303"/>
                      </a:lnTo>
                      <a:lnTo>
                        <a:pt x="100" y="1302"/>
                      </a:lnTo>
                      <a:lnTo>
                        <a:pt x="100" y="1304"/>
                      </a:lnTo>
                      <a:lnTo>
                        <a:pt x="101" y="1303"/>
                      </a:lnTo>
                      <a:lnTo>
                        <a:pt x="101" y="1305"/>
                      </a:lnTo>
                      <a:lnTo>
                        <a:pt x="102" y="1305"/>
                      </a:lnTo>
                      <a:lnTo>
                        <a:pt x="102" y="1310"/>
                      </a:lnTo>
                      <a:lnTo>
                        <a:pt x="103" y="1309"/>
                      </a:lnTo>
                      <a:lnTo>
                        <a:pt x="103" y="1315"/>
                      </a:lnTo>
                      <a:lnTo>
                        <a:pt x="104" y="1316"/>
                      </a:lnTo>
                      <a:lnTo>
                        <a:pt x="104" y="1317"/>
                      </a:lnTo>
                      <a:lnTo>
                        <a:pt x="105" y="1318"/>
                      </a:lnTo>
                      <a:lnTo>
                        <a:pt x="105" y="1313"/>
                      </a:lnTo>
                      <a:lnTo>
                        <a:pt x="106" y="1308"/>
                      </a:lnTo>
                      <a:lnTo>
                        <a:pt x="106" y="1306"/>
                      </a:lnTo>
                      <a:lnTo>
                        <a:pt x="107" y="1300"/>
                      </a:lnTo>
                      <a:lnTo>
                        <a:pt x="107" y="1295"/>
                      </a:lnTo>
                      <a:lnTo>
                        <a:pt x="107" y="1291"/>
                      </a:lnTo>
                      <a:lnTo>
                        <a:pt x="108" y="1288"/>
                      </a:lnTo>
                      <a:lnTo>
                        <a:pt x="108" y="1285"/>
                      </a:lnTo>
                      <a:lnTo>
                        <a:pt x="109" y="1281"/>
                      </a:lnTo>
                      <a:lnTo>
                        <a:pt x="109" y="1279"/>
                      </a:lnTo>
                      <a:lnTo>
                        <a:pt x="110" y="1274"/>
                      </a:lnTo>
                      <a:lnTo>
                        <a:pt x="110" y="1270"/>
                      </a:lnTo>
                      <a:lnTo>
                        <a:pt x="111" y="1267"/>
                      </a:lnTo>
                      <a:lnTo>
                        <a:pt x="111" y="1264"/>
                      </a:lnTo>
                      <a:lnTo>
                        <a:pt x="112" y="1263"/>
                      </a:lnTo>
                      <a:lnTo>
                        <a:pt x="113" y="1261"/>
                      </a:lnTo>
                      <a:lnTo>
                        <a:pt x="113" y="1260"/>
                      </a:lnTo>
                      <a:lnTo>
                        <a:pt x="114" y="1263"/>
                      </a:lnTo>
                      <a:lnTo>
                        <a:pt x="115" y="1265"/>
                      </a:lnTo>
                      <a:lnTo>
                        <a:pt x="115" y="1268"/>
                      </a:lnTo>
                      <a:lnTo>
                        <a:pt x="116" y="1273"/>
                      </a:lnTo>
                      <a:lnTo>
                        <a:pt x="116" y="1275"/>
                      </a:lnTo>
                      <a:lnTo>
                        <a:pt x="116" y="1279"/>
                      </a:lnTo>
                      <a:lnTo>
                        <a:pt x="117" y="1283"/>
                      </a:lnTo>
                      <a:lnTo>
                        <a:pt x="117" y="1286"/>
                      </a:lnTo>
                      <a:lnTo>
                        <a:pt x="118" y="1289"/>
                      </a:lnTo>
                      <a:lnTo>
                        <a:pt x="118" y="1293"/>
                      </a:lnTo>
                      <a:lnTo>
                        <a:pt x="119" y="1294"/>
                      </a:lnTo>
                      <a:lnTo>
                        <a:pt x="119" y="1297"/>
                      </a:lnTo>
                      <a:lnTo>
                        <a:pt x="120" y="1299"/>
                      </a:lnTo>
                      <a:lnTo>
                        <a:pt x="120" y="1301"/>
                      </a:lnTo>
                      <a:lnTo>
                        <a:pt x="121" y="1303"/>
                      </a:lnTo>
                      <a:lnTo>
                        <a:pt x="121" y="1306"/>
                      </a:lnTo>
                      <a:lnTo>
                        <a:pt x="122" y="1306"/>
                      </a:lnTo>
                      <a:lnTo>
                        <a:pt x="122" y="1309"/>
                      </a:lnTo>
                      <a:lnTo>
                        <a:pt x="123" y="1309"/>
                      </a:lnTo>
                      <a:lnTo>
                        <a:pt x="123" y="1310"/>
                      </a:lnTo>
                      <a:lnTo>
                        <a:pt x="124" y="1310"/>
                      </a:lnTo>
                      <a:lnTo>
                        <a:pt x="124" y="1311"/>
                      </a:lnTo>
                      <a:lnTo>
                        <a:pt x="125" y="1313"/>
                      </a:lnTo>
                      <a:lnTo>
                        <a:pt x="125" y="1314"/>
                      </a:lnTo>
                      <a:lnTo>
                        <a:pt x="126" y="1315"/>
                      </a:lnTo>
                      <a:lnTo>
                        <a:pt x="126" y="1313"/>
                      </a:lnTo>
                      <a:lnTo>
                        <a:pt x="126" y="1316"/>
                      </a:lnTo>
                      <a:lnTo>
                        <a:pt x="127" y="1315"/>
                      </a:lnTo>
                      <a:lnTo>
                        <a:pt x="128" y="1314"/>
                      </a:lnTo>
                      <a:lnTo>
                        <a:pt x="128" y="1317"/>
                      </a:lnTo>
                      <a:lnTo>
                        <a:pt x="129" y="1316"/>
                      </a:lnTo>
                      <a:lnTo>
                        <a:pt x="129" y="1318"/>
                      </a:lnTo>
                      <a:lnTo>
                        <a:pt x="130" y="1318"/>
                      </a:lnTo>
                      <a:lnTo>
                        <a:pt x="130" y="1319"/>
                      </a:lnTo>
                      <a:lnTo>
                        <a:pt x="131" y="1318"/>
                      </a:lnTo>
                      <a:lnTo>
                        <a:pt x="131" y="1319"/>
                      </a:lnTo>
                      <a:lnTo>
                        <a:pt x="132" y="1323"/>
                      </a:lnTo>
                      <a:lnTo>
                        <a:pt x="133" y="1323"/>
                      </a:lnTo>
                      <a:lnTo>
                        <a:pt x="133" y="1325"/>
                      </a:lnTo>
                      <a:lnTo>
                        <a:pt x="134" y="1323"/>
                      </a:lnTo>
                      <a:lnTo>
                        <a:pt x="134" y="1326"/>
                      </a:lnTo>
                      <a:lnTo>
                        <a:pt x="135" y="1328"/>
                      </a:lnTo>
                      <a:lnTo>
                        <a:pt x="136" y="1329"/>
                      </a:lnTo>
                      <a:lnTo>
                        <a:pt x="137" y="1328"/>
                      </a:lnTo>
                      <a:lnTo>
                        <a:pt x="137" y="1330"/>
                      </a:lnTo>
                      <a:lnTo>
                        <a:pt x="138" y="1330"/>
                      </a:lnTo>
                      <a:lnTo>
                        <a:pt x="139" y="1332"/>
                      </a:lnTo>
                      <a:lnTo>
                        <a:pt x="139" y="1331"/>
                      </a:lnTo>
                      <a:lnTo>
                        <a:pt x="139" y="1329"/>
                      </a:lnTo>
                      <a:lnTo>
                        <a:pt x="140" y="1330"/>
                      </a:lnTo>
                      <a:lnTo>
                        <a:pt x="141" y="1332"/>
                      </a:lnTo>
                      <a:lnTo>
                        <a:pt x="141" y="1333"/>
                      </a:lnTo>
                      <a:lnTo>
                        <a:pt x="142" y="1332"/>
                      </a:lnTo>
                      <a:lnTo>
                        <a:pt x="142" y="1333"/>
                      </a:lnTo>
                      <a:lnTo>
                        <a:pt x="143" y="1331"/>
                      </a:lnTo>
                      <a:lnTo>
                        <a:pt x="144" y="1330"/>
                      </a:lnTo>
                      <a:lnTo>
                        <a:pt x="145" y="1329"/>
                      </a:lnTo>
                      <a:lnTo>
                        <a:pt x="145" y="1327"/>
                      </a:lnTo>
                      <a:lnTo>
                        <a:pt x="146" y="1328"/>
                      </a:lnTo>
                      <a:lnTo>
                        <a:pt x="147" y="1328"/>
                      </a:lnTo>
                      <a:lnTo>
                        <a:pt x="148" y="1327"/>
                      </a:lnTo>
                      <a:lnTo>
                        <a:pt x="148" y="1329"/>
                      </a:lnTo>
                      <a:lnTo>
                        <a:pt x="149" y="1330"/>
                      </a:lnTo>
                      <a:lnTo>
                        <a:pt x="149" y="1331"/>
                      </a:lnTo>
                      <a:lnTo>
                        <a:pt x="149" y="1332"/>
                      </a:lnTo>
                      <a:lnTo>
                        <a:pt x="150" y="1333"/>
                      </a:lnTo>
                      <a:lnTo>
                        <a:pt x="150" y="1337"/>
                      </a:lnTo>
                      <a:lnTo>
                        <a:pt x="151" y="1336"/>
                      </a:lnTo>
                      <a:lnTo>
                        <a:pt x="151" y="1337"/>
                      </a:lnTo>
                      <a:lnTo>
                        <a:pt x="152" y="1339"/>
                      </a:lnTo>
                      <a:lnTo>
                        <a:pt x="152" y="1336"/>
                      </a:lnTo>
                      <a:lnTo>
                        <a:pt x="153" y="1337"/>
                      </a:lnTo>
                      <a:lnTo>
                        <a:pt x="154" y="1336"/>
                      </a:lnTo>
                      <a:lnTo>
                        <a:pt x="154" y="1335"/>
                      </a:lnTo>
                      <a:lnTo>
                        <a:pt x="155" y="1336"/>
                      </a:lnTo>
                      <a:lnTo>
                        <a:pt x="156" y="1336"/>
                      </a:lnTo>
                      <a:lnTo>
                        <a:pt x="156" y="1337"/>
                      </a:lnTo>
                      <a:lnTo>
                        <a:pt x="157" y="1334"/>
                      </a:lnTo>
                      <a:lnTo>
                        <a:pt x="158" y="1336"/>
                      </a:lnTo>
                      <a:lnTo>
                        <a:pt x="159" y="1337"/>
                      </a:lnTo>
                      <a:lnTo>
                        <a:pt x="159" y="1335"/>
                      </a:lnTo>
                      <a:lnTo>
                        <a:pt x="160" y="1335"/>
                      </a:lnTo>
                      <a:lnTo>
                        <a:pt x="160" y="1334"/>
                      </a:lnTo>
                      <a:lnTo>
                        <a:pt x="161" y="1334"/>
                      </a:lnTo>
                      <a:lnTo>
                        <a:pt x="161" y="1335"/>
                      </a:lnTo>
                      <a:lnTo>
                        <a:pt x="162" y="1335"/>
                      </a:lnTo>
                      <a:lnTo>
                        <a:pt x="163" y="1335"/>
                      </a:lnTo>
                      <a:lnTo>
                        <a:pt x="163" y="1334"/>
                      </a:lnTo>
                      <a:lnTo>
                        <a:pt x="164" y="1334"/>
                      </a:lnTo>
                      <a:lnTo>
                        <a:pt x="165" y="1334"/>
                      </a:lnTo>
                      <a:lnTo>
                        <a:pt x="166" y="1334"/>
                      </a:lnTo>
                      <a:lnTo>
                        <a:pt x="166" y="1333"/>
                      </a:lnTo>
                      <a:lnTo>
                        <a:pt x="167" y="1334"/>
                      </a:lnTo>
                      <a:lnTo>
                        <a:pt x="167" y="1337"/>
                      </a:lnTo>
                      <a:lnTo>
                        <a:pt x="168" y="1336"/>
                      </a:lnTo>
                      <a:lnTo>
                        <a:pt x="168" y="1337"/>
                      </a:lnTo>
                      <a:lnTo>
                        <a:pt x="169" y="1337"/>
                      </a:lnTo>
                      <a:lnTo>
                        <a:pt x="169" y="1339"/>
                      </a:lnTo>
                      <a:lnTo>
                        <a:pt x="170" y="1338"/>
                      </a:lnTo>
                      <a:lnTo>
                        <a:pt x="170" y="1339"/>
                      </a:lnTo>
                      <a:lnTo>
                        <a:pt x="171" y="1338"/>
                      </a:lnTo>
                      <a:lnTo>
                        <a:pt x="171" y="1340"/>
                      </a:lnTo>
                      <a:lnTo>
                        <a:pt x="172" y="1340"/>
                      </a:lnTo>
                      <a:lnTo>
                        <a:pt x="173" y="1340"/>
                      </a:lnTo>
                      <a:lnTo>
                        <a:pt x="174" y="1339"/>
                      </a:lnTo>
                      <a:lnTo>
                        <a:pt x="174" y="1340"/>
                      </a:lnTo>
                      <a:lnTo>
                        <a:pt x="175" y="1341"/>
                      </a:lnTo>
                      <a:lnTo>
                        <a:pt x="175" y="1338"/>
                      </a:lnTo>
                      <a:lnTo>
                        <a:pt x="176" y="1339"/>
                      </a:lnTo>
                      <a:lnTo>
                        <a:pt x="177" y="1340"/>
                      </a:lnTo>
                      <a:lnTo>
                        <a:pt x="177" y="1336"/>
                      </a:lnTo>
                      <a:lnTo>
                        <a:pt x="178" y="1338"/>
                      </a:lnTo>
                      <a:lnTo>
                        <a:pt x="178" y="1339"/>
                      </a:lnTo>
                      <a:lnTo>
                        <a:pt x="179" y="1337"/>
                      </a:lnTo>
                      <a:lnTo>
                        <a:pt x="180" y="1337"/>
                      </a:lnTo>
                      <a:lnTo>
                        <a:pt x="180" y="1338"/>
                      </a:lnTo>
                      <a:lnTo>
                        <a:pt x="181" y="1337"/>
                      </a:lnTo>
                      <a:lnTo>
                        <a:pt x="181" y="1334"/>
                      </a:lnTo>
                      <a:lnTo>
                        <a:pt x="182" y="1331"/>
                      </a:lnTo>
                      <a:lnTo>
                        <a:pt x="182" y="1328"/>
                      </a:lnTo>
                      <a:lnTo>
                        <a:pt x="183" y="1327"/>
                      </a:lnTo>
                      <a:lnTo>
                        <a:pt x="183" y="1325"/>
                      </a:lnTo>
                      <a:lnTo>
                        <a:pt x="184" y="1322"/>
                      </a:lnTo>
                      <a:lnTo>
                        <a:pt x="184" y="1320"/>
                      </a:lnTo>
                      <a:lnTo>
                        <a:pt x="185" y="1320"/>
                      </a:lnTo>
                      <a:lnTo>
                        <a:pt x="185" y="1318"/>
                      </a:lnTo>
                      <a:lnTo>
                        <a:pt x="186" y="1317"/>
                      </a:lnTo>
                      <a:lnTo>
                        <a:pt x="186" y="1319"/>
                      </a:lnTo>
                      <a:lnTo>
                        <a:pt x="187" y="1319"/>
                      </a:lnTo>
                      <a:lnTo>
                        <a:pt x="187" y="1321"/>
                      </a:lnTo>
                      <a:lnTo>
                        <a:pt x="188" y="1318"/>
                      </a:lnTo>
                      <a:lnTo>
                        <a:pt x="188" y="1322"/>
                      </a:lnTo>
                      <a:lnTo>
                        <a:pt x="189" y="1321"/>
                      </a:lnTo>
                      <a:lnTo>
                        <a:pt x="189" y="1320"/>
                      </a:lnTo>
                      <a:lnTo>
                        <a:pt x="190" y="1322"/>
                      </a:lnTo>
                      <a:lnTo>
                        <a:pt x="190" y="1321"/>
                      </a:lnTo>
                      <a:lnTo>
                        <a:pt x="191" y="1322"/>
                      </a:lnTo>
                      <a:lnTo>
                        <a:pt x="191" y="1323"/>
                      </a:lnTo>
                      <a:lnTo>
                        <a:pt x="191" y="1322"/>
                      </a:lnTo>
                      <a:lnTo>
                        <a:pt x="192" y="1322"/>
                      </a:lnTo>
                      <a:lnTo>
                        <a:pt x="192" y="1323"/>
                      </a:lnTo>
                      <a:lnTo>
                        <a:pt x="193" y="1325"/>
                      </a:lnTo>
                      <a:lnTo>
                        <a:pt x="194" y="1325"/>
                      </a:lnTo>
                      <a:lnTo>
                        <a:pt x="194" y="1328"/>
                      </a:lnTo>
                      <a:lnTo>
                        <a:pt x="194" y="1329"/>
                      </a:lnTo>
                      <a:lnTo>
                        <a:pt x="195" y="1329"/>
                      </a:lnTo>
                      <a:lnTo>
                        <a:pt x="195" y="1331"/>
                      </a:lnTo>
                      <a:lnTo>
                        <a:pt x="196" y="1330"/>
                      </a:lnTo>
                      <a:lnTo>
                        <a:pt x="196" y="1333"/>
                      </a:lnTo>
                      <a:lnTo>
                        <a:pt x="197" y="1335"/>
                      </a:lnTo>
                      <a:lnTo>
                        <a:pt x="197" y="1336"/>
                      </a:lnTo>
                      <a:lnTo>
                        <a:pt x="198" y="1338"/>
                      </a:lnTo>
                      <a:lnTo>
                        <a:pt x="198" y="1337"/>
                      </a:lnTo>
                      <a:lnTo>
                        <a:pt x="199" y="1340"/>
                      </a:lnTo>
                      <a:lnTo>
                        <a:pt x="199" y="1341"/>
                      </a:lnTo>
                      <a:lnTo>
                        <a:pt x="200" y="1340"/>
                      </a:lnTo>
                      <a:lnTo>
                        <a:pt x="200" y="1341"/>
                      </a:lnTo>
                      <a:lnTo>
                        <a:pt x="201" y="1340"/>
                      </a:lnTo>
                      <a:lnTo>
                        <a:pt x="201" y="1341"/>
                      </a:lnTo>
                      <a:lnTo>
                        <a:pt x="202" y="1339"/>
                      </a:lnTo>
                      <a:lnTo>
                        <a:pt x="202" y="1341"/>
                      </a:lnTo>
                      <a:lnTo>
                        <a:pt x="203" y="1339"/>
                      </a:lnTo>
                      <a:lnTo>
                        <a:pt x="203" y="1340"/>
                      </a:lnTo>
                      <a:lnTo>
                        <a:pt x="204" y="1339"/>
                      </a:lnTo>
                      <a:lnTo>
                        <a:pt x="204" y="1338"/>
                      </a:lnTo>
                      <a:lnTo>
                        <a:pt x="205" y="1339"/>
                      </a:lnTo>
                      <a:lnTo>
                        <a:pt x="206" y="1337"/>
                      </a:lnTo>
                      <a:lnTo>
                        <a:pt x="206" y="1338"/>
                      </a:lnTo>
                      <a:lnTo>
                        <a:pt x="207" y="1339"/>
                      </a:lnTo>
                      <a:lnTo>
                        <a:pt x="207" y="1340"/>
                      </a:lnTo>
                      <a:lnTo>
                        <a:pt x="208" y="1340"/>
                      </a:lnTo>
                      <a:lnTo>
                        <a:pt x="208" y="1341"/>
                      </a:lnTo>
                      <a:lnTo>
                        <a:pt x="209" y="1341"/>
                      </a:lnTo>
                      <a:lnTo>
                        <a:pt x="210" y="1343"/>
                      </a:lnTo>
                      <a:lnTo>
                        <a:pt x="211" y="1344"/>
                      </a:lnTo>
                      <a:lnTo>
                        <a:pt x="211" y="1343"/>
                      </a:lnTo>
                      <a:lnTo>
                        <a:pt x="212" y="1346"/>
                      </a:lnTo>
                      <a:lnTo>
                        <a:pt x="212" y="1348"/>
                      </a:lnTo>
                      <a:lnTo>
                        <a:pt x="213" y="1348"/>
                      </a:lnTo>
                      <a:lnTo>
                        <a:pt x="214" y="1348"/>
                      </a:lnTo>
                      <a:lnTo>
                        <a:pt x="215" y="1349"/>
                      </a:lnTo>
                      <a:lnTo>
                        <a:pt x="215" y="1350"/>
                      </a:lnTo>
                      <a:lnTo>
                        <a:pt x="216" y="1350"/>
                      </a:lnTo>
                      <a:lnTo>
                        <a:pt x="216" y="1349"/>
                      </a:lnTo>
                      <a:lnTo>
                        <a:pt x="217" y="1350"/>
                      </a:lnTo>
                      <a:lnTo>
                        <a:pt x="217" y="1349"/>
                      </a:lnTo>
                      <a:lnTo>
                        <a:pt x="218" y="1349"/>
                      </a:lnTo>
                      <a:lnTo>
                        <a:pt x="218" y="1348"/>
                      </a:lnTo>
                      <a:lnTo>
                        <a:pt x="219" y="1349"/>
                      </a:lnTo>
                      <a:lnTo>
                        <a:pt x="219" y="1348"/>
                      </a:lnTo>
                      <a:lnTo>
                        <a:pt x="220" y="1348"/>
                      </a:lnTo>
                      <a:lnTo>
                        <a:pt x="220" y="1349"/>
                      </a:lnTo>
                      <a:lnTo>
                        <a:pt x="221" y="1347"/>
                      </a:lnTo>
                      <a:lnTo>
                        <a:pt x="222" y="1345"/>
                      </a:lnTo>
                      <a:lnTo>
                        <a:pt x="222" y="1346"/>
                      </a:lnTo>
                      <a:lnTo>
                        <a:pt x="223" y="1346"/>
                      </a:lnTo>
                      <a:lnTo>
                        <a:pt x="223" y="1344"/>
                      </a:lnTo>
                      <a:lnTo>
                        <a:pt x="224" y="1344"/>
                      </a:lnTo>
                      <a:lnTo>
                        <a:pt x="224" y="1342"/>
                      </a:lnTo>
                      <a:lnTo>
                        <a:pt x="225" y="1340"/>
                      </a:lnTo>
                      <a:lnTo>
                        <a:pt x="225" y="1341"/>
                      </a:lnTo>
                      <a:lnTo>
                        <a:pt x="226" y="1340"/>
                      </a:lnTo>
                      <a:lnTo>
                        <a:pt x="226" y="1339"/>
                      </a:lnTo>
                      <a:lnTo>
                        <a:pt x="227" y="1337"/>
                      </a:lnTo>
                      <a:lnTo>
                        <a:pt x="227" y="1335"/>
                      </a:lnTo>
                      <a:lnTo>
                        <a:pt x="228" y="1332"/>
                      </a:lnTo>
                      <a:lnTo>
                        <a:pt x="228" y="1329"/>
                      </a:lnTo>
                      <a:lnTo>
                        <a:pt x="229" y="1328"/>
                      </a:lnTo>
                      <a:lnTo>
                        <a:pt x="229" y="1327"/>
                      </a:lnTo>
                      <a:lnTo>
                        <a:pt x="230" y="1326"/>
                      </a:lnTo>
                      <a:lnTo>
                        <a:pt x="230" y="1325"/>
                      </a:lnTo>
                      <a:lnTo>
                        <a:pt x="231" y="1324"/>
                      </a:lnTo>
                      <a:lnTo>
                        <a:pt x="231" y="1326"/>
                      </a:lnTo>
                      <a:lnTo>
                        <a:pt x="232" y="1326"/>
                      </a:lnTo>
                      <a:lnTo>
                        <a:pt x="232" y="1325"/>
                      </a:lnTo>
                      <a:lnTo>
                        <a:pt x="233" y="1326"/>
                      </a:lnTo>
                      <a:lnTo>
                        <a:pt x="234" y="1328"/>
                      </a:lnTo>
                      <a:lnTo>
                        <a:pt x="235" y="1329"/>
                      </a:lnTo>
                      <a:lnTo>
                        <a:pt x="235" y="1331"/>
                      </a:lnTo>
                      <a:lnTo>
                        <a:pt x="236" y="1331"/>
                      </a:lnTo>
                      <a:lnTo>
                        <a:pt x="236" y="1333"/>
                      </a:lnTo>
                      <a:lnTo>
                        <a:pt x="237" y="1333"/>
                      </a:lnTo>
                      <a:lnTo>
                        <a:pt x="237" y="1334"/>
                      </a:lnTo>
                      <a:lnTo>
                        <a:pt x="238" y="1335"/>
                      </a:lnTo>
                      <a:lnTo>
                        <a:pt x="238" y="1336"/>
                      </a:lnTo>
                      <a:lnTo>
                        <a:pt x="239" y="1338"/>
                      </a:lnTo>
                      <a:lnTo>
                        <a:pt x="240" y="1339"/>
                      </a:lnTo>
                      <a:lnTo>
                        <a:pt x="241" y="1340"/>
                      </a:lnTo>
                      <a:lnTo>
                        <a:pt x="241" y="1339"/>
                      </a:lnTo>
                      <a:lnTo>
                        <a:pt x="242" y="1340"/>
                      </a:lnTo>
                      <a:lnTo>
                        <a:pt x="243" y="1341"/>
                      </a:lnTo>
                      <a:lnTo>
                        <a:pt x="243" y="1342"/>
                      </a:lnTo>
                      <a:lnTo>
                        <a:pt x="244" y="1340"/>
                      </a:lnTo>
                      <a:lnTo>
                        <a:pt x="244" y="1342"/>
                      </a:lnTo>
                      <a:lnTo>
                        <a:pt x="245" y="1342"/>
                      </a:lnTo>
                      <a:lnTo>
                        <a:pt x="245" y="1341"/>
                      </a:lnTo>
                      <a:lnTo>
                        <a:pt x="246" y="1341"/>
                      </a:lnTo>
                      <a:lnTo>
                        <a:pt x="246" y="1342"/>
                      </a:lnTo>
                      <a:lnTo>
                        <a:pt x="247" y="1339"/>
                      </a:lnTo>
                      <a:lnTo>
                        <a:pt x="247" y="1340"/>
                      </a:lnTo>
                      <a:lnTo>
                        <a:pt x="248" y="1340"/>
                      </a:lnTo>
                      <a:lnTo>
                        <a:pt x="249" y="1340"/>
                      </a:lnTo>
                      <a:lnTo>
                        <a:pt x="249" y="1339"/>
                      </a:lnTo>
                      <a:lnTo>
                        <a:pt x="250" y="1340"/>
                      </a:lnTo>
                      <a:lnTo>
                        <a:pt x="251" y="1338"/>
                      </a:lnTo>
                      <a:lnTo>
                        <a:pt x="251" y="1336"/>
                      </a:lnTo>
                      <a:lnTo>
                        <a:pt x="252" y="1334"/>
                      </a:lnTo>
                      <a:lnTo>
                        <a:pt x="252" y="1335"/>
                      </a:lnTo>
                      <a:lnTo>
                        <a:pt x="253" y="1334"/>
                      </a:lnTo>
                      <a:lnTo>
                        <a:pt x="253" y="1333"/>
                      </a:lnTo>
                      <a:lnTo>
                        <a:pt x="254" y="1333"/>
                      </a:lnTo>
                      <a:lnTo>
                        <a:pt x="254" y="1335"/>
                      </a:lnTo>
                      <a:lnTo>
                        <a:pt x="255" y="1335"/>
                      </a:lnTo>
                      <a:lnTo>
                        <a:pt x="255" y="1334"/>
                      </a:lnTo>
                      <a:lnTo>
                        <a:pt x="256" y="1334"/>
                      </a:lnTo>
                      <a:lnTo>
                        <a:pt x="256" y="1333"/>
                      </a:lnTo>
                      <a:lnTo>
                        <a:pt x="257" y="1332"/>
                      </a:lnTo>
                      <a:lnTo>
                        <a:pt x="257" y="1330"/>
                      </a:lnTo>
                      <a:lnTo>
                        <a:pt x="258" y="1330"/>
                      </a:lnTo>
                      <a:lnTo>
                        <a:pt x="258" y="1328"/>
                      </a:lnTo>
                      <a:lnTo>
                        <a:pt x="258" y="1323"/>
                      </a:lnTo>
                      <a:lnTo>
                        <a:pt x="259" y="1320"/>
                      </a:lnTo>
                      <a:lnTo>
                        <a:pt x="259" y="1314"/>
                      </a:lnTo>
                      <a:lnTo>
                        <a:pt x="260" y="1306"/>
                      </a:lnTo>
                      <a:lnTo>
                        <a:pt x="260" y="1302"/>
                      </a:lnTo>
                      <a:lnTo>
                        <a:pt x="261" y="1297"/>
                      </a:lnTo>
                      <a:lnTo>
                        <a:pt x="261" y="1293"/>
                      </a:lnTo>
                      <a:lnTo>
                        <a:pt x="262" y="1290"/>
                      </a:lnTo>
                      <a:lnTo>
                        <a:pt x="262" y="1291"/>
                      </a:lnTo>
                      <a:lnTo>
                        <a:pt x="263" y="1290"/>
                      </a:lnTo>
                      <a:lnTo>
                        <a:pt x="263" y="1293"/>
                      </a:lnTo>
                      <a:lnTo>
                        <a:pt x="264" y="1297"/>
                      </a:lnTo>
                      <a:lnTo>
                        <a:pt x="265" y="1297"/>
                      </a:lnTo>
                      <a:lnTo>
                        <a:pt x="266" y="1297"/>
                      </a:lnTo>
                      <a:lnTo>
                        <a:pt x="266" y="1296"/>
                      </a:lnTo>
                      <a:lnTo>
                        <a:pt x="267" y="1295"/>
                      </a:lnTo>
                      <a:lnTo>
                        <a:pt x="267" y="1294"/>
                      </a:lnTo>
                      <a:lnTo>
                        <a:pt x="268" y="1296"/>
                      </a:lnTo>
                      <a:lnTo>
                        <a:pt x="268" y="1294"/>
                      </a:lnTo>
                      <a:lnTo>
                        <a:pt x="268" y="1295"/>
                      </a:lnTo>
                      <a:lnTo>
                        <a:pt x="269" y="1294"/>
                      </a:lnTo>
                      <a:lnTo>
                        <a:pt x="269" y="1293"/>
                      </a:lnTo>
                      <a:lnTo>
                        <a:pt x="270" y="1288"/>
                      </a:lnTo>
                      <a:lnTo>
                        <a:pt x="270" y="1287"/>
                      </a:lnTo>
                      <a:lnTo>
                        <a:pt x="271" y="1284"/>
                      </a:lnTo>
                      <a:lnTo>
                        <a:pt x="271" y="1281"/>
                      </a:lnTo>
                      <a:lnTo>
                        <a:pt x="272" y="1279"/>
                      </a:lnTo>
                      <a:lnTo>
                        <a:pt x="272" y="1277"/>
                      </a:lnTo>
                      <a:lnTo>
                        <a:pt x="273" y="1277"/>
                      </a:lnTo>
                      <a:lnTo>
                        <a:pt x="273" y="1278"/>
                      </a:lnTo>
                      <a:lnTo>
                        <a:pt x="274" y="1278"/>
                      </a:lnTo>
                      <a:lnTo>
                        <a:pt x="274" y="1281"/>
                      </a:lnTo>
                      <a:lnTo>
                        <a:pt x="275" y="1281"/>
                      </a:lnTo>
                      <a:lnTo>
                        <a:pt x="275" y="1282"/>
                      </a:lnTo>
                      <a:lnTo>
                        <a:pt x="276" y="1283"/>
                      </a:lnTo>
                      <a:lnTo>
                        <a:pt x="276" y="1285"/>
                      </a:lnTo>
                      <a:lnTo>
                        <a:pt x="277" y="1288"/>
                      </a:lnTo>
                      <a:lnTo>
                        <a:pt x="277" y="1290"/>
                      </a:lnTo>
                      <a:lnTo>
                        <a:pt x="278" y="1293"/>
                      </a:lnTo>
                      <a:lnTo>
                        <a:pt x="278" y="1295"/>
                      </a:lnTo>
                      <a:lnTo>
                        <a:pt x="278" y="1299"/>
                      </a:lnTo>
                      <a:lnTo>
                        <a:pt x="279" y="1299"/>
                      </a:lnTo>
                      <a:lnTo>
                        <a:pt x="279" y="1305"/>
                      </a:lnTo>
                      <a:lnTo>
                        <a:pt x="280" y="1304"/>
                      </a:lnTo>
                      <a:lnTo>
                        <a:pt x="280" y="1306"/>
                      </a:lnTo>
                      <a:lnTo>
                        <a:pt x="281" y="1305"/>
                      </a:lnTo>
                      <a:lnTo>
                        <a:pt x="281" y="1304"/>
                      </a:lnTo>
                      <a:lnTo>
                        <a:pt x="282" y="1304"/>
                      </a:lnTo>
                      <a:lnTo>
                        <a:pt x="283" y="1301"/>
                      </a:lnTo>
                      <a:lnTo>
                        <a:pt x="283" y="1299"/>
                      </a:lnTo>
                      <a:lnTo>
                        <a:pt x="284" y="1299"/>
                      </a:lnTo>
                      <a:lnTo>
                        <a:pt x="285" y="1300"/>
                      </a:lnTo>
                      <a:lnTo>
                        <a:pt x="285" y="1303"/>
                      </a:lnTo>
                      <a:lnTo>
                        <a:pt x="286" y="1303"/>
                      </a:lnTo>
                      <a:lnTo>
                        <a:pt x="286" y="1304"/>
                      </a:lnTo>
                      <a:lnTo>
                        <a:pt x="286" y="1306"/>
                      </a:lnTo>
                      <a:lnTo>
                        <a:pt x="287" y="1305"/>
                      </a:lnTo>
                      <a:lnTo>
                        <a:pt x="287" y="1304"/>
                      </a:lnTo>
                      <a:lnTo>
                        <a:pt x="288" y="1301"/>
                      </a:lnTo>
                      <a:lnTo>
                        <a:pt x="288" y="1300"/>
                      </a:lnTo>
                      <a:lnTo>
                        <a:pt x="289" y="1298"/>
                      </a:lnTo>
                      <a:lnTo>
                        <a:pt x="290" y="1297"/>
                      </a:lnTo>
                      <a:lnTo>
                        <a:pt x="290" y="1292"/>
                      </a:lnTo>
                      <a:lnTo>
                        <a:pt x="291" y="1290"/>
                      </a:lnTo>
                      <a:lnTo>
                        <a:pt x="291" y="1286"/>
                      </a:lnTo>
                      <a:lnTo>
                        <a:pt x="291" y="1282"/>
                      </a:lnTo>
                      <a:lnTo>
                        <a:pt x="292" y="1279"/>
                      </a:lnTo>
                      <a:lnTo>
                        <a:pt x="292" y="1274"/>
                      </a:lnTo>
                      <a:lnTo>
                        <a:pt x="293" y="1273"/>
                      </a:lnTo>
                      <a:lnTo>
                        <a:pt x="293" y="1269"/>
                      </a:lnTo>
                      <a:lnTo>
                        <a:pt x="294" y="1271"/>
                      </a:lnTo>
                      <a:lnTo>
                        <a:pt x="294" y="1272"/>
                      </a:lnTo>
                      <a:lnTo>
                        <a:pt x="295" y="1273"/>
                      </a:lnTo>
                      <a:lnTo>
                        <a:pt x="295" y="1274"/>
                      </a:lnTo>
                      <a:lnTo>
                        <a:pt x="296" y="1273"/>
                      </a:lnTo>
                      <a:lnTo>
                        <a:pt x="296" y="1275"/>
                      </a:lnTo>
                      <a:lnTo>
                        <a:pt x="297" y="1277"/>
                      </a:lnTo>
                      <a:lnTo>
                        <a:pt x="297" y="1278"/>
                      </a:lnTo>
                      <a:lnTo>
                        <a:pt x="298" y="1278"/>
                      </a:lnTo>
                      <a:lnTo>
                        <a:pt x="299" y="1282"/>
                      </a:lnTo>
                      <a:lnTo>
                        <a:pt x="299" y="1283"/>
                      </a:lnTo>
                      <a:lnTo>
                        <a:pt x="300" y="1284"/>
                      </a:lnTo>
                      <a:lnTo>
                        <a:pt x="300" y="1285"/>
                      </a:lnTo>
                      <a:lnTo>
                        <a:pt x="300" y="1288"/>
                      </a:lnTo>
                      <a:lnTo>
                        <a:pt x="301" y="1290"/>
                      </a:lnTo>
                      <a:lnTo>
                        <a:pt x="301" y="1292"/>
                      </a:lnTo>
                      <a:lnTo>
                        <a:pt x="302" y="1294"/>
                      </a:lnTo>
                      <a:lnTo>
                        <a:pt x="302" y="1296"/>
                      </a:lnTo>
                      <a:lnTo>
                        <a:pt x="303" y="1297"/>
                      </a:lnTo>
                      <a:lnTo>
                        <a:pt x="303" y="1299"/>
                      </a:lnTo>
                      <a:lnTo>
                        <a:pt x="304" y="1300"/>
                      </a:lnTo>
                      <a:lnTo>
                        <a:pt x="304" y="1301"/>
                      </a:lnTo>
                      <a:lnTo>
                        <a:pt x="305" y="1303"/>
                      </a:lnTo>
                      <a:lnTo>
                        <a:pt x="305" y="1306"/>
                      </a:lnTo>
                      <a:lnTo>
                        <a:pt x="306" y="1308"/>
                      </a:lnTo>
                      <a:lnTo>
                        <a:pt x="306" y="1309"/>
                      </a:lnTo>
                      <a:lnTo>
                        <a:pt x="307" y="1313"/>
                      </a:lnTo>
                      <a:lnTo>
                        <a:pt x="308" y="1318"/>
                      </a:lnTo>
                      <a:lnTo>
                        <a:pt x="309" y="1318"/>
                      </a:lnTo>
                      <a:lnTo>
                        <a:pt x="310" y="1319"/>
                      </a:lnTo>
                      <a:lnTo>
                        <a:pt x="310" y="1317"/>
                      </a:lnTo>
                      <a:lnTo>
                        <a:pt x="311" y="1319"/>
                      </a:lnTo>
                      <a:lnTo>
                        <a:pt x="311" y="1318"/>
                      </a:lnTo>
                      <a:lnTo>
                        <a:pt x="312" y="1317"/>
                      </a:lnTo>
                      <a:lnTo>
                        <a:pt x="312" y="1315"/>
                      </a:lnTo>
                      <a:lnTo>
                        <a:pt x="313" y="1315"/>
                      </a:lnTo>
                      <a:lnTo>
                        <a:pt x="313" y="1314"/>
                      </a:lnTo>
                      <a:lnTo>
                        <a:pt x="314" y="1314"/>
                      </a:lnTo>
                      <a:lnTo>
                        <a:pt x="315" y="1315"/>
                      </a:lnTo>
                      <a:lnTo>
                        <a:pt x="315" y="1319"/>
                      </a:lnTo>
                      <a:lnTo>
                        <a:pt x="316" y="1318"/>
                      </a:lnTo>
                      <a:lnTo>
                        <a:pt x="316" y="1319"/>
                      </a:lnTo>
                      <a:lnTo>
                        <a:pt x="317" y="1321"/>
                      </a:lnTo>
                      <a:lnTo>
                        <a:pt x="317" y="1322"/>
                      </a:lnTo>
                      <a:lnTo>
                        <a:pt x="318" y="1322"/>
                      </a:lnTo>
                      <a:lnTo>
                        <a:pt x="318" y="1323"/>
                      </a:lnTo>
                      <a:lnTo>
                        <a:pt x="319" y="1324"/>
                      </a:lnTo>
                      <a:lnTo>
                        <a:pt x="320" y="1325"/>
                      </a:lnTo>
                      <a:lnTo>
                        <a:pt x="321" y="1325"/>
                      </a:lnTo>
                      <a:lnTo>
                        <a:pt x="321" y="1324"/>
                      </a:lnTo>
                      <a:lnTo>
                        <a:pt x="322" y="1327"/>
                      </a:lnTo>
                      <a:lnTo>
                        <a:pt x="322" y="1326"/>
                      </a:lnTo>
                      <a:lnTo>
                        <a:pt x="323" y="1327"/>
                      </a:lnTo>
                      <a:lnTo>
                        <a:pt x="323" y="1328"/>
                      </a:lnTo>
                      <a:lnTo>
                        <a:pt x="323" y="1327"/>
                      </a:lnTo>
                      <a:lnTo>
                        <a:pt x="324" y="1327"/>
                      </a:lnTo>
                      <a:lnTo>
                        <a:pt x="324" y="1328"/>
                      </a:lnTo>
                      <a:lnTo>
                        <a:pt x="325" y="1330"/>
                      </a:lnTo>
                      <a:lnTo>
                        <a:pt x="325" y="1331"/>
                      </a:lnTo>
                      <a:lnTo>
                        <a:pt x="326" y="1329"/>
                      </a:lnTo>
                      <a:lnTo>
                        <a:pt x="326" y="1331"/>
                      </a:lnTo>
                      <a:lnTo>
                        <a:pt x="327" y="1331"/>
                      </a:lnTo>
                      <a:lnTo>
                        <a:pt x="327" y="1333"/>
                      </a:lnTo>
                      <a:lnTo>
                        <a:pt x="328" y="1333"/>
                      </a:lnTo>
                      <a:lnTo>
                        <a:pt x="328" y="1331"/>
                      </a:lnTo>
                      <a:lnTo>
                        <a:pt x="329" y="1331"/>
                      </a:lnTo>
                      <a:lnTo>
                        <a:pt x="329" y="1332"/>
                      </a:lnTo>
                      <a:lnTo>
                        <a:pt x="330" y="1333"/>
                      </a:lnTo>
                      <a:lnTo>
                        <a:pt x="330" y="1332"/>
                      </a:lnTo>
                      <a:lnTo>
                        <a:pt x="331" y="1331"/>
                      </a:lnTo>
                      <a:lnTo>
                        <a:pt x="331" y="1330"/>
                      </a:lnTo>
                      <a:lnTo>
                        <a:pt x="332" y="1330"/>
                      </a:lnTo>
                      <a:lnTo>
                        <a:pt x="332" y="1331"/>
                      </a:lnTo>
                      <a:lnTo>
                        <a:pt x="333" y="1329"/>
                      </a:lnTo>
                      <a:lnTo>
                        <a:pt x="333" y="1330"/>
                      </a:lnTo>
                      <a:lnTo>
                        <a:pt x="334" y="1331"/>
                      </a:lnTo>
                      <a:lnTo>
                        <a:pt x="334" y="1333"/>
                      </a:lnTo>
                      <a:lnTo>
                        <a:pt x="335" y="1332"/>
                      </a:lnTo>
                      <a:lnTo>
                        <a:pt x="335" y="1334"/>
                      </a:lnTo>
                      <a:lnTo>
                        <a:pt x="336" y="1335"/>
                      </a:lnTo>
                      <a:lnTo>
                        <a:pt x="336" y="1333"/>
                      </a:lnTo>
                      <a:lnTo>
                        <a:pt x="337" y="1334"/>
                      </a:lnTo>
                      <a:lnTo>
                        <a:pt x="337" y="1333"/>
                      </a:lnTo>
                      <a:lnTo>
                        <a:pt x="338" y="1333"/>
                      </a:lnTo>
                      <a:lnTo>
                        <a:pt x="338" y="1332"/>
                      </a:lnTo>
                      <a:lnTo>
                        <a:pt x="339" y="1332"/>
                      </a:lnTo>
                      <a:lnTo>
                        <a:pt x="339" y="1331"/>
                      </a:lnTo>
                      <a:lnTo>
                        <a:pt x="340" y="1329"/>
                      </a:lnTo>
                      <a:lnTo>
                        <a:pt x="341" y="1329"/>
                      </a:lnTo>
                      <a:lnTo>
                        <a:pt x="341" y="1328"/>
                      </a:lnTo>
                      <a:lnTo>
                        <a:pt x="342" y="1331"/>
                      </a:lnTo>
                      <a:lnTo>
                        <a:pt x="342" y="1330"/>
                      </a:lnTo>
                      <a:lnTo>
                        <a:pt x="342" y="1329"/>
                      </a:lnTo>
                      <a:lnTo>
                        <a:pt x="343" y="1328"/>
                      </a:lnTo>
                      <a:lnTo>
                        <a:pt x="343" y="1329"/>
                      </a:lnTo>
                      <a:lnTo>
                        <a:pt x="344" y="1328"/>
                      </a:lnTo>
                      <a:lnTo>
                        <a:pt x="344" y="1330"/>
                      </a:lnTo>
                      <a:lnTo>
                        <a:pt x="345" y="1330"/>
                      </a:lnTo>
                      <a:lnTo>
                        <a:pt x="345" y="1331"/>
                      </a:lnTo>
                      <a:lnTo>
                        <a:pt x="346" y="1332"/>
                      </a:lnTo>
                      <a:lnTo>
                        <a:pt x="346" y="1331"/>
                      </a:lnTo>
                      <a:lnTo>
                        <a:pt x="347" y="1331"/>
                      </a:lnTo>
                      <a:lnTo>
                        <a:pt x="348" y="1331"/>
                      </a:lnTo>
                      <a:lnTo>
                        <a:pt x="348" y="1329"/>
                      </a:lnTo>
                      <a:lnTo>
                        <a:pt x="348" y="1330"/>
                      </a:lnTo>
                      <a:lnTo>
                        <a:pt x="349" y="1328"/>
                      </a:lnTo>
                      <a:lnTo>
                        <a:pt x="350" y="1321"/>
                      </a:lnTo>
                      <a:lnTo>
                        <a:pt x="350" y="1319"/>
                      </a:lnTo>
                      <a:lnTo>
                        <a:pt x="351" y="1315"/>
                      </a:lnTo>
                      <a:lnTo>
                        <a:pt x="351" y="1312"/>
                      </a:lnTo>
                      <a:lnTo>
                        <a:pt x="352" y="1308"/>
                      </a:lnTo>
                      <a:lnTo>
                        <a:pt x="352" y="1306"/>
                      </a:lnTo>
                      <a:lnTo>
                        <a:pt x="353" y="1305"/>
                      </a:lnTo>
                      <a:lnTo>
                        <a:pt x="354" y="1308"/>
                      </a:lnTo>
                      <a:lnTo>
                        <a:pt x="354" y="1309"/>
                      </a:lnTo>
                      <a:lnTo>
                        <a:pt x="355" y="1311"/>
                      </a:lnTo>
                      <a:lnTo>
                        <a:pt x="355" y="1312"/>
                      </a:lnTo>
                      <a:lnTo>
                        <a:pt x="355" y="1311"/>
                      </a:lnTo>
                      <a:lnTo>
                        <a:pt x="356" y="1310"/>
                      </a:lnTo>
                      <a:lnTo>
                        <a:pt x="356" y="1311"/>
                      </a:lnTo>
                      <a:lnTo>
                        <a:pt x="357" y="1308"/>
                      </a:lnTo>
                      <a:lnTo>
                        <a:pt x="357" y="1309"/>
                      </a:lnTo>
                      <a:lnTo>
                        <a:pt x="358" y="1308"/>
                      </a:lnTo>
                      <a:lnTo>
                        <a:pt x="358" y="1305"/>
                      </a:lnTo>
                      <a:lnTo>
                        <a:pt x="359" y="1307"/>
                      </a:lnTo>
                      <a:lnTo>
                        <a:pt x="359" y="1308"/>
                      </a:lnTo>
                      <a:lnTo>
                        <a:pt x="360" y="1309"/>
                      </a:lnTo>
                      <a:lnTo>
                        <a:pt x="361" y="1309"/>
                      </a:lnTo>
                      <a:lnTo>
                        <a:pt x="362" y="1310"/>
                      </a:lnTo>
                      <a:lnTo>
                        <a:pt x="362" y="1309"/>
                      </a:lnTo>
                      <a:lnTo>
                        <a:pt x="363" y="1309"/>
                      </a:lnTo>
                      <a:lnTo>
                        <a:pt x="363" y="1308"/>
                      </a:lnTo>
                      <a:lnTo>
                        <a:pt x="364" y="1308"/>
                      </a:lnTo>
                      <a:lnTo>
                        <a:pt x="364" y="1303"/>
                      </a:lnTo>
                      <a:lnTo>
                        <a:pt x="365" y="1302"/>
                      </a:lnTo>
                      <a:lnTo>
                        <a:pt x="365" y="1300"/>
                      </a:lnTo>
                      <a:lnTo>
                        <a:pt x="365" y="1297"/>
                      </a:lnTo>
                      <a:lnTo>
                        <a:pt x="366" y="1296"/>
                      </a:lnTo>
                      <a:lnTo>
                        <a:pt x="366" y="1297"/>
                      </a:lnTo>
                      <a:lnTo>
                        <a:pt x="367" y="1294"/>
                      </a:lnTo>
                      <a:lnTo>
                        <a:pt x="368" y="1291"/>
                      </a:lnTo>
                      <a:lnTo>
                        <a:pt x="368" y="1292"/>
                      </a:lnTo>
                      <a:lnTo>
                        <a:pt x="369" y="1289"/>
                      </a:lnTo>
                      <a:lnTo>
                        <a:pt x="370" y="1289"/>
                      </a:lnTo>
                      <a:lnTo>
                        <a:pt x="371" y="1286"/>
                      </a:lnTo>
                      <a:lnTo>
                        <a:pt x="371" y="1285"/>
                      </a:lnTo>
                      <a:lnTo>
                        <a:pt x="372" y="1285"/>
                      </a:lnTo>
                      <a:lnTo>
                        <a:pt x="372" y="1287"/>
                      </a:lnTo>
                      <a:lnTo>
                        <a:pt x="373" y="1286"/>
                      </a:lnTo>
                      <a:lnTo>
                        <a:pt x="373" y="1288"/>
                      </a:lnTo>
                      <a:lnTo>
                        <a:pt x="374" y="1290"/>
                      </a:lnTo>
                      <a:lnTo>
                        <a:pt x="374" y="1292"/>
                      </a:lnTo>
                      <a:lnTo>
                        <a:pt x="375" y="1294"/>
                      </a:lnTo>
                      <a:lnTo>
                        <a:pt x="375" y="1296"/>
                      </a:lnTo>
                      <a:lnTo>
                        <a:pt x="375" y="1299"/>
                      </a:lnTo>
                      <a:lnTo>
                        <a:pt x="376" y="1298"/>
                      </a:lnTo>
                      <a:lnTo>
                        <a:pt x="376" y="1300"/>
                      </a:lnTo>
                      <a:lnTo>
                        <a:pt x="377" y="1302"/>
                      </a:lnTo>
                      <a:lnTo>
                        <a:pt x="378" y="1307"/>
                      </a:lnTo>
                      <a:lnTo>
                        <a:pt x="379" y="1310"/>
                      </a:lnTo>
                      <a:lnTo>
                        <a:pt x="379" y="1311"/>
                      </a:lnTo>
                      <a:lnTo>
                        <a:pt x="379" y="1314"/>
                      </a:lnTo>
                      <a:lnTo>
                        <a:pt x="380" y="1317"/>
                      </a:lnTo>
                      <a:lnTo>
                        <a:pt x="381" y="1317"/>
                      </a:lnTo>
                      <a:lnTo>
                        <a:pt x="381" y="1319"/>
                      </a:lnTo>
                      <a:lnTo>
                        <a:pt x="382" y="1319"/>
                      </a:lnTo>
                      <a:lnTo>
                        <a:pt x="382" y="1322"/>
                      </a:lnTo>
                      <a:lnTo>
                        <a:pt x="383" y="1325"/>
                      </a:lnTo>
                      <a:lnTo>
                        <a:pt x="383" y="1323"/>
                      </a:lnTo>
                      <a:lnTo>
                        <a:pt x="384" y="1324"/>
                      </a:lnTo>
                      <a:lnTo>
                        <a:pt x="384" y="1325"/>
                      </a:lnTo>
                      <a:lnTo>
                        <a:pt x="385" y="1326"/>
                      </a:lnTo>
                      <a:lnTo>
                        <a:pt x="386" y="1327"/>
                      </a:lnTo>
                      <a:lnTo>
                        <a:pt x="387" y="1328"/>
                      </a:lnTo>
                      <a:lnTo>
                        <a:pt x="387" y="1332"/>
                      </a:lnTo>
                      <a:lnTo>
                        <a:pt x="387" y="1330"/>
                      </a:lnTo>
                      <a:lnTo>
                        <a:pt x="388" y="1330"/>
                      </a:lnTo>
                      <a:lnTo>
                        <a:pt x="388" y="1332"/>
                      </a:lnTo>
                      <a:lnTo>
                        <a:pt x="389" y="1331"/>
                      </a:lnTo>
                      <a:lnTo>
                        <a:pt x="389" y="1332"/>
                      </a:lnTo>
                      <a:lnTo>
                        <a:pt x="390" y="1332"/>
                      </a:lnTo>
                      <a:lnTo>
                        <a:pt x="391" y="1332"/>
                      </a:lnTo>
                      <a:lnTo>
                        <a:pt x="392" y="1329"/>
                      </a:lnTo>
                      <a:lnTo>
                        <a:pt x="392" y="1328"/>
                      </a:lnTo>
                      <a:lnTo>
                        <a:pt x="393" y="1327"/>
                      </a:lnTo>
                      <a:lnTo>
                        <a:pt x="393" y="1325"/>
                      </a:lnTo>
                      <a:lnTo>
                        <a:pt x="394" y="1324"/>
                      </a:lnTo>
                      <a:lnTo>
                        <a:pt x="394" y="1323"/>
                      </a:lnTo>
                      <a:lnTo>
                        <a:pt x="395" y="1320"/>
                      </a:lnTo>
                      <a:lnTo>
                        <a:pt x="395" y="1319"/>
                      </a:lnTo>
                      <a:lnTo>
                        <a:pt x="396" y="1317"/>
                      </a:lnTo>
                      <a:lnTo>
                        <a:pt x="396" y="1316"/>
                      </a:lnTo>
                      <a:lnTo>
                        <a:pt x="397" y="1315"/>
                      </a:lnTo>
                      <a:lnTo>
                        <a:pt x="397" y="1316"/>
                      </a:lnTo>
                      <a:lnTo>
                        <a:pt x="398" y="1314"/>
                      </a:lnTo>
                      <a:lnTo>
                        <a:pt x="398" y="1315"/>
                      </a:lnTo>
                      <a:lnTo>
                        <a:pt x="399" y="1316"/>
                      </a:lnTo>
                      <a:lnTo>
                        <a:pt x="399" y="1315"/>
                      </a:lnTo>
                      <a:lnTo>
                        <a:pt x="400" y="1317"/>
                      </a:lnTo>
                      <a:lnTo>
                        <a:pt x="400" y="1318"/>
                      </a:lnTo>
                      <a:lnTo>
                        <a:pt x="401" y="1320"/>
                      </a:lnTo>
                      <a:lnTo>
                        <a:pt x="401" y="1319"/>
                      </a:lnTo>
                      <a:lnTo>
                        <a:pt x="402" y="1320"/>
                      </a:lnTo>
                      <a:lnTo>
                        <a:pt x="402" y="1318"/>
                      </a:lnTo>
                      <a:lnTo>
                        <a:pt x="403" y="1317"/>
                      </a:lnTo>
                      <a:lnTo>
                        <a:pt x="404" y="1318"/>
                      </a:lnTo>
                      <a:lnTo>
                        <a:pt x="404" y="1315"/>
                      </a:lnTo>
                      <a:lnTo>
                        <a:pt x="405" y="1314"/>
                      </a:lnTo>
                      <a:lnTo>
                        <a:pt x="405" y="1312"/>
                      </a:lnTo>
                      <a:lnTo>
                        <a:pt x="406" y="1306"/>
                      </a:lnTo>
                      <a:lnTo>
                        <a:pt x="406" y="1302"/>
                      </a:lnTo>
                      <a:lnTo>
                        <a:pt x="407" y="1302"/>
                      </a:lnTo>
                      <a:lnTo>
                        <a:pt x="407" y="1299"/>
                      </a:lnTo>
                      <a:lnTo>
                        <a:pt x="407" y="1298"/>
                      </a:lnTo>
                      <a:lnTo>
                        <a:pt x="408" y="1297"/>
                      </a:lnTo>
                      <a:lnTo>
                        <a:pt x="409" y="1296"/>
                      </a:lnTo>
                      <a:lnTo>
                        <a:pt x="409" y="1297"/>
                      </a:lnTo>
                      <a:lnTo>
                        <a:pt x="410" y="1296"/>
                      </a:lnTo>
                      <a:lnTo>
                        <a:pt x="411" y="1299"/>
                      </a:lnTo>
                      <a:lnTo>
                        <a:pt x="411" y="1303"/>
                      </a:lnTo>
                      <a:lnTo>
                        <a:pt x="411" y="1305"/>
                      </a:lnTo>
                      <a:lnTo>
                        <a:pt x="412" y="1304"/>
                      </a:lnTo>
                      <a:lnTo>
                        <a:pt x="412" y="1308"/>
                      </a:lnTo>
                      <a:lnTo>
                        <a:pt x="413" y="1308"/>
                      </a:lnTo>
                      <a:lnTo>
                        <a:pt x="413" y="1309"/>
                      </a:lnTo>
                      <a:lnTo>
                        <a:pt x="414" y="1305"/>
                      </a:lnTo>
                      <a:lnTo>
                        <a:pt x="415" y="1306"/>
                      </a:lnTo>
                      <a:lnTo>
                        <a:pt x="415" y="1308"/>
                      </a:lnTo>
                      <a:lnTo>
                        <a:pt x="416" y="1311"/>
                      </a:lnTo>
                      <a:lnTo>
                        <a:pt x="416" y="1314"/>
                      </a:lnTo>
                      <a:lnTo>
                        <a:pt x="417" y="1315"/>
                      </a:lnTo>
                      <a:lnTo>
                        <a:pt x="417" y="1319"/>
                      </a:lnTo>
                      <a:lnTo>
                        <a:pt x="418" y="1319"/>
                      </a:lnTo>
                      <a:lnTo>
                        <a:pt x="418" y="1322"/>
                      </a:lnTo>
                      <a:lnTo>
                        <a:pt x="419" y="1323"/>
                      </a:lnTo>
                      <a:lnTo>
                        <a:pt x="419" y="1325"/>
                      </a:lnTo>
                      <a:lnTo>
                        <a:pt x="420" y="1326"/>
                      </a:lnTo>
                      <a:lnTo>
                        <a:pt x="420" y="1327"/>
                      </a:lnTo>
                      <a:lnTo>
                        <a:pt x="420" y="1325"/>
                      </a:lnTo>
                      <a:lnTo>
                        <a:pt x="421" y="1327"/>
                      </a:lnTo>
                      <a:lnTo>
                        <a:pt x="421" y="1326"/>
                      </a:lnTo>
                      <a:lnTo>
                        <a:pt x="422" y="1326"/>
                      </a:lnTo>
                      <a:lnTo>
                        <a:pt x="422" y="1327"/>
                      </a:lnTo>
                      <a:lnTo>
                        <a:pt x="423" y="1326"/>
                      </a:lnTo>
                      <a:lnTo>
                        <a:pt x="424" y="1325"/>
                      </a:lnTo>
                      <a:lnTo>
                        <a:pt x="424" y="1324"/>
                      </a:lnTo>
                      <a:lnTo>
                        <a:pt x="425" y="1322"/>
                      </a:lnTo>
                      <a:lnTo>
                        <a:pt x="425" y="1323"/>
                      </a:lnTo>
                      <a:lnTo>
                        <a:pt x="426" y="1320"/>
                      </a:lnTo>
                      <a:lnTo>
                        <a:pt x="426" y="1321"/>
                      </a:lnTo>
                      <a:lnTo>
                        <a:pt x="427" y="1321"/>
                      </a:lnTo>
                      <a:lnTo>
                        <a:pt x="427" y="1319"/>
                      </a:lnTo>
                      <a:lnTo>
                        <a:pt x="428" y="1317"/>
                      </a:lnTo>
                      <a:lnTo>
                        <a:pt x="428" y="1318"/>
                      </a:lnTo>
                      <a:lnTo>
                        <a:pt x="429" y="1315"/>
                      </a:lnTo>
                      <a:lnTo>
                        <a:pt x="429" y="1316"/>
                      </a:lnTo>
                      <a:lnTo>
                        <a:pt x="429" y="1317"/>
                      </a:lnTo>
                      <a:lnTo>
                        <a:pt x="430" y="1316"/>
                      </a:lnTo>
                      <a:lnTo>
                        <a:pt x="430" y="1317"/>
                      </a:lnTo>
                      <a:lnTo>
                        <a:pt x="431" y="1314"/>
                      </a:lnTo>
                      <a:lnTo>
                        <a:pt x="431" y="1311"/>
                      </a:lnTo>
                      <a:lnTo>
                        <a:pt x="432" y="1305"/>
                      </a:lnTo>
                      <a:lnTo>
                        <a:pt x="432" y="1299"/>
                      </a:lnTo>
                      <a:lnTo>
                        <a:pt x="433" y="1289"/>
                      </a:lnTo>
                      <a:lnTo>
                        <a:pt x="433" y="1280"/>
                      </a:lnTo>
                      <a:lnTo>
                        <a:pt x="434" y="1275"/>
                      </a:lnTo>
                      <a:lnTo>
                        <a:pt x="434" y="1270"/>
                      </a:lnTo>
                      <a:lnTo>
                        <a:pt x="435" y="1266"/>
                      </a:lnTo>
                      <a:lnTo>
                        <a:pt x="435" y="1262"/>
                      </a:lnTo>
                      <a:lnTo>
                        <a:pt x="436" y="1260"/>
                      </a:lnTo>
                      <a:lnTo>
                        <a:pt x="436" y="1257"/>
                      </a:lnTo>
                      <a:lnTo>
                        <a:pt x="437" y="1260"/>
                      </a:lnTo>
                      <a:lnTo>
                        <a:pt x="437" y="1263"/>
                      </a:lnTo>
                      <a:lnTo>
                        <a:pt x="438" y="1272"/>
                      </a:lnTo>
                      <a:lnTo>
                        <a:pt x="438" y="1283"/>
                      </a:lnTo>
                      <a:lnTo>
                        <a:pt x="439" y="1288"/>
                      </a:lnTo>
                      <a:lnTo>
                        <a:pt x="439" y="1293"/>
                      </a:lnTo>
                      <a:lnTo>
                        <a:pt x="439" y="1296"/>
                      </a:lnTo>
                      <a:lnTo>
                        <a:pt x="440" y="1299"/>
                      </a:lnTo>
                      <a:lnTo>
                        <a:pt x="440" y="1300"/>
                      </a:lnTo>
                      <a:lnTo>
                        <a:pt x="441" y="1300"/>
                      </a:lnTo>
                      <a:lnTo>
                        <a:pt x="441" y="1301"/>
                      </a:lnTo>
                      <a:lnTo>
                        <a:pt x="442" y="1298"/>
                      </a:lnTo>
                      <a:lnTo>
                        <a:pt x="442" y="1296"/>
                      </a:lnTo>
                      <a:lnTo>
                        <a:pt x="442" y="1292"/>
                      </a:lnTo>
                      <a:lnTo>
                        <a:pt x="443" y="1284"/>
                      </a:lnTo>
                      <a:lnTo>
                        <a:pt x="443" y="1275"/>
                      </a:lnTo>
                      <a:lnTo>
                        <a:pt x="444" y="1267"/>
                      </a:lnTo>
                      <a:lnTo>
                        <a:pt x="444" y="1254"/>
                      </a:lnTo>
                      <a:lnTo>
                        <a:pt x="445" y="1241"/>
                      </a:lnTo>
                      <a:lnTo>
                        <a:pt x="445" y="1231"/>
                      </a:lnTo>
                      <a:lnTo>
                        <a:pt x="446" y="1225"/>
                      </a:lnTo>
                      <a:lnTo>
                        <a:pt x="446" y="1226"/>
                      </a:lnTo>
                      <a:lnTo>
                        <a:pt x="447" y="1231"/>
                      </a:lnTo>
                      <a:lnTo>
                        <a:pt x="447" y="1240"/>
                      </a:lnTo>
                      <a:lnTo>
                        <a:pt x="448" y="1254"/>
                      </a:lnTo>
                      <a:lnTo>
                        <a:pt x="448" y="1263"/>
                      </a:lnTo>
                      <a:lnTo>
                        <a:pt x="449" y="1275"/>
                      </a:lnTo>
                      <a:lnTo>
                        <a:pt x="449" y="1285"/>
                      </a:lnTo>
                      <a:lnTo>
                        <a:pt x="450" y="1293"/>
                      </a:lnTo>
                      <a:lnTo>
                        <a:pt x="450" y="1301"/>
                      </a:lnTo>
                      <a:lnTo>
                        <a:pt x="451" y="1303"/>
                      </a:lnTo>
                      <a:lnTo>
                        <a:pt x="451" y="1310"/>
                      </a:lnTo>
                      <a:lnTo>
                        <a:pt x="452" y="1312"/>
                      </a:lnTo>
                      <a:lnTo>
                        <a:pt x="452" y="1315"/>
                      </a:lnTo>
                      <a:lnTo>
                        <a:pt x="452" y="1317"/>
                      </a:lnTo>
                      <a:lnTo>
                        <a:pt x="453" y="1319"/>
                      </a:lnTo>
                      <a:lnTo>
                        <a:pt x="453" y="1317"/>
                      </a:lnTo>
                      <a:lnTo>
                        <a:pt x="454" y="1320"/>
                      </a:lnTo>
                      <a:lnTo>
                        <a:pt x="454" y="1319"/>
                      </a:lnTo>
                      <a:lnTo>
                        <a:pt x="455" y="1319"/>
                      </a:lnTo>
                      <a:lnTo>
                        <a:pt x="456" y="1320"/>
                      </a:lnTo>
                      <a:lnTo>
                        <a:pt x="456" y="1321"/>
                      </a:lnTo>
                      <a:lnTo>
                        <a:pt x="457" y="1321"/>
                      </a:lnTo>
                      <a:lnTo>
                        <a:pt x="457" y="1320"/>
                      </a:lnTo>
                      <a:lnTo>
                        <a:pt x="458" y="1323"/>
                      </a:lnTo>
                      <a:lnTo>
                        <a:pt x="458" y="1324"/>
                      </a:lnTo>
                      <a:lnTo>
                        <a:pt x="459" y="1325"/>
                      </a:lnTo>
                      <a:lnTo>
                        <a:pt x="459" y="1324"/>
                      </a:lnTo>
                      <a:lnTo>
                        <a:pt x="460" y="1323"/>
                      </a:lnTo>
                      <a:lnTo>
                        <a:pt x="460" y="1322"/>
                      </a:lnTo>
                      <a:lnTo>
                        <a:pt x="461" y="1322"/>
                      </a:lnTo>
                      <a:lnTo>
                        <a:pt x="462" y="1321"/>
                      </a:lnTo>
                      <a:lnTo>
                        <a:pt x="462" y="1320"/>
                      </a:lnTo>
                      <a:lnTo>
                        <a:pt x="462" y="1319"/>
                      </a:lnTo>
                      <a:lnTo>
                        <a:pt x="463" y="1320"/>
                      </a:lnTo>
                      <a:lnTo>
                        <a:pt x="463" y="1317"/>
                      </a:lnTo>
                      <a:lnTo>
                        <a:pt x="464" y="1315"/>
                      </a:lnTo>
                      <a:lnTo>
                        <a:pt x="464" y="1311"/>
                      </a:lnTo>
                      <a:lnTo>
                        <a:pt x="465" y="1307"/>
                      </a:lnTo>
                      <a:lnTo>
                        <a:pt x="465" y="1302"/>
                      </a:lnTo>
                      <a:lnTo>
                        <a:pt x="466" y="1297"/>
                      </a:lnTo>
                      <a:lnTo>
                        <a:pt x="466" y="1289"/>
                      </a:lnTo>
                      <a:lnTo>
                        <a:pt x="467" y="1281"/>
                      </a:lnTo>
                      <a:lnTo>
                        <a:pt x="467" y="1274"/>
                      </a:lnTo>
                      <a:lnTo>
                        <a:pt x="468" y="1266"/>
                      </a:lnTo>
                      <a:lnTo>
                        <a:pt x="468" y="1265"/>
                      </a:lnTo>
                      <a:lnTo>
                        <a:pt x="469" y="1263"/>
                      </a:lnTo>
                      <a:lnTo>
                        <a:pt x="470" y="1267"/>
                      </a:lnTo>
                      <a:lnTo>
                        <a:pt x="470" y="1271"/>
                      </a:lnTo>
                      <a:lnTo>
                        <a:pt x="471" y="1273"/>
                      </a:lnTo>
                      <a:lnTo>
                        <a:pt x="471" y="1275"/>
                      </a:lnTo>
                      <a:lnTo>
                        <a:pt x="472" y="1272"/>
                      </a:lnTo>
                      <a:lnTo>
                        <a:pt x="473" y="1271"/>
                      </a:lnTo>
                      <a:lnTo>
                        <a:pt x="473" y="1273"/>
                      </a:lnTo>
                      <a:lnTo>
                        <a:pt x="474" y="1276"/>
                      </a:lnTo>
                      <a:lnTo>
                        <a:pt x="474" y="1278"/>
                      </a:lnTo>
                      <a:lnTo>
                        <a:pt x="474" y="1282"/>
                      </a:lnTo>
                      <a:lnTo>
                        <a:pt x="475" y="1280"/>
                      </a:lnTo>
                      <a:lnTo>
                        <a:pt x="476" y="1283"/>
                      </a:lnTo>
                      <a:lnTo>
                        <a:pt x="476" y="1284"/>
                      </a:lnTo>
                      <a:lnTo>
                        <a:pt x="477" y="1284"/>
                      </a:lnTo>
                      <a:lnTo>
                        <a:pt x="478" y="1285"/>
                      </a:lnTo>
                      <a:lnTo>
                        <a:pt x="479" y="1277"/>
                      </a:lnTo>
                      <a:lnTo>
                        <a:pt x="479" y="1270"/>
                      </a:lnTo>
                      <a:lnTo>
                        <a:pt x="480" y="1260"/>
                      </a:lnTo>
                      <a:lnTo>
                        <a:pt x="480" y="1252"/>
                      </a:lnTo>
                      <a:lnTo>
                        <a:pt x="481" y="1243"/>
                      </a:lnTo>
                      <a:lnTo>
                        <a:pt x="481" y="1240"/>
                      </a:lnTo>
                      <a:lnTo>
                        <a:pt x="482" y="1243"/>
                      </a:lnTo>
                      <a:lnTo>
                        <a:pt x="482" y="1251"/>
                      </a:lnTo>
                      <a:lnTo>
                        <a:pt x="483" y="1258"/>
                      </a:lnTo>
                      <a:lnTo>
                        <a:pt x="483" y="1267"/>
                      </a:lnTo>
                      <a:lnTo>
                        <a:pt x="484" y="1271"/>
                      </a:lnTo>
                      <a:lnTo>
                        <a:pt x="484" y="1275"/>
                      </a:lnTo>
                      <a:lnTo>
                        <a:pt x="484" y="1276"/>
                      </a:lnTo>
                      <a:lnTo>
                        <a:pt x="485" y="1275"/>
                      </a:lnTo>
                      <a:lnTo>
                        <a:pt x="485" y="1274"/>
                      </a:lnTo>
                      <a:lnTo>
                        <a:pt x="486" y="1274"/>
                      </a:lnTo>
                      <a:lnTo>
                        <a:pt x="486" y="1275"/>
                      </a:lnTo>
                      <a:lnTo>
                        <a:pt x="487" y="1272"/>
                      </a:lnTo>
                      <a:lnTo>
                        <a:pt x="487" y="1273"/>
                      </a:lnTo>
                      <a:lnTo>
                        <a:pt x="488" y="1271"/>
                      </a:lnTo>
                      <a:lnTo>
                        <a:pt x="488" y="1273"/>
                      </a:lnTo>
                      <a:lnTo>
                        <a:pt x="489" y="1276"/>
                      </a:lnTo>
                      <a:lnTo>
                        <a:pt x="489" y="1279"/>
                      </a:lnTo>
                      <a:lnTo>
                        <a:pt x="490" y="1281"/>
                      </a:lnTo>
                      <a:lnTo>
                        <a:pt x="490" y="1283"/>
                      </a:lnTo>
                      <a:lnTo>
                        <a:pt x="491" y="1284"/>
                      </a:lnTo>
                      <a:lnTo>
                        <a:pt x="491" y="1285"/>
                      </a:lnTo>
                      <a:lnTo>
                        <a:pt x="492" y="1285"/>
                      </a:lnTo>
                      <a:lnTo>
                        <a:pt x="492" y="1283"/>
                      </a:lnTo>
                      <a:lnTo>
                        <a:pt x="493" y="1280"/>
                      </a:lnTo>
                      <a:lnTo>
                        <a:pt x="493" y="1273"/>
                      </a:lnTo>
                      <a:lnTo>
                        <a:pt x="494" y="1268"/>
                      </a:lnTo>
                      <a:lnTo>
                        <a:pt x="494" y="1261"/>
                      </a:lnTo>
                      <a:lnTo>
                        <a:pt x="494" y="1256"/>
                      </a:lnTo>
                      <a:lnTo>
                        <a:pt x="495" y="1250"/>
                      </a:lnTo>
                      <a:lnTo>
                        <a:pt x="495" y="1248"/>
                      </a:lnTo>
                      <a:lnTo>
                        <a:pt x="496" y="1247"/>
                      </a:lnTo>
                      <a:lnTo>
                        <a:pt x="497" y="1250"/>
                      </a:lnTo>
                      <a:lnTo>
                        <a:pt x="497" y="1255"/>
                      </a:lnTo>
                      <a:lnTo>
                        <a:pt x="498" y="1256"/>
                      </a:lnTo>
                      <a:lnTo>
                        <a:pt x="498" y="1257"/>
                      </a:lnTo>
                      <a:lnTo>
                        <a:pt x="499" y="1262"/>
                      </a:lnTo>
                      <a:lnTo>
                        <a:pt x="500" y="1265"/>
                      </a:lnTo>
                      <a:lnTo>
                        <a:pt x="500" y="1268"/>
                      </a:lnTo>
                      <a:lnTo>
                        <a:pt x="501" y="1269"/>
                      </a:lnTo>
                      <a:lnTo>
                        <a:pt x="501" y="1266"/>
                      </a:lnTo>
                      <a:lnTo>
                        <a:pt x="502" y="1269"/>
                      </a:lnTo>
                      <a:lnTo>
                        <a:pt x="502" y="1266"/>
                      </a:lnTo>
                      <a:lnTo>
                        <a:pt x="503" y="1262"/>
                      </a:lnTo>
                      <a:lnTo>
                        <a:pt x="503" y="1261"/>
                      </a:lnTo>
                      <a:lnTo>
                        <a:pt x="504" y="1258"/>
                      </a:lnTo>
                      <a:lnTo>
                        <a:pt x="504" y="1264"/>
                      </a:lnTo>
                      <a:lnTo>
                        <a:pt x="504" y="1268"/>
                      </a:lnTo>
                      <a:lnTo>
                        <a:pt x="505" y="1276"/>
                      </a:lnTo>
                      <a:lnTo>
                        <a:pt x="505" y="1282"/>
                      </a:lnTo>
                      <a:lnTo>
                        <a:pt x="506" y="1288"/>
                      </a:lnTo>
                      <a:lnTo>
                        <a:pt x="506" y="1293"/>
                      </a:lnTo>
                      <a:lnTo>
                        <a:pt x="507" y="1298"/>
                      </a:lnTo>
                      <a:lnTo>
                        <a:pt x="507" y="1296"/>
                      </a:lnTo>
                      <a:lnTo>
                        <a:pt x="507" y="1298"/>
                      </a:lnTo>
                      <a:lnTo>
                        <a:pt x="508" y="1299"/>
                      </a:lnTo>
                      <a:lnTo>
                        <a:pt x="509" y="1300"/>
                      </a:lnTo>
                      <a:lnTo>
                        <a:pt x="509" y="1302"/>
                      </a:lnTo>
                      <a:lnTo>
                        <a:pt x="510" y="1301"/>
                      </a:lnTo>
                      <a:lnTo>
                        <a:pt x="510" y="1299"/>
                      </a:lnTo>
                      <a:lnTo>
                        <a:pt x="511" y="1299"/>
                      </a:lnTo>
                      <a:lnTo>
                        <a:pt x="511" y="1301"/>
                      </a:lnTo>
                      <a:lnTo>
                        <a:pt x="512" y="1300"/>
                      </a:lnTo>
                      <a:lnTo>
                        <a:pt x="512" y="1299"/>
                      </a:lnTo>
                      <a:lnTo>
                        <a:pt x="513" y="1299"/>
                      </a:lnTo>
                      <a:lnTo>
                        <a:pt x="513" y="1298"/>
                      </a:lnTo>
                      <a:lnTo>
                        <a:pt x="514" y="1291"/>
                      </a:lnTo>
                      <a:lnTo>
                        <a:pt x="514" y="1285"/>
                      </a:lnTo>
                      <a:lnTo>
                        <a:pt x="515" y="1275"/>
                      </a:lnTo>
                      <a:lnTo>
                        <a:pt x="515" y="1261"/>
                      </a:lnTo>
                      <a:lnTo>
                        <a:pt x="516" y="1248"/>
                      </a:lnTo>
                      <a:lnTo>
                        <a:pt x="516" y="1241"/>
                      </a:lnTo>
                      <a:lnTo>
                        <a:pt x="516" y="1230"/>
                      </a:lnTo>
                      <a:lnTo>
                        <a:pt x="517" y="1224"/>
                      </a:lnTo>
                      <a:lnTo>
                        <a:pt x="517" y="1222"/>
                      </a:lnTo>
                      <a:lnTo>
                        <a:pt x="518" y="1218"/>
                      </a:lnTo>
                      <a:lnTo>
                        <a:pt x="518" y="1216"/>
                      </a:lnTo>
                      <a:lnTo>
                        <a:pt x="519" y="1212"/>
                      </a:lnTo>
                      <a:lnTo>
                        <a:pt x="519" y="1211"/>
                      </a:lnTo>
                      <a:lnTo>
                        <a:pt x="520" y="1214"/>
                      </a:lnTo>
                      <a:lnTo>
                        <a:pt x="520" y="1220"/>
                      </a:lnTo>
                      <a:lnTo>
                        <a:pt x="521" y="1221"/>
                      </a:lnTo>
                      <a:lnTo>
                        <a:pt x="521" y="1223"/>
                      </a:lnTo>
                      <a:lnTo>
                        <a:pt x="522" y="1227"/>
                      </a:lnTo>
                      <a:lnTo>
                        <a:pt x="522" y="1230"/>
                      </a:lnTo>
                      <a:lnTo>
                        <a:pt x="523" y="1237"/>
                      </a:lnTo>
                      <a:lnTo>
                        <a:pt x="523" y="1241"/>
                      </a:lnTo>
                      <a:lnTo>
                        <a:pt x="524" y="1244"/>
                      </a:lnTo>
                      <a:lnTo>
                        <a:pt x="524" y="1252"/>
                      </a:lnTo>
                      <a:lnTo>
                        <a:pt x="525" y="1259"/>
                      </a:lnTo>
                      <a:lnTo>
                        <a:pt x="525" y="1267"/>
                      </a:lnTo>
                      <a:lnTo>
                        <a:pt x="526" y="1271"/>
                      </a:lnTo>
                      <a:lnTo>
                        <a:pt x="526" y="1277"/>
                      </a:lnTo>
                      <a:lnTo>
                        <a:pt x="526" y="1278"/>
                      </a:lnTo>
                      <a:lnTo>
                        <a:pt x="527" y="1279"/>
                      </a:lnTo>
                      <a:lnTo>
                        <a:pt x="527" y="1281"/>
                      </a:lnTo>
                      <a:lnTo>
                        <a:pt x="528" y="1283"/>
                      </a:lnTo>
                      <a:lnTo>
                        <a:pt x="529" y="1284"/>
                      </a:lnTo>
                      <a:lnTo>
                        <a:pt x="529" y="1282"/>
                      </a:lnTo>
                      <a:lnTo>
                        <a:pt x="530" y="1283"/>
                      </a:lnTo>
                      <a:lnTo>
                        <a:pt x="531" y="1282"/>
                      </a:lnTo>
                      <a:lnTo>
                        <a:pt x="531" y="1281"/>
                      </a:lnTo>
                      <a:lnTo>
                        <a:pt x="532" y="1280"/>
                      </a:lnTo>
                      <a:lnTo>
                        <a:pt x="533" y="1278"/>
                      </a:lnTo>
                      <a:lnTo>
                        <a:pt x="533" y="1277"/>
                      </a:lnTo>
                      <a:lnTo>
                        <a:pt x="534" y="1274"/>
                      </a:lnTo>
                      <a:lnTo>
                        <a:pt x="534" y="1272"/>
                      </a:lnTo>
                      <a:lnTo>
                        <a:pt x="535" y="1268"/>
                      </a:lnTo>
                      <a:lnTo>
                        <a:pt x="535" y="1267"/>
                      </a:lnTo>
                      <a:lnTo>
                        <a:pt x="536" y="1265"/>
                      </a:lnTo>
                      <a:lnTo>
                        <a:pt x="536" y="1266"/>
                      </a:lnTo>
                      <a:lnTo>
                        <a:pt x="537" y="1266"/>
                      </a:lnTo>
                      <a:lnTo>
                        <a:pt x="538" y="1265"/>
                      </a:lnTo>
                      <a:lnTo>
                        <a:pt x="538" y="1262"/>
                      </a:lnTo>
                      <a:lnTo>
                        <a:pt x="539" y="1264"/>
                      </a:lnTo>
                      <a:lnTo>
                        <a:pt x="539" y="1267"/>
                      </a:lnTo>
                      <a:lnTo>
                        <a:pt x="539" y="1271"/>
                      </a:lnTo>
                      <a:lnTo>
                        <a:pt x="540" y="1273"/>
                      </a:lnTo>
                      <a:lnTo>
                        <a:pt x="540" y="1275"/>
                      </a:lnTo>
                      <a:lnTo>
                        <a:pt x="541" y="1269"/>
                      </a:lnTo>
                      <a:lnTo>
                        <a:pt x="541" y="1261"/>
                      </a:lnTo>
                      <a:lnTo>
                        <a:pt x="542" y="1248"/>
                      </a:lnTo>
                      <a:lnTo>
                        <a:pt x="542" y="1237"/>
                      </a:lnTo>
                      <a:lnTo>
                        <a:pt x="543" y="1230"/>
                      </a:lnTo>
                      <a:lnTo>
                        <a:pt x="543" y="1223"/>
                      </a:lnTo>
                      <a:lnTo>
                        <a:pt x="544" y="1219"/>
                      </a:lnTo>
                      <a:lnTo>
                        <a:pt x="544" y="1221"/>
                      </a:lnTo>
                      <a:lnTo>
                        <a:pt x="545" y="1225"/>
                      </a:lnTo>
                      <a:lnTo>
                        <a:pt x="545" y="1228"/>
                      </a:lnTo>
                      <a:lnTo>
                        <a:pt x="546" y="1229"/>
                      </a:lnTo>
                      <a:lnTo>
                        <a:pt x="546" y="1231"/>
                      </a:lnTo>
                      <a:lnTo>
                        <a:pt x="547" y="1233"/>
                      </a:lnTo>
                      <a:lnTo>
                        <a:pt x="547" y="1235"/>
                      </a:lnTo>
                      <a:lnTo>
                        <a:pt x="548" y="1238"/>
                      </a:lnTo>
                      <a:lnTo>
                        <a:pt x="548" y="1242"/>
                      </a:lnTo>
                      <a:lnTo>
                        <a:pt x="549" y="1245"/>
                      </a:lnTo>
                      <a:lnTo>
                        <a:pt x="549" y="1248"/>
                      </a:lnTo>
                      <a:lnTo>
                        <a:pt x="549" y="1254"/>
                      </a:lnTo>
                      <a:lnTo>
                        <a:pt x="550" y="1255"/>
                      </a:lnTo>
                      <a:lnTo>
                        <a:pt x="551" y="1257"/>
                      </a:lnTo>
                      <a:lnTo>
                        <a:pt x="551" y="1258"/>
                      </a:lnTo>
                      <a:lnTo>
                        <a:pt x="552" y="1258"/>
                      </a:lnTo>
                      <a:lnTo>
                        <a:pt x="552" y="1259"/>
                      </a:lnTo>
                      <a:lnTo>
                        <a:pt x="553" y="1263"/>
                      </a:lnTo>
                      <a:lnTo>
                        <a:pt x="553" y="1267"/>
                      </a:lnTo>
                      <a:lnTo>
                        <a:pt x="554" y="1270"/>
                      </a:lnTo>
                      <a:lnTo>
                        <a:pt x="554" y="1273"/>
                      </a:lnTo>
                      <a:lnTo>
                        <a:pt x="555" y="1273"/>
                      </a:lnTo>
                      <a:lnTo>
                        <a:pt x="555" y="1276"/>
                      </a:lnTo>
                      <a:lnTo>
                        <a:pt x="556" y="1276"/>
                      </a:lnTo>
                      <a:lnTo>
                        <a:pt x="556" y="1277"/>
                      </a:lnTo>
                      <a:lnTo>
                        <a:pt x="557" y="1279"/>
                      </a:lnTo>
                      <a:lnTo>
                        <a:pt x="557" y="1280"/>
                      </a:lnTo>
                      <a:lnTo>
                        <a:pt x="558" y="1279"/>
                      </a:lnTo>
                      <a:lnTo>
                        <a:pt x="558" y="1278"/>
                      </a:lnTo>
                      <a:lnTo>
                        <a:pt x="559" y="1278"/>
                      </a:lnTo>
                      <a:lnTo>
                        <a:pt x="559" y="1279"/>
                      </a:lnTo>
                      <a:lnTo>
                        <a:pt x="560" y="1280"/>
                      </a:lnTo>
                      <a:lnTo>
                        <a:pt x="560" y="1283"/>
                      </a:lnTo>
                      <a:lnTo>
                        <a:pt x="561" y="1285"/>
                      </a:lnTo>
                      <a:lnTo>
                        <a:pt x="561" y="1288"/>
                      </a:lnTo>
                      <a:lnTo>
                        <a:pt x="562" y="1291"/>
                      </a:lnTo>
                      <a:lnTo>
                        <a:pt x="562" y="1292"/>
                      </a:lnTo>
                      <a:lnTo>
                        <a:pt x="563" y="1293"/>
                      </a:lnTo>
                      <a:lnTo>
                        <a:pt x="564" y="1292"/>
                      </a:lnTo>
                      <a:lnTo>
                        <a:pt x="564" y="1295"/>
                      </a:lnTo>
                      <a:lnTo>
                        <a:pt x="565" y="1294"/>
                      </a:lnTo>
                      <a:lnTo>
                        <a:pt x="565" y="1295"/>
                      </a:lnTo>
                      <a:lnTo>
                        <a:pt x="566" y="1294"/>
                      </a:lnTo>
                      <a:lnTo>
                        <a:pt x="566" y="1293"/>
                      </a:lnTo>
                      <a:lnTo>
                        <a:pt x="567" y="1297"/>
                      </a:lnTo>
                      <a:lnTo>
                        <a:pt x="567" y="1295"/>
                      </a:lnTo>
                      <a:lnTo>
                        <a:pt x="567" y="1297"/>
                      </a:lnTo>
                      <a:lnTo>
                        <a:pt x="568" y="1298"/>
                      </a:lnTo>
                      <a:lnTo>
                        <a:pt x="568" y="1296"/>
                      </a:lnTo>
                      <a:lnTo>
                        <a:pt x="569" y="1294"/>
                      </a:lnTo>
                      <a:lnTo>
                        <a:pt x="569" y="1292"/>
                      </a:lnTo>
                      <a:lnTo>
                        <a:pt x="570" y="1290"/>
                      </a:lnTo>
                      <a:lnTo>
                        <a:pt x="570" y="1289"/>
                      </a:lnTo>
                      <a:lnTo>
                        <a:pt x="571" y="1288"/>
                      </a:lnTo>
                      <a:lnTo>
                        <a:pt x="571" y="1291"/>
                      </a:lnTo>
                      <a:lnTo>
                        <a:pt x="571" y="1289"/>
                      </a:lnTo>
                      <a:lnTo>
                        <a:pt x="572" y="1294"/>
                      </a:lnTo>
                      <a:lnTo>
                        <a:pt x="573" y="1296"/>
                      </a:lnTo>
                      <a:lnTo>
                        <a:pt x="573" y="1298"/>
                      </a:lnTo>
                      <a:lnTo>
                        <a:pt x="574" y="1300"/>
                      </a:lnTo>
                      <a:lnTo>
                        <a:pt x="574" y="1301"/>
                      </a:lnTo>
                      <a:lnTo>
                        <a:pt x="575" y="1301"/>
                      </a:lnTo>
                      <a:lnTo>
                        <a:pt x="576" y="1301"/>
                      </a:lnTo>
                      <a:lnTo>
                        <a:pt x="577" y="1297"/>
                      </a:lnTo>
                      <a:lnTo>
                        <a:pt x="577" y="1295"/>
                      </a:lnTo>
                      <a:lnTo>
                        <a:pt x="578" y="1292"/>
                      </a:lnTo>
                      <a:lnTo>
                        <a:pt x="578" y="1289"/>
                      </a:lnTo>
                      <a:lnTo>
                        <a:pt x="579" y="1287"/>
                      </a:lnTo>
                      <a:lnTo>
                        <a:pt x="580" y="1288"/>
                      </a:lnTo>
                      <a:lnTo>
                        <a:pt x="580" y="1289"/>
                      </a:lnTo>
                      <a:lnTo>
                        <a:pt x="581" y="1288"/>
                      </a:lnTo>
                      <a:lnTo>
                        <a:pt x="581" y="1287"/>
                      </a:lnTo>
                      <a:lnTo>
                        <a:pt x="581" y="1286"/>
                      </a:lnTo>
                      <a:lnTo>
                        <a:pt x="582" y="1287"/>
                      </a:lnTo>
                      <a:lnTo>
                        <a:pt x="582" y="1288"/>
                      </a:lnTo>
                      <a:lnTo>
                        <a:pt x="583" y="1291"/>
                      </a:lnTo>
                      <a:lnTo>
                        <a:pt x="583" y="1288"/>
                      </a:lnTo>
                      <a:lnTo>
                        <a:pt x="584" y="1290"/>
                      </a:lnTo>
                      <a:lnTo>
                        <a:pt x="584" y="1292"/>
                      </a:lnTo>
                      <a:lnTo>
                        <a:pt x="585" y="1292"/>
                      </a:lnTo>
                      <a:lnTo>
                        <a:pt x="585" y="1294"/>
                      </a:lnTo>
                      <a:lnTo>
                        <a:pt x="586" y="1294"/>
                      </a:lnTo>
                      <a:lnTo>
                        <a:pt x="586" y="1296"/>
                      </a:lnTo>
                      <a:lnTo>
                        <a:pt x="587" y="1297"/>
                      </a:lnTo>
                      <a:lnTo>
                        <a:pt x="587" y="1294"/>
                      </a:lnTo>
                      <a:lnTo>
                        <a:pt x="588" y="1292"/>
                      </a:lnTo>
                      <a:lnTo>
                        <a:pt x="588" y="1287"/>
                      </a:lnTo>
                      <a:lnTo>
                        <a:pt x="589" y="1281"/>
                      </a:lnTo>
                      <a:lnTo>
                        <a:pt x="589" y="1278"/>
                      </a:lnTo>
                      <a:lnTo>
                        <a:pt x="590" y="1277"/>
                      </a:lnTo>
                      <a:lnTo>
                        <a:pt x="591" y="1278"/>
                      </a:lnTo>
                      <a:lnTo>
                        <a:pt x="591" y="1280"/>
                      </a:lnTo>
                      <a:lnTo>
                        <a:pt x="591" y="1281"/>
                      </a:lnTo>
                      <a:lnTo>
                        <a:pt x="592" y="1281"/>
                      </a:lnTo>
                      <a:lnTo>
                        <a:pt x="592" y="1282"/>
                      </a:lnTo>
                      <a:lnTo>
                        <a:pt x="593" y="1284"/>
                      </a:lnTo>
                      <a:lnTo>
                        <a:pt x="593" y="1286"/>
                      </a:lnTo>
                      <a:lnTo>
                        <a:pt x="594" y="1286"/>
                      </a:lnTo>
                      <a:lnTo>
                        <a:pt x="594" y="1285"/>
                      </a:lnTo>
                      <a:lnTo>
                        <a:pt x="595" y="1284"/>
                      </a:lnTo>
                      <a:lnTo>
                        <a:pt x="596" y="1281"/>
                      </a:lnTo>
                      <a:lnTo>
                        <a:pt x="596" y="1277"/>
                      </a:lnTo>
                      <a:lnTo>
                        <a:pt x="597" y="1278"/>
                      </a:lnTo>
                      <a:lnTo>
                        <a:pt x="597" y="1276"/>
                      </a:lnTo>
                      <a:lnTo>
                        <a:pt x="598" y="1277"/>
                      </a:lnTo>
                      <a:lnTo>
                        <a:pt x="598" y="1275"/>
                      </a:lnTo>
                      <a:lnTo>
                        <a:pt x="598" y="1276"/>
                      </a:lnTo>
                      <a:lnTo>
                        <a:pt x="599" y="1277"/>
                      </a:lnTo>
                      <a:lnTo>
                        <a:pt x="599" y="1280"/>
                      </a:lnTo>
                      <a:lnTo>
                        <a:pt x="600" y="1279"/>
                      </a:lnTo>
                      <a:lnTo>
                        <a:pt x="600" y="1277"/>
                      </a:lnTo>
                      <a:lnTo>
                        <a:pt x="601" y="1279"/>
                      </a:lnTo>
                      <a:lnTo>
                        <a:pt x="601" y="1280"/>
                      </a:lnTo>
                      <a:lnTo>
                        <a:pt x="602" y="1281"/>
                      </a:lnTo>
                      <a:lnTo>
                        <a:pt x="602" y="1282"/>
                      </a:lnTo>
                      <a:lnTo>
                        <a:pt x="603" y="1285"/>
                      </a:lnTo>
                      <a:lnTo>
                        <a:pt x="603" y="1284"/>
                      </a:lnTo>
                      <a:lnTo>
                        <a:pt x="604" y="1289"/>
                      </a:lnTo>
                      <a:lnTo>
                        <a:pt x="604" y="1293"/>
                      </a:lnTo>
                      <a:lnTo>
                        <a:pt x="605" y="1293"/>
                      </a:lnTo>
                      <a:lnTo>
                        <a:pt x="605" y="1292"/>
                      </a:lnTo>
                      <a:lnTo>
                        <a:pt x="606" y="1290"/>
                      </a:lnTo>
                      <a:lnTo>
                        <a:pt x="606" y="1289"/>
                      </a:lnTo>
                      <a:lnTo>
                        <a:pt x="607" y="1284"/>
                      </a:lnTo>
                      <a:lnTo>
                        <a:pt x="607" y="1279"/>
                      </a:lnTo>
                      <a:lnTo>
                        <a:pt x="608" y="1278"/>
                      </a:lnTo>
                      <a:lnTo>
                        <a:pt x="608" y="1276"/>
                      </a:lnTo>
                      <a:lnTo>
                        <a:pt x="609" y="1274"/>
                      </a:lnTo>
                      <a:lnTo>
                        <a:pt x="609" y="1270"/>
                      </a:lnTo>
                      <a:lnTo>
                        <a:pt x="610" y="1271"/>
                      </a:lnTo>
                      <a:lnTo>
                        <a:pt x="610" y="1270"/>
                      </a:lnTo>
                      <a:lnTo>
                        <a:pt x="611" y="1271"/>
                      </a:lnTo>
                      <a:lnTo>
                        <a:pt x="612" y="1274"/>
                      </a:lnTo>
                      <a:lnTo>
                        <a:pt x="612" y="1271"/>
                      </a:lnTo>
                      <a:lnTo>
                        <a:pt x="613" y="1269"/>
                      </a:lnTo>
                      <a:lnTo>
                        <a:pt x="613" y="1265"/>
                      </a:lnTo>
                      <a:lnTo>
                        <a:pt x="613" y="1263"/>
                      </a:lnTo>
                      <a:lnTo>
                        <a:pt x="614" y="1262"/>
                      </a:lnTo>
                      <a:lnTo>
                        <a:pt x="614" y="1264"/>
                      </a:lnTo>
                      <a:lnTo>
                        <a:pt x="615" y="1264"/>
                      </a:lnTo>
                      <a:lnTo>
                        <a:pt x="615" y="1263"/>
                      </a:lnTo>
                      <a:lnTo>
                        <a:pt x="616" y="1256"/>
                      </a:lnTo>
                      <a:lnTo>
                        <a:pt x="616" y="1251"/>
                      </a:lnTo>
                      <a:lnTo>
                        <a:pt x="617" y="1241"/>
                      </a:lnTo>
                      <a:lnTo>
                        <a:pt x="617" y="1226"/>
                      </a:lnTo>
                      <a:lnTo>
                        <a:pt x="618" y="1210"/>
                      </a:lnTo>
                      <a:lnTo>
                        <a:pt x="618" y="1191"/>
                      </a:lnTo>
                      <a:lnTo>
                        <a:pt x="619" y="1173"/>
                      </a:lnTo>
                      <a:lnTo>
                        <a:pt x="619" y="1157"/>
                      </a:lnTo>
                      <a:lnTo>
                        <a:pt x="620" y="1138"/>
                      </a:lnTo>
                      <a:lnTo>
                        <a:pt x="620" y="1123"/>
                      </a:lnTo>
                      <a:lnTo>
                        <a:pt x="621" y="1115"/>
                      </a:lnTo>
                      <a:lnTo>
                        <a:pt x="621" y="1121"/>
                      </a:lnTo>
                      <a:lnTo>
                        <a:pt x="622" y="1145"/>
                      </a:lnTo>
                      <a:lnTo>
                        <a:pt x="622" y="1190"/>
                      </a:lnTo>
                      <a:lnTo>
                        <a:pt x="623" y="1225"/>
                      </a:lnTo>
                      <a:lnTo>
                        <a:pt x="623" y="1250"/>
                      </a:lnTo>
                      <a:lnTo>
                        <a:pt x="623" y="1267"/>
                      </a:lnTo>
                      <a:lnTo>
                        <a:pt x="624" y="1272"/>
                      </a:lnTo>
                      <a:lnTo>
                        <a:pt x="624" y="1279"/>
                      </a:lnTo>
                      <a:lnTo>
                        <a:pt x="625" y="1278"/>
                      </a:lnTo>
                      <a:lnTo>
                        <a:pt x="625" y="1280"/>
                      </a:lnTo>
                      <a:lnTo>
                        <a:pt x="626" y="1280"/>
                      </a:lnTo>
                      <a:lnTo>
                        <a:pt x="627" y="1281"/>
                      </a:lnTo>
                      <a:lnTo>
                        <a:pt x="627" y="1283"/>
                      </a:lnTo>
                      <a:lnTo>
                        <a:pt x="628" y="1285"/>
                      </a:lnTo>
                      <a:lnTo>
                        <a:pt x="629" y="1287"/>
                      </a:lnTo>
                      <a:lnTo>
                        <a:pt x="629" y="1289"/>
                      </a:lnTo>
                      <a:lnTo>
                        <a:pt x="630" y="1288"/>
                      </a:lnTo>
                      <a:lnTo>
                        <a:pt x="630" y="1287"/>
                      </a:lnTo>
                      <a:lnTo>
                        <a:pt x="631" y="1281"/>
                      </a:lnTo>
                      <a:lnTo>
                        <a:pt x="631" y="1273"/>
                      </a:lnTo>
                      <a:lnTo>
                        <a:pt x="632" y="1266"/>
                      </a:lnTo>
                      <a:lnTo>
                        <a:pt x="632" y="1255"/>
                      </a:lnTo>
                      <a:lnTo>
                        <a:pt x="633" y="1245"/>
                      </a:lnTo>
                      <a:lnTo>
                        <a:pt x="633" y="1237"/>
                      </a:lnTo>
                      <a:lnTo>
                        <a:pt x="634" y="1227"/>
                      </a:lnTo>
                      <a:lnTo>
                        <a:pt x="634" y="1219"/>
                      </a:lnTo>
                      <a:lnTo>
                        <a:pt x="635" y="1221"/>
                      </a:lnTo>
                      <a:lnTo>
                        <a:pt x="636" y="1230"/>
                      </a:lnTo>
                      <a:lnTo>
                        <a:pt x="636" y="1238"/>
                      </a:lnTo>
                      <a:lnTo>
                        <a:pt x="636" y="1249"/>
                      </a:lnTo>
                      <a:lnTo>
                        <a:pt x="637" y="1259"/>
                      </a:lnTo>
                      <a:lnTo>
                        <a:pt x="637" y="1265"/>
                      </a:lnTo>
                      <a:lnTo>
                        <a:pt x="638" y="1268"/>
                      </a:lnTo>
                      <a:lnTo>
                        <a:pt x="638" y="1272"/>
                      </a:lnTo>
                      <a:lnTo>
                        <a:pt x="639" y="1270"/>
                      </a:lnTo>
                      <a:lnTo>
                        <a:pt x="639" y="1268"/>
                      </a:lnTo>
                      <a:lnTo>
                        <a:pt x="640" y="1271"/>
                      </a:lnTo>
                      <a:lnTo>
                        <a:pt x="640" y="1272"/>
                      </a:lnTo>
                      <a:lnTo>
                        <a:pt x="641" y="1274"/>
                      </a:lnTo>
                      <a:lnTo>
                        <a:pt x="641" y="1276"/>
                      </a:lnTo>
                      <a:lnTo>
                        <a:pt x="642" y="1280"/>
                      </a:lnTo>
                      <a:lnTo>
                        <a:pt x="642" y="1283"/>
                      </a:lnTo>
                      <a:lnTo>
                        <a:pt x="643" y="1286"/>
                      </a:lnTo>
                      <a:lnTo>
                        <a:pt x="643" y="1287"/>
                      </a:lnTo>
                      <a:lnTo>
                        <a:pt x="644" y="1289"/>
                      </a:lnTo>
                      <a:lnTo>
                        <a:pt x="644" y="1292"/>
                      </a:lnTo>
                      <a:lnTo>
                        <a:pt x="645" y="1292"/>
                      </a:lnTo>
                      <a:lnTo>
                        <a:pt x="646" y="1294"/>
                      </a:lnTo>
                      <a:lnTo>
                        <a:pt x="646" y="1293"/>
                      </a:lnTo>
                      <a:lnTo>
                        <a:pt x="647" y="1293"/>
                      </a:lnTo>
                      <a:lnTo>
                        <a:pt x="647" y="1296"/>
                      </a:lnTo>
                      <a:lnTo>
                        <a:pt x="648" y="1296"/>
                      </a:lnTo>
                      <a:lnTo>
                        <a:pt x="648" y="1293"/>
                      </a:lnTo>
                      <a:lnTo>
                        <a:pt x="649" y="1288"/>
                      </a:lnTo>
                      <a:lnTo>
                        <a:pt x="649" y="1284"/>
                      </a:lnTo>
                      <a:lnTo>
                        <a:pt x="650" y="1278"/>
                      </a:lnTo>
                      <a:lnTo>
                        <a:pt x="650" y="1276"/>
                      </a:lnTo>
                      <a:lnTo>
                        <a:pt x="651" y="1271"/>
                      </a:lnTo>
                      <a:lnTo>
                        <a:pt x="651" y="1267"/>
                      </a:lnTo>
                      <a:lnTo>
                        <a:pt x="652" y="1268"/>
                      </a:lnTo>
                      <a:lnTo>
                        <a:pt x="652" y="1265"/>
                      </a:lnTo>
                      <a:lnTo>
                        <a:pt x="653" y="1261"/>
                      </a:lnTo>
                      <a:lnTo>
                        <a:pt x="653" y="1255"/>
                      </a:lnTo>
                      <a:lnTo>
                        <a:pt x="654" y="1240"/>
                      </a:lnTo>
                      <a:lnTo>
                        <a:pt x="654" y="1228"/>
                      </a:lnTo>
                      <a:lnTo>
                        <a:pt x="655" y="1224"/>
                      </a:lnTo>
                      <a:lnTo>
                        <a:pt x="655" y="1223"/>
                      </a:lnTo>
                      <a:lnTo>
                        <a:pt x="656" y="1227"/>
                      </a:lnTo>
                      <a:lnTo>
                        <a:pt x="656" y="1230"/>
                      </a:lnTo>
                      <a:lnTo>
                        <a:pt x="657" y="1237"/>
                      </a:lnTo>
                      <a:lnTo>
                        <a:pt x="657" y="1239"/>
                      </a:lnTo>
                      <a:lnTo>
                        <a:pt x="658" y="1250"/>
                      </a:lnTo>
                      <a:lnTo>
                        <a:pt x="658" y="1257"/>
                      </a:lnTo>
                      <a:lnTo>
                        <a:pt x="659" y="1263"/>
                      </a:lnTo>
                      <a:lnTo>
                        <a:pt x="659" y="1266"/>
                      </a:lnTo>
                      <a:lnTo>
                        <a:pt x="660" y="1274"/>
                      </a:lnTo>
                      <a:lnTo>
                        <a:pt x="660" y="1278"/>
                      </a:lnTo>
                      <a:lnTo>
                        <a:pt x="661" y="1281"/>
                      </a:lnTo>
                      <a:lnTo>
                        <a:pt x="661" y="1283"/>
                      </a:lnTo>
                      <a:lnTo>
                        <a:pt x="662" y="1287"/>
                      </a:lnTo>
                      <a:lnTo>
                        <a:pt x="662" y="1288"/>
                      </a:lnTo>
                      <a:lnTo>
                        <a:pt x="663" y="1291"/>
                      </a:lnTo>
                      <a:lnTo>
                        <a:pt x="663" y="1293"/>
                      </a:lnTo>
                      <a:lnTo>
                        <a:pt x="664" y="1293"/>
                      </a:lnTo>
                      <a:lnTo>
                        <a:pt x="665" y="1291"/>
                      </a:lnTo>
                      <a:lnTo>
                        <a:pt x="665" y="1289"/>
                      </a:lnTo>
                      <a:lnTo>
                        <a:pt x="666" y="1282"/>
                      </a:lnTo>
                      <a:lnTo>
                        <a:pt x="666" y="1278"/>
                      </a:lnTo>
                      <a:lnTo>
                        <a:pt x="667" y="1278"/>
                      </a:lnTo>
                      <a:lnTo>
                        <a:pt x="667" y="1276"/>
                      </a:lnTo>
                      <a:lnTo>
                        <a:pt x="668" y="1272"/>
                      </a:lnTo>
                      <a:lnTo>
                        <a:pt x="668" y="1258"/>
                      </a:lnTo>
                      <a:lnTo>
                        <a:pt x="668" y="1241"/>
                      </a:lnTo>
                      <a:lnTo>
                        <a:pt x="669" y="1213"/>
                      </a:lnTo>
                      <a:lnTo>
                        <a:pt x="669" y="1185"/>
                      </a:lnTo>
                      <a:lnTo>
                        <a:pt x="670" y="1158"/>
                      </a:lnTo>
                      <a:lnTo>
                        <a:pt x="670" y="1154"/>
                      </a:lnTo>
                      <a:lnTo>
                        <a:pt x="671" y="1158"/>
                      </a:lnTo>
                      <a:lnTo>
                        <a:pt x="671" y="1174"/>
                      </a:lnTo>
                      <a:lnTo>
                        <a:pt x="672" y="1201"/>
                      </a:lnTo>
                      <a:lnTo>
                        <a:pt x="672" y="1224"/>
                      </a:lnTo>
                      <a:lnTo>
                        <a:pt x="673" y="1240"/>
                      </a:lnTo>
                      <a:lnTo>
                        <a:pt x="673" y="1254"/>
                      </a:lnTo>
                      <a:lnTo>
                        <a:pt x="674" y="1263"/>
                      </a:lnTo>
                      <a:lnTo>
                        <a:pt x="674" y="1264"/>
                      </a:lnTo>
                      <a:lnTo>
                        <a:pt x="675" y="1265"/>
                      </a:lnTo>
                      <a:lnTo>
                        <a:pt x="675" y="1266"/>
                      </a:lnTo>
                      <a:lnTo>
                        <a:pt x="676" y="1264"/>
                      </a:lnTo>
                      <a:lnTo>
                        <a:pt x="676" y="1268"/>
                      </a:lnTo>
                      <a:lnTo>
                        <a:pt x="677" y="1275"/>
                      </a:lnTo>
                      <a:lnTo>
                        <a:pt x="677" y="1277"/>
                      </a:lnTo>
                      <a:lnTo>
                        <a:pt x="678" y="1279"/>
                      </a:lnTo>
                      <a:lnTo>
                        <a:pt x="678" y="1282"/>
                      </a:lnTo>
                      <a:lnTo>
                        <a:pt x="678" y="1283"/>
                      </a:lnTo>
                      <a:lnTo>
                        <a:pt x="679" y="1283"/>
                      </a:lnTo>
                      <a:lnTo>
                        <a:pt x="679" y="1282"/>
                      </a:lnTo>
                      <a:lnTo>
                        <a:pt x="680" y="1284"/>
                      </a:lnTo>
                      <a:lnTo>
                        <a:pt x="681" y="1283"/>
                      </a:lnTo>
                      <a:lnTo>
                        <a:pt x="681" y="1279"/>
                      </a:lnTo>
                      <a:lnTo>
                        <a:pt x="682" y="1278"/>
                      </a:lnTo>
                      <a:lnTo>
                        <a:pt x="682" y="1275"/>
                      </a:lnTo>
                      <a:lnTo>
                        <a:pt x="683" y="1275"/>
                      </a:lnTo>
                      <a:lnTo>
                        <a:pt x="683" y="1276"/>
                      </a:lnTo>
                      <a:lnTo>
                        <a:pt x="684" y="1268"/>
                      </a:lnTo>
                      <a:lnTo>
                        <a:pt x="684" y="1261"/>
                      </a:lnTo>
                      <a:lnTo>
                        <a:pt x="685" y="1253"/>
                      </a:lnTo>
                      <a:lnTo>
                        <a:pt x="685" y="1239"/>
                      </a:lnTo>
                      <a:lnTo>
                        <a:pt x="686" y="1236"/>
                      </a:lnTo>
                      <a:lnTo>
                        <a:pt x="686" y="1234"/>
                      </a:lnTo>
                      <a:lnTo>
                        <a:pt x="687" y="1233"/>
                      </a:lnTo>
                      <a:lnTo>
                        <a:pt x="687" y="1241"/>
                      </a:lnTo>
                      <a:lnTo>
                        <a:pt x="688" y="1250"/>
                      </a:lnTo>
                      <a:lnTo>
                        <a:pt x="688" y="1257"/>
                      </a:lnTo>
                      <a:lnTo>
                        <a:pt x="688" y="1264"/>
                      </a:lnTo>
                      <a:lnTo>
                        <a:pt x="689" y="1268"/>
                      </a:lnTo>
                      <a:lnTo>
                        <a:pt x="689" y="1272"/>
                      </a:lnTo>
                      <a:lnTo>
                        <a:pt x="690" y="1278"/>
                      </a:lnTo>
                      <a:lnTo>
                        <a:pt x="690" y="1280"/>
                      </a:lnTo>
                      <a:lnTo>
                        <a:pt x="691" y="1281"/>
                      </a:lnTo>
                      <a:lnTo>
                        <a:pt x="691" y="1282"/>
                      </a:lnTo>
                      <a:lnTo>
                        <a:pt x="692" y="1280"/>
                      </a:lnTo>
                      <a:lnTo>
                        <a:pt x="692" y="1278"/>
                      </a:lnTo>
                      <a:lnTo>
                        <a:pt x="693" y="1279"/>
                      </a:lnTo>
                      <a:lnTo>
                        <a:pt x="693" y="1280"/>
                      </a:lnTo>
                      <a:lnTo>
                        <a:pt x="694" y="1280"/>
                      </a:lnTo>
                      <a:lnTo>
                        <a:pt x="694" y="1283"/>
                      </a:lnTo>
                      <a:lnTo>
                        <a:pt x="695" y="1282"/>
                      </a:lnTo>
                      <a:lnTo>
                        <a:pt x="695" y="1286"/>
                      </a:lnTo>
                      <a:lnTo>
                        <a:pt x="696" y="1289"/>
                      </a:lnTo>
                      <a:lnTo>
                        <a:pt x="697" y="1286"/>
                      </a:lnTo>
                      <a:lnTo>
                        <a:pt x="697" y="1282"/>
                      </a:lnTo>
                      <a:lnTo>
                        <a:pt x="698" y="1275"/>
                      </a:lnTo>
                      <a:lnTo>
                        <a:pt x="698" y="1270"/>
                      </a:lnTo>
                      <a:lnTo>
                        <a:pt x="699" y="1268"/>
                      </a:lnTo>
                      <a:lnTo>
                        <a:pt x="699" y="1267"/>
                      </a:lnTo>
                      <a:lnTo>
                        <a:pt x="700" y="1265"/>
                      </a:lnTo>
                      <a:lnTo>
                        <a:pt x="700" y="1267"/>
                      </a:lnTo>
                      <a:lnTo>
                        <a:pt x="701" y="1267"/>
                      </a:lnTo>
                      <a:lnTo>
                        <a:pt x="701" y="1268"/>
                      </a:lnTo>
                      <a:lnTo>
                        <a:pt x="702" y="1269"/>
                      </a:lnTo>
                      <a:lnTo>
                        <a:pt x="702" y="1268"/>
                      </a:lnTo>
                      <a:lnTo>
                        <a:pt x="703" y="1268"/>
                      </a:lnTo>
                      <a:lnTo>
                        <a:pt x="703" y="1267"/>
                      </a:lnTo>
                      <a:lnTo>
                        <a:pt x="704" y="1269"/>
                      </a:lnTo>
                      <a:lnTo>
                        <a:pt x="704" y="1268"/>
                      </a:lnTo>
                      <a:lnTo>
                        <a:pt x="705" y="1265"/>
                      </a:lnTo>
                      <a:lnTo>
                        <a:pt x="706" y="1268"/>
                      </a:lnTo>
                      <a:lnTo>
                        <a:pt x="706" y="1270"/>
                      </a:lnTo>
                      <a:lnTo>
                        <a:pt x="707" y="1271"/>
                      </a:lnTo>
                      <a:lnTo>
                        <a:pt x="707" y="1273"/>
                      </a:lnTo>
                      <a:lnTo>
                        <a:pt x="708" y="1275"/>
                      </a:lnTo>
                      <a:lnTo>
                        <a:pt x="708" y="1277"/>
                      </a:lnTo>
                      <a:lnTo>
                        <a:pt x="709" y="1276"/>
                      </a:lnTo>
                      <a:lnTo>
                        <a:pt x="709" y="1275"/>
                      </a:lnTo>
                      <a:lnTo>
                        <a:pt x="710" y="1279"/>
                      </a:lnTo>
                      <a:lnTo>
                        <a:pt x="710" y="1282"/>
                      </a:lnTo>
                      <a:lnTo>
                        <a:pt x="710" y="1285"/>
                      </a:lnTo>
                      <a:lnTo>
                        <a:pt x="711" y="1288"/>
                      </a:lnTo>
                      <a:lnTo>
                        <a:pt x="711" y="1291"/>
                      </a:lnTo>
                      <a:lnTo>
                        <a:pt x="712" y="1292"/>
                      </a:lnTo>
                      <a:lnTo>
                        <a:pt x="712" y="1295"/>
                      </a:lnTo>
                      <a:lnTo>
                        <a:pt x="713" y="1297"/>
                      </a:lnTo>
                      <a:lnTo>
                        <a:pt x="713" y="1299"/>
                      </a:lnTo>
                      <a:lnTo>
                        <a:pt x="714" y="1297"/>
                      </a:lnTo>
                      <a:lnTo>
                        <a:pt x="714" y="1298"/>
                      </a:lnTo>
                      <a:lnTo>
                        <a:pt x="715" y="1291"/>
                      </a:lnTo>
                      <a:lnTo>
                        <a:pt x="715" y="1288"/>
                      </a:lnTo>
                      <a:lnTo>
                        <a:pt x="716" y="1282"/>
                      </a:lnTo>
                      <a:lnTo>
                        <a:pt x="716" y="1274"/>
                      </a:lnTo>
                      <a:lnTo>
                        <a:pt x="717" y="1261"/>
                      </a:lnTo>
                      <a:lnTo>
                        <a:pt x="717" y="1252"/>
                      </a:lnTo>
                      <a:lnTo>
                        <a:pt x="718" y="1242"/>
                      </a:lnTo>
                      <a:lnTo>
                        <a:pt x="718" y="1238"/>
                      </a:lnTo>
                      <a:lnTo>
                        <a:pt x="719" y="1231"/>
                      </a:lnTo>
                      <a:lnTo>
                        <a:pt x="719" y="1236"/>
                      </a:lnTo>
                      <a:lnTo>
                        <a:pt x="720" y="1238"/>
                      </a:lnTo>
                      <a:lnTo>
                        <a:pt x="720" y="1242"/>
                      </a:lnTo>
                      <a:lnTo>
                        <a:pt x="720" y="1250"/>
                      </a:lnTo>
                      <a:lnTo>
                        <a:pt x="721" y="1257"/>
                      </a:lnTo>
                      <a:lnTo>
                        <a:pt x="721" y="1260"/>
                      </a:lnTo>
                      <a:lnTo>
                        <a:pt x="722" y="1263"/>
                      </a:lnTo>
                      <a:lnTo>
                        <a:pt x="722" y="1268"/>
                      </a:lnTo>
                      <a:lnTo>
                        <a:pt x="723" y="1271"/>
                      </a:lnTo>
                      <a:lnTo>
                        <a:pt x="723" y="1270"/>
                      </a:lnTo>
                      <a:lnTo>
                        <a:pt x="724" y="1270"/>
                      </a:lnTo>
                      <a:lnTo>
                        <a:pt x="724" y="1273"/>
                      </a:lnTo>
                      <a:lnTo>
                        <a:pt x="725" y="1273"/>
                      </a:lnTo>
                      <a:lnTo>
                        <a:pt x="725" y="1274"/>
                      </a:lnTo>
                      <a:lnTo>
                        <a:pt x="726" y="1271"/>
                      </a:lnTo>
                      <a:lnTo>
                        <a:pt x="726" y="1272"/>
                      </a:lnTo>
                      <a:lnTo>
                        <a:pt x="727" y="1269"/>
                      </a:lnTo>
                      <a:lnTo>
                        <a:pt x="727" y="1271"/>
                      </a:lnTo>
                      <a:lnTo>
                        <a:pt x="728" y="1267"/>
                      </a:lnTo>
                      <a:lnTo>
                        <a:pt x="728" y="1265"/>
                      </a:lnTo>
                      <a:lnTo>
                        <a:pt x="729" y="1265"/>
                      </a:lnTo>
                      <a:lnTo>
                        <a:pt x="729" y="1262"/>
                      </a:lnTo>
                      <a:lnTo>
                        <a:pt x="730" y="1260"/>
                      </a:lnTo>
                      <a:lnTo>
                        <a:pt x="730" y="1262"/>
                      </a:lnTo>
                      <a:lnTo>
                        <a:pt x="731" y="1262"/>
                      </a:lnTo>
                      <a:lnTo>
                        <a:pt x="731" y="1263"/>
                      </a:lnTo>
                      <a:lnTo>
                        <a:pt x="732" y="1266"/>
                      </a:lnTo>
                      <a:lnTo>
                        <a:pt x="732" y="1263"/>
                      </a:lnTo>
                      <a:lnTo>
                        <a:pt x="733" y="1267"/>
                      </a:lnTo>
                      <a:lnTo>
                        <a:pt x="733" y="1271"/>
                      </a:lnTo>
                      <a:lnTo>
                        <a:pt x="734" y="1272"/>
                      </a:lnTo>
                      <a:lnTo>
                        <a:pt x="734" y="1275"/>
                      </a:lnTo>
                      <a:lnTo>
                        <a:pt x="735" y="1276"/>
                      </a:lnTo>
                      <a:lnTo>
                        <a:pt x="735" y="1278"/>
                      </a:lnTo>
                      <a:lnTo>
                        <a:pt x="736" y="1282"/>
                      </a:lnTo>
                      <a:lnTo>
                        <a:pt x="736" y="1281"/>
                      </a:lnTo>
                      <a:lnTo>
                        <a:pt x="737" y="1285"/>
                      </a:lnTo>
                      <a:lnTo>
                        <a:pt x="738" y="1285"/>
                      </a:lnTo>
                      <a:lnTo>
                        <a:pt x="739" y="1283"/>
                      </a:lnTo>
                      <a:lnTo>
                        <a:pt x="740" y="1282"/>
                      </a:lnTo>
                      <a:lnTo>
                        <a:pt x="740" y="1278"/>
                      </a:lnTo>
                      <a:lnTo>
                        <a:pt x="741" y="1282"/>
                      </a:lnTo>
                      <a:lnTo>
                        <a:pt x="741" y="1279"/>
                      </a:lnTo>
                      <a:lnTo>
                        <a:pt x="742" y="1279"/>
                      </a:lnTo>
                      <a:lnTo>
                        <a:pt x="742" y="1275"/>
                      </a:lnTo>
                      <a:lnTo>
                        <a:pt x="743" y="1273"/>
                      </a:lnTo>
                      <a:lnTo>
                        <a:pt x="743" y="1270"/>
                      </a:lnTo>
                      <a:lnTo>
                        <a:pt x="744" y="1264"/>
                      </a:lnTo>
                      <a:lnTo>
                        <a:pt x="744" y="1259"/>
                      </a:lnTo>
                      <a:lnTo>
                        <a:pt x="745" y="1255"/>
                      </a:lnTo>
                      <a:lnTo>
                        <a:pt x="745" y="1253"/>
                      </a:lnTo>
                      <a:lnTo>
                        <a:pt x="746" y="1248"/>
                      </a:lnTo>
                      <a:lnTo>
                        <a:pt x="746" y="1249"/>
                      </a:lnTo>
                      <a:lnTo>
                        <a:pt x="747" y="1250"/>
                      </a:lnTo>
                      <a:lnTo>
                        <a:pt x="747" y="1254"/>
                      </a:lnTo>
                      <a:lnTo>
                        <a:pt x="748" y="1257"/>
                      </a:lnTo>
                      <a:lnTo>
                        <a:pt x="748" y="1262"/>
                      </a:lnTo>
                      <a:lnTo>
                        <a:pt x="749" y="1263"/>
                      </a:lnTo>
                      <a:lnTo>
                        <a:pt x="749" y="1261"/>
                      </a:lnTo>
                      <a:lnTo>
                        <a:pt x="750" y="1262"/>
                      </a:lnTo>
                      <a:lnTo>
                        <a:pt x="750" y="1263"/>
                      </a:lnTo>
                      <a:lnTo>
                        <a:pt x="751" y="1263"/>
                      </a:lnTo>
                      <a:lnTo>
                        <a:pt x="752" y="1264"/>
                      </a:lnTo>
                      <a:lnTo>
                        <a:pt x="752" y="1267"/>
                      </a:lnTo>
                      <a:lnTo>
                        <a:pt x="753" y="1269"/>
                      </a:lnTo>
                      <a:lnTo>
                        <a:pt x="754" y="1268"/>
                      </a:lnTo>
                      <a:lnTo>
                        <a:pt x="754" y="1266"/>
                      </a:lnTo>
                      <a:lnTo>
                        <a:pt x="755" y="1264"/>
                      </a:lnTo>
                      <a:lnTo>
                        <a:pt x="755" y="1261"/>
                      </a:lnTo>
                      <a:lnTo>
                        <a:pt x="755" y="1257"/>
                      </a:lnTo>
                      <a:lnTo>
                        <a:pt x="756" y="1257"/>
                      </a:lnTo>
                      <a:lnTo>
                        <a:pt x="756" y="1255"/>
                      </a:lnTo>
                      <a:lnTo>
                        <a:pt x="757" y="1254"/>
                      </a:lnTo>
                      <a:lnTo>
                        <a:pt x="758" y="1254"/>
                      </a:lnTo>
                      <a:lnTo>
                        <a:pt x="759" y="1249"/>
                      </a:lnTo>
                      <a:lnTo>
                        <a:pt x="759" y="1248"/>
                      </a:lnTo>
                      <a:lnTo>
                        <a:pt x="760" y="1245"/>
                      </a:lnTo>
                      <a:lnTo>
                        <a:pt x="760" y="1240"/>
                      </a:lnTo>
                      <a:lnTo>
                        <a:pt x="761" y="1232"/>
                      </a:lnTo>
                      <a:lnTo>
                        <a:pt x="761" y="1231"/>
                      </a:lnTo>
                      <a:lnTo>
                        <a:pt x="762" y="1229"/>
                      </a:lnTo>
                      <a:lnTo>
                        <a:pt x="762" y="1232"/>
                      </a:lnTo>
                      <a:lnTo>
                        <a:pt x="763" y="1234"/>
                      </a:lnTo>
                      <a:lnTo>
                        <a:pt x="763" y="1245"/>
                      </a:lnTo>
                      <a:lnTo>
                        <a:pt x="764" y="1249"/>
                      </a:lnTo>
                      <a:lnTo>
                        <a:pt x="764" y="1255"/>
                      </a:lnTo>
                      <a:lnTo>
                        <a:pt x="765" y="1258"/>
                      </a:lnTo>
                      <a:lnTo>
                        <a:pt x="765" y="1259"/>
                      </a:lnTo>
                      <a:lnTo>
                        <a:pt x="765" y="1258"/>
                      </a:lnTo>
                      <a:lnTo>
                        <a:pt x="766" y="1258"/>
                      </a:lnTo>
                      <a:lnTo>
                        <a:pt x="766" y="1259"/>
                      </a:lnTo>
                      <a:lnTo>
                        <a:pt x="767" y="1257"/>
                      </a:lnTo>
                      <a:lnTo>
                        <a:pt x="767" y="1255"/>
                      </a:lnTo>
                      <a:lnTo>
                        <a:pt x="768" y="1252"/>
                      </a:lnTo>
                      <a:lnTo>
                        <a:pt x="768" y="1251"/>
                      </a:lnTo>
                      <a:lnTo>
                        <a:pt x="769" y="1244"/>
                      </a:lnTo>
                      <a:lnTo>
                        <a:pt x="769" y="1238"/>
                      </a:lnTo>
                      <a:lnTo>
                        <a:pt x="770" y="1232"/>
                      </a:lnTo>
                      <a:lnTo>
                        <a:pt x="770" y="1228"/>
                      </a:lnTo>
                      <a:lnTo>
                        <a:pt x="771" y="1226"/>
                      </a:lnTo>
                      <a:lnTo>
                        <a:pt x="771" y="1229"/>
                      </a:lnTo>
                      <a:lnTo>
                        <a:pt x="772" y="1239"/>
                      </a:lnTo>
                      <a:lnTo>
                        <a:pt x="772" y="1247"/>
                      </a:lnTo>
                      <a:lnTo>
                        <a:pt x="773" y="1260"/>
                      </a:lnTo>
                      <a:lnTo>
                        <a:pt x="773" y="1264"/>
                      </a:lnTo>
                      <a:lnTo>
                        <a:pt x="774" y="1270"/>
                      </a:lnTo>
                      <a:lnTo>
                        <a:pt x="774" y="1271"/>
                      </a:lnTo>
                      <a:lnTo>
                        <a:pt x="775" y="1272"/>
                      </a:lnTo>
                      <a:lnTo>
                        <a:pt x="775" y="1271"/>
                      </a:lnTo>
                      <a:lnTo>
                        <a:pt x="775" y="1270"/>
                      </a:lnTo>
                      <a:lnTo>
                        <a:pt x="776" y="1272"/>
                      </a:lnTo>
                      <a:lnTo>
                        <a:pt x="777" y="1274"/>
                      </a:lnTo>
                      <a:lnTo>
                        <a:pt x="778" y="1279"/>
                      </a:lnTo>
                      <a:lnTo>
                        <a:pt x="778" y="1280"/>
                      </a:lnTo>
                      <a:lnTo>
                        <a:pt x="779" y="1280"/>
                      </a:lnTo>
                      <a:lnTo>
                        <a:pt x="779" y="1279"/>
                      </a:lnTo>
                      <a:lnTo>
                        <a:pt x="780" y="1272"/>
                      </a:lnTo>
                      <a:lnTo>
                        <a:pt x="780" y="1258"/>
                      </a:lnTo>
                      <a:lnTo>
                        <a:pt x="781" y="1236"/>
                      </a:lnTo>
                      <a:lnTo>
                        <a:pt x="781" y="1204"/>
                      </a:lnTo>
                      <a:lnTo>
                        <a:pt x="782" y="1169"/>
                      </a:lnTo>
                      <a:lnTo>
                        <a:pt x="782" y="1137"/>
                      </a:lnTo>
                      <a:lnTo>
                        <a:pt x="783" y="1117"/>
                      </a:lnTo>
                      <a:lnTo>
                        <a:pt x="783" y="1120"/>
                      </a:lnTo>
                      <a:lnTo>
                        <a:pt x="784" y="1145"/>
                      </a:lnTo>
                      <a:lnTo>
                        <a:pt x="784" y="1182"/>
                      </a:lnTo>
                      <a:lnTo>
                        <a:pt x="784" y="1208"/>
                      </a:lnTo>
                      <a:lnTo>
                        <a:pt x="785" y="1227"/>
                      </a:lnTo>
                      <a:lnTo>
                        <a:pt x="785" y="1235"/>
                      </a:lnTo>
                      <a:lnTo>
                        <a:pt x="786" y="1233"/>
                      </a:lnTo>
                      <a:lnTo>
                        <a:pt x="787" y="1229"/>
                      </a:lnTo>
                      <a:lnTo>
                        <a:pt x="787" y="1224"/>
                      </a:lnTo>
                      <a:lnTo>
                        <a:pt x="787" y="1214"/>
                      </a:lnTo>
                      <a:lnTo>
                        <a:pt x="788" y="1199"/>
                      </a:lnTo>
                      <a:lnTo>
                        <a:pt x="788" y="1183"/>
                      </a:lnTo>
                      <a:lnTo>
                        <a:pt x="789" y="1163"/>
                      </a:lnTo>
                      <a:lnTo>
                        <a:pt x="789" y="1152"/>
                      </a:lnTo>
                      <a:lnTo>
                        <a:pt x="790" y="1149"/>
                      </a:lnTo>
                      <a:lnTo>
                        <a:pt x="790" y="1146"/>
                      </a:lnTo>
                      <a:lnTo>
                        <a:pt x="791" y="1145"/>
                      </a:lnTo>
                      <a:lnTo>
                        <a:pt x="791" y="1130"/>
                      </a:lnTo>
                      <a:lnTo>
                        <a:pt x="792" y="1109"/>
                      </a:lnTo>
                      <a:lnTo>
                        <a:pt x="792" y="1101"/>
                      </a:lnTo>
                      <a:lnTo>
                        <a:pt x="793" y="1104"/>
                      </a:lnTo>
                      <a:lnTo>
                        <a:pt x="793" y="1129"/>
                      </a:lnTo>
                      <a:lnTo>
                        <a:pt x="794" y="1158"/>
                      </a:lnTo>
                      <a:lnTo>
                        <a:pt x="794" y="1184"/>
                      </a:lnTo>
                      <a:lnTo>
                        <a:pt x="795" y="1195"/>
                      </a:lnTo>
                      <a:lnTo>
                        <a:pt x="795" y="1190"/>
                      </a:lnTo>
                      <a:lnTo>
                        <a:pt x="796" y="1183"/>
                      </a:lnTo>
                      <a:lnTo>
                        <a:pt x="796" y="1173"/>
                      </a:lnTo>
                      <a:lnTo>
                        <a:pt x="797" y="1162"/>
                      </a:lnTo>
                      <a:lnTo>
                        <a:pt x="797" y="1160"/>
                      </a:lnTo>
                      <a:lnTo>
                        <a:pt x="797" y="1163"/>
                      </a:lnTo>
                      <a:lnTo>
                        <a:pt x="798" y="1171"/>
                      </a:lnTo>
                      <a:lnTo>
                        <a:pt x="798" y="1188"/>
                      </a:lnTo>
                      <a:lnTo>
                        <a:pt x="799" y="1201"/>
                      </a:lnTo>
                      <a:lnTo>
                        <a:pt x="799" y="1216"/>
                      </a:lnTo>
                      <a:lnTo>
                        <a:pt x="800" y="1230"/>
                      </a:lnTo>
                      <a:lnTo>
                        <a:pt x="800" y="1237"/>
                      </a:lnTo>
                      <a:lnTo>
                        <a:pt x="801" y="1245"/>
                      </a:lnTo>
                      <a:lnTo>
                        <a:pt x="801" y="1250"/>
                      </a:lnTo>
                      <a:lnTo>
                        <a:pt x="802" y="1252"/>
                      </a:lnTo>
                      <a:lnTo>
                        <a:pt x="802" y="1251"/>
                      </a:lnTo>
                      <a:lnTo>
                        <a:pt x="803" y="1250"/>
                      </a:lnTo>
                      <a:lnTo>
                        <a:pt x="803" y="1249"/>
                      </a:lnTo>
                      <a:lnTo>
                        <a:pt x="804" y="1247"/>
                      </a:lnTo>
                      <a:lnTo>
                        <a:pt x="805" y="1246"/>
                      </a:lnTo>
                      <a:lnTo>
                        <a:pt x="805" y="1247"/>
                      </a:lnTo>
                      <a:lnTo>
                        <a:pt x="806" y="1249"/>
                      </a:lnTo>
                      <a:lnTo>
                        <a:pt x="806" y="1252"/>
                      </a:lnTo>
                      <a:lnTo>
                        <a:pt x="807" y="1255"/>
                      </a:lnTo>
                      <a:lnTo>
                        <a:pt x="807" y="1259"/>
                      </a:lnTo>
                      <a:lnTo>
                        <a:pt x="808" y="1258"/>
                      </a:lnTo>
                      <a:lnTo>
                        <a:pt x="808" y="1257"/>
                      </a:lnTo>
                      <a:lnTo>
                        <a:pt x="809" y="1254"/>
                      </a:lnTo>
                      <a:lnTo>
                        <a:pt x="809" y="1247"/>
                      </a:lnTo>
                      <a:lnTo>
                        <a:pt x="810" y="1235"/>
                      </a:lnTo>
                      <a:lnTo>
                        <a:pt x="810" y="1224"/>
                      </a:lnTo>
                      <a:lnTo>
                        <a:pt x="811" y="1212"/>
                      </a:lnTo>
                      <a:lnTo>
                        <a:pt x="811" y="1206"/>
                      </a:lnTo>
                      <a:lnTo>
                        <a:pt x="812" y="1201"/>
                      </a:lnTo>
                      <a:lnTo>
                        <a:pt x="812" y="1210"/>
                      </a:lnTo>
                      <a:lnTo>
                        <a:pt x="813" y="1217"/>
                      </a:lnTo>
                      <a:lnTo>
                        <a:pt x="813" y="1227"/>
                      </a:lnTo>
                      <a:lnTo>
                        <a:pt x="814" y="1233"/>
                      </a:lnTo>
                      <a:lnTo>
                        <a:pt x="814" y="1240"/>
                      </a:lnTo>
                      <a:lnTo>
                        <a:pt x="815" y="1243"/>
                      </a:lnTo>
                      <a:lnTo>
                        <a:pt x="815" y="1246"/>
                      </a:lnTo>
                      <a:lnTo>
                        <a:pt x="816" y="1249"/>
                      </a:lnTo>
                      <a:lnTo>
                        <a:pt x="816" y="1250"/>
                      </a:lnTo>
                      <a:lnTo>
                        <a:pt x="816" y="1248"/>
                      </a:lnTo>
                      <a:lnTo>
                        <a:pt x="817" y="1249"/>
                      </a:lnTo>
                      <a:lnTo>
                        <a:pt x="817" y="1245"/>
                      </a:lnTo>
                      <a:lnTo>
                        <a:pt x="818" y="1242"/>
                      </a:lnTo>
                      <a:lnTo>
                        <a:pt x="819" y="1238"/>
                      </a:lnTo>
                      <a:lnTo>
                        <a:pt x="819" y="1239"/>
                      </a:lnTo>
                      <a:lnTo>
                        <a:pt x="820" y="1245"/>
                      </a:lnTo>
                      <a:lnTo>
                        <a:pt x="820" y="1246"/>
                      </a:lnTo>
                      <a:lnTo>
                        <a:pt x="820" y="1250"/>
                      </a:lnTo>
                      <a:lnTo>
                        <a:pt x="821" y="1252"/>
                      </a:lnTo>
                      <a:lnTo>
                        <a:pt x="822" y="1255"/>
                      </a:lnTo>
                      <a:lnTo>
                        <a:pt x="823" y="1252"/>
                      </a:lnTo>
                      <a:lnTo>
                        <a:pt x="823" y="1249"/>
                      </a:lnTo>
                      <a:lnTo>
                        <a:pt x="824" y="1247"/>
                      </a:lnTo>
                      <a:lnTo>
                        <a:pt x="824" y="1248"/>
                      </a:lnTo>
                      <a:lnTo>
                        <a:pt x="825" y="1245"/>
                      </a:lnTo>
                      <a:lnTo>
                        <a:pt x="825" y="1247"/>
                      </a:lnTo>
                      <a:lnTo>
                        <a:pt x="826" y="1247"/>
                      </a:lnTo>
                      <a:lnTo>
                        <a:pt x="827" y="1250"/>
                      </a:lnTo>
                      <a:lnTo>
                        <a:pt x="827" y="1252"/>
                      </a:lnTo>
                      <a:lnTo>
                        <a:pt x="828" y="1254"/>
                      </a:lnTo>
                      <a:lnTo>
                        <a:pt x="828" y="1253"/>
                      </a:lnTo>
                      <a:lnTo>
                        <a:pt x="829" y="1250"/>
                      </a:lnTo>
                      <a:lnTo>
                        <a:pt x="829" y="1251"/>
                      </a:lnTo>
                      <a:lnTo>
                        <a:pt x="829" y="1243"/>
                      </a:lnTo>
                      <a:lnTo>
                        <a:pt x="830" y="1239"/>
                      </a:lnTo>
                      <a:lnTo>
                        <a:pt x="830" y="1236"/>
                      </a:lnTo>
                      <a:lnTo>
                        <a:pt x="831" y="1231"/>
                      </a:lnTo>
                      <a:lnTo>
                        <a:pt x="832" y="1233"/>
                      </a:lnTo>
                      <a:lnTo>
                        <a:pt x="832" y="1235"/>
                      </a:lnTo>
                      <a:lnTo>
                        <a:pt x="833" y="1236"/>
                      </a:lnTo>
                      <a:lnTo>
                        <a:pt x="833" y="1234"/>
                      </a:lnTo>
                      <a:lnTo>
                        <a:pt x="834" y="1232"/>
                      </a:lnTo>
                      <a:lnTo>
                        <a:pt x="834" y="1230"/>
                      </a:lnTo>
                      <a:lnTo>
                        <a:pt x="835" y="1226"/>
                      </a:lnTo>
                      <a:lnTo>
                        <a:pt x="835" y="1229"/>
                      </a:lnTo>
                      <a:lnTo>
                        <a:pt x="836" y="1229"/>
                      </a:lnTo>
                      <a:lnTo>
                        <a:pt x="836" y="1234"/>
                      </a:lnTo>
                      <a:lnTo>
                        <a:pt x="837" y="1238"/>
                      </a:lnTo>
                      <a:lnTo>
                        <a:pt x="837" y="1241"/>
                      </a:lnTo>
                      <a:lnTo>
                        <a:pt x="838" y="1245"/>
                      </a:lnTo>
                      <a:lnTo>
                        <a:pt x="838" y="1242"/>
                      </a:lnTo>
                      <a:lnTo>
                        <a:pt x="839" y="1236"/>
                      </a:lnTo>
                      <a:lnTo>
                        <a:pt x="839" y="1223"/>
                      </a:lnTo>
                      <a:lnTo>
                        <a:pt x="839" y="1201"/>
                      </a:lnTo>
                      <a:lnTo>
                        <a:pt x="840" y="1174"/>
                      </a:lnTo>
                      <a:lnTo>
                        <a:pt x="840" y="1154"/>
                      </a:lnTo>
                      <a:lnTo>
                        <a:pt x="841" y="1148"/>
                      </a:lnTo>
                      <a:lnTo>
                        <a:pt x="841" y="1150"/>
                      </a:lnTo>
                      <a:lnTo>
                        <a:pt x="842" y="1168"/>
                      </a:lnTo>
                      <a:lnTo>
                        <a:pt x="842" y="1179"/>
                      </a:lnTo>
                      <a:lnTo>
                        <a:pt x="843" y="1184"/>
                      </a:lnTo>
                      <a:lnTo>
                        <a:pt x="843" y="1176"/>
                      </a:lnTo>
                      <a:lnTo>
                        <a:pt x="844" y="1158"/>
                      </a:lnTo>
                      <a:lnTo>
                        <a:pt x="844" y="1145"/>
                      </a:lnTo>
                      <a:lnTo>
                        <a:pt x="845" y="1137"/>
                      </a:lnTo>
                      <a:lnTo>
                        <a:pt x="845" y="1136"/>
                      </a:lnTo>
                      <a:lnTo>
                        <a:pt x="846" y="1140"/>
                      </a:lnTo>
                      <a:lnTo>
                        <a:pt x="846" y="1142"/>
                      </a:lnTo>
                      <a:lnTo>
                        <a:pt x="847" y="1149"/>
                      </a:lnTo>
                      <a:lnTo>
                        <a:pt x="847" y="1159"/>
                      </a:lnTo>
                      <a:lnTo>
                        <a:pt x="847" y="1171"/>
                      </a:lnTo>
                      <a:lnTo>
                        <a:pt x="848" y="1182"/>
                      </a:lnTo>
                      <a:lnTo>
                        <a:pt x="848" y="1193"/>
                      </a:lnTo>
                      <a:lnTo>
                        <a:pt x="849" y="1204"/>
                      </a:lnTo>
                      <a:lnTo>
                        <a:pt x="849" y="1211"/>
                      </a:lnTo>
                      <a:lnTo>
                        <a:pt x="850" y="1216"/>
                      </a:lnTo>
                      <a:lnTo>
                        <a:pt x="850" y="1215"/>
                      </a:lnTo>
                      <a:lnTo>
                        <a:pt x="851" y="1213"/>
                      </a:lnTo>
                      <a:lnTo>
                        <a:pt x="851" y="1212"/>
                      </a:lnTo>
                      <a:lnTo>
                        <a:pt x="852" y="1209"/>
                      </a:lnTo>
                      <a:lnTo>
                        <a:pt x="852" y="1207"/>
                      </a:lnTo>
                      <a:lnTo>
                        <a:pt x="852" y="1206"/>
                      </a:lnTo>
                      <a:lnTo>
                        <a:pt x="853" y="1212"/>
                      </a:lnTo>
                      <a:lnTo>
                        <a:pt x="853" y="1209"/>
                      </a:lnTo>
                      <a:lnTo>
                        <a:pt x="854" y="1213"/>
                      </a:lnTo>
                      <a:lnTo>
                        <a:pt x="854" y="1209"/>
                      </a:lnTo>
                      <a:lnTo>
                        <a:pt x="855" y="1204"/>
                      </a:lnTo>
                      <a:lnTo>
                        <a:pt x="855" y="1197"/>
                      </a:lnTo>
                      <a:lnTo>
                        <a:pt x="856" y="1188"/>
                      </a:lnTo>
                      <a:lnTo>
                        <a:pt x="856" y="1180"/>
                      </a:lnTo>
                      <a:lnTo>
                        <a:pt x="857" y="1171"/>
                      </a:lnTo>
                      <a:lnTo>
                        <a:pt x="857" y="1166"/>
                      </a:lnTo>
                      <a:lnTo>
                        <a:pt x="858" y="1172"/>
                      </a:lnTo>
                      <a:lnTo>
                        <a:pt x="858" y="1179"/>
                      </a:lnTo>
                      <a:lnTo>
                        <a:pt x="859" y="1189"/>
                      </a:lnTo>
                      <a:lnTo>
                        <a:pt x="859" y="1203"/>
                      </a:lnTo>
                      <a:lnTo>
                        <a:pt x="860" y="1208"/>
                      </a:lnTo>
                      <a:lnTo>
                        <a:pt x="860" y="1214"/>
                      </a:lnTo>
                      <a:lnTo>
                        <a:pt x="861" y="1219"/>
                      </a:lnTo>
                      <a:lnTo>
                        <a:pt x="861" y="1221"/>
                      </a:lnTo>
                      <a:lnTo>
                        <a:pt x="862" y="1219"/>
                      </a:lnTo>
                      <a:lnTo>
                        <a:pt x="862" y="1215"/>
                      </a:lnTo>
                      <a:lnTo>
                        <a:pt x="862" y="1214"/>
                      </a:lnTo>
                      <a:lnTo>
                        <a:pt x="863" y="1209"/>
                      </a:lnTo>
                      <a:lnTo>
                        <a:pt x="863" y="1202"/>
                      </a:lnTo>
                      <a:lnTo>
                        <a:pt x="864" y="1197"/>
                      </a:lnTo>
                      <a:lnTo>
                        <a:pt x="864" y="1194"/>
                      </a:lnTo>
                      <a:lnTo>
                        <a:pt x="865" y="1188"/>
                      </a:lnTo>
                      <a:lnTo>
                        <a:pt x="866" y="1186"/>
                      </a:lnTo>
                      <a:lnTo>
                        <a:pt x="867" y="1184"/>
                      </a:lnTo>
                      <a:lnTo>
                        <a:pt x="867" y="1187"/>
                      </a:lnTo>
                      <a:lnTo>
                        <a:pt x="868" y="1193"/>
                      </a:lnTo>
                      <a:lnTo>
                        <a:pt x="868" y="1196"/>
                      </a:lnTo>
                      <a:lnTo>
                        <a:pt x="869" y="1203"/>
                      </a:lnTo>
                      <a:lnTo>
                        <a:pt x="869" y="1207"/>
                      </a:lnTo>
                      <a:lnTo>
                        <a:pt x="870" y="1209"/>
                      </a:lnTo>
                      <a:lnTo>
                        <a:pt x="870" y="1207"/>
                      </a:lnTo>
                      <a:lnTo>
                        <a:pt x="871" y="1206"/>
                      </a:lnTo>
                      <a:lnTo>
                        <a:pt x="871" y="1203"/>
                      </a:lnTo>
                      <a:lnTo>
                        <a:pt x="872" y="1200"/>
                      </a:lnTo>
                      <a:lnTo>
                        <a:pt x="872" y="1196"/>
                      </a:lnTo>
                      <a:lnTo>
                        <a:pt x="872" y="1197"/>
                      </a:lnTo>
                      <a:lnTo>
                        <a:pt x="873" y="1197"/>
                      </a:lnTo>
                      <a:lnTo>
                        <a:pt x="873" y="1194"/>
                      </a:lnTo>
                      <a:lnTo>
                        <a:pt x="874" y="1198"/>
                      </a:lnTo>
                      <a:lnTo>
                        <a:pt x="874" y="1197"/>
                      </a:lnTo>
                      <a:lnTo>
                        <a:pt x="875" y="1202"/>
                      </a:lnTo>
                      <a:lnTo>
                        <a:pt x="875" y="1206"/>
                      </a:lnTo>
                      <a:lnTo>
                        <a:pt x="876" y="1210"/>
                      </a:lnTo>
                      <a:lnTo>
                        <a:pt x="876" y="1216"/>
                      </a:lnTo>
                      <a:lnTo>
                        <a:pt x="877" y="1220"/>
                      </a:lnTo>
                      <a:lnTo>
                        <a:pt x="877" y="1223"/>
                      </a:lnTo>
                      <a:lnTo>
                        <a:pt x="878" y="1229"/>
                      </a:lnTo>
                      <a:lnTo>
                        <a:pt x="878" y="1228"/>
                      </a:lnTo>
                      <a:lnTo>
                        <a:pt x="879" y="1226"/>
                      </a:lnTo>
                      <a:lnTo>
                        <a:pt x="879" y="1229"/>
                      </a:lnTo>
                      <a:lnTo>
                        <a:pt x="879" y="1225"/>
                      </a:lnTo>
                      <a:lnTo>
                        <a:pt x="880" y="1224"/>
                      </a:lnTo>
                      <a:lnTo>
                        <a:pt x="880" y="1223"/>
                      </a:lnTo>
                      <a:lnTo>
                        <a:pt x="881" y="1223"/>
                      </a:lnTo>
                      <a:lnTo>
                        <a:pt x="881" y="1221"/>
                      </a:lnTo>
                      <a:lnTo>
                        <a:pt x="882" y="1221"/>
                      </a:lnTo>
                      <a:lnTo>
                        <a:pt x="882" y="1216"/>
                      </a:lnTo>
                      <a:lnTo>
                        <a:pt x="883" y="1212"/>
                      </a:lnTo>
                      <a:lnTo>
                        <a:pt x="883" y="1202"/>
                      </a:lnTo>
                      <a:lnTo>
                        <a:pt x="884" y="1194"/>
                      </a:lnTo>
                      <a:lnTo>
                        <a:pt x="884" y="1190"/>
                      </a:lnTo>
                      <a:lnTo>
                        <a:pt x="884" y="1188"/>
                      </a:lnTo>
                      <a:lnTo>
                        <a:pt x="885" y="1188"/>
                      </a:lnTo>
                      <a:lnTo>
                        <a:pt x="885" y="1192"/>
                      </a:lnTo>
                      <a:lnTo>
                        <a:pt x="886" y="1192"/>
                      </a:lnTo>
                      <a:lnTo>
                        <a:pt x="886" y="1194"/>
                      </a:lnTo>
                      <a:lnTo>
                        <a:pt x="887" y="1199"/>
                      </a:lnTo>
                      <a:lnTo>
                        <a:pt x="887" y="1201"/>
                      </a:lnTo>
                      <a:lnTo>
                        <a:pt x="888" y="1205"/>
                      </a:lnTo>
                      <a:lnTo>
                        <a:pt x="888" y="1209"/>
                      </a:lnTo>
                      <a:lnTo>
                        <a:pt x="889" y="1213"/>
                      </a:lnTo>
                      <a:lnTo>
                        <a:pt x="889" y="1214"/>
                      </a:lnTo>
                      <a:lnTo>
                        <a:pt x="890" y="1212"/>
                      </a:lnTo>
                      <a:lnTo>
                        <a:pt x="890" y="1210"/>
                      </a:lnTo>
                      <a:lnTo>
                        <a:pt x="891" y="1211"/>
                      </a:lnTo>
                      <a:lnTo>
                        <a:pt x="891" y="1212"/>
                      </a:lnTo>
                      <a:lnTo>
                        <a:pt x="892" y="1212"/>
                      </a:lnTo>
                      <a:lnTo>
                        <a:pt x="893" y="1213"/>
                      </a:lnTo>
                      <a:lnTo>
                        <a:pt x="893" y="1215"/>
                      </a:lnTo>
                      <a:lnTo>
                        <a:pt x="894" y="1212"/>
                      </a:lnTo>
                      <a:lnTo>
                        <a:pt x="894" y="1211"/>
                      </a:lnTo>
                      <a:lnTo>
                        <a:pt x="894" y="1209"/>
                      </a:lnTo>
                      <a:lnTo>
                        <a:pt x="895" y="1200"/>
                      </a:lnTo>
                      <a:lnTo>
                        <a:pt x="896" y="1198"/>
                      </a:lnTo>
                      <a:lnTo>
                        <a:pt x="896" y="1197"/>
                      </a:lnTo>
                      <a:lnTo>
                        <a:pt x="897" y="1198"/>
                      </a:lnTo>
                      <a:lnTo>
                        <a:pt x="898" y="1199"/>
                      </a:lnTo>
                      <a:lnTo>
                        <a:pt x="898" y="1192"/>
                      </a:lnTo>
                      <a:lnTo>
                        <a:pt x="899" y="1179"/>
                      </a:lnTo>
                      <a:lnTo>
                        <a:pt x="899" y="1168"/>
                      </a:lnTo>
                      <a:lnTo>
                        <a:pt x="900" y="1157"/>
                      </a:lnTo>
                      <a:lnTo>
                        <a:pt x="900" y="1160"/>
                      </a:lnTo>
                      <a:lnTo>
                        <a:pt x="901" y="1166"/>
                      </a:lnTo>
                      <a:lnTo>
                        <a:pt x="901" y="1182"/>
                      </a:lnTo>
                      <a:lnTo>
                        <a:pt x="902" y="1194"/>
                      </a:lnTo>
                      <a:lnTo>
                        <a:pt x="902" y="1204"/>
                      </a:lnTo>
                      <a:lnTo>
                        <a:pt x="903" y="1213"/>
                      </a:lnTo>
                      <a:lnTo>
                        <a:pt x="903" y="1215"/>
                      </a:lnTo>
                      <a:lnTo>
                        <a:pt x="904" y="1218"/>
                      </a:lnTo>
                      <a:lnTo>
                        <a:pt x="904" y="1220"/>
                      </a:lnTo>
                      <a:lnTo>
                        <a:pt x="904" y="1222"/>
                      </a:lnTo>
                      <a:lnTo>
                        <a:pt x="905" y="1218"/>
                      </a:lnTo>
                      <a:lnTo>
                        <a:pt x="905" y="1221"/>
                      </a:lnTo>
                      <a:lnTo>
                        <a:pt x="906" y="1211"/>
                      </a:lnTo>
                      <a:lnTo>
                        <a:pt x="906" y="1210"/>
                      </a:lnTo>
                      <a:lnTo>
                        <a:pt x="907" y="1209"/>
                      </a:lnTo>
                      <a:lnTo>
                        <a:pt x="907" y="1203"/>
                      </a:lnTo>
                      <a:lnTo>
                        <a:pt x="908" y="1205"/>
                      </a:lnTo>
                      <a:lnTo>
                        <a:pt x="908" y="1207"/>
                      </a:lnTo>
                      <a:lnTo>
                        <a:pt x="909" y="1210"/>
                      </a:lnTo>
                      <a:lnTo>
                        <a:pt x="909" y="1216"/>
                      </a:lnTo>
                      <a:lnTo>
                        <a:pt x="910" y="1219"/>
                      </a:lnTo>
                      <a:lnTo>
                        <a:pt x="911" y="1218"/>
                      </a:lnTo>
                      <a:lnTo>
                        <a:pt x="912" y="1218"/>
                      </a:lnTo>
                      <a:lnTo>
                        <a:pt x="912" y="1219"/>
                      </a:lnTo>
                      <a:lnTo>
                        <a:pt x="913" y="1221"/>
                      </a:lnTo>
                      <a:lnTo>
                        <a:pt x="913" y="1219"/>
                      </a:lnTo>
                      <a:lnTo>
                        <a:pt x="914" y="1216"/>
                      </a:lnTo>
                      <a:lnTo>
                        <a:pt x="914" y="1215"/>
                      </a:lnTo>
                      <a:lnTo>
                        <a:pt x="915" y="1208"/>
                      </a:lnTo>
                      <a:lnTo>
                        <a:pt x="915" y="1198"/>
                      </a:lnTo>
                      <a:lnTo>
                        <a:pt x="916" y="1190"/>
                      </a:lnTo>
                      <a:lnTo>
                        <a:pt x="916" y="1180"/>
                      </a:lnTo>
                      <a:lnTo>
                        <a:pt x="917" y="1181"/>
                      </a:lnTo>
                      <a:lnTo>
                        <a:pt x="917" y="1180"/>
                      </a:lnTo>
                      <a:lnTo>
                        <a:pt x="917" y="1184"/>
                      </a:lnTo>
                      <a:lnTo>
                        <a:pt x="918" y="1187"/>
                      </a:lnTo>
                      <a:lnTo>
                        <a:pt x="918" y="1186"/>
                      </a:lnTo>
                      <a:lnTo>
                        <a:pt x="919" y="1183"/>
                      </a:lnTo>
                      <a:lnTo>
                        <a:pt x="919" y="1170"/>
                      </a:lnTo>
                      <a:lnTo>
                        <a:pt x="920" y="1160"/>
                      </a:lnTo>
                      <a:lnTo>
                        <a:pt x="920" y="1151"/>
                      </a:lnTo>
                      <a:lnTo>
                        <a:pt x="921" y="1159"/>
                      </a:lnTo>
                      <a:lnTo>
                        <a:pt x="921" y="1171"/>
                      </a:lnTo>
                      <a:lnTo>
                        <a:pt x="922" y="1186"/>
                      </a:lnTo>
                      <a:lnTo>
                        <a:pt x="922" y="1200"/>
                      </a:lnTo>
                      <a:lnTo>
                        <a:pt x="923" y="1208"/>
                      </a:lnTo>
                      <a:lnTo>
                        <a:pt x="924" y="1213"/>
                      </a:lnTo>
                      <a:lnTo>
                        <a:pt x="924" y="1211"/>
                      </a:lnTo>
                      <a:lnTo>
                        <a:pt x="925" y="1209"/>
                      </a:lnTo>
                      <a:lnTo>
                        <a:pt x="925" y="1205"/>
                      </a:lnTo>
                      <a:lnTo>
                        <a:pt x="926" y="1205"/>
                      </a:lnTo>
                      <a:lnTo>
                        <a:pt x="926" y="1200"/>
                      </a:lnTo>
                      <a:lnTo>
                        <a:pt x="926" y="1198"/>
                      </a:lnTo>
                      <a:lnTo>
                        <a:pt x="927" y="1197"/>
                      </a:lnTo>
                      <a:lnTo>
                        <a:pt x="927" y="1201"/>
                      </a:lnTo>
                      <a:lnTo>
                        <a:pt x="928" y="1202"/>
                      </a:lnTo>
                      <a:lnTo>
                        <a:pt x="929" y="1206"/>
                      </a:lnTo>
                      <a:lnTo>
                        <a:pt x="929" y="1208"/>
                      </a:lnTo>
                      <a:lnTo>
                        <a:pt x="930" y="1212"/>
                      </a:lnTo>
                      <a:lnTo>
                        <a:pt x="930" y="1213"/>
                      </a:lnTo>
                      <a:lnTo>
                        <a:pt x="931" y="1214"/>
                      </a:lnTo>
                      <a:lnTo>
                        <a:pt x="931" y="1216"/>
                      </a:lnTo>
                      <a:lnTo>
                        <a:pt x="932" y="1216"/>
                      </a:lnTo>
                      <a:lnTo>
                        <a:pt x="932" y="1218"/>
                      </a:lnTo>
                      <a:lnTo>
                        <a:pt x="933" y="1217"/>
                      </a:lnTo>
                      <a:lnTo>
                        <a:pt x="933" y="1214"/>
                      </a:lnTo>
                      <a:lnTo>
                        <a:pt x="934" y="1219"/>
                      </a:lnTo>
                      <a:lnTo>
                        <a:pt x="934" y="1218"/>
                      </a:lnTo>
                      <a:lnTo>
                        <a:pt x="935" y="1214"/>
                      </a:lnTo>
                      <a:lnTo>
                        <a:pt x="935" y="1211"/>
                      </a:lnTo>
                      <a:lnTo>
                        <a:pt x="936" y="1205"/>
                      </a:lnTo>
                      <a:lnTo>
                        <a:pt x="936" y="1199"/>
                      </a:lnTo>
                      <a:lnTo>
                        <a:pt x="936" y="1194"/>
                      </a:lnTo>
                      <a:lnTo>
                        <a:pt x="937" y="1195"/>
                      </a:lnTo>
                      <a:lnTo>
                        <a:pt x="937" y="1197"/>
                      </a:lnTo>
                      <a:lnTo>
                        <a:pt x="938" y="1201"/>
                      </a:lnTo>
                      <a:lnTo>
                        <a:pt x="939" y="1201"/>
                      </a:lnTo>
                      <a:lnTo>
                        <a:pt x="939" y="1199"/>
                      </a:lnTo>
                      <a:lnTo>
                        <a:pt x="940" y="1202"/>
                      </a:lnTo>
                      <a:lnTo>
                        <a:pt x="940" y="1203"/>
                      </a:lnTo>
                      <a:lnTo>
                        <a:pt x="941" y="1207"/>
                      </a:lnTo>
                      <a:lnTo>
                        <a:pt x="941" y="1205"/>
                      </a:lnTo>
                      <a:lnTo>
                        <a:pt x="941" y="1203"/>
                      </a:lnTo>
                      <a:lnTo>
                        <a:pt x="942" y="1202"/>
                      </a:lnTo>
                      <a:lnTo>
                        <a:pt x="942" y="1194"/>
                      </a:lnTo>
                      <a:lnTo>
                        <a:pt x="943" y="1185"/>
                      </a:lnTo>
                      <a:lnTo>
                        <a:pt x="943" y="1170"/>
                      </a:lnTo>
                      <a:lnTo>
                        <a:pt x="944" y="1155"/>
                      </a:lnTo>
                      <a:lnTo>
                        <a:pt x="944" y="1129"/>
                      </a:lnTo>
                      <a:lnTo>
                        <a:pt x="945" y="1099"/>
                      </a:lnTo>
                      <a:lnTo>
                        <a:pt x="945" y="1055"/>
                      </a:lnTo>
                      <a:lnTo>
                        <a:pt x="946" y="1025"/>
                      </a:lnTo>
                      <a:lnTo>
                        <a:pt x="946" y="1014"/>
                      </a:lnTo>
                      <a:lnTo>
                        <a:pt x="947" y="1030"/>
                      </a:lnTo>
                      <a:lnTo>
                        <a:pt x="947" y="1068"/>
                      </a:lnTo>
                      <a:lnTo>
                        <a:pt x="948" y="1104"/>
                      </a:lnTo>
                      <a:lnTo>
                        <a:pt x="948" y="1137"/>
                      </a:lnTo>
                      <a:lnTo>
                        <a:pt x="949" y="1152"/>
                      </a:lnTo>
                      <a:lnTo>
                        <a:pt x="949" y="1164"/>
                      </a:lnTo>
                      <a:lnTo>
                        <a:pt x="949" y="1165"/>
                      </a:lnTo>
                      <a:lnTo>
                        <a:pt x="950" y="1170"/>
                      </a:lnTo>
                      <a:lnTo>
                        <a:pt x="950" y="1171"/>
                      </a:lnTo>
                      <a:lnTo>
                        <a:pt x="951" y="1168"/>
                      </a:lnTo>
                      <a:lnTo>
                        <a:pt x="951" y="1169"/>
                      </a:lnTo>
                      <a:lnTo>
                        <a:pt x="952" y="1167"/>
                      </a:lnTo>
                      <a:lnTo>
                        <a:pt x="952" y="1162"/>
                      </a:lnTo>
                      <a:lnTo>
                        <a:pt x="953" y="1163"/>
                      </a:lnTo>
                      <a:lnTo>
                        <a:pt x="953" y="1161"/>
                      </a:lnTo>
                      <a:lnTo>
                        <a:pt x="954" y="1157"/>
                      </a:lnTo>
                      <a:lnTo>
                        <a:pt x="954" y="1149"/>
                      </a:lnTo>
                      <a:lnTo>
                        <a:pt x="955" y="1148"/>
                      </a:lnTo>
                      <a:lnTo>
                        <a:pt x="955" y="1136"/>
                      </a:lnTo>
                      <a:lnTo>
                        <a:pt x="956" y="1130"/>
                      </a:lnTo>
                      <a:lnTo>
                        <a:pt x="957" y="1125"/>
                      </a:lnTo>
                      <a:lnTo>
                        <a:pt x="957" y="1127"/>
                      </a:lnTo>
                      <a:lnTo>
                        <a:pt x="958" y="1122"/>
                      </a:lnTo>
                      <a:lnTo>
                        <a:pt x="958" y="1129"/>
                      </a:lnTo>
                      <a:lnTo>
                        <a:pt x="959" y="1135"/>
                      </a:lnTo>
                      <a:lnTo>
                        <a:pt x="959" y="1139"/>
                      </a:lnTo>
                      <a:lnTo>
                        <a:pt x="959" y="1142"/>
                      </a:lnTo>
                      <a:lnTo>
                        <a:pt x="960" y="1148"/>
                      </a:lnTo>
                      <a:lnTo>
                        <a:pt x="960" y="1151"/>
                      </a:lnTo>
                      <a:lnTo>
                        <a:pt x="961" y="1158"/>
                      </a:lnTo>
                      <a:lnTo>
                        <a:pt x="961" y="1161"/>
                      </a:lnTo>
                      <a:lnTo>
                        <a:pt x="962" y="1163"/>
                      </a:lnTo>
                      <a:lnTo>
                        <a:pt x="962" y="1166"/>
                      </a:lnTo>
                      <a:lnTo>
                        <a:pt x="963" y="1167"/>
                      </a:lnTo>
                      <a:lnTo>
                        <a:pt x="963" y="1158"/>
                      </a:lnTo>
                      <a:lnTo>
                        <a:pt x="964" y="1144"/>
                      </a:lnTo>
                      <a:lnTo>
                        <a:pt x="964" y="1112"/>
                      </a:lnTo>
                      <a:lnTo>
                        <a:pt x="965" y="1064"/>
                      </a:lnTo>
                      <a:lnTo>
                        <a:pt x="965" y="1023"/>
                      </a:lnTo>
                      <a:lnTo>
                        <a:pt x="966" y="999"/>
                      </a:lnTo>
                      <a:lnTo>
                        <a:pt x="966" y="1000"/>
                      </a:lnTo>
                      <a:lnTo>
                        <a:pt x="967" y="1032"/>
                      </a:lnTo>
                      <a:lnTo>
                        <a:pt x="967" y="1082"/>
                      </a:lnTo>
                      <a:lnTo>
                        <a:pt x="968" y="1124"/>
                      </a:lnTo>
                      <a:lnTo>
                        <a:pt x="968" y="1155"/>
                      </a:lnTo>
                      <a:lnTo>
                        <a:pt x="968" y="1174"/>
                      </a:lnTo>
                      <a:lnTo>
                        <a:pt x="969" y="1183"/>
                      </a:lnTo>
                      <a:lnTo>
                        <a:pt x="969" y="1191"/>
                      </a:lnTo>
                      <a:lnTo>
                        <a:pt x="970" y="1196"/>
                      </a:lnTo>
                      <a:lnTo>
                        <a:pt x="970" y="1202"/>
                      </a:lnTo>
                      <a:lnTo>
                        <a:pt x="971" y="1203"/>
                      </a:lnTo>
                      <a:lnTo>
                        <a:pt x="971" y="1205"/>
                      </a:lnTo>
                      <a:lnTo>
                        <a:pt x="972" y="1206"/>
                      </a:lnTo>
                      <a:lnTo>
                        <a:pt x="972" y="1209"/>
                      </a:lnTo>
                      <a:lnTo>
                        <a:pt x="973" y="1212"/>
                      </a:lnTo>
                      <a:lnTo>
                        <a:pt x="973" y="1216"/>
                      </a:lnTo>
                      <a:lnTo>
                        <a:pt x="974" y="1213"/>
                      </a:lnTo>
                      <a:lnTo>
                        <a:pt x="975" y="1215"/>
                      </a:lnTo>
                      <a:lnTo>
                        <a:pt x="975" y="1212"/>
                      </a:lnTo>
                      <a:lnTo>
                        <a:pt x="976" y="1213"/>
                      </a:lnTo>
                      <a:lnTo>
                        <a:pt x="976" y="1212"/>
                      </a:lnTo>
                      <a:lnTo>
                        <a:pt x="977" y="1209"/>
                      </a:lnTo>
                      <a:lnTo>
                        <a:pt x="977" y="1205"/>
                      </a:lnTo>
                      <a:lnTo>
                        <a:pt x="978" y="1198"/>
                      </a:lnTo>
                      <a:lnTo>
                        <a:pt x="978" y="1193"/>
                      </a:lnTo>
                      <a:lnTo>
                        <a:pt x="979" y="1196"/>
                      </a:lnTo>
                      <a:lnTo>
                        <a:pt x="979" y="1197"/>
                      </a:lnTo>
                      <a:lnTo>
                        <a:pt x="980" y="1204"/>
                      </a:lnTo>
                      <a:lnTo>
                        <a:pt x="980" y="1207"/>
                      </a:lnTo>
                      <a:lnTo>
                        <a:pt x="981" y="1210"/>
                      </a:lnTo>
                      <a:lnTo>
                        <a:pt x="981" y="1214"/>
                      </a:lnTo>
                      <a:lnTo>
                        <a:pt x="981" y="1210"/>
                      </a:lnTo>
                      <a:lnTo>
                        <a:pt x="982" y="1206"/>
                      </a:lnTo>
                      <a:lnTo>
                        <a:pt x="982" y="1197"/>
                      </a:lnTo>
                      <a:lnTo>
                        <a:pt x="983" y="1190"/>
                      </a:lnTo>
                      <a:lnTo>
                        <a:pt x="983" y="1185"/>
                      </a:lnTo>
                      <a:lnTo>
                        <a:pt x="984" y="1182"/>
                      </a:lnTo>
                      <a:lnTo>
                        <a:pt x="984" y="1178"/>
                      </a:lnTo>
                      <a:lnTo>
                        <a:pt x="985" y="1175"/>
                      </a:lnTo>
                      <a:lnTo>
                        <a:pt x="985" y="1177"/>
                      </a:lnTo>
                      <a:lnTo>
                        <a:pt x="986" y="1181"/>
                      </a:lnTo>
                      <a:lnTo>
                        <a:pt x="987" y="1187"/>
                      </a:lnTo>
                      <a:lnTo>
                        <a:pt x="987" y="1183"/>
                      </a:lnTo>
                      <a:lnTo>
                        <a:pt x="988" y="1183"/>
                      </a:lnTo>
                      <a:lnTo>
                        <a:pt x="988" y="1180"/>
                      </a:lnTo>
                      <a:lnTo>
                        <a:pt x="989" y="1182"/>
                      </a:lnTo>
                      <a:lnTo>
                        <a:pt x="989" y="1180"/>
                      </a:lnTo>
                      <a:lnTo>
                        <a:pt x="990" y="1184"/>
                      </a:lnTo>
                      <a:lnTo>
                        <a:pt x="990" y="1186"/>
                      </a:lnTo>
                      <a:lnTo>
                        <a:pt x="991" y="1187"/>
                      </a:lnTo>
                      <a:lnTo>
                        <a:pt x="991" y="1189"/>
                      </a:lnTo>
                      <a:lnTo>
                        <a:pt x="991" y="1190"/>
                      </a:lnTo>
                      <a:lnTo>
                        <a:pt x="992" y="1188"/>
                      </a:lnTo>
                      <a:lnTo>
                        <a:pt x="993" y="1188"/>
                      </a:lnTo>
                      <a:lnTo>
                        <a:pt x="993" y="1186"/>
                      </a:lnTo>
                      <a:lnTo>
                        <a:pt x="994" y="1185"/>
                      </a:lnTo>
                      <a:lnTo>
                        <a:pt x="994" y="1186"/>
                      </a:lnTo>
                      <a:lnTo>
                        <a:pt x="995" y="1179"/>
                      </a:lnTo>
                      <a:lnTo>
                        <a:pt x="995" y="1180"/>
                      </a:lnTo>
                      <a:lnTo>
                        <a:pt x="996" y="1179"/>
                      </a:lnTo>
                      <a:lnTo>
                        <a:pt x="996" y="1177"/>
                      </a:lnTo>
                      <a:lnTo>
                        <a:pt x="997" y="1183"/>
                      </a:lnTo>
                      <a:lnTo>
                        <a:pt x="997" y="1186"/>
                      </a:lnTo>
                      <a:lnTo>
                        <a:pt x="998" y="1192"/>
                      </a:lnTo>
                      <a:lnTo>
                        <a:pt x="998" y="1193"/>
                      </a:lnTo>
                      <a:lnTo>
                        <a:pt x="999" y="1200"/>
                      </a:lnTo>
                      <a:lnTo>
                        <a:pt x="999" y="1204"/>
                      </a:lnTo>
                      <a:lnTo>
                        <a:pt x="1000" y="1211"/>
                      </a:lnTo>
                      <a:lnTo>
                        <a:pt x="1001" y="1211"/>
                      </a:lnTo>
                      <a:lnTo>
                        <a:pt x="1001" y="1206"/>
                      </a:lnTo>
                      <a:lnTo>
                        <a:pt x="1002" y="1203"/>
                      </a:lnTo>
                      <a:lnTo>
                        <a:pt x="1002" y="1193"/>
                      </a:lnTo>
                      <a:lnTo>
                        <a:pt x="1003" y="1189"/>
                      </a:lnTo>
                      <a:lnTo>
                        <a:pt x="1003" y="1184"/>
                      </a:lnTo>
                      <a:lnTo>
                        <a:pt x="1004" y="1179"/>
                      </a:lnTo>
                      <a:lnTo>
                        <a:pt x="1004" y="1184"/>
                      </a:lnTo>
                      <a:lnTo>
                        <a:pt x="1004" y="1187"/>
                      </a:lnTo>
                      <a:lnTo>
                        <a:pt x="1005" y="1192"/>
                      </a:lnTo>
                      <a:lnTo>
                        <a:pt x="1005" y="1197"/>
                      </a:lnTo>
                      <a:lnTo>
                        <a:pt x="1006" y="1196"/>
                      </a:lnTo>
                      <a:lnTo>
                        <a:pt x="1007" y="1195"/>
                      </a:lnTo>
                      <a:lnTo>
                        <a:pt x="1007" y="1191"/>
                      </a:lnTo>
                      <a:lnTo>
                        <a:pt x="1008" y="1189"/>
                      </a:lnTo>
                      <a:lnTo>
                        <a:pt x="1008" y="1186"/>
                      </a:lnTo>
                      <a:lnTo>
                        <a:pt x="1009" y="1188"/>
                      </a:lnTo>
                      <a:lnTo>
                        <a:pt x="1009" y="1187"/>
                      </a:lnTo>
                      <a:lnTo>
                        <a:pt x="1010" y="1191"/>
                      </a:lnTo>
                      <a:lnTo>
                        <a:pt x="1011" y="1194"/>
                      </a:lnTo>
                      <a:lnTo>
                        <a:pt x="1011" y="1195"/>
                      </a:lnTo>
                      <a:lnTo>
                        <a:pt x="1012" y="1195"/>
                      </a:lnTo>
                      <a:lnTo>
                        <a:pt x="1012" y="1196"/>
                      </a:lnTo>
                      <a:lnTo>
                        <a:pt x="1013" y="1196"/>
                      </a:lnTo>
                      <a:lnTo>
                        <a:pt x="1013" y="1195"/>
                      </a:lnTo>
                      <a:lnTo>
                        <a:pt x="1013" y="1196"/>
                      </a:lnTo>
                      <a:lnTo>
                        <a:pt x="1014" y="1195"/>
                      </a:lnTo>
                      <a:lnTo>
                        <a:pt x="1015" y="1195"/>
                      </a:lnTo>
                      <a:lnTo>
                        <a:pt x="1015" y="1196"/>
                      </a:lnTo>
                      <a:lnTo>
                        <a:pt x="1016" y="1193"/>
                      </a:lnTo>
                      <a:lnTo>
                        <a:pt x="1017" y="1192"/>
                      </a:lnTo>
                      <a:lnTo>
                        <a:pt x="1017" y="1194"/>
                      </a:lnTo>
                      <a:lnTo>
                        <a:pt x="1018" y="1197"/>
                      </a:lnTo>
                      <a:lnTo>
                        <a:pt x="1018" y="1199"/>
                      </a:lnTo>
                      <a:lnTo>
                        <a:pt x="1019" y="1204"/>
                      </a:lnTo>
                      <a:lnTo>
                        <a:pt x="1019" y="1207"/>
                      </a:lnTo>
                      <a:lnTo>
                        <a:pt x="1020" y="1209"/>
                      </a:lnTo>
                      <a:lnTo>
                        <a:pt x="1020" y="1212"/>
                      </a:lnTo>
                      <a:lnTo>
                        <a:pt x="1021" y="1212"/>
                      </a:lnTo>
                      <a:lnTo>
                        <a:pt x="1021" y="1213"/>
                      </a:lnTo>
                      <a:lnTo>
                        <a:pt x="1022" y="1212"/>
                      </a:lnTo>
                      <a:lnTo>
                        <a:pt x="1022" y="1209"/>
                      </a:lnTo>
                      <a:lnTo>
                        <a:pt x="1023" y="1205"/>
                      </a:lnTo>
                      <a:lnTo>
                        <a:pt x="1023" y="1203"/>
                      </a:lnTo>
                      <a:lnTo>
                        <a:pt x="1023" y="1198"/>
                      </a:lnTo>
                      <a:lnTo>
                        <a:pt x="1024" y="1191"/>
                      </a:lnTo>
                      <a:lnTo>
                        <a:pt x="1024" y="1189"/>
                      </a:lnTo>
                      <a:lnTo>
                        <a:pt x="1025" y="1185"/>
                      </a:lnTo>
                      <a:lnTo>
                        <a:pt x="1025" y="1188"/>
                      </a:lnTo>
                      <a:lnTo>
                        <a:pt x="1026" y="1192"/>
                      </a:lnTo>
                      <a:lnTo>
                        <a:pt x="1026" y="1194"/>
                      </a:lnTo>
                      <a:lnTo>
                        <a:pt x="1027" y="1201"/>
                      </a:lnTo>
                      <a:lnTo>
                        <a:pt x="1028" y="1203"/>
                      </a:lnTo>
                      <a:lnTo>
                        <a:pt x="1028" y="1200"/>
                      </a:lnTo>
                      <a:lnTo>
                        <a:pt x="1029" y="1195"/>
                      </a:lnTo>
                      <a:lnTo>
                        <a:pt x="1029" y="1185"/>
                      </a:lnTo>
                      <a:lnTo>
                        <a:pt x="1030" y="1169"/>
                      </a:lnTo>
                      <a:lnTo>
                        <a:pt x="1030" y="1159"/>
                      </a:lnTo>
                      <a:lnTo>
                        <a:pt x="1031" y="1148"/>
                      </a:lnTo>
                      <a:lnTo>
                        <a:pt x="1031" y="1153"/>
                      </a:lnTo>
                      <a:lnTo>
                        <a:pt x="1032" y="1156"/>
                      </a:lnTo>
                      <a:lnTo>
                        <a:pt x="1032" y="1172"/>
                      </a:lnTo>
                      <a:lnTo>
                        <a:pt x="1033" y="1183"/>
                      </a:lnTo>
                      <a:lnTo>
                        <a:pt x="1033" y="1194"/>
                      </a:lnTo>
                      <a:lnTo>
                        <a:pt x="1033" y="1197"/>
                      </a:lnTo>
                      <a:lnTo>
                        <a:pt x="1034" y="1191"/>
                      </a:lnTo>
                      <a:lnTo>
                        <a:pt x="1034" y="1189"/>
                      </a:lnTo>
                      <a:lnTo>
                        <a:pt x="1035" y="1174"/>
                      </a:lnTo>
                      <a:lnTo>
                        <a:pt x="1035" y="1153"/>
                      </a:lnTo>
                      <a:lnTo>
                        <a:pt x="1036" y="1119"/>
                      </a:lnTo>
                      <a:lnTo>
                        <a:pt x="1036" y="1073"/>
                      </a:lnTo>
                      <a:lnTo>
                        <a:pt x="1036" y="1015"/>
                      </a:lnTo>
                      <a:lnTo>
                        <a:pt x="1037" y="967"/>
                      </a:lnTo>
                      <a:lnTo>
                        <a:pt x="1037" y="955"/>
                      </a:lnTo>
                      <a:lnTo>
                        <a:pt x="1038" y="971"/>
                      </a:lnTo>
                      <a:lnTo>
                        <a:pt x="1038" y="1028"/>
                      </a:lnTo>
                      <a:lnTo>
                        <a:pt x="1039" y="1091"/>
                      </a:lnTo>
                      <a:lnTo>
                        <a:pt x="1039" y="1144"/>
                      </a:lnTo>
                      <a:lnTo>
                        <a:pt x="1040" y="1176"/>
                      </a:lnTo>
                      <a:lnTo>
                        <a:pt x="1040" y="1199"/>
                      </a:lnTo>
                      <a:lnTo>
                        <a:pt x="1041" y="1207"/>
                      </a:lnTo>
                      <a:lnTo>
                        <a:pt x="1041" y="1215"/>
                      </a:lnTo>
                      <a:lnTo>
                        <a:pt x="1042" y="1218"/>
                      </a:lnTo>
                      <a:lnTo>
                        <a:pt x="1042" y="1219"/>
                      </a:lnTo>
                      <a:lnTo>
                        <a:pt x="1043" y="1223"/>
                      </a:lnTo>
                      <a:lnTo>
                        <a:pt x="1043" y="1225"/>
                      </a:lnTo>
                      <a:lnTo>
                        <a:pt x="1044" y="1228"/>
                      </a:lnTo>
                      <a:lnTo>
                        <a:pt x="1044" y="1229"/>
                      </a:lnTo>
                      <a:lnTo>
                        <a:pt x="1045" y="1233"/>
                      </a:lnTo>
                      <a:lnTo>
                        <a:pt x="1045" y="1235"/>
                      </a:lnTo>
                      <a:lnTo>
                        <a:pt x="1046" y="1236"/>
                      </a:lnTo>
                      <a:lnTo>
                        <a:pt x="1046" y="1235"/>
                      </a:lnTo>
                      <a:lnTo>
                        <a:pt x="1047" y="1233"/>
                      </a:lnTo>
                      <a:lnTo>
                        <a:pt x="1047" y="1230"/>
                      </a:lnTo>
                      <a:lnTo>
                        <a:pt x="1048" y="1225"/>
                      </a:lnTo>
                      <a:lnTo>
                        <a:pt x="1048" y="1221"/>
                      </a:lnTo>
                      <a:lnTo>
                        <a:pt x="1049" y="1218"/>
                      </a:lnTo>
                      <a:lnTo>
                        <a:pt x="1049" y="1210"/>
                      </a:lnTo>
                      <a:lnTo>
                        <a:pt x="1050" y="1206"/>
                      </a:lnTo>
                      <a:lnTo>
                        <a:pt x="1050" y="1196"/>
                      </a:lnTo>
                      <a:lnTo>
                        <a:pt x="1051" y="1191"/>
                      </a:lnTo>
                      <a:lnTo>
                        <a:pt x="1051" y="1187"/>
                      </a:lnTo>
                      <a:lnTo>
                        <a:pt x="1052" y="1190"/>
                      </a:lnTo>
                      <a:lnTo>
                        <a:pt x="1052" y="1197"/>
                      </a:lnTo>
                      <a:lnTo>
                        <a:pt x="1053" y="1205"/>
                      </a:lnTo>
                      <a:lnTo>
                        <a:pt x="1053" y="1217"/>
                      </a:lnTo>
                      <a:lnTo>
                        <a:pt x="1054" y="1218"/>
                      </a:lnTo>
                      <a:lnTo>
                        <a:pt x="1054" y="1219"/>
                      </a:lnTo>
                      <a:lnTo>
                        <a:pt x="1055" y="1213"/>
                      </a:lnTo>
                      <a:lnTo>
                        <a:pt x="1055" y="1207"/>
                      </a:lnTo>
                      <a:lnTo>
                        <a:pt x="1055" y="1198"/>
                      </a:lnTo>
                      <a:lnTo>
                        <a:pt x="1056" y="1193"/>
                      </a:lnTo>
                      <a:lnTo>
                        <a:pt x="1056" y="1197"/>
                      </a:lnTo>
                      <a:lnTo>
                        <a:pt x="1057" y="1207"/>
                      </a:lnTo>
                      <a:lnTo>
                        <a:pt x="1057" y="1211"/>
                      </a:lnTo>
                      <a:lnTo>
                        <a:pt x="1058" y="1214"/>
                      </a:lnTo>
                      <a:lnTo>
                        <a:pt x="1058" y="1215"/>
                      </a:lnTo>
                      <a:lnTo>
                        <a:pt x="1059" y="1215"/>
                      </a:lnTo>
                      <a:lnTo>
                        <a:pt x="1059" y="1212"/>
                      </a:lnTo>
                      <a:lnTo>
                        <a:pt x="1060" y="1211"/>
                      </a:lnTo>
                      <a:lnTo>
                        <a:pt x="1060" y="1212"/>
                      </a:lnTo>
                      <a:lnTo>
                        <a:pt x="1061" y="1217"/>
                      </a:lnTo>
                      <a:lnTo>
                        <a:pt x="1061" y="1220"/>
                      </a:lnTo>
                      <a:lnTo>
                        <a:pt x="1062" y="1223"/>
                      </a:lnTo>
                      <a:lnTo>
                        <a:pt x="1062" y="1225"/>
                      </a:lnTo>
                      <a:lnTo>
                        <a:pt x="1063" y="1225"/>
                      </a:lnTo>
                      <a:lnTo>
                        <a:pt x="1063" y="1229"/>
                      </a:lnTo>
                      <a:lnTo>
                        <a:pt x="1064" y="1224"/>
                      </a:lnTo>
                      <a:lnTo>
                        <a:pt x="1065" y="1227"/>
                      </a:lnTo>
                      <a:lnTo>
                        <a:pt x="1065" y="1226"/>
                      </a:lnTo>
                      <a:lnTo>
                        <a:pt x="1065" y="1222"/>
                      </a:lnTo>
                      <a:lnTo>
                        <a:pt x="1066" y="1221"/>
                      </a:lnTo>
                      <a:lnTo>
                        <a:pt x="1066" y="1214"/>
                      </a:lnTo>
                      <a:lnTo>
                        <a:pt x="1067" y="1213"/>
                      </a:lnTo>
                      <a:lnTo>
                        <a:pt x="1067" y="1210"/>
                      </a:lnTo>
                      <a:lnTo>
                        <a:pt x="1068" y="1209"/>
                      </a:lnTo>
                      <a:lnTo>
                        <a:pt x="1068" y="1206"/>
                      </a:lnTo>
                      <a:lnTo>
                        <a:pt x="1069" y="1202"/>
                      </a:lnTo>
                      <a:lnTo>
                        <a:pt x="1070" y="1198"/>
                      </a:lnTo>
                      <a:lnTo>
                        <a:pt x="1070" y="1195"/>
                      </a:lnTo>
                      <a:lnTo>
                        <a:pt x="1071" y="1199"/>
                      </a:lnTo>
                      <a:lnTo>
                        <a:pt x="1071" y="1203"/>
                      </a:lnTo>
                      <a:lnTo>
                        <a:pt x="1072" y="1206"/>
                      </a:lnTo>
                      <a:lnTo>
                        <a:pt x="1072" y="1211"/>
                      </a:lnTo>
                      <a:lnTo>
                        <a:pt x="1073" y="1214"/>
                      </a:lnTo>
                      <a:lnTo>
                        <a:pt x="1073" y="1217"/>
                      </a:lnTo>
                      <a:lnTo>
                        <a:pt x="1074" y="1220"/>
                      </a:lnTo>
                      <a:lnTo>
                        <a:pt x="1074" y="1224"/>
                      </a:lnTo>
                      <a:lnTo>
                        <a:pt x="1075" y="1224"/>
                      </a:lnTo>
                      <a:lnTo>
                        <a:pt x="1075" y="1225"/>
                      </a:lnTo>
                      <a:lnTo>
                        <a:pt x="1076" y="1230"/>
                      </a:lnTo>
                      <a:lnTo>
                        <a:pt x="1076" y="1227"/>
                      </a:lnTo>
                      <a:lnTo>
                        <a:pt x="1077" y="1228"/>
                      </a:lnTo>
                      <a:lnTo>
                        <a:pt x="1077" y="1227"/>
                      </a:lnTo>
                      <a:lnTo>
                        <a:pt x="1078" y="1223"/>
                      </a:lnTo>
                      <a:lnTo>
                        <a:pt x="1078" y="1220"/>
                      </a:lnTo>
                      <a:lnTo>
                        <a:pt x="1078" y="1222"/>
                      </a:lnTo>
                      <a:lnTo>
                        <a:pt x="1079" y="1216"/>
                      </a:lnTo>
                      <a:lnTo>
                        <a:pt x="1080" y="1209"/>
                      </a:lnTo>
                      <a:lnTo>
                        <a:pt x="1080" y="1200"/>
                      </a:lnTo>
                      <a:lnTo>
                        <a:pt x="1081" y="1194"/>
                      </a:lnTo>
                      <a:lnTo>
                        <a:pt x="1081" y="1177"/>
                      </a:lnTo>
                      <a:lnTo>
                        <a:pt x="1082" y="1165"/>
                      </a:lnTo>
                      <a:lnTo>
                        <a:pt x="1082" y="1150"/>
                      </a:lnTo>
                      <a:lnTo>
                        <a:pt x="1083" y="1144"/>
                      </a:lnTo>
                      <a:lnTo>
                        <a:pt x="1083" y="1141"/>
                      </a:lnTo>
                      <a:lnTo>
                        <a:pt x="1084" y="1149"/>
                      </a:lnTo>
                      <a:lnTo>
                        <a:pt x="1084" y="1151"/>
                      </a:lnTo>
                      <a:lnTo>
                        <a:pt x="1085" y="1157"/>
                      </a:lnTo>
                      <a:lnTo>
                        <a:pt x="1085" y="1163"/>
                      </a:lnTo>
                      <a:lnTo>
                        <a:pt x="1086" y="1168"/>
                      </a:lnTo>
                      <a:lnTo>
                        <a:pt x="1086" y="1176"/>
                      </a:lnTo>
                      <a:lnTo>
                        <a:pt x="1087" y="1185"/>
                      </a:lnTo>
                      <a:lnTo>
                        <a:pt x="1087" y="1195"/>
                      </a:lnTo>
                      <a:lnTo>
                        <a:pt x="1088" y="1202"/>
                      </a:lnTo>
                      <a:lnTo>
                        <a:pt x="1088" y="1206"/>
                      </a:lnTo>
                      <a:lnTo>
                        <a:pt x="1088" y="1202"/>
                      </a:lnTo>
                      <a:lnTo>
                        <a:pt x="1089" y="1193"/>
                      </a:lnTo>
                      <a:lnTo>
                        <a:pt x="1089" y="1185"/>
                      </a:lnTo>
                      <a:lnTo>
                        <a:pt x="1090" y="1183"/>
                      </a:lnTo>
                      <a:lnTo>
                        <a:pt x="1090" y="1181"/>
                      </a:lnTo>
                      <a:lnTo>
                        <a:pt x="1091" y="1187"/>
                      </a:lnTo>
                      <a:lnTo>
                        <a:pt x="1091" y="1199"/>
                      </a:lnTo>
                      <a:lnTo>
                        <a:pt x="1092" y="1205"/>
                      </a:lnTo>
                      <a:lnTo>
                        <a:pt x="1092" y="1209"/>
                      </a:lnTo>
                      <a:lnTo>
                        <a:pt x="1093" y="1212"/>
                      </a:lnTo>
                      <a:lnTo>
                        <a:pt x="1094" y="1214"/>
                      </a:lnTo>
                      <a:lnTo>
                        <a:pt x="1094" y="1215"/>
                      </a:lnTo>
                      <a:lnTo>
                        <a:pt x="1095" y="1216"/>
                      </a:lnTo>
                      <a:lnTo>
                        <a:pt x="1095" y="1217"/>
                      </a:lnTo>
                      <a:lnTo>
                        <a:pt x="1096" y="1214"/>
                      </a:lnTo>
                      <a:lnTo>
                        <a:pt x="1096" y="1209"/>
                      </a:lnTo>
                      <a:lnTo>
                        <a:pt x="1097" y="1207"/>
                      </a:lnTo>
                      <a:lnTo>
                        <a:pt x="1097" y="1201"/>
                      </a:lnTo>
                      <a:lnTo>
                        <a:pt x="1097" y="1200"/>
                      </a:lnTo>
                      <a:lnTo>
                        <a:pt x="1098" y="1202"/>
                      </a:lnTo>
                      <a:lnTo>
                        <a:pt x="1098" y="1207"/>
                      </a:lnTo>
                      <a:lnTo>
                        <a:pt x="1099" y="1213"/>
                      </a:lnTo>
                      <a:lnTo>
                        <a:pt x="1099" y="1218"/>
                      </a:lnTo>
                      <a:lnTo>
                        <a:pt x="1100" y="1219"/>
                      </a:lnTo>
                      <a:lnTo>
                        <a:pt x="1100" y="1220"/>
                      </a:lnTo>
                      <a:lnTo>
                        <a:pt x="1100" y="1225"/>
                      </a:lnTo>
                      <a:lnTo>
                        <a:pt x="1101" y="1224"/>
                      </a:lnTo>
                      <a:lnTo>
                        <a:pt x="1101" y="1225"/>
                      </a:lnTo>
                      <a:lnTo>
                        <a:pt x="1102" y="1223"/>
                      </a:lnTo>
                      <a:lnTo>
                        <a:pt x="1102" y="1219"/>
                      </a:lnTo>
                      <a:lnTo>
                        <a:pt x="1103" y="1219"/>
                      </a:lnTo>
                      <a:lnTo>
                        <a:pt x="1103" y="1222"/>
                      </a:lnTo>
                      <a:lnTo>
                        <a:pt x="1104" y="1225"/>
                      </a:lnTo>
                      <a:lnTo>
                        <a:pt x="1104" y="1226"/>
                      </a:lnTo>
                      <a:lnTo>
                        <a:pt x="1105" y="1230"/>
                      </a:lnTo>
                      <a:lnTo>
                        <a:pt x="1105" y="1227"/>
                      </a:lnTo>
                      <a:lnTo>
                        <a:pt x="1106" y="1231"/>
                      </a:lnTo>
                      <a:lnTo>
                        <a:pt x="1106" y="1230"/>
                      </a:lnTo>
                      <a:lnTo>
                        <a:pt x="1107" y="1232"/>
                      </a:lnTo>
                      <a:lnTo>
                        <a:pt x="1107" y="1234"/>
                      </a:lnTo>
                      <a:lnTo>
                        <a:pt x="1108" y="1232"/>
                      </a:lnTo>
                      <a:lnTo>
                        <a:pt x="1109" y="1231"/>
                      </a:lnTo>
                      <a:lnTo>
                        <a:pt x="1109" y="1233"/>
                      </a:lnTo>
                      <a:lnTo>
                        <a:pt x="1110" y="1234"/>
                      </a:lnTo>
                      <a:lnTo>
                        <a:pt x="1110" y="1237"/>
                      </a:lnTo>
                      <a:lnTo>
                        <a:pt x="1110" y="1236"/>
                      </a:lnTo>
                      <a:lnTo>
                        <a:pt x="1111" y="1238"/>
                      </a:lnTo>
                      <a:lnTo>
                        <a:pt x="1112" y="1240"/>
                      </a:lnTo>
                      <a:lnTo>
                        <a:pt x="1113" y="1240"/>
                      </a:lnTo>
                      <a:lnTo>
                        <a:pt x="1114" y="1241"/>
                      </a:lnTo>
                      <a:lnTo>
                        <a:pt x="1114" y="1238"/>
                      </a:lnTo>
                      <a:lnTo>
                        <a:pt x="1115" y="1236"/>
                      </a:lnTo>
                      <a:lnTo>
                        <a:pt x="1115" y="1230"/>
                      </a:lnTo>
                      <a:lnTo>
                        <a:pt x="1116" y="1229"/>
                      </a:lnTo>
                      <a:lnTo>
                        <a:pt x="1116" y="1224"/>
                      </a:lnTo>
                      <a:lnTo>
                        <a:pt x="1117" y="1220"/>
                      </a:lnTo>
                      <a:lnTo>
                        <a:pt x="1117" y="1218"/>
                      </a:lnTo>
                      <a:lnTo>
                        <a:pt x="1118" y="1217"/>
                      </a:lnTo>
                      <a:lnTo>
                        <a:pt x="1118" y="1215"/>
                      </a:lnTo>
                      <a:lnTo>
                        <a:pt x="1119" y="1211"/>
                      </a:lnTo>
                      <a:lnTo>
                        <a:pt x="1119" y="1201"/>
                      </a:lnTo>
                      <a:lnTo>
                        <a:pt x="1120" y="1197"/>
                      </a:lnTo>
                      <a:lnTo>
                        <a:pt x="1120" y="1188"/>
                      </a:lnTo>
                      <a:lnTo>
                        <a:pt x="1120" y="1184"/>
                      </a:lnTo>
                      <a:lnTo>
                        <a:pt x="1121" y="1183"/>
                      </a:lnTo>
                      <a:lnTo>
                        <a:pt x="1121" y="1180"/>
                      </a:lnTo>
                      <a:lnTo>
                        <a:pt x="1122" y="1187"/>
                      </a:lnTo>
                      <a:lnTo>
                        <a:pt x="1122" y="1192"/>
                      </a:lnTo>
                      <a:lnTo>
                        <a:pt x="1123" y="1202"/>
                      </a:lnTo>
                      <a:lnTo>
                        <a:pt x="1123" y="1207"/>
                      </a:lnTo>
                      <a:lnTo>
                        <a:pt x="1124" y="1212"/>
                      </a:lnTo>
                      <a:lnTo>
                        <a:pt x="1124" y="1215"/>
                      </a:lnTo>
                      <a:lnTo>
                        <a:pt x="1125" y="1217"/>
                      </a:lnTo>
                      <a:lnTo>
                        <a:pt x="1125" y="1219"/>
                      </a:lnTo>
                      <a:lnTo>
                        <a:pt x="1126" y="1219"/>
                      </a:lnTo>
                      <a:lnTo>
                        <a:pt x="1126" y="1221"/>
                      </a:lnTo>
                      <a:lnTo>
                        <a:pt x="1127" y="1222"/>
                      </a:lnTo>
                      <a:lnTo>
                        <a:pt x="1127" y="1221"/>
                      </a:lnTo>
                      <a:lnTo>
                        <a:pt x="1128" y="1219"/>
                      </a:lnTo>
                      <a:lnTo>
                        <a:pt x="1128" y="1222"/>
                      </a:lnTo>
                      <a:lnTo>
                        <a:pt x="1128" y="1226"/>
                      </a:lnTo>
                      <a:lnTo>
                        <a:pt x="1129" y="1230"/>
                      </a:lnTo>
                      <a:lnTo>
                        <a:pt x="1129" y="1235"/>
                      </a:lnTo>
                      <a:lnTo>
                        <a:pt x="1130" y="1235"/>
                      </a:lnTo>
                      <a:lnTo>
                        <a:pt x="1130" y="1234"/>
                      </a:lnTo>
                      <a:lnTo>
                        <a:pt x="1131" y="1228"/>
                      </a:lnTo>
                      <a:lnTo>
                        <a:pt x="1131" y="1217"/>
                      </a:lnTo>
                      <a:lnTo>
                        <a:pt x="1132" y="1209"/>
                      </a:lnTo>
                      <a:lnTo>
                        <a:pt x="1132" y="1189"/>
                      </a:lnTo>
                      <a:lnTo>
                        <a:pt x="1133" y="1175"/>
                      </a:lnTo>
                      <a:lnTo>
                        <a:pt x="1133" y="1166"/>
                      </a:lnTo>
                      <a:lnTo>
                        <a:pt x="1133" y="1169"/>
                      </a:lnTo>
                      <a:lnTo>
                        <a:pt x="1134" y="1175"/>
                      </a:lnTo>
                      <a:lnTo>
                        <a:pt x="1134" y="1187"/>
                      </a:lnTo>
                      <a:lnTo>
                        <a:pt x="1135" y="1193"/>
                      </a:lnTo>
                      <a:lnTo>
                        <a:pt x="1135" y="1202"/>
                      </a:lnTo>
                      <a:lnTo>
                        <a:pt x="1136" y="1210"/>
                      </a:lnTo>
                      <a:lnTo>
                        <a:pt x="1136" y="1211"/>
                      </a:lnTo>
                      <a:lnTo>
                        <a:pt x="1137" y="1211"/>
                      </a:lnTo>
                      <a:lnTo>
                        <a:pt x="1138" y="1205"/>
                      </a:lnTo>
                      <a:lnTo>
                        <a:pt x="1138" y="1198"/>
                      </a:lnTo>
                      <a:lnTo>
                        <a:pt x="1139" y="1192"/>
                      </a:lnTo>
                      <a:lnTo>
                        <a:pt x="1139" y="1186"/>
                      </a:lnTo>
                      <a:lnTo>
                        <a:pt x="1140" y="1172"/>
                      </a:lnTo>
                      <a:lnTo>
                        <a:pt x="1140" y="1160"/>
                      </a:lnTo>
                      <a:lnTo>
                        <a:pt x="1141" y="1146"/>
                      </a:lnTo>
                      <a:lnTo>
                        <a:pt x="1141" y="1129"/>
                      </a:lnTo>
                      <a:lnTo>
                        <a:pt x="1142" y="1109"/>
                      </a:lnTo>
                      <a:lnTo>
                        <a:pt x="1142" y="1082"/>
                      </a:lnTo>
                      <a:lnTo>
                        <a:pt x="1142" y="1047"/>
                      </a:lnTo>
                      <a:lnTo>
                        <a:pt x="1143" y="1015"/>
                      </a:lnTo>
                      <a:lnTo>
                        <a:pt x="1143" y="996"/>
                      </a:lnTo>
                      <a:lnTo>
                        <a:pt x="1144" y="990"/>
                      </a:lnTo>
                      <a:lnTo>
                        <a:pt x="1144" y="1002"/>
                      </a:lnTo>
                      <a:lnTo>
                        <a:pt x="1145" y="1025"/>
                      </a:lnTo>
                      <a:lnTo>
                        <a:pt x="1145" y="1040"/>
                      </a:lnTo>
                      <a:lnTo>
                        <a:pt x="1146" y="1049"/>
                      </a:lnTo>
                      <a:lnTo>
                        <a:pt x="1146" y="1062"/>
                      </a:lnTo>
                      <a:lnTo>
                        <a:pt x="1147" y="1060"/>
                      </a:lnTo>
                      <a:lnTo>
                        <a:pt x="1147" y="1061"/>
                      </a:lnTo>
                      <a:lnTo>
                        <a:pt x="1148" y="1067"/>
                      </a:lnTo>
                      <a:lnTo>
                        <a:pt x="1148" y="1072"/>
                      </a:lnTo>
                      <a:lnTo>
                        <a:pt x="1149" y="1072"/>
                      </a:lnTo>
                      <a:lnTo>
                        <a:pt x="1149" y="1071"/>
                      </a:lnTo>
                      <a:lnTo>
                        <a:pt x="1150" y="1074"/>
                      </a:lnTo>
                      <a:lnTo>
                        <a:pt x="1150" y="1061"/>
                      </a:lnTo>
                      <a:lnTo>
                        <a:pt x="1151" y="1054"/>
                      </a:lnTo>
                      <a:lnTo>
                        <a:pt x="1151" y="1045"/>
                      </a:lnTo>
                      <a:lnTo>
                        <a:pt x="1152" y="1039"/>
                      </a:lnTo>
                      <a:lnTo>
                        <a:pt x="1152" y="1034"/>
                      </a:lnTo>
                      <a:lnTo>
                        <a:pt x="1152" y="1033"/>
                      </a:lnTo>
                      <a:lnTo>
                        <a:pt x="1153" y="1040"/>
                      </a:lnTo>
                      <a:lnTo>
                        <a:pt x="1153" y="1047"/>
                      </a:lnTo>
                      <a:lnTo>
                        <a:pt x="1154" y="1063"/>
                      </a:lnTo>
                      <a:lnTo>
                        <a:pt x="1154" y="1076"/>
                      </a:lnTo>
                      <a:lnTo>
                        <a:pt x="1155" y="1082"/>
                      </a:lnTo>
                      <a:lnTo>
                        <a:pt x="1155" y="1093"/>
                      </a:lnTo>
                      <a:lnTo>
                        <a:pt x="1156" y="1098"/>
                      </a:lnTo>
                      <a:lnTo>
                        <a:pt x="1156" y="1103"/>
                      </a:lnTo>
                      <a:lnTo>
                        <a:pt x="1157" y="1103"/>
                      </a:lnTo>
                      <a:lnTo>
                        <a:pt x="1158" y="1102"/>
                      </a:lnTo>
                      <a:lnTo>
                        <a:pt x="1158" y="1108"/>
                      </a:lnTo>
                      <a:lnTo>
                        <a:pt x="1159" y="1110"/>
                      </a:lnTo>
                      <a:lnTo>
                        <a:pt x="1159" y="1111"/>
                      </a:lnTo>
                      <a:lnTo>
                        <a:pt x="1159" y="1109"/>
                      </a:lnTo>
                      <a:lnTo>
                        <a:pt x="1160" y="1109"/>
                      </a:lnTo>
                      <a:lnTo>
                        <a:pt x="1160" y="1105"/>
                      </a:lnTo>
                      <a:lnTo>
                        <a:pt x="1161" y="1100"/>
                      </a:lnTo>
                      <a:lnTo>
                        <a:pt x="1161" y="1105"/>
                      </a:lnTo>
                      <a:lnTo>
                        <a:pt x="1162" y="1104"/>
                      </a:lnTo>
                      <a:lnTo>
                        <a:pt x="1162" y="1111"/>
                      </a:lnTo>
                      <a:lnTo>
                        <a:pt x="1163" y="1115"/>
                      </a:lnTo>
                      <a:lnTo>
                        <a:pt x="1163" y="1124"/>
                      </a:lnTo>
                      <a:lnTo>
                        <a:pt x="1164" y="1127"/>
                      </a:lnTo>
                      <a:lnTo>
                        <a:pt x="1164" y="1136"/>
                      </a:lnTo>
                      <a:lnTo>
                        <a:pt x="1165" y="1142"/>
                      </a:lnTo>
                      <a:lnTo>
                        <a:pt x="1165" y="1147"/>
                      </a:lnTo>
                      <a:lnTo>
                        <a:pt x="1165" y="1152"/>
                      </a:lnTo>
                      <a:lnTo>
                        <a:pt x="1166" y="1153"/>
                      </a:lnTo>
                      <a:lnTo>
                        <a:pt x="1166" y="1155"/>
                      </a:lnTo>
                      <a:lnTo>
                        <a:pt x="1167" y="1158"/>
                      </a:lnTo>
                      <a:lnTo>
                        <a:pt x="1168" y="1154"/>
                      </a:lnTo>
                      <a:lnTo>
                        <a:pt x="1168" y="1152"/>
                      </a:lnTo>
                      <a:lnTo>
                        <a:pt x="1169" y="1151"/>
                      </a:lnTo>
                      <a:lnTo>
                        <a:pt x="1169" y="1155"/>
                      </a:lnTo>
                      <a:lnTo>
                        <a:pt x="1170" y="1153"/>
                      </a:lnTo>
                      <a:lnTo>
                        <a:pt x="1170" y="1155"/>
                      </a:lnTo>
                      <a:lnTo>
                        <a:pt x="1171" y="1160"/>
                      </a:lnTo>
                      <a:lnTo>
                        <a:pt x="1171" y="1166"/>
                      </a:lnTo>
                      <a:lnTo>
                        <a:pt x="1172" y="1164"/>
                      </a:lnTo>
                      <a:lnTo>
                        <a:pt x="1173" y="1158"/>
                      </a:lnTo>
                      <a:lnTo>
                        <a:pt x="1173" y="1143"/>
                      </a:lnTo>
                      <a:lnTo>
                        <a:pt x="1174" y="1124"/>
                      </a:lnTo>
                      <a:lnTo>
                        <a:pt x="1174" y="1107"/>
                      </a:lnTo>
                      <a:lnTo>
                        <a:pt x="1175" y="1096"/>
                      </a:lnTo>
                      <a:lnTo>
                        <a:pt x="1175" y="1116"/>
                      </a:lnTo>
                      <a:lnTo>
                        <a:pt x="1176" y="1135"/>
                      </a:lnTo>
                      <a:lnTo>
                        <a:pt x="1176" y="1149"/>
                      </a:lnTo>
                      <a:lnTo>
                        <a:pt x="1177" y="1153"/>
                      </a:lnTo>
                      <a:lnTo>
                        <a:pt x="1177" y="1159"/>
                      </a:lnTo>
                      <a:lnTo>
                        <a:pt x="1178" y="1163"/>
                      </a:lnTo>
                      <a:lnTo>
                        <a:pt x="1178" y="1166"/>
                      </a:lnTo>
                      <a:lnTo>
                        <a:pt x="1179" y="1173"/>
                      </a:lnTo>
                      <a:lnTo>
                        <a:pt x="1179" y="1175"/>
                      </a:lnTo>
                      <a:lnTo>
                        <a:pt x="1180" y="1177"/>
                      </a:lnTo>
                      <a:lnTo>
                        <a:pt x="1180" y="1178"/>
                      </a:lnTo>
                      <a:lnTo>
                        <a:pt x="1181" y="1176"/>
                      </a:lnTo>
                      <a:lnTo>
                        <a:pt x="1181" y="1174"/>
                      </a:lnTo>
                      <a:lnTo>
                        <a:pt x="1182" y="1173"/>
                      </a:lnTo>
                      <a:lnTo>
                        <a:pt x="1182" y="1171"/>
                      </a:lnTo>
                      <a:lnTo>
                        <a:pt x="1183" y="1171"/>
                      </a:lnTo>
                      <a:lnTo>
                        <a:pt x="1183" y="1168"/>
                      </a:lnTo>
                      <a:lnTo>
                        <a:pt x="1184" y="1169"/>
                      </a:lnTo>
                      <a:lnTo>
                        <a:pt x="1184" y="1174"/>
                      </a:lnTo>
                      <a:lnTo>
                        <a:pt x="1184" y="1175"/>
                      </a:lnTo>
                      <a:lnTo>
                        <a:pt x="1185" y="1179"/>
                      </a:lnTo>
                      <a:lnTo>
                        <a:pt x="1185" y="1181"/>
                      </a:lnTo>
                      <a:lnTo>
                        <a:pt x="1186" y="1183"/>
                      </a:lnTo>
                      <a:lnTo>
                        <a:pt x="1186" y="1187"/>
                      </a:lnTo>
                      <a:lnTo>
                        <a:pt x="1187" y="1187"/>
                      </a:lnTo>
                      <a:lnTo>
                        <a:pt x="1188" y="1187"/>
                      </a:lnTo>
                      <a:lnTo>
                        <a:pt x="1188" y="1188"/>
                      </a:lnTo>
                      <a:lnTo>
                        <a:pt x="1189" y="1185"/>
                      </a:lnTo>
                      <a:lnTo>
                        <a:pt x="1189" y="1186"/>
                      </a:lnTo>
                      <a:lnTo>
                        <a:pt x="1190" y="1176"/>
                      </a:lnTo>
                      <a:lnTo>
                        <a:pt x="1190" y="1164"/>
                      </a:lnTo>
                      <a:lnTo>
                        <a:pt x="1191" y="1150"/>
                      </a:lnTo>
                      <a:lnTo>
                        <a:pt x="1191" y="1141"/>
                      </a:lnTo>
                      <a:lnTo>
                        <a:pt x="1191" y="1135"/>
                      </a:lnTo>
                      <a:lnTo>
                        <a:pt x="1192" y="1141"/>
                      </a:lnTo>
                      <a:lnTo>
                        <a:pt x="1192" y="1152"/>
                      </a:lnTo>
                      <a:lnTo>
                        <a:pt x="1193" y="1168"/>
                      </a:lnTo>
                      <a:lnTo>
                        <a:pt x="1193" y="1179"/>
                      </a:lnTo>
                      <a:lnTo>
                        <a:pt x="1194" y="1191"/>
                      </a:lnTo>
                      <a:lnTo>
                        <a:pt x="1194" y="1200"/>
                      </a:lnTo>
                      <a:lnTo>
                        <a:pt x="1195" y="1201"/>
                      </a:lnTo>
                      <a:lnTo>
                        <a:pt x="1195" y="1204"/>
                      </a:lnTo>
                      <a:lnTo>
                        <a:pt x="1196" y="1207"/>
                      </a:lnTo>
                      <a:lnTo>
                        <a:pt x="1196" y="1205"/>
                      </a:lnTo>
                      <a:lnTo>
                        <a:pt x="1197" y="1203"/>
                      </a:lnTo>
                      <a:lnTo>
                        <a:pt x="1197" y="1202"/>
                      </a:lnTo>
                      <a:lnTo>
                        <a:pt x="1198" y="1197"/>
                      </a:lnTo>
                      <a:lnTo>
                        <a:pt x="1198" y="1196"/>
                      </a:lnTo>
                      <a:lnTo>
                        <a:pt x="1199" y="1193"/>
                      </a:lnTo>
                      <a:lnTo>
                        <a:pt x="1199" y="1191"/>
                      </a:lnTo>
                      <a:lnTo>
                        <a:pt x="1200" y="1189"/>
                      </a:lnTo>
                      <a:lnTo>
                        <a:pt x="1200" y="1191"/>
                      </a:lnTo>
                      <a:lnTo>
                        <a:pt x="1201" y="1196"/>
                      </a:lnTo>
                      <a:lnTo>
                        <a:pt x="1201" y="1197"/>
                      </a:lnTo>
                      <a:lnTo>
                        <a:pt x="1202" y="1197"/>
                      </a:lnTo>
                      <a:lnTo>
                        <a:pt x="1202" y="1198"/>
                      </a:lnTo>
                      <a:lnTo>
                        <a:pt x="1203" y="1194"/>
                      </a:lnTo>
                      <a:lnTo>
                        <a:pt x="1204" y="1193"/>
                      </a:lnTo>
                      <a:lnTo>
                        <a:pt x="1205" y="1196"/>
                      </a:lnTo>
                      <a:lnTo>
                        <a:pt x="1205" y="1194"/>
                      </a:lnTo>
                      <a:lnTo>
                        <a:pt x="1206" y="1195"/>
                      </a:lnTo>
                      <a:lnTo>
                        <a:pt x="1206" y="1199"/>
                      </a:lnTo>
                      <a:lnTo>
                        <a:pt x="1207" y="1196"/>
                      </a:lnTo>
                      <a:lnTo>
                        <a:pt x="1207" y="1199"/>
                      </a:lnTo>
                      <a:lnTo>
                        <a:pt x="1207" y="1200"/>
                      </a:lnTo>
                      <a:lnTo>
                        <a:pt x="1208" y="1200"/>
                      </a:lnTo>
                      <a:lnTo>
                        <a:pt x="1209" y="1195"/>
                      </a:lnTo>
                      <a:lnTo>
                        <a:pt x="1209" y="1185"/>
                      </a:lnTo>
                      <a:lnTo>
                        <a:pt x="1210" y="1173"/>
                      </a:lnTo>
                      <a:lnTo>
                        <a:pt x="1210" y="1165"/>
                      </a:lnTo>
                      <a:lnTo>
                        <a:pt x="1211" y="1165"/>
                      </a:lnTo>
                      <a:lnTo>
                        <a:pt x="1211" y="1170"/>
                      </a:lnTo>
                      <a:lnTo>
                        <a:pt x="1212" y="1176"/>
                      </a:lnTo>
                      <a:lnTo>
                        <a:pt x="1212" y="1183"/>
                      </a:lnTo>
                      <a:lnTo>
                        <a:pt x="1213" y="1185"/>
                      </a:lnTo>
                      <a:lnTo>
                        <a:pt x="1213" y="1186"/>
                      </a:lnTo>
                      <a:lnTo>
                        <a:pt x="1214" y="1184"/>
                      </a:lnTo>
                      <a:lnTo>
                        <a:pt x="1214" y="1180"/>
                      </a:lnTo>
                      <a:lnTo>
                        <a:pt x="1215" y="1177"/>
                      </a:lnTo>
                      <a:lnTo>
                        <a:pt x="1215" y="1173"/>
                      </a:lnTo>
                      <a:lnTo>
                        <a:pt x="1216" y="1177"/>
                      </a:lnTo>
                      <a:lnTo>
                        <a:pt x="1216" y="1180"/>
                      </a:lnTo>
                      <a:lnTo>
                        <a:pt x="1217" y="1188"/>
                      </a:lnTo>
                      <a:lnTo>
                        <a:pt x="1217" y="1196"/>
                      </a:lnTo>
                      <a:lnTo>
                        <a:pt x="1217" y="1199"/>
                      </a:lnTo>
                      <a:lnTo>
                        <a:pt x="1218" y="1205"/>
                      </a:lnTo>
                      <a:lnTo>
                        <a:pt x="1218" y="1206"/>
                      </a:lnTo>
                      <a:lnTo>
                        <a:pt x="1219" y="1208"/>
                      </a:lnTo>
                      <a:lnTo>
                        <a:pt x="1219" y="1206"/>
                      </a:lnTo>
                      <a:lnTo>
                        <a:pt x="1220" y="1207"/>
                      </a:lnTo>
                      <a:lnTo>
                        <a:pt x="1220" y="1208"/>
                      </a:lnTo>
                      <a:lnTo>
                        <a:pt x="1221" y="1209"/>
                      </a:lnTo>
                      <a:lnTo>
                        <a:pt x="1222" y="1207"/>
                      </a:lnTo>
                      <a:lnTo>
                        <a:pt x="1222" y="1206"/>
                      </a:lnTo>
                      <a:lnTo>
                        <a:pt x="1222" y="1202"/>
                      </a:lnTo>
                      <a:lnTo>
                        <a:pt x="1223" y="1201"/>
                      </a:lnTo>
                      <a:lnTo>
                        <a:pt x="1223" y="1208"/>
                      </a:lnTo>
                      <a:lnTo>
                        <a:pt x="1224" y="1209"/>
                      </a:lnTo>
                      <a:lnTo>
                        <a:pt x="1224" y="1212"/>
                      </a:lnTo>
                      <a:lnTo>
                        <a:pt x="1225" y="1213"/>
                      </a:lnTo>
                      <a:lnTo>
                        <a:pt x="1225" y="1215"/>
                      </a:lnTo>
                      <a:lnTo>
                        <a:pt x="1226" y="1216"/>
                      </a:lnTo>
                      <a:lnTo>
                        <a:pt x="1226" y="1212"/>
                      </a:lnTo>
                      <a:lnTo>
                        <a:pt x="1227" y="1213"/>
                      </a:lnTo>
                      <a:lnTo>
                        <a:pt x="1228" y="1210"/>
                      </a:lnTo>
                      <a:lnTo>
                        <a:pt x="1229" y="1213"/>
                      </a:lnTo>
                      <a:lnTo>
                        <a:pt x="1230" y="1212"/>
                      </a:lnTo>
                      <a:lnTo>
                        <a:pt x="1231" y="1210"/>
                      </a:lnTo>
                      <a:lnTo>
                        <a:pt x="1231" y="1206"/>
                      </a:lnTo>
                      <a:lnTo>
                        <a:pt x="1232" y="1210"/>
                      </a:lnTo>
                      <a:lnTo>
                        <a:pt x="1232" y="1208"/>
                      </a:lnTo>
                      <a:lnTo>
                        <a:pt x="1233" y="1205"/>
                      </a:lnTo>
                      <a:lnTo>
                        <a:pt x="1233" y="1203"/>
                      </a:lnTo>
                      <a:lnTo>
                        <a:pt x="1234" y="1201"/>
                      </a:lnTo>
                      <a:lnTo>
                        <a:pt x="1234" y="1196"/>
                      </a:lnTo>
                      <a:lnTo>
                        <a:pt x="1235" y="1192"/>
                      </a:lnTo>
                      <a:lnTo>
                        <a:pt x="1235" y="1194"/>
                      </a:lnTo>
                      <a:lnTo>
                        <a:pt x="1236" y="1197"/>
                      </a:lnTo>
                      <a:lnTo>
                        <a:pt x="1236" y="1205"/>
                      </a:lnTo>
                      <a:lnTo>
                        <a:pt x="1237" y="1210"/>
                      </a:lnTo>
                      <a:lnTo>
                        <a:pt x="1237" y="1212"/>
                      </a:lnTo>
                      <a:lnTo>
                        <a:pt x="1238" y="1213"/>
                      </a:lnTo>
                      <a:lnTo>
                        <a:pt x="1238" y="1214"/>
                      </a:lnTo>
                      <a:lnTo>
                        <a:pt x="1239" y="1211"/>
                      </a:lnTo>
                      <a:lnTo>
                        <a:pt x="1239" y="1213"/>
                      </a:lnTo>
                      <a:lnTo>
                        <a:pt x="1239" y="1207"/>
                      </a:lnTo>
                      <a:lnTo>
                        <a:pt x="1240" y="1207"/>
                      </a:lnTo>
                      <a:lnTo>
                        <a:pt x="1240" y="1205"/>
                      </a:lnTo>
                      <a:lnTo>
                        <a:pt x="1241" y="1204"/>
                      </a:lnTo>
                      <a:lnTo>
                        <a:pt x="1241" y="1206"/>
                      </a:lnTo>
                      <a:lnTo>
                        <a:pt x="1242" y="1209"/>
                      </a:lnTo>
                      <a:lnTo>
                        <a:pt x="1243" y="1201"/>
                      </a:lnTo>
                      <a:lnTo>
                        <a:pt x="1243" y="1191"/>
                      </a:lnTo>
                      <a:lnTo>
                        <a:pt x="1244" y="1170"/>
                      </a:lnTo>
                      <a:lnTo>
                        <a:pt x="1244" y="1146"/>
                      </a:lnTo>
                      <a:lnTo>
                        <a:pt x="1245" y="1128"/>
                      </a:lnTo>
                      <a:lnTo>
                        <a:pt x="1245" y="1123"/>
                      </a:lnTo>
                      <a:lnTo>
                        <a:pt x="1246" y="1128"/>
                      </a:lnTo>
                      <a:lnTo>
                        <a:pt x="1246" y="1155"/>
                      </a:lnTo>
                      <a:lnTo>
                        <a:pt x="1247" y="1177"/>
                      </a:lnTo>
                      <a:lnTo>
                        <a:pt x="1247" y="1201"/>
                      </a:lnTo>
                      <a:lnTo>
                        <a:pt x="1248" y="1212"/>
                      </a:lnTo>
                      <a:lnTo>
                        <a:pt x="1248" y="1222"/>
                      </a:lnTo>
                      <a:lnTo>
                        <a:pt x="1249" y="1225"/>
                      </a:lnTo>
                      <a:lnTo>
                        <a:pt x="1249" y="1227"/>
                      </a:lnTo>
                      <a:lnTo>
                        <a:pt x="1249" y="1228"/>
                      </a:lnTo>
                      <a:lnTo>
                        <a:pt x="1250" y="1228"/>
                      </a:lnTo>
                      <a:lnTo>
                        <a:pt x="1250" y="1220"/>
                      </a:lnTo>
                      <a:lnTo>
                        <a:pt x="1251" y="1218"/>
                      </a:lnTo>
                      <a:lnTo>
                        <a:pt x="1251" y="1209"/>
                      </a:lnTo>
                      <a:lnTo>
                        <a:pt x="1252" y="1204"/>
                      </a:lnTo>
                      <a:lnTo>
                        <a:pt x="1252" y="1201"/>
                      </a:lnTo>
                      <a:lnTo>
                        <a:pt x="1253" y="1201"/>
                      </a:lnTo>
                      <a:lnTo>
                        <a:pt x="1253" y="1206"/>
                      </a:lnTo>
                      <a:lnTo>
                        <a:pt x="1254" y="1208"/>
                      </a:lnTo>
                      <a:lnTo>
                        <a:pt x="1254" y="1204"/>
                      </a:lnTo>
                      <a:lnTo>
                        <a:pt x="1255" y="1203"/>
                      </a:lnTo>
                      <a:lnTo>
                        <a:pt x="1255" y="1202"/>
                      </a:lnTo>
                      <a:lnTo>
                        <a:pt x="1256" y="1196"/>
                      </a:lnTo>
                      <a:lnTo>
                        <a:pt x="1256" y="1192"/>
                      </a:lnTo>
                      <a:lnTo>
                        <a:pt x="1257" y="1189"/>
                      </a:lnTo>
                      <a:lnTo>
                        <a:pt x="1257" y="1191"/>
                      </a:lnTo>
                      <a:lnTo>
                        <a:pt x="1258" y="1192"/>
                      </a:lnTo>
                      <a:lnTo>
                        <a:pt x="1258" y="1198"/>
                      </a:lnTo>
                      <a:lnTo>
                        <a:pt x="1259" y="1201"/>
                      </a:lnTo>
                      <a:lnTo>
                        <a:pt x="1259" y="1206"/>
                      </a:lnTo>
                      <a:lnTo>
                        <a:pt x="1260" y="1208"/>
                      </a:lnTo>
                      <a:lnTo>
                        <a:pt x="1260" y="1211"/>
                      </a:lnTo>
                      <a:lnTo>
                        <a:pt x="1261" y="1216"/>
                      </a:lnTo>
                      <a:lnTo>
                        <a:pt x="1262" y="1217"/>
                      </a:lnTo>
                      <a:lnTo>
                        <a:pt x="1263" y="1220"/>
                      </a:lnTo>
                      <a:lnTo>
                        <a:pt x="1263" y="1221"/>
                      </a:lnTo>
                      <a:lnTo>
                        <a:pt x="1264" y="1224"/>
                      </a:lnTo>
                      <a:lnTo>
                        <a:pt x="1264" y="1221"/>
                      </a:lnTo>
                      <a:lnTo>
                        <a:pt x="1265" y="1225"/>
                      </a:lnTo>
                      <a:lnTo>
                        <a:pt x="1265" y="1227"/>
                      </a:lnTo>
                      <a:lnTo>
                        <a:pt x="1266" y="1226"/>
                      </a:lnTo>
                      <a:lnTo>
                        <a:pt x="1266" y="1225"/>
                      </a:lnTo>
                      <a:lnTo>
                        <a:pt x="1267" y="1221"/>
                      </a:lnTo>
                      <a:lnTo>
                        <a:pt x="1267" y="1217"/>
                      </a:lnTo>
                      <a:lnTo>
                        <a:pt x="1268" y="1214"/>
                      </a:lnTo>
                      <a:lnTo>
                        <a:pt x="1268" y="1215"/>
                      </a:lnTo>
                      <a:lnTo>
                        <a:pt x="1269" y="1211"/>
                      </a:lnTo>
                      <a:lnTo>
                        <a:pt x="1269" y="1205"/>
                      </a:lnTo>
                      <a:lnTo>
                        <a:pt x="1270" y="1208"/>
                      </a:lnTo>
                      <a:lnTo>
                        <a:pt x="1270" y="1209"/>
                      </a:lnTo>
                      <a:lnTo>
                        <a:pt x="1271" y="1212"/>
                      </a:lnTo>
                      <a:lnTo>
                        <a:pt x="1271" y="1211"/>
                      </a:lnTo>
                      <a:lnTo>
                        <a:pt x="1272" y="1209"/>
                      </a:lnTo>
                      <a:lnTo>
                        <a:pt x="1272" y="1206"/>
                      </a:lnTo>
                      <a:lnTo>
                        <a:pt x="1272" y="1204"/>
                      </a:lnTo>
                      <a:lnTo>
                        <a:pt x="1273" y="1202"/>
                      </a:lnTo>
                      <a:lnTo>
                        <a:pt x="1273" y="1204"/>
                      </a:lnTo>
                      <a:lnTo>
                        <a:pt x="1274" y="1205"/>
                      </a:lnTo>
                      <a:lnTo>
                        <a:pt x="1274" y="1211"/>
                      </a:lnTo>
                      <a:lnTo>
                        <a:pt x="1275" y="1217"/>
                      </a:lnTo>
                      <a:lnTo>
                        <a:pt x="1275" y="1220"/>
                      </a:lnTo>
                      <a:lnTo>
                        <a:pt x="1276" y="1220"/>
                      </a:lnTo>
                      <a:lnTo>
                        <a:pt x="1276" y="1217"/>
                      </a:lnTo>
                      <a:lnTo>
                        <a:pt x="1277" y="1212"/>
                      </a:lnTo>
                      <a:lnTo>
                        <a:pt x="1277" y="1202"/>
                      </a:lnTo>
                      <a:lnTo>
                        <a:pt x="1278" y="1189"/>
                      </a:lnTo>
                      <a:lnTo>
                        <a:pt x="1278" y="1180"/>
                      </a:lnTo>
                      <a:lnTo>
                        <a:pt x="1279" y="1172"/>
                      </a:lnTo>
                      <a:lnTo>
                        <a:pt x="1279" y="1167"/>
                      </a:lnTo>
                      <a:lnTo>
                        <a:pt x="1280" y="1171"/>
                      </a:lnTo>
                      <a:lnTo>
                        <a:pt x="1280" y="1181"/>
                      </a:lnTo>
                      <a:lnTo>
                        <a:pt x="1281" y="1190"/>
                      </a:lnTo>
                      <a:lnTo>
                        <a:pt x="1281" y="1201"/>
                      </a:lnTo>
                      <a:lnTo>
                        <a:pt x="1281" y="1210"/>
                      </a:lnTo>
                      <a:lnTo>
                        <a:pt x="1282" y="1216"/>
                      </a:lnTo>
                      <a:lnTo>
                        <a:pt x="1282" y="1219"/>
                      </a:lnTo>
                      <a:lnTo>
                        <a:pt x="1283" y="1221"/>
                      </a:lnTo>
                      <a:lnTo>
                        <a:pt x="1283" y="1225"/>
                      </a:lnTo>
                      <a:lnTo>
                        <a:pt x="1284" y="1226"/>
                      </a:lnTo>
                      <a:lnTo>
                        <a:pt x="1284" y="1229"/>
                      </a:lnTo>
                      <a:lnTo>
                        <a:pt x="1285" y="1230"/>
                      </a:lnTo>
                      <a:lnTo>
                        <a:pt x="1285" y="1232"/>
                      </a:lnTo>
                      <a:lnTo>
                        <a:pt x="1286" y="1233"/>
                      </a:lnTo>
                      <a:lnTo>
                        <a:pt x="1286" y="1234"/>
                      </a:lnTo>
                      <a:lnTo>
                        <a:pt x="1287" y="1235"/>
                      </a:lnTo>
                      <a:lnTo>
                        <a:pt x="1287" y="1233"/>
                      </a:lnTo>
                      <a:lnTo>
                        <a:pt x="1288" y="1232"/>
                      </a:lnTo>
                      <a:lnTo>
                        <a:pt x="1288" y="1234"/>
                      </a:lnTo>
                      <a:lnTo>
                        <a:pt x="1289" y="1234"/>
                      </a:lnTo>
                      <a:lnTo>
                        <a:pt x="1289" y="1235"/>
                      </a:lnTo>
                      <a:lnTo>
                        <a:pt x="1290" y="1233"/>
                      </a:lnTo>
                      <a:lnTo>
                        <a:pt x="1290" y="1223"/>
                      </a:lnTo>
                      <a:lnTo>
                        <a:pt x="1291" y="1217"/>
                      </a:lnTo>
                      <a:lnTo>
                        <a:pt x="1291" y="1208"/>
                      </a:lnTo>
                      <a:lnTo>
                        <a:pt x="1292" y="1209"/>
                      </a:lnTo>
                      <a:lnTo>
                        <a:pt x="1292" y="1208"/>
                      </a:lnTo>
                      <a:lnTo>
                        <a:pt x="1293" y="1215"/>
                      </a:lnTo>
                      <a:lnTo>
                        <a:pt x="1293" y="1219"/>
                      </a:lnTo>
                      <a:lnTo>
                        <a:pt x="1294" y="1225"/>
                      </a:lnTo>
                      <a:lnTo>
                        <a:pt x="1294" y="1226"/>
                      </a:lnTo>
                      <a:lnTo>
                        <a:pt x="1294" y="1229"/>
                      </a:lnTo>
                      <a:lnTo>
                        <a:pt x="1295" y="1228"/>
                      </a:lnTo>
                      <a:lnTo>
                        <a:pt x="1295" y="1229"/>
                      </a:lnTo>
                      <a:lnTo>
                        <a:pt x="1296" y="1225"/>
                      </a:lnTo>
                      <a:lnTo>
                        <a:pt x="1296" y="1224"/>
                      </a:lnTo>
                      <a:lnTo>
                        <a:pt x="1297" y="1219"/>
                      </a:lnTo>
                      <a:lnTo>
                        <a:pt x="1297" y="1216"/>
                      </a:lnTo>
                      <a:lnTo>
                        <a:pt x="1298" y="1216"/>
                      </a:lnTo>
                      <a:lnTo>
                        <a:pt x="1298" y="1217"/>
                      </a:lnTo>
                      <a:lnTo>
                        <a:pt x="1299" y="1219"/>
                      </a:lnTo>
                      <a:lnTo>
                        <a:pt x="1299" y="1221"/>
                      </a:lnTo>
                      <a:lnTo>
                        <a:pt x="1300" y="1222"/>
                      </a:lnTo>
                      <a:lnTo>
                        <a:pt x="1300" y="1219"/>
                      </a:lnTo>
                      <a:lnTo>
                        <a:pt x="1301" y="1215"/>
                      </a:lnTo>
                      <a:lnTo>
                        <a:pt x="1301" y="1211"/>
                      </a:lnTo>
                      <a:lnTo>
                        <a:pt x="1302" y="1207"/>
                      </a:lnTo>
                      <a:lnTo>
                        <a:pt x="1303" y="1212"/>
                      </a:lnTo>
                      <a:lnTo>
                        <a:pt x="1303" y="1217"/>
                      </a:lnTo>
                      <a:lnTo>
                        <a:pt x="1304" y="1227"/>
                      </a:lnTo>
                      <a:lnTo>
                        <a:pt x="1304" y="1233"/>
                      </a:lnTo>
                      <a:lnTo>
                        <a:pt x="1304" y="1234"/>
                      </a:lnTo>
                      <a:lnTo>
                        <a:pt x="1305" y="1239"/>
                      </a:lnTo>
                      <a:lnTo>
                        <a:pt x="1305" y="1236"/>
                      </a:lnTo>
                      <a:lnTo>
                        <a:pt x="1306" y="1236"/>
                      </a:lnTo>
                      <a:lnTo>
                        <a:pt x="1306" y="1239"/>
                      </a:lnTo>
                      <a:lnTo>
                        <a:pt x="1307" y="1235"/>
                      </a:lnTo>
                      <a:lnTo>
                        <a:pt x="1307" y="1240"/>
                      </a:lnTo>
                      <a:lnTo>
                        <a:pt x="1308" y="1237"/>
                      </a:lnTo>
                      <a:lnTo>
                        <a:pt x="1309" y="1239"/>
                      </a:lnTo>
                      <a:lnTo>
                        <a:pt x="1310" y="1237"/>
                      </a:lnTo>
                      <a:lnTo>
                        <a:pt x="1310" y="1234"/>
                      </a:lnTo>
                      <a:lnTo>
                        <a:pt x="1311" y="1230"/>
                      </a:lnTo>
                      <a:lnTo>
                        <a:pt x="1311" y="1226"/>
                      </a:lnTo>
                      <a:lnTo>
                        <a:pt x="1312" y="1220"/>
                      </a:lnTo>
                      <a:lnTo>
                        <a:pt x="1312" y="1216"/>
                      </a:lnTo>
                      <a:lnTo>
                        <a:pt x="1313" y="1213"/>
                      </a:lnTo>
                      <a:lnTo>
                        <a:pt x="1313" y="1217"/>
                      </a:lnTo>
                      <a:lnTo>
                        <a:pt x="1314" y="1217"/>
                      </a:lnTo>
                      <a:lnTo>
                        <a:pt x="1314" y="1218"/>
                      </a:lnTo>
                      <a:lnTo>
                        <a:pt x="1314" y="1224"/>
                      </a:lnTo>
                      <a:lnTo>
                        <a:pt x="1315" y="1227"/>
                      </a:lnTo>
                      <a:lnTo>
                        <a:pt x="1315" y="1226"/>
                      </a:lnTo>
                      <a:lnTo>
                        <a:pt x="1316" y="1230"/>
                      </a:lnTo>
                      <a:lnTo>
                        <a:pt x="1316" y="1228"/>
                      </a:lnTo>
                      <a:lnTo>
                        <a:pt x="1317" y="1230"/>
                      </a:lnTo>
                      <a:lnTo>
                        <a:pt x="1317" y="1231"/>
                      </a:lnTo>
                      <a:lnTo>
                        <a:pt x="1317" y="1234"/>
                      </a:lnTo>
                      <a:lnTo>
                        <a:pt x="1318" y="1239"/>
                      </a:lnTo>
                      <a:lnTo>
                        <a:pt x="1318" y="1240"/>
                      </a:lnTo>
                      <a:lnTo>
                        <a:pt x="1319" y="1241"/>
                      </a:lnTo>
                      <a:lnTo>
                        <a:pt x="1320" y="1243"/>
                      </a:lnTo>
                      <a:lnTo>
                        <a:pt x="1320" y="1242"/>
                      </a:lnTo>
                      <a:lnTo>
                        <a:pt x="1321" y="1246"/>
                      </a:lnTo>
                      <a:lnTo>
                        <a:pt x="1321" y="1243"/>
                      </a:lnTo>
                      <a:lnTo>
                        <a:pt x="1322" y="1239"/>
                      </a:lnTo>
                      <a:lnTo>
                        <a:pt x="1322" y="1229"/>
                      </a:lnTo>
                      <a:lnTo>
                        <a:pt x="1323" y="1216"/>
                      </a:lnTo>
                      <a:lnTo>
                        <a:pt x="1323" y="1206"/>
                      </a:lnTo>
                      <a:lnTo>
                        <a:pt x="1324" y="1194"/>
                      </a:lnTo>
                      <a:lnTo>
                        <a:pt x="1324" y="1197"/>
                      </a:lnTo>
                      <a:lnTo>
                        <a:pt x="1325" y="1203"/>
                      </a:lnTo>
                      <a:lnTo>
                        <a:pt x="1325" y="1212"/>
                      </a:lnTo>
                      <a:lnTo>
                        <a:pt x="1326" y="1221"/>
                      </a:lnTo>
                      <a:lnTo>
                        <a:pt x="1326" y="1232"/>
                      </a:lnTo>
                      <a:lnTo>
                        <a:pt x="1326" y="1240"/>
                      </a:lnTo>
                      <a:lnTo>
                        <a:pt x="1327" y="1243"/>
                      </a:lnTo>
                      <a:lnTo>
                        <a:pt x="1328" y="1247"/>
                      </a:lnTo>
                      <a:lnTo>
                        <a:pt x="1328" y="1244"/>
                      </a:lnTo>
                      <a:lnTo>
                        <a:pt x="1329" y="1245"/>
                      </a:lnTo>
                      <a:lnTo>
                        <a:pt x="1329" y="1241"/>
                      </a:lnTo>
                      <a:lnTo>
                        <a:pt x="1330" y="1240"/>
                      </a:lnTo>
                      <a:lnTo>
                        <a:pt x="1330" y="1241"/>
                      </a:lnTo>
                      <a:lnTo>
                        <a:pt x="1331" y="1240"/>
                      </a:lnTo>
                      <a:lnTo>
                        <a:pt x="1331" y="1236"/>
                      </a:lnTo>
                      <a:lnTo>
                        <a:pt x="1332" y="1232"/>
                      </a:lnTo>
                      <a:lnTo>
                        <a:pt x="1332" y="1227"/>
                      </a:lnTo>
                      <a:lnTo>
                        <a:pt x="1333" y="1217"/>
                      </a:lnTo>
                      <a:lnTo>
                        <a:pt x="1333" y="1204"/>
                      </a:lnTo>
                      <a:lnTo>
                        <a:pt x="1334" y="1194"/>
                      </a:lnTo>
                      <a:lnTo>
                        <a:pt x="1334" y="1196"/>
                      </a:lnTo>
                      <a:lnTo>
                        <a:pt x="1335" y="1203"/>
                      </a:lnTo>
                      <a:lnTo>
                        <a:pt x="1335" y="1212"/>
                      </a:lnTo>
                      <a:lnTo>
                        <a:pt x="1336" y="1223"/>
                      </a:lnTo>
                      <a:lnTo>
                        <a:pt x="1336" y="1229"/>
                      </a:lnTo>
                      <a:lnTo>
                        <a:pt x="1336" y="1232"/>
                      </a:lnTo>
                      <a:lnTo>
                        <a:pt x="1337" y="1237"/>
                      </a:lnTo>
                      <a:lnTo>
                        <a:pt x="1337" y="1239"/>
                      </a:lnTo>
                      <a:lnTo>
                        <a:pt x="1338" y="1239"/>
                      </a:lnTo>
                      <a:lnTo>
                        <a:pt x="1338" y="1237"/>
                      </a:lnTo>
                      <a:lnTo>
                        <a:pt x="1339" y="1241"/>
                      </a:lnTo>
                      <a:lnTo>
                        <a:pt x="1340" y="1243"/>
                      </a:lnTo>
                      <a:lnTo>
                        <a:pt x="1340" y="1240"/>
                      </a:lnTo>
                      <a:lnTo>
                        <a:pt x="1341" y="1242"/>
                      </a:lnTo>
                      <a:lnTo>
                        <a:pt x="1341" y="1243"/>
                      </a:lnTo>
                      <a:lnTo>
                        <a:pt x="1342" y="1247"/>
                      </a:lnTo>
                      <a:lnTo>
                        <a:pt x="1342" y="1246"/>
                      </a:lnTo>
                      <a:lnTo>
                        <a:pt x="1343" y="1245"/>
                      </a:lnTo>
                      <a:lnTo>
                        <a:pt x="1344" y="1246"/>
                      </a:lnTo>
                      <a:lnTo>
                        <a:pt x="1344" y="1243"/>
                      </a:lnTo>
                      <a:lnTo>
                        <a:pt x="1345" y="1245"/>
                      </a:lnTo>
                      <a:lnTo>
                        <a:pt x="1345" y="1244"/>
                      </a:lnTo>
                      <a:lnTo>
                        <a:pt x="1346" y="1244"/>
                      </a:lnTo>
                      <a:lnTo>
                        <a:pt x="1346" y="1240"/>
                      </a:lnTo>
                      <a:lnTo>
                        <a:pt x="1346" y="1239"/>
                      </a:lnTo>
                      <a:lnTo>
                        <a:pt x="1347" y="1232"/>
                      </a:lnTo>
                      <a:lnTo>
                        <a:pt x="1347" y="1231"/>
                      </a:lnTo>
                      <a:lnTo>
                        <a:pt x="1348" y="1231"/>
                      </a:lnTo>
                      <a:lnTo>
                        <a:pt x="1348" y="1232"/>
                      </a:lnTo>
                      <a:lnTo>
                        <a:pt x="1349" y="1237"/>
                      </a:lnTo>
                      <a:lnTo>
                        <a:pt x="1349" y="1240"/>
                      </a:lnTo>
                      <a:lnTo>
                        <a:pt x="1349" y="1237"/>
                      </a:lnTo>
                      <a:lnTo>
                        <a:pt x="1350" y="1240"/>
                      </a:lnTo>
                      <a:lnTo>
                        <a:pt x="1350" y="1238"/>
                      </a:lnTo>
                      <a:lnTo>
                        <a:pt x="1351" y="1233"/>
                      </a:lnTo>
                      <a:lnTo>
                        <a:pt x="1351" y="1234"/>
                      </a:lnTo>
                      <a:lnTo>
                        <a:pt x="1352" y="1237"/>
                      </a:lnTo>
                      <a:lnTo>
                        <a:pt x="1352" y="1236"/>
                      </a:lnTo>
                      <a:lnTo>
                        <a:pt x="1353" y="1236"/>
                      </a:lnTo>
                      <a:lnTo>
                        <a:pt x="1353" y="1235"/>
                      </a:lnTo>
                      <a:lnTo>
                        <a:pt x="1354" y="1233"/>
                      </a:lnTo>
                      <a:lnTo>
                        <a:pt x="1354" y="1231"/>
                      </a:lnTo>
                      <a:lnTo>
                        <a:pt x="1355" y="1231"/>
                      </a:lnTo>
                      <a:lnTo>
                        <a:pt x="1355" y="1229"/>
                      </a:lnTo>
                      <a:lnTo>
                        <a:pt x="1356" y="1229"/>
                      </a:lnTo>
                      <a:lnTo>
                        <a:pt x="1356" y="1228"/>
                      </a:lnTo>
                      <a:lnTo>
                        <a:pt x="1357" y="1226"/>
                      </a:lnTo>
                      <a:lnTo>
                        <a:pt x="1357" y="1231"/>
                      </a:lnTo>
                      <a:lnTo>
                        <a:pt x="1358" y="1231"/>
                      </a:lnTo>
                      <a:lnTo>
                        <a:pt x="1358" y="1233"/>
                      </a:lnTo>
                      <a:lnTo>
                        <a:pt x="1359" y="1239"/>
                      </a:lnTo>
                      <a:lnTo>
                        <a:pt x="1359" y="1240"/>
                      </a:lnTo>
                      <a:lnTo>
                        <a:pt x="1360" y="1240"/>
                      </a:lnTo>
                      <a:lnTo>
                        <a:pt x="1361" y="1239"/>
                      </a:lnTo>
                      <a:lnTo>
                        <a:pt x="1361" y="1232"/>
                      </a:lnTo>
                      <a:lnTo>
                        <a:pt x="1362" y="1221"/>
                      </a:lnTo>
                      <a:lnTo>
                        <a:pt x="1362" y="1195"/>
                      </a:lnTo>
                      <a:lnTo>
                        <a:pt x="1363" y="1165"/>
                      </a:lnTo>
                      <a:lnTo>
                        <a:pt x="1363" y="1132"/>
                      </a:lnTo>
                      <a:lnTo>
                        <a:pt x="1364" y="1106"/>
                      </a:lnTo>
                      <a:lnTo>
                        <a:pt x="1364" y="1100"/>
                      </a:lnTo>
                      <a:lnTo>
                        <a:pt x="1365" y="1114"/>
                      </a:lnTo>
                      <a:lnTo>
                        <a:pt x="1365" y="1128"/>
                      </a:lnTo>
                      <a:lnTo>
                        <a:pt x="1366" y="1150"/>
                      </a:lnTo>
                      <a:lnTo>
                        <a:pt x="1366" y="1179"/>
                      </a:lnTo>
                      <a:lnTo>
                        <a:pt x="1367" y="1196"/>
                      </a:lnTo>
                      <a:lnTo>
                        <a:pt x="1367" y="1212"/>
                      </a:lnTo>
                      <a:lnTo>
                        <a:pt x="1368" y="1223"/>
                      </a:lnTo>
                      <a:lnTo>
                        <a:pt x="1368" y="1229"/>
                      </a:lnTo>
                      <a:lnTo>
                        <a:pt x="1369" y="1232"/>
                      </a:lnTo>
                      <a:lnTo>
                        <a:pt x="1369" y="1226"/>
                      </a:lnTo>
                      <a:lnTo>
                        <a:pt x="1370" y="1231"/>
                      </a:lnTo>
                      <a:lnTo>
                        <a:pt x="1370" y="1233"/>
                      </a:lnTo>
                      <a:lnTo>
                        <a:pt x="1371" y="1239"/>
                      </a:lnTo>
                      <a:lnTo>
                        <a:pt x="1371" y="1238"/>
                      </a:lnTo>
                      <a:lnTo>
                        <a:pt x="1372" y="1238"/>
                      </a:lnTo>
                      <a:lnTo>
                        <a:pt x="1373" y="1237"/>
                      </a:lnTo>
                      <a:lnTo>
                        <a:pt x="1374" y="1239"/>
                      </a:lnTo>
                      <a:lnTo>
                        <a:pt x="1374" y="1237"/>
                      </a:lnTo>
                      <a:lnTo>
                        <a:pt x="1375" y="1237"/>
                      </a:lnTo>
                      <a:lnTo>
                        <a:pt x="1375" y="1235"/>
                      </a:lnTo>
                      <a:lnTo>
                        <a:pt x="1376" y="1228"/>
                      </a:lnTo>
                      <a:lnTo>
                        <a:pt x="1376" y="1221"/>
                      </a:lnTo>
                      <a:lnTo>
                        <a:pt x="1377" y="1211"/>
                      </a:lnTo>
                      <a:lnTo>
                        <a:pt x="1377" y="1204"/>
                      </a:lnTo>
                      <a:lnTo>
                        <a:pt x="1378" y="1204"/>
                      </a:lnTo>
                      <a:lnTo>
                        <a:pt x="1378" y="1206"/>
                      </a:lnTo>
                      <a:lnTo>
                        <a:pt x="1378" y="1215"/>
                      </a:lnTo>
                      <a:lnTo>
                        <a:pt x="1379" y="1225"/>
                      </a:lnTo>
                      <a:lnTo>
                        <a:pt x="1379" y="1231"/>
                      </a:lnTo>
                      <a:lnTo>
                        <a:pt x="1380" y="1237"/>
                      </a:lnTo>
                      <a:lnTo>
                        <a:pt x="1380" y="1236"/>
                      </a:lnTo>
                      <a:lnTo>
                        <a:pt x="1381" y="1236"/>
                      </a:lnTo>
                      <a:lnTo>
                        <a:pt x="1381" y="1237"/>
                      </a:lnTo>
                      <a:lnTo>
                        <a:pt x="1381" y="1238"/>
                      </a:lnTo>
                      <a:lnTo>
                        <a:pt x="1382" y="1238"/>
                      </a:lnTo>
                      <a:lnTo>
                        <a:pt x="1382" y="1240"/>
                      </a:lnTo>
                      <a:lnTo>
                        <a:pt x="1383" y="1237"/>
                      </a:lnTo>
                      <a:lnTo>
                        <a:pt x="1384" y="1237"/>
                      </a:lnTo>
                      <a:lnTo>
                        <a:pt x="1384" y="1238"/>
                      </a:lnTo>
                      <a:lnTo>
                        <a:pt x="1385" y="1240"/>
                      </a:lnTo>
                      <a:lnTo>
                        <a:pt x="1385" y="1241"/>
                      </a:lnTo>
                      <a:lnTo>
                        <a:pt x="1386" y="1238"/>
                      </a:lnTo>
                      <a:lnTo>
                        <a:pt x="1386" y="1240"/>
                      </a:lnTo>
                      <a:lnTo>
                        <a:pt x="1387" y="1235"/>
                      </a:lnTo>
                      <a:lnTo>
                        <a:pt x="1387" y="1236"/>
                      </a:lnTo>
                      <a:lnTo>
                        <a:pt x="1388" y="1236"/>
                      </a:lnTo>
                      <a:lnTo>
                        <a:pt x="1388" y="1238"/>
                      </a:lnTo>
                      <a:lnTo>
                        <a:pt x="1389" y="1243"/>
                      </a:lnTo>
                      <a:lnTo>
                        <a:pt x="1389" y="1242"/>
                      </a:lnTo>
                      <a:lnTo>
                        <a:pt x="1390" y="1244"/>
                      </a:lnTo>
                      <a:lnTo>
                        <a:pt x="1390" y="1245"/>
                      </a:lnTo>
                      <a:lnTo>
                        <a:pt x="1391" y="1243"/>
                      </a:lnTo>
                      <a:lnTo>
                        <a:pt x="1391" y="1241"/>
                      </a:lnTo>
                      <a:lnTo>
                        <a:pt x="1391" y="1242"/>
                      </a:lnTo>
                      <a:lnTo>
                        <a:pt x="1392" y="1242"/>
                      </a:lnTo>
                      <a:lnTo>
                        <a:pt x="1392" y="1239"/>
                      </a:lnTo>
                      <a:lnTo>
                        <a:pt x="1393" y="1238"/>
                      </a:lnTo>
                      <a:lnTo>
                        <a:pt x="1393" y="1243"/>
                      </a:lnTo>
                      <a:lnTo>
                        <a:pt x="1394" y="1240"/>
                      </a:lnTo>
                      <a:lnTo>
                        <a:pt x="1394" y="1241"/>
                      </a:lnTo>
                      <a:lnTo>
                        <a:pt x="1395" y="1240"/>
                      </a:lnTo>
                      <a:lnTo>
                        <a:pt x="1395" y="1241"/>
                      </a:lnTo>
                      <a:lnTo>
                        <a:pt x="1396" y="1241"/>
                      </a:lnTo>
                      <a:lnTo>
                        <a:pt x="1396" y="1242"/>
                      </a:lnTo>
                      <a:lnTo>
                        <a:pt x="1397" y="1237"/>
                      </a:lnTo>
                      <a:lnTo>
                        <a:pt x="1397" y="1238"/>
                      </a:lnTo>
                      <a:lnTo>
                        <a:pt x="1398" y="1234"/>
                      </a:lnTo>
                      <a:lnTo>
                        <a:pt x="1398" y="1227"/>
                      </a:lnTo>
                      <a:lnTo>
                        <a:pt x="1399" y="1217"/>
                      </a:lnTo>
                      <a:lnTo>
                        <a:pt x="1399" y="1205"/>
                      </a:lnTo>
                      <a:lnTo>
                        <a:pt x="1400" y="1191"/>
                      </a:lnTo>
                      <a:lnTo>
                        <a:pt x="1400" y="1175"/>
                      </a:lnTo>
                      <a:lnTo>
                        <a:pt x="1401" y="1160"/>
                      </a:lnTo>
                      <a:lnTo>
                        <a:pt x="1401" y="1125"/>
                      </a:lnTo>
                      <a:lnTo>
                        <a:pt x="1401" y="1080"/>
                      </a:lnTo>
                      <a:lnTo>
                        <a:pt x="1402" y="1034"/>
                      </a:lnTo>
                      <a:lnTo>
                        <a:pt x="1402" y="1017"/>
                      </a:lnTo>
                      <a:lnTo>
                        <a:pt x="1403" y="1033"/>
                      </a:lnTo>
                      <a:lnTo>
                        <a:pt x="1403" y="1076"/>
                      </a:lnTo>
                      <a:lnTo>
                        <a:pt x="1404" y="1113"/>
                      </a:lnTo>
                      <a:lnTo>
                        <a:pt x="1404" y="1153"/>
                      </a:lnTo>
                      <a:lnTo>
                        <a:pt x="1405" y="1176"/>
                      </a:lnTo>
                      <a:lnTo>
                        <a:pt x="1405" y="1190"/>
                      </a:lnTo>
                      <a:lnTo>
                        <a:pt x="1406" y="1203"/>
                      </a:lnTo>
                      <a:lnTo>
                        <a:pt x="1406" y="1206"/>
                      </a:lnTo>
                      <a:lnTo>
                        <a:pt x="1407" y="1209"/>
                      </a:lnTo>
                      <a:lnTo>
                        <a:pt x="1407" y="1212"/>
                      </a:lnTo>
                      <a:lnTo>
                        <a:pt x="1408" y="1213"/>
                      </a:lnTo>
                      <a:lnTo>
                        <a:pt x="1408" y="1214"/>
                      </a:lnTo>
                      <a:lnTo>
                        <a:pt x="1409" y="1216"/>
                      </a:lnTo>
                      <a:lnTo>
                        <a:pt x="1409" y="1222"/>
                      </a:lnTo>
                      <a:lnTo>
                        <a:pt x="1409" y="1224"/>
                      </a:lnTo>
                      <a:lnTo>
                        <a:pt x="1410" y="1225"/>
                      </a:lnTo>
                      <a:lnTo>
                        <a:pt x="1410" y="1226"/>
                      </a:lnTo>
                      <a:lnTo>
                        <a:pt x="1411" y="1232"/>
                      </a:lnTo>
                      <a:lnTo>
                        <a:pt x="1412" y="1228"/>
                      </a:lnTo>
                      <a:lnTo>
                        <a:pt x="1412" y="1229"/>
                      </a:lnTo>
                      <a:lnTo>
                        <a:pt x="1413" y="1230"/>
                      </a:lnTo>
                      <a:lnTo>
                        <a:pt x="1413" y="1224"/>
                      </a:lnTo>
                      <a:lnTo>
                        <a:pt x="1413" y="1223"/>
                      </a:lnTo>
                      <a:lnTo>
                        <a:pt x="1414" y="1222"/>
                      </a:lnTo>
                      <a:lnTo>
                        <a:pt x="1414" y="1220"/>
                      </a:lnTo>
                      <a:lnTo>
                        <a:pt x="1415" y="1220"/>
                      </a:lnTo>
                      <a:lnTo>
                        <a:pt x="1415" y="1221"/>
                      </a:lnTo>
                      <a:lnTo>
                        <a:pt x="1416" y="1220"/>
                      </a:lnTo>
                      <a:lnTo>
                        <a:pt x="1416" y="1223"/>
                      </a:lnTo>
                      <a:lnTo>
                        <a:pt x="1417" y="1224"/>
                      </a:lnTo>
                      <a:lnTo>
                        <a:pt x="1417" y="1225"/>
                      </a:lnTo>
                      <a:lnTo>
                        <a:pt x="1418" y="1225"/>
                      </a:lnTo>
                      <a:lnTo>
                        <a:pt x="1418" y="1228"/>
                      </a:lnTo>
                      <a:lnTo>
                        <a:pt x="1419" y="1227"/>
                      </a:lnTo>
                      <a:lnTo>
                        <a:pt x="1420" y="1227"/>
                      </a:lnTo>
                      <a:lnTo>
                        <a:pt x="1420" y="1224"/>
                      </a:lnTo>
                      <a:lnTo>
                        <a:pt x="1421" y="1227"/>
                      </a:lnTo>
                      <a:lnTo>
                        <a:pt x="1421" y="1226"/>
                      </a:lnTo>
                      <a:lnTo>
                        <a:pt x="1422" y="1234"/>
                      </a:lnTo>
                      <a:lnTo>
                        <a:pt x="1422" y="1231"/>
                      </a:lnTo>
                      <a:lnTo>
                        <a:pt x="1423" y="1230"/>
                      </a:lnTo>
                      <a:lnTo>
                        <a:pt x="1423" y="1232"/>
                      </a:lnTo>
                      <a:lnTo>
                        <a:pt x="1423" y="1233"/>
                      </a:lnTo>
                      <a:lnTo>
                        <a:pt x="1424" y="1233"/>
                      </a:lnTo>
                      <a:lnTo>
                        <a:pt x="1424" y="1232"/>
                      </a:lnTo>
                      <a:lnTo>
                        <a:pt x="1425" y="1233"/>
                      </a:lnTo>
                      <a:lnTo>
                        <a:pt x="1425" y="1231"/>
                      </a:lnTo>
                      <a:lnTo>
                        <a:pt x="1426" y="1227"/>
                      </a:lnTo>
                      <a:lnTo>
                        <a:pt x="1426" y="1221"/>
                      </a:lnTo>
                      <a:lnTo>
                        <a:pt x="1427" y="1205"/>
                      </a:lnTo>
                      <a:lnTo>
                        <a:pt x="1427" y="1180"/>
                      </a:lnTo>
                      <a:lnTo>
                        <a:pt x="1428" y="1148"/>
                      </a:lnTo>
                      <a:lnTo>
                        <a:pt x="1428" y="1122"/>
                      </a:lnTo>
                      <a:lnTo>
                        <a:pt x="1429" y="1115"/>
                      </a:lnTo>
                      <a:lnTo>
                        <a:pt x="1429" y="1113"/>
                      </a:lnTo>
                      <a:lnTo>
                        <a:pt x="1430" y="1131"/>
                      </a:lnTo>
                      <a:lnTo>
                        <a:pt x="1430" y="1156"/>
                      </a:lnTo>
                      <a:lnTo>
                        <a:pt x="1431" y="1176"/>
                      </a:lnTo>
                      <a:lnTo>
                        <a:pt x="1431" y="1194"/>
                      </a:lnTo>
                      <a:lnTo>
                        <a:pt x="1432" y="1202"/>
                      </a:lnTo>
                      <a:lnTo>
                        <a:pt x="1432" y="1208"/>
                      </a:lnTo>
                      <a:lnTo>
                        <a:pt x="1433" y="1213"/>
                      </a:lnTo>
                      <a:lnTo>
                        <a:pt x="1433" y="1210"/>
                      </a:lnTo>
                      <a:lnTo>
                        <a:pt x="1434" y="1207"/>
                      </a:lnTo>
                      <a:lnTo>
                        <a:pt x="1434" y="1203"/>
                      </a:lnTo>
                      <a:lnTo>
                        <a:pt x="1435" y="1210"/>
                      </a:lnTo>
                      <a:lnTo>
                        <a:pt x="1435" y="1215"/>
                      </a:lnTo>
                      <a:lnTo>
                        <a:pt x="1436" y="1219"/>
                      </a:lnTo>
                      <a:lnTo>
                        <a:pt x="1436" y="1223"/>
                      </a:lnTo>
                      <a:lnTo>
                        <a:pt x="1437" y="1228"/>
                      </a:lnTo>
                      <a:lnTo>
                        <a:pt x="1437" y="1226"/>
                      </a:lnTo>
                      <a:lnTo>
                        <a:pt x="1438" y="1230"/>
                      </a:lnTo>
                      <a:lnTo>
                        <a:pt x="1438" y="1228"/>
                      </a:lnTo>
                      <a:lnTo>
                        <a:pt x="1439" y="1229"/>
                      </a:lnTo>
                      <a:lnTo>
                        <a:pt x="1439" y="1231"/>
                      </a:lnTo>
                      <a:lnTo>
                        <a:pt x="1440" y="1227"/>
                      </a:lnTo>
                      <a:lnTo>
                        <a:pt x="1440" y="1226"/>
                      </a:lnTo>
                      <a:lnTo>
                        <a:pt x="1440" y="1228"/>
                      </a:lnTo>
                      <a:lnTo>
                        <a:pt x="1441" y="1226"/>
                      </a:lnTo>
                      <a:lnTo>
                        <a:pt x="1441" y="1225"/>
                      </a:lnTo>
                      <a:lnTo>
                        <a:pt x="1442" y="1224"/>
                      </a:lnTo>
                      <a:lnTo>
                        <a:pt x="1443" y="1220"/>
                      </a:lnTo>
                      <a:lnTo>
                        <a:pt x="1443" y="1222"/>
                      </a:lnTo>
                      <a:lnTo>
                        <a:pt x="1444" y="1218"/>
                      </a:lnTo>
                      <a:lnTo>
                        <a:pt x="1444" y="1209"/>
                      </a:lnTo>
                      <a:lnTo>
                        <a:pt x="1445" y="1203"/>
                      </a:lnTo>
                      <a:lnTo>
                        <a:pt x="1445" y="1194"/>
                      </a:lnTo>
                      <a:lnTo>
                        <a:pt x="1446" y="1186"/>
                      </a:lnTo>
                      <a:lnTo>
                        <a:pt x="1446" y="1187"/>
                      </a:lnTo>
                      <a:lnTo>
                        <a:pt x="1446" y="1195"/>
                      </a:lnTo>
                      <a:lnTo>
                        <a:pt x="1447" y="1207"/>
                      </a:lnTo>
                      <a:lnTo>
                        <a:pt x="1447" y="1221"/>
                      </a:lnTo>
                      <a:lnTo>
                        <a:pt x="1448" y="1230"/>
                      </a:lnTo>
                      <a:lnTo>
                        <a:pt x="1448" y="1236"/>
                      </a:lnTo>
                      <a:lnTo>
                        <a:pt x="1449" y="1236"/>
                      </a:lnTo>
                      <a:lnTo>
                        <a:pt x="1449" y="1235"/>
                      </a:lnTo>
                      <a:lnTo>
                        <a:pt x="1450" y="1234"/>
                      </a:lnTo>
                      <a:lnTo>
                        <a:pt x="1450" y="1230"/>
                      </a:lnTo>
                      <a:lnTo>
                        <a:pt x="1451" y="1230"/>
                      </a:lnTo>
                      <a:lnTo>
                        <a:pt x="1451" y="1228"/>
                      </a:lnTo>
                      <a:lnTo>
                        <a:pt x="1452" y="1225"/>
                      </a:lnTo>
                      <a:lnTo>
                        <a:pt x="1452" y="1226"/>
                      </a:lnTo>
                      <a:lnTo>
                        <a:pt x="1453" y="1228"/>
                      </a:lnTo>
                      <a:lnTo>
                        <a:pt x="1453" y="1229"/>
                      </a:lnTo>
                      <a:lnTo>
                        <a:pt x="1454" y="1232"/>
                      </a:lnTo>
                      <a:lnTo>
                        <a:pt x="1455" y="1232"/>
                      </a:lnTo>
                      <a:lnTo>
                        <a:pt x="1455" y="1236"/>
                      </a:lnTo>
                      <a:lnTo>
                        <a:pt x="1455" y="1232"/>
                      </a:lnTo>
                      <a:lnTo>
                        <a:pt x="1456" y="1233"/>
                      </a:lnTo>
                      <a:lnTo>
                        <a:pt x="1457" y="1231"/>
                      </a:lnTo>
                      <a:lnTo>
                        <a:pt x="1457" y="1230"/>
                      </a:lnTo>
                      <a:lnTo>
                        <a:pt x="1458" y="1231"/>
                      </a:lnTo>
                      <a:lnTo>
                        <a:pt x="1458" y="1233"/>
                      </a:lnTo>
                      <a:lnTo>
                        <a:pt x="1459" y="1236"/>
                      </a:lnTo>
                      <a:lnTo>
                        <a:pt x="1459" y="1232"/>
                      </a:lnTo>
                      <a:lnTo>
                        <a:pt x="1460" y="1229"/>
                      </a:lnTo>
                      <a:lnTo>
                        <a:pt x="1460" y="1223"/>
                      </a:lnTo>
                      <a:lnTo>
                        <a:pt x="1461" y="1216"/>
                      </a:lnTo>
                      <a:lnTo>
                        <a:pt x="1461" y="1203"/>
                      </a:lnTo>
                      <a:lnTo>
                        <a:pt x="1462" y="1194"/>
                      </a:lnTo>
                      <a:lnTo>
                        <a:pt x="1462" y="1183"/>
                      </a:lnTo>
                      <a:lnTo>
                        <a:pt x="1463" y="1184"/>
                      </a:lnTo>
                      <a:lnTo>
                        <a:pt x="1463" y="1189"/>
                      </a:lnTo>
                      <a:lnTo>
                        <a:pt x="1464" y="1201"/>
                      </a:lnTo>
                      <a:lnTo>
                        <a:pt x="1464" y="1212"/>
                      </a:lnTo>
                      <a:lnTo>
                        <a:pt x="1465" y="1220"/>
                      </a:lnTo>
                      <a:lnTo>
                        <a:pt x="1465" y="1225"/>
                      </a:lnTo>
                      <a:lnTo>
                        <a:pt x="1465" y="1229"/>
                      </a:lnTo>
                      <a:lnTo>
                        <a:pt x="1466" y="1230"/>
                      </a:lnTo>
                      <a:lnTo>
                        <a:pt x="1467" y="1230"/>
                      </a:lnTo>
                      <a:lnTo>
                        <a:pt x="1467" y="1225"/>
                      </a:lnTo>
                      <a:lnTo>
                        <a:pt x="1468" y="1225"/>
                      </a:lnTo>
                      <a:lnTo>
                        <a:pt x="1468" y="1218"/>
                      </a:lnTo>
                      <a:lnTo>
                        <a:pt x="1469" y="1211"/>
                      </a:lnTo>
                      <a:lnTo>
                        <a:pt x="1469" y="1203"/>
                      </a:lnTo>
                      <a:lnTo>
                        <a:pt x="1470" y="1198"/>
                      </a:lnTo>
                      <a:lnTo>
                        <a:pt x="1470" y="1195"/>
                      </a:lnTo>
                      <a:lnTo>
                        <a:pt x="1471" y="1193"/>
                      </a:lnTo>
                      <a:lnTo>
                        <a:pt x="1471" y="1198"/>
                      </a:lnTo>
                      <a:lnTo>
                        <a:pt x="1471" y="1206"/>
                      </a:lnTo>
                      <a:lnTo>
                        <a:pt x="1472" y="1211"/>
                      </a:lnTo>
                      <a:lnTo>
                        <a:pt x="1472" y="1217"/>
                      </a:lnTo>
                      <a:lnTo>
                        <a:pt x="1473" y="1222"/>
                      </a:lnTo>
                      <a:lnTo>
                        <a:pt x="1473" y="1224"/>
                      </a:lnTo>
                      <a:lnTo>
                        <a:pt x="1474" y="1222"/>
                      </a:lnTo>
                      <a:lnTo>
                        <a:pt x="1474" y="1225"/>
                      </a:lnTo>
                      <a:lnTo>
                        <a:pt x="1475" y="1227"/>
                      </a:lnTo>
                      <a:lnTo>
                        <a:pt x="1475" y="1228"/>
                      </a:lnTo>
                      <a:lnTo>
                        <a:pt x="1476" y="1230"/>
                      </a:lnTo>
                      <a:lnTo>
                        <a:pt x="1476" y="1227"/>
                      </a:lnTo>
                      <a:lnTo>
                        <a:pt x="1477" y="1231"/>
                      </a:lnTo>
                      <a:lnTo>
                        <a:pt x="1477" y="1227"/>
                      </a:lnTo>
                      <a:lnTo>
                        <a:pt x="1478" y="1226"/>
                      </a:lnTo>
                      <a:lnTo>
                        <a:pt x="1478" y="1224"/>
                      </a:lnTo>
                      <a:lnTo>
                        <a:pt x="1478" y="1218"/>
                      </a:lnTo>
                      <a:lnTo>
                        <a:pt x="1479" y="1211"/>
                      </a:lnTo>
                      <a:lnTo>
                        <a:pt x="1479" y="1208"/>
                      </a:lnTo>
                      <a:lnTo>
                        <a:pt x="1480" y="1202"/>
                      </a:lnTo>
                      <a:lnTo>
                        <a:pt x="1480" y="1196"/>
                      </a:lnTo>
                      <a:lnTo>
                        <a:pt x="1481" y="1195"/>
                      </a:lnTo>
                      <a:lnTo>
                        <a:pt x="1481" y="1196"/>
                      </a:lnTo>
                      <a:lnTo>
                        <a:pt x="1482" y="1199"/>
                      </a:lnTo>
                      <a:lnTo>
                        <a:pt x="1482" y="1208"/>
                      </a:lnTo>
                      <a:lnTo>
                        <a:pt x="1483" y="1216"/>
                      </a:lnTo>
                      <a:lnTo>
                        <a:pt x="1483" y="1217"/>
                      </a:lnTo>
                      <a:lnTo>
                        <a:pt x="1484" y="1222"/>
                      </a:lnTo>
                      <a:lnTo>
                        <a:pt x="1484" y="1220"/>
                      </a:lnTo>
                      <a:lnTo>
                        <a:pt x="1485" y="1221"/>
                      </a:lnTo>
                      <a:lnTo>
                        <a:pt x="1485" y="1220"/>
                      </a:lnTo>
                      <a:lnTo>
                        <a:pt x="1486" y="1222"/>
                      </a:lnTo>
                      <a:lnTo>
                        <a:pt x="1486" y="1223"/>
                      </a:lnTo>
                      <a:lnTo>
                        <a:pt x="1487" y="1221"/>
                      </a:lnTo>
                      <a:lnTo>
                        <a:pt x="1487" y="1223"/>
                      </a:lnTo>
                      <a:lnTo>
                        <a:pt x="1488" y="1227"/>
                      </a:lnTo>
                      <a:lnTo>
                        <a:pt x="1488" y="1226"/>
                      </a:lnTo>
                      <a:lnTo>
                        <a:pt x="1489" y="1227"/>
                      </a:lnTo>
                      <a:lnTo>
                        <a:pt x="1489" y="1229"/>
                      </a:lnTo>
                      <a:lnTo>
                        <a:pt x="1490" y="1225"/>
                      </a:lnTo>
                      <a:lnTo>
                        <a:pt x="1490" y="1224"/>
                      </a:lnTo>
                      <a:lnTo>
                        <a:pt x="1491" y="1218"/>
                      </a:lnTo>
                      <a:lnTo>
                        <a:pt x="1491" y="1217"/>
                      </a:lnTo>
                      <a:lnTo>
                        <a:pt x="1492" y="1214"/>
                      </a:lnTo>
                      <a:lnTo>
                        <a:pt x="1492" y="1210"/>
                      </a:lnTo>
                      <a:lnTo>
                        <a:pt x="1493" y="1208"/>
                      </a:lnTo>
                      <a:lnTo>
                        <a:pt x="1493" y="1205"/>
                      </a:lnTo>
                      <a:lnTo>
                        <a:pt x="1494" y="1204"/>
                      </a:lnTo>
                      <a:lnTo>
                        <a:pt x="1494" y="1202"/>
                      </a:lnTo>
                      <a:lnTo>
                        <a:pt x="1495" y="1199"/>
                      </a:lnTo>
                      <a:lnTo>
                        <a:pt x="1495" y="1195"/>
                      </a:lnTo>
                      <a:lnTo>
                        <a:pt x="1496" y="1196"/>
                      </a:lnTo>
                      <a:lnTo>
                        <a:pt x="1496" y="1192"/>
                      </a:lnTo>
                      <a:lnTo>
                        <a:pt x="1497" y="1191"/>
                      </a:lnTo>
                      <a:lnTo>
                        <a:pt x="1497" y="1192"/>
                      </a:lnTo>
                      <a:lnTo>
                        <a:pt x="1497" y="1193"/>
                      </a:lnTo>
                      <a:lnTo>
                        <a:pt x="1498" y="1198"/>
                      </a:lnTo>
                      <a:lnTo>
                        <a:pt x="1498" y="1204"/>
                      </a:lnTo>
                      <a:lnTo>
                        <a:pt x="1499" y="1209"/>
                      </a:lnTo>
                      <a:lnTo>
                        <a:pt x="1499" y="1211"/>
                      </a:lnTo>
                      <a:lnTo>
                        <a:pt x="1500" y="1215"/>
                      </a:lnTo>
                      <a:lnTo>
                        <a:pt x="1501" y="1218"/>
                      </a:lnTo>
                      <a:lnTo>
                        <a:pt x="1501" y="1221"/>
                      </a:lnTo>
                      <a:lnTo>
                        <a:pt x="1502" y="1221"/>
                      </a:lnTo>
                      <a:lnTo>
                        <a:pt x="1502" y="1218"/>
                      </a:lnTo>
                      <a:lnTo>
                        <a:pt x="1503" y="1221"/>
                      </a:lnTo>
                      <a:lnTo>
                        <a:pt x="1503" y="1219"/>
                      </a:lnTo>
                      <a:lnTo>
                        <a:pt x="1504" y="1222"/>
                      </a:lnTo>
                      <a:lnTo>
                        <a:pt x="1504" y="1220"/>
                      </a:lnTo>
                      <a:lnTo>
                        <a:pt x="1505" y="1224"/>
                      </a:lnTo>
                      <a:lnTo>
                        <a:pt x="1505" y="1223"/>
                      </a:lnTo>
                      <a:lnTo>
                        <a:pt x="1506" y="1215"/>
                      </a:lnTo>
                      <a:lnTo>
                        <a:pt x="1506" y="1200"/>
                      </a:lnTo>
                      <a:lnTo>
                        <a:pt x="1507" y="1173"/>
                      </a:lnTo>
                      <a:lnTo>
                        <a:pt x="1507" y="1143"/>
                      </a:lnTo>
                      <a:lnTo>
                        <a:pt x="1508" y="1121"/>
                      </a:lnTo>
                      <a:lnTo>
                        <a:pt x="1508" y="1112"/>
                      </a:lnTo>
                      <a:lnTo>
                        <a:pt x="1509" y="1121"/>
                      </a:lnTo>
                      <a:lnTo>
                        <a:pt x="1509" y="1137"/>
                      </a:lnTo>
                      <a:lnTo>
                        <a:pt x="1510" y="1156"/>
                      </a:lnTo>
                      <a:lnTo>
                        <a:pt x="1510" y="1172"/>
                      </a:lnTo>
                      <a:lnTo>
                        <a:pt x="1510" y="1178"/>
                      </a:lnTo>
                      <a:lnTo>
                        <a:pt x="1511" y="1187"/>
                      </a:lnTo>
                      <a:lnTo>
                        <a:pt x="1511" y="1189"/>
                      </a:lnTo>
                      <a:lnTo>
                        <a:pt x="1512" y="1187"/>
                      </a:lnTo>
                      <a:lnTo>
                        <a:pt x="1512" y="1192"/>
                      </a:lnTo>
                      <a:lnTo>
                        <a:pt x="1513" y="1197"/>
                      </a:lnTo>
                      <a:lnTo>
                        <a:pt x="1513" y="1199"/>
                      </a:lnTo>
                      <a:lnTo>
                        <a:pt x="1514" y="1199"/>
                      </a:lnTo>
                      <a:lnTo>
                        <a:pt x="1514" y="1200"/>
                      </a:lnTo>
                      <a:lnTo>
                        <a:pt x="1515" y="1198"/>
                      </a:lnTo>
                      <a:lnTo>
                        <a:pt x="1515" y="1192"/>
                      </a:lnTo>
                      <a:lnTo>
                        <a:pt x="1516" y="1193"/>
                      </a:lnTo>
                      <a:lnTo>
                        <a:pt x="1516" y="1197"/>
                      </a:lnTo>
                      <a:lnTo>
                        <a:pt x="1517" y="1203"/>
                      </a:lnTo>
                      <a:lnTo>
                        <a:pt x="1517" y="1206"/>
                      </a:lnTo>
                      <a:lnTo>
                        <a:pt x="1518" y="1211"/>
                      </a:lnTo>
                      <a:lnTo>
                        <a:pt x="1518" y="1212"/>
                      </a:lnTo>
                      <a:lnTo>
                        <a:pt x="1519" y="1214"/>
                      </a:lnTo>
                      <a:lnTo>
                        <a:pt x="1519" y="1218"/>
                      </a:lnTo>
                      <a:lnTo>
                        <a:pt x="1520" y="1214"/>
                      </a:lnTo>
                      <a:lnTo>
                        <a:pt x="1520" y="1212"/>
                      </a:lnTo>
                      <a:lnTo>
                        <a:pt x="1520" y="1215"/>
                      </a:lnTo>
                      <a:lnTo>
                        <a:pt x="1521" y="1211"/>
                      </a:lnTo>
                      <a:lnTo>
                        <a:pt x="1521" y="1210"/>
                      </a:lnTo>
                      <a:lnTo>
                        <a:pt x="1522" y="1210"/>
                      </a:lnTo>
                      <a:lnTo>
                        <a:pt x="1522" y="1209"/>
                      </a:lnTo>
                      <a:lnTo>
                        <a:pt x="1523" y="1213"/>
                      </a:lnTo>
                      <a:lnTo>
                        <a:pt x="1524" y="1214"/>
                      </a:lnTo>
                      <a:lnTo>
                        <a:pt x="1524" y="1215"/>
                      </a:lnTo>
                      <a:lnTo>
                        <a:pt x="1525" y="1214"/>
                      </a:lnTo>
                      <a:lnTo>
                        <a:pt x="1525" y="1216"/>
                      </a:lnTo>
                      <a:lnTo>
                        <a:pt x="1526" y="1215"/>
                      </a:lnTo>
                      <a:lnTo>
                        <a:pt x="1526" y="1214"/>
                      </a:lnTo>
                      <a:lnTo>
                        <a:pt x="1527" y="1213"/>
                      </a:lnTo>
                      <a:lnTo>
                        <a:pt x="1527" y="1211"/>
                      </a:lnTo>
                      <a:lnTo>
                        <a:pt x="1528" y="1212"/>
                      </a:lnTo>
                      <a:lnTo>
                        <a:pt x="1528" y="1210"/>
                      </a:lnTo>
                      <a:lnTo>
                        <a:pt x="1529" y="1214"/>
                      </a:lnTo>
                      <a:lnTo>
                        <a:pt x="1529" y="1213"/>
                      </a:lnTo>
                      <a:lnTo>
                        <a:pt x="1530" y="1213"/>
                      </a:lnTo>
                      <a:lnTo>
                        <a:pt x="1530" y="1212"/>
                      </a:lnTo>
                      <a:lnTo>
                        <a:pt x="1531" y="1211"/>
                      </a:lnTo>
                      <a:lnTo>
                        <a:pt x="1531" y="1210"/>
                      </a:lnTo>
                      <a:lnTo>
                        <a:pt x="1532" y="1212"/>
                      </a:lnTo>
                      <a:lnTo>
                        <a:pt x="1532" y="1215"/>
                      </a:lnTo>
                      <a:lnTo>
                        <a:pt x="1533" y="1212"/>
                      </a:lnTo>
                      <a:lnTo>
                        <a:pt x="1533" y="1214"/>
                      </a:lnTo>
                      <a:lnTo>
                        <a:pt x="1534" y="1213"/>
                      </a:lnTo>
                      <a:lnTo>
                        <a:pt x="1534" y="1212"/>
                      </a:lnTo>
                      <a:lnTo>
                        <a:pt x="1534" y="1209"/>
                      </a:lnTo>
                      <a:lnTo>
                        <a:pt x="1535" y="1210"/>
                      </a:lnTo>
                      <a:lnTo>
                        <a:pt x="1535" y="1208"/>
                      </a:lnTo>
                      <a:lnTo>
                        <a:pt x="1536" y="1204"/>
                      </a:lnTo>
                      <a:lnTo>
                        <a:pt x="1536" y="1201"/>
                      </a:lnTo>
                      <a:lnTo>
                        <a:pt x="1537" y="1196"/>
                      </a:lnTo>
                      <a:lnTo>
                        <a:pt x="1537" y="1180"/>
                      </a:lnTo>
                      <a:lnTo>
                        <a:pt x="1538" y="1153"/>
                      </a:lnTo>
                      <a:lnTo>
                        <a:pt x="1538" y="1111"/>
                      </a:lnTo>
                      <a:lnTo>
                        <a:pt x="1539" y="1043"/>
                      </a:lnTo>
                      <a:lnTo>
                        <a:pt x="1539" y="989"/>
                      </a:lnTo>
                      <a:lnTo>
                        <a:pt x="1540" y="963"/>
                      </a:lnTo>
                      <a:lnTo>
                        <a:pt x="1540" y="979"/>
                      </a:lnTo>
                      <a:lnTo>
                        <a:pt x="1541" y="1019"/>
                      </a:lnTo>
                      <a:lnTo>
                        <a:pt x="1541" y="1072"/>
                      </a:lnTo>
                      <a:lnTo>
                        <a:pt x="1542" y="1117"/>
                      </a:lnTo>
                      <a:lnTo>
                        <a:pt x="1542" y="1150"/>
                      </a:lnTo>
                      <a:lnTo>
                        <a:pt x="1542" y="1165"/>
                      </a:lnTo>
                      <a:lnTo>
                        <a:pt x="1543" y="1173"/>
                      </a:lnTo>
                      <a:lnTo>
                        <a:pt x="1543" y="1179"/>
                      </a:lnTo>
                      <a:lnTo>
                        <a:pt x="1544" y="1178"/>
                      </a:lnTo>
                      <a:lnTo>
                        <a:pt x="1544" y="1180"/>
                      </a:lnTo>
                      <a:lnTo>
                        <a:pt x="1545" y="1187"/>
                      </a:lnTo>
                      <a:lnTo>
                        <a:pt x="1545" y="1188"/>
                      </a:lnTo>
                      <a:lnTo>
                        <a:pt x="1546" y="1192"/>
                      </a:lnTo>
                      <a:lnTo>
                        <a:pt x="1546" y="1197"/>
                      </a:lnTo>
                      <a:lnTo>
                        <a:pt x="1547" y="1196"/>
                      </a:lnTo>
                      <a:lnTo>
                        <a:pt x="1547" y="1202"/>
                      </a:lnTo>
                      <a:lnTo>
                        <a:pt x="1548" y="1198"/>
                      </a:lnTo>
                      <a:lnTo>
                        <a:pt x="1548" y="1199"/>
                      </a:lnTo>
                      <a:lnTo>
                        <a:pt x="1549" y="1195"/>
                      </a:lnTo>
                      <a:lnTo>
                        <a:pt x="1549" y="1198"/>
                      </a:lnTo>
                      <a:lnTo>
                        <a:pt x="1550" y="1193"/>
                      </a:lnTo>
                      <a:lnTo>
                        <a:pt x="1550" y="1185"/>
                      </a:lnTo>
                      <a:lnTo>
                        <a:pt x="1551" y="1179"/>
                      </a:lnTo>
                      <a:lnTo>
                        <a:pt x="1551" y="1159"/>
                      </a:lnTo>
                      <a:lnTo>
                        <a:pt x="1552" y="1149"/>
                      </a:lnTo>
                      <a:lnTo>
                        <a:pt x="1552" y="1142"/>
                      </a:lnTo>
                      <a:lnTo>
                        <a:pt x="1552" y="1148"/>
                      </a:lnTo>
                      <a:lnTo>
                        <a:pt x="1553" y="1157"/>
                      </a:lnTo>
                      <a:lnTo>
                        <a:pt x="1553" y="1175"/>
                      </a:lnTo>
                      <a:lnTo>
                        <a:pt x="1554" y="1183"/>
                      </a:lnTo>
                      <a:lnTo>
                        <a:pt x="1554" y="1186"/>
                      </a:lnTo>
                      <a:lnTo>
                        <a:pt x="1555" y="1189"/>
                      </a:lnTo>
                      <a:lnTo>
                        <a:pt x="1555" y="1185"/>
                      </a:lnTo>
                      <a:lnTo>
                        <a:pt x="1556" y="1186"/>
                      </a:lnTo>
                      <a:lnTo>
                        <a:pt x="1557" y="1182"/>
                      </a:lnTo>
                      <a:lnTo>
                        <a:pt x="1557" y="1179"/>
                      </a:lnTo>
                      <a:lnTo>
                        <a:pt x="1558" y="1181"/>
                      </a:lnTo>
                      <a:lnTo>
                        <a:pt x="1558" y="1178"/>
                      </a:lnTo>
                      <a:lnTo>
                        <a:pt x="1559" y="1183"/>
                      </a:lnTo>
                      <a:lnTo>
                        <a:pt x="1559" y="1184"/>
                      </a:lnTo>
                      <a:lnTo>
                        <a:pt x="1560" y="1183"/>
                      </a:lnTo>
                      <a:lnTo>
                        <a:pt x="1560" y="1185"/>
                      </a:lnTo>
                      <a:lnTo>
                        <a:pt x="1561" y="1182"/>
                      </a:lnTo>
                      <a:lnTo>
                        <a:pt x="1561" y="1185"/>
                      </a:lnTo>
                      <a:lnTo>
                        <a:pt x="1562" y="1188"/>
                      </a:lnTo>
                      <a:lnTo>
                        <a:pt x="1562" y="1194"/>
                      </a:lnTo>
                      <a:lnTo>
                        <a:pt x="1563" y="1194"/>
                      </a:lnTo>
                      <a:lnTo>
                        <a:pt x="1563" y="1187"/>
                      </a:lnTo>
                      <a:lnTo>
                        <a:pt x="1564" y="1194"/>
                      </a:lnTo>
                      <a:lnTo>
                        <a:pt x="1564" y="1193"/>
                      </a:lnTo>
                      <a:lnTo>
                        <a:pt x="1565" y="1195"/>
                      </a:lnTo>
                      <a:lnTo>
                        <a:pt x="1565" y="1194"/>
                      </a:lnTo>
                      <a:lnTo>
                        <a:pt x="1565" y="1195"/>
                      </a:lnTo>
                      <a:lnTo>
                        <a:pt x="1566" y="1196"/>
                      </a:lnTo>
                      <a:lnTo>
                        <a:pt x="1566" y="1193"/>
                      </a:lnTo>
                      <a:lnTo>
                        <a:pt x="1567" y="1193"/>
                      </a:lnTo>
                      <a:lnTo>
                        <a:pt x="1567" y="1185"/>
                      </a:lnTo>
                      <a:lnTo>
                        <a:pt x="1568" y="1176"/>
                      </a:lnTo>
                      <a:lnTo>
                        <a:pt x="1568" y="1166"/>
                      </a:lnTo>
                      <a:lnTo>
                        <a:pt x="1569" y="1146"/>
                      </a:lnTo>
                      <a:lnTo>
                        <a:pt x="1569" y="1124"/>
                      </a:lnTo>
                      <a:lnTo>
                        <a:pt x="1570" y="1116"/>
                      </a:lnTo>
                      <a:lnTo>
                        <a:pt x="1571" y="1121"/>
                      </a:lnTo>
                      <a:lnTo>
                        <a:pt x="1571" y="1128"/>
                      </a:lnTo>
                      <a:lnTo>
                        <a:pt x="1572" y="1139"/>
                      </a:lnTo>
                      <a:lnTo>
                        <a:pt x="1572" y="1152"/>
                      </a:lnTo>
                      <a:lnTo>
                        <a:pt x="1573" y="1165"/>
                      </a:lnTo>
                      <a:lnTo>
                        <a:pt x="1573" y="1176"/>
                      </a:lnTo>
                      <a:lnTo>
                        <a:pt x="1574" y="1182"/>
                      </a:lnTo>
                      <a:lnTo>
                        <a:pt x="1574" y="1188"/>
                      </a:lnTo>
                      <a:lnTo>
                        <a:pt x="1575" y="1192"/>
                      </a:lnTo>
                      <a:lnTo>
                        <a:pt x="1575" y="1190"/>
                      </a:lnTo>
                      <a:lnTo>
                        <a:pt x="1575" y="1191"/>
                      </a:lnTo>
                      <a:lnTo>
                        <a:pt x="1576" y="1189"/>
                      </a:lnTo>
                      <a:lnTo>
                        <a:pt x="1576" y="1190"/>
                      </a:lnTo>
                      <a:lnTo>
                        <a:pt x="1577" y="1186"/>
                      </a:lnTo>
                      <a:lnTo>
                        <a:pt x="1577" y="1183"/>
                      </a:lnTo>
                      <a:lnTo>
                        <a:pt x="1578" y="1181"/>
                      </a:lnTo>
                      <a:lnTo>
                        <a:pt x="1578" y="1184"/>
                      </a:lnTo>
                      <a:lnTo>
                        <a:pt x="1579" y="1185"/>
                      </a:lnTo>
                      <a:lnTo>
                        <a:pt x="1579" y="1184"/>
                      </a:lnTo>
                      <a:lnTo>
                        <a:pt x="1580" y="1179"/>
                      </a:lnTo>
                      <a:lnTo>
                        <a:pt x="1580" y="1176"/>
                      </a:lnTo>
                      <a:lnTo>
                        <a:pt x="1581" y="1172"/>
                      </a:lnTo>
                      <a:lnTo>
                        <a:pt x="1581" y="1174"/>
                      </a:lnTo>
                      <a:lnTo>
                        <a:pt x="1582" y="1177"/>
                      </a:lnTo>
                      <a:lnTo>
                        <a:pt x="1582" y="1180"/>
                      </a:lnTo>
                      <a:lnTo>
                        <a:pt x="1583" y="1184"/>
                      </a:lnTo>
                      <a:lnTo>
                        <a:pt x="1583" y="1188"/>
                      </a:lnTo>
                      <a:lnTo>
                        <a:pt x="1584" y="1191"/>
                      </a:lnTo>
                      <a:lnTo>
                        <a:pt x="1584" y="1193"/>
                      </a:lnTo>
                      <a:lnTo>
                        <a:pt x="1585" y="1193"/>
                      </a:lnTo>
                      <a:lnTo>
                        <a:pt x="1585" y="1189"/>
                      </a:lnTo>
                      <a:lnTo>
                        <a:pt x="1586" y="1187"/>
                      </a:lnTo>
                      <a:lnTo>
                        <a:pt x="1586" y="1182"/>
                      </a:lnTo>
                      <a:lnTo>
                        <a:pt x="1587" y="1178"/>
                      </a:lnTo>
                      <a:lnTo>
                        <a:pt x="1587" y="1176"/>
                      </a:lnTo>
                      <a:lnTo>
                        <a:pt x="1588" y="1170"/>
                      </a:lnTo>
                      <a:lnTo>
                        <a:pt x="1588" y="1161"/>
                      </a:lnTo>
                      <a:lnTo>
                        <a:pt x="1589" y="1147"/>
                      </a:lnTo>
                      <a:lnTo>
                        <a:pt x="1589" y="1130"/>
                      </a:lnTo>
                      <a:lnTo>
                        <a:pt x="1590" y="1117"/>
                      </a:lnTo>
                      <a:lnTo>
                        <a:pt x="1590" y="1105"/>
                      </a:lnTo>
                      <a:lnTo>
                        <a:pt x="1591" y="1108"/>
                      </a:lnTo>
                      <a:lnTo>
                        <a:pt x="1591" y="1111"/>
                      </a:lnTo>
                      <a:lnTo>
                        <a:pt x="1592" y="1119"/>
                      </a:lnTo>
                      <a:lnTo>
                        <a:pt x="1592" y="1126"/>
                      </a:lnTo>
                      <a:lnTo>
                        <a:pt x="1593" y="1132"/>
                      </a:lnTo>
                      <a:lnTo>
                        <a:pt x="1593" y="1138"/>
                      </a:lnTo>
                      <a:lnTo>
                        <a:pt x="1594" y="1138"/>
                      </a:lnTo>
                      <a:lnTo>
                        <a:pt x="1594" y="1144"/>
                      </a:lnTo>
                      <a:lnTo>
                        <a:pt x="1594" y="1151"/>
                      </a:lnTo>
                      <a:lnTo>
                        <a:pt x="1595" y="1155"/>
                      </a:lnTo>
                      <a:lnTo>
                        <a:pt x="1595" y="1156"/>
                      </a:lnTo>
                      <a:lnTo>
                        <a:pt x="1596" y="1163"/>
                      </a:lnTo>
                      <a:lnTo>
                        <a:pt x="1596" y="1162"/>
                      </a:lnTo>
                      <a:lnTo>
                        <a:pt x="1597" y="1160"/>
                      </a:lnTo>
                      <a:lnTo>
                        <a:pt x="1597" y="1158"/>
                      </a:lnTo>
                      <a:lnTo>
                        <a:pt x="1597" y="1160"/>
                      </a:lnTo>
                      <a:lnTo>
                        <a:pt x="1598" y="1162"/>
                      </a:lnTo>
                      <a:lnTo>
                        <a:pt x="1598" y="1165"/>
                      </a:lnTo>
                      <a:lnTo>
                        <a:pt x="1599" y="1167"/>
                      </a:lnTo>
                      <a:lnTo>
                        <a:pt x="1599" y="1168"/>
                      </a:lnTo>
                      <a:lnTo>
                        <a:pt x="1600" y="1169"/>
                      </a:lnTo>
                      <a:lnTo>
                        <a:pt x="1600" y="1172"/>
                      </a:lnTo>
                      <a:lnTo>
                        <a:pt x="1601" y="1171"/>
                      </a:lnTo>
                      <a:lnTo>
                        <a:pt x="1601" y="1166"/>
                      </a:lnTo>
                      <a:lnTo>
                        <a:pt x="1602" y="1169"/>
                      </a:lnTo>
                      <a:lnTo>
                        <a:pt x="1602" y="1168"/>
                      </a:lnTo>
                      <a:lnTo>
                        <a:pt x="1603" y="1163"/>
                      </a:lnTo>
                      <a:lnTo>
                        <a:pt x="1603" y="1160"/>
                      </a:lnTo>
                      <a:lnTo>
                        <a:pt x="1604" y="1157"/>
                      </a:lnTo>
                      <a:lnTo>
                        <a:pt x="1604" y="1148"/>
                      </a:lnTo>
                      <a:lnTo>
                        <a:pt x="1605" y="1140"/>
                      </a:lnTo>
                      <a:lnTo>
                        <a:pt x="1605" y="1118"/>
                      </a:lnTo>
                      <a:lnTo>
                        <a:pt x="1606" y="1096"/>
                      </a:lnTo>
                      <a:lnTo>
                        <a:pt x="1606" y="1069"/>
                      </a:lnTo>
                      <a:lnTo>
                        <a:pt x="1607" y="1017"/>
                      </a:lnTo>
                      <a:lnTo>
                        <a:pt x="1607" y="901"/>
                      </a:lnTo>
                      <a:lnTo>
                        <a:pt x="1607" y="717"/>
                      </a:lnTo>
                      <a:lnTo>
                        <a:pt x="1608" y="502"/>
                      </a:lnTo>
                      <a:lnTo>
                        <a:pt x="1608" y="265"/>
                      </a:lnTo>
                      <a:lnTo>
                        <a:pt x="1609" y="54"/>
                      </a:lnTo>
                      <a:lnTo>
                        <a:pt x="1609" y="0"/>
                      </a:lnTo>
                      <a:lnTo>
                        <a:pt x="1610" y="97"/>
                      </a:lnTo>
                      <a:lnTo>
                        <a:pt x="1610" y="304"/>
                      </a:lnTo>
                      <a:lnTo>
                        <a:pt x="1611" y="511"/>
                      </a:lnTo>
                      <a:lnTo>
                        <a:pt x="1611" y="686"/>
                      </a:lnTo>
                      <a:lnTo>
                        <a:pt x="1612" y="799"/>
                      </a:lnTo>
                      <a:lnTo>
                        <a:pt x="1612" y="882"/>
                      </a:lnTo>
                      <a:lnTo>
                        <a:pt x="1613" y="932"/>
                      </a:lnTo>
                      <a:lnTo>
                        <a:pt x="1613" y="968"/>
                      </a:lnTo>
                      <a:lnTo>
                        <a:pt x="1614" y="995"/>
                      </a:lnTo>
                      <a:lnTo>
                        <a:pt x="1614" y="1014"/>
                      </a:lnTo>
                      <a:lnTo>
                        <a:pt x="1615" y="1028"/>
                      </a:lnTo>
                      <a:lnTo>
                        <a:pt x="1615" y="1043"/>
                      </a:lnTo>
                      <a:lnTo>
                        <a:pt x="1616" y="1057"/>
                      </a:lnTo>
                      <a:lnTo>
                        <a:pt x="1616" y="1068"/>
                      </a:lnTo>
                      <a:lnTo>
                        <a:pt x="1617" y="1073"/>
                      </a:lnTo>
                      <a:lnTo>
                        <a:pt x="1617" y="1083"/>
                      </a:lnTo>
                      <a:lnTo>
                        <a:pt x="1617" y="1089"/>
                      </a:lnTo>
                      <a:lnTo>
                        <a:pt x="1618" y="1095"/>
                      </a:lnTo>
                      <a:lnTo>
                        <a:pt x="1618" y="1105"/>
                      </a:lnTo>
                      <a:lnTo>
                        <a:pt x="1619" y="1107"/>
                      </a:lnTo>
                      <a:lnTo>
                        <a:pt x="1619" y="1109"/>
                      </a:lnTo>
                      <a:lnTo>
                        <a:pt x="1620" y="1114"/>
                      </a:lnTo>
                      <a:lnTo>
                        <a:pt x="1620" y="1119"/>
                      </a:lnTo>
                      <a:lnTo>
                        <a:pt x="1621" y="1120"/>
                      </a:lnTo>
                      <a:lnTo>
                        <a:pt x="1621" y="1123"/>
                      </a:lnTo>
                      <a:lnTo>
                        <a:pt x="1622" y="1123"/>
                      </a:lnTo>
                      <a:lnTo>
                        <a:pt x="1622" y="1124"/>
                      </a:lnTo>
                      <a:lnTo>
                        <a:pt x="1623" y="1127"/>
                      </a:lnTo>
                      <a:lnTo>
                        <a:pt x="1623" y="1124"/>
                      </a:lnTo>
                      <a:lnTo>
                        <a:pt x="1624" y="1123"/>
                      </a:lnTo>
                      <a:lnTo>
                        <a:pt x="1624" y="1127"/>
                      </a:lnTo>
                      <a:lnTo>
                        <a:pt x="1625" y="1130"/>
                      </a:lnTo>
                      <a:lnTo>
                        <a:pt x="1625" y="1131"/>
                      </a:lnTo>
                      <a:lnTo>
                        <a:pt x="1626" y="1130"/>
                      </a:lnTo>
                      <a:lnTo>
                        <a:pt x="1626" y="1134"/>
                      </a:lnTo>
                      <a:lnTo>
                        <a:pt x="1627" y="1134"/>
                      </a:lnTo>
                      <a:lnTo>
                        <a:pt x="1627" y="1128"/>
                      </a:lnTo>
                      <a:lnTo>
                        <a:pt x="1627" y="1127"/>
                      </a:lnTo>
                      <a:lnTo>
                        <a:pt x="1628" y="1126"/>
                      </a:lnTo>
                      <a:lnTo>
                        <a:pt x="1628" y="1134"/>
                      </a:lnTo>
                      <a:lnTo>
                        <a:pt x="1629" y="1133"/>
                      </a:lnTo>
                      <a:lnTo>
                        <a:pt x="1629" y="1140"/>
                      </a:lnTo>
                      <a:lnTo>
                        <a:pt x="1630" y="1139"/>
                      </a:lnTo>
                      <a:lnTo>
                        <a:pt x="1630" y="1140"/>
                      </a:lnTo>
                      <a:lnTo>
                        <a:pt x="1630" y="1138"/>
                      </a:lnTo>
                      <a:lnTo>
                        <a:pt x="1631" y="1143"/>
                      </a:lnTo>
                      <a:lnTo>
                        <a:pt x="1631" y="1142"/>
                      </a:lnTo>
                      <a:lnTo>
                        <a:pt x="1632" y="1143"/>
                      </a:lnTo>
                      <a:lnTo>
                        <a:pt x="1632" y="1142"/>
                      </a:lnTo>
                      <a:lnTo>
                        <a:pt x="1633" y="1146"/>
                      </a:lnTo>
                      <a:lnTo>
                        <a:pt x="1633" y="1144"/>
                      </a:lnTo>
                      <a:lnTo>
                        <a:pt x="1634" y="1148"/>
                      </a:lnTo>
                      <a:lnTo>
                        <a:pt x="1634" y="1146"/>
                      </a:lnTo>
                      <a:lnTo>
                        <a:pt x="1635" y="1146"/>
                      </a:lnTo>
                      <a:lnTo>
                        <a:pt x="1636" y="1147"/>
                      </a:lnTo>
                      <a:lnTo>
                        <a:pt x="1636" y="1142"/>
                      </a:lnTo>
                      <a:lnTo>
                        <a:pt x="1637" y="1137"/>
                      </a:lnTo>
                      <a:lnTo>
                        <a:pt x="1638" y="1132"/>
                      </a:lnTo>
                      <a:lnTo>
                        <a:pt x="1638" y="1130"/>
                      </a:lnTo>
                      <a:lnTo>
                        <a:pt x="1639" y="1121"/>
                      </a:lnTo>
                      <a:lnTo>
                        <a:pt x="1639" y="1118"/>
                      </a:lnTo>
                      <a:lnTo>
                        <a:pt x="1639" y="1117"/>
                      </a:lnTo>
                      <a:lnTo>
                        <a:pt x="1640" y="1123"/>
                      </a:lnTo>
                      <a:lnTo>
                        <a:pt x="1640" y="1127"/>
                      </a:lnTo>
                      <a:lnTo>
                        <a:pt x="1641" y="1133"/>
                      </a:lnTo>
                      <a:lnTo>
                        <a:pt x="1641" y="1138"/>
                      </a:lnTo>
                      <a:lnTo>
                        <a:pt x="1642" y="1145"/>
                      </a:lnTo>
                      <a:lnTo>
                        <a:pt x="1642" y="1148"/>
                      </a:lnTo>
                      <a:lnTo>
                        <a:pt x="1643" y="1149"/>
                      </a:lnTo>
                      <a:lnTo>
                        <a:pt x="1644" y="1149"/>
                      </a:lnTo>
                      <a:lnTo>
                        <a:pt x="1644" y="1146"/>
                      </a:lnTo>
                      <a:lnTo>
                        <a:pt x="1645" y="1146"/>
                      </a:lnTo>
                      <a:lnTo>
                        <a:pt x="1645" y="1145"/>
                      </a:lnTo>
                      <a:lnTo>
                        <a:pt x="1646" y="1140"/>
                      </a:lnTo>
                      <a:lnTo>
                        <a:pt x="1646" y="1144"/>
                      </a:lnTo>
                      <a:lnTo>
                        <a:pt x="1647" y="1145"/>
                      </a:lnTo>
                      <a:lnTo>
                        <a:pt x="1648" y="1144"/>
                      </a:lnTo>
                      <a:lnTo>
                        <a:pt x="1648" y="1139"/>
                      </a:lnTo>
                      <a:lnTo>
                        <a:pt x="1649" y="1137"/>
                      </a:lnTo>
                      <a:lnTo>
                        <a:pt x="1649" y="1134"/>
                      </a:lnTo>
                      <a:lnTo>
                        <a:pt x="1649" y="1137"/>
                      </a:lnTo>
                      <a:lnTo>
                        <a:pt x="1650" y="1138"/>
                      </a:lnTo>
                      <a:lnTo>
                        <a:pt x="1650" y="1137"/>
                      </a:lnTo>
                      <a:lnTo>
                        <a:pt x="1651" y="1136"/>
                      </a:lnTo>
                      <a:lnTo>
                        <a:pt x="1651" y="1133"/>
                      </a:lnTo>
                      <a:lnTo>
                        <a:pt x="1652" y="1122"/>
                      </a:lnTo>
                      <a:lnTo>
                        <a:pt x="1652" y="1121"/>
                      </a:lnTo>
                      <a:lnTo>
                        <a:pt x="1653" y="1115"/>
                      </a:lnTo>
                      <a:lnTo>
                        <a:pt x="1653" y="1116"/>
                      </a:lnTo>
                      <a:lnTo>
                        <a:pt x="1654" y="1121"/>
                      </a:lnTo>
                      <a:lnTo>
                        <a:pt x="1654" y="1125"/>
                      </a:lnTo>
                      <a:lnTo>
                        <a:pt x="1655" y="1128"/>
                      </a:lnTo>
                      <a:lnTo>
                        <a:pt x="1656" y="1124"/>
                      </a:lnTo>
                      <a:lnTo>
                        <a:pt x="1656" y="1121"/>
                      </a:lnTo>
                      <a:lnTo>
                        <a:pt x="1657" y="1117"/>
                      </a:lnTo>
                      <a:lnTo>
                        <a:pt x="1657" y="1119"/>
                      </a:lnTo>
                      <a:lnTo>
                        <a:pt x="1658" y="1120"/>
                      </a:lnTo>
                      <a:lnTo>
                        <a:pt x="1658" y="1125"/>
                      </a:lnTo>
                      <a:lnTo>
                        <a:pt x="1659" y="1125"/>
                      </a:lnTo>
                      <a:lnTo>
                        <a:pt x="1659" y="1126"/>
                      </a:lnTo>
                      <a:lnTo>
                        <a:pt x="1659" y="1125"/>
                      </a:lnTo>
                      <a:lnTo>
                        <a:pt x="1660" y="1124"/>
                      </a:lnTo>
                      <a:lnTo>
                        <a:pt x="1660" y="1125"/>
                      </a:lnTo>
                      <a:lnTo>
                        <a:pt x="1661" y="1123"/>
                      </a:lnTo>
                      <a:lnTo>
                        <a:pt x="1662" y="1128"/>
                      </a:lnTo>
                      <a:lnTo>
                        <a:pt x="1662" y="1133"/>
                      </a:lnTo>
                      <a:lnTo>
                        <a:pt x="1662" y="1134"/>
                      </a:lnTo>
                      <a:lnTo>
                        <a:pt x="1663" y="1134"/>
                      </a:lnTo>
                      <a:lnTo>
                        <a:pt x="1663" y="1138"/>
                      </a:lnTo>
                      <a:lnTo>
                        <a:pt x="1664" y="1137"/>
                      </a:lnTo>
                      <a:lnTo>
                        <a:pt x="1664" y="1134"/>
                      </a:lnTo>
                      <a:lnTo>
                        <a:pt x="1665" y="1132"/>
                      </a:lnTo>
                      <a:lnTo>
                        <a:pt x="1665" y="1131"/>
                      </a:lnTo>
                      <a:lnTo>
                        <a:pt x="1666" y="1129"/>
                      </a:lnTo>
                      <a:lnTo>
                        <a:pt x="1666" y="1127"/>
                      </a:lnTo>
                      <a:lnTo>
                        <a:pt x="1667" y="1122"/>
                      </a:lnTo>
                      <a:lnTo>
                        <a:pt x="1667" y="1114"/>
                      </a:lnTo>
                      <a:lnTo>
                        <a:pt x="1668" y="1107"/>
                      </a:lnTo>
                      <a:lnTo>
                        <a:pt x="1668" y="1100"/>
                      </a:lnTo>
                      <a:lnTo>
                        <a:pt x="1669" y="1098"/>
                      </a:lnTo>
                      <a:lnTo>
                        <a:pt x="1669" y="1108"/>
                      </a:lnTo>
                      <a:lnTo>
                        <a:pt x="1670" y="1111"/>
                      </a:lnTo>
                      <a:lnTo>
                        <a:pt x="1670" y="1118"/>
                      </a:lnTo>
                      <a:lnTo>
                        <a:pt x="1671" y="1119"/>
                      </a:lnTo>
                      <a:lnTo>
                        <a:pt x="1671" y="1120"/>
                      </a:lnTo>
                      <a:lnTo>
                        <a:pt x="1672" y="1124"/>
                      </a:lnTo>
                      <a:lnTo>
                        <a:pt x="1672" y="1125"/>
                      </a:lnTo>
                      <a:lnTo>
                        <a:pt x="1672" y="1128"/>
                      </a:lnTo>
                      <a:lnTo>
                        <a:pt x="1673" y="1128"/>
                      </a:lnTo>
                      <a:lnTo>
                        <a:pt x="1673" y="1129"/>
                      </a:lnTo>
                      <a:lnTo>
                        <a:pt x="1674" y="1130"/>
                      </a:lnTo>
                      <a:lnTo>
                        <a:pt x="1675" y="1129"/>
                      </a:lnTo>
                      <a:lnTo>
                        <a:pt x="1675" y="1121"/>
                      </a:lnTo>
                      <a:lnTo>
                        <a:pt x="1676" y="1117"/>
                      </a:lnTo>
                      <a:lnTo>
                        <a:pt x="1676" y="1110"/>
                      </a:lnTo>
                      <a:lnTo>
                        <a:pt x="1677" y="1101"/>
                      </a:lnTo>
                      <a:lnTo>
                        <a:pt x="1677" y="1096"/>
                      </a:lnTo>
                      <a:lnTo>
                        <a:pt x="1678" y="1099"/>
                      </a:lnTo>
                      <a:lnTo>
                        <a:pt x="1678" y="1094"/>
                      </a:lnTo>
                      <a:lnTo>
                        <a:pt x="1679" y="1089"/>
                      </a:lnTo>
                      <a:lnTo>
                        <a:pt x="1679" y="1084"/>
                      </a:lnTo>
                      <a:lnTo>
                        <a:pt x="1680" y="1076"/>
                      </a:lnTo>
                      <a:lnTo>
                        <a:pt x="1681" y="1082"/>
                      </a:lnTo>
                      <a:lnTo>
                        <a:pt x="1681" y="1097"/>
                      </a:lnTo>
                      <a:lnTo>
                        <a:pt x="1681" y="1107"/>
                      </a:lnTo>
                      <a:lnTo>
                        <a:pt x="1682" y="1110"/>
                      </a:lnTo>
                      <a:lnTo>
                        <a:pt x="1682" y="1115"/>
                      </a:lnTo>
                      <a:lnTo>
                        <a:pt x="1683" y="1117"/>
                      </a:lnTo>
                      <a:lnTo>
                        <a:pt x="1683" y="1119"/>
                      </a:lnTo>
                      <a:lnTo>
                        <a:pt x="1684" y="1118"/>
                      </a:lnTo>
                      <a:lnTo>
                        <a:pt x="1684" y="1120"/>
                      </a:lnTo>
                      <a:lnTo>
                        <a:pt x="1685" y="1121"/>
                      </a:lnTo>
                      <a:lnTo>
                        <a:pt x="1685" y="1123"/>
                      </a:lnTo>
                      <a:lnTo>
                        <a:pt x="1686" y="1123"/>
                      </a:lnTo>
                      <a:lnTo>
                        <a:pt x="1686" y="1120"/>
                      </a:lnTo>
                      <a:lnTo>
                        <a:pt x="1687" y="1120"/>
                      </a:lnTo>
                      <a:lnTo>
                        <a:pt x="1688" y="1121"/>
                      </a:lnTo>
                      <a:lnTo>
                        <a:pt x="1688" y="1118"/>
                      </a:lnTo>
                      <a:lnTo>
                        <a:pt x="1689" y="1119"/>
                      </a:lnTo>
                      <a:lnTo>
                        <a:pt x="1689" y="1116"/>
                      </a:lnTo>
                      <a:lnTo>
                        <a:pt x="1690" y="1115"/>
                      </a:lnTo>
                      <a:lnTo>
                        <a:pt x="1690" y="1118"/>
                      </a:lnTo>
                      <a:lnTo>
                        <a:pt x="1690" y="1116"/>
                      </a:lnTo>
                      <a:lnTo>
                        <a:pt x="1691" y="1117"/>
                      </a:lnTo>
                      <a:lnTo>
                        <a:pt x="1692" y="1117"/>
                      </a:lnTo>
                      <a:lnTo>
                        <a:pt x="1692" y="1116"/>
                      </a:lnTo>
                      <a:lnTo>
                        <a:pt x="1693" y="1115"/>
                      </a:lnTo>
                      <a:lnTo>
                        <a:pt x="1693" y="1114"/>
                      </a:lnTo>
                      <a:lnTo>
                        <a:pt x="1694" y="1115"/>
                      </a:lnTo>
                      <a:lnTo>
                        <a:pt x="1694" y="1116"/>
                      </a:lnTo>
                      <a:lnTo>
                        <a:pt x="1695" y="1116"/>
                      </a:lnTo>
                      <a:lnTo>
                        <a:pt x="1695" y="1112"/>
                      </a:lnTo>
                      <a:lnTo>
                        <a:pt x="1696" y="1111"/>
                      </a:lnTo>
                      <a:lnTo>
                        <a:pt x="1696" y="1105"/>
                      </a:lnTo>
                      <a:lnTo>
                        <a:pt x="1697" y="1094"/>
                      </a:lnTo>
                      <a:lnTo>
                        <a:pt x="1697" y="1078"/>
                      </a:lnTo>
                      <a:lnTo>
                        <a:pt x="1698" y="1062"/>
                      </a:lnTo>
                      <a:lnTo>
                        <a:pt x="1698" y="1049"/>
                      </a:lnTo>
                      <a:lnTo>
                        <a:pt x="1699" y="1041"/>
                      </a:lnTo>
                      <a:lnTo>
                        <a:pt x="1699" y="1050"/>
                      </a:lnTo>
                      <a:lnTo>
                        <a:pt x="1700" y="1074"/>
                      </a:lnTo>
                      <a:lnTo>
                        <a:pt x="1700" y="1094"/>
                      </a:lnTo>
                      <a:lnTo>
                        <a:pt x="1701" y="1107"/>
                      </a:lnTo>
                      <a:lnTo>
                        <a:pt x="1701" y="1112"/>
                      </a:lnTo>
                      <a:lnTo>
                        <a:pt x="1702" y="1114"/>
                      </a:lnTo>
                      <a:lnTo>
                        <a:pt x="1702" y="1113"/>
                      </a:lnTo>
                      <a:lnTo>
                        <a:pt x="1703" y="1115"/>
                      </a:lnTo>
                      <a:lnTo>
                        <a:pt x="1703" y="1112"/>
                      </a:lnTo>
                      <a:lnTo>
                        <a:pt x="1704" y="1110"/>
                      </a:lnTo>
                      <a:lnTo>
                        <a:pt x="1704" y="1109"/>
                      </a:lnTo>
                      <a:lnTo>
                        <a:pt x="1704" y="1103"/>
                      </a:lnTo>
                      <a:lnTo>
                        <a:pt x="1705" y="1094"/>
                      </a:lnTo>
                      <a:lnTo>
                        <a:pt x="1705" y="1084"/>
                      </a:lnTo>
                      <a:lnTo>
                        <a:pt x="1706" y="1072"/>
                      </a:lnTo>
                      <a:lnTo>
                        <a:pt x="1706" y="1063"/>
                      </a:lnTo>
                      <a:lnTo>
                        <a:pt x="1707" y="1062"/>
                      </a:lnTo>
                      <a:lnTo>
                        <a:pt x="1707" y="1058"/>
                      </a:lnTo>
                      <a:lnTo>
                        <a:pt x="1708" y="1064"/>
                      </a:lnTo>
                      <a:lnTo>
                        <a:pt x="1708" y="1061"/>
                      </a:lnTo>
                      <a:lnTo>
                        <a:pt x="1709" y="1066"/>
                      </a:lnTo>
                      <a:lnTo>
                        <a:pt x="1709" y="1075"/>
                      </a:lnTo>
                      <a:lnTo>
                        <a:pt x="1710" y="1081"/>
                      </a:lnTo>
                      <a:lnTo>
                        <a:pt x="1710" y="1084"/>
                      </a:lnTo>
                      <a:lnTo>
                        <a:pt x="1711" y="1085"/>
                      </a:lnTo>
                      <a:lnTo>
                        <a:pt x="1711" y="1086"/>
                      </a:lnTo>
                      <a:lnTo>
                        <a:pt x="1712" y="1092"/>
                      </a:lnTo>
                      <a:lnTo>
                        <a:pt x="1712" y="1091"/>
                      </a:lnTo>
                      <a:lnTo>
                        <a:pt x="1713" y="1088"/>
                      </a:lnTo>
                      <a:lnTo>
                        <a:pt x="1713" y="1091"/>
                      </a:lnTo>
                      <a:lnTo>
                        <a:pt x="1714" y="1089"/>
                      </a:lnTo>
                      <a:lnTo>
                        <a:pt x="1714" y="1086"/>
                      </a:lnTo>
                      <a:lnTo>
                        <a:pt x="1714" y="1076"/>
                      </a:lnTo>
                      <a:lnTo>
                        <a:pt x="1715" y="1058"/>
                      </a:lnTo>
                      <a:lnTo>
                        <a:pt x="1715" y="1038"/>
                      </a:lnTo>
                      <a:lnTo>
                        <a:pt x="1716" y="1018"/>
                      </a:lnTo>
                      <a:lnTo>
                        <a:pt x="1716" y="998"/>
                      </a:lnTo>
                      <a:lnTo>
                        <a:pt x="1717" y="990"/>
                      </a:lnTo>
                      <a:lnTo>
                        <a:pt x="1717" y="989"/>
                      </a:lnTo>
                      <a:lnTo>
                        <a:pt x="1718" y="991"/>
                      </a:lnTo>
                      <a:lnTo>
                        <a:pt x="1718" y="997"/>
                      </a:lnTo>
                      <a:lnTo>
                        <a:pt x="1719" y="1012"/>
                      </a:lnTo>
                      <a:lnTo>
                        <a:pt x="1719" y="1032"/>
                      </a:lnTo>
                      <a:lnTo>
                        <a:pt x="1720" y="1050"/>
                      </a:lnTo>
                      <a:lnTo>
                        <a:pt x="1720" y="1056"/>
                      </a:lnTo>
                      <a:lnTo>
                        <a:pt x="1721" y="1068"/>
                      </a:lnTo>
                      <a:lnTo>
                        <a:pt x="1721" y="1071"/>
                      </a:lnTo>
                      <a:lnTo>
                        <a:pt x="1721" y="1076"/>
                      </a:lnTo>
                      <a:lnTo>
                        <a:pt x="1722" y="1079"/>
                      </a:lnTo>
                      <a:lnTo>
                        <a:pt x="1723" y="1081"/>
                      </a:lnTo>
                      <a:lnTo>
                        <a:pt x="1723" y="1082"/>
                      </a:lnTo>
                      <a:lnTo>
                        <a:pt x="1724" y="1080"/>
                      </a:lnTo>
                      <a:lnTo>
                        <a:pt x="1724" y="1079"/>
                      </a:lnTo>
                      <a:lnTo>
                        <a:pt x="1725" y="1078"/>
                      </a:lnTo>
                      <a:lnTo>
                        <a:pt x="1725" y="1079"/>
                      </a:lnTo>
                      <a:lnTo>
                        <a:pt x="1726" y="1079"/>
                      </a:lnTo>
                      <a:lnTo>
                        <a:pt x="1726" y="1075"/>
                      </a:lnTo>
                      <a:lnTo>
                        <a:pt x="1726" y="1067"/>
                      </a:lnTo>
                      <a:lnTo>
                        <a:pt x="1727" y="1062"/>
                      </a:lnTo>
                      <a:lnTo>
                        <a:pt x="1727" y="1054"/>
                      </a:lnTo>
                      <a:lnTo>
                        <a:pt x="1728" y="1050"/>
                      </a:lnTo>
                      <a:lnTo>
                        <a:pt x="1728" y="1048"/>
                      </a:lnTo>
                      <a:lnTo>
                        <a:pt x="1729" y="1047"/>
                      </a:lnTo>
                      <a:lnTo>
                        <a:pt x="1729" y="1051"/>
                      </a:lnTo>
                      <a:lnTo>
                        <a:pt x="1730" y="1055"/>
                      </a:lnTo>
                      <a:lnTo>
                        <a:pt x="1730" y="1062"/>
                      </a:lnTo>
                      <a:lnTo>
                        <a:pt x="1731" y="1061"/>
                      </a:lnTo>
                      <a:lnTo>
                        <a:pt x="1731" y="1063"/>
                      </a:lnTo>
                      <a:lnTo>
                        <a:pt x="1732" y="1059"/>
                      </a:lnTo>
                      <a:lnTo>
                        <a:pt x="1732" y="1053"/>
                      </a:lnTo>
                      <a:lnTo>
                        <a:pt x="1733" y="1028"/>
                      </a:lnTo>
                      <a:lnTo>
                        <a:pt x="1733" y="976"/>
                      </a:lnTo>
                      <a:lnTo>
                        <a:pt x="1734" y="876"/>
                      </a:lnTo>
                      <a:lnTo>
                        <a:pt x="1734" y="751"/>
                      </a:lnTo>
                      <a:lnTo>
                        <a:pt x="1735" y="631"/>
                      </a:lnTo>
                      <a:lnTo>
                        <a:pt x="1735" y="563"/>
                      </a:lnTo>
                      <a:lnTo>
                        <a:pt x="1736" y="554"/>
                      </a:lnTo>
                      <a:lnTo>
                        <a:pt x="1736" y="628"/>
                      </a:lnTo>
                      <a:lnTo>
                        <a:pt x="1736" y="739"/>
                      </a:lnTo>
                      <a:lnTo>
                        <a:pt x="1737" y="826"/>
                      </a:lnTo>
                      <a:lnTo>
                        <a:pt x="1737" y="901"/>
                      </a:lnTo>
                      <a:lnTo>
                        <a:pt x="1738" y="952"/>
                      </a:lnTo>
                      <a:lnTo>
                        <a:pt x="1738" y="980"/>
                      </a:lnTo>
                      <a:lnTo>
                        <a:pt x="1739" y="990"/>
                      </a:lnTo>
                      <a:lnTo>
                        <a:pt x="1739" y="1001"/>
                      </a:lnTo>
                      <a:lnTo>
                        <a:pt x="1740" y="1007"/>
                      </a:lnTo>
                      <a:lnTo>
                        <a:pt x="1740" y="1010"/>
                      </a:lnTo>
                      <a:lnTo>
                        <a:pt x="1741" y="1004"/>
                      </a:lnTo>
                      <a:lnTo>
                        <a:pt x="1741" y="1007"/>
                      </a:lnTo>
                      <a:lnTo>
                        <a:pt x="1742" y="1005"/>
                      </a:lnTo>
                      <a:lnTo>
                        <a:pt x="1742" y="995"/>
                      </a:lnTo>
                      <a:lnTo>
                        <a:pt x="1743" y="990"/>
                      </a:lnTo>
                      <a:lnTo>
                        <a:pt x="1744" y="991"/>
                      </a:lnTo>
                      <a:lnTo>
                        <a:pt x="1744" y="995"/>
                      </a:lnTo>
                      <a:lnTo>
                        <a:pt x="1745" y="1002"/>
                      </a:lnTo>
                      <a:lnTo>
                        <a:pt x="1745" y="1006"/>
                      </a:lnTo>
                      <a:lnTo>
                        <a:pt x="1746" y="1016"/>
                      </a:lnTo>
                      <a:lnTo>
                        <a:pt x="1746" y="1011"/>
                      </a:lnTo>
                      <a:lnTo>
                        <a:pt x="1746" y="995"/>
                      </a:lnTo>
                      <a:lnTo>
                        <a:pt x="1747" y="967"/>
                      </a:lnTo>
                      <a:lnTo>
                        <a:pt x="1747" y="920"/>
                      </a:lnTo>
                      <a:lnTo>
                        <a:pt x="1748" y="865"/>
                      </a:lnTo>
                      <a:lnTo>
                        <a:pt x="1748" y="823"/>
                      </a:lnTo>
                      <a:lnTo>
                        <a:pt x="1749" y="814"/>
                      </a:lnTo>
                      <a:lnTo>
                        <a:pt x="1749" y="833"/>
                      </a:lnTo>
                      <a:lnTo>
                        <a:pt x="1750" y="886"/>
                      </a:lnTo>
                      <a:lnTo>
                        <a:pt x="1750" y="937"/>
                      </a:lnTo>
                      <a:lnTo>
                        <a:pt x="1751" y="973"/>
                      </a:lnTo>
                      <a:lnTo>
                        <a:pt x="1751" y="999"/>
                      </a:lnTo>
                      <a:lnTo>
                        <a:pt x="1752" y="1009"/>
                      </a:lnTo>
                      <a:lnTo>
                        <a:pt x="1752" y="1007"/>
                      </a:lnTo>
                      <a:lnTo>
                        <a:pt x="1752" y="999"/>
                      </a:lnTo>
                      <a:lnTo>
                        <a:pt x="1753" y="999"/>
                      </a:lnTo>
                      <a:lnTo>
                        <a:pt x="1753" y="1001"/>
                      </a:lnTo>
                      <a:lnTo>
                        <a:pt x="1754" y="1007"/>
                      </a:lnTo>
                      <a:lnTo>
                        <a:pt x="1754" y="1014"/>
                      </a:lnTo>
                      <a:lnTo>
                        <a:pt x="1755" y="1018"/>
                      </a:lnTo>
                      <a:lnTo>
                        <a:pt x="1755" y="1024"/>
                      </a:lnTo>
                      <a:lnTo>
                        <a:pt x="1756" y="1028"/>
                      </a:lnTo>
                      <a:lnTo>
                        <a:pt x="1756" y="1032"/>
                      </a:lnTo>
                      <a:lnTo>
                        <a:pt x="1757" y="1031"/>
                      </a:lnTo>
                      <a:lnTo>
                        <a:pt x="1757" y="1026"/>
                      </a:lnTo>
                      <a:lnTo>
                        <a:pt x="1758" y="1030"/>
                      </a:lnTo>
                      <a:lnTo>
                        <a:pt x="1758" y="1020"/>
                      </a:lnTo>
                      <a:lnTo>
                        <a:pt x="1759" y="1008"/>
                      </a:lnTo>
                      <a:lnTo>
                        <a:pt x="1759" y="995"/>
                      </a:lnTo>
                      <a:lnTo>
                        <a:pt x="1759" y="975"/>
                      </a:lnTo>
                      <a:lnTo>
                        <a:pt x="1760" y="956"/>
                      </a:lnTo>
                      <a:lnTo>
                        <a:pt x="1760" y="951"/>
                      </a:lnTo>
                      <a:lnTo>
                        <a:pt x="1761" y="959"/>
                      </a:lnTo>
                      <a:lnTo>
                        <a:pt x="1761" y="980"/>
                      </a:lnTo>
                      <a:lnTo>
                        <a:pt x="1762" y="1001"/>
                      </a:lnTo>
                      <a:lnTo>
                        <a:pt x="1762" y="1020"/>
                      </a:lnTo>
                      <a:lnTo>
                        <a:pt x="1763" y="1027"/>
                      </a:lnTo>
                      <a:lnTo>
                        <a:pt x="1763" y="1029"/>
                      </a:lnTo>
                      <a:lnTo>
                        <a:pt x="1764" y="1026"/>
                      </a:lnTo>
                      <a:lnTo>
                        <a:pt x="1764" y="1018"/>
                      </a:lnTo>
                      <a:lnTo>
                        <a:pt x="1765" y="1014"/>
                      </a:lnTo>
                      <a:lnTo>
                        <a:pt x="1765" y="1005"/>
                      </a:lnTo>
                      <a:lnTo>
                        <a:pt x="1766" y="994"/>
                      </a:lnTo>
                      <a:lnTo>
                        <a:pt x="1766" y="992"/>
                      </a:lnTo>
                      <a:lnTo>
                        <a:pt x="1767" y="994"/>
                      </a:lnTo>
                      <a:lnTo>
                        <a:pt x="1767" y="996"/>
                      </a:lnTo>
                      <a:lnTo>
                        <a:pt x="1768" y="1002"/>
                      </a:lnTo>
                      <a:lnTo>
                        <a:pt x="1768" y="1003"/>
                      </a:lnTo>
                      <a:lnTo>
                        <a:pt x="1768" y="996"/>
                      </a:lnTo>
                      <a:lnTo>
                        <a:pt x="1769" y="988"/>
                      </a:lnTo>
                      <a:lnTo>
                        <a:pt x="1769" y="981"/>
                      </a:lnTo>
                      <a:lnTo>
                        <a:pt x="1770" y="980"/>
                      </a:lnTo>
                      <a:lnTo>
                        <a:pt x="1770" y="981"/>
                      </a:lnTo>
                      <a:lnTo>
                        <a:pt x="1771" y="986"/>
                      </a:lnTo>
                      <a:lnTo>
                        <a:pt x="1771" y="994"/>
                      </a:lnTo>
                      <a:lnTo>
                        <a:pt x="1772" y="996"/>
                      </a:lnTo>
                      <a:lnTo>
                        <a:pt x="1772" y="997"/>
                      </a:lnTo>
                      <a:lnTo>
                        <a:pt x="1773" y="997"/>
                      </a:lnTo>
                      <a:lnTo>
                        <a:pt x="1773" y="985"/>
                      </a:lnTo>
                      <a:lnTo>
                        <a:pt x="1774" y="983"/>
                      </a:lnTo>
                      <a:lnTo>
                        <a:pt x="1774" y="979"/>
                      </a:lnTo>
                      <a:lnTo>
                        <a:pt x="1775" y="973"/>
                      </a:lnTo>
                      <a:lnTo>
                        <a:pt x="1775" y="968"/>
                      </a:lnTo>
                      <a:lnTo>
                        <a:pt x="1776" y="965"/>
                      </a:lnTo>
                      <a:lnTo>
                        <a:pt x="1776" y="952"/>
                      </a:lnTo>
                      <a:lnTo>
                        <a:pt x="1777" y="944"/>
                      </a:lnTo>
                      <a:lnTo>
                        <a:pt x="1777" y="931"/>
                      </a:lnTo>
                      <a:lnTo>
                        <a:pt x="1778" y="912"/>
                      </a:lnTo>
                      <a:lnTo>
                        <a:pt x="1778" y="889"/>
                      </a:lnTo>
                      <a:lnTo>
                        <a:pt x="1778" y="868"/>
                      </a:lnTo>
                      <a:lnTo>
                        <a:pt x="1779" y="853"/>
                      </a:lnTo>
                      <a:lnTo>
                        <a:pt x="1779" y="844"/>
                      </a:lnTo>
                      <a:lnTo>
                        <a:pt x="1780" y="844"/>
                      </a:lnTo>
                      <a:lnTo>
                        <a:pt x="1780" y="850"/>
                      </a:lnTo>
                      <a:lnTo>
                        <a:pt x="1781" y="857"/>
                      </a:lnTo>
                      <a:lnTo>
                        <a:pt x="1781" y="863"/>
                      </a:lnTo>
                      <a:lnTo>
                        <a:pt x="1782" y="864"/>
                      </a:lnTo>
                      <a:lnTo>
                        <a:pt x="1782" y="870"/>
                      </a:lnTo>
                      <a:lnTo>
                        <a:pt x="1783" y="873"/>
                      </a:lnTo>
                      <a:lnTo>
                        <a:pt x="1783" y="881"/>
                      </a:lnTo>
                      <a:lnTo>
                        <a:pt x="1783" y="889"/>
                      </a:lnTo>
                      <a:lnTo>
                        <a:pt x="1784" y="898"/>
                      </a:lnTo>
                      <a:lnTo>
                        <a:pt x="1784" y="899"/>
                      </a:lnTo>
                      <a:lnTo>
                        <a:pt x="1785" y="903"/>
                      </a:lnTo>
                      <a:lnTo>
                        <a:pt x="1785" y="913"/>
                      </a:lnTo>
                      <a:lnTo>
                        <a:pt x="1786" y="910"/>
                      </a:lnTo>
                      <a:lnTo>
                        <a:pt x="1786" y="913"/>
                      </a:lnTo>
                      <a:lnTo>
                        <a:pt x="1787" y="913"/>
                      </a:lnTo>
                      <a:lnTo>
                        <a:pt x="1787" y="918"/>
                      </a:lnTo>
                      <a:lnTo>
                        <a:pt x="1788" y="922"/>
                      </a:lnTo>
                      <a:lnTo>
                        <a:pt x="1788" y="931"/>
                      </a:lnTo>
                      <a:lnTo>
                        <a:pt x="1789" y="933"/>
                      </a:lnTo>
                      <a:lnTo>
                        <a:pt x="1789" y="939"/>
                      </a:lnTo>
                      <a:lnTo>
                        <a:pt x="1790" y="947"/>
                      </a:lnTo>
                      <a:lnTo>
                        <a:pt x="1790" y="944"/>
                      </a:lnTo>
                      <a:lnTo>
                        <a:pt x="1791" y="946"/>
                      </a:lnTo>
                      <a:lnTo>
                        <a:pt x="1791" y="944"/>
                      </a:lnTo>
                      <a:lnTo>
                        <a:pt x="1791" y="953"/>
                      </a:lnTo>
                      <a:lnTo>
                        <a:pt x="1792" y="954"/>
                      </a:lnTo>
                      <a:lnTo>
                        <a:pt x="1792" y="957"/>
                      </a:lnTo>
                      <a:lnTo>
                        <a:pt x="1793" y="950"/>
                      </a:lnTo>
                      <a:lnTo>
                        <a:pt x="1793" y="951"/>
                      </a:lnTo>
                      <a:lnTo>
                        <a:pt x="1794" y="942"/>
                      </a:lnTo>
                      <a:lnTo>
                        <a:pt x="1794" y="928"/>
                      </a:lnTo>
                      <a:lnTo>
                        <a:pt x="1795" y="910"/>
                      </a:lnTo>
                      <a:lnTo>
                        <a:pt x="1795" y="902"/>
                      </a:lnTo>
                      <a:lnTo>
                        <a:pt x="1796" y="896"/>
                      </a:lnTo>
                      <a:lnTo>
                        <a:pt x="1797" y="909"/>
                      </a:lnTo>
                      <a:lnTo>
                        <a:pt x="1797" y="913"/>
                      </a:lnTo>
                      <a:lnTo>
                        <a:pt x="1798" y="912"/>
                      </a:lnTo>
                      <a:lnTo>
                        <a:pt x="1798" y="910"/>
                      </a:lnTo>
                      <a:lnTo>
                        <a:pt x="1799" y="900"/>
                      </a:lnTo>
                      <a:lnTo>
                        <a:pt x="1799" y="892"/>
                      </a:lnTo>
                      <a:lnTo>
                        <a:pt x="1800" y="892"/>
                      </a:lnTo>
                      <a:lnTo>
                        <a:pt x="1800" y="896"/>
                      </a:lnTo>
                      <a:lnTo>
                        <a:pt x="1801" y="893"/>
                      </a:lnTo>
                      <a:lnTo>
                        <a:pt x="1801" y="888"/>
                      </a:lnTo>
                      <a:lnTo>
                        <a:pt x="1801" y="893"/>
                      </a:lnTo>
                      <a:lnTo>
                        <a:pt x="1802" y="892"/>
                      </a:lnTo>
                      <a:lnTo>
                        <a:pt x="1802" y="889"/>
                      </a:lnTo>
                      <a:lnTo>
                        <a:pt x="1803" y="886"/>
                      </a:lnTo>
                      <a:lnTo>
                        <a:pt x="1803" y="882"/>
                      </a:lnTo>
                      <a:lnTo>
                        <a:pt x="1804" y="888"/>
                      </a:lnTo>
                      <a:lnTo>
                        <a:pt x="1804" y="891"/>
                      </a:lnTo>
                      <a:lnTo>
                        <a:pt x="1805" y="901"/>
                      </a:lnTo>
                      <a:lnTo>
                        <a:pt x="1805" y="907"/>
                      </a:lnTo>
                      <a:lnTo>
                        <a:pt x="1806" y="913"/>
                      </a:lnTo>
                      <a:lnTo>
                        <a:pt x="1806" y="9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2" name="Freeform 141"/>
                <p:cNvSpPr>
                  <a:spLocks/>
                </p:cNvSpPr>
                <p:nvPr/>
              </p:nvSpPr>
              <p:spPr bwMode="auto">
                <a:xfrm>
                  <a:off x="4269" y="1679"/>
                  <a:ext cx="2051" cy="1472"/>
                </a:xfrm>
                <a:custGeom>
                  <a:avLst/>
                  <a:gdLst>
                    <a:gd name="T0" fmla="*/ 96 w 1149"/>
                    <a:gd name="T1" fmla="*/ 6007 h 719"/>
                    <a:gd name="T2" fmla="*/ 203 w 1149"/>
                    <a:gd name="T3" fmla="*/ 5311 h 719"/>
                    <a:gd name="T4" fmla="*/ 305 w 1149"/>
                    <a:gd name="T5" fmla="*/ 5524 h 719"/>
                    <a:gd name="T6" fmla="*/ 411 w 1149"/>
                    <a:gd name="T7" fmla="*/ 5194 h 719"/>
                    <a:gd name="T8" fmla="*/ 516 w 1149"/>
                    <a:gd name="T9" fmla="*/ 5004 h 719"/>
                    <a:gd name="T10" fmla="*/ 621 w 1149"/>
                    <a:gd name="T11" fmla="*/ 4598 h 719"/>
                    <a:gd name="T12" fmla="*/ 727 w 1149"/>
                    <a:gd name="T13" fmla="*/ 2189 h 719"/>
                    <a:gd name="T14" fmla="*/ 832 w 1149"/>
                    <a:gd name="T15" fmla="*/ 3861 h 719"/>
                    <a:gd name="T16" fmla="*/ 941 w 1149"/>
                    <a:gd name="T17" fmla="*/ 3818 h 719"/>
                    <a:gd name="T18" fmla="*/ 1042 w 1149"/>
                    <a:gd name="T19" fmla="*/ 3906 h 719"/>
                    <a:gd name="T20" fmla="*/ 1144 w 1149"/>
                    <a:gd name="T21" fmla="*/ 3499 h 719"/>
                    <a:gd name="T22" fmla="*/ 1253 w 1149"/>
                    <a:gd name="T23" fmla="*/ 3579 h 719"/>
                    <a:gd name="T24" fmla="*/ 1355 w 1149"/>
                    <a:gd name="T25" fmla="*/ 3382 h 719"/>
                    <a:gd name="T26" fmla="*/ 1457 w 1149"/>
                    <a:gd name="T27" fmla="*/ 3294 h 719"/>
                    <a:gd name="T28" fmla="*/ 1564 w 1149"/>
                    <a:gd name="T29" fmla="*/ 3499 h 719"/>
                    <a:gd name="T30" fmla="*/ 1667 w 1149"/>
                    <a:gd name="T31" fmla="*/ 3509 h 719"/>
                    <a:gd name="T32" fmla="*/ 1769 w 1149"/>
                    <a:gd name="T33" fmla="*/ 3638 h 719"/>
                    <a:gd name="T34" fmla="*/ 1876 w 1149"/>
                    <a:gd name="T35" fmla="*/ 293 h 719"/>
                    <a:gd name="T36" fmla="*/ 1980 w 1149"/>
                    <a:gd name="T37" fmla="*/ 3046 h 719"/>
                    <a:gd name="T38" fmla="*/ 2081 w 1149"/>
                    <a:gd name="T39" fmla="*/ 3329 h 719"/>
                    <a:gd name="T40" fmla="*/ 2188 w 1149"/>
                    <a:gd name="T41" fmla="*/ 3579 h 719"/>
                    <a:gd name="T42" fmla="*/ 2290 w 1149"/>
                    <a:gd name="T43" fmla="*/ 3613 h 719"/>
                    <a:gd name="T44" fmla="*/ 2394 w 1149"/>
                    <a:gd name="T45" fmla="*/ 3425 h 719"/>
                    <a:gd name="T46" fmla="*/ 2501 w 1149"/>
                    <a:gd name="T47" fmla="*/ 3253 h 719"/>
                    <a:gd name="T48" fmla="*/ 2606 w 1149"/>
                    <a:gd name="T49" fmla="*/ 3073 h 719"/>
                    <a:gd name="T50" fmla="*/ 2711 w 1149"/>
                    <a:gd name="T51" fmla="*/ 3630 h 719"/>
                    <a:gd name="T52" fmla="*/ 2817 w 1149"/>
                    <a:gd name="T53" fmla="*/ 3646 h 719"/>
                    <a:gd name="T54" fmla="*/ 2919 w 1149"/>
                    <a:gd name="T55" fmla="*/ 3681 h 719"/>
                    <a:gd name="T56" fmla="*/ 3027 w 1149"/>
                    <a:gd name="T57" fmla="*/ 3697 h 719"/>
                    <a:gd name="T58" fmla="*/ 3129 w 1149"/>
                    <a:gd name="T59" fmla="*/ 3570 h 719"/>
                    <a:gd name="T60" fmla="*/ 3231 w 1149"/>
                    <a:gd name="T61" fmla="*/ 3818 h 719"/>
                    <a:gd name="T62" fmla="*/ 3340 w 1149"/>
                    <a:gd name="T63" fmla="*/ 3525 h 719"/>
                    <a:gd name="T64" fmla="*/ 3442 w 1149"/>
                    <a:gd name="T65" fmla="*/ 3769 h 719"/>
                    <a:gd name="T66" fmla="*/ 3543 w 1149"/>
                    <a:gd name="T67" fmla="*/ 3570 h 719"/>
                    <a:gd name="T68" fmla="*/ 3652 w 1149"/>
                    <a:gd name="T69" fmla="*/ 3998 h 719"/>
                    <a:gd name="T70" fmla="*/ 3754 w 1149"/>
                    <a:gd name="T71" fmla="*/ 4066 h 719"/>
                    <a:gd name="T72" fmla="*/ 3856 w 1149"/>
                    <a:gd name="T73" fmla="*/ 4074 h 719"/>
                    <a:gd name="T74" fmla="*/ 3965 w 1149"/>
                    <a:gd name="T75" fmla="*/ 4179 h 719"/>
                    <a:gd name="T76" fmla="*/ 4066 w 1149"/>
                    <a:gd name="T77" fmla="*/ 4095 h 719"/>
                    <a:gd name="T78" fmla="*/ 4168 w 1149"/>
                    <a:gd name="T79" fmla="*/ 4187 h 719"/>
                    <a:gd name="T80" fmla="*/ 4277 w 1149"/>
                    <a:gd name="T81" fmla="*/ 4334 h 719"/>
                    <a:gd name="T82" fmla="*/ 4379 w 1149"/>
                    <a:gd name="T83" fmla="*/ 4375 h 719"/>
                    <a:gd name="T84" fmla="*/ 4486 w 1149"/>
                    <a:gd name="T85" fmla="*/ 4334 h 719"/>
                    <a:gd name="T86" fmla="*/ 4591 w 1149"/>
                    <a:gd name="T87" fmla="*/ 3681 h 719"/>
                    <a:gd name="T88" fmla="*/ 4693 w 1149"/>
                    <a:gd name="T89" fmla="*/ 4498 h 719"/>
                    <a:gd name="T90" fmla="*/ 4802 w 1149"/>
                    <a:gd name="T91" fmla="*/ 4563 h 719"/>
                    <a:gd name="T92" fmla="*/ 4903 w 1149"/>
                    <a:gd name="T93" fmla="*/ 4402 h 719"/>
                    <a:gd name="T94" fmla="*/ 5005 w 1149"/>
                    <a:gd name="T95" fmla="*/ 4623 h 719"/>
                    <a:gd name="T96" fmla="*/ 5114 w 1149"/>
                    <a:gd name="T97" fmla="*/ 4606 h 719"/>
                    <a:gd name="T98" fmla="*/ 5216 w 1149"/>
                    <a:gd name="T99" fmla="*/ 4598 h 719"/>
                    <a:gd name="T100" fmla="*/ 5318 w 1149"/>
                    <a:gd name="T101" fmla="*/ 4670 h 719"/>
                    <a:gd name="T102" fmla="*/ 5426 w 1149"/>
                    <a:gd name="T103" fmla="*/ 4686 h 719"/>
                    <a:gd name="T104" fmla="*/ 5528 w 1149"/>
                    <a:gd name="T105" fmla="*/ 4686 h 719"/>
                    <a:gd name="T106" fmla="*/ 5630 w 1149"/>
                    <a:gd name="T107" fmla="*/ 4686 h 719"/>
                    <a:gd name="T108" fmla="*/ 5739 w 1149"/>
                    <a:gd name="T109" fmla="*/ 4719 h 719"/>
                    <a:gd name="T110" fmla="*/ 5841 w 1149"/>
                    <a:gd name="T111" fmla="*/ 4686 h 719"/>
                    <a:gd name="T112" fmla="*/ 5942 w 1149"/>
                    <a:gd name="T113" fmla="*/ 4678 h 719"/>
                    <a:gd name="T114" fmla="*/ 6051 w 1149"/>
                    <a:gd name="T115" fmla="*/ 4735 h 719"/>
                    <a:gd name="T116" fmla="*/ 6153 w 1149"/>
                    <a:gd name="T117" fmla="*/ 4643 h 719"/>
                    <a:gd name="T118" fmla="*/ 6262 w 1149"/>
                    <a:gd name="T119" fmla="*/ 4582 h 719"/>
                    <a:gd name="T120" fmla="*/ 6364 w 1149"/>
                    <a:gd name="T121" fmla="*/ 4670 h 719"/>
                    <a:gd name="T122" fmla="*/ 6469 w 1149"/>
                    <a:gd name="T123" fmla="*/ 4651 h 71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49"/>
                    <a:gd name="T187" fmla="*/ 0 h 719"/>
                    <a:gd name="T188" fmla="*/ 1149 w 1149"/>
                    <a:gd name="T189" fmla="*/ 719 h 71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49" h="719">
                      <a:moveTo>
                        <a:pt x="0" y="694"/>
                      </a:moveTo>
                      <a:lnTo>
                        <a:pt x="0" y="701"/>
                      </a:lnTo>
                      <a:lnTo>
                        <a:pt x="1" y="706"/>
                      </a:lnTo>
                      <a:lnTo>
                        <a:pt x="1" y="708"/>
                      </a:lnTo>
                      <a:lnTo>
                        <a:pt x="2" y="710"/>
                      </a:lnTo>
                      <a:lnTo>
                        <a:pt x="2" y="711"/>
                      </a:lnTo>
                      <a:lnTo>
                        <a:pt x="3" y="713"/>
                      </a:lnTo>
                      <a:lnTo>
                        <a:pt x="3" y="717"/>
                      </a:lnTo>
                      <a:lnTo>
                        <a:pt x="4" y="719"/>
                      </a:lnTo>
                      <a:lnTo>
                        <a:pt x="4" y="714"/>
                      </a:lnTo>
                      <a:lnTo>
                        <a:pt x="4" y="718"/>
                      </a:lnTo>
                      <a:lnTo>
                        <a:pt x="5" y="713"/>
                      </a:lnTo>
                      <a:lnTo>
                        <a:pt x="6" y="708"/>
                      </a:lnTo>
                      <a:lnTo>
                        <a:pt x="6" y="705"/>
                      </a:lnTo>
                      <a:lnTo>
                        <a:pt x="7" y="695"/>
                      </a:lnTo>
                      <a:lnTo>
                        <a:pt x="8" y="694"/>
                      </a:lnTo>
                      <a:lnTo>
                        <a:pt x="8" y="696"/>
                      </a:lnTo>
                      <a:lnTo>
                        <a:pt x="9" y="695"/>
                      </a:lnTo>
                      <a:lnTo>
                        <a:pt x="9" y="699"/>
                      </a:lnTo>
                      <a:lnTo>
                        <a:pt x="9" y="697"/>
                      </a:lnTo>
                      <a:lnTo>
                        <a:pt x="10" y="694"/>
                      </a:lnTo>
                      <a:lnTo>
                        <a:pt x="10" y="688"/>
                      </a:lnTo>
                      <a:lnTo>
                        <a:pt x="11" y="678"/>
                      </a:lnTo>
                      <a:lnTo>
                        <a:pt x="11" y="665"/>
                      </a:lnTo>
                      <a:lnTo>
                        <a:pt x="12" y="654"/>
                      </a:lnTo>
                      <a:lnTo>
                        <a:pt x="12" y="638"/>
                      </a:lnTo>
                      <a:lnTo>
                        <a:pt x="13" y="639"/>
                      </a:lnTo>
                      <a:lnTo>
                        <a:pt x="13" y="648"/>
                      </a:lnTo>
                      <a:lnTo>
                        <a:pt x="14" y="658"/>
                      </a:lnTo>
                      <a:lnTo>
                        <a:pt x="14" y="670"/>
                      </a:lnTo>
                      <a:lnTo>
                        <a:pt x="15" y="687"/>
                      </a:lnTo>
                      <a:lnTo>
                        <a:pt x="15" y="695"/>
                      </a:lnTo>
                      <a:lnTo>
                        <a:pt x="16" y="700"/>
                      </a:lnTo>
                      <a:lnTo>
                        <a:pt x="16" y="699"/>
                      </a:lnTo>
                      <a:lnTo>
                        <a:pt x="17" y="701"/>
                      </a:lnTo>
                      <a:lnTo>
                        <a:pt x="17" y="704"/>
                      </a:lnTo>
                      <a:lnTo>
                        <a:pt x="17" y="700"/>
                      </a:lnTo>
                      <a:lnTo>
                        <a:pt x="18" y="702"/>
                      </a:lnTo>
                      <a:lnTo>
                        <a:pt x="18" y="706"/>
                      </a:lnTo>
                      <a:lnTo>
                        <a:pt x="19" y="699"/>
                      </a:lnTo>
                      <a:lnTo>
                        <a:pt x="19" y="698"/>
                      </a:lnTo>
                      <a:lnTo>
                        <a:pt x="20" y="692"/>
                      </a:lnTo>
                      <a:lnTo>
                        <a:pt x="20" y="693"/>
                      </a:lnTo>
                      <a:lnTo>
                        <a:pt x="21" y="694"/>
                      </a:lnTo>
                      <a:lnTo>
                        <a:pt x="21" y="693"/>
                      </a:lnTo>
                      <a:lnTo>
                        <a:pt x="22" y="695"/>
                      </a:lnTo>
                      <a:lnTo>
                        <a:pt x="22" y="698"/>
                      </a:lnTo>
                      <a:lnTo>
                        <a:pt x="23" y="700"/>
                      </a:lnTo>
                      <a:lnTo>
                        <a:pt x="24" y="697"/>
                      </a:lnTo>
                      <a:lnTo>
                        <a:pt x="24" y="701"/>
                      </a:lnTo>
                      <a:lnTo>
                        <a:pt x="25" y="699"/>
                      </a:lnTo>
                      <a:lnTo>
                        <a:pt x="25" y="697"/>
                      </a:lnTo>
                      <a:lnTo>
                        <a:pt x="26" y="697"/>
                      </a:lnTo>
                      <a:lnTo>
                        <a:pt x="26" y="694"/>
                      </a:lnTo>
                      <a:lnTo>
                        <a:pt x="27" y="695"/>
                      </a:lnTo>
                      <a:lnTo>
                        <a:pt x="27" y="694"/>
                      </a:lnTo>
                      <a:lnTo>
                        <a:pt x="27" y="692"/>
                      </a:lnTo>
                      <a:lnTo>
                        <a:pt x="28" y="693"/>
                      </a:lnTo>
                      <a:lnTo>
                        <a:pt x="28" y="698"/>
                      </a:lnTo>
                      <a:lnTo>
                        <a:pt x="29" y="697"/>
                      </a:lnTo>
                      <a:lnTo>
                        <a:pt x="30" y="694"/>
                      </a:lnTo>
                      <a:lnTo>
                        <a:pt x="30" y="692"/>
                      </a:lnTo>
                      <a:lnTo>
                        <a:pt x="31" y="689"/>
                      </a:lnTo>
                      <a:lnTo>
                        <a:pt x="31" y="695"/>
                      </a:lnTo>
                      <a:lnTo>
                        <a:pt x="32" y="689"/>
                      </a:lnTo>
                      <a:lnTo>
                        <a:pt x="32" y="691"/>
                      </a:lnTo>
                      <a:lnTo>
                        <a:pt x="33" y="688"/>
                      </a:lnTo>
                      <a:lnTo>
                        <a:pt x="33" y="670"/>
                      </a:lnTo>
                      <a:lnTo>
                        <a:pt x="34" y="656"/>
                      </a:lnTo>
                      <a:lnTo>
                        <a:pt x="34" y="640"/>
                      </a:lnTo>
                      <a:lnTo>
                        <a:pt x="35" y="622"/>
                      </a:lnTo>
                      <a:lnTo>
                        <a:pt x="35" y="611"/>
                      </a:lnTo>
                      <a:lnTo>
                        <a:pt x="36" y="611"/>
                      </a:lnTo>
                      <a:lnTo>
                        <a:pt x="36" y="619"/>
                      </a:lnTo>
                      <a:lnTo>
                        <a:pt x="37" y="629"/>
                      </a:lnTo>
                      <a:lnTo>
                        <a:pt x="37" y="645"/>
                      </a:lnTo>
                      <a:lnTo>
                        <a:pt x="37" y="649"/>
                      </a:lnTo>
                      <a:lnTo>
                        <a:pt x="38" y="661"/>
                      </a:lnTo>
                      <a:lnTo>
                        <a:pt x="38" y="658"/>
                      </a:lnTo>
                      <a:lnTo>
                        <a:pt x="39" y="669"/>
                      </a:lnTo>
                      <a:lnTo>
                        <a:pt x="39" y="664"/>
                      </a:lnTo>
                      <a:lnTo>
                        <a:pt x="40" y="660"/>
                      </a:lnTo>
                      <a:lnTo>
                        <a:pt x="40" y="642"/>
                      </a:lnTo>
                      <a:lnTo>
                        <a:pt x="40" y="603"/>
                      </a:lnTo>
                      <a:lnTo>
                        <a:pt x="41" y="556"/>
                      </a:lnTo>
                      <a:lnTo>
                        <a:pt x="41" y="501"/>
                      </a:lnTo>
                      <a:lnTo>
                        <a:pt x="42" y="470"/>
                      </a:lnTo>
                      <a:lnTo>
                        <a:pt x="42" y="479"/>
                      </a:lnTo>
                      <a:lnTo>
                        <a:pt x="43" y="514"/>
                      </a:lnTo>
                      <a:lnTo>
                        <a:pt x="43" y="562"/>
                      </a:lnTo>
                      <a:lnTo>
                        <a:pt x="44" y="608"/>
                      </a:lnTo>
                      <a:lnTo>
                        <a:pt x="44" y="636"/>
                      </a:lnTo>
                      <a:lnTo>
                        <a:pt x="45" y="647"/>
                      </a:lnTo>
                      <a:lnTo>
                        <a:pt x="45" y="649"/>
                      </a:lnTo>
                      <a:lnTo>
                        <a:pt x="46" y="636"/>
                      </a:lnTo>
                      <a:lnTo>
                        <a:pt x="46" y="628"/>
                      </a:lnTo>
                      <a:lnTo>
                        <a:pt x="47" y="625"/>
                      </a:lnTo>
                      <a:lnTo>
                        <a:pt x="47" y="617"/>
                      </a:lnTo>
                      <a:lnTo>
                        <a:pt x="48" y="622"/>
                      </a:lnTo>
                      <a:lnTo>
                        <a:pt x="48" y="625"/>
                      </a:lnTo>
                      <a:lnTo>
                        <a:pt x="49" y="635"/>
                      </a:lnTo>
                      <a:lnTo>
                        <a:pt x="49" y="649"/>
                      </a:lnTo>
                      <a:lnTo>
                        <a:pt x="49" y="648"/>
                      </a:lnTo>
                      <a:lnTo>
                        <a:pt x="50" y="654"/>
                      </a:lnTo>
                      <a:lnTo>
                        <a:pt x="50" y="651"/>
                      </a:lnTo>
                      <a:lnTo>
                        <a:pt x="51" y="651"/>
                      </a:lnTo>
                      <a:lnTo>
                        <a:pt x="51" y="653"/>
                      </a:lnTo>
                      <a:lnTo>
                        <a:pt x="52" y="651"/>
                      </a:lnTo>
                      <a:lnTo>
                        <a:pt x="52" y="647"/>
                      </a:lnTo>
                      <a:lnTo>
                        <a:pt x="53" y="640"/>
                      </a:lnTo>
                      <a:lnTo>
                        <a:pt x="53" y="649"/>
                      </a:lnTo>
                      <a:lnTo>
                        <a:pt x="54" y="645"/>
                      </a:lnTo>
                      <a:lnTo>
                        <a:pt x="54" y="644"/>
                      </a:lnTo>
                      <a:lnTo>
                        <a:pt x="55" y="646"/>
                      </a:lnTo>
                      <a:lnTo>
                        <a:pt x="55" y="642"/>
                      </a:lnTo>
                      <a:lnTo>
                        <a:pt x="56" y="645"/>
                      </a:lnTo>
                      <a:lnTo>
                        <a:pt x="56" y="649"/>
                      </a:lnTo>
                      <a:lnTo>
                        <a:pt x="57" y="647"/>
                      </a:lnTo>
                      <a:lnTo>
                        <a:pt x="57" y="649"/>
                      </a:lnTo>
                      <a:lnTo>
                        <a:pt x="58" y="644"/>
                      </a:lnTo>
                      <a:lnTo>
                        <a:pt x="58" y="647"/>
                      </a:lnTo>
                      <a:lnTo>
                        <a:pt x="59" y="645"/>
                      </a:lnTo>
                      <a:lnTo>
                        <a:pt x="59" y="640"/>
                      </a:lnTo>
                      <a:lnTo>
                        <a:pt x="59" y="642"/>
                      </a:lnTo>
                      <a:lnTo>
                        <a:pt x="60" y="640"/>
                      </a:lnTo>
                      <a:lnTo>
                        <a:pt x="60" y="636"/>
                      </a:lnTo>
                      <a:lnTo>
                        <a:pt x="61" y="637"/>
                      </a:lnTo>
                      <a:lnTo>
                        <a:pt x="62" y="639"/>
                      </a:lnTo>
                      <a:lnTo>
                        <a:pt x="62" y="638"/>
                      </a:lnTo>
                      <a:lnTo>
                        <a:pt x="63" y="636"/>
                      </a:lnTo>
                      <a:lnTo>
                        <a:pt x="63" y="634"/>
                      </a:lnTo>
                      <a:lnTo>
                        <a:pt x="64" y="635"/>
                      </a:lnTo>
                      <a:lnTo>
                        <a:pt x="64" y="633"/>
                      </a:lnTo>
                      <a:lnTo>
                        <a:pt x="65" y="630"/>
                      </a:lnTo>
                      <a:lnTo>
                        <a:pt x="65" y="627"/>
                      </a:lnTo>
                      <a:lnTo>
                        <a:pt x="66" y="625"/>
                      </a:lnTo>
                      <a:lnTo>
                        <a:pt x="67" y="626"/>
                      </a:lnTo>
                      <a:lnTo>
                        <a:pt x="67" y="622"/>
                      </a:lnTo>
                      <a:lnTo>
                        <a:pt x="68" y="626"/>
                      </a:lnTo>
                      <a:lnTo>
                        <a:pt x="68" y="628"/>
                      </a:lnTo>
                      <a:lnTo>
                        <a:pt x="69" y="625"/>
                      </a:lnTo>
                      <a:lnTo>
                        <a:pt x="69" y="620"/>
                      </a:lnTo>
                      <a:lnTo>
                        <a:pt x="69" y="621"/>
                      </a:lnTo>
                      <a:lnTo>
                        <a:pt x="70" y="615"/>
                      </a:lnTo>
                      <a:lnTo>
                        <a:pt x="71" y="611"/>
                      </a:lnTo>
                      <a:lnTo>
                        <a:pt x="71" y="605"/>
                      </a:lnTo>
                      <a:lnTo>
                        <a:pt x="72" y="606"/>
                      </a:lnTo>
                      <a:lnTo>
                        <a:pt x="72" y="604"/>
                      </a:lnTo>
                      <a:lnTo>
                        <a:pt x="72" y="605"/>
                      </a:lnTo>
                      <a:lnTo>
                        <a:pt x="73" y="600"/>
                      </a:lnTo>
                      <a:lnTo>
                        <a:pt x="73" y="598"/>
                      </a:lnTo>
                      <a:lnTo>
                        <a:pt x="74" y="593"/>
                      </a:lnTo>
                      <a:lnTo>
                        <a:pt x="74" y="592"/>
                      </a:lnTo>
                      <a:lnTo>
                        <a:pt x="75" y="593"/>
                      </a:lnTo>
                      <a:lnTo>
                        <a:pt x="75" y="584"/>
                      </a:lnTo>
                      <a:lnTo>
                        <a:pt x="76" y="580"/>
                      </a:lnTo>
                      <a:lnTo>
                        <a:pt x="76" y="587"/>
                      </a:lnTo>
                      <a:lnTo>
                        <a:pt x="77" y="581"/>
                      </a:lnTo>
                      <a:lnTo>
                        <a:pt x="77" y="585"/>
                      </a:lnTo>
                      <a:lnTo>
                        <a:pt x="78" y="588"/>
                      </a:lnTo>
                      <a:lnTo>
                        <a:pt x="78" y="584"/>
                      </a:lnTo>
                      <a:lnTo>
                        <a:pt x="79" y="586"/>
                      </a:lnTo>
                      <a:lnTo>
                        <a:pt x="79" y="581"/>
                      </a:lnTo>
                      <a:lnTo>
                        <a:pt x="80" y="582"/>
                      </a:lnTo>
                      <a:lnTo>
                        <a:pt x="80" y="577"/>
                      </a:lnTo>
                      <a:lnTo>
                        <a:pt x="81" y="581"/>
                      </a:lnTo>
                      <a:lnTo>
                        <a:pt x="81" y="580"/>
                      </a:lnTo>
                      <a:lnTo>
                        <a:pt x="82" y="581"/>
                      </a:lnTo>
                      <a:lnTo>
                        <a:pt x="82" y="584"/>
                      </a:lnTo>
                      <a:lnTo>
                        <a:pt x="82" y="589"/>
                      </a:lnTo>
                      <a:lnTo>
                        <a:pt x="83" y="586"/>
                      </a:lnTo>
                      <a:lnTo>
                        <a:pt x="83" y="590"/>
                      </a:lnTo>
                      <a:lnTo>
                        <a:pt x="84" y="587"/>
                      </a:lnTo>
                      <a:lnTo>
                        <a:pt x="84" y="592"/>
                      </a:lnTo>
                      <a:lnTo>
                        <a:pt x="85" y="586"/>
                      </a:lnTo>
                      <a:lnTo>
                        <a:pt x="85" y="587"/>
                      </a:lnTo>
                      <a:lnTo>
                        <a:pt x="86" y="585"/>
                      </a:lnTo>
                      <a:lnTo>
                        <a:pt x="86" y="581"/>
                      </a:lnTo>
                      <a:lnTo>
                        <a:pt x="87" y="574"/>
                      </a:lnTo>
                      <a:lnTo>
                        <a:pt x="87" y="575"/>
                      </a:lnTo>
                      <a:lnTo>
                        <a:pt x="88" y="578"/>
                      </a:lnTo>
                      <a:lnTo>
                        <a:pt x="88" y="569"/>
                      </a:lnTo>
                      <a:lnTo>
                        <a:pt x="89" y="578"/>
                      </a:lnTo>
                      <a:lnTo>
                        <a:pt x="89" y="581"/>
                      </a:lnTo>
                      <a:lnTo>
                        <a:pt x="90" y="577"/>
                      </a:lnTo>
                      <a:lnTo>
                        <a:pt x="90" y="581"/>
                      </a:lnTo>
                      <a:lnTo>
                        <a:pt x="91" y="580"/>
                      </a:lnTo>
                      <a:lnTo>
                        <a:pt x="91" y="583"/>
                      </a:lnTo>
                      <a:lnTo>
                        <a:pt x="91" y="575"/>
                      </a:lnTo>
                      <a:lnTo>
                        <a:pt x="92" y="572"/>
                      </a:lnTo>
                      <a:lnTo>
                        <a:pt x="92" y="567"/>
                      </a:lnTo>
                      <a:lnTo>
                        <a:pt x="93" y="549"/>
                      </a:lnTo>
                      <a:lnTo>
                        <a:pt x="93" y="538"/>
                      </a:lnTo>
                      <a:lnTo>
                        <a:pt x="94" y="527"/>
                      </a:lnTo>
                      <a:lnTo>
                        <a:pt x="94" y="512"/>
                      </a:lnTo>
                      <a:lnTo>
                        <a:pt x="95" y="498"/>
                      </a:lnTo>
                      <a:lnTo>
                        <a:pt x="95" y="484"/>
                      </a:lnTo>
                      <a:lnTo>
                        <a:pt x="96" y="484"/>
                      </a:lnTo>
                      <a:lnTo>
                        <a:pt x="96" y="496"/>
                      </a:lnTo>
                      <a:lnTo>
                        <a:pt x="97" y="505"/>
                      </a:lnTo>
                      <a:lnTo>
                        <a:pt x="97" y="514"/>
                      </a:lnTo>
                      <a:lnTo>
                        <a:pt x="98" y="529"/>
                      </a:lnTo>
                      <a:lnTo>
                        <a:pt x="98" y="532"/>
                      </a:lnTo>
                      <a:lnTo>
                        <a:pt x="99" y="539"/>
                      </a:lnTo>
                      <a:lnTo>
                        <a:pt x="99" y="547"/>
                      </a:lnTo>
                      <a:lnTo>
                        <a:pt x="100" y="541"/>
                      </a:lnTo>
                      <a:lnTo>
                        <a:pt x="100" y="554"/>
                      </a:lnTo>
                      <a:lnTo>
                        <a:pt x="101" y="556"/>
                      </a:lnTo>
                      <a:lnTo>
                        <a:pt x="101" y="558"/>
                      </a:lnTo>
                      <a:lnTo>
                        <a:pt x="101" y="554"/>
                      </a:lnTo>
                      <a:lnTo>
                        <a:pt x="102" y="545"/>
                      </a:lnTo>
                      <a:lnTo>
                        <a:pt x="102" y="548"/>
                      </a:lnTo>
                      <a:lnTo>
                        <a:pt x="103" y="544"/>
                      </a:lnTo>
                      <a:lnTo>
                        <a:pt x="103" y="547"/>
                      </a:lnTo>
                      <a:lnTo>
                        <a:pt x="104" y="541"/>
                      </a:lnTo>
                      <a:lnTo>
                        <a:pt x="104" y="539"/>
                      </a:lnTo>
                      <a:lnTo>
                        <a:pt x="104" y="541"/>
                      </a:lnTo>
                      <a:lnTo>
                        <a:pt x="105" y="535"/>
                      </a:lnTo>
                      <a:lnTo>
                        <a:pt x="105" y="537"/>
                      </a:lnTo>
                      <a:lnTo>
                        <a:pt x="106" y="537"/>
                      </a:lnTo>
                      <a:lnTo>
                        <a:pt x="106" y="536"/>
                      </a:lnTo>
                      <a:lnTo>
                        <a:pt x="107" y="537"/>
                      </a:lnTo>
                      <a:lnTo>
                        <a:pt x="107" y="533"/>
                      </a:lnTo>
                      <a:lnTo>
                        <a:pt x="108" y="538"/>
                      </a:lnTo>
                      <a:lnTo>
                        <a:pt x="108" y="537"/>
                      </a:lnTo>
                      <a:lnTo>
                        <a:pt x="109" y="534"/>
                      </a:lnTo>
                      <a:lnTo>
                        <a:pt x="109" y="536"/>
                      </a:lnTo>
                      <a:lnTo>
                        <a:pt x="110" y="532"/>
                      </a:lnTo>
                      <a:lnTo>
                        <a:pt x="110" y="526"/>
                      </a:lnTo>
                      <a:lnTo>
                        <a:pt x="111" y="525"/>
                      </a:lnTo>
                      <a:lnTo>
                        <a:pt x="111" y="530"/>
                      </a:lnTo>
                      <a:lnTo>
                        <a:pt x="112" y="528"/>
                      </a:lnTo>
                      <a:lnTo>
                        <a:pt x="112" y="531"/>
                      </a:lnTo>
                      <a:lnTo>
                        <a:pt x="113" y="531"/>
                      </a:lnTo>
                      <a:lnTo>
                        <a:pt x="113" y="539"/>
                      </a:lnTo>
                      <a:lnTo>
                        <a:pt x="114" y="530"/>
                      </a:lnTo>
                      <a:lnTo>
                        <a:pt x="114" y="527"/>
                      </a:lnTo>
                      <a:lnTo>
                        <a:pt x="114" y="530"/>
                      </a:lnTo>
                      <a:lnTo>
                        <a:pt x="115" y="529"/>
                      </a:lnTo>
                      <a:lnTo>
                        <a:pt x="115" y="530"/>
                      </a:lnTo>
                      <a:lnTo>
                        <a:pt x="116" y="527"/>
                      </a:lnTo>
                      <a:lnTo>
                        <a:pt x="116" y="534"/>
                      </a:lnTo>
                      <a:lnTo>
                        <a:pt x="117" y="527"/>
                      </a:lnTo>
                      <a:lnTo>
                        <a:pt x="117" y="528"/>
                      </a:lnTo>
                      <a:lnTo>
                        <a:pt x="118" y="528"/>
                      </a:lnTo>
                      <a:lnTo>
                        <a:pt x="118" y="523"/>
                      </a:lnTo>
                      <a:lnTo>
                        <a:pt x="119" y="515"/>
                      </a:lnTo>
                      <a:lnTo>
                        <a:pt x="119" y="505"/>
                      </a:lnTo>
                      <a:lnTo>
                        <a:pt x="120" y="497"/>
                      </a:lnTo>
                      <a:lnTo>
                        <a:pt x="120" y="474"/>
                      </a:lnTo>
                      <a:lnTo>
                        <a:pt x="121" y="456"/>
                      </a:lnTo>
                      <a:lnTo>
                        <a:pt x="121" y="437"/>
                      </a:lnTo>
                      <a:lnTo>
                        <a:pt x="122" y="413"/>
                      </a:lnTo>
                      <a:lnTo>
                        <a:pt x="122" y="408"/>
                      </a:lnTo>
                      <a:lnTo>
                        <a:pt x="123" y="412"/>
                      </a:lnTo>
                      <a:lnTo>
                        <a:pt x="123" y="427"/>
                      </a:lnTo>
                      <a:lnTo>
                        <a:pt x="124" y="446"/>
                      </a:lnTo>
                      <a:lnTo>
                        <a:pt x="124" y="465"/>
                      </a:lnTo>
                      <a:lnTo>
                        <a:pt x="124" y="477"/>
                      </a:lnTo>
                      <a:lnTo>
                        <a:pt x="125" y="488"/>
                      </a:lnTo>
                      <a:lnTo>
                        <a:pt x="125" y="486"/>
                      </a:lnTo>
                      <a:lnTo>
                        <a:pt x="126" y="481"/>
                      </a:lnTo>
                      <a:lnTo>
                        <a:pt x="126" y="461"/>
                      </a:lnTo>
                      <a:lnTo>
                        <a:pt x="127" y="411"/>
                      </a:lnTo>
                      <a:lnTo>
                        <a:pt x="127" y="339"/>
                      </a:lnTo>
                      <a:lnTo>
                        <a:pt x="128" y="255"/>
                      </a:lnTo>
                      <a:lnTo>
                        <a:pt x="128" y="168"/>
                      </a:lnTo>
                      <a:lnTo>
                        <a:pt x="129" y="121"/>
                      </a:lnTo>
                      <a:lnTo>
                        <a:pt x="129" y="129"/>
                      </a:lnTo>
                      <a:lnTo>
                        <a:pt x="130" y="174"/>
                      </a:lnTo>
                      <a:lnTo>
                        <a:pt x="130" y="246"/>
                      </a:lnTo>
                      <a:lnTo>
                        <a:pt x="131" y="341"/>
                      </a:lnTo>
                      <a:lnTo>
                        <a:pt x="131" y="407"/>
                      </a:lnTo>
                      <a:lnTo>
                        <a:pt x="132" y="454"/>
                      </a:lnTo>
                      <a:lnTo>
                        <a:pt x="132" y="481"/>
                      </a:lnTo>
                      <a:lnTo>
                        <a:pt x="133" y="492"/>
                      </a:lnTo>
                      <a:lnTo>
                        <a:pt x="133" y="503"/>
                      </a:lnTo>
                      <a:lnTo>
                        <a:pt x="134" y="502"/>
                      </a:lnTo>
                      <a:lnTo>
                        <a:pt x="134" y="501"/>
                      </a:lnTo>
                      <a:lnTo>
                        <a:pt x="135" y="499"/>
                      </a:lnTo>
                      <a:lnTo>
                        <a:pt x="135" y="506"/>
                      </a:lnTo>
                      <a:lnTo>
                        <a:pt x="136" y="507"/>
                      </a:lnTo>
                      <a:lnTo>
                        <a:pt x="136" y="512"/>
                      </a:lnTo>
                      <a:lnTo>
                        <a:pt x="137" y="513"/>
                      </a:lnTo>
                      <a:lnTo>
                        <a:pt x="137" y="512"/>
                      </a:lnTo>
                      <a:lnTo>
                        <a:pt x="138" y="512"/>
                      </a:lnTo>
                      <a:lnTo>
                        <a:pt x="138" y="507"/>
                      </a:lnTo>
                      <a:lnTo>
                        <a:pt x="139" y="491"/>
                      </a:lnTo>
                      <a:lnTo>
                        <a:pt x="139" y="488"/>
                      </a:lnTo>
                      <a:lnTo>
                        <a:pt x="140" y="484"/>
                      </a:lnTo>
                      <a:lnTo>
                        <a:pt x="140" y="483"/>
                      </a:lnTo>
                      <a:lnTo>
                        <a:pt x="141" y="484"/>
                      </a:lnTo>
                      <a:lnTo>
                        <a:pt x="141" y="487"/>
                      </a:lnTo>
                      <a:lnTo>
                        <a:pt x="142" y="489"/>
                      </a:lnTo>
                      <a:lnTo>
                        <a:pt x="142" y="490"/>
                      </a:lnTo>
                      <a:lnTo>
                        <a:pt x="143" y="495"/>
                      </a:lnTo>
                      <a:lnTo>
                        <a:pt x="144" y="499"/>
                      </a:lnTo>
                      <a:lnTo>
                        <a:pt x="144" y="497"/>
                      </a:lnTo>
                      <a:lnTo>
                        <a:pt x="145" y="492"/>
                      </a:lnTo>
                      <a:lnTo>
                        <a:pt x="145" y="480"/>
                      </a:lnTo>
                      <a:lnTo>
                        <a:pt x="146" y="470"/>
                      </a:lnTo>
                      <a:lnTo>
                        <a:pt x="146" y="450"/>
                      </a:lnTo>
                      <a:lnTo>
                        <a:pt x="146" y="431"/>
                      </a:lnTo>
                      <a:lnTo>
                        <a:pt x="147" y="417"/>
                      </a:lnTo>
                      <a:lnTo>
                        <a:pt x="147" y="413"/>
                      </a:lnTo>
                      <a:lnTo>
                        <a:pt x="148" y="418"/>
                      </a:lnTo>
                      <a:lnTo>
                        <a:pt x="148" y="431"/>
                      </a:lnTo>
                      <a:lnTo>
                        <a:pt x="149" y="451"/>
                      </a:lnTo>
                      <a:lnTo>
                        <a:pt x="149" y="468"/>
                      </a:lnTo>
                      <a:lnTo>
                        <a:pt x="150" y="471"/>
                      </a:lnTo>
                      <a:lnTo>
                        <a:pt x="150" y="473"/>
                      </a:lnTo>
                      <a:lnTo>
                        <a:pt x="151" y="468"/>
                      </a:lnTo>
                      <a:lnTo>
                        <a:pt x="152" y="469"/>
                      </a:lnTo>
                      <a:lnTo>
                        <a:pt x="152" y="466"/>
                      </a:lnTo>
                      <a:lnTo>
                        <a:pt x="153" y="467"/>
                      </a:lnTo>
                      <a:lnTo>
                        <a:pt x="153" y="453"/>
                      </a:lnTo>
                      <a:lnTo>
                        <a:pt x="154" y="437"/>
                      </a:lnTo>
                      <a:lnTo>
                        <a:pt x="154" y="419"/>
                      </a:lnTo>
                      <a:lnTo>
                        <a:pt x="155" y="398"/>
                      </a:lnTo>
                      <a:lnTo>
                        <a:pt x="155" y="375"/>
                      </a:lnTo>
                      <a:lnTo>
                        <a:pt x="156" y="356"/>
                      </a:lnTo>
                      <a:lnTo>
                        <a:pt x="156" y="353"/>
                      </a:lnTo>
                      <a:lnTo>
                        <a:pt x="156" y="349"/>
                      </a:lnTo>
                      <a:lnTo>
                        <a:pt x="157" y="363"/>
                      </a:lnTo>
                      <a:lnTo>
                        <a:pt x="157" y="372"/>
                      </a:lnTo>
                      <a:lnTo>
                        <a:pt x="158" y="389"/>
                      </a:lnTo>
                      <a:lnTo>
                        <a:pt x="158" y="403"/>
                      </a:lnTo>
                      <a:lnTo>
                        <a:pt x="159" y="422"/>
                      </a:lnTo>
                      <a:lnTo>
                        <a:pt x="159" y="439"/>
                      </a:lnTo>
                      <a:lnTo>
                        <a:pt x="160" y="450"/>
                      </a:lnTo>
                      <a:lnTo>
                        <a:pt x="160" y="457"/>
                      </a:lnTo>
                      <a:lnTo>
                        <a:pt x="161" y="465"/>
                      </a:lnTo>
                      <a:lnTo>
                        <a:pt x="161" y="459"/>
                      </a:lnTo>
                      <a:lnTo>
                        <a:pt x="162" y="448"/>
                      </a:lnTo>
                      <a:lnTo>
                        <a:pt x="162" y="439"/>
                      </a:lnTo>
                      <a:lnTo>
                        <a:pt x="163" y="437"/>
                      </a:lnTo>
                      <a:lnTo>
                        <a:pt x="163" y="436"/>
                      </a:lnTo>
                      <a:lnTo>
                        <a:pt x="164" y="439"/>
                      </a:lnTo>
                      <a:lnTo>
                        <a:pt x="164" y="441"/>
                      </a:lnTo>
                      <a:lnTo>
                        <a:pt x="165" y="445"/>
                      </a:lnTo>
                      <a:lnTo>
                        <a:pt x="165" y="447"/>
                      </a:lnTo>
                      <a:lnTo>
                        <a:pt x="165" y="446"/>
                      </a:lnTo>
                      <a:lnTo>
                        <a:pt x="166" y="443"/>
                      </a:lnTo>
                      <a:lnTo>
                        <a:pt x="166" y="435"/>
                      </a:lnTo>
                      <a:lnTo>
                        <a:pt x="167" y="436"/>
                      </a:lnTo>
                      <a:lnTo>
                        <a:pt x="167" y="430"/>
                      </a:lnTo>
                      <a:lnTo>
                        <a:pt x="168" y="434"/>
                      </a:lnTo>
                      <a:lnTo>
                        <a:pt x="168" y="439"/>
                      </a:lnTo>
                      <a:lnTo>
                        <a:pt x="169" y="443"/>
                      </a:lnTo>
                      <a:lnTo>
                        <a:pt x="169" y="452"/>
                      </a:lnTo>
                      <a:lnTo>
                        <a:pt x="169" y="463"/>
                      </a:lnTo>
                      <a:lnTo>
                        <a:pt x="170" y="467"/>
                      </a:lnTo>
                      <a:lnTo>
                        <a:pt x="170" y="470"/>
                      </a:lnTo>
                      <a:lnTo>
                        <a:pt x="171" y="466"/>
                      </a:lnTo>
                      <a:lnTo>
                        <a:pt x="171" y="463"/>
                      </a:lnTo>
                      <a:lnTo>
                        <a:pt x="172" y="461"/>
                      </a:lnTo>
                      <a:lnTo>
                        <a:pt x="172" y="455"/>
                      </a:lnTo>
                      <a:lnTo>
                        <a:pt x="173" y="446"/>
                      </a:lnTo>
                      <a:lnTo>
                        <a:pt x="173" y="447"/>
                      </a:lnTo>
                      <a:lnTo>
                        <a:pt x="174" y="449"/>
                      </a:lnTo>
                      <a:lnTo>
                        <a:pt x="174" y="447"/>
                      </a:lnTo>
                      <a:lnTo>
                        <a:pt x="175" y="447"/>
                      </a:lnTo>
                      <a:lnTo>
                        <a:pt x="175" y="437"/>
                      </a:lnTo>
                      <a:lnTo>
                        <a:pt x="176" y="437"/>
                      </a:lnTo>
                      <a:lnTo>
                        <a:pt x="176" y="435"/>
                      </a:lnTo>
                      <a:lnTo>
                        <a:pt x="177" y="437"/>
                      </a:lnTo>
                      <a:lnTo>
                        <a:pt x="177" y="435"/>
                      </a:lnTo>
                      <a:lnTo>
                        <a:pt x="178" y="425"/>
                      </a:lnTo>
                      <a:lnTo>
                        <a:pt x="178" y="430"/>
                      </a:lnTo>
                      <a:lnTo>
                        <a:pt x="179" y="438"/>
                      </a:lnTo>
                      <a:lnTo>
                        <a:pt x="179" y="442"/>
                      </a:lnTo>
                      <a:lnTo>
                        <a:pt x="179" y="449"/>
                      </a:lnTo>
                      <a:lnTo>
                        <a:pt x="180" y="449"/>
                      </a:lnTo>
                      <a:lnTo>
                        <a:pt x="180" y="454"/>
                      </a:lnTo>
                      <a:lnTo>
                        <a:pt x="181" y="456"/>
                      </a:lnTo>
                      <a:lnTo>
                        <a:pt x="181" y="450"/>
                      </a:lnTo>
                      <a:lnTo>
                        <a:pt x="182" y="455"/>
                      </a:lnTo>
                      <a:lnTo>
                        <a:pt x="182" y="451"/>
                      </a:lnTo>
                      <a:lnTo>
                        <a:pt x="183" y="455"/>
                      </a:lnTo>
                      <a:lnTo>
                        <a:pt x="183" y="458"/>
                      </a:lnTo>
                      <a:lnTo>
                        <a:pt x="184" y="452"/>
                      </a:lnTo>
                      <a:lnTo>
                        <a:pt x="184" y="449"/>
                      </a:lnTo>
                      <a:lnTo>
                        <a:pt x="185" y="445"/>
                      </a:lnTo>
                      <a:lnTo>
                        <a:pt x="185" y="438"/>
                      </a:lnTo>
                      <a:lnTo>
                        <a:pt x="186" y="432"/>
                      </a:lnTo>
                      <a:lnTo>
                        <a:pt x="186" y="417"/>
                      </a:lnTo>
                      <a:lnTo>
                        <a:pt x="187" y="403"/>
                      </a:lnTo>
                      <a:lnTo>
                        <a:pt x="187" y="399"/>
                      </a:lnTo>
                      <a:lnTo>
                        <a:pt x="188" y="393"/>
                      </a:lnTo>
                      <a:lnTo>
                        <a:pt x="188" y="394"/>
                      </a:lnTo>
                      <a:lnTo>
                        <a:pt x="188" y="413"/>
                      </a:lnTo>
                      <a:lnTo>
                        <a:pt x="189" y="420"/>
                      </a:lnTo>
                      <a:lnTo>
                        <a:pt x="189" y="429"/>
                      </a:lnTo>
                      <a:lnTo>
                        <a:pt x="190" y="438"/>
                      </a:lnTo>
                      <a:lnTo>
                        <a:pt x="190" y="437"/>
                      </a:lnTo>
                      <a:lnTo>
                        <a:pt x="191" y="439"/>
                      </a:lnTo>
                      <a:lnTo>
                        <a:pt x="191" y="447"/>
                      </a:lnTo>
                      <a:lnTo>
                        <a:pt x="192" y="443"/>
                      </a:lnTo>
                      <a:lnTo>
                        <a:pt x="192" y="450"/>
                      </a:lnTo>
                      <a:lnTo>
                        <a:pt x="193" y="448"/>
                      </a:lnTo>
                      <a:lnTo>
                        <a:pt x="193" y="443"/>
                      </a:lnTo>
                      <a:lnTo>
                        <a:pt x="194" y="447"/>
                      </a:lnTo>
                      <a:lnTo>
                        <a:pt x="194" y="444"/>
                      </a:lnTo>
                      <a:lnTo>
                        <a:pt x="195" y="442"/>
                      </a:lnTo>
                      <a:lnTo>
                        <a:pt x="196" y="443"/>
                      </a:lnTo>
                      <a:lnTo>
                        <a:pt x="196" y="436"/>
                      </a:lnTo>
                      <a:lnTo>
                        <a:pt x="196" y="437"/>
                      </a:lnTo>
                      <a:lnTo>
                        <a:pt x="197" y="428"/>
                      </a:lnTo>
                      <a:lnTo>
                        <a:pt x="197" y="421"/>
                      </a:lnTo>
                      <a:lnTo>
                        <a:pt x="198" y="420"/>
                      </a:lnTo>
                      <a:lnTo>
                        <a:pt x="198" y="417"/>
                      </a:lnTo>
                      <a:lnTo>
                        <a:pt x="199" y="413"/>
                      </a:lnTo>
                      <a:lnTo>
                        <a:pt x="199" y="418"/>
                      </a:lnTo>
                      <a:lnTo>
                        <a:pt x="200" y="418"/>
                      </a:lnTo>
                      <a:lnTo>
                        <a:pt x="200" y="415"/>
                      </a:lnTo>
                      <a:lnTo>
                        <a:pt x="201" y="411"/>
                      </a:lnTo>
                      <a:lnTo>
                        <a:pt x="201" y="408"/>
                      </a:lnTo>
                      <a:lnTo>
                        <a:pt x="201" y="398"/>
                      </a:lnTo>
                      <a:lnTo>
                        <a:pt x="202" y="389"/>
                      </a:lnTo>
                      <a:lnTo>
                        <a:pt x="202" y="388"/>
                      </a:lnTo>
                      <a:lnTo>
                        <a:pt x="203" y="400"/>
                      </a:lnTo>
                      <a:lnTo>
                        <a:pt x="203" y="406"/>
                      </a:lnTo>
                      <a:lnTo>
                        <a:pt x="204" y="417"/>
                      </a:lnTo>
                      <a:lnTo>
                        <a:pt x="204" y="424"/>
                      </a:lnTo>
                      <a:lnTo>
                        <a:pt x="205" y="435"/>
                      </a:lnTo>
                      <a:lnTo>
                        <a:pt x="205" y="439"/>
                      </a:lnTo>
                      <a:lnTo>
                        <a:pt x="206" y="441"/>
                      </a:lnTo>
                      <a:lnTo>
                        <a:pt x="206" y="440"/>
                      </a:lnTo>
                      <a:lnTo>
                        <a:pt x="207" y="442"/>
                      </a:lnTo>
                      <a:lnTo>
                        <a:pt x="207" y="436"/>
                      </a:lnTo>
                      <a:lnTo>
                        <a:pt x="208" y="434"/>
                      </a:lnTo>
                      <a:lnTo>
                        <a:pt x="208" y="425"/>
                      </a:lnTo>
                      <a:lnTo>
                        <a:pt x="209" y="419"/>
                      </a:lnTo>
                      <a:lnTo>
                        <a:pt x="209" y="412"/>
                      </a:lnTo>
                      <a:lnTo>
                        <a:pt x="210" y="408"/>
                      </a:lnTo>
                      <a:lnTo>
                        <a:pt x="210" y="398"/>
                      </a:lnTo>
                      <a:lnTo>
                        <a:pt x="211" y="394"/>
                      </a:lnTo>
                      <a:lnTo>
                        <a:pt x="211" y="397"/>
                      </a:lnTo>
                      <a:lnTo>
                        <a:pt x="211" y="398"/>
                      </a:lnTo>
                      <a:lnTo>
                        <a:pt x="212" y="399"/>
                      </a:lnTo>
                      <a:lnTo>
                        <a:pt x="212" y="400"/>
                      </a:lnTo>
                      <a:lnTo>
                        <a:pt x="213" y="399"/>
                      </a:lnTo>
                      <a:lnTo>
                        <a:pt x="213" y="391"/>
                      </a:lnTo>
                      <a:lnTo>
                        <a:pt x="214" y="380"/>
                      </a:lnTo>
                      <a:lnTo>
                        <a:pt x="214" y="357"/>
                      </a:lnTo>
                      <a:lnTo>
                        <a:pt x="215" y="338"/>
                      </a:lnTo>
                      <a:lnTo>
                        <a:pt x="215" y="302"/>
                      </a:lnTo>
                      <a:lnTo>
                        <a:pt x="216" y="276"/>
                      </a:lnTo>
                      <a:lnTo>
                        <a:pt x="216" y="293"/>
                      </a:lnTo>
                      <a:lnTo>
                        <a:pt x="217" y="310"/>
                      </a:lnTo>
                      <a:lnTo>
                        <a:pt x="217" y="334"/>
                      </a:lnTo>
                      <a:lnTo>
                        <a:pt x="218" y="364"/>
                      </a:lnTo>
                      <a:lnTo>
                        <a:pt x="218" y="388"/>
                      </a:lnTo>
                      <a:lnTo>
                        <a:pt x="219" y="408"/>
                      </a:lnTo>
                      <a:lnTo>
                        <a:pt x="219" y="413"/>
                      </a:lnTo>
                      <a:lnTo>
                        <a:pt x="220" y="417"/>
                      </a:lnTo>
                      <a:lnTo>
                        <a:pt x="220" y="398"/>
                      </a:lnTo>
                      <a:lnTo>
                        <a:pt x="221" y="363"/>
                      </a:lnTo>
                      <a:lnTo>
                        <a:pt x="221" y="311"/>
                      </a:lnTo>
                      <a:lnTo>
                        <a:pt x="221" y="245"/>
                      </a:lnTo>
                      <a:lnTo>
                        <a:pt x="222" y="168"/>
                      </a:lnTo>
                      <a:lnTo>
                        <a:pt x="222" y="86"/>
                      </a:lnTo>
                      <a:lnTo>
                        <a:pt x="223" y="19"/>
                      </a:lnTo>
                      <a:lnTo>
                        <a:pt x="223" y="0"/>
                      </a:lnTo>
                      <a:lnTo>
                        <a:pt x="224" y="23"/>
                      </a:lnTo>
                      <a:lnTo>
                        <a:pt x="224" y="80"/>
                      </a:lnTo>
                      <a:lnTo>
                        <a:pt x="225" y="165"/>
                      </a:lnTo>
                      <a:lnTo>
                        <a:pt x="225" y="237"/>
                      </a:lnTo>
                      <a:lnTo>
                        <a:pt x="226" y="304"/>
                      </a:lnTo>
                      <a:lnTo>
                        <a:pt x="226" y="353"/>
                      </a:lnTo>
                      <a:lnTo>
                        <a:pt x="227" y="382"/>
                      </a:lnTo>
                      <a:lnTo>
                        <a:pt x="227" y="401"/>
                      </a:lnTo>
                      <a:lnTo>
                        <a:pt x="227" y="409"/>
                      </a:lnTo>
                      <a:lnTo>
                        <a:pt x="228" y="417"/>
                      </a:lnTo>
                      <a:lnTo>
                        <a:pt x="228" y="415"/>
                      </a:lnTo>
                      <a:lnTo>
                        <a:pt x="229" y="419"/>
                      </a:lnTo>
                      <a:lnTo>
                        <a:pt x="229" y="424"/>
                      </a:lnTo>
                      <a:lnTo>
                        <a:pt x="230" y="425"/>
                      </a:lnTo>
                      <a:lnTo>
                        <a:pt x="231" y="422"/>
                      </a:lnTo>
                      <a:lnTo>
                        <a:pt x="231" y="427"/>
                      </a:lnTo>
                      <a:lnTo>
                        <a:pt x="232" y="418"/>
                      </a:lnTo>
                      <a:lnTo>
                        <a:pt x="232" y="417"/>
                      </a:lnTo>
                      <a:lnTo>
                        <a:pt x="233" y="414"/>
                      </a:lnTo>
                      <a:lnTo>
                        <a:pt x="233" y="410"/>
                      </a:lnTo>
                      <a:lnTo>
                        <a:pt x="233" y="404"/>
                      </a:lnTo>
                      <a:lnTo>
                        <a:pt x="234" y="402"/>
                      </a:lnTo>
                      <a:lnTo>
                        <a:pt x="234" y="396"/>
                      </a:lnTo>
                      <a:lnTo>
                        <a:pt x="235" y="397"/>
                      </a:lnTo>
                      <a:lnTo>
                        <a:pt x="235" y="394"/>
                      </a:lnTo>
                      <a:lnTo>
                        <a:pt x="236" y="392"/>
                      </a:lnTo>
                      <a:lnTo>
                        <a:pt x="237" y="394"/>
                      </a:lnTo>
                      <a:lnTo>
                        <a:pt x="237" y="392"/>
                      </a:lnTo>
                      <a:lnTo>
                        <a:pt x="238" y="394"/>
                      </a:lnTo>
                      <a:lnTo>
                        <a:pt x="238" y="388"/>
                      </a:lnTo>
                      <a:lnTo>
                        <a:pt x="239" y="391"/>
                      </a:lnTo>
                      <a:lnTo>
                        <a:pt x="239" y="389"/>
                      </a:lnTo>
                      <a:lnTo>
                        <a:pt x="240" y="383"/>
                      </a:lnTo>
                      <a:lnTo>
                        <a:pt x="240" y="382"/>
                      </a:lnTo>
                      <a:lnTo>
                        <a:pt x="241" y="376"/>
                      </a:lnTo>
                      <a:lnTo>
                        <a:pt x="241" y="375"/>
                      </a:lnTo>
                      <a:lnTo>
                        <a:pt x="242" y="372"/>
                      </a:lnTo>
                      <a:lnTo>
                        <a:pt x="242" y="371"/>
                      </a:lnTo>
                      <a:lnTo>
                        <a:pt x="243" y="369"/>
                      </a:lnTo>
                      <a:lnTo>
                        <a:pt x="243" y="367"/>
                      </a:lnTo>
                      <a:lnTo>
                        <a:pt x="243" y="364"/>
                      </a:lnTo>
                      <a:lnTo>
                        <a:pt x="244" y="358"/>
                      </a:lnTo>
                      <a:lnTo>
                        <a:pt x="244" y="351"/>
                      </a:lnTo>
                      <a:lnTo>
                        <a:pt x="245" y="352"/>
                      </a:lnTo>
                      <a:lnTo>
                        <a:pt x="245" y="345"/>
                      </a:lnTo>
                      <a:lnTo>
                        <a:pt x="246" y="347"/>
                      </a:lnTo>
                      <a:lnTo>
                        <a:pt x="246" y="352"/>
                      </a:lnTo>
                      <a:lnTo>
                        <a:pt x="247" y="348"/>
                      </a:lnTo>
                      <a:lnTo>
                        <a:pt x="247" y="347"/>
                      </a:lnTo>
                      <a:lnTo>
                        <a:pt x="248" y="353"/>
                      </a:lnTo>
                      <a:lnTo>
                        <a:pt x="248" y="365"/>
                      </a:lnTo>
                      <a:lnTo>
                        <a:pt x="249" y="367"/>
                      </a:lnTo>
                      <a:lnTo>
                        <a:pt x="249" y="369"/>
                      </a:lnTo>
                      <a:lnTo>
                        <a:pt x="250" y="378"/>
                      </a:lnTo>
                      <a:lnTo>
                        <a:pt x="250" y="379"/>
                      </a:lnTo>
                      <a:lnTo>
                        <a:pt x="251" y="388"/>
                      </a:lnTo>
                      <a:lnTo>
                        <a:pt x="251" y="395"/>
                      </a:lnTo>
                      <a:lnTo>
                        <a:pt x="252" y="394"/>
                      </a:lnTo>
                      <a:lnTo>
                        <a:pt x="252" y="395"/>
                      </a:lnTo>
                      <a:lnTo>
                        <a:pt x="253" y="393"/>
                      </a:lnTo>
                      <a:lnTo>
                        <a:pt x="253" y="395"/>
                      </a:lnTo>
                      <a:lnTo>
                        <a:pt x="253" y="390"/>
                      </a:lnTo>
                      <a:lnTo>
                        <a:pt x="254" y="396"/>
                      </a:lnTo>
                      <a:lnTo>
                        <a:pt x="254" y="389"/>
                      </a:lnTo>
                      <a:lnTo>
                        <a:pt x="255" y="384"/>
                      </a:lnTo>
                      <a:lnTo>
                        <a:pt x="256" y="382"/>
                      </a:lnTo>
                      <a:lnTo>
                        <a:pt x="256" y="384"/>
                      </a:lnTo>
                      <a:lnTo>
                        <a:pt x="257" y="395"/>
                      </a:lnTo>
                      <a:lnTo>
                        <a:pt x="257" y="387"/>
                      </a:lnTo>
                      <a:lnTo>
                        <a:pt x="258" y="392"/>
                      </a:lnTo>
                      <a:lnTo>
                        <a:pt x="258" y="394"/>
                      </a:lnTo>
                      <a:lnTo>
                        <a:pt x="258" y="392"/>
                      </a:lnTo>
                      <a:lnTo>
                        <a:pt x="259" y="391"/>
                      </a:lnTo>
                      <a:lnTo>
                        <a:pt x="259" y="389"/>
                      </a:lnTo>
                      <a:lnTo>
                        <a:pt x="260" y="384"/>
                      </a:lnTo>
                      <a:lnTo>
                        <a:pt x="260" y="386"/>
                      </a:lnTo>
                      <a:lnTo>
                        <a:pt x="261" y="384"/>
                      </a:lnTo>
                      <a:lnTo>
                        <a:pt x="262" y="387"/>
                      </a:lnTo>
                      <a:lnTo>
                        <a:pt x="262" y="383"/>
                      </a:lnTo>
                      <a:lnTo>
                        <a:pt x="263" y="395"/>
                      </a:lnTo>
                      <a:lnTo>
                        <a:pt x="263" y="392"/>
                      </a:lnTo>
                      <a:lnTo>
                        <a:pt x="264" y="399"/>
                      </a:lnTo>
                      <a:lnTo>
                        <a:pt x="264" y="398"/>
                      </a:lnTo>
                      <a:lnTo>
                        <a:pt x="265" y="404"/>
                      </a:lnTo>
                      <a:lnTo>
                        <a:pt x="265" y="403"/>
                      </a:lnTo>
                      <a:lnTo>
                        <a:pt x="266" y="405"/>
                      </a:lnTo>
                      <a:lnTo>
                        <a:pt x="266" y="416"/>
                      </a:lnTo>
                      <a:lnTo>
                        <a:pt x="266" y="414"/>
                      </a:lnTo>
                      <a:lnTo>
                        <a:pt x="267" y="412"/>
                      </a:lnTo>
                      <a:lnTo>
                        <a:pt x="267" y="409"/>
                      </a:lnTo>
                      <a:lnTo>
                        <a:pt x="268" y="411"/>
                      </a:lnTo>
                      <a:lnTo>
                        <a:pt x="268" y="403"/>
                      </a:lnTo>
                      <a:lnTo>
                        <a:pt x="269" y="413"/>
                      </a:lnTo>
                      <a:lnTo>
                        <a:pt x="269" y="408"/>
                      </a:lnTo>
                      <a:lnTo>
                        <a:pt x="270" y="406"/>
                      </a:lnTo>
                      <a:lnTo>
                        <a:pt x="270" y="405"/>
                      </a:lnTo>
                      <a:lnTo>
                        <a:pt x="271" y="399"/>
                      </a:lnTo>
                      <a:lnTo>
                        <a:pt x="271" y="398"/>
                      </a:lnTo>
                      <a:lnTo>
                        <a:pt x="272" y="406"/>
                      </a:lnTo>
                      <a:lnTo>
                        <a:pt x="273" y="408"/>
                      </a:lnTo>
                      <a:lnTo>
                        <a:pt x="273" y="405"/>
                      </a:lnTo>
                      <a:lnTo>
                        <a:pt x="274" y="413"/>
                      </a:lnTo>
                      <a:lnTo>
                        <a:pt x="274" y="411"/>
                      </a:lnTo>
                      <a:lnTo>
                        <a:pt x="275" y="408"/>
                      </a:lnTo>
                      <a:lnTo>
                        <a:pt x="275" y="406"/>
                      </a:lnTo>
                      <a:lnTo>
                        <a:pt x="275" y="411"/>
                      </a:lnTo>
                      <a:lnTo>
                        <a:pt x="276" y="405"/>
                      </a:lnTo>
                      <a:lnTo>
                        <a:pt x="276" y="407"/>
                      </a:lnTo>
                      <a:lnTo>
                        <a:pt x="277" y="407"/>
                      </a:lnTo>
                      <a:lnTo>
                        <a:pt x="277" y="411"/>
                      </a:lnTo>
                      <a:lnTo>
                        <a:pt x="278" y="410"/>
                      </a:lnTo>
                      <a:lnTo>
                        <a:pt x="278" y="414"/>
                      </a:lnTo>
                      <a:lnTo>
                        <a:pt x="279" y="417"/>
                      </a:lnTo>
                      <a:lnTo>
                        <a:pt x="279" y="422"/>
                      </a:lnTo>
                      <a:lnTo>
                        <a:pt x="280" y="421"/>
                      </a:lnTo>
                      <a:lnTo>
                        <a:pt x="280" y="424"/>
                      </a:lnTo>
                      <a:lnTo>
                        <a:pt x="281" y="425"/>
                      </a:lnTo>
                      <a:lnTo>
                        <a:pt x="281" y="423"/>
                      </a:lnTo>
                      <a:lnTo>
                        <a:pt x="282" y="417"/>
                      </a:lnTo>
                      <a:lnTo>
                        <a:pt x="282" y="416"/>
                      </a:lnTo>
                      <a:lnTo>
                        <a:pt x="283" y="406"/>
                      </a:lnTo>
                      <a:lnTo>
                        <a:pt x="283" y="410"/>
                      </a:lnTo>
                      <a:lnTo>
                        <a:pt x="284" y="399"/>
                      </a:lnTo>
                      <a:lnTo>
                        <a:pt x="284" y="395"/>
                      </a:lnTo>
                      <a:lnTo>
                        <a:pt x="285" y="401"/>
                      </a:lnTo>
                      <a:lnTo>
                        <a:pt x="285" y="399"/>
                      </a:lnTo>
                      <a:lnTo>
                        <a:pt x="285" y="394"/>
                      </a:lnTo>
                      <a:lnTo>
                        <a:pt x="286" y="393"/>
                      </a:lnTo>
                      <a:lnTo>
                        <a:pt x="286" y="394"/>
                      </a:lnTo>
                      <a:lnTo>
                        <a:pt x="287" y="399"/>
                      </a:lnTo>
                      <a:lnTo>
                        <a:pt x="287" y="402"/>
                      </a:lnTo>
                      <a:lnTo>
                        <a:pt x="288" y="403"/>
                      </a:lnTo>
                      <a:lnTo>
                        <a:pt x="288" y="411"/>
                      </a:lnTo>
                      <a:lnTo>
                        <a:pt x="289" y="403"/>
                      </a:lnTo>
                      <a:lnTo>
                        <a:pt x="289" y="405"/>
                      </a:lnTo>
                      <a:lnTo>
                        <a:pt x="290" y="399"/>
                      </a:lnTo>
                      <a:lnTo>
                        <a:pt x="290" y="396"/>
                      </a:lnTo>
                      <a:lnTo>
                        <a:pt x="291" y="403"/>
                      </a:lnTo>
                      <a:lnTo>
                        <a:pt x="291" y="397"/>
                      </a:lnTo>
                      <a:lnTo>
                        <a:pt x="292" y="401"/>
                      </a:lnTo>
                      <a:lnTo>
                        <a:pt x="292" y="405"/>
                      </a:lnTo>
                      <a:lnTo>
                        <a:pt x="293" y="409"/>
                      </a:lnTo>
                      <a:lnTo>
                        <a:pt x="293" y="413"/>
                      </a:lnTo>
                      <a:lnTo>
                        <a:pt x="294" y="413"/>
                      </a:lnTo>
                      <a:lnTo>
                        <a:pt x="295" y="408"/>
                      </a:lnTo>
                      <a:lnTo>
                        <a:pt x="295" y="416"/>
                      </a:lnTo>
                      <a:lnTo>
                        <a:pt x="296" y="405"/>
                      </a:lnTo>
                      <a:lnTo>
                        <a:pt x="296" y="408"/>
                      </a:lnTo>
                      <a:lnTo>
                        <a:pt x="297" y="405"/>
                      </a:lnTo>
                      <a:lnTo>
                        <a:pt x="297" y="406"/>
                      </a:lnTo>
                      <a:lnTo>
                        <a:pt x="298" y="405"/>
                      </a:lnTo>
                      <a:lnTo>
                        <a:pt x="298" y="410"/>
                      </a:lnTo>
                      <a:lnTo>
                        <a:pt x="298" y="408"/>
                      </a:lnTo>
                      <a:lnTo>
                        <a:pt x="299" y="404"/>
                      </a:lnTo>
                      <a:lnTo>
                        <a:pt x="299" y="402"/>
                      </a:lnTo>
                      <a:lnTo>
                        <a:pt x="300" y="406"/>
                      </a:lnTo>
                      <a:lnTo>
                        <a:pt x="300" y="399"/>
                      </a:lnTo>
                      <a:lnTo>
                        <a:pt x="301" y="396"/>
                      </a:lnTo>
                      <a:lnTo>
                        <a:pt x="301" y="401"/>
                      </a:lnTo>
                      <a:lnTo>
                        <a:pt x="302" y="395"/>
                      </a:lnTo>
                      <a:lnTo>
                        <a:pt x="302" y="396"/>
                      </a:lnTo>
                      <a:lnTo>
                        <a:pt x="303" y="399"/>
                      </a:lnTo>
                      <a:lnTo>
                        <a:pt x="303" y="395"/>
                      </a:lnTo>
                      <a:lnTo>
                        <a:pt x="304" y="397"/>
                      </a:lnTo>
                      <a:lnTo>
                        <a:pt x="304" y="402"/>
                      </a:lnTo>
                      <a:lnTo>
                        <a:pt x="305" y="406"/>
                      </a:lnTo>
                      <a:lnTo>
                        <a:pt x="305" y="409"/>
                      </a:lnTo>
                      <a:lnTo>
                        <a:pt x="306" y="405"/>
                      </a:lnTo>
                      <a:lnTo>
                        <a:pt x="306" y="408"/>
                      </a:lnTo>
                      <a:lnTo>
                        <a:pt x="307" y="408"/>
                      </a:lnTo>
                      <a:lnTo>
                        <a:pt x="307" y="417"/>
                      </a:lnTo>
                      <a:lnTo>
                        <a:pt x="308" y="420"/>
                      </a:lnTo>
                      <a:lnTo>
                        <a:pt x="308" y="422"/>
                      </a:lnTo>
                      <a:lnTo>
                        <a:pt x="308" y="416"/>
                      </a:lnTo>
                      <a:lnTo>
                        <a:pt x="309" y="426"/>
                      </a:lnTo>
                      <a:lnTo>
                        <a:pt x="309" y="421"/>
                      </a:lnTo>
                      <a:lnTo>
                        <a:pt x="310" y="424"/>
                      </a:lnTo>
                      <a:lnTo>
                        <a:pt x="310" y="428"/>
                      </a:lnTo>
                      <a:lnTo>
                        <a:pt x="311" y="417"/>
                      </a:lnTo>
                      <a:lnTo>
                        <a:pt x="311" y="424"/>
                      </a:lnTo>
                      <a:lnTo>
                        <a:pt x="312" y="421"/>
                      </a:lnTo>
                      <a:lnTo>
                        <a:pt x="312" y="417"/>
                      </a:lnTo>
                      <a:lnTo>
                        <a:pt x="313" y="424"/>
                      </a:lnTo>
                      <a:lnTo>
                        <a:pt x="314" y="416"/>
                      </a:lnTo>
                      <a:lnTo>
                        <a:pt x="315" y="417"/>
                      </a:lnTo>
                      <a:lnTo>
                        <a:pt x="315" y="411"/>
                      </a:lnTo>
                      <a:lnTo>
                        <a:pt x="316" y="413"/>
                      </a:lnTo>
                      <a:lnTo>
                        <a:pt x="316" y="414"/>
                      </a:lnTo>
                      <a:lnTo>
                        <a:pt x="317" y="413"/>
                      </a:lnTo>
                      <a:lnTo>
                        <a:pt x="317" y="406"/>
                      </a:lnTo>
                      <a:lnTo>
                        <a:pt x="318" y="411"/>
                      </a:lnTo>
                      <a:lnTo>
                        <a:pt x="318" y="397"/>
                      </a:lnTo>
                      <a:lnTo>
                        <a:pt x="319" y="389"/>
                      </a:lnTo>
                      <a:lnTo>
                        <a:pt x="319" y="383"/>
                      </a:lnTo>
                      <a:lnTo>
                        <a:pt x="320" y="367"/>
                      </a:lnTo>
                      <a:lnTo>
                        <a:pt x="320" y="350"/>
                      </a:lnTo>
                      <a:lnTo>
                        <a:pt x="321" y="333"/>
                      </a:lnTo>
                      <a:lnTo>
                        <a:pt x="321" y="328"/>
                      </a:lnTo>
                      <a:lnTo>
                        <a:pt x="321" y="323"/>
                      </a:lnTo>
                      <a:lnTo>
                        <a:pt x="322" y="327"/>
                      </a:lnTo>
                      <a:lnTo>
                        <a:pt x="322" y="330"/>
                      </a:lnTo>
                      <a:lnTo>
                        <a:pt x="323" y="329"/>
                      </a:lnTo>
                      <a:lnTo>
                        <a:pt x="323" y="347"/>
                      </a:lnTo>
                      <a:lnTo>
                        <a:pt x="324" y="359"/>
                      </a:lnTo>
                      <a:lnTo>
                        <a:pt x="324" y="380"/>
                      </a:lnTo>
                      <a:lnTo>
                        <a:pt x="325" y="383"/>
                      </a:lnTo>
                      <a:lnTo>
                        <a:pt x="325" y="379"/>
                      </a:lnTo>
                      <a:lnTo>
                        <a:pt x="326" y="375"/>
                      </a:lnTo>
                      <a:lnTo>
                        <a:pt x="326" y="360"/>
                      </a:lnTo>
                      <a:lnTo>
                        <a:pt x="327" y="327"/>
                      </a:lnTo>
                      <a:lnTo>
                        <a:pt x="327" y="282"/>
                      </a:lnTo>
                      <a:lnTo>
                        <a:pt x="328" y="225"/>
                      </a:lnTo>
                      <a:lnTo>
                        <a:pt x="328" y="174"/>
                      </a:lnTo>
                      <a:lnTo>
                        <a:pt x="329" y="109"/>
                      </a:lnTo>
                      <a:lnTo>
                        <a:pt x="329" y="66"/>
                      </a:lnTo>
                      <a:lnTo>
                        <a:pt x="330" y="34"/>
                      </a:lnTo>
                      <a:lnTo>
                        <a:pt x="330" y="52"/>
                      </a:lnTo>
                      <a:lnTo>
                        <a:pt x="330" y="73"/>
                      </a:lnTo>
                      <a:lnTo>
                        <a:pt x="331" y="112"/>
                      </a:lnTo>
                      <a:lnTo>
                        <a:pt x="331" y="149"/>
                      </a:lnTo>
                      <a:lnTo>
                        <a:pt x="332" y="193"/>
                      </a:lnTo>
                      <a:lnTo>
                        <a:pt x="332" y="241"/>
                      </a:lnTo>
                      <a:lnTo>
                        <a:pt x="333" y="278"/>
                      </a:lnTo>
                      <a:lnTo>
                        <a:pt x="333" y="303"/>
                      </a:lnTo>
                      <a:lnTo>
                        <a:pt x="334" y="334"/>
                      </a:lnTo>
                      <a:lnTo>
                        <a:pt x="334" y="355"/>
                      </a:lnTo>
                      <a:lnTo>
                        <a:pt x="335" y="374"/>
                      </a:lnTo>
                      <a:lnTo>
                        <a:pt x="335" y="384"/>
                      </a:lnTo>
                      <a:lnTo>
                        <a:pt x="336" y="391"/>
                      </a:lnTo>
                      <a:lnTo>
                        <a:pt x="336" y="394"/>
                      </a:lnTo>
                      <a:lnTo>
                        <a:pt x="337" y="395"/>
                      </a:lnTo>
                      <a:lnTo>
                        <a:pt x="337" y="394"/>
                      </a:lnTo>
                      <a:lnTo>
                        <a:pt x="338" y="391"/>
                      </a:lnTo>
                      <a:lnTo>
                        <a:pt x="338" y="387"/>
                      </a:lnTo>
                      <a:lnTo>
                        <a:pt x="339" y="386"/>
                      </a:lnTo>
                      <a:lnTo>
                        <a:pt x="339" y="387"/>
                      </a:lnTo>
                      <a:lnTo>
                        <a:pt x="340" y="389"/>
                      </a:lnTo>
                      <a:lnTo>
                        <a:pt x="340" y="387"/>
                      </a:lnTo>
                      <a:lnTo>
                        <a:pt x="340" y="385"/>
                      </a:lnTo>
                      <a:lnTo>
                        <a:pt x="341" y="391"/>
                      </a:lnTo>
                      <a:lnTo>
                        <a:pt x="341" y="388"/>
                      </a:lnTo>
                      <a:lnTo>
                        <a:pt x="342" y="390"/>
                      </a:lnTo>
                      <a:lnTo>
                        <a:pt x="342" y="383"/>
                      </a:lnTo>
                      <a:lnTo>
                        <a:pt x="343" y="382"/>
                      </a:lnTo>
                      <a:lnTo>
                        <a:pt x="343" y="369"/>
                      </a:lnTo>
                      <a:lnTo>
                        <a:pt x="344" y="361"/>
                      </a:lnTo>
                      <a:lnTo>
                        <a:pt x="344" y="350"/>
                      </a:lnTo>
                      <a:lnTo>
                        <a:pt x="345" y="337"/>
                      </a:lnTo>
                      <a:lnTo>
                        <a:pt x="345" y="335"/>
                      </a:lnTo>
                      <a:lnTo>
                        <a:pt x="346" y="330"/>
                      </a:lnTo>
                      <a:lnTo>
                        <a:pt x="346" y="322"/>
                      </a:lnTo>
                      <a:lnTo>
                        <a:pt x="347" y="324"/>
                      </a:lnTo>
                      <a:lnTo>
                        <a:pt x="347" y="331"/>
                      </a:lnTo>
                      <a:lnTo>
                        <a:pt x="348" y="347"/>
                      </a:lnTo>
                      <a:lnTo>
                        <a:pt x="348" y="355"/>
                      </a:lnTo>
                      <a:lnTo>
                        <a:pt x="349" y="363"/>
                      </a:lnTo>
                      <a:lnTo>
                        <a:pt x="349" y="373"/>
                      </a:lnTo>
                      <a:lnTo>
                        <a:pt x="350" y="378"/>
                      </a:lnTo>
                      <a:lnTo>
                        <a:pt x="350" y="381"/>
                      </a:lnTo>
                      <a:lnTo>
                        <a:pt x="350" y="385"/>
                      </a:lnTo>
                      <a:lnTo>
                        <a:pt x="351" y="389"/>
                      </a:lnTo>
                      <a:lnTo>
                        <a:pt x="351" y="393"/>
                      </a:lnTo>
                      <a:lnTo>
                        <a:pt x="352" y="393"/>
                      </a:lnTo>
                      <a:lnTo>
                        <a:pt x="352" y="396"/>
                      </a:lnTo>
                      <a:lnTo>
                        <a:pt x="353" y="399"/>
                      </a:lnTo>
                      <a:lnTo>
                        <a:pt x="353" y="395"/>
                      </a:lnTo>
                      <a:lnTo>
                        <a:pt x="353" y="400"/>
                      </a:lnTo>
                      <a:lnTo>
                        <a:pt x="354" y="408"/>
                      </a:lnTo>
                      <a:lnTo>
                        <a:pt x="354" y="403"/>
                      </a:lnTo>
                      <a:lnTo>
                        <a:pt x="355" y="411"/>
                      </a:lnTo>
                      <a:lnTo>
                        <a:pt x="355" y="412"/>
                      </a:lnTo>
                      <a:lnTo>
                        <a:pt x="356" y="409"/>
                      </a:lnTo>
                      <a:lnTo>
                        <a:pt x="356" y="402"/>
                      </a:lnTo>
                      <a:lnTo>
                        <a:pt x="357" y="392"/>
                      </a:lnTo>
                      <a:lnTo>
                        <a:pt x="357" y="370"/>
                      </a:lnTo>
                      <a:lnTo>
                        <a:pt x="358" y="344"/>
                      </a:lnTo>
                      <a:lnTo>
                        <a:pt x="358" y="310"/>
                      </a:lnTo>
                      <a:lnTo>
                        <a:pt x="359" y="271"/>
                      </a:lnTo>
                      <a:lnTo>
                        <a:pt x="359" y="231"/>
                      </a:lnTo>
                      <a:lnTo>
                        <a:pt x="360" y="190"/>
                      </a:lnTo>
                      <a:lnTo>
                        <a:pt x="360" y="171"/>
                      </a:lnTo>
                      <a:lnTo>
                        <a:pt x="361" y="159"/>
                      </a:lnTo>
                      <a:lnTo>
                        <a:pt x="361" y="148"/>
                      </a:lnTo>
                      <a:lnTo>
                        <a:pt x="362" y="164"/>
                      </a:lnTo>
                      <a:lnTo>
                        <a:pt x="362" y="183"/>
                      </a:lnTo>
                      <a:lnTo>
                        <a:pt x="362" y="216"/>
                      </a:lnTo>
                      <a:lnTo>
                        <a:pt x="363" y="248"/>
                      </a:lnTo>
                      <a:lnTo>
                        <a:pt x="363" y="277"/>
                      </a:lnTo>
                      <a:lnTo>
                        <a:pt x="364" y="314"/>
                      </a:lnTo>
                      <a:lnTo>
                        <a:pt x="364" y="337"/>
                      </a:lnTo>
                      <a:lnTo>
                        <a:pt x="365" y="355"/>
                      </a:lnTo>
                      <a:lnTo>
                        <a:pt x="365" y="376"/>
                      </a:lnTo>
                      <a:lnTo>
                        <a:pt x="366" y="382"/>
                      </a:lnTo>
                      <a:lnTo>
                        <a:pt x="366" y="388"/>
                      </a:lnTo>
                      <a:lnTo>
                        <a:pt x="367" y="392"/>
                      </a:lnTo>
                      <a:lnTo>
                        <a:pt x="367" y="390"/>
                      </a:lnTo>
                      <a:lnTo>
                        <a:pt x="368" y="396"/>
                      </a:lnTo>
                      <a:lnTo>
                        <a:pt x="369" y="401"/>
                      </a:lnTo>
                      <a:lnTo>
                        <a:pt x="369" y="392"/>
                      </a:lnTo>
                      <a:lnTo>
                        <a:pt x="370" y="388"/>
                      </a:lnTo>
                      <a:lnTo>
                        <a:pt x="371" y="393"/>
                      </a:lnTo>
                      <a:lnTo>
                        <a:pt x="371" y="394"/>
                      </a:lnTo>
                      <a:lnTo>
                        <a:pt x="372" y="395"/>
                      </a:lnTo>
                      <a:lnTo>
                        <a:pt x="372" y="393"/>
                      </a:lnTo>
                      <a:lnTo>
                        <a:pt x="373" y="397"/>
                      </a:lnTo>
                      <a:lnTo>
                        <a:pt x="373" y="401"/>
                      </a:lnTo>
                      <a:lnTo>
                        <a:pt x="374" y="399"/>
                      </a:lnTo>
                      <a:lnTo>
                        <a:pt x="374" y="402"/>
                      </a:lnTo>
                      <a:lnTo>
                        <a:pt x="375" y="412"/>
                      </a:lnTo>
                      <a:lnTo>
                        <a:pt x="375" y="403"/>
                      </a:lnTo>
                      <a:lnTo>
                        <a:pt x="376" y="405"/>
                      </a:lnTo>
                      <a:lnTo>
                        <a:pt x="376" y="411"/>
                      </a:lnTo>
                      <a:lnTo>
                        <a:pt x="377" y="413"/>
                      </a:lnTo>
                      <a:lnTo>
                        <a:pt x="377" y="412"/>
                      </a:lnTo>
                      <a:lnTo>
                        <a:pt x="378" y="409"/>
                      </a:lnTo>
                      <a:lnTo>
                        <a:pt x="378" y="412"/>
                      </a:lnTo>
                      <a:lnTo>
                        <a:pt x="379" y="411"/>
                      </a:lnTo>
                      <a:lnTo>
                        <a:pt x="379" y="406"/>
                      </a:lnTo>
                      <a:lnTo>
                        <a:pt x="380" y="412"/>
                      </a:lnTo>
                      <a:lnTo>
                        <a:pt x="380" y="419"/>
                      </a:lnTo>
                      <a:lnTo>
                        <a:pt x="381" y="418"/>
                      </a:lnTo>
                      <a:lnTo>
                        <a:pt x="381" y="414"/>
                      </a:lnTo>
                      <a:lnTo>
                        <a:pt x="382" y="416"/>
                      </a:lnTo>
                      <a:lnTo>
                        <a:pt x="382" y="417"/>
                      </a:lnTo>
                      <a:lnTo>
                        <a:pt x="382" y="414"/>
                      </a:lnTo>
                      <a:lnTo>
                        <a:pt x="383" y="416"/>
                      </a:lnTo>
                      <a:lnTo>
                        <a:pt x="383" y="419"/>
                      </a:lnTo>
                      <a:lnTo>
                        <a:pt x="384" y="423"/>
                      </a:lnTo>
                      <a:lnTo>
                        <a:pt x="384" y="413"/>
                      </a:lnTo>
                      <a:lnTo>
                        <a:pt x="385" y="417"/>
                      </a:lnTo>
                      <a:lnTo>
                        <a:pt x="385" y="410"/>
                      </a:lnTo>
                      <a:lnTo>
                        <a:pt x="385" y="418"/>
                      </a:lnTo>
                      <a:lnTo>
                        <a:pt x="386" y="415"/>
                      </a:lnTo>
                      <a:lnTo>
                        <a:pt x="386" y="419"/>
                      </a:lnTo>
                      <a:lnTo>
                        <a:pt x="387" y="420"/>
                      </a:lnTo>
                      <a:lnTo>
                        <a:pt x="387" y="413"/>
                      </a:lnTo>
                      <a:lnTo>
                        <a:pt x="388" y="419"/>
                      </a:lnTo>
                      <a:lnTo>
                        <a:pt x="388" y="416"/>
                      </a:lnTo>
                      <a:lnTo>
                        <a:pt x="389" y="414"/>
                      </a:lnTo>
                      <a:lnTo>
                        <a:pt x="389" y="423"/>
                      </a:lnTo>
                      <a:lnTo>
                        <a:pt x="390" y="416"/>
                      </a:lnTo>
                      <a:lnTo>
                        <a:pt x="390" y="413"/>
                      </a:lnTo>
                      <a:lnTo>
                        <a:pt x="391" y="417"/>
                      </a:lnTo>
                      <a:lnTo>
                        <a:pt x="391" y="421"/>
                      </a:lnTo>
                      <a:lnTo>
                        <a:pt x="392" y="417"/>
                      </a:lnTo>
                      <a:lnTo>
                        <a:pt x="392" y="418"/>
                      </a:lnTo>
                      <a:lnTo>
                        <a:pt x="393" y="419"/>
                      </a:lnTo>
                      <a:lnTo>
                        <a:pt x="394" y="418"/>
                      </a:lnTo>
                      <a:lnTo>
                        <a:pt x="394" y="420"/>
                      </a:lnTo>
                      <a:lnTo>
                        <a:pt x="395" y="423"/>
                      </a:lnTo>
                      <a:lnTo>
                        <a:pt x="395" y="418"/>
                      </a:lnTo>
                      <a:lnTo>
                        <a:pt x="395" y="419"/>
                      </a:lnTo>
                      <a:lnTo>
                        <a:pt x="396" y="415"/>
                      </a:lnTo>
                      <a:lnTo>
                        <a:pt x="396" y="424"/>
                      </a:lnTo>
                      <a:lnTo>
                        <a:pt x="397" y="416"/>
                      </a:lnTo>
                      <a:lnTo>
                        <a:pt x="397" y="423"/>
                      </a:lnTo>
                      <a:lnTo>
                        <a:pt x="398" y="424"/>
                      </a:lnTo>
                      <a:lnTo>
                        <a:pt x="398" y="427"/>
                      </a:lnTo>
                      <a:lnTo>
                        <a:pt x="399" y="418"/>
                      </a:lnTo>
                      <a:lnTo>
                        <a:pt x="399" y="420"/>
                      </a:lnTo>
                      <a:lnTo>
                        <a:pt x="400" y="422"/>
                      </a:lnTo>
                      <a:lnTo>
                        <a:pt x="400" y="419"/>
                      </a:lnTo>
                      <a:lnTo>
                        <a:pt x="401" y="421"/>
                      </a:lnTo>
                      <a:lnTo>
                        <a:pt x="402" y="422"/>
                      </a:lnTo>
                      <a:lnTo>
                        <a:pt x="403" y="420"/>
                      </a:lnTo>
                      <a:lnTo>
                        <a:pt x="403" y="421"/>
                      </a:lnTo>
                      <a:lnTo>
                        <a:pt x="404" y="412"/>
                      </a:lnTo>
                      <a:lnTo>
                        <a:pt x="404" y="404"/>
                      </a:lnTo>
                      <a:lnTo>
                        <a:pt x="404" y="409"/>
                      </a:lnTo>
                      <a:lnTo>
                        <a:pt x="405" y="406"/>
                      </a:lnTo>
                      <a:lnTo>
                        <a:pt x="405" y="399"/>
                      </a:lnTo>
                      <a:lnTo>
                        <a:pt x="406" y="404"/>
                      </a:lnTo>
                      <a:lnTo>
                        <a:pt x="406" y="397"/>
                      </a:lnTo>
                      <a:lnTo>
                        <a:pt x="407" y="402"/>
                      </a:lnTo>
                      <a:lnTo>
                        <a:pt x="407" y="399"/>
                      </a:lnTo>
                      <a:lnTo>
                        <a:pt x="408" y="398"/>
                      </a:lnTo>
                      <a:lnTo>
                        <a:pt x="408" y="404"/>
                      </a:lnTo>
                      <a:lnTo>
                        <a:pt x="409" y="396"/>
                      </a:lnTo>
                      <a:lnTo>
                        <a:pt x="409" y="395"/>
                      </a:lnTo>
                      <a:lnTo>
                        <a:pt x="410" y="408"/>
                      </a:lnTo>
                      <a:lnTo>
                        <a:pt x="410" y="409"/>
                      </a:lnTo>
                      <a:lnTo>
                        <a:pt x="411" y="409"/>
                      </a:lnTo>
                      <a:lnTo>
                        <a:pt x="412" y="410"/>
                      </a:lnTo>
                      <a:lnTo>
                        <a:pt x="412" y="412"/>
                      </a:lnTo>
                      <a:lnTo>
                        <a:pt x="413" y="412"/>
                      </a:lnTo>
                      <a:lnTo>
                        <a:pt x="413" y="417"/>
                      </a:lnTo>
                      <a:lnTo>
                        <a:pt x="414" y="410"/>
                      </a:lnTo>
                      <a:lnTo>
                        <a:pt x="414" y="415"/>
                      </a:lnTo>
                      <a:lnTo>
                        <a:pt x="414" y="409"/>
                      </a:lnTo>
                      <a:lnTo>
                        <a:pt x="415" y="411"/>
                      </a:lnTo>
                      <a:lnTo>
                        <a:pt x="415" y="408"/>
                      </a:lnTo>
                      <a:lnTo>
                        <a:pt x="416" y="408"/>
                      </a:lnTo>
                      <a:lnTo>
                        <a:pt x="416" y="410"/>
                      </a:lnTo>
                      <a:lnTo>
                        <a:pt x="417" y="405"/>
                      </a:lnTo>
                      <a:lnTo>
                        <a:pt x="417" y="408"/>
                      </a:lnTo>
                      <a:lnTo>
                        <a:pt x="417" y="404"/>
                      </a:lnTo>
                      <a:lnTo>
                        <a:pt x="418" y="399"/>
                      </a:lnTo>
                      <a:lnTo>
                        <a:pt x="418" y="403"/>
                      </a:lnTo>
                      <a:lnTo>
                        <a:pt x="419" y="412"/>
                      </a:lnTo>
                      <a:lnTo>
                        <a:pt x="419" y="403"/>
                      </a:lnTo>
                      <a:lnTo>
                        <a:pt x="420" y="407"/>
                      </a:lnTo>
                      <a:lnTo>
                        <a:pt x="421" y="398"/>
                      </a:lnTo>
                      <a:lnTo>
                        <a:pt x="421" y="399"/>
                      </a:lnTo>
                      <a:lnTo>
                        <a:pt x="422" y="408"/>
                      </a:lnTo>
                      <a:lnTo>
                        <a:pt x="422" y="407"/>
                      </a:lnTo>
                      <a:lnTo>
                        <a:pt x="423" y="411"/>
                      </a:lnTo>
                      <a:lnTo>
                        <a:pt x="423" y="410"/>
                      </a:lnTo>
                      <a:lnTo>
                        <a:pt x="424" y="404"/>
                      </a:lnTo>
                      <a:lnTo>
                        <a:pt x="424" y="406"/>
                      </a:lnTo>
                      <a:lnTo>
                        <a:pt x="425" y="414"/>
                      </a:lnTo>
                      <a:lnTo>
                        <a:pt x="425" y="413"/>
                      </a:lnTo>
                      <a:lnTo>
                        <a:pt x="426" y="413"/>
                      </a:lnTo>
                      <a:lnTo>
                        <a:pt x="426" y="415"/>
                      </a:lnTo>
                      <a:lnTo>
                        <a:pt x="427" y="410"/>
                      </a:lnTo>
                      <a:lnTo>
                        <a:pt x="427" y="414"/>
                      </a:lnTo>
                      <a:lnTo>
                        <a:pt x="427" y="413"/>
                      </a:lnTo>
                      <a:lnTo>
                        <a:pt x="428" y="420"/>
                      </a:lnTo>
                      <a:lnTo>
                        <a:pt x="428" y="415"/>
                      </a:lnTo>
                      <a:lnTo>
                        <a:pt x="429" y="412"/>
                      </a:lnTo>
                      <a:lnTo>
                        <a:pt x="429" y="419"/>
                      </a:lnTo>
                      <a:lnTo>
                        <a:pt x="430" y="415"/>
                      </a:lnTo>
                      <a:lnTo>
                        <a:pt x="431" y="421"/>
                      </a:lnTo>
                      <a:lnTo>
                        <a:pt x="431" y="417"/>
                      </a:lnTo>
                      <a:lnTo>
                        <a:pt x="432" y="421"/>
                      </a:lnTo>
                      <a:lnTo>
                        <a:pt x="432" y="416"/>
                      </a:lnTo>
                      <a:lnTo>
                        <a:pt x="433" y="412"/>
                      </a:lnTo>
                      <a:lnTo>
                        <a:pt x="433" y="408"/>
                      </a:lnTo>
                      <a:lnTo>
                        <a:pt x="434" y="409"/>
                      </a:lnTo>
                      <a:lnTo>
                        <a:pt x="434" y="415"/>
                      </a:lnTo>
                      <a:lnTo>
                        <a:pt x="435" y="414"/>
                      </a:lnTo>
                      <a:lnTo>
                        <a:pt x="435" y="412"/>
                      </a:lnTo>
                      <a:lnTo>
                        <a:pt x="436" y="414"/>
                      </a:lnTo>
                      <a:lnTo>
                        <a:pt x="436" y="408"/>
                      </a:lnTo>
                      <a:lnTo>
                        <a:pt x="437" y="409"/>
                      </a:lnTo>
                      <a:lnTo>
                        <a:pt x="437" y="406"/>
                      </a:lnTo>
                      <a:lnTo>
                        <a:pt x="438" y="405"/>
                      </a:lnTo>
                      <a:lnTo>
                        <a:pt x="438" y="396"/>
                      </a:lnTo>
                      <a:lnTo>
                        <a:pt x="439" y="393"/>
                      </a:lnTo>
                      <a:lnTo>
                        <a:pt x="439" y="381"/>
                      </a:lnTo>
                      <a:lnTo>
                        <a:pt x="440" y="379"/>
                      </a:lnTo>
                      <a:lnTo>
                        <a:pt x="440" y="362"/>
                      </a:lnTo>
                      <a:lnTo>
                        <a:pt x="441" y="353"/>
                      </a:lnTo>
                      <a:lnTo>
                        <a:pt x="441" y="344"/>
                      </a:lnTo>
                      <a:lnTo>
                        <a:pt x="442" y="335"/>
                      </a:lnTo>
                      <a:lnTo>
                        <a:pt x="442" y="324"/>
                      </a:lnTo>
                      <a:lnTo>
                        <a:pt x="443" y="322"/>
                      </a:lnTo>
                      <a:lnTo>
                        <a:pt x="443" y="313"/>
                      </a:lnTo>
                      <a:lnTo>
                        <a:pt x="444" y="314"/>
                      </a:lnTo>
                      <a:lnTo>
                        <a:pt x="444" y="318"/>
                      </a:lnTo>
                      <a:lnTo>
                        <a:pt x="445" y="316"/>
                      </a:lnTo>
                      <a:lnTo>
                        <a:pt x="445" y="331"/>
                      </a:lnTo>
                      <a:lnTo>
                        <a:pt x="446" y="341"/>
                      </a:lnTo>
                      <a:lnTo>
                        <a:pt x="446" y="349"/>
                      </a:lnTo>
                      <a:lnTo>
                        <a:pt x="446" y="356"/>
                      </a:lnTo>
                      <a:lnTo>
                        <a:pt x="447" y="364"/>
                      </a:lnTo>
                      <a:lnTo>
                        <a:pt x="447" y="366"/>
                      </a:lnTo>
                      <a:lnTo>
                        <a:pt x="448" y="366"/>
                      </a:lnTo>
                      <a:lnTo>
                        <a:pt x="448" y="358"/>
                      </a:lnTo>
                      <a:lnTo>
                        <a:pt x="449" y="351"/>
                      </a:lnTo>
                      <a:lnTo>
                        <a:pt x="449" y="333"/>
                      </a:lnTo>
                      <a:lnTo>
                        <a:pt x="449" y="321"/>
                      </a:lnTo>
                      <a:lnTo>
                        <a:pt x="450" y="285"/>
                      </a:lnTo>
                      <a:lnTo>
                        <a:pt x="450" y="269"/>
                      </a:lnTo>
                      <a:lnTo>
                        <a:pt x="451" y="231"/>
                      </a:lnTo>
                      <a:lnTo>
                        <a:pt x="451" y="213"/>
                      </a:lnTo>
                      <a:lnTo>
                        <a:pt x="452" y="195"/>
                      </a:lnTo>
                      <a:lnTo>
                        <a:pt x="452" y="189"/>
                      </a:lnTo>
                      <a:lnTo>
                        <a:pt x="453" y="189"/>
                      </a:lnTo>
                      <a:lnTo>
                        <a:pt x="453" y="191"/>
                      </a:lnTo>
                      <a:lnTo>
                        <a:pt x="454" y="200"/>
                      </a:lnTo>
                      <a:lnTo>
                        <a:pt x="454" y="218"/>
                      </a:lnTo>
                      <a:lnTo>
                        <a:pt x="455" y="234"/>
                      </a:lnTo>
                      <a:lnTo>
                        <a:pt x="455" y="258"/>
                      </a:lnTo>
                      <a:lnTo>
                        <a:pt x="456" y="275"/>
                      </a:lnTo>
                      <a:lnTo>
                        <a:pt x="456" y="298"/>
                      </a:lnTo>
                      <a:lnTo>
                        <a:pt x="457" y="324"/>
                      </a:lnTo>
                      <a:lnTo>
                        <a:pt x="457" y="335"/>
                      </a:lnTo>
                      <a:lnTo>
                        <a:pt x="458" y="351"/>
                      </a:lnTo>
                      <a:lnTo>
                        <a:pt x="458" y="358"/>
                      </a:lnTo>
                      <a:lnTo>
                        <a:pt x="459" y="369"/>
                      </a:lnTo>
                      <a:lnTo>
                        <a:pt x="459" y="377"/>
                      </a:lnTo>
                      <a:lnTo>
                        <a:pt x="459" y="379"/>
                      </a:lnTo>
                      <a:lnTo>
                        <a:pt x="460" y="387"/>
                      </a:lnTo>
                      <a:lnTo>
                        <a:pt x="460" y="389"/>
                      </a:lnTo>
                      <a:lnTo>
                        <a:pt x="461" y="394"/>
                      </a:lnTo>
                      <a:lnTo>
                        <a:pt x="461" y="397"/>
                      </a:lnTo>
                      <a:lnTo>
                        <a:pt x="462" y="407"/>
                      </a:lnTo>
                      <a:lnTo>
                        <a:pt x="462" y="404"/>
                      </a:lnTo>
                      <a:lnTo>
                        <a:pt x="463" y="410"/>
                      </a:lnTo>
                      <a:lnTo>
                        <a:pt x="463" y="409"/>
                      </a:lnTo>
                      <a:lnTo>
                        <a:pt x="464" y="411"/>
                      </a:lnTo>
                      <a:lnTo>
                        <a:pt x="464" y="408"/>
                      </a:lnTo>
                      <a:lnTo>
                        <a:pt x="465" y="414"/>
                      </a:lnTo>
                      <a:lnTo>
                        <a:pt x="465" y="412"/>
                      </a:lnTo>
                      <a:lnTo>
                        <a:pt x="466" y="408"/>
                      </a:lnTo>
                      <a:lnTo>
                        <a:pt x="466" y="412"/>
                      </a:lnTo>
                      <a:lnTo>
                        <a:pt x="467" y="415"/>
                      </a:lnTo>
                      <a:lnTo>
                        <a:pt x="467" y="412"/>
                      </a:lnTo>
                      <a:lnTo>
                        <a:pt x="468" y="406"/>
                      </a:lnTo>
                      <a:lnTo>
                        <a:pt x="468" y="413"/>
                      </a:lnTo>
                      <a:lnTo>
                        <a:pt x="469" y="409"/>
                      </a:lnTo>
                      <a:lnTo>
                        <a:pt x="469" y="412"/>
                      </a:lnTo>
                      <a:lnTo>
                        <a:pt x="469" y="410"/>
                      </a:lnTo>
                      <a:lnTo>
                        <a:pt x="470" y="410"/>
                      </a:lnTo>
                      <a:lnTo>
                        <a:pt x="470" y="405"/>
                      </a:lnTo>
                      <a:lnTo>
                        <a:pt x="471" y="408"/>
                      </a:lnTo>
                      <a:lnTo>
                        <a:pt x="471" y="412"/>
                      </a:lnTo>
                      <a:lnTo>
                        <a:pt x="472" y="405"/>
                      </a:lnTo>
                      <a:lnTo>
                        <a:pt x="472" y="414"/>
                      </a:lnTo>
                      <a:lnTo>
                        <a:pt x="473" y="412"/>
                      </a:lnTo>
                      <a:lnTo>
                        <a:pt x="473" y="414"/>
                      </a:lnTo>
                      <a:lnTo>
                        <a:pt x="474" y="410"/>
                      </a:lnTo>
                      <a:lnTo>
                        <a:pt x="474" y="418"/>
                      </a:lnTo>
                      <a:lnTo>
                        <a:pt x="475" y="416"/>
                      </a:lnTo>
                      <a:lnTo>
                        <a:pt x="475" y="418"/>
                      </a:lnTo>
                      <a:lnTo>
                        <a:pt x="476" y="423"/>
                      </a:lnTo>
                      <a:lnTo>
                        <a:pt x="476" y="417"/>
                      </a:lnTo>
                      <a:lnTo>
                        <a:pt x="477" y="423"/>
                      </a:lnTo>
                      <a:lnTo>
                        <a:pt x="477" y="429"/>
                      </a:lnTo>
                      <a:lnTo>
                        <a:pt x="477" y="428"/>
                      </a:lnTo>
                      <a:lnTo>
                        <a:pt x="478" y="428"/>
                      </a:lnTo>
                      <a:lnTo>
                        <a:pt x="478" y="425"/>
                      </a:lnTo>
                      <a:lnTo>
                        <a:pt x="479" y="428"/>
                      </a:lnTo>
                      <a:lnTo>
                        <a:pt x="479" y="430"/>
                      </a:lnTo>
                      <a:lnTo>
                        <a:pt x="480" y="432"/>
                      </a:lnTo>
                      <a:lnTo>
                        <a:pt x="480" y="435"/>
                      </a:lnTo>
                      <a:lnTo>
                        <a:pt x="481" y="429"/>
                      </a:lnTo>
                      <a:lnTo>
                        <a:pt x="481" y="424"/>
                      </a:lnTo>
                      <a:lnTo>
                        <a:pt x="482" y="423"/>
                      </a:lnTo>
                      <a:lnTo>
                        <a:pt x="482" y="435"/>
                      </a:lnTo>
                      <a:lnTo>
                        <a:pt x="482" y="426"/>
                      </a:lnTo>
                      <a:lnTo>
                        <a:pt x="483" y="430"/>
                      </a:lnTo>
                      <a:lnTo>
                        <a:pt x="483" y="435"/>
                      </a:lnTo>
                      <a:lnTo>
                        <a:pt x="484" y="437"/>
                      </a:lnTo>
                      <a:lnTo>
                        <a:pt x="484" y="435"/>
                      </a:lnTo>
                      <a:lnTo>
                        <a:pt x="485" y="430"/>
                      </a:lnTo>
                      <a:lnTo>
                        <a:pt x="485" y="433"/>
                      </a:lnTo>
                      <a:lnTo>
                        <a:pt x="486" y="435"/>
                      </a:lnTo>
                      <a:lnTo>
                        <a:pt x="486" y="434"/>
                      </a:lnTo>
                      <a:lnTo>
                        <a:pt x="487" y="438"/>
                      </a:lnTo>
                      <a:lnTo>
                        <a:pt x="487" y="436"/>
                      </a:lnTo>
                      <a:lnTo>
                        <a:pt x="488" y="439"/>
                      </a:lnTo>
                      <a:lnTo>
                        <a:pt x="488" y="429"/>
                      </a:lnTo>
                      <a:lnTo>
                        <a:pt x="489" y="434"/>
                      </a:lnTo>
                      <a:lnTo>
                        <a:pt x="489" y="433"/>
                      </a:lnTo>
                      <a:lnTo>
                        <a:pt x="490" y="429"/>
                      </a:lnTo>
                      <a:lnTo>
                        <a:pt x="490" y="432"/>
                      </a:lnTo>
                      <a:lnTo>
                        <a:pt x="491" y="427"/>
                      </a:lnTo>
                      <a:lnTo>
                        <a:pt x="491" y="430"/>
                      </a:lnTo>
                      <a:lnTo>
                        <a:pt x="492" y="432"/>
                      </a:lnTo>
                      <a:lnTo>
                        <a:pt x="492" y="431"/>
                      </a:lnTo>
                      <a:lnTo>
                        <a:pt x="493" y="432"/>
                      </a:lnTo>
                      <a:lnTo>
                        <a:pt x="493" y="431"/>
                      </a:lnTo>
                      <a:lnTo>
                        <a:pt x="494" y="430"/>
                      </a:lnTo>
                      <a:lnTo>
                        <a:pt x="495" y="425"/>
                      </a:lnTo>
                      <a:lnTo>
                        <a:pt x="495" y="429"/>
                      </a:lnTo>
                      <a:lnTo>
                        <a:pt x="496" y="430"/>
                      </a:lnTo>
                      <a:lnTo>
                        <a:pt x="496" y="424"/>
                      </a:lnTo>
                      <a:lnTo>
                        <a:pt x="497" y="422"/>
                      </a:lnTo>
                      <a:lnTo>
                        <a:pt x="497" y="426"/>
                      </a:lnTo>
                      <a:lnTo>
                        <a:pt x="498" y="414"/>
                      </a:lnTo>
                      <a:lnTo>
                        <a:pt x="498" y="417"/>
                      </a:lnTo>
                      <a:lnTo>
                        <a:pt x="499" y="412"/>
                      </a:lnTo>
                      <a:lnTo>
                        <a:pt x="499" y="410"/>
                      </a:lnTo>
                      <a:lnTo>
                        <a:pt x="500" y="408"/>
                      </a:lnTo>
                      <a:lnTo>
                        <a:pt x="500" y="405"/>
                      </a:lnTo>
                      <a:lnTo>
                        <a:pt x="501" y="405"/>
                      </a:lnTo>
                      <a:lnTo>
                        <a:pt x="501" y="399"/>
                      </a:lnTo>
                      <a:lnTo>
                        <a:pt x="501" y="409"/>
                      </a:lnTo>
                      <a:lnTo>
                        <a:pt x="502" y="405"/>
                      </a:lnTo>
                      <a:lnTo>
                        <a:pt x="502" y="400"/>
                      </a:lnTo>
                      <a:lnTo>
                        <a:pt x="503" y="412"/>
                      </a:lnTo>
                      <a:lnTo>
                        <a:pt x="503" y="409"/>
                      </a:lnTo>
                      <a:lnTo>
                        <a:pt x="504" y="409"/>
                      </a:lnTo>
                      <a:lnTo>
                        <a:pt x="504" y="419"/>
                      </a:lnTo>
                      <a:lnTo>
                        <a:pt x="505" y="417"/>
                      </a:lnTo>
                      <a:lnTo>
                        <a:pt x="505" y="423"/>
                      </a:lnTo>
                      <a:lnTo>
                        <a:pt x="506" y="423"/>
                      </a:lnTo>
                      <a:lnTo>
                        <a:pt x="506" y="426"/>
                      </a:lnTo>
                      <a:lnTo>
                        <a:pt x="507" y="426"/>
                      </a:lnTo>
                      <a:lnTo>
                        <a:pt x="507" y="430"/>
                      </a:lnTo>
                      <a:lnTo>
                        <a:pt x="508" y="432"/>
                      </a:lnTo>
                      <a:lnTo>
                        <a:pt x="508" y="424"/>
                      </a:lnTo>
                      <a:lnTo>
                        <a:pt x="508" y="433"/>
                      </a:lnTo>
                      <a:lnTo>
                        <a:pt x="509" y="431"/>
                      </a:lnTo>
                      <a:lnTo>
                        <a:pt x="509" y="426"/>
                      </a:lnTo>
                      <a:lnTo>
                        <a:pt x="510" y="432"/>
                      </a:lnTo>
                      <a:lnTo>
                        <a:pt x="510" y="430"/>
                      </a:lnTo>
                      <a:lnTo>
                        <a:pt x="511" y="424"/>
                      </a:lnTo>
                      <a:lnTo>
                        <a:pt x="511" y="426"/>
                      </a:lnTo>
                      <a:lnTo>
                        <a:pt x="512" y="429"/>
                      </a:lnTo>
                      <a:lnTo>
                        <a:pt x="512" y="433"/>
                      </a:lnTo>
                      <a:lnTo>
                        <a:pt x="513" y="427"/>
                      </a:lnTo>
                      <a:lnTo>
                        <a:pt x="513" y="429"/>
                      </a:lnTo>
                      <a:lnTo>
                        <a:pt x="514" y="426"/>
                      </a:lnTo>
                      <a:lnTo>
                        <a:pt x="514" y="435"/>
                      </a:lnTo>
                      <a:lnTo>
                        <a:pt x="514" y="421"/>
                      </a:lnTo>
                      <a:lnTo>
                        <a:pt x="515" y="431"/>
                      </a:lnTo>
                      <a:lnTo>
                        <a:pt x="515" y="430"/>
                      </a:lnTo>
                      <a:lnTo>
                        <a:pt x="516" y="430"/>
                      </a:lnTo>
                      <a:lnTo>
                        <a:pt x="517" y="430"/>
                      </a:lnTo>
                      <a:lnTo>
                        <a:pt x="517" y="427"/>
                      </a:lnTo>
                      <a:lnTo>
                        <a:pt x="518" y="434"/>
                      </a:lnTo>
                      <a:lnTo>
                        <a:pt x="518" y="433"/>
                      </a:lnTo>
                      <a:lnTo>
                        <a:pt x="519" y="436"/>
                      </a:lnTo>
                      <a:lnTo>
                        <a:pt x="520" y="433"/>
                      </a:lnTo>
                      <a:lnTo>
                        <a:pt x="520" y="434"/>
                      </a:lnTo>
                      <a:lnTo>
                        <a:pt x="521" y="431"/>
                      </a:lnTo>
                      <a:lnTo>
                        <a:pt x="521" y="434"/>
                      </a:lnTo>
                      <a:lnTo>
                        <a:pt x="522" y="431"/>
                      </a:lnTo>
                      <a:lnTo>
                        <a:pt x="522" y="436"/>
                      </a:lnTo>
                      <a:lnTo>
                        <a:pt x="523" y="440"/>
                      </a:lnTo>
                      <a:lnTo>
                        <a:pt x="523" y="437"/>
                      </a:lnTo>
                      <a:lnTo>
                        <a:pt x="524" y="437"/>
                      </a:lnTo>
                      <a:lnTo>
                        <a:pt x="524" y="431"/>
                      </a:lnTo>
                      <a:lnTo>
                        <a:pt x="524" y="433"/>
                      </a:lnTo>
                      <a:lnTo>
                        <a:pt x="525" y="437"/>
                      </a:lnTo>
                      <a:lnTo>
                        <a:pt x="525" y="436"/>
                      </a:lnTo>
                      <a:lnTo>
                        <a:pt x="526" y="433"/>
                      </a:lnTo>
                      <a:lnTo>
                        <a:pt x="526" y="434"/>
                      </a:lnTo>
                      <a:lnTo>
                        <a:pt x="527" y="434"/>
                      </a:lnTo>
                      <a:lnTo>
                        <a:pt x="527" y="431"/>
                      </a:lnTo>
                      <a:lnTo>
                        <a:pt x="528" y="437"/>
                      </a:lnTo>
                      <a:lnTo>
                        <a:pt x="528" y="429"/>
                      </a:lnTo>
                      <a:lnTo>
                        <a:pt x="529" y="438"/>
                      </a:lnTo>
                      <a:lnTo>
                        <a:pt x="529" y="440"/>
                      </a:lnTo>
                      <a:lnTo>
                        <a:pt x="530" y="437"/>
                      </a:lnTo>
                      <a:lnTo>
                        <a:pt x="530" y="438"/>
                      </a:lnTo>
                      <a:lnTo>
                        <a:pt x="531" y="440"/>
                      </a:lnTo>
                      <a:lnTo>
                        <a:pt x="531" y="434"/>
                      </a:lnTo>
                      <a:lnTo>
                        <a:pt x="532" y="431"/>
                      </a:lnTo>
                      <a:lnTo>
                        <a:pt x="532" y="435"/>
                      </a:lnTo>
                      <a:lnTo>
                        <a:pt x="533" y="436"/>
                      </a:lnTo>
                      <a:lnTo>
                        <a:pt x="533" y="434"/>
                      </a:lnTo>
                      <a:lnTo>
                        <a:pt x="534" y="435"/>
                      </a:lnTo>
                      <a:lnTo>
                        <a:pt x="534" y="436"/>
                      </a:lnTo>
                      <a:lnTo>
                        <a:pt x="534" y="438"/>
                      </a:lnTo>
                      <a:lnTo>
                        <a:pt x="535" y="435"/>
                      </a:lnTo>
                      <a:lnTo>
                        <a:pt x="535" y="427"/>
                      </a:lnTo>
                      <a:lnTo>
                        <a:pt x="536" y="431"/>
                      </a:lnTo>
                      <a:lnTo>
                        <a:pt x="537" y="431"/>
                      </a:lnTo>
                      <a:lnTo>
                        <a:pt x="537" y="432"/>
                      </a:lnTo>
                      <a:lnTo>
                        <a:pt x="538" y="433"/>
                      </a:lnTo>
                      <a:lnTo>
                        <a:pt x="538" y="437"/>
                      </a:lnTo>
                      <a:lnTo>
                        <a:pt x="539" y="431"/>
                      </a:lnTo>
                      <a:lnTo>
                        <a:pt x="539" y="433"/>
                      </a:lnTo>
                      <a:lnTo>
                        <a:pt x="539" y="434"/>
                      </a:lnTo>
                      <a:lnTo>
                        <a:pt x="540" y="430"/>
                      </a:lnTo>
                      <a:lnTo>
                        <a:pt x="540" y="436"/>
                      </a:lnTo>
                      <a:lnTo>
                        <a:pt x="541" y="432"/>
                      </a:lnTo>
                      <a:lnTo>
                        <a:pt x="541" y="433"/>
                      </a:lnTo>
                      <a:lnTo>
                        <a:pt x="542" y="430"/>
                      </a:lnTo>
                      <a:lnTo>
                        <a:pt x="543" y="428"/>
                      </a:lnTo>
                      <a:lnTo>
                        <a:pt x="543" y="417"/>
                      </a:lnTo>
                      <a:lnTo>
                        <a:pt x="544" y="428"/>
                      </a:lnTo>
                      <a:lnTo>
                        <a:pt x="544" y="423"/>
                      </a:lnTo>
                      <a:lnTo>
                        <a:pt x="545" y="426"/>
                      </a:lnTo>
                      <a:lnTo>
                        <a:pt x="545" y="417"/>
                      </a:lnTo>
                      <a:lnTo>
                        <a:pt x="546" y="421"/>
                      </a:lnTo>
                      <a:lnTo>
                        <a:pt x="546" y="425"/>
                      </a:lnTo>
                      <a:lnTo>
                        <a:pt x="546" y="419"/>
                      </a:lnTo>
                      <a:lnTo>
                        <a:pt x="547" y="422"/>
                      </a:lnTo>
                      <a:lnTo>
                        <a:pt x="547" y="425"/>
                      </a:lnTo>
                      <a:lnTo>
                        <a:pt x="548" y="418"/>
                      </a:lnTo>
                      <a:lnTo>
                        <a:pt x="548" y="420"/>
                      </a:lnTo>
                      <a:lnTo>
                        <a:pt x="549" y="422"/>
                      </a:lnTo>
                      <a:lnTo>
                        <a:pt x="549" y="418"/>
                      </a:lnTo>
                      <a:lnTo>
                        <a:pt x="550" y="416"/>
                      </a:lnTo>
                      <a:lnTo>
                        <a:pt x="550" y="418"/>
                      </a:lnTo>
                      <a:lnTo>
                        <a:pt x="551" y="419"/>
                      </a:lnTo>
                      <a:lnTo>
                        <a:pt x="551" y="418"/>
                      </a:lnTo>
                      <a:lnTo>
                        <a:pt x="552" y="421"/>
                      </a:lnTo>
                      <a:lnTo>
                        <a:pt x="552" y="420"/>
                      </a:lnTo>
                      <a:lnTo>
                        <a:pt x="553" y="423"/>
                      </a:lnTo>
                      <a:lnTo>
                        <a:pt x="553" y="424"/>
                      </a:lnTo>
                      <a:lnTo>
                        <a:pt x="554" y="420"/>
                      </a:lnTo>
                      <a:lnTo>
                        <a:pt x="554" y="425"/>
                      </a:lnTo>
                      <a:lnTo>
                        <a:pt x="555" y="421"/>
                      </a:lnTo>
                      <a:lnTo>
                        <a:pt x="555" y="420"/>
                      </a:lnTo>
                      <a:lnTo>
                        <a:pt x="556" y="417"/>
                      </a:lnTo>
                      <a:lnTo>
                        <a:pt x="556" y="418"/>
                      </a:lnTo>
                      <a:lnTo>
                        <a:pt x="557" y="418"/>
                      </a:lnTo>
                      <a:lnTo>
                        <a:pt x="557" y="409"/>
                      </a:lnTo>
                      <a:lnTo>
                        <a:pt x="558" y="414"/>
                      </a:lnTo>
                      <a:lnTo>
                        <a:pt x="558" y="420"/>
                      </a:lnTo>
                      <a:lnTo>
                        <a:pt x="559" y="413"/>
                      </a:lnTo>
                      <a:lnTo>
                        <a:pt x="559" y="415"/>
                      </a:lnTo>
                      <a:lnTo>
                        <a:pt x="560" y="420"/>
                      </a:lnTo>
                      <a:lnTo>
                        <a:pt x="560" y="419"/>
                      </a:lnTo>
                      <a:lnTo>
                        <a:pt x="561" y="419"/>
                      </a:lnTo>
                      <a:lnTo>
                        <a:pt x="561" y="418"/>
                      </a:lnTo>
                      <a:lnTo>
                        <a:pt x="562" y="422"/>
                      </a:lnTo>
                      <a:lnTo>
                        <a:pt x="562" y="426"/>
                      </a:lnTo>
                      <a:lnTo>
                        <a:pt x="563" y="426"/>
                      </a:lnTo>
                      <a:lnTo>
                        <a:pt x="563" y="432"/>
                      </a:lnTo>
                      <a:lnTo>
                        <a:pt x="564" y="432"/>
                      </a:lnTo>
                      <a:lnTo>
                        <a:pt x="565" y="437"/>
                      </a:lnTo>
                      <a:lnTo>
                        <a:pt x="565" y="439"/>
                      </a:lnTo>
                      <a:lnTo>
                        <a:pt x="566" y="439"/>
                      </a:lnTo>
                      <a:lnTo>
                        <a:pt x="566" y="438"/>
                      </a:lnTo>
                      <a:lnTo>
                        <a:pt x="566" y="440"/>
                      </a:lnTo>
                      <a:lnTo>
                        <a:pt x="567" y="441"/>
                      </a:lnTo>
                      <a:lnTo>
                        <a:pt x="568" y="443"/>
                      </a:lnTo>
                      <a:lnTo>
                        <a:pt x="568" y="445"/>
                      </a:lnTo>
                      <a:lnTo>
                        <a:pt x="569" y="444"/>
                      </a:lnTo>
                      <a:lnTo>
                        <a:pt x="569" y="443"/>
                      </a:lnTo>
                      <a:lnTo>
                        <a:pt x="570" y="446"/>
                      </a:lnTo>
                      <a:lnTo>
                        <a:pt x="570" y="444"/>
                      </a:lnTo>
                      <a:lnTo>
                        <a:pt x="570" y="445"/>
                      </a:lnTo>
                      <a:lnTo>
                        <a:pt x="571" y="444"/>
                      </a:lnTo>
                      <a:lnTo>
                        <a:pt x="571" y="446"/>
                      </a:lnTo>
                      <a:lnTo>
                        <a:pt x="572" y="443"/>
                      </a:lnTo>
                      <a:lnTo>
                        <a:pt x="572" y="441"/>
                      </a:lnTo>
                      <a:lnTo>
                        <a:pt x="573" y="444"/>
                      </a:lnTo>
                      <a:lnTo>
                        <a:pt x="573" y="446"/>
                      </a:lnTo>
                      <a:lnTo>
                        <a:pt x="574" y="445"/>
                      </a:lnTo>
                      <a:lnTo>
                        <a:pt x="574" y="446"/>
                      </a:lnTo>
                      <a:lnTo>
                        <a:pt x="575" y="448"/>
                      </a:lnTo>
                      <a:lnTo>
                        <a:pt x="575" y="442"/>
                      </a:lnTo>
                      <a:lnTo>
                        <a:pt x="576" y="444"/>
                      </a:lnTo>
                      <a:lnTo>
                        <a:pt x="576" y="442"/>
                      </a:lnTo>
                      <a:lnTo>
                        <a:pt x="577" y="442"/>
                      </a:lnTo>
                      <a:lnTo>
                        <a:pt x="577" y="441"/>
                      </a:lnTo>
                      <a:lnTo>
                        <a:pt x="578" y="442"/>
                      </a:lnTo>
                      <a:lnTo>
                        <a:pt x="578" y="445"/>
                      </a:lnTo>
                      <a:lnTo>
                        <a:pt x="579" y="437"/>
                      </a:lnTo>
                      <a:lnTo>
                        <a:pt x="579" y="439"/>
                      </a:lnTo>
                      <a:lnTo>
                        <a:pt x="579" y="442"/>
                      </a:lnTo>
                      <a:lnTo>
                        <a:pt x="580" y="439"/>
                      </a:lnTo>
                      <a:lnTo>
                        <a:pt x="580" y="437"/>
                      </a:lnTo>
                      <a:lnTo>
                        <a:pt x="581" y="439"/>
                      </a:lnTo>
                      <a:lnTo>
                        <a:pt x="582" y="435"/>
                      </a:lnTo>
                      <a:lnTo>
                        <a:pt x="582" y="432"/>
                      </a:lnTo>
                      <a:lnTo>
                        <a:pt x="583" y="427"/>
                      </a:lnTo>
                      <a:lnTo>
                        <a:pt x="583" y="429"/>
                      </a:lnTo>
                      <a:lnTo>
                        <a:pt x="584" y="424"/>
                      </a:lnTo>
                      <a:lnTo>
                        <a:pt x="584" y="427"/>
                      </a:lnTo>
                      <a:lnTo>
                        <a:pt x="585" y="418"/>
                      </a:lnTo>
                      <a:lnTo>
                        <a:pt x="585" y="416"/>
                      </a:lnTo>
                      <a:lnTo>
                        <a:pt x="586" y="412"/>
                      </a:lnTo>
                      <a:lnTo>
                        <a:pt x="586" y="409"/>
                      </a:lnTo>
                      <a:lnTo>
                        <a:pt x="587" y="411"/>
                      </a:lnTo>
                      <a:lnTo>
                        <a:pt x="587" y="414"/>
                      </a:lnTo>
                      <a:lnTo>
                        <a:pt x="588" y="413"/>
                      </a:lnTo>
                      <a:lnTo>
                        <a:pt x="588" y="408"/>
                      </a:lnTo>
                      <a:lnTo>
                        <a:pt x="588" y="413"/>
                      </a:lnTo>
                      <a:lnTo>
                        <a:pt x="589" y="411"/>
                      </a:lnTo>
                      <a:lnTo>
                        <a:pt x="589" y="422"/>
                      </a:lnTo>
                      <a:lnTo>
                        <a:pt x="590" y="414"/>
                      </a:lnTo>
                      <a:lnTo>
                        <a:pt x="591" y="420"/>
                      </a:lnTo>
                      <a:lnTo>
                        <a:pt x="591" y="406"/>
                      </a:lnTo>
                      <a:lnTo>
                        <a:pt x="592" y="411"/>
                      </a:lnTo>
                      <a:lnTo>
                        <a:pt x="592" y="398"/>
                      </a:lnTo>
                      <a:lnTo>
                        <a:pt x="593" y="390"/>
                      </a:lnTo>
                      <a:lnTo>
                        <a:pt x="593" y="379"/>
                      </a:lnTo>
                      <a:lnTo>
                        <a:pt x="594" y="367"/>
                      </a:lnTo>
                      <a:lnTo>
                        <a:pt x="594" y="361"/>
                      </a:lnTo>
                      <a:lnTo>
                        <a:pt x="595" y="337"/>
                      </a:lnTo>
                      <a:lnTo>
                        <a:pt x="595" y="322"/>
                      </a:lnTo>
                      <a:lnTo>
                        <a:pt x="596" y="307"/>
                      </a:lnTo>
                      <a:lnTo>
                        <a:pt x="596" y="305"/>
                      </a:lnTo>
                      <a:lnTo>
                        <a:pt x="597" y="295"/>
                      </a:lnTo>
                      <a:lnTo>
                        <a:pt x="597" y="285"/>
                      </a:lnTo>
                      <a:lnTo>
                        <a:pt x="598" y="288"/>
                      </a:lnTo>
                      <a:lnTo>
                        <a:pt x="598" y="297"/>
                      </a:lnTo>
                      <a:lnTo>
                        <a:pt x="598" y="305"/>
                      </a:lnTo>
                      <a:lnTo>
                        <a:pt x="599" y="316"/>
                      </a:lnTo>
                      <a:lnTo>
                        <a:pt x="599" y="335"/>
                      </a:lnTo>
                      <a:lnTo>
                        <a:pt x="600" y="353"/>
                      </a:lnTo>
                      <a:lnTo>
                        <a:pt x="600" y="371"/>
                      </a:lnTo>
                      <a:lnTo>
                        <a:pt x="601" y="386"/>
                      </a:lnTo>
                      <a:lnTo>
                        <a:pt x="601" y="402"/>
                      </a:lnTo>
                      <a:lnTo>
                        <a:pt x="602" y="407"/>
                      </a:lnTo>
                      <a:lnTo>
                        <a:pt x="602" y="424"/>
                      </a:lnTo>
                      <a:lnTo>
                        <a:pt x="602" y="428"/>
                      </a:lnTo>
                      <a:lnTo>
                        <a:pt x="603" y="431"/>
                      </a:lnTo>
                      <a:lnTo>
                        <a:pt x="604" y="435"/>
                      </a:lnTo>
                      <a:lnTo>
                        <a:pt x="604" y="439"/>
                      </a:lnTo>
                      <a:lnTo>
                        <a:pt x="605" y="439"/>
                      </a:lnTo>
                      <a:lnTo>
                        <a:pt x="605" y="434"/>
                      </a:lnTo>
                      <a:lnTo>
                        <a:pt x="606" y="432"/>
                      </a:lnTo>
                      <a:lnTo>
                        <a:pt x="606" y="438"/>
                      </a:lnTo>
                      <a:lnTo>
                        <a:pt x="607" y="438"/>
                      </a:lnTo>
                      <a:lnTo>
                        <a:pt x="607" y="433"/>
                      </a:lnTo>
                      <a:lnTo>
                        <a:pt x="608" y="436"/>
                      </a:lnTo>
                      <a:lnTo>
                        <a:pt x="608" y="435"/>
                      </a:lnTo>
                      <a:lnTo>
                        <a:pt x="609" y="436"/>
                      </a:lnTo>
                      <a:lnTo>
                        <a:pt x="609" y="432"/>
                      </a:lnTo>
                      <a:lnTo>
                        <a:pt x="610" y="430"/>
                      </a:lnTo>
                      <a:lnTo>
                        <a:pt x="610" y="436"/>
                      </a:lnTo>
                      <a:lnTo>
                        <a:pt x="611" y="438"/>
                      </a:lnTo>
                      <a:lnTo>
                        <a:pt x="611" y="445"/>
                      </a:lnTo>
                      <a:lnTo>
                        <a:pt x="611" y="439"/>
                      </a:lnTo>
                      <a:lnTo>
                        <a:pt x="612" y="441"/>
                      </a:lnTo>
                      <a:lnTo>
                        <a:pt x="612" y="443"/>
                      </a:lnTo>
                      <a:lnTo>
                        <a:pt x="613" y="441"/>
                      </a:lnTo>
                      <a:lnTo>
                        <a:pt x="614" y="442"/>
                      </a:lnTo>
                      <a:lnTo>
                        <a:pt x="614" y="444"/>
                      </a:lnTo>
                      <a:lnTo>
                        <a:pt x="615" y="440"/>
                      </a:lnTo>
                      <a:lnTo>
                        <a:pt x="615" y="442"/>
                      </a:lnTo>
                      <a:lnTo>
                        <a:pt x="616" y="440"/>
                      </a:lnTo>
                      <a:lnTo>
                        <a:pt x="616" y="435"/>
                      </a:lnTo>
                      <a:lnTo>
                        <a:pt x="617" y="429"/>
                      </a:lnTo>
                      <a:lnTo>
                        <a:pt x="617" y="424"/>
                      </a:lnTo>
                      <a:lnTo>
                        <a:pt x="618" y="421"/>
                      </a:lnTo>
                      <a:lnTo>
                        <a:pt x="618" y="413"/>
                      </a:lnTo>
                      <a:lnTo>
                        <a:pt x="619" y="406"/>
                      </a:lnTo>
                      <a:lnTo>
                        <a:pt x="619" y="403"/>
                      </a:lnTo>
                      <a:lnTo>
                        <a:pt x="620" y="396"/>
                      </a:lnTo>
                      <a:lnTo>
                        <a:pt x="620" y="388"/>
                      </a:lnTo>
                      <a:lnTo>
                        <a:pt x="621" y="392"/>
                      </a:lnTo>
                      <a:lnTo>
                        <a:pt x="621" y="385"/>
                      </a:lnTo>
                      <a:lnTo>
                        <a:pt x="621" y="390"/>
                      </a:lnTo>
                      <a:lnTo>
                        <a:pt x="622" y="397"/>
                      </a:lnTo>
                      <a:lnTo>
                        <a:pt x="622" y="398"/>
                      </a:lnTo>
                      <a:lnTo>
                        <a:pt x="623" y="400"/>
                      </a:lnTo>
                      <a:lnTo>
                        <a:pt x="623" y="416"/>
                      </a:lnTo>
                      <a:lnTo>
                        <a:pt x="624" y="418"/>
                      </a:lnTo>
                      <a:lnTo>
                        <a:pt x="624" y="427"/>
                      </a:lnTo>
                      <a:lnTo>
                        <a:pt x="625" y="440"/>
                      </a:lnTo>
                      <a:lnTo>
                        <a:pt x="625" y="439"/>
                      </a:lnTo>
                      <a:lnTo>
                        <a:pt x="626" y="443"/>
                      </a:lnTo>
                      <a:lnTo>
                        <a:pt x="626" y="445"/>
                      </a:lnTo>
                      <a:lnTo>
                        <a:pt x="627" y="446"/>
                      </a:lnTo>
                      <a:lnTo>
                        <a:pt x="627" y="450"/>
                      </a:lnTo>
                      <a:lnTo>
                        <a:pt x="628" y="453"/>
                      </a:lnTo>
                      <a:lnTo>
                        <a:pt x="629" y="460"/>
                      </a:lnTo>
                      <a:lnTo>
                        <a:pt x="629" y="456"/>
                      </a:lnTo>
                      <a:lnTo>
                        <a:pt x="630" y="455"/>
                      </a:lnTo>
                      <a:lnTo>
                        <a:pt x="630" y="454"/>
                      </a:lnTo>
                      <a:lnTo>
                        <a:pt x="631" y="460"/>
                      </a:lnTo>
                      <a:lnTo>
                        <a:pt x="632" y="459"/>
                      </a:lnTo>
                      <a:lnTo>
                        <a:pt x="632" y="458"/>
                      </a:lnTo>
                      <a:lnTo>
                        <a:pt x="633" y="459"/>
                      </a:lnTo>
                      <a:lnTo>
                        <a:pt x="633" y="458"/>
                      </a:lnTo>
                      <a:lnTo>
                        <a:pt x="633" y="467"/>
                      </a:lnTo>
                      <a:lnTo>
                        <a:pt x="634" y="463"/>
                      </a:lnTo>
                      <a:lnTo>
                        <a:pt x="634" y="465"/>
                      </a:lnTo>
                      <a:lnTo>
                        <a:pt x="635" y="465"/>
                      </a:lnTo>
                      <a:lnTo>
                        <a:pt x="635" y="466"/>
                      </a:lnTo>
                      <a:lnTo>
                        <a:pt x="636" y="466"/>
                      </a:lnTo>
                      <a:lnTo>
                        <a:pt x="636" y="463"/>
                      </a:lnTo>
                      <a:lnTo>
                        <a:pt x="637" y="471"/>
                      </a:lnTo>
                      <a:lnTo>
                        <a:pt x="637" y="463"/>
                      </a:lnTo>
                      <a:lnTo>
                        <a:pt x="638" y="467"/>
                      </a:lnTo>
                      <a:lnTo>
                        <a:pt x="638" y="464"/>
                      </a:lnTo>
                      <a:lnTo>
                        <a:pt x="639" y="465"/>
                      </a:lnTo>
                      <a:lnTo>
                        <a:pt x="639" y="468"/>
                      </a:lnTo>
                      <a:lnTo>
                        <a:pt x="640" y="469"/>
                      </a:lnTo>
                      <a:lnTo>
                        <a:pt x="640" y="464"/>
                      </a:lnTo>
                      <a:lnTo>
                        <a:pt x="641" y="463"/>
                      </a:lnTo>
                      <a:lnTo>
                        <a:pt x="641" y="462"/>
                      </a:lnTo>
                      <a:lnTo>
                        <a:pt x="642" y="466"/>
                      </a:lnTo>
                      <a:lnTo>
                        <a:pt x="642" y="467"/>
                      </a:lnTo>
                      <a:lnTo>
                        <a:pt x="643" y="467"/>
                      </a:lnTo>
                      <a:lnTo>
                        <a:pt x="643" y="466"/>
                      </a:lnTo>
                      <a:lnTo>
                        <a:pt x="643" y="465"/>
                      </a:lnTo>
                      <a:lnTo>
                        <a:pt x="644" y="459"/>
                      </a:lnTo>
                      <a:lnTo>
                        <a:pt x="644" y="460"/>
                      </a:lnTo>
                      <a:lnTo>
                        <a:pt x="645" y="465"/>
                      </a:lnTo>
                      <a:lnTo>
                        <a:pt x="645" y="473"/>
                      </a:lnTo>
                      <a:lnTo>
                        <a:pt x="646" y="464"/>
                      </a:lnTo>
                      <a:lnTo>
                        <a:pt x="646" y="469"/>
                      </a:lnTo>
                      <a:lnTo>
                        <a:pt x="647" y="465"/>
                      </a:lnTo>
                      <a:lnTo>
                        <a:pt x="647" y="469"/>
                      </a:lnTo>
                      <a:lnTo>
                        <a:pt x="648" y="465"/>
                      </a:lnTo>
                      <a:lnTo>
                        <a:pt x="648" y="467"/>
                      </a:lnTo>
                      <a:lnTo>
                        <a:pt x="649" y="464"/>
                      </a:lnTo>
                      <a:lnTo>
                        <a:pt x="649" y="466"/>
                      </a:lnTo>
                      <a:lnTo>
                        <a:pt x="650" y="458"/>
                      </a:lnTo>
                      <a:lnTo>
                        <a:pt x="650" y="460"/>
                      </a:lnTo>
                      <a:lnTo>
                        <a:pt x="651" y="452"/>
                      </a:lnTo>
                      <a:lnTo>
                        <a:pt x="651" y="457"/>
                      </a:lnTo>
                      <a:lnTo>
                        <a:pt x="652" y="458"/>
                      </a:lnTo>
                      <a:lnTo>
                        <a:pt x="652" y="459"/>
                      </a:lnTo>
                      <a:lnTo>
                        <a:pt x="653" y="455"/>
                      </a:lnTo>
                      <a:lnTo>
                        <a:pt x="653" y="452"/>
                      </a:lnTo>
                      <a:lnTo>
                        <a:pt x="653" y="458"/>
                      </a:lnTo>
                      <a:lnTo>
                        <a:pt x="654" y="457"/>
                      </a:lnTo>
                      <a:lnTo>
                        <a:pt x="654" y="453"/>
                      </a:lnTo>
                      <a:lnTo>
                        <a:pt x="655" y="460"/>
                      </a:lnTo>
                      <a:lnTo>
                        <a:pt x="655" y="457"/>
                      </a:lnTo>
                      <a:lnTo>
                        <a:pt x="656" y="463"/>
                      </a:lnTo>
                      <a:lnTo>
                        <a:pt x="656" y="461"/>
                      </a:lnTo>
                      <a:lnTo>
                        <a:pt x="657" y="463"/>
                      </a:lnTo>
                      <a:lnTo>
                        <a:pt x="657" y="462"/>
                      </a:lnTo>
                      <a:lnTo>
                        <a:pt x="658" y="464"/>
                      </a:lnTo>
                      <a:lnTo>
                        <a:pt x="658" y="471"/>
                      </a:lnTo>
                      <a:lnTo>
                        <a:pt x="659" y="467"/>
                      </a:lnTo>
                      <a:lnTo>
                        <a:pt x="659" y="470"/>
                      </a:lnTo>
                      <a:lnTo>
                        <a:pt x="660" y="471"/>
                      </a:lnTo>
                      <a:lnTo>
                        <a:pt x="660" y="474"/>
                      </a:lnTo>
                      <a:lnTo>
                        <a:pt x="661" y="473"/>
                      </a:lnTo>
                      <a:lnTo>
                        <a:pt x="661" y="475"/>
                      </a:lnTo>
                      <a:lnTo>
                        <a:pt x="662" y="474"/>
                      </a:lnTo>
                      <a:lnTo>
                        <a:pt x="662" y="480"/>
                      </a:lnTo>
                      <a:lnTo>
                        <a:pt x="663" y="468"/>
                      </a:lnTo>
                      <a:lnTo>
                        <a:pt x="663" y="477"/>
                      </a:lnTo>
                      <a:lnTo>
                        <a:pt x="664" y="479"/>
                      </a:lnTo>
                      <a:lnTo>
                        <a:pt x="664" y="476"/>
                      </a:lnTo>
                      <a:lnTo>
                        <a:pt x="665" y="479"/>
                      </a:lnTo>
                      <a:lnTo>
                        <a:pt x="665" y="475"/>
                      </a:lnTo>
                      <a:lnTo>
                        <a:pt x="666" y="474"/>
                      </a:lnTo>
                      <a:lnTo>
                        <a:pt x="666" y="478"/>
                      </a:lnTo>
                      <a:lnTo>
                        <a:pt x="666" y="474"/>
                      </a:lnTo>
                      <a:lnTo>
                        <a:pt x="667" y="478"/>
                      </a:lnTo>
                      <a:lnTo>
                        <a:pt x="667" y="476"/>
                      </a:lnTo>
                      <a:lnTo>
                        <a:pt x="668" y="474"/>
                      </a:lnTo>
                      <a:lnTo>
                        <a:pt x="668" y="472"/>
                      </a:lnTo>
                      <a:lnTo>
                        <a:pt x="669" y="469"/>
                      </a:lnTo>
                      <a:lnTo>
                        <a:pt x="669" y="471"/>
                      </a:lnTo>
                      <a:lnTo>
                        <a:pt x="670" y="475"/>
                      </a:lnTo>
                      <a:lnTo>
                        <a:pt x="670" y="473"/>
                      </a:lnTo>
                      <a:lnTo>
                        <a:pt x="671" y="468"/>
                      </a:lnTo>
                      <a:lnTo>
                        <a:pt x="671" y="474"/>
                      </a:lnTo>
                      <a:lnTo>
                        <a:pt x="672" y="472"/>
                      </a:lnTo>
                      <a:lnTo>
                        <a:pt x="672" y="473"/>
                      </a:lnTo>
                      <a:lnTo>
                        <a:pt x="673" y="470"/>
                      </a:lnTo>
                      <a:lnTo>
                        <a:pt x="673" y="475"/>
                      </a:lnTo>
                      <a:lnTo>
                        <a:pt x="674" y="479"/>
                      </a:lnTo>
                      <a:lnTo>
                        <a:pt x="674" y="475"/>
                      </a:lnTo>
                      <a:lnTo>
                        <a:pt x="675" y="474"/>
                      </a:lnTo>
                      <a:lnTo>
                        <a:pt x="675" y="476"/>
                      </a:lnTo>
                      <a:lnTo>
                        <a:pt x="675" y="480"/>
                      </a:lnTo>
                      <a:lnTo>
                        <a:pt x="676" y="479"/>
                      </a:lnTo>
                      <a:lnTo>
                        <a:pt x="676" y="478"/>
                      </a:lnTo>
                      <a:lnTo>
                        <a:pt x="677" y="475"/>
                      </a:lnTo>
                      <a:lnTo>
                        <a:pt x="677" y="478"/>
                      </a:lnTo>
                      <a:lnTo>
                        <a:pt x="678" y="483"/>
                      </a:lnTo>
                      <a:lnTo>
                        <a:pt x="678" y="475"/>
                      </a:lnTo>
                      <a:lnTo>
                        <a:pt x="679" y="473"/>
                      </a:lnTo>
                      <a:lnTo>
                        <a:pt x="679" y="475"/>
                      </a:lnTo>
                      <a:lnTo>
                        <a:pt x="680" y="473"/>
                      </a:lnTo>
                      <a:lnTo>
                        <a:pt x="681" y="470"/>
                      </a:lnTo>
                      <a:lnTo>
                        <a:pt x="681" y="473"/>
                      </a:lnTo>
                      <a:lnTo>
                        <a:pt x="682" y="469"/>
                      </a:lnTo>
                      <a:lnTo>
                        <a:pt x="682" y="466"/>
                      </a:lnTo>
                      <a:lnTo>
                        <a:pt x="683" y="466"/>
                      </a:lnTo>
                      <a:lnTo>
                        <a:pt x="683" y="458"/>
                      </a:lnTo>
                      <a:lnTo>
                        <a:pt x="684" y="462"/>
                      </a:lnTo>
                      <a:lnTo>
                        <a:pt x="684" y="468"/>
                      </a:lnTo>
                      <a:lnTo>
                        <a:pt x="685" y="467"/>
                      </a:lnTo>
                      <a:lnTo>
                        <a:pt x="685" y="471"/>
                      </a:lnTo>
                      <a:lnTo>
                        <a:pt x="685" y="475"/>
                      </a:lnTo>
                      <a:lnTo>
                        <a:pt x="686" y="471"/>
                      </a:lnTo>
                      <a:lnTo>
                        <a:pt x="686" y="473"/>
                      </a:lnTo>
                      <a:lnTo>
                        <a:pt x="687" y="473"/>
                      </a:lnTo>
                      <a:lnTo>
                        <a:pt x="688" y="470"/>
                      </a:lnTo>
                      <a:lnTo>
                        <a:pt x="688" y="474"/>
                      </a:lnTo>
                      <a:lnTo>
                        <a:pt x="689" y="474"/>
                      </a:lnTo>
                      <a:lnTo>
                        <a:pt x="689" y="473"/>
                      </a:lnTo>
                      <a:lnTo>
                        <a:pt x="690" y="480"/>
                      </a:lnTo>
                      <a:lnTo>
                        <a:pt x="690" y="476"/>
                      </a:lnTo>
                      <a:lnTo>
                        <a:pt x="691" y="480"/>
                      </a:lnTo>
                      <a:lnTo>
                        <a:pt x="691" y="479"/>
                      </a:lnTo>
                      <a:lnTo>
                        <a:pt x="692" y="483"/>
                      </a:lnTo>
                      <a:lnTo>
                        <a:pt x="692" y="480"/>
                      </a:lnTo>
                      <a:lnTo>
                        <a:pt x="693" y="483"/>
                      </a:lnTo>
                      <a:lnTo>
                        <a:pt x="693" y="481"/>
                      </a:lnTo>
                      <a:lnTo>
                        <a:pt x="694" y="479"/>
                      </a:lnTo>
                      <a:lnTo>
                        <a:pt x="694" y="484"/>
                      </a:lnTo>
                      <a:lnTo>
                        <a:pt x="695" y="482"/>
                      </a:lnTo>
                      <a:lnTo>
                        <a:pt x="695" y="487"/>
                      </a:lnTo>
                      <a:lnTo>
                        <a:pt x="695" y="484"/>
                      </a:lnTo>
                      <a:lnTo>
                        <a:pt x="696" y="485"/>
                      </a:lnTo>
                      <a:lnTo>
                        <a:pt x="697" y="487"/>
                      </a:lnTo>
                      <a:lnTo>
                        <a:pt x="697" y="485"/>
                      </a:lnTo>
                      <a:lnTo>
                        <a:pt x="698" y="483"/>
                      </a:lnTo>
                      <a:lnTo>
                        <a:pt x="698" y="488"/>
                      </a:lnTo>
                      <a:lnTo>
                        <a:pt x="698" y="489"/>
                      </a:lnTo>
                      <a:lnTo>
                        <a:pt x="699" y="487"/>
                      </a:lnTo>
                      <a:lnTo>
                        <a:pt x="699" y="490"/>
                      </a:lnTo>
                      <a:lnTo>
                        <a:pt x="700" y="489"/>
                      </a:lnTo>
                      <a:lnTo>
                        <a:pt x="700" y="488"/>
                      </a:lnTo>
                      <a:lnTo>
                        <a:pt x="701" y="490"/>
                      </a:lnTo>
                      <a:lnTo>
                        <a:pt x="701" y="491"/>
                      </a:lnTo>
                      <a:lnTo>
                        <a:pt x="702" y="490"/>
                      </a:lnTo>
                      <a:lnTo>
                        <a:pt x="703" y="494"/>
                      </a:lnTo>
                      <a:lnTo>
                        <a:pt x="703" y="490"/>
                      </a:lnTo>
                      <a:lnTo>
                        <a:pt x="704" y="493"/>
                      </a:lnTo>
                      <a:lnTo>
                        <a:pt x="705" y="491"/>
                      </a:lnTo>
                      <a:lnTo>
                        <a:pt x="705" y="486"/>
                      </a:lnTo>
                      <a:lnTo>
                        <a:pt x="706" y="490"/>
                      </a:lnTo>
                      <a:lnTo>
                        <a:pt x="706" y="492"/>
                      </a:lnTo>
                      <a:lnTo>
                        <a:pt x="707" y="487"/>
                      </a:lnTo>
                      <a:lnTo>
                        <a:pt x="707" y="492"/>
                      </a:lnTo>
                      <a:lnTo>
                        <a:pt x="708" y="492"/>
                      </a:lnTo>
                      <a:lnTo>
                        <a:pt x="708" y="490"/>
                      </a:lnTo>
                      <a:lnTo>
                        <a:pt x="708" y="486"/>
                      </a:lnTo>
                      <a:lnTo>
                        <a:pt x="709" y="490"/>
                      </a:lnTo>
                      <a:lnTo>
                        <a:pt x="709" y="484"/>
                      </a:lnTo>
                      <a:lnTo>
                        <a:pt x="710" y="489"/>
                      </a:lnTo>
                      <a:lnTo>
                        <a:pt x="710" y="488"/>
                      </a:lnTo>
                      <a:lnTo>
                        <a:pt x="711" y="488"/>
                      </a:lnTo>
                      <a:lnTo>
                        <a:pt x="712" y="485"/>
                      </a:lnTo>
                      <a:lnTo>
                        <a:pt x="712" y="482"/>
                      </a:lnTo>
                      <a:lnTo>
                        <a:pt x="713" y="483"/>
                      </a:lnTo>
                      <a:lnTo>
                        <a:pt x="713" y="486"/>
                      </a:lnTo>
                      <a:lnTo>
                        <a:pt x="714" y="483"/>
                      </a:lnTo>
                      <a:lnTo>
                        <a:pt x="714" y="484"/>
                      </a:lnTo>
                      <a:lnTo>
                        <a:pt x="715" y="483"/>
                      </a:lnTo>
                      <a:lnTo>
                        <a:pt x="715" y="477"/>
                      </a:lnTo>
                      <a:lnTo>
                        <a:pt x="716" y="481"/>
                      </a:lnTo>
                      <a:lnTo>
                        <a:pt x="716" y="480"/>
                      </a:lnTo>
                      <a:lnTo>
                        <a:pt x="717" y="480"/>
                      </a:lnTo>
                      <a:lnTo>
                        <a:pt x="717" y="482"/>
                      </a:lnTo>
                      <a:lnTo>
                        <a:pt x="717" y="481"/>
                      </a:lnTo>
                      <a:lnTo>
                        <a:pt x="718" y="478"/>
                      </a:lnTo>
                      <a:lnTo>
                        <a:pt x="718" y="483"/>
                      </a:lnTo>
                      <a:lnTo>
                        <a:pt x="719" y="482"/>
                      </a:lnTo>
                      <a:lnTo>
                        <a:pt x="719" y="479"/>
                      </a:lnTo>
                      <a:lnTo>
                        <a:pt x="720" y="482"/>
                      </a:lnTo>
                      <a:lnTo>
                        <a:pt x="720" y="480"/>
                      </a:lnTo>
                      <a:lnTo>
                        <a:pt x="721" y="481"/>
                      </a:lnTo>
                      <a:lnTo>
                        <a:pt x="721" y="483"/>
                      </a:lnTo>
                      <a:lnTo>
                        <a:pt x="722" y="491"/>
                      </a:lnTo>
                      <a:lnTo>
                        <a:pt x="722" y="490"/>
                      </a:lnTo>
                      <a:lnTo>
                        <a:pt x="723" y="485"/>
                      </a:lnTo>
                      <a:lnTo>
                        <a:pt x="723" y="490"/>
                      </a:lnTo>
                      <a:lnTo>
                        <a:pt x="724" y="491"/>
                      </a:lnTo>
                      <a:lnTo>
                        <a:pt x="724" y="487"/>
                      </a:lnTo>
                      <a:lnTo>
                        <a:pt x="725" y="494"/>
                      </a:lnTo>
                      <a:lnTo>
                        <a:pt x="725" y="493"/>
                      </a:lnTo>
                      <a:lnTo>
                        <a:pt x="726" y="495"/>
                      </a:lnTo>
                      <a:lnTo>
                        <a:pt x="726" y="492"/>
                      </a:lnTo>
                      <a:lnTo>
                        <a:pt x="727" y="491"/>
                      </a:lnTo>
                      <a:lnTo>
                        <a:pt x="727" y="492"/>
                      </a:lnTo>
                      <a:lnTo>
                        <a:pt x="728" y="496"/>
                      </a:lnTo>
                      <a:lnTo>
                        <a:pt x="728" y="486"/>
                      </a:lnTo>
                      <a:lnTo>
                        <a:pt x="729" y="489"/>
                      </a:lnTo>
                      <a:lnTo>
                        <a:pt x="729" y="490"/>
                      </a:lnTo>
                      <a:lnTo>
                        <a:pt x="730" y="489"/>
                      </a:lnTo>
                      <a:lnTo>
                        <a:pt x="730" y="484"/>
                      </a:lnTo>
                      <a:lnTo>
                        <a:pt x="730" y="482"/>
                      </a:lnTo>
                      <a:lnTo>
                        <a:pt x="731" y="480"/>
                      </a:lnTo>
                      <a:lnTo>
                        <a:pt x="731" y="483"/>
                      </a:lnTo>
                      <a:lnTo>
                        <a:pt x="732" y="480"/>
                      </a:lnTo>
                      <a:lnTo>
                        <a:pt x="732" y="484"/>
                      </a:lnTo>
                      <a:lnTo>
                        <a:pt x="733" y="482"/>
                      </a:lnTo>
                      <a:lnTo>
                        <a:pt x="733" y="488"/>
                      </a:lnTo>
                      <a:lnTo>
                        <a:pt x="734" y="488"/>
                      </a:lnTo>
                      <a:lnTo>
                        <a:pt x="734" y="493"/>
                      </a:lnTo>
                      <a:lnTo>
                        <a:pt x="735" y="495"/>
                      </a:lnTo>
                      <a:lnTo>
                        <a:pt x="735" y="492"/>
                      </a:lnTo>
                      <a:lnTo>
                        <a:pt x="736" y="498"/>
                      </a:lnTo>
                      <a:lnTo>
                        <a:pt x="736" y="491"/>
                      </a:lnTo>
                      <a:lnTo>
                        <a:pt x="737" y="497"/>
                      </a:lnTo>
                      <a:lnTo>
                        <a:pt x="737" y="495"/>
                      </a:lnTo>
                      <a:lnTo>
                        <a:pt x="738" y="496"/>
                      </a:lnTo>
                      <a:lnTo>
                        <a:pt x="738" y="498"/>
                      </a:lnTo>
                      <a:lnTo>
                        <a:pt x="739" y="495"/>
                      </a:lnTo>
                      <a:lnTo>
                        <a:pt x="739" y="497"/>
                      </a:lnTo>
                      <a:lnTo>
                        <a:pt x="740" y="498"/>
                      </a:lnTo>
                      <a:lnTo>
                        <a:pt x="740" y="494"/>
                      </a:lnTo>
                      <a:lnTo>
                        <a:pt x="740" y="495"/>
                      </a:lnTo>
                      <a:lnTo>
                        <a:pt x="741" y="495"/>
                      </a:lnTo>
                      <a:lnTo>
                        <a:pt x="742" y="495"/>
                      </a:lnTo>
                      <a:lnTo>
                        <a:pt x="742" y="496"/>
                      </a:lnTo>
                      <a:lnTo>
                        <a:pt x="743" y="493"/>
                      </a:lnTo>
                      <a:lnTo>
                        <a:pt x="743" y="499"/>
                      </a:lnTo>
                      <a:lnTo>
                        <a:pt x="744" y="499"/>
                      </a:lnTo>
                      <a:lnTo>
                        <a:pt x="744" y="496"/>
                      </a:lnTo>
                      <a:lnTo>
                        <a:pt x="745" y="499"/>
                      </a:lnTo>
                      <a:lnTo>
                        <a:pt x="746" y="501"/>
                      </a:lnTo>
                      <a:lnTo>
                        <a:pt x="746" y="496"/>
                      </a:lnTo>
                      <a:lnTo>
                        <a:pt x="747" y="505"/>
                      </a:lnTo>
                      <a:lnTo>
                        <a:pt x="747" y="502"/>
                      </a:lnTo>
                      <a:lnTo>
                        <a:pt x="748" y="497"/>
                      </a:lnTo>
                      <a:lnTo>
                        <a:pt x="748" y="505"/>
                      </a:lnTo>
                      <a:lnTo>
                        <a:pt x="749" y="498"/>
                      </a:lnTo>
                      <a:lnTo>
                        <a:pt x="749" y="502"/>
                      </a:lnTo>
                      <a:lnTo>
                        <a:pt x="750" y="505"/>
                      </a:lnTo>
                      <a:lnTo>
                        <a:pt x="750" y="500"/>
                      </a:lnTo>
                      <a:lnTo>
                        <a:pt x="750" y="506"/>
                      </a:lnTo>
                      <a:lnTo>
                        <a:pt x="751" y="500"/>
                      </a:lnTo>
                      <a:lnTo>
                        <a:pt x="751" y="499"/>
                      </a:lnTo>
                      <a:lnTo>
                        <a:pt x="752" y="505"/>
                      </a:lnTo>
                      <a:lnTo>
                        <a:pt x="752" y="500"/>
                      </a:lnTo>
                      <a:lnTo>
                        <a:pt x="753" y="500"/>
                      </a:lnTo>
                      <a:lnTo>
                        <a:pt x="753" y="495"/>
                      </a:lnTo>
                      <a:lnTo>
                        <a:pt x="754" y="499"/>
                      </a:lnTo>
                      <a:lnTo>
                        <a:pt x="754" y="497"/>
                      </a:lnTo>
                      <a:lnTo>
                        <a:pt x="755" y="504"/>
                      </a:lnTo>
                      <a:lnTo>
                        <a:pt x="755" y="500"/>
                      </a:lnTo>
                      <a:lnTo>
                        <a:pt x="756" y="496"/>
                      </a:lnTo>
                      <a:lnTo>
                        <a:pt x="757" y="503"/>
                      </a:lnTo>
                      <a:lnTo>
                        <a:pt x="757" y="494"/>
                      </a:lnTo>
                      <a:lnTo>
                        <a:pt x="758" y="495"/>
                      </a:lnTo>
                      <a:lnTo>
                        <a:pt x="758" y="494"/>
                      </a:lnTo>
                      <a:lnTo>
                        <a:pt x="758" y="492"/>
                      </a:lnTo>
                      <a:lnTo>
                        <a:pt x="759" y="490"/>
                      </a:lnTo>
                      <a:lnTo>
                        <a:pt x="759" y="486"/>
                      </a:lnTo>
                      <a:lnTo>
                        <a:pt x="760" y="489"/>
                      </a:lnTo>
                      <a:lnTo>
                        <a:pt x="760" y="487"/>
                      </a:lnTo>
                      <a:lnTo>
                        <a:pt x="761" y="484"/>
                      </a:lnTo>
                      <a:lnTo>
                        <a:pt x="761" y="482"/>
                      </a:lnTo>
                      <a:lnTo>
                        <a:pt x="762" y="480"/>
                      </a:lnTo>
                      <a:lnTo>
                        <a:pt x="762" y="483"/>
                      </a:lnTo>
                      <a:lnTo>
                        <a:pt x="763" y="487"/>
                      </a:lnTo>
                      <a:lnTo>
                        <a:pt x="763" y="483"/>
                      </a:lnTo>
                      <a:lnTo>
                        <a:pt x="764" y="486"/>
                      </a:lnTo>
                      <a:lnTo>
                        <a:pt x="764" y="485"/>
                      </a:lnTo>
                      <a:lnTo>
                        <a:pt x="765" y="491"/>
                      </a:lnTo>
                      <a:lnTo>
                        <a:pt x="765" y="488"/>
                      </a:lnTo>
                      <a:lnTo>
                        <a:pt x="766" y="493"/>
                      </a:lnTo>
                      <a:lnTo>
                        <a:pt x="766" y="490"/>
                      </a:lnTo>
                      <a:lnTo>
                        <a:pt x="767" y="494"/>
                      </a:lnTo>
                      <a:lnTo>
                        <a:pt x="767" y="497"/>
                      </a:lnTo>
                      <a:lnTo>
                        <a:pt x="768" y="498"/>
                      </a:lnTo>
                      <a:lnTo>
                        <a:pt x="768" y="501"/>
                      </a:lnTo>
                      <a:lnTo>
                        <a:pt x="769" y="503"/>
                      </a:lnTo>
                      <a:lnTo>
                        <a:pt x="769" y="504"/>
                      </a:lnTo>
                      <a:lnTo>
                        <a:pt x="770" y="510"/>
                      </a:lnTo>
                      <a:lnTo>
                        <a:pt x="771" y="511"/>
                      </a:lnTo>
                      <a:lnTo>
                        <a:pt x="771" y="512"/>
                      </a:lnTo>
                      <a:lnTo>
                        <a:pt x="772" y="517"/>
                      </a:lnTo>
                      <a:lnTo>
                        <a:pt x="772" y="511"/>
                      </a:lnTo>
                      <a:lnTo>
                        <a:pt x="772" y="513"/>
                      </a:lnTo>
                      <a:lnTo>
                        <a:pt x="773" y="512"/>
                      </a:lnTo>
                      <a:lnTo>
                        <a:pt x="773" y="508"/>
                      </a:lnTo>
                      <a:lnTo>
                        <a:pt x="774" y="510"/>
                      </a:lnTo>
                      <a:lnTo>
                        <a:pt x="774" y="511"/>
                      </a:lnTo>
                      <a:lnTo>
                        <a:pt x="775" y="519"/>
                      </a:lnTo>
                      <a:lnTo>
                        <a:pt x="775" y="518"/>
                      </a:lnTo>
                      <a:lnTo>
                        <a:pt x="776" y="516"/>
                      </a:lnTo>
                      <a:lnTo>
                        <a:pt x="776" y="515"/>
                      </a:lnTo>
                      <a:lnTo>
                        <a:pt x="777" y="514"/>
                      </a:lnTo>
                      <a:lnTo>
                        <a:pt x="777" y="512"/>
                      </a:lnTo>
                      <a:lnTo>
                        <a:pt x="778" y="507"/>
                      </a:lnTo>
                      <a:lnTo>
                        <a:pt x="779" y="506"/>
                      </a:lnTo>
                      <a:lnTo>
                        <a:pt x="779" y="502"/>
                      </a:lnTo>
                      <a:lnTo>
                        <a:pt x="780" y="496"/>
                      </a:lnTo>
                      <a:lnTo>
                        <a:pt x="780" y="495"/>
                      </a:lnTo>
                      <a:lnTo>
                        <a:pt x="781" y="493"/>
                      </a:lnTo>
                      <a:lnTo>
                        <a:pt x="782" y="491"/>
                      </a:lnTo>
                      <a:lnTo>
                        <a:pt x="782" y="485"/>
                      </a:lnTo>
                      <a:lnTo>
                        <a:pt x="783" y="479"/>
                      </a:lnTo>
                      <a:lnTo>
                        <a:pt x="783" y="482"/>
                      </a:lnTo>
                      <a:lnTo>
                        <a:pt x="784" y="479"/>
                      </a:lnTo>
                      <a:lnTo>
                        <a:pt x="784" y="477"/>
                      </a:lnTo>
                      <a:lnTo>
                        <a:pt x="785" y="485"/>
                      </a:lnTo>
                      <a:lnTo>
                        <a:pt x="785" y="481"/>
                      </a:lnTo>
                      <a:lnTo>
                        <a:pt x="786" y="491"/>
                      </a:lnTo>
                      <a:lnTo>
                        <a:pt x="786" y="494"/>
                      </a:lnTo>
                      <a:lnTo>
                        <a:pt x="787" y="501"/>
                      </a:lnTo>
                      <a:lnTo>
                        <a:pt x="787" y="496"/>
                      </a:lnTo>
                      <a:lnTo>
                        <a:pt x="788" y="506"/>
                      </a:lnTo>
                      <a:lnTo>
                        <a:pt x="788" y="499"/>
                      </a:lnTo>
                      <a:lnTo>
                        <a:pt x="789" y="505"/>
                      </a:lnTo>
                      <a:lnTo>
                        <a:pt x="789" y="509"/>
                      </a:lnTo>
                      <a:lnTo>
                        <a:pt x="789" y="514"/>
                      </a:lnTo>
                      <a:lnTo>
                        <a:pt x="790" y="513"/>
                      </a:lnTo>
                      <a:lnTo>
                        <a:pt x="790" y="514"/>
                      </a:lnTo>
                      <a:lnTo>
                        <a:pt x="791" y="515"/>
                      </a:lnTo>
                      <a:lnTo>
                        <a:pt x="792" y="520"/>
                      </a:lnTo>
                      <a:lnTo>
                        <a:pt x="792" y="513"/>
                      </a:lnTo>
                      <a:lnTo>
                        <a:pt x="793" y="526"/>
                      </a:lnTo>
                      <a:lnTo>
                        <a:pt x="793" y="516"/>
                      </a:lnTo>
                      <a:lnTo>
                        <a:pt x="794" y="522"/>
                      </a:lnTo>
                      <a:lnTo>
                        <a:pt x="794" y="518"/>
                      </a:lnTo>
                      <a:lnTo>
                        <a:pt x="795" y="522"/>
                      </a:lnTo>
                      <a:lnTo>
                        <a:pt x="795" y="523"/>
                      </a:lnTo>
                      <a:lnTo>
                        <a:pt x="796" y="531"/>
                      </a:lnTo>
                      <a:lnTo>
                        <a:pt x="796" y="524"/>
                      </a:lnTo>
                      <a:lnTo>
                        <a:pt x="797" y="521"/>
                      </a:lnTo>
                      <a:lnTo>
                        <a:pt x="798" y="521"/>
                      </a:lnTo>
                      <a:lnTo>
                        <a:pt x="798" y="518"/>
                      </a:lnTo>
                      <a:lnTo>
                        <a:pt x="799" y="524"/>
                      </a:lnTo>
                      <a:lnTo>
                        <a:pt x="799" y="512"/>
                      </a:lnTo>
                      <a:lnTo>
                        <a:pt x="800" y="521"/>
                      </a:lnTo>
                      <a:lnTo>
                        <a:pt x="800" y="520"/>
                      </a:lnTo>
                      <a:lnTo>
                        <a:pt x="801" y="514"/>
                      </a:lnTo>
                      <a:lnTo>
                        <a:pt x="801" y="518"/>
                      </a:lnTo>
                      <a:lnTo>
                        <a:pt x="802" y="511"/>
                      </a:lnTo>
                      <a:lnTo>
                        <a:pt x="802" y="507"/>
                      </a:lnTo>
                      <a:lnTo>
                        <a:pt x="803" y="502"/>
                      </a:lnTo>
                      <a:lnTo>
                        <a:pt x="803" y="498"/>
                      </a:lnTo>
                      <a:lnTo>
                        <a:pt x="804" y="490"/>
                      </a:lnTo>
                      <a:lnTo>
                        <a:pt x="804" y="488"/>
                      </a:lnTo>
                      <a:lnTo>
                        <a:pt x="804" y="474"/>
                      </a:lnTo>
                      <a:lnTo>
                        <a:pt x="805" y="466"/>
                      </a:lnTo>
                      <a:lnTo>
                        <a:pt x="805" y="455"/>
                      </a:lnTo>
                      <a:lnTo>
                        <a:pt x="806" y="448"/>
                      </a:lnTo>
                      <a:lnTo>
                        <a:pt x="806" y="438"/>
                      </a:lnTo>
                      <a:lnTo>
                        <a:pt x="807" y="429"/>
                      </a:lnTo>
                      <a:lnTo>
                        <a:pt x="807" y="415"/>
                      </a:lnTo>
                      <a:lnTo>
                        <a:pt x="808" y="412"/>
                      </a:lnTo>
                      <a:lnTo>
                        <a:pt x="808" y="411"/>
                      </a:lnTo>
                      <a:lnTo>
                        <a:pt x="809" y="399"/>
                      </a:lnTo>
                      <a:lnTo>
                        <a:pt x="809" y="403"/>
                      </a:lnTo>
                      <a:lnTo>
                        <a:pt x="810" y="409"/>
                      </a:lnTo>
                      <a:lnTo>
                        <a:pt x="810" y="413"/>
                      </a:lnTo>
                      <a:lnTo>
                        <a:pt x="811" y="416"/>
                      </a:lnTo>
                      <a:lnTo>
                        <a:pt x="811" y="426"/>
                      </a:lnTo>
                      <a:lnTo>
                        <a:pt x="812" y="437"/>
                      </a:lnTo>
                      <a:lnTo>
                        <a:pt x="812" y="445"/>
                      </a:lnTo>
                      <a:lnTo>
                        <a:pt x="813" y="454"/>
                      </a:lnTo>
                      <a:lnTo>
                        <a:pt x="813" y="459"/>
                      </a:lnTo>
                      <a:lnTo>
                        <a:pt x="814" y="465"/>
                      </a:lnTo>
                      <a:lnTo>
                        <a:pt x="814" y="475"/>
                      </a:lnTo>
                      <a:lnTo>
                        <a:pt x="814" y="481"/>
                      </a:lnTo>
                      <a:lnTo>
                        <a:pt x="815" y="481"/>
                      </a:lnTo>
                      <a:lnTo>
                        <a:pt x="815" y="490"/>
                      </a:lnTo>
                      <a:lnTo>
                        <a:pt x="816" y="495"/>
                      </a:lnTo>
                      <a:lnTo>
                        <a:pt x="816" y="494"/>
                      </a:lnTo>
                      <a:lnTo>
                        <a:pt x="817" y="504"/>
                      </a:lnTo>
                      <a:lnTo>
                        <a:pt x="817" y="508"/>
                      </a:lnTo>
                      <a:lnTo>
                        <a:pt x="818" y="508"/>
                      </a:lnTo>
                      <a:lnTo>
                        <a:pt x="818" y="514"/>
                      </a:lnTo>
                      <a:lnTo>
                        <a:pt x="819" y="507"/>
                      </a:lnTo>
                      <a:lnTo>
                        <a:pt x="819" y="514"/>
                      </a:lnTo>
                      <a:lnTo>
                        <a:pt x="820" y="515"/>
                      </a:lnTo>
                      <a:lnTo>
                        <a:pt x="821" y="517"/>
                      </a:lnTo>
                      <a:lnTo>
                        <a:pt x="821" y="518"/>
                      </a:lnTo>
                      <a:lnTo>
                        <a:pt x="822" y="515"/>
                      </a:lnTo>
                      <a:lnTo>
                        <a:pt x="822" y="523"/>
                      </a:lnTo>
                      <a:lnTo>
                        <a:pt x="823" y="517"/>
                      </a:lnTo>
                      <a:lnTo>
                        <a:pt x="823" y="516"/>
                      </a:lnTo>
                      <a:lnTo>
                        <a:pt x="824" y="523"/>
                      </a:lnTo>
                      <a:lnTo>
                        <a:pt x="824" y="525"/>
                      </a:lnTo>
                      <a:lnTo>
                        <a:pt x="825" y="526"/>
                      </a:lnTo>
                      <a:lnTo>
                        <a:pt x="825" y="524"/>
                      </a:lnTo>
                      <a:lnTo>
                        <a:pt x="826" y="526"/>
                      </a:lnTo>
                      <a:lnTo>
                        <a:pt x="826" y="528"/>
                      </a:lnTo>
                      <a:lnTo>
                        <a:pt x="827" y="526"/>
                      </a:lnTo>
                      <a:lnTo>
                        <a:pt x="827" y="525"/>
                      </a:lnTo>
                      <a:lnTo>
                        <a:pt x="827" y="524"/>
                      </a:lnTo>
                      <a:lnTo>
                        <a:pt x="828" y="519"/>
                      </a:lnTo>
                      <a:lnTo>
                        <a:pt x="828" y="523"/>
                      </a:lnTo>
                      <a:lnTo>
                        <a:pt x="829" y="520"/>
                      </a:lnTo>
                      <a:lnTo>
                        <a:pt x="829" y="525"/>
                      </a:lnTo>
                      <a:lnTo>
                        <a:pt x="830" y="521"/>
                      </a:lnTo>
                      <a:lnTo>
                        <a:pt x="830" y="519"/>
                      </a:lnTo>
                      <a:lnTo>
                        <a:pt x="831" y="515"/>
                      </a:lnTo>
                      <a:lnTo>
                        <a:pt x="831" y="508"/>
                      </a:lnTo>
                      <a:lnTo>
                        <a:pt x="832" y="512"/>
                      </a:lnTo>
                      <a:lnTo>
                        <a:pt x="832" y="511"/>
                      </a:lnTo>
                      <a:lnTo>
                        <a:pt x="833" y="508"/>
                      </a:lnTo>
                      <a:lnTo>
                        <a:pt x="833" y="504"/>
                      </a:lnTo>
                      <a:lnTo>
                        <a:pt x="834" y="506"/>
                      </a:lnTo>
                      <a:lnTo>
                        <a:pt x="834" y="508"/>
                      </a:lnTo>
                      <a:lnTo>
                        <a:pt x="835" y="503"/>
                      </a:lnTo>
                      <a:lnTo>
                        <a:pt x="835" y="502"/>
                      </a:lnTo>
                      <a:lnTo>
                        <a:pt x="836" y="502"/>
                      </a:lnTo>
                      <a:lnTo>
                        <a:pt x="836" y="511"/>
                      </a:lnTo>
                      <a:lnTo>
                        <a:pt x="837" y="512"/>
                      </a:lnTo>
                      <a:lnTo>
                        <a:pt x="837" y="514"/>
                      </a:lnTo>
                      <a:lnTo>
                        <a:pt x="838" y="518"/>
                      </a:lnTo>
                      <a:lnTo>
                        <a:pt x="838" y="517"/>
                      </a:lnTo>
                      <a:lnTo>
                        <a:pt x="839" y="517"/>
                      </a:lnTo>
                      <a:lnTo>
                        <a:pt x="839" y="521"/>
                      </a:lnTo>
                      <a:lnTo>
                        <a:pt x="840" y="521"/>
                      </a:lnTo>
                      <a:lnTo>
                        <a:pt x="840" y="524"/>
                      </a:lnTo>
                      <a:lnTo>
                        <a:pt x="841" y="522"/>
                      </a:lnTo>
                      <a:lnTo>
                        <a:pt x="841" y="523"/>
                      </a:lnTo>
                      <a:lnTo>
                        <a:pt x="842" y="526"/>
                      </a:lnTo>
                      <a:lnTo>
                        <a:pt x="842" y="531"/>
                      </a:lnTo>
                      <a:lnTo>
                        <a:pt x="843" y="528"/>
                      </a:lnTo>
                      <a:lnTo>
                        <a:pt x="843" y="530"/>
                      </a:lnTo>
                      <a:lnTo>
                        <a:pt x="844" y="532"/>
                      </a:lnTo>
                      <a:lnTo>
                        <a:pt x="844" y="525"/>
                      </a:lnTo>
                      <a:lnTo>
                        <a:pt x="845" y="532"/>
                      </a:lnTo>
                      <a:lnTo>
                        <a:pt x="845" y="525"/>
                      </a:lnTo>
                      <a:lnTo>
                        <a:pt x="846" y="533"/>
                      </a:lnTo>
                      <a:lnTo>
                        <a:pt x="846" y="530"/>
                      </a:lnTo>
                      <a:lnTo>
                        <a:pt x="847" y="534"/>
                      </a:lnTo>
                      <a:lnTo>
                        <a:pt x="847" y="536"/>
                      </a:lnTo>
                      <a:lnTo>
                        <a:pt x="847" y="534"/>
                      </a:lnTo>
                      <a:lnTo>
                        <a:pt x="848" y="530"/>
                      </a:lnTo>
                      <a:lnTo>
                        <a:pt x="848" y="535"/>
                      </a:lnTo>
                      <a:lnTo>
                        <a:pt x="849" y="532"/>
                      </a:lnTo>
                      <a:lnTo>
                        <a:pt x="849" y="537"/>
                      </a:lnTo>
                      <a:lnTo>
                        <a:pt x="850" y="536"/>
                      </a:lnTo>
                      <a:lnTo>
                        <a:pt x="850" y="531"/>
                      </a:lnTo>
                      <a:lnTo>
                        <a:pt x="851" y="533"/>
                      </a:lnTo>
                      <a:lnTo>
                        <a:pt x="851" y="529"/>
                      </a:lnTo>
                      <a:lnTo>
                        <a:pt x="851" y="530"/>
                      </a:lnTo>
                      <a:lnTo>
                        <a:pt x="852" y="533"/>
                      </a:lnTo>
                      <a:lnTo>
                        <a:pt x="852" y="539"/>
                      </a:lnTo>
                      <a:lnTo>
                        <a:pt x="853" y="535"/>
                      </a:lnTo>
                      <a:lnTo>
                        <a:pt x="853" y="534"/>
                      </a:lnTo>
                      <a:lnTo>
                        <a:pt x="854" y="537"/>
                      </a:lnTo>
                      <a:lnTo>
                        <a:pt x="854" y="531"/>
                      </a:lnTo>
                      <a:lnTo>
                        <a:pt x="855" y="527"/>
                      </a:lnTo>
                      <a:lnTo>
                        <a:pt x="855" y="533"/>
                      </a:lnTo>
                      <a:lnTo>
                        <a:pt x="856" y="535"/>
                      </a:lnTo>
                      <a:lnTo>
                        <a:pt x="856" y="523"/>
                      </a:lnTo>
                      <a:lnTo>
                        <a:pt x="857" y="531"/>
                      </a:lnTo>
                      <a:lnTo>
                        <a:pt x="857" y="528"/>
                      </a:lnTo>
                      <a:lnTo>
                        <a:pt x="858" y="530"/>
                      </a:lnTo>
                      <a:lnTo>
                        <a:pt x="858" y="522"/>
                      </a:lnTo>
                      <a:lnTo>
                        <a:pt x="859" y="521"/>
                      </a:lnTo>
                      <a:lnTo>
                        <a:pt x="859" y="518"/>
                      </a:lnTo>
                      <a:lnTo>
                        <a:pt x="859" y="516"/>
                      </a:lnTo>
                      <a:lnTo>
                        <a:pt x="860" y="517"/>
                      </a:lnTo>
                      <a:lnTo>
                        <a:pt x="860" y="512"/>
                      </a:lnTo>
                      <a:lnTo>
                        <a:pt x="861" y="515"/>
                      </a:lnTo>
                      <a:lnTo>
                        <a:pt x="861" y="517"/>
                      </a:lnTo>
                      <a:lnTo>
                        <a:pt x="862" y="513"/>
                      </a:lnTo>
                      <a:lnTo>
                        <a:pt x="862" y="520"/>
                      </a:lnTo>
                      <a:lnTo>
                        <a:pt x="863" y="520"/>
                      </a:lnTo>
                      <a:lnTo>
                        <a:pt x="863" y="519"/>
                      </a:lnTo>
                      <a:lnTo>
                        <a:pt x="864" y="518"/>
                      </a:lnTo>
                      <a:lnTo>
                        <a:pt x="864" y="522"/>
                      </a:lnTo>
                      <a:lnTo>
                        <a:pt x="865" y="520"/>
                      </a:lnTo>
                      <a:lnTo>
                        <a:pt x="865" y="519"/>
                      </a:lnTo>
                      <a:lnTo>
                        <a:pt x="866" y="521"/>
                      </a:lnTo>
                      <a:lnTo>
                        <a:pt x="867" y="519"/>
                      </a:lnTo>
                      <a:lnTo>
                        <a:pt x="867" y="516"/>
                      </a:lnTo>
                      <a:lnTo>
                        <a:pt x="868" y="522"/>
                      </a:lnTo>
                      <a:lnTo>
                        <a:pt x="868" y="518"/>
                      </a:lnTo>
                      <a:lnTo>
                        <a:pt x="869" y="527"/>
                      </a:lnTo>
                      <a:lnTo>
                        <a:pt x="869" y="525"/>
                      </a:lnTo>
                      <a:lnTo>
                        <a:pt x="869" y="528"/>
                      </a:lnTo>
                      <a:lnTo>
                        <a:pt x="870" y="526"/>
                      </a:lnTo>
                      <a:lnTo>
                        <a:pt x="870" y="529"/>
                      </a:lnTo>
                      <a:lnTo>
                        <a:pt x="871" y="534"/>
                      </a:lnTo>
                      <a:lnTo>
                        <a:pt x="871" y="525"/>
                      </a:lnTo>
                      <a:lnTo>
                        <a:pt x="872" y="533"/>
                      </a:lnTo>
                      <a:lnTo>
                        <a:pt x="872" y="529"/>
                      </a:lnTo>
                      <a:lnTo>
                        <a:pt x="873" y="529"/>
                      </a:lnTo>
                      <a:lnTo>
                        <a:pt x="873" y="532"/>
                      </a:lnTo>
                      <a:lnTo>
                        <a:pt x="874" y="534"/>
                      </a:lnTo>
                      <a:lnTo>
                        <a:pt x="874" y="533"/>
                      </a:lnTo>
                      <a:lnTo>
                        <a:pt x="875" y="538"/>
                      </a:lnTo>
                      <a:lnTo>
                        <a:pt x="875" y="537"/>
                      </a:lnTo>
                      <a:lnTo>
                        <a:pt x="876" y="534"/>
                      </a:lnTo>
                      <a:lnTo>
                        <a:pt x="876" y="537"/>
                      </a:lnTo>
                      <a:lnTo>
                        <a:pt x="877" y="540"/>
                      </a:lnTo>
                      <a:lnTo>
                        <a:pt x="877" y="537"/>
                      </a:lnTo>
                      <a:lnTo>
                        <a:pt x="878" y="536"/>
                      </a:lnTo>
                      <a:lnTo>
                        <a:pt x="878" y="542"/>
                      </a:lnTo>
                      <a:lnTo>
                        <a:pt x="879" y="539"/>
                      </a:lnTo>
                      <a:lnTo>
                        <a:pt x="879" y="537"/>
                      </a:lnTo>
                      <a:lnTo>
                        <a:pt x="879" y="539"/>
                      </a:lnTo>
                      <a:lnTo>
                        <a:pt x="880" y="534"/>
                      </a:lnTo>
                      <a:lnTo>
                        <a:pt x="880" y="539"/>
                      </a:lnTo>
                      <a:lnTo>
                        <a:pt x="881" y="537"/>
                      </a:lnTo>
                      <a:lnTo>
                        <a:pt x="881" y="533"/>
                      </a:lnTo>
                      <a:lnTo>
                        <a:pt x="882" y="540"/>
                      </a:lnTo>
                      <a:lnTo>
                        <a:pt x="882" y="543"/>
                      </a:lnTo>
                      <a:lnTo>
                        <a:pt x="882" y="535"/>
                      </a:lnTo>
                      <a:lnTo>
                        <a:pt x="883" y="530"/>
                      </a:lnTo>
                      <a:lnTo>
                        <a:pt x="883" y="535"/>
                      </a:lnTo>
                      <a:lnTo>
                        <a:pt x="884" y="537"/>
                      </a:lnTo>
                      <a:lnTo>
                        <a:pt x="884" y="533"/>
                      </a:lnTo>
                      <a:lnTo>
                        <a:pt x="885" y="533"/>
                      </a:lnTo>
                      <a:lnTo>
                        <a:pt x="885" y="531"/>
                      </a:lnTo>
                      <a:lnTo>
                        <a:pt x="886" y="527"/>
                      </a:lnTo>
                      <a:lnTo>
                        <a:pt x="886" y="536"/>
                      </a:lnTo>
                      <a:lnTo>
                        <a:pt x="887" y="535"/>
                      </a:lnTo>
                      <a:lnTo>
                        <a:pt x="887" y="534"/>
                      </a:lnTo>
                      <a:lnTo>
                        <a:pt x="888" y="530"/>
                      </a:lnTo>
                      <a:lnTo>
                        <a:pt x="888" y="533"/>
                      </a:lnTo>
                      <a:lnTo>
                        <a:pt x="889" y="537"/>
                      </a:lnTo>
                      <a:lnTo>
                        <a:pt x="889" y="536"/>
                      </a:lnTo>
                      <a:lnTo>
                        <a:pt x="890" y="536"/>
                      </a:lnTo>
                      <a:lnTo>
                        <a:pt x="890" y="537"/>
                      </a:lnTo>
                      <a:lnTo>
                        <a:pt x="891" y="532"/>
                      </a:lnTo>
                      <a:lnTo>
                        <a:pt x="891" y="534"/>
                      </a:lnTo>
                      <a:lnTo>
                        <a:pt x="892" y="538"/>
                      </a:lnTo>
                      <a:lnTo>
                        <a:pt x="892" y="533"/>
                      </a:lnTo>
                      <a:lnTo>
                        <a:pt x="892" y="535"/>
                      </a:lnTo>
                      <a:lnTo>
                        <a:pt x="893" y="539"/>
                      </a:lnTo>
                      <a:lnTo>
                        <a:pt x="893" y="538"/>
                      </a:lnTo>
                      <a:lnTo>
                        <a:pt x="894" y="539"/>
                      </a:lnTo>
                      <a:lnTo>
                        <a:pt x="894" y="538"/>
                      </a:lnTo>
                      <a:lnTo>
                        <a:pt x="895" y="536"/>
                      </a:lnTo>
                      <a:lnTo>
                        <a:pt x="895" y="534"/>
                      </a:lnTo>
                      <a:lnTo>
                        <a:pt x="896" y="541"/>
                      </a:lnTo>
                      <a:lnTo>
                        <a:pt x="896" y="538"/>
                      </a:lnTo>
                      <a:lnTo>
                        <a:pt x="897" y="541"/>
                      </a:lnTo>
                      <a:lnTo>
                        <a:pt x="897" y="535"/>
                      </a:lnTo>
                      <a:lnTo>
                        <a:pt x="898" y="541"/>
                      </a:lnTo>
                      <a:lnTo>
                        <a:pt x="898" y="537"/>
                      </a:lnTo>
                      <a:lnTo>
                        <a:pt x="899" y="537"/>
                      </a:lnTo>
                      <a:lnTo>
                        <a:pt x="899" y="536"/>
                      </a:lnTo>
                      <a:lnTo>
                        <a:pt x="900" y="535"/>
                      </a:lnTo>
                      <a:lnTo>
                        <a:pt x="901" y="540"/>
                      </a:lnTo>
                      <a:lnTo>
                        <a:pt x="901" y="537"/>
                      </a:lnTo>
                      <a:lnTo>
                        <a:pt x="902" y="538"/>
                      </a:lnTo>
                      <a:lnTo>
                        <a:pt x="902" y="539"/>
                      </a:lnTo>
                      <a:lnTo>
                        <a:pt x="903" y="543"/>
                      </a:lnTo>
                      <a:lnTo>
                        <a:pt x="903" y="538"/>
                      </a:lnTo>
                      <a:lnTo>
                        <a:pt x="904" y="537"/>
                      </a:lnTo>
                      <a:lnTo>
                        <a:pt x="904" y="543"/>
                      </a:lnTo>
                      <a:lnTo>
                        <a:pt x="905" y="545"/>
                      </a:lnTo>
                      <a:lnTo>
                        <a:pt x="905" y="542"/>
                      </a:lnTo>
                      <a:lnTo>
                        <a:pt x="906" y="543"/>
                      </a:lnTo>
                      <a:lnTo>
                        <a:pt x="907" y="548"/>
                      </a:lnTo>
                      <a:lnTo>
                        <a:pt x="907" y="539"/>
                      </a:lnTo>
                      <a:lnTo>
                        <a:pt x="908" y="543"/>
                      </a:lnTo>
                      <a:lnTo>
                        <a:pt x="908" y="541"/>
                      </a:lnTo>
                      <a:lnTo>
                        <a:pt x="909" y="540"/>
                      </a:lnTo>
                      <a:lnTo>
                        <a:pt x="910" y="544"/>
                      </a:lnTo>
                      <a:lnTo>
                        <a:pt x="910" y="533"/>
                      </a:lnTo>
                      <a:lnTo>
                        <a:pt x="911" y="539"/>
                      </a:lnTo>
                      <a:lnTo>
                        <a:pt x="911" y="537"/>
                      </a:lnTo>
                      <a:lnTo>
                        <a:pt x="911" y="538"/>
                      </a:lnTo>
                      <a:lnTo>
                        <a:pt x="912" y="540"/>
                      </a:lnTo>
                      <a:lnTo>
                        <a:pt x="912" y="535"/>
                      </a:lnTo>
                      <a:lnTo>
                        <a:pt x="913" y="538"/>
                      </a:lnTo>
                      <a:lnTo>
                        <a:pt x="914" y="540"/>
                      </a:lnTo>
                      <a:lnTo>
                        <a:pt x="914" y="534"/>
                      </a:lnTo>
                      <a:lnTo>
                        <a:pt x="914" y="531"/>
                      </a:lnTo>
                      <a:lnTo>
                        <a:pt x="915" y="534"/>
                      </a:lnTo>
                      <a:lnTo>
                        <a:pt x="916" y="533"/>
                      </a:lnTo>
                      <a:lnTo>
                        <a:pt x="917" y="536"/>
                      </a:lnTo>
                      <a:lnTo>
                        <a:pt x="917" y="537"/>
                      </a:lnTo>
                      <a:lnTo>
                        <a:pt x="918" y="537"/>
                      </a:lnTo>
                      <a:lnTo>
                        <a:pt x="918" y="532"/>
                      </a:lnTo>
                      <a:lnTo>
                        <a:pt x="919" y="537"/>
                      </a:lnTo>
                      <a:lnTo>
                        <a:pt x="920" y="539"/>
                      </a:lnTo>
                      <a:lnTo>
                        <a:pt x="920" y="538"/>
                      </a:lnTo>
                      <a:lnTo>
                        <a:pt x="921" y="545"/>
                      </a:lnTo>
                      <a:lnTo>
                        <a:pt x="921" y="536"/>
                      </a:lnTo>
                      <a:lnTo>
                        <a:pt x="922" y="541"/>
                      </a:lnTo>
                      <a:lnTo>
                        <a:pt x="922" y="543"/>
                      </a:lnTo>
                      <a:lnTo>
                        <a:pt x="923" y="538"/>
                      </a:lnTo>
                      <a:lnTo>
                        <a:pt x="923" y="541"/>
                      </a:lnTo>
                      <a:lnTo>
                        <a:pt x="924" y="545"/>
                      </a:lnTo>
                      <a:lnTo>
                        <a:pt x="924" y="539"/>
                      </a:lnTo>
                      <a:lnTo>
                        <a:pt x="924" y="542"/>
                      </a:lnTo>
                      <a:lnTo>
                        <a:pt x="925" y="543"/>
                      </a:lnTo>
                      <a:lnTo>
                        <a:pt x="926" y="544"/>
                      </a:lnTo>
                      <a:lnTo>
                        <a:pt x="926" y="541"/>
                      </a:lnTo>
                      <a:lnTo>
                        <a:pt x="927" y="542"/>
                      </a:lnTo>
                      <a:lnTo>
                        <a:pt x="928" y="541"/>
                      </a:lnTo>
                      <a:lnTo>
                        <a:pt x="929" y="540"/>
                      </a:lnTo>
                      <a:lnTo>
                        <a:pt x="930" y="537"/>
                      </a:lnTo>
                      <a:lnTo>
                        <a:pt x="930" y="542"/>
                      </a:lnTo>
                      <a:lnTo>
                        <a:pt x="931" y="541"/>
                      </a:lnTo>
                      <a:lnTo>
                        <a:pt x="931" y="538"/>
                      </a:lnTo>
                      <a:lnTo>
                        <a:pt x="932" y="544"/>
                      </a:lnTo>
                      <a:lnTo>
                        <a:pt x="932" y="539"/>
                      </a:lnTo>
                      <a:lnTo>
                        <a:pt x="933" y="543"/>
                      </a:lnTo>
                      <a:lnTo>
                        <a:pt x="933" y="541"/>
                      </a:lnTo>
                      <a:lnTo>
                        <a:pt x="934" y="541"/>
                      </a:lnTo>
                      <a:lnTo>
                        <a:pt x="934" y="545"/>
                      </a:lnTo>
                      <a:lnTo>
                        <a:pt x="934" y="549"/>
                      </a:lnTo>
                      <a:lnTo>
                        <a:pt x="935" y="545"/>
                      </a:lnTo>
                      <a:lnTo>
                        <a:pt x="935" y="544"/>
                      </a:lnTo>
                      <a:lnTo>
                        <a:pt x="936" y="543"/>
                      </a:lnTo>
                      <a:lnTo>
                        <a:pt x="936" y="545"/>
                      </a:lnTo>
                      <a:lnTo>
                        <a:pt x="937" y="545"/>
                      </a:lnTo>
                      <a:lnTo>
                        <a:pt x="937" y="544"/>
                      </a:lnTo>
                      <a:lnTo>
                        <a:pt x="938" y="547"/>
                      </a:lnTo>
                      <a:lnTo>
                        <a:pt x="938" y="549"/>
                      </a:lnTo>
                      <a:lnTo>
                        <a:pt x="939" y="543"/>
                      </a:lnTo>
                      <a:lnTo>
                        <a:pt x="939" y="546"/>
                      </a:lnTo>
                      <a:lnTo>
                        <a:pt x="940" y="540"/>
                      </a:lnTo>
                      <a:lnTo>
                        <a:pt x="940" y="545"/>
                      </a:lnTo>
                      <a:lnTo>
                        <a:pt x="941" y="548"/>
                      </a:lnTo>
                      <a:lnTo>
                        <a:pt x="941" y="545"/>
                      </a:lnTo>
                      <a:lnTo>
                        <a:pt x="942" y="542"/>
                      </a:lnTo>
                      <a:lnTo>
                        <a:pt x="943" y="541"/>
                      </a:lnTo>
                      <a:lnTo>
                        <a:pt x="943" y="545"/>
                      </a:lnTo>
                      <a:lnTo>
                        <a:pt x="943" y="548"/>
                      </a:lnTo>
                      <a:lnTo>
                        <a:pt x="944" y="543"/>
                      </a:lnTo>
                      <a:lnTo>
                        <a:pt x="944" y="547"/>
                      </a:lnTo>
                      <a:lnTo>
                        <a:pt x="945" y="542"/>
                      </a:lnTo>
                      <a:lnTo>
                        <a:pt x="945" y="544"/>
                      </a:lnTo>
                      <a:lnTo>
                        <a:pt x="946" y="543"/>
                      </a:lnTo>
                      <a:lnTo>
                        <a:pt x="946" y="544"/>
                      </a:lnTo>
                      <a:lnTo>
                        <a:pt x="946" y="543"/>
                      </a:lnTo>
                      <a:lnTo>
                        <a:pt x="947" y="540"/>
                      </a:lnTo>
                      <a:lnTo>
                        <a:pt x="947" y="545"/>
                      </a:lnTo>
                      <a:lnTo>
                        <a:pt x="948" y="544"/>
                      </a:lnTo>
                      <a:lnTo>
                        <a:pt x="948" y="541"/>
                      </a:lnTo>
                      <a:lnTo>
                        <a:pt x="949" y="547"/>
                      </a:lnTo>
                      <a:lnTo>
                        <a:pt x="949" y="544"/>
                      </a:lnTo>
                      <a:lnTo>
                        <a:pt x="950" y="543"/>
                      </a:lnTo>
                      <a:lnTo>
                        <a:pt x="950" y="544"/>
                      </a:lnTo>
                      <a:lnTo>
                        <a:pt x="951" y="544"/>
                      </a:lnTo>
                      <a:lnTo>
                        <a:pt x="951" y="546"/>
                      </a:lnTo>
                      <a:lnTo>
                        <a:pt x="952" y="543"/>
                      </a:lnTo>
                      <a:lnTo>
                        <a:pt x="952" y="541"/>
                      </a:lnTo>
                      <a:lnTo>
                        <a:pt x="953" y="545"/>
                      </a:lnTo>
                      <a:lnTo>
                        <a:pt x="953" y="542"/>
                      </a:lnTo>
                      <a:lnTo>
                        <a:pt x="954" y="546"/>
                      </a:lnTo>
                      <a:lnTo>
                        <a:pt x="954" y="542"/>
                      </a:lnTo>
                      <a:lnTo>
                        <a:pt x="955" y="545"/>
                      </a:lnTo>
                      <a:lnTo>
                        <a:pt x="955" y="546"/>
                      </a:lnTo>
                      <a:lnTo>
                        <a:pt x="956" y="543"/>
                      </a:lnTo>
                      <a:lnTo>
                        <a:pt x="956" y="544"/>
                      </a:lnTo>
                      <a:lnTo>
                        <a:pt x="956" y="543"/>
                      </a:lnTo>
                      <a:lnTo>
                        <a:pt x="957" y="544"/>
                      </a:lnTo>
                      <a:lnTo>
                        <a:pt x="957" y="541"/>
                      </a:lnTo>
                      <a:lnTo>
                        <a:pt x="958" y="545"/>
                      </a:lnTo>
                      <a:lnTo>
                        <a:pt x="958" y="538"/>
                      </a:lnTo>
                      <a:lnTo>
                        <a:pt x="959" y="542"/>
                      </a:lnTo>
                      <a:lnTo>
                        <a:pt x="959" y="539"/>
                      </a:lnTo>
                      <a:lnTo>
                        <a:pt x="960" y="543"/>
                      </a:lnTo>
                      <a:lnTo>
                        <a:pt x="960" y="542"/>
                      </a:lnTo>
                      <a:lnTo>
                        <a:pt x="961" y="544"/>
                      </a:lnTo>
                      <a:lnTo>
                        <a:pt x="961" y="546"/>
                      </a:lnTo>
                      <a:lnTo>
                        <a:pt x="962" y="548"/>
                      </a:lnTo>
                      <a:lnTo>
                        <a:pt x="962" y="544"/>
                      </a:lnTo>
                      <a:lnTo>
                        <a:pt x="963" y="539"/>
                      </a:lnTo>
                      <a:lnTo>
                        <a:pt x="963" y="546"/>
                      </a:lnTo>
                      <a:lnTo>
                        <a:pt x="964" y="545"/>
                      </a:lnTo>
                      <a:lnTo>
                        <a:pt x="964" y="544"/>
                      </a:lnTo>
                      <a:lnTo>
                        <a:pt x="965" y="547"/>
                      </a:lnTo>
                      <a:lnTo>
                        <a:pt x="965" y="544"/>
                      </a:lnTo>
                      <a:lnTo>
                        <a:pt x="966" y="545"/>
                      </a:lnTo>
                      <a:lnTo>
                        <a:pt x="966" y="543"/>
                      </a:lnTo>
                      <a:lnTo>
                        <a:pt x="966" y="537"/>
                      </a:lnTo>
                      <a:lnTo>
                        <a:pt x="967" y="539"/>
                      </a:lnTo>
                      <a:lnTo>
                        <a:pt x="967" y="545"/>
                      </a:lnTo>
                      <a:lnTo>
                        <a:pt x="968" y="543"/>
                      </a:lnTo>
                      <a:lnTo>
                        <a:pt x="968" y="545"/>
                      </a:lnTo>
                      <a:lnTo>
                        <a:pt x="969" y="545"/>
                      </a:lnTo>
                      <a:lnTo>
                        <a:pt x="969" y="543"/>
                      </a:lnTo>
                      <a:lnTo>
                        <a:pt x="970" y="546"/>
                      </a:lnTo>
                      <a:lnTo>
                        <a:pt x="970" y="544"/>
                      </a:lnTo>
                      <a:lnTo>
                        <a:pt x="971" y="546"/>
                      </a:lnTo>
                      <a:lnTo>
                        <a:pt x="971" y="549"/>
                      </a:lnTo>
                      <a:lnTo>
                        <a:pt x="972" y="546"/>
                      </a:lnTo>
                      <a:lnTo>
                        <a:pt x="973" y="545"/>
                      </a:lnTo>
                      <a:lnTo>
                        <a:pt x="973" y="546"/>
                      </a:lnTo>
                      <a:lnTo>
                        <a:pt x="974" y="545"/>
                      </a:lnTo>
                      <a:lnTo>
                        <a:pt x="974" y="542"/>
                      </a:lnTo>
                      <a:lnTo>
                        <a:pt x="975" y="547"/>
                      </a:lnTo>
                      <a:lnTo>
                        <a:pt x="975" y="542"/>
                      </a:lnTo>
                      <a:lnTo>
                        <a:pt x="976" y="545"/>
                      </a:lnTo>
                      <a:lnTo>
                        <a:pt x="976" y="544"/>
                      </a:lnTo>
                      <a:lnTo>
                        <a:pt x="977" y="546"/>
                      </a:lnTo>
                      <a:lnTo>
                        <a:pt x="977" y="548"/>
                      </a:lnTo>
                      <a:lnTo>
                        <a:pt x="978" y="548"/>
                      </a:lnTo>
                      <a:lnTo>
                        <a:pt x="978" y="547"/>
                      </a:lnTo>
                      <a:lnTo>
                        <a:pt x="979" y="545"/>
                      </a:lnTo>
                      <a:lnTo>
                        <a:pt x="979" y="543"/>
                      </a:lnTo>
                      <a:lnTo>
                        <a:pt x="979" y="549"/>
                      </a:lnTo>
                      <a:lnTo>
                        <a:pt x="980" y="548"/>
                      </a:lnTo>
                      <a:lnTo>
                        <a:pt x="980" y="544"/>
                      </a:lnTo>
                      <a:lnTo>
                        <a:pt x="981" y="549"/>
                      </a:lnTo>
                      <a:lnTo>
                        <a:pt x="981" y="547"/>
                      </a:lnTo>
                      <a:lnTo>
                        <a:pt x="982" y="542"/>
                      </a:lnTo>
                      <a:lnTo>
                        <a:pt x="982" y="544"/>
                      </a:lnTo>
                      <a:lnTo>
                        <a:pt x="983" y="547"/>
                      </a:lnTo>
                      <a:lnTo>
                        <a:pt x="983" y="545"/>
                      </a:lnTo>
                      <a:lnTo>
                        <a:pt x="984" y="547"/>
                      </a:lnTo>
                      <a:lnTo>
                        <a:pt x="984" y="551"/>
                      </a:lnTo>
                      <a:lnTo>
                        <a:pt x="985" y="541"/>
                      </a:lnTo>
                      <a:lnTo>
                        <a:pt x="985" y="550"/>
                      </a:lnTo>
                      <a:lnTo>
                        <a:pt x="986" y="542"/>
                      </a:lnTo>
                      <a:lnTo>
                        <a:pt x="986" y="548"/>
                      </a:lnTo>
                      <a:lnTo>
                        <a:pt x="987" y="550"/>
                      </a:lnTo>
                      <a:lnTo>
                        <a:pt x="987" y="544"/>
                      </a:lnTo>
                      <a:lnTo>
                        <a:pt x="988" y="544"/>
                      </a:lnTo>
                      <a:lnTo>
                        <a:pt x="988" y="545"/>
                      </a:lnTo>
                      <a:lnTo>
                        <a:pt x="988" y="543"/>
                      </a:lnTo>
                      <a:lnTo>
                        <a:pt x="989" y="549"/>
                      </a:lnTo>
                      <a:lnTo>
                        <a:pt x="989" y="545"/>
                      </a:lnTo>
                      <a:lnTo>
                        <a:pt x="990" y="547"/>
                      </a:lnTo>
                      <a:lnTo>
                        <a:pt x="990" y="546"/>
                      </a:lnTo>
                      <a:lnTo>
                        <a:pt x="991" y="541"/>
                      </a:lnTo>
                      <a:lnTo>
                        <a:pt x="991" y="547"/>
                      </a:lnTo>
                      <a:lnTo>
                        <a:pt x="992" y="543"/>
                      </a:lnTo>
                      <a:lnTo>
                        <a:pt x="992" y="546"/>
                      </a:lnTo>
                      <a:lnTo>
                        <a:pt x="993" y="546"/>
                      </a:lnTo>
                      <a:lnTo>
                        <a:pt x="993" y="545"/>
                      </a:lnTo>
                      <a:lnTo>
                        <a:pt x="994" y="544"/>
                      </a:lnTo>
                      <a:lnTo>
                        <a:pt x="994" y="549"/>
                      </a:lnTo>
                      <a:lnTo>
                        <a:pt x="995" y="543"/>
                      </a:lnTo>
                      <a:lnTo>
                        <a:pt x="995" y="542"/>
                      </a:lnTo>
                      <a:lnTo>
                        <a:pt x="996" y="548"/>
                      </a:lnTo>
                      <a:lnTo>
                        <a:pt x="996" y="545"/>
                      </a:lnTo>
                      <a:lnTo>
                        <a:pt x="997" y="546"/>
                      </a:lnTo>
                      <a:lnTo>
                        <a:pt x="997" y="548"/>
                      </a:lnTo>
                      <a:lnTo>
                        <a:pt x="998" y="543"/>
                      </a:lnTo>
                      <a:lnTo>
                        <a:pt x="998" y="546"/>
                      </a:lnTo>
                      <a:lnTo>
                        <a:pt x="998" y="547"/>
                      </a:lnTo>
                      <a:lnTo>
                        <a:pt x="999" y="541"/>
                      </a:lnTo>
                      <a:lnTo>
                        <a:pt x="999" y="547"/>
                      </a:lnTo>
                      <a:lnTo>
                        <a:pt x="1000" y="549"/>
                      </a:lnTo>
                      <a:lnTo>
                        <a:pt x="1000" y="543"/>
                      </a:lnTo>
                      <a:lnTo>
                        <a:pt x="1001" y="546"/>
                      </a:lnTo>
                      <a:lnTo>
                        <a:pt x="1001" y="549"/>
                      </a:lnTo>
                      <a:lnTo>
                        <a:pt x="1002" y="546"/>
                      </a:lnTo>
                      <a:lnTo>
                        <a:pt x="1003" y="545"/>
                      </a:lnTo>
                      <a:lnTo>
                        <a:pt x="1003" y="543"/>
                      </a:lnTo>
                      <a:lnTo>
                        <a:pt x="1004" y="543"/>
                      </a:lnTo>
                      <a:lnTo>
                        <a:pt x="1004" y="544"/>
                      </a:lnTo>
                      <a:lnTo>
                        <a:pt x="1005" y="539"/>
                      </a:lnTo>
                      <a:lnTo>
                        <a:pt x="1005" y="541"/>
                      </a:lnTo>
                      <a:lnTo>
                        <a:pt x="1006" y="547"/>
                      </a:lnTo>
                      <a:lnTo>
                        <a:pt x="1007" y="543"/>
                      </a:lnTo>
                      <a:lnTo>
                        <a:pt x="1007" y="542"/>
                      </a:lnTo>
                      <a:lnTo>
                        <a:pt x="1007" y="540"/>
                      </a:lnTo>
                      <a:lnTo>
                        <a:pt x="1008" y="538"/>
                      </a:lnTo>
                      <a:lnTo>
                        <a:pt x="1008" y="545"/>
                      </a:lnTo>
                      <a:lnTo>
                        <a:pt x="1009" y="550"/>
                      </a:lnTo>
                      <a:lnTo>
                        <a:pt x="1009" y="541"/>
                      </a:lnTo>
                      <a:lnTo>
                        <a:pt x="1010" y="544"/>
                      </a:lnTo>
                      <a:lnTo>
                        <a:pt x="1010" y="545"/>
                      </a:lnTo>
                      <a:lnTo>
                        <a:pt x="1011" y="548"/>
                      </a:lnTo>
                      <a:lnTo>
                        <a:pt x="1011" y="543"/>
                      </a:lnTo>
                      <a:lnTo>
                        <a:pt x="1011" y="549"/>
                      </a:lnTo>
                      <a:lnTo>
                        <a:pt x="1012" y="542"/>
                      </a:lnTo>
                      <a:lnTo>
                        <a:pt x="1012" y="547"/>
                      </a:lnTo>
                      <a:lnTo>
                        <a:pt x="1013" y="548"/>
                      </a:lnTo>
                      <a:lnTo>
                        <a:pt x="1013" y="544"/>
                      </a:lnTo>
                      <a:lnTo>
                        <a:pt x="1014" y="553"/>
                      </a:lnTo>
                      <a:lnTo>
                        <a:pt x="1014" y="549"/>
                      </a:lnTo>
                      <a:lnTo>
                        <a:pt x="1015" y="549"/>
                      </a:lnTo>
                      <a:lnTo>
                        <a:pt x="1015" y="545"/>
                      </a:lnTo>
                      <a:lnTo>
                        <a:pt x="1016" y="547"/>
                      </a:lnTo>
                      <a:lnTo>
                        <a:pt x="1016" y="553"/>
                      </a:lnTo>
                      <a:lnTo>
                        <a:pt x="1017" y="539"/>
                      </a:lnTo>
                      <a:lnTo>
                        <a:pt x="1017" y="548"/>
                      </a:lnTo>
                      <a:lnTo>
                        <a:pt x="1018" y="548"/>
                      </a:lnTo>
                      <a:lnTo>
                        <a:pt x="1018" y="547"/>
                      </a:lnTo>
                      <a:lnTo>
                        <a:pt x="1019" y="550"/>
                      </a:lnTo>
                      <a:lnTo>
                        <a:pt x="1019" y="547"/>
                      </a:lnTo>
                      <a:lnTo>
                        <a:pt x="1020" y="546"/>
                      </a:lnTo>
                      <a:lnTo>
                        <a:pt x="1021" y="546"/>
                      </a:lnTo>
                      <a:lnTo>
                        <a:pt x="1021" y="547"/>
                      </a:lnTo>
                      <a:lnTo>
                        <a:pt x="1022" y="550"/>
                      </a:lnTo>
                      <a:lnTo>
                        <a:pt x="1022" y="552"/>
                      </a:lnTo>
                      <a:lnTo>
                        <a:pt x="1023" y="547"/>
                      </a:lnTo>
                      <a:lnTo>
                        <a:pt x="1024" y="549"/>
                      </a:lnTo>
                      <a:lnTo>
                        <a:pt x="1024" y="544"/>
                      </a:lnTo>
                      <a:lnTo>
                        <a:pt x="1025" y="546"/>
                      </a:lnTo>
                      <a:lnTo>
                        <a:pt x="1025" y="548"/>
                      </a:lnTo>
                      <a:lnTo>
                        <a:pt x="1026" y="551"/>
                      </a:lnTo>
                      <a:lnTo>
                        <a:pt x="1026" y="548"/>
                      </a:lnTo>
                      <a:lnTo>
                        <a:pt x="1027" y="546"/>
                      </a:lnTo>
                      <a:lnTo>
                        <a:pt x="1028" y="547"/>
                      </a:lnTo>
                      <a:lnTo>
                        <a:pt x="1029" y="551"/>
                      </a:lnTo>
                      <a:lnTo>
                        <a:pt x="1029" y="548"/>
                      </a:lnTo>
                      <a:lnTo>
                        <a:pt x="1030" y="543"/>
                      </a:lnTo>
                      <a:lnTo>
                        <a:pt x="1030" y="545"/>
                      </a:lnTo>
                      <a:lnTo>
                        <a:pt x="1030" y="542"/>
                      </a:lnTo>
                      <a:lnTo>
                        <a:pt x="1031" y="546"/>
                      </a:lnTo>
                      <a:lnTo>
                        <a:pt x="1031" y="543"/>
                      </a:lnTo>
                      <a:lnTo>
                        <a:pt x="1032" y="547"/>
                      </a:lnTo>
                      <a:lnTo>
                        <a:pt x="1032" y="539"/>
                      </a:lnTo>
                      <a:lnTo>
                        <a:pt x="1033" y="544"/>
                      </a:lnTo>
                      <a:lnTo>
                        <a:pt x="1033" y="543"/>
                      </a:lnTo>
                      <a:lnTo>
                        <a:pt x="1034" y="541"/>
                      </a:lnTo>
                      <a:lnTo>
                        <a:pt x="1035" y="540"/>
                      </a:lnTo>
                      <a:lnTo>
                        <a:pt x="1035" y="536"/>
                      </a:lnTo>
                      <a:lnTo>
                        <a:pt x="1036" y="541"/>
                      </a:lnTo>
                      <a:lnTo>
                        <a:pt x="1036" y="543"/>
                      </a:lnTo>
                      <a:lnTo>
                        <a:pt x="1037" y="542"/>
                      </a:lnTo>
                      <a:lnTo>
                        <a:pt x="1037" y="538"/>
                      </a:lnTo>
                      <a:lnTo>
                        <a:pt x="1038" y="541"/>
                      </a:lnTo>
                      <a:lnTo>
                        <a:pt x="1038" y="540"/>
                      </a:lnTo>
                      <a:lnTo>
                        <a:pt x="1038" y="544"/>
                      </a:lnTo>
                      <a:lnTo>
                        <a:pt x="1039" y="544"/>
                      </a:lnTo>
                      <a:lnTo>
                        <a:pt x="1040" y="544"/>
                      </a:lnTo>
                      <a:lnTo>
                        <a:pt x="1040" y="546"/>
                      </a:lnTo>
                      <a:lnTo>
                        <a:pt x="1041" y="545"/>
                      </a:lnTo>
                      <a:lnTo>
                        <a:pt x="1041" y="541"/>
                      </a:lnTo>
                      <a:lnTo>
                        <a:pt x="1042" y="542"/>
                      </a:lnTo>
                      <a:lnTo>
                        <a:pt x="1042" y="551"/>
                      </a:lnTo>
                      <a:lnTo>
                        <a:pt x="1043" y="545"/>
                      </a:lnTo>
                      <a:lnTo>
                        <a:pt x="1043" y="550"/>
                      </a:lnTo>
                      <a:lnTo>
                        <a:pt x="1043" y="548"/>
                      </a:lnTo>
                      <a:lnTo>
                        <a:pt x="1044" y="545"/>
                      </a:lnTo>
                      <a:lnTo>
                        <a:pt x="1044" y="549"/>
                      </a:lnTo>
                      <a:lnTo>
                        <a:pt x="1045" y="550"/>
                      </a:lnTo>
                      <a:lnTo>
                        <a:pt x="1045" y="545"/>
                      </a:lnTo>
                      <a:lnTo>
                        <a:pt x="1046" y="552"/>
                      </a:lnTo>
                      <a:lnTo>
                        <a:pt x="1046" y="550"/>
                      </a:lnTo>
                      <a:lnTo>
                        <a:pt x="1047" y="548"/>
                      </a:lnTo>
                      <a:lnTo>
                        <a:pt x="1047" y="546"/>
                      </a:lnTo>
                      <a:lnTo>
                        <a:pt x="1048" y="548"/>
                      </a:lnTo>
                      <a:lnTo>
                        <a:pt x="1048" y="547"/>
                      </a:lnTo>
                      <a:lnTo>
                        <a:pt x="1049" y="544"/>
                      </a:lnTo>
                      <a:lnTo>
                        <a:pt x="1049" y="545"/>
                      </a:lnTo>
                      <a:lnTo>
                        <a:pt x="1050" y="546"/>
                      </a:lnTo>
                      <a:lnTo>
                        <a:pt x="1050" y="548"/>
                      </a:lnTo>
                      <a:lnTo>
                        <a:pt x="1051" y="550"/>
                      </a:lnTo>
                      <a:lnTo>
                        <a:pt x="1051" y="544"/>
                      </a:lnTo>
                      <a:lnTo>
                        <a:pt x="1052" y="547"/>
                      </a:lnTo>
                      <a:lnTo>
                        <a:pt x="1052" y="544"/>
                      </a:lnTo>
                      <a:lnTo>
                        <a:pt x="1053" y="552"/>
                      </a:lnTo>
                      <a:lnTo>
                        <a:pt x="1053" y="543"/>
                      </a:lnTo>
                      <a:lnTo>
                        <a:pt x="1053" y="544"/>
                      </a:lnTo>
                      <a:lnTo>
                        <a:pt x="1054" y="555"/>
                      </a:lnTo>
                      <a:lnTo>
                        <a:pt x="1054" y="548"/>
                      </a:lnTo>
                      <a:lnTo>
                        <a:pt x="1055" y="544"/>
                      </a:lnTo>
                      <a:lnTo>
                        <a:pt x="1055" y="546"/>
                      </a:lnTo>
                      <a:lnTo>
                        <a:pt x="1056" y="552"/>
                      </a:lnTo>
                      <a:lnTo>
                        <a:pt x="1057" y="549"/>
                      </a:lnTo>
                      <a:lnTo>
                        <a:pt x="1057" y="547"/>
                      </a:lnTo>
                      <a:lnTo>
                        <a:pt x="1058" y="555"/>
                      </a:lnTo>
                      <a:lnTo>
                        <a:pt x="1058" y="552"/>
                      </a:lnTo>
                      <a:lnTo>
                        <a:pt x="1059" y="549"/>
                      </a:lnTo>
                      <a:lnTo>
                        <a:pt x="1059" y="548"/>
                      </a:lnTo>
                      <a:lnTo>
                        <a:pt x="1060" y="549"/>
                      </a:lnTo>
                      <a:lnTo>
                        <a:pt x="1060" y="547"/>
                      </a:lnTo>
                      <a:lnTo>
                        <a:pt x="1061" y="549"/>
                      </a:lnTo>
                      <a:lnTo>
                        <a:pt x="1061" y="550"/>
                      </a:lnTo>
                      <a:lnTo>
                        <a:pt x="1062" y="549"/>
                      </a:lnTo>
                      <a:lnTo>
                        <a:pt x="1062" y="550"/>
                      </a:lnTo>
                      <a:lnTo>
                        <a:pt x="1063" y="552"/>
                      </a:lnTo>
                      <a:lnTo>
                        <a:pt x="1063" y="548"/>
                      </a:lnTo>
                      <a:lnTo>
                        <a:pt x="1063" y="553"/>
                      </a:lnTo>
                      <a:lnTo>
                        <a:pt x="1064" y="552"/>
                      </a:lnTo>
                      <a:lnTo>
                        <a:pt x="1064" y="553"/>
                      </a:lnTo>
                      <a:lnTo>
                        <a:pt x="1065" y="549"/>
                      </a:lnTo>
                      <a:lnTo>
                        <a:pt x="1065" y="550"/>
                      </a:lnTo>
                      <a:lnTo>
                        <a:pt x="1066" y="548"/>
                      </a:lnTo>
                      <a:lnTo>
                        <a:pt x="1066" y="550"/>
                      </a:lnTo>
                      <a:lnTo>
                        <a:pt x="1067" y="547"/>
                      </a:lnTo>
                      <a:lnTo>
                        <a:pt x="1067" y="550"/>
                      </a:lnTo>
                      <a:lnTo>
                        <a:pt x="1068" y="548"/>
                      </a:lnTo>
                      <a:lnTo>
                        <a:pt x="1069" y="553"/>
                      </a:lnTo>
                      <a:lnTo>
                        <a:pt x="1069" y="544"/>
                      </a:lnTo>
                      <a:lnTo>
                        <a:pt x="1070" y="552"/>
                      </a:lnTo>
                      <a:lnTo>
                        <a:pt x="1070" y="553"/>
                      </a:lnTo>
                      <a:lnTo>
                        <a:pt x="1070" y="551"/>
                      </a:lnTo>
                      <a:lnTo>
                        <a:pt x="1071" y="550"/>
                      </a:lnTo>
                      <a:lnTo>
                        <a:pt x="1071" y="551"/>
                      </a:lnTo>
                      <a:lnTo>
                        <a:pt x="1072" y="549"/>
                      </a:lnTo>
                      <a:lnTo>
                        <a:pt x="1072" y="550"/>
                      </a:lnTo>
                      <a:lnTo>
                        <a:pt x="1073" y="549"/>
                      </a:lnTo>
                      <a:lnTo>
                        <a:pt x="1074" y="551"/>
                      </a:lnTo>
                      <a:lnTo>
                        <a:pt x="1074" y="549"/>
                      </a:lnTo>
                      <a:lnTo>
                        <a:pt x="1075" y="551"/>
                      </a:lnTo>
                      <a:lnTo>
                        <a:pt x="1075" y="549"/>
                      </a:lnTo>
                      <a:lnTo>
                        <a:pt x="1075" y="547"/>
                      </a:lnTo>
                      <a:lnTo>
                        <a:pt x="1076" y="549"/>
                      </a:lnTo>
                      <a:lnTo>
                        <a:pt x="1076" y="551"/>
                      </a:lnTo>
                      <a:lnTo>
                        <a:pt x="1077" y="552"/>
                      </a:lnTo>
                      <a:lnTo>
                        <a:pt x="1077" y="547"/>
                      </a:lnTo>
                      <a:lnTo>
                        <a:pt x="1078" y="550"/>
                      </a:lnTo>
                      <a:lnTo>
                        <a:pt x="1078" y="553"/>
                      </a:lnTo>
                      <a:lnTo>
                        <a:pt x="1079" y="551"/>
                      </a:lnTo>
                      <a:lnTo>
                        <a:pt x="1079" y="550"/>
                      </a:lnTo>
                      <a:lnTo>
                        <a:pt x="1080" y="549"/>
                      </a:lnTo>
                      <a:lnTo>
                        <a:pt x="1080" y="552"/>
                      </a:lnTo>
                      <a:lnTo>
                        <a:pt x="1081" y="549"/>
                      </a:lnTo>
                      <a:lnTo>
                        <a:pt x="1081" y="551"/>
                      </a:lnTo>
                      <a:lnTo>
                        <a:pt x="1082" y="545"/>
                      </a:lnTo>
                      <a:lnTo>
                        <a:pt x="1082" y="541"/>
                      </a:lnTo>
                      <a:lnTo>
                        <a:pt x="1083" y="542"/>
                      </a:lnTo>
                      <a:lnTo>
                        <a:pt x="1083" y="543"/>
                      </a:lnTo>
                      <a:lnTo>
                        <a:pt x="1084" y="537"/>
                      </a:lnTo>
                      <a:lnTo>
                        <a:pt x="1084" y="534"/>
                      </a:lnTo>
                      <a:lnTo>
                        <a:pt x="1085" y="534"/>
                      </a:lnTo>
                      <a:lnTo>
                        <a:pt x="1085" y="530"/>
                      </a:lnTo>
                      <a:lnTo>
                        <a:pt x="1085" y="524"/>
                      </a:lnTo>
                      <a:lnTo>
                        <a:pt x="1086" y="531"/>
                      </a:lnTo>
                      <a:lnTo>
                        <a:pt x="1086" y="530"/>
                      </a:lnTo>
                      <a:lnTo>
                        <a:pt x="1087" y="527"/>
                      </a:lnTo>
                      <a:lnTo>
                        <a:pt x="1087" y="518"/>
                      </a:lnTo>
                      <a:lnTo>
                        <a:pt x="1088" y="509"/>
                      </a:lnTo>
                      <a:lnTo>
                        <a:pt x="1089" y="508"/>
                      </a:lnTo>
                      <a:lnTo>
                        <a:pt x="1089" y="504"/>
                      </a:lnTo>
                      <a:lnTo>
                        <a:pt x="1090" y="505"/>
                      </a:lnTo>
                      <a:lnTo>
                        <a:pt x="1090" y="498"/>
                      </a:lnTo>
                      <a:lnTo>
                        <a:pt x="1091" y="499"/>
                      </a:lnTo>
                      <a:lnTo>
                        <a:pt x="1092" y="497"/>
                      </a:lnTo>
                      <a:lnTo>
                        <a:pt x="1092" y="503"/>
                      </a:lnTo>
                      <a:lnTo>
                        <a:pt x="1093" y="499"/>
                      </a:lnTo>
                      <a:lnTo>
                        <a:pt x="1093" y="505"/>
                      </a:lnTo>
                      <a:lnTo>
                        <a:pt x="1094" y="501"/>
                      </a:lnTo>
                      <a:lnTo>
                        <a:pt x="1094" y="506"/>
                      </a:lnTo>
                      <a:lnTo>
                        <a:pt x="1095" y="501"/>
                      </a:lnTo>
                      <a:lnTo>
                        <a:pt x="1095" y="514"/>
                      </a:lnTo>
                      <a:lnTo>
                        <a:pt x="1095" y="511"/>
                      </a:lnTo>
                      <a:lnTo>
                        <a:pt x="1096" y="515"/>
                      </a:lnTo>
                      <a:lnTo>
                        <a:pt x="1096" y="517"/>
                      </a:lnTo>
                      <a:lnTo>
                        <a:pt x="1097" y="521"/>
                      </a:lnTo>
                      <a:lnTo>
                        <a:pt x="1097" y="518"/>
                      </a:lnTo>
                      <a:lnTo>
                        <a:pt x="1098" y="524"/>
                      </a:lnTo>
                      <a:lnTo>
                        <a:pt x="1098" y="530"/>
                      </a:lnTo>
                      <a:lnTo>
                        <a:pt x="1099" y="522"/>
                      </a:lnTo>
                      <a:lnTo>
                        <a:pt x="1099" y="531"/>
                      </a:lnTo>
                      <a:lnTo>
                        <a:pt x="1100" y="534"/>
                      </a:lnTo>
                      <a:lnTo>
                        <a:pt x="1100" y="535"/>
                      </a:lnTo>
                      <a:lnTo>
                        <a:pt x="1101" y="534"/>
                      </a:lnTo>
                      <a:lnTo>
                        <a:pt x="1101" y="538"/>
                      </a:lnTo>
                      <a:lnTo>
                        <a:pt x="1101" y="539"/>
                      </a:lnTo>
                      <a:lnTo>
                        <a:pt x="1102" y="541"/>
                      </a:lnTo>
                      <a:lnTo>
                        <a:pt x="1103" y="541"/>
                      </a:lnTo>
                      <a:lnTo>
                        <a:pt x="1103" y="545"/>
                      </a:lnTo>
                      <a:lnTo>
                        <a:pt x="1104" y="544"/>
                      </a:lnTo>
                      <a:lnTo>
                        <a:pt x="1104" y="546"/>
                      </a:lnTo>
                      <a:lnTo>
                        <a:pt x="1105" y="544"/>
                      </a:lnTo>
                      <a:lnTo>
                        <a:pt x="1105" y="548"/>
                      </a:lnTo>
                      <a:lnTo>
                        <a:pt x="1106" y="547"/>
                      </a:lnTo>
                      <a:lnTo>
                        <a:pt x="1106" y="545"/>
                      </a:lnTo>
                      <a:lnTo>
                        <a:pt x="1107" y="546"/>
                      </a:lnTo>
                      <a:lnTo>
                        <a:pt x="1107" y="554"/>
                      </a:lnTo>
                      <a:lnTo>
                        <a:pt x="1108" y="557"/>
                      </a:lnTo>
                      <a:lnTo>
                        <a:pt x="1108" y="552"/>
                      </a:lnTo>
                      <a:lnTo>
                        <a:pt x="1108" y="547"/>
                      </a:lnTo>
                      <a:lnTo>
                        <a:pt x="1109" y="547"/>
                      </a:lnTo>
                      <a:lnTo>
                        <a:pt x="1109" y="551"/>
                      </a:lnTo>
                      <a:lnTo>
                        <a:pt x="1110" y="550"/>
                      </a:lnTo>
                      <a:lnTo>
                        <a:pt x="1111" y="553"/>
                      </a:lnTo>
                      <a:lnTo>
                        <a:pt x="1111" y="550"/>
                      </a:lnTo>
                      <a:lnTo>
                        <a:pt x="1112" y="547"/>
                      </a:lnTo>
                      <a:lnTo>
                        <a:pt x="1112" y="548"/>
                      </a:lnTo>
                      <a:lnTo>
                        <a:pt x="1113" y="554"/>
                      </a:lnTo>
                      <a:lnTo>
                        <a:pt x="1113" y="549"/>
                      </a:lnTo>
                      <a:lnTo>
                        <a:pt x="1114" y="549"/>
                      </a:lnTo>
                      <a:lnTo>
                        <a:pt x="1114" y="541"/>
                      </a:lnTo>
                      <a:lnTo>
                        <a:pt x="1115" y="546"/>
                      </a:lnTo>
                      <a:lnTo>
                        <a:pt x="1115" y="547"/>
                      </a:lnTo>
                      <a:lnTo>
                        <a:pt x="1116" y="544"/>
                      </a:lnTo>
                      <a:lnTo>
                        <a:pt x="1116" y="549"/>
                      </a:lnTo>
                      <a:lnTo>
                        <a:pt x="1117" y="544"/>
                      </a:lnTo>
                      <a:lnTo>
                        <a:pt x="1117" y="547"/>
                      </a:lnTo>
                      <a:lnTo>
                        <a:pt x="1117" y="546"/>
                      </a:lnTo>
                      <a:lnTo>
                        <a:pt x="1118" y="545"/>
                      </a:lnTo>
                      <a:lnTo>
                        <a:pt x="1118" y="546"/>
                      </a:lnTo>
                      <a:lnTo>
                        <a:pt x="1119" y="544"/>
                      </a:lnTo>
                      <a:lnTo>
                        <a:pt x="1120" y="544"/>
                      </a:lnTo>
                      <a:lnTo>
                        <a:pt x="1120" y="543"/>
                      </a:lnTo>
                      <a:lnTo>
                        <a:pt x="1121" y="544"/>
                      </a:lnTo>
                      <a:lnTo>
                        <a:pt x="1121" y="543"/>
                      </a:lnTo>
                      <a:lnTo>
                        <a:pt x="1122" y="545"/>
                      </a:lnTo>
                      <a:lnTo>
                        <a:pt x="1122" y="541"/>
                      </a:lnTo>
                      <a:lnTo>
                        <a:pt x="1123" y="542"/>
                      </a:lnTo>
                      <a:lnTo>
                        <a:pt x="1123" y="540"/>
                      </a:lnTo>
                      <a:lnTo>
                        <a:pt x="1124" y="537"/>
                      </a:lnTo>
                      <a:lnTo>
                        <a:pt x="1124" y="544"/>
                      </a:lnTo>
                      <a:lnTo>
                        <a:pt x="1125" y="537"/>
                      </a:lnTo>
                      <a:lnTo>
                        <a:pt x="1125" y="539"/>
                      </a:lnTo>
                      <a:lnTo>
                        <a:pt x="1126" y="541"/>
                      </a:lnTo>
                      <a:lnTo>
                        <a:pt x="1126" y="537"/>
                      </a:lnTo>
                      <a:lnTo>
                        <a:pt x="1127" y="541"/>
                      </a:lnTo>
                      <a:lnTo>
                        <a:pt x="1127" y="546"/>
                      </a:lnTo>
                      <a:lnTo>
                        <a:pt x="1127" y="538"/>
                      </a:lnTo>
                      <a:lnTo>
                        <a:pt x="1128" y="536"/>
                      </a:lnTo>
                      <a:lnTo>
                        <a:pt x="1128" y="542"/>
                      </a:lnTo>
                      <a:lnTo>
                        <a:pt x="1129" y="537"/>
                      </a:lnTo>
                      <a:lnTo>
                        <a:pt x="1129" y="541"/>
                      </a:lnTo>
                      <a:lnTo>
                        <a:pt x="1130" y="536"/>
                      </a:lnTo>
                      <a:lnTo>
                        <a:pt x="1130" y="535"/>
                      </a:lnTo>
                      <a:lnTo>
                        <a:pt x="1131" y="542"/>
                      </a:lnTo>
                      <a:lnTo>
                        <a:pt x="1131" y="539"/>
                      </a:lnTo>
                      <a:lnTo>
                        <a:pt x="1132" y="540"/>
                      </a:lnTo>
                      <a:lnTo>
                        <a:pt x="1132" y="541"/>
                      </a:lnTo>
                      <a:lnTo>
                        <a:pt x="1133" y="542"/>
                      </a:lnTo>
                      <a:lnTo>
                        <a:pt x="1133" y="543"/>
                      </a:lnTo>
                      <a:lnTo>
                        <a:pt x="1134" y="540"/>
                      </a:lnTo>
                      <a:lnTo>
                        <a:pt x="1134" y="547"/>
                      </a:lnTo>
                      <a:lnTo>
                        <a:pt x="1135" y="541"/>
                      </a:lnTo>
                      <a:lnTo>
                        <a:pt x="1135" y="540"/>
                      </a:lnTo>
                      <a:lnTo>
                        <a:pt x="1136" y="539"/>
                      </a:lnTo>
                      <a:lnTo>
                        <a:pt x="1136" y="545"/>
                      </a:lnTo>
                      <a:lnTo>
                        <a:pt x="1137" y="550"/>
                      </a:lnTo>
                      <a:lnTo>
                        <a:pt x="1137" y="542"/>
                      </a:lnTo>
                      <a:lnTo>
                        <a:pt x="1138" y="543"/>
                      </a:lnTo>
                      <a:lnTo>
                        <a:pt x="1139" y="545"/>
                      </a:lnTo>
                      <a:lnTo>
                        <a:pt x="1140" y="544"/>
                      </a:lnTo>
                      <a:lnTo>
                        <a:pt x="1140" y="542"/>
                      </a:lnTo>
                      <a:lnTo>
                        <a:pt x="1140" y="548"/>
                      </a:lnTo>
                      <a:lnTo>
                        <a:pt x="1141" y="548"/>
                      </a:lnTo>
                      <a:lnTo>
                        <a:pt x="1141" y="544"/>
                      </a:lnTo>
                      <a:lnTo>
                        <a:pt x="1142" y="552"/>
                      </a:lnTo>
                      <a:lnTo>
                        <a:pt x="1142" y="546"/>
                      </a:lnTo>
                      <a:lnTo>
                        <a:pt x="1143" y="546"/>
                      </a:lnTo>
                      <a:lnTo>
                        <a:pt x="1143" y="547"/>
                      </a:lnTo>
                      <a:lnTo>
                        <a:pt x="1144" y="550"/>
                      </a:lnTo>
                      <a:lnTo>
                        <a:pt x="1144" y="549"/>
                      </a:lnTo>
                      <a:lnTo>
                        <a:pt x="1145" y="545"/>
                      </a:lnTo>
                      <a:lnTo>
                        <a:pt x="1145" y="549"/>
                      </a:lnTo>
                      <a:lnTo>
                        <a:pt x="1146" y="550"/>
                      </a:lnTo>
                      <a:lnTo>
                        <a:pt x="1147" y="549"/>
                      </a:lnTo>
                      <a:lnTo>
                        <a:pt x="1147" y="547"/>
                      </a:lnTo>
                      <a:lnTo>
                        <a:pt x="1148" y="548"/>
                      </a:lnTo>
                      <a:lnTo>
                        <a:pt x="1148" y="552"/>
                      </a:lnTo>
                      <a:lnTo>
                        <a:pt x="1149" y="5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3" name="Rectangle 142"/>
                <p:cNvSpPr>
                  <a:spLocks noChangeArrowheads="1"/>
                </p:cNvSpPr>
                <p:nvPr/>
              </p:nvSpPr>
              <p:spPr bwMode="auto">
                <a:xfrm>
                  <a:off x="2959" y="1233"/>
                  <a:ext cx="628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>
                      <a:solidFill>
                        <a:srgbClr val="007F00"/>
                      </a:solidFill>
                    </a:rPr>
                    <a:t>TIC: 33702-13.D (*)</a:t>
                  </a:r>
                  <a:endParaRPr lang="en-US"/>
                </a:p>
              </p:txBody>
            </p:sp>
            <p:sp>
              <p:nvSpPr>
                <p:cNvPr id="47194" name="Freeform 143"/>
                <p:cNvSpPr>
                  <a:spLocks/>
                </p:cNvSpPr>
                <p:nvPr/>
              </p:nvSpPr>
              <p:spPr bwMode="auto">
                <a:xfrm>
                  <a:off x="1044" y="3362"/>
                  <a:ext cx="3225" cy="641"/>
                </a:xfrm>
                <a:custGeom>
                  <a:avLst/>
                  <a:gdLst>
                    <a:gd name="T0" fmla="*/ 159 w 1806"/>
                    <a:gd name="T1" fmla="*/ 2681 h 313"/>
                    <a:gd name="T2" fmla="*/ 320 w 1806"/>
                    <a:gd name="T3" fmla="*/ 2681 h 313"/>
                    <a:gd name="T4" fmla="*/ 479 w 1806"/>
                    <a:gd name="T5" fmla="*/ 2681 h 313"/>
                    <a:gd name="T6" fmla="*/ 638 w 1806"/>
                    <a:gd name="T7" fmla="*/ 2681 h 313"/>
                    <a:gd name="T8" fmla="*/ 796 w 1806"/>
                    <a:gd name="T9" fmla="*/ 2673 h 313"/>
                    <a:gd name="T10" fmla="*/ 963 w 1806"/>
                    <a:gd name="T11" fmla="*/ 2662 h 313"/>
                    <a:gd name="T12" fmla="*/ 1123 w 1806"/>
                    <a:gd name="T13" fmla="*/ 2673 h 313"/>
                    <a:gd name="T14" fmla="*/ 1282 w 1806"/>
                    <a:gd name="T15" fmla="*/ 2673 h 313"/>
                    <a:gd name="T16" fmla="*/ 1448 w 1806"/>
                    <a:gd name="T17" fmla="*/ 2673 h 313"/>
                    <a:gd name="T18" fmla="*/ 1607 w 1806"/>
                    <a:gd name="T19" fmla="*/ 2662 h 313"/>
                    <a:gd name="T20" fmla="*/ 1766 w 1806"/>
                    <a:gd name="T21" fmla="*/ 2646 h 313"/>
                    <a:gd name="T22" fmla="*/ 1927 w 1806"/>
                    <a:gd name="T23" fmla="*/ 2654 h 313"/>
                    <a:gd name="T24" fmla="*/ 2086 w 1806"/>
                    <a:gd name="T25" fmla="*/ 2662 h 313"/>
                    <a:gd name="T26" fmla="*/ 2248 w 1806"/>
                    <a:gd name="T27" fmla="*/ 2662 h 313"/>
                    <a:gd name="T28" fmla="*/ 2407 w 1806"/>
                    <a:gd name="T29" fmla="*/ 2662 h 313"/>
                    <a:gd name="T30" fmla="*/ 2568 w 1806"/>
                    <a:gd name="T31" fmla="*/ 2673 h 313"/>
                    <a:gd name="T32" fmla="*/ 2727 w 1806"/>
                    <a:gd name="T33" fmla="*/ 2673 h 313"/>
                    <a:gd name="T34" fmla="*/ 2886 w 1806"/>
                    <a:gd name="T35" fmla="*/ 2673 h 313"/>
                    <a:gd name="T36" fmla="*/ 3052 w 1806"/>
                    <a:gd name="T37" fmla="*/ 2673 h 313"/>
                    <a:gd name="T38" fmla="*/ 3211 w 1806"/>
                    <a:gd name="T39" fmla="*/ 2662 h 313"/>
                    <a:gd name="T40" fmla="*/ 3371 w 1806"/>
                    <a:gd name="T41" fmla="*/ 2673 h 313"/>
                    <a:gd name="T42" fmla="*/ 3536 w 1806"/>
                    <a:gd name="T43" fmla="*/ 2673 h 313"/>
                    <a:gd name="T44" fmla="*/ 3696 w 1806"/>
                    <a:gd name="T45" fmla="*/ 2673 h 313"/>
                    <a:gd name="T46" fmla="*/ 3855 w 1806"/>
                    <a:gd name="T47" fmla="*/ 2673 h 313"/>
                    <a:gd name="T48" fmla="*/ 4014 w 1806"/>
                    <a:gd name="T49" fmla="*/ 2662 h 313"/>
                    <a:gd name="T50" fmla="*/ 4175 w 1806"/>
                    <a:gd name="T51" fmla="*/ 2662 h 313"/>
                    <a:gd name="T52" fmla="*/ 4339 w 1806"/>
                    <a:gd name="T53" fmla="*/ 2673 h 313"/>
                    <a:gd name="T54" fmla="*/ 4500 w 1806"/>
                    <a:gd name="T55" fmla="*/ 2681 h 313"/>
                    <a:gd name="T56" fmla="*/ 4659 w 1806"/>
                    <a:gd name="T57" fmla="*/ 2662 h 313"/>
                    <a:gd name="T58" fmla="*/ 4825 w 1806"/>
                    <a:gd name="T59" fmla="*/ 2662 h 313"/>
                    <a:gd name="T60" fmla="*/ 4984 w 1806"/>
                    <a:gd name="T61" fmla="*/ 2673 h 313"/>
                    <a:gd name="T62" fmla="*/ 5143 w 1806"/>
                    <a:gd name="T63" fmla="*/ 2654 h 313"/>
                    <a:gd name="T64" fmla="*/ 5304 w 1806"/>
                    <a:gd name="T65" fmla="*/ 2673 h 313"/>
                    <a:gd name="T66" fmla="*/ 5463 w 1806"/>
                    <a:gd name="T67" fmla="*/ 2662 h 313"/>
                    <a:gd name="T68" fmla="*/ 5625 w 1806"/>
                    <a:gd name="T69" fmla="*/ 2654 h 313"/>
                    <a:gd name="T70" fmla="*/ 5784 w 1806"/>
                    <a:gd name="T71" fmla="*/ 2654 h 313"/>
                    <a:gd name="T72" fmla="*/ 5945 w 1806"/>
                    <a:gd name="T73" fmla="*/ 2654 h 313"/>
                    <a:gd name="T74" fmla="*/ 6104 w 1806"/>
                    <a:gd name="T75" fmla="*/ 2654 h 313"/>
                    <a:gd name="T76" fmla="*/ 6263 w 1806"/>
                    <a:gd name="T77" fmla="*/ 2621 h 313"/>
                    <a:gd name="T78" fmla="*/ 6429 w 1806"/>
                    <a:gd name="T79" fmla="*/ 2630 h 313"/>
                    <a:gd name="T80" fmla="*/ 6588 w 1806"/>
                    <a:gd name="T81" fmla="*/ 2605 h 313"/>
                    <a:gd name="T82" fmla="*/ 6748 w 1806"/>
                    <a:gd name="T83" fmla="*/ 2605 h 313"/>
                    <a:gd name="T84" fmla="*/ 6913 w 1806"/>
                    <a:gd name="T85" fmla="*/ 2584 h 313"/>
                    <a:gd name="T86" fmla="*/ 7073 w 1806"/>
                    <a:gd name="T87" fmla="*/ 2558 h 313"/>
                    <a:gd name="T88" fmla="*/ 7232 w 1806"/>
                    <a:gd name="T89" fmla="*/ 2533 h 313"/>
                    <a:gd name="T90" fmla="*/ 7391 w 1806"/>
                    <a:gd name="T91" fmla="*/ 2509 h 313"/>
                    <a:gd name="T92" fmla="*/ 7552 w 1806"/>
                    <a:gd name="T93" fmla="*/ 2449 h 313"/>
                    <a:gd name="T94" fmla="*/ 7716 w 1806"/>
                    <a:gd name="T95" fmla="*/ 2412 h 313"/>
                    <a:gd name="T96" fmla="*/ 7877 w 1806"/>
                    <a:gd name="T97" fmla="*/ 2369 h 313"/>
                    <a:gd name="T98" fmla="*/ 8036 w 1806"/>
                    <a:gd name="T99" fmla="*/ 2320 h 313"/>
                    <a:gd name="T100" fmla="*/ 8198 w 1806"/>
                    <a:gd name="T101" fmla="*/ 2277 h 313"/>
                    <a:gd name="T102" fmla="*/ 8357 w 1806"/>
                    <a:gd name="T103" fmla="*/ 2189 h 313"/>
                    <a:gd name="T104" fmla="*/ 8518 w 1806"/>
                    <a:gd name="T105" fmla="*/ 2089 h 313"/>
                    <a:gd name="T106" fmla="*/ 8677 w 1806"/>
                    <a:gd name="T107" fmla="*/ 2025 h 313"/>
                    <a:gd name="T108" fmla="*/ 8836 w 1806"/>
                    <a:gd name="T109" fmla="*/ 1853 h 313"/>
                    <a:gd name="T110" fmla="*/ 9002 w 1806"/>
                    <a:gd name="T111" fmla="*/ 1853 h 313"/>
                    <a:gd name="T112" fmla="*/ 9161 w 1806"/>
                    <a:gd name="T113" fmla="*/ 1720 h 313"/>
                    <a:gd name="T114" fmla="*/ 9321 w 1806"/>
                    <a:gd name="T115" fmla="*/ 1565 h 313"/>
                    <a:gd name="T116" fmla="*/ 9480 w 1806"/>
                    <a:gd name="T117" fmla="*/ 1368 h 313"/>
                    <a:gd name="T118" fmla="*/ 9639 w 1806"/>
                    <a:gd name="T119" fmla="*/ 1188 h 313"/>
                    <a:gd name="T120" fmla="*/ 9805 w 1806"/>
                    <a:gd name="T121" fmla="*/ 936 h 313"/>
                    <a:gd name="T122" fmla="*/ 9964 w 1806"/>
                    <a:gd name="T123" fmla="*/ 532 h 313"/>
                    <a:gd name="T124" fmla="*/ 10125 w 1806"/>
                    <a:gd name="T125" fmla="*/ 328 h 3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06"/>
                    <a:gd name="T190" fmla="*/ 0 h 313"/>
                    <a:gd name="T191" fmla="*/ 1806 w 1806"/>
                    <a:gd name="T192" fmla="*/ 313 h 31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06" h="313">
                      <a:moveTo>
                        <a:pt x="0" y="311"/>
                      </a:moveTo>
                      <a:lnTo>
                        <a:pt x="0" y="311"/>
                      </a:lnTo>
                      <a:lnTo>
                        <a:pt x="1" y="311"/>
                      </a:lnTo>
                      <a:lnTo>
                        <a:pt x="2" y="311"/>
                      </a:lnTo>
                      <a:lnTo>
                        <a:pt x="3" y="311"/>
                      </a:lnTo>
                      <a:lnTo>
                        <a:pt x="3" y="312"/>
                      </a:lnTo>
                      <a:lnTo>
                        <a:pt x="4" y="311"/>
                      </a:lnTo>
                      <a:lnTo>
                        <a:pt x="5" y="312"/>
                      </a:lnTo>
                      <a:lnTo>
                        <a:pt x="5" y="311"/>
                      </a:lnTo>
                      <a:lnTo>
                        <a:pt x="5" y="312"/>
                      </a:lnTo>
                      <a:lnTo>
                        <a:pt x="6" y="311"/>
                      </a:lnTo>
                      <a:lnTo>
                        <a:pt x="7" y="311"/>
                      </a:lnTo>
                      <a:lnTo>
                        <a:pt x="8" y="311"/>
                      </a:lnTo>
                      <a:lnTo>
                        <a:pt x="9" y="311"/>
                      </a:lnTo>
                      <a:lnTo>
                        <a:pt x="10" y="311"/>
                      </a:lnTo>
                      <a:lnTo>
                        <a:pt x="11" y="311"/>
                      </a:lnTo>
                      <a:lnTo>
                        <a:pt x="12" y="312"/>
                      </a:lnTo>
                      <a:lnTo>
                        <a:pt x="13" y="311"/>
                      </a:lnTo>
                      <a:lnTo>
                        <a:pt x="14" y="311"/>
                      </a:lnTo>
                      <a:lnTo>
                        <a:pt x="14" y="312"/>
                      </a:lnTo>
                      <a:lnTo>
                        <a:pt x="15" y="312"/>
                      </a:lnTo>
                      <a:lnTo>
                        <a:pt x="16" y="312"/>
                      </a:lnTo>
                      <a:lnTo>
                        <a:pt x="16" y="311"/>
                      </a:lnTo>
                      <a:lnTo>
                        <a:pt x="17" y="312"/>
                      </a:lnTo>
                      <a:lnTo>
                        <a:pt x="17" y="311"/>
                      </a:lnTo>
                      <a:lnTo>
                        <a:pt x="18" y="312"/>
                      </a:lnTo>
                      <a:lnTo>
                        <a:pt x="19" y="312"/>
                      </a:lnTo>
                      <a:lnTo>
                        <a:pt x="19" y="311"/>
                      </a:lnTo>
                      <a:lnTo>
                        <a:pt x="20" y="312"/>
                      </a:lnTo>
                      <a:lnTo>
                        <a:pt x="21" y="312"/>
                      </a:lnTo>
                      <a:lnTo>
                        <a:pt x="22" y="312"/>
                      </a:lnTo>
                      <a:lnTo>
                        <a:pt x="23" y="312"/>
                      </a:lnTo>
                      <a:lnTo>
                        <a:pt x="24" y="312"/>
                      </a:lnTo>
                      <a:lnTo>
                        <a:pt x="25" y="312"/>
                      </a:lnTo>
                      <a:lnTo>
                        <a:pt x="26" y="312"/>
                      </a:lnTo>
                      <a:lnTo>
                        <a:pt x="27" y="312"/>
                      </a:lnTo>
                      <a:lnTo>
                        <a:pt x="28" y="312"/>
                      </a:lnTo>
                      <a:lnTo>
                        <a:pt x="28" y="311"/>
                      </a:lnTo>
                      <a:lnTo>
                        <a:pt x="29" y="311"/>
                      </a:lnTo>
                      <a:lnTo>
                        <a:pt x="29" y="312"/>
                      </a:lnTo>
                      <a:lnTo>
                        <a:pt x="30" y="312"/>
                      </a:lnTo>
                      <a:lnTo>
                        <a:pt x="31" y="312"/>
                      </a:lnTo>
                      <a:lnTo>
                        <a:pt x="32" y="312"/>
                      </a:lnTo>
                      <a:lnTo>
                        <a:pt x="33" y="312"/>
                      </a:lnTo>
                      <a:lnTo>
                        <a:pt x="34" y="312"/>
                      </a:lnTo>
                      <a:lnTo>
                        <a:pt x="35" y="312"/>
                      </a:lnTo>
                      <a:lnTo>
                        <a:pt x="35" y="313"/>
                      </a:lnTo>
                      <a:lnTo>
                        <a:pt x="36" y="312"/>
                      </a:lnTo>
                      <a:lnTo>
                        <a:pt x="36" y="311"/>
                      </a:lnTo>
                      <a:lnTo>
                        <a:pt x="36" y="312"/>
                      </a:lnTo>
                      <a:lnTo>
                        <a:pt x="37" y="312"/>
                      </a:lnTo>
                      <a:lnTo>
                        <a:pt x="37" y="311"/>
                      </a:lnTo>
                      <a:lnTo>
                        <a:pt x="38" y="312"/>
                      </a:lnTo>
                      <a:lnTo>
                        <a:pt x="39" y="311"/>
                      </a:lnTo>
                      <a:lnTo>
                        <a:pt x="39" y="312"/>
                      </a:lnTo>
                      <a:lnTo>
                        <a:pt x="40" y="312"/>
                      </a:lnTo>
                      <a:lnTo>
                        <a:pt x="41" y="312"/>
                      </a:lnTo>
                      <a:lnTo>
                        <a:pt x="42" y="311"/>
                      </a:lnTo>
                      <a:lnTo>
                        <a:pt x="43" y="312"/>
                      </a:lnTo>
                      <a:lnTo>
                        <a:pt x="44" y="311"/>
                      </a:lnTo>
                      <a:lnTo>
                        <a:pt x="45" y="310"/>
                      </a:lnTo>
                      <a:lnTo>
                        <a:pt x="45" y="309"/>
                      </a:lnTo>
                      <a:lnTo>
                        <a:pt x="46" y="308"/>
                      </a:lnTo>
                      <a:lnTo>
                        <a:pt x="46" y="309"/>
                      </a:lnTo>
                      <a:lnTo>
                        <a:pt x="47" y="308"/>
                      </a:lnTo>
                      <a:lnTo>
                        <a:pt x="47" y="309"/>
                      </a:lnTo>
                      <a:lnTo>
                        <a:pt x="48" y="310"/>
                      </a:lnTo>
                      <a:lnTo>
                        <a:pt x="49" y="311"/>
                      </a:lnTo>
                      <a:lnTo>
                        <a:pt x="50" y="312"/>
                      </a:lnTo>
                      <a:lnTo>
                        <a:pt x="50" y="311"/>
                      </a:lnTo>
                      <a:lnTo>
                        <a:pt x="51" y="312"/>
                      </a:lnTo>
                      <a:lnTo>
                        <a:pt x="52" y="312"/>
                      </a:lnTo>
                      <a:lnTo>
                        <a:pt x="53" y="312"/>
                      </a:lnTo>
                      <a:lnTo>
                        <a:pt x="54" y="312"/>
                      </a:lnTo>
                      <a:lnTo>
                        <a:pt x="55" y="312"/>
                      </a:lnTo>
                      <a:lnTo>
                        <a:pt x="56" y="312"/>
                      </a:lnTo>
                      <a:lnTo>
                        <a:pt x="57" y="312"/>
                      </a:lnTo>
                      <a:lnTo>
                        <a:pt x="58" y="312"/>
                      </a:lnTo>
                      <a:lnTo>
                        <a:pt x="59" y="311"/>
                      </a:lnTo>
                      <a:lnTo>
                        <a:pt x="59" y="312"/>
                      </a:lnTo>
                      <a:lnTo>
                        <a:pt x="60" y="312"/>
                      </a:lnTo>
                      <a:lnTo>
                        <a:pt x="61" y="312"/>
                      </a:lnTo>
                      <a:lnTo>
                        <a:pt x="61" y="311"/>
                      </a:lnTo>
                      <a:lnTo>
                        <a:pt x="61" y="312"/>
                      </a:lnTo>
                      <a:lnTo>
                        <a:pt x="62" y="312"/>
                      </a:lnTo>
                      <a:lnTo>
                        <a:pt x="63" y="311"/>
                      </a:lnTo>
                      <a:lnTo>
                        <a:pt x="63" y="312"/>
                      </a:lnTo>
                      <a:lnTo>
                        <a:pt x="64" y="312"/>
                      </a:lnTo>
                      <a:lnTo>
                        <a:pt x="65" y="312"/>
                      </a:lnTo>
                      <a:lnTo>
                        <a:pt x="65" y="313"/>
                      </a:lnTo>
                      <a:lnTo>
                        <a:pt x="66" y="311"/>
                      </a:lnTo>
                      <a:lnTo>
                        <a:pt x="66" y="312"/>
                      </a:lnTo>
                      <a:lnTo>
                        <a:pt x="67" y="312"/>
                      </a:lnTo>
                      <a:lnTo>
                        <a:pt x="68" y="312"/>
                      </a:lnTo>
                      <a:lnTo>
                        <a:pt x="69" y="312"/>
                      </a:lnTo>
                      <a:lnTo>
                        <a:pt x="70" y="312"/>
                      </a:lnTo>
                      <a:lnTo>
                        <a:pt x="71" y="312"/>
                      </a:lnTo>
                      <a:lnTo>
                        <a:pt x="72" y="312"/>
                      </a:lnTo>
                      <a:lnTo>
                        <a:pt x="73" y="312"/>
                      </a:lnTo>
                      <a:lnTo>
                        <a:pt x="74" y="312"/>
                      </a:lnTo>
                      <a:lnTo>
                        <a:pt x="75" y="312"/>
                      </a:lnTo>
                      <a:lnTo>
                        <a:pt x="75" y="311"/>
                      </a:lnTo>
                      <a:lnTo>
                        <a:pt x="76" y="311"/>
                      </a:lnTo>
                      <a:lnTo>
                        <a:pt x="77" y="312"/>
                      </a:lnTo>
                      <a:lnTo>
                        <a:pt x="77" y="311"/>
                      </a:lnTo>
                      <a:lnTo>
                        <a:pt x="78" y="312"/>
                      </a:lnTo>
                      <a:lnTo>
                        <a:pt x="79" y="312"/>
                      </a:lnTo>
                      <a:lnTo>
                        <a:pt x="80" y="311"/>
                      </a:lnTo>
                      <a:lnTo>
                        <a:pt x="80" y="312"/>
                      </a:lnTo>
                      <a:lnTo>
                        <a:pt x="81" y="313"/>
                      </a:lnTo>
                      <a:lnTo>
                        <a:pt x="81" y="312"/>
                      </a:lnTo>
                      <a:lnTo>
                        <a:pt x="82" y="312"/>
                      </a:lnTo>
                      <a:lnTo>
                        <a:pt x="82" y="311"/>
                      </a:lnTo>
                      <a:lnTo>
                        <a:pt x="83" y="312"/>
                      </a:lnTo>
                      <a:lnTo>
                        <a:pt x="84" y="312"/>
                      </a:lnTo>
                      <a:lnTo>
                        <a:pt x="84" y="311"/>
                      </a:lnTo>
                      <a:lnTo>
                        <a:pt x="85" y="312"/>
                      </a:lnTo>
                      <a:lnTo>
                        <a:pt x="86" y="312"/>
                      </a:lnTo>
                      <a:lnTo>
                        <a:pt x="86" y="311"/>
                      </a:lnTo>
                      <a:lnTo>
                        <a:pt x="87" y="311"/>
                      </a:lnTo>
                      <a:lnTo>
                        <a:pt x="87" y="312"/>
                      </a:lnTo>
                      <a:lnTo>
                        <a:pt x="88" y="312"/>
                      </a:lnTo>
                      <a:lnTo>
                        <a:pt x="89" y="312"/>
                      </a:lnTo>
                      <a:lnTo>
                        <a:pt x="89" y="311"/>
                      </a:lnTo>
                      <a:lnTo>
                        <a:pt x="90" y="311"/>
                      </a:lnTo>
                      <a:lnTo>
                        <a:pt x="90" y="312"/>
                      </a:lnTo>
                      <a:lnTo>
                        <a:pt x="91" y="311"/>
                      </a:lnTo>
                      <a:lnTo>
                        <a:pt x="92" y="311"/>
                      </a:lnTo>
                      <a:lnTo>
                        <a:pt x="93" y="311"/>
                      </a:lnTo>
                      <a:lnTo>
                        <a:pt x="93" y="312"/>
                      </a:lnTo>
                      <a:lnTo>
                        <a:pt x="93" y="311"/>
                      </a:lnTo>
                      <a:lnTo>
                        <a:pt x="94" y="312"/>
                      </a:lnTo>
                      <a:lnTo>
                        <a:pt x="94" y="311"/>
                      </a:lnTo>
                      <a:lnTo>
                        <a:pt x="95" y="311"/>
                      </a:lnTo>
                      <a:lnTo>
                        <a:pt x="96" y="311"/>
                      </a:lnTo>
                      <a:lnTo>
                        <a:pt x="97" y="312"/>
                      </a:lnTo>
                      <a:lnTo>
                        <a:pt x="97" y="311"/>
                      </a:lnTo>
                      <a:lnTo>
                        <a:pt x="98" y="311"/>
                      </a:lnTo>
                      <a:lnTo>
                        <a:pt x="98" y="312"/>
                      </a:lnTo>
                      <a:lnTo>
                        <a:pt x="98" y="311"/>
                      </a:lnTo>
                      <a:lnTo>
                        <a:pt x="99" y="311"/>
                      </a:lnTo>
                      <a:lnTo>
                        <a:pt x="99" y="312"/>
                      </a:lnTo>
                      <a:lnTo>
                        <a:pt x="100" y="312"/>
                      </a:lnTo>
                      <a:lnTo>
                        <a:pt x="101" y="311"/>
                      </a:lnTo>
                      <a:lnTo>
                        <a:pt x="102" y="312"/>
                      </a:lnTo>
                      <a:lnTo>
                        <a:pt x="102" y="311"/>
                      </a:lnTo>
                      <a:lnTo>
                        <a:pt x="103" y="312"/>
                      </a:lnTo>
                      <a:lnTo>
                        <a:pt x="104" y="312"/>
                      </a:lnTo>
                      <a:lnTo>
                        <a:pt x="104" y="311"/>
                      </a:lnTo>
                      <a:lnTo>
                        <a:pt x="105" y="311"/>
                      </a:lnTo>
                      <a:lnTo>
                        <a:pt x="106" y="311"/>
                      </a:lnTo>
                      <a:lnTo>
                        <a:pt x="107" y="312"/>
                      </a:lnTo>
                      <a:lnTo>
                        <a:pt x="107" y="311"/>
                      </a:lnTo>
                      <a:lnTo>
                        <a:pt x="108" y="311"/>
                      </a:lnTo>
                      <a:lnTo>
                        <a:pt x="108" y="312"/>
                      </a:lnTo>
                      <a:lnTo>
                        <a:pt x="109" y="312"/>
                      </a:lnTo>
                      <a:lnTo>
                        <a:pt x="109" y="311"/>
                      </a:lnTo>
                      <a:lnTo>
                        <a:pt x="110" y="312"/>
                      </a:lnTo>
                      <a:lnTo>
                        <a:pt x="111" y="312"/>
                      </a:lnTo>
                      <a:lnTo>
                        <a:pt x="112" y="312"/>
                      </a:lnTo>
                      <a:lnTo>
                        <a:pt x="113" y="312"/>
                      </a:lnTo>
                      <a:lnTo>
                        <a:pt x="114" y="311"/>
                      </a:lnTo>
                      <a:lnTo>
                        <a:pt x="114" y="312"/>
                      </a:lnTo>
                      <a:lnTo>
                        <a:pt x="115" y="311"/>
                      </a:lnTo>
                      <a:lnTo>
                        <a:pt x="116" y="311"/>
                      </a:lnTo>
                      <a:lnTo>
                        <a:pt x="116" y="312"/>
                      </a:lnTo>
                      <a:lnTo>
                        <a:pt x="117" y="311"/>
                      </a:lnTo>
                      <a:lnTo>
                        <a:pt x="118" y="311"/>
                      </a:lnTo>
                      <a:lnTo>
                        <a:pt x="118" y="312"/>
                      </a:lnTo>
                      <a:lnTo>
                        <a:pt x="119" y="311"/>
                      </a:lnTo>
                      <a:lnTo>
                        <a:pt x="120" y="311"/>
                      </a:lnTo>
                      <a:lnTo>
                        <a:pt x="120" y="312"/>
                      </a:lnTo>
                      <a:lnTo>
                        <a:pt x="121" y="311"/>
                      </a:lnTo>
                      <a:lnTo>
                        <a:pt x="122" y="311"/>
                      </a:lnTo>
                      <a:lnTo>
                        <a:pt x="123" y="312"/>
                      </a:lnTo>
                      <a:lnTo>
                        <a:pt x="123" y="311"/>
                      </a:lnTo>
                      <a:lnTo>
                        <a:pt x="124" y="312"/>
                      </a:lnTo>
                      <a:lnTo>
                        <a:pt x="124" y="311"/>
                      </a:lnTo>
                      <a:lnTo>
                        <a:pt x="125" y="312"/>
                      </a:lnTo>
                      <a:lnTo>
                        <a:pt x="125" y="311"/>
                      </a:lnTo>
                      <a:lnTo>
                        <a:pt x="126" y="311"/>
                      </a:lnTo>
                      <a:lnTo>
                        <a:pt x="126" y="312"/>
                      </a:lnTo>
                      <a:lnTo>
                        <a:pt x="127" y="311"/>
                      </a:lnTo>
                      <a:lnTo>
                        <a:pt x="128" y="311"/>
                      </a:lnTo>
                      <a:lnTo>
                        <a:pt x="129" y="311"/>
                      </a:lnTo>
                      <a:lnTo>
                        <a:pt x="130" y="311"/>
                      </a:lnTo>
                      <a:lnTo>
                        <a:pt x="130" y="312"/>
                      </a:lnTo>
                      <a:lnTo>
                        <a:pt x="131" y="311"/>
                      </a:lnTo>
                      <a:lnTo>
                        <a:pt x="132" y="311"/>
                      </a:lnTo>
                      <a:lnTo>
                        <a:pt x="132" y="312"/>
                      </a:lnTo>
                      <a:lnTo>
                        <a:pt x="133" y="311"/>
                      </a:lnTo>
                      <a:lnTo>
                        <a:pt x="134" y="312"/>
                      </a:lnTo>
                      <a:lnTo>
                        <a:pt x="135" y="311"/>
                      </a:lnTo>
                      <a:lnTo>
                        <a:pt x="135" y="312"/>
                      </a:lnTo>
                      <a:lnTo>
                        <a:pt x="136" y="311"/>
                      </a:lnTo>
                      <a:lnTo>
                        <a:pt x="136" y="312"/>
                      </a:lnTo>
                      <a:lnTo>
                        <a:pt x="137" y="311"/>
                      </a:lnTo>
                      <a:lnTo>
                        <a:pt x="137" y="312"/>
                      </a:lnTo>
                      <a:lnTo>
                        <a:pt x="138" y="312"/>
                      </a:lnTo>
                      <a:lnTo>
                        <a:pt x="138" y="311"/>
                      </a:lnTo>
                      <a:lnTo>
                        <a:pt x="138" y="312"/>
                      </a:lnTo>
                      <a:lnTo>
                        <a:pt x="139" y="311"/>
                      </a:lnTo>
                      <a:lnTo>
                        <a:pt x="139" y="312"/>
                      </a:lnTo>
                      <a:lnTo>
                        <a:pt x="140" y="311"/>
                      </a:lnTo>
                      <a:lnTo>
                        <a:pt x="141" y="311"/>
                      </a:lnTo>
                      <a:lnTo>
                        <a:pt x="141" y="312"/>
                      </a:lnTo>
                      <a:lnTo>
                        <a:pt x="142" y="310"/>
                      </a:lnTo>
                      <a:lnTo>
                        <a:pt x="142" y="311"/>
                      </a:lnTo>
                      <a:lnTo>
                        <a:pt x="143" y="311"/>
                      </a:lnTo>
                      <a:lnTo>
                        <a:pt x="144" y="312"/>
                      </a:lnTo>
                      <a:lnTo>
                        <a:pt x="145" y="312"/>
                      </a:lnTo>
                      <a:lnTo>
                        <a:pt x="145" y="311"/>
                      </a:lnTo>
                      <a:lnTo>
                        <a:pt x="146" y="311"/>
                      </a:lnTo>
                      <a:lnTo>
                        <a:pt x="147" y="311"/>
                      </a:lnTo>
                      <a:lnTo>
                        <a:pt x="148" y="311"/>
                      </a:lnTo>
                      <a:lnTo>
                        <a:pt x="148" y="312"/>
                      </a:lnTo>
                      <a:lnTo>
                        <a:pt x="149" y="312"/>
                      </a:lnTo>
                      <a:lnTo>
                        <a:pt x="150" y="311"/>
                      </a:lnTo>
                      <a:lnTo>
                        <a:pt x="150" y="312"/>
                      </a:lnTo>
                      <a:lnTo>
                        <a:pt x="151" y="312"/>
                      </a:lnTo>
                      <a:lnTo>
                        <a:pt x="152" y="311"/>
                      </a:lnTo>
                      <a:lnTo>
                        <a:pt x="153" y="311"/>
                      </a:lnTo>
                      <a:lnTo>
                        <a:pt x="153" y="312"/>
                      </a:lnTo>
                      <a:lnTo>
                        <a:pt x="154" y="311"/>
                      </a:lnTo>
                      <a:lnTo>
                        <a:pt x="155" y="311"/>
                      </a:lnTo>
                      <a:lnTo>
                        <a:pt x="155" y="312"/>
                      </a:lnTo>
                      <a:lnTo>
                        <a:pt x="156" y="310"/>
                      </a:lnTo>
                      <a:lnTo>
                        <a:pt x="156" y="311"/>
                      </a:lnTo>
                      <a:lnTo>
                        <a:pt x="157" y="312"/>
                      </a:lnTo>
                      <a:lnTo>
                        <a:pt x="157" y="311"/>
                      </a:lnTo>
                      <a:lnTo>
                        <a:pt x="158" y="311"/>
                      </a:lnTo>
                      <a:lnTo>
                        <a:pt x="159" y="311"/>
                      </a:lnTo>
                      <a:lnTo>
                        <a:pt x="160" y="311"/>
                      </a:lnTo>
                      <a:lnTo>
                        <a:pt x="161" y="311"/>
                      </a:lnTo>
                      <a:lnTo>
                        <a:pt x="161" y="312"/>
                      </a:lnTo>
                      <a:lnTo>
                        <a:pt x="162" y="311"/>
                      </a:lnTo>
                      <a:lnTo>
                        <a:pt x="163" y="311"/>
                      </a:lnTo>
                      <a:lnTo>
                        <a:pt x="164" y="311"/>
                      </a:lnTo>
                      <a:lnTo>
                        <a:pt x="164" y="310"/>
                      </a:lnTo>
                      <a:lnTo>
                        <a:pt x="165" y="310"/>
                      </a:lnTo>
                      <a:lnTo>
                        <a:pt x="165" y="311"/>
                      </a:lnTo>
                      <a:lnTo>
                        <a:pt x="166" y="310"/>
                      </a:lnTo>
                      <a:lnTo>
                        <a:pt x="166" y="311"/>
                      </a:lnTo>
                      <a:lnTo>
                        <a:pt x="167" y="310"/>
                      </a:lnTo>
                      <a:lnTo>
                        <a:pt x="167" y="311"/>
                      </a:lnTo>
                      <a:lnTo>
                        <a:pt x="168" y="311"/>
                      </a:lnTo>
                      <a:lnTo>
                        <a:pt x="169" y="310"/>
                      </a:lnTo>
                      <a:lnTo>
                        <a:pt x="169" y="311"/>
                      </a:lnTo>
                      <a:lnTo>
                        <a:pt x="170" y="310"/>
                      </a:lnTo>
                      <a:lnTo>
                        <a:pt x="170" y="312"/>
                      </a:lnTo>
                      <a:lnTo>
                        <a:pt x="170" y="310"/>
                      </a:lnTo>
                      <a:lnTo>
                        <a:pt x="171" y="311"/>
                      </a:lnTo>
                      <a:lnTo>
                        <a:pt x="171" y="310"/>
                      </a:lnTo>
                      <a:lnTo>
                        <a:pt x="172" y="311"/>
                      </a:lnTo>
                      <a:lnTo>
                        <a:pt x="173" y="311"/>
                      </a:lnTo>
                      <a:lnTo>
                        <a:pt x="174" y="311"/>
                      </a:lnTo>
                      <a:lnTo>
                        <a:pt x="175" y="311"/>
                      </a:lnTo>
                      <a:lnTo>
                        <a:pt x="176" y="312"/>
                      </a:lnTo>
                      <a:lnTo>
                        <a:pt x="177" y="311"/>
                      </a:lnTo>
                      <a:lnTo>
                        <a:pt x="178" y="312"/>
                      </a:lnTo>
                      <a:lnTo>
                        <a:pt x="178" y="311"/>
                      </a:lnTo>
                      <a:lnTo>
                        <a:pt x="179" y="311"/>
                      </a:lnTo>
                      <a:lnTo>
                        <a:pt x="180" y="311"/>
                      </a:lnTo>
                      <a:lnTo>
                        <a:pt x="181" y="312"/>
                      </a:lnTo>
                      <a:lnTo>
                        <a:pt x="181" y="310"/>
                      </a:lnTo>
                      <a:lnTo>
                        <a:pt x="182" y="310"/>
                      </a:lnTo>
                      <a:lnTo>
                        <a:pt x="182" y="311"/>
                      </a:lnTo>
                      <a:lnTo>
                        <a:pt x="183" y="311"/>
                      </a:lnTo>
                      <a:lnTo>
                        <a:pt x="184" y="311"/>
                      </a:lnTo>
                      <a:lnTo>
                        <a:pt x="185" y="311"/>
                      </a:lnTo>
                      <a:lnTo>
                        <a:pt x="186" y="311"/>
                      </a:lnTo>
                      <a:lnTo>
                        <a:pt x="187" y="310"/>
                      </a:lnTo>
                      <a:lnTo>
                        <a:pt x="187" y="311"/>
                      </a:lnTo>
                      <a:lnTo>
                        <a:pt x="188" y="311"/>
                      </a:lnTo>
                      <a:lnTo>
                        <a:pt x="189" y="311"/>
                      </a:lnTo>
                      <a:lnTo>
                        <a:pt x="190" y="311"/>
                      </a:lnTo>
                      <a:lnTo>
                        <a:pt x="190" y="310"/>
                      </a:lnTo>
                      <a:lnTo>
                        <a:pt x="191" y="310"/>
                      </a:lnTo>
                      <a:lnTo>
                        <a:pt x="191" y="311"/>
                      </a:lnTo>
                      <a:lnTo>
                        <a:pt x="192" y="311"/>
                      </a:lnTo>
                      <a:lnTo>
                        <a:pt x="193" y="311"/>
                      </a:lnTo>
                      <a:lnTo>
                        <a:pt x="194" y="311"/>
                      </a:lnTo>
                      <a:lnTo>
                        <a:pt x="195" y="311"/>
                      </a:lnTo>
                      <a:lnTo>
                        <a:pt x="196" y="311"/>
                      </a:lnTo>
                      <a:lnTo>
                        <a:pt x="197" y="311"/>
                      </a:lnTo>
                      <a:lnTo>
                        <a:pt x="198" y="311"/>
                      </a:lnTo>
                      <a:lnTo>
                        <a:pt x="199" y="311"/>
                      </a:lnTo>
                      <a:lnTo>
                        <a:pt x="200" y="311"/>
                      </a:lnTo>
                      <a:lnTo>
                        <a:pt x="201" y="311"/>
                      </a:lnTo>
                      <a:lnTo>
                        <a:pt x="201" y="310"/>
                      </a:lnTo>
                      <a:lnTo>
                        <a:pt x="202" y="311"/>
                      </a:lnTo>
                      <a:lnTo>
                        <a:pt x="203" y="311"/>
                      </a:lnTo>
                      <a:lnTo>
                        <a:pt x="204" y="311"/>
                      </a:lnTo>
                      <a:lnTo>
                        <a:pt x="205" y="311"/>
                      </a:lnTo>
                      <a:lnTo>
                        <a:pt x="206" y="312"/>
                      </a:lnTo>
                      <a:lnTo>
                        <a:pt x="206" y="311"/>
                      </a:lnTo>
                      <a:lnTo>
                        <a:pt x="207" y="311"/>
                      </a:lnTo>
                      <a:lnTo>
                        <a:pt x="208" y="310"/>
                      </a:lnTo>
                      <a:lnTo>
                        <a:pt x="208" y="311"/>
                      </a:lnTo>
                      <a:lnTo>
                        <a:pt x="209" y="311"/>
                      </a:lnTo>
                      <a:lnTo>
                        <a:pt x="210" y="311"/>
                      </a:lnTo>
                      <a:lnTo>
                        <a:pt x="211" y="311"/>
                      </a:lnTo>
                      <a:lnTo>
                        <a:pt x="212" y="310"/>
                      </a:lnTo>
                      <a:lnTo>
                        <a:pt x="212" y="311"/>
                      </a:lnTo>
                      <a:lnTo>
                        <a:pt x="213" y="311"/>
                      </a:lnTo>
                      <a:lnTo>
                        <a:pt x="214" y="312"/>
                      </a:lnTo>
                      <a:lnTo>
                        <a:pt x="214" y="311"/>
                      </a:lnTo>
                      <a:lnTo>
                        <a:pt x="215" y="311"/>
                      </a:lnTo>
                      <a:lnTo>
                        <a:pt x="216" y="311"/>
                      </a:lnTo>
                      <a:lnTo>
                        <a:pt x="217" y="311"/>
                      </a:lnTo>
                      <a:lnTo>
                        <a:pt x="218" y="312"/>
                      </a:lnTo>
                      <a:lnTo>
                        <a:pt x="218" y="311"/>
                      </a:lnTo>
                      <a:lnTo>
                        <a:pt x="219" y="311"/>
                      </a:lnTo>
                      <a:lnTo>
                        <a:pt x="220" y="312"/>
                      </a:lnTo>
                      <a:lnTo>
                        <a:pt x="221" y="311"/>
                      </a:lnTo>
                      <a:lnTo>
                        <a:pt x="222" y="311"/>
                      </a:lnTo>
                      <a:lnTo>
                        <a:pt x="223" y="311"/>
                      </a:lnTo>
                      <a:lnTo>
                        <a:pt x="224" y="311"/>
                      </a:lnTo>
                      <a:lnTo>
                        <a:pt x="225" y="311"/>
                      </a:lnTo>
                      <a:lnTo>
                        <a:pt x="226" y="312"/>
                      </a:lnTo>
                      <a:lnTo>
                        <a:pt x="226" y="311"/>
                      </a:lnTo>
                      <a:lnTo>
                        <a:pt x="227" y="311"/>
                      </a:lnTo>
                      <a:lnTo>
                        <a:pt x="228" y="311"/>
                      </a:lnTo>
                      <a:lnTo>
                        <a:pt x="229" y="311"/>
                      </a:lnTo>
                      <a:lnTo>
                        <a:pt x="230" y="311"/>
                      </a:lnTo>
                      <a:lnTo>
                        <a:pt x="231" y="311"/>
                      </a:lnTo>
                      <a:lnTo>
                        <a:pt x="231" y="310"/>
                      </a:lnTo>
                      <a:lnTo>
                        <a:pt x="232" y="311"/>
                      </a:lnTo>
                      <a:lnTo>
                        <a:pt x="232" y="310"/>
                      </a:lnTo>
                      <a:lnTo>
                        <a:pt x="233" y="311"/>
                      </a:lnTo>
                      <a:lnTo>
                        <a:pt x="234" y="310"/>
                      </a:lnTo>
                      <a:lnTo>
                        <a:pt x="234" y="312"/>
                      </a:lnTo>
                      <a:lnTo>
                        <a:pt x="235" y="311"/>
                      </a:lnTo>
                      <a:lnTo>
                        <a:pt x="236" y="311"/>
                      </a:lnTo>
                      <a:lnTo>
                        <a:pt x="237" y="311"/>
                      </a:lnTo>
                      <a:lnTo>
                        <a:pt x="238" y="311"/>
                      </a:lnTo>
                      <a:lnTo>
                        <a:pt x="239" y="311"/>
                      </a:lnTo>
                      <a:lnTo>
                        <a:pt x="240" y="311"/>
                      </a:lnTo>
                      <a:lnTo>
                        <a:pt x="241" y="310"/>
                      </a:lnTo>
                      <a:lnTo>
                        <a:pt x="242" y="311"/>
                      </a:lnTo>
                      <a:lnTo>
                        <a:pt x="242" y="310"/>
                      </a:lnTo>
                      <a:lnTo>
                        <a:pt x="243" y="311"/>
                      </a:lnTo>
                      <a:lnTo>
                        <a:pt x="243" y="310"/>
                      </a:lnTo>
                      <a:lnTo>
                        <a:pt x="244" y="311"/>
                      </a:lnTo>
                      <a:lnTo>
                        <a:pt x="245" y="311"/>
                      </a:lnTo>
                      <a:lnTo>
                        <a:pt x="246" y="311"/>
                      </a:lnTo>
                      <a:lnTo>
                        <a:pt x="247" y="311"/>
                      </a:lnTo>
                      <a:lnTo>
                        <a:pt x="248" y="311"/>
                      </a:lnTo>
                      <a:lnTo>
                        <a:pt x="249" y="311"/>
                      </a:lnTo>
                      <a:lnTo>
                        <a:pt x="249" y="312"/>
                      </a:lnTo>
                      <a:lnTo>
                        <a:pt x="250" y="311"/>
                      </a:lnTo>
                      <a:lnTo>
                        <a:pt x="251" y="311"/>
                      </a:lnTo>
                      <a:lnTo>
                        <a:pt x="252" y="311"/>
                      </a:lnTo>
                      <a:lnTo>
                        <a:pt x="253" y="311"/>
                      </a:lnTo>
                      <a:lnTo>
                        <a:pt x="254" y="311"/>
                      </a:lnTo>
                      <a:lnTo>
                        <a:pt x="255" y="311"/>
                      </a:lnTo>
                      <a:lnTo>
                        <a:pt x="256" y="311"/>
                      </a:lnTo>
                      <a:lnTo>
                        <a:pt x="257" y="311"/>
                      </a:lnTo>
                      <a:lnTo>
                        <a:pt x="258" y="311"/>
                      </a:lnTo>
                      <a:lnTo>
                        <a:pt x="259" y="311"/>
                      </a:lnTo>
                      <a:lnTo>
                        <a:pt x="259" y="310"/>
                      </a:lnTo>
                      <a:lnTo>
                        <a:pt x="260" y="311"/>
                      </a:lnTo>
                      <a:lnTo>
                        <a:pt x="260" y="310"/>
                      </a:lnTo>
                      <a:lnTo>
                        <a:pt x="261" y="311"/>
                      </a:lnTo>
                      <a:lnTo>
                        <a:pt x="261" y="310"/>
                      </a:lnTo>
                      <a:lnTo>
                        <a:pt x="262" y="311"/>
                      </a:lnTo>
                      <a:lnTo>
                        <a:pt x="263" y="311"/>
                      </a:lnTo>
                      <a:lnTo>
                        <a:pt x="264" y="311"/>
                      </a:lnTo>
                      <a:lnTo>
                        <a:pt x="265" y="311"/>
                      </a:lnTo>
                      <a:lnTo>
                        <a:pt x="266" y="310"/>
                      </a:lnTo>
                      <a:lnTo>
                        <a:pt x="266" y="311"/>
                      </a:lnTo>
                      <a:lnTo>
                        <a:pt x="267" y="311"/>
                      </a:lnTo>
                      <a:lnTo>
                        <a:pt x="267" y="310"/>
                      </a:lnTo>
                      <a:lnTo>
                        <a:pt x="267" y="311"/>
                      </a:lnTo>
                      <a:lnTo>
                        <a:pt x="268" y="310"/>
                      </a:lnTo>
                      <a:lnTo>
                        <a:pt x="268" y="311"/>
                      </a:lnTo>
                      <a:lnTo>
                        <a:pt x="269" y="310"/>
                      </a:lnTo>
                      <a:lnTo>
                        <a:pt x="269" y="311"/>
                      </a:lnTo>
                      <a:lnTo>
                        <a:pt x="270" y="311"/>
                      </a:lnTo>
                      <a:lnTo>
                        <a:pt x="270" y="310"/>
                      </a:lnTo>
                      <a:lnTo>
                        <a:pt x="271" y="310"/>
                      </a:lnTo>
                      <a:lnTo>
                        <a:pt x="272" y="311"/>
                      </a:lnTo>
                      <a:lnTo>
                        <a:pt x="272" y="310"/>
                      </a:lnTo>
                      <a:lnTo>
                        <a:pt x="273" y="311"/>
                      </a:lnTo>
                      <a:lnTo>
                        <a:pt x="274" y="310"/>
                      </a:lnTo>
                      <a:lnTo>
                        <a:pt x="275" y="310"/>
                      </a:lnTo>
                      <a:lnTo>
                        <a:pt x="276" y="310"/>
                      </a:lnTo>
                      <a:lnTo>
                        <a:pt x="277" y="309"/>
                      </a:lnTo>
                      <a:lnTo>
                        <a:pt x="277" y="310"/>
                      </a:lnTo>
                      <a:lnTo>
                        <a:pt x="278" y="310"/>
                      </a:lnTo>
                      <a:lnTo>
                        <a:pt x="279" y="310"/>
                      </a:lnTo>
                      <a:lnTo>
                        <a:pt x="279" y="311"/>
                      </a:lnTo>
                      <a:lnTo>
                        <a:pt x="280" y="309"/>
                      </a:lnTo>
                      <a:lnTo>
                        <a:pt x="280" y="311"/>
                      </a:lnTo>
                      <a:lnTo>
                        <a:pt x="281" y="311"/>
                      </a:lnTo>
                      <a:lnTo>
                        <a:pt x="282" y="310"/>
                      </a:lnTo>
                      <a:lnTo>
                        <a:pt x="283" y="309"/>
                      </a:lnTo>
                      <a:lnTo>
                        <a:pt x="283" y="310"/>
                      </a:lnTo>
                      <a:lnTo>
                        <a:pt x="284" y="310"/>
                      </a:lnTo>
                      <a:lnTo>
                        <a:pt x="285" y="310"/>
                      </a:lnTo>
                      <a:lnTo>
                        <a:pt x="286" y="310"/>
                      </a:lnTo>
                      <a:lnTo>
                        <a:pt x="287" y="310"/>
                      </a:lnTo>
                      <a:lnTo>
                        <a:pt x="287" y="309"/>
                      </a:lnTo>
                      <a:lnTo>
                        <a:pt x="288" y="309"/>
                      </a:lnTo>
                      <a:lnTo>
                        <a:pt x="289" y="309"/>
                      </a:lnTo>
                      <a:lnTo>
                        <a:pt x="290" y="309"/>
                      </a:lnTo>
                      <a:lnTo>
                        <a:pt x="290" y="308"/>
                      </a:lnTo>
                      <a:lnTo>
                        <a:pt x="291" y="308"/>
                      </a:lnTo>
                      <a:lnTo>
                        <a:pt x="292" y="308"/>
                      </a:lnTo>
                      <a:lnTo>
                        <a:pt x="293" y="307"/>
                      </a:lnTo>
                      <a:lnTo>
                        <a:pt x="293" y="308"/>
                      </a:lnTo>
                      <a:lnTo>
                        <a:pt x="294" y="308"/>
                      </a:lnTo>
                      <a:lnTo>
                        <a:pt x="295" y="307"/>
                      </a:lnTo>
                      <a:lnTo>
                        <a:pt x="295" y="308"/>
                      </a:lnTo>
                      <a:lnTo>
                        <a:pt x="296" y="307"/>
                      </a:lnTo>
                      <a:lnTo>
                        <a:pt x="297" y="308"/>
                      </a:lnTo>
                      <a:lnTo>
                        <a:pt x="298" y="308"/>
                      </a:lnTo>
                      <a:lnTo>
                        <a:pt x="299" y="308"/>
                      </a:lnTo>
                      <a:lnTo>
                        <a:pt x="299" y="306"/>
                      </a:lnTo>
                      <a:lnTo>
                        <a:pt x="300" y="308"/>
                      </a:lnTo>
                      <a:lnTo>
                        <a:pt x="300" y="307"/>
                      </a:lnTo>
                      <a:lnTo>
                        <a:pt x="301" y="308"/>
                      </a:lnTo>
                      <a:lnTo>
                        <a:pt x="302" y="308"/>
                      </a:lnTo>
                      <a:lnTo>
                        <a:pt x="303" y="308"/>
                      </a:lnTo>
                      <a:lnTo>
                        <a:pt x="303" y="307"/>
                      </a:lnTo>
                      <a:lnTo>
                        <a:pt x="304" y="308"/>
                      </a:lnTo>
                      <a:lnTo>
                        <a:pt x="305" y="308"/>
                      </a:lnTo>
                      <a:lnTo>
                        <a:pt x="306" y="308"/>
                      </a:lnTo>
                      <a:lnTo>
                        <a:pt x="307" y="308"/>
                      </a:lnTo>
                      <a:lnTo>
                        <a:pt x="308" y="308"/>
                      </a:lnTo>
                      <a:lnTo>
                        <a:pt x="309" y="308"/>
                      </a:lnTo>
                      <a:lnTo>
                        <a:pt x="309" y="309"/>
                      </a:lnTo>
                      <a:lnTo>
                        <a:pt x="310" y="308"/>
                      </a:lnTo>
                      <a:lnTo>
                        <a:pt x="311" y="308"/>
                      </a:lnTo>
                      <a:lnTo>
                        <a:pt x="312" y="308"/>
                      </a:lnTo>
                      <a:lnTo>
                        <a:pt x="313" y="308"/>
                      </a:lnTo>
                      <a:lnTo>
                        <a:pt x="314" y="308"/>
                      </a:lnTo>
                      <a:lnTo>
                        <a:pt x="315" y="308"/>
                      </a:lnTo>
                      <a:lnTo>
                        <a:pt x="315" y="309"/>
                      </a:lnTo>
                      <a:lnTo>
                        <a:pt x="316" y="309"/>
                      </a:lnTo>
                      <a:lnTo>
                        <a:pt x="317" y="309"/>
                      </a:lnTo>
                      <a:lnTo>
                        <a:pt x="317" y="310"/>
                      </a:lnTo>
                      <a:lnTo>
                        <a:pt x="318" y="309"/>
                      </a:lnTo>
                      <a:lnTo>
                        <a:pt x="319" y="310"/>
                      </a:lnTo>
                      <a:lnTo>
                        <a:pt x="320" y="310"/>
                      </a:lnTo>
                      <a:lnTo>
                        <a:pt x="321" y="310"/>
                      </a:lnTo>
                      <a:lnTo>
                        <a:pt x="322" y="309"/>
                      </a:lnTo>
                      <a:lnTo>
                        <a:pt x="322" y="310"/>
                      </a:lnTo>
                      <a:lnTo>
                        <a:pt x="323" y="310"/>
                      </a:lnTo>
                      <a:lnTo>
                        <a:pt x="324" y="310"/>
                      </a:lnTo>
                      <a:lnTo>
                        <a:pt x="325" y="309"/>
                      </a:lnTo>
                      <a:lnTo>
                        <a:pt x="325" y="310"/>
                      </a:lnTo>
                      <a:lnTo>
                        <a:pt x="326" y="310"/>
                      </a:lnTo>
                      <a:lnTo>
                        <a:pt x="327" y="310"/>
                      </a:lnTo>
                      <a:lnTo>
                        <a:pt x="328" y="310"/>
                      </a:lnTo>
                      <a:lnTo>
                        <a:pt x="329" y="310"/>
                      </a:lnTo>
                      <a:lnTo>
                        <a:pt x="330" y="310"/>
                      </a:lnTo>
                      <a:lnTo>
                        <a:pt x="331" y="310"/>
                      </a:lnTo>
                      <a:lnTo>
                        <a:pt x="332" y="309"/>
                      </a:lnTo>
                      <a:lnTo>
                        <a:pt x="332" y="310"/>
                      </a:lnTo>
                      <a:lnTo>
                        <a:pt x="332" y="311"/>
                      </a:lnTo>
                      <a:lnTo>
                        <a:pt x="333" y="310"/>
                      </a:lnTo>
                      <a:lnTo>
                        <a:pt x="334" y="310"/>
                      </a:lnTo>
                      <a:lnTo>
                        <a:pt x="335" y="310"/>
                      </a:lnTo>
                      <a:lnTo>
                        <a:pt x="336" y="309"/>
                      </a:lnTo>
                      <a:lnTo>
                        <a:pt x="336" y="310"/>
                      </a:lnTo>
                      <a:lnTo>
                        <a:pt x="337" y="310"/>
                      </a:lnTo>
                      <a:lnTo>
                        <a:pt x="337" y="309"/>
                      </a:lnTo>
                      <a:lnTo>
                        <a:pt x="338" y="310"/>
                      </a:lnTo>
                      <a:lnTo>
                        <a:pt x="338" y="309"/>
                      </a:lnTo>
                      <a:lnTo>
                        <a:pt x="339" y="309"/>
                      </a:lnTo>
                      <a:lnTo>
                        <a:pt x="339" y="310"/>
                      </a:lnTo>
                      <a:lnTo>
                        <a:pt x="340" y="310"/>
                      </a:lnTo>
                      <a:lnTo>
                        <a:pt x="341" y="310"/>
                      </a:lnTo>
                      <a:lnTo>
                        <a:pt x="342" y="310"/>
                      </a:lnTo>
                      <a:lnTo>
                        <a:pt x="342" y="309"/>
                      </a:lnTo>
                      <a:lnTo>
                        <a:pt x="343" y="310"/>
                      </a:lnTo>
                      <a:lnTo>
                        <a:pt x="344" y="311"/>
                      </a:lnTo>
                      <a:lnTo>
                        <a:pt x="344" y="310"/>
                      </a:lnTo>
                      <a:lnTo>
                        <a:pt x="345" y="311"/>
                      </a:lnTo>
                      <a:lnTo>
                        <a:pt x="346" y="310"/>
                      </a:lnTo>
                      <a:lnTo>
                        <a:pt x="347" y="310"/>
                      </a:lnTo>
                      <a:lnTo>
                        <a:pt x="348" y="311"/>
                      </a:lnTo>
                      <a:lnTo>
                        <a:pt x="348" y="310"/>
                      </a:lnTo>
                      <a:lnTo>
                        <a:pt x="348" y="311"/>
                      </a:lnTo>
                      <a:lnTo>
                        <a:pt x="349" y="310"/>
                      </a:lnTo>
                      <a:lnTo>
                        <a:pt x="350" y="311"/>
                      </a:lnTo>
                      <a:lnTo>
                        <a:pt x="351" y="310"/>
                      </a:lnTo>
                      <a:lnTo>
                        <a:pt x="352" y="310"/>
                      </a:lnTo>
                      <a:lnTo>
                        <a:pt x="353" y="310"/>
                      </a:lnTo>
                      <a:lnTo>
                        <a:pt x="354" y="310"/>
                      </a:lnTo>
                      <a:lnTo>
                        <a:pt x="355" y="311"/>
                      </a:lnTo>
                      <a:lnTo>
                        <a:pt x="355" y="310"/>
                      </a:lnTo>
                      <a:lnTo>
                        <a:pt x="356" y="310"/>
                      </a:lnTo>
                      <a:lnTo>
                        <a:pt x="356" y="311"/>
                      </a:lnTo>
                      <a:lnTo>
                        <a:pt x="357" y="310"/>
                      </a:lnTo>
                      <a:lnTo>
                        <a:pt x="358" y="310"/>
                      </a:lnTo>
                      <a:lnTo>
                        <a:pt x="359" y="310"/>
                      </a:lnTo>
                      <a:lnTo>
                        <a:pt x="360" y="309"/>
                      </a:lnTo>
                      <a:lnTo>
                        <a:pt x="360" y="310"/>
                      </a:lnTo>
                      <a:lnTo>
                        <a:pt x="361" y="310"/>
                      </a:lnTo>
                      <a:lnTo>
                        <a:pt x="361" y="311"/>
                      </a:lnTo>
                      <a:lnTo>
                        <a:pt x="362" y="310"/>
                      </a:lnTo>
                      <a:lnTo>
                        <a:pt x="363" y="310"/>
                      </a:lnTo>
                      <a:lnTo>
                        <a:pt x="364" y="310"/>
                      </a:lnTo>
                      <a:lnTo>
                        <a:pt x="364" y="311"/>
                      </a:lnTo>
                      <a:lnTo>
                        <a:pt x="364" y="310"/>
                      </a:lnTo>
                      <a:lnTo>
                        <a:pt x="365" y="310"/>
                      </a:lnTo>
                      <a:lnTo>
                        <a:pt x="365" y="309"/>
                      </a:lnTo>
                      <a:lnTo>
                        <a:pt x="366" y="309"/>
                      </a:lnTo>
                      <a:lnTo>
                        <a:pt x="366" y="310"/>
                      </a:lnTo>
                      <a:lnTo>
                        <a:pt x="367" y="310"/>
                      </a:lnTo>
                      <a:lnTo>
                        <a:pt x="368" y="309"/>
                      </a:lnTo>
                      <a:lnTo>
                        <a:pt x="369" y="309"/>
                      </a:lnTo>
                      <a:lnTo>
                        <a:pt x="370" y="309"/>
                      </a:lnTo>
                      <a:lnTo>
                        <a:pt x="370" y="308"/>
                      </a:lnTo>
                      <a:lnTo>
                        <a:pt x="371" y="308"/>
                      </a:lnTo>
                      <a:lnTo>
                        <a:pt x="371" y="307"/>
                      </a:lnTo>
                      <a:lnTo>
                        <a:pt x="372" y="307"/>
                      </a:lnTo>
                      <a:lnTo>
                        <a:pt x="373" y="308"/>
                      </a:lnTo>
                      <a:lnTo>
                        <a:pt x="374" y="308"/>
                      </a:lnTo>
                      <a:lnTo>
                        <a:pt x="374" y="309"/>
                      </a:lnTo>
                      <a:lnTo>
                        <a:pt x="375" y="309"/>
                      </a:lnTo>
                      <a:lnTo>
                        <a:pt x="376" y="310"/>
                      </a:lnTo>
                      <a:lnTo>
                        <a:pt x="377" y="310"/>
                      </a:lnTo>
                      <a:lnTo>
                        <a:pt x="378" y="310"/>
                      </a:lnTo>
                      <a:lnTo>
                        <a:pt x="379" y="310"/>
                      </a:lnTo>
                      <a:lnTo>
                        <a:pt x="379" y="309"/>
                      </a:lnTo>
                      <a:lnTo>
                        <a:pt x="379" y="310"/>
                      </a:lnTo>
                      <a:lnTo>
                        <a:pt x="380" y="310"/>
                      </a:lnTo>
                      <a:lnTo>
                        <a:pt x="381" y="310"/>
                      </a:lnTo>
                      <a:lnTo>
                        <a:pt x="382" y="310"/>
                      </a:lnTo>
                      <a:lnTo>
                        <a:pt x="383" y="310"/>
                      </a:lnTo>
                      <a:lnTo>
                        <a:pt x="384" y="309"/>
                      </a:lnTo>
                      <a:lnTo>
                        <a:pt x="384" y="310"/>
                      </a:lnTo>
                      <a:lnTo>
                        <a:pt x="385" y="310"/>
                      </a:lnTo>
                      <a:lnTo>
                        <a:pt x="386" y="309"/>
                      </a:lnTo>
                      <a:lnTo>
                        <a:pt x="386" y="310"/>
                      </a:lnTo>
                      <a:lnTo>
                        <a:pt x="387" y="310"/>
                      </a:lnTo>
                      <a:lnTo>
                        <a:pt x="388" y="311"/>
                      </a:lnTo>
                      <a:lnTo>
                        <a:pt x="388" y="310"/>
                      </a:lnTo>
                      <a:lnTo>
                        <a:pt x="389" y="310"/>
                      </a:lnTo>
                      <a:lnTo>
                        <a:pt x="389" y="311"/>
                      </a:lnTo>
                      <a:lnTo>
                        <a:pt x="390" y="310"/>
                      </a:lnTo>
                      <a:lnTo>
                        <a:pt x="391" y="309"/>
                      </a:lnTo>
                      <a:lnTo>
                        <a:pt x="391" y="308"/>
                      </a:lnTo>
                      <a:lnTo>
                        <a:pt x="392" y="308"/>
                      </a:lnTo>
                      <a:lnTo>
                        <a:pt x="392" y="307"/>
                      </a:lnTo>
                      <a:lnTo>
                        <a:pt x="393" y="309"/>
                      </a:lnTo>
                      <a:lnTo>
                        <a:pt x="394" y="310"/>
                      </a:lnTo>
                      <a:lnTo>
                        <a:pt x="395" y="310"/>
                      </a:lnTo>
                      <a:lnTo>
                        <a:pt x="396" y="311"/>
                      </a:lnTo>
                      <a:lnTo>
                        <a:pt x="396" y="310"/>
                      </a:lnTo>
                      <a:lnTo>
                        <a:pt x="396" y="311"/>
                      </a:lnTo>
                      <a:lnTo>
                        <a:pt x="397" y="311"/>
                      </a:lnTo>
                      <a:lnTo>
                        <a:pt x="398" y="310"/>
                      </a:lnTo>
                      <a:lnTo>
                        <a:pt x="398" y="311"/>
                      </a:lnTo>
                      <a:lnTo>
                        <a:pt x="399" y="311"/>
                      </a:lnTo>
                      <a:lnTo>
                        <a:pt x="400" y="310"/>
                      </a:lnTo>
                      <a:lnTo>
                        <a:pt x="400" y="311"/>
                      </a:lnTo>
                      <a:lnTo>
                        <a:pt x="401" y="311"/>
                      </a:lnTo>
                      <a:lnTo>
                        <a:pt x="401" y="310"/>
                      </a:lnTo>
                      <a:lnTo>
                        <a:pt x="402" y="311"/>
                      </a:lnTo>
                      <a:lnTo>
                        <a:pt x="403" y="310"/>
                      </a:lnTo>
                      <a:lnTo>
                        <a:pt x="403" y="311"/>
                      </a:lnTo>
                      <a:lnTo>
                        <a:pt x="404" y="311"/>
                      </a:lnTo>
                      <a:lnTo>
                        <a:pt x="404" y="310"/>
                      </a:lnTo>
                      <a:lnTo>
                        <a:pt x="405" y="311"/>
                      </a:lnTo>
                      <a:lnTo>
                        <a:pt x="405" y="310"/>
                      </a:lnTo>
                      <a:lnTo>
                        <a:pt x="406" y="311"/>
                      </a:lnTo>
                      <a:lnTo>
                        <a:pt x="407" y="310"/>
                      </a:lnTo>
                      <a:lnTo>
                        <a:pt x="407" y="311"/>
                      </a:lnTo>
                      <a:lnTo>
                        <a:pt x="408" y="311"/>
                      </a:lnTo>
                      <a:lnTo>
                        <a:pt x="408" y="310"/>
                      </a:lnTo>
                      <a:lnTo>
                        <a:pt x="409" y="311"/>
                      </a:lnTo>
                      <a:lnTo>
                        <a:pt x="410" y="311"/>
                      </a:lnTo>
                      <a:lnTo>
                        <a:pt x="410" y="310"/>
                      </a:lnTo>
                      <a:lnTo>
                        <a:pt x="411" y="310"/>
                      </a:lnTo>
                      <a:lnTo>
                        <a:pt x="411" y="311"/>
                      </a:lnTo>
                      <a:lnTo>
                        <a:pt x="411" y="310"/>
                      </a:lnTo>
                      <a:lnTo>
                        <a:pt x="412" y="311"/>
                      </a:lnTo>
                      <a:lnTo>
                        <a:pt x="412" y="310"/>
                      </a:lnTo>
                      <a:lnTo>
                        <a:pt x="413" y="310"/>
                      </a:lnTo>
                      <a:lnTo>
                        <a:pt x="414" y="310"/>
                      </a:lnTo>
                      <a:lnTo>
                        <a:pt x="414" y="311"/>
                      </a:lnTo>
                      <a:lnTo>
                        <a:pt x="415" y="310"/>
                      </a:lnTo>
                      <a:lnTo>
                        <a:pt x="415" y="311"/>
                      </a:lnTo>
                      <a:lnTo>
                        <a:pt x="416" y="311"/>
                      </a:lnTo>
                      <a:lnTo>
                        <a:pt x="416" y="310"/>
                      </a:lnTo>
                      <a:lnTo>
                        <a:pt x="417" y="310"/>
                      </a:lnTo>
                      <a:lnTo>
                        <a:pt x="418" y="311"/>
                      </a:lnTo>
                      <a:lnTo>
                        <a:pt x="419" y="311"/>
                      </a:lnTo>
                      <a:lnTo>
                        <a:pt x="419" y="310"/>
                      </a:lnTo>
                      <a:lnTo>
                        <a:pt x="420" y="310"/>
                      </a:lnTo>
                      <a:lnTo>
                        <a:pt x="421" y="310"/>
                      </a:lnTo>
                      <a:lnTo>
                        <a:pt x="422" y="310"/>
                      </a:lnTo>
                      <a:lnTo>
                        <a:pt x="422" y="311"/>
                      </a:lnTo>
                      <a:lnTo>
                        <a:pt x="423" y="310"/>
                      </a:lnTo>
                      <a:lnTo>
                        <a:pt x="424" y="311"/>
                      </a:lnTo>
                      <a:lnTo>
                        <a:pt x="424" y="309"/>
                      </a:lnTo>
                      <a:lnTo>
                        <a:pt x="425" y="310"/>
                      </a:lnTo>
                      <a:lnTo>
                        <a:pt x="425" y="311"/>
                      </a:lnTo>
                      <a:lnTo>
                        <a:pt x="426" y="310"/>
                      </a:lnTo>
                      <a:lnTo>
                        <a:pt x="427" y="311"/>
                      </a:lnTo>
                      <a:lnTo>
                        <a:pt x="428" y="311"/>
                      </a:lnTo>
                      <a:lnTo>
                        <a:pt x="429" y="312"/>
                      </a:lnTo>
                      <a:lnTo>
                        <a:pt x="429" y="311"/>
                      </a:lnTo>
                      <a:lnTo>
                        <a:pt x="430" y="311"/>
                      </a:lnTo>
                      <a:lnTo>
                        <a:pt x="430" y="310"/>
                      </a:lnTo>
                      <a:lnTo>
                        <a:pt x="431" y="312"/>
                      </a:lnTo>
                      <a:lnTo>
                        <a:pt x="431" y="311"/>
                      </a:lnTo>
                      <a:lnTo>
                        <a:pt x="432" y="311"/>
                      </a:lnTo>
                      <a:lnTo>
                        <a:pt x="433" y="311"/>
                      </a:lnTo>
                      <a:lnTo>
                        <a:pt x="433" y="310"/>
                      </a:lnTo>
                      <a:lnTo>
                        <a:pt x="434" y="311"/>
                      </a:lnTo>
                      <a:lnTo>
                        <a:pt x="435" y="311"/>
                      </a:lnTo>
                      <a:lnTo>
                        <a:pt x="436" y="311"/>
                      </a:lnTo>
                      <a:lnTo>
                        <a:pt x="436" y="310"/>
                      </a:lnTo>
                      <a:lnTo>
                        <a:pt x="437" y="311"/>
                      </a:lnTo>
                      <a:lnTo>
                        <a:pt x="438" y="311"/>
                      </a:lnTo>
                      <a:lnTo>
                        <a:pt x="439" y="312"/>
                      </a:lnTo>
                      <a:lnTo>
                        <a:pt x="439" y="311"/>
                      </a:lnTo>
                      <a:lnTo>
                        <a:pt x="440" y="311"/>
                      </a:lnTo>
                      <a:lnTo>
                        <a:pt x="441" y="311"/>
                      </a:lnTo>
                      <a:lnTo>
                        <a:pt x="442" y="312"/>
                      </a:lnTo>
                      <a:lnTo>
                        <a:pt x="442" y="311"/>
                      </a:lnTo>
                      <a:lnTo>
                        <a:pt x="442" y="312"/>
                      </a:lnTo>
                      <a:lnTo>
                        <a:pt x="443" y="311"/>
                      </a:lnTo>
                      <a:lnTo>
                        <a:pt x="444" y="311"/>
                      </a:lnTo>
                      <a:lnTo>
                        <a:pt x="444" y="312"/>
                      </a:lnTo>
                      <a:lnTo>
                        <a:pt x="445" y="311"/>
                      </a:lnTo>
                      <a:lnTo>
                        <a:pt x="445" y="312"/>
                      </a:lnTo>
                      <a:lnTo>
                        <a:pt x="446" y="311"/>
                      </a:lnTo>
                      <a:lnTo>
                        <a:pt x="447" y="312"/>
                      </a:lnTo>
                      <a:lnTo>
                        <a:pt x="448" y="312"/>
                      </a:lnTo>
                      <a:lnTo>
                        <a:pt x="448" y="311"/>
                      </a:lnTo>
                      <a:lnTo>
                        <a:pt x="449" y="311"/>
                      </a:lnTo>
                      <a:lnTo>
                        <a:pt x="450" y="311"/>
                      </a:lnTo>
                      <a:lnTo>
                        <a:pt x="451" y="311"/>
                      </a:lnTo>
                      <a:lnTo>
                        <a:pt x="451" y="312"/>
                      </a:lnTo>
                      <a:lnTo>
                        <a:pt x="452" y="311"/>
                      </a:lnTo>
                      <a:lnTo>
                        <a:pt x="453" y="312"/>
                      </a:lnTo>
                      <a:lnTo>
                        <a:pt x="453" y="311"/>
                      </a:lnTo>
                      <a:lnTo>
                        <a:pt x="454" y="311"/>
                      </a:lnTo>
                      <a:lnTo>
                        <a:pt x="455" y="311"/>
                      </a:lnTo>
                      <a:lnTo>
                        <a:pt x="455" y="312"/>
                      </a:lnTo>
                      <a:lnTo>
                        <a:pt x="456" y="312"/>
                      </a:lnTo>
                      <a:lnTo>
                        <a:pt x="457" y="311"/>
                      </a:lnTo>
                      <a:lnTo>
                        <a:pt x="457" y="312"/>
                      </a:lnTo>
                      <a:lnTo>
                        <a:pt x="458" y="312"/>
                      </a:lnTo>
                      <a:lnTo>
                        <a:pt x="458" y="311"/>
                      </a:lnTo>
                      <a:lnTo>
                        <a:pt x="459" y="311"/>
                      </a:lnTo>
                      <a:lnTo>
                        <a:pt x="460" y="311"/>
                      </a:lnTo>
                      <a:lnTo>
                        <a:pt x="460" y="312"/>
                      </a:lnTo>
                      <a:lnTo>
                        <a:pt x="461" y="312"/>
                      </a:lnTo>
                      <a:lnTo>
                        <a:pt x="461" y="311"/>
                      </a:lnTo>
                      <a:lnTo>
                        <a:pt x="461" y="312"/>
                      </a:lnTo>
                      <a:lnTo>
                        <a:pt x="462" y="311"/>
                      </a:lnTo>
                      <a:lnTo>
                        <a:pt x="463" y="311"/>
                      </a:lnTo>
                      <a:lnTo>
                        <a:pt x="464" y="311"/>
                      </a:lnTo>
                      <a:lnTo>
                        <a:pt x="465" y="311"/>
                      </a:lnTo>
                      <a:lnTo>
                        <a:pt x="465" y="312"/>
                      </a:lnTo>
                      <a:lnTo>
                        <a:pt x="466" y="311"/>
                      </a:lnTo>
                      <a:lnTo>
                        <a:pt x="466" y="312"/>
                      </a:lnTo>
                      <a:lnTo>
                        <a:pt x="467" y="312"/>
                      </a:lnTo>
                      <a:lnTo>
                        <a:pt x="468" y="311"/>
                      </a:lnTo>
                      <a:lnTo>
                        <a:pt x="469" y="311"/>
                      </a:lnTo>
                      <a:lnTo>
                        <a:pt x="469" y="312"/>
                      </a:lnTo>
                      <a:lnTo>
                        <a:pt x="470" y="312"/>
                      </a:lnTo>
                      <a:lnTo>
                        <a:pt x="470" y="310"/>
                      </a:lnTo>
                      <a:lnTo>
                        <a:pt x="470" y="312"/>
                      </a:lnTo>
                      <a:lnTo>
                        <a:pt x="471" y="311"/>
                      </a:lnTo>
                      <a:lnTo>
                        <a:pt x="471" y="312"/>
                      </a:lnTo>
                      <a:lnTo>
                        <a:pt x="472" y="311"/>
                      </a:lnTo>
                      <a:lnTo>
                        <a:pt x="472" y="312"/>
                      </a:lnTo>
                      <a:lnTo>
                        <a:pt x="473" y="311"/>
                      </a:lnTo>
                      <a:lnTo>
                        <a:pt x="473" y="312"/>
                      </a:lnTo>
                      <a:lnTo>
                        <a:pt x="474" y="312"/>
                      </a:lnTo>
                      <a:lnTo>
                        <a:pt x="474" y="311"/>
                      </a:lnTo>
                      <a:lnTo>
                        <a:pt x="475" y="312"/>
                      </a:lnTo>
                      <a:lnTo>
                        <a:pt x="476" y="312"/>
                      </a:lnTo>
                      <a:lnTo>
                        <a:pt x="477" y="311"/>
                      </a:lnTo>
                      <a:lnTo>
                        <a:pt x="477" y="312"/>
                      </a:lnTo>
                      <a:lnTo>
                        <a:pt x="478" y="311"/>
                      </a:lnTo>
                      <a:lnTo>
                        <a:pt x="478" y="312"/>
                      </a:lnTo>
                      <a:lnTo>
                        <a:pt x="479" y="311"/>
                      </a:lnTo>
                      <a:lnTo>
                        <a:pt x="480" y="311"/>
                      </a:lnTo>
                      <a:lnTo>
                        <a:pt x="481" y="311"/>
                      </a:lnTo>
                      <a:lnTo>
                        <a:pt x="482" y="311"/>
                      </a:lnTo>
                      <a:lnTo>
                        <a:pt x="483" y="311"/>
                      </a:lnTo>
                      <a:lnTo>
                        <a:pt x="484" y="311"/>
                      </a:lnTo>
                      <a:lnTo>
                        <a:pt x="485" y="311"/>
                      </a:lnTo>
                      <a:lnTo>
                        <a:pt x="485" y="312"/>
                      </a:lnTo>
                      <a:lnTo>
                        <a:pt x="486" y="311"/>
                      </a:lnTo>
                      <a:lnTo>
                        <a:pt x="487" y="311"/>
                      </a:lnTo>
                      <a:lnTo>
                        <a:pt x="488" y="311"/>
                      </a:lnTo>
                      <a:lnTo>
                        <a:pt x="488" y="309"/>
                      </a:lnTo>
                      <a:lnTo>
                        <a:pt x="489" y="311"/>
                      </a:lnTo>
                      <a:lnTo>
                        <a:pt x="489" y="310"/>
                      </a:lnTo>
                      <a:lnTo>
                        <a:pt x="490" y="311"/>
                      </a:lnTo>
                      <a:lnTo>
                        <a:pt x="490" y="310"/>
                      </a:lnTo>
                      <a:lnTo>
                        <a:pt x="491" y="310"/>
                      </a:lnTo>
                      <a:lnTo>
                        <a:pt x="492" y="311"/>
                      </a:lnTo>
                      <a:lnTo>
                        <a:pt x="492" y="310"/>
                      </a:lnTo>
                      <a:lnTo>
                        <a:pt x="493" y="311"/>
                      </a:lnTo>
                      <a:lnTo>
                        <a:pt x="494" y="312"/>
                      </a:lnTo>
                      <a:lnTo>
                        <a:pt x="494" y="311"/>
                      </a:lnTo>
                      <a:lnTo>
                        <a:pt x="495" y="311"/>
                      </a:lnTo>
                      <a:lnTo>
                        <a:pt x="495" y="312"/>
                      </a:lnTo>
                      <a:lnTo>
                        <a:pt x="496" y="311"/>
                      </a:lnTo>
                      <a:lnTo>
                        <a:pt x="496" y="312"/>
                      </a:lnTo>
                      <a:lnTo>
                        <a:pt x="497" y="312"/>
                      </a:lnTo>
                      <a:lnTo>
                        <a:pt x="497" y="311"/>
                      </a:lnTo>
                      <a:lnTo>
                        <a:pt x="498" y="311"/>
                      </a:lnTo>
                      <a:lnTo>
                        <a:pt x="499" y="311"/>
                      </a:lnTo>
                      <a:lnTo>
                        <a:pt x="499" y="312"/>
                      </a:lnTo>
                      <a:lnTo>
                        <a:pt x="500" y="311"/>
                      </a:lnTo>
                      <a:lnTo>
                        <a:pt x="501" y="311"/>
                      </a:lnTo>
                      <a:lnTo>
                        <a:pt x="502" y="311"/>
                      </a:lnTo>
                      <a:lnTo>
                        <a:pt x="502" y="312"/>
                      </a:lnTo>
                      <a:lnTo>
                        <a:pt x="503" y="311"/>
                      </a:lnTo>
                      <a:lnTo>
                        <a:pt x="503" y="312"/>
                      </a:lnTo>
                      <a:lnTo>
                        <a:pt x="504" y="311"/>
                      </a:lnTo>
                      <a:lnTo>
                        <a:pt x="504" y="312"/>
                      </a:lnTo>
                      <a:lnTo>
                        <a:pt x="505" y="313"/>
                      </a:lnTo>
                      <a:lnTo>
                        <a:pt x="505" y="311"/>
                      </a:lnTo>
                      <a:lnTo>
                        <a:pt x="506" y="312"/>
                      </a:lnTo>
                      <a:lnTo>
                        <a:pt x="506" y="311"/>
                      </a:lnTo>
                      <a:lnTo>
                        <a:pt x="507" y="311"/>
                      </a:lnTo>
                      <a:lnTo>
                        <a:pt x="508" y="311"/>
                      </a:lnTo>
                      <a:lnTo>
                        <a:pt x="509" y="311"/>
                      </a:lnTo>
                      <a:lnTo>
                        <a:pt x="510" y="311"/>
                      </a:lnTo>
                      <a:lnTo>
                        <a:pt x="511" y="312"/>
                      </a:lnTo>
                      <a:lnTo>
                        <a:pt x="511" y="311"/>
                      </a:lnTo>
                      <a:lnTo>
                        <a:pt x="512" y="312"/>
                      </a:lnTo>
                      <a:lnTo>
                        <a:pt x="512" y="311"/>
                      </a:lnTo>
                      <a:lnTo>
                        <a:pt x="513" y="311"/>
                      </a:lnTo>
                      <a:lnTo>
                        <a:pt x="514" y="311"/>
                      </a:lnTo>
                      <a:lnTo>
                        <a:pt x="514" y="310"/>
                      </a:lnTo>
                      <a:lnTo>
                        <a:pt x="515" y="312"/>
                      </a:lnTo>
                      <a:lnTo>
                        <a:pt x="515" y="311"/>
                      </a:lnTo>
                      <a:lnTo>
                        <a:pt x="516" y="311"/>
                      </a:lnTo>
                      <a:lnTo>
                        <a:pt x="517" y="311"/>
                      </a:lnTo>
                      <a:lnTo>
                        <a:pt x="518" y="312"/>
                      </a:lnTo>
                      <a:lnTo>
                        <a:pt x="518" y="311"/>
                      </a:lnTo>
                      <a:lnTo>
                        <a:pt x="519" y="311"/>
                      </a:lnTo>
                      <a:lnTo>
                        <a:pt x="519" y="312"/>
                      </a:lnTo>
                      <a:lnTo>
                        <a:pt x="520" y="311"/>
                      </a:lnTo>
                      <a:lnTo>
                        <a:pt x="521" y="311"/>
                      </a:lnTo>
                      <a:lnTo>
                        <a:pt x="522" y="311"/>
                      </a:lnTo>
                      <a:lnTo>
                        <a:pt x="523" y="311"/>
                      </a:lnTo>
                      <a:lnTo>
                        <a:pt x="523" y="310"/>
                      </a:lnTo>
                      <a:lnTo>
                        <a:pt x="524" y="310"/>
                      </a:lnTo>
                      <a:lnTo>
                        <a:pt x="525" y="310"/>
                      </a:lnTo>
                      <a:lnTo>
                        <a:pt x="526" y="310"/>
                      </a:lnTo>
                      <a:lnTo>
                        <a:pt x="527" y="311"/>
                      </a:lnTo>
                      <a:lnTo>
                        <a:pt x="528" y="311"/>
                      </a:lnTo>
                      <a:lnTo>
                        <a:pt x="529" y="311"/>
                      </a:lnTo>
                      <a:lnTo>
                        <a:pt x="530" y="312"/>
                      </a:lnTo>
                      <a:lnTo>
                        <a:pt x="530" y="311"/>
                      </a:lnTo>
                      <a:lnTo>
                        <a:pt x="531" y="312"/>
                      </a:lnTo>
                      <a:lnTo>
                        <a:pt x="532" y="311"/>
                      </a:lnTo>
                      <a:lnTo>
                        <a:pt x="532" y="312"/>
                      </a:lnTo>
                      <a:lnTo>
                        <a:pt x="533" y="311"/>
                      </a:lnTo>
                      <a:lnTo>
                        <a:pt x="534" y="311"/>
                      </a:lnTo>
                      <a:lnTo>
                        <a:pt x="534" y="312"/>
                      </a:lnTo>
                      <a:lnTo>
                        <a:pt x="535" y="312"/>
                      </a:lnTo>
                      <a:lnTo>
                        <a:pt x="535" y="311"/>
                      </a:lnTo>
                      <a:lnTo>
                        <a:pt x="536" y="311"/>
                      </a:lnTo>
                      <a:lnTo>
                        <a:pt x="536" y="310"/>
                      </a:lnTo>
                      <a:lnTo>
                        <a:pt x="537" y="311"/>
                      </a:lnTo>
                      <a:lnTo>
                        <a:pt x="538" y="311"/>
                      </a:lnTo>
                      <a:lnTo>
                        <a:pt x="538" y="312"/>
                      </a:lnTo>
                      <a:lnTo>
                        <a:pt x="538" y="311"/>
                      </a:lnTo>
                      <a:lnTo>
                        <a:pt x="539" y="311"/>
                      </a:lnTo>
                      <a:lnTo>
                        <a:pt x="540" y="311"/>
                      </a:lnTo>
                      <a:lnTo>
                        <a:pt x="540" y="312"/>
                      </a:lnTo>
                      <a:lnTo>
                        <a:pt x="541" y="311"/>
                      </a:lnTo>
                      <a:lnTo>
                        <a:pt x="541" y="310"/>
                      </a:lnTo>
                      <a:lnTo>
                        <a:pt x="542" y="311"/>
                      </a:lnTo>
                      <a:lnTo>
                        <a:pt x="543" y="311"/>
                      </a:lnTo>
                      <a:lnTo>
                        <a:pt x="544" y="311"/>
                      </a:lnTo>
                      <a:lnTo>
                        <a:pt x="545" y="311"/>
                      </a:lnTo>
                      <a:lnTo>
                        <a:pt x="546" y="311"/>
                      </a:lnTo>
                      <a:lnTo>
                        <a:pt x="546" y="312"/>
                      </a:lnTo>
                      <a:lnTo>
                        <a:pt x="547" y="310"/>
                      </a:lnTo>
                      <a:lnTo>
                        <a:pt x="547" y="311"/>
                      </a:lnTo>
                      <a:lnTo>
                        <a:pt x="548" y="310"/>
                      </a:lnTo>
                      <a:lnTo>
                        <a:pt x="548" y="311"/>
                      </a:lnTo>
                      <a:lnTo>
                        <a:pt x="548" y="312"/>
                      </a:lnTo>
                      <a:lnTo>
                        <a:pt x="549" y="311"/>
                      </a:lnTo>
                      <a:lnTo>
                        <a:pt x="550" y="311"/>
                      </a:lnTo>
                      <a:lnTo>
                        <a:pt x="550" y="310"/>
                      </a:lnTo>
                      <a:lnTo>
                        <a:pt x="551" y="311"/>
                      </a:lnTo>
                      <a:lnTo>
                        <a:pt x="552" y="311"/>
                      </a:lnTo>
                      <a:lnTo>
                        <a:pt x="553" y="311"/>
                      </a:lnTo>
                      <a:lnTo>
                        <a:pt x="553" y="312"/>
                      </a:lnTo>
                      <a:lnTo>
                        <a:pt x="554" y="311"/>
                      </a:lnTo>
                      <a:lnTo>
                        <a:pt x="554" y="310"/>
                      </a:lnTo>
                      <a:lnTo>
                        <a:pt x="555" y="312"/>
                      </a:lnTo>
                      <a:lnTo>
                        <a:pt x="555" y="311"/>
                      </a:lnTo>
                      <a:lnTo>
                        <a:pt x="556" y="312"/>
                      </a:lnTo>
                      <a:lnTo>
                        <a:pt x="556" y="311"/>
                      </a:lnTo>
                      <a:lnTo>
                        <a:pt x="557" y="311"/>
                      </a:lnTo>
                      <a:lnTo>
                        <a:pt x="558" y="311"/>
                      </a:lnTo>
                      <a:lnTo>
                        <a:pt x="558" y="310"/>
                      </a:lnTo>
                      <a:lnTo>
                        <a:pt x="558" y="311"/>
                      </a:lnTo>
                      <a:lnTo>
                        <a:pt x="559" y="310"/>
                      </a:lnTo>
                      <a:lnTo>
                        <a:pt x="559" y="311"/>
                      </a:lnTo>
                      <a:lnTo>
                        <a:pt x="560" y="311"/>
                      </a:lnTo>
                      <a:lnTo>
                        <a:pt x="560" y="310"/>
                      </a:lnTo>
                      <a:lnTo>
                        <a:pt x="561" y="311"/>
                      </a:lnTo>
                      <a:lnTo>
                        <a:pt x="562" y="311"/>
                      </a:lnTo>
                      <a:lnTo>
                        <a:pt x="563" y="311"/>
                      </a:lnTo>
                      <a:lnTo>
                        <a:pt x="564" y="310"/>
                      </a:lnTo>
                      <a:lnTo>
                        <a:pt x="565" y="311"/>
                      </a:lnTo>
                      <a:lnTo>
                        <a:pt x="566" y="311"/>
                      </a:lnTo>
                      <a:lnTo>
                        <a:pt x="567" y="311"/>
                      </a:lnTo>
                      <a:lnTo>
                        <a:pt x="568" y="311"/>
                      </a:lnTo>
                      <a:lnTo>
                        <a:pt x="569" y="311"/>
                      </a:lnTo>
                      <a:lnTo>
                        <a:pt x="570" y="311"/>
                      </a:lnTo>
                      <a:lnTo>
                        <a:pt x="570" y="310"/>
                      </a:lnTo>
                      <a:lnTo>
                        <a:pt x="571" y="311"/>
                      </a:lnTo>
                      <a:lnTo>
                        <a:pt x="572" y="311"/>
                      </a:lnTo>
                      <a:lnTo>
                        <a:pt x="572" y="310"/>
                      </a:lnTo>
                      <a:lnTo>
                        <a:pt x="573" y="311"/>
                      </a:lnTo>
                      <a:lnTo>
                        <a:pt x="574" y="311"/>
                      </a:lnTo>
                      <a:lnTo>
                        <a:pt x="575" y="311"/>
                      </a:lnTo>
                      <a:lnTo>
                        <a:pt x="575" y="310"/>
                      </a:lnTo>
                      <a:lnTo>
                        <a:pt x="576" y="311"/>
                      </a:lnTo>
                      <a:lnTo>
                        <a:pt x="577" y="311"/>
                      </a:lnTo>
                      <a:lnTo>
                        <a:pt x="578" y="311"/>
                      </a:lnTo>
                      <a:lnTo>
                        <a:pt x="579" y="312"/>
                      </a:lnTo>
                      <a:lnTo>
                        <a:pt x="579" y="311"/>
                      </a:lnTo>
                      <a:lnTo>
                        <a:pt x="580" y="312"/>
                      </a:lnTo>
                      <a:lnTo>
                        <a:pt x="580" y="311"/>
                      </a:lnTo>
                      <a:lnTo>
                        <a:pt x="580" y="310"/>
                      </a:lnTo>
                      <a:lnTo>
                        <a:pt x="581" y="311"/>
                      </a:lnTo>
                      <a:lnTo>
                        <a:pt x="581" y="312"/>
                      </a:lnTo>
                      <a:lnTo>
                        <a:pt x="582" y="311"/>
                      </a:lnTo>
                      <a:lnTo>
                        <a:pt x="582" y="312"/>
                      </a:lnTo>
                      <a:lnTo>
                        <a:pt x="583" y="311"/>
                      </a:lnTo>
                      <a:lnTo>
                        <a:pt x="584" y="311"/>
                      </a:lnTo>
                      <a:lnTo>
                        <a:pt x="585" y="312"/>
                      </a:lnTo>
                      <a:lnTo>
                        <a:pt x="585" y="311"/>
                      </a:lnTo>
                      <a:lnTo>
                        <a:pt x="586" y="311"/>
                      </a:lnTo>
                      <a:lnTo>
                        <a:pt x="587" y="312"/>
                      </a:lnTo>
                      <a:lnTo>
                        <a:pt x="587" y="311"/>
                      </a:lnTo>
                      <a:lnTo>
                        <a:pt x="588" y="311"/>
                      </a:lnTo>
                      <a:lnTo>
                        <a:pt x="589" y="312"/>
                      </a:lnTo>
                      <a:lnTo>
                        <a:pt x="590" y="312"/>
                      </a:lnTo>
                      <a:lnTo>
                        <a:pt x="590" y="311"/>
                      </a:lnTo>
                      <a:lnTo>
                        <a:pt x="591" y="311"/>
                      </a:lnTo>
                      <a:lnTo>
                        <a:pt x="592" y="312"/>
                      </a:lnTo>
                      <a:lnTo>
                        <a:pt x="592" y="311"/>
                      </a:lnTo>
                      <a:lnTo>
                        <a:pt x="593" y="311"/>
                      </a:lnTo>
                      <a:lnTo>
                        <a:pt x="594" y="311"/>
                      </a:lnTo>
                      <a:lnTo>
                        <a:pt x="595" y="311"/>
                      </a:lnTo>
                      <a:lnTo>
                        <a:pt x="596" y="311"/>
                      </a:lnTo>
                      <a:lnTo>
                        <a:pt x="597" y="311"/>
                      </a:lnTo>
                      <a:lnTo>
                        <a:pt x="598" y="311"/>
                      </a:lnTo>
                      <a:lnTo>
                        <a:pt x="599" y="311"/>
                      </a:lnTo>
                      <a:lnTo>
                        <a:pt x="600" y="310"/>
                      </a:lnTo>
                      <a:lnTo>
                        <a:pt x="601" y="311"/>
                      </a:lnTo>
                      <a:lnTo>
                        <a:pt x="601" y="310"/>
                      </a:lnTo>
                      <a:lnTo>
                        <a:pt x="602" y="311"/>
                      </a:lnTo>
                      <a:lnTo>
                        <a:pt x="603" y="311"/>
                      </a:lnTo>
                      <a:lnTo>
                        <a:pt x="604" y="312"/>
                      </a:lnTo>
                      <a:lnTo>
                        <a:pt x="604" y="311"/>
                      </a:lnTo>
                      <a:lnTo>
                        <a:pt x="605" y="311"/>
                      </a:lnTo>
                      <a:lnTo>
                        <a:pt x="606" y="312"/>
                      </a:lnTo>
                      <a:lnTo>
                        <a:pt x="606" y="311"/>
                      </a:lnTo>
                      <a:lnTo>
                        <a:pt x="607" y="311"/>
                      </a:lnTo>
                      <a:lnTo>
                        <a:pt x="607" y="312"/>
                      </a:lnTo>
                      <a:lnTo>
                        <a:pt x="608" y="311"/>
                      </a:lnTo>
                      <a:lnTo>
                        <a:pt x="608" y="312"/>
                      </a:lnTo>
                      <a:lnTo>
                        <a:pt x="609" y="311"/>
                      </a:lnTo>
                      <a:lnTo>
                        <a:pt x="610" y="312"/>
                      </a:lnTo>
                      <a:lnTo>
                        <a:pt x="610" y="311"/>
                      </a:lnTo>
                      <a:lnTo>
                        <a:pt x="611" y="311"/>
                      </a:lnTo>
                      <a:lnTo>
                        <a:pt x="611" y="312"/>
                      </a:lnTo>
                      <a:lnTo>
                        <a:pt x="612" y="312"/>
                      </a:lnTo>
                      <a:lnTo>
                        <a:pt x="612" y="311"/>
                      </a:lnTo>
                      <a:lnTo>
                        <a:pt x="613" y="311"/>
                      </a:lnTo>
                      <a:lnTo>
                        <a:pt x="614" y="311"/>
                      </a:lnTo>
                      <a:lnTo>
                        <a:pt x="615" y="310"/>
                      </a:lnTo>
                      <a:lnTo>
                        <a:pt x="615" y="311"/>
                      </a:lnTo>
                      <a:lnTo>
                        <a:pt x="616" y="311"/>
                      </a:lnTo>
                      <a:lnTo>
                        <a:pt x="617" y="312"/>
                      </a:lnTo>
                      <a:lnTo>
                        <a:pt x="618" y="312"/>
                      </a:lnTo>
                      <a:lnTo>
                        <a:pt x="618" y="311"/>
                      </a:lnTo>
                      <a:lnTo>
                        <a:pt x="619" y="311"/>
                      </a:lnTo>
                      <a:lnTo>
                        <a:pt x="619" y="312"/>
                      </a:lnTo>
                      <a:lnTo>
                        <a:pt x="620" y="311"/>
                      </a:lnTo>
                      <a:lnTo>
                        <a:pt x="620" y="312"/>
                      </a:lnTo>
                      <a:lnTo>
                        <a:pt x="621" y="311"/>
                      </a:lnTo>
                      <a:lnTo>
                        <a:pt x="622" y="311"/>
                      </a:lnTo>
                      <a:lnTo>
                        <a:pt x="622" y="312"/>
                      </a:lnTo>
                      <a:lnTo>
                        <a:pt x="622" y="311"/>
                      </a:lnTo>
                      <a:lnTo>
                        <a:pt x="623" y="311"/>
                      </a:lnTo>
                      <a:lnTo>
                        <a:pt x="624" y="311"/>
                      </a:lnTo>
                      <a:lnTo>
                        <a:pt x="624" y="312"/>
                      </a:lnTo>
                      <a:lnTo>
                        <a:pt x="625" y="310"/>
                      </a:lnTo>
                      <a:lnTo>
                        <a:pt x="625" y="311"/>
                      </a:lnTo>
                      <a:lnTo>
                        <a:pt x="626" y="311"/>
                      </a:lnTo>
                      <a:lnTo>
                        <a:pt x="627" y="312"/>
                      </a:lnTo>
                      <a:lnTo>
                        <a:pt x="627" y="311"/>
                      </a:lnTo>
                      <a:lnTo>
                        <a:pt x="628" y="311"/>
                      </a:lnTo>
                      <a:lnTo>
                        <a:pt x="628" y="312"/>
                      </a:lnTo>
                      <a:lnTo>
                        <a:pt x="629" y="311"/>
                      </a:lnTo>
                      <a:lnTo>
                        <a:pt x="630" y="311"/>
                      </a:lnTo>
                      <a:lnTo>
                        <a:pt x="631" y="311"/>
                      </a:lnTo>
                      <a:lnTo>
                        <a:pt x="632" y="311"/>
                      </a:lnTo>
                      <a:lnTo>
                        <a:pt x="633" y="311"/>
                      </a:lnTo>
                      <a:lnTo>
                        <a:pt x="634" y="311"/>
                      </a:lnTo>
                      <a:lnTo>
                        <a:pt x="635" y="311"/>
                      </a:lnTo>
                      <a:lnTo>
                        <a:pt x="635" y="312"/>
                      </a:lnTo>
                      <a:lnTo>
                        <a:pt x="636" y="312"/>
                      </a:lnTo>
                      <a:lnTo>
                        <a:pt x="636" y="311"/>
                      </a:lnTo>
                      <a:lnTo>
                        <a:pt x="637" y="313"/>
                      </a:lnTo>
                      <a:lnTo>
                        <a:pt x="637" y="311"/>
                      </a:lnTo>
                      <a:lnTo>
                        <a:pt x="638" y="312"/>
                      </a:lnTo>
                      <a:lnTo>
                        <a:pt x="638" y="311"/>
                      </a:lnTo>
                      <a:lnTo>
                        <a:pt x="639" y="312"/>
                      </a:lnTo>
                      <a:lnTo>
                        <a:pt x="639" y="311"/>
                      </a:lnTo>
                      <a:lnTo>
                        <a:pt x="640" y="311"/>
                      </a:lnTo>
                      <a:lnTo>
                        <a:pt x="641" y="311"/>
                      </a:lnTo>
                      <a:lnTo>
                        <a:pt x="642" y="311"/>
                      </a:lnTo>
                      <a:lnTo>
                        <a:pt x="643" y="311"/>
                      </a:lnTo>
                      <a:lnTo>
                        <a:pt x="644" y="311"/>
                      </a:lnTo>
                      <a:lnTo>
                        <a:pt x="645" y="312"/>
                      </a:lnTo>
                      <a:lnTo>
                        <a:pt x="645" y="311"/>
                      </a:lnTo>
                      <a:lnTo>
                        <a:pt x="646" y="311"/>
                      </a:lnTo>
                      <a:lnTo>
                        <a:pt x="646" y="310"/>
                      </a:lnTo>
                      <a:lnTo>
                        <a:pt x="647" y="311"/>
                      </a:lnTo>
                      <a:lnTo>
                        <a:pt x="647" y="312"/>
                      </a:lnTo>
                      <a:lnTo>
                        <a:pt x="648" y="311"/>
                      </a:lnTo>
                      <a:lnTo>
                        <a:pt x="649" y="311"/>
                      </a:lnTo>
                      <a:lnTo>
                        <a:pt x="650" y="312"/>
                      </a:lnTo>
                      <a:lnTo>
                        <a:pt x="650" y="311"/>
                      </a:lnTo>
                      <a:lnTo>
                        <a:pt x="651" y="311"/>
                      </a:lnTo>
                      <a:lnTo>
                        <a:pt x="652" y="311"/>
                      </a:lnTo>
                      <a:lnTo>
                        <a:pt x="653" y="311"/>
                      </a:lnTo>
                      <a:lnTo>
                        <a:pt x="654" y="311"/>
                      </a:lnTo>
                      <a:lnTo>
                        <a:pt x="655" y="310"/>
                      </a:lnTo>
                      <a:lnTo>
                        <a:pt x="656" y="309"/>
                      </a:lnTo>
                      <a:lnTo>
                        <a:pt x="656" y="310"/>
                      </a:lnTo>
                      <a:lnTo>
                        <a:pt x="657" y="309"/>
                      </a:lnTo>
                      <a:lnTo>
                        <a:pt x="657" y="308"/>
                      </a:lnTo>
                      <a:lnTo>
                        <a:pt x="658" y="308"/>
                      </a:lnTo>
                      <a:lnTo>
                        <a:pt x="659" y="308"/>
                      </a:lnTo>
                      <a:lnTo>
                        <a:pt x="659" y="309"/>
                      </a:lnTo>
                      <a:lnTo>
                        <a:pt x="660" y="309"/>
                      </a:lnTo>
                      <a:lnTo>
                        <a:pt x="660" y="310"/>
                      </a:lnTo>
                      <a:lnTo>
                        <a:pt x="661" y="311"/>
                      </a:lnTo>
                      <a:lnTo>
                        <a:pt x="662" y="309"/>
                      </a:lnTo>
                      <a:lnTo>
                        <a:pt x="662" y="311"/>
                      </a:lnTo>
                      <a:lnTo>
                        <a:pt x="663" y="311"/>
                      </a:lnTo>
                      <a:lnTo>
                        <a:pt x="664" y="312"/>
                      </a:lnTo>
                      <a:lnTo>
                        <a:pt x="664" y="311"/>
                      </a:lnTo>
                      <a:lnTo>
                        <a:pt x="665" y="312"/>
                      </a:lnTo>
                      <a:lnTo>
                        <a:pt x="665" y="311"/>
                      </a:lnTo>
                      <a:lnTo>
                        <a:pt x="666" y="311"/>
                      </a:lnTo>
                      <a:lnTo>
                        <a:pt x="667" y="311"/>
                      </a:lnTo>
                      <a:lnTo>
                        <a:pt x="667" y="312"/>
                      </a:lnTo>
                      <a:lnTo>
                        <a:pt x="667" y="311"/>
                      </a:lnTo>
                      <a:lnTo>
                        <a:pt x="668" y="312"/>
                      </a:lnTo>
                      <a:lnTo>
                        <a:pt x="669" y="311"/>
                      </a:lnTo>
                      <a:lnTo>
                        <a:pt x="670" y="311"/>
                      </a:lnTo>
                      <a:lnTo>
                        <a:pt x="671" y="311"/>
                      </a:lnTo>
                      <a:lnTo>
                        <a:pt x="672" y="311"/>
                      </a:lnTo>
                      <a:lnTo>
                        <a:pt x="673" y="311"/>
                      </a:lnTo>
                      <a:lnTo>
                        <a:pt x="674" y="312"/>
                      </a:lnTo>
                      <a:lnTo>
                        <a:pt x="674" y="311"/>
                      </a:lnTo>
                      <a:lnTo>
                        <a:pt x="675" y="311"/>
                      </a:lnTo>
                      <a:lnTo>
                        <a:pt x="676" y="311"/>
                      </a:lnTo>
                      <a:lnTo>
                        <a:pt x="676" y="310"/>
                      </a:lnTo>
                      <a:lnTo>
                        <a:pt x="677" y="311"/>
                      </a:lnTo>
                      <a:lnTo>
                        <a:pt x="677" y="310"/>
                      </a:lnTo>
                      <a:lnTo>
                        <a:pt x="678" y="311"/>
                      </a:lnTo>
                      <a:lnTo>
                        <a:pt x="678" y="310"/>
                      </a:lnTo>
                      <a:lnTo>
                        <a:pt x="679" y="311"/>
                      </a:lnTo>
                      <a:lnTo>
                        <a:pt x="679" y="309"/>
                      </a:lnTo>
                      <a:lnTo>
                        <a:pt x="680" y="310"/>
                      </a:lnTo>
                      <a:lnTo>
                        <a:pt x="681" y="310"/>
                      </a:lnTo>
                      <a:lnTo>
                        <a:pt x="682" y="310"/>
                      </a:lnTo>
                      <a:lnTo>
                        <a:pt x="682" y="311"/>
                      </a:lnTo>
                      <a:lnTo>
                        <a:pt x="683" y="311"/>
                      </a:lnTo>
                      <a:lnTo>
                        <a:pt x="683" y="310"/>
                      </a:lnTo>
                      <a:lnTo>
                        <a:pt x="684" y="310"/>
                      </a:lnTo>
                      <a:lnTo>
                        <a:pt x="684" y="311"/>
                      </a:lnTo>
                      <a:lnTo>
                        <a:pt x="685" y="310"/>
                      </a:lnTo>
                      <a:lnTo>
                        <a:pt x="685" y="311"/>
                      </a:lnTo>
                      <a:lnTo>
                        <a:pt x="686" y="311"/>
                      </a:lnTo>
                      <a:lnTo>
                        <a:pt x="687" y="310"/>
                      </a:lnTo>
                      <a:lnTo>
                        <a:pt x="688" y="310"/>
                      </a:lnTo>
                      <a:lnTo>
                        <a:pt x="689" y="310"/>
                      </a:lnTo>
                      <a:lnTo>
                        <a:pt x="690" y="310"/>
                      </a:lnTo>
                      <a:lnTo>
                        <a:pt x="690" y="311"/>
                      </a:lnTo>
                      <a:lnTo>
                        <a:pt x="691" y="311"/>
                      </a:lnTo>
                      <a:lnTo>
                        <a:pt x="691" y="310"/>
                      </a:lnTo>
                      <a:lnTo>
                        <a:pt x="691" y="311"/>
                      </a:lnTo>
                      <a:lnTo>
                        <a:pt x="692" y="311"/>
                      </a:lnTo>
                      <a:lnTo>
                        <a:pt x="693" y="310"/>
                      </a:lnTo>
                      <a:lnTo>
                        <a:pt x="693" y="311"/>
                      </a:lnTo>
                      <a:lnTo>
                        <a:pt x="694" y="311"/>
                      </a:lnTo>
                      <a:lnTo>
                        <a:pt x="695" y="311"/>
                      </a:lnTo>
                      <a:lnTo>
                        <a:pt x="695" y="310"/>
                      </a:lnTo>
                      <a:lnTo>
                        <a:pt x="696" y="311"/>
                      </a:lnTo>
                      <a:lnTo>
                        <a:pt x="696" y="310"/>
                      </a:lnTo>
                      <a:lnTo>
                        <a:pt x="697" y="310"/>
                      </a:lnTo>
                      <a:lnTo>
                        <a:pt x="697" y="311"/>
                      </a:lnTo>
                      <a:lnTo>
                        <a:pt x="698" y="310"/>
                      </a:lnTo>
                      <a:lnTo>
                        <a:pt x="698" y="311"/>
                      </a:lnTo>
                      <a:lnTo>
                        <a:pt x="699" y="311"/>
                      </a:lnTo>
                      <a:lnTo>
                        <a:pt x="700" y="310"/>
                      </a:lnTo>
                      <a:lnTo>
                        <a:pt x="701" y="311"/>
                      </a:lnTo>
                      <a:lnTo>
                        <a:pt x="702" y="310"/>
                      </a:lnTo>
                      <a:lnTo>
                        <a:pt x="702" y="311"/>
                      </a:lnTo>
                      <a:lnTo>
                        <a:pt x="703" y="310"/>
                      </a:lnTo>
                      <a:lnTo>
                        <a:pt x="703" y="311"/>
                      </a:lnTo>
                      <a:lnTo>
                        <a:pt x="704" y="311"/>
                      </a:lnTo>
                      <a:lnTo>
                        <a:pt x="704" y="310"/>
                      </a:lnTo>
                      <a:lnTo>
                        <a:pt x="705" y="311"/>
                      </a:lnTo>
                      <a:lnTo>
                        <a:pt x="705" y="310"/>
                      </a:lnTo>
                      <a:lnTo>
                        <a:pt x="706" y="310"/>
                      </a:lnTo>
                      <a:lnTo>
                        <a:pt x="706" y="309"/>
                      </a:lnTo>
                      <a:lnTo>
                        <a:pt x="707" y="309"/>
                      </a:lnTo>
                      <a:lnTo>
                        <a:pt x="707" y="310"/>
                      </a:lnTo>
                      <a:lnTo>
                        <a:pt x="708" y="309"/>
                      </a:lnTo>
                      <a:lnTo>
                        <a:pt x="709" y="309"/>
                      </a:lnTo>
                      <a:lnTo>
                        <a:pt x="710" y="309"/>
                      </a:lnTo>
                      <a:lnTo>
                        <a:pt x="711" y="309"/>
                      </a:lnTo>
                      <a:lnTo>
                        <a:pt x="712" y="309"/>
                      </a:lnTo>
                      <a:lnTo>
                        <a:pt x="713" y="309"/>
                      </a:lnTo>
                      <a:lnTo>
                        <a:pt x="713" y="310"/>
                      </a:lnTo>
                      <a:lnTo>
                        <a:pt x="714" y="310"/>
                      </a:lnTo>
                      <a:lnTo>
                        <a:pt x="715" y="310"/>
                      </a:lnTo>
                      <a:lnTo>
                        <a:pt x="716" y="310"/>
                      </a:lnTo>
                      <a:lnTo>
                        <a:pt x="717" y="310"/>
                      </a:lnTo>
                      <a:lnTo>
                        <a:pt x="718" y="310"/>
                      </a:lnTo>
                      <a:lnTo>
                        <a:pt x="719" y="310"/>
                      </a:lnTo>
                      <a:lnTo>
                        <a:pt x="720" y="311"/>
                      </a:lnTo>
                      <a:lnTo>
                        <a:pt x="721" y="311"/>
                      </a:lnTo>
                      <a:lnTo>
                        <a:pt x="722" y="311"/>
                      </a:lnTo>
                      <a:lnTo>
                        <a:pt x="722" y="310"/>
                      </a:lnTo>
                      <a:lnTo>
                        <a:pt x="723" y="310"/>
                      </a:lnTo>
                      <a:lnTo>
                        <a:pt x="723" y="311"/>
                      </a:lnTo>
                      <a:lnTo>
                        <a:pt x="723" y="310"/>
                      </a:lnTo>
                      <a:lnTo>
                        <a:pt x="724" y="311"/>
                      </a:lnTo>
                      <a:lnTo>
                        <a:pt x="725" y="310"/>
                      </a:lnTo>
                      <a:lnTo>
                        <a:pt x="725" y="311"/>
                      </a:lnTo>
                      <a:lnTo>
                        <a:pt x="726" y="310"/>
                      </a:lnTo>
                      <a:lnTo>
                        <a:pt x="726" y="311"/>
                      </a:lnTo>
                      <a:lnTo>
                        <a:pt x="727" y="310"/>
                      </a:lnTo>
                      <a:lnTo>
                        <a:pt x="727" y="311"/>
                      </a:lnTo>
                      <a:lnTo>
                        <a:pt x="728" y="310"/>
                      </a:lnTo>
                      <a:lnTo>
                        <a:pt x="728" y="311"/>
                      </a:lnTo>
                      <a:lnTo>
                        <a:pt x="729" y="310"/>
                      </a:lnTo>
                      <a:lnTo>
                        <a:pt x="729" y="311"/>
                      </a:lnTo>
                      <a:lnTo>
                        <a:pt x="730" y="311"/>
                      </a:lnTo>
                      <a:lnTo>
                        <a:pt x="731" y="311"/>
                      </a:lnTo>
                      <a:lnTo>
                        <a:pt x="731" y="310"/>
                      </a:lnTo>
                      <a:lnTo>
                        <a:pt x="732" y="311"/>
                      </a:lnTo>
                      <a:lnTo>
                        <a:pt x="732" y="310"/>
                      </a:lnTo>
                      <a:lnTo>
                        <a:pt x="732" y="311"/>
                      </a:lnTo>
                      <a:lnTo>
                        <a:pt x="733" y="309"/>
                      </a:lnTo>
                      <a:lnTo>
                        <a:pt x="733" y="310"/>
                      </a:lnTo>
                      <a:lnTo>
                        <a:pt x="734" y="311"/>
                      </a:lnTo>
                      <a:lnTo>
                        <a:pt x="734" y="309"/>
                      </a:lnTo>
                      <a:lnTo>
                        <a:pt x="735" y="309"/>
                      </a:lnTo>
                      <a:lnTo>
                        <a:pt x="735" y="311"/>
                      </a:lnTo>
                      <a:lnTo>
                        <a:pt x="736" y="310"/>
                      </a:lnTo>
                      <a:lnTo>
                        <a:pt x="736" y="311"/>
                      </a:lnTo>
                      <a:lnTo>
                        <a:pt x="737" y="311"/>
                      </a:lnTo>
                      <a:lnTo>
                        <a:pt x="737" y="310"/>
                      </a:lnTo>
                      <a:lnTo>
                        <a:pt x="738" y="311"/>
                      </a:lnTo>
                      <a:lnTo>
                        <a:pt x="739" y="311"/>
                      </a:lnTo>
                      <a:lnTo>
                        <a:pt x="740" y="311"/>
                      </a:lnTo>
                      <a:lnTo>
                        <a:pt x="741" y="311"/>
                      </a:lnTo>
                      <a:lnTo>
                        <a:pt x="741" y="312"/>
                      </a:lnTo>
                      <a:lnTo>
                        <a:pt x="741" y="311"/>
                      </a:lnTo>
                      <a:lnTo>
                        <a:pt x="742" y="312"/>
                      </a:lnTo>
                      <a:lnTo>
                        <a:pt x="743" y="311"/>
                      </a:lnTo>
                      <a:lnTo>
                        <a:pt x="744" y="311"/>
                      </a:lnTo>
                      <a:lnTo>
                        <a:pt x="745" y="311"/>
                      </a:lnTo>
                      <a:lnTo>
                        <a:pt x="746" y="311"/>
                      </a:lnTo>
                      <a:lnTo>
                        <a:pt x="747" y="310"/>
                      </a:lnTo>
                      <a:lnTo>
                        <a:pt x="748" y="309"/>
                      </a:lnTo>
                      <a:lnTo>
                        <a:pt x="748" y="310"/>
                      </a:lnTo>
                      <a:lnTo>
                        <a:pt x="749" y="310"/>
                      </a:lnTo>
                      <a:lnTo>
                        <a:pt x="749" y="309"/>
                      </a:lnTo>
                      <a:lnTo>
                        <a:pt x="750" y="309"/>
                      </a:lnTo>
                      <a:lnTo>
                        <a:pt x="751" y="310"/>
                      </a:lnTo>
                      <a:lnTo>
                        <a:pt x="752" y="310"/>
                      </a:lnTo>
                      <a:lnTo>
                        <a:pt x="752" y="311"/>
                      </a:lnTo>
                      <a:lnTo>
                        <a:pt x="753" y="310"/>
                      </a:lnTo>
                      <a:lnTo>
                        <a:pt x="754" y="309"/>
                      </a:lnTo>
                      <a:lnTo>
                        <a:pt x="755" y="309"/>
                      </a:lnTo>
                      <a:lnTo>
                        <a:pt x="756" y="309"/>
                      </a:lnTo>
                      <a:lnTo>
                        <a:pt x="756" y="308"/>
                      </a:lnTo>
                      <a:lnTo>
                        <a:pt x="757" y="309"/>
                      </a:lnTo>
                      <a:lnTo>
                        <a:pt x="758" y="310"/>
                      </a:lnTo>
                      <a:lnTo>
                        <a:pt x="759" y="310"/>
                      </a:lnTo>
                      <a:lnTo>
                        <a:pt x="760" y="310"/>
                      </a:lnTo>
                      <a:lnTo>
                        <a:pt x="761" y="311"/>
                      </a:lnTo>
                      <a:lnTo>
                        <a:pt x="761" y="312"/>
                      </a:lnTo>
                      <a:lnTo>
                        <a:pt x="762" y="311"/>
                      </a:lnTo>
                      <a:lnTo>
                        <a:pt x="763" y="311"/>
                      </a:lnTo>
                      <a:lnTo>
                        <a:pt x="764" y="311"/>
                      </a:lnTo>
                      <a:lnTo>
                        <a:pt x="764" y="312"/>
                      </a:lnTo>
                      <a:lnTo>
                        <a:pt x="764" y="311"/>
                      </a:lnTo>
                      <a:lnTo>
                        <a:pt x="765" y="311"/>
                      </a:lnTo>
                      <a:lnTo>
                        <a:pt x="766" y="311"/>
                      </a:lnTo>
                      <a:lnTo>
                        <a:pt x="766" y="312"/>
                      </a:lnTo>
                      <a:lnTo>
                        <a:pt x="767" y="312"/>
                      </a:lnTo>
                      <a:lnTo>
                        <a:pt x="767" y="311"/>
                      </a:lnTo>
                      <a:lnTo>
                        <a:pt x="768" y="311"/>
                      </a:lnTo>
                      <a:lnTo>
                        <a:pt x="769" y="311"/>
                      </a:lnTo>
                      <a:lnTo>
                        <a:pt x="770" y="312"/>
                      </a:lnTo>
                      <a:lnTo>
                        <a:pt x="770" y="311"/>
                      </a:lnTo>
                      <a:lnTo>
                        <a:pt x="771" y="311"/>
                      </a:lnTo>
                      <a:lnTo>
                        <a:pt x="772" y="310"/>
                      </a:lnTo>
                      <a:lnTo>
                        <a:pt x="772" y="312"/>
                      </a:lnTo>
                      <a:lnTo>
                        <a:pt x="773" y="311"/>
                      </a:lnTo>
                      <a:lnTo>
                        <a:pt x="774" y="311"/>
                      </a:lnTo>
                      <a:lnTo>
                        <a:pt x="774" y="312"/>
                      </a:lnTo>
                      <a:lnTo>
                        <a:pt x="775" y="311"/>
                      </a:lnTo>
                      <a:lnTo>
                        <a:pt x="776" y="312"/>
                      </a:lnTo>
                      <a:lnTo>
                        <a:pt x="777" y="311"/>
                      </a:lnTo>
                      <a:lnTo>
                        <a:pt x="777" y="312"/>
                      </a:lnTo>
                      <a:lnTo>
                        <a:pt x="778" y="311"/>
                      </a:lnTo>
                      <a:lnTo>
                        <a:pt x="779" y="311"/>
                      </a:lnTo>
                      <a:lnTo>
                        <a:pt x="780" y="311"/>
                      </a:lnTo>
                      <a:lnTo>
                        <a:pt x="781" y="311"/>
                      </a:lnTo>
                      <a:lnTo>
                        <a:pt x="782" y="311"/>
                      </a:lnTo>
                      <a:lnTo>
                        <a:pt x="782" y="310"/>
                      </a:lnTo>
                      <a:lnTo>
                        <a:pt x="783" y="311"/>
                      </a:lnTo>
                      <a:lnTo>
                        <a:pt x="783" y="312"/>
                      </a:lnTo>
                      <a:lnTo>
                        <a:pt x="784" y="312"/>
                      </a:lnTo>
                      <a:lnTo>
                        <a:pt x="784" y="311"/>
                      </a:lnTo>
                      <a:lnTo>
                        <a:pt x="785" y="312"/>
                      </a:lnTo>
                      <a:lnTo>
                        <a:pt x="786" y="312"/>
                      </a:lnTo>
                      <a:lnTo>
                        <a:pt x="786" y="311"/>
                      </a:lnTo>
                      <a:lnTo>
                        <a:pt x="787" y="311"/>
                      </a:lnTo>
                      <a:lnTo>
                        <a:pt x="787" y="312"/>
                      </a:lnTo>
                      <a:lnTo>
                        <a:pt x="788" y="312"/>
                      </a:lnTo>
                      <a:lnTo>
                        <a:pt x="789" y="311"/>
                      </a:lnTo>
                      <a:lnTo>
                        <a:pt x="789" y="312"/>
                      </a:lnTo>
                      <a:lnTo>
                        <a:pt x="790" y="312"/>
                      </a:lnTo>
                      <a:lnTo>
                        <a:pt x="791" y="312"/>
                      </a:lnTo>
                      <a:lnTo>
                        <a:pt x="792" y="311"/>
                      </a:lnTo>
                      <a:lnTo>
                        <a:pt x="793" y="310"/>
                      </a:lnTo>
                      <a:lnTo>
                        <a:pt x="794" y="311"/>
                      </a:lnTo>
                      <a:lnTo>
                        <a:pt x="795" y="310"/>
                      </a:lnTo>
                      <a:lnTo>
                        <a:pt x="795" y="311"/>
                      </a:lnTo>
                      <a:lnTo>
                        <a:pt x="796" y="312"/>
                      </a:lnTo>
                      <a:lnTo>
                        <a:pt x="796" y="311"/>
                      </a:lnTo>
                      <a:lnTo>
                        <a:pt x="796" y="312"/>
                      </a:lnTo>
                      <a:lnTo>
                        <a:pt x="797" y="312"/>
                      </a:lnTo>
                      <a:lnTo>
                        <a:pt x="797" y="311"/>
                      </a:lnTo>
                      <a:lnTo>
                        <a:pt x="798" y="312"/>
                      </a:lnTo>
                      <a:lnTo>
                        <a:pt x="798" y="311"/>
                      </a:lnTo>
                      <a:lnTo>
                        <a:pt x="799" y="311"/>
                      </a:lnTo>
                      <a:lnTo>
                        <a:pt x="799" y="312"/>
                      </a:lnTo>
                      <a:lnTo>
                        <a:pt x="800" y="311"/>
                      </a:lnTo>
                      <a:lnTo>
                        <a:pt x="801" y="312"/>
                      </a:lnTo>
                      <a:lnTo>
                        <a:pt x="801" y="311"/>
                      </a:lnTo>
                      <a:lnTo>
                        <a:pt x="802" y="311"/>
                      </a:lnTo>
                      <a:lnTo>
                        <a:pt x="802" y="312"/>
                      </a:lnTo>
                      <a:lnTo>
                        <a:pt x="803" y="312"/>
                      </a:lnTo>
                      <a:lnTo>
                        <a:pt x="803" y="311"/>
                      </a:lnTo>
                      <a:lnTo>
                        <a:pt x="804" y="311"/>
                      </a:lnTo>
                      <a:lnTo>
                        <a:pt x="805" y="311"/>
                      </a:lnTo>
                      <a:lnTo>
                        <a:pt x="805" y="312"/>
                      </a:lnTo>
                      <a:lnTo>
                        <a:pt x="806" y="312"/>
                      </a:lnTo>
                      <a:lnTo>
                        <a:pt x="806" y="311"/>
                      </a:lnTo>
                      <a:lnTo>
                        <a:pt x="806" y="312"/>
                      </a:lnTo>
                      <a:lnTo>
                        <a:pt x="807" y="312"/>
                      </a:lnTo>
                      <a:lnTo>
                        <a:pt x="807" y="311"/>
                      </a:lnTo>
                      <a:lnTo>
                        <a:pt x="808" y="311"/>
                      </a:lnTo>
                      <a:lnTo>
                        <a:pt x="809" y="311"/>
                      </a:lnTo>
                      <a:lnTo>
                        <a:pt x="810" y="311"/>
                      </a:lnTo>
                      <a:lnTo>
                        <a:pt x="811" y="311"/>
                      </a:lnTo>
                      <a:lnTo>
                        <a:pt x="812" y="310"/>
                      </a:lnTo>
                      <a:lnTo>
                        <a:pt x="812" y="309"/>
                      </a:lnTo>
                      <a:lnTo>
                        <a:pt x="813" y="309"/>
                      </a:lnTo>
                      <a:lnTo>
                        <a:pt x="814" y="309"/>
                      </a:lnTo>
                      <a:lnTo>
                        <a:pt x="814" y="310"/>
                      </a:lnTo>
                      <a:lnTo>
                        <a:pt x="815" y="310"/>
                      </a:lnTo>
                      <a:lnTo>
                        <a:pt x="816" y="310"/>
                      </a:lnTo>
                      <a:lnTo>
                        <a:pt x="816" y="311"/>
                      </a:lnTo>
                      <a:lnTo>
                        <a:pt x="816" y="310"/>
                      </a:lnTo>
                      <a:lnTo>
                        <a:pt x="817" y="310"/>
                      </a:lnTo>
                      <a:lnTo>
                        <a:pt x="818" y="310"/>
                      </a:lnTo>
                      <a:lnTo>
                        <a:pt x="819" y="311"/>
                      </a:lnTo>
                      <a:lnTo>
                        <a:pt x="820" y="311"/>
                      </a:lnTo>
                      <a:lnTo>
                        <a:pt x="821" y="311"/>
                      </a:lnTo>
                      <a:lnTo>
                        <a:pt x="822" y="311"/>
                      </a:lnTo>
                      <a:lnTo>
                        <a:pt x="823" y="311"/>
                      </a:lnTo>
                      <a:lnTo>
                        <a:pt x="824" y="311"/>
                      </a:lnTo>
                      <a:lnTo>
                        <a:pt x="825" y="311"/>
                      </a:lnTo>
                      <a:lnTo>
                        <a:pt x="826" y="311"/>
                      </a:lnTo>
                      <a:lnTo>
                        <a:pt x="827" y="311"/>
                      </a:lnTo>
                      <a:lnTo>
                        <a:pt x="828" y="311"/>
                      </a:lnTo>
                      <a:lnTo>
                        <a:pt x="828" y="312"/>
                      </a:lnTo>
                      <a:lnTo>
                        <a:pt x="829" y="311"/>
                      </a:lnTo>
                      <a:lnTo>
                        <a:pt x="829" y="310"/>
                      </a:lnTo>
                      <a:lnTo>
                        <a:pt x="830" y="311"/>
                      </a:lnTo>
                      <a:lnTo>
                        <a:pt x="831" y="312"/>
                      </a:lnTo>
                      <a:lnTo>
                        <a:pt x="831" y="311"/>
                      </a:lnTo>
                      <a:lnTo>
                        <a:pt x="832" y="312"/>
                      </a:lnTo>
                      <a:lnTo>
                        <a:pt x="833" y="311"/>
                      </a:lnTo>
                      <a:lnTo>
                        <a:pt x="834" y="311"/>
                      </a:lnTo>
                      <a:lnTo>
                        <a:pt x="835" y="312"/>
                      </a:lnTo>
                      <a:lnTo>
                        <a:pt x="835" y="311"/>
                      </a:lnTo>
                      <a:lnTo>
                        <a:pt x="836" y="311"/>
                      </a:lnTo>
                      <a:lnTo>
                        <a:pt x="837" y="311"/>
                      </a:lnTo>
                      <a:lnTo>
                        <a:pt x="838" y="311"/>
                      </a:lnTo>
                      <a:lnTo>
                        <a:pt x="838" y="310"/>
                      </a:lnTo>
                      <a:lnTo>
                        <a:pt x="838" y="311"/>
                      </a:lnTo>
                      <a:lnTo>
                        <a:pt x="839" y="310"/>
                      </a:lnTo>
                      <a:lnTo>
                        <a:pt x="839" y="311"/>
                      </a:lnTo>
                      <a:lnTo>
                        <a:pt x="840" y="311"/>
                      </a:lnTo>
                      <a:lnTo>
                        <a:pt x="841" y="311"/>
                      </a:lnTo>
                      <a:lnTo>
                        <a:pt x="842" y="312"/>
                      </a:lnTo>
                      <a:lnTo>
                        <a:pt x="842" y="311"/>
                      </a:lnTo>
                      <a:lnTo>
                        <a:pt x="843" y="311"/>
                      </a:lnTo>
                      <a:lnTo>
                        <a:pt x="843" y="310"/>
                      </a:lnTo>
                      <a:lnTo>
                        <a:pt x="844" y="310"/>
                      </a:lnTo>
                      <a:lnTo>
                        <a:pt x="844" y="309"/>
                      </a:lnTo>
                      <a:lnTo>
                        <a:pt x="845" y="309"/>
                      </a:lnTo>
                      <a:lnTo>
                        <a:pt x="845" y="308"/>
                      </a:lnTo>
                      <a:lnTo>
                        <a:pt x="846" y="309"/>
                      </a:lnTo>
                      <a:lnTo>
                        <a:pt x="846" y="310"/>
                      </a:lnTo>
                      <a:lnTo>
                        <a:pt x="847" y="310"/>
                      </a:lnTo>
                      <a:lnTo>
                        <a:pt x="848" y="310"/>
                      </a:lnTo>
                      <a:lnTo>
                        <a:pt x="849" y="310"/>
                      </a:lnTo>
                      <a:lnTo>
                        <a:pt x="850" y="310"/>
                      </a:lnTo>
                      <a:lnTo>
                        <a:pt x="850" y="311"/>
                      </a:lnTo>
                      <a:lnTo>
                        <a:pt x="851" y="311"/>
                      </a:lnTo>
                      <a:lnTo>
                        <a:pt x="852" y="311"/>
                      </a:lnTo>
                      <a:lnTo>
                        <a:pt x="853" y="310"/>
                      </a:lnTo>
                      <a:lnTo>
                        <a:pt x="853" y="311"/>
                      </a:lnTo>
                      <a:lnTo>
                        <a:pt x="854" y="311"/>
                      </a:lnTo>
                      <a:lnTo>
                        <a:pt x="855" y="312"/>
                      </a:lnTo>
                      <a:lnTo>
                        <a:pt x="855" y="311"/>
                      </a:lnTo>
                      <a:lnTo>
                        <a:pt x="856" y="311"/>
                      </a:lnTo>
                      <a:lnTo>
                        <a:pt x="856" y="310"/>
                      </a:lnTo>
                      <a:lnTo>
                        <a:pt x="857" y="311"/>
                      </a:lnTo>
                      <a:lnTo>
                        <a:pt x="857" y="310"/>
                      </a:lnTo>
                      <a:lnTo>
                        <a:pt x="858" y="310"/>
                      </a:lnTo>
                      <a:lnTo>
                        <a:pt x="859" y="310"/>
                      </a:lnTo>
                      <a:lnTo>
                        <a:pt x="860" y="310"/>
                      </a:lnTo>
                      <a:lnTo>
                        <a:pt x="861" y="310"/>
                      </a:lnTo>
                      <a:lnTo>
                        <a:pt x="862" y="310"/>
                      </a:lnTo>
                      <a:lnTo>
                        <a:pt x="862" y="311"/>
                      </a:lnTo>
                      <a:lnTo>
                        <a:pt x="863" y="311"/>
                      </a:lnTo>
                      <a:lnTo>
                        <a:pt x="863" y="312"/>
                      </a:lnTo>
                      <a:lnTo>
                        <a:pt x="864" y="311"/>
                      </a:lnTo>
                      <a:lnTo>
                        <a:pt x="865" y="310"/>
                      </a:lnTo>
                      <a:lnTo>
                        <a:pt x="866" y="310"/>
                      </a:lnTo>
                      <a:lnTo>
                        <a:pt x="866" y="311"/>
                      </a:lnTo>
                      <a:lnTo>
                        <a:pt x="867" y="311"/>
                      </a:lnTo>
                      <a:lnTo>
                        <a:pt x="868" y="311"/>
                      </a:lnTo>
                      <a:lnTo>
                        <a:pt x="869" y="310"/>
                      </a:lnTo>
                      <a:lnTo>
                        <a:pt x="869" y="312"/>
                      </a:lnTo>
                      <a:lnTo>
                        <a:pt x="870" y="311"/>
                      </a:lnTo>
                      <a:lnTo>
                        <a:pt x="871" y="311"/>
                      </a:lnTo>
                      <a:lnTo>
                        <a:pt x="871" y="310"/>
                      </a:lnTo>
                      <a:lnTo>
                        <a:pt x="871" y="311"/>
                      </a:lnTo>
                      <a:lnTo>
                        <a:pt x="872" y="310"/>
                      </a:lnTo>
                      <a:lnTo>
                        <a:pt x="872" y="312"/>
                      </a:lnTo>
                      <a:lnTo>
                        <a:pt x="873" y="311"/>
                      </a:lnTo>
                      <a:lnTo>
                        <a:pt x="874" y="311"/>
                      </a:lnTo>
                      <a:lnTo>
                        <a:pt x="875" y="311"/>
                      </a:lnTo>
                      <a:lnTo>
                        <a:pt x="876" y="312"/>
                      </a:lnTo>
                      <a:lnTo>
                        <a:pt x="877" y="311"/>
                      </a:lnTo>
                      <a:lnTo>
                        <a:pt x="878" y="312"/>
                      </a:lnTo>
                      <a:lnTo>
                        <a:pt x="878" y="311"/>
                      </a:lnTo>
                      <a:lnTo>
                        <a:pt x="879" y="311"/>
                      </a:lnTo>
                      <a:lnTo>
                        <a:pt x="880" y="311"/>
                      </a:lnTo>
                      <a:lnTo>
                        <a:pt x="880" y="312"/>
                      </a:lnTo>
                      <a:lnTo>
                        <a:pt x="881" y="311"/>
                      </a:lnTo>
                      <a:lnTo>
                        <a:pt x="881" y="312"/>
                      </a:lnTo>
                      <a:lnTo>
                        <a:pt x="882" y="311"/>
                      </a:lnTo>
                      <a:lnTo>
                        <a:pt x="883" y="311"/>
                      </a:lnTo>
                      <a:lnTo>
                        <a:pt x="883" y="312"/>
                      </a:lnTo>
                      <a:lnTo>
                        <a:pt x="884" y="311"/>
                      </a:lnTo>
                      <a:lnTo>
                        <a:pt x="885" y="311"/>
                      </a:lnTo>
                      <a:lnTo>
                        <a:pt x="885" y="312"/>
                      </a:lnTo>
                      <a:lnTo>
                        <a:pt x="886" y="312"/>
                      </a:lnTo>
                      <a:lnTo>
                        <a:pt x="886" y="311"/>
                      </a:lnTo>
                      <a:lnTo>
                        <a:pt x="887" y="311"/>
                      </a:lnTo>
                      <a:lnTo>
                        <a:pt x="888" y="311"/>
                      </a:lnTo>
                      <a:lnTo>
                        <a:pt x="889" y="312"/>
                      </a:lnTo>
                      <a:lnTo>
                        <a:pt x="889" y="311"/>
                      </a:lnTo>
                      <a:lnTo>
                        <a:pt x="890" y="311"/>
                      </a:lnTo>
                      <a:lnTo>
                        <a:pt x="891" y="312"/>
                      </a:lnTo>
                      <a:lnTo>
                        <a:pt x="891" y="311"/>
                      </a:lnTo>
                      <a:lnTo>
                        <a:pt x="892" y="311"/>
                      </a:lnTo>
                      <a:lnTo>
                        <a:pt x="893" y="311"/>
                      </a:lnTo>
                      <a:lnTo>
                        <a:pt x="894" y="311"/>
                      </a:lnTo>
                      <a:lnTo>
                        <a:pt x="895" y="311"/>
                      </a:lnTo>
                      <a:lnTo>
                        <a:pt x="895" y="312"/>
                      </a:lnTo>
                      <a:lnTo>
                        <a:pt x="896" y="311"/>
                      </a:lnTo>
                      <a:lnTo>
                        <a:pt x="897" y="311"/>
                      </a:lnTo>
                      <a:lnTo>
                        <a:pt x="898" y="310"/>
                      </a:lnTo>
                      <a:lnTo>
                        <a:pt x="898" y="312"/>
                      </a:lnTo>
                      <a:lnTo>
                        <a:pt x="899" y="311"/>
                      </a:lnTo>
                      <a:lnTo>
                        <a:pt x="900" y="310"/>
                      </a:lnTo>
                      <a:lnTo>
                        <a:pt x="900" y="311"/>
                      </a:lnTo>
                      <a:lnTo>
                        <a:pt x="901" y="311"/>
                      </a:lnTo>
                      <a:lnTo>
                        <a:pt x="902" y="311"/>
                      </a:lnTo>
                      <a:lnTo>
                        <a:pt x="903" y="310"/>
                      </a:lnTo>
                      <a:lnTo>
                        <a:pt x="903" y="309"/>
                      </a:lnTo>
                      <a:lnTo>
                        <a:pt x="904" y="309"/>
                      </a:lnTo>
                      <a:lnTo>
                        <a:pt x="904" y="308"/>
                      </a:lnTo>
                      <a:lnTo>
                        <a:pt x="905" y="308"/>
                      </a:lnTo>
                      <a:lnTo>
                        <a:pt x="906" y="307"/>
                      </a:lnTo>
                      <a:lnTo>
                        <a:pt x="906" y="309"/>
                      </a:lnTo>
                      <a:lnTo>
                        <a:pt x="907" y="309"/>
                      </a:lnTo>
                      <a:lnTo>
                        <a:pt x="907" y="308"/>
                      </a:lnTo>
                      <a:lnTo>
                        <a:pt x="908" y="309"/>
                      </a:lnTo>
                      <a:lnTo>
                        <a:pt x="909" y="309"/>
                      </a:lnTo>
                      <a:lnTo>
                        <a:pt x="909" y="310"/>
                      </a:lnTo>
                      <a:lnTo>
                        <a:pt x="910" y="309"/>
                      </a:lnTo>
                      <a:lnTo>
                        <a:pt x="910" y="310"/>
                      </a:lnTo>
                      <a:lnTo>
                        <a:pt x="911" y="310"/>
                      </a:lnTo>
                      <a:lnTo>
                        <a:pt x="911" y="309"/>
                      </a:lnTo>
                      <a:lnTo>
                        <a:pt x="912" y="310"/>
                      </a:lnTo>
                      <a:lnTo>
                        <a:pt x="912" y="309"/>
                      </a:lnTo>
                      <a:lnTo>
                        <a:pt x="913" y="311"/>
                      </a:lnTo>
                      <a:lnTo>
                        <a:pt x="913" y="310"/>
                      </a:lnTo>
                      <a:lnTo>
                        <a:pt x="914" y="309"/>
                      </a:lnTo>
                      <a:lnTo>
                        <a:pt x="914" y="310"/>
                      </a:lnTo>
                      <a:lnTo>
                        <a:pt x="915" y="310"/>
                      </a:lnTo>
                      <a:lnTo>
                        <a:pt x="916" y="310"/>
                      </a:lnTo>
                      <a:lnTo>
                        <a:pt x="917" y="309"/>
                      </a:lnTo>
                      <a:lnTo>
                        <a:pt x="917" y="310"/>
                      </a:lnTo>
                      <a:lnTo>
                        <a:pt x="918" y="309"/>
                      </a:lnTo>
                      <a:lnTo>
                        <a:pt x="919" y="309"/>
                      </a:lnTo>
                      <a:lnTo>
                        <a:pt x="919" y="310"/>
                      </a:lnTo>
                      <a:lnTo>
                        <a:pt x="920" y="309"/>
                      </a:lnTo>
                      <a:lnTo>
                        <a:pt x="920" y="311"/>
                      </a:lnTo>
                      <a:lnTo>
                        <a:pt x="921" y="311"/>
                      </a:lnTo>
                      <a:lnTo>
                        <a:pt x="921" y="310"/>
                      </a:lnTo>
                      <a:lnTo>
                        <a:pt x="922" y="310"/>
                      </a:lnTo>
                      <a:lnTo>
                        <a:pt x="923" y="311"/>
                      </a:lnTo>
                      <a:lnTo>
                        <a:pt x="923" y="310"/>
                      </a:lnTo>
                      <a:lnTo>
                        <a:pt x="924" y="310"/>
                      </a:lnTo>
                      <a:lnTo>
                        <a:pt x="925" y="311"/>
                      </a:lnTo>
                      <a:lnTo>
                        <a:pt x="925" y="310"/>
                      </a:lnTo>
                      <a:lnTo>
                        <a:pt x="926" y="311"/>
                      </a:lnTo>
                      <a:lnTo>
                        <a:pt x="926" y="310"/>
                      </a:lnTo>
                      <a:lnTo>
                        <a:pt x="927" y="310"/>
                      </a:lnTo>
                      <a:lnTo>
                        <a:pt x="927" y="311"/>
                      </a:lnTo>
                      <a:lnTo>
                        <a:pt x="928" y="310"/>
                      </a:lnTo>
                      <a:lnTo>
                        <a:pt x="928" y="311"/>
                      </a:lnTo>
                      <a:lnTo>
                        <a:pt x="929" y="311"/>
                      </a:lnTo>
                      <a:lnTo>
                        <a:pt x="930" y="311"/>
                      </a:lnTo>
                      <a:lnTo>
                        <a:pt x="930" y="310"/>
                      </a:lnTo>
                      <a:lnTo>
                        <a:pt x="931" y="311"/>
                      </a:lnTo>
                      <a:lnTo>
                        <a:pt x="932" y="311"/>
                      </a:lnTo>
                      <a:lnTo>
                        <a:pt x="933" y="311"/>
                      </a:lnTo>
                      <a:lnTo>
                        <a:pt x="933" y="310"/>
                      </a:lnTo>
                      <a:lnTo>
                        <a:pt x="934" y="311"/>
                      </a:lnTo>
                      <a:lnTo>
                        <a:pt x="934" y="310"/>
                      </a:lnTo>
                      <a:lnTo>
                        <a:pt x="935" y="311"/>
                      </a:lnTo>
                      <a:lnTo>
                        <a:pt x="935" y="310"/>
                      </a:lnTo>
                      <a:lnTo>
                        <a:pt x="936" y="311"/>
                      </a:lnTo>
                      <a:lnTo>
                        <a:pt x="936" y="310"/>
                      </a:lnTo>
                      <a:lnTo>
                        <a:pt x="937" y="311"/>
                      </a:lnTo>
                      <a:lnTo>
                        <a:pt x="938" y="310"/>
                      </a:lnTo>
                      <a:lnTo>
                        <a:pt x="939" y="310"/>
                      </a:lnTo>
                      <a:lnTo>
                        <a:pt x="939" y="311"/>
                      </a:lnTo>
                      <a:lnTo>
                        <a:pt x="940" y="310"/>
                      </a:lnTo>
                      <a:lnTo>
                        <a:pt x="940" y="311"/>
                      </a:lnTo>
                      <a:lnTo>
                        <a:pt x="941" y="311"/>
                      </a:lnTo>
                      <a:lnTo>
                        <a:pt x="942" y="311"/>
                      </a:lnTo>
                      <a:lnTo>
                        <a:pt x="942" y="310"/>
                      </a:lnTo>
                      <a:lnTo>
                        <a:pt x="943" y="310"/>
                      </a:lnTo>
                      <a:lnTo>
                        <a:pt x="944" y="310"/>
                      </a:lnTo>
                      <a:lnTo>
                        <a:pt x="944" y="311"/>
                      </a:lnTo>
                      <a:lnTo>
                        <a:pt x="945" y="310"/>
                      </a:lnTo>
                      <a:lnTo>
                        <a:pt x="946" y="309"/>
                      </a:lnTo>
                      <a:lnTo>
                        <a:pt x="946" y="311"/>
                      </a:lnTo>
                      <a:lnTo>
                        <a:pt x="947" y="310"/>
                      </a:lnTo>
                      <a:lnTo>
                        <a:pt x="947" y="311"/>
                      </a:lnTo>
                      <a:lnTo>
                        <a:pt x="948" y="309"/>
                      </a:lnTo>
                      <a:lnTo>
                        <a:pt x="948" y="311"/>
                      </a:lnTo>
                      <a:lnTo>
                        <a:pt x="949" y="310"/>
                      </a:lnTo>
                      <a:lnTo>
                        <a:pt x="949" y="311"/>
                      </a:lnTo>
                      <a:lnTo>
                        <a:pt x="950" y="310"/>
                      </a:lnTo>
                      <a:lnTo>
                        <a:pt x="951" y="310"/>
                      </a:lnTo>
                      <a:lnTo>
                        <a:pt x="951" y="309"/>
                      </a:lnTo>
                      <a:lnTo>
                        <a:pt x="952" y="310"/>
                      </a:lnTo>
                      <a:lnTo>
                        <a:pt x="952" y="311"/>
                      </a:lnTo>
                      <a:lnTo>
                        <a:pt x="953" y="310"/>
                      </a:lnTo>
                      <a:lnTo>
                        <a:pt x="954" y="310"/>
                      </a:lnTo>
                      <a:lnTo>
                        <a:pt x="955" y="310"/>
                      </a:lnTo>
                      <a:lnTo>
                        <a:pt x="956" y="310"/>
                      </a:lnTo>
                      <a:lnTo>
                        <a:pt x="956" y="309"/>
                      </a:lnTo>
                      <a:lnTo>
                        <a:pt x="957" y="310"/>
                      </a:lnTo>
                      <a:lnTo>
                        <a:pt x="957" y="309"/>
                      </a:lnTo>
                      <a:lnTo>
                        <a:pt x="958" y="310"/>
                      </a:lnTo>
                      <a:lnTo>
                        <a:pt x="959" y="310"/>
                      </a:lnTo>
                      <a:lnTo>
                        <a:pt x="960" y="309"/>
                      </a:lnTo>
                      <a:lnTo>
                        <a:pt x="960" y="310"/>
                      </a:lnTo>
                      <a:lnTo>
                        <a:pt x="961" y="311"/>
                      </a:lnTo>
                      <a:lnTo>
                        <a:pt x="961" y="310"/>
                      </a:lnTo>
                      <a:lnTo>
                        <a:pt x="962" y="310"/>
                      </a:lnTo>
                      <a:lnTo>
                        <a:pt x="963" y="311"/>
                      </a:lnTo>
                      <a:lnTo>
                        <a:pt x="963" y="310"/>
                      </a:lnTo>
                      <a:lnTo>
                        <a:pt x="964" y="310"/>
                      </a:lnTo>
                      <a:lnTo>
                        <a:pt x="965" y="310"/>
                      </a:lnTo>
                      <a:lnTo>
                        <a:pt x="966" y="310"/>
                      </a:lnTo>
                      <a:lnTo>
                        <a:pt x="967" y="310"/>
                      </a:lnTo>
                      <a:lnTo>
                        <a:pt x="968" y="310"/>
                      </a:lnTo>
                      <a:lnTo>
                        <a:pt x="969" y="311"/>
                      </a:lnTo>
                      <a:lnTo>
                        <a:pt x="969" y="310"/>
                      </a:lnTo>
                      <a:lnTo>
                        <a:pt x="970" y="310"/>
                      </a:lnTo>
                      <a:lnTo>
                        <a:pt x="970" y="311"/>
                      </a:lnTo>
                      <a:lnTo>
                        <a:pt x="971" y="311"/>
                      </a:lnTo>
                      <a:lnTo>
                        <a:pt x="971" y="310"/>
                      </a:lnTo>
                      <a:lnTo>
                        <a:pt x="972" y="311"/>
                      </a:lnTo>
                      <a:lnTo>
                        <a:pt x="972" y="310"/>
                      </a:lnTo>
                      <a:lnTo>
                        <a:pt x="972" y="311"/>
                      </a:lnTo>
                      <a:lnTo>
                        <a:pt x="973" y="310"/>
                      </a:lnTo>
                      <a:lnTo>
                        <a:pt x="974" y="310"/>
                      </a:lnTo>
                      <a:lnTo>
                        <a:pt x="974" y="311"/>
                      </a:lnTo>
                      <a:lnTo>
                        <a:pt x="975" y="310"/>
                      </a:lnTo>
                      <a:lnTo>
                        <a:pt x="975" y="311"/>
                      </a:lnTo>
                      <a:lnTo>
                        <a:pt x="976" y="311"/>
                      </a:lnTo>
                      <a:lnTo>
                        <a:pt x="977" y="310"/>
                      </a:lnTo>
                      <a:lnTo>
                        <a:pt x="977" y="311"/>
                      </a:lnTo>
                      <a:lnTo>
                        <a:pt x="978" y="310"/>
                      </a:lnTo>
                      <a:lnTo>
                        <a:pt x="978" y="311"/>
                      </a:lnTo>
                      <a:lnTo>
                        <a:pt x="979" y="311"/>
                      </a:lnTo>
                      <a:lnTo>
                        <a:pt x="980" y="310"/>
                      </a:lnTo>
                      <a:lnTo>
                        <a:pt x="981" y="310"/>
                      </a:lnTo>
                      <a:lnTo>
                        <a:pt x="981" y="311"/>
                      </a:lnTo>
                      <a:lnTo>
                        <a:pt x="982" y="310"/>
                      </a:lnTo>
                      <a:lnTo>
                        <a:pt x="982" y="311"/>
                      </a:lnTo>
                      <a:lnTo>
                        <a:pt x="983" y="310"/>
                      </a:lnTo>
                      <a:lnTo>
                        <a:pt x="983" y="311"/>
                      </a:lnTo>
                      <a:lnTo>
                        <a:pt x="984" y="311"/>
                      </a:lnTo>
                      <a:lnTo>
                        <a:pt x="985" y="310"/>
                      </a:lnTo>
                      <a:lnTo>
                        <a:pt x="986" y="309"/>
                      </a:lnTo>
                      <a:lnTo>
                        <a:pt x="986" y="310"/>
                      </a:lnTo>
                      <a:lnTo>
                        <a:pt x="987" y="309"/>
                      </a:lnTo>
                      <a:lnTo>
                        <a:pt x="987" y="310"/>
                      </a:lnTo>
                      <a:lnTo>
                        <a:pt x="988" y="309"/>
                      </a:lnTo>
                      <a:lnTo>
                        <a:pt x="988" y="310"/>
                      </a:lnTo>
                      <a:lnTo>
                        <a:pt x="989" y="310"/>
                      </a:lnTo>
                      <a:lnTo>
                        <a:pt x="990" y="310"/>
                      </a:lnTo>
                      <a:lnTo>
                        <a:pt x="991" y="310"/>
                      </a:lnTo>
                      <a:lnTo>
                        <a:pt x="992" y="309"/>
                      </a:lnTo>
                      <a:lnTo>
                        <a:pt x="993" y="308"/>
                      </a:lnTo>
                      <a:lnTo>
                        <a:pt x="993" y="307"/>
                      </a:lnTo>
                      <a:lnTo>
                        <a:pt x="994" y="308"/>
                      </a:lnTo>
                      <a:lnTo>
                        <a:pt x="995" y="308"/>
                      </a:lnTo>
                      <a:lnTo>
                        <a:pt x="995" y="310"/>
                      </a:lnTo>
                      <a:lnTo>
                        <a:pt x="996" y="309"/>
                      </a:lnTo>
                      <a:lnTo>
                        <a:pt x="997" y="310"/>
                      </a:lnTo>
                      <a:lnTo>
                        <a:pt x="997" y="309"/>
                      </a:lnTo>
                      <a:lnTo>
                        <a:pt x="998" y="309"/>
                      </a:lnTo>
                      <a:lnTo>
                        <a:pt x="999" y="308"/>
                      </a:lnTo>
                      <a:lnTo>
                        <a:pt x="999" y="309"/>
                      </a:lnTo>
                      <a:lnTo>
                        <a:pt x="1000" y="309"/>
                      </a:lnTo>
                      <a:lnTo>
                        <a:pt x="1001" y="309"/>
                      </a:lnTo>
                      <a:lnTo>
                        <a:pt x="1002" y="309"/>
                      </a:lnTo>
                      <a:lnTo>
                        <a:pt x="1003" y="309"/>
                      </a:lnTo>
                      <a:lnTo>
                        <a:pt x="1004" y="310"/>
                      </a:lnTo>
                      <a:lnTo>
                        <a:pt x="1004" y="309"/>
                      </a:lnTo>
                      <a:lnTo>
                        <a:pt x="1005" y="308"/>
                      </a:lnTo>
                      <a:lnTo>
                        <a:pt x="1005" y="309"/>
                      </a:lnTo>
                      <a:lnTo>
                        <a:pt x="1006" y="309"/>
                      </a:lnTo>
                      <a:lnTo>
                        <a:pt x="1006" y="308"/>
                      </a:lnTo>
                      <a:lnTo>
                        <a:pt x="1007" y="308"/>
                      </a:lnTo>
                      <a:lnTo>
                        <a:pt x="1007" y="309"/>
                      </a:lnTo>
                      <a:lnTo>
                        <a:pt x="1008" y="309"/>
                      </a:lnTo>
                      <a:lnTo>
                        <a:pt x="1008" y="308"/>
                      </a:lnTo>
                      <a:lnTo>
                        <a:pt x="1009" y="309"/>
                      </a:lnTo>
                      <a:lnTo>
                        <a:pt x="1010" y="309"/>
                      </a:lnTo>
                      <a:lnTo>
                        <a:pt x="1011" y="309"/>
                      </a:lnTo>
                      <a:lnTo>
                        <a:pt x="1011" y="310"/>
                      </a:lnTo>
                      <a:lnTo>
                        <a:pt x="1012" y="310"/>
                      </a:lnTo>
                      <a:lnTo>
                        <a:pt x="1012" y="309"/>
                      </a:lnTo>
                      <a:lnTo>
                        <a:pt x="1012" y="310"/>
                      </a:lnTo>
                      <a:lnTo>
                        <a:pt x="1013" y="310"/>
                      </a:lnTo>
                      <a:lnTo>
                        <a:pt x="1014" y="310"/>
                      </a:lnTo>
                      <a:lnTo>
                        <a:pt x="1015" y="310"/>
                      </a:lnTo>
                      <a:lnTo>
                        <a:pt x="1015" y="309"/>
                      </a:lnTo>
                      <a:lnTo>
                        <a:pt x="1016" y="309"/>
                      </a:lnTo>
                      <a:lnTo>
                        <a:pt x="1016" y="310"/>
                      </a:lnTo>
                      <a:lnTo>
                        <a:pt x="1017" y="309"/>
                      </a:lnTo>
                      <a:lnTo>
                        <a:pt x="1017" y="310"/>
                      </a:lnTo>
                      <a:lnTo>
                        <a:pt x="1018" y="309"/>
                      </a:lnTo>
                      <a:lnTo>
                        <a:pt x="1018" y="310"/>
                      </a:lnTo>
                      <a:lnTo>
                        <a:pt x="1019" y="309"/>
                      </a:lnTo>
                      <a:lnTo>
                        <a:pt x="1019" y="310"/>
                      </a:lnTo>
                      <a:lnTo>
                        <a:pt x="1020" y="309"/>
                      </a:lnTo>
                      <a:lnTo>
                        <a:pt x="1020" y="310"/>
                      </a:lnTo>
                      <a:lnTo>
                        <a:pt x="1021" y="309"/>
                      </a:lnTo>
                      <a:lnTo>
                        <a:pt x="1022" y="310"/>
                      </a:lnTo>
                      <a:lnTo>
                        <a:pt x="1023" y="309"/>
                      </a:lnTo>
                      <a:lnTo>
                        <a:pt x="1024" y="309"/>
                      </a:lnTo>
                      <a:lnTo>
                        <a:pt x="1025" y="309"/>
                      </a:lnTo>
                      <a:lnTo>
                        <a:pt x="1026" y="309"/>
                      </a:lnTo>
                      <a:lnTo>
                        <a:pt x="1027" y="309"/>
                      </a:lnTo>
                      <a:lnTo>
                        <a:pt x="1028" y="309"/>
                      </a:lnTo>
                      <a:lnTo>
                        <a:pt x="1029" y="310"/>
                      </a:lnTo>
                      <a:lnTo>
                        <a:pt x="1029" y="309"/>
                      </a:lnTo>
                      <a:lnTo>
                        <a:pt x="1030" y="309"/>
                      </a:lnTo>
                      <a:lnTo>
                        <a:pt x="1031" y="310"/>
                      </a:lnTo>
                      <a:lnTo>
                        <a:pt x="1031" y="309"/>
                      </a:lnTo>
                      <a:lnTo>
                        <a:pt x="1032" y="310"/>
                      </a:lnTo>
                      <a:lnTo>
                        <a:pt x="1032" y="309"/>
                      </a:lnTo>
                      <a:lnTo>
                        <a:pt x="1033" y="308"/>
                      </a:lnTo>
                      <a:lnTo>
                        <a:pt x="1033" y="309"/>
                      </a:lnTo>
                      <a:lnTo>
                        <a:pt x="1034" y="309"/>
                      </a:lnTo>
                      <a:lnTo>
                        <a:pt x="1034" y="308"/>
                      </a:lnTo>
                      <a:lnTo>
                        <a:pt x="1035" y="309"/>
                      </a:lnTo>
                      <a:lnTo>
                        <a:pt x="1035" y="308"/>
                      </a:lnTo>
                      <a:lnTo>
                        <a:pt x="1036" y="308"/>
                      </a:lnTo>
                      <a:lnTo>
                        <a:pt x="1037" y="308"/>
                      </a:lnTo>
                      <a:lnTo>
                        <a:pt x="1038" y="307"/>
                      </a:lnTo>
                      <a:lnTo>
                        <a:pt x="1038" y="308"/>
                      </a:lnTo>
                      <a:lnTo>
                        <a:pt x="1039" y="307"/>
                      </a:lnTo>
                      <a:lnTo>
                        <a:pt x="1039" y="308"/>
                      </a:lnTo>
                      <a:lnTo>
                        <a:pt x="1040" y="308"/>
                      </a:lnTo>
                      <a:lnTo>
                        <a:pt x="1041" y="308"/>
                      </a:lnTo>
                      <a:lnTo>
                        <a:pt x="1041" y="309"/>
                      </a:lnTo>
                      <a:lnTo>
                        <a:pt x="1042" y="309"/>
                      </a:lnTo>
                      <a:lnTo>
                        <a:pt x="1043" y="309"/>
                      </a:lnTo>
                      <a:lnTo>
                        <a:pt x="1044" y="309"/>
                      </a:lnTo>
                      <a:lnTo>
                        <a:pt x="1045" y="309"/>
                      </a:lnTo>
                      <a:lnTo>
                        <a:pt x="1045" y="307"/>
                      </a:lnTo>
                      <a:lnTo>
                        <a:pt x="1045" y="308"/>
                      </a:lnTo>
                      <a:lnTo>
                        <a:pt x="1046" y="308"/>
                      </a:lnTo>
                      <a:lnTo>
                        <a:pt x="1046" y="310"/>
                      </a:lnTo>
                      <a:lnTo>
                        <a:pt x="1047" y="310"/>
                      </a:lnTo>
                      <a:lnTo>
                        <a:pt x="1047" y="309"/>
                      </a:lnTo>
                      <a:lnTo>
                        <a:pt x="1048" y="308"/>
                      </a:lnTo>
                      <a:lnTo>
                        <a:pt x="1048" y="310"/>
                      </a:lnTo>
                      <a:lnTo>
                        <a:pt x="1049" y="309"/>
                      </a:lnTo>
                      <a:lnTo>
                        <a:pt x="1050" y="309"/>
                      </a:lnTo>
                      <a:lnTo>
                        <a:pt x="1051" y="309"/>
                      </a:lnTo>
                      <a:lnTo>
                        <a:pt x="1051" y="308"/>
                      </a:lnTo>
                      <a:lnTo>
                        <a:pt x="1052" y="309"/>
                      </a:lnTo>
                      <a:lnTo>
                        <a:pt x="1053" y="309"/>
                      </a:lnTo>
                      <a:lnTo>
                        <a:pt x="1054" y="309"/>
                      </a:lnTo>
                      <a:lnTo>
                        <a:pt x="1055" y="309"/>
                      </a:lnTo>
                      <a:lnTo>
                        <a:pt x="1055" y="310"/>
                      </a:lnTo>
                      <a:lnTo>
                        <a:pt x="1056" y="310"/>
                      </a:lnTo>
                      <a:lnTo>
                        <a:pt x="1056" y="309"/>
                      </a:lnTo>
                      <a:lnTo>
                        <a:pt x="1057" y="308"/>
                      </a:lnTo>
                      <a:lnTo>
                        <a:pt x="1057" y="309"/>
                      </a:lnTo>
                      <a:lnTo>
                        <a:pt x="1058" y="309"/>
                      </a:lnTo>
                      <a:lnTo>
                        <a:pt x="1059" y="308"/>
                      </a:lnTo>
                      <a:lnTo>
                        <a:pt x="1059" y="309"/>
                      </a:lnTo>
                      <a:lnTo>
                        <a:pt x="1060" y="308"/>
                      </a:lnTo>
                      <a:lnTo>
                        <a:pt x="1060" y="309"/>
                      </a:lnTo>
                      <a:lnTo>
                        <a:pt x="1061" y="307"/>
                      </a:lnTo>
                      <a:lnTo>
                        <a:pt x="1061" y="306"/>
                      </a:lnTo>
                      <a:lnTo>
                        <a:pt x="1062" y="306"/>
                      </a:lnTo>
                      <a:lnTo>
                        <a:pt x="1062" y="305"/>
                      </a:lnTo>
                      <a:lnTo>
                        <a:pt x="1063" y="305"/>
                      </a:lnTo>
                      <a:lnTo>
                        <a:pt x="1064" y="306"/>
                      </a:lnTo>
                      <a:lnTo>
                        <a:pt x="1064" y="305"/>
                      </a:lnTo>
                      <a:lnTo>
                        <a:pt x="1064" y="307"/>
                      </a:lnTo>
                      <a:lnTo>
                        <a:pt x="1065" y="307"/>
                      </a:lnTo>
                      <a:lnTo>
                        <a:pt x="1066" y="309"/>
                      </a:lnTo>
                      <a:lnTo>
                        <a:pt x="1067" y="308"/>
                      </a:lnTo>
                      <a:lnTo>
                        <a:pt x="1068" y="309"/>
                      </a:lnTo>
                      <a:lnTo>
                        <a:pt x="1069" y="309"/>
                      </a:lnTo>
                      <a:lnTo>
                        <a:pt x="1069" y="308"/>
                      </a:lnTo>
                      <a:lnTo>
                        <a:pt x="1070" y="308"/>
                      </a:lnTo>
                      <a:lnTo>
                        <a:pt x="1071" y="308"/>
                      </a:lnTo>
                      <a:lnTo>
                        <a:pt x="1072" y="308"/>
                      </a:lnTo>
                      <a:lnTo>
                        <a:pt x="1072" y="309"/>
                      </a:lnTo>
                      <a:lnTo>
                        <a:pt x="1073" y="308"/>
                      </a:lnTo>
                      <a:lnTo>
                        <a:pt x="1073" y="307"/>
                      </a:lnTo>
                      <a:lnTo>
                        <a:pt x="1074" y="309"/>
                      </a:lnTo>
                      <a:lnTo>
                        <a:pt x="1074" y="308"/>
                      </a:lnTo>
                      <a:lnTo>
                        <a:pt x="1075" y="309"/>
                      </a:lnTo>
                      <a:lnTo>
                        <a:pt x="1075" y="307"/>
                      </a:lnTo>
                      <a:lnTo>
                        <a:pt x="1076" y="308"/>
                      </a:lnTo>
                      <a:lnTo>
                        <a:pt x="1076" y="309"/>
                      </a:lnTo>
                      <a:lnTo>
                        <a:pt x="1077" y="308"/>
                      </a:lnTo>
                      <a:lnTo>
                        <a:pt x="1077" y="307"/>
                      </a:lnTo>
                      <a:lnTo>
                        <a:pt x="1078" y="308"/>
                      </a:lnTo>
                      <a:lnTo>
                        <a:pt x="1079" y="308"/>
                      </a:lnTo>
                      <a:lnTo>
                        <a:pt x="1080" y="308"/>
                      </a:lnTo>
                      <a:lnTo>
                        <a:pt x="1081" y="307"/>
                      </a:lnTo>
                      <a:lnTo>
                        <a:pt x="1082" y="307"/>
                      </a:lnTo>
                      <a:lnTo>
                        <a:pt x="1082" y="306"/>
                      </a:lnTo>
                      <a:lnTo>
                        <a:pt x="1083" y="304"/>
                      </a:lnTo>
                      <a:lnTo>
                        <a:pt x="1083" y="303"/>
                      </a:lnTo>
                      <a:lnTo>
                        <a:pt x="1084" y="303"/>
                      </a:lnTo>
                      <a:lnTo>
                        <a:pt x="1084" y="302"/>
                      </a:lnTo>
                      <a:lnTo>
                        <a:pt x="1085" y="302"/>
                      </a:lnTo>
                      <a:lnTo>
                        <a:pt x="1085" y="304"/>
                      </a:lnTo>
                      <a:lnTo>
                        <a:pt x="1086" y="304"/>
                      </a:lnTo>
                      <a:lnTo>
                        <a:pt x="1086" y="305"/>
                      </a:lnTo>
                      <a:lnTo>
                        <a:pt x="1087" y="303"/>
                      </a:lnTo>
                      <a:lnTo>
                        <a:pt x="1087" y="305"/>
                      </a:lnTo>
                      <a:lnTo>
                        <a:pt x="1088" y="305"/>
                      </a:lnTo>
                      <a:lnTo>
                        <a:pt x="1088" y="303"/>
                      </a:lnTo>
                      <a:lnTo>
                        <a:pt x="1089" y="301"/>
                      </a:lnTo>
                      <a:lnTo>
                        <a:pt x="1089" y="296"/>
                      </a:lnTo>
                      <a:lnTo>
                        <a:pt x="1090" y="288"/>
                      </a:lnTo>
                      <a:lnTo>
                        <a:pt x="1090" y="280"/>
                      </a:lnTo>
                      <a:lnTo>
                        <a:pt x="1091" y="275"/>
                      </a:lnTo>
                      <a:lnTo>
                        <a:pt x="1091" y="272"/>
                      </a:lnTo>
                      <a:lnTo>
                        <a:pt x="1092" y="273"/>
                      </a:lnTo>
                      <a:lnTo>
                        <a:pt x="1092" y="279"/>
                      </a:lnTo>
                      <a:lnTo>
                        <a:pt x="1093" y="287"/>
                      </a:lnTo>
                      <a:lnTo>
                        <a:pt x="1093" y="294"/>
                      </a:lnTo>
                      <a:lnTo>
                        <a:pt x="1094" y="297"/>
                      </a:lnTo>
                      <a:lnTo>
                        <a:pt x="1094" y="299"/>
                      </a:lnTo>
                      <a:lnTo>
                        <a:pt x="1095" y="301"/>
                      </a:lnTo>
                      <a:lnTo>
                        <a:pt x="1095" y="303"/>
                      </a:lnTo>
                      <a:lnTo>
                        <a:pt x="1096" y="304"/>
                      </a:lnTo>
                      <a:lnTo>
                        <a:pt x="1097" y="305"/>
                      </a:lnTo>
                      <a:lnTo>
                        <a:pt x="1098" y="304"/>
                      </a:lnTo>
                      <a:lnTo>
                        <a:pt x="1098" y="305"/>
                      </a:lnTo>
                      <a:lnTo>
                        <a:pt x="1099" y="305"/>
                      </a:lnTo>
                      <a:lnTo>
                        <a:pt x="1099" y="306"/>
                      </a:lnTo>
                      <a:lnTo>
                        <a:pt x="1100" y="304"/>
                      </a:lnTo>
                      <a:lnTo>
                        <a:pt x="1100" y="305"/>
                      </a:lnTo>
                      <a:lnTo>
                        <a:pt x="1101" y="306"/>
                      </a:lnTo>
                      <a:lnTo>
                        <a:pt x="1101" y="305"/>
                      </a:lnTo>
                      <a:lnTo>
                        <a:pt x="1102" y="307"/>
                      </a:lnTo>
                      <a:lnTo>
                        <a:pt x="1102" y="305"/>
                      </a:lnTo>
                      <a:lnTo>
                        <a:pt x="1103" y="306"/>
                      </a:lnTo>
                      <a:lnTo>
                        <a:pt x="1104" y="306"/>
                      </a:lnTo>
                      <a:lnTo>
                        <a:pt x="1105" y="305"/>
                      </a:lnTo>
                      <a:lnTo>
                        <a:pt x="1105" y="306"/>
                      </a:lnTo>
                      <a:lnTo>
                        <a:pt x="1106" y="307"/>
                      </a:lnTo>
                      <a:lnTo>
                        <a:pt x="1106" y="306"/>
                      </a:lnTo>
                      <a:lnTo>
                        <a:pt x="1107" y="307"/>
                      </a:lnTo>
                      <a:lnTo>
                        <a:pt x="1107" y="306"/>
                      </a:lnTo>
                      <a:lnTo>
                        <a:pt x="1108" y="306"/>
                      </a:lnTo>
                      <a:lnTo>
                        <a:pt x="1108" y="305"/>
                      </a:lnTo>
                      <a:lnTo>
                        <a:pt x="1109" y="306"/>
                      </a:lnTo>
                      <a:lnTo>
                        <a:pt x="1110" y="306"/>
                      </a:lnTo>
                      <a:lnTo>
                        <a:pt x="1111" y="307"/>
                      </a:lnTo>
                      <a:lnTo>
                        <a:pt x="1112" y="306"/>
                      </a:lnTo>
                      <a:lnTo>
                        <a:pt x="1112" y="307"/>
                      </a:lnTo>
                      <a:lnTo>
                        <a:pt x="1113" y="306"/>
                      </a:lnTo>
                      <a:lnTo>
                        <a:pt x="1114" y="307"/>
                      </a:lnTo>
                      <a:lnTo>
                        <a:pt x="1114" y="306"/>
                      </a:lnTo>
                      <a:lnTo>
                        <a:pt x="1115" y="306"/>
                      </a:lnTo>
                      <a:lnTo>
                        <a:pt x="1116" y="306"/>
                      </a:lnTo>
                      <a:lnTo>
                        <a:pt x="1117" y="306"/>
                      </a:lnTo>
                      <a:lnTo>
                        <a:pt x="1118" y="306"/>
                      </a:lnTo>
                      <a:lnTo>
                        <a:pt x="1118" y="307"/>
                      </a:lnTo>
                      <a:lnTo>
                        <a:pt x="1119" y="306"/>
                      </a:lnTo>
                      <a:lnTo>
                        <a:pt x="1120" y="305"/>
                      </a:lnTo>
                      <a:lnTo>
                        <a:pt x="1121" y="305"/>
                      </a:lnTo>
                      <a:lnTo>
                        <a:pt x="1122" y="306"/>
                      </a:lnTo>
                      <a:lnTo>
                        <a:pt x="1123" y="306"/>
                      </a:lnTo>
                      <a:lnTo>
                        <a:pt x="1123" y="305"/>
                      </a:lnTo>
                      <a:lnTo>
                        <a:pt x="1124" y="307"/>
                      </a:lnTo>
                      <a:lnTo>
                        <a:pt x="1124" y="306"/>
                      </a:lnTo>
                      <a:lnTo>
                        <a:pt x="1125" y="306"/>
                      </a:lnTo>
                      <a:lnTo>
                        <a:pt x="1126" y="305"/>
                      </a:lnTo>
                      <a:lnTo>
                        <a:pt x="1126" y="306"/>
                      </a:lnTo>
                      <a:lnTo>
                        <a:pt x="1127" y="305"/>
                      </a:lnTo>
                      <a:lnTo>
                        <a:pt x="1128" y="305"/>
                      </a:lnTo>
                      <a:lnTo>
                        <a:pt x="1129" y="306"/>
                      </a:lnTo>
                      <a:lnTo>
                        <a:pt x="1129" y="305"/>
                      </a:lnTo>
                      <a:lnTo>
                        <a:pt x="1130" y="305"/>
                      </a:lnTo>
                      <a:lnTo>
                        <a:pt x="1131" y="304"/>
                      </a:lnTo>
                      <a:lnTo>
                        <a:pt x="1132" y="303"/>
                      </a:lnTo>
                      <a:lnTo>
                        <a:pt x="1132" y="301"/>
                      </a:lnTo>
                      <a:lnTo>
                        <a:pt x="1133" y="302"/>
                      </a:lnTo>
                      <a:lnTo>
                        <a:pt x="1134" y="302"/>
                      </a:lnTo>
                      <a:lnTo>
                        <a:pt x="1135" y="303"/>
                      </a:lnTo>
                      <a:lnTo>
                        <a:pt x="1135" y="305"/>
                      </a:lnTo>
                      <a:lnTo>
                        <a:pt x="1136" y="302"/>
                      </a:lnTo>
                      <a:lnTo>
                        <a:pt x="1136" y="304"/>
                      </a:lnTo>
                      <a:lnTo>
                        <a:pt x="1137" y="305"/>
                      </a:lnTo>
                      <a:lnTo>
                        <a:pt x="1138" y="304"/>
                      </a:lnTo>
                      <a:lnTo>
                        <a:pt x="1138" y="305"/>
                      </a:lnTo>
                      <a:lnTo>
                        <a:pt x="1139" y="304"/>
                      </a:lnTo>
                      <a:lnTo>
                        <a:pt x="1139" y="305"/>
                      </a:lnTo>
                      <a:lnTo>
                        <a:pt x="1140" y="305"/>
                      </a:lnTo>
                      <a:lnTo>
                        <a:pt x="1141" y="306"/>
                      </a:lnTo>
                      <a:lnTo>
                        <a:pt x="1141" y="304"/>
                      </a:lnTo>
                      <a:lnTo>
                        <a:pt x="1141" y="305"/>
                      </a:lnTo>
                      <a:lnTo>
                        <a:pt x="1142" y="304"/>
                      </a:lnTo>
                      <a:lnTo>
                        <a:pt x="1143" y="304"/>
                      </a:lnTo>
                      <a:lnTo>
                        <a:pt x="1144" y="305"/>
                      </a:lnTo>
                      <a:lnTo>
                        <a:pt x="1145" y="305"/>
                      </a:lnTo>
                      <a:lnTo>
                        <a:pt x="1145" y="304"/>
                      </a:lnTo>
                      <a:lnTo>
                        <a:pt x="1146" y="304"/>
                      </a:lnTo>
                      <a:lnTo>
                        <a:pt x="1146" y="303"/>
                      </a:lnTo>
                      <a:lnTo>
                        <a:pt x="1147" y="302"/>
                      </a:lnTo>
                      <a:lnTo>
                        <a:pt x="1147" y="301"/>
                      </a:lnTo>
                      <a:lnTo>
                        <a:pt x="1148" y="300"/>
                      </a:lnTo>
                      <a:lnTo>
                        <a:pt x="1149" y="301"/>
                      </a:lnTo>
                      <a:lnTo>
                        <a:pt x="1150" y="303"/>
                      </a:lnTo>
                      <a:lnTo>
                        <a:pt x="1150" y="304"/>
                      </a:lnTo>
                      <a:lnTo>
                        <a:pt x="1151" y="303"/>
                      </a:lnTo>
                      <a:lnTo>
                        <a:pt x="1151" y="304"/>
                      </a:lnTo>
                      <a:lnTo>
                        <a:pt x="1152" y="304"/>
                      </a:lnTo>
                      <a:lnTo>
                        <a:pt x="1153" y="304"/>
                      </a:lnTo>
                      <a:lnTo>
                        <a:pt x="1154" y="303"/>
                      </a:lnTo>
                      <a:lnTo>
                        <a:pt x="1154" y="302"/>
                      </a:lnTo>
                      <a:lnTo>
                        <a:pt x="1155" y="302"/>
                      </a:lnTo>
                      <a:lnTo>
                        <a:pt x="1155" y="303"/>
                      </a:lnTo>
                      <a:lnTo>
                        <a:pt x="1156" y="305"/>
                      </a:lnTo>
                      <a:lnTo>
                        <a:pt x="1156" y="304"/>
                      </a:lnTo>
                      <a:lnTo>
                        <a:pt x="1157" y="304"/>
                      </a:lnTo>
                      <a:lnTo>
                        <a:pt x="1157" y="303"/>
                      </a:lnTo>
                      <a:lnTo>
                        <a:pt x="1158" y="304"/>
                      </a:lnTo>
                      <a:lnTo>
                        <a:pt x="1159" y="304"/>
                      </a:lnTo>
                      <a:lnTo>
                        <a:pt x="1160" y="304"/>
                      </a:lnTo>
                      <a:lnTo>
                        <a:pt x="1160" y="305"/>
                      </a:lnTo>
                      <a:lnTo>
                        <a:pt x="1161" y="305"/>
                      </a:lnTo>
                      <a:lnTo>
                        <a:pt x="1161" y="304"/>
                      </a:lnTo>
                      <a:lnTo>
                        <a:pt x="1162" y="304"/>
                      </a:lnTo>
                      <a:lnTo>
                        <a:pt x="1163" y="304"/>
                      </a:lnTo>
                      <a:lnTo>
                        <a:pt x="1164" y="303"/>
                      </a:lnTo>
                      <a:lnTo>
                        <a:pt x="1164" y="305"/>
                      </a:lnTo>
                      <a:lnTo>
                        <a:pt x="1164" y="304"/>
                      </a:lnTo>
                      <a:lnTo>
                        <a:pt x="1165" y="304"/>
                      </a:lnTo>
                      <a:lnTo>
                        <a:pt x="1166" y="304"/>
                      </a:lnTo>
                      <a:lnTo>
                        <a:pt x="1167" y="304"/>
                      </a:lnTo>
                      <a:lnTo>
                        <a:pt x="1168" y="305"/>
                      </a:lnTo>
                      <a:lnTo>
                        <a:pt x="1168" y="304"/>
                      </a:lnTo>
                      <a:lnTo>
                        <a:pt x="1169" y="305"/>
                      </a:lnTo>
                      <a:lnTo>
                        <a:pt x="1169" y="304"/>
                      </a:lnTo>
                      <a:lnTo>
                        <a:pt x="1170" y="304"/>
                      </a:lnTo>
                      <a:lnTo>
                        <a:pt x="1170" y="303"/>
                      </a:lnTo>
                      <a:lnTo>
                        <a:pt x="1171" y="302"/>
                      </a:lnTo>
                      <a:lnTo>
                        <a:pt x="1171" y="303"/>
                      </a:lnTo>
                      <a:lnTo>
                        <a:pt x="1172" y="303"/>
                      </a:lnTo>
                      <a:lnTo>
                        <a:pt x="1172" y="302"/>
                      </a:lnTo>
                      <a:lnTo>
                        <a:pt x="1173" y="302"/>
                      </a:lnTo>
                      <a:lnTo>
                        <a:pt x="1173" y="303"/>
                      </a:lnTo>
                      <a:lnTo>
                        <a:pt x="1174" y="304"/>
                      </a:lnTo>
                      <a:lnTo>
                        <a:pt x="1174" y="301"/>
                      </a:lnTo>
                      <a:lnTo>
                        <a:pt x="1174" y="304"/>
                      </a:lnTo>
                      <a:lnTo>
                        <a:pt x="1175" y="302"/>
                      </a:lnTo>
                      <a:lnTo>
                        <a:pt x="1175" y="303"/>
                      </a:lnTo>
                      <a:lnTo>
                        <a:pt x="1176" y="303"/>
                      </a:lnTo>
                      <a:lnTo>
                        <a:pt x="1177" y="303"/>
                      </a:lnTo>
                      <a:lnTo>
                        <a:pt x="1178" y="305"/>
                      </a:lnTo>
                      <a:lnTo>
                        <a:pt x="1178" y="303"/>
                      </a:lnTo>
                      <a:lnTo>
                        <a:pt x="1179" y="303"/>
                      </a:lnTo>
                      <a:lnTo>
                        <a:pt x="1180" y="303"/>
                      </a:lnTo>
                      <a:lnTo>
                        <a:pt x="1181" y="303"/>
                      </a:lnTo>
                      <a:lnTo>
                        <a:pt x="1182" y="303"/>
                      </a:lnTo>
                      <a:lnTo>
                        <a:pt x="1183" y="304"/>
                      </a:lnTo>
                      <a:lnTo>
                        <a:pt x="1183" y="303"/>
                      </a:lnTo>
                      <a:lnTo>
                        <a:pt x="1184" y="303"/>
                      </a:lnTo>
                      <a:lnTo>
                        <a:pt x="1185" y="303"/>
                      </a:lnTo>
                      <a:lnTo>
                        <a:pt x="1186" y="303"/>
                      </a:lnTo>
                      <a:lnTo>
                        <a:pt x="1187" y="303"/>
                      </a:lnTo>
                      <a:lnTo>
                        <a:pt x="1187" y="302"/>
                      </a:lnTo>
                      <a:lnTo>
                        <a:pt x="1188" y="302"/>
                      </a:lnTo>
                      <a:lnTo>
                        <a:pt x="1188" y="301"/>
                      </a:lnTo>
                      <a:lnTo>
                        <a:pt x="1189" y="302"/>
                      </a:lnTo>
                      <a:lnTo>
                        <a:pt x="1189" y="301"/>
                      </a:lnTo>
                      <a:lnTo>
                        <a:pt x="1190" y="300"/>
                      </a:lnTo>
                      <a:lnTo>
                        <a:pt x="1190" y="301"/>
                      </a:lnTo>
                      <a:lnTo>
                        <a:pt x="1191" y="300"/>
                      </a:lnTo>
                      <a:lnTo>
                        <a:pt x="1191" y="301"/>
                      </a:lnTo>
                      <a:lnTo>
                        <a:pt x="1192" y="301"/>
                      </a:lnTo>
                      <a:lnTo>
                        <a:pt x="1193" y="301"/>
                      </a:lnTo>
                      <a:lnTo>
                        <a:pt x="1194" y="301"/>
                      </a:lnTo>
                      <a:lnTo>
                        <a:pt x="1194" y="302"/>
                      </a:lnTo>
                      <a:lnTo>
                        <a:pt x="1195" y="302"/>
                      </a:lnTo>
                      <a:lnTo>
                        <a:pt x="1195" y="301"/>
                      </a:lnTo>
                      <a:lnTo>
                        <a:pt x="1196" y="302"/>
                      </a:lnTo>
                      <a:lnTo>
                        <a:pt x="1196" y="301"/>
                      </a:lnTo>
                      <a:lnTo>
                        <a:pt x="1197" y="302"/>
                      </a:lnTo>
                      <a:lnTo>
                        <a:pt x="1197" y="301"/>
                      </a:lnTo>
                      <a:lnTo>
                        <a:pt x="1198" y="301"/>
                      </a:lnTo>
                      <a:lnTo>
                        <a:pt x="1199" y="303"/>
                      </a:lnTo>
                      <a:lnTo>
                        <a:pt x="1199" y="302"/>
                      </a:lnTo>
                      <a:lnTo>
                        <a:pt x="1200" y="302"/>
                      </a:lnTo>
                      <a:lnTo>
                        <a:pt x="1200" y="301"/>
                      </a:lnTo>
                      <a:lnTo>
                        <a:pt x="1201" y="301"/>
                      </a:lnTo>
                      <a:lnTo>
                        <a:pt x="1202" y="301"/>
                      </a:lnTo>
                      <a:lnTo>
                        <a:pt x="1202" y="302"/>
                      </a:lnTo>
                      <a:lnTo>
                        <a:pt x="1203" y="302"/>
                      </a:lnTo>
                      <a:lnTo>
                        <a:pt x="1203" y="301"/>
                      </a:lnTo>
                      <a:lnTo>
                        <a:pt x="1204" y="301"/>
                      </a:lnTo>
                      <a:lnTo>
                        <a:pt x="1204" y="300"/>
                      </a:lnTo>
                      <a:lnTo>
                        <a:pt x="1205" y="300"/>
                      </a:lnTo>
                      <a:lnTo>
                        <a:pt x="1205" y="301"/>
                      </a:lnTo>
                      <a:lnTo>
                        <a:pt x="1206" y="300"/>
                      </a:lnTo>
                      <a:lnTo>
                        <a:pt x="1206" y="301"/>
                      </a:lnTo>
                      <a:lnTo>
                        <a:pt x="1206" y="300"/>
                      </a:lnTo>
                      <a:lnTo>
                        <a:pt x="1207" y="301"/>
                      </a:lnTo>
                      <a:lnTo>
                        <a:pt x="1208" y="301"/>
                      </a:lnTo>
                      <a:lnTo>
                        <a:pt x="1209" y="301"/>
                      </a:lnTo>
                      <a:lnTo>
                        <a:pt x="1210" y="301"/>
                      </a:lnTo>
                      <a:lnTo>
                        <a:pt x="1210" y="299"/>
                      </a:lnTo>
                      <a:lnTo>
                        <a:pt x="1211" y="301"/>
                      </a:lnTo>
                      <a:lnTo>
                        <a:pt x="1211" y="300"/>
                      </a:lnTo>
                      <a:lnTo>
                        <a:pt x="1212" y="300"/>
                      </a:lnTo>
                      <a:lnTo>
                        <a:pt x="1213" y="300"/>
                      </a:lnTo>
                      <a:lnTo>
                        <a:pt x="1214" y="301"/>
                      </a:lnTo>
                      <a:lnTo>
                        <a:pt x="1214" y="300"/>
                      </a:lnTo>
                      <a:lnTo>
                        <a:pt x="1215" y="300"/>
                      </a:lnTo>
                      <a:lnTo>
                        <a:pt x="1216" y="299"/>
                      </a:lnTo>
                      <a:lnTo>
                        <a:pt x="1216" y="298"/>
                      </a:lnTo>
                      <a:lnTo>
                        <a:pt x="1216" y="299"/>
                      </a:lnTo>
                      <a:lnTo>
                        <a:pt x="1217" y="299"/>
                      </a:lnTo>
                      <a:lnTo>
                        <a:pt x="1217" y="300"/>
                      </a:lnTo>
                      <a:lnTo>
                        <a:pt x="1218" y="300"/>
                      </a:lnTo>
                      <a:lnTo>
                        <a:pt x="1218" y="299"/>
                      </a:lnTo>
                      <a:lnTo>
                        <a:pt x="1219" y="300"/>
                      </a:lnTo>
                      <a:lnTo>
                        <a:pt x="1220" y="300"/>
                      </a:lnTo>
                      <a:lnTo>
                        <a:pt x="1221" y="300"/>
                      </a:lnTo>
                      <a:lnTo>
                        <a:pt x="1222" y="300"/>
                      </a:lnTo>
                      <a:lnTo>
                        <a:pt x="1223" y="299"/>
                      </a:lnTo>
                      <a:lnTo>
                        <a:pt x="1223" y="300"/>
                      </a:lnTo>
                      <a:lnTo>
                        <a:pt x="1224" y="299"/>
                      </a:lnTo>
                      <a:lnTo>
                        <a:pt x="1224" y="300"/>
                      </a:lnTo>
                      <a:lnTo>
                        <a:pt x="1225" y="299"/>
                      </a:lnTo>
                      <a:lnTo>
                        <a:pt x="1225" y="300"/>
                      </a:lnTo>
                      <a:lnTo>
                        <a:pt x="1226" y="299"/>
                      </a:lnTo>
                      <a:lnTo>
                        <a:pt x="1226" y="300"/>
                      </a:lnTo>
                      <a:lnTo>
                        <a:pt x="1227" y="300"/>
                      </a:lnTo>
                      <a:lnTo>
                        <a:pt x="1227" y="299"/>
                      </a:lnTo>
                      <a:lnTo>
                        <a:pt x="1228" y="300"/>
                      </a:lnTo>
                      <a:lnTo>
                        <a:pt x="1228" y="299"/>
                      </a:lnTo>
                      <a:lnTo>
                        <a:pt x="1229" y="299"/>
                      </a:lnTo>
                      <a:lnTo>
                        <a:pt x="1230" y="299"/>
                      </a:lnTo>
                      <a:lnTo>
                        <a:pt x="1231" y="300"/>
                      </a:lnTo>
                      <a:lnTo>
                        <a:pt x="1232" y="299"/>
                      </a:lnTo>
                      <a:lnTo>
                        <a:pt x="1233" y="298"/>
                      </a:lnTo>
                      <a:lnTo>
                        <a:pt x="1233" y="300"/>
                      </a:lnTo>
                      <a:lnTo>
                        <a:pt x="1234" y="299"/>
                      </a:lnTo>
                      <a:lnTo>
                        <a:pt x="1235" y="300"/>
                      </a:lnTo>
                      <a:lnTo>
                        <a:pt x="1235" y="299"/>
                      </a:lnTo>
                      <a:lnTo>
                        <a:pt x="1236" y="299"/>
                      </a:lnTo>
                      <a:lnTo>
                        <a:pt x="1237" y="299"/>
                      </a:lnTo>
                      <a:lnTo>
                        <a:pt x="1237" y="298"/>
                      </a:lnTo>
                      <a:lnTo>
                        <a:pt x="1238" y="300"/>
                      </a:lnTo>
                      <a:lnTo>
                        <a:pt x="1238" y="299"/>
                      </a:lnTo>
                      <a:lnTo>
                        <a:pt x="1239" y="298"/>
                      </a:lnTo>
                      <a:lnTo>
                        <a:pt x="1239" y="299"/>
                      </a:lnTo>
                      <a:lnTo>
                        <a:pt x="1240" y="298"/>
                      </a:lnTo>
                      <a:lnTo>
                        <a:pt x="1241" y="297"/>
                      </a:lnTo>
                      <a:lnTo>
                        <a:pt x="1241" y="298"/>
                      </a:lnTo>
                      <a:lnTo>
                        <a:pt x="1242" y="298"/>
                      </a:lnTo>
                      <a:lnTo>
                        <a:pt x="1243" y="297"/>
                      </a:lnTo>
                      <a:lnTo>
                        <a:pt x="1243" y="299"/>
                      </a:lnTo>
                      <a:lnTo>
                        <a:pt x="1244" y="297"/>
                      </a:lnTo>
                      <a:lnTo>
                        <a:pt x="1244" y="298"/>
                      </a:lnTo>
                      <a:lnTo>
                        <a:pt x="1245" y="296"/>
                      </a:lnTo>
                      <a:lnTo>
                        <a:pt x="1245" y="295"/>
                      </a:lnTo>
                      <a:lnTo>
                        <a:pt x="1246" y="295"/>
                      </a:lnTo>
                      <a:lnTo>
                        <a:pt x="1247" y="295"/>
                      </a:lnTo>
                      <a:lnTo>
                        <a:pt x="1247" y="297"/>
                      </a:lnTo>
                      <a:lnTo>
                        <a:pt x="1248" y="296"/>
                      </a:lnTo>
                      <a:lnTo>
                        <a:pt x="1249" y="296"/>
                      </a:lnTo>
                      <a:lnTo>
                        <a:pt x="1250" y="296"/>
                      </a:lnTo>
                      <a:lnTo>
                        <a:pt x="1250" y="295"/>
                      </a:lnTo>
                      <a:lnTo>
                        <a:pt x="1251" y="293"/>
                      </a:lnTo>
                      <a:lnTo>
                        <a:pt x="1251" y="294"/>
                      </a:lnTo>
                      <a:lnTo>
                        <a:pt x="1252" y="292"/>
                      </a:lnTo>
                      <a:lnTo>
                        <a:pt x="1253" y="292"/>
                      </a:lnTo>
                      <a:lnTo>
                        <a:pt x="1253" y="294"/>
                      </a:lnTo>
                      <a:lnTo>
                        <a:pt x="1253" y="295"/>
                      </a:lnTo>
                      <a:lnTo>
                        <a:pt x="1254" y="296"/>
                      </a:lnTo>
                      <a:lnTo>
                        <a:pt x="1255" y="296"/>
                      </a:lnTo>
                      <a:lnTo>
                        <a:pt x="1255" y="295"/>
                      </a:lnTo>
                      <a:lnTo>
                        <a:pt x="1256" y="294"/>
                      </a:lnTo>
                      <a:lnTo>
                        <a:pt x="1256" y="295"/>
                      </a:lnTo>
                      <a:lnTo>
                        <a:pt x="1257" y="294"/>
                      </a:lnTo>
                      <a:lnTo>
                        <a:pt x="1257" y="295"/>
                      </a:lnTo>
                      <a:lnTo>
                        <a:pt x="1258" y="295"/>
                      </a:lnTo>
                      <a:lnTo>
                        <a:pt x="1258" y="296"/>
                      </a:lnTo>
                      <a:lnTo>
                        <a:pt x="1259" y="295"/>
                      </a:lnTo>
                      <a:lnTo>
                        <a:pt x="1260" y="296"/>
                      </a:lnTo>
                      <a:lnTo>
                        <a:pt x="1260" y="294"/>
                      </a:lnTo>
                      <a:lnTo>
                        <a:pt x="1261" y="296"/>
                      </a:lnTo>
                      <a:lnTo>
                        <a:pt x="1261" y="295"/>
                      </a:lnTo>
                      <a:lnTo>
                        <a:pt x="1261" y="296"/>
                      </a:lnTo>
                      <a:lnTo>
                        <a:pt x="1262" y="296"/>
                      </a:lnTo>
                      <a:lnTo>
                        <a:pt x="1262" y="295"/>
                      </a:lnTo>
                      <a:lnTo>
                        <a:pt x="1263" y="295"/>
                      </a:lnTo>
                      <a:lnTo>
                        <a:pt x="1263" y="296"/>
                      </a:lnTo>
                      <a:lnTo>
                        <a:pt x="1264" y="297"/>
                      </a:lnTo>
                      <a:lnTo>
                        <a:pt x="1265" y="296"/>
                      </a:lnTo>
                      <a:lnTo>
                        <a:pt x="1265" y="295"/>
                      </a:lnTo>
                      <a:lnTo>
                        <a:pt x="1266" y="296"/>
                      </a:lnTo>
                      <a:lnTo>
                        <a:pt x="1266" y="295"/>
                      </a:lnTo>
                      <a:lnTo>
                        <a:pt x="1267" y="295"/>
                      </a:lnTo>
                      <a:lnTo>
                        <a:pt x="1268" y="295"/>
                      </a:lnTo>
                      <a:lnTo>
                        <a:pt x="1269" y="295"/>
                      </a:lnTo>
                      <a:lnTo>
                        <a:pt x="1270" y="295"/>
                      </a:lnTo>
                      <a:lnTo>
                        <a:pt x="1271" y="296"/>
                      </a:lnTo>
                      <a:lnTo>
                        <a:pt x="1271" y="295"/>
                      </a:lnTo>
                      <a:lnTo>
                        <a:pt x="1272" y="294"/>
                      </a:lnTo>
                      <a:lnTo>
                        <a:pt x="1272" y="295"/>
                      </a:lnTo>
                      <a:lnTo>
                        <a:pt x="1273" y="295"/>
                      </a:lnTo>
                      <a:lnTo>
                        <a:pt x="1274" y="294"/>
                      </a:lnTo>
                      <a:lnTo>
                        <a:pt x="1275" y="294"/>
                      </a:lnTo>
                      <a:lnTo>
                        <a:pt x="1276" y="294"/>
                      </a:lnTo>
                      <a:lnTo>
                        <a:pt x="1276" y="295"/>
                      </a:lnTo>
                      <a:lnTo>
                        <a:pt x="1277" y="294"/>
                      </a:lnTo>
                      <a:lnTo>
                        <a:pt x="1277" y="293"/>
                      </a:lnTo>
                      <a:lnTo>
                        <a:pt x="1278" y="295"/>
                      </a:lnTo>
                      <a:lnTo>
                        <a:pt x="1278" y="294"/>
                      </a:lnTo>
                      <a:lnTo>
                        <a:pt x="1279" y="294"/>
                      </a:lnTo>
                      <a:lnTo>
                        <a:pt x="1280" y="294"/>
                      </a:lnTo>
                      <a:lnTo>
                        <a:pt x="1280" y="295"/>
                      </a:lnTo>
                      <a:lnTo>
                        <a:pt x="1280" y="294"/>
                      </a:lnTo>
                      <a:lnTo>
                        <a:pt x="1281" y="294"/>
                      </a:lnTo>
                      <a:lnTo>
                        <a:pt x="1282" y="294"/>
                      </a:lnTo>
                      <a:lnTo>
                        <a:pt x="1282" y="293"/>
                      </a:lnTo>
                      <a:lnTo>
                        <a:pt x="1283" y="293"/>
                      </a:lnTo>
                      <a:lnTo>
                        <a:pt x="1283" y="294"/>
                      </a:lnTo>
                      <a:lnTo>
                        <a:pt x="1284" y="294"/>
                      </a:lnTo>
                      <a:lnTo>
                        <a:pt x="1284" y="293"/>
                      </a:lnTo>
                      <a:lnTo>
                        <a:pt x="1285" y="294"/>
                      </a:lnTo>
                      <a:lnTo>
                        <a:pt x="1285" y="293"/>
                      </a:lnTo>
                      <a:lnTo>
                        <a:pt x="1286" y="293"/>
                      </a:lnTo>
                      <a:lnTo>
                        <a:pt x="1287" y="293"/>
                      </a:lnTo>
                      <a:lnTo>
                        <a:pt x="1288" y="293"/>
                      </a:lnTo>
                      <a:lnTo>
                        <a:pt x="1289" y="293"/>
                      </a:lnTo>
                      <a:lnTo>
                        <a:pt x="1290" y="293"/>
                      </a:lnTo>
                      <a:lnTo>
                        <a:pt x="1291" y="293"/>
                      </a:lnTo>
                      <a:lnTo>
                        <a:pt x="1292" y="291"/>
                      </a:lnTo>
                      <a:lnTo>
                        <a:pt x="1292" y="292"/>
                      </a:lnTo>
                      <a:lnTo>
                        <a:pt x="1293" y="292"/>
                      </a:lnTo>
                      <a:lnTo>
                        <a:pt x="1294" y="292"/>
                      </a:lnTo>
                      <a:lnTo>
                        <a:pt x="1295" y="292"/>
                      </a:lnTo>
                      <a:lnTo>
                        <a:pt x="1295" y="291"/>
                      </a:lnTo>
                      <a:lnTo>
                        <a:pt x="1296" y="291"/>
                      </a:lnTo>
                      <a:lnTo>
                        <a:pt x="1297" y="291"/>
                      </a:lnTo>
                      <a:lnTo>
                        <a:pt x="1298" y="291"/>
                      </a:lnTo>
                      <a:lnTo>
                        <a:pt x="1298" y="292"/>
                      </a:lnTo>
                      <a:lnTo>
                        <a:pt x="1299" y="291"/>
                      </a:lnTo>
                      <a:lnTo>
                        <a:pt x="1300" y="291"/>
                      </a:lnTo>
                      <a:lnTo>
                        <a:pt x="1301" y="290"/>
                      </a:lnTo>
                      <a:lnTo>
                        <a:pt x="1301" y="292"/>
                      </a:lnTo>
                      <a:lnTo>
                        <a:pt x="1302" y="290"/>
                      </a:lnTo>
                      <a:lnTo>
                        <a:pt x="1302" y="291"/>
                      </a:lnTo>
                      <a:lnTo>
                        <a:pt x="1303" y="291"/>
                      </a:lnTo>
                      <a:lnTo>
                        <a:pt x="1303" y="292"/>
                      </a:lnTo>
                      <a:lnTo>
                        <a:pt x="1304" y="290"/>
                      </a:lnTo>
                      <a:lnTo>
                        <a:pt x="1304" y="291"/>
                      </a:lnTo>
                      <a:lnTo>
                        <a:pt x="1305" y="291"/>
                      </a:lnTo>
                      <a:lnTo>
                        <a:pt x="1306" y="290"/>
                      </a:lnTo>
                      <a:lnTo>
                        <a:pt x="1306" y="291"/>
                      </a:lnTo>
                      <a:lnTo>
                        <a:pt x="1307" y="291"/>
                      </a:lnTo>
                      <a:lnTo>
                        <a:pt x="1308" y="290"/>
                      </a:lnTo>
                      <a:lnTo>
                        <a:pt x="1308" y="289"/>
                      </a:lnTo>
                      <a:lnTo>
                        <a:pt x="1309" y="289"/>
                      </a:lnTo>
                      <a:lnTo>
                        <a:pt x="1309" y="290"/>
                      </a:lnTo>
                      <a:lnTo>
                        <a:pt x="1310" y="289"/>
                      </a:lnTo>
                      <a:lnTo>
                        <a:pt x="1310" y="290"/>
                      </a:lnTo>
                      <a:lnTo>
                        <a:pt x="1311" y="290"/>
                      </a:lnTo>
                      <a:lnTo>
                        <a:pt x="1311" y="289"/>
                      </a:lnTo>
                      <a:lnTo>
                        <a:pt x="1312" y="289"/>
                      </a:lnTo>
                      <a:lnTo>
                        <a:pt x="1312" y="288"/>
                      </a:lnTo>
                      <a:lnTo>
                        <a:pt x="1313" y="288"/>
                      </a:lnTo>
                      <a:lnTo>
                        <a:pt x="1314" y="288"/>
                      </a:lnTo>
                      <a:lnTo>
                        <a:pt x="1315" y="289"/>
                      </a:lnTo>
                      <a:lnTo>
                        <a:pt x="1315" y="288"/>
                      </a:lnTo>
                      <a:lnTo>
                        <a:pt x="1316" y="288"/>
                      </a:lnTo>
                      <a:lnTo>
                        <a:pt x="1316" y="289"/>
                      </a:lnTo>
                      <a:lnTo>
                        <a:pt x="1317" y="287"/>
                      </a:lnTo>
                      <a:lnTo>
                        <a:pt x="1317" y="288"/>
                      </a:lnTo>
                      <a:lnTo>
                        <a:pt x="1318" y="287"/>
                      </a:lnTo>
                      <a:lnTo>
                        <a:pt x="1318" y="289"/>
                      </a:lnTo>
                      <a:lnTo>
                        <a:pt x="1319" y="287"/>
                      </a:lnTo>
                      <a:lnTo>
                        <a:pt x="1320" y="287"/>
                      </a:lnTo>
                      <a:lnTo>
                        <a:pt x="1320" y="288"/>
                      </a:lnTo>
                      <a:lnTo>
                        <a:pt x="1321" y="288"/>
                      </a:lnTo>
                      <a:lnTo>
                        <a:pt x="1322" y="289"/>
                      </a:lnTo>
                      <a:lnTo>
                        <a:pt x="1323" y="287"/>
                      </a:lnTo>
                      <a:lnTo>
                        <a:pt x="1323" y="286"/>
                      </a:lnTo>
                      <a:lnTo>
                        <a:pt x="1324" y="288"/>
                      </a:lnTo>
                      <a:lnTo>
                        <a:pt x="1324" y="285"/>
                      </a:lnTo>
                      <a:lnTo>
                        <a:pt x="1325" y="285"/>
                      </a:lnTo>
                      <a:lnTo>
                        <a:pt x="1325" y="284"/>
                      </a:lnTo>
                      <a:lnTo>
                        <a:pt x="1326" y="285"/>
                      </a:lnTo>
                      <a:lnTo>
                        <a:pt x="1327" y="284"/>
                      </a:lnTo>
                      <a:lnTo>
                        <a:pt x="1327" y="285"/>
                      </a:lnTo>
                      <a:lnTo>
                        <a:pt x="1328" y="286"/>
                      </a:lnTo>
                      <a:lnTo>
                        <a:pt x="1328" y="285"/>
                      </a:lnTo>
                      <a:lnTo>
                        <a:pt x="1329" y="285"/>
                      </a:lnTo>
                      <a:lnTo>
                        <a:pt x="1329" y="286"/>
                      </a:lnTo>
                      <a:lnTo>
                        <a:pt x="1330" y="286"/>
                      </a:lnTo>
                      <a:lnTo>
                        <a:pt x="1330" y="285"/>
                      </a:lnTo>
                      <a:lnTo>
                        <a:pt x="1331" y="284"/>
                      </a:lnTo>
                      <a:lnTo>
                        <a:pt x="1332" y="284"/>
                      </a:lnTo>
                      <a:lnTo>
                        <a:pt x="1332" y="281"/>
                      </a:lnTo>
                      <a:lnTo>
                        <a:pt x="1333" y="278"/>
                      </a:lnTo>
                      <a:lnTo>
                        <a:pt x="1333" y="270"/>
                      </a:lnTo>
                      <a:lnTo>
                        <a:pt x="1334" y="265"/>
                      </a:lnTo>
                      <a:lnTo>
                        <a:pt x="1334" y="261"/>
                      </a:lnTo>
                      <a:lnTo>
                        <a:pt x="1335" y="264"/>
                      </a:lnTo>
                      <a:lnTo>
                        <a:pt x="1335" y="270"/>
                      </a:lnTo>
                      <a:lnTo>
                        <a:pt x="1335" y="275"/>
                      </a:lnTo>
                      <a:lnTo>
                        <a:pt x="1336" y="279"/>
                      </a:lnTo>
                      <a:lnTo>
                        <a:pt x="1336" y="281"/>
                      </a:lnTo>
                      <a:lnTo>
                        <a:pt x="1337" y="283"/>
                      </a:lnTo>
                      <a:lnTo>
                        <a:pt x="1337" y="282"/>
                      </a:lnTo>
                      <a:lnTo>
                        <a:pt x="1338" y="284"/>
                      </a:lnTo>
                      <a:lnTo>
                        <a:pt x="1339" y="284"/>
                      </a:lnTo>
                      <a:lnTo>
                        <a:pt x="1340" y="283"/>
                      </a:lnTo>
                      <a:lnTo>
                        <a:pt x="1340" y="284"/>
                      </a:lnTo>
                      <a:lnTo>
                        <a:pt x="1341" y="284"/>
                      </a:lnTo>
                      <a:lnTo>
                        <a:pt x="1342" y="284"/>
                      </a:lnTo>
                      <a:lnTo>
                        <a:pt x="1343" y="284"/>
                      </a:lnTo>
                      <a:lnTo>
                        <a:pt x="1344" y="285"/>
                      </a:lnTo>
                      <a:lnTo>
                        <a:pt x="1344" y="284"/>
                      </a:lnTo>
                      <a:lnTo>
                        <a:pt x="1345" y="284"/>
                      </a:lnTo>
                      <a:lnTo>
                        <a:pt x="1346" y="283"/>
                      </a:lnTo>
                      <a:lnTo>
                        <a:pt x="1347" y="283"/>
                      </a:lnTo>
                      <a:lnTo>
                        <a:pt x="1347" y="282"/>
                      </a:lnTo>
                      <a:lnTo>
                        <a:pt x="1348" y="282"/>
                      </a:lnTo>
                      <a:lnTo>
                        <a:pt x="1348" y="281"/>
                      </a:lnTo>
                      <a:lnTo>
                        <a:pt x="1348" y="282"/>
                      </a:lnTo>
                      <a:lnTo>
                        <a:pt x="1349" y="282"/>
                      </a:lnTo>
                      <a:lnTo>
                        <a:pt x="1349" y="281"/>
                      </a:lnTo>
                      <a:lnTo>
                        <a:pt x="1350" y="281"/>
                      </a:lnTo>
                      <a:lnTo>
                        <a:pt x="1351" y="281"/>
                      </a:lnTo>
                      <a:lnTo>
                        <a:pt x="1351" y="282"/>
                      </a:lnTo>
                      <a:lnTo>
                        <a:pt x="1352" y="283"/>
                      </a:lnTo>
                      <a:lnTo>
                        <a:pt x="1352" y="282"/>
                      </a:lnTo>
                      <a:lnTo>
                        <a:pt x="1353" y="284"/>
                      </a:lnTo>
                      <a:lnTo>
                        <a:pt x="1353" y="282"/>
                      </a:lnTo>
                      <a:lnTo>
                        <a:pt x="1354" y="282"/>
                      </a:lnTo>
                      <a:lnTo>
                        <a:pt x="1355" y="281"/>
                      </a:lnTo>
                      <a:lnTo>
                        <a:pt x="1355" y="282"/>
                      </a:lnTo>
                      <a:lnTo>
                        <a:pt x="1356" y="281"/>
                      </a:lnTo>
                      <a:lnTo>
                        <a:pt x="1357" y="283"/>
                      </a:lnTo>
                      <a:lnTo>
                        <a:pt x="1357" y="284"/>
                      </a:lnTo>
                      <a:lnTo>
                        <a:pt x="1358" y="282"/>
                      </a:lnTo>
                      <a:lnTo>
                        <a:pt x="1358" y="283"/>
                      </a:lnTo>
                      <a:lnTo>
                        <a:pt x="1358" y="284"/>
                      </a:lnTo>
                      <a:lnTo>
                        <a:pt x="1359" y="283"/>
                      </a:lnTo>
                      <a:lnTo>
                        <a:pt x="1359" y="281"/>
                      </a:lnTo>
                      <a:lnTo>
                        <a:pt x="1360" y="282"/>
                      </a:lnTo>
                      <a:lnTo>
                        <a:pt x="1360" y="283"/>
                      </a:lnTo>
                      <a:lnTo>
                        <a:pt x="1361" y="282"/>
                      </a:lnTo>
                      <a:lnTo>
                        <a:pt x="1361" y="281"/>
                      </a:lnTo>
                      <a:lnTo>
                        <a:pt x="1362" y="281"/>
                      </a:lnTo>
                      <a:lnTo>
                        <a:pt x="1363" y="279"/>
                      </a:lnTo>
                      <a:lnTo>
                        <a:pt x="1363" y="280"/>
                      </a:lnTo>
                      <a:lnTo>
                        <a:pt x="1364" y="279"/>
                      </a:lnTo>
                      <a:lnTo>
                        <a:pt x="1365" y="277"/>
                      </a:lnTo>
                      <a:lnTo>
                        <a:pt x="1365" y="278"/>
                      </a:lnTo>
                      <a:lnTo>
                        <a:pt x="1366" y="277"/>
                      </a:lnTo>
                      <a:lnTo>
                        <a:pt x="1367" y="278"/>
                      </a:lnTo>
                      <a:lnTo>
                        <a:pt x="1367" y="279"/>
                      </a:lnTo>
                      <a:lnTo>
                        <a:pt x="1367" y="278"/>
                      </a:lnTo>
                      <a:lnTo>
                        <a:pt x="1368" y="280"/>
                      </a:lnTo>
                      <a:lnTo>
                        <a:pt x="1368" y="278"/>
                      </a:lnTo>
                      <a:lnTo>
                        <a:pt x="1369" y="278"/>
                      </a:lnTo>
                      <a:lnTo>
                        <a:pt x="1369" y="279"/>
                      </a:lnTo>
                      <a:lnTo>
                        <a:pt x="1370" y="279"/>
                      </a:lnTo>
                      <a:lnTo>
                        <a:pt x="1370" y="278"/>
                      </a:lnTo>
                      <a:lnTo>
                        <a:pt x="1371" y="279"/>
                      </a:lnTo>
                      <a:lnTo>
                        <a:pt x="1371" y="278"/>
                      </a:lnTo>
                      <a:lnTo>
                        <a:pt x="1372" y="277"/>
                      </a:lnTo>
                      <a:lnTo>
                        <a:pt x="1372" y="278"/>
                      </a:lnTo>
                      <a:lnTo>
                        <a:pt x="1373" y="278"/>
                      </a:lnTo>
                      <a:lnTo>
                        <a:pt x="1374" y="278"/>
                      </a:lnTo>
                      <a:lnTo>
                        <a:pt x="1374" y="279"/>
                      </a:lnTo>
                      <a:lnTo>
                        <a:pt x="1375" y="279"/>
                      </a:lnTo>
                      <a:lnTo>
                        <a:pt x="1375" y="275"/>
                      </a:lnTo>
                      <a:lnTo>
                        <a:pt x="1376" y="276"/>
                      </a:lnTo>
                      <a:lnTo>
                        <a:pt x="1376" y="277"/>
                      </a:lnTo>
                      <a:lnTo>
                        <a:pt x="1377" y="275"/>
                      </a:lnTo>
                      <a:lnTo>
                        <a:pt x="1377" y="276"/>
                      </a:lnTo>
                      <a:lnTo>
                        <a:pt x="1377" y="274"/>
                      </a:lnTo>
                      <a:lnTo>
                        <a:pt x="1378" y="275"/>
                      </a:lnTo>
                      <a:lnTo>
                        <a:pt x="1378" y="276"/>
                      </a:lnTo>
                      <a:lnTo>
                        <a:pt x="1379" y="277"/>
                      </a:lnTo>
                      <a:lnTo>
                        <a:pt x="1380" y="278"/>
                      </a:lnTo>
                      <a:lnTo>
                        <a:pt x="1380" y="277"/>
                      </a:lnTo>
                      <a:lnTo>
                        <a:pt x="1380" y="276"/>
                      </a:lnTo>
                      <a:lnTo>
                        <a:pt x="1381" y="275"/>
                      </a:lnTo>
                      <a:lnTo>
                        <a:pt x="1382" y="275"/>
                      </a:lnTo>
                      <a:lnTo>
                        <a:pt x="1383" y="276"/>
                      </a:lnTo>
                      <a:lnTo>
                        <a:pt x="1384" y="275"/>
                      </a:lnTo>
                      <a:lnTo>
                        <a:pt x="1385" y="275"/>
                      </a:lnTo>
                      <a:lnTo>
                        <a:pt x="1386" y="275"/>
                      </a:lnTo>
                      <a:lnTo>
                        <a:pt x="1386" y="272"/>
                      </a:lnTo>
                      <a:lnTo>
                        <a:pt x="1387" y="271"/>
                      </a:lnTo>
                      <a:lnTo>
                        <a:pt x="1387" y="269"/>
                      </a:lnTo>
                      <a:lnTo>
                        <a:pt x="1388" y="268"/>
                      </a:lnTo>
                      <a:lnTo>
                        <a:pt x="1389" y="268"/>
                      </a:lnTo>
                      <a:lnTo>
                        <a:pt x="1389" y="270"/>
                      </a:lnTo>
                      <a:lnTo>
                        <a:pt x="1390" y="273"/>
                      </a:lnTo>
                      <a:lnTo>
                        <a:pt x="1390" y="274"/>
                      </a:lnTo>
                      <a:lnTo>
                        <a:pt x="1390" y="276"/>
                      </a:lnTo>
                      <a:lnTo>
                        <a:pt x="1391" y="276"/>
                      </a:lnTo>
                      <a:lnTo>
                        <a:pt x="1391" y="274"/>
                      </a:lnTo>
                      <a:lnTo>
                        <a:pt x="1392" y="273"/>
                      </a:lnTo>
                      <a:lnTo>
                        <a:pt x="1393" y="273"/>
                      </a:lnTo>
                      <a:lnTo>
                        <a:pt x="1393" y="272"/>
                      </a:lnTo>
                      <a:lnTo>
                        <a:pt x="1394" y="273"/>
                      </a:lnTo>
                      <a:lnTo>
                        <a:pt x="1394" y="271"/>
                      </a:lnTo>
                      <a:lnTo>
                        <a:pt x="1395" y="274"/>
                      </a:lnTo>
                      <a:lnTo>
                        <a:pt x="1396" y="274"/>
                      </a:lnTo>
                      <a:lnTo>
                        <a:pt x="1396" y="272"/>
                      </a:lnTo>
                      <a:lnTo>
                        <a:pt x="1397" y="274"/>
                      </a:lnTo>
                      <a:lnTo>
                        <a:pt x="1398" y="273"/>
                      </a:lnTo>
                      <a:lnTo>
                        <a:pt x="1398" y="272"/>
                      </a:lnTo>
                      <a:lnTo>
                        <a:pt x="1399" y="274"/>
                      </a:lnTo>
                      <a:lnTo>
                        <a:pt x="1400" y="272"/>
                      </a:lnTo>
                      <a:lnTo>
                        <a:pt x="1400" y="271"/>
                      </a:lnTo>
                      <a:lnTo>
                        <a:pt x="1401" y="272"/>
                      </a:lnTo>
                      <a:lnTo>
                        <a:pt x="1401" y="270"/>
                      </a:lnTo>
                      <a:lnTo>
                        <a:pt x="1402" y="269"/>
                      </a:lnTo>
                      <a:lnTo>
                        <a:pt x="1402" y="270"/>
                      </a:lnTo>
                      <a:lnTo>
                        <a:pt x="1403" y="268"/>
                      </a:lnTo>
                      <a:lnTo>
                        <a:pt x="1404" y="269"/>
                      </a:lnTo>
                      <a:lnTo>
                        <a:pt x="1404" y="270"/>
                      </a:lnTo>
                      <a:lnTo>
                        <a:pt x="1405" y="270"/>
                      </a:lnTo>
                      <a:lnTo>
                        <a:pt x="1405" y="272"/>
                      </a:lnTo>
                      <a:lnTo>
                        <a:pt x="1406" y="271"/>
                      </a:lnTo>
                      <a:lnTo>
                        <a:pt x="1407" y="271"/>
                      </a:lnTo>
                      <a:lnTo>
                        <a:pt x="1407" y="270"/>
                      </a:lnTo>
                      <a:lnTo>
                        <a:pt x="1408" y="270"/>
                      </a:lnTo>
                      <a:lnTo>
                        <a:pt x="1408" y="271"/>
                      </a:lnTo>
                      <a:lnTo>
                        <a:pt x="1409" y="271"/>
                      </a:lnTo>
                      <a:lnTo>
                        <a:pt x="1410" y="270"/>
                      </a:lnTo>
                      <a:lnTo>
                        <a:pt x="1410" y="271"/>
                      </a:lnTo>
                      <a:lnTo>
                        <a:pt x="1411" y="271"/>
                      </a:lnTo>
                      <a:lnTo>
                        <a:pt x="1411" y="270"/>
                      </a:lnTo>
                      <a:lnTo>
                        <a:pt x="1412" y="271"/>
                      </a:lnTo>
                      <a:lnTo>
                        <a:pt x="1412" y="269"/>
                      </a:lnTo>
                      <a:lnTo>
                        <a:pt x="1413" y="267"/>
                      </a:lnTo>
                      <a:lnTo>
                        <a:pt x="1413" y="265"/>
                      </a:lnTo>
                      <a:lnTo>
                        <a:pt x="1414" y="264"/>
                      </a:lnTo>
                      <a:lnTo>
                        <a:pt x="1414" y="266"/>
                      </a:lnTo>
                      <a:lnTo>
                        <a:pt x="1415" y="265"/>
                      </a:lnTo>
                      <a:lnTo>
                        <a:pt x="1415" y="266"/>
                      </a:lnTo>
                      <a:lnTo>
                        <a:pt x="1416" y="269"/>
                      </a:lnTo>
                      <a:lnTo>
                        <a:pt x="1416" y="268"/>
                      </a:lnTo>
                      <a:lnTo>
                        <a:pt x="1417" y="269"/>
                      </a:lnTo>
                      <a:lnTo>
                        <a:pt x="1417" y="268"/>
                      </a:lnTo>
                      <a:lnTo>
                        <a:pt x="1418" y="269"/>
                      </a:lnTo>
                      <a:lnTo>
                        <a:pt x="1419" y="269"/>
                      </a:lnTo>
                      <a:lnTo>
                        <a:pt x="1419" y="270"/>
                      </a:lnTo>
                      <a:lnTo>
                        <a:pt x="1420" y="268"/>
                      </a:lnTo>
                      <a:lnTo>
                        <a:pt x="1420" y="270"/>
                      </a:lnTo>
                      <a:lnTo>
                        <a:pt x="1421" y="269"/>
                      </a:lnTo>
                      <a:lnTo>
                        <a:pt x="1421" y="268"/>
                      </a:lnTo>
                      <a:lnTo>
                        <a:pt x="1422" y="268"/>
                      </a:lnTo>
                      <a:lnTo>
                        <a:pt x="1423" y="268"/>
                      </a:lnTo>
                      <a:lnTo>
                        <a:pt x="1424" y="268"/>
                      </a:lnTo>
                      <a:lnTo>
                        <a:pt x="1424" y="267"/>
                      </a:lnTo>
                      <a:lnTo>
                        <a:pt x="1425" y="267"/>
                      </a:lnTo>
                      <a:lnTo>
                        <a:pt x="1425" y="266"/>
                      </a:lnTo>
                      <a:lnTo>
                        <a:pt x="1426" y="267"/>
                      </a:lnTo>
                      <a:lnTo>
                        <a:pt x="1426" y="266"/>
                      </a:lnTo>
                      <a:lnTo>
                        <a:pt x="1427" y="267"/>
                      </a:lnTo>
                      <a:lnTo>
                        <a:pt x="1427" y="266"/>
                      </a:lnTo>
                      <a:lnTo>
                        <a:pt x="1428" y="267"/>
                      </a:lnTo>
                      <a:lnTo>
                        <a:pt x="1428" y="266"/>
                      </a:lnTo>
                      <a:lnTo>
                        <a:pt x="1429" y="265"/>
                      </a:lnTo>
                      <a:lnTo>
                        <a:pt x="1429" y="264"/>
                      </a:lnTo>
                      <a:lnTo>
                        <a:pt x="1430" y="264"/>
                      </a:lnTo>
                      <a:lnTo>
                        <a:pt x="1431" y="265"/>
                      </a:lnTo>
                      <a:lnTo>
                        <a:pt x="1432" y="264"/>
                      </a:lnTo>
                      <a:lnTo>
                        <a:pt x="1432" y="263"/>
                      </a:lnTo>
                      <a:lnTo>
                        <a:pt x="1432" y="265"/>
                      </a:lnTo>
                      <a:lnTo>
                        <a:pt x="1433" y="265"/>
                      </a:lnTo>
                      <a:lnTo>
                        <a:pt x="1434" y="265"/>
                      </a:lnTo>
                      <a:lnTo>
                        <a:pt x="1435" y="263"/>
                      </a:lnTo>
                      <a:lnTo>
                        <a:pt x="1435" y="264"/>
                      </a:lnTo>
                      <a:lnTo>
                        <a:pt x="1436" y="264"/>
                      </a:lnTo>
                      <a:lnTo>
                        <a:pt x="1436" y="263"/>
                      </a:lnTo>
                      <a:lnTo>
                        <a:pt x="1437" y="264"/>
                      </a:lnTo>
                      <a:lnTo>
                        <a:pt x="1437" y="263"/>
                      </a:lnTo>
                      <a:lnTo>
                        <a:pt x="1438" y="264"/>
                      </a:lnTo>
                      <a:lnTo>
                        <a:pt x="1438" y="263"/>
                      </a:lnTo>
                      <a:lnTo>
                        <a:pt x="1439" y="263"/>
                      </a:lnTo>
                      <a:lnTo>
                        <a:pt x="1439" y="264"/>
                      </a:lnTo>
                      <a:lnTo>
                        <a:pt x="1440" y="265"/>
                      </a:lnTo>
                      <a:lnTo>
                        <a:pt x="1440" y="266"/>
                      </a:lnTo>
                      <a:lnTo>
                        <a:pt x="1440" y="263"/>
                      </a:lnTo>
                      <a:lnTo>
                        <a:pt x="1441" y="263"/>
                      </a:lnTo>
                      <a:lnTo>
                        <a:pt x="1442" y="262"/>
                      </a:lnTo>
                      <a:lnTo>
                        <a:pt x="1443" y="262"/>
                      </a:lnTo>
                      <a:lnTo>
                        <a:pt x="1443" y="261"/>
                      </a:lnTo>
                      <a:lnTo>
                        <a:pt x="1444" y="262"/>
                      </a:lnTo>
                      <a:lnTo>
                        <a:pt x="1444" y="261"/>
                      </a:lnTo>
                      <a:lnTo>
                        <a:pt x="1445" y="261"/>
                      </a:lnTo>
                      <a:lnTo>
                        <a:pt x="1445" y="259"/>
                      </a:lnTo>
                      <a:lnTo>
                        <a:pt x="1446" y="258"/>
                      </a:lnTo>
                      <a:lnTo>
                        <a:pt x="1447" y="258"/>
                      </a:lnTo>
                      <a:lnTo>
                        <a:pt x="1447" y="259"/>
                      </a:lnTo>
                      <a:lnTo>
                        <a:pt x="1448" y="259"/>
                      </a:lnTo>
                      <a:lnTo>
                        <a:pt x="1448" y="258"/>
                      </a:lnTo>
                      <a:lnTo>
                        <a:pt x="1449" y="260"/>
                      </a:lnTo>
                      <a:lnTo>
                        <a:pt x="1449" y="259"/>
                      </a:lnTo>
                      <a:lnTo>
                        <a:pt x="1450" y="257"/>
                      </a:lnTo>
                      <a:lnTo>
                        <a:pt x="1450" y="254"/>
                      </a:lnTo>
                      <a:lnTo>
                        <a:pt x="1451" y="249"/>
                      </a:lnTo>
                      <a:lnTo>
                        <a:pt x="1451" y="245"/>
                      </a:lnTo>
                      <a:lnTo>
                        <a:pt x="1452" y="245"/>
                      </a:lnTo>
                      <a:lnTo>
                        <a:pt x="1453" y="250"/>
                      </a:lnTo>
                      <a:lnTo>
                        <a:pt x="1453" y="252"/>
                      </a:lnTo>
                      <a:lnTo>
                        <a:pt x="1454" y="258"/>
                      </a:lnTo>
                      <a:lnTo>
                        <a:pt x="1454" y="257"/>
                      </a:lnTo>
                      <a:lnTo>
                        <a:pt x="1454" y="259"/>
                      </a:lnTo>
                      <a:lnTo>
                        <a:pt x="1455" y="257"/>
                      </a:lnTo>
                      <a:lnTo>
                        <a:pt x="1455" y="260"/>
                      </a:lnTo>
                      <a:lnTo>
                        <a:pt x="1456" y="259"/>
                      </a:lnTo>
                      <a:lnTo>
                        <a:pt x="1457" y="258"/>
                      </a:lnTo>
                      <a:lnTo>
                        <a:pt x="1458" y="258"/>
                      </a:lnTo>
                      <a:lnTo>
                        <a:pt x="1458" y="259"/>
                      </a:lnTo>
                      <a:lnTo>
                        <a:pt x="1459" y="260"/>
                      </a:lnTo>
                      <a:lnTo>
                        <a:pt x="1459" y="259"/>
                      </a:lnTo>
                      <a:lnTo>
                        <a:pt x="1460" y="259"/>
                      </a:lnTo>
                      <a:lnTo>
                        <a:pt x="1461" y="258"/>
                      </a:lnTo>
                      <a:lnTo>
                        <a:pt x="1462" y="256"/>
                      </a:lnTo>
                      <a:lnTo>
                        <a:pt x="1463" y="256"/>
                      </a:lnTo>
                      <a:lnTo>
                        <a:pt x="1464" y="258"/>
                      </a:lnTo>
                      <a:lnTo>
                        <a:pt x="1465" y="258"/>
                      </a:lnTo>
                      <a:lnTo>
                        <a:pt x="1465" y="259"/>
                      </a:lnTo>
                      <a:lnTo>
                        <a:pt x="1466" y="258"/>
                      </a:lnTo>
                      <a:lnTo>
                        <a:pt x="1467" y="257"/>
                      </a:lnTo>
                      <a:lnTo>
                        <a:pt x="1468" y="255"/>
                      </a:lnTo>
                      <a:lnTo>
                        <a:pt x="1468" y="254"/>
                      </a:lnTo>
                      <a:lnTo>
                        <a:pt x="1469" y="254"/>
                      </a:lnTo>
                      <a:lnTo>
                        <a:pt x="1469" y="252"/>
                      </a:lnTo>
                      <a:lnTo>
                        <a:pt x="1470" y="249"/>
                      </a:lnTo>
                      <a:lnTo>
                        <a:pt x="1470" y="247"/>
                      </a:lnTo>
                      <a:lnTo>
                        <a:pt x="1471" y="247"/>
                      </a:lnTo>
                      <a:lnTo>
                        <a:pt x="1471" y="246"/>
                      </a:lnTo>
                      <a:lnTo>
                        <a:pt x="1471" y="247"/>
                      </a:lnTo>
                      <a:lnTo>
                        <a:pt x="1472" y="249"/>
                      </a:lnTo>
                      <a:lnTo>
                        <a:pt x="1472" y="250"/>
                      </a:lnTo>
                      <a:lnTo>
                        <a:pt x="1473" y="251"/>
                      </a:lnTo>
                      <a:lnTo>
                        <a:pt x="1473" y="250"/>
                      </a:lnTo>
                      <a:lnTo>
                        <a:pt x="1474" y="250"/>
                      </a:lnTo>
                      <a:lnTo>
                        <a:pt x="1474" y="251"/>
                      </a:lnTo>
                      <a:lnTo>
                        <a:pt x="1475" y="251"/>
                      </a:lnTo>
                      <a:lnTo>
                        <a:pt x="1476" y="251"/>
                      </a:lnTo>
                      <a:lnTo>
                        <a:pt x="1476" y="252"/>
                      </a:lnTo>
                      <a:lnTo>
                        <a:pt x="1477" y="252"/>
                      </a:lnTo>
                      <a:lnTo>
                        <a:pt x="1477" y="251"/>
                      </a:lnTo>
                      <a:lnTo>
                        <a:pt x="1477" y="253"/>
                      </a:lnTo>
                      <a:lnTo>
                        <a:pt x="1478" y="252"/>
                      </a:lnTo>
                      <a:lnTo>
                        <a:pt x="1479" y="251"/>
                      </a:lnTo>
                      <a:lnTo>
                        <a:pt x="1480" y="249"/>
                      </a:lnTo>
                      <a:lnTo>
                        <a:pt x="1481" y="249"/>
                      </a:lnTo>
                      <a:lnTo>
                        <a:pt x="1481" y="248"/>
                      </a:lnTo>
                      <a:lnTo>
                        <a:pt x="1482" y="247"/>
                      </a:lnTo>
                      <a:lnTo>
                        <a:pt x="1482" y="248"/>
                      </a:lnTo>
                      <a:lnTo>
                        <a:pt x="1483" y="249"/>
                      </a:lnTo>
                      <a:lnTo>
                        <a:pt x="1484" y="248"/>
                      </a:lnTo>
                      <a:lnTo>
                        <a:pt x="1484" y="249"/>
                      </a:lnTo>
                      <a:lnTo>
                        <a:pt x="1485" y="249"/>
                      </a:lnTo>
                      <a:lnTo>
                        <a:pt x="1485" y="248"/>
                      </a:lnTo>
                      <a:lnTo>
                        <a:pt x="1486" y="248"/>
                      </a:lnTo>
                      <a:lnTo>
                        <a:pt x="1487" y="247"/>
                      </a:lnTo>
                      <a:lnTo>
                        <a:pt x="1488" y="247"/>
                      </a:lnTo>
                      <a:lnTo>
                        <a:pt x="1489" y="248"/>
                      </a:lnTo>
                      <a:lnTo>
                        <a:pt x="1490" y="249"/>
                      </a:lnTo>
                      <a:lnTo>
                        <a:pt x="1491" y="248"/>
                      </a:lnTo>
                      <a:lnTo>
                        <a:pt x="1492" y="247"/>
                      </a:lnTo>
                      <a:lnTo>
                        <a:pt x="1492" y="249"/>
                      </a:lnTo>
                      <a:lnTo>
                        <a:pt x="1493" y="249"/>
                      </a:lnTo>
                      <a:lnTo>
                        <a:pt x="1493" y="248"/>
                      </a:lnTo>
                      <a:lnTo>
                        <a:pt x="1494" y="246"/>
                      </a:lnTo>
                      <a:lnTo>
                        <a:pt x="1494" y="247"/>
                      </a:lnTo>
                      <a:lnTo>
                        <a:pt x="1495" y="246"/>
                      </a:lnTo>
                      <a:lnTo>
                        <a:pt x="1495" y="245"/>
                      </a:lnTo>
                      <a:lnTo>
                        <a:pt x="1496" y="245"/>
                      </a:lnTo>
                      <a:lnTo>
                        <a:pt x="1496" y="243"/>
                      </a:lnTo>
                      <a:lnTo>
                        <a:pt x="1496" y="241"/>
                      </a:lnTo>
                      <a:lnTo>
                        <a:pt x="1497" y="242"/>
                      </a:lnTo>
                      <a:lnTo>
                        <a:pt x="1497" y="244"/>
                      </a:lnTo>
                      <a:lnTo>
                        <a:pt x="1498" y="246"/>
                      </a:lnTo>
                      <a:lnTo>
                        <a:pt x="1499" y="246"/>
                      </a:lnTo>
                      <a:lnTo>
                        <a:pt x="1499" y="245"/>
                      </a:lnTo>
                      <a:lnTo>
                        <a:pt x="1500" y="244"/>
                      </a:lnTo>
                      <a:lnTo>
                        <a:pt x="1500" y="245"/>
                      </a:lnTo>
                      <a:lnTo>
                        <a:pt x="1501" y="247"/>
                      </a:lnTo>
                      <a:lnTo>
                        <a:pt x="1501" y="245"/>
                      </a:lnTo>
                      <a:lnTo>
                        <a:pt x="1502" y="246"/>
                      </a:lnTo>
                      <a:lnTo>
                        <a:pt x="1502" y="247"/>
                      </a:lnTo>
                      <a:lnTo>
                        <a:pt x="1503" y="245"/>
                      </a:lnTo>
                      <a:lnTo>
                        <a:pt x="1504" y="246"/>
                      </a:lnTo>
                      <a:lnTo>
                        <a:pt x="1505" y="246"/>
                      </a:lnTo>
                      <a:lnTo>
                        <a:pt x="1506" y="246"/>
                      </a:lnTo>
                      <a:lnTo>
                        <a:pt x="1506" y="245"/>
                      </a:lnTo>
                      <a:lnTo>
                        <a:pt x="1507" y="244"/>
                      </a:lnTo>
                      <a:lnTo>
                        <a:pt x="1507" y="247"/>
                      </a:lnTo>
                      <a:lnTo>
                        <a:pt x="1508" y="245"/>
                      </a:lnTo>
                      <a:lnTo>
                        <a:pt x="1509" y="244"/>
                      </a:lnTo>
                      <a:lnTo>
                        <a:pt x="1509" y="245"/>
                      </a:lnTo>
                      <a:lnTo>
                        <a:pt x="1509" y="243"/>
                      </a:lnTo>
                      <a:lnTo>
                        <a:pt x="1510" y="244"/>
                      </a:lnTo>
                      <a:lnTo>
                        <a:pt x="1510" y="242"/>
                      </a:lnTo>
                      <a:lnTo>
                        <a:pt x="1511" y="243"/>
                      </a:lnTo>
                      <a:lnTo>
                        <a:pt x="1511" y="242"/>
                      </a:lnTo>
                      <a:lnTo>
                        <a:pt x="1512" y="239"/>
                      </a:lnTo>
                      <a:lnTo>
                        <a:pt x="1512" y="240"/>
                      </a:lnTo>
                      <a:lnTo>
                        <a:pt x="1513" y="241"/>
                      </a:lnTo>
                      <a:lnTo>
                        <a:pt x="1513" y="239"/>
                      </a:lnTo>
                      <a:lnTo>
                        <a:pt x="1514" y="240"/>
                      </a:lnTo>
                      <a:lnTo>
                        <a:pt x="1514" y="239"/>
                      </a:lnTo>
                      <a:lnTo>
                        <a:pt x="1515" y="239"/>
                      </a:lnTo>
                      <a:lnTo>
                        <a:pt x="1515" y="238"/>
                      </a:lnTo>
                      <a:lnTo>
                        <a:pt x="1516" y="236"/>
                      </a:lnTo>
                      <a:lnTo>
                        <a:pt x="1516" y="238"/>
                      </a:lnTo>
                      <a:lnTo>
                        <a:pt x="1517" y="238"/>
                      </a:lnTo>
                      <a:lnTo>
                        <a:pt x="1517" y="240"/>
                      </a:lnTo>
                      <a:lnTo>
                        <a:pt x="1518" y="239"/>
                      </a:lnTo>
                      <a:lnTo>
                        <a:pt x="1519" y="240"/>
                      </a:lnTo>
                      <a:lnTo>
                        <a:pt x="1519" y="242"/>
                      </a:lnTo>
                      <a:lnTo>
                        <a:pt x="1520" y="242"/>
                      </a:lnTo>
                      <a:lnTo>
                        <a:pt x="1520" y="240"/>
                      </a:lnTo>
                      <a:lnTo>
                        <a:pt x="1521" y="240"/>
                      </a:lnTo>
                      <a:lnTo>
                        <a:pt x="1522" y="240"/>
                      </a:lnTo>
                      <a:lnTo>
                        <a:pt x="1522" y="239"/>
                      </a:lnTo>
                      <a:lnTo>
                        <a:pt x="1523" y="238"/>
                      </a:lnTo>
                      <a:lnTo>
                        <a:pt x="1524" y="238"/>
                      </a:lnTo>
                      <a:lnTo>
                        <a:pt x="1524" y="236"/>
                      </a:lnTo>
                      <a:lnTo>
                        <a:pt x="1525" y="236"/>
                      </a:lnTo>
                      <a:lnTo>
                        <a:pt x="1525" y="237"/>
                      </a:lnTo>
                      <a:lnTo>
                        <a:pt x="1526" y="236"/>
                      </a:lnTo>
                      <a:lnTo>
                        <a:pt x="1526" y="235"/>
                      </a:lnTo>
                      <a:lnTo>
                        <a:pt x="1527" y="232"/>
                      </a:lnTo>
                      <a:lnTo>
                        <a:pt x="1527" y="231"/>
                      </a:lnTo>
                      <a:lnTo>
                        <a:pt x="1528" y="230"/>
                      </a:lnTo>
                      <a:lnTo>
                        <a:pt x="1528" y="233"/>
                      </a:lnTo>
                      <a:lnTo>
                        <a:pt x="1529" y="234"/>
                      </a:lnTo>
                      <a:lnTo>
                        <a:pt x="1529" y="231"/>
                      </a:lnTo>
                      <a:lnTo>
                        <a:pt x="1529" y="232"/>
                      </a:lnTo>
                      <a:lnTo>
                        <a:pt x="1530" y="231"/>
                      </a:lnTo>
                      <a:lnTo>
                        <a:pt x="1531" y="232"/>
                      </a:lnTo>
                      <a:lnTo>
                        <a:pt x="1531" y="231"/>
                      </a:lnTo>
                      <a:lnTo>
                        <a:pt x="1532" y="231"/>
                      </a:lnTo>
                      <a:lnTo>
                        <a:pt x="1532" y="232"/>
                      </a:lnTo>
                      <a:lnTo>
                        <a:pt x="1533" y="233"/>
                      </a:lnTo>
                      <a:lnTo>
                        <a:pt x="1533" y="232"/>
                      </a:lnTo>
                      <a:lnTo>
                        <a:pt x="1534" y="232"/>
                      </a:lnTo>
                      <a:lnTo>
                        <a:pt x="1534" y="230"/>
                      </a:lnTo>
                      <a:lnTo>
                        <a:pt x="1534" y="231"/>
                      </a:lnTo>
                      <a:lnTo>
                        <a:pt x="1535" y="230"/>
                      </a:lnTo>
                      <a:lnTo>
                        <a:pt x="1535" y="228"/>
                      </a:lnTo>
                      <a:lnTo>
                        <a:pt x="1536" y="228"/>
                      </a:lnTo>
                      <a:lnTo>
                        <a:pt x="1536" y="229"/>
                      </a:lnTo>
                      <a:lnTo>
                        <a:pt x="1537" y="228"/>
                      </a:lnTo>
                      <a:lnTo>
                        <a:pt x="1538" y="226"/>
                      </a:lnTo>
                      <a:lnTo>
                        <a:pt x="1538" y="227"/>
                      </a:lnTo>
                      <a:lnTo>
                        <a:pt x="1539" y="229"/>
                      </a:lnTo>
                      <a:lnTo>
                        <a:pt x="1539" y="228"/>
                      </a:lnTo>
                      <a:lnTo>
                        <a:pt x="1540" y="230"/>
                      </a:lnTo>
                      <a:lnTo>
                        <a:pt x="1540" y="228"/>
                      </a:lnTo>
                      <a:lnTo>
                        <a:pt x="1541" y="227"/>
                      </a:lnTo>
                      <a:lnTo>
                        <a:pt x="1541" y="226"/>
                      </a:lnTo>
                      <a:lnTo>
                        <a:pt x="1541" y="224"/>
                      </a:lnTo>
                      <a:lnTo>
                        <a:pt x="1542" y="225"/>
                      </a:lnTo>
                      <a:lnTo>
                        <a:pt x="1542" y="226"/>
                      </a:lnTo>
                      <a:lnTo>
                        <a:pt x="1543" y="228"/>
                      </a:lnTo>
                      <a:lnTo>
                        <a:pt x="1543" y="227"/>
                      </a:lnTo>
                      <a:lnTo>
                        <a:pt x="1544" y="230"/>
                      </a:lnTo>
                      <a:lnTo>
                        <a:pt x="1544" y="229"/>
                      </a:lnTo>
                      <a:lnTo>
                        <a:pt x="1545" y="229"/>
                      </a:lnTo>
                      <a:lnTo>
                        <a:pt x="1545" y="228"/>
                      </a:lnTo>
                      <a:lnTo>
                        <a:pt x="1546" y="229"/>
                      </a:lnTo>
                      <a:lnTo>
                        <a:pt x="1547" y="228"/>
                      </a:lnTo>
                      <a:lnTo>
                        <a:pt x="1547" y="227"/>
                      </a:lnTo>
                      <a:lnTo>
                        <a:pt x="1548" y="230"/>
                      </a:lnTo>
                      <a:lnTo>
                        <a:pt x="1549" y="228"/>
                      </a:lnTo>
                      <a:lnTo>
                        <a:pt x="1550" y="227"/>
                      </a:lnTo>
                      <a:lnTo>
                        <a:pt x="1550" y="222"/>
                      </a:lnTo>
                      <a:lnTo>
                        <a:pt x="1551" y="221"/>
                      </a:lnTo>
                      <a:lnTo>
                        <a:pt x="1551" y="214"/>
                      </a:lnTo>
                      <a:lnTo>
                        <a:pt x="1551" y="215"/>
                      </a:lnTo>
                      <a:lnTo>
                        <a:pt x="1552" y="213"/>
                      </a:lnTo>
                      <a:lnTo>
                        <a:pt x="1552" y="216"/>
                      </a:lnTo>
                      <a:lnTo>
                        <a:pt x="1553" y="214"/>
                      </a:lnTo>
                      <a:lnTo>
                        <a:pt x="1553" y="220"/>
                      </a:lnTo>
                      <a:lnTo>
                        <a:pt x="1554" y="224"/>
                      </a:lnTo>
                      <a:lnTo>
                        <a:pt x="1554" y="225"/>
                      </a:lnTo>
                      <a:lnTo>
                        <a:pt x="1555" y="223"/>
                      </a:lnTo>
                      <a:lnTo>
                        <a:pt x="1555" y="224"/>
                      </a:lnTo>
                      <a:lnTo>
                        <a:pt x="1556" y="223"/>
                      </a:lnTo>
                      <a:lnTo>
                        <a:pt x="1556" y="218"/>
                      </a:lnTo>
                      <a:lnTo>
                        <a:pt x="1557" y="216"/>
                      </a:lnTo>
                      <a:lnTo>
                        <a:pt x="1557" y="214"/>
                      </a:lnTo>
                      <a:lnTo>
                        <a:pt x="1558" y="213"/>
                      </a:lnTo>
                      <a:lnTo>
                        <a:pt x="1558" y="215"/>
                      </a:lnTo>
                      <a:lnTo>
                        <a:pt x="1559" y="214"/>
                      </a:lnTo>
                      <a:lnTo>
                        <a:pt x="1559" y="215"/>
                      </a:lnTo>
                      <a:lnTo>
                        <a:pt x="1560" y="218"/>
                      </a:lnTo>
                      <a:lnTo>
                        <a:pt x="1560" y="217"/>
                      </a:lnTo>
                      <a:lnTo>
                        <a:pt x="1561" y="218"/>
                      </a:lnTo>
                      <a:lnTo>
                        <a:pt x="1561" y="219"/>
                      </a:lnTo>
                      <a:lnTo>
                        <a:pt x="1562" y="220"/>
                      </a:lnTo>
                      <a:lnTo>
                        <a:pt x="1562" y="222"/>
                      </a:lnTo>
                      <a:lnTo>
                        <a:pt x="1563" y="223"/>
                      </a:lnTo>
                      <a:lnTo>
                        <a:pt x="1563" y="224"/>
                      </a:lnTo>
                      <a:lnTo>
                        <a:pt x="1564" y="222"/>
                      </a:lnTo>
                      <a:lnTo>
                        <a:pt x="1564" y="223"/>
                      </a:lnTo>
                      <a:lnTo>
                        <a:pt x="1565" y="221"/>
                      </a:lnTo>
                      <a:lnTo>
                        <a:pt x="1565" y="222"/>
                      </a:lnTo>
                      <a:lnTo>
                        <a:pt x="1566" y="222"/>
                      </a:lnTo>
                      <a:lnTo>
                        <a:pt x="1566" y="219"/>
                      </a:lnTo>
                      <a:lnTo>
                        <a:pt x="1567" y="219"/>
                      </a:lnTo>
                      <a:lnTo>
                        <a:pt x="1567" y="221"/>
                      </a:lnTo>
                      <a:lnTo>
                        <a:pt x="1568" y="220"/>
                      </a:lnTo>
                      <a:lnTo>
                        <a:pt x="1569" y="220"/>
                      </a:lnTo>
                      <a:lnTo>
                        <a:pt x="1570" y="221"/>
                      </a:lnTo>
                      <a:lnTo>
                        <a:pt x="1570" y="220"/>
                      </a:lnTo>
                      <a:lnTo>
                        <a:pt x="1571" y="219"/>
                      </a:lnTo>
                      <a:lnTo>
                        <a:pt x="1571" y="218"/>
                      </a:lnTo>
                      <a:lnTo>
                        <a:pt x="1572" y="216"/>
                      </a:lnTo>
                      <a:lnTo>
                        <a:pt x="1572" y="215"/>
                      </a:lnTo>
                      <a:lnTo>
                        <a:pt x="1573" y="217"/>
                      </a:lnTo>
                      <a:lnTo>
                        <a:pt x="1573" y="216"/>
                      </a:lnTo>
                      <a:lnTo>
                        <a:pt x="1574" y="219"/>
                      </a:lnTo>
                      <a:lnTo>
                        <a:pt x="1575" y="219"/>
                      </a:lnTo>
                      <a:lnTo>
                        <a:pt x="1575" y="220"/>
                      </a:lnTo>
                      <a:lnTo>
                        <a:pt x="1576" y="220"/>
                      </a:lnTo>
                      <a:lnTo>
                        <a:pt x="1576" y="219"/>
                      </a:lnTo>
                      <a:lnTo>
                        <a:pt x="1577" y="219"/>
                      </a:lnTo>
                      <a:lnTo>
                        <a:pt x="1577" y="216"/>
                      </a:lnTo>
                      <a:lnTo>
                        <a:pt x="1578" y="219"/>
                      </a:lnTo>
                      <a:lnTo>
                        <a:pt x="1578" y="217"/>
                      </a:lnTo>
                      <a:lnTo>
                        <a:pt x="1579" y="216"/>
                      </a:lnTo>
                      <a:lnTo>
                        <a:pt x="1579" y="215"/>
                      </a:lnTo>
                      <a:lnTo>
                        <a:pt x="1580" y="215"/>
                      </a:lnTo>
                      <a:lnTo>
                        <a:pt x="1580" y="216"/>
                      </a:lnTo>
                      <a:lnTo>
                        <a:pt x="1581" y="216"/>
                      </a:lnTo>
                      <a:lnTo>
                        <a:pt x="1581" y="214"/>
                      </a:lnTo>
                      <a:lnTo>
                        <a:pt x="1582" y="215"/>
                      </a:lnTo>
                      <a:lnTo>
                        <a:pt x="1583" y="215"/>
                      </a:lnTo>
                      <a:lnTo>
                        <a:pt x="1583" y="214"/>
                      </a:lnTo>
                      <a:lnTo>
                        <a:pt x="1584" y="215"/>
                      </a:lnTo>
                      <a:lnTo>
                        <a:pt x="1584" y="211"/>
                      </a:lnTo>
                      <a:lnTo>
                        <a:pt x="1585" y="212"/>
                      </a:lnTo>
                      <a:lnTo>
                        <a:pt x="1585" y="209"/>
                      </a:lnTo>
                      <a:lnTo>
                        <a:pt x="1586" y="206"/>
                      </a:lnTo>
                      <a:lnTo>
                        <a:pt x="1586" y="202"/>
                      </a:lnTo>
                      <a:lnTo>
                        <a:pt x="1587" y="197"/>
                      </a:lnTo>
                      <a:lnTo>
                        <a:pt x="1588" y="197"/>
                      </a:lnTo>
                      <a:lnTo>
                        <a:pt x="1588" y="201"/>
                      </a:lnTo>
                      <a:lnTo>
                        <a:pt x="1589" y="203"/>
                      </a:lnTo>
                      <a:lnTo>
                        <a:pt x="1590" y="206"/>
                      </a:lnTo>
                      <a:lnTo>
                        <a:pt x="1590" y="209"/>
                      </a:lnTo>
                      <a:lnTo>
                        <a:pt x="1591" y="210"/>
                      </a:lnTo>
                      <a:lnTo>
                        <a:pt x="1591" y="209"/>
                      </a:lnTo>
                      <a:lnTo>
                        <a:pt x="1592" y="208"/>
                      </a:lnTo>
                      <a:lnTo>
                        <a:pt x="1592" y="207"/>
                      </a:lnTo>
                      <a:lnTo>
                        <a:pt x="1593" y="209"/>
                      </a:lnTo>
                      <a:lnTo>
                        <a:pt x="1593" y="211"/>
                      </a:lnTo>
                      <a:lnTo>
                        <a:pt x="1593" y="208"/>
                      </a:lnTo>
                      <a:lnTo>
                        <a:pt x="1594" y="207"/>
                      </a:lnTo>
                      <a:lnTo>
                        <a:pt x="1594" y="208"/>
                      </a:lnTo>
                      <a:lnTo>
                        <a:pt x="1595" y="207"/>
                      </a:lnTo>
                      <a:lnTo>
                        <a:pt x="1596" y="208"/>
                      </a:lnTo>
                      <a:lnTo>
                        <a:pt x="1596" y="207"/>
                      </a:lnTo>
                      <a:lnTo>
                        <a:pt x="1597" y="207"/>
                      </a:lnTo>
                      <a:lnTo>
                        <a:pt x="1598" y="208"/>
                      </a:lnTo>
                      <a:lnTo>
                        <a:pt x="1598" y="207"/>
                      </a:lnTo>
                      <a:lnTo>
                        <a:pt x="1599" y="205"/>
                      </a:lnTo>
                      <a:lnTo>
                        <a:pt x="1599" y="208"/>
                      </a:lnTo>
                      <a:lnTo>
                        <a:pt x="1600" y="206"/>
                      </a:lnTo>
                      <a:lnTo>
                        <a:pt x="1601" y="208"/>
                      </a:lnTo>
                      <a:lnTo>
                        <a:pt x="1601" y="206"/>
                      </a:lnTo>
                      <a:lnTo>
                        <a:pt x="1602" y="207"/>
                      </a:lnTo>
                      <a:lnTo>
                        <a:pt x="1602" y="206"/>
                      </a:lnTo>
                      <a:lnTo>
                        <a:pt x="1603" y="207"/>
                      </a:lnTo>
                      <a:lnTo>
                        <a:pt x="1603" y="205"/>
                      </a:lnTo>
                      <a:lnTo>
                        <a:pt x="1604" y="206"/>
                      </a:lnTo>
                      <a:lnTo>
                        <a:pt x="1604" y="204"/>
                      </a:lnTo>
                      <a:lnTo>
                        <a:pt x="1605" y="205"/>
                      </a:lnTo>
                      <a:lnTo>
                        <a:pt x="1606" y="202"/>
                      </a:lnTo>
                      <a:lnTo>
                        <a:pt x="1606" y="200"/>
                      </a:lnTo>
                      <a:lnTo>
                        <a:pt x="1606" y="202"/>
                      </a:lnTo>
                      <a:lnTo>
                        <a:pt x="1607" y="199"/>
                      </a:lnTo>
                      <a:lnTo>
                        <a:pt x="1607" y="201"/>
                      </a:lnTo>
                      <a:lnTo>
                        <a:pt x="1608" y="203"/>
                      </a:lnTo>
                      <a:lnTo>
                        <a:pt x="1608" y="204"/>
                      </a:lnTo>
                      <a:lnTo>
                        <a:pt x="1609" y="200"/>
                      </a:lnTo>
                      <a:lnTo>
                        <a:pt x="1610" y="202"/>
                      </a:lnTo>
                      <a:lnTo>
                        <a:pt x="1610" y="204"/>
                      </a:lnTo>
                      <a:lnTo>
                        <a:pt x="1611" y="201"/>
                      </a:lnTo>
                      <a:lnTo>
                        <a:pt x="1611" y="202"/>
                      </a:lnTo>
                      <a:lnTo>
                        <a:pt x="1612" y="199"/>
                      </a:lnTo>
                      <a:lnTo>
                        <a:pt x="1613" y="197"/>
                      </a:lnTo>
                      <a:lnTo>
                        <a:pt x="1613" y="198"/>
                      </a:lnTo>
                      <a:lnTo>
                        <a:pt x="1614" y="197"/>
                      </a:lnTo>
                      <a:lnTo>
                        <a:pt x="1614" y="196"/>
                      </a:lnTo>
                      <a:lnTo>
                        <a:pt x="1615" y="197"/>
                      </a:lnTo>
                      <a:lnTo>
                        <a:pt x="1616" y="199"/>
                      </a:lnTo>
                      <a:lnTo>
                        <a:pt x="1616" y="196"/>
                      </a:lnTo>
                      <a:lnTo>
                        <a:pt x="1616" y="195"/>
                      </a:lnTo>
                      <a:lnTo>
                        <a:pt x="1617" y="195"/>
                      </a:lnTo>
                      <a:lnTo>
                        <a:pt x="1617" y="198"/>
                      </a:lnTo>
                      <a:lnTo>
                        <a:pt x="1618" y="199"/>
                      </a:lnTo>
                      <a:lnTo>
                        <a:pt x="1618" y="193"/>
                      </a:lnTo>
                      <a:lnTo>
                        <a:pt x="1619" y="194"/>
                      </a:lnTo>
                      <a:lnTo>
                        <a:pt x="1620" y="194"/>
                      </a:lnTo>
                      <a:lnTo>
                        <a:pt x="1620" y="195"/>
                      </a:lnTo>
                      <a:lnTo>
                        <a:pt x="1621" y="194"/>
                      </a:lnTo>
                      <a:lnTo>
                        <a:pt x="1621" y="196"/>
                      </a:lnTo>
                      <a:lnTo>
                        <a:pt x="1622" y="193"/>
                      </a:lnTo>
                      <a:lnTo>
                        <a:pt x="1622" y="194"/>
                      </a:lnTo>
                      <a:lnTo>
                        <a:pt x="1623" y="192"/>
                      </a:lnTo>
                      <a:lnTo>
                        <a:pt x="1623" y="193"/>
                      </a:lnTo>
                      <a:lnTo>
                        <a:pt x="1624" y="190"/>
                      </a:lnTo>
                      <a:lnTo>
                        <a:pt x="1624" y="192"/>
                      </a:lnTo>
                      <a:lnTo>
                        <a:pt x="1625" y="192"/>
                      </a:lnTo>
                      <a:lnTo>
                        <a:pt x="1625" y="190"/>
                      </a:lnTo>
                      <a:lnTo>
                        <a:pt x="1626" y="191"/>
                      </a:lnTo>
                      <a:lnTo>
                        <a:pt x="1626" y="190"/>
                      </a:lnTo>
                      <a:lnTo>
                        <a:pt x="1627" y="190"/>
                      </a:lnTo>
                      <a:lnTo>
                        <a:pt x="1627" y="189"/>
                      </a:lnTo>
                      <a:lnTo>
                        <a:pt x="1628" y="189"/>
                      </a:lnTo>
                      <a:lnTo>
                        <a:pt x="1628" y="191"/>
                      </a:lnTo>
                      <a:lnTo>
                        <a:pt x="1628" y="189"/>
                      </a:lnTo>
                      <a:lnTo>
                        <a:pt x="1629" y="189"/>
                      </a:lnTo>
                      <a:lnTo>
                        <a:pt x="1629" y="186"/>
                      </a:lnTo>
                      <a:lnTo>
                        <a:pt x="1630" y="187"/>
                      </a:lnTo>
                      <a:lnTo>
                        <a:pt x="1630" y="186"/>
                      </a:lnTo>
                      <a:lnTo>
                        <a:pt x="1631" y="186"/>
                      </a:lnTo>
                      <a:lnTo>
                        <a:pt x="1631" y="185"/>
                      </a:lnTo>
                      <a:lnTo>
                        <a:pt x="1632" y="187"/>
                      </a:lnTo>
                      <a:lnTo>
                        <a:pt x="1633" y="185"/>
                      </a:lnTo>
                      <a:lnTo>
                        <a:pt x="1634" y="181"/>
                      </a:lnTo>
                      <a:lnTo>
                        <a:pt x="1634" y="185"/>
                      </a:lnTo>
                      <a:lnTo>
                        <a:pt x="1635" y="180"/>
                      </a:lnTo>
                      <a:lnTo>
                        <a:pt x="1635" y="184"/>
                      </a:lnTo>
                      <a:lnTo>
                        <a:pt x="1636" y="182"/>
                      </a:lnTo>
                      <a:lnTo>
                        <a:pt x="1637" y="180"/>
                      </a:lnTo>
                      <a:lnTo>
                        <a:pt x="1637" y="182"/>
                      </a:lnTo>
                      <a:lnTo>
                        <a:pt x="1638" y="181"/>
                      </a:lnTo>
                      <a:lnTo>
                        <a:pt x="1638" y="186"/>
                      </a:lnTo>
                      <a:lnTo>
                        <a:pt x="1638" y="181"/>
                      </a:lnTo>
                      <a:lnTo>
                        <a:pt x="1639" y="182"/>
                      </a:lnTo>
                      <a:lnTo>
                        <a:pt x="1639" y="180"/>
                      </a:lnTo>
                      <a:lnTo>
                        <a:pt x="1640" y="179"/>
                      </a:lnTo>
                      <a:lnTo>
                        <a:pt x="1640" y="180"/>
                      </a:lnTo>
                      <a:lnTo>
                        <a:pt x="1641" y="179"/>
                      </a:lnTo>
                      <a:lnTo>
                        <a:pt x="1641" y="178"/>
                      </a:lnTo>
                      <a:lnTo>
                        <a:pt x="1642" y="180"/>
                      </a:lnTo>
                      <a:lnTo>
                        <a:pt x="1642" y="179"/>
                      </a:lnTo>
                      <a:lnTo>
                        <a:pt x="1643" y="179"/>
                      </a:lnTo>
                      <a:lnTo>
                        <a:pt x="1643" y="176"/>
                      </a:lnTo>
                      <a:lnTo>
                        <a:pt x="1644" y="174"/>
                      </a:lnTo>
                      <a:lnTo>
                        <a:pt x="1644" y="177"/>
                      </a:lnTo>
                      <a:lnTo>
                        <a:pt x="1645" y="176"/>
                      </a:lnTo>
                      <a:lnTo>
                        <a:pt x="1646" y="177"/>
                      </a:lnTo>
                      <a:lnTo>
                        <a:pt x="1646" y="176"/>
                      </a:lnTo>
                      <a:lnTo>
                        <a:pt x="1647" y="177"/>
                      </a:lnTo>
                      <a:lnTo>
                        <a:pt x="1648" y="174"/>
                      </a:lnTo>
                      <a:lnTo>
                        <a:pt x="1648" y="173"/>
                      </a:lnTo>
                      <a:lnTo>
                        <a:pt x="1649" y="172"/>
                      </a:lnTo>
                      <a:lnTo>
                        <a:pt x="1649" y="174"/>
                      </a:lnTo>
                      <a:lnTo>
                        <a:pt x="1650" y="173"/>
                      </a:lnTo>
                      <a:lnTo>
                        <a:pt x="1650" y="174"/>
                      </a:lnTo>
                      <a:lnTo>
                        <a:pt x="1651" y="170"/>
                      </a:lnTo>
                      <a:lnTo>
                        <a:pt x="1651" y="171"/>
                      </a:lnTo>
                      <a:lnTo>
                        <a:pt x="1652" y="169"/>
                      </a:lnTo>
                      <a:lnTo>
                        <a:pt x="1652" y="166"/>
                      </a:lnTo>
                      <a:lnTo>
                        <a:pt x="1653" y="167"/>
                      </a:lnTo>
                      <a:lnTo>
                        <a:pt x="1653" y="169"/>
                      </a:lnTo>
                      <a:lnTo>
                        <a:pt x="1654" y="168"/>
                      </a:lnTo>
                      <a:lnTo>
                        <a:pt x="1654" y="166"/>
                      </a:lnTo>
                      <a:lnTo>
                        <a:pt x="1655" y="167"/>
                      </a:lnTo>
                      <a:lnTo>
                        <a:pt x="1655" y="168"/>
                      </a:lnTo>
                      <a:lnTo>
                        <a:pt x="1656" y="169"/>
                      </a:lnTo>
                      <a:lnTo>
                        <a:pt x="1656" y="170"/>
                      </a:lnTo>
                      <a:lnTo>
                        <a:pt x="1657" y="168"/>
                      </a:lnTo>
                      <a:lnTo>
                        <a:pt x="1658" y="167"/>
                      </a:lnTo>
                      <a:lnTo>
                        <a:pt x="1658" y="166"/>
                      </a:lnTo>
                      <a:lnTo>
                        <a:pt x="1659" y="165"/>
                      </a:lnTo>
                      <a:lnTo>
                        <a:pt x="1659" y="163"/>
                      </a:lnTo>
                      <a:lnTo>
                        <a:pt x="1660" y="166"/>
                      </a:lnTo>
                      <a:lnTo>
                        <a:pt x="1660" y="164"/>
                      </a:lnTo>
                      <a:lnTo>
                        <a:pt x="1661" y="164"/>
                      </a:lnTo>
                      <a:lnTo>
                        <a:pt x="1661" y="162"/>
                      </a:lnTo>
                      <a:lnTo>
                        <a:pt x="1661" y="161"/>
                      </a:lnTo>
                      <a:lnTo>
                        <a:pt x="1662" y="164"/>
                      </a:lnTo>
                      <a:lnTo>
                        <a:pt x="1662" y="163"/>
                      </a:lnTo>
                      <a:lnTo>
                        <a:pt x="1663" y="162"/>
                      </a:lnTo>
                      <a:lnTo>
                        <a:pt x="1663" y="160"/>
                      </a:lnTo>
                      <a:lnTo>
                        <a:pt x="1664" y="163"/>
                      </a:lnTo>
                      <a:lnTo>
                        <a:pt x="1664" y="162"/>
                      </a:lnTo>
                      <a:lnTo>
                        <a:pt x="1665" y="160"/>
                      </a:lnTo>
                      <a:lnTo>
                        <a:pt x="1665" y="159"/>
                      </a:lnTo>
                      <a:lnTo>
                        <a:pt x="1666" y="159"/>
                      </a:lnTo>
                      <a:lnTo>
                        <a:pt x="1666" y="160"/>
                      </a:lnTo>
                      <a:lnTo>
                        <a:pt x="1667" y="159"/>
                      </a:lnTo>
                      <a:lnTo>
                        <a:pt x="1668" y="161"/>
                      </a:lnTo>
                      <a:lnTo>
                        <a:pt x="1668" y="159"/>
                      </a:lnTo>
                      <a:lnTo>
                        <a:pt x="1669" y="160"/>
                      </a:lnTo>
                      <a:lnTo>
                        <a:pt x="1669" y="156"/>
                      </a:lnTo>
                      <a:lnTo>
                        <a:pt x="1670" y="156"/>
                      </a:lnTo>
                      <a:lnTo>
                        <a:pt x="1671" y="158"/>
                      </a:lnTo>
                      <a:lnTo>
                        <a:pt x="1671" y="160"/>
                      </a:lnTo>
                      <a:lnTo>
                        <a:pt x="1671" y="157"/>
                      </a:lnTo>
                      <a:lnTo>
                        <a:pt x="1672" y="155"/>
                      </a:lnTo>
                      <a:lnTo>
                        <a:pt x="1673" y="154"/>
                      </a:lnTo>
                      <a:lnTo>
                        <a:pt x="1674" y="157"/>
                      </a:lnTo>
                      <a:lnTo>
                        <a:pt x="1674" y="153"/>
                      </a:lnTo>
                      <a:lnTo>
                        <a:pt x="1675" y="151"/>
                      </a:lnTo>
                      <a:lnTo>
                        <a:pt x="1675" y="153"/>
                      </a:lnTo>
                      <a:lnTo>
                        <a:pt x="1676" y="151"/>
                      </a:lnTo>
                      <a:lnTo>
                        <a:pt x="1676" y="154"/>
                      </a:lnTo>
                      <a:lnTo>
                        <a:pt x="1677" y="149"/>
                      </a:lnTo>
                      <a:lnTo>
                        <a:pt x="1677" y="151"/>
                      </a:lnTo>
                      <a:lnTo>
                        <a:pt x="1678" y="151"/>
                      </a:lnTo>
                      <a:lnTo>
                        <a:pt x="1679" y="149"/>
                      </a:lnTo>
                      <a:lnTo>
                        <a:pt x="1679" y="150"/>
                      </a:lnTo>
                      <a:lnTo>
                        <a:pt x="1680" y="150"/>
                      </a:lnTo>
                      <a:lnTo>
                        <a:pt x="1680" y="147"/>
                      </a:lnTo>
                      <a:lnTo>
                        <a:pt x="1681" y="148"/>
                      </a:lnTo>
                      <a:lnTo>
                        <a:pt x="1681" y="147"/>
                      </a:lnTo>
                      <a:lnTo>
                        <a:pt x="1682" y="150"/>
                      </a:lnTo>
                      <a:lnTo>
                        <a:pt x="1682" y="146"/>
                      </a:lnTo>
                      <a:lnTo>
                        <a:pt x="1683" y="149"/>
                      </a:lnTo>
                      <a:lnTo>
                        <a:pt x="1683" y="147"/>
                      </a:lnTo>
                      <a:lnTo>
                        <a:pt x="1684" y="147"/>
                      </a:lnTo>
                      <a:lnTo>
                        <a:pt x="1684" y="146"/>
                      </a:lnTo>
                      <a:lnTo>
                        <a:pt x="1685" y="146"/>
                      </a:lnTo>
                      <a:lnTo>
                        <a:pt x="1685" y="141"/>
                      </a:lnTo>
                      <a:lnTo>
                        <a:pt x="1686" y="146"/>
                      </a:lnTo>
                      <a:lnTo>
                        <a:pt x="1686" y="144"/>
                      </a:lnTo>
                      <a:lnTo>
                        <a:pt x="1687" y="145"/>
                      </a:lnTo>
                      <a:lnTo>
                        <a:pt x="1687" y="144"/>
                      </a:lnTo>
                      <a:lnTo>
                        <a:pt x="1688" y="143"/>
                      </a:lnTo>
                      <a:lnTo>
                        <a:pt x="1689" y="142"/>
                      </a:lnTo>
                      <a:lnTo>
                        <a:pt x="1690" y="142"/>
                      </a:lnTo>
                      <a:lnTo>
                        <a:pt x="1690" y="143"/>
                      </a:lnTo>
                      <a:lnTo>
                        <a:pt x="1691" y="142"/>
                      </a:lnTo>
                      <a:lnTo>
                        <a:pt x="1691" y="141"/>
                      </a:lnTo>
                      <a:lnTo>
                        <a:pt x="1692" y="142"/>
                      </a:lnTo>
                      <a:lnTo>
                        <a:pt x="1692" y="139"/>
                      </a:lnTo>
                      <a:lnTo>
                        <a:pt x="1693" y="141"/>
                      </a:lnTo>
                      <a:lnTo>
                        <a:pt x="1693" y="138"/>
                      </a:lnTo>
                      <a:lnTo>
                        <a:pt x="1694" y="138"/>
                      </a:lnTo>
                      <a:lnTo>
                        <a:pt x="1694" y="137"/>
                      </a:lnTo>
                      <a:lnTo>
                        <a:pt x="1695" y="137"/>
                      </a:lnTo>
                      <a:lnTo>
                        <a:pt x="1695" y="135"/>
                      </a:lnTo>
                      <a:lnTo>
                        <a:pt x="1696" y="135"/>
                      </a:lnTo>
                      <a:lnTo>
                        <a:pt x="1696" y="136"/>
                      </a:lnTo>
                      <a:lnTo>
                        <a:pt x="1697" y="137"/>
                      </a:lnTo>
                      <a:lnTo>
                        <a:pt x="1697" y="135"/>
                      </a:lnTo>
                      <a:lnTo>
                        <a:pt x="1698" y="135"/>
                      </a:lnTo>
                      <a:lnTo>
                        <a:pt x="1699" y="132"/>
                      </a:lnTo>
                      <a:lnTo>
                        <a:pt x="1699" y="136"/>
                      </a:lnTo>
                      <a:lnTo>
                        <a:pt x="1700" y="133"/>
                      </a:lnTo>
                      <a:lnTo>
                        <a:pt x="1700" y="131"/>
                      </a:lnTo>
                      <a:lnTo>
                        <a:pt x="1701" y="132"/>
                      </a:lnTo>
                      <a:lnTo>
                        <a:pt x="1702" y="130"/>
                      </a:lnTo>
                      <a:lnTo>
                        <a:pt x="1702" y="131"/>
                      </a:lnTo>
                      <a:lnTo>
                        <a:pt x="1703" y="130"/>
                      </a:lnTo>
                      <a:lnTo>
                        <a:pt x="1703" y="132"/>
                      </a:lnTo>
                      <a:lnTo>
                        <a:pt x="1703" y="130"/>
                      </a:lnTo>
                      <a:lnTo>
                        <a:pt x="1704" y="128"/>
                      </a:lnTo>
                      <a:lnTo>
                        <a:pt x="1704" y="130"/>
                      </a:lnTo>
                      <a:lnTo>
                        <a:pt x="1705" y="127"/>
                      </a:lnTo>
                      <a:lnTo>
                        <a:pt x="1705" y="126"/>
                      </a:lnTo>
                      <a:lnTo>
                        <a:pt x="1706" y="127"/>
                      </a:lnTo>
                      <a:lnTo>
                        <a:pt x="1706" y="123"/>
                      </a:lnTo>
                      <a:lnTo>
                        <a:pt x="1707" y="124"/>
                      </a:lnTo>
                      <a:lnTo>
                        <a:pt x="1707" y="123"/>
                      </a:lnTo>
                      <a:lnTo>
                        <a:pt x="1708" y="123"/>
                      </a:lnTo>
                      <a:lnTo>
                        <a:pt x="1708" y="125"/>
                      </a:lnTo>
                      <a:lnTo>
                        <a:pt x="1709" y="121"/>
                      </a:lnTo>
                      <a:lnTo>
                        <a:pt x="1709" y="123"/>
                      </a:lnTo>
                      <a:lnTo>
                        <a:pt x="1710" y="122"/>
                      </a:lnTo>
                      <a:lnTo>
                        <a:pt x="1711" y="121"/>
                      </a:lnTo>
                      <a:lnTo>
                        <a:pt x="1711" y="123"/>
                      </a:lnTo>
                      <a:lnTo>
                        <a:pt x="1712" y="121"/>
                      </a:lnTo>
                      <a:lnTo>
                        <a:pt x="1712" y="122"/>
                      </a:lnTo>
                      <a:lnTo>
                        <a:pt x="1713" y="121"/>
                      </a:lnTo>
                      <a:lnTo>
                        <a:pt x="1713" y="119"/>
                      </a:lnTo>
                      <a:lnTo>
                        <a:pt x="1713" y="120"/>
                      </a:lnTo>
                      <a:lnTo>
                        <a:pt x="1714" y="119"/>
                      </a:lnTo>
                      <a:lnTo>
                        <a:pt x="1714" y="116"/>
                      </a:lnTo>
                      <a:lnTo>
                        <a:pt x="1715" y="120"/>
                      </a:lnTo>
                      <a:lnTo>
                        <a:pt x="1715" y="117"/>
                      </a:lnTo>
                      <a:lnTo>
                        <a:pt x="1716" y="119"/>
                      </a:lnTo>
                      <a:lnTo>
                        <a:pt x="1716" y="118"/>
                      </a:lnTo>
                      <a:lnTo>
                        <a:pt x="1717" y="113"/>
                      </a:lnTo>
                      <a:lnTo>
                        <a:pt x="1717" y="116"/>
                      </a:lnTo>
                      <a:lnTo>
                        <a:pt x="1718" y="117"/>
                      </a:lnTo>
                      <a:lnTo>
                        <a:pt x="1718" y="115"/>
                      </a:lnTo>
                      <a:lnTo>
                        <a:pt x="1719" y="116"/>
                      </a:lnTo>
                      <a:lnTo>
                        <a:pt x="1719" y="115"/>
                      </a:lnTo>
                      <a:lnTo>
                        <a:pt x="1720" y="115"/>
                      </a:lnTo>
                      <a:lnTo>
                        <a:pt x="1721" y="111"/>
                      </a:lnTo>
                      <a:lnTo>
                        <a:pt x="1721" y="112"/>
                      </a:lnTo>
                      <a:lnTo>
                        <a:pt x="1721" y="111"/>
                      </a:lnTo>
                      <a:lnTo>
                        <a:pt x="1722" y="109"/>
                      </a:lnTo>
                      <a:lnTo>
                        <a:pt x="1722" y="110"/>
                      </a:lnTo>
                      <a:lnTo>
                        <a:pt x="1723" y="108"/>
                      </a:lnTo>
                      <a:lnTo>
                        <a:pt x="1723" y="104"/>
                      </a:lnTo>
                      <a:lnTo>
                        <a:pt x="1724" y="107"/>
                      </a:lnTo>
                      <a:lnTo>
                        <a:pt x="1724" y="106"/>
                      </a:lnTo>
                      <a:lnTo>
                        <a:pt x="1725" y="105"/>
                      </a:lnTo>
                      <a:lnTo>
                        <a:pt x="1725" y="107"/>
                      </a:lnTo>
                      <a:lnTo>
                        <a:pt x="1725" y="103"/>
                      </a:lnTo>
                      <a:lnTo>
                        <a:pt x="1726" y="101"/>
                      </a:lnTo>
                      <a:lnTo>
                        <a:pt x="1726" y="97"/>
                      </a:lnTo>
                      <a:lnTo>
                        <a:pt x="1727" y="93"/>
                      </a:lnTo>
                      <a:lnTo>
                        <a:pt x="1727" y="87"/>
                      </a:lnTo>
                      <a:lnTo>
                        <a:pt x="1728" y="87"/>
                      </a:lnTo>
                      <a:lnTo>
                        <a:pt x="1728" y="86"/>
                      </a:lnTo>
                      <a:lnTo>
                        <a:pt x="1729" y="82"/>
                      </a:lnTo>
                      <a:lnTo>
                        <a:pt x="1729" y="89"/>
                      </a:lnTo>
                      <a:lnTo>
                        <a:pt x="1730" y="89"/>
                      </a:lnTo>
                      <a:lnTo>
                        <a:pt x="1730" y="90"/>
                      </a:lnTo>
                      <a:lnTo>
                        <a:pt x="1731" y="90"/>
                      </a:lnTo>
                      <a:lnTo>
                        <a:pt x="1731" y="92"/>
                      </a:lnTo>
                      <a:lnTo>
                        <a:pt x="1732" y="90"/>
                      </a:lnTo>
                      <a:lnTo>
                        <a:pt x="1733" y="91"/>
                      </a:lnTo>
                      <a:lnTo>
                        <a:pt x="1733" y="92"/>
                      </a:lnTo>
                      <a:lnTo>
                        <a:pt x="1734" y="91"/>
                      </a:lnTo>
                      <a:lnTo>
                        <a:pt x="1734" y="92"/>
                      </a:lnTo>
                      <a:lnTo>
                        <a:pt x="1735" y="94"/>
                      </a:lnTo>
                      <a:lnTo>
                        <a:pt x="1735" y="91"/>
                      </a:lnTo>
                      <a:lnTo>
                        <a:pt x="1735" y="86"/>
                      </a:lnTo>
                      <a:lnTo>
                        <a:pt x="1736" y="90"/>
                      </a:lnTo>
                      <a:lnTo>
                        <a:pt x="1737" y="87"/>
                      </a:lnTo>
                      <a:lnTo>
                        <a:pt x="1738" y="91"/>
                      </a:lnTo>
                      <a:lnTo>
                        <a:pt x="1738" y="89"/>
                      </a:lnTo>
                      <a:lnTo>
                        <a:pt x="1739" y="89"/>
                      </a:lnTo>
                      <a:lnTo>
                        <a:pt x="1739" y="87"/>
                      </a:lnTo>
                      <a:lnTo>
                        <a:pt x="1740" y="87"/>
                      </a:lnTo>
                      <a:lnTo>
                        <a:pt x="1740" y="88"/>
                      </a:lnTo>
                      <a:lnTo>
                        <a:pt x="1741" y="89"/>
                      </a:lnTo>
                      <a:lnTo>
                        <a:pt x="1741" y="88"/>
                      </a:lnTo>
                      <a:lnTo>
                        <a:pt x="1742" y="88"/>
                      </a:lnTo>
                      <a:lnTo>
                        <a:pt x="1743" y="88"/>
                      </a:lnTo>
                      <a:lnTo>
                        <a:pt x="1743" y="91"/>
                      </a:lnTo>
                      <a:lnTo>
                        <a:pt x="1744" y="86"/>
                      </a:lnTo>
                      <a:lnTo>
                        <a:pt x="1744" y="88"/>
                      </a:lnTo>
                      <a:lnTo>
                        <a:pt x="1745" y="87"/>
                      </a:lnTo>
                      <a:lnTo>
                        <a:pt x="1745" y="84"/>
                      </a:lnTo>
                      <a:lnTo>
                        <a:pt x="1745" y="83"/>
                      </a:lnTo>
                      <a:lnTo>
                        <a:pt x="1746" y="84"/>
                      </a:lnTo>
                      <a:lnTo>
                        <a:pt x="1746" y="79"/>
                      </a:lnTo>
                      <a:lnTo>
                        <a:pt x="1747" y="78"/>
                      </a:lnTo>
                      <a:lnTo>
                        <a:pt x="1747" y="71"/>
                      </a:lnTo>
                      <a:lnTo>
                        <a:pt x="1748" y="65"/>
                      </a:lnTo>
                      <a:lnTo>
                        <a:pt x="1748" y="54"/>
                      </a:lnTo>
                      <a:lnTo>
                        <a:pt x="1749" y="51"/>
                      </a:lnTo>
                      <a:lnTo>
                        <a:pt x="1749" y="53"/>
                      </a:lnTo>
                      <a:lnTo>
                        <a:pt x="1750" y="56"/>
                      </a:lnTo>
                      <a:lnTo>
                        <a:pt x="1750" y="62"/>
                      </a:lnTo>
                      <a:lnTo>
                        <a:pt x="1751" y="70"/>
                      </a:lnTo>
                      <a:lnTo>
                        <a:pt x="1751" y="72"/>
                      </a:lnTo>
                      <a:lnTo>
                        <a:pt x="1752" y="70"/>
                      </a:lnTo>
                      <a:lnTo>
                        <a:pt x="1752" y="72"/>
                      </a:lnTo>
                      <a:lnTo>
                        <a:pt x="1752" y="73"/>
                      </a:lnTo>
                      <a:lnTo>
                        <a:pt x="1753" y="69"/>
                      </a:lnTo>
                      <a:lnTo>
                        <a:pt x="1754" y="68"/>
                      </a:lnTo>
                      <a:lnTo>
                        <a:pt x="1754" y="65"/>
                      </a:lnTo>
                      <a:lnTo>
                        <a:pt x="1755" y="64"/>
                      </a:lnTo>
                      <a:lnTo>
                        <a:pt x="1755" y="65"/>
                      </a:lnTo>
                      <a:lnTo>
                        <a:pt x="1756" y="70"/>
                      </a:lnTo>
                      <a:lnTo>
                        <a:pt x="1756" y="67"/>
                      </a:lnTo>
                      <a:lnTo>
                        <a:pt x="1757" y="68"/>
                      </a:lnTo>
                      <a:lnTo>
                        <a:pt x="1757" y="67"/>
                      </a:lnTo>
                      <a:lnTo>
                        <a:pt x="1758" y="65"/>
                      </a:lnTo>
                      <a:lnTo>
                        <a:pt x="1758" y="66"/>
                      </a:lnTo>
                      <a:lnTo>
                        <a:pt x="1759" y="64"/>
                      </a:lnTo>
                      <a:lnTo>
                        <a:pt x="1760" y="64"/>
                      </a:lnTo>
                      <a:lnTo>
                        <a:pt x="1760" y="62"/>
                      </a:lnTo>
                      <a:lnTo>
                        <a:pt x="1761" y="60"/>
                      </a:lnTo>
                      <a:lnTo>
                        <a:pt x="1761" y="62"/>
                      </a:lnTo>
                      <a:lnTo>
                        <a:pt x="1762" y="61"/>
                      </a:lnTo>
                      <a:lnTo>
                        <a:pt x="1763" y="64"/>
                      </a:lnTo>
                      <a:lnTo>
                        <a:pt x="1763" y="62"/>
                      </a:lnTo>
                      <a:lnTo>
                        <a:pt x="1764" y="60"/>
                      </a:lnTo>
                      <a:lnTo>
                        <a:pt x="1764" y="59"/>
                      </a:lnTo>
                      <a:lnTo>
                        <a:pt x="1765" y="61"/>
                      </a:lnTo>
                      <a:lnTo>
                        <a:pt x="1765" y="58"/>
                      </a:lnTo>
                      <a:lnTo>
                        <a:pt x="1766" y="57"/>
                      </a:lnTo>
                      <a:lnTo>
                        <a:pt x="1766" y="51"/>
                      </a:lnTo>
                      <a:lnTo>
                        <a:pt x="1767" y="53"/>
                      </a:lnTo>
                      <a:lnTo>
                        <a:pt x="1767" y="56"/>
                      </a:lnTo>
                      <a:lnTo>
                        <a:pt x="1767" y="52"/>
                      </a:lnTo>
                      <a:lnTo>
                        <a:pt x="1768" y="54"/>
                      </a:lnTo>
                      <a:lnTo>
                        <a:pt x="1768" y="53"/>
                      </a:lnTo>
                      <a:lnTo>
                        <a:pt x="1769" y="53"/>
                      </a:lnTo>
                      <a:lnTo>
                        <a:pt x="1769" y="54"/>
                      </a:lnTo>
                      <a:lnTo>
                        <a:pt x="1770" y="54"/>
                      </a:lnTo>
                      <a:lnTo>
                        <a:pt x="1770" y="51"/>
                      </a:lnTo>
                      <a:lnTo>
                        <a:pt x="1771" y="50"/>
                      </a:lnTo>
                      <a:lnTo>
                        <a:pt x="1771" y="46"/>
                      </a:lnTo>
                      <a:lnTo>
                        <a:pt x="1772" y="50"/>
                      </a:lnTo>
                      <a:lnTo>
                        <a:pt x="1772" y="48"/>
                      </a:lnTo>
                      <a:lnTo>
                        <a:pt x="1773" y="48"/>
                      </a:lnTo>
                      <a:lnTo>
                        <a:pt x="1773" y="50"/>
                      </a:lnTo>
                      <a:lnTo>
                        <a:pt x="1774" y="45"/>
                      </a:lnTo>
                      <a:lnTo>
                        <a:pt x="1774" y="46"/>
                      </a:lnTo>
                      <a:lnTo>
                        <a:pt x="1775" y="46"/>
                      </a:lnTo>
                      <a:lnTo>
                        <a:pt x="1775" y="44"/>
                      </a:lnTo>
                      <a:lnTo>
                        <a:pt x="1776" y="46"/>
                      </a:lnTo>
                      <a:lnTo>
                        <a:pt x="1776" y="41"/>
                      </a:lnTo>
                      <a:lnTo>
                        <a:pt x="1777" y="44"/>
                      </a:lnTo>
                      <a:lnTo>
                        <a:pt x="1777" y="40"/>
                      </a:lnTo>
                      <a:lnTo>
                        <a:pt x="1777" y="38"/>
                      </a:lnTo>
                      <a:lnTo>
                        <a:pt x="1778" y="36"/>
                      </a:lnTo>
                      <a:lnTo>
                        <a:pt x="1778" y="38"/>
                      </a:lnTo>
                      <a:lnTo>
                        <a:pt x="1779" y="38"/>
                      </a:lnTo>
                      <a:lnTo>
                        <a:pt x="1779" y="37"/>
                      </a:lnTo>
                      <a:lnTo>
                        <a:pt x="1780" y="36"/>
                      </a:lnTo>
                      <a:lnTo>
                        <a:pt x="1780" y="38"/>
                      </a:lnTo>
                      <a:lnTo>
                        <a:pt x="1781" y="38"/>
                      </a:lnTo>
                      <a:lnTo>
                        <a:pt x="1782" y="35"/>
                      </a:lnTo>
                      <a:lnTo>
                        <a:pt x="1782" y="36"/>
                      </a:lnTo>
                      <a:lnTo>
                        <a:pt x="1783" y="34"/>
                      </a:lnTo>
                      <a:lnTo>
                        <a:pt x="1783" y="32"/>
                      </a:lnTo>
                      <a:lnTo>
                        <a:pt x="1784" y="33"/>
                      </a:lnTo>
                      <a:lnTo>
                        <a:pt x="1784" y="32"/>
                      </a:lnTo>
                      <a:lnTo>
                        <a:pt x="1785" y="32"/>
                      </a:lnTo>
                      <a:lnTo>
                        <a:pt x="1785" y="33"/>
                      </a:lnTo>
                      <a:lnTo>
                        <a:pt x="1786" y="34"/>
                      </a:lnTo>
                      <a:lnTo>
                        <a:pt x="1786" y="30"/>
                      </a:lnTo>
                      <a:lnTo>
                        <a:pt x="1787" y="32"/>
                      </a:lnTo>
                      <a:lnTo>
                        <a:pt x="1787" y="28"/>
                      </a:lnTo>
                      <a:lnTo>
                        <a:pt x="1788" y="29"/>
                      </a:lnTo>
                      <a:lnTo>
                        <a:pt x="1788" y="27"/>
                      </a:lnTo>
                      <a:lnTo>
                        <a:pt x="1789" y="24"/>
                      </a:lnTo>
                      <a:lnTo>
                        <a:pt x="1789" y="26"/>
                      </a:lnTo>
                      <a:lnTo>
                        <a:pt x="1790" y="27"/>
                      </a:lnTo>
                      <a:lnTo>
                        <a:pt x="1790" y="24"/>
                      </a:lnTo>
                      <a:lnTo>
                        <a:pt x="1790" y="21"/>
                      </a:lnTo>
                      <a:lnTo>
                        <a:pt x="1791" y="21"/>
                      </a:lnTo>
                      <a:lnTo>
                        <a:pt x="1791" y="25"/>
                      </a:lnTo>
                      <a:lnTo>
                        <a:pt x="1792" y="20"/>
                      </a:lnTo>
                      <a:lnTo>
                        <a:pt x="1793" y="16"/>
                      </a:lnTo>
                      <a:lnTo>
                        <a:pt x="1793" y="14"/>
                      </a:lnTo>
                      <a:lnTo>
                        <a:pt x="1794" y="14"/>
                      </a:lnTo>
                      <a:lnTo>
                        <a:pt x="1795" y="10"/>
                      </a:lnTo>
                      <a:lnTo>
                        <a:pt x="1795" y="9"/>
                      </a:lnTo>
                      <a:lnTo>
                        <a:pt x="1796" y="10"/>
                      </a:lnTo>
                      <a:lnTo>
                        <a:pt x="1796" y="15"/>
                      </a:lnTo>
                      <a:lnTo>
                        <a:pt x="1797" y="11"/>
                      </a:lnTo>
                      <a:lnTo>
                        <a:pt x="1797" y="13"/>
                      </a:lnTo>
                      <a:lnTo>
                        <a:pt x="1798" y="13"/>
                      </a:lnTo>
                      <a:lnTo>
                        <a:pt x="1798" y="8"/>
                      </a:lnTo>
                      <a:lnTo>
                        <a:pt x="1799" y="12"/>
                      </a:lnTo>
                      <a:lnTo>
                        <a:pt x="1800" y="7"/>
                      </a:lnTo>
                      <a:lnTo>
                        <a:pt x="1800" y="10"/>
                      </a:lnTo>
                      <a:lnTo>
                        <a:pt x="1800" y="6"/>
                      </a:lnTo>
                      <a:lnTo>
                        <a:pt x="1801" y="7"/>
                      </a:lnTo>
                      <a:lnTo>
                        <a:pt x="1801" y="6"/>
                      </a:lnTo>
                      <a:lnTo>
                        <a:pt x="1802" y="3"/>
                      </a:lnTo>
                      <a:lnTo>
                        <a:pt x="1802" y="6"/>
                      </a:lnTo>
                      <a:lnTo>
                        <a:pt x="1803" y="3"/>
                      </a:lnTo>
                      <a:lnTo>
                        <a:pt x="1803" y="2"/>
                      </a:lnTo>
                      <a:lnTo>
                        <a:pt x="1804" y="5"/>
                      </a:lnTo>
                      <a:lnTo>
                        <a:pt x="1804" y="2"/>
                      </a:lnTo>
                      <a:lnTo>
                        <a:pt x="1805" y="4"/>
                      </a:lnTo>
                      <a:lnTo>
                        <a:pt x="1805" y="0"/>
                      </a:lnTo>
                      <a:lnTo>
                        <a:pt x="1806" y="2"/>
                      </a:lnTo>
                      <a:lnTo>
                        <a:pt x="1806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5" name="Freeform 144"/>
                <p:cNvSpPr>
                  <a:spLocks/>
                </p:cNvSpPr>
                <p:nvPr/>
              </p:nvSpPr>
              <p:spPr bwMode="auto">
                <a:xfrm>
                  <a:off x="4269" y="2484"/>
                  <a:ext cx="2051" cy="882"/>
                </a:xfrm>
                <a:custGeom>
                  <a:avLst/>
                  <a:gdLst>
                    <a:gd name="T0" fmla="*/ 96 w 1149"/>
                    <a:gd name="T1" fmla="*/ 3309 h 431"/>
                    <a:gd name="T2" fmla="*/ 203 w 1149"/>
                    <a:gd name="T3" fmla="*/ 3014 h 431"/>
                    <a:gd name="T4" fmla="*/ 305 w 1149"/>
                    <a:gd name="T5" fmla="*/ 2777 h 431"/>
                    <a:gd name="T6" fmla="*/ 411 w 1149"/>
                    <a:gd name="T7" fmla="*/ 2341 h 431"/>
                    <a:gd name="T8" fmla="*/ 516 w 1149"/>
                    <a:gd name="T9" fmla="*/ 2169 h 431"/>
                    <a:gd name="T10" fmla="*/ 621 w 1149"/>
                    <a:gd name="T11" fmla="*/ 1868 h 431"/>
                    <a:gd name="T12" fmla="*/ 727 w 1149"/>
                    <a:gd name="T13" fmla="*/ 1604 h 431"/>
                    <a:gd name="T14" fmla="*/ 832 w 1149"/>
                    <a:gd name="T15" fmla="*/ 1390 h 431"/>
                    <a:gd name="T16" fmla="*/ 941 w 1149"/>
                    <a:gd name="T17" fmla="*/ 1353 h 431"/>
                    <a:gd name="T18" fmla="*/ 1042 w 1149"/>
                    <a:gd name="T19" fmla="*/ 1197 h 431"/>
                    <a:gd name="T20" fmla="*/ 1144 w 1149"/>
                    <a:gd name="T21" fmla="*/ 1097 h 431"/>
                    <a:gd name="T22" fmla="*/ 1253 w 1149"/>
                    <a:gd name="T23" fmla="*/ 1009 h 431"/>
                    <a:gd name="T24" fmla="*/ 1355 w 1149"/>
                    <a:gd name="T25" fmla="*/ 900 h 431"/>
                    <a:gd name="T26" fmla="*/ 1457 w 1149"/>
                    <a:gd name="T27" fmla="*/ 385 h 431"/>
                    <a:gd name="T28" fmla="*/ 1558 w 1149"/>
                    <a:gd name="T29" fmla="*/ 1009 h 431"/>
                    <a:gd name="T30" fmla="*/ 1667 w 1149"/>
                    <a:gd name="T31" fmla="*/ 968 h 431"/>
                    <a:gd name="T32" fmla="*/ 1769 w 1149"/>
                    <a:gd name="T33" fmla="*/ 993 h 431"/>
                    <a:gd name="T34" fmla="*/ 1871 w 1149"/>
                    <a:gd name="T35" fmla="*/ 933 h 431"/>
                    <a:gd name="T36" fmla="*/ 1980 w 1149"/>
                    <a:gd name="T37" fmla="*/ 968 h 431"/>
                    <a:gd name="T38" fmla="*/ 2081 w 1149"/>
                    <a:gd name="T39" fmla="*/ 917 h 431"/>
                    <a:gd name="T40" fmla="*/ 2183 w 1149"/>
                    <a:gd name="T41" fmla="*/ 976 h 431"/>
                    <a:gd name="T42" fmla="*/ 2290 w 1149"/>
                    <a:gd name="T43" fmla="*/ 1009 h 431"/>
                    <a:gd name="T44" fmla="*/ 2394 w 1149"/>
                    <a:gd name="T45" fmla="*/ 960 h 431"/>
                    <a:gd name="T46" fmla="*/ 2501 w 1149"/>
                    <a:gd name="T47" fmla="*/ 952 h 431"/>
                    <a:gd name="T48" fmla="*/ 2606 w 1149"/>
                    <a:gd name="T49" fmla="*/ 993 h 431"/>
                    <a:gd name="T50" fmla="*/ 2711 w 1149"/>
                    <a:gd name="T51" fmla="*/ 933 h 431"/>
                    <a:gd name="T52" fmla="*/ 2817 w 1149"/>
                    <a:gd name="T53" fmla="*/ 952 h 431"/>
                    <a:gd name="T54" fmla="*/ 2919 w 1149"/>
                    <a:gd name="T55" fmla="*/ 1009 h 431"/>
                    <a:gd name="T56" fmla="*/ 3027 w 1149"/>
                    <a:gd name="T57" fmla="*/ 1029 h 431"/>
                    <a:gd name="T58" fmla="*/ 3129 w 1149"/>
                    <a:gd name="T59" fmla="*/ 984 h 431"/>
                    <a:gd name="T60" fmla="*/ 3231 w 1149"/>
                    <a:gd name="T61" fmla="*/ 993 h 431"/>
                    <a:gd name="T62" fmla="*/ 3340 w 1149"/>
                    <a:gd name="T63" fmla="*/ 968 h 431"/>
                    <a:gd name="T64" fmla="*/ 3442 w 1149"/>
                    <a:gd name="T65" fmla="*/ 993 h 431"/>
                    <a:gd name="T66" fmla="*/ 3543 w 1149"/>
                    <a:gd name="T67" fmla="*/ 960 h 431"/>
                    <a:gd name="T68" fmla="*/ 3652 w 1149"/>
                    <a:gd name="T69" fmla="*/ 968 h 431"/>
                    <a:gd name="T70" fmla="*/ 3754 w 1149"/>
                    <a:gd name="T71" fmla="*/ 993 h 431"/>
                    <a:gd name="T72" fmla="*/ 3856 w 1149"/>
                    <a:gd name="T73" fmla="*/ 933 h 431"/>
                    <a:gd name="T74" fmla="*/ 3965 w 1149"/>
                    <a:gd name="T75" fmla="*/ 925 h 431"/>
                    <a:gd name="T76" fmla="*/ 4066 w 1149"/>
                    <a:gd name="T77" fmla="*/ 952 h 431"/>
                    <a:gd name="T78" fmla="*/ 4168 w 1149"/>
                    <a:gd name="T79" fmla="*/ 884 h 431"/>
                    <a:gd name="T80" fmla="*/ 4277 w 1149"/>
                    <a:gd name="T81" fmla="*/ 900 h 431"/>
                    <a:gd name="T82" fmla="*/ 4379 w 1149"/>
                    <a:gd name="T83" fmla="*/ 917 h 431"/>
                    <a:gd name="T84" fmla="*/ 4486 w 1149"/>
                    <a:gd name="T85" fmla="*/ 917 h 431"/>
                    <a:gd name="T86" fmla="*/ 4591 w 1149"/>
                    <a:gd name="T87" fmla="*/ 565 h 431"/>
                    <a:gd name="T88" fmla="*/ 4693 w 1149"/>
                    <a:gd name="T89" fmla="*/ 925 h 431"/>
                    <a:gd name="T90" fmla="*/ 4802 w 1149"/>
                    <a:gd name="T91" fmla="*/ 900 h 431"/>
                    <a:gd name="T92" fmla="*/ 4903 w 1149"/>
                    <a:gd name="T93" fmla="*/ 812 h 431"/>
                    <a:gd name="T94" fmla="*/ 5005 w 1149"/>
                    <a:gd name="T95" fmla="*/ 892 h 431"/>
                    <a:gd name="T96" fmla="*/ 5114 w 1149"/>
                    <a:gd name="T97" fmla="*/ 909 h 431"/>
                    <a:gd name="T98" fmla="*/ 5216 w 1149"/>
                    <a:gd name="T99" fmla="*/ 884 h 431"/>
                    <a:gd name="T100" fmla="*/ 5318 w 1149"/>
                    <a:gd name="T101" fmla="*/ 900 h 431"/>
                    <a:gd name="T102" fmla="*/ 5426 w 1149"/>
                    <a:gd name="T103" fmla="*/ 892 h 431"/>
                    <a:gd name="T104" fmla="*/ 5528 w 1149"/>
                    <a:gd name="T105" fmla="*/ 841 h 431"/>
                    <a:gd name="T106" fmla="*/ 5630 w 1149"/>
                    <a:gd name="T107" fmla="*/ 884 h 431"/>
                    <a:gd name="T108" fmla="*/ 5739 w 1149"/>
                    <a:gd name="T109" fmla="*/ 821 h 431"/>
                    <a:gd name="T110" fmla="*/ 5841 w 1149"/>
                    <a:gd name="T111" fmla="*/ 821 h 431"/>
                    <a:gd name="T112" fmla="*/ 5942 w 1149"/>
                    <a:gd name="T113" fmla="*/ 804 h 431"/>
                    <a:gd name="T114" fmla="*/ 6051 w 1149"/>
                    <a:gd name="T115" fmla="*/ 859 h 431"/>
                    <a:gd name="T116" fmla="*/ 6153 w 1149"/>
                    <a:gd name="T117" fmla="*/ 812 h 431"/>
                    <a:gd name="T118" fmla="*/ 6262 w 1149"/>
                    <a:gd name="T119" fmla="*/ 812 h 431"/>
                    <a:gd name="T120" fmla="*/ 6364 w 1149"/>
                    <a:gd name="T121" fmla="*/ 753 h 431"/>
                    <a:gd name="T122" fmla="*/ 6469 w 1149"/>
                    <a:gd name="T123" fmla="*/ 696 h 43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49"/>
                    <a:gd name="T187" fmla="*/ 0 h 431"/>
                    <a:gd name="T188" fmla="*/ 1149 w 1149"/>
                    <a:gd name="T189" fmla="*/ 431 h 43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49" h="431">
                      <a:moveTo>
                        <a:pt x="0" y="431"/>
                      </a:moveTo>
                      <a:lnTo>
                        <a:pt x="0" y="430"/>
                      </a:lnTo>
                      <a:lnTo>
                        <a:pt x="1" y="427"/>
                      </a:lnTo>
                      <a:lnTo>
                        <a:pt x="1" y="426"/>
                      </a:lnTo>
                      <a:lnTo>
                        <a:pt x="2" y="428"/>
                      </a:lnTo>
                      <a:lnTo>
                        <a:pt x="3" y="425"/>
                      </a:lnTo>
                      <a:lnTo>
                        <a:pt x="3" y="422"/>
                      </a:lnTo>
                      <a:lnTo>
                        <a:pt x="3" y="419"/>
                      </a:lnTo>
                      <a:lnTo>
                        <a:pt x="4" y="421"/>
                      </a:lnTo>
                      <a:lnTo>
                        <a:pt x="4" y="419"/>
                      </a:lnTo>
                      <a:lnTo>
                        <a:pt x="5" y="423"/>
                      </a:lnTo>
                      <a:lnTo>
                        <a:pt x="5" y="415"/>
                      </a:lnTo>
                      <a:lnTo>
                        <a:pt x="6" y="418"/>
                      </a:lnTo>
                      <a:lnTo>
                        <a:pt x="7" y="416"/>
                      </a:lnTo>
                      <a:lnTo>
                        <a:pt x="7" y="415"/>
                      </a:lnTo>
                      <a:lnTo>
                        <a:pt x="8" y="414"/>
                      </a:lnTo>
                      <a:lnTo>
                        <a:pt x="8" y="413"/>
                      </a:lnTo>
                      <a:lnTo>
                        <a:pt x="9" y="415"/>
                      </a:lnTo>
                      <a:lnTo>
                        <a:pt x="9" y="412"/>
                      </a:lnTo>
                      <a:lnTo>
                        <a:pt x="9" y="413"/>
                      </a:lnTo>
                      <a:lnTo>
                        <a:pt x="10" y="412"/>
                      </a:lnTo>
                      <a:lnTo>
                        <a:pt x="10" y="407"/>
                      </a:lnTo>
                      <a:lnTo>
                        <a:pt x="11" y="401"/>
                      </a:lnTo>
                      <a:lnTo>
                        <a:pt x="12" y="396"/>
                      </a:lnTo>
                      <a:lnTo>
                        <a:pt x="12" y="393"/>
                      </a:lnTo>
                      <a:lnTo>
                        <a:pt x="13" y="393"/>
                      </a:lnTo>
                      <a:lnTo>
                        <a:pt x="13" y="391"/>
                      </a:lnTo>
                      <a:lnTo>
                        <a:pt x="14" y="391"/>
                      </a:lnTo>
                      <a:lnTo>
                        <a:pt x="14" y="392"/>
                      </a:lnTo>
                      <a:lnTo>
                        <a:pt x="15" y="397"/>
                      </a:lnTo>
                      <a:lnTo>
                        <a:pt x="15" y="394"/>
                      </a:lnTo>
                      <a:lnTo>
                        <a:pt x="16" y="392"/>
                      </a:lnTo>
                      <a:lnTo>
                        <a:pt x="16" y="387"/>
                      </a:lnTo>
                      <a:lnTo>
                        <a:pt x="17" y="387"/>
                      </a:lnTo>
                      <a:lnTo>
                        <a:pt x="17" y="386"/>
                      </a:lnTo>
                      <a:lnTo>
                        <a:pt x="18" y="390"/>
                      </a:lnTo>
                      <a:lnTo>
                        <a:pt x="18" y="389"/>
                      </a:lnTo>
                      <a:lnTo>
                        <a:pt x="19" y="387"/>
                      </a:lnTo>
                      <a:lnTo>
                        <a:pt x="19" y="393"/>
                      </a:lnTo>
                      <a:lnTo>
                        <a:pt x="20" y="392"/>
                      </a:lnTo>
                      <a:lnTo>
                        <a:pt x="20" y="390"/>
                      </a:lnTo>
                      <a:lnTo>
                        <a:pt x="21" y="389"/>
                      </a:lnTo>
                      <a:lnTo>
                        <a:pt x="22" y="386"/>
                      </a:lnTo>
                      <a:lnTo>
                        <a:pt x="22" y="387"/>
                      </a:lnTo>
                      <a:lnTo>
                        <a:pt x="23" y="389"/>
                      </a:lnTo>
                      <a:lnTo>
                        <a:pt x="23" y="385"/>
                      </a:lnTo>
                      <a:lnTo>
                        <a:pt x="24" y="383"/>
                      </a:lnTo>
                      <a:lnTo>
                        <a:pt x="25" y="386"/>
                      </a:lnTo>
                      <a:lnTo>
                        <a:pt x="25" y="383"/>
                      </a:lnTo>
                      <a:lnTo>
                        <a:pt x="26" y="384"/>
                      </a:lnTo>
                      <a:lnTo>
                        <a:pt x="26" y="385"/>
                      </a:lnTo>
                      <a:lnTo>
                        <a:pt x="26" y="383"/>
                      </a:lnTo>
                      <a:lnTo>
                        <a:pt x="27" y="382"/>
                      </a:lnTo>
                      <a:lnTo>
                        <a:pt x="28" y="379"/>
                      </a:lnTo>
                      <a:lnTo>
                        <a:pt x="28" y="383"/>
                      </a:lnTo>
                      <a:lnTo>
                        <a:pt x="29" y="377"/>
                      </a:lnTo>
                      <a:lnTo>
                        <a:pt x="29" y="371"/>
                      </a:lnTo>
                      <a:lnTo>
                        <a:pt x="30" y="375"/>
                      </a:lnTo>
                      <a:lnTo>
                        <a:pt x="30" y="377"/>
                      </a:lnTo>
                      <a:lnTo>
                        <a:pt x="31" y="375"/>
                      </a:lnTo>
                      <a:lnTo>
                        <a:pt x="31" y="372"/>
                      </a:lnTo>
                      <a:lnTo>
                        <a:pt x="32" y="372"/>
                      </a:lnTo>
                      <a:lnTo>
                        <a:pt x="32" y="366"/>
                      </a:lnTo>
                      <a:lnTo>
                        <a:pt x="33" y="360"/>
                      </a:lnTo>
                      <a:lnTo>
                        <a:pt x="34" y="362"/>
                      </a:lnTo>
                      <a:lnTo>
                        <a:pt x="34" y="358"/>
                      </a:lnTo>
                      <a:lnTo>
                        <a:pt x="35" y="355"/>
                      </a:lnTo>
                      <a:lnTo>
                        <a:pt x="35" y="358"/>
                      </a:lnTo>
                      <a:lnTo>
                        <a:pt x="36" y="354"/>
                      </a:lnTo>
                      <a:lnTo>
                        <a:pt x="36" y="352"/>
                      </a:lnTo>
                      <a:lnTo>
                        <a:pt x="36" y="356"/>
                      </a:lnTo>
                      <a:lnTo>
                        <a:pt x="37" y="355"/>
                      </a:lnTo>
                      <a:lnTo>
                        <a:pt x="37" y="357"/>
                      </a:lnTo>
                      <a:lnTo>
                        <a:pt x="38" y="351"/>
                      </a:lnTo>
                      <a:lnTo>
                        <a:pt x="38" y="353"/>
                      </a:lnTo>
                      <a:lnTo>
                        <a:pt x="39" y="355"/>
                      </a:lnTo>
                      <a:lnTo>
                        <a:pt x="39" y="358"/>
                      </a:lnTo>
                      <a:lnTo>
                        <a:pt x="40" y="355"/>
                      </a:lnTo>
                      <a:lnTo>
                        <a:pt x="40" y="354"/>
                      </a:lnTo>
                      <a:lnTo>
                        <a:pt x="40" y="349"/>
                      </a:lnTo>
                      <a:lnTo>
                        <a:pt x="41" y="346"/>
                      </a:lnTo>
                      <a:lnTo>
                        <a:pt x="41" y="350"/>
                      </a:lnTo>
                      <a:lnTo>
                        <a:pt x="42" y="345"/>
                      </a:lnTo>
                      <a:lnTo>
                        <a:pt x="42" y="341"/>
                      </a:lnTo>
                      <a:lnTo>
                        <a:pt x="43" y="341"/>
                      </a:lnTo>
                      <a:lnTo>
                        <a:pt x="43" y="346"/>
                      </a:lnTo>
                      <a:lnTo>
                        <a:pt x="44" y="347"/>
                      </a:lnTo>
                      <a:lnTo>
                        <a:pt x="44" y="343"/>
                      </a:lnTo>
                      <a:lnTo>
                        <a:pt x="45" y="342"/>
                      </a:lnTo>
                      <a:lnTo>
                        <a:pt x="45" y="348"/>
                      </a:lnTo>
                      <a:lnTo>
                        <a:pt x="46" y="344"/>
                      </a:lnTo>
                      <a:lnTo>
                        <a:pt x="46" y="343"/>
                      </a:lnTo>
                      <a:lnTo>
                        <a:pt x="47" y="345"/>
                      </a:lnTo>
                      <a:lnTo>
                        <a:pt x="47" y="342"/>
                      </a:lnTo>
                      <a:lnTo>
                        <a:pt x="48" y="337"/>
                      </a:lnTo>
                      <a:lnTo>
                        <a:pt x="48" y="339"/>
                      </a:lnTo>
                      <a:lnTo>
                        <a:pt x="48" y="340"/>
                      </a:lnTo>
                      <a:lnTo>
                        <a:pt x="49" y="336"/>
                      </a:lnTo>
                      <a:lnTo>
                        <a:pt x="49" y="335"/>
                      </a:lnTo>
                      <a:lnTo>
                        <a:pt x="50" y="330"/>
                      </a:lnTo>
                      <a:lnTo>
                        <a:pt x="51" y="331"/>
                      </a:lnTo>
                      <a:lnTo>
                        <a:pt x="51" y="333"/>
                      </a:lnTo>
                      <a:lnTo>
                        <a:pt x="52" y="324"/>
                      </a:lnTo>
                      <a:lnTo>
                        <a:pt x="52" y="332"/>
                      </a:lnTo>
                      <a:lnTo>
                        <a:pt x="53" y="328"/>
                      </a:lnTo>
                      <a:lnTo>
                        <a:pt x="53" y="327"/>
                      </a:lnTo>
                      <a:lnTo>
                        <a:pt x="54" y="326"/>
                      </a:lnTo>
                      <a:lnTo>
                        <a:pt x="54" y="324"/>
                      </a:lnTo>
                      <a:lnTo>
                        <a:pt x="55" y="327"/>
                      </a:lnTo>
                      <a:lnTo>
                        <a:pt x="55" y="328"/>
                      </a:lnTo>
                      <a:lnTo>
                        <a:pt x="56" y="319"/>
                      </a:lnTo>
                      <a:lnTo>
                        <a:pt x="56" y="326"/>
                      </a:lnTo>
                      <a:lnTo>
                        <a:pt x="57" y="325"/>
                      </a:lnTo>
                      <a:lnTo>
                        <a:pt x="57" y="323"/>
                      </a:lnTo>
                      <a:lnTo>
                        <a:pt x="58" y="318"/>
                      </a:lnTo>
                      <a:lnTo>
                        <a:pt x="58" y="321"/>
                      </a:lnTo>
                      <a:lnTo>
                        <a:pt x="58" y="317"/>
                      </a:lnTo>
                      <a:lnTo>
                        <a:pt x="59" y="318"/>
                      </a:lnTo>
                      <a:lnTo>
                        <a:pt x="60" y="319"/>
                      </a:lnTo>
                      <a:lnTo>
                        <a:pt x="60" y="311"/>
                      </a:lnTo>
                      <a:lnTo>
                        <a:pt x="61" y="306"/>
                      </a:lnTo>
                      <a:lnTo>
                        <a:pt x="61" y="313"/>
                      </a:lnTo>
                      <a:lnTo>
                        <a:pt x="62" y="308"/>
                      </a:lnTo>
                      <a:lnTo>
                        <a:pt x="62" y="311"/>
                      </a:lnTo>
                      <a:lnTo>
                        <a:pt x="63" y="303"/>
                      </a:lnTo>
                      <a:lnTo>
                        <a:pt x="63" y="307"/>
                      </a:lnTo>
                      <a:lnTo>
                        <a:pt x="64" y="306"/>
                      </a:lnTo>
                      <a:lnTo>
                        <a:pt x="64" y="302"/>
                      </a:lnTo>
                      <a:lnTo>
                        <a:pt x="65" y="303"/>
                      </a:lnTo>
                      <a:lnTo>
                        <a:pt x="65" y="297"/>
                      </a:lnTo>
                      <a:lnTo>
                        <a:pt x="66" y="300"/>
                      </a:lnTo>
                      <a:lnTo>
                        <a:pt x="66" y="296"/>
                      </a:lnTo>
                      <a:lnTo>
                        <a:pt x="67" y="299"/>
                      </a:lnTo>
                      <a:lnTo>
                        <a:pt x="67" y="298"/>
                      </a:lnTo>
                      <a:lnTo>
                        <a:pt x="68" y="294"/>
                      </a:lnTo>
                      <a:lnTo>
                        <a:pt x="68" y="290"/>
                      </a:lnTo>
                      <a:lnTo>
                        <a:pt x="69" y="284"/>
                      </a:lnTo>
                      <a:lnTo>
                        <a:pt x="69" y="282"/>
                      </a:lnTo>
                      <a:lnTo>
                        <a:pt x="70" y="282"/>
                      </a:lnTo>
                      <a:lnTo>
                        <a:pt x="70" y="274"/>
                      </a:lnTo>
                      <a:lnTo>
                        <a:pt x="71" y="269"/>
                      </a:lnTo>
                      <a:lnTo>
                        <a:pt x="71" y="264"/>
                      </a:lnTo>
                      <a:lnTo>
                        <a:pt x="72" y="270"/>
                      </a:lnTo>
                      <a:lnTo>
                        <a:pt x="72" y="273"/>
                      </a:lnTo>
                      <a:lnTo>
                        <a:pt x="73" y="276"/>
                      </a:lnTo>
                      <a:lnTo>
                        <a:pt x="73" y="280"/>
                      </a:lnTo>
                      <a:lnTo>
                        <a:pt x="74" y="275"/>
                      </a:lnTo>
                      <a:lnTo>
                        <a:pt x="74" y="276"/>
                      </a:lnTo>
                      <a:lnTo>
                        <a:pt x="75" y="276"/>
                      </a:lnTo>
                      <a:lnTo>
                        <a:pt x="76" y="277"/>
                      </a:lnTo>
                      <a:lnTo>
                        <a:pt x="76" y="275"/>
                      </a:lnTo>
                      <a:lnTo>
                        <a:pt x="77" y="274"/>
                      </a:lnTo>
                      <a:lnTo>
                        <a:pt x="77" y="273"/>
                      </a:lnTo>
                      <a:lnTo>
                        <a:pt x="78" y="270"/>
                      </a:lnTo>
                      <a:lnTo>
                        <a:pt x="78" y="272"/>
                      </a:lnTo>
                      <a:lnTo>
                        <a:pt x="79" y="270"/>
                      </a:lnTo>
                      <a:lnTo>
                        <a:pt x="79" y="272"/>
                      </a:lnTo>
                      <a:lnTo>
                        <a:pt x="80" y="268"/>
                      </a:lnTo>
                      <a:lnTo>
                        <a:pt x="80" y="265"/>
                      </a:lnTo>
                      <a:lnTo>
                        <a:pt x="81" y="262"/>
                      </a:lnTo>
                      <a:lnTo>
                        <a:pt x="81" y="265"/>
                      </a:lnTo>
                      <a:lnTo>
                        <a:pt x="81" y="270"/>
                      </a:lnTo>
                      <a:lnTo>
                        <a:pt x="82" y="267"/>
                      </a:lnTo>
                      <a:lnTo>
                        <a:pt x="82" y="263"/>
                      </a:lnTo>
                      <a:lnTo>
                        <a:pt x="83" y="263"/>
                      </a:lnTo>
                      <a:lnTo>
                        <a:pt x="83" y="267"/>
                      </a:lnTo>
                      <a:lnTo>
                        <a:pt x="84" y="259"/>
                      </a:lnTo>
                      <a:lnTo>
                        <a:pt x="84" y="261"/>
                      </a:lnTo>
                      <a:lnTo>
                        <a:pt x="85" y="259"/>
                      </a:lnTo>
                      <a:lnTo>
                        <a:pt x="85" y="260"/>
                      </a:lnTo>
                      <a:lnTo>
                        <a:pt x="86" y="263"/>
                      </a:lnTo>
                      <a:lnTo>
                        <a:pt x="86" y="260"/>
                      </a:lnTo>
                      <a:lnTo>
                        <a:pt x="87" y="258"/>
                      </a:lnTo>
                      <a:lnTo>
                        <a:pt x="87" y="254"/>
                      </a:lnTo>
                      <a:lnTo>
                        <a:pt x="88" y="254"/>
                      </a:lnTo>
                      <a:lnTo>
                        <a:pt x="88" y="253"/>
                      </a:lnTo>
                      <a:lnTo>
                        <a:pt x="89" y="255"/>
                      </a:lnTo>
                      <a:lnTo>
                        <a:pt x="89" y="253"/>
                      </a:lnTo>
                      <a:lnTo>
                        <a:pt x="90" y="251"/>
                      </a:lnTo>
                      <a:lnTo>
                        <a:pt x="90" y="252"/>
                      </a:lnTo>
                      <a:lnTo>
                        <a:pt x="90" y="250"/>
                      </a:lnTo>
                      <a:lnTo>
                        <a:pt x="91" y="253"/>
                      </a:lnTo>
                      <a:lnTo>
                        <a:pt x="91" y="247"/>
                      </a:lnTo>
                      <a:lnTo>
                        <a:pt x="92" y="246"/>
                      </a:lnTo>
                      <a:lnTo>
                        <a:pt x="92" y="247"/>
                      </a:lnTo>
                      <a:lnTo>
                        <a:pt x="93" y="246"/>
                      </a:lnTo>
                      <a:lnTo>
                        <a:pt x="93" y="239"/>
                      </a:lnTo>
                      <a:lnTo>
                        <a:pt x="94" y="243"/>
                      </a:lnTo>
                      <a:lnTo>
                        <a:pt x="95" y="241"/>
                      </a:lnTo>
                      <a:lnTo>
                        <a:pt x="95" y="238"/>
                      </a:lnTo>
                      <a:lnTo>
                        <a:pt x="96" y="239"/>
                      </a:lnTo>
                      <a:lnTo>
                        <a:pt x="96" y="243"/>
                      </a:lnTo>
                      <a:lnTo>
                        <a:pt x="97" y="234"/>
                      </a:lnTo>
                      <a:lnTo>
                        <a:pt x="97" y="238"/>
                      </a:lnTo>
                      <a:lnTo>
                        <a:pt x="98" y="238"/>
                      </a:lnTo>
                      <a:lnTo>
                        <a:pt x="98" y="234"/>
                      </a:lnTo>
                      <a:lnTo>
                        <a:pt x="99" y="239"/>
                      </a:lnTo>
                      <a:lnTo>
                        <a:pt x="99" y="236"/>
                      </a:lnTo>
                      <a:lnTo>
                        <a:pt x="100" y="229"/>
                      </a:lnTo>
                      <a:lnTo>
                        <a:pt x="100" y="235"/>
                      </a:lnTo>
                      <a:lnTo>
                        <a:pt x="100" y="236"/>
                      </a:lnTo>
                      <a:lnTo>
                        <a:pt x="101" y="232"/>
                      </a:lnTo>
                      <a:lnTo>
                        <a:pt x="101" y="237"/>
                      </a:lnTo>
                      <a:lnTo>
                        <a:pt x="102" y="234"/>
                      </a:lnTo>
                      <a:lnTo>
                        <a:pt x="102" y="232"/>
                      </a:lnTo>
                      <a:lnTo>
                        <a:pt x="103" y="236"/>
                      </a:lnTo>
                      <a:lnTo>
                        <a:pt x="103" y="228"/>
                      </a:lnTo>
                      <a:lnTo>
                        <a:pt x="103" y="229"/>
                      </a:lnTo>
                      <a:lnTo>
                        <a:pt x="104" y="227"/>
                      </a:lnTo>
                      <a:lnTo>
                        <a:pt x="104" y="225"/>
                      </a:lnTo>
                      <a:lnTo>
                        <a:pt x="105" y="228"/>
                      </a:lnTo>
                      <a:lnTo>
                        <a:pt x="105" y="225"/>
                      </a:lnTo>
                      <a:lnTo>
                        <a:pt x="106" y="225"/>
                      </a:lnTo>
                      <a:lnTo>
                        <a:pt x="106" y="223"/>
                      </a:lnTo>
                      <a:lnTo>
                        <a:pt x="107" y="221"/>
                      </a:lnTo>
                      <a:lnTo>
                        <a:pt x="107" y="219"/>
                      </a:lnTo>
                      <a:lnTo>
                        <a:pt x="108" y="219"/>
                      </a:lnTo>
                      <a:lnTo>
                        <a:pt x="109" y="221"/>
                      </a:lnTo>
                      <a:lnTo>
                        <a:pt x="109" y="218"/>
                      </a:lnTo>
                      <a:lnTo>
                        <a:pt x="110" y="219"/>
                      </a:lnTo>
                      <a:lnTo>
                        <a:pt x="110" y="221"/>
                      </a:lnTo>
                      <a:lnTo>
                        <a:pt x="111" y="217"/>
                      </a:lnTo>
                      <a:lnTo>
                        <a:pt x="112" y="216"/>
                      </a:lnTo>
                      <a:lnTo>
                        <a:pt x="112" y="218"/>
                      </a:lnTo>
                      <a:lnTo>
                        <a:pt x="113" y="216"/>
                      </a:lnTo>
                      <a:lnTo>
                        <a:pt x="113" y="217"/>
                      </a:lnTo>
                      <a:lnTo>
                        <a:pt x="113" y="211"/>
                      </a:lnTo>
                      <a:lnTo>
                        <a:pt x="114" y="218"/>
                      </a:lnTo>
                      <a:lnTo>
                        <a:pt x="114" y="214"/>
                      </a:lnTo>
                      <a:lnTo>
                        <a:pt x="115" y="212"/>
                      </a:lnTo>
                      <a:lnTo>
                        <a:pt x="115" y="211"/>
                      </a:lnTo>
                      <a:lnTo>
                        <a:pt x="116" y="216"/>
                      </a:lnTo>
                      <a:lnTo>
                        <a:pt x="116" y="209"/>
                      </a:lnTo>
                      <a:lnTo>
                        <a:pt x="117" y="211"/>
                      </a:lnTo>
                      <a:lnTo>
                        <a:pt x="117" y="209"/>
                      </a:lnTo>
                      <a:lnTo>
                        <a:pt x="118" y="215"/>
                      </a:lnTo>
                      <a:lnTo>
                        <a:pt x="118" y="207"/>
                      </a:lnTo>
                      <a:lnTo>
                        <a:pt x="119" y="209"/>
                      </a:lnTo>
                      <a:lnTo>
                        <a:pt x="119" y="206"/>
                      </a:lnTo>
                      <a:lnTo>
                        <a:pt x="120" y="206"/>
                      </a:lnTo>
                      <a:lnTo>
                        <a:pt x="120" y="209"/>
                      </a:lnTo>
                      <a:lnTo>
                        <a:pt x="121" y="205"/>
                      </a:lnTo>
                      <a:lnTo>
                        <a:pt x="121" y="201"/>
                      </a:lnTo>
                      <a:lnTo>
                        <a:pt x="122" y="200"/>
                      </a:lnTo>
                      <a:lnTo>
                        <a:pt x="122" y="198"/>
                      </a:lnTo>
                      <a:lnTo>
                        <a:pt x="123" y="198"/>
                      </a:lnTo>
                      <a:lnTo>
                        <a:pt x="123" y="189"/>
                      </a:lnTo>
                      <a:lnTo>
                        <a:pt x="123" y="192"/>
                      </a:lnTo>
                      <a:lnTo>
                        <a:pt x="124" y="194"/>
                      </a:lnTo>
                      <a:lnTo>
                        <a:pt x="125" y="192"/>
                      </a:lnTo>
                      <a:lnTo>
                        <a:pt x="125" y="195"/>
                      </a:lnTo>
                      <a:lnTo>
                        <a:pt x="126" y="195"/>
                      </a:lnTo>
                      <a:lnTo>
                        <a:pt x="126" y="197"/>
                      </a:lnTo>
                      <a:lnTo>
                        <a:pt x="127" y="193"/>
                      </a:lnTo>
                      <a:lnTo>
                        <a:pt x="127" y="186"/>
                      </a:lnTo>
                      <a:lnTo>
                        <a:pt x="128" y="187"/>
                      </a:lnTo>
                      <a:lnTo>
                        <a:pt x="128" y="179"/>
                      </a:lnTo>
                      <a:lnTo>
                        <a:pt x="129" y="174"/>
                      </a:lnTo>
                      <a:lnTo>
                        <a:pt x="129" y="177"/>
                      </a:lnTo>
                      <a:lnTo>
                        <a:pt x="130" y="183"/>
                      </a:lnTo>
                      <a:lnTo>
                        <a:pt x="130" y="180"/>
                      </a:lnTo>
                      <a:lnTo>
                        <a:pt x="131" y="188"/>
                      </a:lnTo>
                      <a:lnTo>
                        <a:pt x="131" y="190"/>
                      </a:lnTo>
                      <a:lnTo>
                        <a:pt x="132" y="192"/>
                      </a:lnTo>
                      <a:lnTo>
                        <a:pt x="132" y="196"/>
                      </a:lnTo>
                      <a:lnTo>
                        <a:pt x="133" y="189"/>
                      </a:lnTo>
                      <a:lnTo>
                        <a:pt x="133" y="188"/>
                      </a:lnTo>
                      <a:lnTo>
                        <a:pt x="133" y="189"/>
                      </a:lnTo>
                      <a:lnTo>
                        <a:pt x="134" y="188"/>
                      </a:lnTo>
                      <a:lnTo>
                        <a:pt x="134" y="194"/>
                      </a:lnTo>
                      <a:lnTo>
                        <a:pt x="135" y="190"/>
                      </a:lnTo>
                      <a:lnTo>
                        <a:pt x="135" y="187"/>
                      </a:lnTo>
                      <a:lnTo>
                        <a:pt x="135" y="189"/>
                      </a:lnTo>
                      <a:lnTo>
                        <a:pt x="136" y="187"/>
                      </a:lnTo>
                      <a:lnTo>
                        <a:pt x="136" y="184"/>
                      </a:lnTo>
                      <a:lnTo>
                        <a:pt x="137" y="182"/>
                      </a:lnTo>
                      <a:lnTo>
                        <a:pt x="137" y="185"/>
                      </a:lnTo>
                      <a:lnTo>
                        <a:pt x="138" y="188"/>
                      </a:lnTo>
                      <a:lnTo>
                        <a:pt x="138" y="187"/>
                      </a:lnTo>
                      <a:lnTo>
                        <a:pt x="139" y="180"/>
                      </a:lnTo>
                      <a:lnTo>
                        <a:pt x="139" y="187"/>
                      </a:lnTo>
                      <a:lnTo>
                        <a:pt x="140" y="179"/>
                      </a:lnTo>
                      <a:lnTo>
                        <a:pt x="140" y="181"/>
                      </a:lnTo>
                      <a:lnTo>
                        <a:pt x="141" y="180"/>
                      </a:lnTo>
                      <a:lnTo>
                        <a:pt x="141" y="178"/>
                      </a:lnTo>
                      <a:lnTo>
                        <a:pt x="142" y="181"/>
                      </a:lnTo>
                      <a:lnTo>
                        <a:pt x="142" y="177"/>
                      </a:lnTo>
                      <a:lnTo>
                        <a:pt x="143" y="178"/>
                      </a:lnTo>
                      <a:lnTo>
                        <a:pt x="143" y="182"/>
                      </a:lnTo>
                      <a:lnTo>
                        <a:pt x="144" y="178"/>
                      </a:lnTo>
                      <a:lnTo>
                        <a:pt x="144" y="177"/>
                      </a:lnTo>
                      <a:lnTo>
                        <a:pt x="145" y="174"/>
                      </a:lnTo>
                      <a:lnTo>
                        <a:pt x="145" y="170"/>
                      </a:lnTo>
                      <a:lnTo>
                        <a:pt x="145" y="167"/>
                      </a:lnTo>
                      <a:lnTo>
                        <a:pt x="146" y="162"/>
                      </a:lnTo>
                      <a:lnTo>
                        <a:pt x="146" y="155"/>
                      </a:lnTo>
                      <a:lnTo>
                        <a:pt x="147" y="149"/>
                      </a:lnTo>
                      <a:lnTo>
                        <a:pt x="147" y="147"/>
                      </a:lnTo>
                      <a:lnTo>
                        <a:pt x="148" y="146"/>
                      </a:lnTo>
                      <a:lnTo>
                        <a:pt x="148" y="144"/>
                      </a:lnTo>
                      <a:lnTo>
                        <a:pt x="149" y="153"/>
                      </a:lnTo>
                      <a:lnTo>
                        <a:pt x="149" y="155"/>
                      </a:lnTo>
                      <a:lnTo>
                        <a:pt x="150" y="157"/>
                      </a:lnTo>
                      <a:lnTo>
                        <a:pt x="150" y="161"/>
                      </a:lnTo>
                      <a:lnTo>
                        <a:pt x="151" y="159"/>
                      </a:lnTo>
                      <a:lnTo>
                        <a:pt x="151" y="171"/>
                      </a:lnTo>
                      <a:lnTo>
                        <a:pt x="152" y="169"/>
                      </a:lnTo>
                      <a:lnTo>
                        <a:pt x="152" y="163"/>
                      </a:lnTo>
                      <a:lnTo>
                        <a:pt x="153" y="159"/>
                      </a:lnTo>
                      <a:lnTo>
                        <a:pt x="153" y="166"/>
                      </a:lnTo>
                      <a:lnTo>
                        <a:pt x="154" y="163"/>
                      </a:lnTo>
                      <a:lnTo>
                        <a:pt x="154" y="156"/>
                      </a:lnTo>
                      <a:lnTo>
                        <a:pt x="155" y="161"/>
                      </a:lnTo>
                      <a:lnTo>
                        <a:pt x="155" y="159"/>
                      </a:lnTo>
                      <a:lnTo>
                        <a:pt x="156" y="156"/>
                      </a:lnTo>
                      <a:lnTo>
                        <a:pt x="156" y="157"/>
                      </a:lnTo>
                      <a:lnTo>
                        <a:pt x="157" y="157"/>
                      </a:lnTo>
                      <a:lnTo>
                        <a:pt x="158" y="150"/>
                      </a:lnTo>
                      <a:lnTo>
                        <a:pt x="158" y="153"/>
                      </a:lnTo>
                      <a:lnTo>
                        <a:pt x="159" y="158"/>
                      </a:lnTo>
                      <a:lnTo>
                        <a:pt x="159" y="154"/>
                      </a:lnTo>
                      <a:lnTo>
                        <a:pt x="160" y="157"/>
                      </a:lnTo>
                      <a:lnTo>
                        <a:pt x="160" y="155"/>
                      </a:lnTo>
                      <a:lnTo>
                        <a:pt x="161" y="156"/>
                      </a:lnTo>
                      <a:lnTo>
                        <a:pt x="162" y="154"/>
                      </a:lnTo>
                      <a:lnTo>
                        <a:pt x="162" y="152"/>
                      </a:lnTo>
                      <a:lnTo>
                        <a:pt x="163" y="153"/>
                      </a:lnTo>
                      <a:lnTo>
                        <a:pt x="163" y="150"/>
                      </a:lnTo>
                      <a:lnTo>
                        <a:pt x="164" y="149"/>
                      </a:lnTo>
                      <a:lnTo>
                        <a:pt x="164" y="150"/>
                      </a:lnTo>
                      <a:lnTo>
                        <a:pt x="165" y="158"/>
                      </a:lnTo>
                      <a:lnTo>
                        <a:pt x="165" y="152"/>
                      </a:lnTo>
                      <a:lnTo>
                        <a:pt x="165" y="154"/>
                      </a:lnTo>
                      <a:lnTo>
                        <a:pt x="166" y="149"/>
                      </a:lnTo>
                      <a:lnTo>
                        <a:pt x="166" y="152"/>
                      </a:lnTo>
                      <a:lnTo>
                        <a:pt x="167" y="149"/>
                      </a:lnTo>
                      <a:lnTo>
                        <a:pt x="167" y="151"/>
                      </a:lnTo>
                      <a:lnTo>
                        <a:pt x="168" y="152"/>
                      </a:lnTo>
                      <a:lnTo>
                        <a:pt x="168" y="153"/>
                      </a:lnTo>
                      <a:lnTo>
                        <a:pt x="168" y="150"/>
                      </a:lnTo>
                      <a:lnTo>
                        <a:pt x="169" y="153"/>
                      </a:lnTo>
                      <a:lnTo>
                        <a:pt x="169" y="149"/>
                      </a:lnTo>
                      <a:lnTo>
                        <a:pt x="170" y="150"/>
                      </a:lnTo>
                      <a:lnTo>
                        <a:pt x="171" y="149"/>
                      </a:lnTo>
                      <a:lnTo>
                        <a:pt x="172" y="144"/>
                      </a:lnTo>
                      <a:lnTo>
                        <a:pt x="172" y="148"/>
                      </a:lnTo>
                      <a:lnTo>
                        <a:pt x="173" y="148"/>
                      </a:lnTo>
                      <a:lnTo>
                        <a:pt x="173" y="143"/>
                      </a:lnTo>
                      <a:lnTo>
                        <a:pt x="174" y="151"/>
                      </a:lnTo>
                      <a:lnTo>
                        <a:pt x="174" y="149"/>
                      </a:lnTo>
                      <a:lnTo>
                        <a:pt x="175" y="147"/>
                      </a:lnTo>
                      <a:lnTo>
                        <a:pt x="175" y="146"/>
                      </a:lnTo>
                      <a:lnTo>
                        <a:pt x="176" y="148"/>
                      </a:lnTo>
                      <a:lnTo>
                        <a:pt x="176" y="140"/>
                      </a:lnTo>
                      <a:lnTo>
                        <a:pt x="177" y="145"/>
                      </a:lnTo>
                      <a:lnTo>
                        <a:pt x="177" y="144"/>
                      </a:lnTo>
                      <a:lnTo>
                        <a:pt x="178" y="142"/>
                      </a:lnTo>
                      <a:lnTo>
                        <a:pt x="178" y="145"/>
                      </a:lnTo>
                      <a:lnTo>
                        <a:pt x="178" y="149"/>
                      </a:lnTo>
                      <a:lnTo>
                        <a:pt x="179" y="145"/>
                      </a:lnTo>
                      <a:lnTo>
                        <a:pt x="179" y="146"/>
                      </a:lnTo>
                      <a:lnTo>
                        <a:pt x="180" y="144"/>
                      </a:lnTo>
                      <a:lnTo>
                        <a:pt x="180" y="148"/>
                      </a:lnTo>
                      <a:lnTo>
                        <a:pt x="181" y="150"/>
                      </a:lnTo>
                      <a:lnTo>
                        <a:pt x="181" y="149"/>
                      </a:lnTo>
                      <a:lnTo>
                        <a:pt x="182" y="144"/>
                      </a:lnTo>
                      <a:lnTo>
                        <a:pt x="182" y="142"/>
                      </a:lnTo>
                      <a:lnTo>
                        <a:pt x="183" y="140"/>
                      </a:lnTo>
                      <a:lnTo>
                        <a:pt x="183" y="138"/>
                      </a:lnTo>
                      <a:lnTo>
                        <a:pt x="184" y="147"/>
                      </a:lnTo>
                      <a:lnTo>
                        <a:pt x="184" y="139"/>
                      </a:lnTo>
                      <a:lnTo>
                        <a:pt x="185" y="138"/>
                      </a:lnTo>
                      <a:lnTo>
                        <a:pt x="185" y="143"/>
                      </a:lnTo>
                      <a:lnTo>
                        <a:pt x="186" y="143"/>
                      </a:lnTo>
                      <a:lnTo>
                        <a:pt x="186" y="139"/>
                      </a:lnTo>
                      <a:lnTo>
                        <a:pt x="187" y="136"/>
                      </a:lnTo>
                      <a:lnTo>
                        <a:pt x="187" y="139"/>
                      </a:lnTo>
                      <a:lnTo>
                        <a:pt x="187" y="141"/>
                      </a:lnTo>
                      <a:lnTo>
                        <a:pt x="188" y="138"/>
                      </a:lnTo>
                      <a:lnTo>
                        <a:pt x="188" y="137"/>
                      </a:lnTo>
                      <a:lnTo>
                        <a:pt x="189" y="132"/>
                      </a:lnTo>
                      <a:lnTo>
                        <a:pt x="189" y="137"/>
                      </a:lnTo>
                      <a:lnTo>
                        <a:pt x="190" y="136"/>
                      </a:lnTo>
                      <a:lnTo>
                        <a:pt x="190" y="140"/>
                      </a:lnTo>
                      <a:lnTo>
                        <a:pt x="191" y="137"/>
                      </a:lnTo>
                      <a:lnTo>
                        <a:pt x="191" y="140"/>
                      </a:lnTo>
                      <a:lnTo>
                        <a:pt x="192" y="138"/>
                      </a:lnTo>
                      <a:lnTo>
                        <a:pt x="192" y="131"/>
                      </a:lnTo>
                      <a:lnTo>
                        <a:pt x="193" y="133"/>
                      </a:lnTo>
                      <a:lnTo>
                        <a:pt x="193" y="138"/>
                      </a:lnTo>
                      <a:lnTo>
                        <a:pt x="194" y="139"/>
                      </a:lnTo>
                      <a:lnTo>
                        <a:pt x="194" y="138"/>
                      </a:lnTo>
                      <a:lnTo>
                        <a:pt x="195" y="138"/>
                      </a:lnTo>
                      <a:lnTo>
                        <a:pt x="195" y="131"/>
                      </a:lnTo>
                      <a:lnTo>
                        <a:pt x="196" y="136"/>
                      </a:lnTo>
                      <a:lnTo>
                        <a:pt x="196" y="134"/>
                      </a:lnTo>
                      <a:lnTo>
                        <a:pt x="196" y="132"/>
                      </a:lnTo>
                      <a:lnTo>
                        <a:pt x="197" y="132"/>
                      </a:lnTo>
                      <a:lnTo>
                        <a:pt x="197" y="136"/>
                      </a:lnTo>
                      <a:lnTo>
                        <a:pt x="198" y="131"/>
                      </a:lnTo>
                      <a:lnTo>
                        <a:pt x="198" y="133"/>
                      </a:lnTo>
                      <a:lnTo>
                        <a:pt x="199" y="129"/>
                      </a:lnTo>
                      <a:lnTo>
                        <a:pt x="199" y="134"/>
                      </a:lnTo>
                      <a:lnTo>
                        <a:pt x="200" y="124"/>
                      </a:lnTo>
                      <a:lnTo>
                        <a:pt x="200" y="130"/>
                      </a:lnTo>
                      <a:lnTo>
                        <a:pt x="200" y="131"/>
                      </a:lnTo>
                      <a:lnTo>
                        <a:pt x="201" y="128"/>
                      </a:lnTo>
                      <a:lnTo>
                        <a:pt x="201" y="123"/>
                      </a:lnTo>
                      <a:lnTo>
                        <a:pt x="202" y="128"/>
                      </a:lnTo>
                      <a:lnTo>
                        <a:pt x="202" y="130"/>
                      </a:lnTo>
                      <a:lnTo>
                        <a:pt x="203" y="128"/>
                      </a:lnTo>
                      <a:lnTo>
                        <a:pt x="203" y="129"/>
                      </a:lnTo>
                      <a:lnTo>
                        <a:pt x="204" y="130"/>
                      </a:lnTo>
                      <a:lnTo>
                        <a:pt x="204" y="127"/>
                      </a:lnTo>
                      <a:lnTo>
                        <a:pt x="205" y="127"/>
                      </a:lnTo>
                      <a:lnTo>
                        <a:pt x="205" y="120"/>
                      </a:lnTo>
                      <a:lnTo>
                        <a:pt x="206" y="122"/>
                      </a:lnTo>
                      <a:lnTo>
                        <a:pt x="206" y="126"/>
                      </a:lnTo>
                      <a:lnTo>
                        <a:pt x="207" y="127"/>
                      </a:lnTo>
                      <a:lnTo>
                        <a:pt x="207" y="125"/>
                      </a:lnTo>
                      <a:lnTo>
                        <a:pt x="208" y="123"/>
                      </a:lnTo>
                      <a:lnTo>
                        <a:pt x="208" y="126"/>
                      </a:lnTo>
                      <a:lnTo>
                        <a:pt x="209" y="132"/>
                      </a:lnTo>
                      <a:lnTo>
                        <a:pt x="209" y="129"/>
                      </a:lnTo>
                      <a:lnTo>
                        <a:pt x="210" y="127"/>
                      </a:lnTo>
                      <a:lnTo>
                        <a:pt x="210" y="124"/>
                      </a:lnTo>
                      <a:lnTo>
                        <a:pt x="210" y="122"/>
                      </a:lnTo>
                      <a:lnTo>
                        <a:pt x="211" y="120"/>
                      </a:lnTo>
                      <a:lnTo>
                        <a:pt x="211" y="123"/>
                      </a:lnTo>
                      <a:lnTo>
                        <a:pt x="212" y="121"/>
                      </a:lnTo>
                      <a:lnTo>
                        <a:pt x="212" y="120"/>
                      </a:lnTo>
                      <a:lnTo>
                        <a:pt x="213" y="123"/>
                      </a:lnTo>
                      <a:lnTo>
                        <a:pt x="213" y="130"/>
                      </a:lnTo>
                      <a:lnTo>
                        <a:pt x="214" y="121"/>
                      </a:lnTo>
                      <a:lnTo>
                        <a:pt x="215" y="119"/>
                      </a:lnTo>
                      <a:lnTo>
                        <a:pt x="215" y="122"/>
                      </a:lnTo>
                      <a:lnTo>
                        <a:pt x="216" y="123"/>
                      </a:lnTo>
                      <a:lnTo>
                        <a:pt x="216" y="119"/>
                      </a:lnTo>
                      <a:lnTo>
                        <a:pt x="217" y="120"/>
                      </a:lnTo>
                      <a:lnTo>
                        <a:pt x="217" y="118"/>
                      </a:lnTo>
                      <a:lnTo>
                        <a:pt x="218" y="120"/>
                      </a:lnTo>
                      <a:lnTo>
                        <a:pt x="219" y="120"/>
                      </a:lnTo>
                      <a:lnTo>
                        <a:pt x="219" y="123"/>
                      </a:lnTo>
                      <a:lnTo>
                        <a:pt x="220" y="118"/>
                      </a:lnTo>
                      <a:lnTo>
                        <a:pt x="220" y="124"/>
                      </a:lnTo>
                      <a:lnTo>
                        <a:pt x="220" y="121"/>
                      </a:lnTo>
                      <a:lnTo>
                        <a:pt x="221" y="120"/>
                      </a:lnTo>
                      <a:lnTo>
                        <a:pt x="221" y="115"/>
                      </a:lnTo>
                      <a:lnTo>
                        <a:pt x="222" y="109"/>
                      </a:lnTo>
                      <a:lnTo>
                        <a:pt x="222" y="111"/>
                      </a:lnTo>
                      <a:lnTo>
                        <a:pt x="223" y="113"/>
                      </a:lnTo>
                      <a:lnTo>
                        <a:pt x="224" y="109"/>
                      </a:lnTo>
                      <a:lnTo>
                        <a:pt x="224" y="111"/>
                      </a:lnTo>
                      <a:lnTo>
                        <a:pt x="225" y="115"/>
                      </a:lnTo>
                      <a:lnTo>
                        <a:pt x="225" y="112"/>
                      </a:lnTo>
                      <a:lnTo>
                        <a:pt x="226" y="119"/>
                      </a:lnTo>
                      <a:lnTo>
                        <a:pt x="226" y="117"/>
                      </a:lnTo>
                      <a:lnTo>
                        <a:pt x="227" y="117"/>
                      </a:lnTo>
                      <a:lnTo>
                        <a:pt x="227" y="113"/>
                      </a:lnTo>
                      <a:lnTo>
                        <a:pt x="227" y="116"/>
                      </a:lnTo>
                      <a:lnTo>
                        <a:pt x="228" y="122"/>
                      </a:lnTo>
                      <a:lnTo>
                        <a:pt x="228" y="118"/>
                      </a:lnTo>
                      <a:lnTo>
                        <a:pt x="229" y="115"/>
                      </a:lnTo>
                      <a:lnTo>
                        <a:pt x="229" y="114"/>
                      </a:lnTo>
                      <a:lnTo>
                        <a:pt x="230" y="120"/>
                      </a:lnTo>
                      <a:lnTo>
                        <a:pt x="230" y="116"/>
                      </a:lnTo>
                      <a:lnTo>
                        <a:pt x="231" y="112"/>
                      </a:lnTo>
                      <a:lnTo>
                        <a:pt x="231" y="115"/>
                      </a:lnTo>
                      <a:lnTo>
                        <a:pt x="232" y="118"/>
                      </a:lnTo>
                      <a:lnTo>
                        <a:pt x="232" y="114"/>
                      </a:lnTo>
                      <a:lnTo>
                        <a:pt x="232" y="113"/>
                      </a:lnTo>
                      <a:lnTo>
                        <a:pt x="233" y="116"/>
                      </a:lnTo>
                      <a:lnTo>
                        <a:pt x="233" y="115"/>
                      </a:lnTo>
                      <a:lnTo>
                        <a:pt x="234" y="113"/>
                      </a:lnTo>
                      <a:lnTo>
                        <a:pt x="234" y="109"/>
                      </a:lnTo>
                      <a:lnTo>
                        <a:pt x="235" y="107"/>
                      </a:lnTo>
                      <a:lnTo>
                        <a:pt x="235" y="111"/>
                      </a:lnTo>
                      <a:lnTo>
                        <a:pt x="236" y="110"/>
                      </a:lnTo>
                      <a:lnTo>
                        <a:pt x="236" y="106"/>
                      </a:lnTo>
                      <a:lnTo>
                        <a:pt x="237" y="102"/>
                      </a:lnTo>
                      <a:lnTo>
                        <a:pt x="237" y="106"/>
                      </a:lnTo>
                      <a:lnTo>
                        <a:pt x="238" y="105"/>
                      </a:lnTo>
                      <a:lnTo>
                        <a:pt x="238" y="102"/>
                      </a:lnTo>
                      <a:lnTo>
                        <a:pt x="239" y="99"/>
                      </a:lnTo>
                      <a:lnTo>
                        <a:pt x="239" y="101"/>
                      </a:lnTo>
                      <a:lnTo>
                        <a:pt x="240" y="95"/>
                      </a:lnTo>
                      <a:lnTo>
                        <a:pt x="240" y="93"/>
                      </a:lnTo>
                      <a:lnTo>
                        <a:pt x="241" y="93"/>
                      </a:lnTo>
                      <a:lnTo>
                        <a:pt x="241" y="85"/>
                      </a:lnTo>
                      <a:lnTo>
                        <a:pt x="242" y="77"/>
                      </a:lnTo>
                      <a:lnTo>
                        <a:pt x="242" y="72"/>
                      </a:lnTo>
                      <a:lnTo>
                        <a:pt x="242" y="74"/>
                      </a:lnTo>
                      <a:lnTo>
                        <a:pt x="243" y="65"/>
                      </a:lnTo>
                      <a:lnTo>
                        <a:pt x="243" y="58"/>
                      </a:lnTo>
                      <a:lnTo>
                        <a:pt x="244" y="36"/>
                      </a:lnTo>
                      <a:lnTo>
                        <a:pt x="244" y="39"/>
                      </a:lnTo>
                      <a:lnTo>
                        <a:pt x="245" y="32"/>
                      </a:lnTo>
                      <a:lnTo>
                        <a:pt x="245" y="23"/>
                      </a:lnTo>
                      <a:lnTo>
                        <a:pt x="246" y="11"/>
                      </a:lnTo>
                      <a:lnTo>
                        <a:pt x="246" y="12"/>
                      </a:lnTo>
                      <a:lnTo>
                        <a:pt x="247" y="9"/>
                      </a:lnTo>
                      <a:lnTo>
                        <a:pt x="247" y="3"/>
                      </a:lnTo>
                      <a:lnTo>
                        <a:pt x="248" y="0"/>
                      </a:lnTo>
                      <a:lnTo>
                        <a:pt x="248" y="1"/>
                      </a:lnTo>
                      <a:lnTo>
                        <a:pt x="249" y="2"/>
                      </a:lnTo>
                      <a:lnTo>
                        <a:pt x="249" y="10"/>
                      </a:lnTo>
                      <a:lnTo>
                        <a:pt x="250" y="8"/>
                      </a:lnTo>
                      <a:lnTo>
                        <a:pt x="250" y="10"/>
                      </a:lnTo>
                      <a:lnTo>
                        <a:pt x="251" y="17"/>
                      </a:lnTo>
                      <a:lnTo>
                        <a:pt x="251" y="20"/>
                      </a:lnTo>
                      <a:lnTo>
                        <a:pt x="252" y="26"/>
                      </a:lnTo>
                      <a:lnTo>
                        <a:pt x="252" y="24"/>
                      </a:lnTo>
                      <a:lnTo>
                        <a:pt x="252" y="26"/>
                      </a:lnTo>
                      <a:lnTo>
                        <a:pt x="253" y="30"/>
                      </a:lnTo>
                      <a:lnTo>
                        <a:pt x="253" y="24"/>
                      </a:lnTo>
                      <a:lnTo>
                        <a:pt x="254" y="36"/>
                      </a:lnTo>
                      <a:lnTo>
                        <a:pt x="254" y="38"/>
                      </a:lnTo>
                      <a:lnTo>
                        <a:pt x="255" y="35"/>
                      </a:lnTo>
                      <a:lnTo>
                        <a:pt x="255" y="39"/>
                      </a:lnTo>
                      <a:lnTo>
                        <a:pt x="256" y="44"/>
                      </a:lnTo>
                      <a:lnTo>
                        <a:pt x="256" y="45"/>
                      </a:lnTo>
                      <a:lnTo>
                        <a:pt x="257" y="51"/>
                      </a:lnTo>
                      <a:lnTo>
                        <a:pt x="257" y="55"/>
                      </a:lnTo>
                      <a:lnTo>
                        <a:pt x="258" y="64"/>
                      </a:lnTo>
                      <a:lnTo>
                        <a:pt x="258" y="67"/>
                      </a:lnTo>
                      <a:lnTo>
                        <a:pt x="259" y="73"/>
                      </a:lnTo>
                      <a:lnTo>
                        <a:pt x="259" y="78"/>
                      </a:lnTo>
                      <a:lnTo>
                        <a:pt x="260" y="80"/>
                      </a:lnTo>
                      <a:lnTo>
                        <a:pt x="260" y="84"/>
                      </a:lnTo>
                      <a:lnTo>
                        <a:pt x="261" y="82"/>
                      </a:lnTo>
                      <a:lnTo>
                        <a:pt x="262" y="86"/>
                      </a:lnTo>
                      <a:lnTo>
                        <a:pt x="262" y="90"/>
                      </a:lnTo>
                      <a:lnTo>
                        <a:pt x="263" y="92"/>
                      </a:lnTo>
                      <a:lnTo>
                        <a:pt x="263" y="93"/>
                      </a:lnTo>
                      <a:lnTo>
                        <a:pt x="264" y="97"/>
                      </a:lnTo>
                      <a:lnTo>
                        <a:pt x="264" y="98"/>
                      </a:lnTo>
                      <a:lnTo>
                        <a:pt x="265" y="101"/>
                      </a:lnTo>
                      <a:lnTo>
                        <a:pt x="265" y="103"/>
                      </a:lnTo>
                      <a:lnTo>
                        <a:pt x="265" y="113"/>
                      </a:lnTo>
                      <a:lnTo>
                        <a:pt x="266" y="103"/>
                      </a:lnTo>
                      <a:lnTo>
                        <a:pt x="266" y="108"/>
                      </a:lnTo>
                      <a:lnTo>
                        <a:pt x="267" y="111"/>
                      </a:lnTo>
                      <a:lnTo>
                        <a:pt x="267" y="116"/>
                      </a:lnTo>
                      <a:lnTo>
                        <a:pt x="268" y="113"/>
                      </a:lnTo>
                      <a:lnTo>
                        <a:pt x="268" y="115"/>
                      </a:lnTo>
                      <a:lnTo>
                        <a:pt x="269" y="114"/>
                      </a:lnTo>
                      <a:lnTo>
                        <a:pt x="269" y="113"/>
                      </a:lnTo>
                      <a:lnTo>
                        <a:pt x="270" y="115"/>
                      </a:lnTo>
                      <a:lnTo>
                        <a:pt x="270" y="110"/>
                      </a:lnTo>
                      <a:lnTo>
                        <a:pt x="271" y="112"/>
                      </a:lnTo>
                      <a:lnTo>
                        <a:pt x="271" y="110"/>
                      </a:lnTo>
                      <a:lnTo>
                        <a:pt x="272" y="118"/>
                      </a:lnTo>
                      <a:lnTo>
                        <a:pt x="272" y="111"/>
                      </a:lnTo>
                      <a:lnTo>
                        <a:pt x="273" y="116"/>
                      </a:lnTo>
                      <a:lnTo>
                        <a:pt x="273" y="117"/>
                      </a:lnTo>
                      <a:lnTo>
                        <a:pt x="274" y="108"/>
                      </a:lnTo>
                      <a:lnTo>
                        <a:pt x="274" y="110"/>
                      </a:lnTo>
                      <a:lnTo>
                        <a:pt x="274" y="118"/>
                      </a:lnTo>
                      <a:lnTo>
                        <a:pt x="275" y="115"/>
                      </a:lnTo>
                      <a:lnTo>
                        <a:pt x="275" y="107"/>
                      </a:lnTo>
                      <a:lnTo>
                        <a:pt x="276" y="114"/>
                      </a:lnTo>
                      <a:lnTo>
                        <a:pt x="276" y="112"/>
                      </a:lnTo>
                      <a:lnTo>
                        <a:pt x="277" y="112"/>
                      </a:lnTo>
                      <a:lnTo>
                        <a:pt x="277" y="116"/>
                      </a:lnTo>
                      <a:lnTo>
                        <a:pt x="278" y="110"/>
                      </a:lnTo>
                      <a:lnTo>
                        <a:pt x="278" y="113"/>
                      </a:lnTo>
                      <a:lnTo>
                        <a:pt x="279" y="120"/>
                      </a:lnTo>
                      <a:lnTo>
                        <a:pt x="279" y="112"/>
                      </a:lnTo>
                      <a:lnTo>
                        <a:pt x="280" y="115"/>
                      </a:lnTo>
                      <a:lnTo>
                        <a:pt x="280" y="117"/>
                      </a:lnTo>
                      <a:lnTo>
                        <a:pt x="281" y="113"/>
                      </a:lnTo>
                      <a:lnTo>
                        <a:pt x="281" y="115"/>
                      </a:lnTo>
                      <a:lnTo>
                        <a:pt x="282" y="113"/>
                      </a:lnTo>
                      <a:lnTo>
                        <a:pt x="282" y="114"/>
                      </a:lnTo>
                      <a:lnTo>
                        <a:pt x="283" y="113"/>
                      </a:lnTo>
                      <a:lnTo>
                        <a:pt x="283" y="111"/>
                      </a:lnTo>
                      <a:lnTo>
                        <a:pt x="284" y="118"/>
                      </a:lnTo>
                      <a:lnTo>
                        <a:pt x="284" y="112"/>
                      </a:lnTo>
                      <a:lnTo>
                        <a:pt x="284" y="114"/>
                      </a:lnTo>
                      <a:lnTo>
                        <a:pt x="285" y="116"/>
                      </a:lnTo>
                      <a:lnTo>
                        <a:pt x="285" y="113"/>
                      </a:lnTo>
                      <a:lnTo>
                        <a:pt x="286" y="117"/>
                      </a:lnTo>
                      <a:lnTo>
                        <a:pt x="286" y="114"/>
                      </a:lnTo>
                      <a:lnTo>
                        <a:pt x="287" y="111"/>
                      </a:lnTo>
                      <a:lnTo>
                        <a:pt x="287" y="112"/>
                      </a:lnTo>
                      <a:lnTo>
                        <a:pt x="288" y="114"/>
                      </a:lnTo>
                      <a:lnTo>
                        <a:pt x="288" y="116"/>
                      </a:lnTo>
                      <a:lnTo>
                        <a:pt x="289" y="113"/>
                      </a:lnTo>
                      <a:lnTo>
                        <a:pt x="290" y="113"/>
                      </a:lnTo>
                      <a:lnTo>
                        <a:pt x="290" y="114"/>
                      </a:lnTo>
                      <a:lnTo>
                        <a:pt x="290" y="115"/>
                      </a:lnTo>
                      <a:lnTo>
                        <a:pt x="291" y="109"/>
                      </a:lnTo>
                      <a:lnTo>
                        <a:pt x="291" y="114"/>
                      </a:lnTo>
                      <a:lnTo>
                        <a:pt x="292" y="115"/>
                      </a:lnTo>
                      <a:lnTo>
                        <a:pt x="292" y="112"/>
                      </a:lnTo>
                      <a:lnTo>
                        <a:pt x="293" y="113"/>
                      </a:lnTo>
                      <a:lnTo>
                        <a:pt x="293" y="111"/>
                      </a:lnTo>
                      <a:lnTo>
                        <a:pt x="294" y="111"/>
                      </a:lnTo>
                      <a:lnTo>
                        <a:pt x="294" y="113"/>
                      </a:lnTo>
                      <a:lnTo>
                        <a:pt x="295" y="110"/>
                      </a:lnTo>
                      <a:lnTo>
                        <a:pt x="295" y="107"/>
                      </a:lnTo>
                      <a:lnTo>
                        <a:pt x="296" y="109"/>
                      </a:lnTo>
                      <a:lnTo>
                        <a:pt x="296" y="113"/>
                      </a:lnTo>
                      <a:lnTo>
                        <a:pt x="297" y="109"/>
                      </a:lnTo>
                      <a:lnTo>
                        <a:pt x="297" y="111"/>
                      </a:lnTo>
                      <a:lnTo>
                        <a:pt x="297" y="110"/>
                      </a:lnTo>
                      <a:lnTo>
                        <a:pt x="298" y="112"/>
                      </a:lnTo>
                      <a:lnTo>
                        <a:pt x="298" y="115"/>
                      </a:lnTo>
                      <a:lnTo>
                        <a:pt x="299" y="108"/>
                      </a:lnTo>
                      <a:lnTo>
                        <a:pt x="300" y="117"/>
                      </a:lnTo>
                      <a:lnTo>
                        <a:pt x="300" y="109"/>
                      </a:lnTo>
                      <a:lnTo>
                        <a:pt x="301" y="110"/>
                      </a:lnTo>
                      <a:lnTo>
                        <a:pt x="301" y="118"/>
                      </a:lnTo>
                      <a:lnTo>
                        <a:pt x="302" y="114"/>
                      </a:lnTo>
                      <a:lnTo>
                        <a:pt x="302" y="117"/>
                      </a:lnTo>
                      <a:lnTo>
                        <a:pt x="303" y="112"/>
                      </a:lnTo>
                      <a:lnTo>
                        <a:pt x="303" y="115"/>
                      </a:lnTo>
                      <a:lnTo>
                        <a:pt x="304" y="115"/>
                      </a:lnTo>
                      <a:lnTo>
                        <a:pt x="304" y="114"/>
                      </a:lnTo>
                      <a:lnTo>
                        <a:pt x="305" y="111"/>
                      </a:lnTo>
                      <a:lnTo>
                        <a:pt x="305" y="115"/>
                      </a:lnTo>
                      <a:lnTo>
                        <a:pt x="306" y="110"/>
                      </a:lnTo>
                      <a:lnTo>
                        <a:pt x="306" y="114"/>
                      </a:lnTo>
                      <a:lnTo>
                        <a:pt x="307" y="109"/>
                      </a:lnTo>
                      <a:lnTo>
                        <a:pt x="307" y="113"/>
                      </a:lnTo>
                      <a:lnTo>
                        <a:pt x="307" y="114"/>
                      </a:lnTo>
                      <a:lnTo>
                        <a:pt x="308" y="116"/>
                      </a:lnTo>
                      <a:lnTo>
                        <a:pt x="308" y="118"/>
                      </a:lnTo>
                      <a:lnTo>
                        <a:pt x="309" y="111"/>
                      </a:lnTo>
                      <a:lnTo>
                        <a:pt x="309" y="105"/>
                      </a:lnTo>
                      <a:lnTo>
                        <a:pt x="310" y="115"/>
                      </a:lnTo>
                      <a:lnTo>
                        <a:pt x="310" y="112"/>
                      </a:lnTo>
                      <a:lnTo>
                        <a:pt x="311" y="110"/>
                      </a:lnTo>
                      <a:lnTo>
                        <a:pt x="311" y="116"/>
                      </a:lnTo>
                      <a:lnTo>
                        <a:pt x="312" y="113"/>
                      </a:lnTo>
                      <a:lnTo>
                        <a:pt x="312" y="108"/>
                      </a:lnTo>
                      <a:lnTo>
                        <a:pt x="313" y="116"/>
                      </a:lnTo>
                      <a:lnTo>
                        <a:pt x="313" y="115"/>
                      </a:lnTo>
                      <a:lnTo>
                        <a:pt x="314" y="111"/>
                      </a:lnTo>
                      <a:lnTo>
                        <a:pt x="314" y="117"/>
                      </a:lnTo>
                      <a:lnTo>
                        <a:pt x="315" y="117"/>
                      </a:lnTo>
                      <a:lnTo>
                        <a:pt x="315" y="113"/>
                      </a:lnTo>
                      <a:lnTo>
                        <a:pt x="316" y="110"/>
                      </a:lnTo>
                      <a:lnTo>
                        <a:pt x="316" y="111"/>
                      </a:lnTo>
                      <a:lnTo>
                        <a:pt x="316" y="112"/>
                      </a:lnTo>
                      <a:lnTo>
                        <a:pt x="317" y="117"/>
                      </a:lnTo>
                      <a:lnTo>
                        <a:pt x="318" y="109"/>
                      </a:lnTo>
                      <a:lnTo>
                        <a:pt x="318" y="115"/>
                      </a:lnTo>
                      <a:lnTo>
                        <a:pt x="319" y="110"/>
                      </a:lnTo>
                      <a:lnTo>
                        <a:pt x="319" y="114"/>
                      </a:lnTo>
                      <a:lnTo>
                        <a:pt x="320" y="113"/>
                      </a:lnTo>
                      <a:lnTo>
                        <a:pt x="320" y="117"/>
                      </a:lnTo>
                      <a:lnTo>
                        <a:pt x="321" y="113"/>
                      </a:lnTo>
                      <a:lnTo>
                        <a:pt x="321" y="109"/>
                      </a:lnTo>
                      <a:lnTo>
                        <a:pt x="321" y="112"/>
                      </a:lnTo>
                      <a:lnTo>
                        <a:pt x="322" y="111"/>
                      </a:lnTo>
                      <a:lnTo>
                        <a:pt x="322" y="110"/>
                      </a:lnTo>
                      <a:lnTo>
                        <a:pt x="323" y="116"/>
                      </a:lnTo>
                      <a:lnTo>
                        <a:pt x="323" y="111"/>
                      </a:lnTo>
                      <a:lnTo>
                        <a:pt x="324" y="115"/>
                      </a:lnTo>
                      <a:lnTo>
                        <a:pt x="325" y="113"/>
                      </a:lnTo>
                      <a:lnTo>
                        <a:pt x="325" y="111"/>
                      </a:lnTo>
                      <a:lnTo>
                        <a:pt x="326" y="110"/>
                      </a:lnTo>
                      <a:lnTo>
                        <a:pt x="326" y="108"/>
                      </a:lnTo>
                      <a:lnTo>
                        <a:pt x="327" y="109"/>
                      </a:lnTo>
                      <a:lnTo>
                        <a:pt x="328" y="108"/>
                      </a:lnTo>
                      <a:lnTo>
                        <a:pt x="329" y="106"/>
                      </a:lnTo>
                      <a:lnTo>
                        <a:pt x="329" y="109"/>
                      </a:lnTo>
                      <a:lnTo>
                        <a:pt x="330" y="107"/>
                      </a:lnTo>
                      <a:lnTo>
                        <a:pt x="331" y="108"/>
                      </a:lnTo>
                      <a:lnTo>
                        <a:pt x="331" y="112"/>
                      </a:lnTo>
                      <a:lnTo>
                        <a:pt x="332" y="111"/>
                      </a:lnTo>
                      <a:lnTo>
                        <a:pt x="332" y="107"/>
                      </a:lnTo>
                      <a:lnTo>
                        <a:pt x="333" y="110"/>
                      </a:lnTo>
                      <a:lnTo>
                        <a:pt x="333" y="113"/>
                      </a:lnTo>
                      <a:lnTo>
                        <a:pt x="334" y="118"/>
                      </a:lnTo>
                      <a:lnTo>
                        <a:pt x="334" y="111"/>
                      </a:lnTo>
                      <a:lnTo>
                        <a:pt x="335" y="111"/>
                      </a:lnTo>
                      <a:lnTo>
                        <a:pt x="335" y="115"/>
                      </a:lnTo>
                      <a:lnTo>
                        <a:pt x="336" y="112"/>
                      </a:lnTo>
                      <a:lnTo>
                        <a:pt x="337" y="114"/>
                      </a:lnTo>
                      <a:lnTo>
                        <a:pt x="337" y="108"/>
                      </a:lnTo>
                      <a:lnTo>
                        <a:pt x="338" y="112"/>
                      </a:lnTo>
                      <a:lnTo>
                        <a:pt x="338" y="114"/>
                      </a:lnTo>
                      <a:lnTo>
                        <a:pt x="339" y="113"/>
                      </a:lnTo>
                      <a:lnTo>
                        <a:pt x="339" y="112"/>
                      </a:lnTo>
                      <a:lnTo>
                        <a:pt x="339" y="109"/>
                      </a:lnTo>
                      <a:lnTo>
                        <a:pt x="340" y="111"/>
                      </a:lnTo>
                      <a:lnTo>
                        <a:pt x="340" y="110"/>
                      </a:lnTo>
                      <a:lnTo>
                        <a:pt x="341" y="122"/>
                      </a:lnTo>
                      <a:lnTo>
                        <a:pt x="341" y="107"/>
                      </a:lnTo>
                      <a:lnTo>
                        <a:pt x="342" y="116"/>
                      </a:lnTo>
                      <a:lnTo>
                        <a:pt x="342" y="111"/>
                      </a:lnTo>
                      <a:lnTo>
                        <a:pt x="343" y="113"/>
                      </a:lnTo>
                      <a:lnTo>
                        <a:pt x="343" y="115"/>
                      </a:lnTo>
                      <a:lnTo>
                        <a:pt x="344" y="119"/>
                      </a:lnTo>
                      <a:lnTo>
                        <a:pt x="344" y="116"/>
                      </a:lnTo>
                      <a:lnTo>
                        <a:pt x="345" y="114"/>
                      </a:lnTo>
                      <a:lnTo>
                        <a:pt x="346" y="112"/>
                      </a:lnTo>
                      <a:lnTo>
                        <a:pt x="346" y="113"/>
                      </a:lnTo>
                      <a:lnTo>
                        <a:pt x="347" y="109"/>
                      </a:lnTo>
                      <a:lnTo>
                        <a:pt x="347" y="116"/>
                      </a:lnTo>
                      <a:lnTo>
                        <a:pt x="348" y="120"/>
                      </a:lnTo>
                      <a:lnTo>
                        <a:pt x="348" y="113"/>
                      </a:lnTo>
                      <a:lnTo>
                        <a:pt x="349" y="114"/>
                      </a:lnTo>
                      <a:lnTo>
                        <a:pt x="349" y="116"/>
                      </a:lnTo>
                      <a:lnTo>
                        <a:pt x="349" y="115"/>
                      </a:lnTo>
                      <a:lnTo>
                        <a:pt x="350" y="116"/>
                      </a:lnTo>
                      <a:lnTo>
                        <a:pt x="350" y="115"/>
                      </a:lnTo>
                      <a:lnTo>
                        <a:pt x="351" y="116"/>
                      </a:lnTo>
                      <a:lnTo>
                        <a:pt x="351" y="111"/>
                      </a:lnTo>
                      <a:lnTo>
                        <a:pt x="352" y="111"/>
                      </a:lnTo>
                      <a:lnTo>
                        <a:pt x="352" y="112"/>
                      </a:lnTo>
                      <a:lnTo>
                        <a:pt x="353" y="115"/>
                      </a:lnTo>
                      <a:lnTo>
                        <a:pt x="353" y="109"/>
                      </a:lnTo>
                      <a:lnTo>
                        <a:pt x="354" y="113"/>
                      </a:lnTo>
                      <a:lnTo>
                        <a:pt x="354" y="110"/>
                      </a:lnTo>
                      <a:lnTo>
                        <a:pt x="355" y="116"/>
                      </a:lnTo>
                      <a:lnTo>
                        <a:pt x="355" y="113"/>
                      </a:lnTo>
                      <a:lnTo>
                        <a:pt x="356" y="114"/>
                      </a:lnTo>
                      <a:lnTo>
                        <a:pt x="356" y="112"/>
                      </a:lnTo>
                      <a:lnTo>
                        <a:pt x="357" y="108"/>
                      </a:lnTo>
                      <a:lnTo>
                        <a:pt x="357" y="101"/>
                      </a:lnTo>
                      <a:lnTo>
                        <a:pt x="358" y="110"/>
                      </a:lnTo>
                      <a:lnTo>
                        <a:pt x="358" y="105"/>
                      </a:lnTo>
                      <a:lnTo>
                        <a:pt x="359" y="106"/>
                      </a:lnTo>
                      <a:lnTo>
                        <a:pt x="359" y="103"/>
                      </a:lnTo>
                      <a:lnTo>
                        <a:pt x="360" y="109"/>
                      </a:lnTo>
                      <a:lnTo>
                        <a:pt x="360" y="107"/>
                      </a:lnTo>
                      <a:lnTo>
                        <a:pt x="361" y="110"/>
                      </a:lnTo>
                      <a:lnTo>
                        <a:pt x="361" y="115"/>
                      </a:lnTo>
                      <a:lnTo>
                        <a:pt x="361" y="113"/>
                      </a:lnTo>
                      <a:lnTo>
                        <a:pt x="362" y="111"/>
                      </a:lnTo>
                      <a:lnTo>
                        <a:pt x="363" y="118"/>
                      </a:lnTo>
                      <a:lnTo>
                        <a:pt x="364" y="113"/>
                      </a:lnTo>
                      <a:lnTo>
                        <a:pt x="364" y="109"/>
                      </a:lnTo>
                      <a:lnTo>
                        <a:pt x="365" y="116"/>
                      </a:lnTo>
                      <a:lnTo>
                        <a:pt x="365" y="117"/>
                      </a:lnTo>
                      <a:lnTo>
                        <a:pt x="366" y="112"/>
                      </a:lnTo>
                      <a:lnTo>
                        <a:pt x="366" y="107"/>
                      </a:lnTo>
                      <a:lnTo>
                        <a:pt x="367" y="114"/>
                      </a:lnTo>
                      <a:lnTo>
                        <a:pt x="367" y="112"/>
                      </a:lnTo>
                      <a:lnTo>
                        <a:pt x="368" y="112"/>
                      </a:lnTo>
                      <a:lnTo>
                        <a:pt x="369" y="115"/>
                      </a:lnTo>
                      <a:lnTo>
                        <a:pt x="370" y="117"/>
                      </a:lnTo>
                      <a:lnTo>
                        <a:pt x="370" y="110"/>
                      </a:lnTo>
                      <a:lnTo>
                        <a:pt x="371" y="114"/>
                      </a:lnTo>
                      <a:lnTo>
                        <a:pt x="371" y="111"/>
                      </a:lnTo>
                      <a:lnTo>
                        <a:pt x="372" y="116"/>
                      </a:lnTo>
                      <a:lnTo>
                        <a:pt x="372" y="114"/>
                      </a:lnTo>
                      <a:lnTo>
                        <a:pt x="373" y="111"/>
                      </a:lnTo>
                      <a:lnTo>
                        <a:pt x="373" y="109"/>
                      </a:lnTo>
                      <a:lnTo>
                        <a:pt x="374" y="119"/>
                      </a:lnTo>
                      <a:lnTo>
                        <a:pt x="374" y="115"/>
                      </a:lnTo>
                      <a:lnTo>
                        <a:pt x="375" y="111"/>
                      </a:lnTo>
                      <a:lnTo>
                        <a:pt x="375" y="112"/>
                      </a:lnTo>
                      <a:lnTo>
                        <a:pt x="376" y="112"/>
                      </a:lnTo>
                      <a:lnTo>
                        <a:pt x="376" y="120"/>
                      </a:lnTo>
                      <a:lnTo>
                        <a:pt x="377" y="116"/>
                      </a:lnTo>
                      <a:lnTo>
                        <a:pt x="378" y="116"/>
                      </a:lnTo>
                      <a:lnTo>
                        <a:pt x="378" y="110"/>
                      </a:lnTo>
                      <a:lnTo>
                        <a:pt x="379" y="116"/>
                      </a:lnTo>
                      <a:lnTo>
                        <a:pt x="379" y="111"/>
                      </a:lnTo>
                      <a:lnTo>
                        <a:pt x="380" y="118"/>
                      </a:lnTo>
                      <a:lnTo>
                        <a:pt x="380" y="111"/>
                      </a:lnTo>
                      <a:lnTo>
                        <a:pt x="381" y="108"/>
                      </a:lnTo>
                      <a:lnTo>
                        <a:pt x="381" y="111"/>
                      </a:lnTo>
                      <a:lnTo>
                        <a:pt x="382" y="116"/>
                      </a:lnTo>
                      <a:lnTo>
                        <a:pt x="382" y="114"/>
                      </a:lnTo>
                      <a:lnTo>
                        <a:pt x="383" y="107"/>
                      </a:lnTo>
                      <a:lnTo>
                        <a:pt x="383" y="113"/>
                      </a:lnTo>
                      <a:lnTo>
                        <a:pt x="384" y="115"/>
                      </a:lnTo>
                      <a:lnTo>
                        <a:pt x="384" y="114"/>
                      </a:lnTo>
                      <a:lnTo>
                        <a:pt x="385" y="115"/>
                      </a:lnTo>
                      <a:lnTo>
                        <a:pt x="385" y="113"/>
                      </a:lnTo>
                      <a:lnTo>
                        <a:pt x="386" y="111"/>
                      </a:lnTo>
                      <a:lnTo>
                        <a:pt x="386" y="117"/>
                      </a:lnTo>
                      <a:lnTo>
                        <a:pt x="387" y="114"/>
                      </a:lnTo>
                      <a:lnTo>
                        <a:pt x="387" y="111"/>
                      </a:lnTo>
                      <a:lnTo>
                        <a:pt x="388" y="114"/>
                      </a:lnTo>
                      <a:lnTo>
                        <a:pt x="388" y="116"/>
                      </a:lnTo>
                      <a:lnTo>
                        <a:pt x="389" y="114"/>
                      </a:lnTo>
                      <a:lnTo>
                        <a:pt x="390" y="110"/>
                      </a:lnTo>
                      <a:lnTo>
                        <a:pt x="390" y="114"/>
                      </a:lnTo>
                      <a:lnTo>
                        <a:pt x="391" y="113"/>
                      </a:lnTo>
                      <a:lnTo>
                        <a:pt x="391" y="117"/>
                      </a:lnTo>
                      <a:lnTo>
                        <a:pt x="392" y="114"/>
                      </a:lnTo>
                      <a:lnTo>
                        <a:pt x="392" y="111"/>
                      </a:lnTo>
                      <a:lnTo>
                        <a:pt x="393" y="117"/>
                      </a:lnTo>
                      <a:lnTo>
                        <a:pt x="393" y="115"/>
                      </a:lnTo>
                      <a:lnTo>
                        <a:pt x="394" y="112"/>
                      </a:lnTo>
                      <a:lnTo>
                        <a:pt x="394" y="117"/>
                      </a:lnTo>
                      <a:lnTo>
                        <a:pt x="394" y="116"/>
                      </a:lnTo>
                      <a:lnTo>
                        <a:pt x="395" y="112"/>
                      </a:lnTo>
                      <a:lnTo>
                        <a:pt x="395" y="115"/>
                      </a:lnTo>
                      <a:lnTo>
                        <a:pt x="396" y="116"/>
                      </a:lnTo>
                      <a:lnTo>
                        <a:pt x="396" y="118"/>
                      </a:lnTo>
                      <a:lnTo>
                        <a:pt x="397" y="106"/>
                      </a:lnTo>
                      <a:lnTo>
                        <a:pt x="397" y="113"/>
                      </a:lnTo>
                      <a:lnTo>
                        <a:pt x="398" y="111"/>
                      </a:lnTo>
                      <a:lnTo>
                        <a:pt x="398" y="117"/>
                      </a:lnTo>
                      <a:lnTo>
                        <a:pt x="399" y="108"/>
                      </a:lnTo>
                      <a:lnTo>
                        <a:pt x="399" y="113"/>
                      </a:lnTo>
                      <a:lnTo>
                        <a:pt x="400" y="117"/>
                      </a:lnTo>
                      <a:lnTo>
                        <a:pt x="400" y="107"/>
                      </a:lnTo>
                      <a:lnTo>
                        <a:pt x="401" y="113"/>
                      </a:lnTo>
                      <a:lnTo>
                        <a:pt x="401" y="114"/>
                      </a:lnTo>
                      <a:lnTo>
                        <a:pt x="402" y="112"/>
                      </a:lnTo>
                      <a:lnTo>
                        <a:pt x="402" y="113"/>
                      </a:lnTo>
                      <a:lnTo>
                        <a:pt x="403" y="108"/>
                      </a:lnTo>
                      <a:lnTo>
                        <a:pt x="403" y="118"/>
                      </a:lnTo>
                      <a:lnTo>
                        <a:pt x="403" y="114"/>
                      </a:lnTo>
                      <a:lnTo>
                        <a:pt x="404" y="115"/>
                      </a:lnTo>
                      <a:lnTo>
                        <a:pt x="404" y="113"/>
                      </a:lnTo>
                      <a:lnTo>
                        <a:pt x="405" y="113"/>
                      </a:lnTo>
                      <a:lnTo>
                        <a:pt x="405" y="115"/>
                      </a:lnTo>
                      <a:lnTo>
                        <a:pt x="406" y="118"/>
                      </a:lnTo>
                      <a:lnTo>
                        <a:pt x="406" y="114"/>
                      </a:lnTo>
                      <a:lnTo>
                        <a:pt x="407" y="113"/>
                      </a:lnTo>
                      <a:lnTo>
                        <a:pt x="407" y="112"/>
                      </a:lnTo>
                      <a:lnTo>
                        <a:pt x="408" y="111"/>
                      </a:lnTo>
                      <a:lnTo>
                        <a:pt x="408" y="114"/>
                      </a:lnTo>
                      <a:lnTo>
                        <a:pt x="409" y="115"/>
                      </a:lnTo>
                      <a:lnTo>
                        <a:pt x="409" y="113"/>
                      </a:lnTo>
                      <a:lnTo>
                        <a:pt x="410" y="112"/>
                      </a:lnTo>
                      <a:lnTo>
                        <a:pt x="410" y="118"/>
                      </a:lnTo>
                      <a:lnTo>
                        <a:pt x="411" y="112"/>
                      </a:lnTo>
                      <a:lnTo>
                        <a:pt x="411" y="111"/>
                      </a:lnTo>
                      <a:lnTo>
                        <a:pt x="412" y="112"/>
                      </a:lnTo>
                      <a:lnTo>
                        <a:pt x="412" y="113"/>
                      </a:lnTo>
                      <a:lnTo>
                        <a:pt x="413" y="111"/>
                      </a:lnTo>
                      <a:lnTo>
                        <a:pt x="413" y="115"/>
                      </a:lnTo>
                      <a:lnTo>
                        <a:pt x="413" y="114"/>
                      </a:lnTo>
                      <a:lnTo>
                        <a:pt x="414" y="112"/>
                      </a:lnTo>
                      <a:lnTo>
                        <a:pt x="414" y="114"/>
                      </a:lnTo>
                      <a:lnTo>
                        <a:pt x="415" y="113"/>
                      </a:lnTo>
                      <a:lnTo>
                        <a:pt x="416" y="120"/>
                      </a:lnTo>
                      <a:lnTo>
                        <a:pt x="416" y="115"/>
                      </a:lnTo>
                      <a:lnTo>
                        <a:pt x="416" y="111"/>
                      </a:lnTo>
                      <a:lnTo>
                        <a:pt x="417" y="114"/>
                      </a:lnTo>
                      <a:lnTo>
                        <a:pt x="417" y="113"/>
                      </a:lnTo>
                      <a:lnTo>
                        <a:pt x="418" y="116"/>
                      </a:lnTo>
                      <a:lnTo>
                        <a:pt x="418" y="115"/>
                      </a:lnTo>
                      <a:lnTo>
                        <a:pt x="419" y="114"/>
                      </a:lnTo>
                      <a:lnTo>
                        <a:pt x="419" y="116"/>
                      </a:lnTo>
                      <a:lnTo>
                        <a:pt x="420" y="119"/>
                      </a:lnTo>
                      <a:lnTo>
                        <a:pt x="420" y="114"/>
                      </a:lnTo>
                      <a:lnTo>
                        <a:pt x="421" y="114"/>
                      </a:lnTo>
                      <a:lnTo>
                        <a:pt x="421" y="112"/>
                      </a:lnTo>
                      <a:lnTo>
                        <a:pt x="422" y="118"/>
                      </a:lnTo>
                      <a:lnTo>
                        <a:pt x="422" y="117"/>
                      </a:lnTo>
                      <a:lnTo>
                        <a:pt x="423" y="116"/>
                      </a:lnTo>
                      <a:lnTo>
                        <a:pt x="423" y="111"/>
                      </a:lnTo>
                      <a:lnTo>
                        <a:pt x="424" y="112"/>
                      </a:lnTo>
                      <a:lnTo>
                        <a:pt x="424" y="116"/>
                      </a:lnTo>
                      <a:lnTo>
                        <a:pt x="425" y="116"/>
                      </a:lnTo>
                      <a:lnTo>
                        <a:pt x="425" y="119"/>
                      </a:lnTo>
                      <a:lnTo>
                        <a:pt x="426" y="114"/>
                      </a:lnTo>
                      <a:lnTo>
                        <a:pt x="426" y="111"/>
                      </a:lnTo>
                      <a:lnTo>
                        <a:pt x="426" y="110"/>
                      </a:lnTo>
                      <a:lnTo>
                        <a:pt x="427" y="113"/>
                      </a:lnTo>
                      <a:lnTo>
                        <a:pt x="427" y="118"/>
                      </a:lnTo>
                      <a:lnTo>
                        <a:pt x="428" y="114"/>
                      </a:lnTo>
                      <a:lnTo>
                        <a:pt x="428" y="120"/>
                      </a:lnTo>
                      <a:lnTo>
                        <a:pt x="429" y="116"/>
                      </a:lnTo>
                      <a:lnTo>
                        <a:pt x="429" y="114"/>
                      </a:lnTo>
                      <a:lnTo>
                        <a:pt x="430" y="113"/>
                      </a:lnTo>
                      <a:lnTo>
                        <a:pt x="430" y="118"/>
                      </a:lnTo>
                      <a:lnTo>
                        <a:pt x="431" y="108"/>
                      </a:lnTo>
                      <a:lnTo>
                        <a:pt x="431" y="114"/>
                      </a:lnTo>
                      <a:lnTo>
                        <a:pt x="432" y="114"/>
                      </a:lnTo>
                      <a:lnTo>
                        <a:pt x="432" y="110"/>
                      </a:lnTo>
                      <a:lnTo>
                        <a:pt x="433" y="113"/>
                      </a:lnTo>
                      <a:lnTo>
                        <a:pt x="433" y="117"/>
                      </a:lnTo>
                      <a:lnTo>
                        <a:pt x="434" y="116"/>
                      </a:lnTo>
                      <a:lnTo>
                        <a:pt x="434" y="113"/>
                      </a:lnTo>
                      <a:lnTo>
                        <a:pt x="435" y="115"/>
                      </a:lnTo>
                      <a:lnTo>
                        <a:pt x="436" y="120"/>
                      </a:lnTo>
                      <a:lnTo>
                        <a:pt x="436" y="112"/>
                      </a:lnTo>
                      <a:lnTo>
                        <a:pt x="436" y="113"/>
                      </a:lnTo>
                      <a:lnTo>
                        <a:pt x="437" y="116"/>
                      </a:lnTo>
                      <a:lnTo>
                        <a:pt x="437" y="114"/>
                      </a:lnTo>
                      <a:lnTo>
                        <a:pt x="438" y="112"/>
                      </a:lnTo>
                      <a:lnTo>
                        <a:pt x="438" y="115"/>
                      </a:lnTo>
                      <a:lnTo>
                        <a:pt x="439" y="112"/>
                      </a:lnTo>
                      <a:lnTo>
                        <a:pt x="439" y="114"/>
                      </a:lnTo>
                      <a:lnTo>
                        <a:pt x="440" y="111"/>
                      </a:lnTo>
                      <a:lnTo>
                        <a:pt x="440" y="115"/>
                      </a:lnTo>
                      <a:lnTo>
                        <a:pt x="441" y="110"/>
                      </a:lnTo>
                      <a:lnTo>
                        <a:pt x="441" y="115"/>
                      </a:lnTo>
                      <a:lnTo>
                        <a:pt x="442" y="113"/>
                      </a:lnTo>
                      <a:lnTo>
                        <a:pt x="442" y="116"/>
                      </a:lnTo>
                      <a:lnTo>
                        <a:pt x="443" y="109"/>
                      </a:lnTo>
                      <a:lnTo>
                        <a:pt x="443" y="118"/>
                      </a:lnTo>
                      <a:lnTo>
                        <a:pt x="444" y="115"/>
                      </a:lnTo>
                      <a:lnTo>
                        <a:pt x="444" y="118"/>
                      </a:lnTo>
                      <a:lnTo>
                        <a:pt x="445" y="115"/>
                      </a:lnTo>
                      <a:lnTo>
                        <a:pt x="445" y="122"/>
                      </a:lnTo>
                      <a:lnTo>
                        <a:pt x="446" y="118"/>
                      </a:lnTo>
                      <a:lnTo>
                        <a:pt x="446" y="113"/>
                      </a:lnTo>
                      <a:lnTo>
                        <a:pt x="446" y="115"/>
                      </a:lnTo>
                      <a:lnTo>
                        <a:pt x="447" y="115"/>
                      </a:lnTo>
                      <a:lnTo>
                        <a:pt x="447" y="110"/>
                      </a:lnTo>
                      <a:lnTo>
                        <a:pt x="448" y="116"/>
                      </a:lnTo>
                      <a:lnTo>
                        <a:pt x="448" y="114"/>
                      </a:lnTo>
                      <a:lnTo>
                        <a:pt x="448" y="111"/>
                      </a:lnTo>
                      <a:lnTo>
                        <a:pt x="449" y="109"/>
                      </a:lnTo>
                      <a:lnTo>
                        <a:pt x="449" y="113"/>
                      </a:lnTo>
                      <a:lnTo>
                        <a:pt x="450" y="106"/>
                      </a:lnTo>
                      <a:lnTo>
                        <a:pt x="450" y="111"/>
                      </a:lnTo>
                      <a:lnTo>
                        <a:pt x="451" y="117"/>
                      </a:lnTo>
                      <a:lnTo>
                        <a:pt x="451" y="113"/>
                      </a:lnTo>
                      <a:lnTo>
                        <a:pt x="452" y="111"/>
                      </a:lnTo>
                      <a:lnTo>
                        <a:pt x="452" y="118"/>
                      </a:lnTo>
                      <a:lnTo>
                        <a:pt x="453" y="112"/>
                      </a:lnTo>
                      <a:lnTo>
                        <a:pt x="453" y="115"/>
                      </a:lnTo>
                      <a:lnTo>
                        <a:pt x="454" y="120"/>
                      </a:lnTo>
                      <a:lnTo>
                        <a:pt x="455" y="114"/>
                      </a:lnTo>
                      <a:lnTo>
                        <a:pt x="455" y="113"/>
                      </a:lnTo>
                      <a:lnTo>
                        <a:pt x="456" y="113"/>
                      </a:lnTo>
                      <a:lnTo>
                        <a:pt x="456" y="112"/>
                      </a:lnTo>
                      <a:lnTo>
                        <a:pt x="457" y="115"/>
                      </a:lnTo>
                      <a:lnTo>
                        <a:pt x="457" y="119"/>
                      </a:lnTo>
                      <a:lnTo>
                        <a:pt x="458" y="117"/>
                      </a:lnTo>
                      <a:lnTo>
                        <a:pt x="458" y="116"/>
                      </a:lnTo>
                      <a:lnTo>
                        <a:pt x="458" y="118"/>
                      </a:lnTo>
                      <a:lnTo>
                        <a:pt x="459" y="115"/>
                      </a:lnTo>
                      <a:lnTo>
                        <a:pt x="459" y="118"/>
                      </a:lnTo>
                      <a:lnTo>
                        <a:pt x="460" y="115"/>
                      </a:lnTo>
                      <a:lnTo>
                        <a:pt x="460" y="112"/>
                      </a:lnTo>
                      <a:lnTo>
                        <a:pt x="461" y="116"/>
                      </a:lnTo>
                      <a:lnTo>
                        <a:pt x="461" y="112"/>
                      </a:lnTo>
                      <a:lnTo>
                        <a:pt x="462" y="115"/>
                      </a:lnTo>
                      <a:lnTo>
                        <a:pt x="462" y="113"/>
                      </a:lnTo>
                      <a:lnTo>
                        <a:pt x="463" y="114"/>
                      </a:lnTo>
                      <a:lnTo>
                        <a:pt x="463" y="112"/>
                      </a:lnTo>
                      <a:lnTo>
                        <a:pt x="464" y="114"/>
                      </a:lnTo>
                      <a:lnTo>
                        <a:pt x="464" y="107"/>
                      </a:lnTo>
                      <a:lnTo>
                        <a:pt x="465" y="115"/>
                      </a:lnTo>
                      <a:lnTo>
                        <a:pt x="465" y="116"/>
                      </a:lnTo>
                      <a:lnTo>
                        <a:pt x="466" y="113"/>
                      </a:lnTo>
                      <a:lnTo>
                        <a:pt x="466" y="117"/>
                      </a:lnTo>
                      <a:lnTo>
                        <a:pt x="467" y="114"/>
                      </a:lnTo>
                      <a:lnTo>
                        <a:pt x="467" y="113"/>
                      </a:lnTo>
                      <a:lnTo>
                        <a:pt x="468" y="121"/>
                      </a:lnTo>
                      <a:lnTo>
                        <a:pt x="468" y="111"/>
                      </a:lnTo>
                      <a:lnTo>
                        <a:pt x="468" y="115"/>
                      </a:lnTo>
                      <a:lnTo>
                        <a:pt x="469" y="117"/>
                      </a:lnTo>
                      <a:lnTo>
                        <a:pt x="469" y="113"/>
                      </a:lnTo>
                      <a:lnTo>
                        <a:pt x="470" y="120"/>
                      </a:lnTo>
                      <a:lnTo>
                        <a:pt x="470" y="117"/>
                      </a:lnTo>
                      <a:lnTo>
                        <a:pt x="471" y="115"/>
                      </a:lnTo>
                      <a:lnTo>
                        <a:pt x="471" y="112"/>
                      </a:lnTo>
                      <a:lnTo>
                        <a:pt x="472" y="113"/>
                      </a:lnTo>
                      <a:lnTo>
                        <a:pt x="472" y="115"/>
                      </a:lnTo>
                      <a:lnTo>
                        <a:pt x="473" y="113"/>
                      </a:lnTo>
                      <a:lnTo>
                        <a:pt x="473" y="119"/>
                      </a:lnTo>
                      <a:lnTo>
                        <a:pt x="474" y="112"/>
                      </a:lnTo>
                      <a:lnTo>
                        <a:pt x="474" y="114"/>
                      </a:lnTo>
                      <a:lnTo>
                        <a:pt x="475" y="113"/>
                      </a:lnTo>
                      <a:lnTo>
                        <a:pt x="475" y="112"/>
                      </a:lnTo>
                      <a:lnTo>
                        <a:pt x="476" y="118"/>
                      </a:lnTo>
                      <a:lnTo>
                        <a:pt x="476" y="117"/>
                      </a:lnTo>
                      <a:lnTo>
                        <a:pt x="477" y="109"/>
                      </a:lnTo>
                      <a:lnTo>
                        <a:pt x="477" y="119"/>
                      </a:lnTo>
                      <a:lnTo>
                        <a:pt x="477" y="111"/>
                      </a:lnTo>
                      <a:lnTo>
                        <a:pt x="478" y="116"/>
                      </a:lnTo>
                      <a:lnTo>
                        <a:pt x="478" y="114"/>
                      </a:lnTo>
                      <a:lnTo>
                        <a:pt x="479" y="117"/>
                      </a:lnTo>
                      <a:lnTo>
                        <a:pt x="479" y="113"/>
                      </a:lnTo>
                      <a:lnTo>
                        <a:pt x="480" y="113"/>
                      </a:lnTo>
                      <a:lnTo>
                        <a:pt x="480" y="111"/>
                      </a:lnTo>
                      <a:lnTo>
                        <a:pt x="481" y="117"/>
                      </a:lnTo>
                      <a:lnTo>
                        <a:pt x="481" y="114"/>
                      </a:lnTo>
                      <a:lnTo>
                        <a:pt x="481" y="117"/>
                      </a:lnTo>
                      <a:lnTo>
                        <a:pt x="482" y="109"/>
                      </a:lnTo>
                      <a:lnTo>
                        <a:pt x="482" y="117"/>
                      </a:lnTo>
                      <a:lnTo>
                        <a:pt x="483" y="114"/>
                      </a:lnTo>
                      <a:lnTo>
                        <a:pt x="484" y="111"/>
                      </a:lnTo>
                      <a:lnTo>
                        <a:pt x="485" y="119"/>
                      </a:lnTo>
                      <a:lnTo>
                        <a:pt x="485" y="114"/>
                      </a:lnTo>
                      <a:lnTo>
                        <a:pt x="486" y="121"/>
                      </a:lnTo>
                      <a:lnTo>
                        <a:pt x="486" y="120"/>
                      </a:lnTo>
                      <a:lnTo>
                        <a:pt x="487" y="117"/>
                      </a:lnTo>
                      <a:lnTo>
                        <a:pt x="487" y="111"/>
                      </a:lnTo>
                      <a:lnTo>
                        <a:pt x="488" y="117"/>
                      </a:lnTo>
                      <a:lnTo>
                        <a:pt x="488" y="114"/>
                      </a:lnTo>
                      <a:lnTo>
                        <a:pt x="489" y="113"/>
                      </a:lnTo>
                      <a:lnTo>
                        <a:pt x="489" y="114"/>
                      </a:lnTo>
                      <a:lnTo>
                        <a:pt x="490" y="116"/>
                      </a:lnTo>
                      <a:lnTo>
                        <a:pt x="490" y="114"/>
                      </a:lnTo>
                      <a:lnTo>
                        <a:pt x="490" y="115"/>
                      </a:lnTo>
                      <a:lnTo>
                        <a:pt x="491" y="120"/>
                      </a:lnTo>
                      <a:lnTo>
                        <a:pt x="491" y="113"/>
                      </a:lnTo>
                      <a:lnTo>
                        <a:pt x="492" y="117"/>
                      </a:lnTo>
                      <a:lnTo>
                        <a:pt x="492" y="110"/>
                      </a:lnTo>
                      <a:lnTo>
                        <a:pt x="493" y="112"/>
                      </a:lnTo>
                      <a:lnTo>
                        <a:pt x="493" y="115"/>
                      </a:lnTo>
                      <a:lnTo>
                        <a:pt x="494" y="114"/>
                      </a:lnTo>
                      <a:lnTo>
                        <a:pt x="495" y="111"/>
                      </a:lnTo>
                      <a:lnTo>
                        <a:pt x="496" y="114"/>
                      </a:lnTo>
                      <a:lnTo>
                        <a:pt x="496" y="115"/>
                      </a:lnTo>
                      <a:lnTo>
                        <a:pt x="497" y="120"/>
                      </a:lnTo>
                      <a:lnTo>
                        <a:pt x="497" y="113"/>
                      </a:lnTo>
                      <a:lnTo>
                        <a:pt x="498" y="116"/>
                      </a:lnTo>
                      <a:lnTo>
                        <a:pt x="498" y="115"/>
                      </a:lnTo>
                      <a:lnTo>
                        <a:pt x="499" y="118"/>
                      </a:lnTo>
                      <a:lnTo>
                        <a:pt x="499" y="115"/>
                      </a:lnTo>
                      <a:lnTo>
                        <a:pt x="500" y="112"/>
                      </a:lnTo>
                      <a:lnTo>
                        <a:pt x="500" y="113"/>
                      </a:lnTo>
                      <a:lnTo>
                        <a:pt x="500" y="118"/>
                      </a:lnTo>
                      <a:lnTo>
                        <a:pt x="501" y="113"/>
                      </a:lnTo>
                      <a:lnTo>
                        <a:pt x="501" y="111"/>
                      </a:lnTo>
                      <a:lnTo>
                        <a:pt x="502" y="117"/>
                      </a:lnTo>
                      <a:lnTo>
                        <a:pt x="502" y="114"/>
                      </a:lnTo>
                      <a:lnTo>
                        <a:pt x="503" y="117"/>
                      </a:lnTo>
                      <a:lnTo>
                        <a:pt x="503" y="115"/>
                      </a:lnTo>
                      <a:lnTo>
                        <a:pt x="504" y="111"/>
                      </a:lnTo>
                      <a:lnTo>
                        <a:pt x="504" y="120"/>
                      </a:lnTo>
                      <a:lnTo>
                        <a:pt x="505" y="115"/>
                      </a:lnTo>
                      <a:lnTo>
                        <a:pt x="505" y="114"/>
                      </a:lnTo>
                      <a:lnTo>
                        <a:pt x="506" y="113"/>
                      </a:lnTo>
                      <a:lnTo>
                        <a:pt x="506" y="115"/>
                      </a:lnTo>
                      <a:lnTo>
                        <a:pt x="507" y="118"/>
                      </a:lnTo>
                      <a:lnTo>
                        <a:pt x="507" y="115"/>
                      </a:lnTo>
                      <a:lnTo>
                        <a:pt x="508" y="111"/>
                      </a:lnTo>
                      <a:lnTo>
                        <a:pt x="508" y="116"/>
                      </a:lnTo>
                      <a:lnTo>
                        <a:pt x="508" y="119"/>
                      </a:lnTo>
                      <a:lnTo>
                        <a:pt x="509" y="112"/>
                      </a:lnTo>
                      <a:lnTo>
                        <a:pt x="509" y="116"/>
                      </a:lnTo>
                      <a:lnTo>
                        <a:pt x="510" y="115"/>
                      </a:lnTo>
                      <a:lnTo>
                        <a:pt x="510" y="113"/>
                      </a:lnTo>
                      <a:lnTo>
                        <a:pt x="511" y="112"/>
                      </a:lnTo>
                      <a:lnTo>
                        <a:pt x="511" y="116"/>
                      </a:lnTo>
                      <a:lnTo>
                        <a:pt x="512" y="115"/>
                      </a:lnTo>
                      <a:lnTo>
                        <a:pt x="512" y="118"/>
                      </a:lnTo>
                      <a:lnTo>
                        <a:pt x="513" y="117"/>
                      </a:lnTo>
                      <a:lnTo>
                        <a:pt x="513" y="118"/>
                      </a:lnTo>
                      <a:lnTo>
                        <a:pt x="514" y="116"/>
                      </a:lnTo>
                      <a:lnTo>
                        <a:pt x="514" y="117"/>
                      </a:lnTo>
                      <a:lnTo>
                        <a:pt x="515" y="116"/>
                      </a:lnTo>
                      <a:lnTo>
                        <a:pt x="515" y="110"/>
                      </a:lnTo>
                      <a:lnTo>
                        <a:pt x="516" y="113"/>
                      </a:lnTo>
                      <a:lnTo>
                        <a:pt x="516" y="119"/>
                      </a:lnTo>
                      <a:lnTo>
                        <a:pt x="517" y="114"/>
                      </a:lnTo>
                      <a:lnTo>
                        <a:pt x="517" y="120"/>
                      </a:lnTo>
                      <a:lnTo>
                        <a:pt x="518" y="114"/>
                      </a:lnTo>
                      <a:lnTo>
                        <a:pt x="518" y="113"/>
                      </a:lnTo>
                      <a:lnTo>
                        <a:pt x="519" y="117"/>
                      </a:lnTo>
                      <a:lnTo>
                        <a:pt x="519" y="119"/>
                      </a:lnTo>
                      <a:lnTo>
                        <a:pt x="520" y="118"/>
                      </a:lnTo>
                      <a:lnTo>
                        <a:pt x="520" y="113"/>
                      </a:lnTo>
                      <a:lnTo>
                        <a:pt x="521" y="116"/>
                      </a:lnTo>
                      <a:lnTo>
                        <a:pt x="521" y="113"/>
                      </a:lnTo>
                      <a:lnTo>
                        <a:pt x="522" y="116"/>
                      </a:lnTo>
                      <a:lnTo>
                        <a:pt x="522" y="113"/>
                      </a:lnTo>
                      <a:lnTo>
                        <a:pt x="523" y="118"/>
                      </a:lnTo>
                      <a:lnTo>
                        <a:pt x="523" y="113"/>
                      </a:lnTo>
                      <a:lnTo>
                        <a:pt x="523" y="115"/>
                      </a:lnTo>
                      <a:lnTo>
                        <a:pt x="524" y="120"/>
                      </a:lnTo>
                      <a:lnTo>
                        <a:pt x="524" y="118"/>
                      </a:lnTo>
                      <a:lnTo>
                        <a:pt x="525" y="117"/>
                      </a:lnTo>
                      <a:lnTo>
                        <a:pt x="525" y="115"/>
                      </a:lnTo>
                      <a:lnTo>
                        <a:pt x="526" y="114"/>
                      </a:lnTo>
                      <a:lnTo>
                        <a:pt x="526" y="117"/>
                      </a:lnTo>
                      <a:lnTo>
                        <a:pt x="527" y="112"/>
                      </a:lnTo>
                      <a:lnTo>
                        <a:pt x="527" y="110"/>
                      </a:lnTo>
                      <a:lnTo>
                        <a:pt x="528" y="118"/>
                      </a:lnTo>
                      <a:lnTo>
                        <a:pt x="528" y="120"/>
                      </a:lnTo>
                      <a:lnTo>
                        <a:pt x="529" y="117"/>
                      </a:lnTo>
                      <a:lnTo>
                        <a:pt x="529" y="112"/>
                      </a:lnTo>
                      <a:lnTo>
                        <a:pt x="530" y="109"/>
                      </a:lnTo>
                      <a:lnTo>
                        <a:pt x="530" y="115"/>
                      </a:lnTo>
                      <a:lnTo>
                        <a:pt x="531" y="115"/>
                      </a:lnTo>
                      <a:lnTo>
                        <a:pt x="531" y="116"/>
                      </a:lnTo>
                      <a:lnTo>
                        <a:pt x="532" y="120"/>
                      </a:lnTo>
                      <a:lnTo>
                        <a:pt x="532" y="114"/>
                      </a:lnTo>
                      <a:lnTo>
                        <a:pt x="533" y="113"/>
                      </a:lnTo>
                      <a:lnTo>
                        <a:pt x="533" y="120"/>
                      </a:lnTo>
                      <a:lnTo>
                        <a:pt x="533" y="114"/>
                      </a:lnTo>
                      <a:lnTo>
                        <a:pt x="534" y="113"/>
                      </a:lnTo>
                      <a:lnTo>
                        <a:pt x="534" y="114"/>
                      </a:lnTo>
                      <a:lnTo>
                        <a:pt x="535" y="115"/>
                      </a:lnTo>
                      <a:lnTo>
                        <a:pt x="535" y="114"/>
                      </a:lnTo>
                      <a:lnTo>
                        <a:pt x="536" y="115"/>
                      </a:lnTo>
                      <a:lnTo>
                        <a:pt x="536" y="120"/>
                      </a:lnTo>
                      <a:lnTo>
                        <a:pt x="537" y="118"/>
                      </a:lnTo>
                      <a:lnTo>
                        <a:pt x="537" y="114"/>
                      </a:lnTo>
                      <a:lnTo>
                        <a:pt x="538" y="114"/>
                      </a:lnTo>
                      <a:lnTo>
                        <a:pt x="538" y="113"/>
                      </a:lnTo>
                      <a:lnTo>
                        <a:pt x="539" y="112"/>
                      </a:lnTo>
                      <a:lnTo>
                        <a:pt x="539" y="116"/>
                      </a:lnTo>
                      <a:lnTo>
                        <a:pt x="539" y="118"/>
                      </a:lnTo>
                      <a:lnTo>
                        <a:pt x="540" y="119"/>
                      </a:lnTo>
                      <a:lnTo>
                        <a:pt x="540" y="114"/>
                      </a:lnTo>
                      <a:lnTo>
                        <a:pt x="541" y="116"/>
                      </a:lnTo>
                      <a:lnTo>
                        <a:pt x="541" y="114"/>
                      </a:lnTo>
                      <a:lnTo>
                        <a:pt x="542" y="113"/>
                      </a:lnTo>
                      <a:lnTo>
                        <a:pt x="542" y="111"/>
                      </a:lnTo>
                      <a:lnTo>
                        <a:pt x="543" y="115"/>
                      </a:lnTo>
                      <a:lnTo>
                        <a:pt x="543" y="111"/>
                      </a:lnTo>
                      <a:lnTo>
                        <a:pt x="544" y="116"/>
                      </a:lnTo>
                      <a:lnTo>
                        <a:pt x="545" y="114"/>
                      </a:lnTo>
                      <a:lnTo>
                        <a:pt x="545" y="117"/>
                      </a:lnTo>
                      <a:lnTo>
                        <a:pt x="546" y="112"/>
                      </a:lnTo>
                      <a:lnTo>
                        <a:pt x="546" y="116"/>
                      </a:lnTo>
                      <a:lnTo>
                        <a:pt x="547" y="116"/>
                      </a:lnTo>
                      <a:lnTo>
                        <a:pt x="547" y="113"/>
                      </a:lnTo>
                      <a:lnTo>
                        <a:pt x="548" y="116"/>
                      </a:lnTo>
                      <a:lnTo>
                        <a:pt x="549" y="120"/>
                      </a:lnTo>
                      <a:lnTo>
                        <a:pt x="549" y="114"/>
                      </a:lnTo>
                      <a:lnTo>
                        <a:pt x="550" y="115"/>
                      </a:lnTo>
                      <a:lnTo>
                        <a:pt x="550" y="116"/>
                      </a:lnTo>
                      <a:lnTo>
                        <a:pt x="551" y="110"/>
                      </a:lnTo>
                      <a:lnTo>
                        <a:pt x="551" y="114"/>
                      </a:lnTo>
                      <a:lnTo>
                        <a:pt x="552" y="111"/>
                      </a:lnTo>
                      <a:lnTo>
                        <a:pt x="552" y="113"/>
                      </a:lnTo>
                      <a:lnTo>
                        <a:pt x="553" y="113"/>
                      </a:lnTo>
                      <a:lnTo>
                        <a:pt x="553" y="115"/>
                      </a:lnTo>
                      <a:lnTo>
                        <a:pt x="554" y="117"/>
                      </a:lnTo>
                      <a:lnTo>
                        <a:pt x="554" y="109"/>
                      </a:lnTo>
                      <a:lnTo>
                        <a:pt x="555" y="115"/>
                      </a:lnTo>
                      <a:lnTo>
                        <a:pt x="555" y="114"/>
                      </a:lnTo>
                      <a:lnTo>
                        <a:pt x="555" y="113"/>
                      </a:lnTo>
                      <a:lnTo>
                        <a:pt x="556" y="116"/>
                      </a:lnTo>
                      <a:lnTo>
                        <a:pt x="556" y="117"/>
                      </a:lnTo>
                      <a:lnTo>
                        <a:pt x="557" y="115"/>
                      </a:lnTo>
                      <a:lnTo>
                        <a:pt x="557" y="110"/>
                      </a:lnTo>
                      <a:lnTo>
                        <a:pt x="558" y="117"/>
                      </a:lnTo>
                      <a:lnTo>
                        <a:pt x="558" y="111"/>
                      </a:lnTo>
                      <a:lnTo>
                        <a:pt x="559" y="115"/>
                      </a:lnTo>
                      <a:lnTo>
                        <a:pt x="559" y="116"/>
                      </a:lnTo>
                      <a:lnTo>
                        <a:pt x="560" y="115"/>
                      </a:lnTo>
                      <a:lnTo>
                        <a:pt x="560" y="112"/>
                      </a:lnTo>
                      <a:lnTo>
                        <a:pt x="561" y="116"/>
                      </a:lnTo>
                      <a:lnTo>
                        <a:pt x="561" y="120"/>
                      </a:lnTo>
                      <a:lnTo>
                        <a:pt x="562" y="111"/>
                      </a:lnTo>
                      <a:lnTo>
                        <a:pt x="562" y="118"/>
                      </a:lnTo>
                      <a:lnTo>
                        <a:pt x="563" y="117"/>
                      </a:lnTo>
                      <a:lnTo>
                        <a:pt x="563" y="114"/>
                      </a:lnTo>
                      <a:lnTo>
                        <a:pt x="564" y="117"/>
                      </a:lnTo>
                      <a:lnTo>
                        <a:pt x="564" y="119"/>
                      </a:lnTo>
                      <a:lnTo>
                        <a:pt x="565" y="114"/>
                      </a:lnTo>
                      <a:lnTo>
                        <a:pt x="565" y="117"/>
                      </a:lnTo>
                      <a:lnTo>
                        <a:pt x="565" y="110"/>
                      </a:lnTo>
                      <a:lnTo>
                        <a:pt x="566" y="119"/>
                      </a:lnTo>
                      <a:lnTo>
                        <a:pt x="566" y="115"/>
                      </a:lnTo>
                      <a:lnTo>
                        <a:pt x="567" y="110"/>
                      </a:lnTo>
                      <a:lnTo>
                        <a:pt x="567" y="112"/>
                      </a:lnTo>
                      <a:lnTo>
                        <a:pt x="568" y="113"/>
                      </a:lnTo>
                      <a:lnTo>
                        <a:pt x="568" y="116"/>
                      </a:lnTo>
                      <a:lnTo>
                        <a:pt x="569" y="114"/>
                      </a:lnTo>
                      <a:lnTo>
                        <a:pt x="569" y="118"/>
                      </a:lnTo>
                      <a:lnTo>
                        <a:pt x="570" y="115"/>
                      </a:lnTo>
                      <a:lnTo>
                        <a:pt x="570" y="113"/>
                      </a:lnTo>
                      <a:lnTo>
                        <a:pt x="570" y="110"/>
                      </a:lnTo>
                      <a:lnTo>
                        <a:pt x="571" y="115"/>
                      </a:lnTo>
                      <a:lnTo>
                        <a:pt x="571" y="112"/>
                      </a:lnTo>
                      <a:lnTo>
                        <a:pt x="572" y="116"/>
                      </a:lnTo>
                      <a:lnTo>
                        <a:pt x="572" y="114"/>
                      </a:lnTo>
                      <a:lnTo>
                        <a:pt x="573" y="114"/>
                      </a:lnTo>
                      <a:lnTo>
                        <a:pt x="573" y="116"/>
                      </a:lnTo>
                      <a:lnTo>
                        <a:pt x="574" y="117"/>
                      </a:lnTo>
                      <a:lnTo>
                        <a:pt x="574" y="116"/>
                      </a:lnTo>
                      <a:lnTo>
                        <a:pt x="575" y="117"/>
                      </a:lnTo>
                      <a:lnTo>
                        <a:pt x="575" y="119"/>
                      </a:lnTo>
                      <a:lnTo>
                        <a:pt x="576" y="112"/>
                      </a:lnTo>
                      <a:lnTo>
                        <a:pt x="576" y="116"/>
                      </a:lnTo>
                      <a:lnTo>
                        <a:pt x="577" y="114"/>
                      </a:lnTo>
                      <a:lnTo>
                        <a:pt x="577" y="115"/>
                      </a:lnTo>
                      <a:lnTo>
                        <a:pt x="578" y="122"/>
                      </a:lnTo>
                      <a:lnTo>
                        <a:pt x="578" y="117"/>
                      </a:lnTo>
                      <a:lnTo>
                        <a:pt x="578" y="118"/>
                      </a:lnTo>
                      <a:lnTo>
                        <a:pt x="579" y="121"/>
                      </a:lnTo>
                      <a:lnTo>
                        <a:pt x="579" y="115"/>
                      </a:lnTo>
                      <a:lnTo>
                        <a:pt x="580" y="120"/>
                      </a:lnTo>
                      <a:lnTo>
                        <a:pt x="580" y="114"/>
                      </a:lnTo>
                      <a:lnTo>
                        <a:pt x="581" y="118"/>
                      </a:lnTo>
                      <a:lnTo>
                        <a:pt x="581" y="116"/>
                      </a:lnTo>
                      <a:lnTo>
                        <a:pt x="582" y="117"/>
                      </a:lnTo>
                      <a:lnTo>
                        <a:pt x="582" y="107"/>
                      </a:lnTo>
                      <a:lnTo>
                        <a:pt x="583" y="117"/>
                      </a:lnTo>
                      <a:lnTo>
                        <a:pt x="583" y="116"/>
                      </a:lnTo>
                      <a:lnTo>
                        <a:pt x="584" y="115"/>
                      </a:lnTo>
                      <a:lnTo>
                        <a:pt x="584" y="112"/>
                      </a:lnTo>
                      <a:lnTo>
                        <a:pt x="585" y="111"/>
                      </a:lnTo>
                      <a:lnTo>
                        <a:pt x="585" y="106"/>
                      </a:lnTo>
                      <a:lnTo>
                        <a:pt x="586" y="113"/>
                      </a:lnTo>
                      <a:lnTo>
                        <a:pt x="586" y="112"/>
                      </a:lnTo>
                      <a:lnTo>
                        <a:pt x="587" y="113"/>
                      </a:lnTo>
                      <a:lnTo>
                        <a:pt x="587" y="119"/>
                      </a:lnTo>
                      <a:lnTo>
                        <a:pt x="587" y="115"/>
                      </a:lnTo>
                      <a:lnTo>
                        <a:pt x="588" y="115"/>
                      </a:lnTo>
                      <a:lnTo>
                        <a:pt x="588" y="114"/>
                      </a:lnTo>
                      <a:lnTo>
                        <a:pt x="589" y="113"/>
                      </a:lnTo>
                      <a:lnTo>
                        <a:pt x="589" y="118"/>
                      </a:lnTo>
                      <a:lnTo>
                        <a:pt x="590" y="110"/>
                      </a:lnTo>
                      <a:lnTo>
                        <a:pt x="590" y="116"/>
                      </a:lnTo>
                      <a:lnTo>
                        <a:pt x="591" y="108"/>
                      </a:lnTo>
                      <a:lnTo>
                        <a:pt x="591" y="107"/>
                      </a:lnTo>
                      <a:lnTo>
                        <a:pt x="592" y="113"/>
                      </a:lnTo>
                      <a:lnTo>
                        <a:pt x="592" y="110"/>
                      </a:lnTo>
                      <a:lnTo>
                        <a:pt x="593" y="109"/>
                      </a:lnTo>
                      <a:lnTo>
                        <a:pt x="593" y="113"/>
                      </a:lnTo>
                      <a:lnTo>
                        <a:pt x="594" y="116"/>
                      </a:lnTo>
                      <a:lnTo>
                        <a:pt x="594" y="117"/>
                      </a:lnTo>
                      <a:lnTo>
                        <a:pt x="595" y="117"/>
                      </a:lnTo>
                      <a:lnTo>
                        <a:pt x="595" y="113"/>
                      </a:lnTo>
                      <a:lnTo>
                        <a:pt x="596" y="116"/>
                      </a:lnTo>
                      <a:lnTo>
                        <a:pt x="596" y="112"/>
                      </a:lnTo>
                      <a:lnTo>
                        <a:pt x="597" y="116"/>
                      </a:lnTo>
                      <a:lnTo>
                        <a:pt x="597" y="114"/>
                      </a:lnTo>
                      <a:lnTo>
                        <a:pt x="597" y="112"/>
                      </a:lnTo>
                      <a:lnTo>
                        <a:pt x="598" y="112"/>
                      </a:lnTo>
                      <a:lnTo>
                        <a:pt x="598" y="115"/>
                      </a:lnTo>
                      <a:lnTo>
                        <a:pt x="599" y="113"/>
                      </a:lnTo>
                      <a:lnTo>
                        <a:pt x="599" y="111"/>
                      </a:lnTo>
                      <a:lnTo>
                        <a:pt x="600" y="114"/>
                      </a:lnTo>
                      <a:lnTo>
                        <a:pt x="600" y="116"/>
                      </a:lnTo>
                      <a:lnTo>
                        <a:pt x="601" y="111"/>
                      </a:lnTo>
                      <a:lnTo>
                        <a:pt x="601" y="114"/>
                      </a:lnTo>
                      <a:lnTo>
                        <a:pt x="602" y="111"/>
                      </a:lnTo>
                      <a:lnTo>
                        <a:pt x="602" y="114"/>
                      </a:lnTo>
                      <a:lnTo>
                        <a:pt x="602" y="115"/>
                      </a:lnTo>
                      <a:lnTo>
                        <a:pt x="603" y="113"/>
                      </a:lnTo>
                      <a:lnTo>
                        <a:pt x="603" y="114"/>
                      </a:lnTo>
                      <a:lnTo>
                        <a:pt x="604" y="111"/>
                      </a:lnTo>
                      <a:lnTo>
                        <a:pt x="605" y="116"/>
                      </a:lnTo>
                      <a:lnTo>
                        <a:pt x="605" y="108"/>
                      </a:lnTo>
                      <a:lnTo>
                        <a:pt x="606" y="113"/>
                      </a:lnTo>
                      <a:lnTo>
                        <a:pt x="606" y="117"/>
                      </a:lnTo>
                      <a:lnTo>
                        <a:pt x="607" y="121"/>
                      </a:lnTo>
                      <a:lnTo>
                        <a:pt x="607" y="116"/>
                      </a:lnTo>
                      <a:lnTo>
                        <a:pt x="608" y="113"/>
                      </a:lnTo>
                      <a:lnTo>
                        <a:pt x="609" y="119"/>
                      </a:lnTo>
                      <a:lnTo>
                        <a:pt x="609" y="115"/>
                      </a:lnTo>
                      <a:lnTo>
                        <a:pt x="610" y="113"/>
                      </a:lnTo>
                      <a:lnTo>
                        <a:pt x="610" y="110"/>
                      </a:lnTo>
                      <a:lnTo>
                        <a:pt x="611" y="113"/>
                      </a:lnTo>
                      <a:lnTo>
                        <a:pt x="611" y="114"/>
                      </a:lnTo>
                      <a:lnTo>
                        <a:pt x="612" y="112"/>
                      </a:lnTo>
                      <a:lnTo>
                        <a:pt x="612" y="116"/>
                      </a:lnTo>
                      <a:lnTo>
                        <a:pt x="613" y="113"/>
                      </a:lnTo>
                      <a:lnTo>
                        <a:pt x="613" y="118"/>
                      </a:lnTo>
                      <a:lnTo>
                        <a:pt x="614" y="112"/>
                      </a:lnTo>
                      <a:lnTo>
                        <a:pt x="614" y="111"/>
                      </a:lnTo>
                      <a:lnTo>
                        <a:pt x="615" y="115"/>
                      </a:lnTo>
                      <a:lnTo>
                        <a:pt x="615" y="116"/>
                      </a:lnTo>
                      <a:lnTo>
                        <a:pt x="616" y="114"/>
                      </a:lnTo>
                      <a:lnTo>
                        <a:pt x="616" y="110"/>
                      </a:lnTo>
                      <a:lnTo>
                        <a:pt x="617" y="115"/>
                      </a:lnTo>
                      <a:lnTo>
                        <a:pt x="617" y="111"/>
                      </a:lnTo>
                      <a:lnTo>
                        <a:pt x="618" y="113"/>
                      </a:lnTo>
                      <a:lnTo>
                        <a:pt x="618" y="117"/>
                      </a:lnTo>
                      <a:lnTo>
                        <a:pt x="619" y="113"/>
                      </a:lnTo>
                      <a:lnTo>
                        <a:pt x="619" y="115"/>
                      </a:lnTo>
                      <a:lnTo>
                        <a:pt x="620" y="112"/>
                      </a:lnTo>
                      <a:lnTo>
                        <a:pt x="620" y="111"/>
                      </a:lnTo>
                      <a:lnTo>
                        <a:pt x="620" y="115"/>
                      </a:lnTo>
                      <a:lnTo>
                        <a:pt x="621" y="113"/>
                      </a:lnTo>
                      <a:lnTo>
                        <a:pt x="621" y="112"/>
                      </a:lnTo>
                      <a:lnTo>
                        <a:pt x="622" y="119"/>
                      </a:lnTo>
                      <a:lnTo>
                        <a:pt x="622" y="113"/>
                      </a:lnTo>
                      <a:lnTo>
                        <a:pt x="623" y="111"/>
                      </a:lnTo>
                      <a:lnTo>
                        <a:pt x="623" y="112"/>
                      </a:lnTo>
                      <a:lnTo>
                        <a:pt x="624" y="115"/>
                      </a:lnTo>
                      <a:lnTo>
                        <a:pt x="624" y="111"/>
                      </a:lnTo>
                      <a:lnTo>
                        <a:pt x="625" y="110"/>
                      </a:lnTo>
                      <a:lnTo>
                        <a:pt x="625" y="115"/>
                      </a:lnTo>
                      <a:lnTo>
                        <a:pt x="626" y="116"/>
                      </a:lnTo>
                      <a:lnTo>
                        <a:pt x="626" y="113"/>
                      </a:lnTo>
                      <a:lnTo>
                        <a:pt x="627" y="110"/>
                      </a:lnTo>
                      <a:lnTo>
                        <a:pt x="627" y="121"/>
                      </a:lnTo>
                      <a:lnTo>
                        <a:pt x="628" y="110"/>
                      </a:lnTo>
                      <a:lnTo>
                        <a:pt x="628" y="116"/>
                      </a:lnTo>
                      <a:lnTo>
                        <a:pt x="629" y="114"/>
                      </a:lnTo>
                      <a:lnTo>
                        <a:pt x="629" y="108"/>
                      </a:lnTo>
                      <a:lnTo>
                        <a:pt x="629" y="105"/>
                      </a:lnTo>
                      <a:lnTo>
                        <a:pt x="630" y="111"/>
                      </a:lnTo>
                      <a:lnTo>
                        <a:pt x="631" y="114"/>
                      </a:lnTo>
                      <a:lnTo>
                        <a:pt x="631" y="112"/>
                      </a:lnTo>
                      <a:lnTo>
                        <a:pt x="632" y="110"/>
                      </a:lnTo>
                      <a:lnTo>
                        <a:pt x="632" y="112"/>
                      </a:lnTo>
                      <a:lnTo>
                        <a:pt x="633" y="113"/>
                      </a:lnTo>
                      <a:lnTo>
                        <a:pt x="633" y="110"/>
                      </a:lnTo>
                      <a:lnTo>
                        <a:pt x="633" y="113"/>
                      </a:lnTo>
                      <a:lnTo>
                        <a:pt x="634" y="110"/>
                      </a:lnTo>
                      <a:lnTo>
                        <a:pt x="634" y="114"/>
                      </a:lnTo>
                      <a:lnTo>
                        <a:pt x="635" y="112"/>
                      </a:lnTo>
                      <a:lnTo>
                        <a:pt x="635" y="117"/>
                      </a:lnTo>
                      <a:lnTo>
                        <a:pt x="636" y="114"/>
                      </a:lnTo>
                      <a:lnTo>
                        <a:pt x="636" y="115"/>
                      </a:lnTo>
                      <a:lnTo>
                        <a:pt x="637" y="116"/>
                      </a:lnTo>
                      <a:lnTo>
                        <a:pt x="638" y="108"/>
                      </a:lnTo>
                      <a:lnTo>
                        <a:pt x="638" y="114"/>
                      </a:lnTo>
                      <a:lnTo>
                        <a:pt x="639" y="110"/>
                      </a:lnTo>
                      <a:lnTo>
                        <a:pt x="639" y="117"/>
                      </a:lnTo>
                      <a:lnTo>
                        <a:pt x="640" y="116"/>
                      </a:lnTo>
                      <a:lnTo>
                        <a:pt x="640" y="114"/>
                      </a:lnTo>
                      <a:lnTo>
                        <a:pt x="641" y="111"/>
                      </a:lnTo>
                      <a:lnTo>
                        <a:pt x="641" y="110"/>
                      </a:lnTo>
                      <a:lnTo>
                        <a:pt x="642" y="113"/>
                      </a:lnTo>
                      <a:lnTo>
                        <a:pt x="642" y="110"/>
                      </a:lnTo>
                      <a:lnTo>
                        <a:pt x="643" y="114"/>
                      </a:lnTo>
                      <a:lnTo>
                        <a:pt x="643" y="116"/>
                      </a:lnTo>
                      <a:lnTo>
                        <a:pt x="644" y="112"/>
                      </a:lnTo>
                      <a:lnTo>
                        <a:pt x="644" y="113"/>
                      </a:lnTo>
                      <a:lnTo>
                        <a:pt x="645" y="111"/>
                      </a:lnTo>
                      <a:lnTo>
                        <a:pt x="645" y="109"/>
                      </a:lnTo>
                      <a:lnTo>
                        <a:pt x="646" y="114"/>
                      </a:lnTo>
                      <a:lnTo>
                        <a:pt x="646" y="108"/>
                      </a:lnTo>
                      <a:lnTo>
                        <a:pt x="647" y="114"/>
                      </a:lnTo>
                      <a:lnTo>
                        <a:pt x="647" y="115"/>
                      </a:lnTo>
                      <a:lnTo>
                        <a:pt x="648" y="113"/>
                      </a:lnTo>
                      <a:lnTo>
                        <a:pt x="648" y="111"/>
                      </a:lnTo>
                      <a:lnTo>
                        <a:pt x="649" y="110"/>
                      </a:lnTo>
                      <a:lnTo>
                        <a:pt x="649" y="111"/>
                      </a:lnTo>
                      <a:lnTo>
                        <a:pt x="650" y="109"/>
                      </a:lnTo>
                      <a:lnTo>
                        <a:pt x="650" y="116"/>
                      </a:lnTo>
                      <a:lnTo>
                        <a:pt x="651" y="112"/>
                      </a:lnTo>
                      <a:lnTo>
                        <a:pt x="651" y="110"/>
                      </a:lnTo>
                      <a:lnTo>
                        <a:pt x="652" y="112"/>
                      </a:lnTo>
                      <a:lnTo>
                        <a:pt x="652" y="111"/>
                      </a:lnTo>
                      <a:lnTo>
                        <a:pt x="652" y="113"/>
                      </a:lnTo>
                      <a:lnTo>
                        <a:pt x="653" y="113"/>
                      </a:lnTo>
                      <a:lnTo>
                        <a:pt x="653" y="111"/>
                      </a:lnTo>
                      <a:lnTo>
                        <a:pt x="654" y="117"/>
                      </a:lnTo>
                      <a:lnTo>
                        <a:pt x="654" y="113"/>
                      </a:lnTo>
                      <a:lnTo>
                        <a:pt x="655" y="111"/>
                      </a:lnTo>
                      <a:lnTo>
                        <a:pt x="655" y="113"/>
                      </a:lnTo>
                      <a:lnTo>
                        <a:pt x="656" y="113"/>
                      </a:lnTo>
                      <a:lnTo>
                        <a:pt x="656" y="112"/>
                      </a:lnTo>
                      <a:lnTo>
                        <a:pt x="657" y="116"/>
                      </a:lnTo>
                      <a:lnTo>
                        <a:pt x="657" y="111"/>
                      </a:lnTo>
                      <a:lnTo>
                        <a:pt x="658" y="116"/>
                      </a:lnTo>
                      <a:lnTo>
                        <a:pt x="658" y="113"/>
                      </a:lnTo>
                      <a:lnTo>
                        <a:pt x="659" y="112"/>
                      </a:lnTo>
                      <a:lnTo>
                        <a:pt x="659" y="113"/>
                      </a:lnTo>
                      <a:lnTo>
                        <a:pt x="660" y="117"/>
                      </a:lnTo>
                      <a:lnTo>
                        <a:pt x="660" y="116"/>
                      </a:lnTo>
                      <a:lnTo>
                        <a:pt x="661" y="111"/>
                      </a:lnTo>
                      <a:lnTo>
                        <a:pt x="661" y="112"/>
                      </a:lnTo>
                      <a:lnTo>
                        <a:pt x="662" y="113"/>
                      </a:lnTo>
                      <a:lnTo>
                        <a:pt x="662" y="109"/>
                      </a:lnTo>
                      <a:lnTo>
                        <a:pt x="662" y="112"/>
                      </a:lnTo>
                      <a:lnTo>
                        <a:pt x="663" y="113"/>
                      </a:lnTo>
                      <a:lnTo>
                        <a:pt x="664" y="112"/>
                      </a:lnTo>
                      <a:lnTo>
                        <a:pt x="664" y="109"/>
                      </a:lnTo>
                      <a:lnTo>
                        <a:pt x="665" y="112"/>
                      </a:lnTo>
                      <a:lnTo>
                        <a:pt x="665" y="113"/>
                      </a:lnTo>
                      <a:lnTo>
                        <a:pt x="665" y="114"/>
                      </a:lnTo>
                      <a:lnTo>
                        <a:pt x="666" y="111"/>
                      </a:lnTo>
                      <a:lnTo>
                        <a:pt x="666" y="115"/>
                      </a:lnTo>
                      <a:lnTo>
                        <a:pt x="667" y="111"/>
                      </a:lnTo>
                      <a:lnTo>
                        <a:pt x="667" y="116"/>
                      </a:lnTo>
                      <a:lnTo>
                        <a:pt x="668" y="115"/>
                      </a:lnTo>
                      <a:lnTo>
                        <a:pt x="668" y="113"/>
                      </a:lnTo>
                      <a:lnTo>
                        <a:pt x="669" y="112"/>
                      </a:lnTo>
                      <a:lnTo>
                        <a:pt x="669" y="116"/>
                      </a:lnTo>
                      <a:lnTo>
                        <a:pt x="670" y="113"/>
                      </a:lnTo>
                      <a:lnTo>
                        <a:pt x="670" y="114"/>
                      </a:lnTo>
                      <a:lnTo>
                        <a:pt x="671" y="109"/>
                      </a:lnTo>
                      <a:lnTo>
                        <a:pt x="671" y="112"/>
                      </a:lnTo>
                      <a:lnTo>
                        <a:pt x="672" y="113"/>
                      </a:lnTo>
                      <a:lnTo>
                        <a:pt x="672" y="111"/>
                      </a:lnTo>
                      <a:lnTo>
                        <a:pt x="673" y="111"/>
                      </a:lnTo>
                      <a:lnTo>
                        <a:pt x="673" y="112"/>
                      </a:lnTo>
                      <a:lnTo>
                        <a:pt x="674" y="113"/>
                      </a:lnTo>
                      <a:lnTo>
                        <a:pt x="674" y="110"/>
                      </a:lnTo>
                      <a:lnTo>
                        <a:pt x="674" y="114"/>
                      </a:lnTo>
                      <a:lnTo>
                        <a:pt x="675" y="112"/>
                      </a:lnTo>
                      <a:lnTo>
                        <a:pt x="675" y="116"/>
                      </a:lnTo>
                      <a:lnTo>
                        <a:pt x="676" y="115"/>
                      </a:lnTo>
                      <a:lnTo>
                        <a:pt x="676" y="110"/>
                      </a:lnTo>
                      <a:lnTo>
                        <a:pt x="677" y="114"/>
                      </a:lnTo>
                      <a:lnTo>
                        <a:pt x="677" y="112"/>
                      </a:lnTo>
                      <a:lnTo>
                        <a:pt x="678" y="111"/>
                      </a:lnTo>
                      <a:lnTo>
                        <a:pt x="678" y="109"/>
                      </a:lnTo>
                      <a:lnTo>
                        <a:pt x="679" y="107"/>
                      </a:lnTo>
                      <a:lnTo>
                        <a:pt x="679" y="111"/>
                      </a:lnTo>
                      <a:lnTo>
                        <a:pt x="680" y="111"/>
                      </a:lnTo>
                      <a:lnTo>
                        <a:pt x="680" y="105"/>
                      </a:lnTo>
                      <a:lnTo>
                        <a:pt x="681" y="106"/>
                      </a:lnTo>
                      <a:lnTo>
                        <a:pt x="681" y="107"/>
                      </a:lnTo>
                      <a:lnTo>
                        <a:pt x="682" y="104"/>
                      </a:lnTo>
                      <a:lnTo>
                        <a:pt x="682" y="102"/>
                      </a:lnTo>
                      <a:lnTo>
                        <a:pt x="683" y="104"/>
                      </a:lnTo>
                      <a:lnTo>
                        <a:pt x="684" y="100"/>
                      </a:lnTo>
                      <a:lnTo>
                        <a:pt x="684" y="101"/>
                      </a:lnTo>
                      <a:lnTo>
                        <a:pt x="684" y="105"/>
                      </a:lnTo>
                      <a:lnTo>
                        <a:pt x="685" y="107"/>
                      </a:lnTo>
                      <a:lnTo>
                        <a:pt x="685" y="104"/>
                      </a:lnTo>
                      <a:lnTo>
                        <a:pt x="686" y="105"/>
                      </a:lnTo>
                      <a:lnTo>
                        <a:pt x="687" y="106"/>
                      </a:lnTo>
                      <a:lnTo>
                        <a:pt x="687" y="105"/>
                      </a:lnTo>
                      <a:lnTo>
                        <a:pt x="688" y="103"/>
                      </a:lnTo>
                      <a:lnTo>
                        <a:pt x="688" y="107"/>
                      </a:lnTo>
                      <a:lnTo>
                        <a:pt x="689" y="105"/>
                      </a:lnTo>
                      <a:lnTo>
                        <a:pt x="689" y="112"/>
                      </a:lnTo>
                      <a:lnTo>
                        <a:pt x="690" y="113"/>
                      </a:lnTo>
                      <a:lnTo>
                        <a:pt x="690" y="109"/>
                      </a:lnTo>
                      <a:lnTo>
                        <a:pt x="691" y="110"/>
                      </a:lnTo>
                      <a:lnTo>
                        <a:pt x="691" y="106"/>
                      </a:lnTo>
                      <a:lnTo>
                        <a:pt x="692" y="105"/>
                      </a:lnTo>
                      <a:lnTo>
                        <a:pt x="692" y="113"/>
                      </a:lnTo>
                      <a:lnTo>
                        <a:pt x="693" y="112"/>
                      </a:lnTo>
                      <a:lnTo>
                        <a:pt x="693" y="107"/>
                      </a:lnTo>
                      <a:lnTo>
                        <a:pt x="694" y="110"/>
                      </a:lnTo>
                      <a:lnTo>
                        <a:pt x="694" y="109"/>
                      </a:lnTo>
                      <a:lnTo>
                        <a:pt x="694" y="106"/>
                      </a:lnTo>
                      <a:lnTo>
                        <a:pt x="695" y="109"/>
                      </a:lnTo>
                      <a:lnTo>
                        <a:pt x="695" y="110"/>
                      </a:lnTo>
                      <a:lnTo>
                        <a:pt x="696" y="112"/>
                      </a:lnTo>
                      <a:lnTo>
                        <a:pt x="696" y="109"/>
                      </a:lnTo>
                      <a:lnTo>
                        <a:pt x="697" y="108"/>
                      </a:lnTo>
                      <a:lnTo>
                        <a:pt x="697" y="110"/>
                      </a:lnTo>
                      <a:lnTo>
                        <a:pt x="697" y="113"/>
                      </a:lnTo>
                      <a:lnTo>
                        <a:pt x="698" y="116"/>
                      </a:lnTo>
                      <a:lnTo>
                        <a:pt x="698" y="109"/>
                      </a:lnTo>
                      <a:lnTo>
                        <a:pt x="699" y="116"/>
                      </a:lnTo>
                      <a:lnTo>
                        <a:pt x="699" y="114"/>
                      </a:lnTo>
                      <a:lnTo>
                        <a:pt x="700" y="117"/>
                      </a:lnTo>
                      <a:lnTo>
                        <a:pt x="700" y="111"/>
                      </a:lnTo>
                      <a:lnTo>
                        <a:pt x="701" y="112"/>
                      </a:lnTo>
                      <a:lnTo>
                        <a:pt x="701" y="115"/>
                      </a:lnTo>
                      <a:lnTo>
                        <a:pt x="702" y="108"/>
                      </a:lnTo>
                      <a:lnTo>
                        <a:pt x="702" y="110"/>
                      </a:lnTo>
                      <a:lnTo>
                        <a:pt x="703" y="114"/>
                      </a:lnTo>
                      <a:lnTo>
                        <a:pt x="704" y="116"/>
                      </a:lnTo>
                      <a:lnTo>
                        <a:pt x="704" y="112"/>
                      </a:lnTo>
                      <a:lnTo>
                        <a:pt x="705" y="114"/>
                      </a:lnTo>
                      <a:lnTo>
                        <a:pt x="705" y="107"/>
                      </a:lnTo>
                      <a:lnTo>
                        <a:pt x="706" y="112"/>
                      </a:lnTo>
                      <a:lnTo>
                        <a:pt x="706" y="110"/>
                      </a:lnTo>
                      <a:lnTo>
                        <a:pt x="707" y="113"/>
                      </a:lnTo>
                      <a:lnTo>
                        <a:pt x="707" y="112"/>
                      </a:lnTo>
                      <a:lnTo>
                        <a:pt x="707" y="114"/>
                      </a:lnTo>
                      <a:lnTo>
                        <a:pt x="708" y="112"/>
                      </a:lnTo>
                      <a:lnTo>
                        <a:pt x="709" y="109"/>
                      </a:lnTo>
                      <a:lnTo>
                        <a:pt x="710" y="112"/>
                      </a:lnTo>
                      <a:lnTo>
                        <a:pt x="710" y="109"/>
                      </a:lnTo>
                      <a:lnTo>
                        <a:pt x="711" y="114"/>
                      </a:lnTo>
                      <a:lnTo>
                        <a:pt x="711" y="108"/>
                      </a:lnTo>
                      <a:lnTo>
                        <a:pt x="712" y="109"/>
                      </a:lnTo>
                      <a:lnTo>
                        <a:pt x="712" y="107"/>
                      </a:lnTo>
                      <a:lnTo>
                        <a:pt x="713" y="110"/>
                      </a:lnTo>
                      <a:lnTo>
                        <a:pt x="713" y="106"/>
                      </a:lnTo>
                      <a:lnTo>
                        <a:pt x="714" y="105"/>
                      </a:lnTo>
                      <a:lnTo>
                        <a:pt x="714" y="112"/>
                      </a:lnTo>
                      <a:lnTo>
                        <a:pt x="715" y="111"/>
                      </a:lnTo>
                      <a:lnTo>
                        <a:pt x="716" y="111"/>
                      </a:lnTo>
                      <a:lnTo>
                        <a:pt x="716" y="109"/>
                      </a:lnTo>
                      <a:lnTo>
                        <a:pt x="716" y="113"/>
                      </a:lnTo>
                      <a:lnTo>
                        <a:pt x="717" y="110"/>
                      </a:lnTo>
                      <a:lnTo>
                        <a:pt x="717" y="107"/>
                      </a:lnTo>
                      <a:lnTo>
                        <a:pt x="718" y="109"/>
                      </a:lnTo>
                      <a:lnTo>
                        <a:pt x="718" y="108"/>
                      </a:lnTo>
                      <a:lnTo>
                        <a:pt x="719" y="112"/>
                      </a:lnTo>
                      <a:lnTo>
                        <a:pt x="719" y="106"/>
                      </a:lnTo>
                      <a:lnTo>
                        <a:pt x="720" y="106"/>
                      </a:lnTo>
                      <a:lnTo>
                        <a:pt x="720" y="110"/>
                      </a:lnTo>
                      <a:lnTo>
                        <a:pt x="721" y="108"/>
                      </a:lnTo>
                      <a:lnTo>
                        <a:pt x="721" y="110"/>
                      </a:lnTo>
                      <a:lnTo>
                        <a:pt x="722" y="109"/>
                      </a:lnTo>
                      <a:lnTo>
                        <a:pt x="722" y="114"/>
                      </a:lnTo>
                      <a:lnTo>
                        <a:pt x="723" y="110"/>
                      </a:lnTo>
                      <a:lnTo>
                        <a:pt x="724" y="108"/>
                      </a:lnTo>
                      <a:lnTo>
                        <a:pt x="724" y="106"/>
                      </a:lnTo>
                      <a:lnTo>
                        <a:pt x="725" y="108"/>
                      </a:lnTo>
                      <a:lnTo>
                        <a:pt x="725" y="109"/>
                      </a:lnTo>
                      <a:lnTo>
                        <a:pt x="726" y="110"/>
                      </a:lnTo>
                      <a:lnTo>
                        <a:pt x="726" y="108"/>
                      </a:lnTo>
                      <a:lnTo>
                        <a:pt x="726" y="113"/>
                      </a:lnTo>
                      <a:lnTo>
                        <a:pt x="727" y="116"/>
                      </a:lnTo>
                      <a:lnTo>
                        <a:pt x="727" y="108"/>
                      </a:lnTo>
                      <a:lnTo>
                        <a:pt x="728" y="110"/>
                      </a:lnTo>
                      <a:lnTo>
                        <a:pt x="728" y="116"/>
                      </a:lnTo>
                      <a:lnTo>
                        <a:pt x="729" y="110"/>
                      </a:lnTo>
                      <a:lnTo>
                        <a:pt x="729" y="108"/>
                      </a:lnTo>
                      <a:lnTo>
                        <a:pt x="729" y="107"/>
                      </a:lnTo>
                      <a:lnTo>
                        <a:pt x="730" y="109"/>
                      </a:lnTo>
                      <a:lnTo>
                        <a:pt x="731" y="112"/>
                      </a:lnTo>
                      <a:lnTo>
                        <a:pt x="731" y="107"/>
                      </a:lnTo>
                      <a:lnTo>
                        <a:pt x="732" y="111"/>
                      </a:lnTo>
                      <a:lnTo>
                        <a:pt x="732" y="110"/>
                      </a:lnTo>
                      <a:lnTo>
                        <a:pt x="733" y="110"/>
                      </a:lnTo>
                      <a:lnTo>
                        <a:pt x="733" y="103"/>
                      </a:lnTo>
                      <a:lnTo>
                        <a:pt x="734" y="106"/>
                      </a:lnTo>
                      <a:lnTo>
                        <a:pt x="734" y="110"/>
                      </a:lnTo>
                      <a:lnTo>
                        <a:pt x="735" y="107"/>
                      </a:lnTo>
                      <a:lnTo>
                        <a:pt x="735" y="108"/>
                      </a:lnTo>
                      <a:lnTo>
                        <a:pt x="736" y="108"/>
                      </a:lnTo>
                      <a:lnTo>
                        <a:pt x="736" y="109"/>
                      </a:lnTo>
                      <a:lnTo>
                        <a:pt x="737" y="111"/>
                      </a:lnTo>
                      <a:lnTo>
                        <a:pt x="737" y="112"/>
                      </a:lnTo>
                      <a:lnTo>
                        <a:pt x="738" y="106"/>
                      </a:lnTo>
                      <a:lnTo>
                        <a:pt x="738" y="111"/>
                      </a:lnTo>
                      <a:lnTo>
                        <a:pt x="739" y="104"/>
                      </a:lnTo>
                      <a:lnTo>
                        <a:pt x="739" y="108"/>
                      </a:lnTo>
                      <a:lnTo>
                        <a:pt x="739" y="109"/>
                      </a:lnTo>
                      <a:lnTo>
                        <a:pt x="740" y="111"/>
                      </a:lnTo>
                      <a:lnTo>
                        <a:pt x="740" y="105"/>
                      </a:lnTo>
                      <a:lnTo>
                        <a:pt x="741" y="102"/>
                      </a:lnTo>
                      <a:lnTo>
                        <a:pt x="741" y="104"/>
                      </a:lnTo>
                      <a:lnTo>
                        <a:pt x="742" y="106"/>
                      </a:lnTo>
                      <a:lnTo>
                        <a:pt x="742" y="108"/>
                      </a:lnTo>
                      <a:lnTo>
                        <a:pt x="743" y="107"/>
                      </a:lnTo>
                      <a:lnTo>
                        <a:pt x="743" y="108"/>
                      </a:lnTo>
                      <a:lnTo>
                        <a:pt x="744" y="108"/>
                      </a:lnTo>
                      <a:lnTo>
                        <a:pt x="744" y="110"/>
                      </a:lnTo>
                      <a:lnTo>
                        <a:pt x="745" y="107"/>
                      </a:lnTo>
                      <a:lnTo>
                        <a:pt x="745" y="111"/>
                      </a:lnTo>
                      <a:lnTo>
                        <a:pt x="746" y="111"/>
                      </a:lnTo>
                      <a:lnTo>
                        <a:pt x="746" y="107"/>
                      </a:lnTo>
                      <a:lnTo>
                        <a:pt x="747" y="109"/>
                      </a:lnTo>
                      <a:lnTo>
                        <a:pt x="747" y="107"/>
                      </a:lnTo>
                      <a:lnTo>
                        <a:pt x="748" y="111"/>
                      </a:lnTo>
                      <a:lnTo>
                        <a:pt x="748" y="106"/>
                      </a:lnTo>
                      <a:lnTo>
                        <a:pt x="749" y="111"/>
                      </a:lnTo>
                      <a:lnTo>
                        <a:pt x="749" y="114"/>
                      </a:lnTo>
                      <a:lnTo>
                        <a:pt x="749" y="107"/>
                      </a:lnTo>
                      <a:lnTo>
                        <a:pt x="750" y="104"/>
                      </a:lnTo>
                      <a:lnTo>
                        <a:pt x="750" y="111"/>
                      </a:lnTo>
                      <a:lnTo>
                        <a:pt x="751" y="108"/>
                      </a:lnTo>
                      <a:lnTo>
                        <a:pt x="751" y="109"/>
                      </a:lnTo>
                      <a:lnTo>
                        <a:pt x="752" y="105"/>
                      </a:lnTo>
                      <a:lnTo>
                        <a:pt x="752" y="111"/>
                      </a:lnTo>
                      <a:lnTo>
                        <a:pt x="753" y="103"/>
                      </a:lnTo>
                      <a:lnTo>
                        <a:pt x="753" y="105"/>
                      </a:lnTo>
                      <a:lnTo>
                        <a:pt x="754" y="109"/>
                      </a:lnTo>
                      <a:lnTo>
                        <a:pt x="755" y="106"/>
                      </a:lnTo>
                      <a:lnTo>
                        <a:pt x="755" y="105"/>
                      </a:lnTo>
                      <a:lnTo>
                        <a:pt x="756" y="106"/>
                      </a:lnTo>
                      <a:lnTo>
                        <a:pt x="756" y="109"/>
                      </a:lnTo>
                      <a:lnTo>
                        <a:pt x="757" y="105"/>
                      </a:lnTo>
                      <a:lnTo>
                        <a:pt x="757" y="102"/>
                      </a:lnTo>
                      <a:lnTo>
                        <a:pt x="758" y="101"/>
                      </a:lnTo>
                      <a:lnTo>
                        <a:pt x="758" y="108"/>
                      </a:lnTo>
                      <a:lnTo>
                        <a:pt x="758" y="102"/>
                      </a:lnTo>
                      <a:lnTo>
                        <a:pt x="759" y="105"/>
                      </a:lnTo>
                      <a:lnTo>
                        <a:pt x="759" y="97"/>
                      </a:lnTo>
                      <a:lnTo>
                        <a:pt x="760" y="99"/>
                      </a:lnTo>
                      <a:lnTo>
                        <a:pt x="760" y="101"/>
                      </a:lnTo>
                      <a:lnTo>
                        <a:pt x="761" y="99"/>
                      </a:lnTo>
                      <a:lnTo>
                        <a:pt x="761" y="102"/>
                      </a:lnTo>
                      <a:lnTo>
                        <a:pt x="762" y="99"/>
                      </a:lnTo>
                      <a:lnTo>
                        <a:pt x="762" y="100"/>
                      </a:lnTo>
                      <a:lnTo>
                        <a:pt x="763" y="103"/>
                      </a:lnTo>
                      <a:lnTo>
                        <a:pt x="764" y="106"/>
                      </a:lnTo>
                      <a:lnTo>
                        <a:pt x="764" y="105"/>
                      </a:lnTo>
                      <a:lnTo>
                        <a:pt x="765" y="103"/>
                      </a:lnTo>
                      <a:lnTo>
                        <a:pt x="765" y="100"/>
                      </a:lnTo>
                      <a:lnTo>
                        <a:pt x="766" y="101"/>
                      </a:lnTo>
                      <a:lnTo>
                        <a:pt x="766" y="111"/>
                      </a:lnTo>
                      <a:lnTo>
                        <a:pt x="767" y="103"/>
                      </a:lnTo>
                      <a:lnTo>
                        <a:pt x="767" y="104"/>
                      </a:lnTo>
                      <a:lnTo>
                        <a:pt x="768" y="103"/>
                      </a:lnTo>
                      <a:lnTo>
                        <a:pt x="768" y="109"/>
                      </a:lnTo>
                      <a:lnTo>
                        <a:pt x="769" y="103"/>
                      </a:lnTo>
                      <a:lnTo>
                        <a:pt x="770" y="105"/>
                      </a:lnTo>
                      <a:lnTo>
                        <a:pt x="770" y="107"/>
                      </a:lnTo>
                      <a:lnTo>
                        <a:pt x="771" y="109"/>
                      </a:lnTo>
                      <a:lnTo>
                        <a:pt x="771" y="113"/>
                      </a:lnTo>
                      <a:lnTo>
                        <a:pt x="771" y="112"/>
                      </a:lnTo>
                      <a:lnTo>
                        <a:pt x="772" y="108"/>
                      </a:lnTo>
                      <a:lnTo>
                        <a:pt x="773" y="112"/>
                      </a:lnTo>
                      <a:lnTo>
                        <a:pt x="774" y="111"/>
                      </a:lnTo>
                      <a:lnTo>
                        <a:pt x="774" y="107"/>
                      </a:lnTo>
                      <a:lnTo>
                        <a:pt x="775" y="108"/>
                      </a:lnTo>
                      <a:lnTo>
                        <a:pt x="775" y="113"/>
                      </a:lnTo>
                      <a:lnTo>
                        <a:pt x="776" y="112"/>
                      </a:lnTo>
                      <a:lnTo>
                        <a:pt x="776" y="106"/>
                      </a:lnTo>
                      <a:lnTo>
                        <a:pt x="777" y="104"/>
                      </a:lnTo>
                      <a:lnTo>
                        <a:pt x="777" y="110"/>
                      </a:lnTo>
                      <a:lnTo>
                        <a:pt x="778" y="103"/>
                      </a:lnTo>
                      <a:lnTo>
                        <a:pt x="778" y="105"/>
                      </a:lnTo>
                      <a:lnTo>
                        <a:pt x="779" y="109"/>
                      </a:lnTo>
                      <a:lnTo>
                        <a:pt x="779" y="106"/>
                      </a:lnTo>
                      <a:lnTo>
                        <a:pt x="780" y="101"/>
                      </a:lnTo>
                      <a:lnTo>
                        <a:pt x="780" y="105"/>
                      </a:lnTo>
                      <a:lnTo>
                        <a:pt x="781" y="96"/>
                      </a:lnTo>
                      <a:lnTo>
                        <a:pt x="781" y="100"/>
                      </a:lnTo>
                      <a:lnTo>
                        <a:pt x="782" y="97"/>
                      </a:lnTo>
                      <a:lnTo>
                        <a:pt x="782" y="93"/>
                      </a:lnTo>
                      <a:lnTo>
                        <a:pt x="783" y="93"/>
                      </a:lnTo>
                      <a:lnTo>
                        <a:pt x="783" y="95"/>
                      </a:lnTo>
                      <a:lnTo>
                        <a:pt x="784" y="97"/>
                      </a:lnTo>
                      <a:lnTo>
                        <a:pt x="785" y="96"/>
                      </a:lnTo>
                      <a:lnTo>
                        <a:pt x="785" y="93"/>
                      </a:lnTo>
                      <a:lnTo>
                        <a:pt x="786" y="97"/>
                      </a:lnTo>
                      <a:lnTo>
                        <a:pt x="786" y="102"/>
                      </a:lnTo>
                      <a:lnTo>
                        <a:pt x="787" y="100"/>
                      </a:lnTo>
                      <a:lnTo>
                        <a:pt x="787" y="104"/>
                      </a:lnTo>
                      <a:lnTo>
                        <a:pt x="788" y="107"/>
                      </a:lnTo>
                      <a:lnTo>
                        <a:pt x="789" y="107"/>
                      </a:lnTo>
                      <a:lnTo>
                        <a:pt x="789" y="100"/>
                      </a:lnTo>
                      <a:lnTo>
                        <a:pt x="789" y="103"/>
                      </a:lnTo>
                      <a:lnTo>
                        <a:pt x="790" y="109"/>
                      </a:lnTo>
                      <a:lnTo>
                        <a:pt x="790" y="105"/>
                      </a:lnTo>
                      <a:lnTo>
                        <a:pt x="791" y="106"/>
                      </a:lnTo>
                      <a:lnTo>
                        <a:pt x="791" y="112"/>
                      </a:lnTo>
                      <a:lnTo>
                        <a:pt x="792" y="105"/>
                      </a:lnTo>
                      <a:lnTo>
                        <a:pt x="792" y="104"/>
                      </a:lnTo>
                      <a:lnTo>
                        <a:pt x="793" y="109"/>
                      </a:lnTo>
                      <a:lnTo>
                        <a:pt x="793" y="111"/>
                      </a:lnTo>
                      <a:lnTo>
                        <a:pt x="794" y="106"/>
                      </a:lnTo>
                      <a:lnTo>
                        <a:pt x="794" y="115"/>
                      </a:lnTo>
                      <a:lnTo>
                        <a:pt x="794" y="108"/>
                      </a:lnTo>
                      <a:lnTo>
                        <a:pt x="795" y="106"/>
                      </a:lnTo>
                      <a:lnTo>
                        <a:pt x="795" y="110"/>
                      </a:lnTo>
                      <a:lnTo>
                        <a:pt x="796" y="108"/>
                      </a:lnTo>
                      <a:lnTo>
                        <a:pt x="797" y="109"/>
                      </a:lnTo>
                      <a:lnTo>
                        <a:pt x="797" y="103"/>
                      </a:lnTo>
                      <a:lnTo>
                        <a:pt x="798" y="102"/>
                      </a:lnTo>
                      <a:lnTo>
                        <a:pt x="798" y="103"/>
                      </a:lnTo>
                      <a:lnTo>
                        <a:pt x="799" y="106"/>
                      </a:lnTo>
                      <a:lnTo>
                        <a:pt x="799" y="108"/>
                      </a:lnTo>
                      <a:lnTo>
                        <a:pt x="800" y="105"/>
                      </a:lnTo>
                      <a:lnTo>
                        <a:pt x="800" y="104"/>
                      </a:lnTo>
                      <a:lnTo>
                        <a:pt x="801" y="99"/>
                      </a:lnTo>
                      <a:lnTo>
                        <a:pt x="801" y="103"/>
                      </a:lnTo>
                      <a:lnTo>
                        <a:pt x="802" y="104"/>
                      </a:lnTo>
                      <a:lnTo>
                        <a:pt x="802" y="102"/>
                      </a:lnTo>
                      <a:lnTo>
                        <a:pt x="803" y="100"/>
                      </a:lnTo>
                      <a:lnTo>
                        <a:pt x="803" y="102"/>
                      </a:lnTo>
                      <a:lnTo>
                        <a:pt x="803" y="100"/>
                      </a:lnTo>
                      <a:lnTo>
                        <a:pt x="804" y="92"/>
                      </a:lnTo>
                      <a:lnTo>
                        <a:pt x="804" y="88"/>
                      </a:lnTo>
                      <a:lnTo>
                        <a:pt x="805" y="90"/>
                      </a:lnTo>
                      <a:lnTo>
                        <a:pt x="805" y="78"/>
                      </a:lnTo>
                      <a:lnTo>
                        <a:pt x="806" y="76"/>
                      </a:lnTo>
                      <a:lnTo>
                        <a:pt x="806" y="61"/>
                      </a:lnTo>
                      <a:lnTo>
                        <a:pt x="807" y="66"/>
                      </a:lnTo>
                      <a:lnTo>
                        <a:pt x="807" y="62"/>
                      </a:lnTo>
                      <a:lnTo>
                        <a:pt x="808" y="61"/>
                      </a:lnTo>
                      <a:lnTo>
                        <a:pt x="809" y="55"/>
                      </a:lnTo>
                      <a:lnTo>
                        <a:pt x="809" y="58"/>
                      </a:lnTo>
                      <a:lnTo>
                        <a:pt x="810" y="59"/>
                      </a:lnTo>
                      <a:lnTo>
                        <a:pt x="810" y="61"/>
                      </a:lnTo>
                      <a:lnTo>
                        <a:pt x="811" y="64"/>
                      </a:lnTo>
                      <a:lnTo>
                        <a:pt x="812" y="70"/>
                      </a:lnTo>
                      <a:lnTo>
                        <a:pt x="812" y="77"/>
                      </a:lnTo>
                      <a:lnTo>
                        <a:pt x="813" y="82"/>
                      </a:lnTo>
                      <a:lnTo>
                        <a:pt x="813" y="87"/>
                      </a:lnTo>
                      <a:lnTo>
                        <a:pt x="813" y="90"/>
                      </a:lnTo>
                      <a:lnTo>
                        <a:pt x="814" y="91"/>
                      </a:lnTo>
                      <a:lnTo>
                        <a:pt x="814" y="95"/>
                      </a:lnTo>
                      <a:lnTo>
                        <a:pt x="815" y="96"/>
                      </a:lnTo>
                      <a:lnTo>
                        <a:pt x="816" y="104"/>
                      </a:lnTo>
                      <a:lnTo>
                        <a:pt x="816" y="102"/>
                      </a:lnTo>
                      <a:lnTo>
                        <a:pt x="817" y="105"/>
                      </a:lnTo>
                      <a:lnTo>
                        <a:pt x="817" y="103"/>
                      </a:lnTo>
                      <a:lnTo>
                        <a:pt x="818" y="101"/>
                      </a:lnTo>
                      <a:lnTo>
                        <a:pt x="818" y="104"/>
                      </a:lnTo>
                      <a:lnTo>
                        <a:pt x="819" y="105"/>
                      </a:lnTo>
                      <a:lnTo>
                        <a:pt x="819" y="106"/>
                      </a:lnTo>
                      <a:lnTo>
                        <a:pt x="820" y="106"/>
                      </a:lnTo>
                      <a:lnTo>
                        <a:pt x="820" y="104"/>
                      </a:lnTo>
                      <a:lnTo>
                        <a:pt x="821" y="109"/>
                      </a:lnTo>
                      <a:lnTo>
                        <a:pt x="821" y="104"/>
                      </a:lnTo>
                      <a:lnTo>
                        <a:pt x="822" y="103"/>
                      </a:lnTo>
                      <a:lnTo>
                        <a:pt x="822" y="106"/>
                      </a:lnTo>
                      <a:lnTo>
                        <a:pt x="823" y="107"/>
                      </a:lnTo>
                      <a:lnTo>
                        <a:pt x="823" y="104"/>
                      </a:lnTo>
                      <a:lnTo>
                        <a:pt x="824" y="101"/>
                      </a:lnTo>
                      <a:lnTo>
                        <a:pt x="824" y="107"/>
                      </a:lnTo>
                      <a:lnTo>
                        <a:pt x="825" y="103"/>
                      </a:lnTo>
                      <a:lnTo>
                        <a:pt x="825" y="108"/>
                      </a:lnTo>
                      <a:lnTo>
                        <a:pt x="826" y="102"/>
                      </a:lnTo>
                      <a:lnTo>
                        <a:pt x="826" y="106"/>
                      </a:lnTo>
                      <a:lnTo>
                        <a:pt x="826" y="105"/>
                      </a:lnTo>
                      <a:lnTo>
                        <a:pt x="827" y="102"/>
                      </a:lnTo>
                      <a:lnTo>
                        <a:pt x="827" y="106"/>
                      </a:lnTo>
                      <a:lnTo>
                        <a:pt x="828" y="104"/>
                      </a:lnTo>
                      <a:lnTo>
                        <a:pt x="828" y="103"/>
                      </a:lnTo>
                      <a:lnTo>
                        <a:pt x="829" y="104"/>
                      </a:lnTo>
                      <a:lnTo>
                        <a:pt x="829" y="103"/>
                      </a:lnTo>
                      <a:lnTo>
                        <a:pt x="830" y="97"/>
                      </a:lnTo>
                      <a:lnTo>
                        <a:pt x="830" y="103"/>
                      </a:lnTo>
                      <a:lnTo>
                        <a:pt x="831" y="97"/>
                      </a:lnTo>
                      <a:lnTo>
                        <a:pt x="831" y="98"/>
                      </a:lnTo>
                      <a:lnTo>
                        <a:pt x="832" y="95"/>
                      </a:lnTo>
                      <a:lnTo>
                        <a:pt x="832" y="91"/>
                      </a:lnTo>
                      <a:lnTo>
                        <a:pt x="833" y="97"/>
                      </a:lnTo>
                      <a:lnTo>
                        <a:pt x="834" y="92"/>
                      </a:lnTo>
                      <a:lnTo>
                        <a:pt x="834" y="98"/>
                      </a:lnTo>
                      <a:lnTo>
                        <a:pt x="835" y="96"/>
                      </a:lnTo>
                      <a:lnTo>
                        <a:pt x="836" y="96"/>
                      </a:lnTo>
                      <a:lnTo>
                        <a:pt x="836" y="103"/>
                      </a:lnTo>
                      <a:lnTo>
                        <a:pt x="836" y="98"/>
                      </a:lnTo>
                      <a:lnTo>
                        <a:pt x="837" y="103"/>
                      </a:lnTo>
                      <a:lnTo>
                        <a:pt x="837" y="101"/>
                      </a:lnTo>
                      <a:lnTo>
                        <a:pt x="838" y="102"/>
                      </a:lnTo>
                      <a:lnTo>
                        <a:pt x="838" y="103"/>
                      </a:lnTo>
                      <a:lnTo>
                        <a:pt x="839" y="101"/>
                      </a:lnTo>
                      <a:lnTo>
                        <a:pt x="839" y="107"/>
                      </a:lnTo>
                      <a:lnTo>
                        <a:pt x="840" y="102"/>
                      </a:lnTo>
                      <a:lnTo>
                        <a:pt x="840" y="106"/>
                      </a:lnTo>
                      <a:lnTo>
                        <a:pt x="841" y="101"/>
                      </a:lnTo>
                      <a:lnTo>
                        <a:pt x="841" y="107"/>
                      </a:lnTo>
                      <a:lnTo>
                        <a:pt x="842" y="106"/>
                      </a:lnTo>
                      <a:lnTo>
                        <a:pt x="842" y="105"/>
                      </a:lnTo>
                      <a:lnTo>
                        <a:pt x="843" y="104"/>
                      </a:lnTo>
                      <a:lnTo>
                        <a:pt x="843" y="98"/>
                      </a:lnTo>
                      <a:lnTo>
                        <a:pt x="844" y="105"/>
                      </a:lnTo>
                      <a:lnTo>
                        <a:pt x="844" y="103"/>
                      </a:lnTo>
                      <a:lnTo>
                        <a:pt x="845" y="105"/>
                      </a:lnTo>
                      <a:lnTo>
                        <a:pt x="846" y="101"/>
                      </a:lnTo>
                      <a:lnTo>
                        <a:pt x="846" y="105"/>
                      </a:lnTo>
                      <a:lnTo>
                        <a:pt x="846" y="107"/>
                      </a:lnTo>
                      <a:lnTo>
                        <a:pt x="847" y="104"/>
                      </a:lnTo>
                      <a:lnTo>
                        <a:pt x="847" y="106"/>
                      </a:lnTo>
                      <a:lnTo>
                        <a:pt x="848" y="105"/>
                      </a:lnTo>
                      <a:lnTo>
                        <a:pt x="848" y="107"/>
                      </a:lnTo>
                      <a:lnTo>
                        <a:pt x="849" y="108"/>
                      </a:lnTo>
                      <a:lnTo>
                        <a:pt x="849" y="107"/>
                      </a:lnTo>
                      <a:lnTo>
                        <a:pt x="850" y="105"/>
                      </a:lnTo>
                      <a:lnTo>
                        <a:pt x="850" y="102"/>
                      </a:lnTo>
                      <a:lnTo>
                        <a:pt x="851" y="109"/>
                      </a:lnTo>
                      <a:lnTo>
                        <a:pt x="851" y="104"/>
                      </a:lnTo>
                      <a:lnTo>
                        <a:pt x="851" y="101"/>
                      </a:lnTo>
                      <a:lnTo>
                        <a:pt x="852" y="107"/>
                      </a:lnTo>
                      <a:lnTo>
                        <a:pt x="853" y="106"/>
                      </a:lnTo>
                      <a:lnTo>
                        <a:pt x="854" y="107"/>
                      </a:lnTo>
                      <a:lnTo>
                        <a:pt x="854" y="102"/>
                      </a:lnTo>
                      <a:lnTo>
                        <a:pt x="855" y="104"/>
                      </a:lnTo>
                      <a:lnTo>
                        <a:pt x="855" y="107"/>
                      </a:lnTo>
                      <a:lnTo>
                        <a:pt x="856" y="102"/>
                      </a:lnTo>
                      <a:lnTo>
                        <a:pt x="856" y="104"/>
                      </a:lnTo>
                      <a:lnTo>
                        <a:pt x="857" y="98"/>
                      </a:lnTo>
                      <a:lnTo>
                        <a:pt x="858" y="97"/>
                      </a:lnTo>
                      <a:lnTo>
                        <a:pt x="858" y="99"/>
                      </a:lnTo>
                      <a:lnTo>
                        <a:pt x="858" y="95"/>
                      </a:lnTo>
                      <a:lnTo>
                        <a:pt x="859" y="98"/>
                      </a:lnTo>
                      <a:lnTo>
                        <a:pt x="859" y="94"/>
                      </a:lnTo>
                      <a:lnTo>
                        <a:pt x="860" y="95"/>
                      </a:lnTo>
                      <a:lnTo>
                        <a:pt x="860" y="94"/>
                      </a:lnTo>
                      <a:lnTo>
                        <a:pt x="861" y="92"/>
                      </a:lnTo>
                      <a:lnTo>
                        <a:pt x="861" y="96"/>
                      </a:lnTo>
                      <a:lnTo>
                        <a:pt x="862" y="95"/>
                      </a:lnTo>
                      <a:lnTo>
                        <a:pt x="862" y="93"/>
                      </a:lnTo>
                      <a:lnTo>
                        <a:pt x="863" y="96"/>
                      </a:lnTo>
                      <a:lnTo>
                        <a:pt x="863" y="97"/>
                      </a:lnTo>
                      <a:lnTo>
                        <a:pt x="864" y="97"/>
                      </a:lnTo>
                      <a:lnTo>
                        <a:pt x="864" y="101"/>
                      </a:lnTo>
                      <a:lnTo>
                        <a:pt x="865" y="97"/>
                      </a:lnTo>
                      <a:lnTo>
                        <a:pt x="865" y="101"/>
                      </a:lnTo>
                      <a:lnTo>
                        <a:pt x="866" y="98"/>
                      </a:lnTo>
                      <a:lnTo>
                        <a:pt x="866" y="100"/>
                      </a:lnTo>
                      <a:lnTo>
                        <a:pt x="867" y="98"/>
                      </a:lnTo>
                      <a:lnTo>
                        <a:pt x="867" y="103"/>
                      </a:lnTo>
                      <a:lnTo>
                        <a:pt x="868" y="104"/>
                      </a:lnTo>
                      <a:lnTo>
                        <a:pt x="868" y="100"/>
                      </a:lnTo>
                      <a:lnTo>
                        <a:pt x="868" y="97"/>
                      </a:lnTo>
                      <a:lnTo>
                        <a:pt x="869" y="101"/>
                      </a:lnTo>
                      <a:lnTo>
                        <a:pt x="869" y="100"/>
                      </a:lnTo>
                      <a:lnTo>
                        <a:pt x="870" y="104"/>
                      </a:lnTo>
                      <a:lnTo>
                        <a:pt x="870" y="102"/>
                      </a:lnTo>
                      <a:lnTo>
                        <a:pt x="871" y="104"/>
                      </a:lnTo>
                      <a:lnTo>
                        <a:pt x="871" y="103"/>
                      </a:lnTo>
                      <a:lnTo>
                        <a:pt x="872" y="107"/>
                      </a:lnTo>
                      <a:lnTo>
                        <a:pt x="873" y="99"/>
                      </a:lnTo>
                      <a:lnTo>
                        <a:pt x="873" y="104"/>
                      </a:lnTo>
                      <a:lnTo>
                        <a:pt x="874" y="105"/>
                      </a:lnTo>
                      <a:lnTo>
                        <a:pt x="875" y="101"/>
                      </a:lnTo>
                      <a:lnTo>
                        <a:pt x="875" y="104"/>
                      </a:lnTo>
                      <a:lnTo>
                        <a:pt x="876" y="105"/>
                      </a:lnTo>
                      <a:lnTo>
                        <a:pt x="876" y="106"/>
                      </a:lnTo>
                      <a:lnTo>
                        <a:pt x="877" y="110"/>
                      </a:lnTo>
                      <a:lnTo>
                        <a:pt x="877" y="106"/>
                      </a:lnTo>
                      <a:lnTo>
                        <a:pt x="878" y="104"/>
                      </a:lnTo>
                      <a:lnTo>
                        <a:pt x="878" y="107"/>
                      </a:lnTo>
                      <a:lnTo>
                        <a:pt x="878" y="101"/>
                      </a:lnTo>
                      <a:lnTo>
                        <a:pt x="879" y="109"/>
                      </a:lnTo>
                      <a:lnTo>
                        <a:pt x="879" y="101"/>
                      </a:lnTo>
                      <a:lnTo>
                        <a:pt x="880" y="104"/>
                      </a:lnTo>
                      <a:lnTo>
                        <a:pt x="881" y="108"/>
                      </a:lnTo>
                      <a:lnTo>
                        <a:pt x="881" y="103"/>
                      </a:lnTo>
                      <a:lnTo>
                        <a:pt x="882" y="105"/>
                      </a:lnTo>
                      <a:lnTo>
                        <a:pt x="882" y="102"/>
                      </a:lnTo>
                      <a:lnTo>
                        <a:pt x="882" y="103"/>
                      </a:lnTo>
                      <a:lnTo>
                        <a:pt x="883" y="102"/>
                      </a:lnTo>
                      <a:lnTo>
                        <a:pt x="883" y="107"/>
                      </a:lnTo>
                      <a:lnTo>
                        <a:pt x="884" y="106"/>
                      </a:lnTo>
                      <a:lnTo>
                        <a:pt x="884" y="103"/>
                      </a:lnTo>
                      <a:lnTo>
                        <a:pt x="885" y="97"/>
                      </a:lnTo>
                      <a:lnTo>
                        <a:pt x="885" y="102"/>
                      </a:lnTo>
                      <a:lnTo>
                        <a:pt x="886" y="103"/>
                      </a:lnTo>
                      <a:lnTo>
                        <a:pt x="887" y="102"/>
                      </a:lnTo>
                      <a:lnTo>
                        <a:pt x="887" y="100"/>
                      </a:lnTo>
                      <a:lnTo>
                        <a:pt x="888" y="101"/>
                      </a:lnTo>
                      <a:lnTo>
                        <a:pt x="888" y="106"/>
                      </a:lnTo>
                      <a:lnTo>
                        <a:pt x="889" y="104"/>
                      </a:lnTo>
                      <a:lnTo>
                        <a:pt x="889" y="102"/>
                      </a:lnTo>
                      <a:lnTo>
                        <a:pt x="890" y="106"/>
                      </a:lnTo>
                      <a:lnTo>
                        <a:pt x="890" y="103"/>
                      </a:lnTo>
                      <a:lnTo>
                        <a:pt x="891" y="105"/>
                      </a:lnTo>
                      <a:lnTo>
                        <a:pt x="891" y="104"/>
                      </a:lnTo>
                      <a:lnTo>
                        <a:pt x="891" y="101"/>
                      </a:lnTo>
                      <a:lnTo>
                        <a:pt x="892" y="103"/>
                      </a:lnTo>
                      <a:lnTo>
                        <a:pt x="892" y="102"/>
                      </a:lnTo>
                      <a:lnTo>
                        <a:pt x="893" y="102"/>
                      </a:lnTo>
                      <a:lnTo>
                        <a:pt x="893" y="101"/>
                      </a:lnTo>
                      <a:lnTo>
                        <a:pt x="894" y="106"/>
                      </a:lnTo>
                      <a:lnTo>
                        <a:pt x="894" y="102"/>
                      </a:lnTo>
                      <a:lnTo>
                        <a:pt x="895" y="111"/>
                      </a:lnTo>
                      <a:lnTo>
                        <a:pt x="895" y="106"/>
                      </a:lnTo>
                      <a:lnTo>
                        <a:pt x="896" y="106"/>
                      </a:lnTo>
                      <a:lnTo>
                        <a:pt x="896" y="100"/>
                      </a:lnTo>
                      <a:lnTo>
                        <a:pt x="897" y="110"/>
                      </a:lnTo>
                      <a:lnTo>
                        <a:pt x="897" y="105"/>
                      </a:lnTo>
                      <a:lnTo>
                        <a:pt x="898" y="109"/>
                      </a:lnTo>
                      <a:lnTo>
                        <a:pt x="898" y="104"/>
                      </a:lnTo>
                      <a:lnTo>
                        <a:pt x="899" y="106"/>
                      </a:lnTo>
                      <a:lnTo>
                        <a:pt x="899" y="102"/>
                      </a:lnTo>
                      <a:lnTo>
                        <a:pt x="900" y="105"/>
                      </a:lnTo>
                      <a:lnTo>
                        <a:pt x="900" y="107"/>
                      </a:lnTo>
                      <a:lnTo>
                        <a:pt x="900" y="103"/>
                      </a:lnTo>
                      <a:lnTo>
                        <a:pt x="901" y="102"/>
                      </a:lnTo>
                      <a:lnTo>
                        <a:pt x="901" y="104"/>
                      </a:lnTo>
                      <a:lnTo>
                        <a:pt x="902" y="106"/>
                      </a:lnTo>
                      <a:lnTo>
                        <a:pt x="902" y="102"/>
                      </a:lnTo>
                      <a:lnTo>
                        <a:pt x="903" y="107"/>
                      </a:lnTo>
                      <a:lnTo>
                        <a:pt x="903" y="103"/>
                      </a:lnTo>
                      <a:lnTo>
                        <a:pt x="904" y="106"/>
                      </a:lnTo>
                      <a:lnTo>
                        <a:pt x="904" y="108"/>
                      </a:lnTo>
                      <a:lnTo>
                        <a:pt x="905" y="104"/>
                      </a:lnTo>
                      <a:lnTo>
                        <a:pt x="905" y="107"/>
                      </a:lnTo>
                      <a:lnTo>
                        <a:pt x="906" y="104"/>
                      </a:lnTo>
                      <a:lnTo>
                        <a:pt x="906" y="102"/>
                      </a:lnTo>
                      <a:lnTo>
                        <a:pt x="907" y="105"/>
                      </a:lnTo>
                      <a:lnTo>
                        <a:pt x="907" y="99"/>
                      </a:lnTo>
                      <a:lnTo>
                        <a:pt x="908" y="105"/>
                      </a:lnTo>
                      <a:lnTo>
                        <a:pt x="909" y="97"/>
                      </a:lnTo>
                      <a:lnTo>
                        <a:pt x="909" y="100"/>
                      </a:lnTo>
                      <a:lnTo>
                        <a:pt x="910" y="105"/>
                      </a:lnTo>
                      <a:lnTo>
                        <a:pt x="910" y="103"/>
                      </a:lnTo>
                      <a:lnTo>
                        <a:pt x="911" y="102"/>
                      </a:lnTo>
                      <a:lnTo>
                        <a:pt x="911" y="101"/>
                      </a:lnTo>
                      <a:lnTo>
                        <a:pt x="912" y="97"/>
                      </a:lnTo>
                      <a:lnTo>
                        <a:pt x="912" y="103"/>
                      </a:lnTo>
                      <a:lnTo>
                        <a:pt x="913" y="102"/>
                      </a:lnTo>
                      <a:lnTo>
                        <a:pt x="913" y="101"/>
                      </a:lnTo>
                      <a:lnTo>
                        <a:pt x="914" y="100"/>
                      </a:lnTo>
                      <a:lnTo>
                        <a:pt x="914" y="103"/>
                      </a:lnTo>
                      <a:lnTo>
                        <a:pt x="914" y="107"/>
                      </a:lnTo>
                      <a:lnTo>
                        <a:pt x="915" y="109"/>
                      </a:lnTo>
                      <a:lnTo>
                        <a:pt x="915" y="99"/>
                      </a:lnTo>
                      <a:lnTo>
                        <a:pt x="916" y="103"/>
                      </a:lnTo>
                      <a:lnTo>
                        <a:pt x="916" y="105"/>
                      </a:lnTo>
                      <a:lnTo>
                        <a:pt x="917" y="103"/>
                      </a:lnTo>
                      <a:lnTo>
                        <a:pt x="917" y="99"/>
                      </a:lnTo>
                      <a:lnTo>
                        <a:pt x="918" y="104"/>
                      </a:lnTo>
                      <a:lnTo>
                        <a:pt x="918" y="103"/>
                      </a:lnTo>
                      <a:lnTo>
                        <a:pt x="919" y="100"/>
                      </a:lnTo>
                      <a:lnTo>
                        <a:pt x="919" y="102"/>
                      </a:lnTo>
                      <a:lnTo>
                        <a:pt x="920" y="103"/>
                      </a:lnTo>
                      <a:lnTo>
                        <a:pt x="921" y="104"/>
                      </a:lnTo>
                      <a:lnTo>
                        <a:pt x="921" y="105"/>
                      </a:lnTo>
                      <a:lnTo>
                        <a:pt x="922" y="101"/>
                      </a:lnTo>
                      <a:lnTo>
                        <a:pt x="922" y="102"/>
                      </a:lnTo>
                      <a:lnTo>
                        <a:pt x="923" y="103"/>
                      </a:lnTo>
                      <a:lnTo>
                        <a:pt x="923" y="105"/>
                      </a:lnTo>
                      <a:lnTo>
                        <a:pt x="923" y="108"/>
                      </a:lnTo>
                      <a:lnTo>
                        <a:pt x="924" y="107"/>
                      </a:lnTo>
                      <a:lnTo>
                        <a:pt x="924" y="99"/>
                      </a:lnTo>
                      <a:lnTo>
                        <a:pt x="925" y="103"/>
                      </a:lnTo>
                      <a:lnTo>
                        <a:pt x="925" y="104"/>
                      </a:lnTo>
                      <a:lnTo>
                        <a:pt x="926" y="103"/>
                      </a:lnTo>
                      <a:lnTo>
                        <a:pt x="926" y="108"/>
                      </a:lnTo>
                      <a:lnTo>
                        <a:pt x="927" y="105"/>
                      </a:lnTo>
                      <a:lnTo>
                        <a:pt x="927" y="104"/>
                      </a:lnTo>
                      <a:lnTo>
                        <a:pt x="928" y="105"/>
                      </a:lnTo>
                      <a:lnTo>
                        <a:pt x="928" y="100"/>
                      </a:lnTo>
                      <a:lnTo>
                        <a:pt x="929" y="109"/>
                      </a:lnTo>
                      <a:lnTo>
                        <a:pt x="929" y="105"/>
                      </a:lnTo>
                      <a:lnTo>
                        <a:pt x="930" y="104"/>
                      </a:lnTo>
                      <a:lnTo>
                        <a:pt x="931" y="100"/>
                      </a:lnTo>
                      <a:lnTo>
                        <a:pt x="931" y="110"/>
                      </a:lnTo>
                      <a:lnTo>
                        <a:pt x="932" y="103"/>
                      </a:lnTo>
                      <a:lnTo>
                        <a:pt x="932" y="109"/>
                      </a:lnTo>
                      <a:lnTo>
                        <a:pt x="933" y="104"/>
                      </a:lnTo>
                      <a:lnTo>
                        <a:pt x="933" y="107"/>
                      </a:lnTo>
                      <a:lnTo>
                        <a:pt x="933" y="103"/>
                      </a:lnTo>
                      <a:lnTo>
                        <a:pt x="934" y="107"/>
                      </a:lnTo>
                      <a:lnTo>
                        <a:pt x="934" y="101"/>
                      </a:lnTo>
                      <a:lnTo>
                        <a:pt x="935" y="101"/>
                      </a:lnTo>
                      <a:lnTo>
                        <a:pt x="935" y="105"/>
                      </a:lnTo>
                      <a:lnTo>
                        <a:pt x="936" y="103"/>
                      </a:lnTo>
                      <a:lnTo>
                        <a:pt x="936" y="107"/>
                      </a:lnTo>
                      <a:lnTo>
                        <a:pt x="937" y="107"/>
                      </a:lnTo>
                      <a:lnTo>
                        <a:pt x="937" y="106"/>
                      </a:lnTo>
                      <a:lnTo>
                        <a:pt x="938" y="105"/>
                      </a:lnTo>
                      <a:lnTo>
                        <a:pt x="938" y="101"/>
                      </a:lnTo>
                      <a:lnTo>
                        <a:pt x="939" y="101"/>
                      </a:lnTo>
                      <a:lnTo>
                        <a:pt x="939" y="99"/>
                      </a:lnTo>
                      <a:lnTo>
                        <a:pt x="940" y="103"/>
                      </a:lnTo>
                      <a:lnTo>
                        <a:pt x="940" y="102"/>
                      </a:lnTo>
                      <a:lnTo>
                        <a:pt x="941" y="104"/>
                      </a:lnTo>
                      <a:lnTo>
                        <a:pt x="941" y="102"/>
                      </a:lnTo>
                      <a:lnTo>
                        <a:pt x="942" y="104"/>
                      </a:lnTo>
                      <a:lnTo>
                        <a:pt x="942" y="102"/>
                      </a:lnTo>
                      <a:lnTo>
                        <a:pt x="943" y="103"/>
                      </a:lnTo>
                      <a:lnTo>
                        <a:pt x="943" y="105"/>
                      </a:lnTo>
                      <a:lnTo>
                        <a:pt x="944" y="104"/>
                      </a:lnTo>
                      <a:lnTo>
                        <a:pt x="945" y="105"/>
                      </a:lnTo>
                      <a:lnTo>
                        <a:pt x="945" y="100"/>
                      </a:lnTo>
                      <a:lnTo>
                        <a:pt x="945" y="107"/>
                      </a:lnTo>
                      <a:lnTo>
                        <a:pt x="946" y="104"/>
                      </a:lnTo>
                      <a:lnTo>
                        <a:pt x="946" y="101"/>
                      </a:lnTo>
                      <a:lnTo>
                        <a:pt x="947" y="104"/>
                      </a:lnTo>
                      <a:lnTo>
                        <a:pt x="947" y="107"/>
                      </a:lnTo>
                      <a:lnTo>
                        <a:pt x="948" y="101"/>
                      </a:lnTo>
                      <a:lnTo>
                        <a:pt x="949" y="103"/>
                      </a:lnTo>
                      <a:lnTo>
                        <a:pt x="949" y="97"/>
                      </a:lnTo>
                      <a:lnTo>
                        <a:pt x="950" y="105"/>
                      </a:lnTo>
                      <a:lnTo>
                        <a:pt x="950" y="104"/>
                      </a:lnTo>
                      <a:lnTo>
                        <a:pt x="951" y="97"/>
                      </a:lnTo>
                      <a:lnTo>
                        <a:pt x="951" y="103"/>
                      </a:lnTo>
                      <a:lnTo>
                        <a:pt x="952" y="107"/>
                      </a:lnTo>
                      <a:lnTo>
                        <a:pt x="952" y="99"/>
                      </a:lnTo>
                      <a:lnTo>
                        <a:pt x="953" y="103"/>
                      </a:lnTo>
                      <a:lnTo>
                        <a:pt x="954" y="104"/>
                      </a:lnTo>
                      <a:lnTo>
                        <a:pt x="955" y="100"/>
                      </a:lnTo>
                      <a:lnTo>
                        <a:pt x="955" y="106"/>
                      </a:lnTo>
                      <a:lnTo>
                        <a:pt x="955" y="105"/>
                      </a:lnTo>
                      <a:lnTo>
                        <a:pt x="956" y="101"/>
                      </a:lnTo>
                      <a:lnTo>
                        <a:pt x="956" y="99"/>
                      </a:lnTo>
                      <a:lnTo>
                        <a:pt x="957" y="99"/>
                      </a:lnTo>
                      <a:lnTo>
                        <a:pt x="957" y="104"/>
                      </a:lnTo>
                      <a:lnTo>
                        <a:pt x="958" y="102"/>
                      </a:lnTo>
                      <a:lnTo>
                        <a:pt x="958" y="105"/>
                      </a:lnTo>
                      <a:lnTo>
                        <a:pt x="959" y="102"/>
                      </a:lnTo>
                      <a:lnTo>
                        <a:pt x="959" y="100"/>
                      </a:lnTo>
                      <a:lnTo>
                        <a:pt x="960" y="97"/>
                      </a:lnTo>
                      <a:lnTo>
                        <a:pt x="960" y="101"/>
                      </a:lnTo>
                      <a:lnTo>
                        <a:pt x="961" y="103"/>
                      </a:lnTo>
                      <a:lnTo>
                        <a:pt x="961" y="101"/>
                      </a:lnTo>
                      <a:lnTo>
                        <a:pt x="962" y="99"/>
                      </a:lnTo>
                      <a:lnTo>
                        <a:pt x="962" y="103"/>
                      </a:lnTo>
                      <a:lnTo>
                        <a:pt x="963" y="105"/>
                      </a:lnTo>
                      <a:lnTo>
                        <a:pt x="963" y="102"/>
                      </a:lnTo>
                      <a:lnTo>
                        <a:pt x="964" y="103"/>
                      </a:lnTo>
                      <a:lnTo>
                        <a:pt x="964" y="107"/>
                      </a:lnTo>
                      <a:lnTo>
                        <a:pt x="965" y="100"/>
                      </a:lnTo>
                      <a:lnTo>
                        <a:pt x="965" y="101"/>
                      </a:lnTo>
                      <a:lnTo>
                        <a:pt x="965" y="100"/>
                      </a:lnTo>
                      <a:lnTo>
                        <a:pt x="966" y="102"/>
                      </a:lnTo>
                      <a:lnTo>
                        <a:pt x="966" y="103"/>
                      </a:lnTo>
                      <a:lnTo>
                        <a:pt x="967" y="103"/>
                      </a:lnTo>
                      <a:lnTo>
                        <a:pt x="967" y="104"/>
                      </a:lnTo>
                      <a:lnTo>
                        <a:pt x="968" y="95"/>
                      </a:lnTo>
                      <a:lnTo>
                        <a:pt x="968" y="101"/>
                      </a:lnTo>
                      <a:lnTo>
                        <a:pt x="969" y="95"/>
                      </a:lnTo>
                      <a:lnTo>
                        <a:pt x="969" y="101"/>
                      </a:lnTo>
                      <a:lnTo>
                        <a:pt x="970" y="104"/>
                      </a:lnTo>
                      <a:lnTo>
                        <a:pt x="970" y="100"/>
                      </a:lnTo>
                      <a:lnTo>
                        <a:pt x="971" y="103"/>
                      </a:lnTo>
                      <a:lnTo>
                        <a:pt x="971" y="102"/>
                      </a:lnTo>
                      <a:lnTo>
                        <a:pt x="972" y="104"/>
                      </a:lnTo>
                      <a:lnTo>
                        <a:pt x="972" y="98"/>
                      </a:lnTo>
                      <a:lnTo>
                        <a:pt x="973" y="102"/>
                      </a:lnTo>
                      <a:lnTo>
                        <a:pt x="973" y="101"/>
                      </a:lnTo>
                      <a:lnTo>
                        <a:pt x="974" y="101"/>
                      </a:lnTo>
                      <a:lnTo>
                        <a:pt x="974" y="102"/>
                      </a:lnTo>
                      <a:lnTo>
                        <a:pt x="975" y="111"/>
                      </a:lnTo>
                      <a:lnTo>
                        <a:pt x="975" y="98"/>
                      </a:lnTo>
                      <a:lnTo>
                        <a:pt x="975" y="101"/>
                      </a:lnTo>
                      <a:lnTo>
                        <a:pt x="976" y="99"/>
                      </a:lnTo>
                      <a:lnTo>
                        <a:pt x="976" y="103"/>
                      </a:lnTo>
                      <a:lnTo>
                        <a:pt x="977" y="104"/>
                      </a:lnTo>
                      <a:lnTo>
                        <a:pt x="977" y="103"/>
                      </a:lnTo>
                      <a:lnTo>
                        <a:pt x="978" y="99"/>
                      </a:lnTo>
                      <a:lnTo>
                        <a:pt x="978" y="98"/>
                      </a:lnTo>
                      <a:lnTo>
                        <a:pt x="978" y="105"/>
                      </a:lnTo>
                      <a:lnTo>
                        <a:pt x="979" y="100"/>
                      </a:lnTo>
                      <a:lnTo>
                        <a:pt x="979" y="105"/>
                      </a:lnTo>
                      <a:lnTo>
                        <a:pt x="980" y="101"/>
                      </a:lnTo>
                      <a:lnTo>
                        <a:pt x="980" y="102"/>
                      </a:lnTo>
                      <a:lnTo>
                        <a:pt x="981" y="103"/>
                      </a:lnTo>
                      <a:lnTo>
                        <a:pt x="981" y="100"/>
                      </a:lnTo>
                      <a:lnTo>
                        <a:pt x="982" y="106"/>
                      </a:lnTo>
                      <a:lnTo>
                        <a:pt x="982" y="109"/>
                      </a:lnTo>
                      <a:lnTo>
                        <a:pt x="983" y="97"/>
                      </a:lnTo>
                      <a:lnTo>
                        <a:pt x="983" y="103"/>
                      </a:lnTo>
                      <a:lnTo>
                        <a:pt x="984" y="95"/>
                      </a:lnTo>
                      <a:lnTo>
                        <a:pt x="984" y="102"/>
                      </a:lnTo>
                      <a:lnTo>
                        <a:pt x="985" y="102"/>
                      </a:lnTo>
                      <a:lnTo>
                        <a:pt x="985" y="96"/>
                      </a:lnTo>
                      <a:lnTo>
                        <a:pt x="986" y="100"/>
                      </a:lnTo>
                      <a:lnTo>
                        <a:pt x="986" y="106"/>
                      </a:lnTo>
                      <a:lnTo>
                        <a:pt x="987" y="106"/>
                      </a:lnTo>
                      <a:lnTo>
                        <a:pt x="987" y="100"/>
                      </a:lnTo>
                      <a:lnTo>
                        <a:pt x="988" y="104"/>
                      </a:lnTo>
                      <a:lnTo>
                        <a:pt x="988" y="96"/>
                      </a:lnTo>
                      <a:lnTo>
                        <a:pt x="989" y="97"/>
                      </a:lnTo>
                      <a:lnTo>
                        <a:pt x="989" y="101"/>
                      </a:lnTo>
                      <a:lnTo>
                        <a:pt x="990" y="102"/>
                      </a:lnTo>
                      <a:lnTo>
                        <a:pt x="990" y="103"/>
                      </a:lnTo>
                      <a:lnTo>
                        <a:pt x="991" y="101"/>
                      </a:lnTo>
                      <a:lnTo>
                        <a:pt x="991" y="107"/>
                      </a:lnTo>
                      <a:lnTo>
                        <a:pt x="992" y="104"/>
                      </a:lnTo>
                      <a:lnTo>
                        <a:pt x="993" y="105"/>
                      </a:lnTo>
                      <a:lnTo>
                        <a:pt x="994" y="101"/>
                      </a:lnTo>
                      <a:lnTo>
                        <a:pt x="994" y="104"/>
                      </a:lnTo>
                      <a:lnTo>
                        <a:pt x="995" y="101"/>
                      </a:lnTo>
                      <a:lnTo>
                        <a:pt x="995" y="99"/>
                      </a:lnTo>
                      <a:lnTo>
                        <a:pt x="996" y="102"/>
                      </a:lnTo>
                      <a:lnTo>
                        <a:pt x="996" y="104"/>
                      </a:lnTo>
                      <a:lnTo>
                        <a:pt x="997" y="103"/>
                      </a:lnTo>
                      <a:lnTo>
                        <a:pt x="997" y="101"/>
                      </a:lnTo>
                      <a:lnTo>
                        <a:pt x="997" y="100"/>
                      </a:lnTo>
                      <a:lnTo>
                        <a:pt x="998" y="97"/>
                      </a:lnTo>
                      <a:lnTo>
                        <a:pt x="998" y="104"/>
                      </a:lnTo>
                      <a:lnTo>
                        <a:pt x="999" y="100"/>
                      </a:lnTo>
                      <a:lnTo>
                        <a:pt x="999" y="98"/>
                      </a:lnTo>
                      <a:lnTo>
                        <a:pt x="1000" y="97"/>
                      </a:lnTo>
                      <a:lnTo>
                        <a:pt x="1000" y="101"/>
                      </a:lnTo>
                      <a:lnTo>
                        <a:pt x="1001" y="96"/>
                      </a:lnTo>
                      <a:lnTo>
                        <a:pt x="1001" y="102"/>
                      </a:lnTo>
                      <a:lnTo>
                        <a:pt x="1002" y="97"/>
                      </a:lnTo>
                      <a:lnTo>
                        <a:pt x="1003" y="99"/>
                      </a:lnTo>
                      <a:lnTo>
                        <a:pt x="1003" y="101"/>
                      </a:lnTo>
                      <a:lnTo>
                        <a:pt x="1004" y="97"/>
                      </a:lnTo>
                      <a:lnTo>
                        <a:pt x="1005" y="95"/>
                      </a:lnTo>
                      <a:lnTo>
                        <a:pt x="1005" y="98"/>
                      </a:lnTo>
                      <a:lnTo>
                        <a:pt x="1006" y="101"/>
                      </a:lnTo>
                      <a:lnTo>
                        <a:pt x="1006" y="98"/>
                      </a:lnTo>
                      <a:lnTo>
                        <a:pt x="1007" y="99"/>
                      </a:lnTo>
                      <a:lnTo>
                        <a:pt x="1007" y="98"/>
                      </a:lnTo>
                      <a:lnTo>
                        <a:pt x="1007" y="97"/>
                      </a:lnTo>
                      <a:lnTo>
                        <a:pt x="1008" y="97"/>
                      </a:lnTo>
                      <a:lnTo>
                        <a:pt x="1008" y="99"/>
                      </a:lnTo>
                      <a:lnTo>
                        <a:pt x="1009" y="96"/>
                      </a:lnTo>
                      <a:lnTo>
                        <a:pt x="1009" y="100"/>
                      </a:lnTo>
                      <a:lnTo>
                        <a:pt x="1010" y="97"/>
                      </a:lnTo>
                      <a:lnTo>
                        <a:pt x="1010" y="100"/>
                      </a:lnTo>
                      <a:lnTo>
                        <a:pt x="1011" y="100"/>
                      </a:lnTo>
                      <a:lnTo>
                        <a:pt x="1011" y="98"/>
                      </a:lnTo>
                      <a:lnTo>
                        <a:pt x="1012" y="96"/>
                      </a:lnTo>
                      <a:lnTo>
                        <a:pt x="1013" y="96"/>
                      </a:lnTo>
                      <a:lnTo>
                        <a:pt x="1013" y="94"/>
                      </a:lnTo>
                      <a:lnTo>
                        <a:pt x="1014" y="99"/>
                      </a:lnTo>
                      <a:lnTo>
                        <a:pt x="1014" y="96"/>
                      </a:lnTo>
                      <a:lnTo>
                        <a:pt x="1015" y="97"/>
                      </a:lnTo>
                      <a:lnTo>
                        <a:pt x="1015" y="100"/>
                      </a:lnTo>
                      <a:lnTo>
                        <a:pt x="1016" y="100"/>
                      </a:lnTo>
                      <a:lnTo>
                        <a:pt x="1016" y="95"/>
                      </a:lnTo>
                      <a:lnTo>
                        <a:pt x="1017" y="98"/>
                      </a:lnTo>
                      <a:lnTo>
                        <a:pt x="1017" y="100"/>
                      </a:lnTo>
                      <a:lnTo>
                        <a:pt x="1018" y="98"/>
                      </a:lnTo>
                      <a:lnTo>
                        <a:pt x="1018" y="94"/>
                      </a:lnTo>
                      <a:lnTo>
                        <a:pt x="1019" y="99"/>
                      </a:lnTo>
                      <a:lnTo>
                        <a:pt x="1020" y="95"/>
                      </a:lnTo>
                      <a:lnTo>
                        <a:pt x="1020" y="101"/>
                      </a:lnTo>
                      <a:lnTo>
                        <a:pt x="1020" y="94"/>
                      </a:lnTo>
                      <a:lnTo>
                        <a:pt x="1021" y="98"/>
                      </a:lnTo>
                      <a:lnTo>
                        <a:pt x="1021" y="105"/>
                      </a:lnTo>
                      <a:lnTo>
                        <a:pt x="1022" y="99"/>
                      </a:lnTo>
                      <a:lnTo>
                        <a:pt x="1022" y="101"/>
                      </a:lnTo>
                      <a:lnTo>
                        <a:pt x="1023" y="98"/>
                      </a:lnTo>
                      <a:lnTo>
                        <a:pt x="1023" y="102"/>
                      </a:lnTo>
                      <a:lnTo>
                        <a:pt x="1024" y="101"/>
                      </a:lnTo>
                      <a:lnTo>
                        <a:pt x="1025" y="97"/>
                      </a:lnTo>
                      <a:lnTo>
                        <a:pt x="1025" y="103"/>
                      </a:lnTo>
                      <a:lnTo>
                        <a:pt x="1026" y="99"/>
                      </a:lnTo>
                      <a:lnTo>
                        <a:pt x="1026" y="97"/>
                      </a:lnTo>
                      <a:lnTo>
                        <a:pt x="1027" y="100"/>
                      </a:lnTo>
                      <a:lnTo>
                        <a:pt x="1027" y="96"/>
                      </a:lnTo>
                      <a:lnTo>
                        <a:pt x="1028" y="98"/>
                      </a:lnTo>
                      <a:lnTo>
                        <a:pt x="1028" y="95"/>
                      </a:lnTo>
                      <a:lnTo>
                        <a:pt x="1029" y="98"/>
                      </a:lnTo>
                      <a:lnTo>
                        <a:pt x="1029" y="94"/>
                      </a:lnTo>
                      <a:lnTo>
                        <a:pt x="1029" y="98"/>
                      </a:lnTo>
                      <a:lnTo>
                        <a:pt x="1030" y="95"/>
                      </a:lnTo>
                      <a:lnTo>
                        <a:pt x="1030" y="93"/>
                      </a:lnTo>
                      <a:lnTo>
                        <a:pt x="1031" y="93"/>
                      </a:lnTo>
                      <a:lnTo>
                        <a:pt x="1031" y="97"/>
                      </a:lnTo>
                      <a:lnTo>
                        <a:pt x="1032" y="94"/>
                      </a:lnTo>
                      <a:lnTo>
                        <a:pt x="1032" y="95"/>
                      </a:lnTo>
                      <a:lnTo>
                        <a:pt x="1033" y="92"/>
                      </a:lnTo>
                      <a:lnTo>
                        <a:pt x="1033" y="95"/>
                      </a:lnTo>
                      <a:lnTo>
                        <a:pt x="1034" y="94"/>
                      </a:lnTo>
                      <a:lnTo>
                        <a:pt x="1034" y="97"/>
                      </a:lnTo>
                      <a:lnTo>
                        <a:pt x="1035" y="95"/>
                      </a:lnTo>
                      <a:lnTo>
                        <a:pt x="1035" y="97"/>
                      </a:lnTo>
                      <a:lnTo>
                        <a:pt x="1036" y="97"/>
                      </a:lnTo>
                      <a:lnTo>
                        <a:pt x="1036" y="95"/>
                      </a:lnTo>
                      <a:lnTo>
                        <a:pt x="1037" y="98"/>
                      </a:lnTo>
                      <a:lnTo>
                        <a:pt x="1037" y="99"/>
                      </a:lnTo>
                      <a:lnTo>
                        <a:pt x="1038" y="96"/>
                      </a:lnTo>
                      <a:lnTo>
                        <a:pt x="1038" y="100"/>
                      </a:lnTo>
                      <a:lnTo>
                        <a:pt x="1038" y="94"/>
                      </a:lnTo>
                      <a:lnTo>
                        <a:pt x="1039" y="98"/>
                      </a:lnTo>
                      <a:lnTo>
                        <a:pt x="1039" y="94"/>
                      </a:lnTo>
                      <a:lnTo>
                        <a:pt x="1040" y="100"/>
                      </a:lnTo>
                      <a:lnTo>
                        <a:pt x="1040" y="90"/>
                      </a:lnTo>
                      <a:lnTo>
                        <a:pt x="1041" y="102"/>
                      </a:lnTo>
                      <a:lnTo>
                        <a:pt x="1041" y="100"/>
                      </a:lnTo>
                      <a:lnTo>
                        <a:pt x="1042" y="101"/>
                      </a:lnTo>
                      <a:lnTo>
                        <a:pt x="1042" y="102"/>
                      </a:lnTo>
                      <a:lnTo>
                        <a:pt x="1042" y="95"/>
                      </a:lnTo>
                      <a:lnTo>
                        <a:pt x="1043" y="98"/>
                      </a:lnTo>
                      <a:lnTo>
                        <a:pt x="1043" y="93"/>
                      </a:lnTo>
                      <a:lnTo>
                        <a:pt x="1044" y="100"/>
                      </a:lnTo>
                      <a:lnTo>
                        <a:pt x="1044" y="94"/>
                      </a:lnTo>
                      <a:lnTo>
                        <a:pt x="1045" y="91"/>
                      </a:lnTo>
                      <a:lnTo>
                        <a:pt x="1045" y="94"/>
                      </a:lnTo>
                      <a:lnTo>
                        <a:pt x="1046" y="95"/>
                      </a:lnTo>
                      <a:lnTo>
                        <a:pt x="1046" y="97"/>
                      </a:lnTo>
                      <a:lnTo>
                        <a:pt x="1047" y="96"/>
                      </a:lnTo>
                      <a:lnTo>
                        <a:pt x="1047" y="98"/>
                      </a:lnTo>
                      <a:lnTo>
                        <a:pt x="1048" y="96"/>
                      </a:lnTo>
                      <a:lnTo>
                        <a:pt x="1048" y="102"/>
                      </a:lnTo>
                      <a:lnTo>
                        <a:pt x="1049" y="102"/>
                      </a:lnTo>
                      <a:lnTo>
                        <a:pt x="1049" y="99"/>
                      </a:lnTo>
                      <a:lnTo>
                        <a:pt x="1050" y="96"/>
                      </a:lnTo>
                      <a:lnTo>
                        <a:pt x="1051" y="97"/>
                      </a:lnTo>
                      <a:lnTo>
                        <a:pt x="1051" y="99"/>
                      </a:lnTo>
                      <a:lnTo>
                        <a:pt x="1052" y="100"/>
                      </a:lnTo>
                      <a:lnTo>
                        <a:pt x="1052" y="103"/>
                      </a:lnTo>
                      <a:lnTo>
                        <a:pt x="1053" y="99"/>
                      </a:lnTo>
                      <a:lnTo>
                        <a:pt x="1053" y="98"/>
                      </a:lnTo>
                      <a:lnTo>
                        <a:pt x="1054" y="102"/>
                      </a:lnTo>
                      <a:lnTo>
                        <a:pt x="1054" y="99"/>
                      </a:lnTo>
                      <a:lnTo>
                        <a:pt x="1055" y="99"/>
                      </a:lnTo>
                      <a:lnTo>
                        <a:pt x="1055" y="100"/>
                      </a:lnTo>
                      <a:lnTo>
                        <a:pt x="1056" y="100"/>
                      </a:lnTo>
                      <a:lnTo>
                        <a:pt x="1056" y="98"/>
                      </a:lnTo>
                      <a:lnTo>
                        <a:pt x="1057" y="101"/>
                      </a:lnTo>
                      <a:lnTo>
                        <a:pt x="1057" y="99"/>
                      </a:lnTo>
                      <a:lnTo>
                        <a:pt x="1058" y="98"/>
                      </a:lnTo>
                      <a:lnTo>
                        <a:pt x="1058" y="102"/>
                      </a:lnTo>
                      <a:lnTo>
                        <a:pt x="1059" y="99"/>
                      </a:lnTo>
                      <a:lnTo>
                        <a:pt x="1059" y="97"/>
                      </a:lnTo>
                      <a:lnTo>
                        <a:pt x="1060" y="97"/>
                      </a:lnTo>
                      <a:lnTo>
                        <a:pt x="1060" y="98"/>
                      </a:lnTo>
                      <a:lnTo>
                        <a:pt x="1061" y="102"/>
                      </a:lnTo>
                      <a:lnTo>
                        <a:pt x="1061" y="97"/>
                      </a:lnTo>
                      <a:lnTo>
                        <a:pt x="1062" y="103"/>
                      </a:lnTo>
                      <a:lnTo>
                        <a:pt x="1062" y="102"/>
                      </a:lnTo>
                      <a:lnTo>
                        <a:pt x="1062" y="103"/>
                      </a:lnTo>
                      <a:lnTo>
                        <a:pt x="1063" y="102"/>
                      </a:lnTo>
                      <a:lnTo>
                        <a:pt x="1063" y="99"/>
                      </a:lnTo>
                      <a:lnTo>
                        <a:pt x="1064" y="100"/>
                      </a:lnTo>
                      <a:lnTo>
                        <a:pt x="1064" y="101"/>
                      </a:lnTo>
                      <a:lnTo>
                        <a:pt x="1065" y="100"/>
                      </a:lnTo>
                      <a:lnTo>
                        <a:pt x="1065" y="97"/>
                      </a:lnTo>
                      <a:lnTo>
                        <a:pt x="1066" y="98"/>
                      </a:lnTo>
                      <a:lnTo>
                        <a:pt x="1066" y="102"/>
                      </a:lnTo>
                      <a:lnTo>
                        <a:pt x="1067" y="101"/>
                      </a:lnTo>
                      <a:lnTo>
                        <a:pt x="1068" y="96"/>
                      </a:lnTo>
                      <a:lnTo>
                        <a:pt x="1068" y="103"/>
                      </a:lnTo>
                      <a:lnTo>
                        <a:pt x="1069" y="102"/>
                      </a:lnTo>
                      <a:lnTo>
                        <a:pt x="1069" y="99"/>
                      </a:lnTo>
                      <a:lnTo>
                        <a:pt x="1070" y="99"/>
                      </a:lnTo>
                      <a:lnTo>
                        <a:pt x="1070" y="102"/>
                      </a:lnTo>
                      <a:lnTo>
                        <a:pt x="1071" y="96"/>
                      </a:lnTo>
                      <a:lnTo>
                        <a:pt x="1071" y="102"/>
                      </a:lnTo>
                      <a:lnTo>
                        <a:pt x="1072" y="104"/>
                      </a:lnTo>
                      <a:lnTo>
                        <a:pt x="1072" y="98"/>
                      </a:lnTo>
                      <a:lnTo>
                        <a:pt x="1073" y="100"/>
                      </a:lnTo>
                      <a:lnTo>
                        <a:pt x="1073" y="101"/>
                      </a:lnTo>
                      <a:lnTo>
                        <a:pt x="1074" y="97"/>
                      </a:lnTo>
                      <a:lnTo>
                        <a:pt x="1074" y="100"/>
                      </a:lnTo>
                      <a:lnTo>
                        <a:pt x="1074" y="99"/>
                      </a:lnTo>
                      <a:lnTo>
                        <a:pt x="1075" y="100"/>
                      </a:lnTo>
                      <a:lnTo>
                        <a:pt x="1075" y="99"/>
                      </a:lnTo>
                      <a:lnTo>
                        <a:pt x="1076" y="95"/>
                      </a:lnTo>
                      <a:lnTo>
                        <a:pt x="1076" y="97"/>
                      </a:lnTo>
                      <a:lnTo>
                        <a:pt x="1077" y="105"/>
                      </a:lnTo>
                      <a:lnTo>
                        <a:pt x="1077" y="100"/>
                      </a:lnTo>
                      <a:lnTo>
                        <a:pt x="1078" y="97"/>
                      </a:lnTo>
                      <a:lnTo>
                        <a:pt x="1078" y="98"/>
                      </a:lnTo>
                      <a:lnTo>
                        <a:pt x="1079" y="95"/>
                      </a:lnTo>
                      <a:lnTo>
                        <a:pt x="1079" y="99"/>
                      </a:lnTo>
                      <a:lnTo>
                        <a:pt x="1080" y="98"/>
                      </a:lnTo>
                      <a:lnTo>
                        <a:pt x="1080" y="100"/>
                      </a:lnTo>
                      <a:lnTo>
                        <a:pt x="1081" y="96"/>
                      </a:lnTo>
                      <a:lnTo>
                        <a:pt x="1081" y="97"/>
                      </a:lnTo>
                      <a:lnTo>
                        <a:pt x="1082" y="96"/>
                      </a:lnTo>
                      <a:lnTo>
                        <a:pt x="1082" y="95"/>
                      </a:lnTo>
                      <a:lnTo>
                        <a:pt x="1083" y="95"/>
                      </a:lnTo>
                      <a:lnTo>
                        <a:pt x="1083" y="88"/>
                      </a:lnTo>
                      <a:lnTo>
                        <a:pt x="1084" y="86"/>
                      </a:lnTo>
                      <a:lnTo>
                        <a:pt x="1084" y="78"/>
                      </a:lnTo>
                      <a:lnTo>
                        <a:pt x="1084" y="83"/>
                      </a:lnTo>
                      <a:lnTo>
                        <a:pt x="1085" y="77"/>
                      </a:lnTo>
                      <a:lnTo>
                        <a:pt x="1085" y="76"/>
                      </a:lnTo>
                      <a:lnTo>
                        <a:pt x="1086" y="79"/>
                      </a:lnTo>
                      <a:lnTo>
                        <a:pt x="1086" y="71"/>
                      </a:lnTo>
                      <a:lnTo>
                        <a:pt x="1087" y="64"/>
                      </a:lnTo>
                      <a:lnTo>
                        <a:pt x="1087" y="67"/>
                      </a:lnTo>
                      <a:lnTo>
                        <a:pt x="1088" y="64"/>
                      </a:lnTo>
                      <a:lnTo>
                        <a:pt x="1088" y="59"/>
                      </a:lnTo>
                      <a:lnTo>
                        <a:pt x="1089" y="61"/>
                      </a:lnTo>
                      <a:lnTo>
                        <a:pt x="1089" y="60"/>
                      </a:lnTo>
                      <a:lnTo>
                        <a:pt x="1090" y="59"/>
                      </a:lnTo>
                      <a:lnTo>
                        <a:pt x="1091" y="57"/>
                      </a:lnTo>
                      <a:lnTo>
                        <a:pt x="1091" y="61"/>
                      </a:lnTo>
                      <a:lnTo>
                        <a:pt x="1092" y="64"/>
                      </a:lnTo>
                      <a:lnTo>
                        <a:pt x="1092" y="68"/>
                      </a:lnTo>
                      <a:lnTo>
                        <a:pt x="1093" y="69"/>
                      </a:lnTo>
                      <a:lnTo>
                        <a:pt x="1093" y="70"/>
                      </a:lnTo>
                      <a:lnTo>
                        <a:pt x="1094" y="75"/>
                      </a:lnTo>
                      <a:lnTo>
                        <a:pt x="1094" y="74"/>
                      </a:lnTo>
                      <a:lnTo>
                        <a:pt x="1095" y="81"/>
                      </a:lnTo>
                      <a:lnTo>
                        <a:pt x="1095" y="78"/>
                      </a:lnTo>
                      <a:lnTo>
                        <a:pt x="1096" y="83"/>
                      </a:lnTo>
                      <a:lnTo>
                        <a:pt x="1096" y="87"/>
                      </a:lnTo>
                      <a:lnTo>
                        <a:pt x="1097" y="79"/>
                      </a:lnTo>
                      <a:lnTo>
                        <a:pt x="1097" y="83"/>
                      </a:lnTo>
                      <a:lnTo>
                        <a:pt x="1098" y="83"/>
                      </a:lnTo>
                      <a:lnTo>
                        <a:pt x="1098" y="90"/>
                      </a:lnTo>
                      <a:lnTo>
                        <a:pt x="1099" y="90"/>
                      </a:lnTo>
                      <a:lnTo>
                        <a:pt x="1099" y="89"/>
                      </a:lnTo>
                      <a:lnTo>
                        <a:pt x="1100" y="92"/>
                      </a:lnTo>
                      <a:lnTo>
                        <a:pt x="1100" y="93"/>
                      </a:lnTo>
                      <a:lnTo>
                        <a:pt x="1101" y="95"/>
                      </a:lnTo>
                      <a:lnTo>
                        <a:pt x="1101" y="96"/>
                      </a:lnTo>
                      <a:lnTo>
                        <a:pt x="1101" y="95"/>
                      </a:lnTo>
                      <a:lnTo>
                        <a:pt x="1102" y="96"/>
                      </a:lnTo>
                      <a:lnTo>
                        <a:pt x="1102" y="101"/>
                      </a:lnTo>
                      <a:lnTo>
                        <a:pt x="1103" y="88"/>
                      </a:lnTo>
                      <a:lnTo>
                        <a:pt x="1103" y="100"/>
                      </a:lnTo>
                      <a:lnTo>
                        <a:pt x="1104" y="99"/>
                      </a:lnTo>
                      <a:lnTo>
                        <a:pt x="1104" y="101"/>
                      </a:lnTo>
                      <a:lnTo>
                        <a:pt x="1105" y="96"/>
                      </a:lnTo>
                      <a:lnTo>
                        <a:pt x="1106" y="98"/>
                      </a:lnTo>
                      <a:lnTo>
                        <a:pt x="1106" y="95"/>
                      </a:lnTo>
                      <a:lnTo>
                        <a:pt x="1107" y="97"/>
                      </a:lnTo>
                      <a:lnTo>
                        <a:pt x="1107" y="99"/>
                      </a:lnTo>
                      <a:lnTo>
                        <a:pt x="1107" y="96"/>
                      </a:lnTo>
                      <a:lnTo>
                        <a:pt x="1108" y="103"/>
                      </a:lnTo>
                      <a:lnTo>
                        <a:pt x="1108" y="99"/>
                      </a:lnTo>
                      <a:lnTo>
                        <a:pt x="1109" y="101"/>
                      </a:lnTo>
                      <a:lnTo>
                        <a:pt x="1109" y="94"/>
                      </a:lnTo>
                      <a:lnTo>
                        <a:pt x="1110" y="97"/>
                      </a:lnTo>
                      <a:lnTo>
                        <a:pt x="1110" y="96"/>
                      </a:lnTo>
                      <a:lnTo>
                        <a:pt x="1111" y="100"/>
                      </a:lnTo>
                      <a:lnTo>
                        <a:pt x="1111" y="99"/>
                      </a:lnTo>
                      <a:lnTo>
                        <a:pt x="1112" y="101"/>
                      </a:lnTo>
                      <a:lnTo>
                        <a:pt x="1112" y="100"/>
                      </a:lnTo>
                      <a:lnTo>
                        <a:pt x="1113" y="93"/>
                      </a:lnTo>
                      <a:lnTo>
                        <a:pt x="1113" y="96"/>
                      </a:lnTo>
                      <a:lnTo>
                        <a:pt x="1114" y="100"/>
                      </a:lnTo>
                      <a:lnTo>
                        <a:pt x="1114" y="94"/>
                      </a:lnTo>
                      <a:lnTo>
                        <a:pt x="1115" y="95"/>
                      </a:lnTo>
                      <a:lnTo>
                        <a:pt x="1115" y="96"/>
                      </a:lnTo>
                      <a:lnTo>
                        <a:pt x="1116" y="93"/>
                      </a:lnTo>
                      <a:lnTo>
                        <a:pt x="1116" y="97"/>
                      </a:lnTo>
                      <a:lnTo>
                        <a:pt x="1116" y="100"/>
                      </a:lnTo>
                      <a:lnTo>
                        <a:pt x="1117" y="98"/>
                      </a:lnTo>
                      <a:lnTo>
                        <a:pt x="1117" y="99"/>
                      </a:lnTo>
                      <a:lnTo>
                        <a:pt x="1118" y="100"/>
                      </a:lnTo>
                      <a:lnTo>
                        <a:pt x="1118" y="99"/>
                      </a:lnTo>
                      <a:lnTo>
                        <a:pt x="1119" y="88"/>
                      </a:lnTo>
                      <a:lnTo>
                        <a:pt x="1119" y="98"/>
                      </a:lnTo>
                      <a:lnTo>
                        <a:pt x="1120" y="93"/>
                      </a:lnTo>
                      <a:lnTo>
                        <a:pt x="1121" y="95"/>
                      </a:lnTo>
                      <a:lnTo>
                        <a:pt x="1121" y="96"/>
                      </a:lnTo>
                      <a:lnTo>
                        <a:pt x="1122" y="94"/>
                      </a:lnTo>
                      <a:lnTo>
                        <a:pt x="1122" y="90"/>
                      </a:lnTo>
                      <a:lnTo>
                        <a:pt x="1123" y="90"/>
                      </a:lnTo>
                      <a:lnTo>
                        <a:pt x="1123" y="87"/>
                      </a:lnTo>
                      <a:lnTo>
                        <a:pt x="1124" y="97"/>
                      </a:lnTo>
                      <a:lnTo>
                        <a:pt x="1124" y="91"/>
                      </a:lnTo>
                      <a:lnTo>
                        <a:pt x="1125" y="96"/>
                      </a:lnTo>
                      <a:lnTo>
                        <a:pt x="1125" y="94"/>
                      </a:lnTo>
                      <a:lnTo>
                        <a:pt x="1126" y="90"/>
                      </a:lnTo>
                      <a:lnTo>
                        <a:pt x="1126" y="89"/>
                      </a:lnTo>
                      <a:lnTo>
                        <a:pt x="1126" y="83"/>
                      </a:lnTo>
                      <a:lnTo>
                        <a:pt x="1127" y="90"/>
                      </a:lnTo>
                      <a:lnTo>
                        <a:pt x="1127" y="88"/>
                      </a:lnTo>
                      <a:lnTo>
                        <a:pt x="1128" y="86"/>
                      </a:lnTo>
                      <a:lnTo>
                        <a:pt x="1128" y="89"/>
                      </a:lnTo>
                      <a:lnTo>
                        <a:pt x="1129" y="85"/>
                      </a:lnTo>
                      <a:lnTo>
                        <a:pt x="1129" y="83"/>
                      </a:lnTo>
                      <a:lnTo>
                        <a:pt x="1130" y="90"/>
                      </a:lnTo>
                      <a:lnTo>
                        <a:pt x="1130" y="81"/>
                      </a:lnTo>
                      <a:lnTo>
                        <a:pt x="1131" y="86"/>
                      </a:lnTo>
                      <a:lnTo>
                        <a:pt x="1131" y="83"/>
                      </a:lnTo>
                      <a:lnTo>
                        <a:pt x="1132" y="80"/>
                      </a:lnTo>
                      <a:lnTo>
                        <a:pt x="1132" y="79"/>
                      </a:lnTo>
                      <a:lnTo>
                        <a:pt x="1132" y="87"/>
                      </a:lnTo>
                      <a:lnTo>
                        <a:pt x="1133" y="80"/>
                      </a:lnTo>
                      <a:lnTo>
                        <a:pt x="1133" y="82"/>
                      </a:lnTo>
                      <a:lnTo>
                        <a:pt x="1134" y="82"/>
                      </a:lnTo>
                      <a:lnTo>
                        <a:pt x="1135" y="81"/>
                      </a:lnTo>
                      <a:lnTo>
                        <a:pt x="1135" y="82"/>
                      </a:lnTo>
                      <a:lnTo>
                        <a:pt x="1136" y="81"/>
                      </a:lnTo>
                      <a:lnTo>
                        <a:pt x="1136" y="77"/>
                      </a:lnTo>
                      <a:lnTo>
                        <a:pt x="1137" y="82"/>
                      </a:lnTo>
                      <a:lnTo>
                        <a:pt x="1137" y="81"/>
                      </a:lnTo>
                      <a:lnTo>
                        <a:pt x="1138" y="80"/>
                      </a:lnTo>
                      <a:lnTo>
                        <a:pt x="1138" y="78"/>
                      </a:lnTo>
                      <a:lnTo>
                        <a:pt x="1139" y="82"/>
                      </a:lnTo>
                      <a:lnTo>
                        <a:pt x="1139" y="84"/>
                      </a:lnTo>
                      <a:lnTo>
                        <a:pt x="1139" y="78"/>
                      </a:lnTo>
                      <a:lnTo>
                        <a:pt x="1140" y="83"/>
                      </a:lnTo>
                      <a:lnTo>
                        <a:pt x="1140" y="81"/>
                      </a:lnTo>
                      <a:lnTo>
                        <a:pt x="1141" y="77"/>
                      </a:lnTo>
                      <a:lnTo>
                        <a:pt x="1141" y="81"/>
                      </a:lnTo>
                      <a:lnTo>
                        <a:pt x="1142" y="80"/>
                      </a:lnTo>
                      <a:lnTo>
                        <a:pt x="1142" y="83"/>
                      </a:lnTo>
                      <a:lnTo>
                        <a:pt x="1143" y="79"/>
                      </a:lnTo>
                      <a:lnTo>
                        <a:pt x="1143" y="82"/>
                      </a:lnTo>
                      <a:lnTo>
                        <a:pt x="1144" y="85"/>
                      </a:lnTo>
                      <a:lnTo>
                        <a:pt x="1144" y="88"/>
                      </a:lnTo>
                      <a:lnTo>
                        <a:pt x="1145" y="83"/>
                      </a:lnTo>
                      <a:lnTo>
                        <a:pt x="1145" y="88"/>
                      </a:lnTo>
                      <a:lnTo>
                        <a:pt x="1146" y="89"/>
                      </a:lnTo>
                      <a:lnTo>
                        <a:pt x="1146" y="84"/>
                      </a:lnTo>
                      <a:lnTo>
                        <a:pt x="1147" y="89"/>
                      </a:lnTo>
                      <a:lnTo>
                        <a:pt x="1147" y="85"/>
                      </a:lnTo>
                      <a:lnTo>
                        <a:pt x="1148" y="92"/>
                      </a:lnTo>
                      <a:lnTo>
                        <a:pt x="1148" y="88"/>
                      </a:lnTo>
                      <a:lnTo>
                        <a:pt x="1149" y="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6" name="Freeform 145"/>
                <p:cNvSpPr>
                  <a:spLocks/>
                </p:cNvSpPr>
                <p:nvPr/>
              </p:nvSpPr>
              <p:spPr bwMode="auto">
                <a:xfrm>
                  <a:off x="1146" y="3839"/>
                  <a:ext cx="43" cy="31"/>
                </a:xfrm>
                <a:custGeom>
                  <a:avLst/>
                  <a:gdLst>
                    <a:gd name="T0" fmla="*/ 43 w 43"/>
                    <a:gd name="T1" fmla="*/ 31 h 31"/>
                    <a:gd name="T2" fmla="*/ 38 w 43"/>
                    <a:gd name="T3" fmla="*/ 29 h 31"/>
                    <a:gd name="T4" fmla="*/ 31 w 43"/>
                    <a:gd name="T5" fmla="*/ 26 h 31"/>
                    <a:gd name="T6" fmla="*/ 25 w 43"/>
                    <a:gd name="T7" fmla="*/ 20 h 31"/>
                    <a:gd name="T8" fmla="*/ 20 w 43"/>
                    <a:gd name="T9" fmla="*/ 16 h 31"/>
                    <a:gd name="T10" fmla="*/ 18 w 43"/>
                    <a:gd name="T11" fmla="*/ 12 h 31"/>
                    <a:gd name="T12" fmla="*/ 15 w 43"/>
                    <a:gd name="T13" fmla="*/ 10 h 31"/>
                    <a:gd name="T14" fmla="*/ 15 w 43"/>
                    <a:gd name="T15" fmla="*/ 10 h 31"/>
                    <a:gd name="T16" fmla="*/ 11 w 43"/>
                    <a:gd name="T17" fmla="*/ 10 h 31"/>
                    <a:gd name="T18" fmla="*/ 11 w 43"/>
                    <a:gd name="T19" fmla="*/ 10 h 31"/>
                    <a:gd name="T20" fmla="*/ 9 w 43"/>
                    <a:gd name="T21" fmla="*/ 12 h 31"/>
                    <a:gd name="T22" fmla="*/ 7 w 43"/>
                    <a:gd name="T23" fmla="*/ 14 h 31"/>
                    <a:gd name="T24" fmla="*/ 7 w 43"/>
                    <a:gd name="T25" fmla="*/ 16 h 31"/>
                    <a:gd name="T26" fmla="*/ 9 w 43"/>
                    <a:gd name="T27" fmla="*/ 16 h 31"/>
                    <a:gd name="T28" fmla="*/ 11 w 43"/>
                    <a:gd name="T29" fmla="*/ 18 h 31"/>
                    <a:gd name="T30" fmla="*/ 13 w 43"/>
                    <a:gd name="T31" fmla="*/ 20 h 31"/>
                    <a:gd name="T32" fmla="*/ 15 w 43"/>
                    <a:gd name="T33" fmla="*/ 22 h 31"/>
                    <a:gd name="T34" fmla="*/ 15 w 43"/>
                    <a:gd name="T35" fmla="*/ 31 h 31"/>
                    <a:gd name="T36" fmla="*/ 9 w 43"/>
                    <a:gd name="T37" fmla="*/ 29 h 31"/>
                    <a:gd name="T38" fmla="*/ 6 w 43"/>
                    <a:gd name="T39" fmla="*/ 29 h 31"/>
                    <a:gd name="T40" fmla="*/ 2 w 43"/>
                    <a:gd name="T41" fmla="*/ 24 h 31"/>
                    <a:gd name="T42" fmla="*/ 0 w 43"/>
                    <a:gd name="T43" fmla="*/ 20 h 31"/>
                    <a:gd name="T44" fmla="*/ 0 w 43"/>
                    <a:gd name="T45" fmla="*/ 16 h 31"/>
                    <a:gd name="T46" fmla="*/ 0 w 43"/>
                    <a:gd name="T47" fmla="*/ 12 h 31"/>
                    <a:gd name="T48" fmla="*/ 0 w 43"/>
                    <a:gd name="T49" fmla="*/ 8 h 31"/>
                    <a:gd name="T50" fmla="*/ 2 w 43"/>
                    <a:gd name="T51" fmla="*/ 4 h 31"/>
                    <a:gd name="T52" fmla="*/ 4 w 43"/>
                    <a:gd name="T53" fmla="*/ 4 h 31"/>
                    <a:gd name="T54" fmla="*/ 7 w 43"/>
                    <a:gd name="T55" fmla="*/ 2 h 31"/>
                    <a:gd name="T56" fmla="*/ 11 w 43"/>
                    <a:gd name="T57" fmla="*/ 0 h 31"/>
                    <a:gd name="T58" fmla="*/ 15 w 43"/>
                    <a:gd name="T59" fmla="*/ 0 h 31"/>
                    <a:gd name="T60" fmla="*/ 18 w 43"/>
                    <a:gd name="T61" fmla="*/ 2 h 31"/>
                    <a:gd name="T62" fmla="*/ 22 w 43"/>
                    <a:gd name="T63" fmla="*/ 4 h 31"/>
                    <a:gd name="T64" fmla="*/ 25 w 43"/>
                    <a:gd name="T65" fmla="*/ 8 h 31"/>
                    <a:gd name="T66" fmla="*/ 29 w 43"/>
                    <a:gd name="T67" fmla="*/ 12 h 31"/>
                    <a:gd name="T68" fmla="*/ 31 w 43"/>
                    <a:gd name="T69" fmla="*/ 12 h 31"/>
                    <a:gd name="T70" fmla="*/ 31 w 43"/>
                    <a:gd name="T71" fmla="*/ 14 h 31"/>
                    <a:gd name="T72" fmla="*/ 32 w 43"/>
                    <a:gd name="T73" fmla="*/ 14 h 31"/>
                    <a:gd name="T74" fmla="*/ 34 w 43"/>
                    <a:gd name="T75" fmla="*/ 12 h 31"/>
                    <a:gd name="T76" fmla="*/ 34 w 43"/>
                    <a:gd name="T77" fmla="*/ 4 h 31"/>
                    <a:gd name="T78" fmla="*/ 36 w 43"/>
                    <a:gd name="T79" fmla="*/ 0 h 31"/>
                    <a:gd name="T80" fmla="*/ 43 w 43"/>
                    <a:gd name="T81" fmla="*/ 0 h 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3"/>
                    <a:gd name="T124" fmla="*/ 0 h 31"/>
                    <a:gd name="T125" fmla="*/ 43 w 43"/>
                    <a:gd name="T126" fmla="*/ 31 h 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3" h="31">
                      <a:moveTo>
                        <a:pt x="43" y="0"/>
                      </a:moveTo>
                      <a:lnTo>
                        <a:pt x="43" y="31"/>
                      </a:lnTo>
                      <a:lnTo>
                        <a:pt x="41" y="31"/>
                      </a:lnTo>
                      <a:lnTo>
                        <a:pt x="38" y="29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29" y="24"/>
                      </a:lnTo>
                      <a:lnTo>
                        <a:pt x="25" y="20"/>
                      </a:lnTo>
                      <a:lnTo>
                        <a:pt x="22" y="18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5" y="22"/>
                      </a:lnTo>
                      <a:lnTo>
                        <a:pt x="15" y="24"/>
                      </a:lnTo>
                      <a:lnTo>
                        <a:pt x="15" y="31"/>
                      </a:lnTo>
                      <a:lnTo>
                        <a:pt x="13" y="29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6" y="29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2"/>
                      </a:lnTo>
                      <a:lnTo>
                        <a:pt x="34" y="8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7" name="Freeform 146"/>
                <p:cNvSpPr>
                  <a:spLocks/>
                </p:cNvSpPr>
                <p:nvPr/>
              </p:nvSpPr>
              <p:spPr bwMode="auto">
                <a:xfrm>
                  <a:off x="1169" y="3796"/>
                  <a:ext cx="9" cy="14"/>
                </a:xfrm>
                <a:custGeom>
                  <a:avLst/>
                  <a:gdLst>
                    <a:gd name="T0" fmla="*/ 0 w 9"/>
                    <a:gd name="T1" fmla="*/ 14 h 14"/>
                    <a:gd name="T2" fmla="*/ 0 w 9"/>
                    <a:gd name="T3" fmla="*/ 10 h 14"/>
                    <a:gd name="T4" fmla="*/ 0 w 9"/>
                    <a:gd name="T5" fmla="*/ 8 h 14"/>
                    <a:gd name="T6" fmla="*/ 0 w 9"/>
                    <a:gd name="T7" fmla="*/ 4 h 14"/>
                    <a:gd name="T8" fmla="*/ 0 w 9"/>
                    <a:gd name="T9" fmla="*/ 0 h 14"/>
                    <a:gd name="T10" fmla="*/ 2 w 9"/>
                    <a:gd name="T11" fmla="*/ 0 h 14"/>
                    <a:gd name="T12" fmla="*/ 4 w 9"/>
                    <a:gd name="T13" fmla="*/ 0 h 14"/>
                    <a:gd name="T14" fmla="*/ 9 w 9"/>
                    <a:gd name="T15" fmla="*/ 0 h 14"/>
                    <a:gd name="T16" fmla="*/ 9 w 9"/>
                    <a:gd name="T17" fmla="*/ 4 h 14"/>
                    <a:gd name="T18" fmla="*/ 9 w 9"/>
                    <a:gd name="T19" fmla="*/ 8 h 14"/>
                    <a:gd name="T20" fmla="*/ 9 w 9"/>
                    <a:gd name="T21" fmla="*/ 10 h 14"/>
                    <a:gd name="T22" fmla="*/ 9 w 9"/>
                    <a:gd name="T23" fmla="*/ 14 h 14"/>
                    <a:gd name="T24" fmla="*/ 4 w 9"/>
                    <a:gd name="T25" fmla="*/ 14 h 14"/>
                    <a:gd name="T26" fmla="*/ 2 w 9"/>
                    <a:gd name="T27" fmla="*/ 14 h 14"/>
                    <a:gd name="T28" fmla="*/ 0 w 9"/>
                    <a:gd name="T29" fmla="*/ 14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14"/>
                    <a:gd name="T47" fmla="*/ 9 w 9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14">
                      <a:moveTo>
                        <a:pt x="0" y="14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8" name="Freeform 147"/>
                <p:cNvSpPr>
                  <a:spLocks/>
                </p:cNvSpPr>
                <p:nvPr/>
              </p:nvSpPr>
              <p:spPr bwMode="auto">
                <a:xfrm>
                  <a:off x="1146" y="3743"/>
                  <a:ext cx="43" cy="34"/>
                </a:xfrm>
                <a:custGeom>
                  <a:avLst/>
                  <a:gdLst>
                    <a:gd name="T0" fmla="*/ 0 w 43"/>
                    <a:gd name="T1" fmla="*/ 34 h 34"/>
                    <a:gd name="T2" fmla="*/ 0 w 43"/>
                    <a:gd name="T3" fmla="*/ 28 h 34"/>
                    <a:gd name="T4" fmla="*/ 0 w 43"/>
                    <a:gd name="T5" fmla="*/ 26 h 34"/>
                    <a:gd name="T6" fmla="*/ 0 w 43"/>
                    <a:gd name="T7" fmla="*/ 24 h 34"/>
                    <a:gd name="T8" fmla="*/ 16 w 43"/>
                    <a:gd name="T9" fmla="*/ 24 h 34"/>
                    <a:gd name="T10" fmla="*/ 16 w 43"/>
                    <a:gd name="T11" fmla="*/ 12 h 34"/>
                    <a:gd name="T12" fmla="*/ 0 w 43"/>
                    <a:gd name="T13" fmla="*/ 12 h 34"/>
                    <a:gd name="T14" fmla="*/ 0 w 43"/>
                    <a:gd name="T15" fmla="*/ 0 h 34"/>
                    <a:gd name="T16" fmla="*/ 43 w 43"/>
                    <a:gd name="T17" fmla="*/ 0 h 34"/>
                    <a:gd name="T18" fmla="*/ 43 w 43"/>
                    <a:gd name="T19" fmla="*/ 12 h 34"/>
                    <a:gd name="T20" fmla="*/ 34 w 43"/>
                    <a:gd name="T21" fmla="*/ 12 h 34"/>
                    <a:gd name="T22" fmla="*/ 31 w 43"/>
                    <a:gd name="T23" fmla="*/ 12 h 34"/>
                    <a:gd name="T24" fmla="*/ 25 w 43"/>
                    <a:gd name="T25" fmla="*/ 12 h 34"/>
                    <a:gd name="T26" fmla="*/ 25 w 43"/>
                    <a:gd name="T27" fmla="*/ 24 h 34"/>
                    <a:gd name="T28" fmla="*/ 31 w 43"/>
                    <a:gd name="T29" fmla="*/ 24 h 34"/>
                    <a:gd name="T30" fmla="*/ 34 w 43"/>
                    <a:gd name="T31" fmla="*/ 24 h 34"/>
                    <a:gd name="T32" fmla="*/ 43 w 43"/>
                    <a:gd name="T33" fmla="*/ 24 h 34"/>
                    <a:gd name="T34" fmla="*/ 43 w 43"/>
                    <a:gd name="T35" fmla="*/ 26 h 34"/>
                    <a:gd name="T36" fmla="*/ 43 w 43"/>
                    <a:gd name="T37" fmla="*/ 28 h 34"/>
                    <a:gd name="T38" fmla="*/ 43 w 43"/>
                    <a:gd name="T39" fmla="*/ 34 h 34"/>
                    <a:gd name="T40" fmla="*/ 0 w 43"/>
                    <a:gd name="T41" fmla="*/ 34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"/>
                    <a:gd name="T64" fmla="*/ 0 h 34"/>
                    <a:gd name="T65" fmla="*/ 43 w 43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"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6" y="24"/>
                      </a:lnTo>
                      <a:lnTo>
                        <a:pt x="16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12"/>
                      </a:lnTo>
                      <a:lnTo>
                        <a:pt x="34" y="12"/>
                      </a:lnTo>
                      <a:lnTo>
                        <a:pt x="31" y="12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31" y="24"/>
                      </a:lnTo>
                      <a:lnTo>
                        <a:pt x="34" y="24"/>
                      </a:lnTo>
                      <a:lnTo>
                        <a:pt x="43" y="24"/>
                      </a:lnTo>
                      <a:lnTo>
                        <a:pt x="43" y="26"/>
                      </a:lnTo>
                      <a:lnTo>
                        <a:pt x="43" y="28"/>
                      </a:lnTo>
                      <a:lnTo>
                        <a:pt x="43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9" name="Freeform 148"/>
                <p:cNvSpPr>
                  <a:spLocks noEditPoints="1"/>
                </p:cNvSpPr>
                <p:nvPr/>
              </p:nvSpPr>
              <p:spPr bwMode="auto">
                <a:xfrm>
                  <a:off x="1159" y="3675"/>
                  <a:ext cx="30" cy="31"/>
                </a:xfrm>
                <a:custGeom>
                  <a:avLst/>
                  <a:gdLst>
                    <a:gd name="T0" fmla="*/ 18 w 30"/>
                    <a:gd name="T1" fmla="*/ 10 h 31"/>
                    <a:gd name="T2" fmla="*/ 18 w 30"/>
                    <a:gd name="T3" fmla="*/ 21 h 31"/>
                    <a:gd name="T4" fmla="*/ 19 w 30"/>
                    <a:gd name="T5" fmla="*/ 21 h 31"/>
                    <a:gd name="T6" fmla="*/ 21 w 30"/>
                    <a:gd name="T7" fmla="*/ 19 h 31"/>
                    <a:gd name="T8" fmla="*/ 23 w 30"/>
                    <a:gd name="T9" fmla="*/ 16 h 31"/>
                    <a:gd name="T10" fmla="*/ 23 w 30"/>
                    <a:gd name="T11" fmla="*/ 14 h 31"/>
                    <a:gd name="T12" fmla="*/ 23 w 30"/>
                    <a:gd name="T13" fmla="*/ 12 h 31"/>
                    <a:gd name="T14" fmla="*/ 23 w 30"/>
                    <a:gd name="T15" fmla="*/ 12 h 31"/>
                    <a:gd name="T16" fmla="*/ 21 w 30"/>
                    <a:gd name="T17" fmla="*/ 10 h 31"/>
                    <a:gd name="T18" fmla="*/ 21 w 30"/>
                    <a:gd name="T19" fmla="*/ 8 h 31"/>
                    <a:gd name="T20" fmla="*/ 21 w 30"/>
                    <a:gd name="T21" fmla="*/ 2 h 31"/>
                    <a:gd name="T22" fmla="*/ 23 w 30"/>
                    <a:gd name="T23" fmla="*/ 2 h 31"/>
                    <a:gd name="T24" fmla="*/ 28 w 30"/>
                    <a:gd name="T25" fmla="*/ 6 h 31"/>
                    <a:gd name="T26" fmla="*/ 30 w 30"/>
                    <a:gd name="T27" fmla="*/ 10 h 31"/>
                    <a:gd name="T28" fmla="*/ 30 w 30"/>
                    <a:gd name="T29" fmla="*/ 14 h 31"/>
                    <a:gd name="T30" fmla="*/ 30 w 30"/>
                    <a:gd name="T31" fmla="*/ 19 h 31"/>
                    <a:gd name="T32" fmla="*/ 28 w 30"/>
                    <a:gd name="T33" fmla="*/ 23 h 31"/>
                    <a:gd name="T34" fmla="*/ 27 w 30"/>
                    <a:gd name="T35" fmla="*/ 27 h 31"/>
                    <a:gd name="T36" fmla="*/ 23 w 30"/>
                    <a:gd name="T37" fmla="*/ 29 h 31"/>
                    <a:gd name="T38" fmla="*/ 19 w 30"/>
                    <a:gd name="T39" fmla="*/ 31 h 31"/>
                    <a:gd name="T40" fmla="*/ 14 w 30"/>
                    <a:gd name="T41" fmla="*/ 31 h 31"/>
                    <a:gd name="T42" fmla="*/ 9 w 30"/>
                    <a:gd name="T43" fmla="*/ 29 h 31"/>
                    <a:gd name="T44" fmla="*/ 2 w 30"/>
                    <a:gd name="T45" fmla="*/ 25 h 31"/>
                    <a:gd name="T46" fmla="*/ 0 w 30"/>
                    <a:gd name="T47" fmla="*/ 19 h 31"/>
                    <a:gd name="T48" fmla="*/ 0 w 30"/>
                    <a:gd name="T49" fmla="*/ 12 h 31"/>
                    <a:gd name="T50" fmla="*/ 0 w 30"/>
                    <a:gd name="T51" fmla="*/ 8 h 31"/>
                    <a:gd name="T52" fmla="*/ 2 w 30"/>
                    <a:gd name="T53" fmla="*/ 4 h 31"/>
                    <a:gd name="T54" fmla="*/ 5 w 30"/>
                    <a:gd name="T55" fmla="*/ 2 h 31"/>
                    <a:gd name="T56" fmla="*/ 9 w 30"/>
                    <a:gd name="T57" fmla="*/ 0 h 31"/>
                    <a:gd name="T58" fmla="*/ 16 w 30"/>
                    <a:gd name="T59" fmla="*/ 0 h 31"/>
                    <a:gd name="T60" fmla="*/ 18 w 30"/>
                    <a:gd name="T61" fmla="*/ 0 h 31"/>
                    <a:gd name="T62" fmla="*/ 18 w 30"/>
                    <a:gd name="T63" fmla="*/ 0 h 31"/>
                    <a:gd name="T64" fmla="*/ 12 w 30"/>
                    <a:gd name="T65" fmla="*/ 10 h 31"/>
                    <a:gd name="T66" fmla="*/ 9 w 30"/>
                    <a:gd name="T67" fmla="*/ 10 h 31"/>
                    <a:gd name="T68" fmla="*/ 7 w 30"/>
                    <a:gd name="T69" fmla="*/ 12 h 31"/>
                    <a:gd name="T70" fmla="*/ 5 w 30"/>
                    <a:gd name="T71" fmla="*/ 14 h 31"/>
                    <a:gd name="T72" fmla="*/ 5 w 30"/>
                    <a:gd name="T73" fmla="*/ 16 h 31"/>
                    <a:gd name="T74" fmla="*/ 7 w 30"/>
                    <a:gd name="T75" fmla="*/ 19 h 31"/>
                    <a:gd name="T76" fmla="*/ 9 w 30"/>
                    <a:gd name="T77" fmla="*/ 19 h 31"/>
                    <a:gd name="T78" fmla="*/ 10 w 30"/>
                    <a:gd name="T79" fmla="*/ 21 h 31"/>
                    <a:gd name="T80" fmla="*/ 12 w 30"/>
                    <a:gd name="T81" fmla="*/ 14 h 31"/>
                    <a:gd name="T82" fmla="*/ 12 w 30"/>
                    <a:gd name="T83" fmla="*/ 10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31"/>
                    <a:gd name="T128" fmla="*/ 30 w 30"/>
                    <a:gd name="T129" fmla="*/ 31 h 3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31">
                      <a:moveTo>
                        <a:pt x="18" y="0"/>
                      </a:moveTo>
                      <a:lnTo>
                        <a:pt x="18" y="10"/>
                      </a:lnTo>
                      <a:lnTo>
                        <a:pt x="18" y="14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9" y="31"/>
                      </a:lnTo>
                      <a:lnTo>
                        <a:pt x="18" y="31"/>
                      </a:lnTo>
                      <a:lnTo>
                        <a:pt x="14" y="31"/>
                      </a:lnTo>
                      <a:lnTo>
                        <a:pt x="12" y="31"/>
                      </a:lnTo>
                      <a:lnTo>
                        <a:pt x="9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10"/>
                      </a:move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0" name="Freeform 149"/>
                <p:cNvSpPr>
                  <a:spLocks/>
                </p:cNvSpPr>
                <p:nvPr/>
              </p:nvSpPr>
              <p:spPr bwMode="auto">
                <a:xfrm>
                  <a:off x="1159" y="3616"/>
                  <a:ext cx="30" cy="32"/>
                </a:xfrm>
                <a:custGeom>
                  <a:avLst/>
                  <a:gdLst>
                    <a:gd name="T0" fmla="*/ 0 w 30"/>
                    <a:gd name="T1" fmla="*/ 32 h 32"/>
                    <a:gd name="T2" fmla="*/ 0 w 30"/>
                    <a:gd name="T3" fmla="*/ 20 h 32"/>
                    <a:gd name="T4" fmla="*/ 2 w 30"/>
                    <a:gd name="T5" fmla="*/ 20 h 32"/>
                    <a:gd name="T6" fmla="*/ 3 w 30"/>
                    <a:gd name="T7" fmla="*/ 18 h 32"/>
                    <a:gd name="T8" fmla="*/ 9 w 30"/>
                    <a:gd name="T9" fmla="*/ 16 h 32"/>
                    <a:gd name="T10" fmla="*/ 7 w 30"/>
                    <a:gd name="T11" fmla="*/ 16 h 32"/>
                    <a:gd name="T12" fmla="*/ 3 w 30"/>
                    <a:gd name="T13" fmla="*/ 14 h 32"/>
                    <a:gd name="T14" fmla="*/ 2 w 30"/>
                    <a:gd name="T15" fmla="*/ 14 h 32"/>
                    <a:gd name="T16" fmla="*/ 0 w 30"/>
                    <a:gd name="T17" fmla="*/ 12 h 32"/>
                    <a:gd name="T18" fmla="*/ 0 w 30"/>
                    <a:gd name="T19" fmla="*/ 0 h 32"/>
                    <a:gd name="T20" fmla="*/ 3 w 30"/>
                    <a:gd name="T21" fmla="*/ 2 h 32"/>
                    <a:gd name="T22" fmla="*/ 7 w 30"/>
                    <a:gd name="T23" fmla="*/ 6 h 32"/>
                    <a:gd name="T24" fmla="*/ 10 w 30"/>
                    <a:gd name="T25" fmla="*/ 8 h 32"/>
                    <a:gd name="T26" fmla="*/ 14 w 30"/>
                    <a:gd name="T27" fmla="*/ 10 h 32"/>
                    <a:gd name="T28" fmla="*/ 18 w 30"/>
                    <a:gd name="T29" fmla="*/ 8 h 32"/>
                    <a:gd name="T30" fmla="*/ 23 w 30"/>
                    <a:gd name="T31" fmla="*/ 6 h 32"/>
                    <a:gd name="T32" fmla="*/ 27 w 30"/>
                    <a:gd name="T33" fmla="*/ 2 h 32"/>
                    <a:gd name="T34" fmla="*/ 30 w 30"/>
                    <a:gd name="T35" fmla="*/ 0 h 32"/>
                    <a:gd name="T36" fmla="*/ 30 w 30"/>
                    <a:gd name="T37" fmla="*/ 12 h 32"/>
                    <a:gd name="T38" fmla="*/ 25 w 30"/>
                    <a:gd name="T39" fmla="*/ 14 h 32"/>
                    <a:gd name="T40" fmla="*/ 23 w 30"/>
                    <a:gd name="T41" fmla="*/ 16 h 32"/>
                    <a:gd name="T42" fmla="*/ 19 w 30"/>
                    <a:gd name="T43" fmla="*/ 16 h 32"/>
                    <a:gd name="T44" fmla="*/ 30 w 30"/>
                    <a:gd name="T45" fmla="*/ 22 h 32"/>
                    <a:gd name="T46" fmla="*/ 30 w 30"/>
                    <a:gd name="T47" fmla="*/ 28 h 32"/>
                    <a:gd name="T48" fmla="*/ 30 w 30"/>
                    <a:gd name="T49" fmla="*/ 30 h 32"/>
                    <a:gd name="T50" fmla="*/ 30 w 30"/>
                    <a:gd name="T51" fmla="*/ 32 h 32"/>
                    <a:gd name="T52" fmla="*/ 27 w 30"/>
                    <a:gd name="T53" fmla="*/ 30 h 32"/>
                    <a:gd name="T54" fmla="*/ 23 w 30"/>
                    <a:gd name="T55" fmla="*/ 28 h 32"/>
                    <a:gd name="T56" fmla="*/ 18 w 30"/>
                    <a:gd name="T57" fmla="*/ 26 h 32"/>
                    <a:gd name="T58" fmla="*/ 14 w 30"/>
                    <a:gd name="T59" fmla="*/ 24 h 32"/>
                    <a:gd name="T60" fmla="*/ 10 w 30"/>
                    <a:gd name="T61" fmla="*/ 26 h 32"/>
                    <a:gd name="T62" fmla="*/ 7 w 30"/>
                    <a:gd name="T63" fmla="*/ 28 h 32"/>
                    <a:gd name="T64" fmla="*/ 3 w 30"/>
                    <a:gd name="T65" fmla="*/ 30 h 32"/>
                    <a:gd name="T66" fmla="*/ 0 w 30"/>
                    <a:gd name="T67" fmla="*/ 32 h 3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32"/>
                    <a:gd name="T104" fmla="*/ 30 w 30"/>
                    <a:gd name="T105" fmla="*/ 32 h 3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32">
                      <a:moveTo>
                        <a:pt x="0" y="32"/>
                      </a:move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7" y="6"/>
                      </a:lnTo>
                      <a:lnTo>
                        <a:pt x="10" y="8"/>
                      </a:lnTo>
                      <a:lnTo>
                        <a:pt x="14" y="10"/>
                      </a:lnTo>
                      <a:lnTo>
                        <a:pt x="18" y="8"/>
                      </a:lnTo>
                      <a:lnTo>
                        <a:pt x="23" y="6"/>
                      </a:lnTo>
                      <a:lnTo>
                        <a:pt x="27" y="2"/>
                      </a:lnTo>
                      <a:lnTo>
                        <a:pt x="30" y="0"/>
                      </a:lnTo>
                      <a:lnTo>
                        <a:pt x="30" y="12"/>
                      </a:lnTo>
                      <a:lnTo>
                        <a:pt x="25" y="14"/>
                      </a:lnTo>
                      <a:lnTo>
                        <a:pt x="23" y="16"/>
                      </a:lnTo>
                      <a:lnTo>
                        <a:pt x="19" y="16"/>
                      </a:lnTo>
                      <a:lnTo>
                        <a:pt x="30" y="22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3" y="28"/>
                      </a:lnTo>
                      <a:lnTo>
                        <a:pt x="18" y="26"/>
                      </a:lnTo>
                      <a:lnTo>
                        <a:pt x="14" y="24"/>
                      </a:lnTo>
                      <a:lnTo>
                        <a:pt x="10" y="26"/>
                      </a:lnTo>
                      <a:lnTo>
                        <a:pt x="7" y="28"/>
                      </a:lnTo>
                      <a:lnTo>
                        <a:pt x="3" y="3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1" name="Freeform 150"/>
                <p:cNvSpPr>
                  <a:spLocks noEditPoints="1"/>
                </p:cNvSpPr>
                <p:nvPr/>
              </p:nvSpPr>
              <p:spPr bwMode="auto">
                <a:xfrm>
                  <a:off x="1159" y="3558"/>
                  <a:ext cx="30" cy="31"/>
                </a:xfrm>
                <a:custGeom>
                  <a:avLst/>
                  <a:gdLst>
                    <a:gd name="T0" fmla="*/ 18 w 30"/>
                    <a:gd name="T1" fmla="*/ 7 h 31"/>
                    <a:gd name="T2" fmla="*/ 18 w 30"/>
                    <a:gd name="T3" fmla="*/ 21 h 31"/>
                    <a:gd name="T4" fmla="*/ 21 w 30"/>
                    <a:gd name="T5" fmla="*/ 21 h 31"/>
                    <a:gd name="T6" fmla="*/ 23 w 30"/>
                    <a:gd name="T7" fmla="*/ 19 h 31"/>
                    <a:gd name="T8" fmla="*/ 23 w 30"/>
                    <a:gd name="T9" fmla="*/ 19 h 31"/>
                    <a:gd name="T10" fmla="*/ 23 w 30"/>
                    <a:gd name="T11" fmla="*/ 15 h 31"/>
                    <a:gd name="T12" fmla="*/ 23 w 30"/>
                    <a:gd name="T13" fmla="*/ 15 h 31"/>
                    <a:gd name="T14" fmla="*/ 23 w 30"/>
                    <a:gd name="T15" fmla="*/ 13 h 31"/>
                    <a:gd name="T16" fmla="*/ 21 w 30"/>
                    <a:gd name="T17" fmla="*/ 13 h 31"/>
                    <a:gd name="T18" fmla="*/ 21 w 30"/>
                    <a:gd name="T19" fmla="*/ 7 h 31"/>
                    <a:gd name="T20" fmla="*/ 21 w 30"/>
                    <a:gd name="T21" fmla="*/ 2 h 31"/>
                    <a:gd name="T22" fmla="*/ 25 w 30"/>
                    <a:gd name="T23" fmla="*/ 4 h 31"/>
                    <a:gd name="T24" fmla="*/ 30 w 30"/>
                    <a:gd name="T25" fmla="*/ 9 h 31"/>
                    <a:gd name="T26" fmla="*/ 30 w 30"/>
                    <a:gd name="T27" fmla="*/ 17 h 31"/>
                    <a:gd name="T28" fmla="*/ 30 w 30"/>
                    <a:gd name="T29" fmla="*/ 21 h 31"/>
                    <a:gd name="T30" fmla="*/ 28 w 30"/>
                    <a:gd name="T31" fmla="*/ 25 h 31"/>
                    <a:gd name="T32" fmla="*/ 27 w 30"/>
                    <a:gd name="T33" fmla="*/ 27 h 31"/>
                    <a:gd name="T34" fmla="*/ 23 w 30"/>
                    <a:gd name="T35" fmla="*/ 29 h 31"/>
                    <a:gd name="T36" fmla="*/ 19 w 30"/>
                    <a:gd name="T37" fmla="*/ 31 h 31"/>
                    <a:gd name="T38" fmla="*/ 12 w 30"/>
                    <a:gd name="T39" fmla="*/ 31 h 31"/>
                    <a:gd name="T40" fmla="*/ 7 w 30"/>
                    <a:gd name="T41" fmla="*/ 29 h 31"/>
                    <a:gd name="T42" fmla="*/ 2 w 30"/>
                    <a:gd name="T43" fmla="*/ 25 h 31"/>
                    <a:gd name="T44" fmla="*/ 0 w 30"/>
                    <a:gd name="T45" fmla="*/ 21 h 31"/>
                    <a:gd name="T46" fmla="*/ 0 w 30"/>
                    <a:gd name="T47" fmla="*/ 15 h 31"/>
                    <a:gd name="T48" fmla="*/ 0 w 30"/>
                    <a:gd name="T49" fmla="*/ 11 h 31"/>
                    <a:gd name="T50" fmla="*/ 2 w 30"/>
                    <a:gd name="T51" fmla="*/ 7 h 31"/>
                    <a:gd name="T52" fmla="*/ 5 w 30"/>
                    <a:gd name="T53" fmla="*/ 4 h 31"/>
                    <a:gd name="T54" fmla="*/ 9 w 30"/>
                    <a:gd name="T55" fmla="*/ 2 h 31"/>
                    <a:gd name="T56" fmla="*/ 14 w 30"/>
                    <a:gd name="T57" fmla="*/ 0 h 31"/>
                    <a:gd name="T58" fmla="*/ 16 w 30"/>
                    <a:gd name="T59" fmla="*/ 0 h 31"/>
                    <a:gd name="T60" fmla="*/ 18 w 30"/>
                    <a:gd name="T61" fmla="*/ 0 h 31"/>
                    <a:gd name="T62" fmla="*/ 18 w 30"/>
                    <a:gd name="T63" fmla="*/ 0 h 31"/>
                    <a:gd name="T64" fmla="*/ 10 w 30"/>
                    <a:gd name="T65" fmla="*/ 11 h 31"/>
                    <a:gd name="T66" fmla="*/ 9 w 30"/>
                    <a:gd name="T67" fmla="*/ 13 h 31"/>
                    <a:gd name="T68" fmla="*/ 7 w 30"/>
                    <a:gd name="T69" fmla="*/ 15 h 31"/>
                    <a:gd name="T70" fmla="*/ 5 w 30"/>
                    <a:gd name="T71" fmla="*/ 15 h 31"/>
                    <a:gd name="T72" fmla="*/ 5 w 30"/>
                    <a:gd name="T73" fmla="*/ 19 h 31"/>
                    <a:gd name="T74" fmla="*/ 7 w 30"/>
                    <a:gd name="T75" fmla="*/ 19 h 31"/>
                    <a:gd name="T76" fmla="*/ 9 w 30"/>
                    <a:gd name="T77" fmla="*/ 21 h 31"/>
                    <a:gd name="T78" fmla="*/ 12 w 30"/>
                    <a:gd name="T79" fmla="*/ 21 h 31"/>
                    <a:gd name="T80" fmla="*/ 12 w 30"/>
                    <a:gd name="T81" fmla="*/ 17 h 31"/>
                    <a:gd name="T82" fmla="*/ 12 w 30"/>
                    <a:gd name="T83" fmla="*/ 11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31"/>
                    <a:gd name="T128" fmla="*/ 30 w 30"/>
                    <a:gd name="T129" fmla="*/ 31 h 3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31">
                      <a:moveTo>
                        <a:pt x="18" y="0"/>
                      </a:moveTo>
                      <a:lnTo>
                        <a:pt x="18" y="7"/>
                      </a:lnTo>
                      <a:lnTo>
                        <a:pt x="18" y="11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21" y="7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8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30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7" y="27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1" y="31"/>
                      </a:lnTo>
                      <a:lnTo>
                        <a:pt x="19" y="31"/>
                      </a:lnTo>
                      <a:lnTo>
                        <a:pt x="14" y="31"/>
                      </a:lnTo>
                      <a:lnTo>
                        <a:pt x="12" y="31"/>
                      </a:lnTo>
                      <a:lnTo>
                        <a:pt x="9" y="31"/>
                      </a:lnTo>
                      <a:lnTo>
                        <a:pt x="7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11"/>
                      </a:move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2" name="Freeform 151"/>
                <p:cNvSpPr>
                  <a:spLocks/>
                </p:cNvSpPr>
                <p:nvPr/>
              </p:nvSpPr>
              <p:spPr bwMode="auto">
                <a:xfrm>
                  <a:off x="1159" y="3501"/>
                  <a:ext cx="30" cy="29"/>
                </a:xfrm>
                <a:custGeom>
                  <a:avLst/>
                  <a:gdLst>
                    <a:gd name="T0" fmla="*/ 0 w 30"/>
                    <a:gd name="T1" fmla="*/ 29 h 29"/>
                    <a:gd name="T2" fmla="*/ 0 w 30"/>
                    <a:gd name="T3" fmla="*/ 27 h 29"/>
                    <a:gd name="T4" fmla="*/ 0 w 30"/>
                    <a:gd name="T5" fmla="*/ 25 h 29"/>
                    <a:gd name="T6" fmla="*/ 0 w 30"/>
                    <a:gd name="T7" fmla="*/ 21 h 29"/>
                    <a:gd name="T8" fmla="*/ 0 w 30"/>
                    <a:gd name="T9" fmla="*/ 18 h 29"/>
                    <a:gd name="T10" fmla="*/ 5 w 30"/>
                    <a:gd name="T11" fmla="*/ 18 h 29"/>
                    <a:gd name="T12" fmla="*/ 3 w 30"/>
                    <a:gd name="T13" fmla="*/ 16 h 29"/>
                    <a:gd name="T14" fmla="*/ 3 w 30"/>
                    <a:gd name="T15" fmla="*/ 16 h 29"/>
                    <a:gd name="T16" fmla="*/ 2 w 30"/>
                    <a:gd name="T17" fmla="*/ 16 h 29"/>
                    <a:gd name="T18" fmla="*/ 0 w 30"/>
                    <a:gd name="T19" fmla="*/ 14 h 29"/>
                    <a:gd name="T20" fmla="*/ 0 w 30"/>
                    <a:gd name="T21" fmla="*/ 8 h 29"/>
                    <a:gd name="T22" fmla="*/ 0 w 30"/>
                    <a:gd name="T23" fmla="*/ 6 h 29"/>
                    <a:gd name="T24" fmla="*/ 0 w 30"/>
                    <a:gd name="T25" fmla="*/ 4 h 29"/>
                    <a:gd name="T26" fmla="*/ 2 w 30"/>
                    <a:gd name="T27" fmla="*/ 2 h 29"/>
                    <a:gd name="T28" fmla="*/ 3 w 30"/>
                    <a:gd name="T29" fmla="*/ 0 h 29"/>
                    <a:gd name="T30" fmla="*/ 5 w 30"/>
                    <a:gd name="T31" fmla="*/ 0 h 29"/>
                    <a:gd name="T32" fmla="*/ 10 w 30"/>
                    <a:gd name="T33" fmla="*/ 0 h 29"/>
                    <a:gd name="T34" fmla="*/ 16 w 30"/>
                    <a:gd name="T35" fmla="*/ 0 h 29"/>
                    <a:gd name="T36" fmla="*/ 21 w 30"/>
                    <a:gd name="T37" fmla="*/ 0 h 29"/>
                    <a:gd name="T38" fmla="*/ 25 w 30"/>
                    <a:gd name="T39" fmla="*/ 0 h 29"/>
                    <a:gd name="T40" fmla="*/ 30 w 30"/>
                    <a:gd name="T41" fmla="*/ 0 h 29"/>
                    <a:gd name="T42" fmla="*/ 30 w 30"/>
                    <a:gd name="T43" fmla="*/ 2 h 29"/>
                    <a:gd name="T44" fmla="*/ 30 w 30"/>
                    <a:gd name="T45" fmla="*/ 6 h 29"/>
                    <a:gd name="T46" fmla="*/ 30 w 30"/>
                    <a:gd name="T47" fmla="*/ 8 h 29"/>
                    <a:gd name="T48" fmla="*/ 30 w 30"/>
                    <a:gd name="T49" fmla="*/ 10 h 29"/>
                    <a:gd name="T50" fmla="*/ 14 w 30"/>
                    <a:gd name="T51" fmla="*/ 10 h 29"/>
                    <a:gd name="T52" fmla="*/ 12 w 30"/>
                    <a:gd name="T53" fmla="*/ 10 h 29"/>
                    <a:gd name="T54" fmla="*/ 10 w 30"/>
                    <a:gd name="T55" fmla="*/ 10 h 29"/>
                    <a:gd name="T56" fmla="*/ 10 w 30"/>
                    <a:gd name="T57" fmla="*/ 10 h 29"/>
                    <a:gd name="T58" fmla="*/ 9 w 30"/>
                    <a:gd name="T59" fmla="*/ 10 h 29"/>
                    <a:gd name="T60" fmla="*/ 9 w 30"/>
                    <a:gd name="T61" fmla="*/ 12 h 29"/>
                    <a:gd name="T62" fmla="*/ 9 w 30"/>
                    <a:gd name="T63" fmla="*/ 12 h 29"/>
                    <a:gd name="T64" fmla="*/ 9 w 30"/>
                    <a:gd name="T65" fmla="*/ 12 h 29"/>
                    <a:gd name="T66" fmla="*/ 9 w 30"/>
                    <a:gd name="T67" fmla="*/ 14 h 29"/>
                    <a:gd name="T68" fmla="*/ 9 w 30"/>
                    <a:gd name="T69" fmla="*/ 14 h 29"/>
                    <a:gd name="T70" fmla="*/ 9 w 30"/>
                    <a:gd name="T71" fmla="*/ 16 h 29"/>
                    <a:gd name="T72" fmla="*/ 9 w 30"/>
                    <a:gd name="T73" fmla="*/ 16 h 29"/>
                    <a:gd name="T74" fmla="*/ 9 w 30"/>
                    <a:gd name="T75" fmla="*/ 16 h 29"/>
                    <a:gd name="T76" fmla="*/ 10 w 30"/>
                    <a:gd name="T77" fmla="*/ 16 h 29"/>
                    <a:gd name="T78" fmla="*/ 12 w 30"/>
                    <a:gd name="T79" fmla="*/ 18 h 29"/>
                    <a:gd name="T80" fmla="*/ 14 w 30"/>
                    <a:gd name="T81" fmla="*/ 18 h 29"/>
                    <a:gd name="T82" fmla="*/ 16 w 30"/>
                    <a:gd name="T83" fmla="*/ 18 h 29"/>
                    <a:gd name="T84" fmla="*/ 19 w 30"/>
                    <a:gd name="T85" fmla="*/ 18 h 29"/>
                    <a:gd name="T86" fmla="*/ 23 w 30"/>
                    <a:gd name="T87" fmla="*/ 18 h 29"/>
                    <a:gd name="T88" fmla="*/ 30 w 30"/>
                    <a:gd name="T89" fmla="*/ 18 h 29"/>
                    <a:gd name="T90" fmla="*/ 30 w 30"/>
                    <a:gd name="T91" fmla="*/ 21 h 29"/>
                    <a:gd name="T92" fmla="*/ 30 w 30"/>
                    <a:gd name="T93" fmla="*/ 23 h 29"/>
                    <a:gd name="T94" fmla="*/ 30 w 30"/>
                    <a:gd name="T95" fmla="*/ 29 h 29"/>
                    <a:gd name="T96" fmla="*/ 23 w 30"/>
                    <a:gd name="T97" fmla="*/ 29 h 29"/>
                    <a:gd name="T98" fmla="*/ 16 w 30"/>
                    <a:gd name="T99" fmla="*/ 29 h 29"/>
                    <a:gd name="T100" fmla="*/ 7 w 30"/>
                    <a:gd name="T101" fmla="*/ 29 h 29"/>
                    <a:gd name="T102" fmla="*/ 0 w 30"/>
                    <a:gd name="T103" fmla="*/ 29 h 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"/>
                    <a:gd name="T157" fmla="*/ 0 h 29"/>
                    <a:gd name="T158" fmla="*/ 30 w 30"/>
                    <a:gd name="T159" fmla="*/ 29 h 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" h="29">
                      <a:moveTo>
                        <a:pt x="0" y="29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9" y="18"/>
                      </a:lnTo>
                      <a:lnTo>
                        <a:pt x="23" y="18"/>
                      </a:lnTo>
                      <a:lnTo>
                        <a:pt x="30" y="18"/>
                      </a:lnTo>
                      <a:lnTo>
                        <a:pt x="30" y="21"/>
                      </a:lnTo>
                      <a:lnTo>
                        <a:pt x="30" y="23"/>
                      </a:lnTo>
                      <a:lnTo>
                        <a:pt x="30" y="29"/>
                      </a:lnTo>
                      <a:lnTo>
                        <a:pt x="23" y="29"/>
                      </a:lnTo>
                      <a:lnTo>
                        <a:pt x="16" y="29"/>
                      </a:lnTo>
                      <a:lnTo>
                        <a:pt x="7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3" name="Freeform 152"/>
                <p:cNvSpPr>
                  <a:spLocks noEditPoints="1"/>
                </p:cNvSpPr>
                <p:nvPr/>
              </p:nvSpPr>
              <p:spPr bwMode="auto">
                <a:xfrm>
                  <a:off x="1159" y="3440"/>
                  <a:ext cx="30" cy="30"/>
                </a:xfrm>
                <a:custGeom>
                  <a:avLst/>
                  <a:gdLst>
                    <a:gd name="T0" fmla="*/ 18 w 30"/>
                    <a:gd name="T1" fmla="*/ 4 h 30"/>
                    <a:gd name="T2" fmla="*/ 18 w 30"/>
                    <a:gd name="T3" fmla="*/ 16 h 30"/>
                    <a:gd name="T4" fmla="*/ 19 w 30"/>
                    <a:gd name="T5" fmla="*/ 20 h 30"/>
                    <a:gd name="T6" fmla="*/ 21 w 30"/>
                    <a:gd name="T7" fmla="*/ 18 h 30"/>
                    <a:gd name="T8" fmla="*/ 23 w 30"/>
                    <a:gd name="T9" fmla="*/ 16 h 30"/>
                    <a:gd name="T10" fmla="*/ 23 w 30"/>
                    <a:gd name="T11" fmla="*/ 14 h 30"/>
                    <a:gd name="T12" fmla="*/ 23 w 30"/>
                    <a:gd name="T13" fmla="*/ 12 h 30"/>
                    <a:gd name="T14" fmla="*/ 23 w 30"/>
                    <a:gd name="T15" fmla="*/ 12 h 30"/>
                    <a:gd name="T16" fmla="*/ 21 w 30"/>
                    <a:gd name="T17" fmla="*/ 10 h 30"/>
                    <a:gd name="T18" fmla="*/ 21 w 30"/>
                    <a:gd name="T19" fmla="*/ 6 h 30"/>
                    <a:gd name="T20" fmla="*/ 23 w 30"/>
                    <a:gd name="T21" fmla="*/ 2 h 30"/>
                    <a:gd name="T22" fmla="*/ 28 w 30"/>
                    <a:gd name="T23" fmla="*/ 6 h 30"/>
                    <a:gd name="T24" fmla="*/ 30 w 30"/>
                    <a:gd name="T25" fmla="*/ 10 h 30"/>
                    <a:gd name="T26" fmla="*/ 30 w 30"/>
                    <a:gd name="T27" fmla="*/ 18 h 30"/>
                    <a:gd name="T28" fmla="*/ 30 w 30"/>
                    <a:gd name="T29" fmla="*/ 22 h 30"/>
                    <a:gd name="T30" fmla="*/ 28 w 30"/>
                    <a:gd name="T31" fmla="*/ 26 h 30"/>
                    <a:gd name="T32" fmla="*/ 25 w 30"/>
                    <a:gd name="T33" fmla="*/ 26 h 30"/>
                    <a:gd name="T34" fmla="*/ 21 w 30"/>
                    <a:gd name="T35" fmla="*/ 30 h 30"/>
                    <a:gd name="T36" fmla="*/ 14 w 30"/>
                    <a:gd name="T37" fmla="*/ 30 h 30"/>
                    <a:gd name="T38" fmla="*/ 9 w 30"/>
                    <a:gd name="T39" fmla="*/ 28 h 30"/>
                    <a:gd name="T40" fmla="*/ 2 w 30"/>
                    <a:gd name="T41" fmla="*/ 24 h 30"/>
                    <a:gd name="T42" fmla="*/ 0 w 30"/>
                    <a:gd name="T43" fmla="*/ 20 h 30"/>
                    <a:gd name="T44" fmla="*/ 0 w 30"/>
                    <a:gd name="T45" fmla="*/ 10 h 30"/>
                    <a:gd name="T46" fmla="*/ 2 w 30"/>
                    <a:gd name="T47" fmla="*/ 6 h 30"/>
                    <a:gd name="T48" fmla="*/ 3 w 30"/>
                    <a:gd name="T49" fmla="*/ 4 h 30"/>
                    <a:gd name="T50" fmla="*/ 7 w 30"/>
                    <a:gd name="T51" fmla="*/ 2 h 30"/>
                    <a:gd name="T52" fmla="*/ 10 w 30"/>
                    <a:gd name="T53" fmla="*/ 0 h 30"/>
                    <a:gd name="T54" fmla="*/ 16 w 30"/>
                    <a:gd name="T55" fmla="*/ 0 h 30"/>
                    <a:gd name="T56" fmla="*/ 18 w 30"/>
                    <a:gd name="T57" fmla="*/ 0 h 30"/>
                    <a:gd name="T58" fmla="*/ 18 w 30"/>
                    <a:gd name="T59" fmla="*/ 0 h 30"/>
                    <a:gd name="T60" fmla="*/ 10 w 30"/>
                    <a:gd name="T61" fmla="*/ 10 h 30"/>
                    <a:gd name="T62" fmla="*/ 7 w 30"/>
                    <a:gd name="T63" fmla="*/ 12 h 30"/>
                    <a:gd name="T64" fmla="*/ 7 w 30"/>
                    <a:gd name="T65" fmla="*/ 14 h 30"/>
                    <a:gd name="T66" fmla="*/ 5 w 30"/>
                    <a:gd name="T67" fmla="*/ 16 h 30"/>
                    <a:gd name="T68" fmla="*/ 7 w 30"/>
                    <a:gd name="T69" fmla="*/ 18 h 30"/>
                    <a:gd name="T70" fmla="*/ 9 w 30"/>
                    <a:gd name="T71" fmla="*/ 18 h 30"/>
                    <a:gd name="T72" fmla="*/ 10 w 30"/>
                    <a:gd name="T73" fmla="*/ 20 h 30"/>
                    <a:gd name="T74" fmla="*/ 12 w 30"/>
                    <a:gd name="T75" fmla="*/ 18 h 30"/>
                    <a:gd name="T76" fmla="*/ 12 w 30"/>
                    <a:gd name="T77" fmla="*/ 12 h 30"/>
                    <a:gd name="T78" fmla="*/ 12 w 30"/>
                    <a:gd name="T79" fmla="*/ 10 h 3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0"/>
                    <a:gd name="T121" fmla="*/ 0 h 30"/>
                    <a:gd name="T122" fmla="*/ 30 w 30"/>
                    <a:gd name="T123" fmla="*/ 30 h 3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0" h="30">
                      <a:moveTo>
                        <a:pt x="18" y="0"/>
                      </a:move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18" y="16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21" y="20"/>
                      </a:lnTo>
                      <a:lnTo>
                        <a:pt x="21" y="18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28" y="24"/>
                      </a:lnTo>
                      <a:lnTo>
                        <a:pt x="28" y="26"/>
                      </a:lnTo>
                      <a:lnTo>
                        <a:pt x="27" y="26"/>
                      </a:lnTo>
                      <a:lnTo>
                        <a:pt x="25" y="26"/>
                      </a:lnTo>
                      <a:lnTo>
                        <a:pt x="23" y="28"/>
                      </a:lnTo>
                      <a:lnTo>
                        <a:pt x="21" y="30"/>
                      </a:lnTo>
                      <a:lnTo>
                        <a:pt x="19" y="30"/>
                      </a:lnTo>
                      <a:lnTo>
                        <a:pt x="14" y="30"/>
                      </a:lnTo>
                      <a:lnTo>
                        <a:pt x="12" y="30"/>
                      </a:lnTo>
                      <a:lnTo>
                        <a:pt x="9" y="28"/>
                      </a:lnTo>
                      <a:lnTo>
                        <a:pt x="3" y="26"/>
                      </a:lnTo>
                      <a:lnTo>
                        <a:pt x="2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10"/>
                      </a:move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4" name="Freeform 153"/>
                <p:cNvSpPr>
                  <a:spLocks/>
                </p:cNvSpPr>
                <p:nvPr/>
              </p:nvSpPr>
              <p:spPr bwMode="auto">
                <a:xfrm>
                  <a:off x="1259" y="3743"/>
                  <a:ext cx="34" cy="34"/>
                </a:xfrm>
                <a:custGeom>
                  <a:avLst/>
                  <a:gdLst>
                    <a:gd name="T0" fmla="*/ 34 w 34"/>
                    <a:gd name="T1" fmla="*/ 8 h 34"/>
                    <a:gd name="T2" fmla="*/ 34 w 34"/>
                    <a:gd name="T3" fmla="*/ 26 h 34"/>
                    <a:gd name="T4" fmla="*/ 32 w 34"/>
                    <a:gd name="T5" fmla="*/ 34 h 34"/>
                    <a:gd name="T6" fmla="*/ 27 w 34"/>
                    <a:gd name="T7" fmla="*/ 32 h 34"/>
                    <a:gd name="T8" fmla="*/ 23 w 34"/>
                    <a:gd name="T9" fmla="*/ 28 h 34"/>
                    <a:gd name="T10" fmla="*/ 19 w 34"/>
                    <a:gd name="T11" fmla="*/ 24 h 34"/>
                    <a:gd name="T12" fmla="*/ 16 w 34"/>
                    <a:gd name="T13" fmla="*/ 18 h 34"/>
                    <a:gd name="T14" fmla="*/ 14 w 34"/>
                    <a:gd name="T15" fmla="*/ 14 h 34"/>
                    <a:gd name="T16" fmla="*/ 12 w 34"/>
                    <a:gd name="T17" fmla="*/ 12 h 34"/>
                    <a:gd name="T18" fmla="*/ 10 w 34"/>
                    <a:gd name="T19" fmla="*/ 12 h 34"/>
                    <a:gd name="T20" fmla="*/ 9 w 34"/>
                    <a:gd name="T21" fmla="*/ 12 h 34"/>
                    <a:gd name="T22" fmla="*/ 7 w 34"/>
                    <a:gd name="T23" fmla="*/ 14 h 34"/>
                    <a:gd name="T24" fmla="*/ 7 w 34"/>
                    <a:gd name="T25" fmla="*/ 16 h 34"/>
                    <a:gd name="T26" fmla="*/ 5 w 34"/>
                    <a:gd name="T27" fmla="*/ 16 h 34"/>
                    <a:gd name="T28" fmla="*/ 7 w 34"/>
                    <a:gd name="T29" fmla="*/ 18 h 34"/>
                    <a:gd name="T30" fmla="*/ 7 w 34"/>
                    <a:gd name="T31" fmla="*/ 20 h 34"/>
                    <a:gd name="T32" fmla="*/ 9 w 34"/>
                    <a:gd name="T33" fmla="*/ 22 h 34"/>
                    <a:gd name="T34" fmla="*/ 10 w 34"/>
                    <a:gd name="T35" fmla="*/ 22 h 34"/>
                    <a:gd name="T36" fmla="*/ 9 w 34"/>
                    <a:gd name="T37" fmla="*/ 32 h 34"/>
                    <a:gd name="T38" fmla="*/ 5 w 34"/>
                    <a:gd name="T39" fmla="*/ 32 h 34"/>
                    <a:gd name="T40" fmla="*/ 3 w 34"/>
                    <a:gd name="T41" fmla="*/ 30 h 34"/>
                    <a:gd name="T42" fmla="*/ 2 w 34"/>
                    <a:gd name="T43" fmla="*/ 28 h 34"/>
                    <a:gd name="T44" fmla="*/ 0 w 34"/>
                    <a:gd name="T45" fmla="*/ 24 h 34"/>
                    <a:gd name="T46" fmla="*/ 0 w 34"/>
                    <a:gd name="T47" fmla="*/ 20 h 34"/>
                    <a:gd name="T48" fmla="*/ 0 w 34"/>
                    <a:gd name="T49" fmla="*/ 12 h 34"/>
                    <a:gd name="T50" fmla="*/ 2 w 34"/>
                    <a:gd name="T51" fmla="*/ 8 h 34"/>
                    <a:gd name="T52" fmla="*/ 3 w 34"/>
                    <a:gd name="T53" fmla="*/ 6 h 34"/>
                    <a:gd name="T54" fmla="*/ 3 w 34"/>
                    <a:gd name="T55" fmla="*/ 2 h 34"/>
                    <a:gd name="T56" fmla="*/ 7 w 34"/>
                    <a:gd name="T57" fmla="*/ 2 h 34"/>
                    <a:gd name="T58" fmla="*/ 9 w 34"/>
                    <a:gd name="T59" fmla="*/ 0 h 34"/>
                    <a:gd name="T60" fmla="*/ 12 w 34"/>
                    <a:gd name="T61" fmla="*/ 2 h 34"/>
                    <a:gd name="T62" fmla="*/ 16 w 34"/>
                    <a:gd name="T63" fmla="*/ 4 h 34"/>
                    <a:gd name="T64" fmla="*/ 19 w 34"/>
                    <a:gd name="T65" fmla="*/ 6 h 34"/>
                    <a:gd name="T66" fmla="*/ 21 w 34"/>
                    <a:gd name="T67" fmla="*/ 10 h 34"/>
                    <a:gd name="T68" fmla="*/ 23 w 34"/>
                    <a:gd name="T69" fmla="*/ 14 h 34"/>
                    <a:gd name="T70" fmla="*/ 23 w 34"/>
                    <a:gd name="T71" fmla="*/ 16 h 34"/>
                    <a:gd name="T72" fmla="*/ 25 w 34"/>
                    <a:gd name="T73" fmla="*/ 18 h 34"/>
                    <a:gd name="T74" fmla="*/ 27 w 34"/>
                    <a:gd name="T75" fmla="*/ 18 h 34"/>
                    <a:gd name="T76" fmla="*/ 30 w 34"/>
                    <a:gd name="T77" fmla="*/ 0 h 34"/>
                    <a:gd name="T78" fmla="*/ 34 w 34"/>
                    <a:gd name="T79" fmla="*/ 0 h 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34"/>
                    <a:gd name="T122" fmla="*/ 34 w 34"/>
                    <a:gd name="T123" fmla="*/ 34 h 3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34">
                      <a:moveTo>
                        <a:pt x="34" y="0"/>
                      </a:moveTo>
                      <a:lnTo>
                        <a:pt x="34" y="8"/>
                      </a:lnTo>
                      <a:lnTo>
                        <a:pt x="34" y="18"/>
                      </a:lnTo>
                      <a:lnTo>
                        <a:pt x="34" y="26"/>
                      </a:lnTo>
                      <a:lnTo>
                        <a:pt x="34" y="34"/>
                      </a:lnTo>
                      <a:lnTo>
                        <a:pt x="32" y="34"/>
                      </a:lnTo>
                      <a:lnTo>
                        <a:pt x="30" y="32"/>
                      </a:lnTo>
                      <a:lnTo>
                        <a:pt x="27" y="32"/>
                      </a:lnTo>
                      <a:lnTo>
                        <a:pt x="25" y="30"/>
                      </a:lnTo>
                      <a:lnTo>
                        <a:pt x="23" y="28"/>
                      </a:lnTo>
                      <a:lnTo>
                        <a:pt x="21" y="26"/>
                      </a:lnTo>
                      <a:lnTo>
                        <a:pt x="19" y="24"/>
                      </a:lnTo>
                      <a:lnTo>
                        <a:pt x="18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7" y="20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0" y="34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5" y="32"/>
                      </a:lnTo>
                      <a:lnTo>
                        <a:pt x="3" y="30"/>
                      </a:lnTo>
                      <a:lnTo>
                        <a:pt x="3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5" name="Freeform 154"/>
                <p:cNvSpPr>
                  <a:spLocks/>
                </p:cNvSpPr>
                <p:nvPr/>
              </p:nvSpPr>
              <p:spPr bwMode="auto">
                <a:xfrm>
                  <a:off x="1277" y="3694"/>
                  <a:ext cx="7" cy="18"/>
                </a:xfrm>
                <a:custGeom>
                  <a:avLst/>
                  <a:gdLst>
                    <a:gd name="T0" fmla="*/ 0 w 7"/>
                    <a:gd name="T1" fmla="*/ 18 h 18"/>
                    <a:gd name="T2" fmla="*/ 0 w 7"/>
                    <a:gd name="T3" fmla="*/ 0 h 18"/>
                    <a:gd name="T4" fmla="*/ 1 w 7"/>
                    <a:gd name="T5" fmla="*/ 0 h 18"/>
                    <a:gd name="T6" fmla="*/ 3 w 7"/>
                    <a:gd name="T7" fmla="*/ 0 h 18"/>
                    <a:gd name="T8" fmla="*/ 5 w 7"/>
                    <a:gd name="T9" fmla="*/ 0 h 18"/>
                    <a:gd name="T10" fmla="*/ 7 w 7"/>
                    <a:gd name="T11" fmla="*/ 0 h 18"/>
                    <a:gd name="T12" fmla="*/ 7 w 7"/>
                    <a:gd name="T13" fmla="*/ 18 h 18"/>
                    <a:gd name="T14" fmla="*/ 5 w 7"/>
                    <a:gd name="T15" fmla="*/ 18 h 18"/>
                    <a:gd name="T16" fmla="*/ 3 w 7"/>
                    <a:gd name="T17" fmla="*/ 18 h 18"/>
                    <a:gd name="T18" fmla="*/ 1 w 7"/>
                    <a:gd name="T19" fmla="*/ 18 h 18"/>
                    <a:gd name="T20" fmla="*/ 0 w 7"/>
                    <a:gd name="T21" fmla="*/ 18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8"/>
                    <a:gd name="T35" fmla="*/ 7 w 7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1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6" name="Freeform 155"/>
                <p:cNvSpPr>
                  <a:spLocks/>
                </p:cNvSpPr>
                <p:nvPr/>
              </p:nvSpPr>
              <p:spPr bwMode="auto">
                <a:xfrm>
                  <a:off x="1259" y="3636"/>
                  <a:ext cx="34" cy="39"/>
                </a:xfrm>
                <a:custGeom>
                  <a:avLst/>
                  <a:gdLst>
                    <a:gd name="T0" fmla="*/ 0 w 34"/>
                    <a:gd name="T1" fmla="*/ 39 h 39"/>
                    <a:gd name="T2" fmla="*/ 0 w 34"/>
                    <a:gd name="T3" fmla="*/ 27 h 39"/>
                    <a:gd name="T4" fmla="*/ 3 w 34"/>
                    <a:gd name="T5" fmla="*/ 27 h 39"/>
                    <a:gd name="T6" fmla="*/ 7 w 34"/>
                    <a:gd name="T7" fmla="*/ 27 h 39"/>
                    <a:gd name="T8" fmla="*/ 9 w 34"/>
                    <a:gd name="T9" fmla="*/ 27 h 39"/>
                    <a:gd name="T10" fmla="*/ 12 w 34"/>
                    <a:gd name="T11" fmla="*/ 27 h 39"/>
                    <a:gd name="T12" fmla="*/ 12 w 34"/>
                    <a:gd name="T13" fmla="*/ 23 h 39"/>
                    <a:gd name="T14" fmla="*/ 12 w 34"/>
                    <a:gd name="T15" fmla="*/ 19 h 39"/>
                    <a:gd name="T16" fmla="*/ 12 w 34"/>
                    <a:gd name="T17" fmla="*/ 12 h 39"/>
                    <a:gd name="T18" fmla="*/ 9 w 34"/>
                    <a:gd name="T19" fmla="*/ 12 h 39"/>
                    <a:gd name="T20" fmla="*/ 7 w 34"/>
                    <a:gd name="T21" fmla="*/ 12 h 39"/>
                    <a:gd name="T22" fmla="*/ 3 w 34"/>
                    <a:gd name="T23" fmla="*/ 12 h 39"/>
                    <a:gd name="T24" fmla="*/ 0 w 34"/>
                    <a:gd name="T25" fmla="*/ 12 h 39"/>
                    <a:gd name="T26" fmla="*/ 0 w 34"/>
                    <a:gd name="T27" fmla="*/ 0 h 39"/>
                    <a:gd name="T28" fmla="*/ 9 w 34"/>
                    <a:gd name="T29" fmla="*/ 0 h 39"/>
                    <a:gd name="T30" fmla="*/ 18 w 34"/>
                    <a:gd name="T31" fmla="*/ 0 h 39"/>
                    <a:gd name="T32" fmla="*/ 25 w 34"/>
                    <a:gd name="T33" fmla="*/ 0 h 39"/>
                    <a:gd name="T34" fmla="*/ 34 w 34"/>
                    <a:gd name="T35" fmla="*/ 0 h 39"/>
                    <a:gd name="T36" fmla="*/ 34 w 34"/>
                    <a:gd name="T37" fmla="*/ 12 h 39"/>
                    <a:gd name="T38" fmla="*/ 30 w 34"/>
                    <a:gd name="T39" fmla="*/ 12 h 39"/>
                    <a:gd name="T40" fmla="*/ 27 w 34"/>
                    <a:gd name="T41" fmla="*/ 12 h 39"/>
                    <a:gd name="T42" fmla="*/ 23 w 34"/>
                    <a:gd name="T43" fmla="*/ 12 h 39"/>
                    <a:gd name="T44" fmla="*/ 19 w 34"/>
                    <a:gd name="T45" fmla="*/ 12 h 39"/>
                    <a:gd name="T46" fmla="*/ 19 w 34"/>
                    <a:gd name="T47" fmla="*/ 19 h 39"/>
                    <a:gd name="T48" fmla="*/ 19 w 34"/>
                    <a:gd name="T49" fmla="*/ 23 h 39"/>
                    <a:gd name="T50" fmla="*/ 19 w 34"/>
                    <a:gd name="T51" fmla="*/ 27 h 39"/>
                    <a:gd name="T52" fmla="*/ 23 w 34"/>
                    <a:gd name="T53" fmla="*/ 27 h 39"/>
                    <a:gd name="T54" fmla="*/ 27 w 34"/>
                    <a:gd name="T55" fmla="*/ 27 h 39"/>
                    <a:gd name="T56" fmla="*/ 30 w 34"/>
                    <a:gd name="T57" fmla="*/ 27 h 39"/>
                    <a:gd name="T58" fmla="*/ 34 w 34"/>
                    <a:gd name="T59" fmla="*/ 27 h 39"/>
                    <a:gd name="T60" fmla="*/ 34 w 34"/>
                    <a:gd name="T61" fmla="*/ 39 h 39"/>
                    <a:gd name="T62" fmla="*/ 25 w 34"/>
                    <a:gd name="T63" fmla="*/ 39 h 39"/>
                    <a:gd name="T64" fmla="*/ 18 w 34"/>
                    <a:gd name="T65" fmla="*/ 39 h 39"/>
                    <a:gd name="T66" fmla="*/ 9 w 34"/>
                    <a:gd name="T67" fmla="*/ 39 h 39"/>
                    <a:gd name="T68" fmla="*/ 0 w 34"/>
                    <a:gd name="T69" fmla="*/ 39 h 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4"/>
                    <a:gd name="T106" fmla="*/ 0 h 39"/>
                    <a:gd name="T107" fmla="*/ 34 w 34"/>
                    <a:gd name="T108" fmla="*/ 39 h 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4" h="39">
                      <a:moveTo>
                        <a:pt x="0" y="39"/>
                      </a:moveTo>
                      <a:lnTo>
                        <a:pt x="0" y="27"/>
                      </a:lnTo>
                      <a:lnTo>
                        <a:pt x="3" y="27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2" y="27"/>
                      </a:lnTo>
                      <a:lnTo>
                        <a:pt x="12" y="23"/>
                      </a:lnTo>
                      <a:lnTo>
                        <a:pt x="12" y="19"/>
                      </a:lnTo>
                      <a:lnTo>
                        <a:pt x="12" y="12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34" y="12"/>
                      </a:lnTo>
                      <a:lnTo>
                        <a:pt x="30" y="12"/>
                      </a:lnTo>
                      <a:lnTo>
                        <a:pt x="27" y="12"/>
                      </a:lnTo>
                      <a:lnTo>
                        <a:pt x="23" y="12"/>
                      </a:lnTo>
                      <a:lnTo>
                        <a:pt x="19" y="12"/>
                      </a:lnTo>
                      <a:lnTo>
                        <a:pt x="19" y="19"/>
                      </a:lnTo>
                      <a:lnTo>
                        <a:pt x="19" y="23"/>
                      </a:lnTo>
                      <a:lnTo>
                        <a:pt x="19" y="27"/>
                      </a:lnTo>
                      <a:lnTo>
                        <a:pt x="23" y="27"/>
                      </a:lnTo>
                      <a:lnTo>
                        <a:pt x="27" y="27"/>
                      </a:lnTo>
                      <a:lnTo>
                        <a:pt x="30" y="27"/>
                      </a:lnTo>
                      <a:lnTo>
                        <a:pt x="34" y="27"/>
                      </a:lnTo>
                      <a:lnTo>
                        <a:pt x="34" y="39"/>
                      </a:lnTo>
                      <a:lnTo>
                        <a:pt x="25" y="39"/>
                      </a:lnTo>
                      <a:lnTo>
                        <a:pt x="18" y="39"/>
                      </a:lnTo>
                      <a:lnTo>
                        <a:pt x="9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7" name="Freeform 156"/>
                <p:cNvSpPr>
                  <a:spLocks noEditPoints="1"/>
                </p:cNvSpPr>
                <p:nvPr/>
              </p:nvSpPr>
              <p:spPr bwMode="auto">
                <a:xfrm>
                  <a:off x="1268" y="3558"/>
                  <a:ext cx="25" cy="35"/>
                </a:xfrm>
                <a:custGeom>
                  <a:avLst/>
                  <a:gdLst>
                    <a:gd name="T0" fmla="*/ 14 w 25"/>
                    <a:gd name="T1" fmla="*/ 13 h 35"/>
                    <a:gd name="T2" fmla="*/ 14 w 25"/>
                    <a:gd name="T3" fmla="*/ 23 h 35"/>
                    <a:gd name="T4" fmla="*/ 18 w 25"/>
                    <a:gd name="T5" fmla="*/ 23 h 35"/>
                    <a:gd name="T6" fmla="*/ 19 w 25"/>
                    <a:gd name="T7" fmla="*/ 21 h 35"/>
                    <a:gd name="T8" fmla="*/ 19 w 25"/>
                    <a:gd name="T9" fmla="*/ 19 h 35"/>
                    <a:gd name="T10" fmla="*/ 19 w 25"/>
                    <a:gd name="T11" fmla="*/ 17 h 35"/>
                    <a:gd name="T12" fmla="*/ 19 w 25"/>
                    <a:gd name="T13" fmla="*/ 15 h 35"/>
                    <a:gd name="T14" fmla="*/ 18 w 25"/>
                    <a:gd name="T15" fmla="*/ 15 h 35"/>
                    <a:gd name="T16" fmla="*/ 18 w 25"/>
                    <a:gd name="T17" fmla="*/ 13 h 35"/>
                    <a:gd name="T18" fmla="*/ 18 w 25"/>
                    <a:gd name="T19" fmla="*/ 4 h 35"/>
                    <a:gd name="T20" fmla="*/ 19 w 25"/>
                    <a:gd name="T21" fmla="*/ 2 h 35"/>
                    <a:gd name="T22" fmla="*/ 23 w 25"/>
                    <a:gd name="T23" fmla="*/ 7 h 35"/>
                    <a:gd name="T24" fmla="*/ 25 w 25"/>
                    <a:gd name="T25" fmla="*/ 11 h 35"/>
                    <a:gd name="T26" fmla="*/ 25 w 25"/>
                    <a:gd name="T27" fmla="*/ 15 h 35"/>
                    <a:gd name="T28" fmla="*/ 25 w 25"/>
                    <a:gd name="T29" fmla="*/ 21 h 35"/>
                    <a:gd name="T30" fmla="*/ 25 w 25"/>
                    <a:gd name="T31" fmla="*/ 25 h 35"/>
                    <a:gd name="T32" fmla="*/ 23 w 25"/>
                    <a:gd name="T33" fmla="*/ 29 h 35"/>
                    <a:gd name="T34" fmla="*/ 19 w 25"/>
                    <a:gd name="T35" fmla="*/ 33 h 35"/>
                    <a:gd name="T36" fmla="*/ 16 w 25"/>
                    <a:gd name="T37" fmla="*/ 35 h 35"/>
                    <a:gd name="T38" fmla="*/ 12 w 25"/>
                    <a:gd name="T39" fmla="*/ 35 h 35"/>
                    <a:gd name="T40" fmla="*/ 7 w 25"/>
                    <a:gd name="T41" fmla="*/ 33 h 35"/>
                    <a:gd name="T42" fmla="*/ 3 w 25"/>
                    <a:gd name="T43" fmla="*/ 31 h 35"/>
                    <a:gd name="T44" fmla="*/ 0 w 25"/>
                    <a:gd name="T45" fmla="*/ 23 h 35"/>
                    <a:gd name="T46" fmla="*/ 0 w 25"/>
                    <a:gd name="T47" fmla="*/ 13 h 35"/>
                    <a:gd name="T48" fmla="*/ 1 w 25"/>
                    <a:gd name="T49" fmla="*/ 9 h 35"/>
                    <a:gd name="T50" fmla="*/ 3 w 25"/>
                    <a:gd name="T51" fmla="*/ 7 h 35"/>
                    <a:gd name="T52" fmla="*/ 5 w 25"/>
                    <a:gd name="T53" fmla="*/ 2 h 35"/>
                    <a:gd name="T54" fmla="*/ 10 w 25"/>
                    <a:gd name="T55" fmla="*/ 2 h 35"/>
                    <a:gd name="T56" fmla="*/ 14 w 25"/>
                    <a:gd name="T57" fmla="*/ 0 h 35"/>
                    <a:gd name="T58" fmla="*/ 14 w 25"/>
                    <a:gd name="T59" fmla="*/ 0 h 35"/>
                    <a:gd name="T60" fmla="*/ 9 w 25"/>
                    <a:gd name="T61" fmla="*/ 13 h 35"/>
                    <a:gd name="T62" fmla="*/ 7 w 25"/>
                    <a:gd name="T63" fmla="*/ 15 h 35"/>
                    <a:gd name="T64" fmla="*/ 5 w 25"/>
                    <a:gd name="T65" fmla="*/ 17 h 35"/>
                    <a:gd name="T66" fmla="*/ 5 w 25"/>
                    <a:gd name="T67" fmla="*/ 19 h 35"/>
                    <a:gd name="T68" fmla="*/ 5 w 25"/>
                    <a:gd name="T69" fmla="*/ 21 h 35"/>
                    <a:gd name="T70" fmla="*/ 7 w 25"/>
                    <a:gd name="T71" fmla="*/ 23 h 35"/>
                    <a:gd name="T72" fmla="*/ 10 w 25"/>
                    <a:gd name="T73" fmla="*/ 23 h 35"/>
                    <a:gd name="T74" fmla="*/ 10 w 25"/>
                    <a:gd name="T75" fmla="*/ 19 h 35"/>
                    <a:gd name="T76" fmla="*/ 10 w 25"/>
                    <a:gd name="T77" fmla="*/ 13 h 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35"/>
                    <a:gd name="T119" fmla="*/ 25 w 25"/>
                    <a:gd name="T120" fmla="*/ 35 h 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35">
                      <a:moveTo>
                        <a:pt x="14" y="0"/>
                      </a:moveTo>
                      <a:lnTo>
                        <a:pt x="14" y="13"/>
                      </a:lnTo>
                      <a:lnTo>
                        <a:pt x="14" y="19"/>
                      </a:lnTo>
                      <a:lnTo>
                        <a:pt x="14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1" y="4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5"/>
                      </a:lnTo>
                      <a:lnTo>
                        <a:pt x="23" y="27"/>
                      </a:lnTo>
                      <a:lnTo>
                        <a:pt x="23" y="29"/>
                      </a:lnTo>
                      <a:lnTo>
                        <a:pt x="21" y="31"/>
                      </a:lnTo>
                      <a:lnTo>
                        <a:pt x="19" y="33"/>
                      </a:lnTo>
                      <a:lnTo>
                        <a:pt x="18" y="35"/>
                      </a:lnTo>
                      <a:lnTo>
                        <a:pt x="16" y="35"/>
                      </a:lnTo>
                      <a:lnTo>
                        <a:pt x="14" y="35"/>
                      </a:lnTo>
                      <a:lnTo>
                        <a:pt x="12" y="35"/>
                      </a:lnTo>
                      <a:lnTo>
                        <a:pt x="10" y="35"/>
                      </a:lnTo>
                      <a:lnTo>
                        <a:pt x="7" y="33"/>
                      </a:lnTo>
                      <a:lnTo>
                        <a:pt x="5" y="33"/>
                      </a:lnTo>
                      <a:lnTo>
                        <a:pt x="3" y="31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  <a:moveTo>
                        <a:pt x="10" y="13"/>
                      </a:move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10" y="19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8" name="Freeform 157"/>
                <p:cNvSpPr>
                  <a:spLocks/>
                </p:cNvSpPr>
                <p:nvPr/>
              </p:nvSpPr>
              <p:spPr bwMode="auto">
                <a:xfrm>
                  <a:off x="1268" y="3493"/>
                  <a:ext cx="25" cy="37"/>
                </a:xfrm>
                <a:custGeom>
                  <a:avLst/>
                  <a:gdLst>
                    <a:gd name="T0" fmla="*/ 0 w 25"/>
                    <a:gd name="T1" fmla="*/ 37 h 37"/>
                    <a:gd name="T2" fmla="*/ 0 w 25"/>
                    <a:gd name="T3" fmla="*/ 24 h 37"/>
                    <a:gd name="T4" fmla="*/ 1 w 25"/>
                    <a:gd name="T5" fmla="*/ 22 h 37"/>
                    <a:gd name="T6" fmla="*/ 3 w 25"/>
                    <a:gd name="T7" fmla="*/ 22 h 37"/>
                    <a:gd name="T8" fmla="*/ 7 w 25"/>
                    <a:gd name="T9" fmla="*/ 18 h 37"/>
                    <a:gd name="T10" fmla="*/ 3 w 25"/>
                    <a:gd name="T11" fmla="*/ 16 h 37"/>
                    <a:gd name="T12" fmla="*/ 1 w 25"/>
                    <a:gd name="T13" fmla="*/ 14 h 37"/>
                    <a:gd name="T14" fmla="*/ 0 w 25"/>
                    <a:gd name="T15" fmla="*/ 14 h 37"/>
                    <a:gd name="T16" fmla="*/ 0 w 25"/>
                    <a:gd name="T17" fmla="*/ 8 h 37"/>
                    <a:gd name="T18" fmla="*/ 0 w 25"/>
                    <a:gd name="T19" fmla="*/ 4 h 37"/>
                    <a:gd name="T20" fmla="*/ 0 w 25"/>
                    <a:gd name="T21" fmla="*/ 0 h 37"/>
                    <a:gd name="T22" fmla="*/ 3 w 25"/>
                    <a:gd name="T23" fmla="*/ 4 h 37"/>
                    <a:gd name="T24" fmla="*/ 7 w 25"/>
                    <a:gd name="T25" fmla="*/ 6 h 37"/>
                    <a:gd name="T26" fmla="*/ 9 w 25"/>
                    <a:gd name="T27" fmla="*/ 8 h 37"/>
                    <a:gd name="T28" fmla="*/ 12 w 25"/>
                    <a:gd name="T29" fmla="*/ 10 h 37"/>
                    <a:gd name="T30" fmla="*/ 16 w 25"/>
                    <a:gd name="T31" fmla="*/ 8 h 37"/>
                    <a:gd name="T32" fmla="*/ 18 w 25"/>
                    <a:gd name="T33" fmla="*/ 6 h 37"/>
                    <a:gd name="T34" fmla="*/ 21 w 25"/>
                    <a:gd name="T35" fmla="*/ 4 h 37"/>
                    <a:gd name="T36" fmla="*/ 25 w 25"/>
                    <a:gd name="T37" fmla="*/ 0 h 37"/>
                    <a:gd name="T38" fmla="*/ 25 w 25"/>
                    <a:gd name="T39" fmla="*/ 6 h 37"/>
                    <a:gd name="T40" fmla="*/ 25 w 25"/>
                    <a:gd name="T41" fmla="*/ 10 h 37"/>
                    <a:gd name="T42" fmla="*/ 25 w 25"/>
                    <a:gd name="T43" fmla="*/ 14 h 37"/>
                    <a:gd name="T44" fmla="*/ 23 w 25"/>
                    <a:gd name="T45" fmla="*/ 14 h 37"/>
                    <a:gd name="T46" fmla="*/ 21 w 25"/>
                    <a:gd name="T47" fmla="*/ 16 h 37"/>
                    <a:gd name="T48" fmla="*/ 18 w 25"/>
                    <a:gd name="T49" fmla="*/ 16 h 37"/>
                    <a:gd name="T50" fmla="*/ 16 w 25"/>
                    <a:gd name="T51" fmla="*/ 18 h 37"/>
                    <a:gd name="T52" fmla="*/ 18 w 25"/>
                    <a:gd name="T53" fmla="*/ 20 h 37"/>
                    <a:gd name="T54" fmla="*/ 21 w 25"/>
                    <a:gd name="T55" fmla="*/ 22 h 37"/>
                    <a:gd name="T56" fmla="*/ 23 w 25"/>
                    <a:gd name="T57" fmla="*/ 22 h 37"/>
                    <a:gd name="T58" fmla="*/ 25 w 25"/>
                    <a:gd name="T59" fmla="*/ 24 h 37"/>
                    <a:gd name="T60" fmla="*/ 25 w 25"/>
                    <a:gd name="T61" fmla="*/ 37 h 37"/>
                    <a:gd name="T62" fmla="*/ 21 w 25"/>
                    <a:gd name="T63" fmla="*/ 35 h 37"/>
                    <a:gd name="T64" fmla="*/ 18 w 25"/>
                    <a:gd name="T65" fmla="*/ 33 h 37"/>
                    <a:gd name="T66" fmla="*/ 12 w 25"/>
                    <a:gd name="T67" fmla="*/ 26 h 37"/>
                    <a:gd name="T68" fmla="*/ 9 w 25"/>
                    <a:gd name="T69" fmla="*/ 31 h 37"/>
                    <a:gd name="T70" fmla="*/ 7 w 25"/>
                    <a:gd name="T71" fmla="*/ 33 h 37"/>
                    <a:gd name="T72" fmla="*/ 3 w 25"/>
                    <a:gd name="T73" fmla="*/ 35 h 37"/>
                    <a:gd name="T74" fmla="*/ 0 w 25"/>
                    <a:gd name="T75" fmla="*/ 37 h 3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5"/>
                    <a:gd name="T115" fmla="*/ 0 h 37"/>
                    <a:gd name="T116" fmla="*/ 25 w 25"/>
                    <a:gd name="T117" fmla="*/ 37 h 3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5" h="37">
                      <a:moveTo>
                        <a:pt x="0" y="37"/>
                      </a:move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7" y="18"/>
                      </a:lnTo>
                      <a:lnTo>
                        <a:pt x="3" y="16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7" y="6"/>
                      </a:lnTo>
                      <a:lnTo>
                        <a:pt x="9" y="8"/>
                      </a:lnTo>
                      <a:lnTo>
                        <a:pt x="12" y="10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21" y="4"/>
                      </a:lnTo>
                      <a:lnTo>
                        <a:pt x="25" y="0"/>
                      </a:lnTo>
                      <a:lnTo>
                        <a:pt x="25" y="6"/>
                      </a:lnTo>
                      <a:lnTo>
                        <a:pt x="25" y="10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18" y="16"/>
                      </a:lnTo>
                      <a:lnTo>
                        <a:pt x="16" y="18"/>
                      </a:lnTo>
                      <a:lnTo>
                        <a:pt x="18" y="20"/>
                      </a:lnTo>
                      <a:lnTo>
                        <a:pt x="21" y="22"/>
                      </a:lnTo>
                      <a:lnTo>
                        <a:pt x="23" y="22"/>
                      </a:lnTo>
                      <a:lnTo>
                        <a:pt x="25" y="24"/>
                      </a:lnTo>
                      <a:lnTo>
                        <a:pt x="25" y="37"/>
                      </a:lnTo>
                      <a:lnTo>
                        <a:pt x="21" y="35"/>
                      </a:lnTo>
                      <a:lnTo>
                        <a:pt x="18" y="33"/>
                      </a:lnTo>
                      <a:lnTo>
                        <a:pt x="12" y="26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3" y="3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9" name="Freeform 158"/>
                <p:cNvSpPr>
                  <a:spLocks noEditPoints="1"/>
                </p:cNvSpPr>
                <p:nvPr/>
              </p:nvSpPr>
              <p:spPr bwMode="auto">
                <a:xfrm>
                  <a:off x="1268" y="3427"/>
                  <a:ext cx="25" cy="35"/>
                </a:xfrm>
                <a:custGeom>
                  <a:avLst/>
                  <a:gdLst>
                    <a:gd name="T0" fmla="*/ 9 w 25"/>
                    <a:gd name="T1" fmla="*/ 29 h 35"/>
                    <a:gd name="T2" fmla="*/ 5 w 25"/>
                    <a:gd name="T3" fmla="*/ 33 h 35"/>
                    <a:gd name="T4" fmla="*/ 3 w 25"/>
                    <a:gd name="T5" fmla="*/ 33 h 35"/>
                    <a:gd name="T6" fmla="*/ 1 w 25"/>
                    <a:gd name="T7" fmla="*/ 31 h 35"/>
                    <a:gd name="T8" fmla="*/ 1 w 25"/>
                    <a:gd name="T9" fmla="*/ 27 h 35"/>
                    <a:gd name="T10" fmla="*/ 0 w 25"/>
                    <a:gd name="T11" fmla="*/ 19 h 35"/>
                    <a:gd name="T12" fmla="*/ 0 w 25"/>
                    <a:gd name="T13" fmla="*/ 11 h 35"/>
                    <a:gd name="T14" fmla="*/ 1 w 25"/>
                    <a:gd name="T15" fmla="*/ 6 h 35"/>
                    <a:gd name="T16" fmla="*/ 3 w 25"/>
                    <a:gd name="T17" fmla="*/ 4 h 35"/>
                    <a:gd name="T18" fmla="*/ 7 w 25"/>
                    <a:gd name="T19" fmla="*/ 2 h 35"/>
                    <a:gd name="T20" fmla="*/ 9 w 25"/>
                    <a:gd name="T21" fmla="*/ 2 h 35"/>
                    <a:gd name="T22" fmla="*/ 21 w 25"/>
                    <a:gd name="T23" fmla="*/ 2 h 35"/>
                    <a:gd name="T24" fmla="*/ 23 w 25"/>
                    <a:gd name="T25" fmla="*/ 2 h 35"/>
                    <a:gd name="T26" fmla="*/ 25 w 25"/>
                    <a:gd name="T27" fmla="*/ 0 h 35"/>
                    <a:gd name="T28" fmla="*/ 25 w 25"/>
                    <a:gd name="T29" fmla="*/ 11 h 35"/>
                    <a:gd name="T30" fmla="*/ 23 w 25"/>
                    <a:gd name="T31" fmla="*/ 13 h 35"/>
                    <a:gd name="T32" fmla="*/ 21 w 25"/>
                    <a:gd name="T33" fmla="*/ 13 h 35"/>
                    <a:gd name="T34" fmla="*/ 23 w 25"/>
                    <a:gd name="T35" fmla="*/ 15 h 35"/>
                    <a:gd name="T36" fmla="*/ 25 w 25"/>
                    <a:gd name="T37" fmla="*/ 19 h 35"/>
                    <a:gd name="T38" fmla="*/ 25 w 25"/>
                    <a:gd name="T39" fmla="*/ 25 h 35"/>
                    <a:gd name="T40" fmla="*/ 25 w 25"/>
                    <a:gd name="T41" fmla="*/ 31 h 35"/>
                    <a:gd name="T42" fmla="*/ 21 w 25"/>
                    <a:gd name="T43" fmla="*/ 35 h 35"/>
                    <a:gd name="T44" fmla="*/ 14 w 25"/>
                    <a:gd name="T45" fmla="*/ 35 h 35"/>
                    <a:gd name="T46" fmla="*/ 12 w 25"/>
                    <a:gd name="T47" fmla="*/ 29 h 35"/>
                    <a:gd name="T48" fmla="*/ 10 w 25"/>
                    <a:gd name="T49" fmla="*/ 23 h 35"/>
                    <a:gd name="T50" fmla="*/ 9 w 25"/>
                    <a:gd name="T51" fmla="*/ 17 h 35"/>
                    <a:gd name="T52" fmla="*/ 9 w 25"/>
                    <a:gd name="T53" fmla="*/ 13 h 35"/>
                    <a:gd name="T54" fmla="*/ 7 w 25"/>
                    <a:gd name="T55" fmla="*/ 15 h 35"/>
                    <a:gd name="T56" fmla="*/ 5 w 25"/>
                    <a:gd name="T57" fmla="*/ 17 h 35"/>
                    <a:gd name="T58" fmla="*/ 5 w 25"/>
                    <a:gd name="T59" fmla="*/ 19 h 35"/>
                    <a:gd name="T60" fmla="*/ 7 w 25"/>
                    <a:gd name="T61" fmla="*/ 23 h 35"/>
                    <a:gd name="T62" fmla="*/ 9 w 25"/>
                    <a:gd name="T63" fmla="*/ 23 h 35"/>
                    <a:gd name="T64" fmla="*/ 14 w 25"/>
                    <a:gd name="T65" fmla="*/ 15 h 35"/>
                    <a:gd name="T66" fmla="*/ 14 w 25"/>
                    <a:gd name="T67" fmla="*/ 21 h 35"/>
                    <a:gd name="T68" fmla="*/ 16 w 25"/>
                    <a:gd name="T69" fmla="*/ 23 h 35"/>
                    <a:gd name="T70" fmla="*/ 18 w 25"/>
                    <a:gd name="T71" fmla="*/ 23 h 35"/>
                    <a:gd name="T72" fmla="*/ 19 w 25"/>
                    <a:gd name="T73" fmla="*/ 23 h 35"/>
                    <a:gd name="T74" fmla="*/ 19 w 25"/>
                    <a:gd name="T75" fmla="*/ 23 h 35"/>
                    <a:gd name="T76" fmla="*/ 19 w 25"/>
                    <a:gd name="T77" fmla="*/ 19 h 35"/>
                    <a:gd name="T78" fmla="*/ 18 w 25"/>
                    <a:gd name="T79" fmla="*/ 15 h 35"/>
                    <a:gd name="T80" fmla="*/ 16 w 25"/>
                    <a:gd name="T81" fmla="*/ 13 h 35"/>
                    <a:gd name="T82" fmla="*/ 14 w 25"/>
                    <a:gd name="T83" fmla="*/ 13 h 35"/>
                    <a:gd name="T84" fmla="*/ 12 w 25"/>
                    <a:gd name="T85" fmla="*/ 13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35"/>
                    <a:gd name="T131" fmla="*/ 25 w 25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35">
                      <a:moveTo>
                        <a:pt x="9" y="23"/>
                      </a:move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7" y="33"/>
                      </a:lnTo>
                      <a:lnTo>
                        <a:pt x="7" y="35"/>
                      </a:lnTo>
                      <a:lnTo>
                        <a:pt x="5" y="33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0"/>
                      </a:lnTo>
                      <a:lnTo>
                        <a:pt x="25" y="6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5" y="29"/>
                      </a:lnTo>
                      <a:lnTo>
                        <a:pt x="25" y="31"/>
                      </a:lnTo>
                      <a:lnTo>
                        <a:pt x="23" y="33"/>
                      </a:lnTo>
                      <a:lnTo>
                        <a:pt x="21" y="35"/>
                      </a:lnTo>
                      <a:lnTo>
                        <a:pt x="18" y="35"/>
                      </a:lnTo>
                      <a:lnTo>
                        <a:pt x="16" y="35"/>
                      </a:lnTo>
                      <a:lnTo>
                        <a:pt x="14" y="35"/>
                      </a:lnTo>
                      <a:lnTo>
                        <a:pt x="14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2" y="27"/>
                      </a:lnTo>
                      <a:lnTo>
                        <a:pt x="10" y="25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10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close/>
                      <a:moveTo>
                        <a:pt x="12" y="13"/>
                      </a:moveTo>
                      <a:lnTo>
                        <a:pt x="14" y="15"/>
                      </a:lnTo>
                      <a:lnTo>
                        <a:pt x="14" y="17"/>
                      </a:lnTo>
                      <a:lnTo>
                        <a:pt x="14" y="19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8" y="15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0" name="Freeform 159"/>
                <p:cNvSpPr>
                  <a:spLocks/>
                </p:cNvSpPr>
                <p:nvPr/>
              </p:nvSpPr>
              <p:spPr bwMode="auto">
                <a:xfrm>
                  <a:off x="1268" y="3362"/>
                  <a:ext cx="25" cy="33"/>
                </a:xfrm>
                <a:custGeom>
                  <a:avLst/>
                  <a:gdLst>
                    <a:gd name="T0" fmla="*/ 0 w 25"/>
                    <a:gd name="T1" fmla="*/ 33 h 33"/>
                    <a:gd name="T2" fmla="*/ 0 w 25"/>
                    <a:gd name="T3" fmla="*/ 20 h 33"/>
                    <a:gd name="T4" fmla="*/ 5 w 25"/>
                    <a:gd name="T5" fmla="*/ 20 h 33"/>
                    <a:gd name="T6" fmla="*/ 3 w 25"/>
                    <a:gd name="T7" fmla="*/ 20 h 33"/>
                    <a:gd name="T8" fmla="*/ 3 w 25"/>
                    <a:gd name="T9" fmla="*/ 18 h 33"/>
                    <a:gd name="T10" fmla="*/ 1 w 25"/>
                    <a:gd name="T11" fmla="*/ 18 h 33"/>
                    <a:gd name="T12" fmla="*/ 1 w 25"/>
                    <a:gd name="T13" fmla="*/ 16 h 33"/>
                    <a:gd name="T14" fmla="*/ 0 w 25"/>
                    <a:gd name="T15" fmla="*/ 14 h 33"/>
                    <a:gd name="T16" fmla="*/ 0 w 25"/>
                    <a:gd name="T17" fmla="*/ 14 h 33"/>
                    <a:gd name="T18" fmla="*/ 0 w 25"/>
                    <a:gd name="T19" fmla="*/ 10 h 33"/>
                    <a:gd name="T20" fmla="*/ 0 w 25"/>
                    <a:gd name="T21" fmla="*/ 8 h 33"/>
                    <a:gd name="T22" fmla="*/ 0 w 25"/>
                    <a:gd name="T23" fmla="*/ 6 h 33"/>
                    <a:gd name="T24" fmla="*/ 0 w 25"/>
                    <a:gd name="T25" fmla="*/ 4 h 33"/>
                    <a:gd name="T26" fmla="*/ 1 w 25"/>
                    <a:gd name="T27" fmla="*/ 4 h 33"/>
                    <a:gd name="T28" fmla="*/ 5 w 25"/>
                    <a:gd name="T29" fmla="*/ 2 h 33"/>
                    <a:gd name="T30" fmla="*/ 7 w 25"/>
                    <a:gd name="T31" fmla="*/ 0 h 33"/>
                    <a:gd name="T32" fmla="*/ 9 w 25"/>
                    <a:gd name="T33" fmla="*/ 0 h 33"/>
                    <a:gd name="T34" fmla="*/ 25 w 25"/>
                    <a:gd name="T35" fmla="*/ 0 h 33"/>
                    <a:gd name="T36" fmla="*/ 25 w 25"/>
                    <a:gd name="T37" fmla="*/ 12 h 33"/>
                    <a:gd name="T38" fmla="*/ 21 w 25"/>
                    <a:gd name="T39" fmla="*/ 12 h 33"/>
                    <a:gd name="T40" fmla="*/ 18 w 25"/>
                    <a:gd name="T41" fmla="*/ 12 h 33"/>
                    <a:gd name="T42" fmla="*/ 14 w 25"/>
                    <a:gd name="T43" fmla="*/ 12 h 33"/>
                    <a:gd name="T44" fmla="*/ 10 w 25"/>
                    <a:gd name="T45" fmla="*/ 12 h 33"/>
                    <a:gd name="T46" fmla="*/ 10 w 25"/>
                    <a:gd name="T47" fmla="*/ 12 h 33"/>
                    <a:gd name="T48" fmla="*/ 10 w 25"/>
                    <a:gd name="T49" fmla="*/ 12 h 33"/>
                    <a:gd name="T50" fmla="*/ 9 w 25"/>
                    <a:gd name="T51" fmla="*/ 12 h 33"/>
                    <a:gd name="T52" fmla="*/ 9 w 25"/>
                    <a:gd name="T53" fmla="*/ 12 h 33"/>
                    <a:gd name="T54" fmla="*/ 7 w 25"/>
                    <a:gd name="T55" fmla="*/ 14 h 33"/>
                    <a:gd name="T56" fmla="*/ 7 w 25"/>
                    <a:gd name="T57" fmla="*/ 14 h 33"/>
                    <a:gd name="T58" fmla="*/ 7 w 25"/>
                    <a:gd name="T59" fmla="*/ 14 h 33"/>
                    <a:gd name="T60" fmla="*/ 7 w 25"/>
                    <a:gd name="T61" fmla="*/ 16 h 33"/>
                    <a:gd name="T62" fmla="*/ 7 w 25"/>
                    <a:gd name="T63" fmla="*/ 16 h 33"/>
                    <a:gd name="T64" fmla="*/ 7 w 25"/>
                    <a:gd name="T65" fmla="*/ 18 h 33"/>
                    <a:gd name="T66" fmla="*/ 7 w 25"/>
                    <a:gd name="T67" fmla="*/ 18 h 33"/>
                    <a:gd name="T68" fmla="*/ 9 w 25"/>
                    <a:gd name="T69" fmla="*/ 18 h 33"/>
                    <a:gd name="T70" fmla="*/ 9 w 25"/>
                    <a:gd name="T71" fmla="*/ 20 h 33"/>
                    <a:gd name="T72" fmla="*/ 10 w 25"/>
                    <a:gd name="T73" fmla="*/ 20 h 33"/>
                    <a:gd name="T74" fmla="*/ 12 w 25"/>
                    <a:gd name="T75" fmla="*/ 20 h 33"/>
                    <a:gd name="T76" fmla="*/ 16 w 25"/>
                    <a:gd name="T77" fmla="*/ 20 h 33"/>
                    <a:gd name="T78" fmla="*/ 19 w 25"/>
                    <a:gd name="T79" fmla="*/ 20 h 33"/>
                    <a:gd name="T80" fmla="*/ 21 w 25"/>
                    <a:gd name="T81" fmla="*/ 20 h 33"/>
                    <a:gd name="T82" fmla="*/ 25 w 25"/>
                    <a:gd name="T83" fmla="*/ 20 h 33"/>
                    <a:gd name="T84" fmla="*/ 25 w 25"/>
                    <a:gd name="T85" fmla="*/ 33 h 33"/>
                    <a:gd name="T86" fmla="*/ 18 w 25"/>
                    <a:gd name="T87" fmla="*/ 33 h 33"/>
                    <a:gd name="T88" fmla="*/ 12 w 25"/>
                    <a:gd name="T89" fmla="*/ 33 h 33"/>
                    <a:gd name="T90" fmla="*/ 7 w 25"/>
                    <a:gd name="T91" fmla="*/ 33 h 33"/>
                    <a:gd name="T92" fmla="*/ 0 w 25"/>
                    <a:gd name="T93" fmla="*/ 33 h 3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5"/>
                    <a:gd name="T142" fmla="*/ 0 h 33"/>
                    <a:gd name="T143" fmla="*/ 25 w 25"/>
                    <a:gd name="T144" fmla="*/ 33 h 3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5" h="33">
                      <a:moveTo>
                        <a:pt x="0" y="33"/>
                      </a:move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3" y="18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25" y="0"/>
                      </a:lnTo>
                      <a:lnTo>
                        <a:pt x="25" y="12"/>
                      </a:lnTo>
                      <a:lnTo>
                        <a:pt x="21" y="12"/>
                      </a:lnTo>
                      <a:lnTo>
                        <a:pt x="18" y="12"/>
                      </a:lnTo>
                      <a:lnTo>
                        <a:pt x="14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19" y="20"/>
                      </a:lnTo>
                      <a:lnTo>
                        <a:pt x="21" y="20"/>
                      </a:lnTo>
                      <a:lnTo>
                        <a:pt x="25" y="20"/>
                      </a:lnTo>
                      <a:lnTo>
                        <a:pt x="25" y="33"/>
                      </a:lnTo>
                      <a:lnTo>
                        <a:pt x="18" y="33"/>
                      </a:lnTo>
                      <a:lnTo>
                        <a:pt x="12" y="33"/>
                      </a:lnTo>
                      <a:lnTo>
                        <a:pt x="7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1" name="Freeform 160"/>
                <p:cNvSpPr>
                  <a:spLocks noEditPoints="1"/>
                </p:cNvSpPr>
                <p:nvPr/>
              </p:nvSpPr>
              <p:spPr bwMode="auto">
                <a:xfrm>
                  <a:off x="1268" y="3294"/>
                  <a:ext cx="25" cy="35"/>
                </a:xfrm>
                <a:custGeom>
                  <a:avLst/>
                  <a:gdLst>
                    <a:gd name="T0" fmla="*/ 12 w 25"/>
                    <a:gd name="T1" fmla="*/ 35 h 35"/>
                    <a:gd name="T2" fmla="*/ 10 w 25"/>
                    <a:gd name="T3" fmla="*/ 35 h 35"/>
                    <a:gd name="T4" fmla="*/ 7 w 25"/>
                    <a:gd name="T5" fmla="*/ 33 h 35"/>
                    <a:gd name="T6" fmla="*/ 5 w 25"/>
                    <a:gd name="T7" fmla="*/ 31 h 35"/>
                    <a:gd name="T8" fmla="*/ 3 w 25"/>
                    <a:gd name="T9" fmla="*/ 29 h 35"/>
                    <a:gd name="T10" fmla="*/ 1 w 25"/>
                    <a:gd name="T11" fmla="*/ 27 h 35"/>
                    <a:gd name="T12" fmla="*/ 1 w 25"/>
                    <a:gd name="T13" fmla="*/ 25 h 35"/>
                    <a:gd name="T14" fmla="*/ 0 w 25"/>
                    <a:gd name="T15" fmla="*/ 21 h 35"/>
                    <a:gd name="T16" fmla="*/ 0 w 25"/>
                    <a:gd name="T17" fmla="*/ 17 h 35"/>
                    <a:gd name="T18" fmla="*/ 0 w 25"/>
                    <a:gd name="T19" fmla="*/ 13 h 35"/>
                    <a:gd name="T20" fmla="*/ 1 w 25"/>
                    <a:gd name="T21" fmla="*/ 8 h 35"/>
                    <a:gd name="T22" fmla="*/ 1 w 25"/>
                    <a:gd name="T23" fmla="*/ 6 h 35"/>
                    <a:gd name="T24" fmla="*/ 3 w 25"/>
                    <a:gd name="T25" fmla="*/ 4 h 35"/>
                    <a:gd name="T26" fmla="*/ 5 w 25"/>
                    <a:gd name="T27" fmla="*/ 2 h 35"/>
                    <a:gd name="T28" fmla="*/ 9 w 25"/>
                    <a:gd name="T29" fmla="*/ 2 h 35"/>
                    <a:gd name="T30" fmla="*/ 10 w 25"/>
                    <a:gd name="T31" fmla="*/ 0 h 35"/>
                    <a:gd name="T32" fmla="*/ 12 w 25"/>
                    <a:gd name="T33" fmla="*/ 0 h 35"/>
                    <a:gd name="T34" fmla="*/ 16 w 25"/>
                    <a:gd name="T35" fmla="*/ 0 h 35"/>
                    <a:gd name="T36" fmla="*/ 18 w 25"/>
                    <a:gd name="T37" fmla="*/ 2 h 35"/>
                    <a:gd name="T38" fmla="*/ 19 w 25"/>
                    <a:gd name="T39" fmla="*/ 2 h 35"/>
                    <a:gd name="T40" fmla="*/ 21 w 25"/>
                    <a:gd name="T41" fmla="*/ 4 h 35"/>
                    <a:gd name="T42" fmla="*/ 23 w 25"/>
                    <a:gd name="T43" fmla="*/ 11 h 35"/>
                    <a:gd name="T44" fmla="*/ 25 w 25"/>
                    <a:gd name="T45" fmla="*/ 15 h 35"/>
                    <a:gd name="T46" fmla="*/ 25 w 25"/>
                    <a:gd name="T47" fmla="*/ 17 h 35"/>
                    <a:gd name="T48" fmla="*/ 25 w 25"/>
                    <a:gd name="T49" fmla="*/ 21 h 35"/>
                    <a:gd name="T50" fmla="*/ 23 w 25"/>
                    <a:gd name="T51" fmla="*/ 25 h 35"/>
                    <a:gd name="T52" fmla="*/ 23 w 25"/>
                    <a:gd name="T53" fmla="*/ 27 h 35"/>
                    <a:gd name="T54" fmla="*/ 21 w 25"/>
                    <a:gd name="T55" fmla="*/ 29 h 35"/>
                    <a:gd name="T56" fmla="*/ 19 w 25"/>
                    <a:gd name="T57" fmla="*/ 31 h 35"/>
                    <a:gd name="T58" fmla="*/ 18 w 25"/>
                    <a:gd name="T59" fmla="*/ 33 h 35"/>
                    <a:gd name="T60" fmla="*/ 16 w 25"/>
                    <a:gd name="T61" fmla="*/ 35 h 35"/>
                    <a:gd name="T62" fmla="*/ 12 w 25"/>
                    <a:gd name="T63" fmla="*/ 35 h 35"/>
                    <a:gd name="T64" fmla="*/ 12 w 25"/>
                    <a:gd name="T65" fmla="*/ 35 h 35"/>
                    <a:gd name="T66" fmla="*/ 12 w 25"/>
                    <a:gd name="T67" fmla="*/ 23 h 35"/>
                    <a:gd name="T68" fmla="*/ 16 w 25"/>
                    <a:gd name="T69" fmla="*/ 23 h 35"/>
                    <a:gd name="T70" fmla="*/ 16 w 25"/>
                    <a:gd name="T71" fmla="*/ 23 h 35"/>
                    <a:gd name="T72" fmla="*/ 18 w 25"/>
                    <a:gd name="T73" fmla="*/ 21 h 35"/>
                    <a:gd name="T74" fmla="*/ 18 w 25"/>
                    <a:gd name="T75" fmla="*/ 21 h 35"/>
                    <a:gd name="T76" fmla="*/ 19 w 25"/>
                    <a:gd name="T77" fmla="*/ 19 h 35"/>
                    <a:gd name="T78" fmla="*/ 19 w 25"/>
                    <a:gd name="T79" fmla="*/ 19 h 35"/>
                    <a:gd name="T80" fmla="*/ 19 w 25"/>
                    <a:gd name="T81" fmla="*/ 17 h 35"/>
                    <a:gd name="T82" fmla="*/ 19 w 25"/>
                    <a:gd name="T83" fmla="*/ 15 h 35"/>
                    <a:gd name="T84" fmla="*/ 19 w 25"/>
                    <a:gd name="T85" fmla="*/ 15 h 35"/>
                    <a:gd name="T86" fmla="*/ 18 w 25"/>
                    <a:gd name="T87" fmla="*/ 15 h 35"/>
                    <a:gd name="T88" fmla="*/ 18 w 25"/>
                    <a:gd name="T89" fmla="*/ 13 h 35"/>
                    <a:gd name="T90" fmla="*/ 12 w 25"/>
                    <a:gd name="T91" fmla="*/ 13 h 35"/>
                    <a:gd name="T92" fmla="*/ 7 w 25"/>
                    <a:gd name="T93" fmla="*/ 13 h 35"/>
                    <a:gd name="T94" fmla="*/ 7 w 25"/>
                    <a:gd name="T95" fmla="*/ 15 h 35"/>
                    <a:gd name="T96" fmla="*/ 7 w 25"/>
                    <a:gd name="T97" fmla="*/ 15 h 35"/>
                    <a:gd name="T98" fmla="*/ 7 w 25"/>
                    <a:gd name="T99" fmla="*/ 15 h 35"/>
                    <a:gd name="T100" fmla="*/ 7 w 25"/>
                    <a:gd name="T101" fmla="*/ 17 h 35"/>
                    <a:gd name="T102" fmla="*/ 7 w 25"/>
                    <a:gd name="T103" fmla="*/ 19 h 35"/>
                    <a:gd name="T104" fmla="*/ 7 w 25"/>
                    <a:gd name="T105" fmla="*/ 21 h 35"/>
                    <a:gd name="T106" fmla="*/ 7 w 25"/>
                    <a:gd name="T107" fmla="*/ 21 h 35"/>
                    <a:gd name="T108" fmla="*/ 9 w 25"/>
                    <a:gd name="T109" fmla="*/ 23 h 35"/>
                    <a:gd name="T110" fmla="*/ 10 w 25"/>
                    <a:gd name="T111" fmla="*/ 23 h 35"/>
                    <a:gd name="T112" fmla="*/ 12 w 25"/>
                    <a:gd name="T113" fmla="*/ 23 h 35"/>
                    <a:gd name="T114" fmla="*/ 12 w 25"/>
                    <a:gd name="T115" fmla="*/ 23 h 3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5"/>
                    <a:gd name="T175" fmla="*/ 0 h 35"/>
                    <a:gd name="T176" fmla="*/ 25 w 25"/>
                    <a:gd name="T177" fmla="*/ 35 h 3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5" h="35">
                      <a:moveTo>
                        <a:pt x="12" y="35"/>
                      </a:moveTo>
                      <a:lnTo>
                        <a:pt x="10" y="35"/>
                      </a:lnTo>
                      <a:lnTo>
                        <a:pt x="7" y="33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7"/>
                      </a:lnTo>
                      <a:lnTo>
                        <a:pt x="1" y="25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1" y="4"/>
                      </a:lnTo>
                      <a:lnTo>
                        <a:pt x="23" y="11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5" y="21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21" y="29"/>
                      </a:lnTo>
                      <a:lnTo>
                        <a:pt x="19" y="31"/>
                      </a:lnTo>
                      <a:lnTo>
                        <a:pt x="18" y="33"/>
                      </a:lnTo>
                      <a:lnTo>
                        <a:pt x="16" y="35"/>
                      </a:lnTo>
                      <a:lnTo>
                        <a:pt x="12" y="35"/>
                      </a:lnTo>
                      <a:close/>
                      <a:moveTo>
                        <a:pt x="12" y="23"/>
                      </a:moveTo>
                      <a:lnTo>
                        <a:pt x="16" y="23"/>
                      </a:lnTo>
                      <a:lnTo>
                        <a:pt x="18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12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7" y="21"/>
                      </a:lnTo>
                      <a:lnTo>
                        <a:pt x="9" y="23"/>
                      </a:lnTo>
                      <a:lnTo>
                        <a:pt x="10" y="2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2" name="Freeform 161"/>
                <p:cNvSpPr>
                  <a:spLocks/>
                </p:cNvSpPr>
                <p:nvPr/>
              </p:nvSpPr>
              <p:spPr bwMode="auto">
                <a:xfrm>
                  <a:off x="1259" y="3249"/>
                  <a:ext cx="34" cy="10"/>
                </a:xfrm>
                <a:custGeom>
                  <a:avLst/>
                  <a:gdLst>
                    <a:gd name="T0" fmla="*/ 0 w 34"/>
                    <a:gd name="T1" fmla="*/ 10 h 10"/>
                    <a:gd name="T2" fmla="*/ 0 w 34"/>
                    <a:gd name="T3" fmla="*/ 4 h 10"/>
                    <a:gd name="T4" fmla="*/ 0 w 34"/>
                    <a:gd name="T5" fmla="*/ 2 h 10"/>
                    <a:gd name="T6" fmla="*/ 0 w 34"/>
                    <a:gd name="T7" fmla="*/ 0 h 10"/>
                    <a:gd name="T8" fmla="*/ 9 w 34"/>
                    <a:gd name="T9" fmla="*/ 0 h 10"/>
                    <a:gd name="T10" fmla="*/ 18 w 34"/>
                    <a:gd name="T11" fmla="*/ 0 h 10"/>
                    <a:gd name="T12" fmla="*/ 25 w 34"/>
                    <a:gd name="T13" fmla="*/ 0 h 10"/>
                    <a:gd name="T14" fmla="*/ 34 w 34"/>
                    <a:gd name="T15" fmla="*/ 0 h 10"/>
                    <a:gd name="T16" fmla="*/ 34 w 34"/>
                    <a:gd name="T17" fmla="*/ 2 h 10"/>
                    <a:gd name="T18" fmla="*/ 34 w 34"/>
                    <a:gd name="T19" fmla="*/ 4 h 10"/>
                    <a:gd name="T20" fmla="*/ 34 w 34"/>
                    <a:gd name="T21" fmla="*/ 10 h 10"/>
                    <a:gd name="T22" fmla="*/ 25 w 34"/>
                    <a:gd name="T23" fmla="*/ 10 h 10"/>
                    <a:gd name="T24" fmla="*/ 18 w 34"/>
                    <a:gd name="T25" fmla="*/ 10 h 10"/>
                    <a:gd name="T26" fmla="*/ 9 w 34"/>
                    <a:gd name="T27" fmla="*/ 10 h 10"/>
                    <a:gd name="T28" fmla="*/ 0 w 34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"/>
                    <a:gd name="T46" fmla="*/ 0 h 10"/>
                    <a:gd name="T47" fmla="*/ 34 w 34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10"/>
                      </a:lnTo>
                      <a:lnTo>
                        <a:pt x="25" y="10"/>
                      </a:lnTo>
                      <a:lnTo>
                        <a:pt x="18" y="10"/>
                      </a:lnTo>
                      <a:lnTo>
                        <a:pt x="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3" name="Freeform 162"/>
                <p:cNvSpPr>
                  <a:spLocks/>
                </p:cNvSpPr>
                <p:nvPr/>
              </p:nvSpPr>
              <p:spPr bwMode="auto">
                <a:xfrm>
                  <a:off x="1284" y="321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0 w 18"/>
                    <a:gd name="T3" fmla="*/ 0 h 13"/>
                    <a:gd name="T4" fmla="*/ 3 w 18"/>
                    <a:gd name="T5" fmla="*/ 0 h 13"/>
                    <a:gd name="T6" fmla="*/ 5 w 18"/>
                    <a:gd name="T7" fmla="*/ 0 h 13"/>
                    <a:gd name="T8" fmla="*/ 7 w 18"/>
                    <a:gd name="T9" fmla="*/ 0 h 13"/>
                    <a:gd name="T10" fmla="*/ 9 w 18"/>
                    <a:gd name="T11" fmla="*/ 0 h 13"/>
                    <a:gd name="T12" fmla="*/ 10 w 18"/>
                    <a:gd name="T13" fmla="*/ 0 h 13"/>
                    <a:gd name="T14" fmla="*/ 12 w 18"/>
                    <a:gd name="T15" fmla="*/ 0 h 13"/>
                    <a:gd name="T16" fmla="*/ 14 w 18"/>
                    <a:gd name="T17" fmla="*/ 2 h 13"/>
                    <a:gd name="T18" fmla="*/ 14 w 18"/>
                    <a:gd name="T19" fmla="*/ 5 h 13"/>
                    <a:gd name="T20" fmla="*/ 16 w 18"/>
                    <a:gd name="T21" fmla="*/ 7 h 13"/>
                    <a:gd name="T22" fmla="*/ 16 w 18"/>
                    <a:gd name="T23" fmla="*/ 9 h 13"/>
                    <a:gd name="T24" fmla="*/ 18 w 18"/>
                    <a:gd name="T25" fmla="*/ 11 h 13"/>
                    <a:gd name="T26" fmla="*/ 16 w 18"/>
                    <a:gd name="T27" fmla="*/ 11 h 13"/>
                    <a:gd name="T28" fmla="*/ 16 w 18"/>
                    <a:gd name="T29" fmla="*/ 13 h 13"/>
                    <a:gd name="T30" fmla="*/ 14 w 18"/>
                    <a:gd name="T31" fmla="*/ 13 h 13"/>
                    <a:gd name="T32" fmla="*/ 14 w 18"/>
                    <a:gd name="T33" fmla="*/ 13 h 13"/>
                    <a:gd name="T34" fmla="*/ 12 w 18"/>
                    <a:gd name="T35" fmla="*/ 11 h 13"/>
                    <a:gd name="T36" fmla="*/ 12 w 18"/>
                    <a:gd name="T37" fmla="*/ 11 h 13"/>
                    <a:gd name="T38" fmla="*/ 12 w 18"/>
                    <a:gd name="T39" fmla="*/ 9 h 13"/>
                    <a:gd name="T40" fmla="*/ 10 w 18"/>
                    <a:gd name="T41" fmla="*/ 9 h 13"/>
                    <a:gd name="T42" fmla="*/ 10 w 18"/>
                    <a:gd name="T43" fmla="*/ 7 h 13"/>
                    <a:gd name="T44" fmla="*/ 10 w 18"/>
                    <a:gd name="T45" fmla="*/ 7 h 13"/>
                    <a:gd name="T46" fmla="*/ 9 w 18"/>
                    <a:gd name="T47" fmla="*/ 7 h 13"/>
                    <a:gd name="T48" fmla="*/ 9 w 18"/>
                    <a:gd name="T49" fmla="*/ 7 h 13"/>
                    <a:gd name="T50" fmla="*/ 9 w 18"/>
                    <a:gd name="T51" fmla="*/ 13 h 13"/>
                    <a:gd name="T52" fmla="*/ 3 w 18"/>
                    <a:gd name="T53" fmla="*/ 13 h 13"/>
                    <a:gd name="T54" fmla="*/ 2 w 18"/>
                    <a:gd name="T55" fmla="*/ 13 h 13"/>
                    <a:gd name="T56" fmla="*/ 0 w 18"/>
                    <a:gd name="T57" fmla="*/ 13 h 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"/>
                    <a:gd name="T88" fmla="*/ 0 h 13"/>
                    <a:gd name="T89" fmla="*/ 18 w 18"/>
                    <a:gd name="T90" fmla="*/ 13 h 1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5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9" y="13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4" name="Freeform 163"/>
                <p:cNvSpPr>
                  <a:spLocks/>
                </p:cNvSpPr>
                <p:nvPr/>
              </p:nvSpPr>
              <p:spPr bwMode="auto">
                <a:xfrm>
                  <a:off x="1259" y="3126"/>
                  <a:ext cx="34" cy="35"/>
                </a:xfrm>
                <a:custGeom>
                  <a:avLst/>
                  <a:gdLst>
                    <a:gd name="T0" fmla="*/ 9 w 34"/>
                    <a:gd name="T1" fmla="*/ 27 h 35"/>
                    <a:gd name="T2" fmla="*/ 9 w 34"/>
                    <a:gd name="T3" fmla="*/ 35 h 35"/>
                    <a:gd name="T4" fmla="*/ 5 w 34"/>
                    <a:gd name="T5" fmla="*/ 33 h 35"/>
                    <a:gd name="T6" fmla="*/ 0 w 34"/>
                    <a:gd name="T7" fmla="*/ 27 h 35"/>
                    <a:gd name="T8" fmla="*/ 0 w 34"/>
                    <a:gd name="T9" fmla="*/ 19 h 35"/>
                    <a:gd name="T10" fmla="*/ 0 w 34"/>
                    <a:gd name="T11" fmla="*/ 11 h 35"/>
                    <a:gd name="T12" fmla="*/ 2 w 34"/>
                    <a:gd name="T13" fmla="*/ 7 h 35"/>
                    <a:gd name="T14" fmla="*/ 5 w 34"/>
                    <a:gd name="T15" fmla="*/ 4 h 35"/>
                    <a:gd name="T16" fmla="*/ 9 w 34"/>
                    <a:gd name="T17" fmla="*/ 4 h 35"/>
                    <a:gd name="T18" fmla="*/ 10 w 34"/>
                    <a:gd name="T19" fmla="*/ 4 h 35"/>
                    <a:gd name="T20" fmla="*/ 12 w 34"/>
                    <a:gd name="T21" fmla="*/ 7 h 35"/>
                    <a:gd name="T22" fmla="*/ 14 w 34"/>
                    <a:gd name="T23" fmla="*/ 7 h 35"/>
                    <a:gd name="T24" fmla="*/ 16 w 34"/>
                    <a:gd name="T25" fmla="*/ 9 h 35"/>
                    <a:gd name="T26" fmla="*/ 16 w 34"/>
                    <a:gd name="T27" fmla="*/ 7 h 35"/>
                    <a:gd name="T28" fmla="*/ 18 w 34"/>
                    <a:gd name="T29" fmla="*/ 4 h 35"/>
                    <a:gd name="T30" fmla="*/ 18 w 34"/>
                    <a:gd name="T31" fmla="*/ 2 h 35"/>
                    <a:gd name="T32" fmla="*/ 19 w 34"/>
                    <a:gd name="T33" fmla="*/ 2 h 35"/>
                    <a:gd name="T34" fmla="*/ 21 w 34"/>
                    <a:gd name="T35" fmla="*/ 0 h 35"/>
                    <a:gd name="T36" fmla="*/ 25 w 34"/>
                    <a:gd name="T37" fmla="*/ 0 h 35"/>
                    <a:gd name="T38" fmla="*/ 27 w 34"/>
                    <a:gd name="T39" fmla="*/ 2 h 35"/>
                    <a:gd name="T40" fmla="*/ 30 w 34"/>
                    <a:gd name="T41" fmla="*/ 7 h 35"/>
                    <a:gd name="T42" fmla="*/ 32 w 34"/>
                    <a:gd name="T43" fmla="*/ 9 h 35"/>
                    <a:gd name="T44" fmla="*/ 34 w 34"/>
                    <a:gd name="T45" fmla="*/ 13 h 35"/>
                    <a:gd name="T46" fmla="*/ 34 w 34"/>
                    <a:gd name="T47" fmla="*/ 21 h 35"/>
                    <a:gd name="T48" fmla="*/ 34 w 34"/>
                    <a:gd name="T49" fmla="*/ 25 h 35"/>
                    <a:gd name="T50" fmla="*/ 32 w 34"/>
                    <a:gd name="T51" fmla="*/ 29 h 35"/>
                    <a:gd name="T52" fmla="*/ 30 w 34"/>
                    <a:gd name="T53" fmla="*/ 31 h 35"/>
                    <a:gd name="T54" fmla="*/ 28 w 34"/>
                    <a:gd name="T55" fmla="*/ 33 h 35"/>
                    <a:gd name="T56" fmla="*/ 25 w 34"/>
                    <a:gd name="T57" fmla="*/ 35 h 35"/>
                    <a:gd name="T58" fmla="*/ 25 w 34"/>
                    <a:gd name="T59" fmla="*/ 29 h 35"/>
                    <a:gd name="T60" fmla="*/ 23 w 34"/>
                    <a:gd name="T61" fmla="*/ 23 h 35"/>
                    <a:gd name="T62" fmla="*/ 27 w 34"/>
                    <a:gd name="T63" fmla="*/ 23 h 35"/>
                    <a:gd name="T64" fmla="*/ 28 w 34"/>
                    <a:gd name="T65" fmla="*/ 21 h 35"/>
                    <a:gd name="T66" fmla="*/ 28 w 34"/>
                    <a:gd name="T67" fmla="*/ 19 h 35"/>
                    <a:gd name="T68" fmla="*/ 28 w 34"/>
                    <a:gd name="T69" fmla="*/ 17 h 35"/>
                    <a:gd name="T70" fmla="*/ 27 w 34"/>
                    <a:gd name="T71" fmla="*/ 15 h 35"/>
                    <a:gd name="T72" fmla="*/ 25 w 34"/>
                    <a:gd name="T73" fmla="*/ 13 h 35"/>
                    <a:gd name="T74" fmla="*/ 21 w 34"/>
                    <a:gd name="T75" fmla="*/ 13 h 35"/>
                    <a:gd name="T76" fmla="*/ 21 w 34"/>
                    <a:gd name="T77" fmla="*/ 13 h 35"/>
                    <a:gd name="T78" fmla="*/ 19 w 34"/>
                    <a:gd name="T79" fmla="*/ 15 h 35"/>
                    <a:gd name="T80" fmla="*/ 18 w 34"/>
                    <a:gd name="T81" fmla="*/ 17 h 35"/>
                    <a:gd name="T82" fmla="*/ 18 w 34"/>
                    <a:gd name="T83" fmla="*/ 19 h 35"/>
                    <a:gd name="T84" fmla="*/ 19 w 34"/>
                    <a:gd name="T85" fmla="*/ 21 h 35"/>
                    <a:gd name="T86" fmla="*/ 18 w 34"/>
                    <a:gd name="T87" fmla="*/ 21 h 35"/>
                    <a:gd name="T88" fmla="*/ 14 w 34"/>
                    <a:gd name="T89" fmla="*/ 21 h 35"/>
                    <a:gd name="T90" fmla="*/ 12 w 34"/>
                    <a:gd name="T91" fmla="*/ 21 h 35"/>
                    <a:gd name="T92" fmla="*/ 12 w 34"/>
                    <a:gd name="T93" fmla="*/ 17 h 35"/>
                    <a:gd name="T94" fmla="*/ 10 w 34"/>
                    <a:gd name="T95" fmla="*/ 15 h 35"/>
                    <a:gd name="T96" fmla="*/ 10 w 34"/>
                    <a:gd name="T97" fmla="*/ 15 h 35"/>
                    <a:gd name="T98" fmla="*/ 7 w 34"/>
                    <a:gd name="T99" fmla="*/ 15 h 35"/>
                    <a:gd name="T100" fmla="*/ 7 w 34"/>
                    <a:gd name="T101" fmla="*/ 15 h 35"/>
                    <a:gd name="T102" fmla="*/ 5 w 34"/>
                    <a:gd name="T103" fmla="*/ 17 h 35"/>
                    <a:gd name="T104" fmla="*/ 5 w 34"/>
                    <a:gd name="T105" fmla="*/ 17 h 35"/>
                    <a:gd name="T106" fmla="*/ 5 w 34"/>
                    <a:gd name="T107" fmla="*/ 21 h 35"/>
                    <a:gd name="T108" fmla="*/ 5 w 34"/>
                    <a:gd name="T109" fmla="*/ 21 h 35"/>
                    <a:gd name="T110" fmla="*/ 7 w 34"/>
                    <a:gd name="T111" fmla="*/ 23 h 35"/>
                    <a:gd name="T112" fmla="*/ 10 w 34"/>
                    <a:gd name="T113" fmla="*/ 23 h 3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4"/>
                    <a:gd name="T172" fmla="*/ 0 h 35"/>
                    <a:gd name="T173" fmla="*/ 34 w 34"/>
                    <a:gd name="T174" fmla="*/ 35 h 3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4" h="35">
                      <a:moveTo>
                        <a:pt x="10" y="23"/>
                      </a:move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5"/>
                      </a:lnTo>
                      <a:lnTo>
                        <a:pt x="7" y="33"/>
                      </a:lnTo>
                      <a:lnTo>
                        <a:pt x="5" y="33"/>
                      </a:lnTo>
                      <a:lnTo>
                        <a:pt x="2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7"/>
                      </a:lnTo>
                      <a:lnTo>
                        <a:pt x="32" y="7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2" y="29"/>
                      </a:lnTo>
                      <a:lnTo>
                        <a:pt x="30" y="31"/>
                      </a:lnTo>
                      <a:lnTo>
                        <a:pt x="28" y="33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5" y="33"/>
                      </a:lnTo>
                      <a:lnTo>
                        <a:pt x="25" y="29"/>
                      </a:lnTo>
                      <a:lnTo>
                        <a:pt x="23" y="27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28" y="19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2" y="21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5" name="Freeform 164"/>
                <p:cNvSpPr>
                  <a:spLocks/>
                </p:cNvSpPr>
                <p:nvPr/>
              </p:nvSpPr>
              <p:spPr bwMode="auto">
                <a:xfrm>
                  <a:off x="1277" y="3079"/>
                  <a:ext cx="7" cy="17"/>
                </a:xfrm>
                <a:custGeom>
                  <a:avLst/>
                  <a:gdLst>
                    <a:gd name="T0" fmla="*/ 0 w 7"/>
                    <a:gd name="T1" fmla="*/ 17 h 17"/>
                    <a:gd name="T2" fmla="*/ 0 w 7"/>
                    <a:gd name="T3" fmla="*/ 8 h 17"/>
                    <a:gd name="T4" fmla="*/ 0 w 7"/>
                    <a:gd name="T5" fmla="*/ 4 h 17"/>
                    <a:gd name="T6" fmla="*/ 0 w 7"/>
                    <a:gd name="T7" fmla="*/ 0 h 17"/>
                    <a:gd name="T8" fmla="*/ 1 w 7"/>
                    <a:gd name="T9" fmla="*/ 0 h 17"/>
                    <a:gd name="T10" fmla="*/ 3 w 7"/>
                    <a:gd name="T11" fmla="*/ 0 h 17"/>
                    <a:gd name="T12" fmla="*/ 5 w 7"/>
                    <a:gd name="T13" fmla="*/ 0 h 17"/>
                    <a:gd name="T14" fmla="*/ 7 w 7"/>
                    <a:gd name="T15" fmla="*/ 0 h 17"/>
                    <a:gd name="T16" fmla="*/ 7 w 7"/>
                    <a:gd name="T17" fmla="*/ 4 h 17"/>
                    <a:gd name="T18" fmla="*/ 7 w 7"/>
                    <a:gd name="T19" fmla="*/ 8 h 17"/>
                    <a:gd name="T20" fmla="*/ 7 w 7"/>
                    <a:gd name="T21" fmla="*/ 17 h 17"/>
                    <a:gd name="T22" fmla="*/ 5 w 7"/>
                    <a:gd name="T23" fmla="*/ 17 h 17"/>
                    <a:gd name="T24" fmla="*/ 3 w 7"/>
                    <a:gd name="T25" fmla="*/ 17 h 17"/>
                    <a:gd name="T26" fmla="*/ 1 w 7"/>
                    <a:gd name="T27" fmla="*/ 17 h 17"/>
                    <a:gd name="T28" fmla="*/ 0 w 7"/>
                    <a:gd name="T29" fmla="*/ 17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"/>
                    <a:gd name="T46" fmla="*/ 0 h 17"/>
                    <a:gd name="T47" fmla="*/ 7 w 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" h="17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7" y="8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6" name="Freeform 165"/>
                <p:cNvSpPr>
                  <a:spLocks/>
                </p:cNvSpPr>
                <p:nvPr/>
              </p:nvSpPr>
              <p:spPr bwMode="auto">
                <a:xfrm>
                  <a:off x="1268" y="3010"/>
                  <a:ext cx="25" cy="49"/>
                </a:xfrm>
                <a:custGeom>
                  <a:avLst/>
                  <a:gdLst>
                    <a:gd name="T0" fmla="*/ 0 w 25"/>
                    <a:gd name="T1" fmla="*/ 47 h 49"/>
                    <a:gd name="T2" fmla="*/ 0 w 25"/>
                    <a:gd name="T3" fmla="*/ 39 h 49"/>
                    <a:gd name="T4" fmla="*/ 3 w 25"/>
                    <a:gd name="T5" fmla="*/ 39 h 49"/>
                    <a:gd name="T6" fmla="*/ 1 w 25"/>
                    <a:gd name="T7" fmla="*/ 37 h 49"/>
                    <a:gd name="T8" fmla="*/ 1 w 25"/>
                    <a:gd name="T9" fmla="*/ 37 h 49"/>
                    <a:gd name="T10" fmla="*/ 0 w 25"/>
                    <a:gd name="T11" fmla="*/ 32 h 49"/>
                    <a:gd name="T12" fmla="*/ 0 w 25"/>
                    <a:gd name="T13" fmla="*/ 28 h 49"/>
                    <a:gd name="T14" fmla="*/ 0 w 25"/>
                    <a:gd name="T15" fmla="*/ 24 h 49"/>
                    <a:gd name="T16" fmla="*/ 1 w 25"/>
                    <a:gd name="T17" fmla="*/ 22 h 49"/>
                    <a:gd name="T18" fmla="*/ 3 w 25"/>
                    <a:gd name="T19" fmla="*/ 20 h 49"/>
                    <a:gd name="T20" fmla="*/ 1 w 25"/>
                    <a:gd name="T21" fmla="*/ 18 h 49"/>
                    <a:gd name="T22" fmla="*/ 1 w 25"/>
                    <a:gd name="T23" fmla="*/ 14 h 49"/>
                    <a:gd name="T24" fmla="*/ 0 w 25"/>
                    <a:gd name="T25" fmla="*/ 12 h 49"/>
                    <a:gd name="T26" fmla="*/ 0 w 25"/>
                    <a:gd name="T27" fmla="*/ 8 h 49"/>
                    <a:gd name="T28" fmla="*/ 0 w 25"/>
                    <a:gd name="T29" fmla="*/ 4 h 49"/>
                    <a:gd name="T30" fmla="*/ 3 w 25"/>
                    <a:gd name="T31" fmla="*/ 0 h 49"/>
                    <a:gd name="T32" fmla="*/ 7 w 25"/>
                    <a:gd name="T33" fmla="*/ 0 h 49"/>
                    <a:gd name="T34" fmla="*/ 25 w 25"/>
                    <a:gd name="T35" fmla="*/ 0 h 49"/>
                    <a:gd name="T36" fmla="*/ 25 w 25"/>
                    <a:gd name="T37" fmla="*/ 6 h 49"/>
                    <a:gd name="T38" fmla="*/ 25 w 25"/>
                    <a:gd name="T39" fmla="*/ 10 h 49"/>
                    <a:gd name="T40" fmla="*/ 18 w 25"/>
                    <a:gd name="T41" fmla="*/ 10 h 49"/>
                    <a:gd name="T42" fmla="*/ 10 w 25"/>
                    <a:gd name="T43" fmla="*/ 10 h 49"/>
                    <a:gd name="T44" fmla="*/ 9 w 25"/>
                    <a:gd name="T45" fmla="*/ 10 h 49"/>
                    <a:gd name="T46" fmla="*/ 9 w 25"/>
                    <a:gd name="T47" fmla="*/ 12 h 49"/>
                    <a:gd name="T48" fmla="*/ 7 w 25"/>
                    <a:gd name="T49" fmla="*/ 12 h 49"/>
                    <a:gd name="T50" fmla="*/ 7 w 25"/>
                    <a:gd name="T51" fmla="*/ 14 h 49"/>
                    <a:gd name="T52" fmla="*/ 7 w 25"/>
                    <a:gd name="T53" fmla="*/ 16 h 49"/>
                    <a:gd name="T54" fmla="*/ 9 w 25"/>
                    <a:gd name="T55" fmla="*/ 18 h 49"/>
                    <a:gd name="T56" fmla="*/ 10 w 25"/>
                    <a:gd name="T57" fmla="*/ 18 h 49"/>
                    <a:gd name="T58" fmla="*/ 18 w 25"/>
                    <a:gd name="T59" fmla="*/ 18 h 49"/>
                    <a:gd name="T60" fmla="*/ 25 w 25"/>
                    <a:gd name="T61" fmla="*/ 18 h 49"/>
                    <a:gd name="T62" fmla="*/ 21 w 25"/>
                    <a:gd name="T63" fmla="*/ 30 h 49"/>
                    <a:gd name="T64" fmla="*/ 14 w 25"/>
                    <a:gd name="T65" fmla="*/ 30 h 49"/>
                    <a:gd name="T66" fmla="*/ 10 w 25"/>
                    <a:gd name="T67" fmla="*/ 30 h 49"/>
                    <a:gd name="T68" fmla="*/ 9 w 25"/>
                    <a:gd name="T69" fmla="*/ 30 h 49"/>
                    <a:gd name="T70" fmla="*/ 9 w 25"/>
                    <a:gd name="T71" fmla="*/ 30 h 49"/>
                    <a:gd name="T72" fmla="*/ 7 w 25"/>
                    <a:gd name="T73" fmla="*/ 32 h 49"/>
                    <a:gd name="T74" fmla="*/ 7 w 25"/>
                    <a:gd name="T75" fmla="*/ 32 h 49"/>
                    <a:gd name="T76" fmla="*/ 7 w 25"/>
                    <a:gd name="T77" fmla="*/ 34 h 49"/>
                    <a:gd name="T78" fmla="*/ 7 w 25"/>
                    <a:gd name="T79" fmla="*/ 37 h 49"/>
                    <a:gd name="T80" fmla="*/ 9 w 25"/>
                    <a:gd name="T81" fmla="*/ 39 h 49"/>
                    <a:gd name="T82" fmla="*/ 12 w 25"/>
                    <a:gd name="T83" fmla="*/ 39 h 49"/>
                    <a:gd name="T84" fmla="*/ 21 w 25"/>
                    <a:gd name="T85" fmla="*/ 39 h 49"/>
                    <a:gd name="T86" fmla="*/ 25 w 25"/>
                    <a:gd name="T87" fmla="*/ 41 h 49"/>
                    <a:gd name="T88" fmla="*/ 25 w 25"/>
                    <a:gd name="T89" fmla="*/ 47 h 49"/>
                    <a:gd name="T90" fmla="*/ 18 w 25"/>
                    <a:gd name="T91" fmla="*/ 49 h 49"/>
                    <a:gd name="T92" fmla="*/ 7 w 25"/>
                    <a:gd name="T93" fmla="*/ 49 h 4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5"/>
                    <a:gd name="T142" fmla="*/ 0 h 49"/>
                    <a:gd name="T143" fmla="*/ 25 w 25"/>
                    <a:gd name="T144" fmla="*/ 49 h 4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5" h="49">
                      <a:moveTo>
                        <a:pt x="0" y="49"/>
                      </a:move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1" y="37"/>
                      </a:lnTo>
                      <a:lnTo>
                        <a:pt x="1" y="34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3" y="20"/>
                      </a:lnTo>
                      <a:lnTo>
                        <a:pt x="1" y="18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1" y="10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21" y="18"/>
                      </a:lnTo>
                      <a:lnTo>
                        <a:pt x="25" y="18"/>
                      </a:lnTo>
                      <a:lnTo>
                        <a:pt x="25" y="30"/>
                      </a:lnTo>
                      <a:lnTo>
                        <a:pt x="21" y="30"/>
                      </a:lnTo>
                      <a:lnTo>
                        <a:pt x="18" y="30"/>
                      </a:lnTo>
                      <a:lnTo>
                        <a:pt x="14" y="30"/>
                      </a:lnTo>
                      <a:lnTo>
                        <a:pt x="10" y="30"/>
                      </a:lnTo>
                      <a:lnTo>
                        <a:pt x="9" y="30"/>
                      </a:lnTo>
                      <a:lnTo>
                        <a:pt x="7" y="32"/>
                      </a:lnTo>
                      <a:lnTo>
                        <a:pt x="7" y="34"/>
                      </a:lnTo>
                      <a:lnTo>
                        <a:pt x="7" y="37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2" y="39"/>
                      </a:lnTo>
                      <a:lnTo>
                        <a:pt x="18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25" y="41"/>
                      </a:lnTo>
                      <a:lnTo>
                        <a:pt x="25" y="45"/>
                      </a:lnTo>
                      <a:lnTo>
                        <a:pt x="25" y="47"/>
                      </a:lnTo>
                      <a:lnTo>
                        <a:pt x="25" y="49"/>
                      </a:lnTo>
                      <a:lnTo>
                        <a:pt x="18" y="49"/>
                      </a:lnTo>
                      <a:lnTo>
                        <a:pt x="12" y="49"/>
                      </a:lnTo>
                      <a:lnTo>
                        <a:pt x="7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7" name="Freeform 166"/>
                <p:cNvSpPr>
                  <a:spLocks noEditPoints="1"/>
                </p:cNvSpPr>
                <p:nvPr/>
              </p:nvSpPr>
              <p:spPr bwMode="auto">
                <a:xfrm>
                  <a:off x="1268" y="2926"/>
                  <a:ext cx="25" cy="35"/>
                </a:xfrm>
                <a:custGeom>
                  <a:avLst/>
                  <a:gdLst>
                    <a:gd name="T0" fmla="*/ 14 w 25"/>
                    <a:gd name="T1" fmla="*/ 12 h 35"/>
                    <a:gd name="T2" fmla="*/ 14 w 25"/>
                    <a:gd name="T3" fmla="*/ 22 h 35"/>
                    <a:gd name="T4" fmla="*/ 18 w 25"/>
                    <a:gd name="T5" fmla="*/ 22 h 35"/>
                    <a:gd name="T6" fmla="*/ 19 w 25"/>
                    <a:gd name="T7" fmla="*/ 20 h 35"/>
                    <a:gd name="T8" fmla="*/ 19 w 25"/>
                    <a:gd name="T9" fmla="*/ 18 h 35"/>
                    <a:gd name="T10" fmla="*/ 19 w 25"/>
                    <a:gd name="T11" fmla="*/ 16 h 35"/>
                    <a:gd name="T12" fmla="*/ 19 w 25"/>
                    <a:gd name="T13" fmla="*/ 16 h 35"/>
                    <a:gd name="T14" fmla="*/ 18 w 25"/>
                    <a:gd name="T15" fmla="*/ 14 h 35"/>
                    <a:gd name="T16" fmla="*/ 18 w 25"/>
                    <a:gd name="T17" fmla="*/ 12 h 35"/>
                    <a:gd name="T18" fmla="*/ 18 w 25"/>
                    <a:gd name="T19" fmla="*/ 6 h 35"/>
                    <a:gd name="T20" fmla="*/ 18 w 25"/>
                    <a:gd name="T21" fmla="*/ 2 h 35"/>
                    <a:gd name="T22" fmla="*/ 21 w 25"/>
                    <a:gd name="T23" fmla="*/ 4 h 35"/>
                    <a:gd name="T24" fmla="*/ 23 w 25"/>
                    <a:gd name="T25" fmla="*/ 8 h 35"/>
                    <a:gd name="T26" fmla="*/ 25 w 25"/>
                    <a:gd name="T27" fmla="*/ 12 h 35"/>
                    <a:gd name="T28" fmla="*/ 25 w 25"/>
                    <a:gd name="T29" fmla="*/ 20 h 35"/>
                    <a:gd name="T30" fmla="*/ 25 w 25"/>
                    <a:gd name="T31" fmla="*/ 24 h 35"/>
                    <a:gd name="T32" fmla="*/ 23 w 25"/>
                    <a:gd name="T33" fmla="*/ 28 h 35"/>
                    <a:gd name="T34" fmla="*/ 19 w 25"/>
                    <a:gd name="T35" fmla="*/ 33 h 35"/>
                    <a:gd name="T36" fmla="*/ 16 w 25"/>
                    <a:gd name="T37" fmla="*/ 35 h 35"/>
                    <a:gd name="T38" fmla="*/ 12 w 25"/>
                    <a:gd name="T39" fmla="*/ 35 h 35"/>
                    <a:gd name="T40" fmla="*/ 7 w 25"/>
                    <a:gd name="T41" fmla="*/ 33 h 35"/>
                    <a:gd name="T42" fmla="*/ 3 w 25"/>
                    <a:gd name="T43" fmla="*/ 30 h 35"/>
                    <a:gd name="T44" fmla="*/ 0 w 25"/>
                    <a:gd name="T45" fmla="*/ 22 h 35"/>
                    <a:gd name="T46" fmla="*/ 0 w 25"/>
                    <a:gd name="T47" fmla="*/ 12 h 35"/>
                    <a:gd name="T48" fmla="*/ 1 w 25"/>
                    <a:gd name="T49" fmla="*/ 8 h 35"/>
                    <a:gd name="T50" fmla="*/ 3 w 25"/>
                    <a:gd name="T51" fmla="*/ 6 h 35"/>
                    <a:gd name="T52" fmla="*/ 5 w 25"/>
                    <a:gd name="T53" fmla="*/ 2 h 35"/>
                    <a:gd name="T54" fmla="*/ 10 w 25"/>
                    <a:gd name="T55" fmla="*/ 2 h 35"/>
                    <a:gd name="T56" fmla="*/ 14 w 25"/>
                    <a:gd name="T57" fmla="*/ 0 h 35"/>
                    <a:gd name="T58" fmla="*/ 14 w 25"/>
                    <a:gd name="T59" fmla="*/ 0 h 35"/>
                    <a:gd name="T60" fmla="*/ 9 w 25"/>
                    <a:gd name="T61" fmla="*/ 12 h 35"/>
                    <a:gd name="T62" fmla="*/ 7 w 25"/>
                    <a:gd name="T63" fmla="*/ 14 h 35"/>
                    <a:gd name="T64" fmla="*/ 5 w 25"/>
                    <a:gd name="T65" fmla="*/ 16 h 35"/>
                    <a:gd name="T66" fmla="*/ 5 w 25"/>
                    <a:gd name="T67" fmla="*/ 20 h 35"/>
                    <a:gd name="T68" fmla="*/ 5 w 25"/>
                    <a:gd name="T69" fmla="*/ 20 h 35"/>
                    <a:gd name="T70" fmla="*/ 7 w 25"/>
                    <a:gd name="T71" fmla="*/ 22 h 35"/>
                    <a:gd name="T72" fmla="*/ 10 w 25"/>
                    <a:gd name="T73" fmla="*/ 22 h 35"/>
                    <a:gd name="T74" fmla="*/ 10 w 25"/>
                    <a:gd name="T75" fmla="*/ 18 h 35"/>
                    <a:gd name="T76" fmla="*/ 10 w 25"/>
                    <a:gd name="T77" fmla="*/ 12 h 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35"/>
                    <a:gd name="T119" fmla="*/ 25 w 25"/>
                    <a:gd name="T120" fmla="*/ 35 h 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3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14" y="18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18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1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3" y="28"/>
                      </a:lnTo>
                      <a:lnTo>
                        <a:pt x="21" y="30"/>
                      </a:lnTo>
                      <a:lnTo>
                        <a:pt x="19" y="33"/>
                      </a:lnTo>
                      <a:lnTo>
                        <a:pt x="18" y="35"/>
                      </a:lnTo>
                      <a:lnTo>
                        <a:pt x="16" y="35"/>
                      </a:lnTo>
                      <a:lnTo>
                        <a:pt x="14" y="35"/>
                      </a:lnTo>
                      <a:lnTo>
                        <a:pt x="12" y="35"/>
                      </a:lnTo>
                      <a:lnTo>
                        <a:pt x="10" y="35"/>
                      </a:lnTo>
                      <a:lnTo>
                        <a:pt x="7" y="33"/>
                      </a:lnTo>
                      <a:lnTo>
                        <a:pt x="5" y="33"/>
                      </a:lnTo>
                      <a:lnTo>
                        <a:pt x="3" y="30"/>
                      </a:lnTo>
                      <a:lnTo>
                        <a:pt x="1" y="24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  <a:moveTo>
                        <a:pt x="10" y="12"/>
                      </a:move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5" y="20"/>
                      </a:lnTo>
                      <a:lnTo>
                        <a:pt x="7" y="22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8" name="Freeform 167"/>
                <p:cNvSpPr>
                  <a:spLocks/>
                </p:cNvSpPr>
                <p:nvPr/>
              </p:nvSpPr>
              <p:spPr bwMode="auto">
                <a:xfrm>
                  <a:off x="1259" y="2873"/>
                  <a:ext cx="34" cy="22"/>
                </a:xfrm>
                <a:custGeom>
                  <a:avLst/>
                  <a:gdLst>
                    <a:gd name="T0" fmla="*/ 0 w 34"/>
                    <a:gd name="T1" fmla="*/ 6 h 22"/>
                    <a:gd name="T2" fmla="*/ 5 w 34"/>
                    <a:gd name="T3" fmla="*/ 6 h 22"/>
                    <a:gd name="T4" fmla="*/ 7 w 34"/>
                    <a:gd name="T5" fmla="*/ 6 h 22"/>
                    <a:gd name="T6" fmla="*/ 9 w 34"/>
                    <a:gd name="T7" fmla="*/ 6 h 22"/>
                    <a:gd name="T8" fmla="*/ 9 w 34"/>
                    <a:gd name="T9" fmla="*/ 0 h 22"/>
                    <a:gd name="T10" fmla="*/ 10 w 34"/>
                    <a:gd name="T11" fmla="*/ 0 h 22"/>
                    <a:gd name="T12" fmla="*/ 12 w 34"/>
                    <a:gd name="T13" fmla="*/ 0 h 22"/>
                    <a:gd name="T14" fmla="*/ 16 w 34"/>
                    <a:gd name="T15" fmla="*/ 0 h 22"/>
                    <a:gd name="T16" fmla="*/ 16 w 34"/>
                    <a:gd name="T17" fmla="*/ 6 h 22"/>
                    <a:gd name="T18" fmla="*/ 18 w 34"/>
                    <a:gd name="T19" fmla="*/ 6 h 22"/>
                    <a:gd name="T20" fmla="*/ 21 w 34"/>
                    <a:gd name="T21" fmla="*/ 6 h 22"/>
                    <a:gd name="T22" fmla="*/ 23 w 34"/>
                    <a:gd name="T23" fmla="*/ 6 h 22"/>
                    <a:gd name="T24" fmla="*/ 25 w 34"/>
                    <a:gd name="T25" fmla="*/ 6 h 22"/>
                    <a:gd name="T26" fmla="*/ 25 w 34"/>
                    <a:gd name="T27" fmla="*/ 6 h 22"/>
                    <a:gd name="T28" fmla="*/ 27 w 34"/>
                    <a:gd name="T29" fmla="*/ 6 h 22"/>
                    <a:gd name="T30" fmla="*/ 27 w 34"/>
                    <a:gd name="T31" fmla="*/ 6 h 22"/>
                    <a:gd name="T32" fmla="*/ 27 w 34"/>
                    <a:gd name="T33" fmla="*/ 6 h 22"/>
                    <a:gd name="T34" fmla="*/ 27 w 34"/>
                    <a:gd name="T35" fmla="*/ 6 h 22"/>
                    <a:gd name="T36" fmla="*/ 27 w 34"/>
                    <a:gd name="T37" fmla="*/ 6 h 22"/>
                    <a:gd name="T38" fmla="*/ 27 w 34"/>
                    <a:gd name="T39" fmla="*/ 4 h 22"/>
                    <a:gd name="T40" fmla="*/ 27 w 34"/>
                    <a:gd name="T41" fmla="*/ 4 h 22"/>
                    <a:gd name="T42" fmla="*/ 27 w 34"/>
                    <a:gd name="T43" fmla="*/ 2 h 22"/>
                    <a:gd name="T44" fmla="*/ 27 w 34"/>
                    <a:gd name="T45" fmla="*/ 2 h 22"/>
                    <a:gd name="T46" fmla="*/ 27 w 34"/>
                    <a:gd name="T47" fmla="*/ 2 h 22"/>
                    <a:gd name="T48" fmla="*/ 27 w 34"/>
                    <a:gd name="T49" fmla="*/ 0 h 22"/>
                    <a:gd name="T50" fmla="*/ 30 w 34"/>
                    <a:gd name="T51" fmla="*/ 0 h 22"/>
                    <a:gd name="T52" fmla="*/ 32 w 34"/>
                    <a:gd name="T53" fmla="*/ 0 h 22"/>
                    <a:gd name="T54" fmla="*/ 34 w 34"/>
                    <a:gd name="T55" fmla="*/ 0 h 22"/>
                    <a:gd name="T56" fmla="*/ 34 w 34"/>
                    <a:gd name="T57" fmla="*/ 4 h 22"/>
                    <a:gd name="T58" fmla="*/ 34 w 34"/>
                    <a:gd name="T59" fmla="*/ 6 h 22"/>
                    <a:gd name="T60" fmla="*/ 34 w 34"/>
                    <a:gd name="T61" fmla="*/ 8 h 22"/>
                    <a:gd name="T62" fmla="*/ 34 w 34"/>
                    <a:gd name="T63" fmla="*/ 14 h 22"/>
                    <a:gd name="T64" fmla="*/ 32 w 34"/>
                    <a:gd name="T65" fmla="*/ 14 h 22"/>
                    <a:gd name="T66" fmla="*/ 32 w 34"/>
                    <a:gd name="T67" fmla="*/ 16 h 22"/>
                    <a:gd name="T68" fmla="*/ 32 w 34"/>
                    <a:gd name="T69" fmla="*/ 16 h 22"/>
                    <a:gd name="T70" fmla="*/ 30 w 34"/>
                    <a:gd name="T71" fmla="*/ 16 h 22"/>
                    <a:gd name="T72" fmla="*/ 28 w 34"/>
                    <a:gd name="T73" fmla="*/ 16 h 22"/>
                    <a:gd name="T74" fmla="*/ 28 w 34"/>
                    <a:gd name="T75" fmla="*/ 18 h 22"/>
                    <a:gd name="T76" fmla="*/ 27 w 34"/>
                    <a:gd name="T77" fmla="*/ 18 h 22"/>
                    <a:gd name="T78" fmla="*/ 25 w 34"/>
                    <a:gd name="T79" fmla="*/ 18 h 22"/>
                    <a:gd name="T80" fmla="*/ 23 w 34"/>
                    <a:gd name="T81" fmla="*/ 18 h 22"/>
                    <a:gd name="T82" fmla="*/ 21 w 34"/>
                    <a:gd name="T83" fmla="*/ 18 h 22"/>
                    <a:gd name="T84" fmla="*/ 18 w 34"/>
                    <a:gd name="T85" fmla="*/ 18 h 22"/>
                    <a:gd name="T86" fmla="*/ 16 w 34"/>
                    <a:gd name="T87" fmla="*/ 18 h 22"/>
                    <a:gd name="T88" fmla="*/ 16 w 34"/>
                    <a:gd name="T89" fmla="*/ 18 h 22"/>
                    <a:gd name="T90" fmla="*/ 16 w 34"/>
                    <a:gd name="T91" fmla="*/ 20 h 22"/>
                    <a:gd name="T92" fmla="*/ 16 w 34"/>
                    <a:gd name="T93" fmla="*/ 22 h 22"/>
                    <a:gd name="T94" fmla="*/ 12 w 34"/>
                    <a:gd name="T95" fmla="*/ 22 h 22"/>
                    <a:gd name="T96" fmla="*/ 10 w 34"/>
                    <a:gd name="T97" fmla="*/ 22 h 22"/>
                    <a:gd name="T98" fmla="*/ 9 w 34"/>
                    <a:gd name="T99" fmla="*/ 22 h 22"/>
                    <a:gd name="T100" fmla="*/ 9 w 34"/>
                    <a:gd name="T101" fmla="*/ 20 h 22"/>
                    <a:gd name="T102" fmla="*/ 9 w 34"/>
                    <a:gd name="T103" fmla="*/ 18 h 22"/>
                    <a:gd name="T104" fmla="*/ 9 w 34"/>
                    <a:gd name="T105" fmla="*/ 18 h 22"/>
                    <a:gd name="T106" fmla="*/ 9 w 34"/>
                    <a:gd name="T107" fmla="*/ 18 h 22"/>
                    <a:gd name="T108" fmla="*/ 7 w 34"/>
                    <a:gd name="T109" fmla="*/ 18 h 22"/>
                    <a:gd name="T110" fmla="*/ 5 w 34"/>
                    <a:gd name="T111" fmla="*/ 18 h 22"/>
                    <a:gd name="T112" fmla="*/ 0 w 34"/>
                    <a:gd name="T113" fmla="*/ 6 h 2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4"/>
                    <a:gd name="T172" fmla="*/ 0 h 22"/>
                    <a:gd name="T173" fmla="*/ 34 w 34"/>
                    <a:gd name="T174" fmla="*/ 22 h 2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4" h="22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8" y="18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9" y="20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9" name="Freeform 168"/>
                <p:cNvSpPr>
                  <a:spLocks/>
                </p:cNvSpPr>
                <p:nvPr/>
              </p:nvSpPr>
              <p:spPr bwMode="auto">
                <a:xfrm>
                  <a:off x="1259" y="2817"/>
                  <a:ext cx="34" cy="31"/>
                </a:xfrm>
                <a:custGeom>
                  <a:avLst/>
                  <a:gdLst>
                    <a:gd name="T0" fmla="*/ 0 w 34"/>
                    <a:gd name="T1" fmla="*/ 31 h 31"/>
                    <a:gd name="T2" fmla="*/ 0 w 34"/>
                    <a:gd name="T3" fmla="*/ 19 h 31"/>
                    <a:gd name="T4" fmla="*/ 3 w 34"/>
                    <a:gd name="T5" fmla="*/ 19 h 31"/>
                    <a:gd name="T6" fmla="*/ 7 w 34"/>
                    <a:gd name="T7" fmla="*/ 19 h 31"/>
                    <a:gd name="T8" fmla="*/ 12 w 34"/>
                    <a:gd name="T9" fmla="*/ 19 h 31"/>
                    <a:gd name="T10" fmla="*/ 10 w 34"/>
                    <a:gd name="T11" fmla="*/ 19 h 31"/>
                    <a:gd name="T12" fmla="*/ 10 w 34"/>
                    <a:gd name="T13" fmla="*/ 17 h 31"/>
                    <a:gd name="T14" fmla="*/ 10 w 34"/>
                    <a:gd name="T15" fmla="*/ 15 h 31"/>
                    <a:gd name="T16" fmla="*/ 9 w 34"/>
                    <a:gd name="T17" fmla="*/ 13 h 31"/>
                    <a:gd name="T18" fmla="*/ 9 w 34"/>
                    <a:gd name="T19" fmla="*/ 13 h 31"/>
                    <a:gd name="T20" fmla="*/ 9 w 34"/>
                    <a:gd name="T21" fmla="*/ 13 h 31"/>
                    <a:gd name="T22" fmla="*/ 9 w 34"/>
                    <a:gd name="T23" fmla="*/ 10 h 31"/>
                    <a:gd name="T24" fmla="*/ 9 w 34"/>
                    <a:gd name="T25" fmla="*/ 8 h 31"/>
                    <a:gd name="T26" fmla="*/ 9 w 34"/>
                    <a:gd name="T27" fmla="*/ 6 h 31"/>
                    <a:gd name="T28" fmla="*/ 9 w 34"/>
                    <a:gd name="T29" fmla="*/ 4 h 31"/>
                    <a:gd name="T30" fmla="*/ 10 w 34"/>
                    <a:gd name="T31" fmla="*/ 2 h 31"/>
                    <a:gd name="T32" fmla="*/ 12 w 34"/>
                    <a:gd name="T33" fmla="*/ 0 h 31"/>
                    <a:gd name="T34" fmla="*/ 14 w 34"/>
                    <a:gd name="T35" fmla="*/ 0 h 31"/>
                    <a:gd name="T36" fmla="*/ 16 w 34"/>
                    <a:gd name="T37" fmla="*/ 0 h 31"/>
                    <a:gd name="T38" fmla="*/ 18 w 34"/>
                    <a:gd name="T39" fmla="*/ 0 h 31"/>
                    <a:gd name="T40" fmla="*/ 34 w 34"/>
                    <a:gd name="T41" fmla="*/ 0 h 31"/>
                    <a:gd name="T42" fmla="*/ 34 w 34"/>
                    <a:gd name="T43" fmla="*/ 2 h 31"/>
                    <a:gd name="T44" fmla="*/ 34 w 34"/>
                    <a:gd name="T45" fmla="*/ 6 h 31"/>
                    <a:gd name="T46" fmla="*/ 34 w 34"/>
                    <a:gd name="T47" fmla="*/ 8 h 31"/>
                    <a:gd name="T48" fmla="*/ 34 w 34"/>
                    <a:gd name="T49" fmla="*/ 10 h 31"/>
                    <a:gd name="T50" fmla="*/ 30 w 34"/>
                    <a:gd name="T51" fmla="*/ 10 h 31"/>
                    <a:gd name="T52" fmla="*/ 27 w 34"/>
                    <a:gd name="T53" fmla="*/ 10 h 31"/>
                    <a:gd name="T54" fmla="*/ 23 w 34"/>
                    <a:gd name="T55" fmla="*/ 10 h 31"/>
                    <a:gd name="T56" fmla="*/ 19 w 34"/>
                    <a:gd name="T57" fmla="*/ 10 h 31"/>
                    <a:gd name="T58" fmla="*/ 19 w 34"/>
                    <a:gd name="T59" fmla="*/ 10 h 31"/>
                    <a:gd name="T60" fmla="*/ 19 w 34"/>
                    <a:gd name="T61" fmla="*/ 10 h 31"/>
                    <a:gd name="T62" fmla="*/ 18 w 34"/>
                    <a:gd name="T63" fmla="*/ 10 h 31"/>
                    <a:gd name="T64" fmla="*/ 18 w 34"/>
                    <a:gd name="T65" fmla="*/ 13 h 31"/>
                    <a:gd name="T66" fmla="*/ 16 w 34"/>
                    <a:gd name="T67" fmla="*/ 13 h 31"/>
                    <a:gd name="T68" fmla="*/ 16 w 34"/>
                    <a:gd name="T69" fmla="*/ 15 h 31"/>
                    <a:gd name="T70" fmla="*/ 16 w 34"/>
                    <a:gd name="T71" fmla="*/ 15 h 31"/>
                    <a:gd name="T72" fmla="*/ 16 w 34"/>
                    <a:gd name="T73" fmla="*/ 15 h 31"/>
                    <a:gd name="T74" fmla="*/ 16 w 34"/>
                    <a:gd name="T75" fmla="*/ 17 h 31"/>
                    <a:gd name="T76" fmla="*/ 16 w 34"/>
                    <a:gd name="T77" fmla="*/ 17 h 31"/>
                    <a:gd name="T78" fmla="*/ 16 w 34"/>
                    <a:gd name="T79" fmla="*/ 17 h 31"/>
                    <a:gd name="T80" fmla="*/ 18 w 34"/>
                    <a:gd name="T81" fmla="*/ 19 h 31"/>
                    <a:gd name="T82" fmla="*/ 18 w 34"/>
                    <a:gd name="T83" fmla="*/ 19 h 31"/>
                    <a:gd name="T84" fmla="*/ 19 w 34"/>
                    <a:gd name="T85" fmla="*/ 19 h 31"/>
                    <a:gd name="T86" fmla="*/ 21 w 34"/>
                    <a:gd name="T87" fmla="*/ 19 h 31"/>
                    <a:gd name="T88" fmla="*/ 25 w 34"/>
                    <a:gd name="T89" fmla="*/ 19 h 31"/>
                    <a:gd name="T90" fmla="*/ 28 w 34"/>
                    <a:gd name="T91" fmla="*/ 19 h 31"/>
                    <a:gd name="T92" fmla="*/ 30 w 34"/>
                    <a:gd name="T93" fmla="*/ 19 h 31"/>
                    <a:gd name="T94" fmla="*/ 34 w 34"/>
                    <a:gd name="T95" fmla="*/ 19 h 31"/>
                    <a:gd name="T96" fmla="*/ 34 w 34"/>
                    <a:gd name="T97" fmla="*/ 31 h 31"/>
                    <a:gd name="T98" fmla="*/ 25 w 34"/>
                    <a:gd name="T99" fmla="*/ 31 h 31"/>
                    <a:gd name="T100" fmla="*/ 18 w 34"/>
                    <a:gd name="T101" fmla="*/ 31 h 31"/>
                    <a:gd name="T102" fmla="*/ 9 w 34"/>
                    <a:gd name="T103" fmla="*/ 31 h 31"/>
                    <a:gd name="T104" fmla="*/ 0 w 34"/>
                    <a:gd name="T105" fmla="*/ 31 h 3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4"/>
                    <a:gd name="T160" fmla="*/ 0 h 31"/>
                    <a:gd name="T161" fmla="*/ 34 w 34"/>
                    <a:gd name="T162" fmla="*/ 31 h 3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4" h="31">
                      <a:moveTo>
                        <a:pt x="0" y="31"/>
                      </a:moveTo>
                      <a:lnTo>
                        <a:pt x="0" y="19"/>
                      </a:lnTo>
                      <a:lnTo>
                        <a:pt x="3" y="19"/>
                      </a:lnTo>
                      <a:lnTo>
                        <a:pt x="7" y="19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10" y="17"/>
                      </a:lnTo>
                      <a:lnTo>
                        <a:pt x="10" y="15"/>
                      </a:lnTo>
                      <a:lnTo>
                        <a:pt x="9" y="13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30" y="10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5" y="19"/>
                      </a:lnTo>
                      <a:lnTo>
                        <a:pt x="28" y="19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34" y="31"/>
                      </a:lnTo>
                      <a:lnTo>
                        <a:pt x="25" y="31"/>
                      </a:lnTo>
                      <a:lnTo>
                        <a:pt x="18" y="31"/>
                      </a:lnTo>
                      <a:lnTo>
                        <a:pt x="9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0" name="Freeform 169"/>
                <p:cNvSpPr>
                  <a:spLocks/>
                </p:cNvSpPr>
                <p:nvPr/>
              </p:nvSpPr>
              <p:spPr bwMode="auto">
                <a:xfrm>
                  <a:off x="1268" y="2750"/>
                  <a:ext cx="34" cy="34"/>
                </a:xfrm>
                <a:custGeom>
                  <a:avLst/>
                  <a:gdLst>
                    <a:gd name="T0" fmla="*/ 0 w 34"/>
                    <a:gd name="T1" fmla="*/ 34 h 34"/>
                    <a:gd name="T2" fmla="*/ 0 w 34"/>
                    <a:gd name="T3" fmla="*/ 22 h 34"/>
                    <a:gd name="T4" fmla="*/ 16 w 34"/>
                    <a:gd name="T5" fmla="*/ 16 h 34"/>
                    <a:gd name="T6" fmla="*/ 0 w 34"/>
                    <a:gd name="T7" fmla="*/ 10 h 34"/>
                    <a:gd name="T8" fmla="*/ 0 w 34"/>
                    <a:gd name="T9" fmla="*/ 8 h 34"/>
                    <a:gd name="T10" fmla="*/ 0 w 34"/>
                    <a:gd name="T11" fmla="*/ 6 h 34"/>
                    <a:gd name="T12" fmla="*/ 0 w 34"/>
                    <a:gd name="T13" fmla="*/ 2 h 34"/>
                    <a:gd name="T14" fmla="*/ 0 w 34"/>
                    <a:gd name="T15" fmla="*/ 0 h 34"/>
                    <a:gd name="T16" fmla="*/ 26 w 34"/>
                    <a:gd name="T17" fmla="*/ 12 h 34"/>
                    <a:gd name="T18" fmla="*/ 28 w 34"/>
                    <a:gd name="T19" fmla="*/ 12 h 34"/>
                    <a:gd name="T20" fmla="*/ 30 w 34"/>
                    <a:gd name="T21" fmla="*/ 14 h 34"/>
                    <a:gd name="T22" fmla="*/ 32 w 34"/>
                    <a:gd name="T23" fmla="*/ 16 h 34"/>
                    <a:gd name="T24" fmla="*/ 34 w 34"/>
                    <a:gd name="T25" fmla="*/ 18 h 34"/>
                    <a:gd name="T26" fmla="*/ 34 w 34"/>
                    <a:gd name="T27" fmla="*/ 20 h 34"/>
                    <a:gd name="T28" fmla="*/ 34 w 34"/>
                    <a:gd name="T29" fmla="*/ 22 h 34"/>
                    <a:gd name="T30" fmla="*/ 34 w 34"/>
                    <a:gd name="T31" fmla="*/ 24 h 34"/>
                    <a:gd name="T32" fmla="*/ 34 w 34"/>
                    <a:gd name="T33" fmla="*/ 28 h 34"/>
                    <a:gd name="T34" fmla="*/ 34 w 34"/>
                    <a:gd name="T35" fmla="*/ 30 h 34"/>
                    <a:gd name="T36" fmla="*/ 34 w 34"/>
                    <a:gd name="T37" fmla="*/ 32 h 34"/>
                    <a:gd name="T38" fmla="*/ 32 w 34"/>
                    <a:gd name="T39" fmla="*/ 32 h 34"/>
                    <a:gd name="T40" fmla="*/ 30 w 34"/>
                    <a:gd name="T41" fmla="*/ 32 h 34"/>
                    <a:gd name="T42" fmla="*/ 28 w 34"/>
                    <a:gd name="T43" fmla="*/ 32 h 34"/>
                    <a:gd name="T44" fmla="*/ 26 w 34"/>
                    <a:gd name="T45" fmla="*/ 32 h 34"/>
                    <a:gd name="T46" fmla="*/ 26 w 34"/>
                    <a:gd name="T47" fmla="*/ 30 h 34"/>
                    <a:gd name="T48" fmla="*/ 28 w 34"/>
                    <a:gd name="T49" fmla="*/ 30 h 34"/>
                    <a:gd name="T50" fmla="*/ 28 w 34"/>
                    <a:gd name="T51" fmla="*/ 28 h 34"/>
                    <a:gd name="T52" fmla="*/ 28 w 34"/>
                    <a:gd name="T53" fmla="*/ 26 h 34"/>
                    <a:gd name="T54" fmla="*/ 28 w 34"/>
                    <a:gd name="T55" fmla="*/ 26 h 34"/>
                    <a:gd name="T56" fmla="*/ 28 w 34"/>
                    <a:gd name="T57" fmla="*/ 26 h 34"/>
                    <a:gd name="T58" fmla="*/ 26 w 34"/>
                    <a:gd name="T59" fmla="*/ 24 h 34"/>
                    <a:gd name="T60" fmla="*/ 26 w 34"/>
                    <a:gd name="T61" fmla="*/ 24 h 34"/>
                    <a:gd name="T62" fmla="*/ 26 w 34"/>
                    <a:gd name="T63" fmla="*/ 22 h 34"/>
                    <a:gd name="T64" fmla="*/ 26 w 34"/>
                    <a:gd name="T65" fmla="*/ 22 h 34"/>
                    <a:gd name="T66" fmla="*/ 25 w 34"/>
                    <a:gd name="T67" fmla="*/ 22 h 34"/>
                    <a:gd name="T68" fmla="*/ 25 w 34"/>
                    <a:gd name="T69" fmla="*/ 22 h 34"/>
                    <a:gd name="T70" fmla="*/ 18 w 34"/>
                    <a:gd name="T71" fmla="*/ 26 h 34"/>
                    <a:gd name="T72" fmla="*/ 12 w 34"/>
                    <a:gd name="T73" fmla="*/ 28 h 34"/>
                    <a:gd name="T74" fmla="*/ 7 w 34"/>
                    <a:gd name="T75" fmla="*/ 32 h 34"/>
                    <a:gd name="T76" fmla="*/ 0 w 34"/>
                    <a:gd name="T77" fmla="*/ 34 h 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4"/>
                    <a:gd name="T118" fmla="*/ 0 h 34"/>
                    <a:gd name="T119" fmla="*/ 34 w 34"/>
                    <a:gd name="T120" fmla="*/ 34 h 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4" h="34">
                      <a:moveTo>
                        <a:pt x="0" y="34"/>
                      </a:moveTo>
                      <a:lnTo>
                        <a:pt x="0" y="22"/>
                      </a:lnTo>
                      <a:lnTo>
                        <a:pt x="16" y="16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30" y="14"/>
                      </a:lnTo>
                      <a:lnTo>
                        <a:pt x="32" y="16"/>
                      </a:lnTo>
                      <a:lnTo>
                        <a:pt x="34" y="18"/>
                      </a:lnTo>
                      <a:lnTo>
                        <a:pt x="34" y="20"/>
                      </a:lnTo>
                      <a:lnTo>
                        <a:pt x="34" y="22"/>
                      </a:lnTo>
                      <a:lnTo>
                        <a:pt x="34" y="24"/>
                      </a:lnTo>
                      <a:lnTo>
                        <a:pt x="34" y="28"/>
                      </a:lnTo>
                      <a:lnTo>
                        <a:pt x="34" y="30"/>
                      </a:lnTo>
                      <a:lnTo>
                        <a:pt x="34" y="32"/>
                      </a:lnTo>
                      <a:lnTo>
                        <a:pt x="32" y="32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6" y="32"/>
                      </a:lnTo>
                      <a:lnTo>
                        <a:pt x="26" y="30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6" y="24"/>
                      </a:lnTo>
                      <a:lnTo>
                        <a:pt x="26" y="22"/>
                      </a:lnTo>
                      <a:lnTo>
                        <a:pt x="25" y="22"/>
                      </a:lnTo>
                      <a:lnTo>
                        <a:pt x="18" y="26"/>
                      </a:lnTo>
                      <a:lnTo>
                        <a:pt x="12" y="28"/>
                      </a:lnTo>
                      <a:lnTo>
                        <a:pt x="7" y="3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1" name="Freeform 170"/>
                <p:cNvSpPr>
                  <a:spLocks/>
                </p:cNvSpPr>
                <p:nvPr/>
              </p:nvSpPr>
              <p:spPr bwMode="auto">
                <a:xfrm>
                  <a:off x="1259" y="2709"/>
                  <a:ext cx="34" cy="10"/>
                </a:xfrm>
                <a:custGeom>
                  <a:avLst/>
                  <a:gdLst>
                    <a:gd name="T0" fmla="*/ 0 w 34"/>
                    <a:gd name="T1" fmla="*/ 10 h 10"/>
                    <a:gd name="T2" fmla="*/ 0 w 34"/>
                    <a:gd name="T3" fmla="*/ 4 h 10"/>
                    <a:gd name="T4" fmla="*/ 0 w 34"/>
                    <a:gd name="T5" fmla="*/ 2 h 10"/>
                    <a:gd name="T6" fmla="*/ 0 w 34"/>
                    <a:gd name="T7" fmla="*/ 0 h 10"/>
                    <a:gd name="T8" fmla="*/ 9 w 34"/>
                    <a:gd name="T9" fmla="*/ 0 h 10"/>
                    <a:gd name="T10" fmla="*/ 18 w 34"/>
                    <a:gd name="T11" fmla="*/ 0 h 10"/>
                    <a:gd name="T12" fmla="*/ 25 w 34"/>
                    <a:gd name="T13" fmla="*/ 0 h 10"/>
                    <a:gd name="T14" fmla="*/ 34 w 34"/>
                    <a:gd name="T15" fmla="*/ 0 h 10"/>
                    <a:gd name="T16" fmla="*/ 34 w 34"/>
                    <a:gd name="T17" fmla="*/ 2 h 10"/>
                    <a:gd name="T18" fmla="*/ 34 w 34"/>
                    <a:gd name="T19" fmla="*/ 4 h 10"/>
                    <a:gd name="T20" fmla="*/ 34 w 34"/>
                    <a:gd name="T21" fmla="*/ 10 h 10"/>
                    <a:gd name="T22" fmla="*/ 25 w 34"/>
                    <a:gd name="T23" fmla="*/ 10 h 10"/>
                    <a:gd name="T24" fmla="*/ 18 w 34"/>
                    <a:gd name="T25" fmla="*/ 10 h 10"/>
                    <a:gd name="T26" fmla="*/ 9 w 34"/>
                    <a:gd name="T27" fmla="*/ 10 h 10"/>
                    <a:gd name="T28" fmla="*/ 0 w 34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"/>
                    <a:gd name="T46" fmla="*/ 0 h 10"/>
                    <a:gd name="T47" fmla="*/ 34 w 34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10"/>
                      </a:lnTo>
                      <a:lnTo>
                        <a:pt x="25" y="10"/>
                      </a:lnTo>
                      <a:lnTo>
                        <a:pt x="18" y="10"/>
                      </a:lnTo>
                      <a:lnTo>
                        <a:pt x="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2" name="Freeform 171"/>
                <p:cNvSpPr>
                  <a:spLocks/>
                </p:cNvSpPr>
                <p:nvPr/>
              </p:nvSpPr>
              <p:spPr bwMode="auto">
                <a:xfrm>
                  <a:off x="1277" y="2672"/>
                  <a:ext cx="7" cy="16"/>
                </a:xfrm>
                <a:custGeom>
                  <a:avLst/>
                  <a:gdLst>
                    <a:gd name="T0" fmla="*/ 0 w 7"/>
                    <a:gd name="T1" fmla="*/ 16 h 16"/>
                    <a:gd name="T2" fmla="*/ 0 w 7"/>
                    <a:gd name="T3" fmla="*/ 12 h 16"/>
                    <a:gd name="T4" fmla="*/ 0 w 7"/>
                    <a:gd name="T5" fmla="*/ 8 h 16"/>
                    <a:gd name="T6" fmla="*/ 0 w 7"/>
                    <a:gd name="T7" fmla="*/ 4 h 16"/>
                    <a:gd name="T8" fmla="*/ 0 w 7"/>
                    <a:gd name="T9" fmla="*/ 0 h 16"/>
                    <a:gd name="T10" fmla="*/ 1 w 7"/>
                    <a:gd name="T11" fmla="*/ 0 h 16"/>
                    <a:gd name="T12" fmla="*/ 3 w 7"/>
                    <a:gd name="T13" fmla="*/ 0 h 16"/>
                    <a:gd name="T14" fmla="*/ 5 w 7"/>
                    <a:gd name="T15" fmla="*/ 0 h 16"/>
                    <a:gd name="T16" fmla="*/ 7 w 7"/>
                    <a:gd name="T17" fmla="*/ 0 h 16"/>
                    <a:gd name="T18" fmla="*/ 7 w 7"/>
                    <a:gd name="T19" fmla="*/ 4 h 16"/>
                    <a:gd name="T20" fmla="*/ 7 w 7"/>
                    <a:gd name="T21" fmla="*/ 8 h 16"/>
                    <a:gd name="T22" fmla="*/ 7 w 7"/>
                    <a:gd name="T23" fmla="*/ 12 h 16"/>
                    <a:gd name="T24" fmla="*/ 7 w 7"/>
                    <a:gd name="T25" fmla="*/ 16 h 16"/>
                    <a:gd name="T26" fmla="*/ 5 w 7"/>
                    <a:gd name="T27" fmla="*/ 16 h 16"/>
                    <a:gd name="T28" fmla="*/ 3 w 7"/>
                    <a:gd name="T29" fmla="*/ 16 h 16"/>
                    <a:gd name="T30" fmla="*/ 1 w 7"/>
                    <a:gd name="T31" fmla="*/ 16 h 16"/>
                    <a:gd name="T32" fmla="*/ 0 w 7"/>
                    <a:gd name="T33" fmla="*/ 16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16"/>
                    <a:gd name="T53" fmla="*/ 7 w 7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16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7" y="8"/>
                      </a:lnTo>
                      <a:lnTo>
                        <a:pt x="7" y="12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3" name="Freeform 172"/>
                <p:cNvSpPr>
                  <a:spLocks/>
                </p:cNvSpPr>
                <p:nvPr/>
              </p:nvSpPr>
              <p:spPr bwMode="auto">
                <a:xfrm>
                  <a:off x="1494" y="3818"/>
                  <a:ext cx="34" cy="21"/>
                </a:xfrm>
                <a:custGeom>
                  <a:avLst/>
                  <a:gdLst>
                    <a:gd name="T0" fmla="*/ 0 w 34"/>
                    <a:gd name="T1" fmla="*/ 0 h 21"/>
                    <a:gd name="T2" fmla="*/ 9 w 34"/>
                    <a:gd name="T3" fmla="*/ 0 h 21"/>
                    <a:gd name="T4" fmla="*/ 18 w 34"/>
                    <a:gd name="T5" fmla="*/ 0 h 21"/>
                    <a:gd name="T6" fmla="*/ 25 w 34"/>
                    <a:gd name="T7" fmla="*/ 0 h 21"/>
                    <a:gd name="T8" fmla="*/ 34 w 34"/>
                    <a:gd name="T9" fmla="*/ 0 h 21"/>
                    <a:gd name="T10" fmla="*/ 34 w 34"/>
                    <a:gd name="T11" fmla="*/ 2 h 21"/>
                    <a:gd name="T12" fmla="*/ 34 w 34"/>
                    <a:gd name="T13" fmla="*/ 4 h 21"/>
                    <a:gd name="T14" fmla="*/ 34 w 34"/>
                    <a:gd name="T15" fmla="*/ 11 h 21"/>
                    <a:gd name="T16" fmla="*/ 13 w 34"/>
                    <a:gd name="T17" fmla="*/ 11 h 21"/>
                    <a:gd name="T18" fmla="*/ 13 w 34"/>
                    <a:gd name="T19" fmla="*/ 13 h 21"/>
                    <a:gd name="T20" fmla="*/ 15 w 34"/>
                    <a:gd name="T21" fmla="*/ 13 h 21"/>
                    <a:gd name="T22" fmla="*/ 15 w 34"/>
                    <a:gd name="T23" fmla="*/ 13 h 21"/>
                    <a:gd name="T24" fmla="*/ 15 w 34"/>
                    <a:gd name="T25" fmla="*/ 15 h 21"/>
                    <a:gd name="T26" fmla="*/ 15 w 34"/>
                    <a:gd name="T27" fmla="*/ 17 h 21"/>
                    <a:gd name="T28" fmla="*/ 16 w 34"/>
                    <a:gd name="T29" fmla="*/ 19 h 21"/>
                    <a:gd name="T30" fmla="*/ 16 w 34"/>
                    <a:gd name="T31" fmla="*/ 19 h 21"/>
                    <a:gd name="T32" fmla="*/ 16 w 34"/>
                    <a:gd name="T33" fmla="*/ 21 h 21"/>
                    <a:gd name="T34" fmla="*/ 15 w 34"/>
                    <a:gd name="T35" fmla="*/ 21 h 21"/>
                    <a:gd name="T36" fmla="*/ 13 w 34"/>
                    <a:gd name="T37" fmla="*/ 21 h 21"/>
                    <a:gd name="T38" fmla="*/ 11 w 34"/>
                    <a:gd name="T39" fmla="*/ 21 h 21"/>
                    <a:gd name="T40" fmla="*/ 9 w 34"/>
                    <a:gd name="T41" fmla="*/ 21 h 21"/>
                    <a:gd name="T42" fmla="*/ 8 w 34"/>
                    <a:gd name="T43" fmla="*/ 19 h 21"/>
                    <a:gd name="T44" fmla="*/ 8 w 34"/>
                    <a:gd name="T45" fmla="*/ 17 h 21"/>
                    <a:gd name="T46" fmla="*/ 8 w 34"/>
                    <a:gd name="T47" fmla="*/ 15 h 21"/>
                    <a:gd name="T48" fmla="*/ 6 w 34"/>
                    <a:gd name="T49" fmla="*/ 13 h 21"/>
                    <a:gd name="T50" fmla="*/ 4 w 34"/>
                    <a:gd name="T51" fmla="*/ 11 h 21"/>
                    <a:gd name="T52" fmla="*/ 2 w 34"/>
                    <a:gd name="T53" fmla="*/ 9 h 21"/>
                    <a:gd name="T54" fmla="*/ 0 w 34"/>
                    <a:gd name="T55" fmla="*/ 9 h 21"/>
                    <a:gd name="T56" fmla="*/ 0 w 34"/>
                    <a:gd name="T57" fmla="*/ 7 h 21"/>
                    <a:gd name="T58" fmla="*/ 0 w 34"/>
                    <a:gd name="T59" fmla="*/ 4 h 21"/>
                    <a:gd name="T60" fmla="*/ 0 w 34"/>
                    <a:gd name="T61" fmla="*/ 0 h 2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4"/>
                    <a:gd name="T94" fmla="*/ 0 h 21"/>
                    <a:gd name="T95" fmla="*/ 34 w 34"/>
                    <a:gd name="T96" fmla="*/ 21 h 2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4" h="2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11"/>
                      </a:lnTo>
                      <a:lnTo>
                        <a:pt x="13" y="11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6" y="19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9" y="21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8" y="15"/>
                      </a:lnTo>
                      <a:lnTo>
                        <a:pt x="6" y="13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4" name="Freeform 173"/>
                <p:cNvSpPr>
                  <a:spLocks/>
                </p:cNvSpPr>
                <p:nvPr/>
              </p:nvSpPr>
              <p:spPr bwMode="auto">
                <a:xfrm>
                  <a:off x="1494" y="3743"/>
                  <a:ext cx="34" cy="34"/>
                </a:xfrm>
                <a:custGeom>
                  <a:avLst/>
                  <a:gdLst>
                    <a:gd name="T0" fmla="*/ 0 w 34"/>
                    <a:gd name="T1" fmla="*/ 34 h 34"/>
                    <a:gd name="T2" fmla="*/ 0 w 34"/>
                    <a:gd name="T3" fmla="*/ 32 h 34"/>
                    <a:gd name="T4" fmla="*/ 0 w 34"/>
                    <a:gd name="T5" fmla="*/ 30 h 34"/>
                    <a:gd name="T6" fmla="*/ 0 w 34"/>
                    <a:gd name="T7" fmla="*/ 24 h 34"/>
                    <a:gd name="T8" fmla="*/ 4 w 34"/>
                    <a:gd name="T9" fmla="*/ 24 h 34"/>
                    <a:gd name="T10" fmla="*/ 8 w 34"/>
                    <a:gd name="T11" fmla="*/ 24 h 34"/>
                    <a:gd name="T12" fmla="*/ 13 w 34"/>
                    <a:gd name="T13" fmla="*/ 24 h 34"/>
                    <a:gd name="T14" fmla="*/ 13 w 34"/>
                    <a:gd name="T15" fmla="*/ 12 h 34"/>
                    <a:gd name="T16" fmla="*/ 8 w 34"/>
                    <a:gd name="T17" fmla="*/ 12 h 34"/>
                    <a:gd name="T18" fmla="*/ 4 w 34"/>
                    <a:gd name="T19" fmla="*/ 12 h 34"/>
                    <a:gd name="T20" fmla="*/ 0 w 34"/>
                    <a:gd name="T21" fmla="*/ 12 h 34"/>
                    <a:gd name="T22" fmla="*/ 0 w 34"/>
                    <a:gd name="T23" fmla="*/ 0 h 34"/>
                    <a:gd name="T24" fmla="*/ 9 w 34"/>
                    <a:gd name="T25" fmla="*/ 0 h 34"/>
                    <a:gd name="T26" fmla="*/ 18 w 34"/>
                    <a:gd name="T27" fmla="*/ 0 h 34"/>
                    <a:gd name="T28" fmla="*/ 34 w 34"/>
                    <a:gd name="T29" fmla="*/ 0 h 34"/>
                    <a:gd name="T30" fmla="*/ 34 w 34"/>
                    <a:gd name="T31" fmla="*/ 12 h 34"/>
                    <a:gd name="T32" fmla="*/ 31 w 34"/>
                    <a:gd name="T33" fmla="*/ 12 h 34"/>
                    <a:gd name="T34" fmla="*/ 27 w 34"/>
                    <a:gd name="T35" fmla="*/ 12 h 34"/>
                    <a:gd name="T36" fmla="*/ 24 w 34"/>
                    <a:gd name="T37" fmla="*/ 12 h 34"/>
                    <a:gd name="T38" fmla="*/ 20 w 34"/>
                    <a:gd name="T39" fmla="*/ 12 h 34"/>
                    <a:gd name="T40" fmla="*/ 20 w 34"/>
                    <a:gd name="T41" fmla="*/ 24 h 34"/>
                    <a:gd name="T42" fmla="*/ 24 w 34"/>
                    <a:gd name="T43" fmla="*/ 24 h 34"/>
                    <a:gd name="T44" fmla="*/ 27 w 34"/>
                    <a:gd name="T45" fmla="*/ 24 h 34"/>
                    <a:gd name="T46" fmla="*/ 31 w 34"/>
                    <a:gd name="T47" fmla="*/ 24 h 34"/>
                    <a:gd name="T48" fmla="*/ 34 w 34"/>
                    <a:gd name="T49" fmla="*/ 24 h 34"/>
                    <a:gd name="T50" fmla="*/ 34 w 34"/>
                    <a:gd name="T51" fmla="*/ 30 h 34"/>
                    <a:gd name="T52" fmla="*/ 34 w 34"/>
                    <a:gd name="T53" fmla="*/ 32 h 34"/>
                    <a:gd name="T54" fmla="*/ 34 w 34"/>
                    <a:gd name="T55" fmla="*/ 34 h 34"/>
                    <a:gd name="T56" fmla="*/ 18 w 34"/>
                    <a:gd name="T57" fmla="*/ 34 h 34"/>
                    <a:gd name="T58" fmla="*/ 9 w 34"/>
                    <a:gd name="T59" fmla="*/ 34 h 34"/>
                    <a:gd name="T60" fmla="*/ 0 w 34"/>
                    <a:gd name="T61" fmla="*/ 34 h 3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4"/>
                    <a:gd name="T94" fmla="*/ 0 h 34"/>
                    <a:gd name="T95" fmla="*/ 34 w 34"/>
                    <a:gd name="T96" fmla="*/ 34 h 3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4" h="34">
                      <a:moveTo>
                        <a:pt x="0" y="34"/>
                      </a:move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8" y="24"/>
                      </a:lnTo>
                      <a:lnTo>
                        <a:pt x="13" y="24"/>
                      </a:lnTo>
                      <a:lnTo>
                        <a:pt x="13" y="12"/>
                      </a:lnTo>
                      <a:lnTo>
                        <a:pt x="8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34" y="0"/>
                      </a:lnTo>
                      <a:lnTo>
                        <a:pt x="34" y="12"/>
                      </a:lnTo>
                      <a:lnTo>
                        <a:pt x="31" y="12"/>
                      </a:lnTo>
                      <a:lnTo>
                        <a:pt x="27" y="12"/>
                      </a:lnTo>
                      <a:lnTo>
                        <a:pt x="24" y="12"/>
                      </a:lnTo>
                      <a:lnTo>
                        <a:pt x="20" y="12"/>
                      </a:lnTo>
                      <a:lnTo>
                        <a:pt x="20" y="24"/>
                      </a:lnTo>
                      <a:lnTo>
                        <a:pt x="24" y="24"/>
                      </a:lnTo>
                      <a:lnTo>
                        <a:pt x="27" y="24"/>
                      </a:lnTo>
                      <a:lnTo>
                        <a:pt x="31" y="24"/>
                      </a:lnTo>
                      <a:lnTo>
                        <a:pt x="34" y="24"/>
                      </a:lnTo>
                      <a:lnTo>
                        <a:pt x="34" y="30"/>
                      </a:lnTo>
                      <a:lnTo>
                        <a:pt x="34" y="32"/>
                      </a:lnTo>
                      <a:lnTo>
                        <a:pt x="34" y="34"/>
                      </a:lnTo>
                      <a:lnTo>
                        <a:pt x="18" y="34"/>
                      </a:lnTo>
                      <a:lnTo>
                        <a:pt x="9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5" name="Freeform 174"/>
                <p:cNvSpPr>
                  <a:spLocks/>
                </p:cNvSpPr>
                <p:nvPr/>
              </p:nvSpPr>
              <p:spPr bwMode="auto">
                <a:xfrm>
                  <a:off x="1512" y="3689"/>
                  <a:ext cx="7" cy="17"/>
                </a:xfrm>
                <a:custGeom>
                  <a:avLst/>
                  <a:gdLst>
                    <a:gd name="T0" fmla="*/ 0 w 7"/>
                    <a:gd name="T1" fmla="*/ 17 h 17"/>
                    <a:gd name="T2" fmla="*/ 0 w 7"/>
                    <a:gd name="T3" fmla="*/ 13 h 17"/>
                    <a:gd name="T4" fmla="*/ 0 w 7"/>
                    <a:gd name="T5" fmla="*/ 9 h 17"/>
                    <a:gd name="T6" fmla="*/ 0 w 7"/>
                    <a:gd name="T7" fmla="*/ 5 h 17"/>
                    <a:gd name="T8" fmla="*/ 0 w 7"/>
                    <a:gd name="T9" fmla="*/ 0 h 17"/>
                    <a:gd name="T10" fmla="*/ 2 w 7"/>
                    <a:gd name="T11" fmla="*/ 0 h 17"/>
                    <a:gd name="T12" fmla="*/ 4 w 7"/>
                    <a:gd name="T13" fmla="*/ 0 h 17"/>
                    <a:gd name="T14" fmla="*/ 6 w 7"/>
                    <a:gd name="T15" fmla="*/ 0 h 17"/>
                    <a:gd name="T16" fmla="*/ 7 w 7"/>
                    <a:gd name="T17" fmla="*/ 0 h 17"/>
                    <a:gd name="T18" fmla="*/ 7 w 7"/>
                    <a:gd name="T19" fmla="*/ 5 h 17"/>
                    <a:gd name="T20" fmla="*/ 7 w 7"/>
                    <a:gd name="T21" fmla="*/ 9 h 17"/>
                    <a:gd name="T22" fmla="*/ 7 w 7"/>
                    <a:gd name="T23" fmla="*/ 13 h 17"/>
                    <a:gd name="T24" fmla="*/ 7 w 7"/>
                    <a:gd name="T25" fmla="*/ 17 h 17"/>
                    <a:gd name="T26" fmla="*/ 6 w 7"/>
                    <a:gd name="T27" fmla="*/ 17 h 17"/>
                    <a:gd name="T28" fmla="*/ 4 w 7"/>
                    <a:gd name="T29" fmla="*/ 17 h 17"/>
                    <a:gd name="T30" fmla="*/ 2 w 7"/>
                    <a:gd name="T31" fmla="*/ 17 h 17"/>
                    <a:gd name="T32" fmla="*/ 0 w 7"/>
                    <a:gd name="T33" fmla="*/ 17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17"/>
                    <a:gd name="T53" fmla="*/ 7 w 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17">
                      <a:moveTo>
                        <a:pt x="0" y="17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7" y="9"/>
                      </a:lnTo>
                      <a:lnTo>
                        <a:pt x="7" y="13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6" name="Freeform 175"/>
                <p:cNvSpPr>
                  <a:spLocks noEditPoints="1"/>
                </p:cNvSpPr>
                <p:nvPr/>
              </p:nvSpPr>
              <p:spPr bwMode="auto">
                <a:xfrm>
                  <a:off x="1494" y="3640"/>
                  <a:ext cx="34" cy="33"/>
                </a:xfrm>
                <a:custGeom>
                  <a:avLst/>
                  <a:gdLst>
                    <a:gd name="T0" fmla="*/ 0 w 34"/>
                    <a:gd name="T1" fmla="*/ 33 h 33"/>
                    <a:gd name="T2" fmla="*/ 0 w 34"/>
                    <a:gd name="T3" fmla="*/ 27 h 33"/>
                    <a:gd name="T4" fmla="*/ 0 w 34"/>
                    <a:gd name="T5" fmla="*/ 23 h 33"/>
                    <a:gd name="T6" fmla="*/ 0 w 34"/>
                    <a:gd name="T7" fmla="*/ 13 h 33"/>
                    <a:gd name="T8" fmla="*/ 0 w 34"/>
                    <a:gd name="T9" fmla="*/ 11 h 33"/>
                    <a:gd name="T10" fmla="*/ 2 w 34"/>
                    <a:gd name="T11" fmla="*/ 8 h 33"/>
                    <a:gd name="T12" fmla="*/ 4 w 34"/>
                    <a:gd name="T13" fmla="*/ 4 h 33"/>
                    <a:gd name="T14" fmla="*/ 8 w 34"/>
                    <a:gd name="T15" fmla="*/ 2 h 33"/>
                    <a:gd name="T16" fmla="*/ 9 w 34"/>
                    <a:gd name="T17" fmla="*/ 0 h 33"/>
                    <a:gd name="T18" fmla="*/ 11 w 34"/>
                    <a:gd name="T19" fmla="*/ 0 h 33"/>
                    <a:gd name="T20" fmla="*/ 13 w 34"/>
                    <a:gd name="T21" fmla="*/ 0 h 33"/>
                    <a:gd name="T22" fmla="*/ 15 w 34"/>
                    <a:gd name="T23" fmla="*/ 2 h 33"/>
                    <a:gd name="T24" fmla="*/ 18 w 34"/>
                    <a:gd name="T25" fmla="*/ 4 h 33"/>
                    <a:gd name="T26" fmla="*/ 20 w 34"/>
                    <a:gd name="T27" fmla="*/ 6 h 33"/>
                    <a:gd name="T28" fmla="*/ 20 w 34"/>
                    <a:gd name="T29" fmla="*/ 8 h 33"/>
                    <a:gd name="T30" fmla="*/ 22 w 34"/>
                    <a:gd name="T31" fmla="*/ 13 h 33"/>
                    <a:gd name="T32" fmla="*/ 22 w 34"/>
                    <a:gd name="T33" fmla="*/ 15 h 33"/>
                    <a:gd name="T34" fmla="*/ 22 w 34"/>
                    <a:gd name="T35" fmla="*/ 21 h 33"/>
                    <a:gd name="T36" fmla="*/ 25 w 34"/>
                    <a:gd name="T37" fmla="*/ 21 h 33"/>
                    <a:gd name="T38" fmla="*/ 29 w 34"/>
                    <a:gd name="T39" fmla="*/ 21 h 33"/>
                    <a:gd name="T40" fmla="*/ 31 w 34"/>
                    <a:gd name="T41" fmla="*/ 21 h 33"/>
                    <a:gd name="T42" fmla="*/ 34 w 34"/>
                    <a:gd name="T43" fmla="*/ 21 h 33"/>
                    <a:gd name="T44" fmla="*/ 34 w 34"/>
                    <a:gd name="T45" fmla="*/ 33 h 33"/>
                    <a:gd name="T46" fmla="*/ 18 w 34"/>
                    <a:gd name="T47" fmla="*/ 33 h 33"/>
                    <a:gd name="T48" fmla="*/ 9 w 34"/>
                    <a:gd name="T49" fmla="*/ 33 h 33"/>
                    <a:gd name="T50" fmla="*/ 0 w 34"/>
                    <a:gd name="T51" fmla="*/ 33 h 33"/>
                    <a:gd name="T52" fmla="*/ 0 w 34"/>
                    <a:gd name="T53" fmla="*/ 33 h 33"/>
                    <a:gd name="T54" fmla="*/ 15 w 34"/>
                    <a:gd name="T55" fmla="*/ 21 h 33"/>
                    <a:gd name="T56" fmla="*/ 15 w 34"/>
                    <a:gd name="T57" fmla="*/ 19 h 33"/>
                    <a:gd name="T58" fmla="*/ 15 w 34"/>
                    <a:gd name="T59" fmla="*/ 19 h 33"/>
                    <a:gd name="T60" fmla="*/ 15 w 34"/>
                    <a:gd name="T61" fmla="*/ 19 h 33"/>
                    <a:gd name="T62" fmla="*/ 15 w 34"/>
                    <a:gd name="T63" fmla="*/ 17 h 33"/>
                    <a:gd name="T64" fmla="*/ 15 w 34"/>
                    <a:gd name="T65" fmla="*/ 15 h 33"/>
                    <a:gd name="T66" fmla="*/ 15 w 34"/>
                    <a:gd name="T67" fmla="*/ 15 h 33"/>
                    <a:gd name="T68" fmla="*/ 15 w 34"/>
                    <a:gd name="T69" fmla="*/ 13 h 33"/>
                    <a:gd name="T70" fmla="*/ 13 w 34"/>
                    <a:gd name="T71" fmla="*/ 13 h 33"/>
                    <a:gd name="T72" fmla="*/ 13 w 34"/>
                    <a:gd name="T73" fmla="*/ 13 h 33"/>
                    <a:gd name="T74" fmla="*/ 13 w 34"/>
                    <a:gd name="T75" fmla="*/ 13 h 33"/>
                    <a:gd name="T76" fmla="*/ 11 w 34"/>
                    <a:gd name="T77" fmla="*/ 13 h 33"/>
                    <a:gd name="T78" fmla="*/ 11 w 34"/>
                    <a:gd name="T79" fmla="*/ 13 h 33"/>
                    <a:gd name="T80" fmla="*/ 11 w 34"/>
                    <a:gd name="T81" fmla="*/ 13 h 33"/>
                    <a:gd name="T82" fmla="*/ 9 w 34"/>
                    <a:gd name="T83" fmla="*/ 13 h 33"/>
                    <a:gd name="T84" fmla="*/ 9 w 34"/>
                    <a:gd name="T85" fmla="*/ 13 h 33"/>
                    <a:gd name="T86" fmla="*/ 8 w 34"/>
                    <a:gd name="T87" fmla="*/ 15 h 33"/>
                    <a:gd name="T88" fmla="*/ 8 w 34"/>
                    <a:gd name="T89" fmla="*/ 15 h 33"/>
                    <a:gd name="T90" fmla="*/ 8 w 34"/>
                    <a:gd name="T91" fmla="*/ 15 h 33"/>
                    <a:gd name="T92" fmla="*/ 8 w 34"/>
                    <a:gd name="T93" fmla="*/ 17 h 33"/>
                    <a:gd name="T94" fmla="*/ 8 w 34"/>
                    <a:gd name="T95" fmla="*/ 19 h 33"/>
                    <a:gd name="T96" fmla="*/ 8 w 34"/>
                    <a:gd name="T97" fmla="*/ 19 h 33"/>
                    <a:gd name="T98" fmla="*/ 8 w 34"/>
                    <a:gd name="T99" fmla="*/ 19 h 33"/>
                    <a:gd name="T100" fmla="*/ 8 w 34"/>
                    <a:gd name="T101" fmla="*/ 21 h 33"/>
                    <a:gd name="T102" fmla="*/ 9 w 34"/>
                    <a:gd name="T103" fmla="*/ 21 h 33"/>
                    <a:gd name="T104" fmla="*/ 11 w 34"/>
                    <a:gd name="T105" fmla="*/ 21 h 33"/>
                    <a:gd name="T106" fmla="*/ 13 w 34"/>
                    <a:gd name="T107" fmla="*/ 21 h 33"/>
                    <a:gd name="T108" fmla="*/ 15 w 34"/>
                    <a:gd name="T109" fmla="*/ 21 h 33"/>
                    <a:gd name="T110" fmla="*/ 15 w 34"/>
                    <a:gd name="T111" fmla="*/ 21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"/>
                    <a:gd name="T169" fmla="*/ 0 h 33"/>
                    <a:gd name="T170" fmla="*/ 34 w 34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"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21"/>
                      </a:lnTo>
                      <a:lnTo>
                        <a:pt x="25" y="21"/>
                      </a:lnTo>
                      <a:lnTo>
                        <a:pt x="29" y="21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4" y="33"/>
                      </a:lnTo>
                      <a:lnTo>
                        <a:pt x="18" y="33"/>
                      </a:lnTo>
                      <a:lnTo>
                        <a:pt x="9" y="33"/>
                      </a:lnTo>
                      <a:lnTo>
                        <a:pt x="0" y="33"/>
                      </a:lnTo>
                      <a:close/>
                      <a:moveTo>
                        <a:pt x="15" y="21"/>
                      </a:move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7" name="Freeform 176"/>
                <p:cNvSpPr>
                  <a:spLocks/>
                </p:cNvSpPr>
                <p:nvPr/>
              </p:nvSpPr>
              <p:spPr bwMode="auto">
                <a:xfrm>
                  <a:off x="1503" y="3579"/>
                  <a:ext cx="34" cy="31"/>
                </a:xfrm>
                <a:custGeom>
                  <a:avLst/>
                  <a:gdLst>
                    <a:gd name="T0" fmla="*/ 0 w 34"/>
                    <a:gd name="T1" fmla="*/ 31 h 31"/>
                    <a:gd name="T2" fmla="*/ 0 w 34"/>
                    <a:gd name="T3" fmla="*/ 29 h 31"/>
                    <a:gd name="T4" fmla="*/ 0 w 34"/>
                    <a:gd name="T5" fmla="*/ 26 h 31"/>
                    <a:gd name="T6" fmla="*/ 0 w 34"/>
                    <a:gd name="T7" fmla="*/ 22 h 31"/>
                    <a:gd name="T8" fmla="*/ 0 w 34"/>
                    <a:gd name="T9" fmla="*/ 20 h 31"/>
                    <a:gd name="T10" fmla="*/ 16 w 34"/>
                    <a:gd name="T11" fmla="*/ 14 h 31"/>
                    <a:gd name="T12" fmla="*/ 9 w 34"/>
                    <a:gd name="T13" fmla="*/ 12 h 31"/>
                    <a:gd name="T14" fmla="*/ 4 w 34"/>
                    <a:gd name="T15" fmla="*/ 10 h 31"/>
                    <a:gd name="T16" fmla="*/ 0 w 34"/>
                    <a:gd name="T17" fmla="*/ 10 h 31"/>
                    <a:gd name="T18" fmla="*/ 0 w 34"/>
                    <a:gd name="T19" fmla="*/ 4 h 31"/>
                    <a:gd name="T20" fmla="*/ 0 w 34"/>
                    <a:gd name="T21" fmla="*/ 2 h 31"/>
                    <a:gd name="T22" fmla="*/ 0 w 34"/>
                    <a:gd name="T23" fmla="*/ 0 h 31"/>
                    <a:gd name="T24" fmla="*/ 7 w 34"/>
                    <a:gd name="T25" fmla="*/ 2 h 31"/>
                    <a:gd name="T26" fmla="*/ 15 w 34"/>
                    <a:gd name="T27" fmla="*/ 4 h 31"/>
                    <a:gd name="T28" fmla="*/ 27 w 34"/>
                    <a:gd name="T29" fmla="*/ 10 h 31"/>
                    <a:gd name="T30" fmla="*/ 29 w 34"/>
                    <a:gd name="T31" fmla="*/ 10 h 31"/>
                    <a:gd name="T32" fmla="*/ 31 w 34"/>
                    <a:gd name="T33" fmla="*/ 12 h 31"/>
                    <a:gd name="T34" fmla="*/ 32 w 34"/>
                    <a:gd name="T35" fmla="*/ 14 h 31"/>
                    <a:gd name="T36" fmla="*/ 34 w 34"/>
                    <a:gd name="T37" fmla="*/ 14 h 31"/>
                    <a:gd name="T38" fmla="*/ 34 w 34"/>
                    <a:gd name="T39" fmla="*/ 16 h 31"/>
                    <a:gd name="T40" fmla="*/ 34 w 34"/>
                    <a:gd name="T41" fmla="*/ 20 h 31"/>
                    <a:gd name="T42" fmla="*/ 34 w 34"/>
                    <a:gd name="T43" fmla="*/ 22 h 31"/>
                    <a:gd name="T44" fmla="*/ 34 w 34"/>
                    <a:gd name="T45" fmla="*/ 22 h 31"/>
                    <a:gd name="T46" fmla="*/ 34 w 34"/>
                    <a:gd name="T47" fmla="*/ 24 h 31"/>
                    <a:gd name="T48" fmla="*/ 34 w 34"/>
                    <a:gd name="T49" fmla="*/ 26 h 31"/>
                    <a:gd name="T50" fmla="*/ 34 w 34"/>
                    <a:gd name="T51" fmla="*/ 29 h 31"/>
                    <a:gd name="T52" fmla="*/ 31 w 34"/>
                    <a:gd name="T53" fmla="*/ 29 h 31"/>
                    <a:gd name="T54" fmla="*/ 29 w 34"/>
                    <a:gd name="T55" fmla="*/ 29 h 31"/>
                    <a:gd name="T56" fmla="*/ 27 w 34"/>
                    <a:gd name="T57" fmla="*/ 29 h 31"/>
                    <a:gd name="T58" fmla="*/ 29 w 34"/>
                    <a:gd name="T59" fmla="*/ 29 h 31"/>
                    <a:gd name="T60" fmla="*/ 29 w 34"/>
                    <a:gd name="T61" fmla="*/ 26 h 31"/>
                    <a:gd name="T62" fmla="*/ 29 w 34"/>
                    <a:gd name="T63" fmla="*/ 24 h 31"/>
                    <a:gd name="T64" fmla="*/ 29 w 34"/>
                    <a:gd name="T65" fmla="*/ 22 h 31"/>
                    <a:gd name="T66" fmla="*/ 29 w 34"/>
                    <a:gd name="T67" fmla="*/ 22 h 31"/>
                    <a:gd name="T68" fmla="*/ 29 w 34"/>
                    <a:gd name="T69" fmla="*/ 22 h 31"/>
                    <a:gd name="T70" fmla="*/ 27 w 34"/>
                    <a:gd name="T71" fmla="*/ 22 h 31"/>
                    <a:gd name="T72" fmla="*/ 27 w 34"/>
                    <a:gd name="T73" fmla="*/ 20 h 31"/>
                    <a:gd name="T74" fmla="*/ 27 w 34"/>
                    <a:gd name="T75" fmla="*/ 20 h 31"/>
                    <a:gd name="T76" fmla="*/ 27 w 34"/>
                    <a:gd name="T77" fmla="*/ 20 h 31"/>
                    <a:gd name="T78" fmla="*/ 25 w 34"/>
                    <a:gd name="T79" fmla="*/ 20 h 31"/>
                    <a:gd name="T80" fmla="*/ 18 w 34"/>
                    <a:gd name="T81" fmla="*/ 22 h 31"/>
                    <a:gd name="T82" fmla="*/ 13 w 34"/>
                    <a:gd name="T83" fmla="*/ 24 h 31"/>
                    <a:gd name="T84" fmla="*/ 7 w 34"/>
                    <a:gd name="T85" fmla="*/ 29 h 31"/>
                    <a:gd name="T86" fmla="*/ 0 w 34"/>
                    <a:gd name="T87" fmla="*/ 31 h 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"/>
                    <a:gd name="T133" fmla="*/ 0 h 31"/>
                    <a:gd name="T134" fmla="*/ 34 w 34"/>
                    <a:gd name="T135" fmla="*/ 31 h 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" h="31">
                      <a:moveTo>
                        <a:pt x="0" y="31"/>
                      </a:move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16" y="14"/>
                      </a:lnTo>
                      <a:lnTo>
                        <a:pt x="9" y="12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15" y="4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1" y="12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4" y="22"/>
                      </a:lnTo>
                      <a:lnTo>
                        <a:pt x="34" y="24"/>
                      </a:lnTo>
                      <a:lnTo>
                        <a:pt x="34" y="26"/>
                      </a:lnTo>
                      <a:lnTo>
                        <a:pt x="34" y="29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9" y="29"/>
                      </a:lnTo>
                      <a:lnTo>
                        <a:pt x="29" y="26"/>
                      </a:lnTo>
                      <a:lnTo>
                        <a:pt x="29" y="24"/>
                      </a:lnTo>
                      <a:lnTo>
                        <a:pt x="29" y="22"/>
                      </a:lnTo>
                      <a:lnTo>
                        <a:pt x="27" y="22"/>
                      </a:lnTo>
                      <a:lnTo>
                        <a:pt x="27" y="20"/>
                      </a:lnTo>
                      <a:lnTo>
                        <a:pt x="25" y="20"/>
                      </a:lnTo>
                      <a:lnTo>
                        <a:pt x="18" y="22"/>
                      </a:lnTo>
                      <a:lnTo>
                        <a:pt x="13" y="24"/>
                      </a:lnTo>
                      <a:lnTo>
                        <a:pt x="7" y="2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8" name="Freeform 177"/>
                <p:cNvSpPr>
                  <a:spLocks/>
                </p:cNvSpPr>
                <p:nvPr/>
              </p:nvSpPr>
              <p:spPr bwMode="auto">
                <a:xfrm>
                  <a:off x="1503" y="3530"/>
                  <a:ext cx="25" cy="20"/>
                </a:xfrm>
                <a:custGeom>
                  <a:avLst/>
                  <a:gdLst>
                    <a:gd name="T0" fmla="*/ 0 w 25"/>
                    <a:gd name="T1" fmla="*/ 20 h 20"/>
                    <a:gd name="T2" fmla="*/ 0 w 25"/>
                    <a:gd name="T3" fmla="*/ 18 h 20"/>
                    <a:gd name="T4" fmla="*/ 0 w 25"/>
                    <a:gd name="T5" fmla="*/ 16 h 20"/>
                    <a:gd name="T6" fmla="*/ 0 w 25"/>
                    <a:gd name="T7" fmla="*/ 14 h 20"/>
                    <a:gd name="T8" fmla="*/ 0 w 25"/>
                    <a:gd name="T9" fmla="*/ 12 h 20"/>
                    <a:gd name="T10" fmla="*/ 6 w 25"/>
                    <a:gd name="T11" fmla="*/ 12 h 20"/>
                    <a:gd name="T12" fmla="*/ 4 w 25"/>
                    <a:gd name="T13" fmla="*/ 10 h 20"/>
                    <a:gd name="T14" fmla="*/ 4 w 25"/>
                    <a:gd name="T15" fmla="*/ 10 h 20"/>
                    <a:gd name="T16" fmla="*/ 2 w 25"/>
                    <a:gd name="T17" fmla="*/ 10 h 20"/>
                    <a:gd name="T18" fmla="*/ 2 w 25"/>
                    <a:gd name="T19" fmla="*/ 8 h 20"/>
                    <a:gd name="T20" fmla="*/ 0 w 25"/>
                    <a:gd name="T21" fmla="*/ 8 h 20"/>
                    <a:gd name="T22" fmla="*/ 0 w 25"/>
                    <a:gd name="T23" fmla="*/ 6 h 20"/>
                    <a:gd name="T24" fmla="*/ 0 w 25"/>
                    <a:gd name="T25" fmla="*/ 4 h 20"/>
                    <a:gd name="T26" fmla="*/ 0 w 25"/>
                    <a:gd name="T27" fmla="*/ 4 h 20"/>
                    <a:gd name="T28" fmla="*/ 0 w 25"/>
                    <a:gd name="T29" fmla="*/ 2 h 20"/>
                    <a:gd name="T30" fmla="*/ 0 w 25"/>
                    <a:gd name="T31" fmla="*/ 2 h 20"/>
                    <a:gd name="T32" fmla="*/ 2 w 25"/>
                    <a:gd name="T33" fmla="*/ 0 h 20"/>
                    <a:gd name="T34" fmla="*/ 4 w 25"/>
                    <a:gd name="T35" fmla="*/ 0 h 20"/>
                    <a:gd name="T36" fmla="*/ 6 w 25"/>
                    <a:gd name="T37" fmla="*/ 2 h 20"/>
                    <a:gd name="T38" fmla="*/ 7 w 25"/>
                    <a:gd name="T39" fmla="*/ 4 h 20"/>
                    <a:gd name="T40" fmla="*/ 7 w 25"/>
                    <a:gd name="T41" fmla="*/ 4 h 20"/>
                    <a:gd name="T42" fmla="*/ 7 w 25"/>
                    <a:gd name="T43" fmla="*/ 6 h 20"/>
                    <a:gd name="T44" fmla="*/ 7 w 25"/>
                    <a:gd name="T45" fmla="*/ 6 h 20"/>
                    <a:gd name="T46" fmla="*/ 7 w 25"/>
                    <a:gd name="T47" fmla="*/ 6 h 20"/>
                    <a:gd name="T48" fmla="*/ 7 w 25"/>
                    <a:gd name="T49" fmla="*/ 8 h 20"/>
                    <a:gd name="T50" fmla="*/ 7 w 25"/>
                    <a:gd name="T51" fmla="*/ 8 h 20"/>
                    <a:gd name="T52" fmla="*/ 7 w 25"/>
                    <a:gd name="T53" fmla="*/ 8 h 20"/>
                    <a:gd name="T54" fmla="*/ 9 w 25"/>
                    <a:gd name="T55" fmla="*/ 8 h 20"/>
                    <a:gd name="T56" fmla="*/ 11 w 25"/>
                    <a:gd name="T57" fmla="*/ 10 h 20"/>
                    <a:gd name="T58" fmla="*/ 13 w 25"/>
                    <a:gd name="T59" fmla="*/ 10 h 20"/>
                    <a:gd name="T60" fmla="*/ 15 w 25"/>
                    <a:gd name="T61" fmla="*/ 10 h 20"/>
                    <a:gd name="T62" fmla="*/ 16 w 25"/>
                    <a:gd name="T63" fmla="*/ 10 h 20"/>
                    <a:gd name="T64" fmla="*/ 18 w 25"/>
                    <a:gd name="T65" fmla="*/ 10 h 20"/>
                    <a:gd name="T66" fmla="*/ 22 w 25"/>
                    <a:gd name="T67" fmla="*/ 10 h 20"/>
                    <a:gd name="T68" fmla="*/ 24 w 25"/>
                    <a:gd name="T69" fmla="*/ 10 h 20"/>
                    <a:gd name="T70" fmla="*/ 25 w 25"/>
                    <a:gd name="T71" fmla="*/ 10 h 20"/>
                    <a:gd name="T72" fmla="*/ 25 w 25"/>
                    <a:gd name="T73" fmla="*/ 16 h 20"/>
                    <a:gd name="T74" fmla="*/ 25 w 25"/>
                    <a:gd name="T75" fmla="*/ 18 h 20"/>
                    <a:gd name="T76" fmla="*/ 25 w 25"/>
                    <a:gd name="T77" fmla="*/ 20 h 20"/>
                    <a:gd name="T78" fmla="*/ 18 w 25"/>
                    <a:gd name="T79" fmla="*/ 20 h 20"/>
                    <a:gd name="T80" fmla="*/ 13 w 25"/>
                    <a:gd name="T81" fmla="*/ 20 h 20"/>
                    <a:gd name="T82" fmla="*/ 7 w 25"/>
                    <a:gd name="T83" fmla="*/ 20 h 20"/>
                    <a:gd name="T84" fmla="*/ 0 w 25"/>
                    <a:gd name="T85" fmla="*/ 20 h 2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20"/>
                    <a:gd name="T131" fmla="*/ 25 w 25"/>
                    <a:gd name="T132" fmla="*/ 20 h 2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20">
                      <a:moveTo>
                        <a:pt x="0" y="20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22" y="10"/>
                      </a:lnTo>
                      <a:lnTo>
                        <a:pt x="24" y="10"/>
                      </a:lnTo>
                      <a:lnTo>
                        <a:pt x="25" y="10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18" y="20"/>
                      </a:lnTo>
                      <a:lnTo>
                        <a:pt x="13" y="20"/>
                      </a:lnTo>
                      <a:lnTo>
                        <a:pt x="7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9" name="Freeform 178"/>
                <p:cNvSpPr>
                  <a:spLocks/>
                </p:cNvSpPr>
                <p:nvPr/>
              </p:nvSpPr>
              <p:spPr bwMode="auto">
                <a:xfrm>
                  <a:off x="1503" y="3485"/>
                  <a:ext cx="25" cy="22"/>
                </a:xfrm>
                <a:custGeom>
                  <a:avLst/>
                  <a:gdLst>
                    <a:gd name="T0" fmla="*/ 0 w 25"/>
                    <a:gd name="T1" fmla="*/ 22 h 22"/>
                    <a:gd name="T2" fmla="*/ 0 w 25"/>
                    <a:gd name="T3" fmla="*/ 20 h 22"/>
                    <a:gd name="T4" fmla="*/ 0 w 25"/>
                    <a:gd name="T5" fmla="*/ 18 h 22"/>
                    <a:gd name="T6" fmla="*/ 0 w 25"/>
                    <a:gd name="T7" fmla="*/ 14 h 22"/>
                    <a:gd name="T8" fmla="*/ 0 w 25"/>
                    <a:gd name="T9" fmla="*/ 12 h 22"/>
                    <a:gd name="T10" fmla="*/ 6 w 25"/>
                    <a:gd name="T11" fmla="*/ 12 h 22"/>
                    <a:gd name="T12" fmla="*/ 4 w 25"/>
                    <a:gd name="T13" fmla="*/ 10 h 22"/>
                    <a:gd name="T14" fmla="*/ 4 w 25"/>
                    <a:gd name="T15" fmla="*/ 10 h 22"/>
                    <a:gd name="T16" fmla="*/ 2 w 25"/>
                    <a:gd name="T17" fmla="*/ 10 h 22"/>
                    <a:gd name="T18" fmla="*/ 2 w 25"/>
                    <a:gd name="T19" fmla="*/ 10 h 22"/>
                    <a:gd name="T20" fmla="*/ 0 w 25"/>
                    <a:gd name="T21" fmla="*/ 8 h 22"/>
                    <a:gd name="T22" fmla="*/ 0 w 25"/>
                    <a:gd name="T23" fmla="*/ 8 h 22"/>
                    <a:gd name="T24" fmla="*/ 0 w 25"/>
                    <a:gd name="T25" fmla="*/ 6 h 22"/>
                    <a:gd name="T26" fmla="*/ 0 w 25"/>
                    <a:gd name="T27" fmla="*/ 6 h 22"/>
                    <a:gd name="T28" fmla="*/ 0 w 25"/>
                    <a:gd name="T29" fmla="*/ 4 h 22"/>
                    <a:gd name="T30" fmla="*/ 0 w 25"/>
                    <a:gd name="T31" fmla="*/ 2 h 22"/>
                    <a:gd name="T32" fmla="*/ 2 w 25"/>
                    <a:gd name="T33" fmla="*/ 0 h 22"/>
                    <a:gd name="T34" fmla="*/ 4 w 25"/>
                    <a:gd name="T35" fmla="*/ 2 h 22"/>
                    <a:gd name="T36" fmla="*/ 6 w 25"/>
                    <a:gd name="T37" fmla="*/ 2 h 22"/>
                    <a:gd name="T38" fmla="*/ 6 w 25"/>
                    <a:gd name="T39" fmla="*/ 2 h 22"/>
                    <a:gd name="T40" fmla="*/ 7 w 25"/>
                    <a:gd name="T41" fmla="*/ 4 h 22"/>
                    <a:gd name="T42" fmla="*/ 7 w 25"/>
                    <a:gd name="T43" fmla="*/ 4 h 22"/>
                    <a:gd name="T44" fmla="*/ 7 w 25"/>
                    <a:gd name="T45" fmla="*/ 6 h 22"/>
                    <a:gd name="T46" fmla="*/ 7 w 25"/>
                    <a:gd name="T47" fmla="*/ 6 h 22"/>
                    <a:gd name="T48" fmla="*/ 7 w 25"/>
                    <a:gd name="T49" fmla="*/ 6 h 22"/>
                    <a:gd name="T50" fmla="*/ 7 w 25"/>
                    <a:gd name="T51" fmla="*/ 8 h 22"/>
                    <a:gd name="T52" fmla="*/ 7 w 25"/>
                    <a:gd name="T53" fmla="*/ 8 h 22"/>
                    <a:gd name="T54" fmla="*/ 7 w 25"/>
                    <a:gd name="T55" fmla="*/ 8 h 22"/>
                    <a:gd name="T56" fmla="*/ 9 w 25"/>
                    <a:gd name="T57" fmla="*/ 10 h 22"/>
                    <a:gd name="T58" fmla="*/ 11 w 25"/>
                    <a:gd name="T59" fmla="*/ 10 h 22"/>
                    <a:gd name="T60" fmla="*/ 13 w 25"/>
                    <a:gd name="T61" fmla="*/ 12 h 22"/>
                    <a:gd name="T62" fmla="*/ 15 w 25"/>
                    <a:gd name="T63" fmla="*/ 12 h 22"/>
                    <a:gd name="T64" fmla="*/ 16 w 25"/>
                    <a:gd name="T65" fmla="*/ 12 h 22"/>
                    <a:gd name="T66" fmla="*/ 18 w 25"/>
                    <a:gd name="T67" fmla="*/ 12 h 22"/>
                    <a:gd name="T68" fmla="*/ 22 w 25"/>
                    <a:gd name="T69" fmla="*/ 12 h 22"/>
                    <a:gd name="T70" fmla="*/ 24 w 25"/>
                    <a:gd name="T71" fmla="*/ 12 h 22"/>
                    <a:gd name="T72" fmla="*/ 25 w 25"/>
                    <a:gd name="T73" fmla="*/ 12 h 22"/>
                    <a:gd name="T74" fmla="*/ 25 w 25"/>
                    <a:gd name="T75" fmla="*/ 14 h 22"/>
                    <a:gd name="T76" fmla="*/ 25 w 25"/>
                    <a:gd name="T77" fmla="*/ 16 h 22"/>
                    <a:gd name="T78" fmla="*/ 25 w 25"/>
                    <a:gd name="T79" fmla="*/ 22 h 22"/>
                    <a:gd name="T80" fmla="*/ 18 w 25"/>
                    <a:gd name="T81" fmla="*/ 22 h 22"/>
                    <a:gd name="T82" fmla="*/ 13 w 25"/>
                    <a:gd name="T83" fmla="*/ 22 h 22"/>
                    <a:gd name="T84" fmla="*/ 7 w 25"/>
                    <a:gd name="T85" fmla="*/ 22 h 22"/>
                    <a:gd name="T86" fmla="*/ 0 w 25"/>
                    <a:gd name="T87" fmla="*/ 22 h 2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"/>
                    <a:gd name="T133" fmla="*/ 0 h 22"/>
                    <a:gd name="T134" fmla="*/ 25 w 25"/>
                    <a:gd name="T135" fmla="*/ 22 h 2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" h="22">
                      <a:moveTo>
                        <a:pt x="0" y="22"/>
                      </a:move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22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7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0" name="Freeform 179"/>
                <p:cNvSpPr>
                  <a:spLocks noEditPoints="1"/>
                </p:cNvSpPr>
                <p:nvPr/>
              </p:nvSpPr>
              <p:spPr bwMode="auto">
                <a:xfrm>
                  <a:off x="1503" y="3436"/>
                  <a:ext cx="25" cy="30"/>
                </a:xfrm>
                <a:custGeom>
                  <a:avLst/>
                  <a:gdLst>
                    <a:gd name="T0" fmla="*/ 13 w 25"/>
                    <a:gd name="T1" fmla="*/ 30 h 30"/>
                    <a:gd name="T2" fmla="*/ 11 w 25"/>
                    <a:gd name="T3" fmla="*/ 30 h 30"/>
                    <a:gd name="T4" fmla="*/ 7 w 25"/>
                    <a:gd name="T5" fmla="*/ 28 h 30"/>
                    <a:gd name="T6" fmla="*/ 6 w 25"/>
                    <a:gd name="T7" fmla="*/ 28 h 30"/>
                    <a:gd name="T8" fmla="*/ 4 w 25"/>
                    <a:gd name="T9" fmla="*/ 26 h 30"/>
                    <a:gd name="T10" fmla="*/ 2 w 25"/>
                    <a:gd name="T11" fmla="*/ 24 h 30"/>
                    <a:gd name="T12" fmla="*/ 2 w 25"/>
                    <a:gd name="T13" fmla="*/ 20 h 30"/>
                    <a:gd name="T14" fmla="*/ 0 w 25"/>
                    <a:gd name="T15" fmla="*/ 18 h 30"/>
                    <a:gd name="T16" fmla="*/ 0 w 25"/>
                    <a:gd name="T17" fmla="*/ 14 h 30"/>
                    <a:gd name="T18" fmla="*/ 0 w 25"/>
                    <a:gd name="T19" fmla="*/ 12 h 30"/>
                    <a:gd name="T20" fmla="*/ 2 w 25"/>
                    <a:gd name="T21" fmla="*/ 8 h 30"/>
                    <a:gd name="T22" fmla="*/ 4 w 25"/>
                    <a:gd name="T23" fmla="*/ 2 h 30"/>
                    <a:gd name="T24" fmla="*/ 6 w 25"/>
                    <a:gd name="T25" fmla="*/ 0 h 30"/>
                    <a:gd name="T26" fmla="*/ 9 w 25"/>
                    <a:gd name="T27" fmla="*/ 0 h 30"/>
                    <a:gd name="T28" fmla="*/ 11 w 25"/>
                    <a:gd name="T29" fmla="*/ 0 h 30"/>
                    <a:gd name="T30" fmla="*/ 13 w 25"/>
                    <a:gd name="T31" fmla="*/ 0 h 30"/>
                    <a:gd name="T32" fmla="*/ 16 w 25"/>
                    <a:gd name="T33" fmla="*/ 0 h 30"/>
                    <a:gd name="T34" fmla="*/ 18 w 25"/>
                    <a:gd name="T35" fmla="*/ 0 h 30"/>
                    <a:gd name="T36" fmla="*/ 20 w 25"/>
                    <a:gd name="T37" fmla="*/ 2 h 30"/>
                    <a:gd name="T38" fmla="*/ 22 w 25"/>
                    <a:gd name="T39" fmla="*/ 4 h 30"/>
                    <a:gd name="T40" fmla="*/ 24 w 25"/>
                    <a:gd name="T41" fmla="*/ 6 h 30"/>
                    <a:gd name="T42" fmla="*/ 24 w 25"/>
                    <a:gd name="T43" fmla="*/ 8 h 30"/>
                    <a:gd name="T44" fmla="*/ 25 w 25"/>
                    <a:gd name="T45" fmla="*/ 12 h 30"/>
                    <a:gd name="T46" fmla="*/ 25 w 25"/>
                    <a:gd name="T47" fmla="*/ 14 h 30"/>
                    <a:gd name="T48" fmla="*/ 25 w 25"/>
                    <a:gd name="T49" fmla="*/ 18 h 30"/>
                    <a:gd name="T50" fmla="*/ 25 w 25"/>
                    <a:gd name="T51" fmla="*/ 20 h 30"/>
                    <a:gd name="T52" fmla="*/ 24 w 25"/>
                    <a:gd name="T53" fmla="*/ 22 h 30"/>
                    <a:gd name="T54" fmla="*/ 22 w 25"/>
                    <a:gd name="T55" fmla="*/ 24 h 30"/>
                    <a:gd name="T56" fmla="*/ 20 w 25"/>
                    <a:gd name="T57" fmla="*/ 26 h 30"/>
                    <a:gd name="T58" fmla="*/ 18 w 25"/>
                    <a:gd name="T59" fmla="*/ 28 h 30"/>
                    <a:gd name="T60" fmla="*/ 16 w 25"/>
                    <a:gd name="T61" fmla="*/ 30 h 30"/>
                    <a:gd name="T62" fmla="*/ 13 w 25"/>
                    <a:gd name="T63" fmla="*/ 30 h 30"/>
                    <a:gd name="T64" fmla="*/ 13 w 25"/>
                    <a:gd name="T65" fmla="*/ 30 h 30"/>
                    <a:gd name="T66" fmla="*/ 13 w 25"/>
                    <a:gd name="T67" fmla="*/ 20 h 30"/>
                    <a:gd name="T68" fmla="*/ 16 w 25"/>
                    <a:gd name="T69" fmla="*/ 20 h 30"/>
                    <a:gd name="T70" fmla="*/ 16 w 25"/>
                    <a:gd name="T71" fmla="*/ 20 h 30"/>
                    <a:gd name="T72" fmla="*/ 18 w 25"/>
                    <a:gd name="T73" fmla="*/ 18 h 30"/>
                    <a:gd name="T74" fmla="*/ 18 w 25"/>
                    <a:gd name="T75" fmla="*/ 18 h 30"/>
                    <a:gd name="T76" fmla="*/ 20 w 25"/>
                    <a:gd name="T77" fmla="*/ 16 h 30"/>
                    <a:gd name="T78" fmla="*/ 20 w 25"/>
                    <a:gd name="T79" fmla="*/ 16 h 30"/>
                    <a:gd name="T80" fmla="*/ 20 w 25"/>
                    <a:gd name="T81" fmla="*/ 14 h 30"/>
                    <a:gd name="T82" fmla="*/ 20 w 25"/>
                    <a:gd name="T83" fmla="*/ 14 h 30"/>
                    <a:gd name="T84" fmla="*/ 20 w 25"/>
                    <a:gd name="T85" fmla="*/ 12 h 30"/>
                    <a:gd name="T86" fmla="*/ 18 w 25"/>
                    <a:gd name="T87" fmla="*/ 12 h 30"/>
                    <a:gd name="T88" fmla="*/ 18 w 25"/>
                    <a:gd name="T89" fmla="*/ 10 h 30"/>
                    <a:gd name="T90" fmla="*/ 13 w 25"/>
                    <a:gd name="T91" fmla="*/ 10 h 30"/>
                    <a:gd name="T92" fmla="*/ 7 w 25"/>
                    <a:gd name="T93" fmla="*/ 10 h 30"/>
                    <a:gd name="T94" fmla="*/ 7 w 25"/>
                    <a:gd name="T95" fmla="*/ 12 h 30"/>
                    <a:gd name="T96" fmla="*/ 7 w 25"/>
                    <a:gd name="T97" fmla="*/ 14 h 30"/>
                    <a:gd name="T98" fmla="*/ 7 w 25"/>
                    <a:gd name="T99" fmla="*/ 14 h 30"/>
                    <a:gd name="T100" fmla="*/ 7 w 25"/>
                    <a:gd name="T101" fmla="*/ 16 h 30"/>
                    <a:gd name="T102" fmla="*/ 7 w 25"/>
                    <a:gd name="T103" fmla="*/ 18 h 30"/>
                    <a:gd name="T104" fmla="*/ 9 w 25"/>
                    <a:gd name="T105" fmla="*/ 18 h 30"/>
                    <a:gd name="T106" fmla="*/ 9 w 25"/>
                    <a:gd name="T107" fmla="*/ 20 h 30"/>
                    <a:gd name="T108" fmla="*/ 11 w 25"/>
                    <a:gd name="T109" fmla="*/ 20 h 30"/>
                    <a:gd name="T110" fmla="*/ 13 w 25"/>
                    <a:gd name="T111" fmla="*/ 20 h 30"/>
                    <a:gd name="T112" fmla="*/ 13 w 25"/>
                    <a:gd name="T113" fmla="*/ 20 h 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"/>
                    <a:gd name="T172" fmla="*/ 0 h 30"/>
                    <a:gd name="T173" fmla="*/ 25 w 25"/>
                    <a:gd name="T174" fmla="*/ 30 h 3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" h="30">
                      <a:moveTo>
                        <a:pt x="13" y="30"/>
                      </a:moveTo>
                      <a:lnTo>
                        <a:pt x="11" y="30"/>
                      </a:lnTo>
                      <a:lnTo>
                        <a:pt x="7" y="28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4" y="22"/>
                      </a:lnTo>
                      <a:lnTo>
                        <a:pt x="22" y="24"/>
                      </a:lnTo>
                      <a:lnTo>
                        <a:pt x="20" y="26"/>
                      </a:lnTo>
                      <a:lnTo>
                        <a:pt x="18" y="28"/>
                      </a:lnTo>
                      <a:lnTo>
                        <a:pt x="16" y="30"/>
                      </a:lnTo>
                      <a:lnTo>
                        <a:pt x="13" y="30"/>
                      </a:lnTo>
                      <a:close/>
                      <a:moveTo>
                        <a:pt x="13" y="20"/>
                      </a:moveTo>
                      <a:lnTo>
                        <a:pt x="16" y="20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3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1" name="Freeform 180"/>
                <p:cNvSpPr>
                  <a:spLocks/>
                </p:cNvSpPr>
                <p:nvPr/>
              </p:nvSpPr>
              <p:spPr bwMode="auto">
                <a:xfrm>
                  <a:off x="1494" y="3393"/>
                  <a:ext cx="34" cy="10"/>
                </a:xfrm>
                <a:custGeom>
                  <a:avLst/>
                  <a:gdLst>
                    <a:gd name="T0" fmla="*/ 0 w 34"/>
                    <a:gd name="T1" fmla="*/ 10 h 10"/>
                    <a:gd name="T2" fmla="*/ 0 w 34"/>
                    <a:gd name="T3" fmla="*/ 8 h 10"/>
                    <a:gd name="T4" fmla="*/ 0 w 34"/>
                    <a:gd name="T5" fmla="*/ 6 h 10"/>
                    <a:gd name="T6" fmla="*/ 0 w 34"/>
                    <a:gd name="T7" fmla="*/ 0 h 10"/>
                    <a:gd name="T8" fmla="*/ 9 w 34"/>
                    <a:gd name="T9" fmla="*/ 0 h 10"/>
                    <a:gd name="T10" fmla="*/ 18 w 34"/>
                    <a:gd name="T11" fmla="*/ 0 h 10"/>
                    <a:gd name="T12" fmla="*/ 34 w 34"/>
                    <a:gd name="T13" fmla="*/ 0 h 10"/>
                    <a:gd name="T14" fmla="*/ 34 w 34"/>
                    <a:gd name="T15" fmla="*/ 6 h 10"/>
                    <a:gd name="T16" fmla="*/ 34 w 34"/>
                    <a:gd name="T17" fmla="*/ 8 h 10"/>
                    <a:gd name="T18" fmla="*/ 34 w 34"/>
                    <a:gd name="T19" fmla="*/ 10 h 10"/>
                    <a:gd name="T20" fmla="*/ 18 w 34"/>
                    <a:gd name="T21" fmla="*/ 10 h 10"/>
                    <a:gd name="T22" fmla="*/ 9 w 34"/>
                    <a:gd name="T23" fmla="*/ 10 h 10"/>
                    <a:gd name="T24" fmla="*/ 0 w 34"/>
                    <a:gd name="T25" fmla="*/ 1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"/>
                    <a:gd name="T40" fmla="*/ 0 h 10"/>
                    <a:gd name="T41" fmla="*/ 34 w 34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34" y="0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18" y="10"/>
                      </a:lnTo>
                      <a:lnTo>
                        <a:pt x="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2" name="Freeform 181"/>
                <p:cNvSpPr>
                  <a:spLocks noEditPoints="1"/>
                </p:cNvSpPr>
                <p:nvPr/>
              </p:nvSpPr>
              <p:spPr bwMode="auto">
                <a:xfrm>
                  <a:off x="1503" y="3343"/>
                  <a:ext cx="25" cy="31"/>
                </a:xfrm>
                <a:custGeom>
                  <a:avLst/>
                  <a:gdLst>
                    <a:gd name="T0" fmla="*/ 15 w 25"/>
                    <a:gd name="T1" fmla="*/ 5 h 31"/>
                    <a:gd name="T2" fmla="*/ 15 w 25"/>
                    <a:gd name="T3" fmla="*/ 17 h 31"/>
                    <a:gd name="T4" fmla="*/ 16 w 25"/>
                    <a:gd name="T5" fmla="*/ 21 h 31"/>
                    <a:gd name="T6" fmla="*/ 18 w 25"/>
                    <a:gd name="T7" fmla="*/ 19 h 31"/>
                    <a:gd name="T8" fmla="*/ 20 w 25"/>
                    <a:gd name="T9" fmla="*/ 19 h 31"/>
                    <a:gd name="T10" fmla="*/ 20 w 25"/>
                    <a:gd name="T11" fmla="*/ 17 h 31"/>
                    <a:gd name="T12" fmla="*/ 20 w 25"/>
                    <a:gd name="T13" fmla="*/ 15 h 31"/>
                    <a:gd name="T14" fmla="*/ 20 w 25"/>
                    <a:gd name="T15" fmla="*/ 13 h 31"/>
                    <a:gd name="T16" fmla="*/ 20 w 25"/>
                    <a:gd name="T17" fmla="*/ 13 h 31"/>
                    <a:gd name="T18" fmla="*/ 18 w 25"/>
                    <a:gd name="T19" fmla="*/ 11 h 31"/>
                    <a:gd name="T20" fmla="*/ 18 w 25"/>
                    <a:gd name="T21" fmla="*/ 7 h 31"/>
                    <a:gd name="T22" fmla="*/ 20 w 25"/>
                    <a:gd name="T23" fmla="*/ 2 h 31"/>
                    <a:gd name="T24" fmla="*/ 24 w 25"/>
                    <a:gd name="T25" fmla="*/ 5 h 31"/>
                    <a:gd name="T26" fmla="*/ 25 w 25"/>
                    <a:gd name="T27" fmla="*/ 9 h 31"/>
                    <a:gd name="T28" fmla="*/ 25 w 25"/>
                    <a:gd name="T29" fmla="*/ 17 h 31"/>
                    <a:gd name="T30" fmla="*/ 25 w 25"/>
                    <a:gd name="T31" fmla="*/ 21 h 31"/>
                    <a:gd name="T32" fmla="*/ 24 w 25"/>
                    <a:gd name="T33" fmla="*/ 25 h 31"/>
                    <a:gd name="T34" fmla="*/ 22 w 25"/>
                    <a:gd name="T35" fmla="*/ 27 h 31"/>
                    <a:gd name="T36" fmla="*/ 20 w 25"/>
                    <a:gd name="T37" fmla="*/ 29 h 31"/>
                    <a:gd name="T38" fmla="*/ 16 w 25"/>
                    <a:gd name="T39" fmla="*/ 31 h 31"/>
                    <a:gd name="T40" fmla="*/ 13 w 25"/>
                    <a:gd name="T41" fmla="*/ 31 h 31"/>
                    <a:gd name="T42" fmla="*/ 7 w 25"/>
                    <a:gd name="T43" fmla="*/ 31 h 31"/>
                    <a:gd name="T44" fmla="*/ 4 w 25"/>
                    <a:gd name="T45" fmla="*/ 27 h 31"/>
                    <a:gd name="T46" fmla="*/ 2 w 25"/>
                    <a:gd name="T47" fmla="*/ 23 h 31"/>
                    <a:gd name="T48" fmla="*/ 0 w 25"/>
                    <a:gd name="T49" fmla="*/ 17 h 31"/>
                    <a:gd name="T50" fmla="*/ 0 w 25"/>
                    <a:gd name="T51" fmla="*/ 9 h 31"/>
                    <a:gd name="T52" fmla="*/ 4 w 25"/>
                    <a:gd name="T53" fmla="*/ 5 h 31"/>
                    <a:gd name="T54" fmla="*/ 6 w 25"/>
                    <a:gd name="T55" fmla="*/ 2 h 31"/>
                    <a:gd name="T56" fmla="*/ 9 w 25"/>
                    <a:gd name="T57" fmla="*/ 0 h 31"/>
                    <a:gd name="T58" fmla="*/ 13 w 25"/>
                    <a:gd name="T59" fmla="*/ 0 h 31"/>
                    <a:gd name="T60" fmla="*/ 15 w 25"/>
                    <a:gd name="T61" fmla="*/ 0 h 31"/>
                    <a:gd name="T62" fmla="*/ 11 w 25"/>
                    <a:gd name="T63" fmla="*/ 11 h 31"/>
                    <a:gd name="T64" fmla="*/ 7 w 25"/>
                    <a:gd name="T65" fmla="*/ 11 h 31"/>
                    <a:gd name="T66" fmla="*/ 6 w 25"/>
                    <a:gd name="T67" fmla="*/ 13 h 31"/>
                    <a:gd name="T68" fmla="*/ 6 w 25"/>
                    <a:gd name="T69" fmla="*/ 17 h 31"/>
                    <a:gd name="T70" fmla="*/ 6 w 25"/>
                    <a:gd name="T71" fmla="*/ 19 h 31"/>
                    <a:gd name="T72" fmla="*/ 7 w 25"/>
                    <a:gd name="T73" fmla="*/ 21 h 31"/>
                    <a:gd name="T74" fmla="*/ 9 w 25"/>
                    <a:gd name="T75" fmla="*/ 21 h 31"/>
                    <a:gd name="T76" fmla="*/ 11 w 25"/>
                    <a:gd name="T77" fmla="*/ 21 h 31"/>
                    <a:gd name="T78" fmla="*/ 11 w 25"/>
                    <a:gd name="T79" fmla="*/ 17 h 31"/>
                    <a:gd name="T80" fmla="*/ 11 w 25"/>
                    <a:gd name="T81" fmla="*/ 11 h 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"/>
                    <a:gd name="T124" fmla="*/ 0 h 31"/>
                    <a:gd name="T125" fmla="*/ 25 w 25"/>
                    <a:gd name="T126" fmla="*/ 31 h 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" h="31">
                      <a:moveTo>
                        <a:pt x="15" y="0"/>
                      </a:moveTo>
                      <a:lnTo>
                        <a:pt x="15" y="5"/>
                      </a:lnTo>
                      <a:lnTo>
                        <a:pt x="15" y="11"/>
                      </a:lnTo>
                      <a:lnTo>
                        <a:pt x="15" y="17"/>
                      </a:lnTo>
                      <a:lnTo>
                        <a:pt x="15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20" y="19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5"/>
                      </a:lnTo>
                      <a:lnTo>
                        <a:pt x="24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22" y="27"/>
                      </a:lnTo>
                      <a:lnTo>
                        <a:pt x="22" y="29"/>
                      </a:lnTo>
                      <a:lnTo>
                        <a:pt x="20" y="29"/>
                      </a:lnTo>
                      <a:lnTo>
                        <a:pt x="18" y="31"/>
                      </a:lnTo>
                      <a:lnTo>
                        <a:pt x="16" y="31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7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close/>
                      <a:moveTo>
                        <a:pt x="11" y="11"/>
                      </a:move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1" y="17"/>
                      </a:lnTo>
                      <a:lnTo>
                        <a:pt x="11" y="13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3" name="Freeform 182"/>
                <p:cNvSpPr>
                  <a:spLocks/>
                </p:cNvSpPr>
                <p:nvPr/>
              </p:nvSpPr>
              <p:spPr bwMode="auto">
                <a:xfrm>
                  <a:off x="1512" y="3298"/>
                  <a:ext cx="7" cy="17"/>
                </a:xfrm>
                <a:custGeom>
                  <a:avLst/>
                  <a:gdLst>
                    <a:gd name="T0" fmla="*/ 0 w 7"/>
                    <a:gd name="T1" fmla="*/ 17 h 17"/>
                    <a:gd name="T2" fmla="*/ 0 w 7"/>
                    <a:gd name="T3" fmla="*/ 13 h 17"/>
                    <a:gd name="T4" fmla="*/ 0 w 7"/>
                    <a:gd name="T5" fmla="*/ 9 h 17"/>
                    <a:gd name="T6" fmla="*/ 0 w 7"/>
                    <a:gd name="T7" fmla="*/ 4 h 17"/>
                    <a:gd name="T8" fmla="*/ 0 w 7"/>
                    <a:gd name="T9" fmla="*/ 0 h 17"/>
                    <a:gd name="T10" fmla="*/ 2 w 7"/>
                    <a:gd name="T11" fmla="*/ 0 h 17"/>
                    <a:gd name="T12" fmla="*/ 4 w 7"/>
                    <a:gd name="T13" fmla="*/ 0 h 17"/>
                    <a:gd name="T14" fmla="*/ 6 w 7"/>
                    <a:gd name="T15" fmla="*/ 0 h 17"/>
                    <a:gd name="T16" fmla="*/ 7 w 7"/>
                    <a:gd name="T17" fmla="*/ 0 h 17"/>
                    <a:gd name="T18" fmla="*/ 7 w 7"/>
                    <a:gd name="T19" fmla="*/ 4 h 17"/>
                    <a:gd name="T20" fmla="*/ 7 w 7"/>
                    <a:gd name="T21" fmla="*/ 9 h 17"/>
                    <a:gd name="T22" fmla="*/ 7 w 7"/>
                    <a:gd name="T23" fmla="*/ 13 h 17"/>
                    <a:gd name="T24" fmla="*/ 7 w 7"/>
                    <a:gd name="T25" fmla="*/ 17 h 17"/>
                    <a:gd name="T26" fmla="*/ 6 w 7"/>
                    <a:gd name="T27" fmla="*/ 17 h 17"/>
                    <a:gd name="T28" fmla="*/ 4 w 7"/>
                    <a:gd name="T29" fmla="*/ 17 h 17"/>
                    <a:gd name="T30" fmla="*/ 2 w 7"/>
                    <a:gd name="T31" fmla="*/ 17 h 17"/>
                    <a:gd name="T32" fmla="*/ 0 w 7"/>
                    <a:gd name="T33" fmla="*/ 17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17"/>
                    <a:gd name="T53" fmla="*/ 7 w 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17">
                      <a:moveTo>
                        <a:pt x="0" y="17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7" y="9"/>
                      </a:lnTo>
                      <a:lnTo>
                        <a:pt x="7" y="13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4" name="Freeform 183"/>
                <p:cNvSpPr>
                  <a:spLocks/>
                </p:cNvSpPr>
                <p:nvPr/>
              </p:nvSpPr>
              <p:spPr bwMode="auto">
                <a:xfrm>
                  <a:off x="1494" y="3253"/>
                  <a:ext cx="34" cy="31"/>
                </a:xfrm>
                <a:custGeom>
                  <a:avLst/>
                  <a:gdLst>
                    <a:gd name="T0" fmla="*/ 34 w 34"/>
                    <a:gd name="T1" fmla="*/ 31 h 31"/>
                    <a:gd name="T2" fmla="*/ 31 w 34"/>
                    <a:gd name="T3" fmla="*/ 29 h 31"/>
                    <a:gd name="T4" fmla="*/ 25 w 34"/>
                    <a:gd name="T5" fmla="*/ 25 h 31"/>
                    <a:gd name="T6" fmla="*/ 20 w 34"/>
                    <a:gd name="T7" fmla="*/ 21 h 31"/>
                    <a:gd name="T8" fmla="*/ 13 w 34"/>
                    <a:gd name="T9" fmla="*/ 11 h 31"/>
                    <a:gd name="T10" fmla="*/ 13 w 34"/>
                    <a:gd name="T11" fmla="*/ 11 h 31"/>
                    <a:gd name="T12" fmla="*/ 11 w 34"/>
                    <a:gd name="T13" fmla="*/ 11 h 31"/>
                    <a:gd name="T14" fmla="*/ 9 w 34"/>
                    <a:gd name="T15" fmla="*/ 11 h 31"/>
                    <a:gd name="T16" fmla="*/ 8 w 34"/>
                    <a:gd name="T17" fmla="*/ 11 h 31"/>
                    <a:gd name="T18" fmla="*/ 8 w 34"/>
                    <a:gd name="T19" fmla="*/ 13 h 31"/>
                    <a:gd name="T20" fmla="*/ 8 w 34"/>
                    <a:gd name="T21" fmla="*/ 15 h 31"/>
                    <a:gd name="T22" fmla="*/ 8 w 34"/>
                    <a:gd name="T23" fmla="*/ 17 h 31"/>
                    <a:gd name="T24" fmla="*/ 8 w 34"/>
                    <a:gd name="T25" fmla="*/ 19 h 31"/>
                    <a:gd name="T26" fmla="*/ 9 w 34"/>
                    <a:gd name="T27" fmla="*/ 19 h 31"/>
                    <a:gd name="T28" fmla="*/ 11 w 34"/>
                    <a:gd name="T29" fmla="*/ 19 h 31"/>
                    <a:gd name="T30" fmla="*/ 9 w 34"/>
                    <a:gd name="T31" fmla="*/ 29 h 31"/>
                    <a:gd name="T32" fmla="*/ 6 w 34"/>
                    <a:gd name="T33" fmla="*/ 29 h 31"/>
                    <a:gd name="T34" fmla="*/ 4 w 34"/>
                    <a:gd name="T35" fmla="*/ 27 h 31"/>
                    <a:gd name="T36" fmla="*/ 2 w 34"/>
                    <a:gd name="T37" fmla="*/ 25 h 31"/>
                    <a:gd name="T38" fmla="*/ 0 w 34"/>
                    <a:gd name="T39" fmla="*/ 21 h 31"/>
                    <a:gd name="T40" fmla="*/ 0 w 34"/>
                    <a:gd name="T41" fmla="*/ 17 h 31"/>
                    <a:gd name="T42" fmla="*/ 0 w 34"/>
                    <a:gd name="T43" fmla="*/ 13 h 31"/>
                    <a:gd name="T44" fmla="*/ 0 w 34"/>
                    <a:gd name="T45" fmla="*/ 9 h 31"/>
                    <a:gd name="T46" fmla="*/ 2 w 34"/>
                    <a:gd name="T47" fmla="*/ 4 h 31"/>
                    <a:gd name="T48" fmla="*/ 4 w 34"/>
                    <a:gd name="T49" fmla="*/ 2 h 31"/>
                    <a:gd name="T50" fmla="*/ 6 w 34"/>
                    <a:gd name="T51" fmla="*/ 0 h 31"/>
                    <a:gd name="T52" fmla="*/ 9 w 34"/>
                    <a:gd name="T53" fmla="*/ 0 h 31"/>
                    <a:gd name="T54" fmla="*/ 13 w 34"/>
                    <a:gd name="T55" fmla="*/ 0 h 31"/>
                    <a:gd name="T56" fmla="*/ 16 w 34"/>
                    <a:gd name="T57" fmla="*/ 2 h 31"/>
                    <a:gd name="T58" fmla="*/ 20 w 34"/>
                    <a:gd name="T59" fmla="*/ 4 h 31"/>
                    <a:gd name="T60" fmla="*/ 22 w 34"/>
                    <a:gd name="T61" fmla="*/ 9 h 31"/>
                    <a:gd name="T62" fmla="*/ 24 w 34"/>
                    <a:gd name="T63" fmla="*/ 11 h 31"/>
                    <a:gd name="T64" fmla="*/ 24 w 34"/>
                    <a:gd name="T65" fmla="*/ 13 h 31"/>
                    <a:gd name="T66" fmla="*/ 25 w 34"/>
                    <a:gd name="T67" fmla="*/ 15 h 31"/>
                    <a:gd name="T68" fmla="*/ 27 w 34"/>
                    <a:gd name="T69" fmla="*/ 17 h 31"/>
                    <a:gd name="T70" fmla="*/ 27 w 34"/>
                    <a:gd name="T71" fmla="*/ 4 h 31"/>
                    <a:gd name="T72" fmla="*/ 31 w 34"/>
                    <a:gd name="T73" fmla="*/ 0 h 31"/>
                    <a:gd name="T74" fmla="*/ 34 w 34"/>
                    <a:gd name="T75" fmla="*/ 0 h 3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"/>
                    <a:gd name="T115" fmla="*/ 0 h 31"/>
                    <a:gd name="T116" fmla="*/ 34 w 34"/>
                    <a:gd name="T117" fmla="*/ 31 h 3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" h="31">
                      <a:moveTo>
                        <a:pt x="34" y="0"/>
                      </a:move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1" y="29"/>
                      </a:lnTo>
                      <a:lnTo>
                        <a:pt x="27" y="27"/>
                      </a:lnTo>
                      <a:lnTo>
                        <a:pt x="25" y="25"/>
                      </a:lnTo>
                      <a:lnTo>
                        <a:pt x="24" y="23"/>
                      </a:lnTo>
                      <a:lnTo>
                        <a:pt x="20" y="21"/>
                      </a:lnTo>
                      <a:lnTo>
                        <a:pt x="18" y="17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31"/>
                      </a:lnTo>
                      <a:lnTo>
                        <a:pt x="9" y="29"/>
                      </a:lnTo>
                      <a:lnTo>
                        <a:pt x="8" y="29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4" y="13"/>
                      </a:lnTo>
                      <a:lnTo>
                        <a:pt x="25" y="15"/>
                      </a:lnTo>
                      <a:lnTo>
                        <a:pt x="27" y="17"/>
                      </a:lnTo>
                      <a:lnTo>
                        <a:pt x="27" y="9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5" name="Freeform 184"/>
                <p:cNvSpPr>
                  <a:spLocks/>
                </p:cNvSpPr>
                <p:nvPr/>
              </p:nvSpPr>
              <p:spPr bwMode="auto">
                <a:xfrm>
                  <a:off x="1519" y="3210"/>
                  <a:ext cx="18" cy="11"/>
                </a:xfrm>
                <a:custGeom>
                  <a:avLst/>
                  <a:gdLst>
                    <a:gd name="T0" fmla="*/ 0 w 18"/>
                    <a:gd name="T1" fmla="*/ 11 h 11"/>
                    <a:gd name="T2" fmla="*/ 0 w 18"/>
                    <a:gd name="T3" fmla="*/ 9 h 11"/>
                    <a:gd name="T4" fmla="*/ 0 w 18"/>
                    <a:gd name="T5" fmla="*/ 6 h 11"/>
                    <a:gd name="T6" fmla="*/ 0 w 18"/>
                    <a:gd name="T7" fmla="*/ 2 h 11"/>
                    <a:gd name="T8" fmla="*/ 0 w 18"/>
                    <a:gd name="T9" fmla="*/ 0 h 11"/>
                    <a:gd name="T10" fmla="*/ 2 w 18"/>
                    <a:gd name="T11" fmla="*/ 0 h 11"/>
                    <a:gd name="T12" fmla="*/ 4 w 18"/>
                    <a:gd name="T13" fmla="*/ 0 h 11"/>
                    <a:gd name="T14" fmla="*/ 6 w 18"/>
                    <a:gd name="T15" fmla="*/ 0 h 11"/>
                    <a:gd name="T16" fmla="*/ 8 w 18"/>
                    <a:gd name="T17" fmla="*/ 0 h 11"/>
                    <a:gd name="T18" fmla="*/ 9 w 18"/>
                    <a:gd name="T19" fmla="*/ 0 h 11"/>
                    <a:gd name="T20" fmla="*/ 11 w 18"/>
                    <a:gd name="T21" fmla="*/ 0 h 11"/>
                    <a:gd name="T22" fmla="*/ 13 w 18"/>
                    <a:gd name="T23" fmla="*/ 0 h 11"/>
                    <a:gd name="T24" fmla="*/ 15 w 18"/>
                    <a:gd name="T25" fmla="*/ 2 h 11"/>
                    <a:gd name="T26" fmla="*/ 15 w 18"/>
                    <a:gd name="T27" fmla="*/ 2 h 11"/>
                    <a:gd name="T28" fmla="*/ 16 w 18"/>
                    <a:gd name="T29" fmla="*/ 4 h 11"/>
                    <a:gd name="T30" fmla="*/ 16 w 18"/>
                    <a:gd name="T31" fmla="*/ 6 h 11"/>
                    <a:gd name="T32" fmla="*/ 18 w 18"/>
                    <a:gd name="T33" fmla="*/ 9 h 11"/>
                    <a:gd name="T34" fmla="*/ 16 w 18"/>
                    <a:gd name="T35" fmla="*/ 9 h 11"/>
                    <a:gd name="T36" fmla="*/ 16 w 18"/>
                    <a:gd name="T37" fmla="*/ 11 h 11"/>
                    <a:gd name="T38" fmla="*/ 15 w 18"/>
                    <a:gd name="T39" fmla="*/ 11 h 11"/>
                    <a:gd name="T40" fmla="*/ 15 w 18"/>
                    <a:gd name="T41" fmla="*/ 11 h 11"/>
                    <a:gd name="T42" fmla="*/ 13 w 18"/>
                    <a:gd name="T43" fmla="*/ 9 h 11"/>
                    <a:gd name="T44" fmla="*/ 13 w 18"/>
                    <a:gd name="T45" fmla="*/ 9 h 11"/>
                    <a:gd name="T46" fmla="*/ 13 w 18"/>
                    <a:gd name="T47" fmla="*/ 9 h 11"/>
                    <a:gd name="T48" fmla="*/ 11 w 18"/>
                    <a:gd name="T49" fmla="*/ 6 h 11"/>
                    <a:gd name="T50" fmla="*/ 11 w 18"/>
                    <a:gd name="T51" fmla="*/ 6 h 11"/>
                    <a:gd name="T52" fmla="*/ 11 w 18"/>
                    <a:gd name="T53" fmla="*/ 6 h 11"/>
                    <a:gd name="T54" fmla="*/ 9 w 18"/>
                    <a:gd name="T55" fmla="*/ 6 h 11"/>
                    <a:gd name="T56" fmla="*/ 9 w 18"/>
                    <a:gd name="T57" fmla="*/ 6 h 11"/>
                    <a:gd name="T58" fmla="*/ 9 w 18"/>
                    <a:gd name="T59" fmla="*/ 9 h 11"/>
                    <a:gd name="T60" fmla="*/ 9 w 18"/>
                    <a:gd name="T61" fmla="*/ 9 h 11"/>
                    <a:gd name="T62" fmla="*/ 9 w 18"/>
                    <a:gd name="T63" fmla="*/ 9 h 11"/>
                    <a:gd name="T64" fmla="*/ 9 w 18"/>
                    <a:gd name="T65" fmla="*/ 11 h 11"/>
                    <a:gd name="T66" fmla="*/ 4 w 18"/>
                    <a:gd name="T67" fmla="*/ 11 h 11"/>
                    <a:gd name="T68" fmla="*/ 2 w 18"/>
                    <a:gd name="T69" fmla="*/ 11 h 11"/>
                    <a:gd name="T70" fmla="*/ 0 w 18"/>
                    <a:gd name="T71" fmla="*/ 11 h 1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"/>
                    <a:gd name="T109" fmla="*/ 0 h 11"/>
                    <a:gd name="T110" fmla="*/ 18 w 18"/>
                    <a:gd name="T111" fmla="*/ 11 h 1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5" y="11"/>
                      </a:lnTo>
                      <a:lnTo>
                        <a:pt x="13" y="9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6" name="Freeform 185"/>
                <p:cNvSpPr>
                  <a:spLocks/>
                </p:cNvSpPr>
                <p:nvPr/>
              </p:nvSpPr>
              <p:spPr bwMode="auto">
                <a:xfrm>
                  <a:off x="1494" y="3161"/>
                  <a:ext cx="34" cy="31"/>
                </a:xfrm>
                <a:custGeom>
                  <a:avLst/>
                  <a:gdLst>
                    <a:gd name="T0" fmla="*/ 0 w 34"/>
                    <a:gd name="T1" fmla="*/ 2 h 31"/>
                    <a:gd name="T2" fmla="*/ 4 w 34"/>
                    <a:gd name="T3" fmla="*/ 2 h 31"/>
                    <a:gd name="T4" fmla="*/ 8 w 34"/>
                    <a:gd name="T5" fmla="*/ 6 h 31"/>
                    <a:gd name="T6" fmla="*/ 8 w 34"/>
                    <a:gd name="T7" fmla="*/ 15 h 31"/>
                    <a:gd name="T8" fmla="*/ 13 w 34"/>
                    <a:gd name="T9" fmla="*/ 19 h 31"/>
                    <a:gd name="T10" fmla="*/ 13 w 34"/>
                    <a:gd name="T11" fmla="*/ 19 h 31"/>
                    <a:gd name="T12" fmla="*/ 13 w 34"/>
                    <a:gd name="T13" fmla="*/ 17 h 31"/>
                    <a:gd name="T14" fmla="*/ 11 w 34"/>
                    <a:gd name="T15" fmla="*/ 15 h 31"/>
                    <a:gd name="T16" fmla="*/ 11 w 34"/>
                    <a:gd name="T17" fmla="*/ 12 h 31"/>
                    <a:gd name="T18" fmla="*/ 13 w 34"/>
                    <a:gd name="T19" fmla="*/ 8 h 31"/>
                    <a:gd name="T20" fmla="*/ 16 w 34"/>
                    <a:gd name="T21" fmla="*/ 2 h 31"/>
                    <a:gd name="T22" fmla="*/ 20 w 34"/>
                    <a:gd name="T23" fmla="*/ 0 h 31"/>
                    <a:gd name="T24" fmla="*/ 24 w 34"/>
                    <a:gd name="T25" fmla="*/ 0 h 31"/>
                    <a:gd name="T26" fmla="*/ 27 w 34"/>
                    <a:gd name="T27" fmla="*/ 0 h 31"/>
                    <a:gd name="T28" fmla="*/ 31 w 34"/>
                    <a:gd name="T29" fmla="*/ 2 h 31"/>
                    <a:gd name="T30" fmla="*/ 33 w 34"/>
                    <a:gd name="T31" fmla="*/ 4 h 31"/>
                    <a:gd name="T32" fmla="*/ 34 w 34"/>
                    <a:gd name="T33" fmla="*/ 8 h 31"/>
                    <a:gd name="T34" fmla="*/ 34 w 34"/>
                    <a:gd name="T35" fmla="*/ 12 h 31"/>
                    <a:gd name="T36" fmla="*/ 34 w 34"/>
                    <a:gd name="T37" fmla="*/ 17 h 31"/>
                    <a:gd name="T38" fmla="*/ 34 w 34"/>
                    <a:gd name="T39" fmla="*/ 23 h 31"/>
                    <a:gd name="T40" fmla="*/ 34 w 34"/>
                    <a:gd name="T41" fmla="*/ 25 h 31"/>
                    <a:gd name="T42" fmla="*/ 33 w 34"/>
                    <a:gd name="T43" fmla="*/ 27 h 31"/>
                    <a:gd name="T44" fmla="*/ 31 w 34"/>
                    <a:gd name="T45" fmla="*/ 29 h 31"/>
                    <a:gd name="T46" fmla="*/ 29 w 34"/>
                    <a:gd name="T47" fmla="*/ 29 h 31"/>
                    <a:gd name="T48" fmla="*/ 27 w 34"/>
                    <a:gd name="T49" fmla="*/ 31 h 31"/>
                    <a:gd name="T50" fmla="*/ 25 w 34"/>
                    <a:gd name="T51" fmla="*/ 29 h 31"/>
                    <a:gd name="T52" fmla="*/ 25 w 34"/>
                    <a:gd name="T53" fmla="*/ 23 h 31"/>
                    <a:gd name="T54" fmla="*/ 25 w 34"/>
                    <a:gd name="T55" fmla="*/ 21 h 31"/>
                    <a:gd name="T56" fmla="*/ 27 w 34"/>
                    <a:gd name="T57" fmla="*/ 19 h 31"/>
                    <a:gd name="T58" fmla="*/ 29 w 34"/>
                    <a:gd name="T59" fmla="*/ 17 h 31"/>
                    <a:gd name="T60" fmla="*/ 29 w 34"/>
                    <a:gd name="T61" fmla="*/ 15 h 31"/>
                    <a:gd name="T62" fmla="*/ 29 w 34"/>
                    <a:gd name="T63" fmla="*/ 12 h 31"/>
                    <a:gd name="T64" fmla="*/ 27 w 34"/>
                    <a:gd name="T65" fmla="*/ 10 h 31"/>
                    <a:gd name="T66" fmla="*/ 24 w 34"/>
                    <a:gd name="T67" fmla="*/ 10 h 31"/>
                    <a:gd name="T68" fmla="*/ 20 w 34"/>
                    <a:gd name="T69" fmla="*/ 10 h 31"/>
                    <a:gd name="T70" fmla="*/ 18 w 34"/>
                    <a:gd name="T71" fmla="*/ 12 h 31"/>
                    <a:gd name="T72" fmla="*/ 18 w 34"/>
                    <a:gd name="T73" fmla="*/ 17 h 31"/>
                    <a:gd name="T74" fmla="*/ 18 w 34"/>
                    <a:gd name="T75" fmla="*/ 19 h 31"/>
                    <a:gd name="T76" fmla="*/ 18 w 34"/>
                    <a:gd name="T77" fmla="*/ 19 h 31"/>
                    <a:gd name="T78" fmla="*/ 18 w 34"/>
                    <a:gd name="T79" fmla="*/ 21 h 31"/>
                    <a:gd name="T80" fmla="*/ 20 w 34"/>
                    <a:gd name="T81" fmla="*/ 21 h 31"/>
                    <a:gd name="T82" fmla="*/ 20 w 34"/>
                    <a:gd name="T83" fmla="*/ 25 h 31"/>
                    <a:gd name="T84" fmla="*/ 18 w 34"/>
                    <a:gd name="T85" fmla="*/ 29 h 31"/>
                    <a:gd name="T86" fmla="*/ 9 w 34"/>
                    <a:gd name="T87" fmla="*/ 29 h 31"/>
                    <a:gd name="T88" fmla="*/ 0 w 34"/>
                    <a:gd name="T89" fmla="*/ 27 h 3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4"/>
                    <a:gd name="T136" fmla="*/ 0 h 31"/>
                    <a:gd name="T137" fmla="*/ 34 w 34"/>
                    <a:gd name="T138" fmla="*/ 31 h 3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4" h="31">
                      <a:moveTo>
                        <a:pt x="0" y="27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8" y="15"/>
                      </a:lnTo>
                      <a:lnTo>
                        <a:pt x="8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1" y="15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5" y="4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34" y="12"/>
                      </a:lnTo>
                      <a:lnTo>
                        <a:pt x="34" y="15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3" y="25"/>
                      </a:lnTo>
                      <a:lnTo>
                        <a:pt x="33" y="27"/>
                      </a:lnTo>
                      <a:lnTo>
                        <a:pt x="31" y="27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9" y="31"/>
                      </a:lnTo>
                      <a:lnTo>
                        <a:pt x="27" y="31"/>
                      </a:lnTo>
                      <a:lnTo>
                        <a:pt x="25" y="31"/>
                      </a:lnTo>
                      <a:lnTo>
                        <a:pt x="25" y="29"/>
                      </a:lnTo>
                      <a:lnTo>
                        <a:pt x="25" y="27"/>
                      </a:lnTo>
                      <a:lnTo>
                        <a:pt x="25" y="23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2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5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0" y="23"/>
                      </a:lnTo>
                      <a:lnTo>
                        <a:pt x="20" y="25"/>
                      </a:lnTo>
                      <a:lnTo>
                        <a:pt x="18" y="27"/>
                      </a:lnTo>
                      <a:lnTo>
                        <a:pt x="18" y="29"/>
                      </a:lnTo>
                      <a:lnTo>
                        <a:pt x="15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7" name="Freeform 186"/>
                <p:cNvSpPr>
                  <a:spLocks/>
                </p:cNvSpPr>
                <p:nvPr/>
              </p:nvSpPr>
              <p:spPr bwMode="auto">
                <a:xfrm>
                  <a:off x="1512" y="3116"/>
                  <a:ext cx="7" cy="17"/>
                </a:xfrm>
                <a:custGeom>
                  <a:avLst/>
                  <a:gdLst>
                    <a:gd name="T0" fmla="*/ 0 w 7"/>
                    <a:gd name="T1" fmla="*/ 17 h 17"/>
                    <a:gd name="T2" fmla="*/ 0 w 7"/>
                    <a:gd name="T3" fmla="*/ 12 h 17"/>
                    <a:gd name="T4" fmla="*/ 0 w 7"/>
                    <a:gd name="T5" fmla="*/ 8 h 17"/>
                    <a:gd name="T6" fmla="*/ 0 w 7"/>
                    <a:gd name="T7" fmla="*/ 4 h 17"/>
                    <a:gd name="T8" fmla="*/ 0 w 7"/>
                    <a:gd name="T9" fmla="*/ 0 h 17"/>
                    <a:gd name="T10" fmla="*/ 2 w 7"/>
                    <a:gd name="T11" fmla="*/ 0 h 17"/>
                    <a:gd name="T12" fmla="*/ 4 w 7"/>
                    <a:gd name="T13" fmla="*/ 0 h 17"/>
                    <a:gd name="T14" fmla="*/ 6 w 7"/>
                    <a:gd name="T15" fmla="*/ 0 h 17"/>
                    <a:gd name="T16" fmla="*/ 7 w 7"/>
                    <a:gd name="T17" fmla="*/ 0 h 17"/>
                    <a:gd name="T18" fmla="*/ 7 w 7"/>
                    <a:gd name="T19" fmla="*/ 4 h 17"/>
                    <a:gd name="T20" fmla="*/ 7 w 7"/>
                    <a:gd name="T21" fmla="*/ 8 h 17"/>
                    <a:gd name="T22" fmla="*/ 7 w 7"/>
                    <a:gd name="T23" fmla="*/ 12 h 17"/>
                    <a:gd name="T24" fmla="*/ 7 w 7"/>
                    <a:gd name="T25" fmla="*/ 17 h 17"/>
                    <a:gd name="T26" fmla="*/ 6 w 7"/>
                    <a:gd name="T27" fmla="*/ 17 h 17"/>
                    <a:gd name="T28" fmla="*/ 4 w 7"/>
                    <a:gd name="T29" fmla="*/ 17 h 17"/>
                    <a:gd name="T30" fmla="*/ 2 w 7"/>
                    <a:gd name="T31" fmla="*/ 17 h 17"/>
                    <a:gd name="T32" fmla="*/ 0 w 7"/>
                    <a:gd name="T33" fmla="*/ 17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17"/>
                    <a:gd name="T53" fmla="*/ 7 w 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17">
                      <a:moveTo>
                        <a:pt x="0" y="17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7" y="8"/>
                      </a:lnTo>
                      <a:lnTo>
                        <a:pt x="7" y="12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8" name="Freeform 187"/>
                <p:cNvSpPr>
                  <a:spLocks noEditPoints="1"/>
                </p:cNvSpPr>
                <p:nvPr/>
              </p:nvSpPr>
              <p:spPr bwMode="auto">
                <a:xfrm>
                  <a:off x="1494" y="3071"/>
                  <a:ext cx="34" cy="29"/>
                </a:xfrm>
                <a:custGeom>
                  <a:avLst/>
                  <a:gdLst>
                    <a:gd name="T0" fmla="*/ 9 w 34"/>
                    <a:gd name="T1" fmla="*/ 0 h 29"/>
                    <a:gd name="T2" fmla="*/ 34 w 34"/>
                    <a:gd name="T3" fmla="*/ 0 h 29"/>
                    <a:gd name="T4" fmla="*/ 34 w 34"/>
                    <a:gd name="T5" fmla="*/ 6 h 29"/>
                    <a:gd name="T6" fmla="*/ 34 w 34"/>
                    <a:gd name="T7" fmla="*/ 10 h 29"/>
                    <a:gd name="T8" fmla="*/ 31 w 34"/>
                    <a:gd name="T9" fmla="*/ 10 h 29"/>
                    <a:gd name="T10" fmla="*/ 33 w 34"/>
                    <a:gd name="T11" fmla="*/ 10 h 29"/>
                    <a:gd name="T12" fmla="*/ 33 w 34"/>
                    <a:gd name="T13" fmla="*/ 12 h 29"/>
                    <a:gd name="T14" fmla="*/ 34 w 34"/>
                    <a:gd name="T15" fmla="*/ 19 h 29"/>
                    <a:gd name="T16" fmla="*/ 33 w 34"/>
                    <a:gd name="T17" fmla="*/ 23 h 29"/>
                    <a:gd name="T18" fmla="*/ 29 w 34"/>
                    <a:gd name="T19" fmla="*/ 29 h 29"/>
                    <a:gd name="T20" fmla="*/ 22 w 34"/>
                    <a:gd name="T21" fmla="*/ 29 h 29"/>
                    <a:gd name="T22" fmla="*/ 15 w 34"/>
                    <a:gd name="T23" fmla="*/ 29 h 29"/>
                    <a:gd name="T24" fmla="*/ 11 w 34"/>
                    <a:gd name="T25" fmla="*/ 23 h 29"/>
                    <a:gd name="T26" fmla="*/ 9 w 34"/>
                    <a:gd name="T27" fmla="*/ 19 h 29"/>
                    <a:gd name="T28" fmla="*/ 9 w 34"/>
                    <a:gd name="T29" fmla="*/ 14 h 29"/>
                    <a:gd name="T30" fmla="*/ 11 w 34"/>
                    <a:gd name="T31" fmla="*/ 12 h 29"/>
                    <a:gd name="T32" fmla="*/ 11 w 34"/>
                    <a:gd name="T33" fmla="*/ 12 h 29"/>
                    <a:gd name="T34" fmla="*/ 9 w 34"/>
                    <a:gd name="T35" fmla="*/ 10 h 29"/>
                    <a:gd name="T36" fmla="*/ 4 w 34"/>
                    <a:gd name="T37" fmla="*/ 10 h 29"/>
                    <a:gd name="T38" fmla="*/ 0 w 34"/>
                    <a:gd name="T39" fmla="*/ 8 h 29"/>
                    <a:gd name="T40" fmla="*/ 0 w 34"/>
                    <a:gd name="T41" fmla="*/ 2 h 29"/>
                    <a:gd name="T42" fmla="*/ 0 w 34"/>
                    <a:gd name="T43" fmla="*/ 0 h 29"/>
                    <a:gd name="T44" fmla="*/ 20 w 34"/>
                    <a:gd name="T45" fmla="*/ 10 h 29"/>
                    <a:gd name="T46" fmla="*/ 18 w 34"/>
                    <a:gd name="T47" fmla="*/ 12 h 29"/>
                    <a:gd name="T48" fmla="*/ 16 w 34"/>
                    <a:gd name="T49" fmla="*/ 14 h 29"/>
                    <a:gd name="T50" fmla="*/ 16 w 34"/>
                    <a:gd name="T51" fmla="*/ 14 h 29"/>
                    <a:gd name="T52" fmla="*/ 16 w 34"/>
                    <a:gd name="T53" fmla="*/ 16 h 29"/>
                    <a:gd name="T54" fmla="*/ 18 w 34"/>
                    <a:gd name="T55" fmla="*/ 19 h 29"/>
                    <a:gd name="T56" fmla="*/ 20 w 34"/>
                    <a:gd name="T57" fmla="*/ 19 h 29"/>
                    <a:gd name="T58" fmla="*/ 27 w 34"/>
                    <a:gd name="T59" fmla="*/ 19 h 29"/>
                    <a:gd name="T60" fmla="*/ 27 w 34"/>
                    <a:gd name="T61" fmla="*/ 16 h 29"/>
                    <a:gd name="T62" fmla="*/ 27 w 34"/>
                    <a:gd name="T63" fmla="*/ 14 h 29"/>
                    <a:gd name="T64" fmla="*/ 27 w 34"/>
                    <a:gd name="T65" fmla="*/ 14 h 29"/>
                    <a:gd name="T66" fmla="*/ 27 w 34"/>
                    <a:gd name="T67" fmla="*/ 12 h 29"/>
                    <a:gd name="T68" fmla="*/ 25 w 34"/>
                    <a:gd name="T69" fmla="*/ 10 h 29"/>
                    <a:gd name="T70" fmla="*/ 22 w 34"/>
                    <a:gd name="T71" fmla="*/ 10 h 2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4"/>
                    <a:gd name="T109" fmla="*/ 0 h 29"/>
                    <a:gd name="T110" fmla="*/ 34 w 34"/>
                    <a:gd name="T111" fmla="*/ 29 h 2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4" h="29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33" y="10"/>
                      </a:lnTo>
                      <a:lnTo>
                        <a:pt x="31" y="10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4" y="12"/>
                      </a:lnTo>
                      <a:lnTo>
                        <a:pt x="34" y="19"/>
                      </a:lnTo>
                      <a:lnTo>
                        <a:pt x="34" y="21"/>
                      </a:lnTo>
                      <a:lnTo>
                        <a:pt x="33" y="23"/>
                      </a:lnTo>
                      <a:lnTo>
                        <a:pt x="31" y="27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2" y="29"/>
                      </a:lnTo>
                      <a:lnTo>
                        <a:pt x="16" y="29"/>
                      </a:lnTo>
                      <a:lnTo>
                        <a:pt x="15" y="29"/>
                      </a:lnTo>
                      <a:lnTo>
                        <a:pt x="13" y="27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9" y="19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2" y="10"/>
                      </a:move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8" y="19"/>
                      </a:lnTo>
                      <a:lnTo>
                        <a:pt x="20" y="19"/>
                      </a:lnTo>
                      <a:lnTo>
                        <a:pt x="22" y="19"/>
                      </a:lnTo>
                      <a:lnTo>
                        <a:pt x="27" y="19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39" name="Freeform 188"/>
                <p:cNvSpPr>
                  <a:spLocks noEditPoints="1"/>
                </p:cNvSpPr>
                <p:nvPr/>
              </p:nvSpPr>
              <p:spPr bwMode="auto">
                <a:xfrm>
                  <a:off x="1494" y="3028"/>
                  <a:ext cx="34" cy="10"/>
                </a:xfrm>
                <a:custGeom>
                  <a:avLst/>
                  <a:gdLst>
                    <a:gd name="T0" fmla="*/ 0 w 34"/>
                    <a:gd name="T1" fmla="*/ 10 h 10"/>
                    <a:gd name="T2" fmla="*/ 0 w 34"/>
                    <a:gd name="T3" fmla="*/ 8 h 10"/>
                    <a:gd name="T4" fmla="*/ 0 w 34"/>
                    <a:gd name="T5" fmla="*/ 6 h 10"/>
                    <a:gd name="T6" fmla="*/ 0 w 34"/>
                    <a:gd name="T7" fmla="*/ 2 h 10"/>
                    <a:gd name="T8" fmla="*/ 0 w 34"/>
                    <a:gd name="T9" fmla="*/ 0 h 10"/>
                    <a:gd name="T10" fmla="*/ 2 w 34"/>
                    <a:gd name="T11" fmla="*/ 0 h 10"/>
                    <a:gd name="T12" fmla="*/ 4 w 34"/>
                    <a:gd name="T13" fmla="*/ 0 h 10"/>
                    <a:gd name="T14" fmla="*/ 8 w 34"/>
                    <a:gd name="T15" fmla="*/ 0 h 10"/>
                    <a:gd name="T16" fmla="*/ 8 w 34"/>
                    <a:gd name="T17" fmla="*/ 2 h 10"/>
                    <a:gd name="T18" fmla="*/ 8 w 34"/>
                    <a:gd name="T19" fmla="*/ 6 h 10"/>
                    <a:gd name="T20" fmla="*/ 8 w 34"/>
                    <a:gd name="T21" fmla="*/ 8 h 10"/>
                    <a:gd name="T22" fmla="*/ 8 w 34"/>
                    <a:gd name="T23" fmla="*/ 10 h 10"/>
                    <a:gd name="T24" fmla="*/ 4 w 34"/>
                    <a:gd name="T25" fmla="*/ 10 h 10"/>
                    <a:gd name="T26" fmla="*/ 2 w 34"/>
                    <a:gd name="T27" fmla="*/ 10 h 10"/>
                    <a:gd name="T28" fmla="*/ 0 w 34"/>
                    <a:gd name="T29" fmla="*/ 10 h 10"/>
                    <a:gd name="T30" fmla="*/ 0 w 34"/>
                    <a:gd name="T31" fmla="*/ 10 h 10"/>
                    <a:gd name="T32" fmla="*/ 9 w 34"/>
                    <a:gd name="T33" fmla="*/ 10 h 10"/>
                    <a:gd name="T34" fmla="*/ 9 w 34"/>
                    <a:gd name="T35" fmla="*/ 8 h 10"/>
                    <a:gd name="T36" fmla="*/ 9 w 34"/>
                    <a:gd name="T37" fmla="*/ 6 h 10"/>
                    <a:gd name="T38" fmla="*/ 9 w 34"/>
                    <a:gd name="T39" fmla="*/ 2 h 10"/>
                    <a:gd name="T40" fmla="*/ 9 w 34"/>
                    <a:gd name="T41" fmla="*/ 0 h 10"/>
                    <a:gd name="T42" fmla="*/ 16 w 34"/>
                    <a:gd name="T43" fmla="*/ 0 h 10"/>
                    <a:gd name="T44" fmla="*/ 22 w 34"/>
                    <a:gd name="T45" fmla="*/ 0 h 10"/>
                    <a:gd name="T46" fmla="*/ 27 w 34"/>
                    <a:gd name="T47" fmla="*/ 0 h 10"/>
                    <a:gd name="T48" fmla="*/ 34 w 34"/>
                    <a:gd name="T49" fmla="*/ 0 h 10"/>
                    <a:gd name="T50" fmla="*/ 34 w 34"/>
                    <a:gd name="T51" fmla="*/ 2 h 10"/>
                    <a:gd name="T52" fmla="*/ 34 w 34"/>
                    <a:gd name="T53" fmla="*/ 6 h 10"/>
                    <a:gd name="T54" fmla="*/ 34 w 34"/>
                    <a:gd name="T55" fmla="*/ 8 h 10"/>
                    <a:gd name="T56" fmla="*/ 34 w 34"/>
                    <a:gd name="T57" fmla="*/ 10 h 10"/>
                    <a:gd name="T58" fmla="*/ 27 w 34"/>
                    <a:gd name="T59" fmla="*/ 10 h 10"/>
                    <a:gd name="T60" fmla="*/ 22 w 34"/>
                    <a:gd name="T61" fmla="*/ 10 h 10"/>
                    <a:gd name="T62" fmla="*/ 16 w 34"/>
                    <a:gd name="T63" fmla="*/ 10 h 10"/>
                    <a:gd name="T64" fmla="*/ 9 w 34"/>
                    <a:gd name="T65" fmla="*/ 10 h 10"/>
                    <a:gd name="T66" fmla="*/ 9 w 34"/>
                    <a:gd name="T67" fmla="*/ 10 h 1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10"/>
                    <a:gd name="T104" fmla="*/ 34 w 34"/>
                    <a:gd name="T105" fmla="*/ 10 h 1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9" y="10"/>
                      </a:move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27" y="10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0" name="Freeform 189"/>
                <p:cNvSpPr>
                  <a:spLocks noEditPoints="1"/>
                </p:cNvSpPr>
                <p:nvPr/>
              </p:nvSpPr>
              <p:spPr bwMode="auto">
                <a:xfrm>
                  <a:off x="1503" y="2979"/>
                  <a:ext cx="25" cy="31"/>
                </a:xfrm>
                <a:custGeom>
                  <a:avLst/>
                  <a:gdLst>
                    <a:gd name="T0" fmla="*/ 13 w 25"/>
                    <a:gd name="T1" fmla="*/ 31 h 31"/>
                    <a:gd name="T2" fmla="*/ 11 w 25"/>
                    <a:gd name="T3" fmla="*/ 31 h 31"/>
                    <a:gd name="T4" fmla="*/ 7 w 25"/>
                    <a:gd name="T5" fmla="*/ 29 h 31"/>
                    <a:gd name="T6" fmla="*/ 6 w 25"/>
                    <a:gd name="T7" fmla="*/ 29 h 31"/>
                    <a:gd name="T8" fmla="*/ 4 w 25"/>
                    <a:gd name="T9" fmla="*/ 27 h 31"/>
                    <a:gd name="T10" fmla="*/ 2 w 25"/>
                    <a:gd name="T11" fmla="*/ 25 h 31"/>
                    <a:gd name="T12" fmla="*/ 2 w 25"/>
                    <a:gd name="T13" fmla="*/ 20 h 31"/>
                    <a:gd name="T14" fmla="*/ 0 w 25"/>
                    <a:gd name="T15" fmla="*/ 18 h 31"/>
                    <a:gd name="T16" fmla="*/ 0 w 25"/>
                    <a:gd name="T17" fmla="*/ 14 h 31"/>
                    <a:gd name="T18" fmla="*/ 0 w 25"/>
                    <a:gd name="T19" fmla="*/ 12 h 31"/>
                    <a:gd name="T20" fmla="*/ 2 w 25"/>
                    <a:gd name="T21" fmla="*/ 8 h 31"/>
                    <a:gd name="T22" fmla="*/ 4 w 25"/>
                    <a:gd name="T23" fmla="*/ 2 h 31"/>
                    <a:gd name="T24" fmla="*/ 6 w 25"/>
                    <a:gd name="T25" fmla="*/ 0 h 31"/>
                    <a:gd name="T26" fmla="*/ 9 w 25"/>
                    <a:gd name="T27" fmla="*/ 0 h 31"/>
                    <a:gd name="T28" fmla="*/ 11 w 25"/>
                    <a:gd name="T29" fmla="*/ 0 h 31"/>
                    <a:gd name="T30" fmla="*/ 13 w 25"/>
                    <a:gd name="T31" fmla="*/ 0 h 31"/>
                    <a:gd name="T32" fmla="*/ 16 w 25"/>
                    <a:gd name="T33" fmla="*/ 0 h 31"/>
                    <a:gd name="T34" fmla="*/ 18 w 25"/>
                    <a:gd name="T35" fmla="*/ 0 h 31"/>
                    <a:gd name="T36" fmla="*/ 20 w 25"/>
                    <a:gd name="T37" fmla="*/ 2 h 31"/>
                    <a:gd name="T38" fmla="*/ 22 w 25"/>
                    <a:gd name="T39" fmla="*/ 4 h 31"/>
                    <a:gd name="T40" fmla="*/ 24 w 25"/>
                    <a:gd name="T41" fmla="*/ 6 h 31"/>
                    <a:gd name="T42" fmla="*/ 24 w 25"/>
                    <a:gd name="T43" fmla="*/ 8 h 31"/>
                    <a:gd name="T44" fmla="*/ 25 w 25"/>
                    <a:gd name="T45" fmla="*/ 12 h 31"/>
                    <a:gd name="T46" fmla="*/ 25 w 25"/>
                    <a:gd name="T47" fmla="*/ 14 h 31"/>
                    <a:gd name="T48" fmla="*/ 25 w 25"/>
                    <a:gd name="T49" fmla="*/ 18 h 31"/>
                    <a:gd name="T50" fmla="*/ 25 w 25"/>
                    <a:gd name="T51" fmla="*/ 20 h 31"/>
                    <a:gd name="T52" fmla="*/ 24 w 25"/>
                    <a:gd name="T53" fmla="*/ 23 h 31"/>
                    <a:gd name="T54" fmla="*/ 22 w 25"/>
                    <a:gd name="T55" fmla="*/ 25 h 31"/>
                    <a:gd name="T56" fmla="*/ 20 w 25"/>
                    <a:gd name="T57" fmla="*/ 27 h 31"/>
                    <a:gd name="T58" fmla="*/ 18 w 25"/>
                    <a:gd name="T59" fmla="*/ 29 h 31"/>
                    <a:gd name="T60" fmla="*/ 16 w 25"/>
                    <a:gd name="T61" fmla="*/ 31 h 31"/>
                    <a:gd name="T62" fmla="*/ 13 w 25"/>
                    <a:gd name="T63" fmla="*/ 31 h 31"/>
                    <a:gd name="T64" fmla="*/ 13 w 25"/>
                    <a:gd name="T65" fmla="*/ 31 h 31"/>
                    <a:gd name="T66" fmla="*/ 13 w 25"/>
                    <a:gd name="T67" fmla="*/ 20 h 31"/>
                    <a:gd name="T68" fmla="*/ 16 w 25"/>
                    <a:gd name="T69" fmla="*/ 20 h 31"/>
                    <a:gd name="T70" fmla="*/ 16 w 25"/>
                    <a:gd name="T71" fmla="*/ 20 h 31"/>
                    <a:gd name="T72" fmla="*/ 18 w 25"/>
                    <a:gd name="T73" fmla="*/ 18 h 31"/>
                    <a:gd name="T74" fmla="*/ 18 w 25"/>
                    <a:gd name="T75" fmla="*/ 18 h 31"/>
                    <a:gd name="T76" fmla="*/ 20 w 25"/>
                    <a:gd name="T77" fmla="*/ 16 h 31"/>
                    <a:gd name="T78" fmla="*/ 20 w 25"/>
                    <a:gd name="T79" fmla="*/ 16 h 31"/>
                    <a:gd name="T80" fmla="*/ 20 w 25"/>
                    <a:gd name="T81" fmla="*/ 14 h 31"/>
                    <a:gd name="T82" fmla="*/ 20 w 25"/>
                    <a:gd name="T83" fmla="*/ 14 h 31"/>
                    <a:gd name="T84" fmla="*/ 20 w 25"/>
                    <a:gd name="T85" fmla="*/ 12 h 31"/>
                    <a:gd name="T86" fmla="*/ 18 w 25"/>
                    <a:gd name="T87" fmla="*/ 12 h 31"/>
                    <a:gd name="T88" fmla="*/ 18 w 25"/>
                    <a:gd name="T89" fmla="*/ 10 h 31"/>
                    <a:gd name="T90" fmla="*/ 13 w 25"/>
                    <a:gd name="T91" fmla="*/ 10 h 31"/>
                    <a:gd name="T92" fmla="*/ 7 w 25"/>
                    <a:gd name="T93" fmla="*/ 10 h 31"/>
                    <a:gd name="T94" fmla="*/ 7 w 25"/>
                    <a:gd name="T95" fmla="*/ 12 h 31"/>
                    <a:gd name="T96" fmla="*/ 7 w 25"/>
                    <a:gd name="T97" fmla="*/ 14 h 31"/>
                    <a:gd name="T98" fmla="*/ 7 w 25"/>
                    <a:gd name="T99" fmla="*/ 14 h 31"/>
                    <a:gd name="T100" fmla="*/ 7 w 25"/>
                    <a:gd name="T101" fmla="*/ 16 h 31"/>
                    <a:gd name="T102" fmla="*/ 7 w 25"/>
                    <a:gd name="T103" fmla="*/ 18 h 31"/>
                    <a:gd name="T104" fmla="*/ 9 w 25"/>
                    <a:gd name="T105" fmla="*/ 18 h 31"/>
                    <a:gd name="T106" fmla="*/ 9 w 25"/>
                    <a:gd name="T107" fmla="*/ 20 h 31"/>
                    <a:gd name="T108" fmla="*/ 11 w 25"/>
                    <a:gd name="T109" fmla="*/ 20 h 31"/>
                    <a:gd name="T110" fmla="*/ 13 w 25"/>
                    <a:gd name="T111" fmla="*/ 20 h 31"/>
                    <a:gd name="T112" fmla="*/ 13 w 25"/>
                    <a:gd name="T113" fmla="*/ 20 h 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"/>
                    <a:gd name="T172" fmla="*/ 0 h 31"/>
                    <a:gd name="T173" fmla="*/ 25 w 25"/>
                    <a:gd name="T174" fmla="*/ 31 h 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" h="31">
                      <a:moveTo>
                        <a:pt x="13" y="31"/>
                      </a:move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4" y="23"/>
                      </a:lnTo>
                      <a:lnTo>
                        <a:pt x="22" y="25"/>
                      </a:lnTo>
                      <a:lnTo>
                        <a:pt x="20" y="27"/>
                      </a:lnTo>
                      <a:lnTo>
                        <a:pt x="18" y="29"/>
                      </a:lnTo>
                      <a:lnTo>
                        <a:pt x="16" y="31"/>
                      </a:lnTo>
                      <a:lnTo>
                        <a:pt x="13" y="31"/>
                      </a:lnTo>
                      <a:close/>
                      <a:moveTo>
                        <a:pt x="13" y="20"/>
                      </a:moveTo>
                      <a:lnTo>
                        <a:pt x="16" y="20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3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1" name="Freeform 190"/>
                <p:cNvSpPr>
                  <a:spLocks/>
                </p:cNvSpPr>
                <p:nvPr/>
              </p:nvSpPr>
              <p:spPr bwMode="auto">
                <a:xfrm>
                  <a:off x="1503" y="2920"/>
                  <a:ext cx="25" cy="26"/>
                </a:xfrm>
                <a:custGeom>
                  <a:avLst/>
                  <a:gdLst>
                    <a:gd name="T0" fmla="*/ 0 w 25"/>
                    <a:gd name="T1" fmla="*/ 26 h 26"/>
                    <a:gd name="T2" fmla="*/ 0 w 25"/>
                    <a:gd name="T3" fmla="*/ 24 h 26"/>
                    <a:gd name="T4" fmla="*/ 0 w 25"/>
                    <a:gd name="T5" fmla="*/ 22 h 26"/>
                    <a:gd name="T6" fmla="*/ 0 w 25"/>
                    <a:gd name="T7" fmla="*/ 20 h 26"/>
                    <a:gd name="T8" fmla="*/ 0 w 25"/>
                    <a:gd name="T9" fmla="*/ 18 h 26"/>
                    <a:gd name="T10" fmla="*/ 6 w 25"/>
                    <a:gd name="T11" fmla="*/ 18 h 26"/>
                    <a:gd name="T12" fmla="*/ 4 w 25"/>
                    <a:gd name="T13" fmla="*/ 16 h 26"/>
                    <a:gd name="T14" fmla="*/ 2 w 25"/>
                    <a:gd name="T15" fmla="*/ 14 h 26"/>
                    <a:gd name="T16" fmla="*/ 2 w 25"/>
                    <a:gd name="T17" fmla="*/ 14 h 26"/>
                    <a:gd name="T18" fmla="*/ 0 w 25"/>
                    <a:gd name="T19" fmla="*/ 12 h 26"/>
                    <a:gd name="T20" fmla="*/ 0 w 25"/>
                    <a:gd name="T21" fmla="*/ 12 h 26"/>
                    <a:gd name="T22" fmla="*/ 0 w 25"/>
                    <a:gd name="T23" fmla="*/ 8 h 26"/>
                    <a:gd name="T24" fmla="*/ 0 w 25"/>
                    <a:gd name="T25" fmla="*/ 6 h 26"/>
                    <a:gd name="T26" fmla="*/ 2 w 25"/>
                    <a:gd name="T27" fmla="*/ 4 h 26"/>
                    <a:gd name="T28" fmla="*/ 2 w 25"/>
                    <a:gd name="T29" fmla="*/ 2 h 26"/>
                    <a:gd name="T30" fmla="*/ 2 w 25"/>
                    <a:gd name="T31" fmla="*/ 2 h 26"/>
                    <a:gd name="T32" fmla="*/ 4 w 25"/>
                    <a:gd name="T33" fmla="*/ 0 h 26"/>
                    <a:gd name="T34" fmla="*/ 6 w 25"/>
                    <a:gd name="T35" fmla="*/ 0 h 26"/>
                    <a:gd name="T36" fmla="*/ 7 w 25"/>
                    <a:gd name="T37" fmla="*/ 0 h 26"/>
                    <a:gd name="T38" fmla="*/ 9 w 25"/>
                    <a:gd name="T39" fmla="*/ 0 h 26"/>
                    <a:gd name="T40" fmla="*/ 25 w 25"/>
                    <a:gd name="T41" fmla="*/ 0 h 26"/>
                    <a:gd name="T42" fmla="*/ 25 w 25"/>
                    <a:gd name="T43" fmla="*/ 2 h 26"/>
                    <a:gd name="T44" fmla="*/ 25 w 25"/>
                    <a:gd name="T45" fmla="*/ 4 h 26"/>
                    <a:gd name="T46" fmla="*/ 25 w 25"/>
                    <a:gd name="T47" fmla="*/ 10 h 26"/>
                    <a:gd name="T48" fmla="*/ 22 w 25"/>
                    <a:gd name="T49" fmla="*/ 10 h 26"/>
                    <a:gd name="T50" fmla="*/ 18 w 25"/>
                    <a:gd name="T51" fmla="*/ 10 h 26"/>
                    <a:gd name="T52" fmla="*/ 15 w 25"/>
                    <a:gd name="T53" fmla="*/ 10 h 26"/>
                    <a:gd name="T54" fmla="*/ 11 w 25"/>
                    <a:gd name="T55" fmla="*/ 10 h 26"/>
                    <a:gd name="T56" fmla="*/ 11 w 25"/>
                    <a:gd name="T57" fmla="*/ 10 h 26"/>
                    <a:gd name="T58" fmla="*/ 11 w 25"/>
                    <a:gd name="T59" fmla="*/ 10 h 26"/>
                    <a:gd name="T60" fmla="*/ 9 w 25"/>
                    <a:gd name="T61" fmla="*/ 10 h 26"/>
                    <a:gd name="T62" fmla="*/ 9 w 25"/>
                    <a:gd name="T63" fmla="*/ 10 h 26"/>
                    <a:gd name="T64" fmla="*/ 7 w 25"/>
                    <a:gd name="T65" fmla="*/ 10 h 26"/>
                    <a:gd name="T66" fmla="*/ 7 w 25"/>
                    <a:gd name="T67" fmla="*/ 12 h 26"/>
                    <a:gd name="T68" fmla="*/ 7 w 25"/>
                    <a:gd name="T69" fmla="*/ 12 h 26"/>
                    <a:gd name="T70" fmla="*/ 7 w 25"/>
                    <a:gd name="T71" fmla="*/ 12 h 26"/>
                    <a:gd name="T72" fmla="*/ 7 w 25"/>
                    <a:gd name="T73" fmla="*/ 14 h 26"/>
                    <a:gd name="T74" fmla="*/ 7 w 25"/>
                    <a:gd name="T75" fmla="*/ 14 h 26"/>
                    <a:gd name="T76" fmla="*/ 7 w 25"/>
                    <a:gd name="T77" fmla="*/ 14 h 26"/>
                    <a:gd name="T78" fmla="*/ 9 w 25"/>
                    <a:gd name="T79" fmla="*/ 16 h 26"/>
                    <a:gd name="T80" fmla="*/ 9 w 25"/>
                    <a:gd name="T81" fmla="*/ 16 h 26"/>
                    <a:gd name="T82" fmla="*/ 11 w 25"/>
                    <a:gd name="T83" fmla="*/ 16 h 26"/>
                    <a:gd name="T84" fmla="*/ 13 w 25"/>
                    <a:gd name="T85" fmla="*/ 16 h 26"/>
                    <a:gd name="T86" fmla="*/ 16 w 25"/>
                    <a:gd name="T87" fmla="*/ 16 h 26"/>
                    <a:gd name="T88" fmla="*/ 20 w 25"/>
                    <a:gd name="T89" fmla="*/ 16 h 26"/>
                    <a:gd name="T90" fmla="*/ 25 w 25"/>
                    <a:gd name="T91" fmla="*/ 16 h 26"/>
                    <a:gd name="T92" fmla="*/ 25 w 25"/>
                    <a:gd name="T93" fmla="*/ 22 h 26"/>
                    <a:gd name="T94" fmla="*/ 25 w 25"/>
                    <a:gd name="T95" fmla="*/ 24 h 26"/>
                    <a:gd name="T96" fmla="*/ 25 w 25"/>
                    <a:gd name="T97" fmla="*/ 26 h 26"/>
                    <a:gd name="T98" fmla="*/ 18 w 25"/>
                    <a:gd name="T99" fmla="*/ 26 h 26"/>
                    <a:gd name="T100" fmla="*/ 13 w 25"/>
                    <a:gd name="T101" fmla="*/ 26 h 26"/>
                    <a:gd name="T102" fmla="*/ 7 w 25"/>
                    <a:gd name="T103" fmla="*/ 26 h 26"/>
                    <a:gd name="T104" fmla="*/ 0 w 25"/>
                    <a:gd name="T105" fmla="*/ 26 h 2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5"/>
                    <a:gd name="T160" fmla="*/ 0 h 26"/>
                    <a:gd name="T161" fmla="*/ 25 w 25"/>
                    <a:gd name="T162" fmla="*/ 26 h 2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5" h="26">
                      <a:moveTo>
                        <a:pt x="0" y="26"/>
                      </a:move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5" y="10"/>
                      </a:lnTo>
                      <a:lnTo>
                        <a:pt x="22" y="10"/>
                      </a:lnTo>
                      <a:lnTo>
                        <a:pt x="18" y="10"/>
                      </a:lnTo>
                      <a:lnTo>
                        <a:pt x="15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6" y="16"/>
                      </a:lnTo>
                      <a:lnTo>
                        <a:pt x="20" y="16"/>
                      </a:lnTo>
                      <a:lnTo>
                        <a:pt x="25" y="16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25" y="26"/>
                      </a:lnTo>
                      <a:lnTo>
                        <a:pt x="18" y="26"/>
                      </a:lnTo>
                      <a:lnTo>
                        <a:pt x="13" y="26"/>
                      </a:lnTo>
                      <a:lnTo>
                        <a:pt x="7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2" name="Freeform 191"/>
                <p:cNvSpPr>
                  <a:spLocks noEditPoints="1"/>
                </p:cNvSpPr>
                <p:nvPr/>
              </p:nvSpPr>
              <p:spPr bwMode="auto">
                <a:xfrm>
                  <a:off x="1503" y="2856"/>
                  <a:ext cx="25" cy="31"/>
                </a:xfrm>
                <a:custGeom>
                  <a:avLst/>
                  <a:gdLst>
                    <a:gd name="T0" fmla="*/ 15 w 25"/>
                    <a:gd name="T1" fmla="*/ 4 h 31"/>
                    <a:gd name="T2" fmla="*/ 15 w 25"/>
                    <a:gd name="T3" fmla="*/ 17 h 31"/>
                    <a:gd name="T4" fmla="*/ 16 w 25"/>
                    <a:gd name="T5" fmla="*/ 21 h 31"/>
                    <a:gd name="T6" fmla="*/ 18 w 25"/>
                    <a:gd name="T7" fmla="*/ 21 h 31"/>
                    <a:gd name="T8" fmla="*/ 20 w 25"/>
                    <a:gd name="T9" fmla="*/ 19 h 31"/>
                    <a:gd name="T10" fmla="*/ 20 w 25"/>
                    <a:gd name="T11" fmla="*/ 17 h 31"/>
                    <a:gd name="T12" fmla="*/ 20 w 25"/>
                    <a:gd name="T13" fmla="*/ 14 h 31"/>
                    <a:gd name="T14" fmla="*/ 20 w 25"/>
                    <a:gd name="T15" fmla="*/ 12 h 31"/>
                    <a:gd name="T16" fmla="*/ 20 w 25"/>
                    <a:gd name="T17" fmla="*/ 12 h 31"/>
                    <a:gd name="T18" fmla="*/ 18 w 25"/>
                    <a:gd name="T19" fmla="*/ 10 h 31"/>
                    <a:gd name="T20" fmla="*/ 18 w 25"/>
                    <a:gd name="T21" fmla="*/ 6 h 31"/>
                    <a:gd name="T22" fmla="*/ 20 w 25"/>
                    <a:gd name="T23" fmla="*/ 2 h 31"/>
                    <a:gd name="T24" fmla="*/ 24 w 25"/>
                    <a:gd name="T25" fmla="*/ 4 h 31"/>
                    <a:gd name="T26" fmla="*/ 25 w 25"/>
                    <a:gd name="T27" fmla="*/ 8 h 31"/>
                    <a:gd name="T28" fmla="*/ 25 w 25"/>
                    <a:gd name="T29" fmla="*/ 17 h 31"/>
                    <a:gd name="T30" fmla="*/ 25 w 25"/>
                    <a:gd name="T31" fmla="*/ 21 h 31"/>
                    <a:gd name="T32" fmla="*/ 24 w 25"/>
                    <a:gd name="T33" fmla="*/ 25 h 31"/>
                    <a:gd name="T34" fmla="*/ 22 w 25"/>
                    <a:gd name="T35" fmla="*/ 27 h 31"/>
                    <a:gd name="T36" fmla="*/ 20 w 25"/>
                    <a:gd name="T37" fmla="*/ 29 h 31"/>
                    <a:gd name="T38" fmla="*/ 16 w 25"/>
                    <a:gd name="T39" fmla="*/ 31 h 31"/>
                    <a:gd name="T40" fmla="*/ 13 w 25"/>
                    <a:gd name="T41" fmla="*/ 31 h 31"/>
                    <a:gd name="T42" fmla="*/ 7 w 25"/>
                    <a:gd name="T43" fmla="*/ 31 h 31"/>
                    <a:gd name="T44" fmla="*/ 4 w 25"/>
                    <a:gd name="T45" fmla="*/ 27 h 31"/>
                    <a:gd name="T46" fmla="*/ 2 w 25"/>
                    <a:gd name="T47" fmla="*/ 23 h 31"/>
                    <a:gd name="T48" fmla="*/ 0 w 25"/>
                    <a:gd name="T49" fmla="*/ 17 h 31"/>
                    <a:gd name="T50" fmla="*/ 0 w 25"/>
                    <a:gd name="T51" fmla="*/ 12 h 31"/>
                    <a:gd name="T52" fmla="*/ 2 w 25"/>
                    <a:gd name="T53" fmla="*/ 6 h 31"/>
                    <a:gd name="T54" fmla="*/ 4 w 25"/>
                    <a:gd name="T55" fmla="*/ 4 h 31"/>
                    <a:gd name="T56" fmla="*/ 7 w 25"/>
                    <a:gd name="T57" fmla="*/ 2 h 31"/>
                    <a:gd name="T58" fmla="*/ 11 w 25"/>
                    <a:gd name="T59" fmla="*/ 0 h 31"/>
                    <a:gd name="T60" fmla="*/ 15 w 25"/>
                    <a:gd name="T61" fmla="*/ 0 h 31"/>
                    <a:gd name="T62" fmla="*/ 15 w 25"/>
                    <a:gd name="T63" fmla="*/ 0 h 31"/>
                    <a:gd name="T64" fmla="*/ 9 w 25"/>
                    <a:gd name="T65" fmla="*/ 10 h 31"/>
                    <a:gd name="T66" fmla="*/ 7 w 25"/>
                    <a:gd name="T67" fmla="*/ 12 h 31"/>
                    <a:gd name="T68" fmla="*/ 6 w 25"/>
                    <a:gd name="T69" fmla="*/ 12 h 31"/>
                    <a:gd name="T70" fmla="*/ 6 w 25"/>
                    <a:gd name="T71" fmla="*/ 17 h 31"/>
                    <a:gd name="T72" fmla="*/ 6 w 25"/>
                    <a:gd name="T73" fmla="*/ 19 h 31"/>
                    <a:gd name="T74" fmla="*/ 7 w 25"/>
                    <a:gd name="T75" fmla="*/ 21 h 31"/>
                    <a:gd name="T76" fmla="*/ 9 w 25"/>
                    <a:gd name="T77" fmla="*/ 21 h 31"/>
                    <a:gd name="T78" fmla="*/ 11 w 25"/>
                    <a:gd name="T79" fmla="*/ 21 h 31"/>
                    <a:gd name="T80" fmla="*/ 11 w 25"/>
                    <a:gd name="T81" fmla="*/ 17 h 31"/>
                    <a:gd name="T82" fmla="*/ 11 w 25"/>
                    <a:gd name="T83" fmla="*/ 10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5"/>
                    <a:gd name="T127" fmla="*/ 0 h 31"/>
                    <a:gd name="T128" fmla="*/ 25 w 25"/>
                    <a:gd name="T129" fmla="*/ 31 h 3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5" h="31">
                      <a:moveTo>
                        <a:pt x="15" y="0"/>
                      </a:moveTo>
                      <a:lnTo>
                        <a:pt x="15" y="4"/>
                      </a:lnTo>
                      <a:lnTo>
                        <a:pt x="15" y="10"/>
                      </a:lnTo>
                      <a:lnTo>
                        <a:pt x="15" y="17"/>
                      </a:lnTo>
                      <a:lnTo>
                        <a:pt x="15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0" y="19"/>
                      </a:lnTo>
                      <a:lnTo>
                        <a:pt x="20" y="17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22" y="27"/>
                      </a:lnTo>
                      <a:lnTo>
                        <a:pt x="22" y="29"/>
                      </a:lnTo>
                      <a:lnTo>
                        <a:pt x="20" y="29"/>
                      </a:lnTo>
                      <a:lnTo>
                        <a:pt x="18" y="31"/>
                      </a:lnTo>
                      <a:lnTo>
                        <a:pt x="16" y="31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7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close/>
                      <a:moveTo>
                        <a:pt x="11" y="10"/>
                      </a:move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1" y="17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3" name="Freeform 192"/>
                <p:cNvSpPr>
                  <a:spLocks/>
                </p:cNvSpPr>
                <p:nvPr/>
              </p:nvSpPr>
              <p:spPr bwMode="auto">
                <a:xfrm>
                  <a:off x="1650" y="3827"/>
                  <a:ext cx="41" cy="30"/>
                </a:xfrm>
                <a:custGeom>
                  <a:avLst/>
                  <a:gdLst>
                    <a:gd name="T0" fmla="*/ 41 w 41"/>
                    <a:gd name="T1" fmla="*/ 30 h 30"/>
                    <a:gd name="T2" fmla="*/ 37 w 41"/>
                    <a:gd name="T3" fmla="*/ 28 h 30"/>
                    <a:gd name="T4" fmla="*/ 30 w 41"/>
                    <a:gd name="T5" fmla="*/ 24 h 30"/>
                    <a:gd name="T6" fmla="*/ 25 w 41"/>
                    <a:gd name="T7" fmla="*/ 20 h 30"/>
                    <a:gd name="T8" fmla="*/ 19 w 41"/>
                    <a:gd name="T9" fmla="*/ 14 h 30"/>
                    <a:gd name="T10" fmla="*/ 16 w 41"/>
                    <a:gd name="T11" fmla="*/ 12 h 30"/>
                    <a:gd name="T12" fmla="*/ 14 w 41"/>
                    <a:gd name="T13" fmla="*/ 10 h 30"/>
                    <a:gd name="T14" fmla="*/ 12 w 41"/>
                    <a:gd name="T15" fmla="*/ 10 h 30"/>
                    <a:gd name="T16" fmla="*/ 10 w 41"/>
                    <a:gd name="T17" fmla="*/ 10 h 30"/>
                    <a:gd name="T18" fmla="*/ 9 w 41"/>
                    <a:gd name="T19" fmla="*/ 12 h 30"/>
                    <a:gd name="T20" fmla="*/ 9 w 41"/>
                    <a:gd name="T21" fmla="*/ 12 h 30"/>
                    <a:gd name="T22" fmla="*/ 7 w 41"/>
                    <a:gd name="T23" fmla="*/ 14 h 30"/>
                    <a:gd name="T24" fmla="*/ 9 w 41"/>
                    <a:gd name="T25" fmla="*/ 16 h 30"/>
                    <a:gd name="T26" fmla="*/ 9 w 41"/>
                    <a:gd name="T27" fmla="*/ 18 h 30"/>
                    <a:gd name="T28" fmla="*/ 14 w 41"/>
                    <a:gd name="T29" fmla="*/ 24 h 30"/>
                    <a:gd name="T30" fmla="*/ 12 w 41"/>
                    <a:gd name="T31" fmla="*/ 28 h 30"/>
                    <a:gd name="T32" fmla="*/ 9 w 41"/>
                    <a:gd name="T33" fmla="*/ 28 h 30"/>
                    <a:gd name="T34" fmla="*/ 5 w 41"/>
                    <a:gd name="T35" fmla="*/ 26 h 30"/>
                    <a:gd name="T36" fmla="*/ 3 w 41"/>
                    <a:gd name="T37" fmla="*/ 24 h 30"/>
                    <a:gd name="T38" fmla="*/ 2 w 41"/>
                    <a:gd name="T39" fmla="*/ 22 h 30"/>
                    <a:gd name="T40" fmla="*/ 0 w 41"/>
                    <a:gd name="T41" fmla="*/ 18 h 30"/>
                    <a:gd name="T42" fmla="*/ 0 w 41"/>
                    <a:gd name="T43" fmla="*/ 14 h 30"/>
                    <a:gd name="T44" fmla="*/ 0 w 41"/>
                    <a:gd name="T45" fmla="*/ 10 h 30"/>
                    <a:gd name="T46" fmla="*/ 2 w 41"/>
                    <a:gd name="T47" fmla="*/ 6 h 30"/>
                    <a:gd name="T48" fmla="*/ 3 w 41"/>
                    <a:gd name="T49" fmla="*/ 4 h 30"/>
                    <a:gd name="T50" fmla="*/ 5 w 41"/>
                    <a:gd name="T51" fmla="*/ 2 h 30"/>
                    <a:gd name="T52" fmla="*/ 9 w 41"/>
                    <a:gd name="T53" fmla="*/ 0 h 30"/>
                    <a:gd name="T54" fmla="*/ 12 w 41"/>
                    <a:gd name="T55" fmla="*/ 0 h 30"/>
                    <a:gd name="T56" fmla="*/ 16 w 41"/>
                    <a:gd name="T57" fmla="*/ 0 h 30"/>
                    <a:gd name="T58" fmla="*/ 19 w 41"/>
                    <a:gd name="T59" fmla="*/ 2 h 30"/>
                    <a:gd name="T60" fmla="*/ 25 w 41"/>
                    <a:gd name="T61" fmla="*/ 6 h 30"/>
                    <a:gd name="T62" fmla="*/ 28 w 41"/>
                    <a:gd name="T63" fmla="*/ 10 h 30"/>
                    <a:gd name="T64" fmla="*/ 28 w 41"/>
                    <a:gd name="T65" fmla="*/ 12 h 30"/>
                    <a:gd name="T66" fmla="*/ 30 w 41"/>
                    <a:gd name="T67" fmla="*/ 14 h 30"/>
                    <a:gd name="T68" fmla="*/ 32 w 41"/>
                    <a:gd name="T69" fmla="*/ 14 h 30"/>
                    <a:gd name="T70" fmla="*/ 32 w 41"/>
                    <a:gd name="T71" fmla="*/ 8 h 30"/>
                    <a:gd name="T72" fmla="*/ 32 w 41"/>
                    <a:gd name="T73" fmla="*/ 0 h 30"/>
                    <a:gd name="T74" fmla="*/ 39 w 41"/>
                    <a:gd name="T75" fmla="*/ 0 h 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1"/>
                    <a:gd name="T115" fmla="*/ 0 h 30"/>
                    <a:gd name="T116" fmla="*/ 41 w 41"/>
                    <a:gd name="T117" fmla="*/ 30 h 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1" h="30">
                      <a:moveTo>
                        <a:pt x="41" y="0"/>
                      </a:moveTo>
                      <a:lnTo>
                        <a:pt x="41" y="30"/>
                      </a:lnTo>
                      <a:lnTo>
                        <a:pt x="39" y="30"/>
                      </a:lnTo>
                      <a:lnTo>
                        <a:pt x="37" y="28"/>
                      </a:lnTo>
                      <a:lnTo>
                        <a:pt x="32" y="26"/>
                      </a:lnTo>
                      <a:lnTo>
                        <a:pt x="30" y="24"/>
                      </a:lnTo>
                      <a:lnTo>
                        <a:pt x="27" y="22"/>
                      </a:lnTo>
                      <a:lnTo>
                        <a:pt x="25" y="20"/>
                      </a:lnTo>
                      <a:lnTo>
                        <a:pt x="21" y="16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4" y="18"/>
                      </a:lnTo>
                      <a:lnTo>
                        <a:pt x="14" y="24"/>
                      </a:lnTo>
                      <a:lnTo>
                        <a:pt x="14" y="26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9" y="28"/>
                      </a:lnTo>
                      <a:lnTo>
                        <a:pt x="7" y="28"/>
                      </a:lnTo>
                      <a:lnTo>
                        <a:pt x="5" y="26"/>
                      </a:lnTo>
                      <a:lnTo>
                        <a:pt x="3" y="26"/>
                      </a:lnTo>
                      <a:lnTo>
                        <a:pt x="3" y="24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8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4" name="Freeform 193"/>
                <p:cNvSpPr>
                  <a:spLocks/>
                </p:cNvSpPr>
                <p:nvPr/>
              </p:nvSpPr>
              <p:spPr bwMode="auto">
                <a:xfrm>
                  <a:off x="1680" y="3784"/>
                  <a:ext cx="23" cy="12"/>
                </a:xfrm>
                <a:custGeom>
                  <a:avLst/>
                  <a:gdLst>
                    <a:gd name="T0" fmla="*/ 0 w 23"/>
                    <a:gd name="T1" fmla="*/ 12 h 12"/>
                    <a:gd name="T2" fmla="*/ 0 w 23"/>
                    <a:gd name="T3" fmla="*/ 0 h 12"/>
                    <a:gd name="T4" fmla="*/ 5 w 23"/>
                    <a:gd name="T5" fmla="*/ 0 h 12"/>
                    <a:gd name="T6" fmla="*/ 7 w 23"/>
                    <a:gd name="T7" fmla="*/ 0 h 12"/>
                    <a:gd name="T8" fmla="*/ 9 w 23"/>
                    <a:gd name="T9" fmla="*/ 0 h 12"/>
                    <a:gd name="T10" fmla="*/ 13 w 23"/>
                    <a:gd name="T11" fmla="*/ 0 h 12"/>
                    <a:gd name="T12" fmla="*/ 14 w 23"/>
                    <a:gd name="T13" fmla="*/ 2 h 12"/>
                    <a:gd name="T14" fmla="*/ 16 w 23"/>
                    <a:gd name="T15" fmla="*/ 2 h 12"/>
                    <a:gd name="T16" fmla="*/ 18 w 23"/>
                    <a:gd name="T17" fmla="*/ 2 h 12"/>
                    <a:gd name="T18" fmla="*/ 22 w 23"/>
                    <a:gd name="T19" fmla="*/ 6 h 12"/>
                    <a:gd name="T20" fmla="*/ 22 w 23"/>
                    <a:gd name="T21" fmla="*/ 8 h 12"/>
                    <a:gd name="T22" fmla="*/ 23 w 23"/>
                    <a:gd name="T23" fmla="*/ 10 h 12"/>
                    <a:gd name="T24" fmla="*/ 22 w 23"/>
                    <a:gd name="T25" fmla="*/ 10 h 12"/>
                    <a:gd name="T26" fmla="*/ 20 w 23"/>
                    <a:gd name="T27" fmla="*/ 10 h 12"/>
                    <a:gd name="T28" fmla="*/ 18 w 23"/>
                    <a:gd name="T29" fmla="*/ 12 h 12"/>
                    <a:gd name="T30" fmla="*/ 16 w 23"/>
                    <a:gd name="T31" fmla="*/ 10 h 12"/>
                    <a:gd name="T32" fmla="*/ 16 w 23"/>
                    <a:gd name="T33" fmla="*/ 10 h 12"/>
                    <a:gd name="T34" fmla="*/ 16 w 23"/>
                    <a:gd name="T35" fmla="*/ 8 h 12"/>
                    <a:gd name="T36" fmla="*/ 14 w 23"/>
                    <a:gd name="T37" fmla="*/ 8 h 12"/>
                    <a:gd name="T38" fmla="*/ 14 w 23"/>
                    <a:gd name="T39" fmla="*/ 6 h 12"/>
                    <a:gd name="T40" fmla="*/ 13 w 23"/>
                    <a:gd name="T41" fmla="*/ 6 h 12"/>
                    <a:gd name="T42" fmla="*/ 11 w 23"/>
                    <a:gd name="T43" fmla="*/ 6 h 12"/>
                    <a:gd name="T44" fmla="*/ 11 w 23"/>
                    <a:gd name="T45" fmla="*/ 12 h 12"/>
                    <a:gd name="T46" fmla="*/ 0 w 23"/>
                    <a:gd name="T47" fmla="*/ 12 h 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"/>
                    <a:gd name="T73" fmla="*/ 0 h 12"/>
                    <a:gd name="T74" fmla="*/ 23 w 23"/>
                    <a:gd name="T75" fmla="*/ 12 h 1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5" name="Freeform 194"/>
                <p:cNvSpPr>
                  <a:spLocks/>
                </p:cNvSpPr>
                <p:nvPr/>
              </p:nvSpPr>
              <p:spPr bwMode="auto">
                <a:xfrm>
                  <a:off x="1652" y="3737"/>
                  <a:ext cx="41" cy="30"/>
                </a:xfrm>
                <a:custGeom>
                  <a:avLst/>
                  <a:gdLst>
                    <a:gd name="T0" fmla="*/ 0 w 41"/>
                    <a:gd name="T1" fmla="*/ 2 h 30"/>
                    <a:gd name="T2" fmla="*/ 3 w 41"/>
                    <a:gd name="T3" fmla="*/ 2 h 30"/>
                    <a:gd name="T4" fmla="*/ 8 w 41"/>
                    <a:gd name="T5" fmla="*/ 6 h 30"/>
                    <a:gd name="T6" fmla="*/ 8 w 41"/>
                    <a:gd name="T7" fmla="*/ 18 h 30"/>
                    <a:gd name="T8" fmla="*/ 14 w 41"/>
                    <a:gd name="T9" fmla="*/ 18 h 30"/>
                    <a:gd name="T10" fmla="*/ 12 w 41"/>
                    <a:gd name="T11" fmla="*/ 16 h 30"/>
                    <a:gd name="T12" fmla="*/ 12 w 41"/>
                    <a:gd name="T13" fmla="*/ 14 h 30"/>
                    <a:gd name="T14" fmla="*/ 12 w 41"/>
                    <a:gd name="T15" fmla="*/ 12 h 30"/>
                    <a:gd name="T16" fmla="*/ 14 w 41"/>
                    <a:gd name="T17" fmla="*/ 8 h 30"/>
                    <a:gd name="T18" fmla="*/ 17 w 41"/>
                    <a:gd name="T19" fmla="*/ 2 h 30"/>
                    <a:gd name="T20" fmla="*/ 23 w 41"/>
                    <a:gd name="T21" fmla="*/ 0 h 30"/>
                    <a:gd name="T22" fmla="*/ 26 w 41"/>
                    <a:gd name="T23" fmla="*/ 0 h 30"/>
                    <a:gd name="T24" fmla="*/ 32 w 41"/>
                    <a:gd name="T25" fmla="*/ 0 h 30"/>
                    <a:gd name="T26" fmla="*/ 35 w 41"/>
                    <a:gd name="T27" fmla="*/ 2 h 30"/>
                    <a:gd name="T28" fmla="*/ 39 w 41"/>
                    <a:gd name="T29" fmla="*/ 6 h 30"/>
                    <a:gd name="T30" fmla="*/ 41 w 41"/>
                    <a:gd name="T31" fmla="*/ 10 h 30"/>
                    <a:gd name="T32" fmla="*/ 41 w 41"/>
                    <a:gd name="T33" fmla="*/ 14 h 30"/>
                    <a:gd name="T34" fmla="*/ 41 w 41"/>
                    <a:gd name="T35" fmla="*/ 18 h 30"/>
                    <a:gd name="T36" fmla="*/ 39 w 41"/>
                    <a:gd name="T37" fmla="*/ 22 h 30"/>
                    <a:gd name="T38" fmla="*/ 37 w 41"/>
                    <a:gd name="T39" fmla="*/ 24 h 30"/>
                    <a:gd name="T40" fmla="*/ 35 w 41"/>
                    <a:gd name="T41" fmla="*/ 26 h 30"/>
                    <a:gd name="T42" fmla="*/ 33 w 41"/>
                    <a:gd name="T43" fmla="*/ 28 h 30"/>
                    <a:gd name="T44" fmla="*/ 32 w 41"/>
                    <a:gd name="T45" fmla="*/ 30 h 30"/>
                    <a:gd name="T46" fmla="*/ 28 w 41"/>
                    <a:gd name="T47" fmla="*/ 30 h 30"/>
                    <a:gd name="T48" fmla="*/ 28 w 41"/>
                    <a:gd name="T49" fmla="*/ 22 h 30"/>
                    <a:gd name="T50" fmla="*/ 30 w 41"/>
                    <a:gd name="T51" fmla="*/ 20 h 30"/>
                    <a:gd name="T52" fmla="*/ 32 w 41"/>
                    <a:gd name="T53" fmla="*/ 18 h 30"/>
                    <a:gd name="T54" fmla="*/ 33 w 41"/>
                    <a:gd name="T55" fmla="*/ 16 h 30"/>
                    <a:gd name="T56" fmla="*/ 33 w 41"/>
                    <a:gd name="T57" fmla="*/ 16 h 30"/>
                    <a:gd name="T58" fmla="*/ 33 w 41"/>
                    <a:gd name="T59" fmla="*/ 14 h 30"/>
                    <a:gd name="T60" fmla="*/ 33 w 41"/>
                    <a:gd name="T61" fmla="*/ 12 h 30"/>
                    <a:gd name="T62" fmla="*/ 30 w 41"/>
                    <a:gd name="T63" fmla="*/ 10 h 30"/>
                    <a:gd name="T64" fmla="*/ 26 w 41"/>
                    <a:gd name="T65" fmla="*/ 10 h 30"/>
                    <a:gd name="T66" fmla="*/ 23 w 41"/>
                    <a:gd name="T67" fmla="*/ 10 h 30"/>
                    <a:gd name="T68" fmla="*/ 19 w 41"/>
                    <a:gd name="T69" fmla="*/ 12 h 30"/>
                    <a:gd name="T70" fmla="*/ 19 w 41"/>
                    <a:gd name="T71" fmla="*/ 14 h 30"/>
                    <a:gd name="T72" fmla="*/ 19 w 41"/>
                    <a:gd name="T73" fmla="*/ 16 h 30"/>
                    <a:gd name="T74" fmla="*/ 19 w 41"/>
                    <a:gd name="T75" fmla="*/ 16 h 30"/>
                    <a:gd name="T76" fmla="*/ 21 w 41"/>
                    <a:gd name="T77" fmla="*/ 18 h 30"/>
                    <a:gd name="T78" fmla="*/ 21 w 41"/>
                    <a:gd name="T79" fmla="*/ 20 h 30"/>
                    <a:gd name="T80" fmla="*/ 21 w 41"/>
                    <a:gd name="T81" fmla="*/ 22 h 30"/>
                    <a:gd name="T82" fmla="*/ 21 w 41"/>
                    <a:gd name="T83" fmla="*/ 26 h 30"/>
                    <a:gd name="T84" fmla="*/ 16 w 41"/>
                    <a:gd name="T85" fmla="*/ 28 h 30"/>
                    <a:gd name="T86" fmla="*/ 5 w 41"/>
                    <a:gd name="T87" fmla="*/ 26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"/>
                    <a:gd name="T133" fmla="*/ 0 h 30"/>
                    <a:gd name="T134" fmla="*/ 41 w 41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" h="30">
                      <a:moveTo>
                        <a:pt x="0" y="26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6" y="4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8"/>
                      </a:lnTo>
                      <a:lnTo>
                        <a:pt x="39" y="20"/>
                      </a:lnTo>
                      <a:lnTo>
                        <a:pt x="39" y="22"/>
                      </a:lnTo>
                      <a:lnTo>
                        <a:pt x="39" y="24"/>
                      </a:lnTo>
                      <a:lnTo>
                        <a:pt x="37" y="24"/>
                      </a:lnTo>
                      <a:lnTo>
                        <a:pt x="35" y="26"/>
                      </a:lnTo>
                      <a:lnTo>
                        <a:pt x="35" y="28"/>
                      </a:lnTo>
                      <a:lnTo>
                        <a:pt x="33" y="28"/>
                      </a:lnTo>
                      <a:lnTo>
                        <a:pt x="32" y="28"/>
                      </a:lnTo>
                      <a:lnTo>
                        <a:pt x="32" y="30"/>
                      </a:lnTo>
                      <a:lnTo>
                        <a:pt x="3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lnTo>
                        <a:pt x="28" y="22"/>
                      </a:lnTo>
                      <a:lnTo>
                        <a:pt x="28" y="20"/>
                      </a:lnTo>
                      <a:lnTo>
                        <a:pt x="30" y="20"/>
                      </a:lnTo>
                      <a:lnTo>
                        <a:pt x="32" y="18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6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19" y="16"/>
                      </a:ln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1" y="22"/>
                      </a:lnTo>
                      <a:lnTo>
                        <a:pt x="21" y="24"/>
                      </a:lnTo>
                      <a:lnTo>
                        <a:pt x="21" y="26"/>
                      </a:lnTo>
                      <a:lnTo>
                        <a:pt x="21" y="28"/>
                      </a:lnTo>
                      <a:lnTo>
                        <a:pt x="16" y="28"/>
                      </a:lnTo>
                      <a:lnTo>
                        <a:pt x="10" y="28"/>
                      </a:lnTo>
                      <a:lnTo>
                        <a:pt x="5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6" name="Freeform 195"/>
                <p:cNvSpPr>
                  <a:spLocks/>
                </p:cNvSpPr>
                <p:nvPr/>
              </p:nvSpPr>
              <p:spPr bwMode="auto">
                <a:xfrm>
                  <a:off x="1673" y="3694"/>
                  <a:ext cx="9" cy="14"/>
                </a:xfrm>
                <a:custGeom>
                  <a:avLst/>
                  <a:gdLst>
                    <a:gd name="T0" fmla="*/ 0 w 9"/>
                    <a:gd name="T1" fmla="*/ 14 h 14"/>
                    <a:gd name="T2" fmla="*/ 0 w 9"/>
                    <a:gd name="T3" fmla="*/ 10 h 14"/>
                    <a:gd name="T4" fmla="*/ 0 w 9"/>
                    <a:gd name="T5" fmla="*/ 6 h 14"/>
                    <a:gd name="T6" fmla="*/ 0 w 9"/>
                    <a:gd name="T7" fmla="*/ 0 h 14"/>
                    <a:gd name="T8" fmla="*/ 2 w 9"/>
                    <a:gd name="T9" fmla="*/ 0 h 14"/>
                    <a:gd name="T10" fmla="*/ 4 w 9"/>
                    <a:gd name="T11" fmla="*/ 0 h 14"/>
                    <a:gd name="T12" fmla="*/ 9 w 9"/>
                    <a:gd name="T13" fmla="*/ 0 h 14"/>
                    <a:gd name="T14" fmla="*/ 9 w 9"/>
                    <a:gd name="T15" fmla="*/ 6 h 14"/>
                    <a:gd name="T16" fmla="*/ 9 w 9"/>
                    <a:gd name="T17" fmla="*/ 10 h 14"/>
                    <a:gd name="T18" fmla="*/ 9 w 9"/>
                    <a:gd name="T19" fmla="*/ 14 h 14"/>
                    <a:gd name="T20" fmla="*/ 4 w 9"/>
                    <a:gd name="T21" fmla="*/ 14 h 14"/>
                    <a:gd name="T22" fmla="*/ 2 w 9"/>
                    <a:gd name="T23" fmla="*/ 14 h 14"/>
                    <a:gd name="T24" fmla="*/ 0 w 9"/>
                    <a:gd name="T25" fmla="*/ 1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4"/>
                    <a:gd name="T41" fmla="*/ 9 w 9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4">
                      <a:moveTo>
                        <a:pt x="0" y="14"/>
                      </a:move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7" name="Freeform 196"/>
                <p:cNvSpPr>
                  <a:spLocks/>
                </p:cNvSpPr>
                <p:nvPr/>
              </p:nvSpPr>
              <p:spPr bwMode="auto">
                <a:xfrm>
                  <a:off x="1652" y="3646"/>
                  <a:ext cx="39" cy="29"/>
                </a:xfrm>
                <a:custGeom>
                  <a:avLst/>
                  <a:gdLst>
                    <a:gd name="T0" fmla="*/ 0 w 39"/>
                    <a:gd name="T1" fmla="*/ 29 h 29"/>
                    <a:gd name="T2" fmla="*/ 0 w 39"/>
                    <a:gd name="T3" fmla="*/ 21 h 29"/>
                    <a:gd name="T4" fmla="*/ 0 w 39"/>
                    <a:gd name="T5" fmla="*/ 15 h 29"/>
                    <a:gd name="T6" fmla="*/ 0 w 39"/>
                    <a:gd name="T7" fmla="*/ 9 h 29"/>
                    <a:gd name="T8" fmla="*/ 0 w 39"/>
                    <a:gd name="T9" fmla="*/ 0 h 29"/>
                    <a:gd name="T10" fmla="*/ 1 w 39"/>
                    <a:gd name="T11" fmla="*/ 0 h 29"/>
                    <a:gd name="T12" fmla="*/ 3 w 39"/>
                    <a:gd name="T13" fmla="*/ 0 h 29"/>
                    <a:gd name="T14" fmla="*/ 5 w 39"/>
                    <a:gd name="T15" fmla="*/ 0 h 29"/>
                    <a:gd name="T16" fmla="*/ 7 w 39"/>
                    <a:gd name="T17" fmla="*/ 0 h 29"/>
                    <a:gd name="T18" fmla="*/ 7 w 39"/>
                    <a:gd name="T19" fmla="*/ 9 h 29"/>
                    <a:gd name="T20" fmla="*/ 7 w 39"/>
                    <a:gd name="T21" fmla="*/ 13 h 29"/>
                    <a:gd name="T22" fmla="*/ 7 w 39"/>
                    <a:gd name="T23" fmla="*/ 17 h 29"/>
                    <a:gd name="T24" fmla="*/ 8 w 39"/>
                    <a:gd name="T25" fmla="*/ 17 h 29"/>
                    <a:gd name="T26" fmla="*/ 10 w 39"/>
                    <a:gd name="T27" fmla="*/ 17 h 29"/>
                    <a:gd name="T28" fmla="*/ 14 w 39"/>
                    <a:gd name="T29" fmla="*/ 17 h 29"/>
                    <a:gd name="T30" fmla="*/ 14 w 39"/>
                    <a:gd name="T31" fmla="*/ 11 h 29"/>
                    <a:gd name="T32" fmla="*/ 14 w 39"/>
                    <a:gd name="T33" fmla="*/ 7 h 29"/>
                    <a:gd name="T34" fmla="*/ 14 w 39"/>
                    <a:gd name="T35" fmla="*/ 2 h 29"/>
                    <a:gd name="T36" fmla="*/ 19 w 39"/>
                    <a:gd name="T37" fmla="*/ 2 h 29"/>
                    <a:gd name="T38" fmla="*/ 21 w 39"/>
                    <a:gd name="T39" fmla="*/ 2 h 29"/>
                    <a:gd name="T40" fmla="*/ 23 w 39"/>
                    <a:gd name="T41" fmla="*/ 2 h 29"/>
                    <a:gd name="T42" fmla="*/ 23 w 39"/>
                    <a:gd name="T43" fmla="*/ 7 h 29"/>
                    <a:gd name="T44" fmla="*/ 23 w 39"/>
                    <a:gd name="T45" fmla="*/ 11 h 29"/>
                    <a:gd name="T46" fmla="*/ 23 w 39"/>
                    <a:gd name="T47" fmla="*/ 17 h 29"/>
                    <a:gd name="T48" fmla="*/ 39 w 39"/>
                    <a:gd name="T49" fmla="*/ 17 h 29"/>
                    <a:gd name="T50" fmla="*/ 39 w 39"/>
                    <a:gd name="T51" fmla="*/ 29 h 29"/>
                    <a:gd name="T52" fmla="*/ 30 w 39"/>
                    <a:gd name="T53" fmla="*/ 29 h 29"/>
                    <a:gd name="T54" fmla="*/ 19 w 39"/>
                    <a:gd name="T55" fmla="*/ 29 h 29"/>
                    <a:gd name="T56" fmla="*/ 8 w 39"/>
                    <a:gd name="T57" fmla="*/ 29 h 29"/>
                    <a:gd name="T58" fmla="*/ 0 w 39"/>
                    <a:gd name="T59" fmla="*/ 29 h 2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"/>
                    <a:gd name="T91" fmla="*/ 0 h 29"/>
                    <a:gd name="T92" fmla="*/ 39 w 39"/>
                    <a:gd name="T93" fmla="*/ 29 h 2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" h="29">
                      <a:moveTo>
                        <a:pt x="0" y="29"/>
                      </a:move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7" y="13"/>
                      </a:lnTo>
                      <a:lnTo>
                        <a:pt x="7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4" y="17"/>
                      </a:lnTo>
                      <a:lnTo>
                        <a:pt x="14" y="11"/>
                      </a:lnTo>
                      <a:lnTo>
                        <a:pt x="14" y="7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7"/>
                      </a:lnTo>
                      <a:lnTo>
                        <a:pt x="23" y="11"/>
                      </a:lnTo>
                      <a:lnTo>
                        <a:pt x="23" y="17"/>
                      </a:lnTo>
                      <a:lnTo>
                        <a:pt x="39" y="17"/>
                      </a:lnTo>
                      <a:lnTo>
                        <a:pt x="39" y="29"/>
                      </a:lnTo>
                      <a:lnTo>
                        <a:pt x="30" y="29"/>
                      </a:lnTo>
                      <a:lnTo>
                        <a:pt x="19" y="29"/>
                      </a:lnTo>
                      <a:lnTo>
                        <a:pt x="8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8" name="Freeform 197"/>
                <p:cNvSpPr>
                  <a:spLocks/>
                </p:cNvSpPr>
                <p:nvPr/>
              </p:nvSpPr>
              <p:spPr bwMode="auto">
                <a:xfrm>
                  <a:off x="1662" y="3587"/>
                  <a:ext cx="31" cy="29"/>
                </a:xfrm>
                <a:custGeom>
                  <a:avLst/>
                  <a:gdLst>
                    <a:gd name="T0" fmla="*/ 29 w 31"/>
                    <a:gd name="T1" fmla="*/ 0 h 29"/>
                    <a:gd name="T2" fmla="*/ 29 w 31"/>
                    <a:gd name="T3" fmla="*/ 2 h 29"/>
                    <a:gd name="T4" fmla="*/ 29 w 31"/>
                    <a:gd name="T5" fmla="*/ 6 h 29"/>
                    <a:gd name="T6" fmla="*/ 29 w 31"/>
                    <a:gd name="T7" fmla="*/ 8 h 29"/>
                    <a:gd name="T8" fmla="*/ 29 w 31"/>
                    <a:gd name="T9" fmla="*/ 10 h 29"/>
                    <a:gd name="T10" fmla="*/ 27 w 31"/>
                    <a:gd name="T11" fmla="*/ 10 h 29"/>
                    <a:gd name="T12" fmla="*/ 27 w 31"/>
                    <a:gd name="T13" fmla="*/ 10 h 29"/>
                    <a:gd name="T14" fmla="*/ 27 w 31"/>
                    <a:gd name="T15" fmla="*/ 10 h 29"/>
                    <a:gd name="T16" fmla="*/ 25 w 31"/>
                    <a:gd name="T17" fmla="*/ 10 h 29"/>
                    <a:gd name="T18" fmla="*/ 27 w 31"/>
                    <a:gd name="T19" fmla="*/ 12 h 29"/>
                    <a:gd name="T20" fmla="*/ 27 w 31"/>
                    <a:gd name="T21" fmla="*/ 12 h 29"/>
                    <a:gd name="T22" fmla="*/ 29 w 31"/>
                    <a:gd name="T23" fmla="*/ 12 h 29"/>
                    <a:gd name="T24" fmla="*/ 29 w 31"/>
                    <a:gd name="T25" fmla="*/ 14 h 29"/>
                    <a:gd name="T26" fmla="*/ 31 w 31"/>
                    <a:gd name="T27" fmla="*/ 16 h 29"/>
                    <a:gd name="T28" fmla="*/ 31 w 31"/>
                    <a:gd name="T29" fmla="*/ 18 h 29"/>
                    <a:gd name="T30" fmla="*/ 31 w 31"/>
                    <a:gd name="T31" fmla="*/ 21 h 29"/>
                    <a:gd name="T32" fmla="*/ 31 w 31"/>
                    <a:gd name="T33" fmla="*/ 23 h 29"/>
                    <a:gd name="T34" fmla="*/ 29 w 31"/>
                    <a:gd name="T35" fmla="*/ 25 h 29"/>
                    <a:gd name="T36" fmla="*/ 27 w 31"/>
                    <a:gd name="T37" fmla="*/ 27 h 29"/>
                    <a:gd name="T38" fmla="*/ 25 w 31"/>
                    <a:gd name="T39" fmla="*/ 29 h 29"/>
                    <a:gd name="T40" fmla="*/ 23 w 31"/>
                    <a:gd name="T41" fmla="*/ 29 h 29"/>
                    <a:gd name="T42" fmla="*/ 22 w 31"/>
                    <a:gd name="T43" fmla="*/ 29 h 29"/>
                    <a:gd name="T44" fmla="*/ 18 w 31"/>
                    <a:gd name="T45" fmla="*/ 29 h 29"/>
                    <a:gd name="T46" fmla="*/ 15 w 31"/>
                    <a:gd name="T47" fmla="*/ 29 h 29"/>
                    <a:gd name="T48" fmla="*/ 9 w 31"/>
                    <a:gd name="T49" fmla="*/ 29 h 29"/>
                    <a:gd name="T50" fmla="*/ 4 w 31"/>
                    <a:gd name="T51" fmla="*/ 29 h 29"/>
                    <a:gd name="T52" fmla="*/ 0 w 31"/>
                    <a:gd name="T53" fmla="*/ 29 h 29"/>
                    <a:gd name="T54" fmla="*/ 0 w 31"/>
                    <a:gd name="T55" fmla="*/ 27 h 29"/>
                    <a:gd name="T56" fmla="*/ 0 w 31"/>
                    <a:gd name="T57" fmla="*/ 25 h 29"/>
                    <a:gd name="T58" fmla="*/ 0 w 31"/>
                    <a:gd name="T59" fmla="*/ 21 h 29"/>
                    <a:gd name="T60" fmla="*/ 0 w 31"/>
                    <a:gd name="T61" fmla="*/ 18 h 29"/>
                    <a:gd name="T62" fmla="*/ 16 w 31"/>
                    <a:gd name="T63" fmla="*/ 18 h 29"/>
                    <a:gd name="T64" fmla="*/ 18 w 31"/>
                    <a:gd name="T65" fmla="*/ 18 h 29"/>
                    <a:gd name="T66" fmla="*/ 20 w 31"/>
                    <a:gd name="T67" fmla="*/ 18 h 29"/>
                    <a:gd name="T68" fmla="*/ 20 w 31"/>
                    <a:gd name="T69" fmla="*/ 18 h 29"/>
                    <a:gd name="T70" fmla="*/ 22 w 31"/>
                    <a:gd name="T71" fmla="*/ 16 h 29"/>
                    <a:gd name="T72" fmla="*/ 22 w 31"/>
                    <a:gd name="T73" fmla="*/ 16 h 29"/>
                    <a:gd name="T74" fmla="*/ 22 w 31"/>
                    <a:gd name="T75" fmla="*/ 16 h 29"/>
                    <a:gd name="T76" fmla="*/ 22 w 31"/>
                    <a:gd name="T77" fmla="*/ 14 h 29"/>
                    <a:gd name="T78" fmla="*/ 22 w 31"/>
                    <a:gd name="T79" fmla="*/ 14 h 29"/>
                    <a:gd name="T80" fmla="*/ 22 w 31"/>
                    <a:gd name="T81" fmla="*/ 14 h 29"/>
                    <a:gd name="T82" fmla="*/ 22 w 31"/>
                    <a:gd name="T83" fmla="*/ 12 h 29"/>
                    <a:gd name="T84" fmla="*/ 20 w 31"/>
                    <a:gd name="T85" fmla="*/ 12 h 29"/>
                    <a:gd name="T86" fmla="*/ 18 w 31"/>
                    <a:gd name="T87" fmla="*/ 10 h 29"/>
                    <a:gd name="T88" fmla="*/ 18 w 31"/>
                    <a:gd name="T89" fmla="*/ 10 h 29"/>
                    <a:gd name="T90" fmla="*/ 15 w 31"/>
                    <a:gd name="T91" fmla="*/ 10 h 29"/>
                    <a:gd name="T92" fmla="*/ 7 w 31"/>
                    <a:gd name="T93" fmla="*/ 10 h 29"/>
                    <a:gd name="T94" fmla="*/ 4 w 31"/>
                    <a:gd name="T95" fmla="*/ 10 h 29"/>
                    <a:gd name="T96" fmla="*/ 0 w 31"/>
                    <a:gd name="T97" fmla="*/ 10 h 29"/>
                    <a:gd name="T98" fmla="*/ 0 w 31"/>
                    <a:gd name="T99" fmla="*/ 8 h 29"/>
                    <a:gd name="T100" fmla="*/ 0 w 31"/>
                    <a:gd name="T101" fmla="*/ 6 h 29"/>
                    <a:gd name="T102" fmla="*/ 0 w 31"/>
                    <a:gd name="T103" fmla="*/ 0 h 29"/>
                    <a:gd name="T104" fmla="*/ 7 w 31"/>
                    <a:gd name="T105" fmla="*/ 0 h 29"/>
                    <a:gd name="T106" fmla="*/ 15 w 31"/>
                    <a:gd name="T107" fmla="*/ 0 h 29"/>
                    <a:gd name="T108" fmla="*/ 22 w 31"/>
                    <a:gd name="T109" fmla="*/ 0 h 29"/>
                    <a:gd name="T110" fmla="*/ 29 w 31"/>
                    <a:gd name="T111" fmla="*/ 0 h 2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1"/>
                    <a:gd name="T169" fmla="*/ 0 h 29"/>
                    <a:gd name="T170" fmla="*/ 31 w 31"/>
                    <a:gd name="T171" fmla="*/ 29 h 2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1" h="29">
                      <a:moveTo>
                        <a:pt x="29" y="0"/>
                      </a:moveTo>
                      <a:lnTo>
                        <a:pt x="29" y="2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7" y="12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31" y="21"/>
                      </a:lnTo>
                      <a:lnTo>
                        <a:pt x="31" y="23"/>
                      </a:lnTo>
                      <a:lnTo>
                        <a:pt x="29" y="25"/>
                      </a:lnTo>
                      <a:lnTo>
                        <a:pt x="27" y="27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18" y="29"/>
                      </a:lnTo>
                      <a:lnTo>
                        <a:pt x="15" y="29"/>
                      </a:lnTo>
                      <a:lnTo>
                        <a:pt x="9" y="29"/>
                      </a:lnTo>
                      <a:lnTo>
                        <a:pt x="4" y="29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0"/>
                      </a:lnTo>
                      <a:lnTo>
                        <a:pt x="15" y="10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49" name="Freeform 198"/>
                <p:cNvSpPr>
                  <a:spLocks/>
                </p:cNvSpPr>
                <p:nvPr/>
              </p:nvSpPr>
              <p:spPr bwMode="auto">
                <a:xfrm>
                  <a:off x="1660" y="3534"/>
                  <a:ext cx="31" cy="22"/>
                </a:xfrm>
                <a:custGeom>
                  <a:avLst/>
                  <a:gdLst>
                    <a:gd name="T0" fmla="*/ 2 w 31"/>
                    <a:gd name="T1" fmla="*/ 22 h 22"/>
                    <a:gd name="T2" fmla="*/ 2 w 31"/>
                    <a:gd name="T3" fmla="*/ 20 h 22"/>
                    <a:gd name="T4" fmla="*/ 2 w 31"/>
                    <a:gd name="T5" fmla="*/ 18 h 22"/>
                    <a:gd name="T6" fmla="*/ 2 w 31"/>
                    <a:gd name="T7" fmla="*/ 14 h 22"/>
                    <a:gd name="T8" fmla="*/ 2 w 31"/>
                    <a:gd name="T9" fmla="*/ 12 h 22"/>
                    <a:gd name="T10" fmla="*/ 8 w 31"/>
                    <a:gd name="T11" fmla="*/ 12 h 22"/>
                    <a:gd name="T12" fmla="*/ 6 w 31"/>
                    <a:gd name="T13" fmla="*/ 12 h 22"/>
                    <a:gd name="T14" fmla="*/ 4 w 31"/>
                    <a:gd name="T15" fmla="*/ 12 h 22"/>
                    <a:gd name="T16" fmla="*/ 4 w 31"/>
                    <a:gd name="T17" fmla="*/ 10 h 22"/>
                    <a:gd name="T18" fmla="*/ 2 w 31"/>
                    <a:gd name="T19" fmla="*/ 10 h 22"/>
                    <a:gd name="T20" fmla="*/ 2 w 31"/>
                    <a:gd name="T21" fmla="*/ 8 h 22"/>
                    <a:gd name="T22" fmla="*/ 2 w 31"/>
                    <a:gd name="T23" fmla="*/ 8 h 22"/>
                    <a:gd name="T24" fmla="*/ 0 w 31"/>
                    <a:gd name="T25" fmla="*/ 8 h 22"/>
                    <a:gd name="T26" fmla="*/ 0 w 31"/>
                    <a:gd name="T27" fmla="*/ 6 h 22"/>
                    <a:gd name="T28" fmla="*/ 0 w 31"/>
                    <a:gd name="T29" fmla="*/ 4 h 22"/>
                    <a:gd name="T30" fmla="*/ 2 w 31"/>
                    <a:gd name="T31" fmla="*/ 4 h 22"/>
                    <a:gd name="T32" fmla="*/ 2 w 31"/>
                    <a:gd name="T33" fmla="*/ 2 h 22"/>
                    <a:gd name="T34" fmla="*/ 2 w 31"/>
                    <a:gd name="T35" fmla="*/ 0 h 22"/>
                    <a:gd name="T36" fmla="*/ 4 w 31"/>
                    <a:gd name="T37" fmla="*/ 2 h 22"/>
                    <a:gd name="T38" fmla="*/ 8 w 31"/>
                    <a:gd name="T39" fmla="*/ 2 h 22"/>
                    <a:gd name="T40" fmla="*/ 9 w 31"/>
                    <a:gd name="T41" fmla="*/ 4 h 22"/>
                    <a:gd name="T42" fmla="*/ 11 w 31"/>
                    <a:gd name="T43" fmla="*/ 4 h 22"/>
                    <a:gd name="T44" fmla="*/ 11 w 31"/>
                    <a:gd name="T45" fmla="*/ 6 h 22"/>
                    <a:gd name="T46" fmla="*/ 11 w 31"/>
                    <a:gd name="T47" fmla="*/ 6 h 22"/>
                    <a:gd name="T48" fmla="*/ 9 w 31"/>
                    <a:gd name="T49" fmla="*/ 6 h 22"/>
                    <a:gd name="T50" fmla="*/ 9 w 31"/>
                    <a:gd name="T51" fmla="*/ 6 h 22"/>
                    <a:gd name="T52" fmla="*/ 9 w 31"/>
                    <a:gd name="T53" fmla="*/ 8 h 22"/>
                    <a:gd name="T54" fmla="*/ 11 w 31"/>
                    <a:gd name="T55" fmla="*/ 8 h 22"/>
                    <a:gd name="T56" fmla="*/ 11 w 31"/>
                    <a:gd name="T57" fmla="*/ 10 h 22"/>
                    <a:gd name="T58" fmla="*/ 11 w 31"/>
                    <a:gd name="T59" fmla="*/ 10 h 22"/>
                    <a:gd name="T60" fmla="*/ 13 w 31"/>
                    <a:gd name="T61" fmla="*/ 10 h 22"/>
                    <a:gd name="T62" fmla="*/ 15 w 31"/>
                    <a:gd name="T63" fmla="*/ 12 h 22"/>
                    <a:gd name="T64" fmla="*/ 18 w 31"/>
                    <a:gd name="T65" fmla="*/ 12 h 22"/>
                    <a:gd name="T66" fmla="*/ 22 w 31"/>
                    <a:gd name="T67" fmla="*/ 12 h 22"/>
                    <a:gd name="T68" fmla="*/ 27 w 31"/>
                    <a:gd name="T69" fmla="*/ 12 h 22"/>
                    <a:gd name="T70" fmla="*/ 29 w 31"/>
                    <a:gd name="T71" fmla="*/ 12 h 22"/>
                    <a:gd name="T72" fmla="*/ 31 w 31"/>
                    <a:gd name="T73" fmla="*/ 12 h 22"/>
                    <a:gd name="T74" fmla="*/ 31 w 31"/>
                    <a:gd name="T75" fmla="*/ 14 h 22"/>
                    <a:gd name="T76" fmla="*/ 31 w 31"/>
                    <a:gd name="T77" fmla="*/ 16 h 22"/>
                    <a:gd name="T78" fmla="*/ 31 w 31"/>
                    <a:gd name="T79" fmla="*/ 22 h 22"/>
                    <a:gd name="T80" fmla="*/ 24 w 31"/>
                    <a:gd name="T81" fmla="*/ 22 h 22"/>
                    <a:gd name="T82" fmla="*/ 17 w 31"/>
                    <a:gd name="T83" fmla="*/ 22 h 22"/>
                    <a:gd name="T84" fmla="*/ 9 w 31"/>
                    <a:gd name="T85" fmla="*/ 22 h 22"/>
                    <a:gd name="T86" fmla="*/ 2 w 31"/>
                    <a:gd name="T87" fmla="*/ 22 h 2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"/>
                    <a:gd name="T133" fmla="*/ 0 h 22"/>
                    <a:gd name="T134" fmla="*/ 31 w 31"/>
                    <a:gd name="T135" fmla="*/ 22 h 2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" h="22">
                      <a:moveTo>
                        <a:pt x="2" y="22"/>
                      </a:move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5" y="12"/>
                      </a:lnTo>
                      <a:lnTo>
                        <a:pt x="18" y="12"/>
                      </a:lnTo>
                      <a:lnTo>
                        <a:pt x="22" y="12"/>
                      </a:lnTo>
                      <a:lnTo>
                        <a:pt x="27" y="12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22"/>
                      </a:lnTo>
                      <a:lnTo>
                        <a:pt x="24" y="22"/>
                      </a:lnTo>
                      <a:lnTo>
                        <a:pt x="17" y="22"/>
                      </a:lnTo>
                      <a:lnTo>
                        <a:pt x="9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0" name="Freeform 199"/>
                <p:cNvSpPr>
                  <a:spLocks noEditPoints="1"/>
                </p:cNvSpPr>
                <p:nvPr/>
              </p:nvSpPr>
              <p:spPr bwMode="auto">
                <a:xfrm>
                  <a:off x="1660" y="3485"/>
                  <a:ext cx="33" cy="30"/>
                </a:xfrm>
                <a:custGeom>
                  <a:avLst/>
                  <a:gdLst>
                    <a:gd name="T0" fmla="*/ 11 w 33"/>
                    <a:gd name="T1" fmla="*/ 26 h 30"/>
                    <a:gd name="T2" fmla="*/ 9 w 33"/>
                    <a:gd name="T3" fmla="*/ 30 h 30"/>
                    <a:gd name="T4" fmla="*/ 6 w 33"/>
                    <a:gd name="T5" fmla="*/ 28 h 30"/>
                    <a:gd name="T6" fmla="*/ 4 w 33"/>
                    <a:gd name="T7" fmla="*/ 26 h 30"/>
                    <a:gd name="T8" fmla="*/ 2 w 33"/>
                    <a:gd name="T9" fmla="*/ 22 h 30"/>
                    <a:gd name="T10" fmla="*/ 2 w 33"/>
                    <a:gd name="T11" fmla="*/ 20 h 30"/>
                    <a:gd name="T12" fmla="*/ 0 w 33"/>
                    <a:gd name="T13" fmla="*/ 14 h 30"/>
                    <a:gd name="T14" fmla="*/ 2 w 33"/>
                    <a:gd name="T15" fmla="*/ 8 h 30"/>
                    <a:gd name="T16" fmla="*/ 2 w 33"/>
                    <a:gd name="T17" fmla="*/ 6 h 30"/>
                    <a:gd name="T18" fmla="*/ 6 w 33"/>
                    <a:gd name="T19" fmla="*/ 4 h 30"/>
                    <a:gd name="T20" fmla="*/ 13 w 33"/>
                    <a:gd name="T21" fmla="*/ 2 h 30"/>
                    <a:gd name="T22" fmla="*/ 25 w 33"/>
                    <a:gd name="T23" fmla="*/ 2 h 30"/>
                    <a:gd name="T24" fmla="*/ 27 w 33"/>
                    <a:gd name="T25" fmla="*/ 2 h 30"/>
                    <a:gd name="T26" fmla="*/ 31 w 33"/>
                    <a:gd name="T27" fmla="*/ 2 h 30"/>
                    <a:gd name="T28" fmla="*/ 31 w 33"/>
                    <a:gd name="T29" fmla="*/ 2 h 30"/>
                    <a:gd name="T30" fmla="*/ 31 w 33"/>
                    <a:gd name="T31" fmla="*/ 10 h 30"/>
                    <a:gd name="T32" fmla="*/ 29 w 33"/>
                    <a:gd name="T33" fmla="*/ 10 h 30"/>
                    <a:gd name="T34" fmla="*/ 27 w 33"/>
                    <a:gd name="T35" fmla="*/ 10 h 30"/>
                    <a:gd name="T36" fmla="*/ 31 w 33"/>
                    <a:gd name="T37" fmla="*/ 14 h 30"/>
                    <a:gd name="T38" fmla="*/ 33 w 33"/>
                    <a:gd name="T39" fmla="*/ 20 h 30"/>
                    <a:gd name="T40" fmla="*/ 29 w 33"/>
                    <a:gd name="T41" fmla="*/ 28 h 30"/>
                    <a:gd name="T42" fmla="*/ 24 w 33"/>
                    <a:gd name="T43" fmla="*/ 30 h 30"/>
                    <a:gd name="T44" fmla="*/ 18 w 33"/>
                    <a:gd name="T45" fmla="*/ 28 h 30"/>
                    <a:gd name="T46" fmla="*/ 15 w 33"/>
                    <a:gd name="T47" fmla="*/ 24 h 30"/>
                    <a:gd name="T48" fmla="*/ 15 w 33"/>
                    <a:gd name="T49" fmla="*/ 18 h 30"/>
                    <a:gd name="T50" fmla="*/ 13 w 33"/>
                    <a:gd name="T51" fmla="*/ 14 h 30"/>
                    <a:gd name="T52" fmla="*/ 11 w 33"/>
                    <a:gd name="T53" fmla="*/ 12 h 30"/>
                    <a:gd name="T54" fmla="*/ 9 w 33"/>
                    <a:gd name="T55" fmla="*/ 12 h 30"/>
                    <a:gd name="T56" fmla="*/ 8 w 33"/>
                    <a:gd name="T57" fmla="*/ 14 h 30"/>
                    <a:gd name="T58" fmla="*/ 8 w 33"/>
                    <a:gd name="T59" fmla="*/ 16 h 30"/>
                    <a:gd name="T60" fmla="*/ 9 w 33"/>
                    <a:gd name="T61" fmla="*/ 20 h 30"/>
                    <a:gd name="T62" fmla="*/ 11 w 33"/>
                    <a:gd name="T63" fmla="*/ 20 h 30"/>
                    <a:gd name="T64" fmla="*/ 18 w 33"/>
                    <a:gd name="T65" fmla="*/ 12 h 30"/>
                    <a:gd name="T66" fmla="*/ 20 w 33"/>
                    <a:gd name="T67" fmla="*/ 18 h 30"/>
                    <a:gd name="T68" fmla="*/ 20 w 33"/>
                    <a:gd name="T69" fmla="*/ 20 h 30"/>
                    <a:gd name="T70" fmla="*/ 22 w 33"/>
                    <a:gd name="T71" fmla="*/ 20 h 30"/>
                    <a:gd name="T72" fmla="*/ 24 w 33"/>
                    <a:gd name="T73" fmla="*/ 20 h 30"/>
                    <a:gd name="T74" fmla="*/ 25 w 33"/>
                    <a:gd name="T75" fmla="*/ 18 h 30"/>
                    <a:gd name="T76" fmla="*/ 25 w 33"/>
                    <a:gd name="T77" fmla="*/ 14 h 30"/>
                    <a:gd name="T78" fmla="*/ 24 w 33"/>
                    <a:gd name="T79" fmla="*/ 14 h 30"/>
                    <a:gd name="T80" fmla="*/ 22 w 33"/>
                    <a:gd name="T81" fmla="*/ 12 h 30"/>
                    <a:gd name="T82" fmla="*/ 20 w 33"/>
                    <a:gd name="T83" fmla="*/ 12 h 30"/>
                    <a:gd name="T84" fmla="*/ 18 w 33"/>
                    <a:gd name="T85" fmla="*/ 12 h 3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"/>
                    <a:gd name="T130" fmla="*/ 0 h 30"/>
                    <a:gd name="T131" fmla="*/ 33 w 33"/>
                    <a:gd name="T132" fmla="*/ 30 h 3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" h="30">
                      <a:moveTo>
                        <a:pt x="11" y="20"/>
                      </a:moveTo>
                      <a:lnTo>
                        <a:pt x="11" y="22"/>
                      </a:lnTo>
                      <a:lnTo>
                        <a:pt x="11" y="26"/>
                      </a:lnTo>
                      <a:lnTo>
                        <a:pt x="11" y="28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8" y="30"/>
                      </a:lnTo>
                      <a:lnTo>
                        <a:pt x="8" y="28"/>
                      </a:lnTo>
                      <a:lnTo>
                        <a:pt x="6" y="28"/>
                      </a:lnTo>
                      <a:lnTo>
                        <a:pt x="4" y="28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3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31" y="14"/>
                      </a:lnTo>
                      <a:lnTo>
                        <a:pt x="33" y="16"/>
                      </a:lnTo>
                      <a:lnTo>
                        <a:pt x="33" y="18"/>
                      </a:lnTo>
                      <a:lnTo>
                        <a:pt x="33" y="20"/>
                      </a:lnTo>
                      <a:lnTo>
                        <a:pt x="33" y="22"/>
                      </a:lnTo>
                      <a:lnTo>
                        <a:pt x="31" y="24"/>
                      </a:lnTo>
                      <a:lnTo>
                        <a:pt x="29" y="28"/>
                      </a:lnTo>
                      <a:lnTo>
                        <a:pt x="27" y="30"/>
                      </a:lnTo>
                      <a:lnTo>
                        <a:pt x="24" y="30"/>
                      </a:lnTo>
                      <a:lnTo>
                        <a:pt x="22" y="30"/>
                      </a:lnTo>
                      <a:lnTo>
                        <a:pt x="20" y="30"/>
                      </a:lnTo>
                      <a:lnTo>
                        <a:pt x="18" y="28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0"/>
                      </a:lnTo>
                      <a:close/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8" y="16"/>
                      </a:lnTo>
                      <a:lnTo>
                        <a:pt x="20" y="18"/>
                      </a:ln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24" y="20"/>
                      </a:lnTo>
                      <a:lnTo>
                        <a:pt x="25" y="20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1" name="Freeform 200"/>
                <p:cNvSpPr>
                  <a:spLocks/>
                </p:cNvSpPr>
                <p:nvPr/>
              </p:nvSpPr>
              <p:spPr bwMode="auto">
                <a:xfrm>
                  <a:off x="1660" y="3427"/>
                  <a:ext cx="31" cy="27"/>
                </a:xfrm>
                <a:custGeom>
                  <a:avLst/>
                  <a:gdLst>
                    <a:gd name="T0" fmla="*/ 2 w 31"/>
                    <a:gd name="T1" fmla="*/ 27 h 27"/>
                    <a:gd name="T2" fmla="*/ 2 w 31"/>
                    <a:gd name="T3" fmla="*/ 25 h 27"/>
                    <a:gd name="T4" fmla="*/ 2 w 31"/>
                    <a:gd name="T5" fmla="*/ 23 h 27"/>
                    <a:gd name="T6" fmla="*/ 2 w 31"/>
                    <a:gd name="T7" fmla="*/ 21 h 27"/>
                    <a:gd name="T8" fmla="*/ 2 w 31"/>
                    <a:gd name="T9" fmla="*/ 19 h 27"/>
                    <a:gd name="T10" fmla="*/ 8 w 31"/>
                    <a:gd name="T11" fmla="*/ 19 h 27"/>
                    <a:gd name="T12" fmla="*/ 6 w 31"/>
                    <a:gd name="T13" fmla="*/ 17 h 27"/>
                    <a:gd name="T14" fmla="*/ 4 w 31"/>
                    <a:gd name="T15" fmla="*/ 17 h 27"/>
                    <a:gd name="T16" fmla="*/ 4 w 31"/>
                    <a:gd name="T17" fmla="*/ 15 h 27"/>
                    <a:gd name="T18" fmla="*/ 2 w 31"/>
                    <a:gd name="T19" fmla="*/ 15 h 27"/>
                    <a:gd name="T20" fmla="*/ 2 w 31"/>
                    <a:gd name="T21" fmla="*/ 13 h 27"/>
                    <a:gd name="T22" fmla="*/ 2 w 31"/>
                    <a:gd name="T23" fmla="*/ 13 h 27"/>
                    <a:gd name="T24" fmla="*/ 0 w 31"/>
                    <a:gd name="T25" fmla="*/ 11 h 27"/>
                    <a:gd name="T26" fmla="*/ 0 w 31"/>
                    <a:gd name="T27" fmla="*/ 9 h 27"/>
                    <a:gd name="T28" fmla="*/ 0 w 31"/>
                    <a:gd name="T29" fmla="*/ 6 h 27"/>
                    <a:gd name="T30" fmla="*/ 2 w 31"/>
                    <a:gd name="T31" fmla="*/ 4 h 27"/>
                    <a:gd name="T32" fmla="*/ 2 w 31"/>
                    <a:gd name="T33" fmla="*/ 2 h 27"/>
                    <a:gd name="T34" fmla="*/ 4 w 31"/>
                    <a:gd name="T35" fmla="*/ 2 h 27"/>
                    <a:gd name="T36" fmla="*/ 6 w 31"/>
                    <a:gd name="T37" fmla="*/ 0 h 27"/>
                    <a:gd name="T38" fmla="*/ 8 w 31"/>
                    <a:gd name="T39" fmla="*/ 0 h 27"/>
                    <a:gd name="T40" fmla="*/ 13 w 31"/>
                    <a:gd name="T41" fmla="*/ 0 h 27"/>
                    <a:gd name="T42" fmla="*/ 17 w 31"/>
                    <a:gd name="T43" fmla="*/ 0 h 27"/>
                    <a:gd name="T44" fmla="*/ 22 w 31"/>
                    <a:gd name="T45" fmla="*/ 0 h 27"/>
                    <a:gd name="T46" fmla="*/ 27 w 31"/>
                    <a:gd name="T47" fmla="*/ 0 h 27"/>
                    <a:gd name="T48" fmla="*/ 31 w 31"/>
                    <a:gd name="T49" fmla="*/ 0 h 27"/>
                    <a:gd name="T50" fmla="*/ 31 w 31"/>
                    <a:gd name="T51" fmla="*/ 2 h 27"/>
                    <a:gd name="T52" fmla="*/ 31 w 31"/>
                    <a:gd name="T53" fmla="*/ 4 h 27"/>
                    <a:gd name="T54" fmla="*/ 31 w 31"/>
                    <a:gd name="T55" fmla="*/ 11 h 27"/>
                    <a:gd name="T56" fmla="*/ 15 w 31"/>
                    <a:gd name="T57" fmla="*/ 11 h 27"/>
                    <a:gd name="T58" fmla="*/ 13 w 31"/>
                    <a:gd name="T59" fmla="*/ 11 h 27"/>
                    <a:gd name="T60" fmla="*/ 13 w 31"/>
                    <a:gd name="T61" fmla="*/ 11 h 27"/>
                    <a:gd name="T62" fmla="*/ 13 w 31"/>
                    <a:gd name="T63" fmla="*/ 11 h 27"/>
                    <a:gd name="T64" fmla="*/ 11 w 31"/>
                    <a:gd name="T65" fmla="*/ 11 h 27"/>
                    <a:gd name="T66" fmla="*/ 11 w 31"/>
                    <a:gd name="T67" fmla="*/ 11 h 27"/>
                    <a:gd name="T68" fmla="*/ 11 w 31"/>
                    <a:gd name="T69" fmla="*/ 13 h 27"/>
                    <a:gd name="T70" fmla="*/ 9 w 31"/>
                    <a:gd name="T71" fmla="*/ 13 h 27"/>
                    <a:gd name="T72" fmla="*/ 9 w 31"/>
                    <a:gd name="T73" fmla="*/ 13 h 27"/>
                    <a:gd name="T74" fmla="*/ 9 w 31"/>
                    <a:gd name="T75" fmla="*/ 15 h 27"/>
                    <a:gd name="T76" fmla="*/ 11 w 31"/>
                    <a:gd name="T77" fmla="*/ 15 h 27"/>
                    <a:gd name="T78" fmla="*/ 11 w 31"/>
                    <a:gd name="T79" fmla="*/ 15 h 27"/>
                    <a:gd name="T80" fmla="*/ 11 w 31"/>
                    <a:gd name="T81" fmla="*/ 17 h 27"/>
                    <a:gd name="T82" fmla="*/ 17 w 31"/>
                    <a:gd name="T83" fmla="*/ 17 h 27"/>
                    <a:gd name="T84" fmla="*/ 24 w 31"/>
                    <a:gd name="T85" fmla="*/ 17 h 27"/>
                    <a:gd name="T86" fmla="*/ 27 w 31"/>
                    <a:gd name="T87" fmla="*/ 17 h 27"/>
                    <a:gd name="T88" fmla="*/ 31 w 31"/>
                    <a:gd name="T89" fmla="*/ 17 h 27"/>
                    <a:gd name="T90" fmla="*/ 31 w 31"/>
                    <a:gd name="T91" fmla="*/ 23 h 27"/>
                    <a:gd name="T92" fmla="*/ 31 w 31"/>
                    <a:gd name="T93" fmla="*/ 25 h 27"/>
                    <a:gd name="T94" fmla="*/ 31 w 31"/>
                    <a:gd name="T95" fmla="*/ 27 h 27"/>
                    <a:gd name="T96" fmla="*/ 24 w 31"/>
                    <a:gd name="T97" fmla="*/ 27 h 27"/>
                    <a:gd name="T98" fmla="*/ 17 w 31"/>
                    <a:gd name="T99" fmla="*/ 27 h 27"/>
                    <a:gd name="T100" fmla="*/ 9 w 31"/>
                    <a:gd name="T101" fmla="*/ 27 h 27"/>
                    <a:gd name="T102" fmla="*/ 2 w 31"/>
                    <a:gd name="T103" fmla="*/ 27 h 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1"/>
                    <a:gd name="T157" fmla="*/ 0 h 27"/>
                    <a:gd name="T158" fmla="*/ 31 w 31"/>
                    <a:gd name="T159" fmla="*/ 27 h 2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1" h="27">
                      <a:moveTo>
                        <a:pt x="2" y="27"/>
                      </a:move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8" y="19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1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7" y="17"/>
                      </a:lnTo>
                      <a:lnTo>
                        <a:pt x="24" y="17"/>
                      </a:lnTo>
                      <a:lnTo>
                        <a:pt x="27" y="17"/>
                      </a:lnTo>
                      <a:lnTo>
                        <a:pt x="31" y="17"/>
                      </a:lnTo>
                      <a:lnTo>
                        <a:pt x="31" y="23"/>
                      </a:lnTo>
                      <a:lnTo>
                        <a:pt x="31" y="25"/>
                      </a:lnTo>
                      <a:lnTo>
                        <a:pt x="31" y="27"/>
                      </a:lnTo>
                      <a:lnTo>
                        <a:pt x="24" y="27"/>
                      </a:lnTo>
                      <a:lnTo>
                        <a:pt x="17" y="27"/>
                      </a:lnTo>
                      <a:lnTo>
                        <a:pt x="9" y="27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2" name="Freeform 201"/>
                <p:cNvSpPr>
                  <a:spLocks noEditPoints="1"/>
                </p:cNvSpPr>
                <p:nvPr/>
              </p:nvSpPr>
              <p:spPr bwMode="auto">
                <a:xfrm>
                  <a:off x="1652" y="3366"/>
                  <a:ext cx="41" cy="31"/>
                </a:xfrm>
                <a:custGeom>
                  <a:avLst/>
                  <a:gdLst>
                    <a:gd name="T0" fmla="*/ 8 w 41"/>
                    <a:gd name="T1" fmla="*/ 0 h 31"/>
                    <a:gd name="T2" fmla="*/ 30 w 41"/>
                    <a:gd name="T3" fmla="*/ 0 h 31"/>
                    <a:gd name="T4" fmla="*/ 39 w 41"/>
                    <a:gd name="T5" fmla="*/ 2 h 31"/>
                    <a:gd name="T6" fmla="*/ 39 w 41"/>
                    <a:gd name="T7" fmla="*/ 8 h 31"/>
                    <a:gd name="T8" fmla="*/ 39 w 41"/>
                    <a:gd name="T9" fmla="*/ 10 h 31"/>
                    <a:gd name="T10" fmla="*/ 35 w 41"/>
                    <a:gd name="T11" fmla="*/ 10 h 31"/>
                    <a:gd name="T12" fmla="*/ 37 w 41"/>
                    <a:gd name="T13" fmla="*/ 12 h 31"/>
                    <a:gd name="T14" fmla="*/ 39 w 41"/>
                    <a:gd name="T15" fmla="*/ 14 h 31"/>
                    <a:gd name="T16" fmla="*/ 41 w 41"/>
                    <a:gd name="T17" fmla="*/ 16 h 31"/>
                    <a:gd name="T18" fmla="*/ 41 w 41"/>
                    <a:gd name="T19" fmla="*/ 18 h 31"/>
                    <a:gd name="T20" fmla="*/ 39 w 41"/>
                    <a:gd name="T21" fmla="*/ 22 h 31"/>
                    <a:gd name="T22" fmla="*/ 35 w 41"/>
                    <a:gd name="T23" fmla="*/ 27 h 31"/>
                    <a:gd name="T24" fmla="*/ 28 w 41"/>
                    <a:gd name="T25" fmla="*/ 31 h 31"/>
                    <a:gd name="T26" fmla="*/ 21 w 41"/>
                    <a:gd name="T27" fmla="*/ 31 h 31"/>
                    <a:gd name="T28" fmla="*/ 16 w 41"/>
                    <a:gd name="T29" fmla="*/ 29 h 31"/>
                    <a:gd name="T30" fmla="*/ 12 w 41"/>
                    <a:gd name="T31" fmla="*/ 24 h 31"/>
                    <a:gd name="T32" fmla="*/ 8 w 41"/>
                    <a:gd name="T33" fmla="*/ 20 h 31"/>
                    <a:gd name="T34" fmla="*/ 8 w 41"/>
                    <a:gd name="T35" fmla="*/ 16 h 31"/>
                    <a:gd name="T36" fmla="*/ 10 w 41"/>
                    <a:gd name="T37" fmla="*/ 16 h 31"/>
                    <a:gd name="T38" fmla="*/ 10 w 41"/>
                    <a:gd name="T39" fmla="*/ 12 h 31"/>
                    <a:gd name="T40" fmla="*/ 12 w 41"/>
                    <a:gd name="T41" fmla="*/ 12 h 31"/>
                    <a:gd name="T42" fmla="*/ 8 w 41"/>
                    <a:gd name="T43" fmla="*/ 10 h 31"/>
                    <a:gd name="T44" fmla="*/ 3 w 41"/>
                    <a:gd name="T45" fmla="*/ 10 h 31"/>
                    <a:gd name="T46" fmla="*/ 0 w 41"/>
                    <a:gd name="T47" fmla="*/ 8 h 31"/>
                    <a:gd name="T48" fmla="*/ 0 w 41"/>
                    <a:gd name="T49" fmla="*/ 0 h 31"/>
                    <a:gd name="T50" fmla="*/ 25 w 41"/>
                    <a:gd name="T51" fmla="*/ 10 h 31"/>
                    <a:gd name="T52" fmla="*/ 23 w 41"/>
                    <a:gd name="T53" fmla="*/ 12 h 31"/>
                    <a:gd name="T54" fmla="*/ 19 w 41"/>
                    <a:gd name="T55" fmla="*/ 12 h 31"/>
                    <a:gd name="T56" fmla="*/ 17 w 41"/>
                    <a:gd name="T57" fmla="*/ 14 h 31"/>
                    <a:gd name="T58" fmla="*/ 17 w 41"/>
                    <a:gd name="T59" fmla="*/ 16 h 31"/>
                    <a:gd name="T60" fmla="*/ 17 w 41"/>
                    <a:gd name="T61" fmla="*/ 18 h 31"/>
                    <a:gd name="T62" fmla="*/ 21 w 41"/>
                    <a:gd name="T63" fmla="*/ 18 h 31"/>
                    <a:gd name="T64" fmla="*/ 23 w 41"/>
                    <a:gd name="T65" fmla="*/ 20 h 31"/>
                    <a:gd name="T66" fmla="*/ 26 w 41"/>
                    <a:gd name="T67" fmla="*/ 20 h 31"/>
                    <a:gd name="T68" fmla="*/ 30 w 41"/>
                    <a:gd name="T69" fmla="*/ 18 h 31"/>
                    <a:gd name="T70" fmla="*/ 32 w 41"/>
                    <a:gd name="T71" fmla="*/ 18 h 31"/>
                    <a:gd name="T72" fmla="*/ 32 w 41"/>
                    <a:gd name="T73" fmla="*/ 16 h 31"/>
                    <a:gd name="T74" fmla="*/ 32 w 41"/>
                    <a:gd name="T75" fmla="*/ 14 h 31"/>
                    <a:gd name="T76" fmla="*/ 30 w 41"/>
                    <a:gd name="T77" fmla="*/ 12 h 31"/>
                    <a:gd name="T78" fmla="*/ 28 w 41"/>
                    <a:gd name="T79" fmla="*/ 12 h 31"/>
                    <a:gd name="T80" fmla="*/ 25 w 41"/>
                    <a:gd name="T81" fmla="*/ 10 h 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1"/>
                    <a:gd name="T124" fmla="*/ 0 h 31"/>
                    <a:gd name="T125" fmla="*/ 41 w 41"/>
                    <a:gd name="T126" fmla="*/ 31 h 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1" h="3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5" y="10"/>
                      </a:lnTo>
                      <a:lnTo>
                        <a:pt x="37" y="12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39" y="22"/>
                      </a:lnTo>
                      <a:lnTo>
                        <a:pt x="37" y="24"/>
                      </a:lnTo>
                      <a:lnTo>
                        <a:pt x="35" y="27"/>
                      </a:lnTo>
                      <a:lnTo>
                        <a:pt x="30" y="29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21" y="31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4" y="27"/>
                      </a:lnTo>
                      <a:lnTo>
                        <a:pt x="12" y="24"/>
                      </a:lnTo>
                      <a:lnTo>
                        <a:pt x="10" y="22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5" y="10"/>
                      </a:move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7" y="16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3" y="20"/>
                      </a:lnTo>
                      <a:lnTo>
                        <a:pt x="25" y="20"/>
                      </a:lnTo>
                      <a:lnTo>
                        <a:pt x="26" y="20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2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3" name="Freeform 202"/>
                <p:cNvSpPr>
                  <a:spLocks noEditPoints="1"/>
                </p:cNvSpPr>
                <p:nvPr/>
              </p:nvSpPr>
              <p:spPr bwMode="auto">
                <a:xfrm>
                  <a:off x="1652" y="3325"/>
                  <a:ext cx="39" cy="10"/>
                </a:xfrm>
                <a:custGeom>
                  <a:avLst/>
                  <a:gdLst>
                    <a:gd name="T0" fmla="*/ 0 w 39"/>
                    <a:gd name="T1" fmla="*/ 10 h 10"/>
                    <a:gd name="T2" fmla="*/ 0 w 39"/>
                    <a:gd name="T3" fmla="*/ 4 h 10"/>
                    <a:gd name="T4" fmla="*/ 0 w 39"/>
                    <a:gd name="T5" fmla="*/ 2 h 10"/>
                    <a:gd name="T6" fmla="*/ 0 w 39"/>
                    <a:gd name="T7" fmla="*/ 0 h 10"/>
                    <a:gd name="T8" fmla="*/ 3 w 39"/>
                    <a:gd name="T9" fmla="*/ 0 h 10"/>
                    <a:gd name="T10" fmla="*/ 5 w 39"/>
                    <a:gd name="T11" fmla="*/ 0 h 10"/>
                    <a:gd name="T12" fmla="*/ 7 w 39"/>
                    <a:gd name="T13" fmla="*/ 0 h 10"/>
                    <a:gd name="T14" fmla="*/ 7 w 39"/>
                    <a:gd name="T15" fmla="*/ 2 h 10"/>
                    <a:gd name="T16" fmla="*/ 7 w 39"/>
                    <a:gd name="T17" fmla="*/ 4 h 10"/>
                    <a:gd name="T18" fmla="*/ 7 w 39"/>
                    <a:gd name="T19" fmla="*/ 10 h 10"/>
                    <a:gd name="T20" fmla="*/ 5 w 39"/>
                    <a:gd name="T21" fmla="*/ 10 h 10"/>
                    <a:gd name="T22" fmla="*/ 3 w 39"/>
                    <a:gd name="T23" fmla="*/ 10 h 10"/>
                    <a:gd name="T24" fmla="*/ 0 w 39"/>
                    <a:gd name="T25" fmla="*/ 10 h 10"/>
                    <a:gd name="T26" fmla="*/ 0 w 39"/>
                    <a:gd name="T27" fmla="*/ 10 h 10"/>
                    <a:gd name="T28" fmla="*/ 10 w 39"/>
                    <a:gd name="T29" fmla="*/ 10 h 10"/>
                    <a:gd name="T30" fmla="*/ 10 w 39"/>
                    <a:gd name="T31" fmla="*/ 4 h 10"/>
                    <a:gd name="T32" fmla="*/ 10 w 39"/>
                    <a:gd name="T33" fmla="*/ 2 h 10"/>
                    <a:gd name="T34" fmla="*/ 10 w 39"/>
                    <a:gd name="T35" fmla="*/ 0 h 10"/>
                    <a:gd name="T36" fmla="*/ 17 w 39"/>
                    <a:gd name="T37" fmla="*/ 0 h 10"/>
                    <a:gd name="T38" fmla="*/ 25 w 39"/>
                    <a:gd name="T39" fmla="*/ 0 h 10"/>
                    <a:gd name="T40" fmla="*/ 32 w 39"/>
                    <a:gd name="T41" fmla="*/ 0 h 10"/>
                    <a:gd name="T42" fmla="*/ 39 w 39"/>
                    <a:gd name="T43" fmla="*/ 0 h 10"/>
                    <a:gd name="T44" fmla="*/ 39 w 39"/>
                    <a:gd name="T45" fmla="*/ 2 h 10"/>
                    <a:gd name="T46" fmla="*/ 39 w 39"/>
                    <a:gd name="T47" fmla="*/ 4 h 10"/>
                    <a:gd name="T48" fmla="*/ 39 w 39"/>
                    <a:gd name="T49" fmla="*/ 10 h 10"/>
                    <a:gd name="T50" fmla="*/ 32 w 39"/>
                    <a:gd name="T51" fmla="*/ 10 h 10"/>
                    <a:gd name="T52" fmla="*/ 25 w 39"/>
                    <a:gd name="T53" fmla="*/ 10 h 10"/>
                    <a:gd name="T54" fmla="*/ 17 w 39"/>
                    <a:gd name="T55" fmla="*/ 10 h 10"/>
                    <a:gd name="T56" fmla="*/ 10 w 39"/>
                    <a:gd name="T57" fmla="*/ 10 h 10"/>
                    <a:gd name="T58" fmla="*/ 10 w 39"/>
                    <a:gd name="T59" fmla="*/ 10 h 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"/>
                    <a:gd name="T91" fmla="*/ 0 h 10"/>
                    <a:gd name="T92" fmla="*/ 39 w 39"/>
                    <a:gd name="T93" fmla="*/ 10 h 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0" y="10"/>
                      </a:lnTo>
                      <a:close/>
                      <a:moveTo>
                        <a:pt x="10" y="10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10"/>
                      </a:lnTo>
                      <a:lnTo>
                        <a:pt x="32" y="10"/>
                      </a:lnTo>
                      <a:lnTo>
                        <a:pt x="25" y="10"/>
                      </a:lnTo>
                      <a:lnTo>
                        <a:pt x="17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4" name="Freeform 203"/>
                <p:cNvSpPr>
                  <a:spLocks noEditPoints="1"/>
                </p:cNvSpPr>
                <p:nvPr/>
              </p:nvSpPr>
              <p:spPr bwMode="auto">
                <a:xfrm>
                  <a:off x="1660" y="3276"/>
                  <a:ext cx="33" cy="31"/>
                </a:xfrm>
                <a:custGeom>
                  <a:avLst/>
                  <a:gdLst>
                    <a:gd name="T0" fmla="*/ 17 w 33"/>
                    <a:gd name="T1" fmla="*/ 31 h 31"/>
                    <a:gd name="T2" fmla="*/ 15 w 33"/>
                    <a:gd name="T3" fmla="*/ 31 h 31"/>
                    <a:gd name="T4" fmla="*/ 11 w 33"/>
                    <a:gd name="T5" fmla="*/ 29 h 31"/>
                    <a:gd name="T6" fmla="*/ 6 w 33"/>
                    <a:gd name="T7" fmla="*/ 26 h 31"/>
                    <a:gd name="T8" fmla="*/ 4 w 33"/>
                    <a:gd name="T9" fmla="*/ 24 h 31"/>
                    <a:gd name="T10" fmla="*/ 2 w 33"/>
                    <a:gd name="T11" fmla="*/ 20 h 31"/>
                    <a:gd name="T12" fmla="*/ 0 w 33"/>
                    <a:gd name="T13" fmla="*/ 18 h 31"/>
                    <a:gd name="T14" fmla="*/ 0 w 33"/>
                    <a:gd name="T15" fmla="*/ 14 h 31"/>
                    <a:gd name="T16" fmla="*/ 0 w 33"/>
                    <a:gd name="T17" fmla="*/ 12 h 31"/>
                    <a:gd name="T18" fmla="*/ 2 w 33"/>
                    <a:gd name="T19" fmla="*/ 8 h 31"/>
                    <a:gd name="T20" fmla="*/ 4 w 33"/>
                    <a:gd name="T21" fmla="*/ 6 h 31"/>
                    <a:gd name="T22" fmla="*/ 6 w 33"/>
                    <a:gd name="T23" fmla="*/ 2 h 31"/>
                    <a:gd name="T24" fmla="*/ 9 w 33"/>
                    <a:gd name="T25" fmla="*/ 0 h 31"/>
                    <a:gd name="T26" fmla="*/ 11 w 33"/>
                    <a:gd name="T27" fmla="*/ 0 h 31"/>
                    <a:gd name="T28" fmla="*/ 17 w 33"/>
                    <a:gd name="T29" fmla="*/ 0 h 31"/>
                    <a:gd name="T30" fmla="*/ 20 w 33"/>
                    <a:gd name="T31" fmla="*/ 0 h 31"/>
                    <a:gd name="T32" fmla="*/ 24 w 33"/>
                    <a:gd name="T33" fmla="*/ 2 h 31"/>
                    <a:gd name="T34" fmla="*/ 25 w 33"/>
                    <a:gd name="T35" fmla="*/ 2 h 31"/>
                    <a:gd name="T36" fmla="*/ 27 w 33"/>
                    <a:gd name="T37" fmla="*/ 4 h 31"/>
                    <a:gd name="T38" fmla="*/ 29 w 33"/>
                    <a:gd name="T39" fmla="*/ 6 h 31"/>
                    <a:gd name="T40" fmla="*/ 31 w 33"/>
                    <a:gd name="T41" fmla="*/ 8 h 31"/>
                    <a:gd name="T42" fmla="*/ 33 w 33"/>
                    <a:gd name="T43" fmla="*/ 12 h 31"/>
                    <a:gd name="T44" fmla="*/ 33 w 33"/>
                    <a:gd name="T45" fmla="*/ 14 h 31"/>
                    <a:gd name="T46" fmla="*/ 33 w 33"/>
                    <a:gd name="T47" fmla="*/ 18 h 31"/>
                    <a:gd name="T48" fmla="*/ 31 w 33"/>
                    <a:gd name="T49" fmla="*/ 20 h 31"/>
                    <a:gd name="T50" fmla="*/ 31 w 33"/>
                    <a:gd name="T51" fmla="*/ 22 h 31"/>
                    <a:gd name="T52" fmla="*/ 29 w 33"/>
                    <a:gd name="T53" fmla="*/ 24 h 31"/>
                    <a:gd name="T54" fmla="*/ 27 w 33"/>
                    <a:gd name="T55" fmla="*/ 26 h 31"/>
                    <a:gd name="T56" fmla="*/ 24 w 33"/>
                    <a:gd name="T57" fmla="*/ 29 h 31"/>
                    <a:gd name="T58" fmla="*/ 20 w 33"/>
                    <a:gd name="T59" fmla="*/ 31 h 31"/>
                    <a:gd name="T60" fmla="*/ 17 w 33"/>
                    <a:gd name="T61" fmla="*/ 31 h 31"/>
                    <a:gd name="T62" fmla="*/ 17 w 33"/>
                    <a:gd name="T63" fmla="*/ 31 h 31"/>
                    <a:gd name="T64" fmla="*/ 17 w 33"/>
                    <a:gd name="T65" fmla="*/ 20 h 31"/>
                    <a:gd name="T66" fmla="*/ 18 w 33"/>
                    <a:gd name="T67" fmla="*/ 20 h 31"/>
                    <a:gd name="T68" fmla="*/ 20 w 33"/>
                    <a:gd name="T69" fmla="*/ 20 h 31"/>
                    <a:gd name="T70" fmla="*/ 22 w 33"/>
                    <a:gd name="T71" fmla="*/ 20 h 31"/>
                    <a:gd name="T72" fmla="*/ 22 w 33"/>
                    <a:gd name="T73" fmla="*/ 18 h 31"/>
                    <a:gd name="T74" fmla="*/ 24 w 33"/>
                    <a:gd name="T75" fmla="*/ 18 h 31"/>
                    <a:gd name="T76" fmla="*/ 24 w 33"/>
                    <a:gd name="T77" fmla="*/ 16 h 31"/>
                    <a:gd name="T78" fmla="*/ 24 w 33"/>
                    <a:gd name="T79" fmla="*/ 14 h 31"/>
                    <a:gd name="T80" fmla="*/ 24 w 33"/>
                    <a:gd name="T81" fmla="*/ 14 h 31"/>
                    <a:gd name="T82" fmla="*/ 24 w 33"/>
                    <a:gd name="T83" fmla="*/ 14 h 31"/>
                    <a:gd name="T84" fmla="*/ 24 w 33"/>
                    <a:gd name="T85" fmla="*/ 12 h 31"/>
                    <a:gd name="T86" fmla="*/ 22 w 33"/>
                    <a:gd name="T87" fmla="*/ 12 h 31"/>
                    <a:gd name="T88" fmla="*/ 22 w 33"/>
                    <a:gd name="T89" fmla="*/ 10 h 31"/>
                    <a:gd name="T90" fmla="*/ 20 w 33"/>
                    <a:gd name="T91" fmla="*/ 10 h 31"/>
                    <a:gd name="T92" fmla="*/ 18 w 33"/>
                    <a:gd name="T93" fmla="*/ 10 h 31"/>
                    <a:gd name="T94" fmla="*/ 17 w 33"/>
                    <a:gd name="T95" fmla="*/ 10 h 31"/>
                    <a:gd name="T96" fmla="*/ 15 w 33"/>
                    <a:gd name="T97" fmla="*/ 10 h 31"/>
                    <a:gd name="T98" fmla="*/ 13 w 33"/>
                    <a:gd name="T99" fmla="*/ 10 h 31"/>
                    <a:gd name="T100" fmla="*/ 11 w 33"/>
                    <a:gd name="T101" fmla="*/ 12 h 31"/>
                    <a:gd name="T102" fmla="*/ 9 w 33"/>
                    <a:gd name="T103" fmla="*/ 12 h 31"/>
                    <a:gd name="T104" fmla="*/ 9 w 33"/>
                    <a:gd name="T105" fmla="*/ 14 h 31"/>
                    <a:gd name="T106" fmla="*/ 9 w 33"/>
                    <a:gd name="T107" fmla="*/ 14 h 31"/>
                    <a:gd name="T108" fmla="*/ 9 w 33"/>
                    <a:gd name="T109" fmla="*/ 14 h 31"/>
                    <a:gd name="T110" fmla="*/ 9 w 33"/>
                    <a:gd name="T111" fmla="*/ 16 h 31"/>
                    <a:gd name="T112" fmla="*/ 9 w 33"/>
                    <a:gd name="T113" fmla="*/ 18 h 31"/>
                    <a:gd name="T114" fmla="*/ 11 w 33"/>
                    <a:gd name="T115" fmla="*/ 18 h 31"/>
                    <a:gd name="T116" fmla="*/ 13 w 33"/>
                    <a:gd name="T117" fmla="*/ 20 h 31"/>
                    <a:gd name="T118" fmla="*/ 15 w 33"/>
                    <a:gd name="T119" fmla="*/ 20 h 31"/>
                    <a:gd name="T120" fmla="*/ 17 w 33"/>
                    <a:gd name="T121" fmla="*/ 20 h 31"/>
                    <a:gd name="T122" fmla="*/ 17 w 33"/>
                    <a:gd name="T123" fmla="*/ 20 h 3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"/>
                    <a:gd name="T187" fmla="*/ 0 h 31"/>
                    <a:gd name="T188" fmla="*/ 33 w 33"/>
                    <a:gd name="T189" fmla="*/ 31 h 3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" h="31">
                      <a:moveTo>
                        <a:pt x="17" y="31"/>
                      </a:moveTo>
                      <a:lnTo>
                        <a:pt x="15" y="31"/>
                      </a:lnTo>
                      <a:lnTo>
                        <a:pt x="11" y="29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8"/>
                      </a:lnTo>
                      <a:lnTo>
                        <a:pt x="31" y="20"/>
                      </a:lnTo>
                      <a:lnTo>
                        <a:pt x="31" y="22"/>
                      </a:lnTo>
                      <a:lnTo>
                        <a:pt x="29" y="24"/>
                      </a:lnTo>
                      <a:lnTo>
                        <a:pt x="27" y="26"/>
                      </a:lnTo>
                      <a:lnTo>
                        <a:pt x="24" y="29"/>
                      </a:lnTo>
                      <a:lnTo>
                        <a:pt x="20" y="31"/>
                      </a:lnTo>
                      <a:lnTo>
                        <a:pt x="17" y="31"/>
                      </a:lnTo>
                      <a:close/>
                      <a:moveTo>
                        <a:pt x="17" y="20"/>
                      </a:move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22" y="18"/>
                      </a:lnTo>
                      <a:lnTo>
                        <a:pt x="24" y="18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5" name="Freeform 204"/>
                <p:cNvSpPr>
                  <a:spLocks/>
                </p:cNvSpPr>
                <p:nvPr/>
              </p:nvSpPr>
              <p:spPr bwMode="auto">
                <a:xfrm>
                  <a:off x="1660" y="3216"/>
                  <a:ext cx="31" cy="29"/>
                </a:xfrm>
                <a:custGeom>
                  <a:avLst/>
                  <a:gdLst>
                    <a:gd name="T0" fmla="*/ 2 w 31"/>
                    <a:gd name="T1" fmla="*/ 29 h 29"/>
                    <a:gd name="T2" fmla="*/ 2 w 31"/>
                    <a:gd name="T3" fmla="*/ 27 h 29"/>
                    <a:gd name="T4" fmla="*/ 2 w 31"/>
                    <a:gd name="T5" fmla="*/ 25 h 29"/>
                    <a:gd name="T6" fmla="*/ 2 w 31"/>
                    <a:gd name="T7" fmla="*/ 21 h 29"/>
                    <a:gd name="T8" fmla="*/ 2 w 31"/>
                    <a:gd name="T9" fmla="*/ 19 h 29"/>
                    <a:gd name="T10" fmla="*/ 8 w 31"/>
                    <a:gd name="T11" fmla="*/ 19 h 29"/>
                    <a:gd name="T12" fmla="*/ 6 w 31"/>
                    <a:gd name="T13" fmla="*/ 19 h 29"/>
                    <a:gd name="T14" fmla="*/ 4 w 31"/>
                    <a:gd name="T15" fmla="*/ 17 h 29"/>
                    <a:gd name="T16" fmla="*/ 4 w 31"/>
                    <a:gd name="T17" fmla="*/ 17 h 29"/>
                    <a:gd name="T18" fmla="*/ 2 w 31"/>
                    <a:gd name="T19" fmla="*/ 15 h 29"/>
                    <a:gd name="T20" fmla="*/ 2 w 31"/>
                    <a:gd name="T21" fmla="*/ 13 h 29"/>
                    <a:gd name="T22" fmla="*/ 2 w 31"/>
                    <a:gd name="T23" fmla="*/ 13 h 29"/>
                    <a:gd name="T24" fmla="*/ 0 w 31"/>
                    <a:gd name="T25" fmla="*/ 13 h 29"/>
                    <a:gd name="T26" fmla="*/ 0 w 31"/>
                    <a:gd name="T27" fmla="*/ 11 h 29"/>
                    <a:gd name="T28" fmla="*/ 0 w 31"/>
                    <a:gd name="T29" fmla="*/ 9 h 29"/>
                    <a:gd name="T30" fmla="*/ 2 w 31"/>
                    <a:gd name="T31" fmla="*/ 7 h 29"/>
                    <a:gd name="T32" fmla="*/ 4 w 31"/>
                    <a:gd name="T33" fmla="*/ 3 h 29"/>
                    <a:gd name="T34" fmla="*/ 6 w 31"/>
                    <a:gd name="T35" fmla="*/ 3 h 29"/>
                    <a:gd name="T36" fmla="*/ 8 w 31"/>
                    <a:gd name="T37" fmla="*/ 3 h 29"/>
                    <a:gd name="T38" fmla="*/ 11 w 31"/>
                    <a:gd name="T39" fmla="*/ 0 h 29"/>
                    <a:gd name="T40" fmla="*/ 13 w 31"/>
                    <a:gd name="T41" fmla="*/ 0 h 29"/>
                    <a:gd name="T42" fmla="*/ 17 w 31"/>
                    <a:gd name="T43" fmla="*/ 0 h 29"/>
                    <a:gd name="T44" fmla="*/ 22 w 31"/>
                    <a:gd name="T45" fmla="*/ 0 h 29"/>
                    <a:gd name="T46" fmla="*/ 27 w 31"/>
                    <a:gd name="T47" fmla="*/ 0 h 29"/>
                    <a:gd name="T48" fmla="*/ 31 w 31"/>
                    <a:gd name="T49" fmla="*/ 0 h 29"/>
                    <a:gd name="T50" fmla="*/ 31 w 31"/>
                    <a:gd name="T51" fmla="*/ 7 h 29"/>
                    <a:gd name="T52" fmla="*/ 31 w 31"/>
                    <a:gd name="T53" fmla="*/ 9 h 29"/>
                    <a:gd name="T54" fmla="*/ 31 w 31"/>
                    <a:gd name="T55" fmla="*/ 11 h 29"/>
                    <a:gd name="T56" fmla="*/ 15 w 31"/>
                    <a:gd name="T57" fmla="*/ 11 h 29"/>
                    <a:gd name="T58" fmla="*/ 13 w 31"/>
                    <a:gd name="T59" fmla="*/ 11 h 29"/>
                    <a:gd name="T60" fmla="*/ 13 w 31"/>
                    <a:gd name="T61" fmla="*/ 11 h 29"/>
                    <a:gd name="T62" fmla="*/ 13 w 31"/>
                    <a:gd name="T63" fmla="*/ 11 h 29"/>
                    <a:gd name="T64" fmla="*/ 11 w 31"/>
                    <a:gd name="T65" fmla="*/ 13 h 29"/>
                    <a:gd name="T66" fmla="*/ 11 w 31"/>
                    <a:gd name="T67" fmla="*/ 13 h 29"/>
                    <a:gd name="T68" fmla="*/ 11 w 31"/>
                    <a:gd name="T69" fmla="*/ 13 h 29"/>
                    <a:gd name="T70" fmla="*/ 9 w 31"/>
                    <a:gd name="T71" fmla="*/ 13 h 29"/>
                    <a:gd name="T72" fmla="*/ 9 w 31"/>
                    <a:gd name="T73" fmla="*/ 15 h 29"/>
                    <a:gd name="T74" fmla="*/ 9 w 31"/>
                    <a:gd name="T75" fmla="*/ 17 h 29"/>
                    <a:gd name="T76" fmla="*/ 11 w 31"/>
                    <a:gd name="T77" fmla="*/ 17 h 29"/>
                    <a:gd name="T78" fmla="*/ 11 w 31"/>
                    <a:gd name="T79" fmla="*/ 17 h 29"/>
                    <a:gd name="T80" fmla="*/ 11 w 31"/>
                    <a:gd name="T81" fmla="*/ 17 h 29"/>
                    <a:gd name="T82" fmla="*/ 13 w 31"/>
                    <a:gd name="T83" fmla="*/ 19 h 29"/>
                    <a:gd name="T84" fmla="*/ 15 w 31"/>
                    <a:gd name="T85" fmla="*/ 19 h 29"/>
                    <a:gd name="T86" fmla="*/ 17 w 31"/>
                    <a:gd name="T87" fmla="*/ 19 h 29"/>
                    <a:gd name="T88" fmla="*/ 24 w 31"/>
                    <a:gd name="T89" fmla="*/ 19 h 29"/>
                    <a:gd name="T90" fmla="*/ 27 w 31"/>
                    <a:gd name="T91" fmla="*/ 19 h 29"/>
                    <a:gd name="T92" fmla="*/ 31 w 31"/>
                    <a:gd name="T93" fmla="*/ 19 h 29"/>
                    <a:gd name="T94" fmla="*/ 31 w 31"/>
                    <a:gd name="T95" fmla="*/ 21 h 29"/>
                    <a:gd name="T96" fmla="*/ 31 w 31"/>
                    <a:gd name="T97" fmla="*/ 25 h 29"/>
                    <a:gd name="T98" fmla="*/ 31 w 31"/>
                    <a:gd name="T99" fmla="*/ 27 h 29"/>
                    <a:gd name="T100" fmla="*/ 31 w 31"/>
                    <a:gd name="T101" fmla="*/ 29 h 29"/>
                    <a:gd name="T102" fmla="*/ 24 w 31"/>
                    <a:gd name="T103" fmla="*/ 29 h 29"/>
                    <a:gd name="T104" fmla="*/ 17 w 31"/>
                    <a:gd name="T105" fmla="*/ 29 h 29"/>
                    <a:gd name="T106" fmla="*/ 9 w 31"/>
                    <a:gd name="T107" fmla="*/ 29 h 29"/>
                    <a:gd name="T108" fmla="*/ 2 w 31"/>
                    <a:gd name="T109" fmla="*/ 29 h 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"/>
                    <a:gd name="T166" fmla="*/ 0 h 29"/>
                    <a:gd name="T167" fmla="*/ 31 w 31"/>
                    <a:gd name="T168" fmla="*/ 29 h 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" h="29">
                      <a:moveTo>
                        <a:pt x="2" y="29"/>
                      </a:move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7"/>
                      </a:lnTo>
                      <a:lnTo>
                        <a:pt x="31" y="9"/>
                      </a:lnTo>
                      <a:lnTo>
                        <a:pt x="31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24" y="19"/>
                      </a:lnTo>
                      <a:lnTo>
                        <a:pt x="27" y="19"/>
                      </a:lnTo>
                      <a:lnTo>
                        <a:pt x="31" y="19"/>
                      </a:lnTo>
                      <a:lnTo>
                        <a:pt x="31" y="21"/>
                      </a:lnTo>
                      <a:lnTo>
                        <a:pt x="31" y="25"/>
                      </a:lnTo>
                      <a:lnTo>
                        <a:pt x="31" y="27"/>
                      </a:lnTo>
                      <a:lnTo>
                        <a:pt x="31" y="29"/>
                      </a:lnTo>
                      <a:lnTo>
                        <a:pt x="24" y="29"/>
                      </a:lnTo>
                      <a:lnTo>
                        <a:pt x="17" y="29"/>
                      </a:lnTo>
                      <a:lnTo>
                        <a:pt x="9" y="29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6" name="Freeform 205"/>
                <p:cNvSpPr>
                  <a:spLocks noEditPoints="1"/>
                </p:cNvSpPr>
                <p:nvPr/>
              </p:nvSpPr>
              <p:spPr bwMode="auto">
                <a:xfrm>
                  <a:off x="1660" y="3155"/>
                  <a:ext cx="33" cy="31"/>
                </a:xfrm>
                <a:custGeom>
                  <a:avLst/>
                  <a:gdLst>
                    <a:gd name="T0" fmla="*/ 20 w 33"/>
                    <a:gd name="T1" fmla="*/ 6 h 31"/>
                    <a:gd name="T2" fmla="*/ 20 w 33"/>
                    <a:gd name="T3" fmla="*/ 21 h 31"/>
                    <a:gd name="T4" fmla="*/ 22 w 33"/>
                    <a:gd name="T5" fmla="*/ 21 h 31"/>
                    <a:gd name="T6" fmla="*/ 24 w 33"/>
                    <a:gd name="T7" fmla="*/ 21 h 31"/>
                    <a:gd name="T8" fmla="*/ 25 w 33"/>
                    <a:gd name="T9" fmla="*/ 18 h 31"/>
                    <a:gd name="T10" fmla="*/ 25 w 33"/>
                    <a:gd name="T11" fmla="*/ 16 h 31"/>
                    <a:gd name="T12" fmla="*/ 25 w 33"/>
                    <a:gd name="T13" fmla="*/ 14 h 31"/>
                    <a:gd name="T14" fmla="*/ 25 w 33"/>
                    <a:gd name="T15" fmla="*/ 12 h 31"/>
                    <a:gd name="T16" fmla="*/ 24 w 33"/>
                    <a:gd name="T17" fmla="*/ 12 h 31"/>
                    <a:gd name="T18" fmla="*/ 24 w 33"/>
                    <a:gd name="T19" fmla="*/ 10 h 31"/>
                    <a:gd name="T20" fmla="*/ 24 w 33"/>
                    <a:gd name="T21" fmla="*/ 6 h 31"/>
                    <a:gd name="T22" fmla="*/ 24 w 33"/>
                    <a:gd name="T23" fmla="*/ 2 h 31"/>
                    <a:gd name="T24" fmla="*/ 27 w 33"/>
                    <a:gd name="T25" fmla="*/ 4 h 31"/>
                    <a:gd name="T26" fmla="*/ 31 w 33"/>
                    <a:gd name="T27" fmla="*/ 8 h 31"/>
                    <a:gd name="T28" fmla="*/ 33 w 33"/>
                    <a:gd name="T29" fmla="*/ 14 h 31"/>
                    <a:gd name="T30" fmla="*/ 33 w 33"/>
                    <a:gd name="T31" fmla="*/ 18 h 31"/>
                    <a:gd name="T32" fmla="*/ 31 w 33"/>
                    <a:gd name="T33" fmla="*/ 23 h 31"/>
                    <a:gd name="T34" fmla="*/ 29 w 33"/>
                    <a:gd name="T35" fmla="*/ 27 h 31"/>
                    <a:gd name="T36" fmla="*/ 25 w 33"/>
                    <a:gd name="T37" fmla="*/ 29 h 31"/>
                    <a:gd name="T38" fmla="*/ 22 w 33"/>
                    <a:gd name="T39" fmla="*/ 31 h 31"/>
                    <a:gd name="T40" fmla="*/ 13 w 33"/>
                    <a:gd name="T41" fmla="*/ 31 h 31"/>
                    <a:gd name="T42" fmla="*/ 8 w 33"/>
                    <a:gd name="T43" fmla="*/ 29 h 31"/>
                    <a:gd name="T44" fmla="*/ 4 w 33"/>
                    <a:gd name="T45" fmla="*/ 25 h 31"/>
                    <a:gd name="T46" fmla="*/ 0 w 33"/>
                    <a:gd name="T47" fmla="*/ 21 h 31"/>
                    <a:gd name="T48" fmla="*/ 0 w 33"/>
                    <a:gd name="T49" fmla="*/ 14 h 31"/>
                    <a:gd name="T50" fmla="*/ 4 w 33"/>
                    <a:gd name="T51" fmla="*/ 8 h 31"/>
                    <a:gd name="T52" fmla="*/ 6 w 33"/>
                    <a:gd name="T53" fmla="*/ 4 h 31"/>
                    <a:gd name="T54" fmla="*/ 9 w 33"/>
                    <a:gd name="T55" fmla="*/ 2 h 31"/>
                    <a:gd name="T56" fmla="*/ 13 w 33"/>
                    <a:gd name="T57" fmla="*/ 2 h 31"/>
                    <a:gd name="T58" fmla="*/ 18 w 33"/>
                    <a:gd name="T59" fmla="*/ 0 h 31"/>
                    <a:gd name="T60" fmla="*/ 18 w 33"/>
                    <a:gd name="T61" fmla="*/ 0 h 31"/>
                    <a:gd name="T62" fmla="*/ 20 w 33"/>
                    <a:gd name="T63" fmla="*/ 0 h 31"/>
                    <a:gd name="T64" fmla="*/ 13 w 33"/>
                    <a:gd name="T65" fmla="*/ 10 h 31"/>
                    <a:gd name="T66" fmla="*/ 11 w 33"/>
                    <a:gd name="T67" fmla="*/ 12 h 31"/>
                    <a:gd name="T68" fmla="*/ 8 w 33"/>
                    <a:gd name="T69" fmla="*/ 14 h 31"/>
                    <a:gd name="T70" fmla="*/ 8 w 33"/>
                    <a:gd name="T71" fmla="*/ 14 h 31"/>
                    <a:gd name="T72" fmla="*/ 8 w 33"/>
                    <a:gd name="T73" fmla="*/ 18 h 31"/>
                    <a:gd name="T74" fmla="*/ 9 w 33"/>
                    <a:gd name="T75" fmla="*/ 18 h 31"/>
                    <a:gd name="T76" fmla="*/ 15 w 33"/>
                    <a:gd name="T77" fmla="*/ 21 h 31"/>
                    <a:gd name="T78" fmla="*/ 15 w 33"/>
                    <a:gd name="T79" fmla="*/ 16 h 31"/>
                    <a:gd name="T80" fmla="*/ 15 w 33"/>
                    <a:gd name="T81" fmla="*/ 10 h 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"/>
                    <a:gd name="T124" fmla="*/ 0 h 31"/>
                    <a:gd name="T125" fmla="*/ 33 w 33"/>
                    <a:gd name="T126" fmla="*/ 31 h 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" h="31">
                      <a:moveTo>
                        <a:pt x="20" y="0"/>
                      </a:moveTo>
                      <a:lnTo>
                        <a:pt x="20" y="6"/>
                      </a:lnTo>
                      <a:lnTo>
                        <a:pt x="20" y="10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3" y="10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3" y="18"/>
                      </a:lnTo>
                      <a:lnTo>
                        <a:pt x="33" y="21"/>
                      </a:lnTo>
                      <a:lnTo>
                        <a:pt x="31" y="23"/>
                      </a:lnTo>
                      <a:lnTo>
                        <a:pt x="31" y="25"/>
                      </a:lnTo>
                      <a:lnTo>
                        <a:pt x="29" y="27"/>
                      </a:lnTo>
                      <a:lnTo>
                        <a:pt x="27" y="29"/>
                      </a:lnTo>
                      <a:lnTo>
                        <a:pt x="25" y="29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8" y="29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5" y="10"/>
                      </a:moveTo>
                      <a:lnTo>
                        <a:pt x="13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9" y="18"/>
                      </a:lnTo>
                      <a:lnTo>
                        <a:pt x="9" y="21"/>
                      </a:lnTo>
                      <a:lnTo>
                        <a:pt x="15" y="21"/>
                      </a:lnTo>
                      <a:lnTo>
                        <a:pt x="15" y="18"/>
                      </a:lnTo>
                      <a:lnTo>
                        <a:pt x="15" y="16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57" name="Freeform 206"/>
                <p:cNvSpPr>
                  <a:spLocks/>
                </p:cNvSpPr>
                <p:nvPr/>
              </p:nvSpPr>
              <p:spPr bwMode="auto">
                <a:xfrm>
                  <a:off x="1680" y="3114"/>
                  <a:ext cx="23" cy="10"/>
                </a:xfrm>
                <a:custGeom>
                  <a:avLst/>
                  <a:gdLst>
                    <a:gd name="T0" fmla="*/ 0 w 23"/>
                    <a:gd name="T1" fmla="*/ 10 h 10"/>
                    <a:gd name="T2" fmla="*/ 0 w 23"/>
                    <a:gd name="T3" fmla="*/ 8 h 10"/>
                    <a:gd name="T4" fmla="*/ 0 w 23"/>
                    <a:gd name="T5" fmla="*/ 6 h 10"/>
                    <a:gd name="T6" fmla="*/ 0 w 23"/>
                    <a:gd name="T7" fmla="*/ 0 h 10"/>
                    <a:gd name="T8" fmla="*/ 5 w 23"/>
                    <a:gd name="T9" fmla="*/ 0 h 10"/>
                    <a:gd name="T10" fmla="*/ 7 w 23"/>
                    <a:gd name="T11" fmla="*/ 0 h 10"/>
                    <a:gd name="T12" fmla="*/ 9 w 23"/>
                    <a:gd name="T13" fmla="*/ 0 h 10"/>
                    <a:gd name="T14" fmla="*/ 14 w 23"/>
                    <a:gd name="T15" fmla="*/ 0 h 10"/>
                    <a:gd name="T16" fmla="*/ 16 w 23"/>
                    <a:gd name="T17" fmla="*/ 0 h 10"/>
                    <a:gd name="T18" fmla="*/ 18 w 23"/>
                    <a:gd name="T19" fmla="*/ 2 h 10"/>
                    <a:gd name="T20" fmla="*/ 23 w 23"/>
                    <a:gd name="T21" fmla="*/ 8 h 10"/>
                    <a:gd name="T22" fmla="*/ 22 w 23"/>
                    <a:gd name="T23" fmla="*/ 10 h 10"/>
                    <a:gd name="T24" fmla="*/ 22 w 23"/>
                    <a:gd name="T25" fmla="*/ 10 h 10"/>
                    <a:gd name="T26" fmla="*/ 18 w 23"/>
                    <a:gd name="T27" fmla="*/ 10 h 10"/>
                    <a:gd name="T28" fmla="*/ 16 w 23"/>
                    <a:gd name="T29" fmla="*/ 8 h 10"/>
                    <a:gd name="T30" fmla="*/ 16 w 23"/>
                    <a:gd name="T31" fmla="*/ 8 h 10"/>
                    <a:gd name="T32" fmla="*/ 16 w 23"/>
                    <a:gd name="T33" fmla="*/ 8 h 10"/>
                    <a:gd name="T34" fmla="*/ 14 w 23"/>
                    <a:gd name="T35" fmla="*/ 6 h 10"/>
                    <a:gd name="T36" fmla="*/ 14 w 23"/>
                    <a:gd name="T37" fmla="*/ 6 h 10"/>
                    <a:gd name="T38" fmla="*/ 13 w 23"/>
                    <a:gd name="T39" fmla="*/ 6 h 10"/>
                    <a:gd name="T40" fmla="*/ 11 w 23"/>
                    <a:gd name="T41" fmla="*/ 6 h 10"/>
                    <a:gd name="T42" fmla="*/ 11 w 23"/>
                    <a:gd name="T43" fmla="*/ 8 h 10"/>
                    <a:gd name="T44" fmla="*/ 11 w 23"/>
                    <a:gd name="T45" fmla="*/ 10 h 10"/>
                    <a:gd name="T46" fmla="*/ 11 w 23"/>
                    <a:gd name="T47" fmla="*/ 10 h 10"/>
                    <a:gd name="T48" fmla="*/ 0 w 23"/>
                    <a:gd name="T49" fmla="*/ 10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3"/>
                    <a:gd name="T76" fmla="*/ 0 h 10"/>
                    <a:gd name="T77" fmla="*/ 23 w 23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3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3" y="8"/>
                      </a:lnTo>
                      <a:lnTo>
                        <a:pt x="22" y="10"/>
                      </a:lnTo>
                      <a:lnTo>
                        <a:pt x="18" y="10"/>
                      </a:lnTo>
                      <a:lnTo>
                        <a:pt x="16" y="8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893" name="Group 207"/>
              <p:cNvGrpSpPr>
                <a:grpSpLocks/>
              </p:cNvGrpSpPr>
              <p:nvPr/>
            </p:nvGrpSpPr>
            <p:grpSpPr bwMode="auto">
              <a:xfrm>
                <a:off x="1650" y="2277"/>
                <a:ext cx="2121" cy="1474"/>
                <a:chOff x="1650" y="2277"/>
                <a:chExt cx="2121" cy="1474"/>
              </a:xfrm>
            </p:grpSpPr>
            <p:sp>
              <p:nvSpPr>
                <p:cNvPr id="37642" name="Freeform 208"/>
                <p:cNvSpPr>
                  <a:spLocks/>
                </p:cNvSpPr>
                <p:nvPr/>
              </p:nvSpPr>
              <p:spPr bwMode="auto">
                <a:xfrm>
                  <a:off x="1650" y="3036"/>
                  <a:ext cx="43" cy="31"/>
                </a:xfrm>
                <a:custGeom>
                  <a:avLst/>
                  <a:gdLst>
                    <a:gd name="T0" fmla="*/ 12 w 43"/>
                    <a:gd name="T1" fmla="*/ 23 h 31"/>
                    <a:gd name="T2" fmla="*/ 10 w 43"/>
                    <a:gd name="T3" fmla="*/ 29 h 31"/>
                    <a:gd name="T4" fmla="*/ 9 w 43"/>
                    <a:gd name="T5" fmla="*/ 29 h 31"/>
                    <a:gd name="T6" fmla="*/ 3 w 43"/>
                    <a:gd name="T7" fmla="*/ 25 h 31"/>
                    <a:gd name="T8" fmla="*/ 0 w 43"/>
                    <a:gd name="T9" fmla="*/ 19 h 31"/>
                    <a:gd name="T10" fmla="*/ 0 w 43"/>
                    <a:gd name="T11" fmla="*/ 13 h 31"/>
                    <a:gd name="T12" fmla="*/ 2 w 43"/>
                    <a:gd name="T13" fmla="*/ 6 h 31"/>
                    <a:gd name="T14" fmla="*/ 5 w 43"/>
                    <a:gd name="T15" fmla="*/ 2 h 31"/>
                    <a:gd name="T16" fmla="*/ 9 w 43"/>
                    <a:gd name="T17" fmla="*/ 2 h 31"/>
                    <a:gd name="T18" fmla="*/ 14 w 43"/>
                    <a:gd name="T19" fmla="*/ 2 h 31"/>
                    <a:gd name="T20" fmla="*/ 16 w 43"/>
                    <a:gd name="T21" fmla="*/ 4 h 31"/>
                    <a:gd name="T22" fmla="*/ 18 w 43"/>
                    <a:gd name="T23" fmla="*/ 6 h 31"/>
                    <a:gd name="T24" fmla="*/ 19 w 43"/>
                    <a:gd name="T25" fmla="*/ 6 h 31"/>
                    <a:gd name="T26" fmla="*/ 19 w 43"/>
                    <a:gd name="T27" fmla="*/ 6 h 31"/>
                    <a:gd name="T28" fmla="*/ 21 w 43"/>
                    <a:gd name="T29" fmla="*/ 4 h 31"/>
                    <a:gd name="T30" fmla="*/ 23 w 43"/>
                    <a:gd name="T31" fmla="*/ 2 h 31"/>
                    <a:gd name="T32" fmla="*/ 23 w 43"/>
                    <a:gd name="T33" fmla="*/ 0 h 31"/>
                    <a:gd name="T34" fmla="*/ 30 w 43"/>
                    <a:gd name="T35" fmla="*/ 0 h 31"/>
                    <a:gd name="T36" fmla="*/ 34 w 43"/>
                    <a:gd name="T37" fmla="*/ 0 h 31"/>
                    <a:gd name="T38" fmla="*/ 37 w 43"/>
                    <a:gd name="T39" fmla="*/ 2 h 31"/>
                    <a:gd name="T40" fmla="*/ 41 w 43"/>
                    <a:gd name="T41" fmla="*/ 6 h 31"/>
                    <a:gd name="T42" fmla="*/ 43 w 43"/>
                    <a:gd name="T43" fmla="*/ 11 h 31"/>
                    <a:gd name="T44" fmla="*/ 43 w 43"/>
                    <a:gd name="T45" fmla="*/ 15 h 31"/>
                    <a:gd name="T46" fmla="*/ 43 w 43"/>
                    <a:gd name="T47" fmla="*/ 19 h 31"/>
                    <a:gd name="T48" fmla="*/ 41 w 43"/>
                    <a:gd name="T49" fmla="*/ 23 h 31"/>
                    <a:gd name="T50" fmla="*/ 39 w 43"/>
                    <a:gd name="T51" fmla="*/ 25 h 31"/>
                    <a:gd name="T52" fmla="*/ 37 w 43"/>
                    <a:gd name="T53" fmla="*/ 27 h 31"/>
                    <a:gd name="T54" fmla="*/ 34 w 43"/>
                    <a:gd name="T55" fmla="*/ 29 h 31"/>
                    <a:gd name="T56" fmla="*/ 30 w 43"/>
                    <a:gd name="T57" fmla="*/ 31 h 31"/>
                    <a:gd name="T58" fmla="*/ 30 w 43"/>
                    <a:gd name="T59" fmla="*/ 23 h 31"/>
                    <a:gd name="T60" fmla="*/ 32 w 43"/>
                    <a:gd name="T61" fmla="*/ 21 h 31"/>
                    <a:gd name="T62" fmla="*/ 34 w 43"/>
                    <a:gd name="T63" fmla="*/ 19 h 31"/>
                    <a:gd name="T64" fmla="*/ 35 w 43"/>
                    <a:gd name="T65" fmla="*/ 19 h 31"/>
                    <a:gd name="T66" fmla="*/ 35 w 43"/>
                    <a:gd name="T67" fmla="*/ 15 h 31"/>
                    <a:gd name="T68" fmla="*/ 35 w 43"/>
                    <a:gd name="T69" fmla="*/ 15 h 31"/>
                    <a:gd name="T70" fmla="*/ 34 w 43"/>
                    <a:gd name="T71" fmla="*/ 13 h 31"/>
                    <a:gd name="T72" fmla="*/ 32 w 43"/>
                    <a:gd name="T73" fmla="*/ 11 h 31"/>
                    <a:gd name="T74" fmla="*/ 28 w 43"/>
                    <a:gd name="T75" fmla="*/ 11 h 31"/>
                    <a:gd name="T76" fmla="*/ 27 w 43"/>
                    <a:gd name="T77" fmla="*/ 11 h 31"/>
                    <a:gd name="T78" fmla="*/ 25 w 43"/>
                    <a:gd name="T79" fmla="*/ 13 h 31"/>
                    <a:gd name="T80" fmla="*/ 23 w 43"/>
                    <a:gd name="T81" fmla="*/ 15 h 31"/>
                    <a:gd name="T82" fmla="*/ 23 w 43"/>
                    <a:gd name="T83" fmla="*/ 15 h 31"/>
                    <a:gd name="T84" fmla="*/ 23 w 43"/>
                    <a:gd name="T85" fmla="*/ 17 h 31"/>
                    <a:gd name="T86" fmla="*/ 25 w 43"/>
                    <a:gd name="T87" fmla="*/ 19 h 31"/>
                    <a:gd name="T88" fmla="*/ 18 w 43"/>
                    <a:gd name="T89" fmla="*/ 19 h 31"/>
                    <a:gd name="T90" fmla="*/ 16 w 43"/>
                    <a:gd name="T91" fmla="*/ 17 h 31"/>
                    <a:gd name="T92" fmla="*/ 16 w 43"/>
                    <a:gd name="T93" fmla="*/ 17 h 31"/>
                    <a:gd name="T94" fmla="*/ 16 w 43"/>
                    <a:gd name="T95" fmla="*/ 15 h 31"/>
                    <a:gd name="T96" fmla="*/ 14 w 43"/>
                    <a:gd name="T97" fmla="*/ 13 h 31"/>
                    <a:gd name="T98" fmla="*/ 12 w 43"/>
                    <a:gd name="T99" fmla="*/ 13 h 31"/>
                    <a:gd name="T100" fmla="*/ 10 w 43"/>
                    <a:gd name="T101" fmla="*/ 13 h 31"/>
                    <a:gd name="T102" fmla="*/ 9 w 43"/>
                    <a:gd name="T103" fmla="*/ 13 h 31"/>
                    <a:gd name="T104" fmla="*/ 7 w 43"/>
                    <a:gd name="T105" fmla="*/ 15 h 31"/>
                    <a:gd name="T106" fmla="*/ 7 w 43"/>
                    <a:gd name="T107" fmla="*/ 15 h 31"/>
                    <a:gd name="T108" fmla="*/ 7 w 43"/>
                    <a:gd name="T109" fmla="*/ 17 h 31"/>
                    <a:gd name="T110" fmla="*/ 7 w 43"/>
                    <a:gd name="T111" fmla="*/ 19 h 31"/>
                    <a:gd name="T112" fmla="*/ 9 w 43"/>
                    <a:gd name="T113" fmla="*/ 19 h 31"/>
                    <a:gd name="T114" fmla="*/ 10 w 43"/>
                    <a:gd name="T115" fmla="*/ 21 h 3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"/>
                    <a:gd name="T175" fmla="*/ 0 h 31"/>
                    <a:gd name="T176" fmla="*/ 43 w 43"/>
                    <a:gd name="T177" fmla="*/ 31 h 3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" h="31">
                      <a:moveTo>
                        <a:pt x="12" y="21"/>
                      </a:moveTo>
                      <a:lnTo>
                        <a:pt x="12" y="23"/>
                      </a:lnTo>
                      <a:lnTo>
                        <a:pt x="12" y="25"/>
                      </a:lnTo>
                      <a:lnTo>
                        <a:pt x="10" y="29"/>
                      </a:lnTo>
                      <a:lnTo>
                        <a:pt x="10" y="31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3" y="25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5"/>
                      </a:lnTo>
                      <a:lnTo>
                        <a:pt x="43" y="17"/>
                      </a:lnTo>
                      <a:lnTo>
                        <a:pt x="43" y="19"/>
                      </a:lnTo>
                      <a:lnTo>
                        <a:pt x="43" y="21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9" y="25"/>
                      </a:lnTo>
                      <a:lnTo>
                        <a:pt x="39" y="27"/>
                      </a:lnTo>
                      <a:lnTo>
                        <a:pt x="37" y="27"/>
                      </a:lnTo>
                      <a:lnTo>
                        <a:pt x="35" y="29"/>
                      </a:lnTo>
                      <a:lnTo>
                        <a:pt x="34" y="29"/>
                      </a:lnTo>
                      <a:lnTo>
                        <a:pt x="32" y="29"/>
                      </a:lnTo>
                      <a:lnTo>
                        <a:pt x="30" y="31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0" y="21"/>
                      </a:lnTo>
                      <a:lnTo>
                        <a:pt x="32" y="21"/>
                      </a:lnTo>
                      <a:lnTo>
                        <a:pt x="34" y="19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5" y="13"/>
                      </a:lnTo>
                      <a:lnTo>
                        <a:pt x="34" y="13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5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0" y="21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3" name="Freeform 209"/>
                <p:cNvSpPr>
                  <a:spLocks/>
                </p:cNvSpPr>
                <p:nvPr/>
              </p:nvSpPr>
              <p:spPr bwMode="auto">
                <a:xfrm>
                  <a:off x="1673" y="2993"/>
                  <a:ext cx="9" cy="15"/>
                </a:xfrm>
                <a:custGeom>
                  <a:avLst/>
                  <a:gdLst>
                    <a:gd name="T0" fmla="*/ 0 w 9"/>
                    <a:gd name="T1" fmla="*/ 15 h 15"/>
                    <a:gd name="T2" fmla="*/ 0 w 9"/>
                    <a:gd name="T3" fmla="*/ 11 h 15"/>
                    <a:gd name="T4" fmla="*/ 0 w 9"/>
                    <a:gd name="T5" fmla="*/ 6 h 15"/>
                    <a:gd name="T6" fmla="*/ 0 w 9"/>
                    <a:gd name="T7" fmla="*/ 0 h 15"/>
                    <a:gd name="T8" fmla="*/ 2 w 9"/>
                    <a:gd name="T9" fmla="*/ 0 h 15"/>
                    <a:gd name="T10" fmla="*/ 4 w 9"/>
                    <a:gd name="T11" fmla="*/ 0 h 15"/>
                    <a:gd name="T12" fmla="*/ 9 w 9"/>
                    <a:gd name="T13" fmla="*/ 0 h 15"/>
                    <a:gd name="T14" fmla="*/ 9 w 9"/>
                    <a:gd name="T15" fmla="*/ 6 h 15"/>
                    <a:gd name="T16" fmla="*/ 9 w 9"/>
                    <a:gd name="T17" fmla="*/ 11 h 15"/>
                    <a:gd name="T18" fmla="*/ 9 w 9"/>
                    <a:gd name="T19" fmla="*/ 15 h 15"/>
                    <a:gd name="T20" fmla="*/ 4 w 9"/>
                    <a:gd name="T21" fmla="*/ 15 h 15"/>
                    <a:gd name="T22" fmla="*/ 2 w 9"/>
                    <a:gd name="T23" fmla="*/ 15 h 15"/>
                    <a:gd name="T24" fmla="*/ 0 w 9"/>
                    <a:gd name="T25" fmla="*/ 15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5"/>
                    <a:gd name="T41" fmla="*/ 9 w 9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5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9" y="11"/>
                      </a:lnTo>
                      <a:lnTo>
                        <a:pt x="9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4" name="Freeform 210"/>
                <p:cNvSpPr>
                  <a:spLocks/>
                </p:cNvSpPr>
                <p:nvPr/>
              </p:nvSpPr>
              <p:spPr bwMode="auto">
                <a:xfrm>
                  <a:off x="1660" y="2930"/>
                  <a:ext cx="31" cy="45"/>
                </a:xfrm>
                <a:custGeom>
                  <a:avLst/>
                  <a:gdLst>
                    <a:gd name="T0" fmla="*/ 2 w 31"/>
                    <a:gd name="T1" fmla="*/ 43 h 45"/>
                    <a:gd name="T2" fmla="*/ 2 w 31"/>
                    <a:gd name="T3" fmla="*/ 39 h 45"/>
                    <a:gd name="T4" fmla="*/ 4 w 31"/>
                    <a:gd name="T5" fmla="*/ 37 h 45"/>
                    <a:gd name="T6" fmla="*/ 4 w 31"/>
                    <a:gd name="T7" fmla="*/ 37 h 45"/>
                    <a:gd name="T8" fmla="*/ 4 w 31"/>
                    <a:gd name="T9" fmla="*/ 35 h 45"/>
                    <a:gd name="T10" fmla="*/ 4 w 31"/>
                    <a:gd name="T11" fmla="*/ 33 h 45"/>
                    <a:gd name="T12" fmla="*/ 2 w 31"/>
                    <a:gd name="T13" fmla="*/ 31 h 45"/>
                    <a:gd name="T14" fmla="*/ 0 w 31"/>
                    <a:gd name="T15" fmla="*/ 29 h 45"/>
                    <a:gd name="T16" fmla="*/ 0 w 31"/>
                    <a:gd name="T17" fmla="*/ 24 h 45"/>
                    <a:gd name="T18" fmla="*/ 2 w 31"/>
                    <a:gd name="T19" fmla="*/ 22 h 45"/>
                    <a:gd name="T20" fmla="*/ 4 w 31"/>
                    <a:gd name="T21" fmla="*/ 20 h 45"/>
                    <a:gd name="T22" fmla="*/ 4 w 31"/>
                    <a:gd name="T23" fmla="*/ 20 h 45"/>
                    <a:gd name="T24" fmla="*/ 4 w 31"/>
                    <a:gd name="T25" fmla="*/ 16 h 45"/>
                    <a:gd name="T26" fmla="*/ 2 w 31"/>
                    <a:gd name="T27" fmla="*/ 16 h 45"/>
                    <a:gd name="T28" fmla="*/ 2 w 31"/>
                    <a:gd name="T29" fmla="*/ 12 h 45"/>
                    <a:gd name="T30" fmla="*/ 0 w 31"/>
                    <a:gd name="T31" fmla="*/ 12 h 45"/>
                    <a:gd name="T32" fmla="*/ 0 w 31"/>
                    <a:gd name="T33" fmla="*/ 8 h 45"/>
                    <a:gd name="T34" fmla="*/ 4 w 31"/>
                    <a:gd name="T35" fmla="*/ 2 h 45"/>
                    <a:gd name="T36" fmla="*/ 8 w 31"/>
                    <a:gd name="T37" fmla="*/ 2 h 45"/>
                    <a:gd name="T38" fmla="*/ 13 w 31"/>
                    <a:gd name="T39" fmla="*/ 0 h 45"/>
                    <a:gd name="T40" fmla="*/ 22 w 31"/>
                    <a:gd name="T41" fmla="*/ 0 h 45"/>
                    <a:gd name="T42" fmla="*/ 31 w 31"/>
                    <a:gd name="T43" fmla="*/ 0 h 45"/>
                    <a:gd name="T44" fmla="*/ 31 w 31"/>
                    <a:gd name="T45" fmla="*/ 8 h 45"/>
                    <a:gd name="T46" fmla="*/ 15 w 31"/>
                    <a:gd name="T47" fmla="*/ 10 h 45"/>
                    <a:gd name="T48" fmla="*/ 13 w 31"/>
                    <a:gd name="T49" fmla="*/ 10 h 45"/>
                    <a:gd name="T50" fmla="*/ 11 w 31"/>
                    <a:gd name="T51" fmla="*/ 12 h 45"/>
                    <a:gd name="T52" fmla="*/ 11 w 31"/>
                    <a:gd name="T53" fmla="*/ 12 h 45"/>
                    <a:gd name="T54" fmla="*/ 9 w 31"/>
                    <a:gd name="T55" fmla="*/ 14 h 45"/>
                    <a:gd name="T56" fmla="*/ 11 w 31"/>
                    <a:gd name="T57" fmla="*/ 16 h 45"/>
                    <a:gd name="T58" fmla="*/ 11 w 31"/>
                    <a:gd name="T59" fmla="*/ 16 h 45"/>
                    <a:gd name="T60" fmla="*/ 15 w 31"/>
                    <a:gd name="T61" fmla="*/ 18 h 45"/>
                    <a:gd name="T62" fmla="*/ 24 w 31"/>
                    <a:gd name="T63" fmla="*/ 18 h 45"/>
                    <a:gd name="T64" fmla="*/ 31 w 31"/>
                    <a:gd name="T65" fmla="*/ 18 h 45"/>
                    <a:gd name="T66" fmla="*/ 31 w 31"/>
                    <a:gd name="T67" fmla="*/ 22 h 45"/>
                    <a:gd name="T68" fmla="*/ 15 w 31"/>
                    <a:gd name="T69" fmla="*/ 29 h 45"/>
                    <a:gd name="T70" fmla="*/ 15 w 31"/>
                    <a:gd name="T71" fmla="*/ 29 h 45"/>
                    <a:gd name="T72" fmla="*/ 13 w 31"/>
                    <a:gd name="T73" fmla="*/ 29 h 45"/>
                    <a:gd name="T74" fmla="*/ 11 w 31"/>
                    <a:gd name="T75" fmla="*/ 29 h 45"/>
                    <a:gd name="T76" fmla="*/ 11 w 31"/>
                    <a:gd name="T77" fmla="*/ 31 h 45"/>
                    <a:gd name="T78" fmla="*/ 9 w 31"/>
                    <a:gd name="T79" fmla="*/ 31 h 45"/>
                    <a:gd name="T80" fmla="*/ 9 w 31"/>
                    <a:gd name="T81" fmla="*/ 33 h 45"/>
                    <a:gd name="T82" fmla="*/ 11 w 31"/>
                    <a:gd name="T83" fmla="*/ 33 h 45"/>
                    <a:gd name="T84" fmla="*/ 17 w 31"/>
                    <a:gd name="T85" fmla="*/ 35 h 45"/>
                    <a:gd name="T86" fmla="*/ 27 w 31"/>
                    <a:gd name="T87" fmla="*/ 35 h 45"/>
                    <a:gd name="T88" fmla="*/ 31 w 31"/>
                    <a:gd name="T89" fmla="*/ 41 h 45"/>
                    <a:gd name="T90" fmla="*/ 31 w 31"/>
                    <a:gd name="T91" fmla="*/ 45 h 45"/>
                    <a:gd name="T92" fmla="*/ 17 w 31"/>
                    <a:gd name="T93" fmla="*/ 45 h 45"/>
                    <a:gd name="T94" fmla="*/ 2 w 31"/>
                    <a:gd name="T95" fmla="*/ 45 h 4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"/>
                    <a:gd name="T145" fmla="*/ 0 h 45"/>
                    <a:gd name="T146" fmla="*/ 31 w 31"/>
                    <a:gd name="T147" fmla="*/ 45 h 4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" h="45">
                      <a:moveTo>
                        <a:pt x="2" y="45"/>
                      </a:move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6" y="37"/>
                      </a:lnTo>
                      <a:lnTo>
                        <a:pt x="4" y="35"/>
                      </a:lnTo>
                      <a:lnTo>
                        <a:pt x="4" y="33"/>
                      </a:lnTo>
                      <a:lnTo>
                        <a:pt x="2" y="33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18"/>
                      </a:lnTo>
                      <a:lnTo>
                        <a:pt x="17" y="18"/>
                      </a:lnTo>
                      <a:lnTo>
                        <a:pt x="24" y="18"/>
                      </a:lnTo>
                      <a:lnTo>
                        <a:pt x="27" y="18"/>
                      </a:lnTo>
                      <a:lnTo>
                        <a:pt x="31" y="18"/>
                      </a:lnTo>
                      <a:lnTo>
                        <a:pt x="31" y="20"/>
                      </a:lnTo>
                      <a:lnTo>
                        <a:pt x="31" y="22"/>
                      </a:lnTo>
                      <a:lnTo>
                        <a:pt x="31" y="29"/>
                      </a:lnTo>
                      <a:lnTo>
                        <a:pt x="15" y="29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11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5"/>
                      </a:lnTo>
                      <a:lnTo>
                        <a:pt x="17" y="35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31" y="35"/>
                      </a:lnTo>
                      <a:lnTo>
                        <a:pt x="31" y="41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24" y="45"/>
                      </a:lnTo>
                      <a:lnTo>
                        <a:pt x="17" y="45"/>
                      </a:lnTo>
                      <a:lnTo>
                        <a:pt x="9" y="45"/>
                      </a:lnTo>
                      <a:lnTo>
                        <a:pt x="2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5" name="Freeform 211"/>
                <p:cNvSpPr>
                  <a:spLocks noEditPoints="1"/>
                </p:cNvSpPr>
                <p:nvPr/>
              </p:nvSpPr>
              <p:spPr bwMode="auto">
                <a:xfrm>
                  <a:off x="1660" y="2856"/>
                  <a:ext cx="33" cy="31"/>
                </a:xfrm>
                <a:custGeom>
                  <a:avLst/>
                  <a:gdLst>
                    <a:gd name="T0" fmla="*/ 20 w 33"/>
                    <a:gd name="T1" fmla="*/ 4 h 31"/>
                    <a:gd name="T2" fmla="*/ 20 w 33"/>
                    <a:gd name="T3" fmla="*/ 17 h 31"/>
                    <a:gd name="T4" fmla="*/ 22 w 33"/>
                    <a:gd name="T5" fmla="*/ 21 h 31"/>
                    <a:gd name="T6" fmla="*/ 22 w 33"/>
                    <a:gd name="T7" fmla="*/ 21 h 31"/>
                    <a:gd name="T8" fmla="*/ 25 w 33"/>
                    <a:gd name="T9" fmla="*/ 19 h 31"/>
                    <a:gd name="T10" fmla="*/ 25 w 33"/>
                    <a:gd name="T11" fmla="*/ 17 h 31"/>
                    <a:gd name="T12" fmla="*/ 25 w 33"/>
                    <a:gd name="T13" fmla="*/ 14 h 31"/>
                    <a:gd name="T14" fmla="*/ 25 w 33"/>
                    <a:gd name="T15" fmla="*/ 14 h 31"/>
                    <a:gd name="T16" fmla="*/ 24 w 33"/>
                    <a:gd name="T17" fmla="*/ 12 h 31"/>
                    <a:gd name="T18" fmla="*/ 24 w 33"/>
                    <a:gd name="T19" fmla="*/ 12 h 31"/>
                    <a:gd name="T20" fmla="*/ 24 w 33"/>
                    <a:gd name="T21" fmla="*/ 8 h 31"/>
                    <a:gd name="T22" fmla="*/ 24 w 33"/>
                    <a:gd name="T23" fmla="*/ 0 h 31"/>
                    <a:gd name="T24" fmla="*/ 27 w 33"/>
                    <a:gd name="T25" fmla="*/ 4 h 31"/>
                    <a:gd name="T26" fmla="*/ 31 w 33"/>
                    <a:gd name="T27" fmla="*/ 8 h 31"/>
                    <a:gd name="T28" fmla="*/ 33 w 33"/>
                    <a:gd name="T29" fmla="*/ 14 h 31"/>
                    <a:gd name="T30" fmla="*/ 33 w 33"/>
                    <a:gd name="T31" fmla="*/ 19 h 31"/>
                    <a:gd name="T32" fmla="*/ 31 w 33"/>
                    <a:gd name="T33" fmla="*/ 23 h 31"/>
                    <a:gd name="T34" fmla="*/ 29 w 33"/>
                    <a:gd name="T35" fmla="*/ 27 h 31"/>
                    <a:gd name="T36" fmla="*/ 27 w 33"/>
                    <a:gd name="T37" fmla="*/ 27 h 31"/>
                    <a:gd name="T38" fmla="*/ 24 w 33"/>
                    <a:gd name="T39" fmla="*/ 31 h 31"/>
                    <a:gd name="T40" fmla="*/ 17 w 33"/>
                    <a:gd name="T41" fmla="*/ 31 h 31"/>
                    <a:gd name="T42" fmla="*/ 11 w 33"/>
                    <a:gd name="T43" fmla="*/ 29 h 31"/>
                    <a:gd name="T44" fmla="*/ 6 w 33"/>
                    <a:gd name="T45" fmla="*/ 27 h 31"/>
                    <a:gd name="T46" fmla="*/ 2 w 33"/>
                    <a:gd name="T47" fmla="*/ 23 h 31"/>
                    <a:gd name="T48" fmla="*/ 0 w 33"/>
                    <a:gd name="T49" fmla="*/ 17 h 31"/>
                    <a:gd name="T50" fmla="*/ 2 w 33"/>
                    <a:gd name="T51" fmla="*/ 10 h 31"/>
                    <a:gd name="T52" fmla="*/ 4 w 33"/>
                    <a:gd name="T53" fmla="*/ 6 h 31"/>
                    <a:gd name="T54" fmla="*/ 6 w 33"/>
                    <a:gd name="T55" fmla="*/ 4 h 31"/>
                    <a:gd name="T56" fmla="*/ 9 w 33"/>
                    <a:gd name="T57" fmla="*/ 2 h 31"/>
                    <a:gd name="T58" fmla="*/ 13 w 33"/>
                    <a:gd name="T59" fmla="*/ 0 h 31"/>
                    <a:gd name="T60" fmla="*/ 18 w 33"/>
                    <a:gd name="T61" fmla="*/ 0 h 31"/>
                    <a:gd name="T62" fmla="*/ 20 w 33"/>
                    <a:gd name="T63" fmla="*/ 0 h 31"/>
                    <a:gd name="T64" fmla="*/ 15 w 33"/>
                    <a:gd name="T65" fmla="*/ 10 h 31"/>
                    <a:gd name="T66" fmla="*/ 11 w 33"/>
                    <a:gd name="T67" fmla="*/ 10 h 31"/>
                    <a:gd name="T68" fmla="*/ 9 w 33"/>
                    <a:gd name="T69" fmla="*/ 12 h 31"/>
                    <a:gd name="T70" fmla="*/ 8 w 33"/>
                    <a:gd name="T71" fmla="*/ 14 h 31"/>
                    <a:gd name="T72" fmla="*/ 8 w 33"/>
                    <a:gd name="T73" fmla="*/ 17 h 31"/>
                    <a:gd name="T74" fmla="*/ 9 w 33"/>
                    <a:gd name="T75" fmla="*/ 19 h 31"/>
                    <a:gd name="T76" fmla="*/ 11 w 33"/>
                    <a:gd name="T77" fmla="*/ 21 h 31"/>
                    <a:gd name="T78" fmla="*/ 15 w 33"/>
                    <a:gd name="T79" fmla="*/ 21 h 31"/>
                    <a:gd name="T80" fmla="*/ 15 w 33"/>
                    <a:gd name="T81" fmla="*/ 17 h 31"/>
                    <a:gd name="T82" fmla="*/ 15 w 33"/>
                    <a:gd name="T83" fmla="*/ 10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"/>
                    <a:gd name="T127" fmla="*/ 0 h 31"/>
                    <a:gd name="T128" fmla="*/ 33 w 33"/>
                    <a:gd name="T129" fmla="*/ 31 h 3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" h="31">
                      <a:moveTo>
                        <a:pt x="20" y="0"/>
                      </a:moveTo>
                      <a:lnTo>
                        <a:pt x="20" y="4"/>
                      </a:lnTo>
                      <a:lnTo>
                        <a:pt x="20" y="10"/>
                      </a:lnTo>
                      <a:lnTo>
                        <a:pt x="20" y="17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3" y="10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1" y="23"/>
                      </a:lnTo>
                      <a:lnTo>
                        <a:pt x="31" y="25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5" y="29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3" y="31"/>
                      </a:lnTo>
                      <a:lnTo>
                        <a:pt x="11" y="29"/>
                      </a:lnTo>
                      <a:lnTo>
                        <a:pt x="8" y="29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5" y="10"/>
                      </a:move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7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5" y="12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6" name="Freeform 212"/>
                <p:cNvSpPr>
                  <a:spLocks/>
                </p:cNvSpPr>
                <p:nvPr/>
              </p:nvSpPr>
              <p:spPr bwMode="auto">
                <a:xfrm>
                  <a:off x="1652" y="2807"/>
                  <a:ext cx="41" cy="20"/>
                </a:xfrm>
                <a:custGeom>
                  <a:avLst/>
                  <a:gdLst>
                    <a:gd name="T0" fmla="*/ 0 w 41"/>
                    <a:gd name="T1" fmla="*/ 6 h 20"/>
                    <a:gd name="T2" fmla="*/ 10 w 41"/>
                    <a:gd name="T3" fmla="*/ 6 h 20"/>
                    <a:gd name="T4" fmla="*/ 10 w 41"/>
                    <a:gd name="T5" fmla="*/ 0 h 20"/>
                    <a:gd name="T6" fmla="*/ 12 w 41"/>
                    <a:gd name="T7" fmla="*/ 0 h 20"/>
                    <a:gd name="T8" fmla="*/ 14 w 41"/>
                    <a:gd name="T9" fmla="*/ 0 h 20"/>
                    <a:gd name="T10" fmla="*/ 16 w 41"/>
                    <a:gd name="T11" fmla="*/ 0 h 20"/>
                    <a:gd name="T12" fmla="*/ 17 w 41"/>
                    <a:gd name="T13" fmla="*/ 0 h 20"/>
                    <a:gd name="T14" fmla="*/ 17 w 41"/>
                    <a:gd name="T15" fmla="*/ 6 h 20"/>
                    <a:gd name="T16" fmla="*/ 28 w 41"/>
                    <a:gd name="T17" fmla="*/ 6 h 20"/>
                    <a:gd name="T18" fmla="*/ 30 w 41"/>
                    <a:gd name="T19" fmla="*/ 6 h 20"/>
                    <a:gd name="T20" fmla="*/ 32 w 41"/>
                    <a:gd name="T21" fmla="*/ 6 h 20"/>
                    <a:gd name="T22" fmla="*/ 32 w 41"/>
                    <a:gd name="T23" fmla="*/ 6 h 20"/>
                    <a:gd name="T24" fmla="*/ 32 w 41"/>
                    <a:gd name="T25" fmla="*/ 6 h 20"/>
                    <a:gd name="T26" fmla="*/ 32 w 41"/>
                    <a:gd name="T27" fmla="*/ 6 h 20"/>
                    <a:gd name="T28" fmla="*/ 32 w 41"/>
                    <a:gd name="T29" fmla="*/ 4 h 20"/>
                    <a:gd name="T30" fmla="*/ 32 w 41"/>
                    <a:gd name="T31" fmla="*/ 4 h 20"/>
                    <a:gd name="T32" fmla="*/ 32 w 41"/>
                    <a:gd name="T33" fmla="*/ 4 h 20"/>
                    <a:gd name="T34" fmla="*/ 32 w 41"/>
                    <a:gd name="T35" fmla="*/ 2 h 20"/>
                    <a:gd name="T36" fmla="*/ 32 w 41"/>
                    <a:gd name="T37" fmla="*/ 2 h 20"/>
                    <a:gd name="T38" fmla="*/ 33 w 41"/>
                    <a:gd name="T39" fmla="*/ 2 h 20"/>
                    <a:gd name="T40" fmla="*/ 35 w 41"/>
                    <a:gd name="T41" fmla="*/ 2 h 20"/>
                    <a:gd name="T42" fmla="*/ 37 w 41"/>
                    <a:gd name="T43" fmla="*/ 0 h 20"/>
                    <a:gd name="T44" fmla="*/ 39 w 41"/>
                    <a:gd name="T45" fmla="*/ 0 h 20"/>
                    <a:gd name="T46" fmla="*/ 41 w 41"/>
                    <a:gd name="T47" fmla="*/ 2 h 20"/>
                    <a:gd name="T48" fmla="*/ 41 w 41"/>
                    <a:gd name="T49" fmla="*/ 4 h 20"/>
                    <a:gd name="T50" fmla="*/ 41 w 41"/>
                    <a:gd name="T51" fmla="*/ 8 h 20"/>
                    <a:gd name="T52" fmla="*/ 41 w 41"/>
                    <a:gd name="T53" fmla="*/ 10 h 20"/>
                    <a:gd name="T54" fmla="*/ 41 w 41"/>
                    <a:gd name="T55" fmla="*/ 12 h 20"/>
                    <a:gd name="T56" fmla="*/ 39 w 41"/>
                    <a:gd name="T57" fmla="*/ 12 h 20"/>
                    <a:gd name="T58" fmla="*/ 39 w 41"/>
                    <a:gd name="T59" fmla="*/ 14 h 20"/>
                    <a:gd name="T60" fmla="*/ 37 w 41"/>
                    <a:gd name="T61" fmla="*/ 14 h 20"/>
                    <a:gd name="T62" fmla="*/ 37 w 41"/>
                    <a:gd name="T63" fmla="*/ 14 h 20"/>
                    <a:gd name="T64" fmla="*/ 35 w 41"/>
                    <a:gd name="T65" fmla="*/ 16 h 20"/>
                    <a:gd name="T66" fmla="*/ 32 w 41"/>
                    <a:gd name="T67" fmla="*/ 16 h 20"/>
                    <a:gd name="T68" fmla="*/ 30 w 41"/>
                    <a:gd name="T69" fmla="*/ 16 h 20"/>
                    <a:gd name="T70" fmla="*/ 28 w 41"/>
                    <a:gd name="T71" fmla="*/ 16 h 20"/>
                    <a:gd name="T72" fmla="*/ 17 w 41"/>
                    <a:gd name="T73" fmla="*/ 16 h 20"/>
                    <a:gd name="T74" fmla="*/ 17 w 41"/>
                    <a:gd name="T75" fmla="*/ 18 h 20"/>
                    <a:gd name="T76" fmla="*/ 17 w 41"/>
                    <a:gd name="T77" fmla="*/ 18 h 20"/>
                    <a:gd name="T78" fmla="*/ 17 w 41"/>
                    <a:gd name="T79" fmla="*/ 18 h 20"/>
                    <a:gd name="T80" fmla="*/ 17 w 41"/>
                    <a:gd name="T81" fmla="*/ 20 h 20"/>
                    <a:gd name="T82" fmla="*/ 16 w 41"/>
                    <a:gd name="T83" fmla="*/ 20 h 20"/>
                    <a:gd name="T84" fmla="*/ 14 w 41"/>
                    <a:gd name="T85" fmla="*/ 20 h 20"/>
                    <a:gd name="T86" fmla="*/ 12 w 41"/>
                    <a:gd name="T87" fmla="*/ 20 h 20"/>
                    <a:gd name="T88" fmla="*/ 10 w 41"/>
                    <a:gd name="T89" fmla="*/ 20 h 20"/>
                    <a:gd name="T90" fmla="*/ 10 w 41"/>
                    <a:gd name="T91" fmla="*/ 18 h 20"/>
                    <a:gd name="T92" fmla="*/ 10 w 41"/>
                    <a:gd name="T93" fmla="*/ 18 h 20"/>
                    <a:gd name="T94" fmla="*/ 10 w 41"/>
                    <a:gd name="T95" fmla="*/ 18 h 20"/>
                    <a:gd name="T96" fmla="*/ 10 w 41"/>
                    <a:gd name="T97" fmla="*/ 16 h 20"/>
                    <a:gd name="T98" fmla="*/ 5 w 41"/>
                    <a:gd name="T99" fmla="*/ 16 h 20"/>
                    <a:gd name="T100" fmla="*/ 3 w 41"/>
                    <a:gd name="T101" fmla="*/ 14 h 20"/>
                    <a:gd name="T102" fmla="*/ 3 w 41"/>
                    <a:gd name="T103" fmla="*/ 12 h 20"/>
                    <a:gd name="T104" fmla="*/ 0 w 41"/>
                    <a:gd name="T105" fmla="*/ 6 h 2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1"/>
                    <a:gd name="T160" fmla="*/ 0 h 20"/>
                    <a:gd name="T161" fmla="*/ 41 w 41"/>
                    <a:gd name="T162" fmla="*/ 20 h 2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1" h="20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7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17" y="16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7" name="Freeform 213"/>
                <p:cNvSpPr>
                  <a:spLocks/>
                </p:cNvSpPr>
                <p:nvPr/>
              </p:nvSpPr>
              <p:spPr bwMode="auto">
                <a:xfrm>
                  <a:off x="1652" y="2758"/>
                  <a:ext cx="39" cy="29"/>
                </a:xfrm>
                <a:custGeom>
                  <a:avLst/>
                  <a:gdLst>
                    <a:gd name="T0" fmla="*/ 0 w 39"/>
                    <a:gd name="T1" fmla="*/ 29 h 29"/>
                    <a:gd name="T2" fmla="*/ 0 w 39"/>
                    <a:gd name="T3" fmla="*/ 22 h 29"/>
                    <a:gd name="T4" fmla="*/ 0 w 39"/>
                    <a:gd name="T5" fmla="*/ 20 h 29"/>
                    <a:gd name="T6" fmla="*/ 0 w 39"/>
                    <a:gd name="T7" fmla="*/ 18 h 29"/>
                    <a:gd name="T8" fmla="*/ 3 w 39"/>
                    <a:gd name="T9" fmla="*/ 18 h 29"/>
                    <a:gd name="T10" fmla="*/ 7 w 39"/>
                    <a:gd name="T11" fmla="*/ 18 h 29"/>
                    <a:gd name="T12" fmla="*/ 14 w 39"/>
                    <a:gd name="T13" fmla="*/ 18 h 29"/>
                    <a:gd name="T14" fmla="*/ 12 w 39"/>
                    <a:gd name="T15" fmla="*/ 16 h 29"/>
                    <a:gd name="T16" fmla="*/ 10 w 39"/>
                    <a:gd name="T17" fmla="*/ 14 h 29"/>
                    <a:gd name="T18" fmla="*/ 10 w 39"/>
                    <a:gd name="T19" fmla="*/ 14 h 29"/>
                    <a:gd name="T20" fmla="*/ 10 w 39"/>
                    <a:gd name="T21" fmla="*/ 12 h 29"/>
                    <a:gd name="T22" fmla="*/ 10 w 39"/>
                    <a:gd name="T23" fmla="*/ 12 h 29"/>
                    <a:gd name="T24" fmla="*/ 8 w 39"/>
                    <a:gd name="T25" fmla="*/ 10 h 29"/>
                    <a:gd name="T26" fmla="*/ 8 w 39"/>
                    <a:gd name="T27" fmla="*/ 8 h 29"/>
                    <a:gd name="T28" fmla="*/ 8 w 39"/>
                    <a:gd name="T29" fmla="*/ 6 h 29"/>
                    <a:gd name="T30" fmla="*/ 10 w 39"/>
                    <a:gd name="T31" fmla="*/ 6 h 29"/>
                    <a:gd name="T32" fmla="*/ 12 w 39"/>
                    <a:gd name="T33" fmla="*/ 2 h 29"/>
                    <a:gd name="T34" fmla="*/ 14 w 39"/>
                    <a:gd name="T35" fmla="*/ 0 h 29"/>
                    <a:gd name="T36" fmla="*/ 16 w 39"/>
                    <a:gd name="T37" fmla="*/ 0 h 29"/>
                    <a:gd name="T38" fmla="*/ 21 w 39"/>
                    <a:gd name="T39" fmla="*/ 0 h 29"/>
                    <a:gd name="T40" fmla="*/ 25 w 39"/>
                    <a:gd name="T41" fmla="*/ 0 h 29"/>
                    <a:gd name="T42" fmla="*/ 30 w 39"/>
                    <a:gd name="T43" fmla="*/ 0 h 29"/>
                    <a:gd name="T44" fmla="*/ 35 w 39"/>
                    <a:gd name="T45" fmla="*/ 0 h 29"/>
                    <a:gd name="T46" fmla="*/ 39 w 39"/>
                    <a:gd name="T47" fmla="*/ 0 h 29"/>
                    <a:gd name="T48" fmla="*/ 39 w 39"/>
                    <a:gd name="T49" fmla="*/ 2 h 29"/>
                    <a:gd name="T50" fmla="*/ 39 w 39"/>
                    <a:gd name="T51" fmla="*/ 6 h 29"/>
                    <a:gd name="T52" fmla="*/ 39 w 39"/>
                    <a:gd name="T53" fmla="*/ 8 h 29"/>
                    <a:gd name="T54" fmla="*/ 39 w 39"/>
                    <a:gd name="T55" fmla="*/ 10 h 29"/>
                    <a:gd name="T56" fmla="*/ 23 w 39"/>
                    <a:gd name="T57" fmla="*/ 10 h 29"/>
                    <a:gd name="T58" fmla="*/ 21 w 39"/>
                    <a:gd name="T59" fmla="*/ 10 h 29"/>
                    <a:gd name="T60" fmla="*/ 21 w 39"/>
                    <a:gd name="T61" fmla="*/ 10 h 29"/>
                    <a:gd name="T62" fmla="*/ 21 w 39"/>
                    <a:gd name="T63" fmla="*/ 10 h 29"/>
                    <a:gd name="T64" fmla="*/ 19 w 39"/>
                    <a:gd name="T65" fmla="*/ 10 h 29"/>
                    <a:gd name="T66" fmla="*/ 19 w 39"/>
                    <a:gd name="T67" fmla="*/ 12 h 29"/>
                    <a:gd name="T68" fmla="*/ 19 w 39"/>
                    <a:gd name="T69" fmla="*/ 12 h 29"/>
                    <a:gd name="T70" fmla="*/ 17 w 39"/>
                    <a:gd name="T71" fmla="*/ 12 h 29"/>
                    <a:gd name="T72" fmla="*/ 17 w 39"/>
                    <a:gd name="T73" fmla="*/ 14 h 29"/>
                    <a:gd name="T74" fmla="*/ 17 w 39"/>
                    <a:gd name="T75" fmla="*/ 14 h 29"/>
                    <a:gd name="T76" fmla="*/ 19 w 39"/>
                    <a:gd name="T77" fmla="*/ 16 h 29"/>
                    <a:gd name="T78" fmla="*/ 19 w 39"/>
                    <a:gd name="T79" fmla="*/ 16 h 29"/>
                    <a:gd name="T80" fmla="*/ 19 w 39"/>
                    <a:gd name="T81" fmla="*/ 16 h 29"/>
                    <a:gd name="T82" fmla="*/ 21 w 39"/>
                    <a:gd name="T83" fmla="*/ 18 h 29"/>
                    <a:gd name="T84" fmla="*/ 23 w 39"/>
                    <a:gd name="T85" fmla="*/ 18 h 29"/>
                    <a:gd name="T86" fmla="*/ 25 w 39"/>
                    <a:gd name="T87" fmla="*/ 18 h 29"/>
                    <a:gd name="T88" fmla="*/ 32 w 39"/>
                    <a:gd name="T89" fmla="*/ 18 h 29"/>
                    <a:gd name="T90" fmla="*/ 35 w 39"/>
                    <a:gd name="T91" fmla="*/ 18 h 29"/>
                    <a:gd name="T92" fmla="*/ 39 w 39"/>
                    <a:gd name="T93" fmla="*/ 18 h 29"/>
                    <a:gd name="T94" fmla="*/ 39 w 39"/>
                    <a:gd name="T95" fmla="*/ 20 h 29"/>
                    <a:gd name="T96" fmla="*/ 39 w 39"/>
                    <a:gd name="T97" fmla="*/ 22 h 29"/>
                    <a:gd name="T98" fmla="*/ 39 w 39"/>
                    <a:gd name="T99" fmla="*/ 29 h 29"/>
                    <a:gd name="T100" fmla="*/ 30 w 39"/>
                    <a:gd name="T101" fmla="*/ 29 h 29"/>
                    <a:gd name="T102" fmla="*/ 19 w 39"/>
                    <a:gd name="T103" fmla="*/ 29 h 29"/>
                    <a:gd name="T104" fmla="*/ 8 w 39"/>
                    <a:gd name="T105" fmla="*/ 29 h 29"/>
                    <a:gd name="T106" fmla="*/ 0 w 39"/>
                    <a:gd name="T107" fmla="*/ 29 h 2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9"/>
                    <a:gd name="T163" fmla="*/ 0 h 29"/>
                    <a:gd name="T164" fmla="*/ 39 w 39"/>
                    <a:gd name="T165" fmla="*/ 29 h 2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9" h="29">
                      <a:moveTo>
                        <a:pt x="0" y="29"/>
                      </a:move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3" y="18"/>
                      </a:lnTo>
                      <a:lnTo>
                        <a:pt x="7" y="18"/>
                      </a:lnTo>
                      <a:lnTo>
                        <a:pt x="14" y="18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9" y="16"/>
                      </a:lnTo>
                      <a:lnTo>
                        <a:pt x="21" y="18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32" y="18"/>
                      </a:lnTo>
                      <a:lnTo>
                        <a:pt x="35" y="18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9" y="22"/>
                      </a:lnTo>
                      <a:lnTo>
                        <a:pt x="39" y="29"/>
                      </a:lnTo>
                      <a:lnTo>
                        <a:pt x="30" y="29"/>
                      </a:lnTo>
                      <a:lnTo>
                        <a:pt x="19" y="29"/>
                      </a:lnTo>
                      <a:lnTo>
                        <a:pt x="8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8" name="Freeform 214"/>
                <p:cNvSpPr>
                  <a:spLocks/>
                </p:cNvSpPr>
                <p:nvPr/>
              </p:nvSpPr>
              <p:spPr bwMode="auto">
                <a:xfrm>
                  <a:off x="1662" y="2698"/>
                  <a:ext cx="41" cy="31"/>
                </a:xfrm>
                <a:custGeom>
                  <a:avLst/>
                  <a:gdLst>
                    <a:gd name="T0" fmla="*/ 0 w 41"/>
                    <a:gd name="T1" fmla="*/ 31 h 31"/>
                    <a:gd name="T2" fmla="*/ 0 w 41"/>
                    <a:gd name="T3" fmla="*/ 25 h 31"/>
                    <a:gd name="T4" fmla="*/ 0 w 41"/>
                    <a:gd name="T5" fmla="*/ 23 h 31"/>
                    <a:gd name="T6" fmla="*/ 0 w 41"/>
                    <a:gd name="T7" fmla="*/ 21 h 31"/>
                    <a:gd name="T8" fmla="*/ 6 w 41"/>
                    <a:gd name="T9" fmla="*/ 19 h 31"/>
                    <a:gd name="T10" fmla="*/ 11 w 41"/>
                    <a:gd name="T11" fmla="*/ 19 h 31"/>
                    <a:gd name="T12" fmla="*/ 15 w 41"/>
                    <a:gd name="T13" fmla="*/ 17 h 31"/>
                    <a:gd name="T14" fmla="*/ 20 w 41"/>
                    <a:gd name="T15" fmla="*/ 15 h 31"/>
                    <a:gd name="T16" fmla="*/ 9 w 41"/>
                    <a:gd name="T17" fmla="*/ 13 h 31"/>
                    <a:gd name="T18" fmla="*/ 4 w 41"/>
                    <a:gd name="T19" fmla="*/ 11 h 31"/>
                    <a:gd name="T20" fmla="*/ 0 w 41"/>
                    <a:gd name="T21" fmla="*/ 11 h 31"/>
                    <a:gd name="T22" fmla="*/ 0 w 41"/>
                    <a:gd name="T23" fmla="*/ 5 h 31"/>
                    <a:gd name="T24" fmla="*/ 0 w 41"/>
                    <a:gd name="T25" fmla="*/ 3 h 31"/>
                    <a:gd name="T26" fmla="*/ 0 w 41"/>
                    <a:gd name="T27" fmla="*/ 0 h 31"/>
                    <a:gd name="T28" fmla="*/ 9 w 41"/>
                    <a:gd name="T29" fmla="*/ 3 h 31"/>
                    <a:gd name="T30" fmla="*/ 16 w 41"/>
                    <a:gd name="T31" fmla="*/ 5 h 31"/>
                    <a:gd name="T32" fmla="*/ 32 w 41"/>
                    <a:gd name="T33" fmla="*/ 11 h 31"/>
                    <a:gd name="T34" fmla="*/ 34 w 41"/>
                    <a:gd name="T35" fmla="*/ 11 h 31"/>
                    <a:gd name="T36" fmla="*/ 36 w 41"/>
                    <a:gd name="T37" fmla="*/ 13 h 31"/>
                    <a:gd name="T38" fmla="*/ 40 w 41"/>
                    <a:gd name="T39" fmla="*/ 15 h 31"/>
                    <a:gd name="T40" fmla="*/ 41 w 41"/>
                    <a:gd name="T41" fmla="*/ 15 h 31"/>
                    <a:gd name="T42" fmla="*/ 41 w 41"/>
                    <a:gd name="T43" fmla="*/ 17 h 31"/>
                    <a:gd name="T44" fmla="*/ 41 w 41"/>
                    <a:gd name="T45" fmla="*/ 21 h 31"/>
                    <a:gd name="T46" fmla="*/ 41 w 41"/>
                    <a:gd name="T47" fmla="*/ 23 h 31"/>
                    <a:gd name="T48" fmla="*/ 41 w 41"/>
                    <a:gd name="T49" fmla="*/ 23 h 31"/>
                    <a:gd name="T50" fmla="*/ 41 w 41"/>
                    <a:gd name="T51" fmla="*/ 25 h 31"/>
                    <a:gd name="T52" fmla="*/ 41 w 41"/>
                    <a:gd name="T53" fmla="*/ 27 h 31"/>
                    <a:gd name="T54" fmla="*/ 41 w 41"/>
                    <a:gd name="T55" fmla="*/ 29 h 31"/>
                    <a:gd name="T56" fmla="*/ 40 w 41"/>
                    <a:gd name="T57" fmla="*/ 29 h 31"/>
                    <a:gd name="T58" fmla="*/ 38 w 41"/>
                    <a:gd name="T59" fmla="*/ 29 h 31"/>
                    <a:gd name="T60" fmla="*/ 34 w 41"/>
                    <a:gd name="T61" fmla="*/ 29 h 31"/>
                    <a:gd name="T62" fmla="*/ 32 w 41"/>
                    <a:gd name="T63" fmla="*/ 29 h 31"/>
                    <a:gd name="T64" fmla="*/ 34 w 41"/>
                    <a:gd name="T65" fmla="*/ 29 h 31"/>
                    <a:gd name="T66" fmla="*/ 34 w 41"/>
                    <a:gd name="T67" fmla="*/ 27 h 31"/>
                    <a:gd name="T68" fmla="*/ 34 w 41"/>
                    <a:gd name="T69" fmla="*/ 25 h 31"/>
                    <a:gd name="T70" fmla="*/ 34 w 41"/>
                    <a:gd name="T71" fmla="*/ 23 h 31"/>
                    <a:gd name="T72" fmla="*/ 34 w 41"/>
                    <a:gd name="T73" fmla="*/ 23 h 31"/>
                    <a:gd name="T74" fmla="*/ 34 w 41"/>
                    <a:gd name="T75" fmla="*/ 23 h 31"/>
                    <a:gd name="T76" fmla="*/ 32 w 41"/>
                    <a:gd name="T77" fmla="*/ 21 h 31"/>
                    <a:gd name="T78" fmla="*/ 32 w 41"/>
                    <a:gd name="T79" fmla="*/ 21 h 31"/>
                    <a:gd name="T80" fmla="*/ 31 w 41"/>
                    <a:gd name="T81" fmla="*/ 21 h 31"/>
                    <a:gd name="T82" fmla="*/ 31 w 41"/>
                    <a:gd name="T83" fmla="*/ 21 h 31"/>
                    <a:gd name="T84" fmla="*/ 29 w 41"/>
                    <a:gd name="T85" fmla="*/ 19 h 31"/>
                    <a:gd name="T86" fmla="*/ 22 w 41"/>
                    <a:gd name="T87" fmla="*/ 23 h 31"/>
                    <a:gd name="T88" fmla="*/ 15 w 41"/>
                    <a:gd name="T89" fmla="*/ 25 h 31"/>
                    <a:gd name="T90" fmla="*/ 7 w 41"/>
                    <a:gd name="T91" fmla="*/ 29 h 31"/>
                    <a:gd name="T92" fmla="*/ 0 w 41"/>
                    <a:gd name="T93" fmla="*/ 31 h 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1"/>
                    <a:gd name="T142" fmla="*/ 0 h 31"/>
                    <a:gd name="T143" fmla="*/ 41 w 41"/>
                    <a:gd name="T144" fmla="*/ 31 h 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1" h="31">
                      <a:moveTo>
                        <a:pt x="0" y="31"/>
                      </a:move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6" y="19"/>
                      </a:lnTo>
                      <a:lnTo>
                        <a:pt x="11" y="19"/>
                      </a:lnTo>
                      <a:lnTo>
                        <a:pt x="15" y="17"/>
                      </a:lnTo>
                      <a:lnTo>
                        <a:pt x="20" y="15"/>
                      </a:lnTo>
                      <a:lnTo>
                        <a:pt x="9" y="13"/>
                      </a:lnTo>
                      <a:lnTo>
                        <a:pt x="4" y="11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lnTo>
                        <a:pt x="16" y="5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3"/>
                      </a:lnTo>
                      <a:lnTo>
                        <a:pt x="40" y="15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1" y="21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29"/>
                      </a:lnTo>
                      <a:lnTo>
                        <a:pt x="38" y="29"/>
                      </a:lnTo>
                      <a:lnTo>
                        <a:pt x="34" y="29"/>
                      </a:lnTo>
                      <a:lnTo>
                        <a:pt x="32" y="29"/>
                      </a:lnTo>
                      <a:lnTo>
                        <a:pt x="34" y="29"/>
                      </a:lnTo>
                      <a:lnTo>
                        <a:pt x="34" y="27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2" y="21"/>
                      </a:lnTo>
                      <a:lnTo>
                        <a:pt x="31" y="21"/>
                      </a:lnTo>
                      <a:lnTo>
                        <a:pt x="29" y="19"/>
                      </a:lnTo>
                      <a:lnTo>
                        <a:pt x="22" y="23"/>
                      </a:lnTo>
                      <a:lnTo>
                        <a:pt x="15" y="25"/>
                      </a:lnTo>
                      <a:lnTo>
                        <a:pt x="7" y="2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9" name="Freeform 215"/>
                <p:cNvSpPr>
                  <a:spLocks/>
                </p:cNvSpPr>
                <p:nvPr/>
              </p:nvSpPr>
              <p:spPr bwMode="auto">
                <a:xfrm>
                  <a:off x="1652" y="2662"/>
                  <a:ext cx="39" cy="10"/>
                </a:xfrm>
                <a:custGeom>
                  <a:avLst/>
                  <a:gdLst>
                    <a:gd name="T0" fmla="*/ 0 w 39"/>
                    <a:gd name="T1" fmla="*/ 10 h 10"/>
                    <a:gd name="T2" fmla="*/ 0 w 39"/>
                    <a:gd name="T3" fmla="*/ 4 h 10"/>
                    <a:gd name="T4" fmla="*/ 0 w 39"/>
                    <a:gd name="T5" fmla="*/ 2 h 10"/>
                    <a:gd name="T6" fmla="*/ 0 w 39"/>
                    <a:gd name="T7" fmla="*/ 0 h 10"/>
                    <a:gd name="T8" fmla="*/ 8 w 39"/>
                    <a:gd name="T9" fmla="*/ 0 h 10"/>
                    <a:gd name="T10" fmla="*/ 19 w 39"/>
                    <a:gd name="T11" fmla="*/ 0 h 10"/>
                    <a:gd name="T12" fmla="*/ 30 w 39"/>
                    <a:gd name="T13" fmla="*/ 0 h 10"/>
                    <a:gd name="T14" fmla="*/ 39 w 39"/>
                    <a:gd name="T15" fmla="*/ 0 h 10"/>
                    <a:gd name="T16" fmla="*/ 39 w 39"/>
                    <a:gd name="T17" fmla="*/ 2 h 10"/>
                    <a:gd name="T18" fmla="*/ 39 w 39"/>
                    <a:gd name="T19" fmla="*/ 4 h 10"/>
                    <a:gd name="T20" fmla="*/ 39 w 39"/>
                    <a:gd name="T21" fmla="*/ 10 h 10"/>
                    <a:gd name="T22" fmla="*/ 30 w 39"/>
                    <a:gd name="T23" fmla="*/ 10 h 10"/>
                    <a:gd name="T24" fmla="*/ 19 w 39"/>
                    <a:gd name="T25" fmla="*/ 10 h 10"/>
                    <a:gd name="T26" fmla="*/ 8 w 39"/>
                    <a:gd name="T27" fmla="*/ 10 h 10"/>
                    <a:gd name="T28" fmla="*/ 0 w 39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"/>
                    <a:gd name="T46" fmla="*/ 0 h 10"/>
                    <a:gd name="T47" fmla="*/ 39 w 39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10"/>
                      </a:lnTo>
                      <a:lnTo>
                        <a:pt x="30" y="10"/>
                      </a:lnTo>
                      <a:lnTo>
                        <a:pt x="19" y="10"/>
                      </a:lnTo>
                      <a:lnTo>
                        <a:pt x="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0" name="Freeform 216"/>
                <p:cNvSpPr>
                  <a:spLocks/>
                </p:cNvSpPr>
                <p:nvPr/>
              </p:nvSpPr>
              <p:spPr bwMode="auto">
                <a:xfrm>
                  <a:off x="1673" y="2629"/>
                  <a:ext cx="9" cy="14"/>
                </a:xfrm>
                <a:custGeom>
                  <a:avLst/>
                  <a:gdLst>
                    <a:gd name="T0" fmla="*/ 0 w 9"/>
                    <a:gd name="T1" fmla="*/ 14 h 14"/>
                    <a:gd name="T2" fmla="*/ 0 w 9"/>
                    <a:gd name="T3" fmla="*/ 10 h 14"/>
                    <a:gd name="T4" fmla="*/ 0 w 9"/>
                    <a:gd name="T5" fmla="*/ 8 h 14"/>
                    <a:gd name="T6" fmla="*/ 0 w 9"/>
                    <a:gd name="T7" fmla="*/ 4 h 14"/>
                    <a:gd name="T8" fmla="*/ 0 w 9"/>
                    <a:gd name="T9" fmla="*/ 0 h 14"/>
                    <a:gd name="T10" fmla="*/ 2 w 9"/>
                    <a:gd name="T11" fmla="*/ 0 h 14"/>
                    <a:gd name="T12" fmla="*/ 4 w 9"/>
                    <a:gd name="T13" fmla="*/ 0 h 14"/>
                    <a:gd name="T14" fmla="*/ 9 w 9"/>
                    <a:gd name="T15" fmla="*/ 0 h 14"/>
                    <a:gd name="T16" fmla="*/ 9 w 9"/>
                    <a:gd name="T17" fmla="*/ 4 h 14"/>
                    <a:gd name="T18" fmla="*/ 9 w 9"/>
                    <a:gd name="T19" fmla="*/ 8 h 14"/>
                    <a:gd name="T20" fmla="*/ 9 w 9"/>
                    <a:gd name="T21" fmla="*/ 10 h 14"/>
                    <a:gd name="T22" fmla="*/ 9 w 9"/>
                    <a:gd name="T23" fmla="*/ 14 h 14"/>
                    <a:gd name="T24" fmla="*/ 4 w 9"/>
                    <a:gd name="T25" fmla="*/ 14 h 14"/>
                    <a:gd name="T26" fmla="*/ 2 w 9"/>
                    <a:gd name="T27" fmla="*/ 14 h 14"/>
                    <a:gd name="T28" fmla="*/ 0 w 9"/>
                    <a:gd name="T29" fmla="*/ 14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14"/>
                    <a:gd name="T47" fmla="*/ 9 w 9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14">
                      <a:moveTo>
                        <a:pt x="0" y="14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1" name="Freeform 217"/>
                <p:cNvSpPr>
                  <a:spLocks/>
                </p:cNvSpPr>
                <p:nvPr/>
              </p:nvSpPr>
              <p:spPr bwMode="auto">
                <a:xfrm>
                  <a:off x="1768" y="3714"/>
                  <a:ext cx="41" cy="37"/>
                </a:xfrm>
                <a:custGeom>
                  <a:avLst/>
                  <a:gdLst>
                    <a:gd name="T0" fmla="*/ 41 w 41"/>
                    <a:gd name="T1" fmla="*/ 37 h 37"/>
                    <a:gd name="T2" fmla="*/ 37 w 41"/>
                    <a:gd name="T3" fmla="*/ 35 h 37"/>
                    <a:gd name="T4" fmla="*/ 32 w 41"/>
                    <a:gd name="T5" fmla="*/ 33 h 37"/>
                    <a:gd name="T6" fmla="*/ 26 w 41"/>
                    <a:gd name="T7" fmla="*/ 29 h 37"/>
                    <a:gd name="T8" fmla="*/ 21 w 41"/>
                    <a:gd name="T9" fmla="*/ 20 h 37"/>
                    <a:gd name="T10" fmla="*/ 19 w 41"/>
                    <a:gd name="T11" fmla="*/ 16 h 37"/>
                    <a:gd name="T12" fmla="*/ 16 w 41"/>
                    <a:gd name="T13" fmla="*/ 14 h 37"/>
                    <a:gd name="T14" fmla="*/ 14 w 41"/>
                    <a:gd name="T15" fmla="*/ 12 h 37"/>
                    <a:gd name="T16" fmla="*/ 12 w 41"/>
                    <a:gd name="T17" fmla="*/ 12 h 37"/>
                    <a:gd name="T18" fmla="*/ 10 w 41"/>
                    <a:gd name="T19" fmla="*/ 12 h 37"/>
                    <a:gd name="T20" fmla="*/ 9 w 41"/>
                    <a:gd name="T21" fmla="*/ 14 h 37"/>
                    <a:gd name="T22" fmla="*/ 9 w 41"/>
                    <a:gd name="T23" fmla="*/ 16 h 37"/>
                    <a:gd name="T24" fmla="*/ 7 w 41"/>
                    <a:gd name="T25" fmla="*/ 18 h 37"/>
                    <a:gd name="T26" fmla="*/ 9 w 41"/>
                    <a:gd name="T27" fmla="*/ 20 h 37"/>
                    <a:gd name="T28" fmla="*/ 9 w 41"/>
                    <a:gd name="T29" fmla="*/ 23 h 37"/>
                    <a:gd name="T30" fmla="*/ 10 w 41"/>
                    <a:gd name="T31" fmla="*/ 23 h 37"/>
                    <a:gd name="T32" fmla="*/ 14 w 41"/>
                    <a:gd name="T33" fmla="*/ 25 h 37"/>
                    <a:gd name="T34" fmla="*/ 14 w 41"/>
                    <a:gd name="T35" fmla="*/ 31 h 37"/>
                    <a:gd name="T36" fmla="*/ 12 w 41"/>
                    <a:gd name="T37" fmla="*/ 37 h 37"/>
                    <a:gd name="T38" fmla="*/ 9 w 41"/>
                    <a:gd name="T39" fmla="*/ 35 h 37"/>
                    <a:gd name="T40" fmla="*/ 5 w 41"/>
                    <a:gd name="T41" fmla="*/ 33 h 37"/>
                    <a:gd name="T42" fmla="*/ 3 w 41"/>
                    <a:gd name="T43" fmla="*/ 31 h 37"/>
                    <a:gd name="T44" fmla="*/ 1 w 41"/>
                    <a:gd name="T45" fmla="*/ 29 h 37"/>
                    <a:gd name="T46" fmla="*/ 0 w 41"/>
                    <a:gd name="T47" fmla="*/ 25 h 37"/>
                    <a:gd name="T48" fmla="*/ 0 w 41"/>
                    <a:gd name="T49" fmla="*/ 12 h 37"/>
                    <a:gd name="T50" fmla="*/ 1 w 41"/>
                    <a:gd name="T51" fmla="*/ 8 h 37"/>
                    <a:gd name="T52" fmla="*/ 3 w 41"/>
                    <a:gd name="T53" fmla="*/ 6 h 37"/>
                    <a:gd name="T54" fmla="*/ 7 w 41"/>
                    <a:gd name="T55" fmla="*/ 0 h 37"/>
                    <a:gd name="T56" fmla="*/ 10 w 41"/>
                    <a:gd name="T57" fmla="*/ 0 h 37"/>
                    <a:gd name="T58" fmla="*/ 16 w 41"/>
                    <a:gd name="T59" fmla="*/ 0 h 37"/>
                    <a:gd name="T60" fmla="*/ 19 w 41"/>
                    <a:gd name="T61" fmla="*/ 2 h 37"/>
                    <a:gd name="T62" fmla="*/ 25 w 41"/>
                    <a:gd name="T63" fmla="*/ 8 h 37"/>
                    <a:gd name="T64" fmla="*/ 28 w 41"/>
                    <a:gd name="T65" fmla="*/ 12 h 37"/>
                    <a:gd name="T66" fmla="*/ 28 w 41"/>
                    <a:gd name="T67" fmla="*/ 16 h 37"/>
                    <a:gd name="T68" fmla="*/ 30 w 41"/>
                    <a:gd name="T69" fmla="*/ 16 h 37"/>
                    <a:gd name="T70" fmla="*/ 30 w 41"/>
                    <a:gd name="T71" fmla="*/ 18 h 37"/>
                    <a:gd name="T72" fmla="*/ 32 w 41"/>
                    <a:gd name="T73" fmla="*/ 0 h 37"/>
                    <a:gd name="T74" fmla="*/ 37 w 41"/>
                    <a:gd name="T75" fmla="*/ 0 h 37"/>
                    <a:gd name="T76" fmla="*/ 41 w 41"/>
                    <a:gd name="T77" fmla="*/ 0 h 3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37"/>
                    <a:gd name="T119" fmla="*/ 41 w 41"/>
                    <a:gd name="T120" fmla="*/ 37 h 3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37">
                      <a:moveTo>
                        <a:pt x="41" y="0"/>
                      </a:moveTo>
                      <a:lnTo>
                        <a:pt x="41" y="37"/>
                      </a:lnTo>
                      <a:lnTo>
                        <a:pt x="39" y="37"/>
                      </a:lnTo>
                      <a:lnTo>
                        <a:pt x="37" y="35"/>
                      </a:lnTo>
                      <a:lnTo>
                        <a:pt x="34" y="35"/>
                      </a:lnTo>
                      <a:lnTo>
                        <a:pt x="32" y="33"/>
                      </a:lnTo>
                      <a:lnTo>
                        <a:pt x="30" y="31"/>
                      </a:lnTo>
                      <a:lnTo>
                        <a:pt x="26" y="29"/>
                      </a:lnTo>
                      <a:lnTo>
                        <a:pt x="25" y="25"/>
                      </a:lnTo>
                      <a:lnTo>
                        <a:pt x="21" y="20"/>
                      </a:lnTo>
                      <a:lnTo>
                        <a:pt x="19" y="18"/>
                      </a:lnTo>
                      <a:lnTo>
                        <a:pt x="19" y="16"/>
                      </a:lnTo>
                      <a:lnTo>
                        <a:pt x="17" y="14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20"/>
                      </a:lnTo>
                      <a:lnTo>
                        <a:pt x="9" y="23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4" y="25"/>
                      </a:lnTo>
                      <a:lnTo>
                        <a:pt x="14" y="29"/>
                      </a:lnTo>
                      <a:lnTo>
                        <a:pt x="14" y="31"/>
                      </a:lnTo>
                      <a:lnTo>
                        <a:pt x="12" y="35"/>
                      </a:lnTo>
                      <a:lnTo>
                        <a:pt x="12" y="37"/>
                      </a:lnTo>
                      <a:lnTo>
                        <a:pt x="10" y="35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3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3" y="6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6" y="10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2" y="18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2" name="Freeform 218"/>
                <p:cNvSpPr>
                  <a:spLocks/>
                </p:cNvSpPr>
                <p:nvPr/>
              </p:nvSpPr>
              <p:spPr bwMode="auto">
                <a:xfrm>
                  <a:off x="1789" y="3661"/>
                  <a:ext cx="9" cy="18"/>
                </a:xfrm>
                <a:custGeom>
                  <a:avLst/>
                  <a:gdLst>
                    <a:gd name="T0" fmla="*/ 0 w 9"/>
                    <a:gd name="T1" fmla="*/ 18 h 18"/>
                    <a:gd name="T2" fmla="*/ 0 w 9"/>
                    <a:gd name="T3" fmla="*/ 0 h 18"/>
                    <a:gd name="T4" fmla="*/ 5 w 9"/>
                    <a:gd name="T5" fmla="*/ 0 h 18"/>
                    <a:gd name="T6" fmla="*/ 7 w 9"/>
                    <a:gd name="T7" fmla="*/ 0 h 18"/>
                    <a:gd name="T8" fmla="*/ 9 w 9"/>
                    <a:gd name="T9" fmla="*/ 0 h 18"/>
                    <a:gd name="T10" fmla="*/ 9 w 9"/>
                    <a:gd name="T11" fmla="*/ 18 h 18"/>
                    <a:gd name="T12" fmla="*/ 7 w 9"/>
                    <a:gd name="T13" fmla="*/ 18 h 18"/>
                    <a:gd name="T14" fmla="*/ 5 w 9"/>
                    <a:gd name="T15" fmla="*/ 18 h 18"/>
                    <a:gd name="T16" fmla="*/ 0 w 9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18"/>
                    <a:gd name="T29" fmla="*/ 9 w 9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3" name="Freeform 219"/>
                <p:cNvSpPr>
                  <a:spLocks noEditPoints="1"/>
                </p:cNvSpPr>
                <p:nvPr/>
              </p:nvSpPr>
              <p:spPr bwMode="auto">
                <a:xfrm>
                  <a:off x="1768" y="3595"/>
                  <a:ext cx="41" cy="47"/>
                </a:xfrm>
                <a:custGeom>
                  <a:avLst/>
                  <a:gdLst>
                    <a:gd name="T0" fmla="*/ 34 w 41"/>
                    <a:gd name="T1" fmla="*/ 17 h 47"/>
                    <a:gd name="T2" fmla="*/ 34 w 41"/>
                    <a:gd name="T3" fmla="*/ 21 h 47"/>
                    <a:gd name="T4" fmla="*/ 34 w 41"/>
                    <a:gd name="T5" fmla="*/ 25 h 47"/>
                    <a:gd name="T6" fmla="*/ 34 w 41"/>
                    <a:gd name="T7" fmla="*/ 27 h 47"/>
                    <a:gd name="T8" fmla="*/ 34 w 41"/>
                    <a:gd name="T9" fmla="*/ 31 h 47"/>
                    <a:gd name="T10" fmla="*/ 35 w 41"/>
                    <a:gd name="T11" fmla="*/ 33 h 47"/>
                    <a:gd name="T12" fmla="*/ 37 w 41"/>
                    <a:gd name="T13" fmla="*/ 33 h 47"/>
                    <a:gd name="T14" fmla="*/ 39 w 41"/>
                    <a:gd name="T15" fmla="*/ 33 h 47"/>
                    <a:gd name="T16" fmla="*/ 41 w 41"/>
                    <a:gd name="T17" fmla="*/ 35 h 47"/>
                    <a:gd name="T18" fmla="*/ 41 w 41"/>
                    <a:gd name="T19" fmla="*/ 47 h 47"/>
                    <a:gd name="T20" fmla="*/ 32 w 41"/>
                    <a:gd name="T21" fmla="*/ 43 h 47"/>
                    <a:gd name="T22" fmla="*/ 21 w 41"/>
                    <a:gd name="T23" fmla="*/ 39 h 47"/>
                    <a:gd name="T24" fmla="*/ 0 w 41"/>
                    <a:gd name="T25" fmla="*/ 31 h 47"/>
                    <a:gd name="T26" fmla="*/ 0 w 41"/>
                    <a:gd name="T27" fmla="*/ 27 h 47"/>
                    <a:gd name="T28" fmla="*/ 0 w 41"/>
                    <a:gd name="T29" fmla="*/ 25 h 47"/>
                    <a:gd name="T30" fmla="*/ 0 w 41"/>
                    <a:gd name="T31" fmla="*/ 21 h 47"/>
                    <a:gd name="T32" fmla="*/ 0 w 41"/>
                    <a:gd name="T33" fmla="*/ 17 h 47"/>
                    <a:gd name="T34" fmla="*/ 21 w 41"/>
                    <a:gd name="T35" fmla="*/ 8 h 47"/>
                    <a:gd name="T36" fmla="*/ 32 w 41"/>
                    <a:gd name="T37" fmla="*/ 4 h 47"/>
                    <a:gd name="T38" fmla="*/ 41 w 41"/>
                    <a:gd name="T39" fmla="*/ 0 h 47"/>
                    <a:gd name="T40" fmla="*/ 41 w 41"/>
                    <a:gd name="T41" fmla="*/ 6 h 47"/>
                    <a:gd name="T42" fmla="*/ 41 w 41"/>
                    <a:gd name="T43" fmla="*/ 10 h 47"/>
                    <a:gd name="T44" fmla="*/ 41 w 41"/>
                    <a:gd name="T45" fmla="*/ 15 h 47"/>
                    <a:gd name="T46" fmla="*/ 37 w 41"/>
                    <a:gd name="T47" fmla="*/ 15 h 47"/>
                    <a:gd name="T48" fmla="*/ 35 w 41"/>
                    <a:gd name="T49" fmla="*/ 15 h 47"/>
                    <a:gd name="T50" fmla="*/ 34 w 41"/>
                    <a:gd name="T51" fmla="*/ 17 h 47"/>
                    <a:gd name="T52" fmla="*/ 34 w 41"/>
                    <a:gd name="T53" fmla="*/ 17 h 47"/>
                    <a:gd name="T54" fmla="*/ 26 w 41"/>
                    <a:gd name="T55" fmla="*/ 19 h 47"/>
                    <a:gd name="T56" fmla="*/ 10 w 41"/>
                    <a:gd name="T57" fmla="*/ 25 h 47"/>
                    <a:gd name="T58" fmla="*/ 14 w 41"/>
                    <a:gd name="T59" fmla="*/ 25 h 47"/>
                    <a:gd name="T60" fmla="*/ 19 w 41"/>
                    <a:gd name="T61" fmla="*/ 27 h 47"/>
                    <a:gd name="T62" fmla="*/ 26 w 41"/>
                    <a:gd name="T63" fmla="*/ 29 h 47"/>
                    <a:gd name="T64" fmla="*/ 26 w 41"/>
                    <a:gd name="T65" fmla="*/ 27 h 47"/>
                    <a:gd name="T66" fmla="*/ 26 w 41"/>
                    <a:gd name="T67" fmla="*/ 25 h 47"/>
                    <a:gd name="T68" fmla="*/ 26 w 41"/>
                    <a:gd name="T69" fmla="*/ 21 h 47"/>
                    <a:gd name="T70" fmla="*/ 26 w 41"/>
                    <a:gd name="T71" fmla="*/ 19 h 47"/>
                    <a:gd name="T72" fmla="*/ 26 w 41"/>
                    <a:gd name="T73" fmla="*/ 19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47"/>
                    <a:gd name="T113" fmla="*/ 41 w 41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47">
                      <a:moveTo>
                        <a:pt x="34" y="17"/>
                      </a:moveTo>
                      <a:lnTo>
                        <a:pt x="34" y="21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1"/>
                      </a:lnTo>
                      <a:lnTo>
                        <a:pt x="35" y="33"/>
                      </a:lnTo>
                      <a:lnTo>
                        <a:pt x="37" y="33"/>
                      </a:lnTo>
                      <a:lnTo>
                        <a:pt x="39" y="33"/>
                      </a:lnTo>
                      <a:lnTo>
                        <a:pt x="41" y="35"/>
                      </a:lnTo>
                      <a:lnTo>
                        <a:pt x="41" y="47"/>
                      </a:lnTo>
                      <a:lnTo>
                        <a:pt x="32" y="43"/>
                      </a:lnTo>
                      <a:lnTo>
                        <a:pt x="21" y="39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21" y="8"/>
                      </a:lnTo>
                      <a:lnTo>
                        <a:pt x="32" y="4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41" y="10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5" y="15"/>
                      </a:lnTo>
                      <a:lnTo>
                        <a:pt x="34" y="17"/>
                      </a:lnTo>
                      <a:close/>
                      <a:moveTo>
                        <a:pt x="26" y="19"/>
                      </a:moveTo>
                      <a:lnTo>
                        <a:pt x="10" y="25"/>
                      </a:lnTo>
                      <a:lnTo>
                        <a:pt x="14" y="25"/>
                      </a:lnTo>
                      <a:lnTo>
                        <a:pt x="19" y="27"/>
                      </a:lnTo>
                      <a:lnTo>
                        <a:pt x="26" y="29"/>
                      </a:lnTo>
                      <a:lnTo>
                        <a:pt x="26" y="27"/>
                      </a:lnTo>
                      <a:lnTo>
                        <a:pt x="26" y="25"/>
                      </a:lnTo>
                      <a:lnTo>
                        <a:pt x="26" y="21"/>
                      </a:lnTo>
                      <a:lnTo>
                        <a:pt x="2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4" name="Freeform 220"/>
                <p:cNvSpPr>
                  <a:spLocks/>
                </p:cNvSpPr>
                <p:nvPr/>
              </p:nvSpPr>
              <p:spPr bwMode="auto">
                <a:xfrm>
                  <a:off x="1778" y="3499"/>
                  <a:ext cx="31" cy="55"/>
                </a:xfrm>
                <a:custGeom>
                  <a:avLst/>
                  <a:gdLst>
                    <a:gd name="T0" fmla="*/ 2 w 31"/>
                    <a:gd name="T1" fmla="*/ 43 h 55"/>
                    <a:gd name="T2" fmla="*/ 4 w 31"/>
                    <a:gd name="T3" fmla="*/ 43 h 55"/>
                    <a:gd name="T4" fmla="*/ 4 w 31"/>
                    <a:gd name="T5" fmla="*/ 43 h 55"/>
                    <a:gd name="T6" fmla="*/ 2 w 31"/>
                    <a:gd name="T7" fmla="*/ 41 h 55"/>
                    <a:gd name="T8" fmla="*/ 0 w 31"/>
                    <a:gd name="T9" fmla="*/ 37 h 55"/>
                    <a:gd name="T10" fmla="*/ 0 w 31"/>
                    <a:gd name="T11" fmla="*/ 33 h 55"/>
                    <a:gd name="T12" fmla="*/ 2 w 31"/>
                    <a:gd name="T13" fmla="*/ 31 h 55"/>
                    <a:gd name="T14" fmla="*/ 2 w 31"/>
                    <a:gd name="T15" fmla="*/ 27 h 55"/>
                    <a:gd name="T16" fmla="*/ 4 w 31"/>
                    <a:gd name="T17" fmla="*/ 25 h 55"/>
                    <a:gd name="T18" fmla="*/ 6 w 31"/>
                    <a:gd name="T19" fmla="*/ 23 h 55"/>
                    <a:gd name="T20" fmla="*/ 2 w 31"/>
                    <a:gd name="T21" fmla="*/ 18 h 55"/>
                    <a:gd name="T22" fmla="*/ 0 w 31"/>
                    <a:gd name="T23" fmla="*/ 16 h 55"/>
                    <a:gd name="T24" fmla="*/ 0 w 31"/>
                    <a:gd name="T25" fmla="*/ 12 h 55"/>
                    <a:gd name="T26" fmla="*/ 2 w 31"/>
                    <a:gd name="T27" fmla="*/ 6 h 55"/>
                    <a:gd name="T28" fmla="*/ 4 w 31"/>
                    <a:gd name="T29" fmla="*/ 4 h 55"/>
                    <a:gd name="T30" fmla="*/ 7 w 31"/>
                    <a:gd name="T31" fmla="*/ 2 h 55"/>
                    <a:gd name="T32" fmla="*/ 13 w 31"/>
                    <a:gd name="T33" fmla="*/ 0 h 55"/>
                    <a:gd name="T34" fmla="*/ 22 w 31"/>
                    <a:gd name="T35" fmla="*/ 0 h 55"/>
                    <a:gd name="T36" fmla="*/ 31 w 31"/>
                    <a:gd name="T37" fmla="*/ 0 h 55"/>
                    <a:gd name="T38" fmla="*/ 15 w 31"/>
                    <a:gd name="T39" fmla="*/ 12 h 55"/>
                    <a:gd name="T40" fmla="*/ 11 w 31"/>
                    <a:gd name="T41" fmla="*/ 12 h 55"/>
                    <a:gd name="T42" fmla="*/ 11 w 31"/>
                    <a:gd name="T43" fmla="*/ 14 h 55"/>
                    <a:gd name="T44" fmla="*/ 9 w 31"/>
                    <a:gd name="T45" fmla="*/ 16 h 55"/>
                    <a:gd name="T46" fmla="*/ 9 w 31"/>
                    <a:gd name="T47" fmla="*/ 18 h 55"/>
                    <a:gd name="T48" fmla="*/ 11 w 31"/>
                    <a:gd name="T49" fmla="*/ 18 h 55"/>
                    <a:gd name="T50" fmla="*/ 13 w 31"/>
                    <a:gd name="T51" fmla="*/ 20 h 55"/>
                    <a:gd name="T52" fmla="*/ 15 w 31"/>
                    <a:gd name="T53" fmla="*/ 20 h 55"/>
                    <a:gd name="T54" fmla="*/ 20 w 31"/>
                    <a:gd name="T55" fmla="*/ 20 h 55"/>
                    <a:gd name="T56" fmla="*/ 27 w 31"/>
                    <a:gd name="T57" fmla="*/ 20 h 55"/>
                    <a:gd name="T58" fmla="*/ 31 w 31"/>
                    <a:gd name="T59" fmla="*/ 25 h 55"/>
                    <a:gd name="T60" fmla="*/ 31 w 31"/>
                    <a:gd name="T61" fmla="*/ 35 h 55"/>
                    <a:gd name="T62" fmla="*/ 13 w 31"/>
                    <a:gd name="T63" fmla="*/ 35 h 55"/>
                    <a:gd name="T64" fmla="*/ 13 w 31"/>
                    <a:gd name="T65" fmla="*/ 35 h 55"/>
                    <a:gd name="T66" fmla="*/ 11 w 31"/>
                    <a:gd name="T67" fmla="*/ 35 h 55"/>
                    <a:gd name="T68" fmla="*/ 9 w 31"/>
                    <a:gd name="T69" fmla="*/ 37 h 55"/>
                    <a:gd name="T70" fmla="*/ 9 w 31"/>
                    <a:gd name="T71" fmla="*/ 37 h 55"/>
                    <a:gd name="T72" fmla="*/ 9 w 31"/>
                    <a:gd name="T73" fmla="*/ 39 h 55"/>
                    <a:gd name="T74" fmla="*/ 11 w 31"/>
                    <a:gd name="T75" fmla="*/ 41 h 55"/>
                    <a:gd name="T76" fmla="*/ 13 w 31"/>
                    <a:gd name="T77" fmla="*/ 43 h 55"/>
                    <a:gd name="T78" fmla="*/ 16 w 31"/>
                    <a:gd name="T79" fmla="*/ 43 h 55"/>
                    <a:gd name="T80" fmla="*/ 24 w 31"/>
                    <a:gd name="T81" fmla="*/ 43 h 55"/>
                    <a:gd name="T82" fmla="*/ 31 w 31"/>
                    <a:gd name="T83" fmla="*/ 43 h 55"/>
                    <a:gd name="T84" fmla="*/ 24 w 31"/>
                    <a:gd name="T85" fmla="*/ 55 h 55"/>
                    <a:gd name="T86" fmla="*/ 9 w 31"/>
                    <a:gd name="T87" fmla="*/ 55 h 5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"/>
                    <a:gd name="T133" fmla="*/ 0 h 55"/>
                    <a:gd name="T134" fmla="*/ 31 w 31"/>
                    <a:gd name="T135" fmla="*/ 55 h 5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" h="55">
                      <a:moveTo>
                        <a:pt x="2" y="55"/>
                      </a:move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4" y="43"/>
                      </a:lnTo>
                      <a:lnTo>
                        <a:pt x="4" y="41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0" y="37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31" y="20"/>
                      </a:lnTo>
                      <a:lnTo>
                        <a:pt x="31" y="25"/>
                      </a:lnTo>
                      <a:lnTo>
                        <a:pt x="31" y="29"/>
                      </a:lnTo>
                      <a:lnTo>
                        <a:pt x="31" y="35"/>
                      </a:lnTo>
                      <a:lnTo>
                        <a:pt x="15" y="35"/>
                      </a:lnTo>
                      <a:lnTo>
                        <a:pt x="13" y="35"/>
                      </a:lnTo>
                      <a:lnTo>
                        <a:pt x="11" y="35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11" y="41"/>
                      </a:lnTo>
                      <a:lnTo>
                        <a:pt x="13" y="43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20" y="43"/>
                      </a:lnTo>
                      <a:lnTo>
                        <a:pt x="24" y="43"/>
                      </a:lnTo>
                      <a:lnTo>
                        <a:pt x="27" y="43"/>
                      </a:lnTo>
                      <a:lnTo>
                        <a:pt x="31" y="43"/>
                      </a:lnTo>
                      <a:lnTo>
                        <a:pt x="31" y="55"/>
                      </a:lnTo>
                      <a:lnTo>
                        <a:pt x="24" y="55"/>
                      </a:lnTo>
                      <a:lnTo>
                        <a:pt x="16" y="55"/>
                      </a:lnTo>
                      <a:lnTo>
                        <a:pt x="9" y="55"/>
                      </a:lnTo>
                      <a:lnTo>
                        <a:pt x="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5" name="Freeform 221"/>
                <p:cNvSpPr>
                  <a:spLocks noEditPoints="1"/>
                </p:cNvSpPr>
                <p:nvPr/>
              </p:nvSpPr>
              <p:spPr bwMode="auto">
                <a:xfrm>
                  <a:off x="1768" y="3431"/>
                  <a:ext cx="41" cy="13"/>
                </a:xfrm>
                <a:custGeom>
                  <a:avLst/>
                  <a:gdLst>
                    <a:gd name="T0" fmla="*/ 0 w 41"/>
                    <a:gd name="T1" fmla="*/ 13 h 13"/>
                    <a:gd name="T2" fmla="*/ 0 w 41"/>
                    <a:gd name="T3" fmla="*/ 0 h 13"/>
                    <a:gd name="T4" fmla="*/ 1 w 41"/>
                    <a:gd name="T5" fmla="*/ 0 h 13"/>
                    <a:gd name="T6" fmla="*/ 5 w 41"/>
                    <a:gd name="T7" fmla="*/ 0 h 13"/>
                    <a:gd name="T8" fmla="*/ 7 w 41"/>
                    <a:gd name="T9" fmla="*/ 0 h 13"/>
                    <a:gd name="T10" fmla="*/ 9 w 41"/>
                    <a:gd name="T11" fmla="*/ 0 h 13"/>
                    <a:gd name="T12" fmla="*/ 9 w 41"/>
                    <a:gd name="T13" fmla="*/ 13 h 13"/>
                    <a:gd name="T14" fmla="*/ 7 w 41"/>
                    <a:gd name="T15" fmla="*/ 13 h 13"/>
                    <a:gd name="T16" fmla="*/ 5 w 41"/>
                    <a:gd name="T17" fmla="*/ 13 h 13"/>
                    <a:gd name="T18" fmla="*/ 1 w 41"/>
                    <a:gd name="T19" fmla="*/ 13 h 13"/>
                    <a:gd name="T20" fmla="*/ 0 w 41"/>
                    <a:gd name="T21" fmla="*/ 13 h 13"/>
                    <a:gd name="T22" fmla="*/ 0 w 41"/>
                    <a:gd name="T23" fmla="*/ 13 h 13"/>
                    <a:gd name="T24" fmla="*/ 12 w 41"/>
                    <a:gd name="T25" fmla="*/ 13 h 13"/>
                    <a:gd name="T26" fmla="*/ 12 w 41"/>
                    <a:gd name="T27" fmla="*/ 0 h 13"/>
                    <a:gd name="T28" fmla="*/ 19 w 41"/>
                    <a:gd name="T29" fmla="*/ 0 h 13"/>
                    <a:gd name="T30" fmla="*/ 26 w 41"/>
                    <a:gd name="T31" fmla="*/ 0 h 13"/>
                    <a:gd name="T32" fmla="*/ 34 w 41"/>
                    <a:gd name="T33" fmla="*/ 0 h 13"/>
                    <a:gd name="T34" fmla="*/ 41 w 41"/>
                    <a:gd name="T35" fmla="*/ 0 h 13"/>
                    <a:gd name="T36" fmla="*/ 41 w 41"/>
                    <a:gd name="T37" fmla="*/ 13 h 13"/>
                    <a:gd name="T38" fmla="*/ 34 w 41"/>
                    <a:gd name="T39" fmla="*/ 13 h 13"/>
                    <a:gd name="T40" fmla="*/ 26 w 41"/>
                    <a:gd name="T41" fmla="*/ 13 h 13"/>
                    <a:gd name="T42" fmla="*/ 19 w 41"/>
                    <a:gd name="T43" fmla="*/ 13 h 13"/>
                    <a:gd name="T44" fmla="*/ 12 w 41"/>
                    <a:gd name="T45" fmla="*/ 13 h 13"/>
                    <a:gd name="T46" fmla="*/ 12 w 41"/>
                    <a:gd name="T47" fmla="*/ 13 h 1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13"/>
                    <a:gd name="T74" fmla="*/ 41 w 41"/>
                    <a:gd name="T75" fmla="*/ 13 h 1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close/>
                      <a:moveTo>
                        <a:pt x="12" y="13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13"/>
                      </a:lnTo>
                      <a:lnTo>
                        <a:pt x="34" y="13"/>
                      </a:lnTo>
                      <a:lnTo>
                        <a:pt x="26" y="13"/>
                      </a:lnTo>
                      <a:lnTo>
                        <a:pt x="19" y="13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6" name="Freeform 222"/>
                <p:cNvSpPr>
                  <a:spLocks/>
                </p:cNvSpPr>
                <p:nvPr/>
              </p:nvSpPr>
              <p:spPr bwMode="auto">
                <a:xfrm>
                  <a:off x="1778" y="3374"/>
                  <a:ext cx="31" cy="35"/>
                </a:xfrm>
                <a:custGeom>
                  <a:avLst/>
                  <a:gdLst>
                    <a:gd name="T0" fmla="*/ 2 w 31"/>
                    <a:gd name="T1" fmla="*/ 35 h 35"/>
                    <a:gd name="T2" fmla="*/ 2 w 31"/>
                    <a:gd name="T3" fmla="*/ 23 h 35"/>
                    <a:gd name="T4" fmla="*/ 4 w 31"/>
                    <a:gd name="T5" fmla="*/ 23 h 35"/>
                    <a:gd name="T6" fmla="*/ 4 w 31"/>
                    <a:gd name="T7" fmla="*/ 23 h 35"/>
                    <a:gd name="T8" fmla="*/ 4 w 31"/>
                    <a:gd name="T9" fmla="*/ 23 h 35"/>
                    <a:gd name="T10" fmla="*/ 6 w 31"/>
                    <a:gd name="T11" fmla="*/ 23 h 35"/>
                    <a:gd name="T12" fmla="*/ 4 w 31"/>
                    <a:gd name="T13" fmla="*/ 21 h 35"/>
                    <a:gd name="T14" fmla="*/ 2 w 31"/>
                    <a:gd name="T15" fmla="*/ 19 h 35"/>
                    <a:gd name="T16" fmla="*/ 2 w 31"/>
                    <a:gd name="T17" fmla="*/ 19 h 35"/>
                    <a:gd name="T18" fmla="*/ 2 w 31"/>
                    <a:gd name="T19" fmla="*/ 16 h 35"/>
                    <a:gd name="T20" fmla="*/ 2 w 31"/>
                    <a:gd name="T21" fmla="*/ 14 h 35"/>
                    <a:gd name="T22" fmla="*/ 0 w 31"/>
                    <a:gd name="T23" fmla="*/ 12 h 35"/>
                    <a:gd name="T24" fmla="*/ 0 w 31"/>
                    <a:gd name="T25" fmla="*/ 10 h 35"/>
                    <a:gd name="T26" fmla="*/ 0 w 31"/>
                    <a:gd name="T27" fmla="*/ 8 h 35"/>
                    <a:gd name="T28" fmla="*/ 2 w 31"/>
                    <a:gd name="T29" fmla="*/ 6 h 35"/>
                    <a:gd name="T30" fmla="*/ 2 w 31"/>
                    <a:gd name="T31" fmla="*/ 4 h 35"/>
                    <a:gd name="T32" fmla="*/ 4 w 31"/>
                    <a:gd name="T33" fmla="*/ 2 h 35"/>
                    <a:gd name="T34" fmla="*/ 6 w 31"/>
                    <a:gd name="T35" fmla="*/ 0 h 35"/>
                    <a:gd name="T36" fmla="*/ 7 w 31"/>
                    <a:gd name="T37" fmla="*/ 0 h 35"/>
                    <a:gd name="T38" fmla="*/ 13 w 31"/>
                    <a:gd name="T39" fmla="*/ 0 h 35"/>
                    <a:gd name="T40" fmla="*/ 16 w 31"/>
                    <a:gd name="T41" fmla="*/ 0 h 35"/>
                    <a:gd name="T42" fmla="*/ 22 w 31"/>
                    <a:gd name="T43" fmla="*/ 0 h 35"/>
                    <a:gd name="T44" fmla="*/ 27 w 31"/>
                    <a:gd name="T45" fmla="*/ 0 h 35"/>
                    <a:gd name="T46" fmla="*/ 31 w 31"/>
                    <a:gd name="T47" fmla="*/ 0 h 35"/>
                    <a:gd name="T48" fmla="*/ 31 w 31"/>
                    <a:gd name="T49" fmla="*/ 12 h 35"/>
                    <a:gd name="T50" fmla="*/ 15 w 31"/>
                    <a:gd name="T51" fmla="*/ 12 h 35"/>
                    <a:gd name="T52" fmla="*/ 13 w 31"/>
                    <a:gd name="T53" fmla="*/ 12 h 35"/>
                    <a:gd name="T54" fmla="*/ 11 w 31"/>
                    <a:gd name="T55" fmla="*/ 12 h 35"/>
                    <a:gd name="T56" fmla="*/ 11 w 31"/>
                    <a:gd name="T57" fmla="*/ 14 h 35"/>
                    <a:gd name="T58" fmla="*/ 9 w 31"/>
                    <a:gd name="T59" fmla="*/ 14 h 35"/>
                    <a:gd name="T60" fmla="*/ 9 w 31"/>
                    <a:gd name="T61" fmla="*/ 16 h 35"/>
                    <a:gd name="T62" fmla="*/ 9 w 31"/>
                    <a:gd name="T63" fmla="*/ 16 h 35"/>
                    <a:gd name="T64" fmla="*/ 9 w 31"/>
                    <a:gd name="T65" fmla="*/ 16 h 35"/>
                    <a:gd name="T66" fmla="*/ 9 w 31"/>
                    <a:gd name="T67" fmla="*/ 19 h 35"/>
                    <a:gd name="T68" fmla="*/ 11 w 31"/>
                    <a:gd name="T69" fmla="*/ 19 h 35"/>
                    <a:gd name="T70" fmla="*/ 11 w 31"/>
                    <a:gd name="T71" fmla="*/ 21 h 35"/>
                    <a:gd name="T72" fmla="*/ 11 w 31"/>
                    <a:gd name="T73" fmla="*/ 21 h 35"/>
                    <a:gd name="T74" fmla="*/ 13 w 31"/>
                    <a:gd name="T75" fmla="*/ 21 h 35"/>
                    <a:gd name="T76" fmla="*/ 15 w 31"/>
                    <a:gd name="T77" fmla="*/ 23 h 35"/>
                    <a:gd name="T78" fmla="*/ 15 w 31"/>
                    <a:gd name="T79" fmla="*/ 23 h 35"/>
                    <a:gd name="T80" fmla="*/ 16 w 31"/>
                    <a:gd name="T81" fmla="*/ 23 h 35"/>
                    <a:gd name="T82" fmla="*/ 24 w 31"/>
                    <a:gd name="T83" fmla="*/ 23 h 35"/>
                    <a:gd name="T84" fmla="*/ 27 w 31"/>
                    <a:gd name="T85" fmla="*/ 23 h 35"/>
                    <a:gd name="T86" fmla="*/ 31 w 31"/>
                    <a:gd name="T87" fmla="*/ 23 h 35"/>
                    <a:gd name="T88" fmla="*/ 31 w 31"/>
                    <a:gd name="T89" fmla="*/ 35 h 35"/>
                    <a:gd name="T90" fmla="*/ 24 w 31"/>
                    <a:gd name="T91" fmla="*/ 35 h 35"/>
                    <a:gd name="T92" fmla="*/ 16 w 31"/>
                    <a:gd name="T93" fmla="*/ 35 h 35"/>
                    <a:gd name="T94" fmla="*/ 9 w 31"/>
                    <a:gd name="T95" fmla="*/ 35 h 35"/>
                    <a:gd name="T96" fmla="*/ 2 w 31"/>
                    <a:gd name="T97" fmla="*/ 35 h 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5"/>
                    <a:gd name="T149" fmla="*/ 31 w 31"/>
                    <a:gd name="T150" fmla="*/ 35 h 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5">
                      <a:moveTo>
                        <a:pt x="2" y="35"/>
                      </a:move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31" y="23"/>
                      </a:lnTo>
                      <a:lnTo>
                        <a:pt x="31" y="35"/>
                      </a:lnTo>
                      <a:lnTo>
                        <a:pt x="24" y="35"/>
                      </a:lnTo>
                      <a:lnTo>
                        <a:pt x="16" y="35"/>
                      </a:lnTo>
                      <a:lnTo>
                        <a:pt x="9" y="35"/>
                      </a:ln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7" name="Freeform 223"/>
                <p:cNvSpPr>
                  <a:spLocks noEditPoints="1"/>
                </p:cNvSpPr>
                <p:nvPr/>
              </p:nvSpPr>
              <p:spPr bwMode="auto">
                <a:xfrm>
                  <a:off x="1778" y="3300"/>
                  <a:ext cx="32" cy="37"/>
                </a:xfrm>
                <a:custGeom>
                  <a:avLst/>
                  <a:gdLst>
                    <a:gd name="T0" fmla="*/ 13 w 32"/>
                    <a:gd name="T1" fmla="*/ 37 h 37"/>
                    <a:gd name="T2" fmla="*/ 7 w 32"/>
                    <a:gd name="T3" fmla="*/ 33 h 37"/>
                    <a:gd name="T4" fmla="*/ 4 w 32"/>
                    <a:gd name="T5" fmla="*/ 29 h 37"/>
                    <a:gd name="T6" fmla="*/ 0 w 32"/>
                    <a:gd name="T7" fmla="*/ 23 h 37"/>
                    <a:gd name="T8" fmla="*/ 0 w 32"/>
                    <a:gd name="T9" fmla="*/ 15 h 37"/>
                    <a:gd name="T10" fmla="*/ 4 w 32"/>
                    <a:gd name="T11" fmla="*/ 7 h 37"/>
                    <a:gd name="T12" fmla="*/ 9 w 32"/>
                    <a:gd name="T13" fmla="*/ 2 h 37"/>
                    <a:gd name="T14" fmla="*/ 15 w 32"/>
                    <a:gd name="T15" fmla="*/ 0 h 37"/>
                    <a:gd name="T16" fmla="*/ 20 w 32"/>
                    <a:gd name="T17" fmla="*/ 0 h 37"/>
                    <a:gd name="T18" fmla="*/ 25 w 32"/>
                    <a:gd name="T19" fmla="*/ 2 h 37"/>
                    <a:gd name="T20" fmla="*/ 29 w 32"/>
                    <a:gd name="T21" fmla="*/ 9 h 37"/>
                    <a:gd name="T22" fmla="*/ 32 w 32"/>
                    <a:gd name="T23" fmla="*/ 15 h 37"/>
                    <a:gd name="T24" fmla="*/ 32 w 32"/>
                    <a:gd name="T25" fmla="*/ 23 h 37"/>
                    <a:gd name="T26" fmla="*/ 29 w 32"/>
                    <a:gd name="T27" fmla="*/ 31 h 37"/>
                    <a:gd name="T28" fmla="*/ 24 w 32"/>
                    <a:gd name="T29" fmla="*/ 35 h 37"/>
                    <a:gd name="T30" fmla="*/ 16 w 32"/>
                    <a:gd name="T31" fmla="*/ 37 h 37"/>
                    <a:gd name="T32" fmla="*/ 16 w 32"/>
                    <a:gd name="T33" fmla="*/ 25 h 37"/>
                    <a:gd name="T34" fmla="*/ 20 w 32"/>
                    <a:gd name="T35" fmla="*/ 25 h 37"/>
                    <a:gd name="T36" fmla="*/ 22 w 32"/>
                    <a:gd name="T37" fmla="*/ 23 h 37"/>
                    <a:gd name="T38" fmla="*/ 24 w 32"/>
                    <a:gd name="T39" fmla="*/ 21 h 37"/>
                    <a:gd name="T40" fmla="*/ 24 w 32"/>
                    <a:gd name="T41" fmla="*/ 19 h 37"/>
                    <a:gd name="T42" fmla="*/ 24 w 32"/>
                    <a:gd name="T43" fmla="*/ 15 h 37"/>
                    <a:gd name="T44" fmla="*/ 22 w 32"/>
                    <a:gd name="T45" fmla="*/ 13 h 37"/>
                    <a:gd name="T46" fmla="*/ 18 w 32"/>
                    <a:gd name="T47" fmla="*/ 13 h 37"/>
                    <a:gd name="T48" fmla="*/ 15 w 32"/>
                    <a:gd name="T49" fmla="*/ 13 h 37"/>
                    <a:gd name="T50" fmla="*/ 11 w 32"/>
                    <a:gd name="T51" fmla="*/ 13 h 37"/>
                    <a:gd name="T52" fmla="*/ 9 w 32"/>
                    <a:gd name="T53" fmla="*/ 15 h 37"/>
                    <a:gd name="T54" fmla="*/ 9 w 32"/>
                    <a:gd name="T55" fmla="*/ 19 h 37"/>
                    <a:gd name="T56" fmla="*/ 9 w 32"/>
                    <a:gd name="T57" fmla="*/ 21 h 37"/>
                    <a:gd name="T58" fmla="*/ 11 w 32"/>
                    <a:gd name="T59" fmla="*/ 23 h 37"/>
                    <a:gd name="T60" fmla="*/ 13 w 32"/>
                    <a:gd name="T61" fmla="*/ 25 h 37"/>
                    <a:gd name="T62" fmla="*/ 16 w 32"/>
                    <a:gd name="T63" fmla="*/ 25 h 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37"/>
                    <a:gd name="T98" fmla="*/ 32 w 32"/>
                    <a:gd name="T99" fmla="*/ 37 h 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37">
                      <a:moveTo>
                        <a:pt x="16" y="37"/>
                      </a:moveTo>
                      <a:lnTo>
                        <a:pt x="13" y="37"/>
                      </a:lnTo>
                      <a:lnTo>
                        <a:pt x="9" y="35"/>
                      </a:lnTo>
                      <a:lnTo>
                        <a:pt x="7" y="33"/>
                      </a:lnTo>
                      <a:lnTo>
                        <a:pt x="6" y="31"/>
                      </a:lnTo>
                      <a:lnTo>
                        <a:pt x="4" y="29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5"/>
                      </a:lnTo>
                      <a:lnTo>
                        <a:pt x="29" y="9"/>
                      </a:lnTo>
                      <a:lnTo>
                        <a:pt x="31" y="11"/>
                      </a:lnTo>
                      <a:lnTo>
                        <a:pt x="32" y="15"/>
                      </a:lnTo>
                      <a:lnTo>
                        <a:pt x="32" y="19"/>
                      </a:lnTo>
                      <a:lnTo>
                        <a:pt x="32" y="23"/>
                      </a:lnTo>
                      <a:lnTo>
                        <a:pt x="31" y="25"/>
                      </a:lnTo>
                      <a:lnTo>
                        <a:pt x="29" y="31"/>
                      </a:lnTo>
                      <a:lnTo>
                        <a:pt x="27" y="33"/>
                      </a:lnTo>
                      <a:lnTo>
                        <a:pt x="24" y="35"/>
                      </a:lnTo>
                      <a:lnTo>
                        <a:pt x="20" y="37"/>
                      </a:lnTo>
                      <a:lnTo>
                        <a:pt x="16" y="37"/>
                      </a:lnTo>
                      <a:close/>
                      <a:moveTo>
                        <a:pt x="16" y="25"/>
                      </a:moveTo>
                      <a:lnTo>
                        <a:pt x="18" y="25"/>
                      </a:lnTo>
                      <a:lnTo>
                        <a:pt x="20" y="25"/>
                      </a:lnTo>
                      <a:lnTo>
                        <a:pt x="22" y="23"/>
                      </a:lnTo>
                      <a:lnTo>
                        <a:pt x="24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22" y="13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11" y="23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6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8" name="Freeform 224"/>
                <p:cNvSpPr>
                  <a:spLocks noEditPoints="1"/>
                </p:cNvSpPr>
                <p:nvPr/>
              </p:nvSpPr>
              <p:spPr bwMode="auto">
                <a:xfrm>
                  <a:off x="1778" y="3227"/>
                  <a:ext cx="43" cy="35"/>
                </a:xfrm>
                <a:custGeom>
                  <a:avLst/>
                  <a:gdLst>
                    <a:gd name="T0" fmla="*/ 22 w 43"/>
                    <a:gd name="T1" fmla="*/ 35 h 35"/>
                    <a:gd name="T2" fmla="*/ 2 w 43"/>
                    <a:gd name="T3" fmla="*/ 35 h 35"/>
                    <a:gd name="T4" fmla="*/ 2 w 43"/>
                    <a:gd name="T5" fmla="*/ 30 h 35"/>
                    <a:gd name="T6" fmla="*/ 2 w 43"/>
                    <a:gd name="T7" fmla="*/ 24 h 35"/>
                    <a:gd name="T8" fmla="*/ 4 w 43"/>
                    <a:gd name="T9" fmla="*/ 24 h 35"/>
                    <a:gd name="T10" fmla="*/ 4 w 43"/>
                    <a:gd name="T11" fmla="*/ 22 h 35"/>
                    <a:gd name="T12" fmla="*/ 2 w 43"/>
                    <a:gd name="T13" fmla="*/ 20 h 35"/>
                    <a:gd name="T14" fmla="*/ 2 w 43"/>
                    <a:gd name="T15" fmla="*/ 18 h 35"/>
                    <a:gd name="T16" fmla="*/ 0 w 43"/>
                    <a:gd name="T17" fmla="*/ 14 h 35"/>
                    <a:gd name="T18" fmla="*/ 2 w 43"/>
                    <a:gd name="T19" fmla="*/ 8 h 35"/>
                    <a:gd name="T20" fmla="*/ 6 w 43"/>
                    <a:gd name="T21" fmla="*/ 4 h 35"/>
                    <a:gd name="T22" fmla="*/ 15 w 43"/>
                    <a:gd name="T23" fmla="*/ 0 h 35"/>
                    <a:gd name="T24" fmla="*/ 20 w 43"/>
                    <a:gd name="T25" fmla="*/ 0 h 35"/>
                    <a:gd name="T26" fmla="*/ 25 w 43"/>
                    <a:gd name="T27" fmla="*/ 2 h 35"/>
                    <a:gd name="T28" fmla="*/ 29 w 43"/>
                    <a:gd name="T29" fmla="*/ 6 h 35"/>
                    <a:gd name="T30" fmla="*/ 32 w 43"/>
                    <a:gd name="T31" fmla="*/ 12 h 35"/>
                    <a:gd name="T32" fmla="*/ 32 w 43"/>
                    <a:gd name="T33" fmla="*/ 16 h 35"/>
                    <a:gd name="T34" fmla="*/ 31 w 43"/>
                    <a:gd name="T35" fmla="*/ 16 h 35"/>
                    <a:gd name="T36" fmla="*/ 31 w 43"/>
                    <a:gd name="T37" fmla="*/ 20 h 35"/>
                    <a:gd name="T38" fmla="*/ 29 w 43"/>
                    <a:gd name="T39" fmla="*/ 22 h 35"/>
                    <a:gd name="T40" fmla="*/ 32 w 43"/>
                    <a:gd name="T41" fmla="*/ 22 h 35"/>
                    <a:gd name="T42" fmla="*/ 43 w 43"/>
                    <a:gd name="T43" fmla="*/ 22 h 35"/>
                    <a:gd name="T44" fmla="*/ 43 w 43"/>
                    <a:gd name="T45" fmla="*/ 35 h 35"/>
                    <a:gd name="T46" fmla="*/ 20 w 43"/>
                    <a:gd name="T47" fmla="*/ 22 h 35"/>
                    <a:gd name="T48" fmla="*/ 22 w 43"/>
                    <a:gd name="T49" fmla="*/ 20 h 35"/>
                    <a:gd name="T50" fmla="*/ 24 w 43"/>
                    <a:gd name="T51" fmla="*/ 18 h 35"/>
                    <a:gd name="T52" fmla="*/ 24 w 43"/>
                    <a:gd name="T53" fmla="*/ 16 h 35"/>
                    <a:gd name="T54" fmla="*/ 24 w 43"/>
                    <a:gd name="T55" fmla="*/ 14 h 35"/>
                    <a:gd name="T56" fmla="*/ 20 w 43"/>
                    <a:gd name="T57" fmla="*/ 12 h 35"/>
                    <a:gd name="T58" fmla="*/ 16 w 43"/>
                    <a:gd name="T59" fmla="*/ 12 h 35"/>
                    <a:gd name="T60" fmla="*/ 13 w 43"/>
                    <a:gd name="T61" fmla="*/ 12 h 35"/>
                    <a:gd name="T62" fmla="*/ 9 w 43"/>
                    <a:gd name="T63" fmla="*/ 14 h 35"/>
                    <a:gd name="T64" fmla="*/ 9 w 43"/>
                    <a:gd name="T65" fmla="*/ 18 h 35"/>
                    <a:gd name="T66" fmla="*/ 9 w 43"/>
                    <a:gd name="T67" fmla="*/ 20 h 35"/>
                    <a:gd name="T68" fmla="*/ 11 w 43"/>
                    <a:gd name="T69" fmla="*/ 22 h 35"/>
                    <a:gd name="T70" fmla="*/ 16 w 43"/>
                    <a:gd name="T71" fmla="*/ 22 h 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3"/>
                    <a:gd name="T109" fmla="*/ 0 h 35"/>
                    <a:gd name="T110" fmla="*/ 43 w 43"/>
                    <a:gd name="T111" fmla="*/ 35 h 3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3" h="35">
                      <a:moveTo>
                        <a:pt x="43" y="35"/>
                      </a:moveTo>
                      <a:lnTo>
                        <a:pt x="22" y="35"/>
                      </a:lnTo>
                      <a:lnTo>
                        <a:pt x="11" y="35"/>
                      </a:lnTo>
                      <a:lnTo>
                        <a:pt x="2" y="35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31" y="20"/>
                      </a:lnTo>
                      <a:lnTo>
                        <a:pt x="29" y="22"/>
                      </a:lnTo>
                      <a:lnTo>
                        <a:pt x="32" y="22"/>
                      </a:lnTo>
                      <a:lnTo>
                        <a:pt x="36" y="22"/>
                      </a:lnTo>
                      <a:lnTo>
                        <a:pt x="43" y="22"/>
                      </a:lnTo>
                      <a:lnTo>
                        <a:pt x="43" y="35"/>
                      </a:lnTo>
                      <a:close/>
                      <a:moveTo>
                        <a:pt x="16" y="22"/>
                      </a:move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20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2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9" name="Freeform 225"/>
                <p:cNvSpPr>
                  <a:spLocks/>
                </p:cNvSpPr>
                <p:nvPr/>
              </p:nvSpPr>
              <p:spPr bwMode="auto">
                <a:xfrm>
                  <a:off x="1780" y="3157"/>
                  <a:ext cx="41" cy="37"/>
                </a:xfrm>
                <a:custGeom>
                  <a:avLst/>
                  <a:gdLst>
                    <a:gd name="T0" fmla="*/ 0 w 41"/>
                    <a:gd name="T1" fmla="*/ 37 h 37"/>
                    <a:gd name="T2" fmla="*/ 0 w 41"/>
                    <a:gd name="T3" fmla="*/ 25 h 37"/>
                    <a:gd name="T4" fmla="*/ 4 w 41"/>
                    <a:gd name="T5" fmla="*/ 23 h 37"/>
                    <a:gd name="T6" fmla="*/ 9 w 41"/>
                    <a:gd name="T7" fmla="*/ 23 h 37"/>
                    <a:gd name="T8" fmla="*/ 20 w 41"/>
                    <a:gd name="T9" fmla="*/ 19 h 37"/>
                    <a:gd name="T10" fmla="*/ 9 w 41"/>
                    <a:gd name="T11" fmla="*/ 16 h 37"/>
                    <a:gd name="T12" fmla="*/ 4 w 41"/>
                    <a:gd name="T13" fmla="*/ 14 h 37"/>
                    <a:gd name="T14" fmla="*/ 0 w 41"/>
                    <a:gd name="T15" fmla="*/ 12 h 37"/>
                    <a:gd name="T16" fmla="*/ 0 w 41"/>
                    <a:gd name="T17" fmla="*/ 0 h 37"/>
                    <a:gd name="T18" fmla="*/ 7 w 41"/>
                    <a:gd name="T19" fmla="*/ 4 h 37"/>
                    <a:gd name="T20" fmla="*/ 16 w 41"/>
                    <a:gd name="T21" fmla="*/ 6 h 37"/>
                    <a:gd name="T22" fmla="*/ 23 w 41"/>
                    <a:gd name="T23" fmla="*/ 10 h 37"/>
                    <a:gd name="T24" fmla="*/ 30 w 41"/>
                    <a:gd name="T25" fmla="*/ 12 h 37"/>
                    <a:gd name="T26" fmla="*/ 32 w 41"/>
                    <a:gd name="T27" fmla="*/ 14 h 37"/>
                    <a:gd name="T28" fmla="*/ 36 w 41"/>
                    <a:gd name="T29" fmla="*/ 14 h 37"/>
                    <a:gd name="T30" fmla="*/ 38 w 41"/>
                    <a:gd name="T31" fmla="*/ 14 h 37"/>
                    <a:gd name="T32" fmla="*/ 38 w 41"/>
                    <a:gd name="T33" fmla="*/ 16 h 37"/>
                    <a:gd name="T34" fmla="*/ 39 w 41"/>
                    <a:gd name="T35" fmla="*/ 19 h 37"/>
                    <a:gd name="T36" fmla="*/ 39 w 41"/>
                    <a:gd name="T37" fmla="*/ 21 h 37"/>
                    <a:gd name="T38" fmla="*/ 41 w 41"/>
                    <a:gd name="T39" fmla="*/ 25 h 37"/>
                    <a:gd name="T40" fmla="*/ 41 w 41"/>
                    <a:gd name="T41" fmla="*/ 27 h 37"/>
                    <a:gd name="T42" fmla="*/ 41 w 41"/>
                    <a:gd name="T43" fmla="*/ 31 h 37"/>
                    <a:gd name="T44" fmla="*/ 41 w 41"/>
                    <a:gd name="T45" fmla="*/ 33 h 37"/>
                    <a:gd name="T46" fmla="*/ 41 w 41"/>
                    <a:gd name="T47" fmla="*/ 35 h 37"/>
                    <a:gd name="T48" fmla="*/ 39 w 41"/>
                    <a:gd name="T49" fmla="*/ 35 h 37"/>
                    <a:gd name="T50" fmla="*/ 38 w 41"/>
                    <a:gd name="T51" fmla="*/ 35 h 37"/>
                    <a:gd name="T52" fmla="*/ 34 w 41"/>
                    <a:gd name="T53" fmla="*/ 35 h 37"/>
                    <a:gd name="T54" fmla="*/ 32 w 41"/>
                    <a:gd name="T55" fmla="*/ 37 h 37"/>
                    <a:gd name="T56" fmla="*/ 32 w 41"/>
                    <a:gd name="T57" fmla="*/ 35 h 37"/>
                    <a:gd name="T58" fmla="*/ 34 w 41"/>
                    <a:gd name="T59" fmla="*/ 35 h 37"/>
                    <a:gd name="T60" fmla="*/ 34 w 41"/>
                    <a:gd name="T61" fmla="*/ 33 h 37"/>
                    <a:gd name="T62" fmla="*/ 34 w 41"/>
                    <a:gd name="T63" fmla="*/ 31 h 37"/>
                    <a:gd name="T64" fmla="*/ 34 w 41"/>
                    <a:gd name="T65" fmla="*/ 29 h 37"/>
                    <a:gd name="T66" fmla="*/ 34 w 41"/>
                    <a:gd name="T67" fmla="*/ 29 h 37"/>
                    <a:gd name="T68" fmla="*/ 32 w 41"/>
                    <a:gd name="T69" fmla="*/ 27 h 37"/>
                    <a:gd name="T70" fmla="*/ 32 w 41"/>
                    <a:gd name="T71" fmla="*/ 27 h 37"/>
                    <a:gd name="T72" fmla="*/ 32 w 41"/>
                    <a:gd name="T73" fmla="*/ 25 h 37"/>
                    <a:gd name="T74" fmla="*/ 30 w 41"/>
                    <a:gd name="T75" fmla="*/ 25 h 37"/>
                    <a:gd name="T76" fmla="*/ 29 w 41"/>
                    <a:gd name="T77" fmla="*/ 25 h 37"/>
                    <a:gd name="T78" fmla="*/ 22 w 41"/>
                    <a:gd name="T79" fmla="*/ 29 h 37"/>
                    <a:gd name="T80" fmla="*/ 14 w 41"/>
                    <a:gd name="T81" fmla="*/ 31 h 37"/>
                    <a:gd name="T82" fmla="*/ 7 w 41"/>
                    <a:gd name="T83" fmla="*/ 35 h 37"/>
                    <a:gd name="T84" fmla="*/ 0 w 41"/>
                    <a:gd name="T85" fmla="*/ 37 h 3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37"/>
                    <a:gd name="T131" fmla="*/ 41 w 41"/>
                    <a:gd name="T132" fmla="*/ 37 h 3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37">
                      <a:moveTo>
                        <a:pt x="0" y="37"/>
                      </a:moveTo>
                      <a:lnTo>
                        <a:pt x="0" y="25"/>
                      </a:lnTo>
                      <a:lnTo>
                        <a:pt x="4" y="23"/>
                      </a:lnTo>
                      <a:lnTo>
                        <a:pt x="9" y="23"/>
                      </a:lnTo>
                      <a:lnTo>
                        <a:pt x="20" y="19"/>
                      </a:lnTo>
                      <a:lnTo>
                        <a:pt x="9" y="16"/>
                      </a:lnTo>
                      <a:lnTo>
                        <a:pt x="4" y="14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16" y="6"/>
                      </a:lnTo>
                      <a:lnTo>
                        <a:pt x="23" y="10"/>
                      </a:lnTo>
                      <a:lnTo>
                        <a:pt x="30" y="12"/>
                      </a:lnTo>
                      <a:lnTo>
                        <a:pt x="32" y="14"/>
                      </a:lnTo>
                      <a:lnTo>
                        <a:pt x="36" y="14"/>
                      </a:lnTo>
                      <a:lnTo>
                        <a:pt x="38" y="14"/>
                      </a:lnTo>
                      <a:lnTo>
                        <a:pt x="38" y="16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41" y="25"/>
                      </a:lnTo>
                      <a:lnTo>
                        <a:pt x="41" y="27"/>
                      </a:lnTo>
                      <a:lnTo>
                        <a:pt x="41" y="31"/>
                      </a:lnTo>
                      <a:lnTo>
                        <a:pt x="41" y="33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38" y="35"/>
                      </a:lnTo>
                      <a:lnTo>
                        <a:pt x="34" y="35"/>
                      </a:lnTo>
                      <a:lnTo>
                        <a:pt x="32" y="37"/>
                      </a:lnTo>
                      <a:lnTo>
                        <a:pt x="32" y="35"/>
                      </a:lnTo>
                      <a:lnTo>
                        <a:pt x="34" y="35"/>
                      </a:lnTo>
                      <a:lnTo>
                        <a:pt x="34" y="33"/>
                      </a:lnTo>
                      <a:lnTo>
                        <a:pt x="34" y="31"/>
                      </a:lnTo>
                      <a:lnTo>
                        <a:pt x="34" y="29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0" y="25"/>
                      </a:lnTo>
                      <a:lnTo>
                        <a:pt x="29" y="25"/>
                      </a:lnTo>
                      <a:lnTo>
                        <a:pt x="22" y="29"/>
                      </a:lnTo>
                      <a:lnTo>
                        <a:pt x="14" y="31"/>
                      </a:lnTo>
                      <a:lnTo>
                        <a:pt x="7" y="3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0" name="Freeform 226"/>
                <p:cNvSpPr>
                  <a:spLocks/>
                </p:cNvSpPr>
                <p:nvPr/>
              </p:nvSpPr>
              <p:spPr bwMode="auto">
                <a:xfrm>
                  <a:off x="1778" y="3098"/>
                  <a:ext cx="31" cy="26"/>
                </a:xfrm>
                <a:custGeom>
                  <a:avLst/>
                  <a:gdLst>
                    <a:gd name="T0" fmla="*/ 2 w 31"/>
                    <a:gd name="T1" fmla="*/ 26 h 26"/>
                    <a:gd name="T2" fmla="*/ 2 w 31"/>
                    <a:gd name="T3" fmla="*/ 14 h 26"/>
                    <a:gd name="T4" fmla="*/ 4 w 31"/>
                    <a:gd name="T5" fmla="*/ 14 h 26"/>
                    <a:gd name="T6" fmla="*/ 4 w 31"/>
                    <a:gd name="T7" fmla="*/ 14 h 26"/>
                    <a:gd name="T8" fmla="*/ 4 w 31"/>
                    <a:gd name="T9" fmla="*/ 14 h 26"/>
                    <a:gd name="T10" fmla="*/ 6 w 31"/>
                    <a:gd name="T11" fmla="*/ 14 h 26"/>
                    <a:gd name="T12" fmla="*/ 4 w 31"/>
                    <a:gd name="T13" fmla="*/ 14 h 26"/>
                    <a:gd name="T14" fmla="*/ 4 w 31"/>
                    <a:gd name="T15" fmla="*/ 14 h 26"/>
                    <a:gd name="T16" fmla="*/ 2 w 31"/>
                    <a:gd name="T17" fmla="*/ 12 h 26"/>
                    <a:gd name="T18" fmla="*/ 2 w 31"/>
                    <a:gd name="T19" fmla="*/ 12 h 26"/>
                    <a:gd name="T20" fmla="*/ 0 w 31"/>
                    <a:gd name="T21" fmla="*/ 10 h 26"/>
                    <a:gd name="T22" fmla="*/ 0 w 31"/>
                    <a:gd name="T23" fmla="*/ 10 h 26"/>
                    <a:gd name="T24" fmla="*/ 0 w 31"/>
                    <a:gd name="T25" fmla="*/ 6 h 26"/>
                    <a:gd name="T26" fmla="*/ 0 w 31"/>
                    <a:gd name="T27" fmla="*/ 4 h 26"/>
                    <a:gd name="T28" fmla="*/ 2 w 31"/>
                    <a:gd name="T29" fmla="*/ 4 h 26"/>
                    <a:gd name="T30" fmla="*/ 2 w 31"/>
                    <a:gd name="T31" fmla="*/ 2 h 26"/>
                    <a:gd name="T32" fmla="*/ 2 w 31"/>
                    <a:gd name="T33" fmla="*/ 0 h 26"/>
                    <a:gd name="T34" fmla="*/ 4 w 31"/>
                    <a:gd name="T35" fmla="*/ 2 h 26"/>
                    <a:gd name="T36" fmla="*/ 7 w 31"/>
                    <a:gd name="T37" fmla="*/ 2 h 26"/>
                    <a:gd name="T38" fmla="*/ 9 w 31"/>
                    <a:gd name="T39" fmla="*/ 4 h 26"/>
                    <a:gd name="T40" fmla="*/ 11 w 31"/>
                    <a:gd name="T41" fmla="*/ 4 h 26"/>
                    <a:gd name="T42" fmla="*/ 9 w 31"/>
                    <a:gd name="T43" fmla="*/ 6 h 26"/>
                    <a:gd name="T44" fmla="*/ 9 w 31"/>
                    <a:gd name="T45" fmla="*/ 6 h 26"/>
                    <a:gd name="T46" fmla="*/ 9 w 31"/>
                    <a:gd name="T47" fmla="*/ 8 h 26"/>
                    <a:gd name="T48" fmla="*/ 9 w 31"/>
                    <a:gd name="T49" fmla="*/ 8 h 26"/>
                    <a:gd name="T50" fmla="*/ 9 w 31"/>
                    <a:gd name="T51" fmla="*/ 10 h 26"/>
                    <a:gd name="T52" fmla="*/ 11 w 31"/>
                    <a:gd name="T53" fmla="*/ 10 h 26"/>
                    <a:gd name="T54" fmla="*/ 11 w 31"/>
                    <a:gd name="T55" fmla="*/ 10 h 26"/>
                    <a:gd name="T56" fmla="*/ 11 w 31"/>
                    <a:gd name="T57" fmla="*/ 12 h 26"/>
                    <a:gd name="T58" fmla="*/ 13 w 31"/>
                    <a:gd name="T59" fmla="*/ 12 h 26"/>
                    <a:gd name="T60" fmla="*/ 15 w 31"/>
                    <a:gd name="T61" fmla="*/ 14 h 26"/>
                    <a:gd name="T62" fmla="*/ 18 w 31"/>
                    <a:gd name="T63" fmla="*/ 14 h 26"/>
                    <a:gd name="T64" fmla="*/ 22 w 31"/>
                    <a:gd name="T65" fmla="*/ 14 h 26"/>
                    <a:gd name="T66" fmla="*/ 24 w 31"/>
                    <a:gd name="T67" fmla="*/ 14 h 26"/>
                    <a:gd name="T68" fmla="*/ 27 w 31"/>
                    <a:gd name="T69" fmla="*/ 14 h 26"/>
                    <a:gd name="T70" fmla="*/ 29 w 31"/>
                    <a:gd name="T71" fmla="*/ 14 h 26"/>
                    <a:gd name="T72" fmla="*/ 31 w 31"/>
                    <a:gd name="T73" fmla="*/ 14 h 26"/>
                    <a:gd name="T74" fmla="*/ 31 w 31"/>
                    <a:gd name="T75" fmla="*/ 26 h 26"/>
                    <a:gd name="T76" fmla="*/ 24 w 31"/>
                    <a:gd name="T77" fmla="*/ 26 h 26"/>
                    <a:gd name="T78" fmla="*/ 16 w 31"/>
                    <a:gd name="T79" fmla="*/ 26 h 26"/>
                    <a:gd name="T80" fmla="*/ 9 w 31"/>
                    <a:gd name="T81" fmla="*/ 26 h 26"/>
                    <a:gd name="T82" fmla="*/ 2 w 31"/>
                    <a:gd name="T83" fmla="*/ 26 h 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1"/>
                    <a:gd name="T127" fmla="*/ 0 h 26"/>
                    <a:gd name="T128" fmla="*/ 31 w 31"/>
                    <a:gd name="T129" fmla="*/ 26 h 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1" h="26">
                      <a:moveTo>
                        <a:pt x="2" y="26"/>
                      </a:move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5" y="14"/>
                      </a:lnTo>
                      <a:lnTo>
                        <a:pt x="18" y="14"/>
                      </a:lnTo>
                      <a:lnTo>
                        <a:pt x="22" y="14"/>
                      </a:lnTo>
                      <a:lnTo>
                        <a:pt x="24" y="14"/>
                      </a:lnTo>
                      <a:lnTo>
                        <a:pt x="27" y="14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26"/>
                      </a:lnTo>
                      <a:lnTo>
                        <a:pt x="24" y="26"/>
                      </a:lnTo>
                      <a:lnTo>
                        <a:pt x="16" y="26"/>
                      </a:lnTo>
                      <a:lnTo>
                        <a:pt x="9" y="26"/>
                      </a:lnTo>
                      <a:lnTo>
                        <a:pt x="2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1" name="Freeform 227"/>
                <p:cNvSpPr>
                  <a:spLocks noEditPoints="1"/>
                </p:cNvSpPr>
                <p:nvPr/>
              </p:nvSpPr>
              <p:spPr bwMode="auto">
                <a:xfrm>
                  <a:off x="1768" y="3063"/>
                  <a:ext cx="41" cy="12"/>
                </a:xfrm>
                <a:custGeom>
                  <a:avLst/>
                  <a:gdLst>
                    <a:gd name="T0" fmla="*/ 0 w 41"/>
                    <a:gd name="T1" fmla="*/ 12 h 12"/>
                    <a:gd name="T2" fmla="*/ 0 w 41"/>
                    <a:gd name="T3" fmla="*/ 0 h 12"/>
                    <a:gd name="T4" fmla="*/ 1 w 41"/>
                    <a:gd name="T5" fmla="*/ 0 h 12"/>
                    <a:gd name="T6" fmla="*/ 5 w 41"/>
                    <a:gd name="T7" fmla="*/ 0 h 12"/>
                    <a:gd name="T8" fmla="*/ 7 w 41"/>
                    <a:gd name="T9" fmla="*/ 0 h 12"/>
                    <a:gd name="T10" fmla="*/ 9 w 41"/>
                    <a:gd name="T11" fmla="*/ 0 h 12"/>
                    <a:gd name="T12" fmla="*/ 9 w 41"/>
                    <a:gd name="T13" fmla="*/ 12 h 12"/>
                    <a:gd name="T14" fmla="*/ 7 w 41"/>
                    <a:gd name="T15" fmla="*/ 12 h 12"/>
                    <a:gd name="T16" fmla="*/ 5 w 41"/>
                    <a:gd name="T17" fmla="*/ 12 h 12"/>
                    <a:gd name="T18" fmla="*/ 1 w 41"/>
                    <a:gd name="T19" fmla="*/ 12 h 12"/>
                    <a:gd name="T20" fmla="*/ 0 w 41"/>
                    <a:gd name="T21" fmla="*/ 12 h 12"/>
                    <a:gd name="T22" fmla="*/ 0 w 41"/>
                    <a:gd name="T23" fmla="*/ 12 h 12"/>
                    <a:gd name="T24" fmla="*/ 12 w 41"/>
                    <a:gd name="T25" fmla="*/ 12 h 12"/>
                    <a:gd name="T26" fmla="*/ 12 w 41"/>
                    <a:gd name="T27" fmla="*/ 0 h 12"/>
                    <a:gd name="T28" fmla="*/ 19 w 41"/>
                    <a:gd name="T29" fmla="*/ 0 h 12"/>
                    <a:gd name="T30" fmla="*/ 26 w 41"/>
                    <a:gd name="T31" fmla="*/ 0 h 12"/>
                    <a:gd name="T32" fmla="*/ 34 w 41"/>
                    <a:gd name="T33" fmla="*/ 0 h 12"/>
                    <a:gd name="T34" fmla="*/ 41 w 41"/>
                    <a:gd name="T35" fmla="*/ 0 h 12"/>
                    <a:gd name="T36" fmla="*/ 41 w 41"/>
                    <a:gd name="T37" fmla="*/ 12 h 12"/>
                    <a:gd name="T38" fmla="*/ 34 w 41"/>
                    <a:gd name="T39" fmla="*/ 12 h 12"/>
                    <a:gd name="T40" fmla="*/ 26 w 41"/>
                    <a:gd name="T41" fmla="*/ 12 h 12"/>
                    <a:gd name="T42" fmla="*/ 19 w 41"/>
                    <a:gd name="T43" fmla="*/ 12 h 12"/>
                    <a:gd name="T44" fmla="*/ 12 w 41"/>
                    <a:gd name="T45" fmla="*/ 12 h 12"/>
                    <a:gd name="T46" fmla="*/ 12 w 41"/>
                    <a:gd name="T47" fmla="*/ 12 h 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12"/>
                    <a:gd name="T74" fmla="*/ 41 w 41"/>
                    <a:gd name="T75" fmla="*/ 12 h 1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close/>
                      <a:moveTo>
                        <a:pt x="12" y="12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12"/>
                      </a:lnTo>
                      <a:lnTo>
                        <a:pt x="34" y="12"/>
                      </a:lnTo>
                      <a:lnTo>
                        <a:pt x="26" y="12"/>
                      </a:lnTo>
                      <a:lnTo>
                        <a:pt x="19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2" name="Freeform 228"/>
                <p:cNvSpPr>
                  <a:spLocks/>
                </p:cNvSpPr>
                <p:nvPr/>
              </p:nvSpPr>
              <p:spPr bwMode="auto">
                <a:xfrm>
                  <a:off x="1778" y="2983"/>
                  <a:ext cx="31" cy="55"/>
                </a:xfrm>
                <a:custGeom>
                  <a:avLst/>
                  <a:gdLst>
                    <a:gd name="T0" fmla="*/ 2 w 31"/>
                    <a:gd name="T1" fmla="*/ 53 h 55"/>
                    <a:gd name="T2" fmla="*/ 2 w 31"/>
                    <a:gd name="T3" fmla="*/ 47 h 55"/>
                    <a:gd name="T4" fmla="*/ 2 w 31"/>
                    <a:gd name="T5" fmla="*/ 45 h 55"/>
                    <a:gd name="T6" fmla="*/ 6 w 31"/>
                    <a:gd name="T7" fmla="*/ 45 h 55"/>
                    <a:gd name="T8" fmla="*/ 2 w 31"/>
                    <a:gd name="T9" fmla="*/ 41 h 55"/>
                    <a:gd name="T10" fmla="*/ 0 w 31"/>
                    <a:gd name="T11" fmla="*/ 37 h 55"/>
                    <a:gd name="T12" fmla="*/ 0 w 31"/>
                    <a:gd name="T13" fmla="*/ 33 h 55"/>
                    <a:gd name="T14" fmla="*/ 2 w 31"/>
                    <a:gd name="T15" fmla="*/ 31 h 55"/>
                    <a:gd name="T16" fmla="*/ 2 w 31"/>
                    <a:gd name="T17" fmla="*/ 27 h 55"/>
                    <a:gd name="T18" fmla="*/ 4 w 31"/>
                    <a:gd name="T19" fmla="*/ 25 h 55"/>
                    <a:gd name="T20" fmla="*/ 4 w 31"/>
                    <a:gd name="T21" fmla="*/ 21 h 55"/>
                    <a:gd name="T22" fmla="*/ 2 w 31"/>
                    <a:gd name="T23" fmla="*/ 21 h 55"/>
                    <a:gd name="T24" fmla="*/ 0 w 31"/>
                    <a:gd name="T25" fmla="*/ 16 h 55"/>
                    <a:gd name="T26" fmla="*/ 0 w 31"/>
                    <a:gd name="T27" fmla="*/ 12 h 55"/>
                    <a:gd name="T28" fmla="*/ 2 w 31"/>
                    <a:gd name="T29" fmla="*/ 8 h 55"/>
                    <a:gd name="T30" fmla="*/ 6 w 31"/>
                    <a:gd name="T31" fmla="*/ 2 h 55"/>
                    <a:gd name="T32" fmla="*/ 11 w 31"/>
                    <a:gd name="T33" fmla="*/ 0 h 55"/>
                    <a:gd name="T34" fmla="*/ 16 w 31"/>
                    <a:gd name="T35" fmla="*/ 0 h 55"/>
                    <a:gd name="T36" fmla="*/ 27 w 31"/>
                    <a:gd name="T37" fmla="*/ 0 h 55"/>
                    <a:gd name="T38" fmla="*/ 31 w 31"/>
                    <a:gd name="T39" fmla="*/ 4 h 55"/>
                    <a:gd name="T40" fmla="*/ 31 w 31"/>
                    <a:gd name="T41" fmla="*/ 14 h 55"/>
                    <a:gd name="T42" fmla="*/ 13 w 31"/>
                    <a:gd name="T43" fmla="*/ 14 h 55"/>
                    <a:gd name="T44" fmla="*/ 11 w 31"/>
                    <a:gd name="T45" fmla="*/ 14 h 55"/>
                    <a:gd name="T46" fmla="*/ 11 w 31"/>
                    <a:gd name="T47" fmla="*/ 16 h 55"/>
                    <a:gd name="T48" fmla="*/ 9 w 31"/>
                    <a:gd name="T49" fmla="*/ 19 h 55"/>
                    <a:gd name="T50" fmla="*/ 11 w 31"/>
                    <a:gd name="T51" fmla="*/ 21 h 55"/>
                    <a:gd name="T52" fmla="*/ 11 w 31"/>
                    <a:gd name="T53" fmla="*/ 21 h 55"/>
                    <a:gd name="T54" fmla="*/ 13 w 31"/>
                    <a:gd name="T55" fmla="*/ 23 h 55"/>
                    <a:gd name="T56" fmla="*/ 16 w 31"/>
                    <a:gd name="T57" fmla="*/ 23 h 55"/>
                    <a:gd name="T58" fmla="*/ 24 w 31"/>
                    <a:gd name="T59" fmla="*/ 23 h 55"/>
                    <a:gd name="T60" fmla="*/ 31 w 31"/>
                    <a:gd name="T61" fmla="*/ 23 h 55"/>
                    <a:gd name="T62" fmla="*/ 15 w 31"/>
                    <a:gd name="T63" fmla="*/ 35 h 55"/>
                    <a:gd name="T64" fmla="*/ 13 w 31"/>
                    <a:gd name="T65" fmla="*/ 35 h 55"/>
                    <a:gd name="T66" fmla="*/ 11 w 31"/>
                    <a:gd name="T67" fmla="*/ 35 h 55"/>
                    <a:gd name="T68" fmla="*/ 11 w 31"/>
                    <a:gd name="T69" fmla="*/ 35 h 55"/>
                    <a:gd name="T70" fmla="*/ 9 w 31"/>
                    <a:gd name="T71" fmla="*/ 37 h 55"/>
                    <a:gd name="T72" fmla="*/ 9 w 31"/>
                    <a:gd name="T73" fmla="*/ 37 h 55"/>
                    <a:gd name="T74" fmla="*/ 9 w 31"/>
                    <a:gd name="T75" fmla="*/ 41 h 55"/>
                    <a:gd name="T76" fmla="*/ 11 w 31"/>
                    <a:gd name="T77" fmla="*/ 41 h 55"/>
                    <a:gd name="T78" fmla="*/ 16 w 31"/>
                    <a:gd name="T79" fmla="*/ 43 h 55"/>
                    <a:gd name="T80" fmla="*/ 24 w 31"/>
                    <a:gd name="T81" fmla="*/ 43 h 55"/>
                    <a:gd name="T82" fmla="*/ 31 w 31"/>
                    <a:gd name="T83" fmla="*/ 43 h 55"/>
                    <a:gd name="T84" fmla="*/ 24 w 31"/>
                    <a:gd name="T85" fmla="*/ 55 h 55"/>
                    <a:gd name="T86" fmla="*/ 9 w 31"/>
                    <a:gd name="T87" fmla="*/ 55 h 5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"/>
                    <a:gd name="T133" fmla="*/ 0 h 55"/>
                    <a:gd name="T134" fmla="*/ 31 w 31"/>
                    <a:gd name="T135" fmla="*/ 55 h 5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" h="55">
                      <a:moveTo>
                        <a:pt x="2" y="55"/>
                      </a:move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47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6" y="45"/>
                      </a:lnTo>
                      <a:lnTo>
                        <a:pt x="4" y="43"/>
                      </a:lnTo>
                      <a:lnTo>
                        <a:pt x="2" y="41"/>
                      </a:lnTo>
                      <a:lnTo>
                        <a:pt x="2" y="39"/>
                      </a:lnTo>
                      <a:lnTo>
                        <a:pt x="0" y="37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1" y="8"/>
                      </a:lnTo>
                      <a:lnTo>
                        <a:pt x="31" y="14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20" y="23"/>
                      </a:ln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31" y="23"/>
                      </a:lnTo>
                      <a:lnTo>
                        <a:pt x="31" y="35"/>
                      </a:lnTo>
                      <a:lnTo>
                        <a:pt x="15" y="35"/>
                      </a:lnTo>
                      <a:lnTo>
                        <a:pt x="13" y="35"/>
                      </a:lnTo>
                      <a:lnTo>
                        <a:pt x="11" y="35"/>
                      </a:lnTo>
                      <a:lnTo>
                        <a:pt x="11" y="37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6" y="43"/>
                      </a:lnTo>
                      <a:lnTo>
                        <a:pt x="20" y="43"/>
                      </a:lnTo>
                      <a:lnTo>
                        <a:pt x="24" y="43"/>
                      </a:lnTo>
                      <a:lnTo>
                        <a:pt x="27" y="43"/>
                      </a:lnTo>
                      <a:lnTo>
                        <a:pt x="31" y="43"/>
                      </a:lnTo>
                      <a:lnTo>
                        <a:pt x="31" y="55"/>
                      </a:lnTo>
                      <a:lnTo>
                        <a:pt x="24" y="55"/>
                      </a:lnTo>
                      <a:lnTo>
                        <a:pt x="16" y="55"/>
                      </a:lnTo>
                      <a:lnTo>
                        <a:pt x="9" y="55"/>
                      </a:lnTo>
                      <a:lnTo>
                        <a:pt x="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3" name="Freeform 229"/>
                <p:cNvSpPr>
                  <a:spLocks noEditPoints="1"/>
                </p:cNvSpPr>
                <p:nvPr/>
              </p:nvSpPr>
              <p:spPr bwMode="auto">
                <a:xfrm>
                  <a:off x="1768" y="2918"/>
                  <a:ext cx="41" cy="12"/>
                </a:xfrm>
                <a:custGeom>
                  <a:avLst/>
                  <a:gdLst>
                    <a:gd name="T0" fmla="*/ 0 w 41"/>
                    <a:gd name="T1" fmla="*/ 12 h 12"/>
                    <a:gd name="T2" fmla="*/ 0 w 41"/>
                    <a:gd name="T3" fmla="*/ 0 h 12"/>
                    <a:gd name="T4" fmla="*/ 1 w 41"/>
                    <a:gd name="T5" fmla="*/ 0 h 12"/>
                    <a:gd name="T6" fmla="*/ 5 w 41"/>
                    <a:gd name="T7" fmla="*/ 0 h 12"/>
                    <a:gd name="T8" fmla="*/ 7 w 41"/>
                    <a:gd name="T9" fmla="*/ 0 h 12"/>
                    <a:gd name="T10" fmla="*/ 9 w 41"/>
                    <a:gd name="T11" fmla="*/ 0 h 12"/>
                    <a:gd name="T12" fmla="*/ 9 w 41"/>
                    <a:gd name="T13" fmla="*/ 12 h 12"/>
                    <a:gd name="T14" fmla="*/ 7 w 41"/>
                    <a:gd name="T15" fmla="*/ 12 h 12"/>
                    <a:gd name="T16" fmla="*/ 5 w 41"/>
                    <a:gd name="T17" fmla="*/ 12 h 12"/>
                    <a:gd name="T18" fmla="*/ 1 w 41"/>
                    <a:gd name="T19" fmla="*/ 12 h 12"/>
                    <a:gd name="T20" fmla="*/ 0 w 41"/>
                    <a:gd name="T21" fmla="*/ 12 h 12"/>
                    <a:gd name="T22" fmla="*/ 0 w 41"/>
                    <a:gd name="T23" fmla="*/ 12 h 12"/>
                    <a:gd name="T24" fmla="*/ 12 w 41"/>
                    <a:gd name="T25" fmla="*/ 12 h 12"/>
                    <a:gd name="T26" fmla="*/ 12 w 41"/>
                    <a:gd name="T27" fmla="*/ 0 h 12"/>
                    <a:gd name="T28" fmla="*/ 19 w 41"/>
                    <a:gd name="T29" fmla="*/ 0 h 12"/>
                    <a:gd name="T30" fmla="*/ 26 w 41"/>
                    <a:gd name="T31" fmla="*/ 0 h 12"/>
                    <a:gd name="T32" fmla="*/ 34 w 41"/>
                    <a:gd name="T33" fmla="*/ 0 h 12"/>
                    <a:gd name="T34" fmla="*/ 41 w 41"/>
                    <a:gd name="T35" fmla="*/ 0 h 12"/>
                    <a:gd name="T36" fmla="*/ 41 w 41"/>
                    <a:gd name="T37" fmla="*/ 12 h 12"/>
                    <a:gd name="T38" fmla="*/ 34 w 41"/>
                    <a:gd name="T39" fmla="*/ 12 h 12"/>
                    <a:gd name="T40" fmla="*/ 26 w 41"/>
                    <a:gd name="T41" fmla="*/ 12 h 12"/>
                    <a:gd name="T42" fmla="*/ 19 w 41"/>
                    <a:gd name="T43" fmla="*/ 12 h 12"/>
                    <a:gd name="T44" fmla="*/ 12 w 41"/>
                    <a:gd name="T45" fmla="*/ 12 h 12"/>
                    <a:gd name="T46" fmla="*/ 12 w 41"/>
                    <a:gd name="T47" fmla="*/ 12 h 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12"/>
                    <a:gd name="T74" fmla="*/ 41 w 41"/>
                    <a:gd name="T75" fmla="*/ 12 h 1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close/>
                      <a:moveTo>
                        <a:pt x="12" y="12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12"/>
                      </a:lnTo>
                      <a:lnTo>
                        <a:pt x="34" y="12"/>
                      </a:lnTo>
                      <a:lnTo>
                        <a:pt x="26" y="12"/>
                      </a:lnTo>
                      <a:lnTo>
                        <a:pt x="19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4" name="Freeform 230"/>
                <p:cNvSpPr>
                  <a:spLocks noEditPoints="1"/>
                </p:cNvSpPr>
                <p:nvPr/>
              </p:nvSpPr>
              <p:spPr bwMode="auto">
                <a:xfrm>
                  <a:off x="1768" y="2858"/>
                  <a:ext cx="42" cy="37"/>
                </a:xfrm>
                <a:custGeom>
                  <a:avLst/>
                  <a:gdLst>
                    <a:gd name="T0" fmla="*/ 21 w 42"/>
                    <a:gd name="T1" fmla="*/ 0 h 37"/>
                    <a:gd name="T2" fmla="*/ 41 w 42"/>
                    <a:gd name="T3" fmla="*/ 0 h 37"/>
                    <a:gd name="T4" fmla="*/ 39 w 42"/>
                    <a:gd name="T5" fmla="*/ 12 h 37"/>
                    <a:gd name="T6" fmla="*/ 39 w 42"/>
                    <a:gd name="T7" fmla="*/ 12 h 37"/>
                    <a:gd name="T8" fmla="*/ 39 w 42"/>
                    <a:gd name="T9" fmla="*/ 15 h 37"/>
                    <a:gd name="T10" fmla="*/ 41 w 42"/>
                    <a:gd name="T11" fmla="*/ 17 h 37"/>
                    <a:gd name="T12" fmla="*/ 42 w 42"/>
                    <a:gd name="T13" fmla="*/ 21 h 37"/>
                    <a:gd name="T14" fmla="*/ 42 w 42"/>
                    <a:gd name="T15" fmla="*/ 23 h 37"/>
                    <a:gd name="T16" fmla="*/ 41 w 42"/>
                    <a:gd name="T17" fmla="*/ 29 h 37"/>
                    <a:gd name="T18" fmla="*/ 37 w 42"/>
                    <a:gd name="T19" fmla="*/ 33 h 37"/>
                    <a:gd name="T20" fmla="*/ 30 w 42"/>
                    <a:gd name="T21" fmla="*/ 37 h 37"/>
                    <a:gd name="T22" fmla="*/ 23 w 42"/>
                    <a:gd name="T23" fmla="*/ 37 h 37"/>
                    <a:gd name="T24" fmla="*/ 14 w 42"/>
                    <a:gd name="T25" fmla="*/ 33 h 37"/>
                    <a:gd name="T26" fmla="*/ 12 w 42"/>
                    <a:gd name="T27" fmla="*/ 29 h 37"/>
                    <a:gd name="T28" fmla="*/ 10 w 42"/>
                    <a:gd name="T29" fmla="*/ 23 h 37"/>
                    <a:gd name="T30" fmla="*/ 10 w 42"/>
                    <a:gd name="T31" fmla="*/ 19 h 37"/>
                    <a:gd name="T32" fmla="*/ 12 w 42"/>
                    <a:gd name="T33" fmla="*/ 17 h 37"/>
                    <a:gd name="T34" fmla="*/ 14 w 42"/>
                    <a:gd name="T35" fmla="*/ 15 h 37"/>
                    <a:gd name="T36" fmla="*/ 10 w 42"/>
                    <a:gd name="T37" fmla="*/ 15 h 37"/>
                    <a:gd name="T38" fmla="*/ 0 w 42"/>
                    <a:gd name="T39" fmla="*/ 15 h 37"/>
                    <a:gd name="T40" fmla="*/ 0 w 42"/>
                    <a:gd name="T41" fmla="*/ 8 h 37"/>
                    <a:gd name="T42" fmla="*/ 0 w 42"/>
                    <a:gd name="T43" fmla="*/ 0 h 37"/>
                    <a:gd name="T44" fmla="*/ 26 w 42"/>
                    <a:gd name="T45" fmla="*/ 15 h 37"/>
                    <a:gd name="T46" fmla="*/ 19 w 42"/>
                    <a:gd name="T47" fmla="*/ 17 h 37"/>
                    <a:gd name="T48" fmla="*/ 19 w 42"/>
                    <a:gd name="T49" fmla="*/ 19 h 37"/>
                    <a:gd name="T50" fmla="*/ 19 w 42"/>
                    <a:gd name="T51" fmla="*/ 21 h 37"/>
                    <a:gd name="T52" fmla="*/ 21 w 42"/>
                    <a:gd name="T53" fmla="*/ 23 h 37"/>
                    <a:gd name="T54" fmla="*/ 25 w 42"/>
                    <a:gd name="T55" fmla="*/ 25 h 37"/>
                    <a:gd name="T56" fmla="*/ 30 w 42"/>
                    <a:gd name="T57" fmla="*/ 25 h 37"/>
                    <a:gd name="T58" fmla="*/ 32 w 42"/>
                    <a:gd name="T59" fmla="*/ 23 h 37"/>
                    <a:gd name="T60" fmla="*/ 34 w 42"/>
                    <a:gd name="T61" fmla="*/ 21 h 37"/>
                    <a:gd name="T62" fmla="*/ 34 w 42"/>
                    <a:gd name="T63" fmla="*/ 17 h 37"/>
                    <a:gd name="T64" fmla="*/ 34 w 42"/>
                    <a:gd name="T65" fmla="*/ 17 h 37"/>
                    <a:gd name="T66" fmla="*/ 26 w 42"/>
                    <a:gd name="T67" fmla="*/ 15 h 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37"/>
                    <a:gd name="T104" fmla="*/ 42 w 42"/>
                    <a:gd name="T105" fmla="*/ 37 h 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37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9" y="15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2" y="21"/>
                      </a:lnTo>
                      <a:lnTo>
                        <a:pt x="42" y="23"/>
                      </a:lnTo>
                      <a:lnTo>
                        <a:pt x="42" y="27"/>
                      </a:lnTo>
                      <a:lnTo>
                        <a:pt x="41" y="29"/>
                      </a:lnTo>
                      <a:lnTo>
                        <a:pt x="39" y="31"/>
                      </a:lnTo>
                      <a:lnTo>
                        <a:pt x="37" y="33"/>
                      </a:lnTo>
                      <a:lnTo>
                        <a:pt x="32" y="35"/>
                      </a:lnTo>
                      <a:lnTo>
                        <a:pt x="30" y="37"/>
                      </a:lnTo>
                      <a:lnTo>
                        <a:pt x="26" y="37"/>
                      </a:lnTo>
                      <a:lnTo>
                        <a:pt x="23" y="37"/>
                      </a:lnTo>
                      <a:lnTo>
                        <a:pt x="19" y="35"/>
                      </a:lnTo>
                      <a:lnTo>
                        <a:pt x="14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0" y="27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26" y="15"/>
                      </a:move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21" y="23"/>
                      </a:lnTo>
                      <a:lnTo>
                        <a:pt x="23" y="25"/>
                      </a:lnTo>
                      <a:lnTo>
                        <a:pt x="25" y="25"/>
                      </a:lnTo>
                      <a:lnTo>
                        <a:pt x="26" y="25"/>
                      </a:lnTo>
                      <a:lnTo>
                        <a:pt x="30" y="25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2" y="15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5" name="Freeform 231"/>
                <p:cNvSpPr>
                  <a:spLocks noEditPoints="1"/>
                </p:cNvSpPr>
                <p:nvPr/>
              </p:nvSpPr>
              <p:spPr bwMode="auto">
                <a:xfrm>
                  <a:off x="1768" y="2807"/>
                  <a:ext cx="41" cy="12"/>
                </a:xfrm>
                <a:custGeom>
                  <a:avLst/>
                  <a:gdLst>
                    <a:gd name="T0" fmla="*/ 0 w 41"/>
                    <a:gd name="T1" fmla="*/ 12 h 12"/>
                    <a:gd name="T2" fmla="*/ 0 w 41"/>
                    <a:gd name="T3" fmla="*/ 0 h 12"/>
                    <a:gd name="T4" fmla="*/ 1 w 41"/>
                    <a:gd name="T5" fmla="*/ 0 h 12"/>
                    <a:gd name="T6" fmla="*/ 5 w 41"/>
                    <a:gd name="T7" fmla="*/ 0 h 12"/>
                    <a:gd name="T8" fmla="*/ 7 w 41"/>
                    <a:gd name="T9" fmla="*/ 0 h 12"/>
                    <a:gd name="T10" fmla="*/ 9 w 41"/>
                    <a:gd name="T11" fmla="*/ 0 h 12"/>
                    <a:gd name="T12" fmla="*/ 9 w 41"/>
                    <a:gd name="T13" fmla="*/ 12 h 12"/>
                    <a:gd name="T14" fmla="*/ 7 w 41"/>
                    <a:gd name="T15" fmla="*/ 12 h 12"/>
                    <a:gd name="T16" fmla="*/ 5 w 41"/>
                    <a:gd name="T17" fmla="*/ 12 h 12"/>
                    <a:gd name="T18" fmla="*/ 1 w 41"/>
                    <a:gd name="T19" fmla="*/ 12 h 12"/>
                    <a:gd name="T20" fmla="*/ 0 w 41"/>
                    <a:gd name="T21" fmla="*/ 12 h 12"/>
                    <a:gd name="T22" fmla="*/ 0 w 41"/>
                    <a:gd name="T23" fmla="*/ 12 h 12"/>
                    <a:gd name="T24" fmla="*/ 12 w 41"/>
                    <a:gd name="T25" fmla="*/ 12 h 12"/>
                    <a:gd name="T26" fmla="*/ 12 w 41"/>
                    <a:gd name="T27" fmla="*/ 0 h 12"/>
                    <a:gd name="T28" fmla="*/ 19 w 41"/>
                    <a:gd name="T29" fmla="*/ 0 h 12"/>
                    <a:gd name="T30" fmla="*/ 26 w 41"/>
                    <a:gd name="T31" fmla="*/ 0 h 12"/>
                    <a:gd name="T32" fmla="*/ 34 w 41"/>
                    <a:gd name="T33" fmla="*/ 0 h 12"/>
                    <a:gd name="T34" fmla="*/ 41 w 41"/>
                    <a:gd name="T35" fmla="*/ 0 h 12"/>
                    <a:gd name="T36" fmla="*/ 41 w 41"/>
                    <a:gd name="T37" fmla="*/ 12 h 12"/>
                    <a:gd name="T38" fmla="*/ 34 w 41"/>
                    <a:gd name="T39" fmla="*/ 12 h 12"/>
                    <a:gd name="T40" fmla="*/ 26 w 41"/>
                    <a:gd name="T41" fmla="*/ 12 h 12"/>
                    <a:gd name="T42" fmla="*/ 19 w 41"/>
                    <a:gd name="T43" fmla="*/ 12 h 12"/>
                    <a:gd name="T44" fmla="*/ 12 w 41"/>
                    <a:gd name="T45" fmla="*/ 12 h 12"/>
                    <a:gd name="T46" fmla="*/ 12 w 41"/>
                    <a:gd name="T47" fmla="*/ 12 h 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12"/>
                    <a:gd name="T74" fmla="*/ 41 w 41"/>
                    <a:gd name="T75" fmla="*/ 12 h 1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close/>
                      <a:moveTo>
                        <a:pt x="12" y="12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12"/>
                      </a:lnTo>
                      <a:lnTo>
                        <a:pt x="34" y="12"/>
                      </a:lnTo>
                      <a:lnTo>
                        <a:pt x="26" y="12"/>
                      </a:lnTo>
                      <a:lnTo>
                        <a:pt x="19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6" name="Freeform 232"/>
                <p:cNvSpPr>
                  <a:spLocks/>
                </p:cNvSpPr>
                <p:nvPr/>
              </p:nvSpPr>
              <p:spPr bwMode="auto">
                <a:xfrm>
                  <a:off x="1778" y="2750"/>
                  <a:ext cx="31" cy="34"/>
                </a:xfrm>
                <a:custGeom>
                  <a:avLst/>
                  <a:gdLst>
                    <a:gd name="T0" fmla="*/ 2 w 31"/>
                    <a:gd name="T1" fmla="*/ 34 h 34"/>
                    <a:gd name="T2" fmla="*/ 2 w 31"/>
                    <a:gd name="T3" fmla="*/ 22 h 34"/>
                    <a:gd name="T4" fmla="*/ 4 w 31"/>
                    <a:gd name="T5" fmla="*/ 22 h 34"/>
                    <a:gd name="T6" fmla="*/ 4 w 31"/>
                    <a:gd name="T7" fmla="*/ 22 h 34"/>
                    <a:gd name="T8" fmla="*/ 4 w 31"/>
                    <a:gd name="T9" fmla="*/ 22 h 34"/>
                    <a:gd name="T10" fmla="*/ 6 w 31"/>
                    <a:gd name="T11" fmla="*/ 22 h 34"/>
                    <a:gd name="T12" fmla="*/ 4 w 31"/>
                    <a:gd name="T13" fmla="*/ 20 h 34"/>
                    <a:gd name="T14" fmla="*/ 2 w 31"/>
                    <a:gd name="T15" fmla="*/ 18 h 34"/>
                    <a:gd name="T16" fmla="*/ 2 w 31"/>
                    <a:gd name="T17" fmla="*/ 16 h 34"/>
                    <a:gd name="T18" fmla="*/ 2 w 31"/>
                    <a:gd name="T19" fmla="*/ 16 h 34"/>
                    <a:gd name="T20" fmla="*/ 2 w 31"/>
                    <a:gd name="T21" fmla="*/ 14 h 34"/>
                    <a:gd name="T22" fmla="*/ 0 w 31"/>
                    <a:gd name="T23" fmla="*/ 12 h 34"/>
                    <a:gd name="T24" fmla="*/ 0 w 31"/>
                    <a:gd name="T25" fmla="*/ 10 h 34"/>
                    <a:gd name="T26" fmla="*/ 0 w 31"/>
                    <a:gd name="T27" fmla="*/ 8 h 34"/>
                    <a:gd name="T28" fmla="*/ 2 w 31"/>
                    <a:gd name="T29" fmla="*/ 6 h 34"/>
                    <a:gd name="T30" fmla="*/ 2 w 31"/>
                    <a:gd name="T31" fmla="*/ 4 h 34"/>
                    <a:gd name="T32" fmla="*/ 4 w 31"/>
                    <a:gd name="T33" fmla="*/ 2 h 34"/>
                    <a:gd name="T34" fmla="*/ 6 w 31"/>
                    <a:gd name="T35" fmla="*/ 0 h 34"/>
                    <a:gd name="T36" fmla="*/ 7 w 31"/>
                    <a:gd name="T37" fmla="*/ 0 h 34"/>
                    <a:gd name="T38" fmla="*/ 13 w 31"/>
                    <a:gd name="T39" fmla="*/ 0 h 34"/>
                    <a:gd name="T40" fmla="*/ 16 w 31"/>
                    <a:gd name="T41" fmla="*/ 0 h 34"/>
                    <a:gd name="T42" fmla="*/ 22 w 31"/>
                    <a:gd name="T43" fmla="*/ 0 h 34"/>
                    <a:gd name="T44" fmla="*/ 27 w 31"/>
                    <a:gd name="T45" fmla="*/ 0 h 34"/>
                    <a:gd name="T46" fmla="*/ 31 w 31"/>
                    <a:gd name="T47" fmla="*/ 0 h 34"/>
                    <a:gd name="T48" fmla="*/ 31 w 31"/>
                    <a:gd name="T49" fmla="*/ 12 h 34"/>
                    <a:gd name="T50" fmla="*/ 15 w 31"/>
                    <a:gd name="T51" fmla="*/ 12 h 34"/>
                    <a:gd name="T52" fmla="*/ 13 w 31"/>
                    <a:gd name="T53" fmla="*/ 12 h 34"/>
                    <a:gd name="T54" fmla="*/ 11 w 31"/>
                    <a:gd name="T55" fmla="*/ 12 h 34"/>
                    <a:gd name="T56" fmla="*/ 11 w 31"/>
                    <a:gd name="T57" fmla="*/ 14 h 34"/>
                    <a:gd name="T58" fmla="*/ 9 w 31"/>
                    <a:gd name="T59" fmla="*/ 14 h 34"/>
                    <a:gd name="T60" fmla="*/ 9 w 31"/>
                    <a:gd name="T61" fmla="*/ 14 h 34"/>
                    <a:gd name="T62" fmla="*/ 9 w 31"/>
                    <a:gd name="T63" fmla="*/ 14 h 34"/>
                    <a:gd name="T64" fmla="*/ 9 w 31"/>
                    <a:gd name="T65" fmla="*/ 16 h 34"/>
                    <a:gd name="T66" fmla="*/ 9 w 31"/>
                    <a:gd name="T67" fmla="*/ 18 h 34"/>
                    <a:gd name="T68" fmla="*/ 11 w 31"/>
                    <a:gd name="T69" fmla="*/ 18 h 34"/>
                    <a:gd name="T70" fmla="*/ 11 w 31"/>
                    <a:gd name="T71" fmla="*/ 18 h 34"/>
                    <a:gd name="T72" fmla="*/ 11 w 31"/>
                    <a:gd name="T73" fmla="*/ 20 h 34"/>
                    <a:gd name="T74" fmla="*/ 13 w 31"/>
                    <a:gd name="T75" fmla="*/ 20 h 34"/>
                    <a:gd name="T76" fmla="*/ 15 w 31"/>
                    <a:gd name="T77" fmla="*/ 22 h 34"/>
                    <a:gd name="T78" fmla="*/ 15 w 31"/>
                    <a:gd name="T79" fmla="*/ 22 h 34"/>
                    <a:gd name="T80" fmla="*/ 16 w 31"/>
                    <a:gd name="T81" fmla="*/ 22 h 34"/>
                    <a:gd name="T82" fmla="*/ 24 w 31"/>
                    <a:gd name="T83" fmla="*/ 22 h 34"/>
                    <a:gd name="T84" fmla="*/ 27 w 31"/>
                    <a:gd name="T85" fmla="*/ 22 h 34"/>
                    <a:gd name="T86" fmla="*/ 31 w 31"/>
                    <a:gd name="T87" fmla="*/ 22 h 34"/>
                    <a:gd name="T88" fmla="*/ 31 w 31"/>
                    <a:gd name="T89" fmla="*/ 34 h 34"/>
                    <a:gd name="T90" fmla="*/ 24 w 31"/>
                    <a:gd name="T91" fmla="*/ 34 h 34"/>
                    <a:gd name="T92" fmla="*/ 16 w 31"/>
                    <a:gd name="T93" fmla="*/ 34 h 34"/>
                    <a:gd name="T94" fmla="*/ 9 w 31"/>
                    <a:gd name="T95" fmla="*/ 34 h 34"/>
                    <a:gd name="T96" fmla="*/ 2 w 31"/>
                    <a:gd name="T97" fmla="*/ 34 h 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4"/>
                    <a:gd name="T149" fmla="*/ 31 w 31"/>
                    <a:gd name="T150" fmla="*/ 34 h 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4">
                      <a:moveTo>
                        <a:pt x="2" y="34"/>
                      </a:move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5" y="22"/>
                      </a:lnTo>
                      <a:lnTo>
                        <a:pt x="16" y="22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31" y="22"/>
                      </a:lnTo>
                      <a:lnTo>
                        <a:pt x="31" y="34"/>
                      </a:lnTo>
                      <a:lnTo>
                        <a:pt x="24" y="34"/>
                      </a:lnTo>
                      <a:lnTo>
                        <a:pt x="16" y="34"/>
                      </a:lnTo>
                      <a:lnTo>
                        <a:pt x="9" y="34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7" name="Freeform 233"/>
                <p:cNvSpPr>
                  <a:spLocks/>
                </p:cNvSpPr>
                <p:nvPr/>
              </p:nvSpPr>
              <p:spPr bwMode="auto">
                <a:xfrm>
                  <a:off x="1789" y="2694"/>
                  <a:ext cx="9" cy="19"/>
                </a:xfrm>
                <a:custGeom>
                  <a:avLst/>
                  <a:gdLst>
                    <a:gd name="T0" fmla="*/ 0 w 9"/>
                    <a:gd name="T1" fmla="*/ 19 h 19"/>
                    <a:gd name="T2" fmla="*/ 0 w 9"/>
                    <a:gd name="T3" fmla="*/ 0 h 19"/>
                    <a:gd name="T4" fmla="*/ 5 w 9"/>
                    <a:gd name="T5" fmla="*/ 0 h 19"/>
                    <a:gd name="T6" fmla="*/ 7 w 9"/>
                    <a:gd name="T7" fmla="*/ 0 h 19"/>
                    <a:gd name="T8" fmla="*/ 9 w 9"/>
                    <a:gd name="T9" fmla="*/ 0 h 19"/>
                    <a:gd name="T10" fmla="*/ 9 w 9"/>
                    <a:gd name="T11" fmla="*/ 19 h 19"/>
                    <a:gd name="T12" fmla="*/ 7 w 9"/>
                    <a:gd name="T13" fmla="*/ 19 h 19"/>
                    <a:gd name="T14" fmla="*/ 5 w 9"/>
                    <a:gd name="T15" fmla="*/ 19 h 19"/>
                    <a:gd name="T16" fmla="*/ 0 w 9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19"/>
                    <a:gd name="T29" fmla="*/ 9 w 9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8" name="Freeform 234"/>
                <p:cNvSpPr>
                  <a:spLocks/>
                </p:cNvSpPr>
                <p:nvPr/>
              </p:nvSpPr>
              <p:spPr bwMode="auto">
                <a:xfrm>
                  <a:off x="1768" y="2647"/>
                  <a:ext cx="41" cy="27"/>
                </a:xfrm>
                <a:custGeom>
                  <a:avLst/>
                  <a:gdLst>
                    <a:gd name="T0" fmla="*/ 0 w 41"/>
                    <a:gd name="T1" fmla="*/ 0 h 27"/>
                    <a:gd name="T2" fmla="*/ 10 w 41"/>
                    <a:gd name="T3" fmla="*/ 0 h 27"/>
                    <a:gd name="T4" fmla="*/ 21 w 41"/>
                    <a:gd name="T5" fmla="*/ 0 h 27"/>
                    <a:gd name="T6" fmla="*/ 30 w 41"/>
                    <a:gd name="T7" fmla="*/ 0 h 27"/>
                    <a:gd name="T8" fmla="*/ 41 w 41"/>
                    <a:gd name="T9" fmla="*/ 0 h 27"/>
                    <a:gd name="T10" fmla="*/ 41 w 41"/>
                    <a:gd name="T11" fmla="*/ 13 h 27"/>
                    <a:gd name="T12" fmla="*/ 14 w 41"/>
                    <a:gd name="T13" fmla="*/ 13 h 27"/>
                    <a:gd name="T14" fmla="*/ 16 w 41"/>
                    <a:gd name="T15" fmla="*/ 15 h 27"/>
                    <a:gd name="T16" fmla="*/ 16 w 41"/>
                    <a:gd name="T17" fmla="*/ 17 h 27"/>
                    <a:gd name="T18" fmla="*/ 16 w 41"/>
                    <a:gd name="T19" fmla="*/ 17 h 27"/>
                    <a:gd name="T20" fmla="*/ 17 w 41"/>
                    <a:gd name="T21" fmla="*/ 19 h 27"/>
                    <a:gd name="T22" fmla="*/ 17 w 41"/>
                    <a:gd name="T23" fmla="*/ 21 h 27"/>
                    <a:gd name="T24" fmla="*/ 19 w 41"/>
                    <a:gd name="T25" fmla="*/ 23 h 27"/>
                    <a:gd name="T26" fmla="*/ 19 w 41"/>
                    <a:gd name="T27" fmla="*/ 25 h 27"/>
                    <a:gd name="T28" fmla="*/ 19 w 41"/>
                    <a:gd name="T29" fmla="*/ 27 h 27"/>
                    <a:gd name="T30" fmla="*/ 17 w 41"/>
                    <a:gd name="T31" fmla="*/ 27 h 27"/>
                    <a:gd name="T32" fmla="*/ 16 w 41"/>
                    <a:gd name="T33" fmla="*/ 27 h 27"/>
                    <a:gd name="T34" fmla="*/ 10 w 41"/>
                    <a:gd name="T35" fmla="*/ 27 h 27"/>
                    <a:gd name="T36" fmla="*/ 9 w 41"/>
                    <a:gd name="T37" fmla="*/ 23 h 27"/>
                    <a:gd name="T38" fmla="*/ 9 w 41"/>
                    <a:gd name="T39" fmla="*/ 21 h 27"/>
                    <a:gd name="T40" fmla="*/ 9 w 41"/>
                    <a:gd name="T41" fmla="*/ 19 h 27"/>
                    <a:gd name="T42" fmla="*/ 7 w 41"/>
                    <a:gd name="T43" fmla="*/ 17 h 27"/>
                    <a:gd name="T44" fmla="*/ 5 w 41"/>
                    <a:gd name="T45" fmla="*/ 15 h 27"/>
                    <a:gd name="T46" fmla="*/ 3 w 41"/>
                    <a:gd name="T47" fmla="*/ 15 h 27"/>
                    <a:gd name="T48" fmla="*/ 1 w 41"/>
                    <a:gd name="T49" fmla="*/ 13 h 27"/>
                    <a:gd name="T50" fmla="*/ 0 w 41"/>
                    <a:gd name="T51" fmla="*/ 11 h 27"/>
                    <a:gd name="T52" fmla="*/ 0 w 41"/>
                    <a:gd name="T53" fmla="*/ 8 h 27"/>
                    <a:gd name="T54" fmla="*/ 0 w 41"/>
                    <a:gd name="T55" fmla="*/ 6 h 27"/>
                    <a:gd name="T56" fmla="*/ 0 w 41"/>
                    <a:gd name="T57" fmla="*/ 2 h 27"/>
                    <a:gd name="T58" fmla="*/ 0 w 41"/>
                    <a:gd name="T59" fmla="*/ 0 h 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"/>
                    <a:gd name="T91" fmla="*/ 0 h 27"/>
                    <a:gd name="T92" fmla="*/ 41 w 41"/>
                    <a:gd name="T93" fmla="*/ 27 h 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" h="2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13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19" y="23"/>
                      </a:lnTo>
                      <a:lnTo>
                        <a:pt x="19" y="25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6" y="27"/>
                      </a:lnTo>
                      <a:lnTo>
                        <a:pt x="10" y="27"/>
                      </a:lnTo>
                      <a:lnTo>
                        <a:pt x="9" y="23"/>
                      </a:lnTo>
                      <a:lnTo>
                        <a:pt x="9" y="21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9" name="Freeform 235"/>
                <p:cNvSpPr>
                  <a:spLocks/>
                </p:cNvSpPr>
                <p:nvPr/>
              </p:nvSpPr>
              <p:spPr bwMode="auto">
                <a:xfrm>
                  <a:off x="1789" y="2586"/>
                  <a:ext cx="9" cy="18"/>
                </a:xfrm>
                <a:custGeom>
                  <a:avLst/>
                  <a:gdLst>
                    <a:gd name="T0" fmla="*/ 0 w 9"/>
                    <a:gd name="T1" fmla="*/ 18 h 18"/>
                    <a:gd name="T2" fmla="*/ 0 w 9"/>
                    <a:gd name="T3" fmla="*/ 0 h 18"/>
                    <a:gd name="T4" fmla="*/ 5 w 9"/>
                    <a:gd name="T5" fmla="*/ 0 h 18"/>
                    <a:gd name="T6" fmla="*/ 7 w 9"/>
                    <a:gd name="T7" fmla="*/ 0 h 18"/>
                    <a:gd name="T8" fmla="*/ 9 w 9"/>
                    <a:gd name="T9" fmla="*/ 0 h 18"/>
                    <a:gd name="T10" fmla="*/ 9 w 9"/>
                    <a:gd name="T11" fmla="*/ 18 h 18"/>
                    <a:gd name="T12" fmla="*/ 7 w 9"/>
                    <a:gd name="T13" fmla="*/ 18 h 18"/>
                    <a:gd name="T14" fmla="*/ 5 w 9"/>
                    <a:gd name="T15" fmla="*/ 18 h 18"/>
                    <a:gd name="T16" fmla="*/ 0 w 9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18"/>
                    <a:gd name="T29" fmla="*/ 9 w 9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0" name="Freeform 236"/>
                <p:cNvSpPr>
                  <a:spLocks noEditPoints="1"/>
                </p:cNvSpPr>
                <p:nvPr/>
              </p:nvSpPr>
              <p:spPr bwMode="auto">
                <a:xfrm>
                  <a:off x="1778" y="2529"/>
                  <a:ext cx="32" cy="36"/>
                </a:xfrm>
                <a:custGeom>
                  <a:avLst/>
                  <a:gdLst>
                    <a:gd name="T0" fmla="*/ 16 w 32"/>
                    <a:gd name="T1" fmla="*/ 36 h 36"/>
                    <a:gd name="T2" fmla="*/ 13 w 32"/>
                    <a:gd name="T3" fmla="*/ 36 h 36"/>
                    <a:gd name="T4" fmla="*/ 9 w 32"/>
                    <a:gd name="T5" fmla="*/ 36 h 36"/>
                    <a:gd name="T6" fmla="*/ 7 w 32"/>
                    <a:gd name="T7" fmla="*/ 34 h 36"/>
                    <a:gd name="T8" fmla="*/ 6 w 32"/>
                    <a:gd name="T9" fmla="*/ 32 h 36"/>
                    <a:gd name="T10" fmla="*/ 4 w 32"/>
                    <a:gd name="T11" fmla="*/ 30 h 36"/>
                    <a:gd name="T12" fmla="*/ 2 w 32"/>
                    <a:gd name="T13" fmla="*/ 26 h 36"/>
                    <a:gd name="T14" fmla="*/ 0 w 32"/>
                    <a:gd name="T15" fmla="*/ 22 h 36"/>
                    <a:gd name="T16" fmla="*/ 0 w 32"/>
                    <a:gd name="T17" fmla="*/ 18 h 36"/>
                    <a:gd name="T18" fmla="*/ 0 w 32"/>
                    <a:gd name="T19" fmla="*/ 14 h 36"/>
                    <a:gd name="T20" fmla="*/ 2 w 32"/>
                    <a:gd name="T21" fmla="*/ 10 h 36"/>
                    <a:gd name="T22" fmla="*/ 4 w 32"/>
                    <a:gd name="T23" fmla="*/ 8 h 36"/>
                    <a:gd name="T24" fmla="*/ 6 w 32"/>
                    <a:gd name="T25" fmla="*/ 4 h 36"/>
                    <a:gd name="T26" fmla="*/ 11 w 32"/>
                    <a:gd name="T27" fmla="*/ 2 h 36"/>
                    <a:gd name="T28" fmla="*/ 15 w 32"/>
                    <a:gd name="T29" fmla="*/ 0 h 36"/>
                    <a:gd name="T30" fmla="*/ 16 w 32"/>
                    <a:gd name="T31" fmla="*/ 0 h 36"/>
                    <a:gd name="T32" fmla="*/ 20 w 32"/>
                    <a:gd name="T33" fmla="*/ 0 h 36"/>
                    <a:gd name="T34" fmla="*/ 22 w 32"/>
                    <a:gd name="T35" fmla="*/ 2 h 36"/>
                    <a:gd name="T36" fmla="*/ 25 w 32"/>
                    <a:gd name="T37" fmla="*/ 4 h 36"/>
                    <a:gd name="T38" fmla="*/ 27 w 32"/>
                    <a:gd name="T39" fmla="*/ 6 h 36"/>
                    <a:gd name="T40" fmla="*/ 29 w 32"/>
                    <a:gd name="T41" fmla="*/ 8 h 36"/>
                    <a:gd name="T42" fmla="*/ 31 w 32"/>
                    <a:gd name="T43" fmla="*/ 12 h 36"/>
                    <a:gd name="T44" fmla="*/ 32 w 32"/>
                    <a:gd name="T45" fmla="*/ 14 h 36"/>
                    <a:gd name="T46" fmla="*/ 32 w 32"/>
                    <a:gd name="T47" fmla="*/ 18 h 36"/>
                    <a:gd name="T48" fmla="*/ 32 w 32"/>
                    <a:gd name="T49" fmla="*/ 22 h 36"/>
                    <a:gd name="T50" fmla="*/ 31 w 32"/>
                    <a:gd name="T51" fmla="*/ 26 h 36"/>
                    <a:gd name="T52" fmla="*/ 29 w 32"/>
                    <a:gd name="T53" fmla="*/ 32 h 36"/>
                    <a:gd name="T54" fmla="*/ 24 w 32"/>
                    <a:gd name="T55" fmla="*/ 34 h 36"/>
                    <a:gd name="T56" fmla="*/ 20 w 32"/>
                    <a:gd name="T57" fmla="*/ 36 h 36"/>
                    <a:gd name="T58" fmla="*/ 16 w 32"/>
                    <a:gd name="T59" fmla="*/ 36 h 36"/>
                    <a:gd name="T60" fmla="*/ 16 w 32"/>
                    <a:gd name="T61" fmla="*/ 36 h 36"/>
                    <a:gd name="T62" fmla="*/ 16 w 32"/>
                    <a:gd name="T63" fmla="*/ 24 h 36"/>
                    <a:gd name="T64" fmla="*/ 18 w 32"/>
                    <a:gd name="T65" fmla="*/ 24 h 36"/>
                    <a:gd name="T66" fmla="*/ 20 w 32"/>
                    <a:gd name="T67" fmla="*/ 24 h 36"/>
                    <a:gd name="T68" fmla="*/ 22 w 32"/>
                    <a:gd name="T69" fmla="*/ 24 h 36"/>
                    <a:gd name="T70" fmla="*/ 22 w 32"/>
                    <a:gd name="T71" fmla="*/ 22 h 36"/>
                    <a:gd name="T72" fmla="*/ 24 w 32"/>
                    <a:gd name="T73" fmla="*/ 22 h 36"/>
                    <a:gd name="T74" fmla="*/ 24 w 32"/>
                    <a:gd name="T75" fmla="*/ 20 h 36"/>
                    <a:gd name="T76" fmla="*/ 24 w 32"/>
                    <a:gd name="T77" fmla="*/ 18 h 36"/>
                    <a:gd name="T78" fmla="*/ 24 w 32"/>
                    <a:gd name="T79" fmla="*/ 16 h 36"/>
                    <a:gd name="T80" fmla="*/ 24 w 32"/>
                    <a:gd name="T81" fmla="*/ 16 h 36"/>
                    <a:gd name="T82" fmla="*/ 24 w 32"/>
                    <a:gd name="T83" fmla="*/ 16 h 36"/>
                    <a:gd name="T84" fmla="*/ 22 w 32"/>
                    <a:gd name="T85" fmla="*/ 14 h 36"/>
                    <a:gd name="T86" fmla="*/ 22 w 32"/>
                    <a:gd name="T87" fmla="*/ 14 h 36"/>
                    <a:gd name="T88" fmla="*/ 20 w 32"/>
                    <a:gd name="T89" fmla="*/ 14 h 36"/>
                    <a:gd name="T90" fmla="*/ 18 w 32"/>
                    <a:gd name="T91" fmla="*/ 12 h 36"/>
                    <a:gd name="T92" fmla="*/ 16 w 32"/>
                    <a:gd name="T93" fmla="*/ 12 h 36"/>
                    <a:gd name="T94" fmla="*/ 15 w 32"/>
                    <a:gd name="T95" fmla="*/ 12 h 36"/>
                    <a:gd name="T96" fmla="*/ 13 w 32"/>
                    <a:gd name="T97" fmla="*/ 14 h 36"/>
                    <a:gd name="T98" fmla="*/ 11 w 32"/>
                    <a:gd name="T99" fmla="*/ 14 h 36"/>
                    <a:gd name="T100" fmla="*/ 11 w 32"/>
                    <a:gd name="T101" fmla="*/ 14 h 36"/>
                    <a:gd name="T102" fmla="*/ 9 w 32"/>
                    <a:gd name="T103" fmla="*/ 16 h 36"/>
                    <a:gd name="T104" fmla="*/ 9 w 32"/>
                    <a:gd name="T105" fmla="*/ 16 h 36"/>
                    <a:gd name="T106" fmla="*/ 9 w 32"/>
                    <a:gd name="T107" fmla="*/ 16 h 36"/>
                    <a:gd name="T108" fmla="*/ 9 w 32"/>
                    <a:gd name="T109" fmla="*/ 18 h 36"/>
                    <a:gd name="T110" fmla="*/ 9 w 32"/>
                    <a:gd name="T111" fmla="*/ 20 h 36"/>
                    <a:gd name="T112" fmla="*/ 9 w 32"/>
                    <a:gd name="T113" fmla="*/ 22 h 36"/>
                    <a:gd name="T114" fmla="*/ 11 w 32"/>
                    <a:gd name="T115" fmla="*/ 22 h 36"/>
                    <a:gd name="T116" fmla="*/ 11 w 32"/>
                    <a:gd name="T117" fmla="*/ 24 h 36"/>
                    <a:gd name="T118" fmla="*/ 13 w 32"/>
                    <a:gd name="T119" fmla="*/ 24 h 36"/>
                    <a:gd name="T120" fmla="*/ 15 w 32"/>
                    <a:gd name="T121" fmla="*/ 24 h 36"/>
                    <a:gd name="T122" fmla="*/ 16 w 32"/>
                    <a:gd name="T123" fmla="*/ 24 h 36"/>
                    <a:gd name="T124" fmla="*/ 16 w 32"/>
                    <a:gd name="T125" fmla="*/ 24 h 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2"/>
                    <a:gd name="T190" fmla="*/ 0 h 36"/>
                    <a:gd name="T191" fmla="*/ 32 w 32"/>
                    <a:gd name="T192" fmla="*/ 36 h 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2" h="36">
                      <a:moveTo>
                        <a:pt x="16" y="36"/>
                      </a:moveTo>
                      <a:lnTo>
                        <a:pt x="13" y="36"/>
                      </a:lnTo>
                      <a:lnTo>
                        <a:pt x="9" y="36"/>
                      </a:lnTo>
                      <a:lnTo>
                        <a:pt x="7" y="34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8"/>
                      </a:lnTo>
                      <a:lnTo>
                        <a:pt x="31" y="12"/>
                      </a:lnTo>
                      <a:lnTo>
                        <a:pt x="32" y="14"/>
                      </a:lnTo>
                      <a:lnTo>
                        <a:pt x="32" y="18"/>
                      </a:lnTo>
                      <a:lnTo>
                        <a:pt x="32" y="22"/>
                      </a:lnTo>
                      <a:lnTo>
                        <a:pt x="31" y="26"/>
                      </a:lnTo>
                      <a:lnTo>
                        <a:pt x="29" y="32"/>
                      </a:lnTo>
                      <a:lnTo>
                        <a:pt x="24" y="34"/>
                      </a:lnTo>
                      <a:lnTo>
                        <a:pt x="20" y="36"/>
                      </a:lnTo>
                      <a:lnTo>
                        <a:pt x="16" y="36"/>
                      </a:lnTo>
                      <a:close/>
                      <a:moveTo>
                        <a:pt x="16" y="24"/>
                      </a:moveTo>
                      <a:lnTo>
                        <a:pt x="18" y="24"/>
                      </a:lnTo>
                      <a:lnTo>
                        <a:pt x="20" y="24"/>
                      </a:lnTo>
                      <a:lnTo>
                        <a:pt x="22" y="24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4" y="16"/>
                      </a:lnTo>
                      <a:lnTo>
                        <a:pt x="22" y="14"/>
                      </a:lnTo>
                      <a:lnTo>
                        <a:pt x="20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9" y="22"/>
                      </a:lnTo>
                      <a:lnTo>
                        <a:pt x="11" y="22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5" y="24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1" name="Freeform 237"/>
                <p:cNvSpPr>
                  <a:spLocks/>
                </p:cNvSpPr>
                <p:nvPr/>
              </p:nvSpPr>
              <p:spPr bwMode="auto">
                <a:xfrm>
                  <a:off x="1780" y="2459"/>
                  <a:ext cx="29" cy="41"/>
                </a:xfrm>
                <a:custGeom>
                  <a:avLst/>
                  <a:gdLst>
                    <a:gd name="T0" fmla="*/ 0 w 29"/>
                    <a:gd name="T1" fmla="*/ 39 h 41"/>
                    <a:gd name="T2" fmla="*/ 0 w 29"/>
                    <a:gd name="T3" fmla="*/ 35 h 41"/>
                    <a:gd name="T4" fmla="*/ 0 w 29"/>
                    <a:gd name="T5" fmla="*/ 33 h 41"/>
                    <a:gd name="T6" fmla="*/ 0 w 29"/>
                    <a:gd name="T7" fmla="*/ 29 h 41"/>
                    <a:gd name="T8" fmla="*/ 0 w 29"/>
                    <a:gd name="T9" fmla="*/ 25 h 41"/>
                    <a:gd name="T10" fmla="*/ 2 w 29"/>
                    <a:gd name="T11" fmla="*/ 22 h 41"/>
                    <a:gd name="T12" fmla="*/ 4 w 29"/>
                    <a:gd name="T13" fmla="*/ 22 h 41"/>
                    <a:gd name="T14" fmla="*/ 5 w 29"/>
                    <a:gd name="T15" fmla="*/ 20 h 41"/>
                    <a:gd name="T16" fmla="*/ 7 w 29"/>
                    <a:gd name="T17" fmla="*/ 20 h 41"/>
                    <a:gd name="T18" fmla="*/ 5 w 29"/>
                    <a:gd name="T19" fmla="*/ 18 h 41"/>
                    <a:gd name="T20" fmla="*/ 4 w 29"/>
                    <a:gd name="T21" fmla="*/ 18 h 41"/>
                    <a:gd name="T22" fmla="*/ 2 w 29"/>
                    <a:gd name="T23" fmla="*/ 16 h 41"/>
                    <a:gd name="T24" fmla="*/ 0 w 29"/>
                    <a:gd name="T25" fmla="*/ 14 h 41"/>
                    <a:gd name="T26" fmla="*/ 0 w 29"/>
                    <a:gd name="T27" fmla="*/ 10 h 41"/>
                    <a:gd name="T28" fmla="*/ 0 w 29"/>
                    <a:gd name="T29" fmla="*/ 6 h 41"/>
                    <a:gd name="T30" fmla="*/ 0 w 29"/>
                    <a:gd name="T31" fmla="*/ 0 h 41"/>
                    <a:gd name="T32" fmla="*/ 4 w 29"/>
                    <a:gd name="T33" fmla="*/ 4 h 41"/>
                    <a:gd name="T34" fmla="*/ 7 w 29"/>
                    <a:gd name="T35" fmla="*/ 6 h 41"/>
                    <a:gd name="T36" fmla="*/ 11 w 29"/>
                    <a:gd name="T37" fmla="*/ 8 h 41"/>
                    <a:gd name="T38" fmla="*/ 14 w 29"/>
                    <a:gd name="T39" fmla="*/ 10 h 41"/>
                    <a:gd name="T40" fmla="*/ 18 w 29"/>
                    <a:gd name="T41" fmla="*/ 8 h 41"/>
                    <a:gd name="T42" fmla="*/ 22 w 29"/>
                    <a:gd name="T43" fmla="*/ 4 h 41"/>
                    <a:gd name="T44" fmla="*/ 25 w 29"/>
                    <a:gd name="T45" fmla="*/ 2 h 41"/>
                    <a:gd name="T46" fmla="*/ 29 w 29"/>
                    <a:gd name="T47" fmla="*/ 0 h 41"/>
                    <a:gd name="T48" fmla="*/ 29 w 29"/>
                    <a:gd name="T49" fmla="*/ 6 h 41"/>
                    <a:gd name="T50" fmla="*/ 29 w 29"/>
                    <a:gd name="T51" fmla="*/ 10 h 41"/>
                    <a:gd name="T52" fmla="*/ 29 w 29"/>
                    <a:gd name="T53" fmla="*/ 14 h 41"/>
                    <a:gd name="T54" fmla="*/ 27 w 29"/>
                    <a:gd name="T55" fmla="*/ 16 h 41"/>
                    <a:gd name="T56" fmla="*/ 25 w 29"/>
                    <a:gd name="T57" fmla="*/ 18 h 41"/>
                    <a:gd name="T58" fmla="*/ 22 w 29"/>
                    <a:gd name="T59" fmla="*/ 18 h 41"/>
                    <a:gd name="T60" fmla="*/ 20 w 29"/>
                    <a:gd name="T61" fmla="*/ 20 h 41"/>
                    <a:gd name="T62" fmla="*/ 22 w 29"/>
                    <a:gd name="T63" fmla="*/ 22 h 41"/>
                    <a:gd name="T64" fmla="*/ 25 w 29"/>
                    <a:gd name="T65" fmla="*/ 25 h 41"/>
                    <a:gd name="T66" fmla="*/ 27 w 29"/>
                    <a:gd name="T67" fmla="*/ 25 h 41"/>
                    <a:gd name="T68" fmla="*/ 29 w 29"/>
                    <a:gd name="T69" fmla="*/ 27 h 41"/>
                    <a:gd name="T70" fmla="*/ 29 w 29"/>
                    <a:gd name="T71" fmla="*/ 33 h 41"/>
                    <a:gd name="T72" fmla="*/ 29 w 29"/>
                    <a:gd name="T73" fmla="*/ 37 h 41"/>
                    <a:gd name="T74" fmla="*/ 29 w 29"/>
                    <a:gd name="T75" fmla="*/ 41 h 41"/>
                    <a:gd name="T76" fmla="*/ 22 w 29"/>
                    <a:gd name="T77" fmla="*/ 35 h 41"/>
                    <a:gd name="T78" fmla="*/ 18 w 29"/>
                    <a:gd name="T79" fmla="*/ 33 h 41"/>
                    <a:gd name="T80" fmla="*/ 14 w 29"/>
                    <a:gd name="T81" fmla="*/ 29 h 41"/>
                    <a:gd name="T82" fmla="*/ 11 w 29"/>
                    <a:gd name="T83" fmla="*/ 31 h 41"/>
                    <a:gd name="T84" fmla="*/ 7 w 29"/>
                    <a:gd name="T85" fmla="*/ 35 h 41"/>
                    <a:gd name="T86" fmla="*/ 4 w 29"/>
                    <a:gd name="T87" fmla="*/ 37 h 41"/>
                    <a:gd name="T88" fmla="*/ 0 w 29"/>
                    <a:gd name="T89" fmla="*/ 39 h 4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9"/>
                    <a:gd name="T136" fmla="*/ 0 h 41"/>
                    <a:gd name="T137" fmla="*/ 29 w 29"/>
                    <a:gd name="T138" fmla="*/ 41 h 4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9" h="41">
                      <a:moveTo>
                        <a:pt x="0" y="39"/>
                      </a:move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2" y="22"/>
                      </a:lnTo>
                      <a:lnTo>
                        <a:pt x="4" y="22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7" y="6"/>
                      </a:lnTo>
                      <a:lnTo>
                        <a:pt x="11" y="8"/>
                      </a:lnTo>
                      <a:lnTo>
                        <a:pt x="14" y="10"/>
                      </a:lnTo>
                      <a:lnTo>
                        <a:pt x="18" y="8"/>
                      </a:lnTo>
                      <a:lnTo>
                        <a:pt x="22" y="4"/>
                      </a:lnTo>
                      <a:lnTo>
                        <a:pt x="25" y="2"/>
                      </a:lnTo>
                      <a:lnTo>
                        <a:pt x="29" y="0"/>
                      </a:lnTo>
                      <a:lnTo>
                        <a:pt x="29" y="6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5" y="18"/>
                      </a:lnTo>
                      <a:lnTo>
                        <a:pt x="22" y="18"/>
                      </a:lnTo>
                      <a:lnTo>
                        <a:pt x="20" y="20"/>
                      </a:lnTo>
                      <a:lnTo>
                        <a:pt x="22" y="22"/>
                      </a:lnTo>
                      <a:lnTo>
                        <a:pt x="25" y="25"/>
                      </a:lnTo>
                      <a:lnTo>
                        <a:pt x="27" y="25"/>
                      </a:lnTo>
                      <a:lnTo>
                        <a:pt x="29" y="27"/>
                      </a:lnTo>
                      <a:lnTo>
                        <a:pt x="29" y="33"/>
                      </a:lnTo>
                      <a:lnTo>
                        <a:pt x="29" y="37"/>
                      </a:lnTo>
                      <a:lnTo>
                        <a:pt x="29" y="41"/>
                      </a:lnTo>
                      <a:lnTo>
                        <a:pt x="22" y="35"/>
                      </a:lnTo>
                      <a:lnTo>
                        <a:pt x="18" y="33"/>
                      </a:lnTo>
                      <a:lnTo>
                        <a:pt x="14" y="29"/>
                      </a:lnTo>
                      <a:lnTo>
                        <a:pt x="11" y="31"/>
                      </a:lnTo>
                      <a:lnTo>
                        <a:pt x="7" y="35"/>
                      </a:lnTo>
                      <a:lnTo>
                        <a:pt x="4" y="3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2" name="Freeform 238"/>
                <p:cNvSpPr>
                  <a:spLocks noEditPoints="1"/>
                </p:cNvSpPr>
                <p:nvPr/>
              </p:nvSpPr>
              <p:spPr bwMode="auto">
                <a:xfrm>
                  <a:off x="1768" y="2410"/>
                  <a:ext cx="41" cy="12"/>
                </a:xfrm>
                <a:custGeom>
                  <a:avLst/>
                  <a:gdLst>
                    <a:gd name="T0" fmla="*/ 0 w 41"/>
                    <a:gd name="T1" fmla="*/ 12 h 12"/>
                    <a:gd name="T2" fmla="*/ 0 w 41"/>
                    <a:gd name="T3" fmla="*/ 0 h 12"/>
                    <a:gd name="T4" fmla="*/ 1 w 41"/>
                    <a:gd name="T5" fmla="*/ 0 h 12"/>
                    <a:gd name="T6" fmla="*/ 5 w 41"/>
                    <a:gd name="T7" fmla="*/ 0 h 12"/>
                    <a:gd name="T8" fmla="*/ 7 w 41"/>
                    <a:gd name="T9" fmla="*/ 0 h 12"/>
                    <a:gd name="T10" fmla="*/ 9 w 41"/>
                    <a:gd name="T11" fmla="*/ 0 h 12"/>
                    <a:gd name="T12" fmla="*/ 9 w 41"/>
                    <a:gd name="T13" fmla="*/ 12 h 12"/>
                    <a:gd name="T14" fmla="*/ 7 w 41"/>
                    <a:gd name="T15" fmla="*/ 12 h 12"/>
                    <a:gd name="T16" fmla="*/ 5 w 41"/>
                    <a:gd name="T17" fmla="*/ 12 h 12"/>
                    <a:gd name="T18" fmla="*/ 1 w 41"/>
                    <a:gd name="T19" fmla="*/ 12 h 12"/>
                    <a:gd name="T20" fmla="*/ 0 w 41"/>
                    <a:gd name="T21" fmla="*/ 12 h 12"/>
                    <a:gd name="T22" fmla="*/ 0 w 41"/>
                    <a:gd name="T23" fmla="*/ 12 h 12"/>
                    <a:gd name="T24" fmla="*/ 12 w 41"/>
                    <a:gd name="T25" fmla="*/ 12 h 12"/>
                    <a:gd name="T26" fmla="*/ 12 w 41"/>
                    <a:gd name="T27" fmla="*/ 0 h 12"/>
                    <a:gd name="T28" fmla="*/ 19 w 41"/>
                    <a:gd name="T29" fmla="*/ 0 h 12"/>
                    <a:gd name="T30" fmla="*/ 26 w 41"/>
                    <a:gd name="T31" fmla="*/ 0 h 12"/>
                    <a:gd name="T32" fmla="*/ 34 w 41"/>
                    <a:gd name="T33" fmla="*/ 0 h 12"/>
                    <a:gd name="T34" fmla="*/ 41 w 41"/>
                    <a:gd name="T35" fmla="*/ 0 h 12"/>
                    <a:gd name="T36" fmla="*/ 41 w 41"/>
                    <a:gd name="T37" fmla="*/ 12 h 12"/>
                    <a:gd name="T38" fmla="*/ 34 w 41"/>
                    <a:gd name="T39" fmla="*/ 12 h 12"/>
                    <a:gd name="T40" fmla="*/ 26 w 41"/>
                    <a:gd name="T41" fmla="*/ 12 h 12"/>
                    <a:gd name="T42" fmla="*/ 19 w 41"/>
                    <a:gd name="T43" fmla="*/ 12 h 12"/>
                    <a:gd name="T44" fmla="*/ 12 w 41"/>
                    <a:gd name="T45" fmla="*/ 12 h 12"/>
                    <a:gd name="T46" fmla="*/ 12 w 41"/>
                    <a:gd name="T47" fmla="*/ 12 h 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12"/>
                    <a:gd name="T74" fmla="*/ 41 w 41"/>
                    <a:gd name="T75" fmla="*/ 12 h 1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close/>
                      <a:moveTo>
                        <a:pt x="12" y="12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12"/>
                      </a:lnTo>
                      <a:lnTo>
                        <a:pt x="34" y="12"/>
                      </a:lnTo>
                      <a:lnTo>
                        <a:pt x="26" y="12"/>
                      </a:lnTo>
                      <a:lnTo>
                        <a:pt x="19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3" name="Freeform 239"/>
                <p:cNvSpPr>
                  <a:spLocks noEditPoints="1"/>
                </p:cNvSpPr>
                <p:nvPr/>
              </p:nvSpPr>
              <p:spPr bwMode="auto">
                <a:xfrm>
                  <a:off x="1768" y="2352"/>
                  <a:ext cx="42" cy="35"/>
                </a:xfrm>
                <a:custGeom>
                  <a:avLst/>
                  <a:gdLst>
                    <a:gd name="T0" fmla="*/ 21 w 42"/>
                    <a:gd name="T1" fmla="*/ 0 h 35"/>
                    <a:gd name="T2" fmla="*/ 41 w 42"/>
                    <a:gd name="T3" fmla="*/ 0 h 35"/>
                    <a:gd name="T4" fmla="*/ 41 w 42"/>
                    <a:gd name="T5" fmla="*/ 9 h 35"/>
                    <a:gd name="T6" fmla="*/ 39 w 42"/>
                    <a:gd name="T7" fmla="*/ 11 h 35"/>
                    <a:gd name="T8" fmla="*/ 39 w 42"/>
                    <a:gd name="T9" fmla="*/ 11 h 35"/>
                    <a:gd name="T10" fmla="*/ 39 w 42"/>
                    <a:gd name="T11" fmla="*/ 15 h 35"/>
                    <a:gd name="T12" fmla="*/ 41 w 42"/>
                    <a:gd name="T13" fmla="*/ 17 h 35"/>
                    <a:gd name="T14" fmla="*/ 42 w 42"/>
                    <a:gd name="T15" fmla="*/ 19 h 35"/>
                    <a:gd name="T16" fmla="*/ 42 w 42"/>
                    <a:gd name="T17" fmla="*/ 23 h 35"/>
                    <a:gd name="T18" fmla="*/ 41 w 42"/>
                    <a:gd name="T19" fmla="*/ 27 h 35"/>
                    <a:gd name="T20" fmla="*/ 37 w 42"/>
                    <a:gd name="T21" fmla="*/ 31 h 35"/>
                    <a:gd name="T22" fmla="*/ 32 w 42"/>
                    <a:gd name="T23" fmla="*/ 35 h 35"/>
                    <a:gd name="T24" fmla="*/ 26 w 42"/>
                    <a:gd name="T25" fmla="*/ 35 h 35"/>
                    <a:gd name="T26" fmla="*/ 19 w 42"/>
                    <a:gd name="T27" fmla="*/ 35 h 35"/>
                    <a:gd name="T28" fmla="*/ 14 w 42"/>
                    <a:gd name="T29" fmla="*/ 31 h 35"/>
                    <a:gd name="T30" fmla="*/ 12 w 42"/>
                    <a:gd name="T31" fmla="*/ 27 h 35"/>
                    <a:gd name="T32" fmla="*/ 10 w 42"/>
                    <a:gd name="T33" fmla="*/ 21 h 35"/>
                    <a:gd name="T34" fmla="*/ 10 w 42"/>
                    <a:gd name="T35" fmla="*/ 19 h 35"/>
                    <a:gd name="T36" fmla="*/ 12 w 42"/>
                    <a:gd name="T37" fmla="*/ 17 h 35"/>
                    <a:gd name="T38" fmla="*/ 14 w 42"/>
                    <a:gd name="T39" fmla="*/ 15 h 35"/>
                    <a:gd name="T40" fmla="*/ 14 w 42"/>
                    <a:gd name="T41" fmla="*/ 13 h 35"/>
                    <a:gd name="T42" fmla="*/ 7 w 42"/>
                    <a:gd name="T43" fmla="*/ 13 h 35"/>
                    <a:gd name="T44" fmla="*/ 0 w 42"/>
                    <a:gd name="T45" fmla="*/ 0 h 35"/>
                    <a:gd name="T46" fmla="*/ 26 w 42"/>
                    <a:gd name="T47" fmla="*/ 13 h 35"/>
                    <a:gd name="T48" fmla="*/ 23 w 42"/>
                    <a:gd name="T49" fmla="*/ 13 h 35"/>
                    <a:gd name="T50" fmla="*/ 19 w 42"/>
                    <a:gd name="T51" fmla="*/ 15 h 35"/>
                    <a:gd name="T52" fmla="*/ 19 w 42"/>
                    <a:gd name="T53" fmla="*/ 19 h 35"/>
                    <a:gd name="T54" fmla="*/ 19 w 42"/>
                    <a:gd name="T55" fmla="*/ 21 h 35"/>
                    <a:gd name="T56" fmla="*/ 21 w 42"/>
                    <a:gd name="T57" fmla="*/ 21 h 35"/>
                    <a:gd name="T58" fmla="*/ 25 w 42"/>
                    <a:gd name="T59" fmla="*/ 23 h 35"/>
                    <a:gd name="T60" fmla="*/ 30 w 42"/>
                    <a:gd name="T61" fmla="*/ 23 h 35"/>
                    <a:gd name="T62" fmla="*/ 32 w 42"/>
                    <a:gd name="T63" fmla="*/ 21 h 35"/>
                    <a:gd name="T64" fmla="*/ 34 w 42"/>
                    <a:gd name="T65" fmla="*/ 21 h 35"/>
                    <a:gd name="T66" fmla="*/ 34 w 42"/>
                    <a:gd name="T67" fmla="*/ 19 h 35"/>
                    <a:gd name="T68" fmla="*/ 34 w 42"/>
                    <a:gd name="T69" fmla="*/ 15 h 35"/>
                    <a:gd name="T70" fmla="*/ 30 w 42"/>
                    <a:gd name="T71" fmla="*/ 13 h 35"/>
                    <a:gd name="T72" fmla="*/ 26 w 42"/>
                    <a:gd name="T73" fmla="*/ 13 h 3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35"/>
                    <a:gd name="T113" fmla="*/ 42 w 42"/>
                    <a:gd name="T114" fmla="*/ 35 h 3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35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9" y="15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2" y="19"/>
                      </a:lnTo>
                      <a:lnTo>
                        <a:pt x="42" y="21"/>
                      </a:lnTo>
                      <a:lnTo>
                        <a:pt x="42" y="23"/>
                      </a:lnTo>
                      <a:lnTo>
                        <a:pt x="42" y="25"/>
                      </a:lnTo>
                      <a:lnTo>
                        <a:pt x="41" y="27"/>
                      </a:lnTo>
                      <a:lnTo>
                        <a:pt x="39" y="29"/>
                      </a:ln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2" y="35"/>
                      </a:lnTo>
                      <a:lnTo>
                        <a:pt x="30" y="35"/>
                      </a:lnTo>
                      <a:lnTo>
                        <a:pt x="26" y="35"/>
                      </a:lnTo>
                      <a:lnTo>
                        <a:pt x="23" y="35"/>
                      </a:lnTo>
                      <a:lnTo>
                        <a:pt x="19" y="35"/>
                      </a:lnTo>
                      <a:lnTo>
                        <a:pt x="17" y="33"/>
                      </a:lnTo>
                      <a:lnTo>
                        <a:pt x="14" y="31"/>
                      </a:lnTo>
                      <a:lnTo>
                        <a:pt x="12" y="29"/>
                      </a:lnTo>
                      <a:lnTo>
                        <a:pt x="12" y="27"/>
                      </a:lnTo>
                      <a:lnTo>
                        <a:pt x="10" y="25"/>
                      </a:lnTo>
                      <a:lnTo>
                        <a:pt x="10" y="21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0" y="13"/>
                      </a:lnTo>
                      <a:lnTo>
                        <a:pt x="7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26" y="13"/>
                      </a:move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21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5"/>
                      </a:lnTo>
                      <a:lnTo>
                        <a:pt x="32" y="15"/>
                      </a:lnTo>
                      <a:lnTo>
                        <a:pt x="30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4" name="Freeform 240"/>
                <p:cNvSpPr>
                  <a:spLocks noEditPoints="1"/>
                </p:cNvSpPr>
                <p:nvPr/>
              </p:nvSpPr>
              <p:spPr bwMode="auto">
                <a:xfrm>
                  <a:off x="1778" y="2277"/>
                  <a:ext cx="32" cy="39"/>
                </a:xfrm>
                <a:custGeom>
                  <a:avLst/>
                  <a:gdLst>
                    <a:gd name="T0" fmla="*/ 20 w 32"/>
                    <a:gd name="T1" fmla="*/ 24 h 39"/>
                    <a:gd name="T2" fmla="*/ 22 w 32"/>
                    <a:gd name="T3" fmla="*/ 24 h 39"/>
                    <a:gd name="T4" fmla="*/ 24 w 32"/>
                    <a:gd name="T5" fmla="*/ 24 h 39"/>
                    <a:gd name="T6" fmla="*/ 25 w 32"/>
                    <a:gd name="T7" fmla="*/ 22 h 39"/>
                    <a:gd name="T8" fmla="*/ 25 w 32"/>
                    <a:gd name="T9" fmla="*/ 18 h 39"/>
                    <a:gd name="T10" fmla="*/ 25 w 32"/>
                    <a:gd name="T11" fmla="*/ 16 h 39"/>
                    <a:gd name="T12" fmla="*/ 24 w 32"/>
                    <a:gd name="T13" fmla="*/ 14 h 39"/>
                    <a:gd name="T14" fmla="*/ 24 w 32"/>
                    <a:gd name="T15" fmla="*/ 14 h 39"/>
                    <a:gd name="T16" fmla="*/ 24 w 32"/>
                    <a:gd name="T17" fmla="*/ 10 h 39"/>
                    <a:gd name="T18" fmla="*/ 24 w 32"/>
                    <a:gd name="T19" fmla="*/ 0 h 39"/>
                    <a:gd name="T20" fmla="*/ 27 w 32"/>
                    <a:gd name="T21" fmla="*/ 4 h 39"/>
                    <a:gd name="T22" fmla="*/ 29 w 32"/>
                    <a:gd name="T23" fmla="*/ 8 h 39"/>
                    <a:gd name="T24" fmla="*/ 31 w 32"/>
                    <a:gd name="T25" fmla="*/ 12 h 39"/>
                    <a:gd name="T26" fmla="*/ 32 w 32"/>
                    <a:gd name="T27" fmla="*/ 18 h 39"/>
                    <a:gd name="T28" fmla="*/ 32 w 32"/>
                    <a:gd name="T29" fmla="*/ 24 h 39"/>
                    <a:gd name="T30" fmla="*/ 31 w 32"/>
                    <a:gd name="T31" fmla="*/ 28 h 39"/>
                    <a:gd name="T32" fmla="*/ 29 w 32"/>
                    <a:gd name="T33" fmla="*/ 32 h 39"/>
                    <a:gd name="T34" fmla="*/ 25 w 32"/>
                    <a:gd name="T35" fmla="*/ 35 h 39"/>
                    <a:gd name="T36" fmla="*/ 22 w 32"/>
                    <a:gd name="T37" fmla="*/ 37 h 39"/>
                    <a:gd name="T38" fmla="*/ 16 w 32"/>
                    <a:gd name="T39" fmla="*/ 39 h 39"/>
                    <a:gd name="T40" fmla="*/ 9 w 32"/>
                    <a:gd name="T41" fmla="*/ 37 h 39"/>
                    <a:gd name="T42" fmla="*/ 6 w 32"/>
                    <a:gd name="T43" fmla="*/ 32 h 39"/>
                    <a:gd name="T44" fmla="*/ 2 w 32"/>
                    <a:gd name="T45" fmla="*/ 26 h 39"/>
                    <a:gd name="T46" fmla="*/ 0 w 32"/>
                    <a:gd name="T47" fmla="*/ 20 h 39"/>
                    <a:gd name="T48" fmla="*/ 2 w 32"/>
                    <a:gd name="T49" fmla="*/ 12 h 39"/>
                    <a:gd name="T50" fmla="*/ 2 w 32"/>
                    <a:gd name="T51" fmla="*/ 8 h 39"/>
                    <a:gd name="T52" fmla="*/ 11 w 32"/>
                    <a:gd name="T53" fmla="*/ 2 h 39"/>
                    <a:gd name="T54" fmla="*/ 16 w 32"/>
                    <a:gd name="T55" fmla="*/ 0 h 39"/>
                    <a:gd name="T56" fmla="*/ 18 w 32"/>
                    <a:gd name="T57" fmla="*/ 0 h 39"/>
                    <a:gd name="T58" fmla="*/ 20 w 32"/>
                    <a:gd name="T59" fmla="*/ 0 h 39"/>
                    <a:gd name="T60" fmla="*/ 13 w 32"/>
                    <a:gd name="T61" fmla="*/ 12 h 39"/>
                    <a:gd name="T62" fmla="*/ 11 w 32"/>
                    <a:gd name="T63" fmla="*/ 14 h 39"/>
                    <a:gd name="T64" fmla="*/ 9 w 32"/>
                    <a:gd name="T65" fmla="*/ 14 h 39"/>
                    <a:gd name="T66" fmla="*/ 7 w 32"/>
                    <a:gd name="T67" fmla="*/ 16 h 39"/>
                    <a:gd name="T68" fmla="*/ 7 w 32"/>
                    <a:gd name="T69" fmla="*/ 18 h 39"/>
                    <a:gd name="T70" fmla="*/ 7 w 32"/>
                    <a:gd name="T71" fmla="*/ 22 h 39"/>
                    <a:gd name="T72" fmla="*/ 11 w 32"/>
                    <a:gd name="T73" fmla="*/ 24 h 39"/>
                    <a:gd name="T74" fmla="*/ 11 w 32"/>
                    <a:gd name="T75" fmla="*/ 24 h 39"/>
                    <a:gd name="T76" fmla="*/ 13 w 32"/>
                    <a:gd name="T77" fmla="*/ 12 h 3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39"/>
                    <a:gd name="T119" fmla="*/ 32 w 32"/>
                    <a:gd name="T120" fmla="*/ 39 h 3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39">
                      <a:moveTo>
                        <a:pt x="20" y="0"/>
                      </a:moveTo>
                      <a:lnTo>
                        <a:pt x="20" y="24"/>
                      </a:lnTo>
                      <a:lnTo>
                        <a:pt x="22" y="24"/>
                      </a:lnTo>
                      <a:lnTo>
                        <a:pt x="24" y="24"/>
                      </a:lnTo>
                      <a:lnTo>
                        <a:pt x="25" y="22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2" y="12"/>
                      </a:lnTo>
                      <a:lnTo>
                        <a:pt x="24" y="10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2" y="22"/>
                      </a:lnTo>
                      <a:lnTo>
                        <a:pt x="32" y="24"/>
                      </a:lnTo>
                      <a:lnTo>
                        <a:pt x="31" y="26"/>
                      </a:lnTo>
                      <a:lnTo>
                        <a:pt x="31" y="28"/>
                      </a:lnTo>
                      <a:lnTo>
                        <a:pt x="29" y="30"/>
                      </a:lnTo>
                      <a:lnTo>
                        <a:pt x="29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4" y="37"/>
                      </a:lnTo>
                      <a:lnTo>
                        <a:pt x="22" y="37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13" y="39"/>
                      </a:lnTo>
                      <a:lnTo>
                        <a:pt x="9" y="37"/>
                      </a:lnTo>
                      <a:lnTo>
                        <a:pt x="7" y="35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12"/>
                      </a:move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7" y="22"/>
                      </a:lnTo>
                      <a:lnTo>
                        <a:pt x="9" y="24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5" name="Freeform 241"/>
                <p:cNvSpPr>
                  <a:spLocks/>
                </p:cNvSpPr>
                <p:nvPr/>
              </p:nvSpPr>
              <p:spPr bwMode="auto">
                <a:xfrm>
                  <a:off x="1821" y="3626"/>
                  <a:ext cx="41" cy="35"/>
                </a:xfrm>
                <a:custGeom>
                  <a:avLst/>
                  <a:gdLst>
                    <a:gd name="T0" fmla="*/ 41 w 41"/>
                    <a:gd name="T1" fmla="*/ 8 h 35"/>
                    <a:gd name="T2" fmla="*/ 41 w 41"/>
                    <a:gd name="T3" fmla="*/ 27 h 35"/>
                    <a:gd name="T4" fmla="*/ 39 w 41"/>
                    <a:gd name="T5" fmla="*/ 35 h 35"/>
                    <a:gd name="T6" fmla="*/ 34 w 41"/>
                    <a:gd name="T7" fmla="*/ 33 h 35"/>
                    <a:gd name="T8" fmla="*/ 31 w 41"/>
                    <a:gd name="T9" fmla="*/ 29 h 35"/>
                    <a:gd name="T10" fmla="*/ 22 w 41"/>
                    <a:gd name="T11" fmla="*/ 20 h 35"/>
                    <a:gd name="T12" fmla="*/ 20 w 41"/>
                    <a:gd name="T13" fmla="*/ 16 h 35"/>
                    <a:gd name="T14" fmla="*/ 16 w 41"/>
                    <a:gd name="T15" fmla="*/ 14 h 35"/>
                    <a:gd name="T16" fmla="*/ 14 w 41"/>
                    <a:gd name="T17" fmla="*/ 12 h 35"/>
                    <a:gd name="T18" fmla="*/ 13 w 41"/>
                    <a:gd name="T19" fmla="*/ 12 h 35"/>
                    <a:gd name="T20" fmla="*/ 11 w 41"/>
                    <a:gd name="T21" fmla="*/ 12 h 35"/>
                    <a:gd name="T22" fmla="*/ 9 w 41"/>
                    <a:gd name="T23" fmla="*/ 14 h 35"/>
                    <a:gd name="T24" fmla="*/ 9 w 41"/>
                    <a:gd name="T25" fmla="*/ 16 h 35"/>
                    <a:gd name="T26" fmla="*/ 7 w 41"/>
                    <a:gd name="T27" fmla="*/ 16 h 35"/>
                    <a:gd name="T28" fmla="*/ 9 w 41"/>
                    <a:gd name="T29" fmla="*/ 18 h 35"/>
                    <a:gd name="T30" fmla="*/ 9 w 41"/>
                    <a:gd name="T31" fmla="*/ 20 h 35"/>
                    <a:gd name="T32" fmla="*/ 11 w 41"/>
                    <a:gd name="T33" fmla="*/ 22 h 35"/>
                    <a:gd name="T34" fmla="*/ 14 w 41"/>
                    <a:gd name="T35" fmla="*/ 22 h 35"/>
                    <a:gd name="T36" fmla="*/ 14 w 41"/>
                    <a:gd name="T37" fmla="*/ 29 h 35"/>
                    <a:gd name="T38" fmla="*/ 13 w 41"/>
                    <a:gd name="T39" fmla="*/ 35 h 35"/>
                    <a:gd name="T40" fmla="*/ 9 w 41"/>
                    <a:gd name="T41" fmla="*/ 33 h 35"/>
                    <a:gd name="T42" fmla="*/ 6 w 41"/>
                    <a:gd name="T43" fmla="*/ 31 h 35"/>
                    <a:gd name="T44" fmla="*/ 4 w 41"/>
                    <a:gd name="T45" fmla="*/ 29 h 35"/>
                    <a:gd name="T46" fmla="*/ 2 w 41"/>
                    <a:gd name="T47" fmla="*/ 27 h 35"/>
                    <a:gd name="T48" fmla="*/ 0 w 41"/>
                    <a:gd name="T49" fmla="*/ 22 h 35"/>
                    <a:gd name="T50" fmla="*/ 0 w 41"/>
                    <a:gd name="T51" fmla="*/ 14 h 35"/>
                    <a:gd name="T52" fmla="*/ 0 w 41"/>
                    <a:gd name="T53" fmla="*/ 10 h 35"/>
                    <a:gd name="T54" fmla="*/ 2 w 41"/>
                    <a:gd name="T55" fmla="*/ 6 h 35"/>
                    <a:gd name="T56" fmla="*/ 6 w 41"/>
                    <a:gd name="T57" fmla="*/ 2 h 35"/>
                    <a:gd name="T58" fmla="*/ 9 w 41"/>
                    <a:gd name="T59" fmla="*/ 2 h 35"/>
                    <a:gd name="T60" fmla="*/ 13 w 41"/>
                    <a:gd name="T61" fmla="*/ 0 h 35"/>
                    <a:gd name="T62" fmla="*/ 16 w 41"/>
                    <a:gd name="T63" fmla="*/ 2 h 35"/>
                    <a:gd name="T64" fmla="*/ 20 w 41"/>
                    <a:gd name="T65" fmla="*/ 2 h 35"/>
                    <a:gd name="T66" fmla="*/ 25 w 41"/>
                    <a:gd name="T67" fmla="*/ 8 h 35"/>
                    <a:gd name="T68" fmla="*/ 29 w 41"/>
                    <a:gd name="T69" fmla="*/ 12 h 35"/>
                    <a:gd name="T70" fmla="*/ 29 w 41"/>
                    <a:gd name="T71" fmla="*/ 14 h 35"/>
                    <a:gd name="T72" fmla="*/ 31 w 41"/>
                    <a:gd name="T73" fmla="*/ 16 h 35"/>
                    <a:gd name="T74" fmla="*/ 32 w 41"/>
                    <a:gd name="T75" fmla="*/ 18 h 35"/>
                    <a:gd name="T76" fmla="*/ 38 w 41"/>
                    <a:gd name="T77" fmla="*/ 0 h 35"/>
                    <a:gd name="T78" fmla="*/ 41 w 41"/>
                    <a:gd name="T79" fmla="*/ 0 h 3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"/>
                    <a:gd name="T121" fmla="*/ 0 h 35"/>
                    <a:gd name="T122" fmla="*/ 41 w 41"/>
                    <a:gd name="T123" fmla="*/ 35 h 3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" h="35">
                      <a:moveTo>
                        <a:pt x="41" y="0"/>
                      </a:moveTo>
                      <a:lnTo>
                        <a:pt x="41" y="8"/>
                      </a:lnTo>
                      <a:lnTo>
                        <a:pt x="41" y="18"/>
                      </a:lnTo>
                      <a:lnTo>
                        <a:pt x="41" y="27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38" y="33"/>
                      </a:lnTo>
                      <a:lnTo>
                        <a:pt x="34" y="33"/>
                      </a:lnTo>
                      <a:lnTo>
                        <a:pt x="32" y="31"/>
                      </a:lnTo>
                      <a:lnTo>
                        <a:pt x="31" y="29"/>
                      </a:lnTo>
                      <a:lnTo>
                        <a:pt x="27" y="27"/>
                      </a:lnTo>
                      <a:lnTo>
                        <a:pt x="22" y="20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4" y="27"/>
                      </a:lnTo>
                      <a:lnTo>
                        <a:pt x="14" y="29"/>
                      </a:lnTo>
                      <a:lnTo>
                        <a:pt x="13" y="33"/>
                      </a:lnTo>
                      <a:lnTo>
                        <a:pt x="13" y="35"/>
                      </a:lnTo>
                      <a:lnTo>
                        <a:pt x="11" y="33"/>
                      </a:lnTo>
                      <a:lnTo>
                        <a:pt x="9" y="33"/>
                      </a:lnTo>
                      <a:lnTo>
                        <a:pt x="7" y="33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31" y="16"/>
                      </a:lnTo>
                      <a:lnTo>
                        <a:pt x="32" y="18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6" name="Freeform 242"/>
                <p:cNvSpPr>
                  <a:spLocks/>
                </p:cNvSpPr>
                <p:nvPr/>
              </p:nvSpPr>
              <p:spPr bwMode="auto">
                <a:xfrm>
                  <a:off x="1843" y="3577"/>
                  <a:ext cx="9" cy="16"/>
                </a:xfrm>
                <a:custGeom>
                  <a:avLst/>
                  <a:gdLst>
                    <a:gd name="T0" fmla="*/ 0 w 9"/>
                    <a:gd name="T1" fmla="*/ 16 h 16"/>
                    <a:gd name="T2" fmla="*/ 0 w 9"/>
                    <a:gd name="T3" fmla="*/ 12 h 16"/>
                    <a:gd name="T4" fmla="*/ 0 w 9"/>
                    <a:gd name="T5" fmla="*/ 8 h 16"/>
                    <a:gd name="T6" fmla="*/ 0 w 9"/>
                    <a:gd name="T7" fmla="*/ 4 h 16"/>
                    <a:gd name="T8" fmla="*/ 0 w 9"/>
                    <a:gd name="T9" fmla="*/ 0 h 16"/>
                    <a:gd name="T10" fmla="*/ 5 w 9"/>
                    <a:gd name="T11" fmla="*/ 0 h 16"/>
                    <a:gd name="T12" fmla="*/ 7 w 9"/>
                    <a:gd name="T13" fmla="*/ 0 h 16"/>
                    <a:gd name="T14" fmla="*/ 9 w 9"/>
                    <a:gd name="T15" fmla="*/ 0 h 16"/>
                    <a:gd name="T16" fmla="*/ 9 w 9"/>
                    <a:gd name="T17" fmla="*/ 4 h 16"/>
                    <a:gd name="T18" fmla="*/ 9 w 9"/>
                    <a:gd name="T19" fmla="*/ 8 h 16"/>
                    <a:gd name="T20" fmla="*/ 9 w 9"/>
                    <a:gd name="T21" fmla="*/ 12 h 16"/>
                    <a:gd name="T22" fmla="*/ 9 w 9"/>
                    <a:gd name="T23" fmla="*/ 16 h 16"/>
                    <a:gd name="T24" fmla="*/ 7 w 9"/>
                    <a:gd name="T25" fmla="*/ 16 h 16"/>
                    <a:gd name="T26" fmla="*/ 5 w 9"/>
                    <a:gd name="T27" fmla="*/ 16 h 16"/>
                    <a:gd name="T28" fmla="*/ 0 w 9"/>
                    <a:gd name="T29" fmla="*/ 16 h 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16"/>
                    <a:gd name="T47" fmla="*/ 9 w 9"/>
                    <a:gd name="T48" fmla="*/ 16 h 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16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9" y="12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7" name="Freeform 243"/>
                <p:cNvSpPr>
                  <a:spLocks/>
                </p:cNvSpPr>
                <p:nvPr/>
              </p:nvSpPr>
              <p:spPr bwMode="auto">
                <a:xfrm>
                  <a:off x="1821" y="3526"/>
                  <a:ext cx="41" cy="30"/>
                </a:xfrm>
                <a:custGeom>
                  <a:avLst/>
                  <a:gdLst>
                    <a:gd name="T0" fmla="*/ 0 w 41"/>
                    <a:gd name="T1" fmla="*/ 30 h 30"/>
                    <a:gd name="T2" fmla="*/ 0 w 41"/>
                    <a:gd name="T3" fmla="*/ 0 h 30"/>
                    <a:gd name="T4" fmla="*/ 6 w 41"/>
                    <a:gd name="T5" fmla="*/ 0 h 30"/>
                    <a:gd name="T6" fmla="*/ 7 w 41"/>
                    <a:gd name="T7" fmla="*/ 0 h 30"/>
                    <a:gd name="T8" fmla="*/ 9 w 41"/>
                    <a:gd name="T9" fmla="*/ 0 h 30"/>
                    <a:gd name="T10" fmla="*/ 9 w 41"/>
                    <a:gd name="T11" fmla="*/ 18 h 30"/>
                    <a:gd name="T12" fmla="*/ 11 w 41"/>
                    <a:gd name="T13" fmla="*/ 18 h 30"/>
                    <a:gd name="T14" fmla="*/ 13 w 41"/>
                    <a:gd name="T15" fmla="*/ 18 h 30"/>
                    <a:gd name="T16" fmla="*/ 16 w 41"/>
                    <a:gd name="T17" fmla="*/ 18 h 30"/>
                    <a:gd name="T18" fmla="*/ 16 w 41"/>
                    <a:gd name="T19" fmla="*/ 14 h 30"/>
                    <a:gd name="T20" fmla="*/ 16 w 41"/>
                    <a:gd name="T21" fmla="*/ 10 h 30"/>
                    <a:gd name="T22" fmla="*/ 16 w 41"/>
                    <a:gd name="T23" fmla="*/ 6 h 30"/>
                    <a:gd name="T24" fmla="*/ 16 w 41"/>
                    <a:gd name="T25" fmla="*/ 2 h 30"/>
                    <a:gd name="T26" fmla="*/ 18 w 41"/>
                    <a:gd name="T27" fmla="*/ 2 h 30"/>
                    <a:gd name="T28" fmla="*/ 22 w 41"/>
                    <a:gd name="T29" fmla="*/ 2 h 30"/>
                    <a:gd name="T30" fmla="*/ 23 w 41"/>
                    <a:gd name="T31" fmla="*/ 2 h 30"/>
                    <a:gd name="T32" fmla="*/ 25 w 41"/>
                    <a:gd name="T33" fmla="*/ 2 h 30"/>
                    <a:gd name="T34" fmla="*/ 25 w 41"/>
                    <a:gd name="T35" fmla="*/ 6 h 30"/>
                    <a:gd name="T36" fmla="*/ 25 w 41"/>
                    <a:gd name="T37" fmla="*/ 10 h 30"/>
                    <a:gd name="T38" fmla="*/ 25 w 41"/>
                    <a:gd name="T39" fmla="*/ 14 h 30"/>
                    <a:gd name="T40" fmla="*/ 25 w 41"/>
                    <a:gd name="T41" fmla="*/ 18 h 30"/>
                    <a:gd name="T42" fmla="*/ 41 w 41"/>
                    <a:gd name="T43" fmla="*/ 18 h 30"/>
                    <a:gd name="T44" fmla="*/ 41 w 41"/>
                    <a:gd name="T45" fmla="*/ 30 h 30"/>
                    <a:gd name="T46" fmla="*/ 32 w 41"/>
                    <a:gd name="T47" fmla="*/ 30 h 30"/>
                    <a:gd name="T48" fmla="*/ 22 w 41"/>
                    <a:gd name="T49" fmla="*/ 30 h 30"/>
                    <a:gd name="T50" fmla="*/ 0 w 41"/>
                    <a:gd name="T51" fmla="*/ 3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1"/>
                    <a:gd name="T79" fmla="*/ 0 h 30"/>
                    <a:gd name="T80" fmla="*/ 41 w 41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6" y="18"/>
                      </a:lnTo>
                      <a:lnTo>
                        <a:pt x="16" y="14"/>
                      </a:lnTo>
                      <a:lnTo>
                        <a:pt x="16" y="10"/>
                      </a:lnTo>
                      <a:lnTo>
                        <a:pt x="16" y="6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6"/>
                      </a:lnTo>
                      <a:lnTo>
                        <a:pt x="25" y="10"/>
                      </a:lnTo>
                      <a:lnTo>
                        <a:pt x="25" y="14"/>
                      </a:lnTo>
                      <a:lnTo>
                        <a:pt x="25" y="18"/>
                      </a:lnTo>
                      <a:lnTo>
                        <a:pt x="41" y="18"/>
                      </a:lnTo>
                      <a:lnTo>
                        <a:pt x="41" y="30"/>
                      </a:lnTo>
                      <a:lnTo>
                        <a:pt x="32" y="30"/>
                      </a:lnTo>
                      <a:lnTo>
                        <a:pt x="22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8" name="Freeform 244"/>
                <p:cNvSpPr>
                  <a:spLocks/>
                </p:cNvSpPr>
                <p:nvPr/>
              </p:nvSpPr>
              <p:spPr bwMode="auto">
                <a:xfrm>
                  <a:off x="1834" y="3458"/>
                  <a:ext cx="30" cy="33"/>
                </a:xfrm>
                <a:custGeom>
                  <a:avLst/>
                  <a:gdLst>
                    <a:gd name="T0" fmla="*/ 28 w 30"/>
                    <a:gd name="T1" fmla="*/ 0 h 33"/>
                    <a:gd name="T2" fmla="*/ 28 w 30"/>
                    <a:gd name="T3" fmla="*/ 12 h 33"/>
                    <a:gd name="T4" fmla="*/ 26 w 30"/>
                    <a:gd name="T5" fmla="*/ 12 h 33"/>
                    <a:gd name="T6" fmla="*/ 25 w 30"/>
                    <a:gd name="T7" fmla="*/ 12 h 33"/>
                    <a:gd name="T8" fmla="*/ 25 w 30"/>
                    <a:gd name="T9" fmla="*/ 12 h 33"/>
                    <a:gd name="T10" fmla="*/ 26 w 30"/>
                    <a:gd name="T11" fmla="*/ 12 h 33"/>
                    <a:gd name="T12" fmla="*/ 26 w 30"/>
                    <a:gd name="T13" fmla="*/ 14 h 33"/>
                    <a:gd name="T14" fmla="*/ 26 w 30"/>
                    <a:gd name="T15" fmla="*/ 14 h 33"/>
                    <a:gd name="T16" fmla="*/ 28 w 30"/>
                    <a:gd name="T17" fmla="*/ 16 h 33"/>
                    <a:gd name="T18" fmla="*/ 28 w 30"/>
                    <a:gd name="T19" fmla="*/ 18 h 33"/>
                    <a:gd name="T20" fmla="*/ 30 w 30"/>
                    <a:gd name="T21" fmla="*/ 21 h 33"/>
                    <a:gd name="T22" fmla="*/ 30 w 30"/>
                    <a:gd name="T23" fmla="*/ 21 h 33"/>
                    <a:gd name="T24" fmla="*/ 30 w 30"/>
                    <a:gd name="T25" fmla="*/ 23 h 33"/>
                    <a:gd name="T26" fmla="*/ 30 w 30"/>
                    <a:gd name="T27" fmla="*/ 25 h 33"/>
                    <a:gd name="T28" fmla="*/ 28 w 30"/>
                    <a:gd name="T29" fmla="*/ 27 h 33"/>
                    <a:gd name="T30" fmla="*/ 28 w 30"/>
                    <a:gd name="T31" fmla="*/ 29 h 33"/>
                    <a:gd name="T32" fmla="*/ 26 w 30"/>
                    <a:gd name="T33" fmla="*/ 29 h 33"/>
                    <a:gd name="T34" fmla="*/ 25 w 30"/>
                    <a:gd name="T35" fmla="*/ 31 h 33"/>
                    <a:gd name="T36" fmla="*/ 23 w 30"/>
                    <a:gd name="T37" fmla="*/ 31 h 33"/>
                    <a:gd name="T38" fmla="*/ 21 w 30"/>
                    <a:gd name="T39" fmla="*/ 33 h 33"/>
                    <a:gd name="T40" fmla="*/ 18 w 30"/>
                    <a:gd name="T41" fmla="*/ 33 h 33"/>
                    <a:gd name="T42" fmla="*/ 14 w 30"/>
                    <a:gd name="T43" fmla="*/ 33 h 33"/>
                    <a:gd name="T44" fmla="*/ 9 w 30"/>
                    <a:gd name="T45" fmla="*/ 33 h 33"/>
                    <a:gd name="T46" fmla="*/ 3 w 30"/>
                    <a:gd name="T47" fmla="*/ 33 h 33"/>
                    <a:gd name="T48" fmla="*/ 0 w 30"/>
                    <a:gd name="T49" fmla="*/ 33 h 33"/>
                    <a:gd name="T50" fmla="*/ 0 w 30"/>
                    <a:gd name="T51" fmla="*/ 21 h 33"/>
                    <a:gd name="T52" fmla="*/ 16 w 30"/>
                    <a:gd name="T53" fmla="*/ 21 h 33"/>
                    <a:gd name="T54" fmla="*/ 18 w 30"/>
                    <a:gd name="T55" fmla="*/ 21 h 33"/>
                    <a:gd name="T56" fmla="*/ 19 w 30"/>
                    <a:gd name="T57" fmla="*/ 21 h 33"/>
                    <a:gd name="T58" fmla="*/ 19 w 30"/>
                    <a:gd name="T59" fmla="*/ 21 h 33"/>
                    <a:gd name="T60" fmla="*/ 19 w 30"/>
                    <a:gd name="T61" fmla="*/ 18 h 33"/>
                    <a:gd name="T62" fmla="*/ 21 w 30"/>
                    <a:gd name="T63" fmla="*/ 18 h 33"/>
                    <a:gd name="T64" fmla="*/ 21 w 30"/>
                    <a:gd name="T65" fmla="*/ 18 h 33"/>
                    <a:gd name="T66" fmla="*/ 21 w 30"/>
                    <a:gd name="T67" fmla="*/ 16 h 33"/>
                    <a:gd name="T68" fmla="*/ 21 w 30"/>
                    <a:gd name="T69" fmla="*/ 14 h 33"/>
                    <a:gd name="T70" fmla="*/ 21 w 30"/>
                    <a:gd name="T71" fmla="*/ 14 h 33"/>
                    <a:gd name="T72" fmla="*/ 19 w 30"/>
                    <a:gd name="T73" fmla="*/ 14 h 33"/>
                    <a:gd name="T74" fmla="*/ 19 w 30"/>
                    <a:gd name="T75" fmla="*/ 14 h 33"/>
                    <a:gd name="T76" fmla="*/ 18 w 30"/>
                    <a:gd name="T77" fmla="*/ 12 h 33"/>
                    <a:gd name="T78" fmla="*/ 18 w 30"/>
                    <a:gd name="T79" fmla="*/ 12 h 33"/>
                    <a:gd name="T80" fmla="*/ 14 w 30"/>
                    <a:gd name="T81" fmla="*/ 12 h 33"/>
                    <a:gd name="T82" fmla="*/ 7 w 30"/>
                    <a:gd name="T83" fmla="*/ 12 h 33"/>
                    <a:gd name="T84" fmla="*/ 3 w 30"/>
                    <a:gd name="T85" fmla="*/ 12 h 33"/>
                    <a:gd name="T86" fmla="*/ 0 w 30"/>
                    <a:gd name="T87" fmla="*/ 12 h 33"/>
                    <a:gd name="T88" fmla="*/ 0 w 30"/>
                    <a:gd name="T89" fmla="*/ 0 h 33"/>
                    <a:gd name="T90" fmla="*/ 7 w 30"/>
                    <a:gd name="T91" fmla="*/ 0 h 33"/>
                    <a:gd name="T92" fmla="*/ 14 w 30"/>
                    <a:gd name="T93" fmla="*/ 0 h 33"/>
                    <a:gd name="T94" fmla="*/ 21 w 30"/>
                    <a:gd name="T95" fmla="*/ 0 h 33"/>
                    <a:gd name="T96" fmla="*/ 28 w 30"/>
                    <a:gd name="T97" fmla="*/ 0 h 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33"/>
                    <a:gd name="T149" fmla="*/ 30 w 30"/>
                    <a:gd name="T150" fmla="*/ 33 h 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33">
                      <a:moveTo>
                        <a:pt x="28" y="0"/>
                      </a:move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8" y="16"/>
                      </a:lnTo>
                      <a:lnTo>
                        <a:pt x="28" y="18"/>
                      </a:lnTo>
                      <a:lnTo>
                        <a:pt x="30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8" y="29"/>
                      </a:lnTo>
                      <a:lnTo>
                        <a:pt x="26" y="29"/>
                      </a:lnTo>
                      <a:lnTo>
                        <a:pt x="25" y="31"/>
                      </a:lnTo>
                      <a:lnTo>
                        <a:pt x="23" y="31"/>
                      </a:lnTo>
                      <a:lnTo>
                        <a:pt x="21" y="33"/>
                      </a:lnTo>
                      <a:lnTo>
                        <a:pt x="18" y="33"/>
                      </a:lnTo>
                      <a:lnTo>
                        <a:pt x="14" y="33"/>
                      </a:lnTo>
                      <a:lnTo>
                        <a:pt x="9" y="33"/>
                      </a:lnTo>
                      <a:lnTo>
                        <a:pt x="3" y="33"/>
                      </a:lnTo>
                      <a:lnTo>
                        <a:pt x="0" y="33"/>
                      </a:lnTo>
                      <a:lnTo>
                        <a:pt x="0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4" y="12"/>
                      </a:lnTo>
                      <a:lnTo>
                        <a:pt x="7" y="12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9" name="Freeform 245"/>
                <p:cNvSpPr>
                  <a:spLocks/>
                </p:cNvSpPr>
                <p:nvPr/>
              </p:nvSpPr>
              <p:spPr bwMode="auto">
                <a:xfrm>
                  <a:off x="1832" y="3399"/>
                  <a:ext cx="30" cy="24"/>
                </a:xfrm>
                <a:custGeom>
                  <a:avLst/>
                  <a:gdLst>
                    <a:gd name="T0" fmla="*/ 2 w 30"/>
                    <a:gd name="T1" fmla="*/ 24 h 24"/>
                    <a:gd name="T2" fmla="*/ 2 w 30"/>
                    <a:gd name="T3" fmla="*/ 12 h 24"/>
                    <a:gd name="T4" fmla="*/ 3 w 30"/>
                    <a:gd name="T5" fmla="*/ 12 h 24"/>
                    <a:gd name="T6" fmla="*/ 3 w 30"/>
                    <a:gd name="T7" fmla="*/ 12 h 24"/>
                    <a:gd name="T8" fmla="*/ 3 w 30"/>
                    <a:gd name="T9" fmla="*/ 12 h 24"/>
                    <a:gd name="T10" fmla="*/ 5 w 30"/>
                    <a:gd name="T11" fmla="*/ 12 h 24"/>
                    <a:gd name="T12" fmla="*/ 3 w 30"/>
                    <a:gd name="T13" fmla="*/ 12 h 24"/>
                    <a:gd name="T14" fmla="*/ 3 w 30"/>
                    <a:gd name="T15" fmla="*/ 12 h 24"/>
                    <a:gd name="T16" fmla="*/ 2 w 30"/>
                    <a:gd name="T17" fmla="*/ 10 h 24"/>
                    <a:gd name="T18" fmla="*/ 2 w 30"/>
                    <a:gd name="T19" fmla="*/ 10 h 24"/>
                    <a:gd name="T20" fmla="*/ 0 w 30"/>
                    <a:gd name="T21" fmla="*/ 8 h 24"/>
                    <a:gd name="T22" fmla="*/ 0 w 30"/>
                    <a:gd name="T23" fmla="*/ 8 h 24"/>
                    <a:gd name="T24" fmla="*/ 0 w 30"/>
                    <a:gd name="T25" fmla="*/ 8 h 24"/>
                    <a:gd name="T26" fmla="*/ 0 w 30"/>
                    <a:gd name="T27" fmla="*/ 6 h 24"/>
                    <a:gd name="T28" fmla="*/ 0 w 30"/>
                    <a:gd name="T29" fmla="*/ 4 h 24"/>
                    <a:gd name="T30" fmla="*/ 2 w 30"/>
                    <a:gd name="T31" fmla="*/ 4 h 24"/>
                    <a:gd name="T32" fmla="*/ 2 w 30"/>
                    <a:gd name="T33" fmla="*/ 2 h 24"/>
                    <a:gd name="T34" fmla="*/ 2 w 30"/>
                    <a:gd name="T35" fmla="*/ 0 h 24"/>
                    <a:gd name="T36" fmla="*/ 3 w 30"/>
                    <a:gd name="T37" fmla="*/ 2 h 24"/>
                    <a:gd name="T38" fmla="*/ 7 w 30"/>
                    <a:gd name="T39" fmla="*/ 2 h 24"/>
                    <a:gd name="T40" fmla="*/ 9 w 30"/>
                    <a:gd name="T41" fmla="*/ 2 h 24"/>
                    <a:gd name="T42" fmla="*/ 11 w 30"/>
                    <a:gd name="T43" fmla="*/ 4 h 24"/>
                    <a:gd name="T44" fmla="*/ 9 w 30"/>
                    <a:gd name="T45" fmla="*/ 6 h 24"/>
                    <a:gd name="T46" fmla="*/ 9 w 30"/>
                    <a:gd name="T47" fmla="*/ 6 h 24"/>
                    <a:gd name="T48" fmla="*/ 9 w 30"/>
                    <a:gd name="T49" fmla="*/ 6 h 24"/>
                    <a:gd name="T50" fmla="*/ 9 w 30"/>
                    <a:gd name="T51" fmla="*/ 8 h 24"/>
                    <a:gd name="T52" fmla="*/ 11 w 30"/>
                    <a:gd name="T53" fmla="*/ 8 h 24"/>
                    <a:gd name="T54" fmla="*/ 11 w 30"/>
                    <a:gd name="T55" fmla="*/ 10 h 24"/>
                    <a:gd name="T56" fmla="*/ 11 w 30"/>
                    <a:gd name="T57" fmla="*/ 10 h 24"/>
                    <a:gd name="T58" fmla="*/ 12 w 30"/>
                    <a:gd name="T59" fmla="*/ 12 h 24"/>
                    <a:gd name="T60" fmla="*/ 14 w 30"/>
                    <a:gd name="T61" fmla="*/ 12 h 24"/>
                    <a:gd name="T62" fmla="*/ 18 w 30"/>
                    <a:gd name="T63" fmla="*/ 12 h 24"/>
                    <a:gd name="T64" fmla="*/ 21 w 30"/>
                    <a:gd name="T65" fmla="*/ 12 h 24"/>
                    <a:gd name="T66" fmla="*/ 23 w 30"/>
                    <a:gd name="T67" fmla="*/ 12 h 24"/>
                    <a:gd name="T68" fmla="*/ 27 w 30"/>
                    <a:gd name="T69" fmla="*/ 12 h 24"/>
                    <a:gd name="T70" fmla="*/ 28 w 30"/>
                    <a:gd name="T71" fmla="*/ 12 h 24"/>
                    <a:gd name="T72" fmla="*/ 30 w 30"/>
                    <a:gd name="T73" fmla="*/ 12 h 24"/>
                    <a:gd name="T74" fmla="*/ 30 w 30"/>
                    <a:gd name="T75" fmla="*/ 24 h 24"/>
                    <a:gd name="T76" fmla="*/ 23 w 30"/>
                    <a:gd name="T77" fmla="*/ 24 h 24"/>
                    <a:gd name="T78" fmla="*/ 16 w 30"/>
                    <a:gd name="T79" fmla="*/ 24 h 24"/>
                    <a:gd name="T80" fmla="*/ 9 w 30"/>
                    <a:gd name="T81" fmla="*/ 24 h 24"/>
                    <a:gd name="T82" fmla="*/ 2 w 30"/>
                    <a:gd name="T83" fmla="*/ 24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24"/>
                    <a:gd name="T128" fmla="*/ 30 w 30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24">
                      <a:moveTo>
                        <a:pt x="2" y="24"/>
                      </a:move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8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24"/>
                      </a:lnTo>
                      <a:lnTo>
                        <a:pt x="23" y="24"/>
                      </a:lnTo>
                      <a:lnTo>
                        <a:pt x="16" y="24"/>
                      </a:lnTo>
                      <a:lnTo>
                        <a:pt x="9" y="24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0" name="Freeform 246"/>
                <p:cNvSpPr>
                  <a:spLocks noEditPoints="1"/>
                </p:cNvSpPr>
                <p:nvPr/>
              </p:nvSpPr>
              <p:spPr bwMode="auto">
                <a:xfrm>
                  <a:off x="1832" y="3343"/>
                  <a:ext cx="32" cy="35"/>
                </a:xfrm>
                <a:custGeom>
                  <a:avLst/>
                  <a:gdLst>
                    <a:gd name="T0" fmla="*/ 11 w 32"/>
                    <a:gd name="T1" fmla="*/ 29 h 35"/>
                    <a:gd name="T2" fmla="*/ 7 w 32"/>
                    <a:gd name="T3" fmla="*/ 33 h 35"/>
                    <a:gd name="T4" fmla="*/ 3 w 32"/>
                    <a:gd name="T5" fmla="*/ 31 h 35"/>
                    <a:gd name="T6" fmla="*/ 2 w 32"/>
                    <a:gd name="T7" fmla="*/ 29 h 35"/>
                    <a:gd name="T8" fmla="*/ 2 w 32"/>
                    <a:gd name="T9" fmla="*/ 25 h 35"/>
                    <a:gd name="T10" fmla="*/ 0 w 32"/>
                    <a:gd name="T11" fmla="*/ 19 h 35"/>
                    <a:gd name="T12" fmla="*/ 0 w 32"/>
                    <a:gd name="T13" fmla="*/ 13 h 35"/>
                    <a:gd name="T14" fmla="*/ 2 w 32"/>
                    <a:gd name="T15" fmla="*/ 7 h 35"/>
                    <a:gd name="T16" fmla="*/ 5 w 32"/>
                    <a:gd name="T17" fmla="*/ 5 h 35"/>
                    <a:gd name="T18" fmla="*/ 9 w 32"/>
                    <a:gd name="T19" fmla="*/ 2 h 35"/>
                    <a:gd name="T20" fmla="*/ 14 w 32"/>
                    <a:gd name="T21" fmla="*/ 2 h 35"/>
                    <a:gd name="T22" fmla="*/ 25 w 32"/>
                    <a:gd name="T23" fmla="*/ 2 h 35"/>
                    <a:gd name="T24" fmla="*/ 27 w 32"/>
                    <a:gd name="T25" fmla="*/ 0 h 35"/>
                    <a:gd name="T26" fmla="*/ 30 w 32"/>
                    <a:gd name="T27" fmla="*/ 0 h 35"/>
                    <a:gd name="T28" fmla="*/ 30 w 32"/>
                    <a:gd name="T29" fmla="*/ 2 h 35"/>
                    <a:gd name="T30" fmla="*/ 30 w 32"/>
                    <a:gd name="T31" fmla="*/ 11 h 35"/>
                    <a:gd name="T32" fmla="*/ 28 w 32"/>
                    <a:gd name="T33" fmla="*/ 11 h 35"/>
                    <a:gd name="T34" fmla="*/ 28 w 32"/>
                    <a:gd name="T35" fmla="*/ 13 h 35"/>
                    <a:gd name="T36" fmla="*/ 28 w 32"/>
                    <a:gd name="T37" fmla="*/ 13 h 35"/>
                    <a:gd name="T38" fmla="*/ 30 w 32"/>
                    <a:gd name="T39" fmla="*/ 17 h 35"/>
                    <a:gd name="T40" fmla="*/ 32 w 32"/>
                    <a:gd name="T41" fmla="*/ 21 h 35"/>
                    <a:gd name="T42" fmla="*/ 30 w 32"/>
                    <a:gd name="T43" fmla="*/ 27 h 35"/>
                    <a:gd name="T44" fmla="*/ 25 w 32"/>
                    <a:gd name="T45" fmla="*/ 35 h 35"/>
                    <a:gd name="T46" fmla="*/ 21 w 32"/>
                    <a:gd name="T47" fmla="*/ 35 h 35"/>
                    <a:gd name="T48" fmla="*/ 16 w 32"/>
                    <a:gd name="T49" fmla="*/ 29 h 35"/>
                    <a:gd name="T50" fmla="*/ 12 w 32"/>
                    <a:gd name="T51" fmla="*/ 23 h 35"/>
                    <a:gd name="T52" fmla="*/ 12 w 32"/>
                    <a:gd name="T53" fmla="*/ 15 h 35"/>
                    <a:gd name="T54" fmla="*/ 11 w 32"/>
                    <a:gd name="T55" fmla="*/ 13 h 35"/>
                    <a:gd name="T56" fmla="*/ 9 w 32"/>
                    <a:gd name="T57" fmla="*/ 13 h 35"/>
                    <a:gd name="T58" fmla="*/ 7 w 32"/>
                    <a:gd name="T59" fmla="*/ 15 h 35"/>
                    <a:gd name="T60" fmla="*/ 7 w 32"/>
                    <a:gd name="T61" fmla="*/ 21 h 35"/>
                    <a:gd name="T62" fmla="*/ 9 w 32"/>
                    <a:gd name="T63" fmla="*/ 23 h 35"/>
                    <a:gd name="T64" fmla="*/ 11 w 32"/>
                    <a:gd name="T65" fmla="*/ 23 h 35"/>
                    <a:gd name="T66" fmla="*/ 18 w 32"/>
                    <a:gd name="T67" fmla="*/ 15 h 35"/>
                    <a:gd name="T68" fmla="*/ 20 w 32"/>
                    <a:gd name="T69" fmla="*/ 19 h 35"/>
                    <a:gd name="T70" fmla="*/ 20 w 32"/>
                    <a:gd name="T71" fmla="*/ 23 h 35"/>
                    <a:gd name="T72" fmla="*/ 21 w 32"/>
                    <a:gd name="T73" fmla="*/ 23 h 35"/>
                    <a:gd name="T74" fmla="*/ 23 w 32"/>
                    <a:gd name="T75" fmla="*/ 23 h 35"/>
                    <a:gd name="T76" fmla="*/ 25 w 32"/>
                    <a:gd name="T77" fmla="*/ 21 h 35"/>
                    <a:gd name="T78" fmla="*/ 25 w 32"/>
                    <a:gd name="T79" fmla="*/ 19 h 35"/>
                    <a:gd name="T80" fmla="*/ 23 w 32"/>
                    <a:gd name="T81" fmla="*/ 15 h 35"/>
                    <a:gd name="T82" fmla="*/ 21 w 32"/>
                    <a:gd name="T83" fmla="*/ 13 h 35"/>
                    <a:gd name="T84" fmla="*/ 18 w 32"/>
                    <a:gd name="T85" fmla="*/ 13 h 35"/>
                    <a:gd name="T86" fmla="*/ 16 w 32"/>
                    <a:gd name="T87" fmla="*/ 13 h 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35"/>
                    <a:gd name="T134" fmla="*/ 32 w 32"/>
                    <a:gd name="T135" fmla="*/ 35 h 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35">
                      <a:moveTo>
                        <a:pt x="11" y="23"/>
                      </a:moveTo>
                      <a:lnTo>
                        <a:pt x="11" y="25"/>
                      </a:lnTo>
                      <a:lnTo>
                        <a:pt x="11" y="29"/>
                      </a:lnTo>
                      <a:lnTo>
                        <a:pt x="11" y="31"/>
                      </a:lnTo>
                      <a:lnTo>
                        <a:pt x="9" y="33"/>
                      </a:lnTo>
                      <a:lnTo>
                        <a:pt x="7" y="33"/>
                      </a:lnTo>
                      <a:lnTo>
                        <a:pt x="5" y="33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3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32" y="21"/>
                      </a:lnTo>
                      <a:lnTo>
                        <a:pt x="32" y="23"/>
                      </a:lnTo>
                      <a:lnTo>
                        <a:pt x="32" y="25"/>
                      </a:lnTo>
                      <a:lnTo>
                        <a:pt x="30" y="27"/>
                      </a:lnTo>
                      <a:lnTo>
                        <a:pt x="28" y="31"/>
                      </a:lnTo>
                      <a:lnTo>
                        <a:pt x="27" y="33"/>
                      </a:lnTo>
                      <a:lnTo>
                        <a:pt x="25" y="35"/>
                      </a:lnTo>
                      <a:lnTo>
                        <a:pt x="23" y="35"/>
                      </a:lnTo>
                      <a:lnTo>
                        <a:pt x="21" y="35"/>
                      </a:lnTo>
                      <a:lnTo>
                        <a:pt x="20" y="33"/>
                      </a:lnTo>
                      <a:lnTo>
                        <a:pt x="18" y="33"/>
                      </a:lnTo>
                      <a:lnTo>
                        <a:pt x="16" y="29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9" y="23"/>
                      </a:lnTo>
                      <a:lnTo>
                        <a:pt x="11" y="23"/>
                      </a:lnTo>
                      <a:close/>
                      <a:moveTo>
                        <a:pt x="16" y="13"/>
                      </a:moveTo>
                      <a:lnTo>
                        <a:pt x="18" y="15"/>
                      </a:lnTo>
                      <a:lnTo>
                        <a:pt x="18" y="17"/>
                      </a:lnTo>
                      <a:lnTo>
                        <a:pt x="20" y="19"/>
                      </a:lnTo>
                      <a:lnTo>
                        <a:pt x="20" y="21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1" name="Freeform 247"/>
                <p:cNvSpPr>
                  <a:spLocks/>
                </p:cNvSpPr>
                <p:nvPr/>
              </p:nvSpPr>
              <p:spPr bwMode="auto">
                <a:xfrm>
                  <a:off x="1832" y="3278"/>
                  <a:ext cx="30" cy="31"/>
                </a:xfrm>
                <a:custGeom>
                  <a:avLst/>
                  <a:gdLst>
                    <a:gd name="T0" fmla="*/ 2 w 30"/>
                    <a:gd name="T1" fmla="*/ 31 h 31"/>
                    <a:gd name="T2" fmla="*/ 2 w 30"/>
                    <a:gd name="T3" fmla="*/ 29 h 31"/>
                    <a:gd name="T4" fmla="*/ 2 w 30"/>
                    <a:gd name="T5" fmla="*/ 27 h 31"/>
                    <a:gd name="T6" fmla="*/ 2 w 30"/>
                    <a:gd name="T7" fmla="*/ 22 h 31"/>
                    <a:gd name="T8" fmla="*/ 2 w 30"/>
                    <a:gd name="T9" fmla="*/ 20 h 31"/>
                    <a:gd name="T10" fmla="*/ 3 w 30"/>
                    <a:gd name="T11" fmla="*/ 20 h 31"/>
                    <a:gd name="T12" fmla="*/ 3 w 30"/>
                    <a:gd name="T13" fmla="*/ 20 h 31"/>
                    <a:gd name="T14" fmla="*/ 3 w 30"/>
                    <a:gd name="T15" fmla="*/ 20 h 31"/>
                    <a:gd name="T16" fmla="*/ 5 w 30"/>
                    <a:gd name="T17" fmla="*/ 20 h 31"/>
                    <a:gd name="T18" fmla="*/ 3 w 30"/>
                    <a:gd name="T19" fmla="*/ 18 h 31"/>
                    <a:gd name="T20" fmla="*/ 2 w 30"/>
                    <a:gd name="T21" fmla="*/ 16 h 31"/>
                    <a:gd name="T22" fmla="*/ 2 w 30"/>
                    <a:gd name="T23" fmla="*/ 14 h 31"/>
                    <a:gd name="T24" fmla="*/ 2 w 30"/>
                    <a:gd name="T25" fmla="*/ 14 h 31"/>
                    <a:gd name="T26" fmla="*/ 2 w 30"/>
                    <a:gd name="T27" fmla="*/ 12 h 31"/>
                    <a:gd name="T28" fmla="*/ 0 w 30"/>
                    <a:gd name="T29" fmla="*/ 12 h 31"/>
                    <a:gd name="T30" fmla="*/ 0 w 30"/>
                    <a:gd name="T31" fmla="*/ 10 h 31"/>
                    <a:gd name="T32" fmla="*/ 0 w 30"/>
                    <a:gd name="T33" fmla="*/ 8 h 31"/>
                    <a:gd name="T34" fmla="*/ 2 w 30"/>
                    <a:gd name="T35" fmla="*/ 6 h 31"/>
                    <a:gd name="T36" fmla="*/ 3 w 30"/>
                    <a:gd name="T37" fmla="*/ 2 h 31"/>
                    <a:gd name="T38" fmla="*/ 5 w 30"/>
                    <a:gd name="T39" fmla="*/ 0 h 31"/>
                    <a:gd name="T40" fmla="*/ 7 w 30"/>
                    <a:gd name="T41" fmla="*/ 0 h 31"/>
                    <a:gd name="T42" fmla="*/ 12 w 30"/>
                    <a:gd name="T43" fmla="*/ 0 h 31"/>
                    <a:gd name="T44" fmla="*/ 16 w 30"/>
                    <a:gd name="T45" fmla="*/ 0 h 31"/>
                    <a:gd name="T46" fmla="*/ 21 w 30"/>
                    <a:gd name="T47" fmla="*/ 0 h 31"/>
                    <a:gd name="T48" fmla="*/ 27 w 30"/>
                    <a:gd name="T49" fmla="*/ 0 h 31"/>
                    <a:gd name="T50" fmla="*/ 30 w 30"/>
                    <a:gd name="T51" fmla="*/ 0 h 31"/>
                    <a:gd name="T52" fmla="*/ 30 w 30"/>
                    <a:gd name="T53" fmla="*/ 2 h 31"/>
                    <a:gd name="T54" fmla="*/ 30 w 30"/>
                    <a:gd name="T55" fmla="*/ 4 h 31"/>
                    <a:gd name="T56" fmla="*/ 30 w 30"/>
                    <a:gd name="T57" fmla="*/ 10 h 31"/>
                    <a:gd name="T58" fmla="*/ 14 w 30"/>
                    <a:gd name="T59" fmla="*/ 10 h 31"/>
                    <a:gd name="T60" fmla="*/ 12 w 30"/>
                    <a:gd name="T61" fmla="*/ 10 h 31"/>
                    <a:gd name="T62" fmla="*/ 11 w 30"/>
                    <a:gd name="T63" fmla="*/ 10 h 31"/>
                    <a:gd name="T64" fmla="*/ 11 w 30"/>
                    <a:gd name="T65" fmla="*/ 12 h 31"/>
                    <a:gd name="T66" fmla="*/ 9 w 30"/>
                    <a:gd name="T67" fmla="*/ 12 h 31"/>
                    <a:gd name="T68" fmla="*/ 9 w 30"/>
                    <a:gd name="T69" fmla="*/ 14 h 31"/>
                    <a:gd name="T70" fmla="*/ 9 w 30"/>
                    <a:gd name="T71" fmla="*/ 14 h 31"/>
                    <a:gd name="T72" fmla="*/ 9 w 30"/>
                    <a:gd name="T73" fmla="*/ 14 h 31"/>
                    <a:gd name="T74" fmla="*/ 9 w 30"/>
                    <a:gd name="T75" fmla="*/ 16 h 31"/>
                    <a:gd name="T76" fmla="*/ 11 w 30"/>
                    <a:gd name="T77" fmla="*/ 16 h 31"/>
                    <a:gd name="T78" fmla="*/ 11 w 30"/>
                    <a:gd name="T79" fmla="*/ 16 h 31"/>
                    <a:gd name="T80" fmla="*/ 11 w 30"/>
                    <a:gd name="T81" fmla="*/ 18 h 31"/>
                    <a:gd name="T82" fmla="*/ 16 w 30"/>
                    <a:gd name="T83" fmla="*/ 18 h 31"/>
                    <a:gd name="T84" fmla="*/ 23 w 30"/>
                    <a:gd name="T85" fmla="*/ 18 h 31"/>
                    <a:gd name="T86" fmla="*/ 27 w 30"/>
                    <a:gd name="T87" fmla="*/ 18 h 31"/>
                    <a:gd name="T88" fmla="*/ 30 w 30"/>
                    <a:gd name="T89" fmla="*/ 18 h 31"/>
                    <a:gd name="T90" fmla="*/ 30 w 30"/>
                    <a:gd name="T91" fmla="*/ 31 h 31"/>
                    <a:gd name="T92" fmla="*/ 23 w 30"/>
                    <a:gd name="T93" fmla="*/ 31 h 31"/>
                    <a:gd name="T94" fmla="*/ 16 w 30"/>
                    <a:gd name="T95" fmla="*/ 31 h 31"/>
                    <a:gd name="T96" fmla="*/ 9 w 30"/>
                    <a:gd name="T97" fmla="*/ 31 h 31"/>
                    <a:gd name="T98" fmla="*/ 2 w 30"/>
                    <a:gd name="T99" fmla="*/ 31 h 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"/>
                    <a:gd name="T151" fmla="*/ 0 h 31"/>
                    <a:gd name="T152" fmla="*/ 30 w 30"/>
                    <a:gd name="T153" fmla="*/ 31 h 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" h="31">
                      <a:moveTo>
                        <a:pt x="2" y="31"/>
                      </a:move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6" y="18"/>
                      </a:lnTo>
                      <a:lnTo>
                        <a:pt x="23" y="18"/>
                      </a:lnTo>
                      <a:lnTo>
                        <a:pt x="27" y="18"/>
                      </a:lnTo>
                      <a:lnTo>
                        <a:pt x="30" y="18"/>
                      </a:lnTo>
                      <a:lnTo>
                        <a:pt x="30" y="31"/>
                      </a:lnTo>
                      <a:lnTo>
                        <a:pt x="23" y="31"/>
                      </a:lnTo>
                      <a:lnTo>
                        <a:pt x="16" y="31"/>
                      </a:lnTo>
                      <a:lnTo>
                        <a:pt x="9" y="31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2" name="Freeform 248"/>
                <p:cNvSpPr>
                  <a:spLocks/>
                </p:cNvSpPr>
                <p:nvPr/>
              </p:nvSpPr>
              <p:spPr bwMode="auto">
                <a:xfrm>
                  <a:off x="1832" y="3208"/>
                  <a:ext cx="32" cy="35"/>
                </a:xfrm>
                <a:custGeom>
                  <a:avLst/>
                  <a:gdLst>
                    <a:gd name="T0" fmla="*/ 20 w 32"/>
                    <a:gd name="T1" fmla="*/ 8 h 35"/>
                    <a:gd name="T2" fmla="*/ 20 w 32"/>
                    <a:gd name="T3" fmla="*/ 2 h 35"/>
                    <a:gd name="T4" fmla="*/ 21 w 32"/>
                    <a:gd name="T5" fmla="*/ 0 h 35"/>
                    <a:gd name="T6" fmla="*/ 25 w 32"/>
                    <a:gd name="T7" fmla="*/ 2 h 35"/>
                    <a:gd name="T8" fmla="*/ 28 w 32"/>
                    <a:gd name="T9" fmla="*/ 4 h 35"/>
                    <a:gd name="T10" fmla="*/ 28 w 32"/>
                    <a:gd name="T11" fmla="*/ 6 h 35"/>
                    <a:gd name="T12" fmla="*/ 30 w 32"/>
                    <a:gd name="T13" fmla="*/ 11 h 35"/>
                    <a:gd name="T14" fmla="*/ 32 w 32"/>
                    <a:gd name="T15" fmla="*/ 15 h 35"/>
                    <a:gd name="T16" fmla="*/ 32 w 32"/>
                    <a:gd name="T17" fmla="*/ 19 h 35"/>
                    <a:gd name="T18" fmla="*/ 30 w 32"/>
                    <a:gd name="T19" fmla="*/ 23 h 35"/>
                    <a:gd name="T20" fmla="*/ 30 w 32"/>
                    <a:gd name="T21" fmla="*/ 27 h 35"/>
                    <a:gd name="T22" fmla="*/ 28 w 32"/>
                    <a:gd name="T23" fmla="*/ 29 h 35"/>
                    <a:gd name="T24" fmla="*/ 27 w 32"/>
                    <a:gd name="T25" fmla="*/ 31 h 35"/>
                    <a:gd name="T26" fmla="*/ 23 w 32"/>
                    <a:gd name="T27" fmla="*/ 33 h 35"/>
                    <a:gd name="T28" fmla="*/ 20 w 32"/>
                    <a:gd name="T29" fmla="*/ 35 h 35"/>
                    <a:gd name="T30" fmla="*/ 16 w 32"/>
                    <a:gd name="T31" fmla="*/ 35 h 35"/>
                    <a:gd name="T32" fmla="*/ 12 w 32"/>
                    <a:gd name="T33" fmla="*/ 35 h 35"/>
                    <a:gd name="T34" fmla="*/ 9 w 32"/>
                    <a:gd name="T35" fmla="*/ 33 h 35"/>
                    <a:gd name="T36" fmla="*/ 7 w 32"/>
                    <a:gd name="T37" fmla="*/ 31 h 35"/>
                    <a:gd name="T38" fmla="*/ 5 w 32"/>
                    <a:gd name="T39" fmla="*/ 29 h 35"/>
                    <a:gd name="T40" fmla="*/ 3 w 32"/>
                    <a:gd name="T41" fmla="*/ 27 h 35"/>
                    <a:gd name="T42" fmla="*/ 2 w 32"/>
                    <a:gd name="T43" fmla="*/ 25 h 35"/>
                    <a:gd name="T44" fmla="*/ 2 w 32"/>
                    <a:gd name="T45" fmla="*/ 21 h 35"/>
                    <a:gd name="T46" fmla="*/ 0 w 32"/>
                    <a:gd name="T47" fmla="*/ 17 h 35"/>
                    <a:gd name="T48" fmla="*/ 2 w 32"/>
                    <a:gd name="T49" fmla="*/ 11 h 35"/>
                    <a:gd name="T50" fmla="*/ 3 w 32"/>
                    <a:gd name="T51" fmla="*/ 6 h 35"/>
                    <a:gd name="T52" fmla="*/ 9 w 32"/>
                    <a:gd name="T53" fmla="*/ 2 h 35"/>
                    <a:gd name="T54" fmla="*/ 11 w 32"/>
                    <a:gd name="T55" fmla="*/ 4 h 35"/>
                    <a:gd name="T56" fmla="*/ 12 w 32"/>
                    <a:gd name="T57" fmla="*/ 8 h 35"/>
                    <a:gd name="T58" fmla="*/ 11 w 32"/>
                    <a:gd name="T59" fmla="*/ 13 h 35"/>
                    <a:gd name="T60" fmla="*/ 11 w 32"/>
                    <a:gd name="T61" fmla="*/ 13 h 35"/>
                    <a:gd name="T62" fmla="*/ 9 w 32"/>
                    <a:gd name="T63" fmla="*/ 15 h 35"/>
                    <a:gd name="T64" fmla="*/ 9 w 32"/>
                    <a:gd name="T65" fmla="*/ 15 h 35"/>
                    <a:gd name="T66" fmla="*/ 9 w 32"/>
                    <a:gd name="T67" fmla="*/ 19 h 35"/>
                    <a:gd name="T68" fmla="*/ 11 w 32"/>
                    <a:gd name="T69" fmla="*/ 21 h 35"/>
                    <a:gd name="T70" fmla="*/ 14 w 32"/>
                    <a:gd name="T71" fmla="*/ 23 h 35"/>
                    <a:gd name="T72" fmla="*/ 18 w 32"/>
                    <a:gd name="T73" fmla="*/ 23 h 35"/>
                    <a:gd name="T74" fmla="*/ 21 w 32"/>
                    <a:gd name="T75" fmla="*/ 23 h 35"/>
                    <a:gd name="T76" fmla="*/ 23 w 32"/>
                    <a:gd name="T77" fmla="*/ 21 h 35"/>
                    <a:gd name="T78" fmla="*/ 23 w 32"/>
                    <a:gd name="T79" fmla="*/ 17 h 35"/>
                    <a:gd name="T80" fmla="*/ 23 w 32"/>
                    <a:gd name="T81" fmla="*/ 15 h 35"/>
                    <a:gd name="T82" fmla="*/ 23 w 32"/>
                    <a:gd name="T83" fmla="*/ 13 h 35"/>
                    <a:gd name="T84" fmla="*/ 21 w 32"/>
                    <a:gd name="T85" fmla="*/ 13 h 35"/>
                    <a:gd name="T86" fmla="*/ 20 w 32"/>
                    <a:gd name="T87" fmla="*/ 11 h 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35"/>
                    <a:gd name="T134" fmla="*/ 32 w 32"/>
                    <a:gd name="T135" fmla="*/ 35 h 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35">
                      <a:moveTo>
                        <a:pt x="20" y="11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2" y="19"/>
                      </a:lnTo>
                      <a:lnTo>
                        <a:pt x="32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30" y="27"/>
                      </a:lnTo>
                      <a:lnTo>
                        <a:pt x="28" y="29"/>
                      </a:lnTo>
                      <a:lnTo>
                        <a:pt x="27" y="31"/>
                      </a:lnTo>
                      <a:lnTo>
                        <a:pt x="25" y="33"/>
                      </a:lnTo>
                      <a:lnTo>
                        <a:pt x="23" y="33"/>
                      </a:lnTo>
                      <a:lnTo>
                        <a:pt x="21" y="35"/>
                      </a:lnTo>
                      <a:lnTo>
                        <a:pt x="20" y="35"/>
                      </a:lnTo>
                      <a:lnTo>
                        <a:pt x="18" y="35"/>
                      </a:lnTo>
                      <a:lnTo>
                        <a:pt x="16" y="35"/>
                      </a:lnTo>
                      <a:lnTo>
                        <a:pt x="14" y="35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7" y="33"/>
                      </a:lnTo>
                      <a:lnTo>
                        <a:pt x="7" y="31"/>
                      </a:lnTo>
                      <a:lnTo>
                        <a:pt x="5" y="31"/>
                      </a:lnTo>
                      <a:lnTo>
                        <a:pt x="5" y="29"/>
                      </a:lnTo>
                      <a:lnTo>
                        <a:pt x="3" y="29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1" y="21"/>
                      </a:lnTo>
                      <a:lnTo>
                        <a:pt x="23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3" name="Freeform 249"/>
                <p:cNvSpPr>
                  <a:spLocks noEditPoints="1"/>
                </p:cNvSpPr>
                <p:nvPr/>
              </p:nvSpPr>
              <p:spPr bwMode="auto">
                <a:xfrm>
                  <a:off x="1832" y="3141"/>
                  <a:ext cx="32" cy="35"/>
                </a:xfrm>
                <a:custGeom>
                  <a:avLst/>
                  <a:gdLst>
                    <a:gd name="T0" fmla="*/ 11 w 32"/>
                    <a:gd name="T1" fmla="*/ 30 h 35"/>
                    <a:gd name="T2" fmla="*/ 5 w 32"/>
                    <a:gd name="T3" fmla="*/ 32 h 35"/>
                    <a:gd name="T4" fmla="*/ 3 w 32"/>
                    <a:gd name="T5" fmla="*/ 30 h 35"/>
                    <a:gd name="T6" fmla="*/ 2 w 32"/>
                    <a:gd name="T7" fmla="*/ 26 h 35"/>
                    <a:gd name="T8" fmla="*/ 2 w 32"/>
                    <a:gd name="T9" fmla="*/ 24 h 35"/>
                    <a:gd name="T10" fmla="*/ 0 w 32"/>
                    <a:gd name="T11" fmla="*/ 18 h 35"/>
                    <a:gd name="T12" fmla="*/ 0 w 32"/>
                    <a:gd name="T13" fmla="*/ 12 h 35"/>
                    <a:gd name="T14" fmla="*/ 2 w 32"/>
                    <a:gd name="T15" fmla="*/ 6 h 35"/>
                    <a:gd name="T16" fmla="*/ 5 w 32"/>
                    <a:gd name="T17" fmla="*/ 4 h 35"/>
                    <a:gd name="T18" fmla="*/ 9 w 32"/>
                    <a:gd name="T19" fmla="*/ 2 h 35"/>
                    <a:gd name="T20" fmla="*/ 14 w 32"/>
                    <a:gd name="T21" fmla="*/ 2 h 35"/>
                    <a:gd name="T22" fmla="*/ 25 w 32"/>
                    <a:gd name="T23" fmla="*/ 2 h 35"/>
                    <a:gd name="T24" fmla="*/ 28 w 32"/>
                    <a:gd name="T25" fmla="*/ 2 h 35"/>
                    <a:gd name="T26" fmla="*/ 30 w 32"/>
                    <a:gd name="T27" fmla="*/ 0 h 35"/>
                    <a:gd name="T28" fmla="*/ 30 w 32"/>
                    <a:gd name="T29" fmla="*/ 6 h 35"/>
                    <a:gd name="T30" fmla="*/ 30 w 32"/>
                    <a:gd name="T31" fmla="*/ 10 h 35"/>
                    <a:gd name="T32" fmla="*/ 28 w 32"/>
                    <a:gd name="T33" fmla="*/ 12 h 35"/>
                    <a:gd name="T34" fmla="*/ 27 w 32"/>
                    <a:gd name="T35" fmla="*/ 12 h 35"/>
                    <a:gd name="T36" fmla="*/ 30 w 32"/>
                    <a:gd name="T37" fmla="*/ 14 h 35"/>
                    <a:gd name="T38" fmla="*/ 32 w 32"/>
                    <a:gd name="T39" fmla="*/ 20 h 35"/>
                    <a:gd name="T40" fmla="*/ 32 w 32"/>
                    <a:gd name="T41" fmla="*/ 26 h 35"/>
                    <a:gd name="T42" fmla="*/ 28 w 32"/>
                    <a:gd name="T43" fmla="*/ 30 h 35"/>
                    <a:gd name="T44" fmla="*/ 23 w 32"/>
                    <a:gd name="T45" fmla="*/ 35 h 35"/>
                    <a:gd name="T46" fmla="*/ 18 w 32"/>
                    <a:gd name="T47" fmla="*/ 32 h 35"/>
                    <a:gd name="T48" fmla="*/ 14 w 32"/>
                    <a:gd name="T49" fmla="*/ 24 h 35"/>
                    <a:gd name="T50" fmla="*/ 12 w 32"/>
                    <a:gd name="T51" fmla="*/ 16 h 35"/>
                    <a:gd name="T52" fmla="*/ 11 w 32"/>
                    <a:gd name="T53" fmla="*/ 14 h 35"/>
                    <a:gd name="T54" fmla="*/ 9 w 32"/>
                    <a:gd name="T55" fmla="*/ 12 h 35"/>
                    <a:gd name="T56" fmla="*/ 7 w 32"/>
                    <a:gd name="T57" fmla="*/ 14 h 35"/>
                    <a:gd name="T58" fmla="*/ 7 w 32"/>
                    <a:gd name="T59" fmla="*/ 16 h 35"/>
                    <a:gd name="T60" fmla="*/ 9 w 32"/>
                    <a:gd name="T61" fmla="*/ 20 h 35"/>
                    <a:gd name="T62" fmla="*/ 9 w 32"/>
                    <a:gd name="T63" fmla="*/ 22 h 35"/>
                    <a:gd name="T64" fmla="*/ 16 w 32"/>
                    <a:gd name="T65" fmla="*/ 12 h 35"/>
                    <a:gd name="T66" fmla="*/ 18 w 32"/>
                    <a:gd name="T67" fmla="*/ 18 h 35"/>
                    <a:gd name="T68" fmla="*/ 20 w 32"/>
                    <a:gd name="T69" fmla="*/ 20 h 35"/>
                    <a:gd name="T70" fmla="*/ 21 w 32"/>
                    <a:gd name="T71" fmla="*/ 22 h 35"/>
                    <a:gd name="T72" fmla="*/ 23 w 32"/>
                    <a:gd name="T73" fmla="*/ 22 h 35"/>
                    <a:gd name="T74" fmla="*/ 25 w 32"/>
                    <a:gd name="T75" fmla="*/ 20 h 35"/>
                    <a:gd name="T76" fmla="*/ 25 w 32"/>
                    <a:gd name="T77" fmla="*/ 18 h 35"/>
                    <a:gd name="T78" fmla="*/ 25 w 32"/>
                    <a:gd name="T79" fmla="*/ 16 h 35"/>
                    <a:gd name="T80" fmla="*/ 23 w 32"/>
                    <a:gd name="T81" fmla="*/ 14 h 35"/>
                    <a:gd name="T82" fmla="*/ 21 w 32"/>
                    <a:gd name="T83" fmla="*/ 12 h 35"/>
                    <a:gd name="T84" fmla="*/ 18 w 32"/>
                    <a:gd name="T85" fmla="*/ 12 h 35"/>
                    <a:gd name="T86" fmla="*/ 16 w 32"/>
                    <a:gd name="T87" fmla="*/ 12 h 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35"/>
                    <a:gd name="T134" fmla="*/ 32 w 32"/>
                    <a:gd name="T135" fmla="*/ 35 h 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35">
                      <a:moveTo>
                        <a:pt x="11" y="22"/>
                      </a:moveTo>
                      <a:lnTo>
                        <a:pt x="11" y="28"/>
                      </a:lnTo>
                      <a:lnTo>
                        <a:pt x="11" y="30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5" y="32"/>
                      </a:lnTo>
                      <a:lnTo>
                        <a:pt x="3" y="30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7" y="12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2" y="20"/>
                      </a:lnTo>
                      <a:lnTo>
                        <a:pt x="32" y="22"/>
                      </a:lnTo>
                      <a:lnTo>
                        <a:pt x="32" y="24"/>
                      </a:lnTo>
                      <a:lnTo>
                        <a:pt x="32" y="26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28" y="30"/>
                      </a:lnTo>
                      <a:lnTo>
                        <a:pt x="27" y="32"/>
                      </a:lnTo>
                      <a:lnTo>
                        <a:pt x="25" y="35"/>
                      </a:lnTo>
                      <a:lnTo>
                        <a:pt x="23" y="35"/>
                      </a:lnTo>
                      <a:lnTo>
                        <a:pt x="21" y="35"/>
                      </a:lnTo>
                      <a:lnTo>
                        <a:pt x="20" y="35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4" y="26"/>
                      </a:lnTo>
                      <a:lnTo>
                        <a:pt x="14" y="24"/>
                      </a:lnTo>
                      <a:lnTo>
                        <a:pt x="12" y="22"/>
                      </a:lnTo>
                      <a:lnTo>
                        <a:pt x="12" y="20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2"/>
                      </a:lnTo>
                      <a:lnTo>
                        <a:pt x="11" y="22"/>
                      </a:lnTo>
                      <a:close/>
                      <a:moveTo>
                        <a:pt x="16" y="12"/>
                      </a:moveTo>
                      <a:lnTo>
                        <a:pt x="18" y="14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20" y="20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3" y="22"/>
                      </a:lnTo>
                      <a:lnTo>
                        <a:pt x="25" y="22"/>
                      </a:lnTo>
                      <a:lnTo>
                        <a:pt x="25" y="20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4" name="Freeform 250"/>
                <p:cNvSpPr>
                  <a:spLocks/>
                </p:cNvSpPr>
                <p:nvPr/>
              </p:nvSpPr>
              <p:spPr bwMode="auto">
                <a:xfrm>
                  <a:off x="1832" y="3083"/>
                  <a:ext cx="30" cy="23"/>
                </a:xfrm>
                <a:custGeom>
                  <a:avLst/>
                  <a:gdLst>
                    <a:gd name="T0" fmla="*/ 2 w 30"/>
                    <a:gd name="T1" fmla="*/ 23 h 23"/>
                    <a:gd name="T2" fmla="*/ 2 w 30"/>
                    <a:gd name="T3" fmla="*/ 21 h 23"/>
                    <a:gd name="T4" fmla="*/ 2 w 30"/>
                    <a:gd name="T5" fmla="*/ 19 h 23"/>
                    <a:gd name="T6" fmla="*/ 2 w 30"/>
                    <a:gd name="T7" fmla="*/ 15 h 23"/>
                    <a:gd name="T8" fmla="*/ 2 w 30"/>
                    <a:gd name="T9" fmla="*/ 13 h 23"/>
                    <a:gd name="T10" fmla="*/ 3 w 30"/>
                    <a:gd name="T11" fmla="*/ 13 h 23"/>
                    <a:gd name="T12" fmla="*/ 3 w 30"/>
                    <a:gd name="T13" fmla="*/ 13 h 23"/>
                    <a:gd name="T14" fmla="*/ 3 w 30"/>
                    <a:gd name="T15" fmla="*/ 13 h 23"/>
                    <a:gd name="T16" fmla="*/ 5 w 30"/>
                    <a:gd name="T17" fmla="*/ 13 h 23"/>
                    <a:gd name="T18" fmla="*/ 3 w 30"/>
                    <a:gd name="T19" fmla="*/ 11 h 23"/>
                    <a:gd name="T20" fmla="*/ 3 w 30"/>
                    <a:gd name="T21" fmla="*/ 11 h 23"/>
                    <a:gd name="T22" fmla="*/ 2 w 30"/>
                    <a:gd name="T23" fmla="*/ 11 h 23"/>
                    <a:gd name="T24" fmla="*/ 2 w 30"/>
                    <a:gd name="T25" fmla="*/ 9 h 23"/>
                    <a:gd name="T26" fmla="*/ 0 w 30"/>
                    <a:gd name="T27" fmla="*/ 9 h 23"/>
                    <a:gd name="T28" fmla="*/ 0 w 30"/>
                    <a:gd name="T29" fmla="*/ 7 h 23"/>
                    <a:gd name="T30" fmla="*/ 0 w 30"/>
                    <a:gd name="T31" fmla="*/ 4 h 23"/>
                    <a:gd name="T32" fmla="*/ 0 w 30"/>
                    <a:gd name="T33" fmla="*/ 4 h 23"/>
                    <a:gd name="T34" fmla="*/ 2 w 30"/>
                    <a:gd name="T35" fmla="*/ 2 h 23"/>
                    <a:gd name="T36" fmla="*/ 2 w 30"/>
                    <a:gd name="T37" fmla="*/ 2 h 23"/>
                    <a:gd name="T38" fmla="*/ 2 w 30"/>
                    <a:gd name="T39" fmla="*/ 0 h 23"/>
                    <a:gd name="T40" fmla="*/ 3 w 30"/>
                    <a:gd name="T41" fmla="*/ 0 h 23"/>
                    <a:gd name="T42" fmla="*/ 7 w 30"/>
                    <a:gd name="T43" fmla="*/ 2 h 23"/>
                    <a:gd name="T44" fmla="*/ 9 w 30"/>
                    <a:gd name="T45" fmla="*/ 2 h 23"/>
                    <a:gd name="T46" fmla="*/ 11 w 30"/>
                    <a:gd name="T47" fmla="*/ 2 h 23"/>
                    <a:gd name="T48" fmla="*/ 9 w 30"/>
                    <a:gd name="T49" fmla="*/ 4 h 23"/>
                    <a:gd name="T50" fmla="*/ 9 w 30"/>
                    <a:gd name="T51" fmla="*/ 4 h 23"/>
                    <a:gd name="T52" fmla="*/ 9 w 30"/>
                    <a:gd name="T53" fmla="*/ 7 h 23"/>
                    <a:gd name="T54" fmla="*/ 9 w 30"/>
                    <a:gd name="T55" fmla="*/ 7 h 23"/>
                    <a:gd name="T56" fmla="*/ 9 w 30"/>
                    <a:gd name="T57" fmla="*/ 9 h 23"/>
                    <a:gd name="T58" fmla="*/ 11 w 30"/>
                    <a:gd name="T59" fmla="*/ 9 h 23"/>
                    <a:gd name="T60" fmla="*/ 11 w 30"/>
                    <a:gd name="T61" fmla="*/ 9 h 23"/>
                    <a:gd name="T62" fmla="*/ 11 w 30"/>
                    <a:gd name="T63" fmla="*/ 11 h 23"/>
                    <a:gd name="T64" fmla="*/ 12 w 30"/>
                    <a:gd name="T65" fmla="*/ 11 h 23"/>
                    <a:gd name="T66" fmla="*/ 14 w 30"/>
                    <a:gd name="T67" fmla="*/ 13 h 23"/>
                    <a:gd name="T68" fmla="*/ 18 w 30"/>
                    <a:gd name="T69" fmla="*/ 13 h 23"/>
                    <a:gd name="T70" fmla="*/ 21 w 30"/>
                    <a:gd name="T71" fmla="*/ 13 h 23"/>
                    <a:gd name="T72" fmla="*/ 23 w 30"/>
                    <a:gd name="T73" fmla="*/ 13 h 23"/>
                    <a:gd name="T74" fmla="*/ 27 w 30"/>
                    <a:gd name="T75" fmla="*/ 13 h 23"/>
                    <a:gd name="T76" fmla="*/ 28 w 30"/>
                    <a:gd name="T77" fmla="*/ 13 h 23"/>
                    <a:gd name="T78" fmla="*/ 30 w 30"/>
                    <a:gd name="T79" fmla="*/ 13 h 23"/>
                    <a:gd name="T80" fmla="*/ 30 w 30"/>
                    <a:gd name="T81" fmla="*/ 15 h 23"/>
                    <a:gd name="T82" fmla="*/ 30 w 30"/>
                    <a:gd name="T83" fmla="*/ 17 h 23"/>
                    <a:gd name="T84" fmla="*/ 30 w 30"/>
                    <a:gd name="T85" fmla="*/ 23 h 23"/>
                    <a:gd name="T86" fmla="*/ 23 w 30"/>
                    <a:gd name="T87" fmla="*/ 23 h 23"/>
                    <a:gd name="T88" fmla="*/ 16 w 30"/>
                    <a:gd name="T89" fmla="*/ 23 h 23"/>
                    <a:gd name="T90" fmla="*/ 9 w 30"/>
                    <a:gd name="T91" fmla="*/ 23 h 23"/>
                    <a:gd name="T92" fmla="*/ 2 w 30"/>
                    <a:gd name="T93" fmla="*/ 23 h 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0"/>
                    <a:gd name="T142" fmla="*/ 0 h 23"/>
                    <a:gd name="T143" fmla="*/ 30 w 30"/>
                    <a:gd name="T144" fmla="*/ 23 h 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0" h="23">
                      <a:moveTo>
                        <a:pt x="2" y="23"/>
                      </a:move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8" y="13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7" y="13"/>
                      </a:lnTo>
                      <a:lnTo>
                        <a:pt x="28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23"/>
                      </a:lnTo>
                      <a:lnTo>
                        <a:pt x="23" y="23"/>
                      </a:lnTo>
                      <a:lnTo>
                        <a:pt x="16" y="23"/>
                      </a:lnTo>
                      <a:lnTo>
                        <a:pt x="9" y="23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5" name="Freeform 251"/>
                <p:cNvSpPr>
                  <a:spLocks noEditPoints="1"/>
                </p:cNvSpPr>
                <p:nvPr/>
              </p:nvSpPr>
              <p:spPr bwMode="auto">
                <a:xfrm>
                  <a:off x="1821" y="3028"/>
                  <a:ext cx="43" cy="33"/>
                </a:xfrm>
                <a:custGeom>
                  <a:avLst/>
                  <a:gdLst>
                    <a:gd name="T0" fmla="*/ 0 w 43"/>
                    <a:gd name="T1" fmla="*/ 27 h 33"/>
                    <a:gd name="T2" fmla="*/ 0 w 43"/>
                    <a:gd name="T3" fmla="*/ 23 h 33"/>
                    <a:gd name="T4" fmla="*/ 11 w 43"/>
                    <a:gd name="T5" fmla="*/ 23 h 33"/>
                    <a:gd name="T6" fmla="*/ 14 w 43"/>
                    <a:gd name="T7" fmla="*/ 21 h 33"/>
                    <a:gd name="T8" fmla="*/ 13 w 43"/>
                    <a:gd name="T9" fmla="*/ 19 h 33"/>
                    <a:gd name="T10" fmla="*/ 11 w 43"/>
                    <a:gd name="T11" fmla="*/ 16 h 33"/>
                    <a:gd name="T12" fmla="*/ 11 w 43"/>
                    <a:gd name="T13" fmla="*/ 12 h 33"/>
                    <a:gd name="T14" fmla="*/ 13 w 43"/>
                    <a:gd name="T15" fmla="*/ 8 h 33"/>
                    <a:gd name="T16" fmla="*/ 14 w 43"/>
                    <a:gd name="T17" fmla="*/ 4 h 33"/>
                    <a:gd name="T18" fmla="*/ 23 w 43"/>
                    <a:gd name="T19" fmla="*/ 0 h 33"/>
                    <a:gd name="T20" fmla="*/ 29 w 43"/>
                    <a:gd name="T21" fmla="*/ 0 h 33"/>
                    <a:gd name="T22" fmla="*/ 32 w 43"/>
                    <a:gd name="T23" fmla="*/ 0 h 33"/>
                    <a:gd name="T24" fmla="*/ 36 w 43"/>
                    <a:gd name="T25" fmla="*/ 2 h 33"/>
                    <a:gd name="T26" fmla="*/ 41 w 43"/>
                    <a:gd name="T27" fmla="*/ 6 h 33"/>
                    <a:gd name="T28" fmla="*/ 43 w 43"/>
                    <a:gd name="T29" fmla="*/ 10 h 33"/>
                    <a:gd name="T30" fmla="*/ 43 w 43"/>
                    <a:gd name="T31" fmla="*/ 12 h 33"/>
                    <a:gd name="T32" fmla="*/ 43 w 43"/>
                    <a:gd name="T33" fmla="*/ 16 h 33"/>
                    <a:gd name="T34" fmla="*/ 41 w 43"/>
                    <a:gd name="T35" fmla="*/ 19 h 33"/>
                    <a:gd name="T36" fmla="*/ 39 w 43"/>
                    <a:gd name="T37" fmla="*/ 21 h 33"/>
                    <a:gd name="T38" fmla="*/ 38 w 43"/>
                    <a:gd name="T39" fmla="*/ 23 h 33"/>
                    <a:gd name="T40" fmla="*/ 39 w 43"/>
                    <a:gd name="T41" fmla="*/ 23 h 33"/>
                    <a:gd name="T42" fmla="*/ 41 w 43"/>
                    <a:gd name="T43" fmla="*/ 23 h 33"/>
                    <a:gd name="T44" fmla="*/ 41 w 43"/>
                    <a:gd name="T45" fmla="*/ 31 h 33"/>
                    <a:gd name="T46" fmla="*/ 32 w 43"/>
                    <a:gd name="T47" fmla="*/ 33 h 33"/>
                    <a:gd name="T48" fmla="*/ 0 w 43"/>
                    <a:gd name="T49" fmla="*/ 33 h 33"/>
                    <a:gd name="T50" fmla="*/ 27 w 43"/>
                    <a:gd name="T51" fmla="*/ 23 h 33"/>
                    <a:gd name="T52" fmla="*/ 31 w 43"/>
                    <a:gd name="T53" fmla="*/ 23 h 33"/>
                    <a:gd name="T54" fmla="*/ 32 w 43"/>
                    <a:gd name="T55" fmla="*/ 21 h 33"/>
                    <a:gd name="T56" fmla="*/ 34 w 43"/>
                    <a:gd name="T57" fmla="*/ 19 h 33"/>
                    <a:gd name="T58" fmla="*/ 34 w 43"/>
                    <a:gd name="T59" fmla="*/ 16 h 33"/>
                    <a:gd name="T60" fmla="*/ 34 w 43"/>
                    <a:gd name="T61" fmla="*/ 14 h 33"/>
                    <a:gd name="T62" fmla="*/ 32 w 43"/>
                    <a:gd name="T63" fmla="*/ 12 h 33"/>
                    <a:gd name="T64" fmla="*/ 22 w 43"/>
                    <a:gd name="T65" fmla="*/ 12 h 33"/>
                    <a:gd name="T66" fmla="*/ 20 w 43"/>
                    <a:gd name="T67" fmla="*/ 14 h 33"/>
                    <a:gd name="T68" fmla="*/ 20 w 43"/>
                    <a:gd name="T69" fmla="*/ 16 h 33"/>
                    <a:gd name="T70" fmla="*/ 20 w 43"/>
                    <a:gd name="T71" fmla="*/ 19 h 33"/>
                    <a:gd name="T72" fmla="*/ 22 w 43"/>
                    <a:gd name="T73" fmla="*/ 21 h 33"/>
                    <a:gd name="T74" fmla="*/ 25 w 43"/>
                    <a:gd name="T75" fmla="*/ 23 h 33"/>
                    <a:gd name="T76" fmla="*/ 27 w 43"/>
                    <a:gd name="T77" fmla="*/ 23 h 3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3"/>
                    <a:gd name="T118" fmla="*/ 0 h 33"/>
                    <a:gd name="T119" fmla="*/ 43 w 43"/>
                    <a:gd name="T120" fmla="*/ 33 h 3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3"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1" y="16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3" y="16"/>
                      </a:lnTo>
                      <a:lnTo>
                        <a:pt x="41" y="16"/>
                      </a:lnTo>
                      <a:lnTo>
                        <a:pt x="41" y="19"/>
                      </a:lnTo>
                      <a:lnTo>
                        <a:pt x="39" y="21"/>
                      </a:lnTo>
                      <a:lnTo>
                        <a:pt x="38" y="23"/>
                      </a:lnTo>
                      <a:lnTo>
                        <a:pt x="39" y="23"/>
                      </a:lnTo>
                      <a:lnTo>
                        <a:pt x="41" y="23"/>
                      </a:lnTo>
                      <a:lnTo>
                        <a:pt x="41" y="29"/>
                      </a:lnTo>
                      <a:lnTo>
                        <a:pt x="41" y="31"/>
                      </a:lnTo>
                      <a:lnTo>
                        <a:pt x="41" y="33"/>
                      </a:lnTo>
                      <a:lnTo>
                        <a:pt x="32" y="33"/>
                      </a:lnTo>
                      <a:lnTo>
                        <a:pt x="22" y="33"/>
                      </a:lnTo>
                      <a:lnTo>
                        <a:pt x="0" y="33"/>
                      </a:lnTo>
                      <a:close/>
                      <a:moveTo>
                        <a:pt x="27" y="23"/>
                      </a:moveTo>
                      <a:lnTo>
                        <a:pt x="29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2" y="21"/>
                      </a:lnTo>
                      <a:lnTo>
                        <a:pt x="34" y="19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27" y="12"/>
                      </a:lnTo>
                      <a:lnTo>
                        <a:pt x="22" y="12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0" y="19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5" y="23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6" name="Freeform 252"/>
                <p:cNvSpPr>
                  <a:spLocks noEditPoints="1"/>
                </p:cNvSpPr>
                <p:nvPr/>
              </p:nvSpPr>
              <p:spPr bwMode="auto">
                <a:xfrm>
                  <a:off x="1832" y="2961"/>
                  <a:ext cx="32" cy="34"/>
                </a:xfrm>
                <a:custGeom>
                  <a:avLst/>
                  <a:gdLst>
                    <a:gd name="T0" fmla="*/ 12 w 32"/>
                    <a:gd name="T1" fmla="*/ 34 h 34"/>
                    <a:gd name="T2" fmla="*/ 7 w 32"/>
                    <a:gd name="T3" fmla="*/ 32 h 34"/>
                    <a:gd name="T4" fmla="*/ 3 w 32"/>
                    <a:gd name="T5" fmla="*/ 28 h 34"/>
                    <a:gd name="T6" fmla="*/ 0 w 32"/>
                    <a:gd name="T7" fmla="*/ 22 h 34"/>
                    <a:gd name="T8" fmla="*/ 0 w 32"/>
                    <a:gd name="T9" fmla="*/ 14 h 34"/>
                    <a:gd name="T10" fmla="*/ 3 w 32"/>
                    <a:gd name="T11" fmla="*/ 8 h 34"/>
                    <a:gd name="T12" fmla="*/ 11 w 32"/>
                    <a:gd name="T13" fmla="*/ 2 h 34"/>
                    <a:gd name="T14" fmla="*/ 16 w 32"/>
                    <a:gd name="T15" fmla="*/ 0 h 34"/>
                    <a:gd name="T16" fmla="*/ 21 w 32"/>
                    <a:gd name="T17" fmla="*/ 2 h 34"/>
                    <a:gd name="T18" fmla="*/ 27 w 32"/>
                    <a:gd name="T19" fmla="*/ 4 h 34"/>
                    <a:gd name="T20" fmla="*/ 30 w 32"/>
                    <a:gd name="T21" fmla="*/ 10 h 34"/>
                    <a:gd name="T22" fmla="*/ 32 w 32"/>
                    <a:gd name="T23" fmla="*/ 18 h 34"/>
                    <a:gd name="T24" fmla="*/ 30 w 32"/>
                    <a:gd name="T25" fmla="*/ 24 h 34"/>
                    <a:gd name="T26" fmla="*/ 28 w 32"/>
                    <a:gd name="T27" fmla="*/ 28 h 34"/>
                    <a:gd name="T28" fmla="*/ 23 w 32"/>
                    <a:gd name="T29" fmla="*/ 32 h 34"/>
                    <a:gd name="T30" fmla="*/ 16 w 32"/>
                    <a:gd name="T31" fmla="*/ 34 h 34"/>
                    <a:gd name="T32" fmla="*/ 16 w 32"/>
                    <a:gd name="T33" fmla="*/ 22 h 34"/>
                    <a:gd name="T34" fmla="*/ 20 w 32"/>
                    <a:gd name="T35" fmla="*/ 22 h 34"/>
                    <a:gd name="T36" fmla="*/ 21 w 32"/>
                    <a:gd name="T37" fmla="*/ 22 h 34"/>
                    <a:gd name="T38" fmla="*/ 23 w 32"/>
                    <a:gd name="T39" fmla="*/ 20 h 34"/>
                    <a:gd name="T40" fmla="*/ 23 w 32"/>
                    <a:gd name="T41" fmla="*/ 18 h 34"/>
                    <a:gd name="T42" fmla="*/ 23 w 32"/>
                    <a:gd name="T43" fmla="*/ 14 h 34"/>
                    <a:gd name="T44" fmla="*/ 21 w 32"/>
                    <a:gd name="T45" fmla="*/ 12 h 34"/>
                    <a:gd name="T46" fmla="*/ 18 w 32"/>
                    <a:gd name="T47" fmla="*/ 12 h 34"/>
                    <a:gd name="T48" fmla="*/ 14 w 32"/>
                    <a:gd name="T49" fmla="*/ 12 h 34"/>
                    <a:gd name="T50" fmla="*/ 11 w 32"/>
                    <a:gd name="T51" fmla="*/ 12 h 34"/>
                    <a:gd name="T52" fmla="*/ 9 w 32"/>
                    <a:gd name="T53" fmla="*/ 14 h 34"/>
                    <a:gd name="T54" fmla="*/ 9 w 32"/>
                    <a:gd name="T55" fmla="*/ 18 h 34"/>
                    <a:gd name="T56" fmla="*/ 9 w 32"/>
                    <a:gd name="T57" fmla="*/ 20 h 34"/>
                    <a:gd name="T58" fmla="*/ 11 w 32"/>
                    <a:gd name="T59" fmla="*/ 22 h 34"/>
                    <a:gd name="T60" fmla="*/ 12 w 32"/>
                    <a:gd name="T61" fmla="*/ 22 h 34"/>
                    <a:gd name="T62" fmla="*/ 16 w 32"/>
                    <a:gd name="T63" fmla="*/ 22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34"/>
                    <a:gd name="T98" fmla="*/ 32 w 32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34">
                      <a:moveTo>
                        <a:pt x="16" y="34"/>
                      </a:moveTo>
                      <a:lnTo>
                        <a:pt x="12" y="34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5" y="30"/>
                      </a:lnTo>
                      <a:lnTo>
                        <a:pt x="3" y="28"/>
                      </a:lnTo>
                      <a:lnTo>
                        <a:pt x="2" y="24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5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8"/>
                      </a:lnTo>
                      <a:lnTo>
                        <a:pt x="32" y="22"/>
                      </a:lnTo>
                      <a:lnTo>
                        <a:pt x="30" y="24"/>
                      </a:lnTo>
                      <a:lnTo>
                        <a:pt x="30" y="26"/>
                      </a:lnTo>
                      <a:lnTo>
                        <a:pt x="28" y="28"/>
                      </a:lnTo>
                      <a:lnTo>
                        <a:pt x="27" y="30"/>
                      </a:lnTo>
                      <a:lnTo>
                        <a:pt x="23" y="32"/>
                      </a:lnTo>
                      <a:lnTo>
                        <a:pt x="20" y="34"/>
                      </a:lnTo>
                      <a:lnTo>
                        <a:pt x="16" y="34"/>
                      </a:lnTo>
                      <a:close/>
                      <a:moveTo>
                        <a:pt x="16" y="22"/>
                      </a:move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7" name="Freeform 253"/>
                <p:cNvSpPr>
                  <a:spLocks/>
                </p:cNvSpPr>
                <p:nvPr/>
              </p:nvSpPr>
              <p:spPr bwMode="auto">
                <a:xfrm>
                  <a:off x="1834" y="2895"/>
                  <a:ext cx="28" cy="39"/>
                </a:xfrm>
                <a:custGeom>
                  <a:avLst/>
                  <a:gdLst>
                    <a:gd name="T0" fmla="*/ 0 w 28"/>
                    <a:gd name="T1" fmla="*/ 37 h 39"/>
                    <a:gd name="T2" fmla="*/ 0 w 28"/>
                    <a:gd name="T3" fmla="*/ 25 h 39"/>
                    <a:gd name="T4" fmla="*/ 1 w 28"/>
                    <a:gd name="T5" fmla="*/ 23 h 39"/>
                    <a:gd name="T6" fmla="*/ 3 w 28"/>
                    <a:gd name="T7" fmla="*/ 23 h 39"/>
                    <a:gd name="T8" fmla="*/ 5 w 28"/>
                    <a:gd name="T9" fmla="*/ 21 h 39"/>
                    <a:gd name="T10" fmla="*/ 7 w 28"/>
                    <a:gd name="T11" fmla="*/ 18 h 39"/>
                    <a:gd name="T12" fmla="*/ 5 w 28"/>
                    <a:gd name="T13" fmla="*/ 18 h 39"/>
                    <a:gd name="T14" fmla="*/ 3 w 28"/>
                    <a:gd name="T15" fmla="*/ 16 h 39"/>
                    <a:gd name="T16" fmla="*/ 1 w 28"/>
                    <a:gd name="T17" fmla="*/ 16 h 39"/>
                    <a:gd name="T18" fmla="*/ 0 w 28"/>
                    <a:gd name="T19" fmla="*/ 14 h 39"/>
                    <a:gd name="T20" fmla="*/ 0 w 28"/>
                    <a:gd name="T21" fmla="*/ 2 h 39"/>
                    <a:gd name="T22" fmla="*/ 3 w 28"/>
                    <a:gd name="T23" fmla="*/ 4 h 39"/>
                    <a:gd name="T24" fmla="*/ 7 w 28"/>
                    <a:gd name="T25" fmla="*/ 6 h 39"/>
                    <a:gd name="T26" fmla="*/ 14 w 28"/>
                    <a:gd name="T27" fmla="*/ 12 h 39"/>
                    <a:gd name="T28" fmla="*/ 18 w 28"/>
                    <a:gd name="T29" fmla="*/ 10 h 39"/>
                    <a:gd name="T30" fmla="*/ 21 w 28"/>
                    <a:gd name="T31" fmla="*/ 6 h 39"/>
                    <a:gd name="T32" fmla="*/ 28 w 28"/>
                    <a:gd name="T33" fmla="*/ 0 h 39"/>
                    <a:gd name="T34" fmla="*/ 28 w 28"/>
                    <a:gd name="T35" fmla="*/ 4 h 39"/>
                    <a:gd name="T36" fmla="*/ 28 w 28"/>
                    <a:gd name="T37" fmla="*/ 8 h 39"/>
                    <a:gd name="T38" fmla="*/ 28 w 28"/>
                    <a:gd name="T39" fmla="*/ 10 h 39"/>
                    <a:gd name="T40" fmla="*/ 28 w 28"/>
                    <a:gd name="T41" fmla="*/ 14 h 39"/>
                    <a:gd name="T42" fmla="*/ 26 w 28"/>
                    <a:gd name="T43" fmla="*/ 16 h 39"/>
                    <a:gd name="T44" fmla="*/ 25 w 28"/>
                    <a:gd name="T45" fmla="*/ 16 h 39"/>
                    <a:gd name="T46" fmla="*/ 21 w 28"/>
                    <a:gd name="T47" fmla="*/ 18 h 39"/>
                    <a:gd name="T48" fmla="*/ 19 w 28"/>
                    <a:gd name="T49" fmla="*/ 18 h 39"/>
                    <a:gd name="T50" fmla="*/ 21 w 28"/>
                    <a:gd name="T51" fmla="*/ 21 h 39"/>
                    <a:gd name="T52" fmla="*/ 25 w 28"/>
                    <a:gd name="T53" fmla="*/ 23 h 39"/>
                    <a:gd name="T54" fmla="*/ 26 w 28"/>
                    <a:gd name="T55" fmla="*/ 25 h 39"/>
                    <a:gd name="T56" fmla="*/ 28 w 28"/>
                    <a:gd name="T57" fmla="*/ 27 h 39"/>
                    <a:gd name="T58" fmla="*/ 28 w 28"/>
                    <a:gd name="T59" fmla="*/ 39 h 39"/>
                    <a:gd name="T60" fmla="*/ 21 w 28"/>
                    <a:gd name="T61" fmla="*/ 33 h 39"/>
                    <a:gd name="T62" fmla="*/ 18 w 28"/>
                    <a:gd name="T63" fmla="*/ 31 h 39"/>
                    <a:gd name="T64" fmla="*/ 14 w 28"/>
                    <a:gd name="T65" fmla="*/ 27 h 39"/>
                    <a:gd name="T66" fmla="*/ 7 w 28"/>
                    <a:gd name="T67" fmla="*/ 33 h 39"/>
                    <a:gd name="T68" fmla="*/ 3 w 28"/>
                    <a:gd name="T69" fmla="*/ 35 h 39"/>
                    <a:gd name="T70" fmla="*/ 0 w 28"/>
                    <a:gd name="T71" fmla="*/ 37 h 3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9"/>
                    <a:gd name="T110" fmla="*/ 28 w 28"/>
                    <a:gd name="T111" fmla="*/ 39 h 3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9">
                      <a:moveTo>
                        <a:pt x="0" y="37"/>
                      </a:moveTo>
                      <a:lnTo>
                        <a:pt x="0" y="25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5" y="21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2"/>
                      </a:lnTo>
                      <a:lnTo>
                        <a:pt x="3" y="4"/>
                      </a:lnTo>
                      <a:lnTo>
                        <a:pt x="7" y="6"/>
                      </a:lnTo>
                      <a:lnTo>
                        <a:pt x="14" y="12"/>
                      </a:lnTo>
                      <a:lnTo>
                        <a:pt x="18" y="10"/>
                      </a:lnTo>
                      <a:lnTo>
                        <a:pt x="21" y="6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1" y="18"/>
                      </a:lnTo>
                      <a:lnTo>
                        <a:pt x="19" y="18"/>
                      </a:lnTo>
                      <a:lnTo>
                        <a:pt x="21" y="21"/>
                      </a:lnTo>
                      <a:lnTo>
                        <a:pt x="25" y="23"/>
                      </a:lnTo>
                      <a:lnTo>
                        <a:pt x="26" y="25"/>
                      </a:lnTo>
                      <a:lnTo>
                        <a:pt x="28" y="27"/>
                      </a:lnTo>
                      <a:lnTo>
                        <a:pt x="28" y="39"/>
                      </a:lnTo>
                      <a:lnTo>
                        <a:pt x="21" y="33"/>
                      </a:lnTo>
                      <a:lnTo>
                        <a:pt x="18" y="31"/>
                      </a:lnTo>
                      <a:lnTo>
                        <a:pt x="14" y="27"/>
                      </a:lnTo>
                      <a:lnTo>
                        <a:pt x="7" y="33"/>
                      </a:lnTo>
                      <a:lnTo>
                        <a:pt x="3" y="3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8" name="Freeform 254"/>
                <p:cNvSpPr>
                  <a:spLocks/>
                </p:cNvSpPr>
                <p:nvPr/>
              </p:nvSpPr>
              <p:spPr bwMode="auto">
                <a:xfrm>
                  <a:off x="1834" y="2832"/>
                  <a:ext cx="41" cy="34"/>
                </a:xfrm>
                <a:custGeom>
                  <a:avLst/>
                  <a:gdLst>
                    <a:gd name="T0" fmla="*/ 0 w 41"/>
                    <a:gd name="T1" fmla="*/ 34 h 34"/>
                    <a:gd name="T2" fmla="*/ 0 w 41"/>
                    <a:gd name="T3" fmla="*/ 22 h 34"/>
                    <a:gd name="T4" fmla="*/ 3 w 41"/>
                    <a:gd name="T5" fmla="*/ 20 h 34"/>
                    <a:gd name="T6" fmla="*/ 9 w 41"/>
                    <a:gd name="T7" fmla="*/ 20 h 34"/>
                    <a:gd name="T8" fmla="*/ 19 w 41"/>
                    <a:gd name="T9" fmla="*/ 16 h 34"/>
                    <a:gd name="T10" fmla="*/ 9 w 41"/>
                    <a:gd name="T11" fmla="*/ 14 h 34"/>
                    <a:gd name="T12" fmla="*/ 3 w 41"/>
                    <a:gd name="T13" fmla="*/ 12 h 34"/>
                    <a:gd name="T14" fmla="*/ 0 w 41"/>
                    <a:gd name="T15" fmla="*/ 10 h 34"/>
                    <a:gd name="T16" fmla="*/ 0 w 41"/>
                    <a:gd name="T17" fmla="*/ 4 h 34"/>
                    <a:gd name="T18" fmla="*/ 0 w 41"/>
                    <a:gd name="T19" fmla="*/ 2 h 34"/>
                    <a:gd name="T20" fmla="*/ 0 w 41"/>
                    <a:gd name="T21" fmla="*/ 0 h 34"/>
                    <a:gd name="T22" fmla="*/ 7 w 41"/>
                    <a:gd name="T23" fmla="*/ 2 h 34"/>
                    <a:gd name="T24" fmla="*/ 16 w 41"/>
                    <a:gd name="T25" fmla="*/ 4 h 34"/>
                    <a:gd name="T26" fmla="*/ 23 w 41"/>
                    <a:gd name="T27" fmla="*/ 8 h 34"/>
                    <a:gd name="T28" fmla="*/ 30 w 41"/>
                    <a:gd name="T29" fmla="*/ 10 h 34"/>
                    <a:gd name="T30" fmla="*/ 32 w 41"/>
                    <a:gd name="T31" fmla="*/ 12 h 34"/>
                    <a:gd name="T32" fmla="*/ 35 w 41"/>
                    <a:gd name="T33" fmla="*/ 12 h 34"/>
                    <a:gd name="T34" fmla="*/ 37 w 41"/>
                    <a:gd name="T35" fmla="*/ 14 h 34"/>
                    <a:gd name="T36" fmla="*/ 37 w 41"/>
                    <a:gd name="T37" fmla="*/ 14 h 34"/>
                    <a:gd name="T38" fmla="*/ 39 w 41"/>
                    <a:gd name="T39" fmla="*/ 16 h 34"/>
                    <a:gd name="T40" fmla="*/ 39 w 41"/>
                    <a:gd name="T41" fmla="*/ 18 h 34"/>
                    <a:gd name="T42" fmla="*/ 41 w 41"/>
                    <a:gd name="T43" fmla="*/ 22 h 34"/>
                    <a:gd name="T44" fmla="*/ 41 w 41"/>
                    <a:gd name="T45" fmla="*/ 24 h 34"/>
                    <a:gd name="T46" fmla="*/ 41 w 41"/>
                    <a:gd name="T47" fmla="*/ 28 h 34"/>
                    <a:gd name="T48" fmla="*/ 41 w 41"/>
                    <a:gd name="T49" fmla="*/ 30 h 34"/>
                    <a:gd name="T50" fmla="*/ 41 w 41"/>
                    <a:gd name="T51" fmla="*/ 32 h 34"/>
                    <a:gd name="T52" fmla="*/ 39 w 41"/>
                    <a:gd name="T53" fmla="*/ 32 h 34"/>
                    <a:gd name="T54" fmla="*/ 37 w 41"/>
                    <a:gd name="T55" fmla="*/ 32 h 34"/>
                    <a:gd name="T56" fmla="*/ 34 w 41"/>
                    <a:gd name="T57" fmla="*/ 32 h 34"/>
                    <a:gd name="T58" fmla="*/ 32 w 41"/>
                    <a:gd name="T59" fmla="*/ 32 h 34"/>
                    <a:gd name="T60" fmla="*/ 32 w 41"/>
                    <a:gd name="T61" fmla="*/ 30 h 34"/>
                    <a:gd name="T62" fmla="*/ 34 w 41"/>
                    <a:gd name="T63" fmla="*/ 30 h 34"/>
                    <a:gd name="T64" fmla="*/ 34 w 41"/>
                    <a:gd name="T65" fmla="*/ 28 h 34"/>
                    <a:gd name="T66" fmla="*/ 34 w 41"/>
                    <a:gd name="T67" fmla="*/ 26 h 34"/>
                    <a:gd name="T68" fmla="*/ 34 w 41"/>
                    <a:gd name="T69" fmla="*/ 26 h 34"/>
                    <a:gd name="T70" fmla="*/ 34 w 41"/>
                    <a:gd name="T71" fmla="*/ 26 h 34"/>
                    <a:gd name="T72" fmla="*/ 32 w 41"/>
                    <a:gd name="T73" fmla="*/ 24 h 34"/>
                    <a:gd name="T74" fmla="*/ 32 w 41"/>
                    <a:gd name="T75" fmla="*/ 24 h 34"/>
                    <a:gd name="T76" fmla="*/ 32 w 41"/>
                    <a:gd name="T77" fmla="*/ 22 h 34"/>
                    <a:gd name="T78" fmla="*/ 30 w 41"/>
                    <a:gd name="T79" fmla="*/ 22 h 34"/>
                    <a:gd name="T80" fmla="*/ 28 w 41"/>
                    <a:gd name="T81" fmla="*/ 22 h 34"/>
                    <a:gd name="T82" fmla="*/ 21 w 41"/>
                    <a:gd name="T83" fmla="*/ 26 h 34"/>
                    <a:gd name="T84" fmla="*/ 14 w 41"/>
                    <a:gd name="T85" fmla="*/ 28 h 34"/>
                    <a:gd name="T86" fmla="*/ 7 w 41"/>
                    <a:gd name="T87" fmla="*/ 32 h 34"/>
                    <a:gd name="T88" fmla="*/ 0 w 41"/>
                    <a:gd name="T89" fmla="*/ 34 h 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"/>
                    <a:gd name="T136" fmla="*/ 0 h 34"/>
                    <a:gd name="T137" fmla="*/ 41 w 41"/>
                    <a:gd name="T138" fmla="*/ 34 h 3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" h="34">
                      <a:moveTo>
                        <a:pt x="0" y="34"/>
                      </a:moveTo>
                      <a:lnTo>
                        <a:pt x="0" y="22"/>
                      </a:lnTo>
                      <a:lnTo>
                        <a:pt x="3" y="20"/>
                      </a:lnTo>
                      <a:lnTo>
                        <a:pt x="9" y="20"/>
                      </a:lnTo>
                      <a:lnTo>
                        <a:pt x="19" y="16"/>
                      </a:lnTo>
                      <a:lnTo>
                        <a:pt x="9" y="14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16" y="4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5" y="12"/>
                      </a:lnTo>
                      <a:lnTo>
                        <a:pt x="37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41" y="22"/>
                      </a:lnTo>
                      <a:lnTo>
                        <a:pt x="41" y="24"/>
                      </a:lnTo>
                      <a:lnTo>
                        <a:pt x="41" y="28"/>
                      </a:lnTo>
                      <a:lnTo>
                        <a:pt x="41" y="30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7" y="32"/>
                      </a:lnTo>
                      <a:lnTo>
                        <a:pt x="34" y="32"/>
                      </a:lnTo>
                      <a:lnTo>
                        <a:pt x="32" y="32"/>
                      </a:lnTo>
                      <a:lnTo>
                        <a:pt x="32" y="30"/>
                      </a:lnTo>
                      <a:lnTo>
                        <a:pt x="34" y="30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2" y="24"/>
                      </a:lnTo>
                      <a:lnTo>
                        <a:pt x="32" y="22"/>
                      </a:lnTo>
                      <a:lnTo>
                        <a:pt x="30" y="22"/>
                      </a:lnTo>
                      <a:lnTo>
                        <a:pt x="28" y="22"/>
                      </a:lnTo>
                      <a:lnTo>
                        <a:pt x="21" y="26"/>
                      </a:lnTo>
                      <a:lnTo>
                        <a:pt x="14" y="28"/>
                      </a:lnTo>
                      <a:lnTo>
                        <a:pt x="7" y="3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9" name="Freeform 255"/>
                <p:cNvSpPr>
                  <a:spLocks/>
                </p:cNvSpPr>
                <p:nvPr/>
              </p:nvSpPr>
              <p:spPr bwMode="auto">
                <a:xfrm>
                  <a:off x="1821" y="2789"/>
                  <a:ext cx="41" cy="12"/>
                </a:xfrm>
                <a:custGeom>
                  <a:avLst/>
                  <a:gdLst>
                    <a:gd name="T0" fmla="*/ 0 w 41"/>
                    <a:gd name="T1" fmla="*/ 12 h 12"/>
                    <a:gd name="T2" fmla="*/ 0 w 41"/>
                    <a:gd name="T3" fmla="*/ 0 h 12"/>
                    <a:gd name="T4" fmla="*/ 22 w 41"/>
                    <a:gd name="T5" fmla="*/ 0 h 12"/>
                    <a:gd name="T6" fmla="*/ 32 w 41"/>
                    <a:gd name="T7" fmla="*/ 0 h 12"/>
                    <a:gd name="T8" fmla="*/ 41 w 41"/>
                    <a:gd name="T9" fmla="*/ 0 h 12"/>
                    <a:gd name="T10" fmla="*/ 41 w 41"/>
                    <a:gd name="T11" fmla="*/ 12 h 12"/>
                    <a:gd name="T12" fmla="*/ 32 w 41"/>
                    <a:gd name="T13" fmla="*/ 12 h 12"/>
                    <a:gd name="T14" fmla="*/ 22 w 41"/>
                    <a:gd name="T15" fmla="*/ 12 h 12"/>
                    <a:gd name="T16" fmla="*/ 0 w 41"/>
                    <a:gd name="T17" fmla="*/ 12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12"/>
                    <a:gd name="T29" fmla="*/ 41 w 41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12"/>
                      </a:lnTo>
                      <a:lnTo>
                        <a:pt x="32" y="12"/>
                      </a:lnTo>
                      <a:lnTo>
                        <a:pt x="2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0" name="Freeform 256"/>
                <p:cNvSpPr>
                  <a:spLocks noEditPoints="1"/>
                </p:cNvSpPr>
                <p:nvPr/>
              </p:nvSpPr>
              <p:spPr bwMode="auto">
                <a:xfrm>
                  <a:off x="1821" y="2756"/>
                  <a:ext cx="41" cy="10"/>
                </a:xfrm>
                <a:custGeom>
                  <a:avLst/>
                  <a:gdLst>
                    <a:gd name="T0" fmla="*/ 0 w 41"/>
                    <a:gd name="T1" fmla="*/ 10 h 10"/>
                    <a:gd name="T2" fmla="*/ 0 w 41"/>
                    <a:gd name="T3" fmla="*/ 8 h 10"/>
                    <a:gd name="T4" fmla="*/ 0 w 41"/>
                    <a:gd name="T5" fmla="*/ 6 h 10"/>
                    <a:gd name="T6" fmla="*/ 0 w 41"/>
                    <a:gd name="T7" fmla="*/ 0 h 10"/>
                    <a:gd name="T8" fmla="*/ 2 w 41"/>
                    <a:gd name="T9" fmla="*/ 0 h 10"/>
                    <a:gd name="T10" fmla="*/ 6 w 41"/>
                    <a:gd name="T11" fmla="*/ 0 h 10"/>
                    <a:gd name="T12" fmla="*/ 7 w 41"/>
                    <a:gd name="T13" fmla="*/ 0 h 10"/>
                    <a:gd name="T14" fmla="*/ 9 w 41"/>
                    <a:gd name="T15" fmla="*/ 0 h 10"/>
                    <a:gd name="T16" fmla="*/ 9 w 41"/>
                    <a:gd name="T17" fmla="*/ 6 h 10"/>
                    <a:gd name="T18" fmla="*/ 9 w 41"/>
                    <a:gd name="T19" fmla="*/ 8 h 10"/>
                    <a:gd name="T20" fmla="*/ 9 w 41"/>
                    <a:gd name="T21" fmla="*/ 10 h 10"/>
                    <a:gd name="T22" fmla="*/ 7 w 41"/>
                    <a:gd name="T23" fmla="*/ 10 h 10"/>
                    <a:gd name="T24" fmla="*/ 6 w 41"/>
                    <a:gd name="T25" fmla="*/ 10 h 10"/>
                    <a:gd name="T26" fmla="*/ 2 w 41"/>
                    <a:gd name="T27" fmla="*/ 10 h 10"/>
                    <a:gd name="T28" fmla="*/ 0 w 41"/>
                    <a:gd name="T29" fmla="*/ 10 h 10"/>
                    <a:gd name="T30" fmla="*/ 0 w 41"/>
                    <a:gd name="T31" fmla="*/ 10 h 10"/>
                    <a:gd name="T32" fmla="*/ 13 w 41"/>
                    <a:gd name="T33" fmla="*/ 10 h 10"/>
                    <a:gd name="T34" fmla="*/ 13 w 41"/>
                    <a:gd name="T35" fmla="*/ 8 h 10"/>
                    <a:gd name="T36" fmla="*/ 13 w 41"/>
                    <a:gd name="T37" fmla="*/ 6 h 10"/>
                    <a:gd name="T38" fmla="*/ 13 w 41"/>
                    <a:gd name="T39" fmla="*/ 0 h 10"/>
                    <a:gd name="T40" fmla="*/ 20 w 41"/>
                    <a:gd name="T41" fmla="*/ 0 h 10"/>
                    <a:gd name="T42" fmla="*/ 27 w 41"/>
                    <a:gd name="T43" fmla="*/ 0 h 10"/>
                    <a:gd name="T44" fmla="*/ 34 w 41"/>
                    <a:gd name="T45" fmla="*/ 0 h 10"/>
                    <a:gd name="T46" fmla="*/ 41 w 41"/>
                    <a:gd name="T47" fmla="*/ 0 h 10"/>
                    <a:gd name="T48" fmla="*/ 41 w 41"/>
                    <a:gd name="T49" fmla="*/ 6 h 10"/>
                    <a:gd name="T50" fmla="*/ 41 w 41"/>
                    <a:gd name="T51" fmla="*/ 8 h 10"/>
                    <a:gd name="T52" fmla="*/ 41 w 41"/>
                    <a:gd name="T53" fmla="*/ 10 h 10"/>
                    <a:gd name="T54" fmla="*/ 34 w 41"/>
                    <a:gd name="T55" fmla="*/ 10 h 10"/>
                    <a:gd name="T56" fmla="*/ 27 w 41"/>
                    <a:gd name="T57" fmla="*/ 10 h 10"/>
                    <a:gd name="T58" fmla="*/ 20 w 41"/>
                    <a:gd name="T59" fmla="*/ 10 h 10"/>
                    <a:gd name="T60" fmla="*/ 13 w 41"/>
                    <a:gd name="T61" fmla="*/ 10 h 10"/>
                    <a:gd name="T62" fmla="*/ 13 w 41"/>
                    <a:gd name="T63" fmla="*/ 10 h 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10"/>
                    <a:gd name="T98" fmla="*/ 41 w 41"/>
                    <a:gd name="T99" fmla="*/ 10 h 1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13" y="10"/>
                      </a:move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4" y="10"/>
                      </a:lnTo>
                      <a:lnTo>
                        <a:pt x="27" y="10"/>
                      </a:lnTo>
                      <a:lnTo>
                        <a:pt x="20" y="10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1" name="Freeform 257"/>
                <p:cNvSpPr>
                  <a:spLocks/>
                </p:cNvSpPr>
                <p:nvPr/>
              </p:nvSpPr>
              <p:spPr bwMode="auto">
                <a:xfrm>
                  <a:off x="1832" y="2701"/>
                  <a:ext cx="32" cy="34"/>
                </a:xfrm>
                <a:custGeom>
                  <a:avLst/>
                  <a:gdLst>
                    <a:gd name="T0" fmla="*/ 20 w 32"/>
                    <a:gd name="T1" fmla="*/ 8 h 34"/>
                    <a:gd name="T2" fmla="*/ 20 w 32"/>
                    <a:gd name="T3" fmla="*/ 2 h 34"/>
                    <a:gd name="T4" fmla="*/ 21 w 32"/>
                    <a:gd name="T5" fmla="*/ 0 h 34"/>
                    <a:gd name="T6" fmla="*/ 25 w 32"/>
                    <a:gd name="T7" fmla="*/ 2 h 34"/>
                    <a:gd name="T8" fmla="*/ 28 w 32"/>
                    <a:gd name="T9" fmla="*/ 4 h 34"/>
                    <a:gd name="T10" fmla="*/ 28 w 32"/>
                    <a:gd name="T11" fmla="*/ 6 h 34"/>
                    <a:gd name="T12" fmla="*/ 30 w 32"/>
                    <a:gd name="T13" fmla="*/ 10 h 34"/>
                    <a:gd name="T14" fmla="*/ 32 w 32"/>
                    <a:gd name="T15" fmla="*/ 14 h 34"/>
                    <a:gd name="T16" fmla="*/ 32 w 32"/>
                    <a:gd name="T17" fmla="*/ 18 h 34"/>
                    <a:gd name="T18" fmla="*/ 30 w 32"/>
                    <a:gd name="T19" fmla="*/ 22 h 34"/>
                    <a:gd name="T20" fmla="*/ 30 w 32"/>
                    <a:gd name="T21" fmla="*/ 26 h 34"/>
                    <a:gd name="T22" fmla="*/ 28 w 32"/>
                    <a:gd name="T23" fmla="*/ 28 h 34"/>
                    <a:gd name="T24" fmla="*/ 27 w 32"/>
                    <a:gd name="T25" fmla="*/ 30 h 34"/>
                    <a:gd name="T26" fmla="*/ 23 w 32"/>
                    <a:gd name="T27" fmla="*/ 32 h 34"/>
                    <a:gd name="T28" fmla="*/ 20 w 32"/>
                    <a:gd name="T29" fmla="*/ 34 h 34"/>
                    <a:gd name="T30" fmla="*/ 16 w 32"/>
                    <a:gd name="T31" fmla="*/ 34 h 34"/>
                    <a:gd name="T32" fmla="*/ 12 w 32"/>
                    <a:gd name="T33" fmla="*/ 34 h 34"/>
                    <a:gd name="T34" fmla="*/ 9 w 32"/>
                    <a:gd name="T35" fmla="*/ 32 h 34"/>
                    <a:gd name="T36" fmla="*/ 7 w 32"/>
                    <a:gd name="T37" fmla="*/ 32 h 34"/>
                    <a:gd name="T38" fmla="*/ 5 w 32"/>
                    <a:gd name="T39" fmla="*/ 30 h 34"/>
                    <a:gd name="T40" fmla="*/ 2 w 32"/>
                    <a:gd name="T41" fmla="*/ 26 h 34"/>
                    <a:gd name="T42" fmla="*/ 2 w 32"/>
                    <a:gd name="T43" fmla="*/ 22 h 34"/>
                    <a:gd name="T44" fmla="*/ 0 w 32"/>
                    <a:gd name="T45" fmla="*/ 18 h 34"/>
                    <a:gd name="T46" fmla="*/ 0 w 32"/>
                    <a:gd name="T47" fmla="*/ 14 h 34"/>
                    <a:gd name="T48" fmla="*/ 2 w 32"/>
                    <a:gd name="T49" fmla="*/ 8 h 34"/>
                    <a:gd name="T50" fmla="*/ 7 w 32"/>
                    <a:gd name="T51" fmla="*/ 4 h 34"/>
                    <a:gd name="T52" fmla="*/ 11 w 32"/>
                    <a:gd name="T53" fmla="*/ 0 h 34"/>
                    <a:gd name="T54" fmla="*/ 12 w 32"/>
                    <a:gd name="T55" fmla="*/ 6 h 34"/>
                    <a:gd name="T56" fmla="*/ 12 w 32"/>
                    <a:gd name="T57" fmla="*/ 10 h 34"/>
                    <a:gd name="T58" fmla="*/ 11 w 32"/>
                    <a:gd name="T59" fmla="*/ 12 h 34"/>
                    <a:gd name="T60" fmla="*/ 9 w 32"/>
                    <a:gd name="T61" fmla="*/ 12 h 34"/>
                    <a:gd name="T62" fmla="*/ 9 w 32"/>
                    <a:gd name="T63" fmla="*/ 14 h 34"/>
                    <a:gd name="T64" fmla="*/ 9 w 32"/>
                    <a:gd name="T65" fmla="*/ 16 h 34"/>
                    <a:gd name="T66" fmla="*/ 9 w 32"/>
                    <a:gd name="T67" fmla="*/ 20 h 34"/>
                    <a:gd name="T68" fmla="*/ 12 w 32"/>
                    <a:gd name="T69" fmla="*/ 22 h 34"/>
                    <a:gd name="T70" fmla="*/ 16 w 32"/>
                    <a:gd name="T71" fmla="*/ 22 h 34"/>
                    <a:gd name="T72" fmla="*/ 20 w 32"/>
                    <a:gd name="T73" fmla="*/ 22 h 34"/>
                    <a:gd name="T74" fmla="*/ 21 w 32"/>
                    <a:gd name="T75" fmla="*/ 20 h 34"/>
                    <a:gd name="T76" fmla="*/ 23 w 32"/>
                    <a:gd name="T77" fmla="*/ 18 h 34"/>
                    <a:gd name="T78" fmla="*/ 23 w 32"/>
                    <a:gd name="T79" fmla="*/ 14 h 34"/>
                    <a:gd name="T80" fmla="*/ 23 w 32"/>
                    <a:gd name="T81" fmla="*/ 14 h 34"/>
                    <a:gd name="T82" fmla="*/ 21 w 32"/>
                    <a:gd name="T83" fmla="*/ 12 h 34"/>
                    <a:gd name="T84" fmla="*/ 21 w 32"/>
                    <a:gd name="T85" fmla="*/ 10 h 3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34"/>
                    <a:gd name="T131" fmla="*/ 32 w 32"/>
                    <a:gd name="T132" fmla="*/ 34 h 3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34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0" y="22"/>
                      </a:lnTo>
                      <a:lnTo>
                        <a:pt x="30" y="24"/>
                      </a:lnTo>
                      <a:lnTo>
                        <a:pt x="30" y="26"/>
                      </a:lnTo>
                      <a:lnTo>
                        <a:pt x="28" y="28"/>
                      </a:lnTo>
                      <a:lnTo>
                        <a:pt x="27" y="30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21" y="34"/>
                      </a:lnTo>
                      <a:lnTo>
                        <a:pt x="20" y="34"/>
                      </a:lnTo>
                      <a:lnTo>
                        <a:pt x="18" y="34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2" y="34"/>
                      </a:lnTo>
                      <a:lnTo>
                        <a:pt x="11" y="34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5" y="30"/>
                      </a:lnTo>
                      <a:lnTo>
                        <a:pt x="3" y="28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2" name="Freeform 258"/>
                <p:cNvSpPr>
                  <a:spLocks noEditPoints="1"/>
                </p:cNvSpPr>
                <p:nvPr/>
              </p:nvSpPr>
              <p:spPr bwMode="auto">
                <a:xfrm>
                  <a:off x="1832" y="2600"/>
                  <a:ext cx="32" cy="33"/>
                </a:xfrm>
                <a:custGeom>
                  <a:avLst/>
                  <a:gdLst>
                    <a:gd name="T0" fmla="*/ 11 w 32"/>
                    <a:gd name="T1" fmla="*/ 27 h 33"/>
                    <a:gd name="T2" fmla="*/ 7 w 32"/>
                    <a:gd name="T3" fmla="*/ 33 h 33"/>
                    <a:gd name="T4" fmla="*/ 5 w 32"/>
                    <a:gd name="T5" fmla="*/ 31 h 33"/>
                    <a:gd name="T6" fmla="*/ 3 w 32"/>
                    <a:gd name="T7" fmla="*/ 29 h 33"/>
                    <a:gd name="T8" fmla="*/ 2 w 32"/>
                    <a:gd name="T9" fmla="*/ 25 h 33"/>
                    <a:gd name="T10" fmla="*/ 0 w 32"/>
                    <a:gd name="T11" fmla="*/ 21 h 33"/>
                    <a:gd name="T12" fmla="*/ 0 w 32"/>
                    <a:gd name="T13" fmla="*/ 13 h 33"/>
                    <a:gd name="T14" fmla="*/ 2 w 32"/>
                    <a:gd name="T15" fmla="*/ 6 h 33"/>
                    <a:gd name="T16" fmla="*/ 3 w 32"/>
                    <a:gd name="T17" fmla="*/ 2 h 33"/>
                    <a:gd name="T18" fmla="*/ 9 w 32"/>
                    <a:gd name="T19" fmla="*/ 0 h 33"/>
                    <a:gd name="T20" fmla="*/ 11 w 32"/>
                    <a:gd name="T21" fmla="*/ 0 h 33"/>
                    <a:gd name="T22" fmla="*/ 21 w 32"/>
                    <a:gd name="T23" fmla="*/ 0 h 33"/>
                    <a:gd name="T24" fmla="*/ 27 w 32"/>
                    <a:gd name="T25" fmla="*/ 0 h 33"/>
                    <a:gd name="T26" fmla="*/ 30 w 32"/>
                    <a:gd name="T27" fmla="*/ 0 h 33"/>
                    <a:gd name="T28" fmla="*/ 30 w 32"/>
                    <a:gd name="T29" fmla="*/ 2 h 33"/>
                    <a:gd name="T30" fmla="*/ 30 w 32"/>
                    <a:gd name="T31" fmla="*/ 10 h 33"/>
                    <a:gd name="T32" fmla="*/ 28 w 32"/>
                    <a:gd name="T33" fmla="*/ 10 h 33"/>
                    <a:gd name="T34" fmla="*/ 27 w 32"/>
                    <a:gd name="T35" fmla="*/ 10 h 33"/>
                    <a:gd name="T36" fmla="*/ 30 w 32"/>
                    <a:gd name="T37" fmla="*/ 17 h 33"/>
                    <a:gd name="T38" fmla="*/ 32 w 32"/>
                    <a:gd name="T39" fmla="*/ 21 h 33"/>
                    <a:gd name="T40" fmla="*/ 30 w 32"/>
                    <a:gd name="T41" fmla="*/ 27 h 33"/>
                    <a:gd name="T42" fmla="*/ 27 w 32"/>
                    <a:gd name="T43" fmla="*/ 33 h 33"/>
                    <a:gd name="T44" fmla="*/ 20 w 32"/>
                    <a:gd name="T45" fmla="*/ 33 h 33"/>
                    <a:gd name="T46" fmla="*/ 16 w 32"/>
                    <a:gd name="T47" fmla="*/ 29 h 33"/>
                    <a:gd name="T48" fmla="*/ 12 w 32"/>
                    <a:gd name="T49" fmla="*/ 23 h 33"/>
                    <a:gd name="T50" fmla="*/ 12 w 32"/>
                    <a:gd name="T51" fmla="*/ 17 h 33"/>
                    <a:gd name="T52" fmla="*/ 11 w 32"/>
                    <a:gd name="T53" fmla="*/ 13 h 33"/>
                    <a:gd name="T54" fmla="*/ 9 w 32"/>
                    <a:gd name="T55" fmla="*/ 13 h 33"/>
                    <a:gd name="T56" fmla="*/ 7 w 32"/>
                    <a:gd name="T57" fmla="*/ 15 h 33"/>
                    <a:gd name="T58" fmla="*/ 7 w 32"/>
                    <a:gd name="T59" fmla="*/ 19 h 33"/>
                    <a:gd name="T60" fmla="*/ 9 w 32"/>
                    <a:gd name="T61" fmla="*/ 21 h 33"/>
                    <a:gd name="T62" fmla="*/ 11 w 32"/>
                    <a:gd name="T63" fmla="*/ 23 h 33"/>
                    <a:gd name="T64" fmla="*/ 18 w 32"/>
                    <a:gd name="T65" fmla="*/ 15 h 33"/>
                    <a:gd name="T66" fmla="*/ 20 w 32"/>
                    <a:gd name="T67" fmla="*/ 19 h 33"/>
                    <a:gd name="T68" fmla="*/ 20 w 32"/>
                    <a:gd name="T69" fmla="*/ 21 h 33"/>
                    <a:gd name="T70" fmla="*/ 21 w 32"/>
                    <a:gd name="T71" fmla="*/ 23 h 33"/>
                    <a:gd name="T72" fmla="*/ 23 w 32"/>
                    <a:gd name="T73" fmla="*/ 23 h 33"/>
                    <a:gd name="T74" fmla="*/ 25 w 32"/>
                    <a:gd name="T75" fmla="*/ 21 h 33"/>
                    <a:gd name="T76" fmla="*/ 25 w 32"/>
                    <a:gd name="T77" fmla="*/ 17 h 33"/>
                    <a:gd name="T78" fmla="*/ 23 w 32"/>
                    <a:gd name="T79" fmla="*/ 15 h 33"/>
                    <a:gd name="T80" fmla="*/ 21 w 32"/>
                    <a:gd name="T81" fmla="*/ 13 h 33"/>
                    <a:gd name="T82" fmla="*/ 18 w 32"/>
                    <a:gd name="T83" fmla="*/ 13 h 33"/>
                    <a:gd name="T84" fmla="*/ 16 w 32"/>
                    <a:gd name="T85" fmla="*/ 13 h 3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33"/>
                    <a:gd name="T131" fmla="*/ 32 w 32"/>
                    <a:gd name="T132" fmla="*/ 33 h 3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33">
                      <a:moveTo>
                        <a:pt x="11" y="23"/>
                      </a:move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11" y="31"/>
                      </a:lnTo>
                      <a:lnTo>
                        <a:pt x="9" y="33"/>
                      </a:lnTo>
                      <a:lnTo>
                        <a:pt x="7" y="33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3" y="29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8" y="15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32" y="21"/>
                      </a:lnTo>
                      <a:lnTo>
                        <a:pt x="32" y="23"/>
                      </a:lnTo>
                      <a:lnTo>
                        <a:pt x="32" y="25"/>
                      </a:lnTo>
                      <a:lnTo>
                        <a:pt x="30" y="27"/>
                      </a:lnTo>
                      <a:lnTo>
                        <a:pt x="28" y="31"/>
                      </a:lnTo>
                      <a:lnTo>
                        <a:pt x="27" y="33"/>
                      </a:lnTo>
                      <a:lnTo>
                        <a:pt x="23" y="33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8" y="31"/>
                      </a:lnTo>
                      <a:lnTo>
                        <a:pt x="16" y="31"/>
                      </a:lnTo>
                      <a:lnTo>
                        <a:pt x="16" y="29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2" y="23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3"/>
                      </a:lnTo>
                      <a:close/>
                      <a:moveTo>
                        <a:pt x="16" y="13"/>
                      </a:moveTo>
                      <a:lnTo>
                        <a:pt x="18" y="15"/>
                      </a:lnTo>
                      <a:lnTo>
                        <a:pt x="18" y="17"/>
                      </a:lnTo>
                      <a:lnTo>
                        <a:pt x="20" y="19"/>
                      </a:lnTo>
                      <a:lnTo>
                        <a:pt x="20" y="21"/>
                      </a:lnTo>
                      <a:lnTo>
                        <a:pt x="21" y="23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3" name="Freeform 259"/>
                <p:cNvSpPr>
                  <a:spLocks/>
                </p:cNvSpPr>
                <p:nvPr/>
              </p:nvSpPr>
              <p:spPr bwMode="auto">
                <a:xfrm>
                  <a:off x="1832" y="2533"/>
                  <a:ext cx="32" cy="32"/>
                </a:xfrm>
                <a:custGeom>
                  <a:avLst/>
                  <a:gdLst>
                    <a:gd name="T0" fmla="*/ 20 w 32"/>
                    <a:gd name="T1" fmla="*/ 4 h 32"/>
                    <a:gd name="T2" fmla="*/ 20 w 32"/>
                    <a:gd name="T3" fmla="*/ 0 h 32"/>
                    <a:gd name="T4" fmla="*/ 23 w 32"/>
                    <a:gd name="T5" fmla="*/ 0 h 32"/>
                    <a:gd name="T6" fmla="*/ 27 w 32"/>
                    <a:gd name="T7" fmla="*/ 2 h 32"/>
                    <a:gd name="T8" fmla="*/ 28 w 32"/>
                    <a:gd name="T9" fmla="*/ 6 h 32"/>
                    <a:gd name="T10" fmla="*/ 30 w 32"/>
                    <a:gd name="T11" fmla="*/ 8 h 32"/>
                    <a:gd name="T12" fmla="*/ 32 w 32"/>
                    <a:gd name="T13" fmla="*/ 12 h 32"/>
                    <a:gd name="T14" fmla="*/ 32 w 32"/>
                    <a:gd name="T15" fmla="*/ 16 h 32"/>
                    <a:gd name="T16" fmla="*/ 32 w 32"/>
                    <a:gd name="T17" fmla="*/ 20 h 32"/>
                    <a:gd name="T18" fmla="*/ 30 w 32"/>
                    <a:gd name="T19" fmla="*/ 22 h 32"/>
                    <a:gd name="T20" fmla="*/ 30 w 32"/>
                    <a:gd name="T21" fmla="*/ 26 h 32"/>
                    <a:gd name="T22" fmla="*/ 28 w 32"/>
                    <a:gd name="T23" fmla="*/ 28 h 32"/>
                    <a:gd name="T24" fmla="*/ 27 w 32"/>
                    <a:gd name="T25" fmla="*/ 30 h 32"/>
                    <a:gd name="T26" fmla="*/ 23 w 32"/>
                    <a:gd name="T27" fmla="*/ 32 h 32"/>
                    <a:gd name="T28" fmla="*/ 18 w 32"/>
                    <a:gd name="T29" fmla="*/ 32 h 32"/>
                    <a:gd name="T30" fmla="*/ 14 w 32"/>
                    <a:gd name="T31" fmla="*/ 32 h 32"/>
                    <a:gd name="T32" fmla="*/ 9 w 32"/>
                    <a:gd name="T33" fmla="*/ 32 h 32"/>
                    <a:gd name="T34" fmla="*/ 7 w 32"/>
                    <a:gd name="T35" fmla="*/ 30 h 32"/>
                    <a:gd name="T36" fmla="*/ 5 w 32"/>
                    <a:gd name="T37" fmla="*/ 28 h 32"/>
                    <a:gd name="T38" fmla="*/ 3 w 32"/>
                    <a:gd name="T39" fmla="*/ 26 h 32"/>
                    <a:gd name="T40" fmla="*/ 2 w 32"/>
                    <a:gd name="T41" fmla="*/ 24 h 32"/>
                    <a:gd name="T42" fmla="*/ 2 w 32"/>
                    <a:gd name="T43" fmla="*/ 20 h 32"/>
                    <a:gd name="T44" fmla="*/ 0 w 32"/>
                    <a:gd name="T45" fmla="*/ 16 h 32"/>
                    <a:gd name="T46" fmla="*/ 2 w 32"/>
                    <a:gd name="T47" fmla="*/ 10 h 32"/>
                    <a:gd name="T48" fmla="*/ 7 w 32"/>
                    <a:gd name="T49" fmla="*/ 2 h 32"/>
                    <a:gd name="T50" fmla="*/ 11 w 32"/>
                    <a:gd name="T51" fmla="*/ 0 h 32"/>
                    <a:gd name="T52" fmla="*/ 12 w 32"/>
                    <a:gd name="T53" fmla="*/ 6 h 32"/>
                    <a:gd name="T54" fmla="*/ 12 w 32"/>
                    <a:gd name="T55" fmla="*/ 10 h 32"/>
                    <a:gd name="T56" fmla="*/ 11 w 32"/>
                    <a:gd name="T57" fmla="*/ 12 h 32"/>
                    <a:gd name="T58" fmla="*/ 9 w 32"/>
                    <a:gd name="T59" fmla="*/ 12 h 32"/>
                    <a:gd name="T60" fmla="*/ 9 w 32"/>
                    <a:gd name="T61" fmla="*/ 14 h 32"/>
                    <a:gd name="T62" fmla="*/ 9 w 32"/>
                    <a:gd name="T63" fmla="*/ 18 h 32"/>
                    <a:gd name="T64" fmla="*/ 9 w 32"/>
                    <a:gd name="T65" fmla="*/ 18 h 32"/>
                    <a:gd name="T66" fmla="*/ 12 w 32"/>
                    <a:gd name="T67" fmla="*/ 22 h 32"/>
                    <a:gd name="T68" fmla="*/ 16 w 32"/>
                    <a:gd name="T69" fmla="*/ 22 h 32"/>
                    <a:gd name="T70" fmla="*/ 20 w 32"/>
                    <a:gd name="T71" fmla="*/ 22 h 32"/>
                    <a:gd name="T72" fmla="*/ 21 w 32"/>
                    <a:gd name="T73" fmla="*/ 20 h 32"/>
                    <a:gd name="T74" fmla="*/ 23 w 32"/>
                    <a:gd name="T75" fmla="*/ 18 h 32"/>
                    <a:gd name="T76" fmla="*/ 23 w 32"/>
                    <a:gd name="T77" fmla="*/ 16 h 32"/>
                    <a:gd name="T78" fmla="*/ 23 w 32"/>
                    <a:gd name="T79" fmla="*/ 12 h 32"/>
                    <a:gd name="T80" fmla="*/ 21 w 32"/>
                    <a:gd name="T81" fmla="*/ 10 h 32"/>
                    <a:gd name="T82" fmla="*/ 21 w 32"/>
                    <a:gd name="T83" fmla="*/ 10 h 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32"/>
                    <a:gd name="T128" fmla="*/ 32 w 32"/>
                    <a:gd name="T129" fmla="*/ 32 h 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32">
                      <a:moveTo>
                        <a:pt x="20" y="10"/>
                      </a:move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30" y="24"/>
                      </a:lnTo>
                      <a:lnTo>
                        <a:pt x="30" y="26"/>
                      </a:lnTo>
                      <a:lnTo>
                        <a:pt x="28" y="26"/>
                      </a:lnTo>
                      <a:lnTo>
                        <a:pt x="28" y="28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lnTo>
                        <a:pt x="14" y="32"/>
                      </a:lnTo>
                      <a:lnTo>
                        <a:pt x="12" y="32"/>
                      </a:lnTo>
                      <a:lnTo>
                        <a:pt x="9" y="32"/>
                      </a:lnTo>
                      <a:lnTo>
                        <a:pt x="7" y="30"/>
                      </a:lnTo>
                      <a:lnTo>
                        <a:pt x="5" y="30"/>
                      </a:lnTo>
                      <a:lnTo>
                        <a:pt x="5" y="28"/>
                      </a:lnTo>
                      <a:lnTo>
                        <a:pt x="3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3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20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4" name="Freeform 260"/>
                <p:cNvSpPr>
                  <a:spLocks noEditPoints="1"/>
                </p:cNvSpPr>
                <p:nvPr/>
              </p:nvSpPr>
              <p:spPr bwMode="auto">
                <a:xfrm>
                  <a:off x="1821" y="2486"/>
                  <a:ext cx="41" cy="12"/>
                </a:xfrm>
                <a:custGeom>
                  <a:avLst/>
                  <a:gdLst>
                    <a:gd name="T0" fmla="*/ 0 w 41"/>
                    <a:gd name="T1" fmla="*/ 12 h 12"/>
                    <a:gd name="T2" fmla="*/ 0 w 41"/>
                    <a:gd name="T3" fmla="*/ 0 h 12"/>
                    <a:gd name="T4" fmla="*/ 2 w 41"/>
                    <a:gd name="T5" fmla="*/ 0 h 12"/>
                    <a:gd name="T6" fmla="*/ 6 w 41"/>
                    <a:gd name="T7" fmla="*/ 0 h 12"/>
                    <a:gd name="T8" fmla="*/ 7 w 41"/>
                    <a:gd name="T9" fmla="*/ 0 h 12"/>
                    <a:gd name="T10" fmla="*/ 9 w 41"/>
                    <a:gd name="T11" fmla="*/ 0 h 12"/>
                    <a:gd name="T12" fmla="*/ 9 w 41"/>
                    <a:gd name="T13" fmla="*/ 12 h 12"/>
                    <a:gd name="T14" fmla="*/ 7 w 41"/>
                    <a:gd name="T15" fmla="*/ 12 h 12"/>
                    <a:gd name="T16" fmla="*/ 6 w 41"/>
                    <a:gd name="T17" fmla="*/ 12 h 12"/>
                    <a:gd name="T18" fmla="*/ 2 w 41"/>
                    <a:gd name="T19" fmla="*/ 12 h 12"/>
                    <a:gd name="T20" fmla="*/ 0 w 41"/>
                    <a:gd name="T21" fmla="*/ 12 h 12"/>
                    <a:gd name="T22" fmla="*/ 0 w 41"/>
                    <a:gd name="T23" fmla="*/ 12 h 12"/>
                    <a:gd name="T24" fmla="*/ 13 w 41"/>
                    <a:gd name="T25" fmla="*/ 12 h 12"/>
                    <a:gd name="T26" fmla="*/ 13 w 41"/>
                    <a:gd name="T27" fmla="*/ 0 h 12"/>
                    <a:gd name="T28" fmla="*/ 20 w 41"/>
                    <a:gd name="T29" fmla="*/ 0 h 12"/>
                    <a:gd name="T30" fmla="*/ 27 w 41"/>
                    <a:gd name="T31" fmla="*/ 0 h 12"/>
                    <a:gd name="T32" fmla="*/ 34 w 41"/>
                    <a:gd name="T33" fmla="*/ 0 h 12"/>
                    <a:gd name="T34" fmla="*/ 41 w 41"/>
                    <a:gd name="T35" fmla="*/ 0 h 12"/>
                    <a:gd name="T36" fmla="*/ 41 w 41"/>
                    <a:gd name="T37" fmla="*/ 12 h 12"/>
                    <a:gd name="T38" fmla="*/ 34 w 41"/>
                    <a:gd name="T39" fmla="*/ 12 h 12"/>
                    <a:gd name="T40" fmla="*/ 27 w 41"/>
                    <a:gd name="T41" fmla="*/ 12 h 12"/>
                    <a:gd name="T42" fmla="*/ 20 w 41"/>
                    <a:gd name="T43" fmla="*/ 12 h 12"/>
                    <a:gd name="T44" fmla="*/ 13 w 41"/>
                    <a:gd name="T45" fmla="*/ 12 h 12"/>
                    <a:gd name="T46" fmla="*/ 13 w 41"/>
                    <a:gd name="T47" fmla="*/ 12 h 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12"/>
                    <a:gd name="T74" fmla="*/ 41 w 41"/>
                    <a:gd name="T75" fmla="*/ 12 h 1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  <a:moveTo>
                        <a:pt x="13" y="12"/>
                      </a:move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12"/>
                      </a:lnTo>
                      <a:lnTo>
                        <a:pt x="34" y="12"/>
                      </a:lnTo>
                      <a:lnTo>
                        <a:pt x="27" y="12"/>
                      </a:lnTo>
                      <a:lnTo>
                        <a:pt x="20" y="12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5" name="Freeform 261"/>
                <p:cNvSpPr>
                  <a:spLocks noEditPoints="1"/>
                </p:cNvSpPr>
                <p:nvPr/>
              </p:nvSpPr>
              <p:spPr bwMode="auto">
                <a:xfrm>
                  <a:off x="1821" y="2432"/>
                  <a:ext cx="43" cy="33"/>
                </a:xfrm>
                <a:custGeom>
                  <a:avLst/>
                  <a:gdLst>
                    <a:gd name="T0" fmla="*/ 22 w 43"/>
                    <a:gd name="T1" fmla="*/ 0 h 33"/>
                    <a:gd name="T2" fmla="*/ 41 w 43"/>
                    <a:gd name="T3" fmla="*/ 0 h 33"/>
                    <a:gd name="T4" fmla="*/ 41 w 43"/>
                    <a:gd name="T5" fmla="*/ 6 h 33"/>
                    <a:gd name="T6" fmla="*/ 41 w 43"/>
                    <a:gd name="T7" fmla="*/ 11 h 33"/>
                    <a:gd name="T8" fmla="*/ 39 w 43"/>
                    <a:gd name="T9" fmla="*/ 11 h 33"/>
                    <a:gd name="T10" fmla="*/ 38 w 43"/>
                    <a:gd name="T11" fmla="*/ 11 h 33"/>
                    <a:gd name="T12" fmla="*/ 41 w 43"/>
                    <a:gd name="T13" fmla="*/ 15 h 33"/>
                    <a:gd name="T14" fmla="*/ 41 w 43"/>
                    <a:gd name="T15" fmla="*/ 17 h 33"/>
                    <a:gd name="T16" fmla="*/ 43 w 43"/>
                    <a:gd name="T17" fmla="*/ 19 h 33"/>
                    <a:gd name="T18" fmla="*/ 43 w 43"/>
                    <a:gd name="T19" fmla="*/ 23 h 33"/>
                    <a:gd name="T20" fmla="*/ 39 w 43"/>
                    <a:gd name="T21" fmla="*/ 29 h 33"/>
                    <a:gd name="T22" fmla="*/ 36 w 43"/>
                    <a:gd name="T23" fmla="*/ 33 h 33"/>
                    <a:gd name="T24" fmla="*/ 27 w 43"/>
                    <a:gd name="T25" fmla="*/ 33 h 33"/>
                    <a:gd name="T26" fmla="*/ 20 w 43"/>
                    <a:gd name="T27" fmla="*/ 33 h 33"/>
                    <a:gd name="T28" fmla="*/ 14 w 43"/>
                    <a:gd name="T29" fmla="*/ 29 h 33"/>
                    <a:gd name="T30" fmla="*/ 11 w 43"/>
                    <a:gd name="T31" fmla="*/ 23 h 33"/>
                    <a:gd name="T32" fmla="*/ 11 w 43"/>
                    <a:gd name="T33" fmla="*/ 19 h 33"/>
                    <a:gd name="T34" fmla="*/ 13 w 43"/>
                    <a:gd name="T35" fmla="*/ 17 h 33"/>
                    <a:gd name="T36" fmla="*/ 14 w 43"/>
                    <a:gd name="T37" fmla="*/ 15 h 33"/>
                    <a:gd name="T38" fmla="*/ 14 w 43"/>
                    <a:gd name="T39" fmla="*/ 13 h 33"/>
                    <a:gd name="T40" fmla="*/ 7 w 43"/>
                    <a:gd name="T41" fmla="*/ 13 h 33"/>
                    <a:gd name="T42" fmla="*/ 0 w 43"/>
                    <a:gd name="T43" fmla="*/ 0 h 33"/>
                    <a:gd name="T44" fmla="*/ 27 w 43"/>
                    <a:gd name="T45" fmla="*/ 13 h 33"/>
                    <a:gd name="T46" fmla="*/ 20 w 43"/>
                    <a:gd name="T47" fmla="*/ 15 h 33"/>
                    <a:gd name="T48" fmla="*/ 20 w 43"/>
                    <a:gd name="T49" fmla="*/ 15 h 33"/>
                    <a:gd name="T50" fmla="*/ 20 w 43"/>
                    <a:gd name="T51" fmla="*/ 19 h 33"/>
                    <a:gd name="T52" fmla="*/ 20 w 43"/>
                    <a:gd name="T53" fmla="*/ 19 h 33"/>
                    <a:gd name="T54" fmla="*/ 27 w 43"/>
                    <a:gd name="T55" fmla="*/ 21 h 33"/>
                    <a:gd name="T56" fmla="*/ 34 w 43"/>
                    <a:gd name="T57" fmla="*/ 19 h 33"/>
                    <a:gd name="T58" fmla="*/ 34 w 43"/>
                    <a:gd name="T59" fmla="*/ 19 h 33"/>
                    <a:gd name="T60" fmla="*/ 34 w 43"/>
                    <a:gd name="T61" fmla="*/ 15 h 33"/>
                    <a:gd name="T62" fmla="*/ 34 w 43"/>
                    <a:gd name="T63" fmla="*/ 15 h 33"/>
                    <a:gd name="T64" fmla="*/ 27 w 43"/>
                    <a:gd name="T65" fmla="*/ 13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33"/>
                    <a:gd name="T101" fmla="*/ 43 w 43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33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6"/>
                      </a:lnTo>
                      <a:lnTo>
                        <a:pt x="41" y="9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9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3" y="19"/>
                      </a:lnTo>
                      <a:lnTo>
                        <a:pt x="43" y="21"/>
                      </a:lnTo>
                      <a:lnTo>
                        <a:pt x="43" y="23"/>
                      </a:lnTo>
                      <a:lnTo>
                        <a:pt x="41" y="27"/>
                      </a:lnTo>
                      <a:lnTo>
                        <a:pt x="39" y="29"/>
                      </a:lnTo>
                      <a:lnTo>
                        <a:pt x="38" y="31"/>
                      </a:lnTo>
                      <a:lnTo>
                        <a:pt x="36" y="33"/>
                      </a:lnTo>
                      <a:lnTo>
                        <a:pt x="32" y="33"/>
                      </a:lnTo>
                      <a:lnTo>
                        <a:pt x="27" y="33"/>
                      </a:lnTo>
                      <a:lnTo>
                        <a:pt x="23" y="33"/>
                      </a:lnTo>
                      <a:lnTo>
                        <a:pt x="20" y="33"/>
                      </a:lnTo>
                      <a:lnTo>
                        <a:pt x="18" y="31"/>
                      </a:lnTo>
                      <a:lnTo>
                        <a:pt x="14" y="29"/>
                      </a:lnTo>
                      <a:lnTo>
                        <a:pt x="13" y="25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1" y="13"/>
                      </a:lnTo>
                      <a:lnTo>
                        <a:pt x="7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27" y="13"/>
                      </a:moveTo>
                      <a:lnTo>
                        <a:pt x="22" y="13"/>
                      </a:lnTo>
                      <a:lnTo>
                        <a:pt x="20" y="15"/>
                      </a:lnTo>
                      <a:lnTo>
                        <a:pt x="20" y="17"/>
                      </a:lnTo>
                      <a:lnTo>
                        <a:pt x="20" y="19"/>
                      </a:lnTo>
                      <a:lnTo>
                        <a:pt x="22" y="21"/>
                      </a:lnTo>
                      <a:lnTo>
                        <a:pt x="27" y="21"/>
                      </a:lnTo>
                      <a:lnTo>
                        <a:pt x="32" y="21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5"/>
                      </a:lnTo>
                      <a:lnTo>
                        <a:pt x="32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6" name="Freeform 262"/>
                <p:cNvSpPr>
                  <a:spLocks/>
                </p:cNvSpPr>
                <p:nvPr/>
              </p:nvSpPr>
              <p:spPr bwMode="auto">
                <a:xfrm>
                  <a:off x="1928" y="3628"/>
                  <a:ext cx="52" cy="33"/>
                </a:xfrm>
                <a:custGeom>
                  <a:avLst/>
                  <a:gdLst>
                    <a:gd name="T0" fmla="*/ 52 w 52"/>
                    <a:gd name="T1" fmla="*/ 8 h 33"/>
                    <a:gd name="T2" fmla="*/ 52 w 52"/>
                    <a:gd name="T3" fmla="*/ 25 h 33"/>
                    <a:gd name="T4" fmla="*/ 50 w 52"/>
                    <a:gd name="T5" fmla="*/ 33 h 33"/>
                    <a:gd name="T6" fmla="*/ 41 w 52"/>
                    <a:gd name="T7" fmla="*/ 29 h 33"/>
                    <a:gd name="T8" fmla="*/ 34 w 52"/>
                    <a:gd name="T9" fmla="*/ 25 h 33"/>
                    <a:gd name="T10" fmla="*/ 27 w 52"/>
                    <a:gd name="T11" fmla="*/ 18 h 33"/>
                    <a:gd name="T12" fmla="*/ 23 w 52"/>
                    <a:gd name="T13" fmla="*/ 16 h 33"/>
                    <a:gd name="T14" fmla="*/ 20 w 52"/>
                    <a:gd name="T15" fmla="*/ 12 h 33"/>
                    <a:gd name="T16" fmla="*/ 18 w 52"/>
                    <a:gd name="T17" fmla="*/ 12 h 33"/>
                    <a:gd name="T18" fmla="*/ 16 w 52"/>
                    <a:gd name="T19" fmla="*/ 12 h 33"/>
                    <a:gd name="T20" fmla="*/ 11 w 52"/>
                    <a:gd name="T21" fmla="*/ 14 h 33"/>
                    <a:gd name="T22" fmla="*/ 9 w 52"/>
                    <a:gd name="T23" fmla="*/ 14 h 33"/>
                    <a:gd name="T24" fmla="*/ 9 w 52"/>
                    <a:gd name="T25" fmla="*/ 16 h 33"/>
                    <a:gd name="T26" fmla="*/ 11 w 52"/>
                    <a:gd name="T27" fmla="*/ 18 h 33"/>
                    <a:gd name="T28" fmla="*/ 13 w 52"/>
                    <a:gd name="T29" fmla="*/ 20 h 33"/>
                    <a:gd name="T30" fmla="*/ 16 w 52"/>
                    <a:gd name="T31" fmla="*/ 20 h 33"/>
                    <a:gd name="T32" fmla="*/ 18 w 52"/>
                    <a:gd name="T33" fmla="*/ 25 h 33"/>
                    <a:gd name="T34" fmla="*/ 16 w 52"/>
                    <a:gd name="T35" fmla="*/ 31 h 33"/>
                    <a:gd name="T36" fmla="*/ 15 w 52"/>
                    <a:gd name="T37" fmla="*/ 31 h 33"/>
                    <a:gd name="T38" fmla="*/ 9 w 52"/>
                    <a:gd name="T39" fmla="*/ 31 h 33"/>
                    <a:gd name="T40" fmla="*/ 6 w 52"/>
                    <a:gd name="T41" fmla="*/ 29 h 33"/>
                    <a:gd name="T42" fmla="*/ 2 w 52"/>
                    <a:gd name="T43" fmla="*/ 25 h 33"/>
                    <a:gd name="T44" fmla="*/ 0 w 52"/>
                    <a:gd name="T45" fmla="*/ 20 h 33"/>
                    <a:gd name="T46" fmla="*/ 0 w 52"/>
                    <a:gd name="T47" fmla="*/ 16 h 33"/>
                    <a:gd name="T48" fmla="*/ 0 w 52"/>
                    <a:gd name="T49" fmla="*/ 12 h 33"/>
                    <a:gd name="T50" fmla="*/ 2 w 52"/>
                    <a:gd name="T51" fmla="*/ 8 h 33"/>
                    <a:gd name="T52" fmla="*/ 9 w 52"/>
                    <a:gd name="T53" fmla="*/ 2 h 33"/>
                    <a:gd name="T54" fmla="*/ 13 w 52"/>
                    <a:gd name="T55" fmla="*/ 0 h 33"/>
                    <a:gd name="T56" fmla="*/ 18 w 52"/>
                    <a:gd name="T57" fmla="*/ 0 h 33"/>
                    <a:gd name="T58" fmla="*/ 22 w 52"/>
                    <a:gd name="T59" fmla="*/ 2 h 33"/>
                    <a:gd name="T60" fmla="*/ 29 w 52"/>
                    <a:gd name="T61" fmla="*/ 6 h 33"/>
                    <a:gd name="T62" fmla="*/ 34 w 52"/>
                    <a:gd name="T63" fmla="*/ 10 h 33"/>
                    <a:gd name="T64" fmla="*/ 38 w 52"/>
                    <a:gd name="T65" fmla="*/ 14 h 33"/>
                    <a:gd name="T66" fmla="*/ 40 w 52"/>
                    <a:gd name="T67" fmla="*/ 14 h 33"/>
                    <a:gd name="T68" fmla="*/ 40 w 52"/>
                    <a:gd name="T69" fmla="*/ 16 h 33"/>
                    <a:gd name="T70" fmla="*/ 41 w 52"/>
                    <a:gd name="T71" fmla="*/ 12 h 33"/>
                    <a:gd name="T72" fmla="*/ 41 w 52"/>
                    <a:gd name="T73" fmla="*/ 0 h 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"/>
                    <a:gd name="T112" fmla="*/ 0 h 33"/>
                    <a:gd name="T113" fmla="*/ 52 w 52"/>
                    <a:gd name="T114" fmla="*/ 33 h 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" h="33">
                      <a:moveTo>
                        <a:pt x="52" y="0"/>
                      </a:moveTo>
                      <a:lnTo>
                        <a:pt x="52" y="8"/>
                      </a:lnTo>
                      <a:lnTo>
                        <a:pt x="52" y="16"/>
                      </a:lnTo>
                      <a:lnTo>
                        <a:pt x="52" y="25"/>
                      </a:lnTo>
                      <a:lnTo>
                        <a:pt x="52" y="33"/>
                      </a:lnTo>
                      <a:lnTo>
                        <a:pt x="50" y="33"/>
                      </a:lnTo>
                      <a:lnTo>
                        <a:pt x="47" y="31"/>
                      </a:lnTo>
                      <a:lnTo>
                        <a:pt x="41" y="29"/>
                      </a:lnTo>
                      <a:lnTo>
                        <a:pt x="38" y="27"/>
                      </a:lnTo>
                      <a:lnTo>
                        <a:pt x="34" y="25"/>
                      </a:lnTo>
                      <a:lnTo>
                        <a:pt x="31" y="23"/>
                      </a:lnTo>
                      <a:lnTo>
                        <a:pt x="27" y="18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2" y="14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8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8" y="20"/>
                      </a:lnTo>
                      <a:lnTo>
                        <a:pt x="18" y="25"/>
                      </a:lnTo>
                      <a:lnTo>
                        <a:pt x="18" y="27"/>
                      </a:lnTo>
                      <a:lnTo>
                        <a:pt x="16" y="31"/>
                      </a:lnTo>
                      <a:lnTo>
                        <a:pt x="16" y="33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9" y="31"/>
                      </a:lnTo>
                      <a:lnTo>
                        <a:pt x="7" y="29"/>
                      </a:lnTo>
                      <a:lnTo>
                        <a:pt x="6" y="29"/>
                      </a:lnTo>
                      <a:lnTo>
                        <a:pt x="6" y="27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9" y="6"/>
                      </a:lnTo>
                      <a:lnTo>
                        <a:pt x="32" y="8"/>
                      </a:lnTo>
                      <a:lnTo>
                        <a:pt x="34" y="10"/>
                      </a:lnTo>
                      <a:lnTo>
                        <a:pt x="36" y="12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0" y="16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41" y="8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7" name="Freeform 263"/>
                <p:cNvSpPr>
                  <a:spLocks/>
                </p:cNvSpPr>
                <p:nvPr/>
              </p:nvSpPr>
              <p:spPr bwMode="auto">
                <a:xfrm>
                  <a:off x="1957" y="3581"/>
                  <a:ext cx="11" cy="16"/>
                </a:xfrm>
                <a:custGeom>
                  <a:avLst/>
                  <a:gdLst>
                    <a:gd name="T0" fmla="*/ 0 w 11"/>
                    <a:gd name="T1" fmla="*/ 16 h 16"/>
                    <a:gd name="T2" fmla="*/ 0 w 11"/>
                    <a:gd name="T3" fmla="*/ 12 h 16"/>
                    <a:gd name="T4" fmla="*/ 0 w 11"/>
                    <a:gd name="T5" fmla="*/ 8 h 16"/>
                    <a:gd name="T6" fmla="*/ 0 w 11"/>
                    <a:gd name="T7" fmla="*/ 0 h 16"/>
                    <a:gd name="T8" fmla="*/ 11 w 11"/>
                    <a:gd name="T9" fmla="*/ 0 h 16"/>
                    <a:gd name="T10" fmla="*/ 11 w 11"/>
                    <a:gd name="T11" fmla="*/ 8 h 16"/>
                    <a:gd name="T12" fmla="*/ 11 w 11"/>
                    <a:gd name="T13" fmla="*/ 12 h 16"/>
                    <a:gd name="T14" fmla="*/ 11 w 11"/>
                    <a:gd name="T15" fmla="*/ 16 h 16"/>
                    <a:gd name="T16" fmla="*/ 0 w 11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6"/>
                    <a:gd name="T29" fmla="*/ 11 w 11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6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8"/>
                      </a:lnTo>
                      <a:lnTo>
                        <a:pt x="11" y="12"/>
                      </a:lnTo>
                      <a:lnTo>
                        <a:pt x="11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8" name="Freeform 264"/>
                <p:cNvSpPr>
                  <a:spLocks/>
                </p:cNvSpPr>
                <p:nvPr/>
              </p:nvSpPr>
              <p:spPr bwMode="auto">
                <a:xfrm>
                  <a:off x="1928" y="3534"/>
                  <a:ext cx="52" cy="28"/>
                </a:xfrm>
                <a:custGeom>
                  <a:avLst/>
                  <a:gdLst>
                    <a:gd name="T0" fmla="*/ 0 w 52"/>
                    <a:gd name="T1" fmla="*/ 28 h 28"/>
                    <a:gd name="T2" fmla="*/ 0 w 52"/>
                    <a:gd name="T3" fmla="*/ 20 h 28"/>
                    <a:gd name="T4" fmla="*/ 0 w 52"/>
                    <a:gd name="T5" fmla="*/ 14 h 28"/>
                    <a:gd name="T6" fmla="*/ 0 w 52"/>
                    <a:gd name="T7" fmla="*/ 8 h 28"/>
                    <a:gd name="T8" fmla="*/ 0 w 52"/>
                    <a:gd name="T9" fmla="*/ 0 h 28"/>
                    <a:gd name="T10" fmla="*/ 4 w 52"/>
                    <a:gd name="T11" fmla="*/ 0 h 28"/>
                    <a:gd name="T12" fmla="*/ 7 w 52"/>
                    <a:gd name="T13" fmla="*/ 0 h 28"/>
                    <a:gd name="T14" fmla="*/ 13 w 52"/>
                    <a:gd name="T15" fmla="*/ 0 h 28"/>
                    <a:gd name="T16" fmla="*/ 13 w 52"/>
                    <a:gd name="T17" fmla="*/ 8 h 28"/>
                    <a:gd name="T18" fmla="*/ 13 w 52"/>
                    <a:gd name="T19" fmla="*/ 12 h 28"/>
                    <a:gd name="T20" fmla="*/ 13 w 52"/>
                    <a:gd name="T21" fmla="*/ 16 h 28"/>
                    <a:gd name="T22" fmla="*/ 15 w 52"/>
                    <a:gd name="T23" fmla="*/ 16 h 28"/>
                    <a:gd name="T24" fmla="*/ 16 w 52"/>
                    <a:gd name="T25" fmla="*/ 16 h 28"/>
                    <a:gd name="T26" fmla="*/ 22 w 52"/>
                    <a:gd name="T27" fmla="*/ 16 h 28"/>
                    <a:gd name="T28" fmla="*/ 22 w 52"/>
                    <a:gd name="T29" fmla="*/ 12 h 28"/>
                    <a:gd name="T30" fmla="*/ 22 w 52"/>
                    <a:gd name="T31" fmla="*/ 10 h 28"/>
                    <a:gd name="T32" fmla="*/ 22 w 52"/>
                    <a:gd name="T33" fmla="*/ 6 h 28"/>
                    <a:gd name="T34" fmla="*/ 22 w 52"/>
                    <a:gd name="T35" fmla="*/ 2 h 28"/>
                    <a:gd name="T36" fmla="*/ 32 w 52"/>
                    <a:gd name="T37" fmla="*/ 2 h 28"/>
                    <a:gd name="T38" fmla="*/ 32 w 52"/>
                    <a:gd name="T39" fmla="*/ 6 h 28"/>
                    <a:gd name="T40" fmla="*/ 32 w 52"/>
                    <a:gd name="T41" fmla="*/ 10 h 28"/>
                    <a:gd name="T42" fmla="*/ 32 w 52"/>
                    <a:gd name="T43" fmla="*/ 12 h 28"/>
                    <a:gd name="T44" fmla="*/ 32 w 52"/>
                    <a:gd name="T45" fmla="*/ 16 h 28"/>
                    <a:gd name="T46" fmla="*/ 43 w 52"/>
                    <a:gd name="T47" fmla="*/ 16 h 28"/>
                    <a:gd name="T48" fmla="*/ 48 w 52"/>
                    <a:gd name="T49" fmla="*/ 16 h 28"/>
                    <a:gd name="T50" fmla="*/ 52 w 52"/>
                    <a:gd name="T51" fmla="*/ 16 h 28"/>
                    <a:gd name="T52" fmla="*/ 52 w 52"/>
                    <a:gd name="T53" fmla="*/ 28 h 28"/>
                    <a:gd name="T54" fmla="*/ 40 w 52"/>
                    <a:gd name="T55" fmla="*/ 28 h 28"/>
                    <a:gd name="T56" fmla="*/ 27 w 52"/>
                    <a:gd name="T57" fmla="*/ 28 h 28"/>
                    <a:gd name="T58" fmla="*/ 0 w 52"/>
                    <a:gd name="T59" fmla="*/ 28 h 2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"/>
                    <a:gd name="T91" fmla="*/ 0 h 28"/>
                    <a:gd name="T92" fmla="*/ 52 w 52"/>
                    <a:gd name="T93" fmla="*/ 28 h 2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" h="28">
                      <a:moveTo>
                        <a:pt x="0" y="28"/>
                      </a:move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3" y="8"/>
                      </a:lnTo>
                      <a:lnTo>
                        <a:pt x="13" y="12"/>
                      </a:lnTo>
                      <a:lnTo>
                        <a:pt x="13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22" y="16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32" y="6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6"/>
                      </a:lnTo>
                      <a:lnTo>
                        <a:pt x="43" y="16"/>
                      </a:lnTo>
                      <a:lnTo>
                        <a:pt x="48" y="16"/>
                      </a:lnTo>
                      <a:lnTo>
                        <a:pt x="52" y="16"/>
                      </a:lnTo>
                      <a:lnTo>
                        <a:pt x="52" y="28"/>
                      </a:lnTo>
                      <a:lnTo>
                        <a:pt x="40" y="28"/>
                      </a:lnTo>
                      <a:lnTo>
                        <a:pt x="27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9" name="Freeform 265"/>
                <p:cNvSpPr>
                  <a:spLocks/>
                </p:cNvSpPr>
                <p:nvPr/>
              </p:nvSpPr>
              <p:spPr bwMode="auto">
                <a:xfrm>
                  <a:off x="1943" y="3470"/>
                  <a:ext cx="39" cy="31"/>
                </a:xfrm>
                <a:custGeom>
                  <a:avLst/>
                  <a:gdLst>
                    <a:gd name="T0" fmla="*/ 37 w 39"/>
                    <a:gd name="T1" fmla="*/ 0 h 31"/>
                    <a:gd name="T2" fmla="*/ 37 w 39"/>
                    <a:gd name="T3" fmla="*/ 2 h 31"/>
                    <a:gd name="T4" fmla="*/ 37 w 39"/>
                    <a:gd name="T5" fmla="*/ 6 h 31"/>
                    <a:gd name="T6" fmla="*/ 37 w 39"/>
                    <a:gd name="T7" fmla="*/ 9 h 31"/>
                    <a:gd name="T8" fmla="*/ 37 w 39"/>
                    <a:gd name="T9" fmla="*/ 11 h 31"/>
                    <a:gd name="T10" fmla="*/ 32 w 39"/>
                    <a:gd name="T11" fmla="*/ 11 h 31"/>
                    <a:gd name="T12" fmla="*/ 35 w 39"/>
                    <a:gd name="T13" fmla="*/ 13 h 31"/>
                    <a:gd name="T14" fmla="*/ 35 w 39"/>
                    <a:gd name="T15" fmla="*/ 15 h 31"/>
                    <a:gd name="T16" fmla="*/ 37 w 39"/>
                    <a:gd name="T17" fmla="*/ 15 h 31"/>
                    <a:gd name="T18" fmla="*/ 39 w 39"/>
                    <a:gd name="T19" fmla="*/ 17 h 31"/>
                    <a:gd name="T20" fmla="*/ 39 w 39"/>
                    <a:gd name="T21" fmla="*/ 19 h 31"/>
                    <a:gd name="T22" fmla="*/ 39 w 39"/>
                    <a:gd name="T23" fmla="*/ 21 h 31"/>
                    <a:gd name="T24" fmla="*/ 39 w 39"/>
                    <a:gd name="T25" fmla="*/ 23 h 31"/>
                    <a:gd name="T26" fmla="*/ 37 w 39"/>
                    <a:gd name="T27" fmla="*/ 25 h 31"/>
                    <a:gd name="T28" fmla="*/ 37 w 39"/>
                    <a:gd name="T29" fmla="*/ 27 h 31"/>
                    <a:gd name="T30" fmla="*/ 35 w 39"/>
                    <a:gd name="T31" fmla="*/ 27 h 31"/>
                    <a:gd name="T32" fmla="*/ 33 w 39"/>
                    <a:gd name="T33" fmla="*/ 29 h 31"/>
                    <a:gd name="T34" fmla="*/ 32 w 39"/>
                    <a:gd name="T35" fmla="*/ 29 h 31"/>
                    <a:gd name="T36" fmla="*/ 28 w 39"/>
                    <a:gd name="T37" fmla="*/ 31 h 31"/>
                    <a:gd name="T38" fmla="*/ 25 w 39"/>
                    <a:gd name="T39" fmla="*/ 31 h 31"/>
                    <a:gd name="T40" fmla="*/ 17 w 39"/>
                    <a:gd name="T41" fmla="*/ 31 h 31"/>
                    <a:gd name="T42" fmla="*/ 12 w 39"/>
                    <a:gd name="T43" fmla="*/ 31 h 31"/>
                    <a:gd name="T44" fmla="*/ 7 w 39"/>
                    <a:gd name="T45" fmla="*/ 31 h 31"/>
                    <a:gd name="T46" fmla="*/ 0 w 39"/>
                    <a:gd name="T47" fmla="*/ 31 h 31"/>
                    <a:gd name="T48" fmla="*/ 0 w 39"/>
                    <a:gd name="T49" fmla="*/ 19 h 31"/>
                    <a:gd name="T50" fmla="*/ 21 w 39"/>
                    <a:gd name="T51" fmla="*/ 19 h 31"/>
                    <a:gd name="T52" fmla="*/ 26 w 39"/>
                    <a:gd name="T53" fmla="*/ 19 h 31"/>
                    <a:gd name="T54" fmla="*/ 26 w 39"/>
                    <a:gd name="T55" fmla="*/ 19 h 31"/>
                    <a:gd name="T56" fmla="*/ 28 w 39"/>
                    <a:gd name="T57" fmla="*/ 19 h 31"/>
                    <a:gd name="T58" fmla="*/ 28 w 39"/>
                    <a:gd name="T59" fmla="*/ 17 h 31"/>
                    <a:gd name="T60" fmla="*/ 28 w 39"/>
                    <a:gd name="T61" fmla="*/ 17 h 31"/>
                    <a:gd name="T62" fmla="*/ 28 w 39"/>
                    <a:gd name="T63" fmla="*/ 15 h 31"/>
                    <a:gd name="T64" fmla="*/ 28 w 39"/>
                    <a:gd name="T65" fmla="*/ 15 h 31"/>
                    <a:gd name="T66" fmla="*/ 26 w 39"/>
                    <a:gd name="T67" fmla="*/ 13 h 31"/>
                    <a:gd name="T68" fmla="*/ 26 w 39"/>
                    <a:gd name="T69" fmla="*/ 13 h 31"/>
                    <a:gd name="T70" fmla="*/ 25 w 39"/>
                    <a:gd name="T71" fmla="*/ 13 h 31"/>
                    <a:gd name="T72" fmla="*/ 23 w 39"/>
                    <a:gd name="T73" fmla="*/ 13 h 31"/>
                    <a:gd name="T74" fmla="*/ 21 w 39"/>
                    <a:gd name="T75" fmla="*/ 11 h 31"/>
                    <a:gd name="T76" fmla="*/ 19 w 39"/>
                    <a:gd name="T77" fmla="*/ 11 h 31"/>
                    <a:gd name="T78" fmla="*/ 14 w 39"/>
                    <a:gd name="T79" fmla="*/ 11 h 31"/>
                    <a:gd name="T80" fmla="*/ 10 w 39"/>
                    <a:gd name="T81" fmla="*/ 11 h 31"/>
                    <a:gd name="T82" fmla="*/ 5 w 39"/>
                    <a:gd name="T83" fmla="*/ 11 h 31"/>
                    <a:gd name="T84" fmla="*/ 0 w 39"/>
                    <a:gd name="T85" fmla="*/ 11 h 31"/>
                    <a:gd name="T86" fmla="*/ 0 w 39"/>
                    <a:gd name="T87" fmla="*/ 9 h 31"/>
                    <a:gd name="T88" fmla="*/ 0 w 39"/>
                    <a:gd name="T89" fmla="*/ 6 h 31"/>
                    <a:gd name="T90" fmla="*/ 0 w 39"/>
                    <a:gd name="T91" fmla="*/ 0 h 31"/>
                    <a:gd name="T92" fmla="*/ 37 w 39"/>
                    <a:gd name="T93" fmla="*/ 0 h 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31"/>
                    <a:gd name="T143" fmla="*/ 39 w 39"/>
                    <a:gd name="T144" fmla="*/ 31 h 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31">
                      <a:moveTo>
                        <a:pt x="37" y="0"/>
                      </a:moveTo>
                      <a:lnTo>
                        <a:pt x="37" y="2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2" y="11"/>
                      </a:lnTo>
                      <a:lnTo>
                        <a:pt x="35" y="13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3"/>
                      </a:lnTo>
                      <a:lnTo>
                        <a:pt x="37" y="25"/>
                      </a:lnTo>
                      <a:lnTo>
                        <a:pt x="37" y="27"/>
                      </a:lnTo>
                      <a:lnTo>
                        <a:pt x="35" y="27"/>
                      </a:lnTo>
                      <a:lnTo>
                        <a:pt x="33" y="29"/>
                      </a:lnTo>
                      <a:lnTo>
                        <a:pt x="32" y="29"/>
                      </a:lnTo>
                      <a:lnTo>
                        <a:pt x="28" y="31"/>
                      </a:lnTo>
                      <a:lnTo>
                        <a:pt x="25" y="31"/>
                      </a:lnTo>
                      <a:lnTo>
                        <a:pt x="17" y="31"/>
                      </a:lnTo>
                      <a:lnTo>
                        <a:pt x="12" y="31"/>
                      </a:lnTo>
                      <a:lnTo>
                        <a:pt x="7" y="31"/>
                      </a:lnTo>
                      <a:lnTo>
                        <a:pt x="0" y="31"/>
                      </a:lnTo>
                      <a:lnTo>
                        <a:pt x="0" y="19"/>
                      </a:lnTo>
                      <a:lnTo>
                        <a:pt x="21" y="19"/>
                      </a:lnTo>
                      <a:lnTo>
                        <a:pt x="26" y="19"/>
                      </a:lnTo>
                      <a:lnTo>
                        <a:pt x="28" y="19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6" y="13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21" y="11"/>
                      </a:lnTo>
                      <a:lnTo>
                        <a:pt x="19" y="11"/>
                      </a:lnTo>
                      <a:lnTo>
                        <a:pt x="14" y="11"/>
                      </a:lnTo>
                      <a:lnTo>
                        <a:pt x="10" y="11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0" name="Freeform 266"/>
                <p:cNvSpPr>
                  <a:spLocks/>
                </p:cNvSpPr>
                <p:nvPr/>
              </p:nvSpPr>
              <p:spPr bwMode="auto">
                <a:xfrm>
                  <a:off x="1943" y="3415"/>
                  <a:ext cx="37" cy="23"/>
                </a:xfrm>
                <a:custGeom>
                  <a:avLst/>
                  <a:gdLst>
                    <a:gd name="T0" fmla="*/ 0 w 37"/>
                    <a:gd name="T1" fmla="*/ 23 h 23"/>
                    <a:gd name="T2" fmla="*/ 0 w 37"/>
                    <a:gd name="T3" fmla="*/ 16 h 23"/>
                    <a:gd name="T4" fmla="*/ 0 w 37"/>
                    <a:gd name="T5" fmla="*/ 14 h 23"/>
                    <a:gd name="T6" fmla="*/ 0 w 37"/>
                    <a:gd name="T7" fmla="*/ 12 h 23"/>
                    <a:gd name="T8" fmla="*/ 1 w 37"/>
                    <a:gd name="T9" fmla="*/ 12 h 23"/>
                    <a:gd name="T10" fmla="*/ 3 w 37"/>
                    <a:gd name="T11" fmla="*/ 12 h 23"/>
                    <a:gd name="T12" fmla="*/ 7 w 37"/>
                    <a:gd name="T13" fmla="*/ 12 h 23"/>
                    <a:gd name="T14" fmla="*/ 5 w 37"/>
                    <a:gd name="T15" fmla="*/ 10 h 23"/>
                    <a:gd name="T16" fmla="*/ 3 w 37"/>
                    <a:gd name="T17" fmla="*/ 10 h 23"/>
                    <a:gd name="T18" fmla="*/ 1 w 37"/>
                    <a:gd name="T19" fmla="*/ 10 h 23"/>
                    <a:gd name="T20" fmla="*/ 1 w 37"/>
                    <a:gd name="T21" fmla="*/ 8 h 23"/>
                    <a:gd name="T22" fmla="*/ 0 w 37"/>
                    <a:gd name="T23" fmla="*/ 8 h 23"/>
                    <a:gd name="T24" fmla="*/ 0 w 37"/>
                    <a:gd name="T25" fmla="*/ 6 h 23"/>
                    <a:gd name="T26" fmla="*/ 0 w 37"/>
                    <a:gd name="T27" fmla="*/ 4 h 23"/>
                    <a:gd name="T28" fmla="*/ 0 w 37"/>
                    <a:gd name="T29" fmla="*/ 4 h 23"/>
                    <a:gd name="T30" fmla="*/ 0 w 37"/>
                    <a:gd name="T31" fmla="*/ 2 h 23"/>
                    <a:gd name="T32" fmla="*/ 0 w 37"/>
                    <a:gd name="T33" fmla="*/ 2 h 23"/>
                    <a:gd name="T34" fmla="*/ 1 w 37"/>
                    <a:gd name="T35" fmla="*/ 0 h 23"/>
                    <a:gd name="T36" fmla="*/ 5 w 37"/>
                    <a:gd name="T37" fmla="*/ 0 h 23"/>
                    <a:gd name="T38" fmla="*/ 7 w 37"/>
                    <a:gd name="T39" fmla="*/ 2 h 23"/>
                    <a:gd name="T40" fmla="*/ 10 w 37"/>
                    <a:gd name="T41" fmla="*/ 2 h 23"/>
                    <a:gd name="T42" fmla="*/ 12 w 37"/>
                    <a:gd name="T43" fmla="*/ 2 h 23"/>
                    <a:gd name="T44" fmla="*/ 10 w 37"/>
                    <a:gd name="T45" fmla="*/ 4 h 23"/>
                    <a:gd name="T46" fmla="*/ 10 w 37"/>
                    <a:gd name="T47" fmla="*/ 4 h 23"/>
                    <a:gd name="T48" fmla="*/ 10 w 37"/>
                    <a:gd name="T49" fmla="*/ 6 h 23"/>
                    <a:gd name="T50" fmla="*/ 10 w 37"/>
                    <a:gd name="T51" fmla="*/ 6 h 23"/>
                    <a:gd name="T52" fmla="*/ 10 w 37"/>
                    <a:gd name="T53" fmla="*/ 8 h 23"/>
                    <a:gd name="T54" fmla="*/ 12 w 37"/>
                    <a:gd name="T55" fmla="*/ 8 h 23"/>
                    <a:gd name="T56" fmla="*/ 12 w 37"/>
                    <a:gd name="T57" fmla="*/ 8 h 23"/>
                    <a:gd name="T58" fmla="*/ 14 w 37"/>
                    <a:gd name="T59" fmla="*/ 10 h 23"/>
                    <a:gd name="T60" fmla="*/ 16 w 37"/>
                    <a:gd name="T61" fmla="*/ 10 h 23"/>
                    <a:gd name="T62" fmla="*/ 17 w 37"/>
                    <a:gd name="T63" fmla="*/ 10 h 23"/>
                    <a:gd name="T64" fmla="*/ 21 w 37"/>
                    <a:gd name="T65" fmla="*/ 10 h 23"/>
                    <a:gd name="T66" fmla="*/ 25 w 37"/>
                    <a:gd name="T67" fmla="*/ 10 h 23"/>
                    <a:gd name="T68" fmla="*/ 28 w 37"/>
                    <a:gd name="T69" fmla="*/ 10 h 23"/>
                    <a:gd name="T70" fmla="*/ 32 w 37"/>
                    <a:gd name="T71" fmla="*/ 10 h 23"/>
                    <a:gd name="T72" fmla="*/ 37 w 37"/>
                    <a:gd name="T73" fmla="*/ 10 h 23"/>
                    <a:gd name="T74" fmla="*/ 37 w 37"/>
                    <a:gd name="T75" fmla="*/ 23 h 23"/>
                    <a:gd name="T76" fmla="*/ 0 w 37"/>
                    <a:gd name="T77" fmla="*/ 23 h 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7"/>
                    <a:gd name="T118" fmla="*/ 0 h 23"/>
                    <a:gd name="T119" fmla="*/ 37 w 37"/>
                    <a:gd name="T120" fmla="*/ 23 h 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7" h="23">
                      <a:moveTo>
                        <a:pt x="0" y="23"/>
                      </a:move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7" y="12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21" y="10"/>
                      </a:lnTo>
                      <a:lnTo>
                        <a:pt x="25" y="10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7" y="10"/>
                      </a:lnTo>
                      <a:lnTo>
                        <a:pt x="37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1" name="Freeform 267"/>
                <p:cNvSpPr>
                  <a:spLocks noEditPoints="1"/>
                </p:cNvSpPr>
                <p:nvPr/>
              </p:nvSpPr>
              <p:spPr bwMode="auto">
                <a:xfrm>
                  <a:off x="1943" y="3362"/>
                  <a:ext cx="39" cy="33"/>
                </a:xfrm>
                <a:custGeom>
                  <a:avLst/>
                  <a:gdLst>
                    <a:gd name="T0" fmla="*/ 12 w 39"/>
                    <a:gd name="T1" fmla="*/ 26 h 33"/>
                    <a:gd name="T2" fmla="*/ 10 w 39"/>
                    <a:gd name="T3" fmla="*/ 33 h 33"/>
                    <a:gd name="T4" fmla="*/ 8 w 39"/>
                    <a:gd name="T5" fmla="*/ 31 h 33"/>
                    <a:gd name="T6" fmla="*/ 3 w 39"/>
                    <a:gd name="T7" fmla="*/ 28 h 33"/>
                    <a:gd name="T8" fmla="*/ 3 w 39"/>
                    <a:gd name="T9" fmla="*/ 28 h 33"/>
                    <a:gd name="T10" fmla="*/ 1 w 39"/>
                    <a:gd name="T11" fmla="*/ 26 h 33"/>
                    <a:gd name="T12" fmla="*/ 1 w 39"/>
                    <a:gd name="T13" fmla="*/ 24 h 33"/>
                    <a:gd name="T14" fmla="*/ 0 w 39"/>
                    <a:gd name="T15" fmla="*/ 16 h 33"/>
                    <a:gd name="T16" fmla="*/ 1 w 39"/>
                    <a:gd name="T17" fmla="*/ 8 h 33"/>
                    <a:gd name="T18" fmla="*/ 1 w 39"/>
                    <a:gd name="T19" fmla="*/ 6 h 33"/>
                    <a:gd name="T20" fmla="*/ 5 w 39"/>
                    <a:gd name="T21" fmla="*/ 4 h 33"/>
                    <a:gd name="T22" fmla="*/ 7 w 39"/>
                    <a:gd name="T23" fmla="*/ 2 h 33"/>
                    <a:gd name="T24" fmla="*/ 14 w 39"/>
                    <a:gd name="T25" fmla="*/ 2 h 33"/>
                    <a:gd name="T26" fmla="*/ 32 w 39"/>
                    <a:gd name="T27" fmla="*/ 2 h 33"/>
                    <a:gd name="T28" fmla="*/ 33 w 39"/>
                    <a:gd name="T29" fmla="*/ 2 h 33"/>
                    <a:gd name="T30" fmla="*/ 35 w 39"/>
                    <a:gd name="T31" fmla="*/ 2 h 33"/>
                    <a:gd name="T32" fmla="*/ 37 w 39"/>
                    <a:gd name="T33" fmla="*/ 0 h 33"/>
                    <a:gd name="T34" fmla="*/ 37 w 39"/>
                    <a:gd name="T35" fmla="*/ 6 h 33"/>
                    <a:gd name="T36" fmla="*/ 37 w 39"/>
                    <a:gd name="T37" fmla="*/ 10 h 33"/>
                    <a:gd name="T38" fmla="*/ 37 w 39"/>
                    <a:gd name="T39" fmla="*/ 10 h 33"/>
                    <a:gd name="T40" fmla="*/ 35 w 39"/>
                    <a:gd name="T41" fmla="*/ 12 h 33"/>
                    <a:gd name="T42" fmla="*/ 35 w 39"/>
                    <a:gd name="T43" fmla="*/ 12 h 33"/>
                    <a:gd name="T44" fmla="*/ 35 w 39"/>
                    <a:gd name="T45" fmla="*/ 12 h 33"/>
                    <a:gd name="T46" fmla="*/ 37 w 39"/>
                    <a:gd name="T47" fmla="*/ 14 h 33"/>
                    <a:gd name="T48" fmla="*/ 39 w 39"/>
                    <a:gd name="T49" fmla="*/ 18 h 33"/>
                    <a:gd name="T50" fmla="*/ 39 w 39"/>
                    <a:gd name="T51" fmla="*/ 22 h 33"/>
                    <a:gd name="T52" fmla="*/ 37 w 39"/>
                    <a:gd name="T53" fmla="*/ 26 h 33"/>
                    <a:gd name="T54" fmla="*/ 33 w 39"/>
                    <a:gd name="T55" fmla="*/ 33 h 33"/>
                    <a:gd name="T56" fmla="*/ 30 w 39"/>
                    <a:gd name="T57" fmla="*/ 33 h 33"/>
                    <a:gd name="T58" fmla="*/ 26 w 39"/>
                    <a:gd name="T59" fmla="*/ 33 h 33"/>
                    <a:gd name="T60" fmla="*/ 23 w 39"/>
                    <a:gd name="T61" fmla="*/ 33 h 33"/>
                    <a:gd name="T62" fmla="*/ 19 w 39"/>
                    <a:gd name="T63" fmla="*/ 28 h 33"/>
                    <a:gd name="T64" fmla="*/ 17 w 39"/>
                    <a:gd name="T65" fmla="*/ 24 h 33"/>
                    <a:gd name="T66" fmla="*/ 16 w 39"/>
                    <a:gd name="T67" fmla="*/ 18 h 33"/>
                    <a:gd name="T68" fmla="*/ 14 w 39"/>
                    <a:gd name="T69" fmla="*/ 16 h 33"/>
                    <a:gd name="T70" fmla="*/ 14 w 39"/>
                    <a:gd name="T71" fmla="*/ 14 h 33"/>
                    <a:gd name="T72" fmla="*/ 12 w 39"/>
                    <a:gd name="T73" fmla="*/ 12 h 33"/>
                    <a:gd name="T74" fmla="*/ 10 w 39"/>
                    <a:gd name="T75" fmla="*/ 12 h 33"/>
                    <a:gd name="T76" fmla="*/ 8 w 39"/>
                    <a:gd name="T77" fmla="*/ 12 h 33"/>
                    <a:gd name="T78" fmla="*/ 8 w 39"/>
                    <a:gd name="T79" fmla="*/ 14 h 33"/>
                    <a:gd name="T80" fmla="*/ 8 w 39"/>
                    <a:gd name="T81" fmla="*/ 16 h 33"/>
                    <a:gd name="T82" fmla="*/ 8 w 39"/>
                    <a:gd name="T83" fmla="*/ 18 h 33"/>
                    <a:gd name="T84" fmla="*/ 8 w 39"/>
                    <a:gd name="T85" fmla="*/ 20 h 33"/>
                    <a:gd name="T86" fmla="*/ 10 w 39"/>
                    <a:gd name="T87" fmla="*/ 20 h 33"/>
                    <a:gd name="T88" fmla="*/ 12 w 39"/>
                    <a:gd name="T89" fmla="*/ 20 h 33"/>
                    <a:gd name="T90" fmla="*/ 19 w 39"/>
                    <a:gd name="T91" fmla="*/ 12 h 33"/>
                    <a:gd name="T92" fmla="*/ 21 w 39"/>
                    <a:gd name="T93" fmla="*/ 14 h 33"/>
                    <a:gd name="T94" fmla="*/ 23 w 39"/>
                    <a:gd name="T95" fmla="*/ 16 h 33"/>
                    <a:gd name="T96" fmla="*/ 23 w 39"/>
                    <a:gd name="T97" fmla="*/ 20 h 33"/>
                    <a:gd name="T98" fmla="*/ 25 w 39"/>
                    <a:gd name="T99" fmla="*/ 22 h 33"/>
                    <a:gd name="T100" fmla="*/ 26 w 39"/>
                    <a:gd name="T101" fmla="*/ 22 h 33"/>
                    <a:gd name="T102" fmla="*/ 28 w 39"/>
                    <a:gd name="T103" fmla="*/ 22 h 33"/>
                    <a:gd name="T104" fmla="*/ 28 w 39"/>
                    <a:gd name="T105" fmla="*/ 22 h 33"/>
                    <a:gd name="T106" fmla="*/ 30 w 39"/>
                    <a:gd name="T107" fmla="*/ 20 h 33"/>
                    <a:gd name="T108" fmla="*/ 30 w 39"/>
                    <a:gd name="T109" fmla="*/ 18 h 33"/>
                    <a:gd name="T110" fmla="*/ 30 w 39"/>
                    <a:gd name="T111" fmla="*/ 16 h 33"/>
                    <a:gd name="T112" fmla="*/ 30 w 39"/>
                    <a:gd name="T113" fmla="*/ 14 h 33"/>
                    <a:gd name="T114" fmla="*/ 28 w 39"/>
                    <a:gd name="T115" fmla="*/ 14 h 33"/>
                    <a:gd name="T116" fmla="*/ 26 w 39"/>
                    <a:gd name="T117" fmla="*/ 12 h 33"/>
                    <a:gd name="T118" fmla="*/ 25 w 39"/>
                    <a:gd name="T119" fmla="*/ 12 h 33"/>
                    <a:gd name="T120" fmla="*/ 21 w 39"/>
                    <a:gd name="T121" fmla="*/ 12 h 33"/>
                    <a:gd name="T122" fmla="*/ 21 w 39"/>
                    <a:gd name="T123" fmla="*/ 12 h 33"/>
                    <a:gd name="T124" fmla="*/ 19 w 39"/>
                    <a:gd name="T125" fmla="*/ 12 h 3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9"/>
                    <a:gd name="T190" fmla="*/ 0 h 33"/>
                    <a:gd name="T191" fmla="*/ 39 w 39"/>
                    <a:gd name="T192" fmla="*/ 33 h 3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9" h="33">
                      <a:moveTo>
                        <a:pt x="12" y="20"/>
                      </a:moveTo>
                      <a:lnTo>
                        <a:pt x="12" y="26"/>
                      </a:lnTo>
                      <a:lnTo>
                        <a:pt x="12" y="31"/>
                      </a:lnTo>
                      <a:lnTo>
                        <a:pt x="10" y="33"/>
                      </a:lnTo>
                      <a:lnTo>
                        <a:pt x="8" y="31"/>
                      </a:lnTo>
                      <a:lnTo>
                        <a:pt x="5" y="31"/>
                      </a:lnTo>
                      <a:lnTo>
                        <a:pt x="3" y="28"/>
                      </a:lnTo>
                      <a:lnTo>
                        <a:pt x="1" y="26"/>
                      </a:lnTo>
                      <a:lnTo>
                        <a:pt x="1" y="24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5" y="10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5" y="12"/>
                      </a:lnTo>
                      <a:lnTo>
                        <a:pt x="35" y="14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9" y="22"/>
                      </a:lnTo>
                      <a:lnTo>
                        <a:pt x="39" y="24"/>
                      </a:lnTo>
                      <a:lnTo>
                        <a:pt x="37" y="26"/>
                      </a:lnTo>
                      <a:lnTo>
                        <a:pt x="35" y="31"/>
                      </a:lnTo>
                      <a:lnTo>
                        <a:pt x="33" y="33"/>
                      </a:lnTo>
                      <a:lnTo>
                        <a:pt x="32" y="33"/>
                      </a:lnTo>
                      <a:lnTo>
                        <a:pt x="30" y="33"/>
                      </a:lnTo>
                      <a:lnTo>
                        <a:pt x="28" y="33"/>
                      </a:lnTo>
                      <a:lnTo>
                        <a:pt x="26" y="33"/>
                      </a:lnTo>
                      <a:lnTo>
                        <a:pt x="25" y="33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19" y="28"/>
                      </a:lnTo>
                      <a:lnTo>
                        <a:pt x="17" y="26"/>
                      </a:lnTo>
                      <a:lnTo>
                        <a:pt x="17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0"/>
                      </a:lnTo>
                      <a:close/>
                      <a:moveTo>
                        <a:pt x="19" y="12"/>
                      </a:moveTo>
                      <a:lnTo>
                        <a:pt x="21" y="14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6" y="22"/>
                      </a:lnTo>
                      <a:lnTo>
                        <a:pt x="28" y="22"/>
                      </a:lnTo>
                      <a:lnTo>
                        <a:pt x="30" y="20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2" name="Freeform 268"/>
                <p:cNvSpPr>
                  <a:spLocks/>
                </p:cNvSpPr>
                <p:nvPr/>
              </p:nvSpPr>
              <p:spPr bwMode="auto">
                <a:xfrm>
                  <a:off x="1943" y="3300"/>
                  <a:ext cx="37" cy="29"/>
                </a:xfrm>
                <a:custGeom>
                  <a:avLst/>
                  <a:gdLst>
                    <a:gd name="T0" fmla="*/ 0 w 37"/>
                    <a:gd name="T1" fmla="*/ 29 h 29"/>
                    <a:gd name="T2" fmla="*/ 0 w 37"/>
                    <a:gd name="T3" fmla="*/ 27 h 29"/>
                    <a:gd name="T4" fmla="*/ 0 w 37"/>
                    <a:gd name="T5" fmla="*/ 25 h 29"/>
                    <a:gd name="T6" fmla="*/ 0 w 37"/>
                    <a:gd name="T7" fmla="*/ 19 h 29"/>
                    <a:gd name="T8" fmla="*/ 1 w 37"/>
                    <a:gd name="T9" fmla="*/ 19 h 29"/>
                    <a:gd name="T10" fmla="*/ 3 w 37"/>
                    <a:gd name="T11" fmla="*/ 19 h 29"/>
                    <a:gd name="T12" fmla="*/ 7 w 37"/>
                    <a:gd name="T13" fmla="*/ 19 h 29"/>
                    <a:gd name="T14" fmla="*/ 5 w 37"/>
                    <a:gd name="T15" fmla="*/ 19 h 29"/>
                    <a:gd name="T16" fmla="*/ 3 w 37"/>
                    <a:gd name="T17" fmla="*/ 17 h 29"/>
                    <a:gd name="T18" fmla="*/ 1 w 37"/>
                    <a:gd name="T19" fmla="*/ 17 h 29"/>
                    <a:gd name="T20" fmla="*/ 1 w 37"/>
                    <a:gd name="T21" fmla="*/ 15 h 29"/>
                    <a:gd name="T22" fmla="*/ 0 w 37"/>
                    <a:gd name="T23" fmla="*/ 13 h 29"/>
                    <a:gd name="T24" fmla="*/ 0 w 37"/>
                    <a:gd name="T25" fmla="*/ 13 h 29"/>
                    <a:gd name="T26" fmla="*/ 0 w 37"/>
                    <a:gd name="T27" fmla="*/ 11 h 29"/>
                    <a:gd name="T28" fmla="*/ 0 w 37"/>
                    <a:gd name="T29" fmla="*/ 9 h 29"/>
                    <a:gd name="T30" fmla="*/ 0 w 37"/>
                    <a:gd name="T31" fmla="*/ 7 h 29"/>
                    <a:gd name="T32" fmla="*/ 1 w 37"/>
                    <a:gd name="T33" fmla="*/ 7 h 29"/>
                    <a:gd name="T34" fmla="*/ 3 w 37"/>
                    <a:gd name="T35" fmla="*/ 2 h 29"/>
                    <a:gd name="T36" fmla="*/ 5 w 37"/>
                    <a:gd name="T37" fmla="*/ 0 h 29"/>
                    <a:gd name="T38" fmla="*/ 7 w 37"/>
                    <a:gd name="T39" fmla="*/ 0 h 29"/>
                    <a:gd name="T40" fmla="*/ 10 w 37"/>
                    <a:gd name="T41" fmla="*/ 0 h 29"/>
                    <a:gd name="T42" fmla="*/ 14 w 37"/>
                    <a:gd name="T43" fmla="*/ 0 h 29"/>
                    <a:gd name="T44" fmla="*/ 21 w 37"/>
                    <a:gd name="T45" fmla="*/ 0 h 29"/>
                    <a:gd name="T46" fmla="*/ 26 w 37"/>
                    <a:gd name="T47" fmla="*/ 0 h 29"/>
                    <a:gd name="T48" fmla="*/ 37 w 37"/>
                    <a:gd name="T49" fmla="*/ 0 h 29"/>
                    <a:gd name="T50" fmla="*/ 37 w 37"/>
                    <a:gd name="T51" fmla="*/ 2 h 29"/>
                    <a:gd name="T52" fmla="*/ 37 w 37"/>
                    <a:gd name="T53" fmla="*/ 7 h 29"/>
                    <a:gd name="T54" fmla="*/ 37 w 37"/>
                    <a:gd name="T55" fmla="*/ 9 h 29"/>
                    <a:gd name="T56" fmla="*/ 37 w 37"/>
                    <a:gd name="T57" fmla="*/ 11 h 29"/>
                    <a:gd name="T58" fmla="*/ 33 w 37"/>
                    <a:gd name="T59" fmla="*/ 11 h 29"/>
                    <a:gd name="T60" fmla="*/ 28 w 37"/>
                    <a:gd name="T61" fmla="*/ 11 h 29"/>
                    <a:gd name="T62" fmla="*/ 17 w 37"/>
                    <a:gd name="T63" fmla="*/ 11 h 29"/>
                    <a:gd name="T64" fmla="*/ 16 w 37"/>
                    <a:gd name="T65" fmla="*/ 11 h 29"/>
                    <a:gd name="T66" fmla="*/ 14 w 37"/>
                    <a:gd name="T67" fmla="*/ 11 h 29"/>
                    <a:gd name="T68" fmla="*/ 12 w 37"/>
                    <a:gd name="T69" fmla="*/ 13 h 29"/>
                    <a:gd name="T70" fmla="*/ 12 w 37"/>
                    <a:gd name="T71" fmla="*/ 13 h 29"/>
                    <a:gd name="T72" fmla="*/ 12 w 37"/>
                    <a:gd name="T73" fmla="*/ 13 h 29"/>
                    <a:gd name="T74" fmla="*/ 10 w 37"/>
                    <a:gd name="T75" fmla="*/ 13 h 29"/>
                    <a:gd name="T76" fmla="*/ 10 w 37"/>
                    <a:gd name="T77" fmla="*/ 15 h 29"/>
                    <a:gd name="T78" fmla="*/ 10 w 37"/>
                    <a:gd name="T79" fmla="*/ 17 h 29"/>
                    <a:gd name="T80" fmla="*/ 12 w 37"/>
                    <a:gd name="T81" fmla="*/ 17 h 29"/>
                    <a:gd name="T82" fmla="*/ 12 w 37"/>
                    <a:gd name="T83" fmla="*/ 17 h 29"/>
                    <a:gd name="T84" fmla="*/ 12 w 37"/>
                    <a:gd name="T85" fmla="*/ 17 h 29"/>
                    <a:gd name="T86" fmla="*/ 14 w 37"/>
                    <a:gd name="T87" fmla="*/ 19 h 29"/>
                    <a:gd name="T88" fmla="*/ 16 w 37"/>
                    <a:gd name="T89" fmla="*/ 19 h 29"/>
                    <a:gd name="T90" fmla="*/ 17 w 37"/>
                    <a:gd name="T91" fmla="*/ 19 h 29"/>
                    <a:gd name="T92" fmla="*/ 19 w 37"/>
                    <a:gd name="T93" fmla="*/ 19 h 29"/>
                    <a:gd name="T94" fmla="*/ 25 w 37"/>
                    <a:gd name="T95" fmla="*/ 19 h 29"/>
                    <a:gd name="T96" fmla="*/ 28 w 37"/>
                    <a:gd name="T97" fmla="*/ 19 h 29"/>
                    <a:gd name="T98" fmla="*/ 37 w 37"/>
                    <a:gd name="T99" fmla="*/ 19 h 29"/>
                    <a:gd name="T100" fmla="*/ 37 w 37"/>
                    <a:gd name="T101" fmla="*/ 25 h 29"/>
                    <a:gd name="T102" fmla="*/ 37 w 37"/>
                    <a:gd name="T103" fmla="*/ 27 h 29"/>
                    <a:gd name="T104" fmla="*/ 37 w 37"/>
                    <a:gd name="T105" fmla="*/ 29 h 29"/>
                    <a:gd name="T106" fmla="*/ 0 w 37"/>
                    <a:gd name="T107" fmla="*/ 29 h 2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7"/>
                    <a:gd name="T163" fmla="*/ 0 h 29"/>
                    <a:gd name="T164" fmla="*/ 37 w 37"/>
                    <a:gd name="T165" fmla="*/ 29 h 2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7" h="29">
                      <a:moveTo>
                        <a:pt x="0" y="29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3" y="11"/>
                      </a:lnTo>
                      <a:lnTo>
                        <a:pt x="28" y="11"/>
                      </a:lnTo>
                      <a:lnTo>
                        <a:pt x="17" y="11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5" y="19"/>
                      </a:lnTo>
                      <a:lnTo>
                        <a:pt x="28" y="19"/>
                      </a:lnTo>
                      <a:lnTo>
                        <a:pt x="37" y="19"/>
                      </a:lnTo>
                      <a:lnTo>
                        <a:pt x="37" y="25"/>
                      </a:lnTo>
                      <a:lnTo>
                        <a:pt x="37" y="27"/>
                      </a:lnTo>
                      <a:lnTo>
                        <a:pt x="37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3" name="Freeform 269"/>
                <p:cNvSpPr>
                  <a:spLocks/>
                </p:cNvSpPr>
                <p:nvPr/>
              </p:nvSpPr>
              <p:spPr bwMode="auto">
                <a:xfrm>
                  <a:off x="1943" y="3219"/>
                  <a:ext cx="37" cy="47"/>
                </a:xfrm>
                <a:custGeom>
                  <a:avLst/>
                  <a:gdLst>
                    <a:gd name="T0" fmla="*/ 0 w 37"/>
                    <a:gd name="T1" fmla="*/ 45 h 47"/>
                    <a:gd name="T2" fmla="*/ 0 w 37"/>
                    <a:gd name="T3" fmla="*/ 36 h 47"/>
                    <a:gd name="T4" fmla="*/ 5 w 37"/>
                    <a:gd name="T5" fmla="*/ 36 h 47"/>
                    <a:gd name="T6" fmla="*/ 5 w 37"/>
                    <a:gd name="T7" fmla="*/ 36 h 47"/>
                    <a:gd name="T8" fmla="*/ 1 w 37"/>
                    <a:gd name="T9" fmla="*/ 34 h 47"/>
                    <a:gd name="T10" fmla="*/ 0 w 37"/>
                    <a:gd name="T11" fmla="*/ 32 h 47"/>
                    <a:gd name="T12" fmla="*/ 0 w 37"/>
                    <a:gd name="T13" fmla="*/ 28 h 47"/>
                    <a:gd name="T14" fmla="*/ 0 w 37"/>
                    <a:gd name="T15" fmla="*/ 24 h 47"/>
                    <a:gd name="T16" fmla="*/ 1 w 37"/>
                    <a:gd name="T17" fmla="*/ 20 h 47"/>
                    <a:gd name="T18" fmla="*/ 5 w 37"/>
                    <a:gd name="T19" fmla="*/ 20 h 47"/>
                    <a:gd name="T20" fmla="*/ 5 w 37"/>
                    <a:gd name="T21" fmla="*/ 18 h 47"/>
                    <a:gd name="T22" fmla="*/ 1 w 37"/>
                    <a:gd name="T23" fmla="*/ 16 h 47"/>
                    <a:gd name="T24" fmla="*/ 0 w 37"/>
                    <a:gd name="T25" fmla="*/ 14 h 47"/>
                    <a:gd name="T26" fmla="*/ 0 w 37"/>
                    <a:gd name="T27" fmla="*/ 10 h 47"/>
                    <a:gd name="T28" fmla="*/ 1 w 37"/>
                    <a:gd name="T29" fmla="*/ 6 h 47"/>
                    <a:gd name="T30" fmla="*/ 5 w 37"/>
                    <a:gd name="T31" fmla="*/ 0 h 47"/>
                    <a:gd name="T32" fmla="*/ 10 w 37"/>
                    <a:gd name="T33" fmla="*/ 0 h 47"/>
                    <a:gd name="T34" fmla="*/ 21 w 37"/>
                    <a:gd name="T35" fmla="*/ 0 h 47"/>
                    <a:gd name="T36" fmla="*/ 37 w 37"/>
                    <a:gd name="T37" fmla="*/ 0 h 47"/>
                    <a:gd name="T38" fmla="*/ 37 w 37"/>
                    <a:gd name="T39" fmla="*/ 6 h 47"/>
                    <a:gd name="T40" fmla="*/ 37 w 37"/>
                    <a:gd name="T41" fmla="*/ 10 h 47"/>
                    <a:gd name="T42" fmla="*/ 16 w 37"/>
                    <a:gd name="T43" fmla="*/ 10 h 47"/>
                    <a:gd name="T44" fmla="*/ 14 w 37"/>
                    <a:gd name="T45" fmla="*/ 10 h 47"/>
                    <a:gd name="T46" fmla="*/ 12 w 37"/>
                    <a:gd name="T47" fmla="*/ 12 h 47"/>
                    <a:gd name="T48" fmla="*/ 10 w 37"/>
                    <a:gd name="T49" fmla="*/ 12 h 47"/>
                    <a:gd name="T50" fmla="*/ 10 w 37"/>
                    <a:gd name="T51" fmla="*/ 16 h 47"/>
                    <a:gd name="T52" fmla="*/ 12 w 37"/>
                    <a:gd name="T53" fmla="*/ 16 h 47"/>
                    <a:gd name="T54" fmla="*/ 14 w 37"/>
                    <a:gd name="T55" fmla="*/ 18 h 47"/>
                    <a:gd name="T56" fmla="*/ 17 w 37"/>
                    <a:gd name="T57" fmla="*/ 18 h 47"/>
                    <a:gd name="T58" fmla="*/ 23 w 37"/>
                    <a:gd name="T59" fmla="*/ 18 h 47"/>
                    <a:gd name="T60" fmla="*/ 33 w 37"/>
                    <a:gd name="T61" fmla="*/ 18 h 47"/>
                    <a:gd name="T62" fmla="*/ 37 w 37"/>
                    <a:gd name="T63" fmla="*/ 24 h 47"/>
                    <a:gd name="T64" fmla="*/ 37 w 37"/>
                    <a:gd name="T65" fmla="*/ 28 h 47"/>
                    <a:gd name="T66" fmla="*/ 28 w 37"/>
                    <a:gd name="T67" fmla="*/ 28 h 47"/>
                    <a:gd name="T68" fmla="*/ 16 w 37"/>
                    <a:gd name="T69" fmla="*/ 28 h 47"/>
                    <a:gd name="T70" fmla="*/ 14 w 37"/>
                    <a:gd name="T71" fmla="*/ 28 h 47"/>
                    <a:gd name="T72" fmla="*/ 12 w 37"/>
                    <a:gd name="T73" fmla="*/ 30 h 47"/>
                    <a:gd name="T74" fmla="*/ 10 w 37"/>
                    <a:gd name="T75" fmla="*/ 30 h 47"/>
                    <a:gd name="T76" fmla="*/ 10 w 37"/>
                    <a:gd name="T77" fmla="*/ 32 h 47"/>
                    <a:gd name="T78" fmla="*/ 10 w 37"/>
                    <a:gd name="T79" fmla="*/ 34 h 47"/>
                    <a:gd name="T80" fmla="*/ 12 w 37"/>
                    <a:gd name="T81" fmla="*/ 34 h 47"/>
                    <a:gd name="T82" fmla="*/ 14 w 37"/>
                    <a:gd name="T83" fmla="*/ 36 h 47"/>
                    <a:gd name="T84" fmla="*/ 17 w 37"/>
                    <a:gd name="T85" fmla="*/ 36 h 47"/>
                    <a:gd name="T86" fmla="*/ 23 w 37"/>
                    <a:gd name="T87" fmla="*/ 36 h 47"/>
                    <a:gd name="T88" fmla="*/ 33 w 37"/>
                    <a:gd name="T89" fmla="*/ 36 h 47"/>
                    <a:gd name="T90" fmla="*/ 37 w 37"/>
                    <a:gd name="T91" fmla="*/ 43 h 47"/>
                    <a:gd name="T92" fmla="*/ 37 w 37"/>
                    <a:gd name="T93" fmla="*/ 47 h 4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7"/>
                    <a:gd name="T142" fmla="*/ 0 h 47"/>
                    <a:gd name="T143" fmla="*/ 37 w 37"/>
                    <a:gd name="T144" fmla="*/ 47 h 4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7" h="47">
                      <a:moveTo>
                        <a:pt x="0" y="47"/>
                      </a:move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36"/>
                      </a:lnTo>
                      <a:lnTo>
                        <a:pt x="3" y="36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5" y="36"/>
                      </a:lnTo>
                      <a:lnTo>
                        <a:pt x="3" y="34"/>
                      </a:lnTo>
                      <a:lnTo>
                        <a:pt x="1" y="34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3" y="18"/>
                      </a:lnTo>
                      <a:lnTo>
                        <a:pt x="28" y="18"/>
                      </a:lnTo>
                      <a:lnTo>
                        <a:pt x="33" y="18"/>
                      </a:lnTo>
                      <a:lnTo>
                        <a:pt x="37" y="18"/>
                      </a:lnTo>
                      <a:lnTo>
                        <a:pt x="37" y="24"/>
                      </a:lnTo>
                      <a:lnTo>
                        <a:pt x="37" y="26"/>
                      </a:lnTo>
                      <a:lnTo>
                        <a:pt x="37" y="28"/>
                      </a:lnTo>
                      <a:lnTo>
                        <a:pt x="33" y="28"/>
                      </a:lnTo>
                      <a:lnTo>
                        <a:pt x="28" y="28"/>
                      </a:lnTo>
                      <a:lnTo>
                        <a:pt x="17" y="28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2" y="30"/>
                      </a:lnTo>
                      <a:lnTo>
                        <a:pt x="10" y="30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4"/>
                      </a:lnTo>
                      <a:lnTo>
                        <a:pt x="14" y="36"/>
                      </a:lnTo>
                      <a:lnTo>
                        <a:pt x="16" y="36"/>
                      </a:lnTo>
                      <a:lnTo>
                        <a:pt x="17" y="36"/>
                      </a:lnTo>
                      <a:lnTo>
                        <a:pt x="19" y="36"/>
                      </a:lnTo>
                      <a:lnTo>
                        <a:pt x="23" y="36"/>
                      </a:lnTo>
                      <a:lnTo>
                        <a:pt x="28" y="36"/>
                      </a:lnTo>
                      <a:lnTo>
                        <a:pt x="33" y="36"/>
                      </a:lnTo>
                      <a:lnTo>
                        <a:pt x="37" y="36"/>
                      </a:lnTo>
                      <a:lnTo>
                        <a:pt x="37" y="43"/>
                      </a:lnTo>
                      <a:lnTo>
                        <a:pt x="37" y="45"/>
                      </a:lnTo>
                      <a:lnTo>
                        <a:pt x="37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4" name="Freeform 270"/>
                <p:cNvSpPr>
                  <a:spLocks noEditPoints="1"/>
                </p:cNvSpPr>
                <p:nvPr/>
              </p:nvSpPr>
              <p:spPr bwMode="auto">
                <a:xfrm>
                  <a:off x="1943" y="3141"/>
                  <a:ext cx="39" cy="32"/>
                </a:xfrm>
                <a:custGeom>
                  <a:avLst/>
                  <a:gdLst>
                    <a:gd name="T0" fmla="*/ 23 w 39"/>
                    <a:gd name="T1" fmla="*/ 4 h 32"/>
                    <a:gd name="T2" fmla="*/ 23 w 39"/>
                    <a:gd name="T3" fmla="*/ 16 h 32"/>
                    <a:gd name="T4" fmla="*/ 28 w 39"/>
                    <a:gd name="T5" fmla="*/ 20 h 32"/>
                    <a:gd name="T6" fmla="*/ 30 w 39"/>
                    <a:gd name="T7" fmla="*/ 18 h 32"/>
                    <a:gd name="T8" fmla="*/ 30 w 39"/>
                    <a:gd name="T9" fmla="*/ 16 h 32"/>
                    <a:gd name="T10" fmla="*/ 30 w 39"/>
                    <a:gd name="T11" fmla="*/ 14 h 32"/>
                    <a:gd name="T12" fmla="*/ 30 w 39"/>
                    <a:gd name="T13" fmla="*/ 12 h 32"/>
                    <a:gd name="T14" fmla="*/ 28 w 39"/>
                    <a:gd name="T15" fmla="*/ 12 h 32"/>
                    <a:gd name="T16" fmla="*/ 26 w 39"/>
                    <a:gd name="T17" fmla="*/ 10 h 32"/>
                    <a:gd name="T18" fmla="*/ 28 w 39"/>
                    <a:gd name="T19" fmla="*/ 6 h 32"/>
                    <a:gd name="T20" fmla="*/ 28 w 39"/>
                    <a:gd name="T21" fmla="*/ 0 h 32"/>
                    <a:gd name="T22" fmla="*/ 35 w 39"/>
                    <a:gd name="T23" fmla="*/ 4 h 32"/>
                    <a:gd name="T24" fmla="*/ 39 w 39"/>
                    <a:gd name="T25" fmla="*/ 8 h 32"/>
                    <a:gd name="T26" fmla="*/ 39 w 39"/>
                    <a:gd name="T27" fmla="*/ 16 h 32"/>
                    <a:gd name="T28" fmla="*/ 39 w 39"/>
                    <a:gd name="T29" fmla="*/ 20 h 32"/>
                    <a:gd name="T30" fmla="*/ 37 w 39"/>
                    <a:gd name="T31" fmla="*/ 24 h 32"/>
                    <a:gd name="T32" fmla="*/ 32 w 39"/>
                    <a:gd name="T33" fmla="*/ 28 h 32"/>
                    <a:gd name="T34" fmla="*/ 28 w 39"/>
                    <a:gd name="T35" fmla="*/ 30 h 32"/>
                    <a:gd name="T36" fmla="*/ 23 w 39"/>
                    <a:gd name="T37" fmla="*/ 32 h 32"/>
                    <a:gd name="T38" fmla="*/ 16 w 39"/>
                    <a:gd name="T39" fmla="*/ 32 h 32"/>
                    <a:gd name="T40" fmla="*/ 8 w 39"/>
                    <a:gd name="T41" fmla="*/ 30 h 32"/>
                    <a:gd name="T42" fmla="*/ 3 w 39"/>
                    <a:gd name="T43" fmla="*/ 26 h 32"/>
                    <a:gd name="T44" fmla="*/ 0 w 39"/>
                    <a:gd name="T45" fmla="*/ 20 h 32"/>
                    <a:gd name="T46" fmla="*/ 0 w 39"/>
                    <a:gd name="T47" fmla="*/ 10 h 32"/>
                    <a:gd name="T48" fmla="*/ 1 w 39"/>
                    <a:gd name="T49" fmla="*/ 6 h 32"/>
                    <a:gd name="T50" fmla="*/ 5 w 39"/>
                    <a:gd name="T51" fmla="*/ 4 h 32"/>
                    <a:gd name="T52" fmla="*/ 8 w 39"/>
                    <a:gd name="T53" fmla="*/ 2 h 32"/>
                    <a:gd name="T54" fmla="*/ 14 w 39"/>
                    <a:gd name="T55" fmla="*/ 0 h 32"/>
                    <a:gd name="T56" fmla="*/ 21 w 39"/>
                    <a:gd name="T57" fmla="*/ 0 h 32"/>
                    <a:gd name="T58" fmla="*/ 23 w 39"/>
                    <a:gd name="T59" fmla="*/ 0 h 32"/>
                    <a:gd name="T60" fmla="*/ 23 w 39"/>
                    <a:gd name="T61" fmla="*/ 0 h 32"/>
                    <a:gd name="T62" fmla="*/ 16 w 39"/>
                    <a:gd name="T63" fmla="*/ 10 h 32"/>
                    <a:gd name="T64" fmla="*/ 12 w 39"/>
                    <a:gd name="T65" fmla="*/ 10 h 32"/>
                    <a:gd name="T66" fmla="*/ 10 w 39"/>
                    <a:gd name="T67" fmla="*/ 12 h 32"/>
                    <a:gd name="T68" fmla="*/ 8 w 39"/>
                    <a:gd name="T69" fmla="*/ 14 h 32"/>
                    <a:gd name="T70" fmla="*/ 8 w 39"/>
                    <a:gd name="T71" fmla="*/ 16 h 32"/>
                    <a:gd name="T72" fmla="*/ 8 w 39"/>
                    <a:gd name="T73" fmla="*/ 18 h 32"/>
                    <a:gd name="T74" fmla="*/ 16 w 39"/>
                    <a:gd name="T75" fmla="*/ 20 h 32"/>
                    <a:gd name="T76" fmla="*/ 16 w 39"/>
                    <a:gd name="T77" fmla="*/ 16 h 32"/>
                    <a:gd name="T78" fmla="*/ 16 w 39"/>
                    <a:gd name="T79" fmla="*/ 10 h 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32"/>
                    <a:gd name="T122" fmla="*/ 39 w 39"/>
                    <a:gd name="T123" fmla="*/ 32 h 3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32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3" y="16"/>
                      </a:lnTo>
                      <a:lnTo>
                        <a:pt x="23" y="20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6" y="10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9" y="22"/>
                      </a:lnTo>
                      <a:lnTo>
                        <a:pt x="37" y="24"/>
                      </a:lnTo>
                      <a:lnTo>
                        <a:pt x="33" y="28"/>
                      </a:lnTo>
                      <a:lnTo>
                        <a:pt x="32" y="28"/>
                      </a:lnTo>
                      <a:lnTo>
                        <a:pt x="30" y="30"/>
                      </a:lnTo>
                      <a:lnTo>
                        <a:pt x="28" y="30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2" y="30"/>
                      </a:lnTo>
                      <a:lnTo>
                        <a:pt x="8" y="30"/>
                      </a:lnTo>
                      <a:lnTo>
                        <a:pt x="5" y="28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10"/>
                      </a:move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10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5" name="Freeform 271"/>
                <p:cNvSpPr>
                  <a:spLocks/>
                </p:cNvSpPr>
                <p:nvPr/>
              </p:nvSpPr>
              <p:spPr bwMode="auto">
                <a:xfrm>
                  <a:off x="1928" y="3087"/>
                  <a:ext cx="54" cy="23"/>
                </a:xfrm>
                <a:custGeom>
                  <a:avLst/>
                  <a:gdLst>
                    <a:gd name="T0" fmla="*/ 0 w 54"/>
                    <a:gd name="T1" fmla="*/ 9 h 23"/>
                    <a:gd name="T2" fmla="*/ 7 w 54"/>
                    <a:gd name="T3" fmla="*/ 9 h 23"/>
                    <a:gd name="T4" fmla="*/ 11 w 54"/>
                    <a:gd name="T5" fmla="*/ 9 h 23"/>
                    <a:gd name="T6" fmla="*/ 15 w 54"/>
                    <a:gd name="T7" fmla="*/ 9 h 23"/>
                    <a:gd name="T8" fmla="*/ 15 w 54"/>
                    <a:gd name="T9" fmla="*/ 3 h 23"/>
                    <a:gd name="T10" fmla="*/ 25 w 54"/>
                    <a:gd name="T11" fmla="*/ 3 h 23"/>
                    <a:gd name="T12" fmla="*/ 25 w 54"/>
                    <a:gd name="T13" fmla="*/ 9 h 23"/>
                    <a:gd name="T14" fmla="*/ 29 w 54"/>
                    <a:gd name="T15" fmla="*/ 9 h 23"/>
                    <a:gd name="T16" fmla="*/ 32 w 54"/>
                    <a:gd name="T17" fmla="*/ 9 h 23"/>
                    <a:gd name="T18" fmla="*/ 36 w 54"/>
                    <a:gd name="T19" fmla="*/ 9 h 23"/>
                    <a:gd name="T20" fmla="*/ 40 w 54"/>
                    <a:gd name="T21" fmla="*/ 9 h 23"/>
                    <a:gd name="T22" fmla="*/ 41 w 54"/>
                    <a:gd name="T23" fmla="*/ 9 h 23"/>
                    <a:gd name="T24" fmla="*/ 41 w 54"/>
                    <a:gd name="T25" fmla="*/ 9 h 23"/>
                    <a:gd name="T26" fmla="*/ 41 w 54"/>
                    <a:gd name="T27" fmla="*/ 9 h 23"/>
                    <a:gd name="T28" fmla="*/ 43 w 54"/>
                    <a:gd name="T29" fmla="*/ 7 h 23"/>
                    <a:gd name="T30" fmla="*/ 43 w 54"/>
                    <a:gd name="T31" fmla="*/ 7 h 23"/>
                    <a:gd name="T32" fmla="*/ 43 w 54"/>
                    <a:gd name="T33" fmla="*/ 5 h 23"/>
                    <a:gd name="T34" fmla="*/ 43 w 54"/>
                    <a:gd name="T35" fmla="*/ 5 h 23"/>
                    <a:gd name="T36" fmla="*/ 43 w 54"/>
                    <a:gd name="T37" fmla="*/ 5 h 23"/>
                    <a:gd name="T38" fmla="*/ 43 w 54"/>
                    <a:gd name="T39" fmla="*/ 3 h 23"/>
                    <a:gd name="T40" fmla="*/ 45 w 54"/>
                    <a:gd name="T41" fmla="*/ 3 h 23"/>
                    <a:gd name="T42" fmla="*/ 48 w 54"/>
                    <a:gd name="T43" fmla="*/ 3 h 23"/>
                    <a:gd name="T44" fmla="*/ 50 w 54"/>
                    <a:gd name="T45" fmla="*/ 3 h 23"/>
                    <a:gd name="T46" fmla="*/ 52 w 54"/>
                    <a:gd name="T47" fmla="*/ 0 h 23"/>
                    <a:gd name="T48" fmla="*/ 54 w 54"/>
                    <a:gd name="T49" fmla="*/ 3 h 23"/>
                    <a:gd name="T50" fmla="*/ 54 w 54"/>
                    <a:gd name="T51" fmla="*/ 5 h 23"/>
                    <a:gd name="T52" fmla="*/ 54 w 54"/>
                    <a:gd name="T53" fmla="*/ 9 h 23"/>
                    <a:gd name="T54" fmla="*/ 54 w 54"/>
                    <a:gd name="T55" fmla="*/ 13 h 23"/>
                    <a:gd name="T56" fmla="*/ 54 w 54"/>
                    <a:gd name="T57" fmla="*/ 13 h 23"/>
                    <a:gd name="T58" fmla="*/ 52 w 54"/>
                    <a:gd name="T59" fmla="*/ 15 h 23"/>
                    <a:gd name="T60" fmla="*/ 52 w 54"/>
                    <a:gd name="T61" fmla="*/ 17 h 23"/>
                    <a:gd name="T62" fmla="*/ 50 w 54"/>
                    <a:gd name="T63" fmla="*/ 17 h 23"/>
                    <a:gd name="T64" fmla="*/ 48 w 54"/>
                    <a:gd name="T65" fmla="*/ 17 h 23"/>
                    <a:gd name="T66" fmla="*/ 47 w 54"/>
                    <a:gd name="T67" fmla="*/ 19 h 23"/>
                    <a:gd name="T68" fmla="*/ 45 w 54"/>
                    <a:gd name="T69" fmla="*/ 19 h 23"/>
                    <a:gd name="T70" fmla="*/ 40 w 54"/>
                    <a:gd name="T71" fmla="*/ 19 h 23"/>
                    <a:gd name="T72" fmla="*/ 36 w 54"/>
                    <a:gd name="T73" fmla="*/ 19 h 23"/>
                    <a:gd name="T74" fmla="*/ 32 w 54"/>
                    <a:gd name="T75" fmla="*/ 19 h 23"/>
                    <a:gd name="T76" fmla="*/ 29 w 54"/>
                    <a:gd name="T77" fmla="*/ 19 h 23"/>
                    <a:gd name="T78" fmla="*/ 25 w 54"/>
                    <a:gd name="T79" fmla="*/ 19 h 23"/>
                    <a:gd name="T80" fmla="*/ 25 w 54"/>
                    <a:gd name="T81" fmla="*/ 21 h 23"/>
                    <a:gd name="T82" fmla="*/ 25 w 54"/>
                    <a:gd name="T83" fmla="*/ 21 h 23"/>
                    <a:gd name="T84" fmla="*/ 25 w 54"/>
                    <a:gd name="T85" fmla="*/ 21 h 23"/>
                    <a:gd name="T86" fmla="*/ 25 w 54"/>
                    <a:gd name="T87" fmla="*/ 23 h 23"/>
                    <a:gd name="T88" fmla="*/ 15 w 54"/>
                    <a:gd name="T89" fmla="*/ 23 h 23"/>
                    <a:gd name="T90" fmla="*/ 15 w 54"/>
                    <a:gd name="T91" fmla="*/ 21 h 23"/>
                    <a:gd name="T92" fmla="*/ 15 w 54"/>
                    <a:gd name="T93" fmla="*/ 21 h 23"/>
                    <a:gd name="T94" fmla="*/ 15 w 54"/>
                    <a:gd name="T95" fmla="*/ 21 h 23"/>
                    <a:gd name="T96" fmla="*/ 15 w 54"/>
                    <a:gd name="T97" fmla="*/ 19 h 23"/>
                    <a:gd name="T98" fmla="*/ 9 w 54"/>
                    <a:gd name="T99" fmla="*/ 19 h 23"/>
                    <a:gd name="T100" fmla="*/ 7 w 54"/>
                    <a:gd name="T101" fmla="*/ 17 h 23"/>
                    <a:gd name="T102" fmla="*/ 6 w 54"/>
                    <a:gd name="T103" fmla="*/ 13 h 23"/>
                    <a:gd name="T104" fmla="*/ 2 w 54"/>
                    <a:gd name="T105" fmla="*/ 11 h 23"/>
                    <a:gd name="T106" fmla="*/ 0 w 54"/>
                    <a:gd name="T107" fmla="*/ 9 h 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4"/>
                    <a:gd name="T163" fmla="*/ 0 h 23"/>
                    <a:gd name="T164" fmla="*/ 54 w 54"/>
                    <a:gd name="T165" fmla="*/ 23 h 2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4" h="23">
                      <a:moveTo>
                        <a:pt x="0" y="9"/>
                      </a:move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5" y="9"/>
                      </a:lnTo>
                      <a:lnTo>
                        <a:pt x="15" y="3"/>
                      </a:lnTo>
                      <a:lnTo>
                        <a:pt x="25" y="3"/>
                      </a:lnTo>
                      <a:lnTo>
                        <a:pt x="25" y="9"/>
                      </a:lnTo>
                      <a:lnTo>
                        <a:pt x="29" y="9"/>
                      </a:lnTo>
                      <a:lnTo>
                        <a:pt x="32" y="9"/>
                      </a:lnTo>
                      <a:lnTo>
                        <a:pt x="36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3" y="3"/>
                      </a:lnTo>
                      <a:lnTo>
                        <a:pt x="45" y="3"/>
                      </a:lnTo>
                      <a:lnTo>
                        <a:pt x="48" y="3"/>
                      </a:lnTo>
                      <a:lnTo>
                        <a:pt x="50" y="3"/>
                      </a:lnTo>
                      <a:lnTo>
                        <a:pt x="52" y="0"/>
                      </a:lnTo>
                      <a:lnTo>
                        <a:pt x="54" y="3"/>
                      </a:lnTo>
                      <a:lnTo>
                        <a:pt x="54" y="5"/>
                      </a:lnTo>
                      <a:lnTo>
                        <a:pt x="54" y="9"/>
                      </a:lnTo>
                      <a:lnTo>
                        <a:pt x="54" y="13"/>
                      </a:lnTo>
                      <a:lnTo>
                        <a:pt x="52" y="15"/>
                      </a:lnTo>
                      <a:lnTo>
                        <a:pt x="52" y="17"/>
                      </a:lnTo>
                      <a:lnTo>
                        <a:pt x="50" y="17"/>
                      </a:lnTo>
                      <a:lnTo>
                        <a:pt x="48" y="17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0" y="19"/>
                      </a:lnTo>
                      <a:lnTo>
                        <a:pt x="36" y="19"/>
                      </a:lnTo>
                      <a:lnTo>
                        <a:pt x="32" y="19"/>
                      </a:lnTo>
                      <a:lnTo>
                        <a:pt x="29" y="19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6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6" name="Freeform 272"/>
                <p:cNvSpPr>
                  <a:spLocks/>
                </p:cNvSpPr>
                <p:nvPr/>
              </p:nvSpPr>
              <p:spPr bwMode="auto">
                <a:xfrm>
                  <a:off x="1928" y="3036"/>
                  <a:ext cx="52" cy="29"/>
                </a:xfrm>
                <a:custGeom>
                  <a:avLst/>
                  <a:gdLst>
                    <a:gd name="T0" fmla="*/ 0 w 52"/>
                    <a:gd name="T1" fmla="*/ 29 h 29"/>
                    <a:gd name="T2" fmla="*/ 0 w 52"/>
                    <a:gd name="T3" fmla="*/ 27 h 29"/>
                    <a:gd name="T4" fmla="*/ 0 w 52"/>
                    <a:gd name="T5" fmla="*/ 25 h 29"/>
                    <a:gd name="T6" fmla="*/ 0 w 52"/>
                    <a:gd name="T7" fmla="*/ 19 h 29"/>
                    <a:gd name="T8" fmla="*/ 11 w 52"/>
                    <a:gd name="T9" fmla="*/ 19 h 29"/>
                    <a:gd name="T10" fmla="*/ 16 w 52"/>
                    <a:gd name="T11" fmla="*/ 19 h 29"/>
                    <a:gd name="T12" fmla="*/ 20 w 52"/>
                    <a:gd name="T13" fmla="*/ 19 h 29"/>
                    <a:gd name="T14" fmla="*/ 18 w 52"/>
                    <a:gd name="T15" fmla="*/ 17 h 29"/>
                    <a:gd name="T16" fmla="*/ 18 w 52"/>
                    <a:gd name="T17" fmla="*/ 17 h 29"/>
                    <a:gd name="T18" fmla="*/ 16 w 52"/>
                    <a:gd name="T19" fmla="*/ 17 h 29"/>
                    <a:gd name="T20" fmla="*/ 16 w 52"/>
                    <a:gd name="T21" fmla="*/ 15 h 29"/>
                    <a:gd name="T22" fmla="*/ 15 w 52"/>
                    <a:gd name="T23" fmla="*/ 13 h 29"/>
                    <a:gd name="T24" fmla="*/ 15 w 52"/>
                    <a:gd name="T25" fmla="*/ 13 h 29"/>
                    <a:gd name="T26" fmla="*/ 15 w 52"/>
                    <a:gd name="T27" fmla="*/ 8 h 29"/>
                    <a:gd name="T28" fmla="*/ 15 w 52"/>
                    <a:gd name="T29" fmla="*/ 6 h 29"/>
                    <a:gd name="T30" fmla="*/ 16 w 52"/>
                    <a:gd name="T31" fmla="*/ 6 h 29"/>
                    <a:gd name="T32" fmla="*/ 18 w 52"/>
                    <a:gd name="T33" fmla="*/ 2 h 29"/>
                    <a:gd name="T34" fmla="*/ 20 w 52"/>
                    <a:gd name="T35" fmla="*/ 0 h 29"/>
                    <a:gd name="T36" fmla="*/ 22 w 52"/>
                    <a:gd name="T37" fmla="*/ 0 h 29"/>
                    <a:gd name="T38" fmla="*/ 25 w 52"/>
                    <a:gd name="T39" fmla="*/ 0 h 29"/>
                    <a:gd name="T40" fmla="*/ 29 w 52"/>
                    <a:gd name="T41" fmla="*/ 0 h 29"/>
                    <a:gd name="T42" fmla="*/ 36 w 52"/>
                    <a:gd name="T43" fmla="*/ 0 h 29"/>
                    <a:gd name="T44" fmla="*/ 41 w 52"/>
                    <a:gd name="T45" fmla="*/ 0 h 29"/>
                    <a:gd name="T46" fmla="*/ 52 w 52"/>
                    <a:gd name="T47" fmla="*/ 0 h 29"/>
                    <a:gd name="T48" fmla="*/ 52 w 52"/>
                    <a:gd name="T49" fmla="*/ 2 h 29"/>
                    <a:gd name="T50" fmla="*/ 52 w 52"/>
                    <a:gd name="T51" fmla="*/ 6 h 29"/>
                    <a:gd name="T52" fmla="*/ 52 w 52"/>
                    <a:gd name="T53" fmla="*/ 8 h 29"/>
                    <a:gd name="T54" fmla="*/ 52 w 52"/>
                    <a:gd name="T55" fmla="*/ 11 h 29"/>
                    <a:gd name="T56" fmla="*/ 48 w 52"/>
                    <a:gd name="T57" fmla="*/ 11 h 29"/>
                    <a:gd name="T58" fmla="*/ 43 w 52"/>
                    <a:gd name="T59" fmla="*/ 11 h 29"/>
                    <a:gd name="T60" fmla="*/ 32 w 52"/>
                    <a:gd name="T61" fmla="*/ 11 h 29"/>
                    <a:gd name="T62" fmla="*/ 31 w 52"/>
                    <a:gd name="T63" fmla="*/ 11 h 29"/>
                    <a:gd name="T64" fmla="*/ 29 w 52"/>
                    <a:gd name="T65" fmla="*/ 11 h 29"/>
                    <a:gd name="T66" fmla="*/ 27 w 52"/>
                    <a:gd name="T67" fmla="*/ 13 h 29"/>
                    <a:gd name="T68" fmla="*/ 27 w 52"/>
                    <a:gd name="T69" fmla="*/ 13 h 29"/>
                    <a:gd name="T70" fmla="*/ 27 w 52"/>
                    <a:gd name="T71" fmla="*/ 13 h 29"/>
                    <a:gd name="T72" fmla="*/ 25 w 52"/>
                    <a:gd name="T73" fmla="*/ 13 h 29"/>
                    <a:gd name="T74" fmla="*/ 25 w 52"/>
                    <a:gd name="T75" fmla="*/ 15 h 29"/>
                    <a:gd name="T76" fmla="*/ 25 w 52"/>
                    <a:gd name="T77" fmla="*/ 17 h 29"/>
                    <a:gd name="T78" fmla="*/ 27 w 52"/>
                    <a:gd name="T79" fmla="*/ 17 h 29"/>
                    <a:gd name="T80" fmla="*/ 27 w 52"/>
                    <a:gd name="T81" fmla="*/ 17 h 29"/>
                    <a:gd name="T82" fmla="*/ 27 w 52"/>
                    <a:gd name="T83" fmla="*/ 17 h 29"/>
                    <a:gd name="T84" fmla="*/ 29 w 52"/>
                    <a:gd name="T85" fmla="*/ 19 h 29"/>
                    <a:gd name="T86" fmla="*/ 31 w 52"/>
                    <a:gd name="T87" fmla="*/ 19 h 29"/>
                    <a:gd name="T88" fmla="*/ 32 w 52"/>
                    <a:gd name="T89" fmla="*/ 19 h 29"/>
                    <a:gd name="T90" fmla="*/ 34 w 52"/>
                    <a:gd name="T91" fmla="*/ 19 h 29"/>
                    <a:gd name="T92" fmla="*/ 40 w 52"/>
                    <a:gd name="T93" fmla="*/ 19 h 29"/>
                    <a:gd name="T94" fmla="*/ 43 w 52"/>
                    <a:gd name="T95" fmla="*/ 19 h 29"/>
                    <a:gd name="T96" fmla="*/ 52 w 52"/>
                    <a:gd name="T97" fmla="*/ 19 h 29"/>
                    <a:gd name="T98" fmla="*/ 52 w 52"/>
                    <a:gd name="T99" fmla="*/ 25 h 29"/>
                    <a:gd name="T100" fmla="*/ 52 w 52"/>
                    <a:gd name="T101" fmla="*/ 27 h 29"/>
                    <a:gd name="T102" fmla="*/ 52 w 52"/>
                    <a:gd name="T103" fmla="*/ 29 h 29"/>
                    <a:gd name="T104" fmla="*/ 40 w 52"/>
                    <a:gd name="T105" fmla="*/ 29 h 29"/>
                    <a:gd name="T106" fmla="*/ 27 w 52"/>
                    <a:gd name="T107" fmla="*/ 29 h 29"/>
                    <a:gd name="T108" fmla="*/ 0 w 52"/>
                    <a:gd name="T109" fmla="*/ 29 h 2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2"/>
                    <a:gd name="T166" fmla="*/ 0 h 29"/>
                    <a:gd name="T167" fmla="*/ 52 w 52"/>
                    <a:gd name="T168" fmla="*/ 29 h 2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2" h="29">
                      <a:moveTo>
                        <a:pt x="0" y="29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11" y="19"/>
                      </a:lnTo>
                      <a:lnTo>
                        <a:pt x="16" y="19"/>
                      </a:lnTo>
                      <a:lnTo>
                        <a:pt x="20" y="19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5" y="13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8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2" y="11"/>
                      </a:lnTo>
                      <a:lnTo>
                        <a:pt x="48" y="11"/>
                      </a:lnTo>
                      <a:lnTo>
                        <a:pt x="43" y="11"/>
                      </a:lnTo>
                      <a:lnTo>
                        <a:pt x="32" y="11"/>
                      </a:lnTo>
                      <a:lnTo>
                        <a:pt x="31" y="11"/>
                      </a:lnTo>
                      <a:lnTo>
                        <a:pt x="29" y="11"/>
                      </a:lnTo>
                      <a:lnTo>
                        <a:pt x="27" y="13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9" y="19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4" y="19"/>
                      </a:lnTo>
                      <a:lnTo>
                        <a:pt x="40" y="19"/>
                      </a:lnTo>
                      <a:lnTo>
                        <a:pt x="43" y="19"/>
                      </a:lnTo>
                      <a:lnTo>
                        <a:pt x="52" y="19"/>
                      </a:lnTo>
                      <a:lnTo>
                        <a:pt x="52" y="25"/>
                      </a:lnTo>
                      <a:lnTo>
                        <a:pt x="52" y="27"/>
                      </a:lnTo>
                      <a:lnTo>
                        <a:pt x="52" y="29"/>
                      </a:lnTo>
                      <a:lnTo>
                        <a:pt x="40" y="29"/>
                      </a:lnTo>
                      <a:lnTo>
                        <a:pt x="27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7" name="Freeform 273"/>
                <p:cNvSpPr>
                  <a:spLocks noEditPoints="1"/>
                </p:cNvSpPr>
                <p:nvPr/>
              </p:nvSpPr>
              <p:spPr bwMode="auto">
                <a:xfrm>
                  <a:off x="1943" y="2971"/>
                  <a:ext cx="39" cy="33"/>
                </a:xfrm>
                <a:custGeom>
                  <a:avLst/>
                  <a:gdLst>
                    <a:gd name="T0" fmla="*/ 12 w 39"/>
                    <a:gd name="T1" fmla="*/ 24 h 33"/>
                    <a:gd name="T2" fmla="*/ 12 w 39"/>
                    <a:gd name="T3" fmla="*/ 31 h 33"/>
                    <a:gd name="T4" fmla="*/ 8 w 39"/>
                    <a:gd name="T5" fmla="*/ 31 h 33"/>
                    <a:gd name="T6" fmla="*/ 5 w 39"/>
                    <a:gd name="T7" fmla="*/ 31 h 33"/>
                    <a:gd name="T8" fmla="*/ 3 w 39"/>
                    <a:gd name="T9" fmla="*/ 28 h 33"/>
                    <a:gd name="T10" fmla="*/ 1 w 39"/>
                    <a:gd name="T11" fmla="*/ 26 h 33"/>
                    <a:gd name="T12" fmla="*/ 1 w 39"/>
                    <a:gd name="T13" fmla="*/ 24 h 33"/>
                    <a:gd name="T14" fmla="*/ 0 w 39"/>
                    <a:gd name="T15" fmla="*/ 22 h 33"/>
                    <a:gd name="T16" fmla="*/ 0 w 39"/>
                    <a:gd name="T17" fmla="*/ 10 h 33"/>
                    <a:gd name="T18" fmla="*/ 1 w 39"/>
                    <a:gd name="T19" fmla="*/ 8 h 33"/>
                    <a:gd name="T20" fmla="*/ 3 w 39"/>
                    <a:gd name="T21" fmla="*/ 4 h 33"/>
                    <a:gd name="T22" fmla="*/ 7 w 39"/>
                    <a:gd name="T23" fmla="*/ 4 h 33"/>
                    <a:gd name="T24" fmla="*/ 8 w 39"/>
                    <a:gd name="T25" fmla="*/ 2 h 33"/>
                    <a:gd name="T26" fmla="*/ 30 w 39"/>
                    <a:gd name="T27" fmla="*/ 2 h 33"/>
                    <a:gd name="T28" fmla="*/ 33 w 39"/>
                    <a:gd name="T29" fmla="*/ 2 h 33"/>
                    <a:gd name="T30" fmla="*/ 35 w 39"/>
                    <a:gd name="T31" fmla="*/ 2 h 33"/>
                    <a:gd name="T32" fmla="*/ 37 w 39"/>
                    <a:gd name="T33" fmla="*/ 0 h 33"/>
                    <a:gd name="T34" fmla="*/ 37 w 39"/>
                    <a:gd name="T35" fmla="*/ 2 h 33"/>
                    <a:gd name="T36" fmla="*/ 37 w 39"/>
                    <a:gd name="T37" fmla="*/ 8 h 33"/>
                    <a:gd name="T38" fmla="*/ 37 w 39"/>
                    <a:gd name="T39" fmla="*/ 10 h 33"/>
                    <a:gd name="T40" fmla="*/ 35 w 39"/>
                    <a:gd name="T41" fmla="*/ 12 h 33"/>
                    <a:gd name="T42" fmla="*/ 35 w 39"/>
                    <a:gd name="T43" fmla="*/ 12 h 33"/>
                    <a:gd name="T44" fmla="*/ 35 w 39"/>
                    <a:gd name="T45" fmla="*/ 12 h 33"/>
                    <a:gd name="T46" fmla="*/ 37 w 39"/>
                    <a:gd name="T47" fmla="*/ 14 h 33"/>
                    <a:gd name="T48" fmla="*/ 39 w 39"/>
                    <a:gd name="T49" fmla="*/ 18 h 33"/>
                    <a:gd name="T50" fmla="*/ 39 w 39"/>
                    <a:gd name="T51" fmla="*/ 22 h 33"/>
                    <a:gd name="T52" fmla="*/ 37 w 39"/>
                    <a:gd name="T53" fmla="*/ 26 h 33"/>
                    <a:gd name="T54" fmla="*/ 33 w 39"/>
                    <a:gd name="T55" fmla="*/ 33 h 33"/>
                    <a:gd name="T56" fmla="*/ 30 w 39"/>
                    <a:gd name="T57" fmla="*/ 33 h 33"/>
                    <a:gd name="T58" fmla="*/ 26 w 39"/>
                    <a:gd name="T59" fmla="*/ 33 h 33"/>
                    <a:gd name="T60" fmla="*/ 23 w 39"/>
                    <a:gd name="T61" fmla="*/ 33 h 33"/>
                    <a:gd name="T62" fmla="*/ 19 w 39"/>
                    <a:gd name="T63" fmla="*/ 28 h 33"/>
                    <a:gd name="T64" fmla="*/ 17 w 39"/>
                    <a:gd name="T65" fmla="*/ 24 h 33"/>
                    <a:gd name="T66" fmla="*/ 16 w 39"/>
                    <a:gd name="T67" fmla="*/ 18 h 33"/>
                    <a:gd name="T68" fmla="*/ 14 w 39"/>
                    <a:gd name="T69" fmla="*/ 16 h 33"/>
                    <a:gd name="T70" fmla="*/ 14 w 39"/>
                    <a:gd name="T71" fmla="*/ 14 h 33"/>
                    <a:gd name="T72" fmla="*/ 12 w 39"/>
                    <a:gd name="T73" fmla="*/ 12 h 33"/>
                    <a:gd name="T74" fmla="*/ 10 w 39"/>
                    <a:gd name="T75" fmla="*/ 12 h 33"/>
                    <a:gd name="T76" fmla="*/ 8 w 39"/>
                    <a:gd name="T77" fmla="*/ 12 h 33"/>
                    <a:gd name="T78" fmla="*/ 8 w 39"/>
                    <a:gd name="T79" fmla="*/ 14 h 33"/>
                    <a:gd name="T80" fmla="*/ 8 w 39"/>
                    <a:gd name="T81" fmla="*/ 16 h 33"/>
                    <a:gd name="T82" fmla="*/ 8 w 39"/>
                    <a:gd name="T83" fmla="*/ 18 h 33"/>
                    <a:gd name="T84" fmla="*/ 8 w 39"/>
                    <a:gd name="T85" fmla="*/ 20 h 33"/>
                    <a:gd name="T86" fmla="*/ 10 w 39"/>
                    <a:gd name="T87" fmla="*/ 20 h 33"/>
                    <a:gd name="T88" fmla="*/ 12 w 39"/>
                    <a:gd name="T89" fmla="*/ 22 h 33"/>
                    <a:gd name="T90" fmla="*/ 19 w 39"/>
                    <a:gd name="T91" fmla="*/ 12 h 33"/>
                    <a:gd name="T92" fmla="*/ 21 w 39"/>
                    <a:gd name="T93" fmla="*/ 14 h 33"/>
                    <a:gd name="T94" fmla="*/ 23 w 39"/>
                    <a:gd name="T95" fmla="*/ 16 h 33"/>
                    <a:gd name="T96" fmla="*/ 23 w 39"/>
                    <a:gd name="T97" fmla="*/ 20 h 33"/>
                    <a:gd name="T98" fmla="*/ 25 w 39"/>
                    <a:gd name="T99" fmla="*/ 22 h 33"/>
                    <a:gd name="T100" fmla="*/ 26 w 39"/>
                    <a:gd name="T101" fmla="*/ 22 h 33"/>
                    <a:gd name="T102" fmla="*/ 28 w 39"/>
                    <a:gd name="T103" fmla="*/ 22 h 33"/>
                    <a:gd name="T104" fmla="*/ 28 w 39"/>
                    <a:gd name="T105" fmla="*/ 22 h 33"/>
                    <a:gd name="T106" fmla="*/ 30 w 39"/>
                    <a:gd name="T107" fmla="*/ 20 h 33"/>
                    <a:gd name="T108" fmla="*/ 30 w 39"/>
                    <a:gd name="T109" fmla="*/ 18 h 33"/>
                    <a:gd name="T110" fmla="*/ 30 w 39"/>
                    <a:gd name="T111" fmla="*/ 16 h 33"/>
                    <a:gd name="T112" fmla="*/ 30 w 39"/>
                    <a:gd name="T113" fmla="*/ 14 h 33"/>
                    <a:gd name="T114" fmla="*/ 28 w 39"/>
                    <a:gd name="T115" fmla="*/ 14 h 33"/>
                    <a:gd name="T116" fmla="*/ 26 w 39"/>
                    <a:gd name="T117" fmla="*/ 12 h 33"/>
                    <a:gd name="T118" fmla="*/ 25 w 39"/>
                    <a:gd name="T119" fmla="*/ 12 h 33"/>
                    <a:gd name="T120" fmla="*/ 21 w 39"/>
                    <a:gd name="T121" fmla="*/ 12 h 33"/>
                    <a:gd name="T122" fmla="*/ 21 w 39"/>
                    <a:gd name="T123" fmla="*/ 12 h 33"/>
                    <a:gd name="T124" fmla="*/ 19 w 39"/>
                    <a:gd name="T125" fmla="*/ 12 h 3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9"/>
                    <a:gd name="T190" fmla="*/ 0 h 33"/>
                    <a:gd name="T191" fmla="*/ 39 w 39"/>
                    <a:gd name="T192" fmla="*/ 33 h 3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9" h="33">
                      <a:moveTo>
                        <a:pt x="12" y="22"/>
                      </a:move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31"/>
                      </a:lnTo>
                      <a:lnTo>
                        <a:pt x="10" y="33"/>
                      </a:lnTo>
                      <a:lnTo>
                        <a:pt x="8" y="31"/>
                      </a:lnTo>
                      <a:lnTo>
                        <a:pt x="5" y="31"/>
                      </a:lnTo>
                      <a:lnTo>
                        <a:pt x="3" y="28"/>
                      </a:lnTo>
                      <a:lnTo>
                        <a:pt x="1" y="26"/>
                      </a:lnTo>
                      <a:lnTo>
                        <a:pt x="1" y="24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5" y="12"/>
                      </a:lnTo>
                      <a:lnTo>
                        <a:pt x="35" y="14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9" y="22"/>
                      </a:lnTo>
                      <a:lnTo>
                        <a:pt x="39" y="24"/>
                      </a:lnTo>
                      <a:lnTo>
                        <a:pt x="37" y="26"/>
                      </a:lnTo>
                      <a:lnTo>
                        <a:pt x="35" y="31"/>
                      </a:lnTo>
                      <a:lnTo>
                        <a:pt x="33" y="33"/>
                      </a:lnTo>
                      <a:lnTo>
                        <a:pt x="32" y="33"/>
                      </a:lnTo>
                      <a:lnTo>
                        <a:pt x="30" y="33"/>
                      </a:lnTo>
                      <a:lnTo>
                        <a:pt x="28" y="33"/>
                      </a:lnTo>
                      <a:lnTo>
                        <a:pt x="26" y="33"/>
                      </a:lnTo>
                      <a:lnTo>
                        <a:pt x="25" y="33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19" y="28"/>
                      </a:lnTo>
                      <a:lnTo>
                        <a:pt x="17" y="26"/>
                      </a:lnTo>
                      <a:lnTo>
                        <a:pt x="17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2"/>
                      </a:lnTo>
                      <a:close/>
                      <a:moveTo>
                        <a:pt x="19" y="12"/>
                      </a:moveTo>
                      <a:lnTo>
                        <a:pt x="21" y="14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6" y="22"/>
                      </a:lnTo>
                      <a:lnTo>
                        <a:pt x="28" y="22"/>
                      </a:lnTo>
                      <a:lnTo>
                        <a:pt x="30" y="20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6" y="12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8" name="Freeform 274"/>
                <p:cNvSpPr>
                  <a:spLocks/>
                </p:cNvSpPr>
                <p:nvPr/>
              </p:nvSpPr>
              <p:spPr bwMode="auto">
                <a:xfrm>
                  <a:off x="1943" y="2909"/>
                  <a:ext cx="37" cy="29"/>
                </a:xfrm>
                <a:custGeom>
                  <a:avLst/>
                  <a:gdLst>
                    <a:gd name="T0" fmla="*/ 0 w 37"/>
                    <a:gd name="T1" fmla="*/ 29 h 29"/>
                    <a:gd name="T2" fmla="*/ 0 w 37"/>
                    <a:gd name="T3" fmla="*/ 27 h 29"/>
                    <a:gd name="T4" fmla="*/ 0 w 37"/>
                    <a:gd name="T5" fmla="*/ 25 h 29"/>
                    <a:gd name="T6" fmla="*/ 0 w 37"/>
                    <a:gd name="T7" fmla="*/ 19 h 29"/>
                    <a:gd name="T8" fmla="*/ 1 w 37"/>
                    <a:gd name="T9" fmla="*/ 19 h 29"/>
                    <a:gd name="T10" fmla="*/ 3 w 37"/>
                    <a:gd name="T11" fmla="*/ 19 h 29"/>
                    <a:gd name="T12" fmla="*/ 7 w 37"/>
                    <a:gd name="T13" fmla="*/ 19 h 29"/>
                    <a:gd name="T14" fmla="*/ 5 w 37"/>
                    <a:gd name="T15" fmla="*/ 19 h 29"/>
                    <a:gd name="T16" fmla="*/ 3 w 37"/>
                    <a:gd name="T17" fmla="*/ 17 h 29"/>
                    <a:gd name="T18" fmla="*/ 1 w 37"/>
                    <a:gd name="T19" fmla="*/ 17 h 29"/>
                    <a:gd name="T20" fmla="*/ 1 w 37"/>
                    <a:gd name="T21" fmla="*/ 15 h 29"/>
                    <a:gd name="T22" fmla="*/ 0 w 37"/>
                    <a:gd name="T23" fmla="*/ 15 h 29"/>
                    <a:gd name="T24" fmla="*/ 0 w 37"/>
                    <a:gd name="T25" fmla="*/ 13 h 29"/>
                    <a:gd name="T26" fmla="*/ 0 w 37"/>
                    <a:gd name="T27" fmla="*/ 11 h 29"/>
                    <a:gd name="T28" fmla="*/ 0 w 37"/>
                    <a:gd name="T29" fmla="*/ 9 h 29"/>
                    <a:gd name="T30" fmla="*/ 1 w 37"/>
                    <a:gd name="T31" fmla="*/ 7 h 29"/>
                    <a:gd name="T32" fmla="*/ 3 w 37"/>
                    <a:gd name="T33" fmla="*/ 2 h 29"/>
                    <a:gd name="T34" fmla="*/ 5 w 37"/>
                    <a:gd name="T35" fmla="*/ 0 h 29"/>
                    <a:gd name="T36" fmla="*/ 7 w 37"/>
                    <a:gd name="T37" fmla="*/ 0 h 29"/>
                    <a:gd name="T38" fmla="*/ 10 w 37"/>
                    <a:gd name="T39" fmla="*/ 0 h 29"/>
                    <a:gd name="T40" fmla="*/ 14 w 37"/>
                    <a:gd name="T41" fmla="*/ 0 h 29"/>
                    <a:gd name="T42" fmla="*/ 21 w 37"/>
                    <a:gd name="T43" fmla="*/ 0 h 29"/>
                    <a:gd name="T44" fmla="*/ 26 w 37"/>
                    <a:gd name="T45" fmla="*/ 0 h 29"/>
                    <a:gd name="T46" fmla="*/ 37 w 37"/>
                    <a:gd name="T47" fmla="*/ 0 h 29"/>
                    <a:gd name="T48" fmla="*/ 37 w 37"/>
                    <a:gd name="T49" fmla="*/ 2 h 29"/>
                    <a:gd name="T50" fmla="*/ 37 w 37"/>
                    <a:gd name="T51" fmla="*/ 7 h 29"/>
                    <a:gd name="T52" fmla="*/ 37 w 37"/>
                    <a:gd name="T53" fmla="*/ 9 h 29"/>
                    <a:gd name="T54" fmla="*/ 37 w 37"/>
                    <a:gd name="T55" fmla="*/ 11 h 29"/>
                    <a:gd name="T56" fmla="*/ 33 w 37"/>
                    <a:gd name="T57" fmla="*/ 11 h 29"/>
                    <a:gd name="T58" fmla="*/ 28 w 37"/>
                    <a:gd name="T59" fmla="*/ 11 h 29"/>
                    <a:gd name="T60" fmla="*/ 17 w 37"/>
                    <a:gd name="T61" fmla="*/ 11 h 29"/>
                    <a:gd name="T62" fmla="*/ 16 w 37"/>
                    <a:gd name="T63" fmla="*/ 11 h 29"/>
                    <a:gd name="T64" fmla="*/ 14 w 37"/>
                    <a:gd name="T65" fmla="*/ 11 h 29"/>
                    <a:gd name="T66" fmla="*/ 12 w 37"/>
                    <a:gd name="T67" fmla="*/ 13 h 29"/>
                    <a:gd name="T68" fmla="*/ 12 w 37"/>
                    <a:gd name="T69" fmla="*/ 13 h 29"/>
                    <a:gd name="T70" fmla="*/ 12 w 37"/>
                    <a:gd name="T71" fmla="*/ 13 h 29"/>
                    <a:gd name="T72" fmla="*/ 10 w 37"/>
                    <a:gd name="T73" fmla="*/ 13 h 29"/>
                    <a:gd name="T74" fmla="*/ 10 w 37"/>
                    <a:gd name="T75" fmla="*/ 15 h 29"/>
                    <a:gd name="T76" fmla="*/ 10 w 37"/>
                    <a:gd name="T77" fmla="*/ 17 h 29"/>
                    <a:gd name="T78" fmla="*/ 12 w 37"/>
                    <a:gd name="T79" fmla="*/ 17 h 29"/>
                    <a:gd name="T80" fmla="*/ 12 w 37"/>
                    <a:gd name="T81" fmla="*/ 17 h 29"/>
                    <a:gd name="T82" fmla="*/ 12 w 37"/>
                    <a:gd name="T83" fmla="*/ 19 h 29"/>
                    <a:gd name="T84" fmla="*/ 16 w 37"/>
                    <a:gd name="T85" fmla="*/ 19 h 29"/>
                    <a:gd name="T86" fmla="*/ 17 w 37"/>
                    <a:gd name="T87" fmla="*/ 19 h 29"/>
                    <a:gd name="T88" fmla="*/ 19 w 37"/>
                    <a:gd name="T89" fmla="*/ 19 h 29"/>
                    <a:gd name="T90" fmla="*/ 25 w 37"/>
                    <a:gd name="T91" fmla="*/ 19 h 29"/>
                    <a:gd name="T92" fmla="*/ 28 w 37"/>
                    <a:gd name="T93" fmla="*/ 19 h 29"/>
                    <a:gd name="T94" fmla="*/ 37 w 37"/>
                    <a:gd name="T95" fmla="*/ 19 h 29"/>
                    <a:gd name="T96" fmla="*/ 37 w 37"/>
                    <a:gd name="T97" fmla="*/ 25 h 29"/>
                    <a:gd name="T98" fmla="*/ 37 w 37"/>
                    <a:gd name="T99" fmla="*/ 27 h 29"/>
                    <a:gd name="T100" fmla="*/ 37 w 37"/>
                    <a:gd name="T101" fmla="*/ 29 h 29"/>
                    <a:gd name="T102" fmla="*/ 0 w 37"/>
                    <a:gd name="T103" fmla="*/ 29 h 2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7"/>
                    <a:gd name="T157" fmla="*/ 0 h 29"/>
                    <a:gd name="T158" fmla="*/ 37 w 37"/>
                    <a:gd name="T159" fmla="*/ 29 h 2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7" h="29">
                      <a:moveTo>
                        <a:pt x="0" y="29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3" y="11"/>
                      </a:lnTo>
                      <a:lnTo>
                        <a:pt x="28" y="11"/>
                      </a:lnTo>
                      <a:lnTo>
                        <a:pt x="17" y="11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5" y="19"/>
                      </a:lnTo>
                      <a:lnTo>
                        <a:pt x="28" y="19"/>
                      </a:lnTo>
                      <a:lnTo>
                        <a:pt x="37" y="19"/>
                      </a:lnTo>
                      <a:lnTo>
                        <a:pt x="37" y="25"/>
                      </a:lnTo>
                      <a:lnTo>
                        <a:pt x="37" y="27"/>
                      </a:lnTo>
                      <a:lnTo>
                        <a:pt x="37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9" name="Freeform 275"/>
                <p:cNvSpPr>
                  <a:spLocks noEditPoints="1"/>
                </p:cNvSpPr>
                <p:nvPr/>
              </p:nvSpPr>
              <p:spPr bwMode="auto">
                <a:xfrm>
                  <a:off x="1943" y="2844"/>
                  <a:ext cx="39" cy="33"/>
                </a:xfrm>
                <a:custGeom>
                  <a:avLst/>
                  <a:gdLst>
                    <a:gd name="T0" fmla="*/ 16 w 39"/>
                    <a:gd name="T1" fmla="*/ 33 h 33"/>
                    <a:gd name="T2" fmla="*/ 8 w 39"/>
                    <a:gd name="T3" fmla="*/ 31 h 33"/>
                    <a:gd name="T4" fmla="*/ 3 w 39"/>
                    <a:gd name="T5" fmla="*/ 26 h 33"/>
                    <a:gd name="T6" fmla="*/ 0 w 39"/>
                    <a:gd name="T7" fmla="*/ 20 h 33"/>
                    <a:gd name="T8" fmla="*/ 0 w 39"/>
                    <a:gd name="T9" fmla="*/ 12 h 33"/>
                    <a:gd name="T10" fmla="*/ 3 w 39"/>
                    <a:gd name="T11" fmla="*/ 6 h 33"/>
                    <a:gd name="T12" fmla="*/ 12 w 39"/>
                    <a:gd name="T13" fmla="*/ 2 h 33"/>
                    <a:gd name="T14" fmla="*/ 19 w 39"/>
                    <a:gd name="T15" fmla="*/ 0 h 33"/>
                    <a:gd name="T16" fmla="*/ 26 w 39"/>
                    <a:gd name="T17" fmla="*/ 2 h 33"/>
                    <a:gd name="T18" fmla="*/ 33 w 39"/>
                    <a:gd name="T19" fmla="*/ 4 h 33"/>
                    <a:gd name="T20" fmla="*/ 37 w 39"/>
                    <a:gd name="T21" fmla="*/ 10 h 33"/>
                    <a:gd name="T22" fmla="*/ 39 w 39"/>
                    <a:gd name="T23" fmla="*/ 16 h 33"/>
                    <a:gd name="T24" fmla="*/ 37 w 39"/>
                    <a:gd name="T25" fmla="*/ 22 h 33"/>
                    <a:gd name="T26" fmla="*/ 33 w 39"/>
                    <a:gd name="T27" fmla="*/ 29 h 33"/>
                    <a:gd name="T28" fmla="*/ 26 w 39"/>
                    <a:gd name="T29" fmla="*/ 31 h 33"/>
                    <a:gd name="T30" fmla="*/ 19 w 39"/>
                    <a:gd name="T31" fmla="*/ 33 h 33"/>
                    <a:gd name="T32" fmla="*/ 19 w 39"/>
                    <a:gd name="T33" fmla="*/ 22 h 33"/>
                    <a:gd name="T34" fmla="*/ 23 w 39"/>
                    <a:gd name="T35" fmla="*/ 22 h 33"/>
                    <a:gd name="T36" fmla="*/ 26 w 39"/>
                    <a:gd name="T37" fmla="*/ 20 h 33"/>
                    <a:gd name="T38" fmla="*/ 28 w 39"/>
                    <a:gd name="T39" fmla="*/ 18 h 33"/>
                    <a:gd name="T40" fmla="*/ 30 w 39"/>
                    <a:gd name="T41" fmla="*/ 16 h 33"/>
                    <a:gd name="T42" fmla="*/ 28 w 39"/>
                    <a:gd name="T43" fmla="*/ 14 h 33"/>
                    <a:gd name="T44" fmla="*/ 26 w 39"/>
                    <a:gd name="T45" fmla="*/ 12 h 33"/>
                    <a:gd name="T46" fmla="*/ 21 w 39"/>
                    <a:gd name="T47" fmla="*/ 12 h 33"/>
                    <a:gd name="T48" fmla="*/ 17 w 39"/>
                    <a:gd name="T49" fmla="*/ 12 h 33"/>
                    <a:gd name="T50" fmla="*/ 12 w 39"/>
                    <a:gd name="T51" fmla="*/ 12 h 33"/>
                    <a:gd name="T52" fmla="*/ 10 w 39"/>
                    <a:gd name="T53" fmla="*/ 14 h 33"/>
                    <a:gd name="T54" fmla="*/ 10 w 39"/>
                    <a:gd name="T55" fmla="*/ 16 h 33"/>
                    <a:gd name="T56" fmla="*/ 10 w 39"/>
                    <a:gd name="T57" fmla="*/ 20 h 33"/>
                    <a:gd name="T58" fmla="*/ 14 w 39"/>
                    <a:gd name="T59" fmla="*/ 22 h 33"/>
                    <a:gd name="T60" fmla="*/ 17 w 39"/>
                    <a:gd name="T61" fmla="*/ 22 h 33"/>
                    <a:gd name="T62" fmla="*/ 19 w 39"/>
                    <a:gd name="T63" fmla="*/ 22 h 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33"/>
                    <a:gd name="T98" fmla="*/ 39 w 39"/>
                    <a:gd name="T99" fmla="*/ 33 h 3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33">
                      <a:moveTo>
                        <a:pt x="19" y="33"/>
                      </a:moveTo>
                      <a:lnTo>
                        <a:pt x="16" y="33"/>
                      </a:lnTo>
                      <a:lnTo>
                        <a:pt x="12" y="31"/>
                      </a:lnTo>
                      <a:lnTo>
                        <a:pt x="8" y="31"/>
                      </a:lnTo>
                      <a:lnTo>
                        <a:pt x="5" y="29"/>
                      </a:lnTo>
                      <a:lnTo>
                        <a:pt x="3" y="26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7" y="4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5" y="8"/>
                      </a:lnTo>
                      <a:lnTo>
                        <a:pt x="37" y="10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20"/>
                      </a:lnTo>
                      <a:lnTo>
                        <a:pt x="37" y="22"/>
                      </a:lnTo>
                      <a:lnTo>
                        <a:pt x="35" y="26"/>
                      </a:lnTo>
                      <a:lnTo>
                        <a:pt x="33" y="29"/>
                      </a:lnTo>
                      <a:lnTo>
                        <a:pt x="30" y="31"/>
                      </a:lnTo>
                      <a:lnTo>
                        <a:pt x="26" y="31"/>
                      </a:lnTo>
                      <a:lnTo>
                        <a:pt x="23" y="33"/>
                      </a:lnTo>
                      <a:lnTo>
                        <a:pt x="19" y="33"/>
                      </a:lnTo>
                      <a:close/>
                      <a:moveTo>
                        <a:pt x="19" y="22"/>
                      </a:moveTo>
                      <a:lnTo>
                        <a:pt x="21" y="22"/>
                      </a:lnTo>
                      <a:lnTo>
                        <a:pt x="23" y="22"/>
                      </a:lnTo>
                      <a:lnTo>
                        <a:pt x="25" y="22"/>
                      </a:lnTo>
                      <a:lnTo>
                        <a:pt x="26" y="20"/>
                      </a:lnTo>
                      <a:lnTo>
                        <a:pt x="28" y="20"/>
                      </a:lnTo>
                      <a:lnTo>
                        <a:pt x="28" y="18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6" y="12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2"/>
                      </a:lnTo>
                      <a:lnTo>
                        <a:pt x="19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0" name="Freeform 276"/>
                <p:cNvSpPr>
                  <a:spLocks/>
                </p:cNvSpPr>
                <p:nvPr/>
              </p:nvSpPr>
              <p:spPr bwMode="auto">
                <a:xfrm>
                  <a:off x="1928" y="2801"/>
                  <a:ext cx="52" cy="10"/>
                </a:xfrm>
                <a:custGeom>
                  <a:avLst/>
                  <a:gdLst>
                    <a:gd name="T0" fmla="*/ 0 w 52"/>
                    <a:gd name="T1" fmla="*/ 10 h 10"/>
                    <a:gd name="T2" fmla="*/ 0 w 52"/>
                    <a:gd name="T3" fmla="*/ 8 h 10"/>
                    <a:gd name="T4" fmla="*/ 0 w 52"/>
                    <a:gd name="T5" fmla="*/ 6 h 10"/>
                    <a:gd name="T6" fmla="*/ 0 w 52"/>
                    <a:gd name="T7" fmla="*/ 0 h 10"/>
                    <a:gd name="T8" fmla="*/ 27 w 52"/>
                    <a:gd name="T9" fmla="*/ 0 h 10"/>
                    <a:gd name="T10" fmla="*/ 40 w 52"/>
                    <a:gd name="T11" fmla="*/ 0 h 10"/>
                    <a:gd name="T12" fmla="*/ 52 w 52"/>
                    <a:gd name="T13" fmla="*/ 0 h 10"/>
                    <a:gd name="T14" fmla="*/ 52 w 52"/>
                    <a:gd name="T15" fmla="*/ 6 h 10"/>
                    <a:gd name="T16" fmla="*/ 52 w 52"/>
                    <a:gd name="T17" fmla="*/ 8 h 10"/>
                    <a:gd name="T18" fmla="*/ 52 w 52"/>
                    <a:gd name="T19" fmla="*/ 10 h 10"/>
                    <a:gd name="T20" fmla="*/ 40 w 52"/>
                    <a:gd name="T21" fmla="*/ 10 h 10"/>
                    <a:gd name="T22" fmla="*/ 27 w 52"/>
                    <a:gd name="T23" fmla="*/ 10 h 10"/>
                    <a:gd name="T24" fmla="*/ 0 w 52"/>
                    <a:gd name="T25" fmla="*/ 1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"/>
                    <a:gd name="T40" fmla="*/ 0 h 10"/>
                    <a:gd name="T41" fmla="*/ 52 w 52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2" y="10"/>
                      </a:lnTo>
                      <a:lnTo>
                        <a:pt x="40" y="10"/>
                      </a:lnTo>
                      <a:lnTo>
                        <a:pt x="2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1" name="Freeform 277"/>
                <p:cNvSpPr>
                  <a:spLocks/>
                </p:cNvSpPr>
                <p:nvPr/>
              </p:nvSpPr>
              <p:spPr bwMode="auto">
                <a:xfrm>
                  <a:off x="1982" y="3646"/>
                  <a:ext cx="53" cy="33"/>
                </a:xfrm>
                <a:custGeom>
                  <a:avLst/>
                  <a:gdLst>
                    <a:gd name="T0" fmla="*/ 32 w 53"/>
                    <a:gd name="T1" fmla="*/ 9 h 33"/>
                    <a:gd name="T2" fmla="*/ 34 w 53"/>
                    <a:gd name="T3" fmla="*/ 2 h 33"/>
                    <a:gd name="T4" fmla="*/ 39 w 53"/>
                    <a:gd name="T5" fmla="*/ 2 h 33"/>
                    <a:gd name="T6" fmla="*/ 43 w 53"/>
                    <a:gd name="T7" fmla="*/ 2 h 33"/>
                    <a:gd name="T8" fmla="*/ 46 w 53"/>
                    <a:gd name="T9" fmla="*/ 5 h 33"/>
                    <a:gd name="T10" fmla="*/ 50 w 53"/>
                    <a:gd name="T11" fmla="*/ 7 h 33"/>
                    <a:gd name="T12" fmla="*/ 52 w 53"/>
                    <a:gd name="T13" fmla="*/ 13 h 33"/>
                    <a:gd name="T14" fmla="*/ 53 w 53"/>
                    <a:gd name="T15" fmla="*/ 17 h 33"/>
                    <a:gd name="T16" fmla="*/ 52 w 53"/>
                    <a:gd name="T17" fmla="*/ 21 h 33"/>
                    <a:gd name="T18" fmla="*/ 48 w 53"/>
                    <a:gd name="T19" fmla="*/ 27 h 33"/>
                    <a:gd name="T20" fmla="*/ 44 w 53"/>
                    <a:gd name="T21" fmla="*/ 29 h 33"/>
                    <a:gd name="T22" fmla="*/ 37 w 53"/>
                    <a:gd name="T23" fmla="*/ 33 h 33"/>
                    <a:gd name="T24" fmla="*/ 30 w 53"/>
                    <a:gd name="T25" fmla="*/ 33 h 33"/>
                    <a:gd name="T26" fmla="*/ 19 w 53"/>
                    <a:gd name="T27" fmla="*/ 33 h 33"/>
                    <a:gd name="T28" fmla="*/ 9 w 53"/>
                    <a:gd name="T29" fmla="*/ 31 h 33"/>
                    <a:gd name="T30" fmla="*/ 3 w 53"/>
                    <a:gd name="T31" fmla="*/ 27 h 33"/>
                    <a:gd name="T32" fmla="*/ 0 w 53"/>
                    <a:gd name="T33" fmla="*/ 21 h 33"/>
                    <a:gd name="T34" fmla="*/ 0 w 53"/>
                    <a:gd name="T35" fmla="*/ 15 h 33"/>
                    <a:gd name="T36" fmla="*/ 2 w 53"/>
                    <a:gd name="T37" fmla="*/ 9 h 33"/>
                    <a:gd name="T38" fmla="*/ 5 w 53"/>
                    <a:gd name="T39" fmla="*/ 5 h 33"/>
                    <a:gd name="T40" fmla="*/ 12 w 53"/>
                    <a:gd name="T41" fmla="*/ 2 h 33"/>
                    <a:gd name="T42" fmla="*/ 16 w 53"/>
                    <a:gd name="T43" fmla="*/ 5 h 33"/>
                    <a:gd name="T44" fmla="*/ 18 w 53"/>
                    <a:gd name="T45" fmla="*/ 9 h 33"/>
                    <a:gd name="T46" fmla="*/ 16 w 53"/>
                    <a:gd name="T47" fmla="*/ 11 h 33"/>
                    <a:gd name="T48" fmla="*/ 16 w 53"/>
                    <a:gd name="T49" fmla="*/ 11 h 33"/>
                    <a:gd name="T50" fmla="*/ 14 w 53"/>
                    <a:gd name="T51" fmla="*/ 13 h 33"/>
                    <a:gd name="T52" fmla="*/ 12 w 53"/>
                    <a:gd name="T53" fmla="*/ 13 h 33"/>
                    <a:gd name="T54" fmla="*/ 11 w 53"/>
                    <a:gd name="T55" fmla="*/ 15 h 33"/>
                    <a:gd name="T56" fmla="*/ 11 w 53"/>
                    <a:gd name="T57" fmla="*/ 15 h 33"/>
                    <a:gd name="T58" fmla="*/ 11 w 53"/>
                    <a:gd name="T59" fmla="*/ 19 h 33"/>
                    <a:gd name="T60" fmla="*/ 14 w 53"/>
                    <a:gd name="T61" fmla="*/ 21 h 33"/>
                    <a:gd name="T62" fmla="*/ 18 w 53"/>
                    <a:gd name="T63" fmla="*/ 23 h 33"/>
                    <a:gd name="T64" fmla="*/ 25 w 53"/>
                    <a:gd name="T65" fmla="*/ 23 h 33"/>
                    <a:gd name="T66" fmla="*/ 34 w 53"/>
                    <a:gd name="T67" fmla="*/ 23 h 33"/>
                    <a:gd name="T68" fmla="*/ 37 w 53"/>
                    <a:gd name="T69" fmla="*/ 21 h 33"/>
                    <a:gd name="T70" fmla="*/ 39 w 53"/>
                    <a:gd name="T71" fmla="*/ 19 h 33"/>
                    <a:gd name="T72" fmla="*/ 41 w 53"/>
                    <a:gd name="T73" fmla="*/ 17 h 33"/>
                    <a:gd name="T74" fmla="*/ 39 w 53"/>
                    <a:gd name="T75" fmla="*/ 15 h 33"/>
                    <a:gd name="T76" fmla="*/ 37 w 53"/>
                    <a:gd name="T77" fmla="*/ 13 h 33"/>
                    <a:gd name="T78" fmla="*/ 34 w 53"/>
                    <a:gd name="T79" fmla="*/ 11 h 33"/>
                    <a:gd name="T80" fmla="*/ 30 w 53"/>
                    <a:gd name="T81" fmla="*/ 11 h 3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"/>
                    <a:gd name="T124" fmla="*/ 0 h 33"/>
                    <a:gd name="T125" fmla="*/ 53 w 53"/>
                    <a:gd name="T126" fmla="*/ 33 h 3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" h="33">
                      <a:moveTo>
                        <a:pt x="30" y="11"/>
                      </a:moveTo>
                      <a:lnTo>
                        <a:pt x="32" y="9"/>
                      </a:lnTo>
                      <a:lnTo>
                        <a:pt x="34" y="7"/>
                      </a:lnTo>
                      <a:lnTo>
                        <a:pt x="34" y="2"/>
                      </a:lnTo>
                      <a:lnTo>
                        <a:pt x="36" y="0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4" y="5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0" y="9"/>
                      </a:lnTo>
                      <a:lnTo>
                        <a:pt x="52" y="13"/>
                      </a:lnTo>
                      <a:lnTo>
                        <a:pt x="53" y="15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1"/>
                      </a:lnTo>
                      <a:lnTo>
                        <a:pt x="50" y="25"/>
                      </a:lnTo>
                      <a:lnTo>
                        <a:pt x="48" y="27"/>
                      </a:lnTo>
                      <a:lnTo>
                        <a:pt x="46" y="29"/>
                      </a:lnTo>
                      <a:lnTo>
                        <a:pt x="44" y="29"/>
                      </a:lnTo>
                      <a:lnTo>
                        <a:pt x="41" y="31"/>
                      </a:lnTo>
                      <a:lnTo>
                        <a:pt x="37" y="33"/>
                      </a:lnTo>
                      <a:lnTo>
                        <a:pt x="34" y="33"/>
                      </a:lnTo>
                      <a:lnTo>
                        <a:pt x="30" y="33"/>
                      </a:lnTo>
                      <a:lnTo>
                        <a:pt x="25" y="33"/>
                      </a:lnTo>
                      <a:lnTo>
                        <a:pt x="19" y="33"/>
                      </a:lnTo>
                      <a:lnTo>
                        <a:pt x="14" y="31"/>
                      </a:lnTo>
                      <a:lnTo>
                        <a:pt x="9" y="31"/>
                      </a:lnTo>
                      <a:lnTo>
                        <a:pt x="5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6" y="5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23"/>
                      </a:lnTo>
                      <a:lnTo>
                        <a:pt x="19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4" y="23"/>
                      </a:lnTo>
                      <a:lnTo>
                        <a:pt x="36" y="23"/>
                      </a:lnTo>
                      <a:lnTo>
                        <a:pt x="37" y="21"/>
                      </a:lnTo>
                      <a:lnTo>
                        <a:pt x="39" y="21"/>
                      </a:lnTo>
                      <a:lnTo>
                        <a:pt x="39" y="19"/>
                      </a:lnTo>
                      <a:lnTo>
                        <a:pt x="41" y="19"/>
                      </a:lnTo>
                      <a:lnTo>
                        <a:pt x="41" y="17"/>
                      </a:lnTo>
                      <a:lnTo>
                        <a:pt x="41" y="15"/>
                      </a:lnTo>
                      <a:lnTo>
                        <a:pt x="39" y="15"/>
                      </a:lnTo>
                      <a:lnTo>
                        <a:pt x="39" y="13"/>
                      </a:lnTo>
                      <a:lnTo>
                        <a:pt x="37" y="13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2" name="Freeform 278"/>
                <p:cNvSpPr>
                  <a:spLocks/>
                </p:cNvSpPr>
                <p:nvPr/>
              </p:nvSpPr>
              <p:spPr bwMode="auto">
                <a:xfrm>
                  <a:off x="1996" y="3597"/>
                  <a:ext cx="38" cy="19"/>
                </a:xfrm>
                <a:custGeom>
                  <a:avLst/>
                  <a:gdLst>
                    <a:gd name="T0" fmla="*/ 0 w 38"/>
                    <a:gd name="T1" fmla="*/ 19 h 19"/>
                    <a:gd name="T2" fmla="*/ 0 w 38"/>
                    <a:gd name="T3" fmla="*/ 17 h 19"/>
                    <a:gd name="T4" fmla="*/ 0 w 38"/>
                    <a:gd name="T5" fmla="*/ 15 h 19"/>
                    <a:gd name="T6" fmla="*/ 0 w 38"/>
                    <a:gd name="T7" fmla="*/ 13 h 19"/>
                    <a:gd name="T8" fmla="*/ 0 w 38"/>
                    <a:gd name="T9" fmla="*/ 11 h 19"/>
                    <a:gd name="T10" fmla="*/ 5 w 38"/>
                    <a:gd name="T11" fmla="*/ 11 h 19"/>
                    <a:gd name="T12" fmla="*/ 4 w 38"/>
                    <a:gd name="T13" fmla="*/ 11 h 19"/>
                    <a:gd name="T14" fmla="*/ 4 w 38"/>
                    <a:gd name="T15" fmla="*/ 11 h 19"/>
                    <a:gd name="T16" fmla="*/ 2 w 38"/>
                    <a:gd name="T17" fmla="*/ 8 h 19"/>
                    <a:gd name="T18" fmla="*/ 0 w 38"/>
                    <a:gd name="T19" fmla="*/ 8 h 19"/>
                    <a:gd name="T20" fmla="*/ 0 w 38"/>
                    <a:gd name="T21" fmla="*/ 6 h 19"/>
                    <a:gd name="T22" fmla="*/ 0 w 38"/>
                    <a:gd name="T23" fmla="*/ 6 h 19"/>
                    <a:gd name="T24" fmla="*/ 0 w 38"/>
                    <a:gd name="T25" fmla="*/ 6 h 19"/>
                    <a:gd name="T26" fmla="*/ 0 w 38"/>
                    <a:gd name="T27" fmla="*/ 4 h 19"/>
                    <a:gd name="T28" fmla="*/ 0 w 38"/>
                    <a:gd name="T29" fmla="*/ 4 h 19"/>
                    <a:gd name="T30" fmla="*/ 0 w 38"/>
                    <a:gd name="T31" fmla="*/ 2 h 19"/>
                    <a:gd name="T32" fmla="*/ 0 w 38"/>
                    <a:gd name="T33" fmla="*/ 2 h 19"/>
                    <a:gd name="T34" fmla="*/ 2 w 38"/>
                    <a:gd name="T35" fmla="*/ 0 h 19"/>
                    <a:gd name="T36" fmla="*/ 4 w 38"/>
                    <a:gd name="T37" fmla="*/ 0 h 19"/>
                    <a:gd name="T38" fmla="*/ 7 w 38"/>
                    <a:gd name="T39" fmla="*/ 2 h 19"/>
                    <a:gd name="T40" fmla="*/ 9 w 38"/>
                    <a:gd name="T41" fmla="*/ 2 h 19"/>
                    <a:gd name="T42" fmla="*/ 11 w 38"/>
                    <a:gd name="T43" fmla="*/ 2 h 19"/>
                    <a:gd name="T44" fmla="*/ 11 w 38"/>
                    <a:gd name="T45" fmla="*/ 4 h 19"/>
                    <a:gd name="T46" fmla="*/ 11 w 38"/>
                    <a:gd name="T47" fmla="*/ 4 h 19"/>
                    <a:gd name="T48" fmla="*/ 11 w 38"/>
                    <a:gd name="T49" fmla="*/ 4 h 19"/>
                    <a:gd name="T50" fmla="*/ 11 w 38"/>
                    <a:gd name="T51" fmla="*/ 6 h 19"/>
                    <a:gd name="T52" fmla="*/ 11 w 38"/>
                    <a:gd name="T53" fmla="*/ 6 h 19"/>
                    <a:gd name="T54" fmla="*/ 11 w 38"/>
                    <a:gd name="T55" fmla="*/ 8 h 19"/>
                    <a:gd name="T56" fmla="*/ 11 w 38"/>
                    <a:gd name="T57" fmla="*/ 8 h 19"/>
                    <a:gd name="T58" fmla="*/ 13 w 38"/>
                    <a:gd name="T59" fmla="*/ 8 h 19"/>
                    <a:gd name="T60" fmla="*/ 14 w 38"/>
                    <a:gd name="T61" fmla="*/ 8 h 19"/>
                    <a:gd name="T62" fmla="*/ 18 w 38"/>
                    <a:gd name="T63" fmla="*/ 11 h 19"/>
                    <a:gd name="T64" fmla="*/ 22 w 38"/>
                    <a:gd name="T65" fmla="*/ 11 h 19"/>
                    <a:gd name="T66" fmla="*/ 25 w 38"/>
                    <a:gd name="T67" fmla="*/ 11 h 19"/>
                    <a:gd name="T68" fmla="*/ 29 w 38"/>
                    <a:gd name="T69" fmla="*/ 11 h 19"/>
                    <a:gd name="T70" fmla="*/ 32 w 38"/>
                    <a:gd name="T71" fmla="*/ 11 h 19"/>
                    <a:gd name="T72" fmla="*/ 34 w 38"/>
                    <a:gd name="T73" fmla="*/ 11 h 19"/>
                    <a:gd name="T74" fmla="*/ 38 w 38"/>
                    <a:gd name="T75" fmla="*/ 11 h 19"/>
                    <a:gd name="T76" fmla="*/ 38 w 38"/>
                    <a:gd name="T77" fmla="*/ 13 h 19"/>
                    <a:gd name="T78" fmla="*/ 38 w 38"/>
                    <a:gd name="T79" fmla="*/ 15 h 19"/>
                    <a:gd name="T80" fmla="*/ 38 w 38"/>
                    <a:gd name="T81" fmla="*/ 17 h 19"/>
                    <a:gd name="T82" fmla="*/ 38 w 38"/>
                    <a:gd name="T83" fmla="*/ 19 h 19"/>
                    <a:gd name="T84" fmla="*/ 0 w 38"/>
                    <a:gd name="T85" fmla="*/ 19 h 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19"/>
                    <a:gd name="T131" fmla="*/ 38 w 38"/>
                    <a:gd name="T132" fmla="*/ 19 h 1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19"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8" y="11"/>
                      </a:lnTo>
                      <a:lnTo>
                        <a:pt x="22" y="11"/>
                      </a:lnTo>
                      <a:lnTo>
                        <a:pt x="25" y="11"/>
                      </a:lnTo>
                      <a:lnTo>
                        <a:pt x="29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3" name="Freeform 279"/>
                <p:cNvSpPr>
                  <a:spLocks noEditPoints="1"/>
                </p:cNvSpPr>
                <p:nvPr/>
              </p:nvSpPr>
              <p:spPr bwMode="auto">
                <a:xfrm>
                  <a:off x="1996" y="3552"/>
                  <a:ext cx="39" cy="29"/>
                </a:xfrm>
                <a:custGeom>
                  <a:avLst/>
                  <a:gdLst>
                    <a:gd name="T0" fmla="*/ 23 w 39"/>
                    <a:gd name="T1" fmla="*/ 19 h 29"/>
                    <a:gd name="T2" fmla="*/ 27 w 39"/>
                    <a:gd name="T3" fmla="*/ 19 h 29"/>
                    <a:gd name="T4" fmla="*/ 29 w 39"/>
                    <a:gd name="T5" fmla="*/ 17 h 29"/>
                    <a:gd name="T6" fmla="*/ 30 w 39"/>
                    <a:gd name="T7" fmla="*/ 17 h 29"/>
                    <a:gd name="T8" fmla="*/ 30 w 39"/>
                    <a:gd name="T9" fmla="*/ 13 h 29"/>
                    <a:gd name="T10" fmla="*/ 30 w 39"/>
                    <a:gd name="T11" fmla="*/ 13 h 29"/>
                    <a:gd name="T12" fmla="*/ 29 w 39"/>
                    <a:gd name="T13" fmla="*/ 10 h 29"/>
                    <a:gd name="T14" fmla="*/ 29 w 39"/>
                    <a:gd name="T15" fmla="*/ 10 h 29"/>
                    <a:gd name="T16" fmla="*/ 27 w 39"/>
                    <a:gd name="T17" fmla="*/ 8 h 29"/>
                    <a:gd name="T18" fmla="*/ 27 w 39"/>
                    <a:gd name="T19" fmla="*/ 2 h 29"/>
                    <a:gd name="T20" fmla="*/ 30 w 39"/>
                    <a:gd name="T21" fmla="*/ 2 h 29"/>
                    <a:gd name="T22" fmla="*/ 36 w 39"/>
                    <a:gd name="T23" fmla="*/ 6 h 29"/>
                    <a:gd name="T24" fmla="*/ 39 w 39"/>
                    <a:gd name="T25" fmla="*/ 13 h 29"/>
                    <a:gd name="T26" fmla="*/ 39 w 39"/>
                    <a:gd name="T27" fmla="*/ 17 h 29"/>
                    <a:gd name="T28" fmla="*/ 36 w 39"/>
                    <a:gd name="T29" fmla="*/ 23 h 29"/>
                    <a:gd name="T30" fmla="*/ 34 w 39"/>
                    <a:gd name="T31" fmla="*/ 25 h 29"/>
                    <a:gd name="T32" fmla="*/ 30 w 39"/>
                    <a:gd name="T33" fmla="*/ 27 h 29"/>
                    <a:gd name="T34" fmla="*/ 25 w 39"/>
                    <a:gd name="T35" fmla="*/ 29 h 29"/>
                    <a:gd name="T36" fmla="*/ 20 w 39"/>
                    <a:gd name="T37" fmla="*/ 29 h 29"/>
                    <a:gd name="T38" fmla="*/ 11 w 39"/>
                    <a:gd name="T39" fmla="*/ 27 h 29"/>
                    <a:gd name="T40" fmla="*/ 5 w 39"/>
                    <a:gd name="T41" fmla="*/ 25 h 29"/>
                    <a:gd name="T42" fmla="*/ 2 w 39"/>
                    <a:gd name="T43" fmla="*/ 21 h 29"/>
                    <a:gd name="T44" fmla="*/ 0 w 39"/>
                    <a:gd name="T45" fmla="*/ 15 h 29"/>
                    <a:gd name="T46" fmla="*/ 0 w 39"/>
                    <a:gd name="T47" fmla="*/ 10 h 29"/>
                    <a:gd name="T48" fmla="*/ 2 w 39"/>
                    <a:gd name="T49" fmla="*/ 6 h 29"/>
                    <a:gd name="T50" fmla="*/ 7 w 39"/>
                    <a:gd name="T51" fmla="*/ 2 h 29"/>
                    <a:gd name="T52" fmla="*/ 13 w 39"/>
                    <a:gd name="T53" fmla="*/ 0 h 29"/>
                    <a:gd name="T54" fmla="*/ 18 w 39"/>
                    <a:gd name="T55" fmla="*/ 0 h 29"/>
                    <a:gd name="T56" fmla="*/ 22 w 39"/>
                    <a:gd name="T57" fmla="*/ 0 h 29"/>
                    <a:gd name="T58" fmla="*/ 23 w 39"/>
                    <a:gd name="T59" fmla="*/ 0 h 29"/>
                    <a:gd name="T60" fmla="*/ 16 w 39"/>
                    <a:gd name="T61" fmla="*/ 10 h 29"/>
                    <a:gd name="T62" fmla="*/ 13 w 39"/>
                    <a:gd name="T63" fmla="*/ 10 h 29"/>
                    <a:gd name="T64" fmla="*/ 9 w 39"/>
                    <a:gd name="T65" fmla="*/ 13 h 29"/>
                    <a:gd name="T66" fmla="*/ 7 w 39"/>
                    <a:gd name="T67" fmla="*/ 13 h 29"/>
                    <a:gd name="T68" fmla="*/ 7 w 39"/>
                    <a:gd name="T69" fmla="*/ 17 h 29"/>
                    <a:gd name="T70" fmla="*/ 9 w 39"/>
                    <a:gd name="T71" fmla="*/ 17 h 29"/>
                    <a:gd name="T72" fmla="*/ 11 w 39"/>
                    <a:gd name="T73" fmla="*/ 19 h 29"/>
                    <a:gd name="T74" fmla="*/ 14 w 39"/>
                    <a:gd name="T75" fmla="*/ 19 h 29"/>
                    <a:gd name="T76" fmla="*/ 16 w 39"/>
                    <a:gd name="T77" fmla="*/ 17 h 29"/>
                    <a:gd name="T78" fmla="*/ 16 w 39"/>
                    <a:gd name="T79" fmla="*/ 13 h 29"/>
                    <a:gd name="T80" fmla="*/ 16 w 39"/>
                    <a:gd name="T81" fmla="*/ 10 h 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9"/>
                    <a:gd name="T124" fmla="*/ 0 h 29"/>
                    <a:gd name="T125" fmla="*/ 39 w 39"/>
                    <a:gd name="T126" fmla="*/ 29 h 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9" h="29">
                      <a:moveTo>
                        <a:pt x="23" y="0"/>
                      </a:move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2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6" y="6"/>
                      </a:lnTo>
                      <a:lnTo>
                        <a:pt x="38" y="10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8" y="19"/>
                      </a:lnTo>
                      <a:lnTo>
                        <a:pt x="36" y="23"/>
                      </a:lnTo>
                      <a:lnTo>
                        <a:pt x="34" y="25"/>
                      </a:lnTo>
                      <a:lnTo>
                        <a:pt x="32" y="25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0" y="29"/>
                      </a:lnTo>
                      <a:lnTo>
                        <a:pt x="14" y="29"/>
                      </a:lnTo>
                      <a:lnTo>
                        <a:pt x="11" y="27"/>
                      </a:lnTo>
                      <a:lnTo>
                        <a:pt x="9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10"/>
                      </a:move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4" name="Freeform 280"/>
                <p:cNvSpPr>
                  <a:spLocks noEditPoints="1"/>
                </p:cNvSpPr>
                <p:nvPr/>
              </p:nvSpPr>
              <p:spPr bwMode="auto">
                <a:xfrm>
                  <a:off x="1996" y="3499"/>
                  <a:ext cx="39" cy="27"/>
                </a:xfrm>
                <a:custGeom>
                  <a:avLst/>
                  <a:gdLst>
                    <a:gd name="T0" fmla="*/ 13 w 39"/>
                    <a:gd name="T1" fmla="*/ 20 h 27"/>
                    <a:gd name="T2" fmla="*/ 11 w 39"/>
                    <a:gd name="T3" fmla="*/ 25 h 27"/>
                    <a:gd name="T4" fmla="*/ 9 w 39"/>
                    <a:gd name="T5" fmla="*/ 27 h 27"/>
                    <a:gd name="T6" fmla="*/ 5 w 39"/>
                    <a:gd name="T7" fmla="*/ 25 h 27"/>
                    <a:gd name="T8" fmla="*/ 2 w 39"/>
                    <a:gd name="T9" fmla="*/ 25 h 27"/>
                    <a:gd name="T10" fmla="*/ 0 w 39"/>
                    <a:gd name="T11" fmla="*/ 23 h 27"/>
                    <a:gd name="T12" fmla="*/ 0 w 39"/>
                    <a:gd name="T13" fmla="*/ 18 h 27"/>
                    <a:gd name="T14" fmla="*/ 0 w 39"/>
                    <a:gd name="T15" fmla="*/ 16 h 27"/>
                    <a:gd name="T16" fmla="*/ 0 w 39"/>
                    <a:gd name="T17" fmla="*/ 8 h 27"/>
                    <a:gd name="T18" fmla="*/ 2 w 39"/>
                    <a:gd name="T19" fmla="*/ 6 h 27"/>
                    <a:gd name="T20" fmla="*/ 4 w 39"/>
                    <a:gd name="T21" fmla="*/ 4 h 27"/>
                    <a:gd name="T22" fmla="*/ 5 w 39"/>
                    <a:gd name="T23" fmla="*/ 2 h 27"/>
                    <a:gd name="T24" fmla="*/ 13 w 39"/>
                    <a:gd name="T25" fmla="*/ 2 h 27"/>
                    <a:gd name="T26" fmla="*/ 25 w 39"/>
                    <a:gd name="T27" fmla="*/ 2 h 27"/>
                    <a:gd name="T28" fmla="*/ 32 w 39"/>
                    <a:gd name="T29" fmla="*/ 2 h 27"/>
                    <a:gd name="T30" fmla="*/ 32 w 39"/>
                    <a:gd name="T31" fmla="*/ 2 h 27"/>
                    <a:gd name="T32" fmla="*/ 34 w 39"/>
                    <a:gd name="T33" fmla="*/ 0 h 27"/>
                    <a:gd name="T34" fmla="*/ 38 w 39"/>
                    <a:gd name="T35" fmla="*/ 0 h 27"/>
                    <a:gd name="T36" fmla="*/ 38 w 39"/>
                    <a:gd name="T37" fmla="*/ 4 h 27"/>
                    <a:gd name="T38" fmla="*/ 38 w 39"/>
                    <a:gd name="T39" fmla="*/ 8 h 27"/>
                    <a:gd name="T40" fmla="*/ 38 w 39"/>
                    <a:gd name="T41" fmla="*/ 8 h 27"/>
                    <a:gd name="T42" fmla="*/ 36 w 39"/>
                    <a:gd name="T43" fmla="*/ 10 h 27"/>
                    <a:gd name="T44" fmla="*/ 34 w 39"/>
                    <a:gd name="T45" fmla="*/ 10 h 27"/>
                    <a:gd name="T46" fmla="*/ 34 w 39"/>
                    <a:gd name="T47" fmla="*/ 10 h 27"/>
                    <a:gd name="T48" fmla="*/ 36 w 39"/>
                    <a:gd name="T49" fmla="*/ 12 h 27"/>
                    <a:gd name="T50" fmla="*/ 38 w 39"/>
                    <a:gd name="T51" fmla="*/ 14 h 27"/>
                    <a:gd name="T52" fmla="*/ 39 w 39"/>
                    <a:gd name="T53" fmla="*/ 16 h 27"/>
                    <a:gd name="T54" fmla="*/ 39 w 39"/>
                    <a:gd name="T55" fmla="*/ 20 h 27"/>
                    <a:gd name="T56" fmla="*/ 38 w 39"/>
                    <a:gd name="T57" fmla="*/ 25 h 27"/>
                    <a:gd name="T58" fmla="*/ 34 w 39"/>
                    <a:gd name="T59" fmla="*/ 27 h 27"/>
                    <a:gd name="T60" fmla="*/ 27 w 39"/>
                    <a:gd name="T61" fmla="*/ 27 h 27"/>
                    <a:gd name="T62" fmla="*/ 16 w 39"/>
                    <a:gd name="T63" fmla="*/ 20 h 27"/>
                    <a:gd name="T64" fmla="*/ 16 w 39"/>
                    <a:gd name="T65" fmla="*/ 16 h 27"/>
                    <a:gd name="T66" fmla="*/ 14 w 39"/>
                    <a:gd name="T67" fmla="*/ 14 h 27"/>
                    <a:gd name="T68" fmla="*/ 14 w 39"/>
                    <a:gd name="T69" fmla="*/ 12 h 27"/>
                    <a:gd name="T70" fmla="*/ 13 w 39"/>
                    <a:gd name="T71" fmla="*/ 10 h 27"/>
                    <a:gd name="T72" fmla="*/ 9 w 39"/>
                    <a:gd name="T73" fmla="*/ 10 h 27"/>
                    <a:gd name="T74" fmla="*/ 9 w 39"/>
                    <a:gd name="T75" fmla="*/ 10 h 27"/>
                    <a:gd name="T76" fmla="*/ 7 w 39"/>
                    <a:gd name="T77" fmla="*/ 12 h 27"/>
                    <a:gd name="T78" fmla="*/ 7 w 39"/>
                    <a:gd name="T79" fmla="*/ 14 h 27"/>
                    <a:gd name="T80" fmla="*/ 9 w 39"/>
                    <a:gd name="T81" fmla="*/ 16 h 27"/>
                    <a:gd name="T82" fmla="*/ 9 w 39"/>
                    <a:gd name="T83" fmla="*/ 16 h 27"/>
                    <a:gd name="T84" fmla="*/ 11 w 39"/>
                    <a:gd name="T85" fmla="*/ 18 h 27"/>
                    <a:gd name="T86" fmla="*/ 13 w 39"/>
                    <a:gd name="T87" fmla="*/ 18 h 27"/>
                    <a:gd name="T88" fmla="*/ 20 w 39"/>
                    <a:gd name="T89" fmla="*/ 12 h 27"/>
                    <a:gd name="T90" fmla="*/ 22 w 39"/>
                    <a:gd name="T91" fmla="*/ 12 h 27"/>
                    <a:gd name="T92" fmla="*/ 23 w 39"/>
                    <a:gd name="T93" fmla="*/ 16 h 27"/>
                    <a:gd name="T94" fmla="*/ 23 w 39"/>
                    <a:gd name="T95" fmla="*/ 16 h 27"/>
                    <a:gd name="T96" fmla="*/ 25 w 39"/>
                    <a:gd name="T97" fmla="*/ 18 h 27"/>
                    <a:gd name="T98" fmla="*/ 25 w 39"/>
                    <a:gd name="T99" fmla="*/ 18 h 27"/>
                    <a:gd name="T100" fmla="*/ 29 w 39"/>
                    <a:gd name="T101" fmla="*/ 18 h 27"/>
                    <a:gd name="T102" fmla="*/ 29 w 39"/>
                    <a:gd name="T103" fmla="*/ 18 h 27"/>
                    <a:gd name="T104" fmla="*/ 30 w 39"/>
                    <a:gd name="T105" fmla="*/ 16 h 27"/>
                    <a:gd name="T106" fmla="*/ 30 w 39"/>
                    <a:gd name="T107" fmla="*/ 14 h 27"/>
                    <a:gd name="T108" fmla="*/ 30 w 39"/>
                    <a:gd name="T109" fmla="*/ 14 h 27"/>
                    <a:gd name="T110" fmla="*/ 29 w 39"/>
                    <a:gd name="T111" fmla="*/ 12 h 27"/>
                    <a:gd name="T112" fmla="*/ 27 w 39"/>
                    <a:gd name="T113" fmla="*/ 10 h 27"/>
                    <a:gd name="T114" fmla="*/ 22 w 39"/>
                    <a:gd name="T115" fmla="*/ 10 h 27"/>
                    <a:gd name="T116" fmla="*/ 22 w 39"/>
                    <a:gd name="T117" fmla="*/ 10 h 27"/>
                    <a:gd name="T118" fmla="*/ 20 w 39"/>
                    <a:gd name="T119" fmla="*/ 10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9"/>
                    <a:gd name="T181" fmla="*/ 0 h 27"/>
                    <a:gd name="T182" fmla="*/ 39 w 39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9" h="27">
                      <a:moveTo>
                        <a:pt x="13" y="18"/>
                      </a:moveTo>
                      <a:lnTo>
                        <a:pt x="13" y="20"/>
                      </a:lnTo>
                      <a:lnTo>
                        <a:pt x="13" y="23"/>
                      </a:ln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3" y="2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8" y="23"/>
                      </a:lnTo>
                      <a:lnTo>
                        <a:pt x="38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2" y="27"/>
                      </a:lnTo>
                      <a:lnTo>
                        <a:pt x="27" y="27"/>
                      </a:lnTo>
                      <a:lnTo>
                        <a:pt x="22" y="27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8"/>
                      </a:lnTo>
                      <a:lnTo>
                        <a:pt x="13" y="18"/>
                      </a:lnTo>
                      <a:close/>
                      <a:moveTo>
                        <a:pt x="20" y="10"/>
                      </a:move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2" y="14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9" y="12"/>
                      </a:lnTo>
                      <a:lnTo>
                        <a:pt x="27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5" name="Freeform 281"/>
                <p:cNvSpPr>
                  <a:spLocks/>
                </p:cNvSpPr>
                <p:nvPr/>
              </p:nvSpPr>
              <p:spPr bwMode="auto">
                <a:xfrm>
                  <a:off x="1982" y="3456"/>
                  <a:ext cx="53" cy="18"/>
                </a:xfrm>
                <a:custGeom>
                  <a:avLst/>
                  <a:gdLst>
                    <a:gd name="T0" fmla="*/ 0 w 53"/>
                    <a:gd name="T1" fmla="*/ 6 h 18"/>
                    <a:gd name="T2" fmla="*/ 3 w 53"/>
                    <a:gd name="T3" fmla="*/ 6 h 18"/>
                    <a:gd name="T4" fmla="*/ 7 w 53"/>
                    <a:gd name="T5" fmla="*/ 6 h 18"/>
                    <a:gd name="T6" fmla="*/ 11 w 53"/>
                    <a:gd name="T7" fmla="*/ 6 h 18"/>
                    <a:gd name="T8" fmla="*/ 14 w 53"/>
                    <a:gd name="T9" fmla="*/ 6 h 18"/>
                    <a:gd name="T10" fmla="*/ 14 w 53"/>
                    <a:gd name="T11" fmla="*/ 0 h 18"/>
                    <a:gd name="T12" fmla="*/ 25 w 53"/>
                    <a:gd name="T13" fmla="*/ 0 h 18"/>
                    <a:gd name="T14" fmla="*/ 25 w 53"/>
                    <a:gd name="T15" fmla="*/ 6 h 18"/>
                    <a:gd name="T16" fmla="*/ 28 w 53"/>
                    <a:gd name="T17" fmla="*/ 6 h 18"/>
                    <a:gd name="T18" fmla="*/ 32 w 53"/>
                    <a:gd name="T19" fmla="*/ 6 h 18"/>
                    <a:gd name="T20" fmla="*/ 34 w 53"/>
                    <a:gd name="T21" fmla="*/ 6 h 18"/>
                    <a:gd name="T22" fmla="*/ 37 w 53"/>
                    <a:gd name="T23" fmla="*/ 6 h 18"/>
                    <a:gd name="T24" fmla="*/ 39 w 53"/>
                    <a:gd name="T25" fmla="*/ 6 h 18"/>
                    <a:gd name="T26" fmla="*/ 41 w 53"/>
                    <a:gd name="T27" fmla="*/ 6 h 18"/>
                    <a:gd name="T28" fmla="*/ 41 w 53"/>
                    <a:gd name="T29" fmla="*/ 6 h 18"/>
                    <a:gd name="T30" fmla="*/ 43 w 53"/>
                    <a:gd name="T31" fmla="*/ 6 h 18"/>
                    <a:gd name="T32" fmla="*/ 43 w 53"/>
                    <a:gd name="T33" fmla="*/ 6 h 18"/>
                    <a:gd name="T34" fmla="*/ 43 w 53"/>
                    <a:gd name="T35" fmla="*/ 4 h 18"/>
                    <a:gd name="T36" fmla="*/ 43 w 53"/>
                    <a:gd name="T37" fmla="*/ 4 h 18"/>
                    <a:gd name="T38" fmla="*/ 43 w 53"/>
                    <a:gd name="T39" fmla="*/ 4 h 18"/>
                    <a:gd name="T40" fmla="*/ 43 w 53"/>
                    <a:gd name="T41" fmla="*/ 4 h 18"/>
                    <a:gd name="T42" fmla="*/ 43 w 53"/>
                    <a:gd name="T43" fmla="*/ 2 h 18"/>
                    <a:gd name="T44" fmla="*/ 41 w 53"/>
                    <a:gd name="T45" fmla="*/ 2 h 18"/>
                    <a:gd name="T46" fmla="*/ 44 w 53"/>
                    <a:gd name="T47" fmla="*/ 0 h 18"/>
                    <a:gd name="T48" fmla="*/ 46 w 53"/>
                    <a:gd name="T49" fmla="*/ 0 h 18"/>
                    <a:gd name="T50" fmla="*/ 52 w 53"/>
                    <a:gd name="T51" fmla="*/ 0 h 18"/>
                    <a:gd name="T52" fmla="*/ 52 w 53"/>
                    <a:gd name="T53" fmla="*/ 2 h 18"/>
                    <a:gd name="T54" fmla="*/ 53 w 53"/>
                    <a:gd name="T55" fmla="*/ 4 h 18"/>
                    <a:gd name="T56" fmla="*/ 53 w 53"/>
                    <a:gd name="T57" fmla="*/ 4 h 18"/>
                    <a:gd name="T58" fmla="*/ 53 w 53"/>
                    <a:gd name="T59" fmla="*/ 6 h 18"/>
                    <a:gd name="T60" fmla="*/ 53 w 53"/>
                    <a:gd name="T61" fmla="*/ 8 h 18"/>
                    <a:gd name="T62" fmla="*/ 53 w 53"/>
                    <a:gd name="T63" fmla="*/ 10 h 18"/>
                    <a:gd name="T64" fmla="*/ 52 w 53"/>
                    <a:gd name="T65" fmla="*/ 10 h 18"/>
                    <a:gd name="T66" fmla="*/ 52 w 53"/>
                    <a:gd name="T67" fmla="*/ 12 h 18"/>
                    <a:gd name="T68" fmla="*/ 50 w 53"/>
                    <a:gd name="T69" fmla="*/ 12 h 18"/>
                    <a:gd name="T70" fmla="*/ 50 w 53"/>
                    <a:gd name="T71" fmla="*/ 14 h 18"/>
                    <a:gd name="T72" fmla="*/ 48 w 53"/>
                    <a:gd name="T73" fmla="*/ 14 h 18"/>
                    <a:gd name="T74" fmla="*/ 46 w 53"/>
                    <a:gd name="T75" fmla="*/ 14 h 18"/>
                    <a:gd name="T76" fmla="*/ 44 w 53"/>
                    <a:gd name="T77" fmla="*/ 14 h 18"/>
                    <a:gd name="T78" fmla="*/ 43 w 53"/>
                    <a:gd name="T79" fmla="*/ 14 h 18"/>
                    <a:gd name="T80" fmla="*/ 41 w 53"/>
                    <a:gd name="T81" fmla="*/ 14 h 18"/>
                    <a:gd name="T82" fmla="*/ 37 w 53"/>
                    <a:gd name="T83" fmla="*/ 14 h 18"/>
                    <a:gd name="T84" fmla="*/ 34 w 53"/>
                    <a:gd name="T85" fmla="*/ 14 h 18"/>
                    <a:gd name="T86" fmla="*/ 32 w 53"/>
                    <a:gd name="T87" fmla="*/ 14 h 18"/>
                    <a:gd name="T88" fmla="*/ 28 w 53"/>
                    <a:gd name="T89" fmla="*/ 14 h 18"/>
                    <a:gd name="T90" fmla="*/ 25 w 53"/>
                    <a:gd name="T91" fmla="*/ 14 h 18"/>
                    <a:gd name="T92" fmla="*/ 25 w 53"/>
                    <a:gd name="T93" fmla="*/ 16 h 18"/>
                    <a:gd name="T94" fmla="*/ 25 w 53"/>
                    <a:gd name="T95" fmla="*/ 16 h 18"/>
                    <a:gd name="T96" fmla="*/ 25 w 53"/>
                    <a:gd name="T97" fmla="*/ 16 h 18"/>
                    <a:gd name="T98" fmla="*/ 25 w 53"/>
                    <a:gd name="T99" fmla="*/ 18 h 18"/>
                    <a:gd name="T100" fmla="*/ 14 w 53"/>
                    <a:gd name="T101" fmla="*/ 18 h 18"/>
                    <a:gd name="T102" fmla="*/ 14 w 53"/>
                    <a:gd name="T103" fmla="*/ 16 h 18"/>
                    <a:gd name="T104" fmla="*/ 14 w 53"/>
                    <a:gd name="T105" fmla="*/ 16 h 18"/>
                    <a:gd name="T106" fmla="*/ 14 w 53"/>
                    <a:gd name="T107" fmla="*/ 16 h 18"/>
                    <a:gd name="T108" fmla="*/ 14 w 53"/>
                    <a:gd name="T109" fmla="*/ 14 h 18"/>
                    <a:gd name="T110" fmla="*/ 12 w 53"/>
                    <a:gd name="T111" fmla="*/ 14 h 18"/>
                    <a:gd name="T112" fmla="*/ 11 w 53"/>
                    <a:gd name="T113" fmla="*/ 14 h 18"/>
                    <a:gd name="T114" fmla="*/ 9 w 53"/>
                    <a:gd name="T115" fmla="*/ 14 h 18"/>
                    <a:gd name="T116" fmla="*/ 7 w 53"/>
                    <a:gd name="T117" fmla="*/ 14 h 18"/>
                    <a:gd name="T118" fmla="*/ 5 w 53"/>
                    <a:gd name="T119" fmla="*/ 12 h 18"/>
                    <a:gd name="T120" fmla="*/ 3 w 53"/>
                    <a:gd name="T121" fmla="*/ 10 h 18"/>
                    <a:gd name="T122" fmla="*/ 2 w 53"/>
                    <a:gd name="T123" fmla="*/ 8 h 18"/>
                    <a:gd name="T124" fmla="*/ 0 w 53"/>
                    <a:gd name="T125" fmla="*/ 6 h 1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3"/>
                    <a:gd name="T190" fmla="*/ 0 h 18"/>
                    <a:gd name="T191" fmla="*/ 53 w 53"/>
                    <a:gd name="T192" fmla="*/ 18 h 1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3" h="18">
                      <a:moveTo>
                        <a:pt x="0" y="6"/>
                      </a:moveTo>
                      <a:lnTo>
                        <a:pt x="3" y="6"/>
                      </a:lnTo>
                      <a:lnTo>
                        <a:pt x="7" y="6"/>
                      </a:lnTo>
                      <a:lnTo>
                        <a:pt x="11" y="6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25" y="0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8"/>
                      </a:lnTo>
                      <a:lnTo>
                        <a:pt x="53" y="10"/>
                      </a:lnTo>
                      <a:lnTo>
                        <a:pt x="52" y="10"/>
                      </a:lnTo>
                      <a:lnTo>
                        <a:pt x="52" y="12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6" y="14"/>
                      </a:lnTo>
                      <a:lnTo>
                        <a:pt x="44" y="14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37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28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6" name="Freeform 282"/>
                <p:cNvSpPr>
                  <a:spLocks noEditPoints="1"/>
                </p:cNvSpPr>
                <p:nvPr/>
              </p:nvSpPr>
              <p:spPr bwMode="auto">
                <a:xfrm>
                  <a:off x="1982" y="3427"/>
                  <a:ext cx="52" cy="11"/>
                </a:xfrm>
                <a:custGeom>
                  <a:avLst/>
                  <a:gdLst>
                    <a:gd name="T0" fmla="*/ 0 w 52"/>
                    <a:gd name="T1" fmla="*/ 11 h 11"/>
                    <a:gd name="T2" fmla="*/ 0 w 52"/>
                    <a:gd name="T3" fmla="*/ 9 h 11"/>
                    <a:gd name="T4" fmla="*/ 0 w 52"/>
                    <a:gd name="T5" fmla="*/ 6 h 11"/>
                    <a:gd name="T6" fmla="*/ 0 w 52"/>
                    <a:gd name="T7" fmla="*/ 2 h 11"/>
                    <a:gd name="T8" fmla="*/ 0 w 52"/>
                    <a:gd name="T9" fmla="*/ 0 h 11"/>
                    <a:gd name="T10" fmla="*/ 11 w 52"/>
                    <a:gd name="T11" fmla="*/ 0 h 11"/>
                    <a:gd name="T12" fmla="*/ 11 w 52"/>
                    <a:gd name="T13" fmla="*/ 2 h 11"/>
                    <a:gd name="T14" fmla="*/ 11 w 52"/>
                    <a:gd name="T15" fmla="*/ 6 h 11"/>
                    <a:gd name="T16" fmla="*/ 11 w 52"/>
                    <a:gd name="T17" fmla="*/ 9 h 11"/>
                    <a:gd name="T18" fmla="*/ 11 w 52"/>
                    <a:gd name="T19" fmla="*/ 11 h 11"/>
                    <a:gd name="T20" fmla="*/ 0 w 52"/>
                    <a:gd name="T21" fmla="*/ 11 h 11"/>
                    <a:gd name="T22" fmla="*/ 0 w 52"/>
                    <a:gd name="T23" fmla="*/ 11 h 11"/>
                    <a:gd name="T24" fmla="*/ 14 w 52"/>
                    <a:gd name="T25" fmla="*/ 11 h 11"/>
                    <a:gd name="T26" fmla="*/ 14 w 52"/>
                    <a:gd name="T27" fmla="*/ 9 h 11"/>
                    <a:gd name="T28" fmla="*/ 14 w 52"/>
                    <a:gd name="T29" fmla="*/ 6 h 11"/>
                    <a:gd name="T30" fmla="*/ 14 w 52"/>
                    <a:gd name="T31" fmla="*/ 2 h 11"/>
                    <a:gd name="T32" fmla="*/ 14 w 52"/>
                    <a:gd name="T33" fmla="*/ 0 h 11"/>
                    <a:gd name="T34" fmla="*/ 52 w 52"/>
                    <a:gd name="T35" fmla="*/ 0 h 11"/>
                    <a:gd name="T36" fmla="*/ 52 w 52"/>
                    <a:gd name="T37" fmla="*/ 2 h 11"/>
                    <a:gd name="T38" fmla="*/ 52 w 52"/>
                    <a:gd name="T39" fmla="*/ 6 h 11"/>
                    <a:gd name="T40" fmla="*/ 52 w 52"/>
                    <a:gd name="T41" fmla="*/ 9 h 11"/>
                    <a:gd name="T42" fmla="*/ 52 w 52"/>
                    <a:gd name="T43" fmla="*/ 11 h 11"/>
                    <a:gd name="T44" fmla="*/ 14 w 52"/>
                    <a:gd name="T45" fmla="*/ 11 h 11"/>
                    <a:gd name="T46" fmla="*/ 14 w 52"/>
                    <a:gd name="T47" fmla="*/ 11 h 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"/>
                    <a:gd name="T73" fmla="*/ 0 h 11"/>
                    <a:gd name="T74" fmla="*/ 52 w 52"/>
                    <a:gd name="T75" fmla="*/ 11 h 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0" y="11"/>
                      </a:lnTo>
                      <a:close/>
                      <a:moveTo>
                        <a:pt x="14" y="11"/>
                      </a:move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6"/>
                      </a:lnTo>
                      <a:lnTo>
                        <a:pt x="52" y="9"/>
                      </a:lnTo>
                      <a:lnTo>
                        <a:pt x="52" y="11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7" name="Freeform 283"/>
                <p:cNvSpPr>
                  <a:spLocks/>
                </p:cNvSpPr>
                <p:nvPr/>
              </p:nvSpPr>
              <p:spPr bwMode="auto">
                <a:xfrm>
                  <a:off x="1996" y="3384"/>
                  <a:ext cx="38" cy="27"/>
                </a:xfrm>
                <a:custGeom>
                  <a:avLst/>
                  <a:gdLst>
                    <a:gd name="T0" fmla="*/ 0 w 38"/>
                    <a:gd name="T1" fmla="*/ 27 h 27"/>
                    <a:gd name="T2" fmla="*/ 0 w 38"/>
                    <a:gd name="T3" fmla="*/ 25 h 27"/>
                    <a:gd name="T4" fmla="*/ 0 w 38"/>
                    <a:gd name="T5" fmla="*/ 23 h 27"/>
                    <a:gd name="T6" fmla="*/ 0 w 38"/>
                    <a:gd name="T7" fmla="*/ 19 h 27"/>
                    <a:gd name="T8" fmla="*/ 5 w 38"/>
                    <a:gd name="T9" fmla="*/ 19 h 27"/>
                    <a:gd name="T10" fmla="*/ 4 w 38"/>
                    <a:gd name="T11" fmla="*/ 17 h 27"/>
                    <a:gd name="T12" fmla="*/ 2 w 38"/>
                    <a:gd name="T13" fmla="*/ 15 h 27"/>
                    <a:gd name="T14" fmla="*/ 0 w 38"/>
                    <a:gd name="T15" fmla="*/ 15 h 27"/>
                    <a:gd name="T16" fmla="*/ 0 w 38"/>
                    <a:gd name="T17" fmla="*/ 9 h 27"/>
                    <a:gd name="T18" fmla="*/ 0 w 38"/>
                    <a:gd name="T19" fmla="*/ 6 h 27"/>
                    <a:gd name="T20" fmla="*/ 0 w 38"/>
                    <a:gd name="T21" fmla="*/ 6 h 27"/>
                    <a:gd name="T22" fmla="*/ 2 w 38"/>
                    <a:gd name="T23" fmla="*/ 4 h 27"/>
                    <a:gd name="T24" fmla="*/ 4 w 38"/>
                    <a:gd name="T25" fmla="*/ 2 h 27"/>
                    <a:gd name="T26" fmla="*/ 5 w 38"/>
                    <a:gd name="T27" fmla="*/ 2 h 27"/>
                    <a:gd name="T28" fmla="*/ 7 w 38"/>
                    <a:gd name="T29" fmla="*/ 2 h 27"/>
                    <a:gd name="T30" fmla="*/ 11 w 38"/>
                    <a:gd name="T31" fmla="*/ 0 h 27"/>
                    <a:gd name="T32" fmla="*/ 14 w 38"/>
                    <a:gd name="T33" fmla="*/ 0 h 27"/>
                    <a:gd name="T34" fmla="*/ 20 w 38"/>
                    <a:gd name="T35" fmla="*/ 0 h 27"/>
                    <a:gd name="T36" fmla="*/ 27 w 38"/>
                    <a:gd name="T37" fmla="*/ 0 h 27"/>
                    <a:gd name="T38" fmla="*/ 32 w 38"/>
                    <a:gd name="T39" fmla="*/ 0 h 27"/>
                    <a:gd name="T40" fmla="*/ 38 w 38"/>
                    <a:gd name="T41" fmla="*/ 0 h 27"/>
                    <a:gd name="T42" fmla="*/ 38 w 38"/>
                    <a:gd name="T43" fmla="*/ 2 h 27"/>
                    <a:gd name="T44" fmla="*/ 38 w 38"/>
                    <a:gd name="T45" fmla="*/ 6 h 27"/>
                    <a:gd name="T46" fmla="*/ 38 w 38"/>
                    <a:gd name="T47" fmla="*/ 9 h 27"/>
                    <a:gd name="T48" fmla="*/ 38 w 38"/>
                    <a:gd name="T49" fmla="*/ 11 h 27"/>
                    <a:gd name="T50" fmla="*/ 16 w 38"/>
                    <a:gd name="T51" fmla="*/ 11 h 27"/>
                    <a:gd name="T52" fmla="*/ 14 w 38"/>
                    <a:gd name="T53" fmla="*/ 11 h 27"/>
                    <a:gd name="T54" fmla="*/ 13 w 38"/>
                    <a:gd name="T55" fmla="*/ 11 h 27"/>
                    <a:gd name="T56" fmla="*/ 13 w 38"/>
                    <a:gd name="T57" fmla="*/ 11 h 27"/>
                    <a:gd name="T58" fmla="*/ 11 w 38"/>
                    <a:gd name="T59" fmla="*/ 13 h 27"/>
                    <a:gd name="T60" fmla="*/ 11 w 38"/>
                    <a:gd name="T61" fmla="*/ 13 h 27"/>
                    <a:gd name="T62" fmla="*/ 11 w 38"/>
                    <a:gd name="T63" fmla="*/ 13 h 27"/>
                    <a:gd name="T64" fmla="*/ 11 w 38"/>
                    <a:gd name="T65" fmla="*/ 15 h 27"/>
                    <a:gd name="T66" fmla="*/ 11 w 38"/>
                    <a:gd name="T67" fmla="*/ 15 h 27"/>
                    <a:gd name="T68" fmla="*/ 11 w 38"/>
                    <a:gd name="T69" fmla="*/ 15 h 27"/>
                    <a:gd name="T70" fmla="*/ 13 w 38"/>
                    <a:gd name="T71" fmla="*/ 17 h 27"/>
                    <a:gd name="T72" fmla="*/ 16 w 38"/>
                    <a:gd name="T73" fmla="*/ 17 h 27"/>
                    <a:gd name="T74" fmla="*/ 18 w 38"/>
                    <a:gd name="T75" fmla="*/ 17 h 27"/>
                    <a:gd name="T76" fmla="*/ 20 w 38"/>
                    <a:gd name="T77" fmla="*/ 17 h 27"/>
                    <a:gd name="T78" fmla="*/ 23 w 38"/>
                    <a:gd name="T79" fmla="*/ 17 h 27"/>
                    <a:gd name="T80" fmla="*/ 29 w 38"/>
                    <a:gd name="T81" fmla="*/ 17 h 27"/>
                    <a:gd name="T82" fmla="*/ 34 w 38"/>
                    <a:gd name="T83" fmla="*/ 17 h 27"/>
                    <a:gd name="T84" fmla="*/ 38 w 38"/>
                    <a:gd name="T85" fmla="*/ 17 h 27"/>
                    <a:gd name="T86" fmla="*/ 38 w 38"/>
                    <a:gd name="T87" fmla="*/ 19 h 27"/>
                    <a:gd name="T88" fmla="*/ 38 w 38"/>
                    <a:gd name="T89" fmla="*/ 23 h 27"/>
                    <a:gd name="T90" fmla="*/ 38 w 38"/>
                    <a:gd name="T91" fmla="*/ 25 h 27"/>
                    <a:gd name="T92" fmla="*/ 38 w 38"/>
                    <a:gd name="T93" fmla="*/ 27 h 27"/>
                    <a:gd name="T94" fmla="*/ 0 w 38"/>
                    <a:gd name="T95" fmla="*/ 27 h 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27"/>
                    <a:gd name="T146" fmla="*/ 38 w 38"/>
                    <a:gd name="T147" fmla="*/ 27 h 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27">
                      <a:moveTo>
                        <a:pt x="0" y="27"/>
                      </a:move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6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3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3" y="17"/>
                      </a:lnTo>
                      <a:lnTo>
                        <a:pt x="29" y="17"/>
                      </a:lnTo>
                      <a:lnTo>
                        <a:pt x="34" y="17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38" y="23"/>
                      </a:lnTo>
                      <a:lnTo>
                        <a:pt x="38" y="25"/>
                      </a:lnTo>
                      <a:lnTo>
                        <a:pt x="38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8" name="Freeform 284"/>
                <p:cNvSpPr>
                  <a:spLocks noEditPoints="1"/>
                </p:cNvSpPr>
                <p:nvPr/>
              </p:nvSpPr>
              <p:spPr bwMode="auto">
                <a:xfrm>
                  <a:off x="1982" y="3348"/>
                  <a:ext cx="52" cy="8"/>
                </a:xfrm>
                <a:custGeom>
                  <a:avLst/>
                  <a:gdLst>
                    <a:gd name="T0" fmla="*/ 0 w 52"/>
                    <a:gd name="T1" fmla="*/ 8 h 8"/>
                    <a:gd name="T2" fmla="*/ 0 w 52"/>
                    <a:gd name="T3" fmla="*/ 6 h 8"/>
                    <a:gd name="T4" fmla="*/ 0 w 52"/>
                    <a:gd name="T5" fmla="*/ 4 h 8"/>
                    <a:gd name="T6" fmla="*/ 0 w 52"/>
                    <a:gd name="T7" fmla="*/ 2 h 8"/>
                    <a:gd name="T8" fmla="*/ 0 w 52"/>
                    <a:gd name="T9" fmla="*/ 0 h 8"/>
                    <a:gd name="T10" fmla="*/ 11 w 52"/>
                    <a:gd name="T11" fmla="*/ 0 h 8"/>
                    <a:gd name="T12" fmla="*/ 11 w 52"/>
                    <a:gd name="T13" fmla="*/ 2 h 8"/>
                    <a:gd name="T14" fmla="*/ 11 w 52"/>
                    <a:gd name="T15" fmla="*/ 4 h 8"/>
                    <a:gd name="T16" fmla="*/ 11 w 52"/>
                    <a:gd name="T17" fmla="*/ 6 h 8"/>
                    <a:gd name="T18" fmla="*/ 11 w 52"/>
                    <a:gd name="T19" fmla="*/ 8 h 8"/>
                    <a:gd name="T20" fmla="*/ 0 w 52"/>
                    <a:gd name="T21" fmla="*/ 8 h 8"/>
                    <a:gd name="T22" fmla="*/ 0 w 52"/>
                    <a:gd name="T23" fmla="*/ 8 h 8"/>
                    <a:gd name="T24" fmla="*/ 14 w 52"/>
                    <a:gd name="T25" fmla="*/ 8 h 8"/>
                    <a:gd name="T26" fmla="*/ 14 w 52"/>
                    <a:gd name="T27" fmla="*/ 6 h 8"/>
                    <a:gd name="T28" fmla="*/ 14 w 52"/>
                    <a:gd name="T29" fmla="*/ 4 h 8"/>
                    <a:gd name="T30" fmla="*/ 14 w 52"/>
                    <a:gd name="T31" fmla="*/ 2 h 8"/>
                    <a:gd name="T32" fmla="*/ 14 w 52"/>
                    <a:gd name="T33" fmla="*/ 0 h 8"/>
                    <a:gd name="T34" fmla="*/ 52 w 52"/>
                    <a:gd name="T35" fmla="*/ 0 h 8"/>
                    <a:gd name="T36" fmla="*/ 52 w 52"/>
                    <a:gd name="T37" fmla="*/ 2 h 8"/>
                    <a:gd name="T38" fmla="*/ 52 w 52"/>
                    <a:gd name="T39" fmla="*/ 4 h 8"/>
                    <a:gd name="T40" fmla="*/ 52 w 52"/>
                    <a:gd name="T41" fmla="*/ 6 h 8"/>
                    <a:gd name="T42" fmla="*/ 52 w 52"/>
                    <a:gd name="T43" fmla="*/ 8 h 8"/>
                    <a:gd name="T44" fmla="*/ 14 w 52"/>
                    <a:gd name="T45" fmla="*/ 8 h 8"/>
                    <a:gd name="T46" fmla="*/ 14 w 52"/>
                    <a:gd name="T47" fmla="*/ 8 h 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"/>
                    <a:gd name="T73" fmla="*/ 0 h 8"/>
                    <a:gd name="T74" fmla="*/ 52 w 52"/>
                    <a:gd name="T75" fmla="*/ 8 h 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9" name="Freeform 285"/>
                <p:cNvSpPr>
                  <a:spLocks/>
                </p:cNvSpPr>
                <p:nvPr/>
              </p:nvSpPr>
              <p:spPr bwMode="auto">
                <a:xfrm>
                  <a:off x="1996" y="3305"/>
                  <a:ext cx="38" cy="24"/>
                </a:xfrm>
                <a:custGeom>
                  <a:avLst/>
                  <a:gdLst>
                    <a:gd name="T0" fmla="*/ 0 w 38"/>
                    <a:gd name="T1" fmla="*/ 24 h 24"/>
                    <a:gd name="T2" fmla="*/ 0 w 38"/>
                    <a:gd name="T3" fmla="*/ 20 h 24"/>
                    <a:gd name="T4" fmla="*/ 0 w 38"/>
                    <a:gd name="T5" fmla="*/ 18 h 24"/>
                    <a:gd name="T6" fmla="*/ 0 w 38"/>
                    <a:gd name="T7" fmla="*/ 16 h 24"/>
                    <a:gd name="T8" fmla="*/ 5 w 38"/>
                    <a:gd name="T9" fmla="*/ 16 h 24"/>
                    <a:gd name="T10" fmla="*/ 4 w 38"/>
                    <a:gd name="T11" fmla="*/ 16 h 24"/>
                    <a:gd name="T12" fmla="*/ 4 w 38"/>
                    <a:gd name="T13" fmla="*/ 14 h 24"/>
                    <a:gd name="T14" fmla="*/ 0 w 38"/>
                    <a:gd name="T15" fmla="*/ 12 h 24"/>
                    <a:gd name="T16" fmla="*/ 0 w 38"/>
                    <a:gd name="T17" fmla="*/ 12 h 24"/>
                    <a:gd name="T18" fmla="*/ 0 w 38"/>
                    <a:gd name="T19" fmla="*/ 10 h 24"/>
                    <a:gd name="T20" fmla="*/ 0 w 38"/>
                    <a:gd name="T21" fmla="*/ 8 h 24"/>
                    <a:gd name="T22" fmla="*/ 0 w 38"/>
                    <a:gd name="T23" fmla="*/ 6 h 24"/>
                    <a:gd name="T24" fmla="*/ 0 w 38"/>
                    <a:gd name="T25" fmla="*/ 6 h 24"/>
                    <a:gd name="T26" fmla="*/ 2 w 38"/>
                    <a:gd name="T27" fmla="*/ 4 h 24"/>
                    <a:gd name="T28" fmla="*/ 4 w 38"/>
                    <a:gd name="T29" fmla="*/ 2 h 24"/>
                    <a:gd name="T30" fmla="*/ 5 w 38"/>
                    <a:gd name="T31" fmla="*/ 0 h 24"/>
                    <a:gd name="T32" fmla="*/ 7 w 38"/>
                    <a:gd name="T33" fmla="*/ 0 h 24"/>
                    <a:gd name="T34" fmla="*/ 11 w 38"/>
                    <a:gd name="T35" fmla="*/ 0 h 24"/>
                    <a:gd name="T36" fmla="*/ 14 w 38"/>
                    <a:gd name="T37" fmla="*/ 0 h 24"/>
                    <a:gd name="T38" fmla="*/ 20 w 38"/>
                    <a:gd name="T39" fmla="*/ 0 h 24"/>
                    <a:gd name="T40" fmla="*/ 27 w 38"/>
                    <a:gd name="T41" fmla="*/ 0 h 24"/>
                    <a:gd name="T42" fmla="*/ 32 w 38"/>
                    <a:gd name="T43" fmla="*/ 0 h 24"/>
                    <a:gd name="T44" fmla="*/ 38 w 38"/>
                    <a:gd name="T45" fmla="*/ 0 h 24"/>
                    <a:gd name="T46" fmla="*/ 38 w 38"/>
                    <a:gd name="T47" fmla="*/ 2 h 24"/>
                    <a:gd name="T48" fmla="*/ 38 w 38"/>
                    <a:gd name="T49" fmla="*/ 6 h 24"/>
                    <a:gd name="T50" fmla="*/ 38 w 38"/>
                    <a:gd name="T51" fmla="*/ 8 h 24"/>
                    <a:gd name="T52" fmla="*/ 38 w 38"/>
                    <a:gd name="T53" fmla="*/ 10 h 24"/>
                    <a:gd name="T54" fmla="*/ 16 w 38"/>
                    <a:gd name="T55" fmla="*/ 10 h 24"/>
                    <a:gd name="T56" fmla="*/ 14 w 38"/>
                    <a:gd name="T57" fmla="*/ 10 h 24"/>
                    <a:gd name="T58" fmla="*/ 13 w 38"/>
                    <a:gd name="T59" fmla="*/ 10 h 24"/>
                    <a:gd name="T60" fmla="*/ 13 w 38"/>
                    <a:gd name="T61" fmla="*/ 10 h 24"/>
                    <a:gd name="T62" fmla="*/ 11 w 38"/>
                    <a:gd name="T63" fmla="*/ 10 h 24"/>
                    <a:gd name="T64" fmla="*/ 11 w 38"/>
                    <a:gd name="T65" fmla="*/ 12 h 24"/>
                    <a:gd name="T66" fmla="*/ 11 w 38"/>
                    <a:gd name="T67" fmla="*/ 12 h 24"/>
                    <a:gd name="T68" fmla="*/ 11 w 38"/>
                    <a:gd name="T69" fmla="*/ 12 h 24"/>
                    <a:gd name="T70" fmla="*/ 11 w 38"/>
                    <a:gd name="T71" fmla="*/ 14 h 24"/>
                    <a:gd name="T72" fmla="*/ 11 w 38"/>
                    <a:gd name="T73" fmla="*/ 14 h 24"/>
                    <a:gd name="T74" fmla="*/ 11 w 38"/>
                    <a:gd name="T75" fmla="*/ 14 h 24"/>
                    <a:gd name="T76" fmla="*/ 13 w 38"/>
                    <a:gd name="T77" fmla="*/ 14 h 24"/>
                    <a:gd name="T78" fmla="*/ 14 w 38"/>
                    <a:gd name="T79" fmla="*/ 16 h 24"/>
                    <a:gd name="T80" fmla="*/ 16 w 38"/>
                    <a:gd name="T81" fmla="*/ 16 h 24"/>
                    <a:gd name="T82" fmla="*/ 18 w 38"/>
                    <a:gd name="T83" fmla="*/ 16 h 24"/>
                    <a:gd name="T84" fmla="*/ 20 w 38"/>
                    <a:gd name="T85" fmla="*/ 16 h 24"/>
                    <a:gd name="T86" fmla="*/ 23 w 38"/>
                    <a:gd name="T87" fmla="*/ 16 h 24"/>
                    <a:gd name="T88" fmla="*/ 29 w 38"/>
                    <a:gd name="T89" fmla="*/ 16 h 24"/>
                    <a:gd name="T90" fmla="*/ 34 w 38"/>
                    <a:gd name="T91" fmla="*/ 16 h 24"/>
                    <a:gd name="T92" fmla="*/ 38 w 38"/>
                    <a:gd name="T93" fmla="*/ 16 h 24"/>
                    <a:gd name="T94" fmla="*/ 38 w 38"/>
                    <a:gd name="T95" fmla="*/ 18 h 24"/>
                    <a:gd name="T96" fmla="*/ 38 w 38"/>
                    <a:gd name="T97" fmla="*/ 20 h 24"/>
                    <a:gd name="T98" fmla="*/ 38 w 38"/>
                    <a:gd name="T99" fmla="*/ 22 h 24"/>
                    <a:gd name="T100" fmla="*/ 38 w 38"/>
                    <a:gd name="T101" fmla="*/ 24 h 24"/>
                    <a:gd name="T102" fmla="*/ 0 w 38"/>
                    <a:gd name="T103" fmla="*/ 24 h 2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8"/>
                    <a:gd name="T157" fmla="*/ 0 h 24"/>
                    <a:gd name="T158" fmla="*/ 38 w 38"/>
                    <a:gd name="T159" fmla="*/ 24 h 2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8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8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3" y="16"/>
                      </a:lnTo>
                      <a:lnTo>
                        <a:pt x="29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38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0" name="Freeform 286"/>
                <p:cNvSpPr>
                  <a:spLocks noEditPoints="1"/>
                </p:cNvSpPr>
                <p:nvPr/>
              </p:nvSpPr>
              <p:spPr bwMode="auto">
                <a:xfrm>
                  <a:off x="1996" y="3249"/>
                  <a:ext cx="39" cy="29"/>
                </a:xfrm>
                <a:custGeom>
                  <a:avLst/>
                  <a:gdLst>
                    <a:gd name="T0" fmla="*/ 23 w 39"/>
                    <a:gd name="T1" fmla="*/ 19 h 29"/>
                    <a:gd name="T2" fmla="*/ 27 w 39"/>
                    <a:gd name="T3" fmla="*/ 19 h 29"/>
                    <a:gd name="T4" fmla="*/ 29 w 39"/>
                    <a:gd name="T5" fmla="*/ 17 h 29"/>
                    <a:gd name="T6" fmla="*/ 30 w 39"/>
                    <a:gd name="T7" fmla="*/ 17 h 29"/>
                    <a:gd name="T8" fmla="*/ 30 w 39"/>
                    <a:gd name="T9" fmla="*/ 13 h 29"/>
                    <a:gd name="T10" fmla="*/ 30 w 39"/>
                    <a:gd name="T11" fmla="*/ 13 h 29"/>
                    <a:gd name="T12" fmla="*/ 29 w 39"/>
                    <a:gd name="T13" fmla="*/ 10 h 29"/>
                    <a:gd name="T14" fmla="*/ 29 w 39"/>
                    <a:gd name="T15" fmla="*/ 10 h 29"/>
                    <a:gd name="T16" fmla="*/ 27 w 39"/>
                    <a:gd name="T17" fmla="*/ 8 h 29"/>
                    <a:gd name="T18" fmla="*/ 27 w 39"/>
                    <a:gd name="T19" fmla="*/ 2 h 29"/>
                    <a:gd name="T20" fmla="*/ 30 w 39"/>
                    <a:gd name="T21" fmla="*/ 2 h 29"/>
                    <a:gd name="T22" fmla="*/ 36 w 39"/>
                    <a:gd name="T23" fmla="*/ 6 h 29"/>
                    <a:gd name="T24" fmla="*/ 39 w 39"/>
                    <a:gd name="T25" fmla="*/ 13 h 29"/>
                    <a:gd name="T26" fmla="*/ 39 w 39"/>
                    <a:gd name="T27" fmla="*/ 17 h 29"/>
                    <a:gd name="T28" fmla="*/ 38 w 39"/>
                    <a:gd name="T29" fmla="*/ 21 h 29"/>
                    <a:gd name="T30" fmla="*/ 36 w 39"/>
                    <a:gd name="T31" fmla="*/ 23 h 29"/>
                    <a:gd name="T32" fmla="*/ 32 w 39"/>
                    <a:gd name="T33" fmla="*/ 25 h 29"/>
                    <a:gd name="T34" fmla="*/ 29 w 39"/>
                    <a:gd name="T35" fmla="*/ 27 h 29"/>
                    <a:gd name="T36" fmla="*/ 23 w 39"/>
                    <a:gd name="T37" fmla="*/ 29 h 29"/>
                    <a:gd name="T38" fmla="*/ 14 w 39"/>
                    <a:gd name="T39" fmla="*/ 29 h 29"/>
                    <a:gd name="T40" fmla="*/ 9 w 39"/>
                    <a:gd name="T41" fmla="*/ 27 h 29"/>
                    <a:gd name="T42" fmla="*/ 4 w 39"/>
                    <a:gd name="T43" fmla="*/ 23 h 29"/>
                    <a:gd name="T44" fmla="*/ 0 w 39"/>
                    <a:gd name="T45" fmla="*/ 19 h 29"/>
                    <a:gd name="T46" fmla="*/ 0 w 39"/>
                    <a:gd name="T47" fmla="*/ 13 h 29"/>
                    <a:gd name="T48" fmla="*/ 0 w 39"/>
                    <a:gd name="T49" fmla="*/ 8 h 29"/>
                    <a:gd name="T50" fmla="*/ 5 w 39"/>
                    <a:gd name="T51" fmla="*/ 4 h 29"/>
                    <a:gd name="T52" fmla="*/ 9 w 39"/>
                    <a:gd name="T53" fmla="*/ 2 h 29"/>
                    <a:gd name="T54" fmla="*/ 14 w 39"/>
                    <a:gd name="T55" fmla="*/ 0 h 29"/>
                    <a:gd name="T56" fmla="*/ 22 w 39"/>
                    <a:gd name="T57" fmla="*/ 0 h 29"/>
                    <a:gd name="T58" fmla="*/ 22 w 39"/>
                    <a:gd name="T59" fmla="*/ 0 h 29"/>
                    <a:gd name="T60" fmla="*/ 23 w 39"/>
                    <a:gd name="T61" fmla="*/ 0 h 29"/>
                    <a:gd name="T62" fmla="*/ 14 w 39"/>
                    <a:gd name="T63" fmla="*/ 10 h 29"/>
                    <a:gd name="T64" fmla="*/ 9 w 39"/>
                    <a:gd name="T65" fmla="*/ 10 h 29"/>
                    <a:gd name="T66" fmla="*/ 9 w 39"/>
                    <a:gd name="T67" fmla="*/ 13 h 29"/>
                    <a:gd name="T68" fmla="*/ 7 w 39"/>
                    <a:gd name="T69" fmla="*/ 15 h 29"/>
                    <a:gd name="T70" fmla="*/ 9 w 39"/>
                    <a:gd name="T71" fmla="*/ 17 h 29"/>
                    <a:gd name="T72" fmla="*/ 11 w 39"/>
                    <a:gd name="T73" fmla="*/ 19 h 29"/>
                    <a:gd name="T74" fmla="*/ 13 w 39"/>
                    <a:gd name="T75" fmla="*/ 19 h 29"/>
                    <a:gd name="T76" fmla="*/ 16 w 39"/>
                    <a:gd name="T77" fmla="*/ 19 h 29"/>
                    <a:gd name="T78" fmla="*/ 16 w 39"/>
                    <a:gd name="T79" fmla="*/ 15 h 29"/>
                    <a:gd name="T80" fmla="*/ 16 w 39"/>
                    <a:gd name="T81" fmla="*/ 10 h 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9"/>
                    <a:gd name="T124" fmla="*/ 0 h 29"/>
                    <a:gd name="T125" fmla="*/ 39 w 39"/>
                    <a:gd name="T126" fmla="*/ 29 h 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9" h="29">
                      <a:moveTo>
                        <a:pt x="23" y="0"/>
                      </a:move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2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6" y="6"/>
                      </a:lnTo>
                      <a:lnTo>
                        <a:pt x="38" y="10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6" y="23"/>
                      </a:lnTo>
                      <a:lnTo>
                        <a:pt x="34" y="25"/>
                      </a:lnTo>
                      <a:lnTo>
                        <a:pt x="32" y="25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0" y="29"/>
                      </a:lnTo>
                      <a:lnTo>
                        <a:pt x="14" y="29"/>
                      </a:lnTo>
                      <a:lnTo>
                        <a:pt x="11" y="27"/>
                      </a:lnTo>
                      <a:lnTo>
                        <a:pt x="9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10"/>
                      </a:move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1" name="Freeform 287"/>
                <p:cNvSpPr>
                  <a:spLocks noEditPoints="1"/>
                </p:cNvSpPr>
                <p:nvPr/>
              </p:nvSpPr>
              <p:spPr bwMode="auto">
                <a:xfrm>
                  <a:off x="3726" y="3491"/>
                  <a:ext cx="43" cy="16"/>
                </a:xfrm>
                <a:custGeom>
                  <a:avLst/>
                  <a:gdLst>
                    <a:gd name="T0" fmla="*/ 0 w 43"/>
                    <a:gd name="T1" fmla="*/ 16 h 16"/>
                    <a:gd name="T2" fmla="*/ 0 w 43"/>
                    <a:gd name="T3" fmla="*/ 10 h 16"/>
                    <a:gd name="T4" fmla="*/ 0 w 43"/>
                    <a:gd name="T5" fmla="*/ 8 h 16"/>
                    <a:gd name="T6" fmla="*/ 0 w 43"/>
                    <a:gd name="T7" fmla="*/ 6 h 16"/>
                    <a:gd name="T8" fmla="*/ 0 w 43"/>
                    <a:gd name="T9" fmla="*/ 4 h 16"/>
                    <a:gd name="T10" fmla="*/ 2 w 43"/>
                    <a:gd name="T11" fmla="*/ 4 h 16"/>
                    <a:gd name="T12" fmla="*/ 4 w 43"/>
                    <a:gd name="T13" fmla="*/ 0 h 16"/>
                    <a:gd name="T14" fmla="*/ 6 w 43"/>
                    <a:gd name="T15" fmla="*/ 0 h 16"/>
                    <a:gd name="T16" fmla="*/ 9 w 43"/>
                    <a:gd name="T17" fmla="*/ 0 h 16"/>
                    <a:gd name="T18" fmla="*/ 11 w 43"/>
                    <a:gd name="T19" fmla="*/ 0 h 16"/>
                    <a:gd name="T20" fmla="*/ 15 w 43"/>
                    <a:gd name="T21" fmla="*/ 0 h 16"/>
                    <a:gd name="T22" fmla="*/ 20 w 43"/>
                    <a:gd name="T23" fmla="*/ 0 h 16"/>
                    <a:gd name="T24" fmla="*/ 22 w 43"/>
                    <a:gd name="T25" fmla="*/ 0 h 16"/>
                    <a:gd name="T26" fmla="*/ 23 w 43"/>
                    <a:gd name="T27" fmla="*/ 0 h 16"/>
                    <a:gd name="T28" fmla="*/ 25 w 43"/>
                    <a:gd name="T29" fmla="*/ 2 h 16"/>
                    <a:gd name="T30" fmla="*/ 27 w 43"/>
                    <a:gd name="T31" fmla="*/ 4 h 16"/>
                    <a:gd name="T32" fmla="*/ 27 w 43"/>
                    <a:gd name="T33" fmla="*/ 4 h 16"/>
                    <a:gd name="T34" fmla="*/ 27 w 43"/>
                    <a:gd name="T35" fmla="*/ 6 h 16"/>
                    <a:gd name="T36" fmla="*/ 27 w 43"/>
                    <a:gd name="T37" fmla="*/ 8 h 16"/>
                    <a:gd name="T38" fmla="*/ 27 w 43"/>
                    <a:gd name="T39" fmla="*/ 8 h 16"/>
                    <a:gd name="T40" fmla="*/ 27 w 43"/>
                    <a:gd name="T41" fmla="*/ 8 h 16"/>
                    <a:gd name="T42" fmla="*/ 27 w 43"/>
                    <a:gd name="T43" fmla="*/ 10 h 16"/>
                    <a:gd name="T44" fmla="*/ 43 w 43"/>
                    <a:gd name="T45" fmla="*/ 10 h 16"/>
                    <a:gd name="T46" fmla="*/ 43 w 43"/>
                    <a:gd name="T47" fmla="*/ 16 h 16"/>
                    <a:gd name="T48" fmla="*/ 0 w 43"/>
                    <a:gd name="T49" fmla="*/ 16 h 16"/>
                    <a:gd name="T50" fmla="*/ 0 w 43"/>
                    <a:gd name="T51" fmla="*/ 16 h 16"/>
                    <a:gd name="T52" fmla="*/ 20 w 43"/>
                    <a:gd name="T53" fmla="*/ 10 h 16"/>
                    <a:gd name="T54" fmla="*/ 20 w 43"/>
                    <a:gd name="T55" fmla="*/ 8 h 16"/>
                    <a:gd name="T56" fmla="*/ 20 w 43"/>
                    <a:gd name="T57" fmla="*/ 8 h 16"/>
                    <a:gd name="T58" fmla="*/ 20 w 43"/>
                    <a:gd name="T59" fmla="*/ 8 h 16"/>
                    <a:gd name="T60" fmla="*/ 20 w 43"/>
                    <a:gd name="T61" fmla="*/ 6 h 16"/>
                    <a:gd name="T62" fmla="*/ 20 w 43"/>
                    <a:gd name="T63" fmla="*/ 6 h 16"/>
                    <a:gd name="T64" fmla="*/ 18 w 43"/>
                    <a:gd name="T65" fmla="*/ 6 h 16"/>
                    <a:gd name="T66" fmla="*/ 18 w 43"/>
                    <a:gd name="T67" fmla="*/ 6 h 16"/>
                    <a:gd name="T68" fmla="*/ 16 w 43"/>
                    <a:gd name="T69" fmla="*/ 6 h 16"/>
                    <a:gd name="T70" fmla="*/ 16 w 43"/>
                    <a:gd name="T71" fmla="*/ 6 h 16"/>
                    <a:gd name="T72" fmla="*/ 16 w 43"/>
                    <a:gd name="T73" fmla="*/ 4 h 16"/>
                    <a:gd name="T74" fmla="*/ 15 w 43"/>
                    <a:gd name="T75" fmla="*/ 4 h 16"/>
                    <a:gd name="T76" fmla="*/ 13 w 43"/>
                    <a:gd name="T77" fmla="*/ 4 h 16"/>
                    <a:gd name="T78" fmla="*/ 13 w 43"/>
                    <a:gd name="T79" fmla="*/ 6 h 16"/>
                    <a:gd name="T80" fmla="*/ 13 w 43"/>
                    <a:gd name="T81" fmla="*/ 6 h 16"/>
                    <a:gd name="T82" fmla="*/ 11 w 43"/>
                    <a:gd name="T83" fmla="*/ 6 h 16"/>
                    <a:gd name="T84" fmla="*/ 11 w 43"/>
                    <a:gd name="T85" fmla="*/ 6 h 16"/>
                    <a:gd name="T86" fmla="*/ 11 w 43"/>
                    <a:gd name="T87" fmla="*/ 6 h 16"/>
                    <a:gd name="T88" fmla="*/ 9 w 43"/>
                    <a:gd name="T89" fmla="*/ 6 h 16"/>
                    <a:gd name="T90" fmla="*/ 9 w 43"/>
                    <a:gd name="T91" fmla="*/ 8 h 16"/>
                    <a:gd name="T92" fmla="*/ 9 w 43"/>
                    <a:gd name="T93" fmla="*/ 8 h 16"/>
                    <a:gd name="T94" fmla="*/ 9 w 43"/>
                    <a:gd name="T95" fmla="*/ 8 h 16"/>
                    <a:gd name="T96" fmla="*/ 9 w 43"/>
                    <a:gd name="T97" fmla="*/ 10 h 16"/>
                    <a:gd name="T98" fmla="*/ 20 w 43"/>
                    <a:gd name="T99" fmla="*/ 10 h 16"/>
                    <a:gd name="T100" fmla="*/ 20 w 43"/>
                    <a:gd name="T101" fmla="*/ 10 h 1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3"/>
                    <a:gd name="T154" fmla="*/ 0 h 16"/>
                    <a:gd name="T155" fmla="*/ 43 w 43"/>
                    <a:gd name="T156" fmla="*/ 16 h 1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3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43" y="10"/>
                      </a:lnTo>
                      <a:lnTo>
                        <a:pt x="43" y="16"/>
                      </a:lnTo>
                      <a:lnTo>
                        <a:pt x="0" y="16"/>
                      </a:lnTo>
                      <a:close/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2" name="Freeform 288"/>
                <p:cNvSpPr>
                  <a:spLocks noEditPoints="1"/>
                </p:cNvSpPr>
                <p:nvPr/>
              </p:nvSpPr>
              <p:spPr bwMode="auto">
                <a:xfrm>
                  <a:off x="3739" y="3458"/>
                  <a:ext cx="32" cy="16"/>
                </a:xfrm>
                <a:custGeom>
                  <a:avLst/>
                  <a:gdLst>
                    <a:gd name="T0" fmla="*/ 18 w 32"/>
                    <a:gd name="T1" fmla="*/ 6 h 16"/>
                    <a:gd name="T2" fmla="*/ 18 w 32"/>
                    <a:gd name="T3" fmla="*/ 10 h 16"/>
                    <a:gd name="T4" fmla="*/ 23 w 32"/>
                    <a:gd name="T5" fmla="*/ 10 h 16"/>
                    <a:gd name="T6" fmla="*/ 25 w 32"/>
                    <a:gd name="T7" fmla="*/ 8 h 16"/>
                    <a:gd name="T8" fmla="*/ 25 w 32"/>
                    <a:gd name="T9" fmla="*/ 8 h 16"/>
                    <a:gd name="T10" fmla="*/ 23 w 32"/>
                    <a:gd name="T11" fmla="*/ 6 h 16"/>
                    <a:gd name="T12" fmla="*/ 23 w 32"/>
                    <a:gd name="T13" fmla="*/ 6 h 16"/>
                    <a:gd name="T14" fmla="*/ 21 w 32"/>
                    <a:gd name="T15" fmla="*/ 4 h 16"/>
                    <a:gd name="T16" fmla="*/ 23 w 32"/>
                    <a:gd name="T17" fmla="*/ 2 h 16"/>
                    <a:gd name="T18" fmla="*/ 25 w 32"/>
                    <a:gd name="T19" fmla="*/ 2 h 16"/>
                    <a:gd name="T20" fmla="*/ 28 w 32"/>
                    <a:gd name="T21" fmla="*/ 2 h 16"/>
                    <a:gd name="T22" fmla="*/ 30 w 32"/>
                    <a:gd name="T23" fmla="*/ 4 h 16"/>
                    <a:gd name="T24" fmla="*/ 32 w 32"/>
                    <a:gd name="T25" fmla="*/ 6 h 16"/>
                    <a:gd name="T26" fmla="*/ 32 w 32"/>
                    <a:gd name="T27" fmla="*/ 10 h 16"/>
                    <a:gd name="T28" fmla="*/ 30 w 32"/>
                    <a:gd name="T29" fmla="*/ 12 h 16"/>
                    <a:gd name="T30" fmla="*/ 28 w 32"/>
                    <a:gd name="T31" fmla="*/ 14 h 16"/>
                    <a:gd name="T32" fmla="*/ 27 w 32"/>
                    <a:gd name="T33" fmla="*/ 14 h 16"/>
                    <a:gd name="T34" fmla="*/ 23 w 32"/>
                    <a:gd name="T35" fmla="*/ 16 h 16"/>
                    <a:gd name="T36" fmla="*/ 18 w 32"/>
                    <a:gd name="T37" fmla="*/ 16 h 16"/>
                    <a:gd name="T38" fmla="*/ 12 w 32"/>
                    <a:gd name="T39" fmla="*/ 16 h 16"/>
                    <a:gd name="T40" fmla="*/ 7 w 32"/>
                    <a:gd name="T41" fmla="*/ 16 h 16"/>
                    <a:gd name="T42" fmla="*/ 2 w 32"/>
                    <a:gd name="T43" fmla="*/ 12 h 16"/>
                    <a:gd name="T44" fmla="*/ 0 w 32"/>
                    <a:gd name="T45" fmla="*/ 10 h 16"/>
                    <a:gd name="T46" fmla="*/ 0 w 32"/>
                    <a:gd name="T47" fmla="*/ 6 h 16"/>
                    <a:gd name="T48" fmla="*/ 2 w 32"/>
                    <a:gd name="T49" fmla="*/ 4 h 16"/>
                    <a:gd name="T50" fmla="*/ 3 w 32"/>
                    <a:gd name="T51" fmla="*/ 2 h 16"/>
                    <a:gd name="T52" fmla="*/ 7 w 32"/>
                    <a:gd name="T53" fmla="*/ 2 h 16"/>
                    <a:gd name="T54" fmla="*/ 10 w 32"/>
                    <a:gd name="T55" fmla="*/ 0 h 16"/>
                    <a:gd name="T56" fmla="*/ 18 w 32"/>
                    <a:gd name="T57" fmla="*/ 0 h 16"/>
                    <a:gd name="T58" fmla="*/ 18 w 32"/>
                    <a:gd name="T59" fmla="*/ 0 h 16"/>
                    <a:gd name="T60" fmla="*/ 7 w 32"/>
                    <a:gd name="T61" fmla="*/ 6 h 16"/>
                    <a:gd name="T62" fmla="*/ 7 w 32"/>
                    <a:gd name="T63" fmla="*/ 8 h 16"/>
                    <a:gd name="T64" fmla="*/ 7 w 32"/>
                    <a:gd name="T65" fmla="*/ 8 h 16"/>
                    <a:gd name="T66" fmla="*/ 7 w 32"/>
                    <a:gd name="T67" fmla="*/ 10 h 16"/>
                    <a:gd name="T68" fmla="*/ 9 w 32"/>
                    <a:gd name="T69" fmla="*/ 10 h 16"/>
                    <a:gd name="T70" fmla="*/ 10 w 32"/>
                    <a:gd name="T71" fmla="*/ 10 h 16"/>
                    <a:gd name="T72" fmla="*/ 12 w 32"/>
                    <a:gd name="T73" fmla="*/ 10 h 16"/>
                    <a:gd name="T74" fmla="*/ 12 w 32"/>
                    <a:gd name="T75" fmla="*/ 6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16"/>
                    <a:gd name="T116" fmla="*/ 32 w 32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16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3" name="Freeform 289"/>
                <p:cNvSpPr>
                  <a:spLocks/>
                </p:cNvSpPr>
                <p:nvPr/>
              </p:nvSpPr>
              <p:spPr bwMode="auto">
                <a:xfrm>
                  <a:off x="3739" y="3427"/>
                  <a:ext cx="30" cy="15"/>
                </a:xfrm>
                <a:custGeom>
                  <a:avLst/>
                  <a:gdLst>
                    <a:gd name="T0" fmla="*/ 0 w 30"/>
                    <a:gd name="T1" fmla="*/ 15 h 15"/>
                    <a:gd name="T2" fmla="*/ 0 w 30"/>
                    <a:gd name="T3" fmla="*/ 15 h 15"/>
                    <a:gd name="T4" fmla="*/ 0 w 30"/>
                    <a:gd name="T5" fmla="*/ 13 h 15"/>
                    <a:gd name="T6" fmla="*/ 0 w 30"/>
                    <a:gd name="T7" fmla="*/ 11 h 15"/>
                    <a:gd name="T8" fmla="*/ 5 w 30"/>
                    <a:gd name="T9" fmla="*/ 11 h 15"/>
                    <a:gd name="T10" fmla="*/ 3 w 30"/>
                    <a:gd name="T11" fmla="*/ 11 h 15"/>
                    <a:gd name="T12" fmla="*/ 3 w 30"/>
                    <a:gd name="T13" fmla="*/ 11 h 15"/>
                    <a:gd name="T14" fmla="*/ 2 w 30"/>
                    <a:gd name="T15" fmla="*/ 9 h 15"/>
                    <a:gd name="T16" fmla="*/ 0 w 30"/>
                    <a:gd name="T17" fmla="*/ 9 h 15"/>
                    <a:gd name="T18" fmla="*/ 0 w 30"/>
                    <a:gd name="T19" fmla="*/ 9 h 15"/>
                    <a:gd name="T20" fmla="*/ 0 w 30"/>
                    <a:gd name="T21" fmla="*/ 9 h 15"/>
                    <a:gd name="T22" fmla="*/ 0 w 30"/>
                    <a:gd name="T23" fmla="*/ 6 h 15"/>
                    <a:gd name="T24" fmla="*/ 0 w 30"/>
                    <a:gd name="T25" fmla="*/ 6 h 15"/>
                    <a:gd name="T26" fmla="*/ 0 w 30"/>
                    <a:gd name="T27" fmla="*/ 4 h 15"/>
                    <a:gd name="T28" fmla="*/ 0 w 30"/>
                    <a:gd name="T29" fmla="*/ 2 h 15"/>
                    <a:gd name="T30" fmla="*/ 2 w 30"/>
                    <a:gd name="T31" fmla="*/ 2 h 15"/>
                    <a:gd name="T32" fmla="*/ 3 w 30"/>
                    <a:gd name="T33" fmla="*/ 0 h 15"/>
                    <a:gd name="T34" fmla="*/ 5 w 30"/>
                    <a:gd name="T35" fmla="*/ 0 h 15"/>
                    <a:gd name="T36" fmla="*/ 10 w 30"/>
                    <a:gd name="T37" fmla="*/ 0 h 15"/>
                    <a:gd name="T38" fmla="*/ 21 w 30"/>
                    <a:gd name="T39" fmla="*/ 0 h 15"/>
                    <a:gd name="T40" fmla="*/ 27 w 30"/>
                    <a:gd name="T41" fmla="*/ 0 h 15"/>
                    <a:gd name="T42" fmla="*/ 30 w 30"/>
                    <a:gd name="T43" fmla="*/ 0 h 15"/>
                    <a:gd name="T44" fmla="*/ 30 w 30"/>
                    <a:gd name="T45" fmla="*/ 6 h 15"/>
                    <a:gd name="T46" fmla="*/ 14 w 30"/>
                    <a:gd name="T47" fmla="*/ 6 h 15"/>
                    <a:gd name="T48" fmla="*/ 9 w 30"/>
                    <a:gd name="T49" fmla="*/ 6 h 15"/>
                    <a:gd name="T50" fmla="*/ 9 w 30"/>
                    <a:gd name="T51" fmla="*/ 6 h 15"/>
                    <a:gd name="T52" fmla="*/ 9 w 30"/>
                    <a:gd name="T53" fmla="*/ 6 h 15"/>
                    <a:gd name="T54" fmla="*/ 9 w 30"/>
                    <a:gd name="T55" fmla="*/ 9 h 15"/>
                    <a:gd name="T56" fmla="*/ 9 w 30"/>
                    <a:gd name="T57" fmla="*/ 9 h 15"/>
                    <a:gd name="T58" fmla="*/ 9 w 30"/>
                    <a:gd name="T59" fmla="*/ 9 h 15"/>
                    <a:gd name="T60" fmla="*/ 10 w 30"/>
                    <a:gd name="T61" fmla="*/ 9 h 15"/>
                    <a:gd name="T62" fmla="*/ 10 w 30"/>
                    <a:gd name="T63" fmla="*/ 11 h 15"/>
                    <a:gd name="T64" fmla="*/ 12 w 30"/>
                    <a:gd name="T65" fmla="*/ 11 h 15"/>
                    <a:gd name="T66" fmla="*/ 14 w 30"/>
                    <a:gd name="T67" fmla="*/ 11 h 15"/>
                    <a:gd name="T68" fmla="*/ 16 w 30"/>
                    <a:gd name="T69" fmla="*/ 11 h 15"/>
                    <a:gd name="T70" fmla="*/ 19 w 30"/>
                    <a:gd name="T71" fmla="*/ 11 h 15"/>
                    <a:gd name="T72" fmla="*/ 23 w 30"/>
                    <a:gd name="T73" fmla="*/ 11 h 15"/>
                    <a:gd name="T74" fmla="*/ 27 w 30"/>
                    <a:gd name="T75" fmla="*/ 11 h 15"/>
                    <a:gd name="T76" fmla="*/ 30 w 30"/>
                    <a:gd name="T77" fmla="*/ 11 h 15"/>
                    <a:gd name="T78" fmla="*/ 30 w 30"/>
                    <a:gd name="T79" fmla="*/ 13 h 15"/>
                    <a:gd name="T80" fmla="*/ 30 w 30"/>
                    <a:gd name="T81" fmla="*/ 15 h 15"/>
                    <a:gd name="T82" fmla="*/ 30 w 30"/>
                    <a:gd name="T83" fmla="*/ 15 h 15"/>
                    <a:gd name="T84" fmla="*/ 23 w 30"/>
                    <a:gd name="T85" fmla="*/ 15 h 15"/>
                    <a:gd name="T86" fmla="*/ 16 w 30"/>
                    <a:gd name="T87" fmla="*/ 15 h 15"/>
                    <a:gd name="T88" fmla="*/ 7 w 30"/>
                    <a:gd name="T89" fmla="*/ 15 h 15"/>
                    <a:gd name="T90" fmla="*/ 0 w 30"/>
                    <a:gd name="T91" fmla="*/ 15 h 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0"/>
                    <a:gd name="T139" fmla="*/ 0 h 15"/>
                    <a:gd name="T140" fmla="*/ 30 w 30"/>
                    <a:gd name="T141" fmla="*/ 15 h 1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0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7" y="11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3" y="15"/>
                      </a:lnTo>
                      <a:lnTo>
                        <a:pt x="16" y="15"/>
                      </a:lnTo>
                      <a:lnTo>
                        <a:pt x="7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4" name="Freeform 290"/>
                <p:cNvSpPr>
                  <a:spLocks/>
                </p:cNvSpPr>
                <p:nvPr/>
              </p:nvSpPr>
              <p:spPr bwMode="auto">
                <a:xfrm>
                  <a:off x="3726" y="3401"/>
                  <a:ext cx="45" cy="12"/>
                </a:xfrm>
                <a:custGeom>
                  <a:avLst/>
                  <a:gdLst>
                    <a:gd name="T0" fmla="*/ 0 w 45"/>
                    <a:gd name="T1" fmla="*/ 4 h 12"/>
                    <a:gd name="T2" fmla="*/ 4 w 45"/>
                    <a:gd name="T3" fmla="*/ 4 h 12"/>
                    <a:gd name="T4" fmla="*/ 7 w 45"/>
                    <a:gd name="T5" fmla="*/ 4 h 12"/>
                    <a:gd name="T6" fmla="*/ 13 w 45"/>
                    <a:gd name="T7" fmla="*/ 4 h 12"/>
                    <a:gd name="T8" fmla="*/ 13 w 45"/>
                    <a:gd name="T9" fmla="*/ 2 h 12"/>
                    <a:gd name="T10" fmla="*/ 13 w 45"/>
                    <a:gd name="T11" fmla="*/ 2 h 12"/>
                    <a:gd name="T12" fmla="*/ 13 w 45"/>
                    <a:gd name="T13" fmla="*/ 2 h 12"/>
                    <a:gd name="T14" fmla="*/ 13 w 45"/>
                    <a:gd name="T15" fmla="*/ 0 h 12"/>
                    <a:gd name="T16" fmla="*/ 15 w 45"/>
                    <a:gd name="T17" fmla="*/ 0 h 12"/>
                    <a:gd name="T18" fmla="*/ 18 w 45"/>
                    <a:gd name="T19" fmla="*/ 0 h 12"/>
                    <a:gd name="T20" fmla="*/ 20 w 45"/>
                    <a:gd name="T21" fmla="*/ 0 h 12"/>
                    <a:gd name="T22" fmla="*/ 22 w 45"/>
                    <a:gd name="T23" fmla="*/ 0 h 12"/>
                    <a:gd name="T24" fmla="*/ 22 w 45"/>
                    <a:gd name="T25" fmla="*/ 2 h 12"/>
                    <a:gd name="T26" fmla="*/ 22 w 45"/>
                    <a:gd name="T27" fmla="*/ 2 h 12"/>
                    <a:gd name="T28" fmla="*/ 22 w 45"/>
                    <a:gd name="T29" fmla="*/ 2 h 12"/>
                    <a:gd name="T30" fmla="*/ 22 w 45"/>
                    <a:gd name="T31" fmla="*/ 4 h 12"/>
                    <a:gd name="T32" fmla="*/ 32 w 45"/>
                    <a:gd name="T33" fmla="*/ 4 h 12"/>
                    <a:gd name="T34" fmla="*/ 34 w 45"/>
                    <a:gd name="T35" fmla="*/ 4 h 12"/>
                    <a:gd name="T36" fmla="*/ 34 w 45"/>
                    <a:gd name="T37" fmla="*/ 4 h 12"/>
                    <a:gd name="T38" fmla="*/ 34 w 45"/>
                    <a:gd name="T39" fmla="*/ 4 h 12"/>
                    <a:gd name="T40" fmla="*/ 36 w 45"/>
                    <a:gd name="T41" fmla="*/ 4 h 12"/>
                    <a:gd name="T42" fmla="*/ 36 w 45"/>
                    <a:gd name="T43" fmla="*/ 4 h 12"/>
                    <a:gd name="T44" fmla="*/ 36 w 45"/>
                    <a:gd name="T45" fmla="*/ 4 h 12"/>
                    <a:gd name="T46" fmla="*/ 36 w 45"/>
                    <a:gd name="T47" fmla="*/ 2 h 12"/>
                    <a:gd name="T48" fmla="*/ 36 w 45"/>
                    <a:gd name="T49" fmla="*/ 2 h 12"/>
                    <a:gd name="T50" fmla="*/ 38 w 45"/>
                    <a:gd name="T51" fmla="*/ 2 h 12"/>
                    <a:gd name="T52" fmla="*/ 40 w 45"/>
                    <a:gd name="T53" fmla="*/ 2 h 12"/>
                    <a:gd name="T54" fmla="*/ 41 w 45"/>
                    <a:gd name="T55" fmla="*/ 0 h 12"/>
                    <a:gd name="T56" fmla="*/ 43 w 45"/>
                    <a:gd name="T57" fmla="*/ 0 h 12"/>
                    <a:gd name="T58" fmla="*/ 43 w 45"/>
                    <a:gd name="T59" fmla="*/ 2 h 12"/>
                    <a:gd name="T60" fmla="*/ 45 w 45"/>
                    <a:gd name="T61" fmla="*/ 2 h 12"/>
                    <a:gd name="T62" fmla="*/ 45 w 45"/>
                    <a:gd name="T63" fmla="*/ 4 h 12"/>
                    <a:gd name="T64" fmla="*/ 45 w 45"/>
                    <a:gd name="T65" fmla="*/ 4 h 12"/>
                    <a:gd name="T66" fmla="*/ 45 w 45"/>
                    <a:gd name="T67" fmla="*/ 6 h 12"/>
                    <a:gd name="T68" fmla="*/ 45 w 45"/>
                    <a:gd name="T69" fmla="*/ 6 h 12"/>
                    <a:gd name="T70" fmla="*/ 43 w 45"/>
                    <a:gd name="T71" fmla="*/ 6 h 12"/>
                    <a:gd name="T72" fmla="*/ 43 w 45"/>
                    <a:gd name="T73" fmla="*/ 8 h 12"/>
                    <a:gd name="T74" fmla="*/ 43 w 45"/>
                    <a:gd name="T75" fmla="*/ 8 h 12"/>
                    <a:gd name="T76" fmla="*/ 41 w 45"/>
                    <a:gd name="T77" fmla="*/ 8 h 12"/>
                    <a:gd name="T78" fmla="*/ 40 w 45"/>
                    <a:gd name="T79" fmla="*/ 8 h 12"/>
                    <a:gd name="T80" fmla="*/ 38 w 45"/>
                    <a:gd name="T81" fmla="*/ 8 h 12"/>
                    <a:gd name="T82" fmla="*/ 36 w 45"/>
                    <a:gd name="T83" fmla="*/ 10 h 12"/>
                    <a:gd name="T84" fmla="*/ 34 w 45"/>
                    <a:gd name="T85" fmla="*/ 10 h 12"/>
                    <a:gd name="T86" fmla="*/ 32 w 45"/>
                    <a:gd name="T87" fmla="*/ 10 h 12"/>
                    <a:gd name="T88" fmla="*/ 22 w 45"/>
                    <a:gd name="T89" fmla="*/ 10 h 12"/>
                    <a:gd name="T90" fmla="*/ 22 w 45"/>
                    <a:gd name="T91" fmla="*/ 10 h 12"/>
                    <a:gd name="T92" fmla="*/ 22 w 45"/>
                    <a:gd name="T93" fmla="*/ 10 h 12"/>
                    <a:gd name="T94" fmla="*/ 22 w 45"/>
                    <a:gd name="T95" fmla="*/ 12 h 12"/>
                    <a:gd name="T96" fmla="*/ 20 w 45"/>
                    <a:gd name="T97" fmla="*/ 12 h 12"/>
                    <a:gd name="T98" fmla="*/ 18 w 45"/>
                    <a:gd name="T99" fmla="*/ 12 h 12"/>
                    <a:gd name="T100" fmla="*/ 15 w 45"/>
                    <a:gd name="T101" fmla="*/ 12 h 12"/>
                    <a:gd name="T102" fmla="*/ 13 w 45"/>
                    <a:gd name="T103" fmla="*/ 12 h 12"/>
                    <a:gd name="T104" fmla="*/ 13 w 45"/>
                    <a:gd name="T105" fmla="*/ 10 h 12"/>
                    <a:gd name="T106" fmla="*/ 13 w 45"/>
                    <a:gd name="T107" fmla="*/ 10 h 12"/>
                    <a:gd name="T108" fmla="*/ 13 w 45"/>
                    <a:gd name="T109" fmla="*/ 10 h 12"/>
                    <a:gd name="T110" fmla="*/ 7 w 45"/>
                    <a:gd name="T111" fmla="*/ 10 h 12"/>
                    <a:gd name="T112" fmla="*/ 4 w 45"/>
                    <a:gd name="T113" fmla="*/ 8 h 12"/>
                    <a:gd name="T114" fmla="*/ 2 w 45"/>
                    <a:gd name="T115" fmla="*/ 6 h 12"/>
                    <a:gd name="T116" fmla="*/ 0 w 45"/>
                    <a:gd name="T117" fmla="*/ 4 h 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5"/>
                    <a:gd name="T178" fmla="*/ 0 h 12"/>
                    <a:gd name="T179" fmla="*/ 45 w 45"/>
                    <a:gd name="T180" fmla="*/ 12 h 1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5" h="12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0" y="2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5" y="4"/>
                      </a:lnTo>
                      <a:lnTo>
                        <a:pt x="45" y="6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1" y="8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22" y="10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7" y="10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5" name="Freeform 291"/>
                <p:cNvSpPr>
                  <a:spLocks noEditPoints="1"/>
                </p:cNvSpPr>
                <p:nvPr/>
              </p:nvSpPr>
              <p:spPr bwMode="auto">
                <a:xfrm>
                  <a:off x="3739" y="3374"/>
                  <a:ext cx="32" cy="16"/>
                </a:xfrm>
                <a:custGeom>
                  <a:avLst/>
                  <a:gdLst>
                    <a:gd name="T0" fmla="*/ 9 w 32"/>
                    <a:gd name="T1" fmla="*/ 12 h 16"/>
                    <a:gd name="T2" fmla="*/ 9 w 32"/>
                    <a:gd name="T3" fmla="*/ 16 h 16"/>
                    <a:gd name="T4" fmla="*/ 3 w 32"/>
                    <a:gd name="T5" fmla="*/ 14 h 16"/>
                    <a:gd name="T6" fmla="*/ 2 w 32"/>
                    <a:gd name="T7" fmla="*/ 14 h 16"/>
                    <a:gd name="T8" fmla="*/ 0 w 32"/>
                    <a:gd name="T9" fmla="*/ 14 h 16"/>
                    <a:gd name="T10" fmla="*/ 0 w 32"/>
                    <a:gd name="T11" fmla="*/ 12 h 16"/>
                    <a:gd name="T12" fmla="*/ 0 w 32"/>
                    <a:gd name="T13" fmla="*/ 10 h 16"/>
                    <a:gd name="T14" fmla="*/ 0 w 32"/>
                    <a:gd name="T15" fmla="*/ 10 h 16"/>
                    <a:gd name="T16" fmla="*/ 0 w 32"/>
                    <a:gd name="T17" fmla="*/ 8 h 16"/>
                    <a:gd name="T18" fmla="*/ 0 w 32"/>
                    <a:gd name="T19" fmla="*/ 6 h 16"/>
                    <a:gd name="T20" fmla="*/ 0 w 32"/>
                    <a:gd name="T21" fmla="*/ 4 h 16"/>
                    <a:gd name="T22" fmla="*/ 2 w 32"/>
                    <a:gd name="T23" fmla="*/ 4 h 16"/>
                    <a:gd name="T24" fmla="*/ 3 w 32"/>
                    <a:gd name="T25" fmla="*/ 2 h 16"/>
                    <a:gd name="T26" fmla="*/ 5 w 32"/>
                    <a:gd name="T27" fmla="*/ 2 h 16"/>
                    <a:gd name="T28" fmla="*/ 14 w 32"/>
                    <a:gd name="T29" fmla="*/ 2 h 16"/>
                    <a:gd name="T30" fmla="*/ 25 w 32"/>
                    <a:gd name="T31" fmla="*/ 2 h 16"/>
                    <a:gd name="T32" fmla="*/ 27 w 32"/>
                    <a:gd name="T33" fmla="*/ 2 h 16"/>
                    <a:gd name="T34" fmla="*/ 27 w 32"/>
                    <a:gd name="T35" fmla="*/ 2 h 16"/>
                    <a:gd name="T36" fmla="*/ 30 w 32"/>
                    <a:gd name="T37" fmla="*/ 2 h 16"/>
                    <a:gd name="T38" fmla="*/ 30 w 32"/>
                    <a:gd name="T39" fmla="*/ 6 h 16"/>
                    <a:gd name="T40" fmla="*/ 30 w 32"/>
                    <a:gd name="T41" fmla="*/ 6 h 16"/>
                    <a:gd name="T42" fmla="*/ 28 w 32"/>
                    <a:gd name="T43" fmla="*/ 6 h 16"/>
                    <a:gd name="T44" fmla="*/ 28 w 32"/>
                    <a:gd name="T45" fmla="*/ 6 h 16"/>
                    <a:gd name="T46" fmla="*/ 28 w 32"/>
                    <a:gd name="T47" fmla="*/ 6 h 16"/>
                    <a:gd name="T48" fmla="*/ 30 w 32"/>
                    <a:gd name="T49" fmla="*/ 8 h 16"/>
                    <a:gd name="T50" fmla="*/ 30 w 32"/>
                    <a:gd name="T51" fmla="*/ 10 h 16"/>
                    <a:gd name="T52" fmla="*/ 32 w 32"/>
                    <a:gd name="T53" fmla="*/ 10 h 16"/>
                    <a:gd name="T54" fmla="*/ 32 w 32"/>
                    <a:gd name="T55" fmla="*/ 14 h 16"/>
                    <a:gd name="T56" fmla="*/ 30 w 32"/>
                    <a:gd name="T57" fmla="*/ 14 h 16"/>
                    <a:gd name="T58" fmla="*/ 23 w 32"/>
                    <a:gd name="T59" fmla="*/ 16 h 16"/>
                    <a:gd name="T60" fmla="*/ 19 w 32"/>
                    <a:gd name="T61" fmla="*/ 16 h 16"/>
                    <a:gd name="T62" fmla="*/ 16 w 32"/>
                    <a:gd name="T63" fmla="*/ 14 h 16"/>
                    <a:gd name="T64" fmla="*/ 14 w 32"/>
                    <a:gd name="T65" fmla="*/ 14 h 16"/>
                    <a:gd name="T66" fmla="*/ 12 w 32"/>
                    <a:gd name="T67" fmla="*/ 10 h 16"/>
                    <a:gd name="T68" fmla="*/ 12 w 32"/>
                    <a:gd name="T69" fmla="*/ 8 h 16"/>
                    <a:gd name="T70" fmla="*/ 10 w 32"/>
                    <a:gd name="T71" fmla="*/ 8 h 16"/>
                    <a:gd name="T72" fmla="*/ 10 w 32"/>
                    <a:gd name="T73" fmla="*/ 8 h 16"/>
                    <a:gd name="T74" fmla="*/ 9 w 32"/>
                    <a:gd name="T75" fmla="*/ 6 h 16"/>
                    <a:gd name="T76" fmla="*/ 7 w 32"/>
                    <a:gd name="T77" fmla="*/ 6 h 16"/>
                    <a:gd name="T78" fmla="*/ 7 w 32"/>
                    <a:gd name="T79" fmla="*/ 8 h 16"/>
                    <a:gd name="T80" fmla="*/ 7 w 32"/>
                    <a:gd name="T81" fmla="*/ 10 h 16"/>
                    <a:gd name="T82" fmla="*/ 7 w 32"/>
                    <a:gd name="T83" fmla="*/ 10 h 16"/>
                    <a:gd name="T84" fmla="*/ 9 w 32"/>
                    <a:gd name="T85" fmla="*/ 10 h 16"/>
                    <a:gd name="T86" fmla="*/ 10 w 32"/>
                    <a:gd name="T87" fmla="*/ 12 h 16"/>
                    <a:gd name="T88" fmla="*/ 16 w 32"/>
                    <a:gd name="T89" fmla="*/ 6 h 16"/>
                    <a:gd name="T90" fmla="*/ 18 w 32"/>
                    <a:gd name="T91" fmla="*/ 8 h 16"/>
                    <a:gd name="T92" fmla="*/ 18 w 32"/>
                    <a:gd name="T93" fmla="*/ 8 h 16"/>
                    <a:gd name="T94" fmla="*/ 19 w 32"/>
                    <a:gd name="T95" fmla="*/ 10 h 16"/>
                    <a:gd name="T96" fmla="*/ 19 w 32"/>
                    <a:gd name="T97" fmla="*/ 10 h 16"/>
                    <a:gd name="T98" fmla="*/ 21 w 32"/>
                    <a:gd name="T99" fmla="*/ 12 h 16"/>
                    <a:gd name="T100" fmla="*/ 21 w 32"/>
                    <a:gd name="T101" fmla="*/ 12 h 16"/>
                    <a:gd name="T102" fmla="*/ 23 w 32"/>
                    <a:gd name="T103" fmla="*/ 12 h 16"/>
                    <a:gd name="T104" fmla="*/ 23 w 32"/>
                    <a:gd name="T105" fmla="*/ 10 h 16"/>
                    <a:gd name="T106" fmla="*/ 25 w 32"/>
                    <a:gd name="T107" fmla="*/ 10 h 16"/>
                    <a:gd name="T108" fmla="*/ 25 w 32"/>
                    <a:gd name="T109" fmla="*/ 8 h 16"/>
                    <a:gd name="T110" fmla="*/ 25 w 32"/>
                    <a:gd name="T111" fmla="*/ 8 h 16"/>
                    <a:gd name="T112" fmla="*/ 23 w 32"/>
                    <a:gd name="T113" fmla="*/ 8 h 16"/>
                    <a:gd name="T114" fmla="*/ 21 w 32"/>
                    <a:gd name="T115" fmla="*/ 6 h 16"/>
                    <a:gd name="T116" fmla="*/ 19 w 32"/>
                    <a:gd name="T117" fmla="*/ 6 h 16"/>
                    <a:gd name="T118" fmla="*/ 18 w 32"/>
                    <a:gd name="T119" fmla="*/ 6 h 16"/>
                    <a:gd name="T120" fmla="*/ 16 w 32"/>
                    <a:gd name="T121" fmla="*/ 6 h 16"/>
                    <a:gd name="T122" fmla="*/ 16 w 32"/>
                    <a:gd name="T123" fmla="*/ 6 h 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2"/>
                    <a:gd name="T187" fmla="*/ 0 h 16"/>
                    <a:gd name="T188" fmla="*/ 32 w 32"/>
                    <a:gd name="T189" fmla="*/ 16 h 1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2" h="16">
                      <a:moveTo>
                        <a:pt x="10" y="12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2"/>
                      </a:lnTo>
                      <a:close/>
                      <a:moveTo>
                        <a:pt x="16" y="6"/>
                      </a:move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6" name="Freeform 292"/>
                <p:cNvSpPr>
                  <a:spLocks noEditPoints="1"/>
                </p:cNvSpPr>
                <p:nvPr/>
              </p:nvSpPr>
              <p:spPr bwMode="auto">
                <a:xfrm>
                  <a:off x="3726" y="3343"/>
                  <a:ext cx="45" cy="17"/>
                </a:xfrm>
                <a:custGeom>
                  <a:avLst/>
                  <a:gdLst>
                    <a:gd name="T0" fmla="*/ 43 w 45"/>
                    <a:gd name="T1" fmla="*/ 0 h 17"/>
                    <a:gd name="T2" fmla="*/ 41 w 45"/>
                    <a:gd name="T3" fmla="*/ 7 h 17"/>
                    <a:gd name="T4" fmla="*/ 41 w 45"/>
                    <a:gd name="T5" fmla="*/ 7 h 17"/>
                    <a:gd name="T6" fmla="*/ 41 w 45"/>
                    <a:gd name="T7" fmla="*/ 7 h 17"/>
                    <a:gd name="T8" fmla="*/ 41 w 45"/>
                    <a:gd name="T9" fmla="*/ 9 h 17"/>
                    <a:gd name="T10" fmla="*/ 43 w 45"/>
                    <a:gd name="T11" fmla="*/ 9 h 17"/>
                    <a:gd name="T12" fmla="*/ 45 w 45"/>
                    <a:gd name="T13" fmla="*/ 11 h 17"/>
                    <a:gd name="T14" fmla="*/ 45 w 45"/>
                    <a:gd name="T15" fmla="*/ 13 h 17"/>
                    <a:gd name="T16" fmla="*/ 41 w 45"/>
                    <a:gd name="T17" fmla="*/ 15 h 17"/>
                    <a:gd name="T18" fmla="*/ 38 w 45"/>
                    <a:gd name="T19" fmla="*/ 17 h 17"/>
                    <a:gd name="T20" fmla="*/ 31 w 45"/>
                    <a:gd name="T21" fmla="*/ 17 h 17"/>
                    <a:gd name="T22" fmla="*/ 23 w 45"/>
                    <a:gd name="T23" fmla="*/ 17 h 17"/>
                    <a:gd name="T24" fmla="*/ 18 w 45"/>
                    <a:gd name="T25" fmla="*/ 17 h 17"/>
                    <a:gd name="T26" fmla="*/ 15 w 45"/>
                    <a:gd name="T27" fmla="*/ 15 h 17"/>
                    <a:gd name="T28" fmla="*/ 13 w 45"/>
                    <a:gd name="T29" fmla="*/ 13 h 17"/>
                    <a:gd name="T30" fmla="*/ 13 w 45"/>
                    <a:gd name="T31" fmla="*/ 11 h 17"/>
                    <a:gd name="T32" fmla="*/ 13 w 45"/>
                    <a:gd name="T33" fmla="*/ 9 h 17"/>
                    <a:gd name="T34" fmla="*/ 13 w 45"/>
                    <a:gd name="T35" fmla="*/ 9 h 17"/>
                    <a:gd name="T36" fmla="*/ 15 w 45"/>
                    <a:gd name="T37" fmla="*/ 7 h 17"/>
                    <a:gd name="T38" fmla="*/ 0 w 45"/>
                    <a:gd name="T39" fmla="*/ 7 h 17"/>
                    <a:gd name="T40" fmla="*/ 0 w 45"/>
                    <a:gd name="T41" fmla="*/ 0 h 17"/>
                    <a:gd name="T42" fmla="*/ 27 w 45"/>
                    <a:gd name="T43" fmla="*/ 7 h 17"/>
                    <a:gd name="T44" fmla="*/ 23 w 45"/>
                    <a:gd name="T45" fmla="*/ 7 h 17"/>
                    <a:gd name="T46" fmla="*/ 22 w 45"/>
                    <a:gd name="T47" fmla="*/ 9 h 17"/>
                    <a:gd name="T48" fmla="*/ 22 w 45"/>
                    <a:gd name="T49" fmla="*/ 9 h 17"/>
                    <a:gd name="T50" fmla="*/ 22 w 45"/>
                    <a:gd name="T51" fmla="*/ 11 h 17"/>
                    <a:gd name="T52" fmla="*/ 23 w 45"/>
                    <a:gd name="T53" fmla="*/ 11 h 17"/>
                    <a:gd name="T54" fmla="*/ 25 w 45"/>
                    <a:gd name="T55" fmla="*/ 11 h 17"/>
                    <a:gd name="T56" fmla="*/ 29 w 45"/>
                    <a:gd name="T57" fmla="*/ 11 h 17"/>
                    <a:gd name="T58" fmla="*/ 34 w 45"/>
                    <a:gd name="T59" fmla="*/ 11 h 17"/>
                    <a:gd name="T60" fmla="*/ 36 w 45"/>
                    <a:gd name="T61" fmla="*/ 9 h 17"/>
                    <a:gd name="T62" fmla="*/ 36 w 45"/>
                    <a:gd name="T63" fmla="*/ 9 h 17"/>
                    <a:gd name="T64" fmla="*/ 34 w 45"/>
                    <a:gd name="T65" fmla="*/ 9 h 17"/>
                    <a:gd name="T66" fmla="*/ 29 w 45"/>
                    <a:gd name="T67" fmla="*/ 7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"/>
                    <a:gd name="T103" fmla="*/ 0 h 17"/>
                    <a:gd name="T104" fmla="*/ 45 w 45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" h="17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1" y="7"/>
                      </a:lnTo>
                      <a:lnTo>
                        <a:pt x="40" y="7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3" y="9"/>
                      </a:lnTo>
                      <a:lnTo>
                        <a:pt x="45" y="11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41" y="15"/>
                      </a:lnTo>
                      <a:lnTo>
                        <a:pt x="40" y="15"/>
                      </a:lnTo>
                      <a:lnTo>
                        <a:pt x="38" y="17"/>
                      </a:lnTo>
                      <a:lnTo>
                        <a:pt x="34" y="17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23" y="17"/>
                      </a:lnTo>
                      <a:lnTo>
                        <a:pt x="22" y="17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29" y="7"/>
                      </a:move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2" y="9"/>
                      </a:lnTo>
                      <a:lnTo>
                        <a:pt x="22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6" y="9"/>
                      </a:lnTo>
                      <a:lnTo>
                        <a:pt x="34" y="9"/>
                      </a:lnTo>
                      <a:lnTo>
                        <a:pt x="34" y="7"/>
                      </a:lnTo>
                      <a:lnTo>
                        <a:pt x="2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7" name="Freeform 293"/>
                <p:cNvSpPr>
                  <a:spLocks noEditPoints="1"/>
                </p:cNvSpPr>
                <p:nvPr/>
              </p:nvSpPr>
              <p:spPr bwMode="auto">
                <a:xfrm>
                  <a:off x="3739" y="3313"/>
                  <a:ext cx="32" cy="16"/>
                </a:xfrm>
                <a:custGeom>
                  <a:avLst/>
                  <a:gdLst>
                    <a:gd name="T0" fmla="*/ 18 w 32"/>
                    <a:gd name="T1" fmla="*/ 2 h 16"/>
                    <a:gd name="T2" fmla="*/ 18 w 32"/>
                    <a:gd name="T3" fmla="*/ 10 h 16"/>
                    <a:gd name="T4" fmla="*/ 23 w 32"/>
                    <a:gd name="T5" fmla="*/ 8 h 16"/>
                    <a:gd name="T6" fmla="*/ 25 w 32"/>
                    <a:gd name="T7" fmla="*/ 8 h 16"/>
                    <a:gd name="T8" fmla="*/ 25 w 32"/>
                    <a:gd name="T9" fmla="*/ 6 h 16"/>
                    <a:gd name="T10" fmla="*/ 25 w 32"/>
                    <a:gd name="T11" fmla="*/ 6 h 16"/>
                    <a:gd name="T12" fmla="*/ 23 w 32"/>
                    <a:gd name="T13" fmla="*/ 6 h 16"/>
                    <a:gd name="T14" fmla="*/ 21 w 32"/>
                    <a:gd name="T15" fmla="*/ 4 h 16"/>
                    <a:gd name="T16" fmla="*/ 23 w 32"/>
                    <a:gd name="T17" fmla="*/ 2 h 16"/>
                    <a:gd name="T18" fmla="*/ 23 w 32"/>
                    <a:gd name="T19" fmla="*/ 0 h 16"/>
                    <a:gd name="T20" fmla="*/ 27 w 32"/>
                    <a:gd name="T21" fmla="*/ 2 h 16"/>
                    <a:gd name="T22" fmla="*/ 28 w 32"/>
                    <a:gd name="T23" fmla="*/ 2 h 16"/>
                    <a:gd name="T24" fmla="*/ 32 w 32"/>
                    <a:gd name="T25" fmla="*/ 6 h 16"/>
                    <a:gd name="T26" fmla="*/ 32 w 32"/>
                    <a:gd name="T27" fmla="*/ 10 h 16"/>
                    <a:gd name="T28" fmla="*/ 30 w 32"/>
                    <a:gd name="T29" fmla="*/ 10 h 16"/>
                    <a:gd name="T30" fmla="*/ 28 w 32"/>
                    <a:gd name="T31" fmla="*/ 12 h 16"/>
                    <a:gd name="T32" fmla="*/ 27 w 32"/>
                    <a:gd name="T33" fmla="*/ 14 h 16"/>
                    <a:gd name="T34" fmla="*/ 23 w 32"/>
                    <a:gd name="T35" fmla="*/ 14 h 16"/>
                    <a:gd name="T36" fmla="*/ 18 w 32"/>
                    <a:gd name="T37" fmla="*/ 16 h 16"/>
                    <a:gd name="T38" fmla="*/ 12 w 32"/>
                    <a:gd name="T39" fmla="*/ 16 h 16"/>
                    <a:gd name="T40" fmla="*/ 7 w 32"/>
                    <a:gd name="T41" fmla="*/ 14 h 16"/>
                    <a:gd name="T42" fmla="*/ 2 w 32"/>
                    <a:gd name="T43" fmla="*/ 12 h 16"/>
                    <a:gd name="T44" fmla="*/ 0 w 32"/>
                    <a:gd name="T45" fmla="*/ 10 h 16"/>
                    <a:gd name="T46" fmla="*/ 0 w 32"/>
                    <a:gd name="T47" fmla="*/ 6 h 16"/>
                    <a:gd name="T48" fmla="*/ 2 w 32"/>
                    <a:gd name="T49" fmla="*/ 2 h 16"/>
                    <a:gd name="T50" fmla="*/ 3 w 32"/>
                    <a:gd name="T51" fmla="*/ 2 h 16"/>
                    <a:gd name="T52" fmla="*/ 7 w 32"/>
                    <a:gd name="T53" fmla="*/ 0 h 16"/>
                    <a:gd name="T54" fmla="*/ 10 w 32"/>
                    <a:gd name="T55" fmla="*/ 0 h 16"/>
                    <a:gd name="T56" fmla="*/ 18 w 32"/>
                    <a:gd name="T57" fmla="*/ 0 h 16"/>
                    <a:gd name="T58" fmla="*/ 18 w 32"/>
                    <a:gd name="T59" fmla="*/ 0 h 16"/>
                    <a:gd name="T60" fmla="*/ 10 w 32"/>
                    <a:gd name="T61" fmla="*/ 4 h 16"/>
                    <a:gd name="T62" fmla="*/ 9 w 32"/>
                    <a:gd name="T63" fmla="*/ 6 h 16"/>
                    <a:gd name="T64" fmla="*/ 7 w 32"/>
                    <a:gd name="T65" fmla="*/ 6 h 16"/>
                    <a:gd name="T66" fmla="*/ 7 w 32"/>
                    <a:gd name="T67" fmla="*/ 8 h 16"/>
                    <a:gd name="T68" fmla="*/ 7 w 32"/>
                    <a:gd name="T69" fmla="*/ 8 h 16"/>
                    <a:gd name="T70" fmla="*/ 9 w 32"/>
                    <a:gd name="T71" fmla="*/ 10 h 16"/>
                    <a:gd name="T72" fmla="*/ 12 w 32"/>
                    <a:gd name="T73" fmla="*/ 10 h 16"/>
                    <a:gd name="T74" fmla="*/ 12 w 32"/>
                    <a:gd name="T75" fmla="*/ 4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16"/>
                    <a:gd name="T116" fmla="*/ 32 w 32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16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2" y="4"/>
                      </a:move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8" name="Freeform 294"/>
                <p:cNvSpPr>
                  <a:spLocks/>
                </p:cNvSpPr>
                <p:nvPr/>
              </p:nvSpPr>
              <p:spPr bwMode="auto">
                <a:xfrm>
                  <a:off x="3739" y="3280"/>
                  <a:ext cx="32" cy="16"/>
                </a:xfrm>
                <a:custGeom>
                  <a:avLst/>
                  <a:gdLst>
                    <a:gd name="T0" fmla="*/ 19 w 32"/>
                    <a:gd name="T1" fmla="*/ 4 h 16"/>
                    <a:gd name="T2" fmla="*/ 19 w 32"/>
                    <a:gd name="T3" fmla="*/ 0 h 16"/>
                    <a:gd name="T4" fmla="*/ 23 w 32"/>
                    <a:gd name="T5" fmla="*/ 2 h 16"/>
                    <a:gd name="T6" fmla="*/ 28 w 32"/>
                    <a:gd name="T7" fmla="*/ 2 h 16"/>
                    <a:gd name="T8" fmla="*/ 28 w 32"/>
                    <a:gd name="T9" fmla="*/ 4 h 16"/>
                    <a:gd name="T10" fmla="*/ 30 w 32"/>
                    <a:gd name="T11" fmla="*/ 6 h 16"/>
                    <a:gd name="T12" fmla="*/ 32 w 32"/>
                    <a:gd name="T13" fmla="*/ 6 h 16"/>
                    <a:gd name="T14" fmla="*/ 32 w 32"/>
                    <a:gd name="T15" fmla="*/ 10 h 16"/>
                    <a:gd name="T16" fmla="*/ 30 w 32"/>
                    <a:gd name="T17" fmla="*/ 10 h 16"/>
                    <a:gd name="T18" fmla="*/ 30 w 32"/>
                    <a:gd name="T19" fmla="*/ 12 h 16"/>
                    <a:gd name="T20" fmla="*/ 28 w 32"/>
                    <a:gd name="T21" fmla="*/ 14 h 16"/>
                    <a:gd name="T22" fmla="*/ 27 w 32"/>
                    <a:gd name="T23" fmla="*/ 14 h 16"/>
                    <a:gd name="T24" fmla="*/ 25 w 32"/>
                    <a:gd name="T25" fmla="*/ 16 h 16"/>
                    <a:gd name="T26" fmla="*/ 21 w 32"/>
                    <a:gd name="T27" fmla="*/ 16 h 16"/>
                    <a:gd name="T28" fmla="*/ 18 w 32"/>
                    <a:gd name="T29" fmla="*/ 16 h 16"/>
                    <a:gd name="T30" fmla="*/ 10 w 32"/>
                    <a:gd name="T31" fmla="*/ 16 h 16"/>
                    <a:gd name="T32" fmla="*/ 7 w 32"/>
                    <a:gd name="T33" fmla="*/ 16 h 16"/>
                    <a:gd name="T34" fmla="*/ 5 w 32"/>
                    <a:gd name="T35" fmla="*/ 16 h 16"/>
                    <a:gd name="T36" fmla="*/ 3 w 32"/>
                    <a:gd name="T37" fmla="*/ 14 h 16"/>
                    <a:gd name="T38" fmla="*/ 2 w 32"/>
                    <a:gd name="T39" fmla="*/ 14 h 16"/>
                    <a:gd name="T40" fmla="*/ 0 w 32"/>
                    <a:gd name="T41" fmla="*/ 12 h 16"/>
                    <a:gd name="T42" fmla="*/ 0 w 32"/>
                    <a:gd name="T43" fmla="*/ 10 h 16"/>
                    <a:gd name="T44" fmla="*/ 0 w 32"/>
                    <a:gd name="T45" fmla="*/ 6 h 16"/>
                    <a:gd name="T46" fmla="*/ 2 w 32"/>
                    <a:gd name="T47" fmla="*/ 4 h 16"/>
                    <a:gd name="T48" fmla="*/ 5 w 32"/>
                    <a:gd name="T49" fmla="*/ 2 h 16"/>
                    <a:gd name="T50" fmla="*/ 10 w 32"/>
                    <a:gd name="T51" fmla="*/ 2 h 16"/>
                    <a:gd name="T52" fmla="*/ 10 w 32"/>
                    <a:gd name="T53" fmla="*/ 6 h 16"/>
                    <a:gd name="T54" fmla="*/ 10 w 32"/>
                    <a:gd name="T55" fmla="*/ 6 h 16"/>
                    <a:gd name="T56" fmla="*/ 9 w 32"/>
                    <a:gd name="T57" fmla="*/ 6 h 16"/>
                    <a:gd name="T58" fmla="*/ 7 w 32"/>
                    <a:gd name="T59" fmla="*/ 8 h 16"/>
                    <a:gd name="T60" fmla="*/ 7 w 32"/>
                    <a:gd name="T61" fmla="*/ 10 h 16"/>
                    <a:gd name="T62" fmla="*/ 9 w 32"/>
                    <a:gd name="T63" fmla="*/ 10 h 16"/>
                    <a:gd name="T64" fmla="*/ 10 w 32"/>
                    <a:gd name="T65" fmla="*/ 12 h 16"/>
                    <a:gd name="T66" fmla="*/ 14 w 32"/>
                    <a:gd name="T67" fmla="*/ 12 h 16"/>
                    <a:gd name="T68" fmla="*/ 19 w 32"/>
                    <a:gd name="T69" fmla="*/ 12 h 16"/>
                    <a:gd name="T70" fmla="*/ 21 w 32"/>
                    <a:gd name="T71" fmla="*/ 10 h 16"/>
                    <a:gd name="T72" fmla="*/ 23 w 32"/>
                    <a:gd name="T73" fmla="*/ 10 h 16"/>
                    <a:gd name="T74" fmla="*/ 23 w 32"/>
                    <a:gd name="T75" fmla="*/ 8 h 16"/>
                    <a:gd name="T76" fmla="*/ 23 w 32"/>
                    <a:gd name="T77" fmla="*/ 8 h 16"/>
                    <a:gd name="T78" fmla="*/ 18 w 32"/>
                    <a:gd name="T79" fmla="*/ 6 h 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16"/>
                    <a:gd name="T122" fmla="*/ 32 w 32"/>
                    <a:gd name="T123" fmla="*/ 16 h 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16">
                      <a:moveTo>
                        <a:pt x="18" y="6"/>
                      </a:move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9" name="Freeform 295"/>
                <p:cNvSpPr>
                  <a:spLocks noEditPoints="1"/>
                </p:cNvSpPr>
                <p:nvPr/>
              </p:nvSpPr>
              <p:spPr bwMode="auto">
                <a:xfrm>
                  <a:off x="3739" y="3249"/>
                  <a:ext cx="32" cy="17"/>
                </a:xfrm>
                <a:custGeom>
                  <a:avLst/>
                  <a:gdLst>
                    <a:gd name="T0" fmla="*/ 9 w 32"/>
                    <a:gd name="T1" fmla="*/ 15 h 17"/>
                    <a:gd name="T2" fmla="*/ 7 w 32"/>
                    <a:gd name="T3" fmla="*/ 17 h 17"/>
                    <a:gd name="T4" fmla="*/ 3 w 32"/>
                    <a:gd name="T5" fmla="*/ 15 h 17"/>
                    <a:gd name="T6" fmla="*/ 2 w 32"/>
                    <a:gd name="T7" fmla="*/ 15 h 17"/>
                    <a:gd name="T8" fmla="*/ 0 w 32"/>
                    <a:gd name="T9" fmla="*/ 13 h 17"/>
                    <a:gd name="T10" fmla="*/ 0 w 32"/>
                    <a:gd name="T11" fmla="*/ 10 h 17"/>
                    <a:gd name="T12" fmla="*/ 0 w 32"/>
                    <a:gd name="T13" fmla="*/ 6 h 17"/>
                    <a:gd name="T14" fmla="*/ 0 w 32"/>
                    <a:gd name="T15" fmla="*/ 4 h 17"/>
                    <a:gd name="T16" fmla="*/ 2 w 32"/>
                    <a:gd name="T17" fmla="*/ 2 h 17"/>
                    <a:gd name="T18" fmla="*/ 5 w 32"/>
                    <a:gd name="T19" fmla="*/ 2 h 17"/>
                    <a:gd name="T20" fmla="*/ 10 w 32"/>
                    <a:gd name="T21" fmla="*/ 0 h 17"/>
                    <a:gd name="T22" fmla="*/ 25 w 32"/>
                    <a:gd name="T23" fmla="*/ 0 h 17"/>
                    <a:gd name="T24" fmla="*/ 27 w 32"/>
                    <a:gd name="T25" fmla="*/ 0 h 17"/>
                    <a:gd name="T26" fmla="*/ 30 w 32"/>
                    <a:gd name="T27" fmla="*/ 0 h 17"/>
                    <a:gd name="T28" fmla="*/ 30 w 32"/>
                    <a:gd name="T29" fmla="*/ 6 h 17"/>
                    <a:gd name="T30" fmla="*/ 28 w 32"/>
                    <a:gd name="T31" fmla="*/ 6 h 17"/>
                    <a:gd name="T32" fmla="*/ 27 w 32"/>
                    <a:gd name="T33" fmla="*/ 6 h 17"/>
                    <a:gd name="T34" fmla="*/ 30 w 32"/>
                    <a:gd name="T35" fmla="*/ 8 h 17"/>
                    <a:gd name="T36" fmla="*/ 32 w 32"/>
                    <a:gd name="T37" fmla="*/ 10 h 17"/>
                    <a:gd name="T38" fmla="*/ 32 w 32"/>
                    <a:gd name="T39" fmla="*/ 13 h 17"/>
                    <a:gd name="T40" fmla="*/ 28 w 32"/>
                    <a:gd name="T41" fmla="*/ 15 h 17"/>
                    <a:gd name="T42" fmla="*/ 23 w 32"/>
                    <a:gd name="T43" fmla="*/ 17 h 17"/>
                    <a:gd name="T44" fmla="*/ 18 w 32"/>
                    <a:gd name="T45" fmla="*/ 17 h 17"/>
                    <a:gd name="T46" fmla="*/ 16 w 32"/>
                    <a:gd name="T47" fmla="*/ 15 h 17"/>
                    <a:gd name="T48" fmla="*/ 12 w 32"/>
                    <a:gd name="T49" fmla="*/ 10 h 17"/>
                    <a:gd name="T50" fmla="*/ 12 w 32"/>
                    <a:gd name="T51" fmla="*/ 8 h 17"/>
                    <a:gd name="T52" fmla="*/ 10 w 32"/>
                    <a:gd name="T53" fmla="*/ 6 h 17"/>
                    <a:gd name="T54" fmla="*/ 7 w 32"/>
                    <a:gd name="T55" fmla="*/ 6 h 17"/>
                    <a:gd name="T56" fmla="*/ 7 w 32"/>
                    <a:gd name="T57" fmla="*/ 8 h 17"/>
                    <a:gd name="T58" fmla="*/ 7 w 32"/>
                    <a:gd name="T59" fmla="*/ 8 h 17"/>
                    <a:gd name="T60" fmla="*/ 7 w 32"/>
                    <a:gd name="T61" fmla="*/ 10 h 17"/>
                    <a:gd name="T62" fmla="*/ 10 w 32"/>
                    <a:gd name="T63" fmla="*/ 10 h 17"/>
                    <a:gd name="T64" fmla="*/ 16 w 32"/>
                    <a:gd name="T65" fmla="*/ 6 h 17"/>
                    <a:gd name="T66" fmla="*/ 18 w 32"/>
                    <a:gd name="T67" fmla="*/ 8 h 17"/>
                    <a:gd name="T68" fmla="*/ 19 w 32"/>
                    <a:gd name="T69" fmla="*/ 10 h 17"/>
                    <a:gd name="T70" fmla="*/ 21 w 32"/>
                    <a:gd name="T71" fmla="*/ 10 h 17"/>
                    <a:gd name="T72" fmla="*/ 23 w 32"/>
                    <a:gd name="T73" fmla="*/ 10 h 17"/>
                    <a:gd name="T74" fmla="*/ 25 w 32"/>
                    <a:gd name="T75" fmla="*/ 10 h 17"/>
                    <a:gd name="T76" fmla="*/ 25 w 32"/>
                    <a:gd name="T77" fmla="*/ 8 h 17"/>
                    <a:gd name="T78" fmla="*/ 23 w 32"/>
                    <a:gd name="T79" fmla="*/ 8 h 17"/>
                    <a:gd name="T80" fmla="*/ 23 w 32"/>
                    <a:gd name="T81" fmla="*/ 6 h 17"/>
                    <a:gd name="T82" fmla="*/ 19 w 32"/>
                    <a:gd name="T83" fmla="*/ 6 h 17"/>
                    <a:gd name="T84" fmla="*/ 18 w 32"/>
                    <a:gd name="T85" fmla="*/ 6 h 17"/>
                    <a:gd name="T86" fmla="*/ 16 w 32"/>
                    <a:gd name="T87" fmla="*/ 6 h 1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17"/>
                    <a:gd name="T134" fmla="*/ 32 w 32"/>
                    <a:gd name="T135" fmla="*/ 17 h 1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17">
                      <a:moveTo>
                        <a:pt x="10" y="10"/>
                      </a:move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7" y="17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close/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0" name="Freeform 296"/>
                <p:cNvSpPr>
                  <a:spLocks/>
                </p:cNvSpPr>
                <p:nvPr/>
              </p:nvSpPr>
              <p:spPr bwMode="auto">
                <a:xfrm>
                  <a:off x="3739" y="3219"/>
                  <a:ext cx="30" cy="14"/>
                </a:xfrm>
                <a:custGeom>
                  <a:avLst/>
                  <a:gdLst>
                    <a:gd name="T0" fmla="*/ 0 w 30"/>
                    <a:gd name="T1" fmla="*/ 14 h 14"/>
                    <a:gd name="T2" fmla="*/ 0 w 30"/>
                    <a:gd name="T3" fmla="*/ 12 h 14"/>
                    <a:gd name="T4" fmla="*/ 0 w 30"/>
                    <a:gd name="T5" fmla="*/ 12 h 14"/>
                    <a:gd name="T6" fmla="*/ 0 w 30"/>
                    <a:gd name="T7" fmla="*/ 12 h 14"/>
                    <a:gd name="T8" fmla="*/ 0 w 30"/>
                    <a:gd name="T9" fmla="*/ 10 h 14"/>
                    <a:gd name="T10" fmla="*/ 5 w 30"/>
                    <a:gd name="T11" fmla="*/ 10 h 14"/>
                    <a:gd name="T12" fmla="*/ 3 w 30"/>
                    <a:gd name="T13" fmla="*/ 8 h 14"/>
                    <a:gd name="T14" fmla="*/ 3 w 30"/>
                    <a:gd name="T15" fmla="*/ 8 h 14"/>
                    <a:gd name="T16" fmla="*/ 0 w 30"/>
                    <a:gd name="T17" fmla="*/ 8 h 14"/>
                    <a:gd name="T18" fmla="*/ 0 w 30"/>
                    <a:gd name="T19" fmla="*/ 6 h 14"/>
                    <a:gd name="T20" fmla="*/ 0 w 30"/>
                    <a:gd name="T21" fmla="*/ 6 h 14"/>
                    <a:gd name="T22" fmla="*/ 0 w 30"/>
                    <a:gd name="T23" fmla="*/ 6 h 14"/>
                    <a:gd name="T24" fmla="*/ 0 w 30"/>
                    <a:gd name="T25" fmla="*/ 4 h 14"/>
                    <a:gd name="T26" fmla="*/ 0 w 30"/>
                    <a:gd name="T27" fmla="*/ 4 h 14"/>
                    <a:gd name="T28" fmla="*/ 0 w 30"/>
                    <a:gd name="T29" fmla="*/ 4 h 14"/>
                    <a:gd name="T30" fmla="*/ 0 w 30"/>
                    <a:gd name="T31" fmla="*/ 2 h 14"/>
                    <a:gd name="T32" fmla="*/ 2 w 30"/>
                    <a:gd name="T33" fmla="*/ 2 h 14"/>
                    <a:gd name="T34" fmla="*/ 3 w 30"/>
                    <a:gd name="T35" fmla="*/ 0 h 14"/>
                    <a:gd name="T36" fmla="*/ 5 w 30"/>
                    <a:gd name="T37" fmla="*/ 0 h 14"/>
                    <a:gd name="T38" fmla="*/ 10 w 30"/>
                    <a:gd name="T39" fmla="*/ 0 h 14"/>
                    <a:gd name="T40" fmla="*/ 21 w 30"/>
                    <a:gd name="T41" fmla="*/ 0 h 14"/>
                    <a:gd name="T42" fmla="*/ 27 w 30"/>
                    <a:gd name="T43" fmla="*/ 0 h 14"/>
                    <a:gd name="T44" fmla="*/ 30 w 30"/>
                    <a:gd name="T45" fmla="*/ 0 h 14"/>
                    <a:gd name="T46" fmla="*/ 30 w 30"/>
                    <a:gd name="T47" fmla="*/ 6 h 14"/>
                    <a:gd name="T48" fmla="*/ 14 w 30"/>
                    <a:gd name="T49" fmla="*/ 6 h 14"/>
                    <a:gd name="T50" fmla="*/ 9 w 30"/>
                    <a:gd name="T51" fmla="*/ 6 h 14"/>
                    <a:gd name="T52" fmla="*/ 9 w 30"/>
                    <a:gd name="T53" fmla="*/ 6 h 14"/>
                    <a:gd name="T54" fmla="*/ 9 w 30"/>
                    <a:gd name="T55" fmla="*/ 6 h 14"/>
                    <a:gd name="T56" fmla="*/ 9 w 30"/>
                    <a:gd name="T57" fmla="*/ 8 h 14"/>
                    <a:gd name="T58" fmla="*/ 9 w 30"/>
                    <a:gd name="T59" fmla="*/ 8 h 14"/>
                    <a:gd name="T60" fmla="*/ 9 w 30"/>
                    <a:gd name="T61" fmla="*/ 8 h 14"/>
                    <a:gd name="T62" fmla="*/ 10 w 30"/>
                    <a:gd name="T63" fmla="*/ 8 h 14"/>
                    <a:gd name="T64" fmla="*/ 10 w 30"/>
                    <a:gd name="T65" fmla="*/ 10 h 14"/>
                    <a:gd name="T66" fmla="*/ 12 w 30"/>
                    <a:gd name="T67" fmla="*/ 10 h 14"/>
                    <a:gd name="T68" fmla="*/ 14 w 30"/>
                    <a:gd name="T69" fmla="*/ 10 h 14"/>
                    <a:gd name="T70" fmla="*/ 16 w 30"/>
                    <a:gd name="T71" fmla="*/ 10 h 14"/>
                    <a:gd name="T72" fmla="*/ 19 w 30"/>
                    <a:gd name="T73" fmla="*/ 10 h 14"/>
                    <a:gd name="T74" fmla="*/ 23 w 30"/>
                    <a:gd name="T75" fmla="*/ 10 h 14"/>
                    <a:gd name="T76" fmla="*/ 27 w 30"/>
                    <a:gd name="T77" fmla="*/ 10 h 14"/>
                    <a:gd name="T78" fmla="*/ 30 w 30"/>
                    <a:gd name="T79" fmla="*/ 10 h 14"/>
                    <a:gd name="T80" fmla="*/ 30 w 30"/>
                    <a:gd name="T81" fmla="*/ 12 h 14"/>
                    <a:gd name="T82" fmla="*/ 30 w 30"/>
                    <a:gd name="T83" fmla="*/ 12 h 14"/>
                    <a:gd name="T84" fmla="*/ 30 w 30"/>
                    <a:gd name="T85" fmla="*/ 12 h 14"/>
                    <a:gd name="T86" fmla="*/ 30 w 30"/>
                    <a:gd name="T87" fmla="*/ 14 h 14"/>
                    <a:gd name="T88" fmla="*/ 23 w 30"/>
                    <a:gd name="T89" fmla="*/ 14 h 14"/>
                    <a:gd name="T90" fmla="*/ 16 w 30"/>
                    <a:gd name="T91" fmla="*/ 14 h 14"/>
                    <a:gd name="T92" fmla="*/ 7 w 30"/>
                    <a:gd name="T93" fmla="*/ 14 h 14"/>
                    <a:gd name="T94" fmla="*/ 0 w 30"/>
                    <a:gd name="T95" fmla="*/ 14 h 1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"/>
                    <a:gd name="T145" fmla="*/ 0 h 14"/>
                    <a:gd name="T146" fmla="*/ 30 w 30"/>
                    <a:gd name="T147" fmla="*/ 14 h 1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" h="14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3" y="14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1" name="Freeform 297"/>
                <p:cNvSpPr>
                  <a:spLocks noEditPoints="1"/>
                </p:cNvSpPr>
                <p:nvPr/>
              </p:nvSpPr>
              <p:spPr bwMode="auto">
                <a:xfrm>
                  <a:off x="3739" y="3186"/>
                  <a:ext cx="32" cy="16"/>
                </a:xfrm>
                <a:custGeom>
                  <a:avLst/>
                  <a:gdLst>
                    <a:gd name="T0" fmla="*/ 16 w 32"/>
                    <a:gd name="T1" fmla="*/ 16 h 16"/>
                    <a:gd name="T2" fmla="*/ 12 w 32"/>
                    <a:gd name="T3" fmla="*/ 16 h 16"/>
                    <a:gd name="T4" fmla="*/ 9 w 32"/>
                    <a:gd name="T5" fmla="*/ 16 h 16"/>
                    <a:gd name="T6" fmla="*/ 7 w 32"/>
                    <a:gd name="T7" fmla="*/ 16 h 16"/>
                    <a:gd name="T8" fmla="*/ 3 w 32"/>
                    <a:gd name="T9" fmla="*/ 14 h 16"/>
                    <a:gd name="T10" fmla="*/ 2 w 32"/>
                    <a:gd name="T11" fmla="*/ 14 h 16"/>
                    <a:gd name="T12" fmla="*/ 0 w 32"/>
                    <a:gd name="T13" fmla="*/ 12 h 16"/>
                    <a:gd name="T14" fmla="*/ 0 w 32"/>
                    <a:gd name="T15" fmla="*/ 10 h 16"/>
                    <a:gd name="T16" fmla="*/ 0 w 32"/>
                    <a:gd name="T17" fmla="*/ 8 h 16"/>
                    <a:gd name="T18" fmla="*/ 0 w 32"/>
                    <a:gd name="T19" fmla="*/ 6 h 16"/>
                    <a:gd name="T20" fmla="*/ 2 w 32"/>
                    <a:gd name="T21" fmla="*/ 6 h 16"/>
                    <a:gd name="T22" fmla="*/ 3 w 32"/>
                    <a:gd name="T23" fmla="*/ 4 h 16"/>
                    <a:gd name="T24" fmla="*/ 5 w 32"/>
                    <a:gd name="T25" fmla="*/ 2 h 16"/>
                    <a:gd name="T26" fmla="*/ 7 w 32"/>
                    <a:gd name="T27" fmla="*/ 2 h 16"/>
                    <a:gd name="T28" fmla="*/ 9 w 32"/>
                    <a:gd name="T29" fmla="*/ 2 h 16"/>
                    <a:gd name="T30" fmla="*/ 12 w 32"/>
                    <a:gd name="T31" fmla="*/ 0 h 16"/>
                    <a:gd name="T32" fmla="*/ 16 w 32"/>
                    <a:gd name="T33" fmla="*/ 0 h 16"/>
                    <a:gd name="T34" fmla="*/ 19 w 32"/>
                    <a:gd name="T35" fmla="*/ 0 h 16"/>
                    <a:gd name="T36" fmla="*/ 21 w 32"/>
                    <a:gd name="T37" fmla="*/ 2 h 16"/>
                    <a:gd name="T38" fmla="*/ 27 w 32"/>
                    <a:gd name="T39" fmla="*/ 4 h 16"/>
                    <a:gd name="T40" fmla="*/ 28 w 32"/>
                    <a:gd name="T41" fmla="*/ 4 h 16"/>
                    <a:gd name="T42" fmla="*/ 30 w 32"/>
                    <a:gd name="T43" fmla="*/ 6 h 16"/>
                    <a:gd name="T44" fmla="*/ 32 w 32"/>
                    <a:gd name="T45" fmla="*/ 6 h 16"/>
                    <a:gd name="T46" fmla="*/ 32 w 32"/>
                    <a:gd name="T47" fmla="*/ 8 h 16"/>
                    <a:gd name="T48" fmla="*/ 32 w 32"/>
                    <a:gd name="T49" fmla="*/ 10 h 16"/>
                    <a:gd name="T50" fmla="*/ 30 w 32"/>
                    <a:gd name="T51" fmla="*/ 12 h 16"/>
                    <a:gd name="T52" fmla="*/ 28 w 32"/>
                    <a:gd name="T53" fmla="*/ 14 h 16"/>
                    <a:gd name="T54" fmla="*/ 25 w 32"/>
                    <a:gd name="T55" fmla="*/ 16 h 16"/>
                    <a:gd name="T56" fmla="*/ 23 w 32"/>
                    <a:gd name="T57" fmla="*/ 16 h 16"/>
                    <a:gd name="T58" fmla="*/ 19 w 32"/>
                    <a:gd name="T59" fmla="*/ 16 h 16"/>
                    <a:gd name="T60" fmla="*/ 16 w 32"/>
                    <a:gd name="T61" fmla="*/ 16 h 16"/>
                    <a:gd name="T62" fmla="*/ 16 w 32"/>
                    <a:gd name="T63" fmla="*/ 16 h 16"/>
                    <a:gd name="T64" fmla="*/ 16 w 32"/>
                    <a:gd name="T65" fmla="*/ 12 h 16"/>
                    <a:gd name="T66" fmla="*/ 19 w 32"/>
                    <a:gd name="T67" fmla="*/ 12 h 16"/>
                    <a:gd name="T68" fmla="*/ 19 w 32"/>
                    <a:gd name="T69" fmla="*/ 12 h 16"/>
                    <a:gd name="T70" fmla="*/ 21 w 32"/>
                    <a:gd name="T71" fmla="*/ 10 h 16"/>
                    <a:gd name="T72" fmla="*/ 23 w 32"/>
                    <a:gd name="T73" fmla="*/ 10 h 16"/>
                    <a:gd name="T74" fmla="*/ 23 w 32"/>
                    <a:gd name="T75" fmla="*/ 10 h 16"/>
                    <a:gd name="T76" fmla="*/ 23 w 32"/>
                    <a:gd name="T77" fmla="*/ 10 h 16"/>
                    <a:gd name="T78" fmla="*/ 23 w 32"/>
                    <a:gd name="T79" fmla="*/ 8 h 16"/>
                    <a:gd name="T80" fmla="*/ 23 w 32"/>
                    <a:gd name="T81" fmla="*/ 8 h 16"/>
                    <a:gd name="T82" fmla="*/ 23 w 32"/>
                    <a:gd name="T83" fmla="*/ 8 h 16"/>
                    <a:gd name="T84" fmla="*/ 21 w 32"/>
                    <a:gd name="T85" fmla="*/ 6 h 16"/>
                    <a:gd name="T86" fmla="*/ 16 w 32"/>
                    <a:gd name="T87" fmla="*/ 6 h 16"/>
                    <a:gd name="T88" fmla="*/ 14 w 32"/>
                    <a:gd name="T89" fmla="*/ 6 h 16"/>
                    <a:gd name="T90" fmla="*/ 12 w 32"/>
                    <a:gd name="T91" fmla="*/ 6 h 16"/>
                    <a:gd name="T92" fmla="*/ 9 w 32"/>
                    <a:gd name="T93" fmla="*/ 6 h 16"/>
                    <a:gd name="T94" fmla="*/ 9 w 32"/>
                    <a:gd name="T95" fmla="*/ 8 h 16"/>
                    <a:gd name="T96" fmla="*/ 9 w 32"/>
                    <a:gd name="T97" fmla="*/ 8 h 16"/>
                    <a:gd name="T98" fmla="*/ 7 w 32"/>
                    <a:gd name="T99" fmla="*/ 8 h 16"/>
                    <a:gd name="T100" fmla="*/ 7 w 32"/>
                    <a:gd name="T101" fmla="*/ 8 h 16"/>
                    <a:gd name="T102" fmla="*/ 7 w 32"/>
                    <a:gd name="T103" fmla="*/ 10 h 16"/>
                    <a:gd name="T104" fmla="*/ 9 w 32"/>
                    <a:gd name="T105" fmla="*/ 10 h 16"/>
                    <a:gd name="T106" fmla="*/ 9 w 32"/>
                    <a:gd name="T107" fmla="*/ 10 h 16"/>
                    <a:gd name="T108" fmla="*/ 9 w 32"/>
                    <a:gd name="T109" fmla="*/ 10 h 16"/>
                    <a:gd name="T110" fmla="*/ 10 w 32"/>
                    <a:gd name="T111" fmla="*/ 12 h 16"/>
                    <a:gd name="T112" fmla="*/ 12 w 32"/>
                    <a:gd name="T113" fmla="*/ 12 h 16"/>
                    <a:gd name="T114" fmla="*/ 14 w 32"/>
                    <a:gd name="T115" fmla="*/ 12 h 16"/>
                    <a:gd name="T116" fmla="*/ 16 w 32"/>
                    <a:gd name="T117" fmla="*/ 12 h 16"/>
                    <a:gd name="T118" fmla="*/ 16 w 32"/>
                    <a:gd name="T119" fmla="*/ 12 h 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2"/>
                    <a:gd name="T181" fmla="*/ 0 h 16"/>
                    <a:gd name="T182" fmla="*/ 32 w 32"/>
                    <a:gd name="T183" fmla="*/ 16 h 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2" h="16">
                      <a:moveTo>
                        <a:pt x="16" y="16"/>
                      </a:move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19" y="16"/>
                      </a:lnTo>
                      <a:lnTo>
                        <a:pt x="16" y="16"/>
                      </a:lnTo>
                      <a:close/>
                      <a:moveTo>
                        <a:pt x="16" y="12"/>
                      </a:move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2" name="Freeform 298"/>
                <p:cNvSpPr>
                  <a:spLocks noEditPoints="1"/>
                </p:cNvSpPr>
                <p:nvPr/>
              </p:nvSpPr>
              <p:spPr bwMode="auto">
                <a:xfrm>
                  <a:off x="3726" y="3165"/>
                  <a:ext cx="43" cy="6"/>
                </a:xfrm>
                <a:custGeom>
                  <a:avLst/>
                  <a:gdLst>
                    <a:gd name="T0" fmla="*/ 0 w 43"/>
                    <a:gd name="T1" fmla="*/ 6 h 6"/>
                    <a:gd name="T2" fmla="*/ 0 w 43"/>
                    <a:gd name="T3" fmla="*/ 0 h 6"/>
                    <a:gd name="T4" fmla="*/ 2 w 43"/>
                    <a:gd name="T5" fmla="*/ 0 h 6"/>
                    <a:gd name="T6" fmla="*/ 6 w 43"/>
                    <a:gd name="T7" fmla="*/ 0 h 6"/>
                    <a:gd name="T8" fmla="*/ 7 w 43"/>
                    <a:gd name="T9" fmla="*/ 0 h 6"/>
                    <a:gd name="T10" fmla="*/ 9 w 43"/>
                    <a:gd name="T11" fmla="*/ 0 h 6"/>
                    <a:gd name="T12" fmla="*/ 9 w 43"/>
                    <a:gd name="T13" fmla="*/ 6 h 6"/>
                    <a:gd name="T14" fmla="*/ 7 w 43"/>
                    <a:gd name="T15" fmla="*/ 6 h 6"/>
                    <a:gd name="T16" fmla="*/ 6 w 43"/>
                    <a:gd name="T17" fmla="*/ 6 h 6"/>
                    <a:gd name="T18" fmla="*/ 2 w 43"/>
                    <a:gd name="T19" fmla="*/ 6 h 6"/>
                    <a:gd name="T20" fmla="*/ 0 w 43"/>
                    <a:gd name="T21" fmla="*/ 6 h 6"/>
                    <a:gd name="T22" fmla="*/ 0 w 43"/>
                    <a:gd name="T23" fmla="*/ 6 h 6"/>
                    <a:gd name="T24" fmla="*/ 13 w 43"/>
                    <a:gd name="T25" fmla="*/ 6 h 6"/>
                    <a:gd name="T26" fmla="*/ 13 w 43"/>
                    <a:gd name="T27" fmla="*/ 0 h 6"/>
                    <a:gd name="T28" fmla="*/ 20 w 43"/>
                    <a:gd name="T29" fmla="*/ 0 h 6"/>
                    <a:gd name="T30" fmla="*/ 29 w 43"/>
                    <a:gd name="T31" fmla="*/ 0 h 6"/>
                    <a:gd name="T32" fmla="*/ 36 w 43"/>
                    <a:gd name="T33" fmla="*/ 0 h 6"/>
                    <a:gd name="T34" fmla="*/ 43 w 43"/>
                    <a:gd name="T35" fmla="*/ 0 h 6"/>
                    <a:gd name="T36" fmla="*/ 43 w 43"/>
                    <a:gd name="T37" fmla="*/ 6 h 6"/>
                    <a:gd name="T38" fmla="*/ 36 w 43"/>
                    <a:gd name="T39" fmla="*/ 6 h 6"/>
                    <a:gd name="T40" fmla="*/ 29 w 43"/>
                    <a:gd name="T41" fmla="*/ 6 h 6"/>
                    <a:gd name="T42" fmla="*/ 20 w 43"/>
                    <a:gd name="T43" fmla="*/ 6 h 6"/>
                    <a:gd name="T44" fmla="*/ 13 w 43"/>
                    <a:gd name="T45" fmla="*/ 6 h 6"/>
                    <a:gd name="T46" fmla="*/ 13 w 43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6"/>
                    <a:gd name="T74" fmla="*/ 43 w 43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3" y="6"/>
                      </a:move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29" y="6"/>
                      </a:lnTo>
                      <a:lnTo>
                        <a:pt x="20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3" name="Freeform 299"/>
                <p:cNvSpPr>
                  <a:spLocks/>
                </p:cNvSpPr>
                <p:nvPr/>
              </p:nvSpPr>
              <p:spPr bwMode="auto">
                <a:xfrm>
                  <a:off x="3739" y="3139"/>
                  <a:ext cx="32" cy="16"/>
                </a:xfrm>
                <a:custGeom>
                  <a:avLst/>
                  <a:gdLst>
                    <a:gd name="T0" fmla="*/ 19 w 32"/>
                    <a:gd name="T1" fmla="*/ 4 h 16"/>
                    <a:gd name="T2" fmla="*/ 19 w 32"/>
                    <a:gd name="T3" fmla="*/ 0 h 16"/>
                    <a:gd name="T4" fmla="*/ 23 w 32"/>
                    <a:gd name="T5" fmla="*/ 2 h 16"/>
                    <a:gd name="T6" fmla="*/ 28 w 32"/>
                    <a:gd name="T7" fmla="*/ 2 h 16"/>
                    <a:gd name="T8" fmla="*/ 28 w 32"/>
                    <a:gd name="T9" fmla="*/ 4 h 16"/>
                    <a:gd name="T10" fmla="*/ 30 w 32"/>
                    <a:gd name="T11" fmla="*/ 6 h 16"/>
                    <a:gd name="T12" fmla="*/ 32 w 32"/>
                    <a:gd name="T13" fmla="*/ 6 h 16"/>
                    <a:gd name="T14" fmla="*/ 32 w 32"/>
                    <a:gd name="T15" fmla="*/ 10 h 16"/>
                    <a:gd name="T16" fmla="*/ 30 w 32"/>
                    <a:gd name="T17" fmla="*/ 10 h 16"/>
                    <a:gd name="T18" fmla="*/ 30 w 32"/>
                    <a:gd name="T19" fmla="*/ 12 h 16"/>
                    <a:gd name="T20" fmla="*/ 28 w 32"/>
                    <a:gd name="T21" fmla="*/ 14 h 16"/>
                    <a:gd name="T22" fmla="*/ 27 w 32"/>
                    <a:gd name="T23" fmla="*/ 16 h 16"/>
                    <a:gd name="T24" fmla="*/ 23 w 32"/>
                    <a:gd name="T25" fmla="*/ 16 h 16"/>
                    <a:gd name="T26" fmla="*/ 19 w 32"/>
                    <a:gd name="T27" fmla="*/ 16 h 16"/>
                    <a:gd name="T28" fmla="*/ 16 w 32"/>
                    <a:gd name="T29" fmla="*/ 16 h 16"/>
                    <a:gd name="T30" fmla="*/ 9 w 32"/>
                    <a:gd name="T31" fmla="*/ 16 h 16"/>
                    <a:gd name="T32" fmla="*/ 5 w 32"/>
                    <a:gd name="T33" fmla="*/ 16 h 16"/>
                    <a:gd name="T34" fmla="*/ 5 w 32"/>
                    <a:gd name="T35" fmla="*/ 16 h 16"/>
                    <a:gd name="T36" fmla="*/ 2 w 32"/>
                    <a:gd name="T37" fmla="*/ 14 h 16"/>
                    <a:gd name="T38" fmla="*/ 2 w 32"/>
                    <a:gd name="T39" fmla="*/ 14 h 16"/>
                    <a:gd name="T40" fmla="*/ 0 w 32"/>
                    <a:gd name="T41" fmla="*/ 12 h 16"/>
                    <a:gd name="T42" fmla="*/ 0 w 32"/>
                    <a:gd name="T43" fmla="*/ 8 h 16"/>
                    <a:gd name="T44" fmla="*/ 0 w 32"/>
                    <a:gd name="T45" fmla="*/ 4 h 16"/>
                    <a:gd name="T46" fmla="*/ 3 w 32"/>
                    <a:gd name="T47" fmla="*/ 2 h 16"/>
                    <a:gd name="T48" fmla="*/ 10 w 32"/>
                    <a:gd name="T49" fmla="*/ 2 h 16"/>
                    <a:gd name="T50" fmla="*/ 10 w 32"/>
                    <a:gd name="T51" fmla="*/ 4 h 16"/>
                    <a:gd name="T52" fmla="*/ 10 w 32"/>
                    <a:gd name="T53" fmla="*/ 6 h 16"/>
                    <a:gd name="T54" fmla="*/ 9 w 32"/>
                    <a:gd name="T55" fmla="*/ 6 h 16"/>
                    <a:gd name="T56" fmla="*/ 7 w 32"/>
                    <a:gd name="T57" fmla="*/ 8 h 16"/>
                    <a:gd name="T58" fmla="*/ 7 w 32"/>
                    <a:gd name="T59" fmla="*/ 8 h 16"/>
                    <a:gd name="T60" fmla="*/ 9 w 32"/>
                    <a:gd name="T61" fmla="*/ 10 h 16"/>
                    <a:gd name="T62" fmla="*/ 9 w 32"/>
                    <a:gd name="T63" fmla="*/ 10 h 16"/>
                    <a:gd name="T64" fmla="*/ 12 w 32"/>
                    <a:gd name="T65" fmla="*/ 12 h 16"/>
                    <a:gd name="T66" fmla="*/ 16 w 32"/>
                    <a:gd name="T67" fmla="*/ 12 h 16"/>
                    <a:gd name="T68" fmla="*/ 19 w 32"/>
                    <a:gd name="T69" fmla="*/ 12 h 16"/>
                    <a:gd name="T70" fmla="*/ 23 w 32"/>
                    <a:gd name="T71" fmla="*/ 10 h 16"/>
                    <a:gd name="T72" fmla="*/ 23 w 32"/>
                    <a:gd name="T73" fmla="*/ 10 h 16"/>
                    <a:gd name="T74" fmla="*/ 23 w 32"/>
                    <a:gd name="T75" fmla="*/ 8 h 16"/>
                    <a:gd name="T76" fmla="*/ 23 w 32"/>
                    <a:gd name="T77" fmla="*/ 6 h 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16"/>
                    <a:gd name="T119" fmla="*/ 32 w 32"/>
                    <a:gd name="T120" fmla="*/ 16 h 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16">
                      <a:moveTo>
                        <a:pt x="18" y="6"/>
                      </a:move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4" name="Freeform 300"/>
                <p:cNvSpPr>
                  <a:spLocks noEditPoints="1"/>
                </p:cNvSpPr>
                <p:nvPr/>
              </p:nvSpPr>
              <p:spPr bwMode="auto">
                <a:xfrm>
                  <a:off x="3739" y="3092"/>
                  <a:ext cx="32" cy="16"/>
                </a:xfrm>
                <a:custGeom>
                  <a:avLst/>
                  <a:gdLst>
                    <a:gd name="T0" fmla="*/ 9 w 32"/>
                    <a:gd name="T1" fmla="*/ 12 h 16"/>
                    <a:gd name="T2" fmla="*/ 9 w 32"/>
                    <a:gd name="T3" fmla="*/ 16 h 16"/>
                    <a:gd name="T4" fmla="*/ 3 w 32"/>
                    <a:gd name="T5" fmla="*/ 16 h 16"/>
                    <a:gd name="T6" fmla="*/ 2 w 32"/>
                    <a:gd name="T7" fmla="*/ 14 h 16"/>
                    <a:gd name="T8" fmla="*/ 0 w 32"/>
                    <a:gd name="T9" fmla="*/ 14 h 16"/>
                    <a:gd name="T10" fmla="*/ 0 w 32"/>
                    <a:gd name="T11" fmla="*/ 12 h 16"/>
                    <a:gd name="T12" fmla="*/ 0 w 32"/>
                    <a:gd name="T13" fmla="*/ 12 h 16"/>
                    <a:gd name="T14" fmla="*/ 0 w 32"/>
                    <a:gd name="T15" fmla="*/ 10 h 16"/>
                    <a:gd name="T16" fmla="*/ 0 w 32"/>
                    <a:gd name="T17" fmla="*/ 8 h 16"/>
                    <a:gd name="T18" fmla="*/ 0 w 32"/>
                    <a:gd name="T19" fmla="*/ 6 h 16"/>
                    <a:gd name="T20" fmla="*/ 2 w 32"/>
                    <a:gd name="T21" fmla="*/ 4 h 16"/>
                    <a:gd name="T22" fmla="*/ 2 w 32"/>
                    <a:gd name="T23" fmla="*/ 4 h 16"/>
                    <a:gd name="T24" fmla="*/ 3 w 32"/>
                    <a:gd name="T25" fmla="*/ 2 h 16"/>
                    <a:gd name="T26" fmla="*/ 5 w 32"/>
                    <a:gd name="T27" fmla="*/ 2 h 16"/>
                    <a:gd name="T28" fmla="*/ 14 w 32"/>
                    <a:gd name="T29" fmla="*/ 2 h 16"/>
                    <a:gd name="T30" fmla="*/ 25 w 32"/>
                    <a:gd name="T31" fmla="*/ 2 h 16"/>
                    <a:gd name="T32" fmla="*/ 27 w 32"/>
                    <a:gd name="T33" fmla="*/ 2 h 16"/>
                    <a:gd name="T34" fmla="*/ 27 w 32"/>
                    <a:gd name="T35" fmla="*/ 2 h 16"/>
                    <a:gd name="T36" fmla="*/ 30 w 32"/>
                    <a:gd name="T37" fmla="*/ 2 h 16"/>
                    <a:gd name="T38" fmla="*/ 30 w 32"/>
                    <a:gd name="T39" fmla="*/ 6 h 16"/>
                    <a:gd name="T40" fmla="*/ 30 w 32"/>
                    <a:gd name="T41" fmla="*/ 6 h 16"/>
                    <a:gd name="T42" fmla="*/ 28 w 32"/>
                    <a:gd name="T43" fmla="*/ 6 h 16"/>
                    <a:gd name="T44" fmla="*/ 28 w 32"/>
                    <a:gd name="T45" fmla="*/ 6 h 16"/>
                    <a:gd name="T46" fmla="*/ 28 w 32"/>
                    <a:gd name="T47" fmla="*/ 8 h 16"/>
                    <a:gd name="T48" fmla="*/ 30 w 32"/>
                    <a:gd name="T49" fmla="*/ 8 h 16"/>
                    <a:gd name="T50" fmla="*/ 30 w 32"/>
                    <a:gd name="T51" fmla="*/ 10 h 16"/>
                    <a:gd name="T52" fmla="*/ 32 w 32"/>
                    <a:gd name="T53" fmla="*/ 10 h 16"/>
                    <a:gd name="T54" fmla="*/ 32 w 32"/>
                    <a:gd name="T55" fmla="*/ 14 h 16"/>
                    <a:gd name="T56" fmla="*/ 30 w 32"/>
                    <a:gd name="T57" fmla="*/ 14 h 16"/>
                    <a:gd name="T58" fmla="*/ 23 w 32"/>
                    <a:gd name="T59" fmla="*/ 16 h 16"/>
                    <a:gd name="T60" fmla="*/ 19 w 32"/>
                    <a:gd name="T61" fmla="*/ 16 h 16"/>
                    <a:gd name="T62" fmla="*/ 16 w 32"/>
                    <a:gd name="T63" fmla="*/ 16 h 16"/>
                    <a:gd name="T64" fmla="*/ 14 w 32"/>
                    <a:gd name="T65" fmla="*/ 14 h 16"/>
                    <a:gd name="T66" fmla="*/ 12 w 32"/>
                    <a:gd name="T67" fmla="*/ 10 h 16"/>
                    <a:gd name="T68" fmla="*/ 12 w 32"/>
                    <a:gd name="T69" fmla="*/ 10 h 16"/>
                    <a:gd name="T70" fmla="*/ 10 w 32"/>
                    <a:gd name="T71" fmla="*/ 8 h 16"/>
                    <a:gd name="T72" fmla="*/ 10 w 32"/>
                    <a:gd name="T73" fmla="*/ 8 h 16"/>
                    <a:gd name="T74" fmla="*/ 9 w 32"/>
                    <a:gd name="T75" fmla="*/ 6 h 16"/>
                    <a:gd name="T76" fmla="*/ 7 w 32"/>
                    <a:gd name="T77" fmla="*/ 8 h 16"/>
                    <a:gd name="T78" fmla="*/ 7 w 32"/>
                    <a:gd name="T79" fmla="*/ 10 h 16"/>
                    <a:gd name="T80" fmla="*/ 7 w 32"/>
                    <a:gd name="T81" fmla="*/ 10 h 16"/>
                    <a:gd name="T82" fmla="*/ 9 w 32"/>
                    <a:gd name="T83" fmla="*/ 12 h 16"/>
                    <a:gd name="T84" fmla="*/ 10 w 32"/>
                    <a:gd name="T85" fmla="*/ 12 h 16"/>
                    <a:gd name="T86" fmla="*/ 16 w 32"/>
                    <a:gd name="T87" fmla="*/ 6 h 16"/>
                    <a:gd name="T88" fmla="*/ 18 w 32"/>
                    <a:gd name="T89" fmla="*/ 8 h 16"/>
                    <a:gd name="T90" fmla="*/ 18 w 32"/>
                    <a:gd name="T91" fmla="*/ 8 h 16"/>
                    <a:gd name="T92" fmla="*/ 19 w 32"/>
                    <a:gd name="T93" fmla="*/ 10 h 16"/>
                    <a:gd name="T94" fmla="*/ 19 w 32"/>
                    <a:gd name="T95" fmla="*/ 12 h 16"/>
                    <a:gd name="T96" fmla="*/ 21 w 32"/>
                    <a:gd name="T97" fmla="*/ 12 h 16"/>
                    <a:gd name="T98" fmla="*/ 21 w 32"/>
                    <a:gd name="T99" fmla="*/ 12 h 16"/>
                    <a:gd name="T100" fmla="*/ 23 w 32"/>
                    <a:gd name="T101" fmla="*/ 12 h 16"/>
                    <a:gd name="T102" fmla="*/ 25 w 32"/>
                    <a:gd name="T103" fmla="*/ 10 h 16"/>
                    <a:gd name="T104" fmla="*/ 25 w 32"/>
                    <a:gd name="T105" fmla="*/ 10 h 16"/>
                    <a:gd name="T106" fmla="*/ 25 w 32"/>
                    <a:gd name="T107" fmla="*/ 10 h 16"/>
                    <a:gd name="T108" fmla="*/ 23 w 32"/>
                    <a:gd name="T109" fmla="*/ 8 h 16"/>
                    <a:gd name="T110" fmla="*/ 23 w 32"/>
                    <a:gd name="T111" fmla="*/ 8 h 16"/>
                    <a:gd name="T112" fmla="*/ 21 w 32"/>
                    <a:gd name="T113" fmla="*/ 6 h 16"/>
                    <a:gd name="T114" fmla="*/ 18 w 32"/>
                    <a:gd name="T115" fmla="*/ 6 h 16"/>
                    <a:gd name="T116" fmla="*/ 18 w 32"/>
                    <a:gd name="T117" fmla="*/ 6 h 16"/>
                    <a:gd name="T118" fmla="*/ 16 w 32"/>
                    <a:gd name="T119" fmla="*/ 6 h 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2"/>
                    <a:gd name="T181" fmla="*/ 0 h 16"/>
                    <a:gd name="T182" fmla="*/ 32 w 32"/>
                    <a:gd name="T183" fmla="*/ 16 h 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2" h="16">
                      <a:moveTo>
                        <a:pt x="10" y="12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0" y="12"/>
                      </a:lnTo>
                      <a:close/>
                      <a:moveTo>
                        <a:pt x="16" y="6"/>
                      </a:move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5" name="Freeform 301"/>
                <p:cNvSpPr>
                  <a:spLocks/>
                </p:cNvSpPr>
                <p:nvPr/>
              </p:nvSpPr>
              <p:spPr bwMode="auto">
                <a:xfrm>
                  <a:off x="3739" y="3061"/>
                  <a:ext cx="32" cy="16"/>
                </a:xfrm>
                <a:custGeom>
                  <a:avLst/>
                  <a:gdLst>
                    <a:gd name="T0" fmla="*/ 19 w 32"/>
                    <a:gd name="T1" fmla="*/ 4 h 16"/>
                    <a:gd name="T2" fmla="*/ 19 w 32"/>
                    <a:gd name="T3" fmla="*/ 0 h 16"/>
                    <a:gd name="T4" fmla="*/ 23 w 32"/>
                    <a:gd name="T5" fmla="*/ 2 h 16"/>
                    <a:gd name="T6" fmla="*/ 27 w 32"/>
                    <a:gd name="T7" fmla="*/ 2 h 16"/>
                    <a:gd name="T8" fmla="*/ 28 w 32"/>
                    <a:gd name="T9" fmla="*/ 4 h 16"/>
                    <a:gd name="T10" fmla="*/ 30 w 32"/>
                    <a:gd name="T11" fmla="*/ 4 h 16"/>
                    <a:gd name="T12" fmla="*/ 32 w 32"/>
                    <a:gd name="T13" fmla="*/ 6 h 16"/>
                    <a:gd name="T14" fmla="*/ 32 w 32"/>
                    <a:gd name="T15" fmla="*/ 8 h 16"/>
                    <a:gd name="T16" fmla="*/ 32 w 32"/>
                    <a:gd name="T17" fmla="*/ 10 h 16"/>
                    <a:gd name="T18" fmla="*/ 30 w 32"/>
                    <a:gd name="T19" fmla="*/ 12 h 16"/>
                    <a:gd name="T20" fmla="*/ 28 w 32"/>
                    <a:gd name="T21" fmla="*/ 14 h 16"/>
                    <a:gd name="T22" fmla="*/ 27 w 32"/>
                    <a:gd name="T23" fmla="*/ 14 h 16"/>
                    <a:gd name="T24" fmla="*/ 25 w 32"/>
                    <a:gd name="T25" fmla="*/ 16 h 16"/>
                    <a:gd name="T26" fmla="*/ 23 w 32"/>
                    <a:gd name="T27" fmla="*/ 16 h 16"/>
                    <a:gd name="T28" fmla="*/ 19 w 32"/>
                    <a:gd name="T29" fmla="*/ 16 h 16"/>
                    <a:gd name="T30" fmla="*/ 16 w 32"/>
                    <a:gd name="T31" fmla="*/ 16 h 16"/>
                    <a:gd name="T32" fmla="*/ 9 w 32"/>
                    <a:gd name="T33" fmla="*/ 16 h 16"/>
                    <a:gd name="T34" fmla="*/ 5 w 32"/>
                    <a:gd name="T35" fmla="*/ 14 h 16"/>
                    <a:gd name="T36" fmla="*/ 5 w 32"/>
                    <a:gd name="T37" fmla="*/ 14 h 16"/>
                    <a:gd name="T38" fmla="*/ 2 w 32"/>
                    <a:gd name="T39" fmla="*/ 14 h 16"/>
                    <a:gd name="T40" fmla="*/ 2 w 32"/>
                    <a:gd name="T41" fmla="*/ 12 h 16"/>
                    <a:gd name="T42" fmla="*/ 0 w 32"/>
                    <a:gd name="T43" fmla="*/ 10 h 16"/>
                    <a:gd name="T44" fmla="*/ 0 w 32"/>
                    <a:gd name="T45" fmla="*/ 10 h 16"/>
                    <a:gd name="T46" fmla="*/ 0 w 32"/>
                    <a:gd name="T47" fmla="*/ 6 h 16"/>
                    <a:gd name="T48" fmla="*/ 2 w 32"/>
                    <a:gd name="T49" fmla="*/ 2 h 16"/>
                    <a:gd name="T50" fmla="*/ 5 w 32"/>
                    <a:gd name="T51" fmla="*/ 2 h 16"/>
                    <a:gd name="T52" fmla="*/ 10 w 32"/>
                    <a:gd name="T53" fmla="*/ 0 h 16"/>
                    <a:gd name="T54" fmla="*/ 10 w 32"/>
                    <a:gd name="T55" fmla="*/ 6 h 16"/>
                    <a:gd name="T56" fmla="*/ 9 w 32"/>
                    <a:gd name="T57" fmla="*/ 6 h 16"/>
                    <a:gd name="T58" fmla="*/ 7 w 32"/>
                    <a:gd name="T59" fmla="*/ 6 h 16"/>
                    <a:gd name="T60" fmla="*/ 7 w 32"/>
                    <a:gd name="T61" fmla="*/ 8 h 16"/>
                    <a:gd name="T62" fmla="*/ 7 w 32"/>
                    <a:gd name="T63" fmla="*/ 8 h 16"/>
                    <a:gd name="T64" fmla="*/ 9 w 32"/>
                    <a:gd name="T65" fmla="*/ 10 h 16"/>
                    <a:gd name="T66" fmla="*/ 12 w 32"/>
                    <a:gd name="T67" fmla="*/ 10 h 16"/>
                    <a:gd name="T68" fmla="*/ 16 w 32"/>
                    <a:gd name="T69" fmla="*/ 10 h 16"/>
                    <a:gd name="T70" fmla="*/ 23 w 32"/>
                    <a:gd name="T71" fmla="*/ 10 h 16"/>
                    <a:gd name="T72" fmla="*/ 23 w 32"/>
                    <a:gd name="T73" fmla="*/ 8 h 16"/>
                    <a:gd name="T74" fmla="*/ 23 w 32"/>
                    <a:gd name="T75" fmla="*/ 8 h 16"/>
                    <a:gd name="T76" fmla="*/ 23 w 32"/>
                    <a:gd name="T77" fmla="*/ 6 h 16"/>
                    <a:gd name="T78" fmla="*/ 18 w 32"/>
                    <a:gd name="T79" fmla="*/ 6 h 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16"/>
                    <a:gd name="T122" fmla="*/ 32 w 32"/>
                    <a:gd name="T123" fmla="*/ 16 h 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16">
                      <a:moveTo>
                        <a:pt x="18" y="6"/>
                      </a:move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6" name="Freeform 302"/>
                <p:cNvSpPr>
                  <a:spLocks noEditPoints="1"/>
                </p:cNvSpPr>
                <p:nvPr/>
              </p:nvSpPr>
              <p:spPr bwMode="auto">
                <a:xfrm>
                  <a:off x="3726" y="3040"/>
                  <a:ext cx="43" cy="4"/>
                </a:xfrm>
                <a:custGeom>
                  <a:avLst/>
                  <a:gdLst>
                    <a:gd name="T0" fmla="*/ 0 w 43"/>
                    <a:gd name="T1" fmla="*/ 4 h 4"/>
                    <a:gd name="T2" fmla="*/ 0 w 43"/>
                    <a:gd name="T3" fmla="*/ 2 h 4"/>
                    <a:gd name="T4" fmla="*/ 0 w 43"/>
                    <a:gd name="T5" fmla="*/ 2 h 4"/>
                    <a:gd name="T6" fmla="*/ 0 w 43"/>
                    <a:gd name="T7" fmla="*/ 2 h 4"/>
                    <a:gd name="T8" fmla="*/ 0 w 43"/>
                    <a:gd name="T9" fmla="*/ 0 h 4"/>
                    <a:gd name="T10" fmla="*/ 2 w 43"/>
                    <a:gd name="T11" fmla="*/ 0 h 4"/>
                    <a:gd name="T12" fmla="*/ 6 w 43"/>
                    <a:gd name="T13" fmla="*/ 0 h 4"/>
                    <a:gd name="T14" fmla="*/ 7 w 43"/>
                    <a:gd name="T15" fmla="*/ 0 h 4"/>
                    <a:gd name="T16" fmla="*/ 9 w 43"/>
                    <a:gd name="T17" fmla="*/ 0 h 4"/>
                    <a:gd name="T18" fmla="*/ 9 w 43"/>
                    <a:gd name="T19" fmla="*/ 2 h 4"/>
                    <a:gd name="T20" fmla="*/ 9 w 43"/>
                    <a:gd name="T21" fmla="*/ 2 h 4"/>
                    <a:gd name="T22" fmla="*/ 9 w 43"/>
                    <a:gd name="T23" fmla="*/ 2 h 4"/>
                    <a:gd name="T24" fmla="*/ 9 w 43"/>
                    <a:gd name="T25" fmla="*/ 4 h 4"/>
                    <a:gd name="T26" fmla="*/ 7 w 43"/>
                    <a:gd name="T27" fmla="*/ 4 h 4"/>
                    <a:gd name="T28" fmla="*/ 6 w 43"/>
                    <a:gd name="T29" fmla="*/ 4 h 4"/>
                    <a:gd name="T30" fmla="*/ 2 w 43"/>
                    <a:gd name="T31" fmla="*/ 4 h 4"/>
                    <a:gd name="T32" fmla="*/ 0 w 43"/>
                    <a:gd name="T33" fmla="*/ 4 h 4"/>
                    <a:gd name="T34" fmla="*/ 0 w 43"/>
                    <a:gd name="T35" fmla="*/ 4 h 4"/>
                    <a:gd name="T36" fmla="*/ 13 w 43"/>
                    <a:gd name="T37" fmla="*/ 4 h 4"/>
                    <a:gd name="T38" fmla="*/ 13 w 43"/>
                    <a:gd name="T39" fmla="*/ 2 h 4"/>
                    <a:gd name="T40" fmla="*/ 13 w 43"/>
                    <a:gd name="T41" fmla="*/ 2 h 4"/>
                    <a:gd name="T42" fmla="*/ 13 w 43"/>
                    <a:gd name="T43" fmla="*/ 2 h 4"/>
                    <a:gd name="T44" fmla="*/ 13 w 43"/>
                    <a:gd name="T45" fmla="*/ 0 h 4"/>
                    <a:gd name="T46" fmla="*/ 20 w 43"/>
                    <a:gd name="T47" fmla="*/ 0 h 4"/>
                    <a:gd name="T48" fmla="*/ 29 w 43"/>
                    <a:gd name="T49" fmla="*/ 0 h 4"/>
                    <a:gd name="T50" fmla="*/ 36 w 43"/>
                    <a:gd name="T51" fmla="*/ 0 h 4"/>
                    <a:gd name="T52" fmla="*/ 43 w 43"/>
                    <a:gd name="T53" fmla="*/ 0 h 4"/>
                    <a:gd name="T54" fmla="*/ 43 w 43"/>
                    <a:gd name="T55" fmla="*/ 2 h 4"/>
                    <a:gd name="T56" fmla="*/ 43 w 43"/>
                    <a:gd name="T57" fmla="*/ 2 h 4"/>
                    <a:gd name="T58" fmla="*/ 43 w 43"/>
                    <a:gd name="T59" fmla="*/ 2 h 4"/>
                    <a:gd name="T60" fmla="*/ 43 w 43"/>
                    <a:gd name="T61" fmla="*/ 4 h 4"/>
                    <a:gd name="T62" fmla="*/ 36 w 43"/>
                    <a:gd name="T63" fmla="*/ 4 h 4"/>
                    <a:gd name="T64" fmla="*/ 29 w 43"/>
                    <a:gd name="T65" fmla="*/ 4 h 4"/>
                    <a:gd name="T66" fmla="*/ 20 w 43"/>
                    <a:gd name="T67" fmla="*/ 4 h 4"/>
                    <a:gd name="T68" fmla="*/ 13 w 43"/>
                    <a:gd name="T69" fmla="*/ 4 h 4"/>
                    <a:gd name="T70" fmla="*/ 13 w 43"/>
                    <a:gd name="T71" fmla="*/ 4 h 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3"/>
                    <a:gd name="T109" fmla="*/ 0 h 4"/>
                    <a:gd name="T110" fmla="*/ 43 w 43"/>
                    <a:gd name="T111" fmla="*/ 4 h 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3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  <a:moveTo>
                        <a:pt x="13" y="4"/>
                      </a:move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36" y="4"/>
                      </a:lnTo>
                      <a:lnTo>
                        <a:pt x="29" y="4"/>
                      </a:lnTo>
                      <a:lnTo>
                        <a:pt x="20" y="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7" name="Freeform 303"/>
                <p:cNvSpPr>
                  <a:spLocks noEditPoints="1"/>
                </p:cNvSpPr>
                <p:nvPr/>
              </p:nvSpPr>
              <p:spPr bwMode="auto">
                <a:xfrm>
                  <a:off x="3726" y="3016"/>
                  <a:ext cx="45" cy="14"/>
                </a:xfrm>
                <a:custGeom>
                  <a:avLst/>
                  <a:gdLst>
                    <a:gd name="T0" fmla="*/ 43 w 45"/>
                    <a:gd name="T1" fmla="*/ 0 h 14"/>
                    <a:gd name="T2" fmla="*/ 43 w 45"/>
                    <a:gd name="T3" fmla="*/ 2 h 14"/>
                    <a:gd name="T4" fmla="*/ 41 w 45"/>
                    <a:gd name="T5" fmla="*/ 4 h 14"/>
                    <a:gd name="T6" fmla="*/ 41 w 45"/>
                    <a:gd name="T7" fmla="*/ 4 h 14"/>
                    <a:gd name="T8" fmla="*/ 41 w 45"/>
                    <a:gd name="T9" fmla="*/ 4 h 14"/>
                    <a:gd name="T10" fmla="*/ 41 w 45"/>
                    <a:gd name="T11" fmla="*/ 6 h 14"/>
                    <a:gd name="T12" fmla="*/ 43 w 45"/>
                    <a:gd name="T13" fmla="*/ 6 h 14"/>
                    <a:gd name="T14" fmla="*/ 45 w 45"/>
                    <a:gd name="T15" fmla="*/ 8 h 14"/>
                    <a:gd name="T16" fmla="*/ 45 w 45"/>
                    <a:gd name="T17" fmla="*/ 10 h 14"/>
                    <a:gd name="T18" fmla="*/ 41 w 45"/>
                    <a:gd name="T19" fmla="*/ 12 h 14"/>
                    <a:gd name="T20" fmla="*/ 38 w 45"/>
                    <a:gd name="T21" fmla="*/ 14 h 14"/>
                    <a:gd name="T22" fmla="*/ 31 w 45"/>
                    <a:gd name="T23" fmla="*/ 14 h 14"/>
                    <a:gd name="T24" fmla="*/ 23 w 45"/>
                    <a:gd name="T25" fmla="*/ 14 h 14"/>
                    <a:gd name="T26" fmla="*/ 18 w 45"/>
                    <a:gd name="T27" fmla="*/ 14 h 14"/>
                    <a:gd name="T28" fmla="*/ 15 w 45"/>
                    <a:gd name="T29" fmla="*/ 12 h 14"/>
                    <a:gd name="T30" fmla="*/ 13 w 45"/>
                    <a:gd name="T31" fmla="*/ 10 h 14"/>
                    <a:gd name="T32" fmla="*/ 13 w 45"/>
                    <a:gd name="T33" fmla="*/ 8 h 14"/>
                    <a:gd name="T34" fmla="*/ 13 w 45"/>
                    <a:gd name="T35" fmla="*/ 6 h 14"/>
                    <a:gd name="T36" fmla="*/ 13 w 45"/>
                    <a:gd name="T37" fmla="*/ 6 h 14"/>
                    <a:gd name="T38" fmla="*/ 15 w 45"/>
                    <a:gd name="T39" fmla="*/ 4 h 14"/>
                    <a:gd name="T40" fmla="*/ 0 w 45"/>
                    <a:gd name="T41" fmla="*/ 4 h 14"/>
                    <a:gd name="T42" fmla="*/ 0 w 45"/>
                    <a:gd name="T43" fmla="*/ 0 h 14"/>
                    <a:gd name="T44" fmla="*/ 0 w 45"/>
                    <a:gd name="T45" fmla="*/ 0 h 14"/>
                    <a:gd name="T46" fmla="*/ 27 w 45"/>
                    <a:gd name="T47" fmla="*/ 4 h 14"/>
                    <a:gd name="T48" fmla="*/ 23 w 45"/>
                    <a:gd name="T49" fmla="*/ 4 h 14"/>
                    <a:gd name="T50" fmla="*/ 22 w 45"/>
                    <a:gd name="T51" fmla="*/ 6 h 14"/>
                    <a:gd name="T52" fmla="*/ 22 w 45"/>
                    <a:gd name="T53" fmla="*/ 6 h 14"/>
                    <a:gd name="T54" fmla="*/ 22 w 45"/>
                    <a:gd name="T55" fmla="*/ 8 h 14"/>
                    <a:gd name="T56" fmla="*/ 23 w 45"/>
                    <a:gd name="T57" fmla="*/ 8 h 14"/>
                    <a:gd name="T58" fmla="*/ 25 w 45"/>
                    <a:gd name="T59" fmla="*/ 8 h 14"/>
                    <a:gd name="T60" fmla="*/ 29 w 45"/>
                    <a:gd name="T61" fmla="*/ 8 h 14"/>
                    <a:gd name="T62" fmla="*/ 34 w 45"/>
                    <a:gd name="T63" fmla="*/ 8 h 14"/>
                    <a:gd name="T64" fmla="*/ 36 w 45"/>
                    <a:gd name="T65" fmla="*/ 8 h 14"/>
                    <a:gd name="T66" fmla="*/ 36 w 45"/>
                    <a:gd name="T67" fmla="*/ 6 h 14"/>
                    <a:gd name="T68" fmla="*/ 34 w 45"/>
                    <a:gd name="T69" fmla="*/ 6 h 14"/>
                    <a:gd name="T70" fmla="*/ 32 w 45"/>
                    <a:gd name="T71" fmla="*/ 4 h 14"/>
                    <a:gd name="T72" fmla="*/ 29 w 45"/>
                    <a:gd name="T73" fmla="*/ 4 h 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5"/>
                    <a:gd name="T112" fmla="*/ 0 h 14"/>
                    <a:gd name="T113" fmla="*/ 45 w 45"/>
                    <a:gd name="T114" fmla="*/ 14 h 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5" h="14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1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5" y="8"/>
                      </a:lnTo>
                      <a:lnTo>
                        <a:pt x="45" y="10"/>
                      </a:lnTo>
                      <a:lnTo>
                        <a:pt x="43" y="10"/>
                      </a:lnTo>
                      <a:lnTo>
                        <a:pt x="41" y="12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4" y="14"/>
                      </a:lnTo>
                      <a:lnTo>
                        <a:pt x="31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2" y="14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9" y="4"/>
                      </a:move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2" y="4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8" name="Freeform 304"/>
                <p:cNvSpPr>
                  <a:spLocks noEditPoints="1"/>
                </p:cNvSpPr>
                <p:nvPr/>
              </p:nvSpPr>
              <p:spPr bwMode="auto">
                <a:xfrm>
                  <a:off x="2646" y="3501"/>
                  <a:ext cx="54" cy="37"/>
                </a:xfrm>
                <a:custGeom>
                  <a:avLst/>
                  <a:gdLst>
                    <a:gd name="T0" fmla="*/ 0 w 54"/>
                    <a:gd name="T1" fmla="*/ 37 h 37"/>
                    <a:gd name="T2" fmla="*/ 0 w 54"/>
                    <a:gd name="T3" fmla="*/ 18 h 37"/>
                    <a:gd name="T4" fmla="*/ 0 w 54"/>
                    <a:gd name="T5" fmla="*/ 16 h 37"/>
                    <a:gd name="T6" fmla="*/ 0 w 54"/>
                    <a:gd name="T7" fmla="*/ 14 h 37"/>
                    <a:gd name="T8" fmla="*/ 0 w 54"/>
                    <a:gd name="T9" fmla="*/ 10 h 37"/>
                    <a:gd name="T10" fmla="*/ 2 w 54"/>
                    <a:gd name="T11" fmla="*/ 8 h 37"/>
                    <a:gd name="T12" fmla="*/ 5 w 54"/>
                    <a:gd name="T13" fmla="*/ 6 h 37"/>
                    <a:gd name="T14" fmla="*/ 5 w 54"/>
                    <a:gd name="T15" fmla="*/ 4 h 37"/>
                    <a:gd name="T16" fmla="*/ 7 w 54"/>
                    <a:gd name="T17" fmla="*/ 4 h 37"/>
                    <a:gd name="T18" fmla="*/ 9 w 54"/>
                    <a:gd name="T19" fmla="*/ 2 h 37"/>
                    <a:gd name="T20" fmla="*/ 13 w 54"/>
                    <a:gd name="T21" fmla="*/ 2 h 37"/>
                    <a:gd name="T22" fmla="*/ 14 w 54"/>
                    <a:gd name="T23" fmla="*/ 2 h 37"/>
                    <a:gd name="T24" fmla="*/ 16 w 54"/>
                    <a:gd name="T25" fmla="*/ 0 h 37"/>
                    <a:gd name="T26" fmla="*/ 27 w 54"/>
                    <a:gd name="T27" fmla="*/ 0 h 37"/>
                    <a:gd name="T28" fmla="*/ 30 w 54"/>
                    <a:gd name="T29" fmla="*/ 0 h 37"/>
                    <a:gd name="T30" fmla="*/ 34 w 54"/>
                    <a:gd name="T31" fmla="*/ 0 h 37"/>
                    <a:gd name="T32" fmla="*/ 39 w 54"/>
                    <a:gd name="T33" fmla="*/ 0 h 37"/>
                    <a:gd name="T34" fmla="*/ 41 w 54"/>
                    <a:gd name="T35" fmla="*/ 2 h 37"/>
                    <a:gd name="T36" fmla="*/ 43 w 54"/>
                    <a:gd name="T37" fmla="*/ 2 h 37"/>
                    <a:gd name="T38" fmla="*/ 45 w 54"/>
                    <a:gd name="T39" fmla="*/ 4 h 37"/>
                    <a:gd name="T40" fmla="*/ 46 w 54"/>
                    <a:gd name="T41" fmla="*/ 4 h 37"/>
                    <a:gd name="T42" fmla="*/ 48 w 54"/>
                    <a:gd name="T43" fmla="*/ 6 h 37"/>
                    <a:gd name="T44" fmla="*/ 50 w 54"/>
                    <a:gd name="T45" fmla="*/ 8 h 37"/>
                    <a:gd name="T46" fmla="*/ 50 w 54"/>
                    <a:gd name="T47" fmla="*/ 8 h 37"/>
                    <a:gd name="T48" fmla="*/ 52 w 54"/>
                    <a:gd name="T49" fmla="*/ 10 h 37"/>
                    <a:gd name="T50" fmla="*/ 52 w 54"/>
                    <a:gd name="T51" fmla="*/ 12 h 37"/>
                    <a:gd name="T52" fmla="*/ 54 w 54"/>
                    <a:gd name="T53" fmla="*/ 14 h 37"/>
                    <a:gd name="T54" fmla="*/ 54 w 54"/>
                    <a:gd name="T55" fmla="*/ 16 h 37"/>
                    <a:gd name="T56" fmla="*/ 54 w 54"/>
                    <a:gd name="T57" fmla="*/ 18 h 37"/>
                    <a:gd name="T58" fmla="*/ 54 w 54"/>
                    <a:gd name="T59" fmla="*/ 37 h 37"/>
                    <a:gd name="T60" fmla="*/ 0 w 54"/>
                    <a:gd name="T61" fmla="*/ 37 h 37"/>
                    <a:gd name="T62" fmla="*/ 0 w 54"/>
                    <a:gd name="T63" fmla="*/ 37 h 37"/>
                    <a:gd name="T64" fmla="*/ 13 w 54"/>
                    <a:gd name="T65" fmla="*/ 25 h 37"/>
                    <a:gd name="T66" fmla="*/ 27 w 54"/>
                    <a:gd name="T67" fmla="*/ 25 h 37"/>
                    <a:gd name="T68" fmla="*/ 34 w 54"/>
                    <a:gd name="T69" fmla="*/ 25 h 37"/>
                    <a:gd name="T70" fmla="*/ 41 w 54"/>
                    <a:gd name="T71" fmla="*/ 25 h 37"/>
                    <a:gd name="T72" fmla="*/ 41 w 54"/>
                    <a:gd name="T73" fmla="*/ 23 h 37"/>
                    <a:gd name="T74" fmla="*/ 41 w 54"/>
                    <a:gd name="T75" fmla="*/ 23 h 37"/>
                    <a:gd name="T76" fmla="*/ 41 w 54"/>
                    <a:gd name="T77" fmla="*/ 23 h 37"/>
                    <a:gd name="T78" fmla="*/ 41 w 54"/>
                    <a:gd name="T79" fmla="*/ 21 h 37"/>
                    <a:gd name="T80" fmla="*/ 41 w 54"/>
                    <a:gd name="T81" fmla="*/ 18 h 37"/>
                    <a:gd name="T82" fmla="*/ 41 w 54"/>
                    <a:gd name="T83" fmla="*/ 16 h 37"/>
                    <a:gd name="T84" fmla="*/ 39 w 54"/>
                    <a:gd name="T85" fmla="*/ 16 h 37"/>
                    <a:gd name="T86" fmla="*/ 39 w 54"/>
                    <a:gd name="T87" fmla="*/ 14 h 37"/>
                    <a:gd name="T88" fmla="*/ 38 w 54"/>
                    <a:gd name="T89" fmla="*/ 14 h 37"/>
                    <a:gd name="T90" fmla="*/ 38 w 54"/>
                    <a:gd name="T91" fmla="*/ 14 h 37"/>
                    <a:gd name="T92" fmla="*/ 36 w 54"/>
                    <a:gd name="T93" fmla="*/ 12 h 37"/>
                    <a:gd name="T94" fmla="*/ 34 w 54"/>
                    <a:gd name="T95" fmla="*/ 12 h 37"/>
                    <a:gd name="T96" fmla="*/ 32 w 54"/>
                    <a:gd name="T97" fmla="*/ 12 h 37"/>
                    <a:gd name="T98" fmla="*/ 27 w 54"/>
                    <a:gd name="T99" fmla="*/ 12 h 37"/>
                    <a:gd name="T100" fmla="*/ 23 w 54"/>
                    <a:gd name="T101" fmla="*/ 12 h 37"/>
                    <a:gd name="T102" fmla="*/ 20 w 54"/>
                    <a:gd name="T103" fmla="*/ 12 h 37"/>
                    <a:gd name="T104" fmla="*/ 18 w 54"/>
                    <a:gd name="T105" fmla="*/ 12 h 37"/>
                    <a:gd name="T106" fmla="*/ 14 w 54"/>
                    <a:gd name="T107" fmla="*/ 14 h 37"/>
                    <a:gd name="T108" fmla="*/ 13 w 54"/>
                    <a:gd name="T109" fmla="*/ 16 h 37"/>
                    <a:gd name="T110" fmla="*/ 13 w 54"/>
                    <a:gd name="T111" fmla="*/ 18 h 37"/>
                    <a:gd name="T112" fmla="*/ 13 w 54"/>
                    <a:gd name="T113" fmla="*/ 21 h 37"/>
                    <a:gd name="T114" fmla="*/ 13 w 54"/>
                    <a:gd name="T115" fmla="*/ 23 h 37"/>
                    <a:gd name="T116" fmla="*/ 13 w 54"/>
                    <a:gd name="T117" fmla="*/ 23 h 37"/>
                    <a:gd name="T118" fmla="*/ 13 w 54"/>
                    <a:gd name="T119" fmla="*/ 23 h 37"/>
                    <a:gd name="T120" fmla="*/ 13 w 54"/>
                    <a:gd name="T121" fmla="*/ 25 h 37"/>
                    <a:gd name="T122" fmla="*/ 13 w 54"/>
                    <a:gd name="T123" fmla="*/ 25 h 3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4"/>
                    <a:gd name="T187" fmla="*/ 0 h 37"/>
                    <a:gd name="T188" fmla="*/ 54 w 54"/>
                    <a:gd name="T189" fmla="*/ 37 h 3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4" h="37">
                      <a:moveTo>
                        <a:pt x="0" y="37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6" y="4"/>
                      </a:lnTo>
                      <a:lnTo>
                        <a:pt x="48" y="6"/>
                      </a:lnTo>
                      <a:lnTo>
                        <a:pt x="50" y="8"/>
                      </a:lnTo>
                      <a:lnTo>
                        <a:pt x="52" y="10"/>
                      </a:lnTo>
                      <a:lnTo>
                        <a:pt x="52" y="12"/>
                      </a:lnTo>
                      <a:lnTo>
                        <a:pt x="54" y="14"/>
                      </a:lnTo>
                      <a:lnTo>
                        <a:pt x="54" y="16"/>
                      </a:lnTo>
                      <a:lnTo>
                        <a:pt x="54" y="18"/>
                      </a:lnTo>
                      <a:lnTo>
                        <a:pt x="54" y="37"/>
                      </a:lnTo>
                      <a:lnTo>
                        <a:pt x="0" y="37"/>
                      </a:lnTo>
                      <a:close/>
                      <a:moveTo>
                        <a:pt x="13" y="25"/>
                      </a:moveTo>
                      <a:lnTo>
                        <a:pt x="27" y="25"/>
                      </a:lnTo>
                      <a:lnTo>
                        <a:pt x="34" y="25"/>
                      </a:lnTo>
                      <a:lnTo>
                        <a:pt x="41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9" y="14"/>
                      </a:lnTo>
                      <a:lnTo>
                        <a:pt x="38" y="14"/>
                      </a:lnTo>
                      <a:lnTo>
                        <a:pt x="36" y="12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27" y="12"/>
                      </a:lnTo>
                      <a:lnTo>
                        <a:pt x="23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4" y="14"/>
                      </a:lnTo>
                      <a:lnTo>
                        <a:pt x="13" y="16"/>
                      </a:lnTo>
                      <a:lnTo>
                        <a:pt x="13" y="18"/>
                      </a:lnTo>
                      <a:lnTo>
                        <a:pt x="13" y="21"/>
                      </a:lnTo>
                      <a:lnTo>
                        <a:pt x="13" y="23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9" name="Freeform 305"/>
                <p:cNvSpPr>
                  <a:spLocks noEditPoints="1"/>
                </p:cNvSpPr>
                <p:nvPr/>
              </p:nvSpPr>
              <p:spPr bwMode="auto">
                <a:xfrm>
                  <a:off x="2660" y="3429"/>
                  <a:ext cx="40" cy="33"/>
                </a:xfrm>
                <a:custGeom>
                  <a:avLst/>
                  <a:gdLst>
                    <a:gd name="T0" fmla="*/ 24 w 40"/>
                    <a:gd name="T1" fmla="*/ 4 h 33"/>
                    <a:gd name="T2" fmla="*/ 24 w 40"/>
                    <a:gd name="T3" fmla="*/ 23 h 33"/>
                    <a:gd name="T4" fmla="*/ 27 w 40"/>
                    <a:gd name="T5" fmla="*/ 23 h 33"/>
                    <a:gd name="T6" fmla="*/ 29 w 40"/>
                    <a:gd name="T7" fmla="*/ 21 h 33"/>
                    <a:gd name="T8" fmla="*/ 31 w 40"/>
                    <a:gd name="T9" fmla="*/ 19 h 33"/>
                    <a:gd name="T10" fmla="*/ 31 w 40"/>
                    <a:gd name="T11" fmla="*/ 15 h 33"/>
                    <a:gd name="T12" fmla="*/ 31 w 40"/>
                    <a:gd name="T13" fmla="*/ 15 h 33"/>
                    <a:gd name="T14" fmla="*/ 29 w 40"/>
                    <a:gd name="T15" fmla="*/ 13 h 33"/>
                    <a:gd name="T16" fmla="*/ 29 w 40"/>
                    <a:gd name="T17" fmla="*/ 13 h 33"/>
                    <a:gd name="T18" fmla="*/ 29 w 40"/>
                    <a:gd name="T19" fmla="*/ 9 h 33"/>
                    <a:gd name="T20" fmla="*/ 29 w 40"/>
                    <a:gd name="T21" fmla="*/ 0 h 33"/>
                    <a:gd name="T22" fmla="*/ 36 w 40"/>
                    <a:gd name="T23" fmla="*/ 4 h 33"/>
                    <a:gd name="T24" fmla="*/ 40 w 40"/>
                    <a:gd name="T25" fmla="*/ 9 h 33"/>
                    <a:gd name="T26" fmla="*/ 40 w 40"/>
                    <a:gd name="T27" fmla="*/ 17 h 33"/>
                    <a:gd name="T28" fmla="*/ 40 w 40"/>
                    <a:gd name="T29" fmla="*/ 23 h 33"/>
                    <a:gd name="T30" fmla="*/ 38 w 40"/>
                    <a:gd name="T31" fmla="*/ 27 h 33"/>
                    <a:gd name="T32" fmla="*/ 32 w 40"/>
                    <a:gd name="T33" fmla="*/ 31 h 33"/>
                    <a:gd name="T34" fmla="*/ 29 w 40"/>
                    <a:gd name="T35" fmla="*/ 33 h 33"/>
                    <a:gd name="T36" fmla="*/ 20 w 40"/>
                    <a:gd name="T37" fmla="*/ 33 h 33"/>
                    <a:gd name="T38" fmla="*/ 13 w 40"/>
                    <a:gd name="T39" fmla="*/ 33 h 33"/>
                    <a:gd name="T40" fmla="*/ 6 w 40"/>
                    <a:gd name="T41" fmla="*/ 29 h 33"/>
                    <a:gd name="T42" fmla="*/ 2 w 40"/>
                    <a:gd name="T43" fmla="*/ 25 h 33"/>
                    <a:gd name="T44" fmla="*/ 0 w 40"/>
                    <a:gd name="T45" fmla="*/ 17 h 33"/>
                    <a:gd name="T46" fmla="*/ 0 w 40"/>
                    <a:gd name="T47" fmla="*/ 13 h 33"/>
                    <a:gd name="T48" fmla="*/ 2 w 40"/>
                    <a:gd name="T49" fmla="*/ 7 h 33"/>
                    <a:gd name="T50" fmla="*/ 7 w 40"/>
                    <a:gd name="T51" fmla="*/ 2 h 33"/>
                    <a:gd name="T52" fmla="*/ 13 w 40"/>
                    <a:gd name="T53" fmla="*/ 0 h 33"/>
                    <a:gd name="T54" fmla="*/ 18 w 40"/>
                    <a:gd name="T55" fmla="*/ 0 h 33"/>
                    <a:gd name="T56" fmla="*/ 22 w 40"/>
                    <a:gd name="T57" fmla="*/ 0 h 33"/>
                    <a:gd name="T58" fmla="*/ 24 w 40"/>
                    <a:gd name="T59" fmla="*/ 0 h 33"/>
                    <a:gd name="T60" fmla="*/ 24 w 40"/>
                    <a:gd name="T61" fmla="*/ 0 h 33"/>
                    <a:gd name="T62" fmla="*/ 15 w 40"/>
                    <a:gd name="T63" fmla="*/ 11 h 33"/>
                    <a:gd name="T64" fmla="*/ 11 w 40"/>
                    <a:gd name="T65" fmla="*/ 13 h 33"/>
                    <a:gd name="T66" fmla="*/ 9 w 40"/>
                    <a:gd name="T67" fmla="*/ 15 h 33"/>
                    <a:gd name="T68" fmla="*/ 9 w 40"/>
                    <a:gd name="T69" fmla="*/ 15 h 33"/>
                    <a:gd name="T70" fmla="*/ 9 w 40"/>
                    <a:gd name="T71" fmla="*/ 19 h 33"/>
                    <a:gd name="T72" fmla="*/ 11 w 40"/>
                    <a:gd name="T73" fmla="*/ 21 h 33"/>
                    <a:gd name="T74" fmla="*/ 15 w 40"/>
                    <a:gd name="T75" fmla="*/ 23 h 33"/>
                    <a:gd name="T76" fmla="*/ 16 w 40"/>
                    <a:gd name="T77" fmla="*/ 23 h 33"/>
                    <a:gd name="T78" fmla="*/ 16 w 40"/>
                    <a:gd name="T79" fmla="*/ 11 h 3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0"/>
                    <a:gd name="T121" fmla="*/ 0 h 33"/>
                    <a:gd name="T122" fmla="*/ 40 w 40"/>
                    <a:gd name="T123" fmla="*/ 33 h 3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0" h="33">
                      <a:moveTo>
                        <a:pt x="24" y="0"/>
                      </a:moveTo>
                      <a:lnTo>
                        <a:pt x="24" y="4"/>
                      </a:lnTo>
                      <a:lnTo>
                        <a:pt x="24" y="11"/>
                      </a:lnTo>
                      <a:lnTo>
                        <a:pt x="24" y="23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27" y="21"/>
                      </a:lnTo>
                      <a:lnTo>
                        <a:pt x="29" y="21"/>
                      </a:lnTo>
                      <a:lnTo>
                        <a:pt x="31" y="21"/>
                      </a:lnTo>
                      <a:lnTo>
                        <a:pt x="31" y="19"/>
                      </a:lnTo>
                      <a:lnTo>
                        <a:pt x="31" y="17"/>
                      </a:lnTo>
                      <a:lnTo>
                        <a:pt x="31" y="15"/>
                      </a:lnTo>
                      <a:lnTo>
                        <a:pt x="31" y="13"/>
                      </a:lnTo>
                      <a:lnTo>
                        <a:pt x="29" y="13"/>
                      </a:lnTo>
                      <a:lnTo>
                        <a:pt x="27" y="11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9" y="0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40" y="9"/>
                      </a:lnTo>
                      <a:lnTo>
                        <a:pt x="40" y="11"/>
                      </a:lnTo>
                      <a:lnTo>
                        <a:pt x="40" y="17"/>
                      </a:lnTo>
                      <a:lnTo>
                        <a:pt x="40" y="19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38" y="27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31" y="31"/>
                      </a:lnTo>
                      <a:lnTo>
                        <a:pt x="29" y="33"/>
                      </a:lnTo>
                      <a:lnTo>
                        <a:pt x="25" y="33"/>
                      </a:lnTo>
                      <a:lnTo>
                        <a:pt x="20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9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close/>
                      <a:moveTo>
                        <a:pt x="16" y="11"/>
                      </a:moveTo>
                      <a:lnTo>
                        <a:pt x="15" y="11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1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0" name="Freeform 306"/>
                <p:cNvSpPr>
                  <a:spLocks/>
                </p:cNvSpPr>
                <p:nvPr/>
              </p:nvSpPr>
              <p:spPr bwMode="auto">
                <a:xfrm>
                  <a:off x="2660" y="3362"/>
                  <a:ext cx="40" cy="35"/>
                </a:xfrm>
                <a:custGeom>
                  <a:avLst/>
                  <a:gdLst>
                    <a:gd name="T0" fmla="*/ 24 w 40"/>
                    <a:gd name="T1" fmla="*/ 10 h 35"/>
                    <a:gd name="T2" fmla="*/ 25 w 40"/>
                    <a:gd name="T3" fmla="*/ 4 h 35"/>
                    <a:gd name="T4" fmla="*/ 27 w 40"/>
                    <a:gd name="T5" fmla="*/ 2 h 35"/>
                    <a:gd name="T6" fmla="*/ 31 w 40"/>
                    <a:gd name="T7" fmla="*/ 2 h 35"/>
                    <a:gd name="T8" fmla="*/ 34 w 40"/>
                    <a:gd name="T9" fmla="*/ 4 h 35"/>
                    <a:gd name="T10" fmla="*/ 38 w 40"/>
                    <a:gd name="T11" fmla="*/ 8 h 35"/>
                    <a:gd name="T12" fmla="*/ 40 w 40"/>
                    <a:gd name="T13" fmla="*/ 12 h 35"/>
                    <a:gd name="T14" fmla="*/ 40 w 40"/>
                    <a:gd name="T15" fmla="*/ 16 h 35"/>
                    <a:gd name="T16" fmla="*/ 40 w 40"/>
                    <a:gd name="T17" fmla="*/ 20 h 35"/>
                    <a:gd name="T18" fmla="*/ 38 w 40"/>
                    <a:gd name="T19" fmla="*/ 24 h 35"/>
                    <a:gd name="T20" fmla="*/ 36 w 40"/>
                    <a:gd name="T21" fmla="*/ 28 h 35"/>
                    <a:gd name="T22" fmla="*/ 32 w 40"/>
                    <a:gd name="T23" fmla="*/ 31 h 35"/>
                    <a:gd name="T24" fmla="*/ 31 w 40"/>
                    <a:gd name="T25" fmla="*/ 33 h 35"/>
                    <a:gd name="T26" fmla="*/ 27 w 40"/>
                    <a:gd name="T27" fmla="*/ 35 h 35"/>
                    <a:gd name="T28" fmla="*/ 20 w 40"/>
                    <a:gd name="T29" fmla="*/ 35 h 35"/>
                    <a:gd name="T30" fmla="*/ 13 w 40"/>
                    <a:gd name="T31" fmla="*/ 35 h 35"/>
                    <a:gd name="T32" fmla="*/ 7 w 40"/>
                    <a:gd name="T33" fmla="*/ 33 h 35"/>
                    <a:gd name="T34" fmla="*/ 6 w 40"/>
                    <a:gd name="T35" fmla="*/ 31 h 35"/>
                    <a:gd name="T36" fmla="*/ 4 w 40"/>
                    <a:gd name="T37" fmla="*/ 28 h 35"/>
                    <a:gd name="T38" fmla="*/ 2 w 40"/>
                    <a:gd name="T39" fmla="*/ 26 h 35"/>
                    <a:gd name="T40" fmla="*/ 0 w 40"/>
                    <a:gd name="T41" fmla="*/ 22 h 35"/>
                    <a:gd name="T42" fmla="*/ 0 w 40"/>
                    <a:gd name="T43" fmla="*/ 18 h 35"/>
                    <a:gd name="T44" fmla="*/ 0 w 40"/>
                    <a:gd name="T45" fmla="*/ 10 h 35"/>
                    <a:gd name="T46" fmla="*/ 4 w 40"/>
                    <a:gd name="T47" fmla="*/ 6 h 35"/>
                    <a:gd name="T48" fmla="*/ 7 w 40"/>
                    <a:gd name="T49" fmla="*/ 4 h 35"/>
                    <a:gd name="T50" fmla="*/ 13 w 40"/>
                    <a:gd name="T51" fmla="*/ 2 h 35"/>
                    <a:gd name="T52" fmla="*/ 15 w 40"/>
                    <a:gd name="T53" fmla="*/ 6 h 35"/>
                    <a:gd name="T54" fmla="*/ 15 w 40"/>
                    <a:gd name="T55" fmla="*/ 12 h 35"/>
                    <a:gd name="T56" fmla="*/ 11 w 40"/>
                    <a:gd name="T57" fmla="*/ 12 h 35"/>
                    <a:gd name="T58" fmla="*/ 11 w 40"/>
                    <a:gd name="T59" fmla="*/ 14 h 35"/>
                    <a:gd name="T60" fmla="*/ 9 w 40"/>
                    <a:gd name="T61" fmla="*/ 16 h 35"/>
                    <a:gd name="T62" fmla="*/ 9 w 40"/>
                    <a:gd name="T63" fmla="*/ 18 h 35"/>
                    <a:gd name="T64" fmla="*/ 13 w 40"/>
                    <a:gd name="T65" fmla="*/ 22 h 35"/>
                    <a:gd name="T66" fmla="*/ 18 w 40"/>
                    <a:gd name="T67" fmla="*/ 22 h 35"/>
                    <a:gd name="T68" fmla="*/ 22 w 40"/>
                    <a:gd name="T69" fmla="*/ 22 h 35"/>
                    <a:gd name="T70" fmla="*/ 27 w 40"/>
                    <a:gd name="T71" fmla="*/ 22 h 35"/>
                    <a:gd name="T72" fmla="*/ 31 w 40"/>
                    <a:gd name="T73" fmla="*/ 18 h 35"/>
                    <a:gd name="T74" fmla="*/ 31 w 40"/>
                    <a:gd name="T75" fmla="*/ 16 h 35"/>
                    <a:gd name="T76" fmla="*/ 29 w 40"/>
                    <a:gd name="T77" fmla="*/ 14 h 35"/>
                    <a:gd name="T78" fmla="*/ 27 w 40"/>
                    <a:gd name="T79" fmla="*/ 12 h 35"/>
                    <a:gd name="T80" fmla="*/ 24 w 40"/>
                    <a:gd name="T81" fmla="*/ 12 h 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0"/>
                    <a:gd name="T124" fmla="*/ 0 h 35"/>
                    <a:gd name="T125" fmla="*/ 40 w 40"/>
                    <a:gd name="T126" fmla="*/ 35 h 3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0" h="35">
                      <a:moveTo>
                        <a:pt x="24" y="12"/>
                      </a:moveTo>
                      <a:lnTo>
                        <a:pt x="24" y="10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40" y="14"/>
                      </a:lnTo>
                      <a:lnTo>
                        <a:pt x="40" y="16"/>
                      </a:lnTo>
                      <a:lnTo>
                        <a:pt x="40" y="18"/>
                      </a:lnTo>
                      <a:lnTo>
                        <a:pt x="40" y="20"/>
                      </a:lnTo>
                      <a:lnTo>
                        <a:pt x="40" y="22"/>
                      </a:lnTo>
                      <a:lnTo>
                        <a:pt x="38" y="24"/>
                      </a:lnTo>
                      <a:lnTo>
                        <a:pt x="38" y="26"/>
                      </a:lnTo>
                      <a:lnTo>
                        <a:pt x="36" y="28"/>
                      </a:lnTo>
                      <a:lnTo>
                        <a:pt x="34" y="31"/>
                      </a:lnTo>
                      <a:lnTo>
                        <a:pt x="32" y="31"/>
                      </a:lnTo>
                      <a:lnTo>
                        <a:pt x="32" y="33"/>
                      </a:lnTo>
                      <a:lnTo>
                        <a:pt x="31" y="33"/>
                      </a:lnTo>
                      <a:lnTo>
                        <a:pt x="29" y="33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0" y="35"/>
                      </a:lnTo>
                      <a:lnTo>
                        <a:pt x="15" y="35"/>
                      </a:lnTo>
                      <a:lnTo>
                        <a:pt x="13" y="35"/>
                      </a:lnTo>
                      <a:lnTo>
                        <a:pt x="9" y="33"/>
                      </a:lnTo>
                      <a:lnTo>
                        <a:pt x="7" y="33"/>
                      </a:lnTo>
                      <a:lnTo>
                        <a:pt x="6" y="31"/>
                      </a:lnTo>
                      <a:lnTo>
                        <a:pt x="4" y="28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20"/>
                      </a:lnTo>
                      <a:lnTo>
                        <a:pt x="13" y="22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31" y="18"/>
                      </a:lnTo>
                      <a:lnTo>
                        <a:pt x="31" y="16"/>
                      </a:lnTo>
                      <a:lnTo>
                        <a:pt x="29" y="14"/>
                      </a:lnTo>
                      <a:lnTo>
                        <a:pt x="27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1" name="Freeform 307"/>
                <p:cNvSpPr>
                  <a:spLocks noEditPoints="1"/>
                </p:cNvSpPr>
                <p:nvPr/>
              </p:nvSpPr>
              <p:spPr bwMode="auto">
                <a:xfrm>
                  <a:off x="2660" y="3296"/>
                  <a:ext cx="40" cy="35"/>
                </a:xfrm>
                <a:custGeom>
                  <a:avLst/>
                  <a:gdLst>
                    <a:gd name="T0" fmla="*/ 13 w 40"/>
                    <a:gd name="T1" fmla="*/ 29 h 35"/>
                    <a:gd name="T2" fmla="*/ 9 w 40"/>
                    <a:gd name="T3" fmla="*/ 33 h 35"/>
                    <a:gd name="T4" fmla="*/ 4 w 40"/>
                    <a:gd name="T5" fmla="*/ 31 h 35"/>
                    <a:gd name="T6" fmla="*/ 2 w 40"/>
                    <a:gd name="T7" fmla="*/ 29 h 35"/>
                    <a:gd name="T8" fmla="*/ 0 w 40"/>
                    <a:gd name="T9" fmla="*/ 25 h 35"/>
                    <a:gd name="T10" fmla="*/ 0 w 40"/>
                    <a:gd name="T11" fmla="*/ 17 h 35"/>
                    <a:gd name="T12" fmla="*/ 0 w 40"/>
                    <a:gd name="T13" fmla="*/ 9 h 35"/>
                    <a:gd name="T14" fmla="*/ 4 w 40"/>
                    <a:gd name="T15" fmla="*/ 4 h 35"/>
                    <a:gd name="T16" fmla="*/ 7 w 40"/>
                    <a:gd name="T17" fmla="*/ 2 h 35"/>
                    <a:gd name="T18" fmla="*/ 13 w 40"/>
                    <a:gd name="T19" fmla="*/ 2 h 35"/>
                    <a:gd name="T20" fmla="*/ 32 w 40"/>
                    <a:gd name="T21" fmla="*/ 2 h 35"/>
                    <a:gd name="T22" fmla="*/ 36 w 40"/>
                    <a:gd name="T23" fmla="*/ 0 h 35"/>
                    <a:gd name="T24" fmla="*/ 40 w 40"/>
                    <a:gd name="T25" fmla="*/ 2 h 35"/>
                    <a:gd name="T26" fmla="*/ 40 w 40"/>
                    <a:gd name="T27" fmla="*/ 11 h 35"/>
                    <a:gd name="T28" fmla="*/ 38 w 40"/>
                    <a:gd name="T29" fmla="*/ 13 h 35"/>
                    <a:gd name="T30" fmla="*/ 36 w 40"/>
                    <a:gd name="T31" fmla="*/ 13 h 35"/>
                    <a:gd name="T32" fmla="*/ 36 w 40"/>
                    <a:gd name="T33" fmla="*/ 15 h 35"/>
                    <a:gd name="T34" fmla="*/ 40 w 40"/>
                    <a:gd name="T35" fmla="*/ 19 h 35"/>
                    <a:gd name="T36" fmla="*/ 40 w 40"/>
                    <a:gd name="T37" fmla="*/ 25 h 35"/>
                    <a:gd name="T38" fmla="*/ 32 w 40"/>
                    <a:gd name="T39" fmla="*/ 33 h 35"/>
                    <a:gd name="T40" fmla="*/ 27 w 40"/>
                    <a:gd name="T41" fmla="*/ 35 h 35"/>
                    <a:gd name="T42" fmla="*/ 22 w 40"/>
                    <a:gd name="T43" fmla="*/ 33 h 35"/>
                    <a:gd name="T44" fmla="*/ 18 w 40"/>
                    <a:gd name="T45" fmla="*/ 25 h 35"/>
                    <a:gd name="T46" fmla="*/ 16 w 40"/>
                    <a:gd name="T47" fmla="*/ 19 h 35"/>
                    <a:gd name="T48" fmla="*/ 15 w 40"/>
                    <a:gd name="T49" fmla="*/ 15 h 35"/>
                    <a:gd name="T50" fmla="*/ 11 w 40"/>
                    <a:gd name="T51" fmla="*/ 13 h 35"/>
                    <a:gd name="T52" fmla="*/ 9 w 40"/>
                    <a:gd name="T53" fmla="*/ 15 h 35"/>
                    <a:gd name="T54" fmla="*/ 9 w 40"/>
                    <a:gd name="T55" fmla="*/ 17 h 35"/>
                    <a:gd name="T56" fmla="*/ 9 w 40"/>
                    <a:gd name="T57" fmla="*/ 21 h 35"/>
                    <a:gd name="T58" fmla="*/ 11 w 40"/>
                    <a:gd name="T59" fmla="*/ 23 h 35"/>
                    <a:gd name="T60" fmla="*/ 20 w 40"/>
                    <a:gd name="T61" fmla="*/ 13 h 35"/>
                    <a:gd name="T62" fmla="*/ 22 w 40"/>
                    <a:gd name="T63" fmla="*/ 17 h 35"/>
                    <a:gd name="T64" fmla="*/ 24 w 40"/>
                    <a:gd name="T65" fmla="*/ 21 h 35"/>
                    <a:gd name="T66" fmla="*/ 25 w 40"/>
                    <a:gd name="T67" fmla="*/ 23 h 35"/>
                    <a:gd name="T68" fmla="*/ 27 w 40"/>
                    <a:gd name="T69" fmla="*/ 23 h 35"/>
                    <a:gd name="T70" fmla="*/ 29 w 40"/>
                    <a:gd name="T71" fmla="*/ 23 h 35"/>
                    <a:gd name="T72" fmla="*/ 31 w 40"/>
                    <a:gd name="T73" fmla="*/ 21 h 35"/>
                    <a:gd name="T74" fmla="*/ 31 w 40"/>
                    <a:gd name="T75" fmla="*/ 19 h 35"/>
                    <a:gd name="T76" fmla="*/ 31 w 40"/>
                    <a:gd name="T77" fmla="*/ 17 h 35"/>
                    <a:gd name="T78" fmla="*/ 29 w 40"/>
                    <a:gd name="T79" fmla="*/ 15 h 35"/>
                    <a:gd name="T80" fmla="*/ 25 w 40"/>
                    <a:gd name="T81" fmla="*/ 13 h 35"/>
                    <a:gd name="T82" fmla="*/ 22 w 40"/>
                    <a:gd name="T83" fmla="*/ 13 h 35"/>
                    <a:gd name="T84" fmla="*/ 20 w 40"/>
                    <a:gd name="T85" fmla="*/ 13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0"/>
                    <a:gd name="T130" fmla="*/ 0 h 35"/>
                    <a:gd name="T131" fmla="*/ 40 w 40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0" h="35">
                      <a:moveTo>
                        <a:pt x="13" y="23"/>
                      </a:moveTo>
                      <a:lnTo>
                        <a:pt x="13" y="25"/>
                      </a:lnTo>
                      <a:lnTo>
                        <a:pt x="13" y="29"/>
                      </a:lnTo>
                      <a:lnTo>
                        <a:pt x="13" y="31"/>
                      </a:lnTo>
                      <a:lnTo>
                        <a:pt x="11" y="33"/>
                      </a:lnTo>
                      <a:lnTo>
                        <a:pt x="9" y="33"/>
                      </a:lnTo>
                      <a:lnTo>
                        <a:pt x="7" y="33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6"/>
                      </a:lnTo>
                      <a:lnTo>
                        <a:pt x="40" y="9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4" y="13"/>
                      </a:lnTo>
                      <a:lnTo>
                        <a:pt x="36" y="13"/>
                      </a:lnTo>
                      <a:lnTo>
                        <a:pt x="36" y="15"/>
                      </a:lnTo>
                      <a:lnTo>
                        <a:pt x="38" y="15"/>
                      </a:lnTo>
                      <a:lnTo>
                        <a:pt x="38" y="17"/>
                      </a:lnTo>
                      <a:lnTo>
                        <a:pt x="40" y="19"/>
                      </a:lnTo>
                      <a:lnTo>
                        <a:pt x="40" y="21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38" y="27"/>
                      </a:lnTo>
                      <a:lnTo>
                        <a:pt x="36" y="31"/>
                      </a:lnTo>
                      <a:lnTo>
                        <a:pt x="32" y="33"/>
                      </a:lnTo>
                      <a:lnTo>
                        <a:pt x="31" y="35"/>
                      </a:lnTo>
                      <a:lnTo>
                        <a:pt x="29" y="35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4" y="33"/>
                      </a:lnTo>
                      <a:lnTo>
                        <a:pt x="22" y="33"/>
                      </a:lnTo>
                      <a:lnTo>
                        <a:pt x="20" y="29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6" y="23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13" y="23"/>
                      </a:lnTo>
                      <a:close/>
                      <a:moveTo>
                        <a:pt x="20" y="13"/>
                      </a:moveTo>
                      <a:lnTo>
                        <a:pt x="22" y="15"/>
                      </a:lnTo>
                      <a:lnTo>
                        <a:pt x="22" y="17"/>
                      </a:lnTo>
                      <a:lnTo>
                        <a:pt x="24" y="19"/>
                      </a:lnTo>
                      <a:lnTo>
                        <a:pt x="24" y="21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29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19"/>
                      </a:lnTo>
                      <a:lnTo>
                        <a:pt x="31" y="17"/>
                      </a:lnTo>
                      <a:lnTo>
                        <a:pt x="29" y="15"/>
                      </a:lnTo>
                      <a:lnTo>
                        <a:pt x="27" y="13"/>
                      </a:lnTo>
                      <a:lnTo>
                        <a:pt x="25" y="13"/>
                      </a:lnTo>
                      <a:lnTo>
                        <a:pt x="24" y="13"/>
                      </a:lnTo>
                      <a:lnTo>
                        <a:pt x="22" y="13"/>
                      </a:lnTo>
                      <a:lnTo>
                        <a:pt x="2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2" name="Freeform 308"/>
                <p:cNvSpPr>
                  <a:spLocks/>
                </p:cNvSpPr>
                <p:nvPr/>
              </p:nvSpPr>
              <p:spPr bwMode="auto">
                <a:xfrm>
                  <a:off x="2660" y="3231"/>
                  <a:ext cx="40" cy="33"/>
                </a:xfrm>
                <a:custGeom>
                  <a:avLst/>
                  <a:gdLst>
                    <a:gd name="T0" fmla="*/ 0 w 40"/>
                    <a:gd name="T1" fmla="*/ 33 h 33"/>
                    <a:gd name="T2" fmla="*/ 0 w 40"/>
                    <a:gd name="T3" fmla="*/ 20 h 33"/>
                    <a:gd name="T4" fmla="*/ 2 w 40"/>
                    <a:gd name="T5" fmla="*/ 20 h 33"/>
                    <a:gd name="T6" fmla="*/ 4 w 40"/>
                    <a:gd name="T7" fmla="*/ 20 h 33"/>
                    <a:gd name="T8" fmla="*/ 6 w 40"/>
                    <a:gd name="T9" fmla="*/ 20 h 33"/>
                    <a:gd name="T10" fmla="*/ 7 w 40"/>
                    <a:gd name="T11" fmla="*/ 20 h 33"/>
                    <a:gd name="T12" fmla="*/ 6 w 40"/>
                    <a:gd name="T13" fmla="*/ 20 h 33"/>
                    <a:gd name="T14" fmla="*/ 4 w 40"/>
                    <a:gd name="T15" fmla="*/ 18 h 33"/>
                    <a:gd name="T16" fmla="*/ 2 w 40"/>
                    <a:gd name="T17" fmla="*/ 18 h 33"/>
                    <a:gd name="T18" fmla="*/ 2 w 40"/>
                    <a:gd name="T19" fmla="*/ 16 h 33"/>
                    <a:gd name="T20" fmla="*/ 0 w 40"/>
                    <a:gd name="T21" fmla="*/ 14 h 33"/>
                    <a:gd name="T22" fmla="*/ 0 w 40"/>
                    <a:gd name="T23" fmla="*/ 14 h 33"/>
                    <a:gd name="T24" fmla="*/ 0 w 40"/>
                    <a:gd name="T25" fmla="*/ 10 h 33"/>
                    <a:gd name="T26" fmla="*/ 0 w 40"/>
                    <a:gd name="T27" fmla="*/ 8 h 33"/>
                    <a:gd name="T28" fmla="*/ 0 w 40"/>
                    <a:gd name="T29" fmla="*/ 6 h 33"/>
                    <a:gd name="T30" fmla="*/ 2 w 40"/>
                    <a:gd name="T31" fmla="*/ 4 h 33"/>
                    <a:gd name="T32" fmla="*/ 4 w 40"/>
                    <a:gd name="T33" fmla="*/ 4 h 33"/>
                    <a:gd name="T34" fmla="*/ 6 w 40"/>
                    <a:gd name="T35" fmla="*/ 2 h 33"/>
                    <a:gd name="T36" fmla="*/ 7 w 40"/>
                    <a:gd name="T37" fmla="*/ 2 h 33"/>
                    <a:gd name="T38" fmla="*/ 11 w 40"/>
                    <a:gd name="T39" fmla="*/ 0 h 33"/>
                    <a:gd name="T40" fmla="*/ 15 w 40"/>
                    <a:gd name="T41" fmla="*/ 0 h 33"/>
                    <a:gd name="T42" fmla="*/ 20 w 40"/>
                    <a:gd name="T43" fmla="*/ 0 h 33"/>
                    <a:gd name="T44" fmla="*/ 27 w 40"/>
                    <a:gd name="T45" fmla="*/ 0 h 33"/>
                    <a:gd name="T46" fmla="*/ 40 w 40"/>
                    <a:gd name="T47" fmla="*/ 0 h 33"/>
                    <a:gd name="T48" fmla="*/ 40 w 40"/>
                    <a:gd name="T49" fmla="*/ 12 h 33"/>
                    <a:gd name="T50" fmla="*/ 18 w 40"/>
                    <a:gd name="T51" fmla="*/ 12 h 33"/>
                    <a:gd name="T52" fmla="*/ 16 w 40"/>
                    <a:gd name="T53" fmla="*/ 12 h 33"/>
                    <a:gd name="T54" fmla="*/ 15 w 40"/>
                    <a:gd name="T55" fmla="*/ 12 h 33"/>
                    <a:gd name="T56" fmla="*/ 15 w 40"/>
                    <a:gd name="T57" fmla="*/ 12 h 33"/>
                    <a:gd name="T58" fmla="*/ 13 w 40"/>
                    <a:gd name="T59" fmla="*/ 12 h 33"/>
                    <a:gd name="T60" fmla="*/ 11 w 40"/>
                    <a:gd name="T61" fmla="*/ 14 h 33"/>
                    <a:gd name="T62" fmla="*/ 11 w 40"/>
                    <a:gd name="T63" fmla="*/ 14 h 33"/>
                    <a:gd name="T64" fmla="*/ 11 w 40"/>
                    <a:gd name="T65" fmla="*/ 14 h 33"/>
                    <a:gd name="T66" fmla="*/ 11 w 40"/>
                    <a:gd name="T67" fmla="*/ 16 h 33"/>
                    <a:gd name="T68" fmla="*/ 11 w 40"/>
                    <a:gd name="T69" fmla="*/ 16 h 33"/>
                    <a:gd name="T70" fmla="*/ 11 w 40"/>
                    <a:gd name="T71" fmla="*/ 18 h 33"/>
                    <a:gd name="T72" fmla="*/ 11 w 40"/>
                    <a:gd name="T73" fmla="*/ 18 h 33"/>
                    <a:gd name="T74" fmla="*/ 13 w 40"/>
                    <a:gd name="T75" fmla="*/ 18 h 33"/>
                    <a:gd name="T76" fmla="*/ 15 w 40"/>
                    <a:gd name="T77" fmla="*/ 20 h 33"/>
                    <a:gd name="T78" fmla="*/ 16 w 40"/>
                    <a:gd name="T79" fmla="*/ 20 h 33"/>
                    <a:gd name="T80" fmla="*/ 18 w 40"/>
                    <a:gd name="T81" fmla="*/ 20 h 33"/>
                    <a:gd name="T82" fmla="*/ 20 w 40"/>
                    <a:gd name="T83" fmla="*/ 20 h 33"/>
                    <a:gd name="T84" fmla="*/ 25 w 40"/>
                    <a:gd name="T85" fmla="*/ 20 h 33"/>
                    <a:gd name="T86" fmla="*/ 31 w 40"/>
                    <a:gd name="T87" fmla="*/ 20 h 33"/>
                    <a:gd name="T88" fmla="*/ 34 w 40"/>
                    <a:gd name="T89" fmla="*/ 20 h 33"/>
                    <a:gd name="T90" fmla="*/ 40 w 40"/>
                    <a:gd name="T91" fmla="*/ 20 h 33"/>
                    <a:gd name="T92" fmla="*/ 40 w 40"/>
                    <a:gd name="T93" fmla="*/ 33 h 33"/>
                    <a:gd name="T94" fmla="*/ 29 w 40"/>
                    <a:gd name="T95" fmla="*/ 33 h 33"/>
                    <a:gd name="T96" fmla="*/ 20 w 40"/>
                    <a:gd name="T97" fmla="*/ 33 h 33"/>
                    <a:gd name="T98" fmla="*/ 0 w 40"/>
                    <a:gd name="T99" fmla="*/ 33 h 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0"/>
                    <a:gd name="T151" fmla="*/ 0 h 33"/>
                    <a:gd name="T152" fmla="*/ 40 w 40"/>
                    <a:gd name="T153" fmla="*/ 33 h 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0" h="33">
                      <a:moveTo>
                        <a:pt x="0" y="33"/>
                      </a:move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7" y="20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40" y="0"/>
                      </a:lnTo>
                      <a:lnTo>
                        <a:pt x="4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5" y="20"/>
                      </a:lnTo>
                      <a:lnTo>
                        <a:pt x="31" y="20"/>
                      </a:lnTo>
                      <a:lnTo>
                        <a:pt x="34" y="20"/>
                      </a:lnTo>
                      <a:lnTo>
                        <a:pt x="40" y="20"/>
                      </a:lnTo>
                      <a:lnTo>
                        <a:pt x="40" y="33"/>
                      </a:lnTo>
                      <a:lnTo>
                        <a:pt x="29" y="33"/>
                      </a:lnTo>
                      <a:lnTo>
                        <a:pt x="2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3" name="Freeform 309"/>
                <p:cNvSpPr>
                  <a:spLocks noEditPoints="1"/>
                </p:cNvSpPr>
                <p:nvPr/>
              </p:nvSpPr>
              <p:spPr bwMode="auto">
                <a:xfrm>
                  <a:off x="2660" y="3163"/>
                  <a:ext cx="40" cy="35"/>
                </a:xfrm>
                <a:custGeom>
                  <a:avLst/>
                  <a:gdLst>
                    <a:gd name="T0" fmla="*/ 16 w 40"/>
                    <a:gd name="T1" fmla="*/ 35 h 35"/>
                    <a:gd name="T2" fmla="*/ 9 w 40"/>
                    <a:gd name="T3" fmla="*/ 33 h 35"/>
                    <a:gd name="T4" fmla="*/ 4 w 40"/>
                    <a:gd name="T5" fmla="*/ 29 h 35"/>
                    <a:gd name="T6" fmla="*/ 0 w 40"/>
                    <a:gd name="T7" fmla="*/ 23 h 35"/>
                    <a:gd name="T8" fmla="*/ 0 w 40"/>
                    <a:gd name="T9" fmla="*/ 15 h 35"/>
                    <a:gd name="T10" fmla="*/ 4 w 40"/>
                    <a:gd name="T11" fmla="*/ 8 h 35"/>
                    <a:gd name="T12" fmla="*/ 9 w 40"/>
                    <a:gd name="T13" fmla="*/ 2 h 35"/>
                    <a:gd name="T14" fmla="*/ 16 w 40"/>
                    <a:gd name="T15" fmla="*/ 0 h 35"/>
                    <a:gd name="T16" fmla="*/ 24 w 40"/>
                    <a:gd name="T17" fmla="*/ 0 h 35"/>
                    <a:gd name="T18" fmla="*/ 31 w 40"/>
                    <a:gd name="T19" fmla="*/ 4 h 35"/>
                    <a:gd name="T20" fmla="*/ 36 w 40"/>
                    <a:gd name="T21" fmla="*/ 8 h 35"/>
                    <a:gd name="T22" fmla="*/ 40 w 40"/>
                    <a:gd name="T23" fmla="*/ 15 h 35"/>
                    <a:gd name="T24" fmla="*/ 40 w 40"/>
                    <a:gd name="T25" fmla="*/ 23 h 35"/>
                    <a:gd name="T26" fmla="*/ 36 w 40"/>
                    <a:gd name="T27" fmla="*/ 27 h 35"/>
                    <a:gd name="T28" fmla="*/ 31 w 40"/>
                    <a:gd name="T29" fmla="*/ 31 h 35"/>
                    <a:gd name="T30" fmla="*/ 24 w 40"/>
                    <a:gd name="T31" fmla="*/ 35 h 35"/>
                    <a:gd name="T32" fmla="*/ 20 w 40"/>
                    <a:gd name="T33" fmla="*/ 35 h 35"/>
                    <a:gd name="T34" fmla="*/ 22 w 40"/>
                    <a:gd name="T35" fmla="*/ 23 h 35"/>
                    <a:gd name="T36" fmla="*/ 27 w 40"/>
                    <a:gd name="T37" fmla="*/ 23 h 35"/>
                    <a:gd name="T38" fmla="*/ 29 w 40"/>
                    <a:gd name="T39" fmla="*/ 21 h 35"/>
                    <a:gd name="T40" fmla="*/ 29 w 40"/>
                    <a:gd name="T41" fmla="*/ 19 h 35"/>
                    <a:gd name="T42" fmla="*/ 29 w 40"/>
                    <a:gd name="T43" fmla="*/ 15 h 35"/>
                    <a:gd name="T44" fmla="*/ 25 w 40"/>
                    <a:gd name="T45" fmla="*/ 13 h 35"/>
                    <a:gd name="T46" fmla="*/ 22 w 40"/>
                    <a:gd name="T47" fmla="*/ 13 h 35"/>
                    <a:gd name="T48" fmla="*/ 18 w 40"/>
                    <a:gd name="T49" fmla="*/ 13 h 35"/>
                    <a:gd name="T50" fmla="*/ 15 w 40"/>
                    <a:gd name="T51" fmla="*/ 13 h 35"/>
                    <a:gd name="T52" fmla="*/ 11 w 40"/>
                    <a:gd name="T53" fmla="*/ 15 h 35"/>
                    <a:gd name="T54" fmla="*/ 9 w 40"/>
                    <a:gd name="T55" fmla="*/ 17 h 35"/>
                    <a:gd name="T56" fmla="*/ 9 w 40"/>
                    <a:gd name="T57" fmla="*/ 19 h 35"/>
                    <a:gd name="T58" fmla="*/ 13 w 40"/>
                    <a:gd name="T59" fmla="*/ 23 h 35"/>
                    <a:gd name="T60" fmla="*/ 18 w 40"/>
                    <a:gd name="T61" fmla="*/ 23 h 35"/>
                    <a:gd name="T62" fmla="*/ 20 w 40"/>
                    <a:gd name="T63" fmla="*/ 23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35"/>
                    <a:gd name="T98" fmla="*/ 40 w 40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35">
                      <a:moveTo>
                        <a:pt x="20" y="35"/>
                      </a:moveTo>
                      <a:lnTo>
                        <a:pt x="16" y="35"/>
                      </a:lnTo>
                      <a:lnTo>
                        <a:pt x="13" y="33"/>
                      </a:lnTo>
                      <a:lnTo>
                        <a:pt x="9" y="33"/>
                      </a:lnTo>
                      <a:lnTo>
                        <a:pt x="6" y="31"/>
                      </a:lnTo>
                      <a:lnTo>
                        <a:pt x="4" y="29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2"/>
                      </a:lnTo>
                      <a:lnTo>
                        <a:pt x="31" y="4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40" y="15"/>
                      </a:lnTo>
                      <a:lnTo>
                        <a:pt x="40" y="19"/>
                      </a:lnTo>
                      <a:lnTo>
                        <a:pt x="40" y="23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4" y="29"/>
                      </a:lnTo>
                      <a:lnTo>
                        <a:pt x="31" y="31"/>
                      </a:lnTo>
                      <a:lnTo>
                        <a:pt x="27" y="33"/>
                      </a:lnTo>
                      <a:lnTo>
                        <a:pt x="24" y="35"/>
                      </a:lnTo>
                      <a:lnTo>
                        <a:pt x="20" y="35"/>
                      </a:lnTo>
                      <a:close/>
                      <a:moveTo>
                        <a:pt x="20" y="23"/>
                      </a:moveTo>
                      <a:lnTo>
                        <a:pt x="22" y="23"/>
                      </a:ln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7" y="15"/>
                      </a:lnTo>
                      <a:lnTo>
                        <a:pt x="25" y="13"/>
                      </a:lnTo>
                      <a:lnTo>
                        <a:pt x="24" y="13"/>
                      </a:lnTo>
                      <a:lnTo>
                        <a:pt x="22" y="13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4" name="Freeform 310"/>
                <p:cNvSpPr>
                  <a:spLocks noEditPoints="1"/>
                </p:cNvSpPr>
                <p:nvPr/>
              </p:nvSpPr>
              <p:spPr bwMode="auto">
                <a:xfrm>
                  <a:off x="2646" y="3118"/>
                  <a:ext cx="54" cy="12"/>
                </a:xfrm>
                <a:custGeom>
                  <a:avLst/>
                  <a:gdLst>
                    <a:gd name="T0" fmla="*/ 0 w 54"/>
                    <a:gd name="T1" fmla="*/ 12 h 12"/>
                    <a:gd name="T2" fmla="*/ 0 w 54"/>
                    <a:gd name="T3" fmla="*/ 0 h 12"/>
                    <a:gd name="T4" fmla="*/ 11 w 54"/>
                    <a:gd name="T5" fmla="*/ 0 h 12"/>
                    <a:gd name="T6" fmla="*/ 11 w 54"/>
                    <a:gd name="T7" fmla="*/ 12 h 12"/>
                    <a:gd name="T8" fmla="*/ 0 w 54"/>
                    <a:gd name="T9" fmla="*/ 12 h 12"/>
                    <a:gd name="T10" fmla="*/ 0 w 54"/>
                    <a:gd name="T11" fmla="*/ 12 h 12"/>
                    <a:gd name="T12" fmla="*/ 14 w 54"/>
                    <a:gd name="T13" fmla="*/ 12 h 12"/>
                    <a:gd name="T14" fmla="*/ 14 w 54"/>
                    <a:gd name="T15" fmla="*/ 0 h 12"/>
                    <a:gd name="T16" fmla="*/ 34 w 54"/>
                    <a:gd name="T17" fmla="*/ 0 h 12"/>
                    <a:gd name="T18" fmla="*/ 43 w 54"/>
                    <a:gd name="T19" fmla="*/ 0 h 12"/>
                    <a:gd name="T20" fmla="*/ 54 w 54"/>
                    <a:gd name="T21" fmla="*/ 0 h 12"/>
                    <a:gd name="T22" fmla="*/ 54 w 54"/>
                    <a:gd name="T23" fmla="*/ 12 h 12"/>
                    <a:gd name="T24" fmla="*/ 43 w 54"/>
                    <a:gd name="T25" fmla="*/ 12 h 12"/>
                    <a:gd name="T26" fmla="*/ 34 w 54"/>
                    <a:gd name="T27" fmla="*/ 12 h 12"/>
                    <a:gd name="T28" fmla="*/ 14 w 54"/>
                    <a:gd name="T29" fmla="*/ 12 h 12"/>
                    <a:gd name="T30" fmla="*/ 14 w 54"/>
                    <a:gd name="T31" fmla="*/ 12 h 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"/>
                    <a:gd name="T49" fmla="*/ 0 h 12"/>
                    <a:gd name="T50" fmla="*/ 54 w 54"/>
                    <a:gd name="T51" fmla="*/ 12 h 1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2"/>
                      </a:lnTo>
                      <a:lnTo>
                        <a:pt x="0" y="12"/>
                      </a:lnTo>
                      <a:close/>
                      <a:moveTo>
                        <a:pt x="14" y="12"/>
                      </a:moveTo>
                      <a:lnTo>
                        <a:pt x="14" y="0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54" y="12"/>
                      </a:lnTo>
                      <a:lnTo>
                        <a:pt x="43" y="12"/>
                      </a:lnTo>
                      <a:lnTo>
                        <a:pt x="34" y="12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5" name="Freeform 311"/>
                <p:cNvSpPr>
                  <a:spLocks/>
                </p:cNvSpPr>
                <p:nvPr/>
              </p:nvSpPr>
              <p:spPr bwMode="auto">
                <a:xfrm>
                  <a:off x="2660" y="3065"/>
                  <a:ext cx="40" cy="33"/>
                </a:xfrm>
                <a:custGeom>
                  <a:avLst/>
                  <a:gdLst>
                    <a:gd name="T0" fmla="*/ 24 w 40"/>
                    <a:gd name="T1" fmla="*/ 8 h 33"/>
                    <a:gd name="T2" fmla="*/ 25 w 40"/>
                    <a:gd name="T3" fmla="*/ 2 h 33"/>
                    <a:gd name="T4" fmla="*/ 27 w 40"/>
                    <a:gd name="T5" fmla="*/ 0 h 33"/>
                    <a:gd name="T6" fmla="*/ 31 w 40"/>
                    <a:gd name="T7" fmla="*/ 0 h 33"/>
                    <a:gd name="T8" fmla="*/ 38 w 40"/>
                    <a:gd name="T9" fmla="*/ 8 h 33"/>
                    <a:gd name="T10" fmla="*/ 40 w 40"/>
                    <a:gd name="T11" fmla="*/ 12 h 33"/>
                    <a:gd name="T12" fmla="*/ 40 w 40"/>
                    <a:gd name="T13" fmla="*/ 16 h 33"/>
                    <a:gd name="T14" fmla="*/ 40 w 40"/>
                    <a:gd name="T15" fmla="*/ 20 h 33"/>
                    <a:gd name="T16" fmla="*/ 38 w 40"/>
                    <a:gd name="T17" fmla="*/ 25 h 33"/>
                    <a:gd name="T18" fmla="*/ 34 w 40"/>
                    <a:gd name="T19" fmla="*/ 29 h 33"/>
                    <a:gd name="T20" fmla="*/ 32 w 40"/>
                    <a:gd name="T21" fmla="*/ 31 h 33"/>
                    <a:gd name="T22" fmla="*/ 29 w 40"/>
                    <a:gd name="T23" fmla="*/ 33 h 33"/>
                    <a:gd name="T24" fmla="*/ 25 w 40"/>
                    <a:gd name="T25" fmla="*/ 33 h 33"/>
                    <a:gd name="T26" fmla="*/ 9 w 40"/>
                    <a:gd name="T27" fmla="*/ 33 h 33"/>
                    <a:gd name="T28" fmla="*/ 7 w 40"/>
                    <a:gd name="T29" fmla="*/ 31 h 33"/>
                    <a:gd name="T30" fmla="*/ 6 w 40"/>
                    <a:gd name="T31" fmla="*/ 29 h 33"/>
                    <a:gd name="T32" fmla="*/ 4 w 40"/>
                    <a:gd name="T33" fmla="*/ 27 h 33"/>
                    <a:gd name="T34" fmla="*/ 2 w 40"/>
                    <a:gd name="T35" fmla="*/ 25 h 33"/>
                    <a:gd name="T36" fmla="*/ 0 w 40"/>
                    <a:gd name="T37" fmla="*/ 20 h 33"/>
                    <a:gd name="T38" fmla="*/ 0 w 40"/>
                    <a:gd name="T39" fmla="*/ 16 h 33"/>
                    <a:gd name="T40" fmla="*/ 0 w 40"/>
                    <a:gd name="T41" fmla="*/ 10 h 33"/>
                    <a:gd name="T42" fmla="*/ 4 w 40"/>
                    <a:gd name="T43" fmla="*/ 6 h 33"/>
                    <a:gd name="T44" fmla="*/ 7 w 40"/>
                    <a:gd name="T45" fmla="*/ 2 h 33"/>
                    <a:gd name="T46" fmla="*/ 13 w 40"/>
                    <a:gd name="T47" fmla="*/ 0 h 33"/>
                    <a:gd name="T48" fmla="*/ 15 w 40"/>
                    <a:gd name="T49" fmla="*/ 6 h 33"/>
                    <a:gd name="T50" fmla="*/ 15 w 40"/>
                    <a:gd name="T51" fmla="*/ 10 h 33"/>
                    <a:gd name="T52" fmla="*/ 13 w 40"/>
                    <a:gd name="T53" fmla="*/ 12 h 33"/>
                    <a:gd name="T54" fmla="*/ 11 w 40"/>
                    <a:gd name="T55" fmla="*/ 12 h 33"/>
                    <a:gd name="T56" fmla="*/ 11 w 40"/>
                    <a:gd name="T57" fmla="*/ 14 h 33"/>
                    <a:gd name="T58" fmla="*/ 9 w 40"/>
                    <a:gd name="T59" fmla="*/ 16 h 33"/>
                    <a:gd name="T60" fmla="*/ 11 w 40"/>
                    <a:gd name="T61" fmla="*/ 18 h 33"/>
                    <a:gd name="T62" fmla="*/ 13 w 40"/>
                    <a:gd name="T63" fmla="*/ 20 h 33"/>
                    <a:gd name="T64" fmla="*/ 16 w 40"/>
                    <a:gd name="T65" fmla="*/ 22 h 33"/>
                    <a:gd name="T66" fmla="*/ 20 w 40"/>
                    <a:gd name="T67" fmla="*/ 22 h 33"/>
                    <a:gd name="T68" fmla="*/ 24 w 40"/>
                    <a:gd name="T69" fmla="*/ 22 h 33"/>
                    <a:gd name="T70" fmla="*/ 27 w 40"/>
                    <a:gd name="T71" fmla="*/ 20 h 33"/>
                    <a:gd name="T72" fmla="*/ 29 w 40"/>
                    <a:gd name="T73" fmla="*/ 18 h 33"/>
                    <a:gd name="T74" fmla="*/ 31 w 40"/>
                    <a:gd name="T75" fmla="*/ 16 h 33"/>
                    <a:gd name="T76" fmla="*/ 31 w 40"/>
                    <a:gd name="T77" fmla="*/ 14 h 33"/>
                    <a:gd name="T78" fmla="*/ 29 w 40"/>
                    <a:gd name="T79" fmla="*/ 12 h 33"/>
                    <a:gd name="T80" fmla="*/ 27 w 40"/>
                    <a:gd name="T81" fmla="*/ 12 h 33"/>
                    <a:gd name="T82" fmla="*/ 24 w 40"/>
                    <a:gd name="T83" fmla="*/ 10 h 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33"/>
                    <a:gd name="T128" fmla="*/ 40 w 40"/>
                    <a:gd name="T129" fmla="*/ 33 h 3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33">
                      <a:moveTo>
                        <a:pt x="24" y="10"/>
                      </a:moveTo>
                      <a:lnTo>
                        <a:pt x="24" y="8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8" y="8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40" y="14"/>
                      </a:lnTo>
                      <a:lnTo>
                        <a:pt x="40" y="16"/>
                      </a:lnTo>
                      <a:lnTo>
                        <a:pt x="40" y="18"/>
                      </a:lnTo>
                      <a:lnTo>
                        <a:pt x="40" y="20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31" y="31"/>
                      </a:lnTo>
                      <a:lnTo>
                        <a:pt x="29" y="33"/>
                      </a:lnTo>
                      <a:lnTo>
                        <a:pt x="27" y="33"/>
                      </a:lnTo>
                      <a:lnTo>
                        <a:pt x="25" y="33"/>
                      </a:lnTo>
                      <a:lnTo>
                        <a:pt x="20" y="33"/>
                      </a:lnTo>
                      <a:lnTo>
                        <a:pt x="9" y="33"/>
                      </a:lnTo>
                      <a:lnTo>
                        <a:pt x="7" y="31"/>
                      </a:lnTo>
                      <a:lnTo>
                        <a:pt x="6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7" y="20"/>
                      </a:lnTo>
                      <a:lnTo>
                        <a:pt x="29" y="18"/>
                      </a:lnTo>
                      <a:lnTo>
                        <a:pt x="31" y="18"/>
                      </a:lnTo>
                      <a:lnTo>
                        <a:pt x="31" y="16"/>
                      </a:lnTo>
                      <a:lnTo>
                        <a:pt x="31" y="14"/>
                      </a:lnTo>
                      <a:lnTo>
                        <a:pt x="29" y="12"/>
                      </a:ln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6" name="Freeform 312"/>
                <p:cNvSpPr>
                  <a:spLocks noEditPoints="1"/>
                </p:cNvSpPr>
                <p:nvPr/>
              </p:nvSpPr>
              <p:spPr bwMode="auto">
                <a:xfrm>
                  <a:off x="2660" y="2965"/>
                  <a:ext cx="40" cy="34"/>
                </a:xfrm>
                <a:custGeom>
                  <a:avLst/>
                  <a:gdLst>
                    <a:gd name="T0" fmla="*/ 13 w 40"/>
                    <a:gd name="T1" fmla="*/ 30 h 34"/>
                    <a:gd name="T2" fmla="*/ 7 w 40"/>
                    <a:gd name="T3" fmla="*/ 32 h 34"/>
                    <a:gd name="T4" fmla="*/ 4 w 40"/>
                    <a:gd name="T5" fmla="*/ 30 h 34"/>
                    <a:gd name="T6" fmla="*/ 2 w 40"/>
                    <a:gd name="T7" fmla="*/ 26 h 34"/>
                    <a:gd name="T8" fmla="*/ 0 w 40"/>
                    <a:gd name="T9" fmla="*/ 24 h 34"/>
                    <a:gd name="T10" fmla="*/ 0 w 40"/>
                    <a:gd name="T11" fmla="*/ 14 h 34"/>
                    <a:gd name="T12" fmla="*/ 2 w 40"/>
                    <a:gd name="T13" fmla="*/ 8 h 34"/>
                    <a:gd name="T14" fmla="*/ 6 w 40"/>
                    <a:gd name="T15" fmla="*/ 4 h 34"/>
                    <a:gd name="T16" fmla="*/ 9 w 40"/>
                    <a:gd name="T17" fmla="*/ 2 h 34"/>
                    <a:gd name="T18" fmla="*/ 15 w 40"/>
                    <a:gd name="T19" fmla="*/ 2 h 34"/>
                    <a:gd name="T20" fmla="*/ 34 w 40"/>
                    <a:gd name="T21" fmla="*/ 2 h 34"/>
                    <a:gd name="T22" fmla="*/ 38 w 40"/>
                    <a:gd name="T23" fmla="*/ 2 h 34"/>
                    <a:gd name="T24" fmla="*/ 40 w 40"/>
                    <a:gd name="T25" fmla="*/ 6 h 34"/>
                    <a:gd name="T26" fmla="*/ 38 w 40"/>
                    <a:gd name="T27" fmla="*/ 12 h 34"/>
                    <a:gd name="T28" fmla="*/ 36 w 40"/>
                    <a:gd name="T29" fmla="*/ 12 h 34"/>
                    <a:gd name="T30" fmla="*/ 34 w 40"/>
                    <a:gd name="T31" fmla="*/ 12 h 34"/>
                    <a:gd name="T32" fmla="*/ 38 w 40"/>
                    <a:gd name="T33" fmla="*/ 14 h 34"/>
                    <a:gd name="T34" fmla="*/ 40 w 40"/>
                    <a:gd name="T35" fmla="*/ 20 h 34"/>
                    <a:gd name="T36" fmla="*/ 38 w 40"/>
                    <a:gd name="T37" fmla="*/ 28 h 34"/>
                    <a:gd name="T38" fmla="*/ 32 w 40"/>
                    <a:gd name="T39" fmla="*/ 32 h 34"/>
                    <a:gd name="T40" fmla="*/ 27 w 40"/>
                    <a:gd name="T41" fmla="*/ 34 h 34"/>
                    <a:gd name="T42" fmla="*/ 22 w 40"/>
                    <a:gd name="T43" fmla="*/ 32 h 34"/>
                    <a:gd name="T44" fmla="*/ 18 w 40"/>
                    <a:gd name="T45" fmla="*/ 24 h 34"/>
                    <a:gd name="T46" fmla="*/ 16 w 40"/>
                    <a:gd name="T47" fmla="*/ 18 h 34"/>
                    <a:gd name="T48" fmla="*/ 15 w 40"/>
                    <a:gd name="T49" fmla="*/ 14 h 34"/>
                    <a:gd name="T50" fmla="*/ 11 w 40"/>
                    <a:gd name="T51" fmla="*/ 12 h 34"/>
                    <a:gd name="T52" fmla="*/ 9 w 40"/>
                    <a:gd name="T53" fmla="*/ 14 h 34"/>
                    <a:gd name="T54" fmla="*/ 9 w 40"/>
                    <a:gd name="T55" fmla="*/ 16 h 34"/>
                    <a:gd name="T56" fmla="*/ 9 w 40"/>
                    <a:gd name="T57" fmla="*/ 20 h 34"/>
                    <a:gd name="T58" fmla="*/ 11 w 40"/>
                    <a:gd name="T59" fmla="*/ 22 h 34"/>
                    <a:gd name="T60" fmla="*/ 20 w 40"/>
                    <a:gd name="T61" fmla="*/ 12 h 34"/>
                    <a:gd name="T62" fmla="*/ 22 w 40"/>
                    <a:gd name="T63" fmla="*/ 18 h 34"/>
                    <a:gd name="T64" fmla="*/ 24 w 40"/>
                    <a:gd name="T65" fmla="*/ 20 h 34"/>
                    <a:gd name="T66" fmla="*/ 27 w 40"/>
                    <a:gd name="T67" fmla="*/ 22 h 34"/>
                    <a:gd name="T68" fmla="*/ 29 w 40"/>
                    <a:gd name="T69" fmla="*/ 22 h 34"/>
                    <a:gd name="T70" fmla="*/ 31 w 40"/>
                    <a:gd name="T71" fmla="*/ 22 h 34"/>
                    <a:gd name="T72" fmla="*/ 31 w 40"/>
                    <a:gd name="T73" fmla="*/ 20 h 34"/>
                    <a:gd name="T74" fmla="*/ 31 w 40"/>
                    <a:gd name="T75" fmla="*/ 18 h 34"/>
                    <a:gd name="T76" fmla="*/ 29 w 40"/>
                    <a:gd name="T77" fmla="*/ 14 h 34"/>
                    <a:gd name="T78" fmla="*/ 27 w 40"/>
                    <a:gd name="T79" fmla="*/ 14 h 34"/>
                    <a:gd name="T80" fmla="*/ 24 w 40"/>
                    <a:gd name="T81" fmla="*/ 12 h 34"/>
                    <a:gd name="T82" fmla="*/ 22 w 40"/>
                    <a:gd name="T83" fmla="*/ 12 h 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34"/>
                    <a:gd name="T128" fmla="*/ 40 w 40"/>
                    <a:gd name="T129" fmla="*/ 34 h 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34">
                      <a:moveTo>
                        <a:pt x="13" y="22"/>
                      </a:moveTo>
                      <a:lnTo>
                        <a:pt x="13" y="28"/>
                      </a:lnTo>
                      <a:lnTo>
                        <a:pt x="13" y="30"/>
                      </a:lnTo>
                      <a:lnTo>
                        <a:pt x="11" y="32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6" y="30"/>
                      </a:lnTo>
                      <a:lnTo>
                        <a:pt x="4" y="30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0" y="6"/>
                      </a:lnTo>
                      <a:lnTo>
                        <a:pt x="40" y="8"/>
                      </a:lnTo>
                      <a:lnTo>
                        <a:pt x="40" y="10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4" y="12"/>
                      </a:lnTo>
                      <a:lnTo>
                        <a:pt x="36" y="14"/>
                      </a:lnTo>
                      <a:lnTo>
                        <a:pt x="38" y="14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0" y="20"/>
                      </a:lnTo>
                      <a:lnTo>
                        <a:pt x="40" y="22"/>
                      </a:lnTo>
                      <a:lnTo>
                        <a:pt x="40" y="24"/>
                      </a:lnTo>
                      <a:lnTo>
                        <a:pt x="38" y="28"/>
                      </a:lnTo>
                      <a:lnTo>
                        <a:pt x="38" y="30"/>
                      </a:lnTo>
                      <a:lnTo>
                        <a:pt x="36" y="30"/>
                      </a:lnTo>
                      <a:lnTo>
                        <a:pt x="32" y="32"/>
                      </a:lnTo>
                      <a:lnTo>
                        <a:pt x="31" y="34"/>
                      </a:lnTo>
                      <a:lnTo>
                        <a:pt x="29" y="34"/>
                      </a:lnTo>
                      <a:lnTo>
                        <a:pt x="27" y="34"/>
                      </a:lnTo>
                      <a:lnTo>
                        <a:pt x="25" y="34"/>
                      </a:lnTo>
                      <a:lnTo>
                        <a:pt x="24" y="32"/>
                      </a:lnTo>
                      <a:lnTo>
                        <a:pt x="22" y="32"/>
                      </a:lnTo>
                      <a:lnTo>
                        <a:pt x="20" y="28"/>
                      </a:lnTo>
                      <a:lnTo>
                        <a:pt x="18" y="26"/>
                      </a:lnTo>
                      <a:lnTo>
                        <a:pt x="18" y="24"/>
                      </a:ln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5" y="16"/>
                      </a:lnTo>
                      <a:lnTo>
                        <a:pt x="15" y="14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2"/>
                      </a:lnTo>
                      <a:lnTo>
                        <a:pt x="13" y="22"/>
                      </a:lnTo>
                      <a:close/>
                      <a:moveTo>
                        <a:pt x="20" y="12"/>
                      </a:move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22" y="18"/>
                      </a:lnTo>
                      <a:lnTo>
                        <a:pt x="24" y="20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9" y="22"/>
                      </a:lnTo>
                      <a:lnTo>
                        <a:pt x="31" y="22"/>
                      </a:lnTo>
                      <a:lnTo>
                        <a:pt x="31" y="20"/>
                      </a:lnTo>
                      <a:lnTo>
                        <a:pt x="31" y="18"/>
                      </a:lnTo>
                      <a:lnTo>
                        <a:pt x="31" y="16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22" y="12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7" name="Freeform 313"/>
                <p:cNvSpPr>
                  <a:spLocks/>
                </p:cNvSpPr>
                <p:nvPr/>
              </p:nvSpPr>
              <p:spPr bwMode="auto">
                <a:xfrm>
                  <a:off x="2660" y="2899"/>
                  <a:ext cx="40" cy="33"/>
                </a:xfrm>
                <a:custGeom>
                  <a:avLst/>
                  <a:gdLst>
                    <a:gd name="T0" fmla="*/ 24 w 40"/>
                    <a:gd name="T1" fmla="*/ 8 h 33"/>
                    <a:gd name="T2" fmla="*/ 25 w 40"/>
                    <a:gd name="T3" fmla="*/ 2 h 33"/>
                    <a:gd name="T4" fmla="*/ 27 w 40"/>
                    <a:gd name="T5" fmla="*/ 0 h 33"/>
                    <a:gd name="T6" fmla="*/ 31 w 40"/>
                    <a:gd name="T7" fmla="*/ 0 h 33"/>
                    <a:gd name="T8" fmla="*/ 38 w 40"/>
                    <a:gd name="T9" fmla="*/ 8 h 33"/>
                    <a:gd name="T10" fmla="*/ 40 w 40"/>
                    <a:gd name="T11" fmla="*/ 12 h 33"/>
                    <a:gd name="T12" fmla="*/ 40 w 40"/>
                    <a:gd name="T13" fmla="*/ 17 h 33"/>
                    <a:gd name="T14" fmla="*/ 40 w 40"/>
                    <a:gd name="T15" fmla="*/ 21 h 33"/>
                    <a:gd name="T16" fmla="*/ 38 w 40"/>
                    <a:gd name="T17" fmla="*/ 25 h 33"/>
                    <a:gd name="T18" fmla="*/ 34 w 40"/>
                    <a:gd name="T19" fmla="*/ 29 h 33"/>
                    <a:gd name="T20" fmla="*/ 32 w 40"/>
                    <a:gd name="T21" fmla="*/ 31 h 33"/>
                    <a:gd name="T22" fmla="*/ 29 w 40"/>
                    <a:gd name="T23" fmla="*/ 33 h 33"/>
                    <a:gd name="T24" fmla="*/ 25 w 40"/>
                    <a:gd name="T25" fmla="*/ 33 h 33"/>
                    <a:gd name="T26" fmla="*/ 9 w 40"/>
                    <a:gd name="T27" fmla="*/ 33 h 33"/>
                    <a:gd name="T28" fmla="*/ 7 w 40"/>
                    <a:gd name="T29" fmla="*/ 31 h 33"/>
                    <a:gd name="T30" fmla="*/ 6 w 40"/>
                    <a:gd name="T31" fmla="*/ 29 h 33"/>
                    <a:gd name="T32" fmla="*/ 4 w 40"/>
                    <a:gd name="T33" fmla="*/ 27 h 33"/>
                    <a:gd name="T34" fmla="*/ 2 w 40"/>
                    <a:gd name="T35" fmla="*/ 25 h 33"/>
                    <a:gd name="T36" fmla="*/ 0 w 40"/>
                    <a:gd name="T37" fmla="*/ 21 h 33"/>
                    <a:gd name="T38" fmla="*/ 0 w 40"/>
                    <a:gd name="T39" fmla="*/ 17 h 33"/>
                    <a:gd name="T40" fmla="*/ 0 w 40"/>
                    <a:gd name="T41" fmla="*/ 10 h 33"/>
                    <a:gd name="T42" fmla="*/ 4 w 40"/>
                    <a:gd name="T43" fmla="*/ 6 h 33"/>
                    <a:gd name="T44" fmla="*/ 7 w 40"/>
                    <a:gd name="T45" fmla="*/ 2 h 33"/>
                    <a:gd name="T46" fmla="*/ 13 w 40"/>
                    <a:gd name="T47" fmla="*/ 0 h 33"/>
                    <a:gd name="T48" fmla="*/ 15 w 40"/>
                    <a:gd name="T49" fmla="*/ 6 h 33"/>
                    <a:gd name="T50" fmla="*/ 15 w 40"/>
                    <a:gd name="T51" fmla="*/ 10 h 33"/>
                    <a:gd name="T52" fmla="*/ 13 w 40"/>
                    <a:gd name="T53" fmla="*/ 12 h 33"/>
                    <a:gd name="T54" fmla="*/ 11 w 40"/>
                    <a:gd name="T55" fmla="*/ 12 h 33"/>
                    <a:gd name="T56" fmla="*/ 11 w 40"/>
                    <a:gd name="T57" fmla="*/ 14 h 33"/>
                    <a:gd name="T58" fmla="*/ 9 w 40"/>
                    <a:gd name="T59" fmla="*/ 17 h 33"/>
                    <a:gd name="T60" fmla="*/ 11 w 40"/>
                    <a:gd name="T61" fmla="*/ 19 h 33"/>
                    <a:gd name="T62" fmla="*/ 13 w 40"/>
                    <a:gd name="T63" fmla="*/ 21 h 33"/>
                    <a:gd name="T64" fmla="*/ 16 w 40"/>
                    <a:gd name="T65" fmla="*/ 23 h 33"/>
                    <a:gd name="T66" fmla="*/ 20 w 40"/>
                    <a:gd name="T67" fmla="*/ 23 h 33"/>
                    <a:gd name="T68" fmla="*/ 24 w 40"/>
                    <a:gd name="T69" fmla="*/ 23 h 33"/>
                    <a:gd name="T70" fmla="*/ 27 w 40"/>
                    <a:gd name="T71" fmla="*/ 21 h 33"/>
                    <a:gd name="T72" fmla="*/ 29 w 40"/>
                    <a:gd name="T73" fmla="*/ 19 h 33"/>
                    <a:gd name="T74" fmla="*/ 31 w 40"/>
                    <a:gd name="T75" fmla="*/ 17 h 33"/>
                    <a:gd name="T76" fmla="*/ 31 w 40"/>
                    <a:gd name="T77" fmla="*/ 14 h 33"/>
                    <a:gd name="T78" fmla="*/ 29 w 40"/>
                    <a:gd name="T79" fmla="*/ 12 h 33"/>
                    <a:gd name="T80" fmla="*/ 27 w 40"/>
                    <a:gd name="T81" fmla="*/ 12 h 33"/>
                    <a:gd name="T82" fmla="*/ 24 w 40"/>
                    <a:gd name="T83" fmla="*/ 10 h 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33"/>
                    <a:gd name="T128" fmla="*/ 40 w 40"/>
                    <a:gd name="T129" fmla="*/ 33 h 3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33">
                      <a:moveTo>
                        <a:pt x="24" y="10"/>
                      </a:moveTo>
                      <a:lnTo>
                        <a:pt x="24" y="8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8" y="8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40" y="14"/>
                      </a:lnTo>
                      <a:lnTo>
                        <a:pt x="40" y="17"/>
                      </a:lnTo>
                      <a:lnTo>
                        <a:pt x="40" y="21"/>
                      </a:lnTo>
                      <a:lnTo>
                        <a:pt x="38" y="23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31" y="31"/>
                      </a:lnTo>
                      <a:lnTo>
                        <a:pt x="29" y="33"/>
                      </a:lnTo>
                      <a:lnTo>
                        <a:pt x="27" y="33"/>
                      </a:lnTo>
                      <a:lnTo>
                        <a:pt x="25" y="33"/>
                      </a:lnTo>
                      <a:lnTo>
                        <a:pt x="20" y="33"/>
                      </a:lnTo>
                      <a:lnTo>
                        <a:pt x="9" y="33"/>
                      </a:lnTo>
                      <a:lnTo>
                        <a:pt x="7" y="31"/>
                      </a:lnTo>
                      <a:lnTo>
                        <a:pt x="6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21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24" y="23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19"/>
                      </a:lnTo>
                      <a:lnTo>
                        <a:pt x="31" y="19"/>
                      </a:lnTo>
                      <a:lnTo>
                        <a:pt x="31" y="17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8" name="Freeform 314"/>
                <p:cNvSpPr>
                  <a:spLocks noEditPoints="1"/>
                </p:cNvSpPr>
                <p:nvPr/>
              </p:nvSpPr>
              <p:spPr bwMode="auto">
                <a:xfrm>
                  <a:off x="2646" y="2854"/>
                  <a:ext cx="54" cy="10"/>
                </a:xfrm>
                <a:custGeom>
                  <a:avLst/>
                  <a:gdLst>
                    <a:gd name="T0" fmla="*/ 0 w 54"/>
                    <a:gd name="T1" fmla="*/ 10 h 10"/>
                    <a:gd name="T2" fmla="*/ 0 w 54"/>
                    <a:gd name="T3" fmla="*/ 4 h 10"/>
                    <a:gd name="T4" fmla="*/ 0 w 54"/>
                    <a:gd name="T5" fmla="*/ 2 h 10"/>
                    <a:gd name="T6" fmla="*/ 0 w 54"/>
                    <a:gd name="T7" fmla="*/ 0 h 10"/>
                    <a:gd name="T8" fmla="*/ 11 w 54"/>
                    <a:gd name="T9" fmla="*/ 0 h 10"/>
                    <a:gd name="T10" fmla="*/ 11 w 54"/>
                    <a:gd name="T11" fmla="*/ 2 h 10"/>
                    <a:gd name="T12" fmla="*/ 11 w 54"/>
                    <a:gd name="T13" fmla="*/ 4 h 10"/>
                    <a:gd name="T14" fmla="*/ 11 w 54"/>
                    <a:gd name="T15" fmla="*/ 10 h 10"/>
                    <a:gd name="T16" fmla="*/ 0 w 54"/>
                    <a:gd name="T17" fmla="*/ 10 h 10"/>
                    <a:gd name="T18" fmla="*/ 0 w 54"/>
                    <a:gd name="T19" fmla="*/ 10 h 10"/>
                    <a:gd name="T20" fmla="*/ 14 w 54"/>
                    <a:gd name="T21" fmla="*/ 10 h 10"/>
                    <a:gd name="T22" fmla="*/ 14 w 54"/>
                    <a:gd name="T23" fmla="*/ 4 h 10"/>
                    <a:gd name="T24" fmla="*/ 14 w 54"/>
                    <a:gd name="T25" fmla="*/ 2 h 10"/>
                    <a:gd name="T26" fmla="*/ 14 w 54"/>
                    <a:gd name="T27" fmla="*/ 0 h 10"/>
                    <a:gd name="T28" fmla="*/ 34 w 54"/>
                    <a:gd name="T29" fmla="*/ 0 h 10"/>
                    <a:gd name="T30" fmla="*/ 43 w 54"/>
                    <a:gd name="T31" fmla="*/ 0 h 10"/>
                    <a:gd name="T32" fmla="*/ 54 w 54"/>
                    <a:gd name="T33" fmla="*/ 0 h 10"/>
                    <a:gd name="T34" fmla="*/ 54 w 54"/>
                    <a:gd name="T35" fmla="*/ 2 h 10"/>
                    <a:gd name="T36" fmla="*/ 54 w 54"/>
                    <a:gd name="T37" fmla="*/ 4 h 10"/>
                    <a:gd name="T38" fmla="*/ 54 w 54"/>
                    <a:gd name="T39" fmla="*/ 10 h 10"/>
                    <a:gd name="T40" fmla="*/ 43 w 54"/>
                    <a:gd name="T41" fmla="*/ 10 h 10"/>
                    <a:gd name="T42" fmla="*/ 34 w 54"/>
                    <a:gd name="T43" fmla="*/ 10 h 10"/>
                    <a:gd name="T44" fmla="*/ 14 w 54"/>
                    <a:gd name="T45" fmla="*/ 10 h 10"/>
                    <a:gd name="T46" fmla="*/ 14 w 54"/>
                    <a:gd name="T47" fmla="*/ 10 h 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4"/>
                    <a:gd name="T73" fmla="*/ 0 h 10"/>
                    <a:gd name="T74" fmla="*/ 54 w 54"/>
                    <a:gd name="T75" fmla="*/ 10 h 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4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54" y="10"/>
                      </a:lnTo>
                      <a:lnTo>
                        <a:pt x="43" y="10"/>
                      </a:lnTo>
                      <a:lnTo>
                        <a:pt x="34" y="1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9" name="Freeform 315"/>
                <p:cNvSpPr>
                  <a:spLocks noEditPoints="1"/>
                </p:cNvSpPr>
                <p:nvPr/>
              </p:nvSpPr>
              <p:spPr bwMode="auto">
                <a:xfrm>
                  <a:off x="2646" y="2801"/>
                  <a:ext cx="54" cy="33"/>
                </a:xfrm>
                <a:custGeom>
                  <a:avLst/>
                  <a:gdLst>
                    <a:gd name="T0" fmla="*/ 54 w 54"/>
                    <a:gd name="T1" fmla="*/ 0 h 33"/>
                    <a:gd name="T2" fmla="*/ 54 w 54"/>
                    <a:gd name="T3" fmla="*/ 6 h 33"/>
                    <a:gd name="T4" fmla="*/ 54 w 54"/>
                    <a:gd name="T5" fmla="*/ 10 h 33"/>
                    <a:gd name="T6" fmla="*/ 50 w 54"/>
                    <a:gd name="T7" fmla="*/ 10 h 33"/>
                    <a:gd name="T8" fmla="*/ 48 w 54"/>
                    <a:gd name="T9" fmla="*/ 12 h 33"/>
                    <a:gd name="T10" fmla="*/ 52 w 54"/>
                    <a:gd name="T11" fmla="*/ 14 h 33"/>
                    <a:gd name="T12" fmla="*/ 54 w 54"/>
                    <a:gd name="T13" fmla="*/ 16 h 33"/>
                    <a:gd name="T14" fmla="*/ 54 w 54"/>
                    <a:gd name="T15" fmla="*/ 20 h 33"/>
                    <a:gd name="T16" fmla="*/ 52 w 54"/>
                    <a:gd name="T17" fmla="*/ 24 h 33"/>
                    <a:gd name="T18" fmla="*/ 48 w 54"/>
                    <a:gd name="T19" fmla="*/ 29 h 33"/>
                    <a:gd name="T20" fmla="*/ 41 w 54"/>
                    <a:gd name="T21" fmla="*/ 31 h 33"/>
                    <a:gd name="T22" fmla="*/ 34 w 54"/>
                    <a:gd name="T23" fmla="*/ 33 h 33"/>
                    <a:gd name="T24" fmla="*/ 25 w 54"/>
                    <a:gd name="T25" fmla="*/ 31 h 33"/>
                    <a:gd name="T26" fmla="*/ 20 w 54"/>
                    <a:gd name="T27" fmla="*/ 29 h 33"/>
                    <a:gd name="T28" fmla="*/ 16 w 54"/>
                    <a:gd name="T29" fmla="*/ 24 h 33"/>
                    <a:gd name="T30" fmla="*/ 14 w 54"/>
                    <a:gd name="T31" fmla="*/ 20 h 33"/>
                    <a:gd name="T32" fmla="*/ 16 w 54"/>
                    <a:gd name="T33" fmla="*/ 14 h 33"/>
                    <a:gd name="T34" fmla="*/ 16 w 54"/>
                    <a:gd name="T35" fmla="*/ 12 h 33"/>
                    <a:gd name="T36" fmla="*/ 14 w 54"/>
                    <a:gd name="T37" fmla="*/ 12 h 33"/>
                    <a:gd name="T38" fmla="*/ 4 w 54"/>
                    <a:gd name="T39" fmla="*/ 12 h 33"/>
                    <a:gd name="T40" fmla="*/ 0 w 54"/>
                    <a:gd name="T41" fmla="*/ 0 h 33"/>
                    <a:gd name="T42" fmla="*/ 34 w 54"/>
                    <a:gd name="T43" fmla="*/ 12 h 33"/>
                    <a:gd name="T44" fmla="*/ 30 w 54"/>
                    <a:gd name="T45" fmla="*/ 12 h 33"/>
                    <a:gd name="T46" fmla="*/ 25 w 54"/>
                    <a:gd name="T47" fmla="*/ 14 h 33"/>
                    <a:gd name="T48" fmla="*/ 25 w 54"/>
                    <a:gd name="T49" fmla="*/ 14 h 33"/>
                    <a:gd name="T50" fmla="*/ 25 w 54"/>
                    <a:gd name="T51" fmla="*/ 18 h 33"/>
                    <a:gd name="T52" fmla="*/ 25 w 54"/>
                    <a:gd name="T53" fmla="*/ 18 h 33"/>
                    <a:gd name="T54" fmla="*/ 30 w 54"/>
                    <a:gd name="T55" fmla="*/ 20 h 33"/>
                    <a:gd name="T56" fmla="*/ 34 w 54"/>
                    <a:gd name="T57" fmla="*/ 20 h 33"/>
                    <a:gd name="T58" fmla="*/ 38 w 54"/>
                    <a:gd name="T59" fmla="*/ 20 h 33"/>
                    <a:gd name="T60" fmla="*/ 43 w 54"/>
                    <a:gd name="T61" fmla="*/ 18 h 33"/>
                    <a:gd name="T62" fmla="*/ 43 w 54"/>
                    <a:gd name="T63" fmla="*/ 18 h 33"/>
                    <a:gd name="T64" fmla="*/ 43 w 54"/>
                    <a:gd name="T65" fmla="*/ 14 h 33"/>
                    <a:gd name="T66" fmla="*/ 43 w 54"/>
                    <a:gd name="T67" fmla="*/ 14 h 33"/>
                    <a:gd name="T68" fmla="*/ 38 w 54"/>
                    <a:gd name="T69" fmla="*/ 12 h 33"/>
                    <a:gd name="T70" fmla="*/ 34 w 54"/>
                    <a:gd name="T71" fmla="*/ 12 h 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4"/>
                    <a:gd name="T109" fmla="*/ 0 h 33"/>
                    <a:gd name="T110" fmla="*/ 54 w 54"/>
                    <a:gd name="T111" fmla="*/ 33 h 3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4" h="33">
                      <a:moveTo>
                        <a:pt x="0" y="0"/>
                      </a:move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4" y="6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2" y="10"/>
                      </a:lnTo>
                      <a:lnTo>
                        <a:pt x="50" y="10"/>
                      </a:lnTo>
                      <a:lnTo>
                        <a:pt x="46" y="10"/>
                      </a:lnTo>
                      <a:lnTo>
                        <a:pt x="48" y="12"/>
                      </a:lnTo>
                      <a:lnTo>
                        <a:pt x="50" y="12"/>
                      </a:lnTo>
                      <a:lnTo>
                        <a:pt x="52" y="14"/>
                      </a:lnTo>
                      <a:lnTo>
                        <a:pt x="54" y="16"/>
                      </a:lnTo>
                      <a:lnTo>
                        <a:pt x="54" y="18"/>
                      </a:lnTo>
                      <a:lnTo>
                        <a:pt x="54" y="20"/>
                      </a:lnTo>
                      <a:lnTo>
                        <a:pt x="54" y="22"/>
                      </a:lnTo>
                      <a:lnTo>
                        <a:pt x="52" y="24"/>
                      </a:lnTo>
                      <a:lnTo>
                        <a:pt x="50" y="26"/>
                      </a:lnTo>
                      <a:lnTo>
                        <a:pt x="48" y="29"/>
                      </a:lnTo>
                      <a:lnTo>
                        <a:pt x="45" y="31"/>
                      </a:lnTo>
                      <a:lnTo>
                        <a:pt x="41" y="31"/>
                      </a:lnTo>
                      <a:lnTo>
                        <a:pt x="38" y="33"/>
                      </a:lnTo>
                      <a:lnTo>
                        <a:pt x="34" y="33"/>
                      </a:lnTo>
                      <a:lnTo>
                        <a:pt x="29" y="33"/>
                      </a:lnTo>
                      <a:lnTo>
                        <a:pt x="25" y="31"/>
                      </a:lnTo>
                      <a:lnTo>
                        <a:pt x="21" y="31"/>
                      </a:lnTo>
                      <a:lnTo>
                        <a:pt x="20" y="29"/>
                      </a:lnTo>
                      <a:lnTo>
                        <a:pt x="18" y="26"/>
                      </a:lnTo>
                      <a:lnTo>
                        <a:pt x="16" y="24"/>
                      </a:lnTo>
                      <a:lnTo>
                        <a:pt x="14" y="22"/>
                      </a:lnTo>
                      <a:lnTo>
                        <a:pt x="14" y="20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14" y="12"/>
                      </a:lnTo>
                      <a:lnTo>
                        <a:pt x="9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  <a:moveTo>
                        <a:pt x="34" y="12"/>
                      </a:move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27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7" y="20"/>
                      </a:lnTo>
                      <a:lnTo>
                        <a:pt x="30" y="20"/>
                      </a:lnTo>
                      <a:lnTo>
                        <a:pt x="32" y="20"/>
                      </a:lnTo>
                      <a:lnTo>
                        <a:pt x="34" y="20"/>
                      </a:lnTo>
                      <a:lnTo>
                        <a:pt x="36" y="20"/>
                      </a:lnTo>
                      <a:lnTo>
                        <a:pt x="38" y="20"/>
                      </a:lnTo>
                      <a:lnTo>
                        <a:pt x="41" y="20"/>
                      </a:lnTo>
                      <a:lnTo>
                        <a:pt x="43" y="18"/>
                      </a:lnTo>
                      <a:lnTo>
                        <a:pt x="43" y="16"/>
                      </a:lnTo>
                      <a:lnTo>
                        <a:pt x="43" y="14"/>
                      </a:lnTo>
                      <a:lnTo>
                        <a:pt x="41" y="12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3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0" name="Freeform 316"/>
                <p:cNvSpPr>
                  <a:spLocks/>
                </p:cNvSpPr>
                <p:nvPr/>
              </p:nvSpPr>
              <p:spPr bwMode="auto">
                <a:xfrm>
                  <a:off x="2603" y="3519"/>
                  <a:ext cx="41" cy="19"/>
                </a:xfrm>
                <a:custGeom>
                  <a:avLst/>
                  <a:gdLst>
                    <a:gd name="T0" fmla="*/ 0 w 41"/>
                    <a:gd name="T1" fmla="*/ 0 h 19"/>
                    <a:gd name="T2" fmla="*/ 11 w 41"/>
                    <a:gd name="T3" fmla="*/ 0 h 19"/>
                    <a:gd name="T4" fmla="*/ 22 w 41"/>
                    <a:gd name="T5" fmla="*/ 0 h 19"/>
                    <a:gd name="T6" fmla="*/ 31 w 41"/>
                    <a:gd name="T7" fmla="*/ 0 h 19"/>
                    <a:gd name="T8" fmla="*/ 41 w 41"/>
                    <a:gd name="T9" fmla="*/ 0 h 19"/>
                    <a:gd name="T10" fmla="*/ 41 w 41"/>
                    <a:gd name="T11" fmla="*/ 3 h 19"/>
                    <a:gd name="T12" fmla="*/ 41 w 41"/>
                    <a:gd name="T13" fmla="*/ 5 h 19"/>
                    <a:gd name="T14" fmla="*/ 41 w 41"/>
                    <a:gd name="T15" fmla="*/ 9 h 19"/>
                    <a:gd name="T16" fmla="*/ 14 w 41"/>
                    <a:gd name="T17" fmla="*/ 9 h 19"/>
                    <a:gd name="T18" fmla="*/ 16 w 41"/>
                    <a:gd name="T19" fmla="*/ 11 h 19"/>
                    <a:gd name="T20" fmla="*/ 16 w 41"/>
                    <a:gd name="T21" fmla="*/ 11 h 19"/>
                    <a:gd name="T22" fmla="*/ 16 w 41"/>
                    <a:gd name="T23" fmla="*/ 13 h 19"/>
                    <a:gd name="T24" fmla="*/ 18 w 41"/>
                    <a:gd name="T25" fmla="*/ 13 h 19"/>
                    <a:gd name="T26" fmla="*/ 18 w 41"/>
                    <a:gd name="T27" fmla="*/ 15 h 19"/>
                    <a:gd name="T28" fmla="*/ 20 w 41"/>
                    <a:gd name="T29" fmla="*/ 17 h 19"/>
                    <a:gd name="T30" fmla="*/ 20 w 41"/>
                    <a:gd name="T31" fmla="*/ 17 h 19"/>
                    <a:gd name="T32" fmla="*/ 20 w 41"/>
                    <a:gd name="T33" fmla="*/ 19 h 19"/>
                    <a:gd name="T34" fmla="*/ 18 w 41"/>
                    <a:gd name="T35" fmla="*/ 19 h 19"/>
                    <a:gd name="T36" fmla="*/ 16 w 41"/>
                    <a:gd name="T37" fmla="*/ 19 h 19"/>
                    <a:gd name="T38" fmla="*/ 13 w 41"/>
                    <a:gd name="T39" fmla="*/ 19 h 19"/>
                    <a:gd name="T40" fmla="*/ 11 w 41"/>
                    <a:gd name="T41" fmla="*/ 19 h 19"/>
                    <a:gd name="T42" fmla="*/ 9 w 41"/>
                    <a:gd name="T43" fmla="*/ 17 h 19"/>
                    <a:gd name="T44" fmla="*/ 9 w 41"/>
                    <a:gd name="T45" fmla="*/ 15 h 19"/>
                    <a:gd name="T46" fmla="*/ 7 w 41"/>
                    <a:gd name="T47" fmla="*/ 13 h 19"/>
                    <a:gd name="T48" fmla="*/ 7 w 41"/>
                    <a:gd name="T49" fmla="*/ 13 h 19"/>
                    <a:gd name="T50" fmla="*/ 6 w 41"/>
                    <a:gd name="T51" fmla="*/ 11 h 19"/>
                    <a:gd name="T52" fmla="*/ 4 w 41"/>
                    <a:gd name="T53" fmla="*/ 11 h 19"/>
                    <a:gd name="T54" fmla="*/ 2 w 41"/>
                    <a:gd name="T55" fmla="*/ 9 h 19"/>
                    <a:gd name="T56" fmla="*/ 0 w 41"/>
                    <a:gd name="T57" fmla="*/ 9 h 19"/>
                    <a:gd name="T58" fmla="*/ 0 w 41"/>
                    <a:gd name="T59" fmla="*/ 7 h 19"/>
                    <a:gd name="T60" fmla="*/ 0 w 41"/>
                    <a:gd name="T61" fmla="*/ 5 h 19"/>
                    <a:gd name="T62" fmla="*/ 0 w 41"/>
                    <a:gd name="T63" fmla="*/ 0 h 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19"/>
                    <a:gd name="T98" fmla="*/ 41 w 41"/>
                    <a:gd name="T99" fmla="*/ 19 h 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3"/>
                      </a:lnTo>
                      <a:lnTo>
                        <a:pt x="41" y="5"/>
                      </a:lnTo>
                      <a:lnTo>
                        <a:pt x="41" y="9"/>
                      </a:lnTo>
                      <a:lnTo>
                        <a:pt x="14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8" y="15"/>
                      </a:lnTo>
                      <a:lnTo>
                        <a:pt x="20" y="17"/>
                      </a:lnTo>
                      <a:lnTo>
                        <a:pt x="20" y="19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1" name="Freeform 317"/>
                <p:cNvSpPr>
                  <a:spLocks/>
                </p:cNvSpPr>
                <p:nvPr/>
              </p:nvSpPr>
              <p:spPr bwMode="auto">
                <a:xfrm>
                  <a:off x="2603" y="3474"/>
                  <a:ext cx="54" cy="13"/>
                </a:xfrm>
                <a:custGeom>
                  <a:avLst/>
                  <a:gdLst>
                    <a:gd name="T0" fmla="*/ 0 w 54"/>
                    <a:gd name="T1" fmla="*/ 7 h 13"/>
                    <a:gd name="T2" fmla="*/ 0 w 54"/>
                    <a:gd name="T3" fmla="*/ 0 h 13"/>
                    <a:gd name="T4" fmla="*/ 4 w 54"/>
                    <a:gd name="T5" fmla="*/ 2 h 13"/>
                    <a:gd name="T6" fmla="*/ 7 w 54"/>
                    <a:gd name="T7" fmla="*/ 2 h 13"/>
                    <a:gd name="T8" fmla="*/ 11 w 54"/>
                    <a:gd name="T9" fmla="*/ 2 h 13"/>
                    <a:gd name="T10" fmla="*/ 14 w 54"/>
                    <a:gd name="T11" fmla="*/ 5 h 13"/>
                    <a:gd name="T12" fmla="*/ 18 w 54"/>
                    <a:gd name="T13" fmla="*/ 5 h 13"/>
                    <a:gd name="T14" fmla="*/ 22 w 54"/>
                    <a:gd name="T15" fmla="*/ 5 h 13"/>
                    <a:gd name="T16" fmla="*/ 23 w 54"/>
                    <a:gd name="T17" fmla="*/ 5 h 13"/>
                    <a:gd name="T18" fmla="*/ 27 w 54"/>
                    <a:gd name="T19" fmla="*/ 5 h 13"/>
                    <a:gd name="T20" fmla="*/ 34 w 54"/>
                    <a:gd name="T21" fmla="*/ 5 h 13"/>
                    <a:gd name="T22" fmla="*/ 41 w 54"/>
                    <a:gd name="T23" fmla="*/ 5 h 13"/>
                    <a:gd name="T24" fmla="*/ 47 w 54"/>
                    <a:gd name="T25" fmla="*/ 2 h 13"/>
                    <a:gd name="T26" fmla="*/ 54 w 54"/>
                    <a:gd name="T27" fmla="*/ 0 h 13"/>
                    <a:gd name="T28" fmla="*/ 54 w 54"/>
                    <a:gd name="T29" fmla="*/ 7 h 13"/>
                    <a:gd name="T30" fmla="*/ 47 w 54"/>
                    <a:gd name="T31" fmla="*/ 9 h 13"/>
                    <a:gd name="T32" fmla="*/ 43 w 54"/>
                    <a:gd name="T33" fmla="*/ 11 h 13"/>
                    <a:gd name="T34" fmla="*/ 39 w 54"/>
                    <a:gd name="T35" fmla="*/ 11 h 13"/>
                    <a:gd name="T36" fmla="*/ 36 w 54"/>
                    <a:gd name="T37" fmla="*/ 13 h 13"/>
                    <a:gd name="T38" fmla="*/ 34 w 54"/>
                    <a:gd name="T39" fmla="*/ 13 h 13"/>
                    <a:gd name="T40" fmla="*/ 31 w 54"/>
                    <a:gd name="T41" fmla="*/ 13 h 13"/>
                    <a:gd name="T42" fmla="*/ 27 w 54"/>
                    <a:gd name="T43" fmla="*/ 13 h 13"/>
                    <a:gd name="T44" fmla="*/ 23 w 54"/>
                    <a:gd name="T45" fmla="*/ 13 h 13"/>
                    <a:gd name="T46" fmla="*/ 20 w 54"/>
                    <a:gd name="T47" fmla="*/ 13 h 13"/>
                    <a:gd name="T48" fmla="*/ 16 w 54"/>
                    <a:gd name="T49" fmla="*/ 13 h 13"/>
                    <a:gd name="T50" fmla="*/ 13 w 54"/>
                    <a:gd name="T51" fmla="*/ 11 h 13"/>
                    <a:gd name="T52" fmla="*/ 9 w 54"/>
                    <a:gd name="T53" fmla="*/ 11 h 13"/>
                    <a:gd name="T54" fmla="*/ 7 w 54"/>
                    <a:gd name="T55" fmla="*/ 9 h 13"/>
                    <a:gd name="T56" fmla="*/ 4 w 54"/>
                    <a:gd name="T57" fmla="*/ 9 h 13"/>
                    <a:gd name="T58" fmla="*/ 0 w 54"/>
                    <a:gd name="T59" fmla="*/ 7 h 1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4"/>
                    <a:gd name="T91" fmla="*/ 0 h 13"/>
                    <a:gd name="T92" fmla="*/ 54 w 54"/>
                    <a:gd name="T93" fmla="*/ 13 h 1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4" h="13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4" y="5"/>
                      </a:lnTo>
                      <a:lnTo>
                        <a:pt x="18" y="5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7" y="5"/>
                      </a:lnTo>
                      <a:lnTo>
                        <a:pt x="34" y="5"/>
                      </a:lnTo>
                      <a:lnTo>
                        <a:pt x="41" y="5"/>
                      </a:lnTo>
                      <a:lnTo>
                        <a:pt x="47" y="2"/>
                      </a:lnTo>
                      <a:lnTo>
                        <a:pt x="54" y="0"/>
                      </a:lnTo>
                      <a:lnTo>
                        <a:pt x="54" y="7"/>
                      </a:lnTo>
                      <a:lnTo>
                        <a:pt x="47" y="9"/>
                      </a:lnTo>
                      <a:lnTo>
                        <a:pt x="43" y="11"/>
                      </a:lnTo>
                      <a:lnTo>
                        <a:pt x="39" y="11"/>
                      </a:lnTo>
                      <a:lnTo>
                        <a:pt x="36" y="13"/>
                      </a:lnTo>
                      <a:lnTo>
                        <a:pt x="34" y="13"/>
                      </a:lnTo>
                      <a:lnTo>
                        <a:pt x="31" y="13"/>
                      </a:lnTo>
                      <a:lnTo>
                        <a:pt x="27" y="13"/>
                      </a:lnTo>
                      <a:lnTo>
                        <a:pt x="23" y="13"/>
                      </a:lnTo>
                      <a:lnTo>
                        <a:pt x="20" y="13"/>
                      </a:lnTo>
                      <a:lnTo>
                        <a:pt x="16" y="13"/>
                      </a:lnTo>
                      <a:lnTo>
                        <a:pt x="13" y="11"/>
                      </a:lnTo>
                      <a:lnTo>
                        <a:pt x="9" y="11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2" name="Freeform 318"/>
                <p:cNvSpPr>
                  <a:spLocks/>
                </p:cNvSpPr>
                <p:nvPr/>
              </p:nvSpPr>
              <p:spPr bwMode="auto">
                <a:xfrm>
                  <a:off x="2603" y="3431"/>
                  <a:ext cx="43" cy="27"/>
                </a:xfrm>
                <a:custGeom>
                  <a:avLst/>
                  <a:gdLst>
                    <a:gd name="T0" fmla="*/ 13 w 43"/>
                    <a:gd name="T1" fmla="*/ 21 h 27"/>
                    <a:gd name="T2" fmla="*/ 11 w 43"/>
                    <a:gd name="T3" fmla="*/ 25 h 27"/>
                    <a:gd name="T4" fmla="*/ 9 w 43"/>
                    <a:gd name="T5" fmla="*/ 25 h 27"/>
                    <a:gd name="T6" fmla="*/ 4 w 43"/>
                    <a:gd name="T7" fmla="*/ 25 h 27"/>
                    <a:gd name="T8" fmla="*/ 0 w 43"/>
                    <a:gd name="T9" fmla="*/ 21 h 27"/>
                    <a:gd name="T10" fmla="*/ 0 w 43"/>
                    <a:gd name="T11" fmla="*/ 17 h 27"/>
                    <a:gd name="T12" fmla="*/ 0 w 43"/>
                    <a:gd name="T13" fmla="*/ 13 h 27"/>
                    <a:gd name="T14" fmla="*/ 2 w 43"/>
                    <a:gd name="T15" fmla="*/ 7 h 27"/>
                    <a:gd name="T16" fmla="*/ 6 w 43"/>
                    <a:gd name="T17" fmla="*/ 2 h 27"/>
                    <a:gd name="T18" fmla="*/ 9 w 43"/>
                    <a:gd name="T19" fmla="*/ 2 h 27"/>
                    <a:gd name="T20" fmla="*/ 13 w 43"/>
                    <a:gd name="T21" fmla="*/ 2 h 27"/>
                    <a:gd name="T22" fmla="*/ 14 w 43"/>
                    <a:gd name="T23" fmla="*/ 2 h 27"/>
                    <a:gd name="T24" fmla="*/ 18 w 43"/>
                    <a:gd name="T25" fmla="*/ 5 h 27"/>
                    <a:gd name="T26" fmla="*/ 20 w 43"/>
                    <a:gd name="T27" fmla="*/ 7 h 27"/>
                    <a:gd name="T28" fmla="*/ 20 w 43"/>
                    <a:gd name="T29" fmla="*/ 7 h 27"/>
                    <a:gd name="T30" fmla="*/ 20 w 43"/>
                    <a:gd name="T31" fmla="*/ 5 h 27"/>
                    <a:gd name="T32" fmla="*/ 22 w 43"/>
                    <a:gd name="T33" fmla="*/ 2 h 27"/>
                    <a:gd name="T34" fmla="*/ 23 w 43"/>
                    <a:gd name="T35" fmla="*/ 2 h 27"/>
                    <a:gd name="T36" fmla="*/ 27 w 43"/>
                    <a:gd name="T37" fmla="*/ 0 h 27"/>
                    <a:gd name="T38" fmla="*/ 32 w 43"/>
                    <a:gd name="T39" fmla="*/ 0 h 27"/>
                    <a:gd name="T40" fmla="*/ 36 w 43"/>
                    <a:gd name="T41" fmla="*/ 2 h 27"/>
                    <a:gd name="T42" fmla="*/ 39 w 43"/>
                    <a:gd name="T43" fmla="*/ 5 h 27"/>
                    <a:gd name="T44" fmla="*/ 41 w 43"/>
                    <a:gd name="T45" fmla="*/ 9 h 27"/>
                    <a:gd name="T46" fmla="*/ 43 w 43"/>
                    <a:gd name="T47" fmla="*/ 11 h 27"/>
                    <a:gd name="T48" fmla="*/ 43 w 43"/>
                    <a:gd name="T49" fmla="*/ 15 h 27"/>
                    <a:gd name="T50" fmla="*/ 41 w 43"/>
                    <a:gd name="T51" fmla="*/ 19 h 27"/>
                    <a:gd name="T52" fmla="*/ 39 w 43"/>
                    <a:gd name="T53" fmla="*/ 23 h 27"/>
                    <a:gd name="T54" fmla="*/ 39 w 43"/>
                    <a:gd name="T55" fmla="*/ 23 h 27"/>
                    <a:gd name="T56" fmla="*/ 36 w 43"/>
                    <a:gd name="T57" fmla="*/ 25 h 27"/>
                    <a:gd name="T58" fmla="*/ 32 w 43"/>
                    <a:gd name="T59" fmla="*/ 27 h 27"/>
                    <a:gd name="T60" fmla="*/ 31 w 43"/>
                    <a:gd name="T61" fmla="*/ 25 h 27"/>
                    <a:gd name="T62" fmla="*/ 31 w 43"/>
                    <a:gd name="T63" fmla="*/ 21 h 27"/>
                    <a:gd name="T64" fmla="*/ 31 w 43"/>
                    <a:gd name="T65" fmla="*/ 17 h 27"/>
                    <a:gd name="T66" fmla="*/ 32 w 43"/>
                    <a:gd name="T67" fmla="*/ 17 h 27"/>
                    <a:gd name="T68" fmla="*/ 34 w 43"/>
                    <a:gd name="T69" fmla="*/ 15 h 27"/>
                    <a:gd name="T70" fmla="*/ 36 w 43"/>
                    <a:gd name="T71" fmla="*/ 15 h 27"/>
                    <a:gd name="T72" fmla="*/ 36 w 43"/>
                    <a:gd name="T73" fmla="*/ 13 h 27"/>
                    <a:gd name="T74" fmla="*/ 34 w 43"/>
                    <a:gd name="T75" fmla="*/ 11 h 27"/>
                    <a:gd name="T76" fmla="*/ 32 w 43"/>
                    <a:gd name="T77" fmla="*/ 11 h 27"/>
                    <a:gd name="T78" fmla="*/ 31 w 43"/>
                    <a:gd name="T79" fmla="*/ 9 h 27"/>
                    <a:gd name="T80" fmla="*/ 27 w 43"/>
                    <a:gd name="T81" fmla="*/ 9 h 27"/>
                    <a:gd name="T82" fmla="*/ 25 w 43"/>
                    <a:gd name="T83" fmla="*/ 11 h 27"/>
                    <a:gd name="T84" fmla="*/ 23 w 43"/>
                    <a:gd name="T85" fmla="*/ 11 h 27"/>
                    <a:gd name="T86" fmla="*/ 23 w 43"/>
                    <a:gd name="T87" fmla="*/ 15 h 27"/>
                    <a:gd name="T88" fmla="*/ 23 w 43"/>
                    <a:gd name="T89" fmla="*/ 15 h 27"/>
                    <a:gd name="T90" fmla="*/ 22 w 43"/>
                    <a:gd name="T91" fmla="*/ 17 h 27"/>
                    <a:gd name="T92" fmla="*/ 18 w 43"/>
                    <a:gd name="T93" fmla="*/ 17 h 27"/>
                    <a:gd name="T94" fmla="*/ 16 w 43"/>
                    <a:gd name="T95" fmla="*/ 15 h 27"/>
                    <a:gd name="T96" fmla="*/ 16 w 43"/>
                    <a:gd name="T97" fmla="*/ 15 h 27"/>
                    <a:gd name="T98" fmla="*/ 16 w 43"/>
                    <a:gd name="T99" fmla="*/ 15 h 27"/>
                    <a:gd name="T100" fmla="*/ 14 w 43"/>
                    <a:gd name="T101" fmla="*/ 13 h 27"/>
                    <a:gd name="T102" fmla="*/ 13 w 43"/>
                    <a:gd name="T103" fmla="*/ 11 h 27"/>
                    <a:gd name="T104" fmla="*/ 11 w 43"/>
                    <a:gd name="T105" fmla="*/ 11 h 27"/>
                    <a:gd name="T106" fmla="*/ 9 w 43"/>
                    <a:gd name="T107" fmla="*/ 11 h 27"/>
                    <a:gd name="T108" fmla="*/ 7 w 43"/>
                    <a:gd name="T109" fmla="*/ 13 h 27"/>
                    <a:gd name="T110" fmla="*/ 7 w 43"/>
                    <a:gd name="T111" fmla="*/ 13 h 27"/>
                    <a:gd name="T112" fmla="*/ 7 w 43"/>
                    <a:gd name="T113" fmla="*/ 15 h 27"/>
                    <a:gd name="T114" fmla="*/ 7 w 43"/>
                    <a:gd name="T115" fmla="*/ 17 h 27"/>
                    <a:gd name="T116" fmla="*/ 9 w 43"/>
                    <a:gd name="T117" fmla="*/ 17 h 27"/>
                    <a:gd name="T118" fmla="*/ 11 w 43"/>
                    <a:gd name="T119" fmla="*/ 19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"/>
                    <a:gd name="T181" fmla="*/ 0 h 27"/>
                    <a:gd name="T182" fmla="*/ 43 w 43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" h="27">
                      <a:moveTo>
                        <a:pt x="13" y="19"/>
                      </a:moveTo>
                      <a:lnTo>
                        <a:pt x="13" y="21"/>
                      </a:lnTo>
                      <a:lnTo>
                        <a:pt x="13" y="23"/>
                      </a:ln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9" y="25"/>
                      </a:lnTo>
                      <a:lnTo>
                        <a:pt x="6" y="25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5"/>
                      </a:lnTo>
                      <a:lnTo>
                        <a:pt x="18" y="5"/>
                      </a:lnTo>
                      <a:lnTo>
                        <a:pt x="20" y="7"/>
                      </a:lnTo>
                      <a:lnTo>
                        <a:pt x="20" y="5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9" y="5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5"/>
                      </a:lnTo>
                      <a:lnTo>
                        <a:pt x="43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9" y="23"/>
                      </a:lnTo>
                      <a:lnTo>
                        <a:pt x="38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2" y="27"/>
                      </a:lnTo>
                      <a:lnTo>
                        <a:pt x="31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29" y="19"/>
                      </a:lnTo>
                      <a:lnTo>
                        <a:pt x="31" y="17"/>
                      </a:lnTo>
                      <a:lnTo>
                        <a:pt x="32" y="17"/>
                      </a:lnTo>
                      <a:lnTo>
                        <a:pt x="34" y="17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6" y="13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11"/>
                      </a:lnTo>
                      <a:lnTo>
                        <a:pt x="25" y="11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2" y="17"/>
                      </a:lnTo>
                      <a:lnTo>
                        <a:pt x="20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3" name="Freeform 319"/>
                <p:cNvSpPr>
                  <a:spLocks/>
                </p:cNvSpPr>
                <p:nvPr/>
              </p:nvSpPr>
              <p:spPr bwMode="auto">
                <a:xfrm>
                  <a:off x="2603" y="3374"/>
                  <a:ext cx="41" cy="31"/>
                </a:xfrm>
                <a:custGeom>
                  <a:avLst/>
                  <a:gdLst>
                    <a:gd name="T0" fmla="*/ 0 w 41"/>
                    <a:gd name="T1" fmla="*/ 31 h 31"/>
                    <a:gd name="T2" fmla="*/ 0 w 41"/>
                    <a:gd name="T3" fmla="*/ 29 h 31"/>
                    <a:gd name="T4" fmla="*/ 0 w 41"/>
                    <a:gd name="T5" fmla="*/ 27 h 31"/>
                    <a:gd name="T6" fmla="*/ 0 w 41"/>
                    <a:gd name="T7" fmla="*/ 23 h 31"/>
                    <a:gd name="T8" fmla="*/ 0 w 41"/>
                    <a:gd name="T9" fmla="*/ 21 h 31"/>
                    <a:gd name="T10" fmla="*/ 7 w 41"/>
                    <a:gd name="T11" fmla="*/ 21 h 31"/>
                    <a:gd name="T12" fmla="*/ 11 w 41"/>
                    <a:gd name="T13" fmla="*/ 21 h 31"/>
                    <a:gd name="T14" fmla="*/ 14 w 41"/>
                    <a:gd name="T15" fmla="*/ 21 h 31"/>
                    <a:gd name="T16" fmla="*/ 14 w 41"/>
                    <a:gd name="T17" fmla="*/ 19 h 31"/>
                    <a:gd name="T18" fmla="*/ 14 w 41"/>
                    <a:gd name="T19" fmla="*/ 16 h 31"/>
                    <a:gd name="T20" fmla="*/ 14 w 41"/>
                    <a:gd name="T21" fmla="*/ 12 h 31"/>
                    <a:gd name="T22" fmla="*/ 14 w 41"/>
                    <a:gd name="T23" fmla="*/ 10 h 31"/>
                    <a:gd name="T24" fmla="*/ 11 w 41"/>
                    <a:gd name="T25" fmla="*/ 10 h 31"/>
                    <a:gd name="T26" fmla="*/ 7 w 41"/>
                    <a:gd name="T27" fmla="*/ 10 h 31"/>
                    <a:gd name="T28" fmla="*/ 0 w 41"/>
                    <a:gd name="T29" fmla="*/ 10 h 31"/>
                    <a:gd name="T30" fmla="*/ 0 w 41"/>
                    <a:gd name="T31" fmla="*/ 8 h 31"/>
                    <a:gd name="T32" fmla="*/ 0 w 41"/>
                    <a:gd name="T33" fmla="*/ 6 h 31"/>
                    <a:gd name="T34" fmla="*/ 0 w 41"/>
                    <a:gd name="T35" fmla="*/ 2 h 31"/>
                    <a:gd name="T36" fmla="*/ 0 w 41"/>
                    <a:gd name="T37" fmla="*/ 0 h 31"/>
                    <a:gd name="T38" fmla="*/ 22 w 41"/>
                    <a:gd name="T39" fmla="*/ 0 h 31"/>
                    <a:gd name="T40" fmla="*/ 32 w 41"/>
                    <a:gd name="T41" fmla="*/ 0 h 31"/>
                    <a:gd name="T42" fmla="*/ 41 w 41"/>
                    <a:gd name="T43" fmla="*/ 0 h 31"/>
                    <a:gd name="T44" fmla="*/ 41 w 41"/>
                    <a:gd name="T45" fmla="*/ 2 h 31"/>
                    <a:gd name="T46" fmla="*/ 41 w 41"/>
                    <a:gd name="T47" fmla="*/ 6 h 31"/>
                    <a:gd name="T48" fmla="*/ 41 w 41"/>
                    <a:gd name="T49" fmla="*/ 8 h 31"/>
                    <a:gd name="T50" fmla="*/ 41 w 41"/>
                    <a:gd name="T51" fmla="*/ 10 h 31"/>
                    <a:gd name="T52" fmla="*/ 25 w 41"/>
                    <a:gd name="T53" fmla="*/ 10 h 31"/>
                    <a:gd name="T54" fmla="*/ 25 w 41"/>
                    <a:gd name="T55" fmla="*/ 12 h 31"/>
                    <a:gd name="T56" fmla="*/ 25 w 41"/>
                    <a:gd name="T57" fmla="*/ 16 h 31"/>
                    <a:gd name="T58" fmla="*/ 25 w 41"/>
                    <a:gd name="T59" fmla="*/ 19 h 31"/>
                    <a:gd name="T60" fmla="*/ 25 w 41"/>
                    <a:gd name="T61" fmla="*/ 21 h 31"/>
                    <a:gd name="T62" fmla="*/ 41 w 41"/>
                    <a:gd name="T63" fmla="*/ 21 h 31"/>
                    <a:gd name="T64" fmla="*/ 41 w 41"/>
                    <a:gd name="T65" fmla="*/ 23 h 31"/>
                    <a:gd name="T66" fmla="*/ 41 w 41"/>
                    <a:gd name="T67" fmla="*/ 27 h 31"/>
                    <a:gd name="T68" fmla="*/ 41 w 41"/>
                    <a:gd name="T69" fmla="*/ 29 h 31"/>
                    <a:gd name="T70" fmla="*/ 41 w 41"/>
                    <a:gd name="T71" fmla="*/ 31 h 31"/>
                    <a:gd name="T72" fmla="*/ 32 w 41"/>
                    <a:gd name="T73" fmla="*/ 31 h 31"/>
                    <a:gd name="T74" fmla="*/ 22 w 41"/>
                    <a:gd name="T75" fmla="*/ 31 h 31"/>
                    <a:gd name="T76" fmla="*/ 0 w 41"/>
                    <a:gd name="T77" fmla="*/ 31 h 3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31"/>
                    <a:gd name="T119" fmla="*/ 41 w 41"/>
                    <a:gd name="T120" fmla="*/ 31 h 3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31">
                      <a:moveTo>
                        <a:pt x="0" y="31"/>
                      </a:move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11" y="21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4" y="16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6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41" y="21"/>
                      </a:lnTo>
                      <a:lnTo>
                        <a:pt x="41" y="23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1" y="31"/>
                      </a:lnTo>
                      <a:lnTo>
                        <a:pt x="32" y="31"/>
                      </a:lnTo>
                      <a:lnTo>
                        <a:pt x="22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4" name="Freeform 320"/>
                <p:cNvSpPr>
                  <a:spLocks/>
                </p:cNvSpPr>
                <p:nvPr/>
              </p:nvSpPr>
              <p:spPr bwMode="auto">
                <a:xfrm>
                  <a:off x="2603" y="3329"/>
                  <a:ext cx="54" cy="12"/>
                </a:xfrm>
                <a:custGeom>
                  <a:avLst/>
                  <a:gdLst>
                    <a:gd name="T0" fmla="*/ 0 w 54"/>
                    <a:gd name="T1" fmla="*/ 6 h 12"/>
                    <a:gd name="T2" fmla="*/ 0 w 54"/>
                    <a:gd name="T3" fmla="*/ 12 h 12"/>
                    <a:gd name="T4" fmla="*/ 7 w 54"/>
                    <a:gd name="T5" fmla="*/ 10 h 12"/>
                    <a:gd name="T6" fmla="*/ 11 w 54"/>
                    <a:gd name="T7" fmla="*/ 8 h 12"/>
                    <a:gd name="T8" fmla="*/ 14 w 54"/>
                    <a:gd name="T9" fmla="*/ 8 h 12"/>
                    <a:gd name="T10" fmla="*/ 18 w 54"/>
                    <a:gd name="T11" fmla="*/ 8 h 12"/>
                    <a:gd name="T12" fmla="*/ 22 w 54"/>
                    <a:gd name="T13" fmla="*/ 8 h 12"/>
                    <a:gd name="T14" fmla="*/ 23 w 54"/>
                    <a:gd name="T15" fmla="*/ 6 h 12"/>
                    <a:gd name="T16" fmla="*/ 27 w 54"/>
                    <a:gd name="T17" fmla="*/ 6 h 12"/>
                    <a:gd name="T18" fmla="*/ 34 w 54"/>
                    <a:gd name="T19" fmla="*/ 6 h 12"/>
                    <a:gd name="T20" fmla="*/ 41 w 54"/>
                    <a:gd name="T21" fmla="*/ 8 h 12"/>
                    <a:gd name="T22" fmla="*/ 47 w 54"/>
                    <a:gd name="T23" fmla="*/ 10 h 12"/>
                    <a:gd name="T24" fmla="*/ 54 w 54"/>
                    <a:gd name="T25" fmla="*/ 12 h 12"/>
                    <a:gd name="T26" fmla="*/ 54 w 54"/>
                    <a:gd name="T27" fmla="*/ 6 h 12"/>
                    <a:gd name="T28" fmla="*/ 47 w 54"/>
                    <a:gd name="T29" fmla="*/ 4 h 12"/>
                    <a:gd name="T30" fmla="*/ 43 w 54"/>
                    <a:gd name="T31" fmla="*/ 2 h 12"/>
                    <a:gd name="T32" fmla="*/ 39 w 54"/>
                    <a:gd name="T33" fmla="*/ 0 h 12"/>
                    <a:gd name="T34" fmla="*/ 36 w 54"/>
                    <a:gd name="T35" fmla="*/ 0 h 12"/>
                    <a:gd name="T36" fmla="*/ 34 w 54"/>
                    <a:gd name="T37" fmla="*/ 0 h 12"/>
                    <a:gd name="T38" fmla="*/ 31 w 54"/>
                    <a:gd name="T39" fmla="*/ 0 h 12"/>
                    <a:gd name="T40" fmla="*/ 27 w 54"/>
                    <a:gd name="T41" fmla="*/ 0 h 12"/>
                    <a:gd name="T42" fmla="*/ 23 w 54"/>
                    <a:gd name="T43" fmla="*/ 0 h 12"/>
                    <a:gd name="T44" fmla="*/ 20 w 54"/>
                    <a:gd name="T45" fmla="*/ 0 h 12"/>
                    <a:gd name="T46" fmla="*/ 16 w 54"/>
                    <a:gd name="T47" fmla="*/ 0 h 12"/>
                    <a:gd name="T48" fmla="*/ 13 w 54"/>
                    <a:gd name="T49" fmla="*/ 0 h 12"/>
                    <a:gd name="T50" fmla="*/ 9 w 54"/>
                    <a:gd name="T51" fmla="*/ 2 h 12"/>
                    <a:gd name="T52" fmla="*/ 7 w 54"/>
                    <a:gd name="T53" fmla="*/ 4 h 12"/>
                    <a:gd name="T54" fmla="*/ 4 w 54"/>
                    <a:gd name="T55" fmla="*/ 4 h 12"/>
                    <a:gd name="T56" fmla="*/ 0 w 54"/>
                    <a:gd name="T57" fmla="*/ 6 h 1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"/>
                    <a:gd name="T88" fmla="*/ 0 h 12"/>
                    <a:gd name="T89" fmla="*/ 54 w 54"/>
                    <a:gd name="T90" fmla="*/ 12 h 1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7" y="10"/>
                      </a:ln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22" y="8"/>
                      </a:lnTo>
                      <a:lnTo>
                        <a:pt x="23" y="6"/>
                      </a:lnTo>
                      <a:lnTo>
                        <a:pt x="27" y="6"/>
                      </a:lnTo>
                      <a:lnTo>
                        <a:pt x="34" y="6"/>
                      </a:lnTo>
                      <a:lnTo>
                        <a:pt x="41" y="8"/>
                      </a:lnTo>
                      <a:lnTo>
                        <a:pt x="47" y="10"/>
                      </a:lnTo>
                      <a:lnTo>
                        <a:pt x="54" y="12"/>
                      </a:lnTo>
                      <a:lnTo>
                        <a:pt x="54" y="6"/>
                      </a:lnTo>
                      <a:lnTo>
                        <a:pt x="47" y="4"/>
                      </a:lnTo>
                      <a:lnTo>
                        <a:pt x="43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4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5" name="Freeform 321"/>
                <p:cNvSpPr>
                  <a:spLocks/>
                </p:cNvSpPr>
                <p:nvPr/>
              </p:nvSpPr>
              <p:spPr bwMode="auto">
                <a:xfrm>
                  <a:off x="2625" y="3298"/>
                  <a:ext cx="9" cy="15"/>
                </a:xfrm>
                <a:custGeom>
                  <a:avLst/>
                  <a:gdLst>
                    <a:gd name="T0" fmla="*/ 0 w 9"/>
                    <a:gd name="T1" fmla="*/ 15 h 15"/>
                    <a:gd name="T2" fmla="*/ 0 w 9"/>
                    <a:gd name="T3" fmla="*/ 11 h 15"/>
                    <a:gd name="T4" fmla="*/ 0 w 9"/>
                    <a:gd name="T5" fmla="*/ 9 h 15"/>
                    <a:gd name="T6" fmla="*/ 0 w 9"/>
                    <a:gd name="T7" fmla="*/ 4 h 15"/>
                    <a:gd name="T8" fmla="*/ 0 w 9"/>
                    <a:gd name="T9" fmla="*/ 0 h 15"/>
                    <a:gd name="T10" fmla="*/ 5 w 9"/>
                    <a:gd name="T11" fmla="*/ 0 h 15"/>
                    <a:gd name="T12" fmla="*/ 7 w 9"/>
                    <a:gd name="T13" fmla="*/ 0 h 15"/>
                    <a:gd name="T14" fmla="*/ 9 w 9"/>
                    <a:gd name="T15" fmla="*/ 0 h 15"/>
                    <a:gd name="T16" fmla="*/ 9 w 9"/>
                    <a:gd name="T17" fmla="*/ 4 h 15"/>
                    <a:gd name="T18" fmla="*/ 9 w 9"/>
                    <a:gd name="T19" fmla="*/ 9 h 15"/>
                    <a:gd name="T20" fmla="*/ 9 w 9"/>
                    <a:gd name="T21" fmla="*/ 11 h 15"/>
                    <a:gd name="T22" fmla="*/ 9 w 9"/>
                    <a:gd name="T23" fmla="*/ 15 h 15"/>
                    <a:gd name="T24" fmla="*/ 7 w 9"/>
                    <a:gd name="T25" fmla="*/ 15 h 15"/>
                    <a:gd name="T26" fmla="*/ 5 w 9"/>
                    <a:gd name="T27" fmla="*/ 15 h 15"/>
                    <a:gd name="T28" fmla="*/ 0 w 9"/>
                    <a:gd name="T29" fmla="*/ 15 h 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15"/>
                    <a:gd name="T47" fmla="*/ 9 w 9"/>
                    <a:gd name="T48" fmla="*/ 15 h 1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15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6" name="Freeform 322"/>
                <p:cNvSpPr>
                  <a:spLocks/>
                </p:cNvSpPr>
                <p:nvPr/>
              </p:nvSpPr>
              <p:spPr bwMode="auto">
                <a:xfrm>
                  <a:off x="2603" y="3274"/>
                  <a:ext cx="41" cy="10"/>
                </a:xfrm>
                <a:custGeom>
                  <a:avLst/>
                  <a:gdLst>
                    <a:gd name="T0" fmla="*/ 0 w 41"/>
                    <a:gd name="T1" fmla="*/ 10 h 10"/>
                    <a:gd name="T2" fmla="*/ 0 w 41"/>
                    <a:gd name="T3" fmla="*/ 4 h 10"/>
                    <a:gd name="T4" fmla="*/ 0 w 41"/>
                    <a:gd name="T5" fmla="*/ 2 h 10"/>
                    <a:gd name="T6" fmla="*/ 0 w 41"/>
                    <a:gd name="T7" fmla="*/ 0 h 10"/>
                    <a:gd name="T8" fmla="*/ 22 w 41"/>
                    <a:gd name="T9" fmla="*/ 0 h 10"/>
                    <a:gd name="T10" fmla="*/ 32 w 41"/>
                    <a:gd name="T11" fmla="*/ 0 h 10"/>
                    <a:gd name="T12" fmla="*/ 41 w 41"/>
                    <a:gd name="T13" fmla="*/ 0 h 10"/>
                    <a:gd name="T14" fmla="*/ 41 w 41"/>
                    <a:gd name="T15" fmla="*/ 2 h 10"/>
                    <a:gd name="T16" fmla="*/ 41 w 41"/>
                    <a:gd name="T17" fmla="*/ 4 h 10"/>
                    <a:gd name="T18" fmla="*/ 41 w 41"/>
                    <a:gd name="T19" fmla="*/ 10 h 10"/>
                    <a:gd name="T20" fmla="*/ 32 w 41"/>
                    <a:gd name="T21" fmla="*/ 10 h 10"/>
                    <a:gd name="T22" fmla="*/ 22 w 41"/>
                    <a:gd name="T23" fmla="*/ 10 h 10"/>
                    <a:gd name="T24" fmla="*/ 0 w 41"/>
                    <a:gd name="T25" fmla="*/ 1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10"/>
                    <a:gd name="T41" fmla="*/ 41 w 41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10"/>
                      </a:lnTo>
                      <a:lnTo>
                        <a:pt x="32" y="10"/>
                      </a:lnTo>
                      <a:lnTo>
                        <a:pt x="2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7" name="Freeform 323"/>
                <p:cNvSpPr>
                  <a:spLocks/>
                </p:cNvSpPr>
                <p:nvPr/>
              </p:nvSpPr>
              <p:spPr bwMode="auto">
                <a:xfrm>
                  <a:off x="2614" y="3231"/>
                  <a:ext cx="32" cy="24"/>
                </a:xfrm>
                <a:custGeom>
                  <a:avLst/>
                  <a:gdLst>
                    <a:gd name="T0" fmla="*/ 21 w 32"/>
                    <a:gd name="T1" fmla="*/ 22 h 24"/>
                    <a:gd name="T2" fmla="*/ 21 w 32"/>
                    <a:gd name="T3" fmla="*/ 18 h 24"/>
                    <a:gd name="T4" fmla="*/ 23 w 32"/>
                    <a:gd name="T5" fmla="*/ 16 h 24"/>
                    <a:gd name="T6" fmla="*/ 23 w 32"/>
                    <a:gd name="T7" fmla="*/ 14 h 24"/>
                    <a:gd name="T8" fmla="*/ 25 w 32"/>
                    <a:gd name="T9" fmla="*/ 14 h 24"/>
                    <a:gd name="T10" fmla="*/ 25 w 32"/>
                    <a:gd name="T11" fmla="*/ 12 h 24"/>
                    <a:gd name="T12" fmla="*/ 25 w 32"/>
                    <a:gd name="T13" fmla="*/ 10 h 24"/>
                    <a:gd name="T14" fmla="*/ 25 w 32"/>
                    <a:gd name="T15" fmla="*/ 10 h 24"/>
                    <a:gd name="T16" fmla="*/ 23 w 32"/>
                    <a:gd name="T17" fmla="*/ 8 h 24"/>
                    <a:gd name="T18" fmla="*/ 21 w 32"/>
                    <a:gd name="T19" fmla="*/ 8 h 24"/>
                    <a:gd name="T20" fmla="*/ 21 w 32"/>
                    <a:gd name="T21" fmla="*/ 8 h 24"/>
                    <a:gd name="T22" fmla="*/ 20 w 32"/>
                    <a:gd name="T23" fmla="*/ 10 h 24"/>
                    <a:gd name="T24" fmla="*/ 20 w 32"/>
                    <a:gd name="T25" fmla="*/ 14 h 24"/>
                    <a:gd name="T26" fmla="*/ 18 w 32"/>
                    <a:gd name="T27" fmla="*/ 18 h 24"/>
                    <a:gd name="T28" fmla="*/ 16 w 32"/>
                    <a:gd name="T29" fmla="*/ 20 h 24"/>
                    <a:gd name="T30" fmla="*/ 16 w 32"/>
                    <a:gd name="T31" fmla="*/ 22 h 24"/>
                    <a:gd name="T32" fmla="*/ 12 w 32"/>
                    <a:gd name="T33" fmla="*/ 22 h 24"/>
                    <a:gd name="T34" fmla="*/ 11 w 32"/>
                    <a:gd name="T35" fmla="*/ 24 h 24"/>
                    <a:gd name="T36" fmla="*/ 7 w 32"/>
                    <a:gd name="T37" fmla="*/ 24 h 24"/>
                    <a:gd name="T38" fmla="*/ 5 w 32"/>
                    <a:gd name="T39" fmla="*/ 22 h 24"/>
                    <a:gd name="T40" fmla="*/ 3 w 32"/>
                    <a:gd name="T41" fmla="*/ 22 h 24"/>
                    <a:gd name="T42" fmla="*/ 2 w 32"/>
                    <a:gd name="T43" fmla="*/ 20 h 24"/>
                    <a:gd name="T44" fmla="*/ 0 w 32"/>
                    <a:gd name="T45" fmla="*/ 18 h 24"/>
                    <a:gd name="T46" fmla="*/ 0 w 32"/>
                    <a:gd name="T47" fmla="*/ 14 h 24"/>
                    <a:gd name="T48" fmla="*/ 0 w 32"/>
                    <a:gd name="T49" fmla="*/ 10 h 24"/>
                    <a:gd name="T50" fmla="*/ 2 w 32"/>
                    <a:gd name="T51" fmla="*/ 6 h 24"/>
                    <a:gd name="T52" fmla="*/ 2 w 32"/>
                    <a:gd name="T53" fmla="*/ 6 h 24"/>
                    <a:gd name="T54" fmla="*/ 3 w 32"/>
                    <a:gd name="T55" fmla="*/ 4 h 24"/>
                    <a:gd name="T56" fmla="*/ 7 w 32"/>
                    <a:gd name="T57" fmla="*/ 2 h 24"/>
                    <a:gd name="T58" fmla="*/ 9 w 32"/>
                    <a:gd name="T59" fmla="*/ 6 h 24"/>
                    <a:gd name="T60" fmla="*/ 9 w 32"/>
                    <a:gd name="T61" fmla="*/ 10 h 24"/>
                    <a:gd name="T62" fmla="*/ 9 w 32"/>
                    <a:gd name="T63" fmla="*/ 10 h 24"/>
                    <a:gd name="T64" fmla="*/ 7 w 32"/>
                    <a:gd name="T65" fmla="*/ 10 h 24"/>
                    <a:gd name="T66" fmla="*/ 7 w 32"/>
                    <a:gd name="T67" fmla="*/ 12 h 24"/>
                    <a:gd name="T68" fmla="*/ 7 w 32"/>
                    <a:gd name="T69" fmla="*/ 14 h 24"/>
                    <a:gd name="T70" fmla="*/ 7 w 32"/>
                    <a:gd name="T71" fmla="*/ 14 h 24"/>
                    <a:gd name="T72" fmla="*/ 7 w 32"/>
                    <a:gd name="T73" fmla="*/ 16 h 24"/>
                    <a:gd name="T74" fmla="*/ 9 w 32"/>
                    <a:gd name="T75" fmla="*/ 16 h 24"/>
                    <a:gd name="T76" fmla="*/ 9 w 32"/>
                    <a:gd name="T77" fmla="*/ 16 h 24"/>
                    <a:gd name="T78" fmla="*/ 11 w 32"/>
                    <a:gd name="T79" fmla="*/ 16 h 24"/>
                    <a:gd name="T80" fmla="*/ 11 w 32"/>
                    <a:gd name="T81" fmla="*/ 14 h 24"/>
                    <a:gd name="T82" fmla="*/ 11 w 32"/>
                    <a:gd name="T83" fmla="*/ 12 h 24"/>
                    <a:gd name="T84" fmla="*/ 12 w 32"/>
                    <a:gd name="T85" fmla="*/ 8 h 24"/>
                    <a:gd name="T86" fmla="*/ 14 w 32"/>
                    <a:gd name="T87" fmla="*/ 4 h 24"/>
                    <a:gd name="T88" fmla="*/ 14 w 32"/>
                    <a:gd name="T89" fmla="*/ 2 h 24"/>
                    <a:gd name="T90" fmla="*/ 18 w 32"/>
                    <a:gd name="T91" fmla="*/ 0 h 24"/>
                    <a:gd name="T92" fmla="*/ 21 w 32"/>
                    <a:gd name="T93" fmla="*/ 0 h 24"/>
                    <a:gd name="T94" fmla="*/ 25 w 32"/>
                    <a:gd name="T95" fmla="*/ 0 h 24"/>
                    <a:gd name="T96" fmla="*/ 27 w 32"/>
                    <a:gd name="T97" fmla="*/ 2 h 24"/>
                    <a:gd name="T98" fmla="*/ 30 w 32"/>
                    <a:gd name="T99" fmla="*/ 6 h 24"/>
                    <a:gd name="T100" fmla="*/ 32 w 32"/>
                    <a:gd name="T101" fmla="*/ 8 h 24"/>
                    <a:gd name="T102" fmla="*/ 32 w 32"/>
                    <a:gd name="T103" fmla="*/ 12 h 24"/>
                    <a:gd name="T104" fmla="*/ 30 w 32"/>
                    <a:gd name="T105" fmla="*/ 18 h 24"/>
                    <a:gd name="T106" fmla="*/ 28 w 32"/>
                    <a:gd name="T107" fmla="*/ 20 h 24"/>
                    <a:gd name="T108" fmla="*/ 25 w 32"/>
                    <a:gd name="T109" fmla="*/ 24 h 2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2"/>
                    <a:gd name="T166" fmla="*/ 0 h 24"/>
                    <a:gd name="T167" fmla="*/ 32 w 32"/>
                    <a:gd name="T168" fmla="*/ 24 h 2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2" h="24">
                      <a:moveTo>
                        <a:pt x="23" y="24"/>
                      </a:move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1" y="18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6" y="22"/>
                      </a:ln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12" y="24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3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8" name="Freeform 324"/>
                <p:cNvSpPr>
                  <a:spLocks noEditPoints="1"/>
                </p:cNvSpPr>
                <p:nvPr/>
              </p:nvSpPr>
              <p:spPr bwMode="auto">
                <a:xfrm>
                  <a:off x="2614" y="3182"/>
                  <a:ext cx="32" cy="26"/>
                </a:xfrm>
                <a:custGeom>
                  <a:avLst/>
                  <a:gdLst>
                    <a:gd name="T0" fmla="*/ 16 w 32"/>
                    <a:gd name="T1" fmla="*/ 26 h 26"/>
                    <a:gd name="T2" fmla="*/ 12 w 32"/>
                    <a:gd name="T3" fmla="*/ 26 h 26"/>
                    <a:gd name="T4" fmla="*/ 9 w 32"/>
                    <a:gd name="T5" fmla="*/ 24 h 26"/>
                    <a:gd name="T6" fmla="*/ 7 w 32"/>
                    <a:gd name="T7" fmla="*/ 24 h 26"/>
                    <a:gd name="T8" fmla="*/ 5 w 32"/>
                    <a:gd name="T9" fmla="*/ 22 h 26"/>
                    <a:gd name="T10" fmla="*/ 3 w 32"/>
                    <a:gd name="T11" fmla="*/ 20 h 26"/>
                    <a:gd name="T12" fmla="*/ 2 w 32"/>
                    <a:gd name="T13" fmla="*/ 18 h 26"/>
                    <a:gd name="T14" fmla="*/ 0 w 32"/>
                    <a:gd name="T15" fmla="*/ 16 h 26"/>
                    <a:gd name="T16" fmla="*/ 0 w 32"/>
                    <a:gd name="T17" fmla="*/ 12 h 26"/>
                    <a:gd name="T18" fmla="*/ 0 w 32"/>
                    <a:gd name="T19" fmla="*/ 10 h 26"/>
                    <a:gd name="T20" fmla="*/ 2 w 32"/>
                    <a:gd name="T21" fmla="*/ 6 h 26"/>
                    <a:gd name="T22" fmla="*/ 3 w 32"/>
                    <a:gd name="T23" fmla="*/ 4 h 26"/>
                    <a:gd name="T24" fmla="*/ 5 w 32"/>
                    <a:gd name="T25" fmla="*/ 2 h 26"/>
                    <a:gd name="T26" fmla="*/ 9 w 32"/>
                    <a:gd name="T27" fmla="*/ 0 h 26"/>
                    <a:gd name="T28" fmla="*/ 11 w 32"/>
                    <a:gd name="T29" fmla="*/ 0 h 26"/>
                    <a:gd name="T30" fmla="*/ 16 w 32"/>
                    <a:gd name="T31" fmla="*/ 0 h 26"/>
                    <a:gd name="T32" fmla="*/ 20 w 32"/>
                    <a:gd name="T33" fmla="*/ 0 h 26"/>
                    <a:gd name="T34" fmla="*/ 21 w 32"/>
                    <a:gd name="T35" fmla="*/ 0 h 26"/>
                    <a:gd name="T36" fmla="*/ 25 w 32"/>
                    <a:gd name="T37" fmla="*/ 2 h 26"/>
                    <a:gd name="T38" fmla="*/ 27 w 32"/>
                    <a:gd name="T39" fmla="*/ 4 h 26"/>
                    <a:gd name="T40" fmla="*/ 28 w 32"/>
                    <a:gd name="T41" fmla="*/ 6 h 26"/>
                    <a:gd name="T42" fmla="*/ 30 w 32"/>
                    <a:gd name="T43" fmla="*/ 8 h 26"/>
                    <a:gd name="T44" fmla="*/ 32 w 32"/>
                    <a:gd name="T45" fmla="*/ 10 h 26"/>
                    <a:gd name="T46" fmla="*/ 32 w 32"/>
                    <a:gd name="T47" fmla="*/ 12 h 26"/>
                    <a:gd name="T48" fmla="*/ 32 w 32"/>
                    <a:gd name="T49" fmla="*/ 16 h 26"/>
                    <a:gd name="T50" fmla="*/ 30 w 32"/>
                    <a:gd name="T51" fmla="*/ 18 h 26"/>
                    <a:gd name="T52" fmla="*/ 28 w 32"/>
                    <a:gd name="T53" fmla="*/ 20 h 26"/>
                    <a:gd name="T54" fmla="*/ 27 w 32"/>
                    <a:gd name="T55" fmla="*/ 22 h 26"/>
                    <a:gd name="T56" fmla="*/ 25 w 32"/>
                    <a:gd name="T57" fmla="*/ 24 h 26"/>
                    <a:gd name="T58" fmla="*/ 23 w 32"/>
                    <a:gd name="T59" fmla="*/ 24 h 26"/>
                    <a:gd name="T60" fmla="*/ 20 w 32"/>
                    <a:gd name="T61" fmla="*/ 26 h 26"/>
                    <a:gd name="T62" fmla="*/ 16 w 32"/>
                    <a:gd name="T63" fmla="*/ 26 h 26"/>
                    <a:gd name="T64" fmla="*/ 16 w 32"/>
                    <a:gd name="T65" fmla="*/ 26 h 26"/>
                    <a:gd name="T66" fmla="*/ 16 w 32"/>
                    <a:gd name="T67" fmla="*/ 16 h 26"/>
                    <a:gd name="T68" fmla="*/ 21 w 32"/>
                    <a:gd name="T69" fmla="*/ 16 h 26"/>
                    <a:gd name="T70" fmla="*/ 23 w 32"/>
                    <a:gd name="T71" fmla="*/ 14 h 26"/>
                    <a:gd name="T72" fmla="*/ 23 w 32"/>
                    <a:gd name="T73" fmla="*/ 14 h 26"/>
                    <a:gd name="T74" fmla="*/ 23 w 32"/>
                    <a:gd name="T75" fmla="*/ 14 h 26"/>
                    <a:gd name="T76" fmla="*/ 23 w 32"/>
                    <a:gd name="T77" fmla="*/ 12 h 26"/>
                    <a:gd name="T78" fmla="*/ 23 w 32"/>
                    <a:gd name="T79" fmla="*/ 12 h 26"/>
                    <a:gd name="T80" fmla="*/ 23 w 32"/>
                    <a:gd name="T81" fmla="*/ 12 h 26"/>
                    <a:gd name="T82" fmla="*/ 23 w 32"/>
                    <a:gd name="T83" fmla="*/ 10 h 26"/>
                    <a:gd name="T84" fmla="*/ 21 w 32"/>
                    <a:gd name="T85" fmla="*/ 10 h 26"/>
                    <a:gd name="T86" fmla="*/ 20 w 32"/>
                    <a:gd name="T87" fmla="*/ 8 h 26"/>
                    <a:gd name="T88" fmla="*/ 20 w 32"/>
                    <a:gd name="T89" fmla="*/ 8 h 26"/>
                    <a:gd name="T90" fmla="*/ 16 w 32"/>
                    <a:gd name="T91" fmla="*/ 8 h 26"/>
                    <a:gd name="T92" fmla="*/ 14 w 32"/>
                    <a:gd name="T93" fmla="*/ 8 h 26"/>
                    <a:gd name="T94" fmla="*/ 12 w 32"/>
                    <a:gd name="T95" fmla="*/ 8 h 26"/>
                    <a:gd name="T96" fmla="*/ 11 w 32"/>
                    <a:gd name="T97" fmla="*/ 8 h 26"/>
                    <a:gd name="T98" fmla="*/ 11 w 32"/>
                    <a:gd name="T99" fmla="*/ 10 h 26"/>
                    <a:gd name="T100" fmla="*/ 9 w 32"/>
                    <a:gd name="T101" fmla="*/ 10 h 26"/>
                    <a:gd name="T102" fmla="*/ 9 w 32"/>
                    <a:gd name="T103" fmla="*/ 12 h 26"/>
                    <a:gd name="T104" fmla="*/ 9 w 32"/>
                    <a:gd name="T105" fmla="*/ 12 h 26"/>
                    <a:gd name="T106" fmla="*/ 9 w 32"/>
                    <a:gd name="T107" fmla="*/ 12 h 26"/>
                    <a:gd name="T108" fmla="*/ 9 w 32"/>
                    <a:gd name="T109" fmla="*/ 14 h 26"/>
                    <a:gd name="T110" fmla="*/ 9 w 32"/>
                    <a:gd name="T111" fmla="*/ 14 h 26"/>
                    <a:gd name="T112" fmla="*/ 9 w 32"/>
                    <a:gd name="T113" fmla="*/ 14 h 26"/>
                    <a:gd name="T114" fmla="*/ 11 w 32"/>
                    <a:gd name="T115" fmla="*/ 16 h 26"/>
                    <a:gd name="T116" fmla="*/ 11 w 32"/>
                    <a:gd name="T117" fmla="*/ 16 h 26"/>
                    <a:gd name="T118" fmla="*/ 12 w 32"/>
                    <a:gd name="T119" fmla="*/ 16 h 26"/>
                    <a:gd name="T120" fmla="*/ 14 w 32"/>
                    <a:gd name="T121" fmla="*/ 16 h 26"/>
                    <a:gd name="T122" fmla="*/ 16 w 32"/>
                    <a:gd name="T123" fmla="*/ 16 h 26"/>
                    <a:gd name="T124" fmla="*/ 16 w 32"/>
                    <a:gd name="T125" fmla="*/ 16 h 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2"/>
                    <a:gd name="T190" fmla="*/ 0 h 26"/>
                    <a:gd name="T191" fmla="*/ 32 w 32"/>
                    <a:gd name="T192" fmla="*/ 26 h 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2" h="26">
                      <a:moveTo>
                        <a:pt x="16" y="26"/>
                      </a:move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2"/>
                      </a:lnTo>
                      <a:lnTo>
                        <a:pt x="3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0" y="26"/>
                      </a:lnTo>
                      <a:lnTo>
                        <a:pt x="16" y="26"/>
                      </a:lnTo>
                      <a:close/>
                      <a:moveTo>
                        <a:pt x="16" y="16"/>
                      </a:moveTo>
                      <a:lnTo>
                        <a:pt x="21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9" name="Freeform 325"/>
                <p:cNvSpPr>
                  <a:spLocks noEditPoints="1"/>
                </p:cNvSpPr>
                <p:nvPr/>
              </p:nvSpPr>
              <p:spPr bwMode="auto">
                <a:xfrm>
                  <a:off x="2603" y="3130"/>
                  <a:ext cx="43" cy="25"/>
                </a:xfrm>
                <a:custGeom>
                  <a:avLst/>
                  <a:gdLst>
                    <a:gd name="T0" fmla="*/ 0 w 43"/>
                    <a:gd name="T1" fmla="*/ 23 h 25"/>
                    <a:gd name="T2" fmla="*/ 0 w 43"/>
                    <a:gd name="T3" fmla="*/ 17 h 25"/>
                    <a:gd name="T4" fmla="*/ 11 w 43"/>
                    <a:gd name="T5" fmla="*/ 17 h 25"/>
                    <a:gd name="T6" fmla="*/ 14 w 43"/>
                    <a:gd name="T7" fmla="*/ 15 h 25"/>
                    <a:gd name="T8" fmla="*/ 13 w 43"/>
                    <a:gd name="T9" fmla="*/ 15 h 25"/>
                    <a:gd name="T10" fmla="*/ 11 w 43"/>
                    <a:gd name="T11" fmla="*/ 13 h 25"/>
                    <a:gd name="T12" fmla="*/ 11 w 43"/>
                    <a:gd name="T13" fmla="*/ 9 h 25"/>
                    <a:gd name="T14" fmla="*/ 13 w 43"/>
                    <a:gd name="T15" fmla="*/ 7 h 25"/>
                    <a:gd name="T16" fmla="*/ 18 w 43"/>
                    <a:gd name="T17" fmla="*/ 0 h 25"/>
                    <a:gd name="T18" fmla="*/ 23 w 43"/>
                    <a:gd name="T19" fmla="*/ 0 h 25"/>
                    <a:gd name="T20" fmla="*/ 29 w 43"/>
                    <a:gd name="T21" fmla="*/ 0 h 25"/>
                    <a:gd name="T22" fmla="*/ 32 w 43"/>
                    <a:gd name="T23" fmla="*/ 0 h 25"/>
                    <a:gd name="T24" fmla="*/ 36 w 43"/>
                    <a:gd name="T25" fmla="*/ 3 h 25"/>
                    <a:gd name="T26" fmla="*/ 39 w 43"/>
                    <a:gd name="T27" fmla="*/ 3 h 25"/>
                    <a:gd name="T28" fmla="*/ 41 w 43"/>
                    <a:gd name="T29" fmla="*/ 7 h 25"/>
                    <a:gd name="T30" fmla="*/ 43 w 43"/>
                    <a:gd name="T31" fmla="*/ 7 h 25"/>
                    <a:gd name="T32" fmla="*/ 43 w 43"/>
                    <a:gd name="T33" fmla="*/ 11 h 25"/>
                    <a:gd name="T34" fmla="*/ 41 w 43"/>
                    <a:gd name="T35" fmla="*/ 13 h 25"/>
                    <a:gd name="T36" fmla="*/ 39 w 43"/>
                    <a:gd name="T37" fmla="*/ 15 h 25"/>
                    <a:gd name="T38" fmla="*/ 39 w 43"/>
                    <a:gd name="T39" fmla="*/ 15 h 25"/>
                    <a:gd name="T40" fmla="*/ 39 w 43"/>
                    <a:gd name="T41" fmla="*/ 17 h 25"/>
                    <a:gd name="T42" fmla="*/ 39 w 43"/>
                    <a:gd name="T43" fmla="*/ 17 h 25"/>
                    <a:gd name="T44" fmla="*/ 41 w 43"/>
                    <a:gd name="T45" fmla="*/ 19 h 25"/>
                    <a:gd name="T46" fmla="*/ 41 w 43"/>
                    <a:gd name="T47" fmla="*/ 23 h 25"/>
                    <a:gd name="T48" fmla="*/ 32 w 43"/>
                    <a:gd name="T49" fmla="*/ 25 h 25"/>
                    <a:gd name="T50" fmla="*/ 0 w 43"/>
                    <a:gd name="T51" fmla="*/ 25 h 25"/>
                    <a:gd name="T52" fmla="*/ 27 w 43"/>
                    <a:gd name="T53" fmla="*/ 17 h 25"/>
                    <a:gd name="T54" fmla="*/ 31 w 43"/>
                    <a:gd name="T55" fmla="*/ 17 h 25"/>
                    <a:gd name="T56" fmla="*/ 32 w 43"/>
                    <a:gd name="T57" fmla="*/ 15 h 25"/>
                    <a:gd name="T58" fmla="*/ 34 w 43"/>
                    <a:gd name="T59" fmla="*/ 15 h 25"/>
                    <a:gd name="T60" fmla="*/ 34 w 43"/>
                    <a:gd name="T61" fmla="*/ 13 h 25"/>
                    <a:gd name="T62" fmla="*/ 34 w 43"/>
                    <a:gd name="T63" fmla="*/ 11 h 25"/>
                    <a:gd name="T64" fmla="*/ 32 w 43"/>
                    <a:gd name="T65" fmla="*/ 9 h 25"/>
                    <a:gd name="T66" fmla="*/ 25 w 43"/>
                    <a:gd name="T67" fmla="*/ 9 h 25"/>
                    <a:gd name="T68" fmla="*/ 22 w 43"/>
                    <a:gd name="T69" fmla="*/ 9 h 25"/>
                    <a:gd name="T70" fmla="*/ 20 w 43"/>
                    <a:gd name="T71" fmla="*/ 11 h 25"/>
                    <a:gd name="T72" fmla="*/ 20 w 43"/>
                    <a:gd name="T73" fmla="*/ 11 h 25"/>
                    <a:gd name="T74" fmla="*/ 20 w 43"/>
                    <a:gd name="T75" fmla="*/ 13 h 25"/>
                    <a:gd name="T76" fmla="*/ 20 w 43"/>
                    <a:gd name="T77" fmla="*/ 15 h 25"/>
                    <a:gd name="T78" fmla="*/ 23 w 43"/>
                    <a:gd name="T79" fmla="*/ 15 h 25"/>
                    <a:gd name="T80" fmla="*/ 25 w 43"/>
                    <a:gd name="T81" fmla="*/ 17 h 25"/>
                    <a:gd name="T82" fmla="*/ 27 w 43"/>
                    <a:gd name="T83" fmla="*/ 17 h 2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25"/>
                    <a:gd name="T128" fmla="*/ 43 w 43"/>
                    <a:gd name="T129" fmla="*/ 25 h 2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7" y="17"/>
                      </a:lnTo>
                      <a:lnTo>
                        <a:pt x="11" y="17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4" y="3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3"/>
                      </a:lnTo>
                      <a:lnTo>
                        <a:pt x="38" y="3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41" y="7"/>
                      </a:lnTo>
                      <a:lnTo>
                        <a:pt x="43" y="7"/>
                      </a:lnTo>
                      <a:lnTo>
                        <a:pt x="43" y="9"/>
                      </a:lnTo>
                      <a:lnTo>
                        <a:pt x="43" y="11"/>
                      </a:lnTo>
                      <a:lnTo>
                        <a:pt x="41" y="13"/>
                      </a:lnTo>
                      <a:lnTo>
                        <a:pt x="39" y="15"/>
                      </a:lnTo>
                      <a:lnTo>
                        <a:pt x="38" y="17"/>
                      </a:lnTo>
                      <a:lnTo>
                        <a:pt x="39" y="17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2" y="25"/>
                      </a:lnTo>
                      <a:lnTo>
                        <a:pt x="22" y="25"/>
                      </a:lnTo>
                      <a:lnTo>
                        <a:pt x="0" y="25"/>
                      </a:lnTo>
                      <a:close/>
                      <a:moveTo>
                        <a:pt x="27" y="17"/>
                      </a:moveTo>
                      <a:lnTo>
                        <a:pt x="29" y="17"/>
                      </a:lnTo>
                      <a:lnTo>
                        <a:pt x="31" y="17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3" y="15"/>
                      </a:lnTo>
                      <a:lnTo>
                        <a:pt x="25" y="17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0" name="Freeform 326"/>
                <p:cNvSpPr>
                  <a:spLocks noEditPoints="1"/>
                </p:cNvSpPr>
                <p:nvPr/>
              </p:nvSpPr>
              <p:spPr bwMode="auto">
                <a:xfrm>
                  <a:off x="2614" y="3077"/>
                  <a:ext cx="32" cy="27"/>
                </a:xfrm>
                <a:custGeom>
                  <a:avLst/>
                  <a:gdLst>
                    <a:gd name="T0" fmla="*/ 18 w 32"/>
                    <a:gd name="T1" fmla="*/ 19 h 27"/>
                    <a:gd name="T2" fmla="*/ 21 w 32"/>
                    <a:gd name="T3" fmla="*/ 19 h 27"/>
                    <a:gd name="T4" fmla="*/ 23 w 32"/>
                    <a:gd name="T5" fmla="*/ 17 h 27"/>
                    <a:gd name="T6" fmla="*/ 25 w 32"/>
                    <a:gd name="T7" fmla="*/ 15 h 27"/>
                    <a:gd name="T8" fmla="*/ 25 w 32"/>
                    <a:gd name="T9" fmla="*/ 13 h 27"/>
                    <a:gd name="T10" fmla="*/ 25 w 32"/>
                    <a:gd name="T11" fmla="*/ 13 h 27"/>
                    <a:gd name="T12" fmla="*/ 23 w 32"/>
                    <a:gd name="T13" fmla="*/ 10 h 27"/>
                    <a:gd name="T14" fmla="*/ 21 w 32"/>
                    <a:gd name="T15" fmla="*/ 10 h 27"/>
                    <a:gd name="T16" fmla="*/ 23 w 32"/>
                    <a:gd name="T17" fmla="*/ 6 h 27"/>
                    <a:gd name="T18" fmla="*/ 23 w 32"/>
                    <a:gd name="T19" fmla="*/ 0 h 27"/>
                    <a:gd name="T20" fmla="*/ 27 w 32"/>
                    <a:gd name="T21" fmla="*/ 4 h 27"/>
                    <a:gd name="T22" fmla="*/ 28 w 32"/>
                    <a:gd name="T23" fmla="*/ 6 h 27"/>
                    <a:gd name="T24" fmla="*/ 32 w 32"/>
                    <a:gd name="T25" fmla="*/ 13 h 27"/>
                    <a:gd name="T26" fmla="*/ 32 w 32"/>
                    <a:gd name="T27" fmla="*/ 17 h 27"/>
                    <a:gd name="T28" fmla="*/ 30 w 32"/>
                    <a:gd name="T29" fmla="*/ 19 h 27"/>
                    <a:gd name="T30" fmla="*/ 28 w 32"/>
                    <a:gd name="T31" fmla="*/ 23 h 27"/>
                    <a:gd name="T32" fmla="*/ 25 w 32"/>
                    <a:gd name="T33" fmla="*/ 25 h 27"/>
                    <a:gd name="T34" fmla="*/ 21 w 32"/>
                    <a:gd name="T35" fmla="*/ 27 h 27"/>
                    <a:gd name="T36" fmla="*/ 16 w 32"/>
                    <a:gd name="T37" fmla="*/ 27 h 27"/>
                    <a:gd name="T38" fmla="*/ 9 w 32"/>
                    <a:gd name="T39" fmla="*/ 27 h 27"/>
                    <a:gd name="T40" fmla="*/ 5 w 32"/>
                    <a:gd name="T41" fmla="*/ 25 h 27"/>
                    <a:gd name="T42" fmla="*/ 2 w 32"/>
                    <a:gd name="T43" fmla="*/ 21 h 27"/>
                    <a:gd name="T44" fmla="*/ 0 w 32"/>
                    <a:gd name="T45" fmla="*/ 15 h 27"/>
                    <a:gd name="T46" fmla="*/ 2 w 32"/>
                    <a:gd name="T47" fmla="*/ 10 h 27"/>
                    <a:gd name="T48" fmla="*/ 2 w 32"/>
                    <a:gd name="T49" fmla="*/ 6 h 27"/>
                    <a:gd name="T50" fmla="*/ 5 w 32"/>
                    <a:gd name="T51" fmla="*/ 2 h 27"/>
                    <a:gd name="T52" fmla="*/ 11 w 32"/>
                    <a:gd name="T53" fmla="*/ 0 h 27"/>
                    <a:gd name="T54" fmla="*/ 18 w 32"/>
                    <a:gd name="T55" fmla="*/ 0 h 27"/>
                    <a:gd name="T56" fmla="*/ 18 w 32"/>
                    <a:gd name="T57" fmla="*/ 0 h 27"/>
                    <a:gd name="T58" fmla="*/ 11 w 32"/>
                    <a:gd name="T59" fmla="*/ 10 h 27"/>
                    <a:gd name="T60" fmla="*/ 9 w 32"/>
                    <a:gd name="T61" fmla="*/ 10 h 27"/>
                    <a:gd name="T62" fmla="*/ 7 w 32"/>
                    <a:gd name="T63" fmla="*/ 13 h 27"/>
                    <a:gd name="T64" fmla="*/ 7 w 32"/>
                    <a:gd name="T65" fmla="*/ 15 h 27"/>
                    <a:gd name="T66" fmla="*/ 7 w 32"/>
                    <a:gd name="T67" fmla="*/ 17 h 27"/>
                    <a:gd name="T68" fmla="*/ 9 w 32"/>
                    <a:gd name="T69" fmla="*/ 17 h 27"/>
                    <a:gd name="T70" fmla="*/ 11 w 32"/>
                    <a:gd name="T71" fmla="*/ 19 h 27"/>
                    <a:gd name="T72" fmla="*/ 12 w 32"/>
                    <a:gd name="T73" fmla="*/ 19 h 27"/>
                    <a:gd name="T74" fmla="*/ 12 w 32"/>
                    <a:gd name="T75" fmla="*/ 15 h 27"/>
                    <a:gd name="T76" fmla="*/ 12 w 32"/>
                    <a:gd name="T77" fmla="*/ 10 h 2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27"/>
                    <a:gd name="T119" fmla="*/ 32 w 32"/>
                    <a:gd name="T120" fmla="*/ 27 h 2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27">
                      <a:moveTo>
                        <a:pt x="18" y="0"/>
                      </a:moveTo>
                      <a:lnTo>
                        <a:pt x="18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3" y="6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6" y="27"/>
                      </a:lnTo>
                      <a:lnTo>
                        <a:pt x="12" y="27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  <a:moveTo>
                        <a:pt x="12" y="10"/>
                      </a:move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1" name="Freeform 327"/>
                <p:cNvSpPr>
                  <a:spLocks/>
                </p:cNvSpPr>
                <p:nvPr/>
              </p:nvSpPr>
              <p:spPr bwMode="auto">
                <a:xfrm>
                  <a:off x="2614" y="3028"/>
                  <a:ext cx="30" cy="23"/>
                </a:xfrm>
                <a:custGeom>
                  <a:avLst/>
                  <a:gdLst>
                    <a:gd name="T0" fmla="*/ 2 w 30"/>
                    <a:gd name="T1" fmla="*/ 23 h 23"/>
                    <a:gd name="T2" fmla="*/ 2 w 30"/>
                    <a:gd name="T3" fmla="*/ 19 h 23"/>
                    <a:gd name="T4" fmla="*/ 2 w 30"/>
                    <a:gd name="T5" fmla="*/ 16 h 23"/>
                    <a:gd name="T6" fmla="*/ 2 w 30"/>
                    <a:gd name="T7" fmla="*/ 14 h 23"/>
                    <a:gd name="T8" fmla="*/ 2 w 30"/>
                    <a:gd name="T9" fmla="*/ 14 h 23"/>
                    <a:gd name="T10" fmla="*/ 3 w 30"/>
                    <a:gd name="T11" fmla="*/ 14 h 23"/>
                    <a:gd name="T12" fmla="*/ 5 w 30"/>
                    <a:gd name="T13" fmla="*/ 14 h 23"/>
                    <a:gd name="T14" fmla="*/ 3 w 30"/>
                    <a:gd name="T15" fmla="*/ 14 h 23"/>
                    <a:gd name="T16" fmla="*/ 3 w 30"/>
                    <a:gd name="T17" fmla="*/ 14 h 23"/>
                    <a:gd name="T18" fmla="*/ 2 w 30"/>
                    <a:gd name="T19" fmla="*/ 12 h 23"/>
                    <a:gd name="T20" fmla="*/ 2 w 30"/>
                    <a:gd name="T21" fmla="*/ 12 h 23"/>
                    <a:gd name="T22" fmla="*/ 0 w 30"/>
                    <a:gd name="T23" fmla="*/ 10 h 23"/>
                    <a:gd name="T24" fmla="*/ 0 w 30"/>
                    <a:gd name="T25" fmla="*/ 10 h 23"/>
                    <a:gd name="T26" fmla="*/ 0 w 30"/>
                    <a:gd name="T27" fmla="*/ 6 h 23"/>
                    <a:gd name="T28" fmla="*/ 0 w 30"/>
                    <a:gd name="T29" fmla="*/ 4 h 23"/>
                    <a:gd name="T30" fmla="*/ 2 w 30"/>
                    <a:gd name="T31" fmla="*/ 4 h 23"/>
                    <a:gd name="T32" fmla="*/ 2 w 30"/>
                    <a:gd name="T33" fmla="*/ 2 h 23"/>
                    <a:gd name="T34" fmla="*/ 3 w 30"/>
                    <a:gd name="T35" fmla="*/ 2 h 23"/>
                    <a:gd name="T36" fmla="*/ 5 w 30"/>
                    <a:gd name="T37" fmla="*/ 0 h 23"/>
                    <a:gd name="T38" fmla="*/ 7 w 30"/>
                    <a:gd name="T39" fmla="*/ 0 h 23"/>
                    <a:gd name="T40" fmla="*/ 9 w 30"/>
                    <a:gd name="T41" fmla="*/ 0 h 23"/>
                    <a:gd name="T42" fmla="*/ 12 w 30"/>
                    <a:gd name="T43" fmla="*/ 0 h 23"/>
                    <a:gd name="T44" fmla="*/ 16 w 30"/>
                    <a:gd name="T45" fmla="*/ 0 h 23"/>
                    <a:gd name="T46" fmla="*/ 21 w 30"/>
                    <a:gd name="T47" fmla="*/ 0 h 23"/>
                    <a:gd name="T48" fmla="*/ 27 w 30"/>
                    <a:gd name="T49" fmla="*/ 0 h 23"/>
                    <a:gd name="T50" fmla="*/ 30 w 30"/>
                    <a:gd name="T51" fmla="*/ 0 h 23"/>
                    <a:gd name="T52" fmla="*/ 30 w 30"/>
                    <a:gd name="T53" fmla="*/ 4 h 23"/>
                    <a:gd name="T54" fmla="*/ 30 w 30"/>
                    <a:gd name="T55" fmla="*/ 6 h 23"/>
                    <a:gd name="T56" fmla="*/ 30 w 30"/>
                    <a:gd name="T57" fmla="*/ 8 h 23"/>
                    <a:gd name="T58" fmla="*/ 14 w 30"/>
                    <a:gd name="T59" fmla="*/ 8 h 23"/>
                    <a:gd name="T60" fmla="*/ 12 w 30"/>
                    <a:gd name="T61" fmla="*/ 8 h 23"/>
                    <a:gd name="T62" fmla="*/ 11 w 30"/>
                    <a:gd name="T63" fmla="*/ 8 h 23"/>
                    <a:gd name="T64" fmla="*/ 11 w 30"/>
                    <a:gd name="T65" fmla="*/ 8 h 23"/>
                    <a:gd name="T66" fmla="*/ 9 w 30"/>
                    <a:gd name="T67" fmla="*/ 8 h 23"/>
                    <a:gd name="T68" fmla="*/ 9 w 30"/>
                    <a:gd name="T69" fmla="*/ 10 h 23"/>
                    <a:gd name="T70" fmla="*/ 9 w 30"/>
                    <a:gd name="T71" fmla="*/ 10 h 23"/>
                    <a:gd name="T72" fmla="*/ 9 w 30"/>
                    <a:gd name="T73" fmla="*/ 10 h 23"/>
                    <a:gd name="T74" fmla="*/ 9 w 30"/>
                    <a:gd name="T75" fmla="*/ 12 h 23"/>
                    <a:gd name="T76" fmla="*/ 9 w 30"/>
                    <a:gd name="T77" fmla="*/ 12 h 23"/>
                    <a:gd name="T78" fmla="*/ 9 w 30"/>
                    <a:gd name="T79" fmla="*/ 12 h 23"/>
                    <a:gd name="T80" fmla="*/ 11 w 30"/>
                    <a:gd name="T81" fmla="*/ 14 h 23"/>
                    <a:gd name="T82" fmla="*/ 16 w 30"/>
                    <a:gd name="T83" fmla="*/ 14 h 23"/>
                    <a:gd name="T84" fmla="*/ 20 w 30"/>
                    <a:gd name="T85" fmla="*/ 14 h 23"/>
                    <a:gd name="T86" fmla="*/ 23 w 30"/>
                    <a:gd name="T87" fmla="*/ 14 h 23"/>
                    <a:gd name="T88" fmla="*/ 27 w 30"/>
                    <a:gd name="T89" fmla="*/ 14 h 23"/>
                    <a:gd name="T90" fmla="*/ 30 w 30"/>
                    <a:gd name="T91" fmla="*/ 14 h 23"/>
                    <a:gd name="T92" fmla="*/ 30 w 30"/>
                    <a:gd name="T93" fmla="*/ 16 h 23"/>
                    <a:gd name="T94" fmla="*/ 30 w 30"/>
                    <a:gd name="T95" fmla="*/ 19 h 23"/>
                    <a:gd name="T96" fmla="*/ 30 w 30"/>
                    <a:gd name="T97" fmla="*/ 23 h 23"/>
                    <a:gd name="T98" fmla="*/ 23 w 30"/>
                    <a:gd name="T99" fmla="*/ 23 h 23"/>
                    <a:gd name="T100" fmla="*/ 16 w 30"/>
                    <a:gd name="T101" fmla="*/ 23 h 23"/>
                    <a:gd name="T102" fmla="*/ 9 w 30"/>
                    <a:gd name="T103" fmla="*/ 23 h 23"/>
                    <a:gd name="T104" fmla="*/ 2 w 30"/>
                    <a:gd name="T105" fmla="*/ 23 h 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"/>
                    <a:gd name="T160" fmla="*/ 0 h 23"/>
                    <a:gd name="T161" fmla="*/ 30 w 30"/>
                    <a:gd name="T162" fmla="*/ 23 h 2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" h="23">
                      <a:moveTo>
                        <a:pt x="2" y="23"/>
                      </a:move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6" y="14"/>
                      </a:lnTo>
                      <a:lnTo>
                        <a:pt x="20" y="14"/>
                      </a:lnTo>
                      <a:lnTo>
                        <a:pt x="23" y="14"/>
                      </a:lnTo>
                      <a:lnTo>
                        <a:pt x="27" y="14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9"/>
                      </a:lnTo>
                      <a:lnTo>
                        <a:pt x="30" y="23"/>
                      </a:lnTo>
                      <a:lnTo>
                        <a:pt x="23" y="23"/>
                      </a:lnTo>
                      <a:lnTo>
                        <a:pt x="16" y="23"/>
                      </a:lnTo>
                      <a:lnTo>
                        <a:pt x="9" y="23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2" name="Freeform 328"/>
                <p:cNvSpPr>
                  <a:spLocks/>
                </p:cNvSpPr>
                <p:nvPr/>
              </p:nvSpPr>
              <p:spPr bwMode="auto">
                <a:xfrm>
                  <a:off x="2616" y="2979"/>
                  <a:ext cx="28" cy="23"/>
                </a:xfrm>
                <a:custGeom>
                  <a:avLst/>
                  <a:gdLst>
                    <a:gd name="T0" fmla="*/ 0 w 28"/>
                    <a:gd name="T1" fmla="*/ 23 h 23"/>
                    <a:gd name="T2" fmla="*/ 0 w 28"/>
                    <a:gd name="T3" fmla="*/ 16 h 23"/>
                    <a:gd name="T4" fmla="*/ 0 w 28"/>
                    <a:gd name="T5" fmla="*/ 12 h 23"/>
                    <a:gd name="T6" fmla="*/ 0 w 28"/>
                    <a:gd name="T7" fmla="*/ 6 h 23"/>
                    <a:gd name="T8" fmla="*/ 0 w 28"/>
                    <a:gd name="T9" fmla="*/ 0 h 23"/>
                    <a:gd name="T10" fmla="*/ 5 w 28"/>
                    <a:gd name="T11" fmla="*/ 0 h 23"/>
                    <a:gd name="T12" fmla="*/ 21 w 28"/>
                    <a:gd name="T13" fmla="*/ 12 h 23"/>
                    <a:gd name="T14" fmla="*/ 21 w 28"/>
                    <a:gd name="T15" fmla="*/ 0 h 23"/>
                    <a:gd name="T16" fmla="*/ 23 w 28"/>
                    <a:gd name="T17" fmla="*/ 0 h 23"/>
                    <a:gd name="T18" fmla="*/ 25 w 28"/>
                    <a:gd name="T19" fmla="*/ 0 h 23"/>
                    <a:gd name="T20" fmla="*/ 26 w 28"/>
                    <a:gd name="T21" fmla="*/ 0 h 23"/>
                    <a:gd name="T22" fmla="*/ 28 w 28"/>
                    <a:gd name="T23" fmla="*/ 0 h 23"/>
                    <a:gd name="T24" fmla="*/ 28 w 28"/>
                    <a:gd name="T25" fmla="*/ 6 h 23"/>
                    <a:gd name="T26" fmla="*/ 28 w 28"/>
                    <a:gd name="T27" fmla="*/ 12 h 23"/>
                    <a:gd name="T28" fmla="*/ 28 w 28"/>
                    <a:gd name="T29" fmla="*/ 16 h 23"/>
                    <a:gd name="T30" fmla="*/ 28 w 28"/>
                    <a:gd name="T31" fmla="*/ 23 h 23"/>
                    <a:gd name="T32" fmla="*/ 26 w 28"/>
                    <a:gd name="T33" fmla="*/ 23 h 23"/>
                    <a:gd name="T34" fmla="*/ 25 w 28"/>
                    <a:gd name="T35" fmla="*/ 23 h 23"/>
                    <a:gd name="T36" fmla="*/ 23 w 28"/>
                    <a:gd name="T37" fmla="*/ 23 h 23"/>
                    <a:gd name="T38" fmla="*/ 21 w 28"/>
                    <a:gd name="T39" fmla="*/ 23 h 23"/>
                    <a:gd name="T40" fmla="*/ 18 w 28"/>
                    <a:gd name="T41" fmla="*/ 20 h 23"/>
                    <a:gd name="T42" fmla="*/ 14 w 28"/>
                    <a:gd name="T43" fmla="*/ 16 h 23"/>
                    <a:gd name="T44" fmla="*/ 10 w 28"/>
                    <a:gd name="T45" fmla="*/ 14 h 23"/>
                    <a:gd name="T46" fmla="*/ 7 w 28"/>
                    <a:gd name="T47" fmla="*/ 12 h 23"/>
                    <a:gd name="T48" fmla="*/ 7 w 28"/>
                    <a:gd name="T49" fmla="*/ 14 h 23"/>
                    <a:gd name="T50" fmla="*/ 7 w 28"/>
                    <a:gd name="T51" fmla="*/ 16 h 23"/>
                    <a:gd name="T52" fmla="*/ 7 w 28"/>
                    <a:gd name="T53" fmla="*/ 23 h 23"/>
                    <a:gd name="T54" fmla="*/ 5 w 28"/>
                    <a:gd name="T55" fmla="*/ 23 h 23"/>
                    <a:gd name="T56" fmla="*/ 3 w 28"/>
                    <a:gd name="T57" fmla="*/ 23 h 23"/>
                    <a:gd name="T58" fmla="*/ 0 w 28"/>
                    <a:gd name="T59" fmla="*/ 23 h 2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8"/>
                    <a:gd name="T91" fmla="*/ 0 h 23"/>
                    <a:gd name="T92" fmla="*/ 28 w 28"/>
                    <a:gd name="T93" fmla="*/ 23 h 2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8" h="23">
                      <a:moveTo>
                        <a:pt x="0" y="23"/>
                      </a:move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21" y="1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6"/>
                      </a:lnTo>
                      <a:lnTo>
                        <a:pt x="28" y="12"/>
                      </a:lnTo>
                      <a:lnTo>
                        <a:pt x="28" y="16"/>
                      </a:lnTo>
                      <a:lnTo>
                        <a:pt x="28" y="23"/>
                      </a:lnTo>
                      <a:lnTo>
                        <a:pt x="26" y="23"/>
                      </a:lnTo>
                      <a:lnTo>
                        <a:pt x="25" y="23"/>
                      </a:lnTo>
                      <a:lnTo>
                        <a:pt x="23" y="23"/>
                      </a:lnTo>
                      <a:lnTo>
                        <a:pt x="21" y="23"/>
                      </a:lnTo>
                      <a:lnTo>
                        <a:pt x="18" y="20"/>
                      </a:lnTo>
                      <a:lnTo>
                        <a:pt x="14" y="16"/>
                      </a:lnTo>
                      <a:lnTo>
                        <a:pt x="10" y="14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5" y="23"/>
                      </a:lnTo>
                      <a:lnTo>
                        <a:pt x="3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3" name="Freeform 329"/>
                <p:cNvSpPr>
                  <a:spLocks noEditPoints="1"/>
                </p:cNvSpPr>
                <p:nvPr/>
              </p:nvSpPr>
              <p:spPr bwMode="auto">
                <a:xfrm>
                  <a:off x="2614" y="2932"/>
                  <a:ext cx="32" cy="27"/>
                </a:xfrm>
                <a:custGeom>
                  <a:avLst/>
                  <a:gdLst>
                    <a:gd name="T0" fmla="*/ 12 w 32"/>
                    <a:gd name="T1" fmla="*/ 27 h 27"/>
                    <a:gd name="T2" fmla="*/ 7 w 32"/>
                    <a:gd name="T3" fmla="*/ 24 h 27"/>
                    <a:gd name="T4" fmla="*/ 3 w 32"/>
                    <a:gd name="T5" fmla="*/ 20 h 27"/>
                    <a:gd name="T6" fmla="*/ 0 w 32"/>
                    <a:gd name="T7" fmla="*/ 16 h 27"/>
                    <a:gd name="T8" fmla="*/ 0 w 32"/>
                    <a:gd name="T9" fmla="*/ 10 h 27"/>
                    <a:gd name="T10" fmla="*/ 3 w 32"/>
                    <a:gd name="T11" fmla="*/ 4 h 27"/>
                    <a:gd name="T12" fmla="*/ 9 w 32"/>
                    <a:gd name="T13" fmla="*/ 0 h 27"/>
                    <a:gd name="T14" fmla="*/ 16 w 32"/>
                    <a:gd name="T15" fmla="*/ 0 h 27"/>
                    <a:gd name="T16" fmla="*/ 21 w 32"/>
                    <a:gd name="T17" fmla="*/ 2 h 27"/>
                    <a:gd name="T18" fmla="*/ 28 w 32"/>
                    <a:gd name="T19" fmla="*/ 6 h 27"/>
                    <a:gd name="T20" fmla="*/ 32 w 32"/>
                    <a:gd name="T21" fmla="*/ 10 h 27"/>
                    <a:gd name="T22" fmla="*/ 32 w 32"/>
                    <a:gd name="T23" fmla="*/ 16 h 27"/>
                    <a:gd name="T24" fmla="*/ 28 w 32"/>
                    <a:gd name="T25" fmla="*/ 20 h 27"/>
                    <a:gd name="T26" fmla="*/ 25 w 32"/>
                    <a:gd name="T27" fmla="*/ 24 h 27"/>
                    <a:gd name="T28" fmla="*/ 20 w 32"/>
                    <a:gd name="T29" fmla="*/ 27 h 27"/>
                    <a:gd name="T30" fmla="*/ 16 w 32"/>
                    <a:gd name="T31" fmla="*/ 27 h 27"/>
                    <a:gd name="T32" fmla="*/ 18 w 32"/>
                    <a:gd name="T33" fmla="*/ 18 h 27"/>
                    <a:gd name="T34" fmla="*/ 20 w 32"/>
                    <a:gd name="T35" fmla="*/ 16 h 27"/>
                    <a:gd name="T36" fmla="*/ 23 w 32"/>
                    <a:gd name="T37" fmla="*/ 16 h 27"/>
                    <a:gd name="T38" fmla="*/ 23 w 32"/>
                    <a:gd name="T39" fmla="*/ 12 h 27"/>
                    <a:gd name="T40" fmla="*/ 23 w 32"/>
                    <a:gd name="T41" fmla="*/ 12 h 27"/>
                    <a:gd name="T42" fmla="*/ 21 w 32"/>
                    <a:gd name="T43" fmla="*/ 10 h 27"/>
                    <a:gd name="T44" fmla="*/ 20 w 32"/>
                    <a:gd name="T45" fmla="*/ 10 h 27"/>
                    <a:gd name="T46" fmla="*/ 16 w 32"/>
                    <a:gd name="T47" fmla="*/ 8 h 27"/>
                    <a:gd name="T48" fmla="*/ 12 w 32"/>
                    <a:gd name="T49" fmla="*/ 10 h 27"/>
                    <a:gd name="T50" fmla="*/ 11 w 32"/>
                    <a:gd name="T51" fmla="*/ 10 h 27"/>
                    <a:gd name="T52" fmla="*/ 9 w 32"/>
                    <a:gd name="T53" fmla="*/ 12 h 27"/>
                    <a:gd name="T54" fmla="*/ 9 w 32"/>
                    <a:gd name="T55" fmla="*/ 12 h 27"/>
                    <a:gd name="T56" fmla="*/ 9 w 32"/>
                    <a:gd name="T57" fmla="*/ 16 h 27"/>
                    <a:gd name="T58" fmla="*/ 11 w 32"/>
                    <a:gd name="T59" fmla="*/ 16 h 27"/>
                    <a:gd name="T60" fmla="*/ 14 w 32"/>
                    <a:gd name="T61" fmla="*/ 18 h 27"/>
                    <a:gd name="T62" fmla="*/ 16 w 32"/>
                    <a:gd name="T63" fmla="*/ 18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27"/>
                    <a:gd name="T98" fmla="*/ 32 w 32"/>
                    <a:gd name="T99" fmla="*/ 27 h 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27">
                      <a:moveTo>
                        <a:pt x="16" y="27"/>
                      </a:moveTo>
                      <a:lnTo>
                        <a:pt x="12" y="27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2"/>
                      </a:lnTo>
                      <a:lnTo>
                        <a:pt x="3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6" y="27"/>
                      </a:lnTo>
                      <a:close/>
                      <a:moveTo>
                        <a:pt x="16" y="18"/>
                      </a:move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4" name="Freeform 330"/>
                <p:cNvSpPr>
                  <a:spLocks/>
                </p:cNvSpPr>
                <p:nvPr/>
              </p:nvSpPr>
              <p:spPr bwMode="auto">
                <a:xfrm>
                  <a:off x="2603" y="2889"/>
                  <a:ext cx="41" cy="18"/>
                </a:xfrm>
                <a:custGeom>
                  <a:avLst/>
                  <a:gdLst>
                    <a:gd name="T0" fmla="*/ 13 w 41"/>
                    <a:gd name="T1" fmla="*/ 6 h 18"/>
                    <a:gd name="T2" fmla="*/ 13 w 41"/>
                    <a:gd name="T3" fmla="*/ 2 h 18"/>
                    <a:gd name="T4" fmla="*/ 16 w 41"/>
                    <a:gd name="T5" fmla="*/ 2 h 18"/>
                    <a:gd name="T6" fmla="*/ 20 w 41"/>
                    <a:gd name="T7" fmla="*/ 2 h 18"/>
                    <a:gd name="T8" fmla="*/ 20 w 41"/>
                    <a:gd name="T9" fmla="*/ 6 h 18"/>
                    <a:gd name="T10" fmla="*/ 41 w 41"/>
                    <a:gd name="T11" fmla="*/ 6 h 18"/>
                    <a:gd name="T12" fmla="*/ 41 w 41"/>
                    <a:gd name="T13" fmla="*/ 12 h 18"/>
                    <a:gd name="T14" fmla="*/ 41 w 41"/>
                    <a:gd name="T15" fmla="*/ 16 h 18"/>
                    <a:gd name="T16" fmla="*/ 20 w 41"/>
                    <a:gd name="T17" fmla="*/ 16 h 18"/>
                    <a:gd name="T18" fmla="*/ 20 w 41"/>
                    <a:gd name="T19" fmla="*/ 18 h 18"/>
                    <a:gd name="T20" fmla="*/ 18 w 41"/>
                    <a:gd name="T21" fmla="*/ 18 h 18"/>
                    <a:gd name="T22" fmla="*/ 14 w 41"/>
                    <a:gd name="T23" fmla="*/ 18 h 18"/>
                    <a:gd name="T24" fmla="*/ 13 w 41"/>
                    <a:gd name="T25" fmla="*/ 18 h 18"/>
                    <a:gd name="T26" fmla="*/ 13 w 41"/>
                    <a:gd name="T27" fmla="*/ 16 h 18"/>
                    <a:gd name="T28" fmla="*/ 11 w 41"/>
                    <a:gd name="T29" fmla="*/ 16 h 18"/>
                    <a:gd name="T30" fmla="*/ 11 w 41"/>
                    <a:gd name="T31" fmla="*/ 16 h 18"/>
                    <a:gd name="T32" fmla="*/ 7 w 41"/>
                    <a:gd name="T33" fmla="*/ 16 h 18"/>
                    <a:gd name="T34" fmla="*/ 6 w 41"/>
                    <a:gd name="T35" fmla="*/ 14 h 18"/>
                    <a:gd name="T36" fmla="*/ 4 w 41"/>
                    <a:gd name="T37" fmla="*/ 14 h 18"/>
                    <a:gd name="T38" fmla="*/ 2 w 41"/>
                    <a:gd name="T39" fmla="*/ 14 h 18"/>
                    <a:gd name="T40" fmla="*/ 0 w 41"/>
                    <a:gd name="T41" fmla="*/ 12 h 18"/>
                    <a:gd name="T42" fmla="*/ 0 w 41"/>
                    <a:gd name="T43" fmla="*/ 10 h 18"/>
                    <a:gd name="T44" fmla="*/ 0 w 41"/>
                    <a:gd name="T45" fmla="*/ 8 h 18"/>
                    <a:gd name="T46" fmla="*/ 0 w 41"/>
                    <a:gd name="T47" fmla="*/ 2 h 18"/>
                    <a:gd name="T48" fmla="*/ 2 w 41"/>
                    <a:gd name="T49" fmla="*/ 0 h 18"/>
                    <a:gd name="T50" fmla="*/ 6 w 41"/>
                    <a:gd name="T51" fmla="*/ 2 h 18"/>
                    <a:gd name="T52" fmla="*/ 7 w 41"/>
                    <a:gd name="T53" fmla="*/ 2 h 18"/>
                    <a:gd name="T54" fmla="*/ 7 w 41"/>
                    <a:gd name="T55" fmla="*/ 4 h 18"/>
                    <a:gd name="T56" fmla="*/ 7 w 41"/>
                    <a:gd name="T57" fmla="*/ 4 h 18"/>
                    <a:gd name="T58" fmla="*/ 7 w 41"/>
                    <a:gd name="T59" fmla="*/ 6 h 18"/>
                    <a:gd name="T60" fmla="*/ 7 w 41"/>
                    <a:gd name="T61" fmla="*/ 6 h 18"/>
                    <a:gd name="T62" fmla="*/ 9 w 41"/>
                    <a:gd name="T63" fmla="*/ 6 h 18"/>
                    <a:gd name="T64" fmla="*/ 9 w 41"/>
                    <a:gd name="T65" fmla="*/ 6 h 18"/>
                    <a:gd name="T66" fmla="*/ 13 w 41"/>
                    <a:gd name="T67" fmla="*/ 6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18"/>
                    <a:gd name="T104" fmla="*/ 41 w 41"/>
                    <a:gd name="T105" fmla="*/ 18 h 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18">
                      <a:moveTo>
                        <a:pt x="13" y="6"/>
                      </a:move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20" y="16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5" name="Freeform 331"/>
                <p:cNvSpPr>
                  <a:spLocks/>
                </p:cNvSpPr>
                <p:nvPr/>
              </p:nvSpPr>
              <p:spPr bwMode="auto">
                <a:xfrm>
                  <a:off x="2616" y="2852"/>
                  <a:ext cx="30" cy="23"/>
                </a:xfrm>
                <a:custGeom>
                  <a:avLst/>
                  <a:gdLst>
                    <a:gd name="T0" fmla="*/ 28 w 30"/>
                    <a:gd name="T1" fmla="*/ 0 h 23"/>
                    <a:gd name="T2" fmla="*/ 28 w 30"/>
                    <a:gd name="T3" fmla="*/ 4 h 23"/>
                    <a:gd name="T4" fmla="*/ 28 w 30"/>
                    <a:gd name="T5" fmla="*/ 6 h 23"/>
                    <a:gd name="T6" fmla="*/ 28 w 30"/>
                    <a:gd name="T7" fmla="*/ 8 h 23"/>
                    <a:gd name="T8" fmla="*/ 23 w 30"/>
                    <a:gd name="T9" fmla="*/ 8 h 23"/>
                    <a:gd name="T10" fmla="*/ 25 w 30"/>
                    <a:gd name="T11" fmla="*/ 8 h 23"/>
                    <a:gd name="T12" fmla="*/ 26 w 30"/>
                    <a:gd name="T13" fmla="*/ 10 h 23"/>
                    <a:gd name="T14" fmla="*/ 26 w 30"/>
                    <a:gd name="T15" fmla="*/ 10 h 23"/>
                    <a:gd name="T16" fmla="*/ 28 w 30"/>
                    <a:gd name="T17" fmla="*/ 10 h 23"/>
                    <a:gd name="T18" fmla="*/ 28 w 30"/>
                    <a:gd name="T19" fmla="*/ 12 h 23"/>
                    <a:gd name="T20" fmla="*/ 30 w 30"/>
                    <a:gd name="T21" fmla="*/ 14 h 23"/>
                    <a:gd name="T22" fmla="*/ 30 w 30"/>
                    <a:gd name="T23" fmla="*/ 14 h 23"/>
                    <a:gd name="T24" fmla="*/ 30 w 30"/>
                    <a:gd name="T25" fmla="*/ 16 h 23"/>
                    <a:gd name="T26" fmla="*/ 30 w 30"/>
                    <a:gd name="T27" fmla="*/ 18 h 23"/>
                    <a:gd name="T28" fmla="*/ 28 w 30"/>
                    <a:gd name="T29" fmla="*/ 18 h 23"/>
                    <a:gd name="T30" fmla="*/ 28 w 30"/>
                    <a:gd name="T31" fmla="*/ 21 h 23"/>
                    <a:gd name="T32" fmla="*/ 26 w 30"/>
                    <a:gd name="T33" fmla="*/ 21 h 23"/>
                    <a:gd name="T34" fmla="*/ 25 w 30"/>
                    <a:gd name="T35" fmla="*/ 23 h 23"/>
                    <a:gd name="T36" fmla="*/ 23 w 30"/>
                    <a:gd name="T37" fmla="*/ 23 h 23"/>
                    <a:gd name="T38" fmla="*/ 18 w 30"/>
                    <a:gd name="T39" fmla="*/ 23 h 23"/>
                    <a:gd name="T40" fmla="*/ 14 w 30"/>
                    <a:gd name="T41" fmla="*/ 23 h 23"/>
                    <a:gd name="T42" fmla="*/ 9 w 30"/>
                    <a:gd name="T43" fmla="*/ 23 h 23"/>
                    <a:gd name="T44" fmla="*/ 3 w 30"/>
                    <a:gd name="T45" fmla="*/ 23 h 23"/>
                    <a:gd name="T46" fmla="*/ 0 w 30"/>
                    <a:gd name="T47" fmla="*/ 23 h 23"/>
                    <a:gd name="T48" fmla="*/ 0 w 30"/>
                    <a:gd name="T49" fmla="*/ 18 h 23"/>
                    <a:gd name="T50" fmla="*/ 0 w 30"/>
                    <a:gd name="T51" fmla="*/ 16 h 23"/>
                    <a:gd name="T52" fmla="*/ 0 w 30"/>
                    <a:gd name="T53" fmla="*/ 14 h 23"/>
                    <a:gd name="T54" fmla="*/ 16 w 30"/>
                    <a:gd name="T55" fmla="*/ 14 h 23"/>
                    <a:gd name="T56" fmla="*/ 18 w 30"/>
                    <a:gd name="T57" fmla="*/ 14 h 23"/>
                    <a:gd name="T58" fmla="*/ 18 w 30"/>
                    <a:gd name="T59" fmla="*/ 14 h 23"/>
                    <a:gd name="T60" fmla="*/ 18 w 30"/>
                    <a:gd name="T61" fmla="*/ 14 h 23"/>
                    <a:gd name="T62" fmla="*/ 19 w 30"/>
                    <a:gd name="T63" fmla="*/ 14 h 23"/>
                    <a:gd name="T64" fmla="*/ 19 w 30"/>
                    <a:gd name="T65" fmla="*/ 12 h 23"/>
                    <a:gd name="T66" fmla="*/ 21 w 30"/>
                    <a:gd name="T67" fmla="*/ 12 h 23"/>
                    <a:gd name="T68" fmla="*/ 21 w 30"/>
                    <a:gd name="T69" fmla="*/ 12 h 23"/>
                    <a:gd name="T70" fmla="*/ 21 w 30"/>
                    <a:gd name="T71" fmla="*/ 12 h 23"/>
                    <a:gd name="T72" fmla="*/ 21 w 30"/>
                    <a:gd name="T73" fmla="*/ 10 h 23"/>
                    <a:gd name="T74" fmla="*/ 21 w 30"/>
                    <a:gd name="T75" fmla="*/ 10 h 23"/>
                    <a:gd name="T76" fmla="*/ 19 w 30"/>
                    <a:gd name="T77" fmla="*/ 10 h 23"/>
                    <a:gd name="T78" fmla="*/ 19 w 30"/>
                    <a:gd name="T79" fmla="*/ 8 h 23"/>
                    <a:gd name="T80" fmla="*/ 14 w 30"/>
                    <a:gd name="T81" fmla="*/ 8 h 23"/>
                    <a:gd name="T82" fmla="*/ 7 w 30"/>
                    <a:gd name="T83" fmla="*/ 8 h 23"/>
                    <a:gd name="T84" fmla="*/ 3 w 30"/>
                    <a:gd name="T85" fmla="*/ 8 h 23"/>
                    <a:gd name="T86" fmla="*/ 0 w 30"/>
                    <a:gd name="T87" fmla="*/ 8 h 23"/>
                    <a:gd name="T88" fmla="*/ 0 w 30"/>
                    <a:gd name="T89" fmla="*/ 6 h 23"/>
                    <a:gd name="T90" fmla="*/ 0 w 30"/>
                    <a:gd name="T91" fmla="*/ 4 h 23"/>
                    <a:gd name="T92" fmla="*/ 0 w 30"/>
                    <a:gd name="T93" fmla="*/ 0 h 23"/>
                    <a:gd name="T94" fmla="*/ 7 w 30"/>
                    <a:gd name="T95" fmla="*/ 0 h 23"/>
                    <a:gd name="T96" fmla="*/ 14 w 30"/>
                    <a:gd name="T97" fmla="*/ 0 h 23"/>
                    <a:gd name="T98" fmla="*/ 21 w 30"/>
                    <a:gd name="T99" fmla="*/ 0 h 23"/>
                    <a:gd name="T100" fmla="*/ 28 w 30"/>
                    <a:gd name="T101" fmla="*/ 0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23"/>
                    <a:gd name="T155" fmla="*/ 30 w 30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23">
                      <a:moveTo>
                        <a:pt x="28" y="0"/>
                      </a:move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8" y="21"/>
                      </a:lnTo>
                      <a:lnTo>
                        <a:pt x="26" y="21"/>
                      </a:lnTo>
                      <a:lnTo>
                        <a:pt x="25" y="23"/>
                      </a:lnTo>
                      <a:lnTo>
                        <a:pt x="23" y="23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9" y="23"/>
                      </a:lnTo>
                      <a:lnTo>
                        <a:pt x="3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6" name="Freeform 332"/>
                <p:cNvSpPr>
                  <a:spLocks/>
                </p:cNvSpPr>
                <p:nvPr/>
              </p:nvSpPr>
              <p:spPr bwMode="auto">
                <a:xfrm>
                  <a:off x="2614" y="2805"/>
                  <a:ext cx="30" cy="18"/>
                </a:xfrm>
                <a:custGeom>
                  <a:avLst/>
                  <a:gdLst>
                    <a:gd name="T0" fmla="*/ 2 w 30"/>
                    <a:gd name="T1" fmla="*/ 18 h 18"/>
                    <a:gd name="T2" fmla="*/ 2 w 30"/>
                    <a:gd name="T3" fmla="*/ 16 h 18"/>
                    <a:gd name="T4" fmla="*/ 2 w 30"/>
                    <a:gd name="T5" fmla="*/ 14 h 18"/>
                    <a:gd name="T6" fmla="*/ 2 w 30"/>
                    <a:gd name="T7" fmla="*/ 12 h 18"/>
                    <a:gd name="T8" fmla="*/ 2 w 30"/>
                    <a:gd name="T9" fmla="*/ 10 h 18"/>
                    <a:gd name="T10" fmla="*/ 2 w 30"/>
                    <a:gd name="T11" fmla="*/ 10 h 18"/>
                    <a:gd name="T12" fmla="*/ 3 w 30"/>
                    <a:gd name="T13" fmla="*/ 10 h 18"/>
                    <a:gd name="T14" fmla="*/ 5 w 30"/>
                    <a:gd name="T15" fmla="*/ 10 h 18"/>
                    <a:gd name="T16" fmla="*/ 3 w 30"/>
                    <a:gd name="T17" fmla="*/ 10 h 18"/>
                    <a:gd name="T18" fmla="*/ 3 w 30"/>
                    <a:gd name="T19" fmla="*/ 10 h 18"/>
                    <a:gd name="T20" fmla="*/ 2 w 30"/>
                    <a:gd name="T21" fmla="*/ 8 h 18"/>
                    <a:gd name="T22" fmla="*/ 2 w 30"/>
                    <a:gd name="T23" fmla="*/ 8 h 18"/>
                    <a:gd name="T24" fmla="*/ 0 w 30"/>
                    <a:gd name="T25" fmla="*/ 6 h 18"/>
                    <a:gd name="T26" fmla="*/ 0 w 30"/>
                    <a:gd name="T27" fmla="*/ 6 h 18"/>
                    <a:gd name="T28" fmla="*/ 0 w 30"/>
                    <a:gd name="T29" fmla="*/ 6 h 18"/>
                    <a:gd name="T30" fmla="*/ 0 w 30"/>
                    <a:gd name="T31" fmla="*/ 4 h 18"/>
                    <a:gd name="T32" fmla="*/ 0 w 30"/>
                    <a:gd name="T33" fmla="*/ 4 h 18"/>
                    <a:gd name="T34" fmla="*/ 0 w 30"/>
                    <a:gd name="T35" fmla="*/ 2 h 18"/>
                    <a:gd name="T36" fmla="*/ 0 w 30"/>
                    <a:gd name="T37" fmla="*/ 2 h 18"/>
                    <a:gd name="T38" fmla="*/ 2 w 30"/>
                    <a:gd name="T39" fmla="*/ 0 h 18"/>
                    <a:gd name="T40" fmla="*/ 3 w 30"/>
                    <a:gd name="T41" fmla="*/ 2 h 18"/>
                    <a:gd name="T42" fmla="*/ 7 w 30"/>
                    <a:gd name="T43" fmla="*/ 2 h 18"/>
                    <a:gd name="T44" fmla="*/ 9 w 30"/>
                    <a:gd name="T45" fmla="*/ 2 h 18"/>
                    <a:gd name="T46" fmla="*/ 11 w 30"/>
                    <a:gd name="T47" fmla="*/ 4 h 18"/>
                    <a:gd name="T48" fmla="*/ 9 w 30"/>
                    <a:gd name="T49" fmla="*/ 4 h 18"/>
                    <a:gd name="T50" fmla="*/ 9 w 30"/>
                    <a:gd name="T51" fmla="*/ 4 h 18"/>
                    <a:gd name="T52" fmla="*/ 9 w 30"/>
                    <a:gd name="T53" fmla="*/ 4 h 18"/>
                    <a:gd name="T54" fmla="*/ 9 w 30"/>
                    <a:gd name="T55" fmla="*/ 6 h 18"/>
                    <a:gd name="T56" fmla="*/ 9 w 30"/>
                    <a:gd name="T57" fmla="*/ 6 h 18"/>
                    <a:gd name="T58" fmla="*/ 9 w 30"/>
                    <a:gd name="T59" fmla="*/ 8 h 18"/>
                    <a:gd name="T60" fmla="*/ 9 w 30"/>
                    <a:gd name="T61" fmla="*/ 8 h 18"/>
                    <a:gd name="T62" fmla="*/ 11 w 30"/>
                    <a:gd name="T63" fmla="*/ 8 h 18"/>
                    <a:gd name="T64" fmla="*/ 12 w 30"/>
                    <a:gd name="T65" fmla="*/ 8 h 18"/>
                    <a:gd name="T66" fmla="*/ 14 w 30"/>
                    <a:gd name="T67" fmla="*/ 10 h 18"/>
                    <a:gd name="T68" fmla="*/ 18 w 30"/>
                    <a:gd name="T69" fmla="*/ 10 h 18"/>
                    <a:gd name="T70" fmla="*/ 21 w 30"/>
                    <a:gd name="T71" fmla="*/ 10 h 18"/>
                    <a:gd name="T72" fmla="*/ 23 w 30"/>
                    <a:gd name="T73" fmla="*/ 10 h 18"/>
                    <a:gd name="T74" fmla="*/ 25 w 30"/>
                    <a:gd name="T75" fmla="*/ 10 h 18"/>
                    <a:gd name="T76" fmla="*/ 30 w 30"/>
                    <a:gd name="T77" fmla="*/ 10 h 18"/>
                    <a:gd name="T78" fmla="*/ 30 w 30"/>
                    <a:gd name="T79" fmla="*/ 12 h 18"/>
                    <a:gd name="T80" fmla="*/ 30 w 30"/>
                    <a:gd name="T81" fmla="*/ 14 h 18"/>
                    <a:gd name="T82" fmla="*/ 30 w 30"/>
                    <a:gd name="T83" fmla="*/ 16 h 18"/>
                    <a:gd name="T84" fmla="*/ 30 w 30"/>
                    <a:gd name="T85" fmla="*/ 18 h 18"/>
                    <a:gd name="T86" fmla="*/ 23 w 30"/>
                    <a:gd name="T87" fmla="*/ 18 h 18"/>
                    <a:gd name="T88" fmla="*/ 16 w 30"/>
                    <a:gd name="T89" fmla="*/ 18 h 18"/>
                    <a:gd name="T90" fmla="*/ 9 w 30"/>
                    <a:gd name="T91" fmla="*/ 18 h 18"/>
                    <a:gd name="T92" fmla="*/ 2 w 30"/>
                    <a:gd name="T93" fmla="*/ 18 h 1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0"/>
                    <a:gd name="T142" fmla="*/ 0 h 18"/>
                    <a:gd name="T143" fmla="*/ 30 w 30"/>
                    <a:gd name="T144" fmla="*/ 18 h 1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0" h="18">
                      <a:moveTo>
                        <a:pt x="2" y="18"/>
                      </a:move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8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23" y="18"/>
                      </a:lnTo>
                      <a:lnTo>
                        <a:pt x="16" y="18"/>
                      </a:lnTo>
                      <a:lnTo>
                        <a:pt x="9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7" name="Freeform 333"/>
                <p:cNvSpPr>
                  <a:spLocks noEditPoints="1"/>
                </p:cNvSpPr>
                <p:nvPr/>
              </p:nvSpPr>
              <p:spPr bwMode="auto">
                <a:xfrm>
                  <a:off x="2614" y="2762"/>
                  <a:ext cx="32" cy="27"/>
                </a:xfrm>
                <a:custGeom>
                  <a:avLst/>
                  <a:gdLst>
                    <a:gd name="T0" fmla="*/ 11 w 32"/>
                    <a:gd name="T1" fmla="*/ 25 h 27"/>
                    <a:gd name="T2" fmla="*/ 7 w 32"/>
                    <a:gd name="T3" fmla="*/ 27 h 27"/>
                    <a:gd name="T4" fmla="*/ 3 w 32"/>
                    <a:gd name="T5" fmla="*/ 25 h 27"/>
                    <a:gd name="T6" fmla="*/ 2 w 32"/>
                    <a:gd name="T7" fmla="*/ 22 h 27"/>
                    <a:gd name="T8" fmla="*/ 2 w 32"/>
                    <a:gd name="T9" fmla="*/ 20 h 27"/>
                    <a:gd name="T10" fmla="*/ 0 w 32"/>
                    <a:gd name="T11" fmla="*/ 16 h 27"/>
                    <a:gd name="T12" fmla="*/ 0 w 32"/>
                    <a:gd name="T13" fmla="*/ 10 h 27"/>
                    <a:gd name="T14" fmla="*/ 2 w 32"/>
                    <a:gd name="T15" fmla="*/ 4 h 27"/>
                    <a:gd name="T16" fmla="*/ 5 w 32"/>
                    <a:gd name="T17" fmla="*/ 4 h 27"/>
                    <a:gd name="T18" fmla="*/ 9 w 32"/>
                    <a:gd name="T19" fmla="*/ 2 h 27"/>
                    <a:gd name="T20" fmla="*/ 14 w 32"/>
                    <a:gd name="T21" fmla="*/ 2 h 27"/>
                    <a:gd name="T22" fmla="*/ 25 w 32"/>
                    <a:gd name="T23" fmla="*/ 2 h 27"/>
                    <a:gd name="T24" fmla="*/ 27 w 32"/>
                    <a:gd name="T25" fmla="*/ 2 h 27"/>
                    <a:gd name="T26" fmla="*/ 28 w 32"/>
                    <a:gd name="T27" fmla="*/ 2 h 27"/>
                    <a:gd name="T28" fmla="*/ 30 w 32"/>
                    <a:gd name="T29" fmla="*/ 2 h 27"/>
                    <a:gd name="T30" fmla="*/ 30 w 32"/>
                    <a:gd name="T31" fmla="*/ 8 h 27"/>
                    <a:gd name="T32" fmla="*/ 28 w 32"/>
                    <a:gd name="T33" fmla="*/ 10 h 27"/>
                    <a:gd name="T34" fmla="*/ 27 w 32"/>
                    <a:gd name="T35" fmla="*/ 10 h 27"/>
                    <a:gd name="T36" fmla="*/ 28 w 32"/>
                    <a:gd name="T37" fmla="*/ 12 h 27"/>
                    <a:gd name="T38" fmla="*/ 32 w 32"/>
                    <a:gd name="T39" fmla="*/ 16 h 27"/>
                    <a:gd name="T40" fmla="*/ 32 w 32"/>
                    <a:gd name="T41" fmla="*/ 20 h 27"/>
                    <a:gd name="T42" fmla="*/ 27 w 32"/>
                    <a:gd name="T43" fmla="*/ 27 h 27"/>
                    <a:gd name="T44" fmla="*/ 21 w 32"/>
                    <a:gd name="T45" fmla="*/ 27 h 27"/>
                    <a:gd name="T46" fmla="*/ 18 w 32"/>
                    <a:gd name="T47" fmla="*/ 25 h 27"/>
                    <a:gd name="T48" fmla="*/ 14 w 32"/>
                    <a:gd name="T49" fmla="*/ 22 h 27"/>
                    <a:gd name="T50" fmla="*/ 12 w 32"/>
                    <a:gd name="T51" fmla="*/ 16 h 27"/>
                    <a:gd name="T52" fmla="*/ 12 w 32"/>
                    <a:gd name="T53" fmla="*/ 12 h 27"/>
                    <a:gd name="T54" fmla="*/ 9 w 32"/>
                    <a:gd name="T55" fmla="*/ 10 h 27"/>
                    <a:gd name="T56" fmla="*/ 7 w 32"/>
                    <a:gd name="T57" fmla="*/ 10 h 27"/>
                    <a:gd name="T58" fmla="*/ 7 w 32"/>
                    <a:gd name="T59" fmla="*/ 12 h 27"/>
                    <a:gd name="T60" fmla="*/ 7 w 32"/>
                    <a:gd name="T61" fmla="*/ 16 h 27"/>
                    <a:gd name="T62" fmla="*/ 9 w 32"/>
                    <a:gd name="T63" fmla="*/ 18 h 27"/>
                    <a:gd name="T64" fmla="*/ 11 w 32"/>
                    <a:gd name="T65" fmla="*/ 18 h 27"/>
                    <a:gd name="T66" fmla="*/ 18 w 32"/>
                    <a:gd name="T67" fmla="*/ 12 h 27"/>
                    <a:gd name="T68" fmla="*/ 18 w 32"/>
                    <a:gd name="T69" fmla="*/ 16 h 27"/>
                    <a:gd name="T70" fmla="*/ 20 w 32"/>
                    <a:gd name="T71" fmla="*/ 16 h 27"/>
                    <a:gd name="T72" fmla="*/ 21 w 32"/>
                    <a:gd name="T73" fmla="*/ 18 h 27"/>
                    <a:gd name="T74" fmla="*/ 23 w 32"/>
                    <a:gd name="T75" fmla="*/ 18 h 27"/>
                    <a:gd name="T76" fmla="*/ 25 w 32"/>
                    <a:gd name="T77" fmla="*/ 16 h 27"/>
                    <a:gd name="T78" fmla="*/ 25 w 32"/>
                    <a:gd name="T79" fmla="*/ 14 h 27"/>
                    <a:gd name="T80" fmla="*/ 23 w 32"/>
                    <a:gd name="T81" fmla="*/ 12 h 27"/>
                    <a:gd name="T82" fmla="*/ 23 w 32"/>
                    <a:gd name="T83" fmla="*/ 10 h 27"/>
                    <a:gd name="T84" fmla="*/ 20 w 32"/>
                    <a:gd name="T85" fmla="*/ 10 h 27"/>
                    <a:gd name="T86" fmla="*/ 18 w 32"/>
                    <a:gd name="T87" fmla="*/ 10 h 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27"/>
                    <a:gd name="T134" fmla="*/ 32 w 32"/>
                    <a:gd name="T135" fmla="*/ 27 h 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27">
                      <a:moveTo>
                        <a:pt x="11" y="18"/>
                      </a:moveTo>
                      <a:lnTo>
                        <a:pt x="11" y="22"/>
                      </a:lnTo>
                      <a:lnTo>
                        <a:pt x="11" y="25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3" y="25"/>
                      </a:lnTo>
                      <a:lnTo>
                        <a:pt x="3" y="22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0" y="22"/>
                      </a:lnTo>
                      <a:lnTo>
                        <a:pt x="28" y="25"/>
                      </a:lnTo>
                      <a:lnTo>
                        <a:pt x="27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6" y="25"/>
                      </a:lnTo>
                      <a:lnTo>
                        <a:pt x="16" y="22"/>
                      </a:lnTo>
                      <a:lnTo>
                        <a:pt x="14" y="22"/>
                      </a:lnTo>
                      <a:lnTo>
                        <a:pt x="14" y="20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close/>
                      <a:moveTo>
                        <a:pt x="16" y="10"/>
                      </a:move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3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8" name="Freeform 334"/>
                <p:cNvSpPr>
                  <a:spLocks/>
                </p:cNvSpPr>
                <p:nvPr/>
              </p:nvSpPr>
              <p:spPr bwMode="auto">
                <a:xfrm>
                  <a:off x="2614" y="2711"/>
                  <a:ext cx="30" cy="24"/>
                </a:xfrm>
                <a:custGeom>
                  <a:avLst/>
                  <a:gdLst>
                    <a:gd name="T0" fmla="*/ 2 w 30"/>
                    <a:gd name="T1" fmla="*/ 24 h 24"/>
                    <a:gd name="T2" fmla="*/ 2 w 30"/>
                    <a:gd name="T3" fmla="*/ 20 h 24"/>
                    <a:gd name="T4" fmla="*/ 2 w 30"/>
                    <a:gd name="T5" fmla="*/ 18 h 24"/>
                    <a:gd name="T6" fmla="*/ 2 w 30"/>
                    <a:gd name="T7" fmla="*/ 16 h 24"/>
                    <a:gd name="T8" fmla="*/ 2 w 30"/>
                    <a:gd name="T9" fmla="*/ 16 h 24"/>
                    <a:gd name="T10" fmla="*/ 3 w 30"/>
                    <a:gd name="T11" fmla="*/ 16 h 24"/>
                    <a:gd name="T12" fmla="*/ 5 w 30"/>
                    <a:gd name="T13" fmla="*/ 16 h 24"/>
                    <a:gd name="T14" fmla="*/ 3 w 30"/>
                    <a:gd name="T15" fmla="*/ 16 h 24"/>
                    <a:gd name="T16" fmla="*/ 3 w 30"/>
                    <a:gd name="T17" fmla="*/ 14 h 24"/>
                    <a:gd name="T18" fmla="*/ 2 w 30"/>
                    <a:gd name="T19" fmla="*/ 14 h 24"/>
                    <a:gd name="T20" fmla="*/ 2 w 30"/>
                    <a:gd name="T21" fmla="*/ 12 h 24"/>
                    <a:gd name="T22" fmla="*/ 0 w 30"/>
                    <a:gd name="T23" fmla="*/ 12 h 24"/>
                    <a:gd name="T24" fmla="*/ 0 w 30"/>
                    <a:gd name="T25" fmla="*/ 10 h 24"/>
                    <a:gd name="T26" fmla="*/ 0 w 30"/>
                    <a:gd name="T27" fmla="*/ 8 h 24"/>
                    <a:gd name="T28" fmla="*/ 0 w 30"/>
                    <a:gd name="T29" fmla="*/ 6 h 24"/>
                    <a:gd name="T30" fmla="*/ 2 w 30"/>
                    <a:gd name="T31" fmla="*/ 6 h 24"/>
                    <a:gd name="T32" fmla="*/ 3 w 30"/>
                    <a:gd name="T33" fmla="*/ 2 h 24"/>
                    <a:gd name="T34" fmla="*/ 5 w 30"/>
                    <a:gd name="T35" fmla="*/ 2 h 24"/>
                    <a:gd name="T36" fmla="*/ 7 w 30"/>
                    <a:gd name="T37" fmla="*/ 2 h 24"/>
                    <a:gd name="T38" fmla="*/ 9 w 30"/>
                    <a:gd name="T39" fmla="*/ 0 h 24"/>
                    <a:gd name="T40" fmla="*/ 12 w 30"/>
                    <a:gd name="T41" fmla="*/ 0 h 24"/>
                    <a:gd name="T42" fmla="*/ 16 w 30"/>
                    <a:gd name="T43" fmla="*/ 0 h 24"/>
                    <a:gd name="T44" fmla="*/ 21 w 30"/>
                    <a:gd name="T45" fmla="*/ 0 h 24"/>
                    <a:gd name="T46" fmla="*/ 27 w 30"/>
                    <a:gd name="T47" fmla="*/ 0 h 24"/>
                    <a:gd name="T48" fmla="*/ 30 w 30"/>
                    <a:gd name="T49" fmla="*/ 0 h 24"/>
                    <a:gd name="T50" fmla="*/ 30 w 30"/>
                    <a:gd name="T51" fmla="*/ 2 h 24"/>
                    <a:gd name="T52" fmla="*/ 30 w 30"/>
                    <a:gd name="T53" fmla="*/ 6 h 24"/>
                    <a:gd name="T54" fmla="*/ 30 w 30"/>
                    <a:gd name="T55" fmla="*/ 8 h 24"/>
                    <a:gd name="T56" fmla="*/ 30 w 30"/>
                    <a:gd name="T57" fmla="*/ 10 h 24"/>
                    <a:gd name="T58" fmla="*/ 14 w 30"/>
                    <a:gd name="T59" fmla="*/ 10 h 24"/>
                    <a:gd name="T60" fmla="*/ 12 w 30"/>
                    <a:gd name="T61" fmla="*/ 10 h 24"/>
                    <a:gd name="T62" fmla="*/ 11 w 30"/>
                    <a:gd name="T63" fmla="*/ 10 h 24"/>
                    <a:gd name="T64" fmla="*/ 11 w 30"/>
                    <a:gd name="T65" fmla="*/ 10 h 24"/>
                    <a:gd name="T66" fmla="*/ 9 w 30"/>
                    <a:gd name="T67" fmla="*/ 10 h 24"/>
                    <a:gd name="T68" fmla="*/ 9 w 30"/>
                    <a:gd name="T69" fmla="*/ 12 h 24"/>
                    <a:gd name="T70" fmla="*/ 9 w 30"/>
                    <a:gd name="T71" fmla="*/ 12 h 24"/>
                    <a:gd name="T72" fmla="*/ 9 w 30"/>
                    <a:gd name="T73" fmla="*/ 12 h 24"/>
                    <a:gd name="T74" fmla="*/ 9 w 30"/>
                    <a:gd name="T75" fmla="*/ 14 h 24"/>
                    <a:gd name="T76" fmla="*/ 9 w 30"/>
                    <a:gd name="T77" fmla="*/ 14 h 24"/>
                    <a:gd name="T78" fmla="*/ 9 w 30"/>
                    <a:gd name="T79" fmla="*/ 14 h 24"/>
                    <a:gd name="T80" fmla="*/ 11 w 30"/>
                    <a:gd name="T81" fmla="*/ 16 h 24"/>
                    <a:gd name="T82" fmla="*/ 16 w 30"/>
                    <a:gd name="T83" fmla="*/ 16 h 24"/>
                    <a:gd name="T84" fmla="*/ 20 w 30"/>
                    <a:gd name="T85" fmla="*/ 16 h 24"/>
                    <a:gd name="T86" fmla="*/ 23 w 30"/>
                    <a:gd name="T87" fmla="*/ 16 h 24"/>
                    <a:gd name="T88" fmla="*/ 27 w 30"/>
                    <a:gd name="T89" fmla="*/ 16 h 24"/>
                    <a:gd name="T90" fmla="*/ 30 w 30"/>
                    <a:gd name="T91" fmla="*/ 16 h 24"/>
                    <a:gd name="T92" fmla="*/ 30 w 30"/>
                    <a:gd name="T93" fmla="*/ 18 h 24"/>
                    <a:gd name="T94" fmla="*/ 30 w 30"/>
                    <a:gd name="T95" fmla="*/ 20 h 24"/>
                    <a:gd name="T96" fmla="*/ 30 w 30"/>
                    <a:gd name="T97" fmla="*/ 22 h 24"/>
                    <a:gd name="T98" fmla="*/ 30 w 30"/>
                    <a:gd name="T99" fmla="*/ 24 h 24"/>
                    <a:gd name="T100" fmla="*/ 23 w 30"/>
                    <a:gd name="T101" fmla="*/ 24 h 24"/>
                    <a:gd name="T102" fmla="*/ 16 w 30"/>
                    <a:gd name="T103" fmla="*/ 24 h 24"/>
                    <a:gd name="T104" fmla="*/ 9 w 30"/>
                    <a:gd name="T105" fmla="*/ 24 h 24"/>
                    <a:gd name="T106" fmla="*/ 2 w 30"/>
                    <a:gd name="T107" fmla="*/ 24 h 2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0"/>
                    <a:gd name="T163" fmla="*/ 0 h 24"/>
                    <a:gd name="T164" fmla="*/ 30 w 30"/>
                    <a:gd name="T165" fmla="*/ 24 h 2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0" h="24">
                      <a:moveTo>
                        <a:pt x="2" y="24"/>
                      </a:move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20" y="16"/>
                      </a:lnTo>
                      <a:lnTo>
                        <a:pt x="23" y="16"/>
                      </a:lnTo>
                      <a:lnTo>
                        <a:pt x="27" y="16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30" y="24"/>
                      </a:lnTo>
                      <a:lnTo>
                        <a:pt x="23" y="24"/>
                      </a:lnTo>
                      <a:lnTo>
                        <a:pt x="16" y="24"/>
                      </a:lnTo>
                      <a:lnTo>
                        <a:pt x="9" y="24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9" name="Freeform 335"/>
                <p:cNvSpPr>
                  <a:spLocks noEditPoints="1"/>
                </p:cNvSpPr>
                <p:nvPr/>
              </p:nvSpPr>
              <p:spPr bwMode="auto">
                <a:xfrm>
                  <a:off x="2614" y="2660"/>
                  <a:ext cx="32" cy="26"/>
                </a:xfrm>
                <a:custGeom>
                  <a:avLst/>
                  <a:gdLst>
                    <a:gd name="T0" fmla="*/ 16 w 32"/>
                    <a:gd name="T1" fmla="*/ 26 h 26"/>
                    <a:gd name="T2" fmla="*/ 12 w 32"/>
                    <a:gd name="T3" fmla="*/ 26 h 26"/>
                    <a:gd name="T4" fmla="*/ 9 w 32"/>
                    <a:gd name="T5" fmla="*/ 24 h 26"/>
                    <a:gd name="T6" fmla="*/ 7 w 32"/>
                    <a:gd name="T7" fmla="*/ 24 h 26"/>
                    <a:gd name="T8" fmla="*/ 5 w 32"/>
                    <a:gd name="T9" fmla="*/ 22 h 26"/>
                    <a:gd name="T10" fmla="*/ 3 w 32"/>
                    <a:gd name="T11" fmla="*/ 20 h 26"/>
                    <a:gd name="T12" fmla="*/ 2 w 32"/>
                    <a:gd name="T13" fmla="*/ 18 h 26"/>
                    <a:gd name="T14" fmla="*/ 0 w 32"/>
                    <a:gd name="T15" fmla="*/ 16 h 26"/>
                    <a:gd name="T16" fmla="*/ 0 w 32"/>
                    <a:gd name="T17" fmla="*/ 12 h 26"/>
                    <a:gd name="T18" fmla="*/ 0 w 32"/>
                    <a:gd name="T19" fmla="*/ 10 h 26"/>
                    <a:gd name="T20" fmla="*/ 2 w 32"/>
                    <a:gd name="T21" fmla="*/ 6 h 26"/>
                    <a:gd name="T22" fmla="*/ 3 w 32"/>
                    <a:gd name="T23" fmla="*/ 4 h 26"/>
                    <a:gd name="T24" fmla="*/ 5 w 32"/>
                    <a:gd name="T25" fmla="*/ 2 h 26"/>
                    <a:gd name="T26" fmla="*/ 9 w 32"/>
                    <a:gd name="T27" fmla="*/ 0 h 26"/>
                    <a:gd name="T28" fmla="*/ 11 w 32"/>
                    <a:gd name="T29" fmla="*/ 0 h 26"/>
                    <a:gd name="T30" fmla="*/ 16 w 32"/>
                    <a:gd name="T31" fmla="*/ 0 h 26"/>
                    <a:gd name="T32" fmla="*/ 21 w 32"/>
                    <a:gd name="T33" fmla="*/ 0 h 26"/>
                    <a:gd name="T34" fmla="*/ 25 w 32"/>
                    <a:gd name="T35" fmla="*/ 0 h 26"/>
                    <a:gd name="T36" fmla="*/ 27 w 32"/>
                    <a:gd name="T37" fmla="*/ 2 h 26"/>
                    <a:gd name="T38" fmla="*/ 28 w 32"/>
                    <a:gd name="T39" fmla="*/ 4 h 26"/>
                    <a:gd name="T40" fmla="*/ 30 w 32"/>
                    <a:gd name="T41" fmla="*/ 8 h 26"/>
                    <a:gd name="T42" fmla="*/ 32 w 32"/>
                    <a:gd name="T43" fmla="*/ 10 h 26"/>
                    <a:gd name="T44" fmla="*/ 32 w 32"/>
                    <a:gd name="T45" fmla="*/ 12 h 26"/>
                    <a:gd name="T46" fmla="*/ 32 w 32"/>
                    <a:gd name="T47" fmla="*/ 14 h 26"/>
                    <a:gd name="T48" fmla="*/ 30 w 32"/>
                    <a:gd name="T49" fmla="*/ 16 h 26"/>
                    <a:gd name="T50" fmla="*/ 28 w 32"/>
                    <a:gd name="T51" fmla="*/ 18 h 26"/>
                    <a:gd name="T52" fmla="*/ 27 w 32"/>
                    <a:gd name="T53" fmla="*/ 20 h 26"/>
                    <a:gd name="T54" fmla="*/ 25 w 32"/>
                    <a:gd name="T55" fmla="*/ 22 h 26"/>
                    <a:gd name="T56" fmla="*/ 23 w 32"/>
                    <a:gd name="T57" fmla="*/ 24 h 26"/>
                    <a:gd name="T58" fmla="*/ 20 w 32"/>
                    <a:gd name="T59" fmla="*/ 26 h 26"/>
                    <a:gd name="T60" fmla="*/ 16 w 32"/>
                    <a:gd name="T61" fmla="*/ 26 h 26"/>
                    <a:gd name="T62" fmla="*/ 16 w 32"/>
                    <a:gd name="T63" fmla="*/ 26 h 26"/>
                    <a:gd name="T64" fmla="*/ 16 w 32"/>
                    <a:gd name="T65" fmla="*/ 16 h 26"/>
                    <a:gd name="T66" fmla="*/ 21 w 32"/>
                    <a:gd name="T67" fmla="*/ 16 h 26"/>
                    <a:gd name="T68" fmla="*/ 23 w 32"/>
                    <a:gd name="T69" fmla="*/ 14 h 26"/>
                    <a:gd name="T70" fmla="*/ 23 w 32"/>
                    <a:gd name="T71" fmla="*/ 14 h 26"/>
                    <a:gd name="T72" fmla="*/ 23 w 32"/>
                    <a:gd name="T73" fmla="*/ 14 h 26"/>
                    <a:gd name="T74" fmla="*/ 23 w 32"/>
                    <a:gd name="T75" fmla="*/ 12 h 26"/>
                    <a:gd name="T76" fmla="*/ 23 w 32"/>
                    <a:gd name="T77" fmla="*/ 10 h 26"/>
                    <a:gd name="T78" fmla="*/ 23 w 32"/>
                    <a:gd name="T79" fmla="*/ 10 h 26"/>
                    <a:gd name="T80" fmla="*/ 23 w 32"/>
                    <a:gd name="T81" fmla="*/ 10 h 26"/>
                    <a:gd name="T82" fmla="*/ 21 w 32"/>
                    <a:gd name="T83" fmla="*/ 10 h 26"/>
                    <a:gd name="T84" fmla="*/ 20 w 32"/>
                    <a:gd name="T85" fmla="*/ 8 h 26"/>
                    <a:gd name="T86" fmla="*/ 20 w 32"/>
                    <a:gd name="T87" fmla="*/ 8 h 26"/>
                    <a:gd name="T88" fmla="*/ 16 w 32"/>
                    <a:gd name="T89" fmla="*/ 8 h 26"/>
                    <a:gd name="T90" fmla="*/ 14 w 32"/>
                    <a:gd name="T91" fmla="*/ 8 h 26"/>
                    <a:gd name="T92" fmla="*/ 12 w 32"/>
                    <a:gd name="T93" fmla="*/ 8 h 26"/>
                    <a:gd name="T94" fmla="*/ 11 w 32"/>
                    <a:gd name="T95" fmla="*/ 8 h 26"/>
                    <a:gd name="T96" fmla="*/ 11 w 32"/>
                    <a:gd name="T97" fmla="*/ 10 h 26"/>
                    <a:gd name="T98" fmla="*/ 9 w 32"/>
                    <a:gd name="T99" fmla="*/ 10 h 26"/>
                    <a:gd name="T100" fmla="*/ 9 w 32"/>
                    <a:gd name="T101" fmla="*/ 10 h 26"/>
                    <a:gd name="T102" fmla="*/ 9 w 32"/>
                    <a:gd name="T103" fmla="*/ 10 h 26"/>
                    <a:gd name="T104" fmla="*/ 9 w 32"/>
                    <a:gd name="T105" fmla="*/ 12 h 26"/>
                    <a:gd name="T106" fmla="*/ 9 w 32"/>
                    <a:gd name="T107" fmla="*/ 14 h 26"/>
                    <a:gd name="T108" fmla="*/ 9 w 32"/>
                    <a:gd name="T109" fmla="*/ 14 h 26"/>
                    <a:gd name="T110" fmla="*/ 9 w 32"/>
                    <a:gd name="T111" fmla="*/ 14 h 26"/>
                    <a:gd name="T112" fmla="*/ 11 w 32"/>
                    <a:gd name="T113" fmla="*/ 16 h 26"/>
                    <a:gd name="T114" fmla="*/ 11 w 32"/>
                    <a:gd name="T115" fmla="*/ 16 h 26"/>
                    <a:gd name="T116" fmla="*/ 12 w 32"/>
                    <a:gd name="T117" fmla="*/ 16 h 26"/>
                    <a:gd name="T118" fmla="*/ 14 w 32"/>
                    <a:gd name="T119" fmla="*/ 16 h 26"/>
                    <a:gd name="T120" fmla="*/ 16 w 32"/>
                    <a:gd name="T121" fmla="*/ 16 h 26"/>
                    <a:gd name="T122" fmla="*/ 16 w 32"/>
                    <a:gd name="T123" fmla="*/ 16 h 2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2"/>
                    <a:gd name="T187" fmla="*/ 0 h 26"/>
                    <a:gd name="T188" fmla="*/ 32 w 32"/>
                    <a:gd name="T189" fmla="*/ 26 h 2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2" h="26">
                      <a:moveTo>
                        <a:pt x="16" y="26"/>
                      </a:move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2"/>
                      </a:lnTo>
                      <a:lnTo>
                        <a:pt x="3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7" y="20"/>
                      </a:lnTo>
                      <a:lnTo>
                        <a:pt x="25" y="22"/>
                      </a:lnTo>
                      <a:lnTo>
                        <a:pt x="23" y="24"/>
                      </a:lnTo>
                      <a:lnTo>
                        <a:pt x="20" y="26"/>
                      </a:lnTo>
                      <a:lnTo>
                        <a:pt x="16" y="26"/>
                      </a:lnTo>
                      <a:close/>
                      <a:moveTo>
                        <a:pt x="16" y="16"/>
                      </a:moveTo>
                      <a:lnTo>
                        <a:pt x="21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0" name="Freeform 336"/>
                <p:cNvSpPr>
                  <a:spLocks/>
                </p:cNvSpPr>
                <p:nvPr/>
              </p:nvSpPr>
              <p:spPr bwMode="auto">
                <a:xfrm>
                  <a:off x="2614" y="2608"/>
                  <a:ext cx="30" cy="25"/>
                </a:xfrm>
                <a:custGeom>
                  <a:avLst/>
                  <a:gdLst>
                    <a:gd name="T0" fmla="*/ 2 w 30"/>
                    <a:gd name="T1" fmla="*/ 25 h 25"/>
                    <a:gd name="T2" fmla="*/ 2 w 30"/>
                    <a:gd name="T3" fmla="*/ 23 h 25"/>
                    <a:gd name="T4" fmla="*/ 2 w 30"/>
                    <a:gd name="T5" fmla="*/ 21 h 25"/>
                    <a:gd name="T6" fmla="*/ 2 w 30"/>
                    <a:gd name="T7" fmla="*/ 17 h 25"/>
                    <a:gd name="T8" fmla="*/ 2 w 30"/>
                    <a:gd name="T9" fmla="*/ 17 h 25"/>
                    <a:gd name="T10" fmla="*/ 3 w 30"/>
                    <a:gd name="T11" fmla="*/ 17 h 25"/>
                    <a:gd name="T12" fmla="*/ 5 w 30"/>
                    <a:gd name="T13" fmla="*/ 17 h 25"/>
                    <a:gd name="T14" fmla="*/ 3 w 30"/>
                    <a:gd name="T15" fmla="*/ 15 h 25"/>
                    <a:gd name="T16" fmla="*/ 3 w 30"/>
                    <a:gd name="T17" fmla="*/ 15 h 25"/>
                    <a:gd name="T18" fmla="*/ 2 w 30"/>
                    <a:gd name="T19" fmla="*/ 15 h 25"/>
                    <a:gd name="T20" fmla="*/ 2 w 30"/>
                    <a:gd name="T21" fmla="*/ 13 h 25"/>
                    <a:gd name="T22" fmla="*/ 0 w 30"/>
                    <a:gd name="T23" fmla="*/ 11 h 25"/>
                    <a:gd name="T24" fmla="*/ 0 w 30"/>
                    <a:gd name="T25" fmla="*/ 11 h 25"/>
                    <a:gd name="T26" fmla="*/ 0 w 30"/>
                    <a:gd name="T27" fmla="*/ 11 h 25"/>
                    <a:gd name="T28" fmla="*/ 0 w 30"/>
                    <a:gd name="T29" fmla="*/ 9 h 25"/>
                    <a:gd name="T30" fmla="*/ 0 w 30"/>
                    <a:gd name="T31" fmla="*/ 7 h 25"/>
                    <a:gd name="T32" fmla="*/ 2 w 30"/>
                    <a:gd name="T33" fmla="*/ 5 h 25"/>
                    <a:gd name="T34" fmla="*/ 2 w 30"/>
                    <a:gd name="T35" fmla="*/ 5 h 25"/>
                    <a:gd name="T36" fmla="*/ 3 w 30"/>
                    <a:gd name="T37" fmla="*/ 2 h 25"/>
                    <a:gd name="T38" fmla="*/ 5 w 30"/>
                    <a:gd name="T39" fmla="*/ 0 h 25"/>
                    <a:gd name="T40" fmla="*/ 7 w 30"/>
                    <a:gd name="T41" fmla="*/ 0 h 25"/>
                    <a:gd name="T42" fmla="*/ 9 w 30"/>
                    <a:gd name="T43" fmla="*/ 0 h 25"/>
                    <a:gd name="T44" fmla="*/ 12 w 30"/>
                    <a:gd name="T45" fmla="*/ 0 h 25"/>
                    <a:gd name="T46" fmla="*/ 16 w 30"/>
                    <a:gd name="T47" fmla="*/ 0 h 25"/>
                    <a:gd name="T48" fmla="*/ 21 w 30"/>
                    <a:gd name="T49" fmla="*/ 0 h 25"/>
                    <a:gd name="T50" fmla="*/ 27 w 30"/>
                    <a:gd name="T51" fmla="*/ 0 h 25"/>
                    <a:gd name="T52" fmla="*/ 30 w 30"/>
                    <a:gd name="T53" fmla="*/ 0 h 25"/>
                    <a:gd name="T54" fmla="*/ 30 w 30"/>
                    <a:gd name="T55" fmla="*/ 2 h 25"/>
                    <a:gd name="T56" fmla="*/ 30 w 30"/>
                    <a:gd name="T57" fmla="*/ 5 h 25"/>
                    <a:gd name="T58" fmla="*/ 30 w 30"/>
                    <a:gd name="T59" fmla="*/ 7 h 25"/>
                    <a:gd name="T60" fmla="*/ 30 w 30"/>
                    <a:gd name="T61" fmla="*/ 9 h 25"/>
                    <a:gd name="T62" fmla="*/ 14 w 30"/>
                    <a:gd name="T63" fmla="*/ 9 h 25"/>
                    <a:gd name="T64" fmla="*/ 12 w 30"/>
                    <a:gd name="T65" fmla="*/ 9 h 25"/>
                    <a:gd name="T66" fmla="*/ 11 w 30"/>
                    <a:gd name="T67" fmla="*/ 9 h 25"/>
                    <a:gd name="T68" fmla="*/ 11 w 30"/>
                    <a:gd name="T69" fmla="*/ 11 h 25"/>
                    <a:gd name="T70" fmla="*/ 9 w 30"/>
                    <a:gd name="T71" fmla="*/ 11 h 25"/>
                    <a:gd name="T72" fmla="*/ 9 w 30"/>
                    <a:gd name="T73" fmla="*/ 11 h 25"/>
                    <a:gd name="T74" fmla="*/ 9 w 30"/>
                    <a:gd name="T75" fmla="*/ 11 h 25"/>
                    <a:gd name="T76" fmla="*/ 9 w 30"/>
                    <a:gd name="T77" fmla="*/ 13 h 25"/>
                    <a:gd name="T78" fmla="*/ 9 w 30"/>
                    <a:gd name="T79" fmla="*/ 13 h 25"/>
                    <a:gd name="T80" fmla="*/ 9 w 30"/>
                    <a:gd name="T81" fmla="*/ 15 h 25"/>
                    <a:gd name="T82" fmla="*/ 9 w 30"/>
                    <a:gd name="T83" fmla="*/ 15 h 25"/>
                    <a:gd name="T84" fmla="*/ 11 w 30"/>
                    <a:gd name="T85" fmla="*/ 15 h 25"/>
                    <a:gd name="T86" fmla="*/ 16 w 30"/>
                    <a:gd name="T87" fmla="*/ 15 h 25"/>
                    <a:gd name="T88" fmla="*/ 20 w 30"/>
                    <a:gd name="T89" fmla="*/ 15 h 25"/>
                    <a:gd name="T90" fmla="*/ 23 w 30"/>
                    <a:gd name="T91" fmla="*/ 15 h 25"/>
                    <a:gd name="T92" fmla="*/ 27 w 30"/>
                    <a:gd name="T93" fmla="*/ 15 h 25"/>
                    <a:gd name="T94" fmla="*/ 30 w 30"/>
                    <a:gd name="T95" fmla="*/ 15 h 25"/>
                    <a:gd name="T96" fmla="*/ 30 w 30"/>
                    <a:gd name="T97" fmla="*/ 17 h 25"/>
                    <a:gd name="T98" fmla="*/ 30 w 30"/>
                    <a:gd name="T99" fmla="*/ 21 h 25"/>
                    <a:gd name="T100" fmla="*/ 30 w 30"/>
                    <a:gd name="T101" fmla="*/ 23 h 25"/>
                    <a:gd name="T102" fmla="*/ 30 w 30"/>
                    <a:gd name="T103" fmla="*/ 25 h 25"/>
                    <a:gd name="T104" fmla="*/ 23 w 30"/>
                    <a:gd name="T105" fmla="*/ 25 h 25"/>
                    <a:gd name="T106" fmla="*/ 16 w 30"/>
                    <a:gd name="T107" fmla="*/ 25 h 25"/>
                    <a:gd name="T108" fmla="*/ 9 w 30"/>
                    <a:gd name="T109" fmla="*/ 25 h 25"/>
                    <a:gd name="T110" fmla="*/ 2 w 30"/>
                    <a:gd name="T111" fmla="*/ 25 h 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0"/>
                    <a:gd name="T169" fmla="*/ 0 h 25"/>
                    <a:gd name="T170" fmla="*/ 30 w 30"/>
                    <a:gd name="T171" fmla="*/ 25 h 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0" h="25">
                      <a:moveTo>
                        <a:pt x="2" y="25"/>
                      </a:move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6" y="15"/>
                      </a:lnTo>
                      <a:lnTo>
                        <a:pt x="20" y="15"/>
                      </a:lnTo>
                      <a:lnTo>
                        <a:pt x="23" y="15"/>
                      </a:lnTo>
                      <a:lnTo>
                        <a:pt x="27" y="15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23" y="25"/>
                      </a:lnTo>
                      <a:lnTo>
                        <a:pt x="16" y="25"/>
                      </a:lnTo>
                      <a:lnTo>
                        <a:pt x="9" y="25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1" name="Freeform 337"/>
                <p:cNvSpPr>
                  <a:spLocks noEditPoints="1"/>
                </p:cNvSpPr>
                <p:nvPr/>
              </p:nvSpPr>
              <p:spPr bwMode="auto">
                <a:xfrm>
                  <a:off x="2614" y="2555"/>
                  <a:ext cx="32" cy="27"/>
                </a:xfrm>
                <a:custGeom>
                  <a:avLst/>
                  <a:gdLst>
                    <a:gd name="T0" fmla="*/ 18 w 32"/>
                    <a:gd name="T1" fmla="*/ 19 h 27"/>
                    <a:gd name="T2" fmla="*/ 21 w 32"/>
                    <a:gd name="T3" fmla="*/ 19 h 27"/>
                    <a:gd name="T4" fmla="*/ 23 w 32"/>
                    <a:gd name="T5" fmla="*/ 17 h 27"/>
                    <a:gd name="T6" fmla="*/ 25 w 32"/>
                    <a:gd name="T7" fmla="*/ 15 h 27"/>
                    <a:gd name="T8" fmla="*/ 25 w 32"/>
                    <a:gd name="T9" fmla="*/ 12 h 27"/>
                    <a:gd name="T10" fmla="*/ 25 w 32"/>
                    <a:gd name="T11" fmla="*/ 12 h 27"/>
                    <a:gd name="T12" fmla="*/ 23 w 32"/>
                    <a:gd name="T13" fmla="*/ 10 h 27"/>
                    <a:gd name="T14" fmla="*/ 21 w 32"/>
                    <a:gd name="T15" fmla="*/ 8 h 27"/>
                    <a:gd name="T16" fmla="*/ 23 w 32"/>
                    <a:gd name="T17" fmla="*/ 4 h 27"/>
                    <a:gd name="T18" fmla="*/ 23 w 32"/>
                    <a:gd name="T19" fmla="*/ 0 h 27"/>
                    <a:gd name="T20" fmla="*/ 27 w 32"/>
                    <a:gd name="T21" fmla="*/ 4 h 27"/>
                    <a:gd name="T22" fmla="*/ 28 w 32"/>
                    <a:gd name="T23" fmla="*/ 6 h 27"/>
                    <a:gd name="T24" fmla="*/ 30 w 32"/>
                    <a:gd name="T25" fmla="*/ 8 h 27"/>
                    <a:gd name="T26" fmla="*/ 32 w 32"/>
                    <a:gd name="T27" fmla="*/ 15 h 27"/>
                    <a:gd name="T28" fmla="*/ 32 w 32"/>
                    <a:gd name="T29" fmla="*/ 19 h 27"/>
                    <a:gd name="T30" fmla="*/ 30 w 32"/>
                    <a:gd name="T31" fmla="*/ 21 h 27"/>
                    <a:gd name="T32" fmla="*/ 27 w 32"/>
                    <a:gd name="T33" fmla="*/ 25 h 27"/>
                    <a:gd name="T34" fmla="*/ 23 w 32"/>
                    <a:gd name="T35" fmla="*/ 27 h 27"/>
                    <a:gd name="T36" fmla="*/ 18 w 32"/>
                    <a:gd name="T37" fmla="*/ 27 h 27"/>
                    <a:gd name="T38" fmla="*/ 12 w 32"/>
                    <a:gd name="T39" fmla="*/ 27 h 27"/>
                    <a:gd name="T40" fmla="*/ 7 w 32"/>
                    <a:gd name="T41" fmla="*/ 25 h 27"/>
                    <a:gd name="T42" fmla="*/ 3 w 32"/>
                    <a:gd name="T43" fmla="*/ 21 h 27"/>
                    <a:gd name="T44" fmla="*/ 0 w 32"/>
                    <a:gd name="T45" fmla="*/ 17 h 27"/>
                    <a:gd name="T46" fmla="*/ 0 w 32"/>
                    <a:gd name="T47" fmla="*/ 12 h 27"/>
                    <a:gd name="T48" fmla="*/ 2 w 32"/>
                    <a:gd name="T49" fmla="*/ 8 h 27"/>
                    <a:gd name="T50" fmla="*/ 5 w 32"/>
                    <a:gd name="T51" fmla="*/ 4 h 27"/>
                    <a:gd name="T52" fmla="*/ 7 w 32"/>
                    <a:gd name="T53" fmla="*/ 2 h 27"/>
                    <a:gd name="T54" fmla="*/ 12 w 32"/>
                    <a:gd name="T55" fmla="*/ 0 h 27"/>
                    <a:gd name="T56" fmla="*/ 18 w 32"/>
                    <a:gd name="T57" fmla="*/ 0 h 27"/>
                    <a:gd name="T58" fmla="*/ 12 w 32"/>
                    <a:gd name="T59" fmla="*/ 8 h 27"/>
                    <a:gd name="T60" fmla="*/ 11 w 32"/>
                    <a:gd name="T61" fmla="*/ 10 h 27"/>
                    <a:gd name="T62" fmla="*/ 9 w 32"/>
                    <a:gd name="T63" fmla="*/ 10 h 27"/>
                    <a:gd name="T64" fmla="*/ 7 w 32"/>
                    <a:gd name="T65" fmla="*/ 12 h 27"/>
                    <a:gd name="T66" fmla="*/ 7 w 32"/>
                    <a:gd name="T67" fmla="*/ 12 h 27"/>
                    <a:gd name="T68" fmla="*/ 7 w 32"/>
                    <a:gd name="T69" fmla="*/ 17 h 27"/>
                    <a:gd name="T70" fmla="*/ 11 w 32"/>
                    <a:gd name="T71" fmla="*/ 17 h 27"/>
                    <a:gd name="T72" fmla="*/ 11 w 32"/>
                    <a:gd name="T73" fmla="*/ 19 h 27"/>
                    <a:gd name="T74" fmla="*/ 12 w 32"/>
                    <a:gd name="T75" fmla="*/ 17 h 27"/>
                    <a:gd name="T76" fmla="*/ 12 w 32"/>
                    <a:gd name="T77" fmla="*/ 10 h 27"/>
                    <a:gd name="T78" fmla="*/ 12 w 32"/>
                    <a:gd name="T79" fmla="*/ 8 h 2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27"/>
                    <a:gd name="T122" fmla="*/ 32 w 32"/>
                    <a:gd name="T123" fmla="*/ 27 h 2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27">
                      <a:moveTo>
                        <a:pt x="18" y="0"/>
                      </a:moveTo>
                      <a:lnTo>
                        <a:pt x="18" y="19"/>
                      </a:lnTo>
                      <a:lnTo>
                        <a:pt x="20" y="19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2" y="12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6" y="27"/>
                      </a:lnTo>
                      <a:lnTo>
                        <a:pt x="12" y="27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  <a:moveTo>
                        <a:pt x="12" y="8"/>
                      </a:move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2" y="10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2" name="Freeform 338"/>
                <p:cNvSpPr>
                  <a:spLocks/>
                </p:cNvSpPr>
                <p:nvPr/>
              </p:nvSpPr>
              <p:spPr bwMode="auto">
                <a:xfrm>
                  <a:off x="2517" y="3491"/>
                  <a:ext cx="42" cy="14"/>
                </a:xfrm>
                <a:custGeom>
                  <a:avLst/>
                  <a:gdLst>
                    <a:gd name="T0" fmla="*/ 0 w 42"/>
                    <a:gd name="T1" fmla="*/ 0 h 14"/>
                    <a:gd name="T2" fmla="*/ 9 w 42"/>
                    <a:gd name="T3" fmla="*/ 0 h 14"/>
                    <a:gd name="T4" fmla="*/ 20 w 42"/>
                    <a:gd name="T5" fmla="*/ 0 h 14"/>
                    <a:gd name="T6" fmla="*/ 42 w 42"/>
                    <a:gd name="T7" fmla="*/ 0 h 14"/>
                    <a:gd name="T8" fmla="*/ 42 w 42"/>
                    <a:gd name="T9" fmla="*/ 6 h 14"/>
                    <a:gd name="T10" fmla="*/ 15 w 42"/>
                    <a:gd name="T11" fmla="*/ 6 h 14"/>
                    <a:gd name="T12" fmla="*/ 15 w 42"/>
                    <a:gd name="T13" fmla="*/ 8 h 14"/>
                    <a:gd name="T14" fmla="*/ 17 w 42"/>
                    <a:gd name="T15" fmla="*/ 8 h 14"/>
                    <a:gd name="T16" fmla="*/ 17 w 42"/>
                    <a:gd name="T17" fmla="*/ 10 h 14"/>
                    <a:gd name="T18" fmla="*/ 17 w 42"/>
                    <a:gd name="T19" fmla="*/ 10 h 14"/>
                    <a:gd name="T20" fmla="*/ 18 w 42"/>
                    <a:gd name="T21" fmla="*/ 12 h 14"/>
                    <a:gd name="T22" fmla="*/ 18 w 42"/>
                    <a:gd name="T23" fmla="*/ 12 h 14"/>
                    <a:gd name="T24" fmla="*/ 18 w 42"/>
                    <a:gd name="T25" fmla="*/ 12 h 14"/>
                    <a:gd name="T26" fmla="*/ 20 w 42"/>
                    <a:gd name="T27" fmla="*/ 14 h 14"/>
                    <a:gd name="T28" fmla="*/ 15 w 42"/>
                    <a:gd name="T29" fmla="*/ 14 h 14"/>
                    <a:gd name="T30" fmla="*/ 13 w 42"/>
                    <a:gd name="T31" fmla="*/ 14 h 14"/>
                    <a:gd name="T32" fmla="*/ 11 w 42"/>
                    <a:gd name="T33" fmla="*/ 14 h 14"/>
                    <a:gd name="T34" fmla="*/ 6 w 42"/>
                    <a:gd name="T35" fmla="*/ 8 h 14"/>
                    <a:gd name="T36" fmla="*/ 4 w 42"/>
                    <a:gd name="T37" fmla="*/ 8 h 14"/>
                    <a:gd name="T38" fmla="*/ 4 w 42"/>
                    <a:gd name="T39" fmla="*/ 8 h 14"/>
                    <a:gd name="T40" fmla="*/ 2 w 42"/>
                    <a:gd name="T41" fmla="*/ 6 h 14"/>
                    <a:gd name="T42" fmla="*/ 0 w 42"/>
                    <a:gd name="T43" fmla="*/ 6 h 14"/>
                    <a:gd name="T44" fmla="*/ 0 w 42"/>
                    <a:gd name="T45" fmla="*/ 0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2"/>
                    <a:gd name="T70" fmla="*/ 0 h 14"/>
                    <a:gd name="T71" fmla="*/ 42 w 42"/>
                    <a:gd name="T72" fmla="*/ 14 h 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2" h="14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8" y="12"/>
                      </a:lnTo>
                      <a:lnTo>
                        <a:pt x="20" y="14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3" name="Freeform 339"/>
                <p:cNvSpPr>
                  <a:spLocks/>
                </p:cNvSpPr>
                <p:nvPr/>
              </p:nvSpPr>
              <p:spPr bwMode="auto">
                <a:xfrm>
                  <a:off x="2548" y="3456"/>
                  <a:ext cx="21" cy="8"/>
                </a:xfrm>
                <a:custGeom>
                  <a:avLst/>
                  <a:gdLst>
                    <a:gd name="T0" fmla="*/ 0 w 21"/>
                    <a:gd name="T1" fmla="*/ 8 h 8"/>
                    <a:gd name="T2" fmla="*/ 0 w 21"/>
                    <a:gd name="T3" fmla="*/ 4 h 8"/>
                    <a:gd name="T4" fmla="*/ 0 w 21"/>
                    <a:gd name="T5" fmla="*/ 2 h 8"/>
                    <a:gd name="T6" fmla="*/ 0 w 21"/>
                    <a:gd name="T7" fmla="*/ 0 h 8"/>
                    <a:gd name="T8" fmla="*/ 2 w 21"/>
                    <a:gd name="T9" fmla="*/ 0 h 8"/>
                    <a:gd name="T10" fmla="*/ 3 w 21"/>
                    <a:gd name="T11" fmla="*/ 0 h 8"/>
                    <a:gd name="T12" fmla="*/ 9 w 21"/>
                    <a:gd name="T13" fmla="*/ 0 h 8"/>
                    <a:gd name="T14" fmla="*/ 11 w 21"/>
                    <a:gd name="T15" fmla="*/ 0 h 8"/>
                    <a:gd name="T16" fmla="*/ 12 w 21"/>
                    <a:gd name="T17" fmla="*/ 2 h 8"/>
                    <a:gd name="T18" fmla="*/ 14 w 21"/>
                    <a:gd name="T19" fmla="*/ 2 h 8"/>
                    <a:gd name="T20" fmla="*/ 16 w 21"/>
                    <a:gd name="T21" fmla="*/ 2 h 8"/>
                    <a:gd name="T22" fmla="*/ 18 w 21"/>
                    <a:gd name="T23" fmla="*/ 2 h 8"/>
                    <a:gd name="T24" fmla="*/ 19 w 21"/>
                    <a:gd name="T25" fmla="*/ 4 h 8"/>
                    <a:gd name="T26" fmla="*/ 21 w 21"/>
                    <a:gd name="T27" fmla="*/ 6 h 8"/>
                    <a:gd name="T28" fmla="*/ 19 w 21"/>
                    <a:gd name="T29" fmla="*/ 6 h 8"/>
                    <a:gd name="T30" fmla="*/ 19 w 21"/>
                    <a:gd name="T31" fmla="*/ 8 h 8"/>
                    <a:gd name="T32" fmla="*/ 18 w 21"/>
                    <a:gd name="T33" fmla="*/ 8 h 8"/>
                    <a:gd name="T34" fmla="*/ 16 w 21"/>
                    <a:gd name="T35" fmla="*/ 8 h 8"/>
                    <a:gd name="T36" fmla="*/ 16 w 21"/>
                    <a:gd name="T37" fmla="*/ 6 h 8"/>
                    <a:gd name="T38" fmla="*/ 16 w 21"/>
                    <a:gd name="T39" fmla="*/ 6 h 8"/>
                    <a:gd name="T40" fmla="*/ 14 w 21"/>
                    <a:gd name="T41" fmla="*/ 6 h 8"/>
                    <a:gd name="T42" fmla="*/ 14 w 21"/>
                    <a:gd name="T43" fmla="*/ 6 h 8"/>
                    <a:gd name="T44" fmla="*/ 12 w 21"/>
                    <a:gd name="T45" fmla="*/ 4 h 8"/>
                    <a:gd name="T46" fmla="*/ 12 w 21"/>
                    <a:gd name="T47" fmla="*/ 4 h 8"/>
                    <a:gd name="T48" fmla="*/ 12 w 21"/>
                    <a:gd name="T49" fmla="*/ 4 h 8"/>
                    <a:gd name="T50" fmla="*/ 11 w 21"/>
                    <a:gd name="T51" fmla="*/ 4 h 8"/>
                    <a:gd name="T52" fmla="*/ 11 w 21"/>
                    <a:gd name="T53" fmla="*/ 6 h 8"/>
                    <a:gd name="T54" fmla="*/ 11 w 21"/>
                    <a:gd name="T55" fmla="*/ 6 h 8"/>
                    <a:gd name="T56" fmla="*/ 11 w 21"/>
                    <a:gd name="T57" fmla="*/ 6 h 8"/>
                    <a:gd name="T58" fmla="*/ 11 w 21"/>
                    <a:gd name="T59" fmla="*/ 8 h 8"/>
                    <a:gd name="T60" fmla="*/ 0 w 21"/>
                    <a:gd name="T61" fmla="*/ 8 h 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1"/>
                    <a:gd name="T94" fmla="*/ 0 h 8"/>
                    <a:gd name="T95" fmla="*/ 21 w 21"/>
                    <a:gd name="T96" fmla="*/ 8 h 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1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4" name="Freeform 340"/>
                <p:cNvSpPr>
                  <a:spLocks/>
                </p:cNvSpPr>
                <p:nvPr/>
              </p:nvSpPr>
              <p:spPr bwMode="auto">
                <a:xfrm>
                  <a:off x="2517" y="3423"/>
                  <a:ext cx="42" cy="21"/>
                </a:xfrm>
                <a:custGeom>
                  <a:avLst/>
                  <a:gdLst>
                    <a:gd name="T0" fmla="*/ 42 w 42"/>
                    <a:gd name="T1" fmla="*/ 4 h 21"/>
                    <a:gd name="T2" fmla="*/ 42 w 42"/>
                    <a:gd name="T3" fmla="*/ 17 h 21"/>
                    <a:gd name="T4" fmla="*/ 36 w 42"/>
                    <a:gd name="T5" fmla="*/ 21 h 21"/>
                    <a:gd name="T6" fmla="*/ 31 w 42"/>
                    <a:gd name="T7" fmla="*/ 19 h 21"/>
                    <a:gd name="T8" fmla="*/ 27 w 42"/>
                    <a:gd name="T9" fmla="*/ 17 h 21"/>
                    <a:gd name="T10" fmla="*/ 22 w 42"/>
                    <a:gd name="T11" fmla="*/ 13 h 21"/>
                    <a:gd name="T12" fmla="*/ 18 w 42"/>
                    <a:gd name="T13" fmla="*/ 10 h 21"/>
                    <a:gd name="T14" fmla="*/ 15 w 42"/>
                    <a:gd name="T15" fmla="*/ 8 h 21"/>
                    <a:gd name="T16" fmla="*/ 13 w 42"/>
                    <a:gd name="T17" fmla="*/ 8 h 21"/>
                    <a:gd name="T18" fmla="*/ 11 w 42"/>
                    <a:gd name="T19" fmla="*/ 8 h 21"/>
                    <a:gd name="T20" fmla="*/ 9 w 42"/>
                    <a:gd name="T21" fmla="*/ 8 h 21"/>
                    <a:gd name="T22" fmla="*/ 8 w 42"/>
                    <a:gd name="T23" fmla="*/ 8 h 21"/>
                    <a:gd name="T24" fmla="*/ 8 w 42"/>
                    <a:gd name="T25" fmla="*/ 10 h 21"/>
                    <a:gd name="T26" fmla="*/ 8 w 42"/>
                    <a:gd name="T27" fmla="*/ 10 h 21"/>
                    <a:gd name="T28" fmla="*/ 8 w 42"/>
                    <a:gd name="T29" fmla="*/ 13 h 21"/>
                    <a:gd name="T30" fmla="*/ 9 w 42"/>
                    <a:gd name="T31" fmla="*/ 13 h 21"/>
                    <a:gd name="T32" fmla="*/ 11 w 42"/>
                    <a:gd name="T33" fmla="*/ 15 h 21"/>
                    <a:gd name="T34" fmla="*/ 13 w 42"/>
                    <a:gd name="T35" fmla="*/ 21 h 21"/>
                    <a:gd name="T36" fmla="*/ 9 w 42"/>
                    <a:gd name="T37" fmla="*/ 21 h 21"/>
                    <a:gd name="T38" fmla="*/ 6 w 42"/>
                    <a:gd name="T39" fmla="*/ 19 h 21"/>
                    <a:gd name="T40" fmla="*/ 2 w 42"/>
                    <a:gd name="T41" fmla="*/ 19 h 21"/>
                    <a:gd name="T42" fmla="*/ 0 w 42"/>
                    <a:gd name="T43" fmla="*/ 10 h 21"/>
                    <a:gd name="T44" fmla="*/ 2 w 42"/>
                    <a:gd name="T45" fmla="*/ 4 h 21"/>
                    <a:gd name="T46" fmla="*/ 4 w 42"/>
                    <a:gd name="T47" fmla="*/ 2 h 21"/>
                    <a:gd name="T48" fmla="*/ 8 w 42"/>
                    <a:gd name="T49" fmla="*/ 0 h 21"/>
                    <a:gd name="T50" fmla="*/ 11 w 42"/>
                    <a:gd name="T51" fmla="*/ 0 h 21"/>
                    <a:gd name="T52" fmla="*/ 15 w 42"/>
                    <a:gd name="T53" fmla="*/ 0 h 21"/>
                    <a:gd name="T54" fmla="*/ 18 w 42"/>
                    <a:gd name="T55" fmla="*/ 2 h 21"/>
                    <a:gd name="T56" fmla="*/ 22 w 42"/>
                    <a:gd name="T57" fmla="*/ 4 h 21"/>
                    <a:gd name="T58" fmla="*/ 25 w 42"/>
                    <a:gd name="T59" fmla="*/ 6 h 21"/>
                    <a:gd name="T60" fmla="*/ 27 w 42"/>
                    <a:gd name="T61" fmla="*/ 8 h 21"/>
                    <a:gd name="T62" fmla="*/ 29 w 42"/>
                    <a:gd name="T63" fmla="*/ 10 h 21"/>
                    <a:gd name="T64" fmla="*/ 31 w 42"/>
                    <a:gd name="T65" fmla="*/ 10 h 21"/>
                    <a:gd name="T66" fmla="*/ 33 w 42"/>
                    <a:gd name="T67" fmla="*/ 10 h 21"/>
                    <a:gd name="T68" fmla="*/ 33 w 42"/>
                    <a:gd name="T69" fmla="*/ 6 h 21"/>
                    <a:gd name="T70" fmla="*/ 34 w 42"/>
                    <a:gd name="T71" fmla="*/ 0 h 21"/>
                    <a:gd name="T72" fmla="*/ 42 w 42"/>
                    <a:gd name="T73" fmla="*/ 0 h 2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21"/>
                    <a:gd name="T113" fmla="*/ 42 w 42"/>
                    <a:gd name="T114" fmla="*/ 21 h 2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21">
                      <a:moveTo>
                        <a:pt x="42" y="0"/>
                      </a:moveTo>
                      <a:lnTo>
                        <a:pt x="42" y="4"/>
                      </a:lnTo>
                      <a:lnTo>
                        <a:pt x="42" y="10"/>
                      </a:lnTo>
                      <a:lnTo>
                        <a:pt x="42" y="17"/>
                      </a:lnTo>
                      <a:lnTo>
                        <a:pt x="42" y="21"/>
                      </a:lnTo>
                      <a:lnTo>
                        <a:pt x="36" y="21"/>
                      </a:lnTo>
                      <a:lnTo>
                        <a:pt x="34" y="21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7" y="17"/>
                      </a:lnTo>
                      <a:lnTo>
                        <a:pt x="25" y="15"/>
                      </a:lnTo>
                      <a:lnTo>
                        <a:pt x="22" y="13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3" y="10"/>
                      </a:lnTo>
                      <a:lnTo>
                        <a:pt x="33" y="8"/>
                      </a:lnTo>
                      <a:lnTo>
                        <a:pt x="33" y="6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5" name="Freeform 341"/>
                <p:cNvSpPr>
                  <a:spLocks/>
                </p:cNvSpPr>
                <p:nvPr/>
              </p:nvSpPr>
              <p:spPr bwMode="auto">
                <a:xfrm>
                  <a:off x="2539" y="3393"/>
                  <a:ext cx="9" cy="10"/>
                </a:xfrm>
                <a:custGeom>
                  <a:avLst/>
                  <a:gdLst>
                    <a:gd name="T0" fmla="*/ 0 w 9"/>
                    <a:gd name="T1" fmla="*/ 10 h 10"/>
                    <a:gd name="T2" fmla="*/ 0 w 9"/>
                    <a:gd name="T3" fmla="*/ 8 h 10"/>
                    <a:gd name="T4" fmla="*/ 0 w 9"/>
                    <a:gd name="T5" fmla="*/ 6 h 10"/>
                    <a:gd name="T6" fmla="*/ 0 w 9"/>
                    <a:gd name="T7" fmla="*/ 2 h 10"/>
                    <a:gd name="T8" fmla="*/ 0 w 9"/>
                    <a:gd name="T9" fmla="*/ 0 h 10"/>
                    <a:gd name="T10" fmla="*/ 2 w 9"/>
                    <a:gd name="T11" fmla="*/ 0 h 10"/>
                    <a:gd name="T12" fmla="*/ 5 w 9"/>
                    <a:gd name="T13" fmla="*/ 0 h 10"/>
                    <a:gd name="T14" fmla="*/ 7 w 9"/>
                    <a:gd name="T15" fmla="*/ 0 h 10"/>
                    <a:gd name="T16" fmla="*/ 9 w 9"/>
                    <a:gd name="T17" fmla="*/ 0 h 10"/>
                    <a:gd name="T18" fmla="*/ 9 w 9"/>
                    <a:gd name="T19" fmla="*/ 2 h 10"/>
                    <a:gd name="T20" fmla="*/ 9 w 9"/>
                    <a:gd name="T21" fmla="*/ 6 h 10"/>
                    <a:gd name="T22" fmla="*/ 9 w 9"/>
                    <a:gd name="T23" fmla="*/ 8 h 10"/>
                    <a:gd name="T24" fmla="*/ 9 w 9"/>
                    <a:gd name="T25" fmla="*/ 10 h 10"/>
                    <a:gd name="T26" fmla="*/ 7 w 9"/>
                    <a:gd name="T27" fmla="*/ 10 h 10"/>
                    <a:gd name="T28" fmla="*/ 5 w 9"/>
                    <a:gd name="T29" fmla="*/ 10 h 10"/>
                    <a:gd name="T30" fmla="*/ 2 w 9"/>
                    <a:gd name="T31" fmla="*/ 10 h 10"/>
                    <a:gd name="T32" fmla="*/ 0 w 9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0"/>
                    <a:gd name="T53" fmla="*/ 9 w 9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6" name="Freeform 342"/>
                <p:cNvSpPr>
                  <a:spLocks noEditPoints="1"/>
                </p:cNvSpPr>
                <p:nvPr/>
              </p:nvSpPr>
              <p:spPr bwMode="auto">
                <a:xfrm>
                  <a:off x="2517" y="3356"/>
                  <a:ext cx="42" cy="24"/>
                </a:xfrm>
                <a:custGeom>
                  <a:avLst/>
                  <a:gdLst>
                    <a:gd name="T0" fmla="*/ 0 w 42"/>
                    <a:gd name="T1" fmla="*/ 20 h 24"/>
                    <a:gd name="T2" fmla="*/ 0 w 42"/>
                    <a:gd name="T3" fmla="*/ 14 h 24"/>
                    <a:gd name="T4" fmla="*/ 0 w 42"/>
                    <a:gd name="T5" fmla="*/ 8 h 24"/>
                    <a:gd name="T6" fmla="*/ 2 w 42"/>
                    <a:gd name="T7" fmla="*/ 6 h 24"/>
                    <a:gd name="T8" fmla="*/ 6 w 42"/>
                    <a:gd name="T9" fmla="*/ 2 h 24"/>
                    <a:gd name="T10" fmla="*/ 9 w 42"/>
                    <a:gd name="T11" fmla="*/ 2 h 24"/>
                    <a:gd name="T12" fmla="*/ 15 w 42"/>
                    <a:gd name="T13" fmla="*/ 2 h 24"/>
                    <a:gd name="T14" fmla="*/ 17 w 42"/>
                    <a:gd name="T15" fmla="*/ 4 h 24"/>
                    <a:gd name="T16" fmla="*/ 18 w 42"/>
                    <a:gd name="T17" fmla="*/ 4 h 24"/>
                    <a:gd name="T18" fmla="*/ 20 w 42"/>
                    <a:gd name="T19" fmla="*/ 6 h 24"/>
                    <a:gd name="T20" fmla="*/ 22 w 42"/>
                    <a:gd name="T21" fmla="*/ 4 h 24"/>
                    <a:gd name="T22" fmla="*/ 24 w 42"/>
                    <a:gd name="T23" fmla="*/ 2 h 24"/>
                    <a:gd name="T24" fmla="*/ 27 w 42"/>
                    <a:gd name="T25" fmla="*/ 2 h 24"/>
                    <a:gd name="T26" fmla="*/ 29 w 42"/>
                    <a:gd name="T27" fmla="*/ 0 h 24"/>
                    <a:gd name="T28" fmla="*/ 33 w 42"/>
                    <a:gd name="T29" fmla="*/ 0 h 24"/>
                    <a:gd name="T30" fmla="*/ 36 w 42"/>
                    <a:gd name="T31" fmla="*/ 2 h 24"/>
                    <a:gd name="T32" fmla="*/ 38 w 42"/>
                    <a:gd name="T33" fmla="*/ 4 h 24"/>
                    <a:gd name="T34" fmla="*/ 40 w 42"/>
                    <a:gd name="T35" fmla="*/ 4 h 24"/>
                    <a:gd name="T36" fmla="*/ 40 w 42"/>
                    <a:gd name="T37" fmla="*/ 6 h 24"/>
                    <a:gd name="T38" fmla="*/ 40 w 42"/>
                    <a:gd name="T39" fmla="*/ 6 h 24"/>
                    <a:gd name="T40" fmla="*/ 42 w 42"/>
                    <a:gd name="T41" fmla="*/ 8 h 24"/>
                    <a:gd name="T42" fmla="*/ 42 w 42"/>
                    <a:gd name="T43" fmla="*/ 10 h 24"/>
                    <a:gd name="T44" fmla="*/ 42 w 42"/>
                    <a:gd name="T45" fmla="*/ 18 h 24"/>
                    <a:gd name="T46" fmla="*/ 42 w 42"/>
                    <a:gd name="T47" fmla="*/ 24 h 24"/>
                    <a:gd name="T48" fmla="*/ 22 w 42"/>
                    <a:gd name="T49" fmla="*/ 24 h 24"/>
                    <a:gd name="T50" fmla="*/ 0 w 42"/>
                    <a:gd name="T51" fmla="*/ 24 h 24"/>
                    <a:gd name="T52" fmla="*/ 17 w 42"/>
                    <a:gd name="T53" fmla="*/ 16 h 24"/>
                    <a:gd name="T54" fmla="*/ 17 w 42"/>
                    <a:gd name="T55" fmla="*/ 14 h 24"/>
                    <a:gd name="T56" fmla="*/ 17 w 42"/>
                    <a:gd name="T57" fmla="*/ 12 h 24"/>
                    <a:gd name="T58" fmla="*/ 17 w 42"/>
                    <a:gd name="T59" fmla="*/ 12 h 24"/>
                    <a:gd name="T60" fmla="*/ 15 w 42"/>
                    <a:gd name="T61" fmla="*/ 10 h 24"/>
                    <a:gd name="T62" fmla="*/ 15 w 42"/>
                    <a:gd name="T63" fmla="*/ 10 h 24"/>
                    <a:gd name="T64" fmla="*/ 13 w 42"/>
                    <a:gd name="T65" fmla="*/ 10 h 24"/>
                    <a:gd name="T66" fmla="*/ 11 w 42"/>
                    <a:gd name="T67" fmla="*/ 10 h 24"/>
                    <a:gd name="T68" fmla="*/ 9 w 42"/>
                    <a:gd name="T69" fmla="*/ 10 h 24"/>
                    <a:gd name="T70" fmla="*/ 9 w 42"/>
                    <a:gd name="T71" fmla="*/ 12 h 24"/>
                    <a:gd name="T72" fmla="*/ 9 w 42"/>
                    <a:gd name="T73" fmla="*/ 12 h 24"/>
                    <a:gd name="T74" fmla="*/ 9 w 42"/>
                    <a:gd name="T75" fmla="*/ 14 h 24"/>
                    <a:gd name="T76" fmla="*/ 9 w 42"/>
                    <a:gd name="T77" fmla="*/ 16 h 24"/>
                    <a:gd name="T78" fmla="*/ 15 w 42"/>
                    <a:gd name="T79" fmla="*/ 16 h 24"/>
                    <a:gd name="T80" fmla="*/ 17 w 42"/>
                    <a:gd name="T81" fmla="*/ 16 h 24"/>
                    <a:gd name="T82" fmla="*/ 33 w 42"/>
                    <a:gd name="T83" fmla="*/ 14 h 24"/>
                    <a:gd name="T84" fmla="*/ 33 w 42"/>
                    <a:gd name="T85" fmla="*/ 14 h 24"/>
                    <a:gd name="T86" fmla="*/ 33 w 42"/>
                    <a:gd name="T87" fmla="*/ 10 h 24"/>
                    <a:gd name="T88" fmla="*/ 33 w 42"/>
                    <a:gd name="T89" fmla="*/ 10 h 24"/>
                    <a:gd name="T90" fmla="*/ 31 w 42"/>
                    <a:gd name="T91" fmla="*/ 8 h 24"/>
                    <a:gd name="T92" fmla="*/ 29 w 42"/>
                    <a:gd name="T93" fmla="*/ 8 h 24"/>
                    <a:gd name="T94" fmla="*/ 27 w 42"/>
                    <a:gd name="T95" fmla="*/ 8 h 24"/>
                    <a:gd name="T96" fmla="*/ 25 w 42"/>
                    <a:gd name="T97" fmla="*/ 10 h 24"/>
                    <a:gd name="T98" fmla="*/ 24 w 42"/>
                    <a:gd name="T99" fmla="*/ 10 h 24"/>
                    <a:gd name="T100" fmla="*/ 24 w 42"/>
                    <a:gd name="T101" fmla="*/ 12 h 24"/>
                    <a:gd name="T102" fmla="*/ 24 w 42"/>
                    <a:gd name="T103" fmla="*/ 14 h 24"/>
                    <a:gd name="T104" fmla="*/ 24 w 42"/>
                    <a:gd name="T105" fmla="*/ 16 h 24"/>
                    <a:gd name="T106" fmla="*/ 29 w 42"/>
                    <a:gd name="T107" fmla="*/ 16 h 24"/>
                    <a:gd name="T108" fmla="*/ 33 w 42"/>
                    <a:gd name="T109" fmla="*/ 16 h 2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2"/>
                    <a:gd name="T166" fmla="*/ 0 h 24"/>
                    <a:gd name="T167" fmla="*/ 42 w 42"/>
                    <a:gd name="T168" fmla="*/ 24 h 2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2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40" y="4"/>
                      </a:lnTo>
                      <a:lnTo>
                        <a:pt x="40" y="6"/>
                      </a:lnTo>
                      <a:lnTo>
                        <a:pt x="42" y="8"/>
                      </a:lnTo>
                      <a:lnTo>
                        <a:pt x="42" y="10"/>
                      </a:lnTo>
                      <a:lnTo>
                        <a:pt x="42" y="14"/>
                      </a:lnTo>
                      <a:lnTo>
                        <a:pt x="42" y="18"/>
                      </a:lnTo>
                      <a:lnTo>
                        <a:pt x="42" y="20"/>
                      </a:lnTo>
                      <a:lnTo>
                        <a:pt x="42" y="24"/>
                      </a:lnTo>
                      <a:lnTo>
                        <a:pt x="31" y="24"/>
                      </a:lnTo>
                      <a:lnTo>
                        <a:pt x="22" y="24"/>
                      </a:lnTo>
                      <a:lnTo>
                        <a:pt x="11" y="24"/>
                      </a:lnTo>
                      <a:lnTo>
                        <a:pt x="0" y="24"/>
                      </a:lnTo>
                      <a:close/>
                      <a:moveTo>
                        <a:pt x="17" y="16"/>
                      </a:move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3" y="16"/>
                      </a:lnTo>
                      <a:lnTo>
                        <a:pt x="15" y="16"/>
                      </a:lnTo>
                      <a:lnTo>
                        <a:pt x="17" y="16"/>
                      </a:lnTo>
                      <a:close/>
                      <a:moveTo>
                        <a:pt x="33" y="16"/>
                      </a:moveTo>
                      <a:lnTo>
                        <a:pt x="33" y="14"/>
                      </a:lnTo>
                      <a:lnTo>
                        <a:pt x="33" y="12"/>
                      </a:lnTo>
                      <a:lnTo>
                        <a:pt x="33" y="10"/>
                      </a:lnTo>
                      <a:lnTo>
                        <a:pt x="31" y="10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4" y="14"/>
                      </a:lnTo>
                      <a:lnTo>
                        <a:pt x="24" y="16"/>
                      </a:lnTo>
                      <a:lnTo>
                        <a:pt x="25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7" name="Freeform 343"/>
                <p:cNvSpPr>
                  <a:spLocks noEditPoints="1"/>
                </p:cNvSpPr>
                <p:nvPr/>
              </p:nvSpPr>
              <p:spPr bwMode="auto">
                <a:xfrm>
                  <a:off x="2528" y="3311"/>
                  <a:ext cx="31" cy="22"/>
                </a:xfrm>
                <a:custGeom>
                  <a:avLst/>
                  <a:gdLst>
                    <a:gd name="T0" fmla="*/ 18 w 31"/>
                    <a:gd name="T1" fmla="*/ 4 h 22"/>
                    <a:gd name="T2" fmla="*/ 18 w 31"/>
                    <a:gd name="T3" fmla="*/ 14 h 22"/>
                    <a:gd name="T4" fmla="*/ 22 w 31"/>
                    <a:gd name="T5" fmla="*/ 14 h 22"/>
                    <a:gd name="T6" fmla="*/ 23 w 31"/>
                    <a:gd name="T7" fmla="*/ 12 h 22"/>
                    <a:gd name="T8" fmla="*/ 23 w 31"/>
                    <a:gd name="T9" fmla="*/ 12 h 22"/>
                    <a:gd name="T10" fmla="*/ 23 w 31"/>
                    <a:gd name="T11" fmla="*/ 10 h 22"/>
                    <a:gd name="T12" fmla="*/ 23 w 31"/>
                    <a:gd name="T13" fmla="*/ 8 h 22"/>
                    <a:gd name="T14" fmla="*/ 23 w 31"/>
                    <a:gd name="T15" fmla="*/ 8 h 22"/>
                    <a:gd name="T16" fmla="*/ 22 w 31"/>
                    <a:gd name="T17" fmla="*/ 8 h 22"/>
                    <a:gd name="T18" fmla="*/ 22 w 31"/>
                    <a:gd name="T19" fmla="*/ 2 h 22"/>
                    <a:gd name="T20" fmla="*/ 27 w 31"/>
                    <a:gd name="T21" fmla="*/ 2 h 22"/>
                    <a:gd name="T22" fmla="*/ 29 w 31"/>
                    <a:gd name="T23" fmla="*/ 4 h 22"/>
                    <a:gd name="T24" fmla="*/ 31 w 31"/>
                    <a:gd name="T25" fmla="*/ 8 h 22"/>
                    <a:gd name="T26" fmla="*/ 31 w 31"/>
                    <a:gd name="T27" fmla="*/ 12 h 22"/>
                    <a:gd name="T28" fmla="*/ 31 w 31"/>
                    <a:gd name="T29" fmla="*/ 16 h 22"/>
                    <a:gd name="T30" fmla="*/ 29 w 31"/>
                    <a:gd name="T31" fmla="*/ 18 h 22"/>
                    <a:gd name="T32" fmla="*/ 25 w 31"/>
                    <a:gd name="T33" fmla="*/ 20 h 22"/>
                    <a:gd name="T34" fmla="*/ 22 w 31"/>
                    <a:gd name="T35" fmla="*/ 20 h 22"/>
                    <a:gd name="T36" fmla="*/ 18 w 31"/>
                    <a:gd name="T37" fmla="*/ 22 h 22"/>
                    <a:gd name="T38" fmla="*/ 13 w 31"/>
                    <a:gd name="T39" fmla="*/ 22 h 22"/>
                    <a:gd name="T40" fmla="*/ 4 w 31"/>
                    <a:gd name="T41" fmla="*/ 18 h 22"/>
                    <a:gd name="T42" fmla="*/ 0 w 31"/>
                    <a:gd name="T43" fmla="*/ 14 h 22"/>
                    <a:gd name="T44" fmla="*/ 0 w 31"/>
                    <a:gd name="T45" fmla="*/ 10 h 22"/>
                    <a:gd name="T46" fmla="*/ 0 w 31"/>
                    <a:gd name="T47" fmla="*/ 6 h 22"/>
                    <a:gd name="T48" fmla="*/ 6 w 31"/>
                    <a:gd name="T49" fmla="*/ 4 h 22"/>
                    <a:gd name="T50" fmla="*/ 7 w 31"/>
                    <a:gd name="T51" fmla="*/ 2 h 22"/>
                    <a:gd name="T52" fmla="*/ 11 w 31"/>
                    <a:gd name="T53" fmla="*/ 0 h 22"/>
                    <a:gd name="T54" fmla="*/ 18 w 31"/>
                    <a:gd name="T55" fmla="*/ 0 h 22"/>
                    <a:gd name="T56" fmla="*/ 18 w 31"/>
                    <a:gd name="T57" fmla="*/ 0 h 22"/>
                    <a:gd name="T58" fmla="*/ 13 w 31"/>
                    <a:gd name="T59" fmla="*/ 8 h 22"/>
                    <a:gd name="T60" fmla="*/ 7 w 31"/>
                    <a:gd name="T61" fmla="*/ 10 h 22"/>
                    <a:gd name="T62" fmla="*/ 7 w 31"/>
                    <a:gd name="T63" fmla="*/ 10 h 22"/>
                    <a:gd name="T64" fmla="*/ 7 w 31"/>
                    <a:gd name="T65" fmla="*/ 12 h 22"/>
                    <a:gd name="T66" fmla="*/ 9 w 31"/>
                    <a:gd name="T67" fmla="*/ 14 h 22"/>
                    <a:gd name="T68" fmla="*/ 11 w 31"/>
                    <a:gd name="T69" fmla="*/ 14 h 22"/>
                    <a:gd name="T70" fmla="*/ 13 w 31"/>
                    <a:gd name="T71" fmla="*/ 8 h 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1"/>
                    <a:gd name="T109" fmla="*/ 0 h 22"/>
                    <a:gd name="T110" fmla="*/ 31 w 31"/>
                    <a:gd name="T111" fmla="*/ 22 h 2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1" h="22">
                      <a:moveTo>
                        <a:pt x="18" y="0"/>
                      </a:moveTo>
                      <a:lnTo>
                        <a:pt x="18" y="4"/>
                      </a:lnTo>
                      <a:lnTo>
                        <a:pt x="18" y="8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7" y="18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2" y="20"/>
                      </a:lnTo>
                      <a:lnTo>
                        <a:pt x="20" y="22"/>
                      </a:lnTo>
                      <a:lnTo>
                        <a:pt x="18" y="22"/>
                      </a:lnTo>
                      <a:lnTo>
                        <a:pt x="16" y="22"/>
                      </a:lnTo>
                      <a:lnTo>
                        <a:pt x="13" y="22"/>
                      </a:lnTo>
                      <a:lnTo>
                        <a:pt x="9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3" y="8"/>
                      </a:move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8" name="Freeform 344"/>
                <p:cNvSpPr>
                  <a:spLocks/>
                </p:cNvSpPr>
                <p:nvPr/>
              </p:nvSpPr>
              <p:spPr bwMode="auto">
                <a:xfrm>
                  <a:off x="2528" y="3270"/>
                  <a:ext cx="31" cy="20"/>
                </a:xfrm>
                <a:custGeom>
                  <a:avLst/>
                  <a:gdLst>
                    <a:gd name="T0" fmla="*/ 0 w 31"/>
                    <a:gd name="T1" fmla="*/ 20 h 20"/>
                    <a:gd name="T2" fmla="*/ 0 w 31"/>
                    <a:gd name="T3" fmla="*/ 14 h 20"/>
                    <a:gd name="T4" fmla="*/ 6 w 31"/>
                    <a:gd name="T5" fmla="*/ 14 h 20"/>
                    <a:gd name="T6" fmla="*/ 4 w 31"/>
                    <a:gd name="T7" fmla="*/ 12 h 20"/>
                    <a:gd name="T8" fmla="*/ 4 w 31"/>
                    <a:gd name="T9" fmla="*/ 12 h 20"/>
                    <a:gd name="T10" fmla="*/ 2 w 31"/>
                    <a:gd name="T11" fmla="*/ 12 h 20"/>
                    <a:gd name="T12" fmla="*/ 2 w 31"/>
                    <a:gd name="T13" fmla="*/ 10 h 20"/>
                    <a:gd name="T14" fmla="*/ 0 w 31"/>
                    <a:gd name="T15" fmla="*/ 10 h 20"/>
                    <a:gd name="T16" fmla="*/ 0 w 31"/>
                    <a:gd name="T17" fmla="*/ 8 h 20"/>
                    <a:gd name="T18" fmla="*/ 0 w 31"/>
                    <a:gd name="T19" fmla="*/ 6 h 20"/>
                    <a:gd name="T20" fmla="*/ 0 w 31"/>
                    <a:gd name="T21" fmla="*/ 4 h 20"/>
                    <a:gd name="T22" fmla="*/ 0 w 31"/>
                    <a:gd name="T23" fmla="*/ 4 h 20"/>
                    <a:gd name="T24" fmla="*/ 0 w 31"/>
                    <a:gd name="T25" fmla="*/ 4 h 20"/>
                    <a:gd name="T26" fmla="*/ 2 w 31"/>
                    <a:gd name="T27" fmla="*/ 2 h 20"/>
                    <a:gd name="T28" fmla="*/ 4 w 31"/>
                    <a:gd name="T29" fmla="*/ 2 h 20"/>
                    <a:gd name="T30" fmla="*/ 6 w 31"/>
                    <a:gd name="T31" fmla="*/ 2 h 20"/>
                    <a:gd name="T32" fmla="*/ 9 w 31"/>
                    <a:gd name="T33" fmla="*/ 0 h 20"/>
                    <a:gd name="T34" fmla="*/ 11 w 31"/>
                    <a:gd name="T35" fmla="*/ 0 h 20"/>
                    <a:gd name="T36" fmla="*/ 16 w 31"/>
                    <a:gd name="T37" fmla="*/ 0 h 20"/>
                    <a:gd name="T38" fmla="*/ 22 w 31"/>
                    <a:gd name="T39" fmla="*/ 0 h 20"/>
                    <a:gd name="T40" fmla="*/ 25 w 31"/>
                    <a:gd name="T41" fmla="*/ 0 h 20"/>
                    <a:gd name="T42" fmla="*/ 31 w 31"/>
                    <a:gd name="T43" fmla="*/ 0 h 20"/>
                    <a:gd name="T44" fmla="*/ 31 w 31"/>
                    <a:gd name="T45" fmla="*/ 2 h 20"/>
                    <a:gd name="T46" fmla="*/ 31 w 31"/>
                    <a:gd name="T47" fmla="*/ 4 h 20"/>
                    <a:gd name="T48" fmla="*/ 31 w 31"/>
                    <a:gd name="T49" fmla="*/ 6 h 20"/>
                    <a:gd name="T50" fmla="*/ 31 w 31"/>
                    <a:gd name="T51" fmla="*/ 8 h 20"/>
                    <a:gd name="T52" fmla="*/ 14 w 31"/>
                    <a:gd name="T53" fmla="*/ 8 h 20"/>
                    <a:gd name="T54" fmla="*/ 9 w 31"/>
                    <a:gd name="T55" fmla="*/ 8 h 20"/>
                    <a:gd name="T56" fmla="*/ 9 w 31"/>
                    <a:gd name="T57" fmla="*/ 8 h 20"/>
                    <a:gd name="T58" fmla="*/ 9 w 31"/>
                    <a:gd name="T59" fmla="*/ 10 h 20"/>
                    <a:gd name="T60" fmla="*/ 9 w 31"/>
                    <a:gd name="T61" fmla="*/ 10 h 20"/>
                    <a:gd name="T62" fmla="*/ 9 w 31"/>
                    <a:gd name="T63" fmla="*/ 10 h 20"/>
                    <a:gd name="T64" fmla="*/ 9 w 31"/>
                    <a:gd name="T65" fmla="*/ 10 h 20"/>
                    <a:gd name="T66" fmla="*/ 9 w 31"/>
                    <a:gd name="T67" fmla="*/ 12 h 20"/>
                    <a:gd name="T68" fmla="*/ 9 w 31"/>
                    <a:gd name="T69" fmla="*/ 12 h 20"/>
                    <a:gd name="T70" fmla="*/ 11 w 31"/>
                    <a:gd name="T71" fmla="*/ 12 h 20"/>
                    <a:gd name="T72" fmla="*/ 11 w 31"/>
                    <a:gd name="T73" fmla="*/ 12 h 20"/>
                    <a:gd name="T74" fmla="*/ 13 w 31"/>
                    <a:gd name="T75" fmla="*/ 12 h 20"/>
                    <a:gd name="T76" fmla="*/ 14 w 31"/>
                    <a:gd name="T77" fmla="*/ 12 h 20"/>
                    <a:gd name="T78" fmla="*/ 16 w 31"/>
                    <a:gd name="T79" fmla="*/ 12 h 20"/>
                    <a:gd name="T80" fmla="*/ 20 w 31"/>
                    <a:gd name="T81" fmla="*/ 12 h 20"/>
                    <a:gd name="T82" fmla="*/ 23 w 31"/>
                    <a:gd name="T83" fmla="*/ 12 h 20"/>
                    <a:gd name="T84" fmla="*/ 27 w 31"/>
                    <a:gd name="T85" fmla="*/ 12 h 20"/>
                    <a:gd name="T86" fmla="*/ 31 w 31"/>
                    <a:gd name="T87" fmla="*/ 12 h 20"/>
                    <a:gd name="T88" fmla="*/ 31 w 31"/>
                    <a:gd name="T89" fmla="*/ 14 h 20"/>
                    <a:gd name="T90" fmla="*/ 31 w 31"/>
                    <a:gd name="T91" fmla="*/ 16 h 20"/>
                    <a:gd name="T92" fmla="*/ 31 w 31"/>
                    <a:gd name="T93" fmla="*/ 20 h 20"/>
                    <a:gd name="T94" fmla="*/ 23 w 31"/>
                    <a:gd name="T95" fmla="*/ 20 h 20"/>
                    <a:gd name="T96" fmla="*/ 16 w 31"/>
                    <a:gd name="T97" fmla="*/ 20 h 20"/>
                    <a:gd name="T98" fmla="*/ 7 w 31"/>
                    <a:gd name="T99" fmla="*/ 20 h 20"/>
                    <a:gd name="T100" fmla="*/ 0 w 31"/>
                    <a:gd name="T101" fmla="*/ 20 h 2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20"/>
                    <a:gd name="T155" fmla="*/ 31 w 31"/>
                    <a:gd name="T156" fmla="*/ 20 h 2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14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20"/>
                      </a:lnTo>
                      <a:lnTo>
                        <a:pt x="23" y="20"/>
                      </a:lnTo>
                      <a:lnTo>
                        <a:pt x="16" y="20"/>
                      </a:lnTo>
                      <a:lnTo>
                        <a:pt x="7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9" name="Freeform 345"/>
                <p:cNvSpPr>
                  <a:spLocks/>
                </p:cNvSpPr>
                <p:nvPr/>
              </p:nvSpPr>
              <p:spPr bwMode="auto">
                <a:xfrm>
                  <a:off x="2528" y="3231"/>
                  <a:ext cx="31" cy="18"/>
                </a:xfrm>
                <a:custGeom>
                  <a:avLst/>
                  <a:gdLst>
                    <a:gd name="T0" fmla="*/ 0 w 31"/>
                    <a:gd name="T1" fmla="*/ 18 h 18"/>
                    <a:gd name="T2" fmla="*/ 0 w 31"/>
                    <a:gd name="T3" fmla="*/ 0 h 18"/>
                    <a:gd name="T4" fmla="*/ 2 w 31"/>
                    <a:gd name="T5" fmla="*/ 0 h 18"/>
                    <a:gd name="T6" fmla="*/ 4 w 31"/>
                    <a:gd name="T7" fmla="*/ 0 h 18"/>
                    <a:gd name="T8" fmla="*/ 6 w 31"/>
                    <a:gd name="T9" fmla="*/ 0 h 18"/>
                    <a:gd name="T10" fmla="*/ 7 w 31"/>
                    <a:gd name="T11" fmla="*/ 0 h 18"/>
                    <a:gd name="T12" fmla="*/ 11 w 31"/>
                    <a:gd name="T13" fmla="*/ 2 h 18"/>
                    <a:gd name="T14" fmla="*/ 14 w 31"/>
                    <a:gd name="T15" fmla="*/ 6 h 18"/>
                    <a:gd name="T16" fmla="*/ 18 w 31"/>
                    <a:gd name="T17" fmla="*/ 8 h 18"/>
                    <a:gd name="T18" fmla="*/ 22 w 31"/>
                    <a:gd name="T19" fmla="*/ 10 h 18"/>
                    <a:gd name="T20" fmla="*/ 22 w 31"/>
                    <a:gd name="T21" fmla="*/ 8 h 18"/>
                    <a:gd name="T22" fmla="*/ 22 w 31"/>
                    <a:gd name="T23" fmla="*/ 6 h 18"/>
                    <a:gd name="T24" fmla="*/ 22 w 31"/>
                    <a:gd name="T25" fmla="*/ 2 h 18"/>
                    <a:gd name="T26" fmla="*/ 22 w 31"/>
                    <a:gd name="T27" fmla="*/ 0 h 18"/>
                    <a:gd name="T28" fmla="*/ 23 w 31"/>
                    <a:gd name="T29" fmla="*/ 0 h 18"/>
                    <a:gd name="T30" fmla="*/ 27 w 31"/>
                    <a:gd name="T31" fmla="*/ 0 h 18"/>
                    <a:gd name="T32" fmla="*/ 29 w 31"/>
                    <a:gd name="T33" fmla="*/ 0 h 18"/>
                    <a:gd name="T34" fmla="*/ 31 w 31"/>
                    <a:gd name="T35" fmla="*/ 0 h 18"/>
                    <a:gd name="T36" fmla="*/ 31 w 31"/>
                    <a:gd name="T37" fmla="*/ 18 h 18"/>
                    <a:gd name="T38" fmla="*/ 29 w 31"/>
                    <a:gd name="T39" fmla="*/ 18 h 18"/>
                    <a:gd name="T40" fmla="*/ 27 w 31"/>
                    <a:gd name="T41" fmla="*/ 18 h 18"/>
                    <a:gd name="T42" fmla="*/ 23 w 31"/>
                    <a:gd name="T43" fmla="*/ 18 h 18"/>
                    <a:gd name="T44" fmla="*/ 20 w 31"/>
                    <a:gd name="T45" fmla="*/ 16 h 18"/>
                    <a:gd name="T46" fmla="*/ 16 w 31"/>
                    <a:gd name="T47" fmla="*/ 14 h 18"/>
                    <a:gd name="T48" fmla="*/ 13 w 31"/>
                    <a:gd name="T49" fmla="*/ 12 h 18"/>
                    <a:gd name="T50" fmla="*/ 9 w 31"/>
                    <a:gd name="T51" fmla="*/ 10 h 18"/>
                    <a:gd name="T52" fmla="*/ 9 w 31"/>
                    <a:gd name="T53" fmla="*/ 14 h 18"/>
                    <a:gd name="T54" fmla="*/ 9 w 31"/>
                    <a:gd name="T55" fmla="*/ 16 h 18"/>
                    <a:gd name="T56" fmla="*/ 9 w 31"/>
                    <a:gd name="T57" fmla="*/ 18 h 18"/>
                    <a:gd name="T58" fmla="*/ 7 w 31"/>
                    <a:gd name="T59" fmla="*/ 18 h 18"/>
                    <a:gd name="T60" fmla="*/ 6 w 31"/>
                    <a:gd name="T61" fmla="*/ 18 h 18"/>
                    <a:gd name="T62" fmla="*/ 2 w 31"/>
                    <a:gd name="T63" fmla="*/ 18 h 18"/>
                    <a:gd name="T64" fmla="*/ 0 w 31"/>
                    <a:gd name="T65" fmla="*/ 18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18"/>
                    <a:gd name="T101" fmla="*/ 31 w 31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7" y="18"/>
                      </a:lnTo>
                      <a:lnTo>
                        <a:pt x="23" y="18"/>
                      </a:lnTo>
                      <a:lnTo>
                        <a:pt x="20" y="16"/>
                      </a:lnTo>
                      <a:lnTo>
                        <a:pt x="16" y="14"/>
                      </a:lnTo>
                      <a:lnTo>
                        <a:pt x="13" y="12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6" y="18"/>
                      </a:lnTo>
                      <a:lnTo>
                        <a:pt x="2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0" name="Freeform 346"/>
                <p:cNvSpPr>
                  <a:spLocks noEditPoints="1"/>
                </p:cNvSpPr>
                <p:nvPr/>
              </p:nvSpPr>
              <p:spPr bwMode="auto">
                <a:xfrm>
                  <a:off x="2528" y="3194"/>
                  <a:ext cx="31" cy="20"/>
                </a:xfrm>
                <a:custGeom>
                  <a:avLst/>
                  <a:gdLst>
                    <a:gd name="T0" fmla="*/ 18 w 31"/>
                    <a:gd name="T1" fmla="*/ 6 h 20"/>
                    <a:gd name="T2" fmla="*/ 18 w 31"/>
                    <a:gd name="T3" fmla="*/ 14 h 20"/>
                    <a:gd name="T4" fmla="*/ 20 w 31"/>
                    <a:gd name="T5" fmla="*/ 12 h 20"/>
                    <a:gd name="T6" fmla="*/ 22 w 31"/>
                    <a:gd name="T7" fmla="*/ 12 h 20"/>
                    <a:gd name="T8" fmla="*/ 23 w 31"/>
                    <a:gd name="T9" fmla="*/ 12 h 20"/>
                    <a:gd name="T10" fmla="*/ 23 w 31"/>
                    <a:gd name="T11" fmla="*/ 10 h 20"/>
                    <a:gd name="T12" fmla="*/ 23 w 31"/>
                    <a:gd name="T13" fmla="*/ 8 h 20"/>
                    <a:gd name="T14" fmla="*/ 23 w 31"/>
                    <a:gd name="T15" fmla="*/ 8 h 20"/>
                    <a:gd name="T16" fmla="*/ 22 w 31"/>
                    <a:gd name="T17" fmla="*/ 6 h 20"/>
                    <a:gd name="T18" fmla="*/ 22 w 31"/>
                    <a:gd name="T19" fmla="*/ 4 h 20"/>
                    <a:gd name="T20" fmla="*/ 23 w 31"/>
                    <a:gd name="T21" fmla="*/ 0 h 20"/>
                    <a:gd name="T22" fmla="*/ 27 w 31"/>
                    <a:gd name="T23" fmla="*/ 2 h 20"/>
                    <a:gd name="T24" fmla="*/ 31 w 31"/>
                    <a:gd name="T25" fmla="*/ 4 h 20"/>
                    <a:gd name="T26" fmla="*/ 31 w 31"/>
                    <a:gd name="T27" fmla="*/ 8 h 20"/>
                    <a:gd name="T28" fmla="*/ 31 w 31"/>
                    <a:gd name="T29" fmla="*/ 14 h 20"/>
                    <a:gd name="T30" fmla="*/ 29 w 31"/>
                    <a:gd name="T31" fmla="*/ 16 h 20"/>
                    <a:gd name="T32" fmla="*/ 27 w 31"/>
                    <a:gd name="T33" fmla="*/ 18 h 20"/>
                    <a:gd name="T34" fmla="*/ 23 w 31"/>
                    <a:gd name="T35" fmla="*/ 18 h 20"/>
                    <a:gd name="T36" fmla="*/ 20 w 31"/>
                    <a:gd name="T37" fmla="*/ 20 h 20"/>
                    <a:gd name="T38" fmla="*/ 16 w 31"/>
                    <a:gd name="T39" fmla="*/ 20 h 20"/>
                    <a:gd name="T40" fmla="*/ 9 w 31"/>
                    <a:gd name="T41" fmla="*/ 20 h 20"/>
                    <a:gd name="T42" fmla="*/ 4 w 31"/>
                    <a:gd name="T43" fmla="*/ 18 h 20"/>
                    <a:gd name="T44" fmla="*/ 0 w 31"/>
                    <a:gd name="T45" fmla="*/ 12 h 20"/>
                    <a:gd name="T46" fmla="*/ 0 w 31"/>
                    <a:gd name="T47" fmla="*/ 8 h 20"/>
                    <a:gd name="T48" fmla="*/ 2 w 31"/>
                    <a:gd name="T49" fmla="*/ 4 h 20"/>
                    <a:gd name="T50" fmla="*/ 6 w 31"/>
                    <a:gd name="T51" fmla="*/ 2 h 20"/>
                    <a:gd name="T52" fmla="*/ 7 w 31"/>
                    <a:gd name="T53" fmla="*/ 0 h 20"/>
                    <a:gd name="T54" fmla="*/ 11 w 31"/>
                    <a:gd name="T55" fmla="*/ 0 h 20"/>
                    <a:gd name="T56" fmla="*/ 18 w 31"/>
                    <a:gd name="T57" fmla="*/ 0 h 20"/>
                    <a:gd name="T58" fmla="*/ 18 w 31"/>
                    <a:gd name="T59" fmla="*/ 0 h 20"/>
                    <a:gd name="T60" fmla="*/ 13 w 31"/>
                    <a:gd name="T61" fmla="*/ 6 h 20"/>
                    <a:gd name="T62" fmla="*/ 9 w 31"/>
                    <a:gd name="T63" fmla="*/ 6 h 20"/>
                    <a:gd name="T64" fmla="*/ 7 w 31"/>
                    <a:gd name="T65" fmla="*/ 8 h 20"/>
                    <a:gd name="T66" fmla="*/ 7 w 31"/>
                    <a:gd name="T67" fmla="*/ 10 h 20"/>
                    <a:gd name="T68" fmla="*/ 7 w 31"/>
                    <a:gd name="T69" fmla="*/ 12 h 20"/>
                    <a:gd name="T70" fmla="*/ 9 w 31"/>
                    <a:gd name="T71" fmla="*/ 12 h 20"/>
                    <a:gd name="T72" fmla="*/ 11 w 31"/>
                    <a:gd name="T73" fmla="*/ 12 h 20"/>
                    <a:gd name="T74" fmla="*/ 13 w 31"/>
                    <a:gd name="T75" fmla="*/ 14 h 20"/>
                    <a:gd name="T76" fmla="*/ 13 w 31"/>
                    <a:gd name="T77" fmla="*/ 10 h 20"/>
                    <a:gd name="T78" fmla="*/ 13 w 31"/>
                    <a:gd name="T79" fmla="*/ 6 h 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1"/>
                    <a:gd name="T121" fmla="*/ 0 h 20"/>
                    <a:gd name="T122" fmla="*/ 31 w 31"/>
                    <a:gd name="T123" fmla="*/ 20 h 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1" h="20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8" y="10"/>
                      </a:lnTo>
                      <a:lnTo>
                        <a:pt x="18" y="14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29" y="16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2" y="20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3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4" y="18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3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1" name="Freeform 347"/>
                <p:cNvSpPr>
                  <a:spLocks/>
                </p:cNvSpPr>
                <p:nvPr/>
              </p:nvSpPr>
              <p:spPr bwMode="auto">
                <a:xfrm>
                  <a:off x="2528" y="3153"/>
                  <a:ext cx="31" cy="18"/>
                </a:xfrm>
                <a:custGeom>
                  <a:avLst/>
                  <a:gdLst>
                    <a:gd name="T0" fmla="*/ 0 w 31"/>
                    <a:gd name="T1" fmla="*/ 18 h 18"/>
                    <a:gd name="T2" fmla="*/ 0 w 31"/>
                    <a:gd name="T3" fmla="*/ 12 h 18"/>
                    <a:gd name="T4" fmla="*/ 6 w 31"/>
                    <a:gd name="T5" fmla="*/ 12 h 18"/>
                    <a:gd name="T6" fmla="*/ 4 w 31"/>
                    <a:gd name="T7" fmla="*/ 10 h 18"/>
                    <a:gd name="T8" fmla="*/ 4 w 31"/>
                    <a:gd name="T9" fmla="*/ 10 h 18"/>
                    <a:gd name="T10" fmla="*/ 2 w 31"/>
                    <a:gd name="T11" fmla="*/ 10 h 18"/>
                    <a:gd name="T12" fmla="*/ 2 w 31"/>
                    <a:gd name="T13" fmla="*/ 8 h 18"/>
                    <a:gd name="T14" fmla="*/ 0 w 31"/>
                    <a:gd name="T15" fmla="*/ 8 h 18"/>
                    <a:gd name="T16" fmla="*/ 0 w 31"/>
                    <a:gd name="T17" fmla="*/ 8 h 18"/>
                    <a:gd name="T18" fmla="*/ 0 w 31"/>
                    <a:gd name="T19" fmla="*/ 6 h 18"/>
                    <a:gd name="T20" fmla="*/ 0 w 31"/>
                    <a:gd name="T21" fmla="*/ 6 h 18"/>
                    <a:gd name="T22" fmla="*/ 0 w 31"/>
                    <a:gd name="T23" fmla="*/ 4 h 18"/>
                    <a:gd name="T24" fmla="*/ 0 w 31"/>
                    <a:gd name="T25" fmla="*/ 2 h 18"/>
                    <a:gd name="T26" fmla="*/ 2 w 31"/>
                    <a:gd name="T27" fmla="*/ 0 h 18"/>
                    <a:gd name="T28" fmla="*/ 4 w 31"/>
                    <a:gd name="T29" fmla="*/ 0 h 18"/>
                    <a:gd name="T30" fmla="*/ 6 w 31"/>
                    <a:gd name="T31" fmla="*/ 0 h 18"/>
                    <a:gd name="T32" fmla="*/ 11 w 31"/>
                    <a:gd name="T33" fmla="*/ 0 h 18"/>
                    <a:gd name="T34" fmla="*/ 16 w 31"/>
                    <a:gd name="T35" fmla="*/ 0 h 18"/>
                    <a:gd name="T36" fmla="*/ 22 w 31"/>
                    <a:gd name="T37" fmla="*/ 0 h 18"/>
                    <a:gd name="T38" fmla="*/ 25 w 31"/>
                    <a:gd name="T39" fmla="*/ 0 h 18"/>
                    <a:gd name="T40" fmla="*/ 31 w 31"/>
                    <a:gd name="T41" fmla="*/ 0 h 18"/>
                    <a:gd name="T42" fmla="*/ 31 w 31"/>
                    <a:gd name="T43" fmla="*/ 6 h 18"/>
                    <a:gd name="T44" fmla="*/ 14 w 31"/>
                    <a:gd name="T45" fmla="*/ 6 h 18"/>
                    <a:gd name="T46" fmla="*/ 9 w 31"/>
                    <a:gd name="T47" fmla="*/ 6 h 18"/>
                    <a:gd name="T48" fmla="*/ 9 w 31"/>
                    <a:gd name="T49" fmla="*/ 8 h 18"/>
                    <a:gd name="T50" fmla="*/ 9 w 31"/>
                    <a:gd name="T51" fmla="*/ 8 h 18"/>
                    <a:gd name="T52" fmla="*/ 9 w 31"/>
                    <a:gd name="T53" fmla="*/ 8 h 18"/>
                    <a:gd name="T54" fmla="*/ 9 w 31"/>
                    <a:gd name="T55" fmla="*/ 10 h 18"/>
                    <a:gd name="T56" fmla="*/ 9 w 31"/>
                    <a:gd name="T57" fmla="*/ 10 h 18"/>
                    <a:gd name="T58" fmla="*/ 9 w 31"/>
                    <a:gd name="T59" fmla="*/ 10 h 18"/>
                    <a:gd name="T60" fmla="*/ 11 w 31"/>
                    <a:gd name="T61" fmla="*/ 10 h 18"/>
                    <a:gd name="T62" fmla="*/ 11 w 31"/>
                    <a:gd name="T63" fmla="*/ 12 h 18"/>
                    <a:gd name="T64" fmla="*/ 13 w 31"/>
                    <a:gd name="T65" fmla="*/ 12 h 18"/>
                    <a:gd name="T66" fmla="*/ 14 w 31"/>
                    <a:gd name="T67" fmla="*/ 12 h 18"/>
                    <a:gd name="T68" fmla="*/ 16 w 31"/>
                    <a:gd name="T69" fmla="*/ 12 h 18"/>
                    <a:gd name="T70" fmla="*/ 20 w 31"/>
                    <a:gd name="T71" fmla="*/ 12 h 18"/>
                    <a:gd name="T72" fmla="*/ 23 w 31"/>
                    <a:gd name="T73" fmla="*/ 12 h 18"/>
                    <a:gd name="T74" fmla="*/ 27 w 31"/>
                    <a:gd name="T75" fmla="*/ 12 h 18"/>
                    <a:gd name="T76" fmla="*/ 31 w 31"/>
                    <a:gd name="T77" fmla="*/ 12 h 18"/>
                    <a:gd name="T78" fmla="*/ 31 w 31"/>
                    <a:gd name="T79" fmla="*/ 18 h 18"/>
                    <a:gd name="T80" fmla="*/ 23 w 31"/>
                    <a:gd name="T81" fmla="*/ 18 h 18"/>
                    <a:gd name="T82" fmla="*/ 16 w 31"/>
                    <a:gd name="T83" fmla="*/ 18 h 18"/>
                    <a:gd name="T84" fmla="*/ 7 w 31"/>
                    <a:gd name="T85" fmla="*/ 18 h 18"/>
                    <a:gd name="T86" fmla="*/ 0 w 31"/>
                    <a:gd name="T87" fmla="*/ 18 h 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"/>
                    <a:gd name="T133" fmla="*/ 0 h 18"/>
                    <a:gd name="T134" fmla="*/ 31 w 31"/>
                    <a:gd name="T135" fmla="*/ 18 h 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31" y="12"/>
                      </a:lnTo>
                      <a:lnTo>
                        <a:pt x="31" y="18"/>
                      </a:lnTo>
                      <a:lnTo>
                        <a:pt x="23" y="18"/>
                      </a:lnTo>
                      <a:lnTo>
                        <a:pt x="16" y="18"/>
                      </a:lnTo>
                      <a:lnTo>
                        <a:pt x="7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2" name="Freeform 348"/>
                <p:cNvSpPr>
                  <a:spLocks noEditPoints="1"/>
                </p:cNvSpPr>
                <p:nvPr/>
              </p:nvSpPr>
              <p:spPr bwMode="auto">
                <a:xfrm>
                  <a:off x="2528" y="3110"/>
                  <a:ext cx="31" cy="20"/>
                </a:xfrm>
                <a:custGeom>
                  <a:avLst/>
                  <a:gdLst>
                    <a:gd name="T0" fmla="*/ 18 w 31"/>
                    <a:gd name="T1" fmla="*/ 6 h 20"/>
                    <a:gd name="T2" fmla="*/ 18 w 31"/>
                    <a:gd name="T3" fmla="*/ 14 h 20"/>
                    <a:gd name="T4" fmla="*/ 20 w 31"/>
                    <a:gd name="T5" fmla="*/ 14 h 20"/>
                    <a:gd name="T6" fmla="*/ 22 w 31"/>
                    <a:gd name="T7" fmla="*/ 12 h 20"/>
                    <a:gd name="T8" fmla="*/ 23 w 31"/>
                    <a:gd name="T9" fmla="*/ 12 h 20"/>
                    <a:gd name="T10" fmla="*/ 23 w 31"/>
                    <a:gd name="T11" fmla="*/ 10 h 20"/>
                    <a:gd name="T12" fmla="*/ 23 w 31"/>
                    <a:gd name="T13" fmla="*/ 8 h 20"/>
                    <a:gd name="T14" fmla="*/ 23 w 31"/>
                    <a:gd name="T15" fmla="*/ 8 h 20"/>
                    <a:gd name="T16" fmla="*/ 22 w 31"/>
                    <a:gd name="T17" fmla="*/ 6 h 20"/>
                    <a:gd name="T18" fmla="*/ 22 w 31"/>
                    <a:gd name="T19" fmla="*/ 4 h 20"/>
                    <a:gd name="T20" fmla="*/ 23 w 31"/>
                    <a:gd name="T21" fmla="*/ 0 h 20"/>
                    <a:gd name="T22" fmla="*/ 27 w 31"/>
                    <a:gd name="T23" fmla="*/ 2 h 20"/>
                    <a:gd name="T24" fmla="*/ 31 w 31"/>
                    <a:gd name="T25" fmla="*/ 4 h 20"/>
                    <a:gd name="T26" fmla="*/ 31 w 31"/>
                    <a:gd name="T27" fmla="*/ 8 h 20"/>
                    <a:gd name="T28" fmla="*/ 31 w 31"/>
                    <a:gd name="T29" fmla="*/ 14 h 20"/>
                    <a:gd name="T30" fmla="*/ 29 w 31"/>
                    <a:gd name="T31" fmla="*/ 16 h 20"/>
                    <a:gd name="T32" fmla="*/ 27 w 31"/>
                    <a:gd name="T33" fmla="*/ 18 h 20"/>
                    <a:gd name="T34" fmla="*/ 23 w 31"/>
                    <a:gd name="T35" fmla="*/ 18 h 20"/>
                    <a:gd name="T36" fmla="*/ 20 w 31"/>
                    <a:gd name="T37" fmla="*/ 20 h 20"/>
                    <a:gd name="T38" fmla="*/ 16 w 31"/>
                    <a:gd name="T39" fmla="*/ 20 h 20"/>
                    <a:gd name="T40" fmla="*/ 9 w 31"/>
                    <a:gd name="T41" fmla="*/ 20 h 20"/>
                    <a:gd name="T42" fmla="*/ 4 w 31"/>
                    <a:gd name="T43" fmla="*/ 18 h 20"/>
                    <a:gd name="T44" fmla="*/ 0 w 31"/>
                    <a:gd name="T45" fmla="*/ 12 h 20"/>
                    <a:gd name="T46" fmla="*/ 0 w 31"/>
                    <a:gd name="T47" fmla="*/ 8 h 20"/>
                    <a:gd name="T48" fmla="*/ 2 w 31"/>
                    <a:gd name="T49" fmla="*/ 4 h 20"/>
                    <a:gd name="T50" fmla="*/ 6 w 31"/>
                    <a:gd name="T51" fmla="*/ 2 h 20"/>
                    <a:gd name="T52" fmla="*/ 7 w 31"/>
                    <a:gd name="T53" fmla="*/ 0 h 20"/>
                    <a:gd name="T54" fmla="*/ 11 w 31"/>
                    <a:gd name="T55" fmla="*/ 0 h 20"/>
                    <a:gd name="T56" fmla="*/ 18 w 31"/>
                    <a:gd name="T57" fmla="*/ 0 h 20"/>
                    <a:gd name="T58" fmla="*/ 18 w 31"/>
                    <a:gd name="T59" fmla="*/ 0 h 20"/>
                    <a:gd name="T60" fmla="*/ 13 w 31"/>
                    <a:gd name="T61" fmla="*/ 6 h 20"/>
                    <a:gd name="T62" fmla="*/ 9 w 31"/>
                    <a:gd name="T63" fmla="*/ 6 h 20"/>
                    <a:gd name="T64" fmla="*/ 7 w 31"/>
                    <a:gd name="T65" fmla="*/ 8 h 20"/>
                    <a:gd name="T66" fmla="*/ 7 w 31"/>
                    <a:gd name="T67" fmla="*/ 10 h 20"/>
                    <a:gd name="T68" fmla="*/ 7 w 31"/>
                    <a:gd name="T69" fmla="*/ 12 h 20"/>
                    <a:gd name="T70" fmla="*/ 9 w 31"/>
                    <a:gd name="T71" fmla="*/ 12 h 20"/>
                    <a:gd name="T72" fmla="*/ 11 w 31"/>
                    <a:gd name="T73" fmla="*/ 14 h 20"/>
                    <a:gd name="T74" fmla="*/ 13 w 31"/>
                    <a:gd name="T75" fmla="*/ 14 h 20"/>
                    <a:gd name="T76" fmla="*/ 13 w 31"/>
                    <a:gd name="T77" fmla="*/ 10 h 20"/>
                    <a:gd name="T78" fmla="*/ 13 w 31"/>
                    <a:gd name="T79" fmla="*/ 6 h 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1"/>
                    <a:gd name="T121" fmla="*/ 0 h 20"/>
                    <a:gd name="T122" fmla="*/ 31 w 31"/>
                    <a:gd name="T123" fmla="*/ 20 h 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1" h="20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8" y="10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29" y="16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2" y="20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3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4" y="18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3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3" name="Freeform 349"/>
                <p:cNvSpPr>
                  <a:spLocks noEditPoints="1"/>
                </p:cNvSpPr>
                <p:nvPr/>
              </p:nvSpPr>
              <p:spPr bwMode="auto">
                <a:xfrm>
                  <a:off x="2517" y="3069"/>
                  <a:ext cx="42" cy="21"/>
                </a:xfrm>
                <a:custGeom>
                  <a:avLst/>
                  <a:gdLst>
                    <a:gd name="T0" fmla="*/ 11 w 42"/>
                    <a:gd name="T1" fmla="*/ 0 h 21"/>
                    <a:gd name="T2" fmla="*/ 31 w 42"/>
                    <a:gd name="T3" fmla="*/ 0 h 21"/>
                    <a:gd name="T4" fmla="*/ 42 w 42"/>
                    <a:gd name="T5" fmla="*/ 6 h 21"/>
                    <a:gd name="T6" fmla="*/ 38 w 42"/>
                    <a:gd name="T7" fmla="*/ 6 h 21"/>
                    <a:gd name="T8" fmla="*/ 40 w 42"/>
                    <a:gd name="T9" fmla="*/ 8 h 21"/>
                    <a:gd name="T10" fmla="*/ 42 w 42"/>
                    <a:gd name="T11" fmla="*/ 10 h 21"/>
                    <a:gd name="T12" fmla="*/ 42 w 42"/>
                    <a:gd name="T13" fmla="*/ 10 h 21"/>
                    <a:gd name="T14" fmla="*/ 42 w 42"/>
                    <a:gd name="T15" fmla="*/ 14 h 21"/>
                    <a:gd name="T16" fmla="*/ 38 w 42"/>
                    <a:gd name="T17" fmla="*/ 18 h 21"/>
                    <a:gd name="T18" fmla="*/ 33 w 42"/>
                    <a:gd name="T19" fmla="*/ 21 h 21"/>
                    <a:gd name="T20" fmla="*/ 25 w 42"/>
                    <a:gd name="T21" fmla="*/ 21 h 21"/>
                    <a:gd name="T22" fmla="*/ 20 w 42"/>
                    <a:gd name="T23" fmla="*/ 21 h 21"/>
                    <a:gd name="T24" fmla="*/ 15 w 42"/>
                    <a:gd name="T25" fmla="*/ 18 h 21"/>
                    <a:gd name="T26" fmla="*/ 11 w 42"/>
                    <a:gd name="T27" fmla="*/ 14 h 21"/>
                    <a:gd name="T28" fmla="*/ 11 w 42"/>
                    <a:gd name="T29" fmla="*/ 10 h 21"/>
                    <a:gd name="T30" fmla="*/ 11 w 42"/>
                    <a:gd name="T31" fmla="*/ 10 h 21"/>
                    <a:gd name="T32" fmla="*/ 13 w 42"/>
                    <a:gd name="T33" fmla="*/ 8 h 21"/>
                    <a:gd name="T34" fmla="*/ 13 w 42"/>
                    <a:gd name="T35" fmla="*/ 8 h 21"/>
                    <a:gd name="T36" fmla="*/ 11 w 42"/>
                    <a:gd name="T37" fmla="*/ 6 h 21"/>
                    <a:gd name="T38" fmla="*/ 4 w 42"/>
                    <a:gd name="T39" fmla="*/ 6 h 21"/>
                    <a:gd name="T40" fmla="*/ 0 w 42"/>
                    <a:gd name="T41" fmla="*/ 0 h 21"/>
                    <a:gd name="T42" fmla="*/ 25 w 42"/>
                    <a:gd name="T43" fmla="*/ 6 h 21"/>
                    <a:gd name="T44" fmla="*/ 22 w 42"/>
                    <a:gd name="T45" fmla="*/ 6 h 21"/>
                    <a:gd name="T46" fmla="*/ 20 w 42"/>
                    <a:gd name="T47" fmla="*/ 8 h 21"/>
                    <a:gd name="T48" fmla="*/ 20 w 42"/>
                    <a:gd name="T49" fmla="*/ 8 h 21"/>
                    <a:gd name="T50" fmla="*/ 20 w 42"/>
                    <a:gd name="T51" fmla="*/ 10 h 21"/>
                    <a:gd name="T52" fmla="*/ 20 w 42"/>
                    <a:gd name="T53" fmla="*/ 12 h 21"/>
                    <a:gd name="T54" fmla="*/ 22 w 42"/>
                    <a:gd name="T55" fmla="*/ 12 h 21"/>
                    <a:gd name="T56" fmla="*/ 25 w 42"/>
                    <a:gd name="T57" fmla="*/ 12 h 21"/>
                    <a:gd name="T58" fmla="*/ 33 w 42"/>
                    <a:gd name="T59" fmla="*/ 12 h 21"/>
                    <a:gd name="T60" fmla="*/ 34 w 42"/>
                    <a:gd name="T61" fmla="*/ 10 h 21"/>
                    <a:gd name="T62" fmla="*/ 34 w 42"/>
                    <a:gd name="T63" fmla="*/ 10 h 21"/>
                    <a:gd name="T64" fmla="*/ 34 w 42"/>
                    <a:gd name="T65" fmla="*/ 8 h 21"/>
                    <a:gd name="T66" fmla="*/ 33 w 42"/>
                    <a:gd name="T67" fmla="*/ 8 h 21"/>
                    <a:gd name="T68" fmla="*/ 29 w 42"/>
                    <a:gd name="T69" fmla="*/ 6 h 21"/>
                    <a:gd name="T70" fmla="*/ 25 w 42"/>
                    <a:gd name="T71" fmla="*/ 6 h 2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21"/>
                    <a:gd name="T110" fmla="*/ 42 w 42"/>
                    <a:gd name="T111" fmla="*/ 21 h 2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2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36" y="6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2" y="10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0" y="16"/>
                      </a:lnTo>
                      <a:lnTo>
                        <a:pt x="38" y="18"/>
                      </a:lnTo>
                      <a:lnTo>
                        <a:pt x="36" y="18"/>
                      </a:lnTo>
                      <a:lnTo>
                        <a:pt x="33" y="21"/>
                      </a:lnTo>
                      <a:lnTo>
                        <a:pt x="29" y="21"/>
                      </a:lnTo>
                      <a:lnTo>
                        <a:pt x="25" y="21"/>
                      </a:lnTo>
                      <a:lnTo>
                        <a:pt x="24" y="21"/>
                      </a:lnTo>
                      <a:lnTo>
                        <a:pt x="20" y="21"/>
                      </a:lnTo>
                      <a:lnTo>
                        <a:pt x="18" y="18"/>
                      </a:lnTo>
                      <a:lnTo>
                        <a:pt x="15" y="18"/>
                      </a:lnTo>
                      <a:lnTo>
                        <a:pt x="13" y="16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5" y="6"/>
                      </a:moveTo>
                      <a:lnTo>
                        <a:pt x="24" y="6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33" y="12"/>
                      </a:lnTo>
                      <a:lnTo>
                        <a:pt x="33" y="10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4" name="Freeform 350"/>
                <p:cNvSpPr>
                  <a:spLocks noEditPoints="1"/>
                </p:cNvSpPr>
                <p:nvPr/>
              </p:nvSpPr>
              <p:spPr bwMode="auto">
                <a:xfrm>
                  <a:off x="2517" y="3038"/>
                  <a:ext cx="42" cy="9"/>
                </a:xfrm>
                <a:custGeom>
                  <a:avLst/>
                  <a:gdLst>
                    <a:gd name="T0" fmla="*/ 0 w 42"/>
                    <a:gd name="T1" fmla="*/ 9 h 9"/>
                    <a:gd name="T2" fmla="*/ 0 w 42"/>
                    <a:gd name="T3" fmla="*/ 6 h 9"/>
                    <a:gd name="T4" fmla="*/ 0 w 42"/>
                    <a:gd name="T5" fmla="*/ 4 h 9"/>
                    <a:gd name="T6" fmla="*/ 0 w 42"/>
                    <a:gd name="T7" fmla="*/ 0 h 9"/>
                    <a:gd name="T8" fmla="*/ 2 w 42"/>
                    <a:gd name="T9" fmla="*/ 0 h 9"/>
                    <a:gd name="T10" fmla="*/ 4 w 42"/>
                    <a:gd name="T11" fmla="*/ 0 h 9"/>
                    <a:gd name="T12" fmla="*/ 6 w 42"/>
                    <a:gd name="T13" fmla="*/ 0 h 9"/>
                    <a:gd name="T14" fmla="*/ 8 w 42"/>
                    <a:gd name="T15" fmla="*/ 0 h 9"/>
                    <a:gd name="T16" fmla="*/ 8 w 42"/>
                    <a:gd name="T17" fmla="*/ 4 h 9"/>
                    <a:gd name="T18" fmla="*/ 8 w 42"/>
                    <a:gd name="T19" fmla="*/ 6 h 9"/>
                    <a:gd name="T20" fmla="*/ 8 w 42"/>
                    <a:gd name="T21" fmla="*/ 9 h 9"/>
                    <a:gd name="T22" fmla="*/ 6 w 42"/>
                    <a:gd name="T23" fmla="*/ 9 h 9"/>
                    <a:gd name="T24" fmla="*/ 4 w 42"/>
                    <a:gd name="T25" fmla="*/ 9 h 9"/>
                    <a:gd name="T26" fmla="*/ 2 w 42"/>
                    <a:gd name="T27" fmla="*/ 9 h 9"/>
                    <a:gd name="T28" fmla="*/ 0 w 42"/>
                    <a:gd name="T29" fmla="*/ 9 h 9"/>
                    <a:gd name="T30" fmla="*/ 0 w 42"/>
                    <a:gd name="T31" fmla="*/ 9 h 9"/>
                    <a:gd name="T32" fmla="*/ 11 w 42"/>
                    <a:gd name="T33" fmla="*/ 9 h 9"/>
                    <a:gd name="T34" fmla="*/ 11 w 42"/>
                    <a:gd name="T35" fmla="*/ 6 h 9"/>
                    <a:gd name="T36" fmla="*/ 11 w 42"/>
                    <a:gd name="T37" fmla="*/ 4 h 9"/>
                    <a:gd name="T38" fmla="*/ 11 w 42"/>
                    <a:gd name="T39" fmla="*/ 0 h 9"/>
                    <a:gd name="T40" fmla="*/ 18 w 42"/>
                    <a:gd name="T41" fmla="*/ 0 h 9"/>
                    <a:gd name="T42" fmla="*/ 27 w 42"/>
                    <a:gd name="T43" fmla="*/ 0 h 9"/>
                    <a:gd name="T44" fmla="*/ 34 w 42"/>
                    <a:gd name="T45" fmla="*/ 0 h 9"/>
                    <a:gd name="T46" fmla="*/ 42 w 42"/>
                    <a:gd name="T47" fmla="*/ 0 h 9"/>
                    <a:gd name="T48" fmla="*/ 42 w 42"/>
                    <a:gd name="T49" fmla="*/ 4 h 9"/>
                    <a:gd name="T50" fmla="*/ 42 w 42"/>
                    <a:gd name="T51" fmla="*/ 6 h 9"/>
                    <a:gd name="T52" fmla="*/ 42 w 42"/>
                    <a:gd name="T53" fmla="*/ 9 h 9"/>
                    <a:gd name="T54" fmla="*/ 34 w 42"/>
                    <a:gd name="T55" fmla="*/ 9 h 9"/>
                    <a:gd name="T56" fmla="*/ 27 w 42"/>
                    <a:gd name="T57" fmla="*/ 9 h 9"/>
                    <a:gd name="T58" fmla="*/ 18 w 42"/>
                    <a:gd name="T59" fmla="*/ 9 h 9"/>
                    <a:gd name="T60" fmla="*/ 11 w 42"/>
                    <a:gd name="T61" fmla="*/ 9 h 9"/>
                    <a:gd name="T62" fmla="*/ 11 w 42"/>
                    <a:gd name="T63" fmla="*/ 9 h 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"/>
                    <a:gd name="T97" fmla="*/ 0 h 9"/>
                    <a:gd name="T98" fmla="*/ 42 w 42"/>
                    <a:gd name="T99" fmla="*/ 9 h 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9"/>
                      </a:lnTo>
                      <a:close/>
                      <a:moveTo>
                        <a:pt x="11" y="9"/>
                      </a:move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42" y="6"/>
                      </a:lnTo>
                      <a:lnTo>
                        <a:pt x="42" y="9"/>
                      </a:lnTo>
                      <a:lnTo>
                        <a:pt x="34" y="9"/>
                      </a:lnTo>
                      <a:lnTo>
                        <a:pt x="27" y="9"/>
                      </a:lnTo>
                      <a:lnTo>
                        <a:pt x="18" y="9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5" name="Freeform 351"/>
                <p:cNvSpPr>
                  <a:spLocks/>
                </p:cNvSpPr>
                <p:nvPr/>
              </p:nvSpPr>
              <p:spPr bwMode="auto">
                <a:xfrm>
                  <a:off x="2528" y="3004"/>
                  <a:ext cx="31" cy="22"/>
                </a:xfrm>
                <a:custGeom>
                  <a:avLst/>
                  <a:gdLst>
                    <a:gd name="T0" fmla="*/ 20 w 31"/>
                    <a:gd name="T1" fmla="*/ 6 h 22"/>
                    <a:gd name="T2" fmla="*/ 20 w 31"/>
                    <a:gd name="T3" fmla="*/ 2 h 22"/>
                    <a:gd name="T4" fmla="*/ 22 w 31"/>
                    <a:gd name="T5" fmla="*/ 2 h 22"/>
                    <a:gd name="T6" fmla="*/ 25 w 31"/>
                    <a:gd name="T7" fmla="*/ 2 h 22"/>
                    <a:gd name="T8" fmla="*/ 27 w 31"/>
                    <a:gd name="T9" fmla="*/ 4 h 22"/>
                    <a:gd name="T10" fmla="*/ 29 w 31"/>
                    <a:gd name="T11" fmla="*/ 6 h 22"/>
                    <a:gd name="T12" fmla="*/ 31 w 31"/>
                    <a:gd name="T13" fmla="*/ 8 h 22"/>
                    <a:gd name="T14" fmla="*/ 31 w 31"/>
                    <a:gd name="T15" fmla="*/ 10 h 22"/>
                    <a:gd name="T16" fmla="*/ 29 w 31"/>
                    <a:gd name="T17" fmla="*/ 16 h 22"/>
                    <a:gd name="T18" fmla="*/ 29 w 31"/>
                    <a:gd name="T19" fmla="*/ 18 h 22"/>
                    <a:gd name="T20" fmla="*/ 25 w 31"/>
                    <a:gd name="T21" fmla="*/ 20 h 22"/>
                    <a:gd name="T22" fmla="*/ 25 w 31"/>
                    <a:gd name="T23" fmla="*/ 20 h 22"/>
                    <a:gd name="T24" fmla="*/ 22 w 31"/>
                    <a:gd name="T25" fmla="*/ 22 h 22"/>
                    <a:gd name="T26" fmla="*/ 18 w 31"/>
                    <a:gd name="T27" fmla="*/ 22 h 22"/>
                    <a:gd name="T28" fmla="*/ 11 w 31"/>
                    <a:gd name="T29" fmla="*/ 22 h 22"/>
                    <a:gd name="T30" fmla="*/ 7 w 31"/>
                    <a:gd name="T31" fmla="*/ 20 h 22"/>
                    <a:gd name="T32" fmla="*/ 6 w 31"/>
                    <a:gd name="T33" fmla="*/ 20 h 22"/>
                    <a:gd name="T34" fmla="*/ 2 w 31"/>
                    <a:gd name="T35" fmla="*/ 18 h 22"/>
                    <a:gd name="T36" fmla="*/ 2 w 31"/>
                    <a:gd name="T37" fmla="*/ 18 h 22"/>
                    <a:gd name="T38" fmla="*/ 0 w 31"/>
                    <a:gd name="T39" fmla="*/ 16 h 22"/>
                    <a:gd name="T40" fmla="*/ 0 w 31"/>
                    <a:gd name="T41" fmla="*/ 12 h 22"/>
                    <a:gd name="T42" fmla="*/ 0 w 31"/>
                    <a:gd name="T43" fmla="*/ 8 h 22"/>
                    <a:gd name="T44" fmla="*/ 2 w 31"/>
                    <a:gd name="T45" fmla="*/ 4 h 22"/>
                    <a:gd name="T46" fmla="*/ 6 w 31"/>
                    <a:gd name="T47" fmla="*/ 4 h 22"/>
                    <a:gd name="T48" fmla="*/ 11 w 31"/>
                    <a:gd name="T49" fmla="*/ 2 h 22"/>
                    <a:gd name="T50" fmla="*/ 11 w 31"/>
                    <a:gd name="T51" fmla="*/ 8 h 22"/>
                    <a:gd name="T52" fmla="*/ 9 w 31"/>
                    <a:gd name="T53" fmla="*/ 8 h 22"/>
                    <a:gd name="T54" fmla="*/ 7 w 31"/>
                    <a:gd name="T55" fmla="*/ 10 h 22"/>
                    <a:gd name="T56" fmla="*/ 7 w 31"/>
                    <a:gd name="T57" fmla="*/ 10 h 22"/>
                    <a:gd name="T58" fmla="*/ 7 w 31"/>
                    <a:gd name="T59" fmla="*/ 12 h 22"/>
                    <a:gd name="T60" fmla="*/ 9 w 31"/>
                    <a:gd name="T61" fmla="*/ 14 h 22"/>
                    <a:gd name="T62" fmla="*/ 11 w 31"/>
                    <a:gd name="T63" fmla="*/ 14 h 22"/>
                    <a:gd name="T64" fmla="*/ 14 w 31"/>
                    <a:gd name="T65" fmla="*/ 16 h 22"/>
                    <a:gd name="T66" fmla="*/ 18 w 31"/>
                    <a:gd name="T67" fmla="*/ 16 h 22"/>
                    <a:gd name="T68" fmla="*/ 20 w 31"/>
                    <a:gd name="T69" fmla="*/ 14 h 22"/>
                    <a:gd name="T70" fmla="*/ 23 w 31"/>
                    <a:gd name="T71" fmla="*/ 14 h 22"/>
                    <a:gd name="T72" fmla="*/ 23 w 31"/>
                    <a:gd name="T73" fmla="*/ 12 h 22"/>
                    <a:gd name="T74" fmla="*/ 23 w 31"/>
                    <a:gd name="T75" fmla="*/ 10 h 22"/>
                    <a:gd name="T76" fmla="*/ 23 w 31"/>
                    <a:gd name="T77" fmla="*/ 10 h 22"/>
                    <a:gd name="T78" fmla="*/ 22 w 31"/>
                    <a:gd name="T79" fmla="*/ 8 h 22"/>
                    <a:gd name="T80" fmla="*/ 18 w 31"/>
                    <a:gd name="T81" fmla="*/ 8 h 2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1"/>
                    <a:gd name="T124" fmla="*/ 0 h 22"/>
                    <a:gd name="T125" fmla="*/ 31 w 31"/>
                    <a:gd name="T126" fmla="*/ 22 h 2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1" h="22">
                      <a:moveTo>
                        <a:pt x="18" y="8"/>
                      </a:move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7" y="18"/>
                      </a:lnTo>
                      <a:lnTo>
                        <a:pt x="25" y="20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8" y="22"/>
                      </a:lnTo>
                      <a:lnTo>
                        <a:pt x="16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6" name="Freeform 352"/>
                <p:cNvSpPr>
                  <a:spLocks noEditPoints="1"/>
                </p:cNvSpPr>
                <p:nvPr/>
              </p:nvSpPr>
              <p:spPr bwMode="auto">
                <a:xfrm>
                  <a:off x="2528" y="2963"/>
                  <a:ext cx="31" cy="22"/>
                </a:xfrm>
                <a:custGeom>
                  <a:avLst/>
                  <a:gdLst>
                    <a:gd name="T0" fmla="*/ 9 w 31"/>
                    <a:gd name="T1" fmla="*/ 18 h 22"/>
                    <a:gd name="T2" fmla="*/ 4 w 31"/>
                    <a:gd name="T3" fmla="*/ 18 h 22"/>
                    <a:gd name="T4" fmla="*/ 2 w 31"/>
                    <a:gd name="T5" fmla="*/ 18 h 22"/>
                    <a:gd name="T6" fmla="*/ 0 w 31"/>
                    <a:gd name="T7" fmla="*/ 16 h 22"/>
                    <a:gd name="T8" fmla="*/ 0 w 31"/>
                    <a:gd name="T9" fmla="*/ 14 h 22"/>
                    <a:gd name="T10" fmla="*/ 0 w 31"/>
                    <a:gd name="T11" fmla="*/ 6 h 22"/>
                    <a:gd name="T12" fmla="*/ 2 w 31"/>
                    <a:gd name="T13" fmla="*/ 4 h 22"/>
                    <a:gd name="T14" fmla="*/ 6 w 31"/>
                    <a:gd name="T15" fmla="*/ 2 h 22"/>
                    <a:gd name="T16" fmla="*/ 7 w 31"/>
                    <a:gd name="T17" fmla="*/ 2 h 22"/>
                    <a:gd name="T18" fmla="*/ 11 w 31"/>
                    <a:gd name="T19" fmla="*/ 0 h 22"/>
                    <a:gd name="T20" fmla="*/ 20 w 31"/>
                    <a:gd name="T21" fmla="*/ 0 h 22"/>
                    <a:gd name="T22" fmla="*/ 27 w 31"/>
                    <a:gd name="T23" fmla="*/ 0 h 22"/>
                    <a:gd name="T24" fmla="*/ 29 w 31"/>
                    <a:gd name="T25" fmla="*/ 0 h 22"/>
                    <a:gd name="T26" fmla="*/ 31 w 31"/>
                    <a:gd name="T27" fmla="*/ 6 h 22"/>
                    <a:gd name="T28" fmla="*/ 29 w 31"/>
                    <a:gd name="T29" fmla="*/ 8 h 22"/>
                    <a:gd name="T30" fmla="*/ 29 w 31"/>
                    <a:gd name="T31" fmla="*/ 8 h 22"/>
                    <a:gd name="T32" fmla="*/ 29 w 31"/>
                    <a:gd name="T33" fmla="*/ 8 h 22"/>
                    <a:gd name="T34" fmla="*/ 29 w 31"/>
                    <a:gd name="T35" fmla="*/ 10 h 22"/>
                    <a:gd name="T36" fmla="*/ 31 w 31"/>
                    <a:gd name="T37" fmla="*/ 12 h 22"/>
                    <a:gd name="T38" fmla="*/ 31 w 31"/>
                    <a:gd name="T39" fmla="*/ 18 h 22"/>
                    <a:gd name="T40" fmla="*/ 25 w 31"/>
                    <a:gd name="T41" fmla="*/ 22 h 22"/>
                    <a:gd name="T42" fmla="*/ 20 w 31"/>
                    <a:gd name="T43" fmla="*/ 22 h 22"/>
                    <a:gd name="T44" fmla="*/ 16 w 31"/>
                    <a:gd name="T45" fmla="*/ 20 h 22"/>
                    <a:gd name="T46" fmla="*/ 14 w 31"/>
                    <a:gd name="T47" fmla="*/ 18 h 22"/>
                    <a:gd name="T48" fmla="*/ 13 w 31"/>
                    <a:gd name="T49" fmla="*/ 12 h 22"/>
                    <a:gd name="T50" fmla="*/ 11 w 31"/>
                    <a:gd name="T51" fmla="*/ 10 h 22"/>
                    <a:gd name="T52" fmla="*/ 11 w 31"/>
                    <a:gd name="T53" fmla="*/ 8 h 22"/>
                    <a:gd name="T54" fmla="*/ 7 w 31"/>
                    <a:gd name="T55" fmla="*/ 8 h 22"/>
                    <a:gd name="T56" fmla="*/ 7 w 31"/>
                    <a:gd name="T57" fmla="*/ 10 h 22"/>
                    <a:gd name="T58" fmla="*/ 7 w 31"/>
                    <a:gd name="T59" fmla="*/ 12 h 22"/>
                    <a:gd name="T60" fmla="*/ 9 w 31"/>
                    <a:gd name="T61" fmla="*/ 14 h 22"/>
                    <a:gd name="T62" fmla="*/ 16 w 31"/>
                    <a:gd name="T63" fmla="*/ 8 h 22"/>
                    <a:gd name="T64" fmla="*/ 18 w 31"/>
                    <a:gd name="T65" fmla="*/ 10 h 22"/>
                    <a:gd name="T66" fmla="*/ 18 w 31"/>
                    <a:gd name="T67" fmla="*/ 14 h 22"/>
                    <a:gd name="T68" fmla="*/ 22 w 31"/>
                    <a:gd name="T69" fmla="*/ 14 h 22"/>
                    <a:gd name="T70" fmla="*/ 22 w 31"/>
                    <a:gd name="T71" fmla="*/ 14 h 22"/>
                    <a:gd name="T72" fmla="*/ 23 w 31"/>
                    <a:gd name="T73" fmla="*/ 14 h 22"/>
                    <a:gd name="T74" fmla="*/ 25 w 31"/>
                    <a:gd name="T75" fmla="*/ 12 h 22"/>
                    <a:gd name="T76" fmla="*/ 25 w 31"/>
                    <a:gd name="T77" fmla="*/ 12 h 22"/>
                    <a:gd name="T78" fmla="*/ 23 w 31"/>
                    <a:gd name="T79" fmla="*/ 8 h 22"/>
                    <a:gd name="T80" fmla="*/ 22 w 31"/>
                    <a:gd name="T81" fmla="*/ 8 h 22"/>
                    <a:gd name="T82" fmla="*/ 20 w 31"/>
                    <a:gd name="T83" fmla="*/ 8 h 22"/>
                    <a:gd name="T84" fmla="*/ 18 w 31"/>
                    <a:gd name="T85" fmla="*/ 8 h 22"/>
                    <a:gd name="T86" fmla="*/ 16 w 31"/>
                    <a:gd name="T87" fmla="*/ 8 h 2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"/>
                    <a:gd name="T133" fmla="*/ 0 h 22"/>
                    <a:gd name="T134" fmla="*/ 31 w 31"/>
                    <a:gd name="T135" fmla="*/ 22 h 2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" h="22">
                      <a:moveTo>
                        <a:pt x="11" y="14"/>
                      </a:move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1" y="18"/>
                      </a:lnTo>
                      <a:lnTo>
                        <a:pt x="29" y="20"/>
                      </a:lnTo>
                      <a:lnTo>
                        <a:pt x="27" y="20"/>
                      </a:lnTo>
                      <a:lnTo>
                        <a:pt x="25" y="22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4"/>
                      </a:lnTo>
                      <a:close/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7" name="Freeform 353"/>
                <p:cNvSpPr>
                  <a:spLocks/>
                </p:cNvSpPr>
                <p:nvPr/>
              </p:nvSpPr>
              <p:spPr bwMode="auto">
                <a:xfrm>
                  <a:off x="2528" y="2926"/>
                  <a:ext cx="31" cy="16"/>
                </a:xfrm>
                <a:custGeom>
                  <a:avLst/>
                  <a:gdLst>
                    <a:gd name="T0" fmla="*/ 0 w 31"/>
                    <a:gd name="T1" fmla="*/ 16 h 16"/>
                    <a:gd name="T2" fmla="*/ 0 w 31"/>
                    <a:gd name="T3" fmla="*/ 14 h 16"/>
                    <a:gd name="T4" fmla="*/ 0 w 31"/>
                    <a:gd name="T5" fmla="*/ 12 h 16"/>
                    <a:gd name="T6" fmla="*/ 0 w 31"/>
                    <a:gd name="T7" fmla="*/ 10 h 16"/>
                    <a:gd name="T8" fmla="*/ 0 w 31"/>
                    <a:gd name="T9" fmla="*/ 8 h 16"/>
                    <a:gd name="T10" fmla="*/ 6 w 31"/>
                    <a:gd name="T11" fmla="*/ 8 h 16"/>
                    <a:gd name="T12" fmla="*/ 4 w 31"/>
                    <a:gd name="T13" fmla="*/ 8 h 16"/>
                    <a:gd name="T14" fmla="*/ 2 w 31"/>
                    <a:gd name="T15" fmla="*/ 8 h 16"/>
                    <a:gd name="T16" fmla="*/ 2 w 31"/>
                    <a:gd name="T17" fmla="*/ 6 h 16"/>
                    <a:gd name="T18" fmla="*/ 0 w 31"/>
                    <a:gd name="T19" fmla="*/ 6 h 16"/>
                    <a:gd name="T20" fmla="*/ 0 w 31"/>
                    <a:gd name="T21" fmla="*/ 6 h 16"/>
                    <a:gd name="T22" fmla="*/ 0 w 31"/>
                    <a:gd name="T23" fmla="*/ 6 h 16"/>
                    <a:gd name="T24" fmla="*/ 0 w 31"/>
                    <a:gd name="T25" fmla="*/ 4 h 16"/>
                    <a:gd name="T26" fmla="*/ 0 w 31"/>
                    <a:gd name="T27" fmla="*/ 4 h 16"/>
                    <a:gd name="T28" fmla="*/ 0 w 31"/>
                    <a:gd name="T29" fmla="*/ 2 h 16"/>
                    <a:gd name="T30" fmla="*/ 0 w 31"/>
                    <a:gd name="T31" fmla="*/ 2 h 16"/>
                    <a:gd name="T32" fmla="*/ 2 w 31"/>
                    <a:gd name="T33" fmla="*/ 0 h 16"/>
                    <a:gd name="T34" fmla="*/ 4 w 31"/>
                    <a:gd name="T35" fmla="*/ 2 h 16"/>
                    <a:gd name="T36" fmla="*/ 6 w 31"/>
                    <a:gd name="T37" fmla="*/ 2 h 16"/>
                    <a:gd name="T38" fmla="*/ 7 w 31"/>
                    <a:gd name="T39" fmla="*/ 2 h 16"/>
                    <a:gd name="T40" fmla="*/ 9 w 31"/>
                    <a:gd name="T41" fmla="*/ 4 h 16"/>
                    <a:gd name="T42" fmla="*/ 9 w 31"/>
                    <a:gd name="T43" fmla="*/ 4 h 16"/>
                    <a:gd name="T44" fmla="*/ 9 w 31"/>
                    <a:gd name="T45" fmla="*/ 4 h 16"/>
                    <a:gd name="T46" fmla="*/ 9 w 31"/>
                    <a:gd name="T47" fmla="*/ 6 h 16"/>
                    <a:gd name="T48" fmla="*/ 9 w 31"/>
                    <a:gd name="T49" fmla="*/ 6 h 16"/>
                    <a:gd name="T50" fmla="*/ 9 w 31"/>
                    <a:gd name="T51" fmla="*/ 6 h 16"/>
                    <a:gd name="T52" fmla="*/ 11 w 31"/>
                    <a:gd name="T53" fmla="*/ 8 h 16"/>
                    <a:gd name="T54" fmla="*/ 13 w 31"/>
                    <a:gd name="T55" fmla="*/ 8 h 16"/>
                    <a:gd name="T56" fmla="*/ 14 w 31"/>
                    <a:gd name="T57" fmla="*/ 8 h 16"/>
                    <a:gd name="T58" fmla="*/ 20 w 31"/>
                    <a:gd name="T59" fmla="*/ 8 h 16"/>
                    <a:gd name="T60" fmla="*/ 31 w 31"/>
                    <a:gd name="T61" fmla="*/ 8 h 16"/>
                    <a:gd name="T62" fmla="*/ 31 w 31"/>
                    <a:gd name="T63" fmla="*/ 12 h 16"/>
                    <a:gd name="T64" fmla="*/ 31 w 31"/>
                    <a:gd name="T65" fmla="*/ 14 h 16"/>
                    <a:gd name="T66" fmla="*/ 31 w 31"/>
                    <a:gd name="T67" fmla="*/ 16 h 16"/>
                    <a:gd name="T68" fmla="*/ 23 w 31"/>
                    <a:gd name="T69" fmla="*/ 16 h 16"/>
                    <a:gd name="T70" fmla="*/ 16 w 31"/>
                    <a:gd name="T71" fmla="*/ 16 h 16"/>
                    <a:gd name="T72" fmla="*/ 7 w 31"/>
                    <a:gd name="T73" fmla="*/ 16 h 16"/>
                    <a:gd name="T74" fmla="*/ 0 w 31"/>
                    <a:gd name="T75" fmla="*/ 16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1"/>
                    <a:gd name="T115" fmla="*/ 0 h 16"/>
                    <a:gd name="T116" fmla="*/ 31 w 31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1" h="16">
                      <a:moveTo>
                        <a:pt x="0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20" y="8"/>
                      </a:lnTo>
                      <a:lnTo>
                        <a:pt x="31" y="8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8" name="Freeform 354"/>
                <p:cNvSpPr>
                  <a:spLocks noEditPoints="1"/>
                </p:cNvSpPr>
                <p:nvPr/>
              </p:nvSpPr>
              <p:spPr bwMode="auto">
                <a:xfrm>
                  <a:off x="2517" y="2893"/>
                  <a:ext cx="42" cy="20"/>
                </a:xfrm>
                <a:custGeom>
                  <a:avLst/>
                  <a:gdLst>
                    <a:gd name="T0" fmla="*/ 0 w 42"/>
                    <a:gd name="T1" fmla="*/ 16 h 20"/>
                    <a:gd name="T2" fmla="*/ 0 w 42"/>
                    <a:gd name="T3" fmla="*/ 12 h 20"/>
                    <a:gd name="T4" fmla="*/ 8 w 42"/>
                    <a:gd name="T5" fmla="*/ 12 h 20"/>
                    <a:gd name="T6" fmla="*/ 15 w 42"/>
                    <a:gd name="T7" fmla="*/ 12 h 20"/>
                    <a:gd name="T8" fmla="*/ 13 w 42"/>
                    <a:gd name="T9" fmla="*/ 12 h 20"/>
                    <a:gd name="T10" fmla="*/ 11 w 42"/>
                    <a:gd name="T11" fmla="*/ 10 h 20"/>
                    <a:gd name="T12" fmla="*/ 11 w 42"/>
                    <a:gd name="T13" fmla="*/ 10 h 20"/>
                    <a:gd name="T14" fmla="*/ 11 w 42"/>
                    <a:gd name="T15" fmla="*/ 8 h 20"/>
                    <a:gd name="T16" fmla="*/ 13 w 42"/>
                    <a:gd name="T17" fmla="*/ 6 h 20"/>
                    <a:gd name="T18" fmla="*/ 17 w 42"/>
                    <a:gd name="T19" fmla="*/ 0 h 20"/>
                    <a:gd name="T20" fmla="*/ 22 w 42"/>
                    <a:gd name="T21" fmla="*/ 0 h 20"/>
                    <a:gd name="T22" fmla="*/ 31 w 42"/>
                    <a:gd name="T23" fmla="*/ 0 h 20"/>
                    <a:gd name="T24" fmla="*/ 34 w 42"/>
                    <a:gd name="T25" fmla="*/ 0 h 20"/>
                    <a:gd name="T26" fmla="*/ 38 w 42"/>
                    <a:gd name="T27" fmla="*/ 2 h 20"/>
                    <a:gd name="T28" fmla="*/ 40 w 42"/>
                    <a:gd name="T29" fmla="*/ 4 h 20"/>
                    <a:gd name="T30" fmla="*/ 42 w 42"/>
                    <a:gd name="T31" fmla="*/ 6 h 20"/>
                    <a:gd name="T32" fmla="*/ 42 w 42"/>
                    <a:gd name="T33" fmla="*/ 8 h 20"/>
                    <a:gd name="T34" fmla="*/ 42 w 42"/>
                    <a:gd name="T35" fmla="*/ 10 h 20"/>
                    <a:gd name="T36" fmla="*/ 40 w 42"/>
                    <a:gd name="T37" fmla="*/ 12 h 20"/>
                    <a:gd name="T38" fmla="*/ 38 w 42"/>
                    <a:gd name="T39" fmla="*/ 12 h 20"/>
                    <a:gd name="T40" fmla="*/ 42 w 42"/>
                    <a:gd name="T41" fmla="*/ 14 h 20"/>
                    <a:gd name="T42" fmla="*/ 31 w 42"/>
                    <a:gd name="T43" fmla="*/ 20 h 20"/>
                    <a:gd name="T44" fmla="*/ 11 w 42"/>
                    <a:gd name="T45" fmla="*/ 20 h 20"/>
                    <a:gd name="T46" fmla="*/ 0 w 42"/>
                    <a:gd name="T47" fmla="*/ 20 h 20"/>
                    <a:gd name="T48" fmla="*/ 27 w 42"/>
                    <a:gd name="T49" fmla="*/ 14 h 20"/>
                    <a:gd name="T50" fmla="*/ 31 w 42"/>
                    <a:gd name="T51" fmla="*/ 12 h 20"/>
                    <a:gd name="T52" fmla="*/ 33 w 42"/>
                    <a:gd name="T53" fmla="*/ 12 h 20"/>
                    <a:gd name="T54" fmla="*/ 34 w 42"/>
                    <a:gd name="T55" fmla="*/ 10 h 20"/>
                    <a:gd name="T56" fmla="*/ 34 w 42"/>
                    <a:gd name="T57" fmla="*/ 10 h 20"/>
                    <a:gd name="T58" fmla="*/ 33 w 42"/>
                    <a:gd name="T59" fmla="*/ 8 h 20"/>
                    <a:gd name="T60" fmla="*/ 31 w 42"/>
                    <a:gd name="T61" fmla="*/ 8 h 20"/>
                    <a:gd name="T62" fmla="*/ 27 w 42"/>
                    <a:gd name="T63" fmla="*/ 6 h 20"/>
                    <a:gd name="T64" fmla="*/ 24 w 42"/>
                    <a:gd name="T65" fmla="*/ 6 h 20"/>
                    <a:gd name="T66" fmla="*/ 22 w 42"/>
                    <a:gd name="T67" fmla="*/ 8 h 20"/>
                    <a:gd name="T68" fmla="*/ 20 w 42"/>
                    <a:gd name="T69" fmla="*/ 8 h 20"/>
                    <a:gd name="T70" fmla="*/ 20 w 42"/>
                    <a:gd name="T71" fmla="*/ 10 h 20"/>
                    <a:gd name="T72" fmla="*/ 20 w 42"/>
                    <a:gd name="T73" fmla="*/ 10 h 20"/>
                    <a:gd name="T74" fmla="*/ 20 w 42"/>
                    <a:gd name="T75" fmla="*/ 12 h 20"/>
                    <a:gd name="T76" fmla="*/ 22 w 42"/>
                    <a:gd name="T77" fmla="*/ 12 h 20"/>
                    <a:gd name="T78" fmla="*/ 24 w 42"/>
                    <a:gd name="T79" fmla="*/ 14 h 20"/>
                    <a:gd name="T80" fmla="*/ 25 w 42"/>
                    <a:gd name="T81" fmla="*/ 14 h 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2"/>
                    <a:gd name="T124" fmla="*/ 0 h 20"/>
                    <a:gd name="T125" fmla="*/ 42 w 42"/>
                    <a:gd name="T126" fmla="*/ 20 h 2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2" h="20">
                      <a:moveTo>
                        <a:pt x="0" y="20"/>
                      </a:move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8" y="12"/>
                      </a:lnTo>
                      <a:lnTo>
                        <a:pt x="11" y="12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42" y="10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6" y="14"/>
                      </a:lnTo>
                      <a:lnTo>
                        <a:pt x="42" y="14"/>
                      </a:lnTo>
                      <a:lnTo>
                        <a:pt x="42" y="20"/>
                      </a:lnTo>
                      <a:lnTo>
                        <a:pt x="31" y="20"/>
                      </a:lnTo>
                      <a:lnTo>
                        <a:pt x="22" y="20"/>
                      </a:lnTo>
                      <a:lnTo>
                        <a:pt x="11" y="20"/>
                      </a:lnTo>
                      <a:lnTo>
                        <a:pt x="0" y="20"/>
                      </a:lnTo>
                      <a:close/>
                      <a:moveTo>
                        <a:pt x="25" y="14"/>
                      </a:moveTo>
                      <a:lnTo>
                        <a:pt x="27" y="14"/>
                      </a:lnTo>
                      <a:lnTo>
                        <a:pt x="29" y="14"/>
                      </a:lnTo>
                      <a:lnTo>
                        <a:pt x="31" y="12"/>
                      </a:lnTo>
                      <a:lnTo>
                        <a:pt x="33" y="12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3" y="8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4" y="14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9" name="Freeform 355"/>
                <p:cNvSpPr>
                  <a:spLocks noEditPoints="1"/>
                </p:cNvSpPr>
                <p:nvPr/>
              </p:nvSpPr>
              <p:spPr bwMode="auto">
                <a:xfrm>
                  <a:off x="2528" y="2852"/>
                  <a:ext cx="31" cy="21"/>
                </a:xfrm>
                <a:custGeom>
                  <a:avLst/>
                  <a:gdLst>
                    <a:gd name="T0" fmla="*/ 16 w 31"/>
                    <a:gd name="T1" fmla="*/ 21 h 21"/>
                    <a:gd name="T2" fmla="*/ 13 w 31"/>
                    <a:gd name="T3" fmla="*/ 21 h 21"/>
                    <a:gd name="T4" fmla="*/ 9 w 31"/>
                    <a:gd name="T5" fmla="*/ 21 h 21"/>
                    <a:gd name="T6" fmla="*/ 7 w 31"/>
                    <a:gd name="T7" fmla="*/ 21 h 21"/>
                    <a:gd name="T8" fmla="*/ 4 w 31"/>
                    <a:gd name="T9" fmla="*/ 18 h 21"/>
                    <a:gd name="T10" fmla="*/ 2 w 31"/>
                    <a:gd name="T11" fmla="*/ 16 h 21"/>
                    <a:gd name="T12" fmla="*/ 2 w 31"/>
                    <a:gd name="T13" fmla="*/ 14 h 21"/>
                    <a:gd name="T14" fmla="*/ 0 w 31"/>
                    <a:gd name="T15" fmla="*/ 12 h 21"/>
                    <a:gd name="T16" fmla="*/ 0 w 31"/>
                    <a:gd name="T17" fmla="*/ 10 h 21"/>
                    <a:gd name="T18" fmla="*/ 0 w 31"/>
                    <a:gd name="T19" fmla="*/ 8 h 21"/>
                    <a:gd name="T20" fmla="*/ 2 w 31"/>
                    <a:gd name="T21" fmla="*/ 6 h 21"/>
                    <a:gd name="T22" fmla="*/ 4 w 31"/>
                    <a:gd name="T23" fmla="*/ 4 h 21"/>
                    <a:gd name="T24" fmla="*/ 6 w 31"/>
                    <a:gd name="T25" fmla="*/ 2 h 21"/>
                    <a:gd name="T26" fmla="*/ 7 w 31"/>
                    <a:gd name="T27" fmla="*/ 0 h 21"/>
                    <a:gd name="T28" fmla="*/ 9 w 31"/>
                    <a:gd name="T29" fmla="*/ 0 h 21"/>
                    <a:gd name="T30" fmla="*/ 14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0 h 21"/>
                    <a:gd name="T36" fmla="*/ 25 w 31"/>
                    <a:gd name="T37" fmla="*/ 0 h 21"/>
                    <a:gd name="T38" fmla="*/ 27 w 31"/>
                    <a:gd name="T39" fmla="*/ 2 h 21"/>
                    <a:gd name="T40" fmla="*/ 29 w 31"/>
                    <a:gd name="T41" fmla="*/ 6 h 21"/>
                    <a:gd name="T42" fmla="*/ 31 w 31"/>
                    <a:gd name="T43" fmla="*/ 8 h 21"/>
                    <a:gd name="T44" fmla="*/ 31 w 31"/>
                    <a:gd name="T45" fmla="*/ 10 h 21"/>
                    <a:gd name="T46" fmla="*/ 31 w 31"/>
                    <a:gd name="T47" fmla="*/ 12 h 21"/>
                    <a:gd name="T48" fmla="*/ 31 w 31"/>
                    <a:gd name="T49" fmla="*/ 14 h 21"/>
                    <a:gd name="T50" fmla="*/ 29 w 31"/>
                    <a:gd name="T51" fmla="*/ 14 h 21"/>
                    <a:gd name="T52" fmla="*/ 27 w 31"/>
                    <a:gd name="T53" fmla="*/ 16 h 21"/>
                    <a:gd name="T54" fmla="*/ 22 w 31"/>
                    <a:gd name="T55" fmla="*/ 18 h 21"/>
                    <a:gd name="T56" fmla="*/ 20 w 31"/>
                    <a:gd name="T57" fmla="*/ 21 h 21"/>
                    <a:gd name="T58" fmla="*/ 16 w 31"/>
                    <a:gd name="T59" fmla="*/ 21 h 21"/>
                    <a:gd name="T60" fmla="*/ 16 w 31"/>
                    <a:gd name="T61" fmla="*/ 21 h 21"/>
                    <a:gd name="T62" fmla="*/ 16 w 31"/>
                    <a:gd name="T63" fmla="*/ 12 h 21"/>
                    <a:gd name="T64" fmla="*/ 22 w 31"/>
                    <a:gd name="T65" fmla="*/ 12 h 21"/>
                    <a:gd name="T66" fmla="*/ 23 w 31"/>
                    <a:gd name="T67" fmla="*/ 12 h 21"/>
                    <a:gd name="T68" fmla="*/ 23 w 31"/>
                    <a:gd name="T69" fmla="*/ 12 h 21"/>
                    <a:gd name="T70" fmla="*/ 23 w 31"/>
                    <a:gd name="T71" fmla="*/ 10 h 21"/>
                    <a:gd name="T72" fmla="*/ 23 w 31"/>
                    <a:gd name="T73" fmla="*/ 10 h 21"/>
                    <a:gd name="T74" fmla="*/ 23 w 31"/>
                    <a:gd name="T75" fmla="*/ 8 h 21"/>
                    <a:gd name="T76" fmla="*/ 23 w 31"/>
                    <a:gd name="T77" fmla="*/ 8 h 21"/>
                    <a:gd name="T78" fmla="*/ 23 w 31"/>
                    <a:gd name="T79" fmla="*/ 8 h 21"/>
                    <a:gd name="T80" fmla="*/ 22 w 31"/>
                    <a:gd name="T81" fmla="*/ 8 h 21"/>
                    <a:gd name="T82" fmla="*/ 20 w 31"/>
                    <a:gd name="T83" fmla="*/ 6 h 21"/>
                    <a:gd name="T84" fmla="*/ 18 w 31"/>
                    <a:gd name="T85" fmla="*/ 6 h 21"/>
                    <a:gd name="T86" fmla="*/ 16 w 31"/>
                    <a:gd name="T87" fmla="*/ 6 h 21"/>
                    <a:gd name="T88" fmla="*/ 14 w 31"/>
                    <a:gd name="T89" fmla="*/ 6 h 21"/>
                    <a:gd name="T90" fmla="*/ 13 w 31"/>
                    <a:gd name="T91" fmla="*/ 6 h 21"/>
                    <a:gd name="T92" fmla="*/ 11 w 31"/>
                    <a:gd name="T93" fmla="*/ 6 h 21"/>
                    <a:gd name="T94" fmla="*/ 9 w 31"/>
                    <a:gd name="T95" fmla="*/ 8 h 21"/>
                    <a:gd name="T96" fmla="*/ 9 w 31"/>
                    <a:gd name="T97" fmla="*/ 8 h 21"/>
                    <a:gd name="T98" fmla="*/ 9 w 31"/>
                    <a:gd name="T99" fmla="*/ 8 h 21"/>
                    <a:gd name="T100" fmla="*/ 7 w 31"/>
                    <a:gd name="T101" fmla="*/ 8 h 21"/>
                    <a:gd name="T102" fmla="*/ 7 w 31"/>
                    <a:gd name="T103" fmla="*/ 10 h 21"/>
                    <a:gd name="T104" fmla="*/ 7 w 31"/>
                    <a:gd name="T105" fmla="*/ 10 h 21"/>
                    <a:gd name="T106" fmla="*/ 9 w 31"/>
                    <a:gd name="T107" fmla="*/ 12 h 21"/>
                    <a:gd name="T108" fmla="*/ 9 w 31"/>
                    <a:gd name="T109" fmla="*/ 12 h 21"/>
                    <a:gd name="T110" fmla="*/ 9 w 31"/>
                    <a:gd name="T111" fmla="*/ 12 h 21"/>
                    <a:gd name="T112" fmla="*/ 13 w 31"/>
                    <a:gd name="T113" fmla="*/ 12 h 21"/>
                    <a:gd name="T114" fmla="*/ 14 w 31"/>
                    <a:gd name="T115" fmla="*/ 12 h 21"/>
                    <a:gd name="T116" fmla="*/ 16 w 31"/>
                    <a:gd name="T117" fmla="*/ 12 h 21"/>
                    <a:gd name="T118" fmla="*/ 16 w 31"/>
                    <a:gd name="T119" fmla="*/ 12 h 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1"/>
                    <a:gd name="T181" fmla="*/ 0 h 21"/>
                    <a:gd name="T182" fmla="*/ 31 w 31"/>
                    <a:gd name="T183" fmla="*/ 21 h 2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1" h="21">
                      <a:moveTo>
                        <a:pt x="16" y="21"/>
                      </a:moveTo>
                      <a:lnTo>
                        <a:pt x="13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2" y="18"/>
                      </a:lnTo>
                      <a:lnTo>
                        <a:pt x="20" y="21"/>
                      </a:lnTo>
                      <a:lnTo>
                        <a:pt x="16" y="21"/>
                      </a:lnTo>
                      <a:close/>
                      <a:moveTo>
                        <a:pt x="16" y="12"/>
                      </a:move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0" name="Freeform 356"/>
                <p:cNvSpPr>
                  <a:spLocks/>
                </p:cNvSpPr>
                <p:nvPr/>
              </p:nvSpPr>
              <p:spPr bwMode="auto">
                <a:xfrm>
                  <a:off x="2528" y="2811"/>
                  <a:ext cx="31" cy="23"/>
                </a:xfrm>
                <a:custGeom>
                  <a:avLst/>
                  <a:gdLst>
                    <a:gd name="T0" fmla="*/ 0 w 31"/>
                    <a:gd name="T1" fmla="*/ 23 h 23"/>
                    <a:gd name="T2" fmla="*/ 0 w 31"/>
                    <a:gd name="T3" fmla="*/ 21 h 23"/>
                    <a:gd name="T4" fmla="*/ 0 w 31"/>
                    <a:gd name="T5" fmla="*/ 19 h 23"/>
                    <a:gd name="T6" fmla="*/ 0 w 31"/>
                    <a:gd name="T7" fmla="*/ 16 h 23"/>
                    <a:gd name="T8" fmla="*/ 0 w 31"/>
                    <a:gd name="T9" fmla="*/ 14 h 23"/>
                    <a:gd name="T10" fmla="*/ 2 w 31"/>
                    <a:gd name="T11" fmla="*/ 12 h 23"/>
                    <a:gd name="T12" fmla="*/ 6 w 31"/>
                    <a:gd name="T13" fmla="*/ 12 h 23"/>
                    <a:gd name="T14" fmla="*/ 7 w 31"/>
                    <a:gd name="T15" fmla="*/ 12 h 23"/>
                    <a:gd name="T16" fmla="*/ 9 w 31"/>
                    <a:gd name="T17" fmla="*/ 10 h 23"/>
                    <a:gd name="T18" fmla="*/ 7 w 31"/>
                    <a:gd name="T19" fmla="*/ 10 h 23"/>
                    <a:gd name="T20" fmla="*/ 6 w 31"/>
                    <a:gd name="T21" fmla="*/ 10 h 23"/>
                    <a:gd name="T22" fmla="*/ 2 w 31"/>
                    <a:gd name="T23" fmla="*/ 8 h 23"/>
                    <a:gd name="T24" fmla="*/ 0 w 31"/>
                    <a:gd name="T25" fmla="*/ 8 h 23"/>
                    <a:gd name="T26" fmla="*/ 0 w 31"/>
                    <a:gd name="T27" fmla="*/ 6 h 23"/>
                    <a:gd name="T28" fmla="*/ 0 w 31"/>
                    <a:gd name="T29" fmla="*/ 4 h 23"/>
                    <a:gd name="T30" fmla="*/ 0 w 31"/>
                    <a:gd name="T31" fmla="*/ 0 h 23"/>
                    <a:gd name="T32" fmla="*/ 4 w 31"/>
                    <a:gd name="T33" fmla="*/ 2 h 23"/>
                    <a:gd name="T34" fmla="*/ 7 w 31"/>
                    <a:gd name="T35" fmla="*/ 4 h 23"/>
                    <a:gd name="T36" fmla="*/ 11 w 31"/>
                    <a:gd name="T37" fmla="*/ 4 h 23"/>
                    <a:gd name="T38" fmla="*/ 14 w 31"/>
                    <a:gd name="T39" fmla="*/ 6 h 23"/>
                    <a:gd name="T40" fmla="*/ 31 w 31"/>
                    <a:gd name="T41" fmla="*/ 0 h 23"/>
                    <a:gd name="T42" fmla="*/ 31 w 31"/>
                    <a:gd name="T43" fmla="*/ 4 h 23"/>
                    <a:gd name="T44" fmla="*/ 31 w 31"/>
                    <a:gd name="T45" fmla="*/ 6 h 23"/>
                    <a:gd name="T46" fmla="*/ 31 w 31"/>
                    <a:gd name="T47" fmla="*/ 8 h 23"/>
                    <a:gd name="T48" fmla="*/ 29 w 31"/>
                    <a:gd name="T49" fmla="*/ 8 h 23"/>
                    <a:gd name="T50" fmla="*/ 25 w 31"/>
                    <a:gd name="T51" fmla="*/ 10 h 23"/>
                    <a:gd name="T52" fmla="*/ 23 w 31"/>
                    <a:gd name="T53" fmla="*/ 10 h 23"/>
                    <a:gd name="T54" fmla="*/ 20 w 31"/>
                    <a:gd name="T55" fmla="*/ 10 h 23"/>
                    <a:gd name="T56" fmla="*/ 25 w 31"/>
                    <a:gd name="T57" fmla="*/ 12 h 23"/>
                    <a:gd name="T58" fmla="*/ 29 w 31"/>
                    <a:gd name="T59" fmla="*/ 14 h 23"/>
                    <a:gd name="T60" fmla="*/ 31 w 31"/>
                    <a:gd name="T61" fmla="*/ 14 h 23"/>
                    <a:gd name="T62" fmla="*/ 31 w 31"/>
                    <a:gd name="T63" fmla="*/ 16 h 23"/>
                    <a:gd name="T64" fmla="*/ 31 w 31"/>
                    <a:gd name="T65" fmla="*/ 19 h 23"/>
                    <a:gd name="T66" fmla="*/ 31 w 31"/>
                    <a:gd name="T67" fmla="*/ 23 h 23"/>
                    <a:gd name="T68" fmla="*/ 14 w 31"/>
                    <a:gd name="T69" fmla="*/ 16 h 23"/>
                    <a:gd name="T70" fmla="*/ 11 w 31"/>
                    <a:gd name="T71" fmla="*/ 19 h 23"/>
                    <a:gd name="T72" fmla="*/ 7 w 31"/>
                    <a:gd name="T73" fmla="*/ 21 h 23"/>
                    <a:gd name="T74" fmla="*/ 4 w 31"/>
                    <a:gd name="T75" fmla="*/ 21 h 23"/>
                    <a:gd name="T76" fmla="*/ 0 w 31"/>
                    <a:gd name="T77" fmla="*/ 23 h 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"/>
                    <a:gd name="T118" fmla="*/ 0 h 23"/>
                    <a:gd name="T119" fmla="*/ 31 w 31"/>
                    <a:gd name="T120" fmla="*/ 23 h 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4" y="6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0" y="10"/>
                      </a:lnTo>
                      <a:lnTo>
                        <a:pt x="25" y="12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9"/>
                      </a:lnTo>
                      <a:lnTo>
                        <a:pt x="31" y="23"/>
                      </a:lnTo>
                      <a:lnTo>
                        <a:pt x="14" y="16"/>
                      </a:lnTo>
                      <a:lnTo>
                        <a:pt x="11" y="19"/>
                      </a:lnTo>
                      <a:lnTo>
                        <a:pt x="7" y="21"/>
                      </a:lnTo>
                      <a:lnTo>
                        <a:pt x="4" y="2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1" name="Freeform 357"/>
                <p:cNvSpPr>
                  <a:spLocks/>
                </p:cNvSpPr>
                <p:nvPr/>
              </p:nvSpPr>
              <p:spPr bwMode="auto">
                <a:xfrm>
                  <a:off x="2528" y="2770"/>
                  <a:ext cx="43" cy="23"/>
                </a:xfrm>
                <a:custGeom>
                  <a:avLst/>
                  <a:gdLst>
                    <a:gd name="T0" fmla="*/ 0 w 43"/>
                    <a:gd name="T1" fmla="*/ 23 h 23"/>
                    <a:gd name="T2" fmla="*/ 0 w 43"/>
                    <a:gd name="T3" fmla="*/ 21 h 23"/>
                    <a:gd name="T4" fmla="*/ 0 w 43"/>
                    <a:gd name="T5" fmla="*/ 19 h 23"/>
                    <a:gd name="T6" fmla="*/ 0 w 43"/>
                    <a:gd name="T7" fmla="*/ 14 h 23"/>
                    <a:gd name="T8" fmla="*/ 6 w 43"/>
                    <a:gd name="T9" fmla="*/ 12 h 23"/>
                    <a:gd name="T10" fmla="*/ 11 w 43"/>
                    <a:gd name="T11" fmla="*/ 12 h 23"/>
                    <a:gd name="T12" fmla="*/ 16 w 43"/>
                    <a:gd name="T13" fmla="*/ 12 h 23"/>
                    <a:gd name="T14" fmla="*/ 20 w 43"/>
                    <a:gd name="T15" fmla="*/ 10 h 23"/>
                    <a:gd name="T16" fmla="*/ 16 w 43"/>
                    <a:gd name="T17" fmla="*/ 10 h 23"/>
                    <a:gd name="T18" fmla="*/ 11 w 43"/>
                    <a:gd name="T19" fmla="*/ 8 h 23"/>
                    <a:gd name="T20" fmla="*/ 0 w 43"/>
                    <a:gd name="T21" fmla="*/ 6 h 23"/>
                    <a:gd name="T22" fmla="*/ 0 w 43"/>
                    <a:gd name="T23" fmla="*/ 0 h 23"/>
                    <a:gd name="T24" fmla="*/ 16 w 43"/>
                    <a:gd name="T25" fmla="*/ 4 h 23"/>
                    <a:gd name="T26" fmla="*/ 25 w 43"/>
                    <a:gd name="T27" fmla="*/ 6 h 23"/>
                    <a:gd name="T28" fmla="*/ 32 w 43"/>
                    <a:gd name="T29" fmla="*/ 8 h 23"/>
                    <a:gd name="T30" fmla="*/ 34 w 43"/>
                    <a:gd name="T31" fmla="*/ 8 h 23"/>
                    <a:gd name="T32" fmla="*/ 36 w 43"/>
                    <a:gd name="T33" fmla="*/ 8 h 23"/>
                    <a:gd name="T34" fmla="*/ 38 w 43"/>
                    <a:gd name="T35" fmla="*/ 8 h 23"/>
                    <a:gd name="T36" fmla="*/ 39 w 43"/>
                    <a:gd name="T37" fmla="*/ 10 h 23"/>
                    <a:gd name="T38" fmla="*/ 41 w 43"/>
                    <a:gd name="T39" fmla="*/ 10 h 23"/>
                    <a:gd name="T40" fmla="*/ 41 w 43"/>
                    <a:gd name="T41" fmla="*/ 12 h 23"/>
                    <a:gd name="T42" fmla="*/ 43 w 43"/>
                    <a:gd name="T43" fmla="*/ 14 h 23"/>
                    <a:gd name="T44" fmla="*/ 43 w 43"/>
                    <a:gd name="T45" fmla="*/ 17 h 23"/>
                    <a:gd name="T46" fmla="*/ 43 w 43"/>
                    <a:gd name="T47" fmla="*/ 17 h 23"/>
                    <a:gd name="T48" fmla="*/ 43 w 43"/>
                    <a:gd name="T49" fmla="*/ 19 h 23"/>
                    <a:gd name="T50" fmla="*/ 41 w 43"/>
                    <a:gd name="T51" fmla="*/ 19 h 23"/>
                    <a:gd name="T52" fmla="*/ 41 w 43"/>
                    <a:gd name="T53" fmla="*/ 21 h 23"/>
                    <a:gd name="T54" fmla="*/ 39 w 43"/>
                    <a:gd name="T55" fmla="*/ 21 h 23"/>
                    <a:gd name="T56" fmla="*/ 38 w 43"/>
                    <a:gd name="T57" fmla="*/ 21 h 23"/>
                    <a:gd name="T58" fmla="*/ 36 w 43"/>
                    <a:gd name="T59" fmla="*/ 21 h 23"/>
                    <a:gd name="T60" fmla="*/ 34 w 43"/>
                    <a:gd name="T61" fmla="*/ 21 h 23"/>
                    <a:gd name="T62" fmla="*/ 34 w 43"/>
                    <a:gd name="T63" fmla="*/ 21 h 23"/>
                    <a:gd name="T64" fmla="*/ 34 w 43"/>
                    <a:gd name="T65" fmla="*/ 21 h 23"/>
                    <a:gd name="T66" fmla="*/ 34 w 43"/>
                    <a:gd name="T67" fmla="*/ 19 h 23"/>
                    <a:gd name="T68" fmla="*/ 34 w 43"/>
                    <a:gd name="T69" fmla="*/ 19 h 23"/>
                    <a:gd name="T70" fmla="*/ 34 w 43"/>
                    <a:gd name="T71" fmla="*/ 17 h 23"/>
                    <a:gd name="T72" fmla="*/ 34 w 43"/>
                    <a:gd name="T73" fmla="*/ 17 h 23"/>
                    <a:gd name="T74" fmla="*/ 34 w 43"/>
                    <a:gd name="T75" fmla="*/ 17 h 23"/>
                    <a:gd name="T76" fmla="*/ 32 w 43"/>
                    <a:gd name="T77" fmla="*/ 14 h 23"/>
                    <a:gd name="T78" fmla="*/ 32 w 43"/>
                    <a:gd name="T79" fmla="*/ 14 h 23"/>
                    <a:gd name="T80" fmla="*/ 32 w 43"/>
                    <a:gd name="T81" fmla="*/ 14 h 23"/>
                    <a:gd name="T82" fmla="*/ 31 w 43"/>
                    <a:gd name="T83" fmla="*/ 14 h 23"/>
                    <a:gd name="T84" fmla="*/ 23 w 43"/>
                    <a:gd name="T85" fmla="*/ 17 h 23"/>
                    <a:gd name="T86" fmla="*/ 16 w 43"/>
                    <a:gd name="T87" fmla="*/ 19 h 23"/>
                    <a:gd name="T88" fmla="*/ 7 w 43"/>
                    <a:gd name="T89" fmla="*/ 21 h 23"/>
                    <a:gd name="T90" fmla="*/ 0 w 43"/>
                    <a:gd name="T91" fmla="*/ 23 h 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3"/>
                    <a:gd name="T139" fmla="*/ 0 h 23"/>
                    <a:gd name="T140" fmla="*/ 43 w 43"/>
                    <a:gd name="T141" fmla="*/ 23 h 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3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6" y="12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1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25" y="6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3" y="14"/>
                      </a:lnTo>
                      <a:lnTo>
                        <a:pt x="43" y="17"/>
                      </a:lnTo>
                      <a:lnTo>
                        <a:pt x="43" y="19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9" y="21"/>
                      </a:lnTo>
                      <a:lnTo>
                        <a:pt x="38" y="21"/>
                      </a:lnTo>
                      <a:lnTo>
                        <a:pt x="36" y="21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3" y="17"/>
                      </a:lnTo>
                      <a:lnTo>
                        <a:pt x="16" y="19"/>
                      </a:lnTo>
                      <a:lnTo>
                        <a:pt x="7" y="2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2" name="Freeform 358"/>
                <p:cNvSpPr>
                  <a:spLocks/>
                </p:cNvSpPr>
                <p:nvPr/>
              </p:nvSpPr>
              <p:spPr bwMode="auto">
                <a:xfrm>
                  <a:off x="2517" y="2744"/>
                  <a:ext cx="42" cy="8"/>
                </a:xfrm>
                <a:custGeom>
                  <a:avLst/>
                  <a:gdLst>
                    <a:gd name="T0" fmla="*/ 0 w 42"/>
                    <a:gd name="T1" fmla="*/ 8 h 8"/>
                    <a:gd name="T2" fmla="*/ 0 w 42"/>
                    <a:gd name="T3" fmla="*/ 4 h 8"/>
                    <a:gd name="T4" fmla="*/ 0 w 42"/>
                    <a:gd name="T5" fmla="*/ 2 h 8"/>
                    <a:gd name="T6" fmla="*/ 0 w 42"/>
                    <a:gd name="T7" fmla="*/ 0 h 8"/>
                    <a:gd name="T8" fmla="*/ 11 w 42"/>
                    <a:gd name="T9" fmla="*/ 0 h 8"/>
                    <a:gd name="T10" fmla="*/ 22 w 42"/>
                    <a:gd name="T11" fmla="*/ 0 h 8"/>
                    <a:gd name="T12" fmla="*/ 31 w 42"/>
                    <a:gd name="T13" fmla="*/ 0 h 8"/>
                    <a:gd name="T14" fmla="*/ 42 w 42"/>
                    <a:gd name="T15" fmla="*/ 0 h 8"/>
                    <a:gd name="T16" fmla="*/ 42 w 42"/>
                    <a:gd name="T17" fmla="*/ 2 h 8"/>
                    <a:gd name="T18" fmla="*/ 42 w 42"/>
                    <a:gd name="T19" fmla="*/ 4 h 8"/>
                    <a:gd name="T20" fmla="*/ 42 w 42"/>
                    <a:gd name="T21" fmla="*/ 8 h 8"/>
                    <a:gd name="T22" fmla="*/ 31 w 42"/>
                    <a:gd name="T23" fmla="*/ 8 h 8"/>
                    <a:gd name="T24" fmla="*/ 22 w 42"/>
                    <a:gd name="T25" fmla="*/ 8 h 8"/>
                    <a:gd name="T26" fmla="*/ 11 w 42"/>
                    <a:gd name="T27" fmla="*/ 8 h 8"/>
                    <a:gd name="T28" fmla="*/ 0 w 42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2"/>
                    <a:gd name="T46" fmla="*/ 0 h 8"/>
                    <a:gd name="T47" fmla="*/ 42 w 42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2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2" y="0"/>
                      </a:lnTo>
                      <a:lnTo>
                        <a:pt x="42" y="2"/>
                      </a:lnTo>
                      <a:lnTo>
                        <a:pt x="42" y="4"/>
                      </a:lnTo>
                      <a:lnTo>
                        <a:pt x="42" y="8"/>
                      </a:lnTo>
                      <a:lnTo>
                        <a:pt x="31" y="8"/>
                      </a:lnTo>
                      <a:lnTo>
                        <a:pt x="22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3" name="Freeform 359"/>
                <p:cNvSpPr>
                  <a:spLocks noEditPoints="1"/>
                </p:cNvSpPr>
                <p:nvPr/>
              </p:nvSpPr>
              <p:spPr bwMode="auto">
                <a:xfrm>
                  <a:off x="2517" y="2723"/>
                  <a:ext cx="42" cy="8"/>
                </a:xfrm>
                <a:custGeom>
                  <a:avLst/>
                  <a:gdLst>
                    <a:gd name="T0" fmla="*/ 0 w 42"/>
                    <a:gd name="T1" fmla="*/ 8 h 8"/>
                    <a:gd name="T2" fmla="*/ 0 w 42"/>
                    <a:gd name="T3" fmla="*/ 6 h 8"/>
                    <a:gd name="T4" fmla="*/ 0 w 42"/>
                    <a:gd name="T5" fmla="*/ 4 h 8"/>
                    <a:gd name="T6" fmla="*/ 0 w 42"/>
                    <a:gd name="T7" fmla="*/ 0 h 8"/>
                    <a:gd name="T8" fmla="*/ 2 w 42"/>
                    <a:gd name="T9" fmla="*/ 0 h 8"/>
                    <a:gd name="T10" fmla="*/ 4 w 42"/>
                    <a:gd name="T11" fmla="*/ 0 h 8"/>
                    <a:gd name="T12" fmla="*/ 6 w 42"/>
                    <a:gd name="T13" fmla="*/ 0 h 8"/>
                    <a:gd name="T14" fmla="*/ 8 w 42"/>
                    <a:gd name="T15" fmla="*/ 0 h 8"/>
                    <a:gd name="T16" fmla="*/ 8 w 42"/>
                    <a:gd name="T17" fmla="*/ 4 h 8"/>
                    <a:gd name="T18" fmla="*/ 8 w 42"/>
                    <a:gd name="T19" fmla="*/ 6 h 8"/>
                    <a:gd name="T20" fmla="*/ 8 w 42"/>
                    <a:gd name="T21" fmla="*/ 8 h 8"/>
                    <a:gd name="T22" fmla="*/ 6 w 42"/>
                    <a:gd name="T23" fmla="*/ 8 h 8"/>
                    <a:gd name="T24" fmla="*/ 4 w 42"/>
                    <a:gd name="T25" fmla="*/ 8 h 8"/>
                    <a:gd name="T26" fmla="*/ 2 w 42"/>
                    <a:gd name="T27" fmla="*/ 8 h 8"/>
                    <a:gd name="T28" fmla="*/ 0 w 42"/>
                    <a:gd name="T29" fmla="*/ 8 h 8"/>
                    <a:gd name="T30" fmla="*/ 0 w 42"/>
                    <a:gd name="T31" fmla="*/ 8 h 8"/>
                    <a:gd name="T32" fmla="*/ 11 w 42"/>
                    <a:gd name="T33" fmla="*/ 8 h 8"/>
                    <a:gd name="T34" fmla="*/ 11 w 42"/>
                    <a:gd name="T35" fmla="*/ 6 h 8"/>
                    <a:gd name="T36" fmla="*/ 11 w 42"/>
                    <a:gd name="T37" fmla="*/ 4 h 8"/>
                    <a:gd name="T38" fmla="*/ 11 w 42"/>
                    <a:gd name="T39" fmla="*/ 0 h 8"/>
                    <a:gd name="T40" fmla="*/ 18 w 42"/>
                    <a:gd name="T41" fmla="*/ 0 h 8"/>
                    <a:gd name="T42" fmla="*/ 27 w 42"/>
                    <a:gd name="T43" fmla="*/ 0 h 8"/>
                    <a:gd name="T44" fmla="*/ 34 w 42"/>
                    <a:gd name="T45" fmla="*/ 0 h 8"/>
                    <a:gd name="T46" fmla="*/ 42 w 42"/>
                    <a:gd name="T47" fmla="*/ 0 h 8"/>
                    <a:gd name="T48" fmla="*/ 42 w 42"/>
                    <a:gd name="T49" fmla="*/ 4 h 8"/>
                    <a:gd name="T50" fmla="*/ 42 w 42"/>
                    <a:gd name="T51" fmla="*/ 6 h 8"/>
                    <a:gd name="T52" fmla="*/ 42 w 42"/>
                    <a:gd name="T53" fmla="*/ 8 h 8"/>
                    <a:gd name="T54" fmla="*/ 34 w 42"/>
                    <a:gd name="T55" fmla="*/ 8 h 8"/>
                    <a:gd name="T56" fmla="*/ 27 w 42"/>
                    <a:gd name="T57" fmla="*/ 8 h 8"/>
                    <a:gd name="T58" fmla="*/ 18 w 42"/>
                    <a:gd name="T59" fmla="*/ 8 h 8"/>
                    <a:gd name="T60" fmla="*/ 11 w 42"/>
                    <a:gd name="T61" fmla="*/ 8 h 8"/>
                    <a:gd name="T62" fmla="*/ 11 w 42"/>
                    <a:gd name="T63" fmla="*/ 8 h 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"/>
                    <a:gd name="T97" fmla="*/ 0 h 8"/>
                    <a:gd name="T98" fmla="*/ 42 w 42"/>
                    <a:gd name="T99" fmla="*/ 8 h 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11" y="8"/>
                      </a:move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34" y="8"/>
                      </a:lnTo>
                      <a:lnTo>
                        <a:pt x="27" y="8"/>
                      </a:lnTo>
                      <a:lnTo>
                        <a:pt x="18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4" name="Freeform 360"/>
                <p:cNvSpPr>
                  <a:spLocks/>
                </p:cNvSpPr>
                <p:nvPr/>
              </p:nvSpPr>
              <p:spPr bwMode="auto">
                <a:xfrm>
                  <a:off x="2528" y="2688"/>
                  <a:ext cx="31" cy="23"/>
                </a:xfrm>
                <a:custGeom>
                  <a:avLst/>
                  <a:gdLst>
                    <a:gd name="T0" fmla="*/ 20 w 31"/>
                    <a:gd name="T1" fmla="*/ 6 h 23"/>
                    <a:gd name="T2" fmla="*/ 20 w 31"/>
                    <a:gd name="T3" fmla="*/ 2 h 23"/>
                    <a:gd name="T4" fmla="*/ 22 w 31"/>
                    <a:gd name="T5" fmla="*/ 2 h 23"/>
                    <a:gd name="T6" fmla="*/ 25 w 31"/>
                    <a:gd name="T7" fmla="*/ 2 h 23"/>
                    <a:gd name="T8" fmla="*/ 27 w 31"/>
                    <a:gd name="T9" fmla="*/ 4 h 23"/>
                    <a:gd name="T10" fmla="*/ 29 w 31"/>
                    <a:gd name="T11" fmla="*/ 6 h 23"/>
                    <a:gd name="T12" fmla="*/ 31 w 31"/>
                    <a:gd name="T13" fmla="*/ 8 h 23"/>
                    <a:gd name="T14" fmla="*/ 31 w 31"/>
                    <a:gd name="T15" fmla="*/ 10 h 23"/>
                    <a:gd name="T16" fmla="*/ 29 w 31"/>
                    <a:gd name="T17" fmla="*/ 17 h 23"/>
                    <a:gd name="T18" fmla="*/ 29 w 31"/>
                    <a:gd name="T19" fmla="*/ 19 h 23"/>
                    <a:gd name="T20" fmla="*/ 25 w 31"/>
                    <a:gd name="T21" fmla="*/ 21 h 23"/>
                    <a:gd name="T22" fmla="*/ 25 w 31"/>
                    <a:gd name="T23" fmla="*/ 21 h 23"/>
                    <a:gd name="T24" fmla="*/ 22 w 31"/>
                    <a:gd name="T25" fmla="*/ 23 h 23"/>
                    <a:gd name="T26" fmla="*/ 18 w 31"/>
                    <a:gd name="T27" fmla="*/ 23 h 23"/>
                    <a:gd name="T28" fmla="*/ 11 w 31"/>
                    <a:gd name="T29" fmla="*/ 23 h 23"/>
                    <a:gd name="T30" fmla="*/ 7 w 31"/>
                    <a:gd name="T31" fmla="*/ 21 h 23"/>
                    <a:gd name="T32" fmla="*/ 6 w 31"/>
                    <a:gd name="T33" fmla="*/ 21 h 23"/>
                    <a:gd name="T34" fmla="*/ 2 w 31"/>
                    <a:gd name="T35" fmla="*/ 19 h 23"/>
                    <a:gd name="T36" fmla="*/ 2 w 31"/>
                    <a:gd name="T37" fmla="*/ 19 h 23"/>
                    <a:gd name="T38" fmla="*/ 0 w 31"/>
                    <a:gd name="T39" fmla="*/ 17 h 23"/>
                    <a:gd name="T40" fmla="*/ 0 w 31"/>
                    <a:gd name="T41" fmla="*/ 13 h 23"/>
                    <a:gd name="T42" fmla="*/ 0 w 31"/>
                    <a:gd name="T43" fmla="*/ 8 h 23"/>
                    <a:gd name="T44" fmla="*/ 2 w 31"/>
                    <a:gd name="T45" fmla="*/ 4 h 23"/>
                    <a:gd name="T46" fmla="*/ 6 w 31"/>
                    <a:gd name="T47" fmla="*/ 4 h 23"/>
                    <a:gd name="T48" fmla="*/ 11 w 31"/>
                    <a:gd name="T49" fmla="*/ 2 h 23"/>
                    <a:gd name="T50" fmla="*/ 11 w 31"/>
                    <a:gd name="T51" fmla="*/ 8 h 23"/>
                    <a:gd name="T52" fmla="*/ 9 w 31"/>
                    <a:gd name="T53" fmla="*/ 8 h 23"/>
                    <a:gd name="T54" fmla="*/ 7 w 31"/>
                    <a:gd name="T55" fmla="*/ 10 h 23"/>
                    <a:gd name="T56" fmla="*/ 7 w 31"/>
                    <a:gd name="T57" fmla="*/ 10 h 23"/>
                    <a:gd name="T58" fmla="*/ 7 w 31"/>
                    <a:gd name="T59" fmla="*/ 13 h 23"/>
                    <a:gd name="T60" fmla="*/ 9 w 31"/>
                    <a:gd name="T61" fmla="*/ 15 h 23"/>
                    <a:gd name="T62" fmla="*/ 11 w 31"/>
                    <a:gd name="T63" fmla="*/ 15 h 23"/>
                    <a:gd name="T64" fmla="*/ 14 w 31"/>
                    <a:gd name="T65" fmla="*/ 17 h 23"/>
                    <a:gd name="T66" fmla="*/ 18 w 31"/>
                    <a:gd name="T67" fmla="*/ 17 h 23"/>
                    <a:gd name="T68" fmla="*/ 20 w 31"/>
                    <a:gd name="T69" fmla="*/ 15 h 23"/>
                    <a:gd name="T70" fmla="*/ 23 w 31"/>
                    <a:gd name="T71" fmla="*/ 15 h 23"/>
                    <a:gd name="T72" fmla="*/ 23 w 31"/>
                    <a:gd name="T73" fmla="*/ 13 h 23"/>
                    <a:gd name="T74" fmla="*/ 23 w 31"/>
                    <a:gd name="T75" fmla="*/ 10 h 23"/>
                    <a:gd name="T76" fmla="*/ 23 w 31"/>
                    <a:gd name="T77" fmla="*/ 10 h 23"/>
                    <a:gd name="T78" fmla="*/ 22 w 31"/>
                    <a:gd name="T79" fmla="*/ 8 h 23"/>
                    <a:gd name="T80" fmla="*/ 18 w 31"/>
                    <a:gd name="T81" fmla="*/ 8 h 2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1"/>
                    <a:gd name="T124" fmla="*/ 0 h 23"/>
                    <a:gd name="T125" fmla="*/ 31 w 31"/>
                    <a:gd name="T126" fmla="*/ 23 h 2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1" h="23">
                      <a:moveTo>
                        <a:pt x="18" y="8"/>
                      </a:move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5" y="21"/>
                      </a:lnTo>
                      <a:lnTo>
                        <a:pt x="23" y="23"/>
                      </a:lnTo>
                      <a:lnTo>
                        <a:pt x="22" y="23"/>
                      </a:lnTo>
                      <a:lnTo>
                        <a:pt x="20" y="23"/>
                      </a:lnTo>
                      <a:lnTo>
                        <a:pt x="18" y="23"/>
                      </a:lnTo>
                      <a:lnTo>
                        <a:pt x="16" y="23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3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5" name="Freeform 361"/>
                <p:cNvSpPr>
                  <a:spLocks noEditPoints="1"/>
                </p:cNvSpPr>
                <p:nvPr/>
              </p:nvSpPr>
              <p:spPr bwMode="auto">
                <a:xfrm>
                  <a:off x="2528" y="2627"/>
                  <a:ext cx="31" cy="20"/>
                </a:xfrm>
                <a:custGeom>
                  <a:avLst/>
                  <a:gdLst>
                    <a:gd name="T0" fmla="*/ 9 w 31"/>
                    <a:gd name="T1" fmla="*/ 18 h 20"/>
                    <a:gd name="T2" fmla="*/ 6 w 31"/>
                    <a:gd name="T3" fmla="*/ 20 h 20"/>
                    <a:gd name="T4" fmla="*/ 4 w 31"/>
                    <a:gd name="T5" fmla="*/ 18 h 20"/>
                    <a:gd name="T6" fmla="*/ 2 w 31"/>
                    <a:gd name="T7" fmla="*/ 16 h 20"/>
                    <a:gd name="T8" fmla="*/ 0 w 31"/>
                    <a:gd name="T9" fmla="*/ 14 h 20"/>
                    <a:gd name="T10" fmla="*/ 0 w 31"/>
                    <a:gd name="T11" fmla="*/ 10 h 20"/>
                    <a:gd name="T12" fmla="*/ 0 w 31"/>
                    <a:gd name="T13" fmla="*/ 6 h 20"/>
                    <a:gd name="T14" fmla="*/ 2 w 31"/>
                    <a:gd name="T15" fmla="*/ 4 h 20"/>
                    <a:gd name="T16" fmla="*/ 6 w 31"/>
                    <a:gd name="T17" fmla="*/ 2 h 20"/>
                    <a:gd name="T18" fmla="*/ 7 w 31"/>
                    <a:gd name="T19" fmla="*/ 0 h 20"/>
                    <a:gd name="T20" fmla="*/ 14 w 31"/>
                    <a:gd name="T21" fmla="*/ 0 h 20"/>
                    <a:gd name="T22" fmla="*/ 23 w 31"/>
                    <a:gd name="T23" fmla="*/ 0 h 20"/>
                    <a:gd name="T24" fmla="*/ 27 w 31"/>
                    <a:gd name="T25" fmla="*/ 0 h 20"/>
                    <a:gd name="T26" fmla="*/ 29 w 31"/>
                    <a:gd name="T27" fmla="*/ 0 h 20"/>
                    <a:gd name="T28" fmla="*/ 29 w 31"/>
                    <a:gd name="T29" fmla="*/ 6 h 20"/>
                    <a:gd name="T30" fmla="*/ 29 w 31"/>
                    <a:gd name="T31" fmla="*/ 6 h 20"/>
                    <a:gd name="T32" fmla="*/ 27 w 31"/>
                    <a:gd name="T33" fmla="*/ 6 h 20"/>
                    <a:gd name="T34" fmla="*/ 29 w 31"/>
                    <a:gd name="T35" fmla="*/ 8 h 20"/>
                    <a:gd name="T36" fmla="*/ 31 w 31"/>
                    <a:gd name="T37" fmla="*/ 12 h 20"/>
                    <a:gd name="T38" fmla="*/ 31 w 31"/>
                    <a:gd name="T39" fmla="*/ 18 h 20"/>
                    <a:gd name="T40" fmla="*/ 25 w 31"/>
                    <a:gd name="T41" fmla="*/ 20 h 20"/>
                    <a:gd name="T42" fmla="*/ 16 w 31"/>
                    <a:gd name="T43" fmla="*/ 20 h 20"/>
                    <a:gd name="T44" fmla="*/ 14 w 31"/>
                    <a:gd name="T45" fmla="*/ 16 h 20"/>
                    <a:gd name="T46" fmla="*/ 13 w 31"/>
                    <a:gd name="T47" fmla="*/ 12 h 20"/>
                    <a:gd name="T48" fmla="*/ 11 w 31"/>
                    <a:gd name="T49" fmla="*/ 10 h 20"/>
                    <a:gd name="T50" fmla="*/ 11 w 31"/>
                    <a:gd name="T51" fmla="*/ 8 h 20"/>
                    <a:gd name="T52" fmla="*/ 7 w 31"/>
                    <a:gd name="T53" fmla="*/ 8 h 20"/>
                    <a:gd name="T54" fmla="*/ 7 w 31"/>
                    <a:gd name="T55" fmla="*/ 10 h 20"/>
                    <a:gd name="T56" fmla="*/ 7 w 31"/>
                    <a:gd name="T57" fmla="*/ 12 h 20"/>
                    <a:gd name="T58" fmla="*/ 9 w 31"/>
                    <a:gd name="T59" fmla="*/ 14 h 20"/>
                    <a:gd name="T60" fmla="*/ 11 w 31"/>
                    <a:gd name="T61" fmla="*/ 14 h 20"/>
                    <a:gd name="T62" fmla="*/ 18 w 31"/>
                    <a:gd name="T63" fmla="*/ 10 h 20"/>
                    <a:gd name="T64" fmla="*/ 18 w 31"/>
                    <a:gd name="T65" fmla="*/ 12 h 20"/>
                    <a:gd name="T66" fmla="*/ 20 w 31"/>
                    <a:gd name="T67" fmla="*/ 12 h 20"/>
                    <a:gd name="T68" fmla="*/ 22 w 31"/>
                    <a:gd name="T69" fmla="*/ 14 h 20"/>
                    <a:gd name="T70" fmla="*/ 23 w 31"/>
                    <a:gd name="T71" fmla="*/ 14 h 20"/>
                    <a:gd name="T72" fmla="*/ 25 w 31"/>
                    <a:gd name="T73" fmla="*/ 12 h 20"/>
                    <a:gd name="T74" fmla="*/ 25 w 31"/>
                    <a:gd name="T75" fmla="*/ 10 h 20"/>
                    <a:gd name="T76" fmla="*/ 23 w 31"/>
                    <a:gd name="T77" fmla="*/ 10 h 20"/>
                    <a:gd name="T78" fmla="*/ 22 w 31"/>
                    <a:gd name="T79" fmla="*/ 8 h 20"/>
                    <a:gd name="T80" fmla="*/ 20 w 31"/>
                    <a:gd name="T81" fmla="*/ 8 h 20"/>
                    <a:gd name="T82" fmla="*/ 18 w 31"/>
                    <a:gd name="T83" fmla="*/ 8 h 20"/>
                    <a:gd name="T84" fmla="*/ 16 w 31"/>
                    <a:gd name="T85" fmla="*/ 8 h 2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"/>
                    <a:gd name="T130" fmla="*/ 0 h 20"/>
                    <a:gd name="T131" fmla="*/ 31 w 31"/>
                    <a:gd name="T132" fmla="*/ 20 h 2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" h="20">
                      <a:moveTo>
                        <a:pt x="11" y="14"/>
                      </a:move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7" y="20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2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close/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6" name="Freeform 362"/>
                <p:cNvSpPr>
                  <a:spLocks/>
                </p:cNvSpPr>
                <p:nvPr/>
              </p:nvSpPr>
              <p:spPr bwMode="auto">
                <a:xfrm>
                  <a:off x="2528" y="2584"/>
                  <a:ext cx="31" cy="22"/>
                </a:xfrm>
                <a:custGeom>
                  <a:avLst/>
                  <a:gdLst>
                    <a:gd name="T0" fmla="*/ 20 w 31"/>
                    <a:gd name="T1" fmla="*/ 6 h 22"/>
                    <a:gd name="T2" fmla="*/ 20 w 31"/>
                    <a:gd name="T3" fmla="*/ 2 h 22"/>
                    <a:gd name="T4" fmla="*/ 22 w 31"/>
                    <a:gd name="T5" fmla="*/ 0 h 22"/>
                    <a:gd name="T6" fmla="*/ 23 w 31"/>
                    <a:gd name="T7" fmla="*/ 2 h 22"/>
                    <a:gd name="T8" fmla="*/ 27 w 31"/>
                    <a:gd name="T9" fmla="*/ 4 h 22"/>
                    <a:gd name="T10" fmla="*/ 29 w 31"/>
                    <a:gd name="T11" fmla="*/ 4 h 22"/>
                    <a:gd name="T12" fmla="*/ 31 w 31"/>
                    <a:gd name="T13" fmla="*/ 6 h 22"/>
                    <a:gd name="T14" fmla="*/ 31 w 31"/>
                    <a:gd name="T15" fmla="*/ 10 h 22"/>
                    <a:gd name="T16" fmla="*/ 29 w 31"/>
                    <a:gd name="T17" fmla="*/ 16 h 22"/>
                    <a:gd name="T18" fmla="*/ 29 w 31"/>
                    <a:gd name="T19" fmla="*/ 18 h 22"/>
                    <a:gd name="T20" fmla="*/ 25 w 31"/>
                    <a:gd name="T21" fmla="*/ 20 h 22"/>
                    <a:gd name="T22" fmla="*/ 25 w 31"/>
                    <a:gd name="T23" fmla="*/ 20 h 22"/>
                    <a:gd name="T24" fmla="*/ 22 w 31"/>
                    <a:gd name="T25" fmla="*/ 22 h 22"/>
                    <a:gd name="T26" fmla="*/ 18 w 31"/>
                    <a:gd name="T27" fmla="*/ 22 h 22"/>
                    <a:gd name="T28" fmla="*/ 11 w 31"/>
                    <a:gd name="T29" fmla="*/ 22 h 22"/>
                    <a:gd name="T30" fmla="*/ 7 w 31"/>
                    <a:gd name="T31" fmla="*/ 20 h 22"/>
                    <a:gd name="T32" fmla="*/ 6 w 31"/>
                    <a:gd name="T33" fmla="*/ 20 h 22"/>
                    <a:gd name="T34" fmla="*/ 4 w 31"/>
                    <a:gd name="T35" fmla="*/ 18 h 22"/>
                    <a:gd name="T36" fmla="*/ 2 w 31"/>
                    <a:gd name="T37" fmla="*/ 18 h 22"/>
                    <a:gd name="T38" fmla="*/ 2 w 31"/>
                    <a:gd name="T39" fmla="*/ 16 h 22"/>
                    <a:gd name="T40" fmla="*/ 0 w 31"/>
                    <a:gd name="T41" fmla="*/ 14 h 22"/>
                    <a:gd name="T42" fmla="*/ 0 w 31"/>
                    <a:gd name="T43" fmla="*/ 12 h 22"/>
                    <a:gd name="T44" fmla="*/ 0 w 31"/>
                    <a:gd name="T45" fmla="*/ 8 h 22"/>
                    <a:gd name="T46" fmla="*/ 2 w 31"/>
                    <a:gd name="T47" fmla="*/ 4 h 22"/>
                    <a:gd name="T48" fmla="*/ 6 w 31"/>
                    <a:gd name="T49" fmla="*/ 2 h 22"/>
                    <a:gd name="T50" fmla="*/ 11 w 31"/>
                    <a:gd name="T51" fmla="*/ 0 h 22"/>
                    <a:gd name="T52" fmla="*/ 11 w 31"/>
                    <a:gd name="T53" fmla="*/ 4 h 22"/>
                    <a:gd name="T54" fmla="*/ 11 w 31"/>
                    <a:gd name="T55" fmla="*/ 8 h 22"/>
                    <a:gd name="T56" fmla="*/ 9 w 31"/>
                    <a:gd name="T57" fmla="*/ 8 h 22"/>
                    <a:gd name="T58" fmla="*/ 7 w 31"/>
                    <a:gd name="T59" fmla="*/ 10 h 22"/>
                    <a:gd name="T60" fmla="*/ 7 w 31"/>
                    <a:gd name="T61" fmla="*/ 10 h 22"/>
                    <a:gd name="T62" fmla="*/ 9 w 31"/>
                    <a:gd name="T63" fmla="*/ 12 h 22"/>
                    <a:gd name="T64" fmla="*/ 9 w 31"/>
                    <a:gd name="T65" fmla="*/ 14 h 22"/>
                    <a:gd name="T66" fmla="*/ 14 w 31"/>
                    <a:gd name="T67" fmla="*/ 14 h 22"/>
                    <a:gd name="T68" fmla="*/ 22 w 31"/>
                    <a:gd name="T69" fmla="*/ 14 h 22"/>
                    <a:gd name="T70" fmla="*/ 23 w 31"/>
                    <a:gd name="T71" fmla="*/ 12 h 22"/>
                    <a:gd name="T72" fmla="*/ 23 w 31"/>
                    <a:gd name="T73" fmla="*/ 10 h 22"/>
                    <a:gd name="T74" fmla="*/ 23 w 31"/>
                    <a:gd name="T75" fmla="*/ 10 h 22"/>
                    <a:gd name="T76" fmla="*/ 22 w 31"/>
                    <a:gd name="T77" fmla="*/ 8 h 22"/>
                    <a:gd name="T78" fmla="*/ 18 w 31"/>
                    <a:gd name="T79" fmla="*/ 8 h 2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1"/>
                    <a:gd name="T121" fmla="*/ 0 h 22"/>
                    <a:gd name="T122" fmla="*/ 31 w 31"/>
                    <a:gd name="T123" fmla="*/ 22 h 2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1" h="22">
                      <a:moveTo>
                        <a:pt x="18" y="8"/>
                      </a:move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7" y="18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8" y="22"/>
                      </a:lnTo>
                      <a:lnTo>
                        <a:pt x="16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22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7" name="Freeform 363"/>
                <p:cNvSpPr>
                  <a:spLocks noEditPoints="1"/>
                </p:cNvSpPr>
                <p:nvPr/>
              </p:nvSpPr>
              <p:spPr bwMode="auto">
                <a:xfrm>
                  <a:off x="2517" y="2555"/>
                  <a:ext cx="42" cy="8"/>
                </a:xfrm>
                <a:custGeom>
                  <a:avLst/>
                  <a:gdLst>
                    <a:gd name="T0" fmla="*/ 0 w 42"/>
                    <a:gd name="T1" fmla="*/ 8 h 8"/>
                    <a:gd name="T2" fmla="*/ 0 w 42"/>
                    <a:gd name="T3" fmla="*/ 6 h 8"/>
                    <a:gd name="T4" fmla="*/ 0 w 42"/>
                    <a:gd name="T5" fmla="*/ 4 h 8"/>
                    <a:gd name="T6" fmla="*/ 0 w 42"/>
                    <a:gd name="T7" fmla="*/ 2 h 8"/>
                    <a:gd name="T8" fmla="*/ 0 w 42"/>
                    <a:gd name="T9" fmla="*/ 0 h 8"/>
                    <a:gd name="T10" fmla="*/ 2 w 42"/>
                    <a:gd name="T11" fmla="*/ 0 h 8"/>
                    <a:gd name="T12" fmla="*/ 4 w 42"/>
                    <a:gd name="T13" fmla="*/ 0 h 8"/>
                    <a:gd name="T14" fmla="*/ 6 w 42"/>
                    <a:gd name="T15" fmla="*/ 0 h 8"/>
                    <a:gd name="T16" fmla="*/ 8 w 42"/>
                    <a:gd name="T17" fmla="*/ 0 h 8"/>
                    <a:gd name="T18" fmla="*/ 8 w 42"/>
                    <a:gd name="T19" fmla="*/ 2 h 8"/>
                    <a:gd name="T20" fmla="*/ 8 w 42"/>
                    <a:gd name="T21" fmla="*/ 4 h 8"/>
                    <a:gd name="T22" fmla="*/ 8 w 42"/>
                    <a:gd name="T23" fmla="*/ 6 h 8"/>
                    <a:gd name="T24" fmla="*/ 8 w 42"/>
                    <a:gd name="T25" fmla="*/ 8 h 8"/>
                    <a:gd name="T26" fmla="*/ 6 w 42"/>
                    <a:gd name="T27" fmla="*/ 8 h 8"/>
                    <a:gd name="T28" fmla="*/ 4 w 42"/>
                    <a:gd name="T29" fmla="*/ 8 h 8"/>
                    <a:gd name="T30" fmla="*/ 2 w 42"/>
                    <a:gd name="T31" fmla="*/ 8 h 8"/>
                    <a:gd name="T32" fmla="*/ 0 w 42"/>
                    <a:gd name="T33" fmla="*/ 8 h 8"/>
                    <a:gd name="T34" fmla="*/ 0 w 42"/>
                    <a:gd name="T35" fmla="*/ 8 h 8"/>
                    <a:gd name="T36" fmla="*/ 11 w 42"/>
                    <a:gd name="T37" fmla="*/ 8 h 8"/>
                    <a:gd name="T38" fmla="*/ 11 w 42"/>
                    <a:gd name="T39" fmla="*/ 6 h 8"/>
                    <a:gd name="T40" fmla="*/ 11 w 42"/>
                    <a:gd name="T41" fmla="*/ 4 h 8"/>
                    <a:gd name="T42" fmla="*/ 11 w 42"/>
                    <a:gd name="T43" fmla="*/ 2 h 8"/>
                    <a:gd name="T44" fmla="*/ 11 w 42"/>
                    <a:gd name="T45" fmla="*/ 0 h 8"/>
                    <a:gd name="T46" fmla="*/ 18 w 42"/>
                    <a:gd name="T47" fmla="*/ 0 h 8"/>
                    <a:gd name="T48" fmla="*/ 27 w 42"/>
                    <a:gd name="T49" fmla="*/ 0 h 8"/>
                    <a:gd name="T50" fmla="*/ 34 w 42"/>
                    <a:gd name="T51" fmla="*/ 0 h 8"/>
                    <a:gd name="T52" fmla="*/ 42 w 42"/>
                    <a:gd name="T53" fmla="*/ 0 h 8"/>
                    <a:gd name="T54" fmla="*/ 42 w 42"/>
                    <a:gd name="T55" fmla="*/ 2 h 8"/>
                    <a:gd name="T56" fmla="*/ 42 w 42"/>
                    <a:gd name="T57" fmla="*/ 4 h 8"/>
                    <a:gd name="T58" fmla="*/ 42 w 42"/>
                    <a:gd name="T59" fmla="*/ 6 h 8"/>
                    <a:gd name="T60" fmla="*/ 42 w 42"/>
                    <a:gd name="T61" fmla="*/ 8 h 8"/>
                    <a:gd name="T62" fmla="*/ 34 w 42"/>
                    <a:gd name="T63" fmla="*/ 8 h 8"/>
                    <a:gd name="T64" fmla="*/ 27 w 42"/>
                    <a:gd name="T65" fmla="*/ 8 h 8"/>
                    <a:gd name="T66" fmla="*/ 18 w 42"/>
                    <a:gd name="T67" fmla="*/ 8 h 8"/>
                    <a:gd name="T68" fmla="*/ 11 w 42"/>
                    <a:gd name="T69" fmla="*/ 8 h 8"/>
                    <a:gd name="T70" fmla="*/ 11 w 42"/>
                    <a:gd name="T71" fmla="*/ 8 h 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8"/>
                    <a:gd name="T110" fmla="*/ 42 w 42"/>
                    <a:gd name="T111" fmla="*/ 8 h 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11" y="8"/>
                      </a:move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2" y="0"/>
                      </a:lnTo>
                      <a:lnTo>
                        <a:pt x="42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34" y="8"/>
                      </a:lnTo>
                      <a:lnTo>
                        <a:pt x="27" y="8"/>
                      </a:lnTo>
                      <a:lnTo>
                        <a:pt x="18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8" name="Freeform 364"/>
                <p:cNvSpPr>
                  <a:spLocks noEditPoints="1"/>
                </p:cNvSpPr>
                <p:nvPr/>
              </p:nvSpPr>
              <p:spPr bwMode="auto">
                <a:xfrm>
                  <a:off x="2517" y="2522"/>
                  <a:ext cx="42" cy="21"/>
                </a:xfrm>
                <a:custGeom>
                  <a:avLst/>
                  <a:gdLst>
                    <a:gd name="T0" fmla="*/ 11 w 42"/>
                    <a:gd name="T1" fmla="*/ 0 h 21"/>
                    <a:gd name="T2" fmla="*/ 31 w 42"/>
                    <a:gd name="T3" fmla="*/ 0 h 21"/>
                    <a:gd name="T4" fmla="*/ 42 w 42"/>
                    <a:gd name="T5" fmla="*/ 7 h 21"/>
                    <a:gd name="T6" fmla="*/ 38 w 42"/>
                    <a:gd name="T7" fmla="*/ 9 h 21"/>
                    <a:gd name="T8" fmla="*/ 40 w 42"/>
                    <a:gd name="T9" fmla="*/ 9 h 21"/>
                    <a:gd name="T10" fmla="*/ 42 w 42"/>
                    <a:gd name="T11" fmla="*/ 11 h 21"/>
                    <a:gd name="T12" fmla="*/ 42 w 42"/>
                    <a:gd name="T13" fmla="*/ 13 h 21"/>
                    <a:gd name="T14" fmla="*/ 42 w 42"/>
                    <a:gd name="T15" fmla="*/ 15 h 21"/>
                    <a:gd name="T16" fmla="*/ 40 w 42"/>
                    <a:gd name="T17" fmla="*/ 19 h 21"/>
                    <a:gd name="T18" fmla="*/ 36 w 42"/>
                    <a:gd name="T19" fmla="*/ 21 h 21"/>
                    <a:gd name="T20" fmla="*/ 29 w 42"/>
                    <a:gd name="T21" fmla="*/ 21 h 21"/>
                    <a:gd name="T22" fmla="*/ 20 w 42"/>
                    <a:gd name="T23" fmla="*/ 21 h 21"/>
                    <a:gd name="T24" fmla="*/ 15 w 42"/>
                    <a:gd name="T25" fmla="*/ 19 h 21"/>
                    <a:gd name="T26" fmla="*/ 11 w 42"/>
                    <a:gd name="T27" fmla="*/ 15 h 21"/>
                    <a:gd name="T28" fmla="*/ 11 w 42"/>
                    <a:gd name="T29" fmla="*/ 13 h 21"/>
                    <a:gd name="T30" fmla="*/ 11 w 42"/>
                    <a:gd name="T31" fmla="*/ 11 h 21"/>
                    <a:gd name="T32" fmla="*/ 13 w 42"/>
                    <a:gd name="T33" fmla="*/ 9 h 21"/>
                    <a:gd name="T34" fmla="*/ 13 w 42"/>
                    <a:gd name="T35" fmla="*/ 9 h 21"/>
                    <a:gd name="T36" fmla="*/ 11 w 42"/>
                    <a:gd name="T37" fmla="*/ 9 h 21"/>
                    <a:gd name="T38" fmla="*/ 4 w 42"/>
                    <a:gd name="T39" fmla="*/ 9 h 21"/>
                    <a:gd name="T40" fmla="*/ 0 w 42"/>
                    <a:gd name="T41" fmla="*/ 7 h 21"/>
                    <a:gd name="T42" fmla="*/ 0 w 42"/>
                    <a:gd name="T43" fmla="*/ 0 h 21"/>
                    <a:gd name="T44" fmla="*/ 25 w 42"/>
                    <a:gd name="T45" fmla="*/ 9 h 21"/>
                    <a:gd name="T46" fmla="*/ 22 w 42"/>
                    <a:gd name="T47" fmla="*/ 9 h 21"/>
                    <a:gd name="T48" fmla="*/ 20 w 42"/>
                    <a:gd name="T49" fmla="*/ 9 h 21"/>
                    <a:gd name="T50" fmla="*/ 20 w 42"/>
                    <a:gd name="T51" fmla="*/ 11 h 21"/>
                    <a:gd name="T52" fmla="*/ 20 w 42"/>
                    <a:gd name="T53" fmla="*/ 13 h 21"/>
                    <a:gd name="T54" fmla="*/ 20 w 42"/>
                    <a:gd name="T55" fmla="*/ 13 h 21"/>
                    <a:gd name="T56" fmla="*/ 22 w 42"/>
                    <a:gd name="T57" fmla="*/ 15 h 21"/>
                    <a:gd name="T58" fmla="*/ 25 w 42"/>
                    <a:gd name="T59" fmla="*/ 15 h 21"/>
                    <a:gd name="T60" fmla="*/ 31 w 42"/>
                    <a:gd name="T61" fmla="*/ 15 h 21"/>
                    <a:gd name="T62" fmla="*/ 33 w 42"/>
                    <a:gd name="T63" fmla="*/ 13 h 21"/>
                    <a:gd name="T64" fmla="*/ 34 w 42"/>
                    <a:gd name="T65" fmla="*/ 13 h 21"/>
                    <a:gd name="T66" fmla="*/ 34 w 42"/>
                    <a:gd name="T67" fmla="*/ 11 h 21"/>
                    <a:gd name="T68" fmla="*/ 34 w 42"/>
                    <a:gd name="T69" fmla="*/ 11 h 21"/>
                    <a:gd name="T70" fmla="*/ 33 w 42"/>
                    <a:gd name="T71" fmla="*/ 9 h 21"/>
                    <a:gd name="T72" fmla="*/ 27 w 42"/>
                    <a:gd name="T73" fmla="*/ 9 h 21"/>
                    <a:gd name="T74" fmla="*/ 25 w 42"/>
                    <a:gd name="T75" fmla="*/ 9 h 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2"/>
                    <a:gd name="T115" fmla="*/ 0 h 21"/>
                    <a:gd name="T116" fmla="*/ 42 w 42"/>
                    <a:gd name="T117" fmla="*/ 21 h 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2" h="2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36" y="7"/>
                      </a:lnTo>
                      <a:lnTo>
                        <a:pt x="38" y="9"/>
                      </a:lnTo>
                      <a:lnTo>
                        <a:pt x="40" y="9"/>
                      </a:lnTo>
                      <a:lnTo>
                        <a:pt x="40" y="11"/>
                      </a:lnTo>
                      <a:lnTo>
                        <a:pt x="42" y="11"/>
                      </a:lnTo>
                      <a:lnTo>
                        <a:pt x="42" y="13"/>
                      </a:lnTo>
                      <a:lnTo>
                        <a:pt x="42" y="15"/>
                      </a:lnTo>
                      <a:lnTo>
                        <a:pt x="40" y="17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36" y="21"/>
                      </a:lnTo>
                      <a:lnTo>
                        <a:pt x="33" y="21"/>
                      </a:lnTo>
                      <a:lnTo>
                        <a:pt x="29" y="21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18" y="21"/>
                      </a:lnTo>
                      <a:lnTo>
                        <a:pt x="15" y="19"/>
                      </a:lnTo>
                      <a:lnTo>
                        <a:pt x="13" y="17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3" y="9"/>
                      </a:lnTo>
                      <a:lnTo>
                        <a:pt x="15" y="9"/>
                      </a:lnTo>
                      <a:lnTo>
                        <a:pt x="11" y="9"/>
                      </a:ln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  <a:moveTo>
                        <a:pt x="25" y="9"/>
                      </a:move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31" y="15"/>
                      </a:lnTo>
                      <a:lnTo>
                        <a:pt x="33" y="13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3" y="9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9" name="Freeform 365"/>
                <p:cNvSpPr>
                  <a:spLocks/>
                </p:cNvSpPr>
                <p:nvPr/>
              </p:nvSpPr>
              <p:spPr bwMode="auto">
                <a:xfrm>
                  <a:off x="2446" y="3401"/>
                  <a:ext cx="43" cy="12"/>
                </a:xfrm>
                <a:custGeom>
                  <a:avLst/>
                  <a:gdLst>
                    <a:gd name="T0" fmla="*/ 0 w 43"/>
                    <a:gd name="T1" fmla="*/ 0 h 12"/>
                    <a:gd name="T2" fmla="*/ 43 w 43"/>
                    <a:gd name="T3" fmla="*/ 0 h 12"/>
                    <a:gd name="T4" fmla="*/ 43 w 43"/>
                    <a:gd name="T5" fmla="*/ 6 h 12"/>
                    <a:gd name="T6" fmla="*/ 36 w 43"/>
                    <a:gd name="T7" fmla="*/ 6 h 12"/>
                    <a:gd name="T8" fmla="*/ 29 w 43"/>
                    <a:gd name="T9" fmla="*/ 6 h 12"/>
                    <a:gd name="T10" fmla="*/ 21 w 43"/>
                    <a:gd name="T11" fmla="*/ 6 h 12"/>
                    <a:gd name="T12" fmla="*/ 14 w 43"/>
                    <a:gd name="T13" fmla="*/ 6 h 12"/>
                    <a:gd name="T14" fmla="*/ 16 w 43"/>
                    <a:gd name="T15" fmla="*/ 8 h 12"/>
                    <a:gd name="T16" fmla="*/ 16 w 43"/>
                    <a:gd name="T17" fmla="*/ 8 h 12"/>
                    <a:gd name="T18" fmla="*/ 18 w 43"/>
                    <a:gd name="T19" fmla="*/ 8 h 12"/>
                    <a:gd name="T20" fmla="*/ 18 w 43"/>
                    <a:gd name="T21" fmla="*/ 8 h 12"/>
                    <a:gd name="T22" fmla="*/ 20 w 43"/>
                    <a:gd name="T23" fmla="*/ 10 h 12"/>
                    <a:gd name="T24" fmla="*/ 20 w 43"/>
                    <a:gd name="T25" fmla="*/ 10 h 12"/>
                    <a:gd name="T26" fmla="*/ 20 w 43"/>
                    <a:gd name="T27" fmla="*/ 10 h 12"/>
                    <a:gd name="T28" fmla="*/ 21 w 43"/>
                    <a:gd name="T29" fmla="*/ 12 h 12"/>
                    <a:gd name="T30" fmla="*/ 16 w 43"/>
                    <a:gd name="T31" fmla="*/ 12 h 12"/>
                    <a:gd name="T32" fmla="*/ 14 w 43"/>
                    <a:gd name="T33" fmla="*/ 12 h 12"/>
                    <a:gd name="T34" fmla="*/ 13 w 43"/>
                    <a:gd name="T35" fmla="*/ 12 h 12"/>
                    <a:gd name="T36" fmla="*/ 11 w 43"/>
                    <a:gd name="T37" fmla="*/ 10 h 12"/>
                    <a:gd name="T38" fmla="*/ 9 w 43"/>
                    <a:gd name="T39" fmla="*/ 8 h 12"/>
                    <a:gd name="T40" fmla="*/ 7 w 43"/>
                    <a:gd name="T41" fmla="*/ 8 h 12"/>
                    <a:gd name="T42" fmla="*/ 5 w 43"/>
                    <a:gd name="T43" fmla="*/ 6 h 12"/>
                    <a:gd name="T44" fmla="*/ 4 w 43"/>
                    <a:gd name="T45" fmla="*/ 6 h 12"/>
                    <a:gd name="T46" fmla="*/ 2 w 43"/>
                    <a:gd name="T47" fmla="*/ 6 h 12"/>
                    <a:gd name="T48" fmla="*/ 0 w 43"/>
                    <a:gd name="T49" fmla="*/ 6 h 12"/>
                    <a:gd name="T50" fmla="*/ 0 w 43"/>
                    <a:gd name="T51" fmla="*/ 0 h 1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"/>
                    <a:gd name="T79" fmla="*/ 0 h 12"/>
                    <a:gd name="T80" fmla="*/ 43 w 43"/>
                    <a:gd name="T81" fmla="*/ 12 h 1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" h="1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29" y="6"/>
                      </a:lnTo>
                      <a:lnTo>
                        <a:pt x="21" y="6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1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0" name="Freeform 366"/>
                <p:cNvSpPr>
                  <a:spLocks/>
                </p:cNvSpPr>
                <p:nvPr/>
              </p:nvSpPr>
              <p:spPr bwMode="auto">
                <a:xfrm>
                  <a:off x="2469" y="3372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2 w 9"/>
                    <a:gd name="T11" fmla="*/ 0 h 8"/>
                    <a:gd name="T12" fmla="*/ 4 w 9"/>
                    <a:gd name="T13" fmla="*/ 0 h 8"/>
                    <a:gd name="T14" fmla="*/ 9 w 9"/>
                    <a:gd name="T15" fmla="*/ 0 h 8"/>
                    <a:gd name="T16" fmla="*/ 9 w 9"/>
                    <a:gd name="T17" fmla="*/ 2 h 8"/>
                    <a:gd name="T18" fmla="*/ 9 w 9"/>
                    <a:gd name="T19" fmla="*/ 4 h 8"/>
                    <a:gd name="T20" fmla="*/ 9 w 9"/>
                    <a:gd name="T21" fmla="*/ 6 h 8"/>
                    <a:gd name="T22" fmla="*/ 9 w 9"/>
                    <a:gd name="T23" fmla="*/ 8 h 8"/>
                    <a:gd name="T24" fmla="*/ 4 w 9"/>
                    <a:gd name="T25" fmla="*/ 8 h 8"/>
                    <a:gd name="T26" fmla="*/ 2 w 9"/>
                    <a:gd name="T27" fmla="*/ 8 h 8"/>
                    <a:gd name="T28" fmla="*/ 0 w 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1" name="Freeform 367"/>
                <p:cNvSpPr>
                  <a:spLocks noEditPoints="1"/>
                </p:cNvSpPr>
                <p:nvPr/>
              </p:nvSpPr>
              <p:spPr bwMode="auto">
                <a:xfrm>
                  <a:off x="2448" y="3341"/>
                  <a:ext cx="41" cy="21"/>
                </a:xfrm>
                <a:custGeom>
                  <a:avLst/>
                  <a:gdLst>
                    <a:gd name="T0" fmla="*/ 0 w 41"/>
                    <a:gd name="T1" fmla="*/ 9 h 21"/>
                    <a:gd name="T2" fmla="*/ 0 w 41"/>
                    <a:gd name="T3" fmla="*/ 4 h 21"/>
                    <a:gd name="T4" fmla="*/ 3 w 41"/>
                    <a:gd name="T5" fmla="*/ 2 h 21"/>
                    <a:gd name="T6" fmla="*/ 7 w 41"/>
                    <a:gd name="T7" fmla="*/ 0 h 21"/>
                    <a:gd name="T8" fmla="*/ 11 w 41"/>
                    <a:gd name="T9" fmla="*/ 0 h 21"/>
                    <a:gd name="T10" fmla="*/ 14 w 41"/>
                    <a:gd name="T11" fmla="*/ 2 h 21"/>
                    <a:gd name="T12" fmla="*/ 18 w 41"/>
                    <a:gd name="T13" fmla="*/ 2 h 21"/>
                    <a:gd name="T14" fmla="*/ 18 w 41"/>
                    <a:gd name="T15" fmla="*/ 4 h 21"/>
                    <a:gd name="T16" fmla="*/ 19 w 41"/>
                    <a:gd name="T17" fmla="*/ 2 h 21"/>
                    <a:gd name="T18" fmla="*/ 23 w 41"/>
                    <a:gd name="T19" fmla="*/ 2 h 21"/>
                    <a:gd name="T20" fmla="*/ 25 w 41"/>
                    <a:gd name="T21" fmla="*/ 0 h 21"/>
                    <a:gd name="T22" fmla="*/ 28 w 41"/>
                    <a:gd name="T23" fmla="*/ 0 h 21"/>
                    <a:gd name="T24" fmla="*/ 36 w 41"/>
                    <a:gd name="T25" fmla="*/ 2 h 21"/>
                    <a:gd name="T26" fmla="*/ 39 w 41"/>
                    <a:gd name="T27" fmla="*/ 2 h 21"/>
                    <a:gd name="T28" fmla="*/ 39 w 41"/>
                    <a:gd name="T29" fmla="*/ 4 h 21"/>
                    <a:gd name="T30" fmla="*/ 39 w 41"/>
                    <a:gd name="T31" fmla="*/ 7 h 21"/>
                    <a:gd name="T32" fmla="*/ 41 w 41"/>
                    <a:gd name="T33" fmla="*/ 9 h 21"/>
                    <a:gd name="T34" fmla="*/ 41 w 41"/>
                    <a:gd name="T35" fmla="*/ 9 h 21"/>
                    <a:gd name="T36" fmla="*/ 19 w 41"/>
                    <a:gd name="T37" fmla="*/ 21 h 21"/>
                    <a:gd name="T38" fmla="*/ 0 w 41"/>
                    <a:gd name="T39" fmla="*/ 21 h 21"/>
                    <a:gd name="T40" fmla="*/ 16 w 41"/>
                    <a:gd name="T41" fmla="*/ 13 h 21"/>
                    <a:gd name="T42" fmla="*/ 16 w 41"/>
                    <a:gd name="T43" fmla="*/ 13 h 21"/>
                    <a:gd name="T44" fmla="*/ 16 w 41"/>
                    <a:gd name="T45" fmla="*/ 11 h 21"/>
                    <a:gd name="T46" fmla="*/ 16 w 41"/>
                    <a:gd name="T47" fmla="*/ 9 h 21"/>
                    <a:gd name="T48" fmla="*/ 14 w 41"/>
                    <a:gd name="T49" fmla="*/ 9 h 21"/>
                    <a:gd name="T50" fmla="*/ 14 w 41"/>
                    <a:gd name="T51" fmla="*/ 9 h 21"/>
                    <a:gd name="T52" fmla="*/ 12 w 41"/>
                    <a:gd name="T53" fmla="*/ 9 h 21"/>
                    <a:gd name="T54" fmla="*/ 9 w 41"/>
                    <a:gd name="T55" fmla="*/ 9 h 21"/>
                    <a:gd name="T56" fmla="*/ 9 w 41"/>
                    <a:gd name="T57" fmla="*/ 9 h 21"/>
                    <a:gd name="T58" fmla="*/ 7 w 41"/>
                    <a:gd name="T59" fmla="*/ 9 h 21"/>
                    <a:gd name="T60" fmla="*/ 7 w 41"/>
                    <a:gd name="T61" fmla="*/ 11 h 21"/>
                    <a:gd name="T62" fmla="*/ 7 w 41"/>
                    <a:gd name="T63" fmla="*/ 13 h 21"/>
                    <a:gd name="T64" fmla="*/ 9 w 41"/>
                    <a:gd name="T65" fmla="*/ 13 h 21"/>
                    <a:gd name="T66" fmla="*/ 14 w 41"/>
                    <a:gd name="T67" fmla="*/ 13 h 21"/>
                    <a:gd name="T68" fmla="*/ 16 w 41"/>
                    <a:gd name="T69" fmla="*/ 13 h 21"/>
                    <a:gd name="T70" fmla="*/ 32 w 41"/>
                    <a:gd name="T71" fmla="*/ 13 h 21"/>
                    <a:gd name="T72" fmla="*/ 32 w 41"/>
                    <a:gd name="T73" fmla="*/ 11 h 21"/>
                    <a:gd name="T74" fmla="*/ 32 w 41"/>
                    <a:gd name="T75" fmla="*/ 9 h 21"/>
                    <a:gd name="T76" fmla="*/ 32 w 41"/>
                    <a:gd name="T77" fmla="*/ 9 h 21"/>
                    <a:gd name="T78" fmla="*/ 30 w 41"/>
                    <a:gd name="T79" fmla="*/ 7 h 21"/>
                    <a:gd name="T80" fmla="*/ 27 w 41"/>
                    <a:gd name="T81" fmla="*/ 7 h 21"/>
                    <a:gd name="T82" fmla="*/ 27 w 41"/>
                    <a:gd name="T83" fmla="*/ 7 h 21"/>
                    <a:gd name="T84" fmla="*/ 25 w 41"/>
                    <a:gd name="T85" fmla="*/ 9 h 21"/>
                    <a:gd name="T86" fmla="*/ 23 w 41"/>
                    <a:gd name="T87" fmla="*/ 9 h 21"/>
                    <a:gd name="T88" fmla="*/ 23 w 41"/>
                    <a:gd name="T89" fmla="*/ 11 h 21"/>
                    <a:gd name="T90" fmla="*/ 23 w 41"/>
                    <a:gd name="T91" fmla="*/ 13 h 21"/>
                    <a:gd name="T92" fmla="*/ 23 w 41"/>
                    <a:gd name="T93" fmla="*/ 13 h 21"/>
                    <a:gd name="T94" fmla="*/ 28 w 41"/>
                    <a:gd name="T95" fmla="*/ 13 h 21"/>
                    <a:gd name="T96" fmla="*/ 32 w 41"/>
                    <a:gd name="T97" fmla="*/ 13 h 2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1"/>
                    <a:gd name="T148" fmla="*/ 0 h 21"/>
                    <a:gd name="T149" fmla="*/ 41 w 41"/>
                    <a:gd name="T150" fmla="*/ 21 h 2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1" h="21">
                      <a:moveTo>
                        <a:pt x="0" y="21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7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1" y="21"/>
                      </a:lnTo>
                      <a:lnTo>
                        <a:pt x="19" y="21"/>
                      </a:lnTo>
                      <a:lnTo>
                        <a:pt x="9" y="21"/>
                      </a:lnTo>
                      <a:lnTo>
                        <a:pt x="0" y="21"/>
                      </a:lnTo>
                      <a:close/>
                      <a:moveTo>
                        <a:pt x="16" y="13"/>
                      </a:move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close/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32" y="11"/>
                      </a:lnTo>
                      <a:lnTo>
                        <a:pt x="32" y="9"/>
                      </a:lnTo>
                      <a:lnTo>
                        <a:pt x="30" y="9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8" y="13"/>
                      </a:lnTo>
                      <a:lnTo>
                        <a:pt x="30" y="13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2" name="Freeform 368"/>
                <p:cNvSpPr>
                  <a:spLocks/>
                </p:cNvSpPr>
                <p:nvPr/>
              </p:nvSpPr>
              <p:spPr bwMode="auto">
                <a:xfrm>
                  <a:off x="2459" y="3305"/>
                  <a:ext cx="30" cy="16"/>
                </a:xfrm>
                <a:custGeom>
                  <a:avLst/>
                  <a:gdLst>
                    <a:gd name="T0" fmla="*/ 30 w 30"/>
                    <a:gd name="T1" fmla="*/ 0 h 16"/>
                    <a:gd name="T2" fmla="*/ 30 w 30"/>
                    <a:gd name="T3" fmla="*/ 6 h 16"/>
                    <a:gd name="T4" fmla="*/ 25 w 30"/>
                    <a:gd name="T5" fmla="*/ 6 h 16"/>
                    <a:gd name="T6" fmla="*/ 26 w 30"/>
                    <a:gd name="T7" fmla="*/ 6 h 16"/>
                    <a:gd name="T8" fmla="*/ 26 w 30"/>
                    <a:gd name="T9" fmla="*/ 8 h 16"/>
                    <a:gd name="T10" fmla="*/ 28 w 30"/>
                    <a:gd name="T11" fmla="*/ 8 h 16"/>
                    <a:gd name="T12" fmla="*/ 28 w 30"/>
                    <a:gd name="T13" fmla="*/ 8 h 16"/>
                    <a:gd name="T14" fmla="*/ 30 w 30"/>
                    <a:gd name="T15" fmla="*/ 8 h 16"/>
                    <a:gd name="T16" fmla="*/ 30 w 30"/>
                    <a:gd name="T17" fmla="*/ 10 h 16"/>
                    <a:gd name="T18" fmla="*/ 30 w 30"/>
                    <a:gd name="T19" fmla="*/ 10 h 16"/>
                    <a:gd name="T20" fmla="*/ 30 w 30"/>
                    <a:gd name="T21" fmla="*/ 10 h 16"/>
                    <a:gd name="T22" fmla="*/ 30 w 30"/>
                    <a:gd name="T23" fmla="*/ 12 h 16"/>
                    <a:gd name="T24" fmla="*/ 28 w 30"/>
                    <a:gd name="T25" fmla="*/ 12 h 16"/>
                    <a:gd name="T26" fmla="*/ 28 w 30"/>
                    <a:gd name="T27" fmla="*/ 14 h 16"/>
                    <a:gd name="T28" fmla="*/ 26 w 30"/>
                    <a:gd name="T29" fmla="*/ 14 h 16"/>
                    <a:gd name="T30" fmla="*/ 25 w 30"/>
                    <a:gd name="T31" fmla="*/ 16 h 16"/>
                    <a:gd name="T32" fmla="*/ 23 w 30"/>
                    <a:gd name="T33" fmla="*/ 16 h 16"/>
                    <a:gd name="T34" fmla="*/ 21 w 30"/>
                    <a:gd name="T35" fmla="*/ 16 h 16"/>
                    <a:gd name="T36" fmla="*/ 19 w 30"/>
                    <a:gd name="T37" fmla="*/ 16 h 16"/>
                    <a:gd name="T38" fmla="*/ 14 w 30"/>
                    <a:gd name="T39" fmla="*/ 16 h 16"/>
                    <a:gd name="T40" fmla="*/ 10 w 30"/>
                    <a:gd name="T41" fmla="*/ 16 h 16"/>
                    <a:gd name="T42" fmla="*/ 5 w 30"/>
                    <a:gd name="T43" fmla="*/ 16 h 16"/>
                    <a:gd name="T44" fmla="*/ 0 w 30"/>
                    <a:gd name="T45" fmla="*/ 16 h 16"/>
                    <a:gd name="T46" fmla="*/ 0 w 30"/>
                    <a:gd name="T47" fmla="*/ 10 h 16"/>
                    <a:gd name="T48" fmla="*/ 16 w 30"/>
                    <a:gd name="T49" fmla="*/ 10 h 16"/>
                    <a:gd name="T50" fmla="*/ 17 w 30"/>
                    <a:gd name="T51" fmla="*/ 10 h 16"/>
                    <a:gd name="T52" fmla="*/ 19 w 30"/>
                    <a:gd name="T53" fmla="*/ 10 h 16"/>
                    <a:gd name="T54" fmla="*/ 19 w 30"/>
                    <a:gd name="T55" fmla="*/ 10 h 16"/>
                    <a:gd name="T56" fmla="*/ 21 w 30"/>
                    <a:gd name="T57" fmla="*/ 10 h 16"/>
                    <a:gd name="T58" fmla="*/ 21 w 30"/>
                    <a:gd name="T59" fmla="*/ 10 h 16"/>
                    <a:gd name="T60" fmla="*/ 21 w 30"/>
                    <a:gd name="T61" fmla="*/ 8 h 16"/>
                    <a:gd name="T62" fmla="*/ 21 w 30"/>
                    <a:gd name="T63" fmla="*/ 8 h 16"/>
                    <a:gd name="T64" fmla="*/ 21 w 30"/>
                    <a:gd name="T65" fmla="*/ 8 h 16"/>
                    <a:gd name="T66" fmla="*/ 21 w 30"/>
                    <a:gd name="T67" fmla="*/ 8 h 16"/>
                    <a:gd name="T68" fmla="*/ 21 w 30"/>
                    <a:gd name="T69" fmla="*/ 6 h 16"/>
                    <a:gd name="T70" fmla="*/ 19 w 30"/>
                    <a:gd name="T71" fmla="*/ 6 h 16"/>
                    <a:gd name="T72" fmla="*/ 19 w 30"/>
                    <a:gd name="T73" fmla="*/ 6 h 16"/>
                    <a:gd name="T74" fmla="*/ 17 w 30"/>
                    <a:gd name="T75" fmla="*/ 6 h 16"/>
                    <a:gd name="T76" fmla="*/ 16 w 30"/>
                    <a:gd name="T77" fmla="*/ 6 h 16"/>
                    <a:gd name="T78" fmla="*/ 14 w 30"/>
                    <a:gd name="T79" fmla="*/ 6 h 16"/>
                    <a:gd name="T80" fmla="*/ 10 w 30"/>
                    <a:gd name="T81" fmla="*/ 6 h 16"/>
                    <a:gd name="T82" fmla="*/ 7 w 30"/>
                    <a:gd name="T83" fmla="*/ 6 h 16"/>
                    <a:gd name="T84" fmla="*/ 3 w 30"/>
                    <a:gd name="T85" fmla="*/ 6 h 16"/>
                    <a:gd name="T86" fmla="*/ 0 w 30"/>
                    <a:gd name="T87" fmla="*/ 6 h 16"/>
                    <a:gd name="T88" fmla="*/ 0 w 30"/>
                    <a:gd name="T89" fmla="*/ 0 h 16"/>
                    <a:gd name="T90" fmla="*/ 7 w 30"/>
                    <a:gd name="T91" fmla="*/ 0 h 16"/>
                    <a:gd name="T92" fmla="*/ 16 w 30"/>
                    <a:gd name="T93" fmla="*/ 0 h 16"/>
                    <a:gd name="T94" fmla="*/ 23 w 30"/>
                    <a:gd name="T95" fmla="*/ 0 h 16"/>
                    <a:gd name="T96" fmla="*/ 30 w 30"/>
                    <a:gd name="T97" fmla="*/ 0 h 1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16"/>
                    <a:gd name="T149" fmla="*/ 30 w 30"/>
                    <a:gd name="T150" fmla="*/ 16 h 1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16">
                      <a:moveTo>
                        <a:pt x="30" y="0"/>
                      </a:moveTo>
                      <a:lnTo>
                        <a:pt x="30" y="6"/>
                      </a:lnTo>
                      <a:lnTo>
                        <a:pt x="25" y="6"/>
                      </a:lnTo>
                      <a:lnTo>
                        <a:pt x="26" y="6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4" y="16"/>
                      </a:lnTo>
                      <a:lnTo>
                        <a:pt x="10" y="16"/>
                      </a:lnTo>
                      <a:lnTo>
                        <a:pt x="5" y="16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3" name="Freeform 369"/>
                <p:cNvSpPr>
                  <a:spLocks/>
                </p:cNvSpPr>
                <p:nvPr/>
              </p:nvSpPr>
              <p:spPr bwMode="auto">
                <a:xfrm>
                  <a:off x="2448" y="3276"/>
                  <a:ext cx="41" cy="10"/>
                </a:xfrm>
                <a:custGeom>
                  <a:avLst/>
                  <a:gdLst>
                    <a:gd name="T0" fmla="*/ 0 w 41"/>
                    <a:gd name="T1" fmla="*/ 2 h 10"/>
                    <a:gd name="T2" fmla="*/ 11 w 41"/>
                    <a:gd name="T3" fmla="*/ 2 h 10"/>
                    <a:gd name="T4" fmla="*/ 11 w 41"/>
                    <a:gd name="T5" fmla="*/ 2 h 10"/>
                    <a:gd name="T6" fmla="*/ 11 w 41"/>
                    <a:gd name="T7" fmla="*/ 2 h 10"/>
                    <a:gd name="T8" fmla="*/ 11 w 41"/>
                    <a:gd name="T9" fmla="*/ 0 h 10"/>
                    <a:gd name="T10" fmla="*/ 11 w 41"/>
                    <a:gd name="T11" fmla="*/ 0 h 10"/>
                    <a:gd name="T12" fmla="*/ 12 w 41"/>
                    <a:gd name="T13" fmla="*/ 0 h 10"/>
                    <a:gd name="T14" fmla="*/ 16 w 41"/>
                    <a:gd name="T15" fmla="*/ 0 h 10"/>
                    <a:gd name="T16" fmla="*/ 18 w 41"/>
                    <a:gd name="T17" fmla="*/ 0 h 10"/>
                    <a:gd name="T18" fmla="*/ 19 w 41"/>
                    <a:gd name="T19" fmla="*/ 0 h 10"/>
                    <a:gd name="T20" fmla="*/ 19 w 41"/>
                    <a:gd name="T21" fmla="*/ 0 h 10"/>
                    <a:gd name="T22" fmla="*/ 19 w 41"/>
                    <a:gd name="T23" fmla="*/ 2 h 10"/>
                    <a:gd name="T24" fmla="*/ 19 w 41"/>
                    <a:gd name="T25" fmla="*/ 2 h 10"/>
                    <a:gd name="T26" fmla="*/ 19 w 41"/>
                    <a:gd name="T27" fmla="*/ 2 h 10"/>
                    <a:gd name="T28" fmla="*/ 30 w 41"/>
                    <a:gd name="T29" fmla="*/ 2 h 10"/>
                    <a:gd name="T30" fmla="*/ 30 w 41"/>
                    <a:gd name="T31" fmla="*/ 2 h 10"/>
                    <a:gd name="T32" fmla="*/ 32 w 41"/>
                    <a:gd name="T33" fmla="*/ 2 h 10"/>
                    <a:gd name="T34" fmla="*/ 32 w 41"/>
                    <a:gd name="T35" fmla="*/ 2 h 10"/>
                    <a:gd name="T36" fmla="*/ 32 w 41"/>
                    <a:gd name="T37" fmla="*/ 2 h 10"/>
                    <a:gd name="T38" fmla="*/ 32 w 41"/>
                    <a:gd name="T39" fmla="*/ 2 h 10"/>
                    <a:gd name="T40" fmla="*/ 34 w 41"/>
                    <a:gd name="T41" fmla="*/ 2 h 10"/>
                    <a:gd name="T42" fmla="*/ 34 w 41"/>
                    <a:gd name="T43" fmla="*/ 2 h 10"/>
                    <a:gd name="T44" fmla="*/ 34 w 41"/>
                    <a:gd name="T45" fmla="*/ 2 h 10"/>
                    <a:gd name="T46" fmla="*/ 34 w 41"/>
                    <a:gd name="T47" fmla="*/ 2 h 10"/>
                    <a:gd name="T48" fmla="*/ 34 w 41"/>
                    <a:gd name="T49" fmla="*/ 2 h 10"/>
                    <a:gd name="T50" fmla="*/ 32 w 41"/>
                    <a:gd name="T51" fmla="*/ 0 h 10"/>
                    <a:gd name="T52" fmla="*/ 32 w 41"/>
                    <a:gd name="T53" fmla="*/ 0 h 10"/>
                    <a:gd name="T54" fmla="*/ 34 w 41"/>
                    <a:gd name="T55" fmla="*/ 0 h 10"/>
                    <a:gd name="T56" fmla="*/ 37 w 41"/>
                    <a:gd name="T57" fmla="*/ 0 h 10"/>
                    <a:gd name="T58" fmla="*/ 39 w 41"/>
                    <a:gd name="T59" fmla="*/ 0 h 10"/>
                    <a:gd name="T60" fmla="*/ 41 w 41"/>
                    <a:gd name="T61" fmla="*/ 0 h 10"/>
                    <a:gd name="T62" fmla="*/ 41 w 41"/>
                    <a:gd name="T63" fmla="*/ 0 h 10"/>
                    <a:gd name="T64" fmla="*/ 41 w 41"/>
                    <a:gd name="T65" fmla="*/ 2 h 10"/>
                    <a:gd name="T66" fmla="*/ 41 w 41"/>
                    <a:gd name="T67" fmla="*/ 4 h 10"/>
                    <a:gd name="T68" fmla="*/ 41 w 41"/>
                    <a:gd name="T69" fmla="*/ 4 h 10"/>
                    <a:gd name="T70" fmla="*/ 41 w 41"/>
                    <a:gd name="T71" fmla="*/ 6 h 10"/>
                    <a:gd name="T72" fmla="*/ 41 w 41"/>
                    <a:gd name="T73" fmla="*/ 6 h 10"/>
                    <a:gd name="T74" fmla="*/ 39 w 41"/>
                    <a:gd name="T75" fmla="*/ 6 h 10"/>
                    <a:gd name="T76" fmla="*/ 39 w 41"/>
                    <a:gd name="T77" fmla="*/ 8 h 10"/>
                    <a:gd name="T78" fmla="*/ 39 w 41"/>
                    <a:gd name="T79" fmla="*/ 8 h 10"/>
                    <a:gd name="T80" fmla="*/ 37 w 41"/>
                    <a:gd name="T81" fmla="*/ 8 h 10"/>
                    <a:gd name="T82" fmla="*/ 37 w 41"/>
                    <a:gd name="T83" fmla="*/ 8 h 10"/>
                    <a:gd name="T84" fmla="*/ 36 w 41"/>
                    <a:gd name="T85" fmla="*/ 8 h 10"/>
                    <a:gd name="T86" fmla="*/ 34 w 41"/>
                    <a:gd name="T87" fmla="*/ 8 h 10"/>
                    <a:gd name="T88" fmla="*/ 32 w 41"/>
                    <a:gd name="T89" fmla="*/ 8 h 10"/>
                    <a:gd name="T90" fmla="*/ 30 w 41"/>
                    <a:gd name="T91" fmla="*/ 8 h 10"/>
                    <a:gd name="T92" fmla="*/ 19 w 41"/>
                    <a:gd name="T93" fmla="*/ 8 h 10"/>
                    <a:gd name="T94" fmla="*/ 19 w 41"/>
                    <a:gd name="T95" fmla="*/ 10 h 10"/>
                    <a:gd name="T96" fmla="*/ 19 w 41"/>
                    <a:gd name="T97" fmla="*/ 10 h 10"/>
                    <a:gd name="T98" fmla="*/ 19 w 41"/>
                    <a:gd name="T99" fmla="*/ 10 h 10"/>
                    <a:gd name="T100" fmla="*/ 18 w 41"/>
                    <a:gd name="T101" fmla="*/ 10 h 10"/>
                    <a:gd name="T102" fmla="*/ 16 w 41"/>
                    <a:gd name="T103" fmla="*/ 10 h 10"/>
                    <a:gd name="T104" fmla="*/ 12 w 41"/>
                    <a:gd name="T105" fmla="*/ 10 h 10"/>
                    <a:gd name="T106" fmla="*/ 11 w 41"/>
                    <a:gd name="T107" fmla="*/ 10 h 10"/>
                    <a:gd name="T108" fmla="*/ 11 w 41"/>
                    <a:gd name="T109" fmla="*/ 10 h 10"/>
                    <a:gd name="T110" fmla="*/ 11 w 41"/>
                    <a:gd name="T111" fmla="*/ 10 h 10"/>
                    <a:gd name="T112" fmla="*/ 11 w 41"/>
                    <a:gd name="T113" fmla="*/ 8 h 10"/>
                    <a:gd name="T114" fmla="*/ 5 w 41"/>
                    <a:gd name="T115" fmla="*/ 8 h 10"/>
                    <a:gd name="T116" fmla="*/ 0 w 41"/>
                    <a:gd name="T117" fmla="*/ 2 h 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1"/>
                    <a:gd name="T178" fmla="*/ 0 h 10"/>
                    <a:gd name="T179" fmla="*/ 41 w 41"/>
                    <a:gd name="T180" fmla="*/ 10 h 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1" h="10">
                      <a:moveTo>
                        <a:pt x="0" y="2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5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4" name="Freeform 370"/>
                <p:cNvSpPr>
                  <a:spLocks noEditPoints="1"/>
                </p:cNvSpPr>
                <p:nvPr/>
              </p:nvSpPr>
              <p:spPr bwMode="auto">
                <a:xfrm>
                  <a:off x="2459" y="3245"/>
                  <a:ext cx="30" cy="19"/>
                </a:xfrm>
                <a:custGeom>
                  <a:avLst/>
                  <a:gdLst>
                    <a:gd name="T0" fmla="*/ 7 w 30"/>
                    <a:gd name="T1" fmla="*/ 19 h 19"/>
                    <a:gd name="T2" fmla="*/ 3 w 30"/>
                    <a:gd name="T3" fmla="*/ 17 h 19"/>
                    <a:gd name="T4" fmla="*/ 1 w 30"/>
                    <a:gd name="T5" fmla="*/ 17 h 19"/>
                    <a:gd name="T6" fmla="*/ 0 w 30"/>
                    <a:gd name="T7" fmla="*/ 14 h 19"/>
                    <a:gd name="T8" fmla="*/ 0 w 30"/>
                    <a:gd name="T9" fmla="*/ 12 h 19"/>
                    <a:gd name="T10" fmla="*/ 0 w 30"/>
                    <a:gd name="T11" fmla="*/ 10 h 19"/>
                    <a:gd name="T12" fmla="*/ 0 w 30"/>
                    <a:gd name="T13" fmla="*/ 6 h 19"/>
                    <a:gd name="T14" fmla="*/ 1 w 30"/>
                    <a:gd name="T15" fmla="*/ 4 h 19"/>
                    <a:gd name="T16" fmla="*/ 3 w 30"/>
                    <a:gd name="T17" fmla="*/ 2 h 19"/>
                    <a:gd name="T18" fmla="*/ 10 w 30"/>
                    <a:gd name="T19" fmla="*/ 2 h 19"/>
                    <a:gd name="T20" fmla="*/ 19 w 30"/>
                    <a:gd name="T21" fmla="*/ 2 h 19"/>
                    <a:gd name="T22" fmla="*/ 26 w 30"/>
                    <a:gd name="T23" fmla="*/ 2 h 19"/>
                    <a:gd name="T24" fmla="*/ 28 w 30"/>
                    <a:gd name="T25" fmla="*/ 0 h 19"/>
                    <a:gd name="T26" fmla="*/ 28 w 30"/>
                    <a:gd name="T27" fmla="*/ 6 h 19"/>
                    <a:gd name="T28" fmla="*/ 26 w 30"/>
                    <a:gd name="T29" fmla="*/ 6 h 19"/>
                    <a:gd name="T30" fmla="*/ 26 w 30"/>
                    <a:gd name="T31" fmla="*/ 8 h 19"/>
                    <a:gd name="T32" fmla="*/ 28 w 30"/>
                    <a:gd name="T33" fmla="*/ 8 h 19"/>
                    <a:gd name="T34" fmla="*/ 30 w 30"/>
                    <a:gd name="T35" fmla="*/ 10 h 19"/>
                    <a:gd name="T36" fmla="*/ 30 w 30"/>
                    <a:gd name="T37" fmla="*/ 17 h 19"/>
                    <a:gd name="T38" fmla="*/ 25 w 30"/>
                    <a:gd name="T39" fmla="*/ 19 h 19"/>
                    <a:gd name="T40" fmla="*/ 19 w 30"/>
                    <a:gd name="T41" fmla="*/ 19 h 19"/>
                    <a:gd name="T42" fmla="*/ 14 w 30"/>
                    <a:gd name="T43" fmla="*/ 17 h 19"/>
                    <a:gd name="T44" fmla="*/ 12 w 30"/>
                    <a:gd name="T45" fmla="*/ 14 h 19"/>
                    <a:gd name="T46" fmla="*/ 12 w 30"/>
                    <a:gd name="T47" fmla="*/ 10 h 19"/>
                    <a:gd name="T48" fmla="*/ 10 w 30"/>
                    <a:gd name="T49" fmla="*/ 8 h 19"/>
                    <a:gd name="T50" fmla="*/ 7 w 30"/>
                    <a:gd name="T51" fmla="*/ 6 h 19"/>
                    <a:gd name="T52" fmla="*/ 7 w 30"/>
                    <a:gd name="T53" fmla="*/ 8 h 19"/>
                    <a:gd name="T54" fmla="*/ 5 w 30"/>
                    <a:gd name="T55" fmla="*/ 10 h 19"/>
                    <a:gd name="T56" fmla="*/ 7 w 30"/>
                    <a:gd name="T57" fmla="*/ 10 h 19"/>
                    <a:gd name="T58" fmla="*/ 8 w 30"/>
                    <a:gd name="T59" fmla="*/ 12 h 19"/>
                    <a:gd name="T60" fmla="*/ 16 w 30"/>
                    <a:gd name="T61" fmla="*/ 6 h 19"/>
                    <a:gd name="T62" fmla="*/ 16 w 30"/>
                    <a:gd name="T63" fmla="*/ 8 h 19"/>
                    <a:gd name="T64" fmla="*/ 17 w 30"/>
                    <a:gd name="T65" fmla="*/ 12 h 19"/>
                    <a:gd name="T66" fmla="*/ 19 w 30"/>
                    <a:gd name="T67" fmla="*/ 12 h 19"/>
                    <a:gd name="T68" fmla="*/ 21 w 30"/>
                    <a:gd name="T69" fmla="*/ 12 h 19"/>
                    <a:gd name="T70" fmla="*/ 23 w 30"/>
                    <a:gd name="T71" fmla="*/ 12 h 19"/>
                    <a:gd name="T72" fmla="*/ 23 w 30"/>
                    <a:gd name="T73" fmla="*/ 10 h 19"/>
                    <a:gd name="T74" fmla="*/ 23 w 30"/>
                    <a:gd name="T75" fmla="*/ 10 h 19"/>
                    <a:gd name="T76" fmla="*/ 23 w 30"/>
                    <a:gd name="T77" fmla="*/ 8 h 19"/>
                    <a:gd name="T78" fmla="*/ 21 w 30"/>
                    <a:gd name="T79" fmla="*/ 8 h 19"/>
                    <a:gd name="T80" fmla="*/ 19 w 30"/>
                    <a:gd name="T81" fmla="*/ 6 h 19"/>
                    <a:gd name="T82" fmla="*/ 16 w 30"/>
                    <a:gd name="T83" fmla="*/ 6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19"/>
                    <a:gd name="T128" fmla="*/ 30 w 30"/>
                    <a:gd name="T129" fmla="*/ 19 h 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19">
                      <a:moveTo>
                        <a:pt x="8" y="12"/>
                      </a:move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28" y="17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2"/>
                      </a:lnTo>
                      <a:close/>
                      <a:moveTo>
                        <a:pt x="16" y="6"/>
                      </a:moveTo>
                      <a:lnTo>
                        <a:pt x="16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5" name="Freeform 371"/>
                <p:cNvSpPr>
                  <a:spLocks/>
                </p:cNvSpPr>
                <p:nvPr/>
              </p:nvSpPr>
              <p:spPr bwMode="auto">
                <a:xfrm>
                  <a:off x="2459" y="3210"/>
                  <a:ext cx="30" cy="17"/>
                </a:xfrm>
                <a:custGeom>
                  <a:avLst/>
                  <a:gdLst>
                    <a:gd name="T0" fmla="*/ 0 w 30"/>
                    <a:gd name="T1" fmla="*/ 17 h 17"/>
                    <a:gd name="T2" fmla="*/ 0 w 30"/>
                    <a:gd name="T3" fmla="*/ 17 h 17"/>
                    <a:gd name="T4" fmla="*/ 0 w 30"/>
                    <a:gd name="T5" fmla="*/ 15 h 17"/>
                    <a:gd name="T6" fmla="*/ 0 w 30"/>
                    <a:gd name="T7" fmla="*/ 13 h 17"/>
                    <a:gd name="T8" fmla="*/ 5 w 30"/>
                    <a:gd name="T9" fmla="*/ 13 h 17"/>
                    <a:gd name="T10" fmla="*/ 3 w 30"/>
                    <a:gd name="T11" fmla="*/ 11 h 17"/>
                    <a:gd name="T12" fmla="*/ 3 w 30"/>
                    <a:gd name="T13" fmla="*/ 11 h 17"/>
                    <a:gd name="T14" fmla="*/ 0 w 30"/>
                    <a:gd name="T15" fmla="*/ 11 h 17"/>
                    <a:gd name="T16" fmla="*/ 0 w 30"/>
                    <a:gd name="T17" fmla="*/ 9 h 17"/>
                    <a:gd name="T18" fmla="*/ 0 w 30"/>
                    <a:gd name="T19" fmla="*/ 9 h 17"/>
                    <a:gd name="T20" fmla="*/ 0 w 30"/>
                    <a:gd name="T21" fmla="*/ 9 h 17"/>
                    <a:gd name="T22" fmla="*/ 0 w 30"/>
                    <a:gd name="T23" fmla="*/ 6 h 17"/>
                    <a:gd name="T24" fmla="*/ 0 w 30"/>
                    <a:gd name="T25" fmla="*/ 4 h 17"/>
                    <a:gd name="T26" fmla="*/ 0 w 30"/>
                    <a:gd name="T27" fmla="*/ 4 h 17"/>
                    <a:gd name="T28" fmla="*/ 0 w 30"/>
                    <a:gd name="T29" fmla="*/ 4 h 17"/>
                    <a:gd name="T30" fmla="*/ 1 w 30"/>
                    <a:gd name="T31" fmla="*/ 2 h 17"/>
                    <a:gd name="T32" fmla="*/ 3 w 30"/>
                    <a:gd name="T33" fmla="*/ 2 h 17"/>
                    <a:gd name="T34" fmla="*/ 5 w 30"/>
                    <a:gd name="T35" fmla="*/ 2 h 17"/>
                    <a:gd name="T36" fmla="*/ 8 w 30"/>
                    <a:gd name="T37" fmla="*/ 0 h 17"/>
                    <a:gd name="T38" fmla="*/ 10 w 30"/>
                    <a:gd name="T39" fmla="*/ 0 h 17"/>
                    <a:gd name="T40" fmla="*/ 16 w 30"/>
                    <a:gd name="T41" fmla="*/ 0 h 17"/>
                    <a:gd name="T42" fmla="*/ 21 w 30"/>
                    <a:gd name="T43" fmla="*/ 0 h 17"/>
                    <a:gd name="T44" fmla="*/ 25 w 30"/>
                    <a:gd name="T45" fmla="*/ 0 h 17"/>
                    <a:gd name="T46" fmla="*/ 30 w 30"/>
                    <a:gd name="T47" fmla="*/ 0 h 17"/>
                    <a:gd name="T48" fmla="*/ 30 w 30"/>
                    <a:gd name="T49" fmla="*/ 6 h 17"/>
                    <a:gd name="T50" fmla="*/ 14 w 30"/>
                    <a:gd name="T51" fmla="*/ 6 h 17"/>
                    <a:gd name="T52" fmla="*/ 12 w 30"/>
                    <a:gd name="T53" fmla="*/ 6 h 17"/>
                    <a:gd name="T54" fmla="*/ 10 w 30"/>
                    <a:gd name="T55" fmla="*/ 6 h 17"/>
                    <a:gd name="T56" fmla="*/ 10 w 30"/>
                    <a:gd name="T57" fmla="*/ 6 h 17"/>
                    <a:gd name="T58" fmla="*/ 8 w 30"/>
                    <a:gd name="T59" fmla="*/ 9 h 17"/>
                    <a:gd name="T60" fmla="*/ 8 w 30"/>
                    <a:gd name="T61" fmla="*/ 9 h 17"/>
                    <a:gd name="T62" fmla="*/ 8 w 30"/>
                    <a:gd name="T63" fmla="*/ 11 h 17"/>
                    <a:gd name="T64" fmla="*/ 8 w 30"/>
                    <a:gd name="T65" fmla="*/ 11 h 17"/>
                    <a:gd name="T66" fmla="*/ 8 w 30"/>
                    <a:gd name="T67" fmla="*/ 11 h 17"/>
                    <a:gd name="T68" fmla="*/ 10 w 30"/>
                    <a:gd name="T69" fmla="*/ 11 h 17"/>
                    <a:gd name="T70" fmla="*/ 10 w 30"/>
                    <a:gd name="T71" fmla="*/ 11 h 17"/>
                    <a:gd name="T72" fmla="*/ 12 w 30"/>
                    <a:gd name="T73" fmla="*/ 13 h 17"/>
                    <a:gd name="T74" fmla="*/ 14 w 30"/>
                    <a:gd name="T75" fmla="*/ 13 h 17"/>
                    <a:gd name="T76" fmla="*/ 16 w 30"/>
                    <a:gd name="T77" fmla="*/ 13 h 17"/>
                    <a:gd name="T78" fmla="*/ 19 w 30"/>
                    <a:gd name="T79" fmla="*/ 13 h 17"/>
                    <a:gd name="T80" fmla="*/ 23 w 30"/>
                    <a:gd name="T81" fmla="*/ 13 h 17"/>
                    <a:gd name="T82" fmla="*/ 30 w 30"/>
                    <a:gd name="T83" fmla="*/ 13 h 17"/>
                    <a:gd name="T84" fmla="*/ 30 w 30"/>
                    <a:gd name="T85" fmla="*/ 15 h 17"/>
                    <a:gd name="T86" fmla="*/ 30 w 30"/>
                    <a:gd name="T87" fmla="*/ 17 h 17"/>
                    <a:gd name="T88" fmla="*/ 30 w 30"/>
                    <a:gd name="T89" fmla="*/ 17 h 17"/>
                    <a:gd name="T90" fmla="*/ 23 w 30"/>
                    <a:gd name="T91" fmla="*/ 17 h 17"/>
                    <a:gd name="T92" fmla="*/ 16 w 30"/>
                    <a:gd name="T93" fmla="*/ 17 h 17"/>
                    <a:gd name="T94" fmla="*/ 7 w 30"/>
                    <a:gd name="T95" fmla="*/ 17 h 17"/>
                    <a:gd name="T96" fmla="*/ 0 w 30"/>
                    <a:gd name="T97" fmla="*/ 17 h 1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17"/>
                    <a:gd name="T149" fmla="*/ 30 w 30"/>
                    <a:gd name="T150" fmla="*/ 17 h 1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9" y="13"/>
                      </a:lnTo>
                      <a:lnTo>
                        <a:pt x="23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23" y="17"/>
                      </a:lnTo>
                      <a:lnTo>
                        <a:pt x="16" y="17"/>
                      </a:lnTo>
                      <a:lnTo>
                        <a:pt x="7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6" name="Freeform 372"/>
                <p:cNvSpPr>
                  <a:spLocks noEditPoints="1"/>
                </p:cNvSpPr>
                <p:nvPr/>
              </p:nvSpPr>
              <p:spPr bwMode="auto">
                <a:xfrm>
                  <a:off x="2459" y="3176"/>
                  <a:ext cx="30" cy="18"/>
                </a:xfrm>
                <a:custGeom>
                  <a:avLst/>
                  <a:gdLst>
                    <a:gd name="T0" fmla="*/ 8 w 30"/>
                    <a:gd name="T1" fmla="*/ 18 h 18"/>
                    <a:gd name="T2" fmla="*/ 7 w 30"/>
                    <a:gd name="T3" fmla="*/ 16 h 18"/>
                    <a:gd name="T4" fmla="*/ 3 w 30"/>
                    <a:gd name="T5" fmla="*/ 16 h 18"/>
                    <a:gd name="T6" fmla="*/ 1 w 30"/>
                    <a:gd name="T7" fmla="*/ 16 h 18"/>
                    <a:gd name="T8" fmla="*/ 0 w 30"/>
                    <a:gd name="T9" fmla="*/ 14 h 18"/>
                    <a:gd name="T10" fmla="*/ 0 w 30"/>
                    <a:gd name="T11" fmla="*/ 14 h 18"/>
                    <a:gd name="T12" fmla="*/ 0 w 30"/>
                    <a:gd name="T13" fmla="*/ 12 h 18"/>
                    <a:gd name="T14" fmla="*/ 0 w 30"/>
                    <a:gd name="T15" fmla="*/ 10 h 18"/>
                    <a:gd name="T16" fmla="*/ 0 w 30"/>
                    <a:gd name="T17" fmla="*/ 8 h 18"/>
                    <a:gd name="T18" fmla="*/ 0 w 30"/>
                    <a:gd name="T19" fmla="*/ 6 h 18"/>
                    <a:gd name="T20" fmla="*/ 1 w 30"/>
                    <a:gd name="T21" fmla="*/ 4 h 18"/>
                    <a:gd name="T22" fmla="*/ 1 w 30"/>
                    <a:gd name="T23" fmla="*/ 2 h 18"/>
                    <a:gd name="T24" fmla="*/ 3 w 30"/>
                    <a:gd name="T25" fmla="*/ 2 h 18"/>
                    <a:gd name="T26" fmla="*/ 5 w 30"/>
                    <a:gd name="T27" fmla="*/ 2 h 18"/>
                    <a:gd name="T28" fmla="*/ 8 w 30"/>
                    <a:gd name="T29" fmla="*/ 0 h 18"/>
                    <a:gd name="T30" fmla="*/ 14 w 30"/>
                    <a:gd name="T31" fmla="*/ 0 h 18"/>
                    <a:gd name="T32" fmla="*/ 19 w 30"/>
                    <a:gd name="T33" fmla="*/ 0 h 18"/>
                    <a:gd name="T34" fmla="*/ 25 w 30"/>
                    <a:gd name="T35" fmla="*/ 0 h 18"/>
                    <a:gd name="T36" fmla="*/ 26 w 30"/>
                    <a:gd name="T37" fmla="*/ 0 h 18"/>
                    <a:gd name="T38" fmla="*/ 28 w 30"/>
                    <a:gd name="T39" fmla="*/ 0 h 18"/>
                    <a:gd name="T40" fmla="*/ 30 w 30"/>
                    <a:gd name="T41" fmla="*/ 6 h 18"/>
                    <a:gd name="T42" fmla="*/ 28 w 30"/>
                    <a:gd name="T43" fmla="*/ 6 h 18"/>
                    <a:gd name="T44" fmla="*/ 26 w 30"/>
                    <a:gd name="T45" fmla="*/ 6 h 18"/>
                    <a:gd name="T46" fmla="*/ 26 w 30"/>
                    <a:gd name="T47" fmla="*/ 6 h 18"/>
                    <a:gd name="T48" fmla="*/ 28 w 30"/>
                    <a:gd name="T49" fmla="*/ 8 h 18"/>
                    <a:gd name="T50" fmla="*/ 28 w 30"/>
                    <a:gd name="T51" fmla="*/ 8 h 18"/>
                    <a:gd name="T52" fmla="*/ 30 w 30"/>
                    <a:gd name="T53" fmla="*/ 10 h 18"/>
                    <a:gd name="T54" fmla="*/ 30 w 30"/>
                    <a:gd name="T55" fmla="*/ 12 h 18"/>
                    <a:gd name="T56" fmla="*/ 30 w 30"/>
                    <a:gd name="T57" fmla="*/ 16 h 18"/>
                    <a:gd name="T58" fmla="*/ 26 w 30"/>
                    <a:gd name="T59" fmla="*/ 18 h 18"/>
                    <a:gd name="T60" fmla="*/ 23 w 30"/>
                    <a:gd name="T61" fmla="*/ 18 h 18"/>
                    <a:gd name="T62" fmla="*/ 19 w 30"/>
                    <a:gd name="T63" fmla="*/ 18 h 18"/>
                    <a:gd name="T64" fmla="*/ 16 w 30"/>
                    <a:gd name="T65" fmla="*/ 16 h 18"/>
                    <a:gd name="T66" fmla="*/ 14 w 30"/>
                    <a:gd name="T67" fmla="*/ 14 h 18"/>
                    <a:gd name="T68" fmla="*/ 12 w 30"/>
                    <a:gd name="T69" fmla="*/ 12 h 18"/>
                    <a:gd name="T70" fmla="*/ 12 w 30"/>
                    <a:gd name="T71" fmla="*/ 10 h 18"/>
                    <a:gd name="T72" fmla="*/ 10 w 30"/>
                    <a:gd name="T73" fmla="*/ 8 h 18"/>
                    <a:gd name="T74" fmla="*/ 10 w 30"/>
                    <a:gd name="T75" fmla="*/ 8 h 18"/>
                    <a:gd name="T76" fmla="*/ 8 w 30"/>
                    <a:gd name="T77" fmla="*/ 6 h 18"/>
                    <a:gd name="T78" fmla="*/ 7 w 30"/>
                    <a:gd name="T79" fmla="*/ 6 h 18"/>
                    <a:gd name="T80" fmla="*/ 7 w 30"/>
                    <a:gd name="T81" fmla="*/ 8 h 18"/>
                    <a:gd name="T82" fmla="*/ 5 w 30"/>
                    <a:gd name="T83" fmla="*/ 8 h 18"/>
                    <a:gd name="T84" fmla="*/ 7 w 30"/>
                    <a:gd name="T85" fmla="*/ 10 h 18"/>
                    <a:gd name="T86" fmla="*/ 7 w 30"/>
                    <a:gd name="T87" fmla="*/ 10 h 18"/>
                    <a:gd name="T88" fmla="*/ 8 w 30"/>
                    <a:gd name="T89" fmla="*/ 12 h 18"/>
                    <a:gd name="T90" fmla="*/ 8 w 30"/>
                    <a:gd name="T91" fmla="*/ 12 h 18"/>
                    <a:gd name="T92" fmla="*/ 16 w 30"/>
                    <a:gd name="T93" fmla="*/ 6 h 18"/>
                    <a:gd name="T94" fmla="*/ 16 w 30"/>
                    <a:gd name="T95" fmla="*/ 8 h 18"/>
                    <a:gd name="T96" fmla="*/ 17 w 30"/>
                    <a:gd name="T97" fmla="*/ 10 h 18"/>
                    <a:gd name="T98" fmla="*/ 17 w 30"/>
                    <a:gd name="T99" fmla="*/ 10 h 18"/>
                    <a:gd name="T100" fmla="*/ 19 w 30"/>
                    <a:gd name="T101" fmla="*/ 12 h 18"/>
                    <a:gd name="T102" fmla="*/ 21 w 30"/>
                    <a:gd name="T103" fmla="*/ 12 h 18"/>
                    <a:gd name="T104" fmla="*/ 23 w 30"/>
                    <a:gd name="T105" fmla="*/ 12 h 18"/>
                    <a:gd name="T106" fmla="*/ 23 w 30"/>
                    <a:gd name="T107" fmla="*/ 12 h 18"/>
                    <a:gd name="T108" fmla="*/ 23 w 30"/>
                    <a:gd name="T109" fmla="*/ 10 h 18"/>
                    <a:gd name="T110" fmla="*/ 23 w 30"/>
                    <a:gd name="T111" fmla="*/ 10 h 18"/>
                    <a:gd name="T112" fmla="*/ 23 w 30"/>
                    <a:gd name="T113" fmla="*/ 8 h 18"/>
                    <a:gd name="T114" fmla="*/ 23 w 30"/>
                    <a:gd name="T115" fmla="*/ 8 h 18"/>
                    <a:gd name="T116" fmla="*/ 21 w 30"/>
                    <a:gd name="T117" fmla="*/ 8 h 18"/>
                    <a:gd name="T118" fmla="*/ 19 w 30"/>
                    <a:gd name="T119" fmla="*/ 6 h 18"/>
                    <a:gd name="T120" fmla="*/ 19 w 30"/>
                    <a:gd name="T121" fmla="*/ 6 h 18"/>
                    <a:gd name="T122" fmla="*/ 16 w 30"/>
                    <a:gd name="T123" fmla="*/ 6 h 18"/>
                    <a:gd name="T124" fmla="*/ 16 w 30"/>
                    <a:gd name="T125" fmla="*/ 6 h 1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0"/>
                    <a:gd name="T190" fmla="*/ 0 h 18"/>
                    <a:gd name="T191" fmla="*/ 30 w 30"/>
                    <a:gd name="T192" fmla="*/ 18 h 1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0" h="18">
                      <a:moveTo>
                        <a:pt x="8" y="12"/>
                      </a:moveTo>
                      <a:lnTo>
                        <a:pt x="8" y="18"/>
                      </a:lnTo>
                      <a:lnTo>
                        <a:pt x="7" y="16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2"/>
                      </a:lnTo>
                      <a:close/>
                      <a:moveTo>
                        <a:pt x="16" y="6"/>
                      </a:moveTo>
                      <a:lnTo>
                        <a:pt x="16" y="8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7" name="Freeform 373"/>
                <p:cNvSpPr>
                  <a:spLocks/>
                </p:cNvSpPr>
                <p:nvPr/>
              </p:nvSpPr>
              <p:spPr bwMode="auto">
                <a:xfrm>
                  <a:off x="2459" y="3130"/>
                  <a:ext cx="30" cy="27"/>
                </a:xfrm>
                <a:custGeom>
                  <a:avLst/>
                  <a:gdLst>
                    <a:gd name="T0" fmla="*/ 0 w 30"/>
                    <a:gd name="T1" fmla="*/ 25 h 27"/>
                    <a:gd name="T2" fmla="*/ 0 w 30"/>
                    <a:gd name="T3" fmla="*/ 25 h 27"/>
                    <a:gd name="T4" fmla="*/ 1 w 30"/>
                    <a:gd name="T5" fmla="*/ 23 h 27"/>
                    <a:gd name="T6" fmla="*/ 3 w 30"/>
                    <a:gd name="T7" fmla="*/ 23 h 27"/>
                    <a:gd name="T8" fmla="*/ 1 w 30"/>
                    <a:gd name="T9" fmla="*/ 21 h 27"/>
                    <a:gd name="T10" fmla="*/ 0 w 30"/>
                    <a:gd name="T11" fmla="*/ 19 h 27"/>
                    <a:gd name="T12" fmla="*/ 0 w 30"/>
                    <a:gd name="T13" fmla="*/ 19 h 27"/>
                    <a:gd name="T14" fmla="*/ 0 w 30"/>
                    <a:gd name="T15" fmla="*/ 15 h 27"/>
                    <a:gd name="T16" fmla="*/ 0 w 30"/>
                    <a:gd name="T17" fmla="*/ 15 h 27"/>
                    <a:gd name="T18" fmla="*/ 1 w 30"/>
                    <a:gd name="T19" fmla="*/ 13 h 27"/>
                    <a:gd name="T20" fmla="*/ 3 w 30"/>
                    <a:gd name="T21" fmla="*/ 13 h 27"/>
                    <a:gd name="T22" fmla="*/ 1 w 30"/>
                    <a:gd name="T23" fmla="*/ 11 h 27"/>
                    <a:gd name="T24" fmla="*/ 0 w 30"/>
                    <a:gd name="T25" fmla="*/ 9 h 27"/>
                    <a:gd name="T26" fmla="*/ 0 w 30"/>
                    <a:gd name="T27" fmla="*/ 9 h 27"/>
                    <a:gd name="T28" fmla="*/ 0 w 30"/>
                    <a:gd name="T29" fmla="*/ 5 h 27"/>
                    <a:gd name="T30" fmla="*/ 0 w 30"/>
                    <a:gd name="T31" fmla="*/ 5 h 27"/>
                    <a:gd name="T32" fmla="*/ 3 w 30"/>
                    <a:gd name="T33" fmla="*/ 3 h 27"/>
                    <a:gd name="T34" fmla="*/ 8 w 30"/>
                    <a:gd name="T35" fmla="*/ 0 h 27"/>
                    <a:gd name="T36" fmla="*/ 16 w 30"/>
                    <a:gd name="T37" fmla="*/ 0 h 27"/>
                    <a:gd name="T38" fmla="*/ 25 w 30"/>
                    <a:gd name="T39" fmla="*/ 0 h 27"/>
                    <a:gd name="T40" fmla="*/ 30 w 30"/>
                    <a:gd name="T41" fmla="*/ 7 h 27"/>
                    <a:gd name="T42" fmla="*/ 21 w 30"/>
                    <a:gd name="T43" fmla="*/ 7 h 27"/>
                    <a:gd name="T44" fmla="*/ 10 w 30"/>
                    <a:gd name="T45" fmla="*/ 7 h 27"/>
                    <a:gd name="T46" fmla="*/ 10 w 30"/>
                    <a:gd name="T47" fmla="*/ 7 h 27"/>
                    <a:gd name="T48" fmla="*/ 8 w 30"/>
                    <a:gd name="T49" fmla="*/ 9 h 27"/>
                    <a:gd name="T50" fmla="*/ 8 w 30"/>
                    <a:gd name="T51" fmla="*/ 9 h 27"/>
                    <a:gd name="T52" fmla="*/ 8 w 30"/>
                    <a:gd name="T53" fmla="*/ 11 h 27"/>
                    <a:gd name="T54" fmla="*/ 14 w 30"/>
                    <a:gd name="T55" fmla="*/ 11 h 27"/>
                    <a:gd name="T56" fmla="*/ 30 w 30"/>
                    <a:gd name="T57" fmla="*/ 17 h 27"/>
                    <a:gd name="T58" fmla="*/ 12 w 30"/>
                    <a:gd name="T59" fmla="*/ 17 h 27"/>
                    <a:gd name="T60" fmla="*/ 10 w 30"/>
                    <a:gd name="T61" fmla="*/ 17 h 27"/>
                    <a:gd name="T62" fmla="*/ 10 w 30"/>
                    <a:gd name="T63" fmla="*/ 19 h 27"/>
                    <a:gd name="T64" fmla="*/ 8 w 30"/>
                    <a:gd name="T65" fmla="*/ 19 h 27"/>
                    <a:gd name="T66" fmla="*/ 8 w 30"/>
                    <a:gd name="T67" fmla="*/ 21 h 27"/>
                    <a:gd name="T68" fmla="*/ 8 w 30"/>
                    <a:gd name="T69" fmla="*/ 21 h 27"/>
                    <a:gd name="T70" fmla="*/ 30 w 30"/>
                    <a:gd name="T71" fmla="*/ 21 h 27"/>
                    <a:gd name="T72" fmla="*/ 23 w 30"/>
                    <a:gd name="T73" fmla="*/ 27 h 27"/>
                    <a:gd name="T74" fmla="*/ 7 w 30"/>
                    <a:gd name="T75" fmla="*/ 27 h 2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"/>
                    <a:gd name="T115" fmla="*/ 0 h 27"/>
                    <a:gd name="T116" fmla="*/ 30 w 30"/>
                    <a:gd name="T117" fmla="*/ 27 h 2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" h="27">
                      <a:moveTo>
                        <a:pt x="0" y="27"/>
                      </a:move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7"/>
                      </a:lnTo>
                      <a:lnTo>
                        <a:pt x="25" y="7"/>
                      </a:lnTo>
                      <a:lnTo>
                        <a:pt x="21" y="7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14" y="11"/>
                      </a:lnTo>
                      <a:lnTo>
                        <a:pt x="30" y="11"/>
                      </a:lnTo>
                      <a:lnTo>
                        <a:pt x="30" y="17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14" y="21"/>
                      </a:lnTo>
                      <a:lnTo>
                        <a:pt x="30" y="21"/>
                      </a:lnTo>
                      <a:lnTo>
                        <a:pt x="30" y="27"/>
                      </a:lnTo>
                      <a:lnTo>
                        <a:pt x="23" y="27"/>
                      </a:lnTo>
                      <a:lnTo>
                        <a:pt x="16" y="27"/>
                      </a:lnTo>
                      <a:lnTo>
                        <a:pt x="7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8" name="Freeform 374"/>
                <p:cNvSpPr>
                  <a:spLocks noEditPoints="1"/>
                </p:cNvSpPr>
                <p:nvPr/>
              </p:nvSpPr>
              <p:spPr bwMode="auto">
                <a:xfrm>
                  <a:off x="2448" y="3100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3 w 41"/>
                    <a:gd name="T7" fmla="*/ 0 h 6"/>
                    <a:gd name="T8" fmla="*/ 5 w 41"/>
                    <a:gd name="T9" fmla="*/ 0 h 6"/>
                    <a:gd name="T10" fmla="*/ 7 w 41"/>
                    <a:gd name="T11" fmla="*/ 0 h 6"/>
                    <a:gd name="T12" fmla="*/ 7 w 41"/>
                    <a:gd name="T13" fmla="*/ 6 h 6"/>
                    <a:gd name="T14" fmla="*/ 5 w 41"/>
                    <a:gd name="T15" fmla="*/ 6 h 6"/>
                    <a:gd name="T16" fmla="*/ 3 w 41"/>
                    <a:gd name="T17" fmla="*/ 6 h 6"/>
                    <a:gd name="T18" fmla="*/ 2 w 41"/>
                    <a:gd name="T19" fmla="*/ 6 h 6"/>
                    <a:gd name="T20" fmla="*/ 0 w 41"/>
                    <a:gd name="T21" fmla="*/ 6 h 6"/>
                    <a:gd name="T22" fmla="*/ 0 w 41"/>
                    <a:gd name="T23" fmla="*/ 6 h 6"/>
                    <a:gd name="T24" fmla="*/ 11 w 41"/>
                    <a:gd name="T25" fmla="*/ 6 h 6"/>
                    <a:gd name="T26" fmla="*/ 11 w 41"/>
                    <a:gd name="T27" fmla="*/ 0 h 6"/>
                    <a:gd name="T28" fmla="*/ 18 w 41"/>
                    <a:gd name="T29" fmla="*/ 0 h 6"/>
                    <a:gd name="T30" fmla="*/ 27 w 41"/>
                    <a:gd name="T31" fmla="*/ 0 h 6"/>
                    <a:gd name="T32" fmla="*/ 34 w 41"/>
                    <a:gd name="T33" fmla="*/ 0 h 6"/>
                    <a:gd name="T34" fmla="*/ 41 w 41"/>
                    <a:gd name="T35" fmla="*/ 0 h 6"/>
                    <a:gd name="T36" fmla="*/ 41 w 41"/>
                    <a:gd name="T37" fmla="*/ 6 h 6"/>
                    <a:gd name="T38" fmla="*/ 34 w 41"/>
                    <a:gd name="T39" fmla="*/ 6 h 6"/>
                    <a:gd name="T40" fmla="*/ 27 w 41"/>
                    <a:gd name="T41" fmla="*/ 6 h 6"/>
                    <a:gd name="T42" fmla="*/ 18 w 41"/>
                    <a:gd name="T43" fmla="*/ 6 h 6"/>
                    <a:gd name="T44" fmla="*/ 11 w 41"/>
                    <a:gd name="T45" fmla="*/ 6 h 6"/>
                    <a:gd name="T46" fmla="*/ 11 w 41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6"/>
                    <a:gd name="T74" fmla="*/ 41 w 4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8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9" name="Freeform 375"/>
                <p:cNvSpPr>
                  <a:spLocks/>
                </p:cNvSpPr>
                <p:nvPr/>
              </p:nvSpPr>
              <p:spPr bwMode="auto">
                <a:xfrm>
                  <a:off x="2459" y="3071"/>
                  <a:ext cx="30" cy="16"/>
                </a:xfrm>
                <a:custGeom>
                  <a:avLst/>
                  <a:gdLst>
                    <a:gd name="T0" fmla="*/ 0 w 30"/>
                    <a:gd name="T1" fmla="*/ 16 h 16"/>
                    <a:gd name="T2" fmla="*/ 0 w 30"/>
                    <a:gd name="T3" fmla="*/ 14 h 16"/>
                    <a:gd name="T4" fmla="*/ 0 w 30"/>
                    <a:gd name="T5" fmla="*/ 12 h 16"/>
                    <a:gd name="T6" fmla="*/ 0 w 30"/>
                    <a:gd name="T7" fmla="*/ 12 h 16"/>
                    <a:gd name="T8" fmla="*/ 5 w 30"/>
                    <a:gd name="T9" fmla="*/ 12 h 16"/>
                    <a:gd name="T10" fmla="*/ 3 w 30"/>
                    <a:gd name="T11" fmla="*/ 10 h 16"/>
                    <a:gd name="T12" fmla="*/ 3 w 30"/>
                    <a:gd name="T13" fmla="*/ 10 h 16"/>
                    <a:gd name="T14" fmla="*/ 1 w 30"/>
                    <a:gd name="T15" fmla="*/ 10 h 16"/>
                    <a:gd name="T16" fmla="*/ 0 w 30"/>
                    <a:gd name="T17" fmla="*/ 8 h 16"/>
                    <a:gd name="T18" fmla="*/ 0 w 30"/>
                    <a:gd name="T19" fmla="*/ 8 h 16"/>
                    <a:gd name="T20" fmla="*/ 0 w 30"/>
                    <a:gd name="T21" fmla="*/ 8 h 16"/>
                    <a:gd name="T22" fmla="*/ 0 w 30"/>
                    <a:gd name="T23" fmla="*/ 6 h 16"/>
                    <a:gd name="T24" fmla="*/ 0 w 30"/>
                    <a:gd name="T25" fmla="*/ 6 h 16"/>
                    <a:gd name="T26" fmla="*/ 0 w 30"/>
                    <a:gd name="T27" fmla="*/ 4 h 16"/>
                    <a:gd name="T28" fmla="*/ 0 w 30"/>
                    <a:gd name="T29" fmla="*/ 2 h 16"/>
                    <a:gd name="T30" fmla="*/ 1 w 30"/>
                    <a:gd name="T31" fmla="*/ 2 h 16"/>
                    <a:gd name="T32" fmla="*/ 3 w 30"/>
                    <a:gd name="T33" fmla="*/ 0 h 16"/>
                    <a:gd name="T34" fmla="*/ 5 w 30"/>
                    <a:gd name="T35" fmla="*/ 0 h 16"/>
                    <a:gd name="T36" fmla="*/ 10 w 30"/>
                    <a:gd name="T37" fmla="*/ 0 h 16"/>
                    <a:gd name="T38" fmla="*/ 16 w 30"/>
                    <a:gd name="T39" fmla="*/ 0 h 16"/>
                    <a:gd name="T40" fmla="*/ 21 w 30"/>
                    <a:gd name="T41" fmla="*/ 0 h 16"/>
                    <a:gd name="T42" fmla="*/ 25 w 30"/>
                    <a:gd name="T43" fmla="*/ 0 h 16"/>
                    <a:gd name="T44" fmla="*/ 30 w 30"/>
                    <a:gd name="T45" fmla="*/ 0 h 16"/>
                    <a:gd name="T46" fmla="*/ 30 w 30"/>
                    <a:gd name="T47" fmla="*/ 6 h 16"/>
                    <a:gd name="T48" fmla="*/ 14 w 30"/>
                    <a:gd name="T49" fmla="*/ 6 h 16"/>
                    <a:gd name="T50" fmla="*/ 12 w 30"/>
                    <a:gd name="T51" fmla="*/ 6 h 16"/>
                    <a:gd name="T52" fmla="*/ 10 w 30"/>
                    <a:gd name="T53" fmla="*/ 6 h 16"/>
                    <a:gd name="T54" fmla="*/ 10 w 30"/>
                    <a:gd name="T55" fmla="*/ 6 h 16"/>
                    <a:gd name="T56" fmla="*/ 8 w 30"/>
                    <a:gd name="T57" fmla="*/ 6 h 16"/>
                    <a:gd name="T58" fmla="*/ 8 w 30"/>
                    <a:gd name="T59" fmla="*/ 8 h 16"/>
                    <a:gd name="T60" fmla="*/ 8 w 30"/>
                    <a:gd name="T61" fmla="*/ 8 h 16"/>
                    <a:gd name="T62" fmla="*/ 8 w 30"/>
                    <a:gd name="T63" fmla="*/ 8 h 16"/>
                    <a:gd name="T64" fmla="*/ 8 w 30"/>
                    <a:gd name="T65" fmla="*/ 10 h 16"/>
                    <a:gd name="T66" fmla="*/ 8 w 30"/>
                    <a:gd name="T67" fmla="*/ 10 h 16"/>
                    <a:gd name="T68" fmla="*/ 8 w 30"/>
                    <a:gd name="T69" fmla="*/ 10 h 16"/>
                    <a:gd name="T70" fmla="*/ 10 w 30"/>
                    <a:gd name="T71" fmla="*/ 10 h 16"/>
                    <a:gd name="T72" fmla="*/ 10 w 30"/>
                    <a:gd name="T73" fmla="*/ 10 h 16"/>
                    <a:gd name="T74" fmla="*/ 12 w 30"/>
                    <a:gd name="T75" fmla="*/ 10 h 16"/>
                    <a:gd name="T76" fmla="*/ 14 w 30"/>
                    <a:gd name="T77" fmla="*/ 10 h 16"/>
                    <a:gd name="T78" fmla="*/ 16 w 30"/>
                    <a:gd name="T79" fmla="*/ 10 h 16"/>
                    <a:gd name="T80" fmla="*/ 19 w 30"/>
                    <a:gd name="T81" fmla="*/ 10 h 16"/>
                    <a:gd name="T82" fmla="*/ 23 w 30"/>
                    <a:gd name="T83" fmla="*/ 10 h 16"/>
                    <a:gd name="T84" fmla="*/ 30 w 30"/>
                    <a:gd name="T85" fmla="*/ 10 h 16"/>
                    <a:gd name="T86" fmla="*/ 30 w 30"/>
                    <a:gd name="T87" fmla="*/ 16 h 16"/>
                    <a:gd name="T88" fmla="*/ 23 w 30"/>
                    <a:gd name="T89" fmla="*/ 16 h 16"/>
                    <a:gd name="T90" fmla="*/ 16 w 30"/>
                    <a:gd name="T91" fmla="*/ 16 h 16"/>
                    <a:gd name="T92" fmla="*/ 7 w 30"/>
                    <a:gd name="T93" fmla="*/ 16 h 16"/>
                    <a:gd name="T94" fmla="*/ 0 w 30"/>
                    <a:gd name="T95" fmla="*/ 16 h 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"/>
                    <a:gd name="T145" fmla="*/ 0 h 16"/>
                    <a:gd name="T146" fmla="*/ 30 w 30"/>
                    <a:gd name="T147" fmla="*/ 16 h 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" h="16">
                      <a:moveTo>
                        <a:pt x="0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0" name="Freeform 376"/>
                <p:cNvSpPr>
                  <a:spLocks noEditPoints="1"/>
                </p:cNvSpPr>
                <p:nvPr/>
              </p:nvSpPr>
              <p:spPr bwMode="auto">
                <a:xfrm>
                  <a:off x="2459" y="3036"/>
                  <a:ext cx="30" cy="19"/>
                </a:xfrm>
                <a:custGeom>
                  <a:avLst/>
                  <a:gdLst>
                    <a:gd name="T0" fmla="*/ 17 w 30"/>
                    <a:gd name="T1" fmla="*/ 13 h 19"/>
                    <a:gd name="T2" fmla="*/ 19 w 30"/>
                    <a:gd name="T3" fmla="*/ 13 h 19"/>
                    <a:gd name="T4" fmla="*/ 21 w 30"/>
                    <a:gd name="T5" fmla="*/ 11 h 19"/>
                    <a:gd name="T6" fmla="*/ 23 w 30"/>
                    <a:gd name="T7" fmla="*/ 11 h 19"/>
                    <a:gd name="T8" fmla="*/ 23 w 30"/>
                    <a:gd name="T9" fmla="*/ 8 h 19"/>
                    <a:gd name="T10" fmla="*/ 23 w 30"/>
                    <a:gd name="T11" fmla="*/ 8 h 19"/>
                    <a:gd name="T12" fmla="*/ 23 w 30"/>
                    <a:gd name="T13" fmla="*/ 6 h 19"/>
                    <a:gd name="T14" fmla="*/ 21 w 30"/>
                    <a:gd name="T15" fmla="*/ 6 h 19"/>
                    <a:gd name="T16" fmla="*/ 21 w 30"/>
                    <a:gd name="T17" fmla="*/ 0 h 19"/>
                    <a:gd name="T18" fmla="*/ 25 w 30"/>
                    <a:gd name="T19" fmla="*/ 2 h 19"/>
                    <a:gd name="T20" fmla="*/ 30 w 30"/>
                    <a:gd name="T21" fmla="*/ 4 h 19"/>
                    <a:gd name="T22" fmla="*/ 30 w 30"/>
                    <a:gd name="T23" fmla="*/ 8 h 19"/>
                    <a:gd name="T24" fmla="*/ 30 w 30"/>
                    <a:gd name="T25" fmla="*/ 13 h 19"/>
                    <a:gd name="T26" fmla="*/ 26 w 30"/>
                    <a:gd name="T27" fmla="*/ 15 h 19"/>
                    <a:gd name="T28" fmla="*/ 25 w 30"/>
                    <a:gd name="T29" fmla="*/ 17 h 19"/>
                    <a:gd name="T30" fmla="*/ 21 w 30"/>
                    <a:gd name="T31" fmla="*/ 17 h 19"/>
                    <a:gd name="T32" fmla="*/ 17 w 30"/>
                    <a:gd name="T33" fmla="*/ 19 h 19"/>
                    <a:gd name="T34" fmla="*/ 12 w 30"/>
                    <a:gd name="T35" fmla="*/ 19 h 19"/>
                    <a:gd name="T36" fmla="*/ 3 w 30"/>
                    <a:gd name="T37" fmla="*/ 15 h 19"/>
                    <a:gd name="T38" fmla="*/ 0 w 30"/>
                    <a:gd name="T39" fmla="*/ 13 h 19"/>
                    <a:gd name="T40" fmla="*/ 0 w 30"/>
                    <a:gd name="T41" fmla="*/ 8 h 19"/>
                    <a:gd name="T42" fmla="*/ 0 w 30"/>
                    <a:gd name="T43" fmla="*/ 4 h 19"/>
                    <a:gd name="T44" fmla="*/ 3 w 30"/>
                    <a:gd name="T45" fmla="*/ 2 h 19"/>
                    <a:gd name="T46" fmla="*/ 5 w 30"/>
                    <a:gd name="T47" fmla="*/ 2 h 19"/>
                    <a:gd name="T48" fmla="*/ 8 w 30"/>
                    <a:gd name="T49" fmla="*/ 0 h 19"/>
                    <a:gd name="T50" fmla="*/ 16 w 30"/>
                    <a:gd name="T51" fmla="*/ 0 h 19"/>
                    <a:gd name="T52" fmla="*/ 17 w 30"/>
                    <a:gd name="T53" fmla="*/ 0 h 19"/>
                    <a:gd name="T54" fmla="*/ 17 w 30"/>
                    <a:gd name="T55" fmla="*/ 0 h 19"/>
                    <a:gd name="T56" fmla="*/ 12 w 30"/>
                    <a:gd name="T57" fmla="*/ 6 h 19"/>
                    <a:gd name="T58" fmla="*/ 7 w 30"/>
                    <a:gd name="T59" fmla="*/ 6 h 19"/>
                    <a:gd name="T60" fmla="*/ 5 w 30"/>
                    <a:gd name="T61" fmla="*/ 8 h 19"/>
                    <a:gd name="T62" fmla="*/ 5 w 30"/>
                    <a:gd name="T63" fmla="*/ 11 h 19"/>
                    <a:gd name="T64" fmla="*/ 8 w 30"/>
                    <a:gd name="T65" fmla="*/ 11 h 19"/>
                    <a:gd name="T66" fmla="*/ 10 w 30"/>
                    <a:gd name="T67" fmla="*/ 13 h 19"/>
                    <a:gd name="T68" fmla="*/ 12 w 30"/>
                    <a:gd name="T69" fmla="*/ 13 h 19"/>
                    <a:gd name="T70" fmla="*/ 12 w 30"/>
                    <a:gd name="T71" fmla="*/ 6 h 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"/>
                    <a:gd name="T109" fmla="*/ 0 h 19"/>
                    <a:gd name="T110" fmla="*/ 30 w 30"/>
                    <a:gd name="T111" fmla="*/ 19 h 1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" h="19">
                      <a:moveTo>
                        <a:pt x="17" y="0"/>
                      </a:move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6" y="17"/>
                      </a:lnTo>
                      <a:lnTo>
                        <a:pt x="25" y="17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8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11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1" name="Freeform 377"/>
                <p:cNvSpPr>
                  <a:spLocks/>
                </p:cNvSpPr>
                <p:nvPr/>
              </p:nvSpPr>
              <p:spPr bwMode="auto">
                <a:xfrm>
                  <a:off x="2476" y="3012"/>
                  <a:ext cx="24" cy="6"/>
                </a:xfrm>
                <a:custGeom>
                  <a:avLst/>
                  <a:gdLst>
                    <a:gd name="T0" fmla="*/ 0 w 24"/>
                    <a:gd name="T1" fmla="*/ 6 h 6"/>
                    <a:gd name="T2" fmla="*/ 0 w 24"/>
                    <a:gd name="T3" fmla="*/ 0 h 6"/>
                    <a:gd name="T4" fmla="*/ 11 w 24"/>
                    <a:gd name="T5" fmla="*/ 0 h 6"/>
                    <a:gd name="T6" fmla="*/ 13 w 24"/>
                    <a:gd name="T7" fmla="*/ 0 h 6"/>
                    <a:gd name="T8" fmla="*/ 15 w 24"/>
                    <a:gd name="T9" fmla="*/ 0 h 6"/>
                    <a:gd name="T10" fmla="*/ 16 w 24"/>
                    <a:gd name="T11" fmla="*/ 0 h 6"/>
                    <a:gd name="T12" fmla="*/ 18 w 24"/>
                    <a:gd name="T13" fmla="*/ 2 h 6"/>
                    <a:gd name="T14" fmla="*/ 20 w 24"/>
                    <a:gd name="T15" fmla="*/ 2 h 6"/>
                    <a:gd name="T16" fmla="*/ 22 w 24"/>
                    <a:gd name="T17" fmla="*/ 4 h 6"/>
                    <a:gd name="T18" fmla="*/ 22 w 24"/>
                    <a:gd name="T19" fmla="*/ 4 h 6"/>
                    <a:gd name="T20" fmla="*/ 24 w 24"/>
                    <a:gd name="T21" fmla="*/ 4 h 6"/>
                    <a:gd name="T22" fmla="*/ 22 w 24"/>
                    <a:gd name="T23" fmla="*/ 6 h 6"/>
                    <a:gd name="T24" fmla="*/ 22 w 24"/>
                    <a:gd name="T25" fmla="*/ 6 h 6"/>
                    <a:gd name="T26" fmla="*/ 18 w 24"/>
                    <a:gd name="T27" fmla="*/ 6 h 6"/>
                    <a:gd name="T28" fmla="*/ 18 w 24"/>
                    <a:gd name="T29" fmla="*/ 6 h 6"/>
                    <a:gd name="T30" fmla="*/ 18 w 24"/>
                    <a:gd name="T31" fmla="*/ 6 h 6"/>
                    <a:gd name="T32" fmla="*/ 16 w 24"/>
                    <a:gd name="T33" fmla="*/ 4 h 6"/>
                    <a:gd name="T34" fmla="*/ 16 w 24"/>
                    <a:gd name="T35" fmla="*/ 4 h 6"/>
                    <a:gd name="T36" fmla="*/ 15 w 24"/>
                    <a:gd name="T37" fmla="*/ 4 h 6"/>
                    <a:gd name="T38" fmla="*/ 13 w 24"/>
                    <a:gd name="T39" fmla="*/ 4 h 6"/>
                    <a:gd name="T40" fmla="*/ 13 w 24"/>
                    <a:gd name="T41" fmla="*/ 4 h 6"/>
                    <a:gd name="T42" fmla="*/ 13 w 24"/>
                    <a:gd name="T43" fmla="*/ 4 h 6"/>
                    <a:gd name="T44" fmla="*/ 13 w 24"/>
                    <a:gd name="T45" fmla="*/ 6 h 6"/>
                    <a:gd name="T46" fmla="*/ 13 w 24"/>
                    <a:gd name="T47" fmla="*/ 6 h 6"/>
                    <a:gd name="T48" fmla="*/ 13 w 24"/>
                    <a:gd name="T49" fmla="*/ 6 h 6"/>
                    <a:gd name="T50" fmla="*/ 9 w 24"/>
                    <a:gd name="T51" fmla="*/ 6 h 6"/>
                    <a:gd name="T52" fmla="*/ 8 w 24"/>
                    <a:gd name="T53" fmla="*/ 6 h 6"/>
                    <a:gd name="T54" fmla="*/ 4 w 24"/>
                    <a:gd name="T55" fmla="*/ 6 h 6"/>
                    <a:gd name="T56" fmla="*/ 0 w 24"/>
                    <a:gd name="T57" fmla="*/ 6 h 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6"/>
                    <a:gd name="T89" fmla="*/ 24 w 24"/>
                    <a:gd name="T90" fmla="*/ 6 h 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2" y="6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2" name="Freeform 378"/>
                <p:cNvSpPr>
                  <a:spLocks/>
                </p:cNvSpPr>
                <p:nvPr/>
              </p:nvSpPr>
              <p:spPr bwMode="auto">
                <a:xfrm>
                  <a:off x="2448" y="2963"/>
                  <a:ext cx="41" cy="20"/>
                </a:xfrm>
                <a:custGeom>
                  <a:avLst/>
                  <a:gdLst>
                    <a:gd name="T0" fmla="*/ 0 w 41"/>
                    <a:gd name="T1" fmla="*/ 20 h 20"/>
                    <a:gd name="T2" fmla="*/ 0 w 41"/>
                    <a:gd name="T3" fmla="*/ 14 h 20"/>
                    <a:gd name="T4" fmla="*/ 5 w 41"/>
                    <a:gd name="T5" fmla="*/ 12 h 20"/>
                    <a:gd name="T6" fmla="*/ 11 w 41"/>
                    <a:gd name="T7" fmla="*/ 10 h 20"/>
                    <a:gd name="T8" fmla="*/ 16 w 41"/>
                    <a:gd name="T9" fmla="*/ 8 h 20"/>
                    <a:gd name="T10" fmla="*/ 21 w 41"/>
                    <a:gd name="T11" fmla="*/ 6 h 20"/>
                    <a:gd name="T12" fmla="*/ 0 w 41"/>
                    <a:gd name="T13" fmla="*/ 6 h 20"/>
                    <a:gd name="T14" fmla="*/ 0 w 41"/>
                    <a:gd name="T15" fmla="*/ 0 h 20"/>
                    <a:gd name="T16" fmla="*/ 9 w 41"/>
                    <a:gd name="T17" fmla="*/ 0 h 20"/>
                    <a:gd name="T18" fmla="*/ 19 w 41"/>
                    <a:gd name="T19" fmla="*/ 0 h 20"/>
                    <a:gd name="T20" fmla="*/ 41 w 41"/>
                    <a:gd name="T21" fmla="*/ 0 h 20"/>
                    <a:gd name="T22" fmla="*/ 41 w 41"/>
                    <a:gd name="T23" fmla="*/ 6 h 20"/>
                    <a:gd name="T24" fmla="*/ 34 w 41"/>
                    <a:gd name="T25" fmla="*/ 8 h 20"/>
                    <a:gd name="T26" fmla="*/ 28 w 41"/>
                    <a:gd name="T27" fmla="*/ 10 h 20"/>
                    <a:gd name="T28" fmla="*/ 23 w 41"/>
                    <a:gd name="T29" fmla="*/ 12 h 20"/>
                    <a:gd name="T30" fmla="*/ 18 w 41"/>
                    <a:gd name="T31" fmla="*/ 14 h 20"/>
                    <a:gd name="T32" fmla="*/ 28 w 41"/>
                    <a:gd name="T33" fmla="*/ 14 h 20"/>
                    <a:gd name="T34" fmla="*/ 34 w 41"/>
                    <a:gd name="T35" fmla="*/ 14 h 20"/>
                    <a:gd name="T36" fmla="*/ 41 w 41"/>
                    <a:gd name="T37" fmla="*/ 14 h 20"/>
                    <a:gd name="T38" fmla="*/ 41 w 41"/>
                    <a:gd name="T39" fmla="*/ 20 h 20"/>
                    <a:gd name="T40" fmla="*/ 19 w 41"/>
                    <a:gd name="T41" fmla="*/ 20 h 20"/>
                    <a:gd name="T42" fmla="*/ 9 w 41"/>
                    <a:gd name="T43" fmla="*/ 20 h 20"/>
                    <a:gd name="T44" fmla="*/ 0 w 41"/>
                    <a:gd name="T45" fmla="*/ 20 h 2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1"/>
                    <a:gd name="T70" fmla="*/ 0 h 20"/>
                    <a:gd name="T71" fmla="*/ 41 w 41"/>
                    <a:gd name="T72" fmla="*/ 20 h 2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1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1" y="10"/>
                      </a:lnTo>
                      <a:lnTo>
                        <a:pt x="16" y="8"/>
                      </a:lnTo>
                      <a:lnTo>
                        <a:pt x="2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8"/>
                      </a:lnTo>
                      <a:lnTo>
                        <a:pt x="28" y="10"/>
                      </a:lnTo>
                      <a:lnTo>
                        <a:pt x="23" y="12"/>
                      </a:lnTo>
                      <a:lnTo>
                        <a:pt x="18" y="14"/>
                      </a:lnTo>
                      <a:lnTo>
                        <a:pt x="28" y="14"/>
                      </a:lnTo>
                      <a:lnTo>
                        <a:pt x="34" y="14"/>
                      </a:lnTo>
                      <a:lnTo>
                        <a:pt x="41" y="14"/>
                      </a:lnTo>
                      <a:lnTo>
                        <a:pt x="41" y="20"/>
                      </a:lnTo>
                      <a:lnTo>
                        <a:pt x="19" y="20"/>
                      </a:lnTo>
                      <a:lnTo>
                        <a:pt x="9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3" name="Freeform 379"/>
                <p:cNvSpPr>
                  <a:spLocks/>
                </p:cNvSpPr>
                <p:nvPr/>
              </p:nvSpPr>
              <p:spPr bwMode="auto">
                <a:xfrm>
                  <a:off x="2469" y="2932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4 h 8"/>
                    <a:gd name="T4" fmla="*/ 0 w 9"/>
                    <a:gd name="T5" fmla="*/ 2 h 8"/>
                    <a:gd name="T6" fmla="*/ 0 w 9"/>
                    <a:gd name="T7" fmla="*/ 0 h 8"/>
                    <a:gd name="T8" fmla="*/ 2 w 9"/>
                    <a:gd name="T9" fmla="*/ 0 h 8"/>
                    <a:gd name="T10" fmla="*/ 4 w 9"/>
                    <a:gd name="T11" fmla="*/ 0 h 8"/>
                    <a:gd name="T12" fmla="*/ 9 w 9"/>
                    <a:gd name="T13" fmla="*/ 0 h 8"/>
                    <a:gd name="T14" fmla="*/ 9 w 9"/>
                    <a:gd name="T15" fmla="*/ 2 h 8"/>
                    <a:gd name="T16" fmla="*/ 9 w 9"/>
                    <a:gd name="T17" fmla="*/ 4 h 8"/>
                    <a:gd name="T18" fmla="*/ 9 w 9"/>
                    <a:gd name="T19" fmla="*/ 8 h 8"/>
                    <a:gd name="T20" fmla="*/ 4 w 9"/>
                    <a:gd name="T21" fmla="*/ 8 h 8"/>
                    <a:gd name="T22" fmla="*/ 2 w 9"/>
                    <a:gd name="T23" fmla="*/ 8 h 8"/>
                    <a:gd name="T24" fmla="*/ 0 w 9"/>
                    <a:gd name="T25" fmla="*/ 8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8"/>
                    <a:gd name="T41" fmla="*/ 9 w 9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4" name="Freeform 380"/>
                <p:cNvSpPr>
                  <a:spLocks noEditPoints="1"/>
                </p:cNvSpPr>
                <p:nvPr/>
              </p:nvSpPr>
              <p:spPr bwMode="auto">
                <a:xfrm>
                  <a:off x="2448" y="2905"/>
                  <a:ext cx="41" cy="17"/>
                </a:xfrm>
                <a:custGeom>
                  <a:avLst/>
                  <a:gdLst>
                    <a:gd name="T0" fmla="*/ 0 w 41"/>
                    <a:gd name="T1" fmla="*/ 11 h 17"/>
                    <a:gd name="T2" fmla="*/ 7 w 41"/>
                    <a:gd name="T3" fmla="*/ 11 h 17"/>
                    <a:gd name="T4" fmla="*/ 12 w 41"/>
                    <a:gd name="T5" fmla="*/ 11 h 17"/>
                    <a:gd name="T6" fmla="*/ 12 w 41"/>
                    <a:gd name="T7" fmla="*/ 11 h 17"/>
                    <a:gd name="T8" fmla="*/ 11 w 41"/>
                    <a:gd name="T9" fmla="*/ 8 h 17"/>
                    <a:gd name="T10" fmla="*/ 11 w 41"/>
                    <a:gd name="T11" fmla="*/ 6 h 17"/>
                    <a:gd name="T12" fmla="*/ 11 w 41"/>
                    <a:gd name="T13" fmla="*/ 4 h 17"/>
                    <a:gd name="T14" fmla="*/ 14 w 41"/>
                    <a:gd name="T15" fmla="*/ 2 h 17"/>
                    <a:gd name="T16" fmla="*/ 18 w 41"/>
                    <a:gd name="T17" fmla="*/ 0 h 17"/>
                    <a:gd name="T18" fmla="*/ 25 w 41"/>
                    <a:gd name="T19" fmla="*/ 0 h 17"/>
                    <a:gd name="T20" fmla="*/ 32 w 41"/>
                    <a:gd name="T21" fmla="*/ 0 h 17"/>
                    <a:gd name="T22" fmla="*/ 36 w 41"/>
                    <a:gd name="T23" fmla="*/ 2 h 17"/>
                    <a:gd name="T24" fmla="*/ 39 w 41"/>
                    <a:gd name="T25" fmla="*/ 2 h 17"/>
                    <a:gd name="T26" fmla="*/ 41 w 41"/>
                    <a:gd name="T27" fmla="*/ 4 h 17"/>
                    <a:gd name="T28" fmla="*/ 41 w 41"/>
                    <a:gd name="T29" fmla="*/ 6 h 17"/>
                    <a:gd name="T30" fmla="*/ 41 w 41"/>
                    <a:gd name="T31" fmla="*/ 8 h 17"/>
                    <a:gd name="T32" fmla="*/ 39 w 41"/>
                    <a:gd name="T33" fmla="*/ 8 h 17"/>
                    <a:gd name="T34" fmla="*/ 37 w 41"/>
                    <a:gd name="T35" fmla="*/ 11 h 17"/>
                    <a:gd name="T36" fmla="*/ 36 w 41"/>
                    <a:gd name="T37" fmla="*/ 13 h 17"/>
                    <a:gd name="T38" fmla="*/ 41 w 41"/>
                    <a:gd name="T39" fmla="*/ 13 h 17"/>
                    <a:gd name="T40" fmla="*/ 41 w 41"/>
                    <a:gd name="T41" fmla="*/ 17 h 17"/>
                    <a:gd name="T42" fmla="*/ 9 w 41"/>
                    <a:gd name="T43" fmla="*/ 17 h 17"/>
                    <a:gd name="T44" fmla="*/ 0 w 41"/>
                    <a:gd name="T45" fmla="*/ 17 h 17"/>
                    <a:gd name="T46" fmla="*/ 27 w 41"/>
                    <a:gd name="T47" fmla="*/ 11 h 17"/>
                    <a:gd name="T48" fmla="*/ 30 w 41"/>
                    <a:gd name="T49" fmla="*/ 11 h 17"/>
                    <a:gd name="T50" fmla="*/ 32 w 41"/>
                    <a:gd name="T51" fmla="*/ 11 h 17"/>
                    <a:gd name="T52" fmla="*/ 32 w 41"/>
                    <a:gd name="T53" fmla="*/ 8 h 17"/>
                    <a:gd name="T54" fmla="*/ 32 w 41"/>
                    <a:gd name="T55" fmla="*/ 8 h 17"/>
                    <a:gd name="T56" fmla="*/ 32 w 41"/>
                    <a:gd name="T57" fmla="*/ 6 h 17"/>
                    <a:gd name="T58" fmla="*/ 30 w 41"/>
                    <a:gd name="T59" fmla="*/ 6 h 17"/>
                    <a:gd name="T60" fmla="*/ 27 w 41"/>
                    <a:gd name="T61" fmla="*/ 6 h 17"/>
                    <a:gd name="T62" fmla="*/ 19 w 41"/>
                    <a:gd name="T63" fmla="*/ 6 h 17"/>
                    <a:gd name="T64" fmla="*/ 19 w 41"/>
                    <a:gd name="T65" fmla="*/ 8 h 17"/>
                    <a:gd name="T66" fmla="*/ 18 w 41"/>
                    <a:gd name="T67" fmla="*/ 8 h 17"/>
                    <a:gd name="T68" fmla="*/ 19 w 41"/>
                    <a:gd name="T69" fmla="*/ 11 h 17"/>
                    <a:gd name="T70" fmla="*/ 19 w 41"/>
                    <a:gd name="T71" fmla="*/ 11 h 17"/>
                    <a:gd name="T72" fmla="*/ 25 w 41"/>
                    <a:gd name="T73" fmla="*/ 11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17"/>
                    <a:gd name="T113" fmla="*/ 41 w 41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7" y="11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6" y="13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0" y="17"/>
                      </a:lnTo>
                      <a:close/>
                      <a:moveTo>
                        <a:pt x="25" y="11"/>
                      </a:move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9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5" name="Freeform 381"/>
                <p:cNvSpPr>
                  <a:spLocks/>
                </p:cNvSpPr>
                <p:nvPr/>
              </p:nvSpPr>
              <p:spPr bwMode="auto">
                <a:xfrm>
                  <a:off x="2459" y="2870"/>
                  <a:ext cx="30" cy="17"/>
                </a:xfrm>
                <a:custGeom>
                  <a:avLst/>
                  <a:gdLst>
                    <a:gd name="T0" fmla="*/ 30 w 30"/>
                    <a:gd name="T1" fmla="*/ 0 h 17"/>
                    <a:gd name="T2" fmla="*/ 30 w 30"/>
                    <a:gd name="T3" fmla="*/ 7 h 17"/>
                    <a:gd name="T4" fmla="*/ 25 w 30"/>
                    <a:gd name="T5" fmla="*/ 7 h 17"/>
                    <a:gd name="T6" fmla="*/ 26 w 30"/>
                    <a:gd name="T7" fmla="*/ 7 h 17"/>
                    <a:gd name="T8" fmla="*/ 26 w 30"/>
                    <a:gd name="T9" fmla="*/ 9 h 17"/>
                    <a:gd name="T10" fmla="*/ 28 w 30"/>
                    <a:gd name="T11" fmla="*/ 9 h 17"/>
                    <a:gd name="T12" fmla="*/ 28 w 30"/>
                    <a:gd name="T13" fmla="*/ 9 h 17"/>
                    <a:gd name="T14" fmla="*/ 30 w 30"/>
                    <a:gd name="T15" fmla="*/ 11 h 17"/>
                    <a:gd name="T16" fmla="*/ 30 w 30"/>
                    <a:gd name="T17" fmla="*/ 11 h 17"/>
                    <a:gd name="T18" fmla="*/ 30 w 30"/>
                    <a:gd name="T19" fmla="*/ 11 h 17"/>
                    <a:gd name="T20" fmla="*/ 30 w 30"/>
                    <a:gd name="T21" fmla="*/ 13 h 17"/>
                    <a:gd name="T22" fmla="*/ 30 w 30"/>
                    <a:gd name="T23" fmla="*/ 13 h 17"/>
                    <a:gd name="T24" fmla="*/ 28 w 30"/>
                    <a:gd name="T25" fmla="*/ 15 h 17"/>
                    <a:gd name="T26" fmla="*/ 26 w 30"/>
                    <a:gd name="T27" fmla="*/ 17 h 17"/>
                    <a:gd name="T28" fmla="*/ 23 w 30"/>
                    <a:gd name="T29" fmla="*/ 17 h 17"/>
                    <a:gd name="T30" fmla="*/ 21 w 30"/>
                    <a:gd name="T31" fmla="*/ 17 h 17"/>
                    <a:gd name="T32" fmla="*/ 19 w 30"/>
                    <a:gd name="T33" fmla="*/ 17 h 17"/>
                    <a:gd name="T34" fmla="*/ 14 w 30"/>
                    <a:gd name="T35" fmla="*/ 17 h 17"/>
                    <a:gd name="T36" fmla="*/ 10 w 30"/>
                    <a:gd name="T37" fmla="*/ 17 h 17"/>
                    <a:gd name="T38" fmla="*/ 5 w 30"/>
                    <a:gd name="T39" fmla="*/ 17 h 17"/>
                    <a:gd name="T40" fmla="*/ 0 w 30"/>
                    <a:gd name="T41" fmla="*/ 17 h 17"/>
                    <a:gd name="T42" fmla="*/ 0 w 30"/>
                    <a:gd name="T43" fmla="*/ 11 h 17"/>
                    <a:gd name="T44" fmla="*/ 16 w 30"/>
                    <a:gd name="T45" fmla="*/ 11 h 17"/>
                    <a:gd name="T46" fmla="*/ 17 w 30"/>
                    <a:gd name="T47" fmla="*/ 11 h 17"/>
                    <a:gd name="T48" fmla="*/ 19 w 30"/>
                    <a:gd name="T49" fmla="*/ 11 h 17"/>
                    <a:gd name="T50" fmla="*/ 19 w 30"/>
                    <a:gd name="T51" fmla="*/ 11 h 17"/>
                    <a:gd name="T52" fmla="*/ 21 w 30"/>
                    <a:gd name="T53" fmla="*/ 11 h 17"/>
                    <a:gd name="T54" fmla="*/ 21 w 30"/>
                    <a:gd name="T55" fmla="*/ 11 h 17"/>
                    <a:gd name="T56" fmla="*/ 21 w 30"/>
                    <a:gd name="T57" fmla="*/ 11 h 17"/>
                    <a:gd name="T58" fmla="*/ 21 w 30"/>
                    <a:gd name="T59" fmla="*/ 9 h 17"/>
                    <a:gd name="T60" fmla="*/ 21 w 30"/>
                    <a:gd name="T61" fmla="*/ 9 h 17"/>
                    <a:gd name="T62" fmla="*/ 21 w 30"/>
                    <a:gd name="T63" fmla="*/ 9 h 17"/>
                    <a:gd name="T64" fmla="*/ 19 w 30"/>
                    <a:gd name="T65" fmla="*/ 7 h 17"/>
                    <a:gd name="T66" fmla="*/ 19 w 30"/>
                    <a:gd name="T67" fmla="*/ 7 h 17"/>
                    <a:gd name="T68" fmla="*/ 17 w 30"/>
                    <a:gd name="T69" fmla="*/ 7 h 17"/>
                    <a:gd name="T70" fmla="*/ 16 w 30"/>
                    <a:gd name="T71" fmla="*/ 7 h 17"/>
                    <a:gd name="T72" fmla="*/ 14 w 30"/>
                    <a:gd name="T73" fmla="*/ 7 h 17"/>
                    <a:gd name="T74" fmla="*/ 10 w 30"/>
                    <a:gd name="T75" fmla="*/ 7 h 17"/>
                    <a:gd name="T76" fmla="*/ 7 w 30"/>
                    <a:gd name="T77" fmla="*/ 7 h 17"/>
                    <a:gd name="T78" fmla="*/ 3 w 30"/>
                    <a:gd name="T79" fmla="*/ 7 h 17"/>
                    <a:gd name="T80" fmla="*/ 0 w 30"/>
                    <a:gd name="T81" fmla="*/ 7 h 17"/>
                    <a:gd name="T82" fmla="*/ 0 w 30"/>
                    <a:gd name="T83" fmla="*/ 0 h 17"/>
                    <a:gd name="T84" fmla="*/ 7 w 30"/>
                    <a:gd name="T85" fmla="*/ 0 h 17"/>
                    <a:gd name="T86" fmla="*/ 16 w 30"/>
                    <a:gd name="T87" fmla="*/ 0 h 17"/>
                    <a:gd name="T88" fmla="*/ 23 w 30"/>
                    <a:gd name="T89" fmla="*/ 0 h 17"/>
                    <a:gd name="T90" fmla="*/ 30 w 30"/>
                    <a:gd name="T91" fmla="*/ 0 h 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0"/>
                    <a:gd name="T139" fmla="*/ 0 h 17"/>
                    <a:gd name="T140" fmla="*/ 30 w 30"/>
                    <a:gd name="T141" fmla="*/ 17 h 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0" h="17">
                      <a:moveTo>
                        <a:pt x="30" y="0"/>
                      </a:moveTo>
                      <a:lnTo>
                        <a:pt x="30" y="7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6" y="9"/>
                      </a:lnTo>
                      <a:lnTo>
                        <a:pt x="28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6" y="17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5" y="17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6" name="Freeform 382"/>
                <p:cNvSpPr>
                  <a:spLocks/>
                </p:cNvSpPr>
                <p:nvPr/>
              </p:nvSpPr>
              <p:spPr bwMode="auto">
                <a:xfrm>
                  <a:off x="2448" y="2842"/>
                  <a:ext cx="41" cy="12"/>
                </a:xfrm>
                <a:custGeom>
                  <a:avLst/>
                  <a:gdLst>
                    <a:gd name="T0" fmla="*/ 0 w 41"/>
                    <a:gd name="T1" fmla="*/ 4 h 12"/>
                    <a:gd name="T2" fmla="*/ 11 w 41"/>
                    <a:gd name="T3" fmla="*/ 4 h 12"/>
                    <a:gd name="T4" fmla="*/ 11 w 41"/>
                    <a:gd name="T5" fmla="*/ 2 h 12"/>
                    <a:gd name="T6" fmla="*/ 11 w 41"/>
                    <a:gd name="T7" fmla="*/ 2 h 12"/>
                    <a:gd name="T8" fmla="*/ 11 w 41"/>
                    <a:gd name="T9" fmla="*/ 2 h 12"/>
                    <a:gd name="T10" fmla="*/ 11 w 41"/>
                    <a:gd name="T11" fmla="*/ 0 h 12"/>
                    <a:gd name="T12" fmla="*/ 12 w 41"/>
                    <a:gd name="T13" fmla="*/ 0 h 12"/>
                    <a:gd name="T14" fmla="*/ 16 w 41"/>
                    <a:gd name="T15" fmla="*/ 0 h 12"/>
                    <a:gd name="T16" fmla="*/ 18 w 41"/>
                    <a:gd name="T17" fmla="*/ 0 h 12"/>
                    <a:gd name="T18" fmla="*/ 19 w 41"/>
                    <a:gd name="T19" fmla="*/ 0 h 12"/>
                    <a:gd name="T20" fmla="*/ 19 w 41"/>
                    <a:gd name="T21" fmla="*/ 2 h 12"/>
                    <a:gd name="T22" fmla="*/ 19 w 41"/>
                    <a:gd name="T23" fmla="*/ 2 h 12"/>
                    <a:gd name="T24" fmla="*/ 19 w 41"/>
                    <a:gd name="T25" fmla="*/ 2 h 12"/>
                    <a:gd name="T26" fmla="*/ 19 w 41"/>
                    <a:gd name="T27" fmla="*/ 4 h 12"/>
                    <a:gd name="T28" fmla="*/ 30 w 41"/>
                    <a:gd name="T29" fmla="*/ 4 h 12"/>
                    <a:gd name="T30" fmla="*/ 30 w 41"/>
                    <a:gd name="T31" fmla="*/ 4 h 12"/>
                    <a:gd name="T32" fmla="*/ 32 w 41"/>
                    <a:gd name="T33" fmla="*/ 4 h 12"/>
                    <a:gd name="T34" fmla="*/ 32 w 41"/>
                    <a:gd name="T35" fmla="*/ 4 h 12"/>
                    <a:gd name="T36" fmla="*/ 32 w 41"/>
                    <a:gd name="T37" fmla="*/ 4 h 12"/>
                    <a:gd name="T38" fmla="*/ 32 w 41"/>
                    <a:gd name="T39" fmla="*/ 2 h 12"/>
                    <a:gd name="T40" fmla="*/ 34 w 41"/>
                    <a:gd name="T41" fmla="*/ 2 h 12"/>
                    <a:gd name="T42" fmla="*/ 34 w 41"/>
                    <a:gd name="T43" fmla="*/ 2 h 12"/>
                    <a:gd name="T44" fmla="*/ 34 w 41"/>
                    <a:gd name="T45" fmla="*/ 2 h 12"/>
                    <a:gd name="T46" fmla="*/ 34 w 41"/>
                    <a:gd name="T47" fmla="*/ 2 h 12"/>
                    <a:gd name="T48" fmla="*/ 34 w 41"/>
                    <a:gd name="T49" fmla="*/ 2 h 12"/>
                    <a:gd name="T50" fmla="*/ 32 w 41"/>
                    <a:gd name="T51" fmla="*/ 2 h 12"/>
                    <a:gd name="T52" fmla="*/ 32 w 41"/>
                    <a:gd name="T53" fmla="*/ 0 h 12"/>
                    <a:gd name="T54" fmla="*/ 34 w 41"/>
                    <a:gd name="T55" fmla="*/ 0 h 12"/>
                    <a:gd name="T56" fmla="*/ 37 w 41"/>
                    <a:gd name="T57" fmla="*/ 0 h 12"/>
                    <a:gd name="T58" fmla="*/ 39 w 41"/>
                    <a:gd name="T59" fmla="*/ 0 h 12"/>
                    <a:gd name="T60" fmla="*/ 41 w 41"/>
                    <a:gd name="T61" fmla="*/ 0 h 12"/>
                    <a:gd name="T62" fmla="*/ 41 w 41"/>
                    <a:gd name="T63" fmla="*/ 2 h 12"/>
                    <a:gd name="T64" fmla="*/ 41 w 41"/>
                    <a:gd name="T65" fmla="*/ 2 h 12"/>
                    <a:gd name="T66" fmla="*/ 41 w 41"/>
                    <a:gd name="T67" fmla="*/ 2 h 12"/>
                    <a:gd name="T68" fmla="*/ 41 w 41"/>
                    <a:gd name="T69" fmla="*/ 4 h 12"/>
                    <a:gd name="T70" fmla="*/ 41 w 41"/>
                    <a:gd name="T71" fmla="*/ 6 h 12"/>
                    <a:gd name="T72" fmla="*/ 41 w 41"/>
                    <a:gd name="T73" fmla="*/ 6 h 12"/>
                    <a:gd name="T74" fmla="*/ 41 w 41"/>
                    <a:gd name="T75" fmla="*/ 6 h 12"/>
                    <a:gd name="T76" fmla="*/ 39 w 41"/>
                    <a:gd name="T77" fmla="*/ 8 h 12"/>
                    <a:gd name="T78" fmla="*/ 39 w 41"/>
                    <a:gd name="T79" fmla="*/ 8 h 12"/>
                    <a:gd name="T80" fmla="*/ 39 w 41"/>
                    <a:gd name="T81" fmla="*/ 8 h 12"/>
                    <a:gd name="T82" fmla="*/ 37 w 41"/>
                    <a:gd name="T83" fmla="*/ 8 h 12"/>
                    <a:gd name="T84" fmla="*/ 37 w 41"/>
                    <a:gd name="T85" fmla="*/ 8 h 12"/>
                    <a:gd name="T86" fmla="*/ 36 w 41"/>
                    <a:gd name="T87" fmla="*/ 8 h 12"/>
                    <a:gd name="T88" fmla="*/ 34 w 41"/>
                    <a:gd name="T89" fmla="*/ 10 h 12"/>
                    <a:gd name="T90" fmla="*/ 32 w 41"/>
                    <a:gd name="T91" fmla="*/ 10 h 12"/>
                    <a:gd name="T92" fmla="*/ 30 w 41"/>
                    <a:gd name="T93" fmla="*/ 10 h 12"/>
                    <a:gd name="T94" fmla="*/ 19 w 41"/>
                    <a:gd name="T95" fmla="*/ 10 h 12"/>
                    <a:gd name="T96" fmla="*/ 19 w 41"/>
                    <a:gd name="T97" fmla="*/ 10 h 12"/>
                    <a:gd name="T98" fmla="*/ 19 w 41"/>
                    <a:gd name="T99" fmla="*/ 10 h 12"/>
                    <a:gd name="T100" fmla="*/ 19 w 41"/>
                    <a:gd name="T101" fmla="*/ 12 h 12"/>
                    <a:gd name="T102" fmla="*/ 18 w 41"/>
                    <a:gd name="T103" fmla="*/ 12 h 12"/>
                    <a:gd name="T104" fmla="*/ 16 w 41"/>
                    <a:gd name="T105" fmla="*/ 12 h 12"/>
                    <a:gd name="T106" fmla="*/ 12 w 41"/>
                    <a:gd name="T107" fmla="*/ 12 h 12"/>
                    <a:gd name="T108" fmla="*/ 11 w 41"/>
                    <a:gd name="T109" fmla="*/ 12 h 12"/>
                    <a:gd name="T110" fmla="*/ 11 w 41"/>
                    <a:gd name="T111" fmla="*/ 10 h 12"/>
                    <a:gd name="T112" fmla="*/ 11 w 41"/>
                    <a:gd name="T113" fmla="*/ 10 h 12"/>
                    <a:gd name="T114" fmla="*/ 11 w 41"/>
                    <a:gd name="T115" fmla="*/ 10 h 12"/>
                    <a:gd name="T116" fmla="*/ 5 w 41"/>
                    <a:gd name="T117" fmla="*/ 10 h 12"/>
                    <a:gd name="T118" fmla="*/ 0 w 41"/>
                    <a:gd name="T119" fmla="*/ 4 h 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"/>
                    <a:gd name="T181" fmla="*/ 0 h 12"/>
                    <a:gd name="T182" fmla="*/ 41 w 41"/>
                    <a:gd name="T183" fmla="*/ 12 h 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" h="12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7" name="Freeform 383"/>
                <p:cNvSpPr>
                  <a:spLocks/>
                </p:cNvSpPr>
                <p:nvPr/>
              </p:nvSpPr>
              <p:spPr bwMode="auto">
                <a:xfrm>
                  <a:off x="2459" y="2813"/>
                  <a:ext cx="41" cy="19"/>
                </a:xfrm>
                <a:custGeom>
                  <a:avLst/>
                  <a:gdLst>
                    <a:gd name="T0" fmla="*/ 0 w 41"/>
                    <a:gd name="T1" fmla="*/ 19 h 19"/>
                    <a:gd name="T2" fmla="*/ 0 w 41"/>
                    <a:gd name="T3" fmla="*/ 12 h 19"/>
                    <a:gd name="T4" fmla="*/ 5 w 41"/>
                    <a:gd name="T5" fmla="*/ 10 h 19"/>
                    <a:gd name="T6" fmla="*/ 10 w 41"/>
                    <a:gd name="T7" fmla="*/ 10 h 19"/>
                    <a:gd name="T8" fmla="*/ 14 w 41"/>
                    <a:gd name="T9" fmla="*/ 8 h 19"/>
                    <a:gd name="T10" fmla="*/ 19 w 41"/>
                    <a:gd name="T11" fmla="*/ 8 h 19"/>
                    <a:gd name="T12" fmla="*/ 14 w 41"/>
                    <a:gd name="T13" fmla="*/ 8 h 19"/>
                    <a:gd name="T14" fmla="*/ 10 w 41"/>
                    <a:gd name="T15" fmla="*/ 8 h 19"/>
                    <a:gd name="T16" fmla="*/ 5 w 41"/>
                    <a:gd name="T17" fmla="*/ 6 h 19"/>
                    <a:gd name="T18" fmla="*/ 0 w 41"/>
                    <a:gd name="T19" fmla="*/ 6 h 19"/>
                    <a:gd name="T20" fmla="*/ 0 w 41"/>
                    <a:gd name="T21" fmla="*/ 0 h 19"/>
                    <a:gd name="T22" fmla="*/ 32 w 41"/>
                    <a:gd name="T23" fmla="*/ 6 h 19"/>
                    <a:gd name="T24" fmla="*/ 33 w 41"/>
                    <a:gd name="T25" fmla="*/ 6 h 19"/>
                    <a:gd name="T26" fmla="*/ 35 w 41"/>
                    <a:gd name="T27" fmla="*/ 6 h 19"/>
                    <a:gd name="T28" fmla="*/ 37 w 41"/>
                    <a:gd name="T29" fmla="*/ 6 h 19"/>
                    <a:gd name="T30" fmla="*/ 39 w 41"/>
                    <a:gd name="T31" fmla="*/ 8 h 19"/>
                    <a:gd name="T32" fmla="*/ 41 w 41"/>
                    <a:gd name="T33" fmla="*/ 8 h 19"/>
                    <a:gd name="T34" fmla="*/ 41 w 41"/>
                    <a:gd name="T35" fmla="*/ 10 h 19"/>
                    <a:gd name="T36" fmla="*/ 41 w 41"/>
                    <a:gd name="T37" fmla="*/ 12 h 19"/>
                    <a:gd name="T38" fmla="*/ 41 w 41"/>
                    <a:gd name="T39" fmla="*/ 12 h 19"/>
                    <a:gd name="T40" fmla="*/ 41 w 41"/>
                    <a:gd name="T41" fmla="*/ 14 h 19"/>
                    <a:gd name="T42" fmla="*/ 41 w 41"/>
                    <a:gd name="T43" fmla="*/ 17 h 19"/>
                    <a:gd name="T44" fmla="*/ 39 w 41"/>
                    <a:gd name="T45" fmla="*/ 17 h 19"/>
                    <a:gd name="T46" fmla="*/ 37 w 41"/>
                    <a:gd name="T47" fmla="*/ 17 h 19"/>
                    <a:gd name="T48" fmla="*/ 35 w 41"/>
                    <a:gd name="T49" fmla="*/ 17 h 19"/>
                    <a:gd name="T50" fmla="*/ 33 w 41"/>
                    <a:gd name="T51" fmla="*/ 17 h 19"/>
                    <a:gd name="T52" fmla="*/ 33 w 41"/>
                    <a:gd name="T53" fmla="*/ 17 h 19"/>
                    <a:gd name="T54" fmla="*/ 33 w 41"/>
                    <a:gd name="T55" fmla="*/ 17 h 19"/>
                    <a:gd name="T56" fmla="*/ 33 w 41"/>
                    <a:gd name="T57" fmla="*/ 14 h 19"/>
                    <a:gd name="T58" fmla="*/ 33 w 41"/>
                    <a:gd name="T59" fmla="*/ 14 h 19"/>
                    <a:gd name="T60" fmla="*/ 33 w 41"/>
                    <a:gd name="T61" fmla="*/ 12 h 19"/>
                    <a:gd name="T62" fmla="*/ 33 w 41"/>
                    <a:gd name="T63" fmla="*/ 12 h 19"/>
                    <a:gd name="T64" fmla="*/ 33 w 41"/>
                    <a:gd name="T65" fmla="*/ 12 h 19"/>
                    <a:gd name="T66" fmla="*/ 32 w 41"/>
                    <a:gd name="T67" fmla="*/ 12 h 19"/>
                    <a:gd name="T68" fmla="*/ 32 w 41"/>
                    <a:gd name="T69" fmla="*/ 12 h 19"/>
                    <a:gd name="T70" fmla="*/ 32 w 41"/>
                    <a:gd name="T71" fmla="*/ 12 h 19"/>
                    <a:gd name="T72" fmla="*/ 30 w 41"/>
                    <a:gd name="T73" fmla="*/ 10 h 19"/>
                    <a:gd name="T74" fmla="*/ 23 w 41"/>
                    <a:gd name="T75" fmla="*/ 12 h 19"/>
                    <a:gd name="T76" fmla="*/ 16 w 41"/>
                    <a:gd name="T77" fmla="*/ 14 h 19"/>
                    <a:gd name="T78" fmla="*/ 7 w 41"/>
                    <a:gd name="T79" fmla="*/ 17 h 19"/>
                    <a:gd name="T80" fmla="*/ 0 w 41"/>
                    <a:gd name="T81" fmla="*/ 19 h 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1"/>
                    <a:gd name="T124" fmla="*/ 0 h 19"/>
                    <a:gd name="T125" fmla="*/ 41 w 41"/>
                    <a:gd name="T126" fmla="*/ 19 h 1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1" h="19">
                      <a:moveTo>
                        <a:pt x="0" y="19"/>
                      </a:move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7"/>
                      </a:lnTo>
                      <a:lnTo>
                        <a:pt x="39" y="17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3" y="17"/>
                      </a:lnTo>
                      <a:lnTo>
                        <a:pt x="33" y="14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7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8" name="Freeform 384"/>
                <p:cNvSpPr>
                  <a:spLocks/>
                </p:cNvSpPr>
                <p:nvPr/>
              </p:nvSpPr>
              <p:spPr bwMode="auto">
                <a:xfrm>
                  <a:off x="2448" y="2791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9 w 41"/>
                    <a:gd name="T5" fmla="*/ 0 h 6"/>
                    <a:gd name="T6" fmla="*/ 19 w 41"/>
                    <a:gd name="T7" fmla="*/ 0 h 6"/>
                    <a:gd name="T8" fmla="*/ 41 w 41"/>
                    <a:gd name="T9" fmla="*/ 0 h 6"/>
                    <a:gd name="T10" fmla="*/ 41 w 41"/>
                    <a:gd name="T11" fmla="*/ 6 h 6"/>
                    <a:gd name="T12" fmla="*/ 19 w 41"/>
                    <a:gd name="T13" fmla="*/ 6 h 6"/>
                    <a:gd name="T14" fmla="*/ 9 w 41"/>
                    <a:gd name="T15" fmla="*/ 6 h 6"/>
                    <a:gd name="T16" fmla="*/ 0 w 41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6"/>
                    <a:gd name="T29" fmla="*/ 41 w 41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19" y="6"/>
                      </a:lnTo>
                      <a:lnTo>
                        <a:pt x="9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9" name="Freeform 385"/>
                <p:cNvSpPr>
                  <a:spLocks/>
                </p:cNvSpPr>
                <p:nvPr/>
              </p:nvSpPr>
              <p:spPr bwMode="auto">
                <a:xfrm>
                  <a:off x="2469" y="2772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2 w 9"/>
                    <a:gd name="T11" fmla="*/ 0 h 8"/>
                    <a:gd name="T12" fmla="*/ 4 w 9"/>
                    <a:gd name="T13" fmla="*/ 0 h 8"/>
                    <a:gd name="T14" fmla="*/ 9 w 9"/>
                    <a:gd name="T15" fmla="*/ 0 h 8"/>
                    <a:gd name="T16" fmla="*/ 9 w 9"/>
                    <a:gd name="T17" fmla="*/ 2 h 8"/>
                    <a:gd name="T18" fmla="*/ 9 w 9"/>
                    <a:gd name="T19" fmla="*/ 4 h 8"/>
                    <a:gd name="T20" fmla="*/ 9 w 9"/>
                    <a:gd name="T21" fmla="*/ 6 h 8"/>
                    <a:gd name="T22" fmla="*/ 9 w 9"/>
                    <a:gd name="T23" fmla="*/ 8 h 8"/>
                    <a:gd name="T24" fmla="*/ 4 w 9"/>
                    <a:gd name="T25" fmla="*/ 8 h 8"/>
                    <a:gd name="T26" fmla="*/ 2 w 9"/>
                    <a:gd name="T27" fmla="*/ 8 h 8"/>
                    <a:gd name="T28" fmla="*/ 0 w 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0" name="Freeform 386"/>
                <p:cNvSpPr>
                  <a:spLocks/>
                </p:cNvSpPr>
                <p:nvPr/>
              </p:nvSpPr>
              <p:spPr bwMode="auto">
                <a:xfrm>
                  <a:off x="2448" y="2741"/>
                  <a:ext cx="41" cy="21"/>
                </a:xfrm>
                <a:custGeom>
                  <a:avLst/>
                  <a:gdLst>
                    <a:gd name="T0" fmla="*/ 0 w 41"/>
                    <a:gd name="T1" fmla="*/ 21 h 21"/>
                    <a:gd name="T2" fmla="*/ 0 w 41"/>
                    <a:gd name="T3" fmla="*/ 15 h 21"/>
                    <a:gd name="T4" fmla="*/ 5 w 41"/>
                    <a:gd name="T5" fmla="*/ 13 h 21"/>
                    <a:gd name="T6" fmla="*/ 11 w 41"/>
                    <a:gd name="T7" fmla="*/ 11 h 21"/>
                    <a:gd name="T8" fmla="*/ 16 w 41"/>
                    <a:gd name="T9" fmla="*/ 9 h 21"/>
                    <a:gd name="T10" fmla="*/ 21 w 41"/>
                    <a:gd name="T11" fmla="*/ 7 h 21"/>
                    <a:gd name="T12" fmla="*/ 0 w 41"/>
                    <a:gd name="T13" fmla="*/ 7 h 21"/>
                    <a:gd name="T14" fmla="*/ 0 w 41"/>
                    <a:gd name="T15" fmla="*/ 0 h 21"/>
                    <a:gd name="T16" fmla="*/ 9 w 41"/>
                    <a:gd name="T17" fmla="*/ 0 h 21"/>
                    <a:gd name="T18" fmla="*/ 19 w 41"/>
                    <a:gd name="T19" fmla="*/ 0 h 21"/>
                    <a:gd name="T20" fmla="*/ 41 w 41"/>
                    <a:gd name="T21" fmla="*/ 0 h 21"/>
                    <a:gd name="T22" fmla="*/ 41 w 41"/>
                    <a:gd name="T23" fmla="*/ 7 h 21"/>
                    <a:gd name="T24" fmla="*/ 34 w 41"/>
                    <a:gd name="T25" fmla="*/ 9 h 21"/>
                    <a:gd name="T26" fmla="*/ 28 w 41"/>
                    <a:gd name="T27" fmla="*/ 11 h 21"/>
                    <a:gd name="T28" fmla="*/ 23 w 41"/>
                    <a:gd name="T29" fmla="*/ 13 h 21"/>
                    <a:gd name="T30" fmla="*/ 18 w 41"/>
                    <a:gd name="T31" fmla="*/ 15 h 21"/>
                    <a:gd name="T32" fmla="*/ 28 w 41"/>
                    <a:gd name="T33" fmla="*/ 15 h 21"/>
                    <a:gd name="T34" fmla="*/ 34 w 41"/>
                    <a:gd name="T35" fmla="*/ 15 h 21"/>
                    <a:gd name="T36" fmla="*/ 41 w 41"/>
                    <a:gd name="T37" fmla="*/ 15 h 21"/>
                    <a:gd name="T38" fmla="*/ 41 w 41"/>
                    <a:gd name="T39" fmla="*/ 21 h 21"/>
                    <a:gd name="T40" fmla="*/ 19 w 41"/>
                    <a:gd name="T41" fmla="*/ 21 h 21"/>
                    <a:gd name="T42" fmla="*/ 9 w 41"/>
                    <a:gd name="T43" fmla="*/ 21 h 21"/>
                    <a:gd name="T44" fmla="*/ 0 w 41"/>
                    <a:gd name="T45" fmla="*/ 21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1"/>
                    <a:gd name="T70" fmla="*/ 0 h 21"/>
                    <a:gd name="T71" fmla="*/ 41 w 41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1" h="21">
                      <a:moveTo>
                        <a:pt x="0" y="21"/>
                      </a:move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11" y="11"/>
                      </a:lnTo>
                      <a:lnTo>
                        <a:pt x="16" y="9"/>
                      </a:lnTo>
                      <a:lnTo>
                        <a:pt x="21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41" y="0"/>
                      </a:lnTo>
                      <a:lnTo>
                        <a:pt x="41" y="7"/>
                      </a:lnTo>
                      <a:lnTo>
                        <a:pt x="34" y="9"/>
                      </a:lnTo>
                      <a:lnTo>
                        <a:pt x="28" y="11"/>
                      </a:lnTo>
                      <a:lnTo>
                        <a:pt x="23" y="13"/>
                      </a:lnTo>
                      <a:lnTo>
                        <a:pt x="18" y="15"/>
                      </a:lnTo>
                      <a:lnTo>
                        <a:pt x="28" y="15"/>
                      </a:lnTo>
                      <a:lnTo>
                        <a:pt x="34" y="15"/>
                      </a:lnTo>
                      <a:lnTo>
                        <a:pt x="41" y="15"/>
                      </a:lnTo>
                      <a:lnTo>
                        <a:pt x="41" y="21"/>
                      </a:lnTo>
                      <a:lnTo>
                        <a:pt x="19" y="21"/>
                      </a:lnTo>
                      <a:lnTo>
                        <a:pt x="9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1" name="Freeform 387"/>
                <p:cNvSpPr>
                  <a:spLocks/>
                </p:cNvSpPr>
                <p:nvPr/>
              </p:nvSpPr>
              <p:spPr bwMode="auto">
                <a:xfrm>
                  <a:off x="2469" y="2711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4 h 8"/>
                    <a:gd name="T4" fmla="*/ 0 w 9"/>
                    <a:gd name="T5" fmla="*/ 2 h 8"/>
                    <a:gd name="T6" fmla="*/ 0 w 9"/>
                    <a:gd name="T7" fmla="*/ 0 h 8"/>
                    <a:gd name="T8" fmla="*/ 2 w 9"/>
                    <a:gd name="T9" fmla="*/ 0 h 8"/>
                    <a:gd name="T10" fmla="*/ 4 w 9"/>
                    <a:gd name="T11" fmla="*/ 0 h 8"/>
                    <a:gd name="T12" fmla="*/ 9 w 9"/>
                    <a:gd name="T13" fmla="*/ 0 h 8"/>
                    <a:gd name="T14" fmla="*/ 9 w 9"/>
                    <a:gd name="T15" fmla="*/ 2 h 8"/>
                    <a:gd name="T16" fmla="*/ 9 w 9"/>
                    <a:gd name="T17" fmla="*/ 4 h 8"/>
                    <a:gd name="T18" fmla="*/ 9 w 9"/>
                    <a:gd name="T19" fmla="*/ 8 h 8"/>
                    <a:gd name="T20" fmla="*/ 4 w 9"/>
                    <a:gd name="T21" fmla="*/ 8 h 8"/>
                    <a:gd name="T22" fmla="*/ 2 w 9"/>
                    <a:gd name="T23" fmla="*/ 8 h 8"/>
                    <a:gd name="T24" fmla="*/ 0 w 9"/>
                    <a:gd name="T25" fmla="*/ 8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8"/>
                    <a:gd name="T41" fmla="*/ 9 w 9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2" name="Freeform 388"/>
                <p:cNvSpPr>
                  <a:spLocks/>
                </p:cNvSpPr>
                <p:nvPr/>
              </p:nvSpPr>
              <p:spPr bwMode="auto">
                <a:xfrm>
                  <a:off x="2459" y="2684"/>
                  <a:ext cx="30" cy="17"/>
                </a:xfrm>
                <a:custGeom>
                  <a:avLst/>
                  <a:gdLst>
                    <a:gd name="T0" fmla="*/ 0 w 30"/>
                    <a:gd name="T1" fmla="*/ 17 h 17"/>
                    <a:gd name="T2" fmla="*/ 0 w 30"/>
                    <a:gd name="T3" fmla="*/ 14 h 17"/>
                    <a:gd name="T4" fmla="*/ 0 w 30"/>
                    <a:gd name="T5" fmla="*/ 12 h 17"/>
                    <a:gd name="T6" fmla="*/ 0 w 30"/>
                    <a:gd name="T7" fmla="*/ 12 h 17"/>
                    <a:gd name="T8" fmla="*/ 5 w 30"/>
                    <a:gd name="T9" fmla="*/ 12 h 17"/>
                    <a:gd name="T10" fmla="*/ 3 w 30"/>
                    <a:gd name="T11" fmla="*/ 10 h 17"/>
                    <a:gd name="T12" fmla="*/ 3 w 30"/>
                    <a:gd name="T13" fmla="*/ 10 h 17"/>
                    <a:gd name="T14" fmla="*/ 1 w 30"/>
                    <a:gd name="T15" fmla="*/ 10 h 17"/>
                    <a:gd name="T16" fmla="*/ 0 w 30"/>
                    <a:gd name="T17" fmla="*/ 8 h 17"/>
                    <a:gd name="T18" fmla="*/ 0 w 30"/>
                    <a:gd name="T19" fmla="*/ 8 h 17"/>
                    <a:gd name="T20" fmla="*/ 0 w 30"/>
                    <a:gd name="T21" fmla="*/ 8 h 17"/>
                    <a:gd name="T22" fmla="*/ 0 w 30"/>
                    <a:gd name="T23" fmla="*/ 6 h 17"/>
                    <a:gd name="T24" fmla="*/ 0 w 30"/>
                    <a:gd name="T25" fmla="*/ 6 h 17"/>
                    <a:gd name="T26" fmla="*/ 0 w 30"/>
                    <a:gd name="T27" fmla="*/ 4 h 17"/>
                    <a:gd name="T28" fmla="*/ 0 w 30"/>
                    <a:gd name="T29" fmla="*/ 2 h 17"/>
                    <a:gd name="T30" fmla="*/ 1 w 30"/>
                    <a:gd name="T31" fmla="*/ 2 h 17"/>
                    <a:gd name="T32" fmla="*/ 3 w 30"/>
                    <a:gd name="T33" fmla="*/ 0 h 17"/>
                    <a:gd name="T34" fmla="*/ 5 w 30"/>
                    <a:gd name="T35" fmla="*/ 0 h 17"/>
                    <a:gd name="T36" fmla="*/ 10 w 30"/>
                    <a:gd name="T37" fmla="*/ 0 h 17"/>
                    <a:gd name="T38" fmla="*/ 16 w 30"/>
                    <a:gd name="T39" fmla="*/ 0 h 17"/>
                    <a:gd name="T40" fmla="*/ 21 w 30"/>
                    <a:gd name="T41" fmla="*/ 0 h 17"/>
                    <a:gd name="T42" fmla="*/ 25 w 30"/>
                    <a:gd name="T43" fmla="*/ 0 h 17"/>
                    <a:gd name="T44" fmla="*/ 30 w 30"/>
                    <a:gd name="T45" fmla="*/ 0 h 17"/>
                    <a:gd name="T46" fmla="*/ 30 w 30"/>
                    <a:gd name="T47" fmla="*/ 6 h 17"/>
                    <a:gd name="T48" fmla="*/ 14 w 30"/>
                    <a:gd name="T49" fmla="*/ 6 h 17"/>
                    <a:gd name="T50" fmla="*/ 12 w 30"/>
                    <a:gd name="T51" fmla="*/ 6 h 17"/>
                    <a:gd name="T52" fmla="*/ 10 w 30"/>
                    <a:gd name="T53" fmla="*/ 6 h 17"/>
                    <a:gd name="T54" fmla="*/ 10 w 30"/>
                    <a:gd name="T55" fmla="*/ 6 h 17"/>
                    <a:gd name="T56" fmla="*/ 8 w 30"/>
                    <a:gd name="T57" fmla="*/ 6 h 17"/>
                    <a:gd name="T58" fmla="*/ 8 w 30"/>
                    <a:gd name="T59" fmla="*/ 8 h 17"/>
                    <a:gd name="T60" fmla="*/ 8 w 30"/>
                    <a:gd name="T61" fmla="*/ 8 h 17"/>
                    <a:gd name="T62" fmla="*/ 8 w 30"/>
                    <a:gd name="T63" fmla="*/ 8 h 17"/>
                    <a:gd name="T64" fmla="*/ 8 w 30"/>
                    <a:gd name="T65" fmla="*/ 10 h 17"/>
                    <a:gd name="T66" fmla="*/ 8 w 30"/>
                    <a:gd name="T67" fmla="*/ 10 h 17"/>
                    <a:gd name="T68" fmla="*/ 8 w 30"/>
                    <a:gd name="T69" fmla="*/ 10 h 17"/>
                    <a:gd name="T70" fmla="*/ 10 w 30"/>
                    <a:gd name="T71" fmla="*/ 10 h 17"/>
                    <a:gd name="T72" fmla="*/ 10 w 30"/>
                    <a:gd name="T73" fmla="*/ 10 h 17"/>
                    <a:gd name="T74" fmla="*/ 12 w 30"/>
                    <a:gd name="T75" fmla="*/ 10 h 17"/>
                    <a:gd name="T76" fmla="*/ 14 w 30"/>
                    <a:gd name="T77" fmla="*/ 10 h 17"/>
                    <a:gd name="T78" fmla="*/ 16 w 30"/>
                    <a:gd name="T79" fmla="*/ 10 h 17"/>
                    <a:gd name="T80" fmla="*/ 19 w 30"/>
                    <a:gd name="T81" fmla="*/ 10 h 17"/>
                    <a:gd name="T82" fmla="*/ 23 w 30"/>
                    <a:gd name="T83" fmla="*/ 10 h 17"/>
                    <a:gd name="T84" fmla="*/ 30 w 30"/>
                    <a:gd name="T85" fmla="*/ 10 h 17"/>
                    <a:gd name="T86" fmla="*/ 30 w 30"/>
                    <a:gd name="T87" fmla="*/ 17 h 17"/>
                    <a:gd name="T88" fmla="*/ 23 w 30"/>
                    <a:gd name="T89" fmla="*/ 17 h 17"/>
                    <a:gd name="T90" fmla="*/ 16 w 30"/>
                    <a:gd name="T91" fmla="*/ 17 h 17"/>
                    <a:gd name="T92" fmla="*/ 7 w 30"/>
                    <a:gd name="T93" fmla="*/ 17 h 17"/>
                    <a:gd name="T94" fmla="*/ 0 w 30"/>
                    <a:gd name="T95" fmla="*/ 17 h 1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"/>
                    <a:gd name="T145" fmla="*/ 0 h 17"/>
                    <a:gd name="T146" fmla="*/ 30 w 30"/>
                    <a:gd name="T147" fmla="*/ 17 h 1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" h="17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30" y="10"/>
                      </a:lnTo>
                      <a:lnTo>
                        <a:pt x="30" y="17"/>
                      </a:lnTo>
                      <a:lnTo>
                        <a:pt x="23" y="17"/>
                      </a:lnTo>
                      <a:lnTo>
                        <a:pt x="16" y="17"/>
                      </a:lnTo>
                      <a:lnTo>
                        <a:pt x="7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3" name="Freeform 389"/>
                <p:cNvSpPr>
                  <a:spLocks noEditPoints="1"/>
                </p:cNvSpPr>
                <p:nvPr/>
              </p:nvSpPr>
              <p:spPr bwMode="auto">
                <a:xfrm>
                  <a:off x="2448" y="2660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3 w 41"/>
                    <a:gd name="T7" fmla="*/ 0 h 6"/>
                    <a:gd name="T8" fmla="*/ 5 w 41"/>
                    <a:gd name="T9" fmla="*/ 0 h 6"/>
                    <a:gd name="T10" fmla="*/ 7 w 41"/>
                    <a:gd name="T11" fmla="*/ 0 h 6"/>
                    <a:gd name="T12" fmla="*/ 7 w 41"/>
                    <a:gd name="T13" fmla="*/ 6 h 6"/>
                    <a:gd name="T14" fmla="*/ 5 w 41"/>
                    <a:gd name="T15" fmla="*/ 6 h 6"/>
                    <a:gd name="T16" fmla="*/ 3 w 41"/>
                    <a:gd name="T17" fmla="*/ 6 h 6"/>
                    <a:gd name="T18" fmla="*/ 2 w 41"/>
                    <a:gd name="T19" fmla="*/ 6 h 6"/>
                    <a:gd name="T20" fmla="*/ 0 w 41"/>
                    <a:gd name="T21" fmla="*/ 6 h 6"/>
                    <a:gd name="T22" fmla="*/ 0 w 41"/>
                    <a:gd name="T23" fmla="*/ 6 h 6"/>
                    <a:gd name="T24" fmla="*/ 11 w 41"/>
                    <a:gd name="T25" fmla="*/ 6 h 6"/>
                    <a:gd name="T26" fmla="*/ 11 w 41"/>
                    <a:gd name="T27" fmla="*/ 0 h 6"/>
                    <a:gd name="T28" fmla="*/ 18 w 41"/>
                    <a:gd name="T29" fmla="*/ 0 h 6"/>
                    <a:gd name="T30" fmla="*/ 27 w 41"/>
                    <a:gd name="T31" fmla="*/ 0 h 6"/>
                    <a:gd name="T32" fmla="*/ 34 w 41"/>
                    <a:gd name="T33" fmla="*/ 0 h 6"/>
                    <a:gd name="T34" fmla="*/ 41 w 41"/>
                    <a:gd name="T35" fmla="*/ 0 h 6"/>
                    <a:gd name="T36" fmla="*/ 41 w 41"/>
                    <a:gd name="T37" fmla="*/ 6 h 6"/>
                    <a:gd name="T38" fmla="*/ 34 w 41"/>
                    <a:gd name="T39" fmla="*/ 6 h 6"/>
                    <a:gd name="T40" fmla="*/ 27 w 41"/>
                    <a:gd name="T41" fmla="*/ 6 h 6"/>
                    <a:gd name="T42" fmla="*/ 18 w 41"/>
                    <a:gd name="T43" fmla="*/ 6 h 6"/>
                    <a:gd name="T44" fmla="*/ 11 w 41"/>
                    <a:gd name="T45" fmla="*/ 6 h 6"/>
                    <a:gd name="T46" fmla="*/ 11 w 41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6"/>
                    <a:gd name="T74" fmla="*/ 41 w 4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8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4" name="Freeform 390"/>
                <p:cNvSpPr>
                  <a:spLocks/>
                </p:cNvSpPr>
                <p:nvPr/>
              </p:nvSpPr>
              <p:spPr bwMode="auto">
                <a:xfrm>
                  <a:off x="2448" y="2637"/>
                  <a:ext cx="41" cy="12"/>
                </a:xfrm>
                <a:custGeom>
                  <a:avLst/>
                  <a:gdLst>
                    <a:gd name="T0" fmla="*/ 0 w 41"/>
                    <a:gd name="T1" fmla="*/ 4 h 12"/>
                    <a:gd name="T2" fmla="*/ 11 w 41"/>
                    <a:gd name="T3" fmla="*/ 4 h 12"/>
                    <a:gd name="T4" fmla="*/ 11 w 41"/>
                    <a:gd name="T5" fmla="*/ 4 h 12"/>
                    <a:gd name="T6" fmla="*/ 11 w 41"/>
                    <a:gd name="T7" fmla="*/ 4 h 12"/>
                    <a:gd name="T8" fmla="*/ 11 w 41"/>
                    <a:gd name="T9" fmla="*/ 2 h 12"/>
                    <a:gd name="T10" fmla="*/ 11 w 41"/>
                    <a:gd name="T11" fmla="*/ 2 h 12"/>
                    <a:gd name="T12" fmla="*/ 12 w 41"/>
                    <a:gd name="T13" fmla="*/ 2 h 12"/>
                    <a:gd name="T14" fmla="*/ 16 w 41"/>
                    <a:gd name="T15" fmla="*/ 2 h 12"/>
                    <a:gd name="T16" fmla="*/ 18 w 41"/>
                    <a:gd name="T17" fmla="*/ 2 h 12"/>
                    <a:gd name="T18" fmla="*/ 19 w 41"/>
                    <a:gd name="T19" fmla="*/ 2 h 12"/>
                    <a:gd name="T20" fmla="*/ 19 w 41"/>
                    <a:gd name="T21" fmla="*/ 2 h 12"/>
                    <a:gd name="T22" fmla="*/ 19 w 41"/>
                    <a:gd name="T23" fmla="*/ 4 h 12"/>
                    <a:gd name="T24" fmla="*/ 19 w 41"/>
                    <a:gd name="T25" fmla="*/ 4 h 12"/>
                    <a:gd name="T26" fmla="*/ 19 w 41"/>
                    <a:gd name="T27" fmla="*/ 4 h 12"/>
                    <a:gd name="T28" fmla="*/ 30 w 41"/>
                    <a:gd name="T29" fmla="*/ 4 h 12"/>
                    <a:gd name="T30" fmla="*/ 30 w 41"/>
                    <a:gd name="T31" fmla="*/ 4 h 12"/>
                    <a:gd name="T32" fmla="*/ 32 w 41"/>
                    <a:gd name="T33" fmla="*/ 4 h 12"/>
                    <a:gd name="T34" fmla="*/ 32 w 41"/>
                    <a:gd name="T35" fmla="*/ 4 h 12"/>
                    <a:gd name="T36" fmla="*/ 32 w 41"/>
                    <a:gd name="T37" fmla="*/ 4 h 12"/>
                    <a:gd name="T38" fmla="*/ 32 w 41"/>
                    <a:gd name="T39" fmla="*/ 4 h 12"/>
                    <a:gd name="T40" fmla="*/ 34 w 41"/>
                    <a:gd name="T41" fmla="*/ 4 h 12"/>
                    <a:gd name="T42" fmla="*/ 34 w 41"/>
                    <a:gd name="T43" fmla="*/ 4 h 12"/>
                    <a:gd name="T44" fmla="*/ 34 w 41"/>
                    <a:gd name="T45" fmla="*/ 4 h 12"/>
                    <a:gd name="T46" fmla="*/ 34 w 41"/>
                    <a:gd name="T47" fmla="*/ 2 h 12"/>
                    <a:gd name="T48" fmla="*/ 34 w 41"/>
                    <a:gd name="T49" fmla="*/ 2 h 12"/>
                    <a:gd name="T50" fmla="*/ 32 w 41"/>
                    <a:gd name="T51" fmla="*/ 2 h 12"/>
                    <a:gd name="T52" fmla="*/ 32 w 41"/>
                    <a:gd name="T53" fmla="*/ 2 h 12"/>
                    <a:gd name="T54" fmla="*/ 34 w 41"/>
                    <a:gd name="T55" fmla="*/ 2 h 12"/>
                    <a:gd name="T56" fmla="*/ 37 w 41"/>
                    <a:gd name="T57" fmla="*/ 2 h 12"/>
                    <a:gd name="T58" fmla="*/ 39 w 41"/>
                    <a:gd name="T59" fmla="*/ 2 h 12"/>
                    <a:gd name="T60" fmla="*/ 41 w 41"/>
                    <a:gd name="T61" fmla="*/ 0 h 12"/>
                    <a:gd name="T62" fmla="*/ 41 w 41"/>
                    <a:gd name="T63" fmla="*/ 2 h 12"/>
                    <a:gd name="T64" fmla="*/ 41 w 41"/>
                    <a:gd name="T65" fmla="*/ 4 h 12"/>
                    <a:gd name="T66" fmla="*/ 41 w 41"/>
                    <a:gd name="T67" fmla="*/ 4 h 12"/>
                    <a:gd name="T68" fmla="*/ 41 w 41"/>
                    <a:gd name="T69" fmla="*/ 6 h 12"/>
                    <a:gd name="T70" fmla="*/ 41 w 41"/>
                    <a:gd name="T71" fmla="*/ 8 h 12"/>
                    <a:gd name="T72" fmla="*/ 39 w 41"/>
                    <a:gd name="T73" fmla="*/ 8 h 12"/>
                    <a:gd name="T74" fmla="*/ 39 w 41"/>
                    <a:gd name="T75" fmla="*/ 8 h 12"/>
                    <a:gd name="T76" fmla="*/ 39 w 41"/>
                    <a:gd name="T77" fmla="*/ 10 h 12"/>
                    <a:gd name="T78" fmla="*/ 37 w 41"/>
                    <a:gd name="T79" fmla="*/ 10 h 12"/>
                    <a:gd name="T80" fmla="*/ 37 w 41"/>
                    <a:gd name="T81" fmla="*/ 10 h 12"/>
                    <a:gd name="T82" fmla="*/ 36 w 41"/>
                    <a:gd name="T83" fmla="*/ 10 h 12"/>
                    <a:gd name="T84" fmla="*/ 34 w 41"/>
                    <a:gd name="T85" fmla="*/ 10 h 12"/>
                    <a:gd name="T86" fmla="*/ 32 w 41"/>
                    <a:gd name="T87" fmla="*/ 10 h 12"/>
                    <a:gd name="T88" fmla="*/ 30 w 41"/>
                    <a:gd name="T89" fmla="*/ 10 h 12"/>
                    <a:gd name="T90" fmla="*/ 19 w 41"/>
                    <a:gd name="T91" fmla="*/ 10 h 12"/>
                    <a:gd name="T92" fmla="*/ 19 w 41"/>
                    <a:gd name="T93" fmla="*/ 10 h 12"/>
                    <a:gd name="T94" fmla="*/ 19 w 41"/>
                    <a:gd name="T95" fmla="*/ 12 h 12"/>
                    <a:gd name="T96" fmla="*/ 19 w 41"/>
                    <a:gd name="T97" fmla="*/ 12 h 12"/>
                    <a:gd name="T98" fmla="*/ 19 w 41"/>
                    <a:gd name="T99" fmla="*/ 12 h 12"/>
                    <a:gd name="T100" fmla="*/ 18 w 41"/>
                    <a:gd name="T101" fmla="*/ 12 h 12"/>
                    <a:gd name="T102" fmla="*/ 16 w 41"/>
                    <a:gd name="T103" fmla="*/ 12 h 12"/>
                    <a:gd name="T104" fmla="*/ 12 w 41"/>
                    <a:gd name="T105" fmla="*/ 12 h 12"/>
                    <a:gd name="T106" fmla="*/ 11 w 41"/>
                    <a:gd name="T107" fmla="*/ 12 h 12"/>
                    <a:gd name="T108" fmla="*/ 11 w 41"/>
                    <a:gd name="T109" fmla="*/ 12 h 12"/>
                    <a:gd name="T110" fmla="*/ 11 w 41"/>
                    <a:gd name="T111" fmla="*/ 12 h 12"/>
                    <a:gd name="T112" fmla="*/ 11 w 41"/>
                    <a:gd name="T113" fmla="*/ 10 h 12"/>
                    <a:gd name="T114" fmla="*/ 11 w 41"/>
                    <a:gd name="T115" fmla="*/ 10 h 12"/>
                    <a:gd name="T116" fmla="*/ 5 w 41"/>
                    <a:gd name="T117" fmla="*/ 10 h 12"/>
                    <a:gd name="T118" fmla="*/ 0 w 41"/>
                    <a:gd name="T119" fmla="*/ 4 h 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"/>
                    <a:gd name="T181" fmla="*/ 0 h 12"/>
                    <a:gd name="T182" fmla="*/ 41 w 41"/>
                    <a:gd name="T183" fmla="*/ 12 h 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" h="12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5" name="Freeform 391"/>
                <p:cNvSpPr>
                  <a:spLocks/>
                </p:cNvSpPr>
                <p:nvPr/>
              </p:nvSpPr>
              <p:spPr bwMode="auto">
                <a:xfrm>
                  <a:off x="2459" y="2613"/>
                  <a:ext cx="30" cy="12"/>
                </a:xfrm>
                <a:custGeom>
                  <a:avLst/>
                  <a:gdLst>
                    <a:gd name="T0" fmla="*/ 0 w 30"/>
                    <a:gd name="T1" fmla="*/ 12 h 12"/>
                    <a:gd name="T2" fmla="*/ 0 w 30"/>
                    <a:gd name="T3" fmla="*/ 10 h 12"/>
                    <a:gd name="T4" fmla="*/ 0 w 30"/>
                    <a:gd name="T5" fmla="*/ 8 h 12"/>
                    <a:gd name="T6" fmla="*/ 0 w 30"/>
                    <a:gd name="T7" fmla="*/ 8 h 12"/>
                    <a:gd name="T8" fmla="*/ 5 w 30"/>
                    <a:gd name="T9" fmla="*/ 8 h 12"/>
                    <a:gd name="T10" fmla="*/ 3 w 30"/>
                    <a:gd name="T11" fmla="*/ 6 h 12"/>
                    <a:gd name="T12" fmla="*/ 3 w 30"/>
                    <a:gd name="T13" fmla="*/ 6 h 12"/>
                    <a:gd name="T14" fmla="*/ 0 w 30"/>
                    <a:gd name="T15" fmla="*/ 6 h 12"/>
                    <a:gd name="T16" fmla="*/ 0 w 30"/>
                    <a:gd name="T17" fmla="*/ 6 h 12"/>
                    <a:gd name="T18" fmla="*/ 0 w 30"/>
                    <a:gd name="T19" fmla="*/ 6 h 12"/>
                    <a:gd name="T20" fmla="*/ 0 w 30"/>
                    <a:gd name="T21" fmla="*/ 4 h 12"/>
                    <a:gd name="T22" fmla="*/ 0 w 30"/>
                    <a:gd name="T23" fmla="*/ 4 h 12"/>
                    <a:gd name="T24" fmla="*/ 0 w 30"/>
                    <a:gd name="T25" fmla="*/ 2 h 12"/>
                    <a:gd name="T26" fmla="*/ 0 w 30"/>
                    <a:gd name="T27" fmla="*/ 2 h 12"/>
                    <a:gd name="T28" fmla="*/ 0 w 30"/>
                    <a:gd name="T29" fmla="*/ 2 h 12"/>
                    <a:gd name="T30" fmla="*/ 1 w 30"/>
                    <a:gd name="T31" fmla="*/ 0 h 12"/>
                    <a:gd name="T32" fmla="*/ 3 w 30"/>
                    <a:gd name="T33" fmla="*/ 2 h 12"/>
                    <a:gd name="T34" fmla="*/ 5 w 30"/>
                    <a:gd name="T35" fmla="*/ 2 h 12"/>
                    <a:gd name="T36" fmla="*/ 7 w 30"/>
                    <a:gd name="T37" fmla="*/ 2 h 12"/>
                    <a:gd name="T38" fmla="*/ 8 w 30"/>
                    <a:gd name="T39" fmla="*/ 2 h 12"/>
                    <a:gd name="T40" fmla="*/ 8 w 30"/>
                    <a:gd name="T41" fmla="*/ 4 h 12"/>
                    <a:gd name="T42" fmla="*/ 8 w 30"/>
                    <a:gd name="T43" fmla="*/ 4 h 12"/>
                    <a:gd name="T44" fmla="*/ 8 w 30"/>
                    <a:gd name="T45" fmla="*/ 4 h 12"/>
                    <a:gd name="T46" fmla="*/ 8 w 30"/>
                    <a:gd name="T47" fmla="*/ 4 h 12"/>
                    <a:gd name="T48" fmla="*/ 8 w 30"/>
                    <a:gd name="T49" fmla="*/ 6 h 12"/>
                    <a:gd name="T50" fmla="*/ 8 w 30"/>
                    <a:gd name="T51" fmla="*/ 6 h 12"/>
                    <a:gd name="T52" fmla="*/ 10 w 30"/>
                    <a:gd name="T53" fmla="*/ 6 h 12"/>
                    <a:gd name="T54" fmla="*/ 12 w 30"/>
                    <a:gd name="T55" fmla="*/ 6 h 12"/>
                    <a:gd name="T56" fmla="*/ 14 w 30"/>
                    <a:gd name="T57" fmla="*/ 6 h 12"/>
                    <a:gd name="T58" fmla="*/ 16 w 30"/>
                    <a:gd name="T59" fmla="*/ 6 h 12"/>
                    <a:gd name="T60" fmla="*/ 19 w 30"/>
                    <a:gd name="T61" fmla="*/ 6 h 12"/>
                    <a:gd name="T62" fmla="*/ 30 w 30"/>
                    <a:gd name="T63" fmla="*/ 6 h 12"/>
                    <a:gd name="T64" fmla="*/ 30 w 30"/>
                    <a:gd name="T65" fmla="*/ 12 h 12"/>
                    <a:gd name="T66" fmla="*/ 23 w 30"/>
                    <a:gd name="T67" fmla="*/ 12 h 12"/>
                    <a:gd name="T68" fmla="*/ 16 w 30"/>
                    <a:gd name="T69" fmla="*/ 12 h 12"/>
                    <a:gd name="T70" fmla="*/ 7 w 30"/>
                    <a:gd name="T71" fmla="*/ 12 h 12"/>
                    <a:gd name="T72" fmla="*/ 0 w 30"/>
                    <a:gd name="T73" fmla="*/ 12 h 1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"/>
                    <a:gd name="T112" fmla="*/ 0 h 12"/>
                    <a:gd name="T113" fmla="*/ 30 w 30"/>
                    <a:gd name="T114" fmla="*/ 12 h 1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" h="12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9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lnTo>
                        <a:pt x="23" y="12"/>
                      </a:lnTo>
                      <a:lnTo>
                        <a:pt x="16" y="12"/>
                      </a:lnTo>
                      <a:lnTo>
                        <a:pt x="7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6" name="Freeform 392"/>
                <p:cNvSpPr>
                  <a:spLocks noEditPoints="1"/>
                </p:cNvSpPr>
                <p:nvPr/>
              </p:nvSpPr>
              <p:spPr bwMode="auto">
                <a:xfrm>
                  <a:off x="2459" y="2584"/>
                  <a:ext cx="30" cy="18"/>
                </a:xfrm>
                <a:custGeom>
                  <a:avLst/>
                  <a:gdLst>
                    <a:gd name="T0" fmla="*/ 14 w 30"/>
                    <a:gd name="T1" fmla="*/ 18 h 18"/>
                    <a:gd name="T2" fmla="*/ 8 w 30"/>
                    <a:gd name="T3" fmla="*/ 18 h 18"/>
                    <a:gd name="T4" fmla="*/ 7 w 30"/>
                    <a:gd name="T5" fmla="*/ 18 h 18"/>
                    <a:gd name="T6" fmla="*/ 3 w 30"/>
                    <a:gd name="T7" fmla="*/ 16 h 18"/>
                    <a:gd name="T8" fmla="*/ 1 w 30"/>
                    <a:gd name="T9" fmla="*/ 14 h 18"/>
                    <a:gd name="T10" fmla="*/ 0 w 30"/>
                    <a:gd name="T11" fmla="*/ 12 h 18"/>
                    <a:gd name="T12" fmla="*/ 0 w 30"/>
                    <a:gd name="T13" fmla="*/ 10 h 18"/>
                    <a:gd name="T14" fmla="*/ 0 w 30"/>
                    <a:gd name="T15" fmla="*/ 8 h 18"/>
                    <a:gd name="T16" fmla="*/ 1 w 30"/>
                    <a:gd name="T17" fmla="*/ 6 h 18"/>
                    <a:gd name="T18" fmla="*/ 3 w 30"/>
                    <a:gd name="T19" fmla="*/ 4 h 18"/>
                    <a:gd name="T20" fmla="*/ 5 w 30"/>
                    <a:gd name="T21" fmla="*/ 2 h 18"/>
                    <a:gd name="T22" fmla="*/ 7 w 30"/>
                    <a:gd name="T23" fmla="*/ 2 h 18"/>
                    <a:gd name="T24" fmla="*/ 8 w 30"/>
                    <a:gd name="T25" fmla="*/ 2 h 18"/>
                    <a:gd name="T26" fmla="*/ 12 w 30"/>
                    <a:gd name="T27" fmla="*/ 0 h 18"/>
                    <a:gd name="T28" fmla="*/ 14 w 30"/>
                    <a:gd name="T29" fmla="*/ 0 h 18"/>
                    <a:gd name="T30" fmla="*/ 17 w 30"/>
                    <a:gd name="T31" fmla="*/ 0 h 18"/>
                    <a:gd name="T32" fmla="*/ 21 w 30"/>
                    <a:gd name="T33" fmla="*/ 2 h 18"/>
                    <a:gd name="T34" fmla="*/ 25 w 30"/>
                    <a:gd name="T35" fmla="*/ 2 h 18"/>
                    <a:gd name="T36" fmla="*/ 26 w 30"/>
                    <a:gd name="T37" fmla="*/ 2 h 18"/>
                    <a:gd name="T38" fmla="*/ 28 w 30"/>
                    <a:gd name="T39" fmla="*/ 6 h 18"/>
                    <a:gd name="T40" fmla="*/ 30 w 30"/>
                    <a:gd name="T41" fmla="*/ 8 h 18"/>
                    <a:gd name="T42" fmla="*/ 30 w 30"/>
                    <a:gd name="T43" fmla="*/ 10 h 18"/>
                    <a:gd name="T44" fmla="*/ 30 w 30"/>
                    <a:gd name="T45" fmla="*/ 12 h 18"/>
                    <a:gd name="T46" fmla="*/ 28 w 30"/>
                    <a:gd name="T47" fmla="*/ 14 h 18"/>
                    <a:gd name="T48" fmla="*/ 26 w 30"/>
                    <a:gd name="T49" fmla="*/ 16 h 18"/>
                    <a:gd name="T50" fmla="*/ 25 w 30"/>
                    <a:gd name="T51" fmla="*/ 16 h 18"/>
                    <a:gd name="T52" fmla="*/ 21 w 30"/>
                    <a:gd name="T53" fmla="*/ 18 h 18"/>
                    <a:gd name="T54" fmla="*/ 17 w 30"/>
                    <a:gd name="T55" fmla="*/ 18 h 18"/>
                    <a:gd name="T56" fmla="*/ 14 w 30"/>
                    <a:gd name="T57" fmla="*/ 18 h 18"/>
                    <a:gd name="T58" fmla="*/ 14 w 30"/>
                    <a:gd name="T59" fmla="*/ 18 h 18"/>
                    <a:gd name="T60" fmla="*/ 14 w 30"/>
                    <a:gd name="T61" fmla="*/ 12 h 18"/>
                    <a:gd name="T62" fmla="*/ 16 w 30"/>
                    <a:gd name="T63" fmla="*/ 12 h 18"/>
                    <a:gd name="T64" fmla="*/ 17 w 30"/>
                    <a:gd name="T65" fmla="*/ 12 h 18"/>
                    <a:gd name="T66" fmla="*/ 21 w 30"/>
                    <a:gd name="T67" fmla="*/ 12 h 18"/>
                    <a:gd name="T68" fmla="*/ 21 w 30"/>
                    <a:gd name="T69" fmla="*/ 10 h 18"/>
                    <a:gd name="T70" fmla="*/ 23 w 30"/>
                    <a:gd name="T71" fmla="*/ 10 h 18"/>
                    <a:gd name="T72" fmla="*/ 23 w 30"/>
                    <a:gd name="T73" fmla="*/ 10 h 18"/>
                    <a:gd name="T74" fmla="*/ 23 w 30"/>
                    <a:gd name="T75" fmla="*/ 10 h 18"/>
                    <a:gd name="T76" fmla="*/ 23 w 30"/>
                    <a:gd name="T77" fmla="*/ 8 h 18"/>
                    <a:gd name="T78" fmla="*/ 23 w 30"/>
                    <a:gd name="T79" fmla="*/ 8 h 18"/>
                    <a:gd name="T80" fmla="*/ 21 w 30"/>
                    <a:gd name="T81" fmla="*/ 8 h 18"/>
                    <a:gd name="T82" fmla="*/ 21 w 30"/>
                    <a:gd name="T83" fmla="*/ 8 h 18"/>
                    <a:gd name="T84" fmla="*/ 19 w 30"/>
                    <a:gd name="T85" fmla="*/ 6 h 18"/>
                    <a:gd name="T86" fmla="*/ 17 w 30"/>
                    <a:gd name="T87" fmla="*/ 6 h 18"/>
                    <a:gd name="T88" fmla="*/ 16 w 30"/>
                    <a:gd name="T89" fmla="*/ 6 h 18"/>
                    <a:gd name="T90" fmla="*/ 14 w 30"/>
                    <a:gd name="T91" fmla="*/ 6 h 18"/>
                    <a:gd name="T92" fmla="*/ 12 w 30"/>
                    <a:gd name="T93" fmla="*/ 6 h 18"/>
                    <a:gd name="T94" fmla="*/ 10 w 30"/>
                    <a:gd name="T95" fmla="*/ 6 h 18"/>
                    <a:gd name="T96" fmla="*/ 8 w 30"/>
                    <a:gd name="T97" fmla="*/ 8 h 18"/>
                    <a:gd name="T98" fmla="*/ 7 w 30"/>
                    <a:gd name="T99" fmla="*/ 8 h 18"/>
                    <a:gd name="T100" fmla="*/ 7 w 30"/>
                    <a:gd name="T101" fmla="*/ 8 h 18"/>
                    <a:gd name="T102" fmla="*/ 7 w 30"/>
                    <a:gd name="T103" fmla="*/ 8 h 18"/>
                    <a:gd name="T104" fmla="*/ 7 w 30"/>
                    <a:gd name="T105" fmla="*/ 10 h 18"/>
                    <a:gd name="T106" fmla="*/ 7 w 30"/>
                    <a:gd name="T107" fmla="*/ 10 h 18"/>
                    <a:gd name="T108" fmla="*/ 7 w 30"/>
                    <a:gd name="T109" fmla="*/ 10 h 18"/>
                    <a:gd name="T110" fmla="*/ 8 w 30"/>
                    <a:gd name="T111" fmla="*/ 12 h 18"/>
                    <a:gd name="T112" fmla="*/ 14 w 30"/>
                    <a:gd name="T113" fmla="*/ 12 h 18"/>
                    <a:gd name="T114" fmla="*/ 14 w 30"/>
                    <a:gd name="T115" fmla="*/ 12 h 1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"/>
                    <a:gd name="T175" fmla="*/ 0 h 18"/>
                    <a:gd name="T176" fmla="*/ 30 w 30"/>
                    <a:gd name="T177" fmla="*/ 18 h 1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" h="18">
                      <a:moveTo>
                        <a:pt x="14" y="18"/>
                      </a:move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3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1" y="18"/>
                      </a:lnTo>
                      <a:lnTo>
                        <a:pt x="17" y="18"/>
                      </a:lnTo>
                      <a:lnTo>
                        <a:pt x="14" y="18"/>
                      </a:lnTo>
                      <a:close/>
                      <a:moveTo>
                        <a:pt x="14" y="12"/>
                      </a:moveTo>
                      <a:lnTo>
                        <a:pt x="16" y="12"/>
                      </a:lnTo>
                      <a:lnTo>
                        <a:pt x="17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8" y="12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7" name="Freeform 393"/>
                <p:cNvSpPr>
                  <a:spLocks/>
                </p:cNvSpPr>
                <p:nvPr/>
              </p:nvSpPr>
              <p:spPr bwMode="auto">
                <a:xfrm>
                  <a:off x="2459" y="2551"/>
                  <a:ext cx="30" cy="16"/>
                </a:xfrm>
                <a:custGeom>
                  <a:avLst/>
                  <a:gdLst>
                    <a:gd name="T0" fmla="*/ 21 w 30"/>
                    <a:gd name="T1" fmla="*/ 14 h 16"/>
                    <a:gd name="T2" fmla="*/ 19 w 30"/>
                    <a:gd name="T3" fmla="*/ 10 h 16"/>
                    <a:gd name="T4" fmla="*/ 23 w 30"/>
                    <a:gd name="T5" fmla="*/ 10 h 16"/>
                    <a:gd name="T6" fmla="*/ 23 w 30"/>
                    <a:gd name="T7" fmla="*/ 8 h 16"/>
                    <a:gd name="T8" fmla="*/ 25 w 30"/>
                    <a:gd name="T9" fmla="*/ 8 h 16"/>
                    <a:gd name="T10" fmla="*/ 25 w 30"/>
                    <a:gd name="T11" fmla="*/ 6 h 16"/>
                    <a:gd name="T12" fmla="*/ 23 w 30"/>
                    <a:gd name="T13" fmla="*/ 6 h 16"/>
                    <a:gd name="T14" fmla="*/ 23 w 30"/>
                    <a:gd name="T15" fmla="*/ 6 h 16"/>
                    <a:gd name="T16" fmla="*/ 21 w 30"/>
                    <a:gd name="T17" fmla="*/ 6 h 16"/>
                    <a:gd name="T18" fmla="*/ 21 w 30"/>
                    <a:gd name="T19" fmla="*/ 6 h 16"/>
                    <a:gd name="T20" fmla="*/ 19 w 30"/>
                    <a:gd name="T21" fmla="*/ 6 h 16"/>
                    <a:gd name="T22" fmla="*/ 19 w 30"/>
                    <a:gd name="T23" fmla="*/ 6 h 16"/>
                    <a:gd name="T24" fmla="*/ 19 w 30"/>
                    <a:gd name="T25" fmla="*/ 8 h 16"/>
                    <a:gd name="T26" fmla="*/ 17 w 30"/>
                    <a:gd name="T27" fmla="*/ 10 h 16"/>
                    <a:gd name="T28" fmla="*/ 16 w 30"/>
                    <a:gd name="T29" fmla="*/ 12 h 16"/>
                    <a:gd name="T30" fmla="*/ 16 w 30"/>
                    <a:gd name="T31" fmla="*/ 14 h 16"/>
                    <a:gd name="T32" fmla="*/ 14 w 30"/>
                    <a:gd name="T33" fmla="*/ 14 h 16"/>
                    <a:gd name="T34" fmla="*/ 12 w 30"/>
                    <a:gd name="T35" fmla="*/ 16 h 16"/>
                    <a:gd name="T36" fmla="*/ 7 w 30"/>
                    <a:gd name="T37" fmla="*/ 16 h 16"/>
                    <a:gd name="T38" fmla="*/ 3 w 30"/>
                    <a:gd name="T39" fmla="*/ 14 h 16"/>
                    <a:gd name="T40" fmla="*/ 1 w 30"/>
                    <a:gd name="T41" fmla="*/ 14 h 16"/>
                    <a:gd name="T42" fmla="*/ 0 w 30"/>
                    <a:gd name="T43" fmla="*/ 12 h 16"/>
                    <a:gd name="T44" fmla="*/ 0 w 30"/>
                    <a:gd name="T45" fmla="*/ 10 h 16"/>
                    <a:gd name="T46" fmla="*/ 0 w 30"/>
                    <a:gd name="T47" fmla="*/ 6 h 16"/>
                    <a:gd name="T48" fmla="*/ 0 w 30"/>
                    <a:gd name="T49" fmla="*/ 4 h 16"/>
                    <a:gd name="T50" fmla="*/ 1 w 30"/>
                    <a:gd name="T51" fmla="*/ 4 h 16"/>
                    <a:gd name="T52" fmla="*/ 3 w 30"/>
                    <a:gd name="T53" fmla="*/ 2 h 16"/>
                    <a:gd name="T54" fmla="*/ 5 w 30"/>
                    <a:gd name="T55" fmla="*/ 2 h 16"/>
                    <a:gd name="T56" fmla="*/ 7 w 30"/>
                    <a:gd name="T57" fmla="*/ 0 h 16"/>
                    <a:gd name="T58" fmla="*/ 8 w 30"/>
                    <a:gd name="T59" fmla="*/ 4 h 16"/>
                    <a:gd name="T60" fmla="*/ 8 w 30"/>
                    <a:gd name="T61" fmla="*/ 6 h 16"/>
                    <a:gd name="T62" fmla="*/ 7 w 30"/>
                    <a:gd name="T63" fmla="*/ 6 h 16"/>
                    <a:gd name="T64" fmla="*/ 5 w 30"/>
                    <a:gd name="T65" fmla="*/ 8 h 16"/>
                    <a:gd name="T66" fmla="*/ 5 w 30"/>
                    <a:gd name="T67" fmla="*/ 8 h 16"/>
                    <a:gd name="T68" fmla="*/ 5 w 30"/>
                    <a:gd name="T69" fmla="*/ 10 h 16"/>
                    <a:gd name="T70" fmla="*/ 5 w 30"/>
                    <a:gd name="T71" fmla="*/ 10 h 16"/>
                    <a:gd name="T72" fmla="*/ 7 w 30"/>
                    <a:gd name="T73" fmla="*/ 10 h 16"/>
                    <a:gd name="T74" fmla="*/ 8 w 30"/>
                    <a:gd name="T75" fmla="*/ 10 h 16"/>
                    <a:gd name="T76" fmla="*/ 8 w 30"/>
                    <a:gd name="T77" fmla="*/ 10 h 16"/>
                    <a:gd name="T78" fmla="*/ 10 w 30"/>
                    <a:gd name="T79" fmla="*/ 10 h 16"/>
                    <a:gd name="T80" fmla="*/ 10 w 30"/>
                    <a:gd name="T81" fmla="*/ 8 h 16"/>
                    <a:gd name="T82" fmla="*/ 10 w 30"/>
                    <a:gd name="T83" fmla="*/ 4 h 16"/>
                    <a:gd name="T84" fmla="*/ 12 w 30"/>
                    <a:gd name="T85" fmla="*/ 2 h 16"/>
                    <a:gd name="T86" fmla="*/ 14 w 30"/>
                    <a:gd name="T87" fmla="*/ 2 h 16"/>
                    <a:gd name="T88" fmla="*/ 16 w 30"/>
                    <a:gd name="T89" fmla="*/ 0 h 16"/>
                    <a:gd name="T90" fmla="*/ 19 w 30"/>
                    <a:gd name="T91" fmla="*/ 0 h 16"/>
                    <a:gd name="T92" fmla="*/ 26 w 30"/>
                    <a:gd name="T93" fmla="*/ 2 h 16"/>
                    <a:gd name="T94" fmla="*/ 28 w 30"/>
                    <a:gd name="T95" fmla="*/ 2 h 16"/>
                    <a:gd name="T96" fmla="*/ 30 w 30"/>
                    <a:gd name="T97" fmla="*/ 4 h 16"/>
                    <a:gd name="T98" fmla="*/ 30 w 30"/>
                    <a:gd name="T99" fmla="*/ 8 h 16"/>
                    <a:gd name="T100" fmla="*/ 30 w 30"/>
                    <a:gd name="T101" fmla="*/ 12 h 16"/>
                    <a:gd name="T102" fmla="*/ 26 w 30"/>
                    <a:gd name="T103" fmla="*/ 14 h 16"/>
                    <a:gd name="T104" fmla="*/ 23 w 30"/>
                    <a:gd name="T105" fmla="*/ 16 h 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"/>
                    <a:gd name="T160" fmla="*/ 0 h 16"/>
                    <a:gd name="T161" fmla="*/ 30 w 30"/>
                    <a:gd name="T162" fmla="*/ 16 h 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" h="16">
                      <a:moveTo>
                        <a:pt x="21" y="16"/>
                      </a:move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8" name="Freeform 394"/>
                <p:cNvSpPr>
                  <a:spLocks noEditPoints="1"/>
                </p:cNvSpPr>
                <p:nvPr/>
              </p:nvSpPr>
              <p:spPr bwMode="auto">
                <a:xfrm>
                  <a:off x="2459" y="2518"/>
                  <a:ext cx="30" cy="17"/>
                </a:xfrm>
                <a:custGeom>
                  <a:avLst/>
                  <a:gdLst>
                    <a:gd name="T0" fmla="*/ 14 w 30"/>
                    <a:gd name="T1" fmla="*/ 17 h 17"/>
                    <a:gd name="T2" fmla="*/ 8 w 30"/>
                    <a:gd name="T3" fmla="*/ 17 h 17"/>
                    <a:gd name="T4" fmla="*/ 7 w 30"/>
                    <a:gd name="T5" fmla="*/ 17 h 17"/>
                    <a:gd name="T6" fmla="*/ 3 w 30"/>
                    <a:gd name="T7" fmla="*/ 15 h 17"/>
                    <a:gd name="T8" fmla="*/ 1 w 30"/>
                    <a:gd name="T9" fmla="*/ 13 h 17"/>
                    <a:gd name="T10" fmla="*/ 0 w 30"/>
                    <a:gd name="T11" fmla="*/ 11 h 17"/>
                    <a:gd name="T12" fmla="*/ 0 w 30"/>
                    <a:gd name="T13" fmla="*/ 9 h 17"/>
                    <a:gd name="T14" fmla="*/ 0 w 30"/>
                    <a:gd name="T15" fmla="*/ 6 h 17"/>
                    <a:gd name="T16" fmla="*/ 1 w 30"/>
                    <a:gd name="T17" fmla="*/ 4 h 17"/>
                    <a:gd name="T18" fmla="*/ 3 w 30"/>
                    <a:gd name="T19" fmla="*/ 2 h 17"/>
                    <a:gd name="T20" fmla="*/ 5 w 30"/>
                    <a:gd name="T21" fmla="*/ 0 h 17"/>
                    <a:gd name="T22" fmla="*/ 7 w 30"/>
                    <a:gd name="T23" fmla="*/ 0 h 17"/>
                    <a:gd name="T24" fmla="*/ 8 w 30"/>
                    <a:gd name="T25" fmla="*/ 0 h 17"/>
                    <a:gd name="T26" fmla="*/ 14 w 30"/>
                    <a:gd name="T27" fmla="*/ 0 h 17"/>
                    <a:gd name="T28" fmla="*/ 17 w 30"/>
                    <a:gd name="T29" fmla="*/ 0 h 17"/>
                    <a:gd name="T30" fmla="*/ 21 w 30"/>
                    <a:gd name="T31" fmla="*/ 0 h 17"/>
                    <a:gd name="T32" fmla="*/ 25 w 30"/>
                    <a:gd name="T33" fmla="*/ 0 h 17"/>
                    <a:gd name="T34" fmla="*/ 26 w 30"/>
                    <a:gd name="T35" fmla="*/ 2 h 17"/>
                    <a:gd name="T36" fmla="*/ 28 w 30"/>
                    <a:gd name="T37" fmla="*/ 2 h 17"/>
                    <a:gd name="T38" fmla="*/ 28 w 30"/>
                    <a:gd name="T39" fmla="*/ 4 h 17"/>
                    <a:gd name="T40" fmla="*/ 30 w 30"/>
                    <a:gd name="T41" fmla="*/ 6 h 17"/>
                    <a:gd name="T42" fmla="*/ 30 w 30"/>
                    <a:gd name="T43" fmla="*/ 9 h 17"/>
                    <a:gd name="T44" fmla="*/ 30 w 30"/>
                    <a:gd name="T45" fmla="*/ 11 h 17"/>
                    <a:gd name="T46" fmla="*/ 28 w 30"/>
                    <a:gd name="T47" fmla="*/ 13 h 17"/>
                    <a:gd name="T48" fmla="*/ 26 w 30"/>
                    <a:gd name="T49" fmla="*/ 15 h 17"/>
                    <a:gd name="T50" fmla="*/ 25 w 30"/>
                    <a:gd name="T51" fmla="*/ 17 h 17"/>
                    <a:gd name="T52" fmla="*/ 21 w 30"/>
                    <a:gd name="T53" fmla="*/ 17 h 17"/>
                    <a:gd name="T54" fmla="*/ 17 w 30"/>
                    <a:gd name="T55" fmla="*/ 17 h 17"/>
                    <a:gd name="T56" fmla="*/ 14 w 30"/>
                    <a:gd name="T57" fmla="*/ 17 h 17"/>
                    <a:gd name="T58" fmla="*/ 14 w 30"/>
                    <a:gd name="T59" fmla="*/ 17 h 17"/>
                    <a:gd name="T60" fmla="*/ 14 w 30"/>
                    <a:gd name="T61" fmla="*/ 11 h 17"/>
                    <a:gd name="T62" fmla="*/ 16 w 30"/>
                    <a:gd name="T63" fmla="*/ 11 h 17"/>
                    <a:gd name="T64" fmla="*/ 17 w 30"/>
                    <a:gd name="T65" fmla="*/ 11 h 17"/>
                    <a:gd name="T66" fmla="*/ 21 w 30"/>
                    <a:gd name="T67" fmla="*/ 11 h 17"/>
                    <a:gd name="T68" fmla="*/ 21 w 30"/>
                    <a:gd name="T69" fmla="*/ 11 h 17"/>
                    <a:gd name="T70" fmla="*/ 23 w 30"/>
                    <a:gd name="T71" fmla="*/ 11 h 17"/>
                    <a:gd name="T72" fmla="*/ 23 w 30"/>
                    <a:gd name="T73" fmla="*/ 9 h 17"/>
                    <a:gd name="T74" fmla="*/ 23 w 30"/>
                    <a:gd name="T75" fmla="*/ 9 h 17"/>
                    <a:gd name="T76" fmla="*/ 23 w 30"/>
                    <a:gd name="T77" fmla="*/ 6 h 17"/>
                    <a:gd name="T78" fmla="*/ 23 w 30"/>
                    <a:gd name="T79" fmla="*/ 6 h 17"/>
                    <a:gd name="T80" fmla="*/ 21 w 30"/>
                    <a:gd name="T81" fmla="*/ 6 h 17"/>
                    <a:gd name="T82" fmla="*/ 21 w 30"/>
                    <a:gd name="T83" fmla="*/ 6 h 17"/>
                    <a:gd name="T84" fmla="*/ 19 w 30"/>
                    <a:gd name="T85" fmla="*/ 6 h 17"/>
                    <a:gd name="T86" fmla="*/ 17 w 30"/>
                    <a:gd name="T87" fmla="*/ 6 h 17"/>
                    <a:gd name="T88" fmla="*/ 16 w 30"/>
                    <a:gd name="T89" fmla="*/ 4 h 17"/>
                    <a:gd name="T90" fmla="*/ 14 w 30"/>
                    <a:gd name="T91" fmla="*/ 4 h 17"/>
                    <a:gd name="T92" fmla="*/ 12 w 30"/>
                    <a:gd name="T93" fmla="*/ 4 h 17"/>
                    <a:gd name="T94" fmla="*/ 12 w 30"/>
                    <a:gd name="T95" fmla="*/ 6 h 17"/>
                    <a:gd name="T96" fmla="*/ 10 w 30"/>
                    <a:gd name="T97" fmla="*/ 6 h 17"/>
                    <a:gd name="T98" fmla="*/ 8 w 30"/>
                    <a:gd name="T99" fmla="*/ 6 h 17"/>
                    <a:gd name="T100" fmla="*/ 7 w 30"/>
                    <a:gd name="T101" fmla="*/ 6 h 17"/>
                    <a:gd name="T102" fmla="*/ 7 w 30"/>
                    <a:gd name="T103" fmla="*/ 6 h 17"/>
                    <a:gd name="T104" fmla="*/ 7 w 30"/>
                    <a:gd name="T105" fmla="*/ 6 h 17"/>
                    <a:gd name="T106" fmla="*/ 7 w 30"/>
                    <a:gd name="T107" fmla="*/ 9 h 17"/>
                    <a:gd name="T108" fmla="*/ 7 w 30"/>
                    <a:gd name="T109" fmla="*/ 9 h 17"/>
                    <a:gd name="T110" fmla="*/ 7 w 30"/>
                    <a:gd name="T111" fmla="*/ 11 h 17"/>
                    <a:gd name="T112" fmla="*/ 7 w 30"/>
                    <a:gd name="T113" fmla="*/ 11 h 17"/>
                    <a:gd name="T114" fmla="*/ 8 w 30"/>
                    <a:gd name="T115" fmla="*/ 11 h 17"/>
                    <a:gd name="T116" fmla="*/ 14 w 30"/>
                    <a:gd name="T117" fmla="*/ 11 h 17"/>
                    <a:gd name="T118" fmla="*/ 14 w 30"/>
                    <a:gd name="T119" fmla="*/ 11 h 1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17"/>
                    <a:gd name="T182" fmla="*/ 30 w 30"/>
                    <a:gd name="T183" fmla="*/ 17 h 1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17">
                      <a:moveTo>
                        <a:pt x="14" y="17"/>
                      </a:moveTo>
                      <a:lnTo>
                        <a:pt x="8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6" y="15"/>
                      </a:lnTo>
                      <a:lnTo>
                        <a:pt x="25" y="17"/>
                      </a:lnTo>
                      <a:lnTo>
                        <a:pt x="21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close/>
                      <a:moveTo>
                        <a:pt x="14" y="11"/>
                      </a:move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8" y="11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9" name="Freeform 395"/>
                <p:cNvSpPr>
                  <a:spLocks/>
                </p:cNvSpPr>
                <p:nvPr/>
              </p:nvSpPr>
              <p:spPr bwMode="auto">
                <a:xfrm>
                  <a:off x="2469" y="2492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4 h 8"/>
                    <a:gd name="T4" fmla="*/ 0 w 9"/>
                    <a:gd name="T5" fmla="*/ 2 h 8"/>
                    <a:gd name="T6" fmla="*/ 0 w 9"/>
                    <a:gd name="T7" fmla="*/ 0 h 8"/>
                    <a:gd name="T8" fmla="*/ 2 w 9"/>
                    <a:gd name="T9" fmla="*/ 0 h 8"/>
                    <a:gd name="T10" fmla="*/ 4 w 9"/>
                    <a:gd name="T11" fmla="*/ 0 h 8"/>
                    <a:gd name="T12" fmla="*/ 9 w 9"/>
                    <a:gd name="T13" fmla="*/ 0 h 8"/>
                    <a:gd name="T14" fmla="*/ 9 w 9"/>
                    <a:gd name="T15" fmla="*/ 2 h 8"/>
                    <a:gd name="T16" fmla="*/ 9 w 9"/>
                    <a:gd name="T17" fmla="*/ 4 h 8"/>
                    <a:gd name="T18" fmla="*/ 9 w 9"/>
                    <a:gd name="T19" fmla="*/ 8 h 8"/>
                    <a:gd name="T20" fmla="*/ 4 w 9"/>
                    <a:gd name="T21" fmla="*/ 8 h 8"/>
                    <a:gd name="T22" fmla="*/ 2 w 9"/>
                    <a:gd name="T23" fmla="*/ 8 h 8"/>
                    <a:gd name="T24" fmla="*/ 0 w 9"/>
                    <a:gd name="T25" fmla="*/ 8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8"/>
                    <a:gd name="T41" fmla="*/ 9 w 9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0" name="Freeform 396"/>
                <p:cNvSpPr>
                  <a:spLocks/>
                </p:cNvSpPr>
                <p:nvPr/>
              </p:nvSpPr>
              <p:spPr bwMode="auto">
                <a:xfrm>
                  <a:off x="2384" y="3481"/>
                  <a:ext cx="51" cy="26"/>
                </a:xfrm>
                <a:custGeom>
                  <a:avLst/>
                  <a:gdLst>
                    <a:gd name="T0" fmla="*/ 0 w 51"/>
                    <a:gd name="T1" fmla="*/ 26 h 26"/>
                    <a:gd name="T2" fmla="*/ 0 w 51"/>
                    <a:gd name="T3" fmla="*/ 24 h 26"/>
                    <a:gd name="T4" fmla="*/ 0 w 51"/>
                    <a:gd name="T5" fmla="*/ 22 h 26"/>
                    <a:gd name="T6" fmla="*/ 0 w 51"/>
                    <a:gd name="T7" fmla="*/ 20 h 26"/>
                    <a:gd name="T8" fmla="*/ 0 w 51"/>
                    <a:gd name="T9" fmla="*/ 18 h 26"/>
                    <a:gd name="T10" fmla="*/ 7 w 51"/>
                    <a:gd name="T11" fmla="*/ 16 h 26"/>
                    <a:gd name="T12" fmla="*/ 14 w 51"/>
                    <a:gd name="T13" fmla="*/ 14 h 26"/>
                    <a:gd name="T14" fmla="*/ 21 w 51"/>
                    <a:gd name="T15" fmla="*/ 12 h 26"/>
                    <a:gd name="T16" fmla="*/ 28 w 51"/>
                    <a:gd name="T17" fmla="*/ 8 h 26"/>
                    <a:gd name="T18" fmla="*/ 21 w 51"/>
                    <a:gd name="T19" fmla="*/ 8 h 26"/>
                    <a:gd name="T20" fmla="*/ 14 w 51"/>
                    <a:gd name="T21" fmla="*/ 8 h 26"/>
                    <a:gd name="T22" fmla="*/ 7 w 51"/>
                    <a:gd name="T23" fmla="*/ 8 h 26"/>
                    <a:gd name="T24" fmla="*/ 0 w 51"/>
                    <a:gd name="T25" fmla="*/ 8 h 26"/>
                    <a:gd name="T26" fmla="*/ 0 w 51"/>
                    <a:gd name="T27" fmla="*/ 4 h 26"/>
                    <a:gd name="T28" fmla="*/ 0 w 51"/>
                    <a:gd name="T29" fmla="*/ 2 h 26"/>
                    <a:gd name="T30" fmla="*/ 0 w 51"/>
                    <a:gd name="T31" fmla="*/ 0 h 26"/>
                    <a:gd name="T32" fmla="*/ 26 w 51"/>
                    <a:gd name="T33" fmla="*/ 0 h 26"/>
                    <a:gd name="T34" fmla="*/ 39 w 51"/>
                    <a:gd name="T35" fmla="*/ 0 h 26"/>
                    <a:gd name="T36" fmla="*/ 51 w 51"/>
                    <a:gd name="T37" fmla="*/ 0 h 26"/>
                    <a:gd name="T38" fmla="*/ 51 w 51"/>
                    <a:gd name="T39" fmla="*/ 2 h 26"/>
                    <a:gd name="T40" fmla="*/ 51 w 51"/>
                    <a:gd name="T41" fmla="*/ 4 h 26"/>
                    <a:gd name="T42" fmla="*/ 51 w 51"/>
                    <a:gd name="T43" fmla="*/ 8 h 26"/>
                    <a:gd name="T44" fmla="*/ 37 w 51"/>
                    <a:gd name="T45" fmla="*/ 14 h 26"/>
                    <a:gd name="T46" fmla="*/ 30 w 51"/>
                    <a:gd name="T47" fmla="*/ 16 h 26"/>
                    <a:gd name="T48" fmla="*/ 23 w 51"/>
                    <a:gd name="T49" fmla="*/ 18 h 26"/>
                    <a:gd name="T50" fmla="*/ 30 w 51"/>
                    <a:gd name="T51" fmla="*/ 18 h 26"/>
                    <a:gd name="T52" fmla="*/ 37 w 51"/>
                    <a:gd name="T53" fmla="*/ 18 h 26"/>
                    <a:gd name="T54" fmla="*/ 51 w 51"/>
                    <a:gd name="T55" fmla="*/ 18 h 26"/>
                    <a:gd name="T56" fmla="*/ 51 w 51"/>
                    <a:gd name="T57" fmla="*/ 20 h 26"/>
                    <a:gd name="T58" fmla="*/ 51 w 51"/>
                    <a:gd name="T59" fmla="*/ 22 h 26"/>
                    <a:gd name="T60" fmla="*/ 51 w 51"/>
                    <a:gd name="T61" fmla="*/ 24 h 26"/>
                    <a:gd name="T62" fmla="*/ 51 w 51"/>
                    <a:gd name="T63" fmla="*/ 26 h 26"/>
                    <a:gd name="T64" fmla="*/ 39 w 51"/>
                    <a:gd name="T65" fmla="*/ 26 h 26"/>
                    <a:gd name="T66" fmla="*/ 26 w 51"/>
                    <a:gd name="T67" fmla="*/ 26 h 26"/>
                    <a:gd name="T68" fmla="*/ 0 w 51"/>
                    <a:gd name="T69" fmla="*/ 26 h 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1"/>
                    <a:gd name="T106" fmla="*/ 0 h 26"/>
                    <a:gd name="T107" fmla="*/ 51 w 51"/>
                    <a:gd name="T108" fmla="*/ 26 h 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1" h="26">
                      <a:moveTo>
                        <a:pt x="0" y="26"/>
                      </a:move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7" y="16"/>
                      </a:lnTo>
                      <a:lnTo>
                        <a:pt x="14" y="14"/>
                      </a:lnTo>
                      <a:lnTo>
                        <a:pt x="21" y="12"/>
                      </a:lnTo>
                      <a:lnTo>
                        <a:pt x="28" y="8"/>
                      </a:lnTo>
                      <a:lnTo>
                        <a:pt x="21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1" y="8"/>
                      </a:lnTo>
                      <a:lnTo>
                        <a:pt x="37" y="14"/>
                      </a:lnTo>
                      <a:lnTo>
                        <a:pt x="30" y="16"/>
                      </a:lnTo>
                      <a:lnTo>
                        <a:pt x="23" y="18"/>
                      </a:lnTo>
                      <a:lnTo>
                        <a:pt x="30" y="18"/>
                      </a:lnTo>
                      <a:lnTo>
                        <a:pt x="37" y="18"/>
                      </a:lnTo>
                      <a:lnTo>
                        <a:pt x="51" y="18"/>
                      </a:lnTo>
                      <a:lnTo>
                        <a:pt x="51" y="20"/>
                      </a:lnTo>
                      <a:lnTo>
                        <a:pt x="51" y="22"/>
                      </a:lnTo>
                      <a:lnTo>
                        <a:pt x="51" y="24"/>
                      </a:lnTo>
                      <a:lnTo>
                        <a:pt x="51" y="26"/>
                      </a:lnTo>
                      <a:lnTo>
                        <a:pt x="39" y="26"/>
                      </a:lnTo>
                      <a:lnTo>
                        <a:pt x="26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1" name="Freeform 397"/>
                <p:cNvSpPr>
                  <a:spLocks noEditPoints="1"/>
                </p:cNvSpPr>
                <p:nvPr/>
              </p:nvSpPr>
              <p:spPr bwMode="auto">
                <a:xfrm>
                  <a:off x="2398" y="3431"/>
                  <a:ext cx="39" cy="23"/>
                </a:xfrm>
                <a:custGeom>
                  <a:avLst/>
                  <a:gdLst>
                    <a:gd name="T0" fmla="*/ 19 w 39"/>
                    <a:gd name="T1" fmla="*/ 23 h 23"/>
                    <a:gd name="T2" fmla="*/ 16 w 39"/>
                    <a:gd name="T3" fmla="*/ 23 h 23"/>
                    <a:gd name="T4" fmla="*/ 12 w 39"/>
                    <a:gd name="T5" fmla="*/ 21 h 23"/>
                    <a:gd name="T6" fmla="*/ 9 w 39"/>
                    <a:gd name="T7" fmla="*/ 21 h 23"/>
                    <a:gd name="T8" fmla="*/ 5 w 39"/>
                    <a:gd name="T9" fmla="*/ 19 h 23"/>
                    <a:gd name="T10" fmla="*/ 3 w 39"/>
                    <a:gd name="T11" fmla="*/ 19 h 23"/>
                    <a:gd name="T12" fmla="*/ 2 w 39"/>
                    <a:gd name="T13" fmla="*/ 17 h 23"/>
                    <a:gd name="T14" fmla="*/ 0 w 39"/>
                    <a:gd name="T15" fmla="*/ 13 h 23"/>
                    <a:gd name="T16" fmla="*/ 0 w 39"/>
                    <a:gd name="T17" fmla="*/ 11 h 23"/>
                    <a:gd name="T18" fmla="*/ 0 w 39"/>
                    <a:gd name="T19" fmla="*/ 9 h 23"/>
                    <a:gd name="T20" fmla="*/ 2 w 39"/>
                    <a:gd name="T21" fmla="*/ 7 h 23"/>
                    <a:gd name="T22" fmla="*/ 3 w 39"/>
                    <a:gd name="T23" fmla="*/ 5 h 23"/>
                    <a:gd name="T24" fmla="*/ 5 w 39"/>
                    <a:gd name="T25" fmla="*/ 2 h 23"/>
                    <a:gd name="T26" fmla="*/ 9 w 39"/>
                    <a:gd name="T27" fmla="*/ 0 h 23"/>
                    <a:gd name="T28" fmla="*/ 12 w 39"/>
                    <a:gd name="T29" fmla="*/ 0 h 23"/>
                    <a:gd name="T30" fmla="*/ 19 w 39"/>
                    <a:gd name="T31" fmla="*/ 0 h 23"/>
                    <a:gd name="T32" fmla="*/ 27 w 39"/>
                    <a:gd name="T33" fmla="*/ 0 h 23"/>
                    <a:gd name="T34" fmla="*/ 30 w 39"/>
                    <a:gd name="T35" fmla="*/ 0 h 23"/>
                    <a:gd name="T36" fmla="*/ 34 w 39"/>
                    <a:gd name="T37" fmla="*/ 2 h 23"/>
                    <a:gd name="T38" fmla="*/ 36 w 39"/>
                    <a:gd name="T39" fmla="*/ 5 h 23"/>
                    <a:gd name="T40" fmla="*/ 37 w 39"/>
                    <a:gd name="T41" fmla="*/ 7 h 23"/>
                    <a:gd name="T42" fmla="*/ 39 w 39"/>
                    <a:gd name="T43" fmla="*/ 9 h 23"/>
                    <a:gd name="T44" fmla="*/ 39 w 39"/>
                    <a:gd name="T45" fmla="*/ 11 h 23"/>
                    <a:gd name="T46" fmla="*/ 39 w 39"/>
                    <a:gd name="T47" fmla="*/ 13 h 23"/>
                    <a:gd name="T48" fmla="*/ 37 w 39"/>
                    <a:gd name="T49" fmla="*/ 15 h 23"/>
                    <a:gd name="T50" fmla="*/ 36 w 39"/>
                    <a:gd name="T51" fmla="*/ 17 h 23"/>
                    <a:gd name="T52" fmla="*/ 34 w 39"/>
                    <a:gd name="T53" fmla="*/ 19 h 23"/>
                    <a:gd name="T54" fmla="*/ 30 w 39"/>
                    <a:gd name="T55" fmla="*/ 21 h 23"/>
                    <a:gd name="T56" fmla="*/ 27 w 39"/>
                    <a:gd name="T57" fmla="*/ 21 h 23"/>
                    <a:gd name="T58" fmla="*/ 23 w 39"/>
                    <a:gd name="T59" fmla="*/ 23 h 23"/>
                    <a:gd name="T60" fmla="*/ 19 w 39"/>
                    <a:gd name="T61" fmla="*/ 23 h 23"/>
                    <a:gd name="T62" fmla="*/ 19 w 39"/>
                    <a:gd name="T63" fmla="*/ 23 h 23"/>
                    <a:gd name="T64" fmla="*/ 19 w 39"/>
                    <a:gd name="T65" fmla="*/ 15 h 23"/>
                    <a:gd name="T66" fmla="*/ 21 w 39"/>
                    <a:gd name="T67" fmla="*/ 15 h 23"/>
                    <a:gd name="T68" fmla="*/ 23 w 39"/>
                    <a:gd name="T69" fmla="*/ 15 h 23"/>
                    <a:gd name="T70" fmla="*/ 27 w 39"/>
                    <a:gd name="T71" fmla="*/ 15 h 23"/>
                    <a:gd name="T72" fmla="*/ 28 w 39"/>
                    <a:gd name="T73" fmla="*/ 13 h 23"/>
                    <a:gd name="T74" fmla="*/ 28 w 39"/>
                    <a:gd name="T75" fmla="*/ 13 h 23"/>
                    <a:gd name="T76" fmla="*/ 28 w 39"/>
                    <a:gd name="T77" fmla="*/ 13 h 23"/>
                    <a:gd name="T78" fmla="*/ 28 w 39"/>
                    <a:gd name="T79" fmla="*/ 11 h 23"/>
                    <a:gd name="T80" fmla="*/ 28 w 39"/>
                    <a:gd name="T81" fmla="*/ 11 h 23"/>
                    <a:gd name="T82" fmla="*/ 28 w 39"/>
                    <a:gd name="T83" fmla="*/ 11 h 23"/>
                    <a:gd name="T84" fmla="*/ 27 w 39"/>
                    <a:gd name="T85" fmla="*/ 9 h 23"/>
                    <a:gd name="T86" fmla="*/ 23 w 39"/>
                    <a:gd name="T87" fmla="*/ 9 h 23"/>
                    <a:gd name="T88" fmla="*/ 21 w 39"/>
                    <a:gd name="T89" fmla="*/ 9 h 23"/>
                    <a:gd name="T90" fmla="*/ 19 w 39"/>
                    <a:gd name="T91" fmla="*/ 9 h 23"/>
                    <a:gd name="T92" fmla="*/ 18 w 39"/>
                    <a:gd name="T93" fmla="*/ 9 h 23"/>
                    <a:gd name="T94" fmla="*/ 16 w 39"/>
                    <a:gd name="T95" fmla="*/ 9 h 23"/>
                    <a:gd name="T96" fmla="*/ 12 w 39"/>
                    <a:gd name="T97" fmla="*/ 9 h 23"/>
                    <a:gd name="T98" fmla="*/ 11 w 39"/>
                    <a:gd name="T99" fmla="*/ 11 h 23"/>
                    <a:gd name="T100" fmla="*/ 11 w 39"/>
                    <a:gd name="T101" fmla="*/ 11 h 23"/>
                    <a:gd name="T102" fmla="*/ 9 w 39"/>
                    <a:gd name="T103" fmla="*/ 11 h 23"/>
                    <a:gd name="T104" fmla="*/ 9 w 39"/>
                    <a:gd name="T105" fmla="*/ 11 h 23"/>
                    <a:gd name="T106" fmla="*/ 9 w 39"/>
                    <a:gd name="T107" fmla="*/ 13 h 23"/>
                    <a:gd name="T108" fmla="*/ 11 w 39"/>
                    <a:gd name="T109" fmla="*/ 13 h 23"/>
                    <a:gd name="T110" fmla="*/ 11 w 39"/>
                    <a:gd name="T111" fmla="*/ 13 h 23"/>
                    <a:gd name="T112" fmla="*/ 12 w 39"/>
                    <a:gd name="T113" fmla="*/ 15 h 23"/>
                    <a:gd name="T114" fmla="*/ 16 w 39"/>
                    <a:gd name="T115" fmla="*/ 15 h 23"/>
                    <a:gd name="T116" fmla="*/ 18 w 39"/>
                    <a:gd name="T117" fmla="*/ 15 h 23"/>
                    <a:gd name="T118" fmla="*/ 19 w 39"/>
                    <a:gd name="T119" fmla="*/ 15 h 23"/>
                    <a:gd name="T120" fmla="*/ 19 w 39"/>
                    <a:gd name="T121" fmla="*/ 15 h 2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9"/>
                    <a:gd name="T184" fmla="*/ 0 h 23"/>
                    <a:gd name="T185" fmla="*/ 39 w 39"/>
                    <a:gd name="T186" fmla="*/ 23 h 2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9" h="23">
                      <a:moveTo>
                        <a:pt x="19" y="23"/>
                      </a:moveTo>
                      <a:lnTo>
                        <a:pt x="16" y="23"/>
                      </a:lnTo>
                      <a:lnTo>
                        <a:pt x="12" y="21"/>
                      </a:lnTo>
                      <a:lnTo>
                        <a:pt x="9" y="21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7" y="15"/>
                      </a:lnTo>
                      <a:lnTo>
                        <a:pt x="36" y="17"/>
                      </a:lnTo>
                      <a:lnTo>
                        <a:pt x="34" y="19"/>
                      </a:lnTo>
                      <a:lnTo>
                        <a:pt x="30" y="21"/>
                      </a:lnTo>
                      <a:lnTo>
                        <a:pt x="27" y="21"/>
                      </a:lnTo>
                      <a:lnTo>
                        <a:pt x="23" y="23"/>
                      </a:lnTo>
                      <a:lnTo>
                        <a:pt x="19" y="23"/>
                      </a:lnTo>
                      <a:close/>
                      <a:moveTo>
                        <a:pt x="19" y="15"/>
                      </a:move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27" y="15"/>
                      </a:lnTo>
                      <a:lnTo>
                        <a:pt x="28" y="13"/>
                      </a:lnTo>
                      <a:lnTo>
                        <a:pt x="28" y="11"/>
                      </a:lnTo>
                      <a:lnTo>
                        <a:pt x="27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2" y="15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2" name="Freeform 398"/>
                <p:cNvSpPr>
                  <a:spLocks/>
                </p:cNvSpPr>
                <p:nvPr/>
              </p:nvSpPr>
              <p:spPr bwMode="auto">
                <a:xfrm>
                  <a:off x="2398" y="3388"/>
                  <a:ext cx="37" cy="21"/>
                </a:xfrm>
                <a:custGeom>
                  <a:avLst/>
                  <a:gdLst>
                    <a:gd name="T0" fmla="*/ 0 w 37"/>
                    <a:gd name="T1" fmla="*/ 21 h 21"/>
                    <a:gd name="T2" fmla="*/ 0 w 37"/>
                    <a:gd name="T3" fmla="*/ 15 h 21"/>
                    <a:gd name="T4" fmla="*/ 3 w 37"/>
                    <a:gd name="T5" fmla="*/ 15 h 21"/>
                    <a:gd name="T6" fmla="*/ 5 w 37"/>
                    <a:gd name="T7" fmla="*/ 15 h 21"/>
                    <a:gd name="T8" fmla="*/ 7 w 37"/>
                    <a:gd name="T9" fmla="*/ 15 h 21"/>
                    <a:gd name="T10" fmla="*/ 5 w 37"/>
                    <a:gd name="T11" fmla="*/ 13 h 21"/>
                    <a:gd name="T12" fmla="*/ 3 w 37"/>
                    <a:gd name="T13" fmla="*/ 13 h 21"/>
                    <a:gd name="T14" fmla="*/ 2 w 37"/>
                    <a:gd name="T15" fmla="*/ 13 h 21"/>
                    <a:gd name="T16" fmla="*/ 2 w 37"/>
                    <a:gd name="T17" fmla="*/ 11 h 21"/>
                    <a:gd name="T18" fmla="*/ 0 w 37"/>
                    <a:gd name="T19" fmla="*/ 11 h 21"/>
                    <a:gd name="T20" fmla="*/ 0 w 37"/>
                    <a:gd name="T21" fmla="*/ 9 h 21"/>
                    <a:gd name="T22" fmla="*/ 0 w 37"/>
                    <a:gd name="T23" fmla="*/ 7 h 21"/>
                    <a:gd name="T24" fmla="*/ 0 w 37"/>
                    <a:gd name="T25" fmla="*/ 5 h 21"/>
                    <a:gd name="T26" fmla="*/ 0 w 37"/>
                    <a:gd name="T27" fmla="*/ 5 h 21"/>
                    <a:gd name="T28" fmla="*/ 2 w 37"/>
                    <a:gd name="T29" fmla="*/ 2 h 21"/>
                    <a:gd name="T30" fmla="*/ 3 w 37"/>
                    <a:gd name="T31" fmla="*/ 2 h 21"/>
                    <a:gd name="T32" fmla="*/ 5 w 37"/>
                    <a:gd name="T33" fmla="*/ 0 h 21"/>
                    <a:gd name="T34" fmla="*/ 7 w 37"/>
                    <a:gd name="T35" fmla="*/ 0 h 21"/>
                    <a:gd name="T36" fmla="*/ 11 w 37"/>
                    <a:gd name="T37" fmla="*/ 0 h 21"/>
                    <a:gd name="T38" fmla="*/ 14 w 37"/>
                    <a:gd name="T39" fmla="*/ 0 h 21"/>
                    <a:gd name="T40" fmla="*/ 19 w 37"/>
                    <a:gd name="T41" fmla="*/ 0 h 21"/>
                    <a:gd name="T42" fmla="*/ 27 w 37"/>
                    <a:gd name="T43" fmla="*/ 0 h 21"/>
                    <a:gd name="T44" fmla="*/ 32 w 37"/>
                    <a:gd name="T45" fmla="*/ 0 h 21"/>
                    <a:gd name="T46" fmla="*/ 37 w 37"/>
                    <a:gd name="T47" fmla="*/ 0 h 21"/>
                    <a:gd name="T48" fmla="*/ 37 w 37"/>
                    <a:gd name="T49" fmla="*/ 5 h 21"/>
                    <a:gd name="T50" fmla="*/ 37 w 37"/>
                    <a:gd name="T51" fmla="*/ 7 h 21"/>
                    <a:gd name="T52" fmla="*/ 37 w 37"/>
                    <a:gd name="T53" fmla="*/ 9 h 21"/>
                    <a:gd name="T54" fmla="*/ 34 w 37"/>
                    <a:gd name="T55" fmla="*/ 9 h 21"/>
                    <a:gd name="T56" fmla="*/ 28 w 37"/>
                    <a:gd name="T57" fmla="*/ 9 h 21"/>
                    <a:gd name="T58" fmla="*/ 18 w 37"/>
                    <a:gd name="T59" fmla="*/ 9 h 21"/>
                    <a:gd name="T60" fmla="*/ 16 w 37"/>
                    <a:gd name="T61" fmla="*/ 9 h 21"/>
                    <a:gd name="T62" fmla="*/ 14 w 37"/>
                    <a:gd name="T63" fmla="*/ 9 h 21"/>
                    <a:gd name="T64" fmla="*/ 12 w 37"/>
                    <a:gd name="T65" fmla="*/ 9 h 21"/>
                    <a:gd name="T66" fmla="*/ 12 w 37"/>
                    <a:gd name="T67" fmla="*/ 9 h 21"/>
                    <a:gd name="T68" fmla="*/ 11 w 37"/>
                    <a:gd name="T69" fmla="*/ 9 h 21"/>
                    <a:gd name="T70" fmla="*/ 11 w 37"/>
                    <a:gd name="T71" fmla="*/ 11 h 21"/>
                    <a:gd name="T72" fmla="*/ 11 w 37"/>
                    <a:gd name="T73" fmla="*/ 11 h 21"/>
                    <a:gd name="T74" fmla="*/ 11 w 37"/>
                    <a:gd name="T75" fmla="*/ 11 h 21"/>
                    <a:gd name="T76" fmla="*/ 11 w 37"/>
                    <a:gd name="T77" fmla="*/ 11 h 21"/>
                    <a:gd name="T78" fmla="*/ 11 w 37"/>
                    <a:gd name="T79" fmla="*/ 13 h 21"/>
                    <a:gd name="T80" fmla="*/ 11 w 37"/>
                    <a:gd name="T81" fmla="*/ 13 h 21"/>
                    <a:gd name="T82" fmla="*/ 12 w 37"/>
                    <a:gd name="T83" fmla="*/ 13 h 21"/>
                    <a:gd name="T84" fmla="*/ 16 w 37"/>
                    <a:gd name="T85" fmla="*/ 13 h 21"/>
                    <a:gd name="T86" fmla="*/ 18 w 37"/>
                    <a:gd name="T87" fmla="*/ 13 h 21"/>
                    <a:gd name="T88" fmla="*/ 19 w 37"/>
                    <a:gd name="T89" fmla="*/ 13 h 21"/>
                    <a:gd name="T90" fmla="*/ 25 w 37"/>
                    <a:gd name="T91" fmla="*/ 13 h 21"/>
                    <a:gd name="T92" fmla="*/ 28 w 37"/>
                    <a:gd name="T93" fmla="*/ 13 h 21"/>
                    <a:gd name="T94" fmla="*/ 37 w 37"/>
                    <a:gd name="T95" fmla="*/ 13 h 21"/>
                    <a:gd name="T96" fmla="*/ 37 w 37"/>
                    <a:gd name="T97" fmla="*/ 15 h 21"/>
                    <a:gd name="T98" fmla="*/ 37 w 37"/>
                    <a:gd name="T99" fmla="*/ 17 h 21"/>
                    <a:gd name="T100" fmla="*/ 37 w 37"/>
                    <a:gd name="T101" fmla="*/ 21 h 21"/>
                    <a:gd name="T102" fmla="*/ 0 w 37"/>
                    <a:gd name="T103" fmla="*/ 21 h 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7"/>
                    <a:gd name="T157" fmla="*/ 0 h 21"/>
                    <a:gd name="T158" fmla="*/ 37 w 37"/>
                    <a:gd name="T159" fmla="*/ 21 h 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7" h="21">
                      <a:moveTo>
                        <a:pt x="0" y="21"/>
                      </a:move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4" y="9"/>
                      </a:lnTo>
                      <a:lnTo>
                        <a:pt x="28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9" y="13"/>
                      </a:lnTo>
                      <a:lnTo>
                        <a:pt x="25" y="13"/>
                      </a:lnTo>
                      <a:lnTo>
                        <a:pt x="28" y="13"/>
                      </a:lnTo>
                      <a:lnTo>
                        <a:pt x="37" y="13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3" name="Freeform 399"/>
                <p:cNvSpPr>
                  <a:spLocks noEditPoints="1"/>
                </p:cNvSpPr>
                <p:nvPr/>
              </p:nvSpPr>
              <p:spPr bwMode="auto">
                <a:xfrm>
                  <a:off x="2398" y="3343"/>
                  <a:ext cx="39" cy="23"/>
                </a:xfrm>
                <a:custGeom>
                  <a:avLst/>
                  <a:gdLst>
                    <a:gd name="T0" fmla="*/ 12 w 39"/>
                    <a:gd name="T1" fmla="*/ 19 h 23"/>
                    <a:gd name="T2" fmla="*/ 9 w 39"/>
                    <a:gd name="T3" fmla="*/ 23 h 23"/>
                    <a:gd name="T4" fmla="*/ 5 w 39"/>
                    <a:gd name="T5" fmla="*/ 21 h 23"/>
                    <a:gd name="T6" fmla="*/ 3 w 39"/>
                    <a:gd name="T7" fmla="*/ 21 h 23"/>
                    <a:gd name="T8" fmla="*/ 0 w 39"/>
                    <a:gd name="T9" fmla="*/ 19 h 23"/>
                    <a:gd name="T10" fmla="*/ 0 w 39"/>
                    <a:gd name="T11" fmla="*/ 15 h 23"/>
                    <a:gd name="T12" fmla="*/ 0 w 39"/>
                    <a:gd name="T13" fmla="*/ 13 h 23"/>
                    <a:gd name="T14" fmla="*/ 2 w 39"/>
                    <a:gd name="T15" fmla="*/ 7 h 23"/>
                    <a:gd name="T16" fmla="*/ 3 w 39"/>
                    <a:gd name="T17" fmla="*/ 2 h 23"/>
                    <a:gd name="T18" fmla="*/ 12 w 39"/>
                    <a:gd name="T19" fmla="*/ 2 h 23"/>
                    <a:gd name="T20" fmla="*/ 30 w 39"/>
                    <a:gd name="T21" fmla="*/ 2 h 23"/>
                    <a:gd name="T22" fmla="*/ 34 w 39"/>
                    <a:gd name="T23" fmla="*/ 0 h 23"/>
                    <a:gd name="T24" fmla="*/ 37 w 39"/>
                    <a:gd name="T25" fmla="*/ 0 h 23"/>
                    <a:gd name="T26" fmla="*/ 37 w 39"/>
                    <a:gd name="T27" fmla="*/ 9 h 23"/>
                    <a:gd name="T28" fmla="*/ 36 w 39"/>
                    <a:gd name="T29" fmla="*/ 9 h 23"/>
                    <a:gd name="T30" fmla="*/ 36 w 39"/>
                    <a:gd name="T31" fmla="*/ 9 h 23"/>
                    <a:gd name="T32" fmla="*/ 36 w 39"/>
                    <a:gd name="T33" fmla="*/ 9 h 23"/>
                    <a:gd name="T34" fmla="*/ 37 w 39"/>
                    <a:gd name="T35" fmla="*/ 11 h 23"/>
                    <a:gd name="T36" fmla="*/ 39 w 39"/>
                    <a:gd name="T37" fmla="*/ 17 h 23"/>
                    <a:gd name="T38" fmla="*/ 37 w 39"/>
                    <a:gd name="T39" fmla="*/ 21 h 23"/>
                    <a:gd name="T40" fmla="*/ 32 w 39"/>
                    <a:gd name="T41" fmla="*/ 23 h 23"/>
                    <a:gd name="T42" fmla="*/ 27 w 39"/>
                    <a:gd name="T43" fmla="*/ 23 h 23"/>
                    <a:gd name="T44" fmla="*/ 21 w 39"/>
                    <a:gd name="T45" fmla="*/ 21 h 23"/>
                    <a:gd name="T46" fmla="*/ 16 w 39"/>
                    <a:gd name="T47" fmla="*/ 17 h 23"/>
                    <a:gd name="T48" fmla="*/ 14 w 39"/>
                    <a:gd name="T49" fmla="*/ 13 h 23"/>
                    <a:gd name="T50" fmla="*/ 14 w 39"/>
                    <a:gd name="T51" fmla="*/ 11 h 23"/>
                    <a:gd name="T52" fmla="*/ 9 w 39"/>
                    <a:gd name="T53" fmla="*/ 9 h 23"/>
                    <a:gd name="T54" fmla="*/ 9 w 39"/>
                    <a:gd name="T55" fmla="*/ 11 h 23"/>
                    <a:gd name="T56" fmla="*/ 7 w 39"/>
                    <a:gd name="T57" fmla="*/ 13 h 23"/>
                    <a:gd name="T58" fmla="*/ 9 w 39"/>
                    <a:gd name="T59" fmla="*/ 15 h 23"/>
                    <a:gd name="T60" fmla="*/ 12 w 39"/>
                    <a:gd name="T61" fmla="*/ 15 h 23"/>
                    <a:gd name="T62" fmla="*/ 21 w 39"/>
                    <a:gd name="T63" fmla="*/ 11 h 23"/>
                    <a:gd name="T64" fmla="*/ 21 w 39"/>
                    <a:gd name="T65" fmla="*/ 13 h 23"/>
                    <a:gd name="T66" fmla="*/ 23 w 39"/>
                    <a:gd name="T67" fmla="*/ 15 h 23"/>
                    <a:gd name="T68" fmla="*/ 27 w 39"/>
                    <a:gd name="T69" fmla="*/ 15 h 23"/>
                    <a:gd name="T70" fmla="*/ 28 w 39"/>
                    <a:gd name="T71" fmla="*/ 15 h 23"/>
                    <a:gd name="T72" fmla="*/ 30 w 39"/>
                    <a:gd name="T73" fmla="*/ 15 h 23"/>
                    <a:gd name="T74" fmla="*/ 30 w 39"/>
                    <a:gd name="T75" fmla="*/ 13 h 23"/>
                    <a:gd name="T76" fmla="*/ 30 w 39"/>
                    <a:gd name="T77" fmla="*/ 11 h 23"/>
                    <a:gd name="T78" fmla="*/ 28 w 39"/>
                    <a:gd name="T79" fmla="*/ 11 h 23"/>
                    <a:gd name="T80" fmla="*/ 25 w 39"/>
                    <a:gd name="T81" fmla="*/ 9 h 23"/>
                    <a:gd name="T82" fmla="*/ 23 w 39"/>
                    <a:gd name="T83" fmla="*/ 9 h 23"/>
                    <a:gd name="T84" fmla="*/ 21 w 39"/>
                    <a:gd name="T85" fmla="*/ 9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23"/>
                    <a:gd name="T131" fmla="*/ 39 w 39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23">
                      <a:moveTo>
                        <a:pt x="12" y="15"/>
                      </a:move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2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4" y="9"/>
                      </a:lnTo>
                      <a:lnTo>
                        <a:pt x="36" y="9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7" y="19"/>
                      </a:lnTo>
                      <a:lnTo>
                        <a:pt x="37" y="21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3" y="23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close/>
                      <a:moveTo>
                        <a:pt x="19" y="9"/>
                      </a:move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4" name="Freeform 400"/>
                <p:cNvSpPr>
                  <a:spLocks/>
                </p:cNvSpPr>
                <p:nvPr/>
              </p:nvSpPr>
              <p:spPr bwMode="auto">
                <a:xfrm>
                  <a:off x="2398" y="3300"/>
                  <a:ext cx="37" cy="21"/>
                </a:xfrm>
                <a:custGeom>
                  <a:avLst/>
                  <a:gdLst>
                    <a:gd name="T0" fmla="*/ 0 w 37"/>
                    <a:gd name="T1" fmla="*/ 21 h 21"/>
                    <a:gd name="T2" fmla="*/ 0 w 37"/>
                    <a:gd name="T3" fmla="*/ 15 h 21"/>
                    <a:gd name="T4" fmla="*/ 3 w 37"/>
                    <a:gd name="T5" fmla="*/ 15 h 21"/>
                    <a:gd name="T6" fmla="*/ 5 w 37"/>
                    <a:gd name="T7" fmla="*/ 15 h 21"/>
                    <a:gd name="T8" fmla="*/ 7 w 37"/>
                    <a:gd name="T9" fmla="*/ 15 h 21"/>
                    <a:gd name="T10" fmla="*/ 5 w 37"/>
                    <a:gd name="T11" fmla="*/ 13 h 21"/>
                    <a:gd name="T12" fmla="*/ 3 w 37"/>
                    <a:gd name="T13" fmla="*/ 13 h 21"/>
                    <a:gd name="T14" fmla="*/ 2 w 37"/>
                    <a:gd name="T15" fmla="*/ 13 h 21"/>
                    <a:gd name="T16" fmla="*/ 2 w 37"/>
                    <a:gd name="T17" fmla="*/ 11 h 21"/>
                    <a:gd name="T18" fmla="*/ 0 w 37"/>
                    <a:gd name="T19" fmla="*/ 11 h 21"/>
                    <a:gd name="T20" fmla="*/ 0 w 37"/>
                    <a:gd name="T21" fmla="*/ 9 h 21"/>
                    <a:gd name="T22" fmla="*/ 0 w 37"/>
                    <a:gd name="T23" fmla="*/ 7 h 21"/>
                    <a:gd name="T24" fmla="*/ 0 w 37"/>
                    <a:gd name="T25" fmla="*/ 5 h 21"/>
                    <a:gd name="T26" fmla="*/ 0 w 37"/>
                    <a:gd name="T27" fmla="*/ 5 h 21"/>
                    <a:gd name="T28" fmla="*/ 2 w 37"/>
                    <a:gd name="T29" fmla="*/ 5 h 21"/>
                    <a:gd name="T30" fmla="*/ 3 w 37"/>
                    <a:gd name="T31" fmla="*/ 2 h 21"/>
                    <a:gd name="T32" fmla="*/ 5 w 37"/>
                    <a:gd name="T33" fmla="*/ 0 h 21"/>
                    <a:gd name="T34" fmla="*/ 7 w 37"/>
                    <a:gd name="T35" fmla="*/ 0 h 21"/>
                    <a:gd name="T36" fmla="*/ 11 w 37"/>
                    <a:gd name="T37" fmla="*/ 0 h 21"/>
                    <a:gd name="T38" fmla="*/ 14 w 37"/>
                    <a:gd name="T39" fmla="*/ 0 h 21"/>
                    <a:gd name="T40" fmla="*/ 19 w 37"/>
                    <a:gd name="T41" fmla="*/ 0 h 21"/>
                    <a:gd name="T42" fmla="*/ 27 w 37"/>
                    <a:gd name="T43" fmla="*/ 0 h 21"/>
                    <a:gd name="T44" fmla="*/ 32 w 37"/>
                    <a:gd name="T45" fmla="*/ 0 h 21"/>
                    <a:gd name="T46" fmla="*/ 37 w 37"/>
                    <a:gd name="T47" fmla="*/ 0 h 21"/>
                    <a:gd name="T48" fmla="*/ 37 w 37"/>
                    <a:gd name="T49" fmla="*/ 2 h 21"/>
                    <a:gd name="T50" fmla="*/ 37 w 37"/>
                    <a:gd name="T51" fmla="*/ 5 h 21"/>
                    <a:gd name="T52" fmla="*/ 37 w 37"/>
                    <a:gd name="T53" fmla="*/ 7 h 21"/>
                    <a:gd name="T54" fmla="*/ 37 w 37"/>
                    <a:gd name="T55" fmla="*/ 9 h 21"/>
                    <a:gd name="T56" fmla="*/ 34 w 37"/>
                    <a:gd name="T57" fmla="*/ 9 h 21"/>
                    <a:gd name="T58" fmla="*/ 28 w 37"/>
                    <a:gd name="T59" fmla="*/ 9 h 21"/>
                    <a:gd name="T60" fmla="*/ 18 w 37"/>
                    <a:gd name="T61" fmla="*/ 9 h 21"/>
                    <a:gd name="T62" fmla="*/ 16 w 37"/>
                    <a:gd name="T63" fmla="*/ 9 h 21"/>
                    <a:gd name="T64" fmla="*/ 14 w 37"/>
                    <a:gd name="T65" fmla="*/ 9 h 21"/>
                    <a:gd name="T66" fmla="*/ 12 w 37"/>
                    <a:gd name="T67" fmla="*/ 9 h 21"/>
                    <a:gd name="T68" fmla="*/ 12 w 37"/>
                    <a:gd name="T69" fmla="*/ 9 h 21"/>
                    <a:gd name="T70" fmla="*/ 11 w 37"/>
                    <a:gd name="T71" fmla="*/ 9 h 21"/>
                    <a:gd name="T72" fmla="*/ 11 w 37"/>
                    <a:gd name="T73" fmla="*/ 11 h 21"/>
                    <a:gd name="T74" fmla="*/ 11 w 37"/>
                    <a:gd name="T75" fmla="*/ 11 h 21"/>
                    <a:gd name="T76" fmla="*/ 11 w 37"/>
                    <a:gd name="T77" fmla="*/ 11 h 21"/>
                    <a:gd name="T78" fmla="*/ 11 w 37"/>
                    <a:gd name="T79" fmla="*/ 13 h 21"/>
                    <a:gd name="T80" fmla="*/ 11 w 37"/>
                    <a:gd name="T81" fmla="*/ 13 h 21"/>
                    <a:gd name="T82" fmla="*/ 11 w 37"/>
                    <a:gd name="T83" fmla="*/ 13 h 21"/>
                    <a:gd name="T84" fmla="*/ 12 w 37"/>
                    <a:gd name="T85" fmla="*/ 13 h 21"/>
                    <a:gd name="T86" fmla="*/ 14 w 37"/>
                    <a:gd name="T87" fmla="*/ 13 h 21"/>
                    <a:gd name="T88" fmla="*/ 16 w 37"/>
                    <a:gd name="T89" fmla="*/ 15 h 21"/>
                    <a:gd name="T90" fmla="*/ 18 w 37"/>
                    <a:gd name="T91" fmla="*/ 15 h 21"/>
                    <a:gd name="T92" fmla="*/ 19 w 37"/>
                    <a:gd name="T93" fmla="*/ 15 h 21"/>
                    <a:gd name="T94" fmla="*/ 25 w 37"/>
                    <a:gd name="T95" fmla="*/ 15 h 21"/>
                    <a:gd name="T96" fmla="*/ 28 w 37"/>
                    <a:gd name="T97" fmla="*/ 15 h 21"/>
                    <a:gd name="T98" fmla="*/ 37 w 37"/>
                    <a:gd name="T99" fmla="*/ 15 h 21"/>
                    <a:gd name="T100" fmla="*/ 37 w 37"/>
                    <a:gd name="T101" fmla="*/ 21 h 21"/>
                    <a:gd name="T102" fmla="*/ 0 w 37"/>
                    <a:gd name="T103" fmla="*/ 21 h 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7"/>
                    <a:gd name="T157" fmla="*/ 0 h 21"/>
                    <a:gd name="T158" fmla="*/ 37 w 37"/>
                    <a:gd name="T159" fmla="*/ 21 h 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7" h="21">
                      <a:moveTo>
                        <a:pt x="0" y="21"/>
                      </a:move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4" y="9"/>
                      </a:lnTo>
                      <a:lnTo>
                        <a:pt x="28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28" y="15"/>
                      </a:lnTo>
                      <a:lnTo>
                        <a:pt x="37" y="15"/>
                      </a:lnTo>
                      <a:lnTo>
                        <a:pt x="3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5" name="Freeform 401"/>
                <p:cNvSpPr>
                  <a:spLocks noEditPoints="1"/>
                </p:cNvSpPr>
                <p:nvPr/>
              </p:nvSpPr>
              <p:spPr bwMode="auto">
                <a:xfrm>
                  <a:off x="2398" y="3255"/>
                  <a:ext cx="39" cy="23"/>
                </a:xfrm>
                <a:custGeom>
                  <a:avLst/>
                  <a:gdLst>
                    <a:gd name="T0" fmla="*/ 12 w 39"/>
                    <a:gd name="T1" fmla="*/ 23 h 23"/>
                    <a:gd name="T2" fmla="*/ 5 w 39"/>
                    <a:gd name="T3" fmla="*/ 21 h 23"/>
                    <a:gd name="T4" fmla="*/ 2 w 39"/>
                    <a:gd name="T5" fmla="*/ 17 h 23"/>
                    <a:gd name="T6" fmla="*/ 0 w 39"/>
                    <a:gd name="T7" fmla="*/ 13 h 23"/>
                    <a:gd name="T8" fmla="*/ 2 w 39"/>
                    <a:gd name="T9" fmla="*/ 7 h 23"/>
                    <a:gd name="T10" fmla="*/ 5 w 39"/>
                    <a:gd name="T11" fmla="*/ 2 h 23"/>
                    <a:gd name="T12" fmla="*/ 12 w 39"/>
                    <a:gd name="T13" fmla="*/ 2 h 23"/>
                    <a:gd name="T14" fmla="*/ 19 w 39"/>
                    <a:gd name="T15" fmla="*/ 0 h 23"/>
                    <a:gd name="T16" fmla="*/ 27 w 39"/>
                    <a:gd name="T17" fmla="*/ 2 h 23"/>
                    <a:gd name="T18" fmla="*/ 34 w 39"/>
                    <a:gd name="T19" fmla="*/ 4 h 23"/>
                    <a:gd name="T20" fmla="*/ 37 w 39"/>
                    <a:gd name="T21" fmla="*/ 9 h 23"/>
                    <a:gd name="T22" fmla="*/ 39 w 39"/>
                    <a:gd name="T23" fmla="*/ 13 h 23"/>
                    <a:gd name="T24" fmla="*/ 37 w 39"/>
                    <a:gd name="T25" fmla="*/ 17 h 23"/>
                    <a:gd name="T26" fmla="*/ 34 w 39"/>
                    <a:gd name="T27" fmla="*/ 21 h 23"/>
                    <a:gd name="T28" fmla="*/ 27 w 39"/>
                    <a:gd name="T29" fmla="*/ 23 h 23"/>
                    <a:gd name="T30" fmla="*/ 19 w 39"/>
                    <a:gd name="T31" fmla="*/ 23 h 23"/>
                    <a:gd name="T32" fmla="*/ 21 w 39"/>
                    <a:gd name="T33" fmla="*/ 17 h 23"/>
                    <a:gd name="T34" fmla="*/ 25 w 39"/>
                    <a:gd name="T35" fmla="*/ 15 h 23"/>
                    <a:gd name="T36" fmla="*/ 28 w 39"/>
                    <a:gd name="T37" fmla="*/ 15 h 23"/>
                    <a:gd name="T38" fmla="*/ 28 w 39"/>
                    <a:gd name="T39" fmla="*/ 13 h 23"/>
                    <a:gd name="T40" fmla="*/ 28 w 39"/>
                    <a:gd name="T41" fmla="*/ 11 h 23"/>
                    <a:gd name="T42" fmla="*/ 28 w 39"/>
                    <a:gd name="T43" fmla="*/ 11 h 23"/>
                    <a:gd name="T44" fmla="*/ 23 w 39"/>
                    <a:gd name="T45" fmla="*/ 9 h 23"/>
                    <a:gd name="T46" fmla="*/ 19 w 39"/>
                    <a:gd name="T47" fmla="*/ 9 h 23"/>
                    <a:gd name="T48" fmla="*/ 16 w 39"/>
                    <a:gd name="T49" fmla="*/ 9 h 23"/>
                    <a:gd name="T50" fmla="*/ 11 w 39"/>
                    <a:gd name="T51" fmla="*/ 11 h 23"/>
                    <a:gd name="T52" fmla="*/ 9 w 39"/>
                    <a:gd name="T53" fmla="*/ 11 h 23"/>
                    <a:gd name="T54" fmla="*/ 9 w 39"/>
                    <a:gd name="T55" fmla="*/ 13 h 23"/>
                    <a:gd name="T56" fmla="*/ 11 w 39"/>
                    <a:gd name="T57" fmla="*/ 15 h 23"/>
                    <a:gd name="T58" fmla="*/ 14 w 39"/>
                    <a:gd name="T59" fmla="*/ 15 h 23"/>
                    <a:gd name="T60" fmla="*/ 18 w 39"/>
                    <a:gd name="T61" fmla="*/ 17 h 23"/>
                    <a:gd name="T62" fmla="*/ 19 w 39"/>
                    <a:gd name="T63" fmla="*/ 17 h 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23"/>
                    <a:gd name="T98" fmla="*/ 39 w 39"/>
                    <a:gd name="T99" fmla="*/ 23 h 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23">
                      <a:moveTo>
                        <a:pt x="19" y="23"/>
                      </a:move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6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19" y="23"/>
                      </a:lnTo>
                      <a:close/>
                      <a:moveTo>
                        <a:pt x="19" y="17"/>
                      </a:move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28" y="13"/>
                      </a:lnTo>
                      <a:lnTo>
                        <a:pt x="28" y="11"/>
                      </a:lnTo>
                      <a:lnTo>
                        <a:pt x="27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6" name="Freeform 402"/>
                <p:cNvSpPr>
                  <a:spLocks noEditPoints="1"/>
                </p:cNvSpPr>
                <p:nvPr/>
              </p:nvSpPr>
              <p:spPr bwMode="auto">
                <a:xfrm>
                  <a:off x="2384" y="3227"/>
                  <a:ext cx="51" cy="6"/>
                </a:xfrm>
                <a:custGeom>
                  <a:avLst/>
                  <a:gdLst>
                    <a:gd name="T0" fmla="*/ 0 w 51"/>
                    <a:gd name="T1" fmla="*/ 6 h 6"/>
                    <a:gd name="T2" fmla="*/ 0 w 51"/>
                    <a:gd name="T3" fmla="*/ 0 h 6"/>
                    <a:gd name="T4" fmla="*/ 10 w 51"/>
                    <a:gd name="T5" fmla="*/ 0 h 6"/>
                    <a:gd name="T6" fmla="*/ 10 w 51"/>
                    <a:gd name="T7" fmla="*/ 6 h 6"/>
                    <a:gd name="T8" fmla="*/ 0 w 51"/>
                    <a:gd name="T9" fmla="*/ 6 h 6"/>
                    <a:gd name="T10" fmla="*/ 0 w 51"/>
                    <a:gd name="T11" fmla="*/ 6 h 6"/>
                    <a:gd name="T12" fmla="*/ 14 w 51"/>
                    <a:gd name="T13" fmla="*/ 6 h 6"/>
                    <a:gd name="T14" fmla="*/ 14 w 51"/>
                    <a:gd name="T15" fmla="*/ 0 h 6"/>
                    <a:gd name="T16" fmla="*/ 51 w 51"/>
                    <a:gd name="T17" fmla="*/ 0 h 6"/>
                    <a:gd name="T18" fmla="*/ 51 w 51"/>
                    <a:gd name="T19" fmla="*/ 6 h 6"/>
                    <a:gd name="T20" fmla="*/ 14 w 51"/>
                    <a:gd name="T21" fmla="*/ 6 h 6"/>
                    <a:gd name="T22" fmla="*/ 14 w 51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"/>
                    <a:gd name="T37" fmla="*/ 0 h 6"/>
                    <a:gd name="T38" fmla="*/ 51 w 51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7" name="Freeform 403"/>
                <p:cNvSpPr>
                  <a:spLocks/>
                </p:cNvSpPr>
                <p:nvPr/>
              </p:nvSpPr>
              <p:spPr bwMode="auto">
                <a:xfrm>
                  <a:off x="2398" y="3190"/>
                  <a:ext cx="39" cy="22"/>
                </a:xfrm>
                <a:custGeom>
                  <a:avLst/>
                  <a:gdLst>
                    <a:gd name="T0" fmla="*/ 23 w 39"/>
                    <a:gd name="T1" fmla="*/ 6 h 22"/>
                    <a:gd name="T2" fmla="*/ 25 w 39"/>
                    <a:gd name="T3" fmla="*/ 2 h 22"/>
                    <a:gd name="T4" fmla="*/ 27 w 39"/>
                    <a:gd name="T5" fmla="*/ 0 h 22"/>
                    <a:gd name="T6" fmla="*/ 30 w 39"/>
                    <a:gd name="T7" fmla="*/ 2 h 22"/>
                    <a:gd name="T8" fmla="*/ 34 w 39"/>
                    <a:gd name="T9" fmla="*/ 2 h 22"/>
                    <a:gd name="T10" fmla="*/ 37 w 39"/>
                    <a:gd name="T11" fmla="*/ 6 h 22"/>
                    <a:gd name="T12" fmla="*/ 39 w 39"/>
                    <a:gd name="T13" fmla="*/ 8 h 22"/>
                    <a:gd name="T14" fmla="*/ 39 w 39"/>
                    <a:gd name="T15" fmla="*/ 14 h 22"/>
                    <a:gd name="T16" fmla="*/ 37 w 39"/>
                    <a:gd name="T17" fmla="*/ 16 h 22"/>
                    <a:gd name="T18" fmla="*/ 36 w 39"/>
                    <a:gd name="T19" fmla="*/ 18 h 22"/>
                    <a:gd name="T20" fmla="*/ 32 w 39"/>
                    <a:gd name="T21" fmla="*/ 20 h 22"/>
                    <a:gd name="T22" fmla="*/ 28 w 39"/>
                    <a:gd name="T23" fmla="*/ 22 h 22"/>
                    <a:gd name="T24" fmla="*/ 25 w 39"/>
                    <a:gd name="T25" fmla="*/ 22 h 22"/>
                    <a:gd name="T26" fmla="*/ 9 w 39"/>
                    <a:gd name="T27" fmla="*/ 22 h 22"/>
                    <a:gd name="T28" fmla="*/ 7 w 39"/>
                    <a:gd name="T29" fmla="*/ 20 h 22"/>
                    <a:gd name="T30" fmla="*/ 3 w 39"/>
                    <a:gd name="T31" fmla="*/ 18 h 22"/>
                    <a:gd name="T32" fmla="*/ 2 w 39"/>
                    <a:gd name="T33" fmla="*/ 18 h 22"/>
                    <a:gd name="T34" fmla="*/ 0 w 39"/>
                    <a:gd name="T35" fmla="*/ 16 h 22"/>
                    <a:gd name="T36" fmla="*/ 0 w 39"/>
                    <a:gd name="T37" fmla="*/ 12 h 22"/>
                    <a:gd name="T38" fmla="*/ 0 w 39"/>
                    <a:gd name="T39" fmla="*/ 8 h 22"/>
                    <a:gd name="T40" fmla="*/ 2 w 39"/>
                    <a:gd name="T41" fmla="*/ 4 h 22"/>
                    <a:gd name="T42" fmla="*/ 7 w 39"/>
                    <a:gd name="T43" fmla="*/ 2 h 22"/>
                    <a:gd name="T44" fmla="*/ 12 w 39"/>
                    <a:gd name="T45" fmla="*/ 0 h 22"/>
                    <a:gd name="T46" fmla="*/ 14 w 39"/>
                    <a:gd name="T47" fmla="*/ 4 h 22"/>
                    <a:gd name="T48" fmla="*/ 14 w 39"/>
                    <a:gd name="T49" fmla="*/ 8 h 22"/>
                    <a:gd name="T50" fmla="*/ 11 w 39"/>
                    <a:gd name="T51" fmla="*/ 8 h 22"/>
                    <a:gd name="T52" fmla="*/ 9 w 39"/>
                    <a:gd name="T53" fmla="*/ 10 h 22"/>
                    <a:gd name="T54" fmla="*/ 9 w 39"/>
                    <a:gd name="T55" fmla="*/ 10 h 22"/>
                    <a:gd name="T56" fmla="*/ 11 w 39"/>
                    <a:gd name="T57" fmla="*/ 12 h 22"/>
                    <a:gd name="T58" fmla="*/ 12 w 39"/>
                    <a:gd name="T59" fmla="*/ 14 h 22"/>
                    <a:gd name="T60" fmla="*/ 18 w 39"/>
                    <a:gd name="T61" fmla="*/ 14 h 22"/>
                    <a:gd name="T62" fmla="*/ 21 w 39"/>
                    <a:gd name="T63" fmla="*/ 14 h 22"/>
                    <a:gd name="T64" fmla="*/ 27 w 39"/>
                    <a:gd name="T65" fmla="*/ 14 h 22"/>
                    <a:gd name="T66" fmla="*/ 28 w 39"/>
                    <a:gd name="T67" fmla="*/ 14 h 22"/>
                    <a:gd name="T68" fmla="*/ 28 w 39"/>
                    <a:gd name="T69" fmla="*/ 12 h 22"/>
                    <a:gd name="T70" fmla="*/ 28 w 39"/>
                    <a:gd name="T71" fmla="*/ 10 h 22"/>
                    <a:gd name="T72" fmla="*/ 28 w 39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"/>
                    <a:gd name="T112" fmla="*/ 0 h 22"/>
                    <a:gd name="T113" fmla="*/ 39 w 39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" h="22">
                      <a:moveTo>
                        <a:pt x="23" y="8"/>
                      </a:move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4"/>
                      </a:lnTo>
                      <a:lnTo>
                        <a:pt x="37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2" y="20"/>
                      </a:lnTo>
                      <a:lnTo>
                        <a:pt x="30" y="20"/>
                      </a:lnTo>
                      <a:lnTo>
                        <a:pt x="28" y="22"/>
                      </a:lnTo>
                      <a:lnTo>
                        <a:pt x="27" y="22"/>
                      </a:lnTo>
                      <a:lnTo>
                        <a:pt x="25" y="22"/>
                      </a:lnTo>
                      <a:lnTo>
                        <a:pt x="19" y="22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3" y="20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3" y="14"/>
                      </a:lnTo>
                      <a:lnTo>
                        <a:pt x="27" y="14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8" name="Freeform 404"/>
                <p:cNvSpPr>
                  <a:spLocks noEditPoints="1"/>
                </p:cNvSpPr>
                <p:nvPr/>
              </p:nvSpPr>
              <p:spPr bwMode="auto">
                <a:xfrm>
                  <a:off x="2398" y="3124"/>
                  <a:ext cx="39" cy="23"/>
                </a:xfrm>
                <a:custGeom>
                  <a:avLst/>
                  <a:gdLst>
                    <a:gd name="T0" fmla="*/ 12 w 39"/>
                    <a:gd name="T1" fmla="*/ 19 h 23"/>
                    <a:gd name="T2" fmla="*/ 9 w 39"/>
                    <a:gd name="T3" fmla="*/ 23 h 23"/>
                    <a:gd name="T4" fmla="*/ 5 w 39"/>
                    <a:gd name="T5" fmla="*/ 21 h 23"/>
                    <a:gd name="T6" fmla="*/ 3 w 39"/>
                    <a:gd name="T7" fmla="*/ 21 h 23"/>
                    <a:gd name="T8" fmla="*/ 0 w 39"/>
                    <a:gd name="T9" fmla="*/ 19 h 23"/>
                    <a:gd name="T10" fmla="*/ 0 w 39"/>
                    <a:gd name="T11" fmla="*/ 15 h 23"/>
                    <a:gd name="T12" fmla="*/ 0 w 39"/>
                    <a:gd name="T13" fmla="*/ 6 h 23"/>
                    <a:gd name="T14" fmla="*/ 2 w 39"/>
                    <a:gd name="T15" fmla="*/ 4 h 23"/>
                    <a:gd name="T16" fmla="*/ 5 w 39"/>
                    <a:gd name="T17" fmla="*/ 2 h 23"/>
                    <a:gd name="T18" fmla="*/ 11 w 39"/>
                    <a:gd name="T19" fmla="*/ 2 h 23"/>
                    <a:gd name="T20" fmla="*/ 18 w 39"/>
                    <a:gd name="T21" fmla="*/ 0 h 23"/>
                    <a:gd name="T22" fmla="*/ 32 w 39"/>
                    <a:gd name="T23" fmla="*/ 0 h 23"/>
                    <a:gd name="T24" fmla="*/ 36 w 39"/>
                    <a:gd name="T25" fmla="*/ 0 h 23"/>
                    <a:gd name="T26" fmla="*/ 37 w 39"/>
                    <a:gd name="T27" fmla="*/ 6 h 23"/>
                    <a:gd name="T28" fmla="*/ 36 w 39"/>
                    <a:gd name="T29" fmla="*/ 9 h 23"/>
                    <a:gd name="T30" fmla="*/ 36 w 39"/>
                    <a:gd name="T31" fmla="*/ 9 h 23"/>
                    <a:gd name="T32" fmla="*/ 36 w 39"/>
                    <a:gd name="T33" fmla="*/ 9 h 23"/>
                    <a:gd name="T34" fmla="*/ 37 w 39"/>
                    <a:gd name="T35" fmla="*/ 11 h 23"/>
                    <a:gd name="T36" fmla="*/ 39 w 39"/>
                    <a:gd name="T37" fmla="*/ 17 h 23"/>
                    <a:gd name="T38" fmla="*/ 37 w 39"/>
                    <a:gd name="T39" fmla="*/ 21 h 23"/>
                    <a:gd name="T40" fmla="*/ 32 w 39"/>
                    <a:gd name="T41" fmla="*/ 23 h 23"/>
                    <a:gd name="T42" fmla="*/ 27 w 39"/>
                    <a:gd name="T43" fmla="*/ 23 h 23"/>
                    <a:gd name="T44" fmla="*/ 21 w 39"/>
                    <a:gd name="T45" fmla="*/ 21 h 23"/>
                    <a:gd name="T46" fmla="*/ 16 w 39"/>
                    <a:gd name="T47" fmla="*/ 17 h 23"/>
                    <a:gd name="T48" fmla="*/ 14 w 39"/>
                    <a:gd name="T49" fmla="*/ 13 h 23"/>
                    <a:gd name="T50" fmla="*/ 14 w 39"/>
                    <a:gd name="T51" fmla="*/ 11 h 23"/>
                    <a:gd name="T52" fmla="*/ 9 w 39"/>
                    <a:gd name="T53" fmla="*/ 9 h 23"/>
                    <a:gd name="T54" fmla="*/ 9 w 39"/>
                    <a:gd name="T55" fmla="*/ 11 h 23"/>
                    <a:gd name="T56" fmla="*/ 7 w 39"/>
                    <a:gd name="T57" fmla="*/ 13 h 23"/>
                    <a:gd name="T58" fmla="*/ 9 w 39"/>
                    <a:gd name="T59" fmla="*/ 15 h 23"/>
                    <a:gd name="T60" fmla="*/ 12 w 39"/>
                    <a:gd name="T61" fmla="*/ 15 h 23"/>
                    <a:gd name="T62" fmla="*/ 21 w 39"/>
                    <a:gd name="T63" fmla="*/ 11 h 23"/>
                    <a:gd name="T64" fmla="*/ 21 w 39"/>
                    <a:gd name="T65" fmla="*/ 13 h 23"/>
                    <a:gd name="T66" fmla="*/ 23 w 39"/>
                    <a:gd name="T67" fmla="*/ 15 h 23"/>
                    <a:gd name="T68" fmla="*/ 27 w 39"/>
                    <a:gd name="T69" fmla="*/ 15 h 23"/>
                    <a:gd name="T70" fmla="*/ 28 w 39"/>
                    <a:gd name="T71" fmla="*/ 15 h 23"/>
                    <a:gd name="T72" fmla="*/ 30 w 39"/>
                    <a:gd name="T73" fmla="*/ 15 h 23"/>
                    <a:gd name="T74" fmla="*/ 30 w 39"/>
                    <a:gd name="T75" fmla="*/ 13 h 23"/>
                    <a:gd name="T76" fmla="*/ 30 w 39"/>
                    <a:gd name="T77" fmla="*/ 11 h 23"/>
                    <a:gd name="T78" fmla="*/ 28 w 39"/>
                    <a:gd name="T79" fmla="*/ 11 h 23"/>
                    <a:gd name="T80" fmla="*/ 25 w 39"/>
                    <a:gd name="T81" fmla="*/ 9 h 23"/>
                    <a:gd name="T82" fmla="*/ 23 w 39"/>
                    <a:gd name="T83" fmla="*/ 9 h 23"/>
                    <a:gd name="T84" fmla="*/ 21 w 39"/>
                    <a:gd name="T85" fmla="*/ 9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23"/>
                    <a:gd name="T131" fmla="*/ 39 w 39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23">
                      <a:moveTo>
                        <a:pt x="12" y="15"/>
                      </a:move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4" y="9"/>
                      </a:lnTo>
                      <a:lnTo>
                        <a:pt x="36" y="9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7" y="19"/>
                      </a:lnTo>
                      <a:lnTo>
                        <a:pt x="37" y="21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3" y="23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close/>
                      <a:moveTo>
                        <a:pt x="19" y="9"/>
                      </a:move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9" name="Freeform 405"/>
                <p:cNvSpPr>
                  <a:spLocks/>
                </p:cNvSpPr>
                <p:nvPr/>
              </p:nvSpPr>
              <p:spPr bwMode="auto">
                <a:xfrm>
                  <a:off x="2398" y="3081"/>
                  <a:ext cx="39" cy="23"/>
                </a:xfrm>
                <a:custGeom>
                  <a:avLst/>
                  <a:gdLst>
                    <a:gd name="T0" fmla="*/ 23 w 39"/>
                    <a:gd name="T1" fmla="*/ 4 h 23"/>
                    <a:gd name="T2" fmla="*/ 25 w 39"/>
                    <a:gd name="T3" fmla="*/ 2 h 23"/>
                    <a:gd name="T4" fmla="*/ 27 w 39"/>
                    <a:gd name="T5" fmla="*/ 0 h 23"/>
                    <a:gd name="T6" fmla="*/ 32 w 39"/>
                    <a:gd name="T7" fmla="*/ 0 h 23"/>
                    <a:gd name="T8" fmla="*/ 36 w 39"/>
                    <a:gd name="T9" fmla="*/ 2 h 23"/>
                    <a:gd name="T10" fmla="*/ 37 w 39"/>
                    <a:gd name="T11" fmla="*/ 4 h 23"/>
                    <a:gd name="T12" fmla="*/ 39 w 39"/>
                    <a:gd name="T13" fmla="*/ 9 h 23"/>
                    <a:gd name="T14" fmla="*/ 39 w 39"/>
                    <a:gd name="T15" fmla="*/ 13 h 23"/>
                    <a:gd name="T16" fmla="*/ 37 w 39"/>
                    <a:gd name="T17" fmla="*/ 15 h 23"/>
                    <a:gd name="T18" fmla="*/ 36 w 39"/>
                    <a:gd name="T19" fmla="*/ 17 h 23"/>
                    <a:gd name="T20" fmla="*/ 34 w 39"/>
                    <a:gd name="T21" fmla="*/ 19 h 23"/>
                    <a:gd name="T22" fmla="*/ 32 w 39"/>
                    <a:gd name="T23" fmla="*/ 21 h 23"/>
                    <a:gd name="T24" fmla="*/ 28 w 39"/>
                    <a:gd name="T25" fmla="*/ 21 h 23"/>
                    <a:gd name="T26" fmla="*/ 25 w 39"/>
                    <a:gd name="T27" fmla="*/ 23 h 23"/>
                    <a:gd name="T28" fmla="*/ 19 w 39"/>
                    <a:gd name="T29" fmla="*/ 23 h 23"/>
                    <a:gd name="T30" fmla="*/ 14 w 39"/>
                    <a:gd name="T31" fmla="*/ 23 h 23"/>
                    <a:gd name="T32" fmla="*/ 9 w 39"/>
                    <a:gd name="T33" fmla="*/ 21 h 23"/>
                    <a:gd name="T34" fmla="*/ 7 w 39"/>
                    <a:gd name="T35" fmla="*/ 21 h 23"/>
                    <a:gd name="T36" fmla="*/ 3 w 39"/>
                    <a:gd name="T37" fmla="*/ 19 h 23"/>
                    <a:gd name="T38" fmla="*/ 3 w 39"/>
                    <a:gd name="T39" fmla="*/ 19 h 23"/>
                    <a:gd name="T40" fmla="*/ 2 w 39"/>
                    <a:gd name="T41" fmla="*/ 17 h 23"/>
                    <a:gd name="T42" fmla="*/ 0 w 39"/>
                    <a:gd name="T43" fmla="*/ 15 h 23"/>
                    <a:gd name="T44" fmla="*/ 0 w 39"/>
                    <a:gd name="T45" fmla="*/ 9 h 23"/>
                    <a:gd name="T46" fmla="*/ 0 w 39"/>
                    <a:gd name="T47" fmla="*/ 4 h 23"/>
                    <a:gd name="T48" fmla="*/ 5 w 39"/>
                    <a:gd name="T49" fmla="*/ 2 h 23"/>
                    <a:gd name="T50" fmla="*/ 11 w 39"/>
                    <a:gd name="T51" fmla="*/ 0 h 23"/>
                    <a:gd name="T52" fmla="*/ 12 w 39"/>
                    <a:gd name="T53" fmla="*/ 2 h 23"/>
                    <a:gd name="T54" fmla="*/ 14 w 39"/>
                    <a:gd name="T55" fmla="*/ 4 h 23"/>
                    <a:gd name="T56" fmla="*/ 12 w 39"/>
                    <a:gd name="T57" fmla="*/ 6 h 23"/>
                    <a:gd name="T58" fmla="*/ 11 w 39"/>
                    <a:gd name="T59" fmla="*/ 9 h 23"/>
                    <a:gd name="T60" fmla="*/ 9 w 39"/>
                    <a:gd name="T61" fmla="*/ 9 h 23"/>
                    <a:gd name="T62" fmla="*/ 9 w 39"/>
                    <a:gd name="T63" fmla="*/ 11 h 23"/>
                    <a:gd name="T64" fmla="*/ 11 w 39"/>
                    <a:gd name="T65" fmla="*/ 13 h 23"/>
                    <a:gd name="T66" fmla="*/ 14 w 39"/>
                    <a:gd name="T67" fmla="*/ 15 h 23"/>
                    <a:gd name="T68" fmla="*/ 18 w 39"/>
                    <a:gd name="T69" fmla="*/ 15 h 23"/>
                    <a:gd name="T70" fmla="*/ 21 w 39"/>
                    <a:gd name="T71" fmla="*/ 15 h 23"/>
                    <a:gd name="T72" fmla="*/ 25 w 39"/>
                    <a:gd name="T73" fmla="*/ 15 h 23"/>
                    <a:gd name="T74" fmla="*/ 28 w 39"/>
                    <a:gd name="T75" fmla="*/ 13 h 23"/>
                    <a:gd name="T76" fmla="*/ 28 w 39"/>
                    <a:gd name="T77" fmla="*/ 13 h 23"/>
                    <a:gd name="T78" fmla="*/ 28 w 39"/>
                    <a:gd name="T79" fmla="*/ 9 h 23"/>
                    <a:gd name="T80" fmla="*/ 28 w 39"/>
                    <a:gd name="T81" fmla="*/ 9 h 23"/>
                    <a:gd name="T82" fmla="*/ 27 w 39"/>
                    <a:gd name="T83" fmla="*/ 6 h 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23"/>
                    <a:gd name="T128" fmla="*/ 39 w 39"/>
                    <a:gd name="T129" fmla="*/ 23 h 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23">
                      <a:moveTo>
                        <a:pt x="23" y="6"/>
                      </a:move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6" y="17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2" y="19"/>
                      </a:lnTo>
                      <a:lnTo>
                        <a:pt x="32" y="21"/>
                      </a:lnTo>
                      <a:lnTo>
                        <a:pt x="30" y="21"/>
                      </a:lnTo>
                      <a:lnTo>
                        <a:pt x="28" y="21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3" y="23"/>
                      </a:lnTo>
                      <a:lnTo>
                        <a:pt x="19" y="23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12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3"/>
                      </a:lnTo>
                      <a:lnTo>
                        <a:pt x="28" y="13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7" y="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0" name="Freeform 406"/>
                <p:cNvSpPr>
                  <a:spLocks noEditPoints="1"/>
                </p:cNvSpPr>
                <p:nvPr/>
              </p:nvSpPr>
              <p:spPr bwMode="auto">
                <a:xfrm>
                  <a:off x="2384" y="3051"/>
                  <a:ext cx="51" cy="8"/>
                </a:xfrm>
                <a:custGeom>
                  <a:avLst/>
                  <a:gdLst>
                    <a:gd name="T0" fmla="*/ 0 w 51"/>
                    <a:gd name="T1" fmla="*/ 8 h 8"/>
                    <a:gd name="T2" fmla="*/ 0 w 51"/>
                    <a:gd name="T3" fmla="*/ 6 h 8"/>
                    <a:gd name="T4" fmla="*/ 0 w 51"/>
                    <a:gd name="T5" fmla="*/ 4 h 8"/>
                    <a:gd name="T6" fmla="*/ 0 w 51"/>
                    <a:gd name="T7" fmla="*/ 0 h 8"/>
                    <a:gd name="T8" fmla="*/ 10 w 51"/>
                    <a:gd name="T9" fmla="*/ 0 h 8"/>
                    <a:gd name="T10" fmla="*/ 10 w 51"/>
                    <a:gd name="T11" fmla="*/ 4 h 8"/>
                    <a:gd name="T12" fmla="*/ 10 w 51"/>
                    <a:gd name="T13" fmla="*/ 6 h 8"/>
                    <a:gd name="T14" fmla="*/ 10 w 51"/>
                    <a:gd name="T15" fmla="*/ 8 h 8"/>
                    <a:gd name="T16" fmla="*/ 0 w 51"/>
                    <a:gd name="T17" fmla="*/ 8 h 8"/>
                    <a:gd name="T18" fmla="*/ 0 w 51"/>
                    <a:gd name="T19" fmla="*/ 8 h 8"/>
                    <a:gd name="T20" fmla="*/ 14 w 51"/>
                    <a:gd name="T21" fmla="*/ 8 h 8"/>
                    <a:gd name="T22" fmla="*/ 14 w 51"/>
                    <a:gd name="T23" fmla="*/ 6 h 8"/>
                    <a:gd name="T24" fmla="*/ 14 w 51"/>
                    <a:gd name="T25" fmla="*/ 4 h 8"/>
                    <a:gd name="T26" fmla="*/ 14 w 51"/>
                    <a:gd name="T27" fmla="*/ 0 h 8"/>
                    <a:gd name="T28" fmla="*/ 51 w 51"/>
                    <a:gd name="T29" fmla="*/ 0 h 8"/>
                    <a:gd name="T30" fmla="*/ 51 w 51"/>
                    <a:gd name="T31" fmla="*/ 4 h 8"/>
                    <a:gd name="T32" fmla="*/ 51 w 51"/>
                    <a:gd name="T33" fmla="*/ 6 h 8"/>
                    <a:gd name="T34" fmla="*/ 51 w 51"/>
                    <a:gd name="T35" fmla="*/ 8 h 8"/>
                    <a:gd name="T36" fmla="*/ 14 w 51"/>
                    <a:gd name="T37" fmla="*/ 8 h 8"/>
                    <a:gd name="T38" fmla="*/ 14 w 51"/>
                    <a:gd name="T39" fmla="*/ 8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1"/>
                    <a:gd name="T61" fmla="*/ 0 h 8"/>
                    <a:gd name="T62" fmla="*/ 51 w 51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0" y="8"/>
                      </a:lnTo>
                      <a:close/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1" y="6"/>
                      </a:lnTo>
                      <a:lnTo>
                        <a:pt x="51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1" name="Freeform 407"/>
                <p:cNvSpPr>
                  <a:spLocks noEditPoints="1"/>
                </p:cNvSpPr>
                <p:nvPr/>
              </p:nvSpPr>
              <p:spPr bwMode="auto">
                <a:xfrm>
                  <a:off x="2384" y="3016"/>
                  <a:ext cx="53" cy="20"/>
                </a:xfrm>
                <a:custGeom>
                  <a:avLst/>
                  <a:gdLst>
                    <a:gd name="T0" fmla="*/ 26 w 53"/>
                    <a:gd name="T1" fmla="*/ 0 h 20"/>
                    <a:gd name="T2" fmla="*/ 51 w 53"/>
                    <a:gd name="T3" fmla="*/ 0 h 20"/>
                    <a:gd name="T4" fmla="*/ 46 w 53"/>
                    <a:gd name="T5" fmla="*/ 6 h 20"/>
                    <a:gd name="T6" fmla="*/ 50 w 53"/>
                    <a:gd name="T7" fmla="*/ 8 h 20"/>
                    <a:gd name="T8" fmla="*/ 51 w 53"/>
                    <a:gd name="T9" fmla="*/ 10 h 20"/>
                    <a:gd name="T10" fmla="*/ 53 w 53"/>
                    <a:gd name="T11" fmla="*/ 12 h 20"/>
                    <a:gd name="T12" fmla="*/ 53 w 53"/>
                    <a:gd name="T13" fmla="*/ 12 h 20"/>
                    <a:gd name="T14" fmla="*/ 51 w 53"/>
                    <a:gd name="T15" fmla="*/ 16 h 20"/>
                    <a:gd name="T16" fmla="*/ 48 w 53"/>
                    <a:gd name="T17" fmla="*/ 18 h 20"/>
                    <a:gd name="T18" fmla="*/ 41 w 53"/>
                    <a:gd name="T19" fmla="*/ 20 h 20"/>
                    <a:gd name="T20" fmla="*/ 33 w 53"/>
                    <a:gd name="T21" fmla="*/ 20 h 20"/>
                    <a:gd name="T22" fmla="*/ 25 w 53"/>
                    <a:gd name="T23" fmla="*/ 20 h 20"/>
                    <a:gd name="T24" fmla="*/ 17 w 53"/>
                    <a:gd name="T25" fmla="*/ 18 h 20"/>
                    <a:gd name="T26" fmla="*/ 16 w 53"/>
                    <a:gd name="T27" fmla="*/ 16 h 20"/>
                    <a:gd name="T28" fmla="*/ 14 w 53"/>
                    <a:gd name="T29" fmla="*/ 12 h 20"/>
                    <a:gd name="T30" fmla="*/ 14 w 53"/>
                    <a:gd name="T31" fmla="*/ 12 h 20"/>
                    <a:gd name="T32" fmla="*/ 14 w 53"/>
                    <a:gd name="T33" fmla="*/ 10 h 20"/>
                    <a:gd name="T34" fmla="*/ 16 w 53"/>
                    <a:gd name="T35" fmla="*/ 8 h 20"/>
                    <a:gd name="T36" fmla="*/ 17 w 53"/>
                    <a:gd name="T37" fmla="*/ 8 h 20"/>
                    <a:gd name="T38" fmla="*/ 8 w 53"/>
                    <a:gd name="T39" fmla="*/ 8 h 20"/>
                    <a:gd name="T40" fmla="*/ 0 w 53"/>
                    <a:gd name="T41" fmla="*/ 8 h 20"/>
                    <a:gd name="T42" fmla="*/ 0 w 53"/>
                    <a:gd name="T43" fmla="*/ 4 h 20"/>
                    <a:gd name="T44" fmla="*/ 0 w 53"/>
                    <a:gd name="T45" fmla="*/ 0 h 20"/>
                    <a:gd name="T46" fmla="*/ 32 w 53"/>
                    <a:gd name="T47" fmla="*/ 8 h 20"/>
                    <a:gd name="T48" fmla="*/ 26 w 53"/>
                    <a:gd name="T49" fmla="*/ 8 h 20"/>
                    <a:gd name="T50" fmla="*/ 25 w 53"/>
                    <a:gd name="T51" fmla="*/ 10 h 20"/>
                    <a:gd name="T52" fmla="*/ 25 w 53"/>
                    <a:gd name="T53" fmla="*/ 10 h 20"/>
                    <a:gd name="T54" fmla="*/ 25 w 53"/>
                    <a:gd name="T55" fmla="*/ 12 h 20"/>
                    <a:gd name="T56" fmla="*/ 26 w 53"/>
                    <a:gd name="T57" fmla="*/ 12 h 20"/>
                    <a:gd name="T58" fmla="*/ 30 w 53"/>
                    <a:gd name="T59" fmla="*/ 14 h 20"/>
                    <a:gd name="T60" fmla="*/ 33 w 53"/>
                    <a:gd name="T61" fmla="*/ 14 h 20"/>
                    <a:gd name="T62" fmla="*/ 37 w 53"/>
                    <a:gd name="T63" fmla="*/ 14 h 20"/>
                    <a:gd name="T64" fmla="*/ 41 w 53"/>
                    <a:gd name="T65" fmla="*/ 12 h 20"/>
                    <a:gd name="T66" fmla="*/ 42 w 53"/>
                    <a:gd name="T67" fmla="*/ 12 h 20"/>
                    <a:gd name="T68" fmla="*/ 42 w 53"/>
                    <a:gd name="T69" fmla="*/ 10 h 20"/>
                    <a:gd name="T70" fmla="*/ 42 w 53"/>
                    <a:gd name="T71" fmla="*/ 10 h 20"/>
                    <a:gd name="T72" fmla="*/ 41 w 53"/>
                    <a:gd name="T73" fmla="*/ 8 h 20"/>
                    <a:gd name="T74" fmla="*/ 35 w 53"/>
                    <a:gd name="T75" fmla="*/ 8 h 20"/>
                    <a:gd name="T76" fmla="*/ 33 w 53"/>
                    <a:gd name="T77" fmla="*/ 8 h 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3"/>
                    <a:gd name="T118" fmla="*/ 0 h 20"/>
                    <a:gd name="T119" fmla="*/ 53 w 53"/>
                    <a:gd name="T120" fmla="*/ 20 h 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3" h="20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46" y="6"/>
                      </a:lnTo>
                      <a:lnTo>
                        <a:pt x="48" y="8"/>
                      </a:lnTo>
                      <a:lnTo>
                        <a:pt x="50" y="8"/>
                      </a:lnTo>
                      <a:lnTo>
                        <a:pt x="51" y="8"/>
                      </a:lnTo>
                      <a:lnTo>
                        <a:pt x="51" y="10"/>
                      </a:lnTo>
                      <a:lnTo>
                        <a:pt x="53" y="10"/>
                      </a:lnTo>
                      <a:lnTo>
                        <a:pt x="53" y="12"/>
                      </a:lnTo>
                      <a:lnTo>
                        <a:pt x="53" y="14"/>
                      </a:lnTo>
                      <a:lnTo>
                        <a:pt x="51" y="16"/>
                      </a:lnTo>
                      <a:lnTo>
                        <a:pt x="50" y="18"/>
                      </a:lnTo>
                      <a:lnTo>
                        <a:pt x="48" y="18"/>
                      </a:lnTo>
                      <a:lnTo>
                        <a:pt x="44" y="20"/>
                      </a:lnTo>
                      <a:lnTo>
                        <a:pt x="41" y="20"/>
                      </a:lnTo>
                      <a:lnTo>
                        <a:pt x="37" y="20"/>
                      </a:lnTo>
                      <a:lnTo>
                        <a:pt x="33" y="20"/>
                      </a:lnTo>
                      <a:lnTo>
                        <a:pt x="28" y="20"/>
                      </a:lnTo>
                      <a:lnTo>
                        <a:pt x="25" y="20"/>
                      </a:lnTo>
                      <a:lnTo>
                        <a:pt x="21" y="20"/>
                      </a:lnTo>
                      <a:lnTo>
                        <a:pt x="17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33" y="8"/>
                      </a:move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4"/>
                      </a:lnTo>
                      <a:lnTo>
                        <a:pt x="33" y="14"/>
                      </a:lnTo>
                      <a:lnTo>
                        <a:pt x="35" y="14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1" y="8"/>
                      </a:lnTo>
                      <a:lnTo>
                        <a:pt x="37" y="8"/>
                      </a:lnTo>
                      <a:lnTo>
                        <a:pt x="35" y="8"/>
                      </a:lnTo>
                      <a:lnTo>
                        <a:pt x="3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894" name="Group 408"/>
              <p:cNvGrpSpPr>
                <a:grpSpLocks/>
              </p:cNvGrpSpPr>
              <p:nvPr/>
            </p:nvGrpSpPr>
            <p:grpSpPr bwMode="auto">
              <a:xfrm>
                <a:off x="1200" y="2279"/>
                <a:ext cx="1746" cy="1523"/>
                <a:chOff x="1200" y="2279"/>
                <a:chExt cx="1746" cy="1523"/>
              </a:xfrm>
            </p:grpSpPr>
            <p:sp>
              <p:nvSpPr>
                <p:cNvPr id="37442" name="Freeform 409"/>
                <p:cNvSpPr>
                  <a:spLocks/>
                </p:cNvSpPr>
                <p:nvPr/>
              </p:nvSpPr>
              <p:spPr bwMode="auto">
                <a:xfrm>
                  <a:off x="2303" y="3728"/>
                  <a:ext cx="41" cy="31"/>
                </a:xfrm>
                <a:custGeom>
                  <a:avLst/>
                  <a:gdLst>
                    <a:gd name="T0" fmla="*/ 0 w 41"/>
                    <a:gd name="T1" fmla="*/ 31 h 31"/>
                    <a:gd name="T2" fmla="*/ 0 w 41"/>
                    <a:gd name="T3" fmla="*/ 0 h 31"/>
                    <a:gd name="T4" fmla="*/ 11 w 41"/>
                    <a:gd name="T5" fmla="*/ 0 h 31"/>
                    <a:gd name="T6" fmla="*/ 11 w 41"/>
                    <a:gd name="T7" fmla="*/ 6 h 31"/>
                    <a:gd name="T8" fmla="*/ 11 w 41"/>
                    <a:gd name="T9" fmla="*/ 9 h 31"/>
                    <a:gd name="T10" fmla="*/ 11 w 41"/>
                    <a:gd name="T11" fmla="*/ 11 h 31"/>
                    <a:gd name="T12" fmla="*/ 18 w 41"/>
                    <a:gd name="T13" fmla="*/ 11 h 31"/>
                    <a:gd name="T14" fmla="*/ 27 w 41"/>
                    <a:gd name="T15" fmla="*/ 11 h 31"/>
                    <a:gd name="T16" fmla="*/ 34 w 41"/>
                    <a:gd name="T17" fmla="*/ 11 h 31"/>
                    <a:gd name="T18" fmla="*/ 41 w 41"/>
                    <a:gd name="T19" fmla="*/ 11 h 31"/>
                    <a:gd name="T20" fmla="*/ 41 w 41"/>
                    <a:gd name="T21" fmla="*/ 13 h 31"/>
                    <a:gd name="T22" fmla="*/ 41 w 41"/>
                    <a:gd name="T23" fmla="*/ 17 h 31"/>
                    <a:gd name="T24" fmla="*/ 41 w 41"/>
                    <a:gd name="T25" fmla="*/ 19 h 31"/>
                    <a:gd name="T26" fmla="*/ 41 w 41"/>
                    <a:gd name="T27" fmla="*/ 21 h 31"/>
                    <a:gd name="T28" fmla="*/ 34 w 41"/>
                    <a:gd name="T29" fmla="*/ 21 h 31"/>
                    <a:gd name="T30" fmla="*/ 27 w 41"/>
                    <a:gd name="T31" fmla="*/ 21 h 31"/>
                    <a:gd name="T32" fmla="*/ 18 w 41"/>
                    <a:gd name="T33" fmla="*/ 21 h 31"/>
                    <a:gd name="T34" fmla="*/ 11 w 41"/>
                    <a:gd name="T35" fmla="*/ 21 h 31"/>
                    <a:gd name="T36" fmla="*/ 11 w 41"/>
                    <a:gd name="T37" fmla="*/ 23 h 31"/>
                    <a:gd name="T38" fmla="*/ 11 w 41"/>
                    <a:gd name="T39" fmla="*/ 27 h 31"/>
                    <a:gd name="T40" fmla="*/ 11 w 41"/>
                    <a:gd name="T41" fmla="*/ 29 h 31"/>
                    <a:gd name="T42" fmla="*/ 11 w 41"/>
                    <a:gd name="T43" fmla="*/ 31 h 31"/>
                    <a:gd name="T44" fmla="*/ 0 w 41"/>
                    <a:gd name="T45" fmla="*/ 31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1"/>
                    <a:gd name="T70" fmla="*/ 0 h 31"/>
                    <a:gd name="T71" fmla="*/ 41 w 41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8" y="11"/>
                      </a:lnTo>
                      <a:lnTo>
                        <a:pt x="27" y="11"/>
                      </a:lnTo>
                      <a:lnTo>
                        <a:pt x="34" y="11"/>
                      </a:lnTo>
                      <a:lnTo>
                        <a:pt x="41" y="11"/>
                      </a:lnTo>
                      <a:lnTo>
                        <a:pt x="41" y="13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4" y="21"/>
                      </a:lnTo>
                      <a:lnTo>
                        <a:pt x="27" y="21"/>
                      </a:lnTo>
                      <a:lnTo>
                        <a:pt x="18" y="21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1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3" name="Freeform 410"/>
                <p:cNvSpPr>
                  <a:spLocks/>
                </p:cNvSpPr>
                <p:nvPr/>
              </p:nvSpPr>
              <p:spPr bwMode="auto">
                <a:xfrm>
                  <a:off x="2314" y="3687"/>
                  <a:ext cx="30" cy="19"/>
                </a:xfrm>
                <a:custGeom>
                  <a:avLst/>
                  <a:gdLst>
                    <a:gd name="T0" fmla="*/ 0 w 30"/>
                    <a:gd name="T1" fmla="*/ 19 h 19"/>
                    <a:gd name="T2" fmla="*/ 0 w 30"/>
                    <a:gd name="T3" fmla="*/ 17 h 19"/>
                    <a:gd name="T4" fmla="*/ 0 w 30"/>
                    <a:gd name="T5" fmla="*/ 15 h 19"/>
                    <a:gd name="T6" fmla="*/ 0 w 30"/>
                    <a:gd name="T7" fmla="*/ 11 h 19"/>
                    <a:gd name="T8" fmla="*/ 5 w 30"/>
                    <a:gd name="T9" fmla="*/ 11 h 19"/>
                    <a:gd name="T10" fmla="*/ 4 w 30"/>
                    <a:gd name="T11" fmla="*/ 9 h 19"/>
                    <a:gd name="T12" fmla="*/ 4 w 30"/>
                    <a:gd name="T13" fmla="*/ 9 h 19"/>
                    <a:gd name="T14" fmla="*/ 2 w 30"/>
                    <a:gd name="T15" fmla="*/ 9 h 19"/>
                    <a:gd name="T16" fmla="*/ 2 w 30"/>
                    <a:gd name="T17" fmla="*/ 7 h 19"/>
                    <a:gd name="T18" fmla="*/ 0 w 30"/>
                    <a:gd name="T19" fmla="*/ 7 h 19"/>
                    <a:gd name="T20" fmla="*/ 0 w 30"/>
                    <a:gd name="T21" fmla="*/ 7 h 19"/>
                    <a:gd name="T22" fmla="*/ 0 w 30"/>
                    <a:gd name="T23" fmla="*/ 7 h 19"/>
                    <a:gd name="T24" fmla="*/ 0 w 30"/>
                    <a:gd name="T25" fmla="*/ 4 h 19"/>
                    <a:gd name="T26" fmla="*/ 0 w 30"/>
                    <a:gd name="T27" fmla="*/ 2 h 19"/>
                    <a:gd name="T28" fmla="*/ 0 w 30"/>
                    <a:gd name="T29" fmla="*/ 2 h 19"/>
                    <a:gd name="T30" fmla="*/ 0 w 30"/>
                    <a:gd name="T31" fmla="*/ 2 h 19"/>
                    <a:gd name="T32" fmla="*/ 2 w 30"/>
                    <a:gd name="T33" fmla="*/ 0 h 19"/>
                    <a:gd name="T34" fmla="*/ 4 w 30"/>
                    <a:gd name="T35" fmla="*/ 0 h 19"/>
                    <a:gd name="T36" fmla="*/ 5 w 30"/>
                    <a:gd name="T37" fmla="*/ 2 h 19"/>
                    <a:gd name="T38" fmla="*/ 7 w 30"/>
                    <a:gd name="T39" fmla="*/ 2 h 19"/>
                    <a:gd name="T40" fmla="*/ 9 w 30"/>
                    <a:gd name="T41" fmla="*/ 2 h 19"/>
                    <a:gd name="T42" fmla="*/ 9 w 30"/>
                    <a:gd name="T43" fmla="*/ 4 h 19"/>
                    <a:gd name="T44" fmla="*/ 9 w 30"/>
                    <a:gd name="T45" fmla="*/ 4 h 19"/>
                    <a:gd name="T46" fmla="*/ 9 w 30"/>
                    <a:gd name="T47" fmla="*/ 4 h 19"/>
                    <a:gd name="T48" fmla="*/ 9 w 30"/>
                    <a:gd name="T49" fmla="*/ 7 h 19"/>
                    <a:gd name="T50" fmla="*/ 9 w 30"/>
                    <a:gd name="T51" fmla="*/ 7 h 19"/>
                    <a:gd name="T52" fmla="*/ 9 w 30"/>
                    <a:gd name="T53" fmla="*/ 7 h 19"/>
                    <a:gd name="T54" fmla="*/ 11 w 30"/>
                    <a:gd name="T55" fmla="*/ 9 h 19"/>
                    <a:gd name="T56" fmla="*/ 12 w 30"/>
                    <a:gd name="T57" fmla="*/ 9 h 19"/>
                    <a:gd name="T58" fmla="*/ 14 w 30"/>
                    <a:gd name="T59" fmla="*/ 9 h 19"/>
                    <a:gd name="T60" fmla="*/ 18 w 30"/>
                    <a:gd name="T61" fmla="*/ 9 h 19"/>
                    <a:gd name="T62" fmla="*/ 21 w 30"/>
                    <a:gd name="T63" fmla="*/ 9 h 19"/>
                    <a:gd name="T64" fmla="*/ 23 w 30"/>
                    <a:gd name="T65" fmla="*/ 9 h 19"/>
                    <a:gd name="T66" fmla="*/ 25 w 30"/>
                    <a:gd name="T67" fmla="*/ 9 h 19"/>
                    <a:gd name="T68" fmla="*/ 30 w 30"/>
                    <a:gd name="T69" fmla="*/ 9 h 19"/>
                    <a:gd name="T70" fmla="*/ 30 w 30"/>
                    <a:gd name="T71" fmla="*/ 11 h 19"/>
                    <a:gd name="T72" fmla="*/ 30 w 30"/>
                    <a:gd name="T73" fmla="*/ 15 h 19"/>
                    <a:gd name="T74" fmla="*/ 30 w 30"/>
                    <a:gd name="T75" fmla="*/ 17 h 19"/>
                    <a:gd name="T76" fmla="*/ 30 w 30"/>
                    <a:gd name="T77" fmla="*/ 19 h 19"/>
                    <a:gd name="T78" fmla="*/ 23 w 30"/>
                    <a:gd name="T79" fmla="*/ 19 h 19"/>
                    <a:gd name="T80" fmla="*/ 16 w 30"/>
                    <a:gd name="T81" fmla="*/ 19 h 19"/>
                    <a:gd name="T82" fmla="*/ 0 w 30"/>
                    <a:gd name="T83" fmla="*/ 19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19"/>
                    <a:gd name="T128" fmla="*/ 30 w 30"/>
                    <a:gd name="T129" fmla="*/ 19 h 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19"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11" y="9"/>
                      </a:lnTo>
                      <a:lnTo>
                        <a:pt x="12" y="9"/>
                      </a:ln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21" y="9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3" y="19"/>
                      </a:lnTo>
                      <a:lnTo>
                        <a:pt x="16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4" name="Freeform 411"/>
                <p:cNvSpPr>
                  <a:spLocks noEditPoints="1"/>
                </p:cNvSpPr>
                <p:nvPr/>
              </p:nvSpPr>
              <p:spPr bwMode="auto">
                <a:xfrm>
                  <a:off x="2303" y="3663"/>
                  <a:ext cx="41" cy="8"/>
                </a:xfrm>
                <a:custGeom>
                  <a:avLst/>
                  <a:gdLst>
                    <a:gd name="T0" fmla="*/ 0 w 41"/>
                    <a:gd name="T1" fmla="*/ 8 h 8"/>
                    <a:gd name="T2" fmla="*/ 0 w 41"/>
                    <a:gd name="T3" fmla="*/ 6 h 8"/>
                    <a:gd name="T4" fmla="*/ 0 w 41"/>
                    <a:gd name="T5" fmla="*/ 4 h 8"/>
                    <a:gd name="T6" fmla="*/ 0 w 41"/>
                    <a:gd name="T7" fmla="*/ 0 h 8"/>
                    <a:gd name="T8" fmla="*/ 2 w 41"/>
                    <a:gd name="T9" fmla="*/ 0 h 8"/>
                    <a:gd name="T10" fmla="*/ 4 w 41"/>
                    <a:gd name="T11" fmla="*/ 0 h 8"/>
                    <a:gd name="T12" fmla="*/ 6 w 41"/>
                    <a:gd name="T13" fmla="*/ 0 h 8"/>
                    <a:gd name="T14" fmla="*/ 7 w 41"/>
                    <a:gd name="T15" fmla="*/ 0 h 8"/>
                    <a:gd name="T16" fmla="*/ 7 w 41"/>
                    <a:gd name="T17" fmla="*/ 4 h 8"/>
                    <a:gd name="T18" fmla="*/ 7 w 41"/>
                    <a:gd name="T19" fmla="*/ 6 h 8"/>
                    <a:gd name="T20" fmla="*/ 7 w 41"/>
                    <a:gd name="T21" fmla="*/ 8 h 8"/>
                    <a:gd name="T22" fmla="*/ 6 w 41"/>
                    <a:gd name="T23" fmla="*/ 8 h 8"/>
                    <a:gd name="T24" fmla="*/ 4 w 41"/>
                    <a:gd name="T25" fmla="*/ 8 h 8"/>
                    <a:gd name="T26" fmla="*/ 2 w 41"/>
                    <a:gd name="T27" fmla="*/ 8 h 8"/>
                    <a:gd name="T28" fmla="*/ 0 w 41"/>
                    <a:gd name="T29" fmla="*/ 8 h 8"/>
                    <a:gd name="T30" fmla="*/ 0 w 41"/>
                    <a:gd name="T31" fmla="*/ 8 h 8"/>
                    <a:gd name="T32" fmla="*/ 11 w 41"/>
                    <a:gd name="T33" fmla="*/ 8 h 8"/>
                    <a:gd name="T34" fmla="*/ 11 w 41"/>
                    <a:gd name="T35" fmla="*/ 6 h 8"/>
                    <a:gd name="T36" fmla="*/ 11 w 41"/>
                    <a:gd name="T37" fmla="*/ 4 h 8"/>
                    <a:gd name="T38" fmla="*/ 11 w 41"/>
                    <a:gd name="T39" fmla="*/ 0 h 8"/>
                    <a:gd name="T40" fmla="*/ 27 w 41"/>
                    <a:gd name="T41" fmla="*/ 0 h 8"/>
                    <a:gd name="T42" fmla="*/ 34 w 41"/>
                    <a:gd name="T43" fmla="*/ 0 h 8"/>
                    <a:gd name="T44" fmla="*/ 41 w 41"/>
                    <a:gd name="T45" fmla="*/ 0 h 8"/>
                    <a:gd name="T46" fmla="*/ 41 w 41"/>
                    <a:gd name="T47" fmla="*/ 4 h 8"/>
                    <a:gd name="T48" fmla="*/ 41 w 41"/>
                    <a:gd name="T49" fmla="*/ 6 h 8"/>
                    <a:gd name="T50" fmla="*/ 41 w 41"/>
                    <a:gd name="T51" fmla="*/ 8 h 8"/>
                    <a:gd name="T52" fmla="*/ 34 w 41"/>
                    <a:gd name="T53" fmla="*/ 8 h 8"/>
                    <a:gd name="T54" fmla="*/ 27 w 41"/>
                    <a:gd name="T55" fmla="*/ 8 h 8"/>
                    <a:gd name="T56" fmla="*/ 11 w 41"/>
                    <a:gd name="T57" fmla="*/ 8 h 8"/>
                    <a:gd name="T58" fmla="*/ 11 w 41"/>
                    <a:gd name="T59" fmla="*/ 8 h 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"/>
                    <a:gd name="T91" fmla="*/ 0 h 8"/>
                    <a:gd name="T92" fmla="*/ 41 w 41"/>
                    <a:gd name="T93" fmla="*/ 8 h 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11" y="8"/>
                      </a:move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4" y="8"/>
                      </a:lnTo>
                      <a:lnTo>
                        <a:pt x="27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5" name="Freeform 412"/>
                <p:cNvSpPr>
                  <a:spLocks noEditPoints="1"/>
                </p:cNvSpPr>
                <p:nvPr/>
              </p:nvSpPr>
              <p:spPr bwMode="auto">
                <a:xfrm>
                  <a:off x="2314" y="3620"/>
                  <a:ext cx="32" cy="26"/>
                </a:xfrm>
                <a:custGeom>
                  <a:avLst/>
                  <a:gdLst>
                    <a:gd name="T0" fmla="*/ 18 w 32"/>
                    <a:gd name="T1" fmla="*/ 18 h 26"/>
                    <a:gd name="T2" fmla="*/ 21 w 32"/>
                    <a:gd name="T3" fmla="*/ 18 h 26"/>
                    <a:gd name="T4" fmla="*/ 23 w 32"/>
                    <a:gd name="T5" fmla="*/ 16 h 26"/>
                    <a:gd name="T6" fmla="*/ 25 w 32"/>
                    <a:gd name="T7" fmla="*/ 16 h 26"/>
                    <a:gd name="T8" fmla="*/ 25 w 32"/>
                    <a:gd name="T9" fmla="*/ 14 h 26"/>
                    <a:gd name="T10" fmla="*/ 25 w 32"/>
                    <a:gd name="T11" fmla="*/ 12 h 26"/>
                    <a:gd name="T12" fmla="*/ 23 w 32"/>
                    <a:gd name="T13" fmla="*/ 10 h 26"/>
                    <a:gd name="T14" fmla="*/ 23 w 32"/>
                    <a:gd name="T15" fmla="*/ 10 h 26"/>
                    <a:gd name="T16" fmla="*/ 21 w 32"/>
                    <a:gd name="T17" fmla="*/ 8 h 26"/>
                    <a:gd name="T18" fmla="*/ 23 w 32"/>
                    <a:gd name="T19" fmla="*/ 2 h 26"/>
                    <a:gd name="T20" fmla="*/ 25 w 32"/>
                    <a:gd name="T21" fmla="*/ 2 h 26"/>
                    <a:gd name="T22" fmla="*/ 29 w 32"/>
                    <a:gd name="T23" fmla="*/ 4 h 26"/>
                    <a:gd name="T24" fmla="*/ 30 w 32"/>
                    <a:gd name="T25" fmla="*/ 10 h 26"/>
                    <a:gd name="T26" fmla="*/ 32 w 32"/>
                    <a:gd name="T27" fmla="*/ 14 h 26"/>
                    <a:gd name="T28" fmla="*/ 32 w 32"/>
                    <a:gd name="T29" fmla="*/ 18 h 26"/>
                    <a:gd name="T30" fmla="*/ 30 w 32"/>
                    <a:gd name="T31" fmla="*/ 20 h 26"/>
                    <a:gd name="T32" fmla="*/ 27 w 32"/>
                    <a:gd name="T33" fmla="*/ 24 h 26"/>
                    <a:gd name="T34" fmla="*/ 23 w 32"/>
                    <a:gd name="T35" fmla="*/ 26 h 26"/>
                    <a:gd name="T36" fmla="*/ 18 w 32"/>
                    <a:gd name="T37" fmla="*/ 26 h 26"/>
                    <a:gd name="T38" fmla="*/ 12 w 32"/>
                    <a:gd name="T39" fmla="*/ 26 h 26"/>
                    <a:gd name="T40" fmla="*/ 4 w 32"/>
                    <a:gd name="T41" fmla="*/ 22 h 26"/>
                    <a:gd name="T42" fmla="*/ 0 w 32"/>
                    <a:gd name="T43" fmla="*/ 16 h 26"/>
                    <a:gd name="T44" fmla="*/ 0 w 32"/>
                    <a:gd name="T45" fmla="*/ 12 h 26"/>
                    <a:gd name="T46" fmla="*/ 0 w 32"/>
                    <a:gd name="T47" fmla="*/ 8 h 26"/>
                    <a:gd name="T48" fmla="*/ 5 w 32"/>
                    <a:gd name="T49" fmla="*/ 4 h 26"/>
                    <a:gd name="T50" fmla="*/ 7 w 32"/>
                    <a:gd name="T51" fmla="*/ 2 h 26"/>
                    <a:gd name="T52" fmla="*/ 12 w 32"/>
                    <a:gd name="T53" fmla="*/ 0 h 26"/>
                    <a:gd name="T54" fmla="*/ 18 w 32"/>
                    <a:gd name="T55" fmla="*/ 0 h 26"/>
                    <a:gd name="T56" fmla="*/ 18 w 32"/>
                    <a:gd name="T57" fmla="*/ 0 h 26"/>
                    <a:gd name="T58" fmla="*/ 11 w 32"/>
                    <a:gd name="T59" fmla="*/ 10 h 26"/>
                    <a:gd name="T60" fmla="*/ 9 w 32"/>
                    <a:gd name="T61" fmla="*/ 10 h 26"/>
                    <a:gd name="T62" fmla="*/ 7 w 32"/>
                    <a:gd name="T63" fmla="*/ 12 h 26"/>
                    <a:gd name="T64" fmla="*/ 7 w 32"/>
                    <a:gd name="T65" fmla="*/ 14 h 26"/>
                    <a:gd name="T66" fmla="*/ 7 w 32"/>
                    <a:gd name="T67" fmla="*/ 16 h 26"/>
                    <a:gd name="T68" fmla="*/ 9 w 32"/>
                    <a:gd name="T69" fmla="*/ 16 h 26"/>
                    <a:gd name="T70" fmla="*/ 11 w 32"/>
                    <a:gd name="T71" fmla="*/ 18 h 26"/>
                    <a:gd name="T72" fmla="*/ 12 w 32"/>
                    <a:gd name="T73" fmla="*/ 18 h 26"/>
                    <a:gd name="T74" fmla="*/ 12 w 32"/>
                    <a:gd name="T75" fmla="*/ 14 h 26"/>
                    <a:gd name="T76" fmla="*/ 12 w 32"/>
                    <a:gd name="T77" fmla="*/ 10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26"/>
                    <a:gd name="T119" fmla="*/ 32 w 32"/>
                    <a:gd name="T120" fmla="*/ 26 h 2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26">
                      <a:moveTo>
                        <a:pt x="18" y="0"/>
                      </a:move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3" y="6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9" y="22"/>
                      </a:lnTo>
                      <a:lnTo>
                        <a:pt x="27" y="24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6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2" y="10"/>
                      </a:move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6" name="Freeform 413"/>
                <p:cNvSpPr>
                  <a:spLocks/>
                </p:cNvSpPr>
                <p:nvPr/>
              </p:nvSpPr>
              <p:spPr bwMode="auto">
                <a:xfrm>
                  <a:off x="2303" y="3579"/>
                  <a:ext cx="43" cy="16"/>
                </a:xfrm>
                <a:custGeom>
                  <a:avLst/>
                  <a:gdLst>
                    <a:gd name="T0" fmla="*/ 0 w 43"/>
                    <a:gd name="T1" fmla="*/ 4 h 16"/>
                    <a:gd name="T2" fmla="*/ 11 w 43"/>
                    <a:gd name="T3" fmla="*/ 4 h 16"/>
                    <a:gd name="T4" fmla="*/ 11 w 43"/>
                    <a:gd name="T5" fmla="*/ 4 h 16"/>
                    <a:gd name="T6" fmla="*/ 11 w 43"/>
                    <a:gd name="T7" fmla="*/ 2 h 16"/>
                    <a:gd name="T8" fmla="*/ 11 w 43"/>
                    <a:gd name="T9" fmla="*/ 0 h 16"/>
                    <a:gd name="T10" fmla="*/ 13 w 43"/>
                    <a:gd name="T11" fmla="*/ 0 h 16"/>
                    <a:gd name="T12" fmla="*/ 16 w 43"/>
                    <a:gd name="T13" fmla="*/ 0 h 16"/>
                    <a:gd name="T14" fmla="*/ 18 w 43"/>
                    <a:gd name="T15" fmla="*/ 0 h 16"/>
                    <a:gd name="T16" fmla="*/ 20 w 43"/>
                    <a:gd name="T17" fmla="*/ 0 h 16"/>
                    <a:gd name="T18" fmla="*/ 20 w 43"/>
                    <a:gd name="T19" fmla="*/ 2 h 16"/>
                    <a:gd name="T20" fmla="*/ 20 w 43"/>
                    <a:gd name="T21" fmla="*/ 4 h 16"/>
                    <a:gd name="T22" fmla="*/ 20 w 43"/>
                    <a:gd name="T23" fmla="*/ 4 h 16"/>
                    <a:gd name="T24" fmla="*/ 31 w 43"/>
                    <a:gd name="T25" fmla="*/ 4 h 16"/>
                    <a:gd name="T26" fmla="*/ 32 w 43"/>
                    <a:gd name="T27" fmla="*/ 4 h 16"/>
                    <a:gd name="T28" fmla="*/ 32 w 43"/>
                    <a:gd name="T29" fmla="*/ 4 h 16"/>
                    <a:gd name="T30" fmla="*/ 32 w 43"/>
                    <a:gd name="T31" fmla="*/ 4 h 16"/>
                    <a:gd name="T32" fmla="*/ 34 w 43"/>
                    <a:gd name="T33" fmla="*/ 4 h 16"/>
                    <a:gd name="T34" fmla="*/ 34 w 43"/>
                    <a:gd name="T35" fmla="*/ 4 h 16"/>
                    <a:gd name="T36" fmla="*/ 34 w 43"/>
                    <a:gd name="T37" fmla="*/ 4 h 16"/>
                    <a:gd name="T38" fmla="*/ 34 w 43"/>
                    <a:gd name="T39" fmla="*/ 2 h 16"/>
                    <a:gd name="T40" fmla="*/ 34 w 43"/>
                    <a:gd name="T41" fmla="*/ 2 h 16"/>
                    <a:gd name="T42" fmla="*/ 34 w 43"/>
                    <a:gd name="T43" fmla="*/ 2 h 16"/>
                    <a:gd name="T44" fmla="*/ 34 w 43"/>
                    <a:gd name="T45" fmla="*/ 0 h 16"/>
                    <a:gd name="T46" fmla="*/ 36 w 43"/>
                    <a:gd name="T47" fmla="*/ 0 h 16"/>
                    <a:gd name="T48" fmla="*/ 38 w 43"/>
                    <a:gd name="T49" fmla="*/ 0 h 16"/>
                    <a:gd name="T50" fmla="*/ 40 w 43"/>
                    <a:gd name="T51" fmla="*/ 0 h 16"/>
                    <a:gd name="T52" fmla="*/ 41 w 43"/>
                    <a:gd name="T53" fmla="*/ 0 h 16"/>
                    <a:gd name="T54" fmla="*/ 41 w 43"/>
                    <a:gd name="T55" fmla="*/ 2 h 16"/>
                    <a:gd name="T56" fmla="*/ 43 w 43"/>
                    <a:gd name="T57" fmla="*/ 4 h 16"/>
                    <a:gd name="T58" fmla="*/ 43 w 43"/>
                    <a:gd name="T59" fmla="*/ 4 h 16"/>
                    <a:gd name="T60" fmla="*/ 43 w 43"/>
                    <a:gd name="T61" fmla="*/ 6 h 16"/>
                    <a:gd name="T62" fmla="*/ 43 w 43"/>
                    <a:gd name="T63" fmla="*/ 8 h 16"/>
                    <a:gd name="T64" fmla="*/ 43 w 43"/>
                    <a:gd name="T65" fmla="*/ 8 h 16"/>
                    <a:gd name="T66" fmla="*/ 41 w 43"/>
                    <a:gd name="T67" fmla="*/ 10 h 16"/>
                    <a:gd name="T68" fmla="*/ 41 w 43"/>
                    <a:gd name="T69" fmla="*/ 10 h 16"/>
                    <a:gd name="T70" fmla="*/ 41 w 43"/>
                    <a:gd name="T71" fmla="*/ 12 h 16"/>
                    <a:gd name="T72" fmla="*/ 40 w 43"/>
                    <a:gd name="T73" fmla="*/ 12 h 16"/>
                    <a:gd name="T74" fmla="*/ 38 w 43"/>
                    <a:gd name="T75" fmla="*/ 12 h 16"/>
                    <a:gd name="T76" fmla="*/ 36 w 43"/>
                    <a:gd name="T77" fmla="*/ 14 h 16"/>
                    <a:gd name="T78" fmla="*/ 34 w 43"/>
                    <a:gd name="T79" fmla="*/ 14 h 16"/>
                    <a:gd name="T80" fmla="*/ 32 w 43"/>
                    <a:gd name="T81" fmla="*/ 14 h 16"/>
                    <a:gd name="T82" fmla="*/ 31 w 43"/>
                    <a:gd name="T83" fmla="*/ 14 h 16"/>
                    <a:gd name="T84" fmla="*/ 20 w 43"/>
                    <a:gd name="T85" fmla="*/ 14 h 16"/>
                    <a:gd name="T86" fmla="*/ 20 w 43"/>
                    <a:gd name="T87" fmla="*/ 14 h 16"/>
                    <a:gd name="T88" fmla="*/ 20 w 43"/>
                    <a:gd name="T89" fmla="*/ 16 h 16"/>
                    <a:gd name="T90" fmla="*/ 20 w 43"/>
                    <a:gd name="T91" fmla="*/ 16 h 16"/>
                    <a:gd name="T92" fmla="*/ 20 w 43"/>
                    <a:gd name="T93" fmla="*/ 16 h 16"/>
                    <a:gd name="T94" fmla="*/ 18 w 43"/>
                    <a:gd name="T95" fmla="*/ 16 h 16"/>
                    <a:gd name="T96" fmla="*/ 16 w 43"/>
                    <a:gd name="T97" fmla="*/ 16 h 16"/>
                    <a:gd name="T98" fmla="*/ 13 w 43"/>
                    <a:gd name="T99" fmla="*/ 16 h 16"/>
                    <a:gd name="T100" fmla="*/ 11 w 43"/>
                    <a:gd name="T101" fmla="*/ 16 h 16"/>
                    <a:gd name="T102" fmla="*/ 11 w 43"/>
                    <a:gd name="T103" fmla="*/ 16 h 16"/>
                    <a:gd name="T104" fmla="*/ 11 w 43"/>
                    <a:gd name="T105" fmla="*/ 16 h 16"/>
                    <a:gd name="T106" fmla="*/ 11 w 43"/>
                    <a:gd name="T107" fmla="*/ 14 h 16"/>
                    <a:gd name="T108" fmla="*/ 11 w 43"/>
                    <a:gd name="T109" fmla="*/ 14 h 16"/>
                    <a:gd name="T110" fmla="*/ 6 w 43"/>
                    <a:gd name="T111" fmla="*/ 14 h 16"/>
                    <a:gd name="T112" fmla="*/ 4 w 43"/>
                    <a:gd name="T113" fmla="*/ 12 h 16"/>
                    <a:gd name="T114" fmla="*/ 4 w 43"/>
                    <a:gd name="T115" fmla="*/ 10 h 16"/>
                    <a:gd name="T116" fmla="*/ 2 w 43"/>
                    <a:gd name="T117" fmla="*/ 6 h 16"/>
                    <a:gd name="T118" fmla="*/ 0 w 43"/>
                    <a:gd name="T119" fmla="*/ 4 h 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"/>
                    <a:gd name="T181" fmla="*/ 0 h 16"/>
                    <a:gd name="T182" fmla="*/ 43 w 43"/>
                    <a:gd name="T183" fmla="*/ 16 h 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" h="16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6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7" name="Freeform 414"/>
                <p:cNvSpPr>
                  <a:spLocks/>
                </p:cNvSpPr>
                <p:nvPr/>
              </p:nvSpPr>
              <p:spPr bwMode="auto">
                <a:xfrm>
                  <a:off x="2303" y="3536"/>
                  <a:ext cx="41" cy="24"/>
                </a:xfrm>
                <a:custGeom>
                  <a:avLst/>
                  <a:gdLst>
                    <a:gd name="T0" fmla="*/ 0 w 41"/>
                    <a:gd name="T1" fmla="*/ 24 h 24"/>
                    <a:gd name="T2" fmla="*/ 0 w 41"/>
                    <a:gd name="T3" fmla="*/ 22 h 24"/>
                    <a:gd name="T4" fmla="*/ 0 w 41"/>
                    <a:gd name="T5" fmla="*/ 20 h 24"/>
                    <a:gd name="T6" fmla="*/ 0 w 41"/>
                    <a:gd name="T7" fmla="*/ 16 h 24"/>
                    <a:gd name="T8" fmla="*/ 16 w 41"/>
                    <a:gd name="T9" fmla="*/ 16 h 24"/>
                    <a:gd name="T10" fmla="*/ 15 w 41"/>
                    <a:gd name="T11" fmla="*/ 14 h 24"/>
                    <a:gd name="T12" fmla="*/ 13 w 41"/>
                    <a:gd name="T13" fmla="*/ 12 h 24"/>
                    <a:gd name="T14" fmla="*/ 13 w 41"/>
                    <a:gd name="T15" fmla="*/ 12 h 24"/>
                    <a:gd name="T16" fmla="*/ 11 w 41"/>
                    <a:gd name="T17" fmla="*/ 10 h 24"/>
                    <a:gd name="T18" fmla="*/ 11 w 41"/>
                    <a:gd name="T19" fmla="*/ 10 h 24"/>
                    <a:gd name="T20" fmla="*/ 11 w 41"/>
                    <a:gd name="T21" fmla="*/ 10 h 24"/>
                    <a:gd name="T22" fmla="*/ 11 w 41"/>
                    <a:gd name="T23" fmla="*/ 8 h 24"/>
                    <a:gd name="T24" fmla="*/ 11 w 41"/>
                    <a:gd name="T25" fmla="*/ 6 h 24"/>
                    <a:gd name="T26" fmla="*/ 13 w 41"/>
                    <a:gd name="T27" fmla="*/ 6 h 24"/>
                    <a:gd name="T28" fmla="*/ 15 w 41"/>
                    <a:gd name="T29" fmla="*/ 2 h 24"/>
                    <a:gd name="T30" fmla="*/ 16 w 41"/>
                    <a:gd name="T31" fmla="*/ 0 h 24"/>
                    <a:gd name="T32" fmla="*/ 18 w 41"/>
                    <a:gd name="T33" fmla="*/ 0 h 24"/>
                    <a:gd name="T34" fmla="*/ 20 w 41"/>
                    <a:gd name="T35" fmla="*/ 0 h 24"/>
                    <a:gd name="T36" fmla="*/ 22 w 41"/>
                    <a:gd name="T37" fmla="*/ 0 h 24"/>
                    <a:gd name="T38" fmla="*/ 32 w 41"/>
                    <a:gd name="T39" fmla="*/ 0 h 24"/>
                    <a:gd name="T40" fmla="*/ 38 w 41"/>
                    <a:gd name="T41" fmla="*/ 0 h 24"/>
                    <a:gd name="T42" fmla="*/ 41 w 41"/>
                    <a:gd name="T43" fmla="*/ 0 h 24"/>
                    <a:gd name="T44" fmla="*/ 41 w 41"/>
                    <a:gd name="T45" fmla="*/ 2 h 24"/>
                    <a:gd name="T46" fmla="*/ 41 w 41"/>
                    <a:gd name="T47" fmla="*/ 4 h 24"/>
                    <a:gd name="T48" fmla="*/ 41 w 41"/>
                    <a:gd name="T49" fmla="*/ 8 h 24"/>
                    <a:gd name="T50" fmla="*/ 25 w 41"/>
                    <a:gd name="T51" fmla="*/ 8 h 24"/>
                    <a:gd name="T52" fmla="*/ 23 w 41"/>
                    <a:gd name="T53" fmla="*/ 8 h 24"/>
                    <a:gd name="T54" fmla="*/ 23 w 41"/>
                    <a:gd name="T55" fmla="*/ 10 h 24"/>
                    <a:gd name="T56" fmla="*/ 22 w 41"/>
                    <a:gd name="T57" fmla="*/ 10 h 24"/>
                    <a:gd name="T58" fmla="*/ 22 w 41"/>
                    <a:gd name="T59" fmla="*/ 10 h 24"/>
                    <a:gd name="T60" fmla="*/ 20 w 41"/>
                    <a:gd name="T61" fmla="*/ 10 h 24"/>
                    <a:gd name="T62" fmla="*/ 20 w 41"/>
                    <a:gd name="T63" fmla="*/ 10 h 24"/>
                    <a:gd name="T64" fmla="*/ 20 w 41"/>
                    <a:gd name="T65" fmla="*/ 10 h 24"/>
                    <a:gd name="T66" fmla="*/ 20 w 41"/>
                    <a:gd name="T67" fmla="*/ 12 h 24"/>
                    <a:gd name="T68" fmla="*/ 20 w 41"/>
                    <a:gd name="T69" fmla="*/ 12 h 24"/>
                    <a:gd name="T70" fmla="*/ 20 w 41"/>
                    <a:gd name="T71" fmla="*/ 14 h 24"/>
                    <a:gd name="T72" fmla="*/ 20 w 41"/>
                    <a:gd name="T73" fmla="*/ 14 h 24"/>
                    <a:gd name="T74" fmla="*/ 22 w 41"/>
                    <a:gd name="T75" fmla="*/ 14 h 24"/>
                    <a:gd name="T76" fmla="*/ 22 w 41"/>
                    <a:gd name="T77" fmla="*/ 14 h 24"/>
                    <a:gd name="T78" fmla="*/ 23 w 41"/>
                    <a:gd name="T79" fmla="*/ 16 h 24"/>
                    <a:gd name="T80" fmla="*/ 25 w 41"/>
                    <a:gd name="T81" fmla="*/ 16 h 24"/>
                    <a:gd name="T82" fmla="*/ 27 w 41"/>
                    <a:gd name="T83" fmla="*/ 16 h 24"/>
                    <a:gd name="T84" fmla="*/ 31 w 41"/>
                    <a:gd name="T85" fmla="*/ 16 h 24"/>
                    <a:gd name="T86" fmla="*/ 34 w 41"/>
                    <a:gd name="T87" fmla="*/ 16 h 24"/>
                    <a:gd name="T88" fmla="*/ 38 w 41"/>
                    <a:gd name="T89" fmla="*/ 16 h 24"/>
                    <a:gd name="T90" fmla="*/ 41 w 41"/>
                    <a:gd name="T91" fmla="*/ 16 h 24"/>
                    <a:gd name="T92" fmla="*/ 41 w 41"/>
                    <a:gd name="T93" fmla="*/ 20 h 24"/>
                    <a:gd name="T94" fmla="*/ 41 w 41"/>
                    <a:gd name="T95" fmla="*/ 22 h 24"/>
                    <a:gd name="T96" fmla="*/ 41 w 41"/>
                    <a:gd name="T97" fmla="*/ 24 h 24"/>
                    <a:gd name="T98" fmla="*/ 31 w 41"/>
                    <a:gd name="T99" fmla="*/ 24 h 24"/>
                    <a:gd name="T100" fmla="*/ 22 w 41"/>
                    <a:gd name="T101" fmla="*/ 24 h 24"/>
                    <a:gd name="T102" fmla="*/ 11 w 41"/>
                    <a:gd name="T103" fmla="*/ 24 h 24"/>
                    <a:gd name="T104" fmla="*/ 0 w 41"/>
                    <a:gd name="T105" fmla="*/ 24 h 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1"/>
                    <a:gd name="T160" fmla="*/ 0 h 24"/>
                    <a:gd name="T161" fmla="*/ 41 w 41"/>
                    <a:gd name="T162" fmla="*/ 24 h 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1" h="24">
                      <a:moveTo>
                        <a:pt x="0" y="24"/>
                      </a:move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5" y="14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31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1" y="16"/>
                      </a:lnTo>
                      <a:lnTo>
                        <a:pt x="41" y="20"/>
                      </a:lnTo>
                      <a:lnTo>
                        <a:pt x="41" y="22"/>
                      </a:lnTo>
                      <a:lnTo>
                        <a:pt x="41" y="24"/>
                      </a:lnTo>
                      <a:lnTo>
                        <a:pt x="31" y="24"/>
                      </a:lnTo>
                      <a:lnTo>
                        <a:pt x="22" y="24"/>
                      </a:lnTo>
                      <a:lnTo>
                        <a:pt x="11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8" name="Freeform 415"/>
                <p:cNvSpPr>
                  <a:spLocks/>
                </p:cNvSpPr>
                <p:nvPr/>
              </p:nvSpPr>
              <p:spPr bwMode="auto">
                <a:xfrm>
                  <a:off x="2314" y="3485"/>
                  <a:ext cx="43" cy="26"/>
                </a:xfrm>
                <a:custGeom>
                  <a:avLst/>
                  <a:gdLst>
                    <a:gd name="T0" fmla="*/ 0 w 43"/>
                    <a:gd name="T1" fmla="*/ 26 h 26"/>
                    <a:gd name="T2" fmla="*/ 0 w 43"/>
                    <a:gd name="T3" fmla="*/ 24 h 26"/>
                    <a:gd name="T4" fmla="*/ 0 w 43"/>
                    <a:gd name="T5" fmla="*/ 22 h 26"/>
                    <a:gd name="T6" fmla="*/ 0 w 43"/>
                    <a:gd name="T7" fmla="*/ 20 h 26"/>
                    <a:gd name="T8" fmla="*/ 0 w 43"/>
                    <a:gd name="T9" fmla="*/ 18 h 26"/>
                    <a:gd name="T10" fmla="*/ 21 w 43"/>
                    <a:gd name="T11" fmla="*/ 12 h 26"/>
                    <a:gd name="T12" fmla="*/ 16 w 43"/>
                    <a:gd name="T13" fmla="*/ 12 h 26"/>
                    <a:gd name="T14" fmla="*/ 11 w 43"/>
                    <a:gd name="T15" fmla="*/ 10 h 26"/>
                    <a:gd name="T16" fmla="*/ 0 w 43"/>
                    <a:gd name="T17" fmla="*/ 8 h 26"/>
                    <a:gd name="T18" fmla="*/ 0 w 43"/>
                    <a:gd name="T19" fmla="*/ 6 h 26"/>
                    <a:gd name="T20" fmla="*/ 0 w 43"/>
                    <a:gd name="T21" fmla="*/ 4 h 26"/>
                    <a:gd name="T22" fmla="*/ 0 w 43"/>
                    <a:gd name="T23" fmla="*/ 2 h 26"/>
                    <a:gd name="T24" fmla="*/ 0 w 43"/>
                    <a:gd name="T25" fmla="*/ 0 h 26"/>
                    <a:gd name="T26" fmla="*/ 9 w 43"/>
                    <a:gd name="T27" fmla="*/ 2 h 26"/>
                    <a:gd name="T28" fmla="*/ 16 w 43"/>
                    <a:gd name="T29" fmla="*/ 4 h 26"/>
                    <a:gd name="T30" fmla="*/ 25 w 43"/>
                    <a:gd name="T31" fmla="*/ 6 h 26"/>
                    <a:gd name="T32" fmla="*/ 32 w 43"/>
                    <a:gd name="T33" fmla="*/ 8 h 26"/>
                    <a:gd name="T34" fmla="*/ 34 w 43"/>
                    <a:gd name="T35" fmla="*/ 10 h 26"/>
                    <a:gd name="T36" fmla="*/ 37 w 43"/>
                    <a:gd name="T37" fmla="*/ 10 h 26"/>
                    <a:gd name="T38" fmla="*/ 39 w 43"/>
                    <a:gd name="T39" fmla="*/ 10 h 26"/>
                    <a:gd name="T40" fmla="*/ 39 w 43"/>
                    <a:gd name="T41" fmla="*/ 12 h 26"/>
                    <a:gd name="T42" fmla="*/ 41 w 43"/>
                    <a:gd name="T43" fmla="*/ 16 h 26"/>
                    <a:gd name="T44" fmla="*/ 43 w 43"/>
                    <a:gd name="T45" fmla="*/ 16 h 26"/>
                    <a:gd name="T46" fmla="*/ 43 w 43"/>
                    <a:gd name="T47" fmla="*/ 18 h 26"/>
                    <a:gd name="T48" fmla="*/ 43 w 43"/>
                    <a:gd name="T49" fmla="*/ 24 h 26"/>
                    <a:gd name="T50" fmla="*/ 41 w 43"/>
                    <a:gd name="T51" fmla="*/ 24 h 26"/>
                    <a:gd name="T52" fmla="*/ 39 w 43"/>
                    <a:gd name="T53" fmla="*/ 24 h 26"/>
                    <a:gd name="T54" fmla="*/ 36 w 43"/>
                    <a:gd name="T55" fmla="*/ 24 h 26"/>
                    <a:gd name="T56" fmla="*/ 34 w 43"/>
                    <a:gd name="T57" fmla="*/ 26 h 26"/>
                    <a:gd name="T58" fmla="*/ 34 w 43"/>
                    <a:gd name="T59" fmla="*/ 24 h 26"/>
                    <a:gd name="T60" fmla="*/ 36 w 43"/>
                    <a:gd name="T61" fmla="*/ 24 h 26"/>
                    <a:gd name="T62" fmla="*/ 36 w 43"/>
                    <a:gd name="T63" fmla="*/ 22 h 26"/>
                    <a:gd name="T64" fmla="*/ 36 w 43"/>
                    <a:gd name="T65" fmla="*/ 20 h 26"/>
                    <a:gd name="T66" fmla="*/ 36 w 43"/>
                    <a:gd name="T67" fmla="*/ 20 h 26"/>
                    <a:gd name="T68" fmla="*/ 36 w 43"/>
                    <a:gd name="T69" fmla="*/ 20 h 26"/>
                    <a:gd name="T70" fmla="*/ 34 w 43"/>
                    <a:gd name="T71" fmla="*/ 20 h 26"/>
                    <a:gd name="T72" fmla="*/ 34 w 43"/>
                    <a:gd name="T73" fmla="*/ 18 h 26"/>
                    <a:gd name="T74" fmla="*/ 34 w 43"/>
                    <a:gd name="T75" fmla="*/ 18 h 26"/>
                    <a:gd name="T76" fmla="*/ 32 w 43"/>
                    <a:gd name="T77" fmla="*/ 18 h 26"/>
                    <a:gd name="T78" fmla="*/ 32 w 43"/>
                    <a:gd name="T79" fmla="*/ 18 h 26"/>
                    <a:gd name="T80" fmla="*/ 30 w 43"/>
                    <a:gd name="T81" fmla="*/ 16 h 26"/>
                    <a:gd name="T82" fmla="*/ 23 w 43"/>
                    <a:gd name="T83" fmla="*/ 20 h 26"/>
                    <a:gd name="T84" fmla="*/ 16 w 43"/>
                    <a:gd name="T85" fmla="*/ 22 h 26"/>
                    <a:gd name="T86" fmla="*/ 9 w 43"/>
                    <a:gd name="T87" fmla="*/ 24 h 26"/>
                    <a:gd name="T88" fmla="*/ 0 w 43"/>
                    <a:gd name="T89" fmla="*/ 26 h 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"/>
                    <a:gd name="T136" fmla="*/ 0 h 26"/>
                    <a:gd name="T137" fmla="*/ 43 w 43"/>
                    <a:gd name="T138" fmla="*/ 26 h 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" h="26">
                      <a:moveTo>
                        <a:pt x="0" y="26"/>
                      </a:move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1" y="12"/>
                      </a:lnTo>
                      <a:lnTo>
                        <a:pt x="16" y="12"/>
                      </a:lnTo>
                      <a:lnTo>
                        <a:pt x="1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6"/>
                      </a:lnTo>
                      <a:lnTo>
                        <a:pt x="32" y="8"/>
                      </a:lnTo>
                      <a:lnTo>
                        <a:pt x="34" y="10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41" y="16"/>
                      </a:ln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3" y="24"/>
                      </a:lnTo>
                      <a:lnTo>
                        <a:pt x="41" y="24"/>
                      </a:lnTo>
                      <a:lnTo>
                        <a:pt x="39" y="24"/>
                      </a:lnTo>
                      <a:lnTo>
                        <a:pt x="36" y="24"/>
                      </a:lnTo>
                      <a:lnTo>
                        <a:pt x="34" y="26"/>
                      </a:lnTo>
                      <a:lnTo>
                        <a:pt x="34" y="24"/>
                      </a:lnTo>
                      <a:lnTo>
                        <a:pt x="36" y="24"/>
                      </a:lnTo>
                      <a:lnTo>
                        <a:pt x="36" y="22"/>
                      </a:lnTo>
                      <a:lnTo>
                        <a:pt x="36" y="20"/>
                      </a:lnTo>
                      <a:lnTo>
                        <a:pt x="34" y="20"/>
                      </a:lnTo>
                      <a:lnTo>
                        <a:pt x="34" y="18"/>
                      </a:lnTo>
                      <a:lnTo>
                        <a:pt x="32" y="18"/>
                      </a:lnTo>
                      <a:lnTo>
                        <a:pt x="30" y="16"/>
                      </a:lnTo>
                      <a:lnTo>
                        <a:pt x="23" y="20"/>
                      </a:lnTo>
                      <a:lnTo>
                        <a:pt x="16" y="22"/>
                      </a:lnTo>
                      <a:lnTo>
                        <a:pt x="9" y="24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9" name="Freeform 416"/>
                <p:cNvSpPr>
                  <a:spLocks/>
                </p:cNvSpPr>
                <p:nvPr/>
              </p:nvSpPr>
              <p:spPr bwMode="auto">
                <a:xfrm>
                  <a:off x="2303" y="3454"/>
                  <a:ext cx="41" cy="8"/>
                </a:xfrm>
                <a:custGeom>
                  <a:avLst/>
                  <a:gdLst>
                    <a:gd name="T0" fmla="*/ 0 w 41"/>
                    <a:gd name="T1" fmla="*/ 8 h 8"/>
                    <a:gd name="T2" fmla="*/ 0 w 41"/>
                    <a:gd name="T3" fmla="*/ 6 h 8"/>
                    <a:gd name="T4" fmla="*/ 0 w 41"/>
                    <a:gd name="T5" fmla="*/ 4 h 8"/>
                    <a:gd name="T6" fmla="*/ 0 w 41"/>
                    <a:gd name="T7" fmla="*/ 0 h 8"/>
                    <a:gd name="T8" fmla="*/ 11 w 41"/>
                    <a:gd name="T9" fmla="*/ 0 h 8"/>
                    <a:gd name="T10" fmla="*/ 22 w 41"/>
                    <a:gd name="T11" fmla="*/ 0 h 8"/>
                    <a:gd name="T12" fmla="*/ 31 w 41"/>
                    <a:gd name="T13" fmla="*/ 0 h 8"/>
                    <a:gd name="T14" fmla="*/ 41 w 41"/>
                    <a:gd name="T15" fmla="*/ 0 h 8"/>
                    <a:gd name="T16" fmla="*/ 41 w 41"/>
                    <a:gd name="T17" fmla="*/ 4 h 8"/>
                    <a:gd name="T18" fmla="*/ 41 w 41"/>
                    <a:gd name="T19" fmla="*/ 6 h 8"/>
                    <a:gd name="T20" fmla="*/ 41 w 41"/>
                    <a:gd name="T21" fmla="*/ 8 h 8"/>
                    <a:gd name="T22" fmla="*/ 31 w 41"/>
                    <a:gd name="T23" fmla="*/ 8 h 8"/>
                    <a:gd name="T24" fmla="*/ 22 w 41"/>
                    <a:gd name="T25" fmla="*/ 8 h 8"/>
                    <a:gd name="T26" fmla="*/ 11 w 41"/>
                    <a:gd name="T27" fmla="*/ 8 h 8"/>
                    <a:gd name="T28" fmla="*/ 0 w 41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8"/>
                    <a:gd name="T47" fmla="*/ 41 w 41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1" y="8"/>
                      </a:lnTo>
                      <a:lnTo>
                        <a:pt x="22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0" name="Freeform 417"/>
                <p:cNvSpPr>
                  <a:spLocks noEditPoints="1"/>
                </p:cNvSpPr>
                <p:nvPr/>
              </p:nvSpPr>
              <p:spPr bwMode="auto">
                <a:xfrm>
                  <a:off x="2314" y="3411"/>
                  <a:ext cx="32" cy="27"/>
                </a:xfrm>
                <a:custGeom>
                  <a:avLst/>
                  <a:gdLst>
                    <a:gd name="T0" fmla="*/ 18 w 32"/>
                    <a:gd name="T1" fmla="*/ 18 h 27"/>
                    <a:gd name="T2" fmla="*/ 21 w 32"/>
                    <a:gd name="T3" fmla="*/ 18 h 27"/>
                    <a:gd name="T4" fmla="*/ 23 w 32"/>
                    <a:gd name="T5" fmla="*/ 16 h 27"/>
                    <a:gd name="T6" fmla="*/ 25 w 32"/>
                    <a:gd name="T7" fmla="*/ 16 h 27"/>
                    <a:gd name="T8" fmla="*/ 25 w 32"/>
                    <a:gd name="T9" fmla="*/ 14 h 27"/>
                    <a:gd name="T10" fmla="*/ 25 w 32"/>
                    <a:gd name="T11" fmla="*/ 12 h 27"/>
                    <a:gd name="T12" fmla="*/ 23 w 32"/>
                    <a:gd name="T13" fmla="*/ 10 h 27"/>
                    <a:gd name="T14" fmla="*/ 23 w 32"/>
                    <a:gd name="T15" fmla="*/ 10 h 27"/>
                    <a:gd name="T16" fmla="*/ 21 w 32"/>
                    <a:gd name="T17" fmla="*/ 8 h 27"/>
                    <a:gd name="T18" fmla="*/ 23 w 32"/>
                    <a:gd name="T19" fmla="*/ 2 h 27"/>
                    <a:gd name="T20" fmla="*/ 25 w 32"/>
                    <a:gd name="T21" fmla="*/ 2 h 27"/>
                    <a:gd name="T22" fmla="*/ 29 w 32"/>
                    <a:gd name="T23" fmla="*/ 4 h 27"/>
                    <a:gd name="T24" fmla="*/ 30 w 32"/>
                    <a:gd name="T25" fmla="*/ 10 h 27"/>
                    <a:gd name="T26" fmla="*/ 32 w 32"/>
                    <a:gd name="T27" fmla="*/ 14 h 27"/>
                    <a:gd name="T28" fmla="*/ 32 w 32"/>
                    <a:gd name="T29" fmla="*/ 18 h 27"/>
                    <a:gd name="T30" fmla="*/ 30 w 32"/>
                    <a:gd name="T31" fmla="*/ 20 h 27"/>
                    <a:gd name="T32" fmla="*/ 27 w 32"/>
                    <a:gd name="T33" fmla="*/ 25 h 27"/>
                    <a:gd name="T34" fmla="*/ 23 w 32"/>
                    <a:gd name="T35" fmla="*/ 27 h 27"/>
                    <a:gd name="T36" fmla="*/ 18 w 32"/>
                    <a:gd name="T37" fmla="*/ 27 h 27"/>
                    <a:gd name="T38" fmla="*/ 12 w 32"/>
                    <a:gd name="T39" fmla="*/ 27 h 27"/>
                    <a:gd name="T40" fmla="*/ 4 w 32"/>
                    <a:gd name="T41" fmla="*/ 22 h 27"/>
                    <a:gd name="T42" fmla="*/ 0 w 32"/>
                    <a:gd name="T43" fmla="*/ 16 h 27"/>
                    <a:gd name="T44" fmla="*/ 0 w 32"/>
                    <a:gd name="T45" fmla="*/ 12 h 27"/>
                    <a:gd name="T46" fmla="*/ 0 w 32"/>
                    <a:gd name="T47" fmla="*/ 8 h 27"/>
                    <a:gd name="T48" fmla="*/ 5 w 32"/>
                    <a:gd name="T49" fmla="*/ 4 h 27"/>
                    <a:gd name="T50" fmla="*/ 7 w 32"/>
                    <a:gd name="T51" fmla="*/ 2 h 27"/>
                    <a:gd name="T52" fmla="*/ 12 w 32"/>
                    <a:gd name="T53" fmla="*/ 0 h 27"/>
                    <a:gd name="T54" fmla="*/ 18 w 32"/>
                    <a:gd name="T55" fmla="*/ 0 h 27"/>
                    <a:gd name="T56" fmla="*/ 18 w 32"/>
                    <a:gd name="T57" fmla="*/ 0 h 27"/>
                    <a:gd name="T58" fmla="*/ 11 w 32"/>
                    <a:gd name="T59" fmla="*/ 10 h 27"/>
                    <a:gd name="T60" fmla="*/ 9 w 32"/>
                    <a:gd name="T61" fmla="*/ 10 h 27"/>
                    <a:gd name="T62" fmla="*/ 7 w 32"/>
                    <a:gd name="T63" fmla="*/ 12 h 27"/>
                    <a:gd name="T64" fmla="*/ 7 w 32"/>
                    <a:gd name="T65" fmla="*/ 14 h 27"/>
                    <a:gd name="T66" fmla="*/ 7 w 32"/>
                    <a:gd name="T67" fmla="*/ 16 h 27"/>
                    <a:gd name="T68" fmla="*/ 9 w 32"/>
                    <a:gd name="T69" fmla="*/ 16 h 27"/>
                    <a:gd name="T70" fmla="*/ 11 w 32"/>
                    <a:gd name="T71" fmla="*/ 18 h 27"/>
                    <a:gd name="T72" fmla="*/ 12 w 32"/>
                    <a:gd name="T73" fmla="*/ 18 h 27"/>
                    <a:gd name="T74" fmla="*/ 12 w 32"/>
                    <a:gd name="T75" fmla="*/ 14 h 27"/>
                    <a:gd name="T76" fmla="*/ 12 w 32"/>
                    <a:gd name="T77" fmla="*/ 10 h 2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27"/>
                    <a:gd name="T119" fmla="*/ 32 w 32"/>
                    <a:gd name="T120" fmla="*/ 27 h 2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27">
                      <a:moveTo>
                        <a:pt x="18" y="0"/>
                      </a:move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3" y="6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9" y="22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6" y="27"/>
                      </a:lnTo>
                      <a:lnTo>
                        <a:pt x="12" y="27"/>
                      </a:lnTo>
                      <a:lnTo>
                        <a:pt x="9" y="25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2" y="10"/>
                      </a:move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1" name="Freeform 418"/>
                <p:cNvSpPr>
                  <a:spLocks/>
                </p:cNvSpPr>
                <p:nvPr/>
              </p:nvSpPr>
              <p:spPr bwMode="auto">
                <a:xfrm>
                  <a:off x="2314" y="3362"/>
                  <a:ext cx="30" cy="24"/>
                </a:xfrm>
                <a:custGeom>
                  <a:avLst/>
                  <a:gdLst>
                    <a:gd name="T0" fmla="*/ 0 w 30"/>
                    <a:gd name="T1" fmla="*/ 24 h 24"/>
                    <a:gd name="T2" fmla="*/ 0 w 30"/>
                    <a:gd name="T3" fmla="*/ 22 h 24"/>
                    <a:gd name="T4" fmla="*/ 0 w 30"/>
                    <a:gd name="T5" fmla="*/ 20 h 24"/>
                    <a:gd name="T6" fmla="*/ 0 w 30"/>
                    <a:gd name="T7" fmla="*/ 16 h 24"/>
                    <a:gd name="T8" fmla="*/ 5 w 30"/>
                    <a:gd name="T9" fmla="*/ 16 h 24"/>
                    <a:gd name="T10" fmla="*/ 4 w 30"/>
                    <a:gd name="T11" fmla="*/ 14 h 24"/>
                    <a:gd name="T12" fmla="*/ 2 w 30"/>
                    <a:gd name="T13" fmla="*/ 12 h 24"/>
                    <a:gd name="T14" fmla="*/ 2 w 30"/>
                    <a:gd name="T15" fmla="*/ 12 h 24"/>
                    <a:gd name="T16" fmla="*/ 0 w 30"/>
                    <a:gd name="T17" fmla="*/ 10 h 24"/>
                    <a:gd name="T18" fmla="*/ 0 w 30"/>
                    <a:gd name="T19" fmla="*/ 10 h 24"/>
                    <a:gd name="T20" fmla="*/ 0 w 30"/>
                    <a:gd name="T21" fmla="*/ 8 h 24"/>
                    <a:gd name="T22" fmla="*/ 0 w 30"/>
                    <a:gd name="T23" fmla="*/ 8 h 24"/>
                    <a:gd name="T24" fmla="*/ 0 w 30"/>
                    <a:gd name="T25" fmla="*/ 6 h 24"/>
                    <a:gd name="T26" fmla="*/ 0 w 30"/>
                    <a:gd name="T27" fmla="*/ 4 h 24"/>
                    <a:gd name="T28" fmla="*/ 2 w 30"/>
                    <a:gd name="T29" fmla="*/ 2 h 24"/>
                    <a:gd name="T30" fmla="*/ 4 w 30"/>
                    <a:gd name="T31" fmla="*/ 2 h 24"/>
                    <a:gd name="T32" fmla="*/ 5 w 30"/>
                    <a:gd name="T33" fmla="*/ 0 h 24"/>
                    <a:gd name="T34" fmla="*/ 7 w 30"/>
                    <a:gd name="T35" fmla="*/ 0 h 24"/>
                    <a:gd name="T36" fmla="*/ 9 w 30"/>
                    <a:gd name="T37" fmla="*/ 0 h 24"/>
                    <a:gd name="T38" fmla="*/ 11 w 30"/>
                    <a:gd name="T39" fmla="*/ 0 h 24"/>
                    <a:gd name="T40" fmla="*/ 21 w 30"/>
                    <a:gd name="T41" fmla="*/ 0 h 24"/>
                    <a:gd name="T42" fmla="*/ 27 w 30"/>
                    <a:gd name="T43" fmla="*/ 0 h 24"/>
                    <a:gd name="T44" fmla="*/ 30 w 30"/>
                    <a:gd name="T45" fmla="*/ 0 h 24"/>
                    <a:gd name="T46" fmla="*/ 30 w 30"/>
                    <a:gd name="T47" fmla="*/ 2 h 24"/>
                    <a:gd name="T48" fmla="*/ 30 w 30"/>
                    <a:gd name="T49" fmla="*/ 4 h 24"/>
                    <a:gd name="T50" fmla="*/ 30 w 30"/>
                    <a:gd name="T51" fmla="*/ 6 h 24"/>
                    <a:gd name="T52" fmla="*/ 30 w 30"/>
                    <a:gd name="T53" fmla="*/ 8 h 24"/>
                    <a:gd name="T54" fmla="*/ 14 w 30"/>
                    <a:gd name="T55" fmla="*/ 8 h 24"/>
                    <a:gd name="T56" fmla="*/ 12 w 30"/>
                    <a:gd name="T57" fmla="*/ 8 h 24"/>
                    <a:gd name="T58" fmla="*/ 11 w 30"/>
                    <a:gd name="T59" fmla="*/ 8 h 24"/>
                    <a:gd name="T60" fmla="*/ 11 w 30"/>
                    <a:gd name="T61" fmla="*/ 8 h 24"/>
                    <a:gd name="T62" fmla="*/ 9 w 30"/>
                    <a:gd name="T63" fmla="*/ 10 h 24"/>
                    <a:gd name="T64" fmla="*/ 9 w 30"/>
                    <a:gd name="T65" fmla="*/ 10 h 24"/>
                    <a:gd name="T66" fmla="*/ 9 w 30"/>
                    <a:gd name="T67" fmla="*/ 10 h 24"/>
                    <a:gd name="T68" fmla="*/ 9 w 30"/>
                    <a:gd name="T69" fmla="*/ 12 h 24"/>
                    <a:gd name="T70" fmla="*/ 9 w 30"/>
                    <a:gd name="T71" fmla="*/ 12 h 24"/>
                    <a:gd name="T72" fmla="*/ 9 w 30"/>
                    <a:gd name="T73" fmla="*/ 12 h 24"/>
                    <a:gd name="T74" fmla="*/ 11 w 30"/>
                    <a:gd name="T75" fmla="*/ 14 h 24"/>
                    <a:gd name="T76" fmla="*/ 11 w 30"/>
                    <a:gd name="T77" fmla="*/ 14 h 24"/>
                    <a:gd name="T78" fmla="*/ 12 w 30"/>
                    <a:gd name="T79" fmla="*/ 14 h 24"/>
                    <a:gd name="T80" fmla="*/ 14 w 30"/>
                    <a:gd name="T81" fmla="*/ 14 h 24"/>
                    <a:gd name="T82" fmla="*/ 16 w 30"/>
                    <a:gd name="T83" fmla="*/ 14 h 24"/>
                    <a:gd name="T84" fmla="*/ 20 w 30"/>
                    <a:gd name="T85" fmla="*/ 14 h 24"/>
                    <a:gd name="T86" fmla="*/ 23 w 30"/>
                    <a:gd name="T87" fmla="*/ 14 h 24"/>
                    <a:gd name="T88" fmla="*/ 27 w 30"/>
                    <a:gd name="T89" fmla="*/ 14 h 24"/>
                    <a:gd name="T90" fmla="*/ 30 w 30"/>
                    <a:gd name="T91" fmla="*/ 14 h 24"/>
                    <a:gd name="T92" fmla="*/ 30 w 30"/>
                    <a:gd name="T93" fmla="*/ 16 h 24"/>
                    <a:gd name="T94" fmla="*/ 30 w 30"/>
                    <a:gd name="T95" fmla="*/ 20 h 24"/>
                    <a:gd name="T96" fmla="*/ 30 w 30"/>
                    <a:gd name="T97" fmla="*/ 22 h 24"/>
                    <a:gd name="T98" fmla="*/ 30 w 30"/>
                    <a:gd name="T99" fmla="*/ 24 h 24"/>
                    <a:gd name="T100" fmla="*/ 23 w 30"/>
                    <a:gd name="T101" fmla="*/ 24 h 24"/>
                    <a:gd name="T102" fmla="*/ 16 w 30"/>
                    <a:gd name="T103" fmla="*/ 24 h 24"/>
                    <a:gd name="T104" fmla="*/ 0 w 30"/>
                    <a:gd name="T105" fmla="*/ 24 h 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"/>
                    <a:gd name="T160" fmla="*/ 0 h 24"/>
                    <a:gd name="T161" fmla="*/ 30 w 30"/>
                    <a:gd name="T162" fmla="*/ 24 h 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" h="24">
                      <a:moveTo>
                        <a:pt x="0" y="24"/>
                      </a:move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20" y="14"/>
                      </a:lnTo>
                      <a:lnTo>
                        <a:pt x="23" y="14"/>
                      </a:lnTo>
                      <a:lnTo>
                        <a:pt x="27" y="14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30" y="24"/>
                      </a:lnTo>
                      <a:lnTo>
                        <a:pt x="23" y="24"/>
                      </a:lnTo>
                      <a:lnTo>
                        <a:pt x="16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2" name="Freeform 419"/>
                <p:cNvSpPr>
                  <a:spLocks noEditPoints="1"/>
                </p:cNvSpPr>
                <p:nvPr/>
              </p:nvSpPr>
              <p:spPr bwMode="auto">
                <a:xfrm>
                  <a:off x="2314" y="3309"/>
                  <a:ext cx="32" cy="26"/>
                </a:xfrm>
                <a:custGeom>
                  <a:avLst/>
                  <a:gdLst>
                    <a:gd name="T0" fmla="*/ 18 w 32"/>
                    <a:gd name="T1" fmla="*/ 18 h 26"/>
                    <a:gd name="T2" fmla="*/ 21 w 32"/>
                    <a:gd name="T3" fmla="*/ 18 h 26"/>
                    <a:gd name="T4" fmla="*/ 23 w 32"/>
                    <a:gd name="T5" fmla="*/ 16 h 26"/>
                    <a:gd name="T6" fmla="*/ 25 w 32"/>
                    <a:gd name="T7" fmla="*/ 16 h 26"/>
                    <a:gd name="T8" fmla="*/ 25 w 32"/>
                    <a:gd name="T9" fmla="*/ 14 h 26"/>
                    <a:gd name="T10" fmla="*/ 25 w 32"/>
                    <a:gd name="T11" fmla="*/ 12 h 26"/>
                    <a:gd name="T12" fmla="*/ 23 w 32"/>
                    <a:gd name="T13" fmla="*/ 10 h 26"/>
                    <a:gd name="T14" fmla="*/ 23 w 32"/>
                    <a:gd name="T15" fmla="*/ 10 h 26"/>
                    <a:gd name="T16" fmla="*/ 21 w 32"/>
                    <a:gd name="T17" fmla="*/ 8 h 26"/>
                    <a:gd name="T18" fmla="*/ 23 w 32"/>
                    <a:gd name="T19" fmla="*/ 2 h 26"/>
                    <a:gd name="T20" fmla="*/ 25 w 32"/>
                    <a:gd name="T21" fmla="*/ 2 h 26"/>
                    <a:gd name="T22" fmla="*/ 29 w 32"/>
                    <a:gd name="T23" fmla="*/ 4 h 26"/>
                    <a:gd name="T24" fmla="*/ 30 w 32"/>
                    <a:gd name="T25" fmla="*/ 10 h 26"/>
                    <a:gd name="T26" fmla="*/ 32 w 32"/>
                    <a:gd name="T27" fmla="*/ 14 h 26"/>
                    <a:gd name="T28" fmla="*/ 32 w 32"/>
                    <a:gd name="T29" fmla="*/ 18 h 26"/>
                    <a:gd name="T30" fmla="*/ 30 w 32"/>
                    <a:gd name="T31" fmla="*/ 20 h 26"/>
                    <a:gd name="T32" fmla="*/ 27 w 32"/>
                    <a:gd name="T33" fmla="*/ 24 h 26"/>
                    <a:gd name="T34" fmla="*/ 23 w 32"/>
                    <a:gd name="T35" fmla="*/ 26 h 26"/>
                    <a:gd name="T36" fmla="*/ 18 w 32"/>
                    <a:gd name="T37" fmla="*/ 26 h 26"/>
                    <a:gd name="T38" fmla="*/ 12 w 32"/>
                    <a:gd name="T39" fmla="*/ 26 h 26"/>
                    <a:gd name="T40" fmla="*/ 4 w 32"/>
                    <a:gd name="T41" fmla="*/ 22 h 26"/>
                    <a:gd name="T42" fmla="*/ 0 w 32"/>
                    <a:gd name="T43" fmla="*/ 16 h 26"/>
                    <a:gd name="T44" fmla="*/ 0 w 32"/>
                    <a:gd name="T45" fmla="*/ 12 h 26"/>
                    <a:gd name="T46" fmla="*/ 0 w 32"/>
                    <a:gd name="T47" fmla="*/ 8 h 26"/>
                    <a:gd name="T48" fmla="*/ 5 w 32"/>
                    <a:gd name="T49" fmla="*/ 4 h 26"/>
                    <a:gd name="T50" fmla="*/ 7 w 32"/>
                    <a:gd name="T51" fmla="*/ 2 h 26"/>
                    <a:gd name="T52" fmla="*/ 12 w 32"/>
                    <a:gd name="T53" fmla="*/ 0 h 26"/>
                    <a:gd name="T54" fmla="*/ 18 w 32"/>
                    <a:gd name="T55" fmla="*/ 0 h 26"/>
                    <a:gd name="T56" fmla="*/ 18 w 32"/>
                    <a:gd name="T57" fmla="*/ 0 h 26"/>
                    <a:gd name="T58" fmla="*/ 11 w 32"/>
                    <a:gd name="T59" fmla="*/ 10 h 26"/>
                    <a:gd name="T60" fmla="*/ 9 w 32"/>
                    <a:gd name="T61" fmla="*/ 10 h 26"/>
                    <a:gd name="T62" fmla="*/ 7 w 32"/>
                    <a:gd name="T63" fmla="*/ 12 h 26"/>
                    <a:gd name="T64" fmla="*/ 7 w 32"/>
                    <a:gd name="T65" fmla="*/ 14 h 26"/>
                    <a:gd name="T66" fmla="*/ 7 w 32"/>
                    <a:gd name="T67" fmla="*/ 16 h 26"/>
                    <a:gd name="T68" fmla="*/ 9 w 32"/>
                    <a:gd name="T69" fmla="*/ 16 h 26"/>
                    <a:gd name="T70" fmla="*/ 11 w 32"/>
                    <a:gd name="T71" fmla="*/ 18 h 26"/>
                    <a:gd name="T72" fmla="*/ 12 w 32"/>
                    <a:gd name="T73" fmla="*/ 18 h 26"/>
                    <a:gd name="T74" fmla="*/ 12 w 32"/>
                    <a:gd name="T75" fmla="*/ 14 h 26"/>
                    <a:gd name="T76" fmla="*/ 12 w 32"/>
                    <a:gd name="T77" fmla="*/ 10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26"/>
                    <a:gd name="T119" fmla="*/ 32 w 32"/>
                    <a:gd name="T120" fmla="*/ 26 h 2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26">
                      <a:moveTo>
                        <a:pt x="18" y="0"/>
                      </a:move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3" y="6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9" y="22"/>
                      </a:lnTo>
                      <a:lnTo>
                        <a:pt x="27" y="24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6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2" y="10"/>
                      </a:move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3" name="Freeform 420"/>
                <p:cNvSpPr>
                  <a:spLocks noEditPoints="1"/>
                </p:cNvSpPr>
                <p:nvPr/>
              </p:nvSpPr>
              <p:spPr bwMode="auto">
                <a:xfrm>
                  <a:off x="2314" y="3233"/>
                  <a:ext cx="43" cy="26"/>
                </a:xfrm>
                <a:custGeom>
                  <a:avLst/>
                  <a:gdLst>
                    <a:gd name="T0" fmla="*/ 0 w 43"/>
                    <a:gd name="T1" fmla="*/ 4 h 26"/>
                    <a:gd name="T2" fmla="*/ 0 w 43"/>
                    <a:gd name="T3" fmla="*/ 0 h 26"/>
                    <a:gd name="T4" fmla="*/ 14 w 43"/>
                    <a:gd name="T5" fmla="*/ 0 h 26"/>
                    <a:gd name="T6" fmla="*/ 29 w 43"/>
                    <a:gd name="T7" fmla="*/ 0 h 26"/>
                    <a:gd name="T8" fmla="*/ 30 w 43"/>
                    <a:gd name="T9" fmla="*/ 0 h 26"/>
                    <a:gd name="T10" fmla="*/ 34 w 43"/>
                    <a:gd name="T11" fmla="*/ 0 h 26"/>
                    <a:gd name="T12" fmla="*/ 36 w 43"/>
                    <a:gd name="T13" fmla="*/ 2 h 26"/>
                    <a:gd name="T14" fmla="*/ 39 w 43"/>
                    <a:gd name="T15" fmla="*/ 2 h 26"/>
                    <a:gd name="T16" fmla="*/ 41 w 43"/>
                    <a:gd name="T17" fmla="*/ 4 h 26"/>
                    <a:gd name="T18" fmla="*/ 41 w 43"/>
                    <a:gd name="T19" fmla="*/ 6 h 26"/>
                    <a:gd name="T20" fmla="*/ 43 w 43"/>
                    <a:gd name="T21" fmla="*/ 10 h 26"/>
                    <a:gd name="T22" fmla="*/ 43 w 43"/>
                    <a:gd name="T23" fmla="*/ 10 h 26"/>
                    <a:gd name="T24" fmla="*/ 43 w 43"/>
                    <a:gd name="T25" fmla="*/ 16 h 26"/>
                    <a:gd name="T26" fmla="*/ 41 w 43"/>
                    <a:gd name="T27" fmla="*/ 20 h 26"/>
                    <a:gd name="T28" fmla="*/ 37 w 43"/>
                    <a:gd name="T29" fmla="*/ 24 h 26"/>
                    <a:gd name="T30" fmla="*/ 34 w 43"/>
                    <a:gd name="T31" fmla="*/ 24 h 26"/>
                    <a:gd name="T32" fmla="*/ 32 w 43"/>
                    <a:gd name="T33" fmla="*/ 24 h 26"/>
                    <a:gd name="T34" fmla="*/ 32 w 43"/>
                    <a:gd name="T35" fmla="*/ 20 h 26"/>
                    <a:gd name="T36" fmla="*/ 32 w 43"/>
                    <a:gd name="T37" fmla="*/ 16 h 26"/>
                    <a:gd name="T38" fmla="*/ 34 w 43"/>
                    <a:gd name="T39" fmla="*/ 16 h 26"/>
                    <a:gd name="T40" fmla="*/ 36 w 43"/>
                    <a:gd name="T41" fmla="*/ 14 h 26"/>
                    <a:gd name="T42" fmla="*/ 36 w 43"/>
                    <a:gd name="T43" fmla="*/ 14 h 26"/>
                    <a:gd name="T44" fmla="*/ 36 w 43"/>
                    <a:gd name="T45" fmla="*/ 12 h 26"/>
                    <a:gd name="T46" fmla="*/ 36 w 43"/>
                    <a:gd name="T47" fmla="*/ 10 h 26"/>
                    <a:gd name="T48" fmla="*/ 34 w 43"/>
                    <a:gd name="T49" fmla="*/ 10 h 26"/>
                    <a:gd name="T50" fmla="*/ 30 w 43"/>
                    <a:gd name="T51" fmla="*/ 10 h 26"/>
                    <a:gd name="T52" fmla="*/ 27 w 43"/>
                    <a:gd name="T53" fmla="*/ 10 h 26"/>
                    <a:gd name="T54" fmla="*/ 27 w 43"/>
                    <a:gd name="T55" fmla="*/ 10 h 26"/>
                    <a:gd name="T56" fmla="*/ 29 w 43"/>
                    <a:gd name="T57" fmla="*/ 14 h 26"/>
                    <a:gd name="T58" fmla="*/ 29 w 43"/>
                    <a:gd name="T59" fmla="*/ 14 h 26"/>
                    <a:gd name="T60" fmla="*/ 29 w 43"/>
                    <a:gd name="T61" fmla="*/ 18 h 26"/>
                    <a:gd name="T62" fmla="*/ 27 w 43"/>
                    <a:gd name="T63" fmla="*/ 22 h 26"/>
                    <a:gd name="T64" fmla="*/ 23 w 43"/>
                    <a:gd name="T65" fmla="*/ 24 h 26"/>
                    <a:gd name="T66" fmla="*/ 18 w 43"/>
                    <a:gd name="T67" fmla="*/ 26 h 26"/>
                    <a:gd name="T68" fmla="*/ 11 w 43"/>
                    <a:gd name="T69" fmla="*/ 26 h 26"/>
                    <a:gd name="T70" fmla="*/ 5 w 43"/>
                    <a:gd name="T71" fmla="*/ 24 h 26"/>
                    <a:gd name="T72" fmla="*/ 2 w 43"/>
                    <a:gd name="T73" fmla="*/ 20 h 26"/>
                    <a:gd name="T74" fmla="*/ 0 w 43"/>
                    <a:gd name="T75" fmla="*/ 16 h 26"/>
                    <a:gd name="T76" fmla="*/ 0 w 43"/>
                    <a:gd name="T77" fmla="*/ 12 h 26"/>
                    <a:gd name="T78" fmla="*/ 2 w 43"/>
                    <a:gd name="T79" fmla="*/ 10 h 26"/>
                    <a:gd name="T80" fmla="*/ 4 w 43"/>
                    <a:gd name="T81" fmla="*/ 10 h 26"/>
                    <a:gd name="T82" fmla="*/ 0 w 43"/>
                    <a:gd name="T83" fmla="*/ 8 h 26"/>
                    <a:gd name="T84" fmla="*/ 14 w 43"/>
                    <a:gd name="T85" fmla="*/ 16 h 26"/>
                    <a:gd name="T86" fmla="*/ 18 w 43"/>
                    <a:gd name="T87" fmla="*/ 16 h 26"/>
                    <a:gd name="T88" fmla="*/ 20 w 43"/>
                    <a:gd name="T89" fmla="*/ 16 h 26"/>
                    <a:gd name="T90" fmla="*/ 21 w 43"/>
                    <a:gd name="T91" fmla="*/ 14 h 26"/>
                    <a:gd name="T92" fmla="*/ 21 w 43"/>
                    <a:gd name="T93" fmla="*/ 12 h 26"/>
                    <a:gd name="T94" fmla="*/ 21 w 43"/>
                    <a:gd name="T95" fmla="*/ 12 h 26"/>
                    <a:gd name="T96" fmla="*/ 20 w 43"/>
                    <a:gd name="T97" fmla="*/ 10 h 26"/>
                    <a:gd name="T98" fmla="*/ 18 w 43"/>
                    <a:gd name="T99" fmla="*/ 10 h 26"/>
                    <a:gd name="T100" fmla="*/ 14 w 43"/>
                    <a:gd name="T101" fmla="*/ 10 h 26"/>
                    <a:gd name="T102" fmla="*/ 11 w 43"/>
                    <a:gd name="T103" fmla="*/ 10 h 26"/>
                    <a:gd name="T104" fmla="*/ 9 w 43"/>
                    <a:gd name="T105" fmla="*/ 12 h 26"/>
                    <a:gd name="T106" fmla="*/ 9 w 43"/>
                    <a:gd name="T107" fmla="*/ 12 h 26"/>
                    <a:gd name="T108" fmla="*/ 9 w 43"/>
                    <a:gd name="T109" fmla="*/ 14 h 26"/>
                    <a:gd name="T110" fmla="*/ 9 w 43"/>
                    <a:gd name="T111" fmla="*/ 16 h 26"/>
                    <a:gd name="T112" fmla="*/ 11 w 43"/>
                    <a:gd name="T113" fmla="*/ 16 h 26"/>
                    <a:gd name="T114" fmla="*/ 14 w 43"/>
                    <a:gd name="T115" fmla="*/ 16 h 2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"/>
                    <a:gd name="T175" fmla="*/ 0 h 26"/>
                    <a:gd name="T176" fmla="*/ 43 w 43"/>
                    <a:gd name="T177" fmla="*/ 26 h 2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" h="26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39" y="22"/>
                      </a:lnTo>
                      <a:lnTo>
                        <a:pt x="37" y="24"/>
                      </a:lnTo>
                      <a:lnTo>
                        <a:pt x="36" y="24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18"/>
                      </a:lnTo>
                      <a:lnTo>
                        <a:pt x="32" y="16"/>
                      </a:lnTo>
                      <a:lnTo>
                        <a:pt x="34" y="16"/>
                      </a:ln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7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0" y="26"/>
                      </a:lnTo>
                      <a:lnTo>
                        <a:pt x="18" y="26"/>
                      </a:lnTo>
                      <a:lnTo>
                        <a:pt x="14" y="26"/>
                      </a:ln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  <a:moveTo>
                        <a:pt x="14" y="16"/>
                      </a:move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4" name="Freeform 421"/>
                <p:cNvSpPr>
                  <a:spLocks/>
                </p:cNvSpPr>
                <p:nvPr/>
              </p:nvSpPr>
              <p:spPr bwMode="auto">
                <a:xfrm>
                  <a:off x="2303" y="3196"/>
                  <a:ext cx="41" cy="10"/>
                </a:xfrm>
                <a:custGeom>
                  <a:avLst/>
                  <a:gdLst>
                    <a:gd name="T0" fmla="*/ 0 w 41"/>
                    <a:gd name="T1" fmla="*/ 10 h 10"/>
                    <a:gd name="T2" fmla="*/ 0 w 41"/>
                    <a:gd name="T3" fmla="*/ 8 h 10"/>
                    <a:gd name="T4" fmla="*/ 0 w 41"/>
                    <a:gd name="T5" fmla="*/ 6 h 10"/>
                    <a:gd name="T6" fmla="*/ 0 w 41"/>
                    <a:gd name="T7" fmla="*/ 2 h 10"/>
                    <a:gd name="T8" fmla="*/ 0 w 41"/>
                    <a:gd name="T9" fmla="*/ 0 h 10"/>
                    <a:gd name="T10" fmla="*/ 11 w 41"/>
                    <a:gd name="T11" fmla="*/ 0 h 10"/>
                    <a:gd name="T12" fmla="*/ 22 w 41"/>
                    <a:gd name="T13" fmla="*/ 0 h 10"/>
                    <a:gd name="T14" fmla="*/ 31 w 41"/>
                    <a:gd name="T15" fmla="*/ 0 h 10"/>
                    <a:gd name="T16" fmla="*/ 41 w 41"/>
                    <a:gd name="T17" fmla="*/ 0 h 10"/>
                    <a:gd name="T18" fmla="*/ 41 w 41"/>
                    <a:gd name="T19" fmla="*/ 2 h 10"/>
                    <a:gd name="T20" fmla="*/ 41 w 41"/>
                    <a:gd name="T21" fmla="*/ 6 h 10"/>
                    <a:gd name="T22" fmla="*/ 41 w 41"/>
                    <a:gd name="T23" fmla="*/ 8 h 10"/>
                    <a:gd name="T24" fmla="*/ 41 w 41"/>
                    <a:gd name="T25" fmla="*/ 10 h 10"/>
                    <a:gd name="T26" fmla="*/ 31 w 41"/>
                    <a:gd name="T27" fmla="*/ 10 h 10"/>
                    <a:gd name="T28" fmla="*/ 22 w 41"/>
                    <a:gd name="T29" fmla="*/ 10 h 10"/>
                    <a:gd name="T30" fmla="*/ 11 w 41"/>
                    <a:gd name="T31" fmla="*/ 10 h 10"/>
                    <a:gd name="T32" fmla="*/ 0 w 41"/>
                    <a:gd name="T33" fmla="*/ 1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"/>
                    <a:gd name="T52" fmla="*/ 0 h 10"/>
                    <a:gd name="T53" fmla="*/ 41 w 4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1" y="10"/>
                      </a:lnTo>
                      <a:lnTo>
                        <a:pt x="22" y="10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5" name="Freeform 422"/>
                <p:cNvSpPr>
                  <a:spLocks/>
                </p:cNvSpPr>
                <p:nvPr/>
              </p:nvSpPr>
              <p:spPr bwMode="auto">
                <a:xfrm>
                  <a:off x="2314" y="3155"/>
                  <a:ext cx="43" cy="27"/>
                </a:xfrm>
                <a:custGeom>
                  <a:avLst/>
                  <a:gdLst>
                    <a:gd name="T0" fmla="*/ 0 w 43"/>
                    <a:gd name="T1" fmla="*/ 27 h 27"/>
                    <a:gd name="T2" fmla="*/ 0 w 43"/>
                    <a:gd name="T3" fmla="*/ 25 h 27"/>
                    <a:gd name="T4" fmla="*/ 0 w 43"/>
                    <a:gd name="T5" fmla="*/ 23 h 27"/>
                    <a:gd name="T6" fmla="*/ 0 w 43"/>
                    <a:gd name="T7" fmla="*/ 18 h 27"/>
                    <a:gd name="T8" fmla="*/ 0 w 43"/>
                    <a:gd name="T9" fmla="*/ 16 h 27"/>
                    <a:gd name="T10" fmla="*/ 5 w 43"/>
                    <a:gd name="T11" fmla="*/ 16 h 27"/>
                    <a:gd name="T12" fmla="*/ 11 w 43"/>
                    <a:gd name="T13" fmla="*/ 14 h 27"/>
                    <a:gd name="T14" fmla="*/ 21 w 43"/>
                    <a:gd name="T15" fmla="*/ 12 h 27"/>
                    <a:gd name="T16" fmla="*/ 16 w 43"/>
                    <a:gd name="T17" fmla="*/ 10 h 27"/>
                    <a:gd name="T18" fmla="*/ 11 w 43"/>
                    <a:gd name="T19" fmla="*/ 10 h 27"/>
                    <a:gd name="T20" fmla="*/ 5 w 43"/>
                    <a:gd name="T21" fmla="*/ 10 h 27"/>
                    <a:gd name="T22" fmla="*/ 0 w 43"/>
                    <a:gd name="T23" fmla="*/ 8 h 27"/>
                    <a:gd name="T24" fmla="*/ 0 w 43"/>
                    <a:gd name="T25" fmla="*/ 6 h 27"/>
                    <a:gd name="T26" fmla="*/ 0 w 43"/>
                    <a:gd name="T27" fmla="*/ 4 h 27"/>
                    <a:gd name="T28" fmla="*/ 0 w 43"/>
                    <a:gd name="T29" fmla="*/ 0 h 27"/>
                    <a:gd name="T30" fmla="*/ 9 w 43"/>
                    <a:gd name="T31" fmla="*/ 2 h 27"/>
                    <a:gd name="T32" fmla="*/ 16 w 43"/>
                    <a:gd name="T33" fmla="*/ 4 h 27"/>
                    <a:gd name="T34" fmla="*/ 25 w 43"/>
                    <a:gd name="T35" fmla="*/ 6 h 27"/>
                    <a:gd name="T36" fmla="*/ 32 w 43"/>
                    <a:gd name="T37" fmla="*/ 8 h 27"/>
                    <a:gd name="T38" fmla="*/ 34 w 43"/>
                    <a:gd name="T39" fmla="*/ 10 h 27"/>
                    <a:gd name="T40" fmla="*/ 37 w 43"/>
                    <a:gd name="T41" fmla="*/ 10 h 27"/>
                    <a:gd name="T42" fmla="*/ 39 w 43"/>
                    <a:gd name="T43" fmla="*/ 10 h 27"/>
                    <a:gd name="T44" fmla="*/ 39 w 43"/>
                    <a:gd name="T45" fmla="*/ 12 h 27"/>
                    <a:gd name="T46" fmla="*/ 41 w 43"/>
                    <a:gd name="T47" fmla="*/ 12 h 27"/>
                    <a:gd name="T48" fmla="*/ 41 w 43"/>
                    <a:gd name="T49" fmla="*/ 14 h 27"/>
                    <a:gd name="T50" fmla="*/ 43 w 43"/>
                    <a:gd name="T51" fmla="*/ 16 h 27"/>
                    <a:gd name="T52" fmla="*/ 43 w 43"/>
                    <a:gd name="T53" fmla="*/ 18 h 27"/>
                    <a:gd name="T54" fmla="*/ 43 w 43"/>
                    <a:gd name="T55" fmla="*/ 25 h 27"/>
                    <a:gd name="T56" fmla="*/ 41 w 43"/>
                    <a:gd name="T57" fmla="*/ 25 h 27"/>
                    <a:gd name="T58" fmla="*/ 39 w 43"/>
                    <a:gd name="T59" fmla="*/ 25 h 27"/>
                    <a:gd name="T60" fmla="*/ 36 w 43"/>
                    <a:gd name="T61" fmla="*/ 25 h 27"/>
                    <a:gd name="T62" fmla="*/ 34 w 43"/>
                    <a:gd name="T63" fmla="*/ 25 h 27"/>
                    <a:gd name="T64" fmla="*/ 34 w 43"/>
                    <a:gd name="T65" fmla="*/ 25 h 27"/>
                    <a:gd name="T66" fmla="*/ 36 w 43"/>
                    <a:gd name="T67" fmla="*/ 23 h 27"/>
                    <a:gd name="T68" fmla="*/ 36 w 43"/>
                    <a:gd name="T69" fmla="*/ 23 h 27"/>
                    <a:gd name="T70" fmla="*/ 36 w 43"/>
                    <a:gd name="T71" fmla="*/ 21 h 27"/>
                    <a:gd name="T72" fmla="*/ 36 w 43"/>
                    <a:gd name="T73" fmla="*/ 21 h 27"/>
                    <a:gd name="T74" fmla="*/ 36 w 43"/>
                    <a:gd name="T75" fmla="*/ 21 h 27"/>
                    <a:gd name="T76" fmla="*/ 34 w 43"/>
                    <a:gd name="T77" fmla="*/ 18 h 27"/>
                    <a:gd name="T78" fmla="*/ 34 w 43"/>
                    <a:gd name="T79" fmla="*/ 18 h 27"/>
                    <a:gd name="T80" fmla="*/ 34 w 43"/>
                    <a:gd name="T81" fmla="*/ 18 h 27"/>
                    <a:gd name="T82" fmla="*/ 32 w 43"/>
                    <a:gd name="T83" fmla="*/ 18 h 27"/>
                    <a:gd name="T84" fmla="*/ 32 w 43"/>
                    <a:gd name="T85" fmla="*/ 16 h 27"/>
                    <a:gd name="T86" fmla="*/ 30 w 43"/>
                    <a:gd name="T87" fmla="*/ 16 h 27"/>
                    <a:gd name="T88" fmla="*/ 23 w 43"/>
                    <a:gd name="T89" fmla="*/ 18 h 27"/>
                    <a:gd name="T90" fmla="*/ 16 w 43"/>
                    <a:gd name="T91" fmla="*/ 23 h 27"/>
                    <a:gd name="T92" fmla="*/ 9 w 43"/>
                    <a:gd name="T93" fmla="*/ 25 h 27"/>
                    <a:gd name="T94" fmla="*/ 0 w 43"/>
                    <a:gd name="T95" fmla="*/ 27 h 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3"/>
                    <a:gd name="T145" fmla="*/ 0 h 27"/>
                    <a:gd name="T146" fmla="*/ 43 w 43"/>
                    <a:gd name="T147" fmla="*/ 27 h 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3" h="27">
                      <a:moveTo>
                        <a:pt x="0" y="27"/>
                      </a:move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1" y="14"/>
                      </a:lnTo>
                      <a:lnTo>
                        <a:pt x="21" y="12"/>
                      </a:lnTo>
                      <a:lnTo>
                        <a:pt x="16" y="10"/>
                      </a:lnTo>
                      <a:lnTo>
                        <a:pt x="11" y="10"/>
                      </a:lnTo>
                      <a:lnTo>
                        <a:pt x="5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6"/>
                      </a:lnTo>
                      <a:lnTo>
                        <a:pt x="32" y="8"/>
                      </a:lnTo>
                      <a:lnTo>
                        <a:pt x="34" y="10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3" y="25"/>
                      </a:lnTo>
                      <a:lnTo>
                        <a:pt x="41" y="25"/>
                      </a:lnTo>
                      <a:lnTo>
                        <a:pt x="39" y="25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4" y="18"/>
                      </a:lnTo>
                      <a:lnTo>
                        <a:pt x="32" y="18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3" y="18"/>
                      </a:lnTo>
                      <a:lnTo>
                        <a:pt x="16" y="23"/>
                      </a:lnTo>
                      <a:lnTo>
                        <a:pt x="9" y="25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6" name="Freeform 423"/>
                <p:cNvSpPr>
                  <a:spLocks/>
                </p:cNvSpPr>
                <p:nvPr/>
              </p:nvSpPr>
              <p:spPr bwMode="auto">
                <a:xfrm>
                  <a:off x="2314" y="3108"/>
                  <a:ext cx="32" cy="27"/>
                </a:xfrm>
                <a:custGeom>
                  <a:avLst/>
                  <a:gdLst>
                    <a:gd name="T0" fmla="*/ 20 w 32"/>
                    <a:gd name="T1" fmla="*/ 6 h 27"/>
                    <a:gd name="T2" fmla="*/ 20 w 32"/>
                    <a:gd name="T3" fmla="*/ 2 h 27"/>
                    <a:gd name="T4" fmla="*/ 21 w 32"/>
                    <a:gd name="T5" fmla="*/ 0 h 27"/>
                    <a:gd name="T6" fmla="*/ 25 w 32"/>
                    <a:gd name="T7" fmla="*/ 2 h 27"/>
                    <a:gd name="T8" fmla="*/ 27 w 32"/>
                    <a:gd name="T9" fmla="*/ 4 h 27"/>
                    <a:gd name="T10" fmla="*/ 29 w 32"/>
                    <a:gd name="T11" fmla="*/ 4 h 27"/>
                    <a:gd name="T12" fmla="*/ 30 w 32"/>
                    <a:gd name="T13" fmla="*/ 8 h 27"/>
                    <a:gd name="T14" fmla="*/ 32 w 32"/>
                    <a:gd name="T15" fmla="*/ 10 h 27"/>
                    <a:gd name="T16" fmla="*/ 32 w 32"/>
                    <a:gd name="T17" fmla="*/ 14 h 27"/>
                    <a:gd name="T18" fmla="*/ 30 w 32"/>
                    <a:gd name="T19" fmla="*/ 16 h 27"/>
                    <a:gd name="T20" fmla="*/ 30 w 32"/>
                    <a:gd name="T21" fmla="*/ 20 h 27"/>
                    <a:gd name="T22" fmla="*/ 29 w 32"/>
                    <a:gd name="T23" fmla="*/ 20 h 27"/>
                    <a:gd name="T24" fmla="*/ 27 w 32"/>
                    <a:gd name="T25" fmla="*/ 25 h 27"/>
                    <a:gd name="T26" fmla="*/ 23 w 32"/>
                    <a:gd name="T27" fmla="*/ 25 h 27"/>
                    <a:gd name="T28" fmla="*/ 20 w 32"/>
                    <a:gd name="T29" fmla="*/ 27 h 27"/>
                    <a:gd name="T30" fmla="*/ 16 w 32"/>
                    <a:gd name="T31" fmla="*/ 27 h 27"/>
                    <a:gd name="T32" fmla="*/ 12 w 32"/>
                    <a:gd name="T33" fmla="*/ 27 h 27"/>
                    <a:gd name="T34" fmla="*/ 9 w 32"/>
                    <a:gd name="T35" fmla="*/ 25 h 27"/>
                    <a:gd name="T36" fmla="*/ 5 w 32"/>
                    <a:gd name="T37" fmla="*/ 25 h 27"/>
                    <a:gd name="T38" fmla="*/ 4 w 32"/>
                    <a:gd name="T39" fmla="*/ 22 h 27"/>
                    <a:gd name="T40" fmla="*/ 2 w 32"/>
                    <a:gd name="T41" fmla="*/ 20 h 27"/>
                    <a:gd name="T42" fmla="*/ 0 w 32"/>
                    <a:gd name="T43" fmla="*/ 18 h 27"/>
                    <a:gd name="T44" fmla="*/ 0 w 32"/>
                    <a:gd name="T45" fmla="*/ 14 h 27"/>
                    <a:gd name="T46" fmla="*/ 0 w 32"/>
                    <a:gd name="T47" fmla="*/ 10 h 27"/>
                    <a:gd name="T48" fmla="*/ 0 w 32"/>
                    <a:gd name="T49" fmla="*/ 6 h 27"/>
                    <a:gd name="T50" fmla="*/ 4 w 32"/>
                    <a:gd name="T51" fmla="*/ 2 h 27"/>
                    <a:gd name="T52" fmla="*/ 9 w 32"/>
                    <a:gd name="T53" fmla="*/ 2 h 27"/>
                    <a:gd name="T54" fmla="*/ 11 w 32"/>
                    <a:gd name="T55" fmla="*/ 2 h 27"/>
                    <a:gd name="T56" fmla="*/ 11 w 32"/>
                    <a:gd name="T57" fmla="*/ 6 h 27"/>
                    <a:gd name="T58" fmla="*/ 11 w 32"/>
                    <a:gd name="T59" fmla="*/ 8 h 27"/>
                    <a:gd name="T60" fmla="*/ 9 w 32"/>
                    <a:gd name="T61" fmla="*/ 10 h 27"/>
                    <a:gd name="T62" fmla="*/ 9 w 32"/>
                    <a:gd name="T63" fmla="*/ 10 h 27"/>
                    <a:gd name="T64" fmla="*/ 7 w 32"/>
                    <a:gd name="T65" fmla="*/ 12 h 27"/>
                    <a:gd name="T66" fmla="*/ 7 w 32"/>
                    <a:gd name="T67" fmla="*/ 14 h 27"/>
                    <a:gd name="T68" fmla="*/ 9 w 32"/>
                    <a:gd name="T69" fmla="*/ 14 h 27"/>
                    <a:gd name="T70" fmla="*/ 11 w 32"/>
                    <a:gd name="T71" fmla="*/ 16 h 27"/>
                    <a:gd name="T72" fmla="*/ 14 w 32"/>
                    <a:gd name="T73" fmla="*/ 18 h 27"/>
                    <a:gd name="T74" fmla="*/ 18 w 32"/>
                    <a:gd name="T75" fmla="*/ 18 h 27"/>
                    <a:gd name="T76" fmla="*/ 20 w 32"/>
                    <a:gd name="T77" fmla="*/ 16 h 27"/>
                    <a:gd name="T78" fmla="*/ 23 w 32"/>
                    <a:gd name="T79" fmla="*/ 16 h 27"/>
                    <a:gd name="T80" fmla="*/ 23 w 32"/>
                    <a:gd name="T81" fmla="*/ 12 h 27"/>
                    <a:gd name="T82" fmla="*/ 23 w 32"/>
                    <a:gd name="T83" fmla="*/ 12 h 27"/>
                    <a:gd name="T84" fmla="*/ 23 w 32"/>
                    <a:gd name="T85" fmla="*/ 10 h 27"/>
                    <a:gd name="T86" fmla="*/ 21 w 32"/>
                    <a:gd name="T87" fmla="*/ 8 h 27"/>
                    <a:gd name="T88" fmla="*/ 20 w 32"/>
                    <a:gd name="T89" fmla="*/ 8 h 2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2"/>
                    <a:gd name="T136" fmla="*/ 0 h 27"/>
                    <a:gd name="T137" fmla="*/ 32 w 32"/>
                    <a:gd name="T138" fmla="*/ 27 h 2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2" h="27">
                      <a:moveTo>
                        <a:pt x="20" y="8"/>
                      </a:move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9" y="20"/>
                      </a:lnTo>
                      <a:lnTo>
                        <a:pt x="27" y="22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3" y="25"/>
                      </a:lnTo>
                      <a:lnTo>
                        <a:pt x="21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6" y="27"/>
                      </a:lnTo>
                      <a:lnTo>
                        <a:pt x="14" y="27"/>
                      </a:lnTo>
                      <a:lnTo>
                        <a:pt x="12" y="27"/>
                      </a:lnTo>
                      <a:lnTo>
                        <a:pt x="11" y="27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7" name="Freeform 424"/>
                <p:cNvSpPr>
                  <a:spLocks noEditPoints="1"/>
                </p:cNvSpPr>
                <p:nvPr/>
              </p:nvSpPr>
              <p:spPr bwMode="auto">
                <a:xfrm>
                  <a:off x="2314" y="3057"/>
                  <a:ext cx="32" cy="26"/>
                </a:xfrm>
                <a:custGeom>
                  <a:avLst/>
                  <a:gdLst>
                    <a:gd name="T0" fmla="*/ 12 w 32"/>
                    <a:gd name="T1" fmla="*/ 26 h 26"/>
                    <a:gd name="T2" fmla="*/ 4 w 32"/>
                    <a:gd name="T3" fmla="*/ 22 h 26"/>
                    <a:gd name="T4" fmla="*/ 2 w 32"/>
                    <a:gd name="T5" fmla="*/ 18 h 26"/>
                    <a:gd name="T6" fmla="*/ 0 w 32"/>
                    <a:gd name="T7" fmla="*/ 12 h 26"/>
                    <a:gd name="T8" fmla="*/ 2 w 32"/>
                    <a:gd name="T9" fmla="*/ 8 h 26"/>
                    <a:gd name="T10" fmla="*/ 5 w 32"/>
                    <a:gd name="T11" fmla="*/ 2 h 26"/>
                    <a:gd name="T12" fmla="*/ 9 w 32"/>
                    <a:gd name="T13" fmla="*/ 2 h 26"/>
                    <a:gd name="T14" fmla="*/ 16 w 32"/>
                    <a:gd name="T15" fmla="*/ 0 h 26"/>
                    <a:gd name="T16" fmla="*/ 21 w 32"/>
                    <a:gd name="T17" fmla="*/ 2 h 26"/>
                    <a:gd name="T18" fmla="*/ 29 w 32"/>
                    <a:gd name="T19" fmla="*/ 6 h 26"/>
                    <a:gd name="T20" fmla="*/ 32 w 32"/>
                    <a:gd name="T21" fmla="*/ 10 h 26"/>
                    <a:gd name="T22" fmla="*/ 32 w 32"/>
                    <a:gd name="T23" fmla="*/ 16 h 26"/>
                    <a:gd name="T24" fmla="*/ 29 w 32"/>
                    <a:gd name="T25" fmla="*/ 20 h 26"/>
                    <a:gd name="T26" fmla="*/ 25 w 32"/>
                    <a:gd name="T27" fmla="*/ 24 h 26"/>
                    <a:gd name="T28" fmla="*/ 20 w 32"/>
                    <a:gd name="T29" fmla="*/ 26 h 26"/>
                    <a:gd name="T30" fmla="*/ 16 w 32"/>
                    <a:gd name="T31" fmla="*/ 26 h 26"/>
                    <a:gd name="T32" fmla="*/ 18 w 32"/>
                    <a:gd name="T33" fmla="*/ 18 h 26"/>
                    <a:gd name="T34" fmla="*/ 20 w 32"/>
                    <a:gd name="T35" fmla="*/ 16 h 26"/>
                    <a:gd name="T36" fmla="*/ 23 w 32"/>
                    <a:gd name="T37" fmla="*/ 16 h 26"/>
                    <a:gd name="T38" fmla="*/ 23 w 32"/>
                    <a:gd name="T39" fmla="*/ 12 h 26"/>
                    <a:gd name="T40" fmla="*/ 23 w 32"/>
                    <a:gd name="T41" fmla="*/ 12 h 26"/>
                    <a:gd name="T42" fmla="*/ 21 w 32"/>
                    <a:gd name="T43" fmla="*/ 10 h 26"/>
                    <a:gd name="T44" fmla="*/ 20 w 32"/>
                    <a:gd name="T45" fmla="*/ 10 h 26"/>
                    <a:gd name="T46" fmla="*/ 16 w 32"/>
                    <a:gd name="T47" fmla="*/ 8 h 26"/>
                    <a:gd name="T48" fmla="*/ 12 w 32"/>
                    <a:gd name="T49" fmla="*/ 10 h 26"/>
                    <a:gd name="T50" fmla="*/ 9 w 32"/>
                    <a:gd name="T51" fmla="*/ 10 h 26"/>
                    <a:gd name="T52" fmla="*/ 9 w 32"/>
                    <a:gd name="T53" fmla="*/ 12 h 26"/>
                    <a:gd name="T54" fmla="*/ 7 w 32"/>
                    <a:gd name="T55" fmla="*/ 12 h 26"/>
                    <a:gd name="T56" fmla="*/ 9 w 32"/>
                    <a:gd name="T57" fmla="*/ 14 h 26"/>
                    <a:gd name="T58" fmla="*/ 9 w 32"/>
                    <a:gd name="T59" fmla="*/ 16 h 26"/>
                    <a:gd name="T60" fmla="*/ 12 w 32"/>
                    <a:gd name="T61" fmla="*/ 18 h 26"/>
                    <a:gd name="T62" fmla="*/ 16 w 32"/>
                    <a:gd name="T63" fmla="*/ 18 h 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26"/>
                    <a:gd name="T98" fmla="*/ 32 w 32"/>
                    <a:gd name="T99" fmla="*/ 26 h 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26">
                      <a:moveTo>
                        <a:pt x="16" y="26"/>
                      </a:move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9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0" y="26"/>
                      </a:lnTo>
                      <a:lnTo>
                        <a:pt x="16" y="26"/>
                      </a:lnTo>
                      <a:close/>
                      <a:moveTo>
                        <a:pt x="16" y="18"/>
                      </a:move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8" name="Freeform 425"/>
                <p:cNvSpPr>
                  <a:spLocks/>
                </p:cNvSpPr>
                <p:nvPr/>
              </p:nvSpPr>
              <p:spPr bwMode="auto">
                <a:xfrm>
                  <a:off x="2303" y="3022"/>
                  <a:ext cx="41" cy="8"/>
                </a:xfrm>
                <a:custGeom>
                  <a:avLst/>
                  <a:gdLst>
                    <a:gd name="T0" fmla="*/ 0 w 41"/>
                    <a:gd name="T1" fmla="*/ 8 h 8"/>
                    <a:gd name="T2" fmla="*/ 0 w 41"/>
                    <a:gd name="T3" fmla="*/ 6 h 8"/>
                    <a:gd name="T4" fmla="*/ 0 w 41"/>
                    <a:gd name="T5" fmla="*/ 4 h 8"/>
                    <a:gd name="T6" fmla="*/ 0 w 41"/>
                    <a:gd name="T7" fmla="*/ 2 h 8"/>
                    <a:gd name="T8" fmla="*/ 0 w 41"/>
                    <a:gd name="T9" fmla="*/ 0 h 8"/>
                    <a:gd name="T10" fmla="*/ 11 w 41"/>
                    <a:gd name="T11" fmla="*/ 0 h 8"/>
                    <a:gd name="T12" fmla="*/ 22 w 41"/>
                    <a:gd name="T13" fmla="*/ 0 h 8"/>
                    <a:gd name="T14" fmla="*/ 31 w 41"/>
                    <a:gd name="T15" fmla="*/ 0 h 8"/>
                    <a:gd name="T16" fmla="*/ 41 w 41"/>
                    <a:gd name="T17" fmla="*/ 0 h 8"/>
                    <a:gd name="T18" fmla="*/ 41 w 41"/>
                    <a:gd name="T19" fmla="*/ 2 h 8"/>
                    <a:gd name="T20" fmla="*/ 41 w 41"/>
                    <a:gd name="T21" fmla="*/ 4 h 8"/>
                    <a:gd name="T22" fmla="*/ 41 w 41"/>
                    <a:gd name="T23" fmla="*/ 6 h 8"/>
                    <a:gd name="T24" fmla="*/ 41 w 41"/>
                    <a:gd name="T25" fmla="*/ 8 h 8"/>
                    <a:gd name="T26" fmla="*/ 31 w 41"/>
                    <a:gd name="T27" fmla="*/ 8 h 8"/>
                    <a:gd name="T28" fmla="*/ 22 w 41"/>
                    <a:gd name="T29" fmla="*/ 8 h 8"/>
                    <a:gd name="T30" fmla="*/ 11 w 41"/>
                    <a:gd name="T31" fmla="*/ 8 h 8"/>
                    <a:gd name="T32" fmla="*/ 0 w 41"/>
                    <a:gd name="T33" fmla="*/ 8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"/>
                    <a:gd name="T52" fmla="*/ 0 h 8"/>
                    <a:gd name="T53" fmla="*/ 41 w 41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1" y="8"/>
                      </a:lnTo>
                      <a:lnTo>
                        <a:pt x="22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9" name="Freeform 426"/>
                <p:cNvSpPr>
                  <a:spLocks/>
                </p:cNvSpPr>
                <p:nvPr/>
              </p:nvSpPr>
              <p:spPr bwMode="auto">
                <a:xfrm>
                  <a:off x="2248" y="3646"/>
                  <a:ext cx="41" cy="15"/>
                </a:xfrm>
                <a:custGeom>
                  <a:avLst/>
                  <a:gdLst>
                    <a:gd name="T0" fmla="*/ 0 w 41"/>
                    <a:gd name="T1" fmla="*/ 0 h 15"/>
                    <a:gd name="T2" fmla="*/ 21 w 41"/>
                    <a:gd name="T3" fmla="*/ 0 h 15"/>
                    <a:gd name="T4" fmla="*/ 32 w 41"/>
                    <a:gd name="T5" fmla="*/ 0 h 15"/>
                    <a:gd name="T6" fmla="*/ 41 w 41"/>
                    <a:gd name="T7" fmla="*/ 0 h 15"/>
                    <a:gd name="T8" fmla="*/ 41 w 41"/>
                    <a:gd name="T9" fmla="*/ 7 h 15"/>
                    <a:gd name="T10" fmla="*/ 14 w 41"/>
                    <a:gd name="T11" fmla="*/ 7 h 15"/>
                    <a:gd name="T12" fmla="*/ 16 w 41"/>
                    <a:gd name="T13" fmla="*/ 9 h 15"/>
                    <a:gd name="T14" fmla="*/ 16 w 41"/>
                    <a:gd name="T15" fmla="*/ 9 h 15"/>
                    <a:gd name="T16" fmla="*/ 18 w 41"/>
                    <a:gd name="T17" fmla="*/ 9 h 15"/>
                    <a:gd name="T18" fmla="*/ 18 w 41"/>
                    <a:gd name="T19" fmla="*/ 11 h 15"/>
                    <a:gd name="T20" fmla="*/ 20 w 41"/>
                    <a:gd name="T21" fmla="*/ 11 h 15"/>
                    <a:gd name="T22" fmla="*/ 20 w 41"/>
                    <a:gd name="T23" fmla="*/ 13 h 15"/>
                    <a:gd name="T24" fmla="*/ 20 w 41"/>
                    <a:gd name="T25" fmla="*/ 15 h 15"/>
                    <a:gd name="T26" fmla="*/ 18 w 41"/>
                    <a:gd name="T27" fmla="*/ 15 h 15"/>
                    <a:gd name="T28" fmla="*/ 16 w 41"/>
                    <a:gd name="T29" fmla="*/ 15 h 15"/>
                    <a:gd name="T30" fmla="*/ 11 w 41"/>
                    <a:gd name="T31" fmla="*/ 15 h 15"/>
                    <a:gd name="T32" fmla="*/ 11 w 41"/>
                    <a:gd name="T33" fmla="*/ 13 h 15"/>
                    <a:gd name="T34" fmla="*/ 9 w 41"/>
                    <a:gd name="T35" fmla="*/ 11 h 15"/>
                    <a:gd name="T36" fmla="*/ 9 w 41"/>
                    <a:gd name="T37" fmla="*/ 11 h 15"/>
                    <a:gd name="T38" fmla="*/ 7 w 41"/>
                    <a:gd name="T39" fmla="*/ 9 h 15"/>
                    <a:gd name="T40" fmla="*/ 5 w 41"/>
                    <a:gd name="T41" fmla="*/ 7 h 15"/>
                    <a:gd name="T42" fmla="*/ 3 w 41"/>
                    <a:gd name="T43" fmla="*/ 7 h 15"/>
                    <a:gd name="T44" fmla="*/ 2 w 41"/>
                    <a:gd name="T45" fmla="*/ 7 h 15"/>
                    <a:gd name="T46" fmla="*/ 0 w 41"/>
                    <a:gd name="T47" fmla="*/ 5 h 15"/>
                    <a:gd name="T48" fmla="*/ 0 w 41"/>
                    <a:gd name="T49" fmla="*/ 5 h 15"/>
                    <a:gd name="T50" fmla="*/ 0 w 41"/>
                    <a:gd name="T51" fmla="*/ 2 h 15"/>
                    <a:gd name="T52" fmla="*/ 0 w 41"/>
                    <a:gd name="T53" fmla="*/ 0 h 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1"/>
                    <a:gd name="T82" fmla="*/ 0 h 15"/>
                    <a:gd name="T83" fmla="*/ 41 w 41"/>
                    <a:gd name="T84" fmla="*/ 15 h 1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1" h="15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7"/>
                      </a:lnTo>
                      <a:lnTo>
                        <a:pt x="14" y="7"/>
                      </a:lnTo>
                      <a:lnTo>
                        <a:pt x="16" y="9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9" y="11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0" name="Freeform 427"/>
                <p:cNvSpPr>
                  <a:spLocks/>
                </p:cNvSpPr>
                <p:nvPr/>
              </p:nvSpPr>
              <p:spPr bwMode="auto">
                <a:xfrm>
                  <a:off x="2278" y="3614"/>
                  <a:ext cx="23" cy="6"/>
                </a:xfrm>
                <a:custGeom>
                  <a:avLst/>
                  <a:gdLst>
                    <a:gd name="T0" fmla="*/ 0 w 23"/>
                    <a:gd name="T1" fmla="*/ 6 h 6"/>
                    <a:gd name="T2" fmla="*/ 0 w 23"/>
                    <a:gd name="T3" fmla="*/ 0 h 6"/>
                    <a:gd name="T4" fmla="*/ 6 w 23"/>
                    <a:gd name="T5" fmla="*/ 0 h 6"/>
                    <a:gd name="T6" fmla="*/ 7 w 23"/>
                    <a:gd name="T7" fmla="*/ 0 h 6"/>
                    <a:gd name="T8" fmla="*/ 9 w 23"/>
                    <a:gd name="T9" fmla="*/ 0 h 6"/>
                    <a:gd name="T10" fmla="*/ 15 w 23"/>
                    <a:gd name="T11" fmla="*/ 0 h 6"/>
                    <a:gd name="T12" fmla="*/ 16 w 23"/>
                    <a:gd name="T13" fmla="*/ 0 h 6"/>
                    <a:gd name="T14" fmla="*/ 18 w 23"/>
                    <a:gd name="T15" fmla="*/ 0 h 6"/>
                    <a:gd name="T16" fmla="*/ 23 w 23"/>
                    <a:gd name="T17" fmla="*/ 6 h 6"/>
                    <a:gd name="T18" fmla="*/ 18 w 23"/>
                    <a:gd name="T19" fmla="*/ 6 h 6"/>
                    <a:gd name="T20" fmla="*/ 16 w 23"/>
                    <a:gd name="T21" fmla="*/ 6 h 6"/>
                    <a:gd name="T22" fmla="*/ 16 w 23"/>
                    <a:gd name="T23" fmla="*/ 6 h 6"/>
                    <a:gd name="T24" fmla="*/ 16 w 23"/>
                    <a:gd name="T25" fmla="*/ 4 h 6"/>
                    <a:gd name="T26" fmla="*/ 15 w 23"/>
                    <a:gd name="T27" fmla="*/ 4 h 6"/>
                    <a:gd name="T28" fmla="*/ 15 w 23"/>
                    <a:gd name="T29" fmla="*/ 4 h 6"/>
                    <a:gd name="T30" fmla="*/ 13 w 23"/>
                    <a:gd name="T31" fmla="*/ 4 h 6"/>
                    <a:gd name="T32" fmla="*/ 11 w 23"/>
                    <a:gd name="T33" fmla="*/ 4 h 6"/>
                    <a:gd name="T34" fmla="*/ 11 w 23"/>
                    <a:gd name="T35" fmla="*/ 4 h 6"/>
                    <a:gd name="T36" fmla="*/ 11 w 23"/>
                    <a:gd name="T37" fmla="*/ 6 h 6"/>
                    <a:gd name="T38" fmla="*/ 11 w 23"/>
                    <a:gd name="T39" fmla="*/ 6 h 6"/>
                    <a:gd name="T40" fmla="*/ 11 w 23"/>
                    <a:gd name="T41" fmla="*/ 6 h 6"/>
                    <a:gd name="T42" fmla="*/ 0 w 23"/>
                    <a:gd name="T43" fmla="*/ 6 h 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6"/>
                    <a:gd name="T68" fmla="*/ 23 w 23"/>
                    <a:gd name="T69" fmla="*/ 6 h 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3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1" name="Freeform 428"/>
                <p:cNvSpPr>
                  <a:spLocks noEditPoints="1"/>
                </p:cNvSpPr>
                <p:nvPr/>
              </p:nvSpPr>
              <p:spPr bwMode="auto">
                <a:xfrm>
                  <a:off x="2248" y="3581"/>
                  <a:ext cx="41" cy="20"/>
                </a:xfrm>
                <a:custGeom>
                  <a:avLst/>
                  <a:gdLst>
                    <a:gd name="T0" fmla="*/ 34 w 41"/>
                    <a:gd name="T1" fmla="*/ 8 h 20"/>
                    <a:gd name="T2" fmla="*/ 34 w 41"/>
                    <a:gd name="T3" fmla="*/ 20 h 20"/>
                    <a:gd name="T4" fmla="*/ 32 w 41"/>
                    <a:gd name="T5" fmla="*/ 20 h 20"/>
                    <a:gd name="T6" fmla="*/ 30 w 41"/>
                    <a:gd name="T7" fmla="*/ 20 h 20"/>
                    <a:gd name="T8" fmla="*/ 27 w 41"/>
                    <a:gd name="T9" fmla="*/ 20 h 20"/>
                    <a:gd name="T10" fmla="*/ 25 w 41"/>
                    <a:gd name="T11" fmla="*/ 20 h 20"/>
                    <a:gd name="T12" fmla="*/ 18 w 41"/>
                    <a:gd name="T13" fmla="*/ 18 h 20"/>
                    <a:gd name="T14" fmla="*/ 12 w 41"/>
                    <a:gd name="T15" fmla="*/ 14 h 20"/>
                    <a:gd name="T16" fmla="*/ 7 w 41"/>
                    <a:gd name="T17" fmla="*/ 12 h 20"/>
                    <a:gd name="T18" fmla="*/ 0 w 41"/>
                    <a:gd name="T19" fmla="*/ 8 h 20"/>
                    <a:gd name="T20" fmla="*/ 0 w 41"/>
                    <a:gd name="T21" fmla="*/ 2 h 20"/>
                    <a:gd name="T22" fmla="*/ 12 w 41"/>
                    <a:gd name="T23" fmla="*/ 2 h 20"/>
                    <a:gd name="T24" fmla="*/ 20 w 41"/>
                    <a:gd name="T25" fmla="*/ 2 h 20"/>
                    <a:gd name="T26" fmla="*/ 25 w 41"/>
                    <a:gd name="T27" fmla="*/ 2 h 20"/>
                    <a:gd name="T28" fmla="*/ 25 w 41"/>
                    <a:gd name="T29" fmla="*/ 2 h 20"/>
                    <a:gd name="T30" fmla="*/ 25 w 41"/>
                    <a:gd name="T31" fmla="*/ 2 h 20"/>
                    <a:gd name="T32" fmla="*/ 25 w 41"/>
                    <a:gd name="T33" fmla="*/ 0 h 20"/>
                    <a:gd name="T34" fmla="*/ 25 w 41"/>
                    <a:gd name="T35" fmla="*/ 0 h 20"/>
                    <a:gd name="T36" fmla="*/ 27 w 41"/>
                    <a:gd name="T37" fmla="*/ 0 h 20"/>
                    <a:gd name="T38" fmla="*/ 30 w 41"/>
                    <a:gd name="T39" fmla="*/ 0 h 20"/>
                    <a:gd name="T40" fmla="*/ 32 w 41"/>
                    <a:gd name="T41" fmla="*/ 0 h 20"/>
                    <a:gd name="T42" fmla="*/ 34 w 41"/>
                    <a:gd name="T43" fmla="*/ 0 h 20"/>
                    <a:gd name="T44" fmla="*/ 34 w 41"/>
                    <a:gd name="T45" fmla="*/ 0 h 20"/>
                    <a:gd name="T46" fmla="*/ 34 w 41"/>
                    <a:gd name="T47" fmla="*/ 2 h 20"/>
                    <a:gd name="T48" fmla="*/ 34 w 41"/>
                    <a:gd name="T49" fmla="*/ 2 h 20"/>
                    <a:gd name="T50" fmla="*/ 34 w 41"/>
                    <a:gd name="T51" fmla="*/ 2 h 20"/>
                    <a:gd name="T52" fmla="*/ 36 w 41"/>
                    <a:gd name="T53" fmla="*/ 2 h 20"/>
                    <a:gd name="T54" fmla="*/ 37 w 41"/>
                    <a:gd name="T55" fmla="*/ 2 h 20"/>
                    <a:gd name="T56" fmla="*/ 41 w 41"/>
                    <a:gd name="T57" fmla="*/ 2 h 20"/>
                    <a:gd name="T58" fmla="*/ 41 w 41"/>
                    <a:gd name="T59" fmla="*/ 8 h 20"/>
                    <a:gd name="T60" fmla="*/ 37 w 41"/>
                    <a:gd name="T61" fmla="*/ 8 h 20"/>
                    <a:gd name="T62" fmla="*/ 36 w 41"/>
                    <a:gd name="T63" fmla="*/ 8 h 20"/>
                    <a:gd name="T64" fmla="*/ 34 w 41"/>
                    <a:gd name="T65" fmla="*/ 8 h 20"/>
                    <a:gd name="T66" fmla="*/ 34 w 41"/>
                    <a:gd name="T67" fmla="*/ 8 h 20"/>
                    <a:gd name="T68" fmla="*/ 25 w 41"/>
                    <a:gd name="T69" fmla="*/ 8 h 20"/>
                    <a:gd name="T70" fmla="*/ 21 w 41"/>
                    <a:gd name="T71" fmla="*/ 8 h 20"/>
                    <a:gd name="T72" fmla="*/ 20 w 41"/>
                    <a:gd name="T73" fmla="*/ 8 h 20"/>
                    <a:gd name="T74" fmla="*/ 16 w 41"/>
                    <a:gd name="T75" fmla="*/ 8 h 20"/>
                    <a:gd name="T76" fmla="*/ 12 w 41"/>
                    <a:gd name="T77" fmla="*/ 8 h 20"/>
                    <a:gd name="T78" fmla="*/ 16 w 41"/>
                    <a:gd name="T79" fmla="*/ 10 h 20"/>
                    <a:gd name="T80" fmla="*/ 20 w 41"/>
                    <a:gd name="T81" fmla="*/ 12 h 20"/>
                    <a:gd name="T82" fmla="*/ 21 w 41"/>
                    <a:gd name="T83" fmla="*/ 12 h 20"/>
                    <a:gd name="T84" fmla="*/ 25 w 41"/>
                    <a:gd name="T85" fmla="*/ 14 h 20"/>
                    <a:gd name="T86" fmla="*/ 25 w 41"/>
                    <a:gd name="T87" fmla="*/ 8 h 20"/>
                    <a:gd name="T88" fmla="*/ 25 w 41"/>
                    <a:gd name="T89" fmla="*/ 8 h 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"/>
                    <a:gd name="T136" fmla="*/ 0 h 20"/>
                    <a:gd name="T137" fmla="*/ 41 w 41"/>
                    <a:gd name="T138" fmla="*/ 20 h 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" h="20">
                      <a:moveTo>
                        <a:pt x="34" y="8"/>
                      </a:moveTo>
                      <a:lnTo>
                        <a:pt x="34" y="20"/>
                      </a:lnTo>
                      <a:lnTo>
                        <a:pt x="32" y="20"/>
                      </a:lnTo>
                      <a:lnTo>
                        <a:pt x="30" y="20"/>
                      </a:lnTo>
                      <a:lnTo>
                        <a:pt x="27" y="20"/>
                      </a:lnTo>
                      <a:lnTo>
                        <a:pt x="25" y="20"/>
                      </a:lnTo>
                      <a:lnTo>
                        <a:pt x="18" y="18"/>
                      </a:lnTo>
                      <a:lnTo>
                        <a:pt x="12" y="14"/>
                      </a:lnTo>
                      <a:lnTo>
                        <a:pt x="7" y="12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12" y="2"/>
                      </a:lnTo>
                      <a:lnTo>
                        <a:pt x="20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41" y="2"/>
                      </a:lnTo>
                      <a:lnTo>
                        <a:pt x="41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close/>
                      <a:moveTo>
                        <a:pt x="25" y="8"/>
                      </a:move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16" y="10"/>
                      </a:ln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5" y="1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2" name="Freeform 429"/>
                <p:cNvSpPr>
                  <a:spLocks noEditPoints="1"/>
                </p:cNvSpPr>
                <p:nvPr/>
              </p:nvSpPr>
              <p:spPr bwMode="auto">
                <a:xfrm>
                  <a:off x="2260" y="3552"/>
                  <a:ext cx="29" cy="8"/>
                </a:xfrm>
                <a:custGeom>
                  <a:avLst/>
                  <a:gdLst>
                    <a:gd name="T0" fmla="*/ 0 w 29"/>
                    <a:gd name="T1" fmla="*/ 8 h 8"/>
                    <a:gd name="T2" fmla="*/ 0 w 29"/>
                    <a:gd name="T3" fmla="*/ 6 h 8"/>
                    <a:gd name="T4" fmla="*/ 0 w 29"/>
                    <a:gd name="T5" fmla="*/ 4 h 8"/>
                    <a:gd name="T6" fmla="*/ 0 w 29"/>
                    <a:gd name="T7" fmla="*/ 2 h 8"/>
                    <a:gd name="T8" fmla="*/ 0 w 29"/>
                    <a:gd name="T9" fmla="*/ 0 h 8"/>
                    <a:gd name="T10" fmla="*/ 11 w 29"/>
                    <a:gd name="T11" fmla="*/ 0 h 8"/>
                    <a:gd name="T12" fmla="*/ 11 w 29"/>
                    <a:gd name="T13" fmla="*/ 2 h 8"/>
                    <a:gd name="T14" fmla="*/ 11 w 29"/>
                    <a:gd name="T15" fmla="*/ 4 h 8"/>
                    <a:gd name="T16" fmla="*/ 11 w 29"/>
                    <a:gd name="T17" fmla="*/ 6 h 8"/>
                    <a:gd name="T18" fmla="*/ 11 w 29"/>
                    <a:gd name="T19" fmla="*/ 8 h 8"/>
                    <a:gd name="T20" fmla="*/ 0 w 29"/>
                    <a:gd name="T21" fmla="*/ 8 h 8"/>
                    <a:gd name="T22" fmla="*/ 0 w 29"/>
                    <a:gd name="T23" fmla="*/ 8 h 8"/>
                    <a:gd name="T24" fmla="*/ 18 w 29"/>
                    <a:gd name="T25" fmla="*/ 8 h 8"/>
                    <a:gd name="T26" fmla="*/ 18 w 29"/>
                    <a:gd name="T27" fmla="*/ 6 h 8"/>
                    <a:gd name="T28" fmla="*/ 18 w 29"/>
                    <a:gd name="T29" fmla="*/ 4 h 8"/>
                    <a:gd name="T30" fmla="*/ 18 w 29"/>
                    <a:gd name="T31" fmla="*/ 2 h 8"/>
                    <a:gd name="T32" fmla="*/ 18 w 29"/>
                    <a:gd name="T33" fmla="*/ 0 h 8"/>
                    <a:gd name="T34" fmla="*/ 29 w 29"/>
                    <a:gd name="T35" fmla="*/ 0 h 8"/>
                    <a:gd name="T36" fmla="*/ 29 w 29"/>
                    <a:gd name="T37" fmla="*/ 2 h 8"/>
                    <a:gd name="T38" fmla="*/ 29 w 29"/>
                    <a:gd name="T39" fmla="*/ 4 h 8"/>
                    <a:gd name="T40" fmla="*/ 29 w 29"/>
                    <a:gd name="T41" fmla="*/ 6 h 8"/>
                    <a:gd name="T42" fmla="*/ 29 w 29"/>
                    <a:gd name="T43" fmla="*/ 8 h 8"/>
                    <a:gd name="T44" fmla="*/ 18 w 29"/>
                    <a:gd name="T45" fmla="*/ 8 h 8"/>
                    <a:gd name="T46" fmla="*/ 18 w 29"/>
                    <a:gd name="T47" fmla="*/ 8 h 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"/>
                    <a:gd name="T73" fmla="*/ 0 h 8"/>
                    <a:gd name="T74" fmla="*/ 29 w 29"/>
                    <a:gd name="T75" fmla="*/ 8 h 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  <a:moveTo>
                        <a:pt x="18" y="8"/>
                      </a:move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29" y="0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3" name="Freeform 430"/>
                <p:cNvSpPr>
                  <a:spLocks/>
                </p:cNvSpPr>
                <p:nvPr/>
              </p:nvSpPr>
              <p:spPr bwMode="auto">
                <a:xfrm>
                  <a:off x="2248" y="3522"/>
                  <a:ext cx="43" cy="20"/>
                </a:xfrm>
                <a:custGeom>
                  <a:avLst/>
                  <a:gdLst>
                    <a:gd name="T0" fmla="*/ 12 w 43"/>
                    <a:gd name="T1" fmla="*/ 14 h 20"/>
                    <a:gd name="T2" fmla="*/ 11 w 43"/>
                    <a:gd name="T3" fmla="*/ 16 h 20"/>
                    <a:gd name="T4" fmla="*/ 9 w 43"/>
                    <a:gd name="T5" fmla="*/ 18 h 20"/>
                    <a:gd name="T6" fmla="*/ 5 w 43"/>
                    <a:gd name="T7" fmla="*/ 18 h 20"/>
                    <a:gd name="T8" fmla="*/ 2 w 43"/>
                    <a:gd name="T9" fmla="*/ 14 h 20"/>
                    <a:gd name="T10" fmla="*/ 0 w 43"/>
                    <a:gd name="T11" fmla="*/ 10 h 20"/>
                    <a:gd name="T12" fmla="*/ 2 w 43"/>
                    <a:gd name="T13" fmla="*/ 6 h 20"/>
                    <a:gd name="T14" fmla="*/ 5 w 43"/>
                    <a:gd name="T15" fmla="*/ 2 h 20"/>
                    <a:gd name="T16" fmla="*/ 9 w 43"/>
                    <a:gd name="T17" fmla="*/ 0 h 20"/>
                    <a:gd name="T18" fmla="*/ 14 w 43"/>
                    <a:gd name="T19" fmla="*/ 0 h 20"/>
                    <a:gd name="T20" fmla="*/ 16 w 43"/>
                    <a:gd name="T21" fmla="*/ 2 h 20"/>
                    <a:gd name="T22" fmla="*/ 18 w 43"/>
                    <a:gd name="T23" fmla="*/ 2 h 20"/>
                    <a:gd name="T24" fmla="*/ 20 w 43"/>
                    <a:gd name="T25" fmla="*/ 4 h 20"/>
                    <a:gd name="T26" fmla="*/ 20 w 43"/>
                    <a:gd name="T27" fmla="*/ 2 h 20"/>
                    <a:gd name="T28" fmla="*/ 21 w 43"/>
                    <a:gd name="T29" fmla="*/ 2 h 20"/>
                    <a:gd name="T30" fmla="*/ 23 w 43"/>
                    <a:gd name="T31" fmla="*/ 0 h 20"/>
                    <a:gd name="T32" fmla="*/ 23 w 43"/>
                    <a:gd name="T33" fmla="*/ 0 h 20"/>
                    <a:gd name="T34" fmla="*/ 30 w 43"/>
                    <a:gd name="T35" fmla="*/ 0 h 20"/>
                    <a:gd name="T36" fmla="*/ 34 w 43"/>
                    <a:gd name="T37" fmla="*/ 0 h 20"/>
                    <a:gd name="T38" fmla="*/ 37 w 43"/>
                    <a:gd name="T39" fmla="*/ 0 h 20"/>
                    <a:gd name="T40" fmla="*/ 41 w 43"/>
                    <a:gd name="T41" fmla="*/ 4 h 20"/>
                    <a:gd name="T42" fmla="*/ 43 w 43"/>
                    <a:gd name="T43" fmla="*/ 6 h 20"/>
                    <a:gd name="T44" fmla="*/ 43 w 43"/>
                    <a:gd name="T45" fmla="*/ 8 h 20"/>
                    <a:gd name="T46" fmla="*/ 43 w 43"/>
                    <a:gd name="T47" fmla="*/ 12 h 20"/>
                    <a:gd name="T48" fmla="*/ 41 w 43"/>
                    <a:gd name="T49" fmla="*/ 14 h 20"/>
                    <a:gd name="T50" fmla="*/ 39 w 43"/>
                    <a:gd name="T51" fmla="*/ 16 h 20"/>
                    <a:gd name="T52" fmla="*/ 37 w 43"/>
                    <a:gd name="T53" fmla="*/ 18 h 20"/>
                    <a:gd name="T54" fmla="*/ 32 w 43"/>
                    <a:gd name="T55" fmla="*/ 18 h 20"/>
                    <a:gd name="T56" fmla="*/ 30 w 43"/>
                    <a:gd name="T57" fmla="*/ 18 h 20"/>
                    <a:gd name="T58" fmla="*/ 30 w 43"/>
                    <a:gd name="T59" fmla="*/ 12 h 20"/>
                    <a:gd name="T60" fmla="*/ 34 w 43"/>
                    <a:gd name="T61" fmla="*/ 12 h 20"/>
                    <a:gd name="T62" fmla="*/ 36 w 43"/>
                    <a:gd name="T63" fmla="*/ 10 h 20"/>
                    <a:gd name="T64" fmla="*/ 36 w 43"/>
                    <a:gd name="T65" fmla="*/ 10 h 20"/>
                    <a:gd name="T66" fmla="*/ 36 w 43"/>
                    <a:gd name="T67" fmla="*/ 8 h 20"/>
                    <a:gd name="T68" fmla="*/ 34 w 43"/>
                    <a:gd name="T69" fmla="*/ 6 h 20"/>
                    <a:gd name="T70" fmla="*/ 32 w 43"/>
                    <a:gd name="T71" fmla="*/ 6 h 20"/>
                    <a:gd name="T72" fmla="*/ 28 w 43"/>
                    <a:gd name="T73" fmla="*/ 6 h 20"/>
                    <a:gd name="T74" fmla="*/ 27 w 43"/>
                    <a:gd name="T75" fmla="*/ 6 h 20"/>
                    <a:gd name="T76" fmla="*/ 25 w 43"/>
                    <a:gd name="T77" fmla="*/ 6 h 20"/>
                    <a:gd name="T78" fmla="*/ 23 w 43"/>
                    <a:gd name="T79" fmla="*/ 8 h 20"/>
                    <a:gd name="T80" fmla="*/ 23 w 43"/>
                    <a:gd name="T81" fmla="*/ 10 h 20"/>
                    <a:gd name="T82" fmla="*/ 23 w 43"/>
                    <a:gd name="T83" fmla="*/ 10 h 20"/>
                    <a:gd name="T84" fmla="*/ 23 w 43"/>
                    <a:gd name="T85" fmla="*/ 12 h 20"/>
                    <a:gd name="T86" fmla="*/ 18 w 43"/>
                    <a:gd name="T87" fmla="*/ 10 h 20"/>
                    <a:gd name="T88" fmla="*/ 16 w 43"/>
                    <a:gd name="T89" fmla="*/ 10 h 20"/>
                    <a:gd name="T90" fmla="*/ 16 w 43"/>
                    <a:gd name="T91" fmla="*/ 10 h 20"/>
                    <a:gd name="T92" fmla="*/ 14 w 43"/>
                    <a:gd name="T93" fmla="*/ 8 h 20"/>
                    <a:gd name="T94" fmla="*/ 12 w 43"/>
                    <a:gd name="T95" fmla="*/ 8 h 20"/>
                    <a:gd name="T96" fmla="*/ 11 w 43"/>
                    <a:gd name="T97" fmla="*/ 6 h 20"/>
                    <a:gd name="T98" fmla="*/ 11 w 43"/>
                    <a:gd name="T99" fmla="*/ 8 h 20"/>
                    <a:gd name="T100" fmla="*/ 9 w 43"/>
                    <a:gd name="T101" fmla="*/ 8 h 20"/>
                    <a:gd name="T102" fmla="*/ 7 w 43"/>
                    <a:gd name="T103" fmla="*/ 8 h 20"/>
                    <a:gd name="T104" fmla="*/ 7 w 43"/>
                    <a:gd name="T105" fmla="*/ 10 h 20"/>
                    <a:gd name="T106" fmla="*/ 7 w 43"/>
                    <a:gd name="T107" fmla="*/ 10 h 20"/>
                    <a:gd name="T108" fmla="*/ 9 w 43"/>
                    <a:gd name="T109" fmla="*/ 12 h 20"/>
                    <a:gd name="T110" fmla="*/ 12 w 43"/>
                    <a:gd name="T111" fmla="*/ 12 h 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3"/>
                    <a:gd name="T169" fmla="*/ 0 h 20"/>
                    <a:gd name="T170" fmla="*/ 43 w 43"/>
                    <a:gd name="T171" fmla="*/ 20 h 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3" h="20">
                      <a:moveTo>
                        <a:pt x="12" y="12"/>
                      </a:move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2"/>
                      </a:lnTo>
                      <a:lnTo>
                        <a:pt x="41" y="4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8"/>
                      </a:lnTo>
                      <a:lnTo>
                        <a:pt x="34" y="18"/>
                      </a:lnTo>
                      <a:lnTo>
                        <a:pt x="32" y="18"/>
                      </a:lnTo>
                      <a:lnTo>
                        <a:pt x="30" y="20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4" y="12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4" y="6"/>
                      </a:ln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0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4" name="Freeform 431"/>
                <p:cNvSpPr>
                  <a:spLocks/>
                </p:cNvSpPr>
                <p:nvPr/>
              </p:nvSpPr>
              <p:spPr bwMode="auto">
                <a:xfrm>
                  <a:off x="2278" y="3493"/>
                  <a:ext cx="23" cy="6"/>
                </a:xfrm>
                <a:custGeom>
                  <a:avLst/>
                  <a:gdLst>
                    <a:gd name="T0" fmla="*/ 0 w 23"/>
                    <a:gd name="T1" fmla="*/ 6 h 6"/>
                    <a:gd name="T2" fmla="*/ 0 w 23"/>
                    <a:gd name="T3" fmla="*/ 0 h 6"/>
                    <a:gd name="T4" fmla="*/ 6 w 23"/>
                    <a:gd name="T5" fmla="*/ 0 h 6"/>
                    <a:gd name="T6" fmla="*/ 7 w 23"/>
                    <a:gd name="T7" fmla="*/ 0 h 6"/>
                    <a:gd name="T8" fmla="*/ 9 w 23"/>
                    <a:gd name="T9" fmla="*/ 0 h 6"/>
                    <a:gd name="T10" fmla="*/ 15 w 23"/>
                    <a:gd name="T11" fmla="*/ 0 h 6"/>
                    <a:gd name="T12" fmla="*/ 16 w 23"/>
                    <a:gd name="T13" fmla="*/ 0 h 6"/>
                    <a:gd name="T14" fmla="*/ 18 w 23"/>
                    <a:gd name="T15" fmla="*/ 2 h 6"/>
                    <a:gd name="T16" fmla="*/ 20 w 23"/>
                    <a:gd name="T17" fmla="*/ 2 h 6"/>
                    <a:gd name="T18" fmla="*/ 22 w 23"/>
                    <a:gd name="T19" fmla="*/ 4 h 6"/>
                    <a:gd name="T20" fmla="*/ 23 w 23"/>
                    <a:gd name="T21" fmla="*/ 6 h 6"/>
                    <a:gd name="T22" fmla="*/ 18 w 23"/>
                    <a:gd name="T23" fmla="*/ 6 h 6"/>
                    <a:gd name="T24" fmla="*/ 16 w 23"/>
                    <a:gd name="T25" fmla="*/ 6 h 6"/>
                    <a:gd name="T26" fmla="*/ 16 w 23"/>
                    <a:gd name="T27" fmla="*/ 6 h 6"/>
                    <a:gd name="T28" fmla="*/ 16 w 23"/>
                    <a:gd name="T29" fmla="*/ 4 h 6"/>
                    <a:gd name="T30" fmla="*/ 15 w 23"/>
                    <a:gd name="T31" fmla="*/ 4 h 6"/>
                    <a:gd name="T32" fmla="*/ 15 w 23"/>
                    <a:gd name="T33" fmla="*/ 4 h 6"/>
                    <a:gd name="T34" fmla="*/ 13 w 23"/>
                    <a:gd name="T35" fmla="*/ 4 h 6"/>
                    <a:gd name="T36" fmla="*/ 11 w 23"/>
                    <a:gd name="T37" fmla="*/ 4 h 6"/>
                    <a:gd name="T38" fmla="*/ 11 w 23"/>
                    <a:gd name="T39" fmla="*/ 4 h 6"/>
                    <a:gd name="T40" fmla="*/ 11 w 23"/>
                    <a:gd name="T41" fmla="*/ 6 h 6"/>
                    <a:gd name="T42" fmla="*/ 11 w 23"/>
                    <a:gd name="T43" fmla="*/ 6 h 6"/>
                    <a:gd name="T44" fmla="*/ 11 w 23"/>
                    <a:gd name="T45" fmla="*/ 6 h 6"/>
                    <a:gd name="T46" fmla="*/ 0 w 23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"/>
                    <a:gd name="T73" fmla="*/ 0 h 6"/>
                    <a:gd name="T74" fmla="*/ 23 w 23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5" name="Freeform 432"/>
                <p:cNvSpPr>
                  <a:spLocks noEditPoints="1"/>
                </p:cNvSpPr>
                <p:nvPr/>
              </p:nvSpPr>
              <p:spPr bwMode="auto">
                <a:xfrm>
                  <a:off x="2248" y="3460"/>
                  <a:ext cx="43" cy="21"/>
                </a:xfrm>
                <a:custGeom>
                  <a:avLst/>
                  <a:gdLst>
                    <a:gd name="T0" fmla="*/ 11 w 43"/>
                    <a:gd name="T1" fmla="*/ 2 h 21"/>
                    <a:gd name="T2" fmla="*/ 11 w 43"/>
                    <a:gd name="T3" fmla="*/ 6 h 21"/>
                    <a:gd name="T4" fmla="*/ 11 w 43"/>
                    <a:gd name="T5" fmla="*/ 8 h 21"/>
                    <a:gd name="T6" fmla="*/ 9 w 43"/>
                    <a:gd name="T7" fmla="*/ 8 h 21"/>
                    <a:gd name="T8" fmla="*/ 7 w 43"/>
                    <a:gd name="T9" fmla="*/ 8 h 21"/>
                    <a:gd name="T10" fmla="*/ 7 w 43"/>
                    <a:gd name="T11" fmla="*/ 10 h 21"/>
                    <a:gd name="T12" fmla="*/ 7 w 43"/>
                    <a:gd name="T13" fmla="*/ 10 h 21"/>
                    <a:gd name="T14" fmla="*/ 9 w 43"/>
                    <a:gd name="T15" fmla="*/ 12 h 21"/>
                    <a:gd name="T16" fmla="*/ 11 w 43"/>
                    <a:gd name="T17" fmla="*/ 12 h 21"/>
                    <a:gd name="T18" fmla="*/ 16 w 43"/>
                    <a:gd name="T19" fmla="*/ 12 h 21"/>
                    <a:gd name="T20" fmla="*/ 18 w 43"/>
                    <a:gd name="T21" fmla="*/ 12 h 21"/>
                    <a:gd name="T22" fmla="*/ 16 w 43"/>
                    <a:gd name="T23" fmla="*/ 12 h 21"/>
                    <a:gd name="T24" fmla="*/ 14 w 43"/>
                    <a:gd name="T25" fmla="*/ 10 h 21"/>
                    <a:gd name="T26" fmla="*/ 14 w 43"/>
                    <a:gd name="T27" fmla="*/ 8 h 21"/>
                    <a:gd name="T28" fmla="*/ 14 w 43"/>
                    <a:gd name="T29" fmla="*/ 6 h 21"/>
                    <a:gd name="T30" fmla="*/ 18 w 43"/>
                    <a:gd name="T31" fmla="*/ 2 h 21"/>
                    <a:gd name="T32" fmla="*/ 23 w 43"/>
                    <a:gd name="T33" fmla="*/ 0 h 21"/>
                    <a:gd name="T34" fmla="*/ 30 w 43"/>
                    <a:gd name="T35" fmla="*/ 0 h 21"/>
                    <a:gd name="T36" fmla="*/ 34 w 43"/>
                    <a:gd name="T37" fmla="*/ 0 h 21"/>
                    <a:gd name="T38" fmla="*/ 37 w 43"/>
                    <a:gd name="T39" fmla="*/ 2 h 21"/>
                    <a:gd name="T40" fmla="*/ 39 w 43"/>
                    <a:gd name="T41" fmla="*/ 4 h 21"/>
                    <a:gd name="T42" fmla="*/ 41 w 43"/>
                    <a:gd name="T43" fmla="*/ 6 h 21"/>
                    <a:gd name="T44" fmla="*/ 43 w 43"/>
                    <a:gd name="T45" fmla="*/ 8 h 21"/>
                    <a:gd name="T46" fmla="*/ 43 w 43"/>
                    <a:gd name="T47" fmla="*/ 12 h 21"/>
                    <a:gd name="T48" fmla="*/ 41 w 43"/>
                    <a:gd name="T49" fmla="*/ 14 h 21"/>
                    <a:gd name="T50" fmla="*/ 39 w 43"/>
                    <a:gd name="T51" fmla="*/ 16 h 21"/>
                    <a:gd name="T52" fmla="*/ 36 w 43"/>
                    <a:gd name="T53" fmla="*/ 19 h 21"/>
                    <a:gd name="T54" fmla="*/ 32 w 43"/>
                    <a:gd name="T55" fmla="*/ 21 h 21"/>
                    <a:gd name="T56" fmla="*/ 25 w 43"/>
                    <a:gd name="T57" fmla="*/ 21 h 21"/>
                    <a:gd name="T58" fmla="*/ 16 w 43"/>
                    <a:gd name="T59" fmla="*/ 21 h 21"/>
                    <a:gd name="T60" fmla="*/ 9 w 43"/>
                    <a:gd name="T61" fmla="*/ 21 h 21"/>
                    <a:gd name="T62" fmla="*/ 3 w 43"/>
                    <a:gd name="T63" fmla="*/ 16 h 21"/>
                    <a:gd name="T64" fmla="*/ 0 w 43"/>
                    <a:gd name="T65" fmla="*/ 12 h 21"/>
                    <a:gd name="T66" fmla="*/ 0 w 43"/>
                    <a:gd name="T67" fmla="*/ 8 h 21"/>
                    <a:gd name="T68" fmla="*/ 2 w 43"/>
                    <a:gd name="T69" fmla="*/ 6 h 21"/>
                    <a:gd name="T70" fmla="*/ 3 w 43"/>
                    <a:gd name="T71" fmla="*/ 4 h 21"/>
                    <a:gd name="T72" fmla="*/ 5 w 43"/>
                    <a:gd name="T73" fmla="*/ 2 h 21"/>
                    <a:gd name="T74" fmla="*/ 7 w 43"/>
                    <a:gd name="T75" fmla="*/ 2 h 21"/>
                    <a:gd name="T76" fmla="*/ 11 w 43"/>
                    <a:gd name="T77" fmla="*/ 0 h 21"/>
                    <a:gd name="T78" fmla="*/ 28 w 43"/>
                    <a:gd name="T79" fmla="*/ 12 h 21"/>
                    <a:gd name="T80" fmla="*/ 34 w 43"/>
                    <a:gd name="T81" fmla="*/ 12 h 21"/>
                    <a:gd name="T82" fmla="*/ 36 w 43"/>
                    <a:gd name="T83" fmla="*/ 10 h 21"/>
                    <a:gd name="T84" fmla="*/ 36 w 43"/>
                    <a:gd name="T85" fmla="*/ 8 h 21"/>
                    <a:gd name="T86" fmla="*/ 36 w 43"/>
                    <a:gd name="T87" fmla="*/ 8 h 21"/>
                    <a:gd name="T88" fmla="*/ 32 w 43"/>
                    <a:gd name="T89" fmla="*/ 6 h 21"/>
                    <a:gd name="T90" fmla="*/ 28 w 43"/>
                    <a:gd name="T91" fmla="*/ 6 h 21"/>
                    <a:gd name="T92" fmla="*/ 25 w 43"/>
                    <a:gd name="T93" fmla="*/ 6 h 21"/>
                    <a:gd name="T94" fmla="*/ 21 w 43"/>
                    <a:gd name="T95" fmla="*/ 8 h 21"/>
                    <a:gd name="T96" fmla="*/ 21 w 43"/>
                    <a:gd name="T97" fmla="*/ 8 h 21"/>
                    <a:gd name="T98" fmla="*/ 21 w 43"/>
                    <a:gd name="T99" fmla="*/ 10 h 21"/>
                    <a:gd name="T100" fmla="*/ 21 w 43"/>
                    <a:gd name="T101" fmla="*/ 12 h 21"/>
                    <a:gd name="T102" fmla="*/ 28 w 43"/>
                    <a:gd name="T103" fmla="*/ 12 h 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3"/>
                    <a:gd name="T157" fmla="*/ 0 h 21"/>
                    <a:gd name="T158" fmla="*/ 43 w 43"/>
                    <a:gd name="T159" fmla="*/ 21 h 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3" h="21">
                      <a:moveTo>
                        <a:pt x="11" y="0"/>
                      </a:move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6" y="12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8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9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28" y="21"/>
                      </a:lnTo>
                      <a:lnTo>
                        <a:pt x="25" y="21"/>
                      </a:lnTo>
                      <a:lnTo>
                        <a:pt x="21" y="21"/>
                      </a:lnTo>
                      <a:lnTo>
                        <a:pt x="16" y="21"/>
                      </a:lnTo>
                      <a:lnTo>
                        <a:pt x="12" y="21"/>
                      </a:lnTo>
                      <a:lnTo>
                        <a:pt x="9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close/>
                      <a:moveTo>
                        <a:pt x="28" y="12"/>
                      </a:moveTo>
                      <a:lnTo>
                        <a:pt x="34" y="12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2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6" name="Freeform 433"/>
                <p:cNvSpPr>
                  <a:spLocks/>
                </p:cNvSpPr>
                <p:nvPr/>
              </p:nvSpPr>
              <p:spPr bwMode="auto">
                <a:xfrm>
                  <a:off x="2271" y="3431"/>
                  <a:ext cx="9" cy="11"/>
                </a:xfrm>
                <a:custGeom>
                  <a:avLst/>
                  <a:gdLst>
                    <a:gd name="T0" fmla="*/ 0 w 9"/>
                    <a:gd name="T1" fmla="*/ 11 h 11"/>
                    <a:gd name="T2" fmla="*/ 0 w 9"/>
                    <a:gd name="T3" fmla="*/ 5 h 11"/>
                    <a:gd name="T4" fmla="*/ 0 w 9"/>
                    <a:gd name="T5" fmla="*/ 2 h 11"/>
                    <a:gd name="T6" fmla="*/ 0 w 9"/>
                    <a:gd name="T7" fmla="*/ 0 h 11"/>
                    <a:gd name="T8" fmla="*/ 2 w 9"/>
                    <a:gd name="T9" fmla="*/ 0 h 11"/>
                    <a:gd name="T10" fmla="*/ 4 w 9"/>
                    <a:gd name="T11" fmla="*/ 0 h 11"/>
                    <a:gd name="T12" fmla="*/ 9 w 9"/>
                    <a:gd name="T13" fmla="*/ 0 h 11"/>
                    <a:gd name="T14" fmla="*/ 9 w 9"/>
                    <a:gd name="T15" fmla="*/ 2 h 11"/>
                    <a:gd name="T16" fmla="*/ 9 w 9"/>
                    <a:gd name="T17" fmla="*/ 5 h 11"/>
                    <a:gd name="T18" fmla="*/ 9 w 9"/>
                    <a:gd name="T19" fmla="*/ 11 h 11"/>
                    <a:gd name="T20" fmla="*/ 4 w 9"/>
                    <a:gd name="T21" fmla="*/ 11 h 11"/>
                    <a:gd name="T22" fmla="*/ 2 w 9"/>
                    <a:gd name="T23" fmla="*/ 11 h 11"/>
                    <a:gd name="T24" fmla="*/ 0 w 9"/>
                    <a:gd name="T25" fmla="*/ 11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1"/>
                    <a:gd name="T41" fmla="*/ 9 w 9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9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7" name="Freeform 434"/>
                <p:cNvSpPr>
                  <a:spLocks noEditPoints="1"/>
                </p:cNvSpPr>
                <p:nvPr/>
              </p:nvSpPr>
              <p:spPr bwMode="auto">
                <a:xfrm>
                  <a:off x="2250" y="3397"/>
                  <a:ext cx="39" cy="22"/>
                </a:xfrm>
                <a:custGeom>
                  <a:avLst/>
                  <a:gdLst>
                    <a:gd name="T0" fmla="*/ 0 w 39"/>
                    <a:gd name="T1" fmla="*/ 22 h 22"/>
                    <a:gd name="T2" fmla="*/ 0 w 39"/>
                    <a:gd name="T3" fmla="*/ 10 h 22"/>
                    <a:gd name="T4" fmla="*/ 0 w 39"/>
                    <a:gd name="T5" fmla="*/ 8 h 22"/>
                    <a:gd name="T6" fmla="*/ 0 w 39"/>
                    <a:gd name="T7" fmla="*/ 6 h 22"/>
                    <a:gd name="T8" fmla="*/ 0 w 39"/>
                    <a:gd name="T9" fmla="*/ 6 h 22"/>
                    <a:gd name="T10" fmla="*/ 1 w 39"/>
                    <a:gd name="T11" fmla="*/ 4 h 22"/>
                    <a:gd name="T12" fmla="*/ 3 w 39"/>
                    <a:gd name="T13" fmla="*/ 4 h 22"/>
                    <a:gd name="T14" fmla="*/ 3 w 39"/>
                    <a:gd name="T15" fmla="*/ 4 h 22"/>
                    <a:gd name="T16" fmla="*/ 5 w 39"/>
                    <a:gd name="T17" fmla="*/ 2 h 22"/>
                    <a:gd name="T18" fmla="*/ 7 w 39"/>
                    <a:gd name="T19" fmla="*/ 2 h 22"/>
                    <a:gd name="T20" fmla="*/ 9 w 39"/>
                    <a:gd name="T21" fmla="*/ 2 h 22"/>
                    <a:gd name="T22" fmla="*/ 9 w 39"/>
                    <a:gd name="T23" fmla="*/ 0 h 22"/>
                    <a:gd name="T24" fmla="*/ 10 w 39"/>
                    <a:gd name="T25" fmla="*/ 0 h 22"/>
                    <a:gd name="T26" fmla="*/ 12 w 39"/>
                    <a:gd name="T27" fmla="*/ 0 h 22"/>
                    <a:gd name="T28" fmla="*/ 16 w 39"/>
                    <a:gd name="T29" fmla="*/ 0 h 22"/>
                    <a:gd name="T30" fmla="*/ 18 w 39"/>
                    <a:gd name="T31" fmla="*/ 0 h 22"/>
                    <a:gd name="T32" fmla="*/ 19 w 39"/>
                    <a:gd name="T33" fmla="*/ 0 h 22"/>
                    <a:gd name="T34" fmla="*/ 30 w 39"/>
                    <a:gd name="T35" fmla="*/ 0 h 22"/>
                    <a:gd name="T36" fmla="*/ 32 w 39"/>
                    <a:gd name="T37" fmla="*/ 2 h 22"/>
                    <a:gd name="T38" fmla="*/ 34 w 39"/>
                    <a:gd name="T39" fmla="*/ 2 h 22"/>
                    <a:gd name="T40" fmla="*/ 34 w 39"/>
                    <a:gd name="T41" fmla="*/ 2 h 22"/>
                    <a:gd name="T42" fmla="*/ 35 w 39"/>
                    <a:gd name="T43" fmla="*/ 4 h 22"/>
                    <a:gd name="T44" fmla="*/ 37 w 39"/>
                    <a:gd name="T45" fmla="*/ 4 h 22"/>
                    <a:gd name="T46" fmla="*/ 37 w 39"/>
                    <a:gd name="T47" fmla="*/ 6 h 22"/>
                    <a:gd name="T48" fmla="*/ 37 w 39"/>
                    <a:gd name="T49" fmla="*/ 6 h 22"/>
                    <a:gd name="T50" fmla="*/ 39 w 39"/>
                    <a:gd name="T51" fmla="*/ 6 h 22"/>
                    <a:gd name="T52" fmla="*/ 39 w 39"/>
                    <a:gd name="T53" fmla="*/ 8 h 22"/>
                    <a:gd name="T54" fmla="*/ 39 w 39"/>
                    <a:gd name="T55" fmla="*/ 10 h 22"/>
                    <a:gd name="T56" fmla="*/ 39 w 39"/>
                    <a:gd name="T57" fmla="*/ 10 h 22"/>
                    <a:gd name="T58" fmla="*/ 39 w 39"/>
                    <a:gd name="T59" fmla="*/ 22 h 22"/>
                    <a:gd name="T60" fmla="*/ 30 w 39"/>
                    <a:gd name="T61" fmla="*/ 22 h 22"/>
                    <a:gd name="T62" fmla="*/ 19 w 39"/>
                    <a:gd name="T63" fmla="*/ 22 h 22"/>
                    <a:gd name="T64" fmla="*/ 9 w 39"/>
                    <a:gd name="T65" fmla="*/ 22 h 22"/>
                    <a:gd name="T66" fmla="*/ 0 w 39"/>
                    <a:gd name="T67" fmla="*/ 22 h 22"/>
                    <a:gd name="T68" fmla="*/ 0 w 39"/>
                    <a:gd name="T69" fmla="*/ 22 h 22"/>
                    <a:gd name="T70" fmla="*/ 9 w 39"/>
                    <a:gd name="T71" fmla="*/ 14 h 22"/>
                    <a:gd name="T72" fmla="*/ 30 w 39"/>
                    <a:gd name="T73" fmla="*/ 14 h 22"/>
                    <a:gd name="T74" fmla="*/ 30 w 39"/>
                    <a:gd name="T75" fmla="*/ 14 h 22"/>
                    <a:gd name="T76" fmla="*/ 30 w 39"/>
                    <a:gd name="T77" fmla="*/ 14 h 22"/>
                    <a:gd name="T78" fmla="*/ 30 w 39"/>
                    <a:gd name="T79" fmla="*/ 12 h 22"/>
                    <a:gd name="T80" fmla="*/ 30 w 39"/>
                    <a:gd name="T81" fmla="*/ 12 h 22"/>
                    <a:gd name="T82" fmla="*/ 30 w 39"/>
                    <a:gd name="T83" fmla="*/ 12 h 22"/>
                    <a:gd name="T84" fmla="*/ 30 w 39"/>
                    <a:gd name="T85" fmla="*/ 10 h 22"/>
                    <a:gd name="T86" fmla="*/ 30 w 39"/>
                    <a:gd name="T87" fmla="*/ 10 h 22"/>
                    <a:gd name="T88" fmla="*/ 28 w 39"/>
                    <a:gd name="T89" fmla="*/ 8 h 22"/>
                    <a:gd name="T90" fmla="*/ 28 w 39"/>
                    <a:gd name="T91" fmla="*/ 8 h 22"/>
                    <a:gd name="T92" fmla="*/ 28 w 39"/>
                    <a:gd name="T93" fmla="*/ 8 h 22"/>
                    <a:gd name="T94" fmla="*/ 26 w 39"/>
                    <a:gd name="T95" fmla="*/ 8 h 22"/>
                    <a:gd name="T96" fmla="*/ 23 w 39"/>
                    <a:gd name="T97" fmla="*/ 8 h 22"/>
                    <a:gd name="T98" fmla="*/ 21 w 39"/>
                    <a:gd name="T99" fmla="*/ 8 h 22"/>
                    <a:gd name="T100" fmla="*/ 19 w 39"/>
                    <a:gd name="T101" fmla="*/ 8 h 22"/>
                    <a:gd name="T102" fmla="*/ 14 w 39"/>
                    <a:gd name="T103" fmla="*/ 8 h 22"/>
                    <a:gd name="T104" fmla="*/ 12 w 39"/>
                    <a:gd name="T105" fmla="*/ 8 h 22"/>
                    <a:gd name="T106" fmla="*/ 10 w 39"/>
                    <a:gd name="T107" fmla="*/ 8 h 22"/>
                    <a:gd name="T108" fmla="*/ 9 w 39"/>
                    <a:gd name="T109" fmla="*/ 10 h 22"/>
                    <a:gd name="T110" fmla="*/ 9 w 39"/>
                    <a:gd name="T111" fmla="*/ 10 h 22"/>
                    <a:gd name="T112" fmla="*/ 9 w 39"/>
                    <a:gd name="T113" fmla="*/ 10 h 22"/>
                    <a:gd name="T114" fmla="*/ 9 w 39"/>
                    <a:gd name="T115" fmla="*/ 12 h 22"/>
                    <a:gd name="T116" fmla="*/ 9 w 39"/>
                    <a:gd name="T117" fmla="*/ 14 h 22"/>
                    <a:gd name="T118" fmla="*/ 9 w 39"/>
                    <a:gd name="T119" fmla="*/ 14 h 22"/>
                    <a:gd name="T120" fmla="*/ 9 w 39"/>
                    <a:gd name="T121" fmla="*/ 14 h 22"/>
                    <a:gd name="T122" fmla="*/ 9 w 39"/>
                    <a:gd name="T123" fmla="*/ 14 h 2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"/>
                    <a:gd name="T187" fmla="*/ 0 h 22"/>
                    <a:gd name="T188" fmla="*/ 39 w 39"/>
                    <a:gd name="T189" fmla="*/ 22 h 2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" h="22">
                      <a:moveTo>
                        <a:pt x="0" y="22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22"/>
                      </a:lnTo>
                      <a:lnTo>
                        <a:pt x="30" y="22"/>
                      </a:lnTo>
                      <a:lnTo>
                        <a:pt x="19" y="22"/>
                      </a:lnTo>
                      <a:lnTo>
                        <a:pt x="9" y="22"/>
                      </a:lnTo>
                      <a:lnTo>
                        <a:pt x="0" y="22"/>
                      </a:lnTo>
                      <a:close/>
                      <a:moveTo>
                        <a:pt x="9" y="14"/>
                      </a:move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8" name="Freeform 435"/>
                <p:cNvSpPr>
                  <a:spLocks noEditPoints="1"/>
                </p:cNvSpPr>
                <p:nvPr/>
              </p:nvSpPr>
              <p:spPr bwMode="auto">
                <a:xfrm>
                  <a:off x="2250" y="3366"/>
                  <a:ext cx="39" cy="6"/>
                </a:xfrm>
                <a:custGeom>
                  <a:avLst/>
                  <a:gdLst>
                    <a:gd name="T0" fmla="*/ 0 w 39"/>
                    <a:gd name="T1" fmla="*/ 6 h 6"/>
                    <a:gd name="T2" fmla="*/ 0 w 39"/>
                    <a:gd name="T3" fmla="*/ 0 h 6"/>
                    <a:gd name="T4" fmla="*/ 3 w 39"/>
                    <a:gd name="T5" fmla="*/ 0 h 6"/>
                    <a:gd name="T6" fmla="*/ 5 w 39"/>
                    <a:gd name="T7" fmla="*/ 0 h 6"/>
                    <a:gd name="T8" fmla="*/ 7 w 39"/>
                    <a:gd name="T9" fmla="*/ 0 h 6"/>
                    <a:gd name="T10" fmla="*/ 7 w 39"/>
                    <a:gd name="T11" fmla="*/ 6 h 6"/>
                    <a:gd name="T12" fmla="*/ 5 w 39"/>
                    <a:gd name="T13" fmla="*/ 6 h 6"/>
                    <a:gd name="T14" fmla="*/ 3 w 39"/>
                    <a:gd name="T15" fmla="*/ 6 h 6"/>
                    <a:gd name="T16" fmla="*/ 0 w 39"/>
                    <a:gd name="T17" fmla="*/ 6 h 6"/>
                    <a:gd name="T18" fmla="*/ 0 w 39"/>
                    <a:gd name="T19" fmla="*/ 6 h 6"/>
                    <a:gd name="T20" fmla="*/ 10 w 39"/>
                    <a:gd name="T21" fmla="*/ 6 h 6"/>
                    <a:gd name="T22" fmla="*/ 10 w 39"/>
                    <a:gd name="T23" fmla="*/ 0 h 6"/>
                    <a:gd name="T24" fmla="*/ 18 w 39"/>
                    <a:gd name="T25" fmla="*/ 0 h 6"/>
                    <a:gd name="T26" fmla="*/ 25 w 39"/>
                    <a:gd name="T27" fmla="*/ 0 h 6"/>
                    <a:gd name="T28" fmla="*/ 32 w 39"/>
                    <a:gd name="T29" fmla="*/ 0 h 6"/>
                    <a:gd name="T30" fmla="*/ 39 w 39"/>
                    <a:gd name="T31" fmla="*/ 0 h 6"/>
                    <a:gd name="T32" fmla="*/ 39 w 39"/>
                    <a:gd name="T33" fmla="*/ 6 h 6"/>
                    <a:gd name="T34" fmla="*/ 32 w 39"/>
                    <a:gd name="T35" fmla="*/ 6 h 6"/>
                    <a:gd name="T36" fmla="*/ 25 w 39"/>
                    <a:gd name="T37" fmla="*/ 6 h 6"/>
                    <a:gd name="T38" fmla="*/ 18 w 39"/>
                    <a:gd name="T39" fmla="*/ 6 h 6"/>
                    <a:gd name="T40" fmla="*/ 10 w 39"/>
                    <a:gd name="T41" fmla="*/ 6 h 6"/>
                    <a:gd name="T42" fmla="*/ 10 w 39"/>
                    <a:gd name="T43" fmla="*/ 6 h 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6"/>
                    <a:gd name="T68" fmla="*/ 39 w 39"/>
                    <a:gd name="T69" fmla="*/ 6 h 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  <a:moveTo>
                        <a:pt x="10" y="6"/>
                      </a:move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32" y="6"/>
                      </a:lnTo>
                      <a:lnTo>
                        <a:pt x="25" y="6"/>
                      </a:lnTo>
                      <a:lnTo>
                        <a:pt x="18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9" name="Freeform 436"/>
                <p:cNvSpPr>
                  <a:spLocks noEditPoints="1"/>
                </p:cNvSpPr>
                <p:nvPr/>
              </p:nvSpPr>
              <p:spPr bwMode="auto">
                <a:xfrm>
                  <a:off x="2259" y="3333"/>
                  <a:ext cx="32" cy="21"/>
                </a:xfrm>
                <a:custGeom>
                  <a:avLst/>
                  <a:gdLst>
                    <a:gd name="T0" fmla="*/ 10 w 32"/>
                    <a:gd name="T1" fmla="*/ 21 h 21"/>
                    <a:gd name="T2" fmla="*/ 7 w 32"/>
                    <a:gd name="T3" fmla="*/ 21 h 21"/>
                    <a:gd name="T4" fmla="*/ 5 w 32"/>
                    <a:gd name="T5" fmla="*/ 19 h 21"/>
                    <a:gd name="T6" fmla="*/ 3 w 32"/>
                    <a:gd name="T7" fmla="*/ 19 h 21"/>
                    <a:gd name="T8" fmla="*/ 1 w 32"/>
                    <a:gd name="T9" fmla="*/ 17 h 21"/>
                    <a:gd name="T10" fmla="*/ 1 w 32"/>
                    <a:gd name="T11" fmla="*/ 17 h 21"/>
                    <a:gd name="T12" fmla="*/ 1 w 32"/>
                    <a:gd name="T13" fmla="*/ 15 h 21"/>
                    <a:gd name="T14" fmla="*/ 1 w 32"/>
                    <a:gd name="T15" fmla="*/ 12 h 21"/>
                    <a:gd name="T16" fmla="*/ 0 w 32"/>
                    <a:gd name="T17" fmla="*/ 10 h 21"/>
                    <a:gd name="T18" fmla="*/ 1 w 32"/>
                    <a:gd name="T19" fmla="*/ 8 h 21"/>
                    <a:gd name="T20" fmla="*/ 1 w 32"/>
                    <a:gd name="T21" fmla="*/ 6 h 21"/>
                    <a:gd name="T22" fmla="*/ 1 w 32"/>
                    <a:gd name="T23" fmla="*/ 4 h 21"/>
                    <a:gd name="T24" fmla="*/ 3 w 32"/>
                    <a:gd name="T25" fmla="*/ 2 h 21"/>
                    <a:gd name="T26" fmla="*/ 5 w 32"/>
                    <a:gd name="T27" fmla="*/ 2 h 21"/>
                    <a:gd name="T28" fmla="*/ 7 w 32"/>
                    <a:gd name="T29" fmla="*/ 2 h 21"/>
                    <a:gd name="T30" fmla="*/ 10 w 32"/>
                    <a:gd name="T31" fmla="*/ 0 h 21"/>
                    <a:gd name="T32" fmla="*/ 17 w 32"/>
                    <a:gd name="T33" fmla="*/ 0 h 21"/>
                    <a:gd name="T34" fmla="*/ 25 w 32"/>
                    <a:gd name="T35" fmla="*/ 0 h 21"/>
                    <a:gd name="T36" fmla="*/ 26 w 32"/>
                    <a:gd name="T37" fmla="*/ 0 h 21"/>
                    <a:gd name="T38" fmla="*/ 28 w 32"/>
                    <a:gd name="T39" fmla="*/ 0 h 21"/>
                    <a:gd name="T40" fmla="*/ 30 w 32"/>
                    <a:gd name="T41" fmla="*/ 0 h 21"/>
                    <a:gd name="T42" fmla="*/ 30 w 32"/>
                    <a:gd name="T43" fmla="*/ 0 h 21"/>
                    <a:gd name="T44" fmla="*/ 30 w 32"/>
                    <a:gd name="T45" fmla="*/ 6 h 21"/>
                    <a:gd name="T46" fmla="*/ 28 w 32"/>
                    <a:gd name="T47" fmla="*/ 6 h 21"/>
                    <a:gd name="T48" fmla="*/ 28 w 32"/>
                    <a:gd name="T49" fmla="*/ 6 h 21"/>
                    <a:gd name="T50" fmla="*/ 28 w 32"/>
                    <a:gd name="T51" fmla="*/ 8 h 21"/>
                    <a:gd name="T52" fmla="*/ 30 w 32"/>
                    <a:gd name="T53" fmla="*/ 8 h 21"/>
                    <a:gd name="T54" fmla="*/ 32 w 32"/>
                    <a:gd name="T55" fmla="*/ 10 h 21"/>
                    <a:gd name="T56" fmla="*/ 32 w 32"/>
                    <a:gd name="T57" fmla="*/ 15 h 21"/>
                    <a:gd name="T58" fmla="*/ 30 w 32"/>
                    <a:gd name="T59" fmla="*/ 17 h 21"/>
                    <a:gd name="T60" fmla="*/ 28 w 32"/>
                    <a:gd name="T61" fmla="*/ 19 h 21"/>
                    <a:gd name="T62" fmla="*/ 26 w 32"/>
                    <a:gd name="T63" fmla="*/ 21 h 21"/>
                    <a:gd name="T64" fmla="*/ 21 w 32"/>
                    <a:gd name="T65" fmla="*/ 21 h 21"/>
                    <a:gd name="T66" fmla="*/ 17 w 32"/>
                    <a:gd name="T67" fmla="*/ 19 h 21"/>
                    <a:gd name="T68" fmla="*/ 16 w 32"/>
                    <a:gd name="T69" fmla="*/ 17 h 21"/>
                    <a:gd name="T70" fmla="*/ 14 w 32"/>
                    <a:gd name="T71" fmla="*/ 15 h 21"/>
                    <a:gd name="T72" fmla="*/ 14 w 32"/>
                    <a:gd name="T73" fmla="*/ 12 h 21"/>
                    <a:gd name="T74" fmla="*/ 12 w 32"/>
                    <a:gd name="T75" fmla="*/ 10 h 21"/>
                    <a:gd name="T76" fmla="*/ 12 w 32"/>
                    <a:gd name="T77" fmla="*/ 8 h 21"/>
                    <a:gd name="T78" fmla="*/ 10 w 32"/>
                    <a:gd name="T79" fmla="*/ 8 h 21"/>
                    <a:gd name="T80" fmla="*/ 10 w 32"/>
                    <a:gd name="T81" fmla="*/ 8 h 21"/>
                    <a:gd name="T82" fmla="*/ 9 w 32"/>
                    <a:gd name="T83" fmla="*/ 8 h 21"/>
                    <a:gd name="T84" fmla="*/ 7 w 32"/>
                    <a:gd name="T85" fmla="*/ 8 h 21"/>
                    <a:gd name="T86" fmla="*/ 7 w 32"/>
                    <a:gd name="T87" fmla="*/ 10 h 21"/>
                    <a:gd name="T88" fmla="*/ 7 w 32"/>
                    <a:gd name="T89" fmla="*/ 12 h 21"/>
                    <a:gd name="T90" fmla="*/ 9 w 32"/>
                    <a:gd name="T91" fmla="*/ 12 h 21"/>
                    <a:gd name="T92" fmla="*/ 9 w 32"/>
                    <a:gd name="T93" fmla="*/ 12 h 21"/>
                    <a:gd name="T94" fmla="*/ 10 w 32"/>
                    <a:gd name="T95" fmla="*/ 15 h 21"/>
                    <a:gd name="T96" fmla="*/ 17 w 32"/>
                    <a:gd name="T97" fmla="*/ 8 h 21"/>
                    <a:gd name="T98" fmla="*/ 17 w 32"/>
                    <a:gd name="T99" fmla="*/ 10 h 21"/>
                    <a:gd name="T100" fmla="*/ 19 w 32"/>
                    <a:gd name="T101" fmla="*/ 12 h 21"/>
                    <a:gd name="T102" fmla="*/ 19 w 32"/>
                    <a:gd name="T103" fmla="*/ 12 h 21"/>
                    <a:gd name="T104" fmla="*/ 21 w 32"/>
                    <a:gd name="T105" fmla="*/ 15 h 21"/>
                    <a:gd name="T106" fmla="*/ 23 w 32"/>
                    <a:gd name="T107" fmla="*/ 15 h 21"/>
                    <a:gd name="T108" fmla="*/ 23 w 32"/>
                    <a:gd name="T109" fmla="*/ 15 h 21"/>
                    <a:gd name="T110" fmla="*/ 25 w 32"/>
                    <a:gd name="T111" fmla="*/ 12 h 21"/>
                    <a:gd name="T112" fmla="*/ 25 w 32"/>
                    <a:gd name="T113" fmla="*/ 10 h 21"/>
                    <a:gd name="T114" fmla="*/ 23 w 32"/>
                    <a:gd name="T115" fmla="*/ 8 h 21"/>
                    <a:gd name="T116" fmla="*/ 23 w 32"/>
                    <a:gd name="T117" fmla="*/ 8 h 21"/>
                    <a:gd name="T118" fmla="*/ 21 w 32"/>
                    <a:gd name="T119" fmla="*/ 8 h 21"/>
                    <a:gd name="T120" fmla="*/ 19 w 32"/>
                    <a:gd name="T121" fmla="*/ 8 h 21"/>
                    <a:gd name="T122" fmla="*/ 17 w 32"/>
                    <a:gd name="T123" fmla="*/ 8 h 21"/>
                    <a:gd name="T124" fmla="*/ 17 w 32"/>
                    <a:gd name="T125" fmla="*/ 8 h 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2"/>
                    <a:gd name="T190" fmla="*/ 0 h 21"/>
                    <a:gd name="T191" fmla="*/ 32 w 32"/>
                    <a:gd name="T192" fmla="*/ 21 h 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2" h="21">
                      <a:moveTo>
                        <a:pt x="10" y="15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6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0" y="15"/>
                      </a:lnTo>
                      <a:close/>
                      <a:moveTo>
                        <a:pt x="17" y="8"/>
                      </a:move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0" name="Freeform 437"/>
                <p:cNvSpPr>
                  <a:spLocks/>
                </p:cNvSpPr>
                <p:nvPr/>
              </p:nvSpPr>
              <p:spPr bwMode="auto">
                <a:xfrm>
                  <a:off x="2259" y="3294"/>
                  <a:ext cx="30" cy="19"/>
                </a:xfrm>
                <a:custGeom>
                  <a:avLst/>
                  <a:gdLst>
                    <a:gd name="T0" fmla="*/ 1 w 30"/>
                    <a:gd name="T1" fmla="*/ 19 h 19"/>
                    <a:gd name="T2" fmla="*/ 1 w 30"/>
                    <a:gd name="T3" fmla="*/ 13 h 19"/>
                    <a:gd name="T4" fmla="*/ 7 w 30"/>
                    <a:gd name="T5" fmla="*/ 13 h 19"/>
                    <a:gd name="T6" fmla="*/ 5 w 30"/>
                    <a:gd name="T7" fmla="*/ 11 h 19"/>
                    <a:gd name="T8" fmla="*/ 3 w 30"/>
                    <a:gd name="T9" fmla="*/ 11 h 19"/>
                    <a:gd name="T10" fmla="*/ 3 w 30"/>
                    <a:gd name="T11" fmla="*/ 11 h 19"/>
                    <a:gd name="T12" fmla="*/ 1 w 30"/>
                    <a:gd name="T13" fmla="*/ 8 h 19"/>
                    <a:gd name="T14" fmla="*/ 1 w 30"/>
                    <a:gd name="T15" fmla="*/ 8 h 19"/>
                    <a:gd name="T16" fmla="*/ 1 w 30"/>
                    <a:gd name="T17" fmla="*/ 8 h 19"/>
                    <a:gd name="T18" fmla="*/ 0 w 30"/>
                    <a:gd name="T19" fmla="*/ 6 h 19"/>
                    <a:gd name="T20" fmla="*/ 0 w 30"/>
                    <a:gd name="T21" fmla="*/ 6 h 19"/>
                    <a:gd name="T22" fmla="*/ 0 w 30"/>
                    <a:gd name="T23" fmla="*/ 4 h 19"/>
                    <a:gd name="T24" fmla="*/ 1 w 30"/>
                    <a:gd name="T25" fmla="*/ 4 h 19"/>
                    <a:gd name="T26" fmla="*/ 1 w 30"/>
                    <a:gd name="T27" fmla="*/ 2 h 19"/>
                    <a:gd name="T28" fmla="*/ 3 w 30"/>
                    <a:gd name="T29" fmla="*/ 2 h 19"/>
                    <a:gd name="T30" fmla="*/ 5 w 30"/>
                    <a:gd name="T31" fmla="*/ 0 h 19"/>
                    <a:gd name="T32" fmla="*/ 7 w 30"/>
                    <a:gd name="T33" fmla="*/ 0 h 19"/>
                    <a:gd name="T34" fmla="*/ 12 w 30"/>
                    <a:gd name="T35" fmla="*/ 0 h 19"/>
                    <a:gd name="T36" fmla="*/ 16 w 30"/>
                    <a:gd name="T37" fmla="*/ 0 h 19"/>
                    <a:gd name="T38" fmla="*/ 21 w 30"/>
                    <a:gd name="T39" fmla="*/ 0 h 19"/>
                    <a:gd name="T40" fmla="*/ 26 w 30"/>
                    <a:gd name="T41" fmla="*/ 0 h 19"/>
                    <a:gd name="T42" fmla="*/ 30 w 30"/>
                    <a:gd name="T43" fmla="*/ 0 h 19"/>
                    <a:gd name="T44" fmla="*/ 30 w 30"/>
                    <a:gd name="T45" fmla="*/ 6 h 19"/>
                    <a:gd name="T46" fmla="*/ 14 w 30"/>
                    <a:gd name="T47" fmla="*/ 6 h 19"/>
                    <a:gd name="T48" fmla="*/ 12 w 30"/>
                    <a:gd name="T49" fmla="*/ 6 h 19"/>
                    <a:gd name="T50" fmla="*/ 12 w 30"/>
                    <a:gd name="T51" fmla="*/ 6 h 19"/>
                    <a:gd name="T52" fmla="*/ 12 w 30"/>
                    <a:gd name="T53" fmla="*/ 6 h 19"/>
                    <a:gd name="T54" fmla="*/ 10 w 30"/>
                    <a:gd name="T55" fmla="*/ 6 h 19"/>
                    <a:gd name="T56" fmla="*/ 10 w 30"/>
                    <a:gd name="T57" fmla="*/ 8 h 19"/>
                    <a:gd name="T58" fmla="*/ 10 w 30"/>
                    <a:gd name="T59" fmla="*/ 8 h 19"/>
                    <a:gd name="T60" fmla="*/ 9 w 30"/>
                    <a:gd name="T61" fmla="*/ 8 h 19"/>
                    <a:gd name="T62" fmla="*/ 9 w 30"/>
                    <a:gd name="T63" fmla="*/ 8 h 19"/>
                    <a:gd name="T64" fmla="*/ 9 w 30"/>
                    <a:gd name="T65" fmla="*/ 11 h 19"/>
                    <a:gd name="T66" fmla="*/ 10 w 30"/>
                    <a:gd name="T67" fmla="*/ 11 h 19"/>
                    <a:gd name="T68" fmla="*/ 10 w 30"/>
                    <a:gd name="T69" fmla="*/ 11 h 19"/>
                    <a:gd name="T70" fmla="*/ 10 w 30"/>
                    <a:gd name="T71" fmla="*/ 11 h 19"/>
                    <a:gd name="T72" fmla="*/ 12 w 30"/>
                    <a:gd name="T73" fmla="*/ 11 h 19"/>
                    <a:gd name="T74" fmla="*/ 14 w 30"/>
                    <a:gd name="T75" fmla="*/ 13 h 19"/>
                    <a:gd name="T76" fmla="*/ 14 w 30"/>
                    <a:gd name="T77" fmla="*/ 13 h 19"/>
                    <a:gd name="T78" fmla="*/ 16 w 30"/>
                    <a:gd name="T79" fmla="*/ 13 h 19"/>
                    <a:gd name="T80" fmla="*/ 23 w 30"/>
                    <a:gd name="T81" fmla="*/ 13 h 19"/>
                    <a:gd name="T82" fmla="*/ 26 w 30"/>
                    <a:gd name="T83" fmla="*/ 13 h 19"/>
                    <a:gd name="T84" fmla="*/ 30 w 30"/>
                    <a:gd name="T85" fmla="*/ 13 h 19"/>
                    <a:gd name="T86" fmla="*/ 30 w 30"/>
                    <a:gd name="T87" fmla="*/ 19 h 19"/>
                    <a:gd name="T88" fmla="*/ 23 w 30"/>
                    <a:gd name="T89" fmla="*/ 19 h 19"/>
                    <a:gd name="T90" fmla="*/ 16 w 30"/>
                    <a:gd name="T91" fmla="*/ 19 h 19"/>
                    <a:gd name="T92" fmla="*/ 9 w 30"/>
                    <a:gd name="T93" fmla="*/ 19 h 19"/>
                    <a:gd name="T94" fmla="*/ 1 w 30"/>
                    <a:gd name="T95" fmla="*/ 19 h 1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"/>
                    <a:gd name="T145" fmla="*/ 0 h 19"/>
                    <a:gd name="T146" fmla="*/ 30 w 30"/>
                    <a:gd name="T147" fmla="*/ 19 h 1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" h="19">
                      <a:moveTo>
                        <a:pt x="1" y="19"/>
                      </a:moveTo>
                      <a:lnTo>
                        <a:pt x="1" y="13"/>
                      </a:lnTo>
                      <a:lnTo>
                        <a:pt x="7" y="13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23" y="13"/>
                      </a:lnTo>
                      <a:lnTo>
                        <a:pt x="26" y="13"/>
                      </a:lnTo>
                      <a:lnTo>
                        <a:pt x="30" y="13"/>
                      </a:lnTo>
                      <a:lnTo>
                        <a:pt x="30" y="19"/>
                      </a:lnTo>
                      <a:lnTo>
                        <a:pt x="23" y="19"/>
                      </a:lnTo>
                      <a:lnTo>
                        <a:pt x="16" y="19"/>
                      </a:lnTo>
                      <a:lnTo>
                        <a:pt x="9" y="19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1" name="Freeform 438"/>
                <p:cNvSpPr>
                  <a:spLocks/>
                </p:cNvSpPr>
                <p:nvPr/>
              </p:nvSpPr>
              <p:spPr bwMode="auto">
                <a:xfrm>
                  <a:off x="2250" y="3253"/>
                  <a:ext cx="39" cy="19"/>
                </a:xfrm>
                <a:custGeom>
                  <a:avLst/>
                  <a:gdLst>
                    <a:gd name="T0" fmla="*/ 0 w 39"/>
                    <a:gd name="T1" fmla="*/ 19 h 19"/>
                    <a:gd name="T2" fmla="*/ 0 w 39"/>
                    <a:gd name="T3" fmla="*/ 13 h 19"/>
                    <a:gd name="T4" fmla="*/ 3 w 39"/>
                    <a:gd name="T5" fmla="*/ 13 h 19"/>
                    <a:gd name="T6" fmla="*/ 7 w 39"/>
                    <a:gd name="T7" fmla="*/ 13 h 19"/>
                    <a:gd name="T8" fmla="*/ 14 w 39"/>
                    <a:gd name="T9" fmla="*/ 13 h 19"/>
                    <a:gd name="T10" fmla="*/ 12 w 39"/>
                    <a:gd name="T11" fmla="*/ 13 h 19"/>
                    <a:gd name="T12" fmla="*/ 12 w 39"/>
                    <a:gd name="T13" fmla="*/ 13 h 19"/>
                    <a:gd name="T14" fmla="*/ 10 w 39"/>
                    <a:gd name="T15" fmla="*/ 11 h 19"/>
                    <a:gd name="T16" fmla="*/ 10 w 39"/>
                    <a:gd name="T17" fmla="*/ 11 h 19"/>
                    <a:gd name="T18" fmla="*/ 10 w 39"/>
                    <a:gd name="T19" fmla="*/ 9 h 19"/>
                    <a:gd name="T20" fmla="*/ 10 w 39"/>
                    <a:gd name="T21" fmla="*/ 9 h 19"/>
                    <a:gd name="T22" fmla="*/ 9 w 39"/>
                    <a:gd name="T23" fmla="*/ 9 h 19"/>
                    <a:gd name="T24" fmla="*/ 9 w 39"/>
                    <a:gd name="T25" fmla="*/ 6 h 19"/>
                    <a:gd name="T26" fmla="*/ 9 w 39"/>
                    <a:gd name="T27" fmla="*/ 4 h 19"/>
                    <a:gd name="T28" fmla="*/ 10 w 39"/>
                    <a:gd name="T29" fmla="*/ 4 h 19"/>
                    <a:gd name="T30" fmla="*/ 10 w 39"/>
                    <a:gd name="T31" fmla="*/ 2 h 19"/>
                    <a:gd name="T32" fmla="*/ 12 w 39"/>
                    <a:gd name="T33" fmla="*/ 2 h 19"/>
                    <a:gd name="T34" fmla="*/ 14 w 39"/>
                    <a:gd name="T35" fmla="*/ 0 h 19"/>
                    <a:gd name="T36" fmla="*/ 16 w 39"/>
                    <a:gd name="T37" fmla="*/ 0 h 19"/>
                    <a:gd name="T38" fmla="*/ 21 w 39"/>
                    <a:gd name="T39" fmla="*/ 0 h 19"/>
                    <a:gd name="T40" fmla="*/ 25 w 39"/>
                    <a:gd name="T41" fmla="*/ 0 h 19"/>
                    <a:gd name="T42" fmla="*/ 30 w 39"/>
                    <a:gd name="T43" fmla="*/ 0 h 19"/>
                    <a:gd name="T44" fmla="*/ 35 w 39"/>
                    <a:gd name="T45" fmla="*/ 0 h 19"/>
                    <a:gd name="T46" fmla="*/ 39 w 39"/>
                    <a:gd name="T47" fmla="*/ 0 h 19"/>
                    <a:gd name="T48" fmla="*/ 39 w 39"/>
                    <a:gd name="T49" fmla="*/ 6 h 19"/>
                    <a:gd name="T50" fmla="*/ 23 w 39"/>
                    <a:gd name="T51" fmla="*/ 6 h 19"/>
                    <a:gd name="T52" fmla="*/ 21 w 39"/>
                    <a:gd name="T53" fmla="*/ 6 h 19"/>
                    <a:gd name="T54" fmla="*/ 21 w 39"/>
                    <a:gd name="T55" fmla="*/ 9 h 19"/>
                    <a:gd name="T56" fmla="*/ 21 w 39"/>
                    <a:gd name="T57" fmla="*/ 9 h 19"/>
                    <a:gd name="T58" fmla="*/ 19 w 39"/>
                    <a:gd name="T59" fmla="*/ 9 h 19"/>
                    <a:gd name="T60" fmla="*/ 19 w 39"/>
                    <a:gd name="T61" fmla="*/ 9 h 19"/>
                    <a:gd name="T62" fmla="*/ 19 w 39"/>
                    <a:gd name="T63" fmla="*/ 9 h 19"/>
                    <a:gd name="T64" fmla="*/ 18 w 39"/>
                    <a:gd name="T65" fmla="*/ 9 h 19"/>
                    <a:gd name="T66" fmla="*/ 18 w 39"/>
                    <a:gd name="T67" fmla="*/ 11 h 19"/>
                    <a:gd name="T68" fmla="*/ 18 w 39"/>
                    <a:gd name="T69" fmla="*/ 11 h 19"/>
                    <a:gd name="T70" fmla="*/ 19 w 39"/>
                    <a:gd name="T71" fmla="*/ 11 h 19"/>
                    <a:gd name="T72" fmla="*/ 19 w 39"/>
                    <a:gd name="T73" fmla="*/ 11 h 19"/>
                    <a:gd name="T74" fmla="*/ 19 w 39"/>
                    <a:gd name="T75" fmla="*/ 13 h 19"/>
                    <a:gd name="T76" fmla="*/ 25 w 39"/>
                    <a:gd name="T77" fmla="*/ 13 h 19"/>
                    <a:gd name="T78" fmla="*/ 32 w 39"/>
                    <a:gd name="T79" fmla="*/ 13 h 19"/>
                    <a:gd name="T80" fmla="*/ 35 w 39"/>
                    <a:gd name="T81" fmla="*/ 13 h 19"/>
                    <a:gd name="T82" fmla="*/ 39 w 39"/>
                    <a:gd name="T83" fmla="*/ 13 h 19"/>
                    <a:gd name="T84" fmla="*/ 39 w 39"/>
                    <a:gd name="T85" fmla="*/ 19 h 19"/>
                    <a:gd name="T86" fmla="*/ 30 w 39"/>
                    <a:gd name="T87" fmla="*/ 19 h 19"/>
                    <a:gd name="T88" fmla="*/ 19 w 39"/>
                    <a:gd name="T89" fmla="*/ 19 h 19"/>
                    <a:gd name="T90" fmla="*/ 9 w 39"/>
                    <a:gd name="T91" fmla="*/ 19 h 19"/>
                    <a:gd name="T92" fmla="*/ 0 w 39"/>
                    <a:gd name="T93" fmla="*/ 19 h 1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19"/>
                    <a:gd name="T143" fmla="*/ 39 w 39"/>
                    <a:gd name="T144" fmla="*/ 19 h 1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19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7" y="13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25" y="13"/>
                      </a:lnTo>
                      <a:lnTo>
                        <a:pt x="32" y="13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39" y="19"/>
                      </a:lnTo>
                      <a:lnTo>
                        <a:pt x="30" y="19"/>
                      </a:lnTo>
                      <a:lnTo>
                        <a:pt x="19" y="19"/>
                      </a:lnTo>
                      <a:lnTo>
                        <a:pt x="9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2" name="Freeform 439"/>
                <p:cNvSpPr>
                  <a:spLocks/>
                </p:cNvSpPr>
                <p:nvPr/>
              </p:nvSpPr>
              <p:spPr bwMode="auto">
                <a:xfrm>
                  <a:off x="2260" y="3212"/>
                  <a:ext cx="41" cy="23"/>
                </a:xfrm>
                <a:custGeom>
                  <a:avLst/>
                  <a:gdLst>
                    <a:gd name="T0" fmla="*/ 0 w 41"/>
                    <a:gd name="T1" fmla="*/ 23 h 23"/>
                    <a:gd name="T2" fmla="*/ 0 w 41"/>
                    <a:gd name="T3" fmla="*/ 21 h 23"/>
                    <a:gd name="T4" fmla="*/ 0 w 41"/>
                    <a:gd name="T5" fmla="*/ 19 h 23"/>
                    <a:gd name="T6" fmla="*/ 0 w 41"/>
                    <a:gd name="T7" fmla="*/ 17 h 23"/>
                    <a:gd name="T8" fmla="*/ 0 w 41"/>
                    <a:gd name="T9" fmla="*/ 15 h 23"/>
                    <a:gd name="T10" fmla="*/ 4 w 41"/>
                    <a:gd name="T11" fmla="*/ 15 h 23"/>
                    <a:gd name="T12" fmla="*/ 9 w 41"/>
                    <a:gd name="T13" fmla="*/ 13 h 23"/>
                    <a:gd name="T14" fmla="*/ 20 w 41"/>
                    <a:gd name="T15" fmla="*/ 11 h 23"/>
                    <a:gd name="T16" fmla="*/ 15 w 41"/>
                    <a:gd name="T17" fmla="*/ 11 h 23"/>
                    <a:gd name="T18" fmla="*/ 9 w 41"/>
                    <a:gd name="T19" fmla="*/ 11 h 23"/>
                    <a:gd name="T20" fmla="*/ 4 w 41"/>
                    <a:gd name="T21" fmla="*/ 9 h 23"/>
                    <a:gd name="T22" fmla="*/ 0 w 41"/>
                    <a:gd name="T23" fmla="*/ 9 h 23"/>
                    <a:gd name="T24" fmla="*/ 0 w 41"/>
                    <a:gd name="T25" fmla="*/ 7 h 23"/>
                    <a:gd name="T26" fmla="*/ 0 w 41"/>
                    <a:gd name="T27" fmla="*/ 4 h 23"/>
                    <a:gd name="T28" fmla="*/ 0 w 41"/>
                    <a:gd name="T29" fmla="*/ 2 h 23"/>
                    <a:gd name="T30" fmla="*/ 0 w 41"/>
                    <a:gd name="T31" fmla="*/ 0 h 23"/>
                    <a:gd name="T32" fmla="*/ 9 w 41"/>
                    <a:gd name="T33" fmla="*/ 2 h 23"/>
                    <a:gd name="T34" fmla="*/ 16 w 41"/>
                    <a:gd name="T35" fmla="*/ 4 h 23"/>
                    <a:gd name="T36" fmla="*/ 33 w 41"/>
                    <a:gd name="T37" fmla="*/ 9 h 23"/>
                    <a:gd name="T38" fmla="*/ 34 w 41"/>
                    <a:gd name="T39" fmla="*/ 9 h 23"/>
                    <a:gd name="T40" fmla="*/ 36 w 41"/>
                    <a:gd name="T41" fmla="*/ 11 h 23"/>
                    <a:gd name="T42" fmla="*/ 38 w 41"/>
                    <a:gd name="T43" fmla="*/ 11 h 23"/>
                    <a:gd name="T44" fmla="*/ 40 w 41"/>
                    <a:gd name="T45" fmla="*/ 11 h 23"/>
                    <a:gd name="T46" fmla="*/ 41 w 41"/>
                    <a:gd name="T47" fmla="*/ 13 h 23"/>
                    <a:gd name="T48" fmla="*/ 41 w 41"/>
                    <a:gd name="T49" fmla="*/ 15 h 23"/>
                    <a:gd name="T50" fmla="*/ 41 w 41"/>
                    <a:gd name="T51" fmla="*/ 17 h 23"/>
                    <a:gd name="T52" fmla="*/ 41 w 41"/>
                    <a:gd name="T53" fmla="*/ 17 h 23"/>
                    <a:gd name="T54" fmla="*/ 41 w 41"/>
                    <a:gd name="T55" fmla="*/ 19 h 23"/>
                    <a:gd name="T56" fmla="*/ 41 w 41"/>
                    <a:gd name="T57" fmla="*/ 21 h 23"/>
                    <a:gd name="T58" fmla="*/ 40 w 41"/>
                    <a:gd name="T59" fmla="*/ 21 h 23"/>
                    <a:gd name="T60" fmla="*/ 38 w 41"/>
                    <a:gd name="T61" fmla="*/ 21 h 23"/>
                    <a:gd name="T62" fmla="*/ 34 w 41"/>
                    <a:gd name="T63" fmla="*/ 21 h 23"/>
                    <a:gd name="T64" fmla="*/ 33 w 41"/>
                    <a:gd name="T65" fmla="*/ 21 h 23"/>
                    <a:gd name="T66" fmla="*/ 34 w 41"/>
                    <a:gd name="T67" fmla="*/ 21 h 23"/>
                    <a:gd name="T68" fmla="*/ 34 w 41"/>
                    <a:gd name="T69" fmla="*/ 21 h 23"/>
                    <a:gd name="T70" fmla="*/ 34 w 41"/>
                    <a:gd name="T71" fmla="*/ 19 h 23"/>
                    <a:gd name="T72" fmla="*/ 34 w 41"/>
                    <a:gd name="T73" fmla="*/ 19 h 23"/>
                    <a:gd name="T74" fmla="*/ 34 w 41"/>
                    <a:gd name="T75" fmla="*/ 17 h 23"/>
                    <a:gd name="T76" fmla="*/ 34 w 41"/>
                    <a:gd name="T77" fmla="*/ 17 h 23"/>
                    <a:gd name="T78" fmla="*/ 34 w 41"/>
                    <a:gd name="T79" fmla="*/ 17 h 23"/>
                    <a:gd name="T80" fmla="*/ 33 w 41"/>
                    <a:gd name="T81" fmla="*/ 17 h 23"/>
                    <a:gd name="T82" fmla="*/ 33 w 41"/>
                    <a:gd name="T83" fmla="*/ 15 h 23"/>
                    <a:gd name="T84" fmla="*/ 31 w 41"/>
                    <a:gd name="T85" fmla="*/ 15 h 23"/>
                    <a:gd name="T86" fmla="*/ 29 w 41"/>
                    <a:gd name="T87" fmla="*/ 15 h 23"/>
                    <a:gd name="T88" fmla="*/ 22 w 41"/>
                    <a:gd name="T89" fmla="*/ 17 h 23"/>
                    <a:gd name="T90" fmla="*/ 15 w 41"/>
                    <a:gd name="T91" fmla="*/ 19 h 23"/>
                    <a:gd name="T92" fmla="*/ 8 w 41"/>
                    <a:gd name="T93" fmla="*/ 21 h 23"/>
                    <a:gd name="T94" fmla="*/ 0 w 41"/>
                    <a:gd name="T95" fmla="*/ 23 h 2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23"/>
                    <a:gd name="T146" fmla="*/ 41 w 41"/>
                    <a:gd name="T147" fmla="*/ 23 h 2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9" y="13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9" y="11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6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0" y="21"/>
                      </a:lnTo>
                      <a:lnTo>
                        <a:pt x="38" y="21"/>
                      </a:lnTo>
                      <a:lnTo>
                        <a:pt x="34" y="21"/>
                      </a:lnTo>
                      <a:lnTo>
                        <a:pt x="33" y="21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3" y="17"/>
                      </a:lnTo>
                      <a:lnTo>
                        <a:pt x="33" y="15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2" y="17"/>
                      </a:lnTo>
                      <a:lnTo>
                        <a:pt x="15" y="19"/>
                      </a:lnTo>
                      <a:lnTo>
                        <a:pt x="8" y="2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3" name="Freeform 440"/>
                <p:cNvSpPr>
                  <a:spLocks noEditPoints="1"/>
                </p:cNvSpPr>
                <p:nvPr/>
              </p:nvSpPr>
              <p:spPr bwMode="auto">
                <a:xfrm>
                  <a:off x="2250" y="3178"/>
                  <a:ext cx="41" cy="20"/>
                </a:xfrm>
                <a:custGeom>
                  <a:avLst/>
                  <a:gdLst>
                    <a:gd name="T0" fmla="*/ 9 w 41"/>
                    <a:gd name="T1" fmla="*/ 0 h 20"/>
                    <a:gd name="T2" fmla="*/ 30 w 41"/>
                    <a:gd name="T3" fmla="*/ 0 h 20"/>
                    <a:gd name="T4" fmla="*/ 39 w 41"/>
                    <a:gd name="T5" fmla="*/ 6 h 20"/>
                    <a:gd name="T6" fmla="*/ 37 w 41"/>
                    <a:gd name="T7" fmla="*/ 6 h 20"/>
                    <a:gd name="T8" fmla="*/ 37 w 41"/>
                    <a:gd name="T9" fmla="*/ 8 h 20"/>
                    <a:gd name="T10" fmla="*/ 39 w 41"/>
                    <a:gd name="T11" fmla="*/ 8 h 20"/>
                    <a:gd name="T12" fmla="*/ 41 w 41"/>
                    <a:gd name="T13" fmla="*/ 10 h 20"/>
                    <a:gd name="T14" fmla="*/ 41 w 41"/>
                    <a:gd name="T15" fmla="*/ 10 h 20"/>
                    <a:gd name="T16" fmla="*/ 41 w 41"/>
                    <a:gd name="T17" fmla="*/ 14 h 20"/>
                    <a:gd name="T18" fmla="*/ 37 w 41"/>
                    <a:gd name="T19" fmla="*/ 16 h 20"/>
                    <a:gd name="T20" fmla="*/ 34 w 41"/>
                    <a:gd name="T21" fmla="*/ 18 h 20"/>
                    <a:gd name="T22" fmla="*/ 28 w 41"/>
                    <a:gd name="T23" fmla="*/ 20 h 20"/>
                    <a:gd name="T24" fmla="*/ 21 w 41"/>
                    <a:gd name="T25" fmla="*/ 20 h 20"/>
                    <a:gd name="T26" fmla="*/ 16 w 41"/>
                    <a:gd name="T27" fmla="*/ 18 h 20"/>
                    <a:gd name="T28" fmla="*/ 12 w 41"/>
                    <a:gd name="T29" fmla="*/ 16 h 20"/>
                    <a:gd name="T30" fmla="*/ 9 w 41"/>
                    <a:gd name="T31" fmla="*/ 14 h 20"/>
                    <a:gd name="T32" fmla="*/ 9 w 41"/>
                    <a:gd name="T33" fmla="*/ 10 h 20"/>
                    <a:gd name="T34" fmla="*/ 10 w 41"/>
                    <a:gd name="T35" fmla="*/ 10 h 20"/>
                    <a:gd name="T36" fmla="*/ 10 w 41"/>
                    <a:gd name="T37" fmla="*/ 8 h 20"/>
                    <a:gd name="T38" fmla="*/ 12 w 41"/>
                    <a:gd name="T39" fmla="*/ 8 h 20"/>
                    <a:gd name="T40" fmla="*/ 9 w 41"/>
                    <a:gd name="T41" fmla="*/ 6 h 20"/>
                    <a:gd name="T42" fmla="*/ 3 w 41"/>
                    <a:gd name="T43" fmla="*/ 6 h 20"/>
                    <a:gd name="T44" fmla="*/ 0 w 41"/>
                    <a:gd name="T45" fmla="*/ 0 h 20"/>
                    <a:gd name="T46" fmla="*/ 25 w 41"/>
                    <a:gd name="T47" fmla="*/ 6 h 20"/>
                    <a:gd name="T48" fmla="*/ 23 w 41"/>
                    <a:gd name="T49" fmla="*/ 8 h 20"/>
                    <a:gd name="T50" fmla="*/ 19 w 41"/>
                    <a:gd name="T51" fmla="*/ 8 h 20"/>
                    <a:gd name="T52" fmla="*/ 19 w 41"/>
                    <a:gd name="T53" fmla="*/ 10 h 20"/>
                    <a:gd name="T54" fmla="*/ 18 w 41"/>
                    <a:gd name="T55" fmla="*/ 10 h 20"/>
                    <a:gd name="T56" fmla="*/ 19 w 41"/>
                    <a:gd name="T57" fmla="*/ 12 h 20"/>
                    <a:gd name="T58" fmla="*/ 19 w 41"/>
                    <a:gd name="T59" fmla="*/ 12 h 20"/>
                    <a:gd name="T60" fmla="*/ 26 w 41"/>
                    <a:gd name="T61" fmla="*/ 12 h 20"/>
                    <a:gd name="T62" fmla="*/ 30 w 41"/>
                    <a:gd name="T63" fmla="*/ 12 h 20"/>
                    <a:gd name="T64" fmla="*/ 32 w 41"/>
                    <a:gd name="T65" fmla="*/ 12 h 20"/>
                    <a:gd name="T66" fmla="*/ 32 w 41"/>
                    <a:gd name="T67" fmla="*/ 10 h 20"/>
                    <a:gd name="T68" fmla="*/ 32 w 41"/>
                    <a:gd name="T69" fmla="*/ 8 h 20"/>
                    <a:gd name="T70" fmla="*/ 32 w 41"/>
                    <a:gd name="T71" fmla="*/ 8 h 20"/>
                    <a:gd name="T72" fmla="*/ 30 w 41"/>
                    <a:gd name="T73" fmla="*/ 8 h 20"/>
                    <a:gd name="T74" fmla="*/ 26 w 41"/>
                    <a:gd name="T75" fmla="*/ 6 h 20"/>
                    <a:gd name="T76" fmla="*/ 25 w 41"/>
                    <a:gd name="T77" fmla="*/ 6 h 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20"/>
                    <a:gd name="T119" fmla="*/ 41 w 41"/>
                    <a:gd name="T120" fmla="*/ 20 h 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20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0" y="20"/>
                      </a:lnTo>
                      <a:lnTo>
                        <a:pt x="28" y="20"/>
                      </a:lnTo>
                      <a:lnTo>
                        <a:pt x="25" y="20"/>
                      </a:lnTo>
                      <a:lnTo>
                        <a:pt x="21" y="20"/>
                      </a:lnTo>
                      <a:lnTo>
                        <a:pt x="18" y="20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5" y="6"/>
                      </a:move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9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4" name="Freeform 441"/>
                <p:cNvSpPr>
                  <a:spLocks/>
                </p:cNvSpPr>
                <p:nvPr/>
              </p:nvSpPr>
              <p:spPr bwMode="auto">
                <a:xfrm>
                  <a:off x="2259" y="3143"/>
                  <a:ext cx="30" cy="14"/>
                </a:xfrm>
                <a:custGeom>
                  <a:avLst/>
                  <a:gdLst>
                    <a:gd name="T0" fmla="*/ 1 w 30"/>
                    <a:gd name="T1" fmla="*/ 14 h 14"/>
                    <a:gd name="T2" fmla="*/ 1 w 30"/>
                    <a:gd name="T3" fmla="*/ 10 h 14"/>
                    <a:gd name="T4" fmla="*/ 1 w 30"/>
                    <a:gd name="T5" fmla="*/ 8 h 14"/>
                    <a:gd name="T6" fmla="*/ 1 w 30"/>
                    <a:gd name="T7" fmla="*/ 6 h 14"/>
                    <a:gd name="T8" fmla="*/ 7 w 30"/>
                    <a:gd name="T9" fmla="*/ 6 h 14"/>
                    <a:gd name="T10" fmla="*/ 5 w 30"/>
                    <a:gd name="T11" fmla="*/ 6 h 14"/>
                    <a:gd name="T12" fmla="*/ 3 w 30"/>
                    <a:gd name="T13" fmla="*/ 6 h 14"/>
                    <a:gd name="T14" fmla="*/ 3 w 30"/>
                    <a:gd name="T15" fmla="*/ 6 h 14"/>
                    <a:gd name="T16" fmla="*/ 1 w 30"/>
                    <a:gd name="T17" fmla="*/ 6 h 14"/>
                    <a:gd name="T18" fmla="*/ 1 w 30"/>
                    <a:gd name="T19" fmla="*/ 4 h 14"/>
                    <a:gd name="T20" fmla="*/ 1 w 30"/>
                    <a:gd name="T21" fmla="*/ 4 h 14"/>
                    <a:gd name="T22" fmla="*/ 0 w 30"/>
                    <a:gd name="T23" fmla="*/ 4 h 14"/>
                    <a:gd name="T24" fmla="*/ 0 w 30"/>
                    <a:gd name="T25" fmla="*/ 2 h 14"/>
                    <a:gd name="T26" fmla="*/ 0 w 30"/>
                    <a:gd name="T27" fmla="*/ 2 h 14"/>
                    <a:gd name="T28" fmla="*/ 1 w 30"/>
                    <a:gd name="T29" fmla="*/ 2 h 14"/>
                    <a:gd name="T30" fmla="*/ 1 w 30"/>
                    <a:gd name="T31" fmla="*/ 0 h 14"/>
                    <a:gd name="T32" fmla="*/ 1 w 30"/>
                    <a:gd name="T33" fmla="*/ 0 h 14"/>
                    <a:gd name="T34" fmla="*/ 3 w 30"/>
                    <a:gd name="T35" fmla="*/ 0 h 14"/>
                    <a:gd name="T36" fmla="*/ 7 w 30"/>
                    <a:gd name="T37" fmla="*/ 0 h 14"/>
                    <a:gd name="T38" fmla="*/ 9 w 30"/>
                    <a:gd name="T39" fmla="*/ 0 h 14"/>
                    <a:gd name="T40" fmla="*/ 10 w 30"/>
                    <a:gd name="T41" fmla="*/ 2 h 14"/>
                    <a:gd name="T42" fmla="*/ 10 w 30"/>
                    <a:gd name="T43" fmla="*/ 2 h 14"/>
                    <a:gd name="T44" fmla="*/ 10 w 30"/>
                    <a:gd name="T45" fmla="*/ 2 h 14"/>
                    <a:gd name="T46" fmla="*/ 9 w 30"/>
                    <a:gd name="T47" fmla="*/ 2 h 14"/>
                    <a:gd name="T48" fmla="*/ 9 w 30"/>
                    <a:gd name="T49" fmla="*/ 4 h 14"/>
                    <a:gd name="T50" fmla="*/ 9 w 30"/>
                    <a:gd name="T51" fmla="*/ 4 h 14"/>
                    <a:gd name="T52" fmla="*/ 10 w 30"/>
                    <a:gd name="T53" fmla="*/ 6 h 14"/>
                    <a:gd name="T54" fmla="*/ 10 w 30"/>
                    <a:gd name="T55" fmla="*/ 6 h 14"/>
                    <a:gd name="T56" fmla="*/ 10 w 30"/>
                    <a:gd name="T57" fmla="*/ 6 h 14"/>
                    <a:gd name="T58" fmla="*/ 12 w 30"/>
                    <a:gd name="T59" fmla="*/ 6 h 14"/>
                    <a:gd name="T60" fmla="*/ 14 w 30"/>
                    <a:gd name="T61" fmla="*/ 6 h 14"/>
                    <a:gd name="T62" fmla="*/ 17 w 30"/>
                    <a:gd name="T63" fmla="*/ 6 h 14"/>
                    <a:gd name="T64" fmla="*/ 21 w 30"/>
                    <a:gd name="T65" fmla="*/ 6 h 14"/>
                    <a:gd name="T66" fmla="*/ 26 w 30"/>
                    <a:gd name="T67" fmla="*/ 6 h 14"/>
                    <a:gd name="T68" fmla="*/ 28 w 30"/>
                    <a:gd name="T69" fmla="*/ 6 h 14"/>
                    <a:gd name="T70" fmla="*/ 30 w 30"/>
                    <a:gd name="T71" fmla="*/ 6 h 14"/>
                    <a:gd name="T72" fmla="*/ 30 w 30"/>
                    <a:gd name="T73" fmla="*/ 10 h 14"/>
                    <a:gd name="T74" fmla="*/ 30 w 30"/>
                    <a:gd name="T75" fmla="*/ 12 h 14"/>
                    <a:gd name="T76" fmla="*/ 30 w 30"/>
                    <a:gd name="T77" fmla="*/ 14 h 14"/>
                    <a:gd name="T78" fmla="*/ 23 w 30"/>
                    <a:gd name="T79" fmla="*/ 14 h 14"/>
                    <a:gd name="T80" fmla="*/ 16 w 30"/>
                    <a:gd name="T81" fmla="*/ 14 h 14"/>
                    <a:gd name="T82" fmla="*/ 9 w 30"/>
                    <a:gd name="T83" fmla="*/ 14 h 14"/>
                    <a:gd name="T84" fmla="*/ 1 w 30"/>
                    <a:gd name="T85" fmla="*/ 14 h 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"/>
                    <a:gd name="T130" fmla="*/ 0 h 14"/>
                    <a:gd name="T131" fmla="*/ 30 w 30"/>
                    <a:gd name="T132" fmla="*/ 14 h 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" h="14">
                      <a:moveTo>
                        <a:pt x="1" y="14"/>
                      </a:move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3" y="14"/>
                      </a:lnTo>
                      <a:lnTo>
                        <a:pt x="16" y="14"/>
                      </a:lnTo>
                      <a:lnTo>
                        <a:pt x="9" y="14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5" name="Freeform 442"/>
                <p:cNvSpPr>
                  <a:spLocks noEditPoints="1"/>
                </p:cNvSpPr>
                <p:nvPr/>
              </p:nvSpPr>
              <p:spPr bwMode="auto">
                <a:xfrm>
                  <a:off x="2259" y="3110"/>
                  <a:ext cx="32" cy="20"/>
                </a:xfrm>
                <a:custGeom>
                  <a:avLst/>
                  <a:gdLst>
                    <a:gd name="T0" fmla="*/ 16 w 32"/>
                    <a:gd name="T1" fmla="*/ 20 h 20"/>
                    <a:gd name="T2" fmla="*/ 14 w 32"/>
                    <a:gd name="T3" fmla="*/ 20 h 20"/>
                    <a:gd name="T4" fmla="*/ 10 w 32"/>
                    <a:gd name="T5" fmla="*/ 18 h 20"/>
                    <a:gd name="T6" fmla="*/ 5 w 32"/>
                    <a:gd name="T7" fmla="*/ 16 h 20"/>
                    <a:gd name="T8" fmla="*/ 3 w 32"/>
                    <a:gd name="T9" fmla="*/ 14 h 20"/>
                    <a:gd name="T10" fmla="*/ 1 w 32"/>
                    <a:gd name="T11" fmla="*/ 14 h 20"/>
                    <a:gd name="T12" fmla="*/ 0 w 32"/>
                    <a:gd name="T13" fmla="*/ 12 h 20"/>
                    <a:gd name="T14" fmla="*/ 0 w 32"/>
                    <a:gd name="T15" fmla="*/ 10 h 20"/>
                    <a:gd name="T16" fmla="*/ 0 w 32"/>
                    <a:gd name="T17" fmla="*/ 8 h 20"/>
                    <a:gd name="T18" fmla="*/ 1 w 32"/>
                    <a:gd name="T19" fmla="*/ 4 h 20"/>
                    <a:gd name="T20" fmla="*/ 3 w 32"/>
                    <a:gd name="T21" fmla="*/ 2 h 20"/>
                    <a:gd name="T22" fmla="*/ 5 w 32"/>
                    <a:gd name="T23" fmla="*/ 2 h 20"/>
                    <a:gd name="T24" fmla="*/ 9 w 32"/>
                    <a:gd name="T25" fmla="*/ 0 h 20"/>
                    <a:gd name="T26" fmla="*/ 10 w 32"/>
                    <a:gd name="T27" fmla="*/ 0 h 20"/>
                    <a:gd name="T28" fmla="*/ 16 w 32"/>
                    <a:gd name="T29" fmla="*/ 0 h 20"/>
                    <a:gd name="T30" fmla="*/ 19 w 32"/>
                    <a:gd name="T31" fmla="*/ 0 h 20"/>
                    <a:gd name="T32" fmla="*/ 23 w 32"/>
                    <a:gd name="T33" fmla="*/ 0 h 20"/>
                    <a:gd name="T34" fmla="*/ 25 w 32"/>
                    <a:gd name="T35" fmla="*/ 0 h 20"/>
                    <a:gd name="T36" fmla="*/ 26 w 32"/>
                    <a:gd name="T37" fmla="*/ 2 h 20"/>
                    <a:gd name="T38" fmla="*/ 28 w 32"/>
                    <a:gd name="T39" fmla="*/ 4 h 20"/>
                    <a:gd name="T40" fmla="*/ 30 w 32"/>
                    <a:gd name="T41" fmla="*/ 6 h 20"/>
                    <a:gd name="T42" fmla="*/ 32 w 32"/>
                    <a:gd name="T43" fmla="*/ 8 h 20"/>
                    <a:gd name="T44" fmla="*/ 32 w 32"/>
                    <a:gd name="T45" fmla="*/ 10 h 20"/>
                    <a:gd name="T46" fmla="*/ 32 w 32"/>
                    <a:gd name="T47" fmla="*/ 12 h 20"/>
                    <a:gd name="T48" fmla="*/ 30 w 32"/>
                    <a:gd name="T49" fmla="*/ 14 h 20"/>
                    <a:gd name="T50" fmla="*/ 28 w 32"/>
                    <a:gd name="T51" fmla="*/ 16 h 20"/>
                    <a:gd name="T52" fmla="*/ 23 w 32"/>
                    <a:gd name="T53" fmla="*/ 18 h 20"/>
                    <a:gd name="T54" fmla="*/ 19 w 32"/>
                    <a:gd name="T55" fmla="*/ 20 h 20"/>
                    <a:gd name="T56" fmla="*/ 16 w 32"/>
                    <a:gd name="T57" fmla="*/ 20 h 20"/>
                    <a:gd name="T58" fmla="*/ 16 w 32"/>
                    <a:gd name="T59" fmla="*/ 20 h 20"/>
                    <a:gd name="T60" fmla="*/ 16 w 32"/>
                    <a:gd name="T61" fmla="*/ 12 h 20"/>
                    <a:gd name="T62" fmla="*/ 17 w 32"/>
                    <a:gd name="T63" fmla="*/ 12 h 20"/>
                    <a:gd name="T64" fmla="*/ 19 w 32"/>
                    <a:gd name="T65" fmla="*/ 12 h 20"/>
                    <a:gd name="T66" fmla="*/ 21 w 32"/>
                    <a:gd name="T67" fmla="*/ 12 h 20"/>
                    <a:gd name="T68" fmla="*/ 21 w 32"/>
                    <a:gd name="T69" fmla="*/ 12 h 20"/>
                    <a:gd name="T70" fmla="*/ 23 w 32"/>
                    <a:gd name="T71" fmla="*/ 10 h 20"/>
                    <a:gd name="T72" fmla="*/ 23 w 32"/>
                    <a:gd name="T73" fmla="*/ 10 h 20"/>
                    <a:gd name="T74" fmla="*/ 23 w 32"/>
                    <a:gd name="T75" fmla="*/ 10 h 20"/>
                    <a:gd name="T76" fmla="*/ 23 w 32"/>
                    <a:gd name="T77" fmla="*/ 8 h 20"/>
                    <a:gd name="T78" fmla="*/ 23 w 32"/>
                    <a:gd name="T79" fmla="*/ 8 h 20"/>
                    <a:gd name="T80" fmla="*/ 23 w 32"/>
                    <a:gd name="T81" fmla="*/ 8 h 20"/>
                    <a:gd name="T82" fmla="*/ 21 w 32"/>
                    <a:gd name="T83" fmla="*/ 6 h 20"/>
                    <a:gd name="T84" fmla="*/ 21 w 32"/>
                    <a:gd name="T85" fmla="*/ 6 h 20"/>
                    <a:gd name="T86" fmla="*/ 19 w 32"/>
                    <a:gd name="T87" fmla="*/ 6 h 20"/>
                    <a:gd name="T88" fmla="*/ 17 w 32"/>
                    <a:gd name="T89" fmla="*/ 6 h 20"/>
                    <a:gd name="T90" fmla="*/ 16 w 32"/>
                    <a:gd name="T91" fmla="*/ 6 h 20"/>
                    <a:gd name="T92" fmla="*/ 10 w 32"/>
                    <a:gd name="T93" fmla="*/ 6 h 20"/>
                    <a:gd name="T94" fmla="*/ 9 w 32"/>
                    <a:gd name="T95" fmla="*/ 8 h 20"/>
                    <a:gd name="T96" fmla="*/ 9 w 32"/>
                    <a:gd name="T97" fmla="*/ 8 h 20"/>
                    <a:gd name="T98" fmla="*/ 9 w 32"/>
                    <a:gd name="T99" fmla="*/ 8 h 20"/>
                    <a:gd name="T100" fmla="*/ 9 w 32"/>
                    <a:gd name="T101" fmla="*/ 10 h 20"/>
                    <a:gd name="T102" fmla="*/ 9 w 32"/>
                    <a:gd name="T103" fmla="*/ 10 h 20"/>
                    <a:gd name="T104" fmla="*/ 9 w 32"/>
                    <a:gd name="T105" fmla="*/ 10 h 20"/>
                    <a:gd name="T106" fmla="*/ 10 w 32"/>
                    <a:gd name="T107" fmla="*/ 12 h 20"/>
                    <a:gd name="T108" fmla="*/ 16 w 32"/>
                    <a:gd name="T109" fmla="*/ 12 h 20"/>
                    <a:gd name="T110" fmla="*/ 16 w 32"/>
                    <a:gd name="T111" fmla="*/ 12 h 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2"/>
                    <a:gd name="T169" fmla="*/ 0 h 20"/>
                    <a:gd name="T170" fmla="*/ 32 w 32"/>
                    <a:gd name="T171" fmla="*/ 20 h 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2" h="20">
                      <a:moveTo>
                        <a:pt x="16" y="20"/>
                      </a:moveTo>
                      <a:lnTo>
                        <a:pt x="14" y="20"/>
                      </a:lnTo>
                      <a:lnTo>
                        <a:pt x="10" y="18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28" y="16"/>
                      </a:lnTo>
                      <a:lnTo>
                        <a:pt x="23" y="18"/>
                      </a:lnTo>
                      <a:lnTo>
                        <a:pt x="19" y="20"/>
                      </a:lnTo>
                      <a:lnTo>
                        <a:pt x="16" y="20"/>
                      </a:lnTo>
                      <a:close/>
                      <a:moveTo>
                        <a:pt x="16" y="12"/>
                      </a:move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6" name="Freeform 443"/>
                <p:cNvSpPr>
                  <a:spLocks/>
                </p:cNvSpPr>
                <p:nvPr/>
              </p:nvSpPr>
              <p:spPr bwMode="auto">
                <a:xfrm>
                  <a:off x="2271" y="3079"/>
                  <a:ext cx="9" cy="11"/>
                </a:xfrm>
                <a:custGeom>
                  <a:avLst/>
                  <a:gdLst>
                    <a:gd name="T0" fmla="*/ 0 w 9"/>
                    <a:gd name="T1" fmla="*/ 11 h 11"/>
                    <a:gd name="T2" fmla="*/ 0 w 9"/>
                    <a:gd name="T3" fmla="*/ 8 h 11"/>
                    <a:gd name="T4" fmla="*/ 0 w 9"/>
                    <a:gd name="T5" fmla="*/ 6 h 11"/>
                    <a:gd name="T6" fmla="*/ 0 w 9"/>
                    <a:gd name="T7" fmla="*/ 0 h 11"/>
                    <a:gd name="T8" fmla="*/ 2 w 9"/>
                    <a:gd name="T9" fmla="*/ 0 h 11"/>
                    <a:gd name="T10" fmla="*/ 4 w 9"/>
                    <a:gd name="T11" fmla="*/ 0 h 11"/>
                    <a:gd name="T12" fmla="*/ 9 w 9"/>
                    <a:gd name="T13" fmla="*/ 0 h 11"/>
                    <a:gd name="T14" fmla="*/ 9 w 9"/>
                    <a:gd name="T15" fmla="*/ 6 h 11"/>
                    <a:gd name="T16" fmla="*/ 9 w 9"/>
                    <a:gd name="T17" fmla="*/ 8 h 11"/>
                    <a:gd name="T18" fmla="*/ 9 w 9"/>
                    <a:gd name="T19" fmla="*/ 11 h 11"/>
                    <a:gd name="T20" fmla="*/ 4 w 9"/>
                    <a:gd name="T21" fmla="*/ 11 h 11"/>
                    <a:gd name="T22" fmla="*/ 2 w 9"/>
                    <a:gd name="T23" fmla="*/ 11 h 11"/>
                    <a:gd name="T24" fmla="*/ 0 w 9"/>
                    <a:gd name="T25" fmla="*/ 11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1"/>
                    <a:gd name="T41" fmla="*/ 9 w 9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7" name="Freeform 444"/>
                <p:cNvSpPr>
                  <a:spLocks/>
                </p:cNvSpPr>
                <p:nvPr/>
              </p:nvSpPr>
              <p:spPr bwMode="auto">
                <a:xfrm>
                  <a:off x="2278" y="3061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6 h 8"/>
                    <a:gd name="T4" fmla="*/ 0 w 11"/>
                    <a:gd name="T5" fmla="*/ 4 h 8"/>
                    <a:gd name="T6" fmla="*/ 0 w 11"/>
                    <a:gd name="T7" fmla="*/ 0 h 8"/>
                    <a:gd name="T8" fmla="*/ 11 w 11"/>
                    <a:gd name="T9" fmla="*/ 0 h 8"/>
                    <a:gd name="T10" fmla="*/ 11 w 11"/>
                    <a:gd name="T11" fmla="*/ 4 h 8"/>
                    <a:gd name="T12" fmla="*/ 11 w 11"/>
                    <a:gd name="T13" fmla="*/ 6 h 8"/>
                    <a:gd name="T14" fmla="*/ 11 w 11"/>
                    <a:gd name="T15" fmla="*/ 8 h 8"/>
                    <a:gd name="T16" fmla="*/ 0 w 11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8" name="Freeform 445"/>
                <p:cNvSpPr>
                  <a:spLocks noEditPoints="1"/>
                </p:cNvSpPr>
                <p:nvPr/>
              </p:nvSpPr>
              <p:spPr bwMode="auto">
                <a:xfrm>
                  <a:off x="2259" y="3028"/>
                  <a:ext cx="32" cy="21"/>
                </a:xfrm>
                <a:custGeom>
                  <a:avLst/>
                  <a:gdLst>
                    <a:gd name="T0" fmla="*/ 9 w 32"/>
                    <a:gd name="T1" fmla="*/ 21 h 21"/>
                    <a:gd name="T2" fmla="*/ 5 w 32"/>
                    <a:gd name="T3" fmla="*/ 21 h 21"/>
                    <a:gd name="T4" fmla="*/ 3 w 32"/>
                    <a:gd name="T5" fmla="*/ 19 h 21"/>
                    <a:gd name="T6" fmla="*/ 1 w 32"/>
                    <a:gd name="T7" fmla="*/ 16 h 21"/>
                    <a:gd name="T8" fmla="*/ 1 w 32"/>
                    <a:gd name="T9" fmla="*/ 14 h 21"/>
                    <a:gd name="T10" fmla="*/ 0 w 32"/>
                    <a:gd name="T11" fmla="*/ 12 h 21"/>
                    <a:gd name="T12" fmla="*/ 1 w 32"/>
                    <a:gd name="T13" fmla="*/ 8 h 21"/>
                    <a:gd name="T14" fmla="*/ 1 w 32"/>
                    <a:gd name="T15" fmla="*/ 6 h 21"/>
                    <a:gd name="T16" fmla="*/ 5 w 32"/>
                    <a:gd name="T17" fmla="*/ 2 h 21"/>
                    <a:gd name="T18" fmla="*/ 7 w 32"/>
                    <a:gd name="T19" fmla="*/ 2 h 21"/>
                    <a:gd name="T20" fmla="*/ 21 w 32"/>
                    <a:gd name="T21" fmla="*/ 2 h 21"/>
                    <a:gd name="T22" fmla="*/ 26 w 32"/>
                    <a:gd name="T23" fmla="*/ 2 h 21"/>
                    <a:gd name="T24" fmla="*/ 28 w 32"/>
                    <a:gd name="T25" fmla="*/ 2 h 21"/>
                    <a:gd name="T26" fmla="*/ 30 w 32"/>
                    <a:gd name="T27" fmla="*/ 0 h 21"/>
                    <a:gd name="T28" fmla="*/ 30 w 32"/>
                    <a:gd name="T29" fmla="*/ 8 h 21"/>
                    <a:gd name="T30" fmla="*/ 28 w 32"/>
                    <a:gd name="T31" fmla="*/ 8 h 21"/>
                    <a:gd name="T32" fmla="*/ 28 w 32"/>
                    <a:gd name="T33" fmla="*/ 8 h 21"/>
                    <a:gd name="T34" fmla="*/ 30 w 32"/>
                    <a:gd name="T35" fmla="*/ 10 h 21"/>
                    <a:gd name="T36" fmla="*/ 32 w 32"/>
                    <a:gd name="T37" fmla="*/ 12 h 21"/>
                    <a:gd name="T38" fmla="*/ 30 w 32"/>
                    <a:gd name="T39" fmla="*/ 16 h 21"/>
                    <a:gd name="T40" fmla="*/ 26 w 32"/>
                    <a:gd name="T41" fmla="*/ 21 h 21"/>
                    <a:gd name="T42" fmla="*/ 17 w 32"/>
                    <a:gd name="T43" fmla="*/ 21 h 21"/>
                    <a:gd name="T44" fmla="*/ 14 w 32"/>
                    <a:gd name="T45" fmla="*/ 19 h 21"/>
                    <a:gd name="T46" fmla="*/ 14 w 32"/>
                    <a:gd name="T47" fmla="*/ 12 h 21"/>
                    <a:gd name="T48" fmla="*/ 12 w 32"/>
                    <a:gd name="T49" fmla="*/ 10 h 21"/>
                    <a:gd name="T50" fmla="*/ 10 w 32"/>
                    <a:gd name="T51" fmla="*/ 8 h 21"/>
                    <a:gd name="T52" fmla="*/ 9 w 32"/>
                    <a:gd name="T53" fmla="*/ 8 h 21"/>
                    <a:gd name="T54" fmla="*/ 7 w 32"/>
                    <a:gd name="T55" fmla="*/ 10 h 21"/>
                    <a:gd name="T56" fmla="*/ 7 w 32"/>
                    <a:gd name="T57" fmla="*/ 12 h 21"/>
                    <a:gd name="T58" fmla="*/ 9 w 32"/>
                    <a:gd name="T59" fmla="*/ 12 h 21"/>
                    <a:gd name="T60" fmla="*/ 9 w 32"/>
                    <a:gd name="T61" fmla="*/ 14 h 21"/>
                    <a:gd name="T62" fmla="*/ 17 w 32"/>
                    <a:gd name="T63" fmla="*/ 8 h 21"/>
                    <a:gd name="T64" fmla="*/ 17 w 32"/>
                    <a:gd name="T65" fmla="*/ 10 h 21"/>
                    <a:gd name="T66" fmla="*/ 19 w 32"/>
                    <a:gd name="T67" fmla="*/ 12 h 21"/>
                    <a:gd name="T68" fmla="*/ 21 w 32"/>
                    <a:gd name="T69" fmla="*/ 14 h 21"/>
                    <a:gd name="T70" fmla="*/ 23 w 32"/>
                    <a:gd name="T71" fmla="*/ 14 h 21"/>
                    <a:gd name="T72" fmla="*/ 25 w 32"/>
                    <a:gd name="T73" fmla="*/ 14 h 21"/>
                    <a:gd name="T74" fmla="*/ 25 w 32"/>
                    <a:gd name="T75" fmla="*/ 12 h 21"/>
                    <a:gd name="T76" fmla="*/ 25 w 32"/>
                    <a:gd name="T77" fmla="*/ 12 h 21"/>
                    <a:gd name="T78" fmla="*/ 23 w 32"/>
                    <a:gd name="T79" fmla="*/ 10 h 21"/>
                    <a:gd name="T80" fmla="*/ 21 w 32"/>
                    <a:gd name="T81" fmla="*/ 8 h 21"/>
                    <a:gd name="T82" fmla="*/ 19 w 32"/>
                    <a:gd name="T83" fmla="*/ 8 h 21"/>
                    <a:gd name="T84" fmla="*/ 17 w 32"/>
                    <a:gd name="T85" fmla="*/ 8 h 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21"/>
                    <a:gd name="T131" fmla="*/ 32 w 32"/>
                    <a:gd name="T132" fmla="*/ 21 h 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21">
                      <a:moveTo>
                        <a:pt x="10" y="14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2" y="2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6" y="21"/>
                      </a:lnTo>
                      <a:lnTo>
                        <a:pt x="23" y="21"/>
                      </a:lnTo>
                      <a:lnTo>
                        <a:pt x="17" y="21"/>
                      </a:ln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0" y="14"/>
                      </a:lnTo>
                      <a:close/>
                      <a:moveTo>
                        <a:pt x="17" y="8"/>
                      </a:move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" name="Freeform 446"/>
                <p:cNvSpPr>
                  <a:spLocks/>
                </p:cNvSpPr>
                <p:nvPr/>
              </p:nvSpPr>
              <p:spPr bwMode="auto">
                <a:xfrm>
                  <a:off x="2250" y="3002"/>
                  <a:ext cx="39" cy="6"/>
                </a:xfrm>
                <a:custGeom>
                  <a:avLst/>
                  <a:gdLst>
                    <a:gd name="T0" fmla="*/ 0 w 39"/>
                    <a:gd name="T1" fmla="*/ 6 h 6"/>
                    <a:gd name="T2" fmla="*/ 0 w 39"/>
                    <a:gd name="T3" fmla="*/ 0 h 6"/>
                    <a:gd name="T4" fmla="*/ 9 w 39"/>
                    <a:gd name="T5" fmla="*/ 0 h 6"/>
                    <a:gd name="T6" fmla="*/ 19 w 39"/>
                    <a:gd name="T7" fmla="*/ 0 h 6"/>
                    <a:gd name="T8" fmla="*/ 30 w 39"/>
                    <a:gd name="T9" fmla="*/ 0 h 6"/>
                    <a:gd name="T10" fmla="*/ 39 w 39"/>
                    <a:gd name="T11" fmla="*/ 0 h 6"/>
                    <a:gd name="T12" fmla="*/ 39 w 39"/>
                    <a:gd name="T13" fmla="*/ 6 h 6"/>
                    <a:gd name="T14" fmla="*/ 30 w 39"/>
                    <a:gd name="T15" fmla="*/ 6 h 6"/>
                    <a:gd name="T16" fmla="*/ 19 w 39"/>
                    <a:gd name="T17" fmla="*/ 6 h 6"/>
                    <a:gd name="T18" fmla="*/ 9 w 39"/>
                    <a:gd name="T19" fmla="*/ 6 h 6"/>
                    <a:gd name="T20" fmla="*/ 0 w 39"/>
                    <a:gd name="T21" fmla="*/ 6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6"/>
                    <a:gd name="T35" fmla="*/ 39 w 39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30" y="6"/>
                      </a:lnTo>
                      <a:lnTo>
                        <a:pt x="19" y="6"/>
                      </a:lnTo>
                      <a:lnTo>
                        <a:pt x="9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" name="Freeform 447"/>
                <p:cNvSpPr>
                  <a:spLocks noEditPoints="1"/>
                </p:cNvSpPr>
                <p:nvPr/>
              </p:nvSpPr>
              <p:spPr bwMode="auto">
                <a:xfrm>
                  <a:off x="2259" y="2969"/>
                  <a:ext cx="42" cy="18"/>
                </a:xfrm>
                <a:custGeom>
                  <a:avLst/>
                  <a:gdLst>
                    <a:gd name="T0" fmla="*/ 21 w 42"/>
                    <a:gd name="T1" fmla="*/ 18 h 18"/>
                    <a:gd name="T2" fmla="*/ 1 w 42"/>
                    <a:gd name="T3" fmla="*/ 18 h 18"/>
                    <a:gd name="T4" fmla="*/ 3 w 42"/>
                    <a:gd name="T5" fmla="*/ 12 h 18"/>
                    <a:gd name="T6" fmla="*/ 3 w 42"/>
                    <a:gd name="T7" fmla="*/ 12 h 18"/>
                    <a:gd name="T8" fmla="*/ 3 w 42"/>
                    <a:gd name="T9" fmla="*/ 12 h 18"/>
                    <a:gd name="T10" fmla="*/ 3 w 42"/>
                    <a:gd name="T11" fmla="*/ 12 h 18"/>
                    <a:gd name="T12" fmla="*/ 1 w 42"/>
                    <a:gd name="T13" fmla="*/ 10 h 18"/>
                    <a:gd name="T14" fmla="*/ 0 w 42"/>
                    <a:gd name="T15" fmla="*/ 8 h 18"/>
                    <a:gd name="T16" fmla="*/ 0 w 42"/>
                    <a:gd name="T17" fmla="*/ 6 h 18"/>
                    <a:gd name="T18" fmla="*/ 3 w 42"/>
                    <a:gd name="T19" fmla="*/ 2 h 18"/>
                    <a:gd name="T20" fmla="*/ 9 w 42"/>
                    <a:gd name="T21" fmla="*/ 0 h 18"/>
                    <a:gd name="T22" fmla="*/ 16 w 42"/>
                    <a:gd name="T23" fmla="*/ 0 h 18"/>
                    <a:gd name="T24" fmla="*/ 23 w 42"/>
                    <a:gd name="T25" fmla="*/ 0 h 18"/>
                    <a:gd name="T26" fmla="*/ 28 w 42"/>
                    <a:gd name="T27" fmla="*/ 2 h 18"/>
                    <a:gd name="T28" fmla="*/ 30 w 42"/>
                    <a:gd name="T29" fmla="*/ 4 h 18"/>
                    <a:gd name="T30" fmla="*/ 32 w 42"/>
                    <a:gd name="T31" fmla="*/ 8 h 18"/>
                    <a:gd name="T32" fmla="*/ 32 w 42"/>
                    <a:gd name="T33" fmla="*/ 10 h 18"/>
                    <a:gd name="T34" fmla="*/ 30 w 42"/>
                    <a:gd name="T35" fmla="*/ 10 h 18"/>
                    <a:gd name="T36" fmla="*/ 30 w 42"/>
                    <a:gd name="T37" fmla="*/ 12 h 18"/>
                    <a:gd name="T38" fmla="*/ 28 w 42"/>
                    <a:gd name="T39" fmla="*/ 12 h 18"/>
                    <a:gd name="T40" fmla="*/ 35 w 42"/>
                    <a:gd name="T41" fmla="*/ 12 h 18"/>
                    <a:gd name="T42" fmla="*/ 42 w 42"/>
                    <a:gd name="T43" fmla="*/ 18 h 18"/>
                    <a:gd name="T44" fmla="*/ 16 w 42"/>
                    <a:gd name="T45" fmla="*/ 12 h 18"/>
                    <a:gd name="T46" fmla="*/ 23 w 42"/>
                    <a:gd name="T47" fmla="*/ 10 h 18"/>
                    <a:gd name="T48" fmla="*/ 23 w 42"/>
                    <a:gd name="T49" fmla="*/ 10 h 18"/>
                    <a:gd name="T50" fmla="*/ 23 w 42"/>
                    <a:gd name="T51" fmla="*/ 8 h 18"/>
                    <a:gd name="T52" fmla="*/ 21 w 42"/>
                    <a:gd name="T53" fmla="*/ 8 h 18"/>
                    <a:gd name="T54" fmla="*/ 19 w 42"/>
                    <a:gd name="T55" fmla="*/ 6 h 18"/>
                    <a:gd name="T56" fmla="*/ 14 w 42"/>
                    <a:gd name="T57" fmla="*/ 6 h 18"/>
                    <a:gd name="T58" fmla="*/ 10 w 42"/>
                    <a:gd name="T59" fmla="*/ 8 h 18"/>
                    <a:gd name="T60" fmla="*/ 9 w 42"/>
                    <a:gd name="T61" fmla="*/ 8 h 18"/>
                    <a:gd name="T62" fmla="*/ 9 w 42"/>
                    <a:gd name="T63" fmla="*/ 10 h 18"/>
                    <a:gd name="T64" fmla="*/ 9 w 42"/>
                    <a:gd name="T65" fmla="*/ 10 h 18"/>
                    <a:gd name="T66" fmla="*/ 16 w 42"/>
                    <a:gd name="T67" fmla="*/ 12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18"/>
                    <a:gd name="T104" fmla="*/ 42 w 42"/>
                    <a:gd name="T105" fmla="*/ 18 h 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18">
                      <a:moveTo>
                        <a:pt x="42" y="18"/>
                      </a:moveTo>
                      <a:lnTo>
                        <a:pt x="21" y="18"/>
                      </a:lnTo>
                      <a:lnTo>
                        <a:pt x="10" y="18"/>
                      </a:lnTo>
                      <a:lnTo>
                        <a:pt x="1" y="18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32" y="12"/>
                      </a:lnTo>
                      <a:lnTo>
                        <a:pt x="35" y="12"/>
                      </a:lnTo>
                      <a:lnTo>
                        <a:pt x="42" y="12"/>
                      </a:lnTo>
                      <a:lnTo>
                        <a:pt x="42" y="18"/>
                      </a:lnTo>
                      <a:close/>
                      <a:moveTo>
                        <a:pt x="16" y="12"/>
                      </a:move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" name="Freeform 448"/>
                <p:cNvSpPr>
                  <a:spLocks/>
                </p:cNvSpPr>
                <p:nvPr/>
              </p:nvSpPr>
              <p:spPr bwMode="auto">
                <a:xfrm>
                  <a:off x="2250" y="2930"/>
                  <a:ext cx="39" cy="18"/>
                </a:xfrm>
                <a:custGeom>
                  <a:avLst/>
                  <a:gdLst>
                    <a:gd name="T0" fmla="*/ 0 w 39"/>
                    <a:gd name="T1" fmla="*/ 18 h 18"/>
                    <a:gd name="T2" fmla="*/ 0 w 39"/>
                    <a:gd name="T3" fmla="*/ 12 h 18"/>
                    <a:gd name="T4" fmla="*/ 3 w 39"/>
                    <a:gd name="T5" fmla="*/ 12 h 18"/>
                    <a:gd name="T6" fmla="*/ 7 w 39"/>
                    <a:gd name="T7" fmla="*/ 12 h 18"/>
                    <a:gd name="T8" fmla="*/ 14 w 39"/>
                    <a:gd name="T9" fmla="*/ 12 h 18"/>
                    <a:gd name="T10" fmla="*/ 12 w 39"/>
                    <a:gd name="T11" fmla="*/ 10 h 18"/>
                    <a:gd name="T12" fmla="*/ 12 w 39"/>
                    <a:gd name="T13" fmla="*/ 10 h 18"/>
                    <a:gd name="T14" fmla="*/ 10 w 39"/>
                    <a:gd name="T15" fmla="*/ 10 h 18"/>
                    <a:gd name="T16" fmla="*/ 10 w 39"/>
                    <a:gd name="T17" fmla="*/ 8 h 18"/>
                    <a:gd name="T18" fmla="*/ 10 w 39"/>
                    <a:gd name="T19" fmla="*/ 8 h 18"/>
                    <a:gd name="T20" fmla="*/ 10 w 39"/>
                    <a:gd name="T21" fmla="*/ 8 h 18"/>
                    <a:gd name="T22" fmla="*/ 9 w 39"/>
                    <a:gd name="T23" fmla="*/ 6 h 18"/>
                    <a:gd name="T24" fmla="*/ 9 w 39"/>
                    <a:gd name="T25" fmla="*/ 6 h 18"/>
                    <a:gd name="T26" fmla="*/ 9 w 39"/>
                    <a:gd name="T27" fmla="*/ 4 h 18"/>
                    <a:gd name="T28" fmla="*/ 10 w 39"/>
                    <a:gd name="T29" fmla="*/ 4 h 18"/>
                    <a:gd name="T30" fmla="*/ 12 w 39"/>
                    <a:gd name="T31" fmla="*/ 0 h 18"/>
                    <a:gd name="T32" fmla="*/ 14 w 39"/>
                    <a:gd name="T33" fmla="*/ 0 h 18"/>
                    <a:gd name="T34" fmla="*/ 16 w 39"/>
                    <a:gd name="T35" fmla="*/ 0 h 18"/>
                    <a:gd name="T36" fmla="*/ 21 w 39"/>
                    <a:gd name="T37" fmla="*/ 0 h 18"/>
                    <a:gd name="T38" fmla="*/ 25 w 39"/>
                    <a:gd name="T39" fmla="*/ 0 h 18"/>
                    <a:gd name="T40" fmla="*/ 30 w 39"/>
                    <a:gd name="T41" fmla="*/ 0 h 18"/>
                    <a:gd name="T42" fmla="*/ 35 w 39"/>
                    <a:gd name="T43" fmla="*/ 0 h 18"/>
                    <a:gd name="T44" fmla="*/ 39 w 39"/>
                    <a:gd name="T45" fmla="*/ 0 h 18"/>
                    <a:gd name="T46" fmla="*/ 39 w 39"/>
                    <a:gd name="T47" fmla="*/ 6 h 18"/>
                    <a:gd name="T48" fmla="*/ 23 w 39"/>
                    <a:gd name="T49" fmla="*/ 6 h 18"/>
                    <a:gd name="T50" fmla="*/ 21 w 39"/>
                    <a:gd name="T51" fmla="*/ 6 h 18"/>
                    <a:gd name="T52" fmla="*/ 21 w 39"/>
                    <a:gd name="T53" fmla="*/ 6 h 18"/>
                    <a:gd name="T54" fmla="*/ 21 w 39"/>
                    <a:gd name="T55" fmla="*/ 6 h 18"/>
                    <a:gd name="T56" fmla="*/ 19 w 39"/>
                    <a:gd name="T57" fmla="*/ 6 h 18"/>
                    <a:gd name="T58" fmla="*/ 19 w 39"/>
                    <a:gd name="T59" fmla="*/ 8 h 18"/>
                    <a:gd name="T60" fmla="*/ 19 w 39"/>
                    <a:gd name="T61" fmla="*/ 8 h 18"/>
                    <a:gd name="T62" fmla="*/ 18 w 39"/>
                    <a:gd name="T63" fmla="*/ 8 h 18"/>
                    <a:gd name="T64" fmla="*/ 18 w 39"/>
                    <a:gd name="T65" fmla="*/ 8 h 18"/>
                    <a:gd name="T66" fmla="*/ 18 w 39"/>
                    <a:gd name="T67" fmla="*/ 10 h 18"/>
                    <a:gd name="T68" fmla="*/ 19 w 39"/>
                    <a:gd name="T69" fmla="*/ 10 h 18"/>
                    <a:gd name="T70" fmla="*/ 19 w 39"/>
                    <a:gd name="T71" fmla="*/ 10 h 18"/>
                    <a:gd name="T72" fmla="*/ 19 w 39"/>
                    <a:gd name="T73" fmla="*/ 10 h 18"/>
                    <a:gd name="T74" fmla="*/ 21 w 39"/>
                    <a:gd name="T75" fmla="*/ 10 h 18"/>
                    <a:gd name="T76" fmla="*/ 23 w 39"/>
                    <a:gd name="T77" fmla="*/ 12 h 18"/>
                    <a:gd name="T78" fmla="*/ 23 w 39"/>
                    <a:gd name="T79" fmla="*/ 12 h 18"/>
                    <a:gd name="T80" fmla="*/ 25 w 39"/>
                    <a:gd name="T81" fmla="*/ 12 h 18"/>
                    <a:gd name="T82" fmla="*/ 32 w 39"/>
                    <a:gd name="T83" fmla="*/ 12 h 18"/>
                    <a:gd name="T84" fmla="*/ 35 w 39"/>
                    <a:gd name="T85" fmla="*/ 12 h 18"/>
                    <a:gd name="T86" fmla="*/ 39 w 39"/>
                    <a:gd name="T87" fmla="*/ 12 h 18"/>
                    <a:gd name="T88" fmla="*/ 39 w 39"/>
                    <a:gd name="T89" fmla="*/ 18 h 18"/>
                    <a:gd name="T90" fmla="*/ 30 w 39"/>
                    <a:gd name="T91" fmla="*/ 18 h 18"/>
                    <a:gd name="T92" fmla="*/ 19 w 39"/>
                    <a:gd name="T93" fmla="*/ 18 h 18"/>
                    <a:gd name="T94" fmla="*/ 9 w 39"/>
                    <a:gd name="T95" fmla="*/ 18 h 18"/>
                    <a:gd name="T96" fmla="*/ 0 w 39"/>
                    <a:gd name="T97" fmla="*/ 18 h 1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9"/>
                    <a:gd name="T148" fmla="*/ 0 h 18"/>
                    <a:gd name="T149" fmla="*/ 39 w 39"/>
                    <a:gd name="T150" fmla="*/ 18 h 1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9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7" y="12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32" y="12"/>
                      </a:lnTo>
                      <a:lnTo>
                        <a:pt x="35" y="12"/>
                      </a:lnTo>
                      <a:lnTo>
                        <a:pt x="39" y="12"/>
                      </a:lnTo>
                      <a:lnTo>
                        <a:pt x="39" y="18"/>
                      </a:lnTo>
                      <a:lnTo>
                        <a:pt x="30" y="18"/>
                      </a:lnTo>
                      <a:lnTo>
                        <a:pt x="19" y="18"/>
                      </a:lnTo>
                      <a:lnTo>
                        <a:pt x="9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2" name="Freeform 449"/>
                <p:cNvSpPr>
                  <a:spLocks noEditPoints="1"/>
                </p:cNvSpPr>
                <p:nvPr/>
              </p:nvSpPr>
              <p:spPr bwMode="auto">
                <a:xfrm>
                  <a:off x="2259" y="2889"/>
                  <a:ext cx="32" cy="20"/>
                </a:xfrm>
                <a:custGeom>
                  <a:avLst/>
                  <a:gdLst>
                    <a:gd name="T0" fmla="*/ 9 w 32"/>
                    <a:gd name="T1" fmla="*/ 18 h 20"/>
                    <a:gd name="T2" fmla="*/ 5 w 32"/>
                    <a:gd name="T3" fmla="*/ 18 h 20"/>
                    <a:gd name="T4" fmla="*/ 3 w 32"/>
                    <a:gd name="T5" fmla="*/ 16 h 20"/>
                    <a:gd name="T6" fmla="*/ 1 w 32"/>
                    <a:gd name="T7" fmla="*/ 16 h 20"/>
                    <a:gd name="T8" fmla="*/ 1 w 32"/>
                    <a:gd name="T9" fmla="*/ 12 h 20"/>
                    <a:gd name="T10" fmla="*/ 0 w 32"/>
                    <a:gd name="T11" fmla="*/ 10 h 20"/>
                    <a:gd name="T12" fmla="*/ 1 w 32"/>
                    <a:gd name="T13" fmla="*/ 6 h 20"/>
                    <a:gd name="T14" fmla="*/ 1 w 32"/>
                    <a:gd name="T15" fmla="*/ 4 h 20"/>
                    <a:gd name="T16" fmla="*/ 5 w 32"/>
                    <a:gd name="T17" fmla="*/ 2 h 20"/>
                    <a:gd name="T18" fmla="*/ 7 w 32"/>
                    <a:gd name="T19" fmla="*/ 0 h 20"/>
                    <a:gd name="T20" fmla="*/ 21 w 32"/>
                    <a:gd name="T21" fmla="*/ 0 h 20"/>
                    <a:gd name="T22" fmla="*/ 26 w 32"/>
                    <a:gd name="T23" fmla="*/ 0 h 20"/>
                    <a:gd name="T24" fmla="*/ 28 w 32"/>
                    <a:gd name="T25" fmla="*/ 0 h 20"/>
                    <a:gd name="T26" fmla="*/ 30 w 32"/>
                    <a:gd name="T27" fmla="*/ 0 h 20"/>
                    <a:gd name="T28" fmla="*/ 30 w 32"/>
                    <a:gd name="T29" fmla="*/ 6 h 20"/>
                    <a:gd name="T30" fmla="*/ 28 w 32"/>
                    <a:gd name="T31" fmla="*/ 6 h 20"/>
                    <a:gd name="T32" fmla="*/ 28 w 32"/>
                    <a:gd name="T33" fmla="*/ 8 h 20"/>
                    <a:gd name="T34" fmla="*/ 32 w 32"/>
                    <a:gd name="T35" fmla="*/ 10 h 20"/>
                    <a:gd name="T36" fmla="*/ 32 w 32"/>
                    <a:gd name="T37" fmla="*/ 12 h 20"/>
                    <a:gd name="T38" fmla="*/ 30 w 32"/>
                    <a:gd name="T39" fmla="*/ 16 h 20"/>
                    <a:gd name="T40" fmla="*/ 26 w 32"/>
                    <a:gd name="T41" fmla="*/ 20 h 20"/>
                    <a:gd name="T42" fmla="*/ 21 w 32"/>
                    <a:gd name="T43" fmla="*/ 20 h 20"/>
                    <a:gd name="T44" fmla="*/ 17 w 32"/>
                    <a:gd name="T45" fmla="*/ 18 h 20"/>
                    <a:gd name="T46" fmla="*/ 14 w 32"/>
                    <a:gd name="T47" fmla="*/ 16 h 20"/>
                    <a:gd name="T48" fmla="*/ 14 w 32"/>
                    <a:gd name="T49" fmla="*/ 12 h 20"/>
                    <a:gd name="T50" fmla="*/ 12 w 32"/>
                    <a:gd name="T51" fmla="*/ 8 h 20"/>
                    <a:gd name="T52" fmla="*/ 10 w 32"/>
                    <a:gd name="T53" fmla="*/ 6 h 20"/>
                    <a:gd name="T54" fmla="*/ 9 w 32"/>
                    <a:gd name="T55" fmla="*/ 8 h 20"/>
                    <a:gd name="T56" fmla="*/ 7 w 32"/>
                    <a:gd name="T57" fmla="*/ 8 h 20"/>
                    <a:gd name="T58" fmla="*/ 7 w 32"/>
                    <a:gd name="T59" fmla="*/ 10 h 20"/>
                    <a:gd name="T60" fmla="*/ 9 w 32"/>
                    <a:gd name="T61" fmla="*/ 12 h 20"/>
                    <a:gd name="T62" fmla="*/ 17 w 32"/>
                    <a:gd name="T63" fmla="*/ 6 h 20"/>
                    <a:gd name="T64" fmla="*/ 17 w 32"/>
                    <a:gd name="T65" fmla="*/ 8 h 20"/>
                    <a:gd name="T66" fmla="*/ 19 w 32"/>
                    <a:gd name="T67" fmla="*/ 12 h 20"/>
                    <a:gd name="T68" fmla="*/ 21 w 32"/>
                    <a:gd name="T69" fmla="*/ 12 h 20"/>
                    <a:gd name="T70" fmla="*/ 23 w 32"/>
                    <a:gd name="T71" fmla="*/ 12 h 20"/>
                    <a:gd name="T72" fmla="*/ 25 w 32"/>
                    <a:gd name="T73" fmla="*/ 12 h 20"/>
                    <a:gd name="T74" fmla="*/ 25 w 32"/>
                    <a:gd name="T75" fmla="*/ 10 h 20"/>
                    <a:gd name="T76" fmla="*/ 25 w 32"/>
                    <a:gd name="T77" fmla="*/ 8 h 20"/>
                    <a:gd name="T78" fmla="*/ 23 w 32"/>
                    <a:gd name="T79" fmla="*/ 8 h 20"/>
                    <a:gd name="T80" fmla="*/ 21 w 32"/>
                    <a:gd name="T81" fmla="*/ 6 h 20"/>
                    <a:gd name="T82" fmla="*/ 19 w 32"/>
                    <a:gd name="T83" fmla="*/ 6 h 20"/>
                    <a:gd name="T84" fmla="*/ 17 w 32"/>
                    <a:gd name="T85" fmla="*/ 6 h 2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20"/>
                    <a:gd name="T131" fmla="*/ 32 w 32"/>
                    <a:gd name="T132" fmla="*/ 20 h 2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20">
                      <a:moveTo>
                        <a:pt x="10" y="12"/>
                      </a:move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6" y="18"/>
                      </a:lnTo>
                      <a:lnTo>
                        <a:pt x="26" y="20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0" y="12"/>
                      </a:lnTo>
                      <a:close/>
                      <a:moveTo>
                        <a:pt x="17" y="6"/>
                      </a:move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3" name="Freeform 450"/>
                <p:cNvSpPr>
                  <a:spLocks/>
                </p:cNvSpPr>
                <p:nvPr/>
              </p:nvSpPr>
              <p:spPr bwMode="auto">
                <a:xfrm>
                  <a:off x="2278" y="2860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6 h 8"/>
                    <a:gd name="T4" fmla="*/ 0 w 11"/>
                    <a:gd name="T5" fmla="*/ 4 h 8"/>
                    <a:gd name="T6" fmla="*/ 0 w 11"/>
                    <a:gd name="T7" fmla="*/ 0 h 8"/>
                    <a:gd name="T8" fmla="*/ 11 w 11"/>
                    <a:gd name="T9" fmla="*/ 0 h 8"/>
                    <a:gd name="T10" fmla="*/ 11 w 11"/>
                    <a:gd name="T11" fmla="*/ 4 h 8"/>
                    <a:gd name="T12" fmla="*/ 11 w 11"/>
                    <a:gd name="T13" fmla="*/ 6 h 8"/>
                    <a:gd name="T14" fmla="*/ 11 w 11"/>
                    <a:gd name="T15" fmla="*/ 8 h 8"/>
                    <a:gd name="T16" fmla="*/ 0 w 11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4" name="Freeform 451"/>
                <p:cNvSpPr>
                  <a:spLocks/>
                </p:cNvSpPr>
                <p:nvPr/>
              </p:nvSpPr>
              <p:spPr bwMode="auto">
                <a:xfrm>
                  <a:off x="2271" y="2840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2 w 9"/>
                    <a:gd name="T11" fmla="*/ 0 h 8"/>
                    <a:gd name="T12" fmla="*/ 4 w 9"/>
                    <a:gd name="T13" fmla="*/ 0 h 8"/>
                    <a:gd name="T14" fmla="*/ 9 w 9"/>
                    <a:gd name="T15" fmla="*/ 0 h 8"/>
                    <a:gd name="T16" fmla="*/ 9 w 9"/>
                    <a:gd name="T17" fmla="*/ 2 h 8"/>
                    <a:gd name="T18" fmla="*/ 9 w 9"/>
                    <a:gd name="T19" fmla="*/ 4 h 8"/>
                    <a:gd name="T20" fmla="*/ 9 w 9"/>
                    <a:gd name="T21" fmla="*/ 6 h 8"/>
                    <a:gd name="T22" fmla="*/ 9 w 9"/>
                    <a:gd name="T23" fmla="*/ 8 h 8"/>
                    <a:gd name="T24" fmla="*/ 4 w 9"/>
                    <a:gd name="T25" fmla="*/ 8 h 8"/>
                    <a:gd name="T26" fmla="*/ 2 w 9"/>
                    <a:gd name="T27" fmla="*/ 8 h 8"/>
                    <a:gd name="T28" fmla="*/ 0 w 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5" name="Freeform 452"/>
                <p:cNvSpPr>
                  <a:spLocks noEditPoints="1"/>
                </p:cNvSpPr>
                <p:nvPr/>
              </p:nvSpPr>
              <p:spPr bwMode="auto">
                <a:xfrm>
                  <a:off x="2250" y="2809"/>
                  <a:ext cx="41" cy="18"/>
                </a:xfrm>
                <a:custGeom>
                  <a:avLst/>
                  <a:gdLst>
                    <a:gd name="T0" fmla="*/ 9 w 41"/>
                    <a:gd name="T1" fmla="*/ 0 h 18"/>
                    <a:gd name="T2" fmla="*/ 30 w 41"/>
                    <a:gd name="T3" fmla="*/ 0 h 18"/>
                    <a:gd name="T4" fmla="*/ 39 w 41"/>
                    <a:gd name="T5" fmla="*/ 6 h 18"/>
                    <a:gd name="T6" fmla="*/ 37 w 41"/>
                    <a:gd name="T7" fmla="*/ 6 h 18"/>
                    <a:gd name="T8" fmla="*/ 37 w 41"/>
                    <a:gd name="T9" fmla="*/ 6 h 18"/>
                    <a:gd name="T10" fmla="*/ 39 w 41"/>
                    <a:gd name="T11" fmla="*/ 8 h 18"/>
                    <a:gd name="T12" fmla="*/ 41 w 41"/>
                    <a:gd name="T13" fmla="*/ 10 h 18"/>
                    <a:gd name="T14" fmla="*/ 41 w 41"/>
                    <a:gd name="T15" fmla="*/ 10 h 18"/>
                    <a:gd name="T16" fmla="*/ 41 w 41"/>
                    <a:gd name="T17" fmla="*/ 14 h 18"/>
                    <a:gd name="T18" fmla="*/ 37 w 41"/>
                    <a:gd name="T19" fmla="*/ 16 h 18"/>
                    <a:gd name="T20" fmla="*/ 25 w 41"/>
                    <a:gd name="T21" fmla="*/ 18 h 18"/>
                    <a:gd name="T22" fmla="*/ 18 w 41"/>
                    <a:gd name="T23" fmla="*/ 18 h 18"/>
                    <a:gd name="T24" fmla="*/ 14 w 41"/>
                    <a:gd name="T25" fmla="*/ 16 h 18"/>
                    <a:gd name="T26" fmla="*/ 10 w 41"/>
                    <a:gd name="T27" fmla="*/ 14 h 18"/>
                    <a:gd name="T28" fmla="*/ 9 w 41"/>
                    <a:gd name="T29" fmla="*/ 12 h 18"/>
                    <a:gd name="T30" fmla="*/ 10 w 41"/>
                    <a:gd name="T31" fmla="*/ 10 h 18"/>
                    <a:gd name="T32" fmla="*/ 10 w 41"/>
                    <a:gd name="T33" fmla="*/ 8 h 18"/>
                    <a:gd name="T34" fmla="*/ 12 w 41"/>
                    <a:gd name="T35" fmla="*/ 8 h 18"/>
                    <a:gd name="T36" fmla="*/ 12 w 41"/>
                    <a:gd name="T37" fmla="*/ 6 h 18"/>
                    <a:gd name="T38" fmla="*/ 7 w 41"/>
                    <a:gd name="T39" fmla="*/ 6 h 18"/>
                    <a:gd name="T40" fmla="*/ 0 w 41"/>
                    <a:gd name="T41" fmla="*/ 6 h 18"/>
                    <a:gd name="T42" fmla="*/ 0 w 41"/>
                    <a:gd name="T43" fmla="*/ 0 h 18"/>
                    <a:gd name="T44" fmla="*/ 23 w 41"/>
                    <a:gd name="T45" fmla="*/ 6 h 18"/>
                    <a:gd name="T46" fmla="*/ 19 w 41"/>
                    <a:gd name="T47" fmla="*/ 8 h 18"/>
                    <a:gd name="T48" fmla="*/ 19 w 41"/>
                    <a:gd name="T49" fmla="*/ 8 h 18"/>
                    <a:gd name="T50" fmla="*/ 18 w 41"/>
                    <a:gd name="T51" fmla="*/ 10 h 18"/>
                    <a:gd name="T52" fmla="*/ 19 w 41"/>
                    <a:gd name="T53" fmla="*/ 10 h 18"/>
                    <a:gd name="T54" fmla="*/ 19 w 41"/>
                    <a:gd name="T55" fmla="*/ 12 h 18"/>
                    <a:gd name="T56" fmla="*/ 26 w 41"/>
                    <a:gd name="T57" fmla="*/ 12 h 18"/>
                    <a:gd name="T58" fmla="*/ 30 w 41"/>
                    <a:gd name="T59" fmla="*/ 12 h 18"/>
                    <a:gd name="T60" fmla="*/ 32 w 41"/>
                    <a:gd name="T61" fmla="*/ 10 h 18"/>
                    <a:gd name="T62" fmla="*/ 32 w 41"/>
                    <a:gd name="T63" fmla="*/ 10 h 18"/>
                    <a:gd name="T64" fmla="*/ 32 w 41"/>
                    <a:gd name="T65" fmla="*/ 8 h 18"/>
                    <a:gd name="T66" fmla="*/ 30 w 41"/>
                    <a:gd name="T67" fmla="*/ 8 h 18"/>
                    <a:gd name="T68" fmla="*/ 28 w 41"/>
                    <a:gd name="T69" fmla="*/ 6 h 18"/>
                    <a:gd name="T70" fmla="*/ 25 w 41"/>
                    <a:gd name="T71" fmla="*/ 6 h 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18"/>
                    <a:gd name="T110" fmla="*/ 41 w 41"/>
                    <a:gd name="T111" fmla="*/ 18 h 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18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8"/>
                      </a:lnTo>
                      <a:lnTo>
                        <a:pt x="25" y="18"/>
                      </a:lnTo>
                      <a:lnTo>
                        <a:pt x="21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5" y="6"/>
                      </a:move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6" name="Freeform 453"/>
                <p:cNvSpPr>
                  <a:spLocks/>
                </p:cNvSpPr>
                <p:nvPr/>
              </p:nvSpPr>
              <p:spPr bwMode="auto">
                <a:xfrm>
                  <a:off x="2271" y="2778"/>
                  <a:ext cx="9" cy="11"/>
                </a:xfrm>
                <a:custGeom>
                  <a:avLst/>
                  <a:gdLst>
                    <a:gd name="T0" fmla="*/ 0 w 9"/>
                    <a:gd name="T1" fmla="*/ 11 h 11"/>
                    <a:gd name="T2" fmla="*/ 0 w 9"/>
                    <a:gd name="T3" fmla="*/ 9 h 11"/>
                    <a:gd name="T4" fmla="*/ 0 w 9"/>
                    <a:gd name="T5" fmla="*/ 6 h 11"/>
                    <a:gd name="T6" fmla="*/ 0 w 9"/>
                    <a:gd name="T7" fmla="*/ 2 h 11"/>
                    <a:gd name="T8" fmla="*/ 0 w 9"/>
                    <a:gd name="T9" fmla="*/ 0 h 11"/>
                    <a:gd name="T10" fmla="*/ 2 w 9"/>
                    <a:gd name="T11" fmla="*/ 0 h 11"/>
                    <a:gd name="T12" fmla="*/ 4 w 9"/>
                    <a:gd name="T13" fmla="*/ 0 h 11"/>
                    <a:gd name="T14" fmla="*/ 9 w 9"/>
                    <a:gd name="T15" fmla="*/ 0 h 11"/>
                    <a:gd name="T16" fmla="*/ 9 w 9"/>
                    <a:gd name="T17" fmla="*/ 2 h 11"/>
                    <a:gd name="T18" fmla="*/ 9 w 9"/>
                    <a:gd name="T19" fmla="*/ 6 h 11"/>
                    <a:gd name="T20" fmla="*/ 9 w 9"/>
                    <a:gd name="T21" fmla="*/ 9 h 11"/>
                    <a:gd name="T22" fmla="*/ 9 w 9"/>
                    <a:gd name="T23" fmla="*/ 11 h 11"/>
                    <a:gd name="T24" fmla="*/ 4 w 9"/>
                    <a:gd name="T25" fmla="*/ 11 h 11"/>
                    <a:gd name="T26" fmla="*/ 2 w 9"/>
                    <a:gd name="T27" fmla="*/ 11 h 11"/>
                    <a:gd name="T28" fmla="*/ 0 w 9"/>
                    <a:gd name="T29" fmla="*/ 11 h 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11"/>
                    <a:gd name="T47" fmla="*/ 9 w 9"/>
                    <a:gd name="T48" fmla="*/ 11 h 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7" name="Freeform 454"/>
                <p:cNvSpPr>
                  <a:spLocks noEditPoints="1"/>
                </p:cNvSpPr>
                <p:nvPr/>
              </p:nvSpPr>
              <p:spPr bwMode="auto">
                <a:xfrm>
                  <a:off x="2259" y="2748"/>
                  <a:ext cx="42" cy="20"/>
                </a:xfrm>
                <a:custGeom>
                  <a:avLst/>
                  <a:gdLst>
                    <a:gd name="T0" fmla="*/ 1 w 42"/>
                    <a:gd name="T1" fmla="*/ 6 h 20"/>
                    <a:gd name="T2" fmla="*/ 1 w 42"/>
                    <a:gd name="T3" fmla="*/ 2 h 20"/>
                    <a:gd name="T4" fmla="*/ 28 w 42"/>
                    <a:gd name="T5" fmla="*/ 0 h 20"/>
                    <a:gd name="T6" fmla="*/ 30 w 42"/>
                    <a:gd name="T7" fmla="*/ 0 h 20"/>
                    <a:gd name="T8" fmla="*/ 32 w 42"/>
                    <a:gd name="T9" fmla="*/ 0 h 20"/>
                    <a:gd name="T10" fmla="*/ 34 w 42"/>
                    <a:gd name="T11" fmla="*/ 2 h 20"/>
                    <a:gd name="T12" fmla="*/ 37 w 42"/>
                    <a:gd name="T13" fmla="*/ 2 h 20"/>
                    <a:gd name="T14" fmla="*/ 39 w 42"/>
                    <a:gd name="T15" fmla="*/ 4 h 20"/>
                    <a:gd name="T16" fmla="*/ 41 w 42"/>
                    <a:gd name="T17" fmla="*/ 6 h 20"/>
                    <a:gd name="T18" fmla="*/ 42 w 42"/>
                    <a:gd name="T19" fmla="*/ 6 h 20"/>
                    <a:gd name="T20" fmla="*/ 42 w 42"/>
                    <a:gd name="T21" fmla="*/ 8 h 20"/>
                    <a:gd name="T22" fmla="*/ 42 w 42"/>
                    <a:gd name="T23" fmla="*/ 10 h 20"/>
                    <a:gd name="T24" fmla="*/ 42 w 42"/>
                    <a:gd name="T25" fmla="*/ 14 h 20"/>
                    <a:gd name="T26" fmla="*/ 41 w 42"/>
                    <a:gd name="T27" fmla="*/ 18 h 20"/>
                    <a:gd name="T28" fmla="*/ 37 w 42"/>
                    <a:gd name="T29" fmla="*/ 20 h 20"/>
                    <a:gd name="T30" fmla="*/ 34 w 42"/>
                    <a:gd name="T31" fmla="*/ 20 h 20"/>
                    <a:gd name="T32" fmla="*/ 32 w 42"/>
                    <a:gd name="T33" fmla="*/ 20 h 20"/>
                    <a:gd name="T34" fmla="*/ 32 w 42"/>
                    <a:gd name="T35" fmla="*/ 14 h 20"/>
                    <a:gd name="T36" fmla="*/ 34 w 42"/>
                    <a:gd name="T37" fmla="*/ 12 h 20"/>
                    <a:gd name="T38" fmla="*/ 35 w 42"/>
                    <a:gd name="T39" fmla="*/ 12 h 20"/>
                    <a:gd name="T40" fmla="*/ 35 w 42"/>
                    <a:gd name="T41" fmla="*/ 12 h 20"/>
                    <a:gd name="T42" fmla="*/ 35 w 42"/>
                    <a:gd name="T43" fmla="*/ 10 h 20"/>
                    <a:gd name="T44" fmla="*/ 35 w 42"/>
                    <a:gd name="T45" fmla="*/ 8 h 20"/>
                    <a:gd name="T46" fmla="*/ 34 w 42"/>
                    <a:gd name="T47" fmla="*/ 8 h 20"/>
                    <a:gd name="T48" fmla="*/ 30 w 42"/>
                    <a:gd name="T49" fmla="*/ 8 h 20"/>
                    <a:gd name="T50" fmla="*/ 26 w 42"/>
                    <a:gd name="T51" fmla="*/ 8 h 20"/>
                    <a:gd name="T52" fmla="*/ 28 w 42"/>
                    <a:gd name="T53" fmla="*/ 10 h 20"/>
                    <a:gd name="T54" fmla="*/ 30 w 42"/>
                    <a:gd name="T55" fmla="*/ 12 h 20"/>
                    <a:gd name="T56" fmla="*/ 30 w 42"/>
                    <a:gd name="T57" fmla="*/ 12 h 20"/>
                    <a:gd name="T58" fmla="*/ 28 w 42"/>
                    <a:gd name="T59" fmla="*/ 16 h 20"/>
                    <a:gd name="T60" fmla="*/ 25 w 42"/>
                    <a:gd name="T61" fmla="*/ 18 h 20"/>
                    <a:gd name="T62" fmla="*/ 19 w 42"/>
                    <a:gd name="T63" fmla="*/ 20 h 20"/>
                    <a:gd name="T64" fmla="*/ 14 w 42"/>
                    <a:gd name="T65" fmla="*/ 20 h 20"/>
                    <a:gd name="T66" fmla="*/ 7 w 42"/>
                    <a:gd name="T67" fmla="*/ 20 h 20"/>
                    <a:gd name="T68" fmla="*/ 1 w 42"/>
                    <a:gd name="T69" fmla="*/ 16 h 20"/>
                    <a:gd name="T70" fmla="*/ 0 w 42"/>
                    <a:gd name="T71" fmla="*/ 14 h 20"/>
                    <a:gd name="T72" fmla="*/ 0 w 42"/>
                    <a:gd name="T73" fmla="*/ 12 h 20"/>
                    <a:gd name="T74" fmla="*/ 1 w 42"/>
                    <a:gd name="T75" fmla="*/ 10 h 20"/>
                    <a:gd name="T76" fmla="*/ 3 w 42"/>
                    <a:gd name="T77" fmla="*/ 8 h 20"/>
                    <a:gd name="T78" fmla="*/ 3 w 42"/>
                    <a:gd name="T79" fmla="*/ 8 h 20"/>
                    <a:gd name="T80" fmla="*/ 3 w 42"/>
                    <a:gd name="T81" fmla="*/ 8 h 20"/>
                    <a:gd name="T82" fmla="*/ 3 w 42"/>
                    <a:gd name="T83" fmla="*/ 8 h 20"/>
                    <a:gd name="T84" fmla="*/ 1 w 42"/>
                    <a:gd name="T85" fmla="*/ 8 h 20"/>
                    <a:gd name="T86" fmla="*/ 19 w 42"/>
                    <a:gd name="T87" fmla="*/ 14 h 20"/>
                    <a:gd name="T88" fmla="*/ 21 w 42"/>
                    <a:gd name="T89" fmla="*/ 12 h 20"/>
                    <a:gd name="T90" fmla="*/ 21 w 42"/>
                    <a:gd name="T91" fmla="*/ 12 h 20"/>
                    <a:gd name="T92" fmla="*/ 21 w 42"/>
                    <a:gd name="T93" fmla="*/ 10 h 20"/>
                    <a:gd name="T94" fmla="*/ 21 w 42"/>
                    <a:gd name="T95" fmla="*/ 8 h 20"/>
                    <a:gd name="T96" fmla="*/ 19 w 42"/>
                    <a:gd name="T97" fmla="*/ 8 h 20"/>
                    <a:gd name="T98" fmla="*/ 16 w 42"/>
                    <a:gd name="T99" fmla="*/ 8 h 20"/>
                    <a:gd name="T100" fmla="*/ 9 w 42"/>
                    <a:gd name="T101" fmla="*/ 10 h 20"/>
                    <a:gd name="T102" fmla="*/ 9 w 42"/>
                    <a:gd name="T103" fmla="*/ 10 h 20"/>
                    <a:gd name="T104" fmla="*/ 9 w 42"/>
                    <a:gd name="T105" fmla="*/ 12 h 20"/>
                    <a:gd name="T106" fmla="*/ 10 w 42"/>
                    <a:gd name="T107" fmla="*/ 12 h 20"/>
                    <a:gd name="T108" fmla="*/ 12 w 42"/>
                    <a:gd name="T109" fmla="*/ 14 h 20"/>
                    <a:gd name="T110" fmla="*/ 16 w 42"/>
                    <a:gd name="T111" fmla="*/ 14 h 2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"/>
                    <a:gd name="T169" fmla="*/ 0 h 20"/>
                    <a:gd name="T170" fmla="*/ 42 w 42"/>
                    <a:gd name="T171" fmla="*/ 20 h 2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" h="20">
                      <a:moveTo>
                        <a:pt x="1" y="8"/>
                      </a:move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5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42" y="10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6"/>
                      </a:lnTo>
                      <a:lnTo>
                        <a:pt x="41" y="18"/>
                      </a:lnTo>
                      <a:lnTo>
                        <a:pt x="39" y="18"/>
                      </a:lnTo>
                      <a:lnTo>
                        <a:pt x="37" y="20"/>
                      </a:lnTo>
                      <a:lnTo>
                        <a:pt x="35" y="20"/>
                      </a:lnTo>
                      <a:lnTo>
                        <a:pt x="34" y="20"/>
                      </a:lnTo>
                      <a:lnTo>
                        <a:pt x="32" y="20"/>
                      </a:lnTo>
                      <a:lnTo>
                        <a:pt x="32" y="14"/>
                      </a:lnTo>
                      <a:lnTo>
                        <a:pt x="34" y="12"/>
                      </a:lnTo>
                      <a:lnTo>
                        <a:pt x="35" y="12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5" y="8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6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3" y="20"/>
                      </a:lnTo>
                      <a:lnTo>
                        <a:pt x="19" y="20"/>
                      </a:lnTo>
                      <a:lnTo>
                        <a:pt x="17" y="20"/>
                      </a:lnTo>
                      <a:lnTo>
                        <a:pt x="14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1" y="8"/>
                      </a:lnTo>
                      <a:close/>
                      <a:moveTo>
                        <a:pt x="16" y="14"/>
                      </a:move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8" name="Freeform 455"/>
                <p:cNvSpPr>
                  <a:spLocks/>
                </p:cNvSpPr>
                <p:nvPr/>
              </p:nvSpPr>
              <p:spPr bwMode="auto">
                <a:xfrm>
                  <a:off x="2250" y="2719"/>
                  <a:ext cx="39" cy="8"/>
                </a:xfrm>
                <a:custGeom>
                  <a:avLst/>
                  <a:gdLst>
                    <a:gd name="T0" fmla="*/ 0 w 39"/>
                    <a:gd name="T1" fmla="*/ 8 h 8"/>
                    <a:gd name="T2" fmla="*/ 0 w 39"/>
                    <a:gd name="T3" fmla="*/ 6 h 8"/>
                    <a:gd name="T4" fmla="*/ 0 w 39"/>
                    <a:gd name="T5" fmla="*/ 4 h 8"/>
                    <a:gd name="T6" fmla="*/ 0 w 39"/>
                    <a:gd name="T7" fmla="*/ 0 h 8"/>
                    <a:gd name="T8" fmla="*/ 9 w 39"/>
                    <a:gd name="T9" fmla="*/ 0 h 8"/>
                    <a:gd name="T10" fmla="*/ 19 w 39"/>
                    <a:gd name="T11" fmla="*/ 0 h 8"/>
                    <a:gd name="T12" fmla="*/ 30 w 39"/>
                    <a:gd name="T13" fmla="*/ 0 h 8"/>
                    <a:gd name="T14" fmla="*/ 39 w 39"/>
                    <a:gd name="T15" fmla="*/ 0 h 8"/>
                    <a:gd name="T16" fmla="*/ 39 w 39"/>
                    <a:gd name="T17" fmla="*/ 4 h 8"/>
                    <a:gd name="T18" fmla="*/ 39 w 39"/>
                    <a:gd name="T19" fmla="*/ 6 h 8"/>
                    <a:gd name="T20" fmla="*/ 39 w 39"/>
                    <a:gd name="T21" fmla="*/ 8 h 8"/>
                    <a:gd name="T22" fmla="*/ 30 w 39"/>
                    <a:gd name="T23" fmla="*/ 8 h 8"/>
                    <a:gd name="T24" fmla="*/ 19 w 39"/>
                    <a:gd name="T25" fmla="*/ 8 h 8"/>
                    <a:gd name="T26" fmla="*/ 9 w 39"/>
                    <a:gd name="T27" fmla="*/ 8 h 8"/>
                    <a:gd name="T28" fmla="*/ 0 w 3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"/>
                    <a:gd name="T46" fmla="*/ 0 h 8"/>
                    <a:gd name="T47" fmla="*/ 39 w 3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0" y="8"/>
                      </a:lnTo>
                      <a:lnTo>
                        <a:pt x="19" y="8"/>
                      </a:lnTo>
                      <a:lnTo>
                        <a:pt x="9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9" name="Freeform 456"/>
                <p:cNvSpPr>
                  <a:spLocks/>
                </p:cNvSpPr>
                <p:nvPr/>
              </p:nvSpPr>
              <p:spPr bwMode="auto">
                <a:xfrm>
                  <a:off x="2260" y="2686"/>
                  <a:ext cx="41" cy="21"/>
                </a:xfrm>
                <a:custGeom>
                  <a:avLst/>
                  <a:gdLst>
                    <a:gd name="T0" fmla="*/ 0 w 41"/>
                    <a:gd name="T1" fmla="*/ 21 h 21"/>
                    <a:gd name="T2" fmla="*/ 0 w 41"/>
                    <a:gd name="T3" fmla="*/ 15 h 21"/>
                    <a:gd name="T4" fmla="*/ 4 w 41"/>
                    <a:gd name="T5" fmla="*/ 12 h 21"/>
                    <a:gd name="T6" fmla="*/ 9 w 41"/>
                    <a:gd name="T7" fmla="*/ 12 h 21"/>
                    <a:gd name="T8" fmla="*/ 15 w 41"/>
                    <a:gd name="T9" fmla="*/ 12 h 21"/>
                    <a:gd name="T10" fmla="*/ 20 w 41"/>
                    <a:gd name="T11" fmla="*/ 10 h 21"/>
                    <a:gd name="T12" fmla="*/ 15 w 41"/>
                    <a:gd name="T13" fmla="*/ 10 h 21"/>
                    <a:gd name="T14" fmla="*/ 9 w 41"/>
                    <a:gd name="T15" fmla="*/ 8 h 21"/>
                    <a:gd name="T16" fmla="*/ 4 w 41"/>
                    <a:gd name="T17" fmla="*/ 8 h 21"/>
                    <a:gd name="T18" fmla="*/ 0 w 41"/>
                    <a:gd name="T19" fmla="*/ 6 h 21"/>
                    <a:gd name="T20" fmla="*/ 0 w 41"/>
                    <a:gd name="T21" fmla="*/ 0 h 21"/>
                    <a:gd name="T22" fmla="*/ 16 w 41"/>
                    <a:gd name="T23" fmla="*/ 4 h 21"/>
                    <a:gd name="T24" fmla="*/ 25 w 41"/>
                    <a:gd name="T25" fmla="*/ 6 h 21"/>
                    <a:gd name="T26" fmla="*/ 33 w 41"/>
                    <a:gd name="T27" fmla="*/ 8 h 21"/>
                    <a:gd name="T28" fmla="*/ 34 w 41"/>
                    <a:gd name="T29" fmla="*/ 8 h 21"/>
                    <a:gd name="T30" fmla="*/ 36 w 41"/>
                    <a:gd name="T31" fmla="*/ 8 h 21"/>
                    <a:gd name="T32" fmla="*/ 38 w 41"/>
                    <a:gd name="T33" fmla="*/ 8 h 21"/>
                    <a:gd name="T34" fmla="*/ 40 w 41"/>
                    <a:gd name="T35" fmla="*/ 10 h 21"/>
                    <a:gd name="T36" fmla="*/ 41 w 41"/>
                    <a:gd name="T37" fmla="*/ 10 h 21"/>
                    <a:gd name="T38" fmla="*/ 41 w 41"/>
                    <a:gd name="T39" fmla="*/ 12 h 21"/>
                    <a:gd name="T40" fmla="*/ 41 w 41"/>
                    <a:gd name="T41" fmla="*/ 15 h 21"/>
                    <a:gd name="T42" fmla="*/ 41 w 41"/>
                    <a:gd name="T43" fmla="*/ 21 h 21"/>
                    <a:gd name="T44" fmla="*/ 40 w 41"/>
                    <a:gd name="T45" fmla="*/ 21 h 21"/>
                    <a:gd name="T46" fmla="*/ 38 w 41"/>
                    <a:gd name="T47" fmla="*/ 21 h 21"/>
                    <a:gd name="T48" fmla="*/ 34 w 41"/>
                    <a:gd name="T49" fmla="*/ 21 h 21"/>
                    <a:gd name="T50" fmla="*/ 33 w 41"/>
                    <a:gd name="T51" fmla="*/ 21 h 21"/>
                    <a:gd name="T52" fmla="*/ 34 w 41"/>
                    <a:gd name="T53" fmla="*/ 19 h 21"/>
                    <a:gd name="T54" fmla="*/ 34 w 41"/>
                    <a:gd name="T55" fmla="*/ 19 h 21"/>
                    <a:gd name="T56" fmla="*/ 34 w 41"/>
                    <a:gd name="T57" fmla="*/ 19 h 21"/>
                    <a:gd name="T58" fmla="*/ 34 w 41"/>
                    <a:gd name="T59" fmla="*/ 17 h 21"/>
                    <a:gd name="T60" fmla="*/ 34 w 41"/>
                    <a:gd name="T61" fmla="*/ 17 h 21"/>
                    <a:gd name="T62" fmla="*/ 34 w 41"/>
                    <a:gd name="T63" fmla="*/ 17 h 21"/>
                    <a:gd name="T64" fmla="*/ 33 w 41"/>
                    <a:gd name="T65" fmla="*/ 15 h 21"/>
                    <a:gd name="T66" fmla="*/ 33 w 41"/>
                    <a:gd name="T67" fmla="*/ 15 h 21"/>
                    <a:gd name="T68" fmla="*/ 31 w 41"/>
                    <a:gd name="T69" fmla="*/ 15 h 21"/>
                    <a:gd name="T70" fmla="*/ 29 w 41"/>
                    <a:gd name="T71" fmla="*/ 15 h 21"/>
                    <a:gd name="T72" fmla="*/ 22 w 41"/>
                    <a:gd name="T73" fmla="*/ 17 h 21"/>
                    <a:gd name="T74" fmla="*/ 15 w 41"/>
                    <a:gd name="T75" fmla="*/ 19 h 21"/>
                    <a:gd name="T76" fmla="*/ 8 w 41"/>
                    <a:gd name="T77" fmla="*/ 19 h 21"/>
                    <a:gd name="T78" fmla="*/ 0 w 41"/>
                    <a:gd name="T79" fmla="*/ 21 h 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1"/>
                    <a:gd name="T121" fmla="*/ 0 h 21"/>
                    <a:gd name="T122" fmla="*/ 41 w 41"/>
                    <a:gd name="T123" fmla="*/ 21 h 2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1" h="21">
                      <a:moveTo>
                        <a:pt x="0" y="21"/>
                      </a:moveTo>
                      <a:lnTo>
                        <a:pt x="0" y="15"/>
                      </a:lnTo>
                      <a:lnTo>
                        <a:pt x="4" y="12"/>
                      </a:lnTo>
                      <a:lnTo>
                        <a:pt x="9" y="12"/>
                      </a:lnTo>
                      <a:lnTo>
                        <a:pt x="15" y="12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6" y="4"/>
                      </a:lnTo>
                      <a:lnTo>
                        <a:pt x="25" y="6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8" y="8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5"/>
                      </a:lnTo>
                      <a:lnTo>
                        <a:pt x="41" y="21"/>
                      </a:lnTo>
                      <a:lnTo>
                        <a:pt x="40" y="21"/>
                      </a:lnTo>
                      <a:lnTo>
                        <a:pt x="38" y="21"/>
                      </a:lnTo>
                      <a:lnTo>
                        <a:pt x="34" y="21"/>
                      </a:lnTo>
                      <a:lnTo>
                        <a:pt x="33" y="21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2" y="17"/>
                      </a:lnTo>
                      <a:lnTo>
                        <a:pt x="15" y="19"/>
                      </a:lnTo>
                      <a:lnTo>
                        <a:pt x="8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0" name="Freeform 457"/>
                <p:cNvSpPr>
                  <a:spLocks/>
                </p:cNvSpPr>
                <p:nvPr/>
              </p:nvSpPr>
              <p:spPr bwMode="auto">
                <a:xfrm>
                  <a:off x="2259" y="2649"/>
                  <a:ext cx="32" cy="21"/>
                </a:xfrm>
                <a:custGeom>
                  <a:avLst/>
                  <a:gdLst>
                    <a:gd name="T0" fmla="*/ 19 w 32"/>
                    <a:gd name="T1" fmla="*/ 4 h 21"/>
                    <a:gd name="T2" fmla="*/ 21 w 32"/>
                    <a:gd name="T3" fmla="*/ 0 h 21"/>
                    <a:gd name="T4" fmla="*/ 25 w 32"/>
                    <a:gd name="T5" fmla="*/ 2 h 21"/>
                    <a:gd name="T6" fmla="*/ 26 w 32"/>
                    <a:gd name="T7" fmla="*/ 2 h 21"/>
                    <a:gd name="T8" fmla="*/ 28 w 32"/>
                    <a:gd name="T9" fmla="*/ 4 h 21"/>
                    <a:gd name="T10" fmla="*/ 30 w 32"/>
                    <a:gd name="T11" fmla="*/ 6 h 21"/>
                    <a:gd name="T12" fmla="*/ 32 w 32"/>
                    <a:gd name="T13" fmla="*/ 9 h 21"/>
                    <a:gd name="T14" fmla="*/ 32 w 32"/>
                    <a:gd name="T15" fmla="*/ 13 h 21"/>
                    <a:gd name="T16" fmla="*/ 30 w 32"/>
                    <a:gd name="T17" fmla="*/ 15 h 21"/>
                    <a:gd name="T18" fmla="*/ 30 w 32"/>
                    <a:gd name="T19" fmla="*/ 17 h 21"/>
                    <a:gd name="T20" fmla="*/ 28 w 32"/>
                    <a:gd name="T21" fmla="*/ 19 h 21"/>
                    <a:gd name="T22" fmla="*/ 26 w 32"/>
                    <a:gd name="T23" fmla="*/ 21 h 21"/>
                    <a:gd name="T24" fmla="*/ 23 w 32"/>
                    <a:gd name="T25" fmla="*/ 21 h 21"/>
                    <a:gd name="T26" fmla="*/ 17 w 32"/>
                    <a:gd name="T27" fmla="*/ 21 h 21"/>
                    <a:gd name="T28" fmla="*/ 14 w 32"/>
                    <a:gd name="T29" fmla="*/ 21 h 21"/>
                    <a:gd name="T30" fmla="*/ 9 w 32"/>
                    <a:gd name="T31" fmla="*/ 21 h 21"/>
                    <a:gd name="T32" fmla="*/ 7 w 32"/>
                    <a:gd name="T33" fmla="*/ 21 h 21"/>
                    <a:gd name="T34" fmla="*/ 5 w 32"/>
                    <a:gd name="T35" fmla="*/ 19 h 21"/>
                    <a:gd name="T36" fmla="*/ 3 w 32"/>
                    <a:gd name="T37" fmla="*/ 19 h 21"/>
                    <a:gd name="T38" fmla="*/ 1 w 32"/>
                    <a:gd name="T39" fmla="*/ 17 h 21"/>
                    <a:gd name="T40" fmla="*/ 1 w 32"/>
                    <a:gd name="T41" fmla="*/ 15 h 21"/>
                    <a:gd name="T42" fmla="*/ 0 w 32"/>
                    <a:gd name="T43" fmla="*/ 11 h 21"/>
                    <a:gd name="T44" fmla="*/ 1 w 32"/>
                    <a:gd name="T45" fmla="*/ 9 h 21"/>
                    <a:gd name="T46" fmla="*/ 5 w 32"/>
                    <a:gd name="T47" fmla="*/ 2 h 21"/>
                    <a:gd name="T48" fmla="*/ 9 w 32"/>
                    <a:gd name="T49" fmla="*/ 2 h 21"/>
                    <a:gd name="T50" fmla="*/ 10 w 32"/>
                    <a:gd name="T51" fmla="*/ 2 h 21"/>
                    <a:gd name="T52" fmla="*/ 12 w 32"/>
                    <a:gd name="T53" fmla="*/ 6 h 21"/>
                    <a:gd name="T54" fmla="*/ 10 w 32"/>
                    <a:gd name="T55" fmla="*/ 9 h 21"/>
                    <a:gd name="T56" fmla="*/ 10 w 32"/>
                    <a:gd name="T57" fmla="*/ 9 h 21"/>
                    <a:gd name="T58" fmla="*/ 9 w 32"/>
                    <a:gd name="T59" fmla="*/ 9 h 21"/>
                    <a:gd name="T60" fmla="*/ 9 w 32"/>
                    <a:gd name="T61" fmla="*/ 11 h 21"/>
                    <a:gd name="T62" fmla="*/ 9 w 32"/>
                    <a:gd name="T63" fmla="*/ 13 h 21"/>
                    <a:gd name="T64" fmla="*/ 9 w 32"/>
                    <a:gd name="T65" fmla="*/ 13 h 21"/>
                    <a:gd name="T66" fmla="*/ 16 w 32"/>
                    <a:gd name="T67" fmla="*/ 15 h 21"/>
                    <a:gd name="T68" fmla="*/ 19 w 32"/>
                    <a:gd name="T69" fmla="*/ 15 h 21"/>
                    <a:gd name="T70" fmla="*/ 21 w 32"/>
                    <a:gd name="T71" fmla="*/ 15 h 21"/>
                    <a:gd name="T72" fmla="*/ 23 w 32"/>
                    <a:gd name="T73" fmla="*/ 13 h 21"/>
                    <a:gd name="T74" fmla="*/ 25 w 32"/>
                    <a:gd name="T75" fmla="*/ 11 h 21"/>
                    <a:gd name="T76" fmla="*/ 25 w 32"/>
                    <a:gd name="T77" fmla="*/ 11 h 21"/>
                    <a:gd name="T78" fmla="*/ 23 w 32"/>
                    <a:gd name="T79" fmla="*/ 9 h 21"/>
                    <a:gd name="T80" fmla="*/ 21 w 32"/>
                    <a:gd name="T81" fmla="*/ 9 h 21"/>
                    <a:gd name="T82" fmla="*/ 19 w 32"/>
                    <a:gd name="T83" fmla="*/ 6 h 2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21"/>
                    <a:gd name="T128" fmla="*/ 32 w 32"/>
                    <a:gd name="T129" fmla="*/ 21 h 2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21">
                      <a:moveTo>
                        <a:pt x="19" y="6"/>
                      </a:move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28" y="17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6" y="21"/>
                      </a:lnTo>
                      <a:lnTo>
                        <a:pt x="25" y="21"/>
                      </a:lnTo>
                      <a:lnTo>
                        <a:pt x="23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2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9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0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" name="Freeform 458"/>
                <p:cNvSpPr>
                  <a:spLocks noEditPoints="1"/>
                </p:cNvSpPr>
                <p:nvPr/>
              </p:nvSpPr>
              <p:spPr bwMode="auto">
                <a:xfrm>
                  <a:off x="2259" y="2610"/>
                  <a:ext cx="32" cy="21"/>
                </a:xfrm>
                <a:custGeom>
                  <a:avLst/>
                  <a:gdLst>
                    <a:gd name="T0" fmla="*/ 16 w 32"/>
                    <a:gd name="T1" fmla="*/ 21 h 21"/>
                    <a:gd name="T2" fmla="*/ 14 w 32"/>
                    <a:gd name="T3" fmla="*/ 21 h 21"/>
                    <a:gd name="T4" fmla="*/ 10 w 32"/>
                    <a:gd name="T5" fmla="*/ 19 h 21"/>
                    <a:gd name="T6" fmla="*/ 5 w 32"/>
                    <a:gd name="T7" fmla="*/ 17 h 21"/>
                    <a:gd name="T8" fmla="*/ 3 w 32"/>
                    <a:gd name="T9" fmla="*/ 17 h 21"/>
                    <a:gd name="T10" fmla="*/ 1 w 32"/>
                    <a:gd name="T11" fmla="*/ 15 h 21"/>
                    <a:gd name="T12" fmla="*/ 0 w 32"/>
                    <a:gd name="T13" fmla="*/ 13 h 21"/>
                    <a:gd name="T14" fmla="*/ 0 w 32"/>
                    <a:gd name="T15" fmla="*/ 11 h 21"/>
                    <a:gd name="T16" fmla="*/ 0 w 32"/>
                    <a:gd name="T17" fmla="*/ 9 h 21"/>
                    <a:gd name="T18" fmla="*/ 1 w 32"/>
                    <a:gd name="T19" fmla="*/ 7 h 21"/>
                    <a:gd name="T20" fmla="*/ 3 w 32"/>
                    <a:gd name="T21" fmla="*/ 5 h 21"/>
                    <a:gd name="T22" fmla="*/ 5 w 32"/>
                    <a:gd name="T23" fmla="*/ 3 h 21"/>
                    <a:gd name="T24" fmla="*/ 9 w 32"/>
                    <a:gd name="T25" fmla="*/ 0 h 21"/>
                    <a:gd name="T26" fmla="*/ 10 w 32"/>
                    <a:gd name="T27" fmla="*/ 0 h 21"/>
                    <a:gd name="T28" fmla="*/ 16 w 32"/>
                    <a:gd name="T29" fmla="*/ 0 h 21"/>
                    <a:gd name="T30" fmla="*/ 19 w 32"/>
                    <a:gd name="T31" fmla="*/ 0 h 21"/>
                    <a:gd name="T32" fmla="*/ 23 w 32"/>
                    <a:gd name="T33" fmla="*/ 0 h 21"/>
                    <a:gd name="T34" fmla="*/ 25 w 32"/>
                    <a:gd name="T35" fmla="*/ 0 h 21"/>
                    <a:gd name="T36" fmla="*/ 26 w 32"/>
                    <a:gd name="T37" fmla="*/ 3 h 21"/>
                    <a:gd name="T38" fmla="*/ 28 w 32"/>
                    <a:gd name="T39" fmla="*/ 5 h 21"/>
                    <a:gd name="T40" fmla="*/ 30 w 32"/>
                    <a:gd name="T41" fmla="*/ 7 h 21"/>
                    <a:gd name="T42" fmla="*/ 32 w 32"/>
                    <a:gd name="T43" fmla="*/ 9 h 21"/>
                    <a:gd name="T44" fmla="*/ 32 w 32"/>
                    <a:gd name="T45" fmla="*/ 11 h 21"/>
                    <a:gd name="T46" fmla="*/ 32 w 32"/>
                    <a:gd name="T47" fmla="*/ 13 h 21"/>
                    <a:gd name="T48" fmla="*/ 30 w 32"/>
                    <a:gd name="T49" fmla="*/ 15 h 21"/>
                    <a:gd name="T50" fmla="*/ 28 w 32"/>
                    <a:gd name="T51" fmla="*/ 17 h 21"/>
                    <a:gd name="T52" fmla="*/ 23 w 32"/>
                    <a:gd name="T53" fmla="*/ 19 h 21"/>
                    <a:gd name="T54" fmla="*/ 19 w 32"/>
                    <a:gd name="T55" fmla="*/ 21 h 21"/>
                    <a:gd name="T56" fmla="*/ 16 w 32"/>
                    <a:gd name="T57" fmla="*/ 21 h 21"/>
                    <a:gd name="T58" fmla="*/ 16 w 32"/>
                    <a:gd name="T59" fmla="*/ 21 h 21"/>
                    <a:gd name="T60" fmla="*/ 16 w 32"/>
                    <a:gd name="T61" fmla="*/ 13 h 21"/>
                    <a:gd name="T62" fmla="*/ 17 w 32"/>
                    <a:gd name="T63" fmla="*/ 13 h 21"/>
                    <a:gd name="T64" fmla="*/ 19 w 32"/>
                    <a:gd name="T65" fmla="*/ 13 h 21"/>
                    <a:gd name="T66" fmla="*/ 21 w 32"/>
                    <a:gd name="T67" fmla="*/ 13 h 21"/>
                    <a:gd name="T68" fmla="*/ 21 w 32"/>
                    <a:gd name="T69" fmla="*/ 13 h 21"/>
                    <a:gd name="T70" fmla="*/ 23 w 32"/>
                    <a:gd name="T71" fmla="*/ 13 h 21"/>
                    <a:gd name="T72" fmla="*/ 23 w 32"/>
                    <a:gd name="T73" fmla="*/ 13 h 21"/>
                    <a:gd name="T74" fmla="*/ 23 w 32"/>
                    <a:gd name="T75" fmla="*/ 11 h 21"/>
                    <a:gd name="T76" fmla="*/ 23 w 32"/>
                    <a:gd name="T77" fmla="*/ 11 h 21"/>
                    <a:gd name="T78" fmla="*/ 23 w 32"/>
                    <a:gd name="T79" fmla="*/ 9 h 21"/>
                    <a:gd name="T80" fmla="*/ 23 w 32"/>
                    <a:gd name="T81" fmla="*/ 9 h 21"/>
                    <a:gd name="T82" fmla="*/ 23 w 32"/>
                    <a:gd name="T83" fmla="*/ 9 h 21"/>
                    <a:gd name="T84" fmla="*/ 21 w 32"/>
                    <a:gd name="T85" fmla="*/ 9 h 21"/>
                    <a:gd name="T86" fmla="*/ 21 w 32"/>
                    <a:gd name="T87" fmla="*/ 7 h 21"/>
                    <a:gd name="T88" fmla="*/ 19 w 32"/>
                    <a:gd name="T89" fmla="*/ 7 h 21"/>
                    <a:gd name="T90" fmla="*/ 17 w 32"/>
                    <a:gd name="T91" fmla="*/ 7 h 21"/>
                    <a:gd name="T92" fmla="*/ 16 w 32"/>
                    <a:gd name="T93" fmla="*/ 7 h 21"/>
                    <a:gd name="T94" fmla="*/ 14 w 32"/>
                    <a:gd name="T95" fmla="*/ 7 h 21"/>
                    <a:gd name="T96" fmla="*/ 12 w 32"/>
                    <a:gd name="T97" fmla="*/ 7 h 21"/>
                    <a:gd name="T98" fmla="*/ 10 w 32"/>
                    <a:gd name="T99" fmla="*/ 9 h 21"/>
                    <a:gd name="T100" fmla="*/ 9 w 32"/>
                    <a:gd name="T101" fmla="*/ 9 h 21"/>
                    <a:gd name="T102" fmla="*/ 9 w 32"/>
                    <a:gd name="T103" fmla="*/ 9 h 21"/>
                    <a:gd name="T104" fmla="*/ 9 w 32"/>
                    <a:gd name="T105" fmla="*/ 9 h 21"/>
                    <a:gd name="T106" fmla="*/ 9 w 32"/>
                    <a:gd name="T107" fmla="*/ 11 h 21"/>
                    <a:gd name="T108" fmla="*/ 9 w 32"/>
                    <a:gd name="T109" fmla="*/ 11 h 21"/>
                    <a:gd name="T110" fmla="*/ 9 w 32"/>
                    <a:gd name="T111" fmla="*/ 13 h 21"/>
                    <a:gd name="T112" fmla="*/ 9 w 32"/>
                    <a:gd name="T113" fmla="*/ 13 h 21"/>
                    <a:gd name="T114" fmla="*/ 10 w 32"/>
                    <a:gd name="T115" fmla="*/ 13 h 21"/>
                    <a:gd name="T116" fmla="*/ 16 w 32"/>
                    <a:gd name="T117" fmla="*/ 13 h 21"/>
                    <a:gd name="T118" fmla="*/ 16 w 32"/>
                    <a:gd name="T119" fmla="*/ 13 h 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2"/>
                    <a:gd name="T181" fmla="*/ 0 h 21"/>
                    <a:gd name="T182" fmla="*/ 32 w 32"/>
                    <a:gd name="T183" fmla="*/ 21 h 2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2" h="21">
                      <a:moveTo>
                        <a:pt x="16" y="21"/>
                      </a:moveTo>
                      <a:lnTo>
                        <a:pt x="14" y="21"/>
                      </a:lnTo>
                      <a:lnTo>
                        <a:pt x="10" y="19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8" y="17"/>
                      </a:lnTo>
                      <a:lnTo>
                        <a:pt x="23" y="19"/>
                      </a:lnTo>
                      <a:lnTo>
                        <a:pt x="19" y="21"/>
                      </a:lnTo>
                      <a:lnTo>
                        <a:pt x="16" y="21"/>
                      </a:lnTo>
                      <a:close/>
                      <a:moveTo>
                        <a:pt x="16" y="13"/>
                      </a:move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2" name="Freeform 459"/>
                <p:cNvSpPr>
                  <a:spLocks noEditPoints="1"/>
                </p:cNvSpPr>
                <p:nvPr/>
              </p:nvSpPr>
              <p:spPr bwMode="auto">
                <a:xfrm>
                  <a:off x="2259" y="2570"/>
                  <a:ext cx="42" cy="20"/>
                </a:xfrm>
                <a:custGeom>
                  <a:avLst/>
                  <a:gdLst>
                    <a:gd name="T0" fmla="*/ 21 w 42"/>
                    <a:gd name="T1" fmla="*/ 20 h 20"/>
                    <a:gd name="T2" fmla="*/ 1 w 42"/>
                    <a:gd name="T3" fmla="*/ 20 h 20"/>
                    <a:gd name="T4" fmla="*/ 3 w 42"/>
                    <a:gd name="T5" fmla="*/ 14 h 20"/>
                    <a:gd name="T6" fmla="*/ 3 w 42"/>
                    <a:gd name="T7" fmla="*/ 14 h 20"/>
                    <a:gd name="T8" fmla="*/ 3 w 42"/>
                    <a:gd name="T9" fmla="*/ 12 h 20"/>
                    <a:gd name="T10" fmla="*/ 3 w 42"/>
                    <a:gd name="T11" fmla="*/ 12 h 20"/>
                    <a:gd name="T12" fmla="*/ 1 w 42"/>
                    <a:gd name="T13" fmla="*/ 10 h 20"/>
                    <a:gd name="T14" fmla="*/ 0 w 42"/>
                    <a:gd name="T15" fmla="*/ 8 h 20"/>
                    <a:gd name="T16" fmla="*/ 0 w 42"/>
                    <a:gd name="T17" fmla="*/ 6 h 20"/>
                    <a:gd name="T18" fmla="*/ 3 w 42"/>
                    <a:gd name="T19" fmla="*/ 4 h 20"/>
                    <a:gd name="T20" fmla="*/ 9 w 42"/>
                    <a:gd name="T21" fmla="*/ 0 h 20"/>
                    <a:gd name="T22" fmla="*/ 16 w 42"/>
                    <a:gd name="T23" fmla="*/ 0 h 20"/>
                    <a:gd name="T24" fmla="*/ 23 w 42"/>
                    <a:gd name="T25" fmla="*/ 0 h 20"/>
                    <a:gd name="T26" fmla="*/ 28 w 42"/>
                    <a:gd name="T27" fmla="*/ 2 h 20"/>
                    <a:gd name="T28" fmla="*/ 32 w 42"/>
                    <a:gd name="T29" fmla="*/ 6 h 20"/>
                    <a:gd name="T30" fmla="*/ 32 w 42"/>
                    <a:gd name="T31" fmla="*/ 8 h 20"/>
                    <a:gd name="T32" fmla="*/ 32 w 42"/>
                    <a:gd name="T33" fmla="*/ 10 h 20"/>
                    <a:gd name="T34" fmla="*/ 30 w 42"/>
                    <a:gd name="T35" fmla="*/ 12 h 20"/>
                    <a:gd name="T36" fmla="*/ 28 w 42"/>
                    <a:gd name="T37" fmla="*/ 12 h 20"/>
                    <a:gd name="T38" fmla="*/ 32 w 42"/>
                    <a:gd name="T39" fmla="*/ 12 h 20"/>
                    <a:gd name="T40" fmla="*/ 42 w 42"/>
                    <a:gd name="T41" fmla="*/ 12 h 20"/>
                    <a:gd name="T42" fmla="*/ 42 w 42"/>
                    <a:gd name="T43" fmla="*/ 16 h 20"/>
                    <a:gd name="T44" fmla="*/ 42 w 42"/>
                    <a:gd name="T45" fmla="*/ 20 h 20"/>
                    <a:gd name="T46" fmla="*/ 16 w 42"/>
                    <a:gd name="T47" fmla="*/ 12 h 20"/>
                    <a:gd name="T48" fmla="*/ 23 w 42"/>
                    <a:gd name="T49" fmla="*/ 12 h 20"/>
                    <a:gd name="T50" fmla="*/ 23 w 42"/>
                    <a:gd name="T51" fmla="*/ 10 h 20"/>
                    <a:gd name="T52" fmla="*/ 23 w 42"/>
                    <a:gd name="T53" fmla="*/ 8 h 20"/>
                    <a:gd name="T54" fmla="*/ 23 w 42"/>
                    <a:gd name="T55" fmla="*/ 8 h 20"/>
                    <a:gd name="T56" fmla="*/ 19 w 42"/>
                    <a:gd name="T57" fmla="*/ 8 h 20"/>
                    <a:gd name="T58" fmla="*/ 17 w 42"/>
                    <a:gd name="T59" fmla="*/ 6 h 20"/>
                    <a:gd name="T60" fmla="*/ 14 w 42"/>
                    <a:gd name="T61" fmla="*/ 6 h 20"/>
                    <a:gd name="T62" fmla="*/ 12 w 42"/>
                    <a:gd name="T63" fmla="*/ 8 h 20"/>
                    <a:gd name="T64" fmla="*/ 9 w 42"/>
                    <a:gd name="T65" fmla="*/ 8 h 20"/>
                    <a:gd name="T66" fmla="*/ 9 w 42"/>
                    <a:gd name="T67" fmla="*/ 8 h 20"/>
                    <a:gd name="T68" fmla="*/ 9 w 42"/>
                    <a:gd name="T69" fmla="*/ 10 h 20"/>
                    <a:gd name="T70" fmla="*/ 9 w 42"/>
                    <a:gd name="T71" fmla="*/ 12 h 20"/>
                    <a:gd name="T72" fmla="*/ 16 w 42"/>
                    <a:gd name="T73" fmla="*/ 12 h 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20"/>
                    <a:gd name="T113" fmla="*/ 42 w 42"/>
                    <a:gd name="T114" fmla="*/ 20 h 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20">
                      <a:moveTo>
                        <a:pt x="42" y="20"/>
                      </a:moveTo>
                      <a:lnTo>
                        <a:pt x="21" y="20"/>
                      </a:lnTo>
                      <a:lnTo>
                        <a:pt x="10" y="20"/>
                      </a:lnTo>
                      <a:lnTo>
                        <a:pt x="1" y="20"/>
                      </a:lnTo>
                      <a:lnTo>
                        <a:pt x="1" y="14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32" y="12"/>
                      </a:lnTo>
                      <a:lnTo>
                        <a:pt x="35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6"/>
                      </a:lnTo>
                      <a:lnTo>
                        <a:pt x="42" y="18"/>
                      </a:lnTo>
                      <a:lnTo>
                        <a:pt x="42" y="20"/>
                      </a:lnTo>
                      <a:close/>
                      <a:moveTo>
                        <a:pt x="16" y="12"/>
                      </a:move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3" name="Freeform 460"/>
                <p:cNvSpPr>
                  <a:spLocks/>
                </p:cNvSpPr>
                <p:nvPr/>
              </p:nvSpPr>
              <p:spPr bwMode="auto">
                <a:xfrm>
                  <a:off x="2260" y="2531"/>
                  <a:ext cx="41" cy="22"/>
                </a:xfrm>
                <a:custGeom>
                  <a:avLst/>
                  <a:gdLst>
                    <a:gd name="T0" fmla="*/ 0 w 41"/>
                    <a:gd name="T1" fmla="*/ 22 h 22"/>
                    <a:gd name="T2" fmla="*/ 0 w 41"/>
                    <a:gd name="T3" fmla="*/ 20 h 22"/>
                    <a:gd name="T4" fmla="*/ 0 w 41"/>
                    <a:gd name="T5" fmla="*/ 18 h 22"/>
                    <a:gd name="T6" fmla="*/ 0 w 41"/>
                    <a:gd name="T7" fmla="*/ 14 h 22"/>
                    <a:gd name="T8" fmla="*/ 4 w 41"/>
                    <a:gd name="T9" fmla="*/ 12 h 22"/>
                    <a:gd name="T10" fmla="*/ 9 w 41"/>
                    <a:gd name="T11" fmla="*/ 12 h 22"/>
                    <a:gd name="T12" fmla="*/ 15 w 41"/>
                    <a:gd name="T13" fmla="*/ 12 h 22"/>
                    <a:gd name="T14" fmla="*/ 20 w 41"/>
                    <a:gd name="T15" fmla="*/ 10 h 22"/>
                    <a:gd name="T16" fmla="*/ 15 w 41"/>
                    <a:gd name="T17" fmla="*/ 10 h 22"/>
                    <a:gd name="T18" fmla="*/ 9 w 41"/>
                    <a:gd name="T19" fmla="*/ 10 h 22"/>
                    <a:gd name="T20" fmla="*/ 4 w 41"/>
                    <a:gd name="T21" fmla="*/ 8 h 22"/>
                    <a:gd name="T22" fmla="*/ 0 w 41"/>
                    <a:gd name="T23" fmla="*/ 8 h 22"/>
                    <a:gd name="T24" fmla="*/ 0 w 41"/>
                    <a:gd name="T25" fmla="*/ 6 h 22"/>
                    <a:gd name="T26" fmla="*/ 0 w 41"/>
                    <a:gd name="T27" fmla="*/ 4 h 22"/>
                    <a:gd name="T28" fmla="*/ 0 w 41"/>
                    <a:gd name="T29" fmla="*/ 0 h 22"/>
                    <a:gd name="T30" fmla="*/ 9 w 41"/>
                    <a:gd name="T31" fmla="*/ 2 h 22"/>
                    <a:gd name="T32" fmla="*/ 16 w 41"/>
                    <a:gd name="T33" fmla="*/ 4 h 22"/>
                    <a:gd name="T34" fmla="*/ 25 w 41"/>
                    <a:gd name="T35" fmla="*/ 6 h 22"/>
                    <a:gd name="T36" fmla="*/ 33 w 41"/>
                    <a:gd name="T37" fmla="*/ 8 h 22"/>
                    <a:gd name="T38" fmla="*/ 34 w 41"/>
                    <a:gd name="T39" fmla="*/ 8 h 22"/>
                    <a:gd name="T40" fmla="*/ 36 w 41"/>
                    <a:gd name="T41" fmla="*/ 10 h 22"/>
                    <a:gd name="T42" fmla="*/ 38 w 41"/>
                    <a:gd name="T43" fmla="*/ 10 h 22"/>
                    <a:gd name="T44" fmla="*/ 40 w 41"/>
                    <a:gd name="T45" fmla="*/ 10 h 22"/>
                    <a:gd name="T46" fmla="*/ 41 w 41"/>
                    <a:gd name="T47" fmla="*/ 12 h 22"/>
                    <a:gd name="T48" fmla="*/ 41 w 41"/>
                    <a:gd name="T49" fmla="*/ 12 h 22"/>
                    <a:gd name="T50" fmla="*/ 41 w 41"/>
                    <a:gd name="T51" fmla="*/ 14 h 22"/>
                    <a:gd name="T52" fmla="*/ 41 w 41"/>
                    <a:gd name="T53" fmla="*/ 16 h 22"/>
                    <a:gd name="T54" fmla="*/ 41 w 41"/>
                    <a:gd name="T55" fmla="*/ 16 h 22"/>
                    <a:gd name="T56" fmla="*/ 41 w 41"/>
                    <a:gd name="T57" fmla="*/ 18 h 22"/>
                    <a:gd name="T58" fmla="*/ 41 w 41"/>
                    <a:gd name="T59" fmla="*/ 20 h 22"/>
                    <a:gd name="T60" fmla="*/ 40 w 41"/>
                    <a:gd name="T61" fmla="*/ 20 h 22"/>
                    <a:gd name="T62" fmla="*/ 38 w 41"/>
                    <a:gd name="T63" fmla="*/ 20 h 22"/>
                    <a:gd name="T64" fmla="*/ 34 w 41"/>
                    <a:gd name="T65" fmla="*/ 20 h 22"/>
                    <a:gd name="T66" fmla="*/ 33 w 41"/>
                    <a:gd name="T67" fmla="*/ 20 h 22"/>
                    <a:gd name="T68" fmla="*/ 34 w 41"/>
                    <a:gd name="T69" fmla="*/ 20 h 22"/>
                    <a:gd name="T70" fmla="*/ 34 w 41"/>
                    <a:gd name="T71" fmla="*/ 18 h 22"/>
                    <a:gd name="T72" fmla="*/ 34 w 41"/>
                    <a:gd name="T73" fmla="*/ 16 h 22"/>
                    <a:gd name="T74" fmla="*/ 34 w 41"/>
                    <a:gd name="T75" fmla="*/ 16 h 22"/>
                    <a:gd name="T76" fmla="*/ 34 w 41"/>
                    <a:gd name="T77" fmla="*/ 16 h 22"/>
                    <a:gd name="T78" fmla="*/ 33 w 41"/>
                    <a:gd name="T79" fmla="*/ 16 h 22"/>
                    <a:gd name="T80" fmla="*/ 33 w 41"/>
                    <a:gd name="T81" fmla="*/ 14 h 22"/>
                    <a:gd name="T82" fmla="*/ 31 w 41"/>
                    <a:gd name="T83" fmla="*/ 14 h 22"/>
                    <a:gd name="T84" fmla="*/ 29 w 41"/>
                    <a:gd name="T85" fmla="*/ 14 h 22"/>
                    <a:gd name="T86" fmla="*/ 22 w 41"/>
                    <a:gd name="T87" fmla="*/ 16 h 22"/>
                    <a:gd name="T88" fmla="*/ 15 w 41"/>
                    <a:gd name="T89" fmla="*/ 18 h 22"/>
                    <a:gd name="T90" fmla="*/ 8 w 41"/>
                    <a:gd name="T91" fmla="*/ 20 h 22"/>
                    <a:gd name="T92" fmla="*/ 0 w 41"/>
                    <a:gd name="T93" fmla="*/ 22 h 2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1"/>
                    <a:gd name="T142" fmla="*/ 0 h 22"/>
                    <a:gd name="T143" fmla="*/ 41 w 41"/>
                    <a:gd name="T144" fmla="*/ 22 h 2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1" h="22">
                      <a:moveTo>
                        <a:pt x="0" y="22"/>
                      </a:move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4" y="12"/>
                      </a:lnTo>
                      <a:lnTo>
                        <a:pt x="9" y="12"/>
                      </a:lnTo>
                      <a:lnTo>
                        <a:pt x="15" y="12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9" y="10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6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40" y="20"/>
                      </a:lnTo>
                      <a:lnTo>
                        <a:pt x="38" y="20"/>
                      </a:lnTo>
                      <a:lnTo>
                        <a:pt x="34" y="20"/>
                      </a:lnTo>
                      <a:lnTo>
                        <a:pt x="33" y="20"/>
                      </a:lnTo>
                      <a:lnTo>
                        <a:pt x="34" y="20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2" y="16"/>
                      </a:lnTo>
                      <a:lnTo>
                        <a:pt x="15" y="18"/>
                      </a:lnTo>
                      <a:lnTo>
                        <a:pt x="8" y="2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4" name="Freeform 461"/>
                <p:cNvSpPr>
                  <a:spLocks/>
                </p:cNvSpPr>
                <p:nvPr/>
              </p:nvSpPr>
              <p:spPr bwMode="auto">
                <a:xfrm>
                  <a:off x="2259" y="2500"/>
                  <a:ext cx="30" cy="14"/>
                </a:xfrm>
                <a:custGeom>
                  <a:avLst/>
                  <a:gdLst>
                    <a:gd name="T0" fmla="*/ 1 w 30"/>
                    <a:gd name="T1" fmla="*/ 14 h 14"/>
                    <a:gd name="T2" fmla="*/ 1 w 30"/>
                    <a:gd name="T3" fmla="*/ 10 h 14"/>
                    <a:gd name="T4" fmla="*/ 1 w 30"/>
                    <a:gd name="T5" fmla="*/ 8 h 14"/>
                    <a:gd name="T6" fmla="*/ 1 w 30"/>
                    <a:gd name="T7" fmla="*/ 6 h 14"/>
                    <a:gd name="T8" fmla="*/ 7 w 30"/>
                    <a:gd name="T9" fmla="*/ 6 h 14"/>
                    <a:gd name="T10" fmla="*/ 5 w 30"/>
                    <a:gd name="T11" fmla="*/ 6 h 14"/>
                    <a:gd name="T12" fmla="*/ 3 w 30"/>
                    <a:gd name="T13" fmla="*/ 6 h 14"/>
                    <a:gd name="T14" fmla="*/ 3 w 30"/>
                    <a:gd name="T15" fmla="*/ 6 h 14"/>
                    <a:gd name="T16" fmla="*/ 1 w 30"/>
                    <a:gd name="T17" fmla="*/ 6 h 14"/>
                    <a:gd name="T18" fmla="*/ 1 w 30"/>
                    <a:gd name="T19" fmla="*/ 4 h 14"/>
                    <a:gd name="T20" fmla="*/ 1 w 30"/>
                    <a:gd name="T21" fmla="*/ 4 h 14"/>
                    <a:gd name="T22" fmla="*/ 0 w 30"/>
                    <a:gd name="T23" fmla="*/ 4 h 14"/>
                    <a:gd name="T24" fmla="*/ 0 w 30"/>
                    <a:gd name="T25" fmla="*/ 2 h 14"/>
                    <a:gd name="T26" fmla="*/ 0 w 30"/>
                    <a:gd name="T27" fmla="*/ 2 h 14"/>
                    <a:gd name="T28" fmla="*/ 1 w 30"/>
                    <a:gd name="T29" fmla="*/ 2 h 14"/>
                    <a:gd name="T30" fmla="*/ 1 w 30"/>
                    <a:gd name="T31" fmla="*/ 0 h 14"/>
                    <a:gd name="T32" fmla="*/ 1 w 30"/>
                    <a:gd name="T33" fmla="*/ 0 h 14"/>
                    <a:gd name="T34" fmla="*/ 3 w 30"/>
                    <a:gd name="T35" fmla="*/ 0 h 14"/>
                    <a:gd name="T36" fmla="*/ 7 w 30"/>
                    <a:gd name="T37" fmla="*/ 0 h 14"/>
                    <a:gd name="T38" fmla="*/ 9 w 30"/>
                    <a:gd name="T39" fmla="*/ 0 h 14"/>
                    <a:gd name="T40" fmla="*/ 10 w 30"/>
                    <a:gd name="T41" fmla="*/ 2 h 14"/>
                    <a:gd name="T42" fmla="*/ 10 w 30"/>
                    <a:gd name="T43" fmla="*/ 2 h 14"/>
                    <a:gd name="T44" fmla="*/ 10 w 30"/>
                    <a:gd name="T45" fmla="*/ 2 h 14"/>
                    <a:gd name="T46" fmla="*/ 9 w 30"/>
                    <a:gd name="T47" fmla="*/ 2 h 14"/>
                    <a:gd name="T48" fmla="*/ 9 w 30"/>
                    <a:gd name="T49" fmla="*/ 4 h 14"/>
                    <a:gd name="T50" fmla="*/ 9 w 30"/>
                    <a:gd name="T51" fmla="*/ 4 h 14"/>
                    <a:gd name="T52" fmla="*/ 10 w 30"/>
                    <a:gd name="T53" fmla="*/ 4 h 14"/>
                    <a:gd name="T54" fmla="*/ 10 w 30"/>
                    <a:gd name="T55" fmla="*/ 4 h 14"/>
                    <a:gd name="T56" fmla="*/ 10 w 30"/>
                    <a:gd name="T57" fmla="*/ 6 h 14"/>
                    <a:gd name="T58" fmla="*/ 12 w 30"/>
                    <a:gd name="T59" fmla="*/ 6 h 14"/>
                    <a:gd name="T60" fmla="*/ 14 w 30"/>
                    <a:gd name="T61" fmla="*/ 6 h 14"/>
                    <a:gd name="T62" fmla="*/ 17 w 30"/>
                    <a:gd name="T63" fmla="*/ 6 h 14"/>
                    <a:gd name="T64" fmla="*/ 21 w 30"/>
                    <a:gd name="T65" fmla="*/ 6 h 14"/>
                    <a:gd name="T66" fmla="*/ 26 w 30"/>
                    <a:gd name="T67" fmla="*/ 6 h 14"/>
                    <a:gd name="T68" fmla="*/ 28 w 30"/>
                    <a:gd name="T69" fmla="*/ 6 h 14"/>
                    <a:gd name="T70" fmla="*/ 30 w 30"/>
                    <a:gd name="T71" fmla="*/ 6 h 14"/>
                    <a:gd name="T72" fmla="*/ 30 w 30"/>
                    <a:gd name="T73" fmla="*/ 10 h 14"/>
                    <a:gd name="T74" fmla="*/ 30 w 30"/>
                    <a:gd name="T75" fmla="*/ 12 h 14"/>
                    <a:gd name="T76" fmla="*/ 30 w 30"/>
                    <a:gd name="T77" fmla="*/ 14 h 14"/>
                    <a:gd name="T78" fmla="*/ 23 w 30"/>
                    <a:gd name="T79" fmla="*/ 14 h 14"/>
                    <a:gd name="T80" fmla="*/ 16 w 30"/>
                    <a:gd name="T81" fmla="*/ 14 h 14"/>
                    <a:gd name="T82" fmla="*/ 9 w 30"/>
                    <a:gd name="T83" fmla="*/ 14 h 14"/>
                    <a:gd name="T84" fmla="*/ 1 w 30"/>
                    <a:gd name="T85" fmla="*/ 14 h 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"/>
                    <a:gd name="T130" fmla="*/ 0 h 14"/>
                    <a:gd name="T131" fmla="*/ 30 w 30"/>
                    <a:gd name="T132" fmla="*/ 14 h 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" h="14">
                      <a:moveTo>
                        <a:pt x="1" y="14"/>
                      </a:move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3" y="14"/>
                      </a:lnTo>
                      <a:lnTo>
                        <a:pt x="16" y="14"/>
                      </a:lnTo>
                      <a:lnTo>
                        <a:pt x="9" y="14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5" name="Freeform 462"/>
                <p:cNvSpPr>
                  <a:spLocks noEditPoints="1"/>
                </p:cNvSpPr>
                <p:nvPr/>
              </p:nvSpPr>
              <p:spPr bwMode="auto">
                <a:xfrm>
                  <a:off x="2259" y="2465"/>
                  <a:ext cx="32" cy="21"/>
                </a:xfrm>
                <a:custGeom>
                  <a:avLst/>
                  <a:gdLst>
                    <a:gd name="T0" fmla="*/ 10 w 32"/>
                    <a:gd name="T1" fmla="*/ 21 h 21"/>
                    <a:gd name="T2" fmla="*/ 7 w 32"/>
                    <a:gd name="T3" fmla="*/ 21 h 21"/>
                    <a:gd name="T4" fmla="*/ 5 w 32"/>
                    <a:gd name="T5" fmla="*/ 21 h 21"/>
                    <a:gd name="T6" fmla="*/ 3 w 32"/>
                    <a:gd name="T7" fmla="*/ 19 h 21"/>
                    <a:gd name="T8" fmla="*/ 1 w 32"/>
                    <a:gd name="T9" fmla="*/ 19 h 21"/>
                    <a:gd name="T10" fmla="*/ 1 w 32"/>
                    <a:gd name="T11" fmla="*/ 16 h 21"/>
                    <a:gd name="T12" fmla="*/ 1 w 32"/>
                    <a:gd name="T13" fmla="*/ 14 h 21"/>
                    <a:gd name="T14" fmla="*/ 1 w 32"/>
                    <a:gd name="T15" fmla="*/ 14 h 21"/>
                    <a:gd name="T16" fmla="*/ 0 w 32"/>
                    <a:gd name="T17" fmla="*/ 12 h 21"/>
                    <a:gd name="T18" fmla="*/ 1 w 32"/>
                    <a:gd name="T19" fmla="*/ 10 h 21"/>
                    <a:gd name="T20" fmla="*/ 1 w 32"/>
                    <a:gd name="T21" fmla="*/ 6 h 21"/>
                    <a:gd name="T22" fmla="*/ 1 w 32"/>
                    <a:gd name="T23" fmla="*/ 6 h 21"/>
                    <a:gd name="T24" fmla="*/ 3 w 32"/>
                    <a:gd name="T25" fmla="*/ 4 h 21"/>
                    <a:gd name="T26" fmla="*/ 5 w 32"/>
                    <a:gd name="T27" fmla="*/ 4 h 21"/>
                    <a:gd name="T28" fmla="*/ 7 w 32"/>
                    <a:gd name="T29" fmla="*/ 2 h 21"/>
                    <a:gd name="T30" fmla="*/ 17 w 32"/>
                    <a:gd name="T31" fmla="*/ 2 h 21"/>
                    <a:gd name="T32" fmla="*/ 25 w 32"/>
                    <a:gd name="T33" fmla="*/ 2 h 21"/>
                    <a:gd name="T34" fmla="*/ 26 w 32"/>
                    <a:gd name="T35" fmla="*/ 2 h 21"/>
                    <a:gd name="T36" fmla="*/ 28 w 32"/>
                    <a:gd name="T37" fmla="*/ 2 h 21"/>
                    <a:gd name="T38" fmla="*/ 30 w 32"/>
                    <a:gd name="T39" fmla="*/ 2 h 21"/>
                    <a:gd name="T40" fmla="*/ 30 w 32"/>
                    <a:gd name="T41" fmla="*/ 0 h 21"/>
                    <a:gd name="T42" fmla="*/ 30 w 32"/>
                    <a:gd name="T43" fmla="*/ 4 h 21"/>
                    <a:gd name="T44" fmla="*/ 30 w 32"/>
                    <a:gd name="T45" fmla="*/ 8 h 21"/>
                    <a:gd name="T46" fmla="*/ 30 w 32"/>
                    <a:gd name="T47" fmla="*/ 8 h 21"/>
                    <a:gd name="T48" fmla="*/ 28 w 32"/>
                    <a:gd name="T49" fmla="*/ 8 h 21"/>
                    <a:gd name="T50" fmla="*/ 26 w 32"/>
                    <a:gd name="T51" fmla="*/ 8 h 21"/>
                    <a:gd name="T52" fmla="*/ 28 w 32"/>
                    <a:gd name="T53" fmla="*/ 10 h 21"/>
                    <a:gd name="T54" fmla="*/ 30 w 32"/>
                    <a:gd name="T55" fmla="*/ 10 h 21"/>
                    <a:gd name="T56" fmla="*/ 32 w 32"/>
                    <a:gd name="T57" fmla="*/ 12 h 21"/>
                    <a:gd name="T58" fmla="*/ 32 w 32"/>
                    <a:gd name="T59" fmla="*/ 14 h 21"/>
                    <a:gd name="T60" fmla="*/ 30 w 32"/>
                    <a:gd name="T61" fmla="*/ 19 h 21"/>
                    <a:gd name="T62" fmla="*/ 23 w 32"/>
                    <a:gd name="T63" fmla="*/ 21 h 21"/>
                    <a:gd name="T64" fmla="*/ 16 w 32"/>
                    <a:gd name="T65" fmla="*/ 21 h 21"/>
                    <a:gd name="T66" fmla="*/ 14 w 32"/>
                    <a:gd name="T67" fmla="*/ 19 h 21"/>
                    <a:gd name="T68" fmla="*/ 14 w 32"/>
                    <a:gd name="T69" fmla="*/ 14 h 21"/>
                    <a:gd name="T70" fmla="*/ 12 w 32"/>
                    <a:gd name="T71" fmla="*/ 12 h 21"/>
                    <a:gd name="T72" fmla="*/ 12 w 32"/>
                    <a:gd name="T73" fmla="*/ 10 h 21"/>
                    <a:gd name="T74" fmla="*/ 10 w 32"/>
                    <a:gd name="T75" fmla="*/ 8 h 21"/>
                    <a:gd name="T76" fmla="*/ 10 w 32"/>
                    <a:gd name="T77" fmla="*/ 8 h 21"/>
                    <a:gd name="T78" fmla="*/ 9 w 32"/>
                    <a:gd name="T79" fmla="*/ 8 h 21"/>
                    <a:gd name="T80" fmla="*/ 7 w 32"/>
                    <a:gd name="T81" fmla="*/ 10 h 21"/>
                    <a:gd name="T82" fmla="*/ 7 w 32"/>
                    <a:gd name="T83" fmla="*/ 12 h 21"/>
                    <a:gd name="T84" fmla="*/ 7 w 32"/>
                    <a:gd name="T85" fmla="*/ 12 h 21"/>
                    <a:gd name="T86" fmla="*/ 9 w 32"/>
                    <a:gd name="T87" fmla="*/ 14 h 21"/>
                    <a:gd name="T88" fmla="*/ 10 w 32"/>
                    <a:gd name="T89" fmla="*/ 14 h 21"/>
                    <a:gd name="T90" fmla="*/ 17 w 32"/>
                    <a:gd name="T91" fmla="*/ 8 h 21"/>
                    <a:gd name="T92" fmla="*/ 17 w 32"/>
                    <a:gd name="T93" fmla="*/ 10 h 21"/>
                    <a:gd name="T94" fmla="*/ 17 w 32"/>
                    <a:gd name="T95" fmla="*/ 12 h 21"/>
                    <a:gd name="T96" fmla="*/ 19 w 32"/>
                    <a:gd name="T97" fmla="*/ 14 h 21"/>
                    <a:gd name="T98" fmla="*/ 19 w 32"/>
                    <a:gd name="T99" fmla="*/ 14 h 21"/>
                    <a:gd name="T100" fmla="*/ 21 w 32"/>
                    <a:gd name="T101" fmla="*/ 14 h 21"/>
                    <a:gd name="T102" fmla="*/ 23 w 32"/>
                    <a:gd name="T103" fmla="*/ 14 h 21"/>
                    <a:gd name="T104" fmla="*/ 23 w 32"/>
                    <a:gd name="T105" fmla="*/ 14 h 21"/>
                    <a:gd name="T106" fmla="*/ 25 w 32"/>
                    <a:gd name="T107" fmla="*/ 14 h 21"/>
                    <a:gd name="T108" fmla="*/ 25 w 32"/>
                    <a:gd name="T109" fmla="*/ 12 h 21"/>
                    <a:gd name="T110" fmla="*/ 25 w 32"/>
                    <a:gd name="T111" fmla="*/ 12 h 21"/>
                    <a:gd name="T112" fmla="*/ 25 w 32"/>
                    <a:gd name="T113" fmla="*/ 10 h 21"/>
                    <a:gd name="T114" fmla="*/ 23 w 32"/>
                    <a:gd name="T115" fmla="*/ 10 h 21"/>
                    <a:gd name="T116" fmla="*/ 23 w 32"/>
                    <a:gd name="T117" fmla="*/ 8 h 21"/>
                    <a:gd name="T118" fmla="*/ 21 w 32"/>
                    <a:gd name="T119" fmla="*/ 8 h 21"/>
                    <a:gd name="T120" fmla="*/ 19 w 32"/>
                    <a:gd name="T121" fmla="*/ 8 h 21"/>
                    <a:gd name="T122" fmla="*/ 17 w 32"/>
                    <a:gd name="T123" fmla="*/ 8 h 21"/>
                    <a:gd name="T124" fmla="*/ 17 w 32"/>
                    <a:gd name="T125" fmla="*/ 8 h 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2"/>
                    <a:gd name="T190" fmla="*/ 0 h 21"/>
                    <a:gd name="T191" fmla="*/ 32 w 32"/>
                    <a:gd name="T192" fmla="*/ 21 h 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2" h="21">
                      <a:moveTo>
                        <a:pt x="10" y="14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2" y="2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9"/>
                      </a:lnTo>
                      <a:lnTo>
                        <a:pt x="28" y="21"/>
                      </a:lnTo>
                      <a:lnTo>
                        <a:pt x="23" y="21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0" y="14"/>
                      </a:lnTo>
                      <a:close/>
                      <a:moveTo>
                        <a:pt x="17" y="8"/>
                      </a:moveTo>
                      <a:lnTo>
                        <a:pt x="17" y="10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6" name="Freeform 463"/>
                <p:cNvSpPr>
                  <a:spLocks/>
                </p:cNvSpPr>
                <p:nvPr/>
              </p:nvSpPr>
              <p:spPr bwMode="auto">
                <a:xfrm>
                  <a:off x="2259" y="2426"/>
                  <a:ext cx="30" cy="19"/>
                </a:xfrm>
                <a:custGeom>
                  <a:avLst/>
                  <a:gdLst>
                    <a:gd name="T0" fmla="*/ 1 w 30"/>
                    <a:gd name="T1" fmla="*/ 19 h 19"/>
                    <a:gd name="T2" fmla="*/ 1 w 30"/>
                    <a:gd name="T3" fmla="*/ 12 h 19"/>
                    <a:gd name="T4" fmla="*/ 7 w 30"/>
                    <a:gd name="T5" fmla="*/ 12 h 19"/>
                    <a:gd name="T6" fmla="*/ 5 w 30"/>
                    <a:gd name="T7" fmla="*/ 12 h 19"/>
                    <a:gd name="T8" fmla="*/ 3 w 30"/>
                    <a:gd name="T9" fmla="*/ 12 h 19"/>
                    <a:gd name="T10" fmla="*/ 3 w 30"/>
                    <a:gd name="T11" fmla="*/ 10 h 19"/>
                    <a:gd name="T12" fmla="*/ 1 w 30"/>
                    <a:gd name="T13" fmla="*/ 10 h 19"/>
                    <a:gd name="T14" fmla="*/ 1 w 30"/>
                    <a:gd name="T15" fmla="*/ 8 h 19"/>
                    <a:gd name="T16" fmla="*/ 1 w 30"/>
                    <a:gd name="T17" fmla="*/ 8 h 19"/>
                    <a:gd name="T18" fmla="*/ 0 w 30"/>
                    <a:gd name="T19" fmla="*/ 8 h 19"/>
                    <a:gd name="T20" fmla="*/ 0 w 30"/>
                    <a:gd name="T21" fmla="*/ 6 h 19"/>
                    <a:gd name="T22" fmla="*/ 0 w 30"/>
                    <a:gd name="T23" fmla="*/ 4 h 19"/>
                    <a:gd name="T24" fmla="*/ 1 w 30"/>
                    <a:gd name="T25" fmla="*/ 4 h 19"/>
                    <a:gd name="T26" fmla="*/ 1 w 30"/>
                    <a:gd name="T27" fmla="*/ 4 h 19"/>
                    <a:gd name="T28" fmla="*/ 3 w 30"/>
                    <a:gd name="T29" fmla="*/ 2 h 19"/>
                    <a:gd name="T30" fmla="*/ 5 w 30"/>
                    <a:gd name="T31" fmla="*/ 0 h 19"/>
                    <a:gd name="T32" fmla="*/ 7 w 30"/>
                    <a:gd name="T33" fmla="*/ 0 h 19"/>
                    <a:gd name="T34" fmla="*/ 12 w 30"/>
                    <a:gd name="T35" fmla="*/ 0 h 19"/>
                    <a:gd name="T36" fmla="*/ 16 w 30"/>
                    <a:gd name="T37" fmla="*/ 0 h 19"/>
                    <a:gd name="T38" fmla="*/ 21 w 30"/>
                    <a:gd name="T39" fmla="*/ 0 h 19"/>
                    <a:gd name="T40" fmla="*/ 26 w 30"/>
                    <a:gd name="T41" fmla="*/ 0 h 19"/>
                    <a:gd name="T42" fmla="*/ 30 w 30"/>
                    <a:gd name="T43" fmla="*/ 0 h 19"/>
                    <a:gd name="T44" fmla="*/ 30 w 30"/>
                    <a:gd name="T45" fmla="*/ 4 h 19"/>
                    <a:gd name="T46" fmla="*/ 30 w 30"/>
                    <a:gd name="T47" fmla="*/ 6 h 19"/>
                    <a:gd name="T48" fmla="*/ 30 w 30"/>
                    <a:gd name="T49" fmla="*/ 8 h 19"/>
                    <a:gd name="T50" fmla="*/ 14 w 30"/>
                    <a:gd name="T51" fmla="*/ 8 h 19"/>
                    <a:gd name="T52" fmla="*/ 12 w 30"/>
                    <a:gd name="T53" fmla="*/ 8 h 19"/>
                    <a:gd name="T54" fmla="*/ 12 w 30"/>
                    <a:gd name="T55" fmla="*/ 8 h 19"/>
                    <a:gd name="T56" fmla="*/ 12 w 30"/>
                    <a:gd name="T57" fmla="*/ 8 h 19"/>
                    <a:gd name="T58" fmla="*/ 10 w 30"/>
                    <a:gd name="T59" fmla="*/ 8 h 19"/>
                    <a:gd name="T60" fmla="*/ 10 w 30"/>
                    <a:gd name="T61" fmla="*/ 8 h 19"/>
                    <a:gd name="T62" fmla="*/ 10 w 30"/>
                    <a:gd name="T63" fmla="*/ 8 h 19"/>
                    <a:gd name="T64" fmla="*/ 9 w 30"/>
                    <a:gd name="T65" fmla="*/ 8 h 19"/>
                    <a:gd name="T66" fmla="*/ 9 w 30"/>
                    <a:gd name="T67" fmla="*/ 10 h 19"/>
                    <a:gd name="T68" fmla="*/ 9 w 30"/>
                    <a:gd name="T69" fmla="*/ 10 h 19"/>
                    <a:gd name="T70" fmla="*/ 10 w 30"/>
                    <a:gd name="T71" fmla="*/ 10 h 19"/>
                    <a:gd name="T72" fmla="*/ 10 w 30"/>
                    <a:gd name="T73" fmla="*/ 10 h 19"/>
                    <a:gd name="T74" fmla="*/ 10 w 30"/>
                    <a:gd name="T75" fmla="*/ 12 h 19"/>
                    <a:gd name="T76" fmla="*/ 16 w 30"/>
                    <a:gd name="T77" fmla="*/ 12 h 19"/>
                    <a:gd name="T78" fmla="*/ 23 w 30"/>
                    <a:gd name="T79" fmla="*/ 12 h 19"/>
                    <a:gd name="T80" fmla="*/ 26 w 30"/>
                    <a:gd name="T81" fmla="*/ 12 h 19"/>
                    <a:gd name="T82" fmla="*/ 30 w 30"/>
                    <a:gd name="T83" fmla="*/ 12 h 19"/>
                    <a:gd name="T84" fmla="*/ 30 w 30"/>
                    <a:gd name="T85" fmla="*/ 19 h 19"/>
                    <a:gd name="T86" fmla="*/ 23 w 30"/>
                    <a:gd name="T87" fmla="*/ 19 h 19"/>
                    <a:gd name="T88" fmla="*/ 16 w 30"/>
                    <a:gd name="T89" fmla="*/ 19 h 19"/>
                    <a:gd name="T90" fmla="*/ 9 w 30"/>
                    <a:gd name="T91" fmla="*/ 19 h 19"/>
                    <a:gd name="T92" fmla="*/ 1 w 30"/>
                    <a:gd name="T93" fmla="*/ 19 h 1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0"/>
                    <a:gd name="T142" fmla="*/ 0 h 19"/>
                    <a:gd name="T143" fmla="*/ 30 w 30"/>
                    <a:gd name="T144" fmla="*/ 19 h 1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0" h="19">
                      <a:moveTo>
                        <a:pt x="1" y="19"/>
                      </a:moveTo>
                      <a:lnTo>
                        <a:pt x="1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26" y="12"/>
                      </a:lnTo>
                      <a:lnTo>
                        <a:pt x="30" y="12"/>
                      </a:lnTo>
                      <a:lnTo>
                        <a:pt x="30" y="19"/>
                      </a:lnTo>
                      <a:lnTo>
                        <a:pt x="23" y="19"/>
                      </a:lnTo>
                      <a:lnTo>
                        <a:pt x="16" y="19"/>
                      </a:lnTo>
                      <a:lnTo>
                        <a:pt x="9" y="19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7" name="Freeform 464"/>
                <p:cNvSpPr>
                  <a:spLocks noEditPoints="1"/>
                </p:cNvSpPr>
                <p:nvPr/>
              </p:nvSpPr>
              <p:spPr bwMode="auto">
                <a:xfrm>
                  <a:off x="2259" y="2385"/>
                  <a:ext cx="32" cy="21"/>
                </a:xfrm>
                <a:custGeom>
                  <a:avLst/>
                  <a:gdLst>
                    <a:gd name="T0" fmla="*/ 16 w 32"/>
                    <a:gd name="T1" fmla="*/ 21 h 21"/>
                    <a:gd name="T2" fmla="*/ 10 w 32"/>
                    <a:gd name="T3" fmla="*/ 21 h 21"/>
                    <a:gd name="T4" fmla="*/ 9 w 32"/>
                    <a:gd name="T5" fmla="*/ 21 h 21"/>
                    <a:gd name="T6" fmla="*/ 5 w 32"/>
                    <a:gd name="T7" fmla="*/ 19 h 21"/>
                    <a:gd name="T8" fmla="*/ 3 w 32"/>
                    <a:gd name="T9" fmla="*/ 17 h 21"/>
                    <a:gd name="T10" fmla="*/ 1 w 32"/>
                    <a:gd name="T11" fmla="*/ 15 h 21"/>
                    <a:gd name="T12" fmla="*/ 0 w 32"/>
                    <a:gd name="T13" fmla="*/ 13 h 21"/>
                    <a:gd name="T14" fmla="*/ 0 w 32"/>
                    <a:gd name="T15" fmla="*/ 10 h 21"/>
                    <a:gd name="T16" fmla="*/ 0 w 32"/>
                    <a:gd name="T17" fmla="*/ 8 h 21"/>
                    <a:gd name="T18" fmla="*/ 1 w 32"/>
                    <a:gd name="T19" fmla="*/ 6 h 21"/>
                    <a:gd name="T20" fmla="*/ 3 w 32"/>
                    <a:gd name="T21" fmla="*/ 4 h 21"/>
                    <a:gd name="T22" fmla="*/ 5 w 32"/>
                    <a:gd name="T23" fmla="*/ 2 h 21"/>
                    <a:gd name="T24" fmla="*/ 9 w 32"/>
                    <a:gd name="T25" fmla="*/ 2 h 21"/>
                    <a:gd name="T26" fmla="*/ 10 w 32"/>
                    <a:gd name="T27" fmla="*/ 2 h 21"/>
                    <a:gd name="T28" fmla="*/ 14 w 32"/>
                    <a:gd name="T29" fmla="*/ 0 h 21"/>
                    <a:gd name="T30" fmla="*/ 16 w 32"/>
                    <a:gd name="T31" fmla="*/ 0 h 21"/>
                    <a:gd name="T32" fmla="*/ 19 w 32"/>
                    <a:gd name="T33" fmla="*/ 0 h 21"/>
                    <a:gd name="T34" fmla="*/ 23 w 32"/>
                    <a:gd name="T35" fmla="*/ 2 h 21"/>
                    <a:gd name="T36" fmla="*/ 25 w 32"/>
                    <a:gd name="T37" fmla="*/ 2 h 21"/>
                    <a:gd name="T38" fmla="*/ 26 w 32"/>
                    <a:gd name="T39" fmla="*/ 4 h 21"/>
                    <a:gd name="T40" fmla="*/ 28 w 32"/>
                    <a:gd name="T41" fmla="*/ 4 h 21"/>
                    <a:gd name="T42" fmla="*/ 30 w 32"/>
                    <a:gd name="T43" fmla="*/ 6 h 21"/>
                    <a:gd name="T44" fmla="*/ 32 w 32"/>
                    <a:gd name="T45" fmla="*/ 8 h 21"/>
                    <a:gd name="T46" fmla="*/ 32 w 32"/>
                    <a:gd name="T47" fmla="*/ 10 h 21"/>
                    <a:gd name="T48" fmla="*/ 32 w 32"/>
                    <a:gd name="T49" fmla="*/ 13 h 21"/>
                    <a:gd name="T50" fmla="*/ 30 w 32"/>
                    <a:gd name="T51" fmla="*/ 15 h 21"/>
                    <a:gd name="T52" fmla="*/ 28 w 32"/>
                    <a:gd name="T53" fmla="*/ 19 h 21"/>
                    <a:gd name="T54" fmla="*/ 26 w 32"/>
                    <a:gd name="T55" fmla="*/ 21 h 21"/>
                    <a:gd name="T56" fmla="*/ 23 w 32"/>
                    <a:gd name="T57" fmla="*/ 21 h 21"/>
                    <a:gd name="T58" fmla="*/ 19 w 32"/>
                    <a:gd name="T59" fmla="*/ 21 h 21"/>
                    <a:gd name="T60" fmla="*/ 16 w 32"/>
                    <a:gd name="T61" fmla="*/ 21 h 21"/>
                    <a:gd name="T62" fmla="*/ 16 w 32"/>
                    <a:gd name="T63" fmla="*/ 21 h 21"/>
                    <a:gd name="T64" fmla="*/ 16 w 32"/>
                    <a:gd name="T65" fmla="*/ 15 h 21"/>
                    <a:gd name="T66" fmla="*/ 17 w 32"/>
                    <a:gd name="T67" fmla="*/ 15 h 21"/>
                    <a:gd name="T68" fmla="*/ 19 w 32"/>
                    <a:gd name="T69" fmla="*/ 15 h 21"/>
                    <a:gd name="T70" fmla="*/ 21 w 32"/>
                    <a:gd name="T71" fmla="*/ 15 h 21"/>
                    <a:gd name="T72" fmla="*/ 21 w 32"/>
                    <a:gd name="T73" fmla="*/ 13 h 21"/>
                    <a:gd name="T74" fmla="*/ 23 w 32"/>
                    <a:gd name="T75" fmla="*/ 13 h 21"/>
                    <a:gd name="T76" fmla="*/ 23 w 32"/>
                    <a:gd name="T77" fmla="*/ 13 h 21"/>
                    <a:gd name="T78" fmla="*/ 23 w 32"/>
                    <a:gd name="T79" fmla="*/ 13 h 21"/>
                    <a:gd name="T80" fmla="*/ 23 w 32"/>
                    <a:gd name="T81" fmla="*/ 10 h 21"/>
                    <a:gd name="T82" fmla="*/ 23 w 32"/>
                    <a:gd name="T83" fmla="*/ 10 h 21"/>
                    <a:gd name="T84" fmla="*/ 23 w 32"/>
                    <a:gd name="T85" fmla="*/ 10 h 21"/>
                    <a:gd name="T86" fmla="*/ 23 w 32"/>
                    <a:gd name="T87" fmla="*/ 8 h 21"/>
                    <a:gd name="T88" fmla="*/ 21 w 32"/>
                    <a:gd name="T89" fmla="*/ 8 h 21"/>
                    <a:gd name="T90" fmla="*/ 21 w 32"/>
                    <a:gd name="T91" fmla="*/ 8 h 21"/>
                    <a:gd name="T92" fmla="*/ 19 w 32"/>
                    <a:gd name="T93" fmla="*/ 8 h 21"/>
                    <a:gd name="T94" fmla="*/ 17 w 32"/>
                    <a:gd name="T95" fmla="*/ 8 h 21"/>
                    <a:gd name="T96" fmla="*/ 16 w 32"/>
                    <a:gd name="T97" fmla="*/ 8 h 21"/>
                    <a:gd name="T98" fmla="*/ 10 w 32"/>
                    <a:gd name="T99" fmla="*/ 8 h 21"/>
                    <a:gd name="T100" fmla="*/ 9 w 32"/>
                    <a:gd name="T101" fmla="*/ 8 h 21"/>
                    <a:gd name="T102" fmla="*/ 9 w 32"/>
                    <a:gd name="T103" fmla="*/ 10 h 21"/>
                    <a:gd name="T104" fmla="*/ 9 w 32"/>
                    <a:gd name="T105" fmla="*/ 10 h 21"/>
                    <a:gd name="T106" fmla="*/ 9 w 32"/>
                    <a:gd name="T107" fmla="*/ 10 h 21"/>
                    <a:gd name="T108" fmla="*/ 9 w 32"/>
                    <a:gd name="T109" fmla="*/ 13 h 21"/>
                    <a:gd name="T110" fmla="*/ 9 w 32"/>
                    <a:gd name="T111" fmla="*/ 13 h 21"/>
                    <a:gd name="T112" fmla="*/ 9 w 32"/>
                    <a:gd name="T113" fmla="*/ 13 h 21"/>
                    <a:gd name="T114" fmla="*/ 10 w 32"/>
                    <a:gd name="T115" fmla="*/ 13 h 21"/>
                    <a:gd name="T116" fmla="*/ 12 w 32"/>
                    <a:gd name="T117" fmla="*/ 15 h 21"/>
                    <a:gd name="T118" fmla="*/ 14 w 32"/>
                    <a:gd name="T119" fmla="*/ 15 h 21"/>
                    <a:gd name="T120" fmla="*/ 16 w 32"/>
                    <a:gd name="T121" fmla="*/ 15 h 21"/>
                    <a:gd name="T122" fmla="*/ 16 w 32"/>
                    <a:gd name="T123" fmla="*/ 15 h 2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2"/>
                    <a:gd name="T187" fmla="*/ 0 h 21"/>
                    <a:gd name="T188" fmla="*/ 32 w 32"/>
                    <a:gd name="T189" fmla="*/ 21 h 2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2" h="21">
                      <a:moveTo>
                        <a:pt x="16" y="21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8" y="19"/>
                      </a:lnTo>
                      <a:lnTo>
                        <a:pt x="26" y="21"/>
                      </a:lnTo>
                      <a:lnTo>
                        <a:pt x="23" y="21"/>
                      </a:lnTo>
                      <a:lnTo>
                        <a:pt x="19" y="21"/>
                      </a:lnTo>
                      <a:lnTo>
                        <a:pt x="16" y="21"/>
                      </a:lnTo>
                      <a:close/>
                      <a:moveTo>
                        <a:pt x="16" y="15"/>
                      </a:move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8" name="Freeform 465"/>
                <p:cNvSpPr>
                  <a:spLocks/>
                </p:cNvSpPr>
                <p:nvPr/>
              </p:nvSpPr>
              <p:spPr bwMode="auto">
                <a:xfrm>
                  <a:off x="2259" y="2348"/>
                  <a:ext cx="32" cy="19"/>
                </a:xfrm>
                <a:custGeom>
                  <a:avLst/>
                  <a:gdLst>
                    <a:gd name="T0" fmla="*/ 23 w 32"/>
                    <a:gd name="T1" fmla="*/ 17 h 19"/>
                    <a:gd name="T2" fmla="*/ 21 w 32"/>
                    <a:gd name="T3" fmla="*/ 13 h 19"/>
                    <a:gd name="T4" fmla="*/ 23 w 32"/>
                    <a:gd name="T5" fmla="*/ 11 h 19"/>
                    <a:gd name="T6" fmla="*/ 23 w 32"/>
                    <a:gd name="T7" fmla="*/ 11 h 19"/>
                    <a:gd name="T8" fmla="*/ 25 w 32"/>
                    <a:gd name="T9" fmla="*/ 11 h 19"/>
                    <a:gd name="T10" fmla="*/ 25 w 32"/>
                    <a:gd name="T11" fmla="*/ 9 h 19"/>
                    <a:gd name="T12" fmla="*/ 25 w 32"/>
                    <a:gd name="T13" fmla="*/ 7 h 19"/>
                    <a:gd name="T14" fmla="*/ 25 w 32"/>
                    <a:gd name="T15" fmla="*/ 7 h 19"/>
                    <a:gd name="T16" fmla="*/ 23 w 32"/>
                    <a:gd name="T17" fmla="*/ 7 h 19"/>
                    <a:gd name="T18" fmla="*/ 21 w 32"/>
                    <a:gd name="T19" fmla="*/ 7 h 19"/>
                    <a:gd name="T20" fmla="*/ 21 w 32"/>
                    <a:gd name="T21" fmla="*/ 7 h 19"/>
                    <a:gd name="T22" fmla="*/ 21 w 32"/>
                    <a:gd name="T23" fmla="*/ 9 h 19"/>
                    <a:gd name="T24" fmla="*/ 19 w 32"/>
                    <a:gd name="T25" fmla="*/ 9 h 19"/>
                    <a:gd name="T26" fmla="*/ 19 w 32"/>
                    <a:gd name="T27" fmla="*/ 13 h 19"/>
                    <a:gd name="T28" fmla="*/ 17 w 32"/>
                    <a:gd name="T29" fmla="*/ 15 h 19"/>
                    <a:gd name="T30" fmla="*/ 16 w 32"/>
                    <a:gd name="T31" fmla="*/ 17 h 19"/>
                    <a:gd name="T32" fmla="*/ 14 w 32"/>
                    <a:gd name="T33" fmla="*/ 17 h 19"/>
                    <a:gd name="T34" fmla="*/ 12 w 32"/>
                    <a:gd name="T35" fmla="*/ 17 h 19"/>
                    <a:gd name="T36" fmla="*/ 5 w 32"/>
                    <a:gd name="T37" fmla="*/ 17 h 19"/>
                    <a:gd name="T38" fmla="*/ 3 w 32"/>
                    <a:gd name="T39" fmla="*/ 17 h 19"/>
                    <a:gd name="T40" fmla="*/ 1 w 32"/>
                    <a:gd name="T41" fmla="*/ 15 h 19"/>
                    <a:gd name="T42" fmla="*/ 1 w 32"/>
                    <a:gd name="T43" fmla="*/ 13 h 19"/>
                    <a:gd name="T44" fmla="*/ 0 w 32"/>
                    <a:gd name="T45" fmla="*/ 9 h 19"/>
                    <a:gd name="T46" fmla="*/ 1 w 32"/>
                    <a:gd name="T47" fmla="*/ 7 h 19"/>
                    <a:gd name="T48" fmla="*/ 1 w 32"/>
                    <a:gd name="T49" fmla="*/ 4 h 19"/>
                    <a:gd name="T50" fmla="*/ 3 w 32"/>
                    <a:gd name="T51" fmla="*/ 2 h 19"/>
                    <a:gd name="T52" fmla="*/ 3 w 32"/>
                    <a:gd name="T53" fmla="*/ 2 h 19"/>
                    <a:gd name="T54" fmla="*/ 7 w 32"/>
                    <a:gd name="T55" fmla="*/ 0 h 19"/>
                    <a:gd name="T56" fmla="*/ 9 w 32"/>
                    <a:gd name="T57" fmla="*/ 7 h 19"/>
                    <a:gd name="T58" fmla="*/ 9 w 32"/>
                    <a:gd name="T59" fmla="*/ 7 h 19"/>
                    <a:gd name="T60" fmla="*/ 7 w 32"/>
                    <a:gd name="T61" fmla="*/ 9 h 19"/>
                    <a:gd name="T62" fmla="*/ 7 w 32"/>
                    <a:gd name="T63" fmla="*/ 9 h 19"/>
                    <a:gd name="T64" fmla="*/ 7 w 32"/>
                    <a:gd name="T65" fmla="*/ 11 h 19"/>
                    <a:gd name="T66" fmla="*/ 7 w 32"/>
                    <a:gd name="T67" fmla="*/ 11 h 19"/>
                    <a:gd name="T68" fmla="*/ 9 w 32"/>
                    <a:gd name="T69" fmla="*/ 11 h 19"/>
                    <a:gd name="T70" fmla="*/ 10 w 32"/>
                    <a:gd name="T71" fmla="*/ 11 h 19"/>
                    <a:gd name="T72" fmla="*/ 10 w 32"/>
                    <a:gd name="T73" fmla="*/ 11 h 19"/>
                    <a:gd name="T74" fmla="*/ 10 w 32"/>
                    <a:gd name="T75" fmla="*/ 11 h 19"/>
                    <a:gd name="T76" fmla="*/ 12 w 32"/>
                    <a:gd name="T77" fmla="*/ 9 h 19"/>
                    <a:gd name="T78" fmla="*/ 12 w 32"/>
                    <a:gd name="T79" fmla="*/ 4 h 19"/>
                    <a:gd name="T80" fmla="*/ 14 w 32"/>
                    <a:gd name="T81" fmla="*/ 2 h 19"/>
                    <a:gd name="T82" fmla="*/ 16 w 32"/>
                    <a:gd name="T83" fmla="*/ 0 h 19"/>
                    <a:gd name="T84" fmla="*/ 21 w 32"/>
                    <a:gd name="T85" fmla="*/ 0 h 19"/>
                    <a:gd name="T86" fmla="*/ 28 w 32"/>
                    <a:gd name="T87" fmla="*/ 0 h 19"/>
                    <a:gd name="T88" fmla="*/ 28 w 32"/>
                    <a:gd name="T89" fmla="*/ 2 h 19"/>
                    <a:gd name="T90" fmla="*/ 32 w 32"/>
                    <a:gd name="T91" fmla="*/ 4 h 19"/>
                    <a:gd name="T92" fmla="*/ 32 w 32"/>
                    <a:gd name="T93" fmla="*/ 9 h 19"/>
                    <a:gd name="T94" fmla="*/ 30 w 32"/>
                    <a:gd name="T95" fmla="*/ 13 h 19"/>
                    <a:gd name="T96" fmla="*/ 28 w 32"/>
                    <a:gd name="T97" fmla="*/ 15 h 19"/>
                    <a:gd name="T98" fmla="*/ 26 w 32"/>
                    <a:gd name="T99" fmla="*/ 17 h 19"/>
                    <a:gd name="T100" fmla="*/ 23 w 32"/>
                    <a:gd name="T101" fmla="*/ 19 h 1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19"/>
                    <a:gd name="T155" fmla="*/ 32 w 32"/>
                    <a:gd name="T156" fmla="*/ 19 h 1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19">
                      <a:moveTo>
                        <a:pt x="23" y="19"/>
                      </a:move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2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8" y="17"/>
                      </a:lnTo>
                      <a:lnTo>
                        <a:pt x="26" y="17"/>
                      </a:lnTo>
                      <a:lnTo>
                        <a:pt x="25" y="19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9" name="Freeform 466"/>
                <p:cNvSpPr>
                  <a:spLocks noEditPoints="1"/>
                </p:cNvSpPr>
                <p:nvPr/>
              </p:nvSpPr>
              <p:spPr bwMode="auto">
                <a:xfrm>
                  <a:off x="2259" y="2309"/>
                  <a:ext cx="32" cy="21"/>
                </a:xfrm>
                <a:custGeom>
                  <a:avLst/>
                  <a:gdLst>
                    <a:gd name="T0" fmla="*/ 19 w 32"/>
                    <a:gd name="T1" fmla="*/ 13 h 21"/>
                    <a:gd name="T2" fmla="*/ 21 w 32"/>
                    <a:gd name="T3" fmla="*/ 13 h 21"/>
                    <a:gd name="T4" fmla="*/ 23 w 32"/>
                    <a:gd name="T5" fmla="*/ 13 h 21"/>
                    <a:gd name="T6" fmla="*/ 25 w 32"/>
                    <a:gd name="T7" fmla="*/ 13 h 21"/>
                    <a:gd name="T8" fmla="*/ 25 w 32"/>
                    <a:gd name="T9" fmla="*/ 11 h 21"/>
                    <a:gd name="T10" fmla="*/ 25 w 32"/>
                    <a:gd name="T11" fmla="*/ 9 h 21"/>
                    <a:gd name="T12" fmla="*/ 23 w 32"/>
                    <a:gd name="T13" fmla="*/ 7 h 21"/>
                    <a:gd name="T14" fmla="*/ 23 w 32"/>
                    <a:gd name="T15" fmla="*/ 7 h 21"/>
                    <a:gd name="T16" fmla="*/ 25 w 32"/>
                    <a:gd name="T17" fmla="*/ 0 h 21"/>
                    <a:gd name="T18" fmla="*/ 30 w 32"/>
                    <a:gd name="T19" fmla="*/ 5 h 21"/>
                    <a:gd name="T20" fmla="*/ 32 w 32"/>
                    <a:gd name="T21" fmla="*/ 7 h 21"/>
                    <a:gd name="T22" fmla="*/ 32 w 32"/>
                    <a:gd name="T23" fmla="*/ 11 h 21"/>
                    <a:gd name="T24" fmla="*/ 32 w 32"/>
                    <a:gd name="T25" fmla="*/ 13 h 21"/>
                    <a:gd name="T26" fmla="*/ 30 w 32"/>
                    <a:gd name="T27" fmla="*/ 15 h 21"/>
                    <a:gd name="T28" fmla="*/ 26 w 32"/>
                    <a:gd name="T29" fmla="*/ 19 h 21"/>
                    <a:gd name="T30" fmla="*/ 23 w 32"/>
                    <a:gd name="T31" fmla="*/ 19 h 21"/>
                    <a:gd name="T32" fmla="*/ 19 w 32"/>
                    <a:gd name="T33" fmla="*/ 21 h 21"/>
                    <a:gd name="T34" fmla="*/ 12 w 32"/>
                    <a:gd name="T35" fmla="*/ 21 h 21"/>
                    <a:gd name="T36" fmla="*/ 7 w 32"/>
                    <a:gd name="T37" fmla="*/ 19 h 21"/>
                    <a:gd name="T38" fmla="*/ 3 w 32"/>
                    <a:gd name="T39" fmla="*/ 15 h 21"/>
                    <a:gd name="T40" fmla="*/ 0 w 32"/>
                    <a:gd name="T41" fmla="*/ 13 h 21"/>
                    <a:gd name="T42" fmla="*/ 0 w 32"/>
                    <a:gd name="T43" fmla="*/ 9 h 21"/>
                    <a:gd name="T44" fmla="*/ 1 w 32"/>
                    <a:gd name="T45" fmla="*/ 5 h 21"/>
                    <a:gd name="T46" fmla="*/ 3 w 32"/>
                    <a:gd name="T47" fmla="*/ 3 h 21"/>
                    <a:gd name="T48" fmla="*/ 7 w 32"/>
                    <a:gd name="T49" fmla="*/ 0 h 21"/>
                    <a:gd name="T50" fmla="*/ 10 w 32"/>
                    <a:gd name="T51" fmla="*/ 0 h 21"/>
                    <a:gd name="T52" fmla="*/ 17 w 32"/>
                    <a:gd name="T53" fmla="*/ 0 h 21"/>
                    <a:gd name="T54" fmla="*/ 17 w 32"/>
                    <a:gd name="T55" fmla="*/ 0 h 21"/>
                    <a:gd name="T56" fmla="*/ 19 w 32"/>
                    <a:gd name="T57" fmla="*/ 0 h 21"/>
                    <a:gd name="T58" fmla="*/ 12 w 32"/>
                    <a:gd name="T59" fmla="*/ 7 h 21"/>
                    <a:gd name="T60" fmla="*/ 10 w 32"/>
                    <a:gd name="T61" fmla="*/ 7 h 21"/>
                    <a:gd name="T62" fmla="*/ 7 w 32"/>
                    <a:gd name="T63" fmla="*/ 9 h 21"/>
                    <a:gd name="T64" fmla="*/ 7 w 32"/>
                    <a:gd name="T65" fmla="*/ 9 h 21"/>
                    <a:gd name="T66" fmla="*/ 7 w 32"/>
                    <a:gd name="T67" fmla="*/ 11 h 21"/>
                    <a:gd name="T68" fmla="*/ 9 w 32"/>
                    <a:gd name="T69" fmla="*/ 13 h 21"/>
                    <a:gd name="T70" fmla="*/ 14 w 32"/>
                    <a:gd name="T71" fmla="*/ 13 h 21"/>
                    <a:gd name="T72" fmla="*/ 14 w 32"/>
                    <a:gd name="T73" fmla="*/ 7 h 2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2"/>
                    <a:gd name="T112" fmla="*/ 0 h 21"/>
                    <a:gd name="T113" fmla="*/ 32 w 32"/>
                    <a:gd name="T114" fmla="*/ 21 h 2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2" h="21">
                      <a:moveTo>
                        <a:pt x="19" y="0"/>
                      </a:move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8" y="17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6" y="21"/>
                      </a:lnTo>
                      <a:lnTo>
                        <a:pt x="12" y="21"/>
                      </a:lnTo>
                      <a:lnTo>
                        <a:pt x="10" y="19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close/>
                      <a:moveTo>
                        <a:pt x="14" y="7"/>
                      </a:move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3"/>
                      </a:lnTo>
                      <a:lnTo>
                        <a:pt x="14" y="13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0" name="Freeform 467"/>
                <p:cNvSpPr>
                  <a:spLocks/>
                </p:cNvSpPr>
                <p:nvPr/>
              </p:nvSpPr>
              <p:spPr bwMode="auto">
                <a:xfrm>
                  <a:off x="2205" y="3618"/>
                  <a:ext cx="32" cy="30"/>
                </a:xfrm>
                <a:custGeom>
                  <a:avLst/>
                  <a:gdLst>
                    <a:gd name="T0" fmla="*/ 0 w 32"/>
                    <a:gd name="T1" fmla="*/ 30 h 30"/>
                    <a:gd name="T2" fmla="*/ 0 w 32"/>
                    <a:gd name="T3" fmla="*/ 28 h 30"/>
                    <a:gd name="T4" fmla="*/ 0 w 32"/>
                    <a:gd name="T5" fmla="*/ 26 h 30"/>
                    <a:gd name="T6" fmla="*/ 0 w 32"/>
                    <a:gd name="T7" fmla="*/ 22 h 30"/>
                    <a:gd name="T8" fmla="*/ 0 w 32"/>
                    <a:gd name="T9" fmla="*/ 20 h 30"/>
                    <a:gd name="T10" fmla="*/ 5 w 32"/>
                    <a:gd name="T11" fmla="*/ 18 h 30"/>
                    <a:gd name="T12" fmla="*/ 9 w 32"/>
                    <a:gd name="T13" fmla="*/ 14 h 30"/>
                    <a:gd name="T14" fmla="*/ 18 w 32"/>
                    <a:gd name="T15" fmla="*/ 8 h 30"/>
                    <a:gd name="T16" fmla="*/ 9 w 32"/>
                    <a:gd name="T17" fmla="*/ 8 h 30"/>
                    <a:gd name="T18" fmla="*/ 5 w 32"/>
                    <a:gd name="T19" fmla="*/ 8 h 30"/>
                    <a:gd name="T20" fmla="*/ 0 w 32"/>
                    <a:gd name="T21" fmla="*/ 8 h 30"/>
                    <a:gd name="T22" fmla="*/ 0 w 32"/>
                    <a:gd name="T23" fmla="*/ 6 h 30"/>
                    <a:gd name="T24" fmla="*/ 0 w 32"/>
                    <a:gd name="T25" fmla="*/ 4 h 30"/>
                    <a:gd name="T26" fmla="*/ 0 w 32"/>
                    <a:gd name="T27" fmla="*/ 2 h 30"/>
                    <a:gd name="T28" fmla="*/ 0 w 32"/>
                    <a:gd name="T29" fmla="*/ 0 h 30"/>
                    <a:gd name="T30" fmla="*/ 32 w 32"/>
                    <a:gd name="T31" fmla="*/ 0 h 30"/>
                    <a:gd name="T32" fmla="*/ 32 w 32"/>
                    <a:gd name="T33" fmla="*/ 2 h 30"/>
                    <a:gd name="T34" fmla="*/ 32 w 32"/>
                    <a:gd name="T35" fmla="*/ 4 h 30"/>
                    <a:gd name="T36" fmla="*/ 32 w 32"/>
                    <a:gd name="T37" fmla="*/ 6 h 30"/>
                    <a:gd name="T38" fmla="*/ 32 w 32"/>
                    <a:gd name="T39" fmla="*/ 8 h 30"/>
                    <a:gd name="T40" fmla="*/ 23 w 32"/>
                    <a:gd name="T41" fmla="*/ 14 h 30"/>
                    <a:gd name="T42" fmla="*/ 20 w 32"/>
                    <a:gd name="T43" fmla="*/ 18 h 30"/>
                    <a:gd name="T44" fmla="*/ 14 w 32"/>
                    <a:gd name="T45" fmla="*/ 20 h 30"/>
                    <a:gd name="T46" fmla="*/ 20 w 32"/>
                    <a:gd name="T47" fmla="*/ 20 h 30"/>
                    <a:gd name="T48" fmla="*/ 23 w 32"/>
                    <a:gd name="T49" fmla="*/ 20 h 30"/>
                    <a:gd name="T50" fmla="*/ 32 w 32"/>
                    <a:gd name="T51" fmla="*/ 20 h 30"/>
                    <a:gd name="T52" fmla="*/ 32 w 32"/>
                    <a:gd name="T53" fmla="*/ 22 h 30"/>
                    <a:gd name="T54" fmla="*/ 32 w 32"/>
                    <a:gd name="T55" fmla="*/ 26 h 30"/>
                    <a:gd name="T56" fmla="*/ 32 w 32"/>
                    <a:gd name="T57" fmla="*/ 28 h 30"/>
                    <a:gd name="T58" fmla="*/ 32 w 32"/>
                    <a:gd name="T59" fmla="*/ 30 h 30"/>
                    <a:gd name="T60" fmla="*/ 0 w 32"/>
                    <a:gd name="T61" fmla="*/ 30 h 3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2"/>
                    <a:gd name="T94" fmla="*/ 0 h 30"/>
                    <a:gd name="T95" fmla="*/ 32 w 32"/>
                    <a:gd name="T96" fmla="*/ 30 h 3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2" h="30">
                      <a:moveTo>
                        <a:pt x="0" y="30"/>
                      </a:move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5" y="18"/>
                      </a:lnTo>
                      <a:lnTo>
                        <a:pt x="9" y="14"/>
                      </a:lnTo>
                      <a:lnTo>
                        <a:pt x="18" y="8"/>
                      </a:lnTo>
                      <a:lnTo>
                        <a:pt x="9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23" y="14"/>
                      </a:lnTo>
                      <a:lnTo>
                        <a:pt x="20" y="18"/>
                      </a:lnTo>
                      <a:lnTo>
                        <a:pt x="14" y="20"/>
                      </a:lnTo>
                      <a:lnTo>
                        <a:pt x="20" y="20"/>
                      </a:lnTo>
                      <a:lnTo>
                        <a:pt x="23" y="20"/>
                      </a:lnTo>
                      <a:lnTo>
                        <a:pt x="32" y="20"/>
                      </a:lnTo>
                      <a:lnTo>
                        <a:pt x="32" y="22"/>
                      </a:lnTo>
                      <a:lnTo>
                        <a:pt x="32" y="26"/>
                      </a:lnTo>
                      <a:lnTo>
                        <a:pt x="32" y="28"/>
                      </a:lnTo>
                      <a:lnTo>
                        <a:pt x="32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1" name="Freeform 468"/>
                <p:cNvSpPr>
                  <a:spLocks noEditPoints="1"/>
                </p:cNvSpPr>
                <p:nvPr/>
              </p:nvSpPr>
              <p:spPr bwMode="auto">
                <a:xfrm>
                  <a:off x="2214" y="3558"/>
                  <a:ext cx="23" cy="27"/>
                </a:xfrm>
                <a:custGeom>
                  <a:avLst/>
                  <a:gdLst>
                    <a:gd name="T0" fmla="*/ 12 w 23"/>
                    <a:gd name="T1" fmla="*/ 27 h 27"/>
                    <a:gd name="T2" fmla="*/ 11 w 23"/>
                    <a:gd name="T3" fmla="*/ 27 h 27"/>
                    <a:gd name="T4" fmla="*/ 7 w 23"/>
                    <a:gd name="T5" fmla="*/ 25 h 27"/>
                    <a:gd name="T6" fmla="*/ 5 w 23"/>
                    <a:gd name="T7" fmla="*/ 25 h 27"/>
                    <a:gd name="T8" fmla="*/ 4 w 23"/>
                    <a:gd name="T9" fmla="*/ 23 h 27"/>
                    <a:gd name="T10" fmla="*/ 2 w 23"/>
                    <a:gd name="T11" fmla="*/ 21 h 27"/>
                    <a:gd name="T12" fmla="*/ 2 w 23"/>
                    <a:gd name="T13" fmla="*/ 19 h 27"/>
                    <a:gd name="T14" fmla="*/ 0 w 23"/>
                    <a:gd name="T15" fmla="*/ 17 h 27"/>
                    <a:gd name="T16" fmla="*/ 0 w 23"/>
                    <a:gd name="T17" fmla="*/ 13 h 27"/>
                    <a:gd name="T18" fmla="*/ 0 w 23"/>
                    <a:gd name="T19" fmla="*/ 11 h 27"/>
                    <a:gd name="T20" fmla="*/ 2 w 23"/>
                    <a:gd name="T21" fmla="*/ 7 h 27"/>
                    <a:gd name="T22" fmla="*/ 2 w 23"/>
                    <a:gd name="T23" fmla="*/ 4 h 27"/>
                    <a:gd name="T24" fmla="*/ 4 w 23"/>
                    <a:gd name="T25" fmla="*/ 2 h 27"/>
                    <a:gd name="T26" fmla="*/ 5 w 23"/>
                    <a:gd name="T27" fmla="*/ 0 h 27"/>
                    <a:gd name="T28" fmla="*/ 7 w 23"/>
                    <a:gd name="T29" fmla="*/ 0 h 27"/>
                    <a:gd name="T30" fmla="*/ 12 w 23"/>
                    <a:gd name="T31" fmla="*/ 0 h 27"/>
                    <a:gd name="T32" fmla="*/ 14 w 23"/>
                    <a:gd name="T33" fmla="*/ 0 h 27"/>
                    <a:gd name="T34" fmla="*/ 16 w 23"/>
                    <a:gd name="T35" fmla="*/ 0 h 27"/>
                    <a:gd name="T36" fmla="*/ 18 w 23"/>
                    <a:gd name="T37" fmla="*/ 0 h 27"/>
                    <a:gd name="T38" fmla="*/ 20 w 23"/>
                    <a:gd name="T39" fmla="*/ 2 h 27"/>
                    <a:gd name="T40" fmla="*/ 21 w 23"/>
                    <a:gd name="T41" fmla="*/ 4 h 27"/>
                    <a:gd name="T42" fmla="*/ 23 w 23"/>
                    <a:gd name="T43" fmla="*/ 7 h 27"/>
                    <a:gd name="T44" fmla="*/ 23 w 23"/>
                    <a:gd name="T45" fmla="*/ 11 h 27"/>
                    <a:gd name="T46" fmla="*/ 23 w 23"/>
                    <a:gd name="T47" fmla="*/ 13 h 27"/>
                    <a:gd name="T48" fmla="*/ 23 w 23"/>
                    <a:gd name="T49" fmla="*/ 15 h 27"/>
                    <a:gd name="T50" fmla="*/ 23 w 23"/>
                    <a:gd name="T51" fmla="*/ 19 h 27"/>
                    <a:gd name="T52" fmla="*/ 23 w 23"/>
                    <a:gd name="T53" fmla="*/ 21 h 27"/>
                    <a:gd name="T54" fmla="*/ 21 w 23"/>
                    <a:gd name="T55" fmla="*/ 23 h 27"/>
                    <a:gd name="T56" fmla="*/ 20 w 23"/>
                    <a:gd name="T57" fmla="*/ 25 h 27"/>
                    <a:gd name="T58" fmla="*/ 18 w 23"/>
                    <a:gd name="T59" fmla="*/ 25 h 27"/>
                    <a:gd name="T60" fmla="*/ 14 w 23"/>
                    <a:gd name="T61" fmla="*/ 27 h 27"/>
                    <a:gd name="T62" fmla="*/ 12 w 23"/>
                    <a:gd name="T63" fmla="*/ 27 h 27"/>
                    <a:gd name="T64" fmla="*/ 12 w 23"/>
                    <a:gd name="T65" fmla="*/ 27 h 27"/>
                    <a:gd name="T66" fmla="*/ 12 w 23"/>
                    <a:gd name="T67" fmla="*/ 17 h 27"/>
                    <a:gd name="T68" fmla="*/ 14 w 23"/>
                    <a:gd name="T69" fmla="*/ 17 h 27"/>
                    <a:gd name="T70" fmla="*/ 16 w 23"/>
                    <a:gd name="T71" fmla="*/ 17 h 27"/>
                    <a:gd name="T72" fmla="*/ 16 w 23"/>
                    <a:gd name="T73" fmla="*/ 17 h 27"/>
                    <a:gd name="T74" fmla="*/ 18 w 23"/>
                    <a:gd name="T75" fmla="*/ 15 h 27"/>
                    <a:gd name="T76" fmla="*/ 18 w 23"/>
                    <a:gd name="T77" fmla="*/ 15 h 27"/>
                    <a:gd name="T78" fmla="*/ 18 w 23"/>
                    <a:gd name="T79" fmla="*/ 15 h 27"/>
                    <a:gd name="T80" fmla="*/ 18 w 23"/>
                    <a:gd name="T81" fmla="*/ 13 h 27"/>
                    <a:gd name="T82" fmla="*/ 18 w 23"/>
                    <a:gd name="T83" fmla="*/ 11 h 27"/>
                    <a:gd name="T84" fmla="*/ 18 w 23"/>
                    <a:gd name="T85" fmla="*/ 11 h 27"/>
                    <a:gd name="T86" fmla="*/ 18 w 23"/>
                    <a:gd name="T87" fmla="*/ 11 h 27"/>
                    <a:gd name="T88" fmla="*/ 16 w 23"/>
                    <a:gd name="T89" fmla="*/ 11 h 27"/>
                    <a:gd name="T90" fmla="*/ 16 w 23"/>
                    <a:gd name="T91" fmla="*/ 9 h 27"/>
                    <a:gd name="T92" fmla="*/ 14 w 23"/>
                    <a:gd name="T93" fmla="*/ 9 h 27"/>
                    <a:gd name="T94" fmla="*/ 12 w 23"/>
                    <a:gd name="T95" fmla="*/ 9 h 27"/>
                    <a:gd name="T96" fmla="*/ 11 w 23"/>
                    <a:gd name="T97" fmla="*/ 9 h 27"/>
                    <a:gd name="T98" fmla="*/ 9 w 23"/>
                    <a:gd name="T99" fmla="*/ 9 h 27"/>
                    <a:gd name="T100" fmla="*/ 9 w 23"/>
                    <a:gd name="T101" fmla="*/ 9 h 27"/>
                    <a:gd name="T102" fmla="*/ 7 w 23"/>
                    <a:gd name="T103" fmla="*/ 11 h 27"/>
                    <a:gd name="T104" fmla="*/ 7 w 23"/>
                    <a:gd name="T105" fmla="*/ 11 h 27"/>
                    <a:gd name="T106" fmla="*/ 7 w 23"/>
                    <a:gd name="T107" fmla="*/ 11 h 27"/>
                    <a:gd name="T108" fmla="*/ 5 w 23"/>
                    <a:gd name="T109" fmla="*/ 11 h 27"/>
                    <a:gd name="T110" fmla="*/ 5 w 23"/>
                    <a:gd name="T111" fmla="*/ 13 h 27"/>
                    <a:gd name="T112" fmla="*/ 5 w 23"/>
                    <a:gd name="T113" fmla="*/ 15 h 27"/>
                    <a:gd name="T114" fmla="*/ 7 w 23"/>
                    <a:gd name="T115" fmla="*/ 15 h 27"/>
                    <a:gd name="T116" fmla="*/ 7 w 23"/>
                    <a:gd name="T117" fmla="*/ 15 h 27"/>
                    <a:gd name="T118" fmla="*/ 7 w 23"/>
                    <a:gd name="T119" fmla="*/ 17 h 27"/>
                    <a:gd name="T120" fmla="*/ 12 w 23"/>
                    <a:gd name="T121" fmla="*/ 17 h 27"/>
                    <a:gd name="T122" fmla="*/ 12 w 23"/>
                    <a:gd name="T123" fmla="*/ 17 h 2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3"/>
                    <a:gd name="T187" fmla="*/ 0 h 27"/>
                    <a:gd name="T188" fmla="*/ 23 w 23"/>
                    <a:gd name="T189" fmla="*/ 27 h 2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3" h="27">
                      <a:moveTo>
                        <a:pt x="12" y="27"/>
                      </a:move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3" y="7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4" y="27"/>
                      </a:lnTo>
                      <a:lnTo>
                        <a:pt x="12" y="27"/>
                      </a:lnTo>
                      <a:close/>
                      <a:moveTo>
                        <a:pt x="12" y="17"/>
                      </a:move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2" name="Freeform 469"/>
                <p:cNvSpPr>
                  <a:spLocks/>
                </p:cNvSpPr>
                <p:nvPr/>
              </p:nvSpPr>
              <p:spPr bwMode="auto">
                <a:xfrm>
                  <a:off x="2214" y="3507"/>
                  <a:ext cx="23" cy="25"/>
                </a:xfrm>
                <a:custGeom>
                  <a:avLst/>
                  <a:gdLst>
                    <a:gd name="T0" fmla="*/ 0 w 23"/>
                    <a:gd name="T1" fmla="*/ 25 h 25"/>
                    <a:gd name="T2" fmla="*/ 0 w 23"/>
                    <a:gd name="T3" fmla="*/ 23 h 25"/>
                    <a:gd name="T4" fmla="*/ 0 w 23"/>
                    <a:gd name="T5" fmla="*/ 21 h 25"/>
                    <a:gd name="T6" fmla="*/ 0 w 23"/>
                    <a:gd name="T7" fmla="*/ 17 h 25"/>
                    <a:gd name="T8" fmla="*/ 0 w 23"/>
                    <a:gd name="T9" fmla="*/ 15 h 25"/>
                    <a:gd name="T10" fmla="*/ 2 w 23"/>
                    <a:gd name="T11" fmla="*/ 15 h 25"/>
                    <a:gd name="T12" fmla="*/ 4 w 23"/>
                    <a:gd name="T13" fmla="*/ 15 h 25"/>
                    <a:gd name="T14" fmla="*/ 4 w 23"/>
                    <a:gd name="T15" fmla="*/ 15 h 25"/>
                    <a:gd name="T16" fmla="*/ 2 w 23"/>
                    <a:gd name="T17" fmla="*/ 15 h 25"/>
                    <a:gd name="T18" fmla="*/ 2 w 23"/>
                    <a:gd name="T19" fmla="*/ 15 h 25"/>
                    <a:gd name="T20" fmla="*/ 2 w 23"/>
                    <a:gd name="T21" fmla="*/ 12 h 25"/>
                    <a:gd name="T22" fmla="*/ 0 w 23"/>
                    <a:gd name="T23" fmla="*/ 12 h 25"/>
                    <a:gd name="T24" fmla="*/ 0 w 23"/>
                    <a:gd name="T25" fmla="*/ 6 h 25"/>
                    <a:gd name="T26" fmla="*/ 0 w 23"/>
                    <a:gd name="T27" fmla="*/ 4 h 25"/>
                    <a:gd name="T28" fmla="*/ 0 w 23"/>
                    <a:gd name="T29" fmla="*/ 2 h 25"/>
                    <a:gd name="T30" fmla="*/ 2 w 23"/>
                    <a:gd name="T31" fmla="*/ 2 h 25"/>
                    <a:gd name="T32" fmla="*/ 4 w 23"/>
                    <a:gd name="T33" fmla="*/ 0 h 25"/>
                    <a:gd name="T34" fmla="*/ 5 w 23"/>
                    <a:gd name="T35" fmla="*/ 0 h 25"/>
                    <a:gd name="T36" fmla="*/ 7 w 23"/>
                    <a:gd name="T37" fmla="*/ 0 h 25"/>
                    <a:gd name="T38" fmla="*/ 9 w 23"/>
                    <a:gd name="T39" fmla="*/ 0 h 25"/>
                    <a:gd name="T40" fmla="*/ 12 w 23"/>
                    <a:gd name="T41" fmla="*/ 0 h 25"/>
                    <a:gd name="T42" fmla="*/ 16 w 23"/>
                    <a:gd name="T43" fmla="*/ 0 h 25"/>
                    <a:gd name="T44" fmla="*/ 20 w 23"/>
                    <a:gd name="T45" fmla="*/ 0 h 25"/>
                    <a:gd name="T46" fmla="*/ 23 w 23"/>
                    <a:gd name="T47" fmla="*/ 0 h 25"/>
                    <a:gd name="T48" fmla="*/ 23 w 23"/>
                    <a:gd name="T49" fmla="*/ 4 h 25"/>
                    <a:gd name="T50" fmla="*/ 23 w 23"/>
                    <a:gd name="T51" fmla="*/ 6 h 25"/>
                    <a:gd name="T52" fmla="*/ 23 w 23"/>
                    <a:gd name="T53" fmla="*/ 8 h 25"/>
                    <a:gd name="T54" fmla="*/ 20 w 23"/>
                    <a:gd name="T55" fmla="*/ 8 h 25"/>
                    <a:gd name="T56" fmla="*/ 18 w 23"/>
                    <a:gd name="T57" fmla="*/ 8 h 25"/>
                    <a:gd name="T58" fmla="*/ 14 w 23"/>
                    <a:gd name="T59" fmla="*/ 8 h 25"/>
                    <a:gd name="T60" fmla="*/ 11 w 23"/>
                    <a:gd name="T61" fmla="*/ 8 h 25"/>
                    <a:gd name="T62" fmla="*/ 9 w 23"/>
                    <a:gd name="T63" fmla="*/ 8 h 25"/>
                    <a:gd name="T64" fmla="*/ 9 w 23"/>
                    <a:gd name="T65" fmla="*/ 8 h 25"/>
                    <a:gd name="T66" fmla="*/ 9 w 23"/>
                    <a:gd name="T67" fmla="*/ 8 h 25"/>
                    <a:gd name="T68" fmla="*/ 7 w 23"/>
                    <a:gd name="T69" fmla="*/ 8 h 25"/>
                    <a:gd name="T70" fmla="*/ 7 w 23"/>
                    <a:gd name="T71" fmla="*/ 10 h 25"/>
                    <a:gd name="T72" fmla="*/ 7 w 23"/>
                    <a:gd name="T73" fmla="*/ 10 h 25"/>
                    <a:gd name="T74" fmla="*/ 7 w 23"/>
                    <a:gd name="T75" fmla="*/ 10 h 25"/>
                    <a:gd name="T76" fmla="*/ 7 w 23"/>
                    <a:gd name="T77" fmla="*/ 12 h 25"/>
                    <a:gd name="T78" fmla="*/ 7 w 23"/>
                    <a:gd name="T79" fmla="*/ 12 h 25"/>
                    <a:gd name="T80" fmla="*/ 7 w 23"/>
                    <a:gd name="T81" fmla="*/ 12 h 25"/>
                    <a:gd name="T82" fmla="*/ 7 w 23"/>
                    <a:gd name="T83" fmla="*/ 15 h 25"/>
                    <a:gd name="T84" fmla="*/ 12 w 23"/>
                    <a:gd name="T85" fmla="*/ 15 h 25"/>
                    <a:gd name="T86" fmla="*/ 23 w 23"/>
                    <a:gd name="T87" fmla="*/ 15 h 25"/>
                    <a:gd name="T88" fmla="*/ 23 w 23"/>
                    <a:gd name="T89" fmla="*/ 17 h 25"/>
                    <a:gd name="T90" fmla="*/ 23 w 23"/>
                    <a:gd name="T91" fmla="*/ 21 h 25"/>
                    <a:gd name="T92" fmla="*/ 23 w 23"/>
                    <a:gd name="T93" fmla="*/ 23 h 25"/>
                    <a:gd name="T94" fmla="*/ 23 w 23"/>
                    <a:gd name="T95" fmla="*/ 25 h 25"/>
                    <a:gd name="T96" fmla="*/ 18 w 23"/>
                    <a:gd name="T97" fmla="*/ 25 h 25"/>
                    <a:gd name="T98" fmla="*/ 12 w 23"/>
                    <a:gd name="T99" fmla="*/ 25 h 25"/>
                    <a:gd name="T100" fmla="*/ 5 w 23"/>
                    <a:gd name="T101" fmla="*/ 25 h 25"/>
                    <a:gd name="T102" fmla="*/ 0 w 23"/>
                    <a:gd name="T103" fmla="*/ 25 h 2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3"/>
                    <a:gd name="T157" fmla="*/ 0 h 25"/>
                    <a:gd name="T158" fmla="*/ 23 w 23"/>
                    <a:gd name="T159" fmla="*/ 25 h 2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3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5"/>
                      </a:lnTo>
                      <a:lnTo>
                        <a:pt x="12" y="15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3" y="25"/>
                      </a:lnTo>
                      <a:lnTo>
                        <a:pt x="18" y="25"/>
                      </a:lnTo>
                      <a:lnTo>
                        <a:pt x="12" y="25"/>
                      </a:lnTo>
                      <a:lnTo>
                        <a:pt x="5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3" name="Freeform 470"/>
                <p:cNvSpPr>
                  <a:spLocks noEditPoints="1"/>
                </p:cNvSpPr>
                <p:nvPr/>
              </p:nvSpPr>
              <p:spPr bwMode="auto">
                <a:xfrm>
                  <a:off x="2214" y="3452"/>
                  <a:ext cx="23" cy="27"/>
                </a:xfrm>
                <a:custGeom>
                  <a:avLst/>
                  <a:gdLst>
                    <a:gd name="T0" fmla="*/ 7 w 23"/>
                    <a:gd name="T1" fmla="*/ 20 h 27"/>
                    <a:gd name="T2" fmla="*/ 7 w 23"/>
                    <a:gd name="T3" fmla="*/ 24 h 27"/>
                    <a:gd name="T4" fmla="*/ 5 w 23"/>
                    <a:gd name="T5" fmla="*/ 27 h 27"/>
                    <a:gd name="T6" fmla="*/ 4 w 23"/>
                    <a:gd name="T7" fmla="*/ 24 h 27"/>
                    <a:gd name="T8" fmla="*/ 2 w 23"/>
                    <a:gd name="T9" fmla="*/ 24 h 27"/>
                    <a:gd name="T10" fmla="*/ 2 w 23"/>
                    <a:gd name="T11" fmla="*/ 22 h 27"/>
                    <a:gd name="T12" fmla="*/ 0 w 23"/>
                    <a:gd name="T13" fmla="*/ 22 h 27"/>
                    <a:gd name="T14" fmla="*/ 0 w 23"/>
                    <a:gd name="T15" fmla="*/ 20 h 27"/>
                    <a:gd name="T16" fmla="*/ 0 w 23"/>
                    <a:gd name="T17" fmla="*/ 8 h 27"/>
                    <a:gd name="T18" fmla="*/ 2 w 23"/>
                    <a:gd name="T19" fmla="*/ 6 h 27"/>
                    <a:gd name="T20" fmla="*/ 2 w 23"/>
                    <a:gd name="T21" fmla="*/ 4 h 27"/>
                    <a:gd name="T22" fmla="*/ 4 w 23"/>
                    <a:gd name="T23" fmla="*/ 4 h 27"/>
                    <a:gd name="T24" fmla="*/ 5 w 23"/>
                    <a:gd name="T25" fmla="*/ 2 h 27"/>
                    <a:gd name="T26" fmla="*/ 7 w 23"/>
                    <a:gd name="T27" fmla="*/ 2 h 27"/>
                    <a:gd name="T28" fmla="*/ 11 w 23"/>
                    <a:gd name="T29" fmla="*/ 2 h 27"/>
                    <a:gd name="T30" fmla="*/ 16 w 23"/>
                    <a:gd name="T31" fmla="*/ 2 h 27"/>
                    <a:gd name="T32" fmla="*/ 20 w 23"/>
                    <a:gd name="T33" fmla="*/ 2 h 27"/>
                    <a:gd name="T34" fmla="*/ 20 w 23"/>
                    <a:gd name="T35" fmla="*/ 2 h 27"/>
                    <a:gd name="T36" fmla="*/ 21 w 23"/>
                    <a:gd name="T37" fmla="*/ 2 h 27"/>
                    <a:gd name="T38" fmla="*/ 23 w 23"/>
                    <a:gd name="T39" fmla="*/ 0 h 27"/>
                    <a:gd name="T40" fmla="*/ 23 w 23"/>
                    <a:gd name="T41" fmla="*/ 6 h 27"/>
                    <a:gd name="T42" fmla="*/ 23 w 23"/>
                    <a:gd name="T43" fmla="*/ 10 h 27"/>
                    <a:gd name="T44" fmla="*/ 23 w 23"/>
                    <a:gd name="T45" fmla="*/ 10 h 27"/>
                    <a:gd name="T46" fmla="*/ 21 w 23"/>
                    <a:gd name="T47" fmla="*/ 10 h 27"/>
                    <a:gd name="T48" fmla="*/ 21 w 23"/>
                    <a:gd name="T49" fmla="*/ 10 h 27"/>
                    <a:gd name="T50" fmla="*/ 21 w 23"/>
                    <a:gd name="T51" fmla="*/ 12 h 27"/>
                    <a:gd name="T52" fmla="*/ 21 w 23"/>
                    <a:gd name="T53" fmla="*/ 12 h 27"/>
                    <a:gd name="T54" fmla="*/ 23 w 23"/>
                    <a:gd name="T55" fmla="*/ 14 h 27"/>
                    <a:gd name="T56" fmla="*/ 23 w 23"/>
                    <a:gd name="T57" fmla="*/ 18 h 27"/>
                    <a:gd name="T58" fmla="*/ 23 w 23"/>
                    <a:gd name="T59" fmla="*/ 22 h 27"/>
                    <a:gd name="T60" fmla="*/ 21 w 23"/>
                    <a:gd name="T61" fmla="*/ 24 h 27"/>
                    <a:gd name="T62" fmla="*/ 20 w 23"/>
                    <a:gd name="T63" fmla="*/ 27 h 27"/>
                    <a:gd name="T64" fmla="*/ 12 w 23"/>
                    <a:gd name="T65" fmla="*/ 27 h 27"/>
                    <a:gd name="T66" fmla="*/ 12 w 23"/>
                    <a:gd name="T67" fmla="*/ 24 h 27"/>
                    <a:gd name="T68" fmla="*/ 11 w 23"/>
                    <a:gd name="T69" fmla="*/ 20 h 27"/>
                    <a:gd name="T70" fmla="*/ 9 w 23"/>
                    <a:gd name="T71" fmla="*/ 16 h 27"/>
                    <a:gd name="T72" fmla="*/ 9 w 23"/>
                    <a:gd name="T73" fmla="*/ 14 h 27"/>
                    <a:gd name="T74" fmla="*/ 9 w 23"/>
                    <a:gd name="T75" fmla="*/ 12 h 27"/>
                    <a:gd name="T76" fmla="*/ 7 w 23"/>
                    <a:gd name="T77" fmla="*/ 10 h 27"/>
                    <a:gd name="T78" fmla="*/ 7 w 23"/>
                    <a:gd name="T79" fmla="*/ 10 h 27"/>
                    <a:gd name="T80" fmla="*/ 5 w 23"/>
                    <a:gd name="T81" fmla="*/ 12 h 27"/>
                    <a:gd name="T82" fmla="*/ 5 w 23"/>
                    <a:gd name="T83" fmla="*/ 12 h 27"/>
                    <a:gd name="T84" fmla="*/ 5 w 23"/>
                    <a:gd name="T85" fmla="*/ 14 h 27"/>
                    <a:gd name="T86" fmla="*/ 5 w 23"/>
                    <a:gd name="T87" fmla="*/ 16 h 27"/>
                    <a:gd name="T88" fmla="*/ 5 w 23"/>
                    <a:gd name="T89" fmla="*/ 18 h 27"/>
                    <a:gd name="T90" fmla="*/ 7 w 23"/>
                    <a:gd name="T91" fmla="*/ 18 h 27"/>
                    <a:gd name="T92" fmla="*/ 7 w 23"/>
                    <a:gd name="T93" fmla="*/ 18 h 27"/>
                    <a:gd name="T94" fmla="*/ 12 w 23"/>
                    <a:gd name="T95" fmla="*/ 12 h 27"/>
                    <a:gd name="T96" fmla="*/ 12 w 23"/>
                    <a:gd name="T97" fmla="*/ 12 h 27"/>
                    <a:gd name="T98" fmla="*/ 14 w 23"/>
                    <a:gd name="T99" fmla="*/ 16 h 27"/>
                    <a:gd name="T100" fmla="*/ 14 w 23"/>
                    <a:gd name="T101" fmla="*/ 18 h 27"/>
                    <a:gd name="T102" fmla="*/ 16 w 23"/>
                    <a:gd name="T103" fmla="*/ 18 h 27"/>
                    <a:gd name="T104" fmla="*/ 18 w 23"/>
                    <a:gd name="T105" fmla="*/ 18 h 27"/>
                    <a:gd name="T106" fmla="*/ 18 w 23"/>
                    <a:gd name="T107" fmla="*/ 18 h 27"/>
                    <a:gd name="T108" fmla="*/ 20 w 23"/>
                    <a:gd name="T109" fmla="*/ 18 h 27"/>
                    <a:gd name="T110" fmla="*/ 20 w 23"/>
                    <a:gd name="T111" fmla="*/ 16 h 27"/>
                    <a:gd name="T112" fmla="*/ 20 w 23"/>
                    <a:gd name="T113" fmla="*/ 14 h 27"/>
                    <a:gd name="T114" fmla="*/ 18 w 23"/>
                    <a:gd name="T115" fmla="*/ 12 h 27"/>
                    <a:gd name="T116" fmla="*/ 18 w 23"/>
                    <a:gd name="T117" fmla="*/ 12 h 27"/>
                    <a:gd name="T118" fmla="*/ 16 w 23"/>
                    <a:gd name="T119" fmla="*/ 10 h 27"/>
                    <a:gd name="T120" fmla="*/ 14 w 23"/>
                    <a:gd name="T121" fmla="*/ 10 h 27"/>
                    <a:gd name="T122" fmla="*/ 12 w 23"/>
                    <a:gd name="T123" fmla="*/ 10 h 27"/>
                    <a:gd name="T124" fmla="*/ 12 w 23"/>
                    <a:gd name="T125" fmla="*/ 10 h 2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"/>
                    <a:gd name="T190" fmla="*/ 0 h 27"/>
                    <a:gd name="T191" fmla="*/ 23 w 23"/>
                    <a:gd name="T192" fmla="*/ 27 h 2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" h="27">
                      <a:moveTo>
                        <a:pt x="7" y="18"/>
                      </a:moveTo>
                      <a:lnTo>
                        <a:pt x="7" y="20"/>
                      </a:lnTo>
                      <a:lnTo>
                        <a:pt x="7" y="22"/>
                      </a:lnTo>
                      <a:lnTo>
                        <a:pt x="7" y="24"/>
                      </a:lnTo>
                      <a:lnTo>
                        <a:pt x="7" y="27"/>
                      </a:lnTo>
                      <a:lnTo>
                        <a:pt x="5" y="27"/>
                      </a:lnTo>
                      <a:lnTo>
                        <a:pt x="4" y="27"/>
                      </a:lnTo>
                      <a:lnTo>
                        <a:pt x="4" y="24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1" y="12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3" y="24"/>
                      </a:lnTo>
                      <a:lnTo>
                        <a:pt x="21" y="24"/>
                      </a:lnTo>
                      <a:lnTo>
                        <a:pt x="21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2" y="27"/>
                      </a:lnTo>
                      <a:lnTo>
                        <a:pt x="12" y="24"/>
                      </a:lnTo>
                      <a:lnTo>
                        <a:pt x="11" y="22"/>
                      </a:lnTo>
                      <a:lnTo>
                        <a:pt x="11" y="20"/>
                      </a:lnTo>
                      <a:lnTo>
                        <a:pt x="9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7" y="18"/>
                      </a:lnTo>
                      <a:close/>
                      <a:moveTo>
                        <a:pt x="12" y="10"/>
                      </a:move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4" name="Freeform 471"/>
                <p:cNvSpPr>
                  <a:spLocks/>
                </p:cNvSpPr>
                <p:nvPr/>
              </p:nvSpPr>
              <p:spPr bwMode="auto">
                <a:xfrm>
                  <a:off x="2214" y="3401"/>
                  <a:ext cx="23" cy="24"/>
                </a:xfrm>
                <a:custGeom>
                  <a:avLst/>
                  <a:gdLst>
                    <a:gd name="T0" fmla="*/ 0 w 23"/>
                    <a:gd name="T1" fmla="*/ 24 h 24"/>
                    <a:gd name="T2" fmla="*/ 0 w 23"/>
                    <a:gd name="T3" fmla="*/ 20 h 24"/>
                    <a:gd name="T4" fmla="*/ 0 w 23"/>
                    <a:gd name="T5" fmla="*/ 18 h 24"/>
                    <a:gd name="T6" fmla="*/ 0 w 23"/>
                    <a:gd name="T7" fmla="*/ 16 h 24"/>
                    <a:gd name="T8" fmla="*/ 2 w 23"/>
                    <a:gd name="T9" fmla="*/ 16 h 24"/>
                    <a:gd name="T10" fmla="*/ 4 w 23"/>
                    <a:gd name="T11" fmla="*/ 16 h 24"/>
                    <a:gd name="T12" fmla="*/ 4 w 23"/>
                    <a:gd name="T13" fmla="*/ 16 h 24"/>
                    <a:gd name="T14" fmla="*/ 2 w 23"/>
                    <a:gd name="T15" fmla="*/ 16 h 24"/>
                    <a:gd name="T16" fmla="*/ 2 w 23"/>
                    <a:gd name="T17" fmla="*/ 14 h 24"/>
                    <a:gd name="T18" fmla="*/ 2 w 23"/>
                    <a:gd name="T19" fmla="*/ 14 h 24"/>
                    <a:gd name="T20" fmla="*/ 0 w 23"/>
                    <a:gd name="T21" fmla="*/ 12 h 24"/>
                    <a:gd name="T22" fmla="*/ 0 w 23"/>
                    <a:gd name="T23" fmla="*/ 12 h 24"/>
                    <a:gd name="T24" fmla="*/ 0 w 23"/>
                    <a:gd name="T25" fmla="*/ 10 h 24"/>
                    <a:gd name="T26" fmla="*/ 0 w 23"/>
                    <a:gd name="T27" fmla="*/ 8 h 24"/>
                    <a:gd name="T28" fmla="*/ 0 w 23"/>
                    <a:gd name="T29" fmla="*/ 6 h 24"/>
                    <a:gd name="T30" fmla="*/ 0 w 23"/>
                    <a:gd name="T31" fmla="*/ 4 h 24"/>
                    <a:gd name="T32" fmla="*/ 2 w 23"/>
                    <a:gd name="T33" fmla="*/ 2 h 24"/>
                    <a:gd name="T34" fmla="*/ 4 w 23"/>
                    <a:gd name="T35" fmla="*/ 2 h 24"/>
                    <a:gd name="T36" fmla="*/ 5 w 23"/>
                    <a:gd name="T37" fmla="*/ 2 h 24"/>
                    <a:gd name="T38" fmla="*/ 7 w 23"/>
                    <a:gd name="T39" fmla="*/ 0 h 24"/>
                    <a:gd name="T40" fmla="*/ 9 w 23"/>
                    <a:gd name="T41" fmla="*/ 0 h 24"/>
                    <a:gd name="T42" fmla="*/ 12 w 23"/>
                    <a:gd name="T43" fmla="*/ 0 h 24"/>
                    <a:gd name="T44" fmla="*/ 16 w 23"/>
                    <a:gd name="T45" fmla="*/ 0 h 24"/>
                    <a:gd name="T46" fmla="*/ 20 w 23"/>
                    <a:gd name="T47" fmla="*/ 0 h 24"/>
                    <a:gd name="T48" fmla="*/ 23 w 23"/>
                    <a:gd name="T49" fmla="*/ 0 h 24"/>
                    <a:gd name="T50" fmla="*/ 23 w 23"/>
                    <a:gd name="T51" fmla="*/ 2 h 24"/>
                    <a:gd name="T52" fmla="*/ 23 w 23"/>
                    <a:gd name="T53" fmla="*/ 6 h 24"/>
                    <a:gd name="T54" fmla="*/ 23 w 23"/>
                    <a:gd name="T55" fmla="*/ 8 h 24"/>
                    <a:gd name="T56" fmla="*/ 23 w 23"/>
                    <a:gd name="T57" fmla="*/ 10 h 24"/>
                    <a:gd name="T58" fmla="*/ 20 w 23"/>
                    <a:gd name="T59" fmla="*/ 10 h 24"/>
                    <a:gd name="T60" fmla="*/ 18 w 23"/>
                    <a:gd name="T61" fmla="*/ 10 h 24"/>
                    <a:gd name="T62" fmla="*/ 14 w 23"/>
                    <a:gd name="T63" fmla="*/ 10 h 24"/>
                    <a:gd name="T64" fmla="*/ 11 w 23"/>
                    <a:gd name="T65" fmla="*/ 10 h 24"/>
                    <a:gd name="T66" fmla="*/ 9 w 23"/>
                    <a:gd name="T67" fmla="*/ 10 h 24"/>
                    <a:gd name="T68" fmla="*/ 9 w 23"/>
                    <a:gd name="T69" fmla="*/ 10 h 24"/>
                    <a:gd name="T70" fmla="*/ 9 w 23"/>
                    <a:gd name="T71" fmla="*/ 10 h 24"/>
                    <a:gd name="T72" fmla="*/ 7 w 23"/>
                    <a:gd name="T73" fmla="*/ 10 h 24"/>
                    <a:gd name="T74" fmla="*/ 7 w 23"/>
                    <a:gd name="T75" fmla="*/ 10 h 24"/>
                    <a:gd name="T76" fmla="*/ 7 w 23"/>
                    <a:gd name="T77" fmla="*/ 12 h 24"/>
                    <a:gd name="T78" fmla="*/ 7 w 23"/>
                    <a:gd name="T79" fmla="*/ 12 h 24"/>
                    <a:gd name="T80" fmla="*/ 7 w 23"/>
                    <a:gd name="T81" fmla="*/ 12 h 24"/>
                    <a:gd name="T82" fmla="*/ 7 w 23"/>
                    <a:gd name="T83" fmla="*/ 14 h 24"/>
                    <a:gd name="T84" fmla="*/ 7 w 23"/>
                    <a:gd name="T85" fmla="*/ 14 h 24"/>
                    <a:gd name="T86" fmla="*/ 7 w 23"/>
                    <a:gd name="T87" fmla="*/ 14 h 24"/>
                    <a:gd name="T88" fmla="*/ 7 w 23"/>
                    <a:gd name="T89" fmla="*/ 16 h 24"/>
                    <a:gd name="T90" fmla="*/ 12 w 23"/>
                    <a:gd name="T91" fmla="*/ 16 h 24"/>
                    <a:gd name="T92" fmla="*/ 23 w 23"/>
                    <a:gd name="T93" fmla="*/ 16 h 24"/>
                    <a:gd name="T94" fmla="*/ 23 w 23"/>
                    <a:gd name="T95" fmla="*/ 18 h 24"/>
                    <a:gd name="T96" fmla="*/ 23 w 23"/>
                    <a:gd name="T97" fmla="*/ 20 h 24"/>
                    <a:gd name="T98" fmla="*/ 23 w 23"/>
                    <a:gd name="T99" fmla="*/ 22 h 24"/>
                    <a:gd name="T100" fmla="*/ 23 w 23"/>
                    <a:gd name="T101" fmla="*/ 24 h 24"/>
                    <a:gd name="T102" fmla="*/ 18 w 23"/>
                    <a:gd name="T103" fmla="*/ 24 h 24"/>
                    <a:gd name="T104" fmla="*/ 12 w 23"/>
                    <a:gd name="T105" fmla="*/ 24 h 24"/>
                    <a:gd name="T106" fmla="*/ 5 w 23"/>
                    <a:gd name="T107" fmla="*/ 24 h 24"/>
                    <a:gd name="T108" fmla="*/ 0 w 23"/>
                    <a:gd name="T109" fmla="*/ 24 h 2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"/>
                    <a:gd name="T166" fmla="*/ 0 h 24"/>
                    <a:gd name="T167" fmla="*/ 23 w 23"/>
                    <a:gd name="T168" fmla="*/ 24 h 2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12" y="16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3" y="24"/>
                      </a:lnTo>
                      <a:lnTo>
                        <a:pt x="18" y="24"/>
                      </a:lnTo>
                      <a:lnTo>
                        <a:pt x="12" y="24"/>
                      </a:lnTo>
                      <a:lnTo>
                        <a:pt x="5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5" name="Freeform 472"/>
                <p:cNvSpPr>
                  <a:spLocks noEditPoints="1"/>
                </p:cNvSpPr>
                <p:nvPr/>
              </p:nvSpPr>
              <p:spPr bwMode="auto">
                <a:xfrm>
                  <a:off x="2214" y="3348"/>
                  <a:ext cx="23" cy="26"/>
                </a:xfrm>
                <a:custGeom>
                  <a:avLst/>
                  <a:gdLst>
                    <a:gd name="T0" fmla="*/ 14 w 23"/>
                    <a:gd name="T1" fmla="*/ 18 h 26"/>
                    <a:gd name="T2" fmla="*/ 16 w 23"/>
                    <a:gd name="T3" fmla="*/ 18 h 26"/>
                    <a:gd name="T4" fmla="*/ 18 w 23"/>
                    <a:gd name="T5" fmla="*/ 16 h 26"/>
                    <a:gd name="T6" fmla="*/ 18 w 23"/>
                    <a:gd name="T7" fmla="*/ 16 h 26"/>
                    <a:gd name="T8" fmla="*/ 18 w 23"/>
                    <a:gd name="T9" fmla="*/ 14 h 26"/>
                    <a:gd name="T10" fmla="*/ 18 w 23"/>
                    <a:gd name="T11" fmla="*/ 12 h 26"/>
                    <a:gd name="T12" fmla="*/ 18 w 23"/>
                    <a:gd name="T13" fmla="*/ 10 h 26"/>
                    <a:gd name="T14" fmla="*/ 18 w 23"/>
                    <a:gd name="T15" fmla="*/ 10 h 26"/>
                    <a:gd name="T16" fmla="*/ 16 w 23"/>
                    <a:gd name="T17" fmla="*/ 8 h 26"/>
                    <a:gd name="T18" fmla="*/ 18 w 23"/>
                    <a:gd name="T19" fmla="*/ 2 h 26"/>
                    <a:gd name="T20" fmla="*/ 20 w 23"/>
                    <a:gd name="T21" fmla="*/ 4 h 26"/>
                    <a:gd name="T22" fmla="*/ 21 w 23"/>
                    <a:gd name="T23" fmla="*/ 6 h 26"/>
                    <a:gd name="T24" fmla="*/ 23 w 23"/>
                    <a:gd name="T25" fmla="*/ 10 h 26"/>
                    <a:gd name="T26" fmla="*/ 23 w 23"/>
                    <a:gd name="T27" fmla="*/ 14 h 26"/>
                    <a:gd name="T28" fmla="*/ 23 w 23"/>
                    <a:gd name="T29" fmla="*/ 18 h 26"/>
                    <a:gd name="T30" fmla="*/ 23 w 23"/>
                    <a:gd name="T31" fmla="*/ 20 h 26"/>
                    <a:gd name="T32" fmla="*/ 12 w 23"/>
                    <a:gd name="T33" fmla="*/ 26 h 26"/>
                    <a:gd name="T34" fmla="*/ 5 w 23"/>
                    <a:gd name="T35" fmla="*/ 26 h 26"/>
                    <a:gd name="T36" fmla="*/ 2 w 23"/>
                    <a:gd name="T37" fmla="*/ 22 h 26"/>
                    <a:gd name="T38" fmla="*/ 0 w 23"/>
                    <a:gd name="T39" fmla="*/ 18 h 26"/>
                    <a:gd name="T40" fmla="*/ 0 w 23"/>
                    <a:gd name="T41" fmla="*/ 12 h 26"/>
                    <a:gd name="T42" fmla="*/ 0 w 23"/>
                    <a:gd name="T43" fmla="*/ 8 h 26"/>
                    <a:gd name="T44" fmla="*/ 2 w 23"/>
                    <a:gd name="T45" fmla="*/ 4 h 26"/>
                    <a:gd name="T46" fmla="*/ 4 w 23"/>
                    <a:gd name="T47" fmla="*/ 2 h 26"/>
                    <a:gd name="T48" fmla="*/ 7 w 23"/>
                    <a:gd name="T49" fmla="*/ 0 h 26"/>
                    <a:gd name="T50" fmla="*/ 11 w 23"/>
                    <a:gd name="T51" fmla="*/ 0 h 26"/>
                    <a:gd name="T52" fmla="*/ 12 w 23"/>
                    <a:gd name="T53" fmla="*/ 0 h 26"/>
                    <a:gd name="T54" fmla="*/ 14 w 23"/>
                    <a:gd name="T55" fmla="*/ 0 h 26"/>
                    <a:gd name="T56" fmla="*/ 14 w 23"/>
                    <a:gd name="T57" fmla="*/ 0 h 26"/>
                    <a:gd name="T58" fmla="*/ 9 w 23"/>
                    <a:gd name="T59" fmla="*/ 10 h 26"/>
                    <a:gd name="T60" fmla="*/ 5 w 23"/>
                    <a:gd name="T61" fmla="*/ 10 h 26"/>
                    <a:gd name="T62" fmla="*/ 5 w 23"/>
                    <a:gd name="T63" fmla="*/ 12 h 26"/>
                    <a:gd name="T64" fmla="*/ 5 w 23"/>
                    <a:gd name="T65" fmla="*/ 14 h 26"/>
                    <a:gd name="T66" fmla="*/ 5 w 23"/>
                    <a:gd name="T67" fmla="*/ 16 h 26"/>
                    <a:gd name="T68" fmla="*/ 7 w 23"/>
                    <a:gd name="T69" fmla="*/ 16 h 26"/>
                    <a:gd name="T70" fmla="*/ 9 w 23"/>
                    <a:gd name="T71" fmla="*/ 18 h 26"/>
                    <a:gd name="T72" fmla="*/ 9 w 23"/>
                    <a:gd name="T73" fmla="*/ 18 h 26"/>
                    <a:gd name="T74" fmla="*/ 9 w 23"/>
                    <a:gd name="T75" fmla="*/ 14 h 26"/>
                    <a:gd name="T76" fmla="*/ 9 w 23"/>
                    <a:gd name="T77" fmla="*/ 10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3"/>
                    <a:gd name="T118" fmla="*/ 0 h 26"/>
                    <a:gd name="T119" fmla="*/ 23 w 23"/>
                    <a:gd name="T120" fmla="*/ 26 h 2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3" h="26">
                      <a:moveTo>
                        <a:pt x="14" y="0"/>
                      </a:move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18" y="26"/>
                      </a:lnTo>
                      <a:lnTo>
                        <a:pt x="12" y="26"/>
                      </a:lnTo>
                      <a:lnTo>
                        <a:pt x="7" y="26"/>
                      </a:lnTo>
                      <a:lnTo>
                        <a:pt x="5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  <a:moveTo>
                        <a:pt x="9" y="10"/>
                      </a:move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6" name="Freeform 473"/>
                <p:cNvSpPr>
                  <a:spLocks/>
                </p:cNvSpPr>
                <p:nvPr/>
              </p:nvSpPr>
              <p:spPr bwMode="auto">
                <a:xfrm>
                  <a:off x="2214" y="3296"/>
                  <a:ext cx="23" cy="25"/>
                </a:xfrm>
                <a:custGeom>
                  <a:avLst/>
                  <a:gdLst>
                    <a:gd name="T0" fmla="*/ 0 w 23"/>
                    <a:gd name="T1" fmla="*/ 25 h 25"/>
                    <a:gd name="T2" fmla="*/ 0 w 23"/>
                    <a:gd name="T3" fmla="*/ 21 h 25"/>
                    <a:gd name="T4" fmla="*/ 0 w 23"/>
                    <a:gd name="T5" fmla="*/ 19 h 25"/>
                    <a:gd name="T6" fmla="*/ 0 w 23"/>
                    <a:gd name="T7" fmla="*/ 17 h 25"/>
                    <a:gd name="T8" fmla="*/ 2 w 23"/>
                    <a:gd name="T9" fmla="*/ 17 h 25"/>
                    <a:gd name="T10" fmla="*/ 4 w 23"/>
                    <a:gd name="T11" fmla="*/ 17 h 25"/>
                    <a:gd name="T12" fmla="*/ 4 w 23"/>
                    <a:gd name="T13" fmla="*/ 17 h 25"/>
                    <a:gd name="T14" fmla="*/ 2 w 23"/>
                    <a:gd name="T15" fmla="*/ 17 h 25"/>
                    <a:gd name="T16" fmla="*/ 2 w 23"/>
                    <a:gd name="T17" fmla="*/ 15 h 25"/>
                    <a:gd name="T18" fmla="*/ 2 w 23"/>
                    <a:gd name="T19" fmla="*/ 15 h 25"/>
                    <a:gd name="T20" fmla="*/ 0 w 23"/>
                    <a:gd name="T21" fmla="*/ 13 h 25"/>
                    <a:gd name="T22" fmla="*/ 0 w 23"/>
                    <a:gd name="T23" fmla="*/ 13 h 25"/>
                    <a:gd name="T24" fmla="*/ 0 w 23"/>
                    <a:gd name="T25" fmla="*/ 11 h 25"/>
                    <a:gd name="T26" fmla="*/ 0 w 23"/>
                    <a:gd name="T27" fmla="*/ 9 h 25"/>
                    <a:gd name="T28" fmla="*/ 0 w 23"/>
                    <a:gd name="T29" fmla="*/ 6 h 25"/>
                    <a:gd name="T30" fmla="*/ 0 w 23"/>
                    <a:gd name="T31" fmla="*/ 4 h 25"/>
                    <a:gd name="T32" fmla="*/ 2 w 23"/>
                    <a:gd name="T33" fmla="*/ 2 h 25"/>
                    <a:gd name="T34" fmla="*/ 4 w 23"/>
                    <a:gd name="T35" fmla="*/ 2 h 25"/>
                    <a:gd name="T36" fmla="*/ 5 w 23"/>
                    <a:gd name="T37" fmla="*/ 2 h 25"/>
                    <a:gd name="T38" fmla="*/ 7 w 23"/>
                    <a:gd name="T39" fmla="*/ 0 h 25"/>
                    <a:gd name="T40" fmla="*/ 9 w 23"/>
                    <a:gd name="T41" fmla="*/ 0 h 25"/>
                    <a:gd name="T42" fmla="*/ 12 w 23"/>
                    <a:gd name="T43" fmla="*/ 0 h 25"/>
                    <a:gd name="T44" fmla="*/ 16 w 23"/>
                    <a:gd name="T45" fmla="*/ 0 h 25"/>
                    <a:gd name="T46" fmla="*/ 20 w 23"/>
                    <a:gd name="T47" fmla="*/ 0 h 25"/>
                    <a:gd name="T48" fmla="*/ 23 w 23"/>
                    <a:gd name="T49" fmla="*/ 0 h 25"/>
                    <a:gd name="T50" fmla="*/ 23 w 23"/>
                    <a:gd name="T51" fmla="*/ 2 h 25"/>
                    <a:gd name="T52" fmla="*/ 23 w 23"/>
                    <a:gd name="T53" fmla="*/ 6 h 25"/>
                    <a:gd name="T54" fmla="*/ 23 w 23"/>
                    <a:gd name="T55" fmla="*/ 9 h 25"/>
                    <a:gd name="T56" fmla="*/ 23 w 23"/>
                    <a:gd name="T57" fmla="*/ 11 h 25"/>
                    <a:gd name="T58" fmla="*/ 20 w 23"/>
                    <a:gd name="T59" fmla="*/ 11 h 25"/>
                    <a:gd name="T60" fmla="*/ 18 w 23"/>
                    <a:gd name="T61" fmla="*/ 11 h 25"/>
                    <a:gd name="T62" fmla="*/ 14 w 23"/>
                    <a:gd name="T63" fmla="*/ 11 h 25"/>
                    <a:gd name="T64" fmla="*/ 11 w 23"/>
                    <a:gd name="T65" fmla="*/ 11 h 25"/>
                    <a:gd name="T66" fmla="*/ 9 w 23"/>
                    <a:gd name="T67" fmla="*/ 11 h 25"/>
                    <a:gd name="T68" fmla="*/ 9 w 23"/>
                    <a:gd name="T69" fmla="*/ 11 h 25"/>
                    <a:gd name="T70" fmla="*/ 9 w 23"/>
                    <a:gd name="T71" fmla="*/ 11 h 25"/>
                    <a:gd name="T72" fmla="*/ 7 w 23"/>
                    <a:gd name="T73" fmla="*/ 11 h 25"/>
                    <a:gd name="T74" fmla="*/ 7 w 23"/>
                    <a:gd name="T75" fmla="*/ 11 h 25"/>
                    <a:gd name="T76" fmla="*/ 7 w 23"/>
                    <a:gd name="T77" fmla="*/ 13 h 25"/>
                    <a:gd name="T78" fmla="*/ 7 w 23"/>
                    <a:gd name="T79" fmla="*/ 13 h 25"/>
                    <a:gd name="T80" fmla="*/ 7 w 23"/>
                    <a:gd name="T81" fmla="*/ 13 h 25"/>
                    <a:gd name="T82" fmla="*/ 7 w 23"/>
                    <a:gd name="T83" fmla="*/ 15 h 25"/>
                    <a:gd name="T84" fmla="*/ 7 w 23"/>
                    <a:gd name="T85" fmla="*/ 15 h 25"/>
                    <a:gd name="T86" fmla="*/ 7 w 23"/>
                    <a:gd name="T87" fmla="*/ 15 h 25"/>
                    <a:gd name="T88" fmla="*/ 9 w 23"/>
                    <a:gd name="T89" fmla="*/ 17 h 25"/>
                    <a:gd name="T90" fmla="*/ 11 w 23"/>
                    <a:gd name="T91" fmla="*/ 17 h 25"/>
                    <a:gd name="T92" fmla="*/ 12 w 23"/>
                    <a:gd name="T93" fmla="*/ 17 h 25"/>
                    <a:gd name="T94" fmla="*/ 23 w 23"/>
                    <a:gd name="T95" fmla="*/ 17 h 25"/>
                    <a:gd name="T96" fmla="*/ 23 w 23"/>
                    <a:gd name="T97" fmla="*/ 19 h 25"/>
                    <a:gd name="T98" fmla="*/ 23 w 23"/>
                    <a:gd name="T99" fmla="*/ 21 h 25"/>
                    <a:gd name="T100" fmla="*/ 23 w 23"/>
                    <a:gd name="T101" fmla="*/ 23 h 25"/>
                    <a:gd name="T102" fmla="*/ 23 w 23"/>
                    <a:gd name="T103" fmla="*/ 25 h 25"/>
                    <a:gd name="T104" fmla="*/ 18 w 23"/>
                    <a:gd name="T105" fmla="*/ 25 h 25"/>
                    <a:gd name="T106" fmla="*/ 12 w 23"/>
                    <a:gd name="T107" fmla="*/ 25 h 25"/>
                    <a:gd name="T108" fmla="*/ 5 w 23"/>
                    <a:gd name="T109" fmla="*/ 25 h 25"/>
                    <a:gd name="T110" fmla="*/ 0 w 23"/>
                    <a:gd name="T111" fmla="*/ 25 h 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"/>
                    <a:gd name="T169" fmla="*/ 0 h 25"/>
                    <a:gd name="T170" fmla="*/ 23 w 23"/>
                    <a:gd name="T171" fmla="*/ 25 h 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" h="25">
                      <a:moveTo>
                        <a:pt x="0" y="25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0" y="11"/>
                      </a:lnTo>
                      <a:lnTo>
                        <a:pt x="18" y="11"/>
                      </a:lnTo>
                      <a:lnTo>
                        <a:pt x="14" y="11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2" y="17"/>
                      </a:lnTo>
                      <a:lnTo>
                        <a:pt x="23" y="17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3" y="25"/>
                      </a:lnTo>
                      <a:lnTo>
                        <a:pt x="18" y="25"/>
                      </a:lnTo>
                      <a:lnTo>
                        <a:pt x="12" y="25"/>
                      </a:lnTo>
                      <a:lnTo>
                        <a:pt x="5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7" name="Freeform 474"/>
                <p:cNvSpPr>
                  <a:spLocks noEditPoints="1"/>
                </p:cNvSpPr>
                <p:nvPr/>
              </p:nvSpPr>
              <p:spPr bwMode="auto">
                <a:xfrm>
                  <a:off x="2205" y="3259"/>
                  <a:ext cx="32" cy="11"/>
                </a:xfrm>
                <a:custGeom>
                  <a:avLst/>
                  <a:gdLst>
                    <a:gd name="T0" fmla="*/ 0 w 32"/>
                    <a:gd name="T1" fmla="*/ 11 h 11"/>
                    <a:gd name="T2" fmla="*/ 0 w 32"/>
                    <a:gd name="T3" fmla="*/ 9 h 11"/>
                    <a:gd name="T4" fmla="*/ 0 w 32"/>
                    <a:gd name="T5" fmla="*/ 7 h 11"/>
                    <a:gd name="T6" fmla="*/ 0 w 32"/>
                    <a:gd name="T7" fmla="*/ 3 h 11"/>
                    <a:gd name="T8" fmla="*/ 0 w 32"/>
                    <a:gd name="T9" fmla="*/ 0 h 11"/>
                    <a:gd name="T10" fmla="*/ 2 w 32"/>
                    <a:gd name="T11" fmla="*/ 0 h 11"/>
                    <a:gd name="T12" fmla="*/ 4 w 32"/>
                    <a:gd name="T13" fmla="*/ 0 h 11"/>
                    <a:gd name="T14" fmla="*/ 5 w 32"/>
                    <a:gd name="T15" fmla="*/ 0 h 11"/>
                    <a:gd name="T16" fmla="*/ 7 w 32"/>
                    <a:gd name="T17" fmla="*/ 0 h 11"/>
                    <a:gd name="T18" fmla="*/ 7 w 32"/>
                    <a:gd name="T19" fmla="*/ 3 h 11"/>
                    <a:gd name="T20" fmla="*/ 7 w 32"/>
                    <a:gd name="T21" fmla="*/ 7 h 11"/>
                    <a:gd name="T22" fmla="*/ 7 w 32"/>
                    <a:gd name="T23" fmla="*/ 9 h 11"/>
                    <a:gd name="T24" fmla="*/ 7 w 32"/>
                    <a:gd name="T25" fmla="*/ 11 h 11"/>
                    <a:gd name="T26" fmla="*/ 5 w 32"/>
                    <a:gd name="T27" fmla="*/ 11 h 11"/>
                    <a:gd name="T28" fmla="*/ 4 w 32"/>
                    <a:gd name="T29" fmla="*/ 11 h 11"/>
                    <a:gd name="T30" fmla="*/ 2 w 32"/>
                    <a:gd name="T31" fmla="*/ 11 h 11"/>
                    <a:gd name="T32" fmla="*/ 0 w 32"/>
                    <a:gd name="T33" fmla="*/ 11 h 11"/>
                    <a:gd name="T34" fmla="*/ 0 w 32"/>
                    <a:gd name="T35" fmla="*/ 11 h 11"/>
                    <a:gd name="T36" fmla="*/ 9 w 32"/>
                    <a:gd name="T37" fmla="*/ 11 h 11"/>
                    <a:gd name="T38" fmla="*/ 9 w 32"/>
                    <a:gd name="T39" fmla="*/ 9 h 11"/>
                    <a:gd name="T40" fmla="*/ 9 w 32"/>
                    <a:gd name="T41" fmla="*/ 7 h 11"/>
                    <a:gd name="T42" fmla="*/ 9 w 32"/>
                    <a:gd name="T43" fmla="*/ 3 h 11"/>
                    <a:gd name="T44" fmla="*/ 9 w 32"/>
                    <a:gd name="T45" fmla="*/ 0 h 11"/>
                    <a:gd name="T46" fmla="*/ 14 w 32"/>
                    <a:gd name="T47" fmla="*/ 0 h 11"/>
                    <a:gd name="T48" fmla="*/ 21 w 32"/>
                    <a:gd name="T49" fmla="*/ 0 h 11"/>
                    <a:gd name="T50" fmla="*/ 27 w 32"/>
                    <a:gd name="T51" fmla="*/ 0 h 11"/>
                    <a:gd name="T52" fmla="*/ 32 w 32"/>
                    <a:gd name="T53" fmla="*/ 0 h 11"/>
                    <a:gd name="T54" fmla="*/ 32 w 32"/>
                    <a:gd name="T55" fmla="*/ 3 h 11"/>
                    <a:gd name="T56" fmla="*/ 32 w 32"/>
                    <a:gd name="T57" fmla="*/ 7 h 11"/>
                    <a:gd name="T58" fmla="*/ 32 w 32"/>
                    <a:gd name="T59" fmla="*/ 9 h 11"/>
                    <a:gd name="T60" fmla="*/ 32 w 32"/>
                    <a:gd name="T61" fmla="*/ 11 h 11"/>
                    <a:gd name="T62" fmla="*/ 27 w 32"/>
                    <a:gd name="T63" fmla="*/ 11 h 11"/>
                    <a:gd name="T64" fmla="*/ 21 w 32"/>
                    <a:gd name="T65" fmla="*/ 11 h 11"/>
                    <a:gd name="T66" fmla="*/ 14 w 32"/>
                    <a:gd name="T67" fmla="*/ 11 h 11"/>
                    <a:gd name="T68" fmla="*/ 9 w 32"/>
                    <a:gd name="T69" fmla="*/ 11 h 11"/>
                    <a:gd name="T70" fmla="*/ 9 w 32"/>
                    <a:gd name="T71" fmla="*/ 11 h 1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"/>
                    <a:gd name="T109" fmla="*/ 0 h 11"/>
                    <a:gd name="T110" fmla="*/ 32 w 32"/>
                    <a:gd name="T111" fmla="*/ 11 h 1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  <a:moveTo>
                        <a:pt x="9" y="11"/>
                      </a:move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2" y="3"/>
                      </a:lnTo>
                      <a:lnTo>
                        <a:pt x="32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27" y="11"/>
                      </a:lnTo>
                      <a:lnTo>
                        <a:pt x="21" y="11"/>
                      </a:lnTo>
                      <a:lnTo>
                        <a:pt x="14" y="11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8" name="Freeform 475"/>
                <p:cNvSpPr>
                  <a:spLocks/>
                </p:cNvSpPr>
                <p:nvPr/>
              </p:nvSpPr>
              <p:spPr bwMode="auto">
                <a:xfrm>
                  <a:off x="2205" y="3227"/>
                  <a:ext cx="32" cy="18"/>
                </a:xfrm>
                <a:custGeom>
                  <a:avLst/>
                  <a:gdLst>
                    <a:gd name="T0" fmla="*/ 0 w 32"/>
                    <a:gd name="T1" fmla="*/ 6 h 18"/>
                    <a:gd name="T2" fmla="*/ 5 w 32"/>
                    <a:gd name="T3" fmla="*/ 6 h 18"/>
                    <a:gd name="T4" fmla="*/ 7 w 32"/>
                    <a:gd name="T5" fmla="*/ 6 h 18"/>
                    <a:gd name="T6" fmla="*/ 9 w 32"/>
                    <a:gd name="T7" fmla="*/ 6 h 18"/>
                    <a:gd name="T8" fmla="*/ 9 w 32"/>
                    <a:gd name="T9" fmla="*/ 0 h 18"/>
                    <a:gd name="T10" fmla="*/ 11 w 32"/>
                    <a:gd name="T11" fmla="*/ 0 h 18"/>
                    <a:gd name="T12" fmla="*/ 13 w 32"/>
                    <a:gd name="T13" fmla="*/ 0 h 18"/>
                    <a:gd name="T14" fmla="*/ 14 w 32"/>
                    <a:gd name="T15" fmla="*/ 0 h 18"/>
                    <a:gd name="T16" fmla="*/ 16 w 32"/>
                    <a:gd name="T17" fmla="*/ 0 h 18"/>
                    <a:gd name="T18" fmla="*/ 16 w 32"/>
                    <a:gd name="T19" fmla="*/ 6 h 18"/>
                    <a:gd name="T20" fmla="*/ 18 w 32"/>
                    <a:gd name="T21" fmla="*/ 6 h 18"/>
                    <a:gd name="T22" fmla="*/ 20 w 32"/>
                    <a:gd name="T23" fmla="*/ 6 h 18"/>
                    <a:gd name="T24" fmla="*/ 21 w 32"/>
                    <a:gd name="T25" fmla="*/ 6 h 18"/>
                    <a:gd name="T26" fmla="*/ 23 w 32"/>
                    <a:gd name="T27" fmla="*/ 6 h 18"/>
                    <a:gd name="T28" fmla="*/ 25 w 32"/>
                    <a:gd name="T29" fmla="*/ 6 h 18"/>
                    <a:gd name="T30" fmla="*/ 25 w 32"/>
                    <a:gd name="T31" fmla="*/ 6 h 18"/>
                    <a:gd name="T32" fmla="*/ 25 w 32"/>
                    <a:gd name="T33" fmla="*/ 6 h 18"/>
                    <a:gd name="T34" fmla="*/ 27 w 32"/>
                    <a:gd name="T35" fmla="*/ 4 h 18"/>
                    <a:gd name="T36" fmla="*/ 27 w 32"/>
                    <a:gd name="T37" fmla="*/ 4 h 18"/>
                    <a:gd name="T38" fmla="*/ 27 w 32"/>
                    <a:gd name="T39" fmla="*/ 4 h 18"/>
                    <a:gd name="T40" fmla="*/ 27 w 32"/>
                    <a:gd name="T41" fmla="*/ 2 h 18"/>
                    <a:gd name="T42" fmla="*/ 27 w 32"/>
                    <a:gd name="T43" fmla="*/ 2 h 18"/>
                    <a:gd name="T44" fmla="*/ 27 w 32"/>
                    <a:gd name="T45" fmla="*/ 2 h 18"/>
                    <a:gd name="T46" fmla="*/ 27 w 32"/>
                    <a:gd name="T47" fmla="*/ 0 h 18"/>
                    <a:gd name="T48" fmla="*/ 32 w 32"/>
                    <a:gd name="T49" fmla="*/ 0 h 18"/>
                    <a:gd name="T50" fmla="*/ 32 w 32"/>
                    <a:gd name="T51" fmla="*/ 6 h 18"/>
                    <a:gd name="T52" fmla="*/ 32 w 32"/>
                    <a:gd name="T53" fmla="*/ 12 h 18"/>
                    <a:gd name="T54" fmla="*/ 32 w 32"/>
                    <a:gd name="T55" fmla="*/ 12 h 18"/>
                    <a:gd name="T56" fmla="*/ 30 w 32"/>
                    <a:gd name="T57" fmla="*/ 12 h 18"/>
                    <a:gd name="T58" fmla="*/ 30 w 32"/>
                    <a:gd name="T59" fmla="*/ 12 h 18"/>
                    <a:gd name="T60" fmla="*/ 29 w 32"/>
                    <a:gd name="T61" fmla="*/ 14 h 18"/>
                    <a:gd name="T62" fmla="*/ 29 w 32"/>
                    <a:gd name="T63" fmla="*/ 14 h 18"/>
                    <a:gd name="T64" fmla="*/ 27 w 32"/>
                    <a:gd name="T65" fmla="*/ 14 h 18"/>
                    <a:gd name="T66" fmla="*/ 25 w 32"/>
                    <a:gd name="T67" fmla="*/ 14 h 18"/>
                    <a:gd name="T68" fmla="*/ 23 w 32"/>
                    <a:gd name="T69" fmla="*/ 14 h 18"/>
                    <a:gd name="T70" fmla="*/ 21 w 32"/>
                    <a:gd name="T71" fmla="*/ 14 h 18"/>
                    <a:gd name="T72" fmla="*/ 20 w 32"/>
                    <a:gd name="T73" fmla="*/ 14 h 18"/>
                    <a:gd name="T74" fmla="*/ 18 w 32"/>
                    <a:gd name="T75" fmla="*/ 14 h 18"/>
                    <a:gd name="T76" fmla="*/ 16 w 32"/>
                    <a:gd name="T77" fmla="*/ 14 h 18"/>
                    <a:gd name="T78" fmla="*/ 16 w 32"/>
                    <a:gd name="T79" fmla="*/ 16 h 18"/>
                    <a:gd name="T80" fmla="*/ 16 w 32"/>
                    <a:gd name="T81" fmla="*/ 16 h 18"/>
                    <a:gd name="T82" fmla="*/ 16 w 32"/>
                    <a:gd name="T83" fmla="*/ 16 h 18"/>
                    <a:gd name="T84" fmla="*/ 16 w 32"/>
                    <a:gd name="T85" fmla="*/ 18 h 18"/>
                    <a:gd name="T86" fmla="*/ 14 w 32"/>
                    <a:gd name="T87" fmla="*/ 18 h 18"/>
                    <a:gd name="T88" fmla="*/ 13 w 32"/>
                    <a:gd name="T89" fmla="*/ 18 h 18"/>
                    <a:gd name="T90" fmla="*/ 11 w 32"/>
                    <a:gd name="T91" fmla="*/ 18 h 18"/>
                    <a:gd name="T92" fmla="*/ 9 w 32"/>
                    <a:gd name="T93" fmla="*/ 18 h 18"/>
                    <a:gd name="T94" fmla="*/ 9 w 32"/>
                    <a:gd name="T95" fmla="*/ 16 h 18"/>
                    <a:gd name="T96" fmla="*/ 9 w 32"/>
                    <a:gd name="T97" fmla="*/ 16 h 18"/>
                    <a:gd name="T98" fmla="*/ 9 w 32"/>
                    <a:gd name="T99" fmla="*/ 16 h 18"/>
                    <a:gd name="T100" fmla="*/ 9 w 32"/>
                    <a:gd name="T101" fmla="*/ 14 h 18"/>
                    <a:gd name="T102" fmla="*/ 7 w 32"/>
                    <a:gd name="T103" fmla="*/ 14 h 18"/>
                    <a:gd name="T104" fmla="*/ 7 w 32"/>
                    <a:gd name="T105" fmla="*/ 14 h 18"/>
                    <a:gd name="T106" fmla="*/ 7 w 32"/>
                    <a:gd name="T107" fmla="*/ 14 h 18"/>
                    <a:gd name="T108" fmla="*/ 5 w 32"/>
                    <a:gd name="T109" fmla="*/ 14 h 18"/>
                    <a:gd name="T110" fmla="*/ 4 w 32"/>
                    <a:gd name="T111" fmla="*/ 12 h 18"/>
                    <a:gd name="T112" fmla="*/ 4 w 32"/>
                    <a:gd name="T113" fmla="*/ 10 h 18"/>
                    <a:gd name="T114" fmla="*/ 2 w 32"/>
                    <a:gd name="T115" fmla="*/ 8 h 18"/>
                    <a:gd name="T116" fmla="*/ 0 w 32"/>
                    <a:gd name="T117" fmla="*/ 6 h 1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"/>
                    <a:gd name="T178" fmla="*/ 0 h 18"/>
                    <a:gd name="T179" fmla="*/ 32 w 32"/>
                    <a:gd name="T180" fmla="*/ 18 h 1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" h="18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2" y="6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9" name="Freeform 476"/>
                <p:cNvSpPr>
                  <a:spLocks/>
                </p:cNvSpPr>
                <p:nvPr/>
              </p:nvSpPr>
              <p:spPr bwMode="auto">
                <a:xfrm>
                  <a:off x="2214" y="3190"/>
                  <a:ext cx="23" cy="18"/>
                </a:xfrm>
                <a:custGeom>
                  <a:avLst/>
                  <a:gdLst>
                    <a:gd name="T0" fmla="*/ 0 w 23"/>
                    <a:gd name="T1" fmla="*/ 18 h 18"/>
                    <a:gd name="T2" fmla="*/ 0 w 23"/>
                    <a:gd name="T3" fmla="*/ 16 h 18"/>
                    <a:gd name="T4" fmla="*/ 0 w 23"/>
                    <a:gd name="T5" fmla="*/ 14 h 18"/>
                    <a:gd name="T6" fmla="*/ 0 w 23"/>
                    <a:gd name="T7" fmla="*/ 10 h 18"/>
                    <a:gd name="T8" fmla="*/ 2 w 23"/>
                    <a:gd name="T9" fmla="*/ 10 h 18"/>
                    <a:gd name="T10" fmla="*/ 4 w 23"/>
                    <a:gd name="T11" fmla="*/ 10 h 18"/>
                    <a:gd name="T12" fmla="*/ 4 w 23"/>
                    <a:gd name="T13" fmla="*/ 10 h 18"/>
                    <a:gd name="T14" fmla="*/ 2 w 23"/>
                    <a:gd name="T15" fmla="*/ 8 h 18"/>
                    <a:gd name="T16" fmla="*/ 2 w 23"/>
                    <a:gd name="T17" fmla="*/ 8 h 18"/>
                    <a:gd name="T18" fmla="*/ 2 w 23"/>
                    <a:gd name="T19" fmla="*/ 8 h 18"/>
                    <a:gd name="T20" fmla="*/ 0 w 23"/>
                    <a:gd name="T21" fmla="*/ 8 h 18"/>
                    <a:gd name="T22" fmla="*/ 0 w 23"/>
                    <a:gd name="T23" fmla="*/ 6 h 18"/>
                    <a:gd name="T24" fmla="*/ 0 w 23"/>
                    <a:gd name="T25" fmla="*/ 6 h 18"/>
                    <a:gd name="T26" fmla="*/ 0 w 23"/>
                    <a:gd name="T27" fmla="*/ 6 h 18"/>
                    <a:gd name="T28" fmla="*/ 0 w 23"/>
                    <a:gd name="T29" fmla="*/ 4 h 18"/>
                    <a:gd name="T30" fmla="*/ 0 w 23"/>
                    <a:gd name="T31" fmla="*/ 2 h 18"/>
                    <a:gd name="T32" fmla="*/ 0 w 23"/>
                    <a:gd name="T33" fmla="*/ 2 h 18"/>
                    <a:gd name="T34" fmla="*/ 0 w 23"/>
                    <a:gd name="T35" fmla="*/ 2 h 18"/>
                    <a:gd name="T36" fmla="*/ 2 w 23"/>
                    <a:gd name="T37" fmla="*/ 0 h 18"/>
                    <a:gd name="T38" fmla="*/ 4 w 23"/>
                    <a:gd name="T39" fmla="*/ 0 h 18"/>
                    <a:gd name="T40" fmla="*/ 5 w 23"/>
                    <a:gd name="T41" fmla="*/ 2 h 18"/>
                    <a:gd name="T42" fmla="*/ 5 w 23"/>
                    <a:gd name="T43" fmla="*/ 2 h 18"/>
                    <a:gd name="T44" fmla="*/ 7 w 23"/>
                    <a:gd name="T45" fmla="*/ 2 h 18"/>
                    <a:gd name="T46" fmla="*/ 7 w 23"/>
                    <a:gd name="T47" fmla="*/ 4 h 18"/>
                    <a:gd name="T48" fmla="*/ 7 w 23"/>
                    <a:gd name="T49" fmla="*/ 4 h 18"/>
                    <a:gd name="T50" fmla="*/ 7 w 23"/>
                    <a:gd name="T51" fmla="*/ 4 h 18"/>
                    <a:gd name="T52" fmla="*/ 7 w 23"/>
                    <a:gd name="T53" fmla="*/ 6 h 18"/>
                    <a:gd name="T54" fmla="*/ 7 w 23"/>
                    <a:gd name="T55" fmla="*/ 6 h 18"/>
                    <a:gd name="T56" fmla="*/ 7 w 23"/>
                    <a:gd name="T57" fmla="*/ 6 h 18"/>
                    <a:gd name="T58" fmla="*/ 9 w 23"/>
                    <a:gd name="T59" fmla="*/ 8 h 18"/>
                    <a:gd name="T60" fmla="*/ 9 w 23"/>
                    <a:gd name="T61" fmla="*/ 8 h 18"/>
                    <a:gd name="T62" fmla="*/ 11 w 23"/>
                    <a:gd name="T63" fmla="*/ 8 h 18"/>
                    <a:gd name="T64" fmla="*/ 14 w 23"/>
                    <a:gd name="T65" fmla="*/ 8 h 18"/>
                    <a:gd name="T66" fmla="*/ 16 w 23"/>
                    <a:gd name="T67" fmla="*/ 8 h 18"/>
                    <a:gd name="T68" fmla="*/ 18 w 23"/>
                    <a:gd name="T69" fmla="*/ 8 h 18"/>
                    <a:gd name="T70" fmla="*/ 20 w 23"/>
                    <a:gd name="T71" fmla="*/ 8 h 18"/>
                    <a:gd name="T72" fmla="*/ 21 w 23"/>
                    <a:gd name="T73" fmla="*/ 8 h 18"/>
                    <a:gd name="T74" fmla="*/ 23 w 23"/>
                    <a:gd name="T75" fmla="*/ 8 h 18"/>
                    <a:gd name="T76" fmla="*/ 23 w 23"/>
                    <a:gd name="T77" fmla="*/ 10 h 18"/>
                    <a:gd name="T78" fmla="*/ 23 w 23"/>
                    <a:gd name="T79" fmla="*/ 14 h 18"/>
                    <a:gd name="T80" fmla="*/ 23 w 23"/>
                    <a:gd name="T81" fmla="*/ 16 h 18"/>
                    <a:gd name="T82" fmla="*/ 23 w 23"/>
                    <a:gd name="T83" fmla="*/ 18 h 18"/>
                    <a:gd name="T84" fmla="*/ 18 w 23"/>
                    <a:gd name="T85" fmla="*/ 18 h 18"/>
                    <a:gd name="T86" fmla="*/ 12 w 23"/>
                    <a:gd name="T87" fmla="*/ 18 h 18"/>
                    <a:gd name="T88" fmla="*/ 5 w 23"/>
                    <a:gd name="T89" fmla="*/ 18 h 18"/>
                    <a:gd name="T90" fmla="*/ 0 w 23"/>
                    <a:gd name="T91" fmla="*/ 18 h 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"/>
                    <a:gd name="T139" fmla="*/ 0 h 18"/>
                    <a:gd name="T140" fmla="*/ 23 w 23"/>
                    <a:gd name="T141" fmla="*/ 18 h 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" h="18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18" y="18"/>
                      </a:lnTo>
                      <a:lnTo>
                        <a:pt x="12" y="18"/>
                      </a:lnTo>
                      <a:lnTo>
                        <a:pt x="5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0" name="Freeform 477"/>
                <p:cNvSpPr>
                  <a:spLocks noEditPoints="1"/>
                </p:cNvSpPr>
                <p:nvPr/>
              </p:nvSpPr>
              <p:spPr bwMode="auto">
                <a:xfrm>
                  <a:off x="2205" y="3163"/>
                  <a:ext cx="32" cy="10"/>
                </a:xfrm>
                <a:custGeom>
                  <a:avLst/>
                  <a:gdLst>
                    <a:gd name="T0" fmla="*/ 0 w 32"/>
                    <a:gd name="T1" fmla="*/ 10 h 10"/>
                    <a:gd name="T2" fmla="*/ 0 w 32"/>
                    <a:gd name="T3" fmla="*/ 8 h 10"/>
                    <a:gd name="T4" fmla="*/ 0 w 32"/>
                    <a:gd name="T5" fmla="*/ 6 h 10"/>
                    <a:gd name="T6" fmla="*/ 0 w 32"/>
                    <a:gd name="T7" fmla="*/ 2 h 10"/>
                    <a:gd name="T8" fmla="*/ 0 w 32"/>
                    <a:gd name="T9" fmla="*/ 0 h 10"/>
                    <a:gd name="T10" fmla="*/ 2 w 32"/>
                    <a:gd name="T11" fmla="*/ 0 h 10"/>
                    <a:gd name="T12" fmla="*/ 4 w 32"/>
                    <a:gd name="T13" fmla="*/ 0 h 10"/>
                    <a:gd name="T14" fmla="*/ 5 w 32"/>
                    <a:gd name="T15" fmla="*/ 0 h 10"/>
                    <a:gd name="T16" fmla="*/ 7 w 32"/>
                    <a:gd name="T17" fmla="*/ 0 h 10"/>
                    <a:gd name="T18" fmla="*/ 7 w 32"/>
                    <a:gd name="T19" fmla="*/ 2 h 10"/>
                    <a:gd name="T20" fmla="*/ 7 w 32"/>
                    <a:gd name="T21" fmla="*/ 6 h 10"/>
                    <a:gd name="T22" fmla="*/ 7 w 32"/>
                    <a:gd name="T23" fmla="*/ 8 h 10"/>
                    <a:gd name="T24" fmla="*/ 7 w 32"/>
                    <a:gd name="T25" fmla="*/ 10 h 10"/>
                    <a:gd name="T26" fmla="*/ 5 w 32"/>
                    <a:gd name="T27" fmla="*/ 10 h 10"/>
                    <a:gd name="T28" fmla="*/ 4 w 32"/>
                    <a:gd name="T29" fmla="*/ 10 h 10"/>
                    <a:gd name="T30" fmla="*/ 2 w 32"/>
                    <a:gd name="T31" fmla="*/ 10 h 10"/>
                    <a:gd name="T32" fmla="*/ 0 w 32"/>
                    <a:gd name="T33" fmla="*/ 10 h 10"/>
                    <a:gd name="T34" fmla="*/ 0 w 32"/>
                    <a:gd name="T35" fmla="*/ 10 h 10"/>
                    <a:gd name="T36" fmla="*/ 9 w 32"/>
                    <a:gd name="T37" fmla="*/ 10 h 10"/>
                    <a:gd name="T38" fmla="*/ 9 w 32"/>
                    <a:gd name="T39" fmla="*/ 8 h 10"/>
                    <a:gd name="T40" fmla="*/ 9 w 32"/>
                    <a:gd name="T41" fmla="*/ 6 h 10"/>
                    <a:gd name="T42" fmla="*/ 9 w 32"/>
                    <a:gd name="T43" fmla="*/ 2 h 10"/>
                    <a:gd name="T44" fmla="*/ 9 w 32"/>
                    <a:gd name="T45" fmla="*/ 0 h 10"/>
                    <a:gd name="T46" fmla="*/ 14 w 32"/>
                    <a:gd name="T47" fmla="*/ 0 h 10"/>
                    <a:gd name="T48" fmla="*/ 21 w 32"/>
                    <a:gd name="T49" fmla="*/ 0 h 10"/>
                    <a:gd name="T50" fmla="*/ 27 w 32"/>
                    <a:gd name="T51" fmla="*/ 0 h 10"/>
                    <a:gd name="T52" fmla="*/ 32 w 32"/>
                    <a:gd name="T53" fmla="*/ 0 h 10"/>
                    <a:gd name="T54" fmla="*/ 32 w 32"/>
                    <a:gd name="T55" fmla="*/ 2 h 10"/>
                    <a:gd name="T56" fmla="*/ 32 w 32"/>
                    <a:gd name="T57" fmla="*/ 6 h 10"/>
                    <a:gd name="T58" fmla="*/ 32 w 32"/>
                    <a:gd name="T59" fmla="*/ 8 h 10"/>
                    <a:gd name="T60" fmla="*/ 32 w 32"/>
                    <a:gd name="T61" fmla="*/ 10 h 10"/>
                    <a:gd name="T62" fmla="*/ 27 w 32"/>
                    <a:gd name="T63" fmla="*/ 10 h 10"/>
                    <a:gd name="T64" fmla="*/ 21 w 32"/>
                    <a:gd name="T65" fmla="*/ 10 h 10"/>
                    <a:gd name="T66" fmla="*/ 14 w 32"/>
                    <a:gd name="T67" fmla="*/ 10 h 10"/>
                    <a:gd name="T68" fmla="*/ 9 w 32"/>
                    <a:gd name="T69" fmla="*/ 10 h 10"/>
                    <a:gd name="T70" fmla="*/ 9 w 32"/>
                    <a:gd name="T71" fmla="*/ 10 h 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"/>
                    <a:gd name="T109" fmla="*/ 0 h 10"/>
                    <a:gd name="T110" fmla="*/ 32 w 32"/>
                    <a:gd name="T111" fmla="*/ 10 h 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9" y="10"/>
                      </a:move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27" y="10"/>
                      </a:lnTo>
                      <a:lnTo>
                        <a:pt x="21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1" name="Freeform 478"/>
                <p:cNvSpPr>
                  <a:spLocks/>
                </p:cNvSpPr>
                <p:nvPr/>
              </p:nvSpPr>
              <p:spPr bwMode="auto">
                <a:xfrm>
                  <a:off x="2205" y="3139"/>
                  <a:ext cx="32" cy="8"/>
                </a:xfrm>
                <a:custGeom>
                  <a:avLst/>
                  <a:gdLst>
                    <a:gd name="T0" fmla="*/ 0 w 32"/>
                    <a:gd name="T1" fmla="*/ 8 h 8"/>
                    <a:gd name="T2" fmla="*/ 0 w 32"/>
                    <a:gd name="T3" fmla="*/ 6 h 8"/>
                    <a:gd name="T4" fmla="*/ 0 w 32"/>
                    <a:gd name="T5" fmla="*/ 4 h 8"/>
                    <a:gd name="T6" fmla="*/ 0 w 32"/>
                    <a:gd name="T7" fmla="*/ 2 h 8"/>
                    <a:gd name="T8" fmla="*/ 0 w 32"/>
                    <a:gd name="T9" fmla="*/ 0 h 8"/>
                    <a:gd name="T10" fmla="*/ 32 w 32"/>
                    <a:gd name="T11" fmla="*/ 0 h 8"/>
                    <a:gd name="T12" fmla="*/ 32 w 32"/>
                    <a:gd name="T13" fmla="*/ 2 h 8"/>
                    <a:gd name="T14" fmla="*/ 32 w 32"/>
                    <a:gd name="T15" fmla="*/ 4 h 8"/>
                    <a:gd name="T16" fmla="*/ 32 w 32"/>
                    <a:gd name="T17" fmla="*/ 6 h 8"/>
                    <a:gd name="T18" fmla="*/ 32 w 32"/>
                    <a:gd name="T19" fmla="*/ 8 h 8"/>
                    <a:gd name="T20" fmla="*/ 0 w 32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"/>
                    <a:gd name="T34" fmla="*/ 0 h 8"/>
                    <a:gd name="T35" fmla="*/ 32 w 32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2" name="Freeform 479"/>
                <p:cNvSpPr>
                  <a:spLocks noEditPoints="1"/>
                </p:cNvSpPr>
                <p:nvPr/>
              </p:nvSpPr>
              <p:spPr bwMode="auto">
                <a:xfrm>
                  <a:off x="2214" y="3096"/>
                  <a:ext cx="23" cy="26"/>
                </a:xfrm>
                <a:custGeom>
                  <a:avLst/>
                  <a:gdLst>
                    <a:gd name="T0" fmla="*/ 14 w 23"/>
                    <a:gd name="T1" fmla="*/ 8 h 26"/>
                    <a:gd name="T2" fmla="*/ 14 w 23"/>
                    <a:gd name="T3" fmla="*/ 16 h 26"/>
                    <a:gd name="T4" fmla="*/ 16 w 23"/>
                    <a:gd name="T5" fmla="*/ 16 h 26"/>
                    <a:gd name="T6" fmla="*/ 18 w 23"/>
                    <a:gd name="T7" fmla="*/ 16 h 26"/>
                    <a:gd name="T8" fmla="*/ 18 w 23"/>
                    <a:gd name="T9" fmla="*/ 14 h 26"/>
                    <a:gd name="T10" fmla="*/ 18 w 23"/>
                    <a:gd name="T11" fmla="*/ 12 h 26"/>
                    <a:gd name="T12" fmla="*/ 18 w 23"/>
                    <a:gd name="T13" fmla="*/ 12 h 26"/>
                    <a:gd name="T14" fmla="*/ 18 w 23"/>
                    <a:gd name="T15" fmla="*/ 10 h 26"/>
                    <a:gd name="T16" fmla="*/ 18 w 23"/>
                    <a:gd name="T17" fmla="*/ 10 h 26"/>
                    <a:gd name="T18" fmla="*/ 16 w 23"/>
                    <a:gd name="T19" fmla="*/ 6 h 26"/>
                    <a:gd name="T20" fmla="*/ 18 w 23"/>
                    <a:gd name="T21" fmla="*/ 2 h 26"/>
                    <a:gd name="T22" fmla="*/ 20 w 23"/>
                    <a:gd name="T23" fmla="*/ 2 h 26"/>
                    <a:gd name="T24" fmla="*/ 21 w 23"/>
                    <a:gd name="T25" fmla="*/ 2 h 26"/>
                    <a:gd name="T26" fmla="*/ 23 w 23"/>
                    <a:gd name="T27" fmla="*/ 6 h 26"/>
                    <a:gd name="T28" fmla="*/ 23 w 23"/>
                    <a:gd name="T29" fmla="*/ 10 h 26"/>
                    <a:gd name="T30" fmla="*/ 23 w 23"/>
                    <a:gd name="T31" fmla="*/ 14 h 26"/>
                    <a:gd name="T32" fmla="*/ 23 w 23"/>
                    <a:gd name="T33" fmla="*/ 20 h 26"/>
                    <a:gd name="T34" fmla="*/ 21 w 23"/>
                    <a:gd name="T35" fmla="*/ 22 h 26"/>
                    <a:gd name="T36" fmla="*/ 18 w 23"/>
                    <a:gd name="T37" fmla="*/ 24 h 26"/>
                    <a:gd name="T38" fmla="*/ 16 w 23"/>
                    <a:gd name="T39" fmla="*/ 26 h 26"/>
                    <a:gd name="T40" fmla="*/ 11 w 23"/>
                    <a:gd name="T41" fmla="*/ 26 h 26"/>
                    <a:gd name="T42" fmla="*/ 5 w 23"/>
                    <a:gd name="T43" fmla="*/ 24 h 26"/>
                    <a:gd name="T44" fmla="*/ 2 w 23"/>
                    <a:gd name="T45" fmla="*/ 20 h 26"/>
                    <a:gd name="T46" fmla="*/ 0 w 23"/>
                    <a:gd name="T47" fmla="*/ 16 h 26"/>
                    <a:gd name="T48" fmla="*/ 0 w 23"/>
                    <a:gd name="T49" fmla="*/ 10 h 26"/>
                    <a:gd name="T50" fmla="*/ 2 w 23"/>
                    <a:gd name="T51" fmla="*/ 6 h 26"/>
                    <a:gd name="T52" fmla="*/ 4 w 23"/>
                    <a:gd name="T53" fmla="*/ 4 h 26"/>
                    <a:gd name="T54" fmla="*/ 7 w 23"/>
                    <a:gd name="T55" fmla="*/ 0 h 26"/>
                    <a:gd name="T56" fmla="*/ 11 w 23"/>
                    <a:gd name="T57" fmla="*/ 0 h 26"/>
                    <a:gd name="T58" fmla="*/ 12 w 23"/>
                    <a:gd name="T59" fmla="*/ 0 h 26"/>
                    <a:gd name="T60" fmla="*/ 14 w 23"/>
                    <a:gd name="T61" fmla="*/ 0 h 26"/>
                    <a:gd name="T62" fmla="*/ 14 w 23"/>
                    <a:gd name="T63" fmla="*/ 0 h 26"/>
                    <a:gd name="T64" fmla="*/ 9 w 23"/>
                    <a:gd name="T65" fmla="*/ 8 h 26"/>
                    <a:gd name="T66" fmla="*/ 7 w 23"/>
                    <a:gd name="T67" fmla="*/ 8 h 26"/>
                    <a:gd name="T68" fmla="*/ 5 w 23"/>
                    <a:gd name="T69" fmla="*/ 10 h 26"/>
                    <a:gd name="T70" fmla="*/ 5 w 23"/>
                    <a:gd name="T71" fmla="*/ 12 h 26"/>
                    <a:gd name="T72" fmla="*/ 5 w 23"/>
                    <a:gd name="T73" fmla="*/ 14 h 26"/>
                    <a:gd name="T74" fmla="*/ 7 w 23"/>
                    <a:gd name="T75" fmla="*/ 16 h 26"/>
                    <a:gd name="T76" fmla="*/ 9 w 23"/>
                    <a:gd name="T77" fmla="*/ 16 h 26"/>
                    <a:gd name="T78" fmla="*/ 9 w 23"/>
                    <a:gd name="T79" fmla="*/ 16 h 26"/>
                    <a:gd name="T80" fmla="*/ 9 w 23"/>
                    <a:gd name="T81" fmla="*/ 10 h 26"/>
                    <a:gd name="T82" fmla="*/ 9 w 23"/>
                    <a:gd name="T83" fmla="*/ 8 h 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3"/>
                    <a:gd name="T127" fmla="*/ 0 h 26"/>
                    <a:gd name="T128" fmla="*/ 23 w 23"/>
                    <a:gd name="T129" fmla="*/ 26 h 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3" h="26">
                      <a:moveTo>
                        <a:pt x="14" y="0"/>
                      </a:moveTo>
                      <a:lnTo>
                        <a:pt x="14" y="8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3" y="20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3" name="Freeform 480"/>
                <p:cNvSpPr>
                  <a:spLocks noEditPoints="1"/>
                </p:cNvSpPr>
                <p:nvPr/>
              </p:nvSpPr>
              <p:spPr bwMode="auto">
                <a:xfrm>
                  <a:off x="2164" y="3618"/>
                  <a:ext cx="32" cy="35"/>
                </a:xfrm>
                <a:custGeom>
                  <a:avLst/>
                  <a:gdLst>
                    <a:gd name="T0" fmla="*/ 12 w 32"/>
                    <a:gd name="T1" fmla="*/ 35 h 35"/>
                    <a:gd name="T2" fmla="*/ 4 w 32"/>
                    <a:gd name="T3" fmla="*/ 30 h 35"/>
                    <a:gd name="T4" fmla="*/ 0 w 32"/>
                    <a:gd name="T5" fmla="*/ 24 h 35"/>
                    <a:gd name="T6" fmla="*/ 0 w 32"/>
                    <a:gd name="T7" fmla="*/ 16 h 35"/>
                    <a:gd name="T8" fmla="*/ 0 w 32"/>
                    <a:gd name="T9" fmla="*/ 10 h 35"/>
                    <a:gd name="T10" fmla="*/ 4 w 32"/>
                    <a:gd name="T11" fmla="*/ 4 h 35"/>
                    <a:gd name="T12" fmla="*/ 9 w 32"/>
                    <a:gd name="T13" fmla="*/ 0 h 35"/>
                    <a:gd name="T14" fmla="*/ 14 w 32"/>
                    <a:gd name="T15" fmla="*/ 0 h 35"/>
                    <a:gd name="T16" fmla="*/ 21 w 32"/>
                    <a:gd name="T17" fmla="*/ 0 h 35"/>
                    <a:gd name="T18" fmla="*/ 25 w 32"/>
                    <a:gd name="T19" fmla="*/ 2 h 35"/>
                    <a:gd name="T20" fmla="*/ 29 w 32"/>
                    <a:gd name="T21" fmla="*/ 6 h 35"/>
                    <a:gd name="T22" fmla="*/ 30 w 32"/>
                    <a:gd name="T23" fmla="*/ 12 h 35"/>
                    <a:gd name="T24" fmla="*/ 32 w 32"/>
                    <a:gd name="T25" fmla="*/ 16 h 35"/>
                    <a:gd name="T26" fmla="*/ 32 w 32"/>
                    <a:gd name="T27" fmla="*/ 22 h 35"/>
                    <a:gd name="T28" fmla="*/ 30 w 32"/>
                    <a:gd name="T29" fmla="*/ 26 h 35"/>
                    <a:gd name="T30" fmla="*/ 23 w 32"/>
                    <a:gd name="T31" fmla="*/ 35 h 35"/>
                    <a:gd name="T32" fmla="*/ 18 w 32"/>
                    <a:gd name="T33" fmla="*/ 35 h 35"/>
                    <a:gd name="T34" fmla="*/ 16 w 32"/>
                    <a:gd name="T35" fmla="*/ 35 h 35"/>
                    <a:gd name="T36" fmla="*/ 16 w 32"/>
                    <a:gd name="T37" fmla="*/ 24 h 35"/>
                    <a:gd name="T38" fmla="*/ 20 w 32"/>
                    <a:gd name="T39" fmla="*/ 24 h 35"/>
                    <a:gd name="T40" fmla="*/ 21 w 32"/>
                    <a:gd name="T41" fmla="*/ 22 h 35"/>
                    <a:gd name="T42" fmla="*/ 23 w 32"/>
                    <a:gd name="T43" fmla="*/ 20 h 35"/>
                    <a:gd name="T44" fmla="*/ 25 w 32"/>
                    <a:gd name="T45" fmla="*/ 16 h 35"/>
                    <a:gd name="T46" fmla="*/ 23 w 32"/>
                    <a:gd name="T47" fmla="*/ 14 h 35"/>
                    <a:gd name="T48" fmla="*/ 21 w 32"/>
                    <a:gd name="T49" fmla="*/ 12 h 35"/>
                    <a:gd name="T50" fmla="*/ 20 w 32"/>
                    <a:gd name="T51" fmla="*/ 10 h 35"/>
                    <a:gd name="T52" fmla="*/ 14 w 32"/>
                    <a:gd name="T53" fmla="*/ 10 h 35"/>
                    <a:gd name="T54" fmla="*/ 11 w 32"/>
                    <a:gd name="T55" fmla="*/ 10 h 35"/>
                    <a:gd name="T56" fmla="*/ 7 w 32"/>
                    <a:gd name="T57" fmla="*/ 14 h 35"/>
                    <a:gd name="T58" fmla="*/ 7 w 32"/>
                    <a:gd name="T59" fmla="*/ 16 h 35"/>
                    <a:gd name="T60" fmla="*/ 7 w 32"/>
                    <a:gd name="T61" fmla="*/ 20 h 35"/>
                    <a:gd name="T62" fmla="*/ 7 w 32"/>
                    <a:gd name="T63" fmla="*/ 20 h 35"/>
                    <a:gd name="T64" fmla="*/ 11 w 32"/>
                    <a:gd name="T65" fmla="*/ 24 h 35"/>
                    <a:gd name="T66" fmla="*/ 14 w 32"/>
                    <a:gd name="T67" fmla="*/ 24 h 35"/>
                    <a:gd name="T68" fmla="*/ 16 w 32"/>
                    <a:gd name="T69" fmla="*/ 24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2"/>
                    <a:gd name="T106" fmla="*/ 0 h 35"/>
                    <a:gd name="T107" fmla="*/ 32 w 32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2" h="35">
                      <a:moveTo>
                        <a:pt x="16" y="35"/>
                      </a:moveTo>
                      <a:lnTo>
                        <a:pt x="12" y="35"/>
                      </a:lnTo>
                      <a:lnTo>
                        <a:pt x="9" y="33"/>
                      </a:lnTo>
                      <a:lnTo>
                        <a:pt x="4" y="30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30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2" y="22"/>
                      </a:lnTo>
                      <a:lnTo>
                        <a:pt x="30" y="24"/>
                      </a:lnTo>
                      <a:lnTo>
                        <a:pt x="30" y="26"/>
                      </a:lnTo>
                      <a:lnTo>
                        <a:pt x="25" y="33"/>
                      </a:lnTo>
                      <a:lnTo>
                        <a:pt x="23" y="35"/>
                      </a:lnTo>
                      <a:lnTo>
                        <a:pt x="21" y="35"/>
                      </a:lnTo>
                      <a:lnTo>
                        <a:pt x="18" y="35"/>
                      </a:lnTo>
                      <a:lnTo>
                        <a:pt x="16" y="35"/>
                      </a:lnTo>
                      <a:close/>
                      <a:moveTo>
                        <a:pt x="16" y="24"/>
                      </a:moveTo>
                      <a:lnTo>
                        <a:pt x="18" y="24"/>
                      </a:lnTo>
                      <a:lnTo>
                        <a:pt x="20" y="24"/>
                      </a:lnTo>
                      <a:lnTo>
                        <a:pt x="21" y="24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7" y="20"/>
                      </a:lnTo>
                      <a:lnTo>
                        <a:pt x="9" y="22"/>
                      </a:lnTo>
                      <a:lnTo>
                        <a:pt x="11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4" name="Freeform 481"/>
                <p:cNvSpPr>
                  <a:spLocks/>
                </p:cNvSpPr>
                <p:nvPr/>
              </p:nvSpPr>
              <p:spPr bwMode="auto">
                <a:xfrm>
                  <a:off x="2171" y="3554"/>
                  <a:ext cx="25" cy="29"/>
                </a:xfrm>
                <a:custGeom>
                  <a:avLst/>
                  <a:gdLst>
                    <a:gd name="T0" fmla="*/ 16 w 25"/>
                    <a:gd name="T1" fmla="*/ 6 h 29"/>
                    <a:gd name="T2" fmla="*/ 16 w 25"/>
                    <a:gd name="T3" fmla="*/ 2 h 29"/>
                    <a:gd name="T4" fmla="*/ 18 w 25"/>
                    <a:gd name="T5" fmla="*/ 0 h 29"/>
                    <a:gd name="T6" fmla="*/ 20 w 25"/>
                    <a:gd name="T7" fmla="*/ 2 h 29"/>
                    <a:gd name="T8" fmla="*/ 22 w 25"/>
                    <a:gd name="T9" fmla="*/ 4 h 29"/>
                    <a:gd name="T10" fmla="*/ 23 w 25"/>
                    <a:gd name="T11" fmla="*/ 4 h 29"/>
                    <a:gd name="T12" fmla="*/ 23 w 25"/>
                    <a:gd name="T13" fmla="*/ 8 h 29"/>
                    <a:gd name="T14" fmla="*/ 25 w 25"/>
                    <a:gd name="T15" fmla="*/ 13 h 29"/>
                    <a:gd name="T16" fmla="*/ 25 w 25"/>
                    <a:gd name="T17" fmla="*/ 17 h 29"/>
                    <a:gd name="T18" fmla="*/ 23 w 25"/>
                    <a:gd name="T19" fmla="*/ 19 h 29"/>
                    <a:gd name="T20" fmla="*/ 23 w 25"/>
                    <a:gd name="T21" fmla="*/ 23 h 29"/>
                    <a:gd name="T22" fmla="*/ 23 w 25"/>
                    <a:gd name="T23" fmla="*/ 23 h 29"/>
                    <a:gd name="T24" fmla="*/ 20 w 25"/>
                    <a:gd name="T25" fmla="*/ 27 h 29"/>
                    <a:gd name="T26" fmla="*/ 20 w 25"/>
                    <a:gd name="T27" fmla="*/ 27 h 29"/>
                    <a:gd name="T28" fmla="*/ 13 w 25"/>
                    <a:gd name="T29" fmla="*/ 29 h 29"/>
                    <a:gd name="T30" fmla="*/ 9 w 25"/>
                    <a:gd name="T31" fmla="*/ 29 h 29"/>
                    <a:gd name="T32" fmla="*/ 5 w 25"/>
                    <a:gd name="T33" fmla="*/ 27 h 29"/>
                    <a:gd name="T34" fmla="*/ 5 w 25"/>
                    <a:gd name="T35" fmla="*/ 27 h 29"/>
                    <a:gd name="T36" fmla="*/ 4 w 25"/>
                    <a:gd name="T37" fmla="*/ 25 h 29"/>
                    <a:gd name="T38" fmla="*/ 2 w 25"/>
                    <a:gd name="T39" fmla="*/ 23 h 29"/>
                    <a:gd name="T40" fmla="*/ 2 w 25"/>
                    <a:gd name="T41" fmla="*/ 21 h 29"/>
                    <a:gd name="T42" fmla="*/ 0 w 25"/>
                    <a:gd name="T43" fmla="*/ 17 h 29"/>
                    <a:gd name="T44" fmla="*/ 0 w 25"/>
                    <a:gd name="T45" fmla="*/ 13 h 29"/>
                    <a:gd name="T46" fmla="*/ 2 w 25"/>
                    <a:gd name="T47" fmla="*/ 6 h 29"/>
                    <a:gd name="T48" fmla="*/ 4 w 25"/>
                    <a:gd name="T49" fmla="*/ 2 h 29"/>
                    <a:gd name="T50" fmla="*/ 7 w 25"/>
                    <a:gd name="T51" fmla="*/ 2 h 29"/>
                    <a:gd name="T52" fmla="*/ 9 w 25"/>
                    <a:gd name="T53" fmla="*/ 2 h 29"/>
                    <a:gd name="T54" fmla="*/ 9 w 25"/>
                    <a:gd name="T55" fmla="*/ 8 h 29"/>
                    <a:gd name="T56" fmla="*/ 9 w 25"/>
                    <a:gd name="T57" fmla="*/ 11 h 29"/>
                    <a:gd name="T58" fmla="*/ 7 w 25"/>
                    <a:gd name="T59" fmla="*/ 11 h 29"/>
                    <a:gd name="T60" fmla="*/ 7 w 25"/>
                    <a:gd name="T61" fmla="*/ 13 h 29"/>
                    <a:gd name="T62" fmla="*/ 7 w 25"/>
                    <a:gd name="T63" fmla="*/ 13 h 29"/>
                    <a:gd name="T64" fmla="*/ 7 w 25"/>
                    <a:gd name="T65" fmla="*/ 17 h 29"/>
                    <a:gd name="T66" fmla="*/ 7 w 25"/>
                    <a:gd name="T67" fmla="*/ 17 h 29"/>
                    <a:gd name="T68" fmla="*/ 9 w 25"/>
                    <a:gd name="T69" fmla="*/ 19 h 29"/>
                    <a:gd name="T70" fmla="*/ 13 w 25"/>
                    <a:gd name="T71" fmla="*/ 19 h 29"/>
                    <a:gd name="T72" fmla="*/ 16 w 25"/>
                    <a:gd name="T73" fmla="*/ 19 h 29"/>
                    <a:gd name="T74" fmla="*/ 18 w 25"/>
                    <a:gd name="T75" fmla="*/ 17 h 29"/>
                    <a:gd name="T76" fmla="*/ 18 w 25"/>
                    <a:gd name="T77" fmla="*/ 17 h 29"/>
                    <a:gd name="T78" fmla="*/ 18 w 25"/>
                    <a:gd name="T79" fmla="*/ 13 h 29"/>
                    <a:gd name="T80" fmla="*/ 18 w 25"/>
                    <a:gd name="T81" fmla="*/ 13 h 29"/>
                    <a:gd name="T82" fmla="*/ 16 w 25"/>
                    <a:gd name="T83" fmla="*/ 11 h 29"/>
                    <a:gd name="T84" fmla="*/ 16 w 25"/>
                    <a:gd name="T85" fmla="*/ 11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29"/>
                    <a:gd name="T131" fmla="*/ 25 w 25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29">
                      <a:moveTo>
                        <a:pt x="14" y="8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2" y="25"/>
                      </a:lnTo>
                      <a:lnTo>
                        <a:pt x="20" y="27"/>
                      </a:lnTo>
                      <a:lnTo>
                        <a:pt x="18" y="29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7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5" name="Freeform 482"/>
                <p:cNvSpPr>
                  <a:spLocks/>
                </p:cNvSpPr>
                <p:nvPr/>
              </p:nvSpPr>
              <p:spPr bwMode="auto">
                <a:xfrm>
                  <a:off x="2164" y="3509"/>
                  <a:ext cx="32" cy="19"/>
                </a:xfrm>
                <a:custGeom>
                  <a:avLst/>
                  <a:gdLst>
                    <a:gd name="T0" fmla="*/ 0 w 32"/>
                    <a:gd name="T1" fmla="*/ 4 h 19"/>
                    <a:gd name="T2" fmla="*/ 2 w 32"/>
                    <a:gd name="T3" fmla="*/ 4 h 19"/>
                    <a:gd name="T4" fmla="*/ 5 w 32"/>
                    <a:gd name="T5" fmla="*/ 4 h 19"/>
                    <a:gd name="T6" fmla="*/ 7 w 32"/>
                    <a:gd name="T7" fmla="*/ 4 h 19"/>
                    <a:gd name="T8" fmla="*/ 9 w 32"/>
                    <a:gd name="T9" fmla="*/ 4 h 19"/>
                    <a:gd name="T10" fmla="*/ 9 w 32"/>
                    <a:gd name="T11" fmla="*/ 2 h 19"/>
                    <a:gd name="T12" fmla="*/ 9 w 32"/>
                    <a:gd name="T13" fmla="*/ 2 h 19"/>
                    <a:gd name="T14" fmla="*/ 9 w 32"/>
                    <a:gd name="T15" fmla="*/ 2 h 19"/>
                    <a:gd name="T16" fmla="*/ 9 w 32"/>
                    <a:gd name="T17" fmla="*/ 0 h 19"/>
                    <a:gd name="T18" fmla="*/ 14 w 32"/>
                    <a:gd name="T19" fmla="*/ 0 h 19"/>
                    <a:gd name="T20" fmla="*/ 14 w 32"/>
                    <a:gd name="T21" fmla="*/ 2 h 19"/>
                    <a:gd name="T22" fmla="*/ 14 w 32"/>
                    <a:gd name="T23" fmla="*/ 2 h 19"/>
                    <a:gd name="T24" fmla="*/ 14 w 32"/>
                    <a:gd name="T25" fmla="*/ 2 h 19"/>
                    <a:gd name="T26" fmla="*/ 14 w 32"/>
                    <a:gd name="T27" fmla="*/ 4 h 19"/>
                    <a:gd name="T28" fmla="*/ 16 w 32"/>
                    <a:gd name="T29" fmla="*/ 4 h 19"/>
                    <a:gd name="T30" fmla="*/ 20 w 32"/>
                    <a:gd name="T31" fmla="*/ 4 h 19"/>
                    <a:gd name="T32" fmla="*/ 21 w 32"/>
                    <a:gd name="T33" fmla="*/ 4 h 19"/>
                    <a:gd name="T34" fmla="*/ 23 w 32"/>
                    <a:gd name="T35" fmla="*/ 4 h 19"/>
                    <a:gd name="T36" fmla="*/ 23 w 32"/>
                    <a:gd name="T37" fmla="*/ 4 h 19"/>
                    <a:gd name="T38" fmla="*/ 25 w 32"/>
                    <a:gd name="T39" fmla="*/ 4 h 19"/>
                    <a:gd name="T40" fmla="*/ 25 w 32"/>
                    <a:gd name="T41" fmla="*/ 4 h 19"/>
                    <a:gd name="T42" fmla="*/ 25 w 32"/>
                    <a:gd name="T43" fmla="*/ 4 h 19"/>
                    <a:gd name="T44" fmla="*/ 25 w 32"/>
                    <a:gd name="T45" fmla="*/ 4 h 19"/>
                    <a:gd name="T46" fmla="*/ 25 w 32"/>
                    <a:gd name="T47" fmla="*/ 4 h 19"/>
                    <a:gd name="T48" fmla="*/ 25 w 32"/>
                    <a:gd name="T49" fmla="*/ 2 h 19"/>
                    <a:gd name="T50" fmla="*/ 25 w 32"/>
                    <a:gd name="T51" fmla="*/ 2 h 19"/>
                    <a:gd name="T52" fmla="*/ 25 w 32"/>
                    <a:gd name="T53" fmla="*/ 2 h 19"/>
                    <a:gd name="T54" fmla="*/ 25 w 32"/>
                    <a:gd name="T55" fmla="*/ 0 h 19"/>
                    <a:gd name="T56" fmla="*/ 25 w 32"/>
                    <a:gd name="T57" fmla="*/ 0 h 19"/>
                    <a:gd name="T58" fmla="*/ 30 w 32"/>
                    <a:gd name="T59" fmla="*/ 0 h 19"/>
                    <a:gd name="T60" fmla="*/ 30 w 32"/>
                    <a:gd name="T61" fmla="*/ 2 h 19"/>
                    <a:gd name="T62" fmla="*/ 32 w 32"/>
                    <a:gd name="T63" fmla="*/ 4 h 19"/>
                    <a:gd name="T64" fmla="*/ 32 w 32"/>
                    <a:gd name="T65" fmla="*/ 4 h 19"/>
                    <a:gd name="T66" fmla="*/ 32 w 32"/>
                    <a:gd name="T67" fmla="*/ 6 h 19"/>
                    <a:gd name="T68" fmla="*/ 32 w 32"/>
                    <a:gd name="T69" fmla="*/ 8 h 19"/>
                    <a:gd name="T70" fmla="*/ 32 w 32"/>
                    <a:gd name="T71" fmla="*/ 8 h 19"/>
                    <a:gd name="T72" fmla="*/ 30 w 32"/>
                    <a:gd name="T73" fmla="*/ 10 h 19"/>
                    <a:gd name="T74" fmla="*/ 30 w 32"/>
                    <a:gd name="T75" fmla="*/ 10 h 19"/>
                    <a:gd name="T76" fmla="*/ 30 w 32"/>
                    <a:gd name="T77" fmla="*/ 13 h 19"/>
                    <a:gd name="T78" fmla="*/ 30 w 32"/>
                    <a:gd name="T79" fmla="*/ 13 h 19"/>
                    <a:gd name="T80" fmla="*/ 29 w 32"/>
                    <a:gd name="T81" fmla="*/ 13 h 19"/>
                    <a:gd name="T82" fmla="*/ 29 w 32"/>
                    <a:gd name="T83" fmla="*/ 15 h 19"/>
                    <a:gd name="T84" fmla="*/ 23 w 32"/>
                    <a:gd name="T85" fmla="*/ 15 h 19"/>
                    <a:gd name="T86" fmla="*/ 21 w 32"/>
                    <a:gd name="T87" fmla="*/ 15 h 19"/>
                    <a:gd name="T88" fmla="*/ 20 w 32"/>
                    <a:gd name="T89" fmla="*/ 15 h 19"/>
                    <a:gd name="T90" fmla="*/ 16 w 32"/>
                    <a:gd name="T91" fmla="*/ 15 h 19"/>
                    <a:gd name="T92" fmla="*/ 14 w 32"/>
                    <a:gd name="T93" fmla="*/ 15 h 19"/>
                    <a:gd name="T94" fmla="*/ 14 w 32"/>
                    <a:gd name="T95" fmla="*/ 17 h 19"/>
                    <a:gd name="T96" fmla="*/ 14 w 32"/>
                    <a:gd name="T97" fmla="*/ 17 h 19"/>
                    <a:gd name="T98" fmla="*/ 14 w 32"/>
                    <a:gd name="T99" fmla="*/ 17 h 19"/>
                    <a:gd name="T100" fmla="*/ 14 w 32"/>
                    <a:gd name="T101" fmla="*/ 19 h 19"/>
                    <a:gd name="T102" fmla="*/ 9 w 32"/>
                    <a:gd name="T103" fmla="*/ 19 h 19"/>
                    <a:gd name="T104" fmla="*/ 9 w 32"/>
                    <a:gd name="T105" fmla="*/ 17 h 19"/>
                    <a:gd name="T106" fmla="*/ 9 w 32"/>
                    <a:gd name="T107" fmla="*/ 17 h 19"/>
                    <a:gd name="T108" fmla="*/ 9 w 32"/>
                    <a:gd name="T109" fmla="*/ 17 h 19"/>
                    <a:gd name="T110" fmla="*/ 9 w 32"/>
                    <a:gd name="T111" fmla="*/ 15 h 19"/>
                    <a:gd name="T112" fmla="*/ 4 w 32"/>
                    <a:gd name="T113" fmla="*/ 15 h 19"/>
                    <a:gd name="T114" fmla="*/ 4 w 32"/>
                    <a:gd name="T115" fmla="*/ 13 h 19"/>
                    <a:gd name="T116" fmla="*/ 2 w 32"/>
                    <a:gd name="T117" fmla="*/ 10 h 19"/>
                    <a:gd name="T118" fmla="*/ 2 w 32"/>
                    <a:gd name="T119" fmla="*/ 6 h 19"/>
                    <a:gd name="T120" fmla="*/ 0 w 32"/>
                    <a:gd name="T121" fmla="*/ 4 h 1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2"/>
                    <a:gd name="T184" fmla="*/ 0 h 19"/>
                    <a:gd name="T185" fmla="*/ 32 w 32"/>
                    <a:gd name="T186" fmla="*/ 19 h 1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2" h="19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0" y="10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9" y="15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20" y="15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4" y="17"/>
                      </a:lnTo>
                      <a:lnTo>
                        <a:pt x="14" y="19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6" name="Freeform 483"/>
                <p:cNvSpPr>
                  <a:spLocks noEditPoints="1"/>
                </p:cNvSpPr>
                <p:nvPr/>
              </p:nvSpPr>
              <p:spPr bwMode="auto">
                <a:xfrm>
                  <a:off x="2171" y="3460"/>
                  <a:ext cx="25" cy="29"/>
                </a:xfrm>
                <a:custGeom>
                  <a:avLst/>
                  <a:gdLst>
                    <a:gd name="T0" fmla="*/ 9 w 25"/>
                    <a:gd name="T1" fmla="*/ 25 h 29"/>
                    <a:gd name="T2" fmla="*/ 5 w 25"/>
                    <a:gd name="T3" fmla="*/ 29 h 29"/>
                    <a:gd name="T4" fmla="*/ 4 w 25"/>
                    <a:gd name="T5" fmla="*/ 27 h 29"/>
                    <a:gd name="T6" fmla="*/ 4 w 25"/>
                    <a:gd name="T7" fmla="*/ 25 h 29"/>
                    <a:gd name="T8" fmla="*/ 2 w 25"/>
                    <a:gd name="T9" fmla="*/ 23 h 29"/>
                    <a:gd name="T10" fmla="*/ 0 w 25"/>
                    <a:gd name="T11" fmla="*/ 19 h 29"/>
                    <a:gd name="T12" fmla="*/ 0 w 25"/>
                    <a:gd name="T13" fmla="*/ 16 h 29"/>
                    <a:gd name="T14" fmla="*/ 0 w 25"/>
                    <a:gd name="T15" fmla="*/ 10 h 29"/>
                    <a:gd name="T16" fmla="*/ 2 w 25"/>
                    <a:gd name="T17" fmla="*/ 6 h 29"/>
                    <a:gd name="T18" fmla="*/ 4 w 25"/>
                    <a:gd name="T19" fmla="*/ 4 h 29"/>
                    <a:gd name="T20" fmla="*/ 5 w 25"/>
                    <a:gd name="T21" fmla="*/ 2 h 29"/>
                    <a:gd name="T22" fmla="*/ 7 w 25"/>
                    <a:gd name="T23" fmla="*/ 2 h 29"/>
                    <a:gd name="T24" fmla="*/ 20 w 25"/>
                    <a:gd name="T25" fmla="*/ 2 h 29"/>
                    <a:gd name="T26" fmla="*/ 22 w 25"/>
                    <a:gd name="T27" fmla="*/ 2 h 29"/>
                    <a:gd name="T28" fmla="*/ 23 w 25"/>
                    <a:gd name="T29" fmla="*/ 0 h 29"/>
                    <a:gd name="T30" fmla="*/ 23 w 25"/>
                    <a:gd name="T31" fmla="*/ 6 h 29"/>
                    <a:gd name="T32" fmla="*/ 23 w 25"/>
                    <a:gd name="T33" fmla="*/ 10 h 29"/>
                    <a:gd name="T34" fmla="*/ 22 w 25"/>
                    <a:gd name="T35" fmla="*/ 10 h 29"/>
                    <a:gd name="T36" fmla="*/ 23 w 25"/>
                    <a:gd name="T37" fmla="*/ 12 h 29"/>
                    <a:gd name="T38" fmla="*/ 25 w 25"/>
                    <a:gd name="T39" fmla="*/ 19 h 29"/>
                    <a:gd name="T40" fmla="*/ 25 w 25"/>
                    <a:gd name="T41" fmla="*/ 23 h 29"/>
                    <a:gd name="T42" fmla="*/ 22 w 25"/>
                    <a:gd name="T43" fmla="*/ 29 h 29"/>
                    <a:gd name="T44" fmla="*/ 16 w 25"/>
                    <a:gd name="T45" fmla="*/ 29 h 29"/>
                    <a:gd name="T46" fmla="*/ 13 w 25"/>
                    <a:gd name="T47" fmla="*/ 27 h 29"/>
                    <a:gd name="T48" fmla="*/ 11 w 25"/>
                    <a:gd name="T49" fmla="*/ 21 h 29"/>
                    <a:gd name="T50" fmla="*/ 11 w 25"/>
                    <a:gd name="T51" fmla="*/ 14 h 29"/>
                    <a:gd name="T52" fmla="*/ 9 w 25"/>
                    <a:gd name="T53" fmla="*/ 12 h 29"/>
                    <a:gd name="T54" fmla="*/ 7 w 25"/>
                    <a:gd name="T55" fmla="*/ 10 h 29"/>
                    <a:gd name="T56" fmla="*/ 7 w 25"/>
                    <a:gd name="T57" fmla="*/ 12 h 29"/>
                    <a:gd name="T58" fmla="*/ 5 w 25"/>
                    <a:gd name="T59" fmla="*/ 12 h 29"/>
                    <a:gd name="T60" fmla="*/ 5 w 25"/>
                    <a:gd name="T61" fmla="*/ 16 h 29"/>
                    <a:gd name="T62" fmla="*/ 7 w 25"/>
                    <a:gd name="T63" fmla="*/ 19 h 29"/>
                    <a:gd name="T64" fmla="*/ 9 w 25"/>
                    <a:gd name="T65" fmla="*/ 19 h 29"/>
                    <a:gd name="T66" fmla="*/ 14 w 25"/>
                    <a:gd name="T67" fmla="*/ 12 h 29"/>
                    <a:gd name="T68" fmla="*/ 14 w 25"/>
                    <a:gd name="T69" fmla="*/ 16 h 29"/>
                    <a:gd name="T70" fmla="*/ 16 w 25"/>
                    <a:gd name="T71" fmla="*/ 19 h 29"/>
                    <a:gd name="T72" fmla="*/ 18 w 25"/>
                    <a:gd name="T73" fmla="*/ 19 h 29"/>
                    <a:gd name="T74" fmla="*/ 20 w 25"/>
                    <a:gd name="T75" fmla="*/ 16 h 29"/>
                    <a:gd name="T76" fmla="*/ 20 w 25"/>
                    <a:gd name="T77" fmla="*/ 14 h 29"/>
                    <a:gd name="T78" fmla="*/ 18 w 25"/>
                    <a:gd name="T79" fmla="*/ 12 h 29"/>
                    <a:gd name="T80" fmla="*/ 16 w 25"/>
                    <a:gd name="T81" fmla="*/ 10 h 29"/>
                    <a:gd name="T82" fmla="*/ 14 w 25"/>
                    <a:gd name="T83" fmla="*/ 10 h 29"/>
                    <a:gd name="T84" fmla="*/ 13 w 25"/>
                    <a:gd name="T85" fmla="*/ 10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29"/>
                    <a:gd name="T131" fmla="*/ 25 w 25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29">
                      <a:moveTo>
                        <a:pt x="9" y="19"/>
                      </a:moveTo>
                      <a:lnTo>
                        <a:pt x="9" y="21"/>
                      </a:lnTo>
                      <a:lnTo>
                        <a:pt x="9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3" y="25"/>
                      </a:lnTo>
                      <a:lnTo>
                        <a:pt x="22" y="27"/>
                      </a:lnTo>
                      <a:lnTo>
                        <a:pt x="22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4" y="29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3" y="25"/>
                      </a:lnTo>
                      <a:lnTo>
                        <a:pt x="13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7" y="19"/>
                      </a:lnTo>
                      <a:lnTo>
                        <a:pt x="9" y="19"/>
                      </a:lnTo>
                      <a:close/>
                      <a:moveTo>
                        <a:pt x="13" y="10"/>
                      </a:move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9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7" name="Freeform 484"/>
                <p:cNvSpPr>
                  <a:spLocks/>
                </p:cNvSpPr>
                <p:nvPr/>
              </p:nvSpPr>
              <p:spPr bwMode="auto">
                <a:xfrm>
                  <a:off x="2171" y="3405"/>
                  <a:ext cx="23" cy="26"/>
                </a:xfrm>
                <a:custGeom>
                  <a:avLst/>
                  <a:gdLst>
                    <a:gd name="T0" fmla="*/ 2 w 23"/>
                    <a:gd name="T1" fmla="*/ 26 h 26"/>
                    <a:gd name="T2" fmla="*/ 2 w 23"/>
                    <a:gd name="T3" fmla="*/ 24 h 26"/>
                    <a:gd name="T4" fmla="*/ 2 w 23"/>
                    <a:gd name="T5" fmla="*/ 22 h 26"/>
                    <a:gd name="T6" fmla="*/ 2 w 23"/>
                    <a:gd name="T7" fmla="*/ 20 h 26"/>
                    <a:gd name="T8" fmla="*/ 2 w 23"/>
                    <a:gd name="T9" fmla="*/ 18 h 26"/>
                    <a:gd name="T10" fmla="*/ 2 w 23"/>
                    <a:gd name="T11" fmla="*/ 18 h 26"/>
                    <a:gd name="T12" fmla="*/ 4 w 23"/>
                    <a:gd name="T13" fmla="*/ 18 h 26"/>
                    <a:gd name="T14" fmla="*/ 5 w 23"/>
                    <a:gd name="T15" fmla="*/ 18 h 26"/>
                    <a:gd name="T16" fmla="*/ 4 w 23"/>
                    <a:gd name="T17" fmla="*/ 16 h 26"/>
                    <a:gd name="T18" fmla="*/ 2 w 23"/>
                    <a:gd name="T19" fmla="*/ 14 h 26"/>
                    <a:gd name="T20" fmla="*/ 2 w 23"/>
                    <a:gd name="T21" fmla="*/ 14 h 26"/>
                    <a:gd name="T22" fmla="*/ 2 w 23"/>
                    <a:gd name="T23" fmla="*/ 12 h 26"/>
                    <a:gd name="T24" fmla="*/ 2 w 23"/>
                    <a:gd name="T25" fmla="*/ 12 h 26"/>
                    <a:gd name="T26" fmla="*/ 0 w 23"/>
                    <a:gd name="T27" fmla="*/ 10 h 26"/>
                    <a:gd name="T28" fmla="*/ 0 w 23"/>
                    <a:gd name="T29" fmla="*/ 8 h 26"/>
                    <a:gd name="T30" fmla="*/ 0 w 23"/>
                    <a:gd name="T31" fmla="*/ 6 h 26"/>
                    <a:gd name="T32" fmla="*/ 2 w 23"/>
                    <a:gd name="T33" fmla="*/ 6 h 26"/>
                    <a:gd name="T34" fmla="*/ 4 w 23"/>
                    <a:gd name="T35" fmla="*/ 2 h 26"/>
                    <a:gd name="T36" fmla="*/ 4 w 23"/>
                    <a:gd name="T37" fmla="*/ 2 h 26"/>
                    <a:gd name="T38" fmla="*/ 5 w 23"/>
                    <a:gd name="T39" fmla="*/ 2 h 26"/>
                    <a:gd name="T40" fmla="*/ 7 w 23"/>
                    <a:gd name="T41" fmla="*/ 0 h 26"/>
                    <a:gd name="T42" fmla="*/ 9 w 23"/>
                    <a:gd name="T43" fmla="*/ 0 h 26"/>
                    <a:gd name="T44" fmla="*/ 16 w 23"/>
                    <a:gd name="T45" fmla="*/ 0 h 26"/>
                    <a:gd name="T46" fmla="*/ 20 w 23"/>
                    <a:gd name="T47" fmla="*/ 0 h 26"/>
                    <a:gd name="T48" fmla="*/ 23 w 23"/>
                    <a:gd name="T49" fmla="*/ 0 h 26"/>
                    <a:gd name="T50" fmla="*/ 23 w 23"/>
                    <a:gd name="T51" fmla="*/ 2 h 26"/>
                    <a:gd name="T52" fmla="*/ 23 w 23"/>
                    <a:gd name="T53" fmla="*/ 6 h 26"/>
                    <a:gd name="T54" fmla="*/ 23 w 23"/>
                    <a:gd name="T55" fmla="*/ 8 h 26"/>
                    <a:gd name="T56" fmla="*/ 23 w 23"/>
                    <a:gd name="T57" fmla="*/ 10 h 26"/>
                    <a:gd name="T58" fmla="*/ 18 w 23"/>
                    <a:gd name="T59" fmla="*/ 10 h 26"/>
                    <a:gd name="T60" fmla="*/ 14 w 23"/>
                    <a:gd name="T61" fmla="*/ 10 h 26"/>
                    <a:gd name="T62" fmla="*/ 11 w 23"/>
                    <a:gd name="T63" fmla="*/ 10 h 26"/>
                    <a:gd name="T64" fmla="*/ 11 w 23"/>
                    <a:gd name="T65" fmla="*/ 10 h 26"/>
                    <a:gd name="T66" fmla="*/ 11 w 23"/>
                    <a:gd name="T67" fmla="*/ 10 h 26"/>
                    <a:gd name="T68" fmla="*/ 9 w 23"/>
                    <a:gd name="T69" fmla="*/ 10 h 26"/>
                    <a:gd name="T70" fmla="*/ 9 w 23"/>
                    <a:gd name="T71" fmla="*/ 10 h 26"/>
                    <a:gd name="T72" fmla="*/ 7 w 23"/>
                    <a:gd name="T73" fmla="*/ 12 h 26"/>
                    <a:gd name="T74" fmla="*/ 7 w 23"/>
                    <a:gd name="T75" fmla="*/ 12 h 26"/>
                    <a:gd name="T76" fmla="*/ 7 w 23"/>
                    <a:gd name="T77" fmla="*/ 12 h 26"/>
                    <a:gd name="T78" fmla="*/ 7 w 23"/>
                    <a:gd name="T79" fmla="*/ 14 h 26"/>
                    <a:gd name="T80" fmla="*/ 7 w 23"/>
                    <a:gd name="T81" fmla="*/ 16 h 26"/>
                    <a:gd name="T82" fmla="*/ 9 w 23"/>
                    <a:gd name="T83" fmla="*/ 16 h 26"/>
                    <a:gd name="T84" fmla="*/ 9 w 23"/>
                    <a:gd name="T85" fmla="*/ 16 h 26"/>
                    <a:gd name="T86" fmla="*/ 11 w 23"/>
                    <a:gd name="T87" fmla="*/ 16 h 26"/>
                    <a:gd name="T88" fmla="*/ 13 w 23"/>
                    <a:gd name="T89" fmla="*/ 16 h 26"/>
                    <a:gd name="T90" fmla="*/ 23 w 23"/>
                    <a:gd name="T91" fmla="*/ 16 h 26"/>
                    <a:gd name="T92" fmla="*/ 23 w 23"/>
                    <a:gd name="T93" fmla="*/ 22 h 26"/>
                    <a:gd name="T94" fmla="*/ 23 w 23"/>
                    <a:gd name="T95" fmla="*/ 24 h 26"/>
                    <a:gd name="T96" fmla="*/ 23 w 23"/>
                    <a:gd name="T97" fmla="*/ 26 h 26"/>
                    <a:gd name="T98" fmla="*/ 2 w 23"/>
                    <a:gd name="T99" fmla="*/ 26 h 2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3"/>
                    <a:gd name="T151" fmla="*/ 0 h 26"/>
                    <a:gd name="T152" fmla="*/ 23 w 23"/>
                    <a:gd name="T153" fmla="*/ 26 h 2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3" h="26">
                      <a:moveTo>
                        <a:pt x="2" y="26"/>
                      </a:move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23" y="16"/>
                      </a:lnTo>
                      <a:lnTo>
                        <a:pt x="23" y="22"/>
                      </a:lnTo>
                      <a:lnTo>
                        <a:pt x="23" y="24"/>
                      </a:lnTo>
                      <a:lnTo>
                        <a:pt x="23" y="26"/>
                      </a:lnTo>
                      <a:lnTo>
                        <a:pt x="2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8" name="Freeform 485"/>
                <p:cNvSpPr>
                  <a:spLocks noEditPoints="1"/>
                </p:cNvSpPr>
                <p:nvPr/>
              </p:nvSpPr>
              <p:spPr bwMode="auto">
                <a:xfrm>
                  <a:off x="2171" y="3348"/>
                  <a:ext cx="25" cy="28"/>
                </a:xfrm>
                <a:custGeom>
                  <a:avLst/>
                  <a:gdLst>
                    <a:gd name="T0" fmla="*/ 13 w 25"/>
                    <a:gd name="T1" fmla="*/ 28 h 28"/>
                    <a:gd name="T2" fmla="*/ 11 w 25"/>
                    <a:gd name="T3" fmla="*/ 28 h 28"/>
                    <a:gd name="T4" fmla="*/ 9 w 25"/>
                    <a:gd name="T5" fmla="*/ 26 h 28"/>
                    <a:gd name="T6" fmla="*/ 5 w 25"/>
                    <a:gd name="T7" fmla="*/ 26 h 28"/>
                    <a:gd name="T8" fmla="*/ 4 w 25"/>
                    <a:gd name="T9" fmla="*/ 24 h 28"/>
                    <a:gd name="T10" fmla="*/ 2 w 25"/>
                    <a:gd name="T11" fmla="*/ 22 h 28"/>
                    <a:gd name="T12" fmla="*/ 2 w 25"/>
                    <a:gd name="T13" fmla="*/ 20 h 28"/>
                    <a:gd name="T14" fmla="*/ 0 w 25"/>
                    <a:gd name="T15" fmla="*/ 18 h 28"/>
                    <a:gd name="T16" fmla="*/ 0 w 25"/>
                    <a:gd name="T17" fmla="*/ 14 h 28"/>
                    <a:gd name="T18" fmla="*/ 0 w 25"/>
                    <a:gd name="T19" fmla="*/ 12 h 28"/>
                    <a:gd name="T20" fmla="*/ 2 w 25"/>
                    <a:gd name="T21" fmla="*/ 8 h 28"/>
                    <a:gd name="T22" fmla="*/ 4 w 25"/>
                    <a:gd name="T23" fmla="*/ 6 h 28"/>
                    <a:gd name="T24" fmla="*/ 5 w 25"/>
                    <a:gd name="T25" fmla="*/ 4 h 28"/>
                    <a:gd name="T26" fmla="*/ 9 w 25"/>
                    <a:gd name="T27" fmla="*/ 2 h 28"/>
                    <a:gd name="T28" fmla="*/ 11 w 25"/>
                    <a:gd name="T29" fmla="*/ 0 h 28"/>
                    <a:gd name="T30" fmla="*/ 13 w 25"/>
                    <a:gd name="T31" fmla="*/ 0 h 28"/>
                    <a:gd name="T32" fmla="*/ 14 w 25"/>
                    <a:gd name="T33" fmla="*/ 0 h 28"/>
                    <a:gd name="T34" fmla="*/ 18 w 25"/>
                    <a:gd name="T35" fmla="*/ 2 h 28"/>
                    <a:gd name="T36" fmla="*/ 20 w 25"/>
                    <a:gd name="T37" fmla="*/ 2 h 28"/>
                    <a:gd name="T38" fmla="*/ 22 w 25"/>
                    <a:gd name="T39" fmla="*/ 4 h 28"/>
                    <a:gd name="T40" fmla="*/ 23 w 25"/>
                    <a:gd name="T41" fmla="*/ 6 h 28"/>
                    <a:gd name="T42" fmla="*/ 23 w 25"/>
                    <a:gd name="T43" fmla="*/ 8 h 28"/>
                    <a:gd name="T44" fmla="*/ 25 w 25"/>
                    <a:gd name="T45" fmla="*/ 12 h 28"/>
                    <a:gd name="T46" fmla="*/ 25 w 25"/>
                    <a:gd name="T47" fmla="*/ 14 h 28"/>
                    <a:gd name="T48" fmla="*/ 25 w 25"/>
                    <a:gd name="T49" fmla="*/ 18 h 28"/>
                    <a:gd name="T50" fmla="*/ 23 w 25"/>
                    <a:gd name="T51" fmla="*/ 20 h 28"/>
                    <a:gd name="T52" fmla="*/ 23 w 25"/>
                    <a:gd name="T53" fmla="*/ 22 h 28"/>
                    <a:gd name="T54" fmla="*/ 22 w 25"/>
                    <a:gd name="T55" fmla="*/ 24 h 28"/>
                    <a:gd name="T56" fmla="*/ 20 w 25"/>
                    <a:gd name="T57" fmla="*/ 26 h 28"/>
                    <a:gd name="T58" fmla="*/ 18 w 25"/>
                    <a:gd name="T59" fmla="*/ 26 h 28"/>
                    <a:gd name="T60" fmla="*/ 16 w 25"/>
                    <a:gd name="T61" fmla="*/ 28 h 28"/>
                    <a:gd name="T62" fmla="*/ 13 w 25"/>
                    <a:gd name="T63" fmla="*/ 28 h 28"/>
                    <a:gd name="T64" fmla="*/ 13 w 25"/>
                    <a:gd name="T65" fmla="*/ 28 h 28"/>
                    <a:gd name="T66" fmla="*/ 13 w 25"/>
                    <a:gd name="T67" fmla="*/ 18 h 28"/>
                    <a:gd name="T68" fmla="*/ 14 w 25"/>
                    <a:gd name="T69" fmla="*/ 18 h 28"/>
                    <a:gd name="T70" fmla="*/ 16 w 25"/>
                    <a:gd name="T71" fmla="*/ 18 h 28"/>
                    <a:gd name="T72" fmla="*/ 16 w 25"/>
                    <a:gd name="T73" fmla="*/ 18 h 28"/>
                    <a:gd name="T74" fmla="*/ 18 w 25"/>
                    <a:gd name="T75" fmla="*/ 16 h 28"/>
                    <a:gd name="T76" fmla="*/ 18 w 25"/>
                    <a:gd name="T77" fmla="*/ 16 h 28"/>
                    <a:gd name="T78" fmla="*/ 18 w 25"/>
                    <a:gd name="T79" fmla="*/ 16 h 28"/>
                    <a:gd name="T80" fmla="*/ 18 w 25"/>
                    <a:gd name="T81" fmla="*/ 14 h 28"/>
                    <a:gd name="T82" fmla="*/ 18 w 25"/>
                    <a:gd name="T83" fmla="*/ 12 h 28"/>
                    <a:gd name="T84" fmla="*/ 18 w 25"/>
                    <a:gd name="T85" fmla="*/ 12 h 28"/>
                    <a:gd name="T86" fmla="*/ 18 w 25"/>
                    <a:gd name="T87" fmla="*/ 12 h 28"/>
                    <a:gd name="T88" fmla="*/ 16 w 25"/>
                    <a:gd name="T89" fmla="*/ 10 h 28"/>
                    <a:gd name="T90" fmla="*/ 16 w 25"/>
                    <a:gd name="T91" fmla="*/ 10 h 28"/>
                    <a:gd name="T92" fmla="*/ 14 w 25"/>
                    <a:gd name="T93" fmla="*/ 10 h 28"/>
                    <a:gd name="T94" fmla="*/ 13 w 25"/>
                    <a:gd name="T95" fmla="*/ 10 h 28"/>
                    <a:gd name="T96" fmla="*/ 11 w 25"/>
                    <a:gd name="T97" fmla="*/ 10 h 28"/>
                    <a:gd name="T98" fmla="*/ 9 w 25"/>
                    <a:gd name="T99" fmla="*/ 10 h 28"/>
                    <a:gd name="T100" fmla="*/ 9 w 25"/>
                    <a:gd name="T101" fmla="*/ 10 h 28"/>
                    <a:gd name="T102" fmla="*/ 7 w 25"/>
                    <a:gd name="T103" fmla="*/ 12 h 28"/>
                    <a:gd name="T104" fmla="*/ 7 w 25"/>
                    <a:gd name="T105" fmla="*/ 12 h 28"/>
                    <a:gd name="T106" fmla="*/ 7 w 25"/>
                    <a:gd name="T107" fmla="*/ 12 h 28"/>
                    <a:gd name="T108" fmla="*/ 7 w 25"/>
                    <a:gd name="T109" fmla="*/ 14 h 28"/>
                    <a:gd name="T110" fmla="*/ 7 w 25"/>
                    <a:gd name="T111" fmla="*/ 16 h 28"/>
                    <a:gd name="T112" fmla="*/ 7 w 25"/>
                    <a:gd name="T113" fmla="*/ 16 h 28"/>
                    <a:gd name="T114" fmla="*/ 7 w 25"/>
                    <a:gd name="T115" fmla="*/ 16 h 28"/>
                    <a:gd name="T116" fmla="*/ 9 w 25"/>
                    <a:gd name="T117" fmla="*/ 18 h 28"/>
                    <a:gd name="T118" fmla="*/ 9 w 25"/>
                    <a:gd name="T119" fmla="*/ 18 h 28"/>
                    <a:gd name="T120" fmla="*/ 11 w 25"/>
                    <a:gd name="T121" fmla="*/ 18 h 28"/>
                    <a:gd name="T122" fmla="*/ 13 w 25"/>
                    <a:gd name="T123" fmla="*/ 18 h 28"/>
                    <a:gd name="T124" fmla="*/ 13 w 25"/>
                    <a:gd name="T125" fmla="*/ 18 h 2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5"/>
                    <a:gd name="T190" fmla="*/ 0 h 28"/>
                    <a:gd name="T191" fmla="*/ 25 w 25"/>
                    <a:gd name="T192" fmla="*/ 28 h 2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5" h="28">
                      <a:moveTo>
                        <a:pt x="13" y="28"/>
                      </a:moveTo>
                      <a:lnTo>
                        <a:pt x="11" y="28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8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2" y="24"/>
                      </a:lnTo>
                      <a:lnTo>
                        <a:pt x="20" y="26"/>
                      </a:lnTo>
                      <a:lnTo>
                        <a:pt x="18" y="26"/>
                      </a:lnTo>
                      <a:lnTo>
                        <a:pt x="16" y="28"/>
                      </a:lnTo>
                      <a:lnTo>
                        <a:pt x="13" y="28"/>
                      </a:lnTo>
                      <a:close/>
                      <a:moveTo>
                        <a:pt x="13" y="18"/>
                      </a:move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9" name="Freeform 486"/>
                <p:cNvSpPr>
                  <a:spLocks noEditPoints="1"/>
                </p:cNvSpPr>
                <p:nvPr/>
              </p:nvSpPr>
              <p:spPr bwMode="auto">
                <a:xfrm>
                  <a:off x="2164" y="3309"/>
                  <a:ext cx="30" cy="10"/>
                </a:xfrm>
                <a:custGeom>
                  <a:avLst/>
                  <a:gdLst>
                    <a:gd name="T0" fmla="*/ 0 w 30"/>
                    <a:gd name="T1" fmla="*/ 10 h 10"/>
                    <a:gd name="T2" fmla="*/ 0 w 30"/>
                    <a:gd name="T3" fmla="*/ 8 h 10"/>
                    <a:gd name="T4" fmla="*/ 0 w 30"/>
                    <a:gd name="T5" fmla="*/ 6 h 10"/>
                    <a:gd name="T6" fmla="*/ 0 w 30"/>
                    <a:gd name="T7" fmla="*/ 2 h 10"/>
                    <a:gd name="T8" fmla="*/ 0 w 30"/>
                    <a:gd name="T9" fmla="*/ 0 h 10"/>
                    <a:gd name="T10" fmla="*/ 5 w 30"/>
                    <a:gd name="T11" fmla="*/ 0 h 10"/>
                    <a:gd name="T12" fmla="*/ 5 w 30"/>
                    <a:gd name="T13" fmla="*/ 2 h 10"/>
                    <a:gd name="T14" fmla="*/ 5 w 30"/>
                    <a:gd name="T15" fmla="*/ 6 h 10"/>
                    <a:gd name="T16" fmla="*/ 5 w 30"/>
                    <a:gd name="T17" fmla="*/ 8 h 10"/>
                    <a:gd name="T18" fmla="*/ 5 w 30"/>
                    <a:gd name="T19" fmla="*/ 10 h 10"/>
                    <a:gd name="T20" fmla="*/ 0 w 30"/>
                    <a:gd name="T21" fmla="*/ 10 h 10"/>
                    <a:gd name="T22" fmla="*/ 0 w 30"/>
                    <a:gd name="T23" fmla="*/ 10 h 10"/>
                    <a:gd name="T24" fmla="*/ 9 w 30"/>
                    <a:gd name="T25" fmla="*/ 10 h 10"/>
                    <a:gd name="T26" fmla="*/ 9 w 30"/>
                    <a:gd name="T27" fmla="*/ 8 h 10"/>
                    <a:gd name="T28" fmla="*/ 9 w 30"/>
                    <a:gd name="T29" fmla="*/ 6 h 10"/>
                    <a:gd name="T30" fmla="*/ 9 w 30"/>
                    <a:gd name="T31" fmla="*/ 2 h 10"/>
                    <a:gd name="T32" fmla="*/ 9 w 30"/>
                    <a:gd name="T33" fmla="*/ 0 h 10"/>
                    <a:gd name="T34" fmla="*/ 30 w 30"/>
                    <a:gd name="T35" fmla="*/ 0 h 10"/>
                    <a:gd name="T36" fmla="*/ 30 w 30"/>
                    <a:gd name="T37" fmla="*/ 2 h 10"/>
                    <a:gd name="T38" fmla="*/ 30 w 30"/>
                    <a:gd name="T39" fmla="*/ 6 h 10"/>
                    <a:gd name="T40" fmla="*/ 30 w 30"/>
                    <a:gd name="T41" fmla="*/ 8 h 10"/>
                    <a:gd name="T42" fmla="*/ 30 w 30"/>
                    <a:gd name="T43" fmla="*/ 10 h 10"/>
                    <a:gd name="T44" fmla="*/ 9 w 30"/>
                    <a:gd name="T45" fmla="*/ 10 h 10"/>
                    <a:gd name="T46" fmla="*/ 9 w 30"/>
                    <a:gd name="T47" fmla="*/ 10 h 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0"/>
                    <a:gd name="T73" fmla="*/ 0 h 10"/>
                    <a:gd name="T74" fmla="*/ 30 w 30"/>
                    <a:gd name="T75" fmla="*/ 10 h 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0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6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0" y="10"/>
                      </a:lnTo>
                      <a:close/>
                      <a:moveTo>
                        <a:pt x="9" y="10"/>
                      </a:move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0" name="Freeform 487"/>
                <p:cNvSpPr>
                  <a:spLocks/>
                </p:cNvSpPr>
                <p:nvPr/>
              </p:nvSpPr>
              <p:spPr bwMode="auto">
                <a:xfrm>
                  <a:off x="2171" y="3264"/>
                  <a:ext cx="25" cy="28"/>
                </a:xfrm>
                <a:custGeom>
                  <a:avLst/>
                  <a:gdLst>
                    <a:gd name="T0" fmla="*/ 16 w 25"/>
                    <a:gd name="T1" fmla="*/ 6 h 28"/>
                    <a:gd name="T2" fmla="*/ 16 w 25"/>
                    <a:gd name="T3" fmla="*/ 2 h 28"/>
                    <a:gd name="T4" fmla="*/ 18 w 25"/>
                    <a:gd name="T5" fmla="*/ 0 h 28"/>
                    <a:gd name="T6" fmla="*/ 20 w 25"/>
                    <a:gd name="T7" fmla="*/ 2 h 28"/>
                    <a:gd name="T8" fmla="*/ 22 w 25"/>
                    <a:gd name="T9" fmla="*/ 4 h 28"/>
                    <a:gd name="T10" fmla="*/ 23 w 25"/>
                    <a:gd name="T11" fmla="*/ 6 h 28"/>
                    <a:gd name="T12" fmla="*/ 25 w 25"/>
                    <a:gd name="T13" fmla="*/ 10 h 28"/>
                    <a:gd name="T14" fmla="*/ 25 w 25"/>
                    <a:gd name="T15" fmla="*/ 12 h 28"/>
                    <a:gd name="T16" fmla="*/ 25 w 25"/>
                    <a:gd name="T17" fmla="*/ 16 h 28"/>
                    <a:gd name="T18" fmla="*/ 23 w 25"/>
                    <a:gd name="T19" fmla="*/ 20 h 28"/>
                    <a:gd name="T20" fmla="*/ 23 w 25"/>
                    <a:gd name="T21" fmla="*/ 22 h 28"/>
                    <a:gd name="T22" fmla="*/ 22 w 25"/>
                    <a:gd name="T23" fmla="*/ 24 h 28"/>
                    <a:gd name="T24" fmla="*/ 20 w 25"/>
                    <a:gd name="T25" fmla="*/ 26 h 28"/>
                    <a:gd name="T26" fmla="*/ 18 w 25"/>
                    <a:gd name="T27" fmla="*/ 26 h 28"/>
                    <a:gd name="T28" fmla="*/ 16 w 25"/>
                    <a:gd name="T29" fmla="*/ 28 h 28"/>
                    <a:gd name="T30" fmla="*/ 11 w 25"/>
                    <a:gd name="T31" fmla="*/ 28 h 28"/>
                    <a:gd name="T32" fmla="*/ 7 w 25"/>
                    <a:gd name="T33" fmla="*/ 26 h 28"/>
                    <a:gd name="T34" fmla="*/ 5 w 25"/>
                    <a:gd name="T35" fmla="*/ 26 h 28"/>
                    <a:gd name="T36" fmla="*/ 4 w 25"/>
                    <a:gd name="T37" fmla="*/ 24 h 28"/>
                    <a:gd name="T38" fmla="*/ 4 w 25"/>
                    <a:gd name="T39" fmla="*/ 22 h 28"/>
                    <a:gd name="T40" fmla="*/ 2 w 25"/>
                    <a:gd name="T41" fmla="*/ 20 h 28"/>
                    <a:gd name="T42" fmla="*/ 2 w 25"/>
                    <a:gd name="T43" fmla="*/ 18 h 28"/>
                    <a:gd name="T44" fmla="*/ 0 w 25"/>
                    <a:gd name="T45" fmla="*/ 14 h 28"/>
                    <a:gd name="T46" fmla="*/ 2 w 25"/>
                    <a:gd name="T47" fmla="*/ 8 h 28"/>
                    <a:gd name="T48" fmla="*/ 4 w 25"/>
                    <a:gd name="T49" fmla="*/ 4 h 28"/>
                    <a:gd name="T50" fmla="*/ 5 w 25"/>
                    <a:gd name="T51" fmla="*/ 2 h 28"/>
                    <a:gd name="T52" fmla="*/ 9 w 25"/>
                    <a:gd name="T53" fmla="*/ 0 h 28"/>
                    <a:gd name="T54" fmla="*/ 9 w 25"/>
                    <a:gd name="T55" fmla="*/ 4 h 28"/>
                    <a:gd name="T56" fmla="*/ 9 w 25"/>
                    <a:gd name="T57" fmla="*/ 8 h 28"/>
                    <a:gd name="T58" fmla="*/ 9 w 25"/>
                    <a:gd name="T59" fmla="*/ 10 h 28"/>
                    <a:gd name="T60" fmla="*/ 7 w 25"/>
                    <a:gd name="T61" fmla="*/ 10 h 28"/>
                    <a:gd name="T62" fmla="*/ 7 w 25"/>
                    <a:gd name="T63" fmla="*/ 12 h 28"/>
                    <a:gd name="T64" fmla="*/ 7 w 25"/>
                    <a:gd name="T65" fmla="*/ 14 h 28"/>
                    <a:gd name="T66" fmla="*/ 7 w 25"/>
                    <a:gd name="T67" fmla="*/ 16 h 28"/>
                    <a:gd name="T68" fmla="*/ 9 w 25"/>
                    <a:gd name="T69" fmla="*/ 18 h 28"/>
                    <a:gd name="T70" fmla="*/ 13 w 25"/>
                    <a:gd name="T71" fmla="*/ 18 h 28"/>
                    <a:gd name="T72" fmla="*/ 16 w 25"/>
                    <a:gd name="T73" fmla="*/ 18 h 28"/>
                    <a:gd name="T74" fmla="*/ 18 w 25"/>
                    <a:gd name="T75" fmla="*/ 16 h 28"/>
                    <a:gd name="T76" fmla="*/ 18 w 25"/>
                    <a:gd name="T77" fmla="*/ 14 h 28"/>
                    <a:gd name="T78" fmla="*/ 18 w 25"/>
                    <a:gd name="T79" fmla="*/ 12 h 28"/>
                    <a:gd name="T80" fmla="*/ 18 w 25"/>
                    <a:gd name="T81" fmla="*/ 10 h 28"/>
                    <a:gd name="T82" fmla="*/ 16 w 25"/>
                    <a:gd name="T83" fmla="*/ 10 h 28"/>
                    <a:gd name="T84" fmla="*/ 14 w 25"/>
                    <a:gd name="T85" fmla="*/ 8 h 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28"/>
                    <a:gd name="T131" fmla="*/ 25 w 25"/>
                    <a:gd name="T132" fmla="*/ 28 h 2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28">
                      <a:moveTo>
                        <a:pt x="14" y="8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20" y="26"/>
                      </a:lnTo>
                      <a:lnTo>
                        <a:pt x="18" y="26"/>
                      </a:lnTo>
                      <a:lnTo>
                        <a:pt x="16" y="28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9" y="28"/>
                      </a:lnTo>
                      <a:lnTo>
                        <a:pt x="7" y="26"/>
                      </a:lnTo>
                      <a:lnTo>
                        <a:pt x="5" y="26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1" name="Freeform 488"/>
                <p:cNvSpPr>
                  <a:spLocks noEditPoints="1"/>
                </p:cNvSpPr>
                <p:nvPr/>
              </p:nvSpPr>
              <p:spPr bwMode="auto">
                <a:xfrm>
                  <a:off x="2171" y="3178"/>
                  <a:ext cx="25" cy="30"/>
                </a:xfrm>
                <a:custGeom>
                  <a:avLst/>
                  <a:gdLst>
                    <a:gd name="T0" fmla="*/ 9 w 25"/>
                    <a:gd name="T1" fmla="*/ 24 h 30"/>
                    <a:gd name="T2" fmla="*/ 5 w 25"/>
                    <a:gd name="T3" fmla="*/ 28 h 30"/>
                    <a:gd name="T4" fmla="*/ 4 w 25"/>
                    <a:gd name="T5" fmla="*/ 26 h 30"/>
                    <a:gd name="T6" fmla="*/ 2 w 25"/>
                    <a:gd name="T7" fmla="*/ 24 h 30"/>
                    <a:gd name="T8" fmla="*/ 2 w 25"/>
                    <a:gd name="T9" fmla="*/ 20 h 30"/>
                    <a:gd name="T10" fmla="*/ 0 w 25"/>
                    <a:gd name="T11" fmla="*/ 16 h 30"/>
                    <a:gd name="T12" fmla="*/ 0 w 25"/>
                    <a:gd name="T13" fmla="*/ 10 h 30"/>
                    <a:gd name="T14" fmla="*/ 2 w 25"/>
                    <a:gd name="T15" fmla="*/ 6 h 30"/>
                    <a:gd name="T16" fmla="*/ 4 w 25"/>
                    <a:gd name="T17" fmla="*/ 4 h 30"/>
                    <a:gd name="T18" fmla="*/ 5 w 25"/>
                    <a:gd name="T19" fmla="*/ 2 h 30"/>
                    <a:gd name="T20" fmla="*/ 7 w 25"/>
                    <a:gd name="T21" fmla="*/ 2 h 30"/>
                    <a:gd name="T22" fmla="*/ 20 w 25"/>
                    <a:gd name="T23" fmla="*/ 2 h 30"/>
                    <a:gd name="T24" fmla="*/ 22 w 25"/>
                    <a:gd name="T25" fmla="*/ 2 h 30"/>
                    <a:gd name="T26" fmla="*/ 23 w 25"/>
                    <a:gd name="T27" fmla="*/ 2 h 30"/>
                    <a:gd name="T28" fmla="*/ 23 w 25"/>
                    <a:gd name="T29" fmla="*/ 6 h 30"/>
                    <a:gd name="T30" fmla="*/ 23 w 25"/>
                    <a:gd name="T31" fmla="*/ 10 h 30"/>
                    <a:gd name="T32" fmla="*/ 22 w 25"/>
                    <a:gd name="T33" fmla="*/ 10 h 30"/>
                    <a:gd name="T34" fmla="*/ 23 w 25"/>
                    <a:gd name="T35" fmla="*/ 14 h 30"/>
                    <a:gd name="T36" fmla="*/ 25 w 25"/>
                    <a:gd name="T37" fmla="*/ 18 h 30"/>
                    <a:gd name="T38" fmla="*/ 25 w 25"/>
                    <a:gd name="T39" fmla="*/ 22 h 30"/>
                    <a:gd name="T40" fmla="*/ 22 w 25"/>
                    <a:gd name="T41" fmla="*/ 26 h 30"/>
                    <a:gd name="T42" fmla="*/ 20 w 25"/>
                    <a:gd name="T43" fmla="*/ 30 h 30"/>
                    <a:gd name="T44" fmla="*/ 16 w 25"/>
                    <a:gd name="T45" fmla="*/ 30 h 30"/>
                    <a:gd name="T46" fmla="*/ 13 w 25"/>
                    <a:gd name="T47" fmla="*/ 26 h 30"/>
                    <a:gd name="T48" fmla="*/ 11 w 25"/>
                    <a:gd name="T49" fmla="*/ 22 h 30"/>
                    <a:gd name="T50" fmla="*/ 11 w 25"/>
                    <a:gd name="T51" fmla="*/ 16 h 30"/>
                    <a:gd name="T52" fmla="*/ 9 w 25"/>
                    <a:gd name="T53" fmla="*/ 14 h 30"/>
                    <a:gd name="T54" fmla="*/ 7 w 25"/>
                    <a:gd name="T55" fmla="*/ 12 h 30"/>
                    <a:gd name="T56" fmla="*/ 5 w 25"/>
                    <a:gd name="T57" fmla="*/ 12 h 30"/>
                    <a:gd name="T58" fmla="*/ 5 w 25"/>
                    <a:gd name="T59" fmla="*/ 14 h 30"/>
                    <a:gd name="T60" fmla="*/ 7 w 25"/>
                    <a:gd name="T61" fmla="*/ 18 h 30"/>
                    <a:gd name="T62" fmla="*/ 9 w 25"/>
                    <a:gd name="T63" fmla="*/ 20 h 30"/>
                    <a:gd name="T64" fmla="*/ 14 w 25"/>
                    <a:gd name="T65" fmla="*/ 12 h 30"/>
                    <a:gd name="T66" fmla="*/ 14 w 25"/>
                    <a:gd name="T67" fmla="*/ 18 h 30"/>
                    <a:gd name="T68" fmla="*/ 16 w 25"/>
                    <a:gd name="T69" fmla="*/ 18 h 30"/>
                    <a:gd name="T70" fmla="*/ 16 w 25"/>
                    <a:gd name="T71" fmla="*/ 20 h 30"/>
                    <a:gd name="T72" fmla="*/ 18 w 25"/>
                    <a:gd name="T73" fmla="*/ 20 h 30"/>
                    <a:gd name="T74" fmla="*/ 20 w 25"/>
                    <a:gd name="T75" fmla="*/ 18 h 30"/>
                    <a:gd name="T76" fmla="*/ 20 w 25"/>
                    <a:gd name="T77" fmla="*/ 16 h 30"/>
                    <a:gd name="T78" fmla="*/ 18 w 25"/>
                    <a:gd name="T79" fmla="*/ 14 h 30"/>
                    <a:gd name="T80" fmla="*/ 18 w 25"/>
                    <a:gd name="T81" fmla="*/ 12 h 30"/>
                    <a:gd name="T82" fmla="*/ 16 w 25"/>
                    <a:gd name="T83" fmla="*/ 12 h 30"/>
                    <a:gd name="T84" fmla="*/ 14 w 25"/>
                    <a:gd name="T85" fmla="*/ 12 h 3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30"/>
                    <a:gd name="T131" fmla="*/ 25 w 25"/>
                    <a:gd name="T132" fmla="*/ 30 h 3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30">
                      <a:moveTo>
                        <a:pt x="9" y="20"/>
                      </a:moveTo>
                      <a:lnTo>
                        <a:pt x="9" y="22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7" y="28"/>
                      </a:lnTo>
                      <a:lnTo>
                        <a:pt x="5" y="28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3" y="24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0" y="28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0"/>
                      </a:lnTo>
                      <a:lnTo>
                        <a:pt x="14" y="28"/>
                      </a:lnTo>
                      <a:lnTo>
                        <a:pt x="13" y="26"/>
                      </a:lnTo>
                      <a:lnTo>
                        <a:pt x="13" y="24"/>
                      </a:lnTo>
                      <a:lnTo>
                        <a:pt x="11" y="22"/>
                      </a:lnTo>
                      <a:lnTo>
                        <a:pt x="11" y="20"/>
                      </a:lnTo>
                      <a:lnTo>
                        <a:pt x="11" y="18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20"/>
                      </a:lnTo>
                      <a:close/>
                      <a:moveTo>
                        <a:pt x="13" y="12"/>
                      </a:move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20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2" name="Freeform 489"/>
                <p:cNvSpPr>
                  <a:spLocks/>
                </p:cNvSpPr>
                <p:nvPr/>
              </p:nvSpPr>
              <p:spPr bwMode="auto">
                <a:xfrm>
                  <a:off x="2171" y="3122"/>
                  <a:ext cx="25" cy="29"/>
                </a:xfrm>
                <a:custGeom>
                  <a:avLst/>
                  <a:gdLst>
                    <a:gd name="T0" fmla="*/ 16 w 25"/>
                    <a:gd name="T1" fmla="*/ 6 h 29"/>
                    <a:gd name="T2" fmla="*/ 16 w 25"/>
                    <a:gd name="T3" fmla="*/ 2 h 29"/>
                    <a:gd name="T4" fmla="*/ 18 w 25"/>
                    <a:gd name="T5" fmla="*/ 0 h 29"/>
                    <a:gd name="T6" fmla="*/ 20 w 25"/>
                    <a:gd name="T7" fmla="*/ 2 h 29"/>
                    <a:gd name="T8" fmla="*/ 22 w 25"/>
                    <a:gd name="T9" fmla="*/ 4 h 29"/>
                    <a:gd name="T10" fmla="*/ 23 w 25"/>
                    <a:gd name="T11" fmla="*/ 6 h 29"/>
                    <a:gd name="T12" fmla="*/ 25 w 25"/>
                    <a:gd name="T13" fmla="*/ 11 h 29"/>
                    <a:gd name="T14" fmla="*/ 25 w 25"/>
                    <a:gd name="T15" fmla="*/ 15 h 29"/>
                    <a:gd name="T16" fmla="*/ 25 w 25"/>
                    <a:gd name="T17" fmla="*/ 19 h 29"/>
                    <a:gd name="T18" fmla="*/ 23 w 25"/>
                    <a:gd name="T19" fmla="*/ 21 h 29"/>
                    <a:gd name="T20" fmla="*/ 23 w 25"/>
                    <a:gd name="T21" fmla="*/ 23 h 29"/>
                    <a:gd name="T22" fmla="*/ 22 w 25"/>
                    <a:gd name="T23" fmla="*/ 25 h 29"/>
                    <a:gd name="T24" fmla="*/ 20 w 25"/>
                    <a:gd name="T25" fmla="*/ 27 h 29"/>
                    <a:gd name="T26" fmla="*/ 18 w 25"/>
                    <a:gd name="T27" fmla="*/ 27 h 29"/>
                    <a:gd name="T28" fmla="*/ 16 w 25"/>
                    <a:gd name="T29" fmla="*/ 29 h 29"/>
                    <a:gd name="T30" fmla="*/ 11 w 25"/>
                    <a:gd name="T31" fmla="*/ 29 h 29"/>
                    <a:gd name="T32" fmla="*/ 7 w 25"/>
                    <a:gd name="T33" fmla="*/ 27 h 29"/>
                    <a:gd name="T34" fmla="*/ 5 w 25"/>
                    <a:gd name="T35" fmla="*/ 27 h 29"/>
                    <a:gd name="T36" fmla="*/ 4 w 25"/>
                    <a:gd name="T37" fmla="*/ 25 h 29"/>
                    <a:gd name="T38" fmla="*/ 4 w 25"/>
                    <a:gd name="T39" fmla="*/ 23 h 29"/>
                    <a:gd name="T40" fmla="*/ 2 w 25"/>
                    <a:gd name="T41" fmla="*/ 21 h 29"/>
                    <a:gd name="T42" fmla="*/ 2 w 25"/>
                    <a:gd name="T43" fmla="*/ 19 h 29"/>
                    <a:gd name="T44" fmla="*/ 0 w 25"/>
                    <a:gd name="T45" fmla="*/ 15 h 29"/>
                    <a:gd name="T46" fmla="*/ 2 w 25"/>
                    <a:gd name="T47" fmla="*/ 8 h 29"/>
                    <a:gd name="T48" fmla="*/ 4 w 25"/>
                    <a:gd name="T49" fmla="*/ 4 h 29"/>
                    <a:gd name="T50" fmla="*/ 5 w 25"/>
                    <a:gd name="T51" fmla="*/ 2 h 29"/>
                    <a:gd name="T52" fmla="*/ 9 w 25"/>
                    <a:gd name="T53" fmla="*/ 0 h 29"/>
                    <a:gd name="T54" fmla="*/ 9 w 25"/>
                    <a:gd name="T55" fmla="*/ 4 h 29"/>
                    <a:gd name="T56" fmla="*/ 9 w 25"/>
                    <a:gd name="T57" fmla="*/ 11 h 29"/>
                    <a:gd name="T58" fmla="*/ 7 w 25"/>
                    <a:gd name="T59" fmla="*/ 11 h 29"/>
                    <a:gd name="T60" fmla="*/ 7 w 25"/>
                    <a:gd name="T61" fmla="*/ 13 h 29"/>
                    <a:gd name="T62" fmla="*/ 7 w 25"/>
                    <a:gd name="T63" fmla="*/ 13 h 29"/>
                    <a:gd name="T64" fmla="*/ 7 w 25"/>
                    <a:gd name="T65" fmla="*/ 15 h 29"/>
                    <a:gd name="T66" fmla="*/ 7 w 25"/>
                    <a:gd name="T67" fmla="*/ 17 h 29"/>
                    <a:gd name="T68" fmla="*/ 9 w 25"/>
                    <a:gd name="T69" fmla="*/ 19 h 29"/>
                    <a:gd name="T70" fmla="*/ 13 w 25"/>
                    <a:gd name="T71" fmla="*/ 19 h 29"/>
                    <a:gd name="T72" fmla="*/ 16 w 25"/>
                    <a:gd name="T73" fmla="*/ 19 h 29"/>
                    <a:gd name="T74" fmla="*/ 18 w 25"/>
                    <a:gd name="T75" fmla="*/ 17 h 29"/>
                    <a:gd name="T76" fmla="*/ 18 w 25"/>
                    <a:gd name="T77" fmla="*/ 17 h 29"/>
                    <a:gd name="T78" fmla="*/ 18 w 25"/>
                    <a:gd name="T79" fmla="*/ 13 h 29"/>
                    <a:gd name="T80" fmla="*/ 18 w 25"/>
                    <a:gd name="T81" fmla="*/ 13 h 29"/>
                    <a:gd name="T82" fmla="*/ 16 w 25"/>
                    <a:gd name="T83" fmla="*/ 11 h 29"/>
                    <a:gd name="T84" fmla="*/ 16 w 25"/>
                    <a:gd name="T85" fmla="*/ 8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29"/>
                    <a:gd name="T131" fmla="*/ 25 w 25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29">
                      <a:moveTo>
                        <a:pt x="14" y="8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2" y="25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6" y="29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7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3" name="Freeform 490"/>
                <p:cNvSpPr>
                  <a:spLocks noEditPoints="1"/>
                </p:cNvSpPr>
                <p:nvPr/>
              </p:nvSpPr>
              <p:spPr bwMode="auto">
                <a:xfrm>
                  <a:off x="2164" y="3083"/>
                  <a:ext cx="30" cy="11"/>
                </a:xfrm>
                <a:custGeom>
                  <a:avLst/>
                  <a:gdLst>
                    <a:gd name="T0" fmla="*/ 0 w 30"/>
                    <a:gd name="T1" fmla="*/ 11 h 11"/>
                    <a:gd name="T2" fmla="*/ 0 w 30"/>
                    <a:gd name="T3" fmla="*/ 9 h 11"/>
                    <a:gd name="T4" fmla="*/ 0 w 30"/>
                    <a:gd name="T5" fmla="*/ 7 h 11"/>
                    <a:gd name="T6" fmla="*/ 0 w 30"/>
                    <a:gd name="T7" fmla="*/ 2 h 11"/>
                    <a:gd name="T8" fmla="*/ 0 w 30"/>
                    <a:gd name="T9" fmla="*/ 0 h 11"/>
                    <a:gd name="T10" fmla="*/ 5 w 30"/>
                    <a:gd name="T11" fmla="*/ 0 h 11"/>
                    <a:gd name="T12" fmla="*/ 5 w 30"/>
                    <a:gd name="T13" fmla="*/ 2 h 11"/>
                    <a:gd name="T14" fmla="*/ 5 w 30"/>
                    <a:gd name="T15" fmla="*/ 7 h 11"/>
                    <a:gd name="T16" fmla="*/ 5 w 30"/>
                    <a:gd name="T17" fmla="*/ 9 h 11"/>
                    <a:gd name="T18" fmla="*/ 5 w 30"/>
                    <a:gd name="T19" fmla="*/ 11 h 11"/>
                    <a:gd name="T20" fmla="*/ 0 w 30"/>
                    <a:gd name="T21" fmla="*/ 11 h 11"/>
                    <a:gd name="T22" fmla="*/ 0 w 30"/>
                    <a:gd name="T23" fmla="*/ 11 h 11"/>
                    <a:gd name="T24" fmla="*/ 9 w 30"/>
                    <a:gd name="T25" fmla="*/ 11 h 11"/>
                    <a:gd name="T26" fmla="*/ 9 w 30"/>
                    <a:gd name="T27" fmla="*/ 9 h 11"/>
                    <a:gd name="T28" fmla="*/ 9 w 30"/>
                    <a:gd name="T29" fmla="*/ 7 h 11"/>
                    <a:gd name="T30" fmla="*/ 9 w 30"/>
                    <a:gd name="T31" fmla="*/ 2 h 11"/>
                    <a:gd name="T32" fmla="*/ 9 w 30"/>
                    <a:gd name="T33" fmla="*/ 0 h 11"/>
                    <a:gd name="T34" fmla="*/ 30 w 30"/>
                    <a:gd name="T35" fmla="*/ 0 h 11"/>
                    <a:gd name="T36" fmla="*/ 30 w 30"/>
                    <a:gd name="T37" fmla="*/ 2 h 11"/>
                    <a:gd name="T38" fmla="*/ 30 w 30"/>
                    <a:gd name="T39" fmla="*/ 7 h 11"/>
                    <a:gd name="T40" fmla="*/ 30 w 30"/>
                    <a:gd name="T41" fmla="*/ 9 h 11"/>
                    <a:gd name="T42" fmla="*/ 30 w 30"/>
                    <a:gd name="T43" fmla="*/ 11 h 11"/>
                    <a:gd name="T44" fmla="*/ 9 w 30"/>
                    <a:gd name="T45" fmla="*/ 11 h 11"/>
                    <a:gd name="T46" fmla="*/ 9 w 30"/>
                    <a:gd name="T47" fmla="*/ 11 h 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0"/>
                    <a:gd name="T73" fmla="*/ 0 h 11"/>
                    <a:gd name="T74" fmla="*/ 30 w 30"/>
                    <a:gd name="T75" fmla="*/ 11 h 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0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7"/>
                      </a:lnTo>
                      <a:lnTo>
                        <a:pt x="5" y="9"/>
                      </a:lnTo>
                      <a:lnTo>
                        <a:pt x="5" y="11"/>
                      </a:lnTo>
                      <a:lnTo>
                        <a:pt x="0" y="11"/>
                      </a:lnTo>
                      <a:close/>
                      <a:moveTo>
                        <a:pt x="9" y="11"/>
                      </a:move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4" name="Freeform 491"/>
                <p:cNvSpPr>
                  <a:spLocks noEditPoints="1"/>
                </p:cNvSpPr>
                <p:nvPr/>
              </p:nvSpPr>
              <p:spPr bwMode="auto">
                <a:xfrm>
                  <a:off x="2164" y="3038"/>
                  <a:ext cx="32" cy="29"/>
                </a:xfrm>
                <a:custGeom>
                  <a:avLst/>
                  <a:gdLst>
                    <a:gd name="T0" fmla="*/ 7 w 32"/>
                    <a:gd name="T1" fmla="*/ 0 h 29"/>
                    <a:gd name="T2" fmla="*/ 23 w 32"/>
                    <a:gd name="T3" fmla="*/ 0 h 29"/>
                    <a:gd name="T4" fmla="*/ 30 w 32"/>
                    <a:gd name="T5" fmla="*/ 2 h 29"/>
                    <a:gd name="T6" fmla="*/ 30 w 32"/>
                    <a:gd name="T7" fmla="*/ 9 h 29"/>
                    <a:gd name="T8" fmla="*/ 30 w 32"/>
                    <a:gd name="T9" fmla="*/ 11 h 29"/>
                    <a:gd name="T10" fmla="*/ 27 w 32"/>
                    <a:gd name="T11" fmla="*/ 11 h 29"/>
                    <a:gd name="T12" fmla="*/ 29 w 32"/>
                    <a:gd name="T13" fmla="*/ 13 h 29"/>
                    <a:gd name="T14" fmla="*/ 30 w 32"/>
                    <a:gd name="T15" fmla="*/ 13 h 29"/>
                    <a:gd name="T16" fmla="*/ 32 w 32"/>
                    <a:gd name="T17" fmla="*/ 17 h 29"/>
                    <a:gd name="T18" fmla="*/ 32 w 32"/>
                    <a:gd name="T19" fmla="*/ 19 h 29"/>
                    <a:gd name="T20" fmla="*/ 30 w 32"/>
                    <a:gd name="T21" fmla="*/ 23 h 29"/>
                    <a:gd name="T22" fmla="*/ 29 w 32"/>
                    <a:gd name="T23" fmla="*/ 25 h 29"/>
                    <a:gd name="T24" fmla="*/ 25 w 32"/>
                    <a:gd name="T25" fmla="*/ 27 h 29"/>
                    <a:gd name="T26" fmla="*/ 20 w 32"/>
                    <a:gd name="T27" fmla="*/ 29 h 29"/>
                    <a:gd name="T28" fmla="*/ 14 w 32"/>
                    <a:gd name="T29" fmla="*/ 27 h 29"/>
                    <a:gd name="T30" fmla="*/ 11 w 32"/>
                    <a:gd name="T31" fmla="*/ 25 h 29"/>
                    <a:gd name="T32" fmla="*/ 7 w 32"/>
                    <a:gd name="T33" fmla="*/ 21 h 29"/>
                    <a:gd name="T34" fmla="*/ 7 w 32"/>
                    <a:gd name="T35" fmla="*/ 17 h 29"/>
                    <a:gd name="T36" fmla="*/ 9 w 32"/>
                    <a:gd name="T37" fmla="*/ 15 h 29"/>
                    <a:gd name="T38" fmla="*/ 9 w 32"/>
                    <a:gd name="T39" fmla="*/ 13 h 29"/>
                    <a:gd name="T40" fmla="*/ 11 w 32"/>
                    <a:gd name="T41" fmla="*/ 11 h 29"/>
                    <a:gd name="T42" fmla="*/ 0 w 32"/>
                    <a:gd name="T43" fmla="*/ 9 h 29"/>
                    <a:gd name="T44" fmla="*/ 0 w 32"/>
                    <a:gd name="T45" fmla="*/ 2 h 29"/>
                    <a:gd name="T46" fmla="*/ 0 w 32"/>
                    <a:gd name="T47" fmla="*/ 0 h 29"/>
                    <a:gd name="T48" fmla="*/ 18 w 32"/>
                    <a:gd name="T49" fmla="*/ 11 h 29"/>
                    <a:gd name="T50" fmla="*/ 16 w 32"/>
                    <a:gd name="T51" fmla="*/ 13 h 29"/>
                    <a:gd name="T52" fmla="*/ 14 w 32"/>
                    <a:gd name="T53" fmla="*/ 13 h 29"/>
                    <a:gd name="T54" fmla="*/ 14 w 32"/>
                    <a:gd name="T55" fmla="*/ 15 h 29"/>
                    <a:gd name="T56" fmla="*/ 14 w 32"/>
                    <a:gd name="T57" fmla="*/ 17 h 29"/>
                    <a:gd name="T58" fmla="*/ 16 w 32"/>
                    <a:gd name="T59" fmla="*/ 17 h 29"/>
                    <a:gd name="T60" fmla="*/ 18 w 32"/>
                    <a:gd name="T61" fmla="*/ 19 h 29"/>
                    <a:gd name="T62" fmla="*/ 21 w 32"/>
                    <a:gd name="T63" fmla="*/ 19 h 29"/>
                    <a:gd name="T64" fmla="*/ 23 w 32"/>
                    <a:gd name="T65" fmla="*/ 17 h 29"/>
                    <a:gd name="T66" fmla="*/ 25 w 32"/>
                    <a:gd name="T67" fmla="*/ 17 h 29"/>
                    <a:gd name="T68" fmla="*/ 25 w 32"/>
                    <a:gd name="T69" fmla="*/ 15 h 29"/>
                    <a:gd name="T70" fmla="*/ 25 w 32"/>
                    <a:gd name="T71" fmla="*/ 13 h 29"/>
                    <a:gd name="T72" fmla="*/ 23 w 32"/>
                    <a:gd name="T73" fmla="*/ 13 h 29"/>
                    <a:gd name="T74" fmla="*/ 21 w 32"/>
                    <a:gd name="T75" fmla="*/ 11 h 29"/>
                    <a:gd name="T76" fmla="*/ 20 w 32"/>
                    <a:gd name="T77" fmla="*/ 11 h 2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29"/>
                    <a:gd name="T119" fmla="*/ 32 w 32"/>
                    <a:gd name="T120" fmla="*/ 29 h 2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29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2" y="17"/>
                      </a:lnTo>
                      <a:lnTo>
                        <a:pt x="32" y="19"/>
                      </a:lnTo>
                      <a:lnTo>
                        <a:pt x="32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29" y="25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1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4" y="27"/>
                      </a:lnTo>
                      <a:lnTo>
                        <a:pt x="12" y="27"/>
                      </a:ln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0" y="11"/>
                      </a:move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4" y="15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9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23" y="11"/>
                      </a:lnTo>
                      <a:lnTo>
                        <a:pt x="21" y="11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5" name="Freeform 492"/>
                <p:cNvSpPr>
                  <a:spLocks noEditPoints="1"/>
                </p:cNvSpPr>
                <p:nvPr/>
              </p:nvSpPr>
              <p:spPr bwMode="auto">
                <a:xfrm>
                  <a:off x="2126" y="3436"/>
                  <a:ext cx="43" cy="34"/>
                </a:xfrm>
                <a:custGeom>
                  <a:avLst/>
                  <a:gdLst>
                    <a:gd name="T0" fmla="*/ 0 w 43"/>
                    <a:gd name="T1" fmla="*/ 28 h 34"/>
                    <a:gd name="T2" fmla="*/ 0 w 43"/>
                    <a:gd name="T3" fmla="*/ 18 h 34"/>
                    <a:gd name="T4" fmla="*/ 0 w 43"/>
                    <a:gd name="T5" fmla="*/ 10 h 34"/>
                    <a:gd name="T6" fmla="*/ 2 w 43"/>
                    <a:gd name="T7" fmla="*/ 6 h 34"/>
                    <a:gd name="T8" fmla="*/ 6 w 43"/>
                    <a:gd name="T9" fmla="*/ 2 h 34"/>
                    <a:gd name="T10" fmla="*/ 9 w 43"/>
                    <a:gd name="T11" fmla="*/ 2 h 34"/>
                    <a:gd name="T12" fmla="*/ 15 w 43"/>
                    <a:gd name="T13" fmla="*/ 2 h 34"/>
                    <a:gd name="T14" fmla="*/ 17 w 43"/>
                    <a:gd name="T15" fmla="*/ 4 h 34"/>
                    <a:gd name="T16" fmla="*/ 18 w 43"/>
                    <a:gd name="T17" fmla="*/ 6 h 34"/>
                    <a:gd name="T18" fmla="*/ 20 w 43"/>
                    <a:gd name="T19" fmla="*/ 8 h 34"/>
                    <a:gd name="T20" fmla="*/ 22 w 43"/>
                    <a:gd name="T21" fmla="*/ 4 h 34"/>
                    <a:gd name="T22" fmla="*/ 24 w 43"/>
                    <a:gd name="T23" fmla="*/ 2 h 34"/>
                    <a:gd name="T24" fmla="*/ 27 w 43"/>
                    <a:gd name="T25" fmla="*/ 0 h 34"/>
                    <a:gd name="T26" fmla="*/ 31 w 43"/>
                    <a:gd name="T27" fmla="*/ 0 h 34"/>
                    <a:gd name="T28" fmla="*/ 34 w 43"/>
                    <a:gd name="T29" fmla="*/ 0 h 34"/>
                    <a:gd name="T30" fmla="*/ 38 w 43"/>
                    <a:gd name="T31" fmla="*/ 2 h 34"/>
                    <a:gd name="T32" fmla="*/ 40 w 43"/>
                    <a:gd name="T33" fmla="*/ 4 h 34"/>
                    <a:gd name="T34" fmla="*/ 42 w 43"/>
                    <a:gd name="T35" fmla="*/ 6 h 34"/>
                    <a:gd name="T36" fmla="*/ 42 w 43"/>
                    <a:gd name="T37" fmla="*/ 10 h 34"/>
                    <a:gd name="T38" fmla="*/ 43 w 43"/>
                    <a:gd name="T39" fmla="*/ 12 h 34"/>
                    <a:gd name="T40" fmla="*/ 43 w 43"/>
                    <a:gd name="T41" fmla="*/ 14 h 34"/>
                    <a:gd name="T42" fmla="*/ 43 w 43"/>
                    <a:gd name="T43" fmla="*/ 24 h 34"/>
                    <a:gd name="T44" fmla="*/ 43 w 43"/>
                    <a:gd name="T45" fmla="*/ 34 h 34"/>
                    <a:gd name="T46" fmla="*/ 0 w 43"/>
                    <a:gd name="T47" fmla="*/ 34 h 34"/>
                    <a:gd name="T48" fmla="*/ 17 w 43"/>
                    <a:gd name="T49" fmla="*/ 20 h 34"/>
                    <a:gd name="T50" fmla="*/ 17 w 43"/>
                    <a:gd name="T51" fmla="*/ 20 h 34"/>
                    <a:gd name="T52" fmla="*/ 17 w 43"/>
                    <a:gd name="T53" fmla="*/ 16 h 34"/>
                    <a:gd name="T54" fmla="*/ 17 w 43"/>
                    <a:gd name="T55" fmla="*/ 14 h 34"/>
                    <a:gd name="T56" fmla="*/ 15 w 43"/>
                    <a:gd name="T57" fmla="*/ 14 h 34"/>
                    <a:gd name="T58" fmla="*/ 13 w 43"/>
                    <a:gd name="T59" fmla="*/ 12 h 34"/>
                    <a:gd name="T60" fmla="*/ 11 w 43"/>
                    <a:gd name="T61" fmla="*/ 14 h 34"/>
                    <a:gd name="T62" fmla="*/ 9 w 43"/>
                    <a:gd name="T63" fmla="*/ 14 h 34"/>
                    <a:gd name="T64" fmla="*/ 9 w 43"/>
                    <a:gd name="T65" fmla="*/ 16 h 34"/>
                    <a:gd name="T66" fmla="*/ 9 w 43"/>
                    <a:gd name="T67" fmla="*/ 20 h 34"/>
                    <a:gd name="T68" fmla="*/ 9 w 43"/>
                    <a:gd name="T69" fmla="*/ 20 h 34"/>
                    <a:gd name="T70" fmla="*/ 11 w 43"/>
                    <a:gd name="T71" fmla="*/ 22 h 34"/>
                    <a:gd name="T72" fmla="*/ 15 w 43"/>
                    <a:gd name="T73" fmla="*/ 22 h 34"/>
                    <a:gd name="T74" fmla="*/ 17 w 43"/>
                    <a:gd name="T75" fmla="*/ 22 h 34"/>
                    <a:gd name="T76" fmla="*/ 33 w 43"/>
                    <a:gd name="T77" fmla="*/ 16 h 34"/>
                    <a:gd name="T78" fmla="*/ 33 w 43"/>
                    <a:gd name="T79" fmla="*/ 14 h 34"/>
                    <a:gd name="T80" fmla="*/ 33 w 43"/>
                    <a:gd name="T81" fmla="*/ 12 h 34"/>
                    <a:gd name="T82" fmla="*/ 31 w 43"/>
                    <a:gd name="T83" fmla="*/ 12 h 34"/>
                    <a:gd name="T84" fmla="*/ 29 w 43"/>
                    <a:gd name="T85" fmla="*/ 12 h 34"/>
                    <a:gd name="T86" fmla="*/ 27 w 43"/>
                    <a:gd name="T87" fmla="*/ 12 h 34"/>
                    <a:gd name="T88" fmla="*/ 25 w 43"/>
                    <a:gd name="T89" fmla="*/ 12 h 34"/>
                    <a:gd name="T90" fmla="*/ 25 w 43"/>
                    <a:gd name="T91" fmla="*/ 14 h 34"/>
                    <a:gd name="T92" fmla="*/ 25 w 43"/>
                    <a:gd name="T93" fmla="*/ 16 h 34"/>
                    <a:gd name="T94" fmla="*/ 27 w 43"/>
                    <a:gd name="T95" fmla="*/ 22 h 34"/>
                    <a:gd name="T96" fmla="*/ 31 w 43"/>
                    <a:gd name="T97" fmla="*/ 22 h 34"/>
                    <a:gd name="T98" fmla="*/ 33 w 43"/>
                    <a:gd name="T99" fmla="*/ 22 h 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3"/>
                    <a:gd name="T151" fmla="*/ 0 h 34"/>
                    <a:gd name="T152" fmla="*/ 43 w 43"/>
                    <a:gd name="T153" fmla="*/ 34 h 3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3" h="34">
                      <a:moveTo>
                        <a:pt x="0" y="34"/>
                      </a:move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24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40" y="4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42" y="10"/>
                      </a:lnTo>
                      <a:lnTo>
                        <a:pt x="42" y="12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3" y="18"/>
                      </a:lnTo>
                      <a:lnTo>
                        <a:pt x="43" y="24"/>
                      </a:lnTo>
                      <a:lnTo>
                        <a:pt x="43" y="30"/>
                      </a:lnTo>
                      <a:lnTo>
                        <a:pt x="43" y="34"/>
                      </a:lnTo>
                      <a:lnTo>
                        <a:pt x="0" y="34"/>
                      </a:lnTo>
                      <a:close/>
                      <a:moveTo>
                        <a:pt x="17" y="22"/>
                      </a:moveTo>
                      <a:lnTo>
                        <a:pt x="17" y="20"/>
                      </a:lnTo>
                      <a:lnTo>
                        <a:pt x="17" y="18"/>
                      </a:lnTo>
                      <a:lnTo>
                        <a:pt x="17" y="16"/>
                      </a:lnTo>
                      <a:lnTo>
                        <a:pt x="17" y="14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9" y="22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close/>
                      <a:moveTo>
                        <a:pt x="33" y="22"/>
                      </a:move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3" y="12"/>
                      </a:lnTo>
                      <a:lnTo>
                        <a:pt x="31" y="12"/>
                      </a:lnTo>
                      <a:lnTo>
                        <a:pt x="29" y="12"/>
                      </a:lnTo>
                      <a:lnTo>
                        <a:pt x="27" y="12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9" y="22"/>
                      </a:lnTo>
                      <a:lnTo>
                        <a:pt x="31" y="22"/>
                      </a:lnTo>
                      <a:lnTo>
                        <a:pt x="33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6" name="Freeform 493"/>
                <p:cNvSpPr>
                  <a:spLocks noEditPoints="1"/>
                </p:cNvSpPr>
                <p:nvPr/>
              </p:nvSpPr>
              <p:spPr bwMode="auto">
                <a:xfrm>
                  <a:off x="2137" y="3368"/>
                  <a:ext cx="32" cy="33"/>
                </a:xfrm>
                <a:custGeom>
                  <a:avLst/>
                  <a:gdLst>
                    <a:gd name="T0" fmla="*/ 20 w 32"/>
                    <a:gd name="T1" fmla="*/ 6 h 33"/>
                    <a:gd name="T2" fmla="*/ 20 w 32"/>
                    <a:gd name="T3" fmla="*/ 16 h 33"/>
                    <a:gd name="T4" fmla="*/ 22 w 32"/>
                    <a:gd name="T5" fmla="*/ 22 h 33"/>
                    <a:gd name="T6" fmla="*/ 22 w 32"/>
                    <a:gd name="T7" fmla="*/ 20 h 33"/>
                    <a:gd name="T8" fmla="*/ 25 w 32"/>
                    <a:gd name="T9" fmla="*/ 18 h 33"/>
                    <a:gd name="T10" fmla="*/ 25 w 32"/>
                    <a:gd name="T11" fmla="*/ 18 h 33"/>
                    <a:gd name="T12" fmla="*/ 25 w 32"/>
                    <a:gd name="T13" fmla="*/ 16 h 33"/>
                    <a:gd name="T14" fmla="*/ 25 w 32"/>
                    <a:gd name="T15" fmla="*/ 14 h 33"/>
                    <a:gd name="T16" fmla="*/ 23 w 32"/>
                    <a:gd name="T17" fmla="*/ 12 h 33"/>
                    <a:gd name="T18" fmla="*/ 23 w 32"/>
                    <a:gd name="T19" fmla="*/ 12 h 33"/>
                    <a:gd name="T20" fmla="*/ 23 w 32"/>
                    <a:gd name="T21" fmla="*/ 4 h 33"/>
                    <a:gd name="T22" fmla="*/ 25 w 32"/>
                    <a:gd name="T23" fmla="*/ 2 h 33"/>
                    <a:gd name="T24" fmla="*/ 31 w 32"/>
                    <a:gd name="T25" fmla="*/ 6 h 33"/>
                    <a:gd name="T26" fmla="*/ 32 w 32"/>
                    <a:gd name="T27" fmla="*/ 12 h 33"/>
                    <a:gd name="T28" fmla="*/ 32 w 32"/>
                    <a:gd name="T29" fmla="*/ 16 h 33"/>
                    <a:gd name="T30" fmla="*/ 32 w 32"/>
                    <a:gd name="T31" fmla="*/ 20 h 33"/>
                    <a:gd name="T32" fmla="*/ 31 w 32"/>
                    <a:gd name="T33" fmla="*/ 25 h 33"/>
                    <a:gd name="T34" fmla="*/ 23 w 32"/>
                    <a:gd name="T35" fmla="*/ 33 h 33"/>
                    <a:gd name="T36" fmla="*/ 16 w 32"/>
                    <a:gd name="T37" fmla="*/ 33 h 33"/>
                    <a:gd name="T38" fmla="*/ 9 w 32"/>
                    <a:gd name="T39" fmla="*/ 31 h 33"/>
                    <a:gd name="T40" fmla="*/ 2 w 32"/>
                    <a:gd name="T41" fmla="*/ 27 h 33"/>
                    <a:gd name="T42" fmla="*/ 0 w 32"/>
                    <a:gd name="T43" fmla="*/ 20 h 33"/>
                    <a:gd name="T44" fmla="*/ 0 w 32"/>
                    <a:gd name="T45" fmla="*/ 14 h 33"/>
                    <a:gd name="T46" fmla="*/ 0 w 32"/>
                    <a:gd name="T47" fmla="*/ 10 h 33"/>
                    <a:gd name="T48" fmla="*/ 7 w 32"/>
                    <a:gd name="T49" fmla="*/ 2 h 33"/>
                    <a:gd name="T50" fmla="*/ 13 w 32"/>
                    <a:gd name="T51" fmla="*/ 2 h 33"/>
                    <a:gd name="T52" fmla="*/ 18 w 32"/>
                    <a:gd name="T53" fmla="*/ 0 h 33"/>
                    <a:gd name="T54" fmla="*/ 18 w 32"/>
                    <a:gd name="T55" fmla="*/ 0 h 33"/>
                    <a:gd name="T56" fmla="*/ 20 w 32"/>
                    <a:gd name="T57" fmla="*/ 0 h 33"/>
                    <a:gd name="T58" fmla="*/ 11 w 32"/>
                    <a:gd name="T59" fmla="*/ 12 h 33"/>
                    <a:gd name="T60" fmla="*/ 9 w 32"/>
                    <a:gd name="T61" fmla="*/ 12 h 33"/>
                    <a:gd name="T62" fmla="*/ 7 w 32"/>
                    <a:gd name="T63" fmla="*/ 14 h 33"/>
                    <a:gd name="T64" fmla="*/ 7 w 32"/>
                    <a:gd name="T65" fmla="*/ 16 h 33"/>
                    <a:gd name="T66" fmla="*/ 7 w 32"/>
                    <a:gd name="T67" fmla="*/ 20 h 33"/>
                    <a:gd name="T68" fmla="*/ 11 w 32"/>
                    <a:gd name="T69" fmla="*/ 20 h 33"/>
                    <a:gd name="T70" fmla="*/ 11 w 32"/>
                    <a:gd name="T71" fmla="*/ 22 h 33"/>
                    <a:gd name="T72" fmla="*/ 13 w 32"/>
                    <a:gd name="T73" fmla="*/ 16 h 33"/>
                    <a:gd name="T74" fmla="*/ 13 w 32"/>
                    <a:gd name="T75" fmla="*/ 12 h 3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33"/>
                    <a:gd name="T116" fmla="*/ 32 w 32"/>
                    <a:gd name="T117" fmla="*/ 33 h 3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33">
                      <a:moveTo>
                        <a:pt x="20" y="0"/>
                      </a:moveTo>
                      <a:lnTo>
                        <a:pt x="20" y="6"/>
                      </a:lnTo>
                      <a:lnTo>
                        <a:pt x="20" y="12"/>
                      </a:lnTo>
                      <a:lnTo>
                        <a:pt x="20" y="16"/>
                      </a:lnTo>
                      <a:lnTo>
                        <a:pt x="20" y="22"/>
                      </a:lnTo>
                      <a:lnTo>
                        <a:pt x="22" y="22"/>
                      </a:lnTo>
                      <a:lnTo>
                        <a:pt x="22" y="20"/>
                      </a:lnTo>
                      <a:lnTo>
                        <a:pt x="23" y="20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3" y="12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31" y="6"/>
                      </a:lnTo>
                      <a:lnTo>
                        <a:pt x="32" y="8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2" y="22"/>
                      </a:lnTo>
                      <a:lnTo>
                        <a:pt x="31" y="25"/>
                      </a:lnTo>
                      <a:lnTo>
                        <a:pt x="25" y="31"/>
                      </a:lnTo>
                      <a:lnTo>
                        <a:pt x="23" y="33"/>
                      </a:lnTo>
                      <a:lnTo>
                        <a:pt x="22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9" y="31"/>
                      </a:lnTo>
                      <a:lnTo>
                        <a:pt x="4" y="29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12"/>
                      </a:move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7" name="Freeform 494"/>
                <p:cNvSpPr>
                  <a:spLocks/>
                </p:cNvSpPr>
                <p:nvPr/>
              </p:nvSpPr>
              <p:spPr bwMode="auto">
                <a:xfrm>
                  <a:off x="2137" y="3309"/>
                  <a:ext cx="32" cy="28"/>
                </a:xfrm>
                <a:custGeom>
                  <a:avLst/>
                  <a:gdLst>
                    <a:gd name="T0" fmla="*/ 0 w 32"/>
                    <a:gd name="T1" fmla="*/ 28 h 28"/>
                    <a:gd name="T2" fmla="*/ 0 w 32"/>
                    <a:gd name="T3" fmla="*/ 26 h 28"/>
                    <a:gd name="T4" fmla="*/ 0 w 32"/>
                    <a:gd name="T5" fmla="*/ 24 h 28"/>
                    <a:gd name="T6" fmla="*/ 0 w 32"/>
                    <a:gd name="T7" fmla="*/ 20 h 28"/>
                    <a:gd name="T8" fmla="*/ 0 w 32"/>
                    <a:gd name="T9" fmla="*/ 18 h 28"/>
                    <a:gd name="T10" fmla="*/ 6 w 32"/>
                    <a:gd name="T11" fmla="*/ 18 h 28"/>
                    <a:gd name="T12" fmla="*/ 4 w 32"/>
                    <a:gd name="T13" fmla="*/ 18 h 28"/>
                    <a:gd name="T14" fmla="*/ 4 w 32"/>
                    <a:gd name="T15" fmla="*/ 16 h 28"/>
                    <a:gd name="T16" fmla="*/ 2 w 32"/>
                    <a:gd name="T17" fmla="*/ 16 h 28"/>
                    <a:gd name="T18" fmla="*/ 2 w 32"/>
                    <a:gd name="T19" fmla="*/ 14 h 28"/>
                    <a:gd name="T20" fmla="*/ 0 w 32"/>
                    <a:gd name="T21" fmla="*/ 12 h 28"/>
                    <a:gd name="T22" fmla="*/ 0 w 32"/>
                    <a:gd name="T23" fmla="*/ 12 h 28"/>
                    <a:gd name="T24" fmla="*/ 0 w 32"/>
                    <a:gd name="T25" fmla="*/ 8 h 28"/>
                    <a:gd name="T26" fmla="*/ 0 w 32"/>
                    <a:gd name="T27" fmla="*/ 6 h 28"/>
                    <a:gd name="T28" fmla="*/ 0 w 32"/>
                    <a:gd name="T29" fmla="*/ 6 h 28"/>
                    <a:gd name="T30" fmla="*/ 2 w 32"/>
                    <a:gd name="T31" fmla="*/ 4 h 28"/>
                    <a:gd name="T32" fmla="*/ 4 w 32"/>
                    <a:gd name="T33" fmla="*/ 2 h 28"/>
                    <a:gd name="T34" fmla="*/ 6 w 32"/>
                    <a:gd name="T35" fmla="*/ 0 h 28"/>
                    <a:gd name="T36" fmla="*/ 7 w 32"/>
                    <a:gd name="T37" fmla="*/ 0 h 28"/>
                    <a:gd name="T38" fmla="*/ 9 w 32"/>
                    <a:gd name="T39" fmla="*/ 0 h 28"/>
                    <a:gd name="T40" fmla="*/ 13 w 32"/>
                    <a:gd name="T41" fmla="*/ 0 h 28"/>
                    <a:gd name="T42" fmla="*/ 16 w 32"/>
                    <a:gd name="T43" fmla="*/ 0 h 28"/>
                    <a:gd name="T44" fmla="*/ 22 w 32"/>
                    <a:gd name="T45" fmla="*/ 0 h 28"/>
                    <a:gd name="T46" fmla="*/ 32 w 32"/>
                    <a:gd name="T47" fmla="*/ 0 h 28"/>
                    <a:gd name="T48" fmla="*/ 32 w 32"/>
                    <a:gd name="T49" fmla="*/ 2 h 28"/>
                    <a:gd name="T50" fmla="*/ 32 w 32"/>
                    <a:gd name="T51" fmla="*/ 6 h 28"/>
                    <a:gd name="T52" fmla="*/ 32 w 32"/>
                    <a:gd name="T53" fmla="*/ 8 h 28"/>
                    <a:gd name="T54" fmla="*/ 32 w 32"/>
                    <a:gd name="T55" fmla="*/ 10 h 28"/>
                    <a:gd name="T56" fmla="*/ 27 w 32"/>
                    <a:gd name="T57" fmla="*/ 10 h 28"/>
                    <a:gd name="T58" fmla="*/ 23 w 32"/>
                    <a:gd name="T59" fmla="*/ 10 h 28"/>
                    <a:gd name="T60" fmla="*/ 14 w 32"/>
                    <a:gd name="T61" fmla="*/ 10 h 28"/>
                    <a:gd name="T62" fmla="*/ 13 w 32"/>
                    <a:gd name="T63" fmla="*/ 10 h 28"/>
                    <a:gd name="T64" fmla="*/ 11 w 32"/>
                    <a:gd name="T65" fmla="*/ 10 h 28"/>
                    <a:gd name="T66" fmla="*/ 11 w 32"/>
                    <a:gd name="T67" fmla="*/ 10 h 28"/>
                    <a:gd name="T68" fmla="*/ 9 w 32"/>
                    <a:gd name="T69" fmla="*/ 12 h 28"/>
                    <a:gd name="T70" fmla="*/ 9 w 32"/>
                    <a:gd name="T71" fmla="*/ 12 h 28"/>
                    <a:gd name="T72" fmla="*/ 9 w 32"/>
                    <a:gd name="T73" fmla="*/ 12 h 28"/>
                    <a:gd name="T74" fmla="*/ 9 w 32"/>
                    <a:gd name="T75" fmla="*/ 14 h 28"/>
                    <a:gd name="T76" fmla="*/ 9 w 32"/>
                    <a:gd name="T77" fmla="*/ 14 h 28"/>
                    <a:gd name="T78" fmla="*/ 9 w 32"/>
                    <a:gd name="T79" fmla="*/ 16 h 28"/>
                    <a:gd name="T80" fmla="*/ 9 w 32"/>
                    <a:gd name="T81" fmla="*/ 16 h 28"/>
                    <a:gd name="T82" fmla="*/ 11 w 32"/>
                    <a:gd name="T83" fmla="*/ 16 h 28"/>
                    <a:gd name="T84" fmla="*/ 13 w 32"/>
                    <a:gd name="T85" fmla="*/ 18 h 28"/>
                    <a:gd name="T86" fmla="*/ 14 w 32"/>
                    <a:gd name="T87" fmla="*/ 18 h 28"/>
                    <a:gd name="T88" fmla="*/ 16 w 32"/>
                    <a:gd name="T89" fmla="*/ 18 h 28"/>
                    <a:gd name="T90" fmla="*/ 32 w 32"/>
                    <a:gd name="T91" fmla="*/ 18 h 28"/>
                    <a:gd name="T92" fmla="*/ 32 w 32"/>
                    <a:gd name="T93" fmla="*/ 20 h 28"/>
                    <a:gd name="T94" fmla="*/ 32 w 32"/>
                    <a:gd name="T95" fmla="*/ 24 h 28"/>
                    <a:gd name="T96" fmla="*/ 32 w 32"/>
                    <a:gd name="T97" fmla="*/ 26 h 28"/>
                    <a:gd name="T98" fmla="*/ 32 w 32"/>
                    <a:gd name="T99" fmla="*/ 28 h 28"/>
                    <a:gd name="T100" fmla="*/ 0 w 32"/>
                    <a:gd name="T101" fmla="*/ 28 h 2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28"/>
                    <a:gd name="T155" fmla="*/ 32 w 32"/>
                    <a:gd name="T156" fmla="*/ 28 h 2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28">
                      <a:moveTo>
                        <a:pt x="0" y="28"/>
                      </a:move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2" y="24"/>
                      </a:lnTo>
                      <a:lnTo>
                        <a:pt x="32" y="26"/>
                      </a:lnTo>
                      <a:lnTo>
                        <a:pt x="32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8" name="Freeform 495"/>
                <p:cNvSpPr>
                  <a:spLocks/>
                </p:cNvSpPr>
                <p:nvPr/>
              </p:nvSpPr>
              <p:spPr bwMode="auto">
                <a:xfrm>
                  <a:off x="2137" y="3251"/>
                  <a:ext cx="32" cy="27"/>
                </a:xfrm>
                <a:custGeom>
                  <a:avLst/>
                  <a:gdLst>
                    <a:gd name="T0" fmla="*/ 0 w 32"/>
                    <a:gd name="T1" fmla="*/ 25 h 27"/>
                    <a:gd name="T2" fmla="*/ 0 w 32"/>
                    <a:gd name="T3" fmla="*/ 0 h 27"/>
                    <a:gd name="T4" fmla="*/ 2 w 32"/>
                    <a:gd name="T5" fmla="*/ 0 h 27"/>
                    <a:gd name="T6" fmla="*/ 4 w 32"/>
                    <a:gd name="T7" fmla="*/ 0 h 27"/>
                    <a:gd name="T8" fmla="*/ 7 w 32"/>
                    <a:gd name="T9" fmla="*/ 0 h 27"/>
                    <a:gd name="T10" fmla="*/ 11 w 32"/>
                    <a:gd name="T11" fmla="*/ 4 h 27"/>
                    <a:gd name="T12" fmla="*/ 16 w 32"/>
                    <a:gd name="T13" fmla="*/ 8 h 27"/>
                    <a:gd name="T14" fmla="*/ 20 w 32"/>
                    <a:gd name="T15" fmla="*/ 11 h 27"/>
                    <a:gd name="T16" fmla="*/ 23 w 32"/>
                    <a:gd name="T17" fmla="*/ 15 h 27"/>
                    <a:gd name="T18" fmla="*/ 23 w 32"/>
                    <a:gd name="T19" fmla="*/ 11 h 27"/>
                    <a:gd name="T20" fmla="*/ 23 w 32"/>
                    <a:gd name="T21" fmla="*/ 6 h 27"/>
                    <a:gd name="T22" fmla="*/ 23 w 32"/>
                    <a:gd name="T23" fmla="*/ 0 h 27"/>
                    <a:gd name="T24" fmla="*/ 25 w 32"/>
                    <a:gd name="T25" fmla="*/ 0 h 27"/>
                    <a:gd name="T26" fmla="*/ 29 w 32"/>
                    <a:gd name="T27" fmla="*/ 0 h 27"/>
                    <a:gd name="T28" fmla="*/ 31 w 32"/>
                    <a:gd name="T29" fmla="*/ 0 h 27"/>
                    <a:gd name="T30" fmla="*/ 32 w 32"/>
                    <a:gd name="T31" fmla="*/ 0 h 27"/>
                    <a:gd name="T32" fmla="*/ 32 w 32"/>
                    <a:gd name="T33" fmla="*/ 13 h 27"/>
                    <a:gd name="T34" fmla="*/ 32 w 32"/>
                    <a:gd name="T35" fmla="*/ 19 h 27"/>
                    <a:gd name="T36" fmla="*/ 32 w 32"/>
                    <a:gd name="T37" fmla="*/ 27 h 27"/>
                    <a:gd name="T38" fmla="*/ 31 w 32"/>
                    <a:gd name="T39" fmla="*/ 27 h 27"/>
                    <a:gd name="T40" fmla="*/ 29 w 32"/>
                    <a:gd name="T41" fmla="*/ 27 h 27"/>
                    <a:gd name="T42" fmla="*/ 25 w 32"/>
                    <a:gd name="T43" fmla="*/ 27 h 27"/>
                    <a:gd name="T44" fmla="*/ 23 w 32"/>
                    <a:gd name="T45" fmla="*/ 27 h 27"/>
                    <a:gd name="T46" fmla="*/ 20 w 32"/>
                    <a:gd name="T47" fmla="*/ 25 h 27"/>
                    <a:gd name="T48" fmla="*/ 16 w 32"/>
                    <a:gd name="T49" fmla="*/ 21 h 27"/>
                    <a:gd name="T50" fmla="*/ 13 w 32"/>
                    <a:gd name="T51" fmla="*/ 19 h 27"/>
                    <a:gd name="T52" fmla="*/ 9 w 32"/>
                    <a:gd name="T53" fmla="*/ 15 h 27"/>
                    <a:gd name="T54" fmla="*/ 9 w 32"/>
                    <a:gd name="T55" fmla="*/ 17 h 27"/>
                    <a:gd name="T56" fmla="*/ 9 w 32"/>
                    <a:gd name="T57" fmla="*/ 19 h 27"/>
                    <a:gd name="T58" fmla="*/ 9 w 32"/>
                    <a:gd name="T59" fmla="*/ 25 h 27"/>
                    <a:gd name="T60" fmla="*/ 7 w 32"/>
                    <a:gd name="T61" fmla="*/ 25 h 27"/>
                    <a:gd name="T62" fmla="*/ 6 w 32"/>
                    <a:gd name="T63" fmla="*/ 25 h 27"/>
                    <a:gd name="T64" fmla="*/ 2 w 32"/>
                    <a:gd name="T65" fmla="*/ 25 h 27"/>
                    <a:gd name="T66" fmla="*/ 0 w 32"/>
                    <a:gd name="T67" fmla="*/ 25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27"/>
                    <a:gd name="T104" fmla="*/ 32 w 32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2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1" y="4"/>
                      </a:lnTo>
                      <a:lnTo>
                        <a:pt x="16" y="8"/>
                      </a:lnTo>
                      <a:lnTo>
                        <a:pt x="20" y="11"/>
                      </a:lnTo>
                      <a:lnTo>
                        <a:pt x="23" y="15"/>
                      </a:lnTo>
                      <a:lnTo>
                        <a:pt x="23" y="11"/>
                      </a:lnTo>
                      <a:lnTo>
                        <a:pt x="23" y="6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lnTo>
                        <a:pt x="32" y="19"/>
                      </a:lnTo>
                      <a:lnTo>
                        <a:pt x="32" y="27"/>
                      </a:lnTo>
                      <a:lnTo>
                        <a:pt x="31" y="27"/>
                      </a:lnTo>
                      <a:lnTo>
                        <a:pt x="29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0" y="25"/>
                      </a:lnTo>
                      <a:lnTo>
                        <a:pt x="16" y="21"/>
                      </a:lnTo>
                      <a:lnTo>
                        <a:pt x="13" y="19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2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9" name="Freeform 496"/>
                <p:cNvSpPr>
                  <a:spLocks noEditPoints="1"/>
                </p:cNvSpPr>
                <p:nvPr/>
              </p:nvSpPr>
              <p:spPr bwMode="auto">
                <a:xfrm>
                  <a:off x="2137" y="3194"/>
                  <a:ext cx="32" cy="33"/>
                </a:xfrm>
                <a:custGeom>
                  <a:avLst/>
                  <a:gdLst>
                    <a:gd name="T0" fmla="*/ 13 w 32"/>
                    <a:gd name="T1" fmla="*/ 33 h 33"/>
                    <a:gd name="T2" fmla="*/ 7 w 32"/>
                    <a:gd name="T3" fmla="*/ 31 h 33"/>
                    <a:gd name="T4" fmla="*/ 4 w 32"/>
                    <a:gd name="T5" fmla="*/ 27 h 33"/>
                    <a:gd name="T6" fmla="*/ 0 w 32"/>
                    <a:gd name="T7" fmla="*/ 20 h 33"/>
                    <a:gd name="T8" fmla="*/ 0 w 32"/>
                    <a:gd name="T9" fmla="*/ 12 h 33"/>
                    <a:gd name="T10" fmla="*/ 4 w 32"/>
                    <a:gd name="T11" fmla="*/ 6 h 33"/>
                    <a:gd name="T12" fmla="*/ 11 w 32"/>
                    <a:gd name="T13" fmla="*/ 2 h 33"/>
                    <a:gd name="T14" fmla="*/ 16 w 32"/>
                    <a:gd name="T15" fmla="*/ 0 h 33"/>
                    <a:gd name="T16" fmla="*/ 23 w 32"/>
                    <a:gd name="T17" fmla="*/ 2 h 33"/>
                    <a:gd name="T18" fmla="*/ 27 w 32"/>
                    <a:gd name="T19" fmla="*/ 4 h 33"/>
                    <a:gd name="T20" fmla="*/ 31 w 32"/>
                    <a:gd name="T21" fmla="*/ 10 h 33"/>
                    <a:gd name="T22" fmla="*/ 32 w 32"/>
                    <a:gd name="T23" fmla="*/ 16 h 33"/>
                    <a:gd name="T24" fmla="*/ 31 w 32"/>
                    <a:gd name="T25" fmla="*/ 22 h 33"/>
                    <a:gd name="T26" fmla="*/ 29 w 32"/>
                    <a:gd name="T27" fmla="*/ 27 h 33"/>
                    <a:gd name="T28" fmla="*/ 23 w 32"/>
                    <a:gd name="T29" fmla="*/ 31 h 33"/>
                    <a:gd name="T30" fmla="*/ 16 w 32"/>
                    <a:gd name="T31" fmla="*/ 33 h 33"/>
                    <a:gd name="T32" fmla="*/ 16 w 32"/>
                    <a:gd name="T33" fmla="*/ 22 h 33"/>
                    <a:gd name="T34" fmla="*/ 20 w 32"/>
                    <a:gd name="T35" fmla="*/ 22 h 33"/>
                    <a:gd name="T36" fmla="*/ 22 w 32"/>
                    <a:gd name="T37" fmla="*/ 20 h 33"/>
                    <a:gd name="T38" fmla="*/ 23 w 32"/>
                    <a:gd name="T39" fmla="*/ 18 h 33"/>
                    <a:gd name="T40" fmla="*/ 23 w 32"/>
                    <a:gd name="T41" fmla="*/ 16 h 33"/>
                    <a:gd name="T42" fmla="*/ 23 w 32"/>
                    <a:gd name="T43" fmla="*/ 14 h 33"/>
                    <a:gd name="T44" fmla="*/ 22 w 32"/>
                    <a:gd name="T45" fmla="*/ 12 h 33"/>
                    <a:gd name="T46" fmla="*/ 20 w 32"/>
                    <a:gd name="T47" fmla="*/ 12 h 33"/>
                    <a:gd name="T48" fmla="*/ 16 w 32"/>
                    <a:gd name="T49" fmla="*/ 12 h 33"/>
                    <a:gd name="T50" fmla="*/ 13 w 32"/>
                    <a:gd name="T51" fmla="*/ 12 h 33"/>
                    <a:gd name="T52" fmla="*/ 11 w 32"/>
                    <a:gd name="T53" fmla="*/ 12 h 33"/>
                    <a:gd name="T54" fmla="*/ 9 w 32"/>
                    <a:gd name="T55" fmla="*/ 14 h 33"/>
                    <a:gd name="T56" fmla="*/ 7 w 32"/>
                    <a:gd name="T57" fmla="*/ 16 h 33"/>
                    <a:gd name="T58" fmla="*/ 9 w 32"/>
                    <a:gd name="T59" fmla="*/ 18 h 33"/>
                    <a:gd name="T60" fmla="*/ 11 w 32"/>
                    <a:gd name="T61" fmla="*/ 20 h 33"/>
                    <a:gd name="T62" fmla="*/ 13 w 32"/>
                    <a:gd name="T63" fmla="*/ 22 h 33"/>
                    <a:gd name="T64" fmla="*/ 16 w 32"/>
                    <a:gd name="T65" fmla="*/ 22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3"/>
                    <a:gd name="T101" fmla="*/ 32 w 32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3">
                      <a:moveTo>
                        <a:pt x="16" y="33"/>
                      </a:moveTo>
                      <a:lnTo>
                        <a:pt x="13" y="33"/>
                      </a:lnTo>
                      <a:lnTo>
                        <a:pt x="9" y="31"/>
                      </a:lnTo>
                      <a:lnTo>
                        <a:pt x="7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8"/>
                      </a:lnTo>
                      <a:lnTo>
                        <a:pt x="31" y="10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20"/>
                      </a:lnTo>
                      <a:lnTo>
                        <a:pt x="31" y="22"/>
                      </a:lnTo>
                      <a:lnTo>
                        <a:pt x="31" y="25"/>
                      </a:lnTo>
                      <a:lnTo>
                        <a:pt x="29" y="27"/>
                      </a:lnTo>
                      <a:lnTo>
                        <a:pt x="27" y="29"/>
                      </a:lnTo>
                      <a:lnTo>
                        <a:pt x="23" y="31"/>
                      </a:lnTo>
                      <a:lnTo>
                        <a:pt x="20" y="33"/>
                      </a:lnTo>
                      <a:lnTo>
                        <a:pt x="16" y="33"/>
                      </a:lnTo>
                      <a:close/>
                      <a:moveTo>
                        <a:pt x="16" y="22"/>
                      </a:move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20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0" name="Freeform 497"/>
                <p:cNvSpPr>
                  <a:spLocks noEditPoints="1"/>
                </p:cNvSpPr>
                <p:nvPr/>
              </p:nvSpPr>
              <p:spPr bwMode="auto">
                <a:xfrm>
                  <a:off x="2126" y="3153"/>
                  <a:ext cx="43" cy="10"/>
                </a:xfrm>
                <a:custGeom>
                  <a:avLst/>
                  <a:gdLst>
                    <a:gd name="T0" fmla="*/ 0 w 43"/>
                    <a:gd name="T1" fmla="*/ 10 h 10"/>
                    <a:gd name="T2" fmla="*/ 0 w 43"/>
                    <a:gd name="T3" fmla="*/ 4 h 10"/>
                    <a:gd name="T4" fmla="*/ 0 w 43"/>
                    <a:gd name="T5" fmla="*/ 2 h 10"/>
                    <a:gd name="T6" fmla="*/ 0 w 43"/>
                    <a:gd name="T7" fmla="*/ 0 h 10"/>
                    <a:gd name="T8" fmla="*/ 2 w 43"/>
                    <a:gd name="T9" fmla="*/ 0 h 10"/>
                    <a:gd name="T10" fmla="*/ 4 w 43"/>
                    <a:gd name="T11" fmla="*/ 0 h 10"/>
                    <a:gd name="T12" fmla="*/ 6 w 43"/>
                    <a:gd name="T13" fmla="*/ 0 h 10"/>
                    <a:gd name="T14" fmla="*/ 8 w 43"/>
                    <a:gd name="T15" fmla="*/ 0 h 10"/>
                    <a:gd name="T16" fmla="*/ 8 w 43"/>
                    <a:gd name="T17" fmla="*/ 2 h 10"/>
                    <a:gd name="T18" fmla="*/ 8 w 43"/>
                    <a:gd name="T19" fmla="*/ 4 h 10"/>
                    <a:gd name="T20" fmla="*/ 8 w 43"/>
                    <a:gd name="T21" fmla="*/ 10 h 10"/>
                    <a:gd name="T22" fmla="*/ 6 w 43"/>
                    <a:gd name="T23" fmla="*/ 10 h 10"/>
                    <a:gd name="T24" fmla="*/ 4 w 43"/>
                    <a:gd name="T25" fmla="*/ 10 h 10"/>
                    <a:gd name="T26" fmla="*/ 2 w 43"/>
                    <a:gd name="T27" fmla="*/ 10 h 10"/>
                    <a:gd name="T28" fmla="*/ 0 w 43"/>
                    <a:gd name="T29" fmla="*/ 10 h 10"/>
                    <a:gd name="T30" fmla="*/ 0 w 43"/>
                    <a:gd name="T31" fmla="*/ 10 h 10"/>
                    <a:gd name="T32" fmla="*/ 11 w 43"/>
                    <a:gd name="T33" fmla="*/ 10 h 10"/>
                    <a:gd name="T34" fmla="*/ 11 w 43"/>
                    <a:gd name="T35" fmla="*/ 4 h 10"/>
                    <a:gd name="T36" fmla="*/ 11 w 43"/>
                    <a:gd name="T37" fmla="*/ 2 h 10"/>
                    <a:gd name="T38" fmla="*/ 11 w 43"/>
                    <a:gd name="T39" fmla="*/ 0 h 10"/>
                    <a:gd name="T40" fmla="*/ 43 w 43"/>
                    <a:gd name="T41" fmla="*/ 0 h 10"/>
                    <a:gd name="T42" fmla="*/ 43 w 43"/>
                    <a:gd name="T43" fmla="*/ 2 h 10"/>
                    <a:gd name="T44" fmla="*/ 43 w 43"/>
                    <a:gd name="T45" fmla="*/ 4 h 10"/>
                    <a:gd name="T46" fmla="*/ 43 w 43"/>
                    <a:gd name="T47" fmla="*/ 10 h 10"/>
                    <a:gd name="T48" fmla="*/ 11 w 43"/>
                    <a:gd name="T49" fmla="*/ 10 h 10"/>
                    <a:gd name="T50" fmla="*/ 11 w 43"/>
                    <a:gd name="T51" fmla="*/ 10 h 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"/>
                    <a:gd name="T79" fmla="*/ 0 h 10"/>
                    <a:gd name="T80" fmla="*/ 43 w 43"/>
                    <a:gd name="T81" fmla="*/ 10 h 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11" y="10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1" name="Freeform 498"/>
                <p:cNvSpPr>
                  <a:spLocks/>
                </p:cNvSpPr>
                <p:nvPr/>
              </p:nvSpPr>
              <p:spPr bwMode="auto">
                <a:xfrm>
                  <a:off x="2137" y="3102"/>
                  <a:ext cx="32" cy="31"/>
                </a:xfrm>
                <a:custGeom>
                  <a:avLst/>
                  <a:gdLst>
                    <a:gd name="T0" fmla="*/ 20 w 32"/>
                    <a:gd name="T1" fmla="*/ 8 h 31"/>
                    <a:gd name="T2" fmla="*/ 20 w 32"/>
                    <a:gd name="T3" fmla="*/ 2 h 31"/>
                    <a:gd name="T4" fmla="*/ 23 w 32"/>
                    <a:gd name="T5" fmla="*/ 0 h 31"/>
                    <a:gd name="T6" fmla="*/ 25 w 32"/>
                    <a:gd name="T7" fmla="*/ 2 h 31"/>
                    <a:gd name="T8" fmla="*/ 29 w 32"/>
                    <a:gd name="T9" fmla="*/ 6 h 31"/>
                    <a:gd name="T10" fmla="*/ 31 w 32"/>
                    <a:gd name="T11" fmla="*/ 8 h 31"/>
                    <a:gd name="T12" fmla="*/ 32 w 32"/>
                    <a:gd name="T13" fmla="*/ 12 h 31"/>
                    <a:gd name="T14" fmla="*/ 32 w 32"/>
                    <a:gd name="T15" fmla="*/ 16 h 31"/>
                    <a:gd name="T16" fmla="*/ 32 w 32"/>
                    <a:gd name="T17" fmla="*/ 20 h 31"/>
                    <a:gd name="T18" fmla="*/ 31 w 32"/>
                    <a:gd name="T19" fmla="*/ 24 h 31"/>
                    <a:gd name="T20" fmla="*/ 29 w 32"/>
                    <a:gd name="T21" fmla="*/ 26 h 31"/>
                    <a:gd name="T22" fmla="*/ 25 w 32"/>
                    <a:gd name="T23" fmla="*/ 31 h 31"/>
                    <a:gd name="T24" fmla="*/ 20 w 32"/>
                    <a:gd name="T25" fmla="*/ 31 h 31"/>
                    <a:gd name="T26" fmla="*/ 16 w 32"/>
                    <a:gd name="T27" fmla="*/ 31 h 31"/>
                    <a:gd name="T28" fmla="*/ 13 w 32"/>
                    <a:gd name="T29" fmla="*/ 31 h 31"/>
                    <a:gd name="T30" fmla="*/ 7 w 32"/>
                    <a:gd name="T31" fmla="*/ 28 h 31"/>
                    <a:gd name="T32" fmla="*/ 6 w 32"/>
                    <a:gd name="T33" fmla="*/ 28 h 31"/>
                    <a:gd name="T34" fmla="*/ 4 w 32"/>
                    <a:gd name="T35" fmla="*/ 26 h 31"/>
                    <a:gd name="T36" fmla="*/ 2 w 32"/>
                    <a:gd name="T37" fmla="*/ 24 h 31"/>
                    <a:gd name="T38" fmla="*/ 0 w 32"/>
                    <a:gd name="T39" fmla="*/ 22 h 31"/>
                    <a:gd name="T40" fmla="*/ 0 w 32"/>
                    <a:gd name="T41" fmla="*/ 18 h 31"/>
                    <a:gd name="T42" fmla="*/ 0 w 32"/>
                    <a:gd name="T43" fmla="*/ 10 h 31"/>
                    <a:gd name="T44" fmla="*/ 2 w 32"/>
                    <a:gd name="T45" fmla="*/ 6 h 31"/>
                    <a:gd name="T46" fmla="*/ 6 w 32"/>
                    <a:gd name="T47" fmla="*/ 4 h 31"/>
                    <a:gd name="T48" fmla="*/ 11 w 32"/>
                    <a:gd name="T49" fmla="*/ 2 h 31"/>
                    <a:gd name="T50" fmla="*/ 11 w 32"/>
                    <a:gd name="T51" fmla="*/ 8 h 31"/>
                    <a:gd name="T52" fmla="*/ 11 w 32"/>
                    <a:gd name="T53" fmla="*/ 10 h 31"/>
                    <a:gd name="T54" fmla="*/ 9 w 32"/>
                    <a:gd name="T55" fmla="*/ 12 h 31"/>
                    <a:gd name="T56" fmla="*/ 9 w 32"/>
                    <a:gd name="T57" fmla="*/ 12 h 31"/>
                    <a:gd name="T58" fmla="*/ 7 w 32"/>
                    <a:gd name="T59" fmla="*/ 14 h 31"/>
                    <a:gd name="T60" fmla="*/ 7 w 32"/>
                    <a:gd name="T61" fmla="*/ 16 h 31"/>
                    <a:gd name="T62" fmla="*/ 11 w 32"/>
                    <a:gd name="T63" fmla="*/ 20 h 31"/>
                    <a:gd name="T64" fmla="*/ 13 w 32"/>
                    <a:gd name="T65" fmla="*/ 20 h 31"/>
                    <a:gd name="T66" fmla="*/ 16 w 32"/>
                    <a:gd name="T67" fmla="*/ 20 h 31"/>
                    <a:gd name="T68" fmla="*/ 20 w 32"/>
                    <a:gd name="T69" fmla="*/ 20 h 31"/>
                    <a:gd name="T70" fmla="*/ 22 w 32"/>
                    <a:gd name="T71" fmla="*/ 20 h 31"/>
                    <a:gd name="T72" fmla="*/ 25 w 32"/>
                    <a:gd name="T73" fmla="*/ 16 h 31"/>
                    <a:gd name="T74" fmla="*/ 25 w 32"/>
                    <a:gd name="T75" fmla="*/ 14 h 31"/>
                    <a:gd name="T76" fmla="*/ 23 w 32"/>
                    <a:gd name="T77" fmla="*/ 12 h 31"/>
                    <a:gd name="T78" fmla="*/ 22 w 32"/>
                    <a:gd name="T79" fmla="*/ 10 h 31"/>
                    <a:gd name="T80" fmla="*/ 22 w 32"/>
                    <a:gd name="T81" fmla="*/ 10 h 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"/>
                    <a:gd name="T124" fmla="*/ 0 h 31"/>
                    <a:gd name="T125" fmla="*/ 32 w 32"/>
                    <a:gd name="T126" fmla="*/ 31 h 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" h="31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1" y="22"/>
                      </a:lnTo>
                      <a:lnTo>
                        <a:pt x="31" y="24"/>
                      </a:lnTo>
                      <a:lnTo>
                        <a:pt x="31" y="26"/>
                      </a:lnTo>
                      <a:lnTo>
                        <a:pt x="29" y="26"/>
                      </a:lnTo>
                      <a:lnTo>
                        <a:pt x="27" y="28"/>
                      </a:lnTo>
                      <a:lnTo>
                        <a:pt x="25" y="31"/>
                      </a:lnTo>
                      <a:lnTo>
                        <a:pt x="23" y="31"/>
                      </a:lnTo>
                      <a:lnTo>
                        <a:pt x="20" y="31"/>
                      </a:lnTo>
                      <a:lnTo>
                        <a:pt x="18" y="31"/>
                      </a:lnTo>
                      <a:lnTo>
                        <a:pt x="16" y="31"/>
                      </a:lnTo>
                      <a:lnTo>
                        <a:pt x="14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7" y="28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23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3" y="12"/>
                      </a:lnTo>
                      <a:lnTo>
                        <a:pt x="22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2" name="Freeform 499"/>
                <p:cNvSpPr>
                  <a:spLocks noEditPoints="1"/>
                </p:cNvSpPr>
                <p:nvPr/>
              </p:nvSpPr>
              <p:spPr bwMode="auto">
                <a:xfrm>
                  <a:off x="2137" y="3010"/>
                  <a:ext cx="32" cy="30"/>
                </a:xfrm>
                <a:custGeom>
                  <a:avLst/>
                  <a:gdLst>
                    <a:gd name="T0" fmla="*/ 11 w 32"/>
                    <a:gd name="T1" fmla="*/ 26 h 30"/>
                    <a:gd name="T2" fmla="*/ 7 w 32"/>
                    <a:gd name="T3" fmla="*/ 30 h 30"/>
                    <a:gd name="T4" fmla="*/ 6 w 32"/>
                    <a:gd name="T5" fmla="*/ 28 h 30"/>
                    <a:gd name="T6" fmla="*/ 2 w 32"/>
                    <a:gd name="T7" fmla="*/ 26 h 30"/>
                    <a:gd name="T8" fmla="*/ 2 w 32"/>
                    <a:gd name="T9" fmla="*/ 24 h 30"/>
                    <a:gd name="T10" fmla="*/ 0 w 32"/>
                    <a:gd name="T11" fmla="*/ 16 h 30"/>
                    <a:gd name="T12" fmla="*/ 0 w 32"/>
                    <a:gd name="T13" fmla="*/ 8 h 30"/>
                    <a:gd name="T14" fmla="*/ 2 w 32"/>
                    <a:gd name="T15" fmla="*/ 4 h 30"/>
                    <a:gd name="T16" fmla="*/ 6 w 32"/>
                    <a:gd name="T17" fmla="*/ 2 h 30"/>
                    <a:gd name="T18" fmla="*/ 9 w 32"/>
                    <a:gd name="T19" fmla="*/ 2 h 30"/>
                    <a:gd name="T20" fmla="*/ 14 w 32"/>
                    <a:gd name="T21" fmla="*/ 0 h 30"/>
                    <a:gd name="T22" fmla="*/ 25 w 32"/>
                    <a:gd name="T23" fmla="*/ 0 h 30"/>
                    <a:gd name="T24" fmla="*/ 27 w 32"/>
                    <a:gd name="T25" fmla="*/ 0 h 30"/>
                    <a:gd name="T26" fmla="*/ 31 w 32"/>
                    <a:gd name="T27" fmla="*/ 0 h 30"/>
                    <a:gd name="T28" fmla="*/ 32 w 32"/>
                    <a:gd name="T29" fmla="*/ 4 h 30"/>
                    <a:gd name="T30" fmla="*/ 31 w 32"/>
                    <a:gd name="T31" fmla="*/ 10 h 30"/>
                    <a:gd name="T32" fmla="*/ 29 w 32"/>
                    <a:gd name="T33" fmla="*/ 10 h 30"/>
                    <a:gd name="T34" fmla="*/ 29 w 32"/>
                    <a:gd name="T35" fmla="*/ 12 h 30"/>
                    <a:gd name="T36" fmla="*/ 32 w 32"/>
                    <a:gd name="T37" fmla="*/ 16 h 30"/>
                    <a:gd name="T38" fmla="*/ 32 w 32"/>
                    <a:gd name="T39" fmla="*/ 22 h 30"/>
                    <a:gd name="T40" fmla="*/ 31 w 32"/>
                    <a:gd name="T41" fmla="*/ 28 h 30"/>
                    <a:gd name="T42" fmla="*/ 25 w 32"/>
                    <a:gd name="T43" fmla="*/ 30 h 30"/>
                    <a:gd name="T44" fmla="*/ 20 w 32"/>
                    <a:gd name="T45" fmla="*/ 30 h 30"/>
                    <a:gd name="T46" fmla="*/ 16 w 32"/>
                    <a:gd name="T47" fmla="*/ 26 h 30"/>
                    <a:gd name="T48" fmla="*/ 13 w 32"/>
                    <a:gd name="T49" fmla="*/ 20 h 30"/>
                    <a:gd name="T50" fmla="*/ 13 w 32"/>
                    <a:gd name="T51" fmla="*/ 14 h 30"/>
                    <a:gd name="T52" fmla="*/ 11 w 32"/>
                    <a:gd name="T53" fmla="*/ 10 h 30"/>
                    <a:gd name="T54" fmla="*/ 9 w 32"/>
                    <a:gd name="T55" fmla="*/ 12 h 30"/>
                    <a:gd name="T56" fmla="*/ 7 w 32"/>
                    <a:gd name="T57" fmla="*/ 14 h 30"/>
                    <a:gd name="T58" fmla="*/ 7 w 32"/>
                    <a:gd name="T59" fmla="*/ 16 h 30"/>
                    <a:gd name="T60" fmla="*/ 9 w 32"/>
                    <a:gd name="T61" fmla="*/ 18 h 30"/>
                    <a:gd name="T62" fmla="*/ 11 w 32"/>
                    <a:gd name="T63" fmla="*/ 20 h 30"/>
                    <a:gd name="T64" fmla="*/ 18 w 32"/>
                    <a:gd name="T65" fmla="*/ 12 h 30"/>
                    <a:gd name="T66" fmla="*/ 20 w 32"/>
                    <a:gd name="T67" fmla="*/ 18 h 30"/>
                    <a:gd name="T68" fmla="*/ 20 w 32"/>
                    <a:gd name="T69" fmla="*/ 20 h 30"/>
                    <a:gd name="T70" fmla="*/ 22 w 32"/>
                    <a:gd name="T71" fmla="*/ 20 h 30"/>
                    <a:gd name="T72" fmla="*/ 23 w 32"/>
                    <a:gd name="T73" fmla="*/ 20 h 30"/>
                    <a:gd name="T74" fmla="*/ 25 w 32"/>
                    <a:gd name="T75" fmla="*/ 18 h 30"/>
                    <a:gd name="T76" fmla="*/ 25 w 32"/>
                    <a:gd name="T77" fmla="*/ 16 h 30"/>
                    <a:gd name="T78" fmla="*/ 25 w 32"/>
                    <a:gd name="T79" fmla="*/ 14 h 30"/>
                    <a:gd name="T80" fmla="*/ 23 w 32"/>
                    <a:gd name="T81" fmla="*/ 12 h 30"/>
                    <a:gd name="T82" fmla="*/ 20 w 32"/>
                    <a:gd name="T83" fmla="*/ 12 h 30"/>
                    <a:gd name="T84" fmla="*/ 18 w 32"/>
                    <a:gd name="T85" fmla="*/ 10 h 30"/>
                    <a:gd name="T86" fmla="*/ 16 w 32"/>
                    <a:gd name="T87" fmla="*/ 10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30"/>
                    <a:gd name="T134" fmla="*/ 32 w 32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30">
                      <a:moveTo>
                        <a:pt x="11" y="20"/>
                      </a:moveTo>
                      <a:lnTo>
                        <a:pt x="11" y="22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7" y="30"/>
                      </a:lnTo>
                      <a:lnTo>
                        <a:pt x="6" y="28"/>
                      </a:lnTo>
                      <a:lnTo>
                        <a:pt x="4" y="28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31" y="14"/>
                      </a:lnTo>
                      <a:lnTo>
                        <a:pt x="32" y="16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2" y="22"/>
                      </a:lnTo>
                      <a:lnTo>
                        <a:pt x="32" y="24"/>
                      </a:lnTo>
                      <a:lnTo>
                        <a:pt x="31" y="26"/>
                      </a:lnTo>
                      <a:lnTo>
                        <a:pt x="31" y="28"/>
                      </a:lnTo>
                      <a:lnTo>
                        <a:pt x="29" y="30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2" y="30"/>
                      </a:lnTo>
                      <a:lnTo>
                        <a:pt x="20" y="30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4" y="24"/>
                      </a:lnTo>
                      <a:lnTo>
                        <a:pt x="14" y="22"/>
                      </a:lnTo>
                      <a:lnTo>
                        <a:pt x="13" y="20"/>
                      </a:lnTo>
                      <a:lnTo>
                        <a:pt x="13" y="18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1" y="20"/>
                      </a:lnTo>
                      <a:close/>
                      <a:moveTo>
                        <a:pt x="16" y="10"/>
                      </a:move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8" y="16"/>
                      </a:lnTo>
                      <a:lnTo>
                        <a:pt x="20" y="18"/>
                      </a:ln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23" y="20"/>
                      </a:lnTo>
                      <a:lnTo>
                        <a:pt x="25" y="20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3" y="12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3" name="Freeform 500"/>
                <p:cNvSpPr>
                  <a:spLocks/>
                </p:cNvSpPr>
                <p:nvPr/>
              </p:nvSpPr>
              <p:spPr bwMode="auto">
                <a:xfrm>
                  <a:off x="2137" y="2948"/>
                  <a:ext cx="32" cy="31"/>
                </a:xfrm>
                <a:custGeom>
                  <a:avLst/>
                  <a:gdLst>
                    <a:gd name="T0" fmla="*/ 20 w 32"/>
                    <a:gd name="T1" fmla="*/ 6 h 31"/>
                    <a:gd name="T2" fmla="*/ 20 w 32"/>
                    <a:gd name="T3" fmla="*/ 2 h 31"/>
                    <a:gd name="T4" fmla="*/ 25 w 32"/>
                    <a:gd name="T5" fmla="*/ 0 h 31"/>
                    <a:gd name="T6" fmla="*/ 27 w 32"/>
                    <a:gd name="T7" fmla="*/ 2 h 31"/>
                    <a:gd name="T8" fmla="*/ 29 w 32"/>
                    <a:gd name="T9" fmla="*/ 4 h 31"/>
                    <a:gd name="T10" fmla="*/ 31 w 32"/>
                    <a:gd name="T11" fmla="*/ 6 h 31"/>
                    <a:gd name="T12" fmla="*/ 32 w 32"/>
                    <a:gd name="T13" fmla="*/ 11 h 31"/>
                    <a:gd name="T14" fmla="*/ 32 w 32"/>
                    <a:gd name="T15" fmla="*/ 15 h 31"/>
                    <a:gd name="T16" fmla="*/ 32 w 32"/>
                    <a:gd name="T17" fmla="*/ 19 h 31"/>
                    <a:gd name="T18" fmla="*/ 31 w 32"/>
                    <a:gd name="T19" fmla="*/ 25 h 31"/>
                    <a:gd name="T20" fmla="*/ 29 w 32"/>
                    <a:gd name="T21" fmla="*/ 27 h 31"/>
                    <a:gd name="T22" fmla="*/ 27 w 32"/>
                    <a:gd name="T23" fmla="*/ 29 h 31"/>
                    <a:gd name="T24" fmla="*/ 22 w 32"/>
                    <a:gd name="T25" fmla="*/ 31 h 31"/>
                    <a:gd name="T26" fmla="*/ 18 w 32"/>
                    <a:gd name="T27" fmla="*/ 31 h 31"/>
                    <a:gd name="T28" fmla="*/ 14 w 32"/>
                    <a:gd name="T29" fmla="*/ 31 h 31"/>
                    <a:gd name="T30" fmla="*/ 11 w 32"/>
                    <a:gd name="T31" fmla="*/ 31 h 31"/>
                    <a:gd name="T32" fmla="*/ 7 w 32"/>
                    <a:gd name="T33" fmla="*/ 29 h 31"/>
                    <a:gd name="T34" fmla="*/ 4 w 32"/>
                    <a:gd name="T35" fmla="*/ 27 h 31"/>
                    <a:gd name="T36" fmla="*/ 4 w 32"/>
                    <a:gd name="T37" fmla="*/ 25 h 31"/>
                    <a:gd name="T38" fmla="*/ 2 w 32"/>
                    <a:gd name="T39" fmla="*/ 23 h 31"/>
                    <a:gd name="T40" fmla="*/ 0 w 32"/>
                    <a:gd name="T41" fmla="*/ 19 h 31"/>
                    <a:gd name="T42" fmla="*/ 0 w 32"/>
                    <a:gd name="T43" fmla="*/ 15 h 31"/>
                    <a:gd name="T44" fmla="*/ 0 w 32"/>
                    <a:gd name="T45" fmla="*/ 6 h 31"/>
                    <a:gd name="T46" fmla="*/ 4 w 32"/>
                    <a:gd name="T47" fmla="*/ 2 h 31"/>
                    <a:gd name="T48" fmla="*/ 9 w 32"/>
                    <a:gd name="T49" fmla="*/ 0 h 31"/>
                    <a:gd name="T50" fmla="*/ 11 w 32"/>
                    <a:gd name="T51" fmla="*/ 2 h 31"/>
                    <a:gd name="T52" fmla="*/ 11 w 32"/>
                    <a:gd name="T53" fmla="*/ 8 h 31"/>
                    <a:gd name="T54" fmla="*/ 11 w 32"/>
                    <a:gd name="T55" fmla="*/ 11 h 31"/>
                    <a:gd name="T56" fmla="*/ 9 w 32"/>
                    <a:gd name="T57" fmla="*/ 11 h 31"/>
                    <a:gd name="T58" fmla="*/ 9 w 32"/>
                    <a:gd name="T59" fmla="*/ 13 h 31"/>
                    <a:gd name="T60" fmla="*/ 7 w 32"/>
                    <a:gd name="T61" fmla="*/ 15 h 31"/>
                    <a:gd name="T62" fmla="*/ 9 w 32"/>
                    <a:gd name="T63" fmla="*/ 17 h 31"/>
                    <a:gd name="T64" fmla="*/ 11 w 32"/>
                    <a:gd name="T65" fmla="*/ 19 h 31"/>
                    <a:gd name="T66" fmla="*/ 13 w 32"/>
                    <a:gd name="T67" fmla="*/ 21 h 31"/>
                    <a:gd name="T68" fmla="*/ 16 w 32"/>
                    <a:gd name="T69" fmla="*/ 21 h 31"/>
                    <a:gd name="T70" fmla="*/ 20 w 32"/>
                    <a:gd name="T71" fmla="*/ 21 h 31"/>
                    <a:gd name="T72" fmla="*/ 22 w 32"/>
                    <a:gd name="T73" fmla="*/ 19 h 31"/>
                    <a:gd name="T74" fmla="*/ 23 w 32"/>
                    <a:gd name="T75" fmla="*/ 17 h 31"/>
                    <a:gd name="T76" fmla="*/ 25 w 32"/>
                    <a:gd name="T77" fmla="*/ 15 h 31"/>
                    <a:gd name="T78" fmla="*/ 25 w 32"/>
                    <a:gd name="T79" fmla="*/ 13 h 31"/>
                    <a:gd name="T80" fmla="*/ 23 w 32"/>
                    <a:gd name="T81" fmla="*/ 11 h 31"/>
                    <a:gd name="T82" fmla="*/ 22 w 32"/>
                    <a:gd name="T83" fmla="*/ 11 h 31"/>
                    <a:gd name="T84" fmla="*/ 20 w 32"/>
                    <a:gd name="T85" fmla="*/ 8 h 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31"/>
                    <a:gd name="T131" fmla="*/ 32 w 32"/>
                    <a:gd name="T132" fmla="*/ 31 h 3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31">
                      <a:moveTo>
                        <a:pt x="20" y="8"/>
                      </a:move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2" y="8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2" y="19"/>
                      </a:lnTo>
                      <a:lnTo>
                        <a:pt x="31" y="21"/>
                      </a:lnTo>
                      <a:lnTo>
                        <a:pt x="31" y="25"/>
                      </a:lnTo>
                      <a:lnTo>
                        <a:pt x="29" y="27"/>
                      </a:lnTo>
                      <a:lnTo>
                        <a:pt x="27" y="29"/>
                      </a:lnTo>
                      <a:lnTo>
                        <a:pt x="23" y="29"/>
                      </a:lnTo>
                      <a:lnTo>
                        <a:pt x="22" y="31"/>
                      </a:lnTo>
                      <a:lnTo>
                        <a:pt x="20" y="31"/>
                      </a:lnTo>
                      <a:lnTo>
                        <a:pt x="18" y="31"/>
                      </a:lnTo>
                      <a:lnTo>
                        <a:pt x="16" y="31"/>
                      </a:lnTo>
                      <a:lnTo>
                        <a:pt x="14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8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2" y="19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23" y="11"/>
                      </a:lnTo>
                      <a:lnTo>
                        <a:pt x="22" y="11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4" name="Freeform 501"/>
                <p:cNvSpPr>
                  <a:spLocks noEditPoints="1"/>
                </p:cNvSpPr>
                <p:nvPr/>
              </p:nvSpPr>
              <p:spPr bwMode="auto">
                <a:xfrm>
                  <a:off x="2126" y="2905"/>
                  <a:ext cx="43" cy="11"/>
                </a:xfrm>
                <a:custGeom>
                  <a:avLst/>
                  <a:gdLst>
                    <a:gd name="T0" fmla="*/ 0 w 43"/>
                    <a:gd name="T1" fmla="*/ 11 h 11"/>
                    <a:gd name="T2" fmla="*/ 0 w 43"/>
                    <a:gd name="T3" fmla="*/ 8 h 11"/>
                    <a:gd name="T4" fmla="*/ 0 w 43"/>
                    <a:gd name="T5" fmla="*/ 6 h 11"/>
                    <a:gd name="T6" fmla="*/ 0 w 43"/>
                    <a:gd name="T7" fmla="*/ 2 h 11"/>
                    <a:gd name="T8" fmla="*/ 0 w 43"/>
                    <a:gd name="T9" fmla="*/ 0 h 11"/>
                    <a:gd name="T10" fmla="*/ 2 w 43"/>
                    <a:gd name="T11" fmla="*/ 0 h 11"/>
                    <a:gd name="T12" fmla="*/ 4 w 43"/>
                    <a:gd name="T13" fmla="*/ 0 h 11"/>
                    <a:gd name="T14" fmla="*/ 6 w 43"/>
                    <a:gd name="T15" fmla="*/ 0 h 11"/>
                    <a:gd name="T16" fmla="*/ 8 w 43"/>
                    <a:gd name="T17" fmla="*/ 0 h 11"/>
                    <a:gd name="T18" fmla="*/ 8 w 43"/>
                    <a:gd name="T19" fmla="*/ 2 h 11"/>
                    <a:gd name="T20" fmla="*/ 8 w 43"/>
                    <a:gd name="T21" fmla="*/ 6 h 11"/>
                    <a:gd name="T22" fmla="*/ 8 w 43"/>
                    <a:gd name="T23" fmla="*/ 8 h 11"/>
                    <a:gd name="T24" fmla="*/ 8 w 43"/>
                    <a:gd name="T25" fmla="*/ 11 h 11"/>
                    <a:gd name="T26" fmla="*/ 6 w 43"/>
                    <a:gd name="T27" fmla="*/ 11 h 11"/>
                    <a:gd name="T28" fmla="*/ 4 w 43"/>
                    <a:gd name="T29" fmla="*/ 11 h 11"/>
                    <a:gd name="T30" fmla="*/ 2 w 43"/>
                    <a:gd name="T31" fmla="*/ 11 h 11"/>
                    <a:gd name="T32" fmla="*/ 0 w 43"/>
                    <a:gd name="T33" fmla="*/ 11 h 11"/>
                    <a:gd name="T34" fmla="*/ 0 w 43"/>
                    <a:gd name="T35" fmla="*/ 11 h 11"/>
                    <a:gd name="T36" fmla="*/ 11 w 43"/>
                    <a:gd name="T37" fmla="*/ 11 h 11"/>
                    <a:gd name="T38" fmla="*/ 11 w 43"/>
                    <a:gd name="T39" fmla="*/ 8 h 11"/>
                    <a:gd name="T40" fmla="*/ 11 w 43"/>
                    <a:gd name="T41" fmla="*/ 6 h 11"/>
                    <a:gd name="T42" fmla="*/ 11 w 43"/>
                    <a:gd name="T43" fmla="*/ 2 h 11"/>
                    <a:gd name="T44" fmla="*/ 11 w 43"/>
                    <a:gd name="T45" fmla="*/ 0 h 11"/>
                    <a:gd name="T46" fmla="*/ 43 w 43"/>
                    <a:gd name="T47" fmla="*/ 0 h 11"/>
                    <a:gd name="T48" fmla="*/ 43 w 43"/>
                    <a:gd name="T49" fmla="*/ 2 h 11"/>
                    <a:gd name="T50" fmla="*/ 43 w 43"/>
                    <a:gd name="T51" fmla="*/ 6 h 11"/>
                    <a:gd name="T52" fmla="*/ 43 w 43"/>
                    <a:gd name="T53" fmla="*/ 8 h 11"/>
                    <a:gd name="T54" fmla="*/ 43 w 43"/>
                    <a:gd name="T55" fmla="*/ 11 h 11"/>
                    <a:gd name="T56" fmla="*/ 11 w 43"/>
                    <a:gd name="T57" fmla="*/ 11 h 11"/>
                    <a:gd name="T58" fmla="*/ 11 w 43"/>
                    <a:gd name="T59" fmla="*/ 11 h 1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"/>
                    <a:gd name="T91" fmla="*/ 0 h 11"/>
                    <a:gd name="T92" fmla="*/ 43 w 43"/>
                    <a:gd name="T93" fmla="*/ 11 h 1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" h="1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  <a:moveTo>
                        <a:pt x="11" y="11"/>
                      </a:move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3" y="11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5" name="Freeform 502"/>
                <p:cNvSpPr>
                  <a:spLocks noEditPoints="1"/>
                </p:cNvSpPr>
                <p:nvPr/>
              </p:nvSpPr>
              <p:spPr bwMode="auto">
                <a:xfrm>
                  <a:off x="2126" y="2856"/>
                  <a:ext cx="43" cy="31"/>
                </a:xfrm>
                <a:custGeom>
                  <a:avLst/>
                  <a:gdLst>
                    <a:gd name="T0" fmla="*/ 43 w 43"/>
                    <a:gd name="T1" fmla="*/ 0 h 31"/>
                    <a:gd name="T2" fmla="*/ 43 w 43"/>
                    <a:gd name="T3" fmla="*/ 6 h 31"/>
                    <a:gd name="T4" fmla="*/ 43 w 43"/>
                    <a:gd name="T5" fmla="*/ 10 h 31"/>
                    <a:gd name="T6" fmla="*/ 40 w 43"/>
                    <a:gd name="T7" fmla="*/ 12 h 31"/>
                    <a:gd name="T8" fmla="*/ 42 w 43"/>
                    <a:gd name="T9" fmla="*/ 12 h 31"/>
                    <a:gd name="T10" fmla="*/ 43 w 43"/>
                    <a:gd name="T11" fmla="*/ 14 h 31"/>
                    <a:gd name="T12" fmla="*/ 43 w 43"/>
                    <a:gd name="T13" fmla="*/ 19 h 31"/>
                    <a:gd name="T14" fmla="*/ 42 w 43"/>
                    <a:gd name="T15" fmla="*/ 23 h 31"/>
                    <a:gd name="T16" fmla="*/ 38 w 43"/>
                    <a:gd name="T17" fmla="*/ 27 h 31"/>
                    <a:gd name="T18" fmla="*/ 31 w 43"/>
                    <a:gd name="T19" fmla="*/ 31 h 31"/>
                    <a:gd name="T20" fmla="*/ 24 w 43"/>
                    <a:gd name="T21" fmla="*/ 31 h 31"/>
                    <a:gd name="T22" fmla="*/ 15 w 43"/>
                    <a:gd name="T23" fmla="*/ 27 h 31"/>
                    <a:gd name="T24" fmla="*/ 11 w 43"/>
                    <a:gd name="T25" fmla="*/ 21 h 31"/>
                    <a:gd name="T26" fmla="*/ 11 w 43"/>
                    <a:gd name="T27" fmla="*/ 17 h 31"/>
                    <a:gd name="T28" fmla="*/ 11 w 43"/>
                    <a:gd name="T29" fmla="*/ 17 h 31"/>
                    <a:gd name="T30" fmla="*/ 13 w 43"/>
                    <a:gd name="T31" fmla="*/ 12 h 31"/>
                    <a:gd name="T32" fmla="*/ 13 w 43"/>
                    <a:gd name="T33" fmla="*/ 12 h 31"/>
                    <a:gd name="T34" fmla="*/ 11 w 43"/>
                    <a:gd name="T35" fmla="*/ 10 h 31"/>
                    <a:gd name="T36" fmla="*/ 4 w 43"/>
                    <a:gd name="T37" fmla="*/ 10 h 31"/>
                    <a:gd name="T38" fmla="*/ 0 w 43"/>
                    <a:gd name="T39" fmla="*/ 8 h 31"/>
                    <a:gd name="T40" fmla="*/ 0 w 43"/>
                    <a:gd name="T41" fmla="*/ 0 h 31"/>
                    <a:gd name="T42" fmla="*/ 27 w 43"/>
                    <a:gd name="T43" fmla="*/ 10 h 31"/>
                    <a:gd name="T44" fmla="*/ 24 w 43"/>
                    <a:gd name="T45" fmla="*/ 10 h 31"/>
                    <a:gd name="T46" fmla="*/ 20 w 43"/>
                    <a:gd name="T47" fmla="*/ 12 h 31"/>
                    <a:gd name="T48" fmla="*/ 20 w 43"/>
                    <a:gd name="T49" fmla="*/ 17 h 31"/>
                    <a:gd name="T50" fmla="*/ 20 w 43"/>
                    <a:gd name="T51" fmla="*/ 19 h 31"/>
                    <a:gd name="T52" fmla="*/ 22 w 43"/>
                    <a:gd name="T53" fmla="*/ 19 h 31"/>
                    <a:gd name="T54" fmla="*/ 24 w 43"/>
                    <a:gd name="T55" fmla="*/ 21 h 31"/>
                    <a:gd name="T56" fmla="*/ 27 w 43"/>
                    <a:gd name="T57" fmla="*/ 21 h 31"/>
                    <a:gd name="T58" fmla="*/ 31 w 43"/>
                    <a:gd name="T59" fmla="*/ 21 h 31"/>
                    <a:gd name="T60" fmla="*/ 33 w 43"/>
                    <a:gd name="T61" fmla="*/ 19 h 31"/>
                    <a:gd name="T62" fmla="*/ 34 w 43"/>
                    <a:gd name="T63" fmla="*/ 19 h 31"/>
                    <a:gd name="T64" fmla="*/ 34 w 43"/>
                    <a:gd name="T65" fmla="*/ 17 h 31"/>
                    <a:gd name="T66" fmla="*/ 34 w 43"/>
                    <a:gd name="T67" fmla="*/ 12 h 31"/>
                    <a:gd name="T68" fmla="*/ 31 w 43"/>
                    <a:gd name="T69" fmla="*/ 10 h 31"/>
                    <a:gd name="T70" fmla="*/ 27 w 43"/>
                    <a:gd name="T71" fmla="*/ 10 h 3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3"/>
                    <a:gd name="T109" fmla="*/ 0 h 31"/>
                    <a:gd name="T110" fmla="*/ 43 w 43"/>
                    <a:gd name="T111" fmla="*/ 31 h 3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3" h="31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3" y="10"/>
                      </a:lnTo>
                      <a:lnTo>
                        <a:pt x="38" y="10"/>
                      </a:lnTo>
                      <a:lnTo>
                        <a:pt x="40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3" y="14"/>
                      </a:lnTo>
                      <a:lnTo>
                        <a:pt x="43" y="17"/>
                      </a:lnTo>
                      <a:lnTo>
                        <a:pt x="43" y="19"/>
                      </a:lnTo>
                      <a:lnTo>
                        <a:pt x="43" y="21"/>
                      </a:lnTo>
                      <a:lnTo>
                        <a:pt x="42" y="23"/>
                      </a:lnTo>
                      <a:lnTo>
                        <a:pt x="40" y="25"/>
                      </a:lnTo>
                      <a:lnTo>
                        <a:pt x="38" y="27"/>
                      </a:lnTo>
                      <a:lnTo>
                        <a:pt x="33" y="29"/>
                      </a:lnTo>
                      <a:lnTo>
                        <a:pt x="31" y="31"/>
                      </a:lnTo>
                      <a:lnTo>
                        <a:pt x="27" y="31"/>
                      </a:lnTo>
                      <a:lnTo>
                        <a:pt x="24" y="31"/>
                      </a:lnTo>
                      <a:lnTo>
                        <a:pt x="20" y="29"/>
                      </a:lnTo>
                      <a:lnTo>
                        <a:pt x="15" y="27"/>
                      </a:lnTo>
                      <a:lnTo>
                        <a:pt x="13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1" y="17"/>
                      </a:lnTo>
                      <a:lnTo>
                        <a:pt x="11" y="14"/>
                      </a:lnTo>
                      <a:lnTo>
                        <a:pt x="13" y="12"/>
                      </a:lnTo>
                      <a:lnTo>
                        <a:pt x="15" y="10"/>
                      </a:lnTo>
                      <a:lnTo>
                        <a:pt x="11" y="10"/>
                      </a:lnTo>
                      <a:lnTo>
                        <a:pt x="8" y="10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7" y="10"/>
                      </a:move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20" y="17"/>
                      </a:lnTo>
                      <a:lnTo>
                        <a:pt x="20" y="19"/>
                      </a:lnTo>
                      <a:lnTo>
                        <a:pt x="22" y="19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7" y="21"/>
                      </a:lnTo>
                      <a:lnTo>
                        <a:pt x="29" y="21"/>
                      </a:lnTo>
                      <a:lnTo>
                        <a:pt x="31" y="21"/>
                      </a:lnTo>
                      <a:lnTo>
                        <a:pt x="31" y="19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3" y="12"/>
                      </a:lnTo>
                      <a:lnTo>
                        <a:pt x="31" y="1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6" name="Freeform 503"/>
                <p:cNvSpPr>
                  <a:spLocks/>
                </p:cNvSpPr>
                <p:nvPr/>
              </p:nvSpPr>
              <p:spPr bwMode="auto">
                <a:xfrm>
                  <a:off x="1200" y="3775"/>
                  <a:ext cx="34" cy="27"/>
                </a:xfrm>
                <a:custGeom>
                  <a:avLst/>
                  <a:gdLst>
                    <a:gd name="T0" fmla="*/ 0 w 34"/>
                    <a:gd name="T1" fmla="*/ 27 h 27"/>
                    <a:gd name="T2" fmla="*/ 0 w 34"/>
                    <a:gd name="T3" fmla="*/ 21 h 27"/>
                    <a:gd name="T4" fmla="*/ 0 w 34"/>
                    <a:gd name="T5" fmla="*/ 15 h 27"/>
                    <a:gd name="T6" fmla="*/ 0 w 34"/>
                    <a:gd name="T7" fmla="*/ 7 h 27"/>
                    <a:gd name="T8" fmla="*/ 0 w 34"/>
                    <a:gd name="T9" fmla="*/ 0 h 27"/>
                    <a:gd name="T10" fmla="*/ 2 w 34"/>
                    <a:gd name="T11" fmla="*/ 0 h 27"/>
                    <a:gd name="T12" fmla="*/ 3 w 34"/>
                    <a:gd name="T13" fmla="*/ 0 h 27"/>
                    <a:gd name="T14" fmla="*/ 7 w 34"/>
                    <a:gd name="T15" fmla="*/ 0 h 27"/>
                    <a:gd name="T16" fmla="*/ 7 w 34"/>
                    <a:gd name="T17" fmla="*/ 9 h 27"/>
                    <a:gd name="T18" fmla="*/ 7 w 34"/>
                    <a:gd name="T19" fmla="*/ 13 h 27"/>
                    <a:gd name="T20" fmla="*/ 7 w 34"/>
                    <a:gd name="T21" fmla="*/ 17 h 27"/>
                    <a:gd name="T22" fmla="*/ 12 w 34"/>
                    <a:gd name="T23" fmla="*/ 17 h 27"/>
                    <a:gd name="T24" fmla="*/ 12 w 34"/>
                    <a:gd name="T25" fmla="*/ 13 h 27"/>
                    <a:gd name="T26" fmla="*/ 12 w 34"/>
                    <a:gd name="T27" fmla="*/ 11 h 27"/>
                    <a:gd name="T28" fmla="*/ 12 w 34"/>
                    <a:gd name="T29" fmla="*/ 7 h 27"/>
                    <a:gd name="T30" fmla="*/ 12 w 34"/>
                    <a:gd name="T31" fmla="*/ 2 h 27"/>
                    <a:gd name="T32" fmla="*/ 14 w 34"/>
                    <a:gd name="T33" fmla="*/ 2 h 27"/>
                    <a:gd name="T34" fmla="*/ 16 w 34"/>
                    <a:gd name="T35" fmla="*/ 2 h 27"/>
                    <a:gd name="T36" fmla="*/ 19 w 34"/>
                    <a:gd name="T37" fmla="*/ 2 h 27"/>
                    <a:gd name="T38" fmla="*/ 19 w 34"/>
                    <a:gd name="T39" fmla="*/ 7 h 27"/>
                    <a:gd name="T40" fmla="*/ 19 w 34"/>
                    <a:gd name="T41" fmla="*/ 11 h 27"/>
                    <a:gd name="T42" fmla="*/ 19 w 34"/>
                    <a:gd name="T43" fmla="*/ 13 h 27"/>
                    <a:gd name="T44" fmla="*/ 19 w 34"/>
                    <a:gd name="T45" fmla="*/ 17 h 27"/>
                    <a:gd name="T46" fmla="*/ 21 w 34"/>
                    <a:gd name="T47" fmla="*/ 17 h 27"/>
                    <a:gd name="T48" fmla="*/ 23 w 34"/>
                    <a:gd name="T49" fmla="*/ 17 h 27"/>
                    <a:gd name="T50" fmla="*/ 25 w 34"/>
                    <a:gd name="T51" fmla="*/ 17 h 27"/>
                    <a:gd name="T52" fmla="*/ 27 w 34"/>
                    <a:gd name="T53" fmla="*/ 17 h 27"/>
                    <a:gd name="T54" fmla="*/ 27 w 34"/>
                    <a:gd name="T55" fmla="*/ 13 h 27"/>
                    <a:gd name="T56" fmla="*/ 27 w 34"/>
                    <a:gd name="T57" fmla="*/ 9 h 27"/>
                    <a:gd name="T58" fmla="*/ 27 w 34"/>
                    <a:gd name="T59" fmla="*/ 4 h 27"/>
                    <a:gd name="T60" fmla="*/ 27 w 34"/>
                    <a:gd name="T61" fmla="*/ 0 h 27"/>
                    <a:gd name="T62" fmla="*/ 28 w 34"/>
                    <a:gd name="T63" fmla="*/ 0 h 27"/>
                    <a:gd name="T64" fmla="*/ 30 w 34"/>
                    <a:gd name="T65" fmla="*/ 0 h 27"/>
                    <a:gd name="T66" fmla="*/ 32 w 34"/>
                    <a:gd name="T67" fmla="*/ 0 h 27"/>
                    <a:gd name="T68" fmla="*/ 34 w 34"/>
                    <a:gd name="T69" fmla="*/ 0 h 27"/>
                    <a:gd name="T70" fmla="*/ 34 w 34"/>
                    <a:gd name="T71" fmla="*/ 7 h 27"/>
                    <a:gd name="T72" fmla="*/ 34 w 34"/>
                    <a:gd name="T73" fmla="*/ 15 h 27"/>
                    <a:gd name="T74" fmla="*/ 34 w 34"/>
                    <a:gd name="T75" fmla="*/ 21 h 27"/>
                    <a:gd name="T76" fmla="*/ 34 w 34"/>
                    <a:gd name="T77" fmla="*/ 27 h 27"/>
                    <a:gd name="T78" fmla="*/ 18 w 34"/>
                    <a:gd name="T79" fmla="*/ 27 h 27"/>
                    <a:gd name="T80" fmla="*/ 9 w 34"/>
                    <a:gd name="T81" fmla="*/ 27 h 27"/>
                    <a:gd name="T82" fmla="*/ 0 w 34"/>
                    <a:gd name="T83" fmla="*/ 27 h 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"/>
                    <a:gd name="T127" fmla="*/ 0 h 27"/>
                    <a:gd name="T128" fmla="*/ 34 w 34"/>
                    <a:gd name="T129" fmla="*/ 27 h 2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7" y="13"/>
                      </a:lnTo>
                      <a:lnTo>
                        <a:pt x="7" y="17"/>
                      </a:lnTo>
                      <a:lnTo>
                        <a:pt x="12" y="17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2" y="7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9" y="2"/>
                      </a:lnTo>
                      <a:lnTo>
                        <a:pt x="19" y="7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7" y="13"/>
                      </a:lnTo>
                      <a:lnTo>
                        <a:pt x="27" y="9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4" y="7"/>
                      </a:lnTo>
                      <a:lnTo>
                        <a:pt x="34" y="15"/>
                      </a:lnTo>
                      <a:lnTo>
                        <a:pt x="34" y="21"/>
                      </a:lnTo>
                      <a:lnTo>
                        <a:pt x="34" y="27"/>
                      </a:lnTo>
                      <a:lnTo>
                        <a:pt x="18" y="27"/>
                      </a:lnTo>
                      <a:lnTo>
                        <a:pt x="9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7" name="Freeform 504"/>
                <p:cNvSpPr>
                  <a:spLocks/>
                </p:cNvSpPr>
                <p:nvPr/>
              </p:nvSpPr>
              <p:spPr bwMode="auto">
                <a:xfrm>
                  <a:off x="1200" y="3730"/>
                  <a:ext cx="34" cy="17"/>
                </a:xfrm>
                <a:custGeom>
                  <a:avLst/>
                  <a:gdLst>
                    <a:gd name="T0" fmla="*/ 0 w 34"/>
                    <a:gd name="T1" fmla="*/ 4 h 17"/>
                    <a:gd name="T2" fmla="*/ 11 w 34"/>
                    <a:gd name="T3" fmla="*/ 4 h 17"/>
                    <a:gd name="T4" fmla="*/ 11 w 34"/>
                    <a:gd name="T5" fmla="*/ 4 h 17"/>
                    <a:gd name="T6" fmla="*/ 11 w 34"/>
                    <a:gd name="T7" fmla="*/ 2 h 17"/>
                    <a:gd name="T8" fmla="*/ 11 w 34"/>
                    <a:gd name="T9" fmla="*/ 0 h 17"/>
                    <a:gd name="T10" fmla="*/ 16 w 34"/>
                    <a:gd name="T11" fmla="*/ 0 h 17"/>
                    <a:gd name="T12" fmla="*/ 16 w 34"/>
                    <a:gd name="T13" fmla="*/ 2 h 17"/>
                    <a:gd name="T14" fmla="*/ 16 w 34"/>
                    <a:gd name="T15" fmla="*/ 4 h 17"/>
                    <a:gd name="T16" fmla="*/ 16 w 34"/>
                    <a:gd name="T17" fmla="*/ 4 h 17"/>
                    <a:gd name="T18" fmla="*/ 21 w 34"/>
                    <a:gd name="T19" fmla="*/ 4 h 17"/>
                    <a:gd name="T20" fmla="*/ 23 w 34"/>
                    <a:gd name="T21" fmla="*/ 4 h 17"/>
                    <a:gd name="T22" fmla="*/ 25 w 34"/>
                    <a:gd name="T23" fmla="*/ 4 h 17"/>
                    <a:gd name="T24" fmla="*/ 27 w 34"/>
                    <a:gd name="T25" fmla="*/ 4 h 17"/>
                    <a:gd name="T26" fmla="*/ 27 w 34"/>
                    <a:gd name="T27" fmla="*/ 4 h 17"/>
                    <a:gd name="T28" fmla="*/ 27 w 34"/>
                    <a:gd name="T29" fmla="*/ 4 h 17"/>
                    <a:gd name="T30" fmla="*/ 28 w 34"/>
                    <a:gd name="T31" fmla="*/ 4 h 17"/>
                    <a:gd name="T32" fmla="*/ 28 w 34"/>
                    <a:gd name="T33" fmla="*/ 4 h 17"/>
                    <a:gd name="T34" fmla="*/ 28 w 34"/>
                    <a:gd name="T35" fmla="*/ 4 h 17"/>
                    <a:gd name="T36" fmla="*/ 28 w 34"/>
                    <a:gd name="T37" fmla="*/ 2 h 17"/>
                    <a:gd name="T38" fmla="*/ 28 w 34"/>
                    <a:gd name="T39" fmla="*/ 2 h 17"/>
                    <a:gd name="T40" fmla="*/ 28 w 34"/>
                    <a:gd name="T41" fmla="*/ 2 h 17"/>
                    <a:gd name="T42" fmla="*/ 27 w 34"/>
                    <a:gd name="T43" fmla="*/ 0 h 17"/>
                    <a:gd name="T44" fmla="*/ 28 w 34"/>
                    <a:gd name="T45" fmla="*/ 0 h 17"/>
                    <a:gd name="T46" fmla="*/ 30 w 34"/>
                    <a:gd name="T47" fmla="*/ 0 h 17"/>
                    <a:gd name="T48" fmla="*/ 34 w 34"/>
                    <a:gd name="T49" fmla="*/ 0 h 17"/>
                    <a:gd name="T50" fmla="*/ 34 w 34"/>
                    <a:gd name="T51" fmla="*/ 7 h 17"/>
                    <a:gd name="T52" fmla="*/ 34 w 34"/>
                    <a:gd name="T53" fmla="*/ 9 h 17"/>
                    <a:gd name="T54" fmla="*/ 34 w 34"/>
                    <a:gd name="T55" fmla="*/ 11 h 17"/>
                    <a:gd name="T56" fmla="*/ 34 w 34"/>
                    <a:gd name="T57" fmla="*/ 11 h 17"/>
                    <a:gd name="T58" fmla="*/ 34 w 34"/>
                    <a:gd name="T59" fmla="*/ 13 h 17"/>
                    <a:gd name="T60" fmla="*/ 32 w 34"/>
                    <a:gd name="T61" fmla="*/ 13 h 17"/>
                    <a:gd name="T62" fmla="*/ 30 w 34"/>
                    <a:gd name="T63" fmla="*/ 13 h 17"/>
                    <a:gd name="T64" fmla="*/ 30 w 34"/>
                    <a:gd name="T65" fmla="*/ 15 h 17"/>
                    <a:gd name="T66" fmla="*/ 28 w 34"/>
                    <a:gd name="T67" fmla="*/ 15 h 17"/>
                    <a:gd name="T68" fmla="*/ 27 w 34"/>
                    <a:gd name="T69" fmla="*/ 15 h 17"/>
                    <a:gd name="T70" fmla="*/ 25 w 34"/>
                    <a:gd name="T71" fmla="*/ 15 h 17"/>
                    <a:gd name="T72" fmla="*/ 23 w 34"/>
                    <a:gd name="T73" fmla="*/ 15 h 17"/>
                    <a:gd name="T74" fmla="*/ 21 w 34"/>
                    <a:gd name="T75" fmla="*/ 15 h 17"/>
                    <a:gd name="T76" fmla="*/ 16 w 34"/>
                    <a:gd name="T77" fmla="*/ 15 h 17"/>
                    <a:gd name="T78" fmla="*/ 16 w 34"/>
                    <a:gd name="T79" fmla="*/ 15 h 17"/>
                    <a:gd name="T80" fmla="*/ 16 w 34"/>
                    <a:gd name="T81" fmla="*/ 17 h 17"/>
                    <a:gd name="T82" fmla="*/ 16 w 34"/>
                    <a:gd name="T83" fmla="*/ 17 h 17"/>
                    <a:gd name="T84" fmla="*/ 16 w 34"/>
                    <a:gd name="T85" fmla="*/ 17 h 17"/>
                    <a:gd name="T86" fmla="*/ 11 w 34"/>
                    <a:gd name="T87" fmla="*/ 17 h 17"/>
                    <a:gd name="T88" fmla="*/ 11 w 34"/>
                    <a:gd name="T89" fmla="*/ 17 h 17"/>
                    <a:gd name="T90" fmla="*/ 11 w 34"/>
                    <a:gd name="T91" fmla="*/ 17 h 17"/>
                    <a:gd name="T92" fmla="*/ 11 w 34"/>
                    <a:gd name="T93" fmla="*/ 15 h 17"/>
                    <a:gd name="T94" fmla="*/ 11 w 34"/>
                    <a:gd name="T95" fmla="*/ 15 h 17"/>
                    <a:gd name="T96" fmla="*/ 5 w 34"/>
                    <a:gd name="T97" fmla="*/ 15 h 17"/>
                    <a:gd name="T98" fmla="*/ 3 w 34"/>
                    <a:gd name="T99" fmla="*/ 13 h 17"/>
                    <a:gd name="T100" fmla="*/ 3 w 34"/>
                    <a:gd name="T101" fmla="*/ 11 h 17"/>
                    <a:gd name="T102" fmla="*/ 2 w 34"/>
                    <a:gd name="T103" fmla="*/ 7 h 17"/>
                    <a:gd name="T104" fmla="*/ 0 w 34"/>
                    <a:gd name="T105" fmla="*/ 4 h 1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4"/>
                    <a:gd name="T160" fmla="*/ 0 h 17"/>
                    <a:gd name="T161" fmla="*/ 34 w 34"/>
                    <a:gd name="T162" fmla="*/ 17 h 1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4" h="17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5" y="15"/>
                      </a:lnTo>
                      <a:lnTo>
                        <a:pt x="3" y="13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8" name="Freeform 505"/>
                <p:cNvSpPr>
                  <a:spLocks/>
                </p:cNvSpPr>
                <p:nvPr/>
              </p:nvSpPr>
              <p:spPr bwMode="auto">
                <a:xfrm>
                  <a:off x="1200" y="3687"/>
                  <a:ext cx="34" cy="25"/>
                </a:xfrm>
                <a:custGeom>
                  <a:avLst/>
                  <a:gdLst>
                    <a:gd name="T0" fmla="*/ 0 w 34"/>
                    <a:gd name="T1" fmla="*/ 25 h 25"/>
                    <a:gd name="T2" fmla="*/ 0 w 34"/>
                    <a:gd name="T3" fmla="*/ 23 h 25"/>
                    <a:gd name="T4" fmla="*/ 0 w 34"/>
                    <a:gd name="T5" fmla="*/ 21 h 25"/>
                    <a:gd name="T6" fmla="*/ 0 w 34"/>
                    <a:gd name="T7" fmla="*/ 17 h 25"/>
                    <a:gd name="T8" fmla="*/ 0 w 34"/>
                    <a:gd name="T9" fmla="*/ 15 h 25"/>
                    <a:gd name="T10" fmla="*/ 3 w 34"/>
                    <a:gd name="T11" fmla="*/ 15 h 25"/>
                    <a:gd name="T12" fmla="*/ 7 w 34"/>
                    <a:gd name="T13" fmla="*/ 15 h 25"/>
                    <a:gd name="T14" fmla="*/ 12 w 34"/>
                    <a:gd name="T15" fmla="*/ 15 h 25"/>
                    <a:gd name="T16" fmla="*/ 12 w 34"/>
                    <a:gd name="T17" fmla="*/ 15 h 25"/>
                    <a:gd name="T18" fmla="*/ 12 w 34"/>
                    <a:gd name="T19" fmla="*/ 15 h 25"/>
                    <a:gd name="T20" fmla="*/ 11 w 34"/>
                    <a:gd name="T21" fmla="*/ 13 h 25"/>
                    <a:gd name="T22" fmla="*/ 11 w 34"/>
                    <a:gd name="T23" fmla="*/ 13 h 25"/>
                    <a:gd name="T24" fmla="*/ 9 w 34"/>
                    <a:gd name="T25" fmla="*/ 11 h 25"/>
                    <a:gd name="T26" fmla="*/ 9 w 34"/>
                    <a:gd name="T27" fmla="*/ 11 h 25"/>
                    <a:gd name="T28" fmla="*/ 9 w 34"/>
                    <a:gd name="T29" fmla="*/ 7 h 25"/>
                    <a:gd name="T30" fmla="*/ 9 w 34"/>
                    <a:gd name="T31" fmla="*/ 4 h 25"/>
                    <a:gd name="T32" fmla="*/ 11 w 34"/>
                    <a:gd name="T33" fmla="*/ 4 h 25"/>
                    <a:gd name="T34" fmla="*/ 11 w 34"/>
                    <a:gd name="T35" fmla="*/ 2 h 25"/>
                    <a:gd name="T36" fmla="*/ 12 w 34"/>
                    <a:gd name="T37" fmla="*/ 2 h 25"/>
                    <a:gd name="T38" fmla="*/ 12 w 34"/>
                    <a:gd name="T39" fmla="*/ 0 h 25"/>
                    <a:gd name="T40" fmla="*/ 14 w 34"/>
                    <a:gd name="T41" fmla="*/ 0 h 25"/>
                    <a:gd name="T42" fmla="*/ 18 w 34"/>
                    <a:gd name="T43" fmla="*/ 0 h 25"/>
                    <a:gd name="T44" fmla="*/ 19 w 34"/>
                    <a:gd name="T45" fmla="*/ 0 h 25"/>
                    <a:gd name="T46" fmla="*/ 23 w 34"/>
                    <a:gd name="T47" fmla="*/ 0 h 25"/>
                    <a:gd name="T48" fmla="*/ 27 w 34"/>
                    <a:gd name="T49" fmla="*/ 0 h 25"/>
                    <a:gd name="T50" fmla="*/ 34 w 34"/>
                    <a:gd name="T51" fmla="*/ 0 h 25"/>
                    <a:gd name="T52" fmla="*/ 34 w 34"/>
                    <a:gd name="T53" fmla="*/ 2 h 25"/>
                    <a:gd name="T54" fmla="*/ 34 w 34"/>
                    <a:gd name="T55" fmla="*/ 4 h 25"/>
                    <a:gd name="T56" fmla="*/ 34 w 34"/>
                    <a:gd name="T57" fmla="*/ 7 h 25"/>
                    <a:gd name="T58" fmla="*/ 34 w 34"/>
                    <a:gd name="T59" fmla="*/ 9 h 25"/>
                    <a:gd name="T60" fmla="*/ 30 w 34"/>
                    <a:gd name="T61" fmla="*/ 9 h 25"/>
                    <a:gd name="T62" fmla="*/ 28 w 34"/>
                    <a:gd name="T63" fmla="*/ 9 h 25"/>
                    <a:gd name="T64" fmla="*/ 25 w 34"/>
                    <a:gd name="T65" fmla="*/ 9 h 25"/>
                    <a:gd name="T66" fmla="*/ 21 w 34"/>
                    <a:gd name="T67" fmla="*/ 9 h 25"/>
                    <a:gd name="T68" fmla="*/ 19 w 34"/>
                    <a:gd name="T69" fmla="*/ 9 h 25"/>
                    <a:gd name="T70" fmla="*/ 18 w 34"/>
                    <a:gd name="T71" fmla="*/ 9 h 25"/>
                    <a:gd name="T72" fmla="*/ 18 w 34"/>
                    <a:gd name="T73" fmla="*/ 9 h 25"/>
                    <a:gd name="T74" fmla="*/ 18 w 34"/>
                    <a:gd name="T75" fmla="*/ 11 h 25"/>
                    <a:gd name="T76" fmla="*/ 18 w 34"/>
                    <a:gd name="T77" fmla="*/ 11 h 25"/>
                    <a:gd name="T78" fmla="*/ 16 w 34"/>
                    <a:gd name="T79" fmla="*/ 11 h 25"/>
                    <a:gd name="T80" fmla="*/ 16 w 34"/>
                    <a:gd name="T81" fmla="*/ 13 h 25"/>
                    <a:gd name="T82" fmla="*/ 16 w 34"/>
                    <a:gd name="T83" fmla="*/ 13 h 25"/>
                    <a:gd name="T84" fmla="*/ 18 w 34"/>
                    <a:gd name="T85" fmla="*/ 15 h 25"/>
                    <a:gd name="T86" fmla="*/ 18 w 34"/>
                    <a:gd name="T87" fmla="*/ 15 h 25"/>
                    <a:gd name="T88" fmla="*/ 18 w 34"/>
                    <a:gd name="T89" fmla="*/ 15 h 25"/>
                    <a:gd name="T90" fmla="*/ 19 w 34"/>
                    <a:gd name="T91" fmla="*/ 15 h 25"/>
                    <a:gd name="T92" fmla="*/ 19 w 34"/>
                    <a:gd name="T93" fmla="*/ 15 h 25"/>
                    <a:gd name="T94" fmla="*/ 21 w 34"/>
                    <a:gd name="T95" fmla="*/ 15 h 25"/>
                    <a:gd name="T96" fmla="*/ 23 w 34"/>
                    <a:gd name="T97" fmla="*/ 15 h 25"/>
                    <a:gd name="T98" fmla="*/ 34 w 34"/>
                    <a:gd name="T99" fmla="*/ 15 h 25"/>
                    <a:gd name="T100" fmla="*/ 34 w 34"/>
                    <a:gd name="T101" fmla="*/ 17 h 25"/>
                    <a:gd name="T102" fmla="*/ 34 w 34"/>
                    <a:gd name="T103" fmla="*/ 21 h 25"/>
                    <a:gd name="T104" fmla="*/ 34 w 34"/>
                    <a:gd name="T105" fmla="*/ 23 h 25"/>
                    <a:gd name="T106" fmla="*/ 34 w 34"/>
                    <a:gd name="T107" fmla="*/ 25 h 25"/>
                    <a:gd name="T108" fmla="*/ 18 w 34"/>
                    <a:gd name="T109" fmla="*/ 25 h 25"/>
                    <a:gd name="T110" fmla="*/ 9 w 34"/>
                    <a:gd name="T111" fmla="*/ 25 h 25"/>
                    <a:gd name="T112" fmla="*/ 0 w 34"/>
                    <a:gd name="T113" fmla="*/ 25 h 2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4"/>
                    <a:gd name="T172" fmla="*/ 0 h 25"/>
                    <a:gd name="T173" fmla="*/ 34 w 34"/>
                    <a:gd name="T174" fmla="*/ 25 h 2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4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7" y="15"/>
                      </a:lnTo>
                      <a:lnTo>
                        <a:pt x="12" y="15"/>
                      </a:lnTo>
                      <a:lnTo>
                        <a:pt x="11" y="13"/>
                      </a:lnTo>
                      <a:lnTo>
                        <a:pt x="9" y="11"/>
                      </a:lnTo>
                      <a:lnTo>
                        <a:pt x="9" y="7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5" y="9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34" y="15"/>
                      </a:lnTo>
                      <a:lnTo>
                        <a:pt x="34" y="17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18" y="25"/>
                      </a:lnTo>
                      <a:lnTo>
                        <a:pt x="9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9" name="Freeform 506"/>
                <p:cNvSpPr>
                  <a:spLocks noEditPoints="1"/>
                </p:cNvSpPr>
                <p:nvPr/>
              </p:nvSpPr>
              <p:spPr bwMode="auto">
                <a:xfrm>
                  <a:off x="1209" y="3634"/>
                  <a:ext cx="25" cy="27"/>
                </a:xfrm>
                <a:custGeom>
                  <a:avLst/>
                  <a:gdLst>
                    <a:gd name="T0" fmla="*/ 9 w 25"/>
                    <a:gd name="T1" fmla="*/ 21 h 27"/>
                    <a:gd name="T2" fmla="*/ 7 w 25"/>
                    <a:gd name="T3" fmla="*/ 25 h 27"/>
                    <a:gd name="T4" fmla="*/ 3 w 25"/>
                    <a:gd name="T5" fmla="*/ 23 h 27"/>
                    <a:gd name="T6" fmla="*/ 2 w 25"/>
                    <a:gd name="T7" fmla="*/ 21 h 27"/>
                    <a:gd name="T8" fmla="*/ 2 w 25"/>
                    <a:gd name="T9" fmla="*/ 19 h 27"/>
                    <a:gd name="T10" fmla="*/ 0 w 25"/>
                    <a:gd name="T11" fmla="*/ 17 h 27"/>
                    <a:gd name="T12" fmla="*/ 0 w 25"/>
                    <a:gd name="T13" fmla="*/ 8 h 27"/>
                    <a:gd name="T14" fmla="*/ 2 w 25"/>
                    <a:gd name="T15" fmla="*/ 4 h 27"/>
                    <a:gd name="T16" fmla="*/ 3 w 25"/>
                    <a:gd name="T17" fmla="*/ 2 h 27"/>
                    <a:gd name="T18" fmla="*/ 5 w 25"/>
                    <a:gd name="T19" fmla="*/ 0 h 27"/>
                    <a:gd name="T20" fmla="*/ 9 w 25"/>
                    <a:gd name="T21" fmla="*/ 0 h 27"/>
                    <a:gd name="T22" fmla="*/ 21 w 25"/>
                    <a:gd name="T23" fmla="*/ 0 h 27"/>
                    <a:gd name="T24" fmla="*/ 23 w 25"/>
                    <a:gd name="T25" fmla="*/ 0 h 27"/>
                    <a:gd name="T26" fmla="*/ 25 w 25"/>
                    <a:gd name="T27" fmla="*/ 0 h 27"/>
                    <a:gd name="T28" fmla="*/ 25 w 25"/>
                    <a:gd name="T29" fmla="*/ 8 h 27"/>
                    <a:gd name="T30" fmla="*/ 23 w 25"/>
                    <a:gd name="T31" fmla="*/ 8 h 27"/>
                    <a:gd name="T32" fmla="*/ 21 w 25"/>
                    <a:gd name="T33" fmla="*/ 8 h 27"/>
                    <a:gd name="T34" fmla="*/ 25 w 25"/>
                    <a:gd name="T35" fmla="*/ 10 h 27"/>
                    <a:gd name="T36" fmla="*/ 25 w 25"/>
                    <a:gd name="T37" fmla="*/ 14 h 27"/>
                    <a:gd name="T38" fmla="*/ 25 w 25"/>
                    <a:gd name="T39" fmla="*/ 19 h 27"/>
                    <a:gd name="T40" fmla="*/ 23 w 25"/>
                    <a:gd name="T41" fmla="*/ 25 h 27"/>
                    <a:gd name="T42" fmla="*/ 21 w 25"/>
                    <a:gd name="T43" fmla="*/ 27 h 27"/>
                    <a:gd name="T44" fmla="*/ 18 w 25"/>
                    <a:gd name="T45" fmla="*/ 27 h 27"/>
                    <a:gd name="T46" fmla="*/ 12 w 25"/>
                    <a:gd name="T47" fmla="*/ 23 h 27"/>
                    <a:gd name="T48" fmla="*/ 10 w 25"/>
                    <a:gd name="T49" fmla="*/ 17 h 27"/>
                    <a:gd name="T50" fmla="*/ 10 w 25"/>
                    <a:gd name="T51" fmla="*/ 12 h 27"/>
                    <a:gd name="T52" fmla="*/ 9 w 25"/>
                    <a:gd name="T53" fmla="*/ 10 h 27"/>
                    <a:gd name="T54" fmla="*/ 7 w 25"/>
                    <a:gd name="T55" fmla="*/ 8 h 27"/>
                    <a:gd name="T56" fmla="*/ 7 w 25"/>
                    <a:gd name="T57" fmla="*/ 10 h 27"/>
                    <a:gd name="T58" fmla="*/ 5 w 25"/>
                    <a:gd name="T59" fmla="*/ 12 h 27"/>
                    <a:gd name="T60" fmla="*/ 7 w 25"/>
                    <a:gd name="T61" fmla="*/ 14 h 27"/>
                    <a:gd name="T62" fmla="*/ 7 w 25"/>
                    <a:gd name="T63" fmla="*/ 17 h 27"/>
                    <a:gd name="T64" fmla="*/ 9 w 25"/>
                    <a:gd name="T65" fmla="*/ 17 h 27"/>
                    <a:gd name="T66" fmla="*/ 14 w 25"/>
                    <a:gd name="T67" fmla="*/ 12 h 27"/>
                    <a:gd name="T68" fmla="*/ 16 w 25"/>
                    <a:gd name="T69" fmla="*/ 14 h 27"/>
                    <a:gd name="T70" fmla="*/ 16 w 25"/>
                    <a:gd name="T71" fmla="*/ 17 h 27"/>
                    <a:gd name="T72" fmla="*/ 18 w 25"/>
                    <a:gd name="T73" fmla="*/ 17 h 27"/>
                    <a:gd name="T74" fmla="*/ 19 w 25"/>
                    <a:gd name="T75" fmla="*/ 17 h 27"/>
                    <a:gd name="T76" fmla="*/ 21 w 25"/>
                    <a:gd name="T77" fmla="*/ 14 h 27"/>
                    <a:gd name="T78" fmla="*/ 21 w 25"/>
                    <a:gd name="T79" fmla="*/ 12 h 27"/>
                    <a:gd name="T80" fmla="*/ 19 w 25"/>
                    <a:gd name="T81" fmla="*/ 10 h 27"/>
                    <a:gd name="T82" fmla="*/ 18 w 25"/>
                    <a:gd name="T83" fmla="*/ 10 h 27"/>
                    <a:gd name="T84" fmla="*/ 16 w 25"/>
                    <a:gd name="T85" fmla="*/ 8 h 27"/>
                    <a:gd name="T86" fmla="*/ 14 w 25"/>
                    <a:gd name="T87" fmla="*/ 8 h 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"/>
                    <a:gd name="T133" fmla="*/ 0 h 27"/>
                    <a:gd name="T134" fmla="*/ 25 w 25"/>
                    <a:gd name="T135" fmla="*/ 27 h 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" h="27">
                      <a:moveTo>
                        <a:pt x="9" y="17"/>
                      </a:move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9" y="23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3" y="25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4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3" y="25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8" y="27"/>
                      </a:lnTo>
                      <a:lnTo>
                        <a:pt x="16" y="25"/>
                      </a:lnTo>
                      <a:lnTo>
                        <a:pt x="14" y="25"/>
                      </a:lnTo>
                      <a:lnTo>
                        <a:pt x="12" y="23"/>
                      </a:lnTo>
                      <a:lnTo>
                        <a:pt x="12" y="19"/>
                      </a:lnTo>
                      <a:lnTo>
                        <a:pt x="10" y="17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7"/>
                      </a:lnTo>
                      <a:lnTo>
                        <a:pt x="9" y="17"/>
                      </a:lnTo>
                      <a:close/>
                      <a:moveTo>
                        <a:pt x="14" y="8"/>
                      </a:move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6" y="14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0" name="Freeform 507"/>
                <p:cNvSpPr>
                  <a:spLocks/>
                </p:cNvSpPr>
                <p:nvPr/>
              </p:nvSpPr>
              <p:spPr bwMode="auto">
                <a:xfrm>
                  <a:off x="1209" y="3583"/>
                  <a:ext cx="25" cy="25"/>
                </a:xfrm>
                <a:custGeom>
                  <a:avLst/>
                  <a:gdLst>
                    <a:gd name="T0" fmla="*/ 2 w 25"/>
                    <a:gd name="T1" fmla="*/ 25 h 25"/>
                    <a:gd name="T2" fmla="*/ 2 w 25"/>
                    <a:gd name="T3" fmla="*/ 22 h 25"/>
                    <a:gd name="T4" fmla="*/ 2 w 25"/>
                    <a:gd name="T5" fmla="*/ 20 h 25"/>
                    <a:gd name="T6" fmla="*/ 2 w 25"/>
                    <a:gd name="T7" fmla="*/ 16 h 25"/>
                    <a:gd name="T8" fmla="*/ 2 w 25"/>
                    <a:gd name="T9" fmla="*/ 14 h 25"/>
                    <a:gd name="T10" fmla="*/ 2 w 25"/>
                    <a:gd name="T11" fmla="*/ 14 h 25"/>
                    <a:gd name="T12" fmla="*/ 3 w 25"/>
                    <a:gd name="T13" fmla="*/ 14 h 25"/>
                    <a:gd name="T14" fmla="*/ 5 w 25"/>
                    <a:gd name="T15" fmla="*/ 14 h 25"/>
                    <a:gd name="T16" fmla="*/ 3 w 25"/>
                    <a:gd name="T17" fmla="*/ 14 h 25"/>
                    <a:gd name="T18" fmla="*/ 3 w 25"/>
                    <a:gd name="T19" fmla="*/ 14 h 25"/>
                    <a:gd name="T20" fmla="*/ 2 w 25"/>
                    <a:gd name="T21" fmla="*/ 12 h 25"/>
                    <a:gd name="T22" fmla="*/ 2 w 25"/>
                    <a:gd name="T23" fmla="*/ 12 h 25"/>
                    <a:gd name="T24" fmla="*/ 0 w 25"/>
                    <a:gd name="T25" fmla="*/ 10 h 25"/>
                    <a:gd name="T26" fmla="*/ 0 w 25"/>
                    <a:gd name="T27" fmla="*/ 10 h 25"/>
                    <a:gd name="T28" fmla="*/ 0 w 25"/>
                    <a:gd name="T29" fmla="*/ 6 h 25"/>
                    <a:gd name="T30" fmla="*/ 0 w 25"/>
                    <a:gd name="T31" fmla="*/ 4 h 25"/>
                    <a:gd name="T32" fmla="*/ 2 w 25"/>
                    <a:gd name="T33" fmla="*/ 4 h 25"/>
                    <a:gd name="T34" fmla="*/ 2 w 25"/>
                    <a:gd name="T35" fmla="*/ 2 h 25"/>
                    <a:gd name="T36" fmla="*/ 3 w 25"/>
                    <a:gd name="T37" fmla="*/ 2 h 25"/>
                    <a:gd name="T38" fmla="*/ 3 w 25"/>
                    <a:gd name="T39" fmla="*/ 0 h 25"/>
                    <a:gd name="T40" fmla="*/ 5 w 25"/>
                    <a:gd name="T41" fmla="*/ 0 h 25"/>
                    <a:gd name="T42" fmla="*/ 9 w 25"/>
                    <a:gd name="T43" fmla="*/ 0 h 25"/>
                    <a:gd name="T44" fmla="*/ 10 w 25"/>
                    <a:gd name="T45" fmla="*/ 0 h 25"/>
                    <a:gd name="T46" fmla="*/ 14 w 25"/>
                    <a:gd name="T47" fmla="*/ 0 h 25"/>
                    <a:gd name="T48" fmla="*/ 18 w 25"/>
                    <a:gd name="T49" fmla="*/ 0 h 25"/>
                    <a:gd name="T50" fmla="*/ 25 w 25"/>
                    <a:gd name="T51" fmla="*/ 0 h 25"/>
                    <a:gd name="T52" fmla="*/ 25 w 25"/>
                    <a:gd name="T53" fmla="*/ 4 h 25"/>
                    <a:gd name="T54" fmla="*/ 25 w 25"/>
                    <a:gd name="T55" fmla="*/ 6 h 25"/>
                    <a:gd name="T56" fmla="*/ 25 w 25"/>
                    <a:gd name="T57" fmla="*/ 8 h 25"/>
                    <a:gd name="T58" fmla="*/ 21 w 25"/>
                    <a:gd name="T59" fmla="*/ 8 h 25"/>
                    <a:gd name="T60" fmla="*/ 19 w 25"/>
                    <a:gd name="T61" fmla="*/ 8 h 25"/>
                    <a:gd name="T62" fmla="*/ 16 w 25"/>
                    <a:gd name="T63" fmla="*/ 8 h 25"/>
                    <a:gd name="T64" fmla="*/ 12 w 25"/>
                    <a:gd name="T65" fmla="*/ 8 h 25"/>
                    <a:gd name="T66" fmla="*/ 10 w 25"/>
                    <a:gd name="T67" fmla="*/ 8 h 25"/>
                    <a:gd name="T68" fmla="*/ 9 w 25"/>
                    <a:gd name="T69" fmla="*/ 8 h 25"/>
                    <a:gd name="T70" fmla="*/ 9 w 25"/>
                    <a:gd name="T71" fmla="*/ 8 h 25"/>
                    <a:gd name="T72" fmla="*/ 9 w 25"/>
                    <a:gd name="T73" fmla="*/ 10 h 25"/>
                    <a:gd name="T74" fmla="*/ 9 w 25"/>
                    <a:gd name="T75" fmla="*/ 10 h 25"/>
                    <a:gd name="T76" fmla="*/ 7 w 25"/>
                    <a:gd name="T77" fmla="*/ 10 h 25"/>
                    <a:gd name="T78" fmla="*/ 7 w 25"/>
                    <a:gd name="T79" fmla="*/ 10 h 25"/>
                    <a:gd name="T80" fmla="*/ 7 w 25"/>
                    <a:gd name="T81" fmla="*/ 12 h 25"/>
                    <a:gd name="T82" fmla="*/ 9 w 25"/>
                    <a:gd name="T83" fmla="*/ 12 h 25"/>
                    <a:gd name="T84" fmla="*/ 9 w 25"/>
                    <a:gd name="T85" fmla="*/ 12 h 25"/>
                    <a:gd name="T86" fmla="*/ 9 w 25"/>
                    <a:gd name="T87" fmla="*/ 14 h 25"/>
                    <a:gd name="T88" fmla="*/ 10 w 25"/>
                    <a:gd name="T89" fmla="*/ 14 h 25"/>
                    <a:gd name="T90" fmla="*/ 10 w 25"/>
                    <a:gd name="T91" fmla="*/ 14 h 25"/>
                    <a:gd name="T92" fmla="*/ 12 w 25"/>
                    <a:gd name="T93" fmla="*/ 14 h 25"/>
                    <a:gd name="T94" fmla="*/ 14 w 25"/>
                    <a:gd name="T95" fmla="*/ 14 h 25"/>
                    <a:gd name="T96" fmla="*/ 25 w 25"/>
                    <a:gd name="T97" fmla="*/ 14 h 25"/>
                    <a:gd name="T98" fmla="*/ 25 w 25"/>
                    <a:gd name="T99" fmla="*/ 16 h 25"/>
                    <a:gd name="T100" fmla="*/ 25 w 25"/>
                    <a:gd name="T101" fmla="*/ 20 h 25"/>
                    <a:gd name="T102" fmla="*/ 25 w 25"/>
                    <a:gd name="T103" fmla="*/ 22 h 25"/>
                    <a:gd name="T104" fmla="*/ 25 w 25"/>
                    <a:gd name="T105" fmla="*/ 25 h 25"/>
                    <a:gd name="T106" fmla="*/ 19 w 25"/>
                    <a:gd name="T107" fmla="*/ 25 h 25"/>
                    <a:gd name="T108" fmla="*/ 14 w 25"/>
                    <a:gd name="T109" fmla="*/ 25 h 25"/>
                    <a:gd name="T110" fmla="*/ 7 w 25"/>
                    <a:gd name="T111" fmla="*/ 25 h 25"/>
                    <a:gd name="T112" fmla="*/ 2 w 25"/>
                    <a:gd name="T113" fmla="*/ 25 h 2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"/>
                    <a:gd name="T172" fmla="*/ 0 h 25"/>
                    <a:gd name="T173" fmla="*/ 25 w 25"/>
                    <a:gd name="T174" fmla="*/ 25 h 2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" h="25">
                      <a:moveTo>
                        <a:pt x="2" y="25"/>
                      </a:move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5" y="4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5" y="25"/>
                      </a:lnTo>
                      <a:lnTo>
                        <a:pt x="19" y="25"/>
                      </a:lnTo>
                      <a:lnTo>
                        <a:pt x="14" y="25"/>
                      </a:lnTo>
                      <a:lnTo>
                        <a:pt x="7" y="25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1" name="Freeform 508"/>
                <p:cNvSpPr>
                  <a:spLocks noEditPoints="1"/>
                </p:cNvSpPr>
                <p:nvPr/>
              </p:nvSpPr>
              <p:spPr bwMode="auto">
                <a:xfrm>
                  <a:off x="1209" y="3528"/>
                  <a:ext cx="25" cy="26"/>
                </a:xfrm>
                <a:custGeom>
                  <a:avLst/>
                  <a:gdLst>
                    <a:gd name="T0" fmla="*/ 9 w 25"/>
                    <a:gd name="T1" fmla="*/ 22 h 26"/>
                    <a:gd name="T2" fmla="*/ 7 w 25"/>
                    <a:gd name="T3" fmla="*/ 26 h 26"/>
                    <a:gd name="T4" fmla="*/ 3 w 25"/>
                    <a:gd name="T5" fmla="*/ 24 h 26"/>
                    <a:gd name="T6" fmla="*/ 2 w 25"/>
                    <a:gd name="T7" fmla="*/ 22 h 26"/>
                    <a:gd name="T8" fmla="*/ 2 w 25"/>
                    <a:gd name="T9" fmla="*/ 20 h 26"/>
                    <a:gd name="T10" fmla="*/ 0 w 25"/>
                    <a:gd name="T11" fmla="*/ 18 h 26"/>
                    <a:gd name="T12" fmla="*/ 0 w 25"/>
                    <a:gd name="T13" fmla="*/ 10 h 26"/>
                    <a:gd name="T14" fmla="*/ 2 w 25"/>
                    <a:gd name="T15" fmla="*/ 6 h 26"/>
                    <a:gd name="T16" fmla="*/ 3 w 25"/>
                    <a:gd name="T17" fmla="*/ 4 h 26"/>
                    <a:gd name="T18" fmla="*/ 5 w 25"/>
                    <a:gd name="T19" fmla="*/ 2 h 26"/>
                    <a:gd name="T20" fmla="*/ 9 w 25"/>
                    <a:gd name="T21" fmla="*/ 2 h 26"/>
                    <a:gd name="T22" fmla="*/ 21 w 25"/>
                    <a:gd name="T23" fmla="*/ 2 h 26"/>
                    <a:gd name="T24" fmla="*/ 23 w 25"/>
                    <a:gd name="T25" fmla="*/ 2 h 26"/>
                    <a:gd name="T26" fmla="*/ 25 w 25"/>
                    <a:gd name="T27" fmla="*/ 0 h 26"/>
                    <a:gd name="T28" fmla="*/ 25 w 25"/>
                    <a:gd name="T29" fmla="*/ 8 h 26"/>
                    <a:gd name="T30" fmla="*/ 25 w 25"/>
                    <a:gd name="T31" fmla="*/ 10 h 26"/>
                    <a:gd name="T32" fmla="*/ 23 w 25"/>
                    <a:gd name="T33" fmla="*/ 10 h 26"/>
                    <a:gd name="T34" fmla="*/ 23 w 25"/>
                    <a:gd name="T35" fmla="*/ 12 h 26"/>
                    <a:gd name="T36" fmla="*/ 25 w 25"/>
                    <a:gd name="T37" fmla="*/ 14 h 26"/>
                    <a:gd name="T38" fmla="*/ 25 w 25"/>
                    <a:gd name="T39" fmla="*/ 20 h 26"/>
                    <a:gd name="T40" fmla="*/ 23 w 25"/>
                    <a:gd name="T41" fmla="*/ 24 h 26"/>
                    <a:gd name="T42" fmla="*/ 19 w 25"/>
                    <a:gd name="T43" fmla="*/ 26 h 26"/>
                    <a:gd name="T44" fmla="*/ 12 w 25"/>
                    <a:gd name="T45" fmla="*/ 24 h 26"/>
                    <a:gd name="T46" fmla="*/ 10 w 25"/>
                    <a:gd name="T47" fmla="*/ 16 h 26"/>
                    <a:gd name="T48" fmla="*/ 10 w 25"/>
                    <a:gd name="T49" fmla="*/ 12 h 26"/>
                    <a:gd name="T50" fmla="*/ 9 w 25"/>
                    <a:gd name="T51" fmla="*/ 10 h 26"/>
                    <a:gd name="T52" fmla="*/ 7 w 25"/>
                    <a:gd name="T53" fmla="*/ 10 h 26"/>
                    <a:gd name="T54" fmla="*/ 7 w 25"/>
                    <a:gd name="T55" fmla="*/ 12 h 26"/>
                    <a:gd name="T56" fmla="*/ 5 w 25"/>
                    <a:gd name="T57" fmla="*/ 14 h 26"/>
                    <a:gd name="T58" fmla="*/ 7 w 25"/>
                    <a:gd name="T59" fmla="*/ 16 h 26"/>
                    <a:gd name="T60" fmla="*/ 7 w 25"/>
                    <a:gd name="T61" fmla="*/ 18 h 26"/>
                    <a:gd name="T62" fmla="*/ 14 w 25"/>
                    <a:gd name="T63" fmla="*/ 10 h 26"/>
                    <a:gd name="T64" fmla="*/ 14 w 25"/>
                    <a:gd name="T65" fmla="*/ 12 h 26"/>
                    <a:gd name="T66" fmla="*/ 16 w 25"/>
                    <a:gd name="T67" fmla="*/ 16 h 26"/>
                    <a:gd name="T68" fmla="*/ 16 w 25"/>
                    <a:gd name="T69" fmla="*/ 18 h 26"/>
                    <a:gd name="T70" fmla="*/ 18 w 25"/>
                    <a:gd name="T71" fmla="*/ 18 h 26"/>
                    <a:gd name="T72" fmla="*/ 19 w 25"/>
                    <a:gd name="T73" fmla="*/ 18 h 26"/>
                    <a:gd name="T74" fmla="*/ 21 w 25"/>
                    <a:gd name="T75" fmla="*/ 16 h 26"/>
                    <a:gd name="T76" fmla="*/ 21 w 25"/>
                    <a:gd name="T77" fmla="*/ 14 h 26"/>
                    <a:gd name="T78" fmla="*/ 19 w 25"/>
                    <a:gd name="T79" fmla="*/ 12 h 26"/>
                    <a:gd name="T80" fmla="*/ 18 w 25"/>
                    <a:gd name="T81" fmla="*/ 10 h 26"/>
                    <a:gd name="T82" fmla="*/ 16 w 25"/>
                    <a:gd name="T83" fmla="*/ 10 h 26"/>
                    <a:gd name="T84" fmla="*/ 14 w 25"/>
                    <a:gd name="T85" fmla="*/ 10 h 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26"/>
                    <a:gd name="T131" fmla="*/ 25 w 25"/>
                    <a:gd name="T132" fmla="*/ 26 h 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26">
                      <a:moveTo>
                        <a:pt x="9" y="18"/>
                      </a:moveTo>
                      <a:lnTo>
                        <a:pt x="9" y="20"/>
                      </a:lnTo>
                      <a:lnTo>
                        <a:pt x="9" y="22"/>
                      </a:lnTo>
                      <a:lnTo>
                        <a:pt x="9" y="24"/>
                      </a:lnTo>
                      <a:lnTo>
                        <a:pt x="7" y="26"/>
                      </a:lnTo>
                      <a:lnTo>
                        <a:pt x="5" y="26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3" y="26"/>
                      </a:lnTo>
                      <a:lnTo>
                        <a:pt x="21" y="26"/>
                      </a:lnTo>
                      <a:lnTo>
                        <a:pt x="19" y="26"/>
                      </a:lnTo>
                      <a:lnTo>
                        <a:pt x="14" y="26"/>
                      </a:lnTo>
                      <a:lnTo>
                        <a:pt x="12" y="24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close/>
                      <a:moveTo>
                        <a:pt x="14" y="10"/>
                      </a:move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2" name="Freeform 509"/>
                <p:cNvSpPr>
                  <a:spLocks/>
                </p:cNvSpPr>
                <p:nvPr/>
              </p:nvSpPr>
              <p:spPr bwMode="auto">
                <a:xfrm>
                  <a:off x="1209" y="3476"/>
                  <a:ext cx="25" cy="25"/>
                </a:xfrm>
                <a:custGeom>
                  <a:avLst/>
                  <a:gdLst>
                    <a:gd name="T0" fmla="*/ 2 w 25"/>
                    <a:gd name="T1" fmla="*/ 25 h 25"/>
                    <a:gd name="T2" fmla="*/ 2 w 25"/>
                    <a:gd name="T3" fmla="*/ 21 h 25"/>
                    <a:gd name="T4" fmla="*/ 2 w 25"/>
                    <a:gd name="T5" fmla="*/ 19 h 25"/>
                    <a:gd name="T6" fmla="*/ 2 w 25"/>
                    <a:gd name="T7" fmla="*/ 17 h 25"/>
                    <a:gd name="T8" fmla="*/ 2 w 25"/>
                    <a:gd name="T9" fmla="*/ 17 h 25"/>
                    <a:gd name="T10" fmla="*/ 3 w 25"/>
                    <a:gd name="T11" fmla="*/ 17 h 25"/>
                    <a:gd name="T12" fmla="*/ 5 w 25"/>
                    <a:gd name="T13" fmla="*/ 17 h 25"/>
                    <a:gd name="T14" fmla="*/ 3 w 25"/>
                    <a:gd name="T15" fmla="*/ 17 h 25"/>
                    <a:gd name="T16" fmla="*/ 3 w 25"/>
                    <a:gd name="T17" fmla="*/ 15 h 25"/>
                    <a:gd name="T18" fmla="*/ 2 w 25"/>
                    <a:gd name="T19" fmla="*/ 15 h 25"/>
                    <a:gd name="T20" fmla="*/ 2 w 25"/>
                    <a:gd name="T21" fmla="*/ 13 h 25"/>
                    <a:gd name="T22" fmla="*/ 0 w 25"/>
                    <a:gd name="T23" fmla="*/ 13 h 25"/>
                    <a:gd name="T24" fmla="*/ 0 w 25"/>
                    <a:gd name="T25" fmla="*/ 11 h 25"/>
                    <a:gd name="T26" fmla="*/ 0 w 25"/>
                    <a:gd name="T27" fmla="*/ 9 h 25"/>
                    <a:gd name="T28" fmla="*/ 0 w 25"/>
                    <a:gd name="T29" fmla="*/ 7 h 25"/>
                    <a:gd name="T30" fmla="*/ 2 w 25"/>
                    <a:gd name="T31" fmla="*/ 7 h 25"/>
                    <a:gd name="T32" fmla="*/ 3 w 25"/>
                    <a:gd name="T33" fmla="*/ 3 h 25"/>
                    <a:gd name="T34" fmla="*/ 3 w 25"/>
                    <a:gd name="T35" fmla="*/ 3 h 25"/>
                    <a:gd name="T36" fmla="*/ 5 w 25"/>
                    <a:gd name="T37" fmla="*/ 3 h 25"/>
                    <a:gd name="T38" fmla="*/ 9 w 25"/>
                    <a:gd name="T39" fmla="*/ 0 h 25"/>
                    <a:gd name="T40" fmla="*/ 10 w 25"/>
                    <a:gd name="T41" fmla="*/ 0 h 25"/>
                    <a:gd name="T42" fmla="*/ 14 w 25"/>
                    <a:gd name="T43" fmla="*/ 0 h 25"/>
                    <a:gd name="T44" fmla="*/ 18 w 25"/>
                    <a:gd name="T45" fmla="*/ 0 h 25"/>
                    <a:gd name="T46" fmla="*/ 25 w 25"/>
                    <a:gd name="T47" fmla="*/ 0 h 25"/>
                    <a:gd name="T48" fmla="*/ 25 w 25"/>
                    <a:gd name="T49" fmla="*/ 3 h 25"/>
                    <a:gd name="T50" fmla="*/ 25 w 25"/>
                    <a:gd name="T51" fmla="*/ 7 h 25"/>
                    <a:gd name="T52" fmla="*/ 25 w 25"/>
                    <a:gd name="T53" fmla="*/ 9 h 25"/>
                    <a:gd name="T54" fmla="*/ 25 w 25"/>
                    <a:gd name="T55" fmla="*/ 11 h 25"/>
                    <a:gd name="T56" fmla="*/ 21 w 25"/>
                    <a:gd name="T57" fmla="*/ 11 h 25"/>
                    <a:gd name="T58" fmla="*/ 19 w 25"/>
                    <a:gd name="T59" fmla="*/ 11 h 25"/>
                    <a:gd name="T60" fmla="*/ 16 w 25"/>
                    <a:gd name="T61" fmla="*/ 11 h 25"/>
                    <a:gd name="T62" fmla="*/ 12 w 25"/>
                    <a:gd name="T63" fmla="*/ 11 h 25"/>
                    <a:gd name="T64" fmla="*/ 10 w 25"/>
                    <a:gd name="T65" fmla="*/ 11 h 25"/>
                    <a:gd name="T66" fmla="*/ 9 w 25"/>
                    <a:gd name="T67" fmla="*/ 11 h 25"/>
                    <a:gd name="T68" fmla="*/ 9 w 25"/>
                    <a:gd name="T69" fmla="*/ 11 h 25"/>
                    <a:gd name="T70" fmla="*/ 9 w 25"/>
                    <a:gd name="T71" fmla="*/ 11 h 25"/>
                    <a:gd name="T72" fmla="*/ 9 w 25"/>
                    <a:gd name="T73" fmla="*/ 13 h 25"/>
                    <a:gd name="T74" fmla="*/ 7 w 25"/>
                    <a:gd name="T75" fmla="*/ 13 h 25"/>
                    <a:gd name="T76" fmla="*/ 7 w 25"/>
                    <a:gd name="T77" fmla="*/ 13 h 25"/>
                    <a:gd name="T78" fmla="*/ 7 w 25"/>
                    <a:gd name="T79" fmla="*/ 15 h 25"/>
                    <a:gd name="T80" fmla="*/ 9 w 25"/>
                    <a:gd name="T81" fmla="*/ 15 h 25"/>
                    <a:gd name="T82" fmla="*/ 9 w 25"/>
                    <a:gd name="T83" fmla="*/ 15 h 25"/>
                    <a:gd name="T84" fmla="*/ 9 w 25"/>
                    <a:gd name="T85" fmla="*/ 17 h 25"/>
                    <a:gd name="T86" fmla="*/ 10 w 25"/>
                    <a:gd name="T87" fmla="*/ 17 h 25"/>
                    <a:gd name="T88" fmla="*/ 10 w 25"/>
                    <a:gd name="T89" fmla="*/ 17 h 25"/>
                    <a:gd name="T90" fmla="*/ 12 w 25"/>
                    <a:gd name="T91" fmla="*/ 17 h 25"/>
                    <a:gd name="T92" fmla="*/ 14 w 25"/>
                    <a:gd name="T93" fmla="*/ 17 h 25"/>
                    <a:gd name="T94" fmla="*/ 25 w 25"/>
                    <a:gd name="T95" fmla="*/ 17 h 25"/>
                    <a:gd name="T96" fmla="*/ 25 w 25"/>
                    <a:gd name="T97" fmla="*/ 19 h 25"/>
                    <a:gd name="T98" fmla="*/ 25 w 25"/>
                    <a:gd name="T99" fmla="*/ 21 h 25"/>
                    <a:gd name="T100" fmla="*/ 25 w 25"/>
                    <a:gd name="T101" fmla="*/ 23 h 25"/>
                    <a:gd name="T102" fmla="*/ 25 w 25"/>
                    <a:gd name="T103" fmla="*/ 25 h 25"/>
                    <a:gd name="T104" fmla="*/ 19 w 25"/>
                    <a:gd name="T105" fmla="*/ 25 h 25"/>
                    <a:gd name="T106" fmla="*/ 14 w 25"/>
                    <a:gd name="T107" fmla="*/ 25 h 25"/>
                    <a:gd name="T108" fmla="*/ 7 w 25"/>
                    <a:gd name="T109" fmla="*/ 25 h 25"/>
                    <a:gd name="T110" fmla="*/ 2 w 25"/>
                    <a:gd name="T111" fmla="*/ 25 h 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5"/>
                    <a:gd name="T170" fmla="*/ 25 w 25"/>
                    <a:gd name="T171" fmla="*/ 25 h 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5">
                      <a:moveTo>
                        <a:pt x="2" y="25"/>
                      </a:move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1" y="11"/>
                      </a:ln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2" y="11"/>
                      </a:lnTo>
                      <a:lnTo>
                        <a:pt x="10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5"/>
                      </a:lnTo>
                      <a:lnTo>
                        <a:pt x="19" y="25"/>
                      </a:lnTo>
                      <a:lnTo>
                        <a:pt x="14" y="25"/>
                      </a:lnTo>
                      <a:lnTo>
                        <a:pt x="7" y="25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3" name="Freeform 510"/>
                <p:cNvSpPr>
                  <a:spLocks/>
                </p:cNvSpPr>
                <p:nvPr/>
              </p:nvSpPr>
              <p:spPr bwMode="auto">
                <a:xfrm>
                  <a:off x="1209" y="3409"/>
                  <a:ext cx="25" cy="41"/>
                </a:xfrm>
                <a:custGeom>
                  <a:avLst/>
                  <a:gdLst>
                    <a:gd name="T0" fmla="*/ 2 w 25"/>
                    <a:gd name="T1" fmla="*/ 39 h 41"/>
                    <a:gd name="T2" fmla="*/ 2 w 25"/>
                    <a:gd name="T3" fmla="*/ 33 h 41"/>
                    <a:gd name="T4" fmla="*/ 3 w 25"/>
                    <a:gd name="T5" fmla="*/ 33 h 41"/>
                    <a:gd name="T6" fmla="*/ 3 w 25"/>
                    <a:gd name="T7" fmla="*/ 31 h 41"/>
                    <a:gd name="T8" fmla="*/ 2 w 25"/>
                    <a:gd name="T9" fmla="*/ 29 h 41"/>
                    <a:gd name="T10" fmla="*/ 0 w 25"/>
                    <a:gd name="T11" fmla="*/ 27 h 41"/>
                    <a:gd name="T12" fmla="*/ 0 w 25"/>
                    <a:gd name="T13" fmla="*/ 24 h 41"/>
                    <a:gd name="T14" fmla="*/ 0 w 25"/>
                    <a:gd name="T15" fmla="*/ 20 h 41"/>
                    <a:gd name="T16" fmla="*/ 2 w 25"/>
                    <a:gd name="T17" fmla="*/ 18 h 41"/>
                    <a:gd name="T18" fmla="*/ 3 w 25"/>
                    <a:gd name="T19" fmla="*/ 18 h 41"/>
                    <a:gd name="T20" fmla="*/ 3 w 25"/>
                    <a:gd name="T21" fmla="*/ 16 h 41"/>
                    <a:gd name="T22" fmla="*/ 2 w 25"/>
                    <a:gd name="T23" fmla="*/ 14 h 41"/>
                    <a:gd name="T24" fmla="*/ 0 w 25"/>
                    <a:gd name="T25" fmla="*/ 12 h 41"/>
                    <a:gd name="T26" fmla="*/ 0 w 25"/>
                    <a:gd name="T27" fmla="*/ 8 h 41"/>
                    <a:gd name="T28" fmla="*/ 2 w 25"/>
                    <a:gd name="T29" fmla="*/ 6 h 41"/>
                    <a:gd name="T30" fmla="*/ 3 w 25"/>
                    <a:gd name="T31" fmla="*/ 2 h 41"/>
                    <a:gd name="T32" fmla="*/ 9 w 25"/>
                    <a:gd name="T33" fmla="*/ 0 h 41"/>
                    <a:gd name="T34" fmla="*/ 14 w 25"/>
                    <a:gd name="T35" fmla="*/ 0 h 41"/>
                    <a:gd name="T36" fmla="*/ 25 w 25"/>
                    <a:gd name="T37" fmla="*/ 0 h 41"/>
                    <a:gd name="T38" fmla="*/ 25 w 25"/>
                    <a:gd name="T39" fmla="*/ 6 h 41"/>
                    <a:gd name="T40" fmla="*/ 25 w 25"/>
                    <a:gd name="T41" fmla="*/ 10 h 41"/>
                    <a:gd name="T42" fmla="*/ 18 w 25"/>
                    <a:gd name="T43" fmla="*/ 10 h 41"/>
                    <a:gd name="T44" fmla="*/ 10 w 25"/>
                    <a:gd name="T45" fmla="*/ 10 h 41"/>
                    <a:gd name="T46" fmla="*/ 9 w 25"/>
                    <a:gd name="T47" fmla="*/ 10 h 41"/>
                    <a:gd name="T48" fmla="*/ 9 w 25"/>
                    <a:gd name="T49" fmla="*/ 10 h 41"/>
                    <a:gd name="T50" fmla="*/ 7 w 25"/>
                    <a:gd name="T51" fmla="*/ 12 h 41"/>
                    <a:gd name="T52" fmla="*/ 7 w 25"/>
                    <a:gd name="T53" fmla="*/ 14 h 41"/>
                    <a:gd name="T54" fmla="*/ 9 w 25"/>
                    <a:gd name="T55" fmla="*/ 14 h 41"/>
                    <a:gd name="T56" fmla="*/ 9 w 25"/>
                    <a:gd name="T57" fmla="*/ 16 h 41"/>
                    <a:gd name="T58" fmla="*/ 12 w 25"/>
                    <a:gd name="T59" fmla="*/ 16 h 41"/>
                    <a:gd name="T60" fmla="*/ 19 w 25"/>
                    <a:gd name="T61" fmla="*/ 16 h 41"/>
                    <a:gd name="T62" fmla="*/ 25 w 25"/>
                    <a:gd name="T63" fmla="*/ 16 h 41"/>
                    <a:gd name="T64" fmla="*/ 25 w 25"/>
                    <a:gd name="T65" fmla="*/ 20 h 41"/>
                    <a:gd name="T66" fmla="*/ 25 w 25"/>
                    <a:gd name="T67" fmla="*/ 24 h 41"/>
                    <a:gd name="T68" fmla="*/ 19 w 25"/>
                    <a:gd name="T69" fmla="*/ 24 h 41"/>
                    <a:gd name="T70" fmla="*/ 12 w 25"/>
                    <a:gd name="T71" fmla="*/ 24 h 41"/>
                    <a:gd name="T72" fmla="*/ 10 w 25"/>
                    <a:gd name="T73" fmla="*/ 24 h 41"/>
                    <a:gd name="T74" fmla="*/ 9 w 25"/>
                    <a:gd name="T75" fmla="*/ 24 h 41"/>
                    <a:gd name="T76" fmla="*/ 9 w 25"/>
                    <a:gd name="T77" fmla="*/ 27 h 41"/>
                    <a:gd name="T78" fmla="*/ 9 w 25"/>
                    <a:gd name="T79" fmla="*/ 27 h 41"/>
                    <a:gd name="T80" fmla="*/ 7 w 25"/>
                    <a:gd name="T81" fmla="*/ 27 h 41"/>
                    <a:gd name="T82" fmla="*/ 7 w 25"/>
                    <a:gd name="T83" fmla="*/ 29 h 41"/>
                    <a:gd name="T84" fmla="*/ 9 w 25"/>
                    <a:gd name="T85" fmla="*/ 31 h 41"/>
                    <a:gd name="T86" fmla="*/ 9 w 25"/>
                    <a:gd name="T87" fmla="*/ 31 h 41"/>
                    <a:gd name="T88" fmla="*/ 10 w 25"/>
                    <a:gd name="T89" fmla="*/ 31 h 41"/>
                    <a:gd name="T90" fmla="*/ 16 w 25"/>
                    <a:gd name="T91" fmla="*/ 31 h 41"/>
                    <a:gd name="T92" fmla="*/ 25 w 25"/>
                    <a:gd name="T93" fmla="*/ 31 h 41"/>
                    <a:gd name="T94" fmla="*/ 25 w 25"/>
                    <a:gd name="T95" fmla="*/ 37 h 41"/>
                    <a:gd name="T96" fmla="*/ 25 w 25"/>
                    <a:gd name="T97" fmla="*/ 41 h 41"/>
                    <a:gd name="T98" fmla="*/ 14 w 25"/>
                    <a:gd name="T99" fmla="*/ 41 h 41"/>
                    <a:gd name="T100" fmla="*/ 2 w 25"/>
                    <a:gd name="T101" fmla="*/ 41 h 4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5"/>
                    <a:gd name="T154" fmla="*/ 0 h 41"/>
                    <a:gd name="T155" fmla="*/ 25 w 25"/>
                    <a:gd name="T156" fmla="*/ 41 h 4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5" h="41">
                      <a:moveTo>
                        <a:pt x="2" y="41"/>
                      </a:moveTo>
                      <a:lnTo>
                        <a:pt x="2" y="39"/>
                      </a:lnTo>
                      <a:lnTo>
                        <a:pt x="2" y="37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5" y="33"/>
                      </a:lnTo>
                      <a:lnTo>
                        <a:pt x="3" y="31"/>
                      </a:lnTo>
                      <a:lnTo>
                        <a:pt x="2" y="29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1" y="10"/>
                      </a:lnTo>
                      <a:lnTo>
                        <a:pt x="18" y="10"/>
                      </a:lnTo>
                      <a:lnTo>
                        <a:pt x="10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21" y="24"/>
                      </a:lnTo>
                      <a:lnTo>
                        <a:pt x="19" y="24"/>
                      </a:lnTo>
                      <a:lnTo>
                        <a:pt x="16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9" y="24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9" y="31"/>
                      </a:lnTo>
                      <a:lnTo>
                        <a:pt x="10" y="31"/>
                      </a:lnTo>
                      <a:lnTo>
                        <a:pt x="12" y="31"/>
                      </a:lnTo>
                      <a:lnTo>
                        <a:pt x="16" y="31"/>
                      </a:lnTo>
                      <a:lnTo>
                        <a:pt x="19" y="31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5" y="37"/>
                      </a:lnTo>
                      <a:lnTo>
                        <a:pt x="25" y="39"/>
                      </a:lnTo>
                      <a:lnTo>
                        <a:pt x="25" y="41"/>
                      </a:lnTo>
                      <a:lnTo>
                        <a:pt x="19" y="41"/>
                      </a:lnTo>
                      <a:lnTo>
                        <a:pt x="14" y="41"/>
                      </a:lnTo>
                      <a:lnTo>
                        <a:pt x="7" y="41"/>
                      </a:lnTo>
                      <a:lnTo>
                        <a:pt x="2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4" name="Freeform 511"/>
                <p:cNvSpPr>
                  <a:spLocks noEditPoints="1"/>
                </p:cNvSpPr>
                <p:nvPr/>
              </p:nvSpPr>
              <p:spPr bwMode="auto">
                <a:xfrm>
                  <a:off x="1200" y="3362"/>
                  <a:ext cx="34" cy="8"/>
                </a:xfrm>
                <a:custGeom>
                  <a:avLst/>
                  <a:gdLst>
                    <a:gd name="T0" fmla="*/ 0 w 34"/>
                    <a:gd name="T1" fmla="*/ 8 h 8"/>
                    <a:gd name="T2" fmla="*/ 0 w 34"/>
                    <a:gd name="T3" fmla="*/ 6 h 8"/>
                    <a:gd name="T4" fmla="*/ 0 w 34"/>
                    <a:gd name="T5" fmla="*/ 4 h 8"/>
                    <a:gd name="T6" fmla="*/ 0 w 34"/>
                    <a:gd name="T7" fmla="*/ 2 h 8"/>
                    <a:gd name="T8" fmla="*/ 0 w 34"/>
                    <a:gd name="T9" fmla="*/ 0 h 8"/>
                    <a:gd name="T10" fmla="*/ 2 w 34"/>
                    <a:gd name="T11" fmla="*/ 0 h 8"/>
                    <a:gd name="T12" fmla="*/ 3 w 34"/>
                    <a:gd name="T13" fmla="*/ 0 h 8"/>
                    <a:gd name="T14" fmla="*/ 7 w 34"/>
                    <a:gd name="T15" fmla="*/ 0 h 8"/>
                    <a:gd name="T16" fmla="*/ 7 w 34"/>
                    <a:gd name="T17" fmla="*/ 2 h 8"/>
                    <a:gd name="T18" fmla="*/ 7 w 34"/>
                    <a:gd name="T19" fmla="*/ 4 h 8"/>
                    <a:gd name="T20" fmla="*/ 7 w 34"/>
                    <a:gd name="T21" fmla="*/ 6 h 8"/>
                    <a:gd name="T22" fmla="*/ 7 w 34"/>
                    <a:gd name="T23" fmla="*/ 8 h 8"/>
                    <a:gd name="T24" fmla="*/ 3 w 34"/>
                    <a:gd name="T25" fmla="*/ 8 h 8"/>
                    <a:gd name="T26" fmla="*/ 2 w 34"/>
                    <a:gd name="T27" fmla="*/ 8 h 8"/>
                    <a:gd name="T28" fmla="*/ 0 w 34"/>
                    <a:gd name="T29" fmla="*/ 8 h 8"/>
                    <a:gd name="T30" fmla="*/ 0 w 34"/>
                    <a:gd name="T31" fmla="*/ 8 h 8"/>
                    <a:gd name="T32" fmla="*/ 11 w 34"/>
                    <a:gd name="T33" fmla="*/ 8 h 8"/>
                    <a:gd name="T34" fmla="*/ 11 w 34"/>
                    <a:gd name="T35" fmla="*/ 6 h 8"/>
                    <a:gd name="T36" fmla="*/ 11 w 34"/>
                    <a:gd name="T37" fmla="*/ 4 h 8"/>
                    <a:gd name="T38" fmla="*/ 11 w 34"/>
                    <a:gd name="T39" fmla="*/ 2 h 8"/>
                    <a:gd name="T40" fmla="*/ 11 w 34"/>
                    <a:gd name="T41" fmla="*/ 0 h 8"/>
                    <a:gd name="T42" fmla="*/ 16 w 34"/>
                    <a:gd name="T43" fmla="*/ 0 h 8"/>
                    <a:gd name="T44" fmla="*/ 23 w 34"/>
                    <a:gd name="T45" fmla="*/ 0 h 8"/>
                    <a:gd name="T46" fmla="*/ 28 w 34"/>
                    <a:gd name="T47" fmla="*/ 0 h 8"/>
                    <a:gd name="T48" fmla="*/ 34 w 34"/>
                    <a:gd name="T49" fmla="*/ 0 h 8"/>
                    <a:gd name="T50" fmla="*/ 34 w 34"/>
                    <a:gd name="T51" fmla="*/ 2 h 8"/>
                    <a:gd name="T52" fmla="*/ 34 w 34"/>
                    <a:gd name="T53" fmla="*/ 4 h 8"/>
                    <a:gd name="T54" fmla="*/ 34 w 34"/>
                    <a:gd name="T55" fmla="*/ 6 h 8"/>
                    <a:gd name="T56" fmla="*/ 34 w 34"/>
                    <a:gd name="T57" fmla="*/ 8 h 8"/>
                    <a:gd name="T58" fmla="*/ 28 w 34"/>
                    <a:gd name="T59" fmla="*/ 8 h 8"/>
                    <a:gd name="T60" fmla="*/ 23 w 34"/>
                    <a:gd name="T61" fmla="*/ 8 h 8"/>
                    <a:gd name="T62" fmla="*/ 16 w 34"/>
                    <a:gd name="T63" fmla="*/ 8 h 8"/>
                    <a:gd name="T64" fmla="*/ 11 w 34"/>
                    <a:gd name="T65" fmla="*/ 8 h 8"/>
                    <a:gd name="T66" fmla="*/ 11 w 34"/>
                    <a:gd name="T67" fmla="*/ 8 h 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8"/>
                    <a:gd name="T104" fmla="*/ 34 w 34"/>
                    <a:gd name="T105" fmla="*/ 8 h 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11" y="8"/>
                      </a:move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28" y="8"/>
                      </a:lnTo>
                      <a:lnTo>
                        <a:pt x="23" y="8"/>
                      </a:lnTo>
                      <a:lnTo>
                        <a:pt x="16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5" name="Freeform 512"/>
                <p:cNvSpPr>
                  <a:spLocks/>
                </p:cNvSpPr>
                <p:nvPr/>
              </p:nvSpPr>
              <p:spPr bwMode="auto">
                <a:xfrm>
                  <a:off x="1209" y="3321"/>
                  <a:ext cx="25" cy="24"/>
                </a:xfrm>
                <a:custGeom>
                  <a:avLst/>
                  <a:gdLst>
                    <a:gd name="T0" fmla="*/ 2 w 25"/>
                    <a:gd name="T1" fmla="*/ 24 h 24"/>
                    <a:gd name="T2" fmla="*/ 2 w 25"/>
                    <a:gd name="T3" fmla="*/ 22 h 24"/>
                    <a:gd name="T4" fmla="*/ 2 w 25"/>
                    <a:gd name="T5" fmla="*/ 20 h 24"/>
                    <a:gd name="T6" fmla="*/ 2 w 25"/>
                    <a:gd name="T7" fmla="*/ 16 h 24"/>
                    <a:gd name="T8" fmla="*/ 2 w 25"/>
                    <a:gd name="T9" fmla="*/ 16 h 24"/>
                    <a:gd name="T10" fmla="*/ 3 w 25"/>
                    <a:gd name="T11" fmla="*/ 16 h 24"/>
                    <a:gd name="T12" fmla="*/ 5 w 25"/>
                    <a:gd name="T13" fmla="*/ 16 h 24"/>
                    <a:gd name="T14" fmla="*/ 3 w 25"/>
                    <a:gd name="T15" fmla="*/ 14 h 24"/>
                    <a:gd name="T16" fmla="*/ 2 w 25"/>
                    <a:gd name="T17" fmla="*/ 12 h 24"/>
                    <a:gd name="T18" fmla="*/ 2 w 25"/>
                    <a:gd name="T19" fmla="*/ 12 h 24"/>
                    <a:gd name="T20" fmla="*/ 0 w 25"/>
                    <a:gd name="T21" fmla="*/ 10 h 24"/>
                    <a:gd name="T22" fmla="*/ 0 w 25"/>
                    <a:gd name="T23" fmla="*/ 10 h 24"/>
                    <a:gd name="T24" fmla="*/ 0 w 25"/>
                    <a:gd name="T25" fmla="*/ 6 h 24"/>
                    <a:gd name="T26" fmla="*/ 0 w 25"/>
                    <a:gd name="T27" fmla="*/ 4 h 24"/>
                    <a:gd name="T28" fmla="*/ 2 w 25"/>
                    <a:gd name="T29" fmla="*/ 4 h 24"/>
                    <a:gd name="T30" fmla="*/ 2 w 25"/>
                    <a:gd name="T31" fmla="*/ 2 h 24"/>
                    <a:gd name="T32" fmla="*/ 3 w 25"/>
                    <a:gd name="T33" fmla="*/ 2 h 24"/>
                    <a:gd name="T34" fmla="*/ 3 w 25"/>
                    <a:gd name="T35" fmla="*/ 0 h 24"/>
                    <a:gd name="T36" fmla="*/ 5 w 25"/>
                    <a:gd name="T37" fmla="*/ 0 h 24"/>
                    <a:gd name="T38" fmla="*/ 9 w 25"/>
                    <a:gd name="T39" fmla="*/ 0 h 24"/>
                    <a:gd name="T40" fmla="*/ 10 w 25"/>
                    <a:gd name="T41" fmla="*/ 0 h 24"/>
                    <a:gd name="T42" fmla="*/ 14 w 25"/>
                    <a:gd name="T43" fmla="*/ 0 h 24"/>
                    <a:gd name="T44" fmla="*/ 18 w 25"/>
                    <a:gd name="T45" fmla="*/ 0 h 24"/>
                    <a:gd name="T46" fmla="*/ 25 w 25"/>
                    <a:gd name="T47" fmla="*/ 0 h 24"/>
                    <a:gd name="T48" fmla="*/ 25 w 25"/>
                    <a:gd name="T49" fmla="*/ 2 h 24"/>
                    <a:gd name="T50" fmla="*/ 25 w 25"/>
                    <a:gd name="T51" fmla="*/ 4 h 24"/>
                    <a:gd name="T52" fmla="*/ 25 w 25"/>
                    <a:gd name="T53" fmla="*/ 6 h 24"/>
                    <a:gd name="T54" fmla="*/ 25 w 25"/>
                    <a:gd name="T55" fmla="*/ 8 h 24"/>
                    <a:gd name="T56" fmla="*/ 21 w 25"/>
                    <a:gd name="T57" fmla="*/ 8 h 24"/>
                    <a:gd name="T58" fmla="*/ 19 w 25"/>
                    <a:gd name="T59" fmla="*/ 8 h 24"/>
                    <a:gd name="T60" fmla="*/ 16 w 25"/>
                    <a:gd name="T61" fmla="*/ 8 h 24"/>
                    <a:gd name="T62" fmla="*/ 12 w 25"/>
                    <a:gd name="T63" fmla="*/ 8 h 24"/>
                    <a:gd name="T64" fmla="*/ 10 w 25"/>
                    <a:gd name="T65" fmla="*/ 8 h 24"/>
                    <a:gd name="T66" fmla="*/ 9 w 25"/>
                    <a:gd name="T67" fmla="*/ 8 h 24"/>
                    <a:gd name="T68" fmla="*/ 9 w 25"/>
                    <a:gd name="T69" fmla="*/ 8 h 24"/>
                    <a:gd name="T70" fmla="*/ 9 w 25"/>
                    <a:gd name="T71" fmla="*/ 10 h 24"/>
                    <a:gd name="T72" fmla="*/ 9 w 25"/>
                    <a:gd name="T73" fmla="*/ 10 h 24"/>
                    <a:gd name="T74" fmla="*/ 7 w 25"/>
                    <a:gd name="T75" fmla="*/ 10 h 24"/>
                    <a:gd name="T76" fmla="*/ 7 w 25"/>
                    <a:gd name="T77" fmla="*/ 12 h 24"/>
                    <a:gd name="T78" fmla="*/ 7 w 25"/>
                    <a:gd name="T79" fmla="*/ 12 h 24"/>
                    <a:gd name="T80" fmla="*/ 9 w 25"/>
                    <a:gd name="T81" fmla="*/ 12 h 24"/>
                    <a:gd name="T82" fmla="*/ 9 w 25"/>
                    <a:gd name="T83" fmla="*/ 12 h 24"/>
                    <a:gd name="T84" fmla="*/ 9 w 25"/>
                    <a:gd name="T85" fmla="*/ 14 h 24"/>
                    <a:gd name="T86" fmla="*/ 10 w 25"/>
                    <a:gd name="T87" fmla="*/ 14 h 24"/>
                    <a:gd name="T88" fmla="*/ 10 w 25"/>
                    <a:gd name="T89" fmla="*/ 14 h 24"/>
                    <a:gd name="T90" fmla="*/ 12 w 25"/>
                    <a:gd name="T91" fmla="*/ 14 h 24"/>
                    <a:gd name="T92" fmla="*/ 14 w 25"/>
                    <a:gd name="T93" fmla="*/ 14 h 24"/>
                    <a:gd name="T94" fmla="*/ 25 w 25"/>
                    <a:gd name="T95" fmla="*/ 14 h 24"/>
                    <a:gd name="T96" fmla="*/ 25 w 25"/>
                    <a:gd name="T97" fmla="*/ 16 h 24"/>
                    <a:gd name="T98" fmla="*/ 25 w 25"/>
                    <a:gd name="T99" fmla="*/ 20 h 24"/>
                    <a:gd name="T100" fmla="*/ 25 w 25"/>
                    <a:gd name="T101" fmla="*/ 22 h 24"/>
                    <a:gd name="T102" fmla="*/ 25 w 25"/>
                    <a:gd name="T103" fmla="*/ 24 h 24"/>
                    <a:gd name="T104" fmla="*/ 19 w 25"/>
                    <a:gd name="T105" fmla="*/ 24 h 24"/>
                    <a:gd name="T106" fmla="*/ 14 w 25"/>
                    <a:gd name="T107" fmla="*/ 24 h 24"/>
                    <a:gd name="T108" fmla="*/ 7 w 25"/>
                    <a:gd name="T109" fmla="*/ 24 h 24"/>
                    <a:gd name="T110" fmla="*/ 2 w 25"/>
                    <a:gd name="T111" fmla="*/ 24 h 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4"/>
                    <a:gd name="T170" fmla="*/ 25 w 25"/>
                    <a:gd name="T171" fmla="*/ 24 h 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4">
                      <a:moveTo>
                        <a:pt x="2" y="24"/>
                      </a:move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20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19" y="24"/>
                      </a:lnTo>
                      <a:lnTo>
                        <a:pt x="14" y="24"/>
                      </a:lnTo>
                      <a:lnTo>
                        <a:pt x="7" y="24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6" name="Freeform 513"/>
                <p:cNvSpPr>
                  <a:spLocks noEditPoints="1"/>
                </p:cNvSpPr>
                <p:nvPr/>
              </p:nvSpPr>
              <p:spPr bwMode="auto">
                <a:xfrm>
                  <a:off x="1209" y="3266"/>
                  <a:ext cx="25" cy="28"/>
                </a:xfrm>
                <a:custGeom>
                  <a:avLst/>
                  <a:gdLst>
                    <a:gd name="T0" fmla="*/ 16 w 25"/>
                    <a:gd name="T1" fmla="*/ 18 h 28"/>
                    <a:gd name="T2" fmla="*/ 18 w 25"/>
                    <a:gd name="T3" fmla="*/ 18 h 28"/>
                    <a:gd name="T4" fmla="*/ 19 w 25"/>
                    <a:gd name="T5" fmla="*/ 16 h 28"/>
                    <a:gd name="T6" fmla="*/ 19 w 25"/>
                    <a:gd name="T7" fmla="*/ 16 h 28"/>
                    <a:gd name="T8" fmla="*/ 19 w 25"/>
                    <a:gd name="T9" fmla="*/ 14 h 28"/>
                    <a:gd name="T10" fmla="*/ 19 w 25"/>
                    <a:gd name="T11" fmla="*/ 12 h 28"/>
                    <a:gd name="T12" fmla="*/ 19 w 25"/>
                    <a:gd name="T13" fmla="*/ 12 h 28"/>
                    <a:gd name="T14" fmla="*/ 19 w 25"/>
                    <a:gd name="T15" fmla="*/ 10 h 28"/>
                    <a:gd name="T16" fmla="*/ 18 w 25"/>
                    <a:gd name="T17" fmla="*/ 8 h 28"/>
                    <a:gd name="T18" fmla="*/ 18 w 25"/>
                    <a:gd name="T19" fmla="*/ 4 h 28"/>
                    <a:gd name="T20" fmla="*/ 21 w 25"/>
                    <a:gd name="T21" fmla="*/ 2 h 28"/>
                    <a:gd name="T22" fmla="*/ 25 w 25"/>
                    <a:gd name="T23" fmla="*/ 6 h 28"/>
                    <a:gd name="T24" fmla="*/ 25 w 25"/>
                    <a:gd name="T25" fmla="*/ 12 h 28"/>
                    <a:gd name="T26" fmla="*/ 25 w 25"/>
                    <a:gd name="T27" fmla="*/ 16 h 28"/>
                    <a:gd name="T28" fmla="*/ 25 w 25"/>
                    <a:gd name="T29" fmla="*/ 22 h 28"/>
                    <a:gd name="T30" fmla="*/ 23 w 25"/>
                    <a:gd name="T31" fmla="*/ 24 h 28"/>
                    <a:gd name="T32" fmla="*/ 18 w 25"/>
                    <a:gd name="T33" fmla="*/ 26 h 28"/>
                    <a:gd name="T34" fmla="*/ 14 w 25"/>
                    <a:gd name="T35" fmla="*/ 28 h 28"/>
                    <a:gd name="T36" fmla="*/ 10 w 25"/>
                    <a:gd name="T37" fmla="*/ 28 h 28"/>
                    <a:gd name="T38" fmla="*/ 5 w 25"/>
                    <a:gd name="T39" fmla="*/ 26 h 28"/>
                    <a:gd name="T40" fmla="*/ 2 w 25"/>
                    <a:gd name="T41" fmla="*/ 22 h 28"/>
                    <a:gd name="T42" fmla="*/ 0 w 25"/>
                    <a:gd name="T43" fmla="*/ 18 h 28"/>
                    <a:gd name="T44" fmla="*/ 0 w 25"/>
                    <a:gd name="T45" fmla="*/ 12 h 28"/>
                    <a:gd name="T46" fmla="*/ 2 w 25"/>
                    <a:gd name="T47" fmla="*/ 8 h 28"/>
                    <a:gd name="T48" fmla="*/ 3 w 25"/>
                    <a:gd name="T49" fmla="*/ 4 h 28"/>
                    <a:gd name="T50" fmla="*/ 5 w 25"/>
                    <a:gd name="T51" fmla="*/ 4 h 28"/>
                    <a:gd name="T52" fmla="*/ 9 w 25"/>
                    <a:gd name="T53" fmla="*/ 2 h 28"/>
                    <a:gd name="T54" fmla="*/ 12 w 25"/>
                    <a:gd name="T55" fmla="*/ 0 h 28"/>
                    <a:gd name="T56" fmla="*/ 14 w 25"/>
                    <a:gd name="T57" fmla="*/ 0 h 28"/>
                    <a:gd name="T58" fmla="*/ 16 w 25"/>
                    <a:gd name="T59" fmla="*/ 0 h 28"/>
                    <a:gd name="T60" fmla="*/ 10 w 25"/>
                    <a:gd name="T61" fmla="*/ 10 h 28"/>
                    <a:gd name="T62" fmla="*/ 7 w 25"/>
                    <a:gd name="T63" fmla="*/ 10 h 28"/>
                    <a:gd name="T64" fmla="*/ 7 w 25"/>
                    <a:gd name="T65" fmla="*/ 12 h 28"/>
                    <a:gd name="T66" fmla="*/ 5 w 25"/>
                    <a:gd name="T67" fmla="*/ 12 h 28"/>
                    <a:gd name="T68" fmla="*/ 5 w 25"/>
                    <a:gd name="T69" fmla="*/ 16 h 28"/>
                    <a:gd name="T70" fmla="*/ 7 w 25"/>
                    <a:gd name="T71" fmla="*/ 16 h 28"/>
                    <a:gd name="T72" fmla="*/ 9 w 25"/>
                    <a:gd name="T73" fmla="*/ 18 h 28"/>
                    <a:gd name="T74" fmla="*/ 9 w 25"/>
                    <a:gd name="T75" fmla="*/ 18 h 28"/>
                    <a:gd name="T76" fmla="*/ 10 w 25"/>
                    <a:gd name="T77" fmla="*/ 16 h 28"/>
                    <a:gd name="T78" fmla="*/ 10 w 25"/>
                    <a:gd name="T79" fmla="*/ 12 h 28"/>
                    <a:gd name="T80" fmla="*/ 10 w 25"/>
                    <a:gd name="T81" fmla="*/ 10 h 2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"/>
                    <a:gd name="T124" fmla="*/ 0 h 28"/>
                    <a:gd name="T125" fmla="*/ 25 w 25"/>
                    <a:gd name="T126" fmla="*/ 28 h 2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" h="28">
                      <a:moveTo>
                        <a:pt x="16" y="0"/>
                      </a:move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19" y="18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5" y="22"/>
                      </a:lnTo>
                      <a:lnTo>
                        <a:pt x="23" y="22"/>
                      </a:lnTo>
                      <a:lnTo>
                        <a:pt x="23" y="24"/>
                      </a:lnTo>
                      <a:lnTo>
                        <a:pt x="19" y="26"/>
                      </a:lnTo>
                      <a:lnTo>
                        <a:pt x="18" y="26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  <a:moveTo>
                        <a:pt x="10" y="10"/>
                      </a:move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7" name="Freeform 514"/>
                <p:cNvSpPr>
                  <a:spLocks/>
                </p:cNvSpPr>
                <p:nvPr/>
              </p:nvSpPr>
              <p:spPr bwMode="auto">
                <a:xfrm>
                  <a:off x="1225" y="3231"/>
                  <a:ext cx="18" cy="8"/>
                </a:xfrm>
                <a:custGeom>
                  <a:avLst/>
                  <a:gdLst>
                    <a:gd name="T0" fmla="*/ 0 w 18"/>
                    <a:gd name="T1" fmla="*/ 8 h 8"/>
                    <a:gd name="T2" fmla="*/ 0 w 18"/>
                    <a:gd name="T3" fmla="*/ 6 h 8"/>
                    <a:gd name="T4" fmla="*/ 0 w 18"/>
                    <a:gd name="T5" fmla="*/ 4 h 8"/>
                    <a:gd name="T6" fmla="*/ 0 w 18"/>
                    <a:gd name="T7" fmla="*/ 2 h 8"/>
                    <a:gd name="T8" fmla="*/ 0 w 18"/>
                    <a:gd name="T9" fmla="*/ 0 h 8"/>
                    <a:gd name="T10" fmla="*/ 2 w 18"/>
                    <a:gd name="T11" fmla="*/ 0 h 8"/>
                    <a:gd name="T12" fmla="*/ 3 w 18"/>
                    <a:gd name="T13" fmla="*/ 0 h 8"/>
                    <a:gd name="T14" fmla="*/ 5 w 18"/>
                    <a:gd name="T15" fmla="*/ 0 h 8"/>
                    <a:gd name="T16" fmla="*/ 7 w 18"/>
                    <a:gd name="T17" fmla="*/ 0 h 8"/>
                    <a:gd name="T18" fmla="*/ 9 w 18"/>
                    <a:gd name="T19" fmla="*/ 0 h 8"/>
                    <a:gd name="T20" fmla="*/ 11 w 18"/>
                    <a:gd name="T21" fmla="*/ 0 h 8"/>
                    <a:gd name="T22" fmla="*/ 12 w 18"/>
                    <a:gd name="T23" fmla="*/ 0 h 8"/>
                    <a:gd name="T24" fmla="*/ 14 w 18"/>
                    <a:gd name="T25" fmla="*/ 2 h 8"/>
                    <a:gd name="T26" fmla="*/ 16 w 18"/>
                    <a:gd name="T27" fmla="*/ 2 h 8"/>
                    <a:gd name="T28" fmla="*/ 16 w 18"/>
                    <a:gd name="T29" fmla="*/ 4 h 8"/>
                    <a:gd name="T30" fmla="*/ 18 w 18"/>
                    <a:gd name="T31" fmla="*/ 4 h 8"/>
                    <a:gd name="T32" fmla="*/ 18 w 18"/>
                    <a:gd name="T33" fmla="*/ 6 h 8"/>
                    <a:gd name="T34" fmla="*/ 18 w 18"/>
                    <a:gd name="T35" fmla="*/ 8 h 8"/>
                    <a:gd name="T36" fmla="*/ 16 w 18"/>
                    <a:gd name="T37" fmla="*/ 8 h 8"/>
                    <a:gd name="T38" fmla="*/ 14 w 18"/>
                    <a:gd name="T39" fmla="*/ 8 h 8"/>
                    <a:gd name="T40" fmla="*/ 14 w 18"/>
                    <a:gd name="T41" fmla="*/ 8 h 8"/>
                    <a:gd name="T42" fmla="*/ 14 w 18"/>
                    <a:gd name="T43" fmla="*/ 8 h 8"/>
                    <a:gd name="T44" fmla="*/ 12 w 18"/>
                    <a:gd name="T45" fmla="*/ 6 h 8"/>
                    <a:gd name="T46" fmla="*/ 12 w 18"/>
                    <a:gd name="T47" fmla="*/ 6 h 8"/>
                    <a:gd name="T48" fmla="*/ 11 w 18"/>
                    <a:gd name="T49" fmla="*/ 4 h 8"/>
                    <a:gd name="T50" fmla="*/ 11 w 18"/>
                    <a:gd name="T51" fmla="*/ 4 h 8"/>
                    <a:gd name="T52" fmla="*/ 11 w 18"/>
                    <a:gd name="T53" fmla="*/ 4 h 8"/>
                    <a:gd name="T54" fmla="*/ 9 w 18"/>
                    <a:gd name="T55" fmla="*/ 4 h 8"/>
                    <a:gd name="T56" fmla="*/ 9 w 18"/>
                    <a:gd name="T57" fmla="*/ 6 h 8"/>
                    <a:gd name="T58" fmla="*/ 9 w 18"/>
                    <a:gd name="T59" fmla="*/ 8 h 8"/>
                    <a:gd name="T60" fmla="*/ 9 w 18"/>
                    <a:gd name="T61" fmla="*/ 8 h 8"/>
                    <a:gd name="T62" fmla="*/ 7 w 18"/>
                    <a:gd name="T63" fmla="*/ 8 h 8"/>
                    <a:gd name="T64" fmla="*/ 5 w 18"/>
                    <a:gd name="T65" fmla="*/ 8 h 8"/>
                    <a:gd name="T66" fmla="*/ 2 w 18"/>
                    <a:gd name="T67" fmla="*/ 8 h 8"/>
                    <a:gd name="T68" fmla="*/ 0 w 18"/>
                    <a:gd name="T69" fmla="*/ 8 h 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"/>
                    <a:gd name="T106" fmla="*/ 0 h 8"/>
                    <a:gd name="T107" fmla="*/ 18 w 18"/>
                    <a:gd name="T108" fmla="*/ 8 h 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6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8" name="Freeform 515"/>
                <p:cNvSpPr>
                  <a:spLocks/>
                </p:cNvSpPr>
                <p:nvPr/>
              </p:nvSpPr>
              <p:spPr bwMode="auto">
                <a:xfrm>
                  <a:off x="1200" y="3157"/>
                  <a:ext cx="34" cy="31"/>
                </a:xfrm>
                <a:custGeom>
                  <a:avLst/>
                  <a:gdLst>
                    <a:gd name="T0" fmla="*/ 0 w 34"/>
                    <a:gd name="T1" fmla="*/ 31 h 31"/>
                    <a:gd name="T2" fmla="*/ 0 w 34"/>
                    <a:gd name="T3" fmla="*/ 29 h 31"/>
                    <a:gd name="T4" fmla="*/ 0 w 34"/>
                    <a:gd name="T5" fmla="*/ 27 h 31"/>
                    <a:gd name="T6" fmla="*/ 0 w 34"/>
                    <a:gd name="T7" fmla="*/ 23 h 31"/>
                    <a:gd name="T8" fmla="*/ 0 w 34"/>
                    <a:gd name="T9" fmla="*/ 21 h 31"/>
                    <a:gd name="T10" fmla="*/ 5 w 34"/>
                    <a:gd name="T11" fmla="*/ 19 h 31"/>
                    <a:gd name="T12" fmla="*/ 11 w 34"/>
                    <a:gd name="T13" fmla="*/ 14 h 31"/>
                    <a:gd name="T14" fmla="*/ 14 w 34"/>
                    <a:gd name="T15" fmla="*/ 12 h 31"/>
                    <a:gd name="T16" fmla="*/ 19 w 34"/>
                    <a:gd name="T17" fmla="*/ 8 h 31"/>
                    <a:gd name="T18" fmla="*/ 14 w 34"/>
                    <a:gd name="T19" fmla="*/ 8 h 31"/>
                    <a:gd name="T20" fmla="*/ 11 w 34"/>
                    <a:gd name="T21" fmla="*/ 8 h 31"/>
                    <a:gd name="T22" fmla="*/ 5 w 34"/>
                    <a:gd name="T23" fmla="*/ 8 h 31"/>
                    <a:gd name="T24" fmla="*/ 0 w 34"/>
                    <a:gd name="T25" fmla="*/ 8 h 31"/>
                    <a:gd name="T26" fmla="*/ 0 w 34"/>
                    <a:gd name="T27" fmla="*/ 6 h 31"/>
                    <a:gd name="T28" fmla="*/ 0 w 34"/>
                    <a:gd name="T29" fmla="*/ 4 h 31"/>
                    <a:gd name="T30" fmla="*/ 0 w 34"/>
                    <a:gd name="T31" fmla="*/ 2 h 31"/>
                    <a:gd name="T32" fmla="*/ 0 w 34"/>
                    <a:gd name="T33" fmla="*/ 0 h 31"/>
                    <a:gd name="T34" fmla="*/ 9 w 34"/>
                    <a:gd name="T35" fmla="*/ 0 h 31"/>
                    <a:gd name="T36" fmla="*/ 18 w 34"/>
                    <a:gd name="T37" fmla="*/ 0 h 31"/>
                    <a:gd name="T38" fmla="*/ 34 w 34"/>
                    <a:gd name="T39" fmla="*/ 0 h 31"/>
                    <a:gd name="T40" fmla="*/ 34 w 34"/>
                    <a:gd name="T41" fmla="*/ 2 h 31"/>
                    <a:gd name="T42" fmla="*/ 34 w 34"/>
                    <a:gd name="T43" fmla="*/ 4 h 31"/>
                    <a:gd name="T44" fmla="*/ 34 w 34"/>
                    <a:gd name="T45" fmla="*/ 6 h 31"/>
                    <a:gd name="T46" fmla="*/ 34 w 34"/>
                    <a:gd name="T47" fmla="*/ 8 h 31"/>
                    <a:gd name="T48" fmla="*/ 30 w 34"/>
                    <a:gd name="T49" fmla="*/ 12 h 31"/>
                    <a:gd name="T50" fmla="*/ 25 w 34"/>
                    <a:gd name="T51" fmla="*/ 14 h 31"/>
                    <a:gd name="T52" fmla="*/ 19 w 34"/>
                    <a:gd name="T53" fmla="*/ 19 h 31"/>
                    <a:gd name="T54" fmla="*/ 16 w 34"/>
                    <a:gd name="T55" fmla="*/ 21 h 31"/>
                    <a:gd name="T56" fmla="*/ 19 w 34"/>
                    <a:gd name="T57" fmla="*/ 21 h 31"/>
                    <a:gd name="T58" fmla="*/ 25 w 34"/>
                    <a:gd name="T59" fmla="*/ 21 h 31"/>
                    <a:gd name="T60" fmla="*/ 30 w 34"/>
                    <a:gd name="T61" fmla="*/ 21 h 31"/>
                    <a:gd name="T62" fmla="*/ 34 w 34"/>
                    <a:gd name="T63" fmla="*/ 21 h 31"/>
                    <a:gd name="T64" fmla="*/ 34 w 34"/>
                    <a:gd name="T65" fmla="*/ 23 h 31"/>
                    <a:gd name="T66" fmla="*/ 34 w 34"/>
                    <a:gd name="T67" fmla="*/ 27 h 31"/>
                    <a:gd name="T68" fmla="*/ 34 w 34"/>
                    <a:gd name="T69" fmla="*/ 29 h 31"/>
                    <a:gd name="T70" fmla="*/ 34 w 34"/>
                    <a:gd name="T71" fmla="*/ 31 h 31"/>
                    <a:gd name="T72" fmla="*/ 18 w 34"/>
                    <a:gd name="T73" fmla="*/ 31 h 31"/>
                    <a:gd name="T74" fmla="*/ 9 w 34"/>
                    <a:gd name="T75" fmla="*/ 31 h 31"/>
                    <a:gd name="T76" fmla="*/ 0 w 34"/>
                    <a:gd name="T77" fmla="*/ 31 h 3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4"/>
                    <a:gd name="T118" fmla="*/ 0 h 31"/>
                    <a:gd name="T119" fmla="*/ 34 w 34"/>
                    <a:gd name="T120" fmla="*/ 31 h 3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4" h="31">
                      <a:moveTo>
                        <a:pt x="0" y="31"/>
                      </a:move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11" y="14"/>
                      </a:lnTo>
                      <a:lnTo>
                        <a:pt x="14" y="12"/>
                      </a:lnTo>
                      <a:lnTo>
                        <a:pt x="19" y="8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0" y="12"/>
                      </a:lnTo>
                      <a:lnTo>
                        <a:pt x="25" y="14"/>
                      </a:lnTo>
                      <a:lnTo>
                        <a:pt x="19" y="19"/>
                      </a:lnTo>
                      <a:lnTo>
                        <a:pt x="16" y="21"/>
                      </a:lnTo>
                      <a:lnTo>
                        <a:pt x="19" y="21"/>
                      </a:lnTo>
                      <a:lnTo>
                        <a:pt x="25" y="21"/>
                      </a:lnTo>
                      <a:lnTo>
                        <a:pt x="30" y="21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4" y="31"/>
                      </a:lnTo>
                      <a:lnTo>
                        <a:pt x="18" y="31"/>
                      </a:lnTo>
                      <a:lnTo>
                        <a:pt x="9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9" name="Freeform 516"/>
                <p:cNvSpPr>
                  <a:spLocks/>
                </p:cNvSpPr>
                <p:nvPr/>
              </p:nvSpPr>
              <p:spPr bwMode="auto">
                <a:xfrm>
                  <a:off x="1218" y="3110"/>
                  <a:ext cx="7" cy="14"/>
                </a:xfrm>
                <a:custGeom>
                  <a:avLst/>
                  <a:gdLst>
                    <a:gd name="T0" fmla="*/ 0 w 7"/>
                    <a:gd name="T1" fmla="*/ 14 h 14"/>
                    <a:gd name="T2" fmla="*/ 0 w 7"/>
                    <a:gd name="T3" fmla="*/ 8 h 14"/>
                    <a:gd name="T4" fmla="*/ 0 w 7"/>
                    <a:gd name="T5" fmla="*/ 4 h 14"/>
                    <a:gd name="T6" fmla="*/ 0 w 7"/>
                    <a:gd name="T7" fmla="*/ 0 h 14"/>
                    <a:gd name="T8" fmla="*/ 1 w 7"/>
                    <a:gd name="T9" fmla="*/ 0 h 14"/>
                    <a:gd name="T10" fmla="*/ 3 w 7"/>
                    <a:gd name="T11" fmla="*/ 0 h 14"/>
                    <a:gd name="T12" fmla="*/ 7 w 7"/>
                    <a:gd name="T13" fmla="*/ 0 h 14"/>
                    <a:gd name="T14" fmla="*/ 7 w 7"/>
                    <a:gd name="T15" fmla="*/ 4 h 14"/>
                    <a:gd name="T16" fmla="*/ 7 w 7"/>
                    <a:gd name="T17" fmla="*/ 8 h 14"/>
                    <a:gd name="T18" fmla="*/ 7 w 7"/>
                    <a:gd name="T19" fmla="*/ 14 h 14"/>
                    <a:gd name="T20" fmla="*/ 3 w 7"/>
                    <a:gd name="T21" fmla="*/ 14 h 14"/>
                    <a:gd name="T22" fmla="*/ 1 w 7"/>
                    <a:gd name="T23" fmla="*/ 14 h 14"/>
                    <a:gd name="T24" fmla="*/ 0 w 7"/>
                    <a:gd name="T25" fmla="*/ 1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"/>
                    <a:gd name="T40" fmla="*/ 0 h 14"/>
                    <a:gd name="T41" fmla="*/ 7 w 7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" h="14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7" y="8"/>
                      </a:lnTo>
                      <a:lnTo>
                        <a:pt x="7" y="14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0" name="Freeform 517"/>
                <p:cNvSpPr>
                  <a:spLocks noEditPoints="1"/>
                </p:cNvSpPr>
                <p:nvPr/>
              </p:nvSpPr>
              <p:spPr bwMode="auto">
                <a:xfrm>
                  <a:off x="1209" y="3071"/>
                  <a:ext cx="25" cy="27"/>
                </a:xfrm>
                <a:custGeom>
                  <a:avLst/>
                  <a:gdLst>
                    <a:gd name="T0" fmla="*/ 16 w 25"/>
                    <a:gd name="T1" fmla="*/ 4 h 27"/>
                    <a:gd name="T2" fmla="*/ 16 w 25"/>
                    <a:gd name="T3" fmla="*/ 16 h 27"/>
                    <a:gd name="T4" fmla="*/ 18 w 25"/>
                    <a:gd name="T5" fmla="*/ 16 h 27"/>
                    <a:gd name="T6" fmla="*/ 19 w 25"/>
                    <a:gd name="T7" fmla="*/ 14 h 27"/>
                    <a:gd name="T8" fmla="*/ 19 w 25"/>
                    <a:gd name="T9" fmla="*/ 14 h 27"/>
                    <a:gd name="T10" fmla="*/ 19 w 25"/>
                    <a:gd name="T11" fmla="*/ 12 h 27"/>
                    <a:gd name="T12" fmla="*/ 19 w 25"/>
                    <a:gd name="T13" fmla="*/ 10 h 27"/>
                    <a:gd name="T14" fmla="*/ 19 w 25"/>
                    <a:gd name="T15" fmla="*/ 10 h 27"/>
                    <a:gd name="T16" fmla="*/ 19 w 25"/>
                    <a:gd name="T17" fmla="*/ 8 h 27"/>
                    <a:gd name="T18" fmla="*/ 18 w 25"/>
                    <a:gd name="T19" fmla="*/ 6 h 27"/>
                    <a:gd name="T20" fmla="*/ 18 w 25"/>
                    <a:gd name="T21" fmla="*/ 2 h 27"/>
                    <a:gd name="T22" fmla="*/ 21 w 25"/>
                    <a:gd name="T23" fmla="*/ 0 h 27"/>
                    <a:gd name="T24" fmla="*/ 25 w 25"/>
                    <a:gd name="T25" fmla="*/ 4 h 27"/>
                    <a:gd name="T26" fmla="*/ 25 w 25"/>
                    <a:gd name="T27" fmla="*/ 10 h 27"/>
                    <a:gd name="T28" fmla="*/ 25 w 25"/>
                    <a:gd name="T29" fmla="*/ 14 h 27"/>
                    <a:gd name="T30" fmla="*/ 25 w 25"/>
                    <a:gd name="T31" fmla="*/ 21 h 27"/>
                    <a:gd name="T32" fmla="*/ 23 w 25"/>
                    <a:gd name="T33" fmla="*/ 23 h 27"/>
                    <a:gd name="T34" fmla="*/ 19 w 25"/>
                    <a:gd name="T35" fmla="*/ 25 h 27"/>
                    <a:gd name="T36" fmla="*/ 16 w 25"/>
                    <a:gd name="T37" fmla="*/ 27 h 27"/>
                    <a:gd name="T38" fmla="*/ 12 w 25"/>
                    <a:gd name="T39" fmla="*/ 27 h 27"/>
                    <a:gd name="T40" fmla="*/ 9 w 25"/>
                    <a:gd name="T41" fmla="*/ 25 h 27"/>
                    <a:gd name="T42" fmla="*/ 3 w 25"/>
                    <a:gd name="T43" fmla="*/ 23 h 27"/>
                    <a:gd name="T44" fmla="*/ 2 w 25"/>
                    <a:gd name="T45" fmla="*/ 19 h 27"/>
                    <a:gd name="T46" fmla="*/ 0 w 25"/>
                    <a:gd name="T47" fmla="*/ 12 h 27"/>
                    <a:gd name="T48" fmla="*/ 2 w 25"/>
                    <a:gd name="T49" fmla="*/ 8 h 27"/>
                    <a:gd name="T50" fmla="*/ 2 w 25"/>
                    <a:gd name="T51" fmla="*/ 4 h 27"/>
                    <a:gd name="T52" fmla="*/ 5 w 25"/>
                    <a:gd name="T53" fmla="*/ 2 h 27"/>
                    <a:gd name="T54" fmla="*/ 10 w 25"/>
                    <a:gd name="T55" fmla="*/ 0 h 27"/>
                    <a:gd name="T56" fmla="*/ 14 w 25"/>
                    <a:gd name="T57" fmla="*/ 0 h 27"/>
                    <a:gd name="T58" fmla="*/ 14 w 25"/>
                    <a:gd name="T59" fmla="*/ 0 h 27"/>
                    <a:gd name="T60" fmla="*/ 16 w 25"/>
                    <a:gd name="T61" fmla="*/ 0 h 27"/>
                    <a:gd name="T62" fmla="*/ 9 w 25"/>
                    <a:gd name="T63" fmla="*/ 8 h 27"/>
                    <a:gd name="T64" fmla="*/ 7 w 25"/>
                    <a:gd name="T65" fmla="*/ 10 h 27"/>
                    <a:gd name="T66" fmla="*/ 7 w 25"/>
                    <a:gd name="T67" fmla="*/ 12 h 27"/>
                    <a:gd name="T68" fmla="*/ 5 w 25"/>
                    <a:gd name="T69" fmla="*/ 12 h 27"/>
                    <a:gd name="T70" fmla="*/ 7 w 25"/>
                    <a:gd name="T71" fmla="*/ 14 h 27"/>
                    <a:gd name="T72" fmla="*/ 7 w 25"/>
                    <a:gd name="T73" fmla="*/ 16 h 27"/>
                    <a:gd name="T74" fmla="*/ 9 w 25"/>
                    <a:gd name="T75" fmla="*/ 16 h 27"/>
                    <a:gd name="T76" fmla="*/ 10 w 25"/>
                    <a:gd name="T77" fmla="*/ 16 h 27"/>
                    <a:gd name="T78" fmla="*/ 10 w 25"/>
                    <a:gd name="T79" fmla="*/ 12 h 27"/>
                    <a:gd name="T80" fmla="*/ 10 w 25"/>
                    <a:gd name="T81" fmla="*/ 8 h 2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"/>
                    <a:gd name="T124" fmla="*/ 0 h 27"/>
                    <a:gd name="T125" fmla="*/ 25 w 25"/>
                    <a:gd name="T126" fmla="*/ 27 h 2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" h="27">
                      <a:moveTo>
                        <a:pt x="16" y="0"/>
                      </a:moveTo>
                      <a:lnTo>
                        <a:pt x="16" y="4"/>
                      </a:lnTo>
                      <a:lnTo>
                        <a:pt x="16" y="8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21"/>
                      </a:lnTo>
                      <a:lnTo>
                        <a:pt x="23" y="23"/>
                      </a:lnTo>
                      <a:lnTo>
                        <a:pt x="21" y="23"/>
                      </a:lnTo>
                      <a:lnTo>
                        <a:pt x="19" y="25"/>
                      </a:lnTo>
                      <a:lnTo>
                        <a:pt x="18" y="25"/>
                      </a:lnTo>
                      <a:lnTo>
                        <a:pt x="16" y="27"/>
                      </a:lnTo>
                      <a:lnTo>
                        <a:pt x="14" y="27"/>
                      </a:lnTo>
                      <a:lnTo>
                        <a:pt x="12" y="27"/>
                      </a:lnTo>
                      <a:lnTo>
                        <a:pt x="10" y="27"/>
                      </a:lnTo>
                      <a:lnTo>
                        <a:pt x="9" y="25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  <a:moveTo>
                        <a:pt x="10" y="8"/>
                      </a:move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1" name="Freeform 518"/>
                <p:cNvSpPr>
                  <a:spLocks/>
                </p:cNvSpPr>
                <p:nvPr/>
              </p:nvSpPr>
              <p:spPr bwMode="auto">
                <a:xfrm>
                  <a:off x="1200" y="3028"/>
                  <a:ext cx="34" cy="16"/>
                </a:xfrm>
                <a:custGeom>
                  <a:avLst/>
                  <a:gdLst>
                    <a:gd name="T0" fmla="*/ 0 w 34"/>
                    <a:gd name="T1" fmla="*/ 4 h 16"/>
                    <a:gd name="T2" fmla="*/ 11 w 34"/>
                    <a:gd name="T3" fmla="*/ 4 h 16"/>
                    <a:gd name="T4" fmla="*/ 11 w 34"/>
                    <a:gd name="T5" fmla="*/ 4 h 16"/>
                    <a:gd name="T6" fmla="*/ 11 w 34"/>
                    <a:gd name="T7" fmla="*/ 2 h 16"/>
                    <a:gd name="T8" fmla="*/ 11 w 34"/>
                    <a:gd name="T9" fmla="*/ 0 h 16"/>
                    <a:gd name="T10" fmla="*/ 16 w 34"/>
                    <a:gd name="T11" fmla="*/ 0 h 16"/>
                    <a:gd name="T12" fmla="*/ 16 w 34"/>
                    <a:gd name="T13" fmla="*/ 2 h 16"/>
                    <a:gd name="T14" fmla="*/ 16 w 34"/>
                    <a:gd name="T15" fmla="*/ 4 h 16"/>
                    <a:gd name="T16" fmla="*/ 16 w 34"/>
                    <a:gd name="T17" fmla="*/ 4 h 16"/>
                    <a:gd name="T18" fmla="*/ 21 w 34"/>
                    <a:gd name="T19" fmla="*/ 4 h 16"/>
                    <a:gd name="T20" fmla="*/ 23 w 34"/>
                    <a:gd name="T21" fmla="*/ 4 h 16"/>
                    <a:gd name="T22" fmla="*/ 25 w 34"/>
                    <a:gd name="T23" fmla="*/ 4 h 16"/>
                    <a:gd name="T24" fmla="*/ 27 w 34"/>
                    <a:gd name="T25" fmla="*/ 4 h 16"/>
                    <a:gd name="T26" fmla="*/ 27 w 34"/>
                    <a:gd name="T27" fmla="*/ 4 h 16"/>
                    <a:gd name="T28" fmla="*/ 27 w 34"/>
                    <a:gd name="T29" fmla="*/ 4 h 16"/>
                    <a:gd name="T30" fmla="*/ 28 w 34"/>
                    <a:gd name="T31" fmla="*/ 4 h 16"/>
                    <a:gd name="T32" fmla="*/ 28 w 34"/>
                    <a:gd name="T33" fmla="*/ 4 h 16"/>
                    <a:gd name="T34" fmla="*/ 28 w 34"/>
                    <a:gd name="T35" fmla="*/ 4 h 16"/>
                    <a:gd name="T36" fmla="*/ 28 w 34"/>
                    <a:gd name="T37" fmla="*/ 2 h 16"/>
                    <a:gd name="T38" fmla="*/ 28 w 34"/>
                    <a:gd name="T39" fmla="*/ 2 h 16"/>
                    <a:gd name="T40" fmla="*/ 28 w 34"/>
                    <a:gd name="T41" fmla="*/ 2 h 16"/>
                    <a:gd name="T42" fmla="*/ 27 w 34"/>
                    <a:gd name="T43" fmla="*/ 0 h 16"/>
                    <a:gd name="T44" fmla="*/ 28 w 34"/>
                    <a:gd name="T45" fmla="*/ 0 h 16"/>
                    <a:gd name="T46" fmla="*/ 30 w 34"/>
                    <a:gd name="T47" fmla="*/ 0 h 16"/>
                    <a:gd name="T48" fmla="*/ 34 w 34"/>
                    <a:gd name="T49" fmla="*/ 0 h 16"/>
                    <a:gd name="T50" fmla="*/ 34 w 34"/>
                    <a:gd name="T51" fmla="*/ 6 h 16"/>
                    <a:gd name="T52" fmla="*/ 34 w 34"/>
                    <a:gd name="T53" fmla="*/ 8 h 16"/>
                    <a:gd name="T54" fmla="*/ 34 w 34"/>
                    <a:gd name="T55" fmla="*/ 10 h 16"/>
                    <a:gd name="T56" fmla="*/ 34 w 34"/>
                    <a:gd name="T57" fmla="*/ 10 h 16"/>
                    <a:gd name="T58" fmla="*/ 34 w 34"/>
                    <a:gd name="T59" fmla="*/ 12 h 16"/>
                    <a:gd name="T60" fmla="*/ 32 w 34"/>
                    <a:gd name="T61" fmla="*/ 12 h 16"/>
                    <a:gd name="T62" fmla="*/ 30 w 34"/>
                    <a:gd name="T63" fmla="*/ 12 h 16"/>
                    <a:gd name="T64" fmla="*/ 30 w 34"/>
                    <a:gd name="T65" fmla="*/ 14 h 16"/>
                    <a:gd name="T66" fmla="*/ 28 w 34"/>
                    <a:gd name="T67" fmla="*/ 14 h 16"/>
                    <a:gd name="T68" fmla="*/ 27 w 34"/>
                    <a:gd name="T69" fmla="*/ 14 h 16"/>
                    <a:gd name="T70" fmla="*/ 25 w 34"/>
                    <a:gd name="T71" fmla="*/ 14 h 16"/>
                    <a:gd name="T72" fmla="*/ 23 w 34"/>
                    <a:gd name="T73" fmla="*/ 14 h 16"/>
                    <a:gd name="T74" fmla="*/ 21 w 34"/>
                    <a:gd name="T75" fmla="*/ 14 h 16"/>
                    <a:gd name="T76" fmla="*/ 16 w 34"/>
                    <a:gd name="T77" fmla="*/ 14 h 16"/>
                    <a:gd name="T78" fmla="*/ 16 w 34"/>
                    <a:gd name="T79" fmla="*/ 14 h 16"/>
                    <a:gd name="T80" fmla="*/ 16 w 34"/>
                    <a:gd name="T81" fmla="*/ 16 h 16"/>
                    <a:gd name="T82" fmla="*/ 16 w 34"/>
                    <a:gd name="T83" fmla="*/ 16 h 16"/>
                    <a:gd name="T84" fmla="*/ 16 w 34"/>
                    <a:gd name="T85" fmla="*/ 16 h 16"/>
                    <a:gd name="T86" fmla="*/ 11 w 34"/>
                    <a:gd name="T87" fmla="*/ 16 h 16"/>
                    <a:gd name="T88" fmla="*/ 11 w 34"/>
                    <a:gd name="T89" fmla="*/ 16 h 16"/>
                    <a:gd name="T90" fmla="*/ 11 w 34"/>
                    <a:gd name="T91" fmla="*/ 16 h 16"/>
                    <a:gd name="T92" fmla="*/ 11 w 34"/>
                    <a:gd name="T93" fmla="*/ 14 h 16"/>
                    <a:gd name="T94" fmla="*/ 11 w 34"/>
                    <a:gd name="T95" fmla="*/ 14 h 16"/>
                    <a:gd name="T96" fmla="*/ 5 w 34"/>
                    <a:gd name="T97" fmla="*/ 14 h 16"/>
                    <a:gd name="T98" fmla="*/ 3 w 34"/>
                    <a:gd name="T99" fmla="*/ 12 h 16"/>
                    <a:gd name="T100" fmla="*/ 3 w 34"/>
                    <a:gd name="T101" fmla="*/ 10 h 16"/>
                    <a:gd name="T102" fmla="*/ 2 w 34"/>
                    <a:gd name="T103" fmla="*/ 6 h 16"/>
                    <a:gd name="T104" fmla="*/ 0 w 34"/>
                    <a:gd name="T105" fmla="*/ 4 h 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4"/>
                    <a:gd name="T160" fmla="*/ 0 h 16"/>
                    <a:gd name="T161" fmla="*/ 34 w 34"/>
                    <a:gd name="T162" fmla="*/ 16 h 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4" h="16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2" name="Freeform 519"/>
                <p:cNvSpPr>
                  <a:spLocks/>
                </p:cNvSpPr>
                <p:nvPr/>
              </p:nvSpPr>
              <p:spPr bwMode="auto">
                <a:xfrm>
                  <a:off x="1200" y="2985"/>
                  <a:ext cx="34" cy="25"/>
                </a:xfrm>
                <a:custGeom>
                  <a:avLst/>
                  <a:gdLst>
                    <a:gd name="T0" fmla="*/ 0 w 34"/>
                    <a:gd name="T1" fmla="*/ 25 h 25"/>
                    <a:gd name="T2" fmla="*/ 0 w 34"/>
                    <a:gd name="T3" fmla="*/ 23 h 25"/>
                    <a:gd name="T4" fmla="*/ 0 w 34"/>
                    <a:gd name="T5" fmla="*/ 21 h 25"/>
                    <a:gd name="T6" fmla="*/ 0 w 34"/>
                    <a:gd name="T7" fmla="*/ 17 h 25"/>
                    <a:gd name="T8" fmla="*/ 0 w 34"/>
                    <a:gd name="T9" fmla="*/ 14 h 25"/>
                    <a:gd name="T10" fmla="*/ 3 w 34"/>
                    <a:gd name="T11" fmla="*/ 14 h 25"/>
                    <a:gd name="T12" fmla="*/ 7 w 34"/>
                    <a:gd name="T13" fmla="*/ 14 h 25"/>
                    <a:gd name="T14" fmla="*/ 12 w 34"/>
                    <a:gd name="T15" fmla="*/ 14 h 25"/>
                    <a:gd name="T16" fmla="*/ 12 w 34"/>
                    <a:gd name="T17" fmla="*/ 14 h 25"/>
                    <a:gd name="T18" fmla="*/ 12 w 34"/>
                    <a:gd name="T19" fmla="*/ 12 h 25"/>
                    <a:gd name="T20" fmla="*/ 11 w 34"/>
                    <a:gd name="T21" fmla="*/ 12 h 25"/>
                    <a:gd name="T22" fmla="*/ 11 w 34"/>
                    <a:gd name="T23" fmla="*/ 10 h 25"/>
                    <a:gd name="T24" fmla="*/ 9 w 34"/>
                    <a:gd name="T25" fmla="*/ 10 h 25"/>
                    <a:gd name="T26" fmla="*/ 9 w 34"/>
                    <a:gd name="T27" fmla="*/ 8 h 25"/>
                    <a:gd name="T28" fmla="*/ 9 w 34"/>
                    <a:gd name="T29" fmla="*/ 6 h 25"/>
                    <a:gd name="T30" fmla="*/ 9 w 34"/>
                    <a:gd name="T31" fmla="*/ 4 h 25"/>
                    <a:gd name="T32" fmla="*/ 11 w 34"/>
                    <a:gd name="T33" fmla="*/ 4 h 25"/>
                    <a:gd name="T34" fmla="*/ 11 w 34"/>
                    <a:gd name="T35" fmla="*/ 2 h 25"/>
                    <a:gd name="T36" fmla="*/ 12 w 34"/>
                    <a:gd name="T37" fmla="*/ 2 h 25"/>
                    <a:gd name="T38" fmla="*/ 12 w 34"/>
                    <a:gd name="T39" fmla="*/ 0 h 25"/>
                    <a:gd name="T40" fmla="*/ 14 w 34"/>
                    <a:gd name="T41" fmla="*/ 0 h 25"/>
                    <a:gd name="T42" fmla="*/ 18 w 34"/>
                    <a:gd name="T43" fmla="*/ 0 h 25"/>
                    <a:gd name="T44" fmla="*/ 19 w 34"/>
                    <a:gd name="T45" fmla="*/ 0 h 25"/>
                    <a:gd name="T46" fmla="*/ 23 w 34"/>
                    <a:gd name="T47" fmla="*/ 0 h 25"/>
                    <a:gd name="T48" fmla="*/ 27 w 34"/>
                    <a:gd name="T49" fmla="*/ 0 h 25"/>
                    <a:gd name="T50" fmla="*/ 34 w 34"/>
                    <a:gd name="T51" fmla="*/ 0 h 25"/>
                    <a:gd name="T52" fmla="*/ 34 w 34"/>
                    <a:gd name="T53" fmla="*/ 4 h 25"/>
                    <a:gd name="T54" fmla="*/ 34 w 34"/>
                    <a:gd name="T55" fmla="*/ 6 h 25"/>
                    <a:gd name="T56" fmla="*/ 34 w 34"/>
                    <a:gd name="T57" fmla="*/ 8 h 25"/>
                    <a:gd name="T58" fmla="*/ 30 w 34"/>
                    <a:gd name="T59" fmla="*/ 8 h 25"/>
                    <a:gd name="T60" fmla="*/ 28 w 34"/>
                    <a:gd name="T61" fmla="*/ 8 h 25"/>
                    <a:gd name="T62" fmla="*/ 25 w 34"/>
                    <a:gd name="T63" fmla="*/ 8 h 25"/>
                    <a:gd name="T64" fmla="*/ 21 w 34"/>
                    <a:gd name="T65" fmla="*/ 8 h 25"/>
                    <a:gd name="T66" fmla="*/ 19 w 34"/>
                    <a:gd name="T67" fmla="*/ 8 h 25"/>
                    <a:gd name="T68" fmla="*/ 18 w 34"/>
                    <a:gd name="T69" fmla="*/ 8 h 25"/>
                    <a:gd name="T70" fmla="*/ 18 w 34"/>
                    <a:gd name="T71" fmla="*/ 8 h 25"/>
                    <a:gd name="T72" fmla="*/ 18 w 34"/>
                    <a:gd name="T73" fmla="*/ 10 h 25"/>
                    <a:gd name="T74" fmla="*/ 18 w 34"/>
                    <a:gd name="T75" fmla="*/ 10 h 25"/>
                    <a:gd name="T76" fmla="*/ 16 w 34"/>
                    <a:gd name="T77" fmla="*/ 10 h 25"/>
                    <a:gd name="T78" fmla="*/ 16 w 34"/>
                    <a:gd name="T79" fmla="*/ 10 h 25"/>
                    <a:gd name="T80" fmla="*/ 16 w 34"/>
                    <a:gd name="T81" fmla="*/ 12 h 25"/>
                    <a:gd name="T82" fmla="*/ 18 w 34"/>
                    <a:gd name="T83" fmla="*/ 12 h 25"/>
                    <a:gd name="T84" fmla="*/ 18 w 34"/>
                    <a:gd name="T85" fmla="*/ 12 h 25"/>
                    <a:gd name="T86" fmla="*/ 18 w 34"/>
                    <a:gd name="T87" fmla="*/ 14 h 25"/>
                    <a:gd name="T88" fmla="*/ 19 w 34"/>
                    <a:gd name="T89" fmla="*/ 14 h 25"/>
                    <a:gd name="T90" fmla="*/ 19 w 34"/>
                    <a:gd name="T91" fmla="*/ 14 h 25"/>
                    <a:gd name="T92" fmla="*/ 21 w 34"/>
                    <a:gd name="T93" fmla="*/ 14 h 25"/>
                    <a:gd name="T94" fmla="*/ 23 w 34"/>
                    <a:gd name="T95" fmla="*/ 14 h 25"/>
                    <a:gd name="T96" fmla="*/ 34 w 34"/>
                    <a:gd name="T97" fmla="*/ 14 h 25"/>
                    <a:gd name="T98" fmla="*/ 34 w 34"/>
                    <a:gd name="T99" fmla="*/ 17 h 25"/>
                    <a:gd name="T100" fmla="*/ 34 w 34"/>
                    <a:gd name="T101" fmla="*/ 21 h 25"/>
                    <a:gd name="T102" fmla="*/ 34 w 34"/>
                    <a:gd name="T103" fmla="*/ 23 h 25"/>
                    <a:gd name="T104" fmla="*/ 34 w 34"/>
                    <a:gd name="T105" fmla="*/ 25 h 25"/>
                    <a:gd name="T106" fmla="*/ 18 w 34"/>
                    <a:gd name="T107" fmla="*/ 25 h 25"/>
                    <a:gd name="T108" fmla="*/ 9 w 34"/>
                    <a:gd name="T109" fmla="*/ 25 h 25"/>
                    <a:gd name="T110" fmla="*/ 0 w 34"/>
                    <a:gd name="T111" fmla="*/ 25 h 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"/>
                    <a:gd name="T169" fmla="*/ 0 h 25"/>
                    <a:gd name="T170" fmla="*/ 34 w 34"/>
                    <a:gd name="T171" fmla="*/ 25 h 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7" y="14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3" y="14"/>
                      </a:lnTo>
                      <a:lnTo>
                        <a:pt x="34" y="14"/>
                      </a:lnTo>
                      <a:lnTo>
                        <a:pt x="34" y="17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18" y="25"/>
                      </a:lnTo>
                      <a:lnTo>
                        <a:pt x="9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3" name="Freeform 520"/>
                <p:cNvSpPr>
                  <a:spLocks/>
                </p:cNvSpPr>
                <p:nvPr/>
              </p:nvSpPr>
              <p:spPr bwMode="auto">
                <a:xfrm>
                  <a:off x="1211" y="2932"/>
                  <a:ext cx="33" cy="27"/>
                </a:xfrm>
                <a:custGeom>
                  <a:avLst/>
                  <a:gdLst>
                    <a:gd name="T0" fmla="*/ 0 w 33"/>
                    <a:gd name="T1" fmla="*/ 27 h 27"/>
                    <a:gd name="T2" fmla="*/ 0 w 33"/>
                    <a:gd name="T3" fmla="*/ 24 h 27"/>
                    <a:gd name="T4" fmla="*/ 0 w 33"/>
                    <a:gd name="T5" fmla="*/ 22 h 27"/>
                    <a:gd name="T6" fmla="*/ 0 w 33"/>
                    <a:gd name="T7" fmla="*/ 20 h 27"/>
                    <a:gd name="T8" fmla="*/ 0 w 33"/>
                    <a:gd name="T9" fmla="*/ 18 h 27"/>
                    <a:gd name="T10" fmla="*/ 16 w 33"/>
                    <a:gd name="T11" fmla="*/ 12 h 27"/>
                    <a:gd name="T12" fmla="*/ 12 w 33"/>
                    <a:gd name="T13" fmla="*/ 12 h 27"/>
                    <a:gd name="T14" fmla="*/ 8 w 33"/>
                    <a:gd name="T15" fmla="*/ 10 h 27"/>
                    <a:gd name="T16" fmla="*/ 0 w 33"/>
                    <a:gd name="T17" fmla="*/ 8 h 27"/>
                    <a:gd name="T18" fmla="*/ 0 w 33"/>
                    <a:gd name="T19" fmla="*/ 6 h 27"/>
                    <a:gd name="T20" fmla="*/ 0 w 33"/>
                    <a:gd name="T21" fmla="*/ 4 h 27"/>
                    <a:gd name="T22" fmla="*/ 0 w 33"/>
                    <a:gd name="T23" fmla="*/ 2 h 27"/>
                    <a:gd name="T24" fmla="*/ 0 w 33"/>
                    <a:gd name="T25" fmla="*/ 0 h 27"/>
                    <a:gd name="T26" fmla="*/ 5 w 33"/>
                    <a:gd name="T27" fmla="*/ 2 h 27"/>
                    <a:gd name="T28" fmla="*/ 12 w 33"/>
                    <a:gd name="T29" fmla="*/ 4 h 27"/>
                    <a:gd name="T30" fmla="*/ 17 w 33"/>
                    <a:gd name="T31" fmla="*/ 6 h 27"/>
                    <a:gd name="T32" fmla="*/ 25 w 33"/>
                    <a:gd name="T33" fmla="*/ 8 h 27"/>
                    <a:gd name="T34" fmla="*/ 26 w 33"/>
                    <a:gd name="T35" fmla="*/ 10 h 27"/>
                    <a:gd name="T36" fmla="*/ 28 w 33"/>
                    <a:gd name="T37" fmla="*/ 10 h 27"/>
                    <a:gd name="T38" fmla="*/ 30 w 33"/>
                    <a:gd name="T39" fmla="*/ 10 h 27"/>
                    <a:gd name="T40" fmla="*/ 30 w 33"/>
                    <a:gd name="T41" fmla="*/ 12 h 27"/>
                    <a:gd name="T42" fmla="*/ 32 w 33"/>
                    <a:gd name="T43" fmla="*/ 16 h 27"/>
                    <a:gd name="T44" fmla="*/ 33 w 33"/>
                    <a:gd name="T45" fmla="*/ 16 h 27"/>
                    <a:gd name="T46" fmla="*/ 33 w 33"/>
                    <a:gd name="T47" fmla="*/ 18 h 27"/>
                    <a:gd name="T48" fmla="*/ 33 w 33"/>
                    <a:gd name="T49" fmla="*/ 22 h 27"/>
                    <a:gd name="T50" fmla="*/ 33 w 33"/>
                    <a:gd name="T51" fmla="*/ 22 h 27"/>
                    <a:gd name="T52" fmla="*/ 32 w 33"/>
                    <a:gd name="T53" fmla="*/ 24 h 27"/>
                    <a:gd name="T54" fmla="*/ 30 w 33"/>
                    <a:gd name="T55" fmla="*/ 24 h 27"/>
                    <a:gd name="T56" fmla="*/ 30 w 33"/>
                    <a:gd name="T57" fmla="*/ 27 h 27"/>
                    <a:gd name="T58" fmla="*/ 28 w 33"/>
                    <a:gd name="T59" fmla="*/ 27 h 27"/>
                    <a:gd name="T60" fmla="*/ 26 w 33"/>
                    <a:gd name="T61" fmla="*/ 27 h 27"/>
                    <a:gd name="T62" fmla="*/ 26 w 33"/>
                    <a:gd name="T63" fmla="*/ 24 h 27"/>
                    <a:gd name="T64" fmla="*/ 26 w 33"/>
                    <a:gd name="T65" fmla="*/ 22 h 27"/>
                    <a:gd name="T66" fmla="*/ 26 w 33"/>
                    <a:gd name="T67" fmla="*/ 22 h 27"/>
                    <a:gd name="T68" fmla="*/ 26 w 33"/>
                    <a:gd name="T69" fmla="*/ 20 h 27"/>
                    <a:gd name="T70" fmla="*/ 26 w 33"/>
                    <a:gd name="T71" fmla="*/ 20 h 27"/>
                    <a:gd name="T72" fmla="*/ 26 w 33"/>
                    <a:gd name="T73" fmla="*/ 20 h 27"/>
                    <a:gd name="T74" fmla="*/ 26 w 33"/>
                    <a:gd name="T75" fmla="*/ 18 h 27"/>
                    <a:gd name="T76" fmla="*/ 25 w 33"/>
                    <a:gd name="T77" fmla="*/ 18 h 27"/>
                    <a:gd name="T78" fmla="*/ 25 w 33"/>
                    <a:gd name="T79" fmla="*/ 18 h 27"/>
                    <a:gd name="T80" fmla="*/ 25 w 33"/>
                    <a:gd name="T81" fmla="*/ 18 h 27"/>
                    <a:gd name="T82" fmla="*/ 23 w 33"/>
                    <a:gd name="T83" fmla="*/ 16 h 27"/>
                    <a:gd name="T84" fmla="*/ 17 w 33"/>
                    <a:gd name="T85" fmla="*/ 20 h 27"/>
                    <a:gd name="T86" fmla="*/ 12 w 33"/>
                    <a:gd name="T87" fmla="*/ 22 h 27"/>
                    <a:gd name="T88" fmla="*/ 5 w 33"/>
                    <a:gd name="T89" fmla="*/ 24 h 27"/>
                    <a:gd name="T90" fmla="*/ 0 w 33"/>
                    <a:gd name="T91" fmla="*/ 27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3"/>
                    <a:gd name="T139" fmla="*/ 0 h 27"/>
                    <a:gd name="T140" fmla="*/ 33 w 33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3" h="27">
                      <a:moveTo>
                        <a:pt x="0" y="27"/>
                      </a:move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12" y="4"/>
                      </a:lnTo>
                      <a:lnTo>
                        <a:pt x="17" y="6"/>
                      </a:lnTo>
                      <a:lnTo>
                        <a:pt x="25" y="8"/>
                      </a:ln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2" y="16"/>
                      </a:lnTo>
                      <a:lnTo>
                        <a:pt x="33" y="16"/>
                      </a:lnTo>
                      <a:lnTo>
                        <a:pt x="33" y="18"/>
                      </a:lnTo>
                      <a:lnTo>
                        <a:pt x="33" y="22"/>
                      </a:lnTo>
                      <a:lnTo>
                        <a:pt x="32" y="24"/>
                      </a:lnTo>
                      <a:lnTo>
                        <a:pt x="30" y="24"/>
                      </a:lnTo>
                      <a:lnTo>
                        <a:pt x="30" y="27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6" y="24"/>
                      </a:lnTo>
                      <a:lnTo>
                        <a:pt x="26" y="22"/>
                      </a:lnTo>
                      <a:lnTo>
                        <a:pt x="26" y="20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3" y="16"/>
                      </a:lnTo>
                      <a:lnTo>
                        <a:pt x="17" y="20"/>
                      </a:lnTo>
                      <a:lnTo>
                        <a:pt x="12" y="22"/>
                      </a:lnTo>
                      <a:lnTo>
                        <a:pt x="5" y="24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4" name="Freeform 521"/>
                <p:cNvSpPr>
                  <a:spLocks/>
                </p:cNvSpPr>
                <p:nvPr/>
              </p:nvSpPr>
              <p:spPr bwMode="auto">
                <a:xfrm>
                  <a:off x="1200" y="2899"/>
                  <a:ext cx="34" cy="8"/>
                </a:xfrm>
                <a:custGeom>
                  <a:avLst/>
                  <a:gdLst>
                    <a:gd name="T0" fmla="*/ 0 w 34"/>
                    <a:gd name="T1" fmla="*/ 8 h 8"/>
                    <a:gd name="T2" fmla="*/ 0 w 34"/>
                    <a:gd name="T3" fmla="*/ 6 h 8"/>
                    <a:gd name="T4" fmla="*/ 0 w 34"/>
                    <a:gd name="T5" fmla="*/ 4 h 8"/>
                    <a:gd name="T6" fmla="*/ 0 w 34"/>
                    <a:gd name="T7" fmla="*/ 2 h 8"/>
                    <a:gd name="T8" fmla="*/ 0 w 34"/>
                    <a:gd name="T9" fmla="*/ 0 h 8"/>
                    <a:gd name="T10" fmla="*/ 9 w 34"/>
                    <a:gd name="T11" fmla="*/ 0 h 8"/>
                    <a:gd name="T12" fmla="*/ 18 w 34"/>
                    <a:gd name="T13" fmla="*/ 0 h 8"/>
                    <a:gd name="T14" fmla="*/ 34 w 34"/>
                    <a:gd name="T15" fmla="*/ 0 h 8"/>
                    <a:gd name="T16" fmla="*/ 34 w 34"/>
                    <a:gd name="T17" fmla="*/ 2 h 8"/>
                    <a:gd name="T18" fmla="*/ 34 w 34"/>
                    <a:gd name="T19" fmla="*/ 4 h 8"/>
                    <a:gd name="T20" fmla="*/ 34 w 34"/>
                    <a:gd name="T21" fmla="*/ 6 h 8"/>
                    <a:gd name="T22" fmla="*/ 34 w 34"/>
                    <a:gd name="T23" fmla="*/ 8 h 8"/>
                    <a:gd name="T24" fmla="*/ 18 w 34"/>
                    <a:gd name="T25" fmla="*/ 8 h 8"/>
                    <a:gd name="T26" fmla="*/ 9 w 34"/>
                    <a:gd name="T27" fmla="*/ 8 h 8"/>
                    <a:gd name="T28" fmla="*/ 0 w 34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"/>
                    <a:gd name="T46" fmla="*/ 0 h 8"/>
                    <a:gd name="T47" fmla="*/ 34 w 34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18" y="8"/>
                      </a:lnTo>
                      <a:lnTo>
                        <a:pt x="9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5" name="Freeform 522"/>
                <p:cNvSpPr>
                  <a:spLocks/>
                </p:cNvSpPr>
                <p:nvPr/>
              </p:nvSpPr>
              <p:spPr bwMode="auto">
                <a:xfrm>
                  <a:off x="1218" y="2870"/>
                  <a:ext cx="7" cy="15"/>
                </a:xfrm>
                <a:custGeom>
                  <a:avLst/>
                  <a:gdLst>
                    <a:gd name="T0" fmla="*/ 0 w 7"/>
                    <a:gd name="T1" fmla="*/ 15 h 15"/>
                    <a:gd name="T2" fmla="*/ 0 w 7"/>
                    <a:gd name="T3" fmla="*/ 11 h 15"/>
                    <a:gd name="T4" fmla="*/ 0 w 7"/>
                    <a:gd name="T5" fmla="*/ 7 h 15"/>
                    <a:gd name="T6" fmla="*/ 0 w 7"/>
                    <a:gd name="T7" fmla="*/ 0 h 15"/>
                    <a:gd name="T8" fmla="*/ 1 w 7"/>
                    <a:gd name="T9" fmla="*/ 0 h 15"/>
                    <a:gd name="T10" fmla="*/ 3 w 7"/>
                    <a:gd name="T11" fmla="*/ 0 h 15"/>
                    <a:gd name="T12" fmla="*/ 7 w 7"/>
                    <a:gd name="T13" fmla="*/ 0 h 15"/>
                    <a:gd name="T14" fmla="*/ 7 w 7"/>
                    <a:gd name="T15" fmla="*/ 7 h 15"/>
                    <a:gd name="T16" fmla="*/ 7 w 7"/>
                    <a:gd name="T17" fmla="*/ 11 h 15"/>
                    <a:gd name="T18" fmla="*/ 7 w 7"/>
                    <a:gd name="T19" fmla="*/ 15 h 15"/>
                    <a:gd name="T20" fmla="*/ 3 w 7"/>
                    <a:gd name="T21" fmla="*/ 15 h 15"/>
                    <a:gd name="T22" fmla="*/ 1 w 7"/>
                    <a:gd name="T23" fmla="*/ 15 h 15"/>
                    <a:gd name="T24" fmla="*/ 0 w 7"/>
                    <a:gd name="T25" fmla="*/ 15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"/>
                    <a:gd name="T40" fmla="*/ 0 h 15"/>
                    <a:gd name="T41" fmla="*/ 7 w 7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" h="15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1"/>
                      </a:lnTo>
                      <a:lnTo>
                        <a:pt x="7" y="15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6" name="Freeform 523"/>
                <p:cNvSpPr>
                  <a:spLocks/>
                </p:cNvSpPr>
                <p:nvPr/>
              </p:nvSpPr>
              <p:spPr bwMode="auto">
                <a:xfrm>
                  <a:off x="1200" y="2825"/>
                  <a:ext cx="34" cy="31"/>
                </a:xfrm>
                <a:custGeom>
                  <a:avLst/>
                  <a:gdLst>
                    <a:gd name="T0" fmla="*/ 0 w 34"/>
                    <a:gd name="T1" fmla="*/ 31 h 31"/>
                    <a:gd name="T2" fmla="*/ 0 w 34"/>
                    <a:gd name="T3" fmla="*/ 29 h 31"/>
                    <a:gd name="T4" fmla="*/ 0 w 34"/>
                    <a:gd name="T5" fmla="*/ 27 h 31"/>
                    <a:gd name="T6" fmla="*/ 0 w 34"/>
                    <a:gd name="T7" fmla="*/ 23 h 31"/>
                    <a:gd name="T8" fmla="*/ 0 w 34"/>
                    <a:gd name="T9" fmla="*/ 21 h 31"/>
                    <a:gd name="T10" fmla="*/ 5 w 34"/>
                    <a:gd name="T11" fmla="*/ 19 h 31"/>
                    <a:gd name="T12" fmla="*/ 11 w 34"/>
                    <a:gd name="T13" fmla="*/ 15 h 31"/>
                    <a:gd name="T14" fmla="*/ 14 w 34"/>
                    <a:gd name="T15" fmla="*/ 13 h 31"/>
                    <a:gd name="T16" fmla="*/ 19 w 34"/>
                    <a:gd name="T17" fmla="*/ 9 h 31"/>
                    <a:gd name="T18" fmla="*/ 14 w 34"/>
                    <a:gd name="T19" fmla="*/ 9 h 31"/>
                    <a:gd name="T20" fmla="*/ 11 w 34"/>
                    <a:gd name="T21" fmla="*/ 9 h 31"/>
                    <a:gd name="T22" fmla="*/ 5 w 34"/>
                    <a:gd name="T23" fmla="*/ 9 h 31"/>
                    <a:gd name="T24" fmla="*/ 0 w 34"/>
                    <a:gd name="T25" fmla="*/ 9 h 31"/>
                    <a:gd name="T26" fmla="*/ 0 w 34"/>
                    <a:gd name="T27" fmla="*/ 7 h 31"/>
                    <a:gd name="T28" fmla="*/ 0 w 34"/>
                    <a:gd name="T29" fmla="*/ 5 h 31"/>
                    <a:gd name="T30" fmla="*/ 0 w 34"/>
                    <a:gd name="T31" fmla="*/ 2 h 31"/>
                    <a:gd name="T32" fmla="*/ 0 w 34"/>
                    <a:gd name="T33" fmla="*/ 0 h 31"/>
                    <a:gd name="T34" fmla="*/ 9 w 34"/>
                    <a:gd name="T35" fmla="*/ 0 h 31"/>
                    <a:gd name="T36" fmla="*/ 18 w 34"/>
                    <a:gd name="T37" fmla="*/ 0 h 31"/>
                    <a:gd name="T38" fmla="*/ 34 w 34"/>
                    <a:gd name="T39" fmla="*/ 0 h 31"/>
                    <a:gd name="T40" fmla="*/ 34 w 34"/>
                    <a:gd name="T41" fmla="*/ 2 h 31"/>
                    <a:gd name="T42" fmla="*/ 34 w 34"/>
                    <a:gd name="T43" fmla="*/ 5 h 31"/>
                    <a:gd name="T44" fmla="*/ 34 w 34"/>
                    <a:gd name="T45" fmla="*/ 7 h 31"/>
                    <a:gd name="T46" fmla="*/ 34 w 34"/>
                    <a:gd name="T47" fmla="*/ 9 h 31"/>
                    <a:gd name="T48" fmla="*/ 30 w 34"/>
                    <a:gd name="T49" fmla="*/ 13 h 31"/>
                    <a:gd name="T50" fmla="*/ 25 w 34"/>
                    <a:gd name="T51" fmla="*/ 15 h 31"/>
                    <a:gd name="T52" fmla="*/ 19 w 34"/>
                    <a:gd name="T53" fmla="*/ 19 h 31"/>
                    <a:gd name="T54" fmla="*/ 16 w 34"/>
                    <a:gd name="T55" fmla="*/ 21 h 31"/>
                    <a:gd name="T56" fmla="*/ 19 w 34"/>
                    <a:gd name="T57" fmla="*/ 21 h 31"/>
                    <a:gd name="T58" fmla="*/ 25 w 34"/>
                    <a:gd name="T59" fmla="*/ 21 h 31"/>
                    <a:gd name="T60" fmla="*/ 30 w 34"/>
                    <a:gd name="T61" fmla="*/ 21 h 31"/>
                    <a:gd name="T62" fmla="*/ 34 w 34"/>
                    <a:gd name="T63" fmla="*/ 21 h 31"/>
                    <a:gd name="T64" fmla="*/ 34 w 34"/>
                    <a:gd name="T65" fmla="*/ 23 h 31"/>
                    <a:gd name="T66" fmla="*/ 34 w 34"/>
                    <a:gd name="T67" fmla="*/ 27 h 31"/>
                    <a:gd name="T68" fmla="*/ 34 w 34"/>
                    <a:gd name="T69" fmla="*/ 29 h 31"/>
                    <a:gd name="T70" fmla="*/ 34 w 34"/>
                    <a:gd name="T71" fmla="*/ 31 h 31"/>
                    <a:gd name="T72" fmla="*/ 18 w 34"/>
                    <a:gd name="T73" fmla="*/ 31 h 31"/>
                    <a:gd name="T74" fmla="*/ 9 w 34"/>
                    <a:gd name="T75" fmla="*/ 31 h 31"/>
                    <a:gd name="T76" fmla="*/ 0 w 34"/>
                    <a:gd name="T77" fmla="*/ 31 h 3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4"/>
                    <a:gd name="T118" fmla="*/ 0 h 31"/>
                    <a:gd name="T119" fmla="*/ 34 w 34"/>
                    <a:gd name="T120" fmla="*/ 31 h 3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4" h="31">
                      <a:moveTo>
                        <a:pt x="0" y="31"/>
                      </a:move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11" y="15"/>
                      </a:lnTo>
                      <a:lnTo>
                        <a:pt x="14" y="13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1" y="9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0" y="13"/>
                      </a:lnTo>
                      <a:lnTo>
                        <a:pt x="25" y="15"/>
                      </a:lnTo>
                      <a:lnTo>
                        <a:pt x="19" y="19"/>
                      </a:lnTo>
                      <a:lnTo>
                        <a:pt x="16" y="21"/>
                      </a:lnTo>
                      <a:lnTo>
                        <a:pt x="19" y="21"/>
                      </a:lnTo>
                      <a:lnTo>
                        <a:pt x="25" y="21"/>
                      </a:lnTo>
                      <a:lnTo>
                        <a:pt x="30" y="21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4" y="31"/>
                      </a:lnTo>
                      <a:lnTo>
                        <a:pt x="18" y="31"/>
                      </a:lnTo>
                      <a:lnTo>
                        <a:pt x="9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7" name="Freeform 524"/>
                <p:cNvSpPr>
                  <a:spLocks/>
                </p:cNvSpPr>
                <p:nvPr/>
              </p:nvSpPr>
              <p:spPr bwMode="auto">
                <a:xfrm>
                  <a:off x="1218" y="2780"/>
                  <a:ext cx="7" cy="13"/>
                </a:xfrm>
                <a:custGeom>
                  <a:avLst/>
                  <a:gdLst>
                    <a:gd name="T0" fmla="*/ 0 w 7"/>
                    <a:gd name="T1" fmla="*/ 13 h 13"/>
                    <a:gd name="T2" fmla="*/ 0 w 7"/>
                    <a:gd name="T3" fmla="*/ 0 h 13"/>
                    <a:gd name="T4" fmla="*/ 1 w 7"/>
                    <a:gd name="T5" fmla="*/ 0 h 13"/>
                    <a:gd name="T6" fmla="*/ 3 w 7"/>
                    <a:gd name="T7" fmla="*/ 0 h 13"/>
                    <a:gd name="T8" fmla="*/ 7 w 7"/>
                    <a:gd name="T9" fmla="*/ 0 h 13"/>
                    <a:gd name="T10" fmla="*/ 7 w 7"/>
                    <a:gd name="T11" fmla="*/ 13 h 13"/>
                    <a:gd name="T12" fmla="*/ 3 w 7"/>
                    <a:gd name="T13" fmla="*/ 13 h 13"/>
                    <a:gd name="T14" fmla="*/ 1 w 7"/>
                    <a:gd name="T15" fmla="*/ 13 h 13"/>
                    <a:gd name="T16" fmla="*/ 0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13"/>
                      </a:lnTo>
                      <a:lnTo>
                        <a:pt x="3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8" name="Freeform 525"/>
                <p:cNvSpPr>
                  <a:spLocks/>
                </p:cNvSpPr>
                <p:nvPr/>
              </p:nvSpPr>
              <p:spPr bwMode="auto">
                <a:xfrm>
                  <a:off x="1209" y="2739"/>
                  <a:ext cx="25" cy="25"/>
                </a:xfrm>
                <a:custGeom>
                  <a:avLst/>
                  <a:gdLst>
                    <a:gd name="T0" fmla="*/ 2 w 25"/>
                    <a:gd name="T1" fmla="*/ 25 h 25"/>
                    <a:gd name="T2" fmla="*/ 2 w 25"/>
                    <a:gd name="T3" fmla="*/ 21 h 25"/>
                    <a:gd name="T4" fmla="*/ 2 w 25"/>
                    <a:gd name="T5" fmla="*/ 19 h 25"/>
                    <a:gd name="T6" fmla="*/ 2 w 25"/>
                    <a:gd name="T7" fmla="*/ 17 h 25"/>
                    <a:gd name="T8" fmla="*/ 2 w 25"/>
                    <a:gd name="T9" fmla="*/ 17 h 25"/>
                    <a:gd name="T10" fmla="*/ 3 w 25"/>
                    <a:gd name="T11" fmla="*/ 17 h 25"/>
                    <a:gd name="T12" fmla="*/ 5 w 25"/>
                    <a:gd name="T13" fmla="*/ 17 h 25"/>
                    <a:gd name="T14" fmla="*/ 3 w 25"/>
                    <a:gd name="T15" fmla="*/ 17 h 25"/>
                    <a:gd name="T16" fmla="*/ 3 w 25"/>
                    <a:gd name="T17" fmla="*/ 15 h 25"/>
                    <a:gd name="T18" fmla="*/ 2 w 25"/>
                    <a:gd name="T19" fmla="*/ 15 h 25"/>
                    <a:gd name="T20" fmla="*/ 2 w 25"/>
                    <a:gd name="T21" fmla="*/ 13 h 25"/>
                    <a:gd name="T22" fmla="*/ 0 w 25"/>
                    <a:gd name="T23" fmla="*/ 13 h 25"/>
                    <a:gd name="T24" fmla="*/ 0 w 25"/>
                    <a:gd name="T25" fmla="*/ 11 h 25"/>
                    <a:gd name="T26" fmla="*/ 0 w 25"/>
                    <a:gd name="T27" fmla="*/ 9 h 25"/>
                    <a:gd name="T28" fmla="*/ 0 w 25"/>
                    <a:gd name="T29" fmla="*/ 7 h 25"/>
                    <a:gd name="T30" fmla="*/ 2 w 25"/>
                    <a:gd name="T31" fmla="*/ 7 h 25"/>
                    <a:gd name="T32" fmla="*/ 3 w 25"/>
                    <a:gd name="T33" fmla="*/ 2 h 25"/>
                    <a:gd name="T34" fmla="*/ 3 w 25"/>
                    <a:gd name="T35" fmla="*/ 2 h 25"/>
                    <a:gd name="T36" fmla="*/ 5 w 25"/>
                    <a:gd name="T37" fmla="*/ 2 h 25"/>
                    <a:gd name="T38" fmla="*/ 9 w 25"/>
                    <a:gd name="T39" fmla="*/ 0 h 25"/>
                    <a:gd name="T40" fmla="*/ 10 w 25"/>
                    <a:gd name="T41" fmla="*/ 0 h 25"/>
                    <a:gd name="T42" fmla="*/ 14 w 25"/>
                    <a:gd name="T43" fmla="*/ 0 h 25"/>
                    <a:gd name="T44" fmla="*/ 18 w 25"/>
                    <a:gd name="T45" fmla="*/ 0 h 25"/>
                    <a:gd name="T46" fmla="*/ 25 w 25"/>
                    <a:gd name="T47" fmla="*/ 0 h 25"/>
                    <a:gd name="T48" fmla="*/ 25 w 25"/>
                    <a:gd name="T49" fmla="*/ 2 h 25"/>
                    <a:gd name="T50" fmla="*/ 25 w 25"/>
                    <a:gd name="T51" fmla="*/ 7 h 25"/>
                    <a:gd name="T52" fmla="*/ 25 w 25"/>
                    <a:gd name="T53" fmla="*/ 9 h 25"/>
                    <a:gd name="T54" fmla="*/ 25 w 25"/>
                    <a:gd name="T55" fmla="*/ 11 h 25"/>
                    <a:gd name="T56" fmla="*/ 21 w 25"/>
                    <a:gd name="T57" fmla="*/ 11 h 25"/>
                    <a:gd name="T58" fmla="*/ 19 w 25"/>
                    <a:gd name="T59" fmla="*/ 11 h 25"/>
                    <a:gd name="T60" fmla="*/ 16 w 25"/>
                    <a:gd name="T61" fmla="*/ 11 h 25"/>
                    <a:gd name="T62" fmla="*/ 12 w 25"/>
                    <a:gd name="T63" fmla="*/ 11 h 25"/>
                    <a:gd name="T64" fmla="*/ 10 w 25"/>
                    <a:gd name="T65" fmla="*/ 11 h 25"/>
                    <a:gd name="T66" fmla="*/ 9 w 25"/>
                    <a:gd name="T67" fmla="*/ 11 h 25"/>
                    <a:gd name="T68" fmla="*/ 9 w 25"/>
                    <a:gd name="T69" fmla="*/ 11 h 25"/>
                    <a:gd name="T70" fmla="*/ 9 w 25"/>
                    <a:gd name="T71" fmla="*/ 11 h 25"/>
                    <a:gd name="T72" fmla="*/ 9 w 25"/>
                    <a:gd name="T73" fmla="*/ 13 h 25"/>
                    <a:gd name="T74" fmla="*/ 7 w 25"/>
                    <a:gd name="T75" fmla="*/ 13 h 25"/>
                    <a:gd name="T76" fmla="*/ 7 w 25"/>
                    <a:gd name="T77" fmla="*/ 13 h 25"/>
                    <a:gd name="T78" fmla="*/ 7 w 25"/>
                    <a:gd name="T79" fmla="*/ 15 h 25"/>
                    <a:gd name="T80" fmla="*/ 9 w 25"/>
                    <a:gd name="T81" fmla="*/ 15 h 25"/>
                    <a:gd name="T82" fmla="*/ 9 w 25"/>
                    <a:gd name="T83" fmla="*/ 15 h 25"/>
                    <a:gd name="T84" fmla="*/ 9 w 25"/>
                    <a:gd name="T85" fmla="*/ 15 h 25"/>
                    <a:gd name="T86" fmla="*/ 10 w 25"/>
                    <a:gd name="T87" fmla="*/ 17 h 25"/>
                    <a:gd name="T88" fmla="*/ 10 w 25"/>
                    <a:gd name="T89" fmla="*/ 17 h 25"/>
                    <a:gd name="T90" fmla="*/ 12 w 25"/>
                    <a:gd name="T91" fmla="*/ 17 h 25"/>
                    <a:gd name="T92" fmla="*/ 14 w 25"/>
                    <a:gd name="T93" fmla="*/ 17 h 25"/>
                    <a:gd name="T94" fmla="*/ 25 w 25"/>
                    <a:gd name="T95" fmla="*/ 17 h 25"/>
                    <a:gd name="T96" fmla="*/ 25 w 25"/>
                    <a:gd name="T97" fmla="*/ 19 h 25"/>
                    <a:gd name="T98" fmla="*/ 25 w 25"/>
                    <a:gd name="T99" fmla="*/ 21 h 25"/>
                    <a:gd name="T100" fmla="*/ 25 w 25"/>
                    <a:gd name="T101" fmla="*/ 23 h 25"/>
                    <a:gd name="T102" fmla="*/ 25 w 25"/>
                    <a:gd name="T103" fmla="*/ 25 h 25"/>
                    <a:gd name="T104" fmla="*/ 19 w 25"/>
                    <a:gd name="T105" fmla="*/ 25 h 25"/>
                    <a:gd name="T106" fmla="*/ 14 w 25"/>
                    <a:gd name="T107" fmla="*/ 25 h 25"/>
                    <a:gd name="T108" fmla="*/ 7 w 25"/>
                    <a:gd name="T109" fmla="*/ 25 h 25"/>
                    <a:gd name="T110" fmla="*/ 2 w 25"/>
                    <a:gd name="T111" fmla="*/ 25 h 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5"/>
                    <a:gd name="T170" fmla="*/ 25 w 25"/>
                    <a:gd name="T171" fmla="*/ 25 h 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5">
                      <a:moveTo>
                        <a:pt x="2" y="25"/>
                      </a:move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1" y="11"/>
                      </a:ln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2" y="11"/>
                      </a:lnTo>
                      <a:lnTo>
                        <a:pt x="10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5"/>
                      </a:lnTo>
                      <a:lnTo>
                        <a:pt x="19" y="25"/>
                      </a:lnTo>
                      <a:lnTo>
                        <a:pt x="14" y="25"/>
                      </a:lnTo>
                      <a:lnTo>
                        <a:pt x="7" y="25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9" name="Freeform 526"/>
                <p:cNvSpPr>
                  <a:spLocks noEditPoints="1"/>
                </p:cNvSpPr>
                <p:nvPr/>
              </p:nvSpPr>
              <p:spPr bwMode="auto">
                <a:xfrm>
                  <a:off x="1200" y="2703"/>
                  <a:ext cx="34" cy="10"/>
                </a:xfrm>
                <a:custGeom>
                  <a:avLst/>
                  <a:gdLst>
                    <a:gd name="T0" fmla="*/ 0 w 34"/>
                    <a:gd name="T1" fmla="*/ 10 h 10"/>
                    <a:gd name="T2" fmla="*/ 0 w 34"/>
                    <a:gd name="T3" fmla="*/ 8 h 10"/>
                    <a:gd name="T4" fmla="*/ 0 w 34"/>
                    <a:gd name="T5" fmla="*/ 6 h 10"/>
                    <a:gd name="T6" fmla="*/ 0 w 34"/>
                    <a:gd name="T7" fmla="*/ 2 h 10"/>
                    <a:gd name="T8" fmla="*/ 0 w 34"/>
                    <a:gd name="T9" fmla="*/ 0 h 10"/>
                    <a:gd name="T10" fmla="*/ 2 w 34"/>
                    <a:gd name="T11" fmla="*/ 0 h 10"/>
                    <a:gd name="T12" fmla="*/ 3 w 34"/>
                    <a:gd name="T13" fmla="*/ 0 h 10"/>
                    <a:gd name="T14" fmla="*/ 7 w 34"/>
                    <a:gd name="T15" fmla="*/ 0 h 10"/>
                    <a:gd name="T16" fmla="*/ 7 w 34"/>
                    <a:gd name="T17" fmla="*/ 2 h 10"/>
                    <a:gd name="T18" fmla="*/ 7 w 34"/>
                    <a:gd name="T19" fmla="*/ 6 h 10"/>
                    <a:gd name="T20" fmla="*/ 7 w 34"/>
                    <a:gd name="T21" fmla="*/ 8 h 10"/>
                    <a:gd name="T22" fmla="*/ 7 w 34"/>
                    <a:gd name="T23" fmla="*/ 10 h 10"/>
                    <a:gd name="T24" fmla="*/ 3 w 34"/>
                    <a:gd name="T25" fmla="*/ 10 h 10"/>
                    <a:gd name="T26" fmla="*/ 2 w 34"/>
                    <a:gd name="T27" fmla="*/ 10 h 10"/>
                    <a:gd name="T28" fmla="*/ 0 w 34"/>
                    <a:gd name="T29" fmla="*/ 10 h 10"/>
                    <a:gd name="T30" fmla="*/ 0 w 34"/>
                    <a:gd name="T31" fmla="*/ 10 h 10"/>
                    <a:gd name="T32" fmla="*/ 11 w 34"/>
                    <a:gd name="T33" fmla="*/ 10 h 10"/>
                    <a:gd name="T34" fmla="*/ 11 w 34"/>
                    <a:gd name="T35" fmla="*/ 8 h 10"/>
                    <a:gd name="T36" fmla="*/ 11 w 34"/>
                    <a:gd name="T37" fmla="*/ 6 h 10"/>
                    <a:gd name="T38" fmla="*/ 11 w 34"/>
                    <a:gd name="T39" fmla="*/ 2 h 10"/>
                    <a:gd name="T40" fmla="*/ 11 w 34"/>
                    <a:gd name="T41" fmla="*/ 0 h 10"/>
                    <a:gd name="T42" fmla="*/ 16 w 34"/>
                    <a:gd name="T43" fmla="*/ 0 h 10"/>
                    <a:gd name="T44" fmla="*/ 23 w 34"/>
                    <a:gd name="T45" fmla="*/ 0 h 10"/>
                    <a:gd name="T46" fmla="*/ 28 w 34"/>
                    <a:gd name="T47" fmla="*/ 0 h 10"/>
                    <a:gd name="T48" fmla="*/ 34 w 34"/>
                    <a:gd name="T49" fmla="*/ 0 h 10"/>
                    <a:gd name="T50" fmla="*/ 34 w 34"/>
                    <a:gd name="T51" fmla="*/ 2 h 10"/>
                    <a:gd name="T52" fmla="*/ 34 w 34"/>
                    <a:gd name="T53" fmla="*/ 6 h 10"/>
                    <a:gd name="T54" fmla="*/ 34 w 34"/>
                    <a:gd name="T55" fmla="*/ 8 h 10"/>
                    <a:gd name="T56" fmla="*/ 34 w 34"/>
                    <a:gd name="T57" fmla="*/ 10 h 10"/>
                    <a:gd name="T58" fmla="*/ 28 w 34"/>
                    <a:gd name="T59" fmla="*/ 10 h 10"/>
                    <a:gd name="T60" fmla="*/ 23 w 34"/>
                    <a:gd name="T61" fmla="*/ 10 h 10"/>
                    <a:gd name="T62" fmla="*/ 16 w 34"/>
                    <a:gd name="T63" fmla="*/ 10 h 10"/>
                    <a:gd name="T64" fmla="*/ 11 w 34"/>
                    <a:gd name="T65" fmla="*/ 10 h 10"/>
                    <a:gd name="T66" fmla="*/ 11 w 34"/>
                    <a:gd name="T67" fmla="*/ 10 h 1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10"/>
                    <a:gd name="T104" fmla="*/ 34 w 34"/>
                    <a:gd name="T105" fmla="*/ 10 h 1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11" y="10"/>
                      </a:move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28" y="10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0" name="Freeform 527"/>
                <p:cNvSpPr>
                  <a:spLocks/>
                </p:cNvSpPr>
                <p:nvPr/>
              </p:nvSpPr>
              <p:spPr bwMode="auto">
                <a:xfrm>
                  <a:off x="1200" y="2670"/>
                  <a:ext cx="34" cy="18"/>
                </a:xfrm>
                <a:custGeom>
                  <a:avLst/>
                  <a:gdLst>
                    <a:gd name="T0" fmla="*/ 0 w 34"/>
                    <a:gd name="T1" fmla="*/ 6 h 18"/>
                    <a:gd name="T2" fmla="*/ 11 w 34"/>
                    <a:gd name="T3" fmla="*/ 6 h 18"/>
                    <a:gd name="T4" fmla="*/ 11 w 34"/>
                    <a:gd name="T5" fmla="*/ 0 h 18"/>
                    <a:gd name="T6" fmla="*/ 16 w 34"/>
                    <a:gd name="T7" fmla="*/ 0 h 18"/>
                    <a:gd name="T8" fmla="*/ 16 w 34"/>
                    <a:gd name="T9" fmla="*/ 6 h 18"/>
                    <a:gd name="T10" fmla="*/ 21 w 34"/>
                    <a:gd name="T11" fmla="*/ 6 h 18"/>
                    <a:gd name="T12" fmla="*/ 23 w 34"/>
                    <a:gd name="T13" fmla="*/ 6 h 18"/>
                    <a:gd name="T14" fmla="*/ 25 w 34"/>
                    <a:gd name="T15" fmla="*/ 6 h 18"/>
                    <a:gd name="T16" fmla="*/ 27 w 34"/>
                    <a:gd name="T17" fmla="*/ 6 h 18"/>
                    <a:gd name="T18" fmla="*/ 27 w 34"/>
                    <a:gd name="T19" fmla="*/ 6 h 18"/>
                    <a:gd name="T20" fmla="*/ 27 w 34"/>
                    <a:gd name="T21" fmla="*/ 6 h 18"/>
                    <a:gd name="T22" fmla="*/ 28 w 34"/>
                    <a:gd name="T23" fmla="*/ 4 h 18"/>
                    <a:gd name="T24" fmla="*/ 28 w 34"/>
                    <a:gd name="T25" fmla="*/ 4 h 18"/>
                    <a:gd name="T26" fmla="*/ 28 w 34"/>
                    <a:gd name="T27" fmla="*/ 4 h 18"/>
                    <a:gd name="T28" fmla="*/ 28 w 34"/>
                    <a:gd name="T29" fmla="*/ 2 h 18"/>
                    <a:gd name="T30" fmla="*/ 28 w 34"/>
                    <a:gd name="T31" fmla="*/ 2 h 18"/>
                    <a:gd name="T32" fmla="*/ 28 w 34"/>
                    <a:gd name="T33" fmla="*/ 2 h 18"/>
                    <a:gd name="T34" fmla="*/ 27 w 34"/>
                    <a:gd name="T35" fmla="*/ 0 h 18"/>
                    <a:gd name="T36" fmla="*/ 28 w 34"/>
                    <a:gd name="T37" fmla="*/ 0 h 18"/>
                    <a:gd name="T38" fmla="*/ 30 w 34"/>
                    <a:gd name="T39" fmla="*/ 0 h 18"/>
                    <a:gd name="T40" fmla="*/ 34 w 34"/>
                    <a:gd name="T41" fmla="*/ 0 h 18"/>
                    <a:gd name="T42" fmla="*/ 34 w 34"/>
                    <a:gd name="T43" fmla="*/ 6 h 18"/>
                    <a:gd name="T44" fmla="*/ 34 w 34"/>
                    <a:gd name="T45" fmla="*/ 12 h 18"/>
                    <a:gd name="T46" fmla="*/ 34 w 34"/>
                    <a:gd name="T47" fmla="*/ 12 h 18"/>
                    <a:gd name="T48" fmla="*/ 32 w 34"/>
                    <a:gd name="T49" fmla="*/ 12 h 18"/>
                    <a:gd name="T50" fmla="*/ 32 w 34"/>
                    <a:gd name="T51" fmla="*/ 12 h 18"/>
                    <a:gd name="T52" fmla="*/ 30 w 34"/>
                    <a:gd name="T53" fmla="*/ 14 h 18"/>
                    <a:gd name="T54" fmla="*/ 30 w 34"/>
                    <a:gd name="T55" fmla="*/ 14 h 18"/>
                    <a:gd name="T56" fmla="*/ 28 w 34"/>
                    <a:gd name="T57" fmla="*/ 14 h 18"/>
                    <a:gd name="T58" fmla="*/ 27 w 34"/>
                    <a:gd name="T59" fmla="*/ 14 h 18"/>
                    <a:gd name="T60" fmla="*/ 25 w 34"/>
                    <a:gd name="T61" fmla="*/ 14 h 18"/>
                    <a:gd name="T62" fmla="*/ 23 w 34"/>
                    <a:gd name="T63" fmla="*/ 14 h 18"/>
                    <a:gd name="T64" fmla="*/ 21 w 34"/>
                    <a:gd name="T65" fmla="*/ 14 h 18"/>
                    <a:gd name="T66" fmla="*/ 16 w 34"/>
                    <a:gd name="T67" fmla="*/ 14 h 18"/>
                    <a:gd name="T68" fmla="*/ 16 w 34"/>
                    <a:gd name="T69" fmla="*/ 16 h 18"/>
                    <a:gd name="T70" fmla="*/ 16 w 34"/>
                    <a:gd name="T71" fmla="*/ 16 h 18"/>
                    <a:gd name="T72" fmla="*/ 16 w 34"/>
                    <a:gd name="T73" fmla="*/ 16 h 18"/>
                    <a:gd name="T74" fmla="*/ 16 w 34"/>
                    <a:gd name="T75" fmla="*/ 18 h 18"/>
                    <a:gd name="T76" fmla="*/ 11 w 34"/>
                    <a:gd name="T77" fmla="*/ 18 h 18"/>
                    <a:gd name="T78" fmla="*/ 11 w 34"/>
                    <a:gd name="T79" fmla="*/ 16 h 18"/>
                    <a:gd name="T80" fmla="*/ 11 w 34"/>
                    <a:gd name="T81" fmla="*/ 16 h 18"/>
                    <a:gd name="T82" fmla="*/ 11 w 34"/>
                    <a:gd name="T83" fmla="*/ 16 h 18"/>
                    <a:gd name="T84" fmla="*/ 11 w 34"/>
                    <a:gd name="T85" fmla="*/ 14 h 18"/>
                    <a:gd name="T86" fmla="*/ 5 w 34"/>
                    <a:gd name="T87" fmla="*/ 14 h 18"/>
                    <a:gd name="T88" fmla="*/ 3 w 34"/>
                    <a:gd name="T89" fmla="*/ 12 h 18"/>
                    <a:gd name="T90" fmla="*/ 3 w 34"/>
                    <a:gd name="T91" fmla="*/ 10 h 18"/>
                    <a:gd name="T92" fmla="*/ 2 w 34"/>
                    <a:gd name="T93" fmla="*/ 8 h 18"/>
                    <a:gd name="T94" fmla="*/ 0 w 34"/>
                    <a:gd name="T95" fmla="*/ 6 h 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4"/>
                    <a:gd name="T145" fmla="*/ 0 h 18"/>
                    <a:gd name="T146" fmla="*/ 34 w 34"/>
                    <a:gd name="T147" fmla="*/ 18 h 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4" h="18">
                      <a:moveTo>
                        <a:pt x="0" y="6"/>
                      </a:move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6" y="6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4" y="6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1" y="18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1" name="Freeform 528"/>
                <p:cNvSpPr>
                  <a:spLocks/>
                </p:cNvSpPr>
                <p:nvPr/>
              </p:nvSpPr>
              <p:spPr bwMode="auto">
                <a:xfrm>
                  <a:off x="1209" y="2633"/>
                  <a:ext cx="25" cy="18"/>
                </a:xfrm>
                <a:custGeom>
                  <a:avLst/>
                  <a:gdLst>
                    <a:gd name="T0" fmla="*/ 2 w 25"/>
                    <a:gd name="T1" fmla="*/ 18 h 18"/>
                    <a:gd name="T2" fmla="*/ 2 w 25"/>
                    <a:gd name="T3" fmla="*/ 16 h 18"/>
                    <a:gd name="T4" fmla="*/ 2 w 25"/>
                    <a:gd name="T5" fmla="*/ 14 h 18"/>
                    <a:gd name="T6" fmla="*/ 2 w 25"/>
                    <a:gd name="T7" fmla="*/ 10 h 18"/>
                    <a:gd name="T8" fmla="*/ 2 w 25"/>
                    <a:gd name="T9" fmla="*/ 10 h 18"/>
                    <a:gd name="T10" fmla="*/ 3 w 25"/>
                    <a:gd name="T11" fmla="*/ 10 h 18"/>
                    <a:gd name="T12" fmla="*/ 5 w 25"/>
                    <a:gd name="T13" fmla="*/ 10 h 18"/>
                    <a:gd name="T14" fmla="*/ 3 w 25"/>
                    <a:gd name="T15" fmla="*/ 8 h 18"/>
                    <a:gd name="T16" fmla="*/ 3 w 25"/>
                    <a:gd name="T17" fmla="*/ 8 h 18"/>
                    <a:gd name="T18" fmla="*/ 2 w 25"/>
                    <a:gd name="T19" fmla="*/ 8 h 18"/>
                    <a:gd name="T20" fmla="*/ 2 w 25"/>
                    <a:gd name="T21" fmla="*/ 8 h 18"/>
                    <a:gd name="T22" fmla="*/ 0 w 25"/>
                    <a:gd name="T23" fmla="*/ 6 h 18"/>
                    <a:gd name="T24" fmla="*/ 0 w 25"/>
                    <a:gd name="T25" fmla="*/ 6 h 18"/>
                    <a:gd name="T26" fmla="*/ 0 w 25"/>
                    <a:gd name="T27" fmla="*/ 6 h 18"/>
                    <a:gd name="T28" fmla="*/ 0 w 25"/>
                    <a:gd name="T29" fmla="*/ 4 h 18"/>
                    <a:gd name="T30" fmla="*/ 0 w 25"/>
                    <a:gd name="T31" fmla="*/ 2 h 18"/>
                    <a:gd name="T32" fmla="*/ 2 w 25"/>
                    <a:gd name="T33" fmla="*/ 2 h 18"/>
                    <a:gd name="T34" fmla="*/ 2 w 25"/>
                    <a:gd name="T35" fmla="*/ 2 h 18"/>
                    <a:gd name="T36" fmla="*/ 2 w 25"/>
                    <a:gd name="T37" fmla="*/ 0 h 18"/>
                    <a:gd name="T38" fmla="*/ 3 w 25"/>
                    <a:gd name="T39" fmla="*/ 0 h 18"/>
                    <a:gd name="T40" fmla="*/ 5 w 25"/>
                    <a:gd name="T41" fmla="*/ 2 h 18"/>
                    <a:gd name="T42" fmla="*/ 7 w 25"/>
                    <a:gd name="T43" fmla="*/ 2 h 18"/>
                    <a:gd name="T44" fmla="*/ 9 w 25"/>
                    <a:gd name="T45" fmla="*/ 2 h 18"/>
                    <a:gd name="T46" fmla="*/ 7 w 25"/>
                    <a:gd name="T47" fmla="*/ 4 h 18"/>
                    <a:gd name="T48" fmla="*/ 7 w 25"/>
                    <a:gd name="T49" fmla="*/ 4 h 18"/>
                    <a:gd name="T50" fmla="*/ 7 w 25"/>
                    <a:gd name="T51" fmla="*/ 4 h 18"/>
                    <a:gd name="T52" fmla="*/ 7 w 25"/>
                    <a:gd name="T53" fmla="*/ 6 h 18"/>
                    <a:gd name="T54" fmla="*/ 9 w 25"/>
                    <a:gd name="T55" fmla="*/ 6 h 18"/>
                    <a:gd name="T56" fmla="*/ 9 w 25"/>
                    <a:gd name="T57" fmla="*/ 6 h 18"/>
                    <a:gd name="T58" fmla="*/ 9 w 25"/>
                    <a:gd name="T59" fmla="*/ 8 h 18"/>
                    <a:gd name="T60" fmla="*/ 10 w 25"/>
                    <a:gd name="T61" fmla="*/ 8 h 18"/>
                    <a:gd name="T62" fmla="*/ 12 w 25"/>
                    <a:gd name="T63" fmla="*/ 8 h 18"/>
                    <a:gd name="T64" fmla="*/ 14 w 25"/>
                    <a:gd name="T65" fmla="*/ 8 h 18"/>
                    <a:gd name="T66" fmla="*/ 18 w 25"/>
                    <a:gd name="T67" fmla="*/ 8 h 18"/>
                    <a:gd name="T68" fmla="*/ 19 w 25"/>
                    <a:gd name="T69" fmla="*/ 8 h 18"/>
                    <a:gd name="T70" fmla="*/ 21 w 25"/>
                    <a:gd name="T71" fmla="*/ 8 h 18"/>
                    <a:gd name="T72" fmla="*/ 23 w 25"/>
                    <a:gd name="T73" fmla="*/ 8 h 18"/>
                    <a:gd name="T74" fmla="*/ 25 w 25"/>
                    <a:gd name="T75" fmla="*/ 8 h 18"/>
                    <a:gd name="T76" fmla="*/ 25 w 25"/>
                    <a:gd name="T77" fmla="*/ 10 h 18"/>
                    <a:gd name="T78" fmla="*/ 25 w 25"/>
                    <a:gd name="T79" fmla="*/ 14 h 18"/>
                    <a:gd name="T80" fmla="*/ 25 w 25"/>
                    <a:gd name="T81" fmla="*/ 16 h 18"/>
                    <a:gd name="T82" fmla="*/ 25 w 25"/>
                    <a:gd name="T83" fmla="*/ 18 h 18"/>
                    <a:gd name="T84" fmla="*/ 19 w 25"/>
                    <a:gd name="T85" fmla="*/ 18 h 18"/>
                    <a:gd name="T86" fmla="*/ 14 w 25"/>
                    <a:gd name="T87" fmla="*/ 18 h 18"/>
                    <a:gd name="T88" fmla="*/ 7 w 25"/>
                    <a:gd name="T89" fmla="*/ 18 h 18"/>
                    <a:gd name="T90" fmla="*/ 2 w 25"/>
                    <a:gd name="T91" fmla="*/ 18 h 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"/>
                    <a:gd name="T139" fmla="*/ 0 h 18"/>
                    <a:gd name="T140" fmla="*/ 25 w 25"/>
                    <a:gd name="T141" fmla="*/ 18 h 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" h="18">
                      <a:moveTo>
                        <a:pt x="2" y="18"/>
                      </a:move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19" y="18"/>
                      </a:lnTo>
                      <a:lnTo>
                        <a:pt x="14" y="18"/>
                      </a:lnTo>
                      <a:lnTo>
                        <a:pt x="7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2" name="Freeform 529"/>
                <p:cNvSpPr>
                  <a:spLocks noEditPoints="1"/>
                </p:cNvSpPr>
                <p:nvPr/>
              </p:nvSpPr>
              <p:spPr bwMode="auto">
                <a:xfrm>
                  <a:off x="1209" y="2590"/>
                  <a:ext cx="25" cy="27"/>
                </a:xfrm>
                <a:custGeom>
                  <a:avLst/>
                  <a:gdLst>
                    <a:gd name="T0" fmla="*/ 10 w 25"/>
                    <a:gd name="T1" fmla="*/ 27 h 27"/>
                    <a:gd name="T2" fmla="*/ 5 w 25"/>
                    <a:gd name="T3" fmla="*/ 25 h 27"/>
                    <a:gd name="T4" fmla="*/ 2 w 25"/>
                    <a:gd name="T5" fmla="*/ 20 h 27"/>
                    <a:gd name="T6" fmla="*/ 0 w 25"/>
                    <a:gd name="T7" fmla="*/ 16 h 27"/>
                    <a:gd name="T8" fmla="*/ 0 w 25"/>
                    <a:gd name="T9" fmla="*/ 10 h 27"/>
                    <a:gd name="T10" fmla="*/ 3 w 25"/>
                    <a:gd name="T11" fmla="*/ 4 h 27"/>
                    <a:gd name="T12" fmla="*/ 7 w 25"/>
                    <a:gd name="T13" fmla="*/ 0 h 27"/>
                    <a:gd name="T14" fmla="*/ 10 w 25"/>
                    <a:gd name="T15" fmla="*/ 0 h 27"/>
                    <a:gd name="T16" fmla="*/ 18 w 25"/>
                    <a:gd name="T17" fmla="*/ 0 h 27"/>
                    <a:gd name="T18" fmla="*/ 21 w 25"/>
                    <a:gd name="T19" fmla="*/ 2 h 27"/>
                    <a:gd name="T20" fmla="*/ 25 w 25"/>
                    <a:gd name="T21" fmla="*/ 8 h 27"/>
                    <a:gd name="T22" fmla="*/ 25 w 25"/>
                    <a:gd name="T23" fmla="*/ 12 h 27"/>
                    <a:gd name="T24" fmla="*/ 25 w 25"/>
                    <a:gd name="T25" fmla="*/ 20 h 27"/>
                    <a:gd name="T26" fmla="*/ 21 w 25"/>
                    <a:gd name="T27" fmla="*/ 25 h 27"/>
                    <a:gd name="T28" fmla="*/ 16 w 25"/>
                    <a:gd name="T29" fmla="*/ 27 h 27"/>
                    <a:gd name="T30" fmla="*/ 12 w 25"/>
                    <a:gd name="T31" fmla="*/ 27 h 27"/>
                    <a:gd name="T32" fmla="*/ 14 w 25"/>
                    <a:gd name="T33" fmla="*/ 16 h 27"/>
                    <a:gd name="T34" fmla="*/ 16 w 25"/>
                    <a:gd name="T35" fmla="*/ 16 h 27"/>
                    <a:gd name="T36" fmla="*/ 19 w 25"/>
                    <a:gd name="T37" fmla="*/ 14 h 27"/>
                    <a:gd name="T38" fmla="*/ 19 w 25"/>
                    <a:gd name="T39" fmla="*/ 14 h 27"/>
                    <a:gd name="T40" fmla="*/ 19 w 25"/>
                    <a:gd name="T41" fmla="*/ 12 h 27"/>
                    <a:gd name="T42" fmla="*/ 19 w 25"/>
                    <a:gd name="T43" fmla="*/ 10 h 27"/>
                    <a:gd name="T44" fmla="*/ 18 w 25"/>
                    <a:gd name="T45" fmla="*/ 8 h 27"/>
                    <a:gd name="T46" fmla="*/ 14 w 25"/>
                    <a:gd name="T47" fmla="*/ 8 h 27"/>
                    <a:gd name="T48" fmla="*/ 10 w 25"/>
                    <a:gd name="T49" fmla="*/ 8 h 27"/>
                    <a:gd name="T50" fmla="*/ 9 w 25"/>
                    <a:gd name="T51" fmla="*/ 10 h 27"/>
                    <a:gd name="T52" fmla="*/ 7 w 25"/>
                    <a:gd name="T53" fmla="*/ 12 h 27"/>
                    <a:gd name="T54" fmla="*/ 7 w 25"/>
                    <a:gd name="T55" fmla="*/ 12 h 27"/>
                    <a:gd name="T56" fmla="*/ 7 w 25"/>
                    <a:gd name="T57" fmla="*/ 14 h 27"/>
                    <a:gd name="T58" fmla="*/ 9 w 25"/>
                    <a:gd name="T59" fmla="*/ 16 h 27"/>
                    <a:gd name="T60" fmla="*/ 10 w 25"/>
                    <a:gd name="T61" fmla="*/ 16 h 27"/>
                    <a:gd name="T62" fmla="*/ 12 w 25"/>
                    <a:gd name="T63" fmla="*/ 16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27"/>
                    <a:gd name="T98" fmla="*/ 25 w 25"/>
                    <a:gd name="T99" fmla="*/ 27 h 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27">
                      <a:moveTo>
                        <a:pt x="12" y="27"/>
                      </a:moveTo>
                      <a:lnTo>
                        <a:pt x="10" y="27"/>
                      </a:lnTo>
                      <a:lnTo>
                        <a:pt x="9" y="25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3" y="23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6" y="27"/>
                      </a:lnTo>
                      <a:lnTo>
                        <a:pt x="12" y="27"/>
                      </a:lnTo>
                      <a:close/>
                      <a:moveTo>
                        <a:pt x="12" y="16"/>
                      </a:move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3" name="Freeform 530"/>
                <p:cNvSpPr>
                  <a:spLocks/>
                </p:cNvSpPr>
                <p:nvPr/>
              </p:nvSpPr>
              <p:spPr bwMode="auto">
                <a:xfrm>
                  <a:off x="1209" y="2539"/>
                  <a:ext cx="25" cy="24"/>
                </a:xfrm>
                <a:custGeom>
                  <a:avLst/>
                  <a:gdLst>
                    <a:gd name="T0" fmla="*/ 18 w 25"/>
                    <a:gd name="T1" fmla="*/ 20 h 24"/>
                    <a:gd name="T2" fmla="*/ 18 w 25"/>
                    <a:gd name="T3" fmla="*/ 16 h 24"/>
                    <a:gd name="T4" fmla="*/ 19 w 25"/>
                    <a:gd name="T5" fmla="*/ 16 h 24"/>
                    <a:gd name="T6" fmla="*/ 19 w 25"/>
                    <a:gd name="T7" fmla="*/ 14 h 24"/>
                    <a:gd name="T8" fmla="*/ 21 w 25"/>
                    <a:gd name="T9" fmla="*/ 14 h 24"/>
                    <a:gd name="T10" fmla="*/ 21 w 25"/>
                    <a:gd name="T11" fmla="*/ 12 h 24"/>
                    <a:gd name="T12" fmla="*/ 21 w 25"/>
                    <a:gd name="T13" fmla="*/ 10 h 24"/>
                    <a:gd name="T14" fmla="*/ 19 w 25"/>
                    <a:gd name="T15" fmla="*/ 10 h 24"/>
                    <a:gd name="T16" fmla="*/ 19 w 25"/>
                    <a:gd name="T17" fmla="*/ 8 h 24"/>
                    <a:gd name="T18" fmla="*/ 18 w 25"/>
                    <a:gd name="T19" fmla="*/ 8 h 24"/>
                    <a:gd name="T20" fmla="*/ 18 w 25"/>
                    <a:gd name="T21" fmla="*/ 10 h 24"/>
                    <a:gd name="T22" fmla="*/ 16 w 25"/>
                    <a:gd name="T23" fmla="*/ 10 h 24"/>
                    <a:gd name="T24" fmla="*/ 16 w 25"/>
                    <a:gd name="T25" fmla="*/ 12 h 24"/>
                    <a:gd name="T26" fmla="*/ 16 w 25"/>
                    <a:gd name="T27" fmla="*/ 16 h 24"/>
                    <a:gd name="T28" fmla="*/ 14 w 25"/>
                    <a:gd name="T29" fmla="*/ 18 h 24"/>
                    <a:gd name="T30" fmla="*/ 14 w 25"/>
                    <a:gd name="T31" fmla="*/ 20 h 24"/>
                    <a:gd name="T32" fmla="*/ 12 w 25"/>
                    <a:gd name="T33" fmla="*/ 22 h 24"/>
                    <a:gd name="T34" fmla="*/ 10 w 25"/>
                    <a:gd name="T35" fmla="*/ 24 h 24"/>
                    <a:gd name="T36" fmla="*/ 9 w 25"/>
                    <a:gd name="T37" fmla="*/ 24 h 24"/>
                    <a:gd name="T38" fmla="*/ 7 w 25"/>
                    <a:gd name="T39" fmla="*/ 24 h 24"/>
                    <a:gd name="T40" fmla="*/ 3 w 25"/>
                    <a:gd name="T41" fmla="*/ 22 h 24"/>
                    <a:gd name="T42" fmla="*/ 3 w 25"/>
                    <a:gd name="T43" fmla="*/ 22 h 24"/>
                    <a:gd name="T44" fmla="*/ 2 w 25"/>
                    <a:gd name="T45" fmla="*/ 20 h 24"/>
                    <a:gd name="T46" fmla="*/ 0 w 25"/>
                    <a:gd name="T47" fmla="*/ 16 h 24"/>
                    <a:gd name="T48" fmla="*/ 0 w 25"/>
                    <a:gd name="T49" fmla="*/ 12 h 24"/>
                    <a:gd name="T50" fmla="*/ 0 w 25"/>
                    <a:gd name="T51" fmla="*/ 8 h 24"/>
                    <a:gd name="T52" fmla="*/ 2 w 25"/>
                    <a:gd name="T53" fmla="*/ 6 h 24"/>
                    <a:gd name="T54" fmla="*/ 2 w 25"/>
                    <a:gd name="T55" fmla="*/ 4 h 24"/>
                    <a:gd name="T56" fmla="*/ 3 w 25"/>
                    <a:gd name="T57" fmla="*/ 2 h 24"/>
                    <a:gd name="T58" fmla="*/ 7 w 25"/>
                    <a:gd name="T59" fmla="*/ 2 h 24"/>
                    <a:gd name="T60" fmla="*/ 7 w 25"/>
                    <a:gd name="T61" fmla="*/ 8 h 24"/>
                    <a:gd name="T62" fmla="*/ 7 w 25"/>
                    <a:gd name="T63" fmla="*/ 10 h 24"/>
                    <a:gd name="T64" fmla="*/ 5 w 25"/>
                    <a:gd name="T65" fmla="*/ 10 h 24"/>
                    <a:gd name="T66" fmla="*/ 5 w 25"/>
                    <a:gd name="T67" fmla="*/ 12 h 24"/>
                    <a:gd name="T68" fmla="*/ 5 w 25"/>
                    <a:gd name="T69" fmla="*/ 14 h 24"/>
                    <a:gd name="T70" fmla="*/ 5 w 25"/>
                    <a:gd name="T71" fmla="*/ 14 h 24"/>
                    <a:gd name="T72" fmla="*/ 7 w 25"/>
                    <a:gd name="T73" fmla="*/ 16 h 24"/>
                    <a:gd name="T74" fmla="*/ 7 w 25"/>
                    <a:gd name="T75" fmla="*/ 16 h 24"/>
                    <a:gd name="T76" fmla="*/ 9 w 25"/>
                    <a:gd name="T77" fmla="*/ 16 h 24"/>
                    <a:gd name="T78" fmla="*/ 9 w 25"/>
                    <a:gd name="T79" fmla="*/ 16 h 24"/>
                    <a:gd name="T80" fmla="*/ 9 w 25"/>
                    <a:gd name="T81" fmla="*/ 14 h 24"/>
                    <a:gd name="T82" fmla="*/ 9 w 25"/>
                    <a:gd name="T83" fmla="*/ 12 h 24"/>
                    <a:gd name="T84" fmla="*/ 10 w 25"/>
                    <a:gd name="T85" fmla="*/ 8 h 24"/>
                    <a:gd name="T86" fmla="*/ 10 w 25"/>
                    <a:gd name="T87" fmla="*/ 6 h 24"/>
                    <a:gd name="T88" fmla="*/ 12 w 25"/>
                    <a:gd name="T89" fmla="*/ 4 h 24"/>
                    <a:gd name="T90" fmla="*/ 14 w 25"/>
                    <a:gd name="T91" fmla="*/ 2 h 24"/>
                    <a:gd name="T92" fmla="*/ 16 w 25"/>
                    <a:gd name="T93" fmla="*/ 2 h 24"/>
                    <a:gd name="T94" fmla="*/ 18 w 25"/>
                    <a:gd name="T95" fmla="*/ 0 h 24"/>
                    <a:gd name="T96" fmla="*/ 19 w 25"/>
                    <a:gd name="T97" fmla="*/ 2 h 24"/>
                    <a:gd name="T98" fmla="*/ 21 w 25"/>
                    <a:gd name="T99" fmla="*/ 2 h 24"/>
                    <a:gd name="T100" fmla="*/ 23 w 25"/>
                    <a:gd name="T101" fmla="*/ 4 h 24"/>
                    <a:gd name="T102" fmla="*/ 25 w 25"/>
                    <a:gd name="T103" fmla="*/ 6 h 24"/>
                    <a:gd name="T104" fmla="*/ 25 w 25"/>
                    <a:gd name="T105" fmla="*/ 18 h 24"/>
                    <a:gd name="T106" fmla="*/ 23 w 25"/>
                    <a:gd name="T107" fmla="*/ 22 h 24"/>
                    <a:gd name="T108" fmla="*/ 21 w 25"/>
                    <a:gd name="T109" fmla="*/ 24 h 24"/>
                    <a:gd name="T110" fmla="*/ 18 w 25"/>
                    <a:gd name="T111" fmla="*/ 24 h 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"/>
                    <a:gd name="T169" fmla="*/ 0 h 24"/>
                    <a:gd name="T170" fmla="*/ 25 w 25"/>
                    <a:gd name="T171" fmla="*/ 24 h 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" h="24">
                      <a:moveTo>
                        <a:pt x="18" y="24"/>
                      </a:move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10" y="24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4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5" y="12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3" y="22"/>
                      </a:lnTo>
                      <a:lnTo>
                        <a:pt x="23" y="24"/>
                      </a:lnTo>
                      <a:lnTo>
                        <a:pt x="21" y="24"/>
                      </a:lnTo>
                      <a:lnTo>
                        <a:pt x="19" y="24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4" name="Freeform 531"/>
                <p:cNvSpPr>
                  <a:spLocks noEditPoints="1"/>
                </p:cNvSpPr>
                <p:nvPr/>
              </p:nvSpPr>
              <p:spPr bwMode="auto">
                <a:xfrm>
                  <a:off x="1209" y="2490"/>
                  <a:ext cx="25" cy="26"/>
                </a:xfrm>
                <a:custGeom>
                  <a:avLst/>
                  <a:gdLst>
                    <a:gd name="T0" fmla="*/ 10 w 25"/>
                    <a:gd name="T1" fmla="*/ 26 h 26"/>
                    <a:gd name="T2" fmla="*/ 5 w 25"/>
                    <a:gd name="T3" fmla="*/ 24 h 26"/>
                    <a:gd name="T4" fmla="*/ 2 w 25"/>
                    <a:gd name="T5" fmla="*/ 20 h 26"/>
                    <a:gd name="T6" fmla="*/ 0 w 25"/>
                    <a:gd name="T7" fmla="*/ 16 h 26"/>
                    <a:gd name="T8" fmla="*/ 0 w 25"/>
                    <a:gd name="T9" fmla="*/ 10 h 26"/>
                    <a:gd name="T10" fmla="*/ 3 w 25"/>
                    <a:gd name="T11" fmla="*/ 4 h 26"/>
                    <a:gd name="T12" fmla="*/ 7 w 25"/>
                    <a:gd name="T13" fmla="*/ 0 h 26"/>
                    <a:gd name="T14" fmla="*/ 10 w 25"/>
                    <a:gd name="T15" fmla="*/ 0 h 26"/>
                    <a:gd name="T16" fmla="*/ 18 w 25"/>
                    <a:gd name="T17" fmla="*/ 0 h 26"/>
                    <a:gd name="T18" fmla="*/ 21 w 25"/>
                    <a:gd name="T19" fmla="*/ 2 h 26"/>
                    <a:gd name="T20" fmla="*/ 25 w 25"/>
                    <a:gd name="T21" fmla="*/ 8 h 26"/>
                    <a:gd name="T22" fmla="*/ 25 w 25"/>
                    <a:gd name="T23" fmla="*/ 12 h 26"/>
                    <a:gd name="T24" fmla="*/ 25 w 25"/>
                    <a:gd name="T25" fmla="*/ 20 h 26"/>
                    <a:gd name="T26" fmla="*/ 21 w 25"/>
                    <a:gd name="T27" fmla="*/ 24 h 26"/>
                    <a:gd name="T28" fmla="*/ 16 w 25"/>
                    <a:gd name="T29" fmla="*/ 26 h 26"/>
                    <a:gd name="T30" fmla="*/ 12 w 25"/>
                    <a:gd name="T31" fmla="*/ 26 h 26"/>
                    <a:gd name="T32" fmla="*/ 14 w 25"/>
                    <a:gd name="T33" fmla="*/ 16 h 26"/>
                    <a:gd name="T34" fmla="*/ 16 w 25"/>
                    <a:gd name="T35" fmla="*/ 16 h 26"/>
                    <a:gd name="T36" fmla="*/ 19 w 25"/>
                    <a:gd name="T37" fmla="*/ 14 h 26"/>
                    <a:gd name="T38" fmla="*/ 19 w 25"/>
                    <a:gd name="T39" fmla="*/ 14 h 26"/>
                    <a:gd name="T40" fmla="*/ 19 w 25"/>
                    <a:gd name="T41" fmla="*/ 12 h 26"/>
                    <a:gd name="T42" fmla="*/ 19 w 25"/>
                    <a:gd name="T43" fmla="*/ 10 h 26"/>
                    <a:gd name="T44" fmla="*/ 18 w 25"/>
                    <a:gd name="T45" fmla="*/ 8 h 26"/>
                    <a:gd name="T46" fmla="*/ 14 w 25"/>
                    <a:gd name="T47" fmla="*/ 8 h 26"/>
                    <a:gd name="T48" fmla="*/ 10 w 25"/>
                    <a:gd name="T49" fmla="*/ 8 h 26"/>
                    <a:gd name="T50" fmla="*/ 9 w 25"/>
                    <a:gd name="T51" fmla="*/ 10 h 26"/>
                    <a:gd name="T52" fmla="*/ 7 w 25"/>
                    <a:gd name="T53" fmla="*/ 12 h 26"/>
                    <a:gd name="T54" fmla="*/ 7 w 25"/>
                    <a:gd name="T55" fmla="*/ 12 h 26"/>
                    <a:gd name="T56" fmla="*/ 7 w 25"/>
                    <a:gd name="T57" fmla="*/ 14 h 26"/>
                    <a:gd name="T58" fmla="*/ 9 w 25"/>
                    <a:gd name="T59" fmla="*/ 16 h 26"/>
                    <a:gd name="T60" fmla="*/ 10 w 25"/>
                    <a:gd name="T61" fmla="*/ 16 h 26"/>
                    <a:gd name="T62" fmla="*/ 12 w 25"/>
                    <a:gd name="T63" fmla="*/ 16 h 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26"/>
                    <a:gd name="T98" fmla="*/ 25 w 25"/>
                    <a:gd name="T99" fmla="*/ 26 h 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26">
                      <a:moveTo>
                        <a:pt x="12" y="26"/>
                      </a:moveTo>
                      <a:lnTo>
                        <a:pt x="10" y="26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3" y="22"/>
                      </a:lnTo>
                      <a:lnTo>
                        <a:pt x="21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2" y="26"/>
                      </a:lnTo>
                      <a:close/>
                      <a:moveTo>
                        <a:pt x="12" y="16"/>
                      </a:move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5" name="Freeform 532"/>
                <p:cNvSpPr>
                  <a:spLocks/>
                </p:cNvSpPr>
                <p:nvPr/>
              </p:nvSpPr>
              <p:spPr bwMode="auto">
                <a:xfrm>
                  <a:off x="1218" y="2451"/>
                  <a:ext cx="7" cy="12"/>
                </a:xfrm>
                <a:custGeom>
                  <a:avLst/>
                  <a:gdLst>
                    <a:gd name="T0" fmla="*/ 0 w 7"/>
                    <a:gd name="T1" fmla="*/ 12 h 12"/>
                    <a:gd name="T2" fmla="*/ 0 w 7"/>
                    <a:gd name="T3" fmla="*/ 0 h 12"/>
                    <a:gd name="T4" fmla="*/ 1 w 7"/>
                    <a:gd name="T5" fmla="*/ 0 h 12"/>
                    <a:gd name="T6" fmla="*/ 3 w 7"/>
                    <a:gd name="T7" fmla="*/ 0 h 12"/>
                    <a:gd name="T8" fmla="*/ 7 w 7"/>
                    <a:gd name="T9" fmla="*/ 0 h 12"/>
                    <a:gd name="T10" fmla="*/ 7 w 7"/>
                    <a:gd name="T11" fmla="*/ 12 h 12"/>
                    <a:gd name="T12" fmla="*/ 3 w 7"/>
                    <a:gd name="T13" fmla="*/ 12 h 12"/>
                    <a:gd name="T14" fmla="*/ 1 w 7"/>
                    <a:gd name="T15" fmla="*/ 12 h 12"/>
                    <a:gd name="T16" fmla="*/ 0 w 7"/>
                    <a:gd name="T17" fmla="*/ 12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2"/>
                    <a:gd name="T29" fmla="*/ 7 w 7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7" y="12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6" name="Freeform 533"/>
                <p:cNvSpPr>
                  <a:spLocks noEditPoints="1"/>
                </p:cNvSpPr>
                <p:nvPr/>
              </p:nvSpPr>
              <p:spPr bwMode="auto">
                <a:xfrm>
                  <a:off x="2705" y="3241"/>
                  <a:ext cx="41" cy="21"/>
                </a:xfrm>
                <a:custGeom>
                  <a:avLst/>
                  <a:gdLst>
                    <a:gd name="T0" fmla="*/ 0 w 41"/>
                    <a:gd name="T1" fmla="*/ 8 h 21"/>
                    <a:gd name="T2" fmla="*/ 0 w 41"/>
                    <a:gd name="T3" fmla="*/ 6 h 21"/>
                    <a:gd name="T4" fmla="*/ 4 w 41"/>
                    <a:gd name="T5" fmla="*/ 2 h 21"/>
                    <a:gd name="T6" fmla="*/ 9 w 41"/>
                    <a:gd name="T7" fmla="*/ 2 h 21"/>
                    <a:gd name="T8" fmla="*/ 16 w 41"/>
                    <a:gd name="T9" fmla="*/ 2 h 21"/>
                    <a:gd name="T10" fmla="*/ 18 w 41"/>
                    <a:gd name="T11" fmla="*/ 4 h 21"/>
                    <a:gd name="T12" fmla="*/ 20 w 41"/>
                    <a:gd name="T13" fmla="*/ 4 h 21"/>
                    <a:gd name="T14" fmla="*/ 21 w 41"/>
                    <a:gd name="T15" fmla="*/ 4 h 21"/>
                    <a:gd name="T16" fmla="*/ 23 w 41"/>
                    <a:gd name="T17" fmla="*/ 2 h 21"/>
                    <a:gd name="T18" fmla="*/ 27 w 41"/>
                    <a:gd name="T19" fmla="*/ 0 h 21"/>
                    <a:gd name="T20" fmla="*/ 30 w 41"/>
                    <a:gd name="T21" fmla="*/ 0 h 21"/>
                    <a:gd name="T22" fmla="*/ 34 w 41"/>
                    <a:gd name="T23" fmla="*/ 0 h 21"/>
                    <a:gd name="T24" fmla="*/ 36 w 41"/>
                    <a:gd name="T25" fmla="*/ 2 h 21"/>
                    <a:gd name="T26" fmla="*/ 37 w 41"/>
                    <a:gd name="T27" fmla="*/ 2 h 21"/>
                    <a:gd name="T28" fmla="*/ 39 w 41"/>
                    <a:gd name="T29" fmla="*/ 4 h 21"/>
                    <a:gd name="T30" fmla="*/ 39 w 41"/>
                    <a:gd name="T31" fmla="*/ 6 h 21"/>
                    <a:gd name="T32" fmla="*/ 41 w 41"/>
                    <a:gd name="T33" fmla="*/ 8 h 21"/>
                    <a:gd name="T34" fmla="*/ 41 w 41"/>
                    <a:gd name="T35" fmla="*/ 8 h 21"/>
                    <a:gd name="T36" fmla="*/ 30 w 41"/>
                    <a:gd name="T37" fmla="*/ 21 h 21"/>
                    <a:gd name="T38" fmla="*/ 11 w 41"/>
                    <a:gd name="T39" fmla="*/ 21 h 21"/>
                    <a:gd name="T40" fmla="*/ 0 w 41"/>
                    <a:gd name="T41" fmla="*/ 21 h 21"/>
                    <a:gd name="T42" fmla="*/ 16 w 41"/>
                    <a:gd name="T43" fmla="*/ 12 h 21"/>
                    <a:gd name="T44" fmla="*/ 16 w 41"/>
                    <a:gd name="T45" fmla="*/ 10 h 21"/>
                    <a:gd name="T46" fmla="*/ 16 w 41"/>
                    <a:gd name="T47" fmla="*/ 10 h 21"/>
                    <a:gd name="T48" fmla="*/ 16 w 41"/>
                    <a:gd name="T49" fmla="*/ 8 h 21"/>
                    <a:gd name="T50" fmla="*/ 14 w 41"/>
                    <a:gd name="T51" fmla="*/ 8 h 21"/>
                    <a:gd name="T52" fmla="*/ 12 w 41"/>
                    <a:gd name="T53" fmla="*/ 8 h 21"/>
                    <a:gd name="T54" fmla="*/ 11 w 41"/>
                    <a:gd name="T55" fmla="*/ 8 h 21"/>
                    <a:gd name="T56" fmla="*/ 11 w 41"/>
                    <a:gd name="T57" fmla="*/ 8 h 21"/>
                    <a:gd name="T58" fmla="*/ 9 w 41"/>
                    <a:gd name="T59" fmla="*/ 8 h 21"/>
                    <a:gd name="T60" fmla="*/ 9 w 41"/>
                    <a:gd name="T61" fmla="*/ 10 h 21"/>
                    <a:gd name="T62" fmla="*/ 9 w 41"/>
                    <a:gd name="T63" fmla="*/ 10 h 21"/>
                    <a:gd name="T64" fmla="*/ 9 w 41"/>
                    <a:gd name="T65" fmla="*/ 12 h 21"/>
                    <a:gd name="T66" fmla="*/ 12 w 41"/>
                    <a:gd name="T67" fmla="*/ 12 h 21"/>
                    <a:gd name="T68" fmla="*/ 16 w 41"/>
                    <a:gd name="T69" fmla="*/ 12 h 21"/>
                    <a:gd name="T70" fmla="*/ 32 w 41"/>
                    <a:gd name="T71" fmla="*/ 12 h 21"/>
                    <a:gd name="T72" fmla="*/ 32 w 41"/>
                    <a:gd name="T73" fmla="*/ 12 h 21"/>
                    <a:gd name="T74" fmla="*/ 32 w 41"/>
                    <a:gd name="T75" fmla="*/ 10 h 21"/>
                    <a:gd name="T76" fmla="*/ 32 w 41"/>
                    <a:gd name="T77" fmla="*/ 8 h 21"/>
                    <a:gd name="T78" fmla="*/ 30 w 41"/>
                    <a:gd name="T79" fmla="*/ 8 h 21"/>
                    <a:gd name="T80" fmla="*/ 30 w 41"/>
                    <a:gd name="T81" fmla="*/ 6 h 21"/>
                    <a:gd name="T82" fmla="*/ 29 w 41"/>
                    <a:gd name="T83" fmla="*/ 6 h 21"/>
                    <a:gd name="T84" fmla="*/ 25 w 41"/>
                    <a:gd name="T85" fmla="*/ 6 h 21"/>
                    <a:gd name="T86" fmla="*/ 23 w 41"/>
                    <a:gd name="T87" fmla="*/ 8 h 21"/>
                    <a:gd name="T88" fmla="*/ 23 w 41"/>
                    <a:gd name="T89" fmla="*/ 8 h 21"/>
                    <a:gd name="T90" fmla="*/ 23 w 41"/>
                    <a:gd name="T91" fmla="*/ 10 h 21"/>
                    <a:gd name="T92" fmla="*/ 23 w 41"/>
                    <a:gd name="T93" fmla="*/ 12 h 21"/>
                    <a:gd name="T94" fmla="*/ 25 w 41"/>
                    <a:gd name="T95" fmla="*/ 12 h 21"/>
                    <a:gd name="T96" fmla="*/ 30 w 41"/>
                    <a:gd name="T97" fmla="*/ 12 h 21"/>
                    <a:gd name="T98" fmla="*/ 32 w 41"/>
                    <a:gd name="T99" fmla="*/ 12 h 2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1"/>
                    <a:gd name="T151" fmla="*/ 0 h 21"/>
                    <a:gd name="T152" fmla="*/ 41 w 41"/>
                    <a:gd name="T153" fmla="*/ 21 h 2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1" h="21">
                      <a:moveTo>
                        <a:pt x="0" y="21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21"/>
                      </a:lnTo>
                      <a:lnTo>
                        <a:pt x="30" y="21"/>
                      </a:lnTo>
                      <a:lnTo>
                        <a:pt x="21" y="21"/>
                      </a:lnTo>
                      <a:lnTo>
                        <a:pt x="11" y="21"/>
                      </a:lnTo>
                      <a:lnTo>
                        <a:pt x="0" y="21"/>
                      </a:lnTo>
                      <a:close/>
                      <a:moveTo>
                        <a:pt x="16" y="12"/>
                      </a:move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  <a:moveTo>
                        <a:pt x="32" y="12"/>
                      </a:move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7" name="Freeform 534"/>
                <p:cNvSpPr>
                  <a:spLocks/>
                </p:cNvSpPr>
                <p:nvPr/>
              </p:nvSpPr>
              <p:spPr bwMode="auto">
                <a:xfrm>
                  <a:off x="2716" y="3206"/>
                  <a:ext cx="30" cy="15"/>
                </a:xfrm>
                <a:custGeom>
                  <a:avLst/>
                  <a:gdLst>
                    <a:gd name="T0" fmla="*/ 30 w 30"/>
                    <a:gd name="T1" fmla="*/ 0 h 15"/>
                    <a:gd name="T2" fmla="*/ 30 w 30"/>
                    <a:gd name="T3" fmla="*/ 0 h 15"/>
                    <a:gd name="T4" fmla="*/ 30 w 30"/>
                    <a:gd name="T5" fmla="*/ 2 h 15"/>
                    <a:gd name="T6" fmla="*/ 30 w 30"/>
                    <a:gd name="T7" fmla="*/ 4 h 15"/>
                    <a:gd name="T8" fmla="*/ 25 w 30"/>
                    <a:gd name="T9" fmla="*/ 4 h 15"/>
                    <a:gd name="T10" fmla="*/ 26 w 30"/>
                    <a:gd name="T11" fmla="*/ 6 h 15"/>
                    <a:gd name="T12" fmla="*/ 26 w 30"/>
                    <a:gd name="T13" fmla="*/ 6 h 15"/>
                    <a:gd name="T14" fmla="*/ 28 w 30"/>
                    <a:gd name="T15" fmla="*/ 6 h 15"/>
                    <a:gd name="T16" fmla="*/ 28 w 30"/>
                    <a:gd name="T17" fmla="*/ 6 h 15"/>
                    <a:gd name="T18" fmla="*/ 30 w 30"/>
                    <a:gd name="T19" fmla="*/ 8 h 15"/>
                    <a:gd name="T20" fmla="*/ 30 w 30"/>
                    <a:gd name="T21" fmla="*/ 8 h 15"/>
                    <a:gd name="T22" fmla="*/ 30 w 30"/>
                    <a:gd name="T23" fmla="*/ 8 h 15"/>
                    <a:gd name="T24" fmla="*/ 30 w 30"/>
                    <a:gd name="T25" fmla="*/ 10 h 15"/>
                    <a:gd name="T26" fmla="*/ 30 w 30"/>
                    <a:gd name="T27" fmla="*/ 13 h 15"/>
                    <a:gd name="T28" fmla="*/ 30 w 30"/>
                    <a:gd name="T29" fmla="*/ 13 h 15"/>
                    <a:gd name="T30" fmla="*/ 30 w 30"/>
                    <a:gd name="T31" fmla="*/ 13 h 15"/>
                    <a:gd name="T32" fmla="*/ 28 w 30"/>
                    <a:gd name="T33" fmla="*/ 15 h 15"/>
                    <a:gd name="T34" fmla="*/ 26 w 30"/>
                    <a:gd name="T35" fmla="*/ 15 h 15"/>
                    <a:gd name="T36" fmla="*/ 25 w 30"/>
                    <a:gd name="T37" fmla="*/ 15 h 15"/>
                    <a:gd name="T38" fmla="*/ 19 w 30"/>
                    <a:gd name="T39" fmla="*/ 15 h 15"/>
                    <a:gd name="T40" fmla="*/ 14 w 30"/>
                    <a:gd name="T41" fmla="*/ 15 h 15"/>
                    <a:gd name="T42" fmla="*/ 10 w 30"/>
                    <a:gd name="T43" fmla="*/ 15 h 15"/>
                    <a:gd name="T44" fmla="*/ 5 w 30"/>
                    <a:gd name="T45" fmla="*/ 15 h 15"/>
                    <a:gd name="T46" fmla="*/ 0 w 30"/>
                    <a:gd name="T47" fmla="*/ 15 h 15"/>
                    <a:gd name="T48" fmla="*/ 0 w 30"/>
                    <a:gd name="T49" fmla="*/ 13 h 15"/>
                    <a:gd name="T50" fmla="*/ 0 w 30"/>
                    <a:gd name="T51" fmla="*/ 13 h 15"/>
                    <a:gd name="T52" fmla="*/ 0 w 30"/>
                    <a:gd name="T53" fmla="*/ 13 h 15"/>
                    <a:gd name="T54" fmla="*/ 0 w 30"/>
                    <a:gd name="T55" fmla="*/ 10 h 15"/>
                    <a:gd name="T56" fmla="*/ 16 w 30"/>
                    <a:gd name="T57" fmla="*/ 10 h 15"/>
                    <a:gd name="T58" fmla="*/ 18 w 30"/>
                    <a:gd name="T59" fmla="*/ 10 h 15"/>
                    <a:gd name="T60" fmla="*/ 19 w 30"/>
                    <a:gd name="T61" fmla="*/ 10 h 15"/>
                    <a:gd name="T62" fmla="*/ 19 w 30"/>
                    <a:gd name="T63" fmla="*/ 8 h 15"/>
                    <a:gd name="T64" fmla="*/ 21 w 30"/>
                    <a:gd name="T65" fmla="*/ 8 h 15"/>
                    <a:gd name="T66" fmla="*/ 21 w 30"/>
                    <a:gd name="T67" fmla="*/ 8 h 15"/>
                    <a:gd name="T68" fmla="*/ 21 w 30"/>
                    <a:gd name="T69" fmla="*/ 6 h 15"/>
                    <a:gd name="T70" fmla="*/ 21 w 30"/>
                    <a:gd name="T71" fmla="*/ 6 h 15"/>
                    <a:gd name="T72" fmla="*/ 21 w 30"/>
                    <a:gd name="T73" fmla="*/ 6 h 15"/>
                    <a:gd name="T74" fmla="*/ 19 w 30"/>
                    <a:gd name="T75" fmla="*/ 6 h 15"/>
                    <a:gd name="T76" fmla="*/ 19 w 30"/>
                    <a:gd name="T77" fmla="*/ 6 h 15"/>
                    <a:gd name="T78" fmla="*/ 18 w 30"/>
                    <a:gd name="T79" fmla="*/ 6 h 15"/>
                    <a:gd name="T80" fmla="*/ 16 w 30"/>
                    <a:gd name="T81" fmla="*/ 4 h 15"/>
                    <a:gd name="T82" fmla="*/ 14 w 30"/>
                    <a:gd name="T83" fmla="*/ 4 h 15"/>
                    <a:gd name="T84" fmla="*/ 10 w 30"/>
                    <a:gd name="T85" fmla="*/ 4 h 15"/>
                    <a:gd name="T86" fmla="*/ 7 w 30"/>
                    <a:gd name="T87" fmla="*/ 4 h 15"/>
                    <a:gd name="T88" fmla="*/ 0 w 30"/>
                    <a:gd name="T89" fmla="*/ 4 h 15"/>
                    <a:gd name="T90" fmla="*/ 0 w 30"/>
                    <a:gd name="T91" fmla="*/ 2 h 15"/>
                    <a:gd name="T92" fmla="*/ 0 w 30"/>
                    <a:gd name="T93" fmla="*/ 2 h 15"/>
                    <a:gd name="T94" fmla="*/ 0 w 30"/>
                    <a:gd name="T95" fmla="*/ 2 h 15"/>
                    <a:gd name="T96" fmla="*/ 0 w 30"/>
                    <a:gd name="T97" fmla="*/ 0 h 15"/>
                    <a:gd name="T98" fmla="*/ 7 w 30"/>
                    <a:gd name="T99" fmla="*/ 0 h 15"/>
                    <a:gd name="T100" fmla="*/ 16 w 30"/>
                    <a:gd name="T101" fmla="*/ 0 h 15"/>
                    <a:gd name="T102" fmla="*/ 23 w 30"/>
                    <a:gd name="T103" fmla="*/ 0 h 15"/>
                    <a:gd name="T104" fmla="*/ 30 w 30"/>
                    <a:gd name="T105" fmla="*/ 0 h 1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"/>
                    <a:gd name="T160" fmla="*/ 0 h 15"/>
                    <a:gd name="T161" fmla="*/ 30 w 30"/>
                    <a:gd name="T162" fmla="*/ 15 h 1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" h="15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8" name="Freeform 535"/>
                <p:cNvSpPr>
                  <a:spLocks/>
                </p:cNvSpPr>
                <p:nvPr/>
              </p:nvSpPr>
              <p:spPr bwMode="auto">
                <a:xfrm>
                  <a:off x="2705" y="3178"/>
                  <a:ext cx="41" cy="10"/>
                </a:xfrm>
                <a:custGeom>
                  <a:avLst/>
                  <a:gdLst>
                    <a:gd name="T0" fmla="*/ 0 w 41"/>
                    <a:gd name="T1" fmla="*/ 2 h 10"/>
                    <a:gd name="T2" fmla="*/ 11 w 41"/>
                    <a:gd name="T3" fmla="*/ 2 h 10"/>
                    <a:gd name="T4" fmla="*/ 11 w 41"/>
                    <a:gd name="T5" fmla="*/ 2 h 10"/>
                    <a:gd name="T6" fmla="*/ 11 w 41"/>
                    <a:gd name="T7" fmla="*/ 2 h 10"/>
                    <a:gd name="T8" fmla="*/ 11 w 41"/>
                    <a:gd name="T9" fmla="*/ 0 h 10"/>
                    <a:gd name="T10" fmla="*/ 11 w 41"/>
                    <a:gd name="T11" fmla="*/ 0 h 10"/>
                    <a:gd name="T12" fmla="*/ 12 w 41"/>
                    <a:gd name="T13" fmla="*/ 0 h 10"/>
                    <a:gd name="T14" fmla="*/ 16 w 41"/>
                    <a:gd name="T15" fmla="*/ 0 h 10"/>
                    <a:gd name="T16" fmla="*/ 18 w 41"/>
                    <a:gd name="T17" fmla="*/ 0 h 10"/>
                    <a:gd name="T18" fmla="*/ 20 w 41"/>
                    <a:gd name="T19" fmla="*/ 0 h 10"/>
                    <a:gd name="T20" fmla="*/ 20 w 41"/>
                    <a:gd name="T21" fmla="*/ 0 h 10"/>
                    <a:gd name="T22" fmla="*/ 20 w 41"/>
                    <a:gd name="T23" fmla="*/ 2 h 10"/>
                    <a:gd name="T24" fmla="*/ 20 w 41"/>
                    <a:gd name="T25" fmla="*/ 2 h 10"/>
                    <a:gd name="T26" fmla="*/ 20 w 41"/>
                    <a:gd name="T27" fmla="*/ 2 h 10"/>
                    <a:gd name="T28" fmla="*/ 30 w 41"/>
                    <a:gd name="T29" fmla="*/ 2 h 10"/>
                    <a:gd name="T30" fmla="*/ 30 w 41"/>
                    <a:gd name="T31" fmla="*/ 2 h 10"/>
                    <a:gd name="T32" fmla="*/ 32 w 41"/>
                    <a:gd name="T33" fmla="*/ 2 h 10"/>
                    <a:gd name="T34" fmla="*/ 32 w 41"/>
                    <a:gd name="T35" fmla="*/ 2 h 10"/>
                    <a:gd name="T36" fmla="*/ 32 w 41"/>
                    <a:gd name="T37" fmla="*/ 2 h 10"/>
                    <a:gd name="T38" fmla="*/ 34 w 41"/>
                    <a:gd name="T39" fmla="*/ 2 h 10"/>
                    <a:gd name="T40" fmla="*/ 34 w 41"/>
                    <a:gd name="T41" fmla="*/ 2 h 10"/>
                    <a:gd name="T42" fmla="*/ 34 w 41"/>
                    <a:gd name="T43" fmla="*/ 2 h 10"/>
                    <a:gd name="T44" fmla="*/ 34 w 41"/>
                    <a:gd name="T45" fmla="*/ 2 h 10"/>
                    <a:gd name="T46" fmla="*/ 34 w 41"/>
                    <a:gd name="T47" fmla="*/ 2 h 10"/>
                    <a:gd name="T48" fmla="*/ 34 w 41"/>
                    <a:gd name="T49" fmla="*/ 0 h 10"/>
                    <a:gd name="T50" fmla="*/ 32 w 41"/>
                    <a:gd name="T51" fmla="*/ 0 h 10"/>
                    <a:gd name="T52" fmla="*/ 34 w 41"/>
                    <a:gd name="T53" fmla="*/ 0 h 10"/>
                    <a:gd name="T54" fmla="*/ 37 w 41"/>
                    <a:gd name="T55" fmla="*/ 0 h 10"/>
                    <a:gd name="T56" fmla="*/ 39 w 41"/>
                    <a:gd name="T57" fmla="*/ 0 h 10"/>
                    <a:gd name="T58" fmla="*/ 41 w 41"/>
                    <a:gd name="T59" fmla="*/ 0 h 10"/>
                    <a:gd name="T60" fmla="*/ 41 w 41"/>
                    <a:gd name="T61" fmla="*/ 0 h 10"/>
                    <a:gd name="T62" fmla="*/ 41 w 41"/>
                    <a:gd name="T63" fmla="*/ 2 h 10"/>
                    <a:gd name="T64" fmla="*/ 41 w 41"/>
                    <a:gd name="T65" fmla="*/ 4 h 10"/>
                    <a:gd name="T66" fmla="*/ 41 w 41"/>
                    <a:gd name="T67" fmla="*/ 4 h 10"/>
                    <a:gd name="T68" fmla="*/ 41 w 41"/>
                    <a:gd name="T69" fmla="*/ 6 h 10"/>
                    <a:gd name="T70" fmla="*/ 41 w 41"/>
                    <a:gd name="T71" fmla="*/ 6 h 10"/>
                    <a:gd name="T72" fmla="*/ 41 w 41"/>
                    <a:gd name="T73" fmla="*/ 6 h 10"/>
                    <a:gd name="T74" fmla="*/ 39 w 41"/>
                    <a:gd name="T75" fmla="*/ 8 h 10"/>
                    <a:gd name="T76" fmla="*/ 39 w 41"/>
                    <a:gd name="T77" fmla="*/ 8 h 10"/>
                    <a:gd name="T78" fmla="*/ 39 w 41"/>
                    <a:gd name="T79" fmla="*/ 8 h 10"/>
                    <a:gd name="T80" fmla="*/ 37 w 41"/>
                    <a:gd name="T81" fmla="*/ 8 h 10"/>
                    <a:gd name="T82" fmla="*/ 34 w 41"/>
                    <a:gd name="T83" fmla="*/ 8 h 10"/>
                    <a:gd name="T84" fmla="*/ 32 w 41"/>
                    <a:gd name="T85" fmla="*/ 8 h 10"/>
                    <a:gd name="T86" fmla="*/ 30 w 41"/>
                    <a:gd name="T87" fmla="*/ 8 h 10"/>
                    <a:gd name="T88" fmla="*/ 20 w 41"/>
                    <a:gd name="T89" fmla="*/ 8 h 10"/>
                    <a:gd name="T90" fmla="*/ 20 w 41"/>
                    <a:gd name="T91" fmla="*/ 10 h 10"/>
                    <a:gd name="T92" fmla="*/ 20 w 41"/>
                    <a:gd name="T93" fmla="*/ 10 h 10"/>
                    <a:gd name="T94" fmla="*/ 20 w 41"/>
                    <a:gd name="T95" fmla="*/ 10 h 10"/>
                    <a:gd name="T96" fmla="*/ 18 w 41"/>
                    <a:gd name="T97" fmla="*/ 10 h 10"/>
                    <a:gd name="T98" fmla="*/ 16 w 41"/>
                    <a:gd name="T99" fmla="*/ 10 h 10"/>
                    <a:gd name="T100" fmla="*/ 12 w 41"/>
                    <a:gd name="T101" fmla="*/ 10 h 10"/>
                    <a:gd name="T102" fmla="*/ 11 w 41"/>
                    <a:gd name="T103" fmla="*/ 10 h 10"/>
                    <a:gd name="T104" fmla="*/ 11 w 41"/>
                    <a:gd name="T105" fmla="*/ 10 h 10"/>
                    <a:gd name="T106" fmla="*/ 11 w 41"/>
                    <a:gd name="T107" fmla="*/ 10 h 10"/>
                    <a:gd name="T108" fmla="*/ 11 w 41"/>
                    <a:gd name="T109" fmla="*/ 8 h 10"/>
                    <a:gd name="T110" fmla="*/ 5 w 41"/>
                    <a:gd name="T111" fmla="*/ 8 h 10"/>
                    <a:gd name="T112" fmla="*/ 0 w 41"/>
                    <a:gd name="T113" fmla="*/ 2 h 1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"/>
                    <a:gd name="T172" fmla="*/ 0 h 10"/>
                    <a:gd name="T173" fmla="*/ 41 w 41"/>
                    <a:gd name="T174" fmla="*/ 10 h 1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" h="10">
                      <a:moveTo>
                        <a:pt x="0" y="2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5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9" name="Freeform 536"/>
                <p:cNvSpPr>
                  <a:spLocks noEditPoints="1"/>
                </p:cNvSpPr>
                <p:nvPr/>
              </p:nvSpPr>
              <p:spPr bwMode="auto">
                <a:xfrm>
                  <a:off x="2716" y="3149"/>
                  <a:ext cx="30" cy="16"/>
                </a:xfrm>
                <a:custGeom>
                  <a:avLst/>
                  <a:gdLst>
                    <a:gd name="T0" fmla="*/ 9 w 30"/>
                    <a:gd name="T1" fmla="*/ 14 h 16"/>
                    <a:gd name="T2" fmla="*/ 5 w 30"/>
                    <a:gd name="T3" fmla="*/ 16 h 16"/>
                    <a:gd name="T4" fmla="*/ 3 w 30"/>
                    <a:gd name="T5" fmla="*/ 14 h 16"/>
                    <a:gd name="T6" fmla="*/ 1 w 30"/>
                    <a:gd name="T7" fmla="*/ 12 h 16"/>
                    <a:gd name="T8" fmla="*/ 0 w 30"/>
                    <a:gd name="T9" fmla="*/ 12 h 16"/>
                    <a:gd name="T10" fmla="*/ 0 w 30"/>
                    <a:gd name="T11" fmla="*/ 10 h 16"/>
                    <a:gd name="T12" fmla="*/ 0 w 30"/>
                    <a:gd name="T13" fmla="*/ 6 h 16"/>
                    <a:gd name="T14" fmla="*/ 0 w 30"/>
                    <a:gd name="T15" fmla="*/ 2 h 16"/>
                    <a:gd name="T16" fmla="*/ 3 w 30"/>
                    <a:gd name="T17" fmla="*/ 0 h 16"/>
                    <a:gd name="T18" fmla="*/ 5 w 30"/>
                    <a:gd name="T19" fmla="*/ 0 h 16"/>
                    <a:gd name="T20" fmla="*/ 18 w 30"/>
                    <a:gd name="T21" fmla="*/ 0 h 16"/>
                    <a:gd name="T22" fmla="*/ 25 w 30"/>
                    <a:gd name="T23" fmla="*/ 0 h 16"/>
                    <a:gd name="T24" fmla="*/ 28 w 30"/>
                    <a:gd name="T25" fmla="*/ 0 h 16"/>
                    <a:gd name="T26" fmla="*/ 30 w 30"/>
                    <a:gd name="T27" fmla="*/ 0 h 16"/>
                    <a:gd name="T28" fmla="*/ 30 w 30"/>
                    <a:gd name="T29" fmla="*/ 4 h 16"/>
                    <a:gd name="T30" fmla="*/ 28 w 30"/>
                    <a:gd name="T31" fmla="*/ 4 h 16"/>
                    <a:gd name="T32" fmla="*/ 26 w 30"/>
                    <a:gd name="T33" fmla="*/ 6 h 16"/>
                    <a:gd name="T34" fmla="*/ 28 w 30"/>
                    <a:gd name="T35" fmla="*/ 6 h 16"/>
                    <a:gd name="T36" fmla="*/ 30 w 30"/>
                    <a:gd name="T37" fmla="*/ 8 h 16"/>
                    <a:gd name="T38" fmla="*/ 30 w 30"/>
                    <a:gd name="T39" fmla="*/ 10 h 16"/>
                    <a:gd name="T40" fmla="*/ 28 w 30"/>
                    <a:gd name="T41" fmla="*/ 14 h 16"/>
                    <a:gd name="T42" fmla="*/ 23 w 30"/>
                    <a:gd name="T43" fmla="*/ 16 h 16"/>
                    <a:gd name="T44" fmla="*/ 16 w 30"/>
                    <a:gd name="T45" fmla="*/ 14 h 16"/>
                    <a:gd name="T46" fmla="*/ 14 w 30"/>
                    <a:gd name="T47" fmla="*/ 12 h 16"/>
                    <a:gd name="T48" fmla="*/ 12 w 30"/>
                    <a:gd name="T49" fmla="*/ 8 h 16"/>
                    <a:gd name="T50" fmla="*/ 10 w 30"/>
                    <a:gd name="T51" fmla="*/ 6 h 16"/>
                    <a:gd name="T52" fmla="*/ 7 w 30"/>
                    <a:gd name="T53" fmla="*/ 6 h 16"/>
                    <a:gd name="T54" fmla="*/ 7 w 30"/>
                    <a:gd name="T55" fmla="*/ 6 h 16"/>
                    <a:gd name="T56" fmla="*/ 7 w 30"/>
                    <a:gd name="T57" fmla="*/ 8 h 16"/>
                    <a:gd name="T58" fmla="*/ 9 w 30"/>
                    <a:gd name="T59" fmla="*/ 10 h 16"/>
                    <a:gd name="T60" fmla="*/ 16 w 30"/>
                    <a:gd name="T61" fmla="*/ 6 h 16"/>
                    <a:gd name="T62" fmla="*/ 18 w 30"/>
                    <a:gd name="T63" fmla="*/ 8 h 16"/>
                    <a:gd name="T64" fmla="*/ 18 w 30"/>
                    <a:gd name="T65" fmla="*/ 10 h 16"/>
                    <a:gd name="T66" fmla="*/ 19 w 30"/>
                    <a:gd name="T67" fmla="*/ 10 h 16"/>
                    <a:gd name="T68" fmla="*/ 21 w 30"/>
                    <a:gd name="T69" fmla="*/ 10 h 16"/>
                    <a:gd name="T70" fmla="*/ 23 w 30"/>
                    <a:gd name="T71" fmla="*/ 10 h 16"/>
                    <a:gd name="T72" fmla="*/ 25 w 30"/>
                    <a:gd name="T73" fmla="*/ 10 h 16"/>
                    <a:gd name="T74" fmla="*/ 25 w 30"/>
                    <a:gd name="T75" fmla="*/ 8 h 16"/>
                    <a:gd name="T76" fmla="*/ 23 w 30"/>
                    <a:gd name="T77" fmla="*/ 6 h 16"/>
                    <a:gd name="T78" fmla="*/ 21 w 30"/>
                    <a:gd name="T79" fmla="*/ 6 h 16"/>
                    <a:gd name="T80" fmla="*/ 19 w 30"/>
                    <a:gd name="T81" fmla="*/ 6 h 16"/>
                    <a:gd name="T82" fmla="*/ 18 w 30"/>
                    <a:gd name="T83" fmla="*/ 6 h 16"/>
                    <a:gd name="T84" fmla="*/ 16 w 30"/>
                    <a:gd name="T85" fmla="*/ 6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"/>
                    <a:gd name="T130" fmla="*/ 0 h 16"/>
                    <a:gd name="T131" fmla="*/ 30 w 30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" h="16">
                      <a:moveTo>
                        <a:pt x="10" y="10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close/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0" name="Freeform 537"/>
                <p:cNvSpPr>
                  <a:spLocks/>
                </p:cNvSpPr>
                <p:nvPr/>
              </p:nvSpPr>
              <p:spPr bwMode="auto">
                <a:xfrm>
                  <a:off x="2716" y="3114"/>
                  <a:ext cx="30" cy="16"/>
                </a:xfrm>
                <a:custGeom>
                  <a:avLst/>
                  <a:gdLst>
                    <a:gd name="T0" fmla="*/ 0 w 30"/>
                    <a:gd name="T1" fmla="*/ 16 h 16"/>
                    <a:gd name="T2" fmla="*/ 0 w 30"/>
                    <a:gd name="T3" fmla="*/ 10 h 16"/>
                    <a:gd name="T4" fmla="*/ 5 w 30"/>
                    <a:gd name="T5" fmla="*/ 10 h 16"/>
                    <a:gd name="T6" fmla="*/ 3 w 30"/>
                    <a:gd name="T7" fmla="*/ 10 h 16"/>
                    <a:gd name="T8" fmla="*/ 1 w 30"/>
                    <a:gd name="T9" fmla="*/ 10 h 16"/>
                    <a:gd name="T10" fmla="*/ 1 w 30"/>
                    <a:gd name="T11" fmla="*/ 8 h 16"/>
                    <a:gd name="T12" fmla="*/ 0 w 30"/>
                    <a:gd name="T13" fmla="*/ 8 h 16"/>
                    <a:gd name="T14" fmla="*/ 0 w 30"/>
                    <a:gd name="T15" fmla="*/ 8 h 16"/>
                    <a:gd name="T16" fmla="*/ 0 w 30"/>
                    <a:gd name="T17" fmla="*/ 6 h 16"/>
                    <a:gd name="T18" fmla="*/ 0 w 30"/>
                    <a:gd name="T19" fmla="*/ 6 h 16"/>
                    <a:gd name="T20" fmla="*/ 0 w 30"/>
                    <a:gd name="T21" fmla="*/ 4 h 16"/>
                    <a:gd name="T22" fmla="*/ 0 w 30"/>
                    <a:gd name="T23" fmla="*/ 2 h 16"/>
                    <a:gd name="T24" fmla="*/ 1 w 30"/>
                    <a:gd name="T25" fmla="*/ 2 h 16"/>
                    <a:gd name="T26" fmla="*/ 3 w 30"/>
                    <a:gd name="T27" fmla="*/ 2 h 16"/>
                    <a:gd name="T28" fmla="*/ 5 w 30"/>
                    <a:gd name="T29" fmla="*/ 2 h 16"/>
                    <a:gd name="T30" fmla="*/ 9 w 30"/>
                    <a:gd name="T31" fmla="*/ 0 h 16"/>
                    <a:gd name="T32" fmla="*/ 10 w 30"/>
                    <a:gd name="T33" fmla="*/ 0 h 16"/>
                    <a:gd name="T34" fmla="*/ 16 w 30"/>
                    <a:gd name="T35" fmla="*/ 0 h 16"/>
                    <a:gd name="T36" fmla="*/ 21 w 30"/>
                    <a:gd name="T37" fmla="*/ 0 h 16"/>
                    <a:gd name="T38" fmla="*/ 25 w 30"/>
                    <a:gd name="T39" fmla="*/ 0 h 16"/>
                    <a:gd name="T40" fmla="*/ 30 w 30"/>
                    <a:gd name="T41" fmla="*/ 0 h 16"/>
                    <a:gd name="T42" fmla="*/ 30 w 30"/>
                    <a:gd name="T43" fmla="*/ 6 h 16"/>
                    <a:gd name="T44" fmla="*/ 14 w 30"/>
                    <a:gd name="T45" fmla="*/ 6 h 16"/>
                    <a:gd name="T46" fmla="*/ 9 w 30"/>
                    <a:gd name="T47" fmla="*/ 6 h 16"/>
                    <a:gd name="T48" fmla="*/ 9 w 30"/>
                    <a:gd name="T49" fmla="*/ 8 h 16"/>
                    <a:gd name="T50" fmla="*/ 9 w 30"/>
                    <a:gd name="T51" fmla="*/ 8 h 16"/>
                    <a:gd name="T52" fmla="*/ 9 w 30"/>
                    <a:gd name="T53" fmla="*/ 8 h 16"/>
                    <a:gd name="T54" fmla="*/ 9 w 30"/>
                    <a:gd name="T55" fmla="*/ 8 h 16"/>
                    <a:gd name="T56" fmla="*/ 9 w 30"/>
                    <a:gd name="T57" fmla="*/ 10 h 16"/>
                    <a:gd name="T58" fmla="*/ 9 w 30"/>
                    <a:gd name="T59" fmla="*/ 10 h 16"/>
                    <a:gd name="T60" fmla="*/ 10 w 30"/>
                    <a:gd name="T61" fmla="*/ 10 h 16"/>
                    <a:gd name="T62" fmla="*/ 10 w 30"/>
                    <a:gd name="T63" fmla="*/ 10 h 16"/>
                    <a:gd name="T64" fmla="*/ 12 w 30"/>
                    <a:gd name="T65" fmla="*/ 10 h 16"/>
                    <a:gd name="T66" fmla="*/ 14 w 30"/>
                    <a:gd name="T67" fmla="*/ 10 h 16"/>
                    <a:gd name="T68" fmla="*/ 16 w 30"/>
                    <a:gd name="T69" fmla="*/ 10 h 16"/>
                    <a:gd name="T70" fmla="*/ 19 w 30"/>
                    <a:gd name="T71" fmla="*/ 10 h 16"/>
                    <a:gd name="T72" fmla="*/ 23 w 30"/>
                    <a:gd name="T73" fmla="*/ 10 h 16"/>
                    <a:gd name="T74" fmla="*/ 26 w 30"/>
                    <a:gd name="T75" fmla="*/ 10 h 16"/>
                    <a:gd name="T76" fmla="*/ 30 w 30"/>
                    <a:gd name="T77" fmla="*/ 10 h 16"/>
                    <a:gd name="T78" fmla="*/ 30 w 30"/>
                    <a:gd name="T79" fmla="*/ 16 h 16"/>
                    <a:gd name="T80" fmla="*/ 23 w 30"/>
                    <a:gd name="T81" fmla="*/ 16 h 16"/>
                    <a:gd name="T82" fmla="*/ 16 w 30"/>
                    <a:gd name="T83" fmla="*/ 16 h 16"/>
                    <a:gd name="T84" fmla="*/ 7 w 30"/>
                    <a:gd name="T85" fmla="*/ 16 h 16"/>
                    <a:gd name="T86" fmla="*/ 0 w 30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1" name="Freeform 538"/>
                <p:cNvSpPr>
                  <a:spLocks noEditPoints="1"/>
                </p:cNvSpPr>
                <p:nvPr/>
              </p:nvSpPr>
              <p:spPr bwMode="auto">
                <a:xfrm>
                  <a:off x="2716" y="3079"/>
                  <a:ext cx="30" cy="19"/>
                </a:xfrm>
                <a:custGeom>
                  <a:avLst/>
                  <a:gdLst>
                    <a:gd name="T0" fmla="*/ 16 w 30"/>
                    <a:gd name="T1" fmla="*/ 19 h 19"/>
                    <a:gd name="T2" fmla="*/ 12 w 30"/>
                    <a:gd name="T3" fmla="*/ 19 h 19"/>
                    <a:gd name="T4" fmla="*/ 9 w 30"/>
                    <a:gd name="T5" fmla="*/ 19 h 19"/>
                    <a:gd name="T6" fmla="*/ 7 w 30"/>
                    <a:gd name="T7" fmla="*/ 17 h 19"/>
                    <a:gd name="T8" fmla="*/ 3 w 30"/>
                    <a:gd name="T9" fmla="*/ 17 h 19"/>
                    <a:gd name="T10" fmla="*/ 1 w 30"/>
                    <a:gd name="T11" fmla="*/ 15 h 19"/>
                    <a:gd name="T12" fmla="*/ 0 w 30"/>
                    <a:gd name="T13" fmla="*/ 13 h 19"/>
                    <a:gd name="T14" fmla="*/ 0 w 30"/>
                    <a:gd name="T15" fmla="*/ 11 h 19"/>
                    <a:gd name="T16" fmla="*/ 0 w 30"/>
                    <a:gd name="T17" fmla="*/ 8 h 19"/>
                    <a:gd name="T18" fmla="*/ 1 w 30"/>
                    <a:gd name="T19" fmla="*/ 6 h 19"/>
                    <a:gd name="T20" fmla="*/ 3 w 30"/>
                    <a:gd name="T21" fmla="*/ 4 h 19"/>
                    <a:gd name="T22" fmla="*/ 5 w 30"/>
                    <a:gd name="T23" fmla="*/ 2 h 19"/>
                    <a:gd name="T24" fmla="*/ 7 w 30"/>
                    <a:gd name="T25" fmla="*/ 2 h 19"/>
                    <a:gd name="T26" fmla="*/ 9 w 30"/>
                    <a:gd name="T27" fmla="*/ 2 h 19"/>
                    <a:gd name="T28" fmla="*/ 12 w 30"/>
                    <a:gd name="T29" fmla="*/ 0 h 19"/>
                    <a:gd name="T30" fmla="*/ 14 w 30"/>
                    <a:gd name="T31" fmla="*/ 0 h 19"/>
                    <a:gd name="T32" fmla="*/ 18 w 30"/>
                    <a:gd name="T33" fmla="*/ 0 h 19"/>
                    <a:gd name="T34" fmla="*/ 21 w 30"/>
                    <a:gd name="T35" fmla="*/ 2 h 19"/>
                    <a:gd name="T36" fmla="*/ 26 w 30"/>
                    <a:gd name="T37" fmla="*/ 4 h 19"/>
                    <a:gd name="T38" fmla="*/ 28 w 30"/>
                    <a:gd name="T39" fmla="*/ 4 h 19"/>
                    <a:gd name="T40" fmla="*/ 28 w 30"/>
                    <a:gd name="T41" fmla="*/ 6 h 19"/>
                    <a:gd name="T42" fmla="*/ 30 w 30"/>
                    <a:gd name="T43" fmla="*/ 8 h 19"/>
                    <a:gd name="T44" fmla="*/ 30 w 30"/>
                    <a:gd name="T45" fmla="*/ 11 h 19"/>
                    <a:gd name="T46" fmla="*/ 30 w 30"/>
                    <a:gd name="T47" fmla="*/ 13 h 19"/>
                    <a:gd name="T48" fmla="*/ 30 w 30"/>
                    <a:gd name="T49" fmla="*/ 15 h 19"/>
                    <a:gd name="T50" fmla="*/ 28 w 30"/>
                    <a:gd name="T51" fmla="*/ 15 h 19"/>
                    <a:gd name="T52" fmla="*/ 26 w 30"/>
                    <a:gd name="T53" fmla="*/ 17 h 19"/>
                    <a:gd name="T54" fmla="*/ 25 w 30"/>
                    <a:gd name="T55" fmla="*/ 17 h 19"/>
                    <a:gd name="T56" fmla="*/ 21 w 30"/>
                    <a:gd name="T57" fmla="*/ 19 h 19"/>
                    <a:gd name="T58" fmla="*/ 19 w 30"/>
                    <a:gd name="T59" fmla="*/ 19 h 19"/>
                    <a:gd name="T60" fmla="*/ 16 w 30"/>
                    <a:gd name="T61" fmla="*/ 19 h 19"/>
                    <a:gd name="T62" fmla="*/ 16 w 30"/>
                    <a:gd name="T63" fmla="*/ 19 h 19"/>
                    <a:gd name="T64" fmla="*/ 16 w 30"/>
                    <a:gd name="T65" fmla="*/ 13 h 19"/>
                    <a:gd name="T66" fmla="*/ 21 w 30"/>
                    <a:gd name="T67" fmla="*/ 13 h 19"/>
                    <a:gd name="T68" fmla="*/ 23 w 30"/>
                    <a:gd name="T69" fmla="*/ 11 h 19"/>
                    <a:gd name="T70" fmla="*/ 23 w 30"/>
                    <a:gd name="T71" fmla="*/ 11 h 19"/>
                    <a:gd name="T72" fmla="*/ 23 w 30"/>
                    <a:gd name="T73" fmla="*/ 11 h 19"/>
                    <a:gd name="T74" fmla="*/ 23 w 30"/>
                    <a:gd name="T75" fmla="*/ 8 h 19"/>
                    <a:gd name="T76" fmla="*/ 23 w 30"/>
                    <a:gd name="T77" fmla="*/ 8 h 19"/>
                    <a:gd name="T78" fmla="*/ 23 w 30"/>
                    <a:gd name="T79" fmla="*/ 8 h 19"/>
                    <a:gd name="T80" fmla="*/ 21 w 30"/>
                    <a:gd name="T81" fmla="*/ 8 h 19"/>
                    <a:gd name="T82" fmla="*/ 19 w 30"/>
                    <a:gd name="T83" fmla="*/ 6 h 19"/>
                    <a:gd name="T84" fmla="*/ 18 w 30"/>
                    <a:gd name="T85" fmla="*/ 6 h 19"/>
                    <a:gd name="T86" fmla="*/ 16 w 30"/>
                    <a:gd name="T87" fmla="*/ 6 h 19"/>
                    <a:gd name="T88" fmla="*/ 14 w 30"/>
                    <a:gd name="T89" fmla="*/ 6 h 19"/>
                    <a:gd name="T90" fmla="*/ 12 w 30"/>
                    <a:gd name="T91" fmla="*/ 6 h 19"/>
                    <a:gd name="T92" fmla="*/ 10 w 30"/>
                    <a:gd name="T93" fmla="*/ 6 h 19"/>
                    <a:gd name="T94" fmla="*/ 9 w 30"/>
                    <a:gd name="T95" fmla="*/ 8 h 19"/>
                    <a:gd name="T96" fmla="*/ 9 w 30"/>
                    <a:gd name="T97" fmla="*/ 8 h 19"/>
                    <a:gd name="T98" fmla="*/ 9 w 30"/>
                    <a:gd name="T99" fmla="*/ 8 h 19"/>
                    <a:gd name="T100" fmla="*/ 7 w 30"/>
                    <a:gd name="T101" fmla="*/ 8 h 19"/>
                    <a:gd name="T102" fmla="*/ 7 w 30"/>
                    <a:gd name="T103" fmla="*/ 11 h 19"/>
                    <a:gd name="T104" fmla="*/ 7 w 30"/>
                    <a:gd name="T105" fmla="*/ 11 h 19"/>
                    <a:gd name="T106" fmla="*/ 9 w 30"/>
                    <a:gd name="T107" fmla="*/ 11 h 19"/>
                    <a:gd name="T108" fmla="*/ 9 w 30"/>
                    <a:gd name="T109" fmla="*/ 11 h 19"/>
                    <a:gd name="T110" fmla="*/ 9 w 30"/>
                    <a:gd name="T111" fmla="*/ 13 h 19"/>
                    <a:gd name="T112" fmla="*/ 12 w 30"/>
                    <a:gd name="T113" fmla="*/ 13 h 19"/>
                    <a:gd name="T114" fmla="*/ 14 w 30"/>
                    <a:gd name="T115" fmla="*/ 13 h 19"/>
                    <a:gd name="T116" fmla="*/ 16 w 30"/>
                    <a:gd name="T117" fmla="*/ 13 h 19"/>
                    <a:gd name="T118" fmla="*/ 16 w 30"/>
                    <a:gd name="T119" fmla="*/ 13 h 1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19"/>
                    <a:gd name="T182" fmla="*/ 30 w 30"/>
                    <a:gd name="T183" fmla="*/ 19 h 1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19">
                      <a:moveTo>
                        <a:pt x="16" y="19"/>
                      </a:move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6" y="17"/>
                      </a:lnTo>
                      <a:lnTo>
                        <a:pt x="25" y="17"/>
                      </a:lnTo>
                      <a:lnTo>
                        <a:pt x="21" y="19"/>
                      </a:lnTo>
                      <a:lnTo>
                        <a:pt x="19" y="19"/>
                      </a:lnTo>
                      <a:lnTo>
                        <a:pt x="16" y="19"/>
                      </a:lnTo>
                      <a:close/>
                      <a:moveTo>
                        <a:pt x="16" y="13"/>
                      </a:moveTo>
                      <a:lnTo>
                        <a:pt x="21" y="13"/>
                      </a:ln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2" name="Freeform 539"/>
                <p:cNvSpPr>
                  <a:spLocks noEditPoints="1"/>
                </p:cNvSpPr>
                <p:nvPr/>
              </p:nvSpPr>
              <p:spPr bwMode="auto">
                <a:xfrm>
                  <a:off x="2705" y="3057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4 w 41"/>
                    <a:gd name="T7" fmla="*/ 0 h 6"/>
                    <a:gd name="T8" fmla="*/ 5 w 41"/>
                    <a:gd name="T9" fmla="*/ 0 h 6"/>
                    <a:gd name="T10" fmla="*/ 7 w 41"/>
                    <a:gd name="T11" fmla="*/ 0 h 6"/>
                    <a:gd name="T12" fmla="*/ 7 w 41"/>
                    <a:gd name="T13" fmla="*/ 6 h 6"/>
                    <a:gd name="T14" fmla="*/ 5 w 41"/>
                    <a:gd name="T15" fmla="*/ 6 h 6"/>
                    <a:gd name="T16" fmla="*/ 4 w 41"/>
                    <a:gd name="T17" fmla="*/ 6 h 6"/>
                    <a:gd name="T18" fmla="*/ 2 w 41"/>
                    <a:gd name="T19" fmla="*/ 6 h 6"/>
                    <a:gd name="T20" fmla="*/ 0 w 41"/>
                    <a:gd name="T21" fmla="*/ 6 h 6"/>
                    <a:gd name="T22" fmla="*/ 0 w 41"/>
                    <a:gd name="T23" fmla="*/ 6 h 6"/>
                    <a:gd name="T24" fmla="*/ 11 w 41"/>
                    <a:gd name="T25" fmla="*/ 6 h 6"/>
                    <a:gd name="T26" fmla="*/ 11 w 41"/>
                    <a:gd name="T27" fmla="*/ 0 h 6"/>
                    <a:gd name="T28" fmla="*/ 18 w 41"/>
                    <a:gd name="T29" fmla="*/ 0 h 6"/>
                    <a:gd name="T30" fmla="*/ 27 w 41"/>
                    <a:gd name="T31" fmla="*/ 0 h 6"/>
                    <a:gd name="T32" fmla="*/ 34 w 41"/>
                    <a:gd name="T33" fmla="*/ 0 h 6"/>
                    <a:gd name="T34" fmla="*/ 41 w 41"/>
                    <a:gd name="T35" fmla="*/ 0 h 6"/>
                    <a:gd name="T36" fmla="*/ 41 w 41"/>
                    <a:gd name="T37" fmla="*/ 6 h 6"/>
                    <a:gd name="T38" fmla="*/ 34 w 41"/>
                    <a:gd name="T39" fmla="*/ 6 h 6"/>
                    <a:gd name="T40" fmla="*/ 27 w 41"/>
                    <a:gd name="T41" fmla="*/ 6 h 6"/>
                    <a:gd name="T42" fmla="*/ 18 w 41"/>
                    <a:gd name="T43" fmla="*/ 6 h 6"/>
                    <a:gd name="T44" fmla="*/ 11 w 41"/>
                    <a:gd name="T45" fmla="*/ 6 h 6"/>
                    <a:gd name="T46" fmla="*/ 11 w 41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6"/>
                    <a:gd name="T74" fmla="*/ 41 w 4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8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3" name="Freeform 540"/>
                <p:cNvSpPr>
                  <a:spLocks/>
                </p:cNvSpPr>
                <p:nvPr/>
              </p:nvSpPr>
              <p:spPr bwMode="auto">
                <a:xfrm>
                  <a:off x="2716" y="3028"/>
                  <a:ext cx="30" cy="19"/>
                </a:xfrm>
                <a:custGeom>
                  <a:avLst/>
                  <a:gdLst>
                    <a:gd name="T0" fmla="*/ 19 w 30"/>
                    <a:gd name="T1" fmla="*/ 4 h 19"/>
                    <a:gd name="T2" fmla="*/ 19 w 30"/>
                    <a:gd name="T3" fmla="*/ 0 h 19"/>
                    <a:gd name="T4" fmla="*/ 23 w 30"/>
                    <a:gd name="T5" fmla="*/ 2 h 19"/>
                    <a:gd name="T6" fmla="*/ 26 w 30"/>
                    <a:gd name="T7" fmla="*/ 4 h 19"/>
                    <a:gd name="T8" fmla="*/ 28 w 30"/>
                    <a:gd name="T9" fmla="*/ 4 h 19"/>
                    <a:gd name="T10" fmla="*/ 30 w 30"/>
                    <a:gd name="T11" fmla="*/ 6 h 19"/>
                    <a:gd name="T12" fmla="*/ 30 w 30"/>
                    <a:gd name="T13" fmla="*/ 8 h 19"/>
                    <a:gd name="T14" fmla="*/ 30 w 30"/>
                    <a:gd name="T15" fmla="*/ 10 h 19"/>
                    <a:gd name="T16" fmla="*/ 30 w 30"/>
                    <a:gd name="T17" fmla="*/ 12 h 19"/>
                    <a:gd name="T18" fmla="*/ 28 w 30"/>
                    <a:gd name="T19" fmla="*/ 14 h 19"/>
                    <a:gd name="T20" fmla="*/ 26 w 30"/>
                    <a:gd name="T21" fmla="*/ 16 h 19"/>
                    <a:gd name="T22" fmla="*/ 25 w 30"/>
                    <a:gd name="T23" fmla="*/ 16 h 19"/>
                    <a:gd name="T24" fmla="*/ 23 w 30"/>
                    <a:gd name="T25" fmla="*/ 19 h 19"/>
                    <a:gd name="T26" fmla="*/ 19 w 30"/>
                    <a:gd name="T27" fmla="*/ 19 h 19"/>
                    <a:gd name="T28" fmla="*/ 16 w 30"/>
                    <a:gd name="T29" fmla="*/ 19 h 19"/>
                    <a:gd name="T30" fmla="*/ 9 w 30"/>
                    <a:gd name="T31" fmla="*/ 19 h 19"/>
                    <a:gd name="T32" fmla="*/ 7 w 30"/>
                    <a:gd name="T33" fmla="*/ 16 h 19"/>
                    <a:gd name="T34" fmla="*/ 3 w 30"/>
                    <a:gd name="T35" fmla="*/ 16 h 19"/>
                    <a:gd name="T36" fmla="*/ 1 w 30"/>
                    <a:gd name="T37" fmla="*/ 14 h 19"/>
                    <a:gd name="T38" fmla="*/ 0 w 30"/>
                    <a:gd name="T39" fmla="*/ 12 h 19"/>
                    <a:gd name="T40" fmla="*/ 0 w 30"/>
                    <a:gd name="T41" fmla="*/ 12 h 19"/>
                    <a:gd name="T42" fmla="*/ 0 w 30"/>
                    <a:gd name="T43" fmla="*/ 8 h 19"/>
                    <a:gd name="T44" fmla="*/ 0 w 30"/>
                    <a:gd name="T45" fmla="*/ 6 h 19"/>
                    <a:gd name="T46" fmla="*/ 3 w 30"/>
                    <a:gd name="T47" fmla="*/ 2 h 19"/>
                    <a:gd name="T48" fmla="*/ 10 w 30"/>
                    <a:gd name="T49" fmla="*/ 2 h 19"/>
                    <a:gd name="T50" fmla="*/ 10 w 30"/>
                    <a:gd name="T51" fmla="*/ 4 h 19"/>
                    <a:gd name="T52" fmla="*/ 10 w 30"/>
                    <a:gd name="T53" fmla="*/ 6 h 19"/>
                    <a:gd name="T54" fmla="*/ 9 w 30"/>
                    <a:gd name="T55" fmla="*/ 6 h 19"/>
                    <a:gd name="T56" fmla="*/ 7 w 30"/>
                    <a:gd name="T57" fmla="*/ 8 h 19"/>
                    <a:gd name="T58" fmla="*/ 7 w 30"/>
                    <a:gd name="T59" fmla="*/ 8 h 19"/>
                    <a:gd name="T60" fmla="*/ 7 w 30"/>
                    <a:gd name="T61" fmla="*/ 10 h 19"/>
                    <a:gd name="T62" fmla="*/ 9 w 30"/>
                    <a:gd name="T63" fmla="*/ 10 h 19"/>
                    <a:gd name="T64" fmla="*/ 12 w 30"/>
                    <a:gd name="T65" fmla="*/ 12 h 19"/>
                    <a:gd name="T66" fmla="*/ 16 w 30"/>
                    <a:gd name="T67" fmla="*/ 12 h 19"/>
                    <a:gd name="T68" fmla="*/ 23 w 30"/>
                    <a:gd name="T69" fmla="*/ 10 h 19"/>
                    <a:gd name="T70" fmla="*/ 23 w 30"/>
                    <a:gd name="T71" fmla="*/ 10 h 19"/>
                    <a:gd name="T72" fmla="*/ 23 w 30"/>
                    <a:gd name="T73" fmla="*/ 8 h 19"/>
                    <a:gd name="T74" fmla="*/ 21 w 30"/>
                    <a:gd name="T75" fmla="*/ 8 h 19"/>
                    <a:gd name="T76" fmla="*/ 19 w 30"/>
                    <a:gd name="T77" fmla="*/ 6 h 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9"/>
                    <a:gd name="T119" fmla="*/ 30 w 30"/>
                    <a:gd name="T120" fmla="*/ 19 h 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9">
                      <a:moveTo>
                        <a:pt x="18" y="6"/>
                      </a:move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4" name="Freeform 541"/>
                <p:cNvSpPr>
                  <a:spLocks noEditPoints="1"/>
                </p:cNvSpPr>
                <p:nvPr/>
              </p:nvSpPr>
              <p:spPr bwMode="auto">
                <a:xfrm>
                  <a:off x="2716" y="2979"/>
                  <a:ext cx="30" cy="16"/>
                </a:xfrm>
                <a:custGeom>
                  <a:avLst/>
                  <a:gdLst>
                    <a:gd name="T0" fmla="*/ 9 w 30"/>
                    <a:gd name="T1" fmla="*/ 14 h 16"/>
                    <a:gd name="T2" fmla="*/ 5 w 30"/>
                    <a:gd name="T3" fmla="*/ 16 h 16"/>
                    <a:gd name="T4" fmla="*/ 3 w 30"/>
                    <a:gd name="T5" fmla="*/ 14 h 16"/>
                    <a:gd name="T6" fmla="*/ 1 w 30"/>
                    <a:gd name="T7" fmla="*/ 12 h 16"/>
                    <a:gd name="T8" fmla="*/ 0 w 30"/>
                    <a:gd name="T9" fmla="*/ 12 h 16"/>
                    <a:gd name="T10" fmla="*/ 0 w 30"/>
                    <a:gd name="T11" fmla="*/ 10 h 16"/>
                    <a:gd name="T12" fmla="*/ 0 w 30"/>
                    <a:gd name="T13" fmla="*/ 6 h 16"/>
                    <a:gd name="T14" fmla="*/ 0 w 30"/>
                    <a:gd name="T15" fmla="*/ 2 h 16"/>
                    <a:gd name="T16" fmla="*/ 3 w 30"/>
                    <a:gd name="T17" fmla="*/ 0 h 16"/>
                    <a:gd name="T18" fmla="*/ 5 w 30"/>
                    <a:gd name="T19" fmla="*/ 0 h 16"/>
                    <a:gd name="T20" fmla="*/ 18 w 30"/>
                    <a:gd name="T21" fmla="*/ 0 h 16"/>
                    <a:gd name="T22" fmla="*/ 25 w 30"/>
                    <a:gd name="T23" fmla="*/ 0 h 16"/>
                    <a:gd name="T24" fmla="*/ 28 w 30"/>
                    <a:gd name="T25" fmla="*/ 0 h 16"/>
                    <a:gd name="T26" fmla="*/ 30 w 30"/>
                    <a:gd name="T27" fmla="*/ 0 h 16"/>
                    <a:gd name="T28" fmla="*/ 30 w 30"/>
                    <a:gd name="T29" fmla="*/ 4 h 16"/>
                    <a:gd name="T30" fmla="*/ 28 w 30"/>
                    <a:gd name="T31" fmla="*/ 4 h 16"/>
                    <a:gd name="T32" fmla="*/ 26 w 30"/>
                    <a:gd name="T33" fmla="*/ 6 h 16"/>
                    <a:gd name="T34" fmla="*/ 28 w 30"/>
                    <a:gd name="T35" fmla="*/ 6 h 16"/>
                    <a:gd name="T36" fmla="*/ 30 w 30"/>
                    <a:gd name="T37" fmla="*/ 8 h 16"/>
                    <a:gd name="T38" fmla="*/ 30 w 30"/>
                    <a:gd name="T39" fmla="*/ 10 h 16"/>
                    <a:gd name="T40" fmla="*/ 28 w 30"/>
                    <a:gd name="T41" fmla="*/ 14 h 16"/>
                    <a:gd name="T42" fmla="*/ 23 w 30"/>
                    <a:gd name="T43" fmla="*/ 16 h 16"/>
                    <a:gd name="T44" fmla="*/ 16 w 30"/>
                    <a:gd name="T45" fmla="*/ 14 h 16"/>
                    <a:gd name="T46" fmla="*/ 14 w 30"/>
                    <a:gd name="T47" fmla="*/ 12 h 16"/>
                    <a:gd name="T48" fmla="*/ 12 w 30"/>
                    <a:gd name="T49" fmla="*/ 8 h 16"/>
                    <a:gd name="T50" fmla="*/ 10 w 30"/>
                    <a:gd name="T51" fmla="*/ 6 h 16"/>
                    <a:gd name="T52" fmla="*/ 7 w 30"/>
                    <a:gd name="T53" fmla="*/ 6 h 16"/>
                    <a:gd name="T54" fmla="*/ 7 w 30"/>
                    <a:gd name="T55" fmla="*/ 6 h 16"/>
                    <a:gd name="T56" fmla="*/ 7 w 30"/>
                    <a:gd name="T57" fmla="*/ 8 h 16"/>
                    <a:gd name="T58" fmla="*/ 9 w 30"/>
                    <a:gd name="T59" fmla="*/ 10 h 16"/>
                    <a:gd name="T60" fmla="*/ 16 w 30"/>
                    <a:gd name="T61" fmla="*/ 6 h 16"/>
                    <a:gd name="T62" fmla="*/ 18 w 30"/>
                    <a:gd name="T63" fmla="*/ 6 h 16"/>
                    <a:gd name="T64" fmla="*/ 18 w 30"/>
                    <a:gd name="T65" fmla="*/ 10 h 16"/>
                    <a:gd name="T66" fmla="*/ 19 w 30"/>
                    <a:gd name="T67" fmla="*/ 10 h 16"/>
                    <a:gd name="T68" fmla="*/ 21 w 30"/>
                    <a:gd name="T69" fmla="*/ 10 h 16"/>
                    <a:gd name="T70" fmla="*/ 23 w 30"/>
                    <a:gd name="T71" fmla="*/ 10 h 16"/>
                    <a:gd name="T72" fmla="*/ 25 w 30"/>
                    <a:gd name="T73" fmla="*/ 10 h 16"/>
                    <a:gd name="T74" fmla="*/ 25 w 30"/>
                    <a:gd name="T75" fmla="*/ 8 h 16"/>
                    <a:gd name="T76" fmla="*/ 23 w 30"/>
                    <a:gd name="T77" fmla="*/ 6 h 16"/>
                    <a:gd name="T78" fmla="*/ 21 w 30"/>
                    <a:gd name="T79" fmla="*/ 6 h 16"/>
                    <a:gd name="T80" fmla="*/ 19 w 30"/>
                    <a:gd name="T81" fmla="*/ 6 h 16"/>
                    <a:gd name="T82" fmla="*/ 18 w 30"/>
                    <a:gd name="T83" fmla="*/ 6 h 16"/>
                    <a:gd name="T84" fmla="*/ 16 w 30"/>
                    <a:gd name="T85" fmla="*/ 6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"/>
                    <a:gd name="T130" fmla="*/ 0 h 16"/>
                    <a:gd name="T131" fmla="*/ 30 w 30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" h="16">
                      <a:moveTo>
                        <a:pt x="10" y="10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close/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5" name="Freeform 542"/>
                <p:cNvSpPr>
                  <a:spLocks/>
                </p:cNvSpPr>
                <p:nvPr/>
              </p:nvSpPr>
              <p:spPr bwMode="auto">
                <a:xfrm>
                  <a:off x="2716" y="2944"/>
                  <a:ext cx="30" cy="17"/>
                </a:xfrm>
                <a:custGeom>
                  <a:avLst/>
                  <a:gdLst>
                    <a:gd name="T0" fmla="*/ 19 w 30"/>
                    <a:gd name="T1" fmla="*/ 4 h 17"/>
                    <a:gd name="T2" fmla="*/ 19 w 30"/>
                    <a:gd name="T3" fmla="*/ 0 h 17"/>
                    <a:gd name="T4" fmla="*/ 23 w 30"/>
                    <a:gd name="T5" fmla="*/ 0 h 17"/>
                    <a:gd name="T6" fmla="*/ 26 w 30"/>
                    <a:gd name="T7" fmla="*/ 2 h 17"/>
                    <a:gd name="T8" fmla="*/ 28 w 30"/>
                    <a:gd name="T9" fmla="*/ 4 h 17"/>
                    <a:gd name="T10" fmla="*/ 30 w 30"/>
                    <a:gd name="T11" fmla="*/ 6 h 17"/>
                    <a:gd name="T12" fmla="*/ 30 w 30"/>
                    <a:gd name="T13" fmla="*/ 10 h 17"/>
                    <a:gd name="T14" fmla="*/ 30 w 30"/>
                    <a:gd name="T15" fmla="*/ 10 h 17"/>
                    <a:gd name="T16" fmla="*/ 28 w 30"/>
                    <a:gd name="T17" fmla="*/ 12 h 17"/>
                    <a:gd name="T18" fmla="*/ 28 w 30"/>
                    <a:gd name="T19" fmla="*/ 15 h 17"/>
                    <a:gd name="T20" fmla="*/ 25 w 30"/>
                    <a:gd name="T21" fmla="*/ 17 h 17"/>
                    <a:gd name="T22" fmla="*/ 25 w 30"/>
                    <a:gd name="T23" fmla="*/ 17 h 17"/>
                    <a:gd name="T24" fmla="*/ 21 w 30"/>
                    <a:gd name="T25" fmla="*/ 17 h 17"/>
                    <a:gd name="T26" fmla="*/ 18 w 30"/>
                    <a:gd name="T27" fmla="*/ 17 h 17"/>
                    <a:gd name="T28" fmla="*/ 10 w 30"/>
                    <a:gd name="T29" fmla="*/ 17 h 17"/>
                    <a:gd name="T30" fmla="*/ 7 w 30"/>
                    <a:gd name="T31" fmla="*/ 17 h 17"/>
                    <a:gd name="T32" fmla="*/ 5 w 30"/>
                    <a:gd name="T33" fmla="*/ 17 h 17"/>
                    <a:gd name="T34" fmla="*/ 3 w 30"/>
                    <a:gd name="T35" fmla="*/ 15 h 17"/>
                    <a:gd name="T36" fmla="*/ 1 w 30"/>
                    <a:gd name="T37" fmla="*/ 15 h 17"/>
                    <a:gd name="T38" fmla="*/ 1 w 30"/>
                    <a:gd name="T39" fmla="*/ 12 h 17"/>
                    <a:gd name="T40" fmla="*/ 0 w 30"/>
                    <a:gd name="T41" fmla="*/ 10 h 17"/>
                    <a:gd name="T42" fmla="*/ 0 w 30"/>
                    <a:gd name="T43" fmla="*/ 6 h 17"/>
                    <a:gd name="T44" fmla="*/ 1 w 30"/>
                    <a:gd name="T45" fmla="*/ 2 h 17"/>
                    <a:gd name="T46" fmla="*/ 5 w 30"/>
                    <a:gd name="T47" fmla="*/ 2 h 17"/>
                    <a:gd name="T48" fmla="*/ 10 w 30"/>
                    <a:gd name="T49" fmla="*/ 0 h 17"/>
                    <a:gd name="T50" fmla="*/ 10 w 30"/>
                    <a:gd name="T51" fmla="*/ 6 h 17"/>
                    <a:gd name="T52" fmla="*/ 9 w 30"/>
                    <a:gd name="T53" fmla="*/ 6 h 17"/>
                    <a:gd name="T54" fmla="*/ 7 w 30"/>
                    <a:gd name="T55" fmla="*/ 6 h 17"/>
                    <a:gd name="T56" fmla="*/ 7 w 30"/>
                    <a:gd name="T57" fmla="*/ 8 h 17"/>
                    <a:gd name="T58" fmla="*/ 7 w 30"/>
                    <a:gd name="T59" fmla="*/ 10 h 17"/>
                    <a:gd name="T60" fmla="*/ 9 w 30"/>
                    <a:gd name="T61" fmla="*/ 10 h 17"/>
                    <a:gd name="T62" fmla="*/ 10 w 30"/>
                    <a:gd name="T63" fmla="*/ 10 h 17"/>
                    <a:gd name="T64" fmla="*/ 14 w 30"/>
                    <a:gd name="T65" fmla="*/ 12 h 17"/>
                    <a:gd name="T66" fmla="*/ 18 w 30"/>
                    <a:gd name="T67" fmla="*/ 12 h 17"/>
                    <a:gd name="T68" fmla="*/ 19 w 30"/>
                    <a:gd name="T69" fmla="*/ 10 h 17"/>
                    <a:gd name="T70" fmla="*/ 23 w 30"/>
                    <a:gd name="T71" fmla="*/ 10 h 17"/>
                    <a:gd name="T72" fmla="*/ 23 w 30"/>
                    <a:gd name="T73" fmla="*/ 10 h 17"/>
                    <a:gd name="T74" fmla="*/ 23 w 30"/>
                    <a:gd name="T75" fmla="*/ 8 h 17"/>
                    <a:gd name="T76" fmla="*/ 23 w 30"/>
                    <a:gd name="T77" fmla="*/ 6 h 17"/>
                    <a:gd name="T78" fmla="*/ 21 w 30"/>
                    <a:gd name="T79" fmla="*/ 6 h 17"/>
                    <a:gd name="T80" fmla="*/ 18 w 30"/>
                    <a:gd name="T81" fmla="*/ 6 h 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"/>
                    <a:gd name="T124" fmla="*/ 0 h 17"/>
                    <a:gd name="T125" fmla="*/ 30 w 30"/>
                    <a:gd name="T126" fmla="*/ 17 h 1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" h="17">
                      <a:moveTo>
                        <a:pt x="18" y="6"/>
                      </a:move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5" y="17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6" name="Freeform 543"/>
                <p:cNvSpPr>
                  <a:spLocks noEditPoints="1"/>
                </p:cNvSpPr>
                <p:nvPr/>
              </p:nvSpPr>
              <p:spPr bwMode="auto">
                <a:xfrm>
                  <a:off x="2705" y="2922"/>
                  <a:ext cx="41" cy="4"/>
                </a:xfrm>
                <a:custGeom>
                  <a:avLst/>
                  <a:gdLst>
                    <a:gd name="T0" fmla="*/ 0 w 41"/>
                    <a:gd name="T1" fmla="*/ 4 h 4"/>
                    <a:gd name="T2" fmla="*/ 0 w 41"/>
                    <a:gd name="T3" fmla="*/ 2 h 4"/>
                    <a:gd name="T4" fmla="*/ 0 w 41"/>
                    <a:gd name="T5" fmla="*/ 2 h 4"/>
                    <a:gd name="T6" fmla="*/ 0 w 41"/>
                    <a:gd name="T7" fmla="*/ 2 h 4"/>
                    <a:gd name="T8" fmla="*/ 0 w 41"/>
                    <a:gd name="T9" fmla="*/ 0 h 4"/>
                    <a:gd name="T10" fmla="*/ 2 w 41"/>
                    <a:gd name="T11" fmla="*/ 0 h 4"/>
                    <a:gd name="T12" fmla="*/ 4 w 41"/>
                    <a:gd name="T13" fmla="*/ 0 h 4"/>
                    <a:gd name="T14" fmla="*/ 5 w 41"/>
                    <a:gd name="T15" fmla="*/ 0 h 4"/>
                    <a:gd name="T16" fmla="*/ 7 w 41"/>
                    <a:gd name="T17" fmla="*/ 0 h 4"/>
                    <a:gd name="T18" fmla="*/ 7 w 41"/>
                    <a:gd name="T19" fmla="*/ 2 h 4"/>
                    <a:gd name="T20" fmla="*/ 7 w 41"/>
                    <a:gd name="T21" fmla="*/ 2 h 4"/>
                    <a:gd name="T22" fmla="*/ 7 w 41"/>
                    <a:gd name="T23" fmla="*/ 2 h 4"/>
                    <a:gd name="T24" fmla="*/ 7 w 41"/>
                    <a:gd name="T25" fmla="*/ 4 h 4"/>
                    <a:gd name="T26" fmla="*/ 5 w 41"/>
                    <a:gd name="T27" fmla="*/ 4 h 4"/>
                    <a:gd name="T28" fmla="*/ 4 w 41"/>
                    <a:gd name="T29" fmla="*/ 4 h 4"/>
                    <a:gd name="T30" fmla="*/ 2 w 41"/>
                    <a:gd name="T31" fmla="*/ 4 h 4"/>
                    <a:gd name="T32" fmla="*/ 0 w 41"/>
                    <a:gd name="T33" fmla="*/ 4 h 4"/>
                    <a:gd name="T34" fmla="*/ 0 w 41"/>
                    <a:gd name="T35" fmla="*/ 4 h 4"/>
                    <a:gd name="T36" fmla="*/ 11 w 41"/>
                    <a:gd name="T37" fmla="*/ 4 h 4"/>
                    <a:gd name="T38" fmla="*/ 11 w 41"/>
                    <a:gd name="T39" fmla="*/ 2 h 4"/>
                    <a:gd name="T40" fmla="*/ 11 w 41"/>
                    <a:gd name="T41" fmla="*/ 2 h 4"/>
                    <a:gd name="T42" fmla="*/ 11 w 41"/>
                    <a:gd name="T43" fmla="*/ 2 h 4"/>
                    <a:gd name="T44" fmla="*/ 11 w 41"/>
                    <a:gd name="T45" fmla="*/ 0 h 4"/>
                    <a:gd name="T46" fmla="*/ 18 w 41"/>
                    <a:gd name="T47" fmla="*/ 0 h 4"/>
                    <a:gd name="T48" fmla="*/ 27 w 41"/>
                    <a:gd name="T49" fmla="*/ 0 h 4"/>
                    <a:gd name="T50" fmla="*/ 34 w 41"/>
                    <a:gd name="T51" fmla="*/ 0 h 4"/>
                    <a:gd name="T52" fmla="*/ 41 w 41"/>
                    <a:gd name="T53" fmla="*/ 0 h 4"/>
                    <a:gd name="T54" fmla="*/ 41 w 41"/>
                    <a:gd name="T55" fmla="*/ 2 h 4"/>
                    <a:gd name="T56" fmla="*/ 41 w 41"/>
                    <a:gd name="T57" fmla="*/ 2 h 4"/>
                    <a:gd name="T58" fmla="*/ 41 w 41"/>
                    <a:gd name="T59" fmla="*/ 2 h 4"/>
                    <a:gd name="T60" fmla="*/ 41 w 41"/>
                    <a:gd name="T61" fmla="*/ 4 h 4"/>
                    <a:gd name="T62" fmla="*/ 34 w 41"/>
                    <a:gd name="T63" fmla="*/ 4 h 4"/>
                    <a:gd name="T64" fmla="*/ 27 w 41"/>
                    <a:gd name="T65" fmla="*/ 4 h 4"/>
                    <a:gd name="T66" fmla="*/ 18 w 41"/>
                    <a:gd name="T67" fmla="*/ 4 h 4"/>
                    <a:gd name="T68" fmla="*/ 11 w 41"/>
                    <a:gd name="T69" fmla="*/ 4 h 4"/>
                    <a:gd name="T70" fmla="*/ 11 w 41"/>
                    <a:gd name="T71" fmla="*/ 4 h 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4"/>
                    <a:gd name="T110" fmla="*/ 41 w 41"/>
                    <a:gd name="T111" fmla="*/ 4 h 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34" y="4"/>
                      </a:lnTo>
                      <a:lnTo>
                        <a:pt x="27" y="4"/>
                      </a:lnTo>
                      <a:lnTo>
                        <a:pt x="18" y="4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7" name="Freeform 544"/>
                <p:cNvSpPr>
                  <a:spLocks noEditPoints="1"/>
                </p:cNvSpPr>
                <p:nvPr/>
              </p:nvSpPr>
              <p:spPr bwMode="auto">
                <a:xfrm>
                  <a:off x="2705" y="2893"/>
                  <a:ext cx="41" cy="18"/>
                </a:xfrm>
                <a:custGeom>
                  <a:avLst/>
                  <a:gdLst>
                    <a:gd name="T0" fmla="*/ 11 w 41"/>
                    <a:gd name="T1" fmla="*/ 0 h 18"/>
                    <a:gd name="T2" fmla="*/ 30 w 41"/>
                    <a:gd name="T3" fmla="*/ 0 h 18"/>
                    <a:gd name="T4" fmla="*/ 41 w 41"/>
                    <a:gd name="T5" fmla="*/ 6 h 18"/>
                    <a:gd name="T6" fmla="*/ 37 w 41"/>
                    <a:gd name="T7" fmla="*/ 6 h 18"/>
                    <a:gd name="T8" fmla="*/ 39 w 41"/>
                    <a:gd name="T9" fmla="*/ 8 h 18"/>
                    <a:gd name="T10" fmla="*/ 41 w 41"/>
                    <a:gd name="T11" fmla="*/ 10 h 18"/>
                    <a:gd name="T12" fmla="*/ 41 w 41"/>
                    <a:gd name="T13" fmla="*/ 10 h 18"/>
                    <a:gd name="T14" fmla="*/ 39 w 41"/>
                    <a:gd name="T15" fmla="*/ 14 h 18"/>
                    <a:gd name="T16" fmla="*/ 36 w 41"/>
                    <a:gd name="T17" fmla="*/ 16 h 18"/>
                    <a:gd name="T18" fmla="*/ 29 w 41"/>
                    <a:gd name="T19" fmla="*/ 18 h 18"/>
                    <a:gd name="T20" fmla="*/ 23 w 41"/>
                    <a:gd name="T21" fmla="*/ 18 h 18"/>
                    <a:gd name="T22" fmla="*/ 18 w 41"/>
                    <a:gd name="T23" fmla="*/ 16 h 18"/>
                    <a:gd name="T24" fmla="*/ 12 w 41"/>
                    <a:gd name="T25" fmla="*/ 14 h 18"/>
                    <a:gd name="T26" fmla="*/ 11 w 41"/>
                    <a:gd name="T27" fmla="*/ 10 h 18"/>
                    <a:gd name="T28" fmla="*/ 11 w 41"/>
                    <a:gd name="T29" fmla="*/ 10 h 18"/>
                    <a:gd name="T30" fmla="*/ 12 w 41"/>
                    <a:gd name="T31" fmla="*/ 8 h 18"/>
                    <a:gd name="T32" fmla="*/ 12 w 41"/>
                    <a:gd name="T33" fmla="*/ 8 h 18"/>
                    <a:gd name="T34" fmla="*/ 11 w 41"/>
                    <a:gd name="T35" fmla="*/ 6 h 18"/>
                    <a:gd name="T36" fmla="*/ 4 w 41"/>
                    <a:gd name="T37" fmla="*/ 6 h 18"/>
                    <a:gd name="T38" fmla="*/ 0 w 41"/>
                    <a:gd name="T39" fmla="*/ 0 h 18"/>
                    <a:gd name="T40" fmla="*/ 25 w 41"/>
                    <a:gd name="T41" fmla="*/ 6 h 18"/>
                    <a:gd name="T42" fmla="*/ 21 w 41"/>
                    <a:gd name="T43" fmla="*/ 6 h 18"/>
                    <a:gd name="T44" fmla="*/ 20 w 41"/>
                    <a:gd name="T45" fmla="*/ 8 h 18"/>
                    <a:gd name="T46" fmla="*/ 20 w 41"/>
                    <a:gd name="T47" fmla="*/ 8 h 18"/>
                    <a:gd name="T48" fmla="*/ 20 w 41"/>
                    <a:gd name="T49" fmla="*/ 10 h 18"/>
                    <a:gd name="T50" fmla="*/ 21 w 41"/>
                    <a:gd name="T51" fmla="*/ 10 h 18"/>
                    <a:gd name="T52" fmla="*/ 23 w 41"/>
                    <a:gd name="T53" fmla="*/ 12 h 18"/>
                    <a:gd name="T54" fmla="*/ 27 w 41"/>
                    <a:gd name="T55" fmla="*/ 12 h 18"/>
                    <a:gd name="T56" fmla="*/ 30 w 41"/>
                    <a:gd name="T57" fmla="*/ 12 h 18"/>
                    <a:gd name="T58" fmla="*/ 32 w 41"/>
                    <a:gd name="T59" fmla="*/ 10 h 18"/>
                    <a:gd name="T60" fmla="*/ 34 w 41"/>
                    <a:gd name="T61" fmla="*/ 10 h 18"/>
                    <a:gd name="T62" fmla="*/ 34 w 41"/>
                    <a:gd name="T63" fmla="*/ 8 h 18"/>
                    <a:gd name="T64" fmla="*/ 32 w 41"/>
                    <a:gd name="T65" fmla="*/ 8 h 18"/>
                    <a:gd name="T66" fmla="*/ 30 w 41"/>
                    <a:gd name="T67" fmla="*/ 6 h 18"/>
                    <a:gd name="T68" fmla="*/ 27 w 41"/>
                    <a:gd name="T69" fmla="*/ 6 h 18"/>
                    <a:gd name="T70" fmla="*/ 25 w 41"/>
                    <a:gd name="T71" fmla="*/ 6 h 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18"/>
                    <a:gd name="T110" fmla="*/ 41 w 41"/>
                    <a:gd name="T111" fmla="*/ 18 h 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18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6" y="6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39" y="14"/>
                      </a:lnTo>
                      <a:lnTo>
                        <a:pt x="37" y="16"/>
                      </a:lnTo>
                      <a:lnTo>
                        <a:pt x="36" y="16"/>
                      </a:lnTo>
                      <a:lnTo>
                        <a:pt x="32" y="18"/>
                      </a:lnTo>
                      <a:lnTo>
                        <a:pt x="29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0" y="18"/>
                      </a:lnTo>
                      <a:lnTo>
                        <a:pt x="18" y="16"/>
                      </a:lnTo>
                      <a:lnTo>
                        <a:pt x="14" y="16"/>
                      </a:lnTo>
                      <a:lnTo>
                        <a:pt x="12" y="14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5" y="6"/>
                      </a:move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30" y="12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8" name="Freeform 545"/>
                <p:cNvSpPr>
                  <a:spLocks/>
                </p:cNvSpPr>
                <p:nvPr/>
              </p:nvSpPr>
              <p:spPr bwMode="auto">
                <a:xfrm>
                  <a:off x="2735" y="2870"/>
                  <a:ext cx="22" cy="7"/>
                </a:xfrm>
                <a:custGeom>
                  <a:avLst/>
                  <a:gdLst>
                    <a:gd name="T0" fmla="*/ 0 w 22"/>
                    <a:gd name="T1" fmla="*/ 7 h 7"/>
                    <a:gd name="T2" fmla="*/ 0 w 22"/>
                    <a:gd name="T3" fmla="*/ 0 h 7"/>
                    <a:gd name="T4" fmla="*/ 2 w 22"/>
                    <a:gd name="T5" fmla="*/ 0 h 7"/>
                    <a:gd name="T6" fmla="*/ 4 w 22"/>
                    <a:gd name="T7" fmla="*/ 0 h 7"/>
                    <a:gd name="T8" fmla="*/ 9 w 22"/>
                    <a:gd name="T9" fmla="*/ 0 h 7"/>
                    <a:gd name="T10" fmla="*/ 11 w 22"/>
                    <a:gd name="T11" fmla="*/ 0 h 7"/>
                    <a:gd name="T12" fmla="*/ 13 w 22"/>
                    <a:gd name="T13" fmla="*/ 0 h 7"/>
                    <a:gd name="T14" fmla="*/ 16 w 22"/>
                    <a:gd name="T15" fmla="*/ 0 h 7"/>
                    <a:gd name="T16" fmla="*/ 18 w 22"/>
                    <a:gd name="T17" fmla="*/ 0 h 7"/>
                    <a:gd name="T18" fmla="*/ 20 w 22"/>
                    <a:gd name="T19" fmla="*/ 3 h 7"/>
                    <a:gd name="T20" fmla="*/ 22 w 22"/>
                    <a:gd name="T21" fmla="*/ 5 h 7"/>
                    <a:gd name="T22" fmla="*/ 20 w 22"/>
                    <a:gd name="T23" fmla="*/ 5 h 7"/>
                    <a:gd name="T24" fmla="*/ 18 w 22"/>
                    <a:gd name="T25" fmla="*/ 5 h 7"/>
                    <a:gd name="T26" fmla="*/ 16 w 22"/>
                    <a:gd name="T27" fmla="*/ 7 h 7"/>
                    <a:gd name="T28" fmla="*/ 16 w 22"/>
                    <a:gd name="T29" fmla="*/ 5 h 7"/>
                    <a:gd name="T30" fmla="*/ 16 w 22"/>
                    <a:gd name="T31" fmla="*/ 5 h 7"/>
                    <a:gd name="T32" fmla="*/ 15 w 22"/>
                    <a:gd name="T33" fmla="*/ 5 h 7"/>
                    <a:gd name="T34" fmla="*/ 15 w 22"/>
                    <a:gd name="T35" fmla="*/ 5 h 7"/>
                    <a:gd name="T36" fmla="*/ 13 w 22"/>
                    <a:gd name="T37" fmla="*/ 3 h 7"/>
                    <a:gd name="T38" fmla="*/ 13 w 22"/>
                    <a:gd name="T39" fmla="*/ 3 h 7"/>
                    <a:gd name="T40" fmla="*/ 13 w 22"/>
                    <a:gd name="T41" fmla="*/ 3 h 7"/>
                    <a:gd name="T42" fmla="*/ 11 w 22"/>
                    <a:gd name="T43" fmla="*/ 3 h 7"/>
                    <a:gd name="T44" fmla="*/ 11 w 22"/>
                    <a:gd name="T45" fmla="*/ 5 h 7"/>
                    <a:gd name="T46" fmla="*/ 11 w 22"/>
                    <a:gd name="T47" fmla="*/ 5 h 7"/>
                    <a:gd name="T48" fmla="*/ 11 w 22"/>
                    <a:gd name="T49" fmla="*/ 5 h 7"/>
                    <a:gd name="T50" fmla="*/ 11 w 22"/>
                    <a:gd name="T51" fmla="*/ 7 h 7"/>
                    <a:gd name="T52" fmla="*/ 0 w 22"/>
                    <a:gd name="T53" fmla="*/ 7 h 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2"/>
                    <a:gd name="T82" fmla="*/ 0 h 7"/>
                    <a:gd name="T83" fmla="*/ 22 w 22"/>
                    <a:gd name="T84" fmla="*/ 7 h 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3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9" name="Freeform 546"/>
                <p:cNvSpPr>
                  <a:spLocks/>
                </p:cNvSpPr>
                <p:nvPr/>
              </p:nvSpPr>
              <p:spPr bwMode="auto">
                <a:xfrm>
                  <a:off x="2705" y="2825"/>
                  <a:ext cx="41" cy="19"/>
                </a:xfrm>
                <a:custGeom>
                  <a:avLst/>
                  <a:gdLst>
                    <a:gd name="T0" fmla="*/ 41 w 41"/>
                    <a:gd name="T1" fmla="*/ 19 h 19"/>
                    <a:gd name="T2" fmla="*/ 36 w 41"/>
                    <a:gd name="T3" fmla="*/ 17 h 19"/>
                    <a:gd name="T4" fmla="*/ 29 w 41"/>
                    <a:gd name="T5" fmla="*/ 15 h 19"/>
                    <a:gd name="T6" fmla="*/ 21 w 41"/>
                    <a:gd name="T7" fmla="*/ 11 h 19"/>
                    <a:gd name="T8" fmla="*/ 18 w 41"/>
                    <a:gd name="T9" fmla="*/ 9 h 19"/>
                    <a:gd name="T10" fmla="*/ 14 w 41"/>
                    <a:gd name="T11" fmla="*/ 7 h 19"/>
                    <a:gd name="T12" fmla="*/ 12 w 41"/>
                    <a:gd name="T13" fmla="*/ 7 h 19"/>
                    <a:gd name="T14" fmla="*/ 11 w 41"/>
                    <a:gd name="T15" fmla="*/ 7 h 19"/>
                    <a:gd name="T16" fmla="*/ 9 w 41"/>
                    <a:gd name="T17" fmla="*/ 7 h 19"/>
                    <a:gd name="T18" fmla="*/ 7 w 41"/>
                    <a:gd name="T19" fmla="*/ 7 h 19"/>
                    <a:gd name="T20" fmla="*/ 7 w 41"/>
                    <a:gd name="T21" fmla="*/ 9 h 19"/>
                    <a:gd name="T22" fmla="*/ 7 w 41"/>
                    <a:gd name="T23" fmla="*/ 9 h 19"/>
                    <a:gd name="T24" fmla="*/ 7 w 41"/>
                    <a:gd name="T25" fmla="*/ 11 h 19"/>
                    <a:gd name="T26" fmla="*/ 9 w 41"/>
                    <a:gd name="T27" fmla="*/ 11 h 19"/>
                    <a:gd name="T28" fmla="*/ 12 w 41"/>
                    <a:gd name="T29" fmla="*/ 11 h 19"/>
                    <a:gd name="T30" fmla="*/ 11 w 41"/>
                    <a:gd name="T31" fmla="*/ 17 h 19"/>
                    <a:gd name="T32" fmla="*/ 5 w 41"/>
                    <a:gd name="T33" fmla="*/ 17 h 19"/>
                    <a:gd name="T34" fmla="*/ 4 w 41"/>
                    <a:gd name="T35" fmla="*/ 15 h 19"/>
                    <a:gd name="T36" fmla="*/ 0 w 41"/>
                    <a:gd name="T37" fmla="*/ 13 h 19"/>
                    <a:gd name="T38" fmla="*/ 0 w 41"/>
                    <a:gd name="T39" fmla="*/ 11 h 19"/>
                    <a:gd name="T40" fmla="*/ 0 w 41"/>
                    <a:gd name="T41" fmla="*/ 7 h 19"/>
                    <a:gd name="T42" fmla="*/ 0 w 41"/>
                    <a:gd name="T43" fmla="*/ 5 h 19"/>
                    <a:gd name="T44" fmla="*/ 4 w 41"/>
                    <a:gd name="T45" fmla="*/ 2 h 19"/>
                    <a:gd name="T46" fmla="*/ 7 w 41"/>
                    <a:gd name="T47" fmla="*/ 0 h 19"/>
                    <a:gd name="T48" fmla="*/ 11 w 41"/>
                    <a:gd name="T49" fmla="*/ 0 h 19"/>
                    <a:gd name="T50" fmla="*/ 14 w 41"/>
                    <a:gd name="T51" fmla="*/ 0 h 19"/>
                    <a:gd name="T52" fmla="*/ 18 w 41"/>
                    <a:gd name="T53" fmla="*/ 2 h 19"/>
                    <a:gd name="T54" fmla="*/ 21 w 41"/>
                    <a:gd name="T55" fmla="*/ 5 h 19"/>
                    <a:gd name="T56" fmla="*/ 25 w 41"/>
                    <a:gd name="T57" fmla="*/ 7 h 19"/>
                    <a:gd name="T58" fmla="*/ 27 w 41"/>
                    <a:gd name="T59" fmla="*/ 9 h 19"/>
                    <a:gd name="T60" fmla="*/ 29 w 41"/>
                    <a:gd name="T61" fmla="*/ 9 h 19"/>
                    <a:gd name="T62" fmla="*/ 30 w 41"/>
                    <a:gd name="T63" fmla="*/ 9 h 19"/>
                    <a:gd name="T64" fmla="*/ 32 w 41"/>
                    <a:gd name="T65" fmla="*/ 9 h 19"/>
                    <a:gd name="T66" fmla="*/ 32 w 41"/>
                    <a:gd name="T67" fmla="*/ 5 h 19"/>
                    <a:gd name="T68" fmla="*/ 32 w 41"/>
                    <a:gd name="T69" fmla="*/ 0 h 19"/>
                    <a:gd name="T70" fmla="*/ 36 w 41"/>
                    <a:gd name="T71" fmla="*/ 0 h 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19"/>
                    <a:gd name="T110" fmla="*/ 41 w 41"/>
                    <a:gd name="T111" fmla="*/ 19 h 1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19">
                      <a:moveTo>
                        <a:pt x="41" y="0"/>
                      </a:moveTo>
                      <a:lnTo>
                        <a:pt x="41" y="19"/>
                      </a:lnTo>
                      <a:lnTo>
                        <a:pt x="39" y="17"/>
                      </a:lnTo>
                      <a:lnTo>
                        <a:pt x="36" y="17"/>
                      </a:lnTo>
                      <a:lnTo>
                        <a:pt x="30" y="17"/>
                      </a:lnTo>
                      <a:lnTo>
                        <a:pt x="29" y="15"/>
                      </a:lnTo>
                      <a:lnTo>
                        <a:pt x="27" y="15"/>
                      </a:lnTo>
                      <a:lnTo>
                        <a:pt x="21" y="11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5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7" y="9"/>
                      </a:lnTo>
                      <a:lnTo>
                        <a:pt x="29" y="9"/>
                      </a:lnTo>
                      <a:lnTo>
                        <a:pt x="30" y="9"/>
                      </a:lnTo>
                      <a:lnTo>
                        <a:pt x="32" y="9"/>
                      </a:lnTo>
                      <a:lnTo>
                        <a:pt x="32" y="7"/>
                      </a:lnTo>
                      <a:lnTo>
                        <a:pt x="32" y="5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0" name="Freeform 547"/>
                <p:cNvSpPr>
                  <a:spLocks/>
                </p:cNvSpPr>
                <p:nvPr/>
              </p:nvSpPr>
              <p:spPr bwMode="auto">
                <a:xfrm>
                  <a:off x="2726" y="2801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2 w 9"/>
                    <a:gd name="T11" fmla="*/ 0 h 8"/>
                    <a:gd name="T12" fmla="*/ 6 w 9"/>
                    <a:gd name="T13" fmla="*/ 0 h 8"/>
                    <a:gd name="T14" fmla="*/ 8 w 9"/>
                    <a:gd name="T15" fmla="*/ 0 h 8"/>
                    <a:gd name="T16" fmla="*/ 9 w 9"/>
                    <a:gd name="T17" fmla="*/ 0 h 8"/>
                    <a:gd name="T18" fmla="*/ 9 w 9"/>
                    <a:gd name="T19" fmla="*/ 2 h 8"/>
                    <a:gd name="T20" fmla="*/ 9 w 9"/>
                    <a:gd name="T21" fmla="*/ 4 h 8"/>
                    <a:gd name="T22" fmla="*/ 9 w 9"/>
                    <a:gd name="T23" fmla="*/ 6 h 8"/>
                    <a:gd name="T24" fmla="*/ 9 w 9"/>
                    <a:gd name="T25" fmla="*/ 8 h 8"/>
                    <a:gd name="T26" fmla="*/ 8 w 9"/>
                    <a:gd name="T27" fmla="*/ 8 h 8"/>
                    <a:gd name="T28" fmla="*/ 6 w 9"/>
                    <a:gd name="T29" fmla="*/ 8 h 8"/>
                    <a:gd name="T30" fmla="*/ 2 w 9"/>
                    <a:gd name="T31" fmla="*/ 8 h 8"/>
                    <a:gd name="T32" fmla="*/ 0 w 9"/>
                    <a:gd name="T33" fmla="*/ 8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8"/>
                    <a:gd name="T53" fmla="*/ 9 w 9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1" name="Freeform 548"/>
                <p:cNvSpPr>
                  <a:spLocks/>
                </p:cNvSpPr>
                <p:nvPr/>
              </p:nvSpPr>
              <p:spPr bwMode="auto">
                <a:xfrm>
                  <a:off x="2716" y="2766"/>
                  <a:ext cx="30" cy="25"/>
                </a:xfrm>
                <a:custGeom>
                  <a:avLst/>
                  <a:gdLst>
                    <a:gd name="T0" fmla="*/ 0 w 30"/>
                    <a:gd name="T1" fmla="*/ 18 h 25"/>
                    <a:gd name="T2" fmla="*/ 3 w 30"/>
                    <a:gd name="T3" fmla="*/ 18 h 25"/>
                    <a:gd name="T4" fmla="*/ 1 w 30"/>
                    <a:gd name="T5" fmla="*/ 16 h 25"/>
                    <a:gd name="T6" fmla="*/ 0 w 30"/>
                    <a:gd name="T7" fmla="*/ 16 h 25"/>
                    <a:gd name="T8" fmla="*/ 0 w 30"/>
                    <a:gd name="T9" fmla="*/ 14 h 25"/>
                    <a:gd name="T10" fmla="*/ 0 w 30"/>
                    <a:gd name="T11" fmla="*/ 12 h 25"/>
                    <a:gd name="T12" fmla="*/ 1 w 30"/>
                    <a:gd name="T13" fmla="*/ 12 h 25"/>
                    <a:gd name="T14" fmla="*/ 3 w 30"/>
                    <a:gd name="T15" fmla="*/ 10 h 25"/>
                    <a:gd name="T16" fmla="*/ 3 w 30"/>
                    <a:gd name="T17" fmla="*/ 8 h 25"/>
                    <a:gd name="T18" fmla="*/ 1 w 30"/>
                    <a:gd name="T19" fmla="*/ 8 h 25"/>
                    <a:gd name="T20" fmla="*/ 0 w 30"/>
                    <a:gd name="T21" fmla="*/ 6 h 25"/>
                    <a:gd name="T22" fmla="*/ 0 w 30"/>
                    <a:gd name="T23" fmla="*/ 4 h 25"/>
                    <a:gd name="T24" fmla="*/ 0 w 30"/>
                    <a:gd name="T25" fmla="*/ 2 h 25"/>
                    <a:gd name="T26" fmla="*/ 1 w 30"/>
                    <a:gd name="T27" fmla="*/ 0 h 25"/>
                    <a:gd name="T28" fmla="*/ 7 w 30"/>
                    <a:gd name="T29" fmla="*/ 0 h 25"/>
                    <a:gd name="T30" fmla="*/ 10 w 30"/>
                    <a:gd name="T31" fmla="*/ 0 h 25"/>
                    <a:gd name="T32" fmla="*/ 21 w 30"/>
                    <a:gd name="T33" fmla="*/ 0 h 25"/>
                    <a:gd name="T34" fmla="*/ 30 w 30"/>
                    <a:gd name="T35" fmla="*/ 0 h 25"/>
                    <a:gd name="T36" fmla="*/ 30 w 30"/>
                    <a:gd name="T37" fmla="*/ 2 h 25"/>
                    <a:gd name="T38" fmla="*/ 30 w 30"/>
                    <a:gd name="T39" fmla="*/ 4 h 25"/>
                    <a:gd name="T40" fmla="*/ 18 w 30"/>
                    <a:gd name="T41" fmla="*/ 4 h 25"/>
                    <a:gd name="T42" fmla="*/ 12 w 30"/>
                    <a:gd name="T43" fmla="*/ 4 h 25"/>
                    <a:gd name="T44" fmla="*/ 10 w 30"/>
                    <a:gd name="T45" fmla="*/ 6 h 25"/>
                    <a:gd name="T46" fmla="*/ 9 w 30"/>
                    <a:gd name="T47" fmla="*/ 6 h 25"/>
                    <a:gd name="T48" fmla="*/ 9 w 30"/>
                    <a:gd name="T49" fmla="*/ 6 h 25"/>
                    <a:gd name="T50" fmla="*/ 9 w 30"/>
                    <a:gd name="T51" fmla="*/ 8 h 25"/>
                    <a:gd name="T52" fmla="*/ 10 w 30"/>
                    <a:gd name="T53" fmla="*/ 8 h 25"/>
                    <a:gd name="T54" fmla="*/ 12 w 30"/>
                    <a:gd name="T55" fmla="*/ 8 h 25"/>
                    <a:gd name="T56" fmla="*/ 30 w 30"/>
                    <a:gd name="T57" fmla="*/ 8 h 25"/>
                    <a:gd name="T58" fmla="*/ 14 w 30"/>
                    <a:gd name="T59" fmla="*/ 14 h 25"/>
                    <a:gd name="T60" fmla="*/ 10 w 30"/>
                    <a:gd name="T61" fmla="*/ 14 h 25"/>
                    <a:gd name="T62" fmla="*/ 10 w 30"/>
                    <a:gd name="T63" fmla="*/ 14 h 25"/>
                    <a:gd name="T64" fmla="*/ 9 w 30"/>
                    <a:gd name="T65" fmla="*/ 16 h 25"/>
                    <a:gd name="T66" fmla="*/ 9 w 30"/>
                    <a:gd name="T67" fmla="*/ 16 h 25"/>
                    <a:gd name="T68" fmla="*/ 9 w 30"/>
                    <a:gd name="T69" fmla="*/ 18 h 25"/>
                    <a:gd name="T70" fmla="*/ 10 w 30"/>
                    <a:gd name="T71" fmla="*/ 18 h 25"/>
                    <a:gd name="T72" fmla="*/ 12 w 30"/>
                    <a:gd name="T73" fmla="*/ 18 h 25"/>
                    <a:gd name="T74" fmla="*/ 30 w 30"/>
                    <a:gd name="T75" fmla="*/ 18 h 25"/>
                    <a:gd name="T76" fmla="*/ 23 w 30"/>
                    <a:gd name="T77" fmla="*/ 25 h 25"/>
                    <a:gd name="T78" fmla="*/ 7 w 30"/>
                    <a:gd name="T79" fmla="*/ 25 h 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0"/>
                    <a:gd name="T121" fmla="*/ 0 h 25"/>
                    <a:gd name="T122" fmla="*/ 30 w 30"/>
                    <a:gd name="T123" fmla="*/ 25 h 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0" h="25">
                      <a:moveTo>
                        <a:pt x="0" y="25"/>
                      </a:move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1" y="4"/>
                      </a:lnTo>
                      <a:lnTo>
                        <a:pt x="18" y="4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30" y="8"/>
                      </a:lnTo>
                      <a:lnTo>
                        <a:pt x="30" y="14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30" y="18"/>
                      </a:lnTo>
                      <a:lnTo>
                        <a:pt x="30" y="25"/>
                      </a:lnTo>
                      <a:lnTo>
                        <a:pt x="23" y="25"/>
                      </a:lnTo>
                      <a:lnTo>
                        <a:pt x="16" y="25"/>
                      </a:lnTo>
                      <a:lnTo>
                        <a:pt x="7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" name="Freeform 549"/>
                <p:cNvSpPr>
                  <a:spLocks noEditPoints="1"/>
                </p:cNvSpPr>
                <p:nvPr/>
              </p:nvSpPr>
              <p:spPr bwMode="auto">
                <a:xfrm>
                  <a:off x="2716" y="2723"/>
                  <a:ext cx="30" cy="18"/>
                </a:xfrm>
                <a:custGeom>
                  <a:avLst/>
                  <a:gdLst>
                    <a:gd name="T0" fmla="*/ 18 w 30"/>
                    <a:gd name="T1" fmla="*/ 12 h 18"/>
                    <a:gd name="T2" fmla="*/ 21 w 30"/>
                    <a:gd name="T3" fmla="*/ 12 h 18"/>
                    <a:gd name="T4" fmla="*/ 23 w 30"/>
                    <a:gd name="T5" fmla="*/ 10 h 18"/>
                    <a:gd name="T6" fmla="*/ 23 w 30"/>
                    <a:gd name="T7" fmla="*/ 10 h 18"/>
                    <a:gd name="T8" fmla="*/ 23 w 30"/>
                    <a:gd name="T9" fmla="*/ 8 h 18"/>
                    <a:gd name="T10" fmla="*/ 23 w 30"/>
                    <a:gd name="T11" fmla="*/ 6 h 18"/>
                    <a:gd name="T12" fmla="*/ 23 w 30"/>
                    <a:gd name="T13" fmla="*/ 6 h 18"/>
                    <a:gd name="T14" fmla="*/ 21 w 30"/>
                    <a:gd name="T15" fmla="*/ 6 h 18"/>
                    <a:gd name="T16" fmla="*/ 21 w 30"/>
                    <a:gd name="T17" fmla="*/ 2 h 18"/>
                    <a:gd name="T18" fmla="*/ 25 w 30"/>
                    <a:gd name="T19" fmla="*/ 2 h 18"/>
                    <a:gd name="T20" fmla="*/ 26 w 30"/>
                    <a:gd name="T21" fmla="*/ 2 h 18"/>
                    <a:gd name="T22" fmla="*/ 30 w 30"/>
                    <a:gd name="T23" fmla="*/ 4 h 18"/>
                    <a:gd name="T24" fmla="*/ 30 w 30"/>
                    <a:gd name="T25" fmla="*/ 8 h 18"/>
                    <a:gd name="T26" fmla="*/ 30 w 30"/>
                    <a:gd name="T27" fmla="*/ 12 h 18"/>
                    <a:gd name="T28" fmla="*/ 28 w 30"/>
                    <a:gd name="T29" fmla="*/ 14 h 18"/>
                    <a:gd name="T30" fmla="*/ 25 w 30"/>
                    <a:gd name="T31" fmla="*/ 16 h 18"/>
                    <a:gd name="T32" fmla="*/ 21 w 30"/>
                    <a:gd name="T33" fmla="*/ 16 h 18"/>
                    <a:gd name="T34" fmla="*/ 18 w 30"/>
                    <a:gd name="T35" fmla="*/ 18 h 18"/>
                    <a:gd name="T36" fmla="*/ 12 w 30"/>
                    <a:gd name="T37" fmla="*/ 18 h 18"/>
                    <a:gd name="T38" fmla="*/ 3 w 30"/>
                    <a:gd name="T39" fmla="*/ 14 h 18"/>
                    <a:gd name="T40" fmla="*/ 1 w 30"/>
                    <a:gd name="T41" fmla="*/ 12 h 18"/>
                    <a:gd name="T42" fmla="*/ 0 w 30"/>
                    <a:gd name="T43" fmla="*/ 8 h 18"/>
                    <a:gd name="T44" fmla="*/ 0 w 30"/>
                    <a:gd name="T45" fmla="*/ 6 h 18"/>
                    <a:gd name="T46" fmla="*/ 1 w 30"/>
                    <a:gd name="T47" fmla="*/ 4 h 18"/>
                    <a:gd name="T48" fmla="*/ 5 w 30"/>
                    <a:gd name="T49" fmla="*/ 2 h 18"/>
                    <a:gd name="T50" fmla="*/ 9 w 30"/>
                    <a:gd name="T51" fmla="*/ 0 h 18"/>
                    <a:gd name="T52" fmla="*/ 16 w 30"/>
                    <a:gd name="T53" fmla="*/ 0 h 18"/>
                    <a:gd name="T54" fmla="*/ 18 w 30"/>
                    <a:gd name="T55" fmla="*/ 0 h 18"/>
                    <a:gd name="T56" fmla="*/ 18 w 30"/>
                    <a:gd name="T57" fmla="*/ 0 h 18"/>
                    <a:gd name="T58" fmla="*/ 7 w 30"/>
                    <a:gd name="T59" fmla="*/ 6 h 18"/>
                    <a:gd name="T60" fmla="*/ 7 w 30"/>
                    <a:gd name="T61" fmla="*/ 8 h 18"/>
                    <a:gd name="T62" fmla="*/ 7 w 30"/>
                    <a:gd name="T63" fmla="*/ 10 h 18"/>
                    <a:gd name="T64" fmla="*/ 7 w 30"/>
                    <a:gd name="T65" fmla="*/ 10 h 18"/>
                    <a:gd name="T66" fmla="*/ 9 w 30"/>
                    <a:gd name="T67" fmla="*/ 12 h 18"/>
                    <a:gd name="T68" fmla="*/ 12 w 30"/>
                    <a:gd name="T69" fmla="*/ 12 h 18"/>
                    <a:gd name="T70" fmla="*/ 12 w 30"/>
                    <a:gd name="T71" fmla="*/ 6 h 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"/>
                    <a:gd name="T109" fmla="*/ 0 h 18"/>
                    <a:gd name="T110" fmla="*/ 30 w 30"/>
                    <a:gd name="T111" fmla="*/ 18 h 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" h="18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2" y="18"/>
                      </a:lnTo>
                      <a:lnTo>
                        <a:pt x="9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" name="Freeform 550"/>
                <p:cNvSpPr>
                  <a:spLocks/>
                </p:cNvSpPr>
                <p:nvPr/>
              </p:nvSpPr>
              <p:spPr bwMode="auto">
                <a:xfrm>
                  <a:off x="2705" y="2696"/>
                  <a:ext cx="41" cy="11"/>
                </a:xfrm>
                <a:custGeom>
                  <a:avLst/>
                  <a:gdLst>
                    <a:gd name="T0" fmla="*/ 0 w 41"/>
                    <a:gd name="T1" fmla="*/ 2 h 11"/>
                    <a:gd name="T2" fmla="*/ 11 w 41"/>
                    <a:gd name="T3" fmla="*/ 2 h 11"/>
                    <a:gd name="T4" fmla="*/ 11 w 41"/>
                    <a:gd name="T5" fmla="*/ 2 h 11"/>
                    <a:gd name="T6" fmla="*/ 11 w 41"/>
                    <a:gd name="T7" fmla="*/ 2 h 11"/>
                    <a:gd name="T8" fmla="*/ 11 w 41"/>
                    <a:gd name="T9" fmla="*/ 0 h 11"/>
                    <a:gd name="T10" fmla="*/ 11 w 41"/>
                    <a:gd name="T11" fmla="*/ 0 h 11"/>
                    <a:gd name="T12" fmla="*/ 12 w 41"/>
                    <a:gd name="T13" fmla="*/ 0 h 11"/>
                    <a:gd name="T14" fmla="*/ 16 w 41"/>
                    <a:gd name="T15" fmla="*/ 0 h 11"/>
                    <a:gd name="T16" fmla="*/ 18 w 41"/>
                    <a:gd name="T17" fmla="*/ 0 h 11"/>
                    <a:gd name="T18" fmla="*/ 20 w 41"/>
                    <a:gd name="T19" fmla="*/ 0 h 11"/>
                    <a:gd name="T20" fmla="*/ 20 w 41"/>
                    <a:gd name="T21" fmla="*/ 0 h 11"/>
                    <a:gd name="T22" fmla="*/ 20 w 41"/>
                    <a:gd name="T23" fmla="*/ 2 h 11"/>
                    <a:gd name="T24" fmla="*/ 20 w 41"/>
                    <a:gd name="T25" fmla="*/ 2 h 11"/>
                    <a:gd name="T26" fmla="*/ 20 w 41"/>
                    <a:gd name="T27" fmla="*/ 2 h 11"/>
                    <a:gd name="T28" fmla="*/ 30 w 41"/>
                    <a:gd name="T29" fmla="*/ 2 h 11"/>
                    <a:gd name="T30" fmla="*/ 30 w 41"/>
                    <a:gd name="T31" fmla="*/ 2 h 11"/>
                    <a:gd name="T32" fmla="*/ 32 w 41"/>
                    <a:gd name="T33" fmla="*/ 2 h 11"/>
                    <a:gd name="T34" fmla="*/ 32 w 41"/>
                    <a:gd name="T35" fmla="*/ 2 h 11"/>
                    <a:gd name="T36" fmla="*/ 32 w 41"/>
                    <a:gd name="T37" fmla="*/ 2 h 11"/>
                    <a:gd name="T38" fmla="*/ 34 w 41"/>
                    <a:gd name="T39" fmla="*/ 2 h 11"/>
                    <a:gd name="T40" fmla="*/ 34 w 41"/>
                    <a:gd name="T41" fmla="*/ 2 h 11"/>
                    <a:gd name="T42" fmla="*/ 34 w 41"/>
                    <a:gd name="T43" fmla="*/ 2 h 11"/>
                    <a:gd name="T44" fmla="*/ 34 w 41"/>
                    <a:gd name="T45" fmla="*/ 0 h 11"/>
                    <a:gd name="T46" fmla="*/ 34 w 41"/>
                    <a:gd name="T47" fmla="*/ 0 h 11"/>
                    <a:gd name="T48" fmla="*/ 34 w 41"/>
                    <a:gd name="T49" fmla="*/ 0 h 11"/>
                    <a:gd name="T50" fmla="*/ 32 w 41"/>
                    <a:gd name="T51" fmla="*/ 0 h 11"/>
                    <a:gd name="T52" fmla="*/ 34 w 41"/>
                    <a:gd name="T53" fmla="*/ 0 h 11"/>
                    <a:gd name="T54" fmla="*/ 37 w 41"/>
                    <a:gd name="T55" fmla="*/ 0 h 11"/>
                    <a:gd name="T56" fmla="*/ 39 w 41"/>
                    <a:gd name="T57" fmla="*/ 0 h 11"/>
                    <a:gd name="T58" fmla="*/ 41 w 41"/>
                    <a:gd name="T59" fmla="*/ 0 h 11"/>
                    <a:gd name="T60" fmla="*/ 41 w 41"/>
                    <a:gd name="T61" fmla="*/ 0 h 11"/>
                    <a:gd name="T62" fmla="*/ 41 w 41"/>
                    <a:gd name="T63" fmla="*/ 2 h 11"/>
                    <a:gd name="T64" fmla="*/ 41 w 41"/>
                    <a:gd name="T65" fmla="*/ 5 h 11"/>
                    <a:gd name="T66" fmla="*/ 41 w 41"/>
                    <a:gd name="T67" fmla="*/ 5 h 11"/>
                    <a:gd name="T68" fmla="*/ 41 w 41"/>
                    <a:gd name="T69" fmla="*/ 7 h 11"/>
                    <a:gd name="T70" fmla="*/ 41 w 41"/>
                    <a:gd name="T71" fmla="*/ 7 h 11"/>
                    <a:gd name="T72" fmla="*/ 41 w 41"/>
                    <a:gd name="T73" fmla="*/ 7 h 11"/>
                    <a:gd name="T74" fmla="*/ 39 w 41"/>
                    <a:gd name="T75" fmla="*/ 7 h 11"/>
                    <a:gd name="T76" fmla="*/ 39 w 41"/>
                    <a:gd name="T77" fmla="*/ 9 h 11"/>
                    <a:gd name="T78" fmla="*/ 39 w 41"/>
                    <a:gd name="T79" fmla="*/ 9 h 11"/>
                    <a:gd name="T80" fmla="*/ 37 w 41"/>
                    <a:gd name="T81" fmla="*/ 9 h 11"/>
                    <a:gd name="T82" fmla="*/ 34 w 41"/>
                    <a:gd name="T83" fmla="*/ 9 h 11"/>
                    <a:gd name="T84" fmla="*/ 32 w 41"/>
                    <a:gd name="T85" fmla="*/ 9 h 11"/>
                    <a:gd name="T86" fmla="*/ 30 w 41"/>
                    <a:gd name="T87" fmla="*/ 9 h 11"/>
                    <a:gd name="T88" fmla="*/ 20 w 41"/>
                    <a:gd name="T89" fmla="*/ 9 h 11"/>
                    <a:gd name="T90" fmla="*/ 20 w 41"/>
                    <a:gd name="T91" fmla="*/ 9 h 11"/>
                    <a:gd name="T92" fmla="*/ 20 w 41"/>
                    <a:gd name="T93" fmla="*/ 11 h 11"/>
                    <a:gd name="T94" fmla="*/ 20 w 41"/>
                    <a:gd name="T95" fmla="*/ 11 h 11"/>
                    <a:gd name="T96" fmla="*/ 20 w 41"/>
                    <a:gd name="T97" fmla="*/ 11 h 11"/>
                    <a:gd name="T98" fmla="*/ 18 w 41"/>
                    <a:gd name="T99" fmla="*/ 11 h 11"/>
                    <a:gd name="T100" fmla="*/ 16 w 41"/>
                    <a:gd name="T101" fmla="*/ 11 h 11"/>
                    <a:gd name="T102" fmla="*/ 12 w 41"/>
                    <a:gd name="T103" fmla="*/ 11 h 11"/>
                    <a:gd name="T104" fmla="*/ 11 w 41"/>
                    <a:gd name="T105" fmla="*/ 11 h 11"/>
                    <a:gd name="T106" fmla="*/ 11 w 41"/>
                    <a:gd name="T107" fmla="*/ 11 h 11"/>
                    <a:gd name="T108" fmla="*/ 11 w 41"/>
                    <a:gd name="T109" fmla="*/ 11 h 11"/>
                    <a:gd name="T110" fmla="*/ 11 w 41"/>
                    <a:gd name="T111" fmla="*/ 9 h 11"/>
                    <a:gd name="T112" fmla="*/ 11 w 41"/>
                    <a:gd name="T113" fmla="*/ 9 h 11"/>
                    <a:gd name="T114" fmla="*/ 5 w 41"/>
                    <a:gd name="T115" fmla="*/ 9 h 11"/>
                    <a:gd name="T116" fmla="*/ 0 w 41"/>
                    <a:gd name="T117" fmla="*/ 2 h 1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1"/>
                    <a:gd name="T178" fmla="*/ 0 h 11"/>
                    <a:gd name="T179" fmla="*/ 41 w 41"/>
                    <a:gd name="T180" fmla="*/ 11 h 1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1" h="11">
                      <a:moveTo>
                        <a:pt x="0" y="2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5"/>
                      </a:lnTo>
                      <a:lnTo>
                        <a:pt x="41" y="7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7" y="9"/>
                      </a:lnTo>
                      <a:lnTo>
                        <a:pt x="34" y="9"/>
                      </a:lnTo>
                      <a:lnTo>
                        <a:pt x="32" y="9"/>
                      </a:lnTo>
                      <a:lnTo>
                        <a:pt x="30" y="9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5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4" name="Freeform 551"/>
                <p:cNvSpPr>
                  <a:spLocks/>
                </p:cNvSpPr>
                <p:nvPr/>
              </p:nvSpPr>
              <p:spPr bwMode="auto">
                <a:xfrm>
                  <a:off x="2705" y="2668"/>
                  <a:ext cx="41" cy="16"/>
                </a:xfrm>
                <a:custGeom>
                  <a:avLst/>
                  <a:gdLst>
                    <a:gd name="T0" fmla="*/ 0 w 41"/>
                    <a:gd name="T1" fmla="*/ 16 h 16"/>
                    <a:gd name="T2" fmla="*/ 0 w 41"/>
                    <a:gd name="T3" fmla="*/ 10 h 16"/>
                    <a:gd name="T4" fmla="*/ 7 w 41"/>
                    <a:gd name="T5" fmla="*/ 10 h 16"/>
                    <a:gd name="T6" fmla="*/ 11 w 41"/>
                    <a:gd name="T7" fmla="*/ 10 h 16"/>
                    <a:gd name="T8" fmla="*/ 14 w 41"/>
                    <a:gd name="T9" fmla="*/ 10 h 16"/>
                    <a:gd name="T10" fmla="*/ 12 w 41"/>
                    <a:gd name="T11" fmla="*/ 8 h 16"/>
                    <a:gd name="T12" fmla="*/ 12 w 41"/>
                    <a:gd name="T13" fmla="*/ 8 h 16"/>
                    <a:gd name="T14" fmla="*/ 12 w 41"/>
                    <a:gd name="T15" fmla="*/ 8 h 16"/>
                    <a:gd name="T16" fmla="*/ 11 w 41"/>
                    <a:gd name="T17" fmla="*/ 8 h 16"/>
                    <a:gd name="T18" fmla="*/ 11 w 41"/>
                    <a:gd name="T19" fmla="*/ 6 h 16"/>
                    <a:gd name="T20" fmla="*/ 11 w 41"/>
                    <a:gd name="T21" fmla="*/ 6 h 16"/>
                    <a:gd name="T22" fmla="*/ 11 w 41"/>
                    <a:gd name="T23" fmla="*/ 6 h 16"/>
                    <a:gd name="T24" fmla="*/ 11 w 41"/>
                    <a:gd name="T25" fmla="*/ 4 h 16"/>
                    <a:gd name="T26" fmla="*/ 11 w 41"/>
                    <a:gd name="T27" fmla="*/ 4 h 16"/>
                    <a:gd name="T28" fmla="*/ 11 w 41"/>
                    <a:gd name="T29" fmla="*/ 2 h 16"/>
                    <a:gd name="T30" fmla="*/ 11 w 41"/>
                    <a:gd name="T31" fmla="*/ 2 h 16"/>
                    <a:gd name="T32" fmla="*/ 12 w 41"/>
                    <a:gd name="T33" fmla="*/ 0 h 16"/>
                    <a:gd name="T34" fmla="*/ 14 w 41"/>
                    <a:gd name="T35" fmla="*/ 0 h 16"/>
                    <a:gd name="T36" fmla="*/ 16 w 41"/>
                    <a:gd name="T37" fmla="*/ 0 h 16"/>
                    <a:gd name="T38" fmla="*/ 21 w 41"/>
                    <a:gd name="T39" fmla="*/ 0 h 16"/>
                    <a:gd name="T40" fmla="*/ 27 w 41"/>
                    <a:gd name="T41" fmla="*/ 0 h 16"/>
                    <a:gd name="T42" fmla="*/ 32 w 41"/>
                    <a:gd name="T43" fmla="*/ 0 h 16"/>
                    <a:gd name="T44" fmla="*/ 36 w 41"/>
                    <a:gd name="T45" fmla="*/ 0 h 16"/>
                    <a:gd name="T46" fmla="*/ 41 w 41"/>
                    <a:gd name="T47" fmla="*/ 0 h 16"/>
                    <a:gd name="T48" fmla="*/ 41 w 41"/>
                    <a:gd name="T49" fmla="*/ 6 h 16"/>
                    <a:gd name="T50" fmla="*/ 25 w 41"/>
                    <a:gd name="T51" fmla="*/ 6 h 16"/>
                    <a:gd name="T52" fmla="*/ 20 w 41"/>
                    <a:gd name="T53" fmla="*/ 6 h 16"/>
                    <a:gd name="T54" fmla="*/ 20 w 41"/>
                    <a:gd name="T55" fmla="*/ 6 h 16"/>
                    <a:gd name="T56" fmla="*/ 20 w 41"/>
                    <a:gd name="T57" fmla="*/ 6 h 16"/>
                    <a:gd name="T58" fmla="*/ 20 w 41"/>
                    <a:gd name="T59" fmla="*/ 8 h 16"/>
                    <a:gd name="T60" fmla="*/ 20 w 41"/>
                    <a:gd name="T61" fmla="*/ 8 h 16"/>
                    <a:gd name="T62" fmla="*/ 20 w 41"/>
                    <a:gd name="T63" fmla="*/ 8 h 16"/>
                    <a:gd name="T64" fmla="*/ 21 w 41"/>
                    <a:gd name="T65" fmla="*/ 8 h 16"/>
                    <a:gd name="T66" fmla="*/ 21 w 41"/>
                    <a:gd name="T67" fmla="*/ 10 h 16"/>
                    <a:gd name="T68" fmla="*/ 23 w 41"/>
                    <a:gd name="T69" fmla="*/ 10 h 16"/>
                    <a:gd name="T70" fmla="*/ 25 w 41"/>
                    <a:gd name="T71" fmla="*/ 10 h 16"/>
                    <a:gd name="T72" fmla="*/ 27 w 41"/>
                    <a:gd name="T73" fmla="*/ 10 h 16"/>
                    <a:gd name="T74" fmla="*/ 30 w 41"/>
                    <a:gd name="T75" fmla="*/ 10 h 16"/>
                    <a:gd name="T76" fmla="*/ 34 w 41"/>
                    <a:gd name="T77" fmla="*/ 10 h 16"/>
                    <a:gd name="T78" fmla="*/ 37 w 41"/>
                    <a:gd name="T79" fmla="*/ 10 h 16"/>
                    <a:gd name="T80" fmla="*/ 41 w 41"/>
                    <a:gd name="T81" fmla="*/ 10 h 16"/>
                    <a:gd name="T82" fmla="*/ 41 w 41"/>
                    <a:gd name="T83" fmla="*/ 16 h 16"/>
                    <a:gd name="T84" fmla="*/ 30 w 41"/>
                    <a:gd name="T85" fmla="*/ 16 h 16"/>
                    <a:gd name="T86" fmla="*/ 21 w 41"/>
                    <a:gd name="T87" fmla="*/ 16 h 16"/>
                    <a:gd name="T88" fmla="*/ 11 w 41"/>
                    <a:gd name="T89" fmla="*/ 16 h 16"/>
                    <a:gd name="T90" fmla="*/ 0 w 41"/>
                    <a:gd name="T91" fmla="*/ 16 h 1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"/>
                    <a:gd name="T139" fmla="*/ 0 h 16"/>
                    <a:gd name="T140" fmla="*/ 41 w 41"/>
                    <a:gd name="T141" fmla="*/ 16 h 1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25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7" y="10"/>
                      </a:lnTo>
                      <a:lnTo>
                        <a:pt x="41" y="10"/>
                      </a:lnTo>
                      <a:lnTo>
                        <a:pt x="41" y="16"/>
                      </a:lnTo>
                      <a:lnTo>
                        <a:pt x="30" y="16"/>
                      </a:lnTo>
                      <a:lnTo>
                        <a:pt x="21" y="16"/>
                      </a:lnTo>
                      <a:lnTo>
                        <a:pt x="11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5" name="Freeform 552"/>
                <p:cNvSpPr>
                  <a:spLocks/>
                </p:cNvSpPr>
                <p:nvPr/>
              </p:nvSpPr>
              <p:spPr bwMode="auto">
                <a:xfrm>
                  <a:off x="2716" y="2633"/>
                  <a:ext cx="43" cy="18"/>
                </a:xfrm>
                <a:custGeom>
                  <a:avLst/>
                  <a:gdLst>
                    <a:gd name="T0" fmla="*/ 0 w 43"/>
                    <a:gd name="T1" fmla="*/ 18 h 18"/>
                    <a:gd name="T2" fmla="*/ 0 w 43"/>
                    <a:gd name="T3" fmla="*/ 12 h 18"/>
                    <a:gd name="T4" fmla="*/ 5 w 43"/>
                    <a:gd name="T5" fmla="*/ 10 h 18"/>
                    <a:gd name="T6" fmla="*/ 10 w 43"/>
                    <a:gd name="T7" fmla="*/ 10 h 18"/>
                    <a:gd name="T8" fmla="*/ 16 w 43"/>
                    <a:gd name="T9" fmla="*/ 10 h 18"/>
                    <a:gd name="T10" fmla="*/ 19 w 43"/>
                    <a:gd name="T11" fmla="*/ 8 h 18"/>
                    <a:gd name="T12" fmla="*/ 16 w 43"/>
                    <a:gd name="T13" fmla="*/ 8 h 18"/>
                    <a:gd name="T14" fmla="*/ 10 w 43"/>
                    <a:gd name="T15" fmla="*/ 8 h 18"/>
                    <a:gd name="T16" fmla="*/ 5 w 43"/>
                    <a:gd name="T17" fmla="*/ 6 h 18"/>
                    <a:gd name="T18" fmla="*/ 0 w 43"/>
                    <a:gd name="T19" fmla="*/ 6 h 18"/>
                    <a:gd name="T20" fmla="*/ 0 w 43"/>
                    <a:gd name="T21" fmla="*/ 0 h 18"/>
                    <a:gd name="T22" fmla="*/ 32 w 43"/>
                    <a:gd name="T23" fmla="*/ 6 h 18"/>
                    <a:gd name="T24" fmla="*/ 34 w 43"/>
                    <a:gd name="T25" fmla="*/ 6 h 18"/>
                    <a:gd name="T26" fmla="*/ 35 w 43"/>
                    <a:gd name="T27" fmla="*/ 8 h 18"/>
                    <a:gd name="T28" fmla="*/ 37 w 43"/>
                    <a:gd name="T29" fmla="*/ 8 h 18"/>
                    <a:gd name="T30" fmla="*/ 39 w 43"/>
                    <a:gd name="T31" fmla="*/ 8 h 18"/>
                    <a:gd name="T32" fmla="*/ 41 w 43"/>
                    <a:gd name="T33" fmla="*/ 10 h 18"/>
                    <a:gd name="T34" fmla="*/ 41 w 43"/>
                    <a:gd name="T35" fmla="*/ 10 h 18"/>
                    <a:gd name="T36" fmla="*/ 43 w 43"/>
                    <a:gd name="T37" fmla="*/ 10 h 18"/>
                    <a:gd name="T38" fmla="*/ 43 w 43"/>
                    <a:gd name="T39" fmla="*/ 12 h 18"/>
                    <a:gd name="T40" fmla="*/ 43 w 43"/>
                    <a:gd name="T41" fmla="*/ 14 h 18"/>
                    <a:gd name="T42" fmla="*/ 43 w 43"/>
                    <a:gd name="T43" fmla="*/ 14 h 18"/>
                    <a:gd name="T44" fmla="*/ 41 w 43"/>
                    <a:gd name="T45" fmla="*/ 14 h 18"/>
                    <a:gd name="T46" fmla="*/ 41 w 43"/>
                    <a:gd name="T47" fmla="*/ 16 h 18"/>
                    <a:gd name="T48" fmla="*/ 39 w 43"/>
                    <a:gd name="T49" fmla="*/ 16 h 18"/>
                    <a:gd name="T50" fmla="*/ 37 w 43"/>
                    <a:gd name="T51" fmla="*/ 16 h 18"/>
                    <a:gd name="T52" fmla="*/ 35 w 43"/>
                    <a:gd name="T53" fmla="*/ 16 h 18"/>
                    <a:gd name="T54" fmla="*/ 34 w 43"/>
                    <a:gd name="T55" fmla="*/ 16 h 18"/>
                    <a:gd name="T56" fmla="*/ 34 w 43"/>
                    <a:gd name="T57" fmla="*/ 16 h 18"/>
                    <a:gd name="T58" fmla="*/ 34 w 43"/>
                    <a:gd name="T59" fmla="*/ 16 h 18"/>
                    <a:gd name="T60" fmla="*/ 34 w 43"/>
                    <a:gd name="T61" fmla="*/ 14 h 18"/>
                    <a:gd name="T62" fmla="*/ 34 w 43"/>
                    <a:gd name="T63" fmla="*/ 14 h 18"/>
                    <a:gd name="T64" fmla="*/ 34 w 43"/>
                    <a:gd name="T65" fmla="*/ 14 h 18"/>
                    <a:gd name="T66" fmla="*/ 34 w 43"/>
                    <a:gd name="T67" fmla="*/ 12 h 18"/>
                    <a:gd name="T68" fmla="*/ 34 w 43"/>
                    <a:gd name="T69" fmla="*/ 12 h 18"/>
                    <a:gd name="T70" fmla="*/ 32 w 43"/>
                    <a:gd name="T71" fmla="*/ 12 h 18"/>
                    <a:gd name="T72" fmla="*/ 32 w 43"/>
                    <a:gd name="T73" fmla="*/ 12 h 18"/>
                    <a:gd name="T74" fmla="*/ 32 w 43"/>
                    <a:gd name="T75" fmla="*/ 12 h 18"/>
                    <a:gd name="T76" fmla="*/ 30 w 43"/>
                    <a:gd name="T77" fmla="*/ 12 h 18"/>
                    <a:gd name="T78" fmla="*/ 23 w 43"/>
                    <a:gd name="T79" fmla="*/ 14 h 18"/>
                    <a:gd name="T80" fmla="*/ 16 w 43"/>
                    <a:gd name="T81" fmla="*/ 16 h 18"/>
                    <a:gd name="T82" fmla="*/ 7 w 43"/>
                    <a:gd name="T83" fmla="*/ 16 h 18"/>
                    <a:gd name="T84" fmla="*/ 0 w 43"/>
                    <a:gd name="T85" fmla="*/ 18 h 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3"/>
                    <a:gd name="T130" fmla="*/ 0 h 18"/>
                    <a:gd name="T131" fmla="*/ 43 w 43"/>
                    <a:gd name="T132" fmla="*/ 18 h 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3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9" y="8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23" y="14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6" name="Freeform 553"/>
                <p:cNvSpPr>
                  <a:spLocks/>
                </p:cNvSpPr>
                <p:nvPr/>
              </p:nvSpPr>
              <p:spPr bwMode="auto">
                <a:xfrm>
                  <a:off x="2705" y="2613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11 w 41"/>
                    <a:gd name="T5" fmla="*/ 0 h 6"/>
                    <a:gd name="T6" fmla="*/ 21 w 41"/>
                    <a:gd name="T7" fmla="*/ 0 h 6"/>
                    <a:gd name="T8" fmla="*/ 30 w 41"/>
                    <a:gd name="T9" fmla="*/ 0 h 6"/>
                    <a:gd name="T10" fmla="*/ 41 w 41"/>
                    <a:gd name="T11" fmla="*/ 0 h 6"/>
                    <a:gd name="T12" fmla="*/ 41 w 41"/>
                    <a:gd name="T13" fmla="*/ 6 h 6"/>
                    <a:gd name="T14" fmla="*/ 30 w 41"/>
                    <a:gd name="T15" fmla="*/ 6 h 6"/>
                    <a:gd name="T16" fmla="*/ 21 w 41"/>
                    <a:gd name="T17" fmla="*/ 6 h 6"/>
                    <a:gd name="T18" fmla="*/ 11 w 41"/>
                    <a:gd name="T19" fmla="*/ 6 h 6"/>
                    <a:gd name="T20" fmla="*/ 0 w 41"/>
                    <a:gd name="T21" fmla="*/ 6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6"/>
                    <a:gd name="T35" fmla="*/ 41 w 41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0" y="6"/>
                      </a:lnTo>
                      <a:lnTo>
                        <a:pt x="21" y="6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7" name="Freeform 554"/>
                <p:cNvSpPr>
                  <a:spLocks noEditPoints="1"/>
                </p:cNvSpPr>
                <p:nvPr/>
              </p:nvSpPr>
              <p:spPr bwMode="auto">
                <a:xfrm>
                  <a:off x="2716" y="2584"/>
                  <a:ext cx="41" cy="16"/>
                </a:xfrm>
                <a:custGeom>
                  <a:avLst/>
                  <a:gdLst>
                    <a:gd name="T0" fmla="*/ 30 w 41"/>
                    <a:gd name="T1" fmla="*/ 16 h 16"/>
                    <a:gd name="T2" fmla="*/ 10 w 41"/>
                    <a:gd name="T3" fmla="*/ 16 h 16"/>
                    <a:gd name="T4" fmla="*/ 0 w 41"/>
                    <a:gd name="T5" fmla="*/ 16 h 16"/>
                    <a:gd name="T6" fmla="*/ 0 w 41"/>
                    <a:gd name="T7" fmla="*/ 12 h 16"/>
                    <a:gd name="T8" fmla="*/ 3 w 41"/>
                    <a:gd name="T9" fmla="*/ 10 h 16"/>
                    <a:gd name="T10" fmla="*/ 1 w 41"/>
                    <a:gd name="T11" fmla="*/ 10 h 16"/>
                    <a:gd name="T12" fmla="*/ 0 w 41"/>
                    <a:gd name="T13" fmla="*/ 8 h 16"/>
                    <a:gd name="T14" fmla="*/ 0 w 41"/>
                    <a:gd name="T15" fmla="*/ 8 h 16"/>
                    <a:gd name="T16" fmla="*/ 0 w 41"/>
                    <a:gd name="T17" fmla="*/ 4 h 16"/>
                    <a:gd name="T18" fmla="*/ 1 w 41"/>
                    <a:gd name="T19" fmla="*/ 4 h 16"/>
                    <a:gd name="T20" fmla="*/ 7 w 41"/>
                    <a:gd name="T21" fmla="*/ 2 h 16"/>
                    <a:gd name="T22" fmla="*/ 12 w 41"/>
                    <a:gd name="T23" fmla="*/ 0 h 16"/>
                    <a:gd name="T24" fmla="*/ 19 w 41"/>
                    <a:gd name="T25" fmla="*/ 0 h 16"/>
                    <a:gd name="T26" fmla="*/ 25 w 41"/>
                    <a:gd name="T27" fmla="*/ 2 h 16"/>
                    <a:gd name="T28" fmla="*/ 28 w 41"/>
                    <a:gd name="T29" fmla="*/ 4 h 16"/>
                    <a:gd name="T30" fmla="*/ 30 w 41"/>
                    <a:gd name="T31" fmla="*/ 6 h 16"/>
                    <a:gd name="T32" fmla="*/ 30 w 41"/>
                    <a:gd name="T33" fmla="*/ 8 h 16"/>
                    <a:gd name="T34" fmla="*/ 30 w 41"/>
                    <a:gd name="T35" fmla="*/ 10 h 16"/>
                    <a:gd name="T36" fmla="*/ 28 w 41"/>
                    <a:gd name="T37" fmla="*/ 10 h 16"/>
                    <a:gd name="T38" fmla="*/ 26 w 41"/>
                    <a:gd name="T39" fmla="*/ 12 h 16"/>
                    <a:gd name="T40" fmla="*/ 34 w 41"/>
                    <a:gd name="T41" fmla="*/ 12 h 16"/>
                    <a:gd name="T42" fmla="*/ 41 w 41"/>
                    <a:gd name="T43" fmla="*/ 12 h 16"/>
                    <a:gd name="T44" fmla="*/ 41 w 41"/>
                    <a:gd name="T45" fmla="*/ 16 h 16"/>
                    <a:gd name="T46" fmla="*/ 41 w 41"/>
                    <a:gd name="T47" fmla="*/ 16 h 16"/>
                    <a:gd name="T48" fmla="*/ 18 w 41"/>
                    <a:gd name="T49" fmla="*/ 12 h 16"/>
                    <a:gd name="T50" fmla="*/ 19 w 41"/>
                    <a:gd name="T51" fmla="*/ 10 h 16"/>
                    <a:gd name="T52" fmla="*/ 21 w 41"/>
                    <a:gd name="T53" fmla="*/ 10 h 16"/>
                    <a:gd name="T54" fmla="*/ 21 w 41"/>
                    <a:gd name="T55" fmla="*/ 8 h 16"/>
                    <a:gd name="T56" fmla="*/ 19 w 41"/>
                    <a:gd name="T57" fmla="*/ 6 h 16"/>
                    <a:gd name="T58" fmla="*/ 16 w 41"/>
                    <a:gd name="T59" fmla="*/ 6 h 16"/>
                    <a:gd name="T60" fmla="*/ 12 w 41"/>
                    <a:gd name="T61" fmla="*/ 6 h 16"/>
                    <a:gd name="T62" fmla="*/ 9 w 41"/>
                    <a:gd name="T63" fmla="*/ 8 h 16"/>
                    <a:gd name="T64" fmla="*/ 9 w 41"/>
                    <a:gd name="T65" fmla="*/ 10 h 16"/>
                    <a:gd name="T66" fmla="*/ 9 w 41"/>
                    <a:gd name="T67" fmla="*/ 10 h 16"/>
                    <a:gd name="T68" fmla="*/ 12 w 41"/>
                    <a:gd name="T69" fmla="*/ 12 h 16"/>
                    <a:gd name="T70" fmla="*/ 16 w 41"/>
                    <a:gd name="T71" fmla="*/ 12 h 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16"/>
                    <a:gd name="T110" fmla="*/ 41 w 41"/>
                    <a:gd name="T111" fmla="*/ 16 h 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16">
                      <a:moveTo>
                        <a:pt x="41" y="16"/>
                      </a:moveTo>
                      <a:lnTo>
                        <a:pt x="30" y="16"/>
                      </a:lnTo>
                      <a:lnTo>
                        <a:pt x="21" y="16"/>
                      </a:lnTo>
                      <a:lnTo>
                        <a:pt x="1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6" y="12"/>
                      </a:lnTo>
                      <a:lnTo>
                        <a:pt x="30" y="12"/>
                      </a:lnTo>
                      <a:lnTo>
                        <a:pt x="34" y="12"/>
                      </a:lnTo>
                      <a:lnTo>
                        <a:pt x="37" y="12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close/>
                      <a:moveTo>
                        <a:pt x="16" y="12"/>
                      </a:move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8" name="Freeform 555"/>
                <p:cNvSpPr>
                  <a:spLocks/>
                </p:cNvSpPr>
                <p:nvPr/>
              </p:nvSpPr>
              <p:spPr bwMode="auto">
                <a:xfrm>
                  <a:off x="2716" y="2555"/>
                  <a:ext cx="30" cy="12"/>
                </a:xfrm>
                <a:custGeom>
                  <a:avLst/>
                  <a:gdLst>
                    <a:gd name="T0" fmla="*/ 0 w 30"/>
                    <a:gd name="T1" fmla="*/ 12 h 12"/>
                    <a:gd name="T2" fmla="*/ 0 w 30"/>
                    <a:gd name="T3" fmla="*/ 6 h 12"/>
                    <a:gd name="T4" fmla="*/ 5 w 30"/>
                    <a:gd name="T5" fmla="*/ 6 h 12"/>
                    <a:gd name="T6" fmla="*/ 3 w 30"/>
                    <a:gd name="T7" fmla="*/ 6 h 12"/>
                    <a:gd name="T8" fmla="*/ 1 w 30"/>
                    <a:gd name="T9" fmla="*/ 6 h 12"/>
                    <a:gd name="T10" fmla="*/ 1 w 30"/>
                    <a:gd name="T11" fmla="*/ 4 h 12"/>
                    <a:gd name="T12" fmla="*/ 0 w 30"/>
                    <a:gd name="T13" fmla="*/ 4 h 12"/>
                    <a:gd name="T14" fmla="*/ 0 w 30"/>
                    <a:gd name="T15" fmla="*/ 4 h 12"/>
                    <a:gd name="T16" fmla="*/ 0 w 30"/>
                    <a:gd name="T17" fmla="*/ 4 h 12"/>
                    <a:gd name="T18" fmla="*/ 0 w 30"/>
                    <a:gd name="T19" fmla="*/ 2 h 12"/>
                    <a:gd name="T20" fmla="*/ 0 w 30"/>
                    <a:gd name="T21" fmla="*/ 2 h 12"/>
                    <a:gd name="T22" fmla="*/ 0 w 30"/>
                    <a:gd name="T23" fmla="*/ 2 h 12"/>
                    <a:gd name="T24" fmla="*/ 1 w 30"/>
                    <a:gd name="T25" fmla="*/ 0 h 12"/>
                    <a:gd name="T26" fmla="*/ 3 w 30"/>
                    <a:gd name="T27" fmla="*/ 0 h 12"/>
                    <a:gd name="T28" fmla="*/ 5 w 30"/>
                    <a:gd name="T29" fmla="*/ 2 h 12"/>
                    <a:gd name="T30" fmla="*/ 7 w 30"/>
                    <a:gd name="T31" fmla="*/ 2 h 12"/>
                    <a:gd name="T32" fmla="*/ 9 w 30"/>
                    <a:gd name="T33" fmla="*/ 2 h 12"/>
                    <a:gd name="T34" fmla="*/ 9 w 30"/>
                    <a:gd name="T35" fmla="*/ 2 h 12"/>
                    <a:gd name="T36" fmla="*/ 9 w 30"/>
                    <a:gd name="T37" fmla="*/ 4 h 12"/>
                    <a:gd name="T38" fmla="*/ 9 w 30"/>
                    <a:gd name="T39" fmla="*/ 4 h 12"/>
                    <a:gd name="T40" fmla="*/ 9 w 30"/>
                    <a:gd name="T41" fmla="*/ 4 h 12"/>
                    <a:gd name="T42" fmla="*/ 9 w 30"/>
                    <a:gd name="T43" fmla="*/ 4 h 12"/>
                    <a:gd name="T44" fmla="*/ 9 w 30"/>
                    <a:gd name="T45" fmla="*/ 4 h 12"/>
                    <a:gd name="T46" fmla="*/ 10 w 30"/>
                    <a:gd name="T47" fmla="*/ 6 h 12"/>
                    <a:gd name="T48" fmla="*/ 12 w 30"/>
                    <a:gd name="T49" fmla="*/ 6 h 12"/>
                    <a:gd name="T50" fmla="*/ 14 w 30"/>
                    <a:gd name="T51" fmla="*/ 6 h 12"/>
                    <a:gd name="T52" fmla="*/ 19 w 30"/>
                    <a:gd name="T53" fmla="*/ 6 h 12"/>
                    <a:gd name="T54" fmla="*/ 30 w 30"/>
                    <a:gd name="T55" fmla="*/ 6 h 12"/>
                    <a:gd name="T56" fmla="*/ 30 w 30"/>
                    <a:gd name="T57" fmla="*/ 12 h 12"/>
                    <a:gd name="T58" fmla="*/ 23 w 30"/>
                    <a:gd name="T59" fmla="*/ 12 h 12"/>
                    <a:gd name="T60" fmla="*/ 16 w 30"/>
                    <a:gd name="T61" fmla="*/ 12 h 12"/>
                    <a:gd name="T62" fmla="*/ 7 w 30"/>
                    <a:gd name="T63" fmla="*/ 12 h 12"/>
                    <a:gd name="T64" fmla="*/ 0 w 30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12"/>
                    <a:gd name="T101" fmla="*/ 30 w 30"/>
                    <a:gd name="T102" fmla="*/ 12 h 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9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lnTo>
                        <a:pt x="23" y="12"/>
                      </a:lnTo>
                      <a:lnTo>
                        <a:pt x="16" y="12"/>
                      </a:lnTo>
                      <a:lnTo>
                        <a:pt x="7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9" name="Freeform 556"/>
                <p:cNvSpPr>
                  <a:spLocks noEditPoints="1"/>
                </p:cNvSpPr>
                <p:nvPr/>
              </p:nvSpPr>
              <p:spPr bwMode="auto">
                <a:xfrm>
                  <a:off x="2716" y="2527"/>
                  <a:ext cx="30" cy="18"/>
                </a:xfrm>
                <a:custGeom>
                  <a:avLst/>
                  <a:gdLst>
                    <a:gd name="T0" fmla="*/ 16 w 30"/>
                    <a:gd name="T1" fmla="*/ 18 h 18"/>
                    <a:gd name="T2" fmla="*/ 12 w 30"/>
                    <a:gd name="T3" fmla="*/ 18 h 18"/>
                    <a:gd name="T4" fmla="*/ 9 w 30"/>
                    <a:gd name="T5" fmla="*/ 18 h 18"/>
                    <a:gd name="T6" fmla="*/ 7 w 30"/>
                    <a:gd name="T7" fmla="*/ 16 h 18"/>
                    <a:gd name="T8" fmla="*/ 3 w 30"/>
                    <a:gd name="T9" fmla="*/ 16 h 18"/>
                    <a:gd name="T10" fmla="*/ 1 w 30"/>
                    <a:gd name="T11" fmla="*/ 14 h 18"/>
                    <a:gd name="T12" fmla="*/ 0 w 30"/>
                    <a:gd name="T13" fmla="*/ 12 h 18"/>
                    <a:gd name="T14" fmla="*/ 0 w 30"/>
                    <a:gd name="T15" fmla="*/ 10 h 18"/>
                    <a:gd name="T16" fmla="*/ 0 w 30"/>
                    <a:gd name="T17" fmla="*/ 8 h 18"/>
                    <a:gd name="T18" fmla="*/ 1 w 30"/>
                    <a:gd name="T19" fmla="*/ 6 h 18"/>
                    <a:gd name="T20" fmla="*/ 3 w 30"/>
                    <a:gd name="T21" fmla="*/ 4 h 18"/>
                    <a:gd name="T22" fmla="*/ 5 w 30"/>
                    <a:gd name="T23" fmla="*/ 2 h 18"/>
                    <a:gd name="T24" fmla="*/ 7 w 30"/>
                    <a:gd name="T25" fmla="*/ 2 h 18"/>
                    <a:gd name="T26" fmla="*/ 9 w 30"/>
                    <a:gd name="T27" fmla="*/ 2 h 18"/>
                    <a:gd name="T28" fmla="*/ 12 w 30"/>
                    <a:gd name="T29" fmla="*/ 0 h 18"/>
                    <a:gd name="T30" fmla="*/ 14 w 30"/>
                    <a:gd name="T31" fmla="*/ 0 h 18"/>
                    <a:gd name="T32" fmla="*/ 18 w 30"/>
                    <a:gd name="T33" fmla="*/ 0 h 18"/>
                    <a:gd name="T34" fmla="*/ 21 w 30"/>
                    <a:gd name="T35" fmla="*/ 2 h 18"/>
                    <a:gd name="T36" fmla="*/ 25 w 30"/>
                    <a:gd name="T37" fmla="*/ 2 h 18"/>
                    <a:gd name="T38" fmla="*/ 26 w 30"/>
                    <a:gd name="T39" fmla="*/ 2 h 18"/>
                    <a:gd name="T40" fmla="*/ 28 w 30"/>
                    <a:gd name="T41" fmla="*/ 6 h 18"/>
                    <a:gd name="T42" fmla="*/ 30 w 30"/>
                    <a:gd name="T43" fmla="*/ 8 h 18"/>
                    <a:gd name="T44" fmla="*/ 30 w 30"/>
                    <a:gd name="T45" fmla="*/ 10 h 18"/>
                    <a:gd name="T46" fmla="*/ 30 w 30"/>
                    <a:gd name="T47" fmla="*/ 12 h 18"/>
                    <a:gd name="T48" fmla="*/ 30 w 30"/>
                    <a:gd name="T49" fmla="*/ 12 h 18"/>
                    <a:gd name="T50" fmla="*/ 28 w 30"/>
                    <a:gd name="T51" fmla="*/ 14 h 18"/>
                    <a:gd name="T52" fmla="*/ 26 w 30"/>
                    <a:gd name="T53" fmla="*/ 14 h 18"/>
                    <a:gd name="T54" fmla="*/ 21 w 30"/>
                    <a:gd name="T55" fmla="*/ 16 h 18"/>
                    <a:gd name="T56" fmla="*/ 19 w 30"/>
                    <a:gd name="T57" fmla="*/ 18 h 18"/>
                    <a:gd name="T58" fmla="*/ 16 w 30"/>
                    <a:gd name="T59" fmla="*/ 18 h 18"/>
                    <a:gd name="T60" fmla="*/ 16 w 30"/>
                    <a:gd name="T61" fmla="*/ 18 h 18"/>
                    <a:gd name="T62" fmla="*/ 16 w 30"/>
                    <a:gd name="T63" fmla="*/ 12 h 18"/>
                    <a:gd name="T64" fmla="*/ 21 w 30"/>
                    <a:gd name="T65" fmla="*/ 12 h 18"/>
                    <a:gd name="T66" fmla="*/ 23 w 30"/>
                    <a:gd name="T67" fmla="*/ 10 h 18"/>
                    <a:gd name="T68" fmla="*/ 23 w 30"/>
                    <a:gd name="T69" fmla="*/ 10 h 18"/>
                    <a:gd name="T70" fmla="*/ 23 w 30"/>
                    <a:gd name="T71" fmla="*/ 10 h 18"/>
                    <a:gd name="T72" fmla="*/ 23 w 30"/>
                    <a:gd name="T73" fmla="*/ 8 h 18"/>
                    <a:gd name="T74" fmla="*/ 23 w 30"/>
                    <a:gd name="T75" fmla="*/ 8 h 18"/>
                    <a:gd name="T76" fmla="*/ 23 w 30"/>
                    <a:gd name="T77" fmla="*/ 8 h 18"/>
                    <a:gd name="T78" fmla="*/ 21 w 30"/>
                    <a:gd name="T79" fmla="*/ 8 h 18"/>
                    <a:gd name="T80" fmla="*/ 19 w 30"/>
                    <a:gd name="T81" fmla="*/ 6 h 18"/>
                    <a:gd name="T82" fmla="*/ 18 w 30"/>
                    <a:gd name="T83" fmla="*/ 6 h 18"/>
                    <a:gd name="T84" fmla="*/ 16 w 30"/>
                    <a:gd name="T85" fmla="*/ 6 h 18"/>
                    <a:gd name="T86" fmla="*/ 14 w 30"/>
                    <a:gd name="T87" fmla="*/ 6 h 18"/>
                    <a:gd name="T88" fmla="*/ 12 w 30"/>
                    <a:gd name="T89" fmla="*/ 6 h 18"/>
                    <a:gd name="T90" fmla="*/ 10 w 30"/>
                    <a:gd name="T91" fmla="*/ 6 h 18"/>
                    <a:gd name="T92" fmla="*/ 9 w 30"/>
                    <a:gd name="T93" fmla="*/ 8 h 18"/>
                    <a:gd name="T94" fmla="*/ 9 w 30"/>
                    <a:gd name="T95" fmla="*/ 8 h 18"/>
                    <a:gd name="T96" fmla="*/ 9 w 30"/>
                    <a:gd name="T97" fmla="*/ 8 h 18"/>
                    <a:gd name="T98" fmla="*/ 7 w 30"/>
                    <a:gd name="T99" fmla="*/ 8 h 18"/>
                    <a:gd name="T100" fmla="*/ 7 w 30"/>
                    <a:gd name="T101" fmla="*/ 10 h 18"/>
                    <a:gd name="T102" fmla="*/ 7 w 30"/>
                    <a:gd name="T103" fmla="*/ 10 h 18"/>
                    <a:gd name="T104" fmla="*/ 9 w 30"/>
                    <a:gd name="T105" fmla="*/ 10 h 18"/>
                    <a:gd name="T106" fmla="*/ 9 w 30"/>
                    <a:gd name="T107" fmla="*/ 10 h 18"/>
                    <a:gd name="T108" fmla="*/ 9 w 30"/>
                    <a:gd name="T109" fmla="*/ 12 h 18"/>
                    <a:gd name="T110" fmla="*/ 12 w 30"/>
                    <a:gd name="T111" fmla="*/ 12 h 18"/>
                    <a:gd name="T112" fmla="*/ 14 w 30"/>
                    <a:gd name="T113" fmla="*/ 12 h 18"/>
                    <a:gd name="T114" fmla="*/ 16 w 30"/>
                    <a:gd name="T115" fmla="*/ 12 h 18"/>
                    <a:gd name="T116" fmla="*/ 16 w 30"/>
                    <a:gd name="T117" fmla="*/ 12 h 1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0"/>
                    <a:gd name="T178" fmla="*/ 0 h 18"/>
                    <a:gd name="T179" fmla="*/ 30 w 30"/>
                    <a:gd name="T180" fmla="*/ 18 h 1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0" h="18">
                      <a:moveTo>
                        <a:pt x="16" y="18"/>
                      </a:moveTo>
                      <a:lnTo>
                        <a:pt x="12" y="18"/>
                      </a:lnTo>
                      <a:lnTo>
                        <a:pt x="9" y="18"/>
                      </a:lnTo>
                      <a:lnTo>
                        <a:pt x="7" y="16"/>
                      </a:lnTo>
                      <a:lnTo>
                        <a:pt x="3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1" y="16"/>
                      </a:lnTo>
                      <a:lnTo>
                        <a:pt x="19" y="18"/>
                      </a:lnTo>
                      <a:lnTo>
                        <a:pt x="16" y="18"/>
                      </a:lnTo>
                      <a:close/>
                      <a:moveTo>
                        <a:pt x="16" y="12"/>
                      </a:move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0" name="Freeform 557"/>
                <p:cNvSpPr>
                  <a:spLocks noEditPoints="1"/>
                </p:cNvSpPr>
                <p:nvPr/>
              </p:nvSpPr>
              <p:spPr bwMode="auto">
                <a:xfrm>
                  <a:off x="2716" y="2494"/>
                  <a:ext cx="41" cy="16"/>
                </a:xfrm>
                <a:custGeom>
                  <a:avLst/>
                  <a:gdLst>
                    <a:gd name="T0" fmla="*/ 30 w 41"/>
                    <a:gd name="T1" fmla="*/ 16 h 16"/>
                    <a:gd name="T2" fmla="*/ 10 w 41"/>
                    <a:gd name="T3" fmla="*/ 16 h 16"/>
                    <a:gd name="T4" fmla="*/ 0 w 41"/>
                    <a:gd name="T5" fmla="*/ 10 h 16"/>
                    <a:gd name="T6" fmla="*/ 3 w 41"/>
                    <a:gd name="T7" fmla="*/ 10 h 16"/>
                    <a:gd name="T8" fmla="*/ 1 w 41"/>
                    <a:gd name="T9" fmla="*/ 8 h 16"/>
                    <a:gd name="T10" fmla="*/ 0 w 41"/>
                    <a:gd name="T11" fmla="*/ 8 h 16"/>
                    <a:gd name="T12" fmla="*/ 0 w 41"/>
                    <a:gd name="T13" fmla="*/ 6 h 16"/>
                    <a:gd name="T14" fmla="*/ 0 w 41"/>
                    <a:gd name="T15" fmla="*/ 4 h 16"/>
                    <a:gd name="T16" fmla="*/ 1 w 41"/>
                    <a:gd name="T17" fmla="*/ 2 h 16"/>
                    <a:gd name="T18" fmla="*/ 7 w 41"/>
                    <a:gd name="T19" fmla="*/ 0 h 16"/>
                    <a:gd name="T20" fmla="*/ 12 w 41"/>
                    <a:gd name="T21" fmla="*/ 0 h 16"/>
                    <a:gd name="T22" fmla="*/ 19 w 41"/>
                    <a:gd name="T23" fmla="*/ 0 h 16"/>
                    <a:gd name="T24" fmla="*/ 25 w 41"/>
                    <a:gd name="T25" fmla="*/ 0 h 16"/>
                    <a:gd name="T26" fmla="*/ 28 w 41"/>
                    <a:gd name="T27" fmla="*/ 2 h 16"/>
                    <a:gd name="T28" fmla="*/ 30 w 41"/>
                    <a:gd name="T29" fmla="*/ 4 h 16"/>
                    <a:gd name="T30" fmla="*/ 30 w 41"/>
                    <a:gd name="T31" fmla="*/ 6 h 16"/>
                    <a:gd name="T32" fmla="*/ 30 w 41"/>
                    <a:gd name="T33" fmla="*/ 8 h 16"/>
                    <a:gd name="T34" fmla="*/ 28 w 41"/>
                    <a:gd name="T35" fmla="*/ 8 h 16"/>
                    <a:gd name="T36" fmla="*/ 28 w 41"/>
                    <a:gd name="T37" fmla="*/ 10 h 16"/>
                    <a:gd name="T38" fmla="*/ 30 w 41"/>
                    <a:gd name="T39" fmla="*/ 10 h 16"/>
                    <a:gd name="T40" fmla="*/ 37 w 41"/>
                    <a:gd name="T41" fmla="*/ 10 h 16"/>
                    <a:gd name="T42" fmla="*/ 41 w 41"/>
                    <a:gd name="T43" fmla="*/ 16 h 16"/>
                    <a:gd name="T44" fmla="*/ 16 w 41"/>
                    <a:gd name="T45" fmla="*/ 10 h 16"/>
                    <a:gd name="T46" fmla="*/ 19 w 41"/>
                    <a:gd name="T47" fmla="*/ 10 h 16"/>
                    <a:gd name="T48" fmla="*/ 21 w 41"/>
                    <a:gd name="T49" fmla="*/ 8 h 16"/>
                    <a:gd name="T50" fmla="*/ 21 w 41"/>
                    <a:gd name="T51" fmla="*/ 8 h 16"/>
                    <a:gd name="T52" fmla="*/ 21 w 41"/>
                    <a:gd name="T53" fmla="*/ 6 h 16"/>
                    <a:gd name="T54" fmla="*/ 18 w 41"/>
                    <a:gd name="T55" fmla="*/ 6 h 16"/>
                    <a:gd name="T56" fmla="*/ 14 w 41"/>
                    <a:gd name="T57" fmla="*/ 6 h 16"/>
                    <a:gd name="T58" fmla="*/ 9 w 41"/>
                    <a:gd name="T59" fmla="*/ 6 h 16"/>
                    <a:gd name="T60" fmla="*/ 9 w 41"/>
                    <a:gd name="T61" fmla="*/ 8 h 16"/>
                    <a:gd name="T62" fmla="*/ 9 w 41"/>
                    <a:gd name="T63" fmla="*/ 8 h 16"/>
                    <a:gd name="T64" fmla="*/ 12 w 41"/>
                    <a:gd name="T65" fmla="*/ 10 h 16"/>
                    <a:gd name="T66" fmla="*/ 16 w 41"/>
                    <a:gd name="T67" fmla="*/ 10 h 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16"/>
                    <a:gd name="T104" fmla="*/ 41 w 41"/>
                    <a:gd name="T105" fmla="*/ 16 h 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16">
                      <a:moveTo>
                        <a:pt x="41" y="16"/>
                      </a:moveTo>
                      <a:lnTo>
                        <a:pt x="30" y="16"/>
                      </a:lnTo>
                      <a:lnTo>
                        <a:pt x="21" y="16"/>
                      </a:lnTo>
                      <a:lnTo>
                        <a:pt x="10" y="16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7" y="10"/>
                      </a:lnTo>
                      <a:lnTo>
                        <a:pt x="41" y="10"/>
                      </a:lnTo>
                      <a:lnTo>
                        <a:pt x="41" y="16"/>
                      </a:lnTo>
                      <a:close/>
                      <a:moveTo>
                        <a:pt x="16" y="10"/>
                      </a:move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1" name="Freeform 558"/>
                <p:cNvSpPr>
                  <a:spLocks/>
                </p:cNvSpPr>
                <p:nvPr/>
              </p:nvSpPr>
              <p:spPr bwMode="auto">
                <a:xfrm>
                  <a:off x="2716" y="2461"/>
                  <a:ext cx="43" cy="16"/>
                </a:xfrm>
                <a:custGeom>
                  <a:avLst/>
                  <a:gdLst>
                    <a:gd name="T0" fmla="*/ 0 w 43"/>
                    <a:gd name="T1" fmla="*/ 16 h 16"/>
                    <a:gd name="T2" fmla="*/ 0 w 43"/>
                    <a:gd name="T3" fmla="*/ 10 h 16"/>
                    <a:gd name="T4" fmla="*/ 5 w 43"/>
                    <a:gd name="T5" fmla="*/ 10 h 16"/>
                    <a:gd name="T6" fmla="*/ 10 w 43"/>
                    <a:gd name="T7" fmla="*/ 10 h 16"/>
                    <a:gd name="T8" fmla="*/ 16 w 43"/>
                    <a:gd name="T9" fmla="*/ 8 h 16"/>
                    <a:gd name="T10" fmla="*/ 19 w 43"/>
                    <a:gd name="T11" fmla="*/ 8 h 16"/>
                    <a:gd name="T12" fmla="*/ 16 w 43"/>
                    <a:gd name="T13" fmla="*/ 8 h 16"/>
                    <a:gd name="T14" fmla="*/ 10 w 43"/>
                    <a:gd name="T15" fmla="*/ 8 h 16"/>
                    <a:gd name="T16" fmla="*/ 5 w 43"/>
                    <a:gd name="T17" fmla="*/ 6 h 16"/>
                    <a:gd name="T18" fmla="*/ 0 w 43"/>
                    <a:gd name="T19" fmla="*/ 6 h 16"/>
                    <a:gd name="T20" fmla="*/ 0 w 43"/>
                    <a:gd name="T21" fmla="*/ 0 h 16"/>
                    <a:gd name="T22" fmla="*/ 32 w 43"/>
                    <a:gd name="T23" fmla="*/ 6 h 16"/>
                    <a:gd name="T24" fmla="*/ 34 w 43"/>
                    <a:gd name="T25" fmla="*/ 6 h 16"/>
                    <a:gd name="T26" fmla="*/ 35 w 43"/>
                    <a:gd name="T27" fmla="*/ 6 h 16"/>
                    <a:gd name="T28" fmla="*/ 37 w 43"/>
                    <a:gd name="T29" fmla="*/ 6 h 16"/>
                    <a:gd name="T30" fmla="*/ 39 w 43"/>
                    <a:gd name="T31" fmla="*/ 8 h 16"/>
                    <a:gd name="T32" fmla="*/ 41 w 43"/>
                    <a:gd name="T33" fmla="*/ 8 h 16"/>
                    <a:gd name="T34" fmla="*/ 41 w 43"/>
                    <a:gd name="T35" fmla="*/ 10 h 16"/>
                    <a:gd name="T36" fmla="*/ 43 w 43"/>
                    <a:gd name="T37" fmla="*/ 10 h 16"/>
                    <a:gd name="T38" fmla="*/ 43 w 43"/>
                    <a:gd name="T39" fmla="*/ 12 h 16"/>
                    <a:gd name="T40" fmla="*/ 43 w 43"/>
                    <a:gd name="T41" fmla="*/ 12 h 16"/>
                    <a:gd name="T42" fmla="*/ 43 w 43"/>
                    <a:gd name="T43" fmla="*/ 14 h 16"/>
                    <a:gd name="T44" fmla="*/ 41 w 43"/>
                    <a:gd name="T45" fmla="*/ 14 h 16"/>
                    <a:gd name="T46" fmla="*/ 41 w 43"/>
                    <a:gd name="T47" fmla="*/ 16 h 16"/>
                    <a:gd name="T48" fmla="*/ 39 w 43"/>
                    <a:gd name="T49" fmla="*/ 16 h 16"/>
                    <a:gd name="T50" fmla="*/ 37 w 43"/>
                    <a:gd name="T51" fmla="*/ 16 h 16"/>
                    <a:gd name="T52" fmla="*/ 35 w 43"/>
                    <a:gd name="T53" fmla="*/ 16 h 16"/>
                    <a:gd name="T54" fmla="*/ 34 w 43"/>
                    <a:gd name="T55" fmla="*/ 16 h 16"/>
                    <a:gd name="T56" fmla="*/ 34 w 43"/>
                    <a:gd name="T57" fmla="*/ 16 h 16"/>
                    <a:gd name="T58" fmla="*/ 34 w 43"/>
                    <a:gd name="T59" fmla="*/ 16 h 16"/>
                    <a:gd name="T60" fmla="*/ 34 w 43"/>
                    <a:gd name="T61" fmla="*/ 14 h 16"/>
                    <a:gd name="T62" fmla="*/ 34 w 43"/>
                    <a:gd name="T63" fmla="*/ 14 h 16"/>
                    <a:gd name="T64" fmla="*/ 34 w 43"/>
                    <a:gd name="T65" fmla="*/ 12 h 16"/>
                    <a:gd name="T66" fmla="*/ 34 w 43"/>
                    <a:gd name="T67" fmla="*/ 12 h 16"/>
                    <a:gd name="T68" fmla="*/ 34 w 43"/>
                    <a:gd name="T69" fmla="*/ 12 h 16"/>
                    <a:gd name="T70" fmla="*/ 32 w 43"/>
                    <a:gd name="T71" fmla="*/ 12 h 16"/>
                    <a:gd name="T72" fmla="*/ 32 w 43"/>
                    <a:gd name="T73" fmla="*/ 12 h 16"/>
                    <a:gd name="T74" fmla="*/ 32 w 43"/>
                    <a:gd name="T75" fmla="*/ 12 h 16"/>
                    <a:gd name="T76" fmla="*/ 30 w 43"/>
                    <a:gd name="T77" fmla="*/ 10 h 16"/>
                    <a:gd name="T78" fmla="*/ 23 w 43"/>
                    <a:gd name="T79" fmla="*/ 12 h 16"/>
                    <a:gd name="T80" fmla="*/ 16 w 43"/>
                    <a:gd name="T81" fmla="*/ 14 h 16"/>
                    <a:gd name="T82" fmla="*/ 7 w 43"/>
                    <a:gd name="T83" fmla="*/ 14 h 16"/>
                    <a:gd name="T84" fmla="*/ 0 w 43"/>
                    <a:gd name="T85" fmla="*/ 16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3"/>
                    <a:gd name="T130" fmla="*/ 0 h 16"/>
                    <a:gd name="T131" fmla="*/ 43 w 43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3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2" name="Freeform 559"/>
                <p:cNvSpPr>
                  <a:spLocks/>
                </p:cNvSpPr>
                <p:nvPr/>
              </p:nvSpPr>
              <p:spPr bwMode="auto">
                <a:xfrm>
                  <a:off x="2705" y="2441"/>
                  <a:ext cx="41" cy="4"/>
                </a:xfrm>
                <a:custGeom>
                  <a:avLst/>
                  <a:gdLst>
                    <a:gd name="T0" fmla="*/ 0 w 41"/>
                    <a:gd name="T1" fmla="*/ 4 h 4"/>
                    <a:gd name="T2" fmla="*/ 0 w 41"/>
                    <a:gd name="T3" fmla="*/ 2 h 4"/>
                    <a:gd name="T4" fmla="*/ 0 w 41"/>
                    <a:gd name="T5" fmla="*/ 0 h 4"/>
                    <a:gd name="T6" fmla="*/ 0 w 41"/>
                    <a:gd name="T7" fmla="*/ 0 h 4"/>
                    <a:gd name="T8" fmla="*/ 11 w 41"/>
                    <a:gd name="T9" fmla="*/ 0 h 4"/>
                    <a:gd name="T10" fmla="*/ 21 w 41"/>
                    <a:gd name="T11" fmla="*/ 0 h 4"/>
                    <a:gd name="T12" fmla="*/ 30 w 41"/>
                    <a:gd name="T13" fmla="*/ 0 h 4"/>
                    <a:gd name="T14" fmla="*/ 41 w 41"/>
                    <a:gd name="T15" fmla="*/ 0 h 4"/>
                    <a:gd name="T16" fmla="*/ 41 w 41"/>
                    <a:gd name="T17" fmla="*/ 0 h 4"/>
                    <a:gd name="T18" fmla="*/ 41 w 41"/>
                    <a:gd name="T19" fmla="*/ 2 h 4"/>
                    <a:gd name="T20" fmla="*/ 41 w 41"/>
                    <a:gd name="T21" fmla="*/ 4 h 4"/>
                    <a:gd name="T22" fmla="*/ 30 w 41"/>
                    <a:gd name="T23" fmla="*/ 4 h 4"/>
                    <a:gd name="T24" fmla="*/ 21 w 41"/>
                    <a:gd name="T25" fmla="*/ 4 h 4"/>
                    <a:gd name="T26" fmla="*/ 11 w 41"/>
                    <a:gd name="T27" fmla="*/ 4 h 4"/>
                    <a:gd name="T28" fmla="*/ 0 w 41"/>
                    <a:gd name="T29" fmla="*/ 4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4"/>
                    <a:gd name="T47" fmla="*/ 41 w 41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30" y="4"/>
                      </a:lnTo>
                      <a:lnTo>
                        <a:pt x="21" y="4"/>
                      </a:lnTo>
                      <a:lnTo>
                        <a:pt x="1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3" name="Freeform 560"/>
                <p:cNvSpPr>
                  <a:spLocks noEditPoints="1"/>
                </p:cNvSpPr>
                <p:nvPr/>
              </p:nvSpPr>
              <p:spPr bwMode="auto">
                <a:xfrm>
                  <a:off x="2716" y="2395"/>
                  <a:ext cx="30" cy="17"/>
                </a:xfrm>
                <a:custGeom>
                  <a:avLst/>
                  <a:gdLst>
                    <a:gd name="T0" fmla="*/ 18 w 30"/>
                    <a:gd name="T1" fmla="*/ 3 h 17"/>
                    <a:gd name="T2" fmla="*/ 18 w 30"/>
                    <a:gd name="T3" fmla="*/ 9 h 17"/>
                    <a:gd name="T4" fmla="*/ 19 w 30"/>
                    <a:gd name="T5" fmla="*/ 11 h 17"/>
                    <a:gd name="T6" fmla="*/ 21 w 30"/>
                    <a:gd name="T7" fmla="*/ 11 h 17"/>
                    <a:gd name="T8" fmla="*/ 23 w 30"/>
                    <a:gd name="T9" fmla="*/ 11 h 17"/>
                    <a:gd name="T10" fmla="*/ 23 w 30"/>
                    <a:gd name="T11" fmla="*/ 9 h 17"/>
                    <a:gd name="T12" fmla="*/ 23 w 30"/>
                    <a:gd name="T13" fmla="*/ 9 h 17"/>
                    <a:gd name="T14" fmla="*/ 23 w 30"/>
                    <a:gd name="T15" fmla="*/ 7 h 17"/>
                    <a:gd name="T16" fmla="*/ 23 w 30"/>
                    <a:gd name="T17" fmla="*/ 7 h 17"/>
                    <a:gd name="T18" fmla="*/ 21 w 30"/>
                    <a:gd name="T19" fmla="*/ 7 h 17"/>
                    <a:gd name="T20" fmla="*/ 21 w 30"/>
                    <a:gd name="T21" fmla="*/ 3 h 17"/>
                    <a:gd name="T22" fmla="*/ 25 w 30"/>
                    <a:gd name="T23" fmla="*/ 0 h 17"/>
                    <a:gd name="T24" fmla="*/ 26 w 30"/>
                    <a:gd name="T25" fmla="*/ 3 h 17"/>
                    <a:gd name="T26" fmla="*/ 30 w 30"/>
                    <a:gd name="T27" fmla="*/ 5 h 17"/>
                    <a:gd name="T28" fmla="*/ 30 w 30"/>
                    <a:gd name="T29" fmla="*/ 9 h 17"/>
                    <a:gd name="T30" fmla="*/ 30 w 30"/>
                    <a:gd name="T31" fmla="*/ 13 h 17"/>
                    <a:gd name="T32" fmla="*/ 28 w 30"/>
                    <a:gd name="T33" fmla="*/ 15 h 17"/>
                    <a:gd name="T34" fmla="*/ 25 w 30"/>
                    <a:gd name="T35" fmla="*/ 15 h 17"/>
                    <a:gd name="T36" fmla="*/ 21 w 30"/>
                    <a:gd name="T37" fmla="*/ 17 h 17"/>
                    <a:gd name="T38" fmla="*/ 18 w 30"/>
                    <a:gd name="T39" fmla="*/ 17 h 17"/>
                    <a:gd name="T40" fmla="*/ 12 w 30"/>
                    <a:gd name="T41" fmla="*/ 17 h 17"/>
                    <a:gd name="T42" fmla="*/ 7 w 30"/>
                    <a:gd name="T43" fmla="*/ 17 h 17"/>
                    <a:gd name="T44" fmla="*/ 1 w 30"/>
                    <a:gd name="T45" fmla="*/ 13 h 17"/>
                    <a:gd name="T46" fmla="*/ 0 w 30"/>
                    <a:gd name="T47" fmla="*/ 9 h 17"/>
                    <a:gd name="T48" fmla="*/ 0 w 30"/>
                    <a:gd name="T49" fmla="*/ 5 h 17"/>
                    <a:gd name="T50" fmla="*/ 5 w 30"/>
                    <a:gd name="T51" fmla="*/ 3 h 17"/>
                    <a:gd name="T52" fmla="*/ 7 w 30"/>
                    <a:gd name="T53" fmla="*/ 0 h 17"/>
                    <a:gd name="T54" fmla="*/ 10 w 30"/>
                    <a:gd name="T55" fmla="*/ 0 h 17"/>
                    <a:gd name="T56" fmla="*/ 18 w 30"/>
                    <a:gd name="T57" fmla="*/ 0 h 17"/>
                    <a:gd name="T58" fmla="*/ 18 w 30"/>
                    <a:gd name="T59" fmla="*/ 0 h 17"/>
                    <a:gd name="T60" fmla="*/ 12 w 30"/>
                    <a:gd name="T61" fmla="*/ 7 h 17"/>
                    <a:gd name="T62" fmla="*/ 7 w 30"/>
                    <a:gd name="T63" fmla="*/ 7 h 17"/>
                    <a:gd name="T64" fmla="*/ 7 w 30"/>
                    <a:gd name="T65" fmla="*/ 9 h 17"/>
                    <a:gd name="T66" fmla="*/ 7 w 30"/>
                    <a:gd name="T67" fmla="*/ 9 h 17"/>
                    <a:gd name="T68" fmla="*/ 7 w 30"/>
                    <a:gd name="T69" fmla="*/ 11 h 17"/>
                    <a:gd name="T70" fmla="*/ 9 w 30"/>
                    <a:gd name="T71" fmla="*/ 11 h 17"/>
                    <a:gd name="T72" fmla="*/ 12 w 30"/>
                    <a:gd name="T73" fmla="*/ 11 h 17"/>
                    <a:gd name="T74" fmla="*/ 12 w 30"/>
                    <a:gd name="T75" fmla="*/ 7 h 17"/>
                    <a:gd name="T76" fmla="*/ 12 w 30"/>
                    <a:gd name="T77" fmla="*/ 7 h 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7"/>
                    <a:gd name="T119" fmla="*/ 30 w 30"/>
                    <a:gd name="T120" fmla="*/ 17 h 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7">
                      <a:moveTo>
                        <a:pt x="18" y="0"/>
                      </a:moveTo>
                      <a:lnTo>
                        <a:pt x="18" y="3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3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7"/>
                      </a:move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4" name="Freeform 561"/>
                <p:cNvSpPr>
                  <a:spLocks/>
                </p:cNvSpPr>
                <p:nvPr/>
              </p:nvSpPr>
              <p:spPr bwMode="auto">
                <a:xfrm>
                  <a:off x="2716" y="2363"/>
                  <a:ext cx="30" cy="16"/>
                </a:xfrm>
                <a:custGeom>
                  <a:avLst/>
                  <a:gdLst>
                    <a:gd name="T0" fmla="*/ 21 w 30"/>
                    <a:gd name="T1" fmla="*/ 10 h 16"/>
                    <a:gd name="T2" fmla="*/ 23 w 30"/>
                    <a:gd name="T3" fmla="*/ 10 h 16"/>
                    <a:gd name="T4" fmla="*/ 23 w 30"/>
                    <a:gd name="T5" fmla="*/ 8 h 16"/>
                    <a:gd name="T6" fmla="*/ 25 w 30"/>
                    <a:gd name="T7" fmla="*/ 8 h 16"/>
                    <a:gd name="T8" fmla="*/ 25 w 30"/>
                    <a:gd name="T9" fmla="*/ 6 h 16"/>
                    <a:gd name="T10" fmla="*/ 25 w 30"/>
                    <a:gd name="T11" fmla="*/ 6 h 16"/>
                    <a:gd name="T12" fmla="*/ 23 w 30"/>
                    <a:gd name="T13" fmla="*/ 6 h 16"/>
                    <a:gd name="T14" fmla="*/ 21 w 30"/>
                    <a:gd name="T15" fmla="*/ 6 h 16"/>
                    <a:gd name="T16" fmla="*/ 21 w 30"/>
                    <a:gd name="T17" fmla="*/ 6 h 16"/>
                    <a:gd name="T18" fmla="*/ 19 w 30"/>
                    <a:gd name="T19" fmla="*/ 6 h 16"/>
                    <a:gd name="T20" fmla="*/ 19 w 30"/>
                    <a:gd name="T21" fmla="*/ 6 h 16"/>
                    <a:gd name="T22" fmla="*/ 18 w 30"/>
                    <a:gd name="T23" fmla="*/ 10 h 16"/>
                    <a:gd name="T24" fmla="*/ 16 w 30"/>
                    <a:gd name="T25" fmla="*/ 12 h 16"/>
                    <a:gd name="T26" fmla="*/ 16 w 30"/>
                    <a:gd name="T27" fmla="*/ 14 h 16"/>
                    <a:gd name="T28" fmla="*/ 14 w 30"/>
                    <a:gd name="T29" fmla="*/ 14 h 16"/>
                    <a:gd name="T30" fmla="*/ 3 w 30"/>
                    <a:gd name="T31" fmla="*/ 14 h 16"/>
                    <a:gd name="T32" fmla="*/ 1 w 30"/>
                    <a:gd name="T33" fmla="*/ 14 h 16"/>
                    <a:gd name="T34" fmla="*/ 0 w 30"/>
                    <a:gd name="T35" fmla="*/ 12 h 16"/>
                    <a:gd name="T36" fmla="*/ 0 w 30"/>
                    <a:gd name="T37" fmla="*/ 10 h 16"/>
                    <a:gd name="T38" fmla="*/ 0 w 30"/>
                    <a:gd name="T39" fmla="*/ 8 h 16"/>
                    <a:gd name="T40" fmla="*/ 0 w 30"/>
                    <a:gd name="T41" fmla="*/ 4 h 16"/>
                    <a:gd name="T42" fmla="*/ 1 w 30"/>
                    <a:gd name="T43" fmla="*/ 2 h 16"/>
                    <a:gd name="T44" fmla="*/ 1 w 30"/>
                    <a:gd name="T45" fmla="*/ 2 h 16"/>
                    <a:gd name="T46" fmla="*/ 3 w 30"/>
                    <a:gd name="T47" fmla="*/ 2 h 16"/>
                    <a:gd name="T48" fmla="*/ 5 w 30"/>
                    <a:gd name="T49" fmla="*/ 0 h 16"/>
                    <a:gd name="T50" fmla="*/ 9 w 30"/>
                    <a:gd name="T51" fmla="*/ 2 h 16"/>
                    <a:gd name="T52" fmla="*/ 9 w 30"/>
                    <a:gd name="T53" fmla="*/ 6 h 16"/>
                    <a:gd name="T54" fmla="*/ 7 w 30"/>
                    <a:gd name="T55" fmla="*/ 6 h 16"/>
                    <a:gd name="T56" fmla="*/ 5 w 30"/>
                    <a:gd name="T57" fmla="*/ 6 h 16"/>
                    <a:gd name="T58" fmla="*/ 5 w 30"/>
                    <a:gd name="T59" fmla="*/ 8 h 16"/>
                    <a:gd name="T60" fmla="*/ 5 w 30"/>
                    <a:gd name="T61" fmla="*/ 8 h 16"/>
                    <a:gd name="T62" fmla="*/ 5 w 30"/>
                    <a:gd name="T63" fmla="*/ 10 h 16"/>
                    <a:gd name="T64" fmla="*/ 7 w 30"/>
                    <a:gd name="T65" fmla="*/ 10 h 16"/>
                    <a:gd name="T66" fmla="*/ 9 w 30"/>
                    <a:gd name="T67" fmla="*/ 10 h 16"/>
                    <a:gd name="T68" fmla="*/ 10 w 30"/>
                    <a:gd name="T69" fmla="*/ 8 h 16"/>
                    <a:gd name="T70" fmla="*/ 10 w 30"/>
                    <a:gd name="T71" fmla="*/ 8 h 16"/>
                    <a:gd name="T72" fmla="*/ 10 w 30"/>
                    <a:gd name="T73" fmla="*/ 4 h 16"/>
                    <a:gd name="T74" fmla="*/ 12 w 30"/>
                    <a:gd name="T75" fmla="*/ 4 h 16"/>
                    <a:gd name="T76" fmla="*/ 12 w 30"/>
                    <a:gd name="T77" fmla="*/ 2 h 16"/>
                    <a:gd name="T78" fmla="*/ 14 w 30"/>
                    <a:gd name="T79" fmla="*/ 2 h 16"/>
                    <a:gd name="T80" fmla="*/ 18 w 30"/>
                    <a:gd name="T81" fmla="*/ 0 h 16"/>
                    <a:gd name="T82" fmla="*/ 18 w 30"/>
                    <a:gd name="T83" fmla="*/ 0 h 16"/>
                    <a:gd name="T84" fmla="*/ 25 w 30"/>
                    <a:gd name="T85" fmla="*/ 0 h 16"/>
                    <a:gd name="T86" fmla="*/ 26 w 30"/>
                    <a:gd name="T87" fmla="*/ 2 h 16"/>
                    <a:gd name="T88" fmla="*/ 28 w 30"/>
                    <a:gd name="T89" fmla="*/ 4 h 16"/>
                    <a:gd name="T90" fmla="*/ 30 w 30"/>
                    <a:gd name="T91" fmla="*/ 6 h 16"/>
                    <a:gd name="T92" fmla="*/ 30 w 30"/>
                    <a:gd name="T93" fmla="*/ 12 h 16"/>
                    <a:gd name="T94" fmla="*/ 28 w 30"/>
                    <a:gd name="T95" fmla="*/ 14 h 16"/>
                    <a:gd name="T96" fmla="*/ 25 w 30"/>
                    <a:gd name="T97" fmla="*/ 16 h 16"/>
                    <a:gd name="T98" fmla="*/ 21 w 30"/>
                    <a:gd name="T99" fmla="*/ 16 h 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"/>
                    <a:gd name="T151" fmla="*/ 0 h 16"/>
                    <a:gd name="T152" fmla="*/ 30 w 30"/>
                    <a:gd name="T153" fmla="*/ 16 h 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" h="16">
                      <a:moveTo>
                        <a:pt x="21" y="16"/>
                      </a:move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5" name="Freeform 562"/>
                <p:cNvSpPr>
                  <a:spLocks/>
                </p:cNvSpPr>
                <p:nvPr/>
              </p:nvSpPr>
              <p:spPr bwMode="auto">
                <a:xfrm>
                  <a:off x="2705" y="2336"/>
                  <a:ext cx="41" cy="12"/>
                </a:xfrm>
                <a:custGeom>
                  <a:avLst/>
                  <a:gdLst>
                    <a:gd name="T0" fmla="*/ 0 w 41"/>
                    <a:gd name="T1" fmla="*/ 4 h 12"/>
                    <a:gd name="T2" fmla="*/ 11 w 41"/>
                    <a:gd name="T3" fmla="*/ 4 h 12"/>
                    <a:gd name="T4" fmla="*/ 11 w 41"/>
                    <a:gd name="T5" fmla="*/ 2 h 12"/>
                    <a:gd name="T6" fmla="*/ 11 w 41"/>
                    <a:gd name="T7" fmla="*/ 2 h 12"/>
                    <a:gd name="T8" fmla="*/ 11 w 41"/>
                    <a:gd name="T9" fmla="*/ 2 h 12"/>
                    <a:gd name="T10" fmla="*/ 11 w 41"/>
                    <a:gd name="T11" fmla="*/ 0 h 12"/>
                    <a:gd name="T12" fmla="*/ 12 w 41"/>
                    <a:gd name="T13" fmla="*/ 0 h 12"/>
                    <a:gd name="T14" fmla="*/ 16 w 41"/>
                    <a:gd name="T15" fmla="*/ 0 h 12"/>
                    <a:gd name="T16" fmla="*/ 18 w 41"/>
                    <a:gd name="T17" fmla="*/ 0 h 12"/>
                    <a:gd name="T18" fmla="*/ 20 w 41"/>
                    <a:gd name="T19" fmla="*/ 0 h 12"/>
                    <a:gd name="T20" fmla="*/ 20 w 41"/>
                    <a:gd name="T21" fmla="*/ 2 h 12"/>
                    <a:gd name="T22" fmla="*/ 20 w 41"/>
                    <a:gd name="T23" fmla="*/ 2 h 12"/>
                    <a:gd name="T24" fmla="*/ 20 w 41"/>
                    <a:gd name="T25" fmla="*/ 2 h 12"/>
                    <a:gd name="T26" fmla="*/ 20 w 41"/>
                    <a:gd name="T27" fmla="*/ 4 h 12"/>
                    <a:gd name="T28" fmla="*/ 30 w 41"/>
                    <a:gd name="T29" fmla="*/ 4 h 12"/>
                    <a:gd name="T30" fmla="*/ 30 w 41"/>
                    <a:gd name="T31" fmla="*/ 4 h 12"/>
                    <a:gd name="T32" fmla="*/ 32 w 41"/>
                    <a:gd name="T33" fmla="*/ 4 h 12"/>
                    <a:gd name="T34" fmla="*/ 32 w 41"/>
                    <a:gd name="T35" fmla="*/ 4 h 12"/>
                    <a:gd name="T36" fmla="*/ 32 w 41"/>
                    <a:gd name="T37" fmla="*/ 4 h 12"/>
                    <a:gd name="T38" fmla="*/ 34 w 41"/>
                    <a:gd name="T39" fmla="*/ 2 h 12"/>
                    <a:gd name="T40" fmla="*/ 34 w 41"/>
                    <a:gd name="T41" fmla="*/ 2 h 12"/>
                    <a:gd name="T42" fmla="*/ 34 w 41"/>
                    <a:gd name="T43" fmla="*/ 2 h 12"/>
                    <a:gd name="T44" fmla="*/ 34 w 41"/>
                    <a:gd name="T45" fmla="*/ 2 h 12"/>
                    <a:gd name="T46" fmla="*/ 34 w 41"/>
                    <a:gd name="T47" fmla="*/ 2 h 12"/>
                    <a:gd name="T48" fmla="*/ 32 w 41"/>
                    <a:gd name="T49" fmla="*/ 0 h 12"/>
                    <a:gd name="T50" fmla="*/ 34 w 41"/>
                    <a:gd name="T51" fmla="*/ 0 h 12"/>
                    <a:gd name="T52" fmla="*/ 37 w 41"/>
                    <a:gd name="T53" fmla="*/ 0 h 12"/>
                    <a:gd name="T54" fmla="*/ 39 w 41"/>
                    <a:gd name="T55" fmla="*/ 0 h 12"/>
                    <a:gd name="T56" fmla="*/ 41 w 41"/>
                    <a:gd name="T57" fmla="*/ 0 h 12"/>
                    <a:gd name="T58" fmla="*/ 41 w 41"/>
                    <a:gd name="T59" fmla="*/ 2 h 12"/>
                    <a:gd name="T60" fmla="*/ 41 w 41"/>
                    <a:gd name="T61" fmla="*/ 2 h 12"/>
                    <a:gd name="T62" fmla="*/ 41 w 41"/>
                    <a:gd name="T63" fmla="*/ 2 h 12"/>
                    <a:gd name="T64" fmla="*/ 41 w 41"/>
                    <a:gd name="T65" fmla="*/ 4 h 12"/>
                    <a:gd name="T66" fmla="*/ 41 w 41"/>
                    <a:gd name="T67" fmla="*/ 6 h 12"/>
                    <a:gd name="T68" fmla="*/ 41 w 41"/>
                    <a:gd name="T69" fmla="*/ 6 h 12"/>
                    <a:gd name="T70" fmla="*/ 41 w 41"/>
                    <a:gd name="T71" fmla="*/ 6 h 12"/>
                    <a:gd name="T72" fmla="*/ 39 w 41"/>
                    <a:gd name="T73" fmla="*/ 8 h 12"/>
                    <a:gd name="T74" fmla="*/ 39 w 41"/>
                    <a:gd name="T75" fmla="*/ 8 h 12"/>
                    <a:gd name="T76" fmla="*/ 39 w 41"/>
                    <a:gd name="T77" fmla="*/ 8 h 12"/>
                    <a:gd name="T78" fmla="*/ 37 w 41"/>
                    <a:gd name="T79" fmla="*/ 8 h 12"/>
                    <a:gd name="T80" fmla="*/ 34 w 41"/>
                    <a:gd name="T81" fmla="*/ 8 h 12"/>
                    <a:gd name="T82" fmla="*/ 32 w 41"/>
                    <a:gd name="T83" fmla="*/ 8 h 12"/>
                    <a:gd name="T84" fmla="*/ 30 w 41"/>
                    <a:gd name="T85" fmla="*/ 8 h 12"/>
                    <a:gd name="T86" fmla="*/ 20 w 41"/>
                    <a:gd name="T87" fmla="*/ 8 h 12"/>
                    <a:gd name="T88" fmla="*/ 20 w 41"/>
                    <a:gd name="T89" fmla="*/ 10 h 12"/>
                    <a:gd name="T90" fmla="*/ 20 w 41"/>
                    <a:gd name="T91" fmla="*/ 10 h 12"/>
                    <a:gd name="T92" fmla="*/ 20 w 41"/>
                    <a:gd name="T93" fmla="*/ 10 h 12"/>
                    <a:gd name="T94" fmla="*/ 20 w 41"/>
                    <a:gd name="T95" fmla="*/ 12 h 12"/>
                    <a:gd name="T96" fmla="*/ 18 w 41"/>
                    <a:gd name="T97" fmla="*/ 12 h 12"/>
                    <a:gd name="T98" fmla="*/ 16 w 41"/>
                    <a:gd name="T99" fmla="*/ 12 h 12"/>
                    <a:gd name="T100" fmla="*/ 12 w 41"/>
                    <a:gd name="T101" fmla="*/ 12 h 12"/>
                    <a:gd name="T102" fmla="*/ 11 w 41"/>
                    <a:gd name="T103" fmla="*/ 12 h 12"/>
                    <a:gd name="T104" fmla="*/ 11 w 41"/>
                    <a:gd name="T105" fmla="*/ 10 h 12"/>
                    <a:gd name="T106" fmla="*/ 11 w 41"/>
                    <a:gd name="T107" fmla="*/ 10 h 12"/>
                    <a:gd name="T108" fmla="*/ 11 w 41"/>
                    <a:gd name="T109" fmla="*/ 10 h 12"/>
                    <a:gd name="T110" fmla="*/ 11 w 41"/>
                    <a:gd name="T111" fmla="*/ 8 h 12"/>
                    <a:gd name="T112" fmla="*/ 5 w 41"/>
                    <a:gd name="T113" fmla="*/ 8 h 12"/>
                    <a:gd name="T114" fmla="*/ 4 w 41"/>
                    <a:gd name="T115" fmla="*/ 8 h 12"/>
                    <a:gd name="T116" fmla="*/ 4 w 41"/>
                    <a:gd name="T117" fmla="*/ 6 h 12"/>
                    <a:gd name="T118" fmla="*/ 0 w 41"/>
                    <a:gd name="T119" fmla="*/ 4 h 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"/>
                    <a:gd name="T181" fmla="*/ 0 h 12"/>
                    <a:gd name="T182" fmla="*/ 41 w 41"/>
                    <a:gd name="T183" fmla="*/ 12 h 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" h="12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6" name="Freeform 563"/>
                <p:cNvSpPr>
                  <a:spLocks noEditPoints="1"/>
                </p:cNvSpPr>
                <p:nvPr/>
              </p:nvSpPr>
              <p:spPr bwMode="auto">
                <a:xfrm>
                  <a:off x="2716" y="2307"/>
                  <a:ext cx="30" cy="17"/>
                </a:xfrm>
                <a:custGeom>
                  <a:avLst/>
                  <a:gdLst>
                    <a:gd name="T0" fmla="*/ 18 w 30"/>
                    <a:gd name="T1" fmla="*/ 7 h 17"/>
                    <a:gd name="T2" fmla="*/ 18 w 30"/>
                    <a:gd name="T3" fmla="*/ 11 h 17"/>
                    <a:gd name="T4" fmla="*/ 21 w 30"/>
                    <a:gd name="T5" fmla="*/ 11 h 17"/>
                    <a:gd name="T6" fmla="*/ 23 w 30"/>
                    <a:gd name="T7" fmla="*/ 11 h 17"/>
                    <a:gd name="T8" fmla="*/ 23 w 30"/>
                    <a:gd name="T9" fmla="*/ 9 h 17"/>
                    <a:gd name="T10" fmla="*/ 23 w 30"/>
                    <a:gd name="T11" fmla="*/ 9 h 17"/>
                    <a:gd name="T12" fmla="*/ 23 w 30"/>
                    <a:gd name="T13" fmla="*/ 7 h 17"/>
                    <a:gd name="T14" fmla="*/ 23 w 30"/>
                    <a:gd name="T15" fmla="*/ 7 h 17"/>
                    <a:gd name="T16" fmla="*/ 21 w 30"/>
                    <a:gd name="T17" fmla="*/ 7 h 17"/>
                    <a:gd name="T18" fmla="*/ 21 w 30"/>
                    <a:gd name="T19" fmla="*/ 5 h 17"/>
                    <a:gd name="T20" fmla="*/ 23 w 30"/>
                    <a:gd name="T21" fmla="*/ 0 h 17"/>
                    <a:gd name="T22" fmla="*/ 26 w 30"/>
                    <a:gd name="T23" fmla="*/ 2 h 17"/>
                    <a:gd name="T24" fmla="*/ 30 w 30"/>
                    <a:gd name="T25" fmla="*/ 5 h 17"/>
                    <a:gd name="T26" fmla="*/ 30 w 30"/>
                    <a:gd name="T27" fmla="*/ 9 h 17"/>
                    <a:gd name="T28" fmla="*/ 30 w 30"/>
                    <a:gd name="T29" fmla="*/ 13 h 17"/>
                    <a:gd name="T30" fmla="*/ 28 w 30"/>
                    <a:gd name="T31" fmla="*/ 15 h 17"/>
                    <a:gd name="T32" fmla="*/ 25 w 30"/>
                    <a:gd name="T33" fmla="*/ 15 h 17"/>
                    <a:gd name="T34" fmla="*/ 21 w 30"/>
                    <a:gd name="T35" fmla="*/ 17 h 17"/>
                    <a:gd name="T36" fmla="*/ 18 w 30"/>
                    <a:gd name="T37" fmla="*/ 17 h 17"/>
                    <a:gd name="T38" fmla="*/ 12 w 30"/>
                    <a:gd name="T39" fmla="*/ 17 h 17"/>
                    <a:gd name="T40" fmla="*/ 7 w 30"/>
                    <a:gd name="T41" fmla="*/ 17 h 17"/>
                    <a:gd name="T42" fmla="*/ 1 w 30"/>
                    <a:gd name="T43" fmla="*/ 15 h 17"/>
                    <a:gd name="T44" fmla="*/ 0 w 30"/>
                    <a:gd name="T45" fmla="*/ 11 h 17"/>
                    <a:gd name="T46" fmla="*/ 0 w 30"/>
                    <a:gd name="T47" fmla="*/ 7 h 17"/>
                    <a:gd name="T48" fmla="*/ 1 w 30"/>
                    <a:gd name="T49" fmla="*/ 5 h 17"/>
                    <a:gd name="T50" fmla="*/ 5 w 30"/>
                    <a:gd name="T51" fmla="*/ 2 h 17"/>
                    <a:gd name="T52" fmla="*/ 7 w 30"/>
                    <a:gd name="T53" fmla="*/ 0 h 17"/>
                    <a:gd name="T54" fmla="*/ 10 w 30"/>
                    <a:gd name="T55" fmla="*/ 0 h 17"/>
                    <a:gd name="T56" fmla="*/ 18 w 30"/>
                    <a:gd name="T57" fmla="*/ 0 h 17"/>
                    <a:gd name="T58" fmla="*/ 18 w 30"/>
                    <a:gd name="T59" fmla="*/ 0 h 17"/>
                    <a:gd name="T60" fmla="*/ 12 w 30"/>
                    <a:gd name="T61" fmla="*/ 7 h 17"/>
                    <a:gd name="T62" fmla="*/ 7 w 30"/>
                    <a:gd name="T63" fmla="*/ 7 h 17"/>
                    <a:gd name="T64" fmla="*/ 7 w 30"/>
                    <a:gd name="T65" fmla="*/ 9 h 17"/>
                    <a:gd name="T66" fmla="*/ 7 w 30"/>
                    <a:gd name="T67" fmla="*/ 11 h 17"/>
                    <a:gd name="T68" fmla="*/ 7 w 30"/>
                    <a:gd name="T69" fmla="*/ 11 h 17"/>
                    <a:gd name="T70" fmla="*/ 9 w 30"/>
                    <a:gd name="T71" fmla="*/ 11 h 17"/>
                    <a:gd name="T72" fmla="*/ 12 w 30"/>
                    <a:gd name="T73" fmla="*/ 11 h 17"/>
                    <a:gd name="T74" fmla="*/ 12 w 30"/>
                    <a:gd name="T75" fmla="*/ 9 h 17"/>
                    <a:gd name="T76" fmla="*/ 12 w 30"/>
                    <a:gd name="T77" fmla="*/ 7 h 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7"/>
                    <a:gd name="T119" fmla="*/ 30 w 30"/>
                    <a:gd name="T120" fmla="*/ 17 h 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7">
                      <a:moveTo>
                        <a:pt x="18" y="0"/>
                      </a:move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7"/>
                      </a:move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7" name="Freeform 564"/>
                <p:cNvSpPr>
                  <a:spLocks/>
                </p:cNvSpPr>
                <p:nvPr/>
              </p:nvSpPr>
              <p:spPr bwMode="auto">
                <a:xfrm>
                  <a:off x="2716" y="2279"/>
                  <a:ext cx="30" cy="10"/>
                </a:xfrm>
                <a:custGeom>
                  <a:avLst/>
                  <a:gdLst>
                    <a:gd name="T0" fmla="*/ 0 w 30"/>
                    <a:gd name="T1" fmla="*/ 10 h 10"/>
                    <a:gd name="T2" fmla="*/ 0 w 30"/>
                    <a:gd name="T3" fmla="*/ 8 h 10"/>
                    <a:gd name="T4" fmla="*/ 0 w 30"/>
                    <a:gd name="T5" fmla="*/ 8 h 10"/>
                    <a:gd name="T6" fmla="*/ 0 w 30"/>
                    <a:gd name="T7" fmla="*/ 8 h 10"/>
                    <a:gd name="T8" fmla="*/ 0 w 30"/>
                    <a:gd name="T9" fmla="*/ 6 h 10"/>
                    <a:gd name="T10" fmla="*/ 5 w 30"/>
                    <a:gd name="T11" fmla="*/ 6 h 10"/>
                    <a:gd name="T12" fmla="*/ 3 w 30"/>
                    <a:gd name="T13" fmla="*/ 4 h 10"/>
                    <a:gd name="T14" fmla="*/ 3 w 30"/>
                    <a:gd name="T15" fmla="*/ 4 h 10"/>
                    <a:gd name="T16" fmla="*/ 1 w 30"/>
                    <a:gd name="T17" fmla="*/ 4 h 10"/>
                    <a:gd name="T18" fmla="*/ 1 w 30"/>
                    <a:gd name="T19" fmla="*/ 4 h 10"/>
                    <a:gd name="T20" fmla="*/ 0 w 30"/>
                    <a:gd name="T21" fmla="*/ 4 h 10"/>
                    <a:gd name="T22" fmla="*/ 0 w 30"/>
                    <a:gd name="T23" fmla="*/ 4 h 10"/>
                    <a:gd name="T24" fmla="*/ 0 w 30"/>
                    <a:gd name="T25" fmla="*/ 2 h 10"/>
                    <a:gd name="T26" fmla="*/ 0 w 30"/>
                    <a:gd name="T27" fmla="*/ 2 h 10"/>
                    <a:gd name="T28" fmla="*/ 0 w 30"/>
                    <a:gd name="T29" fmla="*/ 2 h 10"/>
                    <a:gd name="T30" fmla="*/ 0 w 30"/>
                    <a:gd name="T31" fmla="*/ 2 h 10"/>
                    <a:gd name="T32" fmla="*/ 0 w 30"/>
                    <a:gd name="T33" fmla="*/ 0 h 10"/>
                    <a:gd name="T34" fmla="*/ 1 w 30"/>
                    <a:gd name="T35" fmla="*/ 0 h 10"/>
                    <a:gd name="T36" fmla="*/ 3 w 30"/>
                    <a:gd name="T37" fmla="*/ 0 h 10"/>
                    <a:gd name="T38" fmla="*/ 5 w 30"/>
                    <a:gd name="T39" fmla="*/ 0 h 10"/>
                    <a:gd name="T40" fmla="*/ 7 w 30"/>
                    <a:gd name="T41" fmla="*/ 0 h 10"/>
                    <a:gd name="T42" fmla="*/ 9 w 30"/>
                    <a:gd name="T43" fmla="*/ 0 h 10"/>
                    <a:gd name="T44" fmla="*/ 9 w 30"/>
                    <a:gd name="T45" fmla="*/ 2 h 10"/>
                    <a:gd name="T46" fmla="*/ 9 w 30"/>
                    <a:gd name="T47" fmla="*/ 2 h 10"/>
                    <a:gd name="T48" fmla="*/ 9 w 30"/>
                    <a:gd name="T49" fmla="*/ 2 h 10"/>
                    <a:gd name="T50" fmla="*/ 9 w 30"/>
                    <a:gd name="T51" fmla="*/ 4 h 10"/>
                    <a:gd name="T52" fmla="*/ 9 w 30"/>
                    <a:gd name="T53" fmla="*/ 4 h 10"/>
                    <a:gd name="T54" fmla="*/ 9 w 30"/>
                    <a:gd name="T55" fmla="*/ 4 h 10"/>
                    <a:gd name="T56" fmla="*/ 10 w 30"/>
                    <a:gd name="T57" fmla="*/ 4 h 10"/>
                    <a:gd name="T58" fmla="*/ 12 w 30"/>
                    <a:gd name="T59" fmla="*/ 4 h 10"/>
                    <a:gd name="T60" fmla="*/ 14 w 30"/>
                    <a:gd name="T61" fmla="*/ 6 h 10"/>
                    <a:gd name="T62" fmla="*/ 18 w 30"/>
                    <a:gd name="T63" fmla="*/ 6 h 10"/>
                    <a:gd name="T64" fmla="*/ 19 w 30"/>
                    <a:gd name="T65" fmla="*/ 6 h 10"/>
                    <a:gd name="T66" fmla="*/ 30 w 30"/>
                    <a:gd name="T67" fmla="*/ 6 h 10"/>
                    <a:gd name="T68" fmla="*/ 30 w 30"/>
                    <a:gd name="T69" fmla="*/ 6 h 10"/>
                    <a:gd name="T70" fmla="*/ 30 w 30"/>
                    <a:gd name="T71" fmla="*/ 8 h 10"/>
                    <a:gd name="T72" fmla="*/ 30 w 30"/>
                    <a:gd name="T73" fmla="*/ 10 h 10"/>
                    <a:gd name="T74" fmla="*/ 23 w 30"/>
                    <a:gd name="T75" fmla="*/ 10 h 10"/>
                    <a:gd name="T76" fmla="*/ 16 w 30"/>
                    <a:gd name="T77" fmla="*/ 10 h 10"/>
                    <a:gd name="T78" fmla="*/ 7 w 30"/>
                    <a:gd name="T79" fmla="*/ 10 h 10"/>
                    <a:gd name="T80" fmla="*/ 0 w 30"/>
                    <a:gd name="T81" fmla="*/ 10 h 1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"/>
                    <a:gd name="T124" fmla="*/ 0 h 10"/>
                    <a:gd name="T125" fmla="*/ 30 w 30"/>
                    <a:gd name="T126" fmla="*/ 10 h 1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8" name="Freeform 565"/>
                <p:cNvSpPr>
                  <a:spLocks noEditPoints="1"/>
                </p:cNvSpPr>
                <p:nvPr/>
              </p:nvSpPr>
              <p:spPr bwMode="auto">
                <a:xfrm>
                  <a:off x="2753" y="3237"/>
                  <a:ext cx="41" cy="25"/>
                </a:xfrm>
                <a:custGeom>
                  <a:avLst/>
                  <a:gdLst>
                    <a:gd name="T0" fmla="*/ 0 w 41"/>
                    <a:gd name="T1" fmla="*/ 20 h 25"/>
                    <a:gd name="T2" fmla="*/ 0 w 41"/>
                    <a:gd name="T3" fmla="*/ 12 h 25"/>
                    <a:gd name="T4" fmla="*/ 0 w 41"/>
                    <a:gd name="T5" fmla="*/ 6 h 25"/>
                    <a:gd name="T6" fmla="*/ 2 w 41"/>
                    <a:gd name="T7" fmla="*/ 4 h 25"/>
                    <a:gd name="T8" fmla="*/ 6 w 41"/>
                    <a:gd name="T9" fmla="*/ 2 h 25"/>
                    <a:gd name="T10" fmla="*/ 9 w 41"/>
                    <a:gd name="T11" fmla="*/ 2 h 25"/>
                    <a:gd name="T12" fmla="*/ 16 w 41"/>
                    <a:gd name="T13" fmla="*/ 2 h 25"/>
                    <a:gd name="T14" fmla="*/ 18 w 41"/>
                    <a:gd name="T15" fmla="*/ 4 h 25"/>
                    <a:gd name="T16" fmla="*/ 20 w 41"/>
                    <a:gd name="T17" fmla="*/ 6 h 25"/>
                    <a:gd name="T18" fmla="*/ 22 w 41"/>
                    <a:gd name="T19" fmla="*/ 4 h 25"/>
                    <a:gd name="T20" fmla="*/ 23 w 41"/>
                    <a:gd name="T21" fmla="*/ 2 h 25"/>
                    <a:gd name="T22" fmla="*/ 27 w 41"/>
                    <a:gd name="T23" fmla="*/ 0 h 25"/>
                    <a:gd name="T24" fmla="*/ 31 w 41"/>
                    <a:gd name="T25" fmla="*/ 0 h 25"/>
                    <a:gd name="T26" fmla="*/ 34 w 41"/>
                    <a:gd name="T27" fmla="*/ 0 h 25"/>
                    <a:gd name="T28" fmla="*/ 38 w 41"/>
                    <a:gd name="T29" fmla="*/ 2 h 25"/>
                    <a:gd name="T30" fmla="*/ 39 w 41"/>
                    <a:gd name="T31" fmla="*/ 4 h 25"/>
                    <a:gd name="T32" fmla="*/ 41 w 41"/>
                    <a:gd name="T33" fmla="*/ 6 h 25"/>
                    <a:gd name="T34" fmla="*/ 41 w 41"/>
                    <a:gd name="T35" fmla="*/ 6 h 25"/>
                    <a:gd name="T36" fmla="*/ 41 w 41"/>
                    <a:gd name="T37" fmla="*/ 10 h 25"/>
                    <a:gd name="T38" fmla="*/ 41 w 41"/>
                    <a:gd name="T39" fmla="*/ 16 h 25"/>
                    <a:gd name="T40" fmla="*/ 41 w 41"/>
                    <a:gd name="T41" fmla="*/ 25 h 25"/>
                    <a:gd name="T42" fmla="*/ 22 w 41"/>
                    <a:gd name="T43" fmla="*/ 25 h 25"/>
                    <a:gd name="T44" fmla="*/ 0 w 41"/>
                    <a:gd name="T45" fmla="*/ 25 h 25"/>
                    <a:gd name="T46" fmla="*/ 16 w 41"/>
                    <a:gd name="T47" fmla="*/ 16 h 25"/>
                    <a:gd name="T48" fmla="*/ 16 w 41"/>
                    <a:gd name="T49" fmla="*/ 14 h 25"/>
                    <a:gd name="T50" fmla="*/ 16 w 41"/>
                    <a:gd name="T51" fmla="*/ 12 h 25"/>
                    <a:gd name="T52" fmla="*/ 16 w 41"/>
                    <a:gd name="T53" fmla="*/ 10 h 25"/>
                    <a:gd name="T54" fmla="*/ 14 w 41"/>
                    <a:gd name="T55" fmla="*/ 10 h 25"/>
                    <a:gd name="T56" fmla="*/ 14 w 41"/>
                    <a:gd name="T57" fmla="*/ 8 h 25"/>
                    <a:gd name="T58" fmla="*/ 11 w 41"/>
                    <a:gd name="T59" fmla="*/ 8 h 25"/>
                    <a:gd name="T60" fmla="*/ 11 w 41"/>
                    <a:gd name="T61" fmla="*/ 10 h 25"/>
                    <a:gd name="T62" fmla="*/ 9 w 41"/>
                    <a:gd name="T63" fmla="*/ 10 h 25"/>
                    <a:gd name="T64" fmla="*/ 9 w 41"/>
                    <a:gd name="T65" fmla="*/ 12 h 25"/>
                    <a:gd name="T66" fmla="*/ 9 w 41"/>
                    <a:gd name="T67" fmla="*/ 14 h 25"/>
                    <a:gd name="T68" fmla="*/ 9 w 41"/>
                    <a:gd name="T69" fmla="*/ 16 h 25"/>
                    <a:gd name="T70" fmla="*/ 13 w 41"/>
                    <a:gd name="T71" fmla="*/ 16 h 25"/>
                    <a:gd name="T72" fmla="*/ 16 w 41"/>
                    <a:gd name="T73" fmla="*/ 16 h 25"/>
                    <a:gd name="T74" fmla="*/ 32 w 41"/>
                    <a:gd name="T75" fmla="*/ 16 h 25"/>
                    <a:gd name="T76" fmla="*/ 32 w 41"/>
                    <a:gd name="T77" fmla="*/ 12 h 25"/>
                    <a:gd name="T78" fmla="*/ 32 w 41"/>
                    <a:gd name="T79" fmla="*/ 10 h 25"/>
                    <a:gd name="T80" fmla="*/ 32 w 41"/>
                    <a:gd name="T81" fmla="*/ 10 h 25"/>
                    <a:gd name="T82" fmla="*/ 31 w 41"/>
                    <a:gd name="T83" fmla="*/ 8 h 25"/>
                    <a:gd name="T84" fmla="*/ 31 w 41"/>
                    <a:gd name="T85" fmla="*/ 8 h 25"/>
                    <a:gd name="T86" fmla="*/ 27 w 41"/>
                    <a:gd name="T87" fmla="*/ 8 h 25"/>
                    <a:gd name="T88" fmla="*/ 27 w 41"/>
                    <a:gd name="T89" fmla="*/ 8 h 25"/>
                    <a:gd name="T90" fmla="*/ 25 w 41"/>
                    <a:gd name="T91" fmla="*/ 10 h 25"/>
                    <a:gd name="T92" fmla="*/ 25 w 41"/>
                    <a:gd name="T93" fmla="*/ 10 h 25"/>
                    <a:gd name="T94" fmla="*/ 25 w 41"/>
                    <a:gd name="T95" fmla="*/ 12 h 25"/>
                    <a:gd name="T96" fmla="*/ 25 w 41"/>
                    <a:gd name="T97" fmla="*/ 16 h 25"/>
                    <a:gd name="T98" fmla="*/ 29 w 41"/>
                    <a:gd name="T99" fmla="*/ 16 h 25"/>
                    <a:gd name="T100" fmla="*/ 32 w 41"/>
                    <a:gd name="T101" fmla="*/ 16 h 2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1"/>
                    <a:gd name="T154" fmla="*/ 0 h 25"/>
                    <a:gd name="T155" fmla="*/ 41 w 41"/>
                    <a:gd name="T156" fmla="*/ 25 h 2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1" h="25">
                      <a:moveTo>
                        <a:pt x="0" y="25"/>
                      </a:move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6" y="2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6"/>
                      </a:lnTo>
                      <a:lnTo>
                        <a:pt x="41" y="20"/>
                      </a:lnTo>
                      <a:lnTo>
                        <a:pt x="41" y="25"/>
                      </a:lnTo>
                      <a:lnTo>
                        <a:pt x="31" y="25"/>
                      </a:lnTo>
                      <a:lnTo>
                        <a:pt x="22" y="25"/>
                      </a:lnTo>
                      <a:lnTo>
                        <a:pt x="11" y="25"/>
                      </a:lnTo>
                      <a:lnTo>
                        <a:pt x="0" y="25"/>
                      </a:lnTo>
                      <a:close/>
                      <a:moveTo>
                        <a:pt x="16" y="16"/>
                      </a:move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close/>
                      <a:moveTo>
                        <a:pt x="32" y="16"/>
                      </a:move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9" name="Freeform 566"/>
                <p:cNvSpPr>
                  <a:spLocks/>
                </p:cNvSpPr>
                <p:nvPr/>
              </p:nvSpPr>
              <p:spPr bwMode="auto">
                <a:xfrm>
                  <a:off x="2764" y="3194"/>
                  <a:ext cx="32" cy="18"/>
                </a:xfrm>
                <a:custGeom>
                  <a:avLst/>
                  <a:gdLst>
                    <a:gd name="T0" fmla="*/ 30 w 32"/>
                    <a:gd name="T1" fmla="*/ 0 h 18"/>
                    <a:gd name="T2" fmla="*/ 30 w 32"/>
                    <a:gd name="T3" fmla="*/ 6 h 18"/>
                    <a:gd name="T4" fmla="*/ 28 w 32"/>
                    <a:gd name="T5" fmla="*/ 6 h 18"/>
                    <a:gd name="T6" fmla="*/ 27 w 32"/>
                    <a:gd name="T7" fmla="*/ 6 h 18"/>
                    <a:gd name="T8" fmla="*/ 27 w 32"/>
                    <a:gd name="T9" fmla="*/ 6 h 18"/>
                    <a:gd name="T10" fmla="*/ 28 w 32"/>
                    <a:gd name="T11" fmla="*/ 8 h 18"/>
                    <a:gd name="T12" fmla="*/ 28 w 32"/>
                    <a:gd name="T13" fmla="*/ 8 h 18"/>
                    <a:gd name="T14" fmla="*/ 28 w 32"/>
                    <a:gd name="T15" fmla="*/ 8 h 18"/>
                    <a:gd name="T16" fmla="*/ 30 w 32"/>
                    <a:gd name="T17" fmla="*/ 8 h 18"/>
                    <a:gd name="T18" fmla="*/ 30 w 32"/>
                    <a:gd name="T19" fmla="*/ 10 h 18"/>
                    <a:gd name="T20" fmla="*/ 32 w 32"/>
                    <a:gd name="T21" fmla="*/ 10 h 18"/>
                    <a:gd name="T22" fmla="*/ 32 w 32"/>
                    <a:gd name="T23" fmla="*/ 12 h 18"/>
                    <a:gd name="T24" fmla="*/ 32 w 32"/>
                    <a:gd name="T25" fmla="*/ 12 h 18"/>
                    <a:gd name="T26" fmla="*/ 32 w 32"/>
                    <a:gd name="T27" fmla="*/ 14 h 18"/>
                    <a:gd name="T28" fmla="*/ 30 w 32"/>
                    <a:gd name="T29" fmla="*/ 16 h 18"/>
                    <a:gd name="T30" fmla="*/ 28 w 32"/>
                    <a:gd name="T31" fmla="*/ 18 h 18"/>
                    <a:gd name="T32" fmla="*/ 27 w 32"/>
                    <a:gd name="T33" fmla="*/ 18 h 18"/>
                    <a:gd name="T34" fmla="*/ 25 w 32"/>
                    <a:gd name="T35" fmla="*/ 18 h 18"/>
                    <a:gd name="T36" fmla="*/ 20 w 32"/>
                    <a:gd name="T37" fmla="*/ 18 h 18"/>
                    <a:gd name="T38" fmla="*/ 16 w 32"/>
                    <a:gd name="T39" fmla="*/ 18 h 18"/>
                    <a:gd name="T40" fmla="*/ 11 w 32"/>
                    <a:gd name="T41" fmla="*/ 18 h 18"/>
                    <a:gd name="T42" fmla="*/ 0 w 32"/>
                    <a:gd name="T43" fmla="*/ 18 h 18"/>
                    <a:gd name="T44" fmla="*/ 0 w 32"/>
                    <a:gd name="T45" fmla="*/ 12 h 18"/>
                    <a:gd name="T46" fmla="*/ 5 w 32"/>
                    <a:gd name="T47" fmla="*/ 12 h 18"/>
                    <a:gd name="T48" fmla="*/ 9 w 32"/>
                    <a:gd name="T49" fmla="*/ 12 h 18"/>
                    <a:gd name="T50" fmla="*/ 18 w 32"/>
                    <a:gd name="T51" fmla="*/ 12 h 18"/>
                    <a:gd name="T52" fmla="*/ 20 w 32"/>
                    <a:gd name="T53" fmla="*/ 12 h 18"/>
                    <a:gd name="T54" fmla="*/ 20 w 32"/>
                    <a:gd name="T55" fmla="*/ 12 h 18"/>
                    <a:gd name="T56" fmla="*/ 20 w 32"/>
                    <a:gd name="T57" fmla="*/ 12 h 18"/>
                    <a:gd name="T58" fmla="*/ 21 w 32"/>
                    <a:gd name="T59" fmla="*/ 12 h 18"/>
                    <a:gd name="T60" fmla="*/ 21 w 32"/>
                    <a:gd name="T61" fmla="*/ 10 h 18"/>
                    <a:gd name="T62" fmla="*/ 23 w 32"/>
                    <a:gd name="T63" fmla="*/ 10 h 18"/>
                    <a:gd name="T64" fmla="*/ 23 w 32"/>
                    <a:gd name="T65" fmla="*/ 10 h 18"/>
                    <a:gd name="T66" fmla="*/ 23 w 32"/>
                    <a:gd name="T67" fmla="*/ 10 h 18"/>
                    <a:gd name="T68" fmla="*/ 23 w 32"/>
                    <a:gd name="T69" fmla="*/ 8 h 18"/>
                    <a:gd name="T70" fmla="*/ 23 w 32"/>
                    <a:gd name="T71" fmla="*/ 8 h 18"/>
                    <a:gd name="T72" fmla="*/ 21 w 32"/>
                    <a:gd name="T73" fmla="*/ 8 h 18"/>
                    <a:gd name="T74" fmla="*/ 21 w 32"/>
                    <a:gd name="T75" fmla="*/ 8 h 18"/>
                    <a:gd name="T76" fmla="*/ 20 w 32"/>
                    <a:gd name="T77" fmla="*/ 6 h 18"/>
                    <a:gd name="T78" fmla="*/ 20 w 32"/>
                    <a:gd name="T79" fmla="*/ 6 h 18"/>
                    <a:gd name="T80" fmla="*/ 16 w 32"/>
                    <a:gd name="T81" fmla="*/ 6 h 18"/>
                    <a:gd name="T82" fmla="*/ 0 w 32"/>
                    <a:gd name="T83" fmla="*/ 6 h 18"/>
                    <a:gd name="T84" fmla="*/ 0 w 32"/>
                    <a:gd name="T85" fmla="*/ 0 h 18"/>
                    <a:gd name="T86" fmla="*/ 16 w 32"/>
                    <a:gd name="T87" fmla="*/ 0 h 18"/>
                    <a:gd name="T88" fmla="*/ 23 w 32"/>
                    <a:gd name="T89" fmla="*/ 0 h 18"/>
                    <a:gd name="T90" fmla="*/ 30 w 32"/>
                    <a:gd name="T91" fmla="*/ 0 h 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2"/>
                    <a:gd name="T139" fmla="*/ 0 h 18"/>
                    <a:gd name="T140" fmla="*/ 32 w 32"/>
                    <a:gd name="T141" fmla="*/ 18 h 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2" h="18">
                      <a:moveTo>
                        <a:pt x="30" y="0"/>
                      </a:move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0" y="18"/>
                      </a:lnTo>
                      <a:lnTo>
                        <a:pt x="16" y="18"/>
                      </a:lnTo>
                      <a:lnTo>
                        <a:pt x="11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6"/>
                      </a:lnTo>
                      <a:lnTo>
                        <a:pt x="1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0" name="Freeform 567"/>
                <p:cNvSpPr>
                  <a:spLocks/>
                </p:cNvSpPr>
                <p:nvPr/>
              </p:nvSpPr>
              <p:spPr bwMode="auto">
                <a:xfrm>
                  <a:off x="2753" y="3159"/>
                  <a:ext cx="43" cy="14"/>
                </a:xfrm>
                <a:custGeom>
                  <a:avLst/>
                  <a:gdLst>
                    <a:gd name="T0" fmla="*/ 0 w 43"/>
                    <a:gd name="T1" fmla="*/ 4 h 14"/>
                    <a:gd name="T2" fmla="*/ 11 w 43"/>
                    <a:gd name="T3" fmla="*/ 4 h 14"/>
                    <a:gd name="T4" fmla="*/ 11 w 43"/>
                    <a:gd name="T5" fmla="*/ 2 h 14"/>
                    <a:gd name="T6" fmla="*/ 11 w 43"/>
                    <a:gd name="T7" fmla="*/ 2 h 14"/>
                    <a:gd name="T8" fmla="*/ 11 w 43"/>
                    <a:gd name="T9" fmla="*/ 2 h 14"/>
                    <a:gd name="T10" fmla="*/ 11 w 43"/>
                    <a:gd name="T11" fmla="*/ 0 h 14"/>
                    <a:gd name="T12" fmla="*/ 16 w 43"/>
                    <a:gd name="T13" fmla="*/ 0 h 14"/>
                    <a:gd name="T14" fmla="*/ 18 w 43"/>
                    <a:gd name="T15" fmla="*/ 0 h 14"/>
                    <a:gd name="T16" fmla="*/ 20 w 43"/>
                    <a:gd name="T17" fmla="*/ 0 h 14"/>
                    <a:gd name="T18" fmla="*/ 20 w 43"/>
                    <a:gd name="T19" fmla="*/ 2 h 14"/>
                    <a:gd name="T20" fmla="*/ 20 w 43"/>
                    <a:gd name="T21" fmla="*/ 2 h 14"/>
                    <a:gd name="T22" fmla="*/ 20 w 43"/>
                    <a:gd name="T23" fmla="*/ 2 h 14"/>
                    <a:gd name="T24" fmla="*/ 20 w 43"/>
                    <a:gd name="T25" fmla="*/ 4 h 14"/>
                    <a:gd name="T26" fmla="*/ 31 w 43"/>
                    <a:gd name="T27" fmla="*/ 4 h 14"/>
                    <a:gd name="T28" fmla="*/ 32 w 43"/>
                    <a:gd name="T29" fmla="*/ 4 h 14"/>
                    <a:gd name="T30" fmla="*/ 32 w 43"/>
                    <a:gd name="T31" fmla="*/ 4 h 14"/>
                    <a:gd name="T32" fmla="*/ 32 w 43"/>
                    <a:gd name="T33" fmla="*/ 4 h 14"/>
                    <a:gd name="T34" fmla="*/ 34 w 43"/>
                    <a:gd name="T35" fmla="*/ 4 h 14"/>
                    <a:gd name="T36" fmla="*/ 34 w 43"/>
                    <a:gd name="T37" fmla="*/ 4 h 14"/>
                    <a:gd name="T38" fmla="*/ 34 w 43"/>
                    <a:gd name="T39" fmla="*/ 4 h 14"/>
                    <a:gd name="T40" fmla="*/ 34 w 43"/>
                    <a:gd name="T41" fmla="*/ 2 h 14"/>
                    <a:gd name="T42" fmla="*/ 34 w 43"/>
                    <a:gd name="T43" fmla="*/ 2 h 14"/>
                    <a:gd name="T44" fmla="*/ 34 w 43"/>
                    <a:gd name="T45" fmla="*/ 2 h 14"/>
                    <a:gd name="T46" fmla="*/ 34 w 43"/>
                    <a:gd name="T47" fmla="*/ 0 h 14"/>
                    <a:gd name="T48" fmla="*/ 36 w 43"/>
                    <a:gd name="T49" fmla="*/ 0 h 14"/>
                    <a:gd name="T50" fmla="*/ 38 w 43"/>
                    <a:gd name="T51" fmla="*/ 0 h 14"/>
                    <a:gd name="T52" fmla="*/ 39 w 43"/>
                    <a:gd name="T53" fmla="*/ 0 h 14"/>
                    <a:gd name="T54" fmla="*/ 41 w 43"/>
                    <a:gd name="T55" fmla="*/ 0 h 14"/>
                    <a:gd name="T56" fmla="*/ 41 w 43"/>
                    <a:gd name="T57" fmla="*/ 2 h 14"/>
                    <a:gd name="T58" fmla="*/ 43 w 43"/>
                    <a:gd name="T59" fmla="*/ 2 h 14"/>
                    <a:gd name="T60" fmla="*/ 43 w 43"/>
                    <a:gd name="T61" fmla="*/ 4 h 14"/>
                    <a:gd name="T62" fmla="*/ 43 w 43"/>
                    <a:gd name="T63" fmla="*/ 4 h 14"/>
                    <a:gd name="T64" fmla="*/ 43 w 43"/>
                    <a:gd name="T65" fmla="*/ 6 h 14"/>
                    <a:gd name="T66" fmla="*/ 43 w 43"/>
                    <a:gd name="T67" fmla="*/ 6 h 14"/>
                    <a:gd name="T68" fmla="*/ 41 w 43"/>
                    <a:gd name="T69" fmla="*/ 8 h 14"/>
                    <a:gd name="T70" fmla="*/ 41 w 43"/>
                    <a:gd name="T71" fmla="*/ 8 h 14"/>
                    <a:gd name="T72" fmla="*/ 41 w 43"/>
                    <a:gd name="T73" fmla="*/ 10 h 14"/>
                    <a:gd name="T74" fmla="*/ 39 w 43"/>
                    <a:gd name="T75" fmla="*/ 10 h 14"/>
                    <a:gd name="T76" fmla="*/ 38 w 43"/>
                    <a:gd name="T77" fmla="*/ 10 h 14"/>
                    <a:gd name="T78" fmla="*/ 34 w 43"/>
                    <a:gd name="T79" fmla="*/ 10 h 14"/>
                    <a:gd name="T80" fmla="*/ 32 w 43"/>
                    <a:gd name="T81" fmla="*/ 10 h 14"/>
                    <a:gd name="T82" fmla="*/ 31 w 43"/>
                    <a:gd name="T83" fmla="*/ 10 h 14"/>
                    <a:gd name="T84" fmla="*/ 20 w 43"/>
                    <a:gd name="T85" fmla="*/ 10 h 14"/>
                    <a:gd name="T86" fmla="*/ 20 w 43"/>
                    <a:gd name="T87" fmla="*/ 12 h 14"/>
                    <a:gd name="T88" fmla="*/ 20 w 43"/>
                    <a:gd name="T89" fmla="*/ 12 h 14"/>
                    <a:gd name="T90" fmla="*/ 20 w 43"/>
                    <a:gd name="T91" fmla="*/ 12 h 14"/>
                    <a:gd name="T92" fmla="*/ 20 w 43"/>
                    <a:gd name="T93" fmla="*/ 14 h 14"/>
                    <a:gd name="T94" fmla="*/ 18 w 43"/>
                    <a:gd name="T95" fmla="*/ 14 h 14"/>
                    <a:gd name="T96" fmla="*/ 16 w 43"/>
                    <a:gd name="T97" fmla="*/ 14 h 14"/>
                    <a:gd name="T98" fmla="*/ 11 w 43"/>
                    <a:gd name="T99" fmla="*/ 14 h 14"/>
                    <a:gd name="T100" fmla="*/ 11 w 43"/>
                    <a:gd name="T101" fmla="*/ 12 h 14"/>
                    <a:gd name="T102" fmla="*/ 11 w 43"/>
                    <a:gd name="T103" fmla="*/ 12 h 14"/>
                    <a:gd name="T104" fmla="*/ 11 w 43"/>
                    <a:gd name="T105" fmla="*/ 12 h 14"/>
                    <a:gd name="T106" fmla="*/ 11 w 43"/>
                    <a:gd name="T107" fmla="*/ 10 h 14"/>
                    <a:gd name="T108" fmla="*/ 6 w 43"/>
                    <a:gd name="T109" fmla="*/ 10 h 14"/>
                    <a:gd name="T110" fmla="*/ 0 w 43"/>
                    <a:gd name="T111" fmla="*/ 4 h 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3"/>
                    <a:gd name="T169" fmla="*/ 0 h 14"/>
                    <a:gd name="T170" fmla="*/ 43 w 43"/>
                    <a:gd name="T171" fmla="*/ 14 h 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3" h="1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8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1" name="Freeform 568"/>
                <p:cNvSpPr>
                  <a:spLocks noEditPoints="1"/>
                </p:cNvSpPr>
                <p:nvPr/>
              </p:nvSpPr>
              <p:spPr bwMode="auto">
                <a:xfrm>
                  <a:off x="2764" y="3124"/>
                  <a:ext cx="32" cy="21"/>
                </a:xfrm>
                <a:custGeom>
                  <a:avLst/>
                  <a:gdLst>
                    <a:gd name="T0" fmla="*/ 11 w 32"/>
                    <a:gd name="T1" fmla="*/ 19 h 21"/>
                    <a:gd name="T2" fmla="*/ 7 w 32"/>
                    <a:gd name="T3" fmla="*/ 21 h 21"/>
                    <a:gd name="T4" fmla="*/ 3 w 32"/>
                    <a:gd name="T5" fmla="*/ 19 h 21"/>
                    <a:gd name="T6" fmla="*/ 2 w 32"/>
                    <a:gd name="T7" fmla="*/ 17 h 21"/>
                    <a:gd name="T8" fmla="*/ 0 w 32"/>
                    <a:gd name="T9" fmla="*/ 17 h 21"/>
                    <a:gd name="T10" fmla="*/ 0 w 32"/>
                    <a:gd name="T11" fmla="*/ 13 h 21"/>
                    <a:gd name="T12" fmla="*/ 0 w 32"/>
                    <a:gd name="T13" fmla="*/ 9 h 21"/>
                    <a:gd name="T14" fmla="*/ 2 w 32"/>
                    <a:gd name="T15" fmla="*/ 4 h 21"/>
                    <a:gd name="T16" fmla="*/ 3 w 32"/>
                    <a:gd name="T17" fmla="*/ 2 h 21"/>
                    <a:gd name="T18" fmla="*/ 5 w 32"/>
                    <a:gd name="T19" fmla="*/ 2 h 21"/>
                    <a:gd name="T20" fmla="*/ 9 w 32"/>
                    <a:gd name="T21" fmla="*/ 0 h 21"/>
                    <a:gd name="T22" fmla="*/ 14 w 32"/>
                    <a:gd name="T23" fmla="*/ 0 h 21"/>
                    <a:gd name="T24" fmla="*/ 25 w 32"/>
                    <a:gd name="T25" fmla="*/ 0 h 21"/>
                    <a:gd name="T26" fmla="*/ 27 w 32"/>
                    <a:gd name="T27" fmla="*/ 0 h 21"/>
                    <a:gd name="T28" fmla="*/ 30 w 32"/>
                    <a:gd name="T29" fmla="*/ 0 h 21"/>
                    <a:gd name="T30" fmla="*/ 30 w 32"/>
                    <a:gd name="T31" fmla="*/ 6 h 21"/>
                    <a:gd name="T32" fmla="*/ 28 w 32"/>
                    <a:gd name="T33" fmla="*/ 6 h 21"/>
                    <a:gd name="T34" fmla="*/ 27 w 32"/>
                    <a:gd name="T35" fmla="*/ 6 h 21"/>
                    <a:gd name="T36" fmla="*/ 30 w 32"/>
                    <a:gd name="T37" fmla="*/ 9 h 21"/>
                    <a:gd name="T38" fmla="*/ 32 w 32"/>
                    <a:gd name="T39" fmla="*/ 13 h 21"/>
                    <a:gd name="T40" fmla="*/ 32 w 32"/>
                    <a:gd name="T41" fmla="*/ 17 h 21"/>
                    <a:gd name="T42" fmla="*/ 28 w 32"/>
                    <a:gd name="T43" fmla="*/ 19 h 21"/>
                    <a:gd name="T44" fmla="*/ 23 w 32"/>
                    <a:gd name="T45" fmla="*/ 21 h 21"/>
                    <a:gd name="T46" fmla="*/ 18 w 32"/>
                    <a:gd name="T47" fmla="*/ 21 h 21"/>
                    <a:gd name="T48" fmla="*/ 14 w 32"/>
                    <a:gd name="T49" fmla="*/ 17 h 21"/>
                    <a:gd name="T50" fmla="*/ 12 w 32"/>
                    <a:gd name="T51" fmla="*/ 13 h 21"/>
                    <a:gd name="T52" fmla="*/ 12 w 32"/>
                    <a:gd name="T53" fmla="*/ 9 h 21"/>
                    <a:gd name="T54" fmla="*/ 11 w 32"/>
                    <a:gd name="T55" fmla="*/ 9 h 21"/>
                    <a:gd name="T56" fmla="*/ 9 w 32"/>
                    <a:gd name="T57" fmla="*/ 9 h 21"/>
                    <a:gd name="T58" fmla="*/ 7 w 32"/>
                    <a:gd name="T59" fmla="*/ 9 h 21"/>
                    <a:gd name="T60" fmla="*/ 7 w 32"/>
                    <a:gd name="T61" fmla="*/ 13 h 21"/>
                    <a:gd name="T62" fmla="*/ 9 w 32"/>
                    <a:gd name="T63" fmla="*/ 13 h 21"/>
                    <a:gd name="T64" fmla="*/ 11 w 32"/>
                    <a:gd name="T65" fmla="*/ 15 h 21"/>
                    <a:gd name="T66" fmla="*/ 18 w 32"/>
                    <a:gd name="T67" fmla="*/ 9 h 21"/>
                    <a:gd name="T68" fmla="*/ 18 w 32"/>
                    <a:gd name="T69" fmla="*/ 11 h 21"/>
                    <a:gd name="T70" fmla="*/ 20 w 32"/>
                    <a:gd name="T71" fmla="*/ 13 h 21"/>
                    <a:gd name="T72" fmla="*/ 21 w 32"/>
                    <a:gd name="T73" fmla="*/ 15 h 21"/>
                    <a:gd name="T74" fmla="*/ 23 w 32"/>
                    <a:gd name="T75" fmla="*/ 15 h 21"/>
                    <a:gd name="T76" fmla="*/ 25 w 32"/>
                    <a:gd name="T77" fmla="*/ 13 h 21"/>
                    <a:gd name="T78" fmla="*/ 25 w 32"/>
                    <a:gd name="T79" fmla="*/ 11 h 21"/>
                    <a:gd name="T80" fmla="*/ 23 w 32"/>
                    <a:gd name="T81" fmla="*/ 9 h 21"/>
                    <a:gd name="T82" fmla="*/ 21 w 32"/>
                    <a:gd name="T83" fmla="*/ 9 h 21"/>
                    <a:gd name="T84" fmla="*/ 18 w 32"/>
                    <a:gd name="T85" fmla="*/ 9 h 21"/>
                    <a:gd name="T86" fmla="*/ 16 w 32"/>
                    <a:gd name="T87" fmla="*/ 9 h 2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21"/>
                    <a:gd name="T134" fmla="*/ 32 w 32"/>
                    <a:gd name="T135" fmla="*/ 21 h 2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21">
                      <a:moveTo>
                        <a:pt x="11" y="15"/>
                      </a:move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9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20" y="21"/>
                      </a:lnTo>
                      <a:lnTo>
                        <a:pt x="18" y="21"/>
                      </a:lnTo>
                      <a:lnTo>
                        <a:pt x="16" y="19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5"/>
                      </a:lnTo>
                      <a:close/>
                      <a:moveTo>
                        <a:pt x="16" y="9"/>
                      </a:move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2" name="Freeform 569"/>
                <p:cNvSpPr>
                  <a:spLocks/>
                </p:cNvSpPr>
                <p:nvPr/>
              </p:nvSpPr>
              <p:spPr bwMode="auto">
                <a:xfrm>
                  <a:off x="2764" y="3083"/>
                  <a:ext cx="30" cy="21"/>
                </a:xfrm>
                <a:custGeom>
                  <a:avLst/>
                  <a:gdLst>
                    <a:gd name="T0" fmla="*/ 0 w 30"/>
                    <a:gd name="T1" fmla="*/ 21 h 21"/>
                    <a:gd name="T2" fmla="*/ 0 w 30"/>
                    <a:gd name="T3" fmla="*/ 19 h 21"/>
                    <a:gd name="T4" fmla="*/ 0 w 30"/>
                    <a:gd name="T5" fmla="*/ 17 h 21"/>
                    <a:gd name="T6" fmla="*/ 0 w 30"/>
                    <a:gd name="T7" fmla="*/ 13 h 21"/>
                    <a:gd name="T8" fmla="*/ 5 w 30"/>
                    <a:gd name="T9" fmla="*/ 13 h 21"/>
                    <a:gd name="T10" fmla="*/ 3 w 30"/>
                    <a:gd name="T11" fmla="*/ 13 h 21"/>
                    <a:gd name="T12" fmla="*/ 3 w 30"/>
                    <a:gd name="T13" fmla="*/ 13 h 21"/>
                    <a:gd name="T14" fmla="*/ 2 w 30"/>
                    <a:gd name="T15" fmla="*/ 11 h 21"/>
                    <a:gd name="T16" fmla="*/ 2 w 30"/>
                    <a:gd name="T17" fmla="*/ 11 h 21"/>
                    <a:gd name="T18" fmla="*/ 0 w 30"/>
                    <a:gd name="T19" fmla="*/ 9 h 21"/>
                    <a:gd name="T20" fmla="*/ 0 w 30"/>
                    <a:gd name="T21" fmla="*/ 9 h 21"/>
                    <a:gd name="T22" fmla="*/ 0 w 30"/>
                    <a:gd name="T23" fmla="*/ 9 h 21"/>
                    <a:gd name="T24" fmla="*/ 0 w 30"/>
                    <a:gd name="T25" fmla="*/ 7 h 21"/>
                    <a:gd name="T26" fmla="*/ 0 w 30"/>
                    <a:gd name="T27" fmla="*/ 4 h 21"/>
                    <a:gd name="T28" fmla="*/ 2 w 30"/>
                    <a:gd name="T29" fmla="*/ 4 h 21"/>
                    <a:gd name="T30" fmla="*/ 2 w 30"/>
                    <a:gd name="T31" fmla="*/ 2 h 21"/>
                    <a:gd name="T32" fmla="*/ 3 w 30"/>
                    <a:gd name="T33" fmla="*/ 2 h 21"/>
                    <a:gd name="T34" fmla="*/ 5 w 30"/>
                    <a:gd name="T35" fmla="*/ 0 h 21"/>
                    <a:gd name="T36" fmla="*/ 7 w 30"/>
                    <a:gd name="T37" fmla="*/ 0 h 21"/>
                    <a:gd name="T38" fmla="*/ 9 w 30"/>
                    <a:gd name="T39" fmla="*/ 0 h 21"/>
                    <a:gd name="T40" fmla="*/ 12 w 30"/>
                    <a:gd name="T41" fmla="*/ 0 h 21"/>
                    <a:gd name="T42" fmla="*/ 16 w 30"/>
                    <a:gd name="T43" fmla="*/ 0 h 21"/>
                    <a:gd name="T44" fmla="*/ 21 w 30"/>
                    <a:gd name="T45" fmla="*/ 0 h 21"/>
                    <a:gd name="T46" fmla="*/ 27 w 30"/>
                    <a:gd name="T47" fmla="*/ 0 h 21"/>
                    <a:gd name="T48" fmla="*/ 30 w 30"/>
                    <a:gd name="T49" fmla="*/ 0 h 21"/>
                    <a:gd name="T50" fmla="*/ 30 w 30"/>
                    <a:gd name="T51" fmla="*/ 4 h 21"/>
                    <a:gd name="T52" fmla="*/ 30 w 30"/>
                    <a:gd name="T53" fmla="*/ 7 h 21"/>
                    <a:gd name="T54" fmla="*/ 30 w 30"/>
                    <a:gd name="T55" fmla="*/ 9 h 21"/>
                    <a:gd name="T56" fmla="*/ 14 w 30"/>
                    <a:gd name="T57" fmla="*/ 9 h 21"/>
                    <a:gd name="T58" fmla="*/ 12 w 30"/>
                    <a:gd name="T59" fmla="*/ 9 h 21"/>
                    <a:gd name="T60" fmla="*/ 11 w 30"/>
                    <a:gd name="T61" fmla="*/ 9 h 21"/>
                    <a:gd name="T62" fmla="*/ 11 w 30"/>
                    <a:gd name="T63" fmla="*/ 9 h 21"/>
                    <a:gd name="T64" fmla="*/ 9 w 30"/>
                    <a:gd name="T65" fmla="*/ 9 h 21"/>
                    <a:gd name="T66" fmla="*/ 9 w 30"/>
                    <a:gd name="T67" fmla="*/ 9 h 21"/>
                    <a:gd name="T68" fmla="*/ 9 w 30"/>
                    <a:gd name="T69" fmla="*/ 9 h 21"/>
                    <a:gd name="T70" fmla="*/ 9 w 30"/>
                    <a:gd name="T71" fmla="*/ 11 h 21"/>
                    <a:gd name="T72" fmla="*/ 9 w 30"/>
                    <a:gd name="T73" fmla="*/ 11 h 21"/>
                    <a:gd name="T74" fmla="*/ 9 w 30"/>
                    <a:gd name="T75" fmla="*/ 11 h 21"/>
                    <a:gd name="T76" fmla="*/ 11 w 30"/>
                    <a:gd name="T77" fmla="*/ 13 h 21"/>
                    <a:gd name="T78" fmla="*/ 16 w 30"/>
                    <a:gd name="T79" fmla="*/ 13 h 21"/>
                    <a:gd name="T80" fmla="*/ 23 w 30"/>
                    <a:gd name="T81" fmla="*/ 13 h 21"/>
                    <a:gd name="T82" fmla="*/ 27 w 30"/>
                    <a:gd name="T83" fmla="*/ 13 h 21"/>
                    <a:gd name="T84" fmla="*/ 30 w 30"/>
                    <a:gd name="T85" fmla="*/ 13 h 21"/>
                    <a:gd name="T86" fmla="*/ 30 w 30"/>
                    <a:gd name="T87" fmla="*/ 17 h 21"/>
                    <a:gd name="T88" fmla="*/ 30 w 30"/>
                    <a:gd name="T89" fmla="*/ 19 h 21"/>
                    <a:gd name="T90" fmla="*/ 30 w 30"/>
                    <a:gd name="T91" fmla="*/ 21 h 21"/>
                    <a:gd name="T92" fmla="*/ 23 w 30"/>
                    <a:gd name="T93" fmla="*/ 21 h 21"/>
                    <a:gd name="T94" fmla="*/ 16 w 30"/>
                    <a:gd name="T95" fmla="*/ 21 h 21"/>
                    <a:gd name="T96" fmla="*/ 0 w 30"/>
                    <a:gd name="T97" fmla="*/ 21 h 2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21"/>
                    <a:gd name="T149" fmla="*/ 30 w 30"/>
                    <a:gd name="T150" fmla="*/ 21 h 2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21">
                      <a:moveTo>
                        <a:pt x="0" y="21"/>
                      </a:move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1" y="13"/>
                      </a:lnTo>
                      <a:lnTo>
                        <a:pt x="16" y="13"/>
                      </a:lnTo>
                      <a:lnTo>
                        <a:pt x="23" y="13"/>
                      </a:lnTo>
                      <a:lnTo>
                        <a:pt x="27" y="13"/>
                      </a:lnTo>
                      <a:lnTo>
                        <a:pt x="30" y="13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3" y="21"/>
                      </a:lnTo>
                      <a:lnTo>
                        <a:pt x="16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3" name="Freeform 570"/>
                <p:cNvSpPr>
                  <a:spLocks noEditPoints="1"/>
                </p:cNvSpPr>
                <p:nvPr/>
              </p:nvSpPr>
              <p:spPr bwMode="auto">
                <a:xfrm>
                  <a:off x="2764" y="3042"/>
                  <a:ext cx="32" cy="21"/>
                </a:xfrm>
                <a:custGeom>
                  <a:avLst/>
                  <a:gdLst>
                    <a:gd name="T0" fmla="*/ 16 w 32"/>
                    <a:gd name="T1" fmla="*/ 21 h 21"/>
                    <a:gd name="T2" fmla="*/ 12 w 32"/>
                    <a:gd name="T3" fmla="*/ 21 h 21"/>
                    <a:gd name="T4" fmla="*/ 9 w 32"/>
                    <a:gd name="T5" fmla="*/ 19 h 21"/>
                    <a:gd name="T6" fmla="*/ 7 w 32"/>
                    <a:gd name="T7" fmla="*/ 19 h 21"/>
                    <a:gd name="T8" fmla="*/ 5 w 32"/>
                    <a:gd name="T9" fmla="*/ 17 h 21"/>
                    <a:gd name="T10" fmla="*/ 3 w 32"/>
                    <a:gd name="T11" fmla="*/ 17 h 21"/>
                    <a:gd name="T12" fmla="*/ 2 w 32"/>
                    <a:gd name="T13" fmla="*/ 15 h 21"/>
                    <a:gd name="T14" fmla="*/ 0 w 32"/>
                    <a:gd name="T15" fmla="*/ 13 h 21"/>
                    <a:gd name="T16" fmla="*/ 0 w 32"/>
                    <a:gd name="T17" fmla="*/ 11 h 21"/>
                    <a:gd name="T18" fmla="*/ 0 w 32"/>
                    <a:gd name="T19" fmla="*/ 9 h 21"/>
                    <a:gd name="T20" fmla="*/ 2 w 32"/>
                    <a:gd name="T21" fmla="*/ 7 h 21"/>
                    <a:gd name="T22" fmla="*/ 3 w 32"/>
                    <a:gd name="T23" fmla="*/ 5 h 21"/>
                    <a:gd name="T24" fmla="*/ 5 w 32"/>
                    <a:gd name="T25" fmla="*/ 2 h 21"/>
                    <a:gd name="T26" fmla="*/ 7 w 32"/>
                    <a:gd name="T27" fmla="*/ 0 h 21"/>
                    <a:gd name="T28" fmla="*/ 11 w 32"/>
                    <a:gd name="T29" fmla="*/ 0 h 21"/>
                    <a:gd name="T30" fmla="*/ 12 w 32"/>
                    <a:gd name="T31" fmla="*/ 0 h 21"/>
                    <a:gd name="T32" fmla="*/ 16 w 32"/>
                    <a:gd name="T33" fmla="*/ 0 h 21"/>
                    <a:gd name="T34" fmla="*/ 21 w 32"/>
                    <a:gd name="T35" fmla="*/ 0 h 21"/>
                    <a:gd name="T36" fmla="*/ 25 w 32"/>
                    <a:gd name="T37" fmla="*/ 0 h 21"/>
                    <a:gd name="T38" fmla="*/ 27 w 32"/>
                    <a:gd name="T39" fmla="*/ 2 h 21"/>
                    <a:gd name="T40" fmla="*/ 28 w 32"/>
                    <a:gd name="T41" fmla="*/ 5 h 21"/>
                    <a:gd name="T42" fmla="*/ 30 w 32"/>
                    <a:gd name="T43" fmla="*/ 7 h 21"/>
                    <a:gd name="T44" fmla="*/ 32 w 32"/>
                    <a:gd name="T45" fmla="*/ 9 h 21"/>
                    <a:gd name="T46" fmla="*/ 32 w 32"/>
                    <a:gd name="T47" fmla="*/ 11 h 21"/>
                    <a:gd name="T48" fmla="*/ 32 w 32"/>
                    <a:gd name="T49" fmla="*/ 13 h 21"/>
                    <a:gd name="T50" fmla="*/ 30 w 32"/>
                    <a:gd name="T51" fmla="*/ 15 h 21"/>
                    <a:gd name="T52" fmla="*/ 28 w 32"/>
                    <a:gd name="T53" fmla="*/ 17 h 21"/>
                    <a:gd name="T54" fmla="*/ 23 w 32"/>
                    <a:gd name="T55" fmla="*/ 19 h 21"/>
                    <a:gd name="T56" fmla="*/ 20 w 32"/>
                    <a:gd name="T57" fmla="*/ 21 h 21"/>
                    <a:gd name="T58" fmla="*/ 16 w 32"/>
                    <a:gd name="T59" fmla="*/ 21 h 21"/>
                    <a:gd name="T60" fmla="*/ 16 w 32"/>
                    <a:gd name="T61" fmla="*/ 21 h 21"/>
                    <a:gd name="T62" fmla="*/ 16 w 32"/>
                    <a:gd name="T63" fmla="*/ 13 h 21"/>
                    <a:gd name="T64" fmla="*/ 21 w 32"/>
                    <a:gd name="T65" fmla="*/ 13 h 21"/>
                    <a:gd name="T66" fmla="*/ 23 w 32"/>
                    <a:gd name="T67" fmla="*/ 13 h 21"/>
                    <a:gd name="T68" fmla="*/ 23 w 32"/>
                    <a:gd name="T69" fmla="*/ 13 h 21"/>
                    <a:gd name="T70" fmla="*/ 23 w 32"/>
                    <a:gd name="T71" fmla="*/ 11 h 21"/>
                    <a:gd name="T72" fmla="*/ 23 w 32"/>
                    <a:gd name="T73" fmla="*/ 11 h 21"/>
                    <a:gd name="T74" fmla="*/ 23 w 32"/>
                    <a:gd name="T75" fmla="*/ 9 h 21"/>
                    <a:gd name="T76" fmla="*/ 23 w 32"/>
                    <a:gd name="T77" fmla="*/ 9 h 21"/>
                    <a:gd name="T78" fmla="*/ 23 w 32"/>
                    <a:gd name="T79" fmla="*/ 9 h 21"/>
                    <a:gd name="T80" fmla="*/ 21 w 32"/>
                    <a:gd name="T81" fmla="*/ 7 h 21"/>
                    <a:gd name="T82" fmla="*/ 16 w 32"/>
                    <a:gd name="T83" fmla="*/ 7 h 21"/>
                    <a:gd name="T84" fmla="*/ 14 w 32"/>
                    <a:gd name="T85" fmla="*/ 7 h 21"/>
                    <a:gd name="T86" fmla="*/ 12 w 32"/>
                    <a:gd name="T87" fmla="*/ 7 h 21"/>
                    <a:gd name="T88" fmla="*/ 11 w 32"/>
                    <a:gd name="T89" fmla="*/ 7 h 21"/>
                    <a:gd name="T90" fmla="*/ 11 w 32"/>
                    <a:gd name="T91" fmla="*/ 7 h 21"/>
                    <a:gd name="T92" fmla="*/ 9 w 32"/>
                    <a:gd name="T93" fmla="*/ 9 h 21"/>
                    <a:gd name="T94" fmla="*/ 9 w 32"/>
                    <a:gd name="T95" fmla="*/ 9 h 21"/>
                    <a:gd name="T96" fmla="*/ 7 w 32"/>
                    <a:gd name="T97" fmla="*/ 9 h 21"/>
                    <a:gd name="T98" fmla="*/ 7 w 32"/>
                    <a:gd name="T99" fmla="*/ 11 h 21"/>
                    <a:gd name="T100" fmla="*/ 7 w 32"/>
                    <a:gd name="T101" fmla="*/ 11 h 21"/>
                    <a:gd name="T102" fmla="*/ 9 w 32"/>
                    <a:gd name="T103" fmla="*/ 13 h 21"/>
                    <a:gd name="T104" fmla="*/ 9 w 32"/>
                    <a:gd name="T105" fmla="*/ 13 h 21"/>
                    <a:gd name="T106" fmla="*/ 11 w 32"/>
                    <a:gd name="T107" fmla="*/ 13 h 21"/>
                    <a:gd name="T108" fmla="*/ 11 w 32"/>
                    <a:gd name="T109" fmla="*/ 13 h 21"/>
                    <a:gd name="T110" fmla="*/ 12 w 32"/>
                    <a:gd name="T111" fmla="*/ 13 h 21"/>
                    <a:gd name="T112" fmla="*/ 14 w 32"/>
                    <a:gd name="T113" fmla="*/ 13 h 21"/>
                    <a:gd name="T114" fmla="*/ 16 w 32"/>
                    <a:gd name="T115" fmla="*/ 13 h 21"/>
                    <a:gd name="T116" fmla="*/ 16 w 32"/>
                    <a:gd name="T117" fmla="*/ 13 h 2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"/>
                    <a:gd name="T178" fmla="*/ 0 h 21"/>
                    <a:gd name="T179" fmla="*/ 32 w 32"/>
                    <a:gd name="T180" fmla="*/ 21 h 2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" h="21">
                      <a:moveTo>
                        <a:pt x="16" y="21"/>
                      </a:moveTo>
                      <a:lnTo>
                        <a:pt x="12" y="21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8" y="17"/>
                      </a:lnTo>
                      <a:lnTo>
                        <a:pt x="23" y="19"/>
                      </a:lnTo>
                      <a:lnTo>
                        <a:pt x="20" y="21"/>
                      </a:lnTo>
                      <a:lnTo>
                        <a:pt x="16" y="21"/>
                      </a:lnTo>
                      <a:close/>
                      <a:moveTo>
                        <a:pt x="16" y="13"/>
                      </a:move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4" name="Freeform 571"/>
                <p:cNvSpPr>
                  <a:spLocks noEditPoints="1"/>
                </p:cNvSpPr>
                <p:nvPr/>
              </p:nvSpPr>
              <p:spPr bwMode="auto">
                <a:xfrm>
                  <a:off x="2753" y="3014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4 w 41"/>
                    <a:gd name="T7" fmla="*/ 0 h 6"/>
                    <a:gd name="T8" fmla="*/ 7 w 41"/>
                    <a:gd name="T9" fmla="*/ 0 h 6"/>
                    <a:gd name="T10" fmla="*/ 7 w 41"/>
                    <a:gd name="T11" fmla="*/ 6 h 6"/>
                    <a:gd name="T12" fmla="*/ 4 w 41"/>
                    <a:gd name="T13" fmla="*/ 6 h 6"/>
                    <a:gd name="T14" fmla="*/ 2 w 41"/>
                    <a:gd name="T15" fmla="*/ 6 h 6"/>
                    <a:gd name="T16" fmla="*/ 0 w 41"/>
                    <a:gd name="T17" fmla="*/ 6 h 6"/>
                    <a:gd name="T18" fmla="*/ 0 w 41"/>
                    <a:gd name="T19" fmla="*/ 6 h 6"/>
                    <a:gd name="T20" fmla="*/ 11 w 41"/>
                    <a:gd name="T21" fmla="*/ 6 h 6"/>
                    <a:gd name="T22" fmla="*/ 11 w 41"/>
                    <a:gd name="T23" fmla="*/ 0 h 6"/>
                    <a:gd name="T24" fmla="*/ 27 w 41"/>
                    <a:gd name="T25" fmla="*/ 0 h 6"/>
                    <a:gd name="T26" fmla="*/ 34 w 41"/>
                    <a:gd name="T27" fmla="*/ 0 h 6"/>
                    <a:gd name="T28" fmla="*/ 41 w 41"/>
                    <a:gd name="T29" fmla="*/ 0 h 6"/>
                    <a:gd name="T30" fmla="*/ 41 w 41"/>
                    <a:gd name="T31" fmla="*/ 6 h 6"/>
                    <a:gd name="T32" fmla="*/ 34 w 41"/>
                    <a:gd name="T33" fmla="*/ 6 h 6"/>
                    <a:gd name="T34" fmla="*/ 27 w 41"/>
                    <a:gd name="T35" fmla="*/ 6 h 6"/>
                    <a:gd name="T36" fmla="*/ 11 w 41"/>
                    <a:gd name="T37" fmla="*/ 6 h 6"/>
                    <a:gd name="T38" fmla="*/ 11 w 41"/>
                    <a:gd name="T39" fmla="*/ 6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"/>
                    <a:gd name="T61" fmla="*/ 0 h 6"/>
                    <a:gd name="T62" fmla="*/ 41 w 41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5" name="Freeform 572"/>
                <p:cNvSpPr>
                  <a:spLocks/>
                </p:cNvSpPr>
                <p:nvPr/>
              </p:nvSpPr>
              <p:spPr bwMode="auto">
                <a:xfrm>
                  <a:off x="2764" y="2979"/>
                  <a:ext cx="32" cy="23"/>
                </a:xfrm>
                <a:custGeom>
                  <a:avLst/>
                  <a:gdLst>
                    <a:gd name="T0" fmla="*/ 20 w 32"/>
                    <a:gd name="T1" fmla="*/ 0 h 23"/>
                    <a:gd name="T2" fmla="*/ 23 w 32"/>
                    <a:gd name="T3" fmla="*/ 2 h 23"/>
                    <a:gd name="T4" fmla="*/ 27 w 32"/>
                    <a:gd name="T5" fmla="*/ 2 h 23"/>
                    <a:gd name="T6" fmla="*/ 28 w 32"/>
                    <a:gd name="T7" fmla="*/ 4 h 23"/>
                    <a:gd name="T8" fmla="*/ 30 w 32"/>
                    <a:gd name="T9" fmla="*/ 6 h 23"/>
                    <a:gd name="T10" fmla="*/ 32 w 32"/>
                    <a:gd name="T11" fmla="*/ 8 h 23"/>
                    <a:gd name="T12" fmla="*/ 32 w 32"/>
                    <a:gd name="T13" fmla="*/ 10 h 23"/>
                    <a:gd name="T14" fmla="*/ 32 w 32"/>
                    <a:gd name="T15" fmla="*/ 12 h 23"/>
                    <a:gd name="T16" fmla="*/ 30 w 32"/>
                    <a:gd name="T17" fmla="*/ 14 h 23"/>
                    <a:gd name="T18" fmla="*/ 28 w 32"/>
                    <a:gd name="T19" fmla="*/ 16 h 23"/>
                    <a:gd name="T20" fmla="*/ 27 w 32"/>
                    <a:gd name="T21" fmla="*/ 18 h 23"/>
                    <a:gd name="T22" fmla="*/ 25 w 32"/>
                    <a:gd name="T23" fmla="*/ 20 h 23"/>
                    <a:gd name="T24" fmla="*/ 21 w 32"/>
                    <a:gd name="T25" fmla="*/ 20 h 23"/>
                    <a:gd name="T26" fmla="*/ 18 w 32"/>
                    <a:gd name="T27" fmla="*/ 23 h 23"/>
                    <a:gd name="T28" fmla="*/ 14 w 32"/>
                    <a:gd name="T29" fmla="*/ 23 h 23"/>
                    <a:gd name="T30" fmla="*/ 11 w 32"/>
                    <a:gd name="T31" fmla="*/ 20 h 23"/>
                    <a:gd name="T32" fmla="*/ 7 w 32"/>
                    <a:gd name="T33" fmla="*/ 20 h 23"/>
                    <a:gd name="T34" fmla="*/ 3 w 32"/>
                    <a:gd name="T35" fmla="*/ 18 h 23"/>
                    <a:gd name="T36" fmla="*/ 3 w 32"/>
                    <a:gd name="T37" fmla="*/ 18 h 23"/>
                    <a:gd name="T38" fmla="*/ 2 w 32"/>
                    <a:gd name="T39" fmla="*/ 16 h 23"/>
                    <a:gd name="T40" fmla="*/ 0 w 32"/>
                    <a:gd name="T41" fmla="*/ 14 h 23"/>
                    <a:gd name="T42" fmla="*/ 0 w 32"/>
                    <a:gd name="T43" fmla="*/ 8 h 23"/>
                    <a:gd name="T44" fmla="*/ 3 w 32"/>
                    <a:gd name="T45" fmla="*/ 4 h 23"/>
                    <a:gd name="T46" fmla="*/ 7 w 32"/>
                    <a:gd name="T47" fmla="*/ 2 h 23"/>
                    <a:gd name="T48" fmla="*/ 11 w 32"/>
                    <a:gd name="T49" fmla="*/ 0 h 23"/>
                    <a:gd name="T50" fmla="*/ 11 w 32"/>
                    <a:gd name="T51" fmla="*/ 4 h 23"/>
                    <a:gd name="T52" fmla="*/ 12 w 32"/>
                    <a:gd name="T53" fmla="*/ 8 h 23"/>
                    <a:gd name="T54" fmla="*/ 9 w 32"/>
                    <a:gd name="T55" fmla="*/ 8 h 23"/>
                    <a:gd name="T56" fmla="*/ 9 w 32"/>
                    <a:gd name="T57" fmla="*/ 8 h 23"/>
                    <a:gd name="T58" fmla="*/ 7 w 32"/>
                    <a:gd name="T59" fmla="*/ 10 h 23"/>
                    <a:gd name="T60" fmla="*/ 7 w 32"/>
                    <a:gd name="T61" fmla="*/ 12 h 23"/>
                    <a:gd name="T62" fmla="*/ 9 w 32"/>
                    <a:gd name="T63" fmla="*/ 12 h 23"/>
                    <a:gd name="T64" fmla="*/ 11 w 32"/>
                    <a:gd name="T65" fmla="*/ 14 h 23"/>
                    <a:gd name="T66" fmla="*/ 14 w 32"/>
                    <a:gd name="T67" fmla="*/ 14 h 23"/>
                    <a:gd name="T68" fmla="*/ 21 w 32"/>
                    <a:gd name="T69" fmla="*/ 14 h 23"/>
                    <a:gd name="T70" fmla="*/ 23 w 32"/>
                    <a:gd name="T71" fmla="*/ 12 h 23"/>
                    <a:gd name="T72" fmla="*/ 23 w 32"/>
                    <a:gd name="T73" fmla="*/ 10 h 23"/>
                    <a:gd name="T74" fmla="*/ 23 w 32"/>
                    <a:gd name="T75" fmla="*/ 10 h 23"/>
                    <a:gd name="T76" fmla="*/ 23 w 32"/>
                    <a:gd name="T77" fmla="*/ 8 h 23"/>
                    <a:gd name="T78" fmla="*/ 21 w 32"/>
                    <a:gd name="T79" fmla="*/ 8 h 23"/>
                    <a:gd name="T80" fmla="*/ 20 w 32"/>
                    <a:gd name="T81" fmla="*/ 6 h 2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"/>
                    <a:gd name="T124" fmla="*/ 0 h 23"/>
                    <a:gd name="T125" fmla="*/ 32 w 32"/>
                    <a:gd name="T126" fmla="*/ 23 h 2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" h="23">
                      <a:moveTo>
                        <a:pt x="20" y="6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8" y="18"/>
                      </a:lnTo>
                      <a:lnTo>
                        <a:pt x="27" y="18"/>
                      </a:lnTo>
                      <a:lnTo>
                        <a:pt x="27" y="20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20" y="23"/>
                      </a:lnTo>
                      <a:lnTo>
                        <a:pt x="18" y="23"/>
                      </a:lnTo>
                      <a:lnTo>
                        <a:pt x="16" y="23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21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6" name="Freeform 573"/>
                <p:cNvSpPr>
                  <a:spLocks noEditPoints="1"/>
                </p:cNvSpPr>
                <p:nvPr/>
              </p:nvSpPr>
              <p:spPr bwMode="auto">
                <a:xfrm>
                  <a:off x="2764" y="2918"/>
                  <a:ext cx="32" cy="20"/>
                </a:xfrm>
                <a:custGeom>
                  <a:avLst/>
                  <a:gdLst>
                    <a:gd name="T0" fmla="*/ 11 w 32"/>
                    <a:gd name="T1" fmla="*/ 18 h 20"/>
                    <a:gd name="T2" fmla="*/ 7 w 32"/>
                    <a:gd name="T3" fmla="*/ 20 h 20"/>
                    <a:gd name="T4" fmla="*/ 3 w 32"/>
                    <a:gd name="T5" fmla="*/ 18 h 20"/>
                    <a:gd name="T6" fmla="*/ 2 w 32"/>
                    <a:gd name="T7" fmla="*/ 18 h 20"/>
                    <a:gd name="T8" fmla="*/ 0 w 32"/>
                    <a:gd name="T9" fmla="*/ 16 h 20"/>
                    <a:gd name="T10" fmla="*/ 0 w 32"/>
                    <a:gd name="T11" fmla="*/ 12 h 20"/>
                    <a:gd name="T12" fmla="*/ 0 w 32"/>
                    <a:gd name="T13" fmla="*/ 8 h 20"/>
                    <a:gd name="T14" fmla="*/ 2 w 32"/>
                    <a:gd name="T15" fmla="*/ 4 h 20"/>
                    <a:gd name="T16" fmla="*/ 3 w 32"/>
                    <a:gd name="T17" fmla="*/ 2 h 20"/>
                    <a:gd name="T18" fmla="*/ 7 w 32"/>
                    <a:gd name="T19" fmla="*/ 2 h 20"/>
                    <a:gd name="T20" fmla="*/ 9 w 32"/>
                    <a:gd name="T21" fmla="*/ 0 h 20"/>
                    <a:gd name="T22" fmla="*/ 18 w 32"/>
                    <a:gd name="T23" fmla="*/ 0 h 20"/>
                    <a:gd name="T24" fmla="*/ 25 w 32"/>
                    <a:gd name="T25" fmla="*/ 0 h 20"/>
                    <a:gd name="T26" fmla="*/ 27 w 32"/>
                    <a:gd name="T27" fmla="*/ 0 h 20"/>
                    <a:gd name="T28" fmla="*/ 30 w 32"/>
                    <a:gd name="T29" fmla="*/ 0 h 20"/>
                    <a:gd name="T30" fmla="*/ 30 w 32"/>
                    <a:gd name="T31" fmla="*/ 6 h 20"/>
                    <a:gd name="T32" fmla="*/ 28 w 32"/>
                    <a:gd name="T33" fmla="*/ 8 h 20"/>
                    <a:gd name="T34" fmla="*/ 27 w 32"/>
                    <a:gd name="T35" fmla="*/ 8 h 20"/>
                    <a:gd name="T36" fmla="*/ 30 w 32"/>
                    <a:gd name="T37" fmla="*/ 10 h 20"/>
                    <a:gd name="T38" fmla="*/ 32 w 32"/>
                    <a:gd name="T39" fmla="*/ 12 h 20"/>
                    <a:gd name="T40" fmla="*/ 32 w 32"/>
                    <a:gd name="T41" fmla="*/ 16 h 20"/>
                    <a:gd name="T42" fmla="*/ 28 w 32"/>
                    <a:gd name="T43" fmla="*/ 18 h 20"/>
                    <a:gd name="T44" fmla="*/ 23 w 32"/>
                    <a:gd name="T45" fmla="*/ 20 h 20"/>
                    <a:gd name="T46" fmla="*/ 18 w 32"/>
                    <a:gd name="T47" fmla="*/ 20 h 20"/>
                    <a:gd name="T48" fmla="*/ 16 w 32"/>
                    <a:gd name="T49" fmla="*/ 18 h 20"/>
                    <a:gd name="T50" fmla="*/ 12 w 32"/>
                    <a:gd name="T51" fmla="*/ 14 h 20"/>
                    <a:gd name="T52" fmla="*/ 12 w 32"/>
                    <a:gd name="T53" fmla="*/ 10 h 20"/>
                    <a:gd name="T54" fmla="*/ 11 w 32"/>
                    <a:gd name="T55" fmla="*/ 8 h 20"/>
                    <a:gd name="T56" fmla="*/ 9 w 32"/>
                    <a:gd name="T57" fmla="*/ 8 h 20"/>
                    <a:gd name="T58" fmla="*/ 7 w 32"/>
                    <a:gd name="T59" fmla="*/ 8 h 20"/>
                    <a:gd name="T60" fmla="*/ 7 w 32"/>
                    <a:gd name="T61" fmla="*/ 10 h 20"/>
                    <a:gd name="T62" fmla="*/ 7 w 32"/>
                    <a:gd name="T63" fmla="*/ 12 h 20"/>
                    <a:gd name="T64" fmla="*/ 9 w 32"/>
                    <a:gd name="T65" fmla="*/ 14 h 20"/>
                    <a:gd name="T66" fmla="*/ 16 w 32"/>
                    <a:gd name="T67" fmla="*/ 8 h 20"/>
                    <a:gd name="T68" fmla="*/ 18 w 32"/>
                    <a:gd name="T69" fmla="*/ 10 h 20"/>
                    <a:gd name="T70" fmla="*/ 20 w 32"/>
                    <a:gd name="T71" fmla="*/ 12 h 20"/>
                    <a:gd name="T72" fmla="*/ 20 w 32"/>
                    <a:gd name="T73" fmla="*/ 14 h 20"/>
                    <a:gd name="T74" fmla="*/ 21 w 32"/>
                    <a:gd name="T75" fmla="*/ 14 h 20"/>
                    <a:gd name="T76" fmla="*/ 23 w 32"/>
                    <a:gd name="T77" fmla="*/ 14 h 20"/>
                    <a:gd name="T78" fmla="*/ 25 w 32"/>
                    <a:gd name="T79" fmla="*/ 12 h 20"/>
                    <a:gd name="T80" fmla="*/ 25 w 32"/>
                    <a:gd name="T81" fmla="*/ 10 h 20"/>
                    <a:gd name="T82" fmla="*/ 23 w 32"/>
                    <a:gd name="T83" fmla="*/ 8 h 20"/>
                    <a:gd name="T84" fmla="*/ 21 w 32"/>
                    <a:gd name="T85" fmla="*/ 8 h 20"/>
                    <a:gd name="T86" fmla="*/ 18 w 32"/>
                    <a:gd name="T87" fmla="*/ 8 h 20"/>
                    <a:gd name="T88" fmla="*/ 16 w 32"/>
                    <a:gd name="T89" fmla="*/ 8 h 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2"/>
                    <a:gd name="T136" fmla="*/ 0 h 20"/>
                    <a:gd name="T137" fmla="*/ 32 w 32"/>
                    <a:gd name="T138" fmla="*/ 20 h 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2" h="20">
                      <a:moveTo>
                        <a:pt x="11" y="14"/>
                      </a:move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7" y="20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close/>
                      <a:moveTo>
                        <a:pt x="16" y="8"/>
                      </a:move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7" name="Freeform 574"/>
                <p:cNvSpPr>
                  <a:spLocks/>
                </p:cNvSpPr>
                <p:nvPr/>
              </p:nvSpPr>
              <p:spPr bwMode="auto">
                <a:xfrm>
                  <a:off x="2764" y="2877"/>
                  <a:ext cx="32" cy="20"/>
                </a:xfrm>
                <a:custGeom>
                  <a:avLst/>
                  <a:gdLst>
                    <a:gd name="T0" fmla="*/ 20 w 32"/>
                    <a:gd name="T1" fmla="*/ 0 h 20"/>
                    <a:gd name="T2" fmla="*/ 23 w 32"/>
                    <a:gd name="T3" fmla="*/ 0 h 20"/>
                    <a:gd name="T4" fmla="*/ 27 w 32"/>
                    <a:gd name="T5" fmla="*/ 2 h 20"/>
                    <a:gd name="T6" fmla="*/ 28 w 32"/>
                    <a:gd name="T7" fmla="*/ 4 h 20"/>
                    <a:gd name="T8" fmla="*/ 30 w 32"/>
                    <a:gd name="T9" fmla="*/ 4 h 20"/>
                    <a:gd name="T10" fmla="*/ 32 w 32"/>
                    <a:gd name="T11" fmla="*/ 8 h 20"/>
                    <a:gd name="T12" fmla="*/ 32 w 32"/>
                    <a:gd name="T13" fmla="*/ 10 h 20"/>
                    <a:gd name="T14" fmla="*/ 32 w 32"/>
                    <a:gd name="T15" fmla="*/ 12 h 20"/>
                    <a:gd name="T16" fmla="*/ 30 w 32"/>
                    <a:gd name="T17" fmla="*/ 14 h 20"/>
                    <a:gd name="T18" fmla="*/ 28 w 32"/>
                    <a:gd name="T19" fmla="*/ 16 h 20"/>
                    <a:gd name="T20" fmla="*/ 27 w 32"/>
                    <a:gd name="T21" fmla="*/ 18 h 20"/>
                    <a:gd name="T22" fmla="*/ 25 w 32"/>
                    <a:gd name="T23" fmla="*/ 20 h 20"/>
                    <a:gd name="T24" fmla="*/ 23 w 32"/>
                    <a:gd name="T25" fmla="*/ 20 h 20"/>
                    <a:gd name="T26" fmla="*/ 18 w 32"/>
                    <a:gd name="T27" fmla="*/ 20 h 20"/>
                    <a:gd name="T28" fmla="*/ 14 w 32"/>
                    <a:gd name="T29" fmla="*/ 20 h 20"/>
                    <a:gd name="T30" fmla="*/ 9 w 32"/>
                    <a:gd name="T31" fmla="*/ 20 h 20"/>
                    <a:gd name="T32" fmla="*/ 7 w 32"/>
                    <a:gd name="T33" fmla="*/ 18 h 20"/>
                    <a:gd name="T34" fmla="*/ 3 w 32"/>
                    <a:gd name="T35" fmla="*/ 16 h 20"/>
                    <a:gd name="T36" fmla="*/ 2 w 32"/>
                    <a:gd name="T37" fmla="*/ 16 h 20"/>
                    <a:gd name="T38" fmla="*/ 0 w 32"/>
                    <a:gd name="T39" fmla="*/ 14 h 20"/>
                    <a:gd name="T40" fmla="*/ 0 w 32"/>
                    <a:gd name="T41" fmla="*/ 10 h 20"/>
                    <a:gd name="T42" fmla="*/ 2 w 32"/>
                    <a:gd name="T43" fmla="*/ 6 h 20"/>
                    <a:gd name="T44" fmla="*/ 3 w 32"/>
                    <a:gd name="T45" fmla="*/ 4 h 20"/>
                    <a:gd name="T46" fmla="*/ 9 w 32"/>
                    <a:gd name="T47" fmla="*/ 0 h 20"/>
                    <a:gd name="T48" fmla="*/ 11 w 32"/>
                    <a:gd name="T49" fmla="*/ 4 h 20"/>
                    <a:gd name="T50" fmla="*/ 12 w 32"/>
                    <a:gd name="T51" fmla="*/ 6 h 20"/>
                    <a:gd name="T52" fmla="*/ 9 w 32"/>
                    <a:gd name="T53" fmla="*/ 6 h 20"/>
                    <a:gd name="T54" fmla="*/ 9 w 32"/>
                    <a:gd name="T55" fmla="*/ 8 h 20"/>
                    <a:gd name="T56" fmla="*/ 7 w 32"/>
                    <a:gd name="T57" fmla="*/ 8 h 20"/>
                    <a:gd name="T58" fmla="*/ 7 w 32"/>
                    <a:gd name="T59" fmla="*/ 10 h 20"/>
                    <a:gd name="T60" fmla="*/ 9 w 32"/>
                    <a:gd name="T61" fmla="*/ 12 h 20"/>
                    <a:gd name="T62" fmla="*/ 11 w 32"/>
                    <a:gd name="T63" fmla="*/ 14 h 20"/>
                    <a:gd name="T64" fmla="*/ 14 w 32"/>
                    <a:gd name="T65" fmla="*/ 14 h 20"/>
                    <a:gd name="T66" fmla="*/ 20 w 32"/>
                    <a:gd name="T67" fmla="*/ 14 h 20"/>
                    <a:gd name="T68" fmla="*/ 21 w 32"/>
                    <a:gd name="T69" fmla="*/ 12 h 20"/>
                    <a:gd name="T70" fmla="*/ 23 w 32"/>
                    <a:gd name="T71" fmla="*/ 12 h 20"/>
                    <a:gd name="T72" fmla="*/ 23 w 32"/>
                    <a:gd name="T73" fmla="*/ 10 h 20"/>
                    <a:gd name="T74" fmla="*/ 23 w 32"/>
                    <a:gd name="T75" fmla="*/ 8 h 20"/>
                    <a:gd name="T76" fmla="*/ 21 w 32"/>
                    <a:gd name="T77" fmla="*/ 6 h 20"/>
                    <a:gd name="T78" fmla="*/ 21 w 32"/>
                    <a:gd name="T79" fmla="*/ 6 h 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20"/>
                    <a:gd name="T122" fmla="*/ 32 w 32"/>
                    <a:gd name="T123" fmla="*/ 20 h 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20">
                      <a:moveTo>
                        <a:pt x="20" y="6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7" y="18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20" y="14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8" name="Freeform 575"/>
                <p:cNvSpPr>
                  <a:spLocks noEditPoints="1"/>
                </p:cNvSpPr>
                <p:nvPr/>
              </p:nvSpPr>
              <p:spPr bwMode="auto">
                <a:xfrm>
                  <a:off x="2753" y="2848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4 w 41"/>
                    <a:gd name="T7" fmla="*/ 0 h 6"/>
                    <a:gd name="T8" fmla="*/ 7 w 41"/>
                    <a:gd name="T9" fmla="*/ 0 h 6"/>
                    <a:gd name="T10" fmla="*/ 7 w 41"/>
                    <a:gd name="T11" fmla="*/ 6 h 6"/>
                    <a:gd name="T12" fmla="*/ 4 w 41"/>
                    <a:gd name="T13" fmla="*/ 6 h 6"/>
                    <a:gd name="T14" fmla="*/ 2 w 41"/>
                    <a:gd name="T15" fmla="*/ 6 h 6"/>
                    <a:gd name="T16" fmla="*/ 0 w 41"/>
                    <a:gd name="T17" fmla="*/ 6 h 6"/>
                    <a:gd name="T18" fmla="*/ 0 w 41"/>
                    <a:gd name="T19" fmla="*/ 6 h 6"/>
                    <a:gd name="T20" fmla="*/ 11 w 41"/>
                    <a:gd name="T21" fmla="*/ 6 h 6"/>
                    <a:gd name="T22" fmla="*/ 11 w 41"/>
                    <a:gd name="T23" fmla="*/ 0 h 6"/>
                    <a:gd name="T24" fmla="*/ 27 w 41"/>
                    <a:gd name="T25" fmla="*/ 0 h 6"/>
                    <a:gd name="T26" fmla="*/ 34 w 41"/>
                    <a:gd name="T27" fmla="*/ 0 h 6"/>
                    <a:gd name="T28" fmla="*/ 41 w 41"/>
                    <a:gd name="T29" fmla="*/ 0 h 6"/>
                    <a:gd name="T30" fmla="*/ 41 w 41"/>
                    <a:gd name="T31" fmla="*/ 6 h 6"/>
                    <a:gd name="T32" fmla="*/ 34 w 41"/>
                    <a:gd name="T33" fmla="*/ 6 h 6"/>
                    <a:gd name="T34" fmla="*/ 27 w 41"/>
                    <a:gd name="T35" fmla="*/ 6 h 6"/>
                    <a:gd name="T36" fmla="*/ 11 w 41"/>
                    <a:gd name="T37" fmla="*/ 6 h 6"/>
                    <a:gd name="T38" fmla="*/ 11 w 41"/>
                    <a:gd name="T39" fmla="*/ 6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"/>
                    <a:gd name="T61" fmla="*/ 0 h 6"/>
                    <a:gd name="T62" fmla="*/ 41 w 41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9" name="Freeform 576"/>
                <p:cNvSpPr>
                  <a:spLocks noEditPoints="1"/>
                </p:cNvSpPr>
                <p:nvPr/>
              </p:nvSpPr>
              <p:spPr bwMode="auto">
                <a:xfrm>
                  <a:off x="2753" y="2815"/>
                  <a:ext cx="43" cy="21"/>
                </a:xfrm>
                <a:custGeom>
                  <a:avLst/>
                  <a:gdLst>
                    <a:gd name="T0" fmla="*/ 11 w 43"/>
                    <a:gd name="T1" fmla="*/ 0 h 21"/>
                    <a:gd name="T2" fmla="*/ 31 w 43"/>
                    <a:gd name="T3" fmla="*/ 0 h 21"/>
                    <a:gd name="T4" fmla="*/ 41 w 43"/>
                    <a:gd name="T5" fmla="*/ 6 h 21"/>
                    <a:gd name="T6" fmla="*/ 39 w 43"/>
                    <a:gd name="T7" fmla="*/ 6 h 21"/>
                    <a:gd name="T8" fmla="*/ 38 w 43"/>
                    <a:gd name="T9" fmla="*/ 6 h 21"/>
                    <a:gd name="T10" fmla="*/ 39 w 43"/>
                    <a:gd name="T11" fmla="*/ 8 h 21"/>
                    <a:gd name="T12" fmla="*/ 41 w 43"/>
                    <a:gd name="T13" fmla="*/ 10 h 21"/>
                    <a:gd name="T14" fmla="*/ 43 w 43"/>
                    <a:gd name="T15" fmla="*/ 12 h 21"/>
                    <a:gd name="T16" fmla="*/ 43 w 43"/>
                    <a:gd name="T17" fmla="*/ 12 h 21"/>
                    <a:gd name="T18" fmla="*/ 41 w 43"/>
                    <a:gd name="T19" fmla="*/ 17 h 21"/>
                    <a:gd name="T20" fmla="*/ 38 w 43"/>
                    <a:gd name="T21" fmla="*/ 19 h 21"/>
                    <a:gd name="T22" fmla="*/ 32 w 43"/>
                    <a:gd name="T23" fmla="*/ 21 h 21"/>
                    <a:gd name="T24" fmla="*/ 23 w 43"/>
                    <a:gd name="T25" fmla="*/ 21 h 21"/>
                    <a:gd name="T26" fmla="*/ 18 w 43"/>
                    <a:gd name="T27" fmla="*/ 21 h 21"/>
                    <a:gd name="T28" fmla="*/ 13 w 43"/>
                    <a:gd name="T29" fmla="*/ 17 h 21"/>
                    <a:gd name="T30" fmla="*/ 11 w 43"/>
                    <a:gd name="T31" fmla="*/ 12 h 21"/>
                    <a:gd name="T32" fmla="*/ 11 w 43"/>
                    <a:gd name="T33" fmla="*/ 12 h 21"/>
                    <a:gd name="T34" fmla="*/ 13 w 43"/>
                    <a:gd name="T35" fmla="*/ 10 h 21"/>
                    <a:gd name="T36" fmla="*/ 13 w 43"/>
                    <a:gd name="T37" fmla="*/ 8 h 21"/>
                    <a:gd name="T38" fmla="*/ 14 w 43"/>
                    <a:gd name="T39" fmla="*/ 8 h 21"/>
                    <a:gd name="T40" fmla="*/ 7 w 43"/>
                    <a:gd name="T41" fmla="*/ 8 h 21"/>
                    <a:gd name="T42" fmla="*/ 0 w 43"/>
                    <a:gd name="T43" fmla="*/ 8 h 21"/>
                    <a:gd name="T44" fmla="*/ 0 w 43"/>
                    <a:gd name="T45" fmla="*/ 4 h 21"/>
                    <a:gd name="T46" fmla="*/ 0 w 43"/>
                    <a:gd name="T47" fmla="*/ 0 h 21"/>
                    <a:gd name="T48" fmla="*/ 25 w 43"/>
                    <a:gd name="T49" fmla="*/ 8 h 21"/>
                    <a:gd name="T50" fmla="*/ 22 w 43"/>
                    <a:gd name="T51" fmla="*/ 8 h 21"/>
                    <a:gd name="T52" fmla="*/ 20 w 43"/>
                    <a:gd name="T53" fmla="*/ 8 h 21"/>
                    <a:gd name="T54" fmla="*/ 20 w 43"/>
                    <a:gd name="T55" fmla="*/ 10 h 21"/>
                    <a:gd name="T56" fmla="*/ 20 w 43"/>
                    <a:gd name="T57" fmla="*/ 12 h 21"/>
                    <a:gd name="T58" fmla="*/ 20 w 43"/>
                    <a:gd name="T59" fmla="*/ 12 h 21"/>
                    <a:gd name="T60" fmla="*/ 22 w 43"/>
                    <a:gd name="T61" fmla="*/ 12 h 21"/>
                    <a:gd name="T62" fmla="*/ 25 w 43"/>
                    <a:gd name="T63" fmla="*/ 15 h 21"/>
                    <a:gd name="T64" fmla="*/ 29 w 43"/>
                    <a:gd name="T65" fmla="*/ 15 h 21"/>
                    <a:gd name="T66" fmla="*/ 31 w 43"/>
                    <a:gd name="T67" fmla="*/ 12 h 21"/>
                    <a:gd name="T68" fmla="*/ 34 w 43"/>
                    <a:gd name="T69" fmla="*/ 12 h 21"/>
                    <a:gd name="T70" fmla="*/ 34 w 43"/>
                    <a:gd name="T71" fmla="*/ 10 h 21"/>
                    <a:gd name="T72" fmla="*/ 34 w 43"/>
                    <a:gd name="T73" fmla="*/ 10 h 21"/>
                    <a:gd name="T74" fmla="*/ 34 w 43"/>
                    <a:gd name="T75" fmla="*/ 8 h 21"/>
                    <a:gd name="T76" fmla="*/ 27 w 43"/>
                    <a:gd name="T77" fmla="*/ 8 h 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3"/>
                    <a:gd name="T118" fmla="*/ 0 h 21"/>
                    <a:gd name="T119" fmla="*/ 43 w 43"/>
                    <a:gd name="T120" fmla="*/ 21 h 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3" h="2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9" y="6"/>
                      </a:lnTo>
                      <a:lnTo>
                        <a:pt x="38" y="6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1" y="17"/>
                      </a:lnTo>
                      <a:lnTo>
                        <a:pt x="39" y="17"/>
                      </a:lnTo>
                      <a:lnTo>
                        <a:pt x="38" y="19"/>
                      </a:lnTo>
                      <a:lnTo>
                        <a:pt x="36" y="21"/>
                      </a:lnTo>
                      <a:lnTo>
                        <a:pt x="32" y="21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0" y="21"/>
                      </a:lnTo>
                      <a:lnTo>
                        <a:pt x="18" y="21"/>
                      </a:lnTo>
                      <a:lnTo>
                        <a:pt x="14" y="19"/>
                      </a:lnTo>
                      <a:lnTo>
                        <a:pt x="13" y="17"/>
                      </a:lnTo>
                      <a:lnTo>
                        <a:pt x="11" y="15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7" y="8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27" y="8"/>
                      </a:move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1" y="12"/>
                      </a:lnTo>
                      <a:lnTo>
                        <a:pt x="32" y="12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0" name="Freeform 577"/>
                <p:cNvSpPr>
                  <a:spLocks/>
                </p:cNvSpPr>
                <p:nvPr/>
              </p:nvSpPr>
              <p:spPr bwMode="auto">
                <a:xfrm>
                  <a:off x="2784" y="2787"/>
                  <a:ext cx="23" cy="6"/>
                </a:xfrm>
                <a:custGeom>
                  <a:avLst/>
                  <a:gdLst>
                    <a:gd name="T0" fmla="*/ 0 w 23"/>
                    <a:gd name="T1" fmla="*/ 6 h 6"/>
                    <a:gd name="T2" fmla="*/ 0 w 23"/>
                    <a:gd name="T3" fmla="*/ 0 h 6"/>
                    <a:gd name="T4" fmla="*/ 1 w 23"/>
                    <a:gd name="T5" fmla="*/ 0 h 6"/>
                    <a:gd name="T6" fmla="*/ 5 w 23"/>
                    <a:gd name="T7" fmla="*/ 0 h 6"/>
                    <a:gd name="T8" fmla="*/ 7 w 23"/>
                    <a:gd name="T9" fmla="*/ 0 h 6"/>
                    <a:gd name="T10" fmla="*/ 8 w 23"/>
                    <a:gd name="T11" fmla="*/ 0 h 6"/>
                    <a:gd name="T12" fmla="*/ 14 w 23"/>
                    <a:gd name="T13" fmla="*/ 0 h 6"/>
                    <a:gd name="T14" fmla="*/ 16 w 23"/>
                    <a:gd name="T15" fmla="*/ 0 h 6"/>
                    <a:gd name="T16" fmla="*/ 17 w 23"/>
                    <a:gd name="T17" fmla="*/ 0 h 6"/>
                    <a:gd name="T18" fmla="*/ 23 w 23"/>
                    <a:gd name="T19" fmla="*/ 6 h 6"/>
                    <a:gd name="T20" fmla="*/ 17 w 23"/>
                    <a:gd name="T21" fmla="*/ 6 h 6"/>
                    <a:gd name="T22" fmla="*/ 16 w 23"/>
                    <a:gd name="T23" fmla="*/ 6 h 6"/>
                    <a:gd name="T24" fmla="*/ 16 w 23"/>
                    <a:gd name="T25" fmla="*/ 6 h 6"/>
                    <a:gd name="T26" fmla="*/ 16 w 23"/>
                    <a:gd name="T27" fmla="*/ 4 h 6"/>
                    <a:gd name="T28" fmla="*/ 14 w 23"/>
                    <a:gd name="T29" fmla="*/ 4 h 6"/>
                    <a:gd name="T30" fmla="*/ 14 w 23"/>
                    <a:gd name="T31" fmla="*/ 4 h 6"/>
                    <a:gd name="T32" fmla="*/ 12 w 23"/>
                    <a:gd name="T33" fmla="*/ 4 h 6"/>
                    <a:gd name="T34" fmla="*/ 10 w 23"/>
                    <a:gd name="T35" fmla="*/ 4 h 6"/>
                    <a:gd name="T36" fmla="*/ 10 w 23"/>
                    <a:gd name="T37" fmla="*/ 4 h 6"/>
                    <a:gd name="T38" fmla="*/ 10 w 23"/>
                    <a:gd name="T39" fmla="*/ 6 h 6"/>
                    <a:gd name="T40" fmla="*/ 10 w 23"/>
                    <a:gd name="T41" fmla="*/ 6 h 6"/>
                    <a:gd name="T42" fmla="*/ 10 w 23"/>
                    <a:gd name="T43" fmla="*/ 6 h 6"/>
                    <a:gd name="T44" fmla="*/ 0 w 23"/>
                    <a:gd name="T45" fmla="*/ 6 h 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"/>
                    <a:gd name="T70" fmla="*/ 0 h 6"/>
                    <a:gd name="T71" fmla="*/ 23 w 23"/>
                    <a:gd name="T72" fmla="*/ 6 h 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3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1" name="Freeform 578"/>
                <p:cNvSpPr>
                  <a:spLocks noEditPoints="1"/>
                </p:cNvSpPr>
                <p:nvPr/>
              </p:nvSpPr>
              <p:spPr bwMode="auto">
                <a:xfrm>
                  <a:off x="2753" y="2731"/>
                  <a:ext cx="43" cy="21"/>
                </a:xfrm>
                <a:custGeom>
                  <a:avLst/>
                  <a:gdLst>
                    <a:gd name="T0" fmla="*/ 0 w 43"/>
                    <a:gd name="T1" fmla="*/ 15 h 21"/>
                    <a:gd name="T2" fmla="*/ 7 w 43"/>
                    <a:gd name="T3" fmla="*/ 15 h 21"/>
                    <a:gd name="T4" fmla="*/ 14 w 43"/>
                    <a:gd name="T5" fmla="*/ 15 h 21"/>
                    <a:gd name="T6" fmla="*/ 13 w 43"/>
                    <a:gd name="T7" fmla="*/ 13 h 21"/>
                    <a:gd name="T8" fmla="*/ 11 w 43"/>
                    <a:gd name="T9" fmla="*/ 10 h 21"/>
                    <a:gd name="T10" fmla="*/ 11 w 43"/>
                    <a:gd name="T11" fmla="*/ 10 h 21"/>
                    <a:gd name="T12" fmla="*/ 11 w 43"/>
                    <a:gd name="T13" fmla="*/ 6 h 21"/>
                    <a:gd name="T14" fmla="*/ 14 w 43"/>
                    <a:gd name="T15" fmla="*/ 2 h 21"/>
                    <a:gd name="T16" fmla="*/ 20 w 43"/>
                    <a:gd name="T17" fmla="*/ 2 h 21"/>
                    <a:gd name="T18" fmla="*/ 27 w 43"/>
                    <a:gd name="T19" fmla="*/ 0 h 21"/>
                    <a:gd name="T20" fmla="*/ 31 w 43"/>
                    <a:gd name="T21" fmla="*/ 0 h 21"/>
                    <a:gd name="T22" fmla="*/ 34 w 43"/>
                    <a:gd name="T23" fmla="*/ 2 h 21"/>
                    <a:gd name="T24" fmla="*/ 38 w 43"/>
                    <a:gd name="T25" fmla="*/ 4 h 21"/>
                    <a:gd name="T26" fmla="*/ 41 w 43"/>
                    <a:gd name="T27" fmla="*/ 4 h 21"/>
                    <a:gd name="T28" fmla="*/ 43 w 43"/>
                    <a:gd name="T29" fmla="*/ 6 h 21"/>
                    <a:gd name="T30" fmla="*/ 43 w 43"/>
                    <a:gd name="T31" fmla="*/ 8 h 21"/>
                    <a:gd name="T32" fmla="*/ 43 w 43"/>
                    <a:gd name="T33" fmla="*/ 10 h 21"/>
                    <a:gd name="T34" fmla="*/ 41 w 43"/>
                    <a:gd name="T35" fmla="*/ 13 h 21"/>
                    <a:gd name="T36" fmla="*/ 39 w 43"/>
                    <a:gd name="T37" fmla="*/ 15 h 21"/>
                    <a:gd name="T38" fmla="*/ 38 w 43"/>
                    <a:gd name="T39" fmla="*/ 15 h 21"/>
                    <a:gd name="T40" fmla="*/ 39 w 43"/>
                    <a:gd name="T41" fmla="*/ 15 h 21"/>
                    <a:gd name="T42" fmla="*/ 41 w 43"/>
                    <a:gd name="T43" fmla="*/ 15 h 21"/>
                    <a:gd name="T44" fmla="*/ 31 w 43"/>
                    <a:gd name="T45" fmla="*/ 21 h 21"/>
                    <a:gd name="T46" fmla="*/ 11 w 43"/>
                    <a:gd name="T47" fmla="*/ 21 h 21"/>
                    <a:gd name="T48" fmla="*/ 0 w 43"/>
                    <a:gd name="T49" fmla="*/ 21 h 21"/>
                    <a:gd name="T50" fmla="*/ 31 w 43"/>
                    <a:gd name="T51" fmla="*/ 15 h 21"/>
                    <a:gd name="T52" fmla="*/ 32 w 43"/>
                    <a:gd name="T53" fmla="*/ 13 h 21"/>
                    <a:gd name="T54" fmla="*/ 34 w 43"/>
                    <a:gd name="T55" fmla="*/ 13 h 21"/>
                    <a:gd name="T56" fmla="*/ 34 w 43"/>
                    <a:gd name="T57" fmla="*/ 10 h 21"/>
                    <a:gd name="T58" fmla="*/ 34 w 43"/>
                    <a:gd name="T59" fmla="*/ 10 h 21"/>
                    <a:gd name="T60" fmla="*/ 32 w 43"/>
                    <a:gd name="T61" fmla="*/ 8 h 21"/>
                    <a:gd name="T62" fmla="*/ 25 w 43"/>
                    <a:gd name="T63" fmla="*/ 8 h 21"/>
                    <a:gd name="T64" fmla="*/ 22 w 43"/>
                    <a:gd name="T65" fmla="*/ 8 h 21"/>
                    <a:gd name="T66" fmla="*/ 20 w 43"/>
                    <a:gd name="T67" fmla="*/ 8 h 21"/>
                    <a:gd name="T68" fmla="*/ 20 w 43"/>
                    <a:gd name="T69" fmla="*/ 10 h 21"/>
                    <a:gd name="T70" fmla="*/ 20 w 43"/>
                    <a:gd name="T71" fmla="*/ 13 h 21"/>
                    <a:gd name="T72" fmla="*/ 20 w 43"/>
                    <a:gd name="T73" fmla="*/ 13 h 21"/>
                    <a:gd name="T74" fmla="*/ 22 w 43"/>
                    <a:gd name="T75" fmla="*/ 15 h 21"/>
                    <a:gd name="T76" fmla="*/ 25 w 43"/>
                    <a:gd name="T77" fmla="*/ 15 h 21"/>
                    <a:gd name="T78" fmla="*/ 27 w 43"/>
                    <a:gd name="T79" fmla="*/ 15 h 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3"/>
                    <a:gd name="T121" fmla="*/ 0 h 21"/>
                    <a:gd name="T122" fmla="*/ 43 w 43"/>
                    <a:gd name="T123" fmla="*/ 21 h 2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3" h="21">
                      <a:moveTo>
                        <a:pt x="0" y="21"/>
                      </a:move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4" y="15"/>
                      </a:lnTo>
                      <a:lnTo>
                        <a:pt x="13" y="13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3" y="10"/>
                      </a:lnTo>
                      <a:lnTo>
                        <a:pt x="41" y="10"/>
                      </a:lnTo>
                      <a:lnTo>
                        <a:pt x="41" y="13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9" y="15"/>
                      </a:lnTo>
                      <a:lnTo>
                        <a:pt x="41" y="15"/>
                      </a:lnTo>
                      <a:lnTo>
                        <a:pt x="41" y="21"/>
                      </a:lnTo>
                      <a:lnTo>
                        <a:pt x="31" y="21"/>
                      </a:lnTo>
                      <a:lnTo>
                        <a:pt x="22" y="21"/>
                      </a:lnTo>
                      <a:lnTo>
                        <a:pt x="11" y="21"/>
                      </a:lnTo>
                      <a:lnTo>
                        <a:pt x="0" y="21"/>
                      </a:lnTo>
                      <a:close/>
                      <a:moveTo>
                        <a:pt x="27" y="15"/>
                      </a:moveTo>
                      <a:lnTo>
                        <a:pt x="31" y="15"/>
                      </a:lnTo>
                      <a:lnTo>
                        <a:pt x="32" y="13"/>
                      </a:lnTo>
                      <a:lnTo>
                        <a:pt x="34" y="13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2" name="Freeform 579"/>
                <p:cNvSpPr>
                  <a:spLocks/>
                </p:cNvSpPr>
                <p:nvPr/>
              </p:nvSpPr>
              <p:spPr bwMode="auto">
                <a:xfrm>
                  <a:off x="2764" y="2692"/>
                  <a:ext cx="32" cy="19"/>
                </a:xfrm>
                <a:custGeom>
                  <a:avLst/>
                  <a:gdLst>
                    <a:gd name="T0" fmla="*/ 30 w 32"/>
                    <a:gd name="T1" fmla="*/ 0 h 19"/>
                    <a:gd name="T2" fmla="*/ 30 w 32"/>
                    <a:gd name="T3" fmla="*/ 6 h 19"/>
                    <a:gd name="T4" fmla="*/ 28 w 32"/>
                    <a:gd name="T5" fmla="*/ 6 h 19"/>
                    <a:gd name="T6" fmla="*/ 27 w 32"/>
                    <a:gd name="T7" fmla="*/ 6 h 19"/>
                    <a:gd name="T8" fmla="*/ 27 w 32"/>
                    <a:gd name="T9" fmla="*/ 6 h 19"/>
                    <a:gd name="T10" fmla="*/ 28 w 32"/>
                    <a:gd name="T11" fmla="*/ 6 h 19"/>
                    <a:gd name="T12" fmla="*/ 28 w 32"/>
                    <a:gd name="T13" fmla="*/ 9 h 19"/>
                    <a:gd name="T14" fmla="*/ 28 w 32"/>
                    <a:gd name="T15" fmla="*/ 9 h 19"/>
                    <a:gd name="T16" fmla="*/ 30 w 32"/>
                    <a:gd name="T17" fmla="*/ 9 h 19"/>
                    <a:gd name="T18" fmla="*/ 30 w 32"/>
                    <a:gd name="T19" fmla="*/ 11 h 19"/>
                    <a:gd name="T20" fmla="*/ 32 w 32"/>
                    <a:gd name="T21" fmla="*/ 11 h 19"/>
                    <a:gd name="T22" fmla="*/ 32 w 32"/>
                    <a:gd name="T23" fmla="*/ 11 h 19"/>
                    <a:gd name="T24" fmla="*/ 32 w 32"/>
                    <a:gd name="T25" fmla="*/ 13 h 19"/>
                    <a:gd name="T26" fmla="*/ 32 w 32"/>
                    <a:gd name="T27" fmla="*/ 15 h 19"/>
                    <a:gd name="T28" fmla="*/ 30 w 32"/>
                    <a:gd name="T29" fmla="*/ 15 h 19"/>
                    <a:gd name="T30" fmla="*/ 30 w 32"/>
                    <a:gd name="T31" fmla="*/ 17 h 19"/>
                    <a:gd name="T32" fmla="*/ 28 w 32"/>
                    <a:gd name="T33" fmla="*/ 17 h 19"/>
                    <a:gd name="T34" fmla="*/ 27 w 32"/>
                    <a:gd name="T35" fmla="*/ 19 h 19"/>
                    <a:gd name="T36" fmla="*/ 25 w 32"/>
                    <a:gd name="T37" fmla="*/ 19 h 19"/>
                    <a:gd name="T38" fmla="*/ 20 w 32"/>
                    <a:gd name="T39" fmla="*/ 19 h 19"/>
                    <a:gd name="T40" fmla="*/ 16 w 32"/>
                    <a:gd name="T41" fmla="*/ 19 h 19"/>
                    <a:gd name="T42" fmla="*/ 11 w 32"/>
                    <a:gd name="T43" fmla="*/ 19 h 19"/>
                    <a:gd name="T44" fmla="*/ 0 w 32"/>
                    <a:gd name="T45" fmla="*/ 19 h 19"/>
                    <a:gd name="T46" fmla="*/ 0 w 32"/>
                    <a:gd name="T47" fmla="*/ 13 h 19"/>
                    <a:gd name="T48" fmla="*/ 5 w 32"/>
                    <a:gd name="T49" fmla="*/ 13 h 19"/>
                    <a:gd name="T50" fmla="*/ 9 w 32"/>
                    <a:gd name="T51" fmla="*/ 13 h 19"/>
                    <a:gd name="T52" fmla="*/ 18 w 32"/>
                    <a:gd name="T53" fmla="*/ 13 h 19"/>
                    <a:gd name="T54" fmla="*/ 20 w 32"/>
                    <a:gd name="T55" fmla="*/ 13 h 19"/>
                    <a:gd name="T56" fmla="*/ 20 w 32"/>
                    <a:gd name="T57" fmla="*/ 13 h 19"/>
                    <a:gd name="T58" fmla="*/ 20 w 32"/>
                    <a:gd name="T59" fmla="*/ 13 h 19"/>
                    <a:gd name="T60" fmla="*/ 21 w 32"/>
                    <a:gd name="T61" fmla="*/ 11 h 19"/>
                    <a:gd name="T62" fmla="*/ 21 w 32"/>
                    <a:gd name="T63" fmla="*/ 11 h 19"/>
                    <a:gd name="T64" fmla="*/ 23 w 32"/>
                    <a:gd name="T65" fmla="*/ 11 h 19"/>
                    <a:gd name="T66" fmla="*/ 23 w 32"/>
                    <a:gd name="T67" fmla="*/ 11 h 19"/>
                    <a:gd name="T68" fmla="*/ 23 w 32"/>
                    <a:gd name="T69" fmla="*/ 9 h 19"/>
                    <a:gd name="T70" fmla="*/ 23 w 32"/>
                    <a:gd name="T71" fmla="*/ 9 h 19"/>
                    <a:gd name="T72" fmla="*/ 23 w 32"/>
                    <a:gd name="T73" fmla="*/ 9 h 19"/>
                    <a:gd name="T74" fmla="*/ 21 w 32"/>
                    <a:gd name="T75" fmla="*/ 9 h 19"/>
                    <a:gd name="T76" fmla="*/ 21 w 32"/>
                    <a:gd name="T77" fmla="*/ 6 h 19"/>
                    <a:gd name="T78" fmla="*/ 16 w 32"/>
                    <a:gd name="T79" fmla="*/ 6 h 19"/>
                    <a:gd name="T80" fmla="*/ 0 w 32"/>
                    <a:gd name="T81" fmla="*/ 6 h 19"/>
                    <a:gd name="T82" fmla="*/ 0 w 32"/>
                    <a:gd name="T83" fmla="*/ 0 h 19"/>
                    <a:gd name="T84" fmla="*/ 16 w 32"/>
                    <a:gd name="T85" fmla="*/ 0 h 19"/>
                    <a:gd name="T86" fmla="*/ 23 w 32"/>
                    <a:gd name="T87" fmla="*/ 0 h 19"/>
                    <a:gd name="T88" fmla="*/ 30 w 32"/>
                    <a:gd name="T89" fmla="*/ 0 h 1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2"/>
                    <a:gd name="T136" fmla="*/ 0 h 19"/>
                    <a:gd name="T137" fmla="*/ 32 w 32"/>
                    <a:gd name="T138" fmla="*/ 19 h 1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2" h="19">
                      <a:moveTo>
                        <a:pt x="30" y="0"/>
                      </a:move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9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28" y="17"/>
                      </a:lnTo>
                      <a:lnTo>
                        <a:pt x="27" y="19"/>
                      </a:lnTo>
                      <a:lnTo>
                        <a:pt x="25" y="19"/>
                      </a:lnTo>
                      <a:lnTo>
                        <a:pt x="20" y="19"/>
                      </a:lnTo>
                      <a:lnTo>
                        <a:pt x="16" y="19"/>
                      </a:lnTo>
                      <a:lnTo>
                        <a:pt x="11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1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3" name="Freeform 580"/>
                <p:cNvSpPr>
                  <a:spLocks/>
                </p:cNvSpPr>
                <p:nvPr/>
              </p:nvSpPr>
              <p:spPr bwMode="auto">
                <a:xfrm>
                  <a:off x="2753" y="2658"/>
                  <a:ext cx="43" cy="12"/>
                </a:xfrm>
                <a:custGeom>
                  <a:avLst/>
                  <a:gdLst>
                    <a:gd name="T0" fmla="*/ 0 w 43"/>
                    <a:gd name="T1" fmla="*/ 4 h 12"/>
                    <a:gd name="T2" fmla="*/ 11 w 43"/>
                    <a:gd name="T3" fmla="*/ 4 h 12"/>
                    <a:gd name="T4" fmla="*/ 11 w 43"/>
                    <a:gd name="T5" fmla="*/ 2 h 12"/>
                    <a:gd name="T6" fmla="*/ 11 w 43"/>
                    <a:gd name="T7" fmla="*/ 0 h 12"/>
                    <a:gd name="T8" fmla="*/ 11 w 43"/>
                    <a:gd name="T9" fmla="*/ 0 h 12"/>
                    <a:gd name="T10" fmla="*/ 16 w 43"/>
                    <a:gd name="T11" fmla="*/ 0 h 12"/>
                    <a:gd name="T12" fmla="*/ 18 w 43"/>
                    <a:gd name="T13" fmla="*/ 0 h 12"/>
                    <a:gd name="T14" fmla="*/ 20 w 43"/>
                    <a:gd name="T15" fmla="*/ 0 h 12"/>
                    <a:gd name="T16" fmla="*/ 20 w 43"/>
                    <a:gd name="T17" fmla="*/ 0 h 12"/>
                    <a:gd name="T18" fmla="*/ 20 w 43"/>
                    <a:gd name="T19" fmla="*/ 2 h 12"/>
                    <a:gd name="T20" fmla="*/ 20 w 43"/>
                    <a:gd name="T21" fmla="*/ 4 h 12"/>
                    <a:gd name="T22" fmla="*/ 31 w 43"/>
                    <a:gd name="T23" fmla="*/ 4 h 12"/>
                    <a:gd name="T24" fmla="*/ 32 w 43"/>
                    <a:gd name="T25" fmla="*/ 4 h 12"/>
                    <a:gd name="T26" fmla="*/ 32 w 43"/>
                    <a:gd name="T27" fmla="*/ 4 h 12"/>
                    <a:gd name="T28" fmla="*/ 32 w 43"/>
                    <a:gd name="T29" fmla="*/ 4 h 12"/>
                    <a:gd name="T30" fmla="*/ 34 w 43"/>
                    <a:gd name="T31" fmla="*/ 4 h 12"/>
                    <a:gd name="T32" fmla="*/ 34 w 43"/>
                    <a:gd name="T33" fmla="*/ 4 h 12"/>
                    <a:gd name="T34" fmla="*/ 34 w 43"/>
                    <a:gd name="T35" fmla="*/ 4 h 12"/>
                    <a:gd name="T36" fmla="*/ 34 w 43"/>
                    <a:gd name="T37" fmla="*/ 2 h 12"/>
                    <a:gd name="T38" fmla="*/ 34 w 43"/>
                    <a:gd name="T39" fmla="*/ 2 h 12"/>
                    <a:gd name="T40" fmla="*/ 34 w 43"/>
                    <a:gd name="T41" fmla="*/ 2 h 12"/>
                    <a:gd name="T42" fmla="*/ 34 w 43"/>
                    <a:gd name="T43" fmla="*/ 2 h 12"/>
                    <a:gd name="T44" fmla="*/ 34 w 43"/>
                    <a:gd name="T45" fmla="*/ 0 h 12"/>
                    <a:gd name="T46" fmla="*/ 34 w 43"/>
                    <a:gd name="T47" fmla="*/ 0 h 12"/>
                    <a:gd name="T48" fmla="*/ 36 w 43"/>
                    <a:gd name="T49" fmla="*/ 0 h 12"/>
                    <a:gd name="T50" fmla="*/ 38 w 43"/>
                    <a:gd name="T51" fmla="*/ 0 h 12"/>
                    <a:gd name="T52" fmla="*/ 39 w 43"/>
                    <a:gd name="T53" fmla="*/ 0 h 12"/>
                    <a:gd name="T54" fmla="*/ 41 w 43"/>
                    <a:gd name="T55" fmla="*/ 0 h 12"/>
                    <a:gd name="T56" fmla="*/ 41 w 43"/>
                    <a:gd name="T57" fmla="*/ 2 h 12"/>
                    <a:gd name="T58" fmla="*/ 43 w 43"/>
                    <a:gd name="T59" fmla="*/ 2 h 12"/>
                    <a:gd name="T60" fmla="*/ 43 w 43"/>
                    <a:gd name="T61" fmla="*/ 2 h 12"/>
                    <a:gd name="T62" fmla="*/ 43 w 43"/>
                    <a:gd name="T63" fmla="*/ 4 h 12"/>
                    <a:gd name="T64" fmla="*/ 43 w 43"/>
                    <a:gd name="T65" fmla="*/ 6 h 12"/>
                    <a:gd name="T66" fmla="*/ 43 w 43"/>
                    <a:gd name="T67" fmla="*/ 6 h 12"/>
                    <a:gd name="T68" fmla="*/ 41 w 43"/>
                    <a:gd name="T69" fmla="*/ 8 h 12"/>
                    <a:gd name="T70" fmla="*/ 41 w 43"/>
                    <a:gd name="T71" fmla="*/ 8 h 12"/>
                    <a:gd name="T72" fmla="*/ 41 w 43"/>
                    <a:gd name="T73" fmla="*/ 8 h 12"/>
                    <a:gd name="T74" fmla="*/ 39 w 43"/>
                    <a:gd name="T75" fmla="*/ 10 h 12"/>
                    <a:gd name="T76" fmla="*/ 39 w 43"/>
                    <a:gd name="T77" fmla="*/ 10 h 12"/>
                    <a:gd name="T78" fmla="*/ 38 w 43"/>
                    <a:gd name="T79" fmla="*/ 10 h 12"/>
                    <a:gd name="T80" fmla="*/ 34 w 43"/>
                    <a:gd name="T81" fmla="*/ 10 h 12"/>
                    <a:gd name="T82" fmla="*/ 32 w 43"/>
                    <a:gd name="T83" fmla="*/ 10 h 12"/>
                    <a:gd name="T84" fmla="*/ 31 w 43"/>
                    <a:gd name="T85" fmla="*/ 10 h 12"/>
                    <a:gd name="T86" fmla="*/ 20 w 43"/>
                    <a:gd name="T87" fmla="*/ 10 h 12"/>
                    <a:gd name="T88" fmla="*/ 20 w 43"/>
                    <a:gd name="T89" fmla="*/ 12 h 12"/>
                    <a:gd name="T90" fmla="*/ 20 w 43"/>
                    <a:gd name="T91" fmla="*/ 12 h 12"/>
                    <a:gd name="T92" fmla="*/ 20 w 43"/>
                    <a:gd name="T93" fmla="*/ 12 h 12"/>
                    <a:gd name="T94" fmla="*/ 18 w 43"/>
                    <a:gd name="T95" fmla="*/ 12 h 12"/>
                    <a:gd name="T96" fmla="*/ 16 w 43"/>
                    <a:gd name="T97" fmla="*/ 12 h 12"/>
                    <a:gd name="T98" fmla="*/ 11 w 43"/>
                    <a:gd name="T99" fmla="*/ 12 h 12"/>
                    <a:gd name="T100" fmla="*/ 11 w 43"/>
                    <a:gd name="T101" fmla="*/ 12 h 12"/>
                    <a:gd name="T102" fmla="*/ 11 w 43"/>
                    <a:gd name="T103" fmla="*/ 12 h 12"/>
                    <a:gd name="T104" fmla="*/ 11 w 43"/>
                    <a:gd name="T105" fmla="*/ 10 h 12"/>
                    <a:gd name="T106" fmla="*/ 6 w 43"/>
                    <a:gd name="T107" fmla="*/ 10 h 12"/>
                    <a:gd name="T108" fmla="*/ 0 w 43"/>
                    <a:gd name="T109" fmla="*/ 4 h 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"/>
                    <a:gd name="T166" fmla="*/ 0 h 12"/>
                    <a:gd name="T167" fmla="*/ 43 w 43"/>
                    <a:gd name="T168" fmla="*/ 12 h 1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" h="12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1" y="8"/>
                      </a:lnTo>
                      <a:lnTo>
                        <a:pt x="39" y="10"/>
                      </a:lnTo>
                      <a:lnTo>
                        <a:pt x="38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4" name="Freeform 581"/>
                <p:cNvSpPr>
                  <a:spLocks/>
                </p:cNvSpPr>
                <p:nvPr/>
              </p:nvSpPr>
              <p:spPr bwMode="auto">
                <a:xfrm>
                  <a:off x="2764" y="2623"/>
                  <a:ext cx="43" cy="20"/>
                </a:xfrm>
                <a:custGeom>
                  <a:avLst/>
                  <a:gdLst>
                    <a:gd name="T0" fmla="*/ 0 w 43"/>
                    <a:gd name="T1" fmla="*/ 20 h 20"/>
                    <a:gd name="T2" fmla="*/ 0 w 43"/>
                    <a:gd name="T3" fmla="*/ 14 h 20"/>
                    <a:gd name="T4" fmla="*/ 5 w 43"/>
                    <a:gd name="T5" fmla="*/ 12 h 20"/>
                    <a:gd name="T6" fmla="*/ 11 w 43"/>
                    <a:gd name="T7" fmla="*/ 12 h 20"/>
                    <a:gd name="T8" fmla="*/ 16 w 43"/>
                    <a:gd name="T9" fmla="*/ 12 h 20"/>
                    <a:gd name="T10" fmla="*/ 21 w 43"/>
                    <a:gd name="T11" fmla="*/ 10 h 20"/>
                    <a:gd name="T12" fmla="*/ 16 w 43"/>
                    <a:gd name="T13" fmla="*/ 8 h 20"/>
                    <a:gd name="T14" fmla="*/ 11 w 43"/>
                    <a:gd name="T15" fmla="*/ 8 h 20"/>
                    <a:gd name="T16" fmla="*/ 5 w 43"/>
                    <a:gd name="T17" fmla="*/ 8 h 20"/>
                    <a:gd name="T18" fmla="*/ 0 w 43"/>
                    <a:gd name="T19" fmla="*/ 6 h 20"/>
                    <a:gd name="T20" fmla="*/ 0 w 43"/>
                    <a:gd name="T21" fmla="*/ 0 h 20"/>
                    <a:gd name="T22" fmla="*/ 32 w 43"/>
                    <a:gd name="T23" fmla="*/ 6 h 20"/>
                    <a:gd name="T24" fmla="*/ 36 w 43"/>
                    <a:gd name="T25" fmla="*/ 8 h 20"/>
                    <a:gd name="T26" fmla="*/ 37 w 43"/>
                    <a:gd name="T27" fmla="*/ 8 h 20"/>
                    <a:gd name="T28" fmla="*/ 39 w 43"/>
                    <a:gd name="T29" fmla="*/ 8 h 20"/>
                    <a:gd name="T30" fmla="*/ 41 w 43"/>
                    <a:gd name="T31" fmla="*/ 10 h 20"/>
                    <a:gd name="T32" fmla="*/ 43 w 43"/>
                    <a:gd name="T33" fmla="*/ 10 h 20"/>
                    <a:gd name="T34" fmla="*/ 43 w 43"/>
                    <a:gd name="T35" fmla="*/ 12 h 20"/>
                    <a:gd name="T36" fmla="*/ 43 w 43"/>
                    <a:gd name="T37" fmla="*/ 14 h 20"/>
                    <a:gd name="T38" fmla="*/ 43 w 43"/>
                    <a:gd name="T39" fmla="*/ 20 h 20"/>
                    <a:gd name="T40" fmla="*/ 41 w 43"/>
                    <a:gd name="T41" fmla="*/ 20 h 20"/>
                    <a:gd name="T42" fmla="*/ 39 w 43"/>
                    <a:gd name="T43" fmla="*/ 20 h 20"/>
                    <a:gd name="T44" fmla="*/ 36 w 43"/>
                    <a:gd name="T45" fmla="*/ 20 h 20"/>
                    <a:gd name="T46" fmla="*/ 34 w 43"/>
                    <a:gd name="T47" fmla="*/ 20 h 20"/>
                    <a:gd name="T48" fmla="*/ 34 w 43"/>
                    <a:gd name="T49" fmla="*/ 18 h 20"/>
                    <a:gd name="T50" fmla="*/ 36 w 43"/>
                    <a:gd name="T51" fmla="*/ 18 h 20"/>
                    <a:gd name="T52" fmla="*/ 36 w 43"/>
                    <a:gd name="T53" fmla="*/ 18 h 20"/>
                    <a:gd name="T54" fmla="*/ 36 w 43"/>
                    <a:gd name="T55" fmla="*/ 16 h 20"/>
                    <a:gd name="T56" fmla="*/ 36 w 43"/>
                    <a:gd name="T57" fmla="*/ 16 h 20"/>
                    <a:gd name="T58" fmla="*/ 36 w 43"/>
                    <a:gd name="T59" fmla="*/ 16 h 20"/>
                    <a:gd name="T60" fmla="*/ 34 w 43"/>
                    <a:gd name="T61" fmla="*/ 16 h 20"/>
                    <a:gd name="T62" fmla="*/ 34 w 43"/>
                    <a:gd name="T63" fmla="*/ 14 h 20"/>
                    <a:gd name="T64" fmla="*/ 34 w 43"/>
                    <a:gd name="T65" fmla="*/ 14 h 20"/>
                    <a:gd name="T66" fmla="*/ 32 w 43"/>
                    <a:gd name="T67" fmla="*/ 14 h 20"/>
                    <a:gd name="T68" fmla="*/ 30 w 43"/>
                    <a:gd name="T69" fmla="*/ 14 h 20"/>
                    <a:gd name="T70" fmla="*/ 23 w 43"/>
                    <a:gd name="T71" fmla="*/ 16 h 20"/>
                    <a:gd name="T72" fmla="*/ 16 w 43"/>
                    <a:gd name="T73" fmla="*/ 18 h 20"/>
                    <a:gd name="T74" fmla="*/ 0 w 43"/>
                    <a:gd name="T75" fmla="*/ 20 h 2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3"/>
                    <a:gd name="T115" fmla="*/ 0 h 20"/>
                    <a:gd name="T116" fmla="*/ 43 w 43"/>
                    <a:gd name="T117" fmla="*/ 20 h 2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3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1" y="12"/>
                      </a:lnTo>
                      <a:lnTo>
                        <a:pt x="16" y="12"/>
                      </a:lnTo>
                      <a:lnTo>
                        <a:pt x="21" y="10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3" y="20"/>
                      </a:lnTo>
                      <a:lnTo>
                        <a:pt x="41" y="20"/>
                      </a:lnTo>
                      <a:lnTo>
                        <a:pt x="39" y="20"/>
                      </a:lnTo>
                      <a:lnTo>
                        <a:pt x="36" y="20"/>
                      </a:lnTo>
                      <a:lnTo>
                        <a:pt x="34" y="20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6" y="16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23" y="16"/>
                      </a:lnTo>
                      <a:lnTo>
                        <a:pt x="16" y="1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5" name="Freeform 582"/>
                <p:cNvSpPr>
                  <a:spLocks/>
                </p:cNvSpPr>
                <p:nvPr/>
              </p:nvSpPr>
              <p:spPr bwMode="auto">
                <a:xfrm>
                  <a:off x="2753" y="2596"/>
                  <a:ext cx="41" cy="8"/>
                </a:xfrm>
                <a:custGeom>
                  <a:avLst/>
                  <a:gdLst>
                    <a:gd name="T0" fmla="*/ 0 w 41"/>
                    <a:gd name="T1" fmla="*/ 8 h 8"/>
                    <a:gd name="T2" fmla="*/ 0 w 41"/>
                    <a:gd name="T3" fmla="*/ 4 h 8"/>
                    <a:gd name="T4" fmla="*/ 0 w 41"/>
                    <a:gd name="T5" fmla="*/ 2 h 8"/>
                    <a:gd name="T6" fmla="*/ 0 w 41"/>
                    <a:gd name="T7" fmla="*/ 0 h 8"/>
                    <a:gd name="T8" fmla="*/ 11 w 41"/>
                    <a:gd name="T9" fmla="*/ 0 h 8"/>
                    <a:gd name="T10" fmla="*/ 22 w 41"/>
                    <a:gd name="T11" fmla="*/ 0 h 8"/>
                    <a:gd name="T12" fmla="*/ 31 w 41"/>
                    <a:gd name="T13" fmla="*/ 0 h 8"/>
                    <a:gd name="T14" fmla="*/ 41 w 41"/>
                    <a:gd name="T15" fmla="*/ 0 h 8"/>
                    <a:gd name="T16" fmla="*/ 41 w 41"/>
                    <a:gd name="T17" fmla="*/ 2 h 8"/>
                    <a:gd name="T18" fmla="*/ 41 w 41"/>
                    <a:gd name="T19" fmla="*/ 4 h 8"/>
                    <a:gd name="T20" fmla="*/ 41 w 41"/>
                    <a:gd name="T21" fmla="*/ 8 h 8"/>
                    <a:gd name="T22" fmla="*/ 31 w 41"/>
                    <a:gd name="T23" fmla="*/ 8 h 8"/>
                    <a:gd name="T24" fmla="*/ 22 w 41"/>
                    <a:gd name="T25" fmla="*/ 8 h 8"/>
                    <a:gd name="T26" fmla="*/ 11 w 41"/>
                    <a:gd name="T27" fmla="*/ 8 h 8"/>
                    <a:gd name="T28" fmla="*/ 0 w 41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8"/>
                    <a:gd name="T47" fmla="*/ 41 w 41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8"/>
                      </a:lnTo>
                      <a:lnTo>
                        <a:pt x="31" y="8"/>
                      </a:lnTo>
                      <a:lnTo>
                        <a:pt x="22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6" name="Freeform 583"/>
                <p:cNvSpPr>
                  <a:spLocks noEditPoints="1"/>
                </p:cNvSpPr>
                <p:nvPr/>
              </p:nvSpPr>
              <p:spPr bwMode="auto">
                <a:xfrm>
                  <a:off x="2764" y="2543"/>
                  <a:ext cx="32" cy="20"/>
                </a:xfrm>
                <a:custGeom>
                  <a:avLst/>
                  <a:gdLst>
                    <a:gd name="T0" fmla="*/ 18 w 32"/>
                    <a:gd name="T1" fmla="*/ 6 h 20"/>
                    <a:gd name="T2" fmla="*/ 18 w 32"/>
                    <a:gd name="T3" fmla="*/ 14 h 20"/>
                    <a:gd name="T4" fmla="*/ 21 w 32"/>
                    <a:gd name="T5" fmla="*/ 14 h 20"/>
                    <a:gd name="T6" fmla="*/ 23 w 32"/>
                    <a:gd name="T7" fmla="*/ 12 h 20"/>
                    <a:gd name="T8" fmla="*/ 25 w 32"/>
                    <a:gd name="T9" fmla="*/ 12 h 20"/>
                    <a:gd name="T10" fmla="*/ 25 w 32"/>
                    <a:gd name="T11" fmla="*/ 10 h 20"/>
                    <a:gd name="T12" fmla="*/ 25 w 32"/>
                    <a:gd name="T13" fmla="*/ 8 h 20"/>
                    <a:gd name="T14" fmla="*/ 23 w 32"/>
                    <a:gd name="T15" fmla="*/ 8 h 20"/>
                    <a:gd name="T16" fmla="*/ 21 w 32"/>
                    <a:gd name="T17" fmla="*/ 6 h 20"/>
                    <a:gd name="T18" fmla="*/ 23 w 32"/>
                    <a:gd name="T19" fmla="*/ 4 h 20"/>
                    <a:gd name="T20" fmla="*/ 23 w 32"/>
                    <a:gd name="T21" fmla="*/ 0 h 20"/>
                    <a:gd name="T22" fmla="*/ 27 w 32"/>
                    <a:gd name="T23" fmla="*/ 2 h 20"/>
                    <a:gd name="T24" fmla="*/ 28 w 32"/>
                    <a:gd name="T25" fmla="*/ 4 h 20"/>
                    <a:gd name="T26" fmla="*/ 32 w 32"/>
                    <a:gd name="T27" fmla="*/ 8 h 20"/>
                    <a:gd name="T28" fmla="*/ 32 w 32"/>
                    <a:gd name="T29" fmla="*/ 12 h 20"/>
                    <a:gd name="T30" fmla="*/ 30 w 32"/>
                    <a:gd name="T31" fmla="*/ 14 h 20"/>
                    <a:gd name="T32" fmla="*/ 28 w 32"/>
                    <a:gd name="T33" fmla="*/ 18 h 20"/>
                    <a:gd name="T34" fmla="*/ 27 w 32"/>
                    <a:gd name="T35" fmla="*/ 18 h 20"/>
                    <a:gd name="T36" fmla="*/ 23 w 32"/>
                    <a:gd name="T37" fmla="*/ 20 h 20"/>
                    <a:gd name="T38" fmla="*/ 18 w 32"/>
                    <a:gd name="T39" fmla="*/ 20 h 20"/>
                    <a:gd name="T40" fmla="*/ 12 w 32"/>
                    <a:gd name="T41" fmla="*/ 20 h 20"/>
                    <a:gd name="T42" fmla="*/ 7 w 32"/>
                    <a:gd name="T43" fmla="*/ 20 h 20"/>
                    <a:gd name="T44" fmla="*/ 2 w 32"/>
                    <a:gd name="T45" fmla="*/ 14 h 20"/>
                    <a:gd name="T46" fmla="*/ 0 w 32"/>
                    <a:gd name="T47" fmla="*/ 10 h 20"/>
                    <a:gd name="T48" fmla="*/ 0 w 32"/>
                    <a:gd name="T49" fmla="*/ 6 h 20"/>
                    <a:gd name="T50" fmla="*/ 3 w 32"/>
                    <a:gd name="T51" fmla="*/ 2 h 20"/>
                    <a:gd name="T52" fmla="*/ 5 w 32"/>
                    <a:gd name="T53" fmla="*/ 2 h 20"/>
                    <a:gd name="T54" fmla="*/ 9 w 32"/>
                    <a:gd name="T55" fmla="*/ 0 h 20"/>
                    <a:gd name="T56" fmla="*/ 14 w 32"/>
                    <a:gd name="T57" fmla="*/ 0 h 20"/>
                    <a:gd name="T58" fmla="*/ 18 w 32"/>
                    <a:gd name="T59" fmla="*/ 0 h 20"/>
                    <a:gd name="T60" fmla="*/ 12 w 32"/>
                    <a:gd name="T61" fmla="*/ 6 h 20"/>
                    <a:gd name="T62" fmla="*/ 11 w 32"/>
                    <a:gd name="T63" fmla="*/ 8 h 20"/>
                    <a:gd name="T64" fmla="*/ 9 w 32"/>
                    <a:gd name="T65" fmla="*/ 8 h 20"/>
                    <a:gd name="T66" fmla="*/ 7 w 32"/>
                    <a:gd name="T67" fmla="*/ 10 h 20"/>
                    <a:gd name="T68" fmla="*/ 7 w 32"/>
                    <a:gd name="T69" fmla="*/ 10 h 20"/>
                    <a:gd name="T70" fmla="*/ 7 w 32"/>
                    <a:gd name="T71" fmla="*/ 12 h 20"/>
                    <a:gd name="T72" fmla="*/ 9 w 32"/>
                    <a:gd name="T73" fmla="*/ 12 h 20"/>
                    <a:gd name="T74" fmla="*/ 11 w 32"/>
                    <a:gd name="T75" fmla="*/ 14 h 20"/>
                    <a:gd name="T76" fmla="*/ 12 w 32"/>
                    <a:gd name="T77" fmla="*/ 14 h 20"/>
                    <a:gd name="T78" fmla="*/ 12 w 32"/>
                    <a:gd name="T79" fmla="*/ 8 h 20"/>
                    <a:gd name="T80" fmla="*/ 12 w 32"/>
                    <a:gd name="T81" fmla="*/ 6 h 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"/>
                    <a:gd name="T124" fmla="*/ 0 h 20"/>
                    <a:gd name="T125" fmla="*/ 32 w 32"/>
                    <a:gd name="T126" fmla="*/ 20 h 2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" h="20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8" y="10"/>
                      </a:lnTo>
                      <a:lnTo>
                        <a:pt x="18" y="14"/>
                      </a:lnTo>
                      <a:lnTo>
                        <a:pt x="21" y="14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7" y="18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2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7" name="Freeform 584"/>
                <p:cNvSpPr>
                  <a:spLocks/>
                </p:cNvSpPr>
                <p:nvPr/>
              </p:nvSpPr>
              <p:spPr bwMode="auto">
                <a:xfrm>
                  <a:off x="2764" y="2504"/>
                  <a:ext cx="32" cy="18"/>
                </a:xfrm>
                <a:custGeom>
                  <a:avLst/>
                  <a:gdLst>
                    <a:gd name="T0" fmla="*/ 21 w 32"/>
                    <a:gd name="T1" fmla="*/ 16 h 18"/>
                    <a:gd name="T2" fmla="*/ 21 w 32"/>
                    <a:gd name="T3" fmla="*/ 12 h 18"/>
                    <a:gd name="T4" fmla="*/ 23 w 32"/>
                    <a:gd name="T5" fmla="*/ 12 h 18"/>
                    <a:gd name="T6" fmla="*/ 25 w 32"/>
                    <a:gd name="T7" fmla="*/ 10 h 18"/>
                    <a:gd name="T8" fmla="*/ 25 w 32"/>
                    <a:gd name="T9" fmla="*/ 10 h 18"/>
                    <a:gd name="T10" fmla="*/ 25 w 32"/>
                    <a:gd name="T11" fmla="*/ 8 h 18"/>
                    <a:gd name="T12" fmla="*/ 25 w 32"/>
                    <a:gd name="T13" fmla="*/ 6 h 18"/>
                    <a:gd name="T14" fmla="*/ 23 w 32"/>
                    <a:gd name="T15" fmla="*/ 6 h 18"/>
                    <a:gd name="T16" fmla="*/ 23 w 32"/>
                    <a:gd name="T17" fmla="*/ 6 h 18"/>
                    <a:gd name="T18" fmla="*/ 21 w 32"/>
                    <a:gd name="T19" fmla="*/ 6 h 18"/>
                    <a:gd name="T20" fmla="*/ 20 w 32"/>
                    <a:gd name="T21" fmla="*/ 6 h 18"/>
                    <a:gd name="T22" fmla="*/ 20 w 32"/>
                    <a:gd name="T23" fmla="*/ 8 h 18"/>
                    <a:gd name="T24" fmla="*/ 18 w 32"/>
                    <a:gd name="T25" fmla="*/ 12 h 18"/>
                    <a:gd name="T26" fmla="*/ 18 w 32"/>
                    <a:gd name="T27" fmla="*/ 14 h 18"/>
                    <a:gd name="T28" fmla="*/ 16 w 32"/>
                    <a:gd name="T29" fmla="*/ 16 h 18"/>
                    <a:gd name="T30" fmla="*/ 16 w 32"/>
                    <a:gd name="T31" fmla="*/ 16 h 18"/>
                    <a:gd name="T32" fmla="*/ 12 w 32"/>
                    <a:gd name="T33" fmla="*/ 18 h 18"/>
                    <a:gd name="T34" fmla="*/ 9 w 32"/>
                    <a:gd name="T35" fmla="*/ 18 h 18"/>
                    <a:gd name="T36" fmla="*/ 5 w 32"/>
                    <a:gd name="T37" fmla="*/ 18 h 18"/>
                    <a:gd name="T38" fmla="*/ 3 w 32"/>
                    <a:gd name="T39" fmla="*/ 16 h 18"/>
                    <a:gd name="T40" fmla="*/ 2 w 32"/>
                    <a:gd name="T41" fmla="*/ 16 h 18"/>
                    <a:gd name="T42" fmla="*/ 0 w 32"/>
                    <a:gd name="T43" fmla="*/ 12 h 18"/>
                    <a:gd name="T44" fmla="*/ 0 w 32"/>
                    <a:gd name="T45" fmla="*/ 12 h 18"/>
                    <a:gd name="T46" fmla="*/ 0 w 32"/>
                    <a:gd name="T47" fmla="*/ 8 h 18"/>
                    <a:gd name="T48" fmla="*/ 0 w 32"/>
                    <a:gd name="T49" fmla="*/ 6 h 18"/>
                    <a:gd name="T50" fmla="*/ 2 w 32"/>
                    <a:gd name="T51" fmla="*/ 4 h 18"/>
                    <a:gd name="T52" fmla="*/ 2 w 32"/>
                    <a:gd name="T53" fmla="*/ 2 h 18"/>
                    <a:gd name="T54" fmla="*/ 5 w 32"/>
                    <a:gd name="T55" fmla="*/ 2 h 18"/>
                    <a:gd name="T56" fmla="*/ 7 w 32"/>
                    <a:gd name="T57" fmla="*/ 0 h 18"/>
                    <a:gd name="T58" fmla="*/ 9 w 32"/>
                    <a:gd name="T59" fmla="*/ 6 h 18"/>
                    <a:gd name="T60" fmla="*/ 9 w 32"/>
                    <a:gd name="T61" fmla="*/ 8 h 18"/>
                    <a:gd name="T62" fmla="*/ 7 w 32"/>
                    <a:gd name="T63" fmla="*/ 8 h 18"/>
                    <a:gd name="T64" fmla="*/ 7 w 32"/>
                    <a:gd name="T65" fmla="*/ 8 h 18"/>
                    <a:gd name="T66" fmla="*/ 5 w 32"/>
                    <a:gd name="T67" fmla="*/ 10 h 18"/>
                    <a:gd name="T68" fmla="*/ 7 w 32"/>
                    <a:gd name="T69" fmla="*/ 10 h 18"/>
                    <a:gd name="T70" fmla="*/ 7 w 32"/>
                    <a:gd name="T71" fmla="*/ 12 h 18"/>
                    <a:gd name="T72" fmla="*/ 7 w 32"/>
                    <a:gd name="T73" fmla="*/ 12 h 18"/>
                    <a:gd name="T74" fmla="*/ 9 w 32"/>
                    <a:gd name="T75" fmla="*/ 12 h 18"/>
                    <a:gd name="T76" fmla="*/ 11 w 32"/>
                    <a:gd name="T77" fmla="*/ 12 h 18"/>
                    <a:gd name="T78" fmla="*/ 11 w 32"/>
                    <a:gd name="T79" fmla="*/ 10 h 18"/>
                    <a:gd name="T80" fmla="*/ 11 w 32"/>
                    <a:gd name="T81" fmla="*/ 10 h 18"/>
                    <a:gd name="T82" fmla="*/ 12 w 32"/>
                    <a:gd name="T83" fmla="*/ 6 h 18"/>
                    <a:gd name="T84" fmla="*/ 12 w 32"/>
                    <a:gd name="T85" fmla="*/ 2 h 18"/>
                    <a:gd name="T86" fmla="*/ 14 w 32"/>
                    <a:gd name="T87" fmla="*/ 2 h 18"/>
                    <a:gd name="T88" fmla="*/ 16 w 32"/>
                    <a:gd name="T89" fmla="*/ 0 h 18"/>
                    <a:gd name="T90" fmla="*/ 27 w 32"/>
                    <a:gd name="T91" fmla="*/ 0 h 18"/>
                    <a:gd name="T92" fmla="*/ 28 w 32"/>
                    <a:gd name="T93" fmla="*/ 2 h 18"/>
                    <a:gd name="T94" fmla="*/ 30 w 32"/>
                    <a:gd name="T95" fmla="*/ 4 h 18"/>
                    <a:gd name="T96" fmla="*/ 32 w 32"/>
                    <a:gd name="T97" fmla="*/ 6 h 18"/>
                    <a:gd name="T98" fmla="*/ 32 w 32"/>
                    <a:gd name="T99" fmla="*/ 8 h 18"/>
                    <a:gd name="T100" fmla="*/ 30 w 32"/>
                    <a:gd name="T101" fmla="*/ 12 h 18"/>
                    <a:gd name="T102" fmla="*/ 27 w 32"/>
                    <a:gd name="T103" fmla="*/ 18 h 18"/>
                    <a:gd name="T104" fmla="*/ 23 w 32"/>
                    <a:gd name="T105" fmla="*/ 18 h 1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18"/>
                    <a:gd name="T161" fmla="*/ 32 w 32"/>
                    <a:gd name="T162" fmla="*/ 18 h 1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18">
                      <a:moveTo>
                        <a:pt x="23" y="18"/>
                      </a:moveTo>
                      <a:lnTo>
                        <a:pt x="21" y="16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2" y="18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2" y="6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28" y="16"/>
                      </a:lnTo>
                      <a:lnTo>
                        <a:pt x="27" y="18"/>
                      </a:lnTo>
                      <a:lnTo>
                        <a:pt x="2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8" name="Freeform 585"/>
                <p:cNvSpPr>
                  <a:spLocks/>
                </p:cNvSpPr>
                <p:nvPr/>
              </p:nvSpPr>
              <p:spPr bwMode="auto">
                <a:xfrm>
                  <a:off x="2753" y="2471"/>
                  <a:ext cx="43" cy="15"/>
                </a:xfrm>
                <a:custGeom>
                  <a:avLst/>
                  <a:gdLst>
                    <a:gd name="T0" fmla="*/ 0 w 43"/>
                    <a:gd name="T1" fmla="*/ 4 h 15"/>
                    <a:gd name="T2" fmla="*/ 11 w 43"/>
                    <a:gd name="T3" fmla="*/ 4 h 15"/>
                    <a:gd name="T4" fmla="*/ 11 w 43"/>
                    <a:gd name="T5" fmla="*/ 2 h 15"/>
                    <a:gd name="T6" fmla="*/ 11 w 43"/>
                    <a:gd name="T7" fmla="*/ 2 h 15"/>
                    <a:gd name="T8" fmla="*/ 11 w 43"/>
                    <a:gd name="T9" fmla="*/ 2 h 15"/>
                    <a:gd name="T10" fmla="*/ 11 w 43"/>
                    <a:gd name="T11" fmla="*/ 0 h 15"/>
                    <a:gd name="T12" fmla="*/ 16 w 43"/>
                    <a:gd name="T13" fmla="*/ 0 h 15"/>
                    <a:gd name="T14" fmla="*/ 18 w 43"/>
                    <a:gd name="T15" fmla="*/ 0 h 15"/>
                    <a:gd name="T16" fmla="*/ 20 w 43"/>
                    <a:gd name="T17" fmla="*/ 0 h 15"/>
                    <a:gd name="T18" fmla="*/ 20 w 43"/>
                    <a:gd name="T19" fmla="*/ 2 h 15"/>
                    <a:gd name="T20" fmla="*/ 20 w 43"/>
                    <a:gd name="T21" fmla="*/ 2 h 15"/>
                    <a:gd name="T22" fmla="*/ 20 w 43"/>
                    <a:gd name="T23" fmla="*/ 2 h 15"/>
                    <a:gd name="T24" fmla="*/ 20 w 43"/>
                    <a:gd name="T25" fmla="*/ 4 h 15"/>
                    <a:gd name="T26" fmla="*/ 31 w 43"/>
                    <a:gd name="T27" fmla="*/ 4 h 15"/>
                    <a:gd name="T28" fmla="*/ 32 w 43"/>
                    <a:gd name="T29" fmla="*/ 4 h 15"/>
                    <a:gd name="T30" fmla="*/ 32 w 43"/>
                    <a:gd name="T31" fmla="*/ 4 h 15"/>
                    <a:gd name="T32" fmla="*/ 32 w 43"/>
                    <a:gd name="T33" fmla="*/ 4 h 15"/>
                    <a:gd name="T34" fmla="*/ 34 w 43"/>
                    <a:gd name="T35" fmla="*/ 4 h 15"/>
                    <a:gd name="T36" fmla="*/ 34 w 43"/>
                    <a:gd name="T37" fmla="*/ 4 h 15"/>
                    <a:gd name="T38" fmla="*/ 34 w 43"/>
                    <a:gd name="T39" fmla="*/ 4 h 15"/>
                    <a:gd name="T40" fmla="*/ 34 w 43"/>
                    <a:gd name="T41" fmla="*/ 2 h 15"/>
                    <a:gd name="T42" fmla="*/ 34 w 43"/>
                    <a:gd name="T43" fmla="*/ 2 h 15"/>
                    <a:gd name="T44" fmla="*/ 34 w 43"/>
                    <a:gd name="T45" fmla="*/ 2 h 15"/>
                    <a:gd name="T46" fmla="*/ 34 w 43"/>
                    <a:gd name="T47" fmla="*/ 0 h 15"/>
                    <a:gd name="T48" fmla="*/ 36 w 43"/>
                    <a:gd name="T49" fmla="*/ 0 h 15"/>
                    <a:gd name="T50" fmla="*/ 38 w 43"/>
                    <a:gd name="T51" fmla="*/ 0 h 15"/>
                    <a:gd name="T52" fmla="*/ 39 w 43"/>
                    <a:gd name="T53" fmla="*/ 0 h 15"/>
                    <a:gd name="T54" fmla="*/ 41 w 43"/>
                    <a:gd name="T55" fmla="*/ 0 h 15"/>
                    <a:gd name="T56" fmla="*/ 41 w 43"/>
                    <a:gd name="T57" fmla="*/ 2 h 15"/>
                    <a:gd name="T58" fmla="*/ 43 w 43"/>
                    <a:gd name="T59" fmla="*/ 2 h 15"/>
                    <a:gd name="T60" fmla="*/ 43 w 43"/>
                    <a:gd name="T61" fmla="*/ 4 h 15"/>
                    <a:gd name="T62" fmla="*/ 43 w 43"/>
                    <a:gd name="T63" fmla="*/ 4 h 15"/>
                    <a:gd name="T64" fmla="*/ 43 w 43"/>
                    <a:gd name="T65" fmla="*/ 6 h 15"/>
                    <a:gd name="T66" fmla="*/ 43 w 43"/>
                    <a:gd name="T67" fmla="*/ 6 h 15"/>
                    <a:gd name="T68" fmla="*/ 41 w 43"/>
                    <a:gd name="T69" fmla="*/ 8 h 15"/>
                    <a:gd name="T70" fmla="*/ 41 w 43"/>
                    <a:gd name="T71" fmla="*/ 8 h 15"/>
                    <a:gd name="T72" fmla="*/ 41 w 43"/>
                    <a:gd name="T73" fmla="*/ 10 h 15"/>
                    <a:gd name="T74" fmla="*/ 39 w 43"/>
                    <a:gd name="T75" fmla="*/ 10 h 15"/>
                    <a:gd name="T76" fmla="*/ 38 w 43"/>
                    <a:gd name="T77" fmla="*/ 10 h 15"/>
                    <a:gd name="T78" fmla="*/ 36 w 43"/>
                    <a:gd name="T79" fmla="*/ 10 h 15"/>
                    <a:gd name="T80" fmla="*/ 34 w 43"/>
                    <a:gd name="T81" fmla="*/ 13 h 15"/>
                    <a:gd name="T82" fmla="*/ 32 w 43"/>
                    <a:gd name="T83" fmla="*/ 13 h 15"/>
                    <a:gd name="T84" fmla="*/ 31 w 43"/>
                    <a:gd name="T85" fmla="*/ 13 h 15"/>
                    <a:gd name="T86" fmla="*/ 20 w 43"/>
                    <a:gd name="T87" fmla="*/ 13 h 15"/>
                    <a:gd name="T88" fmla="*/ 20 w 43"/>
                    <a:gd name="T89" fmla="*/ 13 h 15"/>
                    <a:gd name="T90" fmla="*/ 20 w 43"/>
                    <a:gd name="T91" fmla="*/ 13 h 15"/>
                    <a:gd name="T92" fmla="*/ 20 w 43"/>
                    <a:gd name="T93" fmla="*/ 15 h 15"/>
                    <a:gd name="T94" fmla="*/ 18 w 43"/>
                    <a:gd name="T95" fmla="*/ 15 h 15"/>
                    <a:gd name="T96" fmla="*/ 16 w 43"/>
                    <a:gd name="T97" fmla="*/ 15 h 15"/>
                    <a:gd name="T98" fmla="*/ 11 w 43"/>
                    <a:gd name="T99" fmla="*/ 15 h 15"/>
                    <a:gd name="T100" fmla="*/ 11 w 43"/>
                    <a:gd name="T101" fmla="*/ 13 h 15"/>
                    <a:gd name="T102" fmla="*/ 11 w 43"/>
                    <a:gd name="T103" fmla="*/ 13 h 15"/>
                    <a:gd name="T104" fmla="*/ 11 w 43"/>
                    <a:gd name="T105" fmla="*/ 13 h 15"/>
                    <a:gd name="T106" fmla="*/ 6 w 43"/>
                    <a:gd name="T107" fmla="*/ 13 h 15"/>
                    <a:gd name="T108" fmla="*/ 4 w 43"/>
                    <a:gd name="T109" fmla="*/ 10 h 15"/>
                    <a:gd name="T110" fmla="*/ 4 w 43"/>
                    <a:gd name="T111" fmla="*/ 8 h 15"/>
                    <a:gd name="T112" fmla="*/ 0 w 43"/>
                    <a:gd name="T113" fmla="*/ 4 h 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15"/>
                    <a:gd name="T173" fmla="*/ 43 w 43"/>
                    <a:gd name="T174" fmla="*/ 15 h 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15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8" y="10"/>
                      </a:lnTo>
                      <a:lnTo>
                        <a:pt x="36" y="10"/>
                      </a:lnTo>
                      <a:lnTo>
                        <a:pt x="34" y="13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20" y="13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6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9" name="Freeform 586"/>
                <p:cNvSpPr>
                  <a:spLocks noEditPoints="1"/>
                </p:cNvSpPr>
                <p:nvPr/>
              </p:nvSpPr>
              <p:spPr bwMode="auto">
                <a:xfrm>
                  <a:off x="2764" y="2436"/>
                  <a:ext cx="32" cy="21"/>
                </a:xfrm>
                <a:custGeom>
                  <a:avLst/>
                  <a:gdLst>
                    <a:gd name="T0" fmla="*/ 18 w 32"/>
                    <a:gd name="T1" fmla="*/ 7 h 21"/>
                    <a:gd name="T2" fmla="*/ 18 w 32"/>
                    <a:gd name="T3" fmla="*/ 15 h 21"/>
                    <a:gd name="T4" fmla="*/ 21 w 32"/>
                    <a:gd name="T5" fmla="*/ 15 h 21"/>
                    <a:gd name="T6" fmla="*/ 23 w 32"/>
                    <a:gd name="T7" fmla="*/ 13 h 21"/>
                    <a:gd name="T8" fmla="*/ 25 w 32"/>
                    <a:gd name="T9" fmla="*/ 13 h 21"/>
                    <a:gd name="T10" fmla="*/ 25 w 32"/>
                    <a:gd name="T11" fmla="*/ 11 h 21"/>
                    <a:gd name="T12" fmla="*/ 25 w 32"/>
                    <a:gd name="T13" fmla="*/ 9 h 21"/>
                    <a:gd name="T14" fmla="*/ 23 w 32"/>
                    <a:gd name="T15" fmla="*/ 9 h 21"/>
                    <a:gd name="T16" fmla="*/ 21 w 32"/>
                    <a:gd name="T17" fmla="*/ 7 h 21"/>
                    <a:gd name="T18" fmla="*/ 23 w 32"/>
                    <a:gd name="T19" fmla="*/ 5 h 21"/>
                    <a:gd name="T20" fmla="*/ 23 w 32"/>
                    <a:gd name="T21" fmla="*/ 0 h 21"/>
                    <a:gd name="T22" fmla="*/ 27 w 32"/>
                    <a:gd name="T23" fmla="*/ 2 h 21"/>
                    <a:gd name="T24" fmla="*/ 28 w 32"/>
                    <a:gd name="T25" fmla="*/ 5 h 21"/>
                    <a:gd name="T26" fmla="*/ 32 w 32"/>
                    <a:gd name="T27" fmla="*/ 9 h 21"/>
                    <a:gd name="T28" fmla="*/ 32 w 32"/>
                    <a:gd name="T29" fmla="*/ 13 h 21"/>
                    <a:gd name="T30" fmla="*/ 30 w 32"/>
                    <a:gd name="T31" fmla="*/ 15 h 21"/>
                    <a:gd name="T32" fmla="*/ 28 w 32"/>
                    <a:gd name="T33" fmla="*/ 19 h 21"/>
                    <a:gd name="T34" fmla="*/ 27 w 32"/>
                    <a:gd name="T35" fmla="*/ 19 h 21"/>
                    <a:gd name="T36" fmla="*/ 23 w 32"/>
                    <a:gd name="T37" fmla="*/ 21 h 21"/>
                    <a:gd name="T38" fmla="*/ 18 w 32"/>
                    <a:gd name="T39" fmla="*/ 21 h 21"/>
                    <a:gd name="T40" fmla="*/ 12 w 32"/>
                    <a:gd name="T41" fmla="*/ 21 h 21"/>
                    <a:gd name="T42" fmla="*/ 7 w 32"/>
                    <a:gd name="T43" fmla="*/ 21 h 21"/>
                    <a:gd name="T44" fmla="*/ 2 w 32"/>
                    <a:gd name="T45" fmla="*/ 15 h 21"/>
                    <a:gd name="T46" fmla="*/ 0 w 32"/>
                    <a:gd name="T47" fmla="*/ 11 h 21"/>
                    <a:gd name="T48" fmla="*/ 0 w 32"/>
                    <a:gd name="T49" fmla="*/ 7 h 21"/>
                    <a:gd name="T50" fmla="*/ 3 w 32"/>
                    <a:gd name="T51" fmla="*/ 2 h 21"/>
                    <a:gd name="T52" fmla="*/ 5 w 32"/>
                    <a:gd name="T53" fmla="*/ 2 h 21"/>
                    <a:gd name="T54" fmla="*/ 9 w 32"/>
                    <a:gd name="T55" fmla="*/ 0 h 21"/>
                    <a:gd name="T56" fmla="*/ 14 w 32"/>
                    <a:gd name="T57" fmla="*/ 0 h 21"/>
                    <a:gd name="T58" fmla="*/ 18 w 32"/>
                    <a:gd name="T59" fmla="*/ 0 h 21"/>
                    <a:gd name="T60" fmla="*/ 12 w 32"/>
                    <a:gd name="T61" fmla="*/ 7 h 21"/>
                    <a:gd name="T62" fmla="*/ 11 w 32"/>
                    <a:gd name="T63" fmla="*/ 9 h 21"/>
                    <a:gd name="T64" fmla="*/ 9 w 32"/>
                    <a:gd name="T65" fmla="*/ 9 h 21"/>
                    <a:gd name="T66" fmla="*/ 7 w 32"/>
                    <a:gd name="T67" fmla="*/ 11 h 21"/>
                    <a:gd name="T68" fmla="*/ 7 w 32"/>
                    <a:gd name="T69" fmla="*/ 11 h 21"/>
                    <a:gd name="T70" fmla="*/ 7 w 32"/>
                    <a:gd name="T71" fmla="*/ 13 h 21"/>
                    <a:gd name="T72" fmla="*/ 9 w 32"/>
                    <a:gd name="T73" fmla="*/ 13 h 21"/>
                    <a:gd name="T74" fmla="*/ 11 w 32"/>
                    <a:gd name="T75" fmla="*/ 15 h 21"/>
                    <a:gd name="T76" fmla="*/ 12 w 32"/>
                    <a:gd name="T77" fmla="*/ 15 h 21"/>
                    <a:gd name="T78" fmla="*/ 12 w 32"/>
                    <a:gd name="T79" fmla="*/ 11 h 21"/>
                    <a:gd name="T80" fmla="*/ 12 w 32"/>
                    <a:gd name="T81" fmla="*/ 7 h 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"/>
                    <a:gd name="T124" fmla="*/ 0 h 21"/>
                    <a:gd name="T125" fmla="*/ 32 w 32"/>
                    <a:gd name="T126" fmla="*/ 21 h 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" h="21">
                      <a:moveTo>
                        <a:pt x="18" y="0"/>
                      </a:moveTo>
                      <a:lnTo>
                        <a:pt x="18" y="7"/>
                      </a:lnTo>
                      <a:lnTo>
                        <a:pt x="18" y="11"/>
                      </a:lnTo>
                      <a:lnTo>
                        <a:pt x="18" y="15"/>
                      </a:lnTo>
                      <a:lnTo>
                        <a:pt x="21" y="15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3" y="5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5"/>
                      </a:lnTo>
                      <a:lnTo>
                        <a:pt x="30" y="9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28" y="19"/>
                      </a:lnTo>
                      <a:lnTo>
                        <a:pt x="27" y="19"/>
                      </a:lnTo>
                      <a:lnTo>
                        <a:pt x="25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2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3" y="19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2" y="7"/>
                      </a:move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0" name="Freeform 587"/>
                <p:cNvSpPr>
                  <a:spLocks/>
                </p:cNvSpPr>
                <p:nvPr/>
              </p:nvSpPr>
              <p:spPr bwMode="auto">
                <a:xfrm>
                  <a:off x="2764" y="2402"/>
                  <a:ext cx="30" cy="14"/>
                </a:xfrm>
                <a:custGeom>
                  <a:avLst/>
                  <a:gdLst>
                    <a:gd name="T0" fmla="*/ 0 w 30"/>
                    <a:gd name="T1" fmla="*/ 14 h 14"/>
                    <a:gd name="T2" fmla="*/ 0 w 30"/>
                    <a:gd name="T3" fmla="*/ 12 h 14"/>
                    <a:gd name="T4" fmla="*/ 0 w 30"/>
                    <a:gd name="T5" fmla="*/ 10 h 14"/>
                    <a:gd name="T6" fmla="*/ 0 w 30"/>
                    <a:gd name="T7" fmla="*/ 8 h 14"/>
                    <a:gd name="T8" fmla="*/ 0 w 30"/>
                    <a:gd name="T9" fmla="*/ 6 h 14"/>
                    <a:gd name="T10" fmla="*/ 5 w 30"/>
                    <a:gd name="T11" fmla="*/ 6 h 14"/>
                    <a:gd name="T12" fmla="*/ 3 w 30"/>
                    <a:gd name="T13" fmla="*/ 6 h 14"/>
                    <a:gd name="T14" fmla="*/ 2 w 30"/>
                    <a:gd name="T15" fmla="*/ 6 h 14"/>
                    <a:gd name="T16" fmla="*/ 2 w 30"/>
                    <a:gd name="T17" fmla="*/ 4 h 14"/>
                    <a:gd name="T18" fmla="*/ 0 w 30"/>
                    <a:gd name="T19" fmla="*/ 4 h 14"/>
                    <a:gd name="T20" fmla="*/ 0 w 30"/>
                    <a:gd name="T21" fmla="*/ 4 h 14"/>
                    <a:gd name="T22" fmla="*/ 0 w 30"/>
                    <a:gd name="T23" fmla="*/ 4 h 14"/>
                    <a:gd name="T24" fmla="*/ 0 w 30"/>
                    <a:gd name="T25" fmla="*/ 2 h 14"/>
                    <a:gd name="T26" fmla="*/ 0 w 30"/>
                    <a:gd name="T27" fmla="*/ 2 h 14"/>
                    <a:gd name="T28" fmla="*/ 0 w 30"/>
                    <a:gd name="T29" fmla="*/ 2 h 14"/>
                    <a:gd name="T30" fmla="*/ 0 w 30"/>
                    <a:gd name="T31" fmla="*/ 0 h 14"/>
                    <a:gd name="T32" fmla="*/ 2 w 30"/>
                    <a:gd name="T33" fmla="*/ 0 h 14"/>
                    <a:gd name="T34" fmla="*/ 3 w 30"/>
                    <a:gd name="T35" fmla="*/ 0 h 14"/>
                    <a:gd name="T36" fmla="*/ 5 w 30"/>
                    <a:gd name="T37" fmla="*/ 0 h 14"/>
                    <a:gd name="T38" fmla="*/ 9 w 30"/>
                    <a:gd name="T39" fmla="*/ 0 h 14"/>
                    <a:gd name="T40" fmla="*/ 11 w 30"/>
                    <a:gd name="T41" fmla="*/ 2 h 14"/>
                    <a:gd name="T42" fmla="*/ 9 w 30"/>
                    <a:gd name="T43" fmla="*/ 2 h 14"/>
                    <a:gd name="T44" fmla="*/ 9 w 30"/>
                    <a:gd name="T45" fmla="*/ 2 h 14"/>
                    <a:gd name="T46" fmla="*/ 9 w 30"/>
                    <a:gd name="T47" fmla="*/ 2 h 14"/>
                    <a:gd name="T48" fmla="*/ 9 w 30"/>
                    <a:gd name="T49" fmla="*/ 4 h 14"/>
                    <a:gd name="T50" fmla="*/ 9 w 30"/>
                    <a:gd name="T51" fmla="*/ 4 h 14"/>
                    <a:gd name="T52" fmla="*/ 9 w 30"/>
                    <a:gd name="T53" fmla="*/ 4 h 14"/>
                    <a:gd name="T54" fmla="*/ 11 w 30"/>
                    <a:gd name="T55" fmla="*/ 6 h 14"/>
                    <a:gd name="T56" fmla="*/ 12 w 30"/>
                    <a:gd name="T57" fmla="*/ 6 h 14"/>
                    <a:gd name="T58" fmla="*/ 14 w 30"/>
                    <a:gd name="T59" fmla="*/ 6 h 14"/>
                    <a:gd name="T60" fmla="*/ 18 w 30"/>
                    <a:gd name="T61" fmla="*/ 6 h 14"/>
                    <a:gd name="T62" fmla="*/ 21 w 30"/>
                    <a:gd name="T63" fmla="*/ 6 h 14"/>
                    <a:gd name="T64" fmla="*/ 23 w 30"/>
                    <a:gd name="T65" fmla="*/ 6 h 14"/>
                    <a:gd name="T66" fmla="*/ 25 w 30"/>
                    <a:gd name="T67" fmla="*/ 6 h 14"/>
                    <a:gd name="T68" fmla="*/ 30 w 30"/>
                    <a:gd name="T69" fmla="*/ 6 h 14"/>
                    <a:gd name="T70" fmla="*/ 30 w 30"/>
                    <a:gd name="T71" fmla="*/ 10 h 14"/>
                    <a:gd name="T72" fmla="*/ 30 w 30"/>
                    <a:gd name="T73" fmla="*/ 12 h 14"/>
                    <a:gd name="T74" fmla="*/ 30 w 30"/>
                    <a:gd name="T75" fmla="*/ 14 h 14"/>
                    <a:gd name="T76" fmla="*/ 23 w 30"/>
                    <a:gd name="T77" fmla="*/ 14 h 14"/>
                    <a:gd name="T78" fmla="*/ 16 w 30"/>
                    <a:gd name="T79" fmla="*/ 14 h 14"/>
                    <a:gd name="T80" fmla="*/ 0 w 30"/>
                    <a:gd name="T81" fmla="*/ 14 h 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"/>
                    <a:gd name="T124" fmla="*/ 0 h 14"/>
                    <a:gd name="T125" fmla="*/ 30 w 30"/>
                    <a:gd name="T126" fmla="*/ 14 h 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" h="14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30" y="6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3" y="14"/>
                      </a:lnTo>
                      <a:lnTo>
                        <a:pt x="16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1" name="Freeform 588"/>
                <p:cNvSpPr>
                  <a:spLocks/>
                </p:cNvSpPr>
                <p:nvPr/>
              </p:nvSpPr>
              <p:spPr bwMode="auto">
                <a:xfrm>
                  <a:off x="2892" y="3124"/>
                  <a:ext cx="41" cy="15"/>
                </a:xfrm>
                <a:custGeom>
                  <a:avLst/>
                  <a:gdLst>
                    <a:gd name="T0" fmla="*/ 0 w 41"/>
                    <a:gd name="T1" fmla="*/ 0 h 15"/>
                    <a:gd name="T2" fmla="*/ 11 w 41"/>
                    <a:gd name="T3" fmla="*/ 0 h 15"/>
                    <a:gd name="T4" fmla="*/ 22 w 41"/>
                    <a:gd name="T5" fmla="*/ 0 h 15"/>
                    <a:gd name="T6" fmla="*/ 31 w 41"/>
                    <a:gd name="T7" fmla="*/ 0 h 15"/>
                    <a:gd name="T8" fmla="*/ 41 w 41"/>
                    <a:gd name="T9" fmla="*/ 0 h 15"/>
                    <a:gd name="T10" fmla="*/ 41 w 41"/>
                    <a:gd name="T11" fmla="*/ 6 h 15"/>
                    <a:gd name="T12" fmla="*/ 15 w 41"/>
                    <a:gd name="T13" fmla="*/ 6 h 15"/>
                    <a:gd name="T14" fmla="*/ 16 w 41"/>
                    <a:gd name="T15" fmla="*/ 9 h 15"/>
                    <a:gd name="T16" fmla="*/ 16 w 41"/>
                    <a:gd name="T17" fmla="*/ 9 h 15"/>
                    <a:gd name="T18" fmla="*/ 16 w 41"/>
                    <a:gd name="T19" fmla="*/ 9 h 15"/>
                    <a:gd name="T20" fmla="*/ 18 w 41"/>
                    <a:gd name="T21" fmla="*/ 11 h 15"/>
                    <a:gd name="T22" fmla="*/ 18 w 41"/>
                    <a:gd name="T23" fmla="*/ 11 h 15"/>
                    <a:gd name="T24" fmla="*/ 20 w 41"/>
                    <a:gd name="T25" fmla="*/ 13 h 15"/>
                    <a:gd name="T26" fmla="*/ 20 w 41"/>
                    <a:gd name="T27" fmla="*/ 13 h 15"/>
                    <a:gd name="T28" fmla="*/ 20 w 41"/>
                    <a:gd name="T29" fmla="*/ 15 h 15"/>
                    <a:gd name="T30" fmla="*/ 18 w 41"/>
                    <a:gd name="T31" fmla="*/ 15 h 15"/>
                    <a:gd name="T32" fmla="*/ 16 w 41"/>
                    <a:gd name="T33" fmla="*/ 15 h 15"/>
                    <a:gd name="T34" fmla="*/ 11 w 41"/>
                    <a:gd name="T35" fmla="*/ 15 h 15"/>
                    <a:gd name="T36" fmla="*/ 9 w 41"/>
                    <a:gd name="T37" fmla="*/ 13 h 15"/>
                    <a:gd name="T38" fmla="*/ 9 w 41"/>
                    <a:gd name="T39" fmla="*/ 11 h 15"/>
                    <a:gd name="T40" fmla="*/ 9 w 41"/>
                    <a:gd name="T41" fmla="*/ 11 h 15"/>
                    <a:gd name="T42" fmla="*/ 8 w 41"/>
                    <a:gd name="T43" fmla="*/ 9 h 15"/>
                    <a:gd name="T44" fmla="*/ 6 w 41"/>
                    <a:gd name="T45" fmla="*/ 6 h 15"/>
                    <a:gd name="T46" fmla="*/ 4 w 41"/>
                    <a:gd name="T47" fmla="*/ 6 h 15"/>
                    <a:gd name="T48" fmla="*/ 2 w 41"/>
                    <a:gd name="T49" fmla="*/ 6 h 15"/>
                    <a:gd name="T50" fmla="*/ 0 w 41"/>
                    <a:gd name="T51" fmla="*/ 4 h 15"/>
                    <a:gd name="T52" fmla="*/ 0 w 41"/>
                    <a:gd name="T53" fmla="*/ 2 h 15"/>
                    <a:gd name="T54" fmla="*/ 0 w 41"/>
                    <a:gd name="T55" fmla="*/ 2 h 15"/>
                    <a:gd name="T56" fmla="*/ 0 w 41"/>
                    <a:gd name="T57" fmla="*/ 2 h 15"/>
                    <a:gd name="T58" fmla="*/ 0 w 41"/>
                    <a:gd name="T59" fmla="*/ 0 h 1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"/>
                    <a:gd name="T91" fmla="*/ 0 h 15"/>
                    <a:gd name="T92" fmla="*/ 41 w 41"/>
                    <a:gd name="T93" fmla="*/ 15 h 1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" h="15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15" y="6"/>
                      </a:lnTo>
                      <a:lnTo>
                        <a:pt x="16" y="9"/>
                      </a:lnTo>
                      <a:lnTo>
                        <a:pt x="18" y="11"/>
                      </a:lnTo>
                      <a:lnTo>
                        <a:pt x="20" y="13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1" y="15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2" name="Freeform 589"/>
                <p:cNvSpPr>
                  <a:spLocks/>
                </p:cNvSpPr>
                <p:nvPr/>
              </p:nvSpPr>
              <p:spPr bwMode="auto">
                <a:xfrm>
                  <a:off x="2892" y="3073"/>
                  <a:ext cx="41" cy="25"/>
                </a:xfrm>
                <a:custGeom>
                  <a:avLst/>
                  <a:gdLst>
                    <a:gd name="T0" fmla="*/ 0 w 41"/>
                    <a:gd name="T1" fmla="*/ 25 h 25"/>
                    <a:gd name="T2" fmla="*/ 0 w 41"/>
                    <a:gd name="T3" fmla="*/ 23 h 25"/>
                    <a:gd name="T4" fmla="*/ 0 w 41"/>
                    <a:gd name="T5" fmla="*/ 21 h 25"/>
                    <a:gd name="T6" fmla="*/ 0 w 41"/>
                    <a:gd name="T7" fmla="*/ 19 h 25"/>
                    <a:gd name="T8" fmla="*/ 0 w 41"/>
                    <a:gd name="T9" fmla="*/ 17 h 25"/>
                    <a:gd name="T10" fmla="*/ 8 w 41"/>
                    <a:gd name="T11" fmla="*/ 17 h 25"/>
                    <a:gd name="T12" fmla="*/ 11 w 41"/>
                    <a:gd name="T13" fmla="*/ 17 h 25"/>
                    <a:gd name="T14" fmla="*/ 15 w 41"/>
                    <a:gd name="T15" fmla="*/ 17 h 25"/>
                    <a:gd name="T16" fmla="*/ 15 w 41"/>
                    <a:gd name="T17" fmla="*/ 14 h 25"/>
                    <a:gd name="T18" fmla="*/ 15 w 41"/>
                    <a:gd name="T19" fmla="*/ 12 h 25"/>
                    <a:gd name="T20" fmla="*/ 15 w 41"/>
                    <a:gd name="T21" fmla="*/ 10 h 25"/>
                    <a:gd name="T22" fmla="*/ 15 w 41"/>
                    <a:gd name="T23" fmla="*/ 8 h 25"/>
                    <a:gd name="T24" fmla="*/ 11 w 41"/>
                    <a:gd name="T25" fmla="*/ 8 h 25"/>
                    <a:gd name="T26" fmla="*/ 8 w 41"/>
                    <a:gd name="T27" fmla="*/ 8 h 25"/>
                    <a:gd name="T28" fmla="*/ 0 w 41"/>
                    <a:gd name="T29" fmla="*/ 8 h 25"/>
                    <a:gd name="T30" fmla="*/ 0 w 41"/>
                    <a:gd name="T31" fmla="*/ 6 h 25"/>
                    <a:gd name="T32" fmla="*/ 0 w 41"/>
                    <a:gd name="T33" fmla="*/ 4 h 25"/>
                    <a:gd name="T34" fmla="*/ 0 w 41"/>
                    <a:gd name="T35" fmla="*/ 2 h 25"/>
                    <a:gd name="T36" fmla="*/ 0 w 41"/>
                    <a:gd name="T37" fmla="*/ 0 h 25"/>
                    <a:gd name="T38" fmla="*/ 22 w 41"/>
                    <a:gd name="T39" fmla="*/ 0 h 25"/>
                    <a:gd name="T40" fmla="*/ 33 w 41"/>
                    <a:gd name="T41" fmla="*/ 0 h 25"/>
                    <a:gd name="T42" fmla="*/ 41 w 41"/>
                    <a:gd name="T43" fmla="*/ 0 h 25"/>
                    <a:gd name="T44" fmla="*/ 41 w 41"/>
                    <a:gd name="T45" fmla="*/ 2 h 25"/>
                    <a:gd name="T46" fmla="*/ 41 w 41"/>
                    <a:gd name="T47" fmla="*/ 4 h 25"/>
                    <a:gd name="T48" fmla="*/ 41 w 41"/>
                    <a:gd name="T49" fmla="*/ 6 h 25"/>
                    <a:gd name="T50" fmla="*/ 41 w 41"/>
                    <a:gd name="T51" fmla="*/ 8 h 25"/>
                    <a:gd name="T52" fmla="*/ 25 w 41"/>
                    <a:gd name="T53" fmla="*/ 8 h 25"/>
                    <a:gd name="T54" fmla="*/ 25 w 41"/>
                    <a:gd name="T55" fmla="*/ 10 h 25"/>
                    <a:gd name="T56" fmla="*/ 25 w 41"/>
                    <a:gd name="T57" fmla="*/ 12 h 25"/>
                    <a:gd name="T58" fmla="*/ 25 w 41"/>
                    <a:gd name="T59" fmla="*/ 14 h 25"/>
                    <a:gd name="T60" fmla="*/ 25 w 41"/>
                    <a:gd name="T61" fmla="*/ 17 h 25"/>
                    <a:gd name="T62" fmla="*/ 41 w 41"/>
                    <a:gd name="T63" fmla="*/ 17 h 25"/>
                    <a:gd name="T64" fmla="*/ 41 w 41"/>
                    <a:gd name="T65" fmla="*/ 19 h 25"/>
                    <a:gd name="T66" fmla="*/ 41 w 41"/>
                    <a:gd name="T67" fmla="*/ 21 h 25"/>
                    <a:gd name="T68" fmla="*/ 41 w 41"/>
                    <a:gd name="T69" fmla="*/ 23 h 25"/>
                    <a:gd name="T70" fmla="*/ 41 w 41"/>
                    <a:gd name="T71" fmla="*/ 25 h 25"/>
                    <a:gd name="T72" fmla="*/ 33 w 41"/>
                    <a:gd name="T73" fmla="*/ 25 h 25"/>
                    <a:gd name="T74" fmla="*/ 22 w 41"/>
                    <a:gd name="T75" fmla="*/ 25 h 25"/>
                    <a:gd name="T76" fmla="*/ 0 w 41"/>
                    <a:gd name="T77" fmla="*/ 25 h 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25"/>
                    <a:gd name="T119" fmla="*/ 41 w 41"/>
                    <a:gd name="T120" fmla="*/ 25 h 2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5" y="17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7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3" y="25"/>
                      </a:lnTo>
                      <a:lnTo>
                        <a:pt x="22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3" name="Freeform 590"/>
                <p:cNvSpPr>
                  <a:spLocks/>
                </p:cNvSpPr>
                <p:nvPr/>
              </p:nvSpPr>
              <p:spPr bwMode="auto">
                <a:xfrm>
                  <a:off x="2914" y="3038"/>
                  <a:ext cx="9" cy="11"/>
                </a:xfrm>
                <a:custGeom>
                  <a:avLst/>
                  <a:gdLst>
                    <a:gd name="T0" fmla="*/ 0 w 9"/>
                    <a:gd name="T1" fmla="*/ 11 h 11"/>
                    <a:gd name="T2" fmla="*/ 0 w 9"/>
                    <a:gd name="T3" fmla="*/ 9 h 11"/>
                    <a:gd name="T4" fmla="*/ 0 w 9"/>
                    <a:gd name="T5" fmla="*/ 6 h 11"/>
                    <a:gd name="T6" fmla="*/ 0 w 9"/>
                    <a:gd name="T7" fmla="*/ 2 h 11"/>
                    <a:gd name="T8" fmla="*/ 0 w 9"/>
                    <a:gd name="T9" fmla="*/ 0 h 11"/>
                    <a:gd name="T10" fmla="*/ 5 w 9"/>
                    <a:gd name="T11" fmla="*/ 0 h 11"/>
                    <a:gd name="T12" fmla="*/ 7 w 9"/>
                    <a:gd name="T13" fmla="*/ 0 h 11"/>
                    <a:gd name="T14" fmla="*/ 9 w 9"/>
                    <a:gd name="T15" fmla="*/ 0 h 11"/>
                    <a:gd name="T16" fmla="*/ 9 w 9"/>
                    <a:gd name="T17" fmla="*/ 2 h 11"/>
                    <a:gd name="T18" fmla="*/ 9 w 9"/>
                    <a:gd name="T19" fmla="*/ 6 h 11"/>
                    <a:gd name="T20" fmla="*/ 9 w 9"/>
                    <a:gd name="T21" fmla="*/ 9 h 11"/>
                    <a:gd name="T22" fmla="*/ 9 w 9"/>
                    <a:gd name="T23" fmla="*/ 11 h 11"/>
                    <a:gd name="T24" fmla="*/ 7 w 9"/>
                    <a:gd name="T25" fmla="*/ 11 h 11"/>
                    <a:gd name="T26" fmla="*/ 5 w 9"/>
                    <a:gd name="T27" fmla="*/ 11 h 11"/>
                    <a:gd name="T28" fmla="*/ 0 w 9"/>
                    <a:gd name="T29" fmla="*/ 11 h 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11"/>
                    <a:gd name="T47" fmla="*/ 9 w 9"/>
                    <a:gd name="T48" fmla="*/ 11 h 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4" name="Freeform 591"/>
                <p:cNvSpPr>
                  <a:spLocks/>
                </p:cNvSpPr>
                <p:nvPr/>
              </p:nvSpPr>
              <p:spPr bwMode="auto">
                <a:xfrm>
                  <a:off x="2892" y="3018"/>
                  <a:ext cx="41" cy="8"/>
                </a:xfrm>
                <a:custGeom>
                  <a:avLst/>
                  <a:gdLst>
                    <a:gd name="T0" fmla="*/ 0 w 41"/>
                    <a:gd name="T1" fmla="*/ 8 h 8"/>
                    <a:gd name="T2" fmla="*/ 0 w 41"/>
                    <a:gd name="T3" fmla="*/ 6 h 8"/>
                    <a:gd name="T4" fmla="*/ 0 w 41"/>
                    <a:gd name="T5" fmla="*/ 4 h 8"/>
                    <a:gd name="T6" fmla="*/ 0 w 41"/>
                    <a:gd name="T7" fmla="*/ 2 h 8"/>
                    <a:gd name="T8" fmla="*/ 0 w 41"/>
                    <a:gd name="T9" fmla="*/ 0 h 8"/>
                    <a:gd name="T10" fmla="*/ 22 w 41"/>
                    <a:gd name="T11" fmla="*/ 0 h 8"/>
                    <a:gd name="T12" fmla="*/ 33 w 41"/>
                    <a:gd name="T13" fmla="*/ 0 h 8"/>
                    <a:gd name="T14" fmla="*/ 41 w 41"/>
                    <a:gd name="T15" fmla="*/ 0 h 8"/>
                    <a:gd name="T16" fmla="*/ 41 w 41"/>
                    <a:gd name="T17" fmla="*/ 2 h 8"/>
                    <a:gd name="T18" fmla="*/ 41 w 41"/>
                    <a:gd name="T19" fmla="*/ 4 h 8"/>
                    <a:gd name="T20" fmla="*/ 41 w 41"/>
                    <a:gd name="T21" fmla="*/ 6 h 8"/>
                    <a:gd name="T22" fmla="*/ 41 w 41"/>
                    <a:gd name="T23" fmla="*/ 8 h 8"/>
                    <a:gd name="T24" fmla="*/ 33 w 41"/>
                    <a:gd name="T25" fmla="*/ 8 h 8"/>
                    <a:gd name="T26" fmla="*/ 22 w 41"/>
                    <a:gd name="T27" fmla="*/ 8 h 8"/>
                    <a:gd name="T28" fmla="*/ 0 w 41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8"/>
                    <a:gd name="T47" fmla="*/ 41 w 41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3" y="8"/>
                      </a:lnTo>
                      <a:lnTo>
                        <a:pt x="2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5" name="Freeform 592"/>
                <p:cNvSpPr>
                  <a:spLocks/>
                </p:cNvSpPr>
                <p:nvPr/>
              </p:nvSpPr>
              <p:spPr bwMode="auto">
                <a:xfrm>
                  <a:off x="2903" y="2985"/>
                  <a:ext cx="32" cy="19"/>
                </a:xfrm>
                <a:custGeom>
                  <a:avLst/>
                  <a:gdLst>
                    <a:gd name="T0" fmla="*/ 22 w 32"/>
                    <a:gd name="T1" fmla="*/ 17 h 19"/>
                    <a:gd name="T2" fmla="*/ 22 w 32"/>
                    <a:gd name="T3" fmla="*/ 12 h 19"/>
                    <a:gd name="T4" fmla="*/ 23 w 32"/>
                    <a:gd name="T5" fmla="*/ 12 h 19"/>
                    <a:gd name="T6" fmla="*/ 25 w 32"/>
                    <a:gd name="T7" fmla="*/ 10 h 19"/>
                    <a:gd name="T8" fmla="*/ 25 w 32"/>
                    <a:gd name="T9" fmla="*/ 10 h 19"/>
                    <a:gd name="T10" fmla="*/ 25 w 32"/>
                    <a:gd name="T11" fmla="*/ 8 h 19"/>
                    <a:gd name="T12" fmla="*/ 25 w 32"/>
                    <a:gd name="T13" fmla="*/ 6 h 19"/>
                    <a:gd name="T14" fmla="*/ 23 w 32"/>
                    <a:gd name="T15" fmla="*/ 6 h 19"/>
                    <a:gd name="T16" fmla="*/ 22 w 32"/>
                    <a:gd name="T17" fmla="*/ 6 h 19"/>
                    <a:gd name="T18" fmla="*/ 22 w 32"/>
                    <a:gd name="T19" fmla="*/ 6 h 19"/>
                    <a:gd name="T20" fmla="*/ 20 w 32"/>
                    <a:gd name="T21" fmla="*/ 8 h 19"/>
                    <a:gd name="T22" fmla="*/ 20 w 32"/>
                    <a:gd name="T23" fmla="*/ 10 h 19"/>
                    <a:gd name="T24" fmla="*/ 18 w 32"/>
                    <a:gd name="T25" fmla="*/ 12 h 19"/>
                    <a:gd name="T26" fmla="*/ 18 w 32"/>
                    <a:gd name="T27" fmla="*/ 14 h 19"/>
                    <a:gd name="T28" fmla="*/ 16 w 32"/>
                    <a:gd name="T29" fmla="*/ 17 h 19"/>
                    <a:gd name="T30" fmla="*/ 14 w 32"/>
                    <a:gd name="T31" fmla="*/ 17 h 19"/>
                    <a:gd name="T32" fmla="*/ 13 w 32"/>
                    <a:gd name="T33" fmla="*/ 19 h 19"/>
                    <a:gd name="T34" fmla="*/ 7 w 32"/>
                    <a:gd name="T35" fmla="*/ 19 h 19"/>
                    <a:gd name="T36" fmla="*/ 5 w 32"/>
                    <a:gd name="T37" fmla="*/ 17 h 19"/>
                    <a:gd name="T38" fmla="*/ 2 w 32"/>
                    <a:gd name="T39" fmla="*/ 17 h 19"/>
                    <a:gd name="T40" fmla="*/ 0 w 32"/>
                    <a:gd name="T41" fmla="*/ 12 h 19"/>
                    <a:gd name="T42" fmla="*/ 0 w 32"/>
                    <a:gd name="T43" fmla="*/ 12 h 19"/>
                    <a:gd name="T44" fmla="*/ 0 w 32"/>
                    <a:gd name="T45" fmla="*/ 8 h 19"/>
                    <a:gd name="T46" fmla="*/ 2 w 32"/>
                    <a:gd name="T47" fmla="*/ 4 h 19"/>
                    <a:gd name="T48" fmla="*/ 2 w 32"/>
                    <a:gd name="T49" fmla="*/ 4 h 19"/>
                    <a:gd name="T50" fmla="*/ 4 w 32"/>
                    <a:gd name="T51" fmla="*/ 2 h 19"/>
                    <a:gd name="T52" fmla="*/ 7 w 32"/>
                    <a:gd name="T53" fmla="*/ 2 h 19"/>
                    <a:gd name="T54" fmla="*/ 9 w 32"/>
                    <a:gd name="T55" fmla="*/ 0 h 19"/>
                    <a:gd name="T56" fmla="*/ 9 w 32"/>
                    <a:gd name="T57" fmla="*/ 8 h 19"/>
                    <a:gd name="T58" fmla="*/ 7 w 32"/>
                    <a:gd name="T59" fmla="*/ 8 h 19"/>
                    <a:gd name="T60" fmla="*/ 7 w 32"/>
                    <a:gd name="T61" fmla="*/ 8 h 19"/>
                    <a:gd name="T62" fmla="*/ 7 w 32"/>
                    <a:gd name="T63" fmla="*/ 10 h 19"/>
                    <a:gd name="T64" fmla="*/ 7 w 32"/>
                    <a:gd name="T65" fmla="*/ 10 h 19"/>
                    <a:gd name="T66" fmla="*/ 7 w 32"/>
                    <a:gd name="T67" fmla="*/ 12 h 19"/>
                    <a:gd name="T68" fmla="*/ 9 w 32"/>
                    <a:gd name="T69" fmla="*/ 12 h 19"/>
                    <a:gd name="T70" fmla="*/ 9 w 32"/>
                    <a:gd name="T71" fmla="*/ 12 h 19"/>
                    <a:gd name="T72" fmla="*/ 11 w 32"/>
                    <a:gd name="T73" fmla="*/ 12 h 19"/>
                    <a:gd name="T74" fmla="*/ 11 w 32"/>
                    <a:gd name="T75" fmla="*/ 10 h 19"/>
                    <a:gd name="T76" fmla="*/ 11 w 32"/>
                    <a:gd name="T77" fmla="*/ 10 h 19"/>
                    <a:gd name="T78" fmla="*/ 13 w 32"/>
                    <a:gd name="T79" fmla="*/ 6 h 19"/>
                    <a:gd name="T80" fmla="*/ 13 w 32"/>
                    <a:gd name="T81" fmla="*/ 4 h 19"/>
                    <a:gd name="T82" fmla="*/ 14 w 32"/>
                    <a:gd name="T83" fmla="*/ 2 h 19"/>
                    <a:gd name="T84" fmla="*/ 14 w 32"/>
                    <a:gd name="T85" fmla="*/ 2 h 19"/>
                    <a:gd name="T86" fmla="*/ 22 w 32"/>
                    <a:gd name="T87" fmla="*/ 0 h 19"/>
                    <a:gd name="T88" fmla="*/ 29 w 32"/>
                    <a:gd name="T89" fmla="*/ 2 h 19"/>
                    <a:gd name="T90" fmla="*/ 29 w 32"/>
                    <a:gd name="T91" fmla="*/ 2 h 19"/>
                    <a:gd name="T92" fmla="*/ 30 w 32"/>
                    <a:gd name="T93" fmla="*/ 4 h 19"/>
                    <a:gd name="T94" fmla="*/ 32 w 32"/>
                    <a:gd name="T95" fmla="*/ 8 h 19"/>
                    <a:gd name="T96" fmla="*/ 32 w 32"/>
                    <a:gd name="T97" fmla="*/ 12 h 19"/>
                    <a:gd name="T98" fmla="*/ 29 w 32"/>
                    <a:gd name="T99" fmla="*/ 17 h 19"/>
                    <a:gd name="T100" fmla="*/ 27 w 32"/>
                    <a:gd name="T101" fmla="*/ 19 h 1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19"/>
                    <a:gd name="T155" fmla="*/ 32 w 32"/>
                    <a:gd name="T156" fmla="*/ 19 h 1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19">
                      <a:moveTo>
                        <a:pt x="23" y="19"/>
                      </a:moveTo>
                      <a:lnTo>
                        <a:pt x="22" y="17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3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6" name="Freeform 593"/>
                <p:cNvSpPr>
                  <a:spLocks noEditPoints="1"/>
                </p:cNvSpPr>
                <p:nvPr/>
              </p:nvSpPr>
              <p:spPr bwMode="auto">
                <a:xfrm>
                  <a:off x="2903" y="2946"/>
                  <a:ext cx="32" cy="21"/>
                </a:xfrm>
                <a:custGeom>
                  <a:avLst/>
                  <a:gdLst>
                    <a:gd name="T0" fmla="*/ 13 w 32"/>
                    <a:gd name="T1" fmla="*/ 21 h 21"/>
                    <a:gd name="T2" fmla="*/ 7 w 32"/>
                    <a:gd name="T3" fmla="*/ 19 h 21"/>
                    <a:gd name="T4" fmla="*/ 4 w 32"/>
                    <a:gd name="T5" fmla="*/ 17 h 21"/>
                    <a:gd name="T6" fmla="*/ 0 w 32"/>
                    <a:gd name="T7" fmla="*/ 13 h 21"/>
                    <a:gd name="T8" fmla="*/ 0 w 32"/>
                    <a:gd name="T9" fmla="*/ 8 h 21"/>
                    <a:gd name="T10" fmla="*/ 4 w 32"/>
                    <a:gd name="T11" fmla="*/ 4 h 21"/>
                    <a:gd name="T12" fmla="*/ 9 w 32"/>
                    <a:gd name="T13" fmla="*/ 0 h 21"/>
                    <a:gd name="T14" fmla="*/ 16 w 32"/>
                    <a:gd name="T15" fmla="*/ 0 h 21"/>
                    <a:gd name="T16" fmla="*/ 22 w 32"/>
                    <a:gd name="T17" fmla="*/ 0 h 21"/>
                    <a:gd name="T18" fmla="*/ 27 w 32"/>
                    <a:gd name="T19" fmla="*/ 2 h 21"/>
                    <a:gd name="T20" fmla="*/ 30 w 32"/>
                    <a:gd name="T21" fmla="*/ 6 h 21"/>
                    <a:gd name="T22" fmla="*/ 32 w 32"/>
                    <a:gd name="T23" fmla="*/ 10 h 21"/>
                    <a:gd name="T24" fmla="*/ 30 w 32"/>
                    <a:gd name="T25" fmla="*/ 15 h 21"/>
                    <a:gd name="T26" fmla="*/ 23 w 32"/>
                    <a:gd name="T27" fmla="*/ 19 h 21"/>
                    <a:gd name="T28" fmla="*/ 16 w 32"/>
                    <a:gd name="T29" fmla="*/ 21 h 21"/>
                    <a:gd name="T30" fmla="*/ 16 w 32"/>
                    <a:gd name="T31" fmla="*/ 15 h 21"/>
                    <a:gd name="T32" fmla="*/ 20 w 32"/>
                    <a:gd name="T33" fmla="*/ 15 h 21"/>
                    <a:gd name="T34" fmla="*/ 22 w 32"/>
                    <a:gd name="T35" fmla="*/ 13 h 21"/>
                    <a:gd name="T36" fmla="*/ 23 w 32"/>
                    <a:gd name="T37" fmla="*/ 13 h 21"/>
                    <a:gd name="T38" fmla="*/ 23 w 32"/>
                    <a:gd name="T39" fmla="*/ 10 h 21"/>
                    <a:gd name="T40" fmla="*/ 23 w 32"/>
                    <a:gd name="T41" fmla="*/ 8 h 21"/>
                    <a:gd name="T42" fmla="*/ 22 w 32"/>
                    <a:gd name="T43" fmla="*/ 8 h 21"/>
                    <a:gd name="T44" fmla="*/ 20 w 32"/>
                    <a:gd name="T45" fmla="*/ 6 h 21"/>
                    <a:gd name="T46" fmla="*/ 16 w 32"/>
                    <a:gd name="T47" fmla="*/ 6 h 21"/>
                    <a:gd name="T48" fmla="*/ 13 w 32"/>
                    <a:gd name="T49" fmla="*/ 6 h 21"/>
                    <a:gd name="T50" fmla="*/ 11 w 32"/>
                    <a:gd name="T51" fmla="*/ 8 h 21"/>
                    <a:gd name="T52" fmla="*/ 9 w 32"/>
                    <a:gd name="T53" fmla="*/ 8 h 21"/>
                    <a:gd name="T54" fmla="*/ 9 w 32"/>
                    <a:gd name="T55" fmla="*/ 10 h 21"/>
                    <a:gd name="T56" fmla="*/ 9 w 32"/>
                    <a:gd name="T57" fmla="*/ 13 h 21"/>
                    <a:gd name="T58" fmla="*/ 11 w 32"/>
                    <a:gd name="T59" fmla="*/ 13 h 21"/>
                    <a:gd name="T60" fmla="*/ 13 w 32"/>
                    <a:gd name="T61" fmla="*/ 15 h 21"/>
                    <a:gd name="T62" fmla="*/ 16 w 32"/>
                    <a:gd name="T63" fmla="*/ 15 h 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21"/>
                    <a:gd name="T98" fmla="*/ 32 w 32"/>
                    <a:gd name="T99" fmla="*/ 21 h 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21">
                      <a:moveTo>
                        <a:pt x="16" y="21"/>
                      </a:moveTo>
                      <a:lnTo>
                        <a:pt x="13" y="21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9" y="17"/>
                      </a:lnTo>
                      <a:lnTo>
                        <a:pt x="23" y="19"/>
                      </a:lnTo>
                      <a:lnTo>
                        <a:pt x="20" y="21"/>
                      </a:lnTo>
                      <a:lnTo>
                        <a:pt x="16" y="21"/>
                      </a:lnTo>
                      <a:close/>
                      <a:moveTo>
                        <a:pt x="16" y="15"/>
                      </a:move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3" y="13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7" name="Freeform 594"/>
                <p:cNvSpPr>
                  <a:spLocks noEditPoints="1"/>
                </p:cNvSpPr>
                <p:nvPr/>
              </p:nvSpPr>
              <p:spPr bwMode="auto">
                <a:xfrm>
                  <a:off x="2892" y="2918"/>
                  <a:ext cx="41" cy="8"/>
                </a:xfrm>
                <a:custGeom>
                  <a:avLst/>
                  <a:gdLst>
                    <a:gd name="T0" fmla="*/ 0 w 41"/>
                    <a:gd name="T1" fmla="*/ 8 h 8"/>
                    <a:gd name="T2" fmla="*/ 0 w 41"/>
                    <a:gd name="T3" fmla="*/ 6 h 8"/>
                    <a:gd name="T4" fmla="*/ 0 w 41"/>
                    <a:gd name="T5" fmla="*/ 4 h 8"/>
                    <a:gd name="T6" fmla="*/ 0 w 41"/>
                    <a:gd name="T7" fmla="*/ 0 h 8"/>
                    <a:gd name="T8" fmla="*/ 2 w 41"/>
                    <a:gd name="T9" fmla="*/ 0 h 8"/>
                    <a:gd name="T10" fmla="*/ 6 w 41"/>
                    <a:gd name="T11" fmla="*/ 0 h 8"/>
                    <a:gd name="T12" fmla="*/ 8 w 41"/>
                    <a:gd name="T13" fmla="*/ 0 h 8"/>
                    <a:gd name="T14" fmla="*/ 9 w 41"/>
                    <a:gd name="T15" fmla="*/ 0 h 8"/>
                    <a:gd name="T16" fmla="*/ 9 w 41"/>
                    <a:gd name="T17" fmla="*/ 4 h 8"/>
                    <a:gd name="T18" fmla="*/ 9 w 41"/>
                    <a:gd name="T19" fmla="*/ 6 h 8"/>
                    <a:gd name="T20" fmla="*/ 9 w 41"/>
                    <a:gd name="T21" fmla="*/ 8 h 8"/>
                    <a:gd name="T22" fmla="*/ 8 w 41"/>
                    <a:gd name="T23" fmla="*/ 8 h 8"/>
                    <a:gd name="T24" fmla="*/ 6 w 41"/>
                    <a:gd name="T25" fmla="*/ 8 h 8"/>
                    <a:gd name="T26" fmla="*/ 2 w 41"/>
                    <a:gd name="T27" fmla="*/ 8 h 8"/>
                    <a:gd name="T28" fmla="*/ 0 w 41"/>
                    <a:gd name="T29" fmla="*/ 8 h 8"/>
                    <a:gd name="T30" fmla="*/ 0 w 41"/>
                    <a:gd name="T31" fmla="*/ 8 h 8"/>
                    <a:gd name="T32" fmla="*/ 13 w 41"/>
                    <a:gd name="T33" fmla="*/ 8 h 8"/>
                    <a:gd name="T34" fmla="*/ 13 w 41"/>
                    <a:gd name="T35" fmla="*/ 6 h 8"/>
                    <a:gd name="T36" fmla="*/ 13 w 41"/>
                    <a:gd name="T37" fmla="*/ 4 h 8"/>
                    <a:gd name="T38" fmla="*/ 13 w 41"/>
                    <a:gd name="T39" fmla="*/ 0 h 8"/>
                    <a:gd name="T40" fmla="*/ 20 w 41"/>
                    <a:gd name="T41" fmla="*/ 0 h 8"/>
                    <a:gd name="T42" fmla="*/ 27 w 41"/>
                    <a:gd name="T43" fmla="*/ 0 h 8"/>
                    <a:gd name="T44" fmla="*/ 34 w 41"/>
                    <a:gd name="T45" fmla="*/ 0 h 8"/>
                    <a:gd name="T46" fmla="*/ 41 w 41"/>
                    <a:gd name="T47" fmla="*/ 0 h 8"/>
                    <a:gd name="T48" fmla="*/ 41 w 41"/>
                    <a:gd name="T49" fmla="*/ 4 h 8"/>
                    <a:gd name="T50" fmla="*/ 41 w 41"/>
                    <a:gd name="T51" fmla="*/ 6 h 8"/>
                    <a:gd name="T52" fmla="*/ 41 w 41"/>
                    <a:gd name="T53" fmla="*/ 8 h 8"/>
                    <a:gd name="T54" fmla="*/ 34 w 41"/>
                    <a:gd name="T55" fmla="*/ 8 h 8"/>
                    <a:gd name="T56" fmla="*/ 27 w 41"/>
                    <a:gd name="T57" fmla="*/ 8 h 8"/>
                    <a:gd name="T58" fmla="*/ 20 w 41"/>
                    <a:gd name="T59" fmla="*/ 8 h 8"/>
                    <a:gd name="T60" fmla="*/ 13 w 41"/>
                    <a:gd name="T61" fmla="*/ 8 h 8"/>
                    <a:gd name="T62" fmla="*/ 13 w 41"/>
                    <a:gd name="T63" fmla="*/ 8 h 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8"/>
                    <a:gd name="T98" fmla="*/ 41 w 41"/>
                    <a:gd name="T99" fmla="*/ 8 h 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13" y="8"/>
                      </a:move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4" y="8"/>
                      </a:lnTo>
                      <a:lnTo>
                        <a:pt x="27" y="8"/>
                      </a:lnTo>
                      <a:lnTo>
                        <a:pt x="20" y="8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8" name="Freeform 595"/>
                <p:cNvSpPr>
                  <a:spLocks/>
                </p:cNvSpPr>
                <p:nvPr/>
              </p:nvSpPr>
              <p:spPr bwMode="auto">
                <a:xfrm>
                  <a:off x="2903" y="2885"/>
                  <a:ext cx="30" cy="20"/>
                </a:xfrm>
                <a:custGeom>
                  <a:avLst/>
                  <a:gdLst>
                    <a:gd name="T0" fmla="*/ 2 w 30"/>
                    <a:gd name="T1" fmla="*/ 20 h 20"/>
                    <a:gd name="T2" fmla="*/ 2 w 30"/>
                    <a:gd name="T3" fmla="*/ 14 h 20"/>
                    <a:gd name="T4" fmla="*/ 4 w 30"/>
                    <a:gd name="T5" fmla="*/ 14 h 20"/>
                    <a:gd name="T6" fmla="*/ 4 w 30"/>
                    <a:gd name="T7" fmla="*/ 14 h 20"/>
                    <a:gd name="T8" fmla="*/ 4 w 30"/>
                    <a:gd name="T9" fmla="*/ 14 h 20"/>
                    <a:gd name="T10" fmla="*/ 5 w 30"/>
                    <a:gd name="T11" fmla="*/ 14 h 20"/>
                    <a:gd name="T12" fmla="*/ 4 w 30"/>
                    <a:gd name="T13" fmla="*/ 12 h 20"/>
                    <a:gd name="T14" fmla="*/ 4 w 30"/>
                    <a:gd name="T15" fmla="*/ 12 h 20"/>
                    <a:gd name="T16" fmla="*/ 2 w 30"/>
                    <a:gd name="T17" fmla="*/ 12 h 20"/>
                    <a:gd name="T18" fmla="*/ 2 w 30"/>
                    <a:gd name="T19" fmla="*/ 10 h 20"/>
                    <a:gd name="T20" fmla="*/ 2 w 30"/>
                    <a:gd name="T21" fmla="*/ 10 h 20"/>
                    <a:gd name="T22" fmla="*/ 2 w 30"/>
                    <a:gd name="T23" fmla="*/ 8 h 20"/>
                    <a:gd name="T24" fmla="*/ 0 w 30"/>
                    <a:gd name="T25" fmla="*/ 8 h 20"/>
                    <a:gd name="T26" fmla="*/ 0 w 30"/>
                    <a:gd name="T27" fmla="*/ 6 h 20"/>
                    <a:gd name="T28" fmla="*/ 0 w 30"/>
                    <a:gd name="T29" fmla="*/ 4 h 20"/>
                    <a:gd name="T30" fmla="*/ 2 w 30"/>
                    <a:gd name="T31" fmla="*/ 4 h 20"/>
                    <a:gd name="T32" fmla="*/ 2 w 30"/>
                    <a:gd name="T33" fmla="*/ 4 h 20"/>
                    <a:gd name="T34" fmla="*/ 4 w 30"/>
                    <a:gd name="T35" fmla="*/ 2 h 20"/>
                    <a:gd name="T36" fmla="*/ 5 w 30"/>
                    <a:gd name="T37" fmla="*/ 2 h 20"/>
                    <a:gd name="T38" fmla="*/ 7 w 30"/>
                    <a:gd name="T39" fmla="*/ 2 h 20"/>
                    <a:gd name="T40" fmla="*/ 11 w 30"/>
                    <a:gd name="T41" fmla="*/ 0 h 20"/>
                    <a:gd name="T42" fmla="*/ 13 w 30"/>
                    <a:gd name="T43" fmla="*/ 0 h 20"/>
                    <a:gd name="T44" fmla="*/ 16 w 30"/>
                    <a:gd name="T45" fmla="*/ 0 h 20"/>
                    <a:gd name="T46" fmla="*/ 22 w 30"/>
                    <a:gd name="T47" fmla="*/ 0 h 20"/>
                    <a:gd name="T48" fmla="*/ 27 w 30"/>
                    <a:gd name="T49" fmla="*/ 0 h 20"/>
                    <a:gd name="T50" fmla="*/ 30 w 30"/>
                    <a:gd name="T51" fmla="*/ 0 h 20"/>
                    <a:gd name="T52" fmla="*/ 30 w 30"/>
                    <a:gd name="T53" fmla="*/ 2 h 20"/>
                    <a:gd name="T54" fmla="*/ 30 w 30"/>
                    <a:gd name="T55" fmla="*/ 4 h 20"/>
                    <a:gd name="T56" fmla="*/ 30 w 30"/>
                    <a:gd name="T57" fmla="*/ 8 h 20"/>
                    <a:gd name="T58" fmla="*/ 14 w 30"/>
                    <a:gd name="T59" fmla="*/ 8 h 20"/>
                    <a:gd name="T60" fmla="*/ 13 w 30"/>
                    <a:gd name="T61" fmla="*/ 8 h 20"/>
                    <a:gd name="T62" fmla="*/ 11 w 30"/>
                    <a:gd name="T63" fmla="*/ 8 h 20"/>
                    <a:gd name="T64" fmla="*/ 11 w 30"/>
                    <a:gd name="T65" fmla="*/ 8 h 20"/>
                    <a:gd name="T66" fmla="*/ 9 w 30"/>
                    <a:gd name="T67" fmla="*/ 8 h 20"/>
                    <a:gd name="T68" fmla="*/ 9 w 30"/>
                    <a:gd name="T69" fmla="*/ 10 h 20"/>
                    <a:gd name="T70" fmla="*/ 9 w 30"/>
                    <a:gd name="T71" fmla="*/ 10 h 20"/>
                    <a:gd name="T72" fmla="*/ 9 w 30"/>
                    <a:gd name="T73" fmla="*/ 10 h 20"/>
                    <a:gd name="T74" fmla="*/ 9 w 30"/>
                    <a:gd name="T75" fmla="*/ 10 h 20"/>
                    <a:gd name="T76" fmla="*/ 11 w 30"/>
                    <a:gd name="T77" fmla="*/ 12 h 20"/>
                    <a:gd name="T78" fmla="*/ 11 w 30"/>
                    <a:gd name="T79" fmla="*/ 12 h 20"/>
                    <a:gd name="T80" fmla="*/ 11 w 30"/>
                    <a:gd name="T81" fmla="*/ 12 h 20"/>
                    <a:gd name="T82" fmla="*/ 16 w 30"/>
                    <a:gd name="T83" fmla="*/ 12 h 20"/>
                    <a:gd name="T84" fmla="*/ 23 w 30"/>
                    <a:gd name="T85" fmla="*/ 12 h 20"/>
                    <a:gd name="T86" fmla="*/ 27 w 30"/>
                    <a:gd name="T87" fmla="*/ 12 h 20"/>
                    <a:gd name="T88" fmla="*/ 30 w 30"/>
                    <a:gd name="T89" fmla="*/ 12 h 20"/>
                    <a:gd name="T90" fmla="*/ 30 w 30"/>
                    <a:gd name="T91" fmla="*/ 14 h 20"/>
                    <a:gd name="T92" fmla="*/ 30 w 30"/>
                    <a:gd name="T93" fmla="*/ 16 h 20"/>
                    <a:gd name="T94" fmla="*/ 30 w 30"/>
                    <a:gd name="T95" fmla="*/ 18 h 20"/>
                    <a:gd name="T96" fmla="*/ 30 w 30"/>
                    <a:gd name="T97" fmla="*/ 20 h 20"/>
                    <a:gd name="T98" fmla="*/ 23 w 30"/>
                    <a:gd name="T99" fmla="*/ 20 h 20"/>
                    <a:gd name="T100" fmla="*/ 16 w 30"/>
                    <a:gd name="T101" fmla="*/ 20 h 20"/>
                    <a:gd name="T102" fmla="*/ 9 w 30"/>
                    <a:gd name="T103" fmla="*/ 20 h 20"/>
                    <a:gd name="T104" fmla="*/ 2 w 30"/>
                    <a:gd name="T105" fmla="*/ 20 h 2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"/>
                    <a:gd name="T160" fmla="*/ 0 h 20"/>
                    <a:gd name="T161" fmla="*/ 30 w 30"/>
                    <a:gd name="T162" fmla="*/ 20 h 2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" h="20">
                      <a:moveTo>
                        <a:pt x="2" y="20"/>
                      </a:move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3" y="20"/>
                      </a:lnTo>
                      <a:lnTo>
                        <a:pt x="16" y="20"/>
                      </a:lnTo>
                      <a:lnTo>
                        <a:pt x="9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9" name="Freeform 596"/>
                <p:cNvSpPr>
                  <a:spLocks noEditPoints="1"/>
                </p:cNvSpPr>
                <p:nvPr/>
              </p:nvSpPr>
              <p:spPr bwMode="auto">
                <a:xfrm>
                  <a:off x="2892" y="2846"/>
                  <a:ext cx="43" cy="18"/>
                </a:xfrm>
                <a:custGeom>
                  <a:avLst/>
                  <a:gdLst>
                    <a:gd name="T0" fmla="*/ 22 w 43"/>
                    <a:gd name="T1" fmla="*/ 0 h 18"/>
                    <a:gd name="T2" fmla="*/ 41 w 43"/>
                    <a:gd name="T3" fmla="*/ 0 h 18"/>
                    <a:gd name="T4" fmla="*/ 40 w 43"/>
                    <a:gd name="T5" fmla="*/ 6 h 18"/>
                    <a:gd name="T6" fmla="*/ 40 w 43"/>
                    <a:gd name="T7" fmla="*/ 6 h 18"/>
                    <a:gd name="T8" fmla="*/ 40 w 43"/>
                    <a:gd name="T9" fmla="*/ 6 h 18"/>
                    <a:gd name="T10" fmla="*/ 41 w 43"/>
                    <a:gd name="T11" fmla="*/ 8 h 18"/>
                    <a:gd name="T12" fmla="*/ 41 w 43"/>
                    <a:gd name="T13" fmla="*/ 8 h 18"/>
                    <a:gd name="T14" fmla="*/ 43 w 43"/>
                    <a:gd name="T15" fmla="*/ 10 h 18"/>
                    <a:gd name="T16" fmla="*/ 43 w 43"/>
                    <a:gd name="T17" fmla="*/ 14 h 18"/>
                    <a:gd name="T18" fmla="*/ 40 w 43"/>
                    <a:gd name="T19" fmla="*/ 16 h 18"/>
                    <a:gd name="T20" fmla="*/ 36 w 43"/>
                    <a:gd name="T21" fmla="*/ 18 h 18"/>
                    <a:gd name="T22" fmla="*/ 27 w 43"/>
                    <a:gd name="T23" fmla="*/ 18 h 18"/>
                    <a:gd name="T24" fmla="*/ 20 w 43"/>
                    <a:gd name="T25" fmla="*/ 18 h 18"/>
                    <a:gd name="T26" fmla="*/ 15 w 43"/>
                    <a:gd name="T27" fmla="*/ 16 h 18"/>
                    <a:gd name="T28" fmla="*/ 13 w 43"/>
                    <a:gd name="T29" fmla="*/ 14 h 18"/>
                    <a:gd name="T30" fmla="*/ 11 w 43"/>
                    <a:gd name="T31" fmla="*/ 12 h 18"/>
                    <a:gd name="T32" fmla="*/ 11 w 43"/>
                    <a:gd name="T33" fmla="*/ 10 h 18"/>
                    <a:gd name="T34" fmla="*/ 13 w 43"/>
                    <a:gd name="T35" fmla="*/ 8 h 18"/>
                    <a:gd name="T36" fmla="*/ 15 w 43"/>
                    <a:gd name="T37" fmla="*/ 8 h 18"/>
                    <a:gd name="T38" fmla="*/ 15 w 43"/>
                    <a:gd name="T39" fmla="*/ 6 h 18"/>
                    <a:gd name="T40" fmla="*/ 8 w 43"/>
                    <a:gd name="T41" fmla="*/ 6 h 18"/>
                    <a:gd name="T42" fmla="*/ 0 w 43"/>
                    <a:gd name="T43" fmla="*/ 0 h 18"/>
                    <a:gd name="T44" fmla="*/ 27 w 43"/>
                    <a:gd name="T45" fmla="*/ 6 h 18"/>
                    <a:gd name="T46" fmla="*/ 20 w 43"/>
                    <a:gd name="T47" fmla="*/ 8 h 18"/>
                    <a:gd name="T48" fmla="*/ 20 w 43"/>
                    <a:gd name="T49" fmla="*/ 8 h 18"/>
                    <a:gd name="T50" fmla="*/ 20 w 43"/>
                    <a:gd name="T51" fmla="*/ 10 h 18"/>
                    <a:gd name="T52" fmla="*/ 22 w 43"/>
                    <a:gd name="T53" fmla="*/ 10 h 18"/>
                    <a:gd name="T54" fmla="*/ 25 w 43"/>
                    <a:gd name="T55" fmla="*/ 12 h 18"/>
                    <a:gd name="T56" fmla="*/ 31 w 43"/>
                    <a:gd name="T57" fmla="*/ 12 h 18"/>
                    <a:gd name="T58" fmla="*/ 33 w 43"/>
                    <a:gd name="T59" fmla="*/ 10 h 18"/>
                    <a:gd name="T60" fmla="*/ 34 w 43"/>
                    <a:gd name="T61" fmla="*/ 10 h 18"/>
                    <a:gd name="T62" fmla="*/ 34 w 43"/>
                    <a:gd name="T63" fmla="*/ 8 h 18"/>
                    <a:gd name="T64" fmla="*/ 34 w 43"/>
                    <a:gd name="T65" fmla="*/ 8 h 18"/>
                    <a:gd name="T66" fmla="*/ 27 w 43"/>
                    <a:gd name="T67" fmla="*/ 6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18"/>
                    <a:gd name="T104" fmla="*/ 43 w 43"/>
                    <a:gd name="T105" fmla="*/ 18 h 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18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40" y="6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6" y="18"/>
                      </a:lnTo>
                      <a:lnTo>
                        <a:pt x="33" y="18"/>
                      </a:lnTo>
                      <a:lnTo>
                        <a:pt x="27" y="18"/>
                      </a:lnTo>
                      <a:lnTo>
                        <a:pt x="24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7" y="6"/>
                      </a:move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4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31" y="12"/>
                      </a:lnTo>
                      <a:lnTo>
                        <a:pt x="33" y="10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0" name="Freeform 597"/>
                <p:cNvSpPr>
                  <a:spLocks noEditPoints="1"/>
                </p:cNvSpPr>
                <p:nvPr/>
              </p:nvSpPr>
              <p:spPr bwMode="auto">
                <a:xfrm>
                  <a:off x="2903" y="2803"/>
                  <a:ext cx="32" cy="20"/>
                </a:xfrm>
                <a:custGeom>
                  <a:avLst/>
                  <a:gdLst>
                    <a:gd name="T0" fmla="*/ 13 w 32"/>
                    <a:gd name="T1" fmla="*/ 20 h 20"/>
                    <a:gd name="T2" fmla="*/ 7 w 32"/>
                    <a:gd name="T3" fmla="*/ 20 h 20"/>
                    <a:gd name="T4" fmla="*/ 4 w 32"/>
                    <a:gd name="T5" fmla="*/ 16 h 20"/>
                    <a:gd name="T6" fmla="*/ 0 w 32"/>
                    <a:gd name="T7" fmla="*/ 12 h 20"/>
                    <a:gd name="T8" fmla="*/ 0 w 32"/>
                    <a:gd name="T9" fmla="*/ 8 h 20"/>
                    <a:gd name="T10" fmla="*/ 4 w 32"/>
                    <a:gd name="T11" fmla="*/ 4 h 20"/>
                    <a:gd name="T12" fmla="*/ 9 w 32"/>
                    <a:gd name="T13" fmla="*/ 2 h 20"/>
                    <a:gd name="T14" fmla="*/ 14 w 32"/>
                    <a:gd name="T15" fmla="*/ 0 h 20"/>
                    <a:gd name="T16" fmla="*/ 20 w 32"/>
                    <a:gd name="T17" fmla="*/ 0 h 20"/>
                    <a:gd name="T18" fmla="*/ 25 w 32"/>
                    <a:gd name="T19" fmla="*/ 2 h 20"/>
                    <a:gd name="T20" fmla="*/ 29 w 32"/>
                    <a:gd name="T21" fmla="*/ 4 h 20"/>
                    <a:gd name="T22" fmla="*/ 32 w 32"/>
                    <a:gd name="T23" fmla="*/ 8 h 20"/>
                    <a:gd name="T24" fmla="*/ 32 w 32"/>
                    <a:gd name="T25" fmla="*/ 12 h 20"/>
                    <a:gd name="T26" fmla="*/ 29 w 32"/>
                    <a:gd name="T27" fmla="*/ 18 h 20"/>
                    <a:gd name="T28" fmla="*/ 23 w 32"/>
                    <a:gd name="T29" fmla="*/ 20 h 20"/>
                    <a:gd name="T30" fmla="*/ 16 w 32"/>
                    <a:gd name="T31" fmla="*/ 20 h 20"/>
                    <a:gd name="T32" fmla="*/ 16 w 32"/>
                    <a:gd name="T33" fmla="*/ 14 h 20"/>
                    <a:gd name="T34" fmla="*/ 20 w 32"/>
                    <a:gd name="T35" fmla="*/ 14 h 20"/>
                    <a:gd name="T36" fmla="*/ 22 w 32"/>
                    <a:gd name="T37" fmla="*/ 14 h 20"/>
                    <a:gd name="T38" fmla="*/ 23 w 32"/>
                    <a:gd name="T39" fmla="*/ 12 h 20"/>
                    <a:gd name="T40" fmla="*/ 23 w 32"/>
                    <a:gd name="T41" fmla="*/ 10 h 20"/>
                    <a:gd name="T42" fmla="*/ 23 w 32"/>
                    <a:gd name="T43" fmla="*/ 10 h 20"/>
                    <a:gd name="T44" fmla="*/ 22 w 32"/>
                    <a:gd name="T45" fmla="*/ 8 h 20"/>
                    <a:gd name="T46" fmla="*/ 20 w 32"/>
                    <a:gd name="T47" fmla="*/ 8 h 20"/>
                    <a:gd name="T48" fmla="*/ 16 w 32"/>
                    <a:gd name="T49" fmla="*/ 8 h 20"/>
                    <a:gd name="T50" fmla="*/ 13 w 32"/>
                    <a:gd name="T51" fmla="*/ 8 h 20"/>
                    <a:gd name="T52" fmla="*/ 11 w 32"/>
                    <a:gd name="T53" fmla="*/ 8 h 20"/>
                    <a:gd name="T54" fmla="*/ 9 w 32"/>
                    <a:gd name="T55" fmla="*/ 10 h 20"/>
                    <a:gd name="T56" fmla="*/ 9 w 32"/>
                    <a:gd name="T57" fmla="*/ 10 h 20"/>
                    <a:gd name="T58" fmla="*/ 9 w 32"/>
                    <a:gd name="T59" fmla="*/ 12 h 20"/>
                    <a:gd name="T60" fmla="*/ 11 w 32"/>
                    <a:gd name="T61" fmla="*/ 14 h 20"/>
                    <a:gd name="T62" fmla="*/ 13 w 32"/>
                    <a:gd name="T63" fmla="*/ 14 h 20"/>
                    <a:gd name="T64" fmla="*/ 16 w 32"/>
                    <a:gd name="T65" fmla="*/ 14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20"/>
                    <a:gd name="T101" fmla="*/ 32 w 32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20">
                      <a:moveTo>
                        <a:pt x="16" y="20"/>
                      </a:moveTo>
                      <a:lnTo>
                        <a:pt x="13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5" y="18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29" y="18"/>
                      </a:lnTo>
                      <a:lnTo>
                        <a:pt x="27" y="20"/>
                      </a:lnTo>
                      <a:lnTo>
                        <a:pt x="23" y="20"/>
                      </a:lnTo>
                      <a:lnTo>
                        <a:pt x="20" y="20"/>
                      </a:lnTo>
                      <a:lnTo>
                        <a:pt x="16" y="20"/>
                      </a:lnTo>
                      <a:close/>
                      <a:moveTo>
                        <a:pt x="16" y="14"/>
                      </a:move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1" name="Freeform 598"/>
                <p:cNvSpPr>
                  <a:spLocks/>
                </p:cNvSpPr>
                <p:nvPr/>
              </p:nvSpPr>
              <p:spPr bwMode="auto">
                <a:xfrm>
                  <a:off x="2892" y="2776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2 w 41"/>
                    <a:gd name="T5" fmla="*/ 0 h 6"/>
                    <a:gd name="T6" fmla="*/ 33 w 41"/>
                    <a:gd name="T7" fmla="*/ 0 h 6"/>
                    <a:gd name="T8" fmla="*/ 41 w 41"/>
                    <a:gd name="T9" fmla="*/ 0 h 6"/>
                    <a:gd name="T10" fmla="*/ 41 w 41"/>
                    <a:gd name="T11" fmla="*/ 6 h 6"/>
                    <a:gd name="T12" fmla="*/ 33 w 41"/>
                    <a:gd name="T13" fmla="*/ 6 h 6"/>
                    <a:gd name="T14" fmla="*/ 22 w 41"/>
                    <a:gd name="T15" fmla="*/ 6 h 6"/>
                    <a:gd name="T16" fmla="*/ 0 w 41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6"/>
                    <a:gd name="T29" fmla="*/ 41 w 41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3" y="6"/>
                      </a:lnTo>
                      <a:lnTo>
                        <a:pt x="2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2" name="Freeform 599"/>
                <p:cNvSpPr>
                  <a:spLocks noEditPoints="1"/>
                </p:cNvSpPr>
                <p:nvPr/>
              </p:nvSpPr>
              <p:spPr bwMode="auto">
                <a:xfrm>
                  <a:off x="2903" y="2741"/>
                  <a:ext cx="32" cy="23"/>
                </a:xfrm>
                <a:custGeom>
                  <a:avLst/>
                  <a:gdLst>
                    <a:gd name="T0" fmla="*/ 20 w 32"/>
                    <a:gd name="T1" fmla="*/ 5 h 23"/>
                    <a:gd name="T2" fmla="*/ 20 w 32"/>
                    <a:gd name="T3" fmla="*/ 15 h 23"/>
                    <a:gd name="T4" fmla="*/ 22 w 32"/>
                    <a:gd name="T5" fmla="*/ 15 h 23"/>
                    <a:gd name="T6" fmla="*/ 23 w 32"/>
                    <a:gd name="T7" fmla="*/ 15 h 23"/>
                    <a:gd name="T8" fmla="*/ 25 w 32"/>
                    <a:gd name="T9" fmla="*/ 13 h 23"/>
                    <a:gd name="T10" fmla="*/ 25 w 32"/>
                    <a:gd name="T11" fmla="*/ 11 h 23"/>
                    <a:gd name="T12" fmla="*/ 25 w 32"/>
                    <a:gd name="T13" fmla="*/ 11 h 23"/>
                    <a:gd name="T14" fmla="*/ 23 w 32"/>
                    <a:gd name="T15" fmla="*/ 9 h 23"/>
                    <a:gd name="T16" fmla="*/ 22 w 32"/>
                    <a:gd name="T17" fmla="*/ 9 h 23"/>
                    <a:gd name="T18" fmla="*/ 23 w 32"/>
                    <a:gd name="T19" fmla="*/ 7 h 23"/>
                    <a:gd name="T20" fmla="*/ 25 w 32"/>
                    <a:gd name="T21" fmla="*/ 3 h 23"/>
                    <a:gd name="T22" fmla="*/ 29 w 32"/>
                    <a:gd name="T23" fmla="*/ 5 h 23"/>
                    <a:gd name="T24" fmla="*/ 30 w 32"/>
                    <a:gd name="T25" fmla="*/ 7 h 23"/>
                    <a:gd name="T26" fmla="*/ 32 w 32"/>
                    <a:gd name="T27" fmla="*/ 11 h 23"/>
                    <a:gd name="T28" fmla="*/ 32 w 32"/>
                    <a:gd name="T29" fmla="*/ 15 h 23"/>
                    <a:gd name="T30" fmla="*/ 30 w 32"/>
                    <a:gd name="T31" fmla="*/ 17 h 23"/>
                    <a:gd name="T32" fmla="*/ 29 w 32"/>
                    <a:gd name="T33" fmla="*/ 19 h 23"/>
                    <a:gd name="T34" fmla="*/ 25 w 32"/>
                    <a:gd name="T35" fmla="*/ 21 h 23"/>
                    <a:gd name="T36" fmla="*/ 22 w 32"/>
                    <a:gd name="T37" fmla="*/ 23 h 23"/>
                    <a:gd name="T38" fmla="*/ 16 w 32"/>
                    <a:gd name="T39" fmla="*/ 23 h 23"/>
                    <a:gd name="T40" fmla="*/ 9 w 32"/>
                    <a:gd name="T41" fmla="*/ 21 h 23"/>
                    <a:gd name="T42" fmla="*/ 5 w 32"/>
                    <a:gd name="T43" fmla="*/ 19 h 23"/>
                    <a:gd name="T44" fmla="*/ 2 w 32"/>
                    <a:gd name="T45" fmla="*/ 17 h 23"/>
                    <a:gd name="T46" fmla="*/ 0 w 32"/>
                    <a:gd name="T47" fmla="*/ 13 h 23"/>
                    <a:gd name="T48" fmla="*/ 2 w 32"/>
                    <a:gd name="T49" fmla="*/ 9 h 23"/>
                    <a:gd name="T50" fmla="*/ 2 w 32"/>
                    <a:gd name="T51" fmla="*/ 7 h 23"/>
                    <a:gd name="T52" fmla="*/ 5 w 32"/>
                    <a:gd name="T53" fmla="*/ 3 h 23"/>
                    <a:gd name="T54" fmla="*/ 11 w 32"/>
                    <a:gd name="T55" fmla="*/ 3 h 23"/>
                    <a:gd name="T56" fmla="*/ 16 w 32"/>
                    <a:gd name="T57" fmla="*/ 0 h 23"/>
                    <a:gd name="T58" fmla="*/ 18 w 32"/>
                    <a:gd name="T59" fmla="*/ 0 h 23"/>
                    <a:gd name="T60" fmla="*/ 20 w 32"/>
                    <a:gd name="T61" fmla="*/ 0 h 23"/>
                    <a:gd name="T62" fmla="*/ 13 w 32"/>
                    <a:gd name="T63" fmla="*/ 9 h 23"/>
                    <a:gd name="T64" fmla="*/ 9 w 32"/>
                    <a:gd name="T65" fmla="*/ 9 h 23"/>
                    <a:gd name="T66" fmla="*/ 7 w 32"/>
                    <a:gd name="T67" fmla="*/ 11 h 23"/>
                    <a:gd name="T68" fmla="*/ 7 w 32"/>
                    <a:gd name="T69" fmla="*/ 11 h 23"/>
                    <a:gd name="T70" fmla="*/ 7 w 32"/>
                    <a:gd name="T71" fmla="*/ 13 h 23"/>
                    <a:gd name="T72" fmla="*/ 9 w 32"/>
                    <a:gd name="T73" fmla="*/ 15 h 23"/>
                    <a:gd name="T74" fmla="*/ 11 w 32"/>
                    <a:gd name="T75" fmla="*/ 15 h 23"/>
                    <a:gd name="T76" fmla="*/ 13 w 32"/>
                    <a:gd name="T77" fmla="*/ 15 h 23"/>
                    <a:gd name="T78" fmla="*/ 13 w 32"/>
                    <a:gd name="T79" fmla="*/ 9 h 2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23"/>
                    <a:gd name="T122" fmla="*/ 32 w 32"/>
                    <a:gd name="T123" fmla="*/ 23 h 2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2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20" y="9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3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3" y="7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0" y="17"/>
                      </a:lnTo>
                      <a:lnTo>
                        <a:pt x="29" y="19"/>
                      </a:lnTo>
                      <a:lnTo>
                        <a:pt x="27" y="21"/>
                      </a:lnTo>
                      <a:lnTo>
                        <a:pt x="25" y="21"/>
                      </a:lnTo>
                      <a:lnTo>
                        <a:pt x="23" y="21"/>
                      </a:lnTo>
                      <a:lnTo>
                        <a:pt x="22" y="23"/>
                      </a:lnTo>
                      <a:lnTo>
                        <a:pt x="18" y="23"/>
                      </a:lnTo>
                      <a:lnTo>
                        <a:pt x="16" y="23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9"/>
                      </a:move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3" name="Freeform 600"/>
                <p:cNvSpPr>
                  <a:spLocks/>
                </p:cNvSpPr>
                <p:nvPr/>
              </p:nvSpPr>
              <p:spPr bwMode="auto">
                <a:xfrm>
                  <a:off x="2914" y="2713"/>
                  <a:ext cx="9" cy="10"/>
                </a:xfrm>
                <a:custGeom>
                  <a:avLst/>
                  <a:gdLst>
                    <a:gd name="T0" fmla="*/ 0 w 9"/>
                    <a:gd name="T1" fmla="*/ 10 h 10"/>
                    <a:gd name="T2" fmla="*/ 0 w 9"/>
                    <a:gd name="T3" fmla="*/ 8 h 10"/>
                    <a:gd name="T4" fmla="*/ 0 w 9"/>
                    <a:gd name="T5" fmla="*/ 6 h 10"/>
                    <a:gd name="T6" fmla="*/ 0 w 9"/>
                    <a:gd name="T7" fmla="*/ 2 h 10"/>
                    <a:gd name="T8" fmla="*/ 0 w 9"/>
                    <a:gd name="T9" fmla="*/ 0 h 10"/>
                    <a:gd name="T10" fmla="*/ 5 w 9"/>
                    <a:gd name="T11" fmla="*/ 0 h 10"/>
                    <a:gd name="T12" fmla="*/ 7 w 9"/>
                    <a:gd name="T13" fmla="*/ 0 h 10"/>
                    <a:gd name="T14" fmla="*/ 9 w 9"/>
                    <a:gd name="T15" fmla="*/ 0 h 10"/>
                    <a:gd name="T16" fmla="*/ 9 w 9"/>
                    <a:gd name="T17" fmla="*/ 2 h 10"/>
                    <a:gd name="T18" fmla="*/ 9 w 9"/>
                    <a:gd name="T19" fmla="*/ 6 h 10"/>
                    <a:gd name="T20" fmla="*/ 9 w 9"/>
                    <a:gd name="T21" fmla="*/ 8 h 10"/>
                    <a:gd name="T22" fmla="*/ 9 w 9"/>
                    <a:gd name="T23" fmla="*/ 10 h 10"/>
                    <a:gd name="T24" fmla="*/ 7 w 9"/>
                    <a:gd name="T25" fmla="*/ 10 h 10"/>
                    <a:gd name="T26" fmla="*/ 5 w 9"/>
                    <a:gd name="T27" fmla="*/ 10 h 10"/>
                    <a:gd name="T28" fmla="*/ 0 w 9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10"/>
                    <a:gd name="T47" fmla="*/ 9 w 9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4" name="Freeform 601"/>
                <p:cNvSpPr>
                  <a:spLocks/>
                </p:cNvSpPr>
                <p:nvPr/>
              </p:nvSpPr>
              <p:spPr bwMode="auto">
                <a:xfrm>
                  <a:off x="2892" y="2686"/>
                  <a:ext cx="41" cy="15"/>
                </a:xfrm>
                <a:custGeom>
                  <a:avLst/>
                  <a:gdLst>
                    <a:gd name="T0" fmla="*/ 0 w 41"/>
                    <a:gd name="T1" fmla="*/ 0 h 15"/>
                    <a:gd name="T2" fmla="*/ 11 w 41"/>
                    <a:gd name="T3" fmla="*/ 0 h 15"/>
                    <a:gd name="T4" fmla="*/ 22 w 41"/>
                    <a:gd name="T5" fmla="*/ 0 h 15"/>
                    <a:gd name="T6" fmla="*/ 31 w 41"/>
                    <a:gd name="T7" fmla="*/ 0 h 15"/>
                    <a:gd name="T8" fmla="*/ 41 w 41"/>
                    <a:gd name="T9" fmla="*/ 0 h 15"/>
                    <a:gd name="T10" fmla="*/ 41 w 41"/>
                    <a:gd name="T11" fmla="*/ 6 h 15"/>
                    <a:gd name="T12" fmla="*/ 15 w 41"/>
                    <a:gd name="T13" fmla="*/ 6 h 15"/>
                    <a:gd name="T14" fmla="*/ 16 w 41"/>
                    <a:gd name="T15" fmla="*/ 8 h 15"/>
                    <a:gd name="T16" fmla="*/ 16 w 41"/>
                    <a:gd name="T17" fmla="*/ 8 h 15"/>
                    <a:gd name="T18" fmla="*/ 16 w 41"/>
                    <a:gd name="T19" fmla="*/ 10 h 15"/>
                    <a:gd name="T20" fmla="*/ 18 w 41"/>
                    <a:gd name="T21" fmla="*/ 10 h 15"/>
                    <a:gd name="T22" fmla="*/ 18 w 41"/>
                    <a:gd name="T23" fmla="*/ 12 h 15"/>
                    <a:gd name="T24" fmla="*/ 20 w 41"/>
                    <a:gd name="T25" fmla="*/ 12 h 15"/>
                    <a:gd name="T26" fmla="*/ 20 w 41"/>
                    <a:gd name="T27" fmla="*/ 12 h 15"/>
                    <a:gd name="T28" fmla="*/ 20 w 41"/>
                    <a:gd name="T29" fmla="*/ 15 h 15"/>
                    <a:gd name="T30" fmla="*/ 18 w 41"/>
                    <a:gd name="T31" fmla="*/ 15 h 15"/>
                    <a:gd name="T32" fmla="*/ 16 w 41"/>
                    <a:gd name="T33" fmla="*/ 15 h 15"/>
                    <a:gd name="T34" fmla="*/ 11 w 41"/>
                    <a:gd name="T35" fmla="*/ 15 h 15"/>
                    <a:gd name="T36" fmla="*/ 9 w 41"/>
                    <a:gd name="T37" fmla="*/ 12 h 15"/>
                    <a:gd name="T38" fmla="*/ 9 w 41"/>
                    <a:gd name="T39" fmla="*/ 12 h 15"/>
                    <a:gd name="T40" fmla="*/ 9 w 41"/>
                    <a:gd name="T41" fmla="*/ 10 h 15"/>
                    <a:gd name="T42" fmla="*/ 8 w 41"/>
                    <a:gd name="T43" fmla="*/ 8 h 15"/>
                    <a:gd name="T44" fmla="*/ 6 w 41"/>
                    <a:gd name="T45" fmla="*/ 8 h 15"/>
                    <a:gd name="T46" fmla="*/ 4 w 41"/>
                    <a:gd name="T47" fmla="*/ 8 h 15"/>
                    <a:gd name="T48" fmla="*/ 2 w 41"/>
                    <a:gd name="T49" fmla="*/ 6 h 15"/>
                    <a:gd name="T50" fmla="*/ 0 w 41"/>
                    <a:gd name="T51" fmla="*/ 6 h 15"/>
                    <a:gd name="T52" fmla="*/ 0 w 41"/>
                    <a:gd name="T53" fmla="*/ 0 h 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1"/>
                    <a:gd name="T82" fmla="*/ 0 h 15"/>
                    <a:gd name="T83" fmla="*/ 41 w 41"/>
                    <a:gd name="T84" fmla="*/ 15 h 1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1" h="15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15" y="6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1" y="15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5" name="Freeform 602"/>
                <p:cNvSpPr>
                  <a:spLocks/>
                </p:cNvSpPr>
                <p:nvPr/>
              </p:nvSpPr>
              <p:spPr bwMode="auto">
                <a:xfrm>
                  <a:off x="2923" y="2653"/>
                  <a:ext cx="23" cy="9"/>
                </a:xfrm>
                <a:custGeom>
                  <a:avLst/>
                  <a:gdLst>
                    <a:gd name="T0" fmla="*/ 0 w 23"/>
                    <a:gd name="T1" fmla="*/ 9 h 9"/>
                    <a:gd name="T2" fmla="*/ 0 w 23"/>
                    <a:gd name="T3" fmla="*/ 7 h 9"/>
                    <a:gd name="T4" fmla="*/ 0 w 23"/>
                    <a:gd name="T5" fmla="*/ 5 h 9"/>
                    <a:gd name="T6" fmla="*/ 0 w 23"/>
                    <a:gd name="T7" fmla="*/ 0 h 9"/>
                    <a:gd name="T8" fmla="*/ 2 w 23"/>
                    <a:gd name="T9" fmla="*/ 0 h 9"/>
                    <a:gd name="T10" fmla="*/ 5 w 23"/>
                    <a:gd name="T11" fmla="*/ 0 h 9"/>
                    <a:gd name="T12" fmla="*/ 7 w 23"/>
                    <a:gd name="T13" fmla="*/ 0 h 9"/>
                    <a:gd name="T14" fmla="*/ 9 w 23"/>
                    <a:gd name="T15" fmla="*/ 0 h 9"/>
                    <a:gd name="T16" fmla="*/ 14 w 23"/>
                    <a:gd name="T17" fmla="*/ 0 h 9"/>
                    <a:gd name="T18" fmla="*/ 16 w 23"/>
                    <a:gd name="T19" fmla="*/ 0 h 9"/>
                    <a:gd name="T20" fmla="*/ 18 w 23"/>
                    <a:gd name="T21" fmla="*/ 2 h 9"/>
                    <a:gd name="T22" fmla="*/ 19 w 23"/>
                    <a:gd name="T23" fmla="*/ 2 h 9"/>
                    <a:gd name="T24" fmla="*/ 21 w 23"/>
                    <a:gd name="T25" fmla="*/ 5 h 9"/>
                    <a:gd name="T26" fmla="*/ 23 w 23"/>
                    <a:gd name="T27" fmla="*/ 7 h 9"/>
                    <a:gd name="T28" fmla="*/ 21 w 23"/>
                    <a:gd name="T29" fmla="*/ 7 h 9"/>
                    <a:gd name="T30" fmla="*/ 19 w 23"/>
                    <a:gd name="T31" fmla="*/ 7 h 9"/>
                    <a:gd name="T32" fmla="*/ 18 w 23"/>
                    <a:gd name="T33" fmla="*/ 9 h 9"/>
                    <a:gd name="T34" fmla="*/ 16 w 23"/>
                    <a:gd name="T35" fmla="*/ 7 h 9"/>
                    <a:gd name="T36" fmla="*/ 16 w 23"/>
                    <a:gd name="T37" fmla="*/ 7 h 9"/>
                    <a:gd name="T38" fmla="*/ 16 w 23"/>
                    <a:gd name="T39" fmla="*/ 5 h 9"/>
                    <a:gd name="T40" fmla="*/ 14 w 23"/>
                    <a:gd name="T41" fmla="*/ 5 h 9"/>
                    <a:gd name="T42" fmla="*/ 14 w 23"/>
                    <a:gd name="T43" fmla="*/ 5 h 9"/>
                    <a:gd name="T44" fmla="*/ 12 w 23"/>
                    <a:gd name="T45" fmla="*/ 5 h 9"/>
                    <a:gd name="T46" fmla="*/ 10 w 23"/>
                    <a:gd name="T47" fmla="*/ 5 h 9"/>
                    <a:gd name="T48" fmla="*/ 10 w 23"/>
                    <a:gd name="T49" fmla="*/ 5 h 9"/>
                    <a:gd name="T50" fmla="*/ 10 w 23"/>
                    <a:gd name="T51" fmla="*/ 7 h 9"/>
                    <a:gd name="T52" fmla="*/ 10 w 23"/>
                    <a:gd name="T53" fmla="*/ 9 h 9"/>
                    <a:gd name="T54" fmla="*/ 0 w 23"/>
                    <a:gd name="T55" fmla="*/ 9 h 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3"/>
                    <a:gd name="T85" fmla="*/ 0 h 9"/>
                    <a:gd name="T86" fmla="*/ 23 w 23"/>
                    <a:gd name="T87" fmla="*/ 9 h 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3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1" y="5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8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6" name="Freeform 603"/>
                <p:cNvSpPr>
                  <a:spLocks/>
                </p:cNvSpPr>
                <p:nvPr/>
              </p:nvSpPr>
              <p:spPr bwMode="auto">
                <a:xfrm>
                  <a:off x="2892" y="2621"/>
                  <a:ext cx="43" cy="20"/>
                </a:xfrm>
                <a:custGeom>
                  <a:avLst/>
                  <a:gdLst>
                    <a:gd name="T0" fmla="*/ 13 w 43"/>
                    <a:gd name="T1" fmla="*/ 16 h 20"/>
                    <a:gd name="T2" fmla="*/ 11 w 43"/>
                    <a:gd name="T3" fmla="*/ 18 h 20"/>
                    <a:gd name="T4" fmla="*/ 9 w 43"/>
                    <a:gd name="T5" fmla="*/ 20 h 20"/>
                    <a:gd name="T6" fmla="*/ 4 w 43"/>
                    <a:gd name="T7" fmla="*/ 18 h 20"/>
                    <a:gd name="T8" fmla="*/ 0 w 43"/>
                    <a:gd name="T9" fmla="*/ 16 h 20"/>
                    <a:gd name="T10" fmla="*/ 0 w 43"/>
                    <a:gd name="T11" fmla="*/ 12 h 20"/>
                    <a:gd name="T12" fmla="*/ 0 w 43"/>
                    <a:gd name="T13" fmla="*/ 8 h 20"/>
                    <a:gd name="T14" fmla="*/ 2 w 43"/>
                    <a:gd name="T15" fmla="*/ 4 h 20"/>
                    <a:gd name="T16" fmla="*/ 6 w 43"/>
                    <a:gd name="T17" fmla="*/ 2 h 20"/>
                    <a:gd name="T18" fmla="*/ 9 w 43"/>
                    <a:gd name="T19" fmla="*/ 2 h 20"/>
                    <a:gd name="T20" fmla="*/ 16 w 43"/>
                    <a:gd name="T21" fmla="*/ 2 h 20"/>
                    <a:gd name="T22" fmla="*/ 18 w 43"/>
                    <a:gd name="T23" fmla="*/ 4 h 20"/>
                    <a:gd name="T24" fmla="*/ 20 w 43"/>
                    <a:gd name="T25" fmla="*/ 4 h 20"/>
                    <a:gd name="T26" fmla="*/ 20 w 43"/>
                    <a:gd name="T27" fmla="*/ 4 h 20"/>
                    <a:gd name="T28" fmla="*/ 20 w 43"/>
                    <a:gd name="T29" fmla="*/ 2 h 20"/>
                    <a:gd name="T30" fmla="*/ 22 w 43"/>
                    <a:gd name="T31" fmla="*/ 2 h 20"/>
                    <a:gd name="T32" fmla="*/ 24 w 43"/>
                    <a:gd name="T33" fmla="*/ 0 h 20"/>
                    <a:gd name="T34" fmla="*/ 31 w 43"/>
                    <a:gd name="T35" fmla="*/ 0 h 20"/>
                    <a:gd name="T36" fmla="*/ 34 w 43"/>
                    <a:gd name="T37" fmla="*/ 0 h 20"/>
                    <a:gd name="T38" fmla="*/ 38 w 43"/>
                    <a:gd name="T39" fmla="*/ 2 h 20"/>
                    <a:gd name="T40" fmla="*/ 40 w 43"/>
                    <a:gd name="T41" fmla="*/ 2 h 20"/>
                    <a:gd name="T42" fmla="*/ 41 w 43"/>
                    <a:gd name="T43" fmla="*/ 6 h 20"/>
                    <a:gd name="T44" fmla="*/ 43 w 43"/>
                    <a:gd name="T45" fmla="*/ 8 h 20"/>
                    <a:gd name="T46" fmla="*/ 43 w 43"/>
                    <a:gd name="T47" fmla="*/ 12 h 20"/>
                    <a:gd name="T48" fmla="*/ 41 w 43"/>
                    <a:gd name="T49" fmla="*/ 14 h 20"/>
                    <a:gd name="T50" fmla="*/ 40 w 43"/>
                    <a:gd name="T51" fmla="*/ 16 h 20"/>
                    <a:gd name="T52" fmla="*/ 40 w 43"/>
                    <a:gd name="T53" fmla="*/ 18 h 20"/>
                    <a:gd name="T54" fmla="*/ 36 w 43"/>
                    <a:gd name="T55" fmla="*/ 18 h 20"/>
                    <a:gd name="T56" fmla="*/ 33 w 43"/>
                    <a:gd name="T57" fmla="*/ 20 h 20"/>
                    <a:gd name="T58" fmla="*/ 31 w 43"/>
                    <a:gd name="T59" fmla="*/ 18 h 20"/>
                    <a:gd name="T60" fmla="*/ 29 w 43"/>
                    <a:gd name="T61" fmla="*/ 14 h 20"/>
                    <a:gd name="T62" fmla="*/ 33 w 43"/>
                    <a:gd name="T63" fmla="*/ 12 h 20"/>
                    <a:gd name="T64" fmla="*/ 34 w 43"/>
                    <a:gd name="T65" fmla="*/ 12 h 20"/>
                    <a:gd name="T66" fmla="*/ 36 w 43"/>
                    <a:gd name="T67" fmla="*/ 12 h 20"/>
                    <a:gd name="T68" fmla="*/ 36 w 43"/>
                    <a:gd name="T69" fmla="*/ 10 h 20"/>
                    <a:gd name="T70" fmla="*/ 36 w 43"/>
                    <a:gd name="T71" fmla="*/ 8 h 20"/>
                    <a:gd name="T72" fmla="*/ 34 w 43"/>
                    <a:gd name="T73" fmla="*/ 8 h 20"/>
                    <a:gd name="T74" fmla="*/ 33 w 43"/>
                    <a:gd name="T75" fmla="*/ 8 h 20"/>
                    <a:gd name="T76" fmla="*/ 29 w 43"/>
                    <a:gd name="T77" fmla="*/ 6 h 20"/>
                    <a:gd name="T78" fmla="*/ 25 w 43"/>
                    <a:gd name="T79" fmla="*/ 6 h 20"/>
                    <a:gd name="T80" fmla="*/ 24 w 43"/>
                    <a:gd name="T81" fmla="*/ 8 h 20"/>
                    <a:gd name="T82" fmla="*/ 24 w 43"/>
                    <a:gd name="T83" fmla="*/ 8 h 20"/>
                    <a:gd name="T84" fmla="*/ 24 w 43"/>
                    <a:gd name="T85" fmla="*/ 10 h 20"/>
                    <a:gd name="T86" fmla="*/ 24 w 43"/>
                    <a:gd name="T87" fmla="*/ 12 h 20"/>
                    <a:gd name="T88" fmla="*/ 22 w 43"/>
                    <a:gd name="T89" fmla="*/ 12 h 20"/>
                    <a:gd name="T90" fmla="*/ 18 w 43"/>
                    <a:gd name="T91" fmla="*/ 12 h 20"/>
                    <a:gd name="T92" fmla="*/ 16 w 43"/>
                    <a:gd name="T93" fmla="*/ 12 h 20"/>
                    <a:gd name="T94" fmla="*/ 16 w 43"/>
                    <a:gd name="T95" fmla="*/ 10 h 20"/>
                    <a:gd name="T96" fmla="*/ 16 w 43"/>
                    <a:gd name="T97" fmla="*/ 10 h 20"/>
                    <a:gd name="T98" fmla="*/ 15 w 43"/>
                    <a:gd name="T99" fmla="*/ 8 h 20"/>
                    <a:gd name="T100" fmla="*/ 11 w 43"/>
                    <a:gd name="T101" fmla="*/ 8 h 20"/>
                    <a:gd name="T102" fmla="*/ 11 w 43"/>
                    <a:gd name="T103" fmla="*/ 8 h 20"/>
                    <a:gd name="T104" fmla="*/ 9 w 43"/>
                    <a:gd name="T105" fmla="*/ 8 h 20"/>
                    <a:gd name="T106" fmla="*/ 8 w 43"/>
                    <a:gd name="T107" fmla="*/ 10 h 20"/>
                    <a:gd name="T108" fmla="*/ 8 w 43"/>
                    <a:gd name="T109" fmla="*/ 10 h 20"/>
                    <a:gd name="T110" fmla="*/ 8 w 43"/>
                    <a:gd name="T111" fmla="*/ 12 h 20"/>
                    <a:gd name="T112" fmla="*/ 9 w 43"/>
                    <a:gd name="T113" fmla="*/ 12 h 20"/>
                    <a:gd name="T114" fmla="*/ 11 w 43"/>
                    <a:gd name="T115" fmla="*/ 14 h 20"/>
                    <a:gd name="T116" fmla="*/ 13 w 43"/>
                    <a:gd name="T117" fmla="*/ 14 h 2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3"/>
                    <a:gd name="T178" fmla="*/ 0 h 20"/>
                    <a:gd name="T179" fmla="*/ 43 w 43"/>
                    <a:gd name="T180" fmla="*/ 20 h 2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3" h="20">
                      <a:moveTo>
                        <a:pt x="13" y="14"/>
                      </a:moveTo>
                      <a:lnTo>
                        <a:pt x="13" y="16"/>
                      </a:lnTo>
                      <a:lnTo>
                        <a:pt x="13" y="18"/>
                      </a:lnTo>
                      <a:lnTo>
                        <a:pt x="11" y="18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8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6" y="2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2"/>
                      </a:lnTo>
                      <a:lnTo>
                        <a:pt x="40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1" y="14"/>
                      </a:lnTo>
                      <a:lnTo>
                        <a:pt x="40" y="16"/>
                      </a:lnTo>
                      <a:lnTo>
                        <a:pt x="40" y="18"/>
                      </a:lnTo>
                      <a:lnTo>
                        <a:pt x="38" y="18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3" y="20"/>
                      </a:lnTo>
                      <a:lnTo>
                        <a:pt x="31" y="20"/>
                      </a:lnTo>
                      <a:lnTo>
                        <a:pt x="31" y="18"/>
                      </a:lnTo>
                      <a:lnTo>
                        <a:pt x="31" y="16"/>
                      </a:lnTo>
                      <a:lnTo>
                        <a:pt x="29" y="14"/>
                      </a:lnTo>
                      <a:lnTo>
                        <a:pt x="31" y="12"/>
                      </a:lnTo>
                      <a:lnTo>
                        <a:pt x="33" y="12"/>
                      </a:lnTo>
                      <a:lnTo>
                        <a:pt x="34" y="12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2" y="12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7" name="Freeform 604"/>
                <p:cNvSpPr>
                  <a:spLocks/>
                </p:cNvSpPr>
                <p:nvPr/>
              </p:nvSpPr>
              <p:spPr bwMode="auto">
                <a:xfrm>
                  <a:off x="2892" y="2590"/>
                  <a:ext cx="54" cy="10"/>
                </a:xfrm>
                <a:custGeom>
                  <a:avLst/>
                  <a:gdLst>
                    <a:gd name="T0" fmla="*/ 0 w 54"/>
                    <a:gd name="T1" fmla="*/ 4 h 10"/>
                    <a:gd name="T2" fmla="*/ 0 w 54"/>
                    <a:gd name="T3" fmla="*/ 2 h 10"/>
                    <a:gd name="T4" fmla="*/ 0 w 54"/>
                    <a:gd name="T5" fmla="*/ 0 h 10"/>
                    <a:gd name="T6" fmla="*/ 0 w 54"/>
                    <a:gd name="T7" fmla="*/ 0 h 10"/>
                    <a:gd name="T8" fmla="*/ 4 w 54"/>
                    <a:gd name="T9" fmla="*/ 0 h 10"/>
                    <a:gd name="T10" fmla="*/ 8 w 54"/>
                    <a:gd name="T11" fmla="*/ 2 h 10"/>
                    <a:gd name="T12" fmla="*/ 11 w 54"/>
                    <a:gd name="T13" fmla="*/ 2 h 10"/>
                    <a:gd name="T14" fmla="*/ 15 w 54"/>
                    <a:gd name="T15" fmla="*/ 2 h 10"/>
                    <a:gd name="T16" fmla="*/ 18 w 54"/>
                    <a:gd name="T17" fmla="*/ 4 h 10"/>
                    <a:gd name="T18" fmla="*/ 22 w 54"/>
                    <a:gd name="T19" fmla="*/ 4 h 10"/>
                    <a:gd name="T20" fmla="*/ 24 w 54"/>
                    <a:gd name="T21" fmla="*/ 4 h 10"/>
                    <a:gd name="T22" fmla="*/ 27 w 54"/>
                    <a:gd name="T23" fmla="*/ 4 h 10"/>
                    <a:gd name="T24" fmla="*/ 34 w 54"/>
                    <a:gd name="T25" fmla="*/ 4 h 10"/>
                    <a:gd name="T26" fmla="*/ 41 w 54"/>
                    <a:gd name="T27" fmla="*/ 2 h 10"/>
                    <a:gd name="T28" fmla="*/ 54 w 54"/>
                    <a:gd name="T29" fmla="*/ 0 h 10"/>
                    <a:gd name="T30" fmla="*/ 54 w 54"/>
                    <a:gd name="T31" fmla="*/ 0 h 10"/>
                    <a:gd name="T32" fmla="*/ 54 w 54"/>
                    <a:gd name="T33" fmla="*/ 2 h 10"/>
                    <a:gd name="T34" fmla="*/ 54 w 54"/>
                    <a:gd name="T35" fmla="*/ 4 h 10"/>
                    <a:gd name="T36" fmla="*/ 50 w 54"/>
                    <a:gd name="T37" fmla="*/ 6 h 10"/>
                    <a:gd name="T38" fmla="*/ 47 w 54"/>
                    <a:gd name="T39" fmla="*/ 6 h 10"/>
                    <a:gd name="T40" fmla="*/ 43 w 54"/>
                    <a:gd name="T41" fmla="*/ 8 h 10"/>
                    <a:gd name="T42" fmla="*/ 40 w 54"/>
                    <a:gd name="T43" fmla="*/ 8 h 10"/>
                    <a:gd name="T44" fmla="*/ 36 w 54"/>
                    <a:gd name="T45" fmla="*/ 10 h 10"/>
                    <a:gd name="T46" fmla="*/ 34 w 54"/>
                    <a:gd name="T47" fmla="*/ 10 h 10"/>
                    <a:gd name="T48" fmla="*/ 31 w 54"/>
                    <a:gd name="T49" fmla="*/ 10 h 10"/>
                    <a:gd name="T50" fmla="*/ 27 w 54"/>
                    <a:gd name="T51" fmla="*/ 10 h 10"/>
                    <a:gd name="T52" fmla="*/ 24 w 54"/>
                    <a:gd name="T53" fmla="*/ 10 h 10"/>
                    <a:gd name="T54" fmla="*/ 20 w 54"/>
                    <a:gd name="T55" fmla="*/ 10 h 10"/>
                    <a:gd name="T56" fmla="*/ 16 w 54"/>
                    <a:gd name="T57" fmla="*/ 10 h 10"/>
                    <a:gd name="T58" fmla="*/ 13 w 54"/>
                    <a:gd name="T59" fmla="*/ 8 h 10"/>
                    <a:gd name="T60" fmla="*/ 11 w 54"/>
                    <a:gd name="T61" fmla="*/ 8 h 10"/>
                    <a:gd name="T62" fmla="*/ 8 w 54"/>
                    <a:gd name="T63" fmla="*/ 6 h 10"/>
                    <a:gd name="T64" fmla="*/ 4 w 54"/>
                    <a:gd name="T65" fmla="*/ 6 h 10"/>
                    <a:gd name="T66" fmla="*/ 0 w 54"/>
                    <a:gd name="T67" fmla="*/ 4 h 1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10"/>
                    <a:gd name="T104" fmla="*/ 54 w 54"/>
                    <a:gd name="T105" fmla="*/ 10 h 1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10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50" y="6"/>
                      </a:lnTo>
                      <a:lnTo>
                        <a:pt x="47" y="6"/>
                      </a:lnTo>
                      <a:lnTo>
                        <a:pt x="43" y="8"/>
                      </a:lnTo>
                      <a:lnTo>
                        <a:pt x="40" y="8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1" y="10"/>
                      </a:lnTo>
                      <a:lnTo>
                        <a:pt x="27" y="10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8" name="Freeform 605"/>
                <p:cNvSpPr>
                  <a:spLocks/>
                </p:cNvSpPr>
                <p:nvPr/>
              </p:nvSpPr>
              <p:spPr bwMode="auto">
                <a:xfrm>
                  <a:off x="2892" y="2557"/>
                  <a:ext cx="41" cy="21"/>
                </a:xfrm>
                <a:custGeom>
                  <a:avLst/>
                  <a:gdLst>
                    <a:gd name="T0" fmla="*/ 41 w 41"/>
                    <a:gd name="T1" fmla="*/ 10 h 21"/>
                    <a:gd name="T2" fmla="*/ 41 w 41"/>
                    <a:gd name="T3" fmla="*/ 21 h 21"/>
                    <a:gd name="T4" fmla="*/ 38 w 41"/>
                    <a:gd name="T5" fmla="*/ 21 h 21"/>
                    <a:gd name="T6" fmla="*/ 33 w 41"/>
                    <a:gd name="T7" fmla="*/ 19 h 21"/>
                    <a:gd name="T8" fmla="*/ 25 w 41"/>
                    <a:gd name="T9" fmla="*/ 13 h 21"/>
                    <a:gd name="T10" fmla="*/ 20 w 41"/>
                    <a:gd name="T11" fmla="*/ 8 h 21"/>
                    <a:gd name="T12" fmla="*/ 18 w 41"/>
                    <a:gd name="T13" fmla="*/ 8 h 21"/>
                    <a:gd name="T14" fmla="*/ 15 w 41"/>
                    <a:gd name="T15" fmla="*/ 6 h 21"/>
                    <a:gd name="T16" fmla="*/ 13 w 41"/>
                    <a:gd name="T17" fmla="*/ 6 h 21"/>
                    <a:gd name="T18" fmla="*/ 11 w 41"/>
                    <a:gd name="T19" fmla="*/ 6 h 21"/>
                    <a:gd name="T20" fmla="*/ 9 w 41"/>
                    <a:gd name="T21" fmla="*/ 6 h 21"/>
                    <a:gd name="T22" fmla="*/ 9 w 41"/>
                    <a:gd name="T23" fmla="*/ 8 h 21"/>
                    <a:gd name="T24" fmla="*/ 8 w 41"/>
                    <a:gd name="T25" fmla="*/ 8 h 21"/>
                    <a:gd name="T26" fmla="*/ 9 w 41"/>
                    <a:gd name="T27" fmla="*/ 10 h 21"/>
                    <a:gd name="T28" fmla="*/ 9 w 41"/>
                    <a:gd name="T29" fmla="*/ 10 h 21"/>
                    <a:gd name="T30" fmla="*/ 11 w 41"/>
                    <a:gd name="T31" fmla="*/ 13 h 21"/>
                    <a:gd name="T32" fmla="*/ 15 w 41"/>
                    <a:gd name="T33" fmla="*/ 13 h 21"/>
                    <a:gd name="T34" fmla="*/ 15 w 41"/>
                    <a:gd name="T35" fmla="*/ 17 h 21"/>
                    <a:gd name="T36" fmla="*/ 13 w 41"/>
                    <a:gd name="T37" fmla="*/ 19 h 21"/>
                    <a:gd name="T38" fmla="*/ 9 w 41"/>
                    <a:gd name="T39" fmla="*/ 19 h 21"/>
                    <a:gd name="T40" fmla="*/ 4 w 41"/>
                    <a:gd name="T41" fmla="*/ 17 h 21"/>
                    <a:gd name="T42" fmla="*/ 2 w 41"/>
                    <a:gd name="T43" fmla="*/ 17 h 21"/>
                    <a:gd name="T44" fmla="*/ 0 w 41"/>
                    <a:gd name="T45" fmla="*/ 15 h 21"/>
                    <a:gd name="T46" fmla="*/ 0 w 41"/>
                    <a:gd name="T47" fmla="*/ 10 h 21"/>
                    <a:gd name="T48" fmla="*/ 0 w 41"/>
                    <a:gd name="T49" fmla="*/ 6 h 21"/>
                    <a:gd name="T50" fmla="*/ 2 w 41"/>
                    <a:gd name="T51" fmla="*/ 4 h 21"/>
                    <a:gd name="T52" fmla="*/ 4 w 41"/>
                    <a:gd name="T53" fmla="*/ 2 h 21"/>
                    <a:gd name="T54" fmla="*/ 6 w 41"/>
                    <a:gd name="T55" fmla="*/ 0 h 21"/>
                    <a:gd name="T56" fmla="*/ 11 w 41"/>
                    <a:gd name="T57" fmla="*/ 0 h 21"/>
                    <a:gd name="T58" fmla="*/ 16 w 41"/>
                    <a:gd name="T59" fmla="*/ 0 h 21"/>
                    <a:gd name="T60" fmla="*/ 20 w 41"/>
                    <a:gd name="T61" fmla="*/ 0 h 21"/>
                    <a:gd name="T62" fmla="*/ 25 w 41"/>
                    <a:gd name="T63" fmla="*/ 4 h 21"/>
                    <a:gd name="T64" fmla="*/ 29 w 41"/>
                    <a:gd name="T65" fmla="*/ 6 h 21"/>
                    <a:gd name="T66" fmla="*/ 29 w 41"/>
                    <a:gd name="T67" fmla="*/ 8 h 21"/>
                    <a:gd name="T68" fmla="*/ 31 w 41"/>
                    <a:gd name="T69" fmla="*/ 8 h 21"/>
                    <a:gd name="T70" fmla="*/ 31 w 41"/>
                    <a:gd name="T71" fmla="*/ 10 h 21"/>
                    <a:gd name="T72" fmla="*/ 33 w 41"/>
                    <a:gd name="T73" fmla="*/ 4 h 21"/>
                    <a:gd name="T74" fmla="*/ 33 w 41"/>
                    <a:gd name="T75" fmla="*/ 0 h 21"/>
                    <a:gd name="T76" fmla="*/ 40 w 41"/>
                    <a:gd name="T77" fmla="*/ 0 h 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21"/>
                    <a:gd name="T119" fmla="*/ 41 w 41"/>
                    <a:gd name="T120" fmla="*/ 21 h 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21">
                      <a:moveTo>
                        <a:pt x="41" y="0"/>
                      </a:moveTo>
                      <a:lnTo>
                        <a:pt x="41" y="10"/>
                      </a:lnTo>
                      <a:lnTo>
                        <a:pt x="41" y="15"/>
                      </a:lnTo>
                      <a:lnTo>
                        <a:pt x="41" y="21"/>
                      </a:lnTo>
                      <a:lnTo>
                        <a:pt x="40" y="21"/>
                      </a:lnTo>
                      <a:lnTo>
                        <a:pt x="38" y="21"/>
                      </a:lnTo>
                      <a:lnTo>
                        <a:pt x="34" y="19"/>
                      </a:lnTo>
                      <a:lnTo>
                        <a:pt x="33" y="19"/>
                      </a:lnTo>
                      <a:lnTo>
                        <a:pt x="27" y="15"/>
                      </a:lnTo>
                      <a:lnTo>
                        <a:pt x="25" y="13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3" y="17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3" y="10"/>
                      </a:lnTo>
                      <a:lnTo>
                        <a:pt x="33" y="4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9" name="Freeform 606"/>
                <p:cNvSpPr>
                  <a:spLocks/>
                </p:cNvSpPr>
                <p:nvPr/>
              </p:nvSpPr>
              <p:spPr bwMode="auto">
                <a:xfrm>
                  <a:off x="2892" y="2510"/>
                  <a:ext cx="41" cy="25"/>
                </a:xfrm>
                <a:custGeom>
                  <a:avLst/>
                  <a:gdLst>
                    <a:gd name="T0" fmla="*/ 0 w 41"/>
                    <a:gd name="T1" fmla="*/ 25 h 25"/>
                    <a:gd name="T2" fmla="*/ 0 w 41"/>
                    <a:gd name="T3" fmla="*/ 23 h 25"/>
                    <a:gd name="T4" fmla="*/ 0 w 41"/>
                    <a:gd name="T5" fmla="*/ 21 h 25"/>
                    <a:gd name="T6" fmla="*/ 0 w 41"/>
                    <a:gd name="T7" fmla="*/ 19 h 25"/>
                    <a:gd name="T8" fmla="*/ 0 w 41"/>
                    <a:gd name="T9" fmla="*/ 17 h 25"/>
                    <a:gd name="T10" fmla="*/ 8 w 41"/>
                    <a:gd name="T11" fmla="*/ 17 h 25"/>
                    <a:gd name="T12" fmla="*/ 11 w 41"/>
                    <a:gd name="T13" fmla="*/ 17 h 25"/>
                    <a:gd name="T14" fmla="*/ 15 w 41"/>
                    <a:gd name="T15" fmla="*/ 17 h 25"/>
                    <a:gd name="T16" fmla="*/ 15 w 41"/>
                    <a:gd name="T17" fmla="*/ 14 h 25"/>
                    <a:gd name="T18" fmla="*/ 15 w 41"/>
                    <a:gd name="T19" fmla="*/ 12 h 25"/>
                    <a:gd name="T20" fmla="*/ 15 w 41"/>
                    <a:gd name="T21" fmla="*/ 10 h 25"/>
                    <a:gd name="T22" fmla="*/ 15 w 41"/>
                    <a:gd name="T23" fmla="*/ 8 h 25"/>
                    <a:gd name="T24" fmla="*/ 11 w 41"/>
                    <a:gd name="T25" fmla="*/ 8 h 25"/>
                    <a:gd name="T26" fmla="*/ 8 w 41"/>
                    <a:gd name="T27" fmla="*/ 8 h 25"/>
                    <a:gd name="T28" fmla="*/ 0 w 41"/>
                    <a:gd name="T29" fmla="*/ 8 h 25"/>
                    <a:gd name="T30" fmla="*/ 0 w 41"/>
                    <a:gd name="T31" fmla="*/ 4 h 25"/>
                    <a:gd name="T32" fmla="*/ 0 w 41"/>
                    <a:gd name="T33" fmla="*/ 2 h 25"/>
                    <a:gd name="T34" fmla="*/ 0 w 41"/>
                    <a:gd name="T35" fmla="*/ 0 h 25"/>
                    <a:gd name="T36" fmla="*/ 22 w 41"/>
                    <a:gd name="T37" fmla="*/ 0 h 25"/>
                    <a:gd name="T38" fmla="*/ 33 w 41"/>
                    <a:gd name="T39" fmla="*/ 0 h 25"/>
                    <a:gd name="T40" fmla="*/ 41 w 41"/>
                    <a:gd name="T41" fmla="*/ 0 h 25"/>
                    <a:gd name="T42" fmla="*/ 41 w 41"/>
                    <a:gd name="T43" fmla="*/ 2 h 25"/>
                    <a:gd name="T44" fmla="*/ 41 w 41"/>
                    <a:gd name="T45" fmla="*/ 4 h 25"/>
                    <a:gd name="T46" fmla="*/ 41 w 41"/>
                    <a:gd name="T47" fmla="*/ 8 h 25"/>
                    <a:gd name="T48" fmla="*/ 25 w 41"/>
                    <a:gd name="T49" fmla="*/ 8 h 25"/>
                    <a:gd name="T50" fmla="*/ 25 w 41"/>
                    <a:gd name="T51" fmla="*/ 10 h 25"/>
                    <a:gd name="T52" fmla="*/ 25 w 41"/>
                    <a:gd name="T53" fmla="*/ 12 h 25"/>
                    <a:gd name="T54" fmla="*/ 25 w 41"/>
                    <a:gd name="T55" fmla="*/ 14 h 25"/>
                    <a:gd name="T56" fmla="*/ 25 w 41"/>
                    <a:gd name="T57" fmla="*/ 17 h 25"/>
                    <a:gd name="T58" fmla="*/ 41 w 41"/>
                    <a:gd name="T59" fmla="*/ 17 h 25"/>
                    <a:gd name="T60" fmla="*/ 41 w 41"/>
                    <a:gd name="T61" fmla="*/ 19 h 25"/>
                    <a:gd name="T62" fmla="*/ 41 w 41"/>
                    <a:gd name="T63" fmla="*/ 21 h 25"/>
                    <a:gd name="T64" fmla="*/ 41 w 41"/>
                    <a:gd name="T65" fmla="*/ 23 h 25"/>
                    <a:gd name="T66" fmla="*/ 41 w 41"/>
                    <a:gd name="T67" fmla="*/ 25 h 25"/>
                    <a:gd name="T68" fmla="*/ 33 w 41"/>
                    <a:gd name="T69" fmla="*/ 25 h 25"/>
                    <a:gd name="T70" fmla="*/ 22 w 41"/>
                    <a:gd name="T71" fmla="*/ 25 h 25"/>
                    <a:gd name="T72" fmla="*/ 0 w 41"/>
                    <a:gd name="T73" fmla="*/ 25 h 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25"/>
                    <a:gd name="T113" fmla="*/ 41 w 41"/>
                    <a:gd name="T114" fmla="*/ 25 h 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5" y="17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7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3" y="25"/>
                      </a:lnTo>
                      <a:lnTo>
                        <a:pt x="22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0" name="Freeform 607"/>
                <p:cNvSpPr>
                  <a:spLocks/>
                </p:cNvSpPr>
                <p:nvPr/>
              </p:nvSpPr>
              <p:spPr bwMode="auto">
                <a:xfrm>
                  <a:off x="2892" y="2475"/>
                  <a:ext cx="54" cy="11"/>
                </a:xfrm>
                <a:custGeom>
                  <a:avLst/>
                  <a:gdLst>
                    <a:gd name="T0" fmla="*/ 0 w 54"/>
                    <a:gd name="T1" fmla="*/ 6 h 11"/>
                    <a:gd name="T2" fmla="*/ 0 w 54"/>
                    <a:gd name="T3" fmla="*/ 6 h 11"/>
                    <a:gd name="T4" fmla="*/ 0 w 54"/>
                    <a:gd name="T5" fmla="*/ 9 h 11"/>
                    <a:gd name="T6" fmla="*/ 0 w 54"/>
                    <a:gd name="T7" fmla="*/ 11 h 11"/>
                    <a:gd name="T8" fmla="*/ 4 w 54"/>
                    <a:gd name="T9" fmla="*/ 9 h 11"/>
                    <a:gd name="T10" fmla="*/ 8 w 54"/>
                    <a:gd name="T11" fmla="*/ 9 h 11"/>
                    <a:gd name="T12" fmla="*/ 11 w 54"/>
                    <a:gd name="T13" fmla="*/ 9 h 11"/>
                    <a:gd name="T14" fmla="*/ 15 w 54"/>
                    <a:gd name="T15" fmla="*/ 6 h 11"/>
                    <a:gd name="T16" fmla="*/ 18 w 54"/>
                    <a:gd name="T17" fmla="*/ 6 h 11"/>
                    <a:gd name="T18" fmla="*/ 22 w 54"/>
                    <a:gd name="T19" fmla="*/ 6 h 11"/>
                    <a:gd name="T20" fmla="*/ 24 w 54"/>
                    <a:gd name="T21" fmla="*/ 6 h 11"/>
                    <a:gd name="T22" fmla="*/ 27 w 54"/>
                    <a:gd name="T23" fmla="*/ 6 h 11"/>
                    <a:gd name="T24" fmla="*/ 34 w 54"/>
                    <a:gd name="T25" fmla="*/ 6 h 11"/>
                    <a:gd name="T26" fmla="*/ 41 w 54"/>
                    <a:gd name="T27" fmla="*/ 6 h 11"/>
                    <a:gd name="T28" fmla="*/ 47 w 54"/>
                    <a:gd name="T29" fmla="*/ 9 h 11"/>
                    <a:gd name="T30" fmla="*/ 54 w 54"/>
                    <a:gd name="T31" fmla="*/ 11 h 11"/>
                    <a:gd name="T32" fmla="*/ 54 w 54"/>
                    <a:gd name="T33" fmla="*/ 9 h 11"/>
                    <a:gd name="T34" fmla="*/ 54 w 54"/>
                    <a:gd name="T35" fmla="*/ 6 h 11"/>
                    <a:gd name="T36" fmla="*/ 54 w 54"/>
                    <a:gd name="T37" fmla="*/ 6 h 11"/>
                    <a:gd name="T38" fmla="*/ 50 w 54"/>
                    <a:gd name="T39" fmla="*/ 4 h 11"/>
                    <a:gd name="T40" fmla="*/ 47 w 54"/>
                    <a:gd name="T41" fmla="*/ 4 h 11"/>
                    <a:gd name="T42" fmla="*/ 43 w 54"/>
                    <a:gd name="T43" fmla="*/ 2 h 11"/>
                    <a:gd name="T44" fmla="*/ 40 w 54"/>
                    <a:gd name="T45" fmla="*/ 0 h 11"/>
                    <a:gd name="T46" fmla="*/ 36 w 54"/>
                    <a:gd name="T47" fmla="*/ 0 h 11"/>
                    <a:gd name="T48" fmla="*/ 34 w 54"/>
                    <a:gd name="T49" fmla="*/ 0 h 11"/>
                    <a:gd name="T50" fmla="*/ 31 w 54"/>
                    <a:gd name="T51" fmla="*/ 0 h 11"/>
                    <a:gd name="T52" fmla="*/ 27 w 54"/>
                    <a:gd name="T53" fmla="*/ 0 h 11"/>
                    <a:gd name="T54" fmla="*/ 24 w 54"/>
                    <a:gd name="T55" fmla="*/ 0 h 11"/>
                    <a:gd name="T56" fmla="*/ 20 w 54"/>
                    <a:gd name="T57" fmla="*/ 0 h 11"/>
                    <a:gd name="T58" fmla="*/ 16 w 54"/>
                    <a:gd name="T59" fmla="*/ 0 h 11"/>
                    <a:gd name="T60" fmla="*/ 13 w 54"/>
                    <a:gd name="T61" fmla="*/ 0 h 11"/>
                    <a:gd name="T62" fmla="*/ 8 w 54"/>
                    <a:gd name="T63" fmla="*/ 4 h 11"/>
                    <a:gd name="T64" fmla="*/ 4 w 54"/>
                    <a:gd name="T65" fmla="*/ 4 h 11"/>
                    <a:gd name="T66" fmla="*/ 0 w 54"/>
                    <a:gd name="T67" fmla="*/ 6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11"/>
                    <a:gd name="T104" fmla="*/ 54 w 54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11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4" y="9"/>
                      </a:lnTo>
                      <a:lnTo>
                        <a:pt x="8" y="9"/>
                      </a:lnTo>
                      <a:lnTo>
                        <a:pt x="11" y="9"/>
                      </a:lnTo>
                      <a:lnTo>
                        <a:pt x="15" y="6"/>
                      </a:lnTo>
                      <a:lnTo>
                        <a:pt x="18" y="6"/>
                      </a:lnTo>
                      <a:lnTo>
                        <a:pt x="22" y="6"/>
                      </a:lnTo>
                      <a:lnTo>
                        <a:pt x="24" y="6"/>
                      </a:lnTo>
                      <a:lnTo>
                        <a:pt x="27" y="6"/>
                      </a:lnTo>
                      <a:lnTo>
                        <a:pt x="34" y="6"/>
                      </a:lnTo>
                      <a:lnTo>
                        <a:pt x="41" y="6"/>
                      </a:lnTo>
                      <a:lnTo>
                        <a:pt x="47" y="9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4" y="6"/>
                      </a:lnTo>
                      <a:lnTo>
                        <a:pt x="50" y="4"/>
                      </a:lnTo>
                      <a:lnTo>
                        <a:pt x="47" y="4"/>
                      </a:lnTo>
                      <a:lnTo>
                        <a:pt x="43" y="2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1" name="Freeform 608"/>
                <p:cNvSpPr>
                  <a:spLocks/>
                </p:cNvSpPr>
                <p:nvPr/>
              </p:nvSpPr>
              <p:spPr bwMode="auto">
                <a:xfrm>
                  <a:off x="2914" y="2453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5 w 9"/>
                    <a:gd name="T11" fmla="*/ 0 h 8"/>
                    <a:gd name="T12" fmla="*/ 7 w 9"/>
                    <a:gd name="T13" fmla="*/ 0 h 8"/>
                    <a:gd name="T14" fmla="*/ 9 w 9"/>
                    <a:gd name="T15" fmla="*/ 0 h 8"/>
                    <a:gd name="T16" fmla="*/ 9 w 9"/>
                    <a:gd name="T17" fmla="*/ 2 h 8"/>
                    <a:gd name="T18" fmla="*/ 9 w 9"/>
                    <a:gd name="T19" fmla="*/ 4 h 8"/>
                    <a:gd name="T20" fmla="*/ 9 w 9"/>
                    <a:gd name="T21" fmla="*/ 6 h 8"/>
                    <a:gd name="T22" fmla="*/ 9 w 9"/>
                    <a:gd name="T23" fmla="*/ 8 h 8"/>
                    <a:gd name="T24" fmla="*/ 7 w 9"/>
                    <a:gd name="T25" fmla="*/ 8 h 8"/>
                    <a:gd name="T26" fmla="*/ 5 w 9"/>
                    <a:gd name="T27" fmla="*/ 8 h 8"/>
                    <a:gd name="T28" fmla="*/ 0 w 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895" name="Group 609"/>
              <p:cNvGrpSpPr>
                <a:grpSpLocks/>
              </p:cNvGrpSpPr>
              <p:nvPr/>
            </p:nvGrpSpPr>
            <p:grpSpPr bwMode="auto">
              <a:xfrm>
                <a:off x="2892" y="1388"/>
                <a:ext cx="2529" cy="2252"/>
                <a:chOff x="2892" y="1388"/>
                <a:chExt cx="2529" cy="2252"/>
              </a:xfrm>
            </p:grpSpPr>
            <p:sp>
              <p:nvSpPr>
                <p:cNvPr id="37242" name="Freeform 610"/>
                <p:cNvSpPr>
                  <a:spLocks noEditPoints="1"/>
                </p:cNvSpPr>
                <p:nvPr/>
              </p:nvSpPr>
              <p:spPr bwMode="auto">
                <a:xfrm>
                  <a:off x="2892" y="2422"/>
                  <a:ext cx="43" cy="19"/>
                </a:xfrm>
                <a:custGeom>
                  <a:avLst/>
                  <a:gdLst>
                    <a:gd name="T0" fmla="*/ 22 w 43"/>
                    <a:gd name="T1" fmla="*/ 0 h 19"/>
                    <a:gd name="T2" fmla="*/ 41 w 43"/>
                    <a:gd name="T3" fmla="*/ 0 h 19"/>
                    <a:gd name="T4" fmla="*/ 40 w 43"/>
                    <a:gd name="T5" fmla="*/ 6 h 19"/>
                    <a:gd name="T6" fmla="*/ 40 w 43"/>
                    <a:gd name="T7" fmla="*/ 6 h 19"/>
                    <a:gd name="T8" fmla="*/ 40 w 43"/>
                    <a:gd name="T9" fmla="*/ 6 h 19"/>
                    <a:gd name="T10" fmla="*/ 41 w 43"/>
                    <a:gd name="T11" fmla="*/ 8 h 19"/>
                    <a:gd name="T12" fmla="*/ 41 w 43"/>
                    <a:gd name="T13" fmla="*/ 8 h 19"/>
                    <a:gd name="T14" fmla="*/ 43 w 43"/>
                    <a:gd name="T15" fmla="*/ 10 h 19"/>
                    <a:gd name="T16" fmla="*/ 43 w 43"/>
                    <a:gd name="T17" fmla="*/ 14 h 19"/>
                    <a:gd name="T18" fmla="*/ 40 w 43"/>
                    <a:gd name="T19" fmla="*/ 16 h 19"/>
                    <a:gd name="T20" fmla="*/ 36 w 43"/>
                    <a:gd name="T21" fmla="*/ 19 h 19"/>
                    <a:gd name="T22" fmla="*/ 27 w 43"/>
                    <a:gd name="T23" fmla="*/ 19 h 19"/>
                    <a:gd name="T24" fmla="*/ 20 w 43"/>
                    <a:gd name="T25" fmla="*/ 19 h 19"/>
                    <a:gd name="T26" fmla="*/ 15 w 43"/>
                    <a:gd name="T27" fmla="*/ 16 h 19"/>
                    <a:gd name="T28" fmla="*/ 13 w 43"/>
                    <a:gd name="T29" fmla="*/ 14 h 19"/>
                    <a:gd name="T30" fmla="*/ 11 w 43"/>
                    <a:gd name="T31" fmla="*/ 12 h 19"/>
                    <a:gd name="T32" fmla="*/ 11 w 43"/>
                    <a:gd name="T33" fmla="*/ 10 h 19"/>
                    <a:gd name="T34" fmla="*/ 13 w 43"/>
                    <a:gd name="T35" fmla="*/ 8 h 19"/>
                    <a:gd name="T36" fmla="*/ 15 w 43"/>
                    <a:gd name="T37" fmla="*/ 8 h 19"/>
                    <a:gd name="T38" fmla="*/ 15 w 43"/>
                    <a:gd name="T39" fmla="*/ 6 h 19"/>
                    <a:gd name="T40" fmla="*/ 8 w 43"/>
                    <a:gd name="T41" fmla="*/ 6 h 19"/>
                    <a:gd name="T42" fmla="*/ 0 w 43"/>
                    <a:gd name="T43" fmla="*/ 0 h 19"/>
                    <a:gd name="T44" fmla="*/ 27 w 43"/>
                    <a:gd name="T45" fmla="*/ 6 h 19"/>
                    <a:gd name="T46" fmla="*/ 20 w 43"/>
                    <a:gd name="T47" fmla="*/ 8 h 19"/>
                    <a:gd name="T48" fmla="*/ 20 w 43"/>
                    <a:gd name="T49" fmla="*/ 8 h 19"/>
                    <a:gd name="T50" fmla="*/ 20 w 43"/>
                    <a:gd name="T51" fmla="*/ 10 h 19"/>
                    <a:gd name="T52" fmla="*/ 22 w 43"/>
                    <a:gd name="T53" fmla="*/ 12 h 19"/>
                    <a:gd name="T54" fmla="*/ 33 w 43"/>
                    <a:gd name="T55" fmla="*/ 12 h 19"/>
                    <a:gd name="T56" fmla="*/ 34 w 43"/>
                    <a:gd name="T57" fmla="*/ 10 h 19"/>
                    <a:gd name="T58" fmla="*/ 34 w 43"/>
                    <a:gd name="T59" fmla="*/ 8 h 19"/>
                    <a:gd name="T60" fmla="*/ 34 w 43"/>
                    <a:gd name="T61" fmla="*/ 8 h 19"/>
                    <a:gd name="T62" fmla="*/ 27 w 43"/>
                    <a:gd name="T63" fmla="*/ 6 h 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19"/>
                    <a:gd name="T98" fmla="*/ 43 w 43"/>
                    <a:gd name="T99" fmla="*/ 19 h 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19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40" y="6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6" y="19"/>
                      </a:lnTo>
                      <a:lnTo>
                        <a:pt x="33" y="19"/>
                      </a:lnTo>
                      <a:lnTo>
                        <a:pt x="27" y="19"/>
                      </a:lnTo>
                      <a:lnTo>
                        <a:pt x="24" y="19"/>
                      </a:lnTo>
                      <a:lnTo>
                        <a:pt x="20" y="19"/>
                      </a:lnTo>
                      <a:lnTo>
                        <a:pt x="18" y="19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7" y="6"/>
                      </a:move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2" y="12"/>
                      </a:lnTo>
                      <a:lnTo>
                        <a:pt x="27" y="12"/>
                      </a:lnTo>
                      <a:lnTo>
                        <a:pt x="33" y="12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3" name="Freeform 611"/>
                <p:cNvSpPr>
                  <a:spLocks noEditPoints="1"/>
                </p:cNvSpPr>
                <p:nvPr/>
              </p:nvSpPr>
              <p:spPr bwMode="auto">
                <a:xfrm>
                  <a:off x="2892" y="2393"/>
                  <a:ext cx="41" cy="7"/>
                </a:xfrm>
                <a:custGeom>
                  <a:avLst/>
                  <a:gdLst>
                    <a:gd name="T0" fmla="*/ 0 w 41"/>
                    <a:gd name="T1" fmla="*/ 7 h 7"/>
                    <a:gd name="T2" fmla="*/ 0 w 41"/>
                    <a:gd name="T3" fmla="*/ 0 h 7"/>
                    <a:gd name="T4" fmla="*/ 2 w 41"/>
                    <a:gd name="T5" fmla="*/ 0 h 7"/>
                    <a:gd name="T6" fmla="*/ 6 w 41"/>
                    <a:gd name="T7" fmla="*/ 0 h 7"/>
                    <a:gd name="T8" fmla="*/ 8 w 41"/>
                    <a:gd name="T9" fmla="*/ 0 h 7"/>
                    <a:gd name="T10" fmla="*/ 9 w 41"/>
                    <a:gd name="T11" fmla="*/ 0 h 7"/>
                    <a:gd name="T12" fmla="*/ 9 w 41"/>
                    <a:gd name="T13" fmla="*/ 7 h 7"/>
                    <a:gd name="T14" fmla="*/ 8 w 41"/>
                    <a:gd name="T15" fmla="*/ 7 h 7"/>
                    <a:gd name="T16" fmla="*/ 6 w 41"/>
                    <a:gd name="T17" fmla="*/ 7 h 7"/>
                    <a:gd name="T18" fmla="*/ 2 w 41"/>
                    <a:gd name="T19" fmla="*/ 7 h 7"/>
                    <a:gd name="T20" fmla="*/ 0 w 41"/>
                    <a:gd name="T21" fmla="*/ 7 h 7"/>
                    <a:gd name="T22" fmla="*/ 0 w 41"/>
                    <a:gd name="T23" fmla="*/ 7 h 7"/>
                    <a:gd name="T24" fmla="*/ 13 w 41"/>
                    <a:gd name="T25" fmla="*/ 7 h 7"/>
                    <a:gd name="T26" fmla="*/ 13 w 41"/>
                    <a:gd name="T27" fmla="*/ 0 h 7"/>
                    <a:gd name="T28" fmla="*/ 20 w 41"/>
                    <a:gd name="T29" fmla="*/ 0 h 7"/>
                    <a:gd name="T30" fmla="*/ 27 w 41"/>
                    <a:gd name="T31" fmla="*/ 0 h 7"/>
                    <a:gd name="T32" fmla="*/ 34 w 41"/>
                    <a:gd name="T33" fmla="*/ 0 h 7"/>
                    <a:gd name="T34" fmla="*/ 41 w 41"/>
                    <a:gd name="T35" fmla="*/ 0 h 7"/>
                    <a:gd name="T36" fmla="*/ 41 w 41"/>
                    <a:gd name="T37" fmla="*/ 7 h 7"/>
                    <a:gd name="T38" fmla="*/ 34 w 41"/>
                    <a:gd name="T39" fmla="*/ 7 h 7"/>
                    <a:gd name="T40" fmla="*/ 27 w 41"/>
                    <a:gd name="T41" fmla="*/ 7 h 7"/>
                    <a:gd name="T42" fmla="*/ 20 w 41"/>
                    <a:gd name="T43" fmla="*/ 7 h 7"/>
                    <a:gd name="T44" fmla="*/ 13 w 41"/>
                    <a:gd name="T45" fmla="*/ 7 h 7"/>
                    <a:gd name="T46" fmla="*/ 13 w 41"/>
                    <a:gd name="T47" fmla="*/ 7 h 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7"/>
                    <a:gd name="T74" fmla="*/ 41 w 41"/>
                    <a:gd name="T75" fmla="*/ 7 h 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close/>
                      <a:moveTo>
                        <a:pt x="13" y="7"/>
                      </a:move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7"/>
                      </a:lnTo>
                      <a:lnTo>
                        <a:pt x="34" y="7"/>
                      </a:lnTo>
                      <a:lnTo>
                        <a:pt x="27" y="7"/>
                      </a:lnTo>
                      <a:lnTo>
                        <a:pt x="20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4" name="Freeform 612"/>
                <p:cNvSpPr>
                  <a:spLocks noEditPoints="1"/>
                </p:cNvSpPr>
                <p:nvPr/>
              </p:nvSpPr>
              <p:spPr bwMode="auto">
                <a:xfrm>
                  <a:off x="2903" y="2359"/>
                  <a:ext cx="32" cy="22"/>
                </a:xfrm>
                <a:custGeom>
                  <a:avLst/>
                  <a:gdLst>
                    <a:gd name="T0" fmla="*/ 13 w 32"/>
                    <a:gd name="T1" fmla="*/ 22 h 22"/>
                    <a:gd name="T2" fmla="*/ 7 w 32"/>
                    <a:gd name="T3" fmla="*/ 20 h 22"/>
                    <a:gd name="T4" fmla="*/ 4 w 32"/>
                    <a:gd name="T5" fmla="*/ 16 h 22"/>
                    <a:gd name="T6" fmla="*/ 0 w 32"/>
                    <a:gd name="T7" fmla="*/ 12 h 22"/>
                    <a:gd name="T8" fmla="*/ 0 w 32"/>
                    <a:gd name="T9" fmla="*/ 8 h 22"/>
                    <a:gd name="T10" fmla="*/ 4 w 32"/>
                    <a:gd name="T11" fmla="*/ 4 h 22"/>
                    <a:gd name="T12" fmla="*/ 9 w 32"/>
                    <a:gd name="T13" fmla="*/ 2 h 22"/>
                    <a:gd name="T14" fmla="*/ 14 w 32"/>
                    <a:gd name="T15" fmla="*/ 0 h 22"/>
                    <a:gd name="T16" fmla="*/ 20 w 32"/>
                    <a:gd name="T17" fmla="*/ 0 h 22"/>
                    <a:gd name="T18" fmla="*/ 25 w 32"/>
                    <a:gd name="T19" fmla="*/ 2 h 22"/>
                    <a:gd name="T20" fmla="*/ 29 w 32"/>
                    <a:gd name="T21" fmla="*/ 6 h 22"/>
                    <a:gd name="T22" fmla="*/ 32 w 32"/>
                    <a:gd name="T23" fmla="*/ 8 h 22"/>
                    <a:gd name="T24" fmla="*/ 32 w 32"/>
                    <a:gd name="T25" fmla="*/ 12 h 22"/>
                    <a:gd name="T26" fmla="*/ 29 w 32"/>
                    <a:gd name="T27" fmla="*/ 18 h 22"/>
                    <a:gd name="T28" fmla="*/ 20 w 32"/>
                    <a:gd name="T29" fmla="*/ 22 h 22"/>
                    <a:gd name="T30" fmla="*/ 16 w 32"/>
                    <a:gd name="T31" fmla="*/ 22 h 22"/>
                    <a:gd name="T32" fmla="*/ 18 w 32"/>
                    <a:gd name="T33" fmla="*/ 14 h 22"/>
                    <a:gd name="T34" fmla="*/ 22 w 32"/>
                    <a:gd name="T35" fmla="*/ 14 h 22"/>
                    <a:gd name="T36" fmla="*/ 23 w 32"/>
                    <a:gd name="T37" fmla="*/ 12 h 22"/>
                    <a:gd name="T38" fmla="*/ 23 w 32"/>
                    <a:gd name="T39" fmla="*/ 12 h 22"/>
                    <a:gd name="T40" fmla="*/ 23 w 32"/>
                    <a:gd name="T41" fmla="*/ 10 h 22"/>
                    <a:gd name="T42" fmla="*/ 22 w 32"/>
                    <a:gd name="T43" fmla="*/ 8 h 22"/>
                    <a:gd name="T44" fmla="*/ 20 w 32"/>
                    <a:gd name="T45" fmla="*/ 8 h 22"/>
                    <a:gd name="T46" fmla="*/ 16 w 32"/>
                    <a:gd name="T47" fmla="*/ 8 h 22"/>
                    <a:gd name="T48" fmla="*/ 13 w 32"/>
                    <a:gd name="T49" fmla="*/ 8 h 22"/>
                    <a:gd name="T50" fmla="*/ 11 w 32"/>
                    <a:gd name="T51" fmla="*/ 8 h 22"/>
                    <a:gd name="T52" fmla="*/ 9 w 32"/>
                    <a:gd name="T53" fmla="*/ 10 h 22"/>
                    <a:gd name="T54" fmla="*/ 9 w 32"/>
                    <a:gd name="T55" fmla="*/ 12 h 22"/>
                    <a:gd name="T56" fmla="*/ 9 w 32"/>
                    <a:gd name="T57" fmla="*/ 12 h 22"/>
                    <a:gd name="T58" fmla="*/ 11 w 32"/>
                    <a:gd name="T59" fmla="*/ 14 h 22"/>
                    <a:gd name="T60" fmla="*/ 14 w 32"/>
                    <a:gd name="T61" fmla="*/ 14 h 22"/>
                    <a:gd name="T62" fmla="*/ 16 w 32"/>
                    <a:gd name="T63" fmla="*/ 14 h 2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22"/>
                    <a:gd name="T98" fmla="*/ 32 w 32"/>
                    <a:gd name="T99" fmla="*/ 22 h 2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22">
                      <a:moveTo>
                        <a:pt x="16" y="22"/>
                      </a:moveTo>
                      <a:lnTo>
                        <a:pt x="13" y="22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5" y="18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29" y="18"/>
                      </a:lnTo>
                      <a:lnTo>
                        <a:pt x="23" y="20"/>
                      </a:lnTo>
                      <a:lnTo>
                        <a:pt x="20" y="22"/>
                      </a:lnTo>
                      <a:lnTo>
                        <a:pt x="16" y="22"/>
                      </a:lnTo>
                      <a:close/>
                      <a:moveTo>
                        <a:pt x="16" y="14"/>
                      </a:move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4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5" name="Freeform 613"/>
                <p:cNvSpPr>
                  <a:spLocks/>
                </p:cNvSpPr>
                <p:nvPr/>
              </p:nvSpPr>
              <p:spPr bwMode="auto">
                <a:xfrm>
                  <a:off x="2903" y="2320"/>
                  <a:ext cx="30" cy="18"/>
                </a:xfrm>
                <a:custGeom>
                  <a:avLst/>
                  <a:gdLst>
                    <a:gd name="T0" fmla="*/ 2 w 30"/>
                    <a:gd name="T1" fmla="*/ 18 h 18"/>
                    <a:gd name="T2" fmla="*/ 2 w 30"/>
                    <a:gd name="T3" fmla="*/ 12 h 18"/>
                    <a:gd name="T4" fmla="*/ 4 w 30"/>
                    <a:gd name="T5" fmla="*/ 12 h 18"/>
                    <a:gd name="T6" fmla="*/ 4 w 30"/>
                    <a:gd name="T7" fmla="*/ 12 h 18"/>
                    <a:gd name="T8" fmla="*/ 4 w 30"/>
                    <a:gd name="T9" fmla="*/ 12 h 18"/>
                    <a:gd name="T10" fmla="*/ 5 w 30"/>
                    <a:gd name="T11" fmla="*/ 12 h 18"/>
                    <a:gd name="T12" fmla="*/ 4 w 30"/>
                    <a:gd name="T13" fmla="*/ 12 h 18"/>
                    <a:gd name="T14" fmla="*/ 4 w 30"/>
                    <a:gd name="T15" fmla="*/ 12 h 18"/>
                    <a:gd name="T16" fmla="*/ 2 w 30"/>
                    <a:gd name="T17" fmla="*/ 10 h 18"/>
                    <a:gd name="T18" fmla="*/ 2 w 30"/>
                    <a:gd name="T19" fmla="*/ 10 h 18"/>
                    <a:gd name="T20" fmla="*/ 2 w 30"/>
                    <a:gd name="T21" fmla="*/ 8 h 18"/>
                    <a:gd name="T22" fmla="*/ 2 w 30"/>
                    <a:gd name="T23" fmla="*/ 8 h 18"/>
                    <a:gd name="T24" fmla="*/ 0 w 30"/>
                    <a:gd name="T25" fmla="*/ 8 h 18"/>
                    <a:gd name="T26" fmla="*/ 0 w 30"/>
                    <a:gd name="T27" fmla="*/ 6 h 18"/>
                    <a:gd name="T28" fmla="*/ 0 w 30"/>
                    <a:gd name="T29" fmla="*/ 4 h 18"/>
                    <a:gd name="T30" fmla="*/ 2 w 30"/>
                    <a:gd name="T31" fmla="*/ 4 h 18"/>
                    <a:gd name="T32" fmla="*/ 2 w 30"/>
                    <a:gd name="T33" fmla="*/ 2 h 18"/>
                    <a:gd name="T34" fmla="*/ 4 w 30"/>
                    <a:gd name="T35" fmla="*/ 2 h 18"/>
                    <a:gd name="T36" fmla="*/ 5 w 30"/>
                    <a:gd name="T37" fmla="*/ 0 h 18"/>
                    <a:gd name="T38" fmla="*/ 7 w 30"/>
                    <a:gd name="T39" fmla="*/ 0 h 18"/>
                    <a:gd name="T40" fmla="*/ 13 w 30"/>
                    <a:gd name="T41" fmla="*/ 0 h 18"/>
                    <a:gd name="T42" fmla="*/ 16 w 30"/>
                    <a:gd name="T43" fmla="*/ 0 h 18"/>
                    <a:gd name="T44" fmla="*/ 22 w 30"/>
                    <a:gd name="T45" fmla="*/ 0 h 18"/>
                    <a:gd name="T46" fmla="*/ 27 w 30"/>
                    <a:gd name="T47" fmla="*/ 0 h 18"/>
                    <a:gd name="T48" fmla="*/ 30 w 30"/>
                    <a:gd name="T49" fmla="*/ 0 h 18"/>
                    <a:gd name="T50" fmla="*/ 30 w 30"/>
                    <a:gd name="T51" fmla="*/ 6 h 18"/>
                    <a:gd name="T52" fmla="*/ 14 w 30"/>
                    <a:gd name="T53" fmla="*/ 6 h 18"/>
                    <a:gd name="T54" fmla="*/ 13 w 30"/>
                    <a:gd name="T55" fmla="*/ 6 h 18"/>
                    <a:gd name="T56" fmla="*/ 11 w 30"/>
                    <a:gd name="T57" fmla="*/ 6 h 18"/>
                    <a:gd name="T58" fmla="*/ 11 w 30"/>
                    <a:gd name="T59" fmla="*/ 8 h 18"/>
                    <a:gd name="T60" fmla="*/ 9 w 30"/>
                    <a:gd name="T61" fmla="*/ 8 h 18"/>
                    <a:gd name="T62" fmla="*/ 9 w 30"/>
                    <a:gd name="T63" fmla="*/ 8 h 18"/>
                    <a:gd name="T64" fmla="*/ 9 w 30"/>
                    <a:gd name="T65" fmla="*/ 8 h 18"/>
                    <a:gd name="T66" fmla="*/ 9 w 30"/>
                    <a:gd name="T67" fmla="*/ 10 h 18"/>
                    <a:gd name="T68" fmla="*/ 11 w 30"/>
                    <a:gd name="T69" fmla="*/ 10 h 18"/>
                    <a:gd name="T70" fmla="*/ 11 w 30"/>
                    <a:gd name="T71" fmla="*/ 10 h 18"/>
                    <a:gd name="T72" fmla="*/ 11 w 30"/>
                    <a:gd name="T73" fmla="*/ 10 h 18"/>
                    <a:gd name="T74" fmla="*/ 13 w 30"/>
                    <a:gd name="T75" fmla="*/ 12 h 18"/>
                    <a:gd name="T76" fmla="*/ 14 w 30"/>
                    <a:gd name="T77" fmla="*/ 12 h 18"/>
                    <a:gd name="T78" fmla="*/ 16 w 30"/>
                    <a:gd name="T79" fmla="*/ 12 h 18"/>
                    <a:gd name="T80" fmla="*/ 23 w 30"/>
                    <a:gd name="T81" fmla="*/ 12 h 18"/>
                    <a:gd name="T82" fmla="*/ 27 w 30"/>
                    <a:gd name="T83" fmla="*/ 12 h 18"/>
                    <a:gd name="T84" fmla="*/ 30 w 30"/>
                    <a:gd name="T85" fmla="*/ 12 h 18"/>
                    <a:gd name="T86" fmla="*/ 30 w 30"/>
                    <a:gd name="T87" fmla="*/ 18 h 18"/>
                    <a:gd name="T88" fmla="*/ 23 w 30"/>
                    <a:gd name="T89" fmla="*/ 18 h 18"/>
                    <a:gd name="T90" fmla="*/ 16 w 30"/>
                    <a:gd name="T91" fmla="*/ 18 h 18"/>
                    <a:gd name="T92" fmla="*/ 9 w 30"/>
                    <a:gd name="T93" fmla="*/ 18 h 18"/>
                    <a:gd name="T94" fmla="*/ 2 w 30"/>
                    <a:gd name="T95" fmla="*/ 18 h 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"/>
                    <a:gd name="T145" fmla="*/ 0 h 18"/>
                    <a:gd name="T146" fmla="*/ 30 w 30"/>
                    <a:gd name="T147" fmla="*/ 18 h 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" h="18">
                      <a:moveTo>
                        <a:pt x="2" y="18"/>
                      </a:move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30" y="12"/>
                      </a:lnTo>
                      <a:lnTo>
                        <a:pt x="30" y="18"/>
                      </a:lnTo>
                      <a:lnTo>
                        <a:pt x="23" y="18"/>
                      </a:lnTo>
                      <a:lnTo>
                        <a:pt x="16" y="18"/>
                      </a:lnTo>
                      <a:lnTo>
                        <a:pt x="9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6" name="Freeform 614"/>
                <p:cNvSpPr>
                  <a:spLocks noEditPoints="1"/>
                </p:cNvSpPr>
                <p:nvPr/>
              </p:nvSpPr>
              <p:spPr bwMode="auto">
                <a:xfrm>
                  <a:off x="2903" y="2279"/>
                  <a:ext cx="32" cy="20"/>
                </a:xfrm>
                <a:custGeom>
                  <a:avLst/>
                  <a:gdLst>
                    <a:gd name="T0" fmla="*/ 20 w 32"/>
                    <a:gd name="T1" fmla="*/ 12 h 20"/>
                    <a:gd name="T2" fmla="*/ 22 w 32"/>
                    <a:gd name="T3" fmla="*/ 12 h 20"/>
                    <a:gd name="T4" fmla="*/ 23 w 32"/>
                    <a:gd name="T5" fmla="*/ 12 h 20"/>
                    <a:gd name="T6" fmla="*/ 25 w 32"/>
                    <a:gd name="T7" fmla="*/ 12 h 20"/>
                    <a:gd name="T8" fmla="*/ 25 w 32"/>
                    <a:gd name="T9" fmla="*/ 10 h 20"/>
                    <a:gd name="T10" fmla="*/ 25 w 32"/>
                    <a:gd name="T11" fmla="*/ 8 h 20"/>
                    <a:gd name="T12" fmla="*/ 23 w 32"/>
                    <a:gd name="T13" fmla="*/ 8 h 20"/>
                    <a:gd name="T14" fmla="*/ 23 w 32"/>
                    <a:gd name="T15" fmla="*/ 6 h 20"/>
                    <a:gd name="T16" fmla="*/ 22 w 32"/>
                    <a:gd name="T17" fmla="*/ 6 h 20"/>
                    <a:gd name="T18" fmla="*/ 23 w 32"/>
                    <a:gd name="T19" fmla="*/ 4 h 20"/>
                    <a:gd name="T20" fmla="*/ 25 w 32"/>
                    <a:gd name="T21" fmla="*/ 0 h 20"/>
                    <a:gd name="T22" fmla="*/ 30 w 32"/>
                    <a:gd name="T23" fmla="*/ 4 h 20"/>
                    <a:gd name="T24" fmla="*/ 32 w 32"/>
                    <a:gd name="T25" fmla="*/ 6 h 20"/>
                    <a:gd name="T26" fmla="*/ 32 w 32"/>
                    <a:gd name="T27" fmla="*/ 10 h 20"/>
                    <a:gd name="T28" fmla="*/ 32 w 32"/>
                    <a:gd name="T29" fmla="*/ 12 h 20"/>
                    <a:gd name="T30" fmla="*/ 30 w 32"/>
                    <a:gd name="T31" fmla="*/ 14 h 20"/>
                    <a:gd name="T32" fmla="*/ 27 w 32"/>
                    <a:gd name="T33" fmla="*/ 18 h 20"/>
                    <a:gd name="T34" fmla="*/ 23 w 32"/>
                    <a:gd name="T35" fmla="*/ 20 h 20"/>
                    <a:gd name="T36" fmla="*/ 18 w 32"/>
                    <a:gd name="T37" fmla="*/ 20 h 20"/>
                    <a:gd name="T38" fmla="*/ 13 w 32"/>
                    <a:gd name="T39" fmla="*/ 20 h 20"/>
                    <a:gd name="T40" fmla="*/ 7 w 32"/>
                    <a:gd name="T41" fmla="*/ 18 h 20"/>
                    <a:gd name="T42" fmla="*/ 4 w 32"/>
                    <a:gd name="T43" fmla="*/ 16 h 20"/>
                    <a:gd name="T44" fmla="*/ 0 w 32"/>
                    <a:gd name="T45" fmla="*/ 12 h 20"/>
                    <a:gd name="T46" fmla="*/ 0 w 32"/>
                    <a:gd name="T47" fmla="*/ 8 h 20"/>
                    <a:gd name="T48" fmla="*/ 2 w 32"/>
                    <a:gd name="T49" fmla="*/ 6 h 20"/>
                    <a:gd name="T50" fmla="*/ 4 w 32"/>
                    <a:gd name="T51" fmla="*/ 2 h 20"/>
                    <a:gd name="T52" fmla="*/ 5 w 32"/>
                    <a:gd name="T53" fmla="*/ 2 h 20"/>
                    <a:gd name="T54" fmla="*/ 18 w 32"/>
                    <a:gd name="T55" fmla="*/ 0 h 20"/>
                    <a:gd name="T56" fmla="*/ 18 w 32"/>
                    <a:gd name="T57" fmla="*/ 0 h 20"/>
                    <a:gd name="T58" fmla="*/ 20 w 32"/>
                    <a:gd name="T59" fmla="*/ 0 h 20"/>
                    <a:gd name="T60" fmla="*/ 11 w 32"/>
                    <a:gd name="T61" fmla="*/ 6 h 20"/>
                    <a:gd name="T62" fmla="*/ 9 w 32"/>
                    <a:gd name="T63" fmla="*/ 8 h 20"/>
                    <a:gd name="T64" fmla="*/ 7 w 32"/>
                    <a:gd name="T65" fmla="*/ 8 h 20"/>
                    <a:gd name="T66" fmla="*/ 7 w 32"/>
                    <a:gd name="T67" fmla="*/ 10 h 20"/>
                    <a:gd name="T68" fmla="*/ 7 w 32"/>
                    <a:gd name="T69" fmla="*/ 12 h 20"/>
                    <a:gd name="T70" fmla="*/ 9 w 32"/>
                    <a:gd name="T71" fmla="*/ 12 h 20"/>
                    <a:gd name="T72" fmla="*/ 11 w 32"/>
                    <a:gd name="T73" fmla="*/ 12 h 20"/>
                    <a:gd name="T74" fmla="*/ 13 w 32"/>
                    <a:gd name="T75" fmla="*/ 12 h 20"/>
                    <a:gd name="T76" fmla="*/ 13 w 32"/>
                    <a:gd name="T77" fmla="*/ 6 h 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20"/>
                    <a:gd name="T119" fmla="*/ 32 w 32"/>
                    <a:gd name="T120" fmla="*/ 20 h 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20">
                      <a:moveTo>
                        <a:pt x="20" y="0"/>
                      </a:move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3" y="20"/>
                      </a:lnTo>
                      <a:lnTo>
                        <a:pt x="22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3" y="20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7" name="Freeform 615"/>
                <p:cNvSpPr>
                  <a:spLocks noEditPoints="1"/>
                </p:cNvSpPr>
                <p:nvPr/>
              </p:nvSpPr>
              <p:spPr bwMode="auto">
                <a:xfrm>
                  <a:off x="3107" y="3358"/>
                  <a:ext cx="51" cy="26"/>
                </a:xfrm>
                <a:custGeom>
                  <a:avLst/>
                  <a:gdLst>
                    <a:gd name="T0" fmla="*/ 0 w 51"/>
                    <a:gd name="T1" fmla="*/ 22 h 26"/>
                    <a:gd name="T2" fmla="*/ 0 w 51"/>
                    <a:gd name="T3" fmla="*/ 12 h 26"/>
                    <a:gd name="T4" fmla="*/ 0 w 51"/>
                    <a:gd name="T5" fmla="*/ 8 h 26"/>
                    <a:gd name="T6" fmla="*/ 3 w 51"/>
                    <a:gd name="T7" fmla="*/ 4 h 26"/>
                    <a:gd name="T8" fmla="*/ 5 w 51"/>
                    <a:gd name="T9" fmla="*/ 4 h 26"/>
                    <a:gd name="T10" fmla="*/ 9 w 51"/>
                    <a:gd name="T11" fmla="*/ 2 h 26"/>
                    <a:gd name="T12" fmla="*/ 14 w 51"/>
                    <a:gd name="T13" fmla="*/ 0 h 26"/>
                    <a:gd name="T14" fmla="*/ 26 w 51"/>
                    <a:gd name="T15" fmla="*/ 0 h 26"/>
                    <a:gd name="T16" fmla="*/ 34 w 51"/>
                    <a:gd name="T17" fmla="*/ 0 h 26"/>
                    <a:gd name="T18" fmla="*/ 41 w 51"/>
                    <a:gd name="T19" fmla="*/ 0 h 26"/>
                    <a:gd name="T20" fmla="*/ 46 w 51"/>
                    <a:gd name="T21" fmla="*/ 4 h 26"/>
                    <a:gd name="T22" fmla="*/ 50 w 51"/>
                    <a:gd name="T23" fmla="*/ 6 h 26"/>
                    <a:gd name="T24" fmla="*/ 51 w 51"/>
                    <a:gd name="T25" fmla="*/ 8 h 26"/>
                    <a:gd name="T26" fmla="*/ 51 w 51"/>
                    <a:gd name="T27" fmla="*/ 12 h 26"/>
                    <a:gd name="T28" fmla="*/ 51 w 51"/>
                    <a:gd name="T29" fmla="*/ 22 h 26"/>
                    <a:gd name="T30" fmla="*/ 39 w 51"/>
                    <a:gd name="T31" fmla="*/ 26 h 26"/>
                    <a:gd name="T32" fmla="*/ 0 w 51"/>
                    <a:gd name="T33" fmla="*/ 26 h 26"/>
                    <a:gd name="T34" fmla="*/ 12 w 51"/>
                    <a:gd name="T35" fmla="*/ 16 h 26"/>
                    <a:gd name="T36" fmla="*/ 34 w 51"/>
                    <a:gd name="T37" fmla="*/ 16 h 26"/>
                    <a:gd name="T38" fmla="*/ 41 w 51"/>
                    <a:gd name="T39" fmla="*/ 16 h 26"/>
                    <a:gd name="T40" fmla="*/ 41 w 51"/>
                    <a:gd name="T41" fmla="*/ 14 h 26"/>
                    <a:gd name="T42" fmla="*/ 41 w 51"/>
                    <a:gd name="T43" fmla="*/ 12 h 26"/>
                    <a:gd name="T44" fmla="*/ 39 w 51"/>
                    <a:gd name="T45" fmla="*/ 10 h 26"/>
                    <a:gd name="T46" fmla="*/ 37 w 51"/>
                    <a:gd name="T47" fmla="*/ 10 h 26"/>
                    <a:gd name="T48" fmla="*/ 35 w 51"/>
                    <a:gd name="T49" fmla="*/ 8 h 26"/>
                    <a:gd name="T50" fmla="*/ 32 w 51"/>
                    <a:gd name="T51" fmla="*/ 8 h 26"/>
                    <a:gd name="T52" fmla="*/ 23 w 51"/>
                    <a:gd name="T53" fmla="*/ 8 h 26"/>
                    <a:gd name="T54" fmla="*/ 18 w 51"/>
                    <a:gd name="T55" fmla="*/ 8 h 26"/>
                    <a:gd name="T56" fmla="*/ 12 w 51"/>
                    <a:gd name="T57" fmla="*/ 10 h 26"/>
                    <a:gd name="T58" fmla="*/ 12 w 51"/>
                    <a:gd name="T59" fmla="*/ 14 h 26"/>
                    <a:gd name="T60" fmla="*/ 12 w 51"/>
                    <a:gd name="T61" fmla="*/ 16 h 26"/>
                    <a:gd name="T62" fmla="*/ 12 w 51"/>
                    <a:gd name="T63" fmla="*/ 16 h 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"/>
                    <a:gd name="T97" fmla="*/ 0 h 26"/>
                    <a:gd name="T98" fmla="*/ 51 w 51"/>
                    <a:gd name="T99" fmla="*/ 26 h 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" h="26">
                      <a:moveTo>
                        <a:pt x="0" y="26"/>
                      </a:move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3" y="2"/>
                      </a:lnTo>
                      <a:lnTo>
                        <a:pt x="46" y="4"/>
                      </a:lnTo>
                      <a:lnTo>
                        <a:pt x="48" y="4"/>
                      </a:lnTo>
                      <a:lnTo>
                        <a:pt x="50" y="6"/>
                      </a:lnTo>
                      <a:lnTo>
                        <a:pt x="51" y="8"/>
                      </a:lnTo>
                      <a:lnTo>
                        <a:pt x="51" y="10"/>
                      </a:lnTo>
                      <a:lnTo>
                        <a:pt x="51" y="12"/>
                      </a:lnTo>
                      <a:lnTo>
                        <a:pt x="51" y="18"/>
                      </a:lnTo>
                      <a:lnTo>
                        <a:pt x="51" y="22"/>
                      </a:lnTo>
                      <a:lnTo>
                        <a:pt x="51" y="26"/>
                      </a:lnTo>
                      <a:lnTo>
                        <a:pt x="39" y="26"/>
                      </a:lnTo>
                      <a:lnTo>
                        <a:pt x="26" y="26"/>
                      </a:lnTo>
                      <a:lnTo>
                        <a:pt x="0" y="26"/>
                      </a:lnTo>
                      <a:close/>
                      <a:moveTo>
                        <a:pt x="12" y="16"/>
                      </a:moveTo>
                      <a:lnTo>
                        <a:pt x="26" y="16"/>
                      </a:lnTo>
                      <a:lnTo>
                        <a:pt x="34" y="16"/>
                      </a:lnTo>
                      <a:lnTo>
                        <a:pt x="41" y="16"/>
                      </a:lnTo>
                      <a:lnTo>
                        <a:pt x="41" y="14"/>
                      </a:lnTo>
                      <a:lnTo>
                        <a:pt x="41" y="12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5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26" y="8"/>
                      </a:lnTo>
                      <a:lnTo>
                        <a:pt x="23" y="8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8" name="Freeform 616"/>
                <p:cNvSpPr>
                  <a:spLocks noEditPoints="1"/>
                </p:cNvSpPr>
                <p:nvPr/>
              </p:nvSpPr>
              <p:spPr bwMode="auto">
                <a:xfrm>
                  <a:off x="3121" y="3307"/>
                  <a:ext cx="39" cy="24"/>
                </a:xfrm>
                <a:custGeom>
                  <a:avLst/>
                  <a:gdLst>
                    <a:gd name="T0" fmla="*/ 16 w 39"/>
                    <a:gd name="T1" fmla="*/ 24 h 24"/>
                    <a:gd name="T2" fmla="*/ 9 w 39"/>
                    <a:gd name="T3" fmla="*/ 22 h 24"/>
                    <a:gd name="T4" fmla="*/ 4 w 39"/>
                    <a:gd name="T5" fmla="*/ 18 h 24"/>
                    <a:gd name="T6" fmla="*/ 0 w 39"/>
                    <a:gd name="T7" fmla="*/ 14 h 24"/>
                    <a:gd name="T8" fmla="*/ 0 w 39"/>
                    <a:gd name="T9" fmla="*/ 10 h 24"/>
                    <a:gd name="T10" fmla="*/ 4 w 39"/>
                    <a:gd name="T11" fmla="*/ 4 h 24"/>
                    <a:gd name="T12" fmla="*/ 9 w 39"/>
                    <a:gd name="T13" fmla="*/ 0 h 24"/>
                    <a:gd name="T14" fmla="*/ 20 w 39"/>
                    <a:gd name="T15" fmla="*/ 0 h 24"/>
                    <a:gd name="T16" fmla="*/ 27 w 39"/>
                    <a:gd name="T17" fmla="*/ 2 h 24"/>
                    <a:gd name="T18" fmla="*/ 34 w 39"/>
                    <a:gd name="T19" fmla="*/ 4 h 24"/>
                    <a:gd name="T20" fmla="*/ 37 w 39"/>
                    <a:gd name="T21" fmla="*/ 8 h 24"/>
                    <a:gd name="T22" fmla="*/ 39 w 39"/>
                    <a:gd name="T23" fmla="*/ 12 h 24"/>
                    <a:gd name="T24" fmla="*/ 37 w 39"/>
                    <a:gd name="T25" fmla="*/ 16 h 24"/>
                    <a:gd name="T26" fmla="*/ 34 w 39"/>
                    <a:gd name="T27" fmla="*/ 20 h 24"/>
                    <a:gd name="T28" fmla="*/ 27 w 39"/>
                    <a:gd name="T29" fmla="*/ 22 h 24"/>
                    <a:gd name="T30" fmla="*/ 20 w 39"/>
                    <a:gd name="T31" fmla="*/ 24 h 24"/>
                    <a:gd name="T32" fmla="*/ 20 w 39"/>
                    <a:gd name="T33" fmla="*/ 16 h 24"/>
                    <a:gd name="T34" fmla="*/ 23 w 39"/>
                    <a:gd name="T35" fmla="*/ 16 h 24"/>
                    <a:gd name="T36" fmla="*/ 27 w 39"/>
                    <a:gd name="T37" fmla="*/ 14 h 24"/>
                    <a:gd name="T38" fmla="*/ 29 w 39"/>
                    <a:gd name="T39" fmla="*/ 14 h 24"/>
                    <a:gd name="T40" fmla="*/ 29 w 39"/>
                    <a:gd name="T41" fmla="*/ 12 h 24"/>
                    <a:gd name="T42" fmla="*/ 29 w 39"/>
                    <a:gd name="T43" fmla="*/ 10 h 24"/>
                    <a:gd name="T44" fmla="*/ 27 w 39"/>
                    <a:gd name="T45" fmla="*/ 8 h 24"/>
                    <a:gd name="T46" fmla="*/ 21 w 39"/>
                    <a:gd name="T47" fmla="*/ 8 h 24"/>
                    <a:gd name="T48" fmla="*/ 18 w 39"/>
                    <a:gd name="T49" fmla="*/ 8 h 24"/>
                    <a:gd name="T50" fmla="*/ 12 w 39"/>
                    <a:gd name="T51" fmla="*/ 8 h 24"/>
                    <a:gd name="T52" fmla="*/ 11 w 39"/>
                    <a:gd name="T53" fmla="*/ 10 h 24"/>
                    <a:gd name="T54" fmla="*/ 9 w 39"/>
                    <a:gd name="T55" fmla="*/ 10 h 24"/>
                    <a:gd name="T56" fmla="*/ 9 w 39"/>
                    <a:gd name="T57" fmla="*/ 12 h 24"/>
                    <a:gd name="T58" fmla="*/ 11 w 39"/>
                    <a:gd name="T59" fmla="*/ 14 h 24"/>
                    <a:gd name="T60" fmla="*/ 14 w 39"/>
                    <a:gd name="T61" fmla="*/ 16 h 24"/>
                    <a:gd name="T62" fmla="*/ 18 w 39"/>
                    <a:gd name="T63" fmla="*/ 16 h 24"/>
                    <a:gd name="T64" fmla="*/ 20 w 39"/>
                    <a:gd name="T65" fmla="*/ 16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24"/>
                    <a:gd name="T101" fmla="*/ 39 w 39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24">
                      <a:moveTo>
                        <a:pt x="20" y="24"/>
                      </a:moveTo>
                      <a:lnTo>
                        <a:pt x="16" y="24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5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7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0" y="22"/>
                      </a:lnTo>
                      <a:lnTo>
                        <a:pt x="27" y="22"/>
                      </a:lnTo>
                      <a:lnTo>
                        <a:pt x="23" y="24"/>
                      </a:lnTo>
                      <a:lnTo>
                        <a:pt x="20" y="24"/>
                      </a:lnTo>
                      <a:close/>
                      <a:moveTo>
                        <a:pt x="20" y="16"/>
                      </a:move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7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9" name="Freeform 617"/>
                <p:cNvSpPr>
                  <a:spLocks noEditPoints="1"/>
                </p:cNvSpPr>
                <p:nvPr/>
              </p:nvSpPr>
              <p:spPr bwMode="auto">
                <a:xfrm>
                  <a:off x="3107" y="3262"/>
                  <a:ext cx="53" cy="22"/>
                </a:xfrm>
                <a:custGeom>
                  <a:avLst/>
                  <a:gdLst>
                    <a:gd name="T0" fmla="*/ 26 w 53"/>
                    <a:gd name="T1" fmla="*/ 0 h 22"/>
                    <a:gd name="T2" fmla="*/ 51 w 53"/>
                    <a:gd name="T3" fmla="*/ 0 h 22"/>
                    <a:gd name="T4" fmla="*/ 46 w 53"/>
                    <a:gd name="T5" fmla="*/ 6 h 22"/>
                    <a:gd name="T6" fmla="*/ 50 w 53"/>
                    <a:gd name="T7" fmla="*/ 8 h 22"/>
                    <a:gd name="T8" fmla="*/ 51 w 53"/>
                    <a:gd name="T9" fmla="*/ 10 h 22"/>
                    <a:gd name="T10" fmla="*/ 53 w 53"/>
                    <a:gd name="T11" fmla="*/ 12 h 22"/>
                    <a:gd name="T12" fmla="*/ 53 w 53"/>
                    <a:gd name="T13" fmla="*/ 16 h 22"/>
                    <a:gd name="T14" fmla="*/ 50 w 53"/>
                    <a:gd name="T15" fmla="*/ 18 h 22"/>
                    <a:gd name="T16" fmla="*/ 44 w 53"/>
                    <a:gd name="T17" fmla="*/ 20 h 22"/>
                    <a:gd name="T18" fmla="*/ 37 w 53"/>
                    <a:gd name="T19" fmla="*/ 22 h 22"/>
                    <a:gd name="T20" fmla="*/ 28 w 53"/>
                    <a:gd name="T21" fmla="*/ 22 h 22"/>
                    <a:gd name="T22" fmla="*/ 21 w 53"/>
                    <a:gd name="T23" fmla="*/ 20 h 22"/>
                    <a:gd name="T24" fmla="*/ 16 w 53"/>
                    <a:gd name="T25" fmla="*/ 18 h 22"/>
                    <a:gd name="T26" fmla="*/ 14 w 53"/>
                    <a:gd name="T27" fmla="*/ 14 h 22"/>
                    <a:gd name="T28" fmla="*/ 14 w 53"/>
                    <a:gd name="T29" fmla="*/ 10 h 22"/>
                    <a:gd name="T30" fmla="*/ 16 w 53"/>
                    <a:gd name="T31" fmla="*/ 8 h 22"/>
                    <a:gd name="T32" fmla="*/ 16 w 53"/>
                    <a:gd name="T33" fmla="*/ 8 h 22"/>
                    <a:gd name="T34" fmla="*/ 14 w 53"/>
                    <a:gd name="T35" fmla="*/ 8 h 22"/>
                    <a:gd name="T36" fmla="*/ 3 w 53"/>
                    <a:gd name="T37" fmla="*/ 8 h 22"/>
                    <a:gd name="T38" fmla="*/ 0 w 53"/>
                    <a:gd name="T39" fmla="*/ 6 h 22"/>
                    <a:gd name="T40" fmla="*/ 0 w 53"/>
                    <a:gd name="T41" fmla="*/ 0 h 22"/>
                    <a:gd name="T42" fmla="*/ 34 w 53"/>
                    <a:gd name="T43" fmla="*/ 8 h 22"/>
                    <a:gd name="T44" fmla="*/ 30 w 53"/>
                    <a:gd name="T45" fmla="*/ 8 h 22"/>
                    <a:gd name="T46" fmla="*/ 25 w 53"/>
                    <a:gd name="T47" fmla="*/ 8 h 22"/>
                    <a:gd name="T48" fmla="*/ 25 w 53"/>
                    <a:gd name="T49" fmla="*/ 10 h 22"/>
                    <a:gd name="T50" fmla="*/ 25 w 53"/>
                    <a:gd name="T51" fmla="*/ 12 h 22"/>
                    <a:gd name="T52" fmla="*/ 25 w 53"/>
                    <a:gd name="T53" fmla="*/ 12 h 22"/>
                    <a:gd name="T54" fmla="*/ 28 w 53"/>
                    <a:gd name="T55" fmla="*/ 14 h 22"/>
                    <a:gd name="T56" fmla="*/ 32 w 53"/>
                    <a:gd name="T57" fmla="*/ 14 h 22"/>
                    <a:gd name="T58" fmla="*/ 35 w 53"/>
                    <a:gd name="T59" fmla="*/ 14 h 22"/>
                    <a:gd name="T60" fmla="*/ 39 w 53"/>
                    <a:gd name="T61" fmla="*/ 14 h 22"/>
                    <a:gd name="T62" fmla="*/ 43 w 53"/>
                    <a:gd name="T63" fmla="*/ 12 h 22"/>
                    <a:gd name="T64" fmla="*/ 43 w 53"/>
                    <a:gd name="T65" fmla="*/ 12 h 22"/>
                    <a:gd name="T66" fmla="*/ 43 w 53"/>
                    <a:gd name="T67" fmla="*/ 10 h 22"/>
                    <a:gd name="T68" fmla="*/ 43 w 53"/>
                    <a:gd name="T69" fmla="*/ 8 h 22"/>
                    <a:gd name="T70" fmla="*/ 37 w 53"/>
                    <a:gd name="T71" fmla="*/ 8 h 22"/>
                    <a:gd name="T72" fmla="*/ 34 w 53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3"/>
                    <a:gd name="T112" fmla="*/ 0 h 22"/>
                    <a:gd name="T113" fmla="*/ 53 w 53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3" h="22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46" y="6"/>
                      </a:lnTo>
                      <a:lnTo>
                        <a:pt x="48" y="8"/>
                      </a:lnTo>
                      <a:lnTo>
                        <a:pt x="50" y="8"/>
                      </a:lnTo>
                      <a:lnTo>
                        <a:pt x="51" y="8"/>
                      </a:lnTo>
                      <a:lnTo>
                        <a:pt x="51" y="10"/>
                      </a:lnTo>
                      <a:lnTo>
                        <a:pt x="53" y="10"/>
                      </a:lnTo>
                      <a:lnTo>
                        <a:pt x="53" y="12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1" y="18"/>
                      </a:lnTo>
                      <a:lnTo>
                        <a:pt x="50" y="18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1" y="22"/>
                      </a:lnTo>
                      <a:lnTo>
                        <a:pt x="37" y="22"/>
                      </a:lnTo>
                      <a:lnTo>
                        <a:pt x="34" y="22"/>
                      </a:lnTo>
                      <a:lnTo>
                        <a:pt x="28" y="22"/>
                      </a:lnTo>
                      <a:lnTo>
                        <a:pt x="25" y="22"/>
                      </a:lnTo>
                      <a:lnTo>
                        <a:pt x="21" y="20"/>
                      </a:lnTo>
                      <a:lnTo>
                        <a:pt x="18" y="20"/>
                      </a:lnTo>
                      <a:lnTo>
                        <a:pt x="16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9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34" y="8"/>
                      </a:move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5" y="14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3" y="8"/>
                      </a:lnTo>
                      <a:lnTo>
                        <a:pt x="41" y="8"/>
                      </a:lnTo>
                      <a:lnTo>
                        <a:pt x="37" y="8"/>
                      </a:lnTo>
                      <a:lnTo>
                        <a:pt x="35" y="8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0" name="Freeform 618"/>
                <p:cNvSpPr>
                  <a:spLocks noEditPoints="1"/>
                </p:cNvSpPr>
                <p:nvPr/>
              </p:nvSpPr>
              <p:spPr bwMode="auto">
                <a:xfrm>
                  <a:off x="3121" y="3212"/>
                  <a:ext cx="39" cy="25"/>
                </a:xfrm>
                <a:custGeom>
                  <a:avLst/>
                  <a:gdLst>
                    <a:gd name="T0" fmla="*/ 23 w 39"/>
                    <a:gd name="T1" fmla="*/ 4 h 25"/>
                    <a:gd name="T2" fmla="*/ 23 w 39"/>
                    <a:gd name="T3" fmla="*/ 13 h 25"/>
                    <a:gd name="T4" fmla="*/ 27 w 39"/>
                    <a:gd name="T5" fmla="*/ 17 h 25"/>
                    <a:gd name="T6" fmla="*/ 29 w 39"/>
                    <a:gd name="T7" fmla="*/ 15 h 25"/>
                    <a:gd name="T8" fmla="*/ 30 w 39"/>
                    <a:gd name="T9" fmla="*/ 15 h 25"/>
                    <a:gd name="T10" fmla="*/ 30 w 39"/>
                    <a:gd name="T11" fmla="*/ 13 h 25"/>
                    <a:gd name="T12" fmla="*/ 30 w 39"/>
                    <a:gd name="T13" fmla="*/ 13 h 25"/>
                    <a:gd name="T14" fmla="*/ 30 w 39"/>
                    <a:gd name="T15" fmla="*/ 11 h 25"/>
                    <a:gd name="T16" fmla="*/ 29 w 39"/>
                    <a:gd name="T17" fmla="*/ 11 h 25"/>
                    <a:gd name="T18" fmla="*/ 27 w 39"/>
                    <a:gd name="T19" fmla="*/ 9 h 25"/>
                    <a:gd name="T20" fmla="*/ 29 w 39"/>
                    <a:gd name="T21" fmla="*/ 4 h 25"/>
                    <a:gd name="T22" fmla="*/ 29 w 39"/>
                    <a:gd name="T23" fmla="*/ 0 h 25"/>
                    <a:gd name="T24" fmla="*/ 36 w 39"/>
                    <a:gd name="T25" fmla="*/ 4 h 25"/>
                    <a:gd name="T26" fmla="*/ 37 w 39"/>
                    <a:gd name="T27" fmla="*/ 7 h 25"/>
                    <a:gd name="T28" fmla="*/ 39 w 39"/>
                    <a:gd name="T29" fmla="*/ 11 h 25"/>
                    <a:gd name="T30" fmla="*/ 39 w 39"/>
                    <a:gd name="T31" fmla="*/ 15 h 25"/>
                    <a:gd name="T32" fmla="*/ 39 w 39"/>
                    <a:gd name="T33" fmla="*/ 19 h 25"/>
                    <a:gd name="T34" fmla="*/ 34 w 39"/>
                    <a:gd name="T35" fmla="*/ 21 h 25"/>
                    <a:gd name="T36" fmla="*/ 30 w 39"/>
                    <a:gd name="T37" fmla="*/ 23 h 25"/>
                    <a:gd name="T38" fmla="*/ 25 w 39"/>
                    <a:gd name="T39" fmla="*/ 25 h 25"/>
                    <a:gd name="T40" fmla="*/ 14 w 39"/>
                    <a:gd name="T41" fmla="*/ 25 h 25"/>
                    <a:gd name="T42" fmla="*/ 9 w 39"/>
                    <a:gd name="T43" fmla="*/ 23 h 25"/>
                    <a:gd name="T44" fmla="*/ 4 w 39"/>
                    <a:gd name="T45" fmla="*/ 19 h 25"/>
                    <a:gd name="T46" fmla="*/ 0 w 39"/>
                    <a:gd name="T47" fmla="*/ 15 h 25"/>
                    <a:gd name="T48" fmla="*/ 0 w 39"/>
                    <a:gd name="T49" fmla="*/ 11 h 25"/>
                    <a:gd name="T50" fmla="*/ 2 w 39"/>
                    <a:gd name="T51" fmla="*/ 7 h 25"/>
                    <a:gd name="T52" fmla="*/ 7 w 39"/>
                    <a:gd name="T53" fmla="*/ 2 h 25"/>
                    <a:gd name="T54" fmla="*/ 12 w 39"/>
                    <a:gd name="T55" fmla="*/ 0 h 25"/>
                    <a:gd name="T56" fmla="*/ 18 w 39"/>
                    <a:gd name="T57" fmla="*/ 0 h 25"/>
                    <a:gd name="T58" fmla="*/ 21 w 39"/>
                    <a:gd name="T59" fmla="*/ 0 h 25"/>
                    <a:gd name="T60" fmla="*/ 23 w 39"/>
                    <a:gd name="T61" fmla="*/ 0 h 25"/>
                    <a:gd name="T62" fmla="*/ 23 w 39"/>
                    <a:gd name="T63" fmla="*/ 0 h 25"/>
                    <a:gd name="T64" fmla="*/ 14 w 39"/>
                    <a:gd name="T65" fmla="*/ 9 h 25"/>
                    <a:gd name="T66" fmla="*/ 11 w 39"/>
                    <a:gd name="T67" fmla="*/ 9 h 25"/>
                    <a:gd name="T68" fmla="*/ 9 w 39"/>
                    <a:gd name="T69" fmla="*/ 11 h 25"/>
                    <a:gd name="T70" fmla="*/ 7 w 39"/>
                    <a:gd name="T71" fmla="*/ 13 h 25"/>
                    <a:gd name="T72" fmla="*/ 7 w 39"/>
                    <a:gd name="T73" fmla="*/ 15 h 25"/>
                    <a:gd name="T74" fmla="*/ 9 w 39"/>
                    <a:gd name="T75" fmla="*/ 15 h 25"/>
                    <a:gd name="T76" fmla="*/ 16 w 39"/>
                    <a:gd name="T77" fmla="*/ 17 h 25"/>
                    <a:gd name="T78" fmla="*/ 16 w 39"/>
                    <a:gd name="T79" fmla="*/ 13 h 25"/>
                    <a:gd name="T80" fmla="*/ 16 w 39"/>
                    <a:gd name="T81" fmla="*/ 9 h 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9"/>
                    <a:gd name="T124" fmla="*/ 0 h 25"/>
                    <a:gd name="T125" fmla="*/ 39 w 39"/>
                    <a:gd name="T126" fmla="*/ 25 h 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9" h="25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9"/>
                      </a:lnTo>
                      <a:lnTo>
                        <a:pt x="23" y="13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29" y="15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7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7" y="19"/>
                      </a:lnTo>
                      <a:lnTo>
                        <a:pt x="34" y="21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9" y="25"/>
                      </a:lnTo>
                      <a:lnTo>
                        <a:pt x="25" y="25"/>
                      </a:lnTo>
                      <a:lnTo>
                        <a:pt x="20" y="25"/>
                      </a:lnTo>
                      <a:lnTo>
                        <a:pt x="14" y="25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5" y="21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9"/>
                      </a:move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7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1" name="Freeform 619"/>
                <p:cNvSpPr>
                  <a:spLocks/>
                </p:cNvSpPr>
                <p:nvPr/>
              </p:nvSpPr>
              <p:spPr bwMode="auto">
                <a:xfrm>
                  <a:off x="3121" y="3165"/>
                  <a:ext cx="39" cy="25"/>
                </a:xfrm>
                <a:custGeom>
                  <a:avLst/>
                  <a:gdLst>
                    <a:gd name="T0" fmla="*/ 23 w 39"/>
                    <a:gd name="T1" fmla="*/ 6 h 25"/>
                    <a:gd name="T2" fmla="*/ 25 w 39"/>
                    <a:gd name="T3" fmla="*/ 2 h 25"/>
                    <a:gd name="T4" fmla="*/ 27 w 39"/>
                    <a:gd name="T5" fmla="*/ 2 h 25"/>
                    <a:gd name="T6" fmla="*/ 32 w 39"/>
                    <a:gd name="T7" fmla="*/ 2 h 25"/>
                    <a:gd name="T8" fmla="*/ 36 w 39"/>
                    <a:gd name="T9" fmla="*/ 4 h 25"/>
                    <a:gd name="T10" fmla="*/ 37 w 39"/>
                    <a:gd name="T11" fmla="*/ 6 h 25"/>
                    <a:gd name="T12" fmla="*/ 39 w 39"/>
                    <a:gd name="T13" fmla="*/ 11 h 25"/>
                    <a:gd name="T14" fmla="*/ 39 w 39"/>
                    <a:gd name="T15" fmla="*/ 17 h 25"/>
                    <a:gd name="T16" fmla="*/ 37 w 39"/>
                    <a:gd name="T17" fmla="*/ 19 h 25"/>
                    <a:gd name="T18" fmla="*/ 36 w 39"/>
                    <a:gd name="T19" fmla="*/ 21 h 25"/>
                    <a:gd name="T20" fmla="*/ 34 w 39"/>
                    <a:gd name="T21" fmla="*/ 21 h 25"/>
                    <a:gd name="T22" fmla="*/ 32 w 39"/>
                    <a:gd name="T23" fmla="*/ 23 h 25"/>
                    <a:gd name="T24" fmla="*/ 29 w 39"/>
                    <a:gd name="T25" fmla="*/ 25 h 25"/>
                    <a:gd name="T26" fmla="*/ 25 w 39"/>
                    <a:gd name="T27" fmla="*/ 25 h 25"/>
                    <a:gd name="T28" fmla="*/ 9 w 39"/>
                    <a:gd name="T29" fmla="*/ 25 h 25"/>
                    <a:gd name="T30" fmla="*/ 7 w 39"/>
                    <a:gd name="T31" fmla="*/ 23 h 25"/>
                    <a:gd name="T32" fmla="*/ 4 w 39"/>
                    <a:gd name="T33" fmla="*/ 21 h 25"/>
                    <a:gd name="T34" fmla="*/ 4 w 39"/>
                    <a:gd name="T35" fmla="*/ 21 h 25"/>
                    <a:gd name="T36" fmla="*/ 2 w 39"/>
                    <a:gd name="T37" fmla="*/ 19 h 25"/>
                    <a:gd name="T38" fmla="*/ 0 w 39"/>
                    <a:gd name="T39" fmla="*/ 17 h 25"/>
                    <a:gd name="T40" fmla="*/ 0 w 39"/>
                    <a:gd name="T41" fmla="*/ 11 h 25"/>
                    <a:gd name="T42" fmla="*/ 0 w 39"/>
                    <a:gd name="T43" fmla="*/ 6 h 25"/>
                    <a:gd name="T44" fmla="*/ 5 w 39"/>
                    <a:gd name="T45" fmla="*/ 2 h 25"/>
                    <a:gd name="T46" fmla="*/ 12 w 39"/>
                    <a:gd name="T47" fmla="*/ 2 h 25"/>
                    <a:gd name="T48" fmla="*/ 14 w 39"/>
                    <a:gd name="T49" fmla="*/ 6 h 25"/>
                    <a:gd name="T50" fmla="*/ 14 w 39"/>
                    <a:gd name="T51" fmla="*/ 8 h 25"/>
                    <a:gd name="T52" fmla="*/ 12 w 39"/>
                    <a:gd name="T53" fmla="*/ 11 h 25"/>
                    <a:gd name="T54" fmla="*/ 11 w 39"/>
                    <a:gd name="T55" fmla="*/ 11 h 25"/>
                    <a:gd name="T56" fmla="*/ 9 w 39"/>
                    <a:gd name="T57" fmla="*/ 13 h 25"/>
                    <a:gd name="T58" fmla="*/ 9 w 39"/>
                    <a:gd name="T59" fmla="*/ 13 h 25"/>
                    <a:gd name="T60" fmla="*/ 11 w 39"/>
                    <a:gd name="T61" fmla="*/ 15 h 25"/>
                    <a:gd name="T62" fmla="*/ 12 w 39"/>
                    <a:gd name="T63" fmla="*/ 17 h 25"/>
                    <a:gd name="T64" fmla="*/ 18 w 39"/>
                    <a:gd name="T65" fmla="*/ 17 h 25"/>
                    <a:gd name="T66" fmla="*/ 21 w 39"/>
                    <a:gd name="T67" fmla="*/ 17 h 25"/>
                    <a:gd name="T68" fmla="*/ 27 w 39"/>
                    <a:gd name="T69" fmla="*/ 17 h 25"/>
                    <a:gd name="T70" fmla="*/ 29 w 39"/>
                    <a:gd name="T71" fmla="*/ 15 h 25"/>
                    <a:gd name="T72" fmla="*/ 29 w 39"/>
                    <a:gd name="T73" fmla="*/ 13 h 25"/>
                    <a:gd name="T74" fmla="*/ 29 w 39"/>
                    <a:gd name="T75" fmla="*/ 13 h 25"/>
                    <a:gd name="T76" fmla="*/ 29 w 39"/>
                    <a:gd name="T77" fmla="*/ 11 h 25"/>
                    <a:gd name="T78" fmla="*/ 27 w 39"/>
                    <a:gd name="T79" fmla="*/ 8 h 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25"/>
                    <a:gd name="T122" fmla="*/ 39 w 39"/>
                    <a:gd name="T123" fmla="*/ 25 h 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25">
                      <a:moveTo>
                        <a:pt x="23" y="8"/>
                      </a:move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6" y="21"/>
                      </a:lnTo>
                      <a:lnTo>
                        <a:pt x="34" y="21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0" y="25"/>
                      </a:lnTo>
                      <a:lnTo>
                        <a:pt x="9" y="25"/>
                      </a:lnTo>
                      <a:lnTo>
                        <a:pt x="7" y="23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7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2" name="Freeform 620"/>
                <p:cNvSpPr>
                  <a:spLocks noEditPoints="1"/>
                </p:cNvSpPr>
                <p:nvPr/>
              </p:nvSpPr>
              <p:spPr bwMode="auto">
                <a:xfrm>
                  <a:off x="3121" y="3120"/>
                  <a:ext cx="39" cy="23"/>
                </a:xfrm>
                <a:custGeom>
                  <a:avLst/>
                  <a:gdLst>
                    <a:gd name="T0" fmla="*/ 12 w 39"/>
                    <a:gd name="T1" fmla="*/ 19 h 23"/>
                    <a:gd name="T2" fmla="*/ 9 w 39"/>
                    <a:gd name="T3" fmla="*/ 23 h 23"/>
                    <a:gd name="T4" fmla="*/ 4 w 39"/>
                    <a:gd name="T5" fmla="*/ 21 h 23"/>
                    <a:gd name="T6" fmla="*/ 2 w 39"/>
                    <a:gd name="T7" fmla="*/ 19 h 23"/>
                    <a:gd name="T8" fmla="*/ 0 w 39"/>
                    <a:gd name="T9" fmla="*/ 17 h 23"/>
                    <a:gd name="T10" fmla="*/ 0 w 39"/>
                    <a:gd name="T11" fmla="*/ 13 h 23"/>
                    <a:gd name="T12" fmla="*/ 0 w 39"/>
                    <a:gd name="T13" fmla="*/ 8 h 23"/>
                    <a:gd name="T14" fmla="*/ 0 w 39"/>
                    <a:gd name="T15" fmla="*/ 4 h 23"/>
                    <a:gd name="T16" fmla="*/ 4 w 39"/>
                    <a:gd name="T17" fmla="*/ 2 h 23"/>
                    <a:gd name="T18" fmla="*/ 5 w 39"/>
                    <a:gd name="T19" fmla="*/ 0 h 23"/>
                    <a:gd name="T20" fmla="*/ 18 w 39"/>
                    <a:gd name="T21" fmla="*/ 0 h 23"/>
                    <a:gd name="T22" fmla="*/ 32 w 39"/>
                    <a:gd name="T23" fmla="*/ 0 h 23"/>
                    <a:gd name="T24" fmla="*/ 36 w 39"/>
                    <a:gd name="T25" fmla="*/ 0 h 23"/>
                    <a:gd name="T26" fmla="*/ 37 w 39"/>
                    <a:gd name="T27" fmla="*/ 6 h 23"/>
                    <a:gd name="T28" fmla="*/ 36 w 39"/>
                    <a:gd name="T29" fmla="*/ 6 h 23"/>
                    <a:gd name="T30" fmla="*/ 36 w 39"/>
                    <a:gd name="T31" fmla="*/ 8 h 23"/>
                    <a:gd name="T32" fmla="*/ 36 w 39"/>
                    <a:gd name="T33" fmla="*/ 8 h 23"/>
                    <a:gd name="T34" fmla="*/ 37 w 39"/>
                    <a:gd name="T35" fmla="*/ 10 h 23"/>
                    <a:gd name="T36" fmla="*/ 39 w 39"/>
                    <a:gd name="T37" fmla="*/ 17 h 23"/>
                    <a:gd name="T38" fmla="*/ 37 w 39"/>
                    <a:gd name="T39" fmla="*/ 21 h 23"/>
                    <a:gd name="T40" fmla="*/ 32 w 39"/>
                    <a:gd name="T41" fmla="*/ 23 h 23"/>
                    <a:gd name="T42" fmla="*/ 27 w 39"/>
                    <a:gd name="T43" fmla="*/ 23 h 23"/>
                    <a:gd name="T44" fmla="*/ 16 w 39"/>
                    <a:gd name="T45" fmla="*/ 17 h 23"/>
                    <a:gd name="T46" fmla="*/ 14 w 39"/>
                    <a:gd name="T47" fmla="*/ 13 h 23"/>
                    <a:gd name="T48" fmla="*/ 14 w 39"/>
                    <a:gd name="T49" fmla="*/ 10 h 23"/>
                    <a:gd name="T50" fmla="*/ 11 w 39"/>
                    <a:gd name="T51" fmla="*/ 8 h 23"/>
                    <a:gd name="T52" fmla="*/ 9 w 39"/>
                    <a:gd name="T53" fmla="*/ 8 h 23"/>
                    <a:gd name="T54" fmla="*/ 7 w 39"/>
                    <a:gd name="T55" fmla="*/ 10 h 23"/>
                    <a:gd name="T56" fmla="*/ 9 w 39"/>
                    <a:gd name="T57" fmla="*/ 13 h 23"/>
                    <a:gd name="T58" fmla="*/ 11 w 39"/>
                    <a:gd name="T59" fmla="*/ 15 h 23"/>
                    <a:gd name="T60" fmla="*/ 20 w 39"/>
                    <a:gd name="T61" fmla="*/ 8 h 23"/>
                    <a:gd name="T62" fmla="*/ 21 w 39"/>
                    <a:gd name="T63" fmla="*/ 10 h 23"/>
                    <a:gd name="T64" fmla="*/ 23 w 39"/>
                    <a:gd name="T65" fmla="*/ 13 h 23"/>
                    <a:gd name="T66" fmla="*/ 25 w 39"/>
                    <a:gd name="T67" fmla="*/ 15 h 23"/>
                    <a:gd name="T68" fmla="*/ 27 w 39"/>
                    <a:gd name="T69" fmla="*/ 15 h 23"/>
                    <a:gd name="T70" fmla="*/ 29 w 39"/>
                    <a:gd name="T71" fmla="*/ 15 h 23"/>
                    <a:gd name="T72" fmla="*/ 30 w 39"/>
                    <a:gd name="T73" fmla="*/ 15 h 23"/>
                    <a:gd name="T74" fmla="*/ 30 w 39"/>
                    <a:gd name="T75" fmla="*/ 13 h 23"/>
                    <a:gd name="T76" fmla="*/ 30 w 39"/>
                    <a:gd name="T77" fmla="*/ 10 h 23"/>
                    <a:gd name="T78" fmla="*/ 29 w 39"/>
                    <a:gd name="T79" fmla="*/ 8 h 23"/>
                    <a:gd name="T80" fmla="*/ 25 w 39"/>
                    <a:gd name="T81" fmla="*/ 8 h 23"/>
                    <a:gd name="T82" fmla="*/ 21 w 39"/>
                    <a:gd name="T83" fmla="*/ 8 h 23"/>
                    <a:gd name="T84" fmla="*/ 20 w 39"/>
                    <a:gd name="T85" fmla="*/ 8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23"/>
                    <a:gd name="T131" fmla="*/ 39 w 39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23">
                      <a:moveTo>
                        <a:pt x="12" y="15"/>
                      </a:move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36" y="6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7" y="19"/>
                      </a:lnTo>
                      <a:lnTo>
                        <a:pt x="37" y="21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1" y="23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4" y="13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close/>
                      <a:moveTo>
                        <a:pt x="20" y="8"/>
                      </a:move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3" name="Freeform 621"/>
                <p:cNvSpPr>
                  <a:spLocks/>
                </p:cNvSpPr>
                <p:nvPr/>
              </p:nvSpPr>
              <p:spPr bwMode="auto">
                <a:xfrm>
                  <a:off x="3121" y="3073"/>
                  <a:ext cx="37" cy="23"/>
                </a:xfrm>
                <a:custGeom>
                  <a:avLst/>
                  <a:gdLst>
                    <a:gd name="T0" fmla="*/ 0 w 37"/>
                    <a:gd name="T1" fmla="*/ 23 h 23"/>
                    <a:gd name="T2" fmla="*/ 0 w 37"/>
                    <a:gd name="T3" fmla="*/ 21 h 23"/>
                    <a:gd name="T4" fmla="*/ 0 w 37"/>
                    <a:gd name="T5" fmla="*/ 19 h 23"/>
                    <a:gd name="T6" fmla="*/ 0 w 37"/>
                    <a:gd name="T7" fmla="*/ 17 h 23"/>
                    <a:gd name="T8" fmla="*/ 0 w 37"/>
                    <a:gd name="T9" fmla="*/ 14 h 23"/>
                    <a:gd name="T10" fmla="*/ 4 w 37"/>
                    <a:gd name="T11" fmla="*/ 14 h 23"/>
                    <a:gd name="T12" fmla="*/ 5 w 37"/>
                    <a:gd name="T13" fmla="*/ 14 h 23"/>
                    <a:gd name="T14" fmla="*/ 7 w 37"/>
                    <a:gd name="T15" fmla="*/ 14 h 23"/>
                    <a:gd name="T16" fmla="*/ 5 w 37"/>
                    <a:gd name="T17" fmla="*/ 14 h 23"/>
                    <a:gd name="T18" fmla="*/ 4 w 37"/>
                    <a:gd name="T19" fmla="*/ 14 h 23"/>
                    <a:gd name="T20" fmla="*/ 2 w 37"/>
                    <a:gd name="T21" fmla="*/ 12 h 23"/>
                    <a:gd name="T22" fmla="*/ 2 w 37"/>
                    <a:gd name="T23" fmla="*/ 12 h 23"/>
                    <a:gd name="T24" fmla="*/ 0 w 37"/>
                    <a:gd name="T25" fmla="*/ 10 h 23"/>
                    <a:gd name="T26" fmla="*/ 0 w 37"/>
                    <a:gd name="T27" fmla="*/ 10 h 23"/>
                    <a:gd name="T28" fmla="*/ 0 w 37"/>
                    <a:gd name="T29" fmla="*/ 8 h 23"/>
                    <a:gd name="T30" fmla="*/ 0 w 37"/>
                    <a:gd name="T31" fmla="*/ 8 h 23"/>
                    <a:gd name="T32" fmla="*/ 0 w 37"/>
                    <a:gd name="T33" fmla="*/ 6 h 23"/>
                    <a:gd name="T34" fmla="*/ 0 w 37"/>
                    <a:gd name="T35" fmla="*/ 4 h 23"/>
                    <a:gd name="T36" fmla="*/ 2 w 37"/>
                    <a:gd name="T37" fmla="*/ 4 h 23"/>
                    <a:gd name="T38" fmla="*/ 4 w 37"/>
                    <a:gd name="T39" fmla="*/ 2 h 23"/>
                    <a:gd name="T40" fmla="*/ 5 w 37"/>
                    <a:gd name="T41" fmla="*/ 0 h 23"/>
                    <a:gd name="T42" fmla="*/ 7 w 37"/>
                    <a:gd name="T43" fmla="*/ 0 h 23"/>
                    <a:gd name="T44" fmla="*/ 11 w 37"/>
                    <a:gd name="T45" fmla="*/ 0 h 23"/>
                    <a:gd name="T46" fmla="*/ 14 w 37"/>
                    <a:gd name="T47" fmla="*/ 0 h 23"/>
                    <a:gd name="T48" fmla="*/ 20 w 37"/>
                    <a:gd name="T49" fmla="*/ 0 h 23"/>
                    <a:gd name="T50" fmla="*/ 27 w 37"/>
                    <a:gd name="T51" fmla="*/ 0 h 23"/>
                    <a:gd name="T52" fmla="*/ 32 w 37"/>
                    <a:gd name="T53" fmla="*/ 0 h 23"/>
                    <a:gd name="T54" fmla="*/ 37 w 37"/>
                    <a:gd name="T55" fmla="*/ 0 h 23"/>
                    <a:gd name="T56" fmla="*/ 37 w 37"/>
                    <a:gd name="T57" fmla="*/ 2 h 23"/>
                    <a:gd name="T58" fmla="*/ 37 w 37"/>
                    <a:gd name="T59" fmla="*/ 4 h 23"/>
                    <a:gd name="T60" fmla="*/ 37 w 37"/>
                    <a:gd name="T61" fmla="*/ 6 h 23"/>
                    <a:gd name="T62" fmla="*/ 37 w 37"/>
                    <a:gd name="T63" fmla="*/ 8 h 23"/>
                    <a:gd name="T64" fmla="*/ 34 w 37"/>
                    <a:gd name="T65" fmla="*/ 8 h 23"/>
                    <a:gd name="T66" fmla="*/ 29 w 37"/>
                    <a:gd name="T67" fmla="*/ 8 h 23"/>
                    <a:gd name="T68" fmla="*/ 18 w 37"/>
                    <a:gd name="T69" fmla="*/ 8 h 23"/>
                    <a:gd name="T70" fmla="*/ 16 w 37"/>
                    <a:gd name="T71" fmla="*/ 8 h 23"/>
                    <a:gd name="T72" fmla="*/ 14 w 37"/>
                    <a:gd name="T73" fmla="*/ 8 h 23"/>
                    <a:gd name="T74" fmla="*/ 12 w 37"/>
                    <a:gd name="T75" fmla="*/ 8 h 23"/>
                    <a:gd name="T76" fmla="*/ 12 w 37"/>
                    <a:gd name="T77" fmla="*/ 8 h 23"/>
                    <a:gd name="T78" fmla="*/ 11 w 37"/>
                    <a:gd name="T79" fmla="*/ 10 h 23"/>
                    <a:gd name="T80" fmla="*/ 11 w 37"/>
                    <a:gd name="T81" fmla="*/ 10 h 23"/>
                    <a:gd name="T82" fmla="*/ 11 w 37"/>
                    <a:gd name="T83" fmla="*/ 10 h 23"/>
                    <a:gd name="T84" fmla="*/ 11 w 37"/>
                    <a:gd name="T85" fmla="*/ 12 h 23"/>
                    <a:gd name="T86" fmla="*/ 11 w 37"/>
                    <a:gd name="T87" fmla="*/ 12 h 23"/>
                    <a:gd name="T88" fmla="*/ 11 w 37"/>
                    <a:gd name="T89" fmla="*/ 12 h 23"/>
                    <a:gd name="T90" fmla="*/ 12 w 37"/>
                    <a:gd name="T91" fmla="*/ 14 h 23"/>
                    <a:gd name="T92" fmla="*/ 16 w 37"/>
                    <a:gd name="T93" fmla="*/ 14 h 23"/>
                    <a:gd name="T94" fmla="*/ 18 w 37"/>
                    <a:gd name="T95" fmla="*/ 14 h 23"/>
                    <a:gd name="T96" fmla="*/ 20 w 37"/>
                    <a:gd name="T97" fmla="*/ 14 h 23"/>
                    <a:gd name="T98" fmla="*/ 25 w 37"/>
                    <a:gd name="T99" fmla="*/ 14 h 23"/>
                    <a:gd name="T100" fmla="*/ 29 w 37"/>
                    <a:gd name="T101" fmla="*/ 14 h 23"/>
                    <a:gd name="T102" fmla="*/ 37 w 37"/>
                    <a:gd name="T103" fmla="*/ 14 h 23"/>
                    <a:gd name="T104" fmla="*/ 37 w 37"/>
                    <a:gd name="T105" fmla="*/ 17 h 23"/>
                    <a:gd name="T106" fmla="*/ 37 w 37"/>
                    <a:gd name="T107" fmla="*/ 19 h 23"/>
                    <a:gd name="T108" fmla="*/ 37 w 37"/>
                    <a:gd name="T109" fmla="*/ 21 h 23"/>
                    <a:gd name="T110" fmla="*/ 37 w 37"/>
                    <a:gd name="T111" fmla="*/ 23 h 23"/>
                    <a:gd name="T112" fmla="*/ 0 w 37"/>
                    <a:gd name="T113" fmla="*/ 23 h 2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7"/>
                    <a:gd name="T172" fmla="*/ 0 h 23"/>
                    <a:gd name="T173" fmla="*/ 37 w 37"/>
                    <a:gd name="T174" fmla="*/ 23 h 2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7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4" y="8"/>
                      </a:lnTo>
                      <a:lnTo>
                        <a:pt x="29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5" y="14"/>
                      </a:lnTo>
                      <a:lnTo>
                        <a:pt x="29" y="14"/>
                      </a:lnTo>
                      <a:lnTo>
                        <a:pt x="37" y="14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7" y="21"/>
                      </a:lnTo>
                      <a:lnTo>
                        <a:pt x="37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4" name="Freeform 622"/>
                <p:cNvSpPr>
                  <a:spLocks noEditPoints="1"/>
                </p:cNvSpPr>
                <p:nvPr/>
              </p:nvSpPr>
              <p:spPr bwMode="auto">
                <a:xfrm>
                  <a:off x="3121" y="3026"/>
                  <a:ext cx="39" cy="23"/>
                </a:xfrm>
                <a:custGeom>
                  <a:avLst/>
                  <a:gdLst>
                    <a:gd name="T0" fmla="*/ 20 w 39"/>
                    <a:gd name="T1" fmla="*/ 23 h 23"/>
                    <a:gd name="T2" fmla="*/ 12 w 39"/>
                    <a:gd name="T3" fmla="*/ 23 h 23"/>
                    <a:gd name="T4" fmla="*/ 9 w 39"/>
                    <a:gd name="T5" fmla="*/ 23 h 23"/>
                    <a:gd name="T6" fmla="*/ 5 w 39"/>
                    <a:gd name="T7" fmla="*/ 21 h 23"/>
                    <a:gd name="T8" fmla="*/ 4 w 39"/>
                    <a:gd name="T9" fmla="*/ 18 h 23"/>
                    <a:gd name="T10" fmla="*/ 2 w 39"/>
                    <a:gd name="T11" fmla="*/ 16 h 23"/>
                    <a:gd name="T12" fmla="*/ 0 w 39"/>
                    <a:gd name="T13" fmla="*/ 14 h 23"/>
                    <a:gd name="T14" fmla="*/ 0 w 39"/>
                    <a:gd name="T15" fmla="*/ 12 h 23"/>
                    <a:gd name="T16" fmla="*/ 0 w 39"/>
                    <a:gd name="T17" fmla="*/ 10 h 23"/>
                    <a:gd name="T18" fmla="*/ 2 w 39"/>
                    <a:gd name="T19" fmla="*/ 6 h 23"/>
                    <a:gd name="T20" fmla="*/ 4 w 39"/>
                    <a:gd name="T21" fmla="*/ 4 h 23"/>
                    <a:gd name="T22" fmla="*/ 5 w 39"/>
                    <a:gd name="T23" fmla="*/ 2 h 23"/>
                    <a:gd name="T24" fmla="*/ 9 w 39"/>
                    <a:gd name="T25" fmla="*/ 0 h 23"/>
                    <a:gd name="T26" fmla="*/ 12 w 39"/>
                    <a:gd name="T27" fmla="*/ 0 h 23"/>
                    <a:gd name="T28" fmla="*/ 20 w 39"/>
                    <a:gd name="T29" fmla="*/ 0 h 23"/>
                    <a:gd name="T30" fmla="*/ 27 w 39"/>
                    <a:gd name="T31" fmla="*/ 0 h 23"/>
                    <a:gd name="T32" fmla="*/ 30 w 39"/>
                    <a:gd name="T33" fmla="*/ 0 h 23"/>
                    <a:gd name="T34" fmla="*/ 34 w 39"/>
                    <a:gd name="T35" fmla="*/ 2 h 23"/>
                    <a:gd name="T36" fmla="*/ 36 w 39"/>
                    <a:gd name="T37" fmla="*/ 4 h 23"/>
                    <a:gd name="T38" fmla="*/ 37 w 39"/>
                    <a:gd name="T39" fmla="*/ 6 h 23"/>
                    <a:gd name="T40" fmla="*/ 39 w 39"/>
                    <a:gd name="T41" fmla="*/ 10 h 23"/>
                    <a:gd name="T42" fmla="*/ 39 w 39"/>
                    <a:gd name="T43" fmla="*/ 12 h 23"/>
                    <a:gd name="T44" fmla="*/ 39 w 39"/>
                    <a:gd name="T45" fmla="*/ 14 h 23"/>
                    <a:gd name="T46" fmla="*/ 37 w 39"/>
                    <a:gd name="T47" fmla="*/ 16 h 23"/>
                    <a:gd name="T48" fmla="*/ 36 w 39"/>
                    <a:gd name="T49" fmla="*/ 18 h 23"/>
                    <a:gd name="T50" fmla="*/ 34 w 39"/>
                    <a:gd name="T51" fmla="*/ 21 h 23"/>
                    <a:gd name="T52" fmla="*/ 30 w 39"/>
                    <a:gd name="T53" fmla="*/ 23 h 23"/>
                    <a:gd name="T54" fmla="*/ 27 w 39"/>
                    <a:gd name="T55" fmla="*/ 23 h 23"/>
                    <a:gd name="T56" fmla="*/ 20 w 39"/>
                    <a:gd name="T57" fmla="*/ 23 h 23"/>
                    <a:gd name="T58" fmla="*/ 20 w 39"/>
                    <a:gd name="T59" fmla="*/ 23 h 23"/>
                    <a:gd name="T60" fmla="*/ 20 w 39"/>
                    <a:gd name="T61" fmla="*/ 16 h 23"/>
                    <a:gd name="T62" fmla="*/ 21 w 39"/>
                    <a:gd name="T63" fmla="*/ 16 h 23"/>
                    <a:gd name="T64" fmla="*/ 23 w 39"/>
                    <a:gd name="T65" fmla="*/ 16 h 23"/>
                    <a:gd name="T66" fmla="*/ 25 w 39"/>
                    <a:gd name="T67" fmla="*/ 14 h 23"/>
                    <a:gd name="T68" fmla="*/ 27 w 39"/>
                    <a:gd name="T69" fmla="*/ 14 h 23"/>
                    <a:gd name="T70" fmla="*/ 29 w 39"/>
                    <a:gd name="T71" fmla="*/ 14 h 23"/>
                    <a:gd name="T72" fmla="*/ 29 w 39"/>
                    <a:gd name="T73" fmla="*/ 14 h 23"/>
                    <a:gd name="T74" fmla="*/ 29 w 39"/>
                    <a:gd name="T75" fmla="*/ 12 h 23"/>
                    <a:gd name="T76" fmla="*/ 29 w 39"/>
                    <a:gd name="T77" fmla="*/ 12 h 23"/>
                    <a:gd name="T78" fmla="*/ 29 w 39"/>
                    <a:gd name="T79" fmla="*/ 10 h 23"/>
                    <a:gd name="T80" fmla="*/ 29 w 39"/>
                    <a:gd name="T81" fmla="*/ 10 h 23"/>
                    <a:gd name="T82" fmla="*/ 29 w 39"/>
                    <a:gd name="T83" fmla="*/ 10 h 23"/>
                    <a:gd name="T84" fmla="*/ 27 w 39"/>
                    <a:gd name="T85" fmla="*/ 8 h 23"/>
                    <a:gd name="T86" fmla="*/ 23 w 39"/>
                    <a:gd name="T87" fmla="*/ 8 h 23"/>
                    <a:gd name="T88" fmla="*/ 21 w 39"/>
                    <a:gd name="T89" fmla="*/ 8 h 23"/>
                    <a:gd name="T90" fmla="*/ 20 w 39"/>
                    <a:gd name="T91" fmla="*/ 8 h 23"/>
                    <a:gd name="T92" fmla="*/ 18 w 39"/>
                    <a:gd name="T93" fmla="*/ 8 h 23"/>
                    <a:gd name="T94" fmla="*/ 14 w 39"/>
                    <a:gd name="T95" fmla="*/ 8 h 23"/>
                    <a:gd name="T96" fmla="*/ 12 w 39"/>
                    <a:gd name="T97" fmla="*/ 8 h 23"/>
                    <a:gd name="T98" fmla="*/ 12 w 39"/>
                    <a:gd name="T99" fmla="*/ 8 h 23"/>
                    <a:gd name="T100" fmla="*/ 11 w 39"/>
                    <a:gd name="T101" fmla="*/ 10 h 23"/>
                    <a:gd name="T102" fmla="*/ 11 w 39"/>
                    <a:gd name="T103" fmla="*/ 10 h 23"/>
                    <a:gd name="T104" fmla="*/ 9 w 39"/>
                    <a:gd name="T105" fmla="*/ 10 h 23"/>
                    <a:gd name="T106" fmla="*/ 9 w 39"/>
                    <a:gd name="T107" fmla="*/ 12 h 23"/>
                    <a:gd name="T108" fmla="*/ 9 w 39"/>
                    <a:gd name="T109" fmla="*/ 12 h 23"/>
                    <a:gd name="T110" fmla="*/ 11 w 39"/>
                    <a:gd name="T111" fmla="*/ 14 h 23"/>
                    <a:gd name="T112" fmla="*/ 11 w 39"/>
                    <a:gd name="T113" fmla="*/ 14 h 23"/>
                    <a:gd name="T114" fmla="*/ 12 w 39"/>
                    <a:gd name="T115" fmla="*/ 14 h 23"/>
                    <a:gd name="T116" fmla="*/ 14 w 39"/>
                    <a:gd name="T117" fmla="*/ 14 h 23"/>
                    <a:gd name="T118" fmla="*/ 16 w 39"/>
                    <a:gd name="T119" fmla="*/ 16 h 23"/>
                    <a:gd name="T120" fmla="*/ 18 w 39"/>
                    <a:gd name="T121" fmla="*/ 16 h 23"/>
                    <a:gd name="T122" fmla="*/ 20 w 39"/>
                    <a:gd name="T123" fmla="*/ 16 h 23"/>
                    <a:gd name="T124" fmla="*/ 20 w 39"/>
                    <a:gd name="T125" fmla="*/ 16 h 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9"/>
                    <a:gd name="T190" fmla="*/ 0 h 23"/>
                    <a:gd name="T191" fmla="*/ 39 w 39"/>
                    <a:gd name="T192" fmla="*/ 23 h 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9" h="23">
                      <a:moveTo>
                        <a:pt x="20" y="23"/>
                      </a:move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5" y="21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7" y="16"/>
                      </a:lnTo>
                      <a:lnTo>
                        <a:pt x="36" y="18"/>
                      </a:lnTo>
                      <a:lnTo>
                        <a:pt x="34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0" y="23"/>
                      </a:lnTo>
                      <a:close/>
                      <a:moveTo>
                        <a:pt x="20" y="16"/>
                      </a:move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5" y="14"/>
                      </a:lnTo>
                      <a:lnTo>
                        <a:pt x="27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5" name="Freeform 623"/>
                <p:cNvSpPr>
                  <a:spLocks noEditPoints="1"/>
                </p:cNvSpPr>
                <p:nvPr/>
              </p:nvSpPr>
              <p:spPr bwMode="auto">
                <a:xfrm>
                  <a:off x="3107" y="2993"/>
                  <a:ext cx="51" cy="9"/>
                </a:xfrm>
                <a:custGeom>
                  <a:avLst/>
                  <a:gdLst>
                    <a:gd name="T0" fmla="*/ 0 w 51"/>
                    <a:gd name="T1" fmla="*/ 9 h 9"/>
                    <a:gd name="T2" fmla="*/ 0 w 51"/>
                    <a:gd name="T3" fmla="*/ 6 h 9"/>
                    <a:gd name="T4" fmla="*/ 0 w 51"/>
                    <a:gd name="T5" fmla="*/ 4 h 9"/>
                    <a:gd name="T6" fmla="*/ 0 w 51"/>
                    <a:gd name="T7" fmla="*/ 2 h 9"/>
                    <a:gd name="T8" fmla="*/ 0 w 51"/>
                    <a:gd name="T9" fmla="*/ 0 h 9"/>
                    <a:gd name="T10" fmla="*/ 10 w 51"/>
                    <a:gd name="T11" fmla="*/ 0 h 9"/>
                    <a:gd name="T12" fmla="*/ 10 w 51"/>
                    <a:gd name="T13" fmla="*/ 2 h 9"/>
                    <a:gd name="T14" fmla="*/ 10 w 51"/>
                    <a:gd name="T15" fmla="*/ 4 h 9"/>
                    <a:gd name="T16" fmla="*/ 10 w 51"/>
                    <a:gd name="T17" fmla="*/ 6 h 9"/>
                    <a:gd name="T18" fmla="*/ 10 w 51"/>
                    <a:gd name="T19" fmla="*/ 9 h 9"/>
                    <a:gd name="T20" fmla="*/ 0 w 51"/>
                    <a:gd name="T21" fmla="*/ 9 h 9"/>
                    <a:gd name="T22" fmla="*/ 0 w 51"/>
                    <a:gd name="T23" fmla="*/ 9 h 9"/>
                    <a:gd name="T24" fmla="*/ 14 w 51"/>
                    <a:gd name="T25" fmla="*/ 9 h 9"/>
                    <a:gd name="T26" fmla="*/ 14 w 51"/>
                    <a:gd name="T27" fmla="*/ 6 h 9"/>
                    <a:gd name="T28" fmla="*/ 14 w 51"/>
                    <a:gd name="T29" fmla="*/ 4 h 9"/>
                    <a:gd name="T30" fmla="*/ 14 w 51"/>
                    <a:gd name="T31" fmla="*/ 2 h 9"/>
                    <a:gd name="T32" fmla="*/ 14 w 51"/>
                    <a:gd name="T33" fmla="*/ 0 h 9"/>
                    <a:gd name="T34" fmla="*/ 51 w 51"/>
                    <a:gd name="T35" fmla="*/ 0 h 9"/>
                    <a:gd name="T36" fmla="*/ 51 w 51"/>
                    <a:gd name="T37" fmla="*/ 2 h 9"/>
                    <a:gd name="T38" fmla="*/ 51 w 51"/>
                    <a:gd name="T39" fmla="*/ 4 h 9"/>
                    <a:gd name="T40" fmla="*/ 51 w 51"/>
                    <a:gd name="T41" fmla="*/ 6 h 9"/>
                    <a:gd name="T42" fmla="*/ 51 w 51"/>
                    <a:gd name="T43" fmla="*/ 9 h 9"/>
                    <a:gd name="T44" fmla="*/ 14 w 51"/>
                    <a:gd name="T45" fmla="*/ 9 h 9"/>
                    <a:gd name="T46" fmla="*/ 14 w 51"/>
                    <a:gd name="T47" fmla="*/ 9 h 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"/>
                    <a:gd name="T73" fmla="*/ 0 h 9"/>
                    <a:gd name="T74" fmla="*/ 51 w 51"/>
                    <a:gd name="T75" fmla="*/ 9 h 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0" y="9"/>
                      </a:lnTo>
                      <a:close/>
                      <a:moveTo>
                        <a:pt x="14" y="9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1" y="6"/>
                      </a:lnTo>
                      <a:lnTo>
                        <a:pt x="51" y="9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6" name="Freeform 624"/>
                <p:cNvSpPr>
                  <a:spLocks/>
                </p:cNvSpPr>
                <p:nvPr/>
              </p:nvSpPr>
              <p:spPr bwMode="auto">
                <a:xfrm>
                  <a:off x="3121" y="2954"/>
                  <a:ext cx="39" cy="25"/>
                </a:xfrm>
                <a:custGeom>
                  <a:avLst/>
                  <a:gdLst>
                    <a:gd name="T0" fmla="*/ 23 w 39"/>
                    <a:gd name="T1" fmla="*/ 7 h 25"/>
                    <a:gd name="T2" fmla="*/ 25 w 39"/>
                    <a:gd name="T3" fmla="*/ 2 h 25"/>
                    <a:gd name="T4" fmla="*/ 27 w 39"/>
                    <a:gd name="T5" fmla="*/ 2 h 25"/>
                    <a:gd name="T6" fmla="*/ 32 w 39"/>
                    <a:gd name="T7" fmla="*/ 2 h 25"/>
                    <a:gd name="T8" fmla="*/ 36 w 39"/>
                    <a:gd name="T9" fmla="*/ 7 h 25"/>
                    <a:gd name="T10" fmla="*/ 39 w 39"/>
                    <a:gd name="T11" fmla="*/ 9 h 25"/>
                    <a:gd name="T12" fmla="*/ 39 w 39"/>
                    <a:gd name="T13" fmla="*/ 13 h 25"/>
                    <a:gd name="T14" fmla="*/ 39 w 39"/>
                    <a:gd name="T15" fmla="*/ 17 h 25"/>
                    <a:gd name="T16" fmla="*/ 37 w 39"/>
                    <a:gd name="T17" fmla="*/ 19 h 25"/>
                    <a:gd name="T18" fmla="*/ 34 w 39"/>
                    <a:gd name="T19" fmla="*/ 23 h 25"/>
                    <a:gd name="T20" fmla="*/ 30 w 39"/>
                    <a:gd name="T21" fmla="*/ 23 h 25"/>
                    <a:gd name="T22" fmla="*/ 27 w 39"/>
                    <a:gd name="T23" fmla="*/ 25 h 25"/>
                    <a:gd name="T24" fmla="*/ 20 w 39"/>
                    <a:gd name="T25" fmla="*/ 25 h 25"/>
                    <a:gd name="T26" fmla="*/ 7 w 39"/>
                    <a:gd name="T27" fmla="*/ 23 h 25"/>
                    <a:gd name="T28" fmla="*/ 4 w 39"/>
                    <a:gd name="T29" fmla="*/ 23 h 25"/>
                    <a:gd name="T30" fmla="*/ 4 w 39"/>
                    <a:gd name="T31" fmla="*/ 21 h 25"/>
                    <a:gd name="T32" fmla="*/ 2 w 39"/>
                    <a:gd name="T33" fmla="*/ 19 h 25"/>
                    <a:gd name="T34" fmla="*/ 0 w 39"/>
                    <a:gd name="T35" fmla="*/ 17 h 25"/>
                    <a:gd name="T36" fmla="*/ 0 w 39"/>
                    <a:gd name="T37" fmla="*/ 11 h 25"/>
                    <a:gd name="T38" fmla="*/ 0 w 39"/>
                    <a:gd name="T39" fmla="*/ 7 h 25"/>
                    <a:gd name="T40" fmla="*/ 5 w 39"/>
                    <a:gd name="T41" fmla="*/ 5 h 25"/>
                    <a:gd name="T42" fmla="*/ 11 w 39"/>
                    <a:gd name="T43" fmla="*/ 2 h 25"/>
                    <a:gd name="T44" fmla="*/ 12 w 39"/>
                    <a:gd name="T45" fmla="*/ 5 h 25"/>
                    <a:gd name="T46" fmla="*/ 14 w 39"/>
                    <a:gd name="T47" fmla="*/ 7 h 25"/>
                    <a:gd name="T48" fmla="*/ 12 w 39"/>
                    <a:gd name="T49" fmla="*/ 9 h 25"/>
                    <a:gd name="T50" fmla="*/ 11 w 39"/>
                    <a:gd name="T51" fmla="*/ 11 h 25"/>
                    <a:gd name="T52" fmla="*/ 9 w 39"/>
                    <a:gd name="T53" fmla="*/ 11 h 25"/>
                    <a:gd name="T54" fmla="*/ 9 w 39"/>
                    <a:gd name="T55" fmla="*/ 13 h 25"/>
                    <a:gd name="T56" fmla="*/ 9 w 39"/>
                    <a:gd name="T57" fmla="*/ 15 h 25"/>
                    <a:gd name="T58" fmla="*/ 11 w 39"/>
                    <a:gd name="T59" fmla="*/ 15 h 25"/>
                    <a:gd name="T60" fmla="*/ 16 w 39"/>
                    <a:gd name="T61" fmla="*/ 17 h 25"/>
                    <a:gd name="T62" fmla="*/ 20 w 39"/>
                    <a:gd name="T63" fmla="*/ 17 h 25"/>
                    <a:gd name="T64" fmla="*/ 23 w 39"/>
                    <a:gd name="T65" fmla="*/ 17 h 25"/>
                    <a:gd name="T66" fmla="*/ 29 w 39"/>
                    <a:gd name="T67" fmla="*/ 15 h 25"/>
                    <a:gd name="T68" fmla="*/ 29 w 39"/>
                    <a:gd name="T69" fmla="*/ 15 h 25"/>
                    <a:gd name="T70" fmla="*/ 29 w 39"/>
                    <a:gd name="T71" fmla="*/ 13 h 25"/>
                    <a:gd name="T72" fmla="*/ 29 w 39"/>
                    <a:gd name="T73" fmla="*/ 11 h 25"/>
                    <a:gd name="T74" fmla="*/ 27 w 39"/>
                    <a:gd name="T75" fmla="*/ 11 h 25"/>
                    <a:gd name="T76" fmla="*/ 25 w 39"/>
                    <a:gd name="T77" fmla="*/ 9 h 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25"/>
                    <a:gd name="T119" fmla="*/ 39 w 39"/>
                    <a:gd name="T120" fmla="*/ 25 h 2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25">
                      <a:moveTo>
                        <a:pt x="23" y="9"/>
                      </a:moveTo>
                      <a:lnTo>
                        <a:pt x="23" y="7"/>
                      </a:lnTo>
                      <a:lnTo>
                        <a:pt x="25" y="5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0" y="25"/>
                      </a:lnTo>
                      <a:lnTo>
                        <a:pt x="9" y="25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5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7" name="Freeform 625"/>
                <p:cNvSpPr>
                  <a:spLocks noEditPoints="1"/>
                </p:cNvSpPr>
                <p:nvPr/>
              </p:nvSpPr>
              <p:spPr bwMode="auto">
                <a:xfrm>
                  <a:off x="3121" y="2885"/>
                  <a:ext cx="39" cy="24"/>
                </a:xfrm>
                <a:custGeom>
                  <a:avLst/>
                  <a:gdLst>
                    <a:gd name="T0" fmla="*/ 12 w 39"/>
                    <a:gd name="T1" fmla="*/ 20 h 24"/>
                    <a:gd name="T2" fmla="*/ 9 w 39"/>
                    <a:gd name="T3" fmla="*/ 22 h 24"/>
                    <a:gd name="T4" fmla="*/ 4 w 39"/>
                    <a:gd name="T5" fmla="*/ 22 h 24"/>
                    <a:gd name="T6" fmla="*/ 2 w 39"/>
                    <a:gd name="T7" fmla="*/ 20 h 24"/>
                    <a:gd name="T8" fmla="*/ 0 w 39"/>
                    <a:gd name="T9" fmla="*/ 18 h 24"/>
                    <a:gd name="T10" fmla="*/ 0 w 39"/>
                    <a:gd name="T11" fmla="*/ 14 h 24"/>
                    <a:gd name="T12" fmla="*/ 0 w 39"/>
                    <a:gd name="T13" fmla="*/ 8 h 24"/>
                    <a:gd name="T14" fmla="*/ 2 w 39"/>
                    <a:gd name="T15" fmla="*/ 6 h 24"/>
                    <a:gd name="T16" fmla="*/ 4 w 39"/>
                    <a:gd name="T17" fmla="*/ 2 h 24"/>
                    <a:gd name="T18" fmla="*/ 12 w 39"/>
                    <a:gd name="T19" fmla="*/ 2 h 24"/>
                    <a:gd name="T20" fmla="*/ 30 w 39"/>
                    <a:gd name="T21" fmla="*/ 2 h 24"/>
                    <a:gd name="T22" fmla="*/ 34 w 39"/>
                    <a:gd name="T23" fmla="*/ 2 h 24"/>
                    <a:gd name="T24" fmla="*/ 37 w 39"/>
                    <a:gd name="T25" fmla="*/ 0 h 24"/>
                    <a:gd name="T26" fmla="*/ 37 w 39"/>
                    <a:gd name="T27" fmla="*/ 4 h 24"/>
                    <a:gd name="T28" fmla="*/ 37 w 39"/>
                    <a:gd name="T29" fmla="*/ 8 h 24"/>
                    <a:gd name="T30" fmla="*/ 36 w 39"/>
                    <a:gd name="T31" fmla="*/ 8 h 24"/>
                    <a:gd name="T32" fmla="*/ 34 w 39"/>
                    <a:gd name="T33" fmla="*/ 8 h 24"/>
                    <a:gd name="T34" fmla="*/ 36 w 39"/>
                    <a:gd name="T35" fmla="*/ 10 h 24"/>
                    <a:gd name="T36" fmla="*/ 39 w 39"/>
                    <a:gd name="T37" fmla="*/ 12 h 24"/>
                    <a:gd name="T38" fmla="*/ 39 w 39"/>
                    <a:gd name="T39" fmla="*/ 18 h 24"/>
                    <a:gd name="T40" fmla="*/ 34 w 39"/>
                    <a:gd name="T41" fmla="*/ 24 h 24"/>
                    <a:gd name="T42" fmla="*/ 29 w 39"/>
                    <a:gd name="T43" fmla="*/ 24 h 24"/>
                    <a:gd name="T44" fmla="*/ 23 w 39"/>
                    <a:gd name="T45" fmla="*/ 24 h 24"/>
                    <a:gd name="T46" fmla="*/ 20 w 39"/>
                    <a:gd name="T47" fmla="*/ 20 h 24"/>
                    <a:gd name="T48" fmla="*/ 16 w 39"/>
                    <a:gd name="T49" fmla="*/ 14 h 24"/>
                    <a:gd name="T50" fmla="*/ 14 w 39"/>
                    <a:gd name="T51" fmla="*/ 10 h 24"/>
                    <a:gd name="T52" fmla="*/ 12 w 39"/>
                    <a:gd name="T53" fmla="*/ 8 h 24"/>
                    <a:gd name="T54" fmla="*/ 9 w 39"/>
                    <a:gd name="T55" fmla="*/ 10 h 24"/>
                    <a:gd name="T56" fmla="*/ 9 w 39"/>
                    <a:gd name="T57" fmla="*/ 10 h 24"/>
                    <a:gd name="T58" fmla="*/ 7 w 39"/>
                    <a:gd name="T59" fmla="*/ 12 h 24"/>
                    <a:gd name="T60" fmla="*/ 9 w 39"/>
                    <a:gd name="T61" fmla="*/ 14 h 24"/>
                    <a:gd name="T62" fmla="*/ 12 w 39"/>
                    <a:gd name="T63" fmla="*/ 16 h 24"/>
                    <a:gd name="T64" fmla="*/ 21 w 39"/>
                    <a:gd name="T65" fmla="*/ 10 h 24"/>
                    <a:gd name="T66" fmla="*/ 21 w 39"/>
                    <a:gd name="T67" fmla="*/ 12 h 24"/>
                    <a:gd name="T68" fmla="*/ 23 w 39"/>
                    <a:gd name="T69" fmla="*/ 14 h 24"/>
                    <a:gd name="T70" fmla="*/ 27 w 39"/>
                    <a:gd name="T71" fmla="*/ 16 h 24"/>
                    <a:gd name="T72" fmla="*/ 29 w 39"/>
                    <a:gd name="T73" fmla="*/ 16 h 24"/>
                    <a:gd name="T74" fmla="*/ 30 w 39"/>
                    <a:gd name="T75" fmla="*/ 16 h 24"/>
                    <a:gd name="T76" fmla="*/ 30 w 39"/>
                    <a:gd name="T77" fmla="*/ 14 h 24"/>
                    <a:gd name="T78" fmla="*/ 30 w 39"/>
                    <a:gd name="T79" fmla="*/ 12 h 24"/>
                    <a:gd name="T80" fmla="*/ 29 w 39"/>
                    <a:gd name="T81" fmla="*/ 10 h 24"/>
                    <a:gd name="T82" fmla="*/ 25 w 39"/>
                    <a:gd name="T83" fmla="*/ 10 h 24"/>
                    <a:gd name="T84" fmla="*/ 21 w 39"/>
                    <a:gd name="T85" fmla="*/ 8 h 24"/>
                    <a:gd name="T86" fmla="*/ 20 w 39"/>
                    <a:gd name="T87" fmla="*/ 8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"/>
                    <a:gd name="T133" fmla="*/ 0 h 24"/>
                    <a:gd name="T134" fmla="*/ 39 w 39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" h="24">
                      <a:moveTo>
                        <a:pt x="12" y="16"/>
                      </a:moveTo>
                      <a:lnTo>
                        <a:pt x="12" y="18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4"/>
                      </a:lnTo>
                      <a:lnTo>
                        <a:pt x="9" y="22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2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7" y="20"/>
                      </a:lnTo>
                      <a:lnTo>
                        <a:pt x="36" y="22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30" y="24"/>
                      </a:lnTo>
                      <a:lnTo>
                        <a:pt x="29" y="24"/>
                      </a:lnTo>
                      <a:lnTo>
                        <a:pt x="27" y="24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20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close/>
                      <a:moveTo>
                        <a:pt x="20" y="8"/>
                      </a:move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3" y="14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8" name="Freeform 626"/>
                <p:cNvSpPr>
                  <a:spLocks/>
                </p:cNvSpPr>
                <p:nvPr/>
              </p:nvSpPr>
              <p:spPr bwMode="auto">
                <a:xfrm>
                  <a:off x="3121" y="2838"/>
                  <a:ext cx="39" cy="24"/>
                </a:xfrm>
                <a:custGeom>
                  <a:avLst/>
                  <a:gdLst>
                    <a:gd name="T0" fmla="*/ 23 w 39"/>
                    <a:gd name="T1" fmla="*/ 6 h 24"/>
                    <a:gd name="T2" fmla="*/ 25 w 39"/>
                    <a:gd name="T3" fmla="*/ 2 h 24"/>
                    <a:gd name="T4" fmla="*/ 27 w 39"/>
                    <a:gd name="T5" fmla="*/ 0 h 24"/>
                    <a:gd name="T6" fmla="*/ 30 w 39"/>
                    <a:gd name="T7" fmla="*/ 2 h 24"/>
                    <a:gd name="T8" fmla="*/ 34 w 39"/>
                    <a:gd name="T9" fmla="*/ 4 h 24"/>
                    <a:gd name="T10" fmla="*/ 36 w 39"/>
                    <a:gd name="T11" fmla="*/ 4 h 24"/>
                    <a:gd name="T12" fmla="*/ 39 w 39"/>
                    <a:gd name="T13" fmla="*/ 8 h 24"/>
                    <a:gd name="T14" fmla="*/ 39 w 39"/>
                    <a:gd name="T15" fmla="*/ 12 h 24"/>
                    <a:gd name="T16" fmla="*/ 39 w 39"/>
                    <a:gd name="T17" fmla="*/ 16 h 24"/>
                    <a:gd name="T18" fmla="*/ 37 w 39"/>
                    <a:gd name="T19" fmla="*/ 18 h 24"/>
                    <a:gd name="T20" fmla="*/ 36 w 39"/>
                    <a:gd name="T21" fmla="*/ 20 h 24"/>
                    <a:gd name="T22" fmla="*/ 32 w 39"/>
                    <a:gd name="T23" fmla="*/ 22 h 24"/>
                    <a:gd name="T24" fmla="*/ 30 w 39"/>
                    <a:gd name="T25" fmla="*/ 22 h 24"/>
                    <a:gd name="T26" fmla="*/ 27 w 39"/>
                    <a:gd name="T27" fmla="*/ 24 h 24"/>
                    <a:gd name="T28" fmla="*/ 20 w 39"/>
                    <a:gd name="T29" fmla="*/ 24 h 24"/>
                    <a:gd name="T30" fmla="*/ 12 w 39"/>
                    <a:gd name="T31" fmla="*/ 24 h 24"/>
                    <a:gd name="T32" fmla="*/ 7 w 39"/>
                    <a:gd name="T33" fmla="*/ 22 h 24"/>
                    <a:gd name="T34" fmla="*/ 4 w 39"/>
                    <a:gd name="T35" fmla="*/ 20 h 24"/>
                    <a:gd name="T36" fmla="*/ 4 w 39"/>
                    <a:gd name="T37" fmla="*/ 20 h 24"/>
                    <a:gd name="T38" fmla="*/ 2 w 39"/>
                    <a:gd name="T39" fmla="*/ 18 h 24"/>
                    <a:gd name="T40" fmla="*/ 0 w 39"/>
                    <a:gd name="T41" fmla="*/ 16 h 24"/>
                    <a:gd name="T42" fmla="*/ 0 w 39"/>
                    <a:gd name="T43" fmla="*/ 10 h 24"/>
                    <a:gd name="T44" fmla="*/ 0 w 39"/>
                    <a:gd name="T45" fmla="*/ 6 h 24"/>
                    <a:gd name="T46" fmla="*/ 5 w 39"/>
                    <a:gd name="T47" fmla="*/ 2 h 24"/>
                    <a:gd name="T48" fmla="*/ 11 w 39"/>
                    <a:gd name="T49" fmla="*/ 2 h 24"/>
                    <a:gd name="T50" fmla="*/ 12 w 39"/>
                    <a:gd name="T51" fmla="*/ 2 h 24"/>
                    <a:gd name="T52" fmla="*/ 14 w 39"/>
                    <a:gd name="T53" fmla="*/ 6 h 24"/>
                    <a:gd name="T54" fmla="*/ 12 w 39"/>
                    <a:gd name="T55" fmla="*/ 8 h 24"/>
                    <a:gd name="T56" fmla="*/ 11 w 39"/>
                    <a:gd name="T57" fmla="*/ 10 h 24"/>
                    <a:gd name="T58" fmla="*/ 9 w 39"/>
                    <a:gd name="T59" fmla="*/ 10 h 24"/>
                    <a:gd name="T60" fmla="*/ 9 w 39"/>
                    <a:gd name="T61" fmla="*/ 12 h 24"/>
                    <a:gd name="T62" fmla="*/ 11 w 39"/>
                    <a:gd name="T63" fmla="*/ 14 h 24"/>
                    <a:gd name="T64" fmla="*/ 12 w 39"/>
                    <a:gd name="T65" fmla="*/ 16 h 24"/>
                    <a:gd name="T66" fmla="*/ 18 w 39"/>
                    <a:gd name="T67" fmla="*/ 16 h 24"/>
                    <a:gd name="T68" fmla="*/ 21 w 39"/>
                    <a:gd name="T69" fmla="*/ 16 h 24"/>
                    <a:gd name="T70" fmla="*/ 27 w 39"/>
                    <a:gd name="T71" fmla="*/ 16 h 24"/>
                    <a:gd name="T72" fmla="*/ 29 w 39"/>
                    <a:gd name="T73" fmla="*/ 14 h 24"/>
                    <a:gd name="T74" fmla="*/ 29 w 39"/>
                    <a:gd name="T75" fmla="*/ 12 h 24"/>
                    <a:gd name="T76" fmla="*/ 29 w 39"/>
                    <a:gd name="T77" fmla="*/ 12 h 24"/>
                    <a:gd name="T78" fmla="*/ 29 w 39"/>
                    <a:gd name="T79" fmla="*/ 10 h 24"/>
                    <a:gd name="T80" fmla="*/ 27 w 39"/>
                    <a:gd name="T81" fmla="*/ 8 h 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9"/>
                    <a:gd name="T124" fmla="*/ 0 h 24"/>
                    <a:gd name="T125" fmla="*/ 39 w 39"/>
                    <a:gd name="T126" fmla="*/ 24 h 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9" h="24">
                      <a:moveTo>
                        <a:pt x="23" y="8"/>
                      </a:move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7" y="18"/>
                      </a:lnTo>
                      <a:lnTo>
                        <a:pt x="36" y="20"/>
                      </a:lnTo>
                      <a:lnTo>
                        <a:pt x="34" y="20"/>
                      </a:lnTo>
                      <a:lnTo>
                        <a:pt x="32" y="22"/>
                      </a:lnTo>
                      <a:lnTo>
                        <a:pt x="30" y="22"/>
                      </a:lnTo>
                      <a:lnTo>
                        <a:pt x="29" y="24"/>
                      </a:lnTo>
                      <a:lnTo>
                        <a:pt x="27" y="24"/>
                      </a:lnTo>
                      <a:lnTo>
                        <a:pt x="25" y="24"/>
                      </a:lnTo>
                      <a:lnTo>
                        <a:pt x="20" y="24"/>
                      </a:lnTo>
                      <a:lnTo>
                        <a:pt x="14" y="24"/>
                      </a:lnTo>
                      <a:lnTo>
                        <a:pt x="12" y="24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7" y="16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9" name="Freeform 627"/>
                <p:cNvSpPr>
                  <a:spLocks noEditPoints="1"/>
                </p:cNvSpPr>
                <p:nvPr/>
              </p:nvSpPr>
              <p:spPr bwMode="auto">
                <a:xfrm>
                  <a:off x="3107" y="2807"/>
                  <a:ext cx="51" cy="8"/>
                </a:xfrm>
                <a:custGeom>
                  <a:avLst/>
                  <a:gdLst>
                    <a:gd name="T0" fmla="*/ 0 w 51"/>
                    <a:gd name="T1" fmla="*/ 8 h 8"/>
                    <a:gd name="T2" fmla="*/ 0 w 51"/>
                    <a:gd name="T3" fmla="*/ 6 h 8"/>
                    <a:gd name="T4" fmla="*/ 0 w 51"/>
                    <a:gd name="T5" fmla="*/ 4 h 8"/>
                    <a:gd name="T6" fmla="*/ 0 w 51"/>
                    <a:gd name="T7" fmla="*/ 0 h 8"/>
                    <a:gd name="T8" fmla="*/ 10 w 51"/>
                    <a:gd name="T9" fmla="*/ 0 h 8"/>
                    <a:gd name="T10" fmla="*/ 10 w 51"/>
                    <a:gd name="T11" fmla="*/ 4 h 8"/>
                    <a:gd name="T12" fmla="*/ 10 w 51"/>
                    <a:gd name="T13" fmla="*/ 6 h 8"/>
                    <a:gd name="T14" fmla="*/ 10 w 51"/>
                    <a:gd name="T15" fmla="*/ 8 h 8"/>
                    <a:gd name="T16" fmla="*/ 0 w 51"/>
                    <a:gd name="T17" fmla="*/ 8 h 8"/>
                    <a:gd name="T18" fmla="*/ 0 w 51"/>
                    <a:gd name="T19" fmla="*/ 8 h 8"/>
                    <a:gd name="T20" fmla="*/ 14 w 51"/>
                    <a:gd name="T21" fmla="*/ 8 h 8"/>
                    <a:gd name="T22" fmla="*/ 14 w 51"/>
                    <a:gd name="T23" fmla="*/ 6 h 8"/>
                    <a:gd name="T24" fmla="*/ 14 w 51"/>
                    <a:gd name="T25" fmla="*/ 4 h 8"/>
                    <a:gd name="T26" fmla="*/ 14 w 51"/>
                    <a:gd name="T27" fmla="*/ 0 h 8"/>
                    <a:gd name="T28" fmla="*/ 51 w 51"/>
                    <a:gd name="T29" fmla="*/ 0 h 8"/>
                    <a:gd name="T30" fmla="*/ 51 w 51"/>
                    <a:gd name="T31" fmla="*/ 4 h 8"/>
                    <a:gd name="T32" fmla="*/ 51 w 51"/>
                    <a:gd name="T33" fmla="*/ 6 h 8"/>
                    <a:gd name="T34" fmla="*/ 51 w 51"/>
                    <a:gd name="T35" fmla="*/ 8 h 8"/>
                    <a:gd name="T36" fmla="*/ 14 w 51"/>
                    <a:gd name="T37" fmla="*/ 8 h 8"/>
                    <a:gd name="T38" fmla="*/ 14 w 51"/>
                    <a:gd name="T39" fmla="*/ 8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1"/>
                    <a:gd name="T61" fmla="*/ 0 h 8"/>
                    <a:gd name="T62" fmla="*/ 51 w 51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0" y="8"/>
                      </a:lnTo>
                      <a:close/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1" y="6"/>
                      </a:lnTo>
                      <a:lnTo>
                        <a:pt x="51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0" name="Freeform 628"/>
                <p:cNvSpPr>
                  <a:spLocks noEditPoints="1"/>
                </p:cNvSpPr>
                <p:nvPr/>
              </p:nvSpPr>
              <p:spPr bwMode="auto">
                <a:xfrm>
                  <a:off x="3107" y="2770"/>
                  <a:ext cx="53" cy="23"/>
                </a:xfrm>
                <a:custGeom>
                  <a:avLst/>
                  <a:gdLst>
                    <a:gd name="T0" fmla="*/ 26 w 53"/>
                    <a:gd name="T1" fmla="*/ 0 h 23"/>
                    <a:gd name="T2" fmla="*/ 51 w 53"/>
                    <a:gd name="T3" fmla="*/ 0 h 23"/>
                    <a:gd name="T4" fmla="*/ 46 w 53"/>
                    <a:gd name="T5" fmla="*/ 6 h 23"/>
                    <a:gd name="T6" fmla="*/ 50 w 53"/>
                    <a:gd name="T7" fmla="*/ 8 h 23"/>
                    <a:gd name="T8" fmla="*/ 51 w 53"/>
                    <a:gd name="T9" fmla="*/ 10 h 23"/>
                    <a:gd name="T10" fmla="*/ 53 w 53"/>
                    <a:gd name="T11" fmla="*/ 12 h 23"/>
                    <a:gd name="T12" fmla="*/ 53 w 53"/>
                    <a:gd name="T13" fmla="*/ 12 h 23"/>
                    <a:gd name="T14" fmla="*/ 51 w 53"/>
                    <a:gd name="T15" fmla="*/ 17 h 23"/>
                    <a:gd name="T16" fmla="*/ 48 w 53"/>
                    <a:gd name="T17" fmla="*/ 21 h 23"/>
                    <a:gd name="T18" fmla="*/ 41 w 53"/>
                    <a:gd name="T19" fmla="*/ 23 h 23"/>
                    <a:gd name="T20" fmla="*/ 34 w 53"/>
                    <a:gd name="T21" fmla="*/ 23 h 23"/>
                    <a:gd name="T22" fmla="*/ 25 w 53"/>
                    <a:gd name="T23" fmla="*/ 23 h 23"/>
                    <a:gd name="T24" fmla="*/ 18 w 53"/>
                    <a:gd name="T25" fmla="*/ 21 h 23"/>
                    <a:gd name="T26" fmla="*/ 14 w 53"/>
                    <a:gd name="T27" fmla="*/ 14 h 23"/>
                    <a:gd name="T28" fmla="*/ 14 w 53"/>
                    <a:gd name="T29" fmla="*/ 12 h 23"/>
                    <a:gd name="T30" fmla="*/ 14 w 53"/>
                    <a:gd name="T31" fmla="*/ 10 h 23"/>
                    <a:gd name="T32" fmla="*/ 16 w 53"/>
                    <a:gd name="T33" fmla="*/ 8 h 23"/>
                    <a:gd name="T34" fmla="*/ 16 w 53"/>
                    <a:gd name="T35" fmla="*/ 8 h 23"/>
                    <a:gd name="T36" fmla="*/ 14 w 53"/>
                    <a:gd name="T37" fmla="*/ 6 h 23"/>
                    <a:gd name="T38" fmla="*/ 3 w 53"/>
                    <a:gd name="T39" fmla="*/ 6 h 23"/>
                    <a:gd name="T40" fmla="*/ 0 w 53"/>
                    <a:gd name="T41" fmla="*/ 0 h 23"/>
                    <a:gd name="T42" fmla="*/ 34 w 53"/>
                    <a:gd name="T43" fmla="*/ 6 h 23"/>
                    <a:gd name="T44" fmla="*/ 30 w 53"/>
                    <a:gd name="T45" fmla="*/ 8 h 23"/>
                    <a:gd name="T46" fmla="*/ 26 w 53"/>
                    <a:gd name="T47" fmla="*/ 8 h 23"/>
                    <a:gd name="T48" fmla="*/ 25 w 53"/>
                    <a:gd name="T49" fmla="*/ 10 h 23"/>
                    <a:gd name="T50" fmla="*/ 25 w 53"/>
                    <a:gd name="T51" fmla="*/ 10 h 23"/>
                    <a:gd name="T52" fmla="*/ 25 w 53"/>
                    <a:gd name="T53" fmla="*/ 12 h 23"/>
                    <a:gd name="T54" fmla="*/ 26 w 53"/>
                    <a:gd name="T55" fmla="*/ 12 h 23"/>
                    <a:gd name="T56" fmla="*/ 30 w 53"/>
                    <a:gd name="T57" fmla="*/ 14 h 23"/>
                    <a:gd name="T58" fmla="*/ 34 w 53"/>
                    <a:gd name="T59" fmla="*/ 14 h 23"/>
                    <a:gd name="T60" fmla="*/ 37 w 53"/>
                    <a:gd name="T61" fmla="*/ 14 h 23"/>
                    <a:gd name="T62" fmla="*/ 41 w 53"/>
                    <a:gd name="T63" fmla="*/ 12 h 23"/>
                    <a:gd name="T64" fmla="*/ 43 w 53"/>
                    <a:gd name="T65" fmla="*/ 12 h 23"/>
                    <a:gd name="T66" fmla="*/ 43 w 53"/>
                    <a:gd name="T67" fmla="*/ 10 h 23"/>
                    <a:gd name="T68" fmla="*/ 43 w 53"/>
                    <a:gd name="T69" fmla="*/ 10 h 23"/>
                    <a:gd name="T70" fmla="*/ 41 w 53"/>
                    <a:gd name="T71" fmla="*/ 8 h 23"/>
                    <a:gd name="T72" fmla="*/ 37 w 53"/>
                    <a:gd name="T73" fmla="*/ 8 h 23"/>
                    <a:gd name="T74" fmla="*/ 34 w 53"/>
                    <a:gd name="T75" fmla="*/ 6 h 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3"/>
                    <a:gd name="T115" fmla="*/ 0 h 23"/>
                    <a:gd name="T116" fmla="*/ 53 w 53"/>
                    <a:gd name="T117" fmla="*/ 23 h 2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3" h="23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46" y="6"/>
                      </a:lnTo>
                      <a:lnTo>
                        <a:pt x="48" y="8"/>
                      </a:lnTo>
                      <a:lnTo>
                        <a:pt x="50" y="8"/>
                      </a:lnTo>
                      <a:lnTo>
                        <a:pt x="51" y="8"/>
                      </a:lnTo>
                      <a:lnTo>
                        <a:pt x="51" y="10"/>
                      </a:lnTo>
                      <a:lnTo>
                        <a:pt x="53" y="10"/>
                      </a:lnTo>
                      <a:lnTo>
                        <a:pt x="53" y="12"/>
                      </a:lnTo>
                      <a:lnTo>
                        <a:pt x="53" y="14"/>
                      </a:lnTo>
                      <a:lnTo>
                        <a:pt x="51" y="17"/>
                      </a:lnTo>
                      <a:lnTo>
                        <a:pt x="50" y="19"/>
                      </a:lnTo>
                      <a:lnTo>
                        <a:pt x="48" y="21"/>
                      </a:lnTo>
                      <a:lnTo>
                        <a:pt x="44" y="21"/>
                      </a:lnTo>
                      <a:lnTo>
                        <a:pt x="41" y="23"/>
                      </a:lnTo>
                      <a:lnTo>
                        <a:pt x="37" y="23"/>
                      </a:lnTo>
                      <a:lnTo>
                        <a:pt x="34" y="23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21" y="21"/>
                      </a:lnTo>
                      <a:lnTo>
                        <a:pt x="18" y="21"/>
                      </a:lnTo>
                      <a:lnTo>
                        <a:pt x="16" y="17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34" y="6"/>
                      </a:move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5" y="14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41" y="12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3" y="8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1" name="Freeform 629"/>
                <p:cNvSpPr>
                  <a:spLocks noEditPoints="1"/>
                </p:cNvSpPr>
                <p:nvPr/>
              </p:nvSpPr>
              <p:spPr bwMode="auto">
                <a:xfrm>
                  <a:off x="3237" y="3483"/>
                  <a:ext cx="50" cy="20"/>
                </a:xfrm>
                <a:custGeom>
                  <a:avLst/>
                  <a:gdLst>
                    <a:gd name="T0" fmla="*/ 0 w 50"/>
                    <a:gd name="T1" fmla="*/ 20 h 20"/>
                    <a:gd name="T2" fmla="*/ 0 w 50"/>
                    <a:gd name="T3" fmla="*/ 8 h 20"/>
                    <a:gd name="T4" fmla="*/ 0 w 50"/>
                    <a:gd name="T5" fmla="*/ 6 h 20"/>
                    <a:gd name="T6" fmla="*/ 2 w 50"/>
                    <a:gd name="T7" fmla="*/ 6 h 20"/>
                    <a:gd name="T8" fmla="*/ 4 w 50"/>
                    <a:gd name="T9" fmla="*/ 4 h 20"/>
                    <a:gd name="T10" fmla="*/ 5 w 50"/>
                    <a:gd name="T11" fmla="*/ 2 h 20"/>
                    <a:gd name="T12" fmla="*/ 7 w 50"/>
                    <a:gd name="T13" fmla="*/ 2 h 20"/>
                    <a:gd name="T14" fmla="*/ 9 w 50"/>
                    <a:gd name="T15" fmla="*/ 2 h 20"/>
                    <a:gd name="T16" fmla="*/ 13 w 50"/>
                    <a:gd name="T17" fmla="*/ 0 h 20"/>
                    <a:gd name="T18" fmla="*/ 16 w 50"/>
                    <a:gd name="T19" fmla="*/ 0 h 20"/>
                    <a:gd name="T20" fmla="*/ 20 w 50"/>
                    <a:gd name="T21" fmla="*/ 0 h 20"/>
                    <a:gd name="T22" fmla="*/ 21 w 50"/>
                    <a:gd name="T23" fmla="*/ 2 h 20"/>
                    <a:gd name="T24" fmla="*/ 25 w 50"/>
                    <a:gd name="T25" fmla="*/ 2 h 20"/>
                    <a:gd name="T26" fmla="*/ 27 w 50"/>
                    <a:gd name="T27" fmla="*/ 4 h 20"/>
                    <a:gd name="T28" fmla="*/ 29 w 50"/>
                    <a:gd name="T29" fmla="*/ 4 h 20"/>
                    <a:gd name="T30" fmla="*/ 30 w 50"/>
                    <a:gd name="T31" fmla="*/ 6 h 20"/>
                    <a:gd name="T32" fmla="*/ 32 w 50"/>
                    <a:gd name="T33" fmla="*/ 8 h 20"/>
                    <a:gd name="T34" fmla="*/ 32 w 50"/>
                    <a:gd name="T35" fmla="*/ 10 h 20"/>
                    <a:gd name="T36" fmla="*/ 32 w 50"/>
                    <a:gd name="T37" fmla="*/ 10 h 20"/>
                    <a:gd name="T38" fmla="*/ 32 w 50"/>
                    <a:gd name="T39" fmla="*/ 12 h 20"/>
                    <a:gd name="T40" fmla="*/ 32 w 50"/>
                    <a:gd name="T41" fmla="*/ 12 h 20"/>
                    <a:gd name="T42" fmla="*/ 32 w 50"/>
                    <a:gd name="T43" fmla="*/ 12 h 20"/>
                    <a:gd name="T44" fmla="*/ 41 w 50"/>
                    <a:gd name="T45" fmla="*/ 12 h 20"/>
                    <a:gd name="T46" fmla="*/ 45 w 50"/>
                    <a:gd name="T47" fmla="*/ 12 h 20"/>
                    <a:gd name="T48" fmla="*/ 50 w 50"/>
                    <a:gd name="T49" fmla="*/ 12 h 20"/>
                    <a:gd name="T50" fmla="*/ 50 w 50"/>
                    <a:gd name="T51" fmla="*/ 14 h 20"/>
                    <a:gd name="T52" fmla="*/ 50 w 50"/>
                    <a:gd name="T53" fmla="*/ 16 h 20"/>
                    <a:gd name="T54" fmla="*/ 50 w 50"/>
                    <a:gd name="T55" fmla="*/ 20 h 20"/>
                    <a:gd name="T56" fmla="*/ 38 w 50"/>
                    <a:gd name="T57" fmla="*/ 20 h 20"/>
                    <a:gd name="T58" fmla="*/ 25 w 50"/>
                    <a:gd name="T59" fmla="*/ 20 h 20"/>
                    <a:gd name="T60" fmla="*/ 13 w 50"/>
                    <a:gd name="T61" fmla="*/ 20 h 20"/>
                    <a:gd name="T62" fmla="*/ 0 w 50"/>
                    <a:gd name="T63" fmla="*/ 20 h 20"/>
                    <a:gd name="T64" fmla="*/ 0 w 50"/>
                    <a:gd name="T65" fmla="*/ 20 h 20"/>
                    <a:gd name="T66" fmla="*/ 21 w 50"/>
                    <a:gd name="T67" fmla="*/ 12 h 20"/>
                    <a:gd name="T68" fmla="*/ 21 w 50"/>
                    <a:gd name="T69" fmla="*/ 12 h 20"/>
                    <a:gd name="T70" fmla="*/ 21 w 50"/>
                    <a:gd name="T71" fmla="*/ 10 h 20"/>
                    <a:gd name="T72" fmla="*/ 21 w 50"/>
                    <a:gd name="T73" fmla="*/ 8 h 20"/>
                    <a:gd name="T74" fmla="*/ 20 w 50"/>
                    <a:gd name="T75" fmla="*/ 8 h 20"/>
                    <a:gd name="T76" fmla="*/ 20 w 50"/>
                    <a:gd name="T77" fmla="*/ 8 h 20"/>
                    <a:gd name="T78" fmla="*/ 18 w 50"/>
                    <a:gd name="T79" fmla="*/ 8 h 20"/>
                    <a:gd name="T80" fmla="*/ 16 w 50"/>
                    <a:gd name="T81" fmla="*/ 8 h 20"/>
                    <a:gd name="T82" fmla="*/ 14 w 50"/>
                    <a:gd name="T83" fmla="*/ 8 h 20"/>
                    <a:gd name="T84" fmla="*/ 13 w 50"/>
                    <a:gd name="T85" fmla="*/ 8 h 20"/>
                    <a:gd name="T86" fmla="*/ 13 w 50"/>
                    <a:gd name="T87" fmla="*/ 8 h 20"/>
                    <a:gd name="T88" fmla="*/ 11 w 50"/>
                    <a:gd name="T89" fmla="*/ 8 h 20"/>
                    <a:gd name="T90" fmla="*/ 11 w 50"/>
                    <a:gd name="T91" fmla="*/ 10 h 20"/>
                    <a:gd name="T92" fmla="*/ 11 w 50"/>
                    <a:gd name="T93" fmla="*/ 10 h 20"/>
                    <a:gd name="T94" fmla="*/ 11 w 50"/>
                    <a:gd name="T95" fmla="*/ 10 h 20"/>
                    <a:gd name="T96" fmla="*/ 11 w 50"/>
                    <a:gd name="T97" fmla="*/ 12 h 20"/>
                    <a:gd name="T98" fmla="*/ 11 w 50"/>
                    <a:gd name="T99" fmla="*/ 12 h 20"/>
                    <a:gd name="T100" fmla="*/ 11 w 50"/>
                    <a:gd name="T101" fmla="*/ 12 h 20"/>
                    <a:gd name="T102" fmla="*/ 21 w 50"/>
                    <a:gd name="T103" fmla="*/ 12 h 20"/>
                    <a:gd name="T104" fmla="*/ 21 w 50"/>
                    <a:gd name="T105" fmla="*/ 12 h 2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"/>
                    <a:gd name="T160" fmla="*/ 0 h 20"/>
                    <a:gd name="T161" fmla="*/ 50 w 50"/>
                    <a:gd name="T162" fmla="*/ 20 h 2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" h="20">
                      <a:moveTo>
                        <a:pt x="0" y="2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41" y="12"/>
                      </a:lnTo>
                      <a:lnTo>
                        <a:pt x="45" y="12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50" y="16"/>
                      </a:lnTo>
                      <a:lnTo>
                        <a:pt x="50" y="20"/>
                      </a:lnTo>
                      <a:lnTo>
                        <a:pt x="38" y="20"/>
                      </a:lnTo>
                      <a:lnTo>
                        <a:pt x="25" y="20"/>
                      </a:lnTo>
                      <a:lnTo>
                        <a:pt x="13" y="20"/>
                      </a:lnTo>
                      <a:lnTo>
                        <a:pt x="0" y="20"/>
                      </a:lnTo>
                      <a:close/>
                      <a:moveTo>
                        <a:pt x="21" y="12"/>
                      </a:move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2" name="Freeform 630"/>
                <p:cNvSpPr>
                  <a:spLocks/>
                </p:cNvSpPr>
                <p:nvPr/>
              </p:nvSpPr>
              <p:spPr bwMode="auto">
                <a:xfrm>
                  <a:off x="3250" y="3450"/>
                  <a:ext cx="37" cy="14"/>
                </a:xfrm>
                <a:custGeom>
                  <a:avLst/>
                  <a:gdLst>
                    <a:gd name="T0" fmla="*/ 1 w 37"/>
                    <a:gd name="T1" fmla="*/ 12 h 14"/>
                    <a:gd name="T2" fmla="*/ 1 w 37"/>
                    <a:gd name="T3" fmla="*/ 12 h 14"/>
                    <a:gd name="T4" fmla="*/ 1 w 37"/>
                    <a:gd name="T5" fmla="*/ 10 h 14"/>
                    <a:gd name="T6" fmla="*/ 1 w 37"/>
                    <a:gd name="T7" fmla="*/ 8 h 14"/>
                    <a:gd name="T8" fmla="*/ 7 w 37"/>
                    <a:gd name="T9" fmla="*/ 8 h 14"/>
                    <a:gd name="T10" fmla="*/ 5 w 37"/>
                    <a:gd name="T11" fmla="*/ 6 h 14"/>
                    <a:gd name="T12" fmla="*/ 5 w 37"/>
                    <a:gd name="T13" fmla="*/ 6 h 14"/>
                    <a:gd name="T14" fmla="*/ 1 w 37"/>
                    <a:gd name="T15" fmla="*/ 6 h 14"/>
                    <a:gd name="T16" fmla="*/ 1 w 37"/>
                    <a:gd name="T17" fmla="*/ 4 h 14"/>
                    <a:gd name="T18" fmla="*/ 1 w 37"/>
                    <a:gd name="T19" fmla="*/ 4 h 14"/>
                    <a:gd name="T20" fmla="*/ 0 w 37"/>
                    <a:gd name="T21" fmla="*/ 4 h 14"/>
                    <a:gd name="T22" fmla="*/ 0 w 37"/>
                    <a:gd name="T23" fmla="*/ 4 h 14"/>
                    <a:gd name="T24" fmla="*/ 0 w 37"/>
                    <a:gd name="T25" fmla="*/ 2 h 14"/>
                    <a:gd name="T26" fmla="*/ 1 w 37"/>
                    <a:gd name="T27" fmla="*/ 2 h 14"/>
                    <a:gd name="T28" fmla="*/ 1 w 37"/>
                    <a:gd name="T29" fmla="*/ 2 h 14"/>
                    <a:gd name="T30" fmla="*/ 1 w 37"/>
                    <a:gd name="T31" fmla="*/ 0 h 14"/>
                    <a:gd name="T32" fmla="*/ 5 w 37"/>
                    <a:gd name="T33" fmla="*/ 0 h 14"/>
                    <a:gd name="T34" fmla="*/ 7 w 37"/>
                    <a:gd name="T35" fmla="*/ 2 h 14"/>
                    <a:gd name="T36" fmla="*/ 10 w 37"/>
                    <a:gd name="T37" fmla="*/ 2 h 14"/>
                    <a:gd name="T38" fmla="*/ 12 w 37"/>
                    <a:gd name="T39" fmla="*/ 2 h 14"/>
                    <a:gd name="T40" fmla="*/ 10 w 37"/>
                    <a:gd name="T41" fmla="*/ 2 h 14"/>
                    <a:gd name="T42" fmla="*/ 10 w 37"/>
                    <a:gd name="T43" fmla="*/ 4 h 14"/>
                    <a:gd name="T44" fmla="*/ 10 w 37"/>
                    <a:gd name="T45" fmla="*/ 4 h 14"/>
                    <a:gd name="T46" fmla="*/ 10 w 37"/>
                    <a:gd name="T47" fmla="*/ 4 h 14"/>
                    <a:gd name="T48" fmla="*/ 10 w 37"/>
                    <a:gd name="T49" fmla="*/ 4 h 14"/>
                    <a:gd name="T50" fmla="*/ 12 w 37"/>
                    <a:gd name="T51" fmla="*/ 6 h 14"/>
                    <a:gd name="T52" fmla="*/ 12 w 37"/>
                    <a:gd name="T53" fmla="*/ 6 h 14"/>
                    <a:gd name="T54" fmla="*/ 14 w 37"/>
                    <a:gd name="T55" fmla="*/ 6 h 14"/>
                    <a:gd name="T56" fmla="*/ 16 w 37"/>
                    <a:gd name="T57" fmla="*/ 6 h 14"/>
                    <a:gd name="T58" fmla="*/ 17 w 37"/>
                    <a:gd name="T59" fmla="*/ 6 h 14"/>
                    <a:gd name="T60" fmla="*/ 21 w 37"/>
                    <a:gd name="T61" fmla="*/ 6 h 14"/>
                    <a:gd name="T62" fmla="*/ 25 w 37"/>
                    <a:gd name="T63" fmla="*/ 6 h 14"/>
                    <a:gd name="T64" fmla="*/ 30 w 37"/>
                    <a:gd name="T65" fmla="*/ 6 h 14"/>
                    <a:gd name="T66" fmla="*/ 33 w 37"/>
                    <a:gd name="T67" fmla="*/ 6 h 14"/>
                    <a:gd name="T68" fmla="*/ 37 w 37"/>
                    <a:gd name="T69" fmla="*/ 6 h 14"/>
                    <a:gd name="T70" fmla="*/ 37 w 37"/>
                    <a:gd name="T71" fmla="*/ 12 h 14"/>
                    <a:gd name="T72" fmla="*/ 28 w 37"/>
                    <a:gd name="T73" fmla="*/ 14 h 14"/>
                    <a:gd name="T74" fmla="*/ 19 w 37"/>
                    <a:gd name="T75" fmla="*/ 14 h 14"/>
                    <a:gd name="T76" fmla="*/ 10 w 37"/>
                    <a:gd name="T77" fmla="*/ 14 h 14"/>
                    <a:gd name="T78" fmla="*/ 1 w 37"/>
                    <a:gd name="T79" fmla="*/ 12 h 1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7"/>
                    <a:gd name="T121" fmla="*/ 0 h 14"/>
                    <a:gd name="T122" fmla="*/ 37 w 37"/>
                    <a:gd name="T123" fmla="*/ 14 h 1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7" h="14">
                      <a:moveTo>
                        <a:pt x="1" y="12"/>
                      </a:move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5" y="6"/>
                      </a:lnTo>
                      <a:lnTo>
                        <a:pt x="30" y="6"/>
                      </a:lnTo>
                      <a:lnTo>
                        <a:pt x="33" y="6"/>
                      </a:lnTo>
                      <a:lnTo>
                        <a:pt x="37" y="6"/>
                      </a:lnTo>
                      <a:lnTo>
                        <a:pt x="37" y="12"/>
                      </a:lnTo>
                      <a:lnTo>
                        <a:pt x="28" y="14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3" name="Freeform 631"/>
                <p:cNvSpPr>
                  <a:spLocks noEditPoints="1"/>
                </p:cNvSpPr>
                <p:nvPr/>
              </p:nvSpPr>
              <p:spPr bwMode="auto">
                <a:xfrm>
                  <a:off x="3250" y="3419"/>
                  <a:ext cx="37" cy="19"/>
                </a:xfrm>
                <a:custGeom>
                  <a:avLst/>
                  <a:gdLst>
                    <a:gd name="T0" fmla="*/ 19 w 37"/>
                    <a:gd name="T1" fmla="*/ 19 h 19"/>
                    <a:gd name="T2" fmla="*/ 12 w 37"/>
                    <a:gd name="T3" fmla="*/ 19 h 19"/>
                    <a:gd name="T4" fmla="*/ 8 w 37"/>
                    <a:gd name="T5" fmla="*/ 19 h 19"/>
                    <a:gd name="T6" fmla="*/ 5 w 37"/>
                    <a:gd name="T7" fmla="*/ 17 h 19"/>
                    <a:gd name="T8" fmla="*/ 3 w 37"/>
                    <a:gd name="T9" fmla="*/ 14 h 19"/>
                    <a:gd name="T10" fmla="*/ 1 w 37"/>
                    <a:gd name="T11" fmla="*/ 14 h 19"/>
                    <a:gd name="T12" fmla="*/ 0 w 37"/>
                    <a:gd name="T13" fmla="*/ 12 h 19"/>
                    <a:gd name="T14" fmla="*/ 0 w 37"/>
                    <a:gd name="T15" fmla="*/ 10 h 19"/>
                    <a:gd name="T16" fmla="*/ 0 w 37"/>
                    <a:gd name="T17" fmla="*/ 8 h 19"/>
                    <a:gd name="T18" fmla="*/ 1 w 37"/>
                    <a:gd name="T19" fmla="*/ 6 h 19"/>
                    <a:gd name="T20" fmla="*/ 5 w 37"/>
                    <a:gd name="T21" fmla="*/ 4 h 19"/>
                    <a:gd name="T22" fmla="*/ 7 w 37"/>
                    <a:gd name="T23" fmla="*/ 2 h 19"/>
                    <a:gd name="T24" fmla="*/ 10 w 37"/>
                    <a:gd name="T25" fmla="*/ 2 h 19"/>
                    <a:gd name="T26" fmla="*/ 12 w 37"/>
                    <a:gd name="T27" fmla="*/ 2 h 19"/>
                    <a:gd name="T28" fmla="*/ 16 w 37"/>
                    <a:gd name="T29" fmla="*/ 0 h 19"/>
                    <a:gd name="T30" fmla="*/ 19 w 37"/>
                    <a:gd name="T31" fmla="*/ 0 h 19"/>
                    <a:gd name="T32" fmla="*/ 23 w 37"/>
                    <a:gd name="T33" fmla="*/ 0 h 19"/>
                    <a:gd name="T34" fmla="*/ 26 w 37"/>
                    <a:gd name="T35" fmla="*/ 2 h 19"/>
                    <a:gd name="T36" fmla="*/ 30 w 37"/>
                    <a:gd name="T37" fmla="*/ 2 h 19"/>
                    <a:gd name="T38" fmla="*/ 32 w 37"/>
                    <a:gd name="T39" fmla="*/ 2 h 19"/>
                    <a:gd name="T40" fmla="*/ 33 w 37"/>
                    <a:gd name="T41" fmla="*/ 4 h 19"/>
                    <a:gd name="T42" fmla="*/ 35 w 37"/>
                    <a:gd name="T43" fmla="*/ 6 h 19"/>
                    <a:gd name="T44" fmla="*/ 37 w 37"/>
                    <a:gd name="T45" fmla="*/ 8 h 19"/>
                    <a:gd name="T46" fmla="*/ 37 w 37"/>
                    <a:gd name="T47" fmla="*/ 10 h 19"/>
                    <a:gd name="T48" fmla="*/ 37 w 37"/>
                    <a:gd name="T49" fmla="*/ 12 h 19"/>
                    <a:gd name="T50" fmla="*/ 35 w 37"/>
                    <a:gd name="T51" fmla="*/ 14 h 19"/>
                    <a:gd name="T52" fmla="*/ 33 w 37"/>
                    <a:gd name="T53" fmla="*/ 17 h 19"/>
                    <a:gd name="T54" fmla="*/ 30 w 37"/>
                    <a:gd name="T55" fmla="*/ 19 h 19"/>
                    <a:gd name="T56" fmla="*/ 26 w 37"/>
                    <a:gd name="T57" fmla="*/ 19 h 19"/>
                    <a:gd name="T58" fmla="*/ 19 w 37"/>
                    <a:gd name="T59" fmla="*/ 19 h 19"/>
                    <a:gd name="T60" fmla="*/ 19 w 37"/>
                    <a:gd name="T61" fmla="*/ 19 h 19"/>
                    <a:gd name="T62" fmla="*/ 19 w 37"/>
                    <a:gd name="T63" fmla="*/ 12 h 19"/>
                    <a:gd name="T64" fmla="*/ 21 w 37"/>
                    <a:gd name="T65" fmla="*/ 12 h 19"/>
                    <a:gd name="T66" fmla="*/ 23 w 37"/>
                    <a:gd name="T67" fmla="*/ 12 h 19"/>
                    <a:gd name="T68" fmla="*/ 26 w 37"/>
                    <a:gd name="T69" fmla="*/ 12 h 19"/>
                    <a:gd name="T70" fmla="*/ 28 w 37"/>
                    <a:gd name="T71" fmla="*/ 12 h 19"/>
                    <a:gd name="T72" fmla="*/ 28 w 37"/>
                    <a:gd name="T73" fmla="*/ 12 h 19"/>
                    <a:gd name="T74" fmla="*/ 28 w 37"/>
                    <a:gd name="T75" fmla="*/ 10 h 19"/>
                    <a:gd name="T76" fmla="*/ 28 w 37"/>
                    <a:gd name="T77" fmla="*/ 10 h 19"/>
                    <a:gd name="T78" fmla="*/ 28 w 37"/>
                    <a:gd name="T79" fmla="*/ 8 h 19"/>
                    <a:gd name="T80" fmla="*/ 28 w 37"/>
                    <a:gd name="T81" fmla="*/ 8 h 19"/>
                    <a:gd name="T82" fmla="*/ 28 w 37"/>
                    <a:gd name="T83" fmla="*/ 8 h 19"/>
                    <a:gd name="T84" fmla="*/ 26 w 37"/>
                    <a:gd name="T85" fmla="*/ 8 h 19"/>
                    <a:gd name="T86" fmla="*/ 25 w 37"/>
                    <a:gd name="T87" fmla="*/ 6 h 19"/>
                    <a:gd name="T88" fmla="*/ 23 w 37"/>
                    <a:gd name="T89" fmla="*/ 6 h 19"/>
                    <a:gd name="T90" fmla="*/ 21 w 37"/>
                    <a:gd name="T91" fmla="*/ 6 h 19"/>
                    <a:gd name="T92" fmla="*/ 19 w 37"/>
                    <a:gd name="T93" fmla="*/ 6 h 19"/>
                    <a:gd name="T94" fmla="*/ 17 w 37"/>
                    <a:gd name="T95" fmla="*/ 6 h 19"/>
                    <a:gd name="T96" fmla="*/ 16 w 37"/>
                    <a:gd name="T97" fmla="*/ 6 h 19"/>
                    <a:gd name="T98" fmla="*/ 14 w 37"/>
                    <a:gd name="T99" fmla="*/ 6 h 19"/>
                    <a:gd name="T100" fmla="*/ 12 w 37"/>
                    <a:gd name="T101" fmla="*/ 8 h 19"/>
                    <a:gd name="T102" fmla="*/ 10 w 37"/>
                    <a:gd name="T103" fmla="*/ 8 h 19"/>
                    <a:gd name="T104" fmla="*/ 10 w 37"/>
                    <a:gd name="T105" fmla="*/ 8 h 19"/>
                    <a:gd name="T106" fmla="*/ 10 w 37"/>
                    <a:gd name="T107" fmla="*/ 8 h 19"/>
                    <a:gd name="T108" fmla="*/ 10 w 37"/>
                    <a:gd name="T109" fmla="*/ 10 h 19"/>
                    <a:gd name="T110" fmla="*/ 10 w 37"/>
                    <a:gd name="T111" fmla="*/ 10 h 19"/>
                    <a:gd name="T112" fmla="*/ 10 w 37"/>
                    <a:gd name="T113" fmla="*/ 12 h 19"/>
                    <a:gd name="T114" fmla="*/ 10 w 37"/>
                    <a:gd name="T115" fmla="*/ 12 h 19"/>
                    <a:gd name="T116" fmla="*/ 12 w 37"/>
                    <a:gd name="T117" fmla="*/ 12 h 19"/>
                    <a:gd name="T118" fmla="*/ 16 w 37"/>
                    <a:gd name="T119" fmla="*/ 12 h 19"/>
                    <a:gd name="T120" fmla="*/ 17 w 37"/>
                    <a:gd name="T121" fmla="*/ 12 h 19"/>
                    <a:gd name="T122" fmla="*/ 19 w 37"/>
                    <a:gd name="T123" fmla="*/ 12 h 19"/>
                    <a:gd name="T124" fmla="*/ 19 w 37"/>
                    <a:gd name="T125" fmla="*/ 12 h 1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"/>
                    <a:gd name="T190" fmla="*/ 0 h 19"/>
                    <a:gd name="T191" fmla="*/ 37 w 37"/>
                    <a:gd name="T192" fmla="*/ 19 h 1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" h="19">
                      <a:moveTo>
                        <a:pt x="19" y="19"/>
                      </a:move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5" y="14"/>
                      </a:lnTo>
                      <a:lnTo>
                        <a:pt x="33" y="17"/>
                      </a:lnTo>
                      <a:lnTo>
                        <a:pt x="30" y="19"/>
                      </a:lnTo>
                      <a:lnTo>
                        <a:pt x="26" y="19"/>
                      </a:lnTo>
                      <a:lnTo>
                        <a:pt x="19" y="19"/>
                      </a:lnTo>
                      <a:close/>
                      <a:moveTo>
                        <a:pt x="19" y="12"/>
                      </a:move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6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4" name="Freeform 632"/>
                <p:cNvSpPr>
                  <a:spLocks noEditPoints="1"/>
                </p:cNvSpPr>
                <p:nvPr/>
              </p:nvSpPr>
              <p:spPr bwMode="auto">
                <a:xfrm>
                  <a:off x="3250" y="3382"/>
                  <a:ext cx="50" cy="19"/>
                </a:xfrm>
                <a:custGeom>
                  <a:avLst/>
                  <a:gdLst>
                    <a:gd name="T0" fmla="*/ 1 w 50"/>
                    <a:gd name="T1" fmla="*/ 19 h 19"/>
                    <a:gd name="T2" fmla="*/ 7 w 50"/>
                    <a:gd name="T3" fmla="*/ 13 h 19"/>
                    <a:gd name="T4" fmla="*/ 5 w 50"/>
                    <a:gd name="T5" fmla="*/ 13 h 19"/>
                    <a:gd name="T6" fmla="*/ 1 w 50"/>
                    <a:gd name="T7" fmla="*/ 11 h 19"/>
                    <a:gd name="T8" fmla="*/ 1 w 50"/>
                    <a:gd name="T9" fmla="*/ 11 h 19"/>
                    <a:gd name="T10" fmla="*/ 0 w 50"/>
                    <a:gd name="T11" fmla="*/ 8 h 19"/>
                    <a:gd name="T12" fmla="*/ 1 w 50"/>
                    <a:gd name="T13" fmla="*/ 4 h 19"/>
                    <a:gd name="T14" fmla="*/ 5 w 50"/>
                    <a:gd name="T15" fmla="*/ 2 h 19"/>
                    <a:gd name="T16" fmla="*/ 12 w 50"/>
                    <a:gd name="T17" fmla="*/ 0 h 19"/>
                    <a:gd name="T18" fmla="*/ 23 w 50"/>
                    <a:gd name="T19" fmla="*/ 0 h 19"/>
                    <a:gd name="T20" fmla="*/ 30 w 50"/>
                    <a:gd name="T21" fmla="*/ 2 h 19"/>
                    <a:gd name="T22" fmla="*/ 35 w 50"/>
                    <a:gd name="T23" fmla="*/ 6 h 19"/>
                    <a:gd name="T24" fmla="*/ 37 w 50"/>
                    <a:gd name="T25" fmla="*/ 8 h 19"/>
                    <a:gd name="T26" fmla="*/ 37 w 50"/>
                    <a:gd name="T27" fmla="*/ 8 h 19"/>
                    <a:gd name="T28" fmla="*/ 35 w 50"/>
                    <a:gd name="T29" fmla="*/ 11 h 19"/>
                    <a:gd name="T30" fmla="*/ 35 w 50"/>
                    <a:gd name="T31" fmla="*/ 13 h 19"/>
                    <a:gd name="T32" fmla="*/ 50 w 50"/>
                    <a:gd name="T33" fmla="*/ 13 h 19"/>
                    <a:gd name="T34" fmla="*/ 50 w 50"/>
                    <a:gd name="T35" fmla="*/ 19 h 19"/>
                    <a:gd name="T36" fmla="*/ 21 w 50"/>
                    <a:gd name="T37" fmla="*/ 13 h 19"/>
                    <a:gd name="T38" fmla="*/ 25 w 50"/>
                    <a:gd name="T39" fmla="*/ 13 h 19"/>
                    <a:gd name="T40" fmla="*/ 26 w 50"/>
                    <a:gd name="T41" fmla="*/ 11 h 19"/>
                    <a:gd name="T42" fmla="*/ 26 w 50"/>
                    <a:gd name="T43" fmla="*/ 11 h 19"/>
                    <a:gd name="T44" fmla="*/ 26 w 50"/>
                    <a:gd name="T45" fmla="*/ 8 h 19"/>
                    <a:gd name="T46" fmla="*/ 25 w 50"/>
                    <a:gd name="T47" fmla="*/ 8 h 19"/>
                    <a:gd name="T48" fmla="*/ 23 w 50"/>
                    <a:gd name="T49" fmla="*/ 6 h 19"/>
                    <a:gd name="T50" fmla="*/ 19 w 50"/>
                    <a:gd name="T51" fmla="*/ 6 h 19"/>
                    <a:gd name="T52" fmla="*/ 16 w 50"/>
                    <a:gd name="T53" fmla="*/ 6 h 19"/>
                    <a:gd name="T54" fmla="*/ 12 w 50"/>
                    <a:gd name="T55" fmla="*/ 8 h 19"/>
                    <a:gd name="T56" fmla="*/ 10 w 50"/>
                    <a:gd name="T57" fmla="*/ 8 h 19"/>
                    <a:gd name="T58" fmla="*/ 10 w 50"/>
                    <a:gd name="T59" fmla="*/ 11 h 19"/>
                    <a:gd name="T60" fmla="*/ 10 w 50"/>
                    <a:gd name="T61" fmla="*/ 11 h 19"/>
                    <a:gd name="T62" fmla="*/ 16 w 50"/>
                    <a:gd name="T63" fmla="*/ 13 h 19"/>
                    <a:gd name="T64" fmla="*/ 19 w 50"/>
                    <a:gd name="T65" fmla="*/ 13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9"/>
                    <a:gd name="T101" fmla="*/ 50 w 50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9">
                      <a:moveTo>
                        <a:pt x="50" y="19"/>
                      </a:moveTo>
                      <a:lnTo>
                        <a:pt x="1" y="19"/>
                      </a:lnTo>
                      <a:lnTo>
                        <a:pt x="1" y="13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3" y="11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30" y="2"/>
                      </a:lnTo>
                      <a:lnTo>
                        <a:pt x="33" y="2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35" y="13"/>
                      </a:lnTo>
                      <a:lnTo>
                        <a:pt x="33" y="13"/>
                      </a:lnTo>
                      <a:lnTo>
                        <a:pt x="50" y="13"/>
                      </a:lnTo>
                      <a:lnTo>
                        <a:pt x="50" y="19"/>
                      </a:lnTo>
                      <a:close/>
                      <a:moveTo>
                        <a:pt x="19" y="13"/>
                      </a:move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6" y="11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12" y="13"/>
                      </a:lnTo>
                      <a:lnTo>
                        <a:pt x="16" y="13"/>
                      </a:lnTo>
                      <a:lnTo>
                        <a:pt x="17" y="13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5" name="Freeform 633"/>
                <p:cNvSpPr>
                  <a:spLocks noEditPoints="1"/>
                </p:cNvSpPr>
                <p:nvPr/>
              </p:nvSpPr>
              <p:spPr bwMode="auto">
                <a:xfrm>
                  <a:off x="3250" y="3345"/>
                  <a:ext cx="37" cy="19"/>
                </a:xfrm>
                <a:custGeom>
                  <a:avLst/>
                  <a:gdLst>
                    <a:gd name="T0" fmla="*/ 12 w 37"/>
                    <a:gd name="T1" fmla="*/ 19 h 19"/>
                    <a:gd name="T2" fmla="*/ 8 w 37"/>
                    <a:gd name="T3" fmla="*/ 19 h 19"/>
                    <a:gd name="T4" fmla="*/ 7 w 37"/>
                    <a:gd name="T5" fmla="*/ 19 h 19"/>
                    <a:gd name="T6" fmla="*/ 5 w 37"/>
                    <a:gd name="T7" fmla="*/ 17 h 19"/>
                    <a:gd name="T8" fmla="*/ 3 w 37"/>
                    <a:gd name="T9" fmla="*/ 17 h 19"/>
                    <a:gd name="T10" fmla="*/ 1 w 37"/>
                    <a:gd name="T11" fmla="*/ 15 h 19"/>
                    <a:gd name="T12" fmla="*/ 1 w 37"/>
                    <a:gd name="T13" fmla="*/ 13 h 19"/>
                    <a:gd name="T14" fmla="*/ 0 w 37"/>
                    <a:gd name="T15" fmla="*/ 13 h 19"/>
                    <a:gd name="T16" fmla="*/ 0 w 37"/>
                    <a:gd name="T17" fmla="*/ 9 h 19"/>
                    <a:gd name="T18" fmla="*/ 1 w 37"/>
                    <a:gd name="T19" fmla="*/ 7 h 19"/>
                    <a:gd name="T20" fmla="*/ 1 w 37"/>
                    <a:gd name="T21" fmla="*/ 5 h 19"/>
                    <a:gd name="T22" fmla="*/ 3 w 37"/>
                    <a:gd name="T23" fmla="*/ 5 h 19"/>
                    <a:gd name="T24" fmla="*/ 8 w 37"/>
                    <a:gd name="T25" fmla="*/ 3 h 19"/>
                    <a:gd name="T26" fmla="*/ 12 w 37"/>
                    <a:gd name="T27" fmla="*/ 3 h 19"/>
                    <a:gd name="T28" fmla="*/ 14 w 37"/>
                    <a:gd name="T29" fmla="*/ 0 h 19"/>
                    <a:gd name="T30" fmla="*/ 25 w 37"/>
                    <a:gd name="T31" fmla="*/ 0 h 19"/>
                    <a:gd name="T32" fmla="*/ 33 w 37"/>
                    <a:gd name="T33" fmla="*/ 0 h 19"/>
                    <a:gd name="T34" fmla="*/ 35 w 37"/>
                    <a:gd name="T35" fmla="*/ 0 h 19"/>
                    <a:gd name="T36" fmla="*/ 37 w 37"/>
                    <a:gd name="T37" fmla="*/ 7 h 19"/>
                    <a:gd name="T38" fmla="*/ 35 w 37"/>
                    <a:gd name="T39" fmla="*/ 7 h 19"/>
                    <a:gd name="T40" fmla="*/ 33 w 37"/>
                    <a:gd name="T41" fmla="*/ 7 h 19"/>
                    <a:gd name="T42" fmla="*/ 33 w 37"/>
                    <a:gd name="T43" fmla="*/ 7 h 19"/>
                    <a:gd name="T44" fmla="*/ 33 w 37"/>
                    <a:gd name="T45" fmla="*/ 9 h 19"/>
                    <a:gd name="T46" fmla="*/ 35 w 37"/>
                    <a:gd name="T47" fmla="*/ 9 h 19"/>
                    <a:gd name="T48" fmla="*/ 37 w 37"/>
                    <a:gd name="T49" fmla="*/ 11 h 19"/>
                    <a:gd name="T50" fmla="*/ 37 w 37"/>
                    <a:gd name="T51" fmla="*/ 13 h 19"/>
                    <a:gd name="T52" fmla="*/ 37 w 37"/>
                    <a:gd name="T53" fmla="*/ 15 h 19"/>
                    <a:gd name="T54" fmla="*/ 35 w 37"/>
                    <a:gd name="T55" fmla="*/ 17 h 19"/>
                    <a:gd name="T56" fmla="*/ 30 w 37"/>
                    <a:gd name="T57" fmla="*/ 19 h 19"/>
                    <a:gd name="T58" fmla="*/ 26 w 37"/>
                    <a:gd name="T59" fmla="*/ 19 h 19"/>
                    <a:gd name="T60" fmla="*/ 19 w 37"/>
                    <a:gd name="T61" fmla="*/ 17 h 19"/>
                    <a:gd name="T62" fmla="*/ 17 w 37"/>
                    <a:gd name="T63" fmla="*/ 17 h 19"/>
                    <a:gd name="T64" fmla="*/ 16 w 37"/>
                    <a:gd name="T65" fmla="*/ 13 h 19"/>
                    <a:gd name="T66" fmla="*/ 16 w 37"/>
                    <a:gd name="T67" fmla="*/ 11 h 19"/>
                    <a:gd name="T68" fmla="*/ 14 w 37"/>
                    <a:gd name="T69" fmla="*/ 9 h 19"/>
                    <a:gd name="T70" fmla="*/ 14 w 37"/>
                    <a:gd name="T71" fmla="*/ 9 h 19"/>
                    <a:gd name="T72" fmla="*/ 12 w 37"/>
                    <a:gd name="T73" fmla="*/ 7 h 19"/>
                    <a:gd name="T74" fmla="*/ 10 w 37"/>
                    <a:gd name="T75" fmla="*/ 9 h 19"/>
                    <a:gd name="T76" fmla="*/ 8 w 37"/>
                    <a:gd name="T77" fmla="*/ 9 h 19"/>
                    <a:gd name="T78" fmla="*/ 8 w 37"/>
                    <a:gd name="T79" fmla="*/ 11 h 19"/>
                    <a:gd name="T80" fmla="*/ 8 w 37"/>
                    <a:gd name="T81" fmla="*/ 11 h 19"/>
                    <a:gd name="T82" fmla="*/ 10 w 37"/>
                    <a:gd name="T83" fmla="*/ 13 h 19"/>
                    <a:gd name="T84" fmla="*/ 12 w 37"/>
                    <a:gd name="T85" fmla="*/ 13 h 19"/>
                    <a:gd name="T86" fmla="*/ 19 w 37"/>
                    <a:gd name="T87" fmla="*/ 7 h 19"/>
                    <a:gd name="T88" fmla="*/ 21 w 37"/>
                    <a:gd name="T89" fmla="*/ 9 h 19"/>
                    <a:gd name="T90" fmla="*/ 21 w 37"/>
                    <a:gd name="T91" fmla="*/ 11 h 19"/>
                    <a:gd name="T92" fmla="*/ 23 w 37"/>
                    <a:gd name="T93" fmla="*/ 13 h 19"/>
                    <a:gd name="T94" fmla="*/ 23 w 37"/>
                    <a:gd name="T95" fmla="*/ 13 h 19"/>
                    <a:gd name="T96" fmla="*/ 25 w 37"/>
                    <a:gd name="T97" fmla="*/ 13 h 19"/>
                    <a:gd name="T98" fmla="*/ 26 w 37"/>
                    <a:gd name="T99" fmla="*/ 13 h 19"/>
                    <a:gd name="T100" fmla="*/ 28 w 37"/>
                    <a:gd name="T101" fmla="*/ 13 h 19"/>
                    <a:gd name="T102" fmla="*/ 28 w 37"/>
                    <a:gd name="T103" fmla="*/ 13 h 19"/>
                    <a:gd name="T104" fmla="*/ 30 w 37"/>
                    <a:gd name="T105" fmla="*/ 13 h 19"/>
                    <a:gd name="T106" fmla="*/ 30 w 37"/>
                    <a:gd name="T107" fmla="*/ 11 h 19"/>
                    <a:gd name="T108" fmla="*/ 30 w 37"/>
                    <a:gd name="T109" fmla="*/ 11 h 19"/>
                    <a:gd name="T110" fmla="*/ 28 w 37"/>
                    <a:gd name="T111" fmla="*/ 9 h 19"/>
                    <a:gd name="T112" fmla="*/ 26 w 37"/>
                    <a:gd name="T113" fmla="*/ 9 h 19"/>
                    <a:gd name="T114" fmla="*/ 25 w 37"/>
                    <a:gd name="T115" fmla="*/ 9 h 19"/>
                    <a:gd name="T116" fmla="*/ 23 w 37"/>
                    <a:gd name="T117" fmla="*/ 7 h 19"/>
                    <a:gd name="T118" fmla="*/ 21 w 37"/>
                    <a:gd name="T119" fmla="*/ 7 h 19"/>
                    <a:gd name="T120" fmla="*/ 19 w 37"/>
                    <a:gd name="T121" fmla="*/ 7 h 1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"/>
                    <a:gd name="T184" fmla="*/ 0 h 19"/>
                    <a:gd name="T185" fmla="*/ 37 w 37"/>
                    <a:gd name="T186" fmla="*/ 19 h 1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" h="19">
                      <a:moveTo>
                        <a:pt x="12" y="13"/>
                      </a:move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3" y="7"/>
                      </a:lnTo>
                      <a:lnTo>
                        <a:pt x="32" y="7"/>
                      </a:lnTo>
                      <a:lnTo>
                        <a:pt x="33" y="9"/>
                      </a:lnTo>
                      <a:lnTo>
                        <a:pt x="35" y="9"/>
                      </a:lnTo>
                      <a:lnTo>
                        <a:pt x="35" y="11"/>
                      </a:lnTo>
                      <a:lnTo>
                        <a:pt x="37" y="11"/>
                      </a:lnTo>
                      <a:lnTo>
                        <a:pt x="37" y="13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3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1" y="19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4" y="9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10" y="13"/>
                      </a:lnTo>
                      <a:lnTo>
                        <a:pt x="12" y="13"/>
                      </a:lnTo>
                      <a:close/>
                      <a:moveTo>
                        <a:pt x="19" y="7"/>
                      </a:moveTo>
                      <a:lnTo>
                        <a:pt x="21" y="9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8" y="13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1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6" name="Freeform 634"/>
                <p:cNvSpPr>
                  <a:spLocks/>
                </p:cNvSpPr>
                <p:nvPr/>
              </p:nvSpPr>
              <p:spPr bwMode="auto">
                <a:xfrm>
                  <a:off x="3250" y="3309"/>
                  <a:ext cx="37" cy="18"/>
                </a:xfrm>
                <a:custGeom>
                  <a:avLst/>
                  <a:gdLst>
                    <a:gd name="T0" fmla="*/ 1 w 37"/>
                    <a:gd name="T1" fmla="*/ 18 h 18"/>
                    <a:gd name="T2" fmla="*/ 1 w 37"/>
                    <a:gd name="T3" fmla="*/ 12 h 18"/>
                    <a:gd name="T4" fmla="*/ 7 w 37"/>
                    <a:gd name="T5" fmla="*/ 12 h 18"/>
                    <a:gd name="T6" fmla="*/ 5 w 37"/>
                    <a:gd name="T7" fmla="*/ 12 h 18"/>
                    <a:gd name="T8" fmla="*/ 5 w 37"/>
                    <a:gd name="T9" fmla="*/ 12 h 18"/>
                    <a:gd name="T10" fmla="*/ 3 w 37"/>
                    <a:gd name="T11" fmla="*/ 10 h 18"/>
                    <a:gd name="T12" fmla="*/ 1 w 37"/>
                    <a:gd name="T13" fmla="*/ 10 h 18"/>
                    <a:gd name="T14" fmla="*/ 1 w 37"/>
                    <a:gd name="T15" fmla="*/ 8 h 18"/>
                    <a:gd name="T16" fmla="*/ 1 w 37"/>
                    <a:gd name="T17" fmla="*/ 8 h 18"/>
                    <a:gd name="T18" fmla="*/ 0 w 37"/>
                    <a:gd name="T19" fmla="*/ 8 h 18"/>
                    <a:gd name="T20" fmla="*/ 0 w 37"/>
                    <a:gd name="T21" fmla="*/ 6 h 18"/>
                    <a:gd name="T22" fmla="*/ 0 w 37"/>
                    <a:gd name="T23" fmla="*/ 4 h 18"/>
                    <a:gd name="T24" fmla="*/ 1 w 37"/>
                    <a:gd name="T25" fmla="*/ 4 h 18"/>
                    <a:gd name="T26" fmla="*/ 1 w 37"/>
                    <a:gd name="T27" fmla="*/ 4 h 18"/>
                    <a:gd name="T28" fmla="*/ 3 w 37"/>
                    <a:gd name="T29" fmla="*/ 2 h 18"/>
                    <a:gd name="T30" fmla="*/ 5 w 37"/>
                    <a:gd name="T31" fmla="*/ 2 h 18"/>
                    <a:gd name="T32" fmla="*/ 8 w 37"/>
                    <a:gd name="T33" fmla="*/ 2 h 18"/>
                    <a:gd name="T34" fmla="*/ 10 w 37"/>
                    <a:gd name="T35" fmla="*/ 0 h 18"/>
                    <a:gd name="T36" fmla="*/ 14 w 37"/>
                    <a:gd name="T37" fmla="*/ 0 h 18"/>
                    <a:gd name="T38" fmla="*/ 25 w 37"/>
                    <a:gd name="T39" fmla="*/ 0 h 18"/>
                    <a:gd name="T40" fmla="*/ 30 w 37"/>
                    <a:gd name="T41" fmla="*/ 0 h 18"/>
                    <a:gd name="T42" fmla="*/ 37 w 37"/>
                    <a:gd name="T43" fmla="*/ 0 h 18"/>
                    <a:gd name="T44" fmla="*/ 37 w 37"/>
                    <a:gd name="T45" fmla="*/ 4 h 18"/>
                    <a:gd name="T46" fmla="*/ 37 w 37"/>
                    <a:gd name="T47" fmla="*/ 6 h 18"/>
                    <a:gd name="T48" fmla="*/ 37 w 37"/>
                    <a:gd name="T49" fmla="*/ 8 h 18"/>
                    <a:gd name="T50" fmla="*/ 26 w 37"/>
                    <a:gd name="T51" fmla="*/ 8 h 18"/>
                    <a:gd name="T52" fmla="*/ 21 w 37"/>
                    <a:gd name="T53" fmla="*/ 8 h 18"/>
                    <a:gd name="T54" fmla="*/ 17 w 37"/>
                    <a:gd name="T55" fmla="*/ 8 h 18"/>
                    <a:gd name="T56" fmla="*/ 12 w 37"/>
                    <a:gd name="T57" fmla="*/ 8 h 18"/>
                    <a:gd name="T58" fmla="*/ 12 w 37"/>
                    <a:gd name="T59" fmla="*/ 8 h 18"/>
                    <a:gd name="T60" fmla="*/ 12 w 37"/>
                    <a:gd name="T61" fmla="*/ 8 h 18"/>
                    <a:gd name="T62" fmla="*/ 10 w 37"/>
                    <a:gd name="T63" fmla="*/ 8 h 18"/>
                    <a:gd name="T64" fmla="*/ 10 w 37"/>
                    <a:gd name="T65" fmla="*/ 10 h 18"/>
                    <a:gd name="T66" fmla="*/ 10 w 37"/>
                    <a:gd name="T67" fmla="*/ 10 h 18"/>
                    <a:gd name="T68" fmla="*/ 12 w 37"/>
                    <a:gd name="T69" fmla="*/ 10 h 18"/>
                    <a:gd name="T70" fmla="*/ 12 w 37"/>
                    <a:gd name="T71" fmla="*/ 10 h 18"/>
                    <a:gd name="T72" fmla="*/ 12 w 37"/>
                    <a:gd name="T73" fmla="*/ 10 h 18"/>
                    <a:gd name="T74" fmla="*/ 14 w 37"/>
                    <a:gd name="T75" fmla="*/ 12 h 18"/>
                    <a:gd name="T76" fmla="*/ 16 w 37"/>
                    <a:gd name="T77" fmla="*/ 12 h 18"/>
                    <a:gd name="T78" fmla="*/ 17 w 37"/>
                    <a:gd name="T79" fmla="*/ 12 h 18"/>
                    <a:gd name="T80" fmla="*/ 19 w 37"/>
                    <a:gd name="T81" fmla="*/ 12 h 18"/>
                    <a:gd name="T82" fmla="*/ 28 w 37"/>
                    <a:gd name="T83" fmla="*/ 12 h 18"/>
                    <a:gd name="T84" fmla="*/ 32 w 37"/>
                    <a:gd name="T85" fmla="*/ 12 h 18"/>
                    <a:gd name="T86" fmla="*/ 37 w 37"/>
                    <a:gd name="T87" fmla="*/ 12 h 18"/>
                    <a:gd name="T88" fmla="*/ 37 w 37"/>
                    <a:gd name="T89" fmla="*/ 18 h 18"/>
                    <a:gd name="T90" fmla="*/ 19 w 37"/>
                    <a:gd name="T91" fmla="*/ 18 h 18"/>
                    <a:gd name="T92" fmla="*/ 10 w 37"/>
                    <a:gd name="T93" fmla="*/ 18 h 18"/>
                    <a:gd name="T94" fmla="*/ 1 w 37"/>
                    <a:gd name="T95" fmla="*/ 18 h 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7"/>
                    <a:gd name="T145" fmla="*/ 0 h 18"/>
                    <a:gd name="T146" fmla="*/ 37 w 37"/>
                    <a:gd name="T147" fmla="*/ 18 h 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7" h="18">
                      <a:moveTo>
                        <a:pt x="1" y="18"/>
                      </a:moveTo>
                      <a:lnTo>
                        <a:pt x="1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26" y="8"/>
                      </a:lnTo>
                      <a:lnTo>
                        <a:pt x="21" y="8"/>
                      </a:lnTo>
                      <a:lnTo>
                        <a:pt x="17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8" y="12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37" y="18"/>
                      </a:lnTo>
                      <a:lnTo>
                        <a:pt x="19" y="18"/>
                      </a:lnTo>
                      <a:lnTo>
                        <a:pt x="10" y="18"/>
                      </a:ln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7" name="Freeform 635"/>
                <p:cNvSpPr>
                  <a:spLocks noEditPoints="1"/>
                </p:cNvSpPr>
                <p:nvPr/>
              </p:nvSpPr>
              <p:spPr bwMode="auto">
                <a:xfrm>
                  <a:off x="3250" y="3272"/>
                  <a:ext cx="37" cy="18"/>
                </a:xfrm>
                <a:custGeom>
                  <a:avLst/>
                  <a:gdLst>
                    <a:gd name="T0" fmla="*/ 19 w 37"/>
                    <a:gd name="T1" fmla="*/ 18 h 18"/>
                    <a:gd name="T2" fmla="*/ 12 w 37"/>
                    <a:gd name="T3" fmla="*/ 18 h 18"/>
                    <a:gd name="T4" fmla="*/ 8 w 37"/>
                    <a:gd name="T5" fmla="*/ 18 h 18"/>
                    <a:gd name="T6" fmla="*/ 5 w 37"/>
                    <a:gd name="T7" fmla="*/ 16 h 18"/>
                    <a:gd name="T8" fmla="*/ 3 w 37"/>
                    <a:gd name="T9" fmla="*/ 14 h 18"/>
                    <a:gd name="T10" fmla="*/ 1 w 37"/>
                    <a:gd name="T11" fmla="*/ 14 h 18"/>
                    <a:gd name="T12" fmla="*/ 0 w 37"/>
                    <a:gd name="T13" fmla="*/ 12 h 18"/>
                    <a:gd name="T14" fmla="*/ 0 w 37"/>
                    <a:gd name="T15" fmla="*/ 10 h 18"/>
                    <a:gd name="T16" fmla="*/ 0 w 37"/>
                    <a:gd name="T17" fmla="*/ 8 h 18"/>
                    <a:gd name="T18" fmla="*/ 1 w 37"/>
                    <a:gd name="T19" fmla="*/ 6 h 18"/>
                    <a:gd name="T20" fmla="*/ 5 w 37"/>
                    <a:gd name="T21" fmla="*/ 4 h 18"/>
                    <a:gd name="T22" fmla="*/ 7 w 37"/>
                    <a:gd name="T23" fmla="*/ 2 h 18"/>
                    <a:gd name="T24" fmla="*/ 10 w 37"/>
                    <a:gd name="T25" fmla="*/ 0 h 18"/>
                    <a:gd name="T26" fmla="*/ 12 w 37"/>
                    <a:gd name="T27" fmla="*/ 0 h 18"/>
                    <a:gd name="T28" fmla="*/ 16 w 37"/>
                    <a:gd name="T29" fmla="*/ 0 h 18"/>
                    <a:gd name="T30" fmla="*/ 19 w 37"/>
                    <a:gd name="T31" fmla="*/ 0 h 18"/>
                    <a:gd name="T32" fmla="*/ 23 w 37"/>
                    <a:gd name="T33" fmla="*/ 0 h 18"/>
                    <a:gd name="T34" fmla="*/ 26 w 37"/>
                    <a:gd name="T35" fmla="*/ 0 h 18"/>
                    <a:gd name="T36" fmla="*/ 30 w 37"/>
                    <a:gd name="T37" fmla="*/ 0 h 18"/>
                    <a:gd name="T38" fmla="*/ 32 w 37"/>
                    <a:gd name="T39" fmla="*/ 2 h 18"/>
                    <a:gd name="T40" fmla="*/ 33 w 37"/>
                    <a:gd name="T41" fmla="*/ 4 h 18"/>
                    <a:gd name="T42" fmla="*/ 35 w 37"/>
                    <a:gd name="T43" fmla="*/ 6 h 18"/>
                    <a:gd name="T44" fmla="*/ 37 w 37"/>
                    <a:gd name="T45" fmla="*/ 8 h 18"/>
                    <a:gd name="T46" fmla="*/ 37 w 37"/>
                    <a:gd name="T47" fmla="*/ 10 h 18"/>
                    <a:gd name="T48" fmla="*/ 37 w 37"/>
                    <a:gd name="T49" fmla="*/ 12 h 18"/>
                    <a:gd name="T50" fmla="*/ 35 w 37"/>
                    <a:gd name="T51" fmla="*/ 14 h 18"/>
                    <a:gd name="T52" fmla="*/ 33 w 37"/>
                    <a:gd name="T53" fmla="*/ 16 h 18"/>
                    <a:gd name="T54" fmla="*/ 30 w 37"/>
                    <a:gd name="T55" fmla="*/ 18 h 18"/>
                    <a:gd name="T56" fmla="*/ 26 w 37"/>
                    <a:gd name="T57" fmla="*/ 18 h 18"/>
                    <a:gd name="T58" fmla="*/ 19 w 37"/>
                    <a:gd name="T59" fmla="*/ 18 h 18"/>
                    <a:gd name="T60" fmla="*/ 19 w 37"/>
                    <a:gd name="T61" fmla="*/ 18 h 18"/>
                    <a:gd name="T62" fmla="*/ 19 w 37"/>
                    <a:gd name="T63" fmla="*/ 12 h 18"/>
                    <a:gd name="T64" fmla="*/ 21 w 37"/>
                    <a:gd name="T65" fmla="*/ 12 h 18"/>
                    <a:gd name="T66" fmla="*/ 23 w 37"/>
                    <a:gd name="T67" fmla="*/ 12 h 18"/>
                    <a:gd name="T68" fmla="*/ 26 w 37"/>
                    <a:gd name="T69" fmla="*/ 12 h 18"/>
                    <a:gd name="T70" fmla="*/ 28 w 37"/>
                    <a:gd name="T71" fmla="*/ 10 h 18"/>
                    <a:gd name="T72" fmla="*/ 28 w 37"/>
                    <a:gd name="T73" fmla="*/ 10 h 18"/>
                    <a:gd name="T74" fmla="*/ 28 w 37"/>
                    <a:gd name="T75" fmla="*/ 10 h 18"/>
                    <a:gd name="T76" fmla="*/ 28 w 37"/>
                    <a:gd name="T77" fmla="*/ 8 h 18"/>
                    <a:gd name="T78" fmla="*/ 28 w 37"/>
                    <a:gd name="T79" fmla="*/ 8 h 18"/>
                    <a:gd name="T80" fmla="*/ 28 w 37"/>
                    <a:gd name="T81" fmla="*/ 8 h 18"/>
                    <a:gd name="T82" fmla="*/ 26 w 37"/>
                    <a:gd name="T83" fmla="*/ 8 h 18"/>
                    <a:gd name="T84" fmla="*/ 25 w 37"/>
                    <a:gd name="T85" fmla="*/ 6 h 18"/>
                    <a:gd name="T86" fmla="*/ 23 w 37"/>
                    <a:gd name="T87" fmla="*/ 6 h 18"/>
                    <a:gd name="T88" fmla="*/ 21 w 37"/>
                    <a:gd name="T89" fmla="*/ 6 h 18"/>
                    <a:gd name="T90" fmla="*/ 19 w 37"/>
                    <a:gd name="T91" fmla="*/ 6 h 18"/>
                    <a:gd name="T92" fmla="*/ 17 w 37"/>
                    <a:gd name="T93" fmla="*/ 6 h 18"/>
                    <a:gd name="T94" fmla="*/ 16 w 37"/>
                    <a:gd name="T95" fmla="*/ 6 h 18"/>
                    <a:gd name="T96" fmla="*/ 14 w 37"/>
                    <a:gd name="T97" fmla="*/ 6 h 18"/>
                    <a:gd name="T98" fmla="*/ 12 w 37"/>
                    <a:gd name="T99" fmla="*/ 8 h 18"/>
                    <a:gd name="T100" fmla="*/ 10 w 37"/>
                    <a:gd name="T101" fmla="*/ 8 h 18"/>
                    <a:gd name="T102" fmla="*/ 10 w 37"/>
                    <a:gd name="T103" fmla="*/ 8 h 18"/>
                    <a:gd name="T104" fmla="*/ 10 w 37"/>
                    <a:gd name="T105" fmla="*/ 8 h 18"/>
                    <a:gd name="T106" fmla="*/ 10 w 37"/>
                    <a:gd name="T107" fmla="*/ 10 h 18"/>
                    <a:gd name="T108" fmla="*/ 10 w 37"/>
                    <a:gd name="T109" fmla="*/ 10 h 18"/>
                    <a:gd name="T110" fmla="*/ 10 w 37"/>
                    <a:gd name="T111" fmla="*/ 10 h 18"/>
                    <a:gd name="T112" fmla="*/ 12 w 37"/>
                    <a:gd name="T113" fmla="*/ 12 h 18"/>
                    <a:gd name="T114" fmla="*/ 16 w 37"/>
                    <a:gd name="T115" fmla="*/ 12 h 18"/>
                    <a:gd name="T116" fmla="*/ 17 w 37"/>
                    <a:gd name="T117" fmla="*/ 12 h 18"/>
                    <a:gd name="T118" fmla="*/ 19 w 37"/>
                    <a:gd name="T119" fmla="*/ 12 h 18"/>
                    <a:gd name="T120" fmla="*/ 19 w 37"/>
                    <a:gd name="T121" fmla="*/ 12 h 1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"/>
                    <a:gd name="T184" fmla="*/ 0 h 18"/>
                    <a:gd name="T185" fmla="*/ 37 w 37"/>
                    <a:gd name="T186" fmla="*/ 18 h 1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" h="18">
                      <a:moveTo>
                        <a:pt x="19" y="18"/>
                      </a:move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5" y="14"/>
                      </a:lnTo>
                      <a:lnTo>
                        <a:pt x="33" y="16"/>
                      </a:lnTo>
                      <a:lnTo>
                        <a:pt x="30" y="18"/>
                      </a:lnTo>
                      <a:lnTo>
                        <a:pt x="26" y="18"/>
                      </a:lnTo>
                      <a:lnTo>
                        <a:pt x="19" y="18"/>
                      </a:lnTo>
                      <a:close/>
                      <a:moveTo>
                        <a:pt x="19" y="12"/>
                      </a:move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6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8" name="Freeform 636"/>
                <p:cNvSpPr>
                  <a:spLocks noEditPoints="1"/>
                </p:cNvSpPr>
                <p:nvPr/>
              </p:nvSpPr>
              <p:spPr bwMode="auto">
                <a:xfrm>
                  <a:off x="3237" y="3247"/>
                  <a:ext cx="50" cy="6"/>
                </a:xfrm>
                <a:custGeom>
                  <a:avLst/>
                  <a:gdLst>
                    <a:gd name="T0" fmla="*/ 0 w 50"/>
                    <a:gd name="T1" fmla="*/ 6 h 6"/>
                    <a:gd name="T2" fmla="*/ 0 w 50"/>
                    <a:gd name="T3" fmla="*/ 0 h 6"/>
                    <a:gd name="T4" fmla="*/ 11 w 50"/>
                    <a:gd name="T5" fmla="*/ 0 h 6"/>
                    <a:gd name="T6" fmla="*/ 11 w 50"/>
                    <a:gd name="T7" fmla="*/ 6 h 6"/>
                    <a:gd name="T8" fmla="*/ 0 w 50"/>
                    <a:gd name="T9" fmla="*/ 6 h 6"/>
                    <a:gd name="T10" fmla="*/ 0 w 50"/>
                    <a:gd name="T11" fmla="*/ 6 h 6"/>
                    <a:gd name="T12" fmla="*/ 14 w 50"/>
                    <a:gd name="T13" fmla="*/ 6 h 6"/>
                    <a:gd name="T14" fmla="*/ 14 w 50"/>
                    <a:gd name="T15" fmla="*/ 0 h 6"/>
                    <a:gd name="T16" fmla="*/ 23 w 50"/>
                    <a:gd name="T17" fmla="*/ 0 h 6"/>
                    <a:gd name="T18" fmla="*/ 32 w 50"/>
                    <a:gd name="T19" fmla="*/ 0 h 6"/>
                    <a:gd name="T20" fmla="*/ 50 w 50"/>
                    <a:gd name="T21" fmla="*/ 0 h 6"/>
                    <a:gd name="T22" fmla="*/ 50 w 50"/>
                    <a:gd name="T23" fmla="*/ 6 h 6"/>
                    <a:gd name="T24" fmla="*/ 32 w 50"/>
                    <a:gd name="T25" fmla="*/ 6 h 6"/>
                    <a:gd name="T26" fmla="*/ 23 w 50"/>
                    <a:gd name="T27" fmla="*/ 6 h 6"/>
                    <a:gd name="T28" fmla="*/ 14 w 50"/>
                    <a:gd name="T29" fmla="*/ 6 h 6"/>
                    <a:gd name="T30" fmla="*/ 14 w 50"/>
                    <a:gd name="T31" fmla="*/ 6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6"/>
                    <a:gd name="T50" fmla="*/ 50 w 50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23" y="0"/>
                      </a:lnTo>
                      <a:lnTo>
                        <a:pt x="32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2" y="6"/>
                      </a:lnTo>
                      <a:lnTo>
                        <a:pt x="23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9" name="Freeform 637"/>
                <p:cNvSpPr>
                  <a:spLocks/>
                </p:cNvSpPr>
                <p:nvPr/>
              </p:nvSpPr>
              <p:spPr bwMode="auto">
                <a:xfrm>
                  <a:off x="3250" y="3216"/>
                  <a:ext cx="37" cy="19"/>
                </a:xfrm>
                <a:custGeom>
                  <a:avLst/>
                  <a:gdLst>
                    <a:gd name="T0" fmla="*/ 23 w 37"/>
                    <a:gd name="T1" fmla="*/ 5 h 19"/>
                    <a:gd name="T2" fmla="*/ 25 w 37"/>
                    <a:gd name="T3" fmla="*/ 0 h 19"/>
                    <a:gd name="T4" fmla="*/ 28 w 37"/>
                    <a:gd name="T5" fmla="*/ 0 h 19"/>
                    <a:gd name="T6" fmla="*/ 32 w 37"/>
                    <a:gd name="T7" fmla="*/ 3 h 19"/>
                    <a:gd name="T8" fmla="*/ 33 w 37"/>
                    <a:gd name="T9" fmla="*/ 5 h 19"/>
                    <a:gd name="T10" fmla="*/ 35 w 37"/>
                    <a:gd name="T11" fmla="*/ 5 h 19"/>
                    <a:gd name="T12" fmla="*/ 37 w 37"/>
                    <a:gd name="T13" fmla="*/ 7 h 19"/>
                    <a:gd name="T14" fmla="*/ 37 w 37"/>
                    <a:gd name="T15" fmla="*/ 9 h 19"/>
                    <a:gd name="T16" fmla="*/ 37 w 37"/>
                    <a:gd name="T17" fmla="*/ 13 h 19"/>
                    <a:gd name="T18" fmla="*/ 35 w 37"/>
                    <a:gd name="T19" fmla="*/ 15 h 19"/>
                    <a:gd name="T20" fmla="*/ 35 w 37"/>
                    <a:gd name="T21" fmla="*/ 15 h 19"/>
                    <a:gd name="T22" fmla="*/ 32 w 37"/>
                    <a:gd name="T23" fmla="*/ 17 h 19"/>
                    <a:gd name="T24" fmla="*/ 30 w 37"/>
                    <a:gd name="T25" fmla="*/ 19 h 19"/>
                    <a:gd name="T26" fmla="*/ 26 w 37"/>
                    <a:gd name="T27" fmla="*/ 19 h 19"/>
                    <a:gd name="T28" fmla="*/ 21 w 37"/>
                    <a:gd name="T29" fmla="*/ 19 h 19"/>
                    <a:gd name="T30" fmla="*/ 14 w 37"/>
                    <a:gd name="T31" fmla="*/ 19 h 19"/>
                    <a:gd name="T32" fmla="*/ 10 w 37"/>
                    <a:gd name="T33" fmla="*/ 19 h 19"/>
                    <a:gd name="T34" fmla="*/ 8 w 37"/>
                    <a:gd name="T35" fmla="*/ 19 h 19"/>
                    <a:gd name="T36" fmla="*/ 5 w 37"/>
                    <a:gd name="T37" fmla="*/ 17 h 19"/>
                    <a:gd name="T38" fmla="*/ 3 w 37"/>
                    <a:gd name="T39" fmla="*/ 17 h 19"/>
                    <a:gd name="T40" fmla="*/ 1 w 37"/>
                    <a:gd name="T41" fmla="*/ 15 h 19"/>
                    <a:gd name="T42" fmla="*/ 1 w 37"/>
                    <a:gd name="T43" fmla="*/ 13 h 19"/>
                    <a:gd name="T44" fmla="*/ 0 w 37"/>
                    <a:gd name="T45" fmla="*/ 9 h 19"/>
                    <a:gd name="T46" fmla="*/ 1 w 37"/>
                    <a:gd name="T47" fmla="*/ 7 h 19"/>
                    <a:gd name="T48" fmla="*/ 5 w 37"/>
                    <a:gd name="T49" fmla="*/ 3 h 19"/>
                    <a:gd name="T50" fmla="*/ 10 w 37"/>
                    <a:gd name="T51" fmla="*/ 0 h 19"/>
                    <a:gd name="T52" fmla="*/ 14 w 37"/>
                    <a:gd name="T53" fmla="*/ 3 h 19"/>
                    <a:gd name="T54" fmla="*/ 14 w 37"/>
                    <a:gd name="T55" fmla="*/ 7 h 19"/>
                    <a:gd name="T56" fmla="*/ 12 w 37"/>
                    <a:gd name="T57" fmla="*/ 7 h 19"/>
                    <a:gd name="T58" fmla="*/ 10 w 37"/>
                    <a:gd name="T59" fmla="*/ 7 h 19"/>
                    <a:gd name="T60" fmla="*/ 10 w 37"/>
                    <a:gd name="T61" fmla="*/ 9 h 19"/>
                    <a:gd name="T62" fmla="*/ 10 w 37"/>
                    <a:gd name="T63" fmla="*/ 11 h 19"/>
                    <a:gd name="T64" fmla="*/ 10 w 37"/>
                    <a:gd name="T65" fmla="*/ 11 h 19"/>
                    <a:gd name="T66" fmla="*/ 16 w 37"/>
                    <a:gd name="T67" fmla="*/ 13 h 19"/>
                    <a:gd name="T68" fmla="*/ 19 w 37"/>
                    <a:gd name="T69" fmla="*/ 13 h 19"/>
                    <a:gd name="T70" fmla="*/ 23 w 37"/>
                    <a:gd name="T71" fmla="*/ 13 h 19"/>
                    <a:gd name="T72" fmla="*/ 28 w 37"/>
                    <a:gd name="T73" fmla="*/ 11 h 19"/>
                    <a:gd name="T74" fmla="*/ 28 w 37"/>
                    <a:gd name="T75" fmla="*/ 11 h 19"/>
                    <a:gd name="T76" fmla="*/ 28 w 37"/>
                    <a:gd name="T77" fmla="*/ 9 h 19"/>
                    <a:gd name="T78" fmla="*/ 26 w 37"/>
                    <a:gd name="T79" fmla="*/ 7 h 19"/>
                    <a:gd name="T80" fmla="*/ 25 w 37"/>
                    <a:gd name="T81" fmla="*/ 7 h 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7"/>
                    <a:gd name="T124" fmla="*/ 0 h 19"/>
                    <a:gd name="T125" fmla="*/ 37 w 37"/>
                    <a:gd name="T126" fmla="*/ 19 h 1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7" h="19">
                      <a:moveTo>
                        <a:pt x="23" y="7"/>
                      </a:moveTo>
                      <a:lnTo>
                        <a:pt x="23" y="5"/>
                      </a:lnTo>
                      <a:lnTo>
                        <a:pt x="23" y="3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3" y="5"/>
                      </a:lnTo>
                      <a:lnTo>
                        <a:pt x="35" y="5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7" y="13"/>
                      </a:lnTo>
                      <a:lnTo>
                        <a:pt x="35" y="15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1" y="19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2" y="13"/>
                      </a:lnTo>
                      <a:lnTo>
                        <a:pt x="16" y="13"/>
                      </a:ln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6" y="13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7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0" name="Freeform 638"/>
                <p:cNvSpPr>
                  <a:spLocks noEditPoints="1"/>
                </p:cNvSpPr>
                <p:nvPr/>
              </p:nvSpPr>
              <p:spPr bwMode="auto">
                <a:xfrm>
                  <a:off x="3250" y="3161"/>
                  <a:ext cx="37" cy="19"/>
                </a:xfrm>
                <a:custGeom>
                  <a:avLst/>
                  <a:gdLst>
                    <a:gd name="T0" fmla="*/ 12 w 37"/>
                    <a:gd name="T1" fmla="*/ 19 h 19"/>
                    <a:gd name="T2" fmla="*/ 8 w 37"/>
                    <a:gd name="T3" fmla="*/ 19 h 19"/>
                    <a:gd name="T4" fmla="*/ 7 w 37"/>
                    <a:gd name="T5" fmla="*/ 17 h 19"/>
                    <a:gd name="T6" fmla="*/ 3 w 37"/>
                    <a:gd name="T7" fmla="*/ 17 h 19"/>
                    <a:gd name="T8" fmla="*/ 1 w 37"/>
                    <a:gd name="T9" fmla="*/ 15 h 19"/>
                    <a:gd name="T10" fmla="*/ 1 w 37"/>
                    <a:gd name="T11" fmla="*/ 15 h 19"/>
                    <a:gd name="T12" fmla="*/ 1 w 37"/>
                    <a:gd name="T13" fmla="*/ 12 h 19"/>
                    <a:gd name="T14" fmla="*/ 0 w 37"/>
                    <a:gd name="T15" fmla="*/ 10 h 19"/>
                    <a:gd name="T16" fmla="*/ 0 w 37"/>
                    <a:gd name="T17" fmla="*/ 8 h 19"/>
                    <a:gd name="T18" fmla="*/ 1 w 37"/>
                    <a:gd name="T19" fmla="*/ 6 h 19"/>
                    <a:gd name="T20" fmla="*/ 1 w 37"/>
                    <a:gd name="T21" fmla="*/ 4 h 19"/>
                    <a:gd name="T22" fmla="*/ 3 w 37"/>
                    <a:gd name="T23" fmla="*/ 2 h 19"/>
                    <a:gd name="T24" fmla="*/ 7 w 37"/>
                    <a:gd name="T25" fmla="*/ 2 h 19"/>
                    <a:gd name="T26" fmla="*/ 8 w 37"/>
                    <a:gd name="T27" fmla="*/ 0 h 19"/>
                    <a:gd name="T28" fmla="*/ 21 w 37"/>
                    <a:gd name="T29" fmla="*/ 0 h 19"/>
                    <a:gd name="T30" fmla="*/ 28 w 37"/>
                    <a:gd name="T31" fmla="*/ 0 h 19"/>
                    <a:gd name="T32" fmla="*/ 33 w 37"/>
                    <a:gd name="T33" fmla="*/ 0 h 19"/>
                    <a:gd name="T34" fmla="*/ 37 w 37"/>
                    <a:gd name="T35" fmla="*/ 0 h 19"/>
                    <a:gd name="T36" fmla="*/ 35 w 37"/>
                    <a:gd name="T37" fmla="*/ 6 h 19"/>
                    <a:gd name="T38" fmla="*/ 35 w 37"/>
                    <a:gd name="T39" fmla="*/ 6 h 19"/>
                    <a:gd name="T40" fmla="*/ 33 w 37"/>
                    <a:gd name="T41" fmla="*/ 6 h 19"/>
                    <a:gd name="T42" fmla="*/ 32 w 37"/>
                    <a:gd name="T43" fmla="*/ 6 h 19"/>
                    <a:gd name="T44" fmla="*/ 33 w 37"/>
                    <a:gd name="T45" fmla="*/ 8 h 19"/>
                    <a:gd name="T46" fmla="*/ 35 w 37"/>
                    <a:gd name="T47" fmla="*/ 8 h 19"/>
                    <a:gd name="T48" fmla="*/ 37 w 37"/>
                    <a:gd name="T49" fmla="*/ 10 h 19"/>
                    <a:gd name="T50" fmla="*/ 37 w 37"/>
                    <a:gd name="T51" fmla="*/ 12 h 19"/>
                    <a:gd name="T52" fmla="*/ 37 w 37"/>
                    <a:gd name="T53" fmla="*/ 15 h 19"/>
                    <a:gd name="T54" fmla="*/ 33 w 37"/>
                    <a:gd name="T55" fmla="*/ 17 h 19"/>
                    <a:gd name="T56" fmla="*/ 30 w 37"/>
                    <a:gd name="T57" fmla="*/ 19 h 19"/>
                    <a:gd name="T58" fmla="*/ 26 w 37"/>
                    <a:gd name="T59" fmla="*/ 19 h 19"/>
                    <a:gd name="T60" fmla="*/ 19 w 37"/>
                    <a:gd name="T61" fmla="*/ 17 h 19"/>
                    <a:gd name="T62" fmla="*/ 17 w 37"/>
                    <a:gd name="T63" fmla="*/ 17 h 19"/>
                    <a:gd name="T64" fmla="*/ 16 w 37"/>
                    <a:gd name="T65" fmla="*/ 12 h 19"/>
                    <a:gd name="T66" fmla="*/ 16 w 37"/>
                    <a:gd name="T67" fmla="*/ 10 h 19"/>
                    <a:gd name="T68" fmla="*/ 14 w 37"/>
                    <a:gd name="T69" fmla="*/ 8 h 19"/>
                    <a:gd name="T70" fmla="*/ 12 w 37"/>
                    <a:gd name="T71" fmla="*/ 6 h 19"/>
                    <a:gd name="T72" fmla="*/ 10 w 37"/>
                    <a:gd name="T73" fmla="*/ 6 h 19"/>
                    <a:gd name="T74" fmla="*/ 8 w 37"/>
                    <a:gd name="T75" fmla="*/ 8 h 19"/>
                    <a:gd name="T76" fmla="*/ 8 w 37"/>
                    <a:gd name="T77" fmla="*/ 8 h 19"/>
                    <a:gd name="T78" fmla="*/ 8 w 37"/>
                    <a:gd name="T79" fmla="*/ 10 h 19"/>
                    <a:gd name="T80" fmla="*/ 10 w 37"/>
                    <a:gd name="T81" fmla="*/ 10 h 19"/>
                    <a:gd name="T82" fmla="*/ 10 w 37"/>
                    <a:gd name="T83" fmla="*/ 12 h 19"/>
                    <a:gd name="T84" fmla="*/ 12 w 37"/>
                    <a:gd name="T85" fmla="*/ 12 h 19"/>
                    <a:gd name="T86" fmla="*/ 19 w 37"/>
                    <a:gd name="T87" fmla="*/ 6 h 19"/>
                    <a:gd name="T88" fmla="*/ 21 w 37"/>
                    <a:gd name="T89" fmla="*/ 8 h 19"/>
                    <a:gd name="T90" fmla="*/ 21 w 37"/>
                    <a:gd name="T91" fmla="*/ 10 h 19"/>
                    <a:gd name="T92" fmla="*/ 23 w 37"/>
                    <a:gd name="T93" fmla="*/ 12 h 19"/>
                    <a:gd name="T94" fmla="*/ 23 w 37"/>
                    <a:gd name="T95" fmla="*/ 12 h 19"/>
                    <a:gd name="T96" fmla="*/ 25 w 37"/>
                    <a:gd name="T97" fmla="*/ 12 h 19"/>
                    <a:gd name="T98" fmla="*/ 26 w 37"/>
                    <a:gd name="T99" fmla="*/ 12 h 19"/>
                    <a:gd name="T100" fmla="*/ 28 w 37"/>
                    <a:gd name="T101" fmla="*/ 12 h 19"/>
                    <a:gd name="T102" fmla="*/ 28 w 37"/>
                    <a:gd name="T103" fmla="*/ 12 h 19"/>
                    <a:gd name="T104" fmla="*/ 30 w 37"/>
                    <a:gd name="T105" fmla="*/ 12 h 19"/>
                    <a:gd name="T106" fmla="*/ 30 w 37"/>
                    <a:gd name="T107" fmla="*/ 10 h 19"/>
                    <a:gd name="T108" fmla="*/ 30 w 37"/>
                    <a:gd name="T109" fmla="*/ 10 h 19"/>
                    <a:gd name="T110" fmla="*/ 28 w 37"/>
                    <a:gd name="T111" fmla="*/ 8 h 19"/>
                    <a:gd name="T112" fmla="*/ 28 w 37"/>
                    <a:gd name="T113" fmla="*/ 8 h 19"/>
                    <a:gd name="T114" fmla="*/ 26 w 37"/>
                    <a:gd name="T115" fmla="*/ 6 h 19"/>
                    <a:gd name="T116" fmla="*/ 21 w 37"/>
                    <a:gd name="T117" fmla="*/ 6 h 19"/>
                    <a:gd name="T118" fmla="*/ 19 w 37"/>
                    <a:gd name="T119" fmla="*/ 6 h 1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"/>
                    <a:gd name="T181" fmla="*/ 0 h 19"/>
                    <a:gd name="T182" fmla="*/ 37 w 37"/>
                    <a:gd name="T183" fmla="*/ 19 h 1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" h="19">
                      <a:moveTo>
                        <a:pt x="12" y="12"/>
                      </a:move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3" y="8"/>
                      </a:lnTo>
                      <a:lnTo>
                        <a:pt x="35" y="8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7" y="15"/>
                      </a:lnTo>
                      <a:lnTo>
                        <a:pt x="35" y="17"/>
                      </a:lnTo>
                      <a:lnTo>
                        <a:pt x="33" y="17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1" y="19"/>
                      </a:lnTo>
                      <a:lnTo>
                        <a:pt x="19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4" y="8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close/>
                      <a:moveTo>
                        <a:pt x="19" y="6"/>
                      </a:move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1" name="Freeform 639"/>
                <p:cNvSpPr>
                  <a:spLocks/>
                </p:cNvSpPr>
                <p:nvPr/>
              </p:nvSpPr>
              <p:spPr bwMode="auto">
                <a:xfrm>
                  <a:off x="3250" y="3124"/>
                  <a:ext cx="37" cy="19"/>
                </a:xfrm>
                <a:custGeom>
                  <a:avLst/>
                  <a:gdLst>
                    <a:gd name="T0" fmla="*/ 23 w 37"/>
                    <a:gd name="T1" fmla="*/ 4 h 19"/>
                    <a:gd name="T2" fmla="*/ 25 w 37"/>
                    <a:gd name="T3" fmla="*/ 0 h 19"/>
                    <a:gd name="T4" fmla="*/ 28 w 37"/>
                    <a:gd name="T5" fmla="*/ 0 h 19"/>
                    <a:gd name="T6" fmla="*/ 32 w 37"/>
                    <a:gd name="T7" fmla="*/ 2 h 19"/>
                    <a:gd name="T8" fmla="*/ 35 w 37"/>
                    <a:gd name="T9" fmla="*/ 2 h 19"/>
                    <a:gd name="T10" fmla="*/ 37 w 37"/>
                    <a:gd name="T11" fmla="*/ 6 h 19"/>
                    <a:gd name="T12" fmla="*/ 37 w 37"/>
                    <a:gd name="T13" fmla="*/ 6 h 19"/>
                    <a:gd name="T14" fmla="*/ 37 w 37"/>
                    <a:gd name="T15" fmla="*/ 11 h 19"/>
                    <a:gd name="T16" fmla="*/ 37 w 37"/>
                    <a:gd name="T17" fmla="*/ 13 h 19"/>
                    <a:gd name="T18" fmla="*/ 35 w 37"/>
                    <a:gd name="T19" fmla="*/ 15 h 19"/>
                    <a:gd name="T20" fmla="*/ 33 w 37"/>
                    <a:gd name="T21" fmla="*/ 17 h 19"/>
                    <a:gd name="T22" fmla="*/ 30 w 37"/>
                    <a:gd name="T23" fmla="*/ 17 h 19"/>
                    <a:gd name="T24" fmla="*/ 26 w 37"/>
                    <a:gd name="T25" fmla="*/ 19 h 19"/>
                    <a:gd name="T26" fmla="*/ 21 w 37"/>
                    <a:gd name="T27" fmla="*/ 19 h 19"/>
                    <a:gd name="T28" fmla="*/ 14 w 37"/>
                    <a:gd name="T29" fmla="*/ 19 h 19"/>
                    <a:gd name="T30" fmla="*/ 10 w 37"/>
                    <a:gd name="T31" fmla="*/ 19 h 19"/>
                    <a:gd name="T32" fmla="*/ 8 w 37"/>
                    <a:gd name="T33" fmla="*/ 17 h 19"/>
                    <a:gd name="T34" fmla="*/ 3 w 37"/>
                    <a:gd name="T35" fmla="*/ 15 h 19"/>
                    <a:gd name="T36" fmla="*/ 3 w 37"/>
                    <a:gd name="T37" fmla="*/ 15 h 19"/>
                    <a:gd name="T38" fmla="*/ 1 w 37"/>
                    <a:gd name="T39" fmla="*/ 13 h 19"/>
                    <a:gd name="T40" fmla="*/ 0 w 37"/>
                    <a:gd name="T41" fmla="*/ 11 h 19"/>
                    <a:gd name="T42" fmla="*/ 0 w 37"/>
                    <a:gd name="T43" fmla="*/ 6 h 19"/>
                    <a:gd name="T44" fmla="*/ 3 w 37"/>
                    <a:gd name="T45" fmla="*/ 2 h 19"/>
                    <a:gd name="T46" fmla="*/ 7 w 37"/>
                    <a:gd name="T47" fmla="*/ 2 h 19"/>
                    <a:gd name="T48" fmla="*/ 12 w 37"/>
                    <a:gd name="T49" fmla="*/ 0 h 19"/>
                    <a:gd name="T50" fmla="*/ 14 w 37"/>
                    <a:gd name="T51" fmla="*/ 4 h 19"/>
                    <a:gd name="T52" fmla="*/ 12 w 37"/>
                    <a:gd name="T53" fmla="*/ 6 h 19"/>
                    <a:gd name="T54" fmla="*/ 12 w 37"/>
                    <a:gd name="T55" fmla="*/ 6 h 19"/>
                    <a:gd name="T56" fmla="*/ 10 w 37"/>
                    <a:gd name="T57" fmla="*/ 9 h 19"/>
                    <a:gd name="T58" fmla="*/ 10 w 37"/>
                    <a:gd name="T59" fmla="*/ 9 h 19"/>
                    <a:gd name="T60" fmla="*/ 10 w 37"/>
                    <a:gd name="T61" fmla="*/ 11 h 19"/>
                    <a:gd name="T62" fmla="*/ 12 w 37"/>
                    <a:gd name="T63" fmla="*/ 11 h 19"/>
                    <a:gd name="T64" fmla="*/ 16 w 37"/>
                    <a:gd name="T65" fmla="*/ 13 h 19"/>
                    <a:gd name="T66" fmla="*/ 19 w 37"/>
                    <a:gd name="T67" fmla="*/ 13 h 19"/>
                    <a:gd name="T68" fmla="*/ 23 w 37"/>
                    <a:gd name="T69" fmla="*/ 13 h 19"/>
                    <a:gd name="T70" fmla="*/ 26 w 37"/>
                    <a:gd name="T71" fmla="*/ 11 h 19"/>
                    <a:gd name="T72" fmla="*/ 28 w 37"/>
                    <a:gd name="T73" fmla="*/ 11 h 19"/>
                    <a:gd name="T74" fmla="*/ 28 w 37"/>
                    <a:gd name="T75" fmla="*/ 9 h 19"/>
                    <a:gd name="T76" fmla="*/ 28 w 37"/>
                    <a:gd name="T77" fmla="*/ 9 h 19"/>
                    <a:gd name="T78" fmla="*/ 26 w 37"/>
                    <a:gd name="T79" fmla="*/ 6 h 19"/>
                    <a:gd name="T80" fmla="*/ 23 w 37"/>
                    <a:gd name="T81" fmla="*/ 6 h 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7"/>
                    <a:gd name="T124" fmla="*/ 0 h 19"/>
                    <a:gd name="T125" fmla="*/ 37 w 37"/>
                    <a:gd name="T126" fmla="*/ 19 h 1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7" h="19">
                      <a:moveTo>
                        <a:pt x="23" y="6"/>
                      </a:move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7" y="11"/>
                      </a:lnTo>
                      <a:lnTo>
                        <a:pt x="37" y="13"/>
                      </a:lnTo>
                      <a:lnTo>
                        <a:pt x="35" y="15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30" y="17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1" y="19"/>
                      </a:lnTo>
                      <a:lnTo>
                        <a:pt x="19" y="19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6" y="11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2" name="Freeform 640"/>
                <p:cNvSpPr>
                  <a:spLocks noEditPoints="1"/>
                </p:cNvSpPr>
                <p:nvPr/>
              </p:nvSpPr>
              <p:spPr bwMode="auto">
                <a:xfrm>
                  <a:off x="3237" y="3098"/>
                  <a:ext cx="50" cy="6"/>
                </a:xfrm>
                <a:custGeom>
                  <a:avLst/>
                  <a:gdLst>
                    <a:gd name="T0" fmla="*/ 0 w 50"/>
                    <a:gd name="T1" fmla="*/ 6 h 6"/>
                    <a:gd name="T2" fmla="*/ 0 w 50"/>
                    <a:gd name="T3" fmla="*/ 0 h 6"/>
                    <a:gd name="T4" fmla="*/ 11 w 50"/>
                    <a:gd name="T5" fmla="*/ 0 h 6"/>
                    <a:gd name="T6" fmla="*/ 11 w 50"/>
                    <a:gd name="T7" fmla="*/ 6 h 6"/>
                    <a:gd name="T8" fmla="*/ 0 w 50"/>
                    <a:gd name="T9" fmla="*/ 6 h 6"/>
                    <a:gd name="T10" fmla="*/ 0 w 50"/>
                    <a:gd name="T11" fmla="*/ 6 h 6"/>
                    <a:gd name="T12" fmla="*/ 14 w 50"/>
                    <a:gd name="T13" fmla="*/ 6 h 6"/>
                    <a:gd name="T14" fmla="*/ 14 w 50"/>
                    <a:gd name="T15" fmla="*/ 0 h 6"/>
                    <a:gd name="T16" fmla="*/ 23 w 50"/>
                    <a:gd name="T17" fmla="*/ 0 h 6"/>
                    <a:gd name="T18" fmla="*/ 32 w 50"/>
                    <a:gd name="T19" fmla="*/ 0 h 6"/>
                    <a:gd name="T20" fmla="*/ 50 w 50"/>
                    <a:gd name="T21" fmla="*/ 0 h 6"/>
                    <a:gd name="T22" fmla="*/ 50 w 50"/>
                    <a:gd name="T23" fmla="*/ 6 h 6"/>
                    <a:gd name="T24" fmla="*/ 32 w 50"/>
                    <a:gd name="T25" fmla="*/ 6 h 6"/>
                    <a:gd name="T26" fmla="*/ 23 w 50"/>
                    <a:gd name="T27" fmla="*/ 6 h 6"/>
                    <a:gd name="T28" fmla="*/ 14 w 50"/>
                    <a:gd name="T29" fmla="*/ 6 h 6"/>
                    <a:gd name="T30" fmla="*/ 14 w 50"/>
                    <a:gd name="T31" fmla="*/ 6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6"/>
                    <a:gd name="T50" fmla="*/ 50 w 50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23" y="0"/>
                      </a:lnTo>
                      <a:lnTo>
                        <a:pt x="32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2" y="6"/>
                      </a:lnTo>
                      <a:lnTo>
                        <a:pt x="23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3" name="Freeform 641"/>
                <p:cNvSpPr>
                  <a:spLocks noEditPoints="1"/>
                </p:cNvSpPr>
                <p:nvPr/>
              </p:nvSpPr>
              <p:spPr bwMode="auto">
                <a:xfrm>
                  <a:off x="3237" y="3069"/>
                  <a:ext cx="50" cy="18"/>
                </a:xfrm>
                <a:custGeom>
                  <a:avLst/>
                  <a:gdLst>
                    <a:gd name="T0" fmla="*/ 13 w 50"/>
                    <a:gd name="T1" fmla="*/ 0 h 18"/>
                    <a:gd name="T2" fmla="*/ 38 w 50"/>
                    <a:gd name="T3" fmla="*/ 0 h 18"/>
                    <a:gd name="T4" fmla="*/ 50 w 50"/>
                    <a:gd name="T5" fmla="*/ 6 h 18"/>
                    <a:gd name="T6" fmla="*/ 46 w 50"/>
                    <a:gd name="T7" fmla="*/ 6 h 18"/>
                    <a:gd name="T8" fmla="*/ 48 w 50"/>
                    <a:gd name="T9" fmla="*/ 8 h 18"/>
                    <a:gd name="T10" fmla="*/ 50 w 50"/>
                    <a:gd name="T11" fmla="*/ 10 h 18"/>
                    <a:gd name="T12" fmla="*/ 50 w 50"/>
                    <a:gd name="T13" fmla="*/ 10 h 18"/>
                    <a:gd name="T14" fmla="*/ 50 w 50"/>
                    <a:gd name="T15" fmla="*/ 14 h 18"/>
                    <a:gd name="T16" fmla="*/ 46 w 50"/>
                    <a:gd name="T17" fmla="*/ 16 h 18"/>
                    <a:gd name="T18" fmla="*/ 41 w 50"/>
                    <a:gd name="T19" fmla="*/ 18 h 18"/>
                    <a:gd name="T20" fmla="*/ 36 w 50"/>
                    <a:gd name="T21" fmla="*/ 18 h 18"/>
                    <a:gd name="T22" fmla="*/ 27 w 50"/>
                    <a:gd name="T23" fmla="*/ 18 h 18"/>
                    <a:gd name="T24" fmla="*/ 21 w 50"/>
                    <a:gd name="T25" fmla="*/ 18 h 18"/>
                    <a:gd name="T26" fmla="*/ 16 w 50"/>
                    <a:gd name="T27" fmla="*/ 14 h 18"/>
                    <a:gd name="T28" fmla="*/ 13 w 50"/>
                    <a:gd name="T29" fmla="*/ 14 h 18"/>
                    <a:gd name="T30" fmla="*/ 13 w 50"/>
                    <a:gd name="T31" fmla="*/ 10 h 18"/>
                    <a:gd name="T32" fmla="*/ 14 w 50"/>
                    <a:gd name="T33" fmla="*/ 10 h 18"/>
                    <a:gd name="T34" fmla="*/ 14 w 50"/>
                    <a:gd name="T35" fmla="*/ 8 h 18"/>
                    <a:gd name="T36" fmla="*/ 16 w 50"/>
                    <a:gd name="T37" fmla="*/ 8 h 18"/>
                    <a:gd name="T38" fmla="*/ 14 w 50"/>
                    <a:gd name="T39" fmla="*/ 6 h 18"/>
                    <a:gd name="T40" fmla="*/ 4 w 50"/>
                    <a:gd name="T41" fmla="*/ 6 h 18"/>
                    <a:gd name="T42" fmla="*/ 0 w 50"/>
                    <a:gd name="T43" fmla="*/ 0 h 18"/>
                    <a:gd name="T44" fmla="*/ 32 w 50"/>
                    <a:gd name="T45" fmla="*/ 6 h 18"/>
                    <a:gd name="T46" fmla="*/ 29 w 50"/>
                    <a:gd name="T47" fmla="*/ 6 h 18"/>
                    <a:gd name="T48" fmla="*/ 25 w 50"/>
                    <a:gd name="T49" fmla="*/ 8 h 18"/>
                    <a:gd name="T50" fmla="*/ 23 w 50"/>
                    <a:gd name="T51" fmla="*/ 8 h 18"/>
                    <a:gd name="T52" fmla="*/ 23 w 50"/>
                    <a:gd name="T53" fmla="*/ 10 h 18"/>
                    <a:gd name="T54" fmla="*/ 23 w 50"/>
                    <a:gd name="T55" fmla="*/ 10 h 18"/>
                    <a:gd name="T56" fmla="*/ 29 w 50"/>
                    <a:gd name="T57" fmla="*/ 12 h 18"/>
                    <a:gd name="T58" fmla="*/ 32 w 50"/>
                    <a:gd name="T59" fmla="*/ 12 h 18"/>
                    <a:gd name="T60" fmla="*/ 36 w 50"/>
                    <a:gd name="T61" fmla="*/ 12 h 18"/>
                    <a:gd name="T62" fmla="*/ 38 w 50"/>
                    <a:gd name="T63" fmla="*/ 12 h 18"/>
                    <a:gd name="T64" fmla="*/ 39 w 50"/>
                    <a:gd name="T65" fmla="*/ 10 h 18"/>
                    <a:gd name="T66" fmla="*/ 41 w 50"/>
                    <a:gd name="T67" fmla="*/ 10 h 18"/>
                    <a:gd name="T68" fmla="*/ 39 w 50"/>
                    <a:gd name="T69" fmla="*/ 8 h 18"/>
                    <a:gd name="T70" fmla="*/ 38 w 50"/>
                    <a:gd name="T71" fmla="*/ 6 h 18"/>
                    <a:gd name="T72" fmla="*/ 34 w 50"/>
                    <a:gd name="T73" fmla="*/ 6 h 18"/>
                    <a:gd name="T74" fmla="*/ 32 w 50"/>
                    <a:gd name="T75" fmla="*/ 6 h 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0"/>
                    <a:gd name="T115" fmla="*/ 0 h 18"/>
                    <a:gd name="T116" fmla="*/ 50 w 50"/>
                    <a:gd name="T117" fmla="*/ 18 h 1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0" h="18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6" y="8"/>
                      </a:lnTo>
                      <a:lnTo>
                        <a:pt x="48" y="8"/>
                      </a:lnTo>
                      <a:lnTo>
                        <a:pt x="50" y="10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6" y="16"/>
                      </a:lnTo>
                      <a:lnTo>
                        <a:pt x="45" y="16"/>
                      </a:lnTo>
                      <a:lnTo>
                        <a:pt x="41" y="18"/>
                      </a:lnTo>
                      <a:lnTo>
                        <a:pt x="39" y="18"/>
                      </a:lnTo>
                      <a:lnTo>
                        <a:pt x="36" y="18"/>
                      </a:lnTo>
                      <a:lnTo>
                        <a:pt x="32" y="18"/>
                      </a:lnTo>
                      <a:lnTo>
                        <a:pt x="27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8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32" y="6"/>
                      </a:move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2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4" y="12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9" y="10"/>
                      </a:lnTo>
                      <a:lnTo>
                        <a:pt x="41" y="10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4" name="Freeform 642"/>
                <p:cNvSpPr>
                  <a:spLocks/>
                </p:cNvSpPr>
                <p:nvPr/>
              </p:nvSpPr>
              <p:spPr bwMode="auto">
                <a:xfrm>
                  <a:off x="3273" y="3042"/>
                  <a:ext cx="27" cy="9"/>
                </a:xfrm>
                <a:custGeom>
                  <a:avLst/>
                  <a:gdLst>
                    <a:gd name="T0" fmla="*/ 0 w 27"/>
                    <a:gd name="T1" fmla="*/ 9 h 9"/>
                    <a:gd name="T2" fmla="*/ 0 w 27"/>
                    <a:gd name="T3" fmla="*/ 7 h 9"/>
                    <a:gd name="T4" fmla="*/ 0 w 27"/>
                    <a:gd name="T5" fmla="*/ 5 h 9"/>
                    <a:gd name="T6" fmla="*/ 0 w 27"/>
                    <a:gd name="T7" fmla="*/ 0 h 9"/>
                    <a:gd name="T8" fmla="*/ 10 w 27"/>
                    <a:gd name="T9" fmla="*/ 0 h 9"/>
                    <a:gd name="T10" fmla="*/ 14 w 27"/>
                    <a:gd name="T11" fmla="*/ 0 h 9"/>
                    <a:gd name="T12" fmla="*/ 16 w 27"/>
                    <a:gd name="T13" fmla="*/ 0 h 9"/>
                    <a:gd name="T14" fmla="*/ 19 w 27"/>
                    <a:gd name="T15" fmla="*/ 0 h 9"/>
                    <a:gd name="T16" fmla="*/ 21 w 27"/>
                    <a:gd name="T17" fmla="*/ 2 h 9"/>
                    <a:gd name="T18" fmla="*/ 23 w 27"/>
                    <a:gd name="T19" fmla="*/ 2 h 9"/>
                    <a:gd name="T20" fmla="*/ 25 w 27"/>
                    <a:gd name="T21" fmla="*/ 5 h 9"/>
                    <a:gd name="T22" fmla="*/ 27 w 27"/>
                    <a:gd name="T23" fmla="*/ 7 h 9"/>
                    <a:gd name="T24" fmla="*/ 25 w 27"/>
                    <a:gd name="T25" fmla="*/ 7 h 9"/>
                    <a:gd name="T26" fmla="*/ 23 w 27"/>
                    <a:gd name="T27" fmla="*/ 7 h 9"/>
                    <a:gd name="T28" fmla="*/ 21 w 27"/>
                    <a:gd name="T29" fmla="*/ 9 h 9"/>
                    <a:gd name="T30" fmla="*/ 19 w 27"/>
                    <a:gd name="T31" fmla="*/ 7 h 9"/>
                    <a:gd name="T32" fmla="*/ 19 w 27"/>
                    <a:gd name="T33" fmla="*/ 7 h 9"/>
                    <a:gd name="T34" fmla="*/ 19 w 27"/>
                    <a:gd name="T35" fmla="*/ 7 h 9"/>
                    <a:gd name="T36" fmla="*/ 18 w 27"/>
                    <a:gd name="T37" fmla="*/ 5 h 9"/>
                    <a:gd name="T38" fmla="*/ 16 w 27"/>
                    <a:gd name="T39" fmla="*/ 5 h 9"/>
                    <a:gd name="T40" fmla="*/ 16 w 27"/>
                    <a:gd name="T41" fmla="*/ 5 h 9"/>
                    <a:gd name="T42" fmla="*/ 16 w 27"/>
                    <a:gd name="T43" fmla="*/ 5 h 9"/>
                    <a:gd name="T44" fmla="*/ 14 w 27"/>
                    <a:gd name="T45" fmla="*/ 5 h 9"/>
                    <a:gd name="T46" fmla="*/ 14 w 27"/>
                    <a:gd name="T47" fmla="*/ 5 h 9"/>
                    <a:gd name="T48" fmla="*/ 14 w 27"/>
                    <a:gd name="T49" fmla="*/ 7 h 9"/>
                    <a:gd name="T50" fmla="*/ 14 w 27"/>
                    <a:gd name="T51" fmla="*/ 9 h 9"/>
                    <a:gd name="T52" fmla="*/ 10 w 27"/>
                    <a:gd name="T53" fmla="*/ 9 h 9"/>
                    <a:gd name="T54" fmla="*/ 7 w 27"/>
                    <a:gd name="T55" fmla="*/ 9 h 9"/>
                    <a:gd name="T56" fmla="*/ 3 w 27"/>
                    <a:gd name="T57" fmla="*/ 9 h 9"/>
                    <a:gd name="T58" fmla="*/ 0 w 27"/>
                    <a:gd name="T59" fmla="*/ 9 h 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7"/>
                    <a:gd name="T91" fmla="*/ 0 h 9"/>
                    <a:gd name="T92" fmla="*/ 27 w 27"/>
                    <a:gd name="T93" fmla="*/ 9 h 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7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5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7" y="9"/>
                      </a:lnTo>
                      <a:lnTo>
                        <a:pt x="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5" name="Freeform 643"/>
                <p:cNvSpPr>
                  <a:spLocks/>
                </p:cNvSpPr>
                <p:nvPr/>
              </p:nvSpPr>
              <p:spPr bwMode="auto">
                <a:xfrm>
                  <a:off x="3237" y="2995"/>
                  <a:ext cx="50" cy="19"/>
                </a:xfrm>
                <a:custGeom>
                  <a:avLst/>
                  <a:gdLst>
                    <a:gd name="T0" fmla="*/ 50 w 50"/>
                    <a:gd name="T1" fmla="*/ 19 h 19"/>
                    <a:gd name="T2" fmla="*/ 43 w 50"/>
                    <a:gd name="T3" fmla="*/ 19 h 19"/>
                    <a:gd name="T4" fmla="*/ 38 w 50"/>
                    <a:gd name="T5" fmla="*/ 17 h 19"/>
                    <a:gd name="T6" fmla="*/ 32 w 50"/>
                    <a:gd name="T7" fmla="*/ 15 h 19"/>
                    <a:gd name="T8" fmla="*/ 25 w 50"/>
                    <a:gd name="T9" fmla="*/ 11 h 19"/>
                    <a:gd name="T10" fmla="*/ 21 w 50"/>
                    <a:gd name="T11" fmla="*/ 9 h 19"/>
                    <a:gd name="T12" fmla="*/ 20 w 50"/>
                    <a:gd name="T13" fmla="*/ 7 h 19"/>
                    <a:gd name="T14" fmla="*/ 13 w 50"/>
                    <a:gd name="T15" fmla="*/ 7 h 19"/>
                    <a:gd name="T16" fmla="*/ 13 w 50"/>
                    <a:gd name="T17" fmla="*/ 7 h 19"/>
                    <a:gd name="T18" fmla="*/ 9 w 50"/>
                    <a:gd name="T19" fmla="*/ 9 h 19"/>
                    <a:gd name="T20" fmla="*/ 9 w 50"/>
                    <a:gd name="T21" fmla="*/ 9 h 19"/>
                    <a:gd name="T22" fmla="*/ 9 w 50"/>
                    <a:gd name="T23" fmla="*/ 11 h 19"/>
                    <a:gd name="T24" fmla="*/ 11 w 50"/>
                    <a:gd name="T25" fmla="*/ 11 h 19"/>
                    <a:gd name="T26" fmla="*/ 14 w 50"/>
                    <a:gd name="T27" fmla="*/ 13 h 19"/>
                    <a:gd name="T28" fmla="*/ 16 w 50"/>
                    <a:gd name="T29" fmla="*/ 13 h 19"/>
                    <a:gd name="T30" fmla="*/ 13 w 50"/>
                    <a:gd name="T31" fmla="*/ 19 h 19"/>
                    <a:gd name="T32" fmla="*/ 9 w 50"/>
                    <a:gd name="T33" fmla="*/ 17 h 19"/>
                    <a:gd name="T34" fmla="*/ 5 w 50"/>
                    <a:gd name="T35" fmla="*/ 17 h 19"/>
                    <a:gd name="T36" fmla="*/ 2 w 50"/>
                    <a:gd name="T37" fmla="*/ 15 h 19"/>
                    <a:gd name="T38" fmla="*/ 0 w 50"/>
                    <a:gd name="T39" fmla="*/ 13 h 19"/>
                    <a:gd name="T40" fmla="*/ 0 w 50"/>
                    <a:gd name="T41" fmla="*/ 9 h 19"/>
                    <a:gd name="T42" fmla="*/ 0 w 50"/>
                    <a:gd name="T43" fmla="*/ 4 h 19"/>
                    <a:gd name="T44" fmla="*/ 2 w 50"/>
                    <a:gd name="T45" fmla="*/ 2 h 19"/>
                    <a:gd name="T46" fmla="*/ 5 w 50"/>
                    <a:gd name="T47" fmla="*/ 2 h 19"/>
                    <a:gd name="T48" fmla="*/ 11 w 50"/>
                    <a:gd name="T49" fmla="*/ 0 h 19"/>
                    <a:gd name="T50" fmla="*/ 14 w 50"/>
                    <a:gd name="T51" fmla="*/ 0 h 19"/>
                    <a:gd name="T52" fmla="*/ 18 w 50"/>
                    <a:gd name="T53" fmla="*/ 0 h 19"/>
                    <a:gd name="T54" fmla="*/ 25 w 50"/>
                    <a:gd name="T55" fmla="*/ 2 h 19"/>
                    <a:gd name="T56" fmla="*/ 32 w 50"/>
                    <a:gd name="T57" fmla="*/ 7 h 19"/>
                    <a:gd name="T58" fmla="*/ 34 w 50"/>
                    <a:gd name="T59" fmla="*/ 9 h 19"/>
                    <a:gd name="T60" fmla="*/ 36 w 50"/>
                    <a:gd name="T61" fmla="*/ 9 h 19"/>
                    <a:gd name="T62" fmla="*/ 38 w 50"/>
                    <a:gd name="T63" fmla="*/ 9 h 19"/>
                    <a:gd name="T64" fmla="*/ 38 w 50"/>
                    <a:gd name="T65" fmla="*/ 11 h 19"/>
                    <a:gd name="T66" fmla="*/ 38 w 50"/>
                    <a:gd name="T67" fmla="*/ 2 h 19"/>
                    <a:gd name="T68" fmla="*/ 41 w 50"/>
                    <a:gd name="T69" fmla="*/ 0 h 19"/>
                    <a:gd name="T70" fmla="*/ 50 w 50"/>
                    <a:gd name="T71" fmla="*/ 0 h 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0"/>
                    <a:gd name="T109" fmla="*/ 0 h 19"/>
                    <a:gd name="T110" fmla="*/ 50 w 50"/>
                    <a:gd name="T111" fmla="*/ 19 h 1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0" h="19">
                      <a:moveTo>
                        <a:pt x="50" y="0"/>
                      </a:moveTo>
                      <a:lnTo>
                        <a:pt x="50" y="19"/>
                      </a:lnTo>
                      <a:lnTo>
                        <a:pt x="46" y="19"/>
                      </a:lnTo>
                      <a:lnTo>
                        <a:pt x="43" y="19"/>
                      </a:lnTo>
                      <a:lnTo>
                        <a:pt x="41" y="19"/>
                      </a:lnTo>
                      <a:lnTo>
                        <a:pt x="38" y="17"/>
                      </a:lnTo>
                      <a:lnTo>
                        <a:pt x="36" y="17"/>
                      </a:lnTo>
                      <a:lnTo>
                        <a:pt x="32" y="15"/>
                      </a:lnTo>
                      <a:lnTo>
                        <a:pt x="29" y="13"/>
                      </a:lnTo>
                      <a:lnTo>
                        <a:pt x="25" y="11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32" y="7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6" y="9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5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6" name="Freeform 644"/>
                <p:cNvSpPr>
                  <a:spLocks/>
                </p:cNvSpPr>
                <p:nvPr/>
              </p:nvSpPr>
              <p:spPr bwMode="auto">
                <a:xfrm>
                  <a:off x="3264" y="2969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6 h 8"/>
                    <a:gd name="T4" fmla="*/ 0 w 11"/>
                    <a:gd name="T5" fmla="*/ 4 h 8"/>
                    <a:gd name="T6" fmla="*/ 0 w 11"/>
                    <a:gd name="T7" fmla="*/ 2 h 8"/>
                    <a:gd name="T8" fmla="*/ 0 w 11"/>
                    <a:gd name="T9" fmla="*/ 0 h 8"/>
                    <a:gd name="T10" fmla="*/ 11 w 11"/>
                    <a:gd name="T11" fmla="*/ 0 h 8"/>
                    <a:gd name="T12" fmla="*/ 11 w 11"/>
                    <a:gd name="T13" fmla="*/ 2 h 8"/>
                    <a:gd name="T14" fmla="*/ 11 w 11"/>
                    <a:gd name="T15" fmla="*/ 4 h 8"/>
                    <a:gd name="T16" fmla="*/ 11 w 11"/>
                    <a:gd name="T17" fmla="*/ 6 h 8"/>
                    <a:gd name="T18" fmla="*/ 11 w 11"/>
                    <a:gd name="T19" fmla="*/ 8 h 8"/>
                    <a:gd name="T20" fmla="*/ 0 w 11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8"/>
                    <a:gd name="T35" fmla="*/ 11 w 11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7" name="Freeform 645"/>
                <p:cNvSpPr>
                  <a:spLocks/>
                </p:cNvSpPr>
                <p:nvPr/>
              </p:nvSpPr>
              <p:spPr bwMode="auto">
                <a:xfrm>
                  <a:off x="3250" y="2930"/>
                  <a:ext cx="37" cy="26"/>
                </a:xfrm>
                <a:custGeom>
                  <a:avLst/>
                  <a:gdLst>
                    <a:gd name="T0" fmla="*/ 1 w 37"/>
                    <a:gd name="T1" fmla="*/ 24 h 26"/>
                    <a:gd name="T2" fmla="*/ 1 w 37"/>
                    <a:gd name="T3" fmla="*/ 22 h 26"/>
                    <a:gd name="T4" fmla="*/ 5 w 37"/>
                    <a:gd name="T5" fmla="*/ 20 h 26"/>
                    <a:gd name="T6" fmla="*/ 3 w 37"/>
                    <a:gd name="T7" fmla="*/ 20 h 26"/>
                    <a:gd name="T8" fmla="*/ 1 w 37"/>
                    <a:gd name="T9" fmla="*/ 18 h 26"/>
                    <a:gd name="T10" fmla="*/ 0 w 37"/>
                    <a:gd name="T11" fmla="*/ 16 h 26"/>
                    <a:gd name="T12" fmla="*/ 0 w 37"/>
                    <a:gd name="T13" fmla="*/ 14 h 26"/>
                    <a:gd name="T14" fmla="*/ 1 w 37"/>
                    <a:gd name="T15" fmla="*/ 14 h 26"/>
                    <a:gd name="T16" fmla="*/ 5 w 37"/>
                    <a:gd name="T17" fmla="*/ 12 h 26"/>
                    <a:gd name="T18" fmla="*/ 7 w 37"/>
                    <a:gd name="T19" fmla="*/ 10 h 26"/>
                    <a:gd name="T20" fmla="*/ 3 w 37"/>
                    <a:gd name="T21" fmla="*/ 10 h 26"/>
                    <a:gd name="T22" fmla="*/ 1 w 37"/>
                    <a:gd name="T23" fmla="*/ 8 h 26"/>
                    <a:gd name="T24" fmla="*/ 1 w 37"/>
                    <a:gd name="T25" fmla="*/ 8 h 26"/>
                    <a:gd name="T26" fmla="*/ 0 w 37"/>
                    <a:gd name="T27" fmla="*/ 6 h 26"/>
                    <a:gd name="T28" fmla="*/ 1 w 37"/>
                    <a:gd name="T29" fmla="*/ 4 h 26"/>
                    <a:gd name="T30" fmla="*/ 14 w 37"/>
                    <a:gd name="T31" fmla="*/ 0 h 26"/>
                    <a:gd name="T32" fmla="*/ 26 w 37"/>
                    <a:gd name="T33" fmla="*/ 0 h 26"/>
                    <a:gd name="T34" fmla="*/ 37 w 37"/>
                    <a:gd name="T35" fmla="*/ 0 h 26"/>
                    <a:gd name="T36" fmla="*/ 16 w 37"/>
                    <a:gd name="T37" fmla="*/ 6 h 26"/>
                    <a:gd name="T38" fmla="*/ 14 w 37"/>
                    <a:gd name="T39" fmla="*/ 6 h 26"/>
                    <a:gd name="T40" fmla="*/ 12 w 37"/>
                    <a:gd name="T41" fmla="*/ 6 h 26"/>
                    <a:gd name="T42" fmla="*/ 12 w 37"/>
                    <a:gd name="T43" fmla="*/ 8 h 26"/>
                    <a:gd name="T44" fmla="*/ 10 w 37"/>
                    <a:gd name="T45" fmla="*/ 8 h 26"/>
                    <a:gd name="T46" fmla="*/ 12 w 37"/>
                    <a:gd name="T47" fmla="*/ 8 h 26"/>
                    <a:gd name="T48" fmla="*/ 12 w 37"/>
                    <a:gd name="T49" fmla="*/ 10 h 26"/>
                    <a:gd name="T50" fmla="*/ 23 w 37"/>
                    <a:gd name="T51" fmla="*/ 10 h 26"/>
                    <a:gd name="T52" fmla="*/ 32 w 37"/>
                    <a:gd name="T53" fmla="*/ 10 h 26"/>
                    <a:gd name="T54" fmla="*/ 37 w 37"/>
                    <a:gd name="T55" fmla="*/ 16 h 26"/>
                    <a:gd name="T56" fmla="*/ 21 w 37"/>
                    <a:gd name="T57" fmla="*/ 16 h 26"/>
                    <a:gd name="T58" fmla="*/ 16 w 37"/>
                    <a:gd name="T59" fmla="*/ 16 h 26"/>
                    <a:gd name="T60" fmla="*/ 14 w 37"/>
                    <a:gd name="T61" fmla="*/ 16 h 26"/>
                    <a:gd name="T62" fmla="*/ 12 w 37"/>
                    <a:gd name="T63" fmla="*/ 16 h 26"/>
                    <a:gd name="T64" fmla="*/ 12 w 37"/>
                    <a:gd name="T65" fmla="*/ 18 h 26"/>
                    <a:gd name="T66" fmla="*/ 10 w 37"/>
                    <a:gd name="T67" fmla="*/ 18 h 26"/>
                    <a:gd name="T68" fmla="*/ 10 w 37"/>
                    <a:gd name="T69" fmla="*/ 18 h 26"/>
                    <a:gd name="T70" fmla="*/ 12 w 37"/>
                    <a:gd name="T71" fmla="*/ 20 h 26"/>
                    <a:gd name="T72" fmla="*/ 16 w 37"/>
                    <a:gd name="T73" fmla="*/ 20 h 26"/>
                    <a:gd name="T74" fmla="*/ 19 w 37"/>
                    <a:gd name="T75" fmla="*/ 20 h 26"/>
                    <a:gd name="T76" fmla="*/ 32 w 37"/>
                    <a:gd name="T77" fmla="*/ 20 h 26"/>
                    <a:gd name="T78" fmla="*/ 37 w 37"/>
                    <a:gd name="T79" fmla="*/ 26 h 26"/>
                    <a:gd name="T80" fmla="*/ 10 w 37"/>
                    <a:gd name="T81" fmla="*/ 26 h 2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7"/>
                    <a:gd name="T124" fmla="*/ 0 h 26"/>
                    <a:gd name="T125" fmla="*/ 37 w 37"/>
                    <a:gd name="T126" fmla="*/ 26 h 2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7" h="26">
                      <a:moveTo>
                        <a:pt x="1" y="26"/>
                      </a:move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7" y="10"/>
                      </a:lnTo>
                      <a:lnTo>
                        <a:pt x="23" y="10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6" y="16"/>
                      </a:lnTo>
                      <a:lnTo>
                        <a:pt x="21" y="16"/>
                      </a:lnTo>
                      <a:lnTo>
                        <a:pt x="17" y="16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8" y="20"/>
                      </a:lnTo>
                      <a:lnTo>
                        <a:pt x="32" y="20"/>
                      </a:lnTo>
                      <a:lnTo>
                        <a:pt x="37" y="20"/>
                      </a:lnTo>
                      <a:lnTo>
                        <a:pt x="37" y="26"/>
                      </a:lnTo>
                      <a:lnTo>
                        <a:pt x="19" y="26"/>
                      </a:lnTo>
                      <a:lnTo>
                        <a:pt x="10" y="26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8" name="Freeform 646"/>
                <p:cNvSpPr>
                  <a:spLocks noEditPoints="1"/>
                </p:cNvSpPr>
                <p:nvPr/>
              </p:nvSpPr>
              <p:spPr bwMode="auto">
                <a:xfrm>
                  <a:off x="3250" y="2883"/>
                  <a:ext cx="37" cy="20"/>
                </a:xfrm>
                <a:custGeom>
                  <a:avLst/>
                  <a:gdLst>
                    <a:gd name="T0" fmla="*/ 23 w 37"/>
                    <a:gd name="T1" fmla="*/ 4 h 20"/>
                    <a:gd name="T2" fmla="*/ 23 w 37"/>
                    <a:gd name="T3" fmla="*/ 10 h 20"/>
                    <a:gd name="T4" fmla="*/ 25 w 37"/>
                    <a:gd name="T5" fmla="*/ 14 h 20"/>
                    <a:gd name="T6" fmla="*/ 26 w 37"/>
                    <a:gd name="T7" fmla="*/ 12 h 20"/>
                    <a:gd name="T8" fmla="*/ 28 w 37"/>
                    <a:gd name="T9" fmla="*/ 12 h 20"/>
                    <a:gd name="T10" fmla="*/ 30 w 37"/>
                    <a:gd name="T11" fmla="*/ 10 h 20"/>
                    <a:gd name="T12" fmla="*/ 30 w 37"/>
                    <a:gd name="T13" fmla="*/ 10 h 20"/>
                    <a:gd name="T14" fmla="*/ 28 w 37"/>
                    <a:gd name="T15" fmla="*/ 8 h 20"/>
                    <a:gd name="T16" fmla="*/ 28 w 37"/>
                    <a:gd name="T17" fmla="*/ 8 h 20"/>
                    <a:gd name="T18" fmla="*/ 26 w 37"/>
                    <a:gd name="T19" fmla="*/ 8 h 20"/>
                    <a:gd name="T20" fmla="*/ 26 w 37"/>
                    <a:gd name="T21" fmla="*/ 4 h 20"/>
                    <a:gd name="T22" fmla="*/ 30 w 37"/>
                    <a:gd name="T23" fmla="*/ 2 h 20"/>
                    <a:gd name="T24" fmla="*/ 33 w 37"/>
                    <a:gd name="T25" fmla="*/ 4 h 20"/>
                    <a:gd name="T26" fmla="*/ 37 w 37"/>
                    <a:gd name="T27" fmla="*/ 6 h 20"/>
                    <a:gd name="T28" fmla="*/ 37 w 37"/>
                    <a:gd name="T29" fmla="*/ 10 h 20"/>
                    <a:gd name="T30" fmla="*/ 37 w 37"/>
                    <a:gd name="T31" fmla="*/ 14 h 20"/>
                    <a:gd name="T32" fmla="*/ 33 w 37"/>
                    <a:gd name="T33" fmla="*/ 16 h 20"/>
                    <a:gd name="T34" fmla="*/ 30 w 37"/>
                    <a:gd name="T35" fmla="*/ 18 h 20"/>
                    <a:gd name="T36" fmla="*/ 26 w 37"/>
                    <a:gd name="T37" fmla="*/ 20 h 20"/>
                    <a:gd name="T38" fmla="*/ 19 w 37"/>
                    <a:gd name="T39" fmla="*/ 20 h 20"/>
                    <a:gd name="T40" fmla="*/ 12 w 37"/>
                    <a:gd name="T41" fmla="*/ 20 h 20"/>
                    <a:gd name="T42" fmla="*/ 5 w 37"/>
                    <a:gd name="T43" fmla="*/ 18 h 20"/>
                    <a:gd name="T44" fmla="*/ 1 w 37"/>
                    <a:gd name="T45" fmla="*/ 14 h 20"/>
                    <a:gd name="T46" fmla="*/ 0 w 37"/>
                    <a:gd name="T47" fmla="*/ 10 h 20"/>
                    <a:gd name="T48" fmla="*/ 1 w 37"/>
                    <a:gd name="T49" fmla="*/ 8 h 20"/>
                    <a:gd name="T50" fmla="*/ 5 w 37"/>
                    <a:gd name="T51" fmla="*/ 4 h 20"/>
                    <a:gd name="T52" fmla="*/ 7 w 37"/>
                    <a:gd name="T53" fmla="*/ 2 h 20"/>
                    <a:gd name="T54" fmla="*/ 12 w 37"/>
                    <a:gd name="T55" fmla="*/ 2 h 20"/>
                    <a:gd name="T56" fmla="*/ 17 w 37"/>
                    <a:gd name="T57" fmla="*/ 0 h 20"/>
                    <a:gd name="T58" fmla="*/ 21 w 37"/>
                    <a:gd name="T59" fmla="*/ 0 h 20"/>
                    <a:gd name="T60" fmla="*/ 23 w 37"/>
                    <a:gd name="T61" fmla="*/ 0 h 20"/>
                    <a:gd name="T62" fmla="*/ 16 w 37"/>
                    <a:gd name="T63" fmla="*/ 8 h 20"/>
                    <a:gd name="T64" fmla="*/ 8 w 37"/>
                    <a:gd name="T65" fmla="*/ 8 h 20"/>
                    <a:gd name="T66" fmla="*/ 8 w 37"/>
                    <a:gd name="T67" fmla="*/ 10 h 20"/>
                    <a:gd name="T68" fmla="*/ 8 w 37"/>
                    <a:gd name="T69" fmla="*/ 12 h 20"/>
                    <a:gd name="T70" fmla="*/ 8 w 37"/>
                    <a:gd name="T71" fmla="*/ 12 h 20"/>
                    <a:gd name="T72" fmla="*/ 12 w 37"/>
                    <a:gd name="T73" fmla="*/ 12 h 20"/>
                    <a:gd name="T74" fmla="*/ 14 w 37"/>
                    <a:gd name="T75" fmla="*/ 14 h 20"/>
                    <a:gd name="T76" fmla="*/ 16 w 37"/>
                    <a:gd name="T77" fmla="*/ 8 h 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7"/>
                    <a:gd name="T118" fmla="*/ 0 h 20"/>
                    <a:gd name="T119" fmla="*/ 37 w 37"/>
                    <a:gd name="T120" fmla="*/ 20 h 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7" h="20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6" y="4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7" y="14"/>
                      </a:lnTo>
                      <a:lnTo>
                        <a:pt x="35" y="16"/>
                      </a:lnTo>
                      <a:lnTo>
                        <a:pt x="33" y="16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20"/>
                      </a:lnTo>
                      <a:lnTo>
                        <a:pt x="25" y="20"/>
                      </a:lnTo>
                      <a:lnTo>
                        <a:pt x="19" y="20"/>
                      </a:lnTo>
                      <a:lnTo>
                        <a:pt x="16" y="20"/>
                      </a:lnTo>
                      <a:lnTo>
                        <a:pt x="12" y="20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3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9" name="Freeform 647"/>
                <p:cNvSpPr>
                  <a:spLocks/>
                </p:cNvSpPr>
                <p:nvPr/>
              </p:nvSpPr>
              <p:spPr bwMode="auto">
                <a:xfrm>
                  <a:off x="3237" y="2854"/>
                  <a:ext cx="50" cy="12"/>
                </a:xfrm>
                <a:custGeom>
                  <a:avLst/>
                  <a:gdLst>
                    <a:gd name="T0" fmla="*/ 4 w 50"/>
                    <a:gd name="T1" fmla="*/ 4 h 12"/>
                    <a:gd name="T2" fmla="*/ 11 w 50"/>
                    <a:gd name="T3" fmla="*/ 4 h 12"/>
                    <a:gd name="T4" fmla="*/ 14 w 50"/>
                    <a:gd name="T5" fmla="*/ 2 h 12"/>
                    <a:gd name="T6" fmla="*/ 14 w 50"/>
                    <a:gd name="T7" fmla="*/ 0 h 12"/>
                    <a:gd name="T8" fmla="*/ 21 w 50"/>
                    <a:gd name="T9" fmla="*/ 0 h 12"/>
                    <a:gd name="T10" fmla="*/ 23 w 50"/>
                    <a:gd name="T11" fmla="*/ 0 h 12"/>
                    <a:gd name="T12" fmla="*/ 23 w 50"/>
                    <a:gd name="T13" fmla="*/ 4 h 12"/>
                    <a:gd name="T14" fmla="*/ 30 w 50"/>
                    <a:gd name="T15" fmla="*/ 4 h 12"/>
                    <a:gd name="T16" fmla="*/ 38 w 50"/>
                    <a:gd name="T17" fmla="*/ 4 h 12"/>
                    <a:gd name="T18" fmla="*/ 39 w 50"/>
                    <a:gd name="T19" fmla="*/ 2 h 12"/>
                    <a:gd name="T20" fmla="*/ 41 w 50"/>
                    <a:gd name="T21" fmla="*/ 2 h 12"/>
                    <a:gd name="T22" fmla="*/ 41 w 50"/>
                    <a:gd name="T23" fmla="*/ 2 h 12"/>
                    <a:gd name="T24" fmla="*/ 41 w 50"/>
                    <a:gd name="T25" fmla="*/ 0 h 12"/>
                    <a:gd name="T26" fmla="*/ 45 w 50"/>
                    <a:gd name="T27" fmla="*/ 0 h 12"/>
                    <a:gd name="T28" fmla="*/ 48 w 50"/>
                    <a:gd name="T29" fmla="*/ 0 h 12"/>
                    <a:gd name="T30" fmla="*/ 50 w 50"/>
                    <a:gd name="T31" fmla="*/ 2 h 12"/>
                    <a:gd name="T32" fmla="*/ 50 w 50"/>
                    <a:gd name="T33" fmla="*/ 4 h 12"/>
                    <a:gd name="T34" fmla="*/ 50 w 50"/>
                    <a:gd name="T35" fmla="*/ 6 h 12"/>
                    <a:gd name="T36" fmla="*/ 48 w 50"/>
                    <a:gd name="T37" fmla="*/ 8 h 12"/>
                    <a:gd name="T38" fmla="*/ 46 w 50"/>
                    <a:gd name="T39" fmla="*/ 8 h 12"/>
                    <a:gd name="T40" fmla="*/ 43 w 50"/>
                    <a:gd name="T41" fmla="*/ 10 h 12"/>
                    <a:gd name="T42" fmla="*/ 39 w 50"/>
                    <a:gd name="T43" fmla="*/ 10 h 12"/>
                    <a:gd name="T44" fmla="*/ 30 w 50"/>
                    <a:gd name="T45" fmla="*/ 10 h 12"/>
                    <a:gd name="T46" fmla="*/ 23 w 50"/>
                    <a:gd name="T47" fmla="*/ 10 h 12"/>
                    <a:gd name="T48" fmla="*/ 23 w 50"/>
                    <a:gd name="T49" fmla="*/ 10 h 12"/>
                    <a:gd name="T50" fmla="*/ 21 w 50"/>
                    <a:gd name="T51" fmla="*/ 12 h 12"/>
                    <a:gd name="T52" fmla="*/ 14 w 50"/>
                    <a:gd name="T53" fmla="*/ 12 h 12"/>
                    <a:gd name="T54" fmla="*/ 14 w 50"/>
                    <a:gd name="T55" fmla="*/ 10 h 12"/>
                    <a:gd name="T56" fmla="*/ 13 w 50"/>
                    <a:gd name="T57" fmla="*/ 10 h 12"/>
                    <a:gd name="T58" fmla="*/ 9 w 50"/>
                    <a:gd name="T59" fmla="*/ 10 h 12"/>
                    <a:gd name="T60" fmla="*/ 4 w 50"/>
                    <a:gd name="T61" fmla="*/ 8 h 12"/>
                    <a:gd name="T62" fmla="*/ 0 w 50"/>
                    <a:gd name="T63" fmla="*/ 4 h 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0"/>
                    <a:gd name="T97" fmla="*/ 0 h 12"/>
                    <a:gd name="T98" fmla="*/ 50 w 50"/>
                    <a:gd name="T99" fmla="*/ 12 h 1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0" h="12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0" y="4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lnTo>
                        <a:pt x="50" y="6"/>
                      </a:lnTo>
                      <a:lnTo>
                        <a:pt x="48" y="8"/>
                      </a:lnTo>
                      <a:lnTo>
                        <a:pt x="46" y="8"/>
                      </a:lnTo>
                      <a:lnTo>
                        <a:pt x="45" y="8"/>
                      </a:lnTo>
                      <a:lnTo>
                        <a:pt x="43" y="10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6" y="10"/>
                      </a:lnTo>
                      <a:lnTo>
                        <a:pt x="30" y="10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0" name="Freeform 648"/>
                <p:cNvSpPr>
                  <a:spLocks/>
                </p:cNvSpPr>
                <p:nvPr/>
              </p:nvSpPr>
              <p:spPr bwMode="auto">
                <a:xfrm>
                  <a:off x="3237" y="2823"/>
                  <a:ext cx="50" cy="17"/>
                </a:xfrm>
                <a:custGeom>
                  <a:avLst/>
                  <a:gdLst>
                    <a:gd name="T0" fmla="*/ 0 w 50"/>
                    <a:gd name="T1" fmla="*/ 17 h 17"/>
                    <a:gd name="T2" fmla="*/ 0 w 50"/>
                    <a:gd name="T3" fmla="*/ 11 h 17"/>
                    <a:gd name="T4" fmla="*/ 5 w 50"/>
                    <a:gd name="T5" fmla="*/ 11 h 17"/>
                    <a:gd name="T6" fmla="*/ 9 w 50"/>
                    <a:gd name="T7" fmla="*/ 11 h 17"/>
                    <a:gd name="T8" fmla="*/ 18 w 50"/>
                    <a:gd name="T9" fmla="*/ 11 h 17"/>
                    <a:gd name="T10" fmla="*/ 16 w 50"/>
                    <a:gd name="T11" fmla="*/ 11 h 17"/>
                    <a:gd name="T12" fmla="*/ 16 w 50"/>
                    <a:gd name="T13" fmla="*/ 11 h 17"/>
                    <a:gd name="T14" fmla="*/ 16 w 50"/>
                    <a:gd name="T15" fmla="*/ 9 h 17"/>
                    <a:gd name="T16" fmla="*/ 14 w 50"/>
                    <a:gd name="T17" fmla="*/ 9 h 17"/>
                    <a:gd name="T18" fmla="*/ 14 w 50"/>
                    <a:gd name="T19" fmla="*/ 9 h 17"/>
                    <a:gd name="T20" fmla="*/ 14 w 50"/>
                    <a:gd name="T21" fmla="*/ 7 h 17"/>
                    <a:gd name="T22" fmla="*/ 13 w 50"/>
                    <a:gd name="T23" fmla="*/ 7 h 17"/>
                    <a:gd name="T24" fmla="*/ 13 w 50"/>
                    <a:gd name="T25" fmla="*/ 4 h 17"/>
                    <a:gd name="T26" fmla="*/ 13 w 50"/>
                    <a:gd name="T27" fmla="*/ 4 h 17"/>
                    <a:gd name="T28" fmla="*/ 14 w 50"/>
                    <a:gd name="T29" fmla="*/ 4 h 17"/>
                    <a:gd name="T30" fmla="*/ 14 w 50"/>
                    <a:gd name="T31" fmla="*/ 2 h 17"/>
                    <a:gd name="T32" fmla="*/ 16 w 50"/>
                    <a:gd name="T33" fmla="*/ 2 h 17"/>
                    <a:gd name="T34" fmla="*/ 18 w 50"/>
                    <a:gd name="T35" fmla="*/ 0 h 17"/>
                    <a:gd name="T36" fmla="*/ 21 w 50"/>
                    <a:gd name="T37" fmla="*/ 0 h 17"/>
                    <a:gd name="T38" fmla="*/ 23 w 50"/>
                    <a:gd name="T39" fmla="*/ 0 h 17"/>
                    <a:gd name="T40" fmla="*/ 27 w 50"/>
                    <a:gd name="T41" fmla="*/ 0 h 17"/>
                    <a:gd name="T42" fmla="*/ 38 w 50"/>
                    <a:gd name="T43" fmla="*/ 0 h 17"/>
                    <a:gd name="T44" fmla="*/ 43 w 50"/>
                    <a:gd name="T45" fmla="*/ 0 h 17"/>
                    <a:gd name="T46" fmla="*/ 50 w 50"/>
                    <a:gd name="T47" fmla="*/ 0 h 17"/>
                    <a:gd name="T48" fmla="*/ 50 w 50"/>
                    <a:gd name="T49" fmla="*/ 7 h 17"/>
                    <a:gd name="T50" fmla="*/ 39 w 50"/>
                    <a:gd name="T51" fmla="*/ 7 h 17"/>
                    <a:gd name="T52" fmla="*/ 34 w 50"/>
                    <a:gd name="T53" fmla="*/ 7 h 17"/>
                    <a:gd name="T54" fmla="*/ 30 w 50"/>
                    <a:gd name="T55" fmla="*/ 7 h 17"/>
                    <a:gd name="T56" fmla="*/ 25 w 50"/>
                    <a:gd name="T57" fmla="*/ 7 h 17"/>
                    <a:gd name="T58" fmla="*/ 25 w 50"/>
                    <a:gd name="T59" fmla="*/ 7 h 17"/>
                    <a:gd name="T60" fmla="*/ 25 w 50"/>
                    <a:gd name="T61" fmla="*/ 9 h 17"/>
                    <a:gd name="T62" fmla="*/ 23 w 50"/>
                    <a:gd name="T63" fmla="*/ 9 h 17"/>
                    <a:gd name="T64" fmla="*/ 23 w 50"/>
                    <a:gd name="T65" fmla="*/ 9 h 17"/>
                    <a:gd name="T66" fmla="*/ 23 w 50"/>
                    <a:gd name="T67" fmla="*/ 9 h 17"/>
                    <a:gd name="T68" fmla="*/ 25 w 50"/>
                    <a:gd name="T69" fmla="*/ 11 h 17"/>
                    <a:gd name="T70" fmla="*/ 25 w 50"/>
                    <a:gd name="T71" fmla="*/ 11 h 17"/>
                    <a:gd name="T72" fmla="*/ 25 w 50"/>
                    <a:gd name="T73" fmla="*/ 11 h 17"/>
                    <a:gd name="T74" fmla="*/ 29 w 50"/>
                    <a:gd name="T75" fmla="*/ 11 h 17"/>
                    <a:gd name="T76" fmla="*/ 30 w 50"/>
                    <a:gd name="T77" fmla="*/ 11 h 17"/>
                    <a:gd name="T78" fmla="*/ 32 w 50"/>
                    <a:gd name="T79" fmla="*/ 11 h 17"/>
                    <a:gd name="T80" fmla="*/ 41 w 50"/>
                    <a:gd name="T81" fmla="*/ 11 h 17"/>
                    <a:gd name="T82" fmla="*/ 45 w 50"/>
                    <a:gd name="T83" fmla="*/ 11 h 17"/>
                    <a:gd name="T84" fmla="*/ 50 w 50"/>
                    <a:gd name="T85" fmla="*/ 11 h 17"/>
                    <a:gd name="T86" fmla="*/ 50 w 50"/>
                    <a:gd name="T87" fmla="*/ 17 h 17"/>
                    <a:gd name="T88" fmla="*/ 38 w 50"/>
                    <a:gd name="T89" fmla="*/ 17 h 17"/>
                    <a:gd name="T90" fmla="*/ 25 w 50"/>
                    <a:gd name="T91" fmla="*/ 17 h 17"/>
                    <a:gd name="T92" fmla="*/ 13 w 50"/>
                    <a:gd name="T93" fmla="*/ 17 h 17"/>
                    <a:gd name="T94" fmla="*/ 0 w 50"/>
                    <a:gd name="T95" fmla="*/ 17 h 1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"/>
                    <a:gd name="T145" fmla="*/ 0 h 17"/>
                    <a:gd name="T146" fmla="*/ 50 w 50"/>
                    <a:gd name="T147" fmla="*/ 17 h 1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0" y="7"/>
                      </a:lnTo>
                      <a:lnTo>
                        <a:pt x="39" y="7"/>
                      </a:lnTo>
                      <a:lnTo>
                        <a:pt x="34" y="7"/>
                      </a:lnTo>
                      <a:lnTo>
                        <a:pt x="30" y="7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41" y="11"/>
                      </a:lnTo>
                      <a:lnTo>
                        <a:pt x="45" y="11"/>
                      </a:lnTo>
                      <a:lnTo>
                        <a:pt x="50" y="11"/>
                      </a:lnTo>
                      <a:lnTo>
                        <a:pt x="50" y="17"/>
                      </a:lnTo>
                      <a:lnTo>
                        <a:pt x="38" y="17"/>
                      </a:lnTo>
                      <a:lnTo>
                        <a:pt x="25" y="17"/>
                      </a:lnTo>
                      <a:lnTo>
                        <a:pt x="13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1" name="Freeform 649"/>
                <p:cNvSpPr>
                  <a:spLocks/>
                </p:cNvSpPr>
                <p:nvPr/>
              </p:nvSpPr>
              <p:spPr bwMode="auto">
                <a:xfrm>
                  <a:off x="3251" y="2787"/>
                  <a:ext cx="50" cy="18"/>
                </a:xfrm>
                <a:custGeom>
                  <a:avLst/>
                  <a:gdLst>
                    <a:gd name="T0" fmla="*/ 0 w 50"/>
                    <a:gd name="T1" fmla="*/ 18 h 18"/>
                    <a:gd name="T2" fmla="*/ 0 w 50"/>
                    <a:gd name="T3" fmla="*/ 12 h 18"/>
                    <a:gd name="T4" fmla="*/ 6 w 50"/>
                    <a:gd name="T5" fmla="*/ 10 h 18"/>
                    <a:gd name="T6" fmla="*/ 13 w 50"/>
                    <a:gd name="T7" fmla="*/ 10 h 18"/>
                    <a:gd name="T8" fmla="*/ 18 w 50"/>
                    <a:gd name="T9" fmla="*/ 10 h 18"/>
                    <a:gd name="T10" fmla="*/ 24 w 50"/>
                    <a:gd name="T11" fmla="*/ 8 h 18"/>
                    <a:gd name="T12" fmla="*/ 18 w 50"/>
                    <a:gd name="T13" fmla="*/ 8 h 18"/>
                    <a:gd name="T14" fmla="*/ 13 w 50"/>
                    <a:gd name="T15" fmla="*/ 8 h 18"/>
                    <a:gd name="T16" fmla="*/ 6 w 50"/>
                    <a:gd name="T17" fmla="*/ 6 h 18"/>
                    <a:gd name="T18" fmla="*/ 0 w 50"/>
                    <a:gd name="T19" fmla="*/ 6 h 18"/>
                    <a:gd name="T20" fmla="*/ 0 w 50"/>
                    <a:gd name="T21" fmla="*/ 0 h 18"/>
                    <a:gd name="T22" fmla="*/ 38 w 50"/>
                    <a:gd name="T23" fmla="*/ 6 h 18"/>
                    <a:gd name="T24" fmla="*/ 41 w 50"/>
                    <a:gd name="T25" fmla="*/ 6 h 18"/>
                    <a:gd name="T26" fmla="*/ 43 w 50"/>
                    <a:gd name="T27" fmla="*/ 8 h 18"/>
                    <a:gd name="T28" fmla="*/ 45 w 50"/>
                    <a:gd name="T29" fmla="*/ 8 h 18"/>
                    <a:gd name="T30" fmla="*/ 47 w 50"/>
                    <a:gd name="T31" fmla="*/ 8 h 18"/>
                    <a:gd name="T32" fmla="*/ 49 w 50"/>
                    <a:gd name="T33" fmla="*/ 8 h 18"/>
                    <a:gd name="T34" fmla="*/ 49 w 50"/>
                    <a:gd name="T35" fmla="*/ 10 h 18"/>
                    <a:gd name="T36" fmla="*/ 50 w 50"/>
                    <a:gd name="T37" fmla="*/ 10 h 18"/>
                    <a:gd name="T38" fmla="*/ 50 w 50"/>
                    <a:gd name="T39" fmla="*/ 12 h 18"/>
                    <a:gd name="T40" fmla="*/ 50 w 50"/>
                    <a:gd name="T41" fmla="*/ 14 h 18"/>
                    <a:gd name="T42" fmla="*/ 50 w 50"/>
                    <a:gd name="T43" fmla="*/ 14 h 18"/>
                    <a:gd name="T44" fmla="*/ 50 w 50"/>
                    <a:gd name="T45" fmla="*/ 14 h 18"/>
                    <a:gd name="T46" fmla="*/ 49 w 50"/>
                    <a:gd name="T47" fmla="*/ 16 h 18"/>
                    <a:gd name="T48" fmla="*/ 47 w 50"/>
                    <a:gd name="T49" fmla="*/ 16 h 18"/>
                    <a:gd name="T50" fmla="*/ 45 w 50"/>
                    <a:gd name="T51" fmla="*/ 18 h 18"/>
                    <a:gd name="T52" fmla="*/ 41 w 50"/>
                    <a:gd name="T53" fmla="*/ 18 h 18"/>
                    <a:gd name="T54" fmla="*/ 40 w 50"/>
                    <a:gd name="T55" fmla="*/ 18 h 18"/>
                    <a:gd name="T56" fmla="*/ 40 w 50"/>
                    <a:gd name="T57" fmla="*/ 16 h 18"/>
                    <a:gd name="T58" fmla="*/ 40 w 50"/>
                    <a:gd name="T59" fmla="*/ 16 h 18"/>
                    <a:gd name="T60" fmla="*/ 40 w 50"/>
                    <a:gd name="T61" fmla="*/ 16 h 18"/>
                    <a:gd name="T62" fmla="*/ 40 w 50"/>
                    <a:gd name="T63" fmla="*/ 14 h 18"/>
                    <a:gd name="T64" fmla="*/ 40 w 50"/>
                    <a:gd name="T65" fmla="*/ 14 h 18"/>
                    <a:gd name="T66" fmla="*/ 40 w 50"/>
                    <a:gd name="T67" fmla="*/ 14 h 18"/>
                    <a:gd name="T68" fmla="*/ 40 w 50"/>
                    <a:gd name="T69" fmla="*/ 12 h 18"/>
                    <a:gd name="T70" fmla="*/ 38 w 50"/>
                    <a:gd name="T71" fmla="*/ 12 h 18"/>
                    <a:gd name="T72" fmla="*/ 38 w 50"/>
                    <a:gd name="T73" fmla="*/ 12 h 18"/>
                    <a:gd name="T74" fmla="*/ 38 w 50"/>
                    <a:gd name="T75" fmla="*/ 12 h 18"/>
                    <a:gd name="T76" fmla="*/ 36 w 50"/>
                    <a:gd name="T77" fmla="*/ 12 h 18"/>
                    <a:gd name="T78" fmla="*/ 18 w 50"/>
                    <a:gd name="T79" fmla="*/ 16 h 18"/>
                    <a:gd name="T80" fmla="*/ 9 w 50"/>
                    <a:gd name="T81" fmla="*/ 16 h 18"/>
                    <a:gd name="T82" fmla="*/ 0 w 50"/>
                    <a:gd name="T83" fmla="*/ 18 h 1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18"/>
                    <a:gd name="T128" fmla="*/ 50 w 50"/>
                    <a:gd name="T129" fmla="*/ 18 h 1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13" y="10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18" y="8"/>
                      </a:lnTo>
                      <a:lnTo>
                        <a:pt x="13" y="8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8" y="6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9" y="8"/>
                      </a:lnTo>
                      <a:lnTo>
                        <a:pt x="49" y="10"/>
                      </a:lnTo>
                      <a:lnTo>
                        <a:pt x="50" y="10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5" y="18"/>
                      </a:lnTo>
                      <a:lnTo>
                        <a:pt x="41" y="18"/>
                      </a:lnTo>
                      <a:lnTo>
                        <a:pt x="40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2"/>
                      </a:lnTo>
                      <a:lnTo>
                        <a:pt x="38" y="12"/>
                      </a:lnTo>
                      <a:lnTo>
                        <a:pt x="36" y="12"/>
                      </a:lnTo>
                      <a:lnTo>
                        <a:pt x="18" y="16"/>
                      </a:lnTo>
                      <a:lnTo>
                        <a:pt x="9" y="1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2" name="Freeform 650"/>
                <p:cNvSpPr>
                  <a:spLocks/>
                </p:cNvSpPr>
                <p:nvPr/>
              </p:nvSpPr>
              <p:spPr bwMode="auto">
                <a:xfrm>
                  <a:off x="3237" y="2762"/>
                  <a:ext cx="50" cy="8"/>
                </a:xfrm>
                <a:custGeom>
                  <a:avLst/>
                  <a:gdLst>
                    <a:gd name="T0" fmla="*/ 0 w 50"/>
                    <a:gd name="T1" fmla="*/ 8 h 8"/>
                    <a:gd name="T2" fmla="*/ 0 w 50"/>
                    <a:gd name="T3" fmla="*/ 4 h 8"/>
                    <a:gd name="T4" fmla="*/ 0 w 50"/>
                    <a:gd name="T5" fmla="*/ 2 h 8"/>
                    <a:gd name="T6" fmla="*/ 0 w 50"/>
                    <a:gd name="T7" fmla="*/ 0 h 8"/>
                    <a:gd name="T8" fmla="*/ 13 w 50"/>
                    <a:gd name="T9" fmla="*/ 0 h 8"/>
                    <a:gd name="T10" fmla="*/ 25 w 50"/>
                    <a:gd name="T11" fmla="*/ 0 h 8"/>
                    <a:gd name="T12" fmla="*/ 38 w 50"/>
                    <a:gd name="T13" fmla="*/ 0 h 8"/>
                    <a:gd name="T14" fmla="*/ 50 w 50"/>
                    <a:gd name="T15" fmla="*/ 0 h 8"/>
                    <a:gd name="T16" fmla="*/ 50 w 50"/>
                    <a:gd name="T17" fmla="*/ 2 h 8"/>
                    <a:gd name="T18" fmla="*/ 50 w 50"/>
                    <a:gd name="T19" fmla="*/ 4 h 8"/>
                    <a:gd name="T20" fmla="*/ 50 w 50"/>
                    <a:gd name="T21" fmla="*/ 8 h 8"/>
                    <a:gd name="T22" fmla="*/ 38 w 50"/>
                    <a:gd name="T23" fmla="*/ 8 h 8"/>
                    <a:gd name="T24" fmla="*/ 25 w 50"/>
                    <a:gd name="T25" fmla="*/ 8 h 8"/>
                    <a:gd name="T26" fmla="*/ 13 w 50"/>
                    <a:gd name="T27" fmla="*/ 8 h 8"/>
                    <a:gd name="T28" fmla="*/ 0 w 50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0"/>
                    <a:gd name="T46" fmla="*/ 0 h 8"/>
                    <a:gd name="T47" fmla="*/ 50 w 50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0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lnTo>
                        <a:pt x="50" y="8"/>
                      </a:lnTo>
                      <a:lnTo>
                        <a:pt x="38" y="8"/>
                      </a:lnTo>
                      <a:lnTo>
                        <a:pt x="25" y="8"/>
                      </a:lnTo>
                      <a:lnTo>
                        <a:pt x="13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3" name="Freeform 651"/>
                <p:cNvSpPr>
                  <a:spLocks/>
                </p:cNvSpPr>
                <p:nvPr/>
              </p:nvSpPr>
              <p:spPr bwMode="auto">
                <a:xfrm>
                  <a:off x="3264" y="2744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6 h 8"/>
                    <a:gd name="T4" fmla="*/ 0 w 11"/>
                    <a:gd name="T5" fmla="*/ 4 h 8"/>
                    <a:gd name="T6" fmla="*/ 0 w 11"/>
                    <a:gd name="T7" fmla="*/ 2 h 8"/>
                    <a:gd name="T8" fmla="*/ 0 w 11"/>
                    <a:gd name="T9" fmla="*/ 0 h 8"/>
                    <a:gd name="T10" fmla="*/ 11 w 11"/>
                    <a:gd name="T11" fmla="*/ 0 h 8"/>
                    <a:gd name="T12" fmla="*/ 11 w 11"/>
                    <a:gd name="T13" fmla="*/ 2 h 8"/>
                    <a:gd name="T14" fmla="*/ 11 w 11"/>
                    <a:gd name="T15" fmla="*/ 4 h 8"/>
                    <a:gd name="T16" fmla="*/ 11 w 11"/>
                    <a:gd name="T17" fmla="*/ 6 h 8"/>
                    <a:gd name="T18" fmla="*/ 11 w 11"/>
                    <a:gd name="T19" fmla="*/ 8 h 8"/>
                    <a:gd name="T20" fmla="*/ 0 w 11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8"/>
                    <a:gd name="T35" fmla="*/ 11 w 11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4" name="Freeform 652"/>
                <p:cNvSpPr>
                  <a:spLocks/>
                </p:cNvSpPr>
                <p:nvPr/>
              </p:nvSpPr>
              <p:spPr bwMode="auto">
                <a:xfrm>
                  <a:off x="3273" y="2725"/>
                  <a:ext cx="27" cy="8"/>
                </a:xfrm>
                <a:custGeom>
                  <a:avLst/>
                  <a:gdLst>
                    <a:gd name="T0" fmla="*/ 0 w 27"/>
                    <a:gd name="T1" fmla="*/ 8 h 8"/>
                    <a:gd name="T2" fmla="*/ 0 w 27"/>
                    <a:gd name="T3" fmla="*/ 6 h 8"/>
                    <a:gd name="T4" fmla="*/ 0 w 27"/>
                    <a:gd name="T5" fmla="*/ 4 h 8"/>
                    <a:gd name="T6" fmla="*/ 0 w 27"/>
                    <a:gd name="T7" fmla="*/ 2 h 8"/>
                    <a:gd name="T8" fmla="*/ 0 w 27"/>
                    <a:gd name="T9" fmla="*/ 0 h 8"/>
                    <a:gd name="T10" fmla="*/ 10 w 27"/>
                    <a:gd name="T11" fmla="*/ 0 h 8"/>
                    <a:gd name="T12" fmla="*/ 14 w 27"/>
                    <a:gd name="T13" fmla="*/ 0 h 8"/>
                    <a:gd name="T14" fmla="*/ 16 w 27"/>
                    <a:gd name="T15" fmla="*/ 2 h 8"/>
                    <a:gd name="T16" fmla="*/ 19 w 27"/>
                    <a:gd name="T17" fmla="*/ 2 h 8"/>
                    <a:gd name="T18" fmla="*/ 21 w 27"/>
                    <a:gd name="T19" fmla="*/ 2 h 8"/>
                    <a:gd name="T20" fmla="*/ 23 w 27"/>
                    <a:gd name="T21" fmla="*/ 2 h 8"/>
                    <a:gd name="T22" fmla="*/ 25 w 27"/>
                    <a:gd name="T23" fmla="*/ 4 h 8"/>
                    <a:gd name="T24" fmla="*/ 27 w 27"/>
                    <a:gd name="T25" fmla="*/ 6 h 8"/>
                    <a:gd name="T26" fmla="*/ 25 w 27"/>
                    <a:gd name="T27" fmla="*/ 6 h 8"/>
                    <a:gd name="T28" fmla="*/ 23 w 27"/>
                    <a:gd name="T29" fmla="*/ 6 h 8"/>
                    <a:gd name="T30" fmla="*/ 21 w 27"/>
                    <a:gd name="T31" fmla="*/ 8 h 8"/>
                    <a:gd name="T32" fmla="*/ 19 w 27"/>
                    <a:gd name="T33" fmla="*/ 6 h 8"/>
                    <a:gd name="T34" fmla="*/ 19 w 27"/>
                    <a:gd name="T35" fmla="*/ 6 h 8"/>
                    <a:gd name="T36" fmla="*/ 19 w 27"/>
                    <a:gd name="T37" fmla="*/ 6 h 8"/>
                    <a:gd name="T38" fmla="*/ 18 w 27"/>
                    <a:gd name="T39" fmla="*/ 4 h 8"/>
                    <a:gd name="T40" fmla="*/ 16 w 27"/>
                    <a:gd name="T41" fmla="*/ 4 h 8"/>
                    <a:gd name="T42" fmla="*/ 16 w 27"/>
                    <a:gd name="T43" fmla="*/ 4 h 8"/>
                    <a:gd name="T44" fmla="*/ 16 w 27"/>
                    <a:gd name="T45" fmla="*/ 4 h 8"/>
                    <a:gd name="T46" fmla="*/ 14 w 27"/>
                    <a:gd name="T47" fmla="*/ 4 h 8"/>
                    <a:gd name="T48" fmla="*/ 14 w 27"/>
                    <a:gd name="T49" fmla="*/ 6 h 8"/>
                    <a:gd name="T50" fmla="*/ 14 w 27"/>
                    <a:gd name="T51" fmla="*/ 6 h 8"/>
                    <a:gd name="T52" fmla="*/ 14 w 27"/>
                    <a:gd name="T53" fmla="*/ 6 h 8"/>
                    <a:gd name="T54" fmla="*/ 14 w 27"/>
                    <a:gd name="T55" fmla="*/ 8 h 8"/>
                    <a:gd name="T56" fmla="*/ 10 w 27"/>
                    <a:gd name="T57" fmla="*/ 8 h 8"/>
                    <a:gd name="T58" fmla="*/ 7 w 27"/>
                    <a:gd name="T59" fmla="*/ 8 h 8"/>
                    <a:gd name="T60" fmla="*/ 3 w 27"/>
                    <a:gd name="T61" fmla="*/ 8 h 8"/>
                    <a:gd name="T62" fmla="*/ 0 w 27"/>
                    <a:gd name="T63" fmla="*/ 8 h 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8"/>
                    <a:gd name="T98" fmla="*/ 27 w 27"/>
                    <a:gd name="T99" fmla="*/ 8 h 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5" name="Freeform 653"/>
                <p:cNvSpPr>
                  <a:spLocks/>
                </p:cNvSpPr>
                <p:nvPr/>
              </p:nvSpPr>
              <p:spPr bwMode="auto">
                <a:xfrm>
                  <a:off x="3237" y="2701"/>
                  <a:ext cx="50" cy="12"/>
                </a:xfrm>
                <a:custGeom>
                  <a:avLst/>
                  <a:gdLst>
                    <a:gd name="T0" fmla="*/ 0 w 50"/>
                    <a:gd name="T1" fmla="*/ 0 h 12"/>
                    <a:gd name="T2" fmla="*/ 25 w 50"/>
                    <a:gd name="T3" fmla="*/ 0 h 12"/>
                    <a:gd name="T4" fmla="*/ 38 w 50"/>
                    <a:gd name="T5" fmla="*/ 0 h 12"/>
                    <a:gd name="T6" fmla="*/ 50 w 50"/>
                    <a:gd name="T7" fmla="*/ 0 h 12"/>
                    <a:gd name="T8" fmla="*/ 50 w 50"/>
                    <a:gd name="T9" fmla="*/ 6 h 12"/>
                    <a:gd name="T10" fmla="*/ 34 w 50"/>
                    <a:gd name="T11" fmla="*/ 6 h 12"/>
                    <a:gd name="T12" fmla="*/ 25 w 50"/>
                    <a:gd name="T13" fmla="*/ 6 h 12"/>
                    <a:gd name="T14" fmla="*/ 16 w 50"/>
                    <a:gd name="T15" fmla="*/ 6 h 12"/>
                    <a:gd name="T16" fmla="*/ 18 w 50"/>
                    <a:gd name="T17" fmla="*/ 8 h 12"/>
                    <a:gd name="T18" fmla="*/ 20 w 50"/>
                    <a:gd name="T19" fmla="*/ 8 h 12"/>
                    <a:gd name="T20" fmla="*/ 20 w 50"/>
                    <a:gd name="T21" fmla="*/ 8 h 12"/>
                    <a:gd name="T22" fmla="*/ 21 w 50"/>
                    <a:gd name="T23" fmla="*/ 10 h 12"/>
                    <a:gd name="T24" fmla="*/ 21 w 50"/>
                    <a:gd name="T25" fmla="*/ 10 h 12"/>
                    <a:gd name="T26" fmla="*/ 23 w 50"/>
                    <a:gd name="T27" fmla="*/ 12 h 12"/>
                    <a:gd name="T28" fmla="*/ 23 w 50"/>
                    <a:gd name="T29" fmla="*/ 12 h 12"/>
                    <a:gd name="T30" fmla="*/ 23 w 50"/>
                    <a:gd name="T31" fmla="*/ 12 h 12"/>
                    <a:gd name="T32" fmla="*/ 13 w 50"/>
                    <a:gd name="T33" fmla="*/ 12 h 12"/>
                    <a:gd name="T34" fmla="*/ 11 w 50"/>
                    <a:gd name="T35" fmla="*/ 10 h 12"/>
                    <a:gd name="T36" fmla="*/ 9 w 50"/>
                    <a:gd name="T37" fmla="*/ 8 h 12"/>
                    <a:gd name="T38" fmla="*/ 7 w 50"/>
                    <a:gd name="T39" fmla="*/ 8 h 12"/>
                    <a:gd name="T40" fmla="*/ 5 w 50"/>
                    <a:gd name="T41" fmla="*/ 6 h 12"/>
                    <a:gd name="T42" fmla="*/ 4 w 50"/>
                    <a:gd name="T43" fmla="*/ 6 h 12"/>
                    <a:gd name="T44" fmla="*/ 2 w 50"/>
                    <a:gd name="T45" fmla="*/ 6 h 12"/>
                    <a:gd name="T46" fmla="*/ 0 w 50"/>
                    <a:gd name="T47" fmla="*/ 4 h 12"/>
                    <a:gd name="T48" fmla="*/ 0 w 50"/>
                    <a:gd name="T49" fmla="*/ 4 h 12"/>
                    <a:gd name="T50" fmla="*/ 0 w 50"/>
                    <a:gd name="T51" fmla="*/ 2 h 12"/>
                    <a:gd name="T52" fmla="*/ 0 w 50"/>
                    <a:gd name="T53" fmla="*/ 0 h 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2"/>
                    <a:gd name="T83" fmla="*/ 50 w 50"/>
                    <a:gd name="T84" fmla="*/ 12 h 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6" name="Freeform 654"/>
                <p:cNvSpPr>
                  <a:spLocks/>
                </p:cNvSpPr>
                <p:nvPr/>
              </p:nvSpPr>
              <p:spPr bwMode="auto">
                <a:xfrm>
                  <a:off x="3264" y="2670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6 h 8"/>
                    <a:gd name="T4" fmla="*/ 0 w 11"/>
                    <a:gd name="T5" fmla="*/ 4 h 8"/>
                    <a:gd name="T6" fmla="*/ 0 w 11"/>
                    <a:gd name="T7" fmla="*/ 2 h 8"/>
                    <a:gd name="T8" fmla="*/ 0 w 11"/>
                    <a:gd name="T9" fmla="*/ 0 h 8"/>
                    <a:gd name="T10" fmla="*/ 11 w 11"/>
                    <a:gd name="T11" fmla="*/ 0 h 8"/>
                    <a:gd name="T12" fmla="*/ 11 w 11"/>
                    <a:gd name="T13" fmla="*/ 2 h 8"/>
                    <a:gd name="T14" fmla="*/ 11 w 11"/>
                    <a:gd name="T15" fmla="*/ 4 h 8"/>
                    <a:gd name="T16" fmla="*/ 11 w 11"/>
                    <a:gd name="T17" fmla="*/ 6 h 8"/>
                    <a:gd name="T18" fmla="*/ 11 w 11"/>
                    <a:gd name="T19" fmla="*/ 8 h 8"/>
                    <a:gd name="T20" fmla="*/ 0 w 11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8"/>
                    <a:gd name="T35" fmla="*/ 11 w 11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7" name="Freeform 655"/>
                <p:cNvSpPr>
                  <a:spLocks/>
                </p:cNvSpPr>
                <p:nvPr/>
              </p:nvSpPr>
              <p:spPr bwMode="auto">
                <a:xfrm>
                  <a:off x="3237" y="2649"/>
                  <a:ext cx="64" cy="11"/>
                </a:xfrm>
                <a:custGeom>
                  <a:avLst/>
                  <a:gdLst>
                    <a:gd name="T0" fmla="*/ 0 w 64"/>
                    <a:gd name="T1" fmla="*/ 4 h 11"/>
                    <a:gd name="T2" fmla="*/ 0 w 64"/>
                    <a:gd name="T3" fmla="*/ 2 h 11"/>
                    <a:gd name="T4" fmla="*/ 0 w 64"/>
                    <a:gd name="T5" fmla="*/ 2 h 11"/>
                    <a:gd name="T6" fmla="*/ 0 w 64"/>
                    <a:gd name="T7" fmla="*/ 2 h 11"/>
                    <a:gd name="T8" fmla="*/ 0 w 64"/>
                    <a:gd name="T9" fmla="*/ 0 h 11"/>
                    <a:gd name="T10" fmla="*/ 4 w 64"/>
                    <a:gd name="T11" fmla="*/ 2 h 11"/>
                    <a:gd name="T12" fmla="*/ 9 w 64"/>
                    <a:gd name="T13" fmla="*/ 2 h 11"/>
                    <a:gd name="T14" fmla="*/ 14 w 64"/>
                    <a:gd name="T15" fmla="*/ 2 h 11"/>
                    <a:gd name="T16" fmla="*/ 18 w 64"/>
                    <a:gd name="T17" fmla="*/ 4 h 11"/>
                    <a:gd name="T18" fmla="*/ 21 w 64"/>
                    <a:gd name="T19" fmla="*/ 4 h 11"/>
                    <a:gd name="T20" fmla="*/ 25 w 64"/>
                    <a:gd name="T21" fmla="*/ 4 h 11"/>
                    <a:gd name="T22" fmla="*/ 32 w 64"/>
                    <a:gd name="T23" fmla="*/ 4 h 11"/>
                    <a:gd name="T24" fmla="*/ 41 w 64"/>
                    <a:gd name="T25" fmla="*/ 4 h 11"/>
                    <a:gd name="T26" fmla="*/ 48 w 64"/>
                    <a:gd name="T27" fmla="*/ 2 h 11"/>
                    <a:gd name="T28" fmla="*/ 64 w 64"/>
                    <a:gd name="T29" fmla="*/ 0 h 11"/>
                    <a:gd name="T30" fmla="*/ 64 w 64"/>
                    <a:gd name="T31" fmla="*/ 2 h 11"/>
                    <a:gd name="T32" fmla="*/ 64 w 64"/>
                    <a:gd name="T33" fmla="*/ 2 h 11"/>
                    <a:gd name="T34" fmla="*/ 64 w 64"/>
                    <a:gd name="T35" fmla="*/ 2 h 11"/>
                    <a:gd name="T36" fmla="*/ 64 w 64"/>
                    <a:gd name="T37" fmla="*/ 4 h 11"/>
                    <a:gd name="T38" fmla="*/ 59 w 64"/>
                    <a:gd name="T39" fmla="*/ 6 h 11"/>
                    <a:gd name="T40" fmla="*/ 55 w 64"/>
                    <a:gd name="T41" fmla="*/ 6 h 11"/>
                    <a:gd name="T42" fmla="*/ 50 w 64"/>
                    <a:gd name="T43" fmla="*/ 9 h 11"/>
                    <a:gd name="T44" fmla="*/ 46 w 64"/>
                    <a:gd name="T45" fmla="*/ 9 h 11"/>
                    <a:gd name="T46" fmla="*/ 43 w 64"/>
                    <a:gd name="T47" fmla="*/ 9 h 11"/>
                    <a:gd name="T48" fmla="*/ 39 w 64"/>
                    <a:gd name="T49" fmla="*/ 11 h 11"/>
                    <a:gd name="T50" fmla="*/ 36 w 64"/>
                    <a:gd name="T51" fmla="*/ 11 h 11"/>
                    <a:gd name="T52" fmla="*/ 32 w 64"/>
                    <a:gd name="T53" fmla="*/ 11 h 11"/>
                    <a:gd name="T54" fmla="*/ 29 w 64"/>
                    <a:gd name="T55" fmla="*/ 11 h 11"/>
                    <a:gd name="T56" fmla="*/ 25 w 64"/>
                    <a:gd name="T57" fmla="*/ 11 h 11"/>
                    <a:gd name="T58" fmla="*/ 20 w 64"/>
                    <a:gd name="T59" fmla="*/ 9 h 11"/>
                    <a:gd name="T60" fmla="*/ 16 w 64"/>
                    <a:gd name="T61" fmla="*/ 9 h 11"/>
                    <a:gd name="T62" fmla="*/ 13 w 64"/>
                    <a:gd name="T63" fmla="*/ 9 h 11"/>
                    <a:gd name="T64" fmla="*/ 9 w 64"/>
                    <a:gd name="T65" fmla="*/ 6 h 11"/>
                    <a:gd name="T66" fmla="*/ 0 w 64"/>
                    <a:gd name="T67" fmla="*/ 4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4"/>
                    <a:gd name="T103" fmla="*/ 0 h 11"/>
                    <a:gd name="T104" fmla="*/ 64 w 64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4" h="11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8" y="4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32" y="4"/>
                      </a:lnTo>
                      <a:lnTo>
                        <a:pt x="41" y="4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59" y="6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6" y="9"/>
                      </a:lnTo>
                      <a:lnTo>
                        <a:pt x="43" y="9"/>
                      </a:lnTo>
                      <a:lnTo>
                        <a:pt x="39" y="11"/>
                      </a:lnTo>
                      <a:lnTo>
                        <a:pt x="36" y="11"/>
                      </a:lnTo>
                      <a:lnTo>
                        <a:pt x="32" y="11"/>
                      </a:lnTo>
                      <a:lnTo>
                        <a:pt x="29" y="11"/>
                      </a:lnTo>
                      <a:lnTo>
                        <a:pt x="25" y="11"/>
                      </a:lnTo>
                      <a:lnTo>
                        <a:pt x="20" y="9"/>
                      </a:lnTo>
                      <a:lnTo>
                        <a:pt x="16" y="9"/>
                      </a:lnTo>
                      <a:lnTo>
                        <a:pt x="13" y="9"/>
                      </a:lnTo>
                      <a:lnTo>
                        <a:pt x="9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8" name="Freeform 656"/>
                <p:cNvSpPr>
                  <a:spLocks/>
                </p:cNvSpPr>
                <p:nvPr/>
              </p:nvSpPr>
              <p:spPr bwMode="auto">
                <a:xfrm>
                  <a:off x="3237" y="2623"/>
                  <a:ext cx="50" cy="14"/>
                </a:xfrm>
                <a:custGeom>
                  <a:avLst/>
                  <a:gdLst>
                    <a:gd name="T0" fmla="*/ 0 w 50"/>
                    <a:gd name="T1" fmla="*/ 0 h 14"/>
                    <a:gd name="T2" fmla="*/ 25 w 50"/>
                    <a:gd name="T3" fmla="*/ 0 h 14"/>
                    <a:gd name="T4" fmla="*/ 38 w 50"/>
                    <a:gd name="T5" fmla="*/ 0 h 14"/>
                    <a:gd name="T6" fmla="*/ 50 w 50"/>
                    <a:gd name="T7" fmla="*/ 0 h 14"/>
                    <a:gd name="T8" fmla="*/ 50 w 50"/>
                    <a:gd name="T9" fmla="*/ 6 h 14"/>
                    <a:gd name="T10" fmla="*/ 34 w 50"/>
                    <a:gd name="T11" fmla="*/ 6 h 14"/>
                    <a:gd name="T12" fmla="*/ 25 w 50"/>
                    <a:gd name="T13" fmla="*/ 6 h 14"/>
                    <a:gd name="T14" fmla="*/ 16 w 50"/>
                    <a:gd name="T15" fmla="*/ 6 h 14"/>
                    <a:gd name="T16" fmla="*/ 18 w 50"/>
                    <a:gd name="T17" fmla="*/ 8 h 14"/>
                    <a:gd name="T18" fmla="*/ 20 w 50"/>
                    <a:gd name="T19" fmla="*/ 8 h 14"/>
                    <a:gd name="T20" fmla="*/ 20 w 50"/>
                    <a:gd name="T21" fmla="*/ 8 h 14"/>
                    <a:gd name="T22" fmla="*/ 21 w 50"/>
                    <a:gd name="T23" fmla="*/ 10 h 14"/>
                    <a:gd name="T24" fmla="*/ 21 w 50"/>
                    <a:gd name="T25" fmla="*/ 10 h 14"/>
                    <a:gd name="T26" fmla="*/ 23 w 50"/>
                    <a:gd name="T27" fmla="*/ 12 h 14"/>
                    <a:gd name="T28" fmla="*/ 23 w 50"/>
                    <a:gd name="T29" fmla="*/ 12 h 14"/>
                    <a:gd name="T30" fmla="*/ 23 w 50"/>
                    <a:gd name="T31" fmla="*/ 14 h 14"/>
                    <a:gd name="T32" fmla="*/ 13 w 50"/>
                    <a:gd name="T33" fmla="*/ 14 h 14"/>
                    <a:gd name="T34" fmla="*/ 7 w 50"/>
                    <a:gd name="T35" fmla="*/ 8 h 14"/>
                    <a:gd name="T36" fmla="*/ 5 w 50"/>
                    <a:gd name="T37" fmla="*/ 8 h 14"/>
                    <a:gd name="T38" fmla="*/ 4 w 50"/>
                    <a:gd name="T39" fmla="*/ 8 h 14"/>
                    <a:gd name="T40" fmla="*/ 2 w 50"/>
                    <a:gd name="T41" fmla="*/ 6 h 14"/>
                    <a:gd name="T42" fmla="*/ 0 w 50"/>
                    <a:gd name="T43" fmla="*/ 6 h 14"/>
                    <a:gd name="T44" fmla="*/ 0 w 50"/>
                    <a:gd name="T45" fmla="*/ 0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0"/>
                    <a:gd name="T70" fmla="*/ 0 h 14"/>
                    <a:gd name="T71" fmla="*/ 50 w 50"/>
                    <a:gd name="T72" fmla="*/ 14 h 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0" h="14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13" y="14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9" name="Freeform 657"/>
                <p:cNvSpPr>
                  <a:spLocks/>
                </p:cNvSpPr>
                <p:nvPr/>
              </p:nvSpPr>
              <p:spPr bwMode="auto">
                <a:xfrm>
                  <a:off x="3273" y="2594"/>
                  <a:ext cx="27" cy="6"/>
                </a:xfrm>
                <a:custGeom>
                  <a:avLst/>
                  <a:gdLst>
                    <a:gd name="T0" fmla="*/ 0 w 27"/>
                    <a:gd name="T1" fmla="*/ 6 h 6"/>
                    <a:gd name="T2" fmla="*/ 0 w 27"/>
                    <a:gd name="T3" fmla="*/ 0 h 6"/>
                    <a:gd name="T4" fmla="*/ 10 w 27"/>
                    <a:gd name="T5" fmla="*/ 0 h 6"/>
                    <a:gd name="T6" fmla="*/ 14 w 27"/>
                    <a:gd name="T7" fmla="*/ 0 h 6"/>
                    <a:gd name="T8" fmla="*/ 16 w 27"/>
                    <a:gd name="T9" fmla="*/ 0 h 6"/>
                    <a:gd name="T10" fmla="*/ 19 w 27"/>
                    <a:gd name="T11" fmla="*/ 0 h 6"/>
                    <a:gd name="T12" fmla="*/ 21 w 27"/>
                    <a:gd name="T13" fmla="*/ 0 h 6"/>
                    <a:gd name="T14" fmla="*/ 23 w 27"/>
                    <a:gd name="T15" fmla="*/ 2 h 6"/>
                    <a:gd name="T16" fmla="*/ 25 w 27"/>
                    <a:gd name="T17" fmla="*/ 2 h 6"/>
                    <a:gd name="T18" fmla="*/ 25 w 27"/>
                    <a:gd name="T19" fmla="*/ 2 h 6"/>
                    <a:gd name="T20" fmla="*/ 27 w 27"/>
                    <a:gd name="T21" fmla="*/ 4 h 6"/>
                    <a:gd name="T22" fmla="*/ 25 w 27"/>
                    <a:gd name="T23" fmla="*/ 4 h 6"/>
                    <a:gd name="T24" fmla="*/ 25 w 27"/>
                    <a:gd name="T25" fmla="*/ 6 h 6"/>
                    <a:gd name="T26" fmla="*/ 23 w 27"/>
                    <a:gd name="T27" fmla="*/ 6 h 6"/>
                    <a:gd name="T28" fmla="*/ 21 w 27"/>
                    <a:gd name="T29" fmla="*/ 6 h 6"/>
                    <a:gd name="T30" fmla="*/ 19 w 27"/>
                    <a:gd name="T31" fmla="*/ 4 h 6"/>
                    <a:gd name="T32" fmla="*/ 19 w 27"/>
                    <a:gd name="T33" fmla="*/ 4 h 6"/>
                    <a:gd name="T34" fmla="*/ 19 w 27"/>
                    <a:gd name="T35" fmla="*/ 4 h 6"/>
                    <a:gd name="T36" fmla="*/ 18 w 27"/>
                    <a:gd name="T37" fmla="*/ 4 h 6"/>
                    <a:gd name="T38" fmla="*/ 16 w 27"/>
                    <a:gd name="T39" fmla="*/ 4 h 6"/>
                    <a:gd name="T40" fmla="*/ 16 w 27"/>
                    <a:gd name="T41" fmla="*/ 4 h 6"/>
                    <a:gd name="T42" fmla="*/ 16 w 27"/>
                    <a:gd name="T43" fmla="*/ 2 h 6"/>
                    <a:gd name="T44" fmla="*/ 14 w 27"/>
                    <a:gd name="T45" fmla="*/ 2 h 6"/>
                    <a:gd name="T46" fmla="*/ 14 w 27"/>
                    <a:gd name="T47" fmla="*/ 4 h 6"/>
                    <a:gd name="T48" fmla="*/ 14 w 27"/>
                    <a:gd name="T49" fmla="*/ 4 h 6"/>
                    <a:gd name="T50" fmla="*/ 14 w 27"/>
                    <a:gd name="T51" fmla="*/ 4 h 6"/>
                    <a:gd name="T52" fmla="*/ 14 w 27"/>
                    <a:gd name="T53" fmla="*/ 6 h 6"/>
                    <a:gd name="T54" fmla="*/ 10 w 27"/>
                    <a:gd name="T55" fmla="*/ 6 h 6"/>
                    <a:gd name="T56" fmla="*/ 7 w 27"/>
                    <a:gd name="T57" fmla="*/ 6 h 6"/>
                    <a:gd name="T58" fmla="*/ 3 w 27"/>
                    <a:gd name="T59" fmla="*/ 6 h 6"/>
                    <a:gd name="T60" fmla="*/ 0 w 27"/>
                    <a:gd name="T61" fmla="*/ 6 h 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7"/>
                    <a:gd name="T94" fmla="*/ 0 h 6"/>
                    <a:gd name="T95" fmla="*/ 27 w 27"/>
                    <a:gd name="T96" fmla="*/ 6 h 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7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0" name="Freeform 658"/>
                <p:cNvSpPr>
                  <a:spLocks/>
                </p:cNvSpPr>
                <p:nvPr/>
              </p:nvSpPr>
              <p:spPr bwMode="auto">
                <a:xfrm>
                  <a:off x="3237" y="2567"/>
                  <a:ext cx="50" cy="15"/>
                </a:xfrm>
                <a:custGeom>
                  <a:avLst/>
                  <a:gdLst>
                    <a:gd name="T0" fmla="*/ 0 w 50"/>
                    <a:gd name="T1" fmla="*/ 0 h 15"/>
                    <a:gd name="T2" fmla="*/ 25 w 50"/>
                    <a:gd name="T3" fmla="*/ 0 h 15"/>
                    <a:gd name="T4" fmla="*/ 38 w 50"/>
                    <a:gd name="T5" fmla="*/ 0 h 15"/>
                    <a:gd name="T6" fmla="*/ 50 w 50"/>
                    <a:gd name="T7" fmla="*/ 0 h 15"/>
                    <a:gd name="T8" fmla="*/ 50 w 50"/>
                    <a:gd name="T9" fmla="*/ 7 h 15"/>
                    <a:gd name="T10" fmla="*/ 34 w 50"/>
                    <a:gd name="T11" fmla="*/ 7 h 15"/>
                    <a:gd name="T12" fmla="*/ 25 w 50"/>
                    <a:gd name="T13" fmla="*/ 7 h 15"/>
                    <a:gd name="T14" fmla="*/ 16 w 50"/>
                    <a:gd name="T15" fmla="*/ 7 h 15"/>
                    <a:gd name="T16" fmla="*/ 18 w 50"/>
                    <a:gd name="T17" fmla="*/ 9 h 15"/>
                    <a:gd name="T18" fmla="*/ 20 w 50"/>
                    <a:gd name="T19" fmla="*/ 9 h 15"/>
                    <a:gd name="T20" fmla="*/ 20 w 50"/>
                    <a:gd name="T21" fmla="*/ 9 h 15"/>
                    <a:gd name="T22" fmla="*/ 21 w 50"/>
                    <a:gd name="T23" fmla="*/ 11 h 15"/>
                    <a:gd name="T24" fmla="*/ 21 w 50"/>
                    <a:gd name="T25" fmla="*/ 11 h 15"/>
                    <a:gd name="T26" fmla="*/ 23 w 50"/>
                    <a:gd name="T27" fmla="*/ 13 h 15"/>
                    <a:gd name="T28" fmla="*/ 23 w 50"/>
                    <a:gd name="T29" fmla="*/ 13 h 15"/>
                    <a:gd name="T30" fmla="*/ 23 w 50"/>
                    <a:gd name="T31" fmla="*/ 15 h 15"/>
                    <a:gd name="T32" fmla="*/ 13 w 50"/>
                    <a:gd name="T33" fmla="*/ 15 h 15"/>
                    <a:gd name="T34" fmla="*/ 7 w 50"/>
                    <a:gd name="T35" fmla="*/ 9 h 15"/>
                    <a:gd name="T36" fmla="*/ 5 w 50"/>
                    <a:gd name="T37" fmla="*/ 9 h 15"/>
                    <a:gd name="T38" fmla="*/ 4 w 50"/>
                    <a:gd name="T39" fmla="*/ 9 h 15"/>
                    <a:gd name="T40" fmla="*/ 2 w 50"/>
                    <a:gd name="T41" fmla="*/ 7 h 15"/>
                    <a:gd name="T42" fmla="*/ 0 w 50"/>
                    <a:gd name="T43" fmla="*/ 7 h 15"/>
                    <a:gd name="T44" fmla="*/ 0 w 50"/>
                    <a:gd name="T45" fmla="*/ 0 h 1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0"/>
                    <a:gd name="T70" fmla="*/ 0 h 15"/>
                    <a:gd name="T71" fmla="*/ 50 w 50"/>
                    <a:gd name="T72" fmla="*/ 15 h 1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0" h="15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7"/>
                      </a:lnTo>
                      <a:lnTo>
                        <a:pt x="34" y="7"/>
                      </a:lnTo>
                      <a:lnTo>
                        <a:pt x="25" y="7"/>
                      </a:lnTo>
                      <a:lnTo>
                        <a:pt x="16" y="7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1" y="11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13" y="15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1" name="Freeform 659"/>
                <p:cNvSpPr>
                  <a:spLocks/>
                </p:cNvSpPr>
                <p:nvPr/>
              </p:nvSpPr>
              <p:spPr bwMode="auto">
                <a:xfrm>
                  <a:off x="3264" y="2537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4 h 8"/>
                    <a:gd name="T4" fmla="*/ 0 w 11"/>
                    <a:gd name="T5" fmla="*/ 2 h 8"/>
                    <a:gd name="T6" fmla="*/ 0 w 11"/>
                    <a:gd name="T7" fmla="*/ 0 h 8"/>
                    <a:gd name="T8" fmla="*/ 11 w 11"/>
                    <a:gd name="T9" fmla="*/ 0 h 8"/>
                    <a:gd name="T10" fmla="*/ 11 w 11"/>
                    <a:gd name="T11" fmla="*/ 2 h 8"/>
                    <a:gd name="T12" fmla="*/ 11 w 11"/>
                    <a:gd name="T13" fmla="*/ 4 h 8"/>
                    <a:gd name="T14" fmla="*/ 11 w 11"/>
                    <a:gd name="T15" fmla="*/ 8 h 8"/>
                    <a:gd name="T16" fmla="*/ 0 w 11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2" name="Freeform 660"/>
                <p:cNvSpPr>
                  <a:spLocks noEditPoints="1"/>
                </p:cNvSpPr>
                <p:nvPr/>
              </p:nvSpPr>
              <p:spPr bwMode="auto">
                <a:xfrm>
                  <a:off x="3237" y="2508"/>
                  <a:ext cx="50" cy="19"/>
                </a:xfrm>
                <a:custGeom>
                  <a:avLst/>
                  <a:gdLst>
                    <a:gd name="T0" fmla="*/ 13 w 50"/>
                    <a:gd name="T1" fmla="*/ 0 h 19"/>
                    <a:gd name="T2" fmla="*/ 38 w 50"/>
                    <a:gd name="T3" fmla="*/ 0 h 19"/>
                    <a:gd name="T4" fmla="*/ 50 w 50"/>
                    <a:gd name="T5" fmla="*/ 6 h 19"/>
                    <a:gd name="T6" fmla="*/ 46 w 50"/>
                    <a:gd name="T7" fmla="*/ 8 h 19"/>
                    <a:gd name="T8" fmla="*/ 48 w 50"/>
                    <a:gd name="T9" fmla="*/ 8 h 19"/>
                    <a:gd name="T10" fmla="*/ 50 w 50"/>
                    <a:gd name="T11" fmla="*/ 10 h 19"/>
                    <a:gd name="T12" fmla="*/ 50 w 50"/>
                    <a:gd name="T13" fmla="*/ 10 h 19"/>
                    <a:gd name="T14" fmla="*/ 50 w 50"/>
                    <a:gd name="T15" fmla="*/ 14 h 19"/>
                    <a:gd name="T16" fmla="*/ 46 w 50"/>
                    <a:gd name="T17" fmla="*/ 16 h 19"/>
                    <a:gd name="T18" fmla="*/ 41 w 50"/>
                    <a:gd name="T19" fmla="*/ 19 h 19"/>
                    <a:gd name="T20" fmla="*/ 36 w 50"/>
                    <a:gd name="T21" fmla="*/ 19 h 19"/>
                    <a:gd name="T22" fmla="*/ 27 w 50"/>
                    <a:gd name="T23" fmla="*/ 19 h 19"/>
                    <a:gd name="T24" fmla="*/ 21 w 50"/>
                    <a:gd name="T25" fmla="*/ 19 h 19"/>
                    <a:gd name="T26" fmla="*/ 16 w 50"/>
                    <a:gd name="T27" fmla="*/ 16 h 19"/>
                    <a:gd name="T28" fmla="*/ 13 w 50"/>
                    <a:gd name="T29" fmla="*/ 14 h 19"/>
                    <a:gd name="T30" fmla="*/ 13 w 50"/>
                    <a:gd name="T31" fmla="*/ 10 h 19"/>
                    <a:gd name="T32" fmla="*/ 14 w 50"/>
                    <a:gd name="T33" fmla="*/ 10 h 19"/>
                    <a:gd name="T34" fmla="*/ 14 w 50"/>
                    <a:gd name="T35" fmla="*/ 8 h 19"/>
                    <a:gd name="T36" fmla="*/ 18 w 50"/>
                    <a:gd name="T37" fmla="*/ 8 h 19"/>
                    <a:gd name="T38" fmla="*/ 9 w 50"/>
                    <a:gd name="T39" fmla="*/ 8 h 19"/>
                    <a:gd name="T40" fmla="*/ 0 w 50"/>
                    <a:gd name="T41" fmla="*/ 8 h 19"/>
                    <a:gd name="T42" fmla="*/ 0 w 50"/>
                    <a:gd name="T43" fmla="*/ 4 h 19"/>
                    <a:gd name="T44" fmla="*/ 0 w 50"/>
                    <a:gd name="T45" fmla="*/ 0 h 19"/>
                    <a:gd name="T46" fmla="*/ 32 w 50"/>
                    <a:gd name="T47" fmla="*/ 8 h 19"/>
                    <a:gd name="T48" fmla="*/ 29 w 50"/>
                    <a:gd name="T49" fmla="*/ 8 h 19"/>
                    <a:gd name="T50" fmla="*/ 23 w 50"/>
                    <a:gd name="T51" fmla="*/ 8 h 19"/>
                    <a:gd name="T52" fmla="*/ 23 w 50"/>
                    <a:gd name="T53" fmla="*/ 10 h 19"/>
                    <a:gd name="T54" fmla="*/ 23 w 50"/>
                    <a:gd name="T55" fmla="*/ 10 h 19"/>
                    <a:gd name="T56" fmla="*/ 23 w 50"/>
                    <a:gd name="T57" fmla="*/ 12 h 19"/>
                    <a:gd name="T58" fmla="*/ 29 w 50"/>
                    <a:gd name="T59" fmla="*/ 12 h 19"/>
                    <a:gd name="T60" fmla="*/ 32 w 50"/>
                    <a:gd name="T61" fmla="*/ 12 h 19"/>
                    <a:gd name="T62" fmla="*/ 36 w 50"/>
                    <a:gd name="T63" fmla="*/ 12 h 19"/>
                    <a:gd name="T64" fmla="*/ 38 w 50"/>
                    <a:gd name="T65" fmla="*/ 12 h 19"/>
                    <a:gd name="T66" fmla="*/ 39 w 50"/>
                    <a:gd name="T67" fmla="*/ 12 h 19"/>
                    <a:gd name="T68" fmla="*/ 41 w 50"/>
                    <a:gd name="T69" fmla="*/ 10 h 19"/>
                    <a:gd name="T70" fmla="*/ 39 w 50"/>
                    <a:gd name="T71" fmla="*/ 8 h 19"/>
                    <a:gd name="T72" fmla="*/ 38 w 50"/>
                    <a:gd name="T73" fmla="*/ 8 h 19"/>
                    <a:gd name="T74" fmla="*/ 34 w 50"/>
                    <a:gd name="T75" fmla="*/ 8 h 19"/>
                    <a:gd name="T76" fmla="*/ 32 w 50"/>
                    <a:gd name="T77" fmla="*/ 8 h 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0"/>
                    <a:gd name="T118" fmla="*/ 0 h 19"/>
                    <a:gd name="T119" fmla="*/ 50 w 50"/>
                    <a:gd name="T120" fmla="*/ 19 h 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0" h="19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45" y="6"/>
                      </a:lnTo>
                      <a:lnTo>
                        <a:pt x="46" y="8"/>
                      </a:lnTo>
                      <a:lnTo>
                        <a:pt x="48" y="8"/>
                      </a:lnTo>
                      <a:lnTo>
                        <a:pt x="50" y="10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6" y="16"/>
                      </a:lnTo>
                      <a:lnTo>
                        <a:pt x="45" y="16"/>
                      </a:lnTo>
                      <a:lnTo>
                        <a:pt x="41" y="19"/>
                      </a:lnTo>
                      <a:lnTo>
                        <a:pt x="39" y="19"/>
                      </a:lnTo>
                      <a:lnTo>
                        <a:pt x="36" y="19"/>
                      </a:lnTo>
                      <a:lnTo>
                        <a:pt x="32" y="19"/>
                      </a:lnTo>
                      <a:lnTo>
                        <a:pt x="27" y="19"/>
                      </a:ln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9" y="8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32" y="8"/>
                      </a:move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4" y="12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3" name="Freeform 661"/>
                <p:cNvSpPr>
                  <a:spLocks noEditPoints="1"/>
                </p:cNvSpPr>
                <p:nvPr/>
              </p:nvSpPr>
              <p:spPr bwMode="auto">
                <a:xfrm>
                  <a:off x="3237" y="2484"/>
                  <a:ext cx="50" cy="6"/>
                </a:xfrm>
                <a:custGeom>
                  <a:avLst/>
                  <a:gdLst>
                    <a:gd name="T0" fmla="*/ 0 w 50"/>
                    <a:gd name="T1" fmla="*/ 6 h 6"/>
                    <a:gd name="T2" fmla="*/ 0 w 50"/>
                    <a:gd name="T3" fmla="*/ 0 h 6"/>
                    <a:gd name="T4" fmla="*/ 11 w 50"/>
                    <a:gd name="T5" fmla="*/ 0 h 6"/>
                    <a:gd name="T6" fmla="*/ 11 w 50"/>
                    <a:gd name="T7" fmla="*/ 6 h 6"/>
                    <a:gd name="T8" fmla="*/ 0 w 50"/>
                    <a:gd name="T9" fmla="*/ 6 h 6"/>
                    <a:gd name="T10" fmla="*/ 0 w 50"/>
                    <a:gd name="T11" fmla="*/ 6 h 6"/>
                    <a:gd name="T12" fmla="*/ 14 w 50"/>
                    <a:gd name="T13" fmla="*/ 6 h 6"/>
                    <a:gd name="T14" fmla="*/ 14 w 50"/>
                    <a:gd name="T15" fmla="*/ 0 h 6"/>
                    <a:gd name="T16" fmla="*/ 23 w 50"/>
                    <a:gd name="T17" fmla="*/ 0 h 6"/>
                    <a:gd name="T18" fmla="*/ 32 w 50"/>
                    <a:gd name="T19" fmla="*/ 0 h 6"/>
                    <a:gd name="T20" fmla="*/ 50 w 50"/>
                    <a:gd name="T21" fmla="*/ 0 h 6"/>
                    <a:gd name="T22" fmla="*/ 50 w 50"/>
                    <a:gd name="T23" fmla="*/ 6 h 6"/>
                    <a:gd name="T24" fmla="*/ 32 w 50"/>
                    <a:gd name="T25" fmla="*/ 6 h 6"/>
                    <a:gd name="T26" fmla="*/ 23 w 50"/>
                    <a:gd name="T27" fmla="*/ 6 h 6"/>
                    <a:gd name="T28" fmla="*/ 14 w 50"/>
                    <a:gd name="T29" fmla="*/ 6 h 6"/>
                    <a:gd name="T30" fmla="*/ 14 w 50"/>
                    <a:gd name="T31" fmla="*/ 6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6"/>
                    <a:gd name="T50" fmla="*/ 50 w 50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23" y="0"/>
                      </a:lnTo>
                      <a:lnTo>
                        <a:pt x="32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2" y="6"/>
                      </a:lnTo>
                      <a:lnTo>
                        <a:pt x="23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4" name="Freeform 662"/>
                <p:cNvSpPr>
                  <a:spLocks/>
                </p:cNvSpPr>
                <p:nvPr/>
              </p:nvSpPr>
              <p:spPr bwMode="auto">
                <a:xfrm>
                  <a:off x="3250" y="2443"/>
                  <a:ext cx="37" cy="28"/>
                </a:xfrm>
                <a:custGeom>
                  <a:avLst/>
                  <a:gdLst>
                    <a:gd name="T0" fmla="*/ 1 w 37"/>
                    <a:gd name="T1" fmla="*/ 22 h 28"/>
                    <a:gd name="T2" fmla="*/ 5 w 37"/>
                    <a:gd name="T3" fmla="*/ 22 h 28"/>
                    <a:gd name="T4" fmla="*/ 3 w 37"/>
                    <a:gd name="T5" fmla="*/ 20 h 28"/>
                    <a:gd name="T6" fmla="*/ 1 w 37"/>
                    <a:gd name="T7" fmla="*/ 18 h 28"/>
                    <a:gd name="T8" fmla="*/ 0 w 37"/>
                    <a:gd name="T9" fmla="*/ 18 h 28"/>
                    <a:gd name="T10" fmla="*/ 0 w 37"/>
                    <a:gd name="T11" fmla="*/ 16 h 28"/>
                    <a:gd name="T12" fmla="*/ 1 w 37"/>
                    <a:gd name="T13" fmla="*/ 14 h 28"/>
                    <a:gd name="T14" fmla="*/ 3 w 37"/>
                    <a:gd name="T15" fmla="*/ 12 h 28"/>
                    <a:gd name="T16" fmla="*/ 7 w 37"/>
                    <a:gd name="T17" fmla="*/ 12 h 28"/>
                    <a:gd name="T18" fmla="*/ 3 w 37"/>
                    <a:gd name="T19" fmla="*/ 10 h 28"/>
                    <a:gd name="T20" fmla="*/ 1 w 37"/>
                    <a:gd name="T21" fmla="*/ 8 h 28"/>
                    <a:gd name="T22" fmla="*/ 1 w 37"/>
                    <a:gd name="T23" fmla="*/ 8 h 28"/>
                    <a:gd name="T24" fmla="*/ 0 w 37"/>
                    <a:gd name="T25" fmla="*/ 6 h 28"/>
                    <a:gd name="T26" fmla="*/ 1 w 37"/>
                    <a:gd name="T27" fmla="*/ 4 h 28"/>
                    <a:gd name="T28" fmla="*/ 3 w 37"/>
                    <a:gd name="T29" fmla="*/ 2 h 28"/>
                    <a:gd name="T30" fmla="*/ 8 w 37"/>
                    <a:gd name="T31" fmla="*/ 0 h 28"/>
                    <a:gd name="T32" fmla="*/ 19 w 37"/>
                    <a:gd name="T33" fmla="*/ 0 h 28"/>
                    <a:gd name="T34" fmla="*/ 32 w 37"/>
                    <a:gd name="T35" fmla="*/ 0 h 28"/>
                    <a:gd name="T36" fmla="*/ 37 w 37"/>
                    <a:gd name="T37" fmla="*/ 6 h 28"/>
                    <a:gd name="T38" fmla="*/ 14 w 37"/>
                    <a:gd name="T39" fmla="*/ 6 h 28"/>
                    <a:gd name="T40" fmla="*/ 14 w 37"/>
                    <a:gd name="T41" fmla="*/ 6 h 28"/>
                    <a:gd name="T42" fmla="*/ 12 w 37"/>
                    <a:gd name="T43" fmla="*/ 8 h 28"/>
                    <a:gd name="T44" fmla="*/ 10 w 37"/>
                    <a:gd name="T45" fmla="*/ 8 h 28"/>
                    <a:gd name="T46" fmla="*/ 10 w 37"/>
                    <a:gd name="T47" fmla="*/ 10 h 28"/>
                    <a:gd name="T48" fmla="*/ 12 w 37"/>
                    <a:gd name="T49" fmla="*/ 10 h 28"/>
                    <a:gd name="T50" fmla="*/ 17 w 37"/>
                    <a:gd name="T51" fmla="*/ 10 h 28"/>
                    <a:gd name="T52" fmla="*/ 28 w 37"/>
                    <a:gd name="T53" fmla="*/ 10 h 28"/>
                    <a:gd name="T54" fmla="*/ 37 w 37"/>
                    <a:gd name="T55" fmla="*/ 10 h 28"/>
                    <a:gd name="T56" fmla="*/ 37 w 37"/>
                    <a:gd name="T57" fmla="*/ 16 h 28"/>
                    <a:gd name="T58" fmla="*/ 26 w 37"/>
                    <a:gd name="T59" fmla="*/ 18 h 28"/>
                    <a:gd name="T60" fmla="*/ 17 w 37"/>
                    <a:gd name="T61" fmla="*/ 18 h 28"/>
                    <a:gd name="T62" fmla="*/ 14 w 37"/>
                    <a:gd name="T63" fmla="*/ 18 h 28"/>
                    <a:gd name="T64" fmla="*/ 12 w 37"/>
                    <a:gd name="T65" fmla="*/ 18 h 28"/>
                    <a:gd name="T66" fmla="*/ 12 w 37"/>
                    <a:gd name="T67" fmla="*/ 18 h 28"/>
                    <a:gd name="T68" fmla="*/ 10 w 37"/>
                    <a:gd name="T69" fmla="*/ 18 h 28"/>
                    <a:gd name="T70" fmla="*/ 10 w 37"/>
                    <a:gd name="T71" fmla="*/ 20 h 28"/>
                    <a:gd name="T72" fmla="*/ 12 w 37"/>
                    <a:gd name="T73" fmla="*/ 20 h 28"/>
                    <a:gd name="T74" fmla="*/ 14 w 37"/>
                    <a:gd name="T75" fmla="*/ 22 h 28"/>
                    <a:gd name="T76" fmla="*/ 17 w 37"/>
                    <a:gd name="T77" fmla="*/ 22 h 28"/>
                    <a:gd name="T78" fmla="*/ 28 w 37"/>
                    <a:gd name="T79" fmla="*/ 22 h 28"/>
                    <a:gd name="T80" fmla="*/ 37 w 37"/>
                    <a:gd name="T81" fmla="*/ 22 h 28"/>
                    <a:gd name="T82" fmla="*/ 19 w 37"/>
                    <a:gd name="T83" fmla="*/ 28 h 28"/>
                    <a:gd name="T84" fmla="*/ 1 w 37"/>
                    <a:gd name="T85" fmla="*/ 28 h 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7"/>
                    <a:gd name="T130" fmla="*/ 0 h 28"/>
                    <a:gd name="T131" fmla="*/ 37 w 37"/>
                    <a:gd name="T132" fmla="*/ 28 h 2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7" h="28">
                      <a:moveTo>
                        <a:pt x="1" y="28"/>
                      </a:moveTo>
                      <a:lnTo>
                        <a:pt x="1" y="22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3" y="20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7" y="10"/>
                      </a:lnTo>
                      <a:lnTo>
                        <a:pt x="23" y="10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7" y="10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26" y="18"/>
                      </a:lnTo>
                      <a:lnTo>
                        <a:pt x="21" y="18"/>
                      </a:lnTo>
                      <a:lnTo>
                        <a:pt x="17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2"/>
                      </a:lnTo>
                      <a:lnTo>
                        <a:pt x="19" y="22"/>
                      </a:lnTo>
                      <a:lnTo>
                        <a:pt x="28" y="22"/>
                      </a:lnTo>
                      <a:lnTo>
                        <a:pt x="32" y="22"/>
                      </a:lnTo>
                      <a:lnTo>
                        <a:pt x="37" y="22"/>
                      </a:lnTo>
                      <a:lnTo>
                        <a:pt x="37" y="28"/>
                      </a:lnTo>
                      <a:lnTo>
                        <a:pt x="19" y="28"/>
                      </a:lnTo>
                      <a:lnTo>
                        <a:pt x="10" y="28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5" name="Freeform 663"/>
                <p:cNvSpPr>
                  <a:spLocks noEditPoints="1"/>
                </p:cNvSpPr>
                <p:nvPr/>
              </p:nvSpPr>
              <p:spPr bwMode="auto">
                <a:xfrm>
                  <a:off x="3250" y="2398"/>
                  <a:ext cx="37" cy="18"/>
                </a:xfrm>
                <a:custGeom>
                  <a:avLst/>
                  <a:gdLst>
                    <a:gd name="T0" fmla="*/ 23 w 37"/>
                    <a:gd name="T1" fmla="*/ 12 h 18"/>
                    <a:gd name="T2" fmla="*/ 26 w 37"/>
                    <a:gd name="T3" fmla="*/ 12 h 18"/>
                    <a:gd name="T4" fmla="*/ 28 w 37"/>
                    <a:gd name="T5" fmla="*/ 10 h 18"/>
                    <a:gd name="T6" fmla="*/ 30 w 37"/>
                    <a:gd name="T7" fmla="*/ 10 h 18"/>
                    <a:gd name="T8" fmla="*/ 30 w 37"/>
                    <a:gd name="T9" fmla="*/ 8 h 18"/>
                    <a:gd name="T10" fmla="*/ 28 w 37"/>
                    <a:gd name="T11" fmla="*/ 8 h 18"/>
                    <a:gd name="T12" fmla="*/ 28 w 37"/>
                    <a:gd name="T13" fmla="*/ 6 h 18"/>
                    <a:gd name="T14" fmla="*/ 26 w 37"/>
                    <a:gd name="T15" fmla="*/ 6 h 18"/>
                    <a:gd name="T16" fmla="*/ 26 w 37"/>
                    <a:gd name="T17" fmla="*/ 4 h 18"/>
                    <a:gd name="T18" fmla="*/ 28 w 37"/>
                    <a:gd name="T19" fmla="*/ 0 h 18"/>
                    <a:gd name="T20" fmla="*/ 32 w 37"/>
                    <a:gd name="T21" fmla="*/ 2 h 18"/>
                    <a:gd name="T22" fmla="*/ 37 w 37"/>
                    <a:gd name="T23" fmla="*/ 4 h 18"/>
                    <a:gd name="T24" fmla="*/ 37 w 37"/>
                    <a:gd name="T25" fmla="*/ 8 h 18"/>
                    <a:gd name="T26" fmla="*/ 37 w 37"/>
                    <a:gd name="T27" fmla="*/ 12 h 18"/>
                    <a:gd name="T28" fmla="*/ 35 w 37"/>
                    <a:gd name="T29" fmla="*/ 14 h 18"/>
                    <a:gd name="T30" fmla="*/ 32 w 37"/>
                    <a:gd name="T31" fmla="*/ 16 h 18"/>
                    <a:gd name="T32" fmla="*/ 28 w 37"/>
                    <a:gd name="T33" fmla="*/ 18 h 18"/>
                    <a:gd name="T34" fmla="*/ 25 w 37"/>
                    <a:gd name="T35" fmla="*/ 18 h 18"/>
                    <a:gd name="T36" fmla="*/ 12 w 37"/>
                    <a:gd name="T37" fmla="*/ 18 h 18"/>
                    <a:gd name="T38" fmla="*/ 5 w 37"/>
                    <a:gd name="T39" fmla="*/ 16 h 18"/>
                    <a:gd name="T40" fmla="*/ 1 w 37"/>
                    <a:gd name="T41" fmla="*/ 14 h 18"/>
                    <a:gd name="T42" fmla="*/ 0 w 37"/>
                    <a:gd name="T43" fmla="*/ 10 h 18"/>
                    <a:gd name="T44" fmla="*/ 1 w 37"/>
                    <a:gd name="T45" fmla="*/ 6 h 18"/>
                    <a:gd name="T46" fmla="*/ 3 w 37"/>
                    <a:gd name="T47" fmla="*/ 4 h 18"/>
                    <a:gd name="T48" fmla="*/ 7 w 37"/>
                    <a:gd name="T49" fmla="*/ 2 h 18"/>
                    <a:gd name="T50" fmla="*/ 8 w 37"/>
                    <a:gd name="T51" fmla="*/ 0 h 18"/>
                    <a:gd name="T52" fmla="*/ 17 w 37"/>
                    <a:gd name="T53" fmla="*/ 0 h 18"/>
                    <a:gd name="T54" fmla="*/ 21 w 37"/>
                    <a:gd name="T55" fmla="*/ 0 h 18"/>
                    <a:gd name="T56" fmla="*/ 23 w 37"/>
                    <a:gd name="T57" fmla="*/ 0 h 18"/>
                    <a:gd name="T58" fmla="*/ 16 w 37"/>
                    <a:gd name="T59" fmla="*/ 6 h 18"/>
                    <a:gd name="T60" fmla="*/ 8 w 37"/>
                    <a:gd name="T61" fmla="*/ 8 h 18"/>
                    <a:gd name="T62" fmla="*/ 8 w 37"/>
                    <a:gd name="T63" fmla="*/ 8 h 18"/>
                    <a:gd name="T64" fmla="*/ 8 w 37"/>
                    <a:gd name="T65" fmla="*/ 10 h 18"/>
                    <a:gd name="T66" fmla="*/ 10 w 37"/>
                    <a:gd name="T67" fmla="*/ 12 h 18"/>
                    <a:gd name="T68" fmla="*/ 16 w 37"/>
                    <a:gd name="T69" fmla="*/ 6 h 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7"/>
                    <a:gd name="T106" fmla="*/ 0 h 18"/>
                    <a:gd name="T107" fmla="*/ 37 w 37"/>
                    <a:gd name="T108" fmla="*/ 18 h 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7" h="18">
                      <a:moveTo>
                        <a:pt x="23" y="0"/>
                      </a:move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5" y="14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19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6"/>
                      </a:move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6" name="Freeform 664"/>
                <p:cNvSpPr>
                  <a:spLocks/>
                </p:cNvSpPr>
                <p:nvPr/>
              </p:nvSpPr>
              <p:spPr bwMode="auto">
                <a:xfrm>
                  <a:off x="3237" y="2367"/>
                  <a:ext cx="50" cy="12"/>
                </a:xfrm>
                <a:custGeom>
                  <a:avLst/>
                  <a:gdLst>
                    <a:gd name="T0" fmla="*/ 4 w 50"/>
                    <a:gd name="T1" fmla="*/ 4 h 12"/>
                    <a:gd name="T2" fmla="*/ 11 w 50"/>
                    <a:gd name="T3" fmla="*/ 4 h 12"/>
                    <a:gd name="T4" fmla="*/ 14 w 50"/>
                    <a:gd name="T5" fmla="*/ 2 h 12"/>
                    <a:gd name="T6" fmla="*/ 14 w 50"/>
                    <a:gd name="T7" fmla="*/ 2 h 12"/>
                    <a:gd name="T8" fmla="*/ 20 w 50"/>
                    <a:gd name="T9" fmla="*/ 0 h 12"/>
                    <a:gd name="T10" fmla="*/ 23 w 50"/>
                    <a:gd name="T11" fmla="*/ 0 h 12"/>
                    <a:gd name="T12" fmla="*/ 23 w 50"/>
                    <a:gd name="T13" fmla="*/ 2 h 12"/>
                    <a:gd name="T14" fmla="*/ 23 w 50"/>
                    <a:gd name="T15" fmla="*/ 4 h 12"/>
                    <a:gd name="T16" fmla="*/ 30 w 50"/>
                    <a:gd name="T17" fmla="*/ 4 h 12"/>
                    <a:gd name="T18" fmla="*/ 38 w 50"/>
                    <a:gd name="T19" fmla="*/ 4 h 12"/>
                    <a:gd name="T20" fmla="*/ 39 w 50"/>
                    <a:gd name="T21" fmla="*/ 4 h 12"/>
                    <a:gd name="T22" fmla="*/ 41 w 50"/>
                    <a:gd name="T23" fmla="*/ 4 h 12"/>
                    <a:gd name="T24" fmla="*/ 41 w 50"/>
                    <a:gd name="T25" fmla="*/ 2 h 12"/>
                    <a:gd name="T26" fmla="*/ 41 w 50"/>
                    <a:gd name="T27" fmla="*/ 2 h 12"/>
                    <a:gd name="T28" fmla="*/ 45 w 50"/>
                    <a:gd name="T29" fmla="*/ 0 h 12"/>
                    <a:gd name="T30" fmla="*/ 48 w 50"/>
                    <a:gd name="T31" fmla="*/ 0 h 12"/>
                    <a:gd name="T32" fmla="*/ 50 w 50"/>
                    <a:gd name="T33" fmla="*/ 2 h 12"/>
                    <a:gd name="T34" fmla="*/ 50 w 50"/>
                    <a:gd name="T35" fmla="*/ 4 h 12"/>
                    <a:gd name="T36" fmla="*/ 50 w 50"/>
                    <a:gd name="T37" fmla="*/ 8 h 12"/>
                    <a:gd name="T38" fmla="*/ 48 w 50"/>
                    <a:gd name="T39" fmla="*/ 8 h 12"/>
                    <a:gd name="T40" fmla="*/ 46 w 50"/>
                    <a:gd name="T41" fmla="*/ 10 h 12"/>
                    <a:gd name="T42" fmla="*/ 43 w 50"/>
                    <a:gd name="T43" fmla="*/ 10 h 12"/>
                    <a:gd name="T44" fmla="*/ 39 w 50"/>
                    <a:gd name="T45" fmla="*/ 10 h 12"/>
                    <a:gd name="T46" fmla="*/ 30 w 50"/>
                    <a:gd name="T47" fmla="*/ 10 h 12"/>
                    <a:gd name="T48" fmla="*/ 23 w 50"/>
                    <a:gd name="T49" fmla="*/ 10 h 12"/>
                    <a:gd name="T50" fmla="*/ 23 w 50"/>
                    <a:gd name="T51" fmla="*/ 12 h 12"/>
                    <a:gd name="T52" fmla="*/ 23 w 50"/>
                    <a:gd name="T53" fmla="*/ 12 h 12"/>
                    <a:gd name="T54" fmla="*/ 20 w 50"/>
                    <a:gd name="T55" fmla="*/ 12 h 12"/>
                    <a:gd name="T56" fmla="*/ 14 w 50"/>
                    <a:gd name="T57" fmla="*/ 12 h 12"/>
                    <a:gd name="T58" fmla="*/ 14 w 50"/>
                    <a:gd name="T59" fmla="*/ 10 h 12"/>
                    <a:gd name="T60" fmla="*/ 13 w 50"/>
                    <a:gd name="T61" fmla="*/ 10 h 12"/>
                    <a:gd name="T62" fmla="*/ 9 w 50"/>
                    <a:gd name="T63" fmla="*/ 10 h 12"/>
                    <a:gd name="T64" fmla="*/ 4 w 50"/>
                    <a:gd name="T65" fmla="*/ 8 h 12"/>
                    <a:gd name="T66" fmla="*/ 0 w 50"/>
                    <a:gd name="T67" fmla="*/ 4 h 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"/>
                    <a:gd name="T103" fmla="*/ 0 h 12"/>
                    <a:gd name="T104" fmla="*/ 50 w 50"/>
                    <a:gd name="T105" fmla="*/ 12 h 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" h="12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0" y="4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lnTo>
                        <a:pt x="50" y="6"/>
                      </a:lnTo>
                      <a:lnTo>
                        <a:pt x="50" y="8"/>
                      </a:lnTo>
                      <a:lnTo>
                        <a:pt x="48" y="8"/>
                      </a:lnTo>
                      <a:lnTo>
                        <a:pt x="46" y="10"/>
                      </a:lnTo>
                      <a:lnTo>
                        <a:pt x="45" y="10"/>
                      </a:lnTo>
                      <a:lnTo>
                        <a:pt x="43" y="10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6" y="10"/>
                      </a:lnTo>
                      <a:lnTo>
                        <a:pt x="30" y="10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7" name="Freeform 665"/>
                <p:cNvSpPr>
                  <a:spLocks/>
                </p:cNvSpPr>
                <p:nvPr/>
              </p:nvSpPr>
              <p:spPr bwMode="auto">
                <a:xfrm>
                  <a:off x="3237" y="2336"/>
                  <a:ext cx="50" cy="19"/>
                </a:xfrm>
                <a:custGeom>
                  <a:avLst/>
                  <a:gdLst>
                    <a:gd name="T0" fmla="*/ 0 w 50"/>
                    <a:gd name="T1" fmla="*/ 19 h 19"/>
                    <a:gd name="T2" fmla="*/ 0 w 50"/>
                    <a:gd name="T3" fmla="*/ 12 h 19"/>
                    <a:gd name="T4" fmla="*/ 5 w 50"/>
                    <a:gd name="T5" fmla="*/ 12 h 19"/>
                    <a:gd name="T6" fmla="*/ 9 w 50"/>
                    <a:gd name="T7" fmla="*/ 12 h 19"/>
                    <a:gd name="T8" fmla="*/ 18 w 50"/>
                    <a:gd name="T9" fmla="*/ 12 h 19"/>
                    <a:gd name="T10" fmla="*/ 16 w 50"/>
                    <a:gd name="T11" fmla="*/ 10 h 19"/>
                    <a:gd name="T12" fmla="*/ 16 w 50"/>
                    <a:gd name="T13" fmla="*/ 10 h 19"/>
                    <a:gd name="T14" fmla="*/ 16 w 50"/>
                    <a:gd name="T15" fmla="*/ 10 h 19"/>
                    <a:gd name="T16" fmla="*/ 14 w 50"/>
                    <a:gd name="T17" fmla="*/ 8 h 19"/>
                    <a:gd name="T18" fmla="*/ 14 w 50"/>
                    <a:gd name="T19" fmla="*/ 8 h 19"/>
                    <a:gd name="T20" fmla="*/ 14 w 50"/>
                    <a:gd name="T21" fmla="*/ 8 h 19"/>
                    <a:gd name="T22" fmla="*/ 13 w 50"/>
                    <a:gd name="T23" fmla="*/ 6 h 19"/>
                    <a:gd name="T24" fmla="*/ 13 w 50"/>
                    <a:gd name="T25" fmla="*/ 6 h 19"/>
                    <a:gd name="T26" fmla="*/ 13 w 50"/>
                    <a:gd name="T27" fmla="*/ 4 h 19"/>
                    <a:gd name="T28" fmla="*/ 14 w 50"/>
                    <a:gd name="T29" fmla="*/ 4 h 19"/>
                    <a:gd name="T30" fmla="*/ 14 w 50"/>
                    <a:gd name="T31" fmla="*/ 2 h 19"/>
                    <a:gd name="T32" fmla="*/ 16 w 50"/>
                    <a:gd name="T33" fmla="*/ 2 h 19"/>
                    <a:gd name="T34" fmla="*/ 18 w 50"/>
                    <a:gd name="T35" fmla="*/ 0 h 19"/>
                    <a:gd name="T36" fmla="*/ 21 w 50"/>
                    <a:gd name="T37" fmla="*/ 0 h 19"/>
                    <a:gd name="T38" fmla="*/ 23 w 50"/>
                    <a:gd name="T39" fmla="*/ 0 h 19"/>
                    <a:gd name="T40" fmla="*/ 27 w 50"/>
                    <a:gd name="T41" fmla="*/ 0 h 19"/>
                    <a:gd name="T42" fmla="*/ 38 w 50"/>
                    <a:gd name="T43" fmla="*/ 0 h 19"/>
                    <a:gd name="T44" fmla="*/ 43 w 50"/>
                    <a:gd name="T45" fmla="*/ 0 h 19"/>
                    <a:gd name="T46" fmla="*/ 50 w 50"/>
                    <a:gd name="T47" fmla="*/ 0 h 19"/>
                    <a:gd name="T48" fmla="*/ 50 w 50"/>
                    <a:gd name="T49" fmla="*/ 6 h 19"/>
                    <a:gd name="T50" fmla="*/ 39 w 50"/>
                    <a:gd name="T51" fmla="*/ 6 h 19"/>
                    <a:gd name="T52" fmla="*/ 34 w 50"/>
                    <a:gd name="T53" fmla="*/ 6 h 19"/>
                    <a:gd name="T54" fmla="*/ 30 w 50"/>
                    <a:gd name="T55" fmla="*/ 6 h 19"/>
                    <a:gd name="T56" fmla="*/ 29 w 50"/>
                    <a:gd name="T57" fmla="*/ 6 h 19"/>
                    <a:gd name="T58" fmla="*/ 27 w 50"/>
                    <a:gd name="T59" fmla="*/ 6 h 19"/>
                    <a:gd name="T60" fmla="*/ 25 w 50"/>
                    <a:gd name="T61" fmla="*/ 8 h 19"/>
                    <a:gd name="T62" fmla="*/ 25 w 50"/>
                    <a:gd name="T63" fmla="*/ 8 h 19"/>
                    <a:gd name="T64" fmla="*/ 25 w 50"/>
                    <a:gd name="T65" fmla="*/ 8 h 19"/>
                    <a:gd name="T66" fmla="*/ 23 w 50"/>
                    <a:gd name="T67" fmla="*/ 8 h 19"/>
                    <a:gd name="T68" fmla="*/ 23 w 50"/>
                    <a:gd name="T69" fmla="*/ 8 h 19"/>
                    <a:gd name="T70" fmla="*/ 23 w 50"/>
                    <a:gd name="T71" fmla="*/ 10 h 19"/>
                    <a:gd name="T72" fmla="*/ 25 w 50"/>
                    <a:gd name="T73" fmla="*/ 10 h 19"/>
                    <a:gd name="T74" fmla="*/ 25 w 50"/>
                    <a:gd name="T75" fmla="*/ 10 h 19"/>
                    <a:gd name="T76" fmla="*/ 25 w 50"/>
                    <a:gd name="T77" fmla="*/ 10 h 19"/>
                    <a:gd name="T78" fmla="*/ 27 w 50"/>
                    <a:gd name="T79" fmla="*/ 10 h 19"/>
                    <a:gd name="T80" fmla="*/ 29 w 50"/>
                    <a:gd name="T81" fmla="*/ 12 h 19"/>
                    <a:gd name="T82" fmla="*/ 30 w 50"/>
                    <a:gd name="T83" fmla="*/ 12 h 19"/>
                    <a:gd name="T84" fmla="*/ 32 w 50"/>
                    <a:gd name="T85" fmla="*/ 12 h 19"/>
                    <a:gd name="T86" fmla="*/ 41 w 50"/>
                    <a:gd name="T87" fmla="*/ 12 h 19"/>
                    <a:gd name="T88" fmla="*/ 45 w 50"/>
                    <a:gd name="T89" fmla="*/ 12 h 19"/>
                    <a:gd name="T90" fmla="*/ 50 w 50"/>
                    <a:gd name="T91" fmla="*/ 12 h 19"/>
                    <a:gd name="T92" fmla="*/ 50 w 50"/>
                    <a:gd name="T93" fmla="*/ 19 h 19"/>
                    <a:gd name="T94" fmla="*/ 38 w 50"/>
                    <a:gd name="T95" fmla="*/ 19 h 19"/>
                    <a:gd name="T96" fmla="*/ 25 w 50"/>
                    <a:gd name="T97" fmla="*/ 19 h 19"/>
                    <a:gd name="T98" fmla="*/ 13 w 50"/>
                    <a:gd name="T99" fmla="*/ 19 h 19"/>
                    <a:gd name="T100" fmla="*/ 0 w 50"/>
                    <a:gd name="T101" fmla="*/ 19 h 1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"/>
                    <a:gd name="T154" fmla="*/ 0 h 19"/>
                    <a:gd name="T155" fmla="*/ 50 w 50"/>
                    <a:gd name="T156" fmla="*/ 19 h 1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" h="19">
                      <a:moveTo>
                        <a:pt x="0" y="19"/>
                      </a:move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8" y="12"/>
                      </a:lnTo>
                      <a:lnTo>
                        <a:pt x="16" y="10"/>
                      </a:lnTo>
                      <a:lnTo>
                        <a:pt x="14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9" y="6"/>
                      </a:lnTo>
                      <a:lnTo>
                        <a:pt x="34" y="6"/>
                      </a:ln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41" y="12"/>
                      </a:lnTo>
                      <a:lnTo>
                        <a:pt x="45" y="12"/>
                      </a:lnTo>
                      <a:lnTo>
                        <a:pt x="50" y="12"/>
                      </a:lnTo>
                      <a:lnTo>
                        <a:pt x="50" y="19"/>
                      </a:lnTo>
                      <a:lnTo>
                        <a:pt x="38" y="19"/>
                      </a:lnTo>
                      <a:lnTo>
                        <a:pt x="25" y="19"/>
                      </a:lnTo>
                      <a:lnTo>
                        <a:pt x="13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8" name="Freeform 666"/>
                <p:cNvSpPr>
                  <a:spLocks/>
                </p:cNvSpPr>
                <p:nvPr/>
              </p:nvSpPr>
              <p:spPr bwMode="auto">
                <a:xfrm>
                  <a:off x="3251" y="2299"/>
                  <a:ext cx="50" cy="19"/>
                </a:xfrm>
                <a:custGeom>
                  <a:avLst/>
                  <a:gdLst>
                    <a:gd name="T0" fmla="*/ 0 w 50"/>
                    <a:gd name="T1" fmla="*/ 19 h 19"/>
                    <a:gd name="T2" fmla="*/ 0 w 50"/>
                    <a:gd name="T3" fmla="*/ 13 h 19"/>
                    <a:gd name="T4" fmla="*/ 6 w 50"/>
                    <a:gd name="T5" fmla="*/ 13 h 19"/>
                    <a:gd name="T6" fmla="*/ 13 w 50"/>
                    <a:gd name="T7" fmla="*/ 13 h 19"/>
                    <a:gd name="T8" fmla="*/ 18 w 50"/>
                    <a:gd name="T9" fmla="*/ 10 h 19"/>
                    <a:gd name="T10" fmla="*/ 24 w 50"/>
                    <a:gd name="T11" fmla="*/ 10 h 19"/>
                    <a:gd name="T12" fmla="*/ 18 w 50"/>
                    <a:gd name="T13" fmla="*/ 8 h 19"/>
                    <a:gd name="T14" fmla="*/ 13 w 50"/>
                    <a:gd name="T15" fmla="*/ 8 h 19"/>
                    <a:gd name="T16" fmla="*/ 6 w 50"/>
                    <a:gd name="T17" fmla="*/ 8 h 19"/>
                    <a:gd name="T18" fmla="*/ 0 w 50"/>
                    <a:gd name="T19" fmla="*/ 6 h 19"/>
                    <a:gd name="T20" fmla="*/ 0 w 50"/>
                    <a:gd name="T21" fmla="*/ 0 h 19"/>
                    <a:gd name="T22" fmla="*/ 38 w 50"/>
                    <a:gd name="T23" fmla="*/ 6 h 19"/>
                    <a:gd name="T24" fmla="*/ 41 w 50"/>
                    <a:gd name="T25" fmla="*/ 8 h 19"/>
                    <a:gd name="T26" fmla="*/ 43 w 50"/>
                    <a:gd name="T27" fmla="*/ 8 h 19"/>
                    <a:gd name="T28" fmla="*/ 45 w 50"/>
                    <a:gd name="T29" fmla="*/ 8 h 19"/>
                    <a:gd name="T30" fmla="*/ 47 w 50"/>
                    <a:gd name="T31" fmla="*/ 8 h 19"/>
                    <a:gd name="T32" fmla="*/ 49 w 50"/>
                    <a:gd name="T33" fmla="*/ 13 h 19"/>
                    <a:gd name="T34" fmla="*/ 50 w 50"/>
                    <a:gd name="T35" fmla="*/ 13 h 19"/>
                    <a:gd name="T36" fmla="*/ 50 w 50"/>
                    <a:gd name="T37" fmla="*/ 15 h 19"/>
                    <a:gd name="T38" fmla="*/ 50 w 50"/>
                    <a:gd name="T39" fmla="*/ 15 h 19"/>
                    <a:gd name="T40" fmla="*/ 50 w 50"/>
                    <a:gd name="T41" fmla="*/ 17 h 19"/>
                    <a:gd name="T42" fmla="*/ 50 w 50"/>
                    <a:gd name="T43" fmla="*/ 17 h 19"/>
                    <a:gd name="T44" fmla="*/ 49 w 50"/>
                    <a:gd name="T45" fmla="*/ 19 h 19"/>
                    <a:gd name="T46" fmla="*/ 47 w 50"/>
                    <a:gd name="T47" fmla="*/ 19 h 19"/>
                    <a:gd name="T48" fmla="*/ 45 w 50"/>
                    <a:gd name="T49" fmla="*/ 19 h 19"/>
                    <a:gd name="T50" fmla="*/ 41 w 50"/>
                    <a:gd name="T51" fmla="*/ 19 h 19"/>
                    <a:gd name="T52" fmla="*/ 40 w 50"/>
                    <a:gd name="T53" fmla="*/ 19 h 19"/>
                    <a:gd name="T54" fmla="*/ 40 w 50"/>
                    <a:gd name="T55" fmla="*/ 19 h 19"/>
                    <a:gd name="T56" fmla="*/ 40 w 50"/>
                    <a:gd name="T57" fmla="*/ 19 h 19"/>
                    <a:gd name="T58" fmla="*/ 40 w 50"/>
                    <a:gd name="T59" fmla="*/ 17 h 19"/>
                    <a:gd name="T60" fmla="*/ 40 w 50"/>
                    <a:gd name="T61" fmla="*/ 17 h 19"/>
                    <a:gd name="T62" fmla="*/ 40 w 50"/>
                    <a:gd name="T63" fmla="*/ 15 h 19"/>
                    <a:gd name="T64" fmla="*/ 40 w 50"/>
                    <a:gd name="T65" fmla="*/ 15 h 19"/>
                    <a:gd name="T66" fmla="*/ 40 w 50"/>
                    <a:gd name="T67" fmla="*/ 15 h 19"/>
                    <a:gd name="T68" fmla="*/ 38 w 50"/>
                    <a:gd name="T69" fmla="*/ 13 h 19"/>
                    <a:gd name="T70" fmla="*/ 38 w 50"/>
                    <a:gd name="T71" fmla="*/ 13 h 19"/>
                    <a:gd name="T72" fmla="*/ 38 w 50"/>
                    <a:gd name="T73" fmla="*/ 13 h 19"/>
                    <a:gd name="T74" fmla="*/ 36 w 50"/>
                    <a:gd name="T75" fmla="*/ 13 h 19"/>
                    <a:gd name="T76" fmla="*/ 18 w 50"/>
                    <a:gd name="T77" fmla="*/ 17 h 19"/>
                    <a:gd name="T78" fmla="*/ 9 w 50"/>
                    <a:gd name="T79" fmla="*/ 17 h 19"/>
                    <a:gd name="T80" fmla="*/ 0 w 50"/>
                    <a:gd name="T81" fmla="*/ 19 h 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0"/>
                    <a:gd name="T124" fmla="*/ 0 h 19"/>
                    <a:gd name="T125" fmla="*/ 50 w 50"/>
                    <a:gd name="T126" fmla="*/ 19 h 1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0" h="19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3" y="13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18" y="8"/>
                      </a:lnTo>
                      <a:lnTo>
                        <a:pt x="13" y="8"/>
                      </a:lnTo>
                      <a:lnTo>
                        <a:pt x="6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8" y="6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9" y="13"/>
                      </a:lnTo>
                      <a:lnTo>
                        <a:pt x="50" y="13"/>
                      </a:lnTo>
                      <a:lnTo>
                        <a:pt x="50" y="15"/>
                      </a:lnTo>
                      <a:lnTo>
                        <a:pt x="50" y="17"/>
                      </a:lnTo>
                      <a:lnTo>
                        <a:pt x="49" y="19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1" y="19"/>
                      </a:lnTo>
                      <a:lnTo>
                        <a:pt x="40" y="19"/>
                      </a:lnTo>
                      <a:lnTo>
                        <a:pt x="40" y="17"/>
                      </a:lnTo>
                      <a:lnTo>
                        <a:pt x="40" y="15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18" y="17"/>
                      </a:lnTo>
                      <a:lnTo>
                        <a:pt x="9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9" name="Freeform 667"/>
                <p:cNvSpPr>
                  <a:spLocks/>
                </p:cNvSpPr>
                <p:nvPr/>
              </p:nvSpPr>
              <p:spPr bwMode="auto">
                <a:xfrm>
                  <a:off x="3237" y="2277"/>
                  <a:ext cx="50" cy="6"/>
                </a:xfrm>
                <a:custGeom>
                  <a:avLst/>
                  <a:gdLst>
                    <a:gd name="T0" fmla="*/ 0 w 50"/>
                    <a:gd name="T1" fmla="*/ 6 h 6"/>
                    <a:gd name="T2" fmla="*/ 0 w 50"/>
                    <a:gd name="T3" fmla="*/ 0 h 6"/>
                    <a:gd name="T4" fmla="*/ 13 w 50"/>
                    <a:gd name="T5" fmla="*/ 0 h 6"/>
                    <a:gd name="T6" fmla="*/ 25 w 50"/>
                    <a:gd name="T7" fmla="*/ 0 h 6"/>
                    <a:gd name="T8" fmla="*/ 38 w 50"/>
                    <a:gd name="T9" fmla="*/ 0 h 6"/>
                    <a:gd name="T10" fmla="*/ 50 w 50"/>
                    <a:gd name="T11" fmla="*/ 0 h 6"/>
                    <a:gd name="T12" fmla="*/ 50 w 50"/>
                    <a:gd name="T13" fmla="*/ 6 h 6"/>
                    <a:gd name="T14" fmla="*/ 38 w 50"/>
                    <a:gd name="T15" fmla="*/ 6 h 6"/>
                    <a:gd name="T16" fmla="*/ 25 w 50"/>
                    <a:gd name="T17" fmla="*/ 6 h 6"/>
                    <a:gd name="T18" fmla="*/ 13 w 50"/>
                    <a:gd name="T19" fmla="*/ 6 h 6"/>
                    <a:gd name="T20" fmla="*/ 0 w 50"/>
                    <a:gd name="T21" fmla="*/ 6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6"/>
                    <a:gd name="T35" fmla="*/ 50 w 50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8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0" name="Freeform 668"/>
                <p:cNvSpPr>
                  <a:spLocks noEditPoints="1"/>
                </p:cNvSpPr>
                <p:nvPr/>
              </p:nvSpPr>
              <p:spPr bwMode="auto">
                <a:xfrm>
                  <a:off x="3250" y="2246"/>
                  <a:ext cx="37" cy="18"/>
                </a:xfrm>
                <a:custGeom>
                  <a:avLst/>
                  <a:gdLst>
                    <a:gd name="T0" fmla="*/ 23 w 37"/>
                    <a:gd name="T1" fmla="*/ 12 h 18"/>
                    <a:gd name="T2" fmla="*/ 26 w 37"/>
                    <a:gd name="T3" fmla="*/ 12 h 18"/>
                    <a:gd name="T4" fmla="*/ 28 w 37"/>
                    <a:gd name="T5" fmla="*/ 12 h 18"/>
                    <a:gd name="T6" fmla="*/ 30 w 37"/>
                    <a:gd name="T7" fmla="*/ 10 h 18"/>
                    <a:gd name="T8" fmla="*/ 30 w 37"/>
                    <a:gd name="T9" fmla="*/ 8 h 18"/>
                    <a:gd name="T10" fmla="*/ 28 w 37"/>
                    <a:gd name="T11" fmla="*/ 8 h 18"/>
                    <a:gd name="T12" fmla="*/ 28 w 37"/>
                    <a:gd name="T13" fmla="*/ 8 h 18"/>
                    <a:gd name="T14" fmla="*/ 26 w 37"/>
                    <a:gd name="T15" fmla="*/ 8 h 18"/>
                    <a:gd name="T16" fmla="*/ 26 w 37"/>
                    <a:gd name="T17" fmla="*/ 4 h 18"/>
                    <a:gd name="T18" fmla="*/ 28 w 37"/>
                    <a:gd name="T19" fmla="*/ 0 h 18"/>
                    <a:gd name="T20" fmla="*/ 32 w 37"/>
                    <a:gd name="T21" fmla="*/ 2 h 18"/>
                    <a:gd name="T22" fmla="*/ 35 w 37"/>
                    <a:gd name="T23" fmla="*/ 4 h 18"/>
                    <a:gd name="T24" fmla="*/ 37 w 37"/>
                    <a:gd name="T25" fmla="*/ 8 h 18"/>
                    <a:gd name="T26" fmla="*/ 37 w 37"/>
                    <a:gd name="T27" fmla="*/ 12 h 18"/>
                    <a:gd name="T28" fmla="*/ 35 w 37"/>
                    <a:gd name="T29" fmla="*/ 14 h 18"/>
                    <a:gd name="T30" fmla="*/ 32 w 37"/>
                    <a:gd name="T31" fmla="*/ 16 h 18"/>
                    <a:gd name="T32" fmla="*/ 28 w 37"/>
                    <a:gd name="T33" fmla="*/ 18 h 18"/>
                    <a:gd name="T34" fmla="*/ 25 w 37"/>
                    <a:gd name="T35" fmla="*/ 18 h 18"/>
                    <a:gd name="T36" fmla="*/ 12 w 37"/>
                    <a:gd name="T37" fmla="*/ 18 h 18"/>
                    <a:gd name="T38" fmla="*/ 5 w 37"/>
                    <a:gd name="T39" fmla="*/ 16 h 18"/>
                    <a:gd name="T40" fmla="*/ 1 w 37"/>
                    <a:gd name="T41" fmla="*/ 14 h 18"/>
                    <a:gd name="T42" fmla="*/ 0 w 37"/>
                    <a:gd name="T43" fmla="*/ 10 h 18"/>
                    <a:gd name="T44" fmla="*/ 1 w 37"/>
                    <a:gd name="T45" fmla="*/ 8 h 18"/>
                    <a:gd name="T46" fmla="*/ 5 w 37"/>
                    <a:gd name="T47" fmla="*/ 4 h 18"/>
                    <a:gd name="T48" fmla="*/ 7 w 37"/>
                    <a:gd name="T49" fmla="*/ 2 h 18"/>
                    <a:gd name="T50" fmla="*/ 12 w 37"/>
                    <a:gd name="T51" fmla="*/ 0 h 18"/>
                    <a:gd name="T52" fmla="*/ 17 w 37"/>
                    <a:gd name="T53" fmla="*/ 0 h 18"/>
                    <a:gd name="T54" fmla="*/ 21 w 37"/>
                    <a:gd name="T55" fmla="*/ 0 h 18"/>
                    <a:gd name="T56" fmla="*/ 23 w 37"/>
                    <a:gd name="T57" fmla="*/ 0 h 18"/>
                    <a:gd name="T58" fmla="*/ 16 w 37"/>
                    <a:gd name="T59" fmla="*/ 6 h 18"/>
                    <a:gd name="T60" fmla="*/ 14 w 37"/>
                    <a:gd name="T61" fmla="*/ 8 h 18"/>
                    <a:gd name="T62" fmla="*/ 10 w 37"/>
                    <a:gd name="T63" fmla="*/ 8 h 18"/>
                    <a:gd name="T64" fmla="*/ 8 w 37"/>
                    <a:gd name="T65" fmla="*/ 8 h 18"/>
                    <a:gd name="T66" fmla="*/ 8 w 37"/>
                    <a:gd name="T67" fmla="*/ 10 h 18"/>
                    <a:gd name="T68" fmla="*/ 8 w 37"/>
                    <a:gd name="T69" fmla="*/ 12 h 18"/>
                    <a:gd name="T70" fmla="*/ 10 w 37"/>
                    <a:gd name="T71" fmla="*/ 12 h 18"/>
                    <a:gd name="T72" fmla="*/ 16 w 37"/>
                    <a:gd name="T73" fmla="*/ 6 h 1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18"/>
                    <a:gd name="T113" fmla="*/ 37 w 37"/>
                    <a:gd name="T114" fmla="*/ 18 h 1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18">
                      <a:moveTo>
                        <a:pt x="23" y="0"/>
                      </a:move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7" y="14"/>
                      </a:lnTo>
                      <a:lnTo>
                        <a:pt x="35" y="14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19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6"/>
                      </a:move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1" name="Freeform 669"/>
                <p:cNvSpPr>
                  <a:spLocks/>
                </p:cNvSpPr>
                <p:nvPr/>
              </p:nvSpPr>
              <p:spPr bwMode="auto">
                <a:xfrm>
                  <a:off x="3237" y="2215"/>
                  <a:ext cx="50" cy="15"/>
                </a:xfrm>
                <a:custGeom>
                  <a:avLst/>
                  <a:gdLst>
                    <a:gd name="T0" fmla="*/ 4 w 50"/>
                    <a:gd name="T1" fmla="*/ 4 h 15"/>
                    <a:gd name="T2" fmla="*/ 11 w 50"/>
                    <a:gd name="T3" fmla="*/ 4 h 15"/>
                    <a:gd name="T4" fmla="*/ 14 w 50"/>
                    <a:gd name="T5" fmla="*/ 4 h 15"/>
                    <a:gd name="T6" fmla="*/ 14 w 50"/>
                    <a:gd name="T7" fmla="*/ 2 h 15"/>
                    <a:gd name="T8" fmla="*/ 20 w 50"/>
                    <a:gd name="T9" fmla="*/ 2 h 15"/>
                    <a:gd name="T10" fmla="*/ 23 w 50"/>
                    <a:gd name="T11" fmla="*/ 2 h 15"/>
                    <a:gd name="T12" fmla="*/ 23 w 50"/>
                    <a:gd name="T13" fmla="*/ 4 h 15"/>
                    <a:gd name="T14" fmla="*/ 23 w 50"/>
                    <a:gd name="T15" fmla="*/ 4 h 15"/>
                    <a:gd name="T16" fmla="*/ 30 w 50"/>
                    <a:gd name="T17" fmla="*/ 4 h 15"/>
                    <a:gd name="T18" fmla="*/ 38 w 50"/>
                    <a:gd name="T19" fmla="*/ 4 h 15"/>
                    <a:gd name="T20" fmla="*/ 39 w 50"/>
                    <a:gd name="T21" fmla="*/ 4 h 15"/>
                    <a:gd name="T22" fmla="*/ 41 w 50"/>
                    <a:gd name="T23" fmla="*/ 4 h 15"/>
                    <a:gd name="T24" fmla="*/ 41 w 50"/>
                    <a:gd name="T25" fmla="*/ 2 h 15"/>
                    <a:gd name="T26" fmla="*/ 41 w 50"/>
                    <a:gd name="T27" fmla="*/ 2 h 15"/>
                    <a:gd name="T28" fmla="*/ 45 w 50"/>
                    <a:gd name="T29" fmla="*/ 2 h 15"/>
                    <a:gd name="T30" fmla="*/ 48 w 50"/>
                    <a:gd name="T31" fmla="*/ 0 h 15"/>
                    <a:gd name="T32" fmla="*/ 50 w 50"/>
                    <a:gd name="T33" fmla="*/ 4 h 15"/>
                    <a:gd name="T34" fmla="*/ 50 w 50"/>
                    <a:gd name="T35" fmla="*/ 6 h 15"/>
                    <a:gd name="T36" fmla="*/ 50 w 50"/>
                    <a:gd name="T37" fmla="*/ 9 h 15"/>
                    <a:gd name="T38" fmla="*/ 48 w 50"/>
                    <a:gd name="T39" fmla="*/ 11 h 15"/>
                    <a:gd name="T40" fmla="*/ 45 w 50"/>
                    <a:gd name="T41" fmla="*/ 11 h 15"/>
                    <a:gd name="T42" fmla="*/ 41 w 50"/>
                    <a:gd name="T43" fmla="*/ 11 h 15"/>
                    <a:gd name="T44" fmla="*/ 36 w 50"/>
                    <a:gd name="T45" fmla="*/ 11 h 15"/>
                    <a:gd name="T46" fmla="*/ 27 w 50"/>
                    <a:gd name="T47" fmla="*/ 11 h 15"/>
                    <a:gd name="T48" fmla="*/ 23 w 50"/>
                    <a:gd name="T49" fmla="*/ 13 h 15"/>
                    <a:gd name="T50" fmla="*/ 23 w 50"/>
                    <a:gd name="T51" fmla="*/ 13 h 15"/>
                    <a:gd name="T52" fmla="*/ 21 w 50"/>
                    <a:gd name="T53" fmla="*/ 15 h 15"/>
                    <a:gd name="T54" fmla="*/ 14 w 50"/>
                    <a:gd name="T55" fmla="*/ 15 h 15"/>
                    <a:gd name="T56" fmla="*/ 14 w 50"/>
                    <a:gd name="T57" fmla="*/ 13 h 15"/>
                    <a:gd name="T58" fmla="*/ 14 w 50"/>
                    <a:gd name="T59" fmla="*/ 11 h 15"/>
                    <a:gd name="T60" fmla="*/ 11 w 50"/>
                    <a:gd name="T61" fmla="*/ 11 h 15"/>
                    <a:gd name="T62" fmla="*/ 7 w 50"/>
                    <a:gd name="T63" fmla="*/ 11 h 15"/>
                    <a:gd name="T64" fmla="*/ 2 w 50"/>
                    <a:gd name="T65" fmla="*/ 6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5"/>
                    <a:gd name="T101" fmla="*/ 50 w 50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5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0" y="4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2"/>
                      </a:lnTo>
                      <a:lnTo>
                        <a:pt x="39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8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lnTo>
                        <a:pt x="50" y="6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11"/>
                      </a:lnTo>
                      <a:lnTo>
                        <a:pt x="46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36" y="11"/>
                      </a:lnTo>
                      <a:lnTo>
                        <a:pt x="30" y="11"/>
                      </a:lnTo>
                      <a:lnTo>
                        <a:pt x="27" y="11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20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4" y="9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2" name="Freeform 670"/>
                <p:cNvSpPr>
                  <a:spLocks/>
                </p:cNvSpPr>
                <p:nvPr/>
              </p:nvSpPr>
              <p:spPr bwMode="auto">
                <a:xfrm>
                  <a:off x="3237" y="2187"/>
                  <a:ext cx="50" cy="16"/>
                </a:xfrm>
                <a:custGeom>
                  <a:avLst/>
                  <a:gdLst>
                    <a:gd name="T0" fmla="*/ 0 w 50"/>
                    <a:gd name="T1" fmla="*/ 16 h 16"/>
                    <a:gd name="T2" fmla="*/ 0 w 50"/>
                    <a:gd name="T3" fmla="*/ 10 h 16"/>
                    <a:gd name="T4" fmla="*/ 5 w 50"/>
                    <a:gd name="T5" fmla="*/ 10 h 16"/>
                    <a:gd name="T6" fmla="*/ 9 w 50"/>
                    <a:gd name="T7" fmla="*/ 10 h 16"/>
                    <a:gd name="T8" fmla="*/ 18 w 50"/>
                    <a:gd name="T9" fmla="*/ 10 h 16"/>
                    <a:gd name="T10" fmla="*/ 16 w 50"/>
                    <a:gd name="T11" fmla="*/ 10 h 16"/>
                    <a:gd name="T12" fmla="*/ 16 w 50"/>
                    <a:gd name="T13" fmla="*/ 10 h 16"/>
                    <a:gd name="T14" fmla="*/ 16 w 50"/>
                    <a:gd name="T15" fmla="*/ 8 h 16"/>
                    <a:gd name="T16" fmla="*/ 14 w 50"/>
                    <a:gd name="T17" fmla="*/ 8 h 16"/>
                    <a:gd name="T18" fmla="*/ 14 w 50"/>
                    <a:gd name="T19" fmla="*/ 6 h 16"/>
                    <a:gd name="T20" fmla="*/ 14 w 50"/>
                    <a:gd name="T21" fmla="*/ 6 h 16"/>
                    <a:gd name="T22" fmla="*/ 13 w 50"/>
                    <a:gd name="T23" fmla="*/ 6 h 16"/>
                    <a:gd name="T24" fmla="*/ 13 w 50"/>
                    <a:gd name="T25" fmla="*/ 4 h 16"/>
                    <a:gd name="T26" fmla="*/ 13 w 50"/>
                    <a:gd name="T27" fmla="*/ 2 h 16"/>
                    <a:gd name="T28" fmla="*/ 14 w 50"/>
                    <a:gd name="T29" fmla="*/ 2 h 16"/>
                    <a:gd name="T30" fmla="*/ 14 w 50"/>
                    <a:gd name="T31" fmla="*/ 2 h 16"/>
                    <a:gd name="T32" fmla="*/ 16 w 50"/>
                    <a:gd name="T33" fmla="*/ 0 h 16"/>
                    <a:gd name="T34" fmla="*/ 18 w 50"/>
                    <a:gd name="T35" fmla="*/ 0 h 16"/>
                    <a:gd name="T36" fmla="*/ 21 w 50"/>
                    <a:gd name="T37" fmla="*/ 0 h 16"/>
                    <a:gd name="T38" fmla="*/ 23 w 50"/>
                    <a:gd name="T39" fmla="*/ 0 h 16"/>
                    <a:gd name="T40" fmla="*/ 27 w 50"/>
                    <a:gd name="T41" fmla="*/ 0 h 16"/>
                    <a:gd name="T42" fmla="*/ 38 w 50"/>
                    <a:gd name="T43" fmla="*/ 0 h 16"/>
                    <a:gd name="T44" fmla="*/ 43 w 50"/>
                    <a:gd name="T45" fmla="*/ 0 h 16"/>
                    <a:gd name="T46" fmla="*/ 50 w 50"/>
                    <a:gd name="T47" fmla="*/ 0 h 16"/>
                    <a:gd name="T48" fmla="*/ 50 w 50"/>
                    <a:gd name="T49" fmla="*/ 6 h 16"/>
                    <a:gd name="T50" fmla="*/ 39 w 50"/>
                    <a:gd name="T51" fmla="*/ 6 h 16"/>
                    <a:gd name="T52" fmla="*/ 34 w 50"/>
                    <a:gd name="T53" fmla="*/ 6 h 16"/>
                    <a:gd name="T54" fmla="*/ 30 w 50"/>
                    <a:gd name="T55" fmla="*/ 6 h 16"/>
                    <a:gd name="T56" fmla="*/ 25 w 50"/>
                    <a:gd name="T57" fmla="*/ 6 h 16"/>
                    <a:gd name="T58" fmla="*/ 25 w 50"/>
                    <a:gd name="T59" fmla="*/ 6 h 16"/>
                    <a:gd name="T60" fmla="*/ 25 w 50"/>
                    <a:gd name="T61" fmla="*/ 6 h 16"/>
                    <a:gd name="T62" fmla="*/ 23 w 50"/>
                    <a:gd name="T63" fmla="*/ 6 h 16"/>
                    <a:gd name="T64" fmla="*/ 23 w 50"/>
                    <a:gd name="T65" fmla="*/ 8 h 16"/>
                    <a:gd name="T66" fmla="*/ 23 w 50"/>
                    <a:gd name="T67" fmla="*/ 8 h 16"/>
                    <a:gd name="T68" fmla="*/ 25 w 50"/>
                    <a:gd name="T69" fmla="*/ 8 h 16"/>
                    <a:gd name="T70" fmla="*/ 25 w 50"/>
                    <a:gd name="T71" fmla="*/ 8 h 16"/>
                    <a:gd name="T72" fmla="*/ 25 w 50"/>
                    <a:gd name="T73" fmla="*/ 10 h 16"/>
                    <a:gd name="T74" fmla="*/ 29 w 50"/>
                    <a:gd name="T75" fmla="*/ 10 h 16"/>
                    <a:gd name="T76" fmla="*/ 30 w 50"/>
                    <a:gd name="T77" fmla="*/ 10 h 16"/>
                    <a:gd name="T78" fmla="*/ 32 w 50"/>
                    <a:gd name="T79" fmla="*/ 10 h 16"/>
                    <a:gd name="T80" fmla="*/ 41 w 50"/>
                    <a:gd name="T81" fmla="*/ 10 h 16"/>
                    <a:gd name="T82" fmla="*/ 45 w 50"/>
                    <a:gd name="T83" fmla="*/ 10 h 16"/>
                    <a:gd name="T84" fmla="*/ 50 w 50"/>
                    <a:gd name="T85" fmla="*/ 10 h 16"/>
                    <a:gd name="T86" fmla="*/ 50 w 50"/>
                    <a:gd name="T87" fmla="*/ 16 h 16"/>
                    <a:gd name="T88" fmla="*/ 38 w 50"/>
                    <a:gd name="T89" fmla="*/ 16 h 16"/>
                    <a:gd name="T90" fmla="*/ 25 w 50"/>
                    <a:gd name="T91" fmla="*/ 16 h 16"/>
                    <a:gd name="T92" fmla="*/ 13 w 50"/>
                    <a:gd name="T93" fmla="*/ 16 h 16"/>
                    <a:gd name="T94" fmla="*/ 0 w 50"/>
                    <a:gd name="T95" fmla="*/ 16 h 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0"/>
                    <a:gd name="T145" fmla="*/ 0 h 16"/>
                    <a:gd name="T146" fmla="*/ 50 w 50"/>
                    <a:gd name="T147" fmla="*/ 16 h 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9" y="6"/>
                      </a:lnTo>
                      <a:lnTo>
                        <a:pt x="34" y="6"/>
                      </a:lnTo>
                      <a:lnTo>
                        <a:pt x="30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41" y="10"/>
                      </a:lnTo>
                      <a:lnTo>
                        <a:pt x="45" y="10"/>
                      </a:lnTo>
                      <a:lnTo>
                        <a:pt x="50" y="10"/>
                      </a:lnTo>
                      <a:lnTo>
                        <a:pt x="50" y="16"/>
                      </a:lnTo>
                      <a:lnTo>
                        <a:pt x="38" y="16"/>
                      </a:lnTo>
                      <a:lnTo>
                        <a:pt x="25" y="16"/>
                      </a:lnTo>
                      <a:lnTo>
                        <a:pt x="13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3" name="Freeform 671"/>
                <p:cNvSpPr>
                  <a:spLocks/>
                </p:cNvSpPr>
                <p:nvPr/>
              </p:nvSpPr>
              <p:spPr bwMode="auto">
                <a:xfrm>
                  <a:off x="3251" y="2148"/>
                  <a:ext cx="50" cy="20"/>
                </a:xfrm>
                <a:custGeom>
                  <a:avLst/>
                  <a:gdLst>
                    <a:gd name="T0" fmla="*/ 0 w 50"/>
                    <a:gd name="T1" fmla="*/ 20 h 20"/>
                    <a:gd name="T2" fmla="*/ 0 w 50"/>
                    <a:gd name="T3" fmla="*/ 14 h 20"/>
                    <a:gd name="T4" fmla="*/ 6 w 50"/>
                    <a:gd name="T5" fmla="*/ 12 h 20"/>
                    <a:gd name="T6" fmla="*/ 13 w 50"/>
                    <a:gd name="T7" fmla="*/ 12 h 20"/>
                    <a:gd name="T8" fmla="*/ 18 w 50"/>
                    <a:gd name="T9" fmla="*/ 10 h 20"/>
                    <a:gd name="T10" fmla="*/ 24 w 50"/>
                    <a:gd name="T11" fmla="*/ 10 h 20"/>
                    <a:gd name="T12" fmla="*/ 18 w 50"/>
                    <a:gd name="T13" fmla="*/ 8 h 20"/>
                    <a:gd name="T14" fmla="*/ 13 w 50"/>
                    <a:gd name="T15" fmla="*/ 8 h 20"/>
                    <a:gd name="T16" fmla="*/ 6 w 50"/>
                    <a:gd name="T17" fmla="*/ 8 h 20"/>
                    <a:gd name="T18" fmla="*/ 0 w 50"/>
                    <a:gd name="T19" fmla="*/ 6 h 20"/>
                    <a:gd name="T20" fmla="*/ 0 w 50"/>
                    <a:gd name="T21" fmla="*/ 0 h 20"/>
                    <a:gd name="T22" fmla="*/ 20 w 50"/>
                    <a:gd name="T23" fmla="*/ 4 h 20"/>
                    <a:gd name="T24" fmla="*/ 29 w 50"/>
                    <a:gd name="T25" fmla="*/ 6 h 20"/>
                    <a:gd name="T26" fmla="*/ 38 w 50"/>
                    <a:gd name="T27" fmla="*/ 8 h 20"/>
                    <a:gd name="T28" fmla="*/ 43 w 50"/>
                    <a:gd name="T29" fmla="*/ 8 h 20"/>
                    <a:gd name="T30" fmla="*/ 45 w 50"/>
                    <a:gd name="T31" fmla="*/ 8 h 20"/>
                    <a:gd name="T32" fmla="*/ 47 w 50"/>
                    <a:gd name="T33" fmla="*/ 10 h 20"/>
                    <a:gd name="T34" fmla="*/ 49 w 50"/>
                    <a:gd name="T35" fmla="*/ 10 h 20"/>
                    <a:gd name="T36" fmla="*/ 49 w 50"/>
                    <a:gd name="T37" fmla="*/ 12 h 20"/>
                    <a:gd name="T38" fmla="*/ 50 w 50"/>
                    <a:gd name="T39" fmla="*/ 12 h 20"/>
                    <a:gd name="T40" fmla="*/ 50 w 50"/>
                    <a:gd name="T41" fmla="*/ 14 h 20"/>
                    <a:gd name="T42" fmla="*/ 50 w 50"/>
                    <a:gd name="T43" fmla="*/ 16 h 20"/>
                    <a:gd name="T44" fmla="*/ 50 w 50"/>
                    <a:gd name="T45" fmla="*/ 16 h 20"/>
                    <a:gd name="T46" fmla="*/ 50 w 50"/>
                    <a:gd name="T47" fmla="*/ 16 h 20"/>
                    <a:gd name="T48" fmla="*/ 49 w 50"/>
                    <a:gd name="T49" fmla="*/ 18 h 20"/>
                    <a:gd name="T50" fmla="*/ 47 w 50"/>
                    <a:gd name="T51" fmla="*/ 18 h 20"/>
                    <a:gd name="T52" fmla="*/ 45 w 50"/>
                    <a:gd name="T53" fmla="*/ 18 h 20"/>
                    <a:gd name="T54" fmla="*/ 41 w 50"/>
                    <a:gd name="T55" fmla="*/ 18 h 20"/>
                    <a:gd name="T56" fmla="*/ 40 w 50"/>
                    <a:gd name="T57" fmla="*/ 18 h 20"/>
                    <a:gd name="T58" fmla="*/ 40 w 50"/>
                    <a:gd name="T59" fmla="*/ 18 h 20"/>
                    <a:gd name="T60" fmla="*/ 40 w 50"/>
                    <a:gd name="T61" fmla="*/ 18 h 20"/>
                    <a:gd name="T62" fmla="*/ 40 w 50"/>
                    <a:gd name="T63" fmla="*/ 16 h 20"/>
                    <a:gd name="T64" fmla="*/ 40 w 50"/>
                    <a:gd name="T65" fmla="*/ 16 h 20"/>
                    <a:gd name="T66" fmla="*/ 40 w 50"/>
                    <a:gd name="T67" fmla="*/ 16 h 20"/>
                    <a:gd name="T68" fmla="*/ 40 w 50"/>
                    <a:gd name="T69" fmla="*/ 16 h 20"/>
                    <a:gd name="T70" fmla="*/ 40 w 50"/>
                    <a:gd name="T71" fmla="*/ 14 h 20"/>
                    <a:gd name="T72" fmla="*/ 40 w 50"/>
                    <a:gd name="T73" fmla="*/ 14 h 20"/>
                    <a:gd name="T74" fmla="*/ 38 w 50"/>
                    <a:gd name="T75" fmla="*/ 14 h 20"/>
                    <a:gd name="T76" fmla="*/ 38 w 50"/>
                    <a:gd name="T77" fmla="*/ 14 h 20"/>
                    <a:gd name="T78" fmla="*/ 38 w 50"/>
                    <a:gd name="T79" fmla="*/ 14 h 20"/>
                    <a:gd name="T80" fmla="*/ 36 w 50"/>
                    <a:gd name="T81" fmla="*/ 12 h 20"/>
                    <a:gd name="T82" fmla="*/ 27 w 50"/>
                    <a:gd name="T83" fmla="*/ 14 h 20"/>
                    <a:gd name="T84" fmla="*/ 18 w 50"/>
                    <a:gd name="T85" fmla="*/ 16 h 20"/>
                    <a:gd name="T86" fmla="*/ 9 w 50"/>
                    <a:gd name="T87" fmla="*/ 18 h 20"/>
                    <a:gd name="T88" fmla="*/ 0 w 50"/>
                    <a:gd name="T89" fmla="*/ 20 h 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0"/>
                    <a:gd name="T136" fmla="*/ 0 h 20"/>
                    <a:gd name="T137" fmla="*/ 50 w 50"/>
                    <a:gd name="T138" fmla="*/ 20 h 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0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6" y="12"/>
                      </a:lnTo>
                      <a:lnTo>
                        <a:pt x="13" y="12"/>
                      </a:lnTo>
                      <a:lnTo>
                        <a:pt x="18" y="10"/>
                      </a:lnTo>
                      <a:lnTo>
                        <a:pt x="24" y="10"/>
                      </a:lnTo>
                      <a:lnTo>
                        <a:pt x="18" y="8"/>
                      </a:lnTo>
                      <a:lnTo>
                        <a:pt x="13" y="8"/>
                      </a:lnTo>
                      <a:lnTo>
                        <a:pt x="6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0" y="4"/>
                      </a:lnTo>
                      <a:lnTo>
                        <a:pt x="29" y="6"/>
                      </a:lnTo>
                      <a:lnTo>
                        <a:pt x="38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50" y="16"/>
                      </a:lnTo>
                      <a:lnTo>
                        <a:pt x="49" y="18"/>
                      </a:lnTo>
                      <a:lnTo>
                        <a:pt x="47" y="18"/>
                      </a:lnTo>
                      <a:lnTo>
                        <a:pt x="45" y="18"/>
                      </a:lnTo>
                      <a:lnTo>
                        <a:pt x="41" y="18"/>
                      </a:lnTo>
                      <a:lnTo>
                        <a:pt x="40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38" y="14"/>
                      </a:lnTo>
                      <a:lnTo>
                        <a:pt x="36" y="12"/>
                      </a:lnTo>
                      <a:lnTo>
                        <a:pt x="27" y="14"/>
                      </a:lnTo>
                      <a:lnTo>
                        <a:pt x="18" y="16"/>
                      </a:lnTo>
                      <a:lnTo>
                        <a:pt x="9" y="1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4" name="Freeform 672"/>
                <p:cNvSpPr>
                  <a:spLocks/>
                </p:cNvSpPr>
                <p:nvPr/>
              </p:nvSpPr>
              <p:spPr bwMode="auto">
                <a:xfrm>
                  <a:off x="3237" y="2125"/>
                  <a:ext cx="50" cy="6"/>
                </a:xfrm>
                <a:custGeom>
                  <a:avLst/>
                  <a:gdLst>
                    <a:gd name="T0" fmla="*/ 0 w 50"/>
                    <a:gd name="T1" fmla="*/ 6 h 6"/>
                    <a:gd name="T2" fmla="*/ 0 w 50"/>
                    <a:gd name="T3" fmla="*/ 0 h 6"/>
                    <a:gd name="T4" fmla="*/ 13 w 50"/>
                    <a:gd name="T5" fmla="*/ 0 h 6"/>
                    <a:gd name="T6" fmla="*/ 25 w 50"/>
                    <a:gd name="T7" fmla="*/ 0 h 6"/>
                    <a:gd name="T8" fmla="*/ 38 w 50"/>
                    <a:gd name="T9" fmla="*/ 0 h 6"/>
                    <a:gd name="T10" fmla="*/ 50 w 50"/>
                    <a:gd name="T11" fmla="*/ 0 h 6"/>
                    <a:gd name="T12" fmla="*/ 50 w 50"/>
                    <a:gd name="T13" fmla="*/ 6 h 6"/>
                    <a:gd name="T14" fmla="*/ 38 w 50"/>
                    <a:gd name="T15" fmla="*/ 6 h 6"/>
                    <a:gd name="T16" fmla="*/ 25 w 50"/>
                    <a:gd name="T17" fmla="*/ 6 h 6"/>
                    <a:gd name="T18" fmla="*/ 13 w 50"/>
                    <a:gd name="T19" fmla="*/ 6 h 6"/>
                    <a:gd name="T20" fmla="*/ 0 w 50"/>
                    <a:gd name="T21" fmla="*/ 6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6"/>
                    <a:gd name="T35" fmla="*/ 50 w 50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38" y="6"/>
                      </a:lnTo>
                      <a:lnTo>
                        <a:pt x="25" y="6"/>
                      </a:lnTo>
                      <a:lnTo>
                        <a:pt x="1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5" name="Freeform 673"/>
                <p:cNvSpPr>
                  <a:spLocks/>
                </p:cNvSpPr>
                <p:nvPr/>
              </p:nvSpPr>
              <p:spPr bwMode="auto">
                <a:xfrm>
                  <a:off x="3237" y="2105"/>
                  <a:ext cx="64" cy="10"/>
                </a:xfrm>
                <a:custGeom>
                  <a:avLst/>
                  <a:gdLst>
                    <a:gd name="T0" fmla="*/ 0 w 64"/>
                    <a:gd name="T1" fmla="*/ 6 h 10"/>
                    <a:gd name="T2" fmla="*/ 0 w 64"/>
                    <a:gd name="T3" fmla="*/ 6 h 10"/>
                    <a:gd name="T4" fmla="*/ 0 w 64"/>
                    <a:gd name="T5" fmla="*/ 8 h 10"/>
                    <a:gd name="T6" fmla="*/ 0 w 64"/>
                    <a:gd name="T7" fmla="*/ 10 h 10"/>
                    <a:gd name="T8" fmla="*/ 4 w 64"/>
                    <a:gd name="T9" fmla="*/ 8 h 10"/>
                    <a:gd name="T10" fmla="*/ 9 w 64"/>
                    <a:gd name="T11" fmla="*/ 8 h 10"/>
                    <a:gd name="T12" fmla="*/ 14 w 64"/>
                    <a:gd name="T13" fmla="*/ 8 h 10"/>
                    <a:gd name="T14" fmla="*/ 18 w 64"/>
                    <a:gd name="T15" fmla="*/ 6 h 10"/>
                    <a:gd name="T16" fmla="*/ 21 w 64"/>
                    <a:gd name="T17" fmla="*/ 6 h 10"/>
                    <a:gd name="T18" fmla="*/ 25 w 64"/>
                    <a:gd name="T19" fmla="*/ 6 h 10"/>
                    <a:gd name="T20" fmla="*/ 32 w 64"/>
                    <a:gd name="T21" fmla="*/ 6 h 10"/>
                    <a:gd name="T22" fmla="*/ 41 w 64"/>
                    <a:gd name="T23" fmla="*/ 6 h 10"/>
                    <a:gd name="T24" fmla="*/ 48 w 64"/>
                    <a:gd name="T25" fmla="*/ 8 h 10"/>
                    <a:gd name="T26" fmla="*/ 64 w 64"/>
                    <a:gd name="T27" fmla="*/ 10 h 10"/>
                    <a:gd name="T28" fmla="*/ 64 w 64"/>
                    <a:gd name="T29" fmla="*/ 8 h 10"/>
                    <a:gd name="T30" fmla="*/ 64 w 64"/>
                    <a:gd name="T31" fmla="*/ 6 h 10"/>
                    <a:gd name="T32" fmla="*/ 64 w 64"/>
                    <a:gd name="T33" fmla="*/ 6 h 10"/>
                    <a:gd name="T34" fmla="*/ 59 w 64"/>
                    <a:gd name="T35" fmla="*/ 4 h 10"/>
                    <a:gd name="T36" fmla="*/ 55 w 64"/>
                    <a:gd name="T37" fmla="*/ 4 h 10"/>
                    <a:gd name="T38" fmla="*/ 50 w 64"/>
                    <a:gd name="T39" fmla="*/ 2 h 10"/>
                    <a:gd name="T40" fmla="*/ 46 w 64"/>
                    <a:gd name="T41" fmla="*/ 2 h 10"/>
                    <a:gd name="T42" fmla="*/ 43 w 64"/>
                    <a:gd name="T43" fmla="*/ 0 h 10"/>
                    <a:gd name="T44" fmla="*/ 39 w 64"/>
                    <a:gd name="T45" fmla="*/ 0 h 10"/>
                    <a:gd name="T46" fmla="*/ 32 w 64"/>
                    <a:gd name="T47" fmla="*/ 0 h 10"/>
                    <a:gd name="T48" fmla="*/ 25 w 64"/>
                    <a:gd name="T49" fmla="*/ 0 h 10"/>
                    <a:gd name="T50" fmla="*/ 20 w 64"/>
                    <a:gd name="T51" fmla="*/ 0 h 10"/>
                    <a:gd name="T52" fmla="*/ 16 w 64"/>
                    <a:gd name="T53" fmla="*/ 2 h 10"/>
                    <a:gd name="T54" fmla="*/ 13 w 64"/>
                    <a:gd name="T55" fmla="*/ 2 h 10"/>
                    <a:gd name="T56" fmla="*/ 9 w 64"/>
                    <a:gd name="T57" fmla="*/ 4 h 10"/>
                    <a:gd name="T58" fmla="*/ 0 w 64"/>
                    <a:gd name="T59" fmla="*/ 6 h 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4"/>
                    <a:gd name="T91" fmla="*/ 0 h 10"/>
                    <a:gd name="T92" fmla="*/ 64 w 64"/>
                    <a:gd name="T93" fmla="*/ 10 h 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4" h="10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4" y="8"/>
                      </a:lnTo>
                      <a:lnTo>
                        <a:pt x="9" y="8"/>
                      </a:lnTo>
                      <a:lnTo>
                        <a:pt x="14" y="8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25" y="6"/>
                      </a:lnTo>
                      <a:lnTo>
                        <a:pt x="32" y="6"/>
                      </a:lnTo>
                      <a:lnTo>
                        <a:pt x="41" y="6"/>
                      </a:lnTo>
                      <a:lnTo>
                        <a:pt x="48" y="8"/>
                      </a:lnTo>
                      <a:lnTo>
                        <a:pt x="64" y="10"/>
                      </a:lnTo>
                      <a:lnTo>
                        <a:pt x="64" y="8"/>
                      </a:lnTo>
                      <a:lnTo>
                        <a:pt x="64" y="6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0" y="2"/>
                      </a:lnTo>
                      <a:lnTo>
                        <a:pt x="46" y="2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6" name="Freeform 674"/>
                <p:cNvSpPr>
                  <a:spLocks/>
                </p:cNvSpPr>
                <p:nvPr/>
              </p:nvSpPr>
              <p:spPr bwMode="auto">
                <a:xfrm>
                  <a:off x="3264" y="2084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6 h 8"/>
                    <a:gd name="T4" fmla="*/ 0 w 11"/>
                    <a:gd name="T5" fmla="*/ 4 h 8"/>
                    <a:gd name="T6" fmla="*/ 0 w 11"/>
                    <a:gd name="T7" fmla="*/ 2 h 8"/>
                    <a:gd name="T8" fmla="*/ 0 w 11"/>
                    <a:gd name="T9" fmla="*/ 0 h 8"/>
                    <a:gd name="T10" fmla="*/ 11 w 11"/>
                    <a:gd name="T11" fmla="*/ 0 h 8"/>
                    <a:gd name="T12" fmla="*/ 11 w 11"/>
                    <a:gd name="T13" fmla="*/ 2 h 8"/>
                    <a:gd name="T14" fmla="*/ 11 w 11"/>
                    <a:gd name="T15" fmla="*/ 4 h 8"/>
                    <a:gd name="T16" fmla="*/ 11 w 11"/>
                    <a:gd name="T17" fmla="*/ 6 h 8"/>
                    <a:gd name="T18" fmla="*/ 11 w 11"/>
                    <a:gd name="T19" fmla="*/ 8 h 8"/>
                    <a:gd name="T20" fmla="*/ 0 w 11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8"/>
                    <a:gd name="T35" fmla="*/ 11 w 11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7" name="Freeform 675"/>
                <p:cNvSpPr>
                  <a:spLocks/>
                </p:cNvSpPr>
                <p:nvPr/>
              </p:nvSpPr>
              <p:spPr bwMode="auto">
                <a:xfrm>
                  <a:off x="3237" y="2056"/>
                  <a:ext cx="50" cy="18"/>
                </a:xfrm>
                <a:custGeom>
                  <a:avLst/>
                  <a:gdLst>
                    <a:gd name="T0" fmla="*/ 50 w 50"/>
                    <a:gd name="T1" fmla="*/ 18 h 18"/>
                    <a:gd name="T2" fmla="*/ 43 w 50"/>
                    <a:gd name="T3" fmla="*/ 18 h 18"/>
                    <a:gd name="T4" fmla="*/ 38 w 50"/>
                    <a:gd name="T5" fmla="*/ 16 h 18"/>
                    <a:gd name="T6" fmla="*/ 32 w 50"/>
                    <a:gd name="T7" fmla="*/ 14 h 18"/>
                    <a:gd name="T8" fmla="*/ 25 w 50"/>
                    <a:gd name="T9" fmla="*/ 10 h 18"/>
                    <a:gd name="T10" fmla="*/ 21 w 50"/>
                    <a:gd name="T11" fmla="*/ 8 h 18"/>
                    <a:gd name="T12" fmla="*/ 20 w 50"/>
                    <a:gd name="T13" fmla="*/ 8 h 18"/>
                    <a:gd name="T14" fmla="*/ 18 w 50"/>
                    <a:gd name="T15" fmla="*/ 6 h 18"/>
                    <a:gd name="T16" fmla="*/ 13 w 50"/>
                    <a:gd name="T17" fmla="*/ 6 h 18"/>
                    <a:gd name="T18" fmla="*/ 13 w 50"/>
                    <a:gd name="T19" fmla="*/ 6 h 18"/>
                    <a:gd name="T20" fmla="*/ 9 w 50"/>
                    <a:gd name="T21" fmla="*/ 8 h 18"/>
                    <a:gd name="T22" fmla="*/ 9 w 50"/>
                    <a:gd name="T23" fmla="*/ 8 h 18"/>
                    <a:gd name="T24" fmla="*/ 9 w 50"/>
                    <a:gd name="T25" fmla="*/ 10 h 18"/>
                    <a:gd name="T26" fmla="*/ 11 w 50"/>
                    <a:gd name="T27" fmla="*/ 12 h 18"/>
                    <a:gd name="T28" fmla="*/ 16 w 50"/>
                    <a:gd name="T29" fmla="*/ 18 h 18"/>
                    <a:gd name="T30" fmla="*/ 11 w 50"/>
                    <a:gd name="T31" fmla="*/ 18 h 18"/>
                    <a:gd name="T32" fmla="*/ 7 w 50"/>
                    <a:gd name="T33" fmla="*/ 16 h 18"/>
                    <a:gd name="T34" fmla="*/ 4 w 50"/>
                    <a:gd name="T35" fmla="*/ 16 h 18"/>
                    <a:gd name="T36" fmla="*/ 2 w 50"/>
                    <a:gd name="T37" fmla="*/ 14 h 18"/>
                    <a:gd name="T38" fmla="*/ 0 w 50"/>
                    <a:gd name="T39" fmla="*/ 12 h 18"/>
                    <a:gd name="T40" fmla="*/ 0 w 50"/>
                    <a:gd name="T41" fmla="*/ 8 h 18"/>
                    <a:gd name="T42" fmla="*/ 2 w 50"/>
                    <a:gd name="T43" fmla="*/ 4 h 18"/>
                    <a:gd name="T44" fmla="*/ 4 w 50"/>
                    <a:gd name="T45" fmla="*/ 4 h 18"/>
                    <a:gd name="T46" fmla="*/ 7 w 50"/>
                    <a:gd name="T47" fmla="*/ 2 h 18"/>
                    <a:gd name="T48" fmla="*/ 11 w 50"/>
                    <a:gd name="T49" fmla="*/ 0 h 18"/>
                    <a:gd name="T50" fmla="*/ 14 w 50"/>
                    <a:gd name="T51" fmla="*/ 0 h 18"/>
                    <a:gd name="T52" fmla="*/ 18 w 50"/>
                    <a:gd name="T53" fmla="*/ 0 h 18"/>
                    <a:gd name="T54" fmla="*/ 23 w 50"/>
                    <a:gd name="T55" fmla="*/ 2 h 18"/>
                    <a:gd name="T56" fmla="*/ 27 w 50"/>
                    <a:gd name="T57" fmla="*/ 4 h 18"/>
                    <a:gd name="T58" fmla="*/ 34 w 50"/>
                    <a:gd name="T59" fmla="*/ 8 h 18"/>
                    <a:gd name="T60" fmla="*/ 34 w 50"/>
                    <a:gd name="T61" fmla="*/ 8 h 18"/>
                    <a:gd name="T62" fmla="*/ 36 w 50"/>
                    <a:gd name="T63" fmla="*/ 8 h 18"/>
                    <a:gd name="T64" fmla="*/ 38 w 50"/>
                    <a:gd name="T65" fmla="*/ 10 h 18"/>
                    <a:gd name="T66" fmla="*/ 38 w 50"/>
                    <a:gd name="T67" fmla="*/ 8 h 18"/>
                    <a:gd name="T68" fmla="*/ 38 w 50"/>
                    <a:gd name="T69" fmla="*/ 2 h 18"/>
                    <a:gd name="T70" fmla="*/ 41 w 50"/>
                    <a:gd name="T71" fmla="*/ 0 h 18"/>
                    <a:gd name="T72" fmla="*/ 50 w 50"/>
                    <a:gd name="T73" fmla="*/ 0 h 1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"/>
                    <a:gd name="T112" fmla="*/ 0 h 18"/>
                    <a:gd name="T113" fmla="*/ 50 w 50"/>
                    <a:gd name="T114" fmla="*/ 18 h 1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" h="18">
                      <a:moveTo>
                        <a:pt x="50" y="0"/>
                      </a:moveTo>
                      <a:lnTo>
                        <a:pt x="50" y="18"/>
                      </a:lnTo>
                      <a:lnTo>
                        <a:pt x="46" y="18"/>
                      </a:lnTo>
                      <a:lnTo>
                        <a:pt x="43" y="18"/>
                      </a:lnTo>
                      <a:lnTo>
                        <a:pt x="41" y="18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2" y="14"/>
                      </a:lnTo>
                      <a:lnTo>
                        <a:pt x="29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8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6" y="12"/>
                      </a:lnTo>
                      <a:lnTo>
                        <a:pt x="16" y="18"/>
                      </a:lnTo>
                      <a:lnTo>
                        <a:pt x="13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38" y="8"/>
                      </a:lnTo>
                      <a:lnTo>
                        <a:pt x="38" y="6"/>
                      </a:lnTo>
                      <a:lnTo>
                        <a:pt x="38" y="2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5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8" name="Freeform 676"/>
                <p:cNvSpPr>
                  <a:spLocks/>
                </p:cNvSpPr>
                <p:nvPr/>
              </p:nvSpPr>
              <p:spPr bwMode="auto">
                <a:xfrm>
                  <a:off x="3264" y="2029"/>
                  <a:ext cx="11" cy="8"/>
                </a:xfrm>
                <a:custGeom>
                  <a:avLst/>
                  <a:gdLst>
                    <a:gd name="T0" fmla="*/ 0 w 11"/>
                    <a:gd name="T1" fmla="*/ 8 h 8"/>
                    <a:gd name="T2" fmla="*/ 0 w 11"/>
                    <a:gd name="T3" fmla="*/ 6 h 8"/>
                    <a:gd name="T4" fmla="*/ 0 w 11"/>
                    <a:gd name="T5" fmla="*/ 4 h 8"/>
                    <a:gd name="T6" fmla="*/ 0 w 11"/>
                    <a:gd name="T7" fmla="*/ 2 h 8"/>
                    <a:gd name="T8" fmla="*/ 0 w 11"/>
                    <a:gd name="T9" fmla="*/ 0 h 8"/>
                    <a:gd name="T10" fmla="*/ 11 w 11"/>
                    <a:gd name="T11" fmla="*/ 0 h 8"/>
                    <a:gd name="T12" fmla="*/ 11 w 11"/>
                    <a:gd name="T13" fmla="*/ 2 h 8"/>
                    <a:gd name="T14" fmla="*/ 11 w 11"/>
                    <a:gd name="T15" fmla="*/ 4 h 8"/>
                    <a:gd name="T16" fmla="*/ 11 w 11"/>
                    <a:gd name="T17" fmla="*/ 6 h 8"/>
                    <a:gd name="T18" fmla="*/ 11 w 11"/>
                    <a:gd name="T19" fmla="*/ 8 h 8"/>
                    <a:gd name="T20" fmla="*/ 0 w 11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8"/>
                    <a:gd name="T35" fmla="*/ 11 w 11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9" name="Freeform 677"/>
                <p:cNvSpPr>
                  <a:spLocks/>
                </p:cNvSpPr>
                <p:nvPr/>
              </p:nvSpPr>
              <p:spPr bwMode="auto">
                <a:xfrm>
                  <a:off x="4312" y="2551"/>
                  <a:ext cx="52" cy="29"/>
                </a:xfrm>
                <a:custGeom>
                  <a:avLst/>
                  <a:gdLst>
                    <a:gd name="T0" fmla="*/ 0 w 52"/>
                    <a:gd name="T1" fmla="*/ 29 h 29"/>
                    <a:gd name="T2" fmla="*/ 0 w 52"/>
                    <a:gd name="T3" fmla="*/ 27 h 29"/>
                    <a:gd name="T4" fmla="*/ 0 w 52"/>
                    <a:gd name="T5" fmla="*/ 25 h 29"/>
                    <a:gd name="T6" fmla="*/ 0 w 52"/>
                    <a:gd name="T7" fmla="*/ 23 h 29"/>
                    <a:gd name="T8" fmla="*/ 0 w 52"/>
                    <a:gd name="T9" fmla="*/ 21 h 29"/>
                    <a:gd name="T10" fmla="*/ 3 w 52"/>
                    <a:gd name="T11" fmla="*/ 21 h 29"/>
                    <a:gd name="T12" fmla="*/ 9 w 52"/>
                    <a:gd name="T13" fmla="*/ 21 h 29"/>
                    <a:gd name="T14" fmla="*/ 14 w 52"/>
                    <a:gd name="T15" fmla="*/ 21 h 29"/>
                    <a:gd name="T16" fmla="*/ 18 w 52"/>
                    <a:gd name="T17" fmla="*/ 21 h 29"/>
                    <a:gd name="T18" fmla="*/ 18 w 52"/>
                    <a:gd name="T19" fmla="*/ 14 h 29"/>
                    <a:gd name="T20" fmla="*/ 18 w 52"/>
                    <a:gd name="T21" fmla="*/ 12 h 29"/>
                    <a:gd name="T22" fmla="*/ 18 w 52"/>
                    <a:gd name="T23" fmla="*/ 10 h 29"/>
                    <a:gd name="T24" fmla="*/ 14 w 52"/>
                    <a:gd name="T25" fmla="*/ 10 h 29"/>
                    <a:gd name="T26" fmla="*/ 9 w 52"/>
                    <a:gd name="T27" fmla="*/ 10 h 29"/>
                    <a:gd name="T28" fmla="*/ 3 w 52"/>
                    <a:gd name="T29" fmla="*/ 10 h 29"/>
                    <a:gd name="T30" fmla="*/ 0 w 52"/>
                    <a:gd name="T31" fmla="*/ 10 h 29"/>
                    <a:gd name="T32" fmla="*/ 0 w 52"/>
                    <a:gd name="T33" fmla="*/ 8 h 29"/>
                    <a:gd name="T34" fmla="*/ 0 w 52"/>
                    <a:gd name="T35" fmla="*/ 6 h 29"/>
                    <a:gd name="T36" fmla="*/ 0 w 52"/>
                    <a:gd name="T37" fmla="*/ 2 h 29"/>
                    <a:gd name="T38" fmla="*/ 0 w 52"/>
                    <a:gd name="T39" fmla="*/ 0 h 29"/>
                    <a:gd name="T40" fmla="*/ 27 w 52"/>
                    <a:gd name="T41" fmla="*/ 0 h 29"/>
                    <a:gd name="T42" fmla="*/ 39 w 52"/>
                    <a:gd name="T43" fmla="*/ 0 h 29"/>
                    <a:gd name="T44" fmla="*/ 52 w 52"/>
                    <a:gd name="T45" fmla="*/ 0 h 29"/>
                    <a:gd name="T46" fmla="*/ 52 w 52"/>
                    <a:gd name="T47" fmla="*/ 2 h 29"/>
                    <a:gd name="T48" fmla="*/ 52 w 52"/>
                    <a:gd name="T49" fmla="*/ 6 h 29"/>
                    <a:gd name="T50" fmla="*/ 52 w 52"/>
                    <a:gd name="T51" fmla="*/ 8 h 29"/>
                    <a:gd name="T52" fmla="*/ 52 w 52"/>
                    <a:gd name="T53" fmla="*/ 10 h 29"/>
                    <a:gd name="T54" fmla="*/ 46 w 52"/>
                    <a:gd name="T55" fmla="*/ 10 h 29"/>
                    <a:gd name="T56" fmla="*/ 43 w 52"/>
                    <a:gd name="T57" fmla="*/ 10 h 29"/>
                    <a:gd name="T58" fmla="*/ 37 w 52"/>
                    <a:gd name="T59" fmla="*/ 10 h 29"/>
                    <a:gd name="T60" fmla="*/ 32 w 52"/>
                    <a:gd name="T61" fmla="*/ 10 h 29"/>
                    <a:gd name="T62" fmla="*/ 32 w 52"/>
                    <a:gd name="T63" fmla="*/ 12 h 29"/>
                    <a:gd name="T64" fmla="*/ 32 w 52"/>
                    <a:gd name="T65" fmla="*/ 14 h 29"/>
                    <a:gd name="T66" fmla="*/ 32 w 52"/>
                    <a:gd name="T67" fmla="*/ 21 h 29"/>
                    <a:gd name="T68" fmla="*/ 37 w 52"/>
                    <a:gd name="T69" fmla="*/ 21 h 29"/>
                    <a:gd name="T70" fmla="*/ 43 w 52"/>
                    <a:gd name="T71" fmla="*/ 21 h 29"/>
                    <a:gd name="T72" fmla="*/ 46 w 52"/>
                    <a:gd name="T73" fmla="*/ 21 h 29"/>
                    <a:gd name="T74" fmla="*/ 52 w 52"/>
                    <a:gd name="T75" fmla="*/ 21 h 29"/>
                    <a:gd name="T76" fmla="*/ 52 w 52"/>
                    <a:gd name="T77" fmla="*/ 23 h 29"/>
                    <a:gd name="T78" fmla="*/ 52 w 52"/>
                    <a:gd name="T79" fmla="*/ 25 h 29"/>
                    <a:gd name="T80" fmla="*/ 52 w 52"/>
                    <a:gd name="T81" fmla="*/ 27 h 29"/>
                    <a:gd name="T82" fmla="*/ 52 w 52"/>
                    <a:gd name="T83" fmla="*/ 29 h 29"/>
                    <a:gd name="T84" fmla="*/ 39 w 52"/>
                    <a:gd name="T85" fmla="*/ 29 h 29"/>
                    <a:gd name="T86" fmla="*/ 27 w 52"/>
                    <a:gd name="T87" fmla="*/ 29 h 29"/>
                    <a:gd name="T88" fmla="*/ 0 w 52"/>
                    <a:gd name="T89" fmla="*/ 29 h 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2"/>
                    <a:gd name="T136" fmla="*/ 0 h 29"/>
                    <a:gd name="T137" fmla="*/ 52 w 52"/>
                    <a:gd name="T138" fmla="*/ 29 h 2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2" h="29">
                      <a:moveTo>
                        <a:pt x="0" y="29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3" y="21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8" y="21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2" y="10"/>
                      </a:lnTo>
                      <a:lnTo>
                        <a:pt x="46" y="10"/>
                      </a:lnTo>
                      <a:lnTo>
                        <a:pt x="43" y="10"/>
                      </a:lnTo>
                      <a:lnTo>
                        <a:pt x="37" y="10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21"/>
                      </a:lnTo>
                      <a:lnTo>
                        <a:pt x="37" y="21"/>
                      </a:lnTo>
                      <a:lnTo>
                        <a:pt x="43" y="21"/>
                      </a:lnTo>
                      <a:lnTo>
                        <a:pt x="46" y="21"/>
                      </a:lnTo>
                      <a:lnTo>
                        <a:pt x="52" y="21"/>
                      </a:lnTo>
                      <a:lnTo>
                        <a:pt x="52" y="23"/>
                      </a:lnTo>
                      <a:lnTo>
                        <a:pt x="52" y="25"/>
                      </a:lnTo>
                      <a:lnTo>
                        <a:pt x="52" y="27"/>
                      </a:lnTo>
                      <a:lnTo>
                        <a:pt x="52" y="29"/>
                      </a:lnTo>
                      <a:lnTo>
                        <a:pt x="39" y="29"/>
                      </a:lnTo>
                      <a:lnTo>
                        <a:pt x="27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0" name="Freeform 678"/>
                <p:cNvSpPr>
                  <a:spLocks noEditPoints="1"/>
                </p:cNvSpPr>
                <p:nvPr/>
              </p:nvSpPr>
              <p:spPr bwMode="auto">
                <a:xfrm>
                  <a:off x="4326" y="2496"/>
                  <a:ext cx="39" cy="24"/>
                </a:xfrm>
                <a:custGeom>
                  <a:avLst/>
                  <a:gdLst>
                    <a:gd name="T0" fmla="*/ 23 w 39"/>
                    <a:gd name="T1" fmla="*/ 8 h 24"/>
                    <a:gd name="T2" fmla="*/ 23 w 39"/>
                    <a:gd name="T3" fmla="*/ 16 h 24"/>
                    <a:gd name="T4" fmla="*/ 30 w 39"/>
                    <a:gd name="T5" fmla="*/ 14 h 24"/>
                    <a:gd name="T6" fmla="*/ 30 w 39"/>
                    <a:gd name="T7" fmla="*/ 14 h 24"/>
                    <a:gd name="T8" fmla="*/ 30 w 39"/>
                    <a:gd name="T9" fmla="*/ 12 h 24"/>
                    <a:gd name="T10" fmla="*/ 30 w 39"/>
                    <a:gd name="T11" fmla="*/ 10 h 24"/>
                    <a:gd name="T12" fmla="*/ 29 w 39"/>
                    <a:gd name="T13" fmla="*/ 10 h 24"/>
                    <a:gd name="T14" fmla="*/ 29 w 39"/>
                    <a:gd name="T15" fmla="*/ 10 h 24"/>
                    <a:gd name="T16" fmla="*/ 27 w 39"/>
                    <a:gd name="T17" fmla="*/ 6 h 24"/>
                    <a:gd name="T18" fmla="*/ 29 w 39"/>
                    <a:gd name="T19" fmla="*/ 2 h 24"/>
                    <a:gd name="T20" fmla="*/ 34 w 39"/>
                    <a:gd name="T21" fmla="*/ 4 h 24"/>
                    <a:gd name="T22" fmla="*/ 38 w 39"/>
                    <a:gd name="T23" fmla="*/ 6 h 24"/>
                    <a:gd name="T24" fmla="*/ 39 w 39"/>
                    <a:gd name="T25" fmla="*/ 8 h 24"/>
                    <a:gd name="T26" fmla="*/ 39 w 39"/>
                    <a:gd name="T27" fmla="*/ 12 h 24"/>
                    <a:gd name="T28" fmla="*/ 39 w 39"/>
                    <a:gd name="T29" fmla="*/ 16 h 24"/>
                    <a:gd name="T30" fmla="*/ 38 w 39"/>
                    <a:gd name="T31" fmla="*/ 20 h 24"/>
                    <a:gd name="T32" fmla="*/ 34 w 39"/>
                    <a:gd name="T33" fmla="*/ 22 h 24"/>
                    <a:gd name="T34" fmla="*/ 30 w 39"/>
                    <a:gd name="T35" fmla="*/ 24 h 24"/>
                    <a:gd name="T36" fmla="*/ 14 w 39"/>
                    <a:gd name="T37" fmla="*/ 24 h 24"/>
                    <a:gd name="T38" fmla="*/ 9 w 39"/>
                    <a:gd name="T39" fmla="*/ 24 h 24"/>
                    <a:gd name="T40" fmla="*/ 4 w 39"/>
                    <a:gd name="T41" fmla="*/ 20 h 24"/>
                    <a:gd name="T42" fmla="*/ 0 w 39"/>
                    <a:gd name="T43" fmla="*/ 16 h 24"/>
                    <a:gd name="T44" fmla="*/ 0 w 39"/>
                    <a:gd name="T45" fmla="*/ 10 h 24"/>
                    <a:gd name="T46" fmla="*/ 2 w 39"/>
                    <a:gd name="T47" fmla="*/ 6 h 24"/>
                    <a:gd name="T48" fmla="*/ 7 w 39"/>
                    <a:gd name="T49" fmla="*/ 2 h 24"/>
                    <a:gd name="T50" fmla="*/ 13 w 39"/>
                    <a:gd name="T51" fmla="*/ 0 h 24"/>
                    <a:gd name="T52" fmla="*/ 18 w 39"/>
                    <a:gd name="T53" fmla="*/ 0 h 24"/>
                    <a:gd name="T54" fmla="*/ 22 w 39"/>
                    <a:gd name="T55" fmla="*/ 0 h 24"/>
                    <a:gd name="T56" fmla="*/ 23 w 39"/>
                    <a:gd name="T57" fmla="*/ 0 h 24"/>
                    <a:gd name="T58" fmla="*/ 23 w 39"/>
                    <a:gd name="T59" fmla="*/ 0 h 24"/>
                    <a:gd name="T60" fmla="*/ 14 w 39"/>
                    <a:gd name="T61" fmla="*/ 8 h 24"/>
                    <a:gd name="T62" fmla="*/ 11 w 39"/>
                    <a:gd name="T63" fmla="*/ 10 h 24"/>
                    <a:gd name="T64" fmla="*/ 9 w 39"/>
                    <a:gd name="T65" fmla="*/ 10 h 24"/>
                    <a:gd name="T66" fmla="*/ 7 w 39"/>
                    <a:gd name="T67" fmla="*/ 12 h 24"/>
                    <a:gd name="T68" fmla="*/ 7 w 39"/>
                    <a:gd name="T69" fmla="*/ 14 h 24"/>
                    <a:gd name="T70" fmla="*/ 9 w 39"/>
                    <a:gd name="T71" fmla="*/ 14 h 24"/>
                    <a:gd name="T72" fmla="*/ 16 w 39"/>
                    <a:gd name="T73" fmla="*/ 16 h 24"/>
                    <a:gd name="T74" fmla="*/ 16 w 39"/>
                    <a:gd name="T75" fmla="*/ 10 h 24"/>
                    <a:gd name="T76" fmla="*/ 16 w 39"/>
                    <a:gd name="T77" fmla="*/ 8 h 2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24"/>
                    <a:gd name="T119" fmla="*/ 39 w 39"/>
                    <a:gd name="T120" fmla="*/ 24 h 2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29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8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8" y="20"/>
                      </a:lnTo>
                      <a:lnTo>
                        <a:pt x="36" y="20"/>
                      </a:lnTo>
                      <a:lnTo>
                        <a:pt x="34" y="22"/>
                      </a:lnTo>
                      <a:lnTo>
                        <a:pt x="32" y="22"/>
                      </a:lnTo>
                      <a:lnTo>
                        <a:pt x="30" y="24"/>
                      </a:lnTo>
                      <a:lnTo>
                        <a:pt x="20" y="24"/>
                      </a:lnTo>
                      <a:lnTo>
                        <a:pt x="14" y="24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5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1" name="Freeform 679"/>
                <p:cNvSpPr>
                  <a:spLocks/>
                </p:cNvSpPr>
                <p:nvPr/>
              </p:nvSpPr>
              <p:spPr bwMode="auto">
                <a:xfrm>
                  <a:off x="4326" y="2449"/>
                  <a:ext cx="38" cy="22"/>
                </a:xfrm>
                <a:custGeom>
                  <a:avLst/>
                  <a:gdLst>
                    <a:gd name="T0" fmla="*/ 0 w 38"/>
                    <a:gd name="T1" fmla="*/ 22 h 22"/>
                    <a:gd name="T2" fmla="*/ 0 w 38"/>
                    <a:gd name="T3" fmla="*/ 18 h 22"/>
                    <a:gd name="T4" fmla="*/ 0 w 38"/>
                    <a:gd name="T5" fmla="*/ 16 h 22"/>
                    <a:gd name="T6" fmla="*/ 0 w 38"/>
                    <a:gd name="T7" fmla="*/ 14 h 22"/>
                    <a:gd name="T8" fmla="*/ 4 w 38"/>
                    <a:gd name="T9" fmla="*/ 14 h 22"/>
                    <a:gd name="T10" fmla="*/ 5 w 38"/>
                    <a:gd name="T11" fmla="*/ 14 h 22"/>
                    <a:gd name="T12" fmla="*/ 7 w 38"/>
                    <a:gd name="T13" fmla="*/ 14 h 22"/>
                    <a:gd name="T14" fmla="*/ 5 w 38"/>
                    <a:gd name="T15" fmla="*/ 14 h 22"/>
                    <a:gd name="T16" fmla="*/ 4 w 38"/>
                    <a:gd name="T17" fmla="*/ 14 h 22"/>
                    <a:gd name="T18" fmla="*/ 2 w 38"/>
                    <a:gd name="T19" fmla="*/ 12 h 22"/>
                    <a:gd name="T20" fmla="*/ 2 w 38"/>
                    <a:gd name="T21" fmla="*/ 12 h 22"/>
                    <a:gd name="T22" fmla="*/ 0 w 38"/>
                    <a:gd name="T23" fmla="*/ 10 h 22"/>
                    <a:gd name="T24" fmla="*/ 0 w 38"/>
                    <a:gd name="T25" fmla="*/ 10 h 22"/>
                    <a:gd name="T26" fmla="*/ 0 w 38"/>
                    <a:gd name="T27" fmla="*/ 8 h 22"/>
                    <a:gd name="T28" fmla="*/ 0 w 38"/>
                    <a:gd name="T29" fmla="*/ 8 h 22"/>
                    <a:gd name="T30" fmla="*/ 0 w 38"/>
                    <a:gd name="T31" fmla="*/ 6 h 22"/>
                    <a:gd name="T32" fmla="*/ 0 w 38"/>
                    <a:gd name="T33" fmla="*/ 4 h 22"/>
                    <a:gd name="T34" fmla="*/ 2 w 38"/>
                    <a:gd name="T35" fmla="*/ 4 h 22"/>
                    <a:gd name="T36" fmla="*/ 4 w 38"/>
                    <a:gd name="T37" fmla="*/ 2 h 22"/>
                    <a:gd name="T38" fmla="*/ 5 w 38"/>
                    <a:gd name="T39" fmla="*/ 0 h 22"/>
                    <a:gd name="T40" fmla="*/ 7 w 38"/>
                    <a:gd name="T41" fmla="*/ 0 h 22"/>
                    <a:gd name="T42" fmla="*/ 11 w 38"/>
                    <a:gd name="T43" fmla="*/ 0 h 22"/>
                    <a:gd name="T44" fmla="*/ 14 w 38"/>
                    <a:gd name="T45" fmla="*/ 0 h 22"/>
                    <a:gd name="T46" fmla="*/ 20 w 38"/>
                    <a:gd name="T47" fmla="*/ 0 h 22"/>
                    <a:gd name="T48" fmla="*/ 27 w 38"/>
                    <a:gd name="T49" fmla="*/ 0 h 22"/>
                    <a:gd name="T50" fmla="*/ 32 w 38"/>
                    <a:gd name="T51" fmla="*/ 0 h 22"/>
                    <a:gd name="T52" fmla="*/ 38 w 38"/>
                    <a:gd name="T53" fmla="*/ 0 h 22"/>
                    <a:gd name="T54" fmla="*/ 38 w 38"/>
                    <a:gd name="T55" fmla="*/ 2 h 22"/>
                    <a:gd name="T56" fmla="*/ 38 w 38"/>
                    <a:gd name="T57" fmla="*/ 4 h 22"/>
                    <a:gd name="T58" fmla="*/ 38 w 38"/>
                    <a:gd name="T59" fmla="*/ 6 h 22"/>
                    <a:gd name="T60" fmla="*/ 38 w 38"/>
                    <a:gd name="T61" fmla="*/ 8 h 22"/>
                    <a:gd name="T62" fmla="*/ 34 w 38"/>
                    <a:gd name="T63" fmla="*/ 8 h 22"/>
                    <a:gd name="T64" fmla="*/ 29 w 38"/>
                    <a:gd name="T65" fmla="*/ 8 h 22"/>
                    <a:gd name="T66" fmla="*/ 18 w 38"/>
                    <a:gd name="T67" fmla="*/ 8 h 22"/>
                    <a:gd name="T68" fmla="*/ 16 w 38"/>
                    <a:gd name="T69" fmla="*/ 8 h 22"/>
                    <a:gd name="T70" fmla="*/ 14 w 38"/>
                    <a:gd name="T71" fmla="*/ 8 h 22"/>
                    <a:gd name="T72" fmla="*/ 13 w 38"/>
                    <a:gd name="T73" fmla="*/ 8 h 22"/>
                    <a:gd name="T74" fmla="*/ 13 w 38"/>
                    <a:gd name="T75" fmla="*/ 8 h 22"/>
                    <a:gd name="T76" fmla="*/ 11 w 38"/>
                    <a:gd name="T77" fmla="*/ 10 h 22"/>
                    <a:gd name="T78" fmla="*/ 11 w 38"/>
                    <a:gd name="T79" fmla="*/ 10 h 22"/>
                    <a:gd name="T80" fmla="*/ 11 w 38"/>
                    <a:gd name="T81" fmla="*/ 10 h 22"/>
                    <a:gd name="T82" fmla="*/ 11 w 38"/>
                    <a:gd name="T83" fmla="*/ 12 h 22"/>
                    <a:gd name="T84" fmla="*/ 11 w 38"/>
                    <a:gd name="T85" fmla="*/ 12 h 22"/>
                    <a:gd name="T86" fmla="*/ 11 w 38"/>
                    <a:gd name="T87" fmla="*/ 12 h 22"/>
                    <a:gd name="T88" fmla="*/ 13 w 38"/>
                    <a:gd name="T89" fmla="*/ 14 h 22"/>
                    <a:gd name="T90" fmla="*/ 16 w 38"/>
                    <a:gd name="T91" fmla="*/ 14 h 22"/>
                    <a:gd name="T92" fmla="*/ 18 w 38"/>
                    <a:gd name="T93" fmla="*/ 14 h 22"/>
                    <a:gd name="T94" fmla="*/ 20 w 38"/>
                    <a:gd name="T95" fmla="*/ 14 h 22"/>
                    <a:gd name="T96" fmla="*/ 25 w 38"/>
                    <a:gd name="T97" fmla="*/ 14 h 22"/>
                    <a:gd name="T98" fmla="*/ 29 w 38"/>
                    <a:gd name="T99" fmla="*/ 14 h 22"/>
                    <a:gd name="T100" fmla="*/ 38 w 38"/>
                    <a:gd name="T101" fmla="*/ 14 h 22"/>
                    <a:gd name="T102" fmla="*/ 38 w 38"/>
                    <a:gd name="T103" fmla="*/ 16 h 22"/>
                    <a:gd name="T104" fmla="*/ 38 w 38"/>
                    <a:gd name="T105" fmla="*/ 18 h 22"/>
                    <a:gd name="T106" fmla="*/ 38 w 38"/>
                    <a:gd name="T107" fmla="*/ 20 h 22"/>
                    <a:gd name="T108" fmla="*/ 38 w 38"/>
                    <a:gd name="T109" fmla="*/ 22 h 22"/>
                    <a:gd name="T110" fmla="*/ 0 w 38"/>
                    <a:gd name="T111" fmla="*/ 22 h 2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"/>
                    <a:gd name="T169" fmla="*/ 0 h 22"/>
                    <a:gd name="T170" fmla="*/ 38 w 38"/>
                    <a:gd name="T171" fmla="*/ 22 h 2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" h="22">
                      <a:moveTo>
                        <a:pt x="0" y="22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4" y="8"/>
                      </a:lnTo>
                      <a:lnTo>
                        <a:pt x="29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5" y="14"/>
                      </a:lnTo>
                      <a:lnTo>
                        <a:pt x="29" y="14"/>
                      </a:lnTo>
                      <a:lnTo>
                        <a:pt x="38" y="14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2" name="Freeform 680"/>
                <p:cNvSpPr>
                  <a:spLocks noEditPoints="1"/>
                </p:cNvSpPr>
                <p:nvPr/>
              </p:nvSpPr>
              <p:spPr bwMode="auto">
                <a:xfrm>
                  <a:off x="4326" y="2400"/>
                  <a:ext cx="39" cy="24"/>
                </a:xfrm>
                <a:custGeom>
                  <a:avLst/>
                  <a:gdLst>
                    <a:gd name="T0" fmla="*/ 23 w 39"/>
                    <a:gd name="T1" fmla="*/ 4 h 24"/>
                    <a:gd name="T2" fmla="*/ 23 w 39"/>
                    <a:gd name="T3" fmla="*/ 12 h 24"/>
                    <a:gd name="T4" fmla="*/ 27 w 39"/>
                    <a:gd name="T5" fmla="*/ 16 h 24"/>
                    <a:gd name="T6" fmla="*/ 29 w 39"/>
                    <a:gd name="T7" fmla="*/ 14 h 24"/>
                    <a:gd name="T8" fmla="*/ 30 w 39"/>
                    <a:gd name="T9" fmla="*/ 14 h 24"/>
                    <a:gd name="T10" fmla="*/ 30 w 39"/>
                    <a:gd name="T11" fmla="*/ 12 h 24"/>
                    <a:gd name="T12" fmla="*/ 30 w 39"/>
                    <a:gd name="T13" fmla="*/ 10 h 24"/>
                    <a:gd name="T14" fmla="*/ 29 w 39"/>
                    <a:gd name="T15" fmla="*/ 10 h 24"/>
                    <a:gd name="T16" fmla="*/ 29 w 39"/>
                    <a:gd name="T17" fmla="*/ 8 h 24"/>
                    <a:gd name="T18" fmla="*/ 27 w 39"/>
                    <a:gd name="T19" fmla="*/ 6 h 24"/>
                    <a:gd name="T20" fmla="*/ 29 w 39"/>
                    <a:gd name="T21" fmla="*/ 2 h 24"/>
                    <a:gd name="T22" fmla="*/ 32 w 39"/>
                    <a:gd name="T23" fmla="*/ 2 h 24"/>
                    <a:gd name="T24" fmla="*/ 36 w 39"/>
                    <a:gd name="T25" fmla="*/ 2 h 24"/>
                    <a:gd name="T26" fmla="*/ 38 w 39"/>
                    <a:gd name="T27" fmla="*/ 6 h 24"/>
                    <a:gd name="T28" fmla="*/ 39 w 39"/>
                    <a:gd name="T29" fmla="*/ 10 h 24"/>
                    <a:gd name="T30" fmla="*/ 39 w 39"/>
                    <a:gd name="T31" fmla="*/ 16 h 24"/>
                    <a:gd name="T32" fmla="*/ 38 w 39"/>
                    <a:gd name="T33" fmla="*/ 18 h 24"/>
                    <a:gd name="T34" fmla="*/ 32 w 39"/>
                    <a:gd name="T35" fmla="*/ 22 h 24"/>
                    <a:gd name="T36" fmla="*/ 29 w 39"/>
                    <a:gd name="T37" fmla="*/ 24 h 24"/>
                    <a:gd name="T38" fmla="*/ 20 w 39"/>
                    <a:gd name="T39" fmla="*/ 24 h 24"/>
                    <a:gd name="T40" fmla="*/ 11 w 39"/>
                    <a:gd name="T41" fmla="*/ 22 h 24"/>
                    <a:gd name="T42" fmla="*/ 5 w 39"/>
                    <a:gd name="T43" fmla="*/ 20 h 24"/>
                    <a:gd name="T44" fmla="*/ 2 w 39"/>
                    <a:gd name="T45" fmla="*/ 16 h 24"/>
                    <a:gd name="T46" fmla="*/ 0 w 39"/>
                    <a:gd name="T47" fmla="*/ 12 h 24"/>
                    <a:gd name="T48" fmla="*/ 0 w 39"/>
                    <a:gd name="T49" fmla="*/ 8 h 24"/>
                    <a:gd name="T50" fmla="*/ 2 w 39"/>
                    <a:gd name="T51" fmla="*/ 4 h 24"/>
                    <a:gd name="T52" fmla="*/ 5 w 39"/>
                    <a:gd name="T53" fmla="*/ 4 h 24"/>
                    <a:gd name="T54" fmla="*/ 9 w 39"/>
                    <a:gd name="T55" fmla="*/ 2 h 24"/>
                    <a:gd name="T56" fmla="*/ 14 w 39"/>
                    <a:gd name="T57" fmla="*/ 0 h 24"/>
                    <a:gd name="T58" fmla="*/ 22 w 39"/>
                    <a:gd name="T59" fmla="*/ 0 h 24"/>
                    <a:gd name="T60" fmla="*/ 23 w 39"/>
                    <a:gd name="T61" fmla="*/ 0 h 24"/>
                    <a:gd name="T62" fmla="*/ 23 w 39"/>
                    <a:gd name="T63" fmla="*/ 0 h 24"/>
                    <a:gd name="T64" fmla="*/ 16 w 39"/>
                    <a:gd name="T65" fmla="*/ 8 h 24"/>
                    <a:gd name="T66" fmla="*/ 13 w 39"/>
                    <a:gd name="T67" fmla="*/ 8 h 24"/>
                    <a:gd name="T68" fmla="*/ 9 w 39"/>
                    <a:gd name="T69" fmla="*/ 10 h 24"/>
                    <a:gd name="T70" fmla="*/ 9 w 39"/>
                    <a:gd name="T71" fmla="*/ 10 h 24"/>
                    <a:gd name="T72" fmla="*/ 7 w 39"/>
                    <a:gd name="T73" fmla="*/ 12 h 24"/>
                    <a:gd name="T74" fmla="*/ 9 w 39"/>
                    <a:gd name="T75" fmla="*/ 14 h 24"/>
                    <a:gd name="T76" fmla="*/ 13 w 39"/>
                    <a:gd name="T77" fmla="*/ 16 h 24"/>
                    <a:gd name="T78" fmla="*/ 16 w 39"/>
                    <a:gd name="T79" fmla="*/ 16 h 24"/>
                    <a:gd name="T80" fmla="*/ 16 w 39"/>
                    <a:gd name="T81" fmla="*/ 12 h 24"/>
                    <a:gd name="T82" fmla="*/ 16 w 39"/>
                    <a:gd name="T83" fmla="*/ 8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24"/>
                    <a:gd name="T128" fmla="*/ 39 w 39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24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27" y="16"/>
                      </a:lnTo>
                      <a:lnTo>
                        <a:pt x="29" y="14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8" y="18"/>
                      </a:lnTo>
                      <a:lnTo>
                        <a:pt x="34" y="20"/>
                      </a:lnTo>
                      <a:lnTo>
                        <a:pt x="32" y="22"/>
                      </a:lnTo>
                      <a:lnTo>
                        <a:pt x="30" y="22"/>
                      </a:lnTo>
                      <a:lnTo>
                        <a:pt x="29" y="24"/>
                      </a:lnTo>
                      <a:lnTo>
                        <a:pt x="25" y="24"/>
                      </a:lnTo>
                      <a:lnTo>
                        <a:pt x="20" y="24"/>
                      </a:lnTo>
                      <a:lnTo>
                        <a:pt x="14" y="24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5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3" name="Freeform 681"/>
                <p:cNvSpPr>
                  <a:spLocks noEditPoints="1"/>
                </p:cNvSpPr>
                <p:nvPr/>
              </p:nvSpPr>
              <p:spPr bwMode="auto">
                <a:xfrm>
                  <a:off x="4312" y="2367"/>
                  <a:ext cx="52" cy="8"/>
                </a:xfrm>
                <a:custGeom>
                  <a:avLst/>
                  <a:gdLst>
                    <a:gd name="T0" fmla="*/ 0 w 52"/>
                    <a:gd name="T1" fmla="*/ 8 h 8"/>
                    <a:gd name="T2" fmla="*/ 0 w 52"/>
                    <a:gd name="T3" fmla="*/ 6 h 8"/>
                    <a:gd name="T4" fmla="*/ 0 w 52"/>
                    <a:gd name="T5" fmla="*/ 4 h 8"/>
                    <a:gd name="T6" fmla="*/ 0 w 52"/>
                    <a:gd name="T7" fmla="*/ 0 h 8"/>
                    <a:gd name="T8" fmla="*/ 11 w 52"/>
                    <a:gd name="T9" fmla="*/ 0 h 8"/>
                    <a:gd name="T10" fmla="*/ 11 w 52"/>
                    <a:gd name="T11" fmla="*/ 4 h 8"/>
                    <a:gd name="T12" fmla="*/ 11 w 52"/>
                    <a:gd name="T13" fmla="*/ 6 h 8"/>
                    <a:gd name="T14" fmla="*/ 11 w 52"/>
                    <a:gd name="T15" fmla="*/ 8 h 8"/>
                    <a:gd name="T16" fmla="*/ 0 w 52"/>
                    <a:gd name="T17" fmla="*/ 8 h 8"/>
                    <a:gd name="T18" fmla="*/ 0 w 52"/>
                    <a:gd name="T19" fmla="*/ 8 h 8"/>
                    <a:gd name="T20" fmla="*/ 14 w 52"/>
                    <a:gd name="T21" fmla="*/ 8 h 8"/>
                    <a:gd name="T22" fmla="*/ 14 w 52"/>
                    <a:gd name="T23" fmla="*/ 6 h 8"/>
                    <a:gd name="T24" fmla="*/ 14 w 52"/>
                    <a:gd name="T25" fmla="*/ 4 h 8"/>
                    <a:gd name="T26" fmla="*/ 14 w 52"/>
                    <a:gd name="T27" fmla="*/ 0 h 8"/>
                    <a:gd name="T28" fmla="*/ 52 w 52"/>
                    <a:gd name="T29" fmla="*/ 0 h 8"/>
                    <a:gd name="T30" fmla="*/ 52 w 52"/>
                    <a:gd name="T31" fmla="*/ 4 h 8"/>
                    <a:gd name="T32" fmla="*/ 52 w 52"/>
                    <a:gd name="T33" fmla="*/ 6 h 8"/>
                    <a:gd name="T34" fmla="*/ 52 w 52"/>
                    <a:gd name="T35" fmla="*/ 8 h 8"/>
                    <a:gd name="T36" fmla="*/ 14 w 52"/>
                    <a:gd name="T37" fmla="*/ 8 h 8"/>
                    <a:gd name="T38" fmla="*/ 14 w 52"/>
                    <a:gd name="T39" fmla="*/ 8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2"/>
                    <a:gd name="T61" fmla="*/ 0 h 8"/>
                    <a:gd name="T62" fmla="*/ 52 w 52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2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4" name="Freeform 682"/>
                <p:cNvSpPr>
                  <a:spLocks/>
                </p:cNvSpPr>
                <p:nvPr/>
              </p:nvSpPr>
              <p:spPr bwMode="auto">
                <a:xfrm>
                  <a:off x="4326" y="2326"/>
                  <a:ext cx="39" cy="26"/>
                </a:xfrm>
                <a:custGeom>
                  <a:avLst/>
                  <a:gdLst>
                    <a:gd name="T0" fmla="*/ 23 w 39"/>
                    <a:gd name="T1" fmla="*/ 6 h 26"/>
                    <a:gd name="T2" fmla="*/ 25 w 39"/>
                    <a:gd name="T3" fmla="*/ 2 h 26"/>
                    <a:gd name="T4" fmla="*/ 27 w 39"/>
                    <a:gd name="T5" fmla="*/ 2 h 26"/>
                    <a:gd name="T6" fmla="*/ 32 w 39"/>
                    <a:gd name="T7" fmla="*/ 2 h 26"/>
                    <a:gd name="T8" fmla="*/ 36 w 39"/>
                    <a:gd name="T9" fmla="*/ 4 h 26"/>
                    <a:gd name="T10" fmla="*/ 38 w 39"/>
                    <a:gd name="T11" fmla="*/ 6 h 26"/>
                    <a:gd name="T12" fmla="*/ 39 w 39"/>
                    <a:gd name="T13" fmla="*/ 10 h 26"/>
                    <a:gd name="T14" fmla="*/ 39 w 39"/>
                    <a:gd name="T15" fmla="*/ 16 h 26"/>
                    <a:gd name="T16" fmla="*/ 38 w 39"/>
                    <a:gd name="T17" fmla="*/ 18 h 26"/>
                    <a:gd name="T18" fmla="*/ 36 w 39"/>
                    <a:gd name="T19" fmla="*/ 20 h 26"/>
                    <a:gd name="T20" fmla="*/ 34 w 39"/>
                    <a:gd name="T21" fmla="*/ 22 h 26"/>
                    <a:gd name="T22" fmla="*/ 32 w 39"/>
                    <a:gd name="T23" fmla="*/ 24 h 26"/>
                    <a:gd name="T24" fmla="*/ 29 w 39"/>
                    <a:gd name="T25" fmla="*/ 24 h 26"/>
                    <a:gd name="T26" fmla="*/ 25 w 39"/>
                    <a:gd name="T27" fmla="*/ 26 h 26"/>
                    <a:gd name="T28" fmla="*/ 20 w 39"/>
                    <a:gd name="T29" fmla="*/ 26 h 26"/>
                    <a:gd name="T30" fmla="*/ 14 w 39"/>
                    <a:gd name="T31" fmla="*/ 26 h 26"/>
                    <a:gd name="T32" fmla="*/ 9 w 39"/>
                    <a:gd name="T33" fmla="*/ 24 h 26"/>
                    <a:gd name="T34" fmla="*/ 7 w 39"/>
                    <a:gd name="T35" fmla="*/ 24 h 26"/>
                    <a:gd name="T36" fmla="*/ 4 w 39"/>
                    <a:gd name="T37" fmla="*/ 22 h 26"/>
                    <a:gd name="T38" fmla="*/ 4 w 39"/>
                    <a:gd name="T39" fmla="*/ 20 h 26"/>
                    <a:gd name="T40" fmla="*/ 2 w 39"/>
                    <a:gd name="T41" fmla="*/ 18 h 26"/>
                    <a:gd name="T42" fmla="*/ 0 w 39"/>
                    <a:gd name="T43" fmla="*/ 16 h 26"/>
                    <a:gd name="T44" fmla="*/ 0 w 39"/>
                    <a:gd name="T45" fmla="*/ 12 h 26"/>
                    <a:gd name="T46" fmla="*/ 0 w 39"/>
                    <a:gd name="T47" fmla="*/ 8 h 26"/>
                    <a:gd name="T48" fmla="*/ 2 w 39"/>
                    <a:gd name="T49" fmla="*/ 4 h 26"/>
                    <a:gd name="T50" fmla="*/ 7 w 39"/>
                    <a:gd name="T51" fmla="*/ 4 h 26"/>
                    <a:gd name="T52" fmla="*/ 13 w 39"/>
                    <a:gd name="T53" fmla="*/ 2 h 26"/>
                    <a:gd name="T54" fmla="*/ 14 w 39"/>
                    <a:gd name="T55" fmla="*/ 6 h 26"/>
                    <a:gd name="T56" fmla="*/ 14 w 39"/>
                    <a:gd name="T57" fmla="*/ 8 h 26"/>
                    <a:gd name="T58" fmla="*/ 13 w 39"/>
                    <a:gd name="T59" fmla="*/ 10 h 26"/>
                    <a:gd name="T60" fmla="*/ 11 w 39"/>
                    <a:gd name="T61" fmla="*/ 10 h 26"/>
                    <a:gd name="T62" fmla="*/ 9 w 39"/>
                    <a:gd name="T63" fmla="*/ 12 h 26"/>
                    <a:gd name="T64" fmla="*/ 9 w 39"/>
                    <a:gd name="T65" fmla="*/ 12 h 26"/>
                    <a:gd name="T66" fmla="*/ 11 w 39"/>
                    <a:gd name="T67" fmla="*/ 14 h 26"/>
                    <a:gd name="T68" fmla="*/ 13 w 39"/>
                    <a:gd name="T69" fmla="*/ 16 h 26"/>
                    <a:gd name="T70" fmla="*/ 18 w 39"/>
                    <a:gd name="T71" fmla="*/ 16 h 26"/>
                    <a:gd name="T72" fmla="*/ 22 w 39"/>
                    <a:gd name="T73" fmla="*/ 16 h 26"/>
                    <a:gd name="T74" fmla="*/ 27 w 39"/>
                    <a:gd name="T75" fmla="*/ 16 h 26"/>
                    <a:gd name="T76" fmla="*/ 29 w 39"/>
                    <a:gd name="T77" fmla="*/ 14 h 26"/>
                    <a:gd name="T78" fmla="*/ 29 w 39"/>
                    <a:gd name="T79" fmla="*/ 12 h 26"/>
                    <a:gd name="T80" fmla="*/ 29 w 39"/>
                    <a:gd name="T81" fmla="*/ 12 h 26"/>
                    <a:gd name="T82" fmla="*/ 29 w 39"/>
                    <a:gd name="T83" fmla="*/ 10 h 26"/>
                    <a:gd name="T84" fmla="*/ 27 w 39"/>
                    <a:gd name="T85" fmla="*/ 10 h 26"/>
                    <a:gd name="T86" fmla="*/ 23 w 39"/>
                    <a:gd name="T87" fmla="*/ 8 h 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"/>
                    <a:gd name="T133" fmla="*/ 0 h 26"/>
                    <a:gd name="T134" fmla="*/ 39 w 39"/>
                    <a:gd name="T135" fmla="*/ 26 h 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" h="26">
                      <a:moveTo>
                        <a:pt x="23" y="8"/>
                      </a:move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8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36" y="20"/>
                      </a:lnTo>
                      <a:lnTo>
                        <a:pt x="34" y="22"/>
                      </a:lnTo>
                      <a:lnTo>
                        <a:pt x="32" y="22"/>
                      </a:lnTo>
                      <a:lnTo>
                        <a:pt x="32" y="24"/>
                      </a:lnTo>
                      <a:lnTo>
                        <a:pt x="30" y="24"/>
                      </a:lnTo>
                      <a:lnTo>
                        <a:pt x="29" y="24"/>
                      </a:lnTo>
                      <a:lnTo>
                        <a:pt x="27" y="24"/>
                      </a:lnTo>
                      <a:lnTo>
                        <a:pt x="25" y="26"/>
                      </a:lnTo>
                      <a:lnTo>
                        <a:pt x="23" y="26"/>
                      </a:lnTo>
                      <a:lnTo>
                        <a:pt x="20" y="26"/>
                      </a:lnTo>
                      <a:lnTo>
                        <a:pt x="18" y="26"/>
                      </a:lnTo>
                      <a:lnTo>
                        <a:pt x="14" y="26"/>
                      </a:lnTo>
                      <a:lnTo>
                        <a:pt x="13" y="24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3" y="16"/>
                      </a:lnTo>
                      <a:lnTo>
                        <a:pt x="27" y="16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5" name="Freeform 683"/>
                <p:cNvSpPr>
                  <a:spLocks noEditPoints="1"/>
                </p:cNvSpPr>
                <p:nvPr/>
              </p:nvSpPr>
              <p:spPr bwMode="auto">
                <a:xfrm>
                  <a:off x="4326" y="2279"/>
                  <a:ext cx="39" cy="24"/>
                </a:xfrm>
                <a:custGeom>
                  <a:avLst/>
                  <a:gdLst>
                    <a:gd name="T0" fmla="*/ 16 w 39"/>
                    <a:gd name="T1" fmla="*/ 24 h 24"/>
                    <a:gd name="T2" fmla="*/ 9 w 39"/>
                    <a:gd name="T3" fmla="*/ 22 h 24"/>
                    <a:gd name="T4" fmla="*/ 4 w 39"/>
                    <a:gd name="T5" fmla="*/ 18 h 24"/>
                    <a:gd name="T6" fmla="*/ 0 w 39"/>
                    <a:gd name="T7" fmla="*/ 14 h 24"/>
                    <a:gd name="T8" fmla="*/ 0 w 39"/>
                    <a:gd name="T9" fmla="*/ 10 h 24"/>
                    <a:gd name="T10" fmla="*/ 4 w 39"/>
                    <a:gd name="T11" fmla="*/ 4 h 24"/>
                    <a:gd name="T12" fmla="*/ 9 w 39"/>
                    <a:gd name="T13" fmla="*/ 0 h 24"/>
                    <a:gd name="T14" fmla="*/ 20 w 39"/>
                    <a:gd name="T15" fmla="*/ 0 h 24"/>
                    <a:gd name="T16" fmla="*/ 30 w 39"/>
                    <a:gd name="T17" fmla="*/ 0 h 24"/>
                    <a:gd name="T18" fmla="*/ 36 w 39"/>
                    <a:gd name="T19" fmla="*/ 4 h 24"/>
                    <a:gd name="T20" fmla="*/ 39 w 39"/>
                    <a:gd name="T21" fmla="*/ 10 h 24"/>
                    <a:gd name="T22" fmla="*/ 39 w 39"/>
                    <a:gd name="T23" fmla="*/ 14 h 24"/>
                    <a:gd name="T24" fmla="*/ 36 w 39"/>
                    <a:gd name="T25" fmla="*/ 18 h 24"/>
                    <a:gd name="T26" fmla="*/ 30 w 39"/>
                    <a:gd name="T27" fmla="*/ 22 h 24"/>
                    <a:gd name="T28" fmla="*/ 23 w 39"/>
                    <a:gd name="T29" fmla="*/ 24 h 24"/>
                    <a:gd name="T30" fmla="*/ 20 w 39"/>
                    <a:gd name="T31" fmla="*/ 24 h 24"/>
                    <a:gd name="T32" fmla="*/ 22 w 39"/>
                    <a:gd name="T33" fmla="*/ 16 h 24"/>
                    <a:gd name="T34" fmla="*/ 25 w 39"/>
                    <a:gd name="T35" fmla="*/ 16 h 24"/>
                    <a:gd name="T36" fmla="*/ 29 w 39"/>
                    <a:gd name="T37" fmla="*/ 14 h 24"/>
                    <a:gd name="T38" fmla="*/ 29 w 39"/>
                    <a:gd name="T39" fmla="*/ 12 h 24"/>
                    <a:gd name="T40" fmla="*/ 29 w 39"/>
                    <a:gd name="T41" fmla="*/ 10 h 24"/>
                    <a:gd name="T42" fmla="*/ 29 w 39"/>
                    <a:gd name="T43" fmla="*/ 10 h 24"/>
                    <a:gd name="T44" fmla="*/ 23 w 39"/>
                    <a:gd name="T45" fmla="*/ 8 h 24"/>
                    <a:gd name="T46" fmla="*/ 20 w 39"/>
                    <a:gd name="T47" fmla="*/ 8 h 24"/>
                    <a:gd name="T48" fmla="*/ 16 w 39"/>
                    <a:gd name="T49" fmla="*/ 8 h 24"/>
                    <a:gd name="T50" fmla="*/ 11 w 39"/>
                    <a:gd name="T51" fmla="*/ 10 h 24"/>
                    <a:gd name="T52" fmla="*/ 9 w 39"/>
                    <a:gd name="T53" fmla="*/ 10 h 24"/>
                    <a:gd name="T54" fmla="*/ 9 w 39"/>
                    <a:gd name="T55" fmla="*/ 12 h 24"/>
                    <a:gd name="T56" fmla="*/ 11 w 39"/>
                    <a:gd name="T57" fmla="*/ 14 h 24"/>
                    <a:gd name="T58" fmla="*/ 14 w 39"/>
                    <a:gd name="T59" fmla="*/ 16 h 24"/>
                    <a:gd name="T60" fmla="*/ 18 w 39"/>
                    <a:gd name="T61" fmla="*/ 16 h 24"/>
                    <a:gd name="T62" fmla="*/ 20 w 39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24"/>
                    <a:gd name="T98" fmla="*/ 39 w 39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24">
                      <a:moveTo>
                        <a:pt x="20" y="24"/>
                      </a:moveTo>
                      <a:lnTo>
                        <a:pt x="16" y="24"/>
                      </a:lnTo>
                      <a:lnTo>
                        <a:pt x="13" y="22"/>
                      </a:lnTo>
                      <a:lnTo>
                        <a:pt x="9" y="22"/>
                      </a:lnTo>
                      <a:lnTo>
                        <a:pt x="5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6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8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0" y="22"/>
                      </a:lnTo>
                      <a:lnTo>
                        <a:pt x="27" y="22"/>
                      </a:lnTo>
                      <a:lnTo>
                        <a:pt x="23" y="24"/>
                      </a:lnTo>
                      <a:lnTo>
                        <a:pt x="20" y="24"/>
                      </a:lnTo>
                      <a:close/>
                      <a:moveTo>
                        <a:pt x="20" y="16"/>
                      </a:moveTo>
                      <a:lnTo>
                        <a:pt x="22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7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6" name="Freeform 684"/>
                <p:cNvSpPr>
                  <a:spLocks/>
                </p:cNvSpPr>
                <p:nvPr/>
              </p:nvSpPr>
              <p:spPr bwMode="auto">
                <a:xfrm>
                  <a:off x="4326" y="2232"/>
                  <a:ext cx="39" cy="22"/>
                </a:xfrm>
                <a:custGeom>
                  <a:avLst/>
                  <a:gdLst>
                    <a:gd name="T0" fmla="*/ 27 w 39"/>
                    <a:gd name="T1" fmla="*/ 20 h 22"/>
                    <a:gd name="T2" fmla="*/ 27 w 39"/>
                    <a:gd name="T3" fmla="*/ 16 h 22"/>
                    <a:gd name="T4" fmla="*/ 29 w 39"/>
                    <a:gd name="T5" fmla="*/ 14 h 22"/>
                    <a:gd name="T6" fmla="*/ 29 w 39"/>
                    <a:gd name="T7" fmla="*/ 14 h 22"/>
                    <a:gd name="T8" fmla="*/ 30 w 39"/>
                    <a:gd name="T9" fmla="*/ 12 h 22"/>
                    <a:gd name="T10" fmla="*/ 30 w 39"/>
                    <a:gd name="T11" fmla="*/ 12 h 22"/>
                    <a:gd name="T12" fmla="*/ 30 w 39"/>
                    <a:gd name="T13" fmla="*/ 10 h 22"/>
                    <a:gd name="T14" fmla="*/ 30 w 39"/>
                    <a:gd name="T15" fmla="*/ 8 h 22"/>
                    <a:gd name="T16" fmla="*/ 29 w 39"/>
                    <a:gd name="T17" fmla="*/ 8 h 22"/>
                    <a:gd name="T18" fmla="*/ 27 w 39"/>
                    <a:gd name="T19" fmla="*/ 8 h 22"/>
                    <a:gd name="T20" fmla="*/ 27 w 39"/>
                    <a:gd name="T21" fmla="*/ 8 h 22"/>
                    <a:gd name="T22" fmla="*/ 25 w 39"/>
                    <a:gd name="T23" fmla="*/ 8 h 22"/>
                    <a:gd name="T24" fmla="*/ 25 w 39"/>
                    <a:gd name="T25" fmla="*/ 10 h 22"/>
                    <a:gd name="T26" fmla="*/ 23 w 39"/>
                    <a:gd name="T27" fmla="*/ 12 h 22"/>
                    <a:gd name="T28" fmla="*/ 23 w 39"/>
                    <a:gd name="T29" fmla="*/ 16 h 22"/>
                    <a:gd name="T30" fmla="*/ 22 w 39"/>
                    <a:gd name="T31" fmla="*/ 18 h 22"/>
                    <a:gd name="T32" fmla="*/ 20 w 39"/>
                    <a:gd name="T33" fmla="*/ 20 h 22"/>
                    <a:gd name="T34" fmla="*/ 18 w 39"/>
                    <a:gd name="T35" fmla="*/ 20 h 22"/>
                    <a:gd name="T36" fmla="*/ 14 w 39"/>
                    <a:gd name="T37" fmla="*/ 22 h 22"/>
                    <a:gd name="T38" fmla="*/ 11 w 39"/>
                    <a:gd name="T39" fmla="*/ 22 h 22"/>
                    <a:gd name="T40" fmla="*/ 7 w 39"/>
                    <a:gd name="T41" fmla="*/ 22 h 22"/>
                    <a:gd name="T42" fmla="*/ 4 w 39"/>
                    <a:gd name="T43" fmla="*/ 20 h 22"/>
                    <a:gd name="T44" fmla="*/ 2 w 39"/>
                    <a:gd name="T45" fmla="*/ 18 h 22"/>
                    <a:gd name="T46" fmla="*/ 0 w 39"/>
                    <a:gd name="T47" fmla="*/ 12 h 22"/>
                    <a:gd name="T48" fmla="*/ 2 w 39"/>
                    <a:gd name="T49" fmla="*/ 4 h 22"/>
                    <a:gd name="T50" fmla="*/ 2 w 39"/>
                    <a:gd name="T51" fmla="*/ 4 h 22"/>
                    <a:gd name="T52" fmla="*/ 5 w 39"/>
                    <a:gd name="T53" fmla="*/ 2 h 22"/>
                    <a:gd name="T54" fmla="*/ 9 w 39"/>
                    <a:gd name="T55" fmla="*/ 2 h 22"/>
                    <a:gd name="T56" fmla="*/ 11 w 39"/>
                    <a:gd name="T57" fmla="*/ 6 h 22"/>
                    <a:gd name="T58" fmla="*/ 9 w 39"/>
                    <a:gd name="T59" fmla="*/ 10 h 22"/>
                    <a:gd name="T60" fmla="*/ 9 w 39"/>
                    <a:gd name="T61" fmla="*/ 10 h 22"/>
                    <a:gd name="T62" fmla="*/ 7 w 39"/>
                    <a:gd name="T63" fmla="*/ 12 h 22"/>
                    <a:gd name="T64" fmla="*/ 7 w 39"/>
                    <a:gd name="T65" fmla="*/ 12 h 22"/>
                    <a:gd name="T66" fmla="*/ 7 w 39"/>
                    <a:gd name="T67" fmla="*/ 14 h 22"/>
                    <a:gd name="T68" fmla="*/ 9 w 39"/>
                    <a:gd name="T69" fmla="*/ 14 h 22"/>
                    <a:gd name="T70" fmla="*/ 9 w 39"/>
                    <a:gd name="T71" fmla="*/ 14 h 22"/>
                    <a:gd name="T72" fmla="*/ 11 w 39"/>
                    <a:gd name="T73" fmla="*/ 14 h 22"/>
                    <a:gd name="T74" fmla="*/ 13 w 39"/>
                    <a:gd name="T75" fmla="*/ 14 h 22"/>
                    <a:gd name="T76" fmla="*/ 13 w 39"/>
                    <a:gd name="T77" fmla="*/ 14 h 22"/>
                    <a:gd name="T78" fmla="*/ 13 w 39"/>
                    <a:gd name="T79" fmla="*/ 12 h 22"/>
                    <a:gd name="T80" fmla="*/ 14 w 39"/>
                    <a:gd name="T81" fmla="*/ 8 h 22"/>
                    <a:gd name="T82" fmla="*/ 16 w 39"/>
                    <a:gd name="T83" fmla="*/ 4 h 22"/>
                    <a:gd name="T84" fmla="*/ 18 w 39"/>
                    <a:gd name="T85" fmla="*/ 4 h 22"/>
                    <a:gd name="T86" fmla="*/ 20 w 39"/>
                    <a:gd name="T87" fmla="*/ 2 h 22"/>
                    <a:gd name="T88" fmla="*/ 23 w 39"/>
                    <a:gd name="T89" fmla="*/ 0 h 22"/>
                    <a:gd name="T90" fmla="*/ 27 w 39"/>
                    <a:gd name="T91" fmla="*/ 0 h 22"/>
                    <a:gd name="T92" fmla="*/ 30 w 39"/>
                    <a:gd name="T93" fmla="*/ 0 h 22"/>
                    <a:gd name="T94" fmla="*/ 34 w 39"/>
                    <a:gd name="T95" fmla="*/ 2 h 22"/>
                    <a:gd name="T96" fmla="*/ 38 w 39"/>
                    <a:gd name="T97" fmla="*/ 6 h 22"/>
                    <a:gd name="T98" fmla="*/ 39 w 39"/>
                    <a:gd name="T99" fmla="*/ 8 h 22"/>
                    <a:gd name="T100" fmla="*/ 39 w 39"/>
                    <a:gd name="T101" fmla="*/ 12 h 22"/>
                    <a:gd name="T102" fmla="*/ 38 w 39"/>
                    <a:gd name="T103" fmla="*/ 16 h 22"/>
                    <a:gd name="T104" fmla="*/ 34 w 39"/>
                    <a:gd name="T105" fmla="*/ 22 h 22"/>
                    <a:gd name="T106" fmla="*/ 30 w 39"/>
                    <a:gd name="T107" fmla="*/ 22 h 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9"/>
                    <a:gd name="T163" fmla="*/ 0 h 22"/>
                    <a:gd name="T164" fmla="*/ 39 w 39"/>
                    <a:gd name="T165" fmla="*/ 22 h 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9" h="22">
                      <a:moveTo>
                        <a:pt x="29" y="22"/>
                      </a:moveTo>
                      <a:lnTo>
                        <a:pt x="27" y="20"/>
                      </a:lnTo>
                      <a:lnTo>
                        <a:pt x="27" y="18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9" y="14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2" y="18"/>
                      </a:lnTo>
                      <a:lnTo>
                        <a:pt x="20" y="20"/>
                      </a:lnTo>
                      <a:lnTo>
                        <a:pt x="18" y="20"/>
                      </a:lnTo>
                      <a:lnTo>
                        <a:pt x="16" y="22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8" y="16"/>
                      </a:lnTo>
                      <a:lnTo>
                        <a:pt x="36" y="20"/>
                      </a:lnTo>
                      <a:lnTo>
                        <a:pt x="34" y="22"/>
                      </a:lnTo>
                      <a:lnTo>
                        <a:pt x="32" y="22"/>
                      </a:lnTo>
                      <a:lnTo>
                        <a:pt x="30" y="22"/>
                      </a:lnTo>
                      <a:lnTo>
                        <a:pt x="29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7" name="Freeform 685"/>
                <p:cNvSpPr>
                  <a:spLocks noEditPoints="1"/>
                </p:cNvSpPr>
                <p:nvPr/>
              </p:nvSpPr>
              <p:spPr bwMode="auto">
                <a:xfrm>
                  <a:off x="4326" y="2185"/>
                  <a:ext cx="39" cy="26"/>
                </a:xfrm>
                <a:custGeom>
                  <a:avLst/>
                  <a:gdLst>
                    <a:gd name="T0" fmla="*/ 13 w 39"/>
                    <a:gd name="T1" fmla="*/ 18 h 26"/>
                    <a:gd name="T2" fmla="*/ 11 w 39"/>
                    <a:gd name="T3" fmla="*/ 22 h 26"/>
                    <a:gd name="T4" fmla="*/ 5 w 39"/>
                    <a:gd name="T5" fmla="*/ 24 h 26"/>
                    <a:gd name="T6" fmla="*/ 4 w 39"/>
                    <a:gd name="T7" fmla="*/ 22 h 26"/>
                    <a:gd name="T8" fmla="*/ 2 w 39"/>
                    <a:gd name="T9" fmla="*/ 20 h 26"/>
                    <a:gd name="T10" fmla="*/ 0 w 39"/>
                    <a:gd name="T11" fmla="*/ 20 h 26"/>
                    <a:gd name="T12" fmla="*/ 0 w 39"/>
                    <a:gd name="T13" fmla="*/ 18 h 26"/>
                    <a:gd name="T14" fmla="*/ 0 w 39"/>
                    <a:gd name="T15" fmla="*/ 16 h 26"/>
                    <a:gd name="T16" fmla="*/ 0 w 39"/>
                    <a:gd name="T17" fmla="*/ 14 h 26"/>
                    <a:gd name="T18" fmla="*/ 0 w 39"/>
                    <a:gd name="T19" fmla="*/ 6 h 26"/>
                    <a:gd name="T20" fmla="*/ 2 w 39"/>
                    <a:gd name="T21" fmla="*/ 6 h 26"/>
                    <a:gd name="T22" fmla="*/ 4 w 39"/>
                    <a:gd name="T23" fmla="*/ 4 h 26"/>
                    <a:gd name="T24" fmla="*/ 5 w 39"/>
                    <a:gd name="T25" fmla="*/ 2 h 26"/>
                    <a:gd name="T26" fmla="*/ 13 w 39"/>
                    <a:gd name="T27" fmla="*/ 2 h 26"/>
                    <a:gd name="T28" fmla="*/ 22 w 39"/>
                    <a:gd name="T29" fmla="*/ 2 h 26"/>
                    <a:gd name="T30" fmla="*/ 32 w 39"/>
                    <a:gd name="T31" fmla="*/ 2 h 26"/>
                    <a:gd name="T32" fmla="*/ 34 w 39"/>
                    <a:gd name="T33" fmla="*/ 2 h 26"/>
                    <a:gd name="T34" fmla="*/ 38 w 39"/>
                    <a:gd name="T35" fmla="*/ 2 h 26"/>
                    <a:gd name="T36" fmla="*/ 38 w 39"/>
                    <a:gd name="T37" fmla="*/ 2 h 26"/>
                    <a:gd name="T38" fmla="*/ 38 w 39"/>
                    <a:gd name="T39" fmla="*/ 8 h 26"/>
                    <a:gd name="T40" fmla="*/ 38 w 39"/>
                    <a:gd name="T41" fmla="*/ 8 h 26"/>
                    <a:gd name="T42" fmla="*/ 36 w 39"/>
                    <a:gd name="T43" fmla="*/ 10 h 26"/>
                    <a:gd name="T44" fmla="*/ 36 w 39"/>
                    <a:gd name="T45" fmla="*/ 10 h 26"/>
                    <a:gd name="T46" fmla="*/ 34 w 39"/>
                    <a:gd name="T47" fmla="*/ 10 h 26"/>
                    <a:gd name="T48" fmla="*/ 36 w 39"/>
                    <a:gd name="T49" fmla="*/ 12 h 26"/>
                    <a:gd name="T50" fmla="*/ 38 w 39"/>
                    <a:gd name="T51" fmla="*/ 12 h 26"/>
                    <a:gd name="T52" fmla="*/ 39 w 39"/>
                    <a:gd name="T53" fmla="*/ 16 h 26"/>
                    <a:gd name="T54" fmla="*/ 39 w 39"/>
                    <a:gd name="T55" fmla="*/ 20 h 26"/>
                    <a:gd name="T56" fmla="*/ 36 w 39"/>
                    <a:gd name="T57" fmla="*/ 24 h 26"/>
                    <a:gd name="T58" fmla="*/ 32 w 39"/>
                    <a:gd name="T59" fmla="*/ 26 h 26"/>
                    <a:gd name="T60" fmla="*/ 29 w 39"/>
                    <a:gd name="T61" fmla="*/ 26 h 26"/>
                    <a:gd name="T62" fmla="*/ 25 w 39"/>
                    <a:gd name="T63" fmla="*/ 26 h 26"/>
                    <a:gd name="T64" fmla="*/ 22 w 39"/>
                    <a:gd name="T65" fmla="*/ 24 h 26"/>
                    <a:gd name="T66" fmla="*/ 16 w 39"/>
                    <a:gd name="T67" fmla="*/ 16 h 26"/>
                    <a:gd name="T68" fmla="*/ 14 w 39"/>
                    <a:gd name="T69" fmla="*/ 14 h 26"/>
                    <a:gd name="T70" fmla="*/ 14 w 39"/>
                    <a:gd name="T71" fmla="*/ 12 h 26"/>
                    <a:gd name="T72" fmla="*/ 14 w 39"/>
                    <a:gd name="T73" fmla="*/ 10 h 26"/>
                    <a:gd name="T74" fmla="*/ 11 w 39"/>
                    <a:gd name="T75" fmla="*/ 10 h 26"/>
                    <a:gd name="T76" fmla="*/ 9 w 39"/>
                    <a:gd name="T77" fmla="*/ 10 h 26"/>
                    <a:gd name="T78" fmla="*/ 9 w 39"/>
                    <a:gd name="T79" fmla="*/ 12 h 26"/>
                    <a:gd name="T80" fmla="*/ 7 w 39"/>
                    <a:gd name="T81" fmla="*/ 12 h 26"/>
                    <a:gd name="T82" fmla="*/ 9 w 39"/>
                    <a:gd name="T83" fmla="*/ 14 h 26"/>
                    <a:gd name="T84" fmla="*/ 9 w 39"/>
                    <a:gd name="T85" fmla="*/ 16 h 26"/>
                    <a:gd name="T86" fmla="*/ 11 w 39"/>
                    <a:gd name="T87" fmla="*/ 16 h 26"/>
                    <a:gd name="T88" fmla="*/ 13 w 39"/>
                    <a:gd name="T89" fmla="*/ 16 h 26"/>
                    <a:gd name="T90" fmla="*/ 22 w 39"/>
                    <a:gd name="T91" fmla="*/ 10 h 26"/>
                    <a:gd name="T92" fmla="*/ 22 w 39"/>
                    <a:gd name="T93" fmla="*/ 14 h 26"/>
                    <a:gd name="T94" fmla="*/ 23 w 39"/>
                    <a:gd name="T95" fmla="*/ 16 h 26"/>
                    <a:gd name="T96" fmla="*/ 25 w 39"/>
                    <a:gd name="T97" fmla="*/ 16 h 26"/>
                    <a:gd name="T98" fmla="*/ 27 w 39"/>
                    <a:gd name="T99" fmla="*/ 18 h 26"/>
                    <a:gd name="T100" fmla="*/ 27 w 39"/>
                    <a:gd name="T101" fmla="*/ 18 h 26"/>
                    <a:gd name="T102" fmla="*/ 29 w 39"/>
                    <a:gd name="T103" fmla="*/ 18 h 26"/>
                    <a:gd name="T104" fmla="*/ 30 w 39"/>
                    <a:gd name="T105" fmla="*/ 16 h 26"/>
                    <a:gd name="T106" fmla="*/ 30 w 39"/>
                    <a:gd name="T107" fmla="*/ 16 h 26"/>
                    <a:gd name="T108" fmla="*/ 30 w 39"/>
                    <a:gd name="T109" fmla="*/ 14 h 26"/>
                    <a:gd name="T110" fmla="*/ 30 w 39"/>
                    <a:gd name="T111" fmla="*/ 12 h 26"/>
                    <a:gd name="T112" fmla="*/ 29 w 39"/>
                    <a:gd name="T113" fmla="*/ 12 h 26"/>
                    <a:gd name="T114" fmla="*/ 29 w 39"/>
                    <a:gd name="T115" fmla="*/ 10 h 26"/>
                    <a:gd name="T116" fmla="*/ 25 w 39"/>
                    <a:gd name="T117" fmla="*/ 10 h 26"/>
                    <a:gd name="T118" fmla="*/ 25 w 39"/>
                    <a:gd name="T119" fmla="*/ 10 h 26"/>
                    <a:gd name="T120" fmla="*/ 22 w 39"/>
                    <a:gd name="T121" fmla="*/ 10 h 26"/>
                    <a:gd name="T122" fmla="*/ 22 w 39"/>
                    <a:gd name="T123" fmla="*/ 10 h 26"/>
                    <a:gd name="T124" fmla="*/ 20 w 39"/>
                    <a:gd name="T125" fmla="*/ 10 h 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9"/>
                    <a:gd name="T190" fmla="*/ 0 h 26"/>
                    <a:gd name="T191" fmla="*/ 39 w 39"/>
                    <a:gd name="T192" fmla="*/ 26 h 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9" h="26">
                      <a:moveTo>
                        <a:pt x="13" y="16"/>
                      </a:moveTo>
                      <a:lnTo>
                        <a:pt x="13" y="18"/>
                      </a:lnTo>
                      <a:lnTo>
                        <a:pt x="13" y="20"/>
                      </a:lnTo>
                      <a:lnTo>
                        <a:pt x="11" y="22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3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6" y="10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8" y="22"/>
                      </a:lnTo>
                      <a:lnTo>
                        <a:pt x="36" y="24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30" y="26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5" y="26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6"/>
                      </a:lnTo>
                      <a:close/>
                      <a:moveTo>
                        <a:pt x="20" y="10"/>
                      </a:moveTo>
                      <a:lnTo>
                        <a:pt x="22" y="10"/>
                      </a:lnTo>
                      <a:lnTo>
                        <a:pt x="22" y="12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8" name="Freeform 686"/>
                <p:cNvSpPr>
                  <a:spLocks/>
                </p:cNvSpPr>
                <p:nvPr/>
              </p:nvSpPr>
              <p:spPr bwMode="auto">
                <a:xfrm>
                  <a:off x="4326" y="2138"/>
                  <a:ext cx="38" cy="22"/>
                </a:xfrm>
                <a:custGeom>
                  <a:avLst/>
                  <a:gdLst>
                    <a:gd name="T0" fmla="*/ 0 w 38"/>
                    <a:gd name="T1" fmla="*/ 22 h 22"/>
                    <a:gd name="T2" fmla="*/ 0 w 38"/>
                    <a:gd name="T3" fmla="*/ 16 h 22"/>
                    <a:gd name="T4" fmla="*/ 4 w 38"/>
                    <a:gd name="T5" fmla="*/ 16 h 22"/>
                    <a:gd name="T6" fmla="*/ 5 w 38"/>
                    <a:gd name="T7" fmla="*/ 16 h 22"/>
                    <a:gd name="T8" fmla="*/ 7 w 38"/>
                    <a:gd name="T9" fmla="*/ 16 h 22"/>
                    <a:gd name="T10" fmla="*/ 5 w 38"/>
                    <a:gd name="T11" fmla="*/ 14 h 22"/>
                    <a:gd name="T12" fmla="*/ 4 w 38"/>
                    <a:gd name="T13" fmla="*/ 14 h 22"/>
                    <a:gd name="T14" fmla="*/ 2 w 38"/>
                    <a:gd name="T15" fmla="*/ 14 h 22"/>
                    <a:gd name="T16" fmla="*/ 2 w 38"/>
                    <a:gd name="T17" fmla="*/ 12 h 22"/>
                    <a:gd name="T18" fmla="*/ 0 w 38"/>
                    <a:gd name="T19" fmla="*/ 10 h 22"/>
                    <a:gd name="T20" fmla="*/ 0 w 38"/>
                    <a:gd name="T21" fmla="*/ 10 h 22"/>
                    <a:gd name="T22" fmla="*/ 0 w 38"/>
                    <a:gd name="T23" fmla="*/ 10 h 22"/>
                    <a:gd name="T24" fmla="*/ 0 w 38"/>
                    <a:gd name="T25" fmla="*/ 8 h 22"/>
                    <a:gd name="T26" fmla="*/ 0 w 38"/>
                    <a:gd name="T27" fmla="*/ 6 h 22"/>
                    <a:gd name="T28" fmla="*/ 0 w 38"/>
                    <a:gd name="T29" fmla="*/ 6 h 22"/>
                    <a:gd name="T30" fmla="*/ 2 w 38"/>
                    <a:gd name="T31" fmla="*/ 4 h 22"/>
                    <a:gd name="T32" fmla="*/ 4 w 38"/>
                    <a:gd name="T33" fmla="*/ 2 h 22"/>
                    <a:gd name="T34" fmla="*/ 5 w 38"/>
                    <a:gd name="T35" fmla="*/ 2 h 22"/>
                    <a:gd name="T36" fmla="*/ 7 w 38"/>
                    <a:gd name="T37" fmla="*/ 2 h 22"/>
                    <a:gd name="T38" fmla="*/ 11 w 38"/>
                    <a:gd name="T39" fmla="*/ 0 h 22"/>
                    <a:gd name="T40" fmla="*/ 14 w 38"/>
                    <a:gd name="T41" fmla="*/ 0 h 22"/>
                    <a:gd name="T42" fmla="*/ 20 w 38"/>
                    <a:gd name="T43" fmla="*/ 0 h 22"/>
                    <a:gd name="T44" fmla="*/ 27 w 38"/>
                    <a:gd name="T45" fmla="*/ 0 h 22"/>
                    <a:gd name="T46" fmla="*/ 32 w 38"/>
                    <a:gd name="T47" fmla="*/ 0 h 22"/>
                    <a:gd name="T48" fmla="*/ 38 w 38"/>
                    <a:gd name="T49" fmla="*/ 0 h 22"/>
                    <a:gd name="T50" fmla="*/ 38 w 38"/>
                    <a:gd name="T51" fmla="*/ 2 h 22"/>
                    <a:gd name="T52" fmla="*/ 38 w 38"/>
                    <a:gd name="T53" fmla="*/ 4 h 22"/>
                    <a:gd name="T54" fmla="*/ 38 w 38"/>
                    <a:gd name="T55" fmla="*/ 8 h 22"/>
                    <a:gd name="T56" fmla="*/ 34 w 38"/>
                    <a:gd name="T57" fmla="*/ 8 h 22"/>
                    <a:gd name="T58" fmla="*/ 29 w 38"/>
                    <a:gd name="T59" fmla="*/ 8 h 22"/>
                    <a:gd name="T60" fmla="*/ 18 w 38"/>
                    <a:gd name="T61" fmla="*/ 8 h 22"/>
                    <a:gd name="T62" fmla="*/ 16 w 38"/>
                    <a:gd name="T63" fmla="*/ 8 h 22"/>
                    <a:gd name="T64" fmla="*/ 14 w 38"/>
                    <a:gd name="T65" fmla="*/ 8 h 22"/>
                    <a:gd name="T66" fmla="*/ 13 w 38"/>
                    <a:gd name="T67" fmla="*/ 8 h 22"/>
                    <a:gd name="T68" fmla="*/ 13 w 38"/>
                    <a:gd name="T69" fmla="*/ 10 h 22"/>
                    <a:gd name="T70" fmla="*/ 11 w 38"/>
                    <a:gd name="T71" fmla="*/ 10 h 22"/>
                    <a:gd name="T72" fmla="*/ 11 w 38"/>
                    <a:gd name="T73" fmla="*/ 10 h 22"/>
                    <a:gd name="T74" fmla="*/ 11 w 38"/>
                    <a:gd name="T75" fmla="*/ 10 h 22"/>
                    <a:gd name="T76" fmla="*/ 11 w 38"/>
                    <a:gd name="T77" fmla="*/ 12 h 22"/>
                    <a:gd name="T78" fmla="*/ 11 w 38"/>
                    <a:gd name="T79" fmla="*/ 12 h 22"/>
                    <a:gd name="T80" fmla="*/ 11 w 38"/>
                    <a:gd name="T81" fmla="*/ 14 h 22"/>
                    <a:gd name="T82" fmla="*/ 11 w 38"/>
                    <a:gd name="T83" fmla="*/ 14 h 22"/>
                    <a:gd name="T84" fmla="*/ 13 w 38"/>
                    <a:gd name="T85" fmla="*/ 14 h 22"/>
                    <a:gd name="T86" fmla="*/ 16 w 38"/>
                    <a:gd name="T87" fmla="*/ 14 h 22"/>
                    <a:gd name="T88" fmla="*/ 18 w 38"/>
                    <a:gd name="T89" fmla="*/ 14 h 22"/>
                    <a:gd name="T90" fmla="*/ 20 w 38"/>
                    <a:gd name="T91" fmla="*/ 14 h 22"/>
                    <a:gd name="T92" fmla="*/ 25 w 38"/>
                    <a:gd name="T93" fmla="*/ 14 h 22"/>
                    <a:gd name="T94" fmla="*/ 29 w 38"/>
                    <a:gd name="T95" fmla="*/ 14 h 22"/>
                    <a:gd name="T96" fmla="*/ 38 w 38"/>
                    <a:gd name="T97" fmla="*/ 14 h 22"/>
                    <a:gd name="T98" fmla="*/ 38 w 38"/>
                    <a:gd name="T99" fmla="*/ 16 h 22"/>
                    <a:gd name="T100" fmla="*/ 38 w 38"/>
                    <a:gd name="T101" fmla="*/ 18 h 22"/>
                    <a:gd name="T102" fmla="*/ 38 w 38"/>
                    <a:gd name="T103" fmla="*/ 22 h 22"/>
                    <a:gd name="T104" fmla="*/ 0 w 38"/>
                    <a:gd name="T105" fmla="*/ 22 h 2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8"/>
                    <a:gd name="T160" fmla="*/ 0 h 22"/>
                    <a:gd name="T161" fmla="*/ 38 w 38"/>
                    <a:gd name="T162" fmla="*/ 22 h 2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8" h="22">
                      <a:moveTo>
                        <a:pt x="0" y="22"/>
                      </a:move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8"/>
                      </a:lnTo>
                      <a:lnTo>
                        <a:pt x="34" y="8"/>
                      </a:lnTo>
                      <a:lnTo>
                        <a:pt x="29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5" y="14"/>
                      </a:lnTo>
                      <a:lnTo>
                        <a:pt x="29" y="14"/>
                      </a:lnTo>
                      <a:lnTo>
                        <a:pt x="38" y="14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8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9" name="Freeform 687"/>
                <p:cNvSpPr>
                  <a:spLocks noEditPoints="1"/>
                </p:cNvSpPr>
                <p:nvPr/>
              </p:nvSpPr>
              <p:spPr bwMode="auto">
                <a:xfrm>
                  <a:off x="4326" y="2088"/>
                  <a:ext cx="39" cy="25"/>
                </a:xfrm>
                <a:custGeom>
                  <a:avLst/>
                  <a:gdLst>
                    <a:gd name="T0" fmla="*/ 23 w 39"/>
                    <a:gd name="T1" fmla="*/ 4 h 25"/>
                    <a:gd name="T2" fmla="*/ 23 w 39"/>
                    <a:gd name="T3" fmla="*/ 13 h 25"/>
                    <a:gd name="T4" fmla="*/ 29 w 39"/>
                    <a:gd name="T5" fmla="*/ 17 h 25"/>
                    <a:gd name="T6" fmla="*/ 30 w 39"/>
                    <a:gd name="T7" fmla="*/ 15 h 25"/>
                    <a:gd name="T8" fmla="*/ 30 w 39"/>
                    <a:gd name="T9" fmla="*/ 13 h 25"/>
                    <a:gd name="T10" fmla="*/ 30 w 39"/>
                    <a:gd name="T11" fmla="*/ 13 h 25"/>
                    <a:gd name="T12" fmla="*/ 30 w 39"/>
                    <a:gd name="T13" fmla="*/ 11 h 25"/>
                    <a:gd name="T14" fmla="*/ 29 w 39"/>
                    <a:gd name="T15" fmla="*/ 11 h 25"/>
                    <a:gd name="T16" fmla="*/ 27 w 39"/>
                    <a:gd name="T17" fmla="*/ 9 h 25"/>
                    <a:gd name="T18" fmla="*/ 29 w 39"/>
                    <a:gd name="T19" fmla="*/ 4 h 25"/>
                    <a:gd name="T20" fmla="*/ 29 w 39"/>
                    <a:gd name="T21" fmla="*/ 0 h 25"/>
                    <a:gd name="T22" fmla="*/ 36 w 39"/>
                    <a:gd name="T23" fmla="*/ 4 h 25"/>
                    <a:gd name="T24" fmla="*/ 38 w 39"/>
                    <a:gd name="T25" fmla="*/ 7 h 25"/>
                    <a:gd name="T26" fmla="*/ 39 w 39"/>
                    <a:gd name="T27" fmla="*/ 11 h 25"/>
                    <a:gd name="T28" fmla="*/ 39 w 39"/>
                    <a:gd name="T29" fmla="*/ 15 h 25"/>
                    <a:gd name="T30" fmla="*/ 39 w 39"/>
                    <a:gd name="T31" fmla="*/ 19 h 25"/>
                    <a:gd name="T32" fmla="*/ 34 w 39"/>
                    <a:gd name="T33" fmla="*/ 21 h 25"/>
                    <a:gd name="T34" fmla="*/ 30 w 39"/>
                    <a:gd name="T35" fmla="*/ 23 h 25"/>
                    <a:gd name="T36" fmla="*/ 25 w 39"/>
                    <a:gd name="T37" fmla="*/ 25 h 25"/>
                    <a:gd name="T38" fmla="*/ 14 w 39"/>
                    <a:gd name="T39" fmla="*/ 25 h 25"/>
                    <a:gd name="T40" fmla="*/ 9 w 39"/>
                    <a:gd name="T41" fmla="*/ 25 h 25"/>
                    <a:gd name="T42" fmla="*/ 4 w 39"/>
                    <a:gd name="T43" fmla="*/ 21 h 25"/>
                    <a:gd name="T44" fmla="*/ 0 w 39"/>
                    <a:gd name="T45" fmla="*/ 17 h 25"/>
                    <a:gd name="T46" fmla="*/ 0 w 39"/>
                    <a:gd name="T47" fmla="*/ 11 h 25"/>
                    <a:gd name="T48" fmla="*/ 2 w 39"/>
                    <a:gd name="T49" fmla="*/ 7 h 25"/>
                    <a:gd name="T50" fmla="*/ 7 w 39"/>
                    <a:gd name="T51" fmla="*/ 2 h 25"/>
                    <a:gd name="T52" fmla="*/ 13 w 39"/>
                    <a:gd name="T53" fmla="*/ 0 h 25"/>
                    <a:gd name="T54" fmla="*/ 18 w 39"/>
                    <a:gd name="T55" fmla="*/ 0 h 25"/>
                    <a:gd name="T56" fmla="*/ 22 w 39"/>
                    <a:gd name="T57" fmla="*/ 0 h 25"/>
                    <a:gd name="T58" fmla="*/ 23 w 39"/>
                    <a:gd name="T59" fmla="*/ 0 h 25"/>
                    <a:gd name="T60" fmla="*/ 23 w 39"/>
                    <a:gd name="T61" fmla="*/ 0 h 25"/>
                    <a:gd name="T62" fmla="*/ 14 w 39"/>
                    <a:gd name="T63" fmla="*/ 9 h 25"/>
                    <a:gd name="T64" fmla="*/ 11 w 39"/>
                    <a:gd name="T65" fmla="*/ 9 h 25"/>
                    <a:gd name="T66" fmla="*/ 9 w 39"/>
                    <a:gd name="T67" fmla="*/ 11 h 25"/>
                    <a:gd name="T68" fmla="*/ 7 w 39"/>
                    <a:gd name="T69" fmla="*/ 13 h 25"/>
                    <a:gd name="T70" fmla="*/ 7 w 39"/>
                    <a:gd name="T71" fmla="*/ 15 h 25"/>
                    <a:gd name="T72" fmla="*/ 9 w 39"/>
                    <a:gd name="T73" fmla="*/ 15 h 25"/>
                    <a:gd name="T74" fmla="*/ 16 w 39"/>
                    <a:gd name="T75" fmla="*/ 17 h 25"/>
                    <a:gd name="T76" fmla="*/ 16 w 39"/>
                    <a:gd name="T77" fmla="*/ 13 h 25"/>
                    <a:gd name="T78" fmla="*/ 16 w 39"/>
                    <a:gd name="T79" fmla="*/ 9 h 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25"/>
                    <a:gd name="T122" fmla="*/ 39 w 39"/>
                    <a:gd name="T123" fmla="*/ 25 h 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25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9"/>
                      </a:lnTo>
                      <a:lnTo>
                        <a:pt x="23" y="13"/>
                      </a:lnTo>
                      <a:lnTo>
                        <a:pt x="23" y="17"/>
                      </a:lnTo>
                      <a:lnTo>
                        <a:pt x="29" y="17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9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8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8" y="19"/>
                      </a:lnTo>
                      <a:lnTo>
                        <a:pt x="34" y="21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9" y="25"/>
                      </a:lnTo>
                      <a:lnTo>
                        <a:pt x="25" y="25"/>
                      </a:lnTo>
                      <a:lnTo>
                        <a:pt x="20" y="25"/>
                      </a:lnTo>
                      <a:lnTo>
                        <a:pt x="14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9"/>
                      </a:move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7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0" name="Freeform 688"/>
                <p:cNvSpPr>
                  <a:spLocks noEditPoints="1"/>
                </p:cNvSpPr>
                <p:nvPr/>
              </p:nvSpPr>
              <p:spPr bwMode="auto">
                <a:xfrm>
                  <a:off x="4146" y="2827"/>
                  <a:ext cx="53" cy="23"/>
                </a:xfrm>
                <a:custGeom>
                  <a:avLst/>
                  <a:gdLst>
                    <a:gd name="T0" fmla="*/ 21 w 53"/>
                    <a:gd name="T1" fmla="*/ 23 h 23"/>
                    <a:gd name="T2" fmla="*/ 11 w 53"/>
                    <a:gd name="T3" fmla="*/ 23 h 23"/>
                    <a:gd name="T4" fmla="*/ 3 w 53"/>
                    <a:gd name="T5" fmla="*/ 19 h 23"/>
                    <a:gd name="T6" fmla="*/ 0 w 53"/>
                    <a:gd name="T7" fmla="*/ 15 h 23"/>
                    <a:gd name="T8" fmla="*/ 0 w 53"/>
                    <a:gd name="T9" fmla="*/ 11 h 23"/>
                    <a:gd name="T10" fmla="*/ 3 w 53"/>
                    <a:gd name="T11" fmla="*/ 7 h 23"/>
                    <a:gd name="T12" fmla="*/ 11 w 53"/>
                    <a:gd name="T13" fmla="*/ 3 h 23"/>
                    <a:gd name="T14" fmla="*/ 21 w 53"/>
                    <a:gd name="T15" fmla="*/ 0 h 23"/>
                    <a:gd name="T16" fmla="*/ 30 w 53"/>
                    <a:gd name="T17" fmla="*/ 0 h 23"/>
                    <a:gd name="T18" fmla="*/ 37 w 53"/>
                    <a:gd name="T19" fmla="*/ 3 h 23"/>
                    <a:gd name="T20" fmla="*/ 44 w 53"/>
                    <a:gd name="T21" fmla="*/ 3 h 23"/>
                    <a:gd name="T22" fmla="*/ 48 w 53"/>
                    <a:gd name="T23" fmla="*/ 5 h 23"/>
                    <a:gd name="T24" fmla="*/ 52 w 53"/>
                    <a:gd name="T25" fmla="*/ 11 h 23"/>
                    <a:gd name="T26" fmla="*/ 53 w 53"/>
                    <a:gd name="T27" fmla="*/ 13 h 23"/>
                    <a:gd name="T28" fmla="*/ 53 w 53"/>
                    <a:gd name="T29" fmla="*/ 17 h 23"/>
                    <a:gd name="T30" fmla="*/ 50 w 53"/>
                    <a:gd name="T31" fmla="*/ 19 h 23"/>
                    <a:gd name="T32" fmla="*/ 46 w 53"/>
                    <a:gd name="T33" fmla="*/ 21 h 23"/>
                    <a:gd name="T34" fmla="*/ 43 w 53"/>
                    <a:gd name="T35" fmla="*/ 21 h 23"/>
                    <a:gd name="T36" fmla="*/ 36 w 53"/>
                    <a:gd name="T37" fmla="*/ 23 h 23"/>
                    <a:gd name="T38" fmla="*/ 27 w 53"/>
                    <a:gd name="T39" fmla="*/ 23 h 23"/>
                    <a:gd name="T40" fmla="*/ 27 w 53"/>
                    <a:gd name="T41" fmla="*/ 17 h 23"/>
                    <a:gd name="T42" fmla="*/ 34 w 53"/>
                    <a:gd name="T43" fmla="*/ 17 h 23"/>
                    <a:gd name="T44" fmla="*/ 37 w 53"/>
                    <a:gd name="T45" fmla="*/ 15 h 23"/>
                    <a:gd name="T46" fmla="*/ 41 w 53"/>
                    <a:gd name="T47" fmla="*/ 15 h 23"/>
                    <a:gd name="T48" fmla="*/ 41 w 53"/>
                    <a:gd name="T49" fmla="*/ 13 h 23"/>
                    <a:gd name="T50" fmla="*/ 41 w 53"/>
                    <a:gd name="T51" fmla="*/ 11 h 23"/>
                    <a:gd name="T52" fmla="*/ 37 w 53"/>
                    <a:gd name="T53" fmla="*/ 9 h 23"/>
                    <a:gd name="T54" fmla="*/ 34 w 53"/>
                    <a:gd name="T55" fmla="*/ 9 h 23"/>
                    <a:gd name="T56" fmla="*/ 27 w 53"/>
                    <a:gd name="T57" fmla="*/ 9 h 23"/>
                    <a:gd name="T58" fmla="*/ 19 w 53"/>
                    <a:gd name="T59" fmla="*/ 9 h 23"/>
                    <a:gd name="T60" fmla="*/ 16 w 53"/>
                    <a:gd name="T61" fmla="*/ 9 h 23"/>
                    <a:gd name="T62" fmla="*/ 12 w 53"/>
                    <a:gd name="T63" fmla="*/ 11 h 23"/>
                    <a:gd name="T64" fmla="*/ 12 w 53"/>
                    <a:gd name="T65" fmla="*/ 13 h 23"/>
                    <a:gd name="T66" fmla="*/ 12 w 53"/>
                    <a:gd name="T67" fmla="*/ 15 h 23"/>
                    <a:gd name="T68" fmla="*/ 16 w 53"/>
                    <a:gd name="T69" fmla="*/ 15 h 23"/>
                    <a:gd name="T70" fmla="*/ 19 w 53"/>
                    <a:gd name="T71" fmla="*/ 17 h 23"/>
                    <a:gd name="T72" fmla="*/ 27 w 53"/>
                    <a:gd name="T73" fmla="*/ 17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3"/>
                    <a:gd name="T112" fmla="*/ 0 h 23"/>
                    <a:gd name="T113" fmla="*/ 53 w 53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3" h="23">
                      <a:moveTo>
                        <a:pt x="27" y="23"/>
                      </a:moveTo>
                      <a:lnTo>
                        <a:pt x="21" y="23"/>
                      </a:lnTo>
                      <a:lnTo>
                        <a:pt x="16" y="23"/>
                      </a:lnTo>
                      <a:lnTo>
                        <a:pt x="11" y="23"/>
                      </a:lnTo>
                      <a:lnTo>
                        <a:pt x="7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6" y="3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7" y="3"/>
                      </a:lnTo>
                      <a:lnTo>
                        <a:pt x="41" y="3"/>
                      </a:lnTo>
                      <a:lnTo>
                        <a:pt x="44" y="3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50" y="7"/>
                      </a:lnTo>
                      <a:lnTo>
                        <a:pt x="52" y="11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3" y="15"/>
                      </a:lnTo>
                      <a:lnTo>
                        <a:pt x="53" y="17"/>
                      </a:lnTo>
                      <a:lnTo>
                        <a:pt x="52" y="17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6" y="21"/>
                      </a:lnTo>
                      <a:lnTo>
                        <a:pt x="44" y="21"/>
                      </a:lnTo>
                      <a:lnTo>
                        <a:pt x="43" y="21"/>
                      </a:lnTo>
                      <a:lnTo>
                        <a:pt x="39" y="23"/>
                      </a:lnTo>
                      <a:lnTo>
                        <a:pt x="36" y="23"/>
                      </a:lnTo>
                      <a:lnTo>
                        <a:pt x="27" y="23"/>
                      </a:lnTo>
                      <a:close/>
                      <a:moveTo>
                        <a:pt x="27" y="17"/>
                      </a:moveTo>
                      <a:lnTo>
                        <a:pt x="30" y="17"/>
                      </a:lnTo>
                      <a:lnTo>
                        <a:pt x="34" y="17"/>
                      </a:lnTo>
                      <a:lnTo>
                        <a:pt x="36" y="17"/>
                      </a:lnTo>
                      <a:lnTo>
                        <a:pt x="37" y="15"/>
                      </a:lnTo>
                      <a:lnTo>
                        <a:pt x="39" y="15"/>
                      </a:lnTo>
                      <a:lnTo>
                        <a:pt x="41" y="15"/>
                      </a:lnTo>
                      <a:lnTo>
                        <a:pt x="41" y="13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4" y="9"/>
                      </a:lnTo>
                      <a:lnTo>
                        <a:pt x="30" y="9"/>
                      </a:lnTo>
                      <a:lnTo>
                        <a:pt x="27" y="9"/>
                      </a:lnTo>
                      <a:lnTo>
                        <a:pt x="23" y="9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8" y="17"/>
                      </a:lnTo>
                      <a:lnTo>
                        <a:pt x="19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1" name="Freeform 689"/>
                <p:cNvSpPr>
                  <a:spLocks/>
                </p:cNvSpPr>
                <p:nvPr/>
              </p:nvSpPr>
              <p:spPr bwMode="auto">
                <a:xfrm>
                  <a:off x="4160" y="2791"/>
                  <a:ext cx="39" cy="16"/>
                </a:xfrm>
                <a:custGeom>
                  <a:avLst/>
                  <a:gdLst>
                    <a:gd name="T0" fmla="*/ 25 w 39"/>
                    <a:gd name="T1" fmla="*/ 2 h 16"/>
                    <a:gd name="T2" fmla="*/ 25 w 39"/>
                    <a:gd name="T3" fmla="*/ 0 h 16"/>
                    <a:gd name="T4" fmla="*/ 27 w 39"/>
                    <a:gd name="T5" fmla="*/ 0 h 16"/>
                    <a:gd name="T6" fmla="*/ 32 w 39"/>
                    <a:gd name="T7" fmla="*/ 0 h 16"/>
                    <a:gd name="T8" fmla="*/ 36 w 39"/>
                    <a:gd name="T9" fmla="*/ 2 h 16"/>
                    <a:gd name="T10" fmla="*/ 38 w 39"/>
                    <a:gd name="T11" fmla="*/ 4 h 16"/>
                    <a:gd name="T12" fmla="*/ 39 w 39"/>
                    <a:gd name="T13" fmla="*/ 6 h 16"/>
                    <a:gd name="T14" fmla="*/ 39 w 39"/>
                    <a:gd name="T15" fmla="*/ 8 h 16"/>
                    <a:gd name="T16" fmla="*/ 39 w 39"/>
                    <a:gd name="T17" fmla="*/ 10 h 16"/>
                    <a:gd name="T18" fmla="*/ 38 w 39"/>
                    <a:gd name="T19" fmla="*/ 12 h 16"/>
                    <a:gd name="T20" fmla="*/ 36 w 39"/>
                    <a:gd name="T21" fmla="*/ 14 h 16"/>
                    <a:gd name="T22" fmla="*/ 32 w 39"/>
                    <a:gd name="T23" fmla="*/ 14 h 16"/>
                    <a:gd name="T24" fmla="*/ 30 w 39"/>
                    <a:gd name="T25" fmla="*/ 16 h 16"/>
                    <a:gd name="T26" fmla="*/ 27 w 39"/>
                    <a:gd name="T27" fmla="*/ 16 h 16"/>
                    <a:gd name="T28" fmla="*/ 20 w 39"/>
                    <a:gd name="T29" fmla="*/ 16 h 16"/>
                    <a:gd name="T30" fmla="*/ 13 w 39"/>
                    <a:gd name="T31" fmla="*/ 16 h 16"/>
                    <a:gd name="T32" fmla="*/ 9 w 39"/>
                    <a:gd name="T33" fmla="*/ 16 h 16"/>
                    <a:gd name="T34" fmla="*/ 7 w 39"/>
                    <a:gd name="T35" fmla="*/ 14 h 16"/>
                    <a:gd name="T36" fmla="*/ 4 w 39"/>
                    <a:gd name="T37" fmla="*/ 14 h 16"/>
                    <a:gd name="T38" fmla="*/ 2 w 39"/>
                    <a:gd name="T39" fmla="*/ 12 h 16"/>
                    <a:gd name="T40" fmla="*/ 0 w 39"/>
                    <a:gd name="T41" fmla="*/ 10 h 16"/>
                    <a:gd name="T42" fmla="*/ 0 w 39"/>
                    <a:gd name="T43" fmla="*/ 10 h 16"/>
                    <a:gd name="T44" fmla="*/ 0 w 39"/>
                    <a:gd name="T45" fmla="*/ 6 h 16"/>
                    <a:gd name="T46" fmla="*/ 4 w 39"/>
                    <a:gd name="T47" fmla="*/ 2 h 16"/>
                    <a:gd name="T48" fmla="*/ 7 w 39"/>
                    <a:gd name="T49" fmla="*/ 0 h 16"/>
                    <a:gd name="T50" fmla="*/ 14 w 39"/>
                    <a:gd name="T51" fmla="*/ 2 h 16"/>
                    <a:gd name="T52" fmla="*/ 14 w 39"/>
                    <a:gd name="T53" fmla="*/ 4 h 16"/>
                    <a:gd name="T54" fmla="*/ 13 w 39"/>
                    <a:gd name="T55" fmla="*/ 6 h 16"/>
                    <a:gd name="T56" fmla="*/ 13 w 39"/>
                    <a:gd name="T57" fmla="*/ 6 h 16"/>
                    <a:gd name="T58" fmla="*/ 11 w 39"/>
                    <a:gd name="T59" fmla="*/ 6 h 16"/>
                    <a:gd name="T60" fmla="*/ 11 w 39"/>
                    <a:gd name="T61" fmla="*/ 8 h 16"/>
                    <a:gd name="T62" fmla="*/ 11 w 39"/>
                    <a:gd name="T63" fmla="*/ 10 h 16"/>
                    <a:gd name="T64" fmla="*/ 13 w 39"/>
                    <a:gd name="T65" fmla="*/ 10 h 16"/>
                    <a:gd name="T66" fmla="*/ 18 w 39"/>
                    <a:gd name="T67" fmla="*/ 10 h 16"/>
                    <a:gd name="T68" fmla="*/ 22 w 39"/>
                    <a:gd name="T69" fmla="*/ 10 h 16"/>
                    <a:gd name="T70" fmla="*/ 27 w 39"/>
                    <a:gd name="T71" fmla="*/ 10 h 16"/>
                    <a:gd name="T72" fmla="*/ 29 w 39"/>
                    <a:gd name="T73" fmla="*/ 10 h 16"/>
                    <a:gd name="T74" fmla="*/ 30 w 39"/>
                    <a:gd name="T75" fmla="*/ 8 h 16"/>
                    <a:gd name="T76" fmla="*/ 30 w 39"/>
                    <a:gd name="T77" fmla="*/ 6 h 16"/>
                    <a:gd name="T78" fmla="*/ 29 w 39"/>
                    <a:gd name="T79" fmla="*/ 6 h 16"/>
                    <a:gd name="T80" fmla="*/ 27 w 39"/>
                    <a:gd name="T81" fmla="*/ 6 h 16"/>
                    <a:gd name="T82" fmla="*/ 23 w 39"/>
                    <a:gd name="T83" fmla="*/ 4 h 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16"/>
                    <a:gd name="T128" fmla="*/ 39 w 39"/>
                    <a:gd name="T129" fmla="*/ 16 h 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16">
                      <a:moveTo>
                        <a:pt x="23" y="4"/>
                      </a:move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8" y="12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0" y="8"/>
                      </a:ln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2" name="Freeform 690"/>
                <p:cNvSpPr>
                  <a:spLocks/>
                </p:cNvSpPr>
                <p:nvPr/>
              </p:nvSpPr>
              <p:spPr bwMode="auto">
                <a:xfrm>
                  <a:off x="4148" y="2762"/>
                  <a:ext cx="51" cy="12"/>
                </a:xfrm>
                <a:custGeom>
                  <a:avLst/>
                  <a:gdLst>
                    <a:gd name="T0" fmla="*/ 3 w 51"/>
                    <a:gd name="T1" fmla="*/ 4 h 12"/>
                    <a:gd name="T2" fmla="*/ 14 w 51"/>
                    <a:gd name="T3" fmla="*/ 4 h 12"/>
                    <a:gd name="T4" fmla="*/ 14 w 51"/>
                    <a:gd name="T5" fmla="*/ 2 h 12"/>
                    <a:gd name="T6" fmla="*/ 14 w 51"/>
                    <a:gd name="T7" fmla="*/ 0 h 12"/>
                    <a:gd name="T8" fmla="*/ 19 w 51"/>
                    <a:gd name="T9" fmla="*/ 0 h 12"/>
                    <a:gd name="T10" fmla="*/ 23 w 51"/>
                    <a:gd name="T11" fmla="*/ 0 h 12"/>
                    <a:gd name="T12" fmla="*/ 23 w 51"/>
                    <a:gd name="T13" fmla="*/ 2 h 12"/>
                    <a:gd name="T14" fmla="*/ 23 w 51"/>
                    <a:gd name="T15" fmla="*/ 4 h 12"/>
                    <a:gd name="T16" fmla="*/ 30 w 51"/>
                    <a:gd name="T17" fmla="*/ 4 h 12"/>
                    <a:gd name="T18" fmla="*/ 37 w 51"/>
                    <a:gd name="T19" fmla="*/ 4 h 12"/>
                    <a:gd name="T20" fmla="*/ 39 w 51"/>
                    <a:gd name="T21" fmla="*/ 4 h 12"/>
                    <a:gd name="T22" fmla="*/ 41 w 51"/>
                    <a:gd name="T23" fmla="*/ 2 h 12"/>
                    <a:gd name="T24" fmla="*/ 41 w 51"/>
                    <a:gd name="T25" fmla="*/ 2 h 12"/>
                    <a:gd name="T26" fmla="*/ 41 w 51"/>
                    <a:gd name="T27" fmla="*/ 0 h 12"/>
                    <a:gd name="T28" fmla="*/ 46 w 51"/>
                    <a:gd name="T29" fmla="*/ 0 h 12"/>
                    <a:gd name="T30" fmla="*/ 50 w 51"/>
                    <a:gd name="T31" fmla="*/ 0 h 12"/>
                    <a:gd name="T32" fmla="*/ 51 w 51"/>
                    <a:gd name="T33" fmla="*/ 2 h 12"/>
                    <a:gd name="T34" fmla="*/ 51 w 51"/>
                    <a:gd name="T35" fmla="*/ 4 h 12"/>
                    <a:gd name="T36" fmla="*/ 51 w 51"/>
                    <a:gd name="T37" fmla="*/ 6 h 12"/>
                    <a:gd name="T38" fmla="*/ 50 w 51"/>
                    <a:gd name="T39" fmla="*/ 6 h 12"/>
                    <a:gd name="T40" fmla="*/ 48 w 51"/>
                    <a:gd name="T41" fmla="*/ 8 h 12"/>
                    <a:gd name="T42" fmla="*/ 44 w 51"/>
                    <a:gd name="T43" fmla="*/ 8 h 12"/>
                    <a:gd name="T44" fmla="*/ 37 w 51"/>
                    <a:gd name="T45" fmla="*/ 8 h 12"/>
                    <a:gd name="T46" fmla="*/ 30 w 51"/>
                    <a:gd name="T47" fmla="*/ 8 h 12"/>
                    <a:gd name="T48" fmla="*/ 23 w 51"/>
                    <a:gd name="T49" fmla="*/ 8 h 12"/>
                    <a:gd name="T50" fmla="*/ 23 w 51"/>
                    <a:gd name="T51" fmla="*/ 10 h 12"/>
                    <a:gd name="T52" fmla="*/ 23 w 51"/>
                    <a:gd name="T53" fmla="*/ 12 h 12"/>
                    <a:gd name="T54" fmla="*/ 19 w 51"/>
                    <a:gd name="T55" fmla="*/ 12 h 12"/>
                    <a:gd name="T56" fmla="*/ 14 w 51"/>
                    <a:gd name="T57" fmla="*/ 12 h 12"/>
                    <a:gd name="T58" fmla="*/ 14 w 51"/>
                    <a:gd name="T59" fmla="*/ 10 h 12"/>
                    <a:gd name="T60" fmla="*/ 14 w 51"/>
                    <a:gd name="T61" fmla="*/ 8 h 12"/>
                    <a:gd name="T62" fmla="*/ 10 w 51"/>
                    <a:gd name="T63" fmla="*/ 8 h 12"/>
                    <a:gd name="T64" fmla="*/ 5 w 51"/>
                    <a:gd name="T65" fmla="*/ 8 h 12"/>
                    <a:gd name="T66" fmla="*/ 0 w 51"/>
                    <a:gd name="T67" fmla="*/ 4 h 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1"/>
                    <a:gd name="T103" fmla="*/ 0 h 12"/>
                    <a:gd name="T104" fmla="*/ 51 w 51"/>
                    <a:gd name="T105" fmla="*/ 12 h 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1" h="12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7" y="4"/>
                      </a:lnTo>
                      <a:lnTo>
                        <a:pt x="39" y="4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1" y="6"/>
                      </a:lnTo>
                      <a:lnTo>
                        <a:pt x="50" y="6"/>
                      </a:lnTo>
                      <a:lnTo>
                        <a:pt x="50" y="8"/>
                      </a:lnTo>
                      <a:lnTo>
                        <a:pt x="48" y="8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42" y="8"/>
                      </a:lnTo>
                      <a:lnTo>
                        <a:pt x="37" y="8"/>
                      </a:lnTo>
                      <a:lnTo>
                        <a:pt x="34" y="8"/>
                      </a:lnTo>
                      <a:lnTo>
                        <a:pt x="30" y="8"/>
                      </a:lnTo>
                      <a:lnTo>
                        <a:pt x="26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3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3" name="Freeform 691"/>
                <p:cNvSpPr>
                  <a:spLocks noEditPoints="1"/>
                </p:cNvSpPr>
                <p:nvPr/>
              </p:nvSpPr>
              <p:spPr bwMode="auto">
                <a:xfrm>
                  <a:off x="4160" y="2733"/>
                  <a:ext cx="39" cy="17"/>
                </a:xfrm>
                <a:custGeom>
                  <a:avLst/>
                  <a:gdLst>
                    <a:gd name="T0" fmla="*/ 13 w 39"/>
                    <a:gd name="T1" fmla="*/ 17 h 17"/>
                    <a:gd name="T2" fmla="*/ 9 w 39"/>
                    <a:gd name="T3" fmla="*/ 17 h 17"/>
                    <a:gd name="T4" fmla="*/ 5 w 39"/>
                    <a:gd name="T5" fmla="*/ 15 h 17"/>
                    <a:gd name="T6" fmla="*/ 2 w 39"/>
                    <a:gd name="T7" fmla="*/ 15 h 17"/>
                    <a:gd name="T8" fmla="*/ 2 w 39"/>
                    <a:gd name="T9" fmla="*/ 13 h 17"/>
                    <a:gd name="T10" fmla="*/ 0 w 39"/>
                    <a:gd name="T11" fmla="*/ 13 h 17"/>
                    <a:gd name="T12" fmla="*/ 0 w 39"/>
                    <a:gd name="T13" fmla="*/ 11 h 17"/>
                    <a:gd name="T14" fmla="*/ 0 w 39"/>
                    <a:gd name="T15" fmla="*/ 8 h 17"/>
                    <a:gd name="T16" fmla="*/ 0 w 39"/>
                    <a:gd name="T17" fmla="*/ 6 h 17"/>
                    <a:gd name="T18" fmla="*/ 0 w 39"/>
                    <a:gd name="T19" fmla="*/ 4 h 17"/>
                    <a:gd name="T20" fmla="*/ 2 w 39"/>
                    <a:gd name="T21" fmla="*/ 4 h 17"/>
                    <a:gd name="T22" fmla="*/ 4 w 39"/>
                    <a:gd name="T23" fmla="*/ 2 h 17"/>
                    <a:gd name="T24" fmla="*/ 7 w 39"/>
                    <a:gd name="T25" fmla="*/ 0 h 17"/>
                    <a:gd name="T26" fmla="*/ 14 w 39"/>
                    <a:gd name="T27" fmla="*/ 0 h 17"/>
                    <a:gd name="T28" fmla="*/ 32 w 39"/>
                    <a:gd name="T29" fmla="*/ 0 h 17"/>
                    <a:gd name="T30" fmla="*/ 34 w 39"/>
                    <a:gd name="T31" fmla="*/ 0 h 17"/>
                    <a:gd name="T32" fmla="*/ 39 w 39"/>
                    <a:gd name="T33" fmla="*/ 0 h 17"/>
                    <a:gd name="T34" fmla="*/ 39 w 39"/>
                    <a:gd name="T35" fmla="*/ 4 h 17"/>
                    <a:gd name="T36" fmla="*/ 38 w 39"/>
                    <a:gd name="T37" fmla="*/ 4 h 17"/>
                    <a:gd name="T38" fmla="*/ 36 w 39"/>
                    <a:gd name="T39" fmla="*/ 4 h 17"/>
                    <a:gd name="T40" fmla="*/ 36 w 39"/>
                    <a:gd name="T41" fmla="*/ 6 h 17"/>
                    <a:gd name="T42" fmla="*/ 34 w 39"/>
                    <a:gd name="T43" fmla="*/ 6 h 17"/>
                    <a:gd name="T44" fmla="*/ 38 w 39"/>
                    <a:gd name="T45" fmla="*/ 6 h 17"/>
                    <a:gd name="T46" fmla="*/ 39 w 39"/>
                    <a:gd name="T47" fmla="*/ 8 h 17"/>
                    <a:gd name="T48" fmla="*/ 39 w 39"/>
                    <a:gd name="T49" fmla="*/ 11 h 17"/>
                    <a:gd name="T50" fmla="*/ 39 w 39"/>
                    <a:gd name="T51" fmla="*/ 13 h 17"/>
                    <a:gd name="T52" fmla="*/ 38 w 39"/>
                    <a:gd name="T53" fmla="*/ 15 h 17"/>
                    <a:gd name="T54" fmla="*/ 34 w 39"/>
                    <a:gd name="T55" fmla="*/ 17 h 17"/>
                    <a:gd name="T56" fmla="*/ 30 w 39"/>
                    <a:gd name="T57" fmla="*/ 17 h 17"/>
                    <a:gd name="T58" fmla="*/ 27 w 39"/>
                    <a:gd name="T59" fmla="*/ 17 h 17"/>
                    <a:gd name="T60" fmla="*/ 22 w 39"/>
                    <a:gd name="T61" fmla="*/ 17 h 17"/>
                    <a:gd name="T62" fmla="*/ 20 w 39"/>
                    <a:gd name="T63" fmla="*/ 15 h 17"/>
                    <a:gd name="T64" fmla="*/ 18 w 39"/>
                    <a:gd name="T65" fmla="*/ 13 h 17"/>
                    <a:gd name="T66" fmla="*/ 16 w 39"/>
                    <a:gd name="T67" fmla="*/ 11 h 17"/>
                    <a:gd name="T68" fmla="*/ 14 w 39"/>
                    <a:gd name="T69" fmla="*/ 8 h 17"/>
                    <a:gd name="T70" fmla="*/ 14 w 39"/>
                    <a:gd name="T71" fmla="*/ 6 h 17"/>
                    <a:gd name="T72" fmla="*/ 9 w 39"/>
                    <a:gd name="T73" fmla="*/ 6 h 17"/>
                    <a:gd name="T74" fmla="*/ 9 w 39"/>
                    <a:gd name="T75" fmla="*/ 6 h 17"/>
                    <a:gd name="T76" fmla="*/ 9 w 39"/>
                    <a:gd name="T77" fmla="*/ 8 h 17"/>
                    <a:gd name="T78" fmla="*/ 9 w 39"/>
                    <a:gd name="T79" fmla="*/ 11 h 17"/>
                    <a:gd name="T80" fmla="*/ 11 w 39"/>
                    <a:gd name="T81" fmla="*/ 11 h 17"/>
                    <a:gd name="T82" fmla="*/ 11 w 39"/>
                    <a:gd name="T83" fmla="*/ 11 h 17"/>
                    <a:gd name="T84" fmla="*/ 13 w 39"/>
                    <a:gd name="T85" fmla="*/ 11 h 17"/>
                    <a:gd name="T86" fmla="*/ 22 w 39"/>
                    <a:gd name="T87" fmla="*/ 6 h 17"/>
                    <a:gd name="T88" fmla="*/ 22 w 39"/>
                    <a:gd name="T89" fmla="*/ 8 h 17"/>
                    <a:gd name="T90" fmla="*/ 23 w 39"/>
                    <a:gd name="T91" fmla="*/ 11 h 17"/>
                    <a:gd name="T92" fmla="*/ 23 w 39"/>
                    <a:gd name="T93" fmla="*/ 11 h 17"/>
                    <a:gd name="T94" fmla="*/ 25 w 39"/>
                    <a:gd name="T95" fmla="*/ 11 h 17"/>
                    <a:gd name="T96" fmla="*/ 27 w 39"/>
                    <a:gd name="T97" fmla="*/ 11 h 17"/>
                    <a:gd name="T98" fmla="*/ 29 w 39"/>
                    <a:gd name="T99" fmla="*/ 11 h 17"/>
                    <a:gd name="T100" fmla="*/ 30 w 39"/>
                    <a:gd name="T101" fmla="*/ 11 h 17"/>
                    <a:gd name="T102" fmla="*/ 32 w 39"/>
                    <a:gd name="T103" fmla="*/ 11 h 17"/>
                    <a:gd name="T104" fmla="*/ 32 w 39"/>
                    <a:gd name="T105" fmla="*/ 8 h 17"/>
                    <a:gd name="T106" fmla="*/ 32 w 39"/>
                    <a:gd name="T107" fmla="*/ 8 h 17"/>
                    <a:gd name="T108" fmla="*/ 30 w 39"/>
                    <a:gd name="T109" fmla="*/ 6 h 17"/>
                    <a:gd name="T110" fmla="*/ 29 w 39"/>
                    <a:gd name="T111" fmla="*/ 6 h 17"/>
                    <a:gd name="T112" fmla="*/ 27 w 39"/>
                    <a:gd name="T113" fmla="*/ 6 h 17"/>
                    <a:gd name="T114" fmla="*/ 25 w 39"/>
                    <a:gd name="T115" fmla="*/ 6 h 17"/>
                    <a:gd name="T116" fmla="*/ 22 w 39"/>
                    <a:gd name="T117" fmla="*/ 6 h 17"/>
                    <a:gd name="T118" fmla="*/ 22 w 39"/>
                    <a:gd name="T119" fmla="*/ 6 h 1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9"/>
                    <a:gd name="T181" fmla="*/ 0 h 17"/>
                    <a:gd name="T182" fmla="*/ 39 w 39"/>
                    <a:gd name="T183" fmla="*/ 17 h 1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9" h="17">
                      <a:moveTo>
                        <a:pt x="13" y="11"/>
                      </a:move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6" y="6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6" y="15"/>
                      </a:lnTo>
                      <a:lnTo>
                        <a:pt x="34" y="17"/>
                      </a:lnTo>
                      <a:lnTo>
                        <a:pt x="32" y="17"/>
                      </a:lnTo>
                      <a:lnTo>
                        <a:pt x="30" y="17"/>
                      </a:lnTo>
                      <a:lnTo>
                        <a:pt x="29" y="17"/>
                      </a:ln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2" y="17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close/>
                      <a:moveTo>
                        <a:pt x="22" y="6"/>
                      </a:move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4" name="Freeform 692"/>
                <p:cNvSpPr>
                  <a:spLocks noEditPoints="1"/>
                </p:cNvSpPr>
                <p:nvPr/>
              </p:nvSpPr>
              <p:spPr bwMode="auto">
                <a:xfrm>
                  <a:off x="4148" y="2698"/>
                  <a:ext cx="51" cy="17"/>
                </a:xfrm>
                <a:custGeom>
                  <a:avLst/>
                  <a:gdLst>
                    <a:gd name="T0" fmla="*/ 12 w 51"/>
                    <a:gd name="T1" fmla="*/ 0 h 17"/>
                    <a:gd name="T2" fmla="*/ 51 w 51"/>
                    <a:gd name="T3" fmla="*/ 0 h 17"/>
                    <a:gd name="T4" fmla="*/ 50 w 51"/>
                    <a:gd name="T5" fmla="*/ 7 h 17"/>
                    <a:gd name="T6" fmla="*/ 44 w 51"/>
                    <a:gd name="T7" fmla="*/ 7 h 17"/>
                    <a:gd name="T8" fmla="*/ 48 w 51"/>
                    <a:gd name="T9" fmla="*/ 9 h 17"/>
                    <a:gd name="T10" fmla="*/ 50 w 51"/>
                    <a:gd name="T11" fmla="*/ 9 h 17"/>
                    <a:gd name="T12" fmla="*/ 51 w 51"/>
                    <a:gd name="T13" fmla="*/ 11 h 17"/>
                    <a:gd name="T14" fmla="*/ 51 w 51"/>
                    <a:gd name="T15" fmla="*/ 11 h 17"/>
                    <a:gd name="T16" fmla="*/ 50 w 51"/>
                    <a:gd name="T17" fmla="*/ 15 h 17"/>
                    <a:gd name="T18" fmla="*/ 46 w 51"/>
                    <a:gd name="T19" fmla="*/ 17 h 17"/>
                    <a:gd name="T20" fmla="*/ 39 w 51"/>
                    <a:gd name="T21" fmla="*/ 17 h 17"/>
                    <a:gd name="T22" fmla="*/ 26 w 51"/>
                    <a:gd name="T23" fmla="*/ 17 h 17"/>
                    <a:gd name="T24" fmla="*/ 21 w 51"/>
                    <a:gd name="T25" fmla="*/ 17 h 17"/>
                    <a:gd name="T26" fmla="*/ 16 w 51"/>
                    <a:gd name="T27" fmla="*/ 15 h 17"/>
                    <a:gd name="T28" fmla="*/ 12 w 51"/>
                    <a:gd name="T29" fmla="*/ 13 h 17"/>
                    <a:gd name="T30" fmla="*/ 12 w 51"/>
                    <a:gd name="T31" fmla="*/ 11 h 17"/>
                    <a:gd name="T32" fmla="*/ 12 w 51"/>
                    <a:gd name="T33" fmla="*/ 9 h 17"/>
                    <a:gd name="T34" fmla="*/ 14 w 51"/>
                    <a:gd name="T35" fmla="*/ 9 h 17"/>
                    <a:gd name="T36" fmla="*/ 16 w 51"/>
                    <a:gd name="T37" fmla="*/ 7 h 17"/>
                    <a:gd name="T38" fmla="*/ 12 w 51"/>
                    <a:gd name="T39" fmla="*/ 7 h 17"/>
                    <a:gd name="T40" fmla="*/ 0 w 51"/>
                    <a:gd name="T41" fmla="*/ 7 h 17"/>
                    <a:gd name="T42" fmla="*/ 0 w 51"/>
                    <a:gd name="T43" fmla="*/ 0 h 17"/>
                    <a:gd name="T44" fmla="*/ 30 w 51"/>
                    <a:gd name="T45" fmla="*/ 7 h 17"/>
                    <a:gd name="T46" fmla="*/ 25 w 51"/>
                    <a:gd name="T47" fmla="*/ 7 h 17"/>
                    <a:gd name="T48" fmla="*/ 23 w 51"/>
                    <a:gd name="T49" fmla="*/ 9 h 17"/>
                    <a:gd name="T50" fmla="*/ 23 w 51"/>
                    <a:gd name="T51" fmla="*/ 11 h 17"/>
                    <a:gd name="T52" fmla="*/ 23 w 51"/>
                    <a:gd name="T53" fmla="*/ 11 h 17"/>
                    <a:gd name="T54" fmla="*/ 28 w 51"/>
                    <a:gd name="T55" fmla="*/ 11 h 17"/>
                    <a:gd name="T56" fmla="*/ 32 w 51"/>
                    <a:gd name="T57" fmla="*/ 11 h 17"/>
                    <a:gd name="T58" fmla="*/ 35 w 51"/>
                    <a:gd name="T59" fmla="*/ 11 h 17"/>
                    <a:gd name="T60" fmla="*/ 41 w 51"/>
                    <a:gd name="T61" fmla="*/ 11 h 17"/>
                    <a:gd name="T62" fmla="*/ 41 w 51"/>
                    <a:gd name="T63" fmla="*/ 11 h 17"/>
                    <a:gd name="T64" fmla="*/ 41 w 51"/>
                    <a:gd name="T65" fmla="*/ 9 h 17"/>
                    <a:gd name="T66" fmla="*/ 39 w 51"/>
                    <a:gd name="T67" fmla="*/ 7 h 17"/>
                    <a:gd name="T68" fmla="*/ 34 w 51"/>
                    <a:gd name="T69" fmla="*/ 7 h 17"/>
                    <a:gd name="T70" fmla="*/ 32 w 51"/>
                    <a:gd name="T71" fmla="*/ 7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"/>
                    <a:gd name="T109" fmla="*/ 0 h 17"/>
                    <a:gd name="T110" fmla="*/ 51 w 51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" h="17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0"/>
                      </a:lnTo>
                      <a:lnTo>
                        <a:pt x="51" y="0"/>
                      </a:lnTo>
                      <a:lnTo>
                        <a:pt x="51" y="7"/>
                      </a:lnTo>
                      <a:lnTo>
                        <a:pt x="50" y="7"/>
                      </a:lnTo>
                      <a:lnTo>
                        <a:pt x="48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9"/>
                      </a:lnTo>
                      <a:lnTo>
                        <a:pt x="50" y="9"/>
                      </a:lnTo>
                      <a:lnTo>
                        <a:pt x="51" y="9"/>
                      </a:lnTo>
                      <a:lnTo>
                        <a:pt x="51" y="11"/>
                      </a:lnTo>
                      <a:lnTo>
                        <a:pt x="51" y="13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6" y="17"/>
                      </a:lnTo>
                      <a:lnTo>
                        <a:pt x="42" y="17"/>
                      </a:lnTo>
                      <a:lnTo>
                        <a:pt x="39" y="17"/>
                      </a:lnTo>
                      <a:lnTo>
                        <a:pt x="32" y="17"/>
                      </a:lnTo>
                      <a:lnTo>
                        <a:pt x="26" y="17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7" y="15"/>
                      </a:lnTo>
                      <a:lnTo>
                        <a:pt x="16" y="15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4" y="9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2" y="7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32" y="7"/>
                      </a:move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9" y="11"/>
                      </a:lnTo>
                      <a:lnTo>
                        <a:pt x="41" y="11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5" y="7"/>
                      </a:lnTo>
                      <a:lnTo>
                        <a:pt x="34" y="7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5" name="Freeform 693"/>
                <p:cNvSpPr>
                  <a:spLocks noEditPoints="1"/>
                </p:cNvSpPr>
                <p:nvPr/>
              </p:nvSpPr>
              <p:spPr bwMode="auto">
                <a:xfrm>
                  <a:off x="4160" y="2664"/>
                  <a:ext cx="39" cy="18"/>
                </a:xfrm>
                <a:custGeom>
                  <a:avLst/>
                  <a:gdLst>
                    <a:gd name="T0" fmla="*/ 23 w 39"/>
                    <a:gd name="T1" fmla="*/ 12 h 18"/>
                    <a:gd name="T2" fmla="*/ 27 w 39"/>
                    <a:gd name="T3" fmla="*/ 12 h 18"/>
                    <a:gd name="T4" fmla="*/ 29 w 39"/>
                    <a:gd name="T5" fmla="*/ 10 h 18"/>
                    <a:gd name="T6" fmla="*/ 30 w 39"/>
                    <a:gd name="T7" fmla="*/ 10 h 18"/>
                    <a:gd name="T8" fmla="*/ 30 w 39"/>
                    <a:gd name="T9" fmla="*/ 8 h 18"/>
                    <a:gd name="T10" fmla="*/ 30 w 39"/>
                    <a:gd name="T11" fmla="*/ 8 h 18"/>
                    <a:gd name="T12" fmla="*/ 29 w 39"/>
                    <a:gd name="T13" fmla="*/ 6 h 18"/>
                    <a:gd name="T14" fmla="*/ 29 w 39"/>
                    <a:gd name="T15" fmla="*/ 6 h 18"/>
                    <a:gd name="T16" fmla="*/ 29 w 39"/>
                    <a:gd name="T17" fmla="*/ 4 h 18"/>
                    <a:gd name="T18" fmla="*/ 29 w 39"/>
                    <a:gd name="T19" fmla="*/ 0 h 18"/>
                    <a:gd name="T20" fmla="*/ 34 w 39"/>
                    <a:gd name="T21" fmla="*/ 2 h 18"/>
                    <a:gd name="T22" fmla="*/ 38 w 39"/>
                    <a:gd name="T23" fmla="*/ 4 h 18"/>
                    <a:gd name="T24" fmla="*/ 39 w 39"/>
                    <a:gd name="T25" fmla="*/ 6 h 18"/>
                    <a:gd name="T26" fmla="*/ 39 w 39"/>
                    <a:gd name="T27" fmla="*/ 12 h 18"/>
                    <a:gd name="T28" fmla="*/ 38 w 39"/>
                    <a:gd name="T29" fmla="*/ 14 h 18"/>
                    <a:gd name="T30" fmla="*/ 34 w 39"/>
                    <a:gd name="T31" fmla="*/ 16 h 18"/>
                    <a:gd name="T32" fmla="*/ 30 w 39"/>
                    <a:gd name="T33" fmla="*/ 16 h 18"/>
                    <a:gd name="T34" fmla="*/ 25 w 39"/>
                    <a:gd name="T35" fmla="*/ 18 h 18"/>
                    <a:gd name="T36" fmla="*/ 20 w 39"/>
                    <a:gd name="T37" fmla="*/ 18 h 18"/>
                    <a:gd name="T38" fmla="*/ 13 w 39"/>
                    <a:gd name="T39" fmla="*/ 16 h 18"/>
                    <a:gd name="T40" fmla="*/ 5 w 39"/>
                    <a:gd name="T41" fmla="*/ 14 h 18"/>
                    <a:gd name="T42" fmla="*/ 2 w 39"/>
                    <a:gd name="T43" fmla="*/ 12 h 18"/>
                    <a:gd name="T44" fmla="*/ 0 w 39"/>
                    <a:gd name="T45" fmla="*/ 8 h 18"/>
                    <a:gd name="T46" fmla="*/ 2 w 39"/>
                    <a:gd name="T47" fmla="*/ 6 h 18"/>
                    <a:gd name="T48" fmla="*/ 2 w 39"/>
                    <a:gd name="T49" fmla="*/ 4 h 18"/>
                    <a:gd name="T50" fmla="*/ 5 w 39"/>
                    <a:gd name="T51" fmla="*/ 2 h 18"/>
                    <a:gd name="T52" fmla="*/ 9 w 39"/>
                    <a:gd name="T53" fmla="*/ 0 h 18"/>
                    <a:gd name="T54" fmla="*/ 18 w 39"/>
                    <a:gd name="T55" fmla="*/ 0 h 18"/>
                    <a:gd name="T56" fmla="*/ 22 w 39"/>
                    <a:gd name="T57" fmla="*/ 0 h 18"/>
                    <a:gd name="T58" fmla="*/ 23 w 39"/>
                    <a:gd name="T59" fmla="*/ 0 h 18"/>
                    <a:gd name="T60" fmla="*/ 23 w 39"/>
                    <a:gd name="T61" fmla="*/ 0 h 18"/>
                    <a:gd name="T62" fmla="*/ 11 w 39"/>
                    <a:gd name="T63" fmla="*/ 6 h 18"/>
                    <a:gd name="T64" fmla="*/ 9 w 39"/>
                    <a:gd name="T65" fmla="*/ 8 h 18"/>
                    <a:gd name="T66" fmla="*/ 9 w 39"/>
                    <a:gd name="T67" fmla="*/ 8 h 18"/>
                    <a:gd name="T68" fmla="*/ 9 w 39"/>
                    <a:gd name="T69" fmla="*/ 10 h 18"/>
                    <a:gd name="T70" fmla="*/ 11 w 39"/>
                    <a:gd name="T71" fmla="*/ 10 h 18"/>
                    <a:gd name="T72" fmla="*/ 14 w 39"/>
                    <a:gd name="T73" fmla="*/ 12 h 18"/>
                    <a:gd name="T74" fmla="*/ 16 w 39"/>
                    <a:gd name="T75" fmla="*/ 12 h 18"/>
                    <a:gd name="T76" fmla="*/ 16 w 39"/>
                    <a:gd name="T77" fmla="*/ 6 h 1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18"/>
                    <a:gd name="T119" fmla="*/ 39 w 39"/>
                    <a:gd name="T120" fmla="*/ 18 h 1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18">
                      <a:moveTo>
                        <a:pt x="23" y="0"/>
                      </a:move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0" y="18"/>
                      </a:lnTo>
                      <a:lnTo>
                        <a:pt x="16" y="18"/>
                      </a:lnTo>
                      <a:lnTo>
                        <a:pt x="13" y="16"/>
                      </a:lnTo>
                      <a:lnTo>
                        <a:pt x="9" y="16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6" name="Freeform 694"/>
                <p:cNvSpPr>
                  <a:spLocks/>
                </p:cNvSpPr>
                <p:nvPr/>
              </p:nvSpPr>
              <p:spPr bwMode="auto">
                <a:xfrm>
                  <a:off x="4160" y="2629"/>
                  <a:ext cx="39" cy="18"/>
                </a:xfrm>
                <a:custGeom>
                  <a:avLst/>
                  <a:gdLst>
                    <a:gd name="T0" fmla="*/ 25 w 39"/>
                    <a:gd name="T1" fmla="*/ 4 h 18"/>
                    <a:gd name="T2" fmla="*/ 25 w 39"/>
                    <a:gd name="T3" fmla="*/ 0 h 18"/>
                    <a:gd name="T4" fmla="*/ 29 w 39"/>
                    <a:gd name="T5" fmla="*/ 0 h 18"/>
                    <a:gd name="T6" fmla="*/ 32 w 39"/>
                    <a:gd name="T7" fmla="*/ 2 h 18"/>
                    <a:gd name="T8" fmla="*/ 36 w 39"/>
                    <a:gd name="T9" fmla="*/ 4 h 18"/>
                    <a:gd name="T10" fmla="*/ 38 w 39"/>
                    <a:gd name="T11" fmla="*/ 4 h 18"/>
                    <a:gd name="T12" fmla="*/ 39 w 39"/>
                    <a:gd name="T13" fmla="*/ 6 h 18"/>
                    <a:gd name="T14" fmla="*/ 39 w 39"/>
                    <a:gd name="T15" fmla="*/ 8 h 18"/>
                    <a:gd name="T16" fmla="*/ 39 w 39"/>
                    <a:gd name="T17" fmla="*/ 12 h 18"/>
                    <a:gd name="T18" fmla="*/ 38 w 39"/>
                    <a:gd name="T19" fmla="*/ 14 h 18"/>
                    <a:gd name="T20" fmla="*/ 34 w 39"/>
                    <a:gd name="T21" fmla="*/ 14 h 18"/>
                    <a:gd name="T22" fmla="*/ 32 w 39"/>
                    <a:gd name="T23" fmla="*/ 16 h 18"/>
                    <a:gd name="T24" fmla="*/ 27 w 39"/>
                    <a:gd name="T25" fmla="*/ 18 h 18"/>
                    <a:gd name="T26" fmla="*/ 20 w 39"/>
                    <a:gd name="T27" fmla="*/ 18 h 18"/>
                    <a:gd name="T28" fmla="*/ 13 w 39"/>
                    <a:gd name="T29" fmla="*/ 18 h 18"/>
                    <a:gd name="T30" fmla="*/ 9 w 39"/>
                    <a:gd name="T31" fmla="*/ 16 h 18"/>
                    <a:gd name="T32" fmla="*/ 5 w 39"/>
                    <a:gd name="T33" fmla="*/ 14 h 18"/>
                    <a:gd name="T34" fmla="*/ 2 w 39"/>
                    <a:gd name="T35" fmla="*/ 14 h 18"/>
                    <a:gd name="T36" fmla="*/ 0 w 39"/>
                    <a:gd name="T37" fmla="*/ 12 h 18"/>
                    <a:gd name="T38" fmla="*/ 0 w 39"/>
                    <a:gd name="T39" fmla="*/ 8 h 18"/>
                    <a:gd name="T40" fmla="*/ 2 w 39"/>
                    <a:gd name="T41" fmla="*/ 6 h 18"/>
                    <a:gd name="T42" fmla="*/ 5 w 39"/>
                    <a:gd name="T43" fmla="*/ 2 h 18"/>
                    <a:gd name="T44" fmla="*/ 11 w 39"/>
                    <a:gd name="T45" fmla="*/ 0 h 18"/>
                    <a:gd name="T46" fmla="*/ 14 w 39"/>
                    <a:gd name="T47" fmla="*/ 2 h 18"/>
                    <a:gd name="T48" fmla="*/ 14 w 39"/>
                    <a:gd name="T49" fmla="*/ 6 h 18"/>
                    <a:gd name="T50" fmla="*/ 13 w 39"/>
                    <a:gd name="T51" fmla="*/ 6 h 18"/>
                    <a:gd name="T52" fmla="*/ 11 w 39"/>
                    <a:gd name="T53" fmla="*/ 6 h 18"/>
                    <a:gd name="T54" fmla="*/ 11 w 39"/>
                    <a:gd name="T55" fmla="*/ 8 h 18"/>
                    <a:gd name="T56" fmla="*/ 11 w 39"/>
                    <a:gd name="T57" fmla="*/ 10 h 18"/>
                    <a:gd name="T58" fmla="*/ 11 w 39"/>
                    <a:gd name="T59" fmla="*/ 10 h 18"/>
                    <a:gd name="T60" fmla="*/ 14 w 39"/>
                    <a:gd name="T61" fmla="*/ 12 h 18"/>
                    <a:gd name="T62" fmla="*/ 18 w 39"/>
                    <a:gd name="T63" fmla="*/ 12 h 18"/>
                    <a:gd name="T64" fmla="*/ 22 w 39"/>
                    <a:gd name="T65" fmla="*/ 12 h 18"/>
                    <a:gd name="T66" fmla="*/ 25 w 39"/>
                    <a:gd name="T67" fmla="*/ 12 h 18"/>
                    <a:gd name="T68" fmla="*/ 29 w 39"/>
                    <a:gd name="T69" fmla="*/ 10 h 18"/>
                    <a:gd name="T70" fmla="*/ 30 w 39"/>
                    <a:gd name="T71" fmla="*/ 8 h 18"/>
                    <a:gd name="T72" fmla="*/ 30 w 39"/>
                    <a:gd name="T73" fmla="*/ 8 h 18"/>
                    <a:gd name="T74" fmla="*/ 29 w 39"/>
                    <a:gd name="T75" fmla="*/ 6 h 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"/>
                    <a:gd name="T115" fmla="*/ 0 h 18"/>
                    <a:gd name="T116" fmla="*/ 39 w 39"/>
                    <a:gd name="T117" fmla="*/ 18 h 1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" h="18">
                      <a:moveTo>
                        <a:pt x="23" y="6"/>
                      </a:move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2" y="16"/>
                      </a:lnTo>
                      <a:lnTo>
                        <a:pt x="29" y="16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7" name="Freeform 695"/>
                <p:cNvSpPr>
                  <a:spLocks noEditPoints="1"/>
                </p:cNvSpPr>
                <p:nvPr/>
              </p:nvSpPr>
              <p:spPr bwMode="auto">
                <a:xfrm>
                  <a:off x="4160" y="2594"/>
                  <a:ext cx="39" cy="19"/>
                </a:xfrm>
                <a:custGeom>
                  <a:avLst/>
                  <a:gdLst>
                    <a:gd name="T0" fmla="*/ 13 w 39"/>
                    <a:gd name="T1" fmla="*/ 19 h 19"/>
                    <a:gd name="T2" fmla="*/ 9 w 39"/>
                    <a:gd name="T3" fmla="*/ 16 h 19"/>
                    <a:gd name="T4" fmla="*/ 5 w 39"/>
                    <a:gd name="T5" fmla="*/ 16 h 19"/>
                    <a:gd name="T6" fmla="*/ 4 w 39"/>
                    <a:gd name="T7" fmla="*/ 16 h 19"/>
                    <a:gd name="T8" fmla="*/ 2 w 39"/>
                    <a:gd name="T9" fmla="*/ 14 h 19"/>
                    <a:gd name="T10" fmla="*/ 0 w 39"/>
                    <a:gd name="T11" fmla="*/ 12 h 19"/>
                    <a:gd name="T12" fmla="*/ 0 w 39"/>
                    <a:gd name="T13" fmla="*/ 12 h 19"/>
                    <a:gd name="T14" fmla="*/ 0 w 39"/>
                    <a:gd name="T15" fmla="*/ 10 h 19"/>
                    <a:gd name="T16" fmla="*/ 0 w 39"/>
                    <a:gd name="T17" fmla="*/ 6 h 19"/>
                    <a:gd name="T18" fmla="*/ 2 w 39"/>
                    <a:gd name="T19" fmla="*/ 4 h 19"/>
                    <a:gd name="T20" fmla="*/ 2 w 39"/>
                    <a:gd name="T21" fmla="*/ 4 h 19"/>
                    <a:gd name="T22" fmla="*/ 9 w 39"/>
                    <a:gd name="T23" fmla="*/ 2 h 19"/>
                    <a:gd name="T24" fmla="*/ 30 w 39"/>
                    <a:gd name="T25" fmla="*/ 2 h 19"/>
                    <a:gd name="T26" fmla="*/ 34 w 39"/>
                    <a:gd name="T27" fmla="*/ 2 h 19"/>
                    <a:gd name="T28" fmla="*/ 39 w 39"/>
                    <a:gd name="T29" fmla="*/ 0 h 19"/>
                    <a:gd name="T30" fmla="*/ 38 w 39"/>
                    <a:gd name="T31" fmla="*/ 6 h 19"/>
                    <a:gd name="T32" fmla="*/ 38 w 39"/>
                    <a:gd name="T33" fmla="*/ 6 h 19"/>
                    <a:gd name="T34" fmla="*/ 36 w 39"/>
                    <a:gd name="T35" fmla="*/ 6 h 19"/>
                    <a:gd name="T36" fmla="*/ 34 w 39"/>
                    <a:gd name="T37" fmla="*/ 6 h 19"/>
                    <a:gd name="T38" fmla="*/ 36 w 39"/>
                    <a:gd name="T39" fmla="*/ 8 h 19"/>
                    <a:gd name="T40" fmla="*/ 38 w 39"/>
                    <a:gd name="T41" fmla="*/ 8 h 19"/>
                    <a:gd name="T42" fmla="*/ 39 w 39"/>
                    <a:gd name="T43" fmla="*/ 10 h 19"/>
                    <a:gd name="T44" fmla="*/ 39 w 39"/>
                    <a:gd name="T45" fmla="*/ 12 h 19"/>
                    <a:gd name="T46" fmla="*/ 38 w 39"/>
                    <a:gd name="T47" fmla="*/ 14 h 19"/>
                    <a:gd name="T48" fmla="*/ 36 w 39"/>
                    <a:gd name="T49" fmla="*/ 16 h 19"/>
                    <a:gd name="T50" fmla="*/ 32 w 39"/>
                    <a:gd name="T51" fmla="*/ 19 h 19"/>
                    <a:gd name="T52" fmla="*/ 29 w 39"/>
                    <a:gd name="T53" fmla="*/ 19 h 19"/>
                    <a:gd name="T54" fmla="*/ 25 w 39"/>
                    <a:gd name="T55" fmla="*/ 19 h 19"/>
                    <a:gd name="T56" fmla="*/ 22 w 39"/>
                    <a:gd name="T57" fmla="*/ 16 h 19"/>
                    <a:gd name="T58" fmla="*/ 20 w 39"/>
                    <a:gd name="T59" fmla="*/ 14 h 19"/>
                    <a:gd name="T60" fmla="*/ 18 w 39"/>
                    <a:gd name="T61" fmla="*/ 12 h 19"/>
                    <a:gd name="T62" fmla="*/ 16 w 39"/>
                    <a:gd name="T63" fmla="*/ 10 h 19"/>
                    <a:gd name="T64" fmla="*/ 14 w 39"/>
                    <a:gd name="T65" fmla="*/ 8 h 19"/>
                    <a:gd name="T66" fmla="*/ 14 w 39"/>
                    <a:gd name="T67" fmla="*/ 8 h 19"/>
                    <a:gd name="T68" fmla="*/ 13 w 39"/>
                    <a:gd name="T69" fmla="*/ 6 h 19"/>
                    <a:gd name="T70" fmla="*/ 9 w 39"/>
                    <a:gd name="T71" fmla="*/ 8 h 19"/>
                    <a:gd name="T72" fmla="*/ 9 w 39"/>
                    <a:gd name="T73" fmla="*/ 10 h 19"/>
                    <a:gd name="T74" fmla="*/ 9 w 39"/>
                    <a:gd name="T75" fmla="*/ 10 h 19"/>
                    <a:gd name="T76" fmla="*/ 11 w 39"/>
                    <a:gd name="T77" fmla="*/ 12 h 19"/>
                    <a:gd name="T78" fmla="*/ 13 w 39"/>
                    <a:gd name="T79" fmla="*/ 12 h 19"/>
                    <a:gd name="T80" fmla="*/ 22 w 39"/>
                    <a:gd name="T81" fmla="*/ 6 h 19"/>
                    <a:gd name="T82" fmla="*/ 22 w 39"/>
                    <a:gd name="T83" fmla="*/ 8 h 19"/>
                    <a:gd name="T84" fmla="*/ 23 w 39"/>
                    <a:gd name="T85" fmla="*/ 10 h 19"/>
                    <a:gd name="T86" fmla="*/ 23 w 39"/>
                    <a:gd name="T87" fmla="*/ 12 h 19"/>
                    <a:gd name="T88" fmla="*/ 25 w 39"/>
                    <a:gd name="T89" fmla="*/ 12 h 19"/>
                    <a:gd name="T90" fmla="*/ 27 w 39"/>
                    <a:gd name="T91" fmla="*/ 12 h 19"/>
                    <a:gd name="T92" fmla="*/ 27 w 39"/>
                    <a:gd name="T93" fmla="*/ 12 h 19"/>
                    <a:gd name="T94" fmla="*/ 30 w 39"/>
                    <a:gd name="T95" fmla="*/ 12 h 19"/>
                    <a:gd name="T96" fmla="*/ 30 w 39"/>
                    <a:gd name="T97" fmla="*/ 12 h 19"/>
                    <a:gd name="T98" fmla="*/ 32 w 39"/>
                    <a:gd name="T99" fmla="*/ 10 h 19"/>
                    <a:gd name="T100" fmla="*/ 32 w 39"/>
                    <a:gd name="T101" fmla="*/ 10 h 19"/>
                    <a:gd name="T102" fmla="*/ 30 w 39"/>
                    <a:gd name="T103" fmla="*/ 8 h 19"/>
                    <a:gd name="T104" fmla="*/ 29 w 39"/>
                    <a:gd name="T105" fmla="*/ 8 h 19"/>
                    <a:gd name="T106" fmla="*/ 29 w 39"/>
                    <a:gd name="T107" fmla="*/ 8 h 19"/>
                    <a:gd name="T108" fmla="*/ 27 w 39"/>
                    <a:gd name="T109" fmla="*/ 6 h 19"/>
                    <a:gd name="T110" fmla="*/ 23 w 39"/>
                    <a:gd name="T111" fmla="*/ 6 h 19"/>
                    <a:gd name="T112" fmla="*/ 22 w 39"/>
                    <a:gd name="T113" fmla="*/ 6 h 19"/>
                    <a:gd name="T114" fmla="*/ 22 w 39"/>
                    <a:gd name="T115" fmla="*/ 6 h 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9"/>
                    <a:gd name="T175" fmla="*/ 0 h 19"/>
                    <a:gd name="T176" fmla="*/ 39 w 39"/>
                    <a:gd name="T177" fmla="*/ 19 h 1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9" h="19">
                      <a:moveTo>
                        <a:pt x="13" y="12"/>
                      </a:moveTo>
                      <a:lnTo>
                        <a:pt x="13" y="19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8" y="14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4" y="19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5" y="19"/>
                      </a:lnTo>
                      <a:lnTo>
                        <a:pt x="23" y="19"/>
                      </a:lnTo>
                      <a:lnTo>
                        <a:pt x="22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6" y="10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2"/>
                      </a:lnTo>
                      <a:close/>
                      <a:moveTo>
                        <a:pt x="22" y="6"/>
                      </a:moveTo>
                      <a:lnTo>
                        <a:pt x="22" y="8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8" name="Freeform 696"/>
                <p:cNvSpPr>
                  <a:spLocks/>
                </p:cNvSpPr>
                <p:nvPr/>
              </p:nvSpPr>
              <p:spPr bwMode="auto">
                <a:xfrm>
                  <a:off x="4160" y="2561"/>
                  <a:ext cx="39" cy="17"/>
                </a:xfrm>
                <a:custGeom>
                  <a:avLst/>
                  <a:gdLst>
                    <a:gd name="T0" fmla="*/ 2 w 39"/>
                    <a:gd name="T1" fmla="*/ 17 h 17"/>
                    <a:gd name="T2" fmla="*/ 2 w 39"/>
                    <a:gd name="T3" fmla="*/ 11 h 17"/>
                    <a:gd name="T4" fmla="*/ 7 w 39"/>
                    <a:gd name="T5" fmla="*/ 11 h 17"/>
                    <a:gd name="T6" fmla="*/ 5 w 39"/>
                    <a:gd name="T7" fmla="*/ 11 h 17"/>
                    <a:gd name="T8" fmla="*/ 5 w 39"/>
                    <a:gd name="T9" fmla="*/ 11 h 17"/>
                    <a:gd name="T10" fmla="*/ 4 w 39"/>
                    <a:gd name="T11" fmla="*/ 9 h 17"/>
                    <a:gd name="T12" fmla="*/ 2 w 39"/>
                    <a:gd name="T13" fmla="*/ 9 h 17"/>
                    <a:gd name="T14" fmla="*/ 0 w 39"/>
                    <a:gd name="T15" fmla="*/ 6 h 17"/>
                    <a:gd name="T16" fmla="*/ 0 w 39"/>
                    <a:gd name="T17" fmla="*/ 6 h 17"/>
                    <a:gd name="T18" fmla="*/ 0 w 39"/>
                    <a:gd name="T19" fmla="*/ 6 h 17"/>
                    <a:gd name="T20" fmla="*/ 0 w 39"/>
                    <a:gd name="T21" fmla="*/ 4 h 17"/>
                    <a:gd name="T22" fmla="*/ 0 w 39"/>
                    <a:gd name="T23" fmla="*/ 2 h 17"/>
                    <a:gd name="T24" fmla="*/ 2 w 39"/>
                    <a:gd name="T25" fmla="*/ 2 h 17"/>
                    <a:gd name="T26" fmla="*/ 2 w 39"/>
                    <a:gd name="T27" fmla="*/ 2 h 17"/>
                    <a:gd name="T28" fmla="*/ 4 w 39"/>
                    <a:gd name="T29" fmla="*/ 0 h 17"/>
                    <a:gd name="T30" fmla="*/ 5 w 39"/>
                    <a:gd name="T31" fmla="*/ 0 h 17"/>
                    <a:gd name="T32" fmla="*/ 7 w 39"/>
                    <a:gd name="T33" fmla="*/ 0 h 17"/>
                    <a:gd name="T34" fmla="*/ 11 w 39"/>
                    <a:gd name="T35" fmla="*/ 0 h 17"/>
                    <a:gd name="T36" fmla="*/ 14 w 39"/>
                    <a:gd name="T37" fmla="*/ 0 h 17"/>
                    <a:gd name="T38" fmla="*/ 22 w 39"/>
                    <a:gd name="T39" fmla="*/ 0 h 17"/>
                    <a:gd name="T40" fmla="*/ 27 w 39"/>
                    <a:gd name="T41" fmla="*/ 0 h 17"/>
                    <a:gd name="T42" fmla="*/ 32 w 39"/>
                    <a:gd name="T43" fmla="*/ 0 h 17"/>
                    <a:gd name="T44" fmla="*/ 39 w 39"/>
                    <a:gd name="T45" fmla="*/ 0 h 17"/>
                    <a:gd name="T46" fmla="*/ 39 w 39"/>
                    <a:gd name="T47" fmla="*/ 6 h 17"/>
                    <a:gd name="T48" fmla="*/ 18 w 39"/>
                    <a:gd name="T49" fmla="*/ 6 h 17"/>
                    <a:gd name="T50" fmla="*/ 13 w 39"/>
                    <a:gd name="T51" fmla="*/ 6 h 17"/>
                    <a:gd name="T52" fmla="*/ 13 w 39"/>
                    <a:gd name="T53" fmla="*/ 6 h 17"/>
                    <a:gd name="T54" fmla="*/ 13 w 39"/>
                    <a:gd name="T55" fmla="*/ 6 h 17"/>
                    <a:gd name="T56" fmla="*/ 11 w 39"/>
                    <a:gd name="T57" fmla="*/ 6 h 17"/>
                    <a:gd name="T58" fmla="*/ 11 w 39"/>
                    <a:gd name="T59" fmla="*/ 9 h 17"/>
                    <a:gd name="T60" fmla="*/ 11 w 39"/>
                    <a:gd name="T61" fmla="*/ 9 h 17"/>
                    <a:gd name="T62" fmla="*/ 13 w 39"/>
                    <a:gd name="T63" fmla="*/ 9 h 17"/>
                    <a:gd name="T64" fmla="*/ 13 w 39"/>
                    <a:gd name="T65" fmla="*/ 9 h 17"/>
                    <a:gd name="T66" fmla="*/ 13 w 39"/>
                    <a:gd name="T67" fmla="*/ 9 h 17"/>
                    <a:gd name="T68" fmla="*/ 14 w 39"/>
                    <a:gd name="T69" fmla="*/ 11 h 17"/>
                    <a:gd name="T70" fmla="*/ 16 w 39"/>
                    <a:gd name="T71" fmla="*/ 11 h 17"/>
                    <a:gd name="T72" fmla="*/ 18 w 39"/>
                    <a:gd name="T73" fmla="*/ 11 h 17"/>
                    <a:gd name="T74" fmla="*/ 20 w 39"/>
                    <a:gd name="T75" fmla="*/ 11 h 17"/>
                    <a:gd name="T76" fmla="*/ 25 w 39"/>
                    <a:gd name="T77" fmla="*/ 11 h 17"/>
                    <a:gd name="T78" fmla="*/ 30 w 39"/>
                    <a:gd name="T79" fmla="*/ 11 h 17"/>
                    <a:gd name="T80" fmla="*/ 34 w 39"/>
                    <a:gd name="T81" fmla="*/ 11 h 17"/>
                    <a:gd name="T82" fmla="*/ 39 w 39"/>
                    <a:gd name="T83" fmla="*/ 11 h 17"/>
                    <a:gd name="T84" fmla="*/ 39 w 39"/>
                    <a:gd name="T85" fmla="*/ 17 h 17"/>
                    <a:gd name="T86" fmla="*/ 2 w 39"/>
                    <a:gd name="T87" fmla="*/ 17 h 1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"/>
                    <a:gd name="T133" fmla="*/ 0 h 17"/>
                    <a:gd name="T134" fmla="*/ 39 w 39"/>
                    <a:gd name="T135" fmla="*/ 17 h 1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" h="17">
                      <a:moveTo>
                        <a:pt x="2" y="17"/>
                      </a:moveTo>
                      <a:lnTo>
                        <a:pt x="2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18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5" y="11"/>
                      </a:lnTo>
                      <a:lnTo>
                        <a:pt x="30" y="11"/>
                      </a:lnTo>
                      <a:lnTo>
                        <a:pt x="34" y="11"/>
                      </a:lnTo>
                      <a:lnTo>
                        <a:pt x="39" y="11"/>
                      </a:lnTo>
                      <a:lnTo>
                        <a:pt x="39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9" name="Freeform 697"/>
                <p:cNvSpPr>
                  <a:spLocks noEditPoints="1"/>
                </p:cNvSpPr>
                <p:nvPr/>
              </p:nvSpPr>
              <p:spPr bwMode="auto">
                <a:xfrm>
                  <a:off x="4160" y="2524"/>
                  <a:ext cx="39" cy="19"/>
                </a:xfrm>
                <a:custGeom>
                  <a:avLst/>
                  <a:gdLst>
                    <a:gd name="T0" fmla="*/ 23 w 39"/>
                    <a:gd name="T1" fmla="*/ 13 h 19"/>
                    <a:gd name="T2" fmla="*/ 30 w 39"/>
                    <a:gd name="T3" fmla="*/ 13 h 19"/>
                    <a:gd name="T4" fmla="*/ 30 w 39"/>
                    <a:gd name="T5" fmla="*/ 11 h 19"/>
                    <a:gd name="T6" fmla="*/ 30 w 39"/>
                    <a:gd name="T7" fmla="*/ 9 h 19"/>
                    <a:gd name="T8" fmla="*/ 30 w 39"/>
                    <a:gd name="T9" fmla="*/ 9 h 19"/>
                    <a:gd name="T10" fmla="*/ 29 w 39"/>
                    <a:gd name="T11" fmla="*/ 9 h 19"/>
                    <a:gd name="T12" fmla="*/ 27 w 39"/>
                    <a:gd name="T13" fmla="*/ 7 h 19"/>
                    <a:gd name="T14" fmla="*/ 29 w 39"/>
                    <a:gd name="T15" fmla="*/ 5 h 19"/>
                    <a:gd name="T16" fmla="*/ 32 w 39"/>
                    <a:gd name="T17" fmla="*/ 3 h 19"/>
                    <a:gd name="T18" fmla="*/ 36 w 39"/>
                    <a:gd name="T19" fmla="*/ 5 h 19"/>
                    <a:gd name="T20" fmla="*/ 39 w 39"/>
                    <a:gd name="T21" fmla="*/ 7 h 19"/>
                    <a:gd name="T22" fmla="*/ 39 w 39"/>
                    <a:gd name="T23" fmla="*/ 11 h 19"/>
                    <a:gd name="T24" fmla="*/ 39 w 39"/>
                    <a:gd name="T25" fmla="*/ 15 h 19"/>
                    <a:gd name="T26" fmla="*/ 36 w 39"/>
                    <a:gd name="T27" fmla="*/ 17 h 19"/>
                    <a:gd name="T28" fmla="*/ 32 w 39"/>
                    <a:gd name="T29" fmla="*/ 17 h 19"/>
                    <a:gd name="T30" fmla="*/ 20 w 39"/>
                    <a:gd name="T31" fmla="*/ 19 h 19"/>
                    <a:gd name="T32" fmla="*/ 9 w 39"/>
                    <a:gd name="T33" fmla="*/ 19 h 19"/>
                    <a:gd name="T34" fmla="*/ 4 w 39"/>
                    <a:gd name="T35" fmla="*/ 15 h 19"/>
                    <a:gd name="T36" fmla="*/ 0 w 39"/>
                    <a:gd name="T37" fmla="*/ 13 h 19"/>
                    <a:gd name="T38" fmla="*/ 0 w 39"/>
                    <a:gd name="T39" fmla="*/ 9 h 19"/>
                    <a:gd name="T40" fmla="*/ 2 w 39"/>
                    <a:gd name="T41" fmla="*/ 7 h 19"/>
                    <a:gd name="T42" fmla="*/ 4 w 39"/>
                    <a:gd name="T43" fmla="*/ 5 h 19"/>
                    <a:gd name="T44" fmla="*/ 7 w 39"/>
                    <a:gd name="T45" fmla="*/ 3 h 19"/>
                    <a:gd name="T46" fmla="*/ 13 w 39"/>
                    <a:gd name="T47" fmla="*/ 3 h 19"/>
                    <a:gd name="T48" fmla="*/ 18 w 39"/>
                    <a:gd name="T49" fmla="*/ 0 h 19"/>
                    <a:gd name="T50" fmla="*/ 22 w 39"/>
                    <a:gd name="T51" fmla="*/ 0 h 19"/>
                    <a:gd name="T52" fmla="*/ 23 w 39"/>
                    <a:gd name="T53" fmla="*/ 0 h 19"/>
                    <a:gd name="T54" fmla="*/ 23 w 39"/>
                    <a:gd name="T55" fmla="*/ 0 h 19"/>
                    <a:gd name="T56" fmla="*/ 14 w 39"/>
                    <a:gd name="T57" fmla="*/ 7 h 19"/>
                    <a:gd name="T58" fmla="*/ 13 w 39"/>
                    <a:gd name="T59" fmla="*/ 9 h 19"/>
                    <a:gd name="T60" fmla="*/ 9 w 39"/>
                    <a:gd name="T61" fmla="*/ 9 h 19"/>
                    <a:gd name="T62" fmla="*/ 9 w 39"/>
                    <a:gd name="T63" fmla="*/ 9 h 19"/>
                    <a:gd name="T64" fmla="*/ 9 w 39"/>
                    <a:gd name="T65" fmla="*/ 11 h 19"/>
                    <a:gd name="T66" fmla="*/ 9 w 39"/>
                    <a:gd name="T67" fmla="*/ 13 h 19"/>
                    <a:gd name="T68" fmla="*/ 16 w 39"/>
                    <a:gd name="T69" fmla="*/ 13 h 19"/>
                    <a:gd name="T70" fmla="*/ 16 w 39"/>
                    <a:gd name="T71" fmla="*/ 7 h 1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19"/>
                    <a:gd name="T110" fmla="*/ 39 w 39"/>
                    <a:gd name="T111" fmla="*/ 19 h 1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19">
                      <a:moveTo>
                        <a:pt x="23" y="0"/>
                      </a:moveTo>
                      <a:lnTo>
                        <a:pt x="23" y="13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30" y="9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29" y="5"/>
                      </a:lnTo>
                      <a:lnTo>
                        <a:pt x="29" y="3"/>
                      </a:lnTo>
                      <a:lnTo>
                        <a:pt x="32" y="3"/>
                      </a:lnTo>
                      <a:lnTo>
                        <a:pt x="34" y="5"/>
                      </a:lnTo>
                      <a:lnTo>
                        <a:pt x="36" y="5"/>
                      </a:lnTo>
                      <a:lnTo>
                        <a:pt x="38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6" y="17"/>
                      </a:lnTo>
                      <a:lnTo>
                        <a:pt x="34" y="17"/>
                      </a:lnTo>
                      <a:lnTo>
                        <a:pt x="32" y="17"/>
                      </a:lnTo>
                      <a:lnTo>
                        <a:pt x="30" y="19"/>
                      </a:lnTo>
                      <a:lnTo>
                        <a:pt x="20" y="19"/>
                      </a:lnTo>
                      <a:lnTo>
                        <a:pt x="13" y="19"/>
                      </a:lnTo>
                      <a:lnTo>
                        <a:pt x="9" y="19"/>
                      </a:lnTo>
                      <a:lnTo>
                        <a:pt x="5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3" y="3"/>
                      </a:lnTo>
                      <a:lnTo>
                        <a:pt x="14" y="3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7"/>
                      </a:move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6" y="13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0" name="Freeform 698"/>
                <p:cNvSpPr>
                  <a:spLocks/>
                </p:cNvSpPr>
                <p:nvPr/>
              </p:nvSpPr>
              <p:spPr bwMode="auto">
                <a:xfrm>
                  <a:off x="4160" y="2492"/>
                  <a:ext cx="39" cy="16"/>
                </a:xfrm>
                <a:custGeom>
                  <a:avLst/>
                  <a:gdLst>
                    <a:gd name="T0" fmla="*/ 2 w 39"/>
                    <a:gd name="T1" fmla="*/ 16 h 16"/>
                    <a:gd name="T2" fmla="*/ 2 w 39"/>
                    <a:gd name="T3" fmla="*/ 10 h 16"/>
                    <a:gd name="T4" fmla="*/ 7 w 39"/>
                    <a:gd name="T5" fmla="*/ 10 h 16"/>
                    <a:gd name="T6" fmla="*/ 5 w 39"/>
                    <a:gd name="T7" fmla="*/ 10 h 16"/>
                    <a:gd name="T8" fmla="*/ 5 w 39"/>
                    <a:gd name="T9" fmla="*/ 10 h 16"/>
                    <a:gd name="T10" fmla="*/ 4 w 39"/>
                    <a:gd name="T11" fmla="*/ 8 h 16"/>
                    <a:gd name="T12" fmla="*/ 2 w 39"/>
                    <a:gd name="T13" fmla="*/ 8 h 16"/>
                    <a:gd name="T14" fmla="*/ 0 w 39"/>
                    <a:gd name="T15" fmla="*/ 8 h 16"/>
                    <a:gd name="T16" fmla="*/ 0 w 39"/>
                    <a:gd name="T17" fmla="*/ 8 h 16"/>
                    <a:gd name="T18" fmla="*/ 0 w 39"/>
                    <a:gd name="T19" fmla="*/ 6 h 16"/>
                    <a:gd name="T20" fmla="*/ 0 w 39"/>
                    <a:gd name="T21" fmla="*/ 6 h 16"/>
                    <a:gd name="T22" fmla="*/ 0 w 39"/>
                    <a:gd name="T23" fmla="*/ 4 h 16"/>
                    <a:gd name="T24" fmla="*/ 2 w 39"/>
                    <a:gd name="T25" fmla="*/ 4 h 16"/>
                    <a:gd name="T26" fmla="*/ 2 w 39"/>
                    <a:gd name="T27" fmla="*/ 2 h 16"/>
                    <a:gd name="T28" fmla="*/ 4 w 39"/>
                    <a:gd name="T29" fmla="*/ 2 h 16"/>
                    <a:gd name="T30" fmla="*/ 5 w 39"/>
                    <a:gd name="T31" fmla="*/ 0 h 16"/>
                    <a:gd name="T32" fmla="*/ 7 w 39"/>
                    <a:gd name="T33" fmla="*/ 0 h 16"/>
                    <a:gd name="T34" fmla="*/ 11 w 39"/>
                    <a:gd name="T35" fmla="*/ 0 h 16"/>
                    <a:gd name="T36" fmla="*/ 14 w 39"/>
                    <a:gd name="T37" fmla="*/ 0 h 16"/>
                    <a:gd name="T38" fmla="*/ 22 w 39"/>
                    <a:gd name="T39" fmla="*/ 0 h 16"/>
                    <a:gd name="T40" fmla="*/ 27 w 39"/>
                    <a:gd name="T41" fmla="*/ 0 h 16"/>
                    <a:gd name="T42" fmla="*/ 32 w 39"/>
                    <a:gd name="T43" fmla="*/ 0 h 16"/>
                    <a:gd name="T44" fmla="*/ 39 w 39"/>
                    <a:gd name="T45" fmla="*/ 0 h 16"/>
                    <a:gd name="T46" fmla="*/ 39 w 39"/>
                    <a:gd name="T47" fmla="*/ 6 h 16"/>
                    <a:gd name="T48" fmla="*/ 18 w 39"/>
                    <a:gd name="T49" fmla="*/ 6 h 16"/>
                    <a:gd name="T50" fmla="*/ 13 w 39"/>
                    <a:gd name="T51" fmla="*/ 6 h 16"/>
                    <a:gd name="T52" fmla="*/ 13 w 39"/>
                    <a:gd name="T53" fmla="*/ 6 h 16"/>
                    <a:gd name="T54" fmla="*/ 13 w 39"/>
                    <a:gd name="T55" fmla="*/ 8 h 16"/>
                    <a:gd name="T56" fmla="*/ 11 w 39"/>
                    <a:gd name="T57" fmla="*/ 8 h 16"/>
                    <a:gd name="T58" fmla="*/ 11 w 39"/>
                    <a:gd name="T59" fmla="*/ 8 h 16"/>
                    <a:gd name="T60" fmla="*/ 11 w 39"/>
                    <a:gd name="T61" fmla="*/ 8 h 16"/>
                    <a:gd name="T62" fmla="*/ 13 w 39"/>
                    <a:gd name="T63" fmla="*/ 10 h 16"/>
                    <a:gd name="T64" fmla="*/ 13 w 39"/>
                    <a:gd name="T65" fmla="*/ 10 h 16"/>
                    <a:gd name="T66" fmla="*/ 13 w 39"/>
                    <a:gd name="T67" fmla="*/ 10 h 16"/>
                    <a:gd name="T68" fmla="*/ 14 w 39"/>
                    <a:gd name="T69" fmla="*/ 10 h 16"/>
                    <a:gd name="T70" fmla="*/ 16 w 39"/>
                    <a:gd name="T71" fmla="*/ 10 h 16"/>
                    <a:gd name="T72" fmla="*/ 18 w 39"/>
                    <a:gd name="T73" fmla="*/ 10 h 16"/>
                    <a:gd name="T74" fmla="*/ 20 w 39"/>
                    <a:gd name="T75" fmla="*/ 10 h 16"/>
                    <a:gd name="T76" fmla="*/ 25 w 39"/>
                    <a:gd name="T77" fmla="*/ 10 h 16"/>
                    <a:gd name="T78" fmla="*/ 30 w 39"/>
                    <a:gd name="T79" fmla="*/ 10 h 16"/>
                    <a:gd name="T80" fmla="*/ 34 w 39"/>
                    <a:gd name="T81" fmla="*/ 10 h 16"/>
                    <a:gd name="T82" fmla="*/ 39 w 39"/>
                    <a:gd name="T83" fmla="*/ 10 h 16"/>
                    <a:gd name="T84" fmla="*/ 39 w 39"/>
                    <a:gd name="T85" fmla="*/ 16 h 16"/>
                    <a:gd name="T86" fmla="*/ 2 w 39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"/>
                    <a:gd name="T133" fmla="*/ 0 h 16"/>
                    <a:gd name="T134" fmla="*/ 39 w 39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" h="16">
                      <a:moveTo>
                        <a:pt x="2" y="16"/>
                      </a:moveTo>
                      <a:lnTo>
                        <a:pt x="2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6"/>
                      </a:lnTo>
                      <a:lnTo>
                        <a:pt x="18" y="6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39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1" name="Freeform 699"/>
                <p:cNvSpPr>
                  <a:spLocks noEditPoints="1"/>
                </p:cNvSpPr>
                <p:nvPr/>
              </p:nvSpPr>
              <p:spPr bwMode="auto">
                <a:xfrm>
                  <a:off x="4148" y="2467"/>
                  <a:ext cx="51" cy="6"/>
                </a:xfrm>
                <a:custGeom>
                  <a:avLst/>
                  <a:gdLst>
                    <a:gd name="T0" fmla="*/ 0 w 51"/>
                    <a:gd name="T1" fmla="*/ 6 h 6"/>
                    <a:gd name="T2" fmla="*/ 0 w 51"/>
                    <a:gd name="T3" fmla="*/ 0 h 6"/>
                    <a:gd name="T4" fmla="*/ 1 w 51"/>
                    <a:gd name="T5" fmla="*/ 0 h 6"/>
                    <a:gd name="T6" fmla="*/ 3 w 51"/>
                    <a:gd name="T7" fmla="*/ 0 h 6"/>
                    <a:gd name="T8" fmla="*/ 9 w 51"/>
                    <a:gd name="T9" fmla="*/ 0 h 6"/>
                    <a:gd name="T10" fmla="*/ 9 w 51"/>
                    <a:gd name="T11" fmla="*/ 6 h 6"/>
                    <a:gd name="T12" fmla="*/ 3 w 51"/>
                    <a:gd name="T13" fmla="*/ 6 h 6"/>
                    <a:gd name="T14" fmla="*/ 1 w 51"/>
                    <a:gd name="T15" fmla="*/ 6 h 6"/>
                    <a:gd name="T16" fmla="*/ 0 w 51"/>
                    <a:gd name="T17" fmla="*/ 6 h 6"/>
                    <a:gd name="T18" fmla="*/ 0 w 51"/>
                    <a:gd name="T19" fmla="*/ 6 h 6"/>
                    <a:gd name="T20" fmla="*/ 14 w 51"/>
                    <a:gd name="T21" fmla="*/ 6 h 6"/>
                    <a:gd name="T22" fmla="*/ 14 w 51"/>
                    <a:gd name="T23" fmla="*/ 0 h 6"/>
                    <a:gd name="T24" fmla="*/ 51 w 51"/>
                    <a:gd name="T25" fmla="*/ 0 h 6"/>
                    <a:gd name="T26" fmla="*/ 51 w 51"/>
                    <a:gd name="T27" fmla="*/ 6 h 6"/>
                    <a:gd name="T28" fmla="*/ 14 w 51"/>
                    <a:gd name="T29" fmla="*/ 6 h 6"/>
                    <a:gd name="T30" fmla="*/ 14 w 51"/>
                    <a:gd name="T31" fmla="*/ 6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1"/>
                    <a:gd name="T49" fmla="*/ 0 h 6"/>
                    <a:gd name="T50" fmla="*/ 51 w 51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2" name="Freeform 700"/>
                <p:cNvSpPr>
                  <a:spLocks/>
                </p:cNvSpPr>
                <p:nvPr/>
              </p:nvSpPr>
              <p:spPr bwMode="auto">
                <a:xfrm>
                  <a:off x="4148" y="2447"/>
                  <a:ext cx="51" cy="10"/>
                </a:xfrm>
                <a:custGeom>
                  <a:avLst/>
                  <a:gdLst>
                    <a:gd name="T0" fmla="*/ 3 w 51"/>
                    <a:gd name="T1" fmla="*/ 2 h 10"/>
                    <a:gd name="T2" fmla="*/ 14 w 51"/>
                    <a:gd name="T3" fmla="*/ 2 h 10"/>
                    <a:gd name="T4" fmla="*/ 14 w 51"/>
                    <a:gd name="T5" fmla="*/ 2 h 10"/>
                    <a:gd name="T6" fmla="*/ 14 w 51"/>
                    <a:gd name="T7" fmla="*/ 0 h 10"/>
                    <a:gd name="T8" fmla="*/ 19 w 51"/>
                    <a:gd name="T9" fmla="*/ 0 h 10"/>
                    <a:gd name="T10" fmla="*/ 23 w 51"/>
                    <a:gd name="T11" fmla="*/ 0 h 10"/>
                    <a:gd name="T12" fmla="*/ 23 w 51"/>
                    <a:gd name="T13" fmla="*/ 2 h 10"/>
                    <a:gd name="T14" fmla="*/ 23 w 51"/>
                    <a:gd name="T15" fmla="*/ 2 h 10"/>
                    <a:gd name="T16" fmla="*/ 30 w 51"/>
                    <a:gd name="T17" fmla="*/ 2 h 10"/>
                    <a:gd name="T18" fmla="*/ 37 w 51"/>
                    <a:gd name="T19" fmla="*/ 2 h 10"/>
                    <a:gd name="T20" fmla="*/ 39 w 51"/>
                    <a:gd name="T21" fmla="*/ 2 h 10"/>
                    <a:gd name="T22" fmla="*/ 41 w 51"/>
                    <a:gd name="T23" fmla="*/ 2 h 10"/>
                    <a:gd name="T24" fmla="*/ 41 w 51"/>
                    <a:gd name="T25" fmla="*/ 0 h 10"/>
                    <a:gd name="T26" fmla="*/ 41 w 51"/>
                    <a:gd name="T27" fmla="*/ 0 h 10"/>
                    <a:gd name="T28" fmla="*/ 48 w 51"/>
                    <a:gd name="T29" fmla="*/ 0 h 10"/>
                    <a:gd name="T30" fmla="*/ 51 w 51"/>
                    <a:gd name="T31" fmla="*/ 0 h 10"/>
                    <a:gd name="T32" fmla="*/ 51 w 51"/>
                    <a:gd name="T33" fmla="*/ 4 h 10"/>
                    <a:gd name="T34" fmla="*/ 51 w 51"/>
                    <a:gd name="T35" fmla="*/ 6 h 10"/>
                    <a:gd name="T36" fmla="*/ 50 w 51"/>
                    <a:gd name="T37" fmla="*/ 6 h 10"/>
                    <a:gd name="T38" fmla="*/ 48 w 51"/>
                    <a:gd name="T39" fmla="*/ 8 h 10"/>
                    <a:gd name="T40" fmla="*/ 46 w 51"/>
                    <a:gd name="T41" fmla="*/ 8 h 10"/>
                    <a:gd name="T42" fmla="*/ 42 w 51"/>
                    <a:gd name="T43" fmla="*/ 8 h 10"/>
                    <a:gd name="T44" fmla="*/ 34 w 51"/>
                    <a:gd name="T45" fmla="*/ 8 h 10"/>
                    <a:gd name="T46" fmla="*/ 26 w 51"/>
                    <a:gd name="T47" fmla="*/ 8 h 10"/>
                    <a:gd name="T48" fmla="*/ 23 w 51"/>
                    <a:gd name="T49" fmla="*/ 8 h 10"/>
                    <a:gd name="T50" fmla="*/ 23 w 51"/>
                    <a:gd name="T51" fmla="*/ 10 h 10"/>
                    <a:gd name="T52" fmla="*/ 21 w 51"/>
                    <a:gd name="T53" fmla="*/ 10 h 10"/>
                    <a:gd name="T54" fmla="*/ 16 w 51"/>
                    <a:gd name="T55" fmla="*/ 10 h 10"/>
                    <a:gd name="T56" fmla="*/ 14 w 51"/>
                    <a:gd name="T57" fmla="*/ 10 h 10"/>
                    <a:gd name="T58" fmla="*/ 14 w 51"/>
                    <a:gd name="T59" fmla="*/ 8 h 10"/>
                    <a:gd name="T60" fmla="*/ 12 w 51"/>
                    <a:gd name="T61" fmla="*/ 8 h 10"/>
                    <a:gd name="T62" fmla="*/ 7 w 51"/>
                    <a:gd name="T63" fmla="*/ 8 h 10"/>
                    <a:gd name="T64" fmla="*/ 3 w 51"/>
                    <a:gd name="T65" fmla="*/ 6 h 1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10"/>
                    <a:gd name="T101" fmla="*/ 51 w 51"/>
                    <a:gd name="T102" fmla="*/ 10 h 1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10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6" y="2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1" y="6"/>
                      </a:lnTo>
                      <a:lnTo>
                        <a:pt x="50" y="6"/>
                      </a:lnTo>
                      <a:lnTo>
                        <a:pt x="48" y="8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42" y="8"/>
                      </a:lnTo>
                      <a:lnTo>
                        <a:pt x="37" y="8"/>
                      </a:lnTo>
                      <a:lnTo>
                        <a:pt x="34" y="8"/>
                      </a:lnTo>
                      <a:lnTo>
                        <a:pt x="30" y="8"/>
                      </a:lnTo>
                      <a:lnTo>
                        <a:pt x="26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3" name="Freeform 701"/>
                <p:cNvSpPr>
                  <a:spLocks/>
                </p:cNvSpPr>
                <p:nvPr/>
              </p:nvSpPr>
              <p:spPr bwMode="auto">
                <a:xfrm>
                  <a:off x="4160" y="2422"/>
                  <a:ext cx="39" cy="10"/>
                </a:xfrm>
                <a:custGeom>
                  <a:avLst/>
                  <a:gdLst>
                    <a:gd name="T0" fmla="*/ 2 w 39"/>
                    <a:gd name="T1" fmla="*/ 10 h 10"/>
                    <a:gd name="T2" fmla="*/ 2 w 39"/>
                    <a:gd name="T3" fmla="*/ 10 h 10"/>
                    <a:gd name="T4" fmla="*/ 2 w 39"/>
                    <a:gd name="T5" fmla="*/ 8 h 10"/>
                    <a:gd name="T6" fmla="*/ 2 w 39"/>
                    <a:gd name="T7" fmla="*/ 6 h 10"/>
                    <a:gd name="T8" fmla="*/ 7 w 39"/>
                    <a:gd name="T9" fmla="*/ 6 h 10"/>
                    <a:gd name="T10" fmla="*/ 5 w 39"/>
                    <a:gd name="T11" fmla="*/ 6 h 10"/>
                    <a:gd name="T12" fmla="*/ 4 w 39"/>
                    <a:gd name="T13" fmla="*/ 6 h 10"/>
                    <a:gd name="T14" fmla="*/ 2 w 39"/>
                    <a:gd name="T15" fmla="*/ 4 h 10"/>
                    <a:gd name="T16" fmla="*/ 2 w 39"/>
                    <a:gd name="T17" fmla="*/ 4 h 10"/>
                    <a:gd name="T18" fmla="*/ 0 w 39"/>
                    <a:gd name="T19" fmla="*/ 4 h 10"/>
                    <a:gd name="T20" fmla="*/ 0 w 39"/>
                    <a:gd name="T21" fmla="*/ 4 h 10"/>
                    <a:gd name="T22" fmla="*/ 0 w 39"/>
                    <a:gd name="T23" fmla="*/ 2 h 10"/>
                    <a:gd name="T24" fmla="*/ 0 w 39"/>
                    <a:gd name="T25" fmla="*/ 2 h 10"/>
                    <a:gd name="T26" fmla="*/ 0 w 39"/>
                    <a:gd name="T27" fmla="*/ 2 h 10"/>
                    <a:gd name="T28" fmla="*/ 0 w 39"/>
                    <a:gd name="T29" fmla="*/ 2 h 10"/>
                    <a:gd name="T30" fmla="*/ 0 w 39"/>
                    <a:gd name="T31" fmla="*/ 0 h 10"/>
                    <a:gd name="T32" fmla="*/ 2 w 39"/>
                    <a:gd name="T33" fmla="*/ 0 h 10"/>
                    <a:gd name="T34" fmla="*/ 13 w 39"/>
                    <a:gd name="T35" fmla="*/ 0 h 10"/>
                    <a:gd name="T36" fmla="*/ 13 w 39"/>
                    <a:gd name="T37" fmla="*/ 2 h 10"/>
                    <a:gd name="T38" fmla="*/ 13 w 39"/>
                    <a:gd name="T39" fmla="*/ 2 h 10"/>
                    <a:gd name="T40" fmla="*/ 11 w 39"/>
                    <a:gd name="T41" fmla="*/ 2 h 10"/>
                    <a:gd name="T42" fmla="*/ 11 w 39"/>
                    <a:gd name="T43" fmla="*/ 2 h 10"/>
                    <a:gd name="T44" fmla="*/ 11 w 39"/>
                    <a:gd name="T45" fmla="*/ 4 h 10"/>
                    <a:gd name="T46" fmla="*/ 13 w 39"/>
                    <a:gd name="T47" fmla="*/ 4 h 10"/>
                    <a:gd name="T48" fmla="*/ 14 w 39"/>
                    <a:gd name="T49" fmla="*/ 4 h 10"/>
                    <a:gd name="T50" fmla="*/ 16 w 39"/>
                    <a:gd name="T51" fmla="*/ 4 h 10"/>
                    <a:gd name="T52" fmla="*/ 18 w 39"/>
                    <a:gd name="T53" fmla="*/ 6 h 10"/>
                    <a:gd name="T54" fmla="*/ 22 w 39"/>
                    <a:gd name="T55" fmla="*/ 6 h 10"/>
                    <a:gd name="T56" fmla="*/ 25 w 39"/>
                    <a:gd name="T57" fmla="*/ 6 h 10"/>
                    <a:gd name="T58" fmla="*/ 29 w 39"/>
                    <a:gd name="T59" fmla="*/ 6 h 10"/>
                    <a:gd name="T60" fmla="*/ 32 w 39"/>
                    <a:gd name="T61" fmla="*/ 6 h 10"/>
                    <a:gd name="T62" fmla="*/ 36 w 39"/>
                    <a:gd name="T63" fmla="*/ 6 h 10"/>
                    <a:gd name="T64" fmla="*/ 39 w 39"/>
                    <a:gd name="T65" fmla="*/ 6 h 10"/>
                    <a:gd name="T66" fmla="*/ 39 w 39"/>
                    <a:gd name="T67" fmla="*/ 8 h 10"/>
                    <a:gd name="T68" fmla="*/ 39 w 39"/>
                    <a:gd name="T69" fmla="*/ 8 h 10"/>
                    <a:gd name="T70" fmla="*/ 39 w 39"/>
                    <a:gd name="T71" fmla="*/ 8 h 10"/>
                    <a:gd name="T72" fmla="*/ 39 w 39"/>
                    <a:gd name="T73" fmla="*/ 10 h 10"/>
                    <a:gd name="T74" fmla="*/ 2 w 39"/>
                    <a:gd name="T75" fmla="*/ 10 h 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"/>
                    <a:gd name="T115" fmla="*/ 0 h 10"/>
                    <a:gd name="T116" fmla="*/ 39 w 39"/>
                    <a:gd name="T117" fmla="*/ 10 h 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" h="10">
                      <a:moveTo>
                        <a:pt x="2" y="10"/>
                      </a:move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8" y="6"/>
                      </a:lnTo>
                      <a:lnTo>
                        <a:pt x="22" y="6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2" y="6"/>
                      </a:lnTo>
                      <a:lnTo>
                        <a:pt x="36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4" name="Freeform 702"/>
                <p:cNvSpPr>
                  <a:spLocks noEditPoints="1"/>
                </p:cNvSpPr>
                <p:nvPr/>
              </p:nvSpPr>
              <p:spPr bwMode="auto">
                <a:xfrm>
                  <a:off x="4148" y="2404"/>
                  <a:ext cx="51" cy="6"/>
                </a:xfrm>
                <a:custGeom>
                  <a:avLst/>
                  <a:gdLst>
                    <a:gd name="T0" fmla="*/ 0 w 51"/>
                    <a:gd name="T1" fmla="*/ 6 h 6"/>
                    <a:gd name="T2" fmla="*/ 0 w 51"/>
                    <a:gd name="T3" fmla="*/ 0 h 6"/>
                    <a:gd name="T4" fmla="*/ 1 w 51"/>
                    <a:gd name="T5" fmla="*/ 0 h 6"/>
                    <a:gd name="T6" fmla="*/ 3 w 51"/>
                    <a:gd name="T7" fmla="*/ 0 h 6"/>
                    <a:gd name="T8" fmla="*/ 9 w 51"/>
                    <a:gd name="T9" fmla="*/ 0 h 6"/>
                    <a:gd name="T10" fmla="*/ 9 w 51"/>
                    <a:gd name="T11" fmla="*/ 6 h 6"/>
                    <a:gd name="T12" fmla="*/ 3 w 51"/>
                    <a:gd name="T13" fmla="*/ 6 h 6"/>
                    <a:gd name="T14" fmla="*/ 1 w 51"/>
                    <a:gd name="T15" fmla="*/ 6 h 6"/>
                    <a:gd name="T16" fmla="*/ 0 w 51"/>
                    <a:gd name="T17" fmla="*/ 6 h 6"/>
                    <a:gd name="T18" fmla="*/ 0 w 51"/>
                    <a:gd name="T19" fmla="*/ 6 h 6"/>
                    <a:gd name="T20" fmla="*/ 14 w 51"/>
                    <a:gd name="T21" fmla="*/ 6 h 6"/>
                    <a:gd name="T22" fmla="*/ 14 w 51"/>
                    <a:gd name="T23" fmla="*/ 0 h 6"/>
                    <a:gd name="T24" fmla="*/ 51 w 51"/>
                    <a:gd name="T25" fmla="*/ 0 h 6"/>
                    <a:gd name="T26" fmla="*/ 51 w 51"/>
                    <a:gd name="T27" fmla="*/ 6 h 6"/>
                    <a:gd name="T28" fmla="*/ 14 w 51"/>
                    <a:gd name="T29" fmla="*/ 6 h 6"/>
                    <a:gd name="T30" fmla="*/ 14 w 51"/>
                    <a:gd name="T31" fmla="*/ 6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1"/>
                    <a:gd name="T49" fmla="*/ 0 h 6"/>
                    <a:gd name="T50" fmla="*/ 51 w 51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5" name="Freeform 703"/>
                <p:cNvSpPr>
                  <a:spLocks/>
                </p:cNvSpPr>
                <p:nvPr/>
              </p:nvSpPr>
              <p:spPr bwMode="auto">
                <a:xfrm>
                  <a:off x="4148" y="2387"/>
                  <a:ext cx="51" cy="6"/>
                </a:xfrm>
                <a:custGeom>
                  <a:avLst/>
                  <a:gdLst>
                    <a:gd name="T0" fmla="*/ 0 w 51"/>
                    <a:gd name="T1" fmla="*/ 6 h 6"/>
                    <a:gd name="T2" fmla="*/ 0 w 51"/>
                    <a:gd name="T3" fmla="*/ 0 h 6"/>
                    <a:gd name="T4" fmla="*/ 12 w 51"/>
                    <a:gd name="T5" fmla="*/ 0 h 6"/>
                    <a:gd name="T6" fmla="*/ 25 w 51"/>
                    <a:gd name="T7" fmla="*/ 0 h 6"/>
                    <a:gd name="T8" fmla="*/ 51 w 51"/>
                    <a:gd name="T9" fmla="*/ 0 h 6"/>
                    <a:gd name="T10" fmla="*/ 51 w 51"/>
                    <a:gd name="T11" fmla="*/ 6 h 6"/>
                    <a:gd name="T12" fmla="*/ 25 w 51"/>
                    <a:gd name="T13" fmla="*/ 6 h 6"/>
                    <a:gd name="T14" fmla="*/ 12 w 51"/>
                    <a:gd name="T15" fmla="*/ 6 h 6"/>
                    <a:gd name="T16" fmla="*/ 0 w 51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1"/>
                    <a:gd name="T28" fmla="*/ 0 h 6"/>
                    <a:gd name="T29" fmla="*/ 51 w 51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5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lnTo>
                        <a:pt x="25" y="6"/>
                      </a:lnTo>
                      <a:lnTo>
                        <a:pt x="1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6" name="Freeform 704"/>
                <p:cNvSpPr>
                  <a:spLocks noEditPoints="1"/>
                </p:cNvSpPr>
                <p:nvPr/>
              </p:nvSpPr>
              <p:spPr bwMode="auto">
                <a:xfrm>
                  <a:off x="4160" y="2359"/>
                  <a:ext cx="39" cy="18"/>
                </a:xfrm>
                <a:custGeom>
                  <a:avLst/>
                  <a:gdLst>
                    <a:gd name="T0" fmla="*/ 23 w 39"/>
                    <a:gd name="T1" fmla="*/ 12 h 18"/>
                    <a:gd name="T2" fmla="*/ 30 w 39"/>
                    <a:gd name="T3" fmla="*/ 10 h 18"/>
                    <a:gd name="T4" fmla="*/ 30 w 39"/>
                    <a:gd name="T5" fmla="*/ 10 h 18"/>
                    <a:gd name="T6" fmla="*/ 30 w 39"/>
                    <a:gd name="T7" fmla="*/ 8 h 18"/>
                    <a:gd name="T8" fmla="*/ 29 w 39"/>
                    <a:gd name="T9" fmla="*/ 6 h 18"/>
                    <a:gd name="T10" fmla="*/ 27 w 39"/>
                    <a:gd name="T11" fmla="*/ 6 h 18"/>
                    <a:gd name="T12" fmla="*/ 29 w 39"/>
                    <a:gd name="T13" fmla="*/ 4 h 18"/>
                    <a:gd name="T14" fmla="*/ 32 w 39"/>
                    <a:gd name="T15" fmla="*/ 2 h 18"/>
                    <a:gd name="T16" fmla="*/ 36 w 39"/>
                    <a:gd name="T17" fmla="*/ 2 h 18"/>
                    <a:gd name="T18" fmla="*/ 39 w 39"/>
                    <a:gd name="T19" fmla="*/ 4 h 18"/>
                    <a:gd name="T20" fmla="*/ 39 w 39"/>
                    <a:gd name="T21" fmla="*/ 8 h 18"/>
                    <a:gd name="T22" fmla="*/ 39 w 39"/>
                    <a:gd name="T23" fmla="*/ 12 h 18"/>
                    <a:gd name="T24" fmla="*/ 36 w 39"/>
                    <a:gd name="T25" fmla="*/ 14 h 18"/>
                    <a:gd name="T26" fmla="*/ 32 w 39"/>
                    <a:gd name="T27" fmla="*/ 16 h 18"/>
                    <a:gd name="T28" fmla="*/ 29 w 39"/>
                    <a:gd name="T29" fmla="*/ 18 h 18"/>
                    <a:gd name="T30" fmla="*/ 20 w 39"/>
                    <a:gd name="T31" fmla="*/ 18 h 18"/>
                    <a:gd name="T32" fmla="*/ 13 w 39"/>
                    <a:gd name="T33" fmla="*/ 18 h 18"/>
                    <a:gd name="T34" fmla="*/ 5 w 39"/>
                    <a:gd name="T35" fmla="*/ 16 h 18"/>
                    <a:gd name="T36" fmla="*/ 2 w 39"/>
                    <a:gd name="T37" fmla="*/ 14 h 18"/>
                    <a:gd name="T38" fmla="*/ 0 w 39"/>
                    <a:gd name="T39" fmla="*/ 10 h 18"/>
                    <a:gd name="T40" fmla="*/ 2 w 39"/>
                    <a:gd name="T41" fmla="*/ 8 h 18"/>
                    <a:gd name="T42" fmla="*/ 2 w 39"/>
                    <a:gd name="T43" fmla="*/ 4 h 18"/>
                    <a:gd name="T44" fmla="*/ 5 w 39"/>
                    <a:gd name="T45" fmla="*/ 2 h 18"/>
                    <a:gd name="T46" fmla="*/ 9 w 39"/>
                    <a:gd name="T47" fmla="*/ 2 h 18"/>
                    <a:gd name="T48" fmla="*/ 14 w 39"/>
                    <a:gd name="T49" fmla="*/ 0 h 18"/>
                    <a:gd name="T50" fmla="*/ 22 w 39"/>
                    <a:gd name="T51" fmla="*/ 0 h 18"/>
                    <a:gd name="T52" fmla="*/ 23 w 39"/>
                    <a:gd name="T53" fmla="*/ 0 h 18"/>
                    <a:gd name="T54" fmla="*/ 23 w 39"/>
                    <a:gd name="T55" fmla="*/ 0 h 18"/>
                    <a:gd name="T56" fmla="*/ 16 w 39"/>
                    <a:gd name="T57" fmla="*/ 6 h 18"/>
                    <a:gd name="T58" fmla="*/ 13 w 39"/>
                    <a:gd name="T59" fmla="*/ 6 h 18"/>
                    <a:gd name="T60" fmla="*/ 9 w 39"/>
                    <a:gd name="T61" fmla="*/ 8 h 18"/>
                    <a:gd name="T62" fmla="*/ 9 w 39"/>
                    <a:gd name="T63" fmla="*/ 8 h 18"/>
                    <a:gd name="T64" fmla="*/ 9 w 39"/>
                    <a:gd name="T65" fmla="*/ 10 h 18"/>
                    <a:gd name="T66" fmla="*/ 11 w 39"/>
                    <a:gd name="T67" fmla="*/ 12 h 18"/>
                    <a:gd name="T68" fmla="*/ 16 w 39"/>
                    <a:gd name="T69" fmla="*/ 6 h 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9"/>
                    <a:gd name="T106" fmla="*/ 0 h 18"/>
                    <a:gd name="T107" fmla="*/ 39 w 39"/>
                    <a:gd name="T108" fmla="*/ 18 h 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9" h="18">
                      <a:moveTo>
                        <a:pt x="23" y="0"/>
                      </a:moveTo>
                      <a:lnTo>
                        <a:pt x="23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8"/>
                      </a:lnTo>
                      <a:lnTo>
                        <a:pt x="25" y="18"/>
                      </a:lnTo>
                      <a:lnTo>
                        <a:pt x="20" y="18"/>
                      </a:lnTo>
                      <a:lnTo>
                        <a:pt x="16" y="18"/>
                      </a:lnTo>
                      <a:lnTo>
                        <a:pt x="13" y="18"/>
                      </a:lnTo>
                      <a:lnTo>
                        <a:pt x="9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close/>
                      <a:moveTo>
                        <a:pt x="16" y="6"/>
                      </a:move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7" name="Freeform 705"/>
                <p:cNvSpPr>
                  <a:spLocks/>
                </p:cNvSpPr>
                <p:nvPr/>
              </p:nvSpPr>
              <p:spPr bwMode="auto">
                <a:xfrm>
                  <a:off x="4098" y="2293"/>
                  <a:ext cx="51" cy="16"/>
                </a:xfrm>
                <a:custGeom>
                  <a:avLst/>
                  <a:gdLst>
                    <a:gd name="T0" fmla="*/ 0 w 51"/>
                    <a:gd name="T1" fmla="*/ 0 h 16"/>
                    <a:gd name="T2" fmla="*/ 26 w 51"/>
                    <a:gd name="T3" fmla="*/ 0 h 16"/>
                    <a:gd name="T4" fmla="*/ 39 w 51"/>
                    <a:gd name="T5" fmla="*/ 0 h 16"/>
                    <a:gd name="T6" fmla="*/ 51 w 51"/>
                    <a:gd name="T7" fmla="*/ 0 h 16"/>
                    <a:gd name="T8" fmla="*/ 51 w 51"/>
                    <a:gd name="T9" fmla="*/ 2 h 16"/>
                    <a:gd name="T10" fmla="*/ 51 w 51"/>
                    <a:gd name="T11" fmla="*/ 4 h 16"/>
                    <a:gd name="T12" fmla="*/ 51 w 51"/>
                    <a:gd name="T13" fmla="*/ 6 h 16"/>
                    <a:gd name="T14" fmla="*/ 51 w 51"/>
                    <a:gd name="T15" fmla="*/ 8 h 16"/>
                    <a:gd name="T16" fmla="*/ 35 w 51"/>
                    <a:gd name="T17" fmla="*/ 8 h 16"/>
                    <a:gd name="T18" fmla="*/ 26 w 51"/>
                    <a:gd name="T19" fmla="*/ 8 h 16"/>
                    <a:gd name="T20" fmla="*/ 17 w 51"/>
                    <a:gd name="T21" fmla="*/ 8 h 16"/>
                    <a:gd name="T22" fmla="*/ 19 w 51"/>
                    <a:gd name="T23" fmla="*/ 10 h 16"/>
                    <a:gd name="T24" fmla="*/ 21 w 51"/>
                    <a:gd name="T25" fmla="*/ 10 h 16"/>
                    <a:gd name="T26" fmla="*/ 21 w 51"/>
                    <a:gd name="T27" fmla="*/ 10 h 16"/>
                    <a:gd name="T28" fmla="*/ 23 w 51"/>
                    <a:gd name="T29" fmla="*/ 12 h 16"/>
                    <a:gd name="T30" fmla="*/ 23 w 51"/>
                    <a:gd name="T31" fmla="*/ 12 h 16"/>
                    <a:gd name="T32" fmla="*/ 25 w 51"/>
                    <a:gd name="T33" fmla="*/ 14 h 16"/>
                    <a:gd name="T34" fmla="*/ 25 w 51"/>
                    <a:gd name="T35" fmla="*/ 14 h 16"/>
                    <a:gd name="T36" fmla="*/ 25 w 51"/>
                    <a:gd name="T37" fmla="*/ 16 h 16"/>
                    <a:gd name="T38" fmla="*/ 14 w 51"/>
                    <a:gd name="T39" fmla="*/ 16 h 16"/>
                    <a:gd name="T40" fmla="*/ 9 w 51"/>
                    <a:gd name="T41" fmla="*/ 10 h 16"/>
                    <a:gd name="T42" fmla="*/ 7 w 51"/>
                    <a:gd name="T43" fmla="*/ 8 h 16"/>
                    <a:gd name="T44" fmla="*/ 5 w 51"/>
                    <a:gd name="T45" fmla="*/ 8 h 16"/>
                    <a:gd name="T46" fmla="*/ 1 w 51"/>
                    <a:gd name="T47" fmla="*/ 8 h 16"/>
                    <a:gd name="T48" fmla="*/ 0 w 51"/>
                    <a:gd name="T49" fmla="*/ 6 h 16"/>
                    <a:gd name="T50" fmla="*/ 0 w 51"/>
                    <a:gd name="T51" fmla="*/ 0 h 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1"/>
                    <a:gd name="T79" fmla="*/ 0 h 16"/>
                    <a:gd name="T80" fmla="*/ 51 w 51"/>
                    <a:gd name="T81" fmla="*/ 16 h 1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1" h="16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1" y="6"/>
                      </a:lnTo>
                      <a:lnTo>
                        <a:pt x="51" y="8"/>
                      </a:lnTo>
                      <a:lnTo>
                        <a:pt x="35" y="8"/>
                      </a:lnTo>
                      <a:lnTo>
                        <a:pt x="26" y="8"/>
                      </a:lnTo>
                      <a:lnTo>
                        <a:pt x="17" y="8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8" name="Freeform 706"/>
                <p:cNvSpPr>
                  <a:spLocks/>
                </p:cNvSpPr>
                <p:nvPr/>
              </p:nvSpPr>
              <p:spPr bwMode="auto">
                <a:xfrm>
                  <a:off x="4126" y="2256"/>
                  <a:ext cx="11" cy="10"/>
                </a:xfrm>
                <a:custGeom>
                  <a:avLst/>
                  <a:gdLst>
                    <a:gd name="T0" fmla="*/ 0 w 11"/>
                    <a:gd name="T1" fmla="*/ 10 h 10"/>
                    <a:gd name="T2" fmla="*/ 0 w 11"/>
                    <a:gd name="T3" fmla="*/ 4 h 10"/>
                    <a:gd name="T4" fmla="*/ 0 w 11"/>
                    <a:gd name="T5" fmla="*/ 2 h 10"/>
                    <a:gd name="T6" fmla="*/ 0 w 11"/>
                    <a:gd name="T7" fmla="*/ 0 h 10"/>
                    <a:gd name="T8" fmla="*/ 11 w 11"/>
                    <a:gd name="T9" fmla="*/ 0 h 10"/>
                    <a:gd name="T10" fmla="*/ 11 w 11"/>
                    <a:gd name="T11" fmla="*/ 2 h 10"/>
                    <a:gd name="T12" fmla="*/ 11 w 11"/>
                    <a:gd name="T13" fmla="*/ 4 h 10"/>
                    <a:gd name="T14" fmla="*/ 11 w 11"/>
                    <a:gd name="T15" fmla="*/ 10 h 10"/>
                    <a:gd name="T16" fmla="*/ 0 w 11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0"/>
                    <a:gd name="T29" fmla="*/ 11 w 1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9" name="Freeform 707"/>
                <p:cNvSpPr>
                  <a:spLocks noEditPoints="1"/>
                </p:cNvSpPr>
                <p:nvPr/>
              </p:nvSpPr>
              <p:spPr bwMode="auto">
                <a:xfrm>
                  <a:off x="4098" y="2215"/>
                  <a:ext cx="53" cy="29"/>
                </a:xfrm>
                <a:custGeom>
                  <a:avLst/>
                  <a:gdLst>
                    <a:gd name="T0" fmla="*/ 21 w 53"/>
                    <a:gd name="T1" fmla="*/ 29 h 29"/>
                    <a:gd name="T2" fmla="*/ 10 w 53"/>
                    <a:gd name="T3" fmla="*/ 27 h 29"/>
                    <a:gd name="T4" fmla="*/ 3 w 53"/>
                    <a:gd name="T5" fmla="*/ 23 h 29"/>
                    <a:gd name="T6" fmla="*/ 0 w 53"/>
                    <a:gd name="T7" fmla="*/ 19 h 29"/>
                    <a:gd name="T8" fmla="*/ 0 w 53"/>
                    <a:gd name="T9" fmla="*/ 11 h 29"/>
                    <a:gd name="T10" fmla="*/ 3 w 53"/>
                    <a:gd name="T11" fmla="*/ 4 h 29"/>
                    <a:gd name="T12" fmla="*/ 10 w 53"/>
                    <a:gd name="T13" fmla="*/ 0 h 29"/>
                    <a:gd name="T14" fmla="*/ 19 w 53"/>
                    <a:gd name="T15" fmla="*/ 0 h 29"/>
                    <a:gd name="T16" fmla="*/ 34 w 53"/>
                    <a:gd name="T17" fmla="*/ 0 h 29"/>
                    <a:gd name="T18" fmla="*/ 41 w 53"/>
                    <a:gd name="T19" fmla="*/ 0 h 29"/>
                    <a:gd name="T20" fmla="*/ 48 w 53"/>
                    <a:gd name="T21" fmla="*/ 4 h 29"/>
                    <a:gd name="T22" fmla="*/ 51 w 53"/>
                    <a:gd name="T23" fmla="*/ 11 h 29"/>
                    <a:gd name="T24" fmla="*/ 53 w 53"/>
                    <a:gd name="T25" fmla="*/ 13 h 29"/>
                    <a:gd name="T26" fmla="*/ 51 w 53"/>
                    <a:gd name="T27" fmla="*/ 17 h 29"/>
                    <a:gd name="T28" fmla="*/ 48 w 53"/>
                    <a:gd name="T29" fmla="*/ 23 h 29"/>
                    <a:gd name="T30" fmla="*/ 44 w 53"/>
                    <a:gd name="T31" fmla="*/ 25 h 29"/>
                    <a:gd name="T32" fmla="*/ 37 w 53"/>
                    <a:gd name="T33" fmla="*/ 27 h 29"/>
                    <a:gd name="T34" fmla="*/ 30 w 53"/>
                    <a:gd name="T35" fmla="*/ 29 h 29"/>
                    <a:gd name="T36" fmla="*/ 26 w 53"/>
                    <a:gd name="T37" fmla="*/ 29 h 29"/>
                    <a:gd name="T38" fmla="*/ 30 w 53"/>
                    <a:gd name="T39" fmla="*/ 19 h 29"/>
                    <a:gd name="T40" fmla="*/ 35 w 53"/>
                    <a:gd name="T41" fmla="*/ 19 h 29"/>
                    <a:gd name="T42" fmla="*/ 39 w 53"/>
                    <a:gd name="T43" fmla="*/ 17 h 29"/>
                    <a:gd name="T44" fmla="*/ 41 w 53"/>
                    <a:gd name="T45" fmla="*/ 15 h 29"/>
                    <a:gd name="T46" fmla="*/ 41 w 53"/>
                    <a:gd name="T47" fmla="*/ 13 h 29"/>
                    <a:gd name="T48" fmla="*/ 39 w 53"/>
                    <a:gd name="T49" fmla="*/ 11 h 29"/>
                    <a:gd name="T50" fmla="*/ 35 w 53"/>
                    <a:gd name="T51" fmla="*/ 9 h 29"/>
                    <a:gd name="T52" fmla="*/ 30 w 53"/>
                    <a:gd name="T53" fmla="*/ 9 h 29"/>
                    <a:gd name="T54" fmla="*/ 23 w 53"/>
                    <a:gd name="T55" fmla="*/ 9 h 29"/>
                    <a:gd name="T56" fmla="*/ 17 w 53"/>
                    <a:gd name="T57" fmla="*/ 9 h 29"/>
                    <a:gd name="T58" fmla="*/ 14 w 53"/>
                    <a:gd name="T59" fmla="*/ 11 h 29"/>
                    <a:gd name="T60" fmla="*/ 12 w 53"/>
                    <a:gd name="T61" fmla="*/ 13 h 29"/>
                    <a:gd name="T62" fmla="*/ 12 w 53"/>
                    <a:gd name="T63" fmla="*/ 15 h 29"/>
                    <a:gd name="T64" fmla="*/ 14 w 53"/>
                    <a:gd name="T65" fmla="*/ 17 h 29"/>
                    <a:gd name="T66" fmla="*/ 17 w 53"/>
                    <a:gd name="T67" fmla="*/ 19 h 29"/>
                    <a:gd name="T68" fmla="*/ 23 w 53"/>
                    <a:gd name="T69" fmla="*/ 19 h 29"/>
                    <a:gd name="T70" fmla="*/ 26 w 53"/>
                    <a:gd name="T71" fmla="*/ 19 h 2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29"/>
                    <a:gd name="T110" fmla="*/ 53 w 53"/>
                    <a:gd name="T111" fmla="*/ 29 h 2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29">
                      <a:moveTo>
                        <a:pt x="26" y="29"/>
                      </a:moveTo>
                      <a:lnTo>
                        <a:pt x="21" y="29"/>
                      </a:lnTo>
                      <a:lnTo>
                        <a:pt x="16" y="27"/>
                      </a:lnTo>
                      <a:lnTo>
                        <a:pt x="10" y="27"/>
                      </a:lnTo>
                      <a:lnTo>
                        <a:pt x="7" y="25"/>
                      </a:lnTo>
                      <a:lnTo>
                        <a:pt x="3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4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6" y="4"/>
                      </a:lnTo>
                      <a:lnTo>
                        <a:pt x="48" y="4"/>
                      </a:lnTo>
                      <a:lnTo>
                        <a:pt x="50" y="6"/>
                      </a:lnTo>
                      <a:lnTo>
                        <a:pt x="51" y="11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3" y="15"/>
                      </a:lnTo>
                      <a:lnTo>
                        <a:pt x="51" y="17"/>
                      </a:lnTo>
                      <a:lnTo>
                        <a:pt x="50" y="21"/>
                      </a:lnTo>
                      <a:lnTo>
                        <a:pt x="48" y="23"/>
                      </a:lnTo>
                      <a:lnTo>
                        <a:pt x="46" y="25"/>
                      </a:lnTo>
                      <a:lnTo>
                        <a:pt x="44" y="25"/>
                      </a:lnTo>
                      <a:lnTo>
                        <a:pt x="41" y="27"/>
                      </a:lnTo>
                      <a:lnTo>
                        <a:pt x="37" y="27"/>
                      </a:lnTo>
                      <a:lnTo>
                        <a:pt x="34" y="29"/>
                      </a:lnTo>
                      <a:lnTo>
                        <a:pt x="30" y="29"/>
                      </a:lnTo>
                      <a:lnTo>
                        <a:pt x="26" y="29"/>
                      </a:lnTo>
                      <a:close/>
                      <a:moveTo>
                        <a:pt x="26" y="19"/>
                      </a:move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35" y="19"/>
                      </a:lnTo>
                      <a:lnTo>
                        <a:pt x="37" y="19"/>
                      </a:lnTo>
                      <a:lnTo>
                        <a:pt x="39" y="17"/>
                      </a:lnTo>
                      <a:lnTo>
                        <a:pt x="41" y="17"/>
                      </a:lnTo>
                      <a:lnTo>
                        <a:pt x="41" y="15"/>
                      </a:lnTo>
                      <a:lnTo>
                        <a:pt x="41" y="13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5" y="9"/>
                      </a:lnTo>
                      <a:lnTo>
                        <a:pt x="34" y="9"/>
                      </a:lnTo>
                      <a:lnTo>
                        <a:pt x="30" y="9"/>
                      </a:lnTo>
                      <a:lnTo>
                        <a:pt x="26" y="9"/>
                      </a:lnTo>
                      <a:lnTo>
                        <a:pt x="23" y="9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3" y="19"/>
                      </a:lnTo>
                      <a:lnTo>
                        <a:pt x="2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0" name="Freeform 708"/>
                <p:cNvSpPr>
                  <a:spLocks/>
                </p:cNvSpPr>
                <p:nvPr/>
              </p:nvSpPr>
              <p:spPr bwMode="auto">
                <a:xfrm>
                  <a:off x="4112" y="2164"/>
                  <a:ext cx="39" cy="23"/>
                </a:xfrm>
                <a:custGeom>
                  <a:avLst/>
                  <a:gdLst>
                    <a:gd name="T0" fmla="*/ 25 w 39"/>
                    <a:gd name="T1" fmla="*/ 6 h 23"/>
                    <a:gd name="T2" fmla="*/ 25 w 39"/>
                    <a:gd name="T3" fmla="*/ 0 h 23"/>
                    <a:gd name="T4" fmla="*/ 28 w 39"/>
                    <a:gd name="T5" fmla="*/ 0 h 23"/>
                    <a:gd name="T6" fmla="*/ 32 w 39"/>
                    <a:gd name="T7" fmla="*/ 2 h 23"/>
                    <a:gd name="T8" fmla="*/ 36 w 39"/>
                    <a:gd name="T9" fmla="*/ 4 h 23"/>
                    <a:gd name="T10" fmla="*/ 39 w 39"/>
                    <a:gd name="T11" fmla="*/ 6 h 23"/>
                    <a:gd name="T12" fmla="*/ 39 w 39"/>
                    <a:gd name="T13" fmla="*/ 10 h 23"/>
                    <a:gd name="T14" fmla="*/ 39 w 39"/>
                    <a:gd name="T15" fmla="*/ 14 h 23"/>
                    <a:gd name="T16" fmla="*/ 37 w 39"/>
                    <a:gd name="T17" fmla="*/ 19 h 23"/>
                    <a:gd name="T18" fmla="*/ 36 w 39"/>
                    <a:gd name="T19" fmla="*/ 19 h 23"/>
                    <a:gd name="T20" fmla="*/ 32 w 39"/>
                    <a:gd name="T21" fmla="*/ 21 h 23"/>
                    <a:gd name="T22" fmla="*/ 30 w 39"/>
                    <a:gd name="T23" fmla="*/ 23 h 23"/>
                    <a:gd name="T24" fmla="*/ 27 w 39"/>
                    <a:gd name="T25" fmla="*/ 23 h 23"/>
                    <a:gd name="T26" fmla="*/ 20 w 39"/>
                    <a:gd name="T27" fmla="*/ 23 h 23"/>
                    <a:gd name="T28" fmla="*/ 12 w 39"/>
                    <a:gd name="T29" fmla="*/ 23 h 23"/>
                    <a:gd name="T30" fmla="*/ 9 w 39"/>
                    <a:gd name="T31" fmla="*/ 21 h 23"/>
                    <a:gd name="T32" fmla="*/ 5 w 39"/>
                    <a:gd name="T33" fmla="*/ 21 h 23"/>
                    <a:gd name="T34" fmla="*/ 3 w 39"/>
                    <a:gd name="T35" fmla="*/ 19 h 23"/>
                    <a:gd name="T36" fmla="*/ 2 w 39"/>
                    <a:gd name="T37" fmla="*/ 17 h 23"/>
                    <a:gd name="T38" fmla="*/ 0 w 39"/>
                    <a:gd name="T39" fmla="*/ 14 h 23"/>
                    <a:gd name="T40" fmla="*/ 0 w 39"/>
                    <a:gd name="T41" fmla="*/ 10 h 23"/>
                    <a:gd name="T42" fmla="*/ 3 w 39"/>
                    <a:gd name="T43" fmla="*/ 4 h 23"/>
                    <a:gd name="T44" fmla="*/ 7 w 39"/>
                    <a:gd name="T45" fmla="*/ 2 h 23"/>
                    <a:gd name="T46" fmla="*/ 12 w 39"/>
                    <a:gd name="T47" fmla="*/ 0 h 23"/>
                    <a:gd name="T48" fmla="*/ 14 w 39"/>
                    <a:gd name="T49" fmla="*/ 4 h 23"/>
                    <a:gd name="T50" fmla="*/ 14 w 39"/>
                    <a:gd name="T51" fmla="*/ 8 h 23"/>
                    <a:gd name="T52" fmla="*/ 12 w 39"/>
                    <a:gd name="T53" fmla="*/ 8 h 23"/>
                    <a:gd name="T54" fmla="*/ 11 w 39"/>
                    <a:gd name="T55" fmla="*/ 8 h 23"/>
                    <a:gd name="T56" fmla="*/ 11 w 39"/>
                    <a:gd name="T57" fmla="*/ 10 h 23"/>
                    <a:gd name="T58" fmla="*/ 9 w 39"/>
                    <a:gd name="T59" fmla="*/ 10 h 23"/>
                    <a:gd name="T60" fmla="*/ 11 w 39"/>
                    <a:gd name="T61" fmla="*/ 12 h 23"/>
                    <a:gd name="T62" fmla="*/ 12 w 39"/>
                    <a:gd name="T63" fmla="*/ 14 h 23"/>
                    <a:gd name="T64" fmla="*/ 16 w 39"/>
                    <a:gd name="T65" fmla="*/ 17 h 23"/>
                    <a:gd name="T66" fmla="*/ 20 w 39"/>
                    <a:gd name="T67" fmla="*/ 17 h 23"/>
                    <a:gd name="T68" fmla="*/ 23 w 39"/>
                    <a:gd name="T69" fmla="*/ 17 h 23"/>
                    <a:gd name="T70" fmla="*/ 27 w 39"/>
                    <a:gd name="T71" fmla="*/ 14 h 23"/>
                    <a:gd name="T72" fmla="*/ 28 w 39"/>
                    <a:gd name="T73" fmla="*/ 12 h 23"/>
                    <a:gd name="T74" fmla="*/ 30 w 39"/>
                    <a:gd name="T75" fmla="*/ 10 h 23"/>
                    <a:gd name="T76" fmla="*/ 30 w 39"/>
                    <a:gd name="T77" fmla="*/ 10 h 23"/>
                    <a:gd name="T78" fmla="*/ 28 w 39"/>
                    <a:gd name="T79" fmla="*/ 8 h 2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23"/>
                    <a:gd name="T122" fmla="*/ 39 w 39"/>
                    <a:gd name="T123" fmla="*/ 23 h 2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23">
                      <a:moveTo>
                        <a:pt x="23" y="8"/>
                      </a:move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4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0" y="23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7" y="14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1" name="Freeform 709"/>
                <p:cNvSpPr>
                  <a:spLocks/>
                </p:cNvSpPr>
                <p:nvPr/>
              </p:nvSpPr>
              <p:spPr bwMode="auto">
                <a:xfrm>
                  <a:off x="4098" y="2127"/>
                  <a:ext cx="53" cy="15"/>
                </a:xfrm>
                <a:custGeom>
                  <a:avLst/>
                  <a:gdLst>
                    <a:gd name="T0" fmla="*/ 0 w 53"/>
                    <a:gd name="T1" fmla="*/ 4 h 15"/>
                    <a:gd name="T2" fmla="*/ 7 w 53"/>
                    <a:gd name="T3" fmla="*/ 4 h 15"/>
                    <a:gd name="T4" fmla="*/ 10 w 53"/>
                    <a:gd name="T5" fmla="*/ 4 h 15"/>
                    <a:gd name="T6" fmla="*/ 14 w 53"/>
                    <a:gd name="T7" fmla="*/ 4 h 15"/>
                    <a:gd name="T8" fmla="*/ 14 w 53"/>
                    <a:gd name="T9" fmla="*/ 4 h 15"/>
                    <a:gd name="T10" fmla="*/ 14 w 53"/>
                    <a:gd name="T11" fmla="*/ 2 h 15"/>
                    <a:gd name="T12" fmla="*/ 14 w 53"/>
                    <a:gd name="T13" fmla="*/ 0 h 15"/>
                    <a:gd name="T14" fmla="*/ 25 w 53"/>
                    <a:gd name="T15" fmla="*/ 0 h 15"/>
                    <a:gd name="T16" fmla="*/ 25 w 53"/>
                    <a:gd name="T17" fmla="*/ 2 h 15"/>
                    <a:gd name="T18" fmla="*/ 25 w 53"/>
                    <a:gd name="T19" fmla="*/ 4 h 15"/>
                    <a:gd name="T20" fmla="*/ 25 w 53"/>
                    <a:gd name="T21" fmla="*/ 4 h 15"/>
                    <a:gd name="T22" fmla="*/ 28 w 53"/>
                    <a:gd name="T23" fmla="*/ 4 h 15"/>
                    <a:gd name="T24" fmla="*/ 32 w 53"/>
                    <a:gd name="T25" fmla="*/ 4 h 15"/>
                    <a:gd name="T26" fmla="*/ 35 w 53"/>
                    <a:gd name="T27" fmla="*/ 4 h 15"/>
                    <a:gd name="T28" fmla="*/ 39 w 53"/>
                    <a:gd name="T29" fmla="*/ 4 h 15"/>
                    <a:gd name="T30" fmla="*/ 41 w 53"/>
                    <a:gd name="T31" fmla="*/ 4 h 15"/>
                    <a:gd name="T32" fmla="*/ 41 w 53"/>
                    <a:gd name="T33" fmla="*/ 4 h 15"/>
                    <a:gd name="T34" fmla="*/ 41 w 53"/>
                    <a:gd name="T35" fmla="*/ 4 h 15"/>
                    <a:gd name="T36" fmla="*/ 42 w 53"/>
                    <a:gd name="T37" fmla="*/ 4 h 15"/>
                    <a:gd name="T38" fmla="*/ 42 w 53"/>
                    <a:gd name="T39" fmla="*/ 4 h 15"/>
                    <a:gd name="T40" fmla="*/ 42 w 53"/>
                    <a:gd name="T41" fmla="*/ 4 h 15"/>
                    <a:gd name="T42" fmla="*/ 42 w 53"/>
                    <a:gd name="T43" fmla="*/ 2 h 15"/>
                    <a:gd name="T44" fmla="*/ 42 w 53"/>
                    <a:gd name="T45" fmla="*/ 2 h 15"/>
                    <a:gd name="T46" fmla="*/ 42 w 53"/>
                    <a:gd name="T47" fmla="*/ 2 h 15"/>
                    <a:gd name="T48" fmla="*/ 42 w 53"/>
                    <a:gd name="T49" fmla="*/ 0 h 15"/>
                    <a:gd name="T50" fmla="*/ 44 w 53"/>
                    <a:gd name="T51" fmla="*/ 0 h 15"/>
                    <a:gd name="T52" fmla="*/ 48 w 53"/>
                    <a:gd name="T53" fmla="*/ 0 h 15"/>
                    <a:gd name="T54" fmla="*/ 50 w 53"/>
                    <a:gd name="T55" fmla="*/ 0 h 15"/>
                    <a:gd name="T56" fmla="*/ 51 w 53"/>
                    <a:gd name="T57" fmla="*/ 0 h 15"/>
                    <a:gd name="T58" fmla="*/ 53 w 53"/>
                    <a:gd name="T59" fmla="*/ 2 h 15"/>
                    <a:gd name="T60" fmla="*/ 53 w 53"/>
                    <a:gd name="T61" fmla="*/ 4 h 15"/>
                    <a:gd name="T62" fmla="*/ 53 w 53"/>
                    <a:gd name="T63" fmla="*/ 6 h 15"/>
                    <a:gd name="T64" fmla="*/ 53 w 53"/>
                    <a:gd name="T65" fmla="*/ 8 h 15"/>
                    <a:gd name="T66" fmla="*/ 53 w 53"/>
                    <a:gd name="T67" fmla="*/ 8 h 15"/>
                    <a:gd name="T68" fmla="*/ 53 w 53"/>
                    <a:gd name="T69" fmla="*/ 8 h 15"/>
                    <a:gd name="T70" fmla="*/ 51 w 53"/>
                    <a:gd name="T71" fmla="*/ 11 h 15"/>
                    <a:gd name="T72" fmla="*/ 51 w 53"/>
                    <a:gd name="T73" fmla="*/ 11 h 15"/>
                    <a:gd name="T74" fmla="*/ 50 w 53"/>
                    <a:gd name="T75" fmla="*/ 11 h 15"/>
                    <a:gd name="T76" fmla="*/ 50 w 53"/>
                    <a:gd name="T77" fmla="*/ 11 h 15"/>
                    <a:gd name="T78" fmla="*/ 48 w 53"/>
                    <a:gd name="T79" fmla="*/ 13 h 15"/>
                    <a:gd name="T80" fmla="*/ 46 w 53"/>
                    <a:gd name="T81" fmla="*/ 13 h 15"/>
                    <a:gd name="T82" fmla="*/ 44 w 53"/>
                    <a:gd name="T83" fmla="*/ 13 h 15"/>
                    <a:gd name="T84" fmla="*/ 39 w 53"/>
                    <a:gd name="T85" fmla="*/ 13 h 15"/>
                    <a:gd name="T86" fmla="*/ 35 w 53"/>
                    <a:gd name="T87" fmla="*/ 13 h 15"/>
                    <a:gd name="T88" fmla="*/ 32 w 53"/>
                    <a:gd name="T89" fmla="*/ 13 h 15"/>
                    <a:gd name="T90" fmla="*/ 28 w 53"/>
                    <a:gd name="T91" fmla="*/ 13 h 15"/>
                    <a:gd name="T92" fmla="*/ 25 w 53"/>
                    <a:gd name="T93" fmla="*/ 13 h 15"/>
                    <a:gd name="T94" fmla="*/ 25 w 53"/>
                    <a:gd name="T95" fmla="*/ 13 h 15"/>
                    <a:gd name="T96" fmla="*/ 25 w 53"/>
                    <a:gd name="T97" fmla="*/ 15 h 15"/>
                    <a:gd name="T98" fmla="*/ 25 w 53"/>
                    <a:gd name="T99" fmla="*/ 15 h 15"/>
                    <a:gd name="T100" fmla="*/ 25 w 53"/>
                    <a:gd name="T101" fmla="*/ 15 h 15"/>
                    <a:gd name="T102" fmla="*/ 14 w 53"/>
                    <a:gd name="T103" fmla="*/ 15 h 15"/>
                    <a:gd name="T104" fmla="*/ 14 w 53"/>
                    <a:gd name="T105" fmla="*/ 15 h 15"/>
                    <a:gd name="T106" fmla="*/ 14 w 53"/>
                    <a:gd name="T107" fmla="*/ 15 h 15"/>
                    <a:gd name="T108" fmla="*/ 14 w 53"/>
                    <a:gd name="T109" fmla="*/ 13 h 15"/>
                    <a:gd name="T110" fmla="*/ 14 w 53"/>
                    <a:gd name="T111" fmla="*/ 13 h 15"/>
                    <a:gd name="T112" fmla="*/ 9 w 53"/>
                    <a:gd name="T113" fmla="*/ 13 h 15"/>
                    <a:gd name="T114" fmla="*/ 7 w 53"/>
                    <a:gd name="T115" fmla="*/ 11 h 15"/>
                    <a:gd name="T116" fmla="*/ 5 w 53"/>
                    <a:gd name="T117" fmla="*/ 8 h 15"/>
                    <a:gd name="T118" fmla="*/ 1 w 53"/>
                    <a:gd name="T119" fmla="*/ 6 h 15"/>
                    <a:gd name="T120" fmla="*/ 0 w 53"/>
                    <a:gd name="T121" fmla="*/ 4 h 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3"/>
                    <a:gd name="T184" fmla="*/ 0 h 15"/>
                    <a:gd name="T185" fmla="*/ 53 w 53"/>
                    <a:gd name="T186" fmla="*/ 15 h 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3" h="15">
                      <a:moveTo>
                        <a:pt x="0" y="4"/>
                      </a:move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5" y="4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2" y="2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2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8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48" y="13"/>
                      </a:lnTo>
                      <a:lnTo>
                        <a:pt x="46" y="13"/>
                      </a:lnTo>
                      <a:lnTo>
                        <a:pt x="44" y="13"/>
                      </a:lnTo>
                      <a:lnTo>
                        <a:pt x="39" y="13"/>
                      </a:lnTo>
                      <a:lnTo>
                        <a:pt x="35" y="13"/>
                      </a:lnTo>
                      <a:lnTo>
                        <a:pt x="32" y="13"/>
                      </a:lnTo>
                      <a:lnTo>
                        <a:pt x="28" y="13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9" y="13"/>
                      </a:lnTo>
                      <a:lnTo>
                        <a:pt x="7" y="11"/>
                      </a:lnTo>
                      <a:lnTo>
                        <a:pt x="5" y="8"/>
                      </a:lnTo>
                      <a:lnTo>
                        <a:pt x="1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2" name="Freeform 710"/>
                <p:cNvSpPr>
                  <a:spLocks noEditPoints="1"/>
                </p:cNvSpPr>
                <p:nvPr/>
              </p:nvSpPr>
              <p:spPr bwMode="auto">
                <a:xfrm>
                  <a:off x="4112" y="2088"/>
                  <a:ext cx="39" cy="25"/>
                </a:xfrm>
                <a:custGeom>
                  <a:avLst/>
                  <a:gdLst>
                    <a:gd name="T0" fmla="*/ 12 w 39"/>
                    <a:gd name="T1" fmla="*/ 21 h 25"/>
                    <a:gd name="T2" fmla="*/ 11 w 39"/>
                    <a:gd name="T3" fmla="*/ 23 h 25"/>
                    <a:gd name="T4" fmla="*/ 3 w 39"/>
                    <a:gd name="T5" fmla="*/ 21 h 25"/>
                    <a:gd name="T6" fmla="*/ 3 w 39"/>
                    <a:gd name="T7" fmla="*/ 21 h 25"/>
                    <a:gd name="T8" fmla="*/ 2 w 39"/>
                    <a:gd name="T9" fmla="*/ 19 h 25"/>
                    <a:gd name="T10" fmla="*/ 2 w 39"/>
                    <a:gd name="T11" fmla="*/ 19 h 25"/>
                    <a:gd name="T12" fmla="*/ 0 w 39"/>
                    <a:gd name="T13" fmla="*/ 17 h 25"/>
                    <a:gd name="T14" fmla="*/ 0 w 39"/>
                    <a:gd name="T15" fmla="*/ 13 h 25"/>
                    <a:gd name="T16" fmla="*/ 2 w 39"/>
                    <a:gd name="T17" fmla="*/ 7 h 25"/>
                    <a:gd name="T18" fmla="*/ 2 w 39"/>
                    <a:gd name="T19" fmla="*/ 4 h 25"/>
                    <a:gd name="T20" fmla="*/ 5 w 39"/>
                    <a:gd name="T21" fmla="*/ 2 h 25"/>
                    <a:gd name="T22" fmla="*/ 7 w 39"/>
                    <a:gd name="T23" fmla="*/ 2 h 25"/>
                    <a:gd name="T24" fmla="*/ 14 w 39"/>
                    <a:gd name="T25" fmla="*/ 2 h 25"/>
                    <a:gd name="T26" fmla="*/ 32 w 39"/>
                    <a:gd name="T27" fmla="*/ 2 h 25"/>
                    <a:gd name="T28" fmla="*/ 34 w 39"/>
                    <a:gd name="T29" fmla="*/ 2 h 25"/>
                    <a:gd name="T30" fmla="*/ 36 w 39"/>
                    <a:gd name="T31" fmla="*/ 2 h 25"/>
                    <a:gd name="T32" fmla="*/ 37 w 39"/>
                    <a:gd name="T33" fmla="*/ 0 h 25"/>
                    <a:gd name="T34" fmla="*/ 37 w 39"/>
                    <a:gd name="T35" fmla="*/ 4 h 25"/>
                    <a:gd name="T36" fmla="*/ 37 w 39"/>
                    <a:gd name="T37" fmla="*/ 9 h 25"/>
                    <a:gd name="T38" fmla="*/ 37 w 39"/>
                    <a:gd name="T39" fmla="*/ 9 h 25"/>
                    <a:gd name="T40" fmla="*/ 36 w 39"/>
                    <a:gd name="T41" fmla="*/ 9 h 25"/>
                    <a:gd name="T42" fmla="*/ 34 w 39"/>
                    <a:gd name="T43" fmla="*/ 9 h 25"/>
                    <a:gd name="T44" fmla="*/ 36 w 39"/>
                    <a:gd name="T45" fmla="*/ 11 h 25"/>
                    <a:gd name="T46" fmla="*/ 37 w 39"/>
                    <a:gd name="T47" fmla="*/ 11 h 25"/>
                    <a:gd name="T48" fmla="*/ 39 w 39"/>
                    <a:gd name="T49" fmla="*/ 13 h 25"/>
                    <a:gd name="T50" fmla="*/ 39 w 39"/>
                    <a:gd name="T51" fmla="*/ 17 h 25"/>
                    <a:gd name="T52" fmla="*/ 37 w 39"/>
                    <a:gd name="T53" fmla="*/ 21 h 25"/>
                    <a:gd name="T54" fmla="*/ 34 w 39"/>
                    <a:gd name="T55" fmla="*/ 23 h 25"/>
                    <a:gd name="T56" fmla="*/ 30 w 39"/>
                    <a:gd name="T57" fmla="*/ 25 h 25"/>
                    <a:gd name="T58" fmla="*/ 27 w 39"/>
                    <a:gd name="T59" fmla="*/ 25 h 25"/>
                    <a:gd name="T60" fmla="*/ 23 w 39"/>
                    <a:gd name="T61" fmla="*/ 23 h 25"/>
                    <a:gd name="T62" fmla="*/ 20 w 39"/>
                    <a:gd name="T63" fmla="*/ 21 h 25"/>
                    <a:gd name="T64" fmla="*/ 18 w 39"/>
                    <a:gd name="T65" fmla="*/ 19 h 25"/>
                    <a:gd name="T66" fmla="*/ 16 w 39"/>
                    <a:gd name="T67" fmla="*/ 15 h 25"/>
                    <a:gd name="T68" fmla="*/ 16 w 39"/>
                    <a:gd name="T69" fmla="*/ 13 h 25"/>
                    <a:gd name="T70" fmla="*/ 14 w 39"/>
                    <a:gd name="T71" fmla="*/ 11 h 25"/>
                    <a:gd name="T72" fmla="*/ 14 w 39"/>
                    <a:gd name="T73" fmla="*/ 11 h 25"/>
                    <a:gd name="T74" fmla="*/ 11 w 39"/>
                    <a:gd name="T75" fmla="*/ 9 h 25"/>
                    <a:gd name="T76" fmla="*/ 11 w 39"/>
                    <a:gd name="T77" fmla="*/ 11 h 25"/>
                    <a:gd name="T78" fmla="*/ 9 w 39"/>
                    <a:gd name="T79" fmla="*/ 11 h 25"/>
                    <a:gd name="T80" fmla="*/ 9 w 39"/>
                    <a:gd name="T81" fmla="*/ 13 h 25"/>
                    <a:gd name="T82" fmla="*/ 9 w 39"/>
                    <a:gd name="T83" fmla="*/ 15 h 25"/>
                    <a:gd name="T84" fmla="*/ 9 w 39"/>
                    <a:gd name="T85" fmla="*/ 15 h 25"/>
                    <a:gd name="T86" fmla="*/ 11 w 39"/>
                    <a:gd name="T87" fmla="*/ 17 h 25"/>
                    <a:gd name="T88" fmla="*/ 12 w 39"/>
                    <a:gd name="T89" fmla="*/ 17 h 25"/>
                    <a:gd name="T90" fmla="*/ 20 w 39"/>
                    <a:gd name="T91" fmla="*/ 9 h 25"/>
                    <a:gd name="T92" fmla="*/ 21 w 39"/>
                    <a:gd name="T93" fmla="*/ 11 h 25"/>
                    <a:gd name="T94" fmla="*/ 23 w 39"/>
                    <a:gd name="T95" fmla="*/ 13 h 25"/>
                    <a:gd name="T96" fmla="*/ 23 w 39"/>
                    <a:gd name="T97" fmla="*/ 15 h 25"/>
                    <a:gd name="T98" fmla="*/ 25 w 39"/>
                    <a:gd name="T99" fmla="*/ 15 h 25"/>
                    <a:gd name="T100" fmla="*/ 27 w 39"/>
                    <a:gd name="T101" fmla="*/ 17 h 25"/>
                    <a:gd name="T102" fmla="*/ 27 w 39"/>
                    <a:gd name="T103" fmla="*/ 17 h 25"/>
                    <a:gd name="T104" fmla="*/ 28 w 39"/>
                    <a:gd name="T105" fmla="*/ 17 h 25"/>
                    <a:gd name="T106" fmla="*/ 30 w 39"/>
                    <a:gd name="T107" fmla="*/ 15 h 25"/>
                    <a:gd name="T108" fmla="*/ 30 w 39"/>
                    <a:gd name="T109" fmla="*/ 13 h 25"/>
                    <a:gd name="T110" fmla="*/ 30 w 39"/>
                    <a:gd name="T111" fmla="*/ 13 h 25"/>
                    <a:gd name="T112" fmla="*/ 28 w 39"/>
                    <a:gd name="T113" fmla="*/ 11 h 25"/>
                    <a:gd name="T114" fmla="*/ 28 w 39"/>
                    <a:gd name="T115" fmla="*/ 11 h 25"/>
                    <a:gd name="T116" fmla="*/ 27 w 39"/>
                    <a:gd name="T117" fmla="*/ 9 h 25"/>
                    <a:gd name="T118" fmla="*/ 23 w 39"/>
                    <a:gd name="T119" fmla="*/ 9 h 25"/>
                    <a:gd name="T120" fmla="*/ 21 w 39"/>
                    <a:gd name="T121" fmla="*/ 9 h 25"/>
                    <a:gd name="T122" fmla="*/ 20 w 39"/>
                    <a:gd name="T123" fmla="*/ 9 h 2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"/>
                    <a:gd name="T187" fmla="*/ 0 h 25"/>
                    <a:gd name="T188" fmla="*/ 39 w 39"/>
                    <a:gd name="T189" fmla="*/ 25 h 2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" h="25">
                      <a:moveTo>
                        <a:pt x="12" y="17"/>
                      </a:moveTo>
                      <a:lnTo>
                        <a:pt x="12" y="21"/>
                      </a:lnTo>
                      <a:lnTo>
                        <a:pt x="11" y="23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4" y="9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13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7" y="21"/>
                      </a:lnTo>
                      <a:lnTo>
                        <a:pt x="36" y="23"/>
                      </a:lnTo>
                      <a:lnTo>
                        <a:pt x="34" y="23"/>
                      </a:lnTo>
                      <a:lnTo>
                        <a:pt x="32" y="25"/>
                      </a:lnTo>
                      <a:lnTo>
                        <a:pt x="30" y="25"/>
                      </a:lnTo>
                      <a:lnTo>
                        <a:pt x="28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3" y="23"/>
                      </a:lnTo>
                      <a:lnTo>
                        <a:pt x="21" y="23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2" y="17"/>
                      </a:lnTo>
                      <a:close/>
                      <a:moveTo>
                        <a:pt x="20" y="9"/>
                      </a:moveTo>
                      <a:lnTo>
                        <a:pt x="21" y="11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8" y="17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3" name="Freeform 711"/>
                <p:cNvSpPr>
                  <a:spLocks noEditPoints="1"/>
                </p:cNvSpPr>
                <p:nvPr/>
              </p:nvSpPr>
              <p:spPr bwMode="auto">
                <a:xfrm>
                  <a:off x="4098" y="2045"/>
                  <a:ext cx="53" cy="23"/>
                </a:xfrm>
                <a:custGeom>
                  <a:avLst/>
                  <a:gdLst>
                    <a:gd name="T0" fmla="*/ 26 w 53"/>
                    <a:gd name="T1" fmla="*/ 0 h 23"/>
                    <a:gd name="T2" fmla="*/ 51 w 53"/>
                    <a:gd name="T3" fmla="*/ 0 h 23"/>
                    <a:gd name="T4" fmla="*/ 46 w 53"/>
                    <a:gd name="T5" fmla="*/ 7 h 23"/>
                    <a:gd name="T6" fmla="*/ 50 w 53"/>
                    <a:gd name="T7" fmla="*/ 9 h 23"/>
                    <a:gd name="T8" fmla="*/ 51 w 53"/>
                    <a:gd name="T9" fmla="*/ 11 h 23"/>
                    <a:gd name="T10" fmla="*/ 53 w 53"/>
                    <a:gd name="T11" fmla="*/ 13 h 23"/>
                    <a:gd name="T12" fmla="*/ 53 w 53"/>
                    <a:gd name="T13" fmla="*/ 13 h 23"/>
                    <a:gd name="T14" fmla="*/ 51 w 53"/>
                    <a:gd name="T15" fmla="*/ 17 h 23"/>
                    <a:gd name="T16" fmla="*/ 48 w 53"/>
                    <a:gd name="T17" fmla="*/ 19 h 23"/>
                    <a:gd name="T18" fmla="*/ 41 w 53"/>
                    <a:gd name="T19" fmla="*/ 21 h 23"/>
                    <a:gd name="T20" fmla="*/ 34 w 53"/>
                    <a:gd name="T21" fmla="*/ 23 h 23"/>
                    <a:gd name="T22" fmla="*/ 25 w 53"/>
                    <a:gd name="T23" fmla="*/ 21 h 23"/>
                    <a:gd name="T24" fmla="*/ 19 w 53"/>
                    <a:gd name="T25" fmla="*/ 19 h 23"/>
                    <a:gd name="T26" fmla="*/ 16 w 53"/>
                    <a:gd name="T27" fmla="*/ 17 h 23"/>
                    <a:gd name="T28" fmla="*/ 14 w 53"/>
                    <a:gd name="T29" fmla="*/ 13 h 23"/>
                    <a:gd name="T30" fmla="*/ 14 w 53"/>
                    <a:gd name="T31" fmla="*/ 13 h 23"/>
                    <a:gd name="T32" fmla="*/ 16 w 53"/>
                    <a:gd name="T33" fmla="*/ 11 h 23"/>
                    <a:gd name="T34" fmla="*/ 17 w 53"/>
                    <a:gd name="T35" fmla="*/ 9 h 23"/>
                    <a:gd name="T36" fmla="*/ 14 w 53"/>
                    <a:gd name="T37" fmla="*/ 9 h 23"/>
                    <a:gd name="T38" fmla="*/ 5 w 53"/>
                    <a:gd name="T39" fmla="*/ 9 h 23"/>
                    <a:gd name="T40" fmla="*/ 0 w 53"/>
                    <a:gd name="T41" fmla="*/ 7 h 23"/>
                    <a:gd name="T42" fmla="*/ 0 w 53"/>
                    <a:gd name="T43" fmla="*/ 0 h 23"/>
                    <a:gd name="T44" fmla="*/ 34 w 53"/>
                    <a:gd name="T45" fmla="*/ 9 h 23"/>
                    <a:gd name="T46" fmla="*/ 30 w 53"/>
                    <a:gd name="T47" fmla="*/ 9 h 23"/>
                    <a:gd name="T48" fmla="*/ 25 w 53"/>
                    <a:gd name="T49" fmla="*/ 9 h 23"/>
                    <a:gd name="T50" fmla="*/ 25 w 53"/>
                    <a:gd name="T51" fmla="*/ 11 h 23"/>
                    <a:gd name="T52" fmla="*/ 25 w 53"/>
                    <a:gd name="T53" fmla="*/ 13 h 23"/>
                    <a:gd name="T54" fmla="*/ 25 w 53"/>
                    <a:gd name="T55" fmla="*/ 13 h 23"/>
                    <a:gd name="T56" fmla="*/ 28 w 53"/>
                    <a:gd name="T57" fmla="*/ 15 h 23"/>
                    <a:gd name="T58" fmla="*/ 32 w 53"/>
                    <a:gd name="T59" fmla="*/ 15 h 23"/>
                    <a:gd name="T60" fmla="*/ 35 w 53"/>
                    <a:gd name="T61" fmla="*/ 15 h 23"/>
                    <a:gd name="T62" fmla="*/ 39 w 53"/>
                    <a:gd name="T63" fmla="*/ 15 h 23"/>
                    <a:gd name="T64" fmla="*/ 42 w 53"/>
                    <a:gd name="T65" fmla="*/ 13 h 23"/>
                    <a:gd name="T66" fmla="*/ 42 w 53"/>
                    <a:gd name="T67" fmla="*/ 13 h 23"/>
                    <a:gd name="T68" fmla="*/ 42 w 53"/>
                    <a:gd name="T69" fmla="*/ 11 h 23"/>
                    <a:gd name="T70" fmla="*/ 42 w 53"/>
                    <a:gd name="T71" fmla="*/ 9 h 23"/>
                    <a:gd name="T72" fmla="*/ 37 w 53"/>
                    <a:gd name="T73" fmla="*/ 9 h 23"/>
                    <a:gd name="T74" fmla="*/ 34 w 53"/>
                    <a:gd name="T75" fmla="*/ 9 h 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3"/>
                    <a:gd name="T115" fmla="*/ 0 h 23"/>
                    <a:gd name="T116" fmla="*/ 53 w 53"/>
                    <a:gd name="T117" fmla="*/ 23 h 2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3" h="23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1" y="0"/>
                      </a:lnTo>
                      <a:lnTo>
                        <a:pt x="51" y="7"/>
                      </a:lnTo>
                      <a:lnTo>
                        <a:pt x="46" y="7"/>
                      </a:lnTo>
                      <a:lnTo>
                        <a:pt x="48" y="9"/>
                      </a:lnTo>
                      <a:lnTo>
                        <a:pt x="50" y="9"/>
                      </a:lnTo>
                      <a:lnTo>
                        <a:pt x="51" y="9"/>
                      </a:lnTo>
                      <a:lnTo>
                        <a:pt x="51" y="11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3" y="15"/>
                      </a:lnTo>
                      <a:lnTo>
                        <a:pt x="51" y="17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4" y="21"/>
                      </a:lnTo>
                      <a:lnTo>
                        <a:pt x="41" y="21"/>
                      </a:lnTo>
                      <a:lnTo>
                        <a:pt x="37" y="23"/>
                      </a:lnTo>
                      <a:lnTo>
                        <a:pt x="34" y="23"/>
                      </a:lnTo>
                      <a:lnTo>
                        <a:pt x="28" y="23"/>
                      </a:lnTo>
                      <a:lnTo>
                        <a:pt x="25" y="21"/>
                      </a:lnTo>
                      <a:lnTo>
                        <a:pt x="23" y="21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6" y="17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34" y="9"/>
                      </a:moveTo>
                      <a:lnTo>
                        <a:pt x="32" y="9"/>
                      </a:lnTo>
                      <a:lnTo>
                        <a:pt x="30" y="9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8" y="15"/>
                      </a:lnTo>
                      <a:lnTo>
                        <a:pt x="30" y="15"/>
                      </a:lnTo>
                      <a:lnTo>
                        <a:pt x="32" y="15"/>
                      </a:lnTo>
                      <a:lnTo>
                        <a:pt x="34" y="15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9" y="15"/>
                      </a:lnTo>
                      <a:lnTo>
                        <a:pt x="41" y="13"/>
                      </a:lnTo>
                      <a:lnTo>
                        <a:pt x="42" y="13"/>
                      </a:lnTo>
                      <a:lnTo>
                        <a:pt x="42" y="11"/>
                      </a:lnTo>
                      <a:lnTo>
                        <a:pt x="42" y="9"/>
                      </a:lnTo>
                      <a:lnTo>
                        <a:pt x="41" y="9"/>
                      </a:lnTo>
                      <a:lnTo>
                        <a:pt x="37" y="9"/>
                      </a:lnTo>
                      <a:lnTo>
                        <a:pt x="35" y="9"/>
                      </a:lnTo>
                      <a:lnTo>
                        <a:pt x="3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4" name="Freeform 712"/>
                <p:cNvSpPr>
                  <a:spLocks noEditPoints="1"/>
                </p:cNvSpPr>
                <p:nvPr/>
              </p:nvSpPr>
              <p:spPr bwMode="auto">
                <a:xfrm>
                  <a:off x="4112" y="1998"/>
                  <a:ext cx="39" cy="23"/>
                </a:xfrm>
                <a:custGeom>
                  <a:avLst/>
                  <a:gdLst>
                    <a:gd name="T0" fmla="*/ 23 w 39"/>
                    <a:gd name="T1" fmla="*/ 4 h 23"/>
                    <a:gd name="T2" fmla="*/ 23 w 39"/>
                    <a:gd name="T3" fmla="*/ 13 h 23"/>
                    <a:gd name="T4" fmla="*/ 25 w 39"/>
                    <a:gd name="T5" fmla="*/ 17 h 23"/>
                    <a:gd name="T6" fmla="*/ 27 w 39"/>
                    <a:gd name="T7" fmla="*/ 15 h 23"/>
                    <a:gd name="T8" fmla="*/ 30 w 39"/>
                    <a:gd name="T9" fmla="*/ 15 h 23"/>
                    <a:gd name="T10" fmla="*/ 30 w 39"/>
                    <a:gd name="T11" fmla="*/ 13 h 23"/>
                    <a:gd name="T12" fmla="*/ 30 w 39"/>
                    <a:gd name="T13" fmla="*/ 11 h 23"/>
                    <a:gd name="T14" fmla="*/ 30 w 39"/>
                    <a:gd name="T15" fmla="*/ 11 h 23"/>
                    <a:gd name="T16" fmla="*/ 28 w 39"/>
                    <a:gd name="T17" fmla="*/ 11 h 23"/>
                    <a:gd name="T18" fmla="*/ 27 w 39"/>
                    <a:gd name="T19" fmla="*/ 8 h 23"/>
                    <a:gd name="T20" fmla="*/ 28 w 39"/>
                    <a:gd name="T21" fmla="*/ 4 h 23"/>
                    <a:gd name="T22" fmla="*/ 28 w 39"/>
                    <a:gd name="T23" fmla="*/ 0 h 23"/>
                    <a:gd name="T24" fmla="*/ 36 w 39"/>
                    <a:gd name="T25" fmla="*/ 4 h 23"/>
                    <a:gd name="T26" fmla="*/ 37 w 39"/>
                    <a:gd name="T27" fmla="*/ 6 h 23"/>
                    <a:gd name="T28" fmla="*/ 39 w 39"/>
                    <a:gd name="T29" fmla="*/ 11 h 23"/>
                    <a:gd name="T30" fmla="*/ 39 w 39"/>
                    <a:gd name="T31" fmla="*/ 17 h 23"/>
                    <a:gd name="T32" fmla="*/ 37 w 39"/>
                    <a:gd name="T33" fmla="*/ 19 h 23"/>
                    <a:gd name="T34" fmla="*/ 34 w 39"/>
                    <a:gd name="T35" fmla="*/ 21 h 23"/>
                    <a:gd name="T36" fmla="*/ 30 w 39"/>
                    <a:gd name="T37" fmla="*/ 23 h 23"/>
                    <a:gd name="T38" fmla="*/ 12 w 39"/>
                    <a:gd name="T39" fmla="*/ 23 h 23"/>
                    <a:gd name="T40" fmla="*/ 5 w 39"/>
                    <a:gd name="T41" fmla="*/ 21 h 23"/>
                    <a:gd name="T42" fmla="*/ 2 w 39"/>
                    <a:gd name="T43" fmla="*/ 17 h 23"/>
                    <a:gd name="T44" fmla="*/ 0 w 39"/>
                    <a:gd name="T45" fmla="*/ 13 h 23"/>
                    <a:gd name="T46" fmla="*/ 0 w 39"/>
                    <a:gd name="T47" fmla="*/ 8 h 23"/>
                    <a:gd name="T48" fmla="*/ 2 w 39"/>
                    <a:gd name="T49" fmla="*/ 6 h 23"/>
                    <a:gd name="T50" fmla="*/ 5 w 39"/>
                    <a:gd name="T51" fmla="*/ 4 h 23"/>
                    <a:gd name="T52" fmla="*/ 9 w 39"/>
                    <a:gd name="T53" fmla="*/ 2 h 23"/>
                    <a:gd name="T54" fmla="*/ 14 w 39"/>
                    <a:gd name="T55" fmla="*/ 0 h 23"/>
                    <a:gd name="T56" fmla="*/ 21 w 39"/>
                    <a:gd name="T57" fmla="*/ 0 h 23"/>
                    <a:gd name="T58" fmla="*/ 23 w 39"/>
                    <a:gd name="T59" fmla="*/ 0 h 23"/>
                    <a:gd name="T60" fmla="*/ 23 w 39"/>
                    <a:gd name="T61" fmla="*/ 0 h 23"/>
                    <a:gd name="T62" fmla="*/ 16 w 39"/>
                    <a:gd name="T63" fmla="*/ 8 h 23"/>
                    <a:gd name="T64" fmla="*/ 12 w 39"/>
                    <a:gd name="T65" fmla="*/ 8 h 23"/>
                    <a:gd name="T66" fmla="*/ 11 w 39"/>
                    <a:gd name="T67" fmla="*/ 11 h 23"/>
                    <a:gd name="T68" fmla="*/ 9 w 39"/>
                    <a:gd name="T69" fmla="*/ 11 h 23"/>
                    <a:gd name="T70" fmla="*/ 9 w 39"/>
                    <a:gd name="T71" fmla="*/ 13 h 23"/>
                    <a:gd name="T72" fmla="*/ 9 w 39"/>
                    <a:gd name="T73" fmla="*/ 15 h 23"/>
                    <a:gd name="T74" fmla="*/ 11 w 39"/>
                    <a:gd name="T75" fmla="*/ 15 h 23"/>
                    <a:gd name="T76" fmla="*/ 14 w 39"/>
                    <a:gd name="T77" fmla="*/ 17 h 23"/>
                    <a:gd name="T78" fmla="*/ 16 w 39"/>
                    <a:gd name="T79" fmla="*/ 17 h 23"/>
                    <a:gd name="T80" fmla="*/ 16 w 39"/>
                    <a:gd name="T81" fmla="*/ 13 h 23"/>
                    <a:gd name="T82" fmla="*/ 16 w 39"/>
                    <a:gd name="T83" fmla="*/ 8 h 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23"/>
                    <a:gd name="T128" fmla="*/ 39 w 39"/>
                    <a:gd name="T129" fmla="*/ 23 h 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23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3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8" y="8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6" y="21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0" y="23"/>
                      </a:lnTo>
                      <a:lnTo>
                        <a:pt x="20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5" name="Freeform 713"/>
                <p:cNvSpPr>
                  <a:spLocks/>
                </p:cNvSpPr>
                <p:nvPr/>
              </p:nvSpPr>
              <p:spPr bwMode="auto">
                <a:xfrm>
                  <a:off x="4112" y="1953"/>
                  <a:ext cx="39" cy="23"/>
                </a:xfrm>
                <a:custGeom>
                  <a:avLst/>
                  <a:gdLst>
                    <a:gd name="T0" fmla="*/ 25 w 39"/>
                    <a:gd name="T1" fmla="*/ 6 h 23"/>
                    <a:gd name="T2" fmla="*/ 25 w 39"/>
                    <a:gd name="T3" fmla="*/ 0 h 23"/>
                    <a:gd name="T4" fmla="*/ 28 w 39"/>
                    <a:gd name="T5" fmla="*/ 2 h 23"/>
                    <a:gd name="T6" fmla="*/ 32 w 39"/>
                    <a:gd name="T7" fmla="*/ 2 h 23"/>
                    <a:gd name="T8" fmla="*/ 36 w 39"/>
                    <a:gd name="T9" fmla="*/ 4 h 23"/>
                    <a:gd name="T10" fmla="*/ 37 w 39"/>
                    <a:gd name="T11" fmla="*/ 6 h 23"/>
                    <a:gd name="T12" fmla="*/ 39 w 39"/>
                    <a:gd name="T13" fmla="*/ 8 h 23"/>
                    <a:gd name="T14" fmla="*/ 39 w 39"/>
                    <a:gd name="T15" fmla="*/ 15 h 23"/>
                    <a:gd name="T16" fmla="*/ 37 w 39"/>
                    <a:gd name="T17" fmla="*/ 17 h 23"/>
                    <a:gd name="T18" fmla="*/ 36 w 39"/>
                    <a:gd name="T19" fmla="*/ 19 h 23"/>
                    <a:gd name="T20" fmla="*/ 34 w 39"/>
                    <a:gd name="T21" fmla="*/ 21 h 23"/>
                    <a:gd name="T22" fmla="*/ 32 w 39"/>
                    <a:gd name="T23" fmla="*/ 23 h 23"/>
                    <a:gd name="T24" fmla="*/ 28 w 39"/>
                    <a:gd name="T25" fmla="*/ 23 h 23"/>
                    <a:gd name="T26" fmla="*/ 25 w 39"/>
                    <a:gd name="T27" fmla="*/ 23 h 23"/>
                    <a:gd name="T28" fmla="*/ 14 w 39"/>
                    <a:gd name="T29" fmla="*/ 23 h 23"/>
                    <a:gd name="T30" fmla="*/ 11 w 39"/>
                    <a:gd name="T31" fmla="*/ 23 h 23"/>
                    <a:gd name="T32" fmla="*/ 9 w 39"/>
                    <a:gd name="T33" fmla="*/ 23 h 23"/>
                    <a:gd name="T34" fmla="*/ 5 w 39"/>
                    <a:gd name="T35" fmla="*/ 21 h 23"/>
                    <a:gd name="T36" fmla="*/ 3 w 39"/>
                    <a:gd name="T37" fmla="*/ 19 h 23"/>
                    <a:gd name="T38" fmla="*/ 2 w 39"/>
                    <a:gd name="T39" fmla="*/ 19 h 23"/>
                    <a:gd name="T40" fmla="*/ 0 w 39"/>
                    <a:gd name="T41" fmla="*/ 17 h 23"/>
                    <a:gd name="T42" fmla="*/ 0 w 39"/>
                    <a:gd name="T43" fmla="*/ 10 h 23"/>
                    <a:gd name="T44" fmla="*/ 3 w 39"/>
                    <a:gd name="T45" fmla="*/ 4 h 23"/>
                    <a:gd name="T46" fmla="*/ 7 w 39"/>
                    <a:gd name="T47" fmla="*/ 2 h 23"/>
                    <a:gd name="T48" fmla="*/ 12 w 39"/>
                    <a:gd name="T49" fmla="*/ 0 h 23"/>
                    <a:gd name="T50" fmla="*/ 14 w 39"/>
                    <a:gd name="T51" fmla="*/ 4 h 23"/>
                    <a:gd name="T52" fmla="*/ 14 w 39"/>
                    <a:gd name="T53" fmla="*/ 8 h 23"/>
                    <a:gd name="T54" fmla="*/ 12 w 39"/>
                    <a:gd name="T55" fmla="*/ 8 h 23"/>
                    <a:gd name="T56" fmla="*/ 11 w 39"/>
                    <a:gd name="T57" fmla="*/ 8 h 23"/>
                    <a:gd name="T58" fmla="*/ 11 w 39"/>
                    <a:gd name="T59" fmla="*/ 10 h 23"/>
                    <a:gd name="T60" fmla="*/ 9 w 39"/>
                    <a:gd name="T61" fmla="*/ 13 h 23"/>
                    <a:gd name="T62" fmla="*/ 11 w 39"/>
                    <a:gd name="T63" fmla="*/ 15 h 23"/>
                    <a:gd name="T64" fmla="*/ 12 w 39"/>
                    <a:gd name="T65" fmla="*/ 15 h 23"/>
                    <a:gd name="T66" fmla="*/ 16 w 39"/>
                    <a:gd name="T67" fmla="*/ 17 h 23"/>
                    <a:gd name="T68" fmla="*/ 20 w 39"/>
                    <a:gd name="T69" fmla="*/ 17 h 23"/>
                    <a:gd name="T70" fmla="*/ 23 w 39"/>
                    <a:gd name="T71" fmla="*/ 17 h 23"/>
                    <a:gd name="T72" fmla="*/ 27 w 39"/>
                    <a:gd name="T73" fmla="*/ 15 h 23"/>
                    <a:gd name="T74" fmla="*/ 28 w 39"/>
                    <a:gd name="T75" fmla="*/ 15 h 23"/>
                    <a:gd name="T76" fmla="*/ 30 w 39"/>
                    <a:gd name="T77" fmla="*/ 13 h 23"/>
                    <a:gd name="T78" fmla="*/ 30 w 39"/>
                    <a:gd name="T79" fmla="*/ 10 h 23"/>
                    <a:gd name="T80" fmla="*/ 28 w 39"/>
                    <a:gd name="T81" fmla="*/ 8 h 2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9"/>
                    <a:gd name="T124" fmla="*/ 0 h 23"/>
                    <a:gd name="T125" fmla="*/ 39 w 39"/>
                    <a:gd name="T126" fmla="*/ 23 h 2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9" h="23">
                      <a:moveTo>
                        <a:pt x="23" y="8"/>
                      </a:move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0" y="23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30" y="13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6" name="Freeform 714"/>
                <p:cNvSpPr>
                  <a:spLocks noEditPoints="1"/>
                </p:cNvSpPr>
                <p:nvPr/>
              </p:nvSpPr>
              <p:spPr bwMode="auto">
                <a:xfrm>
                  <a:off x="4112" y="1908"/>
                  <a:ext cx="39" cy="23"/>
                </a:xfrm>
                <a:custGeom>
                  <a:avLst/>
                  <a:gdLst>
                    <a:gd name="T0" fmla="*/ 23 w 39"/>
                    <a:gd name="T1" fmla="*/ 4 h 23"/>
                    <a:gd name="T2" fmla="*/ 23 w 39"/>
                    <a:gd name="T3" fmla="*/ 12 h 23"/>
                    <a:gd name="T4" fmla="*/ 25 w 39"/>
                    <a:gd name="T5" fmla="*/ 17 h 23"/>
                    <a:gd name="T6" fmla="*/ 27 w 39"/>
                    <a:gd name="T7" fmla="*/ 15 h 23"/>
                    <a:gd name="T8" fmla="*/ 30 w 39"/>
                    <a:gd name="T9" fmla="*/ 15 h 23"/>
                    <a:gd name="T10" fmla="*/ 30 w 39"/>
                    <a:gd name="T11" fmla="*/ 12 h 23"/>
                    <a:gd name="T12" fmla="*/ 30 w 39"/>
                    <a:gd name="T13" fmla="*/ 10 h 23"/>
                    <a:gd name="T14" fmla="*/ 30 w 39"/>
                    <a:gd name="T15" fmla="*/ 10 h 23"/>
                    <a:gd name="T16" fmla="*/ 28 w 39"/>
                    <a:gd name="T17" fmla="*/ 8 h 23"/>
                    <a:gd name="T18" fmla="*/ 27 w 39"/>
                    <a:gd name="T19" fmla="*/ 8 h 23"/>
                    <a:gd name="T20" fmla="*/ 28 w 39"/>
                    <a:gd name="T21" fmla="*/ 4 h 23"/>
                    <a:gd name="T22" fmla="*/ 28 w 39"/>
                    <a:gd name="T23" fmla="*/ 0 h 23"/>
                    <a:gd name="T24" fmla="*/ 36 w 39"/>
                    <a:gd name="T25" fmla="*/ 4 h 23"/>
                    <a:gd name="T26" fmla="*/ 37 w 39"/>
                    <a:gd name="T27" fmla="*/ 6 h 23"/>
                    <a:gd name="T28" fmla="*/ 39 w 39"/>
                    <a:gd name="T29" fmla="*/ 10 h 23"/>
                    <a:gd name="T30" fmla="*/ 39 w 39"/>
                    <a:gd name="T31" fmla="*/ 17 h 23"/>
                    <a:gd name="T32" fmla="*/ 37 w 39"/>
                    <a:gd name="T33" fmla="*/ 19 h 23"/>
                    <a:gd name="T34" fmla="*/ 34 w 39"/>
                    <a:gd name="T35" fmla="*/ 21 h 23"/>
                    <a:gd name="T36" fmla="*/ 30 w 39"/>
                    <a:gd name="T37" fmla="*/ 23 h 23"/>
                    <a:gd name="T38" fmla="*/ 12 w 39"/>
                    <a:gd name="T39" fmla="*/ 23 h 23"/>
                    <a:gd name="T40" fmla="*/ 5 w 39"/>
                    <a:gd name="T41" fmla="*/ 21 h 23"/>
                    <a:gd name="T42" fmla="*/ 2 w 39"/>
                    <a:gd name="T43" fmla="*/ 17 h 23"/>
                    <a:gd name="T44" fmla="*/ 0 w 39"/>
                    <a:gd name="T45" fmla="*/ 12 h 23"/>
                    <a:gd name="T46" fmla="*/ 0 w 39"/>
                    <a:gd name="T47" fmla="*/ 8 h 23"/>
                    <a:gd name="T48" fmla="*/ 2 w 39"/>
                    <a:gd name="T49" fmla="*/ 6 h 23"/>
                    <a:gd name="T50" fmla="*/ 5 w 39"/>
                    <a:gd name="T51" fmla="*/ 4 h 23"/>
                    <a:gd name="T52" fmla="*/ 9 w 39"/>
                    <a:gd name="T53" fmla="*/ 2 h 23"/>
                    <a:gd name="T54" fmla="*/ 14 w 39"/>
                    <a:gd name="T55" fmla="*/ 0 h 23"/>
                    <a:gd name="T56" fmla="*/ 21 w 39"/>
                    <a:gd name="T57" fmla="*/ 0 h 23"/>
                    <a:gd name="T58" fmla="*/ 23 w 39"/>
                    <a:gd name="T59" fmla="*/ 0 h 23"/>
                    <a:gd name="T60" fmla="*/ 23 w 39"/>
                    <a:gd name="T61" fmla="*/ 0 h 23"/>
                    <a:gd name="T62" fmla="*/ 16 w 39"/>
                    <a:gd name="T63" fmla="*/ 8 h 23"/>
                    <a:gd name="T64" fmla="*/ 12 w 39"/>
                    <a:gd name="T65" fmla="*/ 8 h 23"/>
                    <a:gd name="T66" fmla="*/ 11 w 39"/>
                    <a:gd name="T67" fmla="*/ 8 h 23"/>
                    <a:gd name="T68" fmla="*/ 9 w 39"/>
                    <a:gd name="T69" fmla="*/ 10 h 23"/>
                    <a:gd name="T70" fmla="*/ 9 w 39"/>
                    <a:gd name="T71" fmla="*/ 12 h 23"/>
                    <a:gd name="T72" fmla="*/ 9 w 39"/>
                    <a:gd name="T73" fmla="*/ 15 h 23"/>
                    <a:gd name="T74" fmla="*/ 11 w 39"/>
                    <a:gd name="T75" fmla="*/ 15 h 23"/>
                    <a:gd name="T76" fmla="*/ 14 w 39"/>
                    <a:gd name="T77" fmla="*/ 17 h 23"/>
                    <a:gd name="T78" fmla="*/ 16 w 39"/>
                    <a:gd name="T79" fmla="*/ 17 h 23"/>
                    <a:gd name="T80" fmla="*/ 16 w 39"/>
                    <a:gd name="T81" fmla="*/ 12 h 23"/>
                    <a:gd name="T82" fmla="*/ 16 w 39"/>
                    <a:gd name="T83" fmla="*/ 8 h 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23"/>
                    <a:gd name="T128" fmla="*/ 39 w 39"/>
                    <a:gd name="T129" fmla="*/ 23 h 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23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30" y="15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6" y="21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0" y="23"/>
                      </a:lnTo>
                      <a:lnTo>
                        <a:pt x="20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7" name="Freeform 715"/>
                <p:cNvSpPr>
                  <a:spLocks/>
                </p:cNvSpPr>
                <p:nvPr/>
              </p:nvSpPr>
              <p:spPr bwMode="auto">
                <a:xfrm>
                  <a:off x="4112" y="1865"/>
                  <a:ext cx="37" cy="21"/>
                </a:xfrm>
                <a:custGeom>
                  <a:avLst/>
                  <a:gdLst>
                    <a:gd name="T0" fmla="*/ 0 w 37"/>
                    <a:gd name="T1" fmla="*/ 21 h 21"/>
                    <a:gd name="T2" fmla="*/ 0 w 37"/>
                    <a:gd name="T3" fmla="*/ 17 h 21"/>
                    <a:gd name="T4" fmla="*/ 0 w 37"/>
                    <a:gd name="T5" fmla="*/ 15 h 21"/>
                    <a:gd name="T6" fmla="*/ 0 w 37"/>
                    <a:gd name="T7" fmla="*/ 12 h 21"/>
                    <a:gd name="T8" fmla="*/ 2 w 37"/>
                    <a:gd name="T9" fmla="*/ 12 h 21"/>
                    <a:gd name="T10" fmla="*/ 3 w 37"/>
                    <a:gd name="T11" fmla="*/ 12 h 21"/>
                    <a:gd name="T12" fmla="*/ 7 w 37"/>
                    <a:gd name="T13" fmla="*/ 12 h 21"/>
                    <a:gd name="T14" fmla="*/ 5 w 37"/>
                    <a:gd name="T15" fmla="*/ 12 h 21"/>
                    <a:gd name="T16" fmla="*/ 3 w 37"/>
                    <a:gd name="T17" fmla="*/ 12 h 21"/>
                    <a:gd name="T18" fmla="*/ 2 w 37"/>
                    <a:gd name="T19" fmla="*/ 10 h 21"/>
                    <a:gd name="T20" fmla="*/ 2 w 37"/>
                    <a:gd name="T21" fmla="*/ 10 h 21"/>
                    <a:gd name="T22" fmla="*/ 0 w 37"/>
                    <a:gd name="T23" fmla="*/ 8 h 21"/>
                    <a:gd name="T24" fmla="*/ 0 w 37"/>
                    <a:gd name="T25" fmla="*/ 8 h 21"/>
                    <a:gd name="T26" fmla="*/ 0 w 37"/>
                    <a:gd name="T27" fmla="*/ 8 h 21"/>
                    <a:gd name="T28" fmla="*/ 0 w 37"/>
                    <a:gd name="T29" fmla="*/ 6 h 21"/>
                    <a:gd name="T30" fmla="*/ 0 w 37"/>
                    <a:gd name="T31" fmla="*/ 4 h 21"/>
                    <a:gd name="T32" fmla="*/ 2 w 37"/>
                    <a:gd name="T33" fmla="*/ 4 h 21"/>
                    <a:gd name="T34" fmla="*/ 3 w 37"/>
                    <a:gd name="T35" fmla="*/ 0 h 21"/>
                    <a:gd name="T36" fmla="*/ 5 w 37"/>
                    <a:gd name="T37" fmla="*/ 0 h 21"/>
                    <a:gd name="T38" fmla="*/ 7 w 37"/>
                    <a:gd name="T39" fmla="*/ 0 h 21"/>
                    <a:gd name="T40" fmla="*/ 11 w 37"/>
                    <a:gd name="T41" fmla="*/ 0 h 21"/>
                    <a:gd name="T42" fmla="*/ 14 w 37"/>
                    <a:gd name="T43" fmla="*/ 0 h 21"/>
                    <a:gd name="T44" fmla="*/ 21 w 37"/>
                    <a:gd name="T45" fmla="*/ 0 h 21"/>
                    <a:gd name="T46" fmla="*/ 27 w 37"/>
                    <a:gd name="T47" fmla="*/ 0 h 21"/>
                    <a:gd name="T48" fmla="*/ 37 w 37"/>
                    <a:gd name="T49" fmla="*/ 0 h 21"/>
                    <a:gd name="T50" fmla="*/ 37 w 37"/>
                    <a:gd name="T51" fmla="*/ 6 h 21"/>
                    <a:gd name="T52" fmla="*/ 34 w 37"/>
                    <a:gd name="T53" fmla="*/ 6 h 21"/>
                    <a:gd name="T54" fmla="*/ 28 w 37"/>
                    <a:gd name="T55" fmla="*/ 6 h 21"/>
                    <a:gd name="T56" fmla="*/ 18 w 37"/>
                    <a:gd name="T57" fmla="*/ 6 h 21"/>
                    <a:gd name="T58" fmla="*/ 16 w 37"/>
                    <a:gd name="T59" fmla="*/ 6 h 21"/>
                    <a:gd name="T60" fmla="*/ 14 w 37"/>
                    <a:gd name="T61" fmla="*/ 6 h 21"/>
                    <a:gd name="T62" fmla="*/ 12 w 37"/>
                    <a:gd name="T63" fmla="*/ 8 h 21"/>
                    <a:gd name="T64" fmla="*/ 12 w 37"/>
                    <a:gd name="T65" fmla="*/ 8 h 21"/>
                    <a:gd name="T66" fmla="*/ 12 w 37"/>
                    <a:gd name="T67" fmla="*/ 8 h 21"/>
                    <a:gd name="T68" fmla="*/ 11 w 37"/>
                    <a:gd name="T69" fmla="*/ 8 h 21"/>
                    <a:gd name="T70" fmla="*/ 11 w 37"/>
                    <a:gd name="T71" fmla="*/ 10 h 21"/>
                    <a:gd name="T72" fmla="*/ 11 w 37"/>
                    <a:gd name="T73" fmla="*/ 10 h 21"/>
                    <a:gd name="T74" fmla="*/ 12 w 37"/>
                    <a:gd name="T75" fmla="*/ 10 h 21"/>
                    <a:gd name="T76" fmla="*/ 12 w 37"/>
                    <a:gd name="T77" fmla="*/ 10 h 21"/>
                    <a:gd name="T78" fmla="*/ 12 w 37"/>
                    <a:gd name="T79" fmla="*/ 12 h 21"/>
                    <a:gd name="T80" fmla="*/ 16 w 37"/>
                    <a:gd name="T81" fmla="*/ 12 h 21"/>
                    <a:gd name="T82" fmla="*/ 18 w 37"/>
                    <a:gd name="T83" fmla="*/ 12 h 21"/>
                    <a:gd name="T84" fmla="*/ 20 w 37"/>
                    <a:gd name="T85" fmla="*/ 12 h 21"/>
                    <a:gd name="T86" fmla="*/ 25 w 37"/>
                    <a:gd name="T87" fmla="*/ 12 h 21"/>
                    <a:gd name="T88" fmla="*/ 28 w 37"/>
                    <a:gd name="T89" fmla="*/ 12 h 21"/>
                    <a:gd name="T90" fmla="*/ 37 w 37"/>
                    <a:gd name="T91" fmla="*/ 12 h 21"/>
                    <a:gd name="T92" fmla="*/ 37 w 37"/>
                    <a:gd name="T93" fmla="*/ 15 h 21"/>
                    <a:gd name="T94" fmla="*/ 37 w 37"/>
                    <a:gd name="T95" fmla="*/ 17 h 21"/>
                    <a:gd name="T96" fmla="*/ 37 w 37"/>
                    <a:gd name="T97" fmla="*/ 19 h 21"/>
                    <a:gd name="T98" fmla="*/ 37 w 37"/>
                    <a:gd name="T99" fmla="*/ 21 h 21"/>
                    <a:gd name="T100" fmla="*/ 0 w 37"/>
                    <a:gd name="T101" fmla="*/ 21 h 2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"/>
                    <a:gd name="T154" fmla="*/ 0 h 21"/>
                    <a:gd name="T155" fmla="*/ 37 w 37"/>
                    <a:gd name="T156" fmla="*/ 21 h 2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" h="21">
                      <a:moveTo>
                        <a:pt x="0" y="21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34" y="6"/>
                      </a:lnTo>
                      <a:lnTo>
                        <a:pt x="28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5" y="12"/>
                      </a:lnTo>
                      <a:lnTo>
                        <a:pt x="28" y="12"/>
                      </a:lnTo>
                      <a:lnTo>
                        <a:pt x="37" y="12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8" name="Freeform 716"/>
                <p:cNvSpPr>
                  <a:spLocks noEditPoints="1"/>
                </p:cNvSpPr>
                <p:nvPr/>
              </p:nvSpPr>
              <p:spPr bwMode="auto">
                <a:xfrm>
                  <a:off x="4112" y="1818"/>
                  <a:ext cx="39" cy="23"/>
                </a:xfrm>
                <a:custGeom>
                  <a:avLst/>
                  <a:gdLst>
                    <a:gd name="T0" fmla="*/ 23 w 39"/>
                    <a:gd name="T1" fmla="*/ 4 h 23"/>
                    <a:gd name="T2" fmla="*/ 23 w 39"/>
                    <a:gd name="T3" fmla="*/ 17 h 23"/>
                    <a:gd name="T4" fmla="*/ 27 w 39"/>
                    <a:gd name="T5" fmla="*/ 14 h 23"/>
                    <a:gd name="T6" fmla="*/ 30 w 39"/>
                    <a:gd name="T7" fmla="*/ 14 h 23"/>
                    <a:gd name="T8" fmla="*/ 30 w 39"/>
                    <a:gd name="T9" fmla="*/ 12 h 23"/>
                    <a:gd name="T10" fmla="*/ 30 w 39"/>
                    <a:gd name="T11" fmla="*/ 10 h 23"/>
                    <a:gd name="T12" fmla="*/ 30 w 39"/>
                    <a:gd name="T13" fmla="*/ 10 h 23"/>
                    <a:gd name="T14" fmla="*/ 28 w 39"/>
                    <a:gd name="T15" fmla="*/ 8 h 23"/>
                    <a:gd name="T16" fmla="*/ 27 w 39"/>
                    <a:gd name="T17" fmla="*/ 8 h 23"/>
                    <a:gd name="T18" fmla="*/ 28 w 39"/>
                    <a:gd name="T19" fmla="*/ 4 h 23"/>
                    <a:gd name="T20" fmla="*/ 28 w 39"/>
                    <a:gd name="T21" fmla="*/ 0 h 23"/>
                    <a:gd name="T22" fmla="*/ 34 w 39"/>
                    <a:gd name="T23" fmla="*/ 2 h 23"/>
                    <a:gd name="T24" fmla="*/ 37 w 39"/>
                    <a:gd name="T25" fmla="*/ 4 h 23"/>
                    <a:gd name="T26" fmla="*/ 39 w 39"/>
                    <a:gd name="T27" fmla="*/ 8 h 23"/>
                    <a:gd name="T28" fmla="*/ 39 w 39"/>
                    <a:gd name="T29" fmla="*/ 12 h 23"/>
                    <a:gd name="T30" fmla="*/ 39 w 39"/>
                    <a:gd name="T31" fmla="*/ 17 h 23"/>
                    <a:gd name="T32" fmla="*/ 36 w 39"/>
                    <a:gd name="T33" fmla="*/ 19 h 23"/>
                    <a:gd name="T34" fmla="*/ 32 w 39"/>
                    <a:gd name="T35" fmla="*/ 21 h 23"/>
                    <a:gd name="T36" fmla="*/ 20 w 39"/>
                    <a:gd name="T37" fmla="*/ 23 h 23"/>
                    <a:gd name="T38" fmla="*/ 9 w 39"/>
                    <a:gd name="T39" fmla="*/ 23 h 23"/>
                    <a:gd name="T40" fmla="*/ 3 w 39"/>
                    <a:gd name="T41" fmla="*/ 19 h 23"/>
                    <a:gd name="T42" fmla="*/ 0 w 39"/>
                    <a:gd name="T43" fmla="*/ 14 h 23"/>
                    <a:gd name="T44" fmla="*/ 0 w 39"/>
                    <a:gd name="T45" fmla="*/ 10 h 23"/>
                    <a:gd name="T46" fmla="*/ 0 w 39"/>
                    <a:gd name="T47" fmla="*/ 6 h 23"/>
                    <a:gd name="T48" fmla="*/ 3 w 39"/>
                    <a:gd name="T49" fmla="*/ 4 h 23"/>
                    <a:gd name="T50" fmla="*/ 7 w 39"/>
                    <a:gd name="T51" fmla="*/ 2 h 23"/>
                    <a:gd name="T52" fmla="*/ 12 w 39"/>
                    <a:gd name="T53" fmla="*/ 0 h 23"/>
                    <a:gd name="T54" fmla="*/ 18 w 39"/>
                    <a:gd name="T55" fmla="*/ 0 h 23"/>
                    <a:gd name="T56" fmla="*/ 21 w 39"/>
                    <a:gd name="T57" fmla="*/ 0 h 23"/>
                    <a:gd name="T58" fmla="*/ 23 w 39"/>
                    <a:gd name="T59" fmla="*/ 0 h 23"/>
                    <a:gd name="T60" fmla="*/ 23 w 39"/>
                    <a:gd name="T61" fmla="*/ 0 h 23"/>
                    <a:gd name="T62" fmla="*/ 14 w 39"/>
                    <a:gd name="T63" fmla="*/ 8 h 23"/>
                    <a:gd name="T64" fmla="*/ 11 w 39"/>
                    <a:gd name="T65" fmla="*/ 8 h 23"/>
                    <a:gd name="T66" fmla="*/ 9 w 39"/>
                    <a:gd name="T67" fmla="*/ 10 h 23"/>
                    <a:gd name="T68" fmla="*/ 9 w 39"/>
                    <a:gd name="T69" fmla="*/ 10 h 23"/>
                    <a:gd name="T70" fmla="*/ 9 w 39"/>
                    <a:gd name="T71" fmla="*/ 12 h 23"/>
                    <a:gd name="T72" fmla="*/ 9 w 39"/>
                    <a:gd name="T73" fmla="*/ 14 h 23"/>
                    <a:gd name="T74" fmla="*/ 16 w 39"/>
                    <a:gd name="T75" fmla="*/ 14 h 23"/>
                    <a:gd name="T76" fmla="*/ 16 w 39"/>
                    <a:gd name="T77" fmla="*/ 8 h 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23"/>
                    <a:gd name="T119" fmla="*/ 39 w 39"/>
                    <a:gd name="T120" fmla="*/ 23 h 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23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7" y="14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7"/>
                      </a:lnTo>
                      <a:lnTo>
                        <a:pt x="37" y="19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0" y="23"/>
                      </a:lnTo>
                      <a:lnTo>
                        <a:pt x="20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9" name="Freeform 717"/>
                <p:cNvSpPr>
                  <a:spLocks/>
                </p:cNvSpPr>
                <p:nvPr/>
              </p:nvSpPr>
              <p:spPr bwMode="auto">
                <a:xfrm>
                  <a:off x="3921" y="2215"/>
                  <a:ext cx="52" cy="33"/>
                </a:xfrm>
                <a:custGeom>
                  <a:avLst/>
                  <a:gdLst>
                    <a:gd name="T0" fmla="*/ 0 w 52"/>
                    <a:gd name="T1" fmla="*/ 33 h 33"/>
                    <a:gd name="T2" fmla="*/ 0 w 52"/>
                    <a:gd name="T3" fmla="*/ 27 h 33"/>
                    <a:gd name="T4" fmla="*/ 0 w 52"/>
                    <a:gd name="T5" fmla="*/ 25 h 33"/>
                    <a:gd name="T6" fmla="*/ 0 w 52"/>
                    <a:gd name="T7" fmla="*/ 23 h 33"/>
                    <a:gd name="T8" fmla="*/ 3 w 52"/>
                    <a:gd name="T9" fmla="*/ 23 h 33"/>
                    <a:gd name="T10" fmla="*/ 9 w 52"/>
                    <a:gd name="T11" fmla="*/ 23 h 33"/>
                    <a:gd name="T12" fmla="*/ 14 w 52"/>
                    <a:gd name="T13" fmla="*/ 23 h 33"/>
                    <a:gd name="T14" fmla="*/ 18 w 52"/>
                    <a:gd name="T15" fmla="*/ 23 h 33"/>
                    <a:gd name="T16" fmla="*/ 18 w 52"/>
                    <a:gd name="T17" fmla="*/ 11 h 33"/>
                    <a:gd name="T18" fmla="*/ 14 w 52"/>
                    <a:gd name="T19" fmla="*/ 11 h 33"/>
                    <a:gd name="T20" fmla="*/ 9 w 52"/>
                    <a:gd name="T21" fmla="*/ 11 h 33"/>
                    <a:gd name="T22" fmla="*/ 3 w 52"/>
                    <a:gd name="T23" fmla="*/ 11 h 33"/>
                    <a:gd name="T24" fmla="*/ 0 w 52"/>
                    <a:gd name="T25" fmla="*/ 11 h 33"/>
                    <a:gd name="T26" fmla="*/ 0 w 52"/>
                    <a:gd name="T27" fmla="*/ 4 h 33"/>
                    <a:gd name="T28" fmla="*/ 0 w 52"/>
                    <a:gd name="T29" fmla="*/ 2 h 33"/>
                    <a:gd name="T30" fmla="*/ 0 w 52"/>
                    <a:gd name="T31" fmla="*/ 0 h 33"/>
                    <a:gd name="T32" fmla="*/ 12 w 52"/>
                    <a:gd name="T33" fmla="*/ 0 h 33"/>
                    <a:gd name="T34" fmla="*/ 27 w 52"/>
                    <a:gd name="T35" fmla="*/ 0 h 33"/>
                    <a:gd name="T36" fmla="*/ 39 w 52"/>
                    <a:gd name="T37" fmla="*/ 0 h 33"/>
                    <a:gd name="T38" fmla="*/ 52 w 52"/>
                    <a:gd name="T39" fmla="*/ 0 h 33"/>
                    <a:gd name="T40" fmla="*/ 52 w 52"/>
                    <a:gd name="T41" fmla="*/ 2 h 33"/>
                    <a:gd name="T42" fmla="*/ 52 w 52"/>
                    <a:gd name="T43" fmla="*/ 4 h 33"/>
                    <a:gd name="T44" fmla="*/ 52 w 52"/>
                    <a:gd name="T45" fmla="*/ 11 h 33"/>
                    <a:gd name="T46" fmla="*/ 30 w 52"/>
                    <a:gd name="T47" fmla="*/ 11 h 33"/>
                    <a:gd name="T48" fmla="*/ 30 w 52"/>
                    <a:gd name="T49" fmla="*/ 23 h 33"/>
                    <a:gd name="T50" fmla="*/ 52 w 52"/>
                    <a:gd name="T51" fmla="*/ 23 h 33"/>
                    <a:gd name="T52" fmla="*/ 52 w 52"/>
                    <a:gd name="T53" fmla="*/ 25 h 33"/>
                    <a:gd name="T54" fmla="*/ 52 w 52"/>
                    <a:gd name="T55" fmla="*/ 27 h 33"/>
                    <a:gd name="T56" fmla="*/ 52 w 52"/>
                    <a:gd name="T57" fmla="*/ 33 h 33"/>
                    <a:gd name="T58" fmla="*/ 39 w 52"/>
                    <a:gd name="T59" fmla="*/ 33 h 33"/>
                    <a:gd name="T60" fmla="*/ 27 w 52"/>
                    <a:gd name="T61" fmla="*/ 33 h 33"/>
                    <a:gd name="T62" fmla="*/ 12 w 52"/>
                    <a:gd name="T63" fmla="*/ 33 h 33"/>
                    <a:gd name="T64" fmla="*/ 0 w 52"/>
                    <a:gd name="T65" fmla="*/ 33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2"/>
                    <a:gd name="T100" fmla="*/ 0 h 33"/>
                    <a:gd name="T101" fmla="*/ 52 w 52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2" h="33">
                      <a:moveTo>
                        <a:pt x="0" y="33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9" y="23"/>
                      </a:lnTo>
                      <a:lnTo>
                        <a:pt x="14" y="23"/>
                      </a:lnTo>
                      <a:lnTo>
                        <a:pt x="18" y="23"/>
                      </a:lnTo>
                      <a:lnTo>
                        <a:pt x="18" y="11"/>
                      </a:lnTo>
                      <a:lnTo>
                        <a:pt x="14" y="11"/>
                      </a:lnTo>
                      <a:lnTo>
                        <a:pt x="9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7" y="0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2" y="11"/>
                      </a:lnTo>
                      <a:lnTo>
                        <a:pt x="30" y="11"/>
                      </a:lnTo>
                      <a:lnTo>
                        <a:pt x="30" y="23"/>
                      </a:lnTo>
                      <a:lnTo>
                        <a:pt x="52" y="23"/>
                      </a:lnTo>
                      <a:lnTo>
                        <a:pt x="52" y="25"/>
                      </a:lnTo>
                      <a:lnTo>
                        <a:pt x="52" y="27"/>
                      </a:lnTo>
                      <a:lnTo>
                        <a:pt x="52" y="33"/>
                      </a:lnTo>
                      <a:lnTo>
                        <a:pt x="39" y="33"/>
                      </a:lnTo>
                      <a:lnTo>
                        <a:pt x="27" y="33"/>
                      </a:lnTo>
                      <a:lnTo>
                        <a:pt x="12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0" name="Freeform 718"/>
                <p:cNvSpPr>
                  <a:spLocks noEditPoints="1"/>
                </p:cNvSpPr>
                <p:nvPr/>
              </p:nvSpPr>
              <p:spPr bwMode="auto">
                <a:xfrm>
                  <a:off x="3933" y="2150"/>
                  <a:ext cx="41" cy="28"/>
                </a:xfrm>
                <a:custGeom>
                  <a:avLst/>
                  <a:gdLst>
                    <a:gd name="T0" fmla="*/ 25 w 41"/>
                    <a:gd name="T1" fmla="*/ 10 h 28"/>
                    <a:gd name="T2" fmla="*/ 25 w 41"/>
                    <a:gd name="T3" fmla="*/ 20 h 28"/>
                    <a:gd name="T4" fmla="*/ 29 w 41"/>
                    <a:gd name="T5" fmla="*/ 18 h 28"/>
                    <a:gd name="T6" fmla="*/ 32 w 41"/>
                    <a:gd name="T7" fmla="*/ 16 h 28"/>
                    <a:gd name="T8" fmla="*/ 32 w 41"/>
                    <a:gd name="T9" fmla="*/ 16 h 28"/>
                    <a:gd name="T10" fmla="*/ 32 w 41"/>
                    <a:gd name="T11" fmla="*/ 14 h 28"/>
                    <a:gd name="T12" fmla="*/ 32 w 41"/>
                    <a:gd name="T13" fmla="*/ 12 h 28"/>
                    <a:gd name="T14" fmla="*/ 31 w 41"/>
                    <a:gd name="T15" fmla="*/ 12 h 28"/>
                    <a:gd name="T16" fmla="*/ 31 w 41"/>
                    <a:gd name="T17" fmla="*/ 10 h 28"/>
                    <a:gd name="T18" fmla="*/ 29 w 41"/>
                    <a:gd name="T19" fmla="*/ 8 h 28"/>
                    <a:gd name="T20" fmla="*/ 31 w 41"/>
                    <a:gd name="T21" fmla="*/ 2 h 28"/>
                    <a:gd name="T22" fmla="*/ 32 w 41"/>
                    <a:gd name="T23" fmla="*/ 2 h 28"/>
                    <a:gd name="T24" fmla="*/ 38 w 41"/>
                    <a:gd name="T25" fmla="*/ 6 h 28"/>
                    <a:gd name="T26" fmla="*/ 41 w 41"/>
                    <a:gd name="T27" fmla="*/ 12 h 28"/>
                    <a:gd name="T28" fmla="*/ 41 w 41"/>
                    <a:gd name="T29" fmla="*/ 16 h 28"/>
                    <a:gd name="T30" fmla="*/ 40 w 41"/>
                    <a:gd name="T31" fmla="*/ 20 h 28"/>
                    <a:gd name="T32" fmla="*/ 36 w 41"/>
                    <a:gd name="T33" fmla="*/ 24 h 28"/>
                    <a:gd name="T34" fmla="*/ 32 w 41"/>
                    <a:gd name="T35" fmla="*/ 26 h 28"/>
                    <a:gd name="T36" fmla="*/ 27 w 41"/>
                    <a:gd name="T37" fmla="*/ 28 h 28"/>
                    <a:gd name="T38" fmla="*/ 16 w 41"/>
                    <a:gd name="T39" fmla="*/ 28 h 28"/>
                    <a:gd name="T40" fmla="*/ 11 w 41"/>
                    <a:gd name="T41" fmla="*/ 26 h 28"/>
                    <a:gd name="T42" fmla="*/ 4 w 41"/>
                    <a:gd name="T43" fmla="*/ 22 h 28"/>
                    <a:gd name="T44" fmla="*/ 0 w 41"/>
                    <a:gd name="T45" fmla="*/ 18 h 28"/>
                    <a:gd name="T46" fmla="*/ 0 w 41"/>
                    <a:gd name="T47" fmla="*/ 12 h 28"/>
                    <a:gd name="T48" fmla="*/ 2 w 41"/>
                    <a:gd name="T49" fmla="*/ 8 h 28"/>
                    <a:gd name="T50" fmla="*/ 7 w 41"/>
                    <a:gd name="T51" fmla="*/ 4 h 28"/>
                    <a:gd name="T52" fmla="*/ 11 w 41"/>
                    <a:gd name="T53" fmla="*/ 2 h 28"/>
                    <a:gd name="T54" fmla="*/ 16 w 41"/>
                    <a:gd name="T55" fmla="*/ 0 h 28"/>
                    <a:gd name="T56" fmla="*/ 24 w 41"/>
                    <a:gd name="T57" fmla="*/ 0 h 28"/>
                    <a:gd name="T58" fmla="*/ 24 w 41"/>
                    <a:gd name="T59" fmla="*/ 0 h 28"/>
                    <a:gd name="T60" fmla="*/ 25 w 41"/>
                    <a:gd name="T61" fmla="*/ 0 h 28"/>
                    <a:gd name="T62" fmla="*/ 16 w 41"/>
                    <a:gd name="T63" fmla="*/ 10 h 28"/>
                    <a:gd name="T64" fmla="*/ 13 w 41"/>
                    <a:gd name="T65" fmla="*/ 10 h 28"/>
                    <a:gd name="T66" fmla="*/ 11 w 41"/>
                    <a:gd name="T67" fmla="*/ 12 h 28"/>
                    <a:gd name="T68" fmla="*/ 9 w 41"/>
                    <a:gd name="T69" fmla="*/ 14 h 28"/>
                    <a:gd name="T70" fmla="*/ 9 w 41"/>
                    <a:gd name="T71" fmla="*/ 16 h 28"/>
                    <a:gd name="T72" fmla="*/ 11 w 41"/>
                    <a:gd name="T73" fmla="*/ 18 h 28"/>
                    <a:gd name="T74" fmla="*/ 13 w 41"/>
                    <a:gd name="T75" fmla="*/ 18 h 28"/>
                    <a:gd name="T76" fmla="*/ 16 w 41"/>
                    <a:gd name="T77" fmla="*/ 18 h 28"/>
                    <a:gd name="T78" fmla="*/ 18 w 41"/>
                    <a:gd name="T79" fmla="*/ 14 h 28"/>
                    <a:gd name="T80" fmla="*/ 18 w 41"/>
                    <a:gd name="T81" fmla="*/ 10 h 2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1"/>
                    <a:gd name="T124" fmla="*/ 0 h 28"/>
                    <a:gd name="T125" fmla="*/ 41 w 41"/>
                    <a:gd name="T126" fmla="*/ 28 h 2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1" h="28">
                      <a:moveTo>
                        <a:pt x="25" y="0"/>
                      </a:moveTo>
                      <a:lnTo>
                        <a:pt x="25" y="10"/>
                      </a:lnTo>
                      <a:lnTo>
                        <a:pt x="25" y="14"/>
                      </a:lnTo>
                      <a:lnTo>
                        <a:pt x="25" y="20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31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31" y="6"/>
                      </a:lnTo>
                      <a:lnTo>
                        <a:pt x="31" y="2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8" y="6"/>
                      </a:lnTo>
                      <a:lnTo>
                        <a:pt x="40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0" y="20"/>
                      </a:lnTo>
                      <a:lnTo>
                        <a:pt x="40" y="22"/>
                      </a:lnTo>
                      <a:lnTo>
                        <a:pt x="36" y="24"/>
                      </a:lnTo>
                      <a:lnTo>
                        <a:pt x="34" y="26"/>
                      </a:lnTo>
                      <a:lnTo>
                        <a:pt x="32" y="26"/>
                      </a:lnTo>
                      <a:lnTo>
                        <a:pt x="31" y="28"/>
                      </a:lnTo>
                      <a:lnTo>
                        <a:pt x="27" y="28"/>
                      </a:lnTo>
                      <a:lnTo>
                        <a:pt x="22" y="28"/>
                      </a:lnTo>
                      <a:lnTo>
                        <a:pt x="16" y="28"/>
                      </a:lnTo>
                      <a:lnTo>
                        <a:pt x="13" y="28"/>
                      </a:lnTo>
                      <a:lnTo>
                        <a:pt x="11" y="26"/>
                      </a:lnTo>
                      <a:lnTo>
                        <a:pt x="7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close/>
                      <a:moveTo>
                        <a:pt x="18" y="10"/>
                      </a:move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18" y="20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1" name="Freeform 719"/>
                <p:cNvSpPr>
                  <a:spLocks/>
                </p:cNvSpPr>
                <p:nvPr/>
              </p:nvSpPr>
              <p:spPr bwMode="auto">
                <a:xfrm>
                  <a:off x="3935" y="2095"/>
                  <a:ext cx="38" cy="30"/>
                </a:xfrm>
                <a:custGeom>
                  <a:avLst/>
                  <a:gdLst>
                    <a:gd name="T0" fmla="*/ 0 w 38"/>
                    <a:gd name="T1" fmla="*/ 30 h 30"/>
                    <a:gd name="T2" fmla="*/ 0 w 38"/>
                    <a:gd name="T3" fmla="*/ 24 h 30"/>
                    <a:gd name="T4" fmla="*/ 0 w 38"/>
                    <a:gd name="T5" fmla="*/ 22 h 30"/>
                    <a:gd name="T6" fmla="*/ 0 w 38"/>
                    <a:gd name="T7" fmla="*/ 20 h 30"/>
                    <a:gd name="T8" fmla="*/ 5 w 38"/>
                    <a:gd name="T9" fmla="*/ 18 h 30"/>
                    <a:gd name="T10" fmla="*/ 9 w 38"/>
                    <a:gd name="T11" fmla="*/ 16 h 30"/>
                    <a:gd name="T12" fmla="*/ 11 w 38"/>
                    <a:gd name="T13" fmla="*/ 16 h 30"/>
                    <a:gd name="T14" fmla="*/ 0 w 38"/>
                    <a:gd name="T15" fmla="*/ 10 h 30"/>
                    <a:gd name="T16" fmla="*/ 0 w 38"/>
                    <a:gd name="T17" fmla="*/ 8 h 30"/>
                    <a:gd name="T18" fmla="*/ 0 w 38"/>
                    <a:gd name="T19" fmla="*/ 6 h 30"/>
                    <a:gd name="T20" fmla="*/ 0 w 38"/>
                    <a:gd name="T21" fmla="*/ 0 h 30"/>
                    <a:gd name="T22" fmla="*/ 4 w 38"/>
                    <a:gd name="T23" fmla="*/ 2 h 30"/>
                    <a:gd name="T24" fmla="*/ 9 w 38"/>
                    <a:gd name="T25" fmla="*/ 4 h 30"/>
                    <a:gd name="T26" fmla="*/ 14 w 38"/>
                    <a:gd name="T27" fmla="*/ 6 h 30"/>
                    <a:gd name="T28" fmla="*/ 18 w 38"/>
                    <a:gd name="T29" fmla="*/ 8 h 30"/>
                    <a:gd name="T30" fmla="*/ 23 w 38"/>
                    <a:gd name="T31" fmla="*/ 6 h 30"/>
                    <a:gd name="T32" fmla="*/ 29 w 38"/>
                    <a:gd name="T33" fmla="*/ 4 h 30"/>
                    <a:gd name="T34" fmla="*/ 34 w 38"/>
                    <a:gd name="T35" fmla="*/ 2 h 30"/>
                    <a:gd name="T36" fmla="*/ 38 w 38"/>
                    <a:gd name="T37" fmla="*/ 0 h 30"/>
                    <a:gd name="T38" fmla="*/ 38 w 38"/>
                    <a:gd name="T39" fmla="*/ 2 h 30"/>
                    <a:gd name="T40" fmla="*/ 38 w 38"/>
                    <a:gd name="T41" fmla="*/ 6 h 30"/>
                    <a:gd name="T42" fmla="*/ 38 w 38"/>
                    <a:gd name="T43" fmla="*/ 8 h 30"/>
                    <a:gd name="T44" fmla="*/ 38 w 38"/>
                    <a:gd name="T45" fmla="*/ 10 h 30"/>
                    <a:gd name="T46" fmla="*/ 32 w 38"/>
                    <a:gd name="T47" fmla="*/ 14 h 30"/>
                    <a:gd name="T48" fmla="*/ 29 w 38"/>
                    <a:gd name="T49" fmla="*/ 14 h 30"/>
                    <a:gd name="T50" fmla="*/ 25 w 38"/>
                    <a:gd name="T51" fmla="*/ 16 h 30"/>
                    <a:gd name="T52" fmla="*/ 29 w 38"/>
                    <a:gd name="T53" fmla="*/ 16 h 30"/>
                    <a:gd name="T54" fmla="*/ 32 w 38"/>
                    <a:gd name="T55" fmla="*/ 18 h 30"/>
                    <a:gd name="T56" fmla="*/ 38 w 38"/>
                    <a:gd name="T57" fmla="*/ 20 h 30"/>
                    <a:gd name="T58" fmla="*/ 38 w 38"/>
                    <a:gd name="T59" fmla="*/ 26 h 30"/>
                    <a:gd name="T60" fmla="*/ 38 w 38"/>
                    <a:gd name="T61" fmla="*/ 28 h 30"/>
                    <a:gd name="T62" fmla="*/ 38 w 38"/>
                    <a:gd name="T63" fmla="*/ 30 h 30"/>
                    <a:gd name="T64" fmla="*/ 34 w 38"/>
                    <a:gd name="T65" fmla="*/ 28 h 30"/>
                    <a:gd name="T66" fmla="*/ 29 w 38"/>
                    <a:gd name="T67" fmla="*/ 26 h 30"/>
                    <a:gd name="T68" fmla="*/ 23 w 38"/>
                    <a:gd name="T69" fmla="*/ 24 h 30"/>
                    <a:gd name="T70" fmla="*/ 18 w 38"/>
                    <a:gd name="T71" fmla="*/ 22 h 30"/>
                    <a:gd name="T72" fmla="*/ 14 w 38"/>
                    <a:gd name="T73" fmla="*/ 24 h 30"/>
                    <a:gd name="T74" fmla="*/ 9 w 38"/>
                    <a:gd name="T75" fmla="*/ 26 h 30"/>
                    <a:gd name="T76" fmla="*/ 4 w 38"/>
                    <a:gd name="T77" fmla="*/ 28 h 30"/>
                    <a:gd name="T78" fmla="*/ 0 w 38"/>
                    <a:gd name="T79" fmla="*/ 30 h 3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8"/>
                    <a:gd name="T121" fmla="*/ 0 h 30"/>
                    <a:gd name="T122" fmla="*/ 38 w 38"/>
                    <a:gd name="T123" fmla="*/ 30 h 3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8" h="30">
                      <a:moveTo>
                        <a:pt x="0" y="30"/>
                      </a:move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5" y="18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9" y="4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3" y="6"/>
                      </a:lnTo>
                      <a:lnTo>
                        <a:pt x="29" y="4"/>
                      </a:lnTo>
                      <a:lnTo>
                        <a:pt x="34" y="2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8" y="10"/>
                      </a:lnTo>
                      <a:lnTo>
                        <a:pt x="32" y="14"/>
                      </a:lnTo>
                      <a:lnTo>
                        <a:pt x="29" y="14"/>
                      </a:lnTo>
                      <a:lnTo>
                        <a:pt x="25" y="16"/>
                      </a:lnTo>
                      <a:lnTo>
                        <a:pt x="29" y="16"/>
                      </a:lnTo>
                      <a:lnTo>
                        <a:pt x="32" y="18"/>
                      </a:lnTo>
                      <a:lnTo>
                        <a:pt x="38" y="20"/>
                      </a:lnTo>
                      <a:lnTo>
                        <a:pt x="38" y="26"/>
                      </a:lnTo>
                      <a:lnTo>
                        <a:pt x="38" y="28"/>
                      </a:lnTo>
                      <a:lnTo>
                        <a:pt x="38" y="30"/>
                      </a:lnTo>
                      <a:lnTo>
                        <a:pt x="34" y="28"/>
                      </a:lnTo>
                      <a:lnTo>
                        <a:pt x="29" y="26"/>
                      </a:lnTo>
                      <a:lnTo>
                        <a:pt x="23" y="24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9" y="26"/>
                      </a:lnTo>
                      <a:lnTo>
                        <a:pt x="4" y="2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2" name="Freeform 720"/>
                <p:cNvSpPr>
                  <a:spLocks noEditPoints="1"/>
                </p:cNvSpPr>
                <p:nvPr/>
              </p:nvSpPr>
              <p:spPr bwMode="auto">
                <a:xfrm>
                  <a:off x="3933" y="2039"/>
                  <a:ext cx="41" cy="29"/>
                </a:xfrm>
                <a:custGeom>
                  <a:avLst/>
                  <a:gdLst>
                    <a:gd name="T0" fmla="*/ 15 w 41"/>
                    <a:gd name="T1" fmla="*/ 25 h 29"/>
                    <a:gd name="T2" fmla="*/ 11 w 41"/>
                    <a:gd name="T3" fmla="*/ 27 h 29"/>
                    <a:gd name="T4" fmla="*/ 6 w 41"/>
                    <a:gd name="T5" fmla="*/ 27 h 29"/>
                    <a:gd name="T6" fmla="*/ 4 w 41"/>
                    <a:gd name="T7" fmla="*/ 23 h 29"/>
                    <a:gd name="T8" fmla="*/ 2 w 41"/>
                    <a:gd name="T9" fmla="*/ 21 h 29"/>
                    <a:gd name="T10" fmla="*/ 2 w 41"/>
                    <a:gd name="T11" fmla="*/ 19 h 29"/>
                    <a:gd name="T12" fmla="*/ 0 w 41"/>
                    <a:gd name="T13" fmla="*/ 13 h 29"/>
                    <a:gd name="T14" fmla="*/ 2 w 41"/>
                    <a:gd name="T15" fmla="*/ 8 h 29"/>
                    <a:gd name="T16" fmla="*/ 4 w 41"/>
                    <a:gd name="T17" fmla="*/ 4 h 29"/>
                    <a:gd name="T18" fmla="*/ 7 w 41"/>
                    <a:gd name="T19" fmla="*/ 2 h 29"/>
                    <a:gd name="T20" fmla="*/ 13 w 41"/>
                    <a:gd name="T21" fmla="*/ 2 h 29"/>
                    <a:gd name="T22" fmla="*/ 18 w 41"/>
                    <a:gd name="T23" fmla="*/ 0 h 29"/>
                    <a:gd name="T24" fmla="*/ 32 w 41"/>
                    <a:gd name="T25" fmla="*/ 0 h 29"/>
                    <a:gd name="T26" fmla="*/ 36 w 41"/>
                    <a:gd name="T27" fmla="*/ 0 h 29"/>
                    <a:gd name="T28" fmla="*/ 38 w 41"/>
                    <a:gd name="T29" fmla="*/ 0 h 29"/>
                    <a:gd name="T30" fmla="*/ 40 w 41"/>
                    <a:gd name="T31" fmla="*/ 4 h 29"/>
                    <a:gd name="T32" fmla="*/ 40 w 41"/>
                    <a:gd name="T33" fmla="*/ 8 h 29"/>
                    <a:gd name="T34" fmla="*/ 38 w 41"/>
                    <a:gd name="T35" fmla="*/ 10 h 29"/>
                    <a:gd name="T36" fmla="*/ 36 w 41"/>
                    <a:gd name="T37" fmla="*/ 10 h 29"/>
                    <a:gd name="T38" fmla="*/ 38 w 41"/>
                    <a:gd name="T39" fmla="*/ 13 h 29"/>
                    <a:gd name="T40" fmla="*/ 40 w 41"/>
                    <a:gd name="T41" fmla="*/ 15 h 29"/>
                    <a:gd name="T42" fmla="*/ 41 w 41"/>
                    <a:gd name="T43" fmla="*/ 19 h 29"/>
                    <a:gd name="T44" fmla="*/ 38 w 41"/>
                    <a:gd name="T45" fmla="*/ 27 h 29"/>
                    <a:gd name="T46" fmla="*/ 32 w 41"/>
                    <a:gd name="T47" fmla="*/ 29 h 29"/>
                    <a:gd name="T48" fmla="*/ 27 w 41"/>
                    <a:gd name="T49" fmla="*/ 29 h 29"/>
                    <a:gd name="T50" fmla="*/ 22 w 41"/>
                    <a:gd name="T51" fmla="*/ 27 h 29"/>
                    <a:gd name="T52" fmla="*/ 18 w 41"/>
                    <a:gd name="T53" fmla="*/ 21 h 29"/>
                    <a:gd name="T54" fmla="*/ 16 w 41"/>
                    <a:gd name="T55" fmla="*/ 15 h 29"/>
                    <a:gd name="T56" fmla="*/ 16 w 41"/>
                    <a:gd name="T57" fmla="*/ 13 h 29"/>
                    <a:gd name="T58" fmla="*/ 13 w 41"/>
                    <a:gd name="T59" fmla="*/ 10 h 29"/>
                    <a:gd name="T60" fmla="*/ 11 w 41"/>
                    <a:gd name="T61" fmla="*/ 13 h 29"/>
                    <a:gd name="T62" fmla="*/ 9 w 41"/>
                    <a:gd name="T63" fmla="*/ 15 h 29"/>
                    <a:gd name="T64" fmla="*/ 11 w 41"/>
                    <a:gd name="T65" fmla="*/ 17 h 29"/>
                    <a:gd name="T66" fmla="*/ 13 w 41"/>
                    <a:gd name="T67" fmla="*/ 19 h 29"/>
                    <a:gd name="T68" fmla="*/ 22 w 41"/>
                    <a:gd name="T69" fmla="*/ 10 h 29"/>
                    <a:gd name="T70" fmla="*/ 24 w 41"/>
                    <a:gd name="T71" fmla="*/ 13 h 29"/>
                    <a:gd name="T72" fmla="*/ 25 w 41"/>
                    <a:gd name="T73" fmla="*/ 17 h 29"/>
                    <a:gd name="T74" fmla="*/ 27 w 41"/>
                    <a:gd name="T75" fmla="*/ 19 h 29"/>
                    <a:gd name="T76" fmla="*/ 31 w 41"/>
                    <a:gd name="T77" fmla="*/ 19 h 29"/>
                    <a:gd name="T78" fmla="*/ 32 w 41"/>
                    <a:gd name="T79" fmla="*/ 19 h 29"/>
                    <a:gd name="T80" fmla="*/ 32 w 41"/>
                    <a:gd name="T81" fmla="*/ 17 h 29"/>
                    <a:gd name="T82" fmla="*/ 32 w 41"/>
                    <a:gd name="T83" fmla="*/ 15 h 29"/>
                    <a:gd name="T84" fmla="*/ 31 w 41"/>
                    <a:gd name="T85" fmla="*/ 13 h 29"/>
                    <a:gd name="T86" fmla="*/ 29 w 41"/>
                    <a:gd name="T87" fmla="*/ 10 h 29"/>
                    <a:gd name="T88" fmla="*/ 24 w 41"/>
                    <a:gd name="T89" fmla="*/ 10 h 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"/>
                    <a:gd name="T136" fmla="*/ 0 h 29"/>
                    <a:gd name="T137" fmla="*/ 41 w 41"/>
                    <a:gd name="T138" fmla="*/ 29 h 2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" h="29">
                      <a:moveTo>
                        <a:pt x="15" y="19"/>
                      </a:moveTo>
                      <a:lnTo>
                        <a:pt x="15" y="21"/>
                      </a:lnTo>
                      <a:lnTo>
                        <a:pt x="15" y="25"/>
                      </a:lnTo>
                      <a:lnTo>
                        <a:pt x="13" y="27"/>
                      </a:lnTo>
                      <a:lnTo>
                        <a:pt x="13" y="29"/>
                      </a:lnTo>
                      <a:lnTo>
                        <a:pt x="11" y="27"/>
                      </a:lnTo>
                      <a:lnTo>
                        <a:pt x="7" y="27"/>
                      </a:lnTo>
                      <a:lnTo>
                        <a:pt x="6" y="27"/>
                      </a:lnTo>
                      <a:lnTo>
                        <a:pt x="6" y="25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40" y="6"/>
                      </a:lnTo>
                      <a:lnTo>
                        <a:pt x="40" y="8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38" y="13"/>
                      </a:lnTo>
                      <a:lnTo>
                        <a:pt x="40" y="15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0" y="23"/>
                      </a:lnTo>
                      <a:lnTo>
                        <a:pt x="38" y="27"/>
                      </a:lnTo>
                      <a:lnTo>
                        <a:pt x="36" y="29"/>
                      </a:lnTo>
                      <a:lnTo>
                        <a:pt x="34" y="29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5" y="29"/>
                      </a:lnTo>
                      <a:lnTo>
                        <a:pt x="24" y="27"/>
                      </a:lnTo>
                      <a:lnTo>
                        <a:pt x="22" y="27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close/>
                      <a:moveTo>
                        <a:pt x="22" y="10"/>
                      </a:moveTo>
                      <a:lnTo>
                        <a:pt x="24" y="13"/>
                      </a:lnTo>
                      <a:lnTo>
                        <a:pt x="24" y="15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5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3" name="Freeform 721"/>
                <p:cNvSpPr>
                  <a:spLocks noEditPoints="1"/>
                </p:cNvSpPr>
                <p:nvPr/>
              </p:nvSpPr>
              <p:spPr bwMode="auto">
                <a:xfrm>
                  <a:off x="3921" y="1984"/>
                  <a:ext cx="53" cy="27"/>
                </a:xfrm>
                <a:custGeom>
                  <a:avLst/>
                  <a:gdLst>
                    <a:gd name="T0" fmla="*/ 12 w 53"/>
                    <a:gd name="T1" fmla="*/ 0 h 27"/>
                    <a:gd name="T2" fmla="*/ 39 w 53"/>
                    <a:gd name="T3" fmla="*/ 0 h 27"/>
                    <a:gd name="T4" fmla="*/ 52 w 53"/>
                    <a:gd name="T5" fmla="*/ 2 h 27"/>
                    <a:gd name="T6" fmla="*/ 52 w 53"/>
                    <a:gd name="T7" fmla="*/ 6 h 27"/>
                    <a:gd name="T8" fmla="*/ 46 w 53"/>
                    <a:gd name="T9" fmla="*/ 8 h 27"/>
                    <a:gd name="T10" fmla="*/ 50 w 53"/>
                    <a:gd name="T11" fmla="*/ 10 h 27"/>
                    <a:gd name="T12" fmla="*/ 52 w 53"/>
                    <a:gd name="T13" fmla="*/ 12 h 27"/>
                    <a:gd name="T14" fmla="*/ 53 w 53"/>
                    <a:gd name="T15" fmla="*/ 14 h 27"/>
                    <a:gd name="T16" fmla="*/ 53 w 53"/>
                    <a:gd name="T17" fmla="*/ 16 h 27"/>
                    <a:gd name="T18" fmla="*/ 52 w 53"/>
                    <a:gd name="T19" fmla="*/ 20 h 27"/>
                    <a:gd name="T20" fmla="*/ 46 w 53"/>
                    <a:gd name="T21" fmla="*/ 25 h 27"/>
                    <a:gd name="T22" fmla="*/ 41 w 53"/>
                    <a:gd name="T23" fmla="*/ 27 h 27"/>
                    <a:gd name="T24" fmla="*/ 32 w 53"/>
                    <a:gd name="T25" fmla="*/ 27 h 27"/>
                    <a:gd name="T26" fmla="*/ 21 w 53"/>
                    <a:gd name="T27" fmla="*/ 27 h 27"/>
                    <a:gd name="T28" fmla="*/ 16 w 53"/>
                    <a:gd name="T29" fmla="*/ 22 h 27"/>
                    <a:gd name="T30" fmla="*/ 12 w 53"/>
                    <a:gd name="T31" fmla="*/ 18 h 27"/>
                    <a:gd name="T32" fmla="*/ 12 w 53"/>
                    <a:gd name="T33" fmla="*/ 14 h 27"/>
                    <a:gd name="T34" fmla="*/ 14 w 53"/>
                    <a:gd name="T35" fmla="*/ 14 h 27"/>
                    <a:gd name="T36" fmla="*/ 16 w 53"/>
                    <a:gd name="T37" fmla="*/ 12 h 27"/>
                    <a:gd name="T38" fmla="*/ 16 w 53"/>
                    <a:gd name="T39" fmla="*/ 10 h 27"/>
                    <a:gd name="T40" fmla="*/ 14 w 53"/>
                    <a:gd name="T41" fmla="*/ 10 h 27"/>
                    <a:gd name="T42" fmla="*/ 3 w 53"/>
                    <a:gd name="T43" fmla="*/ 10 h 27"/>
                    <a:gd name="T44" fmla="*/ 0 w 53"/>
                    <a:gd name="T45" fmla="*/ 4 h 27"/>
                    <a:gd name="T46" fmla="*/ 0 w 53"/>
                    <a:gd name="T47" fmla="*/ 0 h 27"/>
                    <a:gd name="T48" fmla="*/ 34 w 53"/>
                    <a:gd name="T49" fmla="*/ 8 h 27"/>
                    <a:gd name="T50" fmla="*/ 30 w 53"/>
                    <a:gd name="T51" fmla="*/ 10 h 27"/>
                    <a:gd name="T52" fmla="*/ 27 w 53"/>
                    <a:gd name="T53" fmla="*/ 10 h 27"/>
                    <a:gd name="T54" fmla="*/ 25 w 53"/>
                    <a:gd name="T55" fmla="*/ 12 h 27"/>
                    <a:gd name="T56" fmla="*/ 25 w 53"/>
                    <a:gd name="T57" fmla="*/ 14 h 27"/>
                    <a:gd name="T58" fmla="*/ 25 w 53"/>
                    <a:gd name="T59" fmla="*/ 16 h 27"/>
                    <a:gd name="T60" fmla="*/ 28 w 53"/>
                    <a:gd name="T61" fmla="*/ 16 h 27"/>
                    <a:gd name="T62" fmla="*/ 32 w 53"/>
                    <a:gd name="T63" fmla="*/ 18 h 27"/>
                    <a:gd name="T64" fmla="*/ 36 w 53"/>
                    <a:gd name="T65" fmla="*/ 18 h 27"/>
                    <a:gd name="T66" fmla="*/ 39 w 53"/>
                    <a:gd name="T67" fmla="*/ 16 h 27"/>
                    <a:gd name="T68" fmla="*/ 41 w 53"/>
                    <a:gd name="T69" fmla="*/ 16 h 27"/>
                    <a:gd name="T70" fmla="*/ 43 w 53"/>
                    <a:gd name="T71" fmla="*/ 14 h 27"/>
                    <a:gd name="T72" fmla="*/ 43 w 53"/>
                    <a:gd name="T73" fmla="*/ 12 h 27"/>
                    <a:gd name="T74" fmla="*/ 41 w 53"/>
                    <a:gd name="T75" fmla="*/ 10 h 27"/>
                    <a:gd name="T76" fmla="*/ 39 w 53"/>
                    <a:gd name="T77" fmla="*/ 10 h 27"/>
                    <a:gd name="T78" fmla="*/ 36 w 53"/>
                    <a:gd name="T79" fmla="*/ 8 h 27"/>
                    <a:gd name="T80" fmla="*/ 34 w 53"/>
                    <a:gd name="T81" fmla="*/ 8 h 2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"/>
                    <a:gd name="T124" fmla="*/ 0 h 27"/>
                    <a:gd name="T125" fmla="*/ 53 w 53"/>
                    <a:gd name="T126" fmla="*/ 27 h 2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" h="27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7" y="0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46" y="8"/>
                      </a:lnTo>
                      <a:lnTo>
                        <a:pt x="48" y="10"/>
                      </a:lnTo>
                      <a:lnTo>
                        <a:pt x="50" y="10"/>
                      </a:lnTo>
                      <a:lnTo>
                        <a:pt x="52" y="12"/>
                      </a:lnTo>
                      <a:lnTo>
                        <a:pt x="52" y="14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3" y="18"/>
                      </a:lnTo>
                      <a:lnTo>
                        <a:pt x="52" y="20"/>
                      </a:lnTo>
                      <a:lnTo>
                        <a:pt x="50" y="22"/>
                      </a:lnTo>
                      <a:lnTo>
                        <a:pt x="46" y="25"/>
                      </a:lnTo>
                      <a:lnTo>
                        <a:pt x="43" y="27"/>
                      </a:lnTo>
                      <a:lnTo>
                        <a:pt x="41" y="27"/>
                      </a:lnTo>
                      <a:lnTo>
                        <a:pt x="37" y="27"/>
                      </a:lnTo>
                      <a:lnTo>
                        <a:pt x="32" y="27"/>
                      </a:lnTo>
                      <a:lnTo>
                        <a:pt x="25" y="27"/>
                      </a:lnTo>
                      <a:lnTo>
                        <a:pt x="21" y="27"/>
                      </a:lnTo>
                      <a:lnTo>
                        <a:pt x="18" y="25"/>
                      </a:lnTo>
                      <a:lnTo>
                        <a:pt x="16" y="22"/>
                      </a:lnTo>
                      <a:lnTo>
                        <a:pt x="14" y="20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34" y="8"/>
                      </a:moveTo>
                      <a:lnTo>
                        <a:pt x="32" y="8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8" y="16"/>
                      </a:lnTo>
                      <a:lnTo>
                        <a:pt x="30" y="18"/>
                      </a:lnTo>
                      <a:lnTo>
                        <a:pt x="32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7" y="18"/>
                      </a:lnTo>
                      <a:lnTo>
                        <a:pt x="39" y="16"/>
                      </a:lnTo>
                      <a:lnTo>
                        <a:pt x="41" y="16"/>
                      </a:lnTo>
                      <a:lnTo>
                        <a:pt x="43" y="16"/>
                      </a:lnTo>
                      <a:lnTo>
                        <a:pt x="43" y="14"/>
                      </a:lnTo>
                      <a:lnTo>
                        <a:pt x="43" y="12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6" y="8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4" name="Freeform 722"/>
                <p:cNvSpPr>
                  <a:spLocks noEditPoints="1"/>
                </p:cNvSpPr>
                <p:nvPr/>
              </p:nvSpPr>
              <p:spPr bwMode="auto">
                <a:xfrm>
                  <a:off x="3933" y="1925"/>
                  <a:ext cx="41" cy="30"/>
                </a:xfrm>
                <a:custGeom>
                  <a:avLst/>
                  <a:gdLst>
                    <a:gd name="T0" fmla="*/ 25 w 41"/>
                    <a:gd name="T1" fmla="*/ 6 h 30"/>
                    <a:gd name="T2" fmla="*/ 25 w 41"/>
                    <a:gd name="T3" fmla="*/ 20 h 30"/>
                    <a:gd name="T4" fmla="*/ 29 w 41"/>
                    <a:gd name="T5" fmla="*/ 20 h 30"/>
                    <a:gd name="T6" fmla="*/ 32 w 41"/>
                    <a:gd name="T7" fmla="*/ 18 h 30"/>
                    <a:gd name="T8" fmla="*/ 32 w 41"/>
                    <a:gd name="T9" fmla="*/ 14 h 30"/>
                    <a:gd name="T10" fmla="*/ 32 w 41"/>
                    <a:gd name="T11" fmla="*/ 14 h 30"/>
                    <a:gd name="T12" fmla="*/ 31 w 41"/>
                    <a:gd name="T13" fmla="*/ 12 h 30"/>
                    <a:gd name="T14" fmla="*/ 31 w 41"/>
                    <a:gd name="T15" fmla="*/ 12 h 30"/>
                    <a:gd name="T16" fmla="*/ 29 w 41"/>
                    <a:gd name="T17" fmla="*/ 8 h 30"/>
                    <a:gd name="T18" fmla="*/ 31 w 41"/>
                    <a:gd name="T19" fmla="*/ 4 h 30"/>
                    <a:gd name="T20" fmla="*/ 32 w 41"/>
                    <a:gd name="T21" fmla="*/ 2 h 30"/>
                    <a:gd name="T22" fmla="*/ 38 w 41"/>
                    <a:gd name="T23" fmla="*/ 6 h 30"/>
                    <a:gd name="T24" fmla="*/ 40 w 41"/>
                    <a:gd name="T25" fmla="*/ 10 h 30"/>
                    <a:gd name="T26" fmla="*/ 41 w 41"/>
                    <a:gd name="T27" fmla="*/ 16 h 30"/>
                    <a:gd name="T28" fmla="*/ 41 w 41"/>
                    <a:gd name="T29" fmla="*/ 20 h 30"/>
                    <a:gd name="T30" fmla="*/ 40 w 41"/>
                    <a:gd name="T31" fmla="*/ 22 h 30"/>
                    <a:gd name="T32" fmla="*/ 34 w 41"/>
                    <a:gd name="T33" fmla="*/ 26 h 30"/>
                    <a:gd name="T34" fmla="*/ 31 w 41"/>
                    <a:gd name="T35" fmla="*/ 28 h 30"/>
                    <a:gd name="T36" fmla="*/ 25 w 41"/>
                    <a:gd name="T37" fmla="*/ 30 h 30"/>
                    <a:gd name="T38" fmla="*/ 16 w 41"/>
                    <a:gd name="T39" fmla="*/ 30 h 30"/>
                    <a:gd name="T40" fmla="*/ 11 w 41"/>
                    <a:gd name="T41" fmla="*/ 28 h 30"/>
                    <a:gd name="T42" fmla="*/ 4 w 41"/>
                    <a:gd name="T43" fmla="*/ 24 h 30"/>
                    <a:gd name="T44" fmla="*/ 0 w 41"/>
                    <a:gd name="T45" fmla="*/ 20 h 30"/>
                    <a:gd name="T46" fmla="*/ 0 w 41"/>
                    <a:gd name="T47" fmla="*/ 14 h 30"/>
                    <a:gd name="T48" fmla="*/ 2 w 41"/>
                    <a:gd name="T49" fmla="*/ 8 h 30"/>
                    <a:gd name="T50" fmla="*/ 6 w 41"/>
                    <a:gd name="T51" fmla="*/ 4 h 30"/>
                    <a:gd name="T52" fmla="*/ 9 w 41"/>
                    <a:gd name="T53" fmla="*/ 4 h 30"/>
                    <a:gd name="T54" fmla="*/ 15 w 41"/>
                    <a:gd name="T55" fmla="*/ 2 h 30"/>
                    <a:gd name="T56" fmla="*/ 20 w 41"/>
                    <a:gd name="T57" fmla="*/ 0 h 30"/>
                    <a:gd name="T58" fmla="*/ 24 w 41"/>
                    <a:gd name="T59" fmla="*/ 0 h 30"/>
                    <a:gd name="T60" fmla="*/ 25 w 41"/>
                    <a:gd name="T61" fmla="*/ 0 h 30"/>
                    <a:gd name="T62" fmla="*/ 18 w 41"/>
                    <a:gd name="T63" fmla="*/ 10 h 30"/>
                    <a:gd name="T64" fmla="*/ 15 w 41"/>
                    <a:gd name="T65" fmla="*/ 10 h 30"/>
                    <a:gd name="T66" fmla="*/ 11 w 41"/>
                    <a:gd name="T67" fmla="*/ 12 h 30"/>
                    <a:gd name="T68" fmla="*/ 11 w 41"/>
                    <a:gd name="T69" fmla="*/ 14 h 30"/>
                    <a:gd name="T70" fmla="*/ 9 w 41"/>
                    <a:gd name="T71" fmla="*/ 14 h 30"/>
                    <a:gd name="T72" fmla="*/ 11 w 41"/>
                    <a:gd name="T73" fmla="*/ 16 h 30"/>
                    <a:gd name="T74" fmla="*/ 13 w 41"/>
                    <a:gd name="T75" fmla="*/ 18 h 30"/>
                    <a:gd name="T76" fmla="*/ 15 w 41"/>
                    <a:gd name="T77" fmla="*/ 20 h 30"/>
                    <a:gd name="T78" fmla="*/ 18 w 41"/>
                    <a:gd name="T79" fmla="*/ 20 h 30"/>
                    <a:gd name="T80" fmla="*/ 18 w 41"/>
                    <a:gd name="T81" fmla="*/ 16 h 30"/>
                    <a:gd name="T82" fmla="*/ 18 w 41"/>
                    <a:gd name="T83" fmla="*/ 10 h 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1"/>
                    <a:gd name="T127" fmla="*/ 0 h 30"/>
                    <a:gd name="T128" fmla="*/ 41 w 41"/>
                    <a:gd name="T129" fmla="*/ 30 h 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1" h="30">
                      <a:moveTo>
                        <a:pt x="25" y="0"/>
                      </a:moveTo>
                      <a:lnTo>
                        <a:pt x="25" y="6"/>
                      </a:lnTo>
                      <a:lnTo>
                        <a:pt x="25" y="10"/>
                      </a:lnTo>
                      <a:lnTo>
                        <a:pt x="25" y="20"/>
                      </a:lnTo>
                      <a:lnTo>
                        <a:pt x="29" y="20"/>
                      </a:lnTo>
                      <a:lnTo>
                        <a:pt x="31" y="18"/>
                      </a:lnTo>
                      <a:lnTo>
                        <a:pt x="32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8" y="6"/>
                      </a:lnTo>
                      <a:lnTo>
                        <a:pt x="40" y="8"/>
                      </a:lnTo>
                      <a:lnTo>
                        <a:pt x="40" y="10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40" y="20"/>
                      </a:lnTo>
                      <a:lnTo>
                        <a:pt x="40" y="22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2" y="28"/>
                      </a:lnTo>
                      <a:lnTo>
                        <a:pt x="31" y="28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2" y="30"/>
                      </a:lnTo>
                      <a:lnTo>
                        <a:pt x="16" y="30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7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close/>
                      <a:moveTo>
                        <a:pt x="18" y="10"/>
                      </a:move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8" y="1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5" name="Freeform 723"/>
                <p:cNvSpPr>
                  <a:spLocks/>
                </p:cNvSpPr>
                <p:nvPr/>
              </p:nvSpPr>
              <p:spPr bwMode="auto">
                <a:xfrm>
                  <a:off x="3933" y="1869"/>
                  <a:ext cx="41" cy="29"/>
                </a:xfrm>
                <a:custGeom>
                  <a:avLst/>
                  <a:gdLst>
                    <a:gd name="T0" fmla="*/ 25 w 41"/>
                    <a:gd name="T1" fmla="*/ 6 h 29"/>
                    <a:gd name="T2" fmla="*/ 27 w 41"/>
                    <a:gd name="T3" fmla="*/ 2 h 29"/>
                    <a:gd name="T4" fmla="*/ 29 w 41"/>
                    <a:gd name="T5" fmla="*/ 0 h 29"/>
                    <a:gd name="T6" fmla="*/ 32 w 41"/>
                    <a:gd name="T7" fmla="*/ 0 h 29"/>
                    <a:gd name="T8" fmla="*/ 36 w 41"/>
                    <a:gd name="T9" fmla="*/ 2 h 29"/>
                    <a:gd name="T10" fmla="*/ 40 w 41"/>
                    <a:gd name="T11" fmla="*/ 6 h 29"/>
                    <a:gd name="T12" fmla="*/ 41 w 41"/>
                    <a:gd name="T13" fmla="*/ 11 h 29"/>
                    <a:gd name="T14" fmla="*/ 41 w 41"/>
                    <a:gd name="T15" fmla="*/ 13 h 29"/>
                    <a:gd name="T16" fmla="*/ 41 w 41"/>
                    <a:gd name="T17" fmla="*/ 17 h 29"/>
                    <a:gd name="T18" fmla="*/ 40 w 41"/>
                    <a:gd name="T19" fmla="*/ 21 h 29"/>
                    <a:gd name="T20" fmla="*/ 38 w 41"/>
                    <a:gd name="T21" fmla="*/ 23 h 29"/>
                    <a:gd name="T22" fmla="*/ 34 w 41"/>
                    <a:gd name="T23" fmla="*/ 25 h 29"/>
                    <a:gd name="T24" fmla="*/ 32 w 41"/>
                    <a:gd name="T25" fmla="*/ 27 h 29"/>
                    <a:gd name="T26" fmla="*/ 29 w 41"/>
                    <a:gd name="T27" fmla="*/ 29 h 29"/>
                    <a:gd name="T28" fmla="*/ 22 w 41"/>
                    <a:gd name="T29" fmla="*/ 29 h 29"/>
                    <a:gd name="T30" fmla="*/ 15 w 41"/>
                    <a:gd name="T31" fmla="*/ 29 h 29"/>
                    <a:gd name="T32" fmla="*/ 9 w 41"/>
                    <a:gd name="T33" fmla="*/ 27 h 29"/>
                    <a:gd name="T34" fmla="*/ 7 w 41"/>
                    <a:gd name="T35" fmla="*/ 25 h 29"/>
                    <a:gd name="T36" fmla="*/ 4 w 41"/>
                    <a:gd name="T37" fmla="*/ 23 h 29"/>
                    <a:gd name="T38" fmla="*/ 4 w 41"/>
                    <a:gd name="T39" fmla="*/ 23 h 29"/>
                    <a:gd name="T40" fmla="*/ 2 w 41"/>
                    <a:gd name="T41" fmla="*/ 19 h 29"/>
                    <a:gd name="T42" fmla="*/ 0 w 41"/>
                    <a:gd name="T43" fmla="*/ 17 h 29"/>
                    <a:gd name="T44" fmla="*/ 0 w 41"/>
                    <a:gd name="T45" fmla="*/ 13 h 29"/>
                    <a:gd name="T46" fmla="*/ 2 w 41"/>
                    <a:gd name="T47" fmla="*/ 6 h 29"/>
                    <a:gd name="T48" fmla="*/ 6 w 41"/>
                    <a:gd name="T49" fmla="*/ 2 h 29"/>
                    <a:gd name="T50" fmla="*/ 11 w 41"/>
                    <a:gd name="T51" fmla="*/ 0 h 29"/>
                    <a:gd name="T52" fmla="*/ 15 w 41"/>
                    <a:gd name="T53" fmla="*/ 2 h 29"/>
                    <a:gd name="T54" fmla="*/ 15 w 41"/>
                    <a:gd name="T55" fmla="*/ 6 h 29"/>
                    <a:gd name="T56" fmla="*/ 15 w 41"/>
                    <a:gd name="T57" fmla="*/ 8 h 29"/>
                    <a:gd name="T58" fmla="*/ 13 w 41"/>
                    <a:gd name="T59" fmla="*/ 11 h 29"/>
                    <a:gd name="T60" fmla="*/ 11 w 41"/>
                    <a:gd name="T61" fmla="*/ 11 h 29"/>
                    <a:gd name="T62" fmla="*/ 11 w 41"/>
                    <a:gd name="T63" fmla="*/ 15 h 29"/>
                    <a:gd name="T64" fmla="*/ 13 w 41"/>
                    <a:gd name="T65" fmla="*/ 17 h 29"/>
                    <a:gd name="T66" fmla="*/ 15 w 41"/>
                    <a:gd name="T67" fmla="*/ 17 h 29"/>
                    <a:gd name="T68" fmla="*/ 16 w 41"/>
                    <a:gd name="T69" fmla="*/ 19 h 29"/>
                    <a:gd name="T70" fmla="*/ 22 w 41"/>
                    <a:gd name="T71" fmla="*/ 19 h 29"/>
                    <a:gd name="T72" fmla="*/ 25 w 41"/>
                    <a:gd name="T73" fmla="*/ 19 h 29"/>
                    <a:gd name="T74" fmla="*/ 29 w 41"/>
                    <a:gd name="T75" fmla="*/ 17 h 29"/>
                    <a:gd name="T76" fmla="*/ 31 w 41"/>
                    <a:gd name="T77" fmla="*/ 17 h 29"/>
                    <a:gd name="T78" fmla="*/ 31 w 41"/>
                    <a:gd name="T79" fmla="*/ 15 h 29"/>
                    <a:gd name="T80" fmla="*/ 31 w 41"/>
                    <a:gd name="T81" fmla="*/ 11 h 29"/>
                    <a:gd name="T82" fmla="*/ 29 w 41"/>
                    <a:gd name="T83" fmla="*/ 11 h 29"/>
                    <a:gd name="T84" fmla="*/ 27 w 41"/>
                    <a:gd name="T85" fmla="*/ 8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9"/>
                    <a:gd name="T131" fmla="*/ 41 w 41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9">
                      <a:moveTo>
                        <a:pt x="25" y="8"/>
                      </a:moveTo>
                      <a:lnTo>
                        <a:pt x="25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40" y="6"/>
                      </a:lnTo>
                      <a:lnTo>
                        <a:pt x="40" y="8"/>
                      </a:lnTo>
                      <a:lnTo>
                        <a:pt x="41" y="11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0" y="21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2" y="27"/>
                      </a:lnTo>
                      <a:lnTo>
                        <a:pt x="31" y="27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2" y="29"/>
                      </a:lnTo>
                      <a:lnTo>
                        <a:pt x="16" y="29"/>
                      </a:lnTo>
                      <a:lnTo>
                        <a:pt x="15" y="29"/>
                      </a:lnTo>
                      <a:lnTo>
                        <a:pt x="11" y="27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6" y="8"/>
                      </a:lnTo>
                      <a:lnTo>
                        <a:pt x="15" y="8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20" y="19"/>
                      </a:lnTo>
                      <a:lnTo>
                        <a:pt x="22" y="19"/>
                      </a:lnTo>
                      <a:lnTo>
                        <a:pt x="24" y="19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31" y="17"/>
                      </a:lnTo>
                      <a:lnTo>
                        <a:pt x="31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7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6" name="Freeform 724"/>
                <p:cNvSpPr>
                  <a:spLocks noEditPoints="1"/>
                </p:cNvSpPr>
                <p:nvPr/>
              </p:nvSpPr>
              <p:spPr bwMode="auto">
                <a:xfrm>
                  <a:off x="3933" y="1812"/>
                  <a:ext cx="41" cy="29"/>
                </a:xfrm>
                <a:custGeom>
                  <a:avLst/>
                  <a:gdLst>
                    <a:gd name="T0" fmla="*/ 15 w 41"/>
                    <a:gd name="T1" fmla="*/ 25 h 29"/>
                    <a:gd name="T2" fmla="*/ 11 w 41"/>
                    <a:gd name="T3" fmla="*/ 29 h 29"/>
                    <a:gd name="T4" fmla="*/ 7 w 41"/>
                    <a:gd name="T5" fmla="*/ 27 h 29"/>
                    <a:gd name="T6" fmla="*/ 4 w 41"/>
                    <a:gd name="T7" fmla="*/ 25 h 29"/>
                    <a:gd name="T8" fmla="*/ 2 w 41"/>
                    <a:gd name="T9" fmla="*/ 23 h 29"/>
                    <a:gd name="T10" fmla="*/ 2 w 41"/>
                    <a:gd name="T11" fmla="*/ 18 h 29"/>
                    <a:gd name="T12" fmla="*/ 0 w 41"/>
                    <a:gd name="T13" fmla="*/ 14 h 29"/>
                    <a:gd name="T14" fmla="*/ 2 w 41"/>
                    <a:gd name="T15" fmla="*/ 10 h 29"/>
                    <a:gd name="T16" fmla="*/ 4 w 41"/>
                    <a:gd name="T17" fmla="*/ 6 h 29"/>
                    <a:gd name="T18" fmla="*/ 6 w 41"/>
                    <a:gd name="T19" fmla="*/ 4 h 29"/>
                    <a:gd name="T20" fmla="*/ 9 w 41"/>
                    <a:gd name="T21" fmla="*/ 2 h 29"/>
                    <a:gd name="T22" fmla="*/ 24 w 41"/>
                    <a:gd name="T23" fmla="*/ 2 h 29"/>
                    <a:gd name="T24" fmla="*/ 34 w 41"/>
                    <a:gd name="T25" fmla="*/ 2 h 29"/>
                    <a:gd name="T26" fmla="*/ 38 w 41"/>
                    <a:gd name="T27" fmla="*/ 0 h 29"/>
                    <a:gd name="T28" fmla="*/ 40 w 41"/>
                    <a:gd name="T29" fmla="*/ 0 h 29"/>
                    <a:gd name="T30" fmla="*/ 40 w 41"/>
                    <a:gd name="T31" fmla="*/ 8 h 29"/>
                    <a:gd name="T32" fmla="*/ 38 w 41"/>
                    <a:gd name="T33" fmla="*/ 10 h 29"/>
                    <a:gd name="T34" fmla="*/ 38 w 41"/>
                    <a:gd name="T35" fmla="*/ 10 h 29"/>
                    <a:gd name="T36" fmla="*/ 38 w 41"/>
                    <a:gd name="T37" fmla="*/ 12 h 29"/>
                    <a:gd name="T38" fmla="*/ 40 w 41"/>
                    <a:gd name="T39" fmla="*/ 14 h 29"/>
                    <a:gd name="T40" fmla="*/ 41 w 41"/>
                    <a:gd name="T41" fmla="*/ 18 h 29"/>
                    <a:gd name="T42" fmla="*/ 40 w 41"/>
                    <a:gd name="T43" fmla="*/ 25 h 29"/>
                    <a:gd name="T44" fmla="*/ 34 w 41"/>
                    <a:gd name="T45" fmla="*/ 29 h 29"/>
                    <a:gd name="T46" fmla="*/ 29 w 41"/>
                    <a:gd name="T47" fmla="*/ 29 h 29"/>
                    <a:gd name="T48" fmla="*/ 24 w 41"/>
                    <a:gd name="T49" fmla="*/ 27 h 29"/>
                    <a:gd name="T50" fmla="*/ 20 w 41"/>
                    <a:gd name="T51" fmla="*/ 23 h 29"/>
                    <a:gd name="T52" fmla="*/ 18 w 41"/>
                    <a:gd name="T53" fmla="*/ 16 h 29"/>
                    <a:gd name="T54" fmla="*/ 16 w 41"/>
                    <a:gd name="T55" fmla="*/ 12 h 29"/>
                    <a:gd name="T56" fmla="*/ 15 w 41"/>
                    <a:gd name="T57" fmla="*/ 10 h 29"/>
                    <a:gd name="T58" fmla="*/ 11 w 41"/>
                    <a:gd name="T59" fmla="*/ 12 h 29"/>
                    <a:gd name="T60" fmla="*/ 9 w 41"/>
                    <a:gd name="T61" fmla="*/ 12 h 29"/>
                    <a:gd name="T62" fmla="*/ 11 w 41"/>
                    <a:gd name="T63" fmla="*/ 16 h 29"/>
                    <a:gd name="T64" fmla="*/ 11 w 41"/>
                    <a:gd name="T65" fmla="*/ 18 h 29"/>
                    <a:gd name="T66" fmla="*/ 15 w 41"/>
                    <a:gd name="T67" fmla="*/ 18 h 29"/>
                    <a:gd name="T68" fmla="*/ 24 w 41"/>
                    <a:gd name="T69" fmla="*/ 12 h 29"/>
                    <a:gd name="T70" fmla="*/ 25 w 41"/>
                    <a:gd name="T71" fmla="*/ 16 h 29"/>
                    <a:gd name="T72" fmla="*/ 27 w 41"/>
                    <a:gd name="T73" fmla="*/ 18 h 29"/>
                    <a:gd name="T74" fmla="*/ 29 w 41"/>
                    <a:gd name="T75" fmla="*/ 18 h 29"/>
                    <a:gd name="T76" fmla="*/ 31 w 41"/>
                    <a:gd name="T77" fmla="*/ 18 h 29"/>
                    <a:gd name="T78" fmla="*/ 32 w 41"/>
                    <a:gd name="T79" fmla="*/ 18 h 29"/>
                    <a:gd name="T80" fmla="*/ 32 w 41"/>
                    <a:gd name="T81" fmla="*/ 14 h 29"/>
                    <a:gd name="T82" fmla="*/ 32 w 41"/>
                    <a:gd name="T83" fmla="*/ 12 h 29"/>
                    <a:gd name="T84" fmla="*/ 31 w 41"/>
                    <a:gd name="T85" fmla="*/ 12 h 29"/>
                    <a:gd name="T86" fmla="*/ 27 w 41"/>
                    <a:gd name="T87" fmla="*/ 10 h 29"/>
                    <a:gd name="T88" fmla="*/ 24 w 41"/>
                    <a:gd name="T89" fmla="*/ 10 h 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"/>
                    <a:gd name="T136" fmla="*/ 0 h 29"/>
                    <a:gd name="T137" fmla="*/ 41 w 41"/>
                    <a:gd name="T138" fmla="*/ 29 h 2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" h="29">
                      <a:moveTo>
                        <a:pt x="15" y="18"/>
                      </a:moveTo>
                      <a:lnTo>
                        <a:pt x="15" y="20"/>
                      </a:lnTo>
                      <a:lnTo>
                        <a:pt x="15" y="25"/>
                      </a:lnTo>
                      <a:lnTo>
                        <a:pt x="13" y="27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40" y="8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36" y="10"/>
                      </a:lnTo>
                      <a:lnTo>
                        <a:pt x="38" y="12"/>
                      </a:lnTo>
                      <a:lnTo>
                        <a:pt x="40" y="14"/>
                      </a:lnTo>
                      <a:lnTo>
                        <a:pt x="40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41" y="23"/>
                      </a:lnTo>
                      <a:lnTo>
                        <a:pt x="40" y="25"/>
                      </a:lnTo>
                      <a:lnTo>
                        <a:pt x="38" y="27"/>
                      </a:lnTo>
                      <a:lnTo>
                        <a:pt x="36" y="29"/>
                      </a:lnTo>
                      <a:lnTo>
                        <a:pt x="34" y="29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5" y="29"/>
                      </a:lnTo>
                      <a:lnTo>
                        <a:pt x="24" y="27"/>
                      </a:lnTo>
                      <a:lnTo>
                        <a:pt x="22" y="27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8" y="20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5" y="18"/>
                      </a:lnTo>
                      <a:close/>
                      <a:moveTo>
                        <a:pt x="22" y="10"/>
                      </a:moveTo>
                      <a:lnTo>
                        <a:pt x="24" y="12"/>
                      </a:lnTo>
                      <a:lnTo>
                        <a:pt x="24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31" y="18"/>
                      </a:lnTo>
                      <a:lnTo>
                        <a:pt x="32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29" y="12"/>
                      </a:lnTo>
                      <a:lnTo>
                        <a:pt x="27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7" name="Freeform 725"/>
                <p:cNvSpPr>
                  <a:spLocks/>
                </p:cNvSpPr>
                <p:nvPr/>
              </p:nvSpPr>
              <p:spPr bwMode="auto">
                <a:xfrm>
                  <a:off x="3933" y="1757"/>
                  <a:ext cx="40" cy="26"/>
                </a:xfrm>
                <a:custGeom>
                  <a:avLst/>
                  <a:gdLst>
                    <a:gd name="T0" fmla="*/ 2 w 40"/>
                    <a:gd name="T1" fmla="*/ 26 h 26"/>
                    <a:gd name="T2" fmla="*/ 2 w 40"/>
                    <a:gd name="T3" fmla="*/ 24 h 26"/>
                    <a:gd name="T4" fmla="*/ 2 w 40"/>
                    <a:gd name="T5" fmla="*/ 22 h 26"/>
                    <a:gd name="T6" fmla="*/ 2 w 40"/>
                    <a:gd name="T7" fmla="*/ 18 h 26"/>
                    <a:gd name="T8" fmla="*/ 7 w 40"/>
                    <a:gd name="T9" fmla="*/ 18 h 26"/>
                    <a:gd name="T10" fmla="*/ 6 w 40"/>
                    <a:gd name="T11" fmla="*/ 16 h 26"/>
                    <a:gd name="T12" fmla="*/ 4 w 40"/>
                    <a:gd name="T13" fmla="*/ 14 h 26"/>
                    <a:gd name="T14" fmla="*/ 2 w 40"/>
                    <a:gd name="T15" fmla="*/ 14 h 26"/>
                    <a:gd name="T16" fmla="*/ 2 w 40"/>
                    <a:gd name="T17" fmla="*/ 12 h 26"/>
                    <a:gd name="T18" fmla="*/ 2 w 40"/>
                    <a:gd name="T19" fmla="*/ 12 h 26"/>
                    <a:gd name="T20" fmla="*/ 0 w 40"/>
                    <a:gd name="T21" fmla="*/ 10 h 26"/>
                    <a:gd name="T22" fmla="*/ 0 w 40"/>
                    <a:gd name="T23" fmla="*/ 8 h 26"/>
                    <a:gd name="T24" fmla="*/ 0 w 40"/>
                    <a:gd name="T25" fmla="*/ 6 h 26"/>
                    <a:gd name="T26" fmla="*/ 2 w 40"/>
                    <a:gd name="T27" fmla="*/ 6 h 26"/>
                    <a:gd name="T28" fmla="*/ 4 w 40"/>
                    <a:gd name="T29" fmla="*/ 2 h 26"/>
                    <a:gd name="T30" fmla="*/ 7 w 40"/>
                    <a:gd name="T31" fmla="*/ 0 h 26"/>
                    <a:gd name="T32" fmla="*/ 9 w 40"/>
                    <a:gd name="T33" fmla="*/ 0 h 26"/>
                    <a:gd name="T34" fmla="*/ 13 w 40"/>
                    <a:gd name="T35" fmla="*/ 0 h 26"/>
                    <a:gd name="T36" fmla="*/ 16 w 40"/>
                    <a:gd name="T37" fmla="*/ 0 h 26"/>
                    <a:gd name="T38" fmla="*/ 22 w 40"/>
                    <a:gd name="T39" fmla="*/ 0 h 26"/>
                    <a:gd name="T40" fmla="*/ 29 w 40"/>
                    <a:gd name="T41" fmla="*/ 0 h 26"/>
                    <a:gd name="T42" fmla="*/ 34 w 40"/>
                    <a:gd name="T43" fmla="*/ 0 h 26"/>
                    <a:gd name="T44" fmla="*/ 40 w 40"/>
                    <a:gd name="T45" fmla="*/ 0 h 26"/>
                    <a:gd name="T46" fmla="*/ 40 w 40"/>
                    <a:gd name="T47" fmla="*/ 2 h 26"/>
                    <a:gd name="T48" fmla="*/ 40 w 40"/>
                    <a:gd name="T49" fmla="*/ 4 h 26"/>
                    <a:gd name="T50" fmla="*/ 40 w 40"/>
                    <a:gd name="T51" fmla="*/ 10 h 26"/>
                    <a:gd name="T52" fmla="*/ 29 w 40"/>
                    <a:gd name="T53" fmla="*/ 10 h 26"/>
                    <a:gd name="T54" fmla="*/ 24 w 40"/>
                    <a:gd name="T55" fmla="*/ 10 h 26"/>
                    <a:gd name="T56" fmla="*/ 20 w 40"/>
                    <a:gd name="T57" fmla="*/ 10 h 26"/>
                    <a:gd name="T58" fmla="*/ 18 w 40"/>
                    <a:gd name="T59" fmla="*/ 10 h 26"/>
                    <a:gd name="T60" fmla="*/ 16 w 40"/>
                    <a:gd name="T61" fmla="*/ 10 h 26"/>
                    <a:gd name="T62" fmla="*/ 15 w 40"/>
                    <a:gd name="T63" fmla="*/ 10 h 26"/>
                    <a:gd name="T64" fmla="*/ 15 w 40"/>
                    <a:gd name="T65" fmla="*/ 10 h 26"/>
                    <a:gd name="T66" fmla="*/ 13 w 40"/>
                    <a:gd name="T67" fmla="*/ 10 h 26"/>
                    <a:gd name="T68" fmla="*/ 13 w 40"/>
                    <a:gd name="T69" fmla="*/ 12 h 26"/>
                    <a:gd name="T70" fmla="*/ 13 w 40"/>
                    <a:gd name="T71" fmla="*/ 12 h 26"/>
                    <a:gd name="T72" fmla="*/ 13 w 40"/>
                    <a:gd name="T73" fmla="*/ 12 h 26"/>
                    <a:gd name="T74" fmla="*/ 13 w 40"/>
                    <a:gd name="T75" fmla="*/ 14 h 26"/>
                    <a:gd name="T76" fmla="*/ 13 w 40"/>
                    <a:gd name="T77" fmla="*/ 14 h 26"/>
                    <a:gd name="T78" fmla="*/ 13 w 40"/>
                    <a:gd name="T79" fmla="*/ 14 h 26"/>
                    <a:gd name="T80" fmla="*/ 15 w 40"/>
                    <a:gd name="T81" fmla="*/ 16 h 26"/>
                    <a:gd name="T82" fmla="*/ 18 w 40"/>
                    <a:gd name="T83" fmla="*/ 16 h 26"/>
                    <a:gd name="T84" fmla="*/ 20 w 40"/>
                    <a:gd name="T85" fmla="*/ 16 h 26"/>
                    <a:gd name="T86" fmla="*/ 22 w 40"/>
                    <a:gd name="T87" fmla="*/ 16 h 26"/>
                    <a:gd name="T88" fmla="*/ 25 w 40"/>
                    <a:gd name="T89" fmla="*/ 16 h 26"/>
                    <a:gd name="T90" fmla="*/ 31 w 40"/>
                    <a:gd name="T91" fmla="*/ 16 h 26"/>
                    <a:gd name="T92" fmla="*/ 36 w 40"/>
                    <a:gd name="T93" fmla="*/ 16 h 26"/>
                    <a:gd name="T94" fmla="*/ 40 w 40"/>
                    <a:gd name="T95" fmla="*/ 16 h 26"/>
                    <a:gd name="T96" fmla="*/ 40 w 40"/>
                    <a:gd name="T97" fmla="*/ 18 h 26"/>
                    <a:gd name="T98" fmla="*/ 40 w 40"/>
                    <a:gd name="T99" fmla="*/ 22 h 26"/>
                    <a:gd name="T100" fmla="*/ 40 w 40"/>
                    <a:gd name="T101" fmla="*/ 24 h 26"/>
                    <a:gd name="T102" fmla="*/ 40 w 40"/>
                    <a:gd name="T103" fmla="*/ 26 h 26"/>
                    <a:gd name="T104" fmla="*/ 2 w 40"/>
                    <a:gd name="T105" fmla="*/ 26 h 2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0"/>
                    <a:gd name="T160" fmla="*/ 0 h 26"/>
                    <a:gd name="T161" fmla="*/ 40 w 40"/>
                    <a:gd name="T162" fmla="*/ 26 h 2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0" h="26">
                      <a:moveTo>
                        <a:pt x="2" y="26"/>
                      </a:move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7" y="18"/>
                      </a:lnTo>
                      <a:lnTo>
                        <a:pt x="6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40" y="10"/>
                      </a:lnTo>
                      <a:lnTo>
                        <a:pt x="29" y="10"/>
                      </a:lnTo>
                      <a:lnTo>
                        <a:pt x="24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4"/>
                      </a:lnTo>
                      <a:lnTo>
                        <a:pt x="15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5" y="16"/>
                      </a:lnTo>
                      <a:lnTo>
                        <a:pt x="31" y="16"/>
                      </a:lnTo>
                      <a:lnTo>
                        <a:pt x="36" y="16"/>
                      </a:lnTo>
                      <a:lnTo>
                        <a:pt x="40" y="16"/>
                      </a:lnTo>
                      <a:lnTo>
                        <a:pt x="40" y="18"/>
                      </a:lnTo>
                      <a:lnTo>
                        <a:pt x="40" y="22"/>
                      </a:lnTo>
                      <a:lnTo>
                        <a:pt x="40" y="24"/>
                      </a:lnTo>
                      <a:lnTo>
                        <a:pt x="40" y="26"/>
                      </a:lnTo>
                      <a:lnTo>
                        <a:pt x="2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8" name="Freeform 726"/>
                <p:cNvSpPr>
                  <a:spLocks noEditPoints="1"/>
                </p:cNvSpPr>
                <p:nvPr/>
              </p:nvSpPr>
              <p:spPr bwMode="auto">
                <a:xfrm>
                  <a:off x="3933" y="1699"/>
                  <a:ext cx="41" cy="29"/>
                </a:xfrm>
                <a:custGeom>
                  <a:avLst/>
                  <a:gdLst>
                    <a:gd name="T0" fmla="*/ 16 w 41"/>
                    <a:gd name="T1" fmla="*/ 29 h 29"/>
                    <a:gd name="T2" fmla="*/ 11 w 41"/>
                    <a:gd name="T3" fmla="*/ 27 h 29"/>
                    <a:gd name="T4" fmla="*/ 4 w 41"/>
                    <a:gd name="T5" fmla="*/ 23 h 29"/>
                    <a:gd name="T6" fmla="*/ 0 w 41"/>
                    <a:gd name="T7" fmla="*/ 19 h 29"/>
                    <a:gd name="T8" fmla="*/ 0 w 41"/>
                    <a:gd name="T9" fmla="*/ 11 h 29"/>
                    <a:gd name="T10" fmla="*/ 6 w 41"/>
                    <a:gd name="T11" fmla="*/ 4 h 29"/>
                    <a:gd name="T12" fmla="*/ 11 w 41"/>
                    <a:gd name="T13" fmla="*/ 0 h 29"/>
                    <a:gd name="T14" fmla="*/ 22 w 41"/>
                    <a:gd name="T15" fmla="*/ 0 h 29"/>
                    <a:gd name="T16" fmla="*/ 29 w 41"/>
                    <a:gd name="T17" fmla="*/ 0 h 29"/>
                    <a:gd name="T18" fmla="*/ 36 w 41"/>
                    <a:gd name="T19" fmla="*/ 4 h 29"/>
                    <a:gd name="T20" fmla="*/ 40 w 41"/>
                    <a:gd name="T21" fmla="*/ 9 h 29"/>
                    <a:gd name="T22" fmla="*/ 41 w 41"/>
                    <a:gd name="T23" fmla="*/ 15 h 29"/>
                    <a:gd name="T24" fmla="*/ 40 w 41"/>
                    <a:gd name="T25" fmla="*/ 21 h 29"/>
                    <a:gd name="T26" fmla="*/ 36 w 41"/>
                    <a:gd name="T27" fmla="*/ 25 h 29"/>
                    <a:gd name="T28" fmla="*/ 29 w 41"/>
                    <a:gd name="T29" fmla="*/ 27 h 29"/>
                    <a:gd name="T30" fmla="*/ 22 w 41"/>
                    <a:gd name="T31" fmla="*/ 29 h 29"/>
                    <a:gd name="T32" fmla="*/ 22 w 41"/>
                    <a:gd name="T33" fmla="*/ 19 h 29"/>
                    <a:gd name="T34" fmla="*/ 25 w 41"/>
                    <a:gd name="T35" fmla="*/ 19 h 29"/>
                    <a:gd name="T36" fmla="*/ 29 w 41"/>
                    <a:gd name="T37" fmla="*/ 17 h 29"/>
                    <a:gd name="T38" fmla="*/ 31 w 41"/>
                    <a:gd name="T39" fmla="*/ 17 h 29"/>
                    <a:gd name="T40" fmla="*/ 31 w 41"/>
                    <a:gd name="T41" fmla="*/ 15 h 29"/>
                    <a:gd name="T42" fmla="*/ 31 w 41"/>
                    <a:gd name="T43" fmla="*/ 11 h 29"/>
                    <a:gd name="T44" fmla="*/ 27 w 41"/>
                    <a:gd name="T45" fmla="*/ 11 h 29"/>
                    <a:gd name="T46" fmla="*/ 24 w 41"/>
                    <a:gd name="T47" fmla="*/ 9 h 29"/>
                    <a:gd name="T48" fmla="*/ 20 w 41"/>
                    <a:gd name="T49" fmla="*/ 9 h 29"/>
                    <a:gd name="T50" fmla="*/ 15 w 41"/>
                    <a:gd name="T51" fmla="*/ 11 h 29"/>
                    <a:gd name="T52" fmla="*/ 13 w 41"/>
                    <a:gd name="T53" fmla="*/ 13 h 29"/>
                    <a:gd name="T54" fmla="*/ 11 w 41"/>
                    <a:gd name="T55" fmla="*/ 13 h 29"/>
                    <a:gd name="T56" fmla="*/ 11 w 41"/>
                    <a:gd name="T57" fmla="*/ 15 h 29"/>
                    <a:gd name="T58" fmla="*/ 13 w 41"/>
                    <a:gd name="T59" fmla="*/ 17 h 29"/>
                    <a:gd name="T60" fmla="*/ 15 w 41"/>
                    <a:gd name="T61" fmla="*/ 19 h 29"/>
                    <a:gd name="T62" fmla="*/ 22 w 41"/>
                    <a:gd name="T63" fmla="*/ 19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29"/>
                    <a:gd name="T98" fmla="*/ 41 w 41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29">
                      <a:moveTo>
                        <a:pt x="22" y="29"/>
                      </a:moveTo>
                      <a:lnTo>
                        <a:pt x="16" y="29"/>
                      </a:lnTo>
                      <a:lnTo>
                        <a:pt x="13" y="27"/>
                      </a:ln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40" y="9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0" y="21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2" y="27"/>
                      </a:lnTo>
                      <a:lnTo>
                        <a:pt x="29" y="27"/>
                      </a:lnTo>
                      <a:lnTo>
                        <a:pt x="25" y="29"/>
                      </a:lnTo>
                      <a:lnTo>
                        <a:pt x="22" y="29"/>
                      </a:lnTo>
                      <a:close/>
                      <a:moveTo>
                        <a:pt x="22" y="19"/>
                      </a:moveTo>
                      <a:lnTo>
                        <a:pt x="24" y="19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31" y="17"/>
                      </a:lnTo>
                      <a:lnTo>
                        <a:pt x="31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5" y="11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16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3" y="17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2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9" name="Freeform 727"/>
                <p:cNvSpPr>
                  <a:spLocks noEditPoints="1"/>
                </p:cNvSpPr>
                <p:nvPr/>
              </p:nvSpPr>
              <p:spPr bwMode="auto">
                <a:xfrm>
                  <a:off x="3921" y="1660"/>
                  <a:ext cx="52" cy="9"/>
                </a:xfrm>
                <a:custGeom>
                  <a:avLst/>
                  <a:gdLst>
                    <a:gd name="T0" fmla="*/ 0 w 52"/>
                    <a:gd name="T1" fmla="*/ 9 h 9"/>
                    <a:gd name="T2" fmla="*/ 0 w 52"/>
                    <a:gd name="T3" fmla="*/ 7 h 9"/>
                    <a:gd name="T4" fmla="*/ 0 w 52"/>
                    <a:gd name="T5" fmla="*/ 5 h 9"/>
                    <a:gd name="T6" fmla="*/ 0 w 52"/>
                    <a:gd name="T7" fmla="*/ 3 h 9"/>
                    <a:gd name="T8" fmla="*/ 0 w 52"/>
                    <a:gd name="T9" fmla="*/ 0 h 9"/>
                    <a:gd name="T10" fmla="*/ 5 w 52"/>
                    <a:gd name="T11" fmla="*/ 0 h 9"/>
                    <a:gd name="T12" fmla="*/ 7 w 52"/>
                    <a:gd name="T13" fmla="*/ 0 h 9"/>
                    <a:gd name="T14" fmla="*/ 9 w 52"/>
                    <a:gd name="T15" fmla="*/ 0 h 9"/>
                    <a:gd name="T16" fmla="*/ 9 w 52"/>
                    <a:gd name="T17" fmla="*/ 3 h 9"/>
                    <a:gd name="T18" fmla="*/ 9 w 52"/>
                    <a:gd name="T19" fmla="*/ 5 h 9"/>
                    <a:gd name="T20" fmla="*/ 9 w 52"/>
                    <a:gd name="T21" fmla="*/ 7 h 9"/>
                    <a:gd name="T22" fmla="*/ 9 w 52"/>
                    <a:gd name="T23" fmla="*/ 9 h 9"/>
                    <a:gd name="T24" fmla="*/ 7 w 52"/>
                    <a:gd name="T25" fmla="*/ 9 h 9"/>
                    <a:gd name="T26" fmla="*/ 5 w 52"/>
                    <a:gd name="T27" fmla="*/ 9 h 9"/>
                    <a:gd name="T28" fmla="*/ 0 w 52"/>
                    <a:gd name="T29" fmla="*/ 9 h 9"/>
                    <a:gd name="T30" fmla="*/ 0 w 52"/>
                    <a:gd name="T31" fmla="*/ 9 h 9"/>
                    <a:gd name="T32" fmla="*/ 14 w 52"/>
                    <a:gd name="T33" fmla="*/ 9 h 9"/>
                    <a:gd name="T34" fmla="*/ 14 w 52"/>
                    <a:gd name="T35" fmla="*/ 7 h 9"/>
                    <a:gd name="T36" fmla="*/ 14 w 52"/>
                    <a:gd name="T37" fmla="*/ 5 h 9"/>
                    <a:gd name="T38" fmla="*/ 14 w 52"/>
                    <a:gd name="T39" fmla="*/ 3 h 9"/>
                    <a:gd name="T40" fmla="*/ 14 w 52"/>
                    <a:gd name="T41" fmla="*/ 0 h 9"/>
                    <a:gd name="T42" fmla="*/ 52 w 52"/>
                    <a:gd name="T43" fmla="*/ 0 h 9"/>
                    <a:gd name="T44" fmla="*/ 52 w 52"/>
                    <a:gd name="T45" fmla="*/ 3 h 9"/>
                    <a:gd name="T46" fmla="*/ 52 w 52"/>
                    <a:gd name="T47" fmla="*/ 5 h 9"/>
                    <a:gd name="T48" fmla="*/ 52 w 52"/>
                    <a:gd name="T49" fmla="*/ 7 h 9"/>
                    <a:gd name="T50" fmla="*/ 52 w 52"/>
                    <a:gd name="T51" fmla="*/ 9 h 9"/>
                    <a:gd name="T52" fmla="*/ 14 w 52"/>
                    <a:gd name="T53" fmla="*/ 9 h 9"/>
                    <a:gd name="T54" fmla="*/ 14 w 52"/>
                    <a:gd name="T55" fmla="*/ 9 h 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2"/>
                    <a:gd name="T85" fmla="*/ 0 h 9"/>
                    <a:gd name="T86" fmla="*/ 52 w 52"/>
                    <a:gd name="T87" fmla="*/ 9 h 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2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0" y="9"/>
                      </a:lnTo>
                      <a:close/>
                      <a:moveTo>
                        <a:pt x="14" y="9"/>
                      </a:move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52" y="0"/>
                      </a:lnTo>
                      <a:lnTo>
                        <a:pt x="52" y="3"/>
                      </a:lnTo>
                      <a:lnTo>
                        <a:pt x="52" y="5"/>
                      </a:lnTo>
                      <a:lnTo>
                        <a:pt x="52" y="7"/>
                      </a:lnTo>
                      <a:lnTo>
                        <a:pt x="52" y="9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0" name="Freeform 728"/>
                <p:cNvSpPr>
                  <a:spLocks/>
                </p:cNvSpPr>
                <p:nvPr/>
              </p:nvSpPr>
              <p:spPr bwMode="auto">
                <a:xfrm>
                  <a:off x="3933" y="1613"/>
                  <a:ext cx="41" cy="29"/>
                </a:xfrm>
                <a:custGeom>
                  <a:avLst/>
                  <a:gdLst>
                    <a:gd name="T0" fmla="*/ 25 w 41"/>
                    <a:gd name="T1" fmla="*/ 9 h 29"/>
                    <a:gd name="T2" fmla="*/ 27 w 41"/>
                    <a:gd name="T3" fmla="*/ 2 h 29"/>
                    <a:gd name="T4" fmla="*/ 29 w 41"/>
                    <a:gd name="T5" fmla="*/ 0 h 29"/>
                    <a:gd name="T6" fmla="*/ 32 w 41"/>
                    <a:gd name="T7" fmla="*/ 2 h 29"/>
                    <a:gd name="T8" fmla="*/ 38 w 41"/>
                    <a:gd name="T9" fmla="*/ 4 h 29"/>
                    <a:gd name="T10" fmla="*/ 40 w 41"/>
                    <a:gd name="T11" fmla="*/ 7 h 29"/>
                    <a:gd name="T12" fmla="*/ 41 w 41"/>
                    <a:gd name="T13" fmla="*/ 11 h 29"/>
                    <a:gd name="T14" fmla="*/ 41 w 41"/>
                    <a:gd name="T15" fmla="*/ 15 h 29"/>
                    <a:gd name="T16" fmla="*/ 41 w 41"/>
                    <a:gd name="T17" fmla="*/ 19 h 29"/>
                    <a:gd name="T18" fmla="*/ 40 w 41"/>
                    <a:gd name="T19" fmla="*/ 23 h 29"/>
                    <a:gd name="T20" fmla="*/ 38 w 41"/>
                    <a:gd name="T21" fmla="*/ 25 h 29"/>
                    <a:gd name="T22" fmla="*/ 34 w 41"/>
                    <a:gd name="T23" fmla="*/ 27 h 29"/>
                    <a:gd name="T24" fmla="*/ 32 w 41"/>
                    <a:gd name="T25" fmla="*/ 27 h 29"/>
                    <a:gd name="T26" fmla="*/ 29 w 41"/>
                    <a:gd name="T27" fmla="*/ 29 h 29"/>
                    <a:gd name="T28" fmla="*/ 22 w 41"/>
                    <a:gd name="T29" fmla="*/ 29 h 29"/>
                    <a:gd name="T30" fmla="*/ 9 w 41"/>
                    <a:gd name="T31" fmla="*/ 27 h 29"/>
                    <a:gd name="T32" fmla="*/ 7 w 41"/>
                    <a:gd name="T33" fmla="*/ 27 h 29"/>
                    <a:gd name="T34" fmla="*/ 4 w 41"/>
                    <a:gd name="T35" fmla="*/ 25 h 29"/>
                    <a:gd name="T36" fmla="*/ 4 w 41"/>
                    <a:gd name="T37" fmla="*/ 23 h 29"/>
                    <a:gd name="T38" fmla="*/ 2 w 41"/>
                    <a:gd name="T39" fmla="*/ 21 h 29"/>
                    <a:gd name="T40" fmla="*/ 0 w 41"/>
                    <a:gd name="T41" fmla="*/ 17 h 29"/>
                    <a:gd name="T42" fmla="*/ 0 w 41"/>
                    <a:gd name="T43" fmla="*/ 13 h 29"/>
                    <a:gd name="T44" fmla="*/ 2 w 41"/>
                    <a:gd name="T45" fmla="*/ 7 h 29"/>
                    <a:gd name="T46" fmla="*/ 6 w 41"/>
                    <a:gd name="T47" fmla="*/ 2 h 29"/>
                    <a:gd name="T48" fmla="*/ 11 w 41"/>
                    <a:gd name="T49" fmla="*/ 2 h 29"/>
                    <a:gd name="T50" fmla="*/ 15 w 41"/>
                    <a:gd name="T51" fmla="*/ 2 h 29"/>
                    <a:gd name="T52" fmla="*/ 15 w 41"/>
                    <a:gd name="T53" fmla="*/ 9 h 29"/>
                    <a:gd name="T54" fmla="*/ 15 w 41"/>
                    <a:gd name="T55" fmla="*/ 11 h 29"/>
                    <a:gd name="T56" fmla="*/ 13 w 41"/>
                    <a:gd name="T57" fmla="*/ 11 h 29"/>
                    <a:gd name="T58" fmla="*/ 11 w 41"/>
                    <a:gd name="T59" fmla="*/ 13 h 29"/>
                    <a:gd name="T60" fmla="*/ 11 w 41"/>
                    <a:gd name="T61" fmla="*/ 15 h 29"/>
                    <a:gd name="T62" fmla="*/ 13 w 41"/>
                    <a:gd name="T63" fmla="*/ 17 h 29"/>
                    <a:gd name="T64" fmla="*/ 15 w 41"/>
                    <a:gd name="T65" fmla="*/ 19 h 29"/>
                    <a:gd name="T66" fmla="*/ 16 w 41"/>
                    <a:gd name="T67" fmla="*/ 21 h 29"/>
                    <a:gd name="T68" fmla="*/ 22 w 41"/>
                    <a:gd name="T69" fmla="*/ 21 h 29"/>
                    <a:gd name="T70" fmla="*/ 25 w 41"/>
                    <a:gd name="T71" fmla="*/ 21 h 29"/>
                    <a:gd name="T72" fmla="*/ 29 w 41"/>
                    <a:gd name="T73" fmla="*/ 19 h 29"/>
                    <a:gd name="T74" fmla="*/ 31 w 41"/>
                    <a:gd name="T75" fmla="*/ 17 h 29"/>
                    <a:gd name="T76" fmla="*/ 31 w 41"/>
                    <a:gd name="T77" fmla="*/ 15 h 29"/>
                    <a:gd name="T78" fmla="*/ 31 w 41"/>
                    <a:gd name="T79" fmla="*/ 13 h 29"/>
                    <a:gd name="T80" fmla="*/ 29 w 41"/>
                    <a:gd name="T81" fmla="*/ 11 h 29"/>
                    <a:gd name="T82" fmla="*/ 27 w 41"/>
                    <a:gd name="T83" fmla="*/ 11 h 2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1"/>
                    <a:gd name="T127" fmla="*/ 0 h 29"/>
                    <a:gd name="T128" fmla="*/ 41 w 41"/>
                    <a:gd name="T129" fmla="*/ 29 h 2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1" h="29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7" y="7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38" y="7"/>
                      </a:lnTo>
                      <a:lnTo>
                        <a:pt x="40" y="7"/>
                      </a:lnTo>
                      <a:lnTo>
                        <a:pt x="40" y="9"/>
                      </a:lnTo>
                      <a:lnTo>
                        <a:pt x="41" y="11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9"/>
                      </a:lnTo>
                      <a:lnTo>
                        <a:pt x="40" y="21"/>
                      </a:lnTo>
                      <a:lnTo>
                        <a:pt x="40" y="23"/>
                      </a:lnTo>
                      <a:lnTo>
                        <a:pt x="38" y="23"/>
                      </a:lnTo>
                      <a:lnTo>
                        <a:pt x="38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2" y="27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2" y="29"/>
                      </a:lnTo>
                      <a:lnTo>
                        <a:pt x="11" y="29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6" y="25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6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9"/>
                      </a:lnTo>
                      <a:lnTo>
                        <a:pt x="16" y="21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31" y="17"/>
                      </a:lnTo>
                      <a:lnTo>
                        <a:pt x="31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1" name="Freeform 729"/>
                <p:cNvSpPr>
                  <a:spLocks noEditPoints="1"/>
                </p:cNvSpPr>
                <p:nvPr/>
              </p:nvSpPr>
              <p:spPr bwMode="auto">
                <a:xfrm>
                  <a:off x="3933" y="1529"/>
                  <a:ext cx="41" cy="29"/>
                </a:xfrm>
                <a:custGeom>
                  <a:avLst/>
                  <a:gdLst>
                    <a:gd name="T0" fmla="*/ 15 w 41"/>
                    <a:gd name="T1" fmla="*/ 23 h 29"/>
                    <a:gd name="T2" fmla="*/ 7 w 41"/>
                    <a:gd name="T3" fmla="*/ 27 h 29"/>
                    <a:gd name="T4" fmla="*/ 4 w 41"/>
                    <a:gd name="T5" fmla="*/ 25 h 29"/>
                    <a:gd name="T6" fmla="*/ 2 w 41"/>
                    <a:gd name="T7" fmla="*/ 21 h 29"/>
                    <a:gd name="T8" fmla="*/ 2 w 41"/>
                    <a:gd name="T9" fmla="*/ 17 h 29"/>
                    <a:gd name="T10" fmla="*/ 0 w 41"/>
                    <a:gd name="T11" fmla="*/ 13 h 29"/>
                    <a:gd name="T12" fmla="*/ 2 w 41"/>
                    <a:gd name="T13" fmla="*/ 9 h 29"/>
                    <a:gd name="T14" fmla="*/ 6 w 41"/>
                    <a:gd name="T15" fmla="*/ 2 h 29"/>
                    <a:gd name="T16" fmla="*/ 9 w 41"/>
                    <a:gd name="T17" fmla="*/ 2 h 29"/>
                    <a:gd name="T18" fmla="*/ 15 w 41"/>
                    <a:gd name="T19" fmla="*/ 0 h 29"/>
                    <a:gd name="T20" fmla="*/ 29 w 41"/>
                    <a:gd name="T21" fmla="*/ 0 h 29"/>
                    <a:gd name="T22" fmla="*/ 36 w 41"/>
                    <a:gd name="T23" fmla="*/ 0 h 29"/>
                    <a:gd name="T24" fmla="*/ 38 w 41"/>
                    <a:gd name="T25" fmla="*/ 0 h 29"/>
                    <a:gd name="T26" fmla="*/ 40 w 41"/>
                    <a:gd name="T27" fmla="*/ 2 h 29"/>
                    <a:gd name="T28" fmla="*/ 40 w 41"/>
                    <a:gd name="T29" fmla="*/ 9 h 29"/>
                    <a:gd name="T30" fmla="*/ 38 w 41"/>
                    <a:gd name="T31" fmla="*/ 9 h 29"/>
                    <a:gd name="T32" fmla="*/ 38 w 41"/>
                    <a:gd name="T33" fmla="*/ 9 h 29"/>
                    <a:gd name="T34" fmla="*/ 38 w 41"/>
                    <a:gd name="T35" fmla="*/ 11 h 29"/>
                    <a:gd name="T36" fmla="*/ 40 w 41"/>
                    <a:gd name="T37" fmla="*/ 13 h 29"/>
                    <a:gd name="T38" fmla="*/ 41 w 41"/>
                    <a:gd name="T39" fmla="*/ 17 h 29"/>
                    <a:gd name="T40" fmla="*/ 40 w 41"/>
                    <a:gd name="T41" fmla="*/ 23 h 29"/>
                    <a:gd name="T42" fmla="*/ 34 w 41"/>
                    <a:gd name="T43" fmla="*/ 29 h 29"/>
                    <a:gd name="T44" fmla="*/ 29 w 41"/>
                    <a:gd name="T45" fmla="*/ 29 h 29"/>
                    <a:gd name="T46" fmla="*/ 24 w 41"/>
                    <a:gd name="T47" fmla="*/ 27 h 29"/>
                    <a:gd name="T48" fmla="*/ 18 w 41"/>
                    <a:gd name="T49" fmla="*/ 17 h 29"/>
                    <a:gd name="T50" fmla="*/ 16 w 41"/>
                    <a:gd name="T51" fmla="*/ 13 h 29"/>
                    <a:gd name="T52" fmla="*/ 15 w 41"/>
                    <a:gd name="T53" fmla="*/ 11 h 29"/>
                    <a:gd name="T54" fmla="*/ 11 w 41"/>
                    <a:gd name="T55" fmla="*/ 11 h 29"/>
                    <a:gd name="T56" fmla="*/ 9 w 41"/>
                    <a:gd name="T57" fmla="*/ 13 h 29"/>
                    <a:gd name="T58" fmla="*/ 11 w 41"/>
                    <a:gd name="T59" fmla="*/ 15 h 29"/>
                    <a:gd name="T60" fmla="*/ 11 w 41"/>
                    <a:gd name="T61" fmla="*/ 17 h 29"/>
                    <a:gd name="T62" fmla="*/ 15 w 41"/>
                    <a:gd name="T63" fmla="*/ 19 h 29"/>
                    <a:gd name="T64" fmla="*/ 24 w 41"/>
                    <a:gd name="T65" fmla="*/ 11 h 29"/>
                    <a:gd name="T66" fmla="*/ 25 w 41"/>
                    <a:gd name="T67" fmla="*/ 17 h 29"/>
                    <a:gd name="T68" fmla="*/ 27 w 41"/>
                    <a:gd name="T69" fmla="*/ 19 h 29"/>
                    <a:gd name="T70" fmla="*/ 29 w 41"/>
                    <a:gd name="T71" fmla="*/ 19 h 29"/>
                    <a:gd name="T72" fmla="*/ 31 w 41"/>
                    <a:gd name="T73" fmla="*/ 19 h 29"/>
                    <a:gd name="T74" fmla="*/ 32 w 41"/>
                    <a:gd name="T75" fmla="*/ 17 h 29"/>
                    <a:gd name="T76" fmla="*/ 32 w 41"/>
                    <a:gd name="T77" fmla="*/ 15 h 29"/>
                    <a:gd name="T78" fmla="*/ 32 w 41"/>
                    <a:gd name="T79" fmla="*/ 13 h 29"/>
                    <a:gd name="T80" fmla="*/ 31 w 41"/>
                    <a:gd name="T81" fmla="*/ 11 h 29"/>
                    <a:gd name="T82" fmla="*/ 24 w 41"/>
                    <a:gd name="T83" fmla="*/ 11 h 29"/>
                    <a:gd name="T84" fmla="*/ 22 w 41"/>
                    <a:gd name="T85" fmla="*/ 11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9"/>
                    <a:gd name="T131" fmla="*/ 41 w 41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9">
                      <a:moveTo>
                        <a:pt x="15" y="19"/>
                      </a:move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3" y="25"/>
                      </a:lnTo>
                      <a:lnTo>
                        <a:pt x="13" y="27"/>
                      </a:lnTo>
                      <a:lnTo>
                        <a:pt x="7" y="27"/>
                      </a:lnTo>
                      <a:lnTo>
                        <a:pt x="6" y="25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5"/>
                      </a:lnTo>
                      <a:lnTo>
                        <a:pt x="40" y="7"/>
                      </a:lnTo>
                      <a:lnTo>
                        <a:pt x="40" y="9"/>
                      </a:lnTo>
                      <a:lnTo>
                        <a:pt x="38" y="9"/>
                      </a:lnTo>
                      <a:lnTo>
                        <a:pt x="36" y="9"/>
                      </a:lnTo>
                      <a:lnTo>
                        <a:pt x="36" y="11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40" y="13"/>
                      </a:lnTo>
                      <a:lnTo>
                        <a:pt x="40" y="15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40" y="23"/>
                      </a:lnTo>
                      <a:lnTo>
                        <a:pt x="38" y="27"/>
                      </a:lnTo>
                      <a:lnTo>
                        <a:pt x="36" y="27"/>
                      </a:lnTo>
                      <a:lnTo>
                        <a:pt x="34" y="29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5" y="27"/>
                      </a:lnTo>
                      <a:lnTo>
                        <a:pt x="24" y="27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9"/>
                      </a:lnTo>
                      <a:lnTo>
                        <a:pt x="15" y="19"/>
                      </a:lnTo>
                      <a:close/>
                      <a:moveTo>
                        <a:pt x="22" y="11"/>
                      </a:moveTo>
                      <a:lnTo>
                        <a:pt x="24" y="11"/>
                      </a:lnTo>
                      <a:lnTo>
                        <a:pt x="24" y="13"/>
                      </a:lnTo>
                      <a:lnTo>
                        <a:pt x="24" y="15"/>
                      </a:lnTo>
                      <a:lnTo>
                        <a:pt x="25" y="17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5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29" y="11"/>
                      </a:lnTo>
                      <a:lnTo>
                        <a:pt x="24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2" name="Freeform 730"/>
                <p:cNvSpPr>
                  <a:spLocks/>
                </p:cNvSpPr>
                <p:nvPr/>
              </p:nvSpPr>
              <p:spPr bwMode="auto">
                <a:xfrm>
                  <a:off x="3933" y="1472"/>
                  <a:ext cx="41" cy="29"/>
                </a:xfrm>
                <a:custGeom>
                  <a:avLst/>
                  <a:gdLst>
                    <a:gd name="T0" fmla="*/ 25 w 41"/>
                    <a:gd name="T1" fmla="*/ 6 h 29"/>
                    <a:gd name="T2" fmla="*/ 27 w 41"/>
                    <a:gd name="T3" fmla="*/ 2 h 29"/>
                    <a:gd name="T4" fmla="*/ 29 w 41"/>
                    <a:gd name="T5" fmla="*/ 0 h 29"/>
                    <a:gd name="T6" fmla="*/ 32 w 41"/>
                    <a:gd name="T7" fmla="*/ 0 h 29"/>
                    <a:gd name="T8" fmla="*/ 36 w 41"/>
                    <a:gd name="T9" fmla="*/ 4 h 29"/>
                    <a:gd name="T10" fmla="*/ 38 w 41"/>
                    <a:gd name="T11" fmla="*/ 4 h 29"/>
                    <a:gd name="T12" fmla="*/ 40 w 41"/>
                    <a:gd name="T13" fmla="*/ 8 h 29"/>
                    <a:gd name="T14" fmla="*/ 41 w 41"/>
                    <a:gd name="T15" fmla="*/ 12 h 29"/>
                    <a:gd name="T16" fmla="*/ 41 w 41"/>
                    <a:gd name="T17" fmla="*/ 19 h 29"/>
                    <a:gd name="T18" fmla="*/ 40 w 41"/>
                    <a:gd name="T19" fmla="*/ 21 h 29"/>
                    <a:gd name="T20" fmla="*/ 38 w 41"/>
                    <a:gd name="T21" fmla="*/ 23 h 29"/>
                    <a:gd name="T22" fmla="*/ 36 w 41"/>
                    <a:gd name="T23" fmla="*/ 25 h 29"/>
                    <a:gd name="T24" fmla="*/ 34 w 41"/>
                    <a:gd name="T25" fmla="*/ 27 h 29"/>
                    <a:gd name="T26" fmla="*/ 29 w 41"/>
                    <a:gd name="T27" fmla="*/ 29 h 29"/>
                    <a:gd name="T28" fmla="*/ 22 w 41"/>
                    <a:gd name="T29" fmla="*/ 29 h 29"/>
                    <a:gd name="T30" fmla="*/ 15 w 41"/>
                    <a:gd name="T31" fmla="*/ 29 h 29"/>
                    <a:gd name="T32" fmla="*/ 9 w 41"/>
                    <a:gd name="T33" fmla="*/ 27 h 29"/>
                    <a:gd name="T34" fmla="*/ 6 w 41"/>
                    <a:gd name="T35" fmla="*/ 25 h 29"/>
                    <a:gd name="T36" fmla="*/ 4 w 41"/>
                    <a:gd name="T37" fmla="*/ 23 h 29"/>
                    <a:gd name="T38" fmla="*/ 2 w 41"/>
                    <a:gd name="T39" fmla="*/ 21 h 29"/>
                    <a:gd name="T40" fmla="*/ 2 w 41"/>
                    <a:gd name="T41" fmla="*/ 19 h 29"/>
                    <a:gd name="T42" fmla="*/ 0 w 41"/>
                    <a:gd name="T43" fmla="*/ 14 h 29"/>
                    <a:gd name="T44" fmla="*/ 2 w 41"/>
                    <a:gd name="T45" fmla="*/ 8 h 29"/>
                    <a:gd name="T46" fmla="*/ 4 w 41"/>
                    <a:gd name="T47" fmla="*/ 4 h 29"/>
                    <a:gd name="T48" fmla="*/ 9 w 41"/>
                    <a:gd name="T49" fmla="*/ 2 h 29"/>
                    <a:gd name="T50" fmla="*/ 15 w 41"/>
                    <a:gd name="T51" fmla="*/ 0 h 29"/>
                    <a:gd name="T52" fmla="*/ 15 w 41"/>
                    <a:gd name="T53" fmla="*/ 4 h 29"/>
                    <a:gd name="T54" fmla="*/ 16 w 41"/>
                    <a:gd name="T55" fmla="*/ 8 h 29"/>
                    <a:gd name="T56" fmla="*/ 15 w 41"/>
                    <a:gd name="T57" fmla="*/ 10 h 29"/>
                    <a:gd name="T58" fmla="*/ 13 w 41"/>
                    <a:gd name="T59" fmla="*/ 10 h 29"/>
                    <a:gd name="T60" fmla="*/ 11 w 41"/>
                    <a:gd name="T61" fmla="*/ 12 h 29"/>
                    <a:gd name="T62" fmla="*/ 11 w 41"/>
                    <a:gd name="T63" fmla="*/ 14 h 29"/>
                    <a:gd name="T64" fmla="*/ 13 w 41"/>
                    <a:gd name="T65" fmla="*/ 17 h 29"/>
                    <a:gd name="T66" fmla="*/ 15 w 41"/>
                    <a:gd name="T67" fmla="*/ 19 h 29"/>
                    <a:gd name="T68" fmla="*/ 20 w 41"/>
                    <a:gd name="T69" fmla="*/ 19 h 29"/>
                    <a:gd name="T70" fmla="*/ 24 w 41"/>
                    <a:gd name="T71" fmla="*/ 19 h 29"/>
                    <a:gd name="T72" fmla="*/ 29 w 41"/>
                    <a:gd name="T73" fmla="*/ 19 h 29"/>
                    <a:gd name="T74" fmla="*/ 31 w 41"/>
                    <a:gd name="T75" fmla="*/ 17 h 29"/>
                    <a:gd name="T76" fmla="*/ 31 w 41"/>
                    <a:gd name="T77" fmla="*/ 14 h 29"/>
                    <a:gd name="T78" fmla="*/ 31 w 41"/>
                    <a:gd name="T79" fmla="*/ 12 h 29"/>
                    <a:gd name="T80" fmla="*/ 29 w 41"/>
                    <a:gd name="T81" fmla="*/ 10 h 29"/>
                    <a:gd name="T82" fmla="*/ 27 w 41"/>
                    <a:gd name="T83" fmla="*/ 10 h 29"/>
                    <a:gd name="T84" fmla="*/ 25 w 41"/>
                    <a:gd name="T85" fmla="*/ 8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9"/>
                    <a:gd name="T131" fmla="*/ 41 w 41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9">
                      <a:moveTo>
                        <a:pt x="25" y="8"/>
                      </a:moveTo>
                      <a:lnTo>
                        <a:pt x="25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40" y="6"/>
                      </a:lnTo>
                      <a:lnTo>
                        <a:pt x="40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9"/>
                      </a:lnTo>
                      <a:lnTo>
                        <a:pt x="40" y="21"/>
                      </a:lnTo>
                      <a:lnTo>
                        <a:pt x="40" y="23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1" y="27"/>
                      </a:lnTo>
                      <a:lnTo>
                        <a:pt x="29" y="29"/>
                      </a:lnTo>
                      <a:lnTo>
                        <a:pt x="27" y="29"/>
                      </a:lnTo>
                      <a:lnTo>
                        <a:pt x="22" y="29"/>
                      </a:lnTo>
                      <a:lnTo>
                        <a:pt x="16" y="29"/>
                      </a:lnTo>
                      <a:lnTo>
                        <a:pt x="15" y="29"/>
                      </a:lnTo>
                      <a:lnTo>
                        <a:pt x="11" y="27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6" y="25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6" y="8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7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20" y="19"/>
                      </a:lnTo>
                      <a:lnTo>
                        <a:pt x="22" y="19"/>
                      </a:lnTo>
                      <a:lnTo>
                        <a:pt x="24" y="19"/>
                      </a:lnTo>
                      <a:lnTo>
                        <a:pt x="25" y="19"/>
                      </a:lnTo>
                      <a:lnTo>
                        <a:pt x="29" y="19"/>
                      </a:lnTo>
                      <a:lnTo>
                        <a:pt x="31" y="17"/>
                      </a:lnTo>
                      <a:lnTo>
                        <a:pt x="31" y="14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3" name="Freeform 731"/>
                <p:cNvSpPr>
                  <a:spLocks noEditPoints="1"/>
                </p:cNvSpPr>
                <p:nvPr/>
              </p:nvSpPr>
              <p:spPr bwMode="auto">
                <a:xfrm>
                  <a:off x="3921" y="1433"/>
                  <a:ext cx="52" cy="10"/>
                </a:xfrm>
                <a:custGeom>
                  <a:avLst/>
                  <a:gdLst>
                    <a:gd name="T0" fmla="*/ 0 w 52"/>
                    <a:gd name="T1" fmla="*/ 10 h 10"/>
                    <a:gd name="T2" fmla="*/ 0 w 52"/>
                    <a:gd name="T3" fmla="*/ 4 h 10"/>
                    <a:gd name="T4" fmla="*/ 0 w 52"/>
                    <a:gd name="T5" fmla="*/ 2 h 10"/>
                    <a:gd name="T6" fmla="*/ 0 w 52"/>
                    <a:gd name="T7" fmla="*/ 0 h 10"/>
                    <a:gd name="T8" fmla="*/ 5 w 52"/>
                    <a:gd name="T9" fmla="*/ 0 h 10"/>
                    <a:gd name="T10" fmla="*/ 7 w 52"/>
                    <a:gd name="T11" fmla="*/ 0 h 10"/>
                    <a:gd name="T12" fmla="*/ 9 w 52"/>
                    <a:gd name="T13" fmla="*/ 0 h 10"/>
                    <a:gd name="T14" fmla="*/ 9 w 52"/>
                    <a:gd name="T15" fmla="*/ 2 h 10"/>
                    <a:gd name="T16" fmla="*/ 9 w 52"/>
                    <a:gd name="T17" fmla="*/ 4 h 10"/>
                    <a:gd name="T18" fmla="*/ 9 w 52"/>
                    <a:gd name="T19" fmla="*/ 10 h 10"/>
                    <a:gd name="T20" fmla="*/ 7 w 52"/>
                    <a:gd name="T21" fmla="*/ 10 h 10"/>
                    <a:gd name="T22" fmla="*/ 5 w 52"/>
                    <a:gd name="T23" fmla="*/ 10 h 10"/>
                    <a:gd name="T24" fmla="*/ 0 w 52"/>
                    <a:gd name="T25" fmla="*/ 10 h 10"/>
                    <a:gd name="T26" fmla="*/ 0 w 52"/>
                    <a:gd name="T27" fmla="*/ 10 h 10"/>
                    <a:gd name="T28" fmla="*/ 14 w 52"/>
                    <a:gd name="T29" fmla="*/ 10 h 10"/>
                    <a:gd name="T30" fmla="*/ 14 w 52"/>
                    <a:gd name="T31" fmla="*/ 4 h 10"/>
                    <a:gd name="T32" fmla="*/ 14 w 52"/>
                    <a:gd name="T33" fmla="*/ 2 h 10"/>
                    <a:gd name="T34" fmla="*/ 14 w 52"/>
                    <a:gd name="T35" fmla="*/ 0 h 10"/>
                    <a:gd name="T36" fmla="*/ 52 w 52"/>
                    <a:gd name="T37" fmla="*/ 0 h 10"/>
                    <a:gd name="T38" fmla="*/ 52 w 52"/>
                    <a:gd name="T39" fmla="*/ 2 h 10"/>
                    <a:gd name="T40" fmla="*/ 52 w 52"/>
                    <a:gd name="T41" fmla="*/ 4 h 10"/>
                    <a:gd name="T42" fmla="*/ 52 w 52"/>
                    <a:gd name="T43" fmla="*/ 10 h 10"/>
                    <a:gd name="T44" fmla="*/ 14 w 52"/>
                    <a:gd name="T45" fmla="*/ 10 h 10"/>
                    <a:gd name="T46" fmla="*/ 14 w 52"/>
                    <a:gd name="T47" fmla="*/ 10 h 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"/>
                    <a:gd name="T73" fmla="*/ 0 h 10"/>
                    <a:gd name="T74" fmla="*/ 52 w 52"/>
                    <a:gd name="T75" fmla="*/ 10 h 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0" y="10"/>
                      </a:lnTo>
                      <a:close/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2" y="1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4" name="Freeform 732"/>
                <p:cNvSpPr>
                  <a:spLocks noEditPoints="1"/>
                </p:cNvSpPr>
                <p:nvPr/>
              </p:nvSpPr>
              <p:spPr bwMode="auto">
                <a:xfrm>
                  <a:off x="3921" y="1388"/>
                  <a:ext cx="53" cy="29"/>
                </a:xfrm>
                <a:custGeom>
                  <a:avLst/>
                  <a:gdLst>
                    <a:gd name="T0" fmla="*/ 12 w 53"/>
                    <a:gd name="T1" fmla="*/ 0 h 29"/>
                    <a:gd name="T2" fmla="*/ 39 w 53"/>
                    <a:gd name="T3" fmla="*/ 0 h 29"/>
                    <a:gd name="T4" fmla="*/ 52 w 53"/>
                    <a:gd name="T5" fmla="*/ 2 h 29"/>
                    <a:gd name="T6" fmla="*/ 52 w 53"/>
                    <a:gd name="T7" fmla="*/ 6 h 29"/>
                    <a:gd name="T8" fmla="*/ 46 w 53"/>
                    <a:gd name="T9" fmla="*/ 8 h 29"/>
                    <a:gd name="T10" fmla="*/ 50 w 53"/>
                    <a:gd name="T11" fmla="*/ 12 h 29"/>
                    <a:gd name="T12" fmla="*/ 52 w 53"/>
                    <a:gd name="T13" fmla="*/ 15 h 29"/>
                    <a:gd name="T14" fmla="*/ 53 w 53"/>
                    <a:gd name="T15" fmla="*/ 17 h 29"/>
                    <a:gd name="T16" fmla="*/ 53 w 53"/>
                    <a:gd name="T17" fmla="*/ 19 h 29"/>
                    <a:gd name="T18" fmla="*/ 50 w 53"/>
                    <a:gd name="T19" fmla="*/ 23 h 29"/>
                    <a:gd name="T20" fmla="*/ 43 w 53"/>
                    <a:gd name="T21" fmla="*/ 27 h 29"/>
                    <a:gd name="T22" fmla="*/ 37 w 53"/>
                    <a:gd name="T23" fmla="*/ 29 h 29"/>
                    <a:gd name="T24" fmla="*/ 28 w 53"/>
                    <a:gd name="T25" fmla="*/ 29 h 29"/>
                    <a:gd name="T26" fmla="*/ 21 w 53"/>
                    <a:gd name="T27" fmla="*/ 27 h 29"/>
                    <a:gd name="T28" fmla="*/ 16 w 53"/>
                    <a:gd name="T29" fmla="*/ 23 h 29"/>
                    <a:gd name="T30" fmla="*/ 12 w 53"/>
                    <a:gd name="T31" fmla="*/ 19 h 29"/>
                    <a:gd name="T32" fmla="*/ 12 w 53"/>
                    <a:gd name="T33" fmla="*/ 17 h 29"/>
                    <a:gd name="T34" fmla="*/ 14 w 53"/>
                    <a:gd name="T35" fmla="*/ 15 h 29"/>
                    <a:gd name="T36" fmla="*/ 16 w 53"/>
                    <a:gd name="T37" fmla="*/ 12 h 29"/>
                    <a:gd name="T38" fmla="*/ 16 w 53"/>
                    <a:gd name="T39" fmla="*/ 10 h 29"/>
                    <a:gd name="T40" fmla="*/ 14 w 53"/>
                    <a:gd name="T41" fmla="*/ 10 h 29"/>
                    <a:gd name="T42" fmla="*/ 3 w 53"/>
                    <a:gd name="T43" fmla="*/ 10 h 29"/>
                    <a:gd name="T44" fmla="*/ 0 w 53"/>
                    <a:gd name="T45" fmla="*/ 8 h 29"/>
                    <a:gd name="T46" fmla="*/ 0 w 53"/>
                    <a:gd name="T47" fmla="*/ 2 h 29"/>
                    <a:gd name="T48" fmla="*/ 0 w 53"/>
                    <a:gd name="T49" fmla="*/ 0 h 29"/>
                    <a:gd name="T50" fmla="*/ 32 w 53"/>
                    <a:gd name="T51" fmla="*/ 10 h 29"/>
                    <a:gd name="T52" fmla="*/ 27 w 53"/>
                    <a:gd name="T53" fmla="*/ 10 h 29"/>
                    <a:gd name="T54" fmla="*/ 25 w 53"/>
                    <a:gd name="T55" fmla="*/ 12 h 29"/>
                    <a:gd name="T56" fmla="*/ 25 w 53"/>
                    <a:gd name="T57" fmla="*/ 15 h 29"/>
                    <a:gd name="T58" fmla="*/ 25 w 53"/>
                    <a:gd name="T59" fmla="*/ 17 h 29"/>
                    <a:gd name="T60" fmla="*/ 27 w 53"/>
                    <a:gd name="T61" fmla="*/ 17 h 29"/>
                    <a:gd name="T62" fmla="*/ 30 w 53"/>
                    <a:gd name="T63" fmla="*/ 19 h 29"/>
                    <a:gd name="T64" fmla="*/ 34 w 53"/>
                    <a:gd name="T65" fmla="*/ 19 h 29"/>
                    <a:gd name="T66" fmla="*/ 37 w 53"/>
                    <a:gd name="T67" fmla="*/ 19 h 29"/>
                    <a:gd name="T68" fmla="*/ 41 w 53"/>
                    <a:gd name="T69" fmla="*/ 17 h 29"/>
                    <a:gd name="T70" fmla="*/ 43 w 53"/>
                    <a:gd name="T71" fmla="*/ 17 h 29"/>
                    <a:gd name="T72" fmla="*/ 43 w 53"/>
                    <a:gd name="T73" fmla="*/ 15 h 29"/>
                    <a:gd name="T74" fmla="*/ 43 w 53"/>
                    <a:gd name="T75" fmla="*/ 12 h 29"/>
                    <a:gd name="T76" fmla="*/ 41 w 53"/>
                    <a:gd name="T77" fmla="*/ 10 h 29"/>
                    <a:gd name="T78" fmla="*/ 37 w 53"/>
                    <a:gd name="T79" fmla="*/ 10 h 29"/>
                    <a:gd name="T80" fmla="*/ 34 w 53"/>
                    <a:gd name="T81" fmla="*/ 10 h 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"/>
                    <a:gd name="T124" fmla="*/ 0 h 29"/>
                    <a:gd name="T125" fmla="*/ 53 w 53"/>
                    <a:gd name="T126" fmla="*/ 29 h 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" h="29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7" y="0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46" y="8"/>
                      </a:lnTo>
                      <a:lnTo>
                        <a:pt x="50" y="10"/>
                      </a:lnTo>
                      <a:lnTo>
                        <a:pt x="50" y="12"/>
                      </a:lnTo>
                      <a:lnTo>
                        <a:pt x="52" y="12"/>
                      </a:lnTo>
                      <a:lnTo>
                        <a:pt x="52" y="15"/>
                      </a:lnTo>
                      <a:lnTo>
                        <a:pt x="53" y="15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1"/>
                      </a:lnTo>
                      <a:lnTo>
                        <a:pt x="50" y="23"/>
                      </a:lnTo>
                      <a:lnTo>
                        <a:pt x="46" y="25"/>
                      </a:lnTo>
                      <a:lnTo>
                        <a:pt x="43" y="27"/>
                      </a:lnTo>
                      <a:lnTo>
                        <a:pt x="41" y="27"/>
                      </a:lnTo>
                      <a:lnTo>
                        <a:pt x="37" y="29"/>
                      </a:lnTo>
                      <a:lnTo>
                        <a:pt x="32" y="29"/>
                      </a:lnTo>
                      <a:lnTo>
                        <a:pt x="28" y="29"/>
                      </a:lnTo>
                      <a:lnTo>
                        <a:pt x="25" y="27"/>
                      </a:lnTo>
                      <a:lnTo>
                        <a:pt x="21" y="27"/>
                      </a:lnTo>
                      <a:lnTo>
                        <a:pt x="18" y="25"/>
                      </a:lnTo>
                      <a:lnTo>
                        <a:pt x="16" y="23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3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34" y="10"/>
                      </a:move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7" y="10"/>
                      </a:lnTo>
                      <a:lnTo>
                        <a:pt x="25" y="12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8" y="19"/>
                      </a:lnTo>
                      <a:lnTo>
                        <a:pt x="30" y="19"/>
                      </a:lnTo>
                      <a:lnTo>
                        <a:pt x="32" y="19"/>
                      </a:lnTo>
                      <a:lnTo>
                        <a:pt x="34" y="19"/>
                      </a:lnTo>
                      <a:lnTo>
                        <a:pt x="36" y="19"/>
                      </a:lnTo>
                      <a:lnTo>
                        <a:pt x="37" y="19"/>
                      </a:lnTo>
                      <a:lnTo>
                        <a:pt x="39" y="19"/>
                      </a:lnTo>
                      <a:lnTo>
                        <a:pt x="41" y="17"/>
                      </a:lnTo>
                      <a:lnTo>
                        <a:pt x="43" y="17"/>
                      </a:lnTo>
                      <a:lnTo>
                        <a:pt x="43" y="15"/>
                      </a:lnTo>
                      <a:lnTo>
                        <a:pt x="43" y="12"/>
                      </a:lnTo>
                      <a:lnTo>
                        <a:pt x="41" y="12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6" y="10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5" name="Freeform 733"/>
                <p:cNvSpPr>
                  <a:spLocks/>
                </p:cNvSpPr>
                <p:nvPr/>
              </p:nvSpPr>
              <p:spPr bwMode="auto">
                <a:xfrm>
                  <a:off x="3776" y="3118"/>
                  <a:ext cx="43" cy="21"/>
                </a:xfrm>
                <a:custGeom>
                  <a:avLst/>
                  <a:gdLst>
                    <a:gd name="T0" fmla="*/ 27 w 43"/>
                    <a:gd name="T1" fmla="*/ 4 h 21"/>
                    <a:gd name="T2" fmla="*/ 27 w 43"/>
                    <a:gd name="T3" fmla="*/ 2 h 21"/>
                    <a:gd name="T4" fmla="*/ 31 w 43"/>
                    <a:gd name="T5" fmla="*/ 0 h 21"/>
                    <a:gd name="T6" fmla="*/ 34 w 43"/>
                    <a:gd name="T7" fmla="*/ 0 h 21"/>
                    <a:gd name="T8" fmla="*/ 38 w 43"/>
                    <a:gd name="T9" fmla="*/ 2 h 21"/>
                    <a:gd name="T10" fmla="*/ 39 w 43"/>
                    <a:gd name="T11" fmla="*/ 4 h 21"/>
                    <a:gd name="T12" fmla="*/ 41 w 43"/>
                    <a:gd name="T13" fmla="*/ 6 h 21"/>
                    <a:gd name="T14" fmla="*/ 43 w 43"/>
                    <a:gd name="T15" fmla="*/ 8 h 21"/>
                    <a:gd name="T16" fmla="*/ 43 w 43"/>
                    <a:gd name="T17" fmla="*/ 12 h 21"/>
                    <a:gd name="T18" fmla="*/ 41 w 43"/>
                    <a:gd name="T19" fmla="*/ 15 h 21"/>
                    <a:gd name="T20" fmla="*/ 38 w 43"/>
                    <a:gd name="T21" fmla="*/ 17 h 21"/>
                    <a:gd name="T22" fmla="*/ 34 w 43"/>
                    <a:gd name="T23" fmla="*/ 19 h 21"/>
                    <a:gd name="T24" fmla="*/ 29 w 43"/>
                    <a:gd name="T25" fmla="*/ 21 h 21"/>
                    <a:gd name="T26" fmla="*/ 22 w 43"/>
                    <a:gd name="T27" fmla="*/ 21 h 21"/>
                    <a:gd name="T28" fmla="*/ 13 w 43"/>
                    <a:gd name="T29" fmla="*/ 21 h 21"/>
                    <a:gd name="T30" fmla="*/ 6 w 43"/>
                    <a:gd name="T31" fmla="*/ 19 h 21"/>
                    <a:gd name="T32" fmla="*/ 2 w 43"/>
                    <a:gd name="T33" fmla="*/ 15 h 21"/>
                    <a:gd name="T34" fmla="*/ 0 w 43"/>
                    <a:gd name="T35" fmla="*/ 10 h 21"/>
                    <a:gd name="T36" fmla="*/ 2 w 43"/>
                    <a:gd name="T37" fmla="*/ 6 h 21"/>
                    <a:gd name="T38" fmla="*/ 4 w 43"/>
                    <a:gd name="T39" fmla="*/ 4 h 21"/>
                    <a:gd name="T40" fmla="*/ 7 w 43"/>
                    <a:gd name="T41" fmla="*/ 2 h 21"/>
                    <a:gd name="T42" fmla="*/ 13 w 43"/>
                    <a:gd name="T43" fmla="*/ 0 h 21"/>
                    <a:gd name="T44" fmla="*/ 14 w 43"/>
                    <a:gd name="T45" fmla="*/ 4 h 21"/>
                    <a:gd name="T46" fmla="*/ 14 w 43"/>
                    <a:gd name="T47" fmla="*/ 6 h 21"/>
                    <a:gd name="T48" fmla="*/ 13 w 43"/>
                    <a:gd name="T49" fmla="*/ 6 h 21"/>
                    <a:gd name="T50" fmla="*/ 11 w 43"/>
                    <a:gd name="T51" fmla="*/ 6 h 21"/>
                    <a:gd name="T52" fmla="*/ 11 w 43"/>
                    <a:gd name="T53" fmla="*/ 6 h 21"/>
                    <a:gd name="T54" fmla="*/ 9 w 43"/>
                    <a:gd name="T55" fmla="*/ 8 h 21"/>
                    <a:gd name="T56" fmla="*/ 9 w 43"/>
                    <a:gd name="T57" fmla="*/ 8 h 21"/>
                    <a:gd name="T58" fmla="*/ 9 w 43"/>
                    <a:gd name="T59" fmla="*/ 10 h 21"/>
                    <a:gd name="T60" fmla="*/ 11 w 43"/>
                    <a:gd name="T61" fmla="*/ 12 h 21"/>
                    <a:gd name="T62" fmla="*/ 14 w 43"/>
                    <a:gd name="T63" fmla="*/ 15 h 21"/>
                    <a:gd name="T64" fmla="*/ 22 w 43"/>
                    <a:gd name="T65" fmla="*/ 15 h 21"/>
                    <a:gd name="T66" fmla="*/ 29 w 43"/>
                    <a:gd name="T67" fmla="*/ 15 h 21"/>
                    <a:gd name="T68" fmla="*/ 32 w 43"/>
                    <a:gd name="T69" fmla="*/ 12 h 21"/>
                    <a:gd name="T70" fmla="*/ 32 w 43"/>
                    <a:gd name="T71" fmla="*/ 10 h 21"/>
                    <a:gd name="T72" fmla="*/ 32 w 43"/>
                    <a:gd name="T73" fmla="*/ 8 h 21"/>
                    <a:gd name="T74" fmla="*/ 32 w 43"/>
                    <a:gd name="T75" fmla="*/ 8 h 21"/>
                    <a:gd name="T76" fmla="*/ 25 w 43"/>
                    <a:gd name="T77" fmla="*/ 6 h 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3"/>
                    <a:gd name="T118" fmla="*/ 0 h 21"/>
                    <a:gd name="T119" fmla="*/ 43 w 43"/>
                    <a:gd name="T120" fmla="*/ 21 h 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3" h="21">
                      <a:moveTo>
                        <a:pt x="25" y="6"/>
                      </a:move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3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1" y="15"/>
                      </a:lnTo>
                      <a:lnTo>
                        <a:pt x="38" y="17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29" y="21"/>
                      </a:lnTo>
                      <a:lnTo>
                        <a:pt x="25" y="21"/>
                      </a:lnTo>
                      <a:lnTo>
                        <a:pt x="22" y="21"/>
                      </a:lnTo>
                      <a:lnTo>
                        <a:pt x="16" y="21"/>
                      </a:lnTo>
                      <a:lnTo>
                        <a:pt x="13" y="21"/>
                      </a:lnTo>
                      <a:lnTo>
                        <a:pt x="9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22" y="15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31" y="12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1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6" name="Freeform 734"/>
                <p:cNvSpPr>
                  <a:spLocks/>
                </p:cNvSpPr>
                <p:nvPr/>
              </p:nvSpPr>
              <p:spPr bwMode="auto">
                <a:xfrm>
                  <a:off x="3789" y="3081"/>
                  <a:ext cx="41" cy="19"/>
                </a:xfrm>
                <a:custGeom>
                  <a:avLst/>
                  <a:gdLst>
                    <a:gd name="T0" fmla="*/ 0 w 41"/>
                    <a:gd name="T1" fmla="*/ 19 h 19"/>
                    <a:gd name="T2" fmla="*/ 0 w 41"/>
                    <a:gd name="T3" fmla="*/ 13 h 19"/>
                    <a:gd name="T4" fmla="*/ 3 w 41"/>
                    <a:gd name="T5" fmla="*/ 11 h 19"/>
                    <a:gd name="T6" fmla="*/ 9 w 41"/>
                    <a:gd name="T7" fmla="*/ 11 h 19"/>
                    <a:gd name="T8" fmla="*/ 14 w 41"/>
                    <a:gd name="T9" fmla="*/ 11 h 19"/>
                    <a:gd name="T10" fmla="*/ 19 w 41"/>
                    <a:gd name="T11" fmla="*/ 9 h 19"/>
                    <a:gd name="T12" fmla="*/ 14 w 41"/>
                    <a:gd name="T13" fmla="*/ 9 h 19"/>
                    <a:gd name="T14" fmla="*/ 9 w 41"/>
                    <a:gd name="T15" fmla="*/ 9 h 19"/>
                    <a:gd name="T16" fmla="*/ 3 w 41"/>
                    <a:gd name="T17" fmla="*/ 6 h 19"/>
                    <a:gd name="T18" fmla="*/ 0 w 41"/>
                    <a:gd name="T19" fmla="*/ 6 h 19"/>
                    <a:gd name="T20" fmla="*/ 0 w 41"/>
                    <a:gd name="T21" fmla="*/ 0 h 19"/>
                    <a:gd name="T22" fmla="*/ 7 w 41"/>
                    <a:gd name="T23" fmla="*/ 2 h 19"/>
                    <a:gd name="T24" fmla="*/ 16 w 41"/>
                    <a:gd name="T25" fmla="*/ 4 h 19"/>
                    <a:gd name="T26" fmla="*/ 23 w 41"/>
                    <a:gd name="T27" fmla="*/ 4 h 19"/>
                    <a:gd name="T28" fmla="*/ 30 w 41"/>
                    <a:gd name="T29" fmla="*/ 6 h 19"/>
                    <a:gd name="T30" fmla="*/ 32 w 41"/>
                    <a:gd name="T31" fmla="*/ 6 h 19"/>
                    <a:gd name="T32" fmla="*/ 35 w 41"/>
                    <a:gd name="T33" fmla="*/ 6 h 19"/>
                    <a:gd name="T34" fmla="*/ 37 w 41"/>
                    <a:gd name="T35" fmla="*/ 6 h 19"/>
                    <a:gd name="T36" fmla="*/ 37 w 41"/>
                    <a:gd name="T37" fmla="*/ 9 h 19"/>
                    <a:gd name="T38" fmla="*/ 39 w 41"/>
                    <a:gd name="T39" fmla="*/ 9 h 19"/>
                    <a:gd name="T40" fmla="*/ 39 w 41"/>
                    <a:gd name="T41" fmla="*/ 11 h 19"/>
                    <a:gd name="T42" fmla="*/ 41 w 41"/>
                    <a:gd name="T43" fmla="*/ 11 h 19"/>
                    <a:gd name="T44" fmla="*/ 41 w 41"/>
                    <a:gd name="T45" fmla="*/ 13 h 19"/>
                    <a:gd name="T46" fmla="*/ 41 w 41"/>
                    <a:gd name="T47" fmla="*/ 15 h 19"/>
                    <a:gd name="T48" fmla="*/ 41 w 41"/>
                    <a:gd name="T49" fmla="*/ 15 h 19"/>
                    <a:gd name="T50" fmla="*/ 41 w 41"/>
                    <a:gd name="T51" fmla="*/ 15 h 19"/>
                    <a:gd name="T52" fmla="*/ 41 w 41"/>
                    <a:gd name="T53" fmla="*/ 17 h 19"/>
                    <a:gd name="T54" fmla="*/ 39 w 41"/>
                    <a:gd name="T55" fmla="*/ 17 h 19"/>
                    <a:gd name="T56" fmla="*/ 37 w 41"/>
                    <a:gd name="T57" fmla="*/ 17 h 19"/>
                    <a:gd name="T58" fmla="*/ 34 w 41"/>
                    <a:gd name="T59" fmla="*/ 17 h 19"/>
                    <a:gd name="T60" fmla="*/ 32 w 41"/>
                    <a:gd name="T61" fmla="*/ 17 h 19"/>
                    <a:gd name="T62" fmla="*/ 32 w 41"/>
                    <a:gd name="T63" fmla="*/ 17 h 19"/>
                    <a:gd name="T64" fmla="*/ 34 w 41"/>
                    <a:gd name="T65" fmla="*/ 17 h 19"/>
                    <a:gd name="T66" fmla="*/ 34 w 41"/>
                    <a:gd name="T67" fmla="*/ 15 h 19"/>
                    <a:gd name="T68" fmla="*/ 34 w 41"/>
                    <a:gd name="T69" fmla="*/ 15 h 19"/>
                    <a:gd name="T70" fmla="*/ 34 w 41"/>
                    <a:gd name="T71" fmla="*/ 15 h 19"/>
                    <a:gd name="T72" fmla="*/ 34 w 41"/>
                    <a:gd name="T73" fmla="*/ 15 h 19"/>
                    <a:gd name="T74" fmla="*/ 32 w 41"/>
                    <a:gd name="T75" fmla="*/ 13 h 19"/>
                    <a:gd name="T76" fmla="*/ 32 w 41"/>
                    <a:gd name="T77" fmla="*/ 13 h 19"/>
                    <a:gd name="T78" fmla="*/ 32 w 41"/>
                    <a:gd name="T79" fmla="*/ 13 h 19"/>
                    <a:gd name="T80" fmla="*/ 30 w 41"/>
                    <a:gd name="T81" fmla="*/ 13 h 19"/>
                    <a:gd name="T82" fmla="*/ 28 w 41"/>
                    <a:gd name="T83" fmla="*/ 13 h 19"/>
                    <a:gd name="T84" fmla="*/ 21 w 41"/>
                    <a:gd name="T85" fmla="*/ 15 h 19"/>
                    <a:gd name="T86" fmla="*/ 14 w 41"/>
                    <a:gd name="T87" fmla="*/ 17 h 19"/>
                    <a:gd name="T88" fmla="*/ 7 w 41"/>
                    <a:gd name="T89" fmla="*/ 17 h 19"/>
                    <a:gd name="T90" fmla="*/ 0 w 41"/>
                    <a:gd name="T91" fmla="*/ 19 h 1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"/>
                    <a:gd name="T139" fmla="*/ 0 h 19"/>
                    <a:gd name="T140" fmla="*/ 41 w 41"/>
                    <a:gd name="T141" fmla="*/ 19 h 1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" h="19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4" y="11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16" y="4"/>
                      </a:lnTo>
                      <a:lnTo>
                        <a:pt x="23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41" y="11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39" y="17"/>
                      </a:lnTo>
                      <a:lnTo>
                        <a:pt x="37" y="17"/>
                      </a:lnTo>
                      <a:lnTo>
                        <a:pt x="34" y="17"/>
                      </a:lnTo>
                      <a:lnTo>
                        <a:pt x="32" y="17"/>
                      </a:lnTo>
                      <a:lnTo>
                        <a:pt x="34" y="17"/>
                      </a:lnTo>
                      <a:lnTo>
                        <a:pt x="34" y="15"/>
                      </a:ln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1" y="15"/>
                      </a:lnTo>
                      <a:lnTo>
                        <a:pt x="14" y="17"/>
                      </a:lnTo>
                      <a:lnTo>
                        <a:pt x="7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7" name="Freeform 735"/>
                <p:cNvSpPr>
                  <a:spLocks/>
                </p:cNvSpPr>
                <p:nvPr/>
              </p:nvSpPr>
              <p:spPr bwMode="auto">
                <a:xfrm>
                  <a:off x="3787" y="3049"/>
                  <a:ext cx="32" cy="18"/>
                </a:xfrm>
                <a:custGeom>
                  <a:avLst/>
                  <a:gdLst>
                    <a:gd name="T0" fmla="*/ 20 w 32"/>
                    <a:gd name="T1" fmla="*/ 0 h 18"/>
                    <a:gd name="T2" fmla="*/ 23 w 32"/>
                    <a:gd name="T3" fmla="*/ 2 h 18"/>
                    <a:gd name="T4" fmla="*/ 27 w 32"/>
                    <a:gd name="T5" fmla="*/ 2 h 18"/>
                    <a:gd name="T6" fmla="*/ 28 w 32"/>
                    <a:gd name="T7" fmla="*/ 4 h 18"/>
                    <a:gd name="T8" fmla="*/ 30 w 32"/>
                    <a:gd name="T9" fmla="*/ 4 h 18"/>
                    <a:gd name="T10" fmla="*/ 32 w 32"/>
                    <a:gd name="T11" fmla="*/ 6 h 18"/>
                    <a:gd name="T12" fmla="*/ 32 w 32"/>
                    <a:gd name="T13" fmla="*/ 8 h 18"/>
                    <a:gd name="T14" fmla="*/ 32 w 32"/>
                    <a:gd name="T15" fmla="*/ 10 h 18"/>
                    <a:gd name="T16" fmla="*/ 30 w 32"/>
                    <a:gd name="T17" fmla="*/ 12 h 18"/>
                    <a:gd name="T18" fmla="*/ 30 w 32"/>
                    <a:gd name="T19" fmla="*/ 14 h 18"/>
                    <a:gd name="T20" fmla="*/ 28 w 32"/>
                    <a:gd name="T21" fmla="*/ 16 h 18"/>
                    <a:gd name="T22" fmla="*/ 25 w 32"/>
                    <a:gd name="T23" fmla="*/ 16 h 18"/>
                    <a:gd name="T24" fmla="*/ 20 w 32"/>
                    <a:gd name="T25" fmla="*/ 18 h 18"/>
                    <a:gd name="T26" fmla="*/ 16 w 32"/>
                    <a:gd name="T27" fmla="*/ 18 h 18"/>
                    <a:gd name="T28" fmla="*/ 12 w 32"/>
                    <a:gd name="T29" fmla="*/ 18 h 18"/>
                    <a:gd name="T30" fmla="*/ 7 w 32"/>
                    <a:gd name="T31" fmla="*/ 16 h 18"/>
                    <a:gd name="T32" fmla="*/ 5 w 32"/>
                    <a:gd name="T33" fmla="*/ 16 h 18"/>
                    <a:gd name="T34" fmla="*/ 3 w 32"/>
                    <a:gd name="T35" fmla="*/ 14 h 18"/>
                    <a:gd name="T36" fmla="*/ 2 w 32"/>
                    <a:gd name="T37" fmla="*/ 14 h 18"/>
                    <a:gd name="T38" fmla="*/ 2 w 32"/>
                    <a:gd name="T39" fmla="*/ 12 h 18"/>
                    <a:gd name="T40" fmla="*/ 0 w 32"/>
                    <a:gd name="T41" fmla="*/ 10 h 18"/>
                    <a:gd name="T42" fmla="*/ 0 w 32"/>
                    <a:gd name="T43" fmla="*/ 8 h 18"/>
                    <a:gd name="T44" fmla="*/ 2 w 32"/>
                    <a:gd name="T45" fmla="*/ 4 h 18"/>
                    <a:gd name="T46" fmla="*/ 5 w 32"/>
                    <a:gd name="T47" fmla="*/ 2 h 18"/>
                    <a:gd name="T48" fmla="*/ 9 w 32"/>
                    <a:gd name="T49" fmla="*/ 2 h 18"/>
                    <a:gd name="T50" fmla="*/ 11 w 32"/>
                    <a:gd name="T51" fmla="*/ 2 h 18"/>
                    <a:gd name="T52" fmla="*/ 12 w 32"/>
                    <a:gd name="T53" fmla="*/ 4 h 18"/>
                    <a:gd name="T54" fmla="*/ 11 w 32"/>
                    <a:gd name="T55" fmla="*/ 6 h 18"/>
                    <a:gd name="T56" fmla="*/ 11 w 32"/>
                    <a:gd name="T57" fmla="*/ 6 h 18"/>
                    <a:gd name="T58" fmla="*/ 9 w 32"/>
                    <a:gd name="T59" fmla="*/ 8 h 18"/>
                    <a:gd name="T60" fmla="*/ 9 w 32"/>
                    <a:gd name="T61" fmla="*/ 10 h 18"/>
                    <a:gd name="T62" fmla="*/ 11 w 32"/>
                    <a:gd name="T63" fmla="*/ 12 h 18"/>
                    <a:gd name="T64" fmla="*/ 18 w 32"/>
                    <a:gd name="T65" fmla="*/ 12 h 18"/>
                    <a:gd name="T66" fmla="*/ 21 w 32"/>
                    <a:gd name="T67" fmla="*/ 12 h 18"/>
                    <a:gd name="T68" fmla="*/ 23 w 32"/>
                    <a:gd name="T69" fmla="*/ 10 h 18"/>
                    <a:gd name="T70" fmla="*/ 23 w 32"/>
                    <a:gd name="T71" fmla="*/ 10 h 18"/>
                    <a:gd name="T72" fmla="*/ 23 w 32"/>
                    <a:gd name="T73" fmla="*/ 8 h 18"/>
                    <a:gd name="T74" fmla="*/ 21 w 32"/>
                    <a:gd name="T75" fmla="*/ 6 h 18"/>
                    <a:gd name="T76" fmla="*/ 21 w 32"/>
                    <a:gd name="T77" fmla="*/ 6 h 1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18"/>
                    <a:gd name="T119" fmla="*/ 32 w 32"/>
                    <a:gd name="T120" fmla="*/ 18 h 1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18">
                      <a:moveTo>
                        <a:pt x="20" y="6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9" y="18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8" name="Freeform 736"/>
                <p:cNvSpPr>
                  <a:spLocks/>
                </p:cNvSpPr>
                <p:nvPr/>
              </p:nvSpPr>
              <p:spPr bwMode="auto">
                <a:xfrm>
                  <a:off x="3776" y="3026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2 w 41"/>
                    <a:gd name="T5" fmla="*/ 0 h 6"/>
                    <a:gd name="T6" fmla="*/ 32 w 41"/>
                    <a:gd name="T7" fmla="*/ 0 h 6"/>
                    <a:gd name="T8" fmla="*/ 41 w 41"/>
                    <a:gd name="T9" fmla="*/ 0 h 6"/>
                    <a:gd name="T10" fmla="*/ 41 w 41"/>
                    <a:gd name="T11" fmla="*/ 6 h 6"/>
                    <a:gd name="T12" fmla="*/ 32 w 41"/>
                    <a:gd name="T13" fmla="*/ 6 h 6"/>
                    <a:gd name="T14" fmla="*/ 22 w 41"/>
                    <a:gd name="T15" fmla="*/ 6 h 6"/>
                    <a:gd name="T16" fmla="*/ 0 w 41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6"/>
                    <a:gd name="T29" fmla="*/ 41 w 41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2" y="6"/>
                      </a:lnTo>
                      <a:lnTo>
                        <a:pt x="2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9" name="Freeform 737"/>
                <p:cNvSpPr>
                  <a:spLocks noEditPoints="1"/>
                </p:cNvSpPr>
                <p:nvPr/>
              </p:nvSpPr>
              <p:spPr bwMode="auto">
                <a:xfrm>
                  <a:off x="3787" y="2997"/>
                  <a:ext cx="32" cy="19"/>
                </a:xfrm>
                <a:custGeom>
                  <a:avLst/>
                  <a:gdLst>
                    <a:gd name="T0" fmla="*/ 12 w 32"/>
                    <a:gd name="T1" fmla="*/ 19 h 19"/>
                    <a:gd name="T2" fmla="*/ 7 w 32"/>
                    <a:gd name="T3" fmla="*/ 19 h 19"/>
                    <a:gd name="T4" fmla="*/ 3 w 32"/>
                    <a:gd name="T5" fmla="*/ 15 h 19"/>
                    <a:gd name="T6" fmla="*/ 0 w 32"/>
                    <a:gd name="T7" fmla="*/ 13 h 19"/>
                    <a:gd name="T8" fmla="*/ 0 w 32"/>
                    <a:gd name="T9" fmla="*/ 9 h 19"/>
                    <a:gd name="T10" fmla="*/ 3 w 32"/>
                    <a:gd name="T11" fmla="*/ 5 h 19"/>
                    <a:gd name="T12" fmla="*/ 9 w 32"/>
                    <a:gd name="T13" fmla="*/ 2 h 19"/>
                    <a:gd name="T14" fmla="*/ 14 w 32"/>
                    <a:gd name="T15" fmla="*/ 0 h 19"/>
                    <a:gd name="T16" fmla="*/ 20 w 32"/>
                    <a:gd name="T17" fmla="*/ 0 h 19"/>
                    <a:gd name="T18" fmla="*/ 25 w 32"/>
                    <a:gd name="T19" fmla="*/ 2 h 19"/>
                    <a:gd name="T20" fmla="*/ 28 w 32"/>
                    <a:gd name="T21" fmla="*/ 5 h 19"/>
                    <a:gd name="T22" fmla="*/ 32 w 32"/>
                    <a:gd name="T23" fmla="*/ 9 h 19"/>
                    <a:gd name="T24" fmla="*/ 32 w 32"/>
                    <a:gd name="T25" fmla="*/ 13 h 19"/>
                    <a:gd name="T26" fmla="*/ 28 w 32"/>
                    <a:gd name="T27" fmla="*/ 17 h 19"/>
                    <a:gd name="T28" fmla="*/ 23 w 32"/>
                    <a:gd name="T29" fmla="*/ 19 h 19"/>
                    <a:gd name="T30" fmla="*/ 16 w 32"/>
                    <a:gd name="T31" fmla="*/ 19 h 19"/>
                    <a:gd name="T32" fmla="*/ 16 w 32"/>
                    <a:gd name="T33" fmla="*/ 13 h 19"/>
                    <a:gd name="T34" fmla="*/ 20 w 32"/>
                    <a:gd name="T35" fmla="*/ 13 h 19"/>
                    <a:gd name="T36" fmla="*/ 21 w 32"/>
                    <a:gd name="T37" fmla="*/ 13 h 19"/>
                    <a:gd name="T38" fmla="*/ 23 w 32"/>
                    <a:gd name="T39" fmla="*/ 11 h 19"/>
                    <a:gd name="T40" fmla="*/ 23 w 32"/>
                    <a:gd name="T41" fmla="*/ 9 h 19"/>
                    <a:gd name="T42" fmla="*/ 23 w 32"/>
                    <a:gd name="T43" fmla="*/ 9 h 19"/>
                    <a:gd name="T44" fmla="*/ 21 w 32"/>
                    <a:gd name="T45" fmla="*/ 7 h 19"/>
                    <a:gd name="T46" fmla="*/ 18 w 32"/>
                    <a:gd name="T47" fmla="*/ 7 h 19"/>
                    <a:gd name="T48" fmla="*/ 14 w 32"/>
                    <a:gd name="T49" fmla="*/ 7 h 19"/>
                    <a:gd name="T50" fmla="*/ 11 w 32"/>
                    <a:gd name="T51" fmla="*/ 7 h 19"/>
                    <a:gd name="T52" fmla="*/ 9 w 32"/>
                    <a:gd name="T53" fmla="*/ 9 h 19"/>
                    <a:gd name="T54" fmla="*/ 9 w 32"/>
                    <a:gd name="T55" fmla="*/ 9 h 19"/>
                    <a:gd name="T56" fmla="*/ 9 w 32"/>
                    <a:gd name="T57" fmla="*/ 11 h 19"/>
                    <a:gd name="T58" fmla="*/ 11 w 32"/>
                    <a:gd name="T59" fmla="*/ 13 h 19"/>
                    <a:gd name="T60" fmla="*/ 12 w 32"/>
                    <a:gd name="T61" fmla="*/ 13 h 19"/>
                    <a:gd name="T62" fmla="*/ 16 w 32"/>
                    <a:gd name="T63" fmla="*/ 13 h 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19"/>
                    <a:gd name="T98" fmla="*/ 32 w 32"/>
                    <a:gd name="T99" fmla="*/ 19 h 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19">
                      <a:moveTo>
                        <a:pt x="16" y="19"/>
                      </a:move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5"/>
                      </a:lnTo>
                      <a:lnTo>
                        <a:pt x="28" y="17"/>
                      </a:lnTo>
                      <a:lnTo>
                        <a:pt x="27" y="19"/>
                      </a:lnTo>
                      <a:lnTo>
                        <a:pt x="23" y="19"/>
                      </a:lnTo>
                      <a:lnTo>
                        <a:pt x="20" y="19"/>
                      </a:lnTo>
                      <a:lnTo>
                        <a:pt x="16" y="19"/>
                      </a:lnTo>
                      <a:close/>
                      <a:moveTo>
                        <a:pt x="16" y="13"/>
                      </a:move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0" name="Freeform 738"/>
                <p:cNvSpPr>
                  <a:spLocks/>
                </p:cNvSpPr>
                <p:nvPr/>
              </p:nvSpPr>
              <p:spPr bwMode="auto">
                <a:xfrm>
                  <a:off x="3776" y="2969"/>
                  <a:ext cx="43" cy="12"/>
                </a:xfrm>
                <a:custGeom>
                  <a:avLst/>
                  <a:gdLst>
                    <a:gd name="T0" fmla="*/ 0 w 43"/>
                    <a:gd name="T1" fmla="*/ 4 h 12"/>
                    <a:gd name="T2" fmla="*/ 4 w 43"/>
                    <a:gd name="T3" fmla="*/ 4 h 12"/>
                    <a:gd name="T4" fmla="*/ 7 w 43"/>
                    <a:gd name="T5" fmla="*/ 4 h 12"/>
                    <a:gd name="T6" fmla="*/ 9 w 43"/>
                    <a:gd name="T7" fmla="*/ 4 h 12"/>
                    <a:gd name="T8" fmla="*/ 13 w 43"/>
                    <a:gd name="T9" fmla="*/ 4 h 12"/>
                    <a:gd name="T10" fmla="*/ 13 w 43"/>
                    <a:gd name="T11" fmla="*/ 4 h 12"/>
                    <a:gd name="T12" fmla="*/ 13 w 43"/>
                    <a:gd name="T13" fmla="*/ 2 h 12"/>
                    <a:gd name="T14" fmla="*/ 13 w 43"/>
                    <a:gd name="T15" fmla="*/ 0 h 12"/>
                    <a:gd name="T16" fmla="*/ 14 w 43"/>
                    <a:gd name="T17" fmla="*/ 0 h 12"/>
                    <a:gd name="T18" fmla="*/ 16 w 43"/>
                    <a:gd name="T19" fmla="*/ 0 h 12"/>
                    <a:gd name="T20" fmla="*/ 18 w 43"/>
                    <a:gd name="T21" fmla="*/ 0 h 12"/>
                    <a:gd name="T22" fmla="*/ 20 w 43"/>
                    <a:gd name="T23" fmla="*/ 0 h 12"/>
                    <a:gd name="T24" fmla="*/ 20 w 43"/>
                    <a:gd name="T25" fmla="*/ 2 h 12"/>
                    <a:gd name="T26" fmla="*/ 20 w 43"/>
                    <a:gd name="T27" fmla="*/ 4 h 12"/>
                    <a:gd name="T28" fmla="*/ 20 w 43"/>
                    <a:gd name="T29" fmla="*/ 4 h 12"/>
                    <a:gd name="T30" fmla="*/ 31 w 43"/>
                    <a:gd name="T31" fmla="*/ 4 h 12"/>
                    <a:gd name="T32" fmla="*/ 32 w 43"/>
                    <a:gd name="T33" fmla="*/ 4 h 12"/>
                    <a:gd name="T34" fmla="*/ 32 w 43"/>
                    <a:gd name="T35" fmla="*/ 4 h 12"/>
                    <a:gd name="T36" fmla="*/ 32 w 43"/>
                    <a:gd name="T37" fmla="*/ 4 h 12"/>
                    <a:gd name="T38" fmla="*/ 34 w 43"/>
                    <a:gd name="T39" fmla="*/ 4 h 12"/>
                    <a:gd name="T40" fmla="*/ 34 w 43"/>
                    <a:gd name="T41" fmla="*/ 4 h 12"/>
                    <a:gd name="T42" fmla="*/ 34 w 43"/>
                    <a:gd name="T43" fmla="*/ 4 h 12"/>
                    <a:gd name="T44" fmla="*/ 34 w 43"/>
                    <a:gd name="T45" fmla="*/ 2 h 12"/>
                    <a:gd name="T46" fmla="*/ 34 w 43"/>
                    <a:gd name="T47" fmla="*/ 2 h 12"/>
                    <a:gd name="T48" fmla="*/ 36 w 43"/>
                    <a:gd name="T49" fmla="*/ 2 h 12"/>
                    <a:gd name="T50" fmla="*/ 38 w 43"/>
                    <a:gd name="T51" fmla="*/ 2 h 12"/>
                    <a:gd name="T52" fmla="*/ 39 w 43"/>
                    <a:gd name="T53" fmla="*/ 0 h 12"/>
                    <a:gd name="T54" fmla="*/ 41 w 43"/>
                    <a:gd name="T55" fmla="*/ 0 h 12"/>
                    <a:gd name="T56" fmla="*/ 41 w 43"/>
                    <a:gd name="T57" fmla="*/ 2 h 12"/>
                    <a:gd name="T58" fmla="*/ 43 w 43"/>
                    <a:gd name="T59" fmla="*/ 2 h 12"/>
                    <a:gd name="T60" fmla="*/ 43 w 43"/>
                    <a:gd name="T61" fmla="*/ 4 h 12"/>
                    <a:gd name="T62" fmla="*/ 43 w 43"/>
                    <a:gd name="T63" fmla="*/ 4 h 12"/>
                    <a:gd name="T64" fmla="*/ 43 w 43"/>
                    <a:gd name="T65" fmla="*/ 6 h 12"/>
                    <a:gd name="T66" fmla="*/ 43 w 43"/>
                    <a:gd name="T67" fmla="*/ 6 h 12"/>
                    <a:gd name="T68" fmla="*/ 41 w 43"/>
                    <a:gd name="T69" fmla="*/ 8 h 12"/>
                    <a:gd name="T70" fmla="*/ 41 w 43"/>
                    <a:gd name="T71" fmla="*/ 8 h 12"/>
                    <a:gd name="T72" fmla="*/ 41 w 43"/>
                    <a:gd name="T73" fmla="*/ 8 h 12"/>
                    <a:gd name="T74" fmla="*/ 39 w 43"/>
                    <a:gd name="T75" fmla="*/ 10 h 12"/>
                    <a:gd name="T76" fmla="*/ 39 w 43"/>
                    <a:gd name="T77" fmla="*/ 10 h 12"/>
                    <a:gd name="T78" fmla="*/ 38 w 43"/>
                    <a:gd name="T79" fmla="*/ 10 h 12"/>
                    <a:gd name="T80" fmla="*/ 34 w 43"/>
                    <a:gd name="T81" fmla="*/ 10 h 12"/>
                    <a:gd name="T82" fmla="*/ 32 w 43"/>
                    <a:gd name="T83" fmla="*/ 10 h 12"/>
                    <a:gd name="T84" fmla="*/ 31 w 43"/>
                    <a:gd name="T85" fmla="*/ 10 h 12"/>
                    <a:gd name="T86" fmla="*/ 20 w 43"/>
                    <a:gd name="T87" fmla="*/ 10 h 12"/>
                    <a:gd name="T88" fmla="*/ 20 w 43"/>
                    <a:gd name="T89" fmla="*/ 10 h 12"/>
                    <a:gd name="T90" fmla="*/ 20 w 43"/>
                    <a:gd name="T91" fmla="*/ 12 h 12"/>
                    <a:gd name="T92" fmla="*/ 20 w 43"/>
                    <a:gd name="T93" fmla="*/ 12 h 12"/>
                    <a:gd name="T94" fmla="*/ 20 w 43"/>
                    <a:gd name="T95" fmla="*/ 12 h 12"/>
                    <a:gd name="T96" fmla="*/ 18 w 43"/>
                    <a:gd name="T97" fmla="*/ 12 h 12"/>
                    <a:gd name="T98" fmla="*/ 16 w 43"/>
                    <a:gd name="T99" fmla="*/ 12 h 12"/>
                    <a:gd name="T100" fmla="*/ 14 w 43"/>
                    <a:gd name="T101" fmla="*/ 12 h 12"/>
                    <a:gd name="T102" fmla="*/ 13 w 43"/>
                    <a:gd name="T103" fmla="*/ 12 h 12"/>
                    <a:gd name="T104" fmla="*/ 13 w 43"/>
                    <a:gd name="T105" fmla="*/ 12 h 12"/>
                    <a:gd name="T106" fmla="*/ 13 w 43"/>
                    <a:gd name="T107" fmla="*/ 12 h 12"/>
                    <a:gd name="T108" fmla="*/ 13 w 43"/>
                    <a:gd name="T109" fmla="*/ 10 h 12"/>
                    <a:gd name="T110" fmla="*/ 13 w 43"/>
                    <a:gd name="T111" fmla="*/ 10 h 12"/>
                    <a:gd name="T112" fmla="*/ 7 w 43"/>
                    <a:gd name="T113" fmla="*/ 10 h 12"/>
                    <a:gd name="T114" fmla="*/ 6 w 43"/>
                    <a:gd name="T115" fmla="*/ 8 h 12"/>
                    <a:gd name="T116" fmla="*/ 4 w 43"/>
                    <a:gd name="T117" fmla="*/ 8 h 12"/>
                    <a:gd name="T118" fmla="*/ 2 w 43"/>
                    <a:gd name="T119" fmla="*/ 6 h 12"/>
                    <a:gd name="T120" fmla="*/ 0 w 43"/>
                    <a:gd name="T121" fmla="*/ 4 h 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3"/>
                    <a:gd name="T184" fmla="*/ 0 h 12"/>
                    <a:gd name="T185" fmla="*/ 43 w 43"/>
                    <a:gd name="T186" fmla="*/ 12 h 1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3" h="12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1" y="8"/>
                      </a:lnTo>
                      <a:lnTo>
                        <a:pt x="39" y="10"/>
                      </a:lnTo>
                      <a:lnTo>
                        <a:pt x="38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1" name="Freeform 739"/>
                <p:cNvSpPr>
                  <a:spLocks noEditPoints="1"/>
                </p:cNvSpPr>
                <p:nvPr/>
              </p:nvSpPr>
              <p:spPr bwMode="auto">
                <a:xfrm>
                  <a:off x="3787" y="2940"/>
                  <a:ext cx="32" cy="19"/>
                </a:xfrm>
                <a:custGeom>
                  <a:avLst/>
                  <a:gdLst>
                    <a:gd name="T0" fmla="*/ 20 w 32"/>
                    <a:gd name="T1" fmla="*/ 12 h 19"/>
                    <a:gd name="T2" fmla="*/ 21 w 32"/>
                    <a:gd name="T3" fmla="*/ 12 h 19"/>
                    <a:gd name="T4" fmla="*/ 23 w 32"/>
                    <a:gd name="T5" fmla="*/ 10 h 19"/>
                    <a:gd name="T6" fmla="*/ 25 w 32"/>
                    <a:gd name="T7" fmla="*/ 10 h 19"/>
                    <a:gd name="T8" fmla="*/ 25 w 32"/>
                    <a:gd name="T9" fmla="*/ 8 h 19"/>
                    <a:gd name="T10" fmla="*/ 25 w 32"/>
                    <a:gd name="T11" fmla="*/ 8 h 19"/>
                    <a:gd name="T12" fmla="*/ 23 w 32"/>
                    <a:gd name="T13" fmla="*/ 6 h 19"/>
                    <a:gd name="T14" fmla="*/ 21 w 32"/>
                    <a:gd name="T15" fmla="*/ 6 h 19"/>
                    <a:gd name="T16" fmla="*/ 23 w 32"/>
                    <a:gd name="T17" fmla="*/ 4 h 19"/>
                    <a:gd name="T18" fmla="*/ 25 w 32"/>
                    <a:gd name="T19" fmla="*/ 0 h 19"/>
                    <a:gd name="T20" fmla="*/ 30 w 32"/>
                    <a:gd name="T21" fmla="*/ 4 h 19"/>
                    <a:gd name="T22" fmla="*/ 32 w 32"/>
                    <a:gd name="T23" fmla="*/ 6 h 19"/>
                    <a:gd name="T24" fmla="*/ 32 w 32"/>
                    <a:gd name="T25" fmla="*/ 8 h 19"/>
                    <a:gd name="T26" fmla="*/ 32 w 32"/>
                    <a:gd name="T27" fmla="*/ 12 h 19"/>
                    <a:gd name="T28" fmla="*/ 30 w 32"/>
                    <a:gd name="T29" fmla="*/ 14 h 19"/>
                    <a:gd name="T30" fmla="*/ 28 w 32"/>
                    <a:gd name="T31" fmla="*/ 16 h 19"/>
                    <a:gd name="T32" fmla="*/ 25 w 32"/>
                    <a:gd name="T33" fmla="*/ 16 h 19"/>
                    <a:gd name="T34" fmla="*/ 21 w 32"/>
                    <a:gd name="T35" fmla="*/ 19 h 19"/>
                    <a:gd name="T36" fmla="*/ 16 w 32"/>
                    <a:gd name="T37" fmla="*/ 19 h 19"/>
                    <a:gd name="T38" fmla="*/ 9 w 32"/>
                    <a:gd name="T39" fmla="*/ 16 h 19"/>
                    <a:gd name="T40" fmla="*/ 5 w 32"/>
                    <a:gd name="T41" fmla="*/ 14 h 19"/>
                    <a:gd name="T42" fmla="*/ 2 w 32"/>
                    <a:gd name="T43" fmla="*/ 12 h 19"/>
                    <a:gd name="T44" fmla="*/ 0 w 32"/>
                    <a:gd name="T45" fmla="*/ 8 h 19"/>
                    <a:gd name="T46" fmla="*/ 2 w 32"/>
                    <a:gd name="T47" fmla="*/ 6 h 19"/>
                    <a:gd name="T48" fmla="*/ 2 w 32"/>
                    <a:gd name="T49" fmla="*/ 4 h 19"/>
                    <a:gd name="T50" fmla="*/ 5 w 32"/>
                    <a:gd name="T51" fmla="*/ 2 h 19"/>
                    <a:gd name="T52" fmla="*/ 7 w 32"/>
                    <a:gd name="T53" fmla="*/ 0 h 19"/>
                    <a:gd name="T54" fmla="*/ 18 w 32"/>
                    <a:gd name="T55" fmla="*/ 0 h 19"/>
                    <a:gd name="T56" fmla="*/ 20 w 32"/>
                    <a:gd name="T57" fmla="*/ 0 h 19"/>
                    <a:gd name="T58" fmla="*/ 12 w 32"/>
                    <a:gd name="T59" fmla="*/ 6 h 19"/>
                    <a:gd name="T60" fmla="*/ 9 w 32"/>
                    <a:gd name="T61" fmla="*/ 6 h 19"/>
                    <a:gd name="T62" fmla="*/ 7 w 32"/>
                    <a:gd name="T63" fmla="*/ 6 h 19"/>
                    <a:gd name="T64" fmla="*/ 7 w 32"/>
                    <a:gd name="T65" fmla="*/ 8 h 19"/>
                    <a:gd name="T66" fmla="*/ 7 w 32"/>
                    <a:gd name="T67" fmla="*/ 10 h 19"/>
                    <a:gd name="T68" fmla="*/ 7 w 32"/>
                    <a:gd name="T69" fmla="*/ 10 h 19"/>
                    <a:gd name="T70" fmla="*/ 11 w 32"/>
                    <a:gd name="T71" fmla="*/ 10 h 19"/>
                    <a:gd name="T72" fmla="*/ 11 w 32"/>
                    <a:gd name="T73" fmla="*/ 12 h 19"/>
                    <a:gd name="T74" fmla="*/ 12 w 32"/>
                    <a:gd name="T75" fmla="*/ 6 h 1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19"/>
                    <a:gd name="T116" fmla="*/ 32 w 32"/>
                    <a:gd name="T117" fmla="*/ 19 h 1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19">
                      <a:moveTo>
                        <a:pt x="20" y="0"/>
                      </a:move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9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2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2" name="Freeform 740"/>
                <p:cNvSpPr>
                  <a:spLocks/>
                </p:cNvSpPr>
                <p:nvPr/>
              </p:nvSpPr>
              <p:spPr bwMode="auto">
                <a:xfrm>
                  <a:off x="3776" y="2911"/>
                  <a:ext cx="43" cy="13"/>
                </a:xfrm>
                <a:custGeom>
                  <a:avLst/>
                  <a:gdLst>
                    <a:gd name="T0" fmla="*/ 0 w 43"/>
                    <a:gd name="T1" fmla="*/ 5 h 13"/>
                    <a:gd name="T2" fmla="*/ 4 w 43"/>
                    <a:gd name="T3" fmla="*/ 5 h 13"/>
                    <a:gd name="T4" fmla="*/ 7 w 43"/>
                    <a:gd name="T5" fmla="*/ 5 h 13"/>
                    <a:gd name="T6" fmla="*/ 9 w 43"/>
                    <a:gd name="T7" fmla="*/ 5 h 13"/>
                    <a:gd name="T8" fmla="*/ 13 w 43"/>
                    <a:gd name="T9" fmla="*/ 5 h 13"/>
                    <a:gd name="T10" fmla="*/ 13 w 43"/>
                    <a:gd name="T11" fmla="*/ 2 h 13"/>
                    <a:gd name="T12" fmla="*/ 13 w 43"/>
                    <a:gd name="T13" fmla="*/ 2 h 13"/>
                    <a:gd name="T14" fmla="*/ 13 w 43"/>
                    <a:gd name="T15" fmla="*/ 2 h 13"/>
                    <a:gd name="T16" fmla="*/ 13 w 43"/>
                    <a:gd name="T17" fmla="*/ 0 h 13"/>
                    <a:gd name="T18" fmla="*/ 14 w 43"/>
                    <a:gd name="T19" fmla="*/ 0 h 13"/>
                    <a:gd name="T20" fmla="*/ 16 w 43"/>
                    <a:gd name="T21" fmla="*/ 0 h 13"/>
                    <a:gd name="T22" fmla="*/ 18 w 43"/>
                    <a:gd name="T23" fmla="*/ 0 h 13"/>
                    <a:gd name="T24" fmla="*/ 20 w 43"/>
                    <a:gd name="T25" fmla="*/ 0 h 13"/>
                    <a:gd name="T26" fmla="*/ 20 w 43"/>
                    <a:gd name="T27" fmla="*/ 2 h 13"/>
                    <a:gd name="T28" fmla="*/ 20 w 43"/>
                    <a:gd name="T29" fmla="*/ 2 h 13"/>
                    <a:gd name="T30" fmla="*/ 20 w 43"/>
                    <a:gd name="T31" fmla="*/ 2 h 13"/>
                    <a:gd name="T32" fmla="*/ 20 w 43"/>
                    <a:gd name="T33" fmla="*/ 5 h 13"/>
                    <a:gd name="T34" fmla="*/ 31 w 43"/>
                    <a:gd name="T35" fmla="*/ 5 h 13"/>
                    <a:gd name="T36" fmla="*/ 32 w 43"/>
                    <a:gd name="T37" fmla="*/ 5 h 13"/>
                    <a:gd name="T38" fmla="*/ 32 w 43"/>
                    <a:gd name="T39" fmla="*/ 5 h 13"/>
                    <a:gd name="T40" fmla="*/ 32 w 43"/>
                    <a:gd name="T41" fmla="*/ 5 h 13"/>
                    <a:gd name="T42" fmla="*/ 34 w 43"/>
                    <a:gd name="T43" fmla="*/ 5 h 13"/>
                    <a:gd name="T44" fmla="*/ 34 w 43"/>
                    <a:gd name="T45" fmla="*/ 2 h 13"/>
                    <a:gd name="T46" fmla="*/ 34 w 43"/>
                    <a:gd name="T47" fmla="*/ 2 h 13"/>
                    <a:gd name="T48" fmla="*/ 34 w 43"/>
                    <a:gd name="T49" fmla="*/ 2 h 13"/>
                    <a:gd name="T50" fmla="*/ 34 w 43"/>
                    <a:gd name="T51" fmla="*/ 2 h 13"/>
                    <a:gd name="T52" fmla="*/ 34 w 43"/>
                    <a:gd name="T53" fmla="*/ 2 h 13"/>
                    <a:gd name="T54" fmla="*/ 34 w 43"/>
                    <a:gd name="T55" fmla="*/ 0 h 13"/>
                    <a:gd name="T56" fmla="*/ 36 w 43"/>
                    <a:gd name="T57" fmla="*/ 0 h 13"/>
                    <a:gd name="T58" fmla="*/ 38 w 43"/>
                    <a:gd name="T59" fmla="*/ 0 h 13"/>
                    <a:gd name="T60" fmla="*/ 39 w 43"/>
                    <a:gd name="T61" fmla="*/ 0 h 13"/>
                    <a:gd name="T62" fmla="*/ 41 w 43"/>
                    <a:gd name="T63" fmla="*/ 0 h 13"/>
                    <a:gd name="T64" fmla="*/ 41 w 43"/>
                    <a:gd name="T65" fmla="*/ 2 h 13"/>
                    <a:gd name="T66" fmla="*/ 43 w 43"/>
                    <a:gd name="T67" fmla="*/ 2 h 13"/>
                    <a:gd name="T68" fmla="*/ 43 w 43"/>
                    <a:gd name="T69" fmla="*/ 2 h 13"/>
                    <a:gd name="T70" fmla="*/ 43 w 43"/>
                    <a:gd name="T71" fmla="*/ 5 h 13"/>
                    <a:gd name="T72" fmla="*/ 43 w 43"/>
                    <a:gd name="T73" fmla="*/ 7 h 13"/>
                    <a:gd name="T74" fmla="*/ 43 w 43"/>
                    <a:gd name="T75" fmla="*/ 7 h 13"/>
                    <a:gd name="T76" fmla="*/ 41 w 43"/>
                    <a:gd name="T77" fmla="*/ 7 h 13"/>
                    <a:gd name="T78" fmla="*/ 41 w 43"/>
                    <a:gd name="T79" fmla="*/ 9 h 13"/>
                    <a:gd name="T80" fmla="*/ 41 w 43"/>
                    <a:gd name="T81" fmla="*/ 9 h 13"/>
                    <a:gd name="T82" fmla="*/ 39 w 43"/>
                    <a:gd name="T83" fmla="*/ 9 h 13"/>
                    <a:gd name="T84" fmla="*/ 38 w 43"/>
                    <a:gd name="T85" fmla="*/ 9 h 13"/>
                    <a:gd name="T86" fmla="*/ 36 w 43"/>
                    <a:gd name="T87" fmla="*/ 9 h 13"/>
                    <a:gd name="T88" fmla="*/ 34 w 43"/>
                    <a:gd name="T89" fmla="*/ 11 h 13"/>
                    <a:gd name="T90" fmla="*/ 32 w 43"/>
                    <a:gd name="T91" fmla="*/ 11 h 13"/>
                    <a:gd name="T92" fmla="*/ 31 w 43"/>
                    <a:gd name="T93" fmla="*/ 11 h 13"/>
                    <a:gd name="T94" fmla="*/ 20 w 43"/>
                    <a:gd name="T95" fmla="*/ 11 h 13"/>
                    <a:gd name="T96" fmla="*/ 20 w 43"/>
                    <a:gd name="T97" fmla="*/ 11 h 13"/>
                    <a:gd name="T98" fmla="*/ 20 w 43"/>
                    <a:gd name="T99" fmla="*/ 11 h 13"/>
                    <a:gd name="T100" fmla="*/ 20 w 43"/>
                    <a:gd name="T101" fmla="*/ 13 h 13"/>
                    <a:gd name="T102" fmla="*/ 18 w 43"/>
                    <a:gd name="T103" fmla="*/ 13 h 13"/>
                    <a:gd name="T104" fmla="*/ 16 w 43"/>
                    <a:gd name="T105" fmla="*/ 13 h 13"/>
                    <a:gd name="T106" fmla="*/ 14 w 43"/>
                    <a:gd name="T107" fmla="*/ 13 h 13"/>
                    <a:gd name="T108" fmla="*/ 13 w 43"/>
                    <a:gd name="T109" fmla="*/ 13 h 13"/>
                    <a:gd name="T110" fmla="*/ 13 w 43"/>
                    <a:gd name="T111" fmla="*/ 11 h 13"/>
                    <a:gd name="T112" fmla="*/ 13 w 43"/>
                    <a:gd name="T113" fmla="*/ 11 h 13"/>
                    <a:gd name="T114" fmla="*/ 13 w 43"/>
                    <a:gd name="T115" fmla="*/ 11 h 13"/>
                    <a:gd name="T116" fmla="*/ 7 w 43"/>
                    <a:gd name="T117" fmla="*/ 11 h 13"/>
                    <a:gd name="T118" fmla="*/ 6 w 43"/>
                    <a:gd name="T119" fmla="*/ 9 h 13"/>
                    <a:gd name="T120" fmla="*/ 4 w 43"/>
                    <a:gd name="T121" fmla="*/ 9 h 13"/>
                    <a:gd name="T122" fmla="*/ 2 w 43"/>
                    <a:gd name="T123" fmla="*/ 7 h 13"/>
                    <a:gd name="T124" fmla="*/ 0 w 43"/>
                    <a:gd name="T125" fmla="*/ 5 h 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3"/>
                    <a:gd name="T190" fmla="*/ 0 h 13"/>
                    <a:gd name="T191" fmla="*/ 43 w 43"/>
                    <a:gd name="T192" fmla="*/ 13 h 1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3" h="13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5"/>
                      </a:lnTo>
                      <a:lnTo>
                        <a:pt x="31" y="5"/>
                      </a:lnTo>
                      <a:lnTo>
                        <a:pt x="32" y="5"/>
                      </a:lnTo>
                      <a:lnTo>
                        <a:pt x="34" y="5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3" y="5"/>
                      </a:lnTo>
                      <a:lnTo>
                        <a:pt x="43" y="7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36" y="9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1" y="11"/>
                      </a:ln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7" y="11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3" name="Freeform 741"/>
                <p:cNvSpPr>
                  <a:spLocks/>
                </p:cNvSpPr>
                <p:nvPr/>
              </p:nvSpPr>
              <p:spPr bwMode="auto">
                <a:xfrm>
                  <a:off x="3787" y="2887"/>
                  <a:ext cx="30" cy="12"/>
                </a:xfrm>
                <a:custGeom>
                  <a:avLst/>
                  <a:gdLst>
                    <a:gd name="T0" fmla="*/ 2 w 30"/>
                    <a:gd name="T1" fmla="*/ 12 h 12"/>
                    <a:gd name="T2" fmla="*/ 2 w 30"/>
                    <a:gd name="T3" fmla="*/ 6 h 12"/>
                    <a:gd name="T4" fmla="*/ 3 w 30"/>
                    <a:gd name="T5" fmla="*/ 6 h 12"/>
                    <a:gd name="T6" fmla="*/ 3 w 30"/>
                    <a:gd name="T7" fmla="*/ 6 h 12"/>
                    <a:gd name="T8" fmla="*/ 3 w 30"/>
                    <a:gd name="T9" fmla="*/ 6 h 12"/>
                    <a:gd name="T10" fmla="*/ 5 w 30"/>
                    <a:gd name="T11" fmla="*/ 6 h 12"/>
                    <a:gd name="T12" fmla="*/ 3 w 30"/>
                    <a:gd name="T13" fmla="*/ 6 h 12"/>
                    <a:gd name="T14" fmla="*/ 3 w 30"/>
                    <a:gd name="T15" fmla="*/ 6 h 12"/>
                    <a:gd name="T16" fmla="*/ 2 w 30"/>
                    <a:gd name="T17" fmla="*/ 4 h 12"/>
                    <a:gd name="T18" fmla="*/ 2 w 30"/>
                    <a:gd name="T19" fmla="*/ 4 h 12"/>
                    <a:gd name="T20" fmla="*/ 2 w 30"/>
                    <a:gd name="T21" fmla="*/ 4 h 12"/>
                    <a:gd name="T22" fmla="*/ 2 w 30"/>
                    <a:gd name="T23" fmla="*/ 4 h 12"/>
                    <a:gd name="T24" fmla="*/ 0 w 30"/>
                    <a:gd name="T25" fmla="*/ 4 h 12"/>
                    <a:gd name="T26" fmla="*/ 0 w 30"/>
                    <a:gd name="T27" fmla="*/ 2 h 12"/>
                    <a:gd name="T28" fmla="*/ 0 w 30"/>
                    <a:gd name="T29" fmla="*/ 2 h 12"/>
                    <a:gd name="T30" fmla="*/ 2 w 30"/>
                    <a:gd name="T31" fmla="*/ 2 h 12"/>
                    <a:gd name="T32" fmla="*/ 2 w 30"/>
                    <a:gd name="T33" fmla="*/ 0 h 12"/>
                    <a:gd name="T34" fmla="*/ 2 w 30"/>
                    <a:gd name="T35" fmla="*/ 0 h 12"/>
                    <a:gd name="T36" fmla="*/ 3 w 30"/>
                    <a:gd name="T37" fmla="*/ 0 h 12"/>
                    <a:gd name="T38" fmla="*/ 7 w 30"/>
                    <a:gd name="T39" fmla="*/ 0 h 12"/>
                    <a:gd name="T40" fmla="*/ 9 w 30"/>
                    <a:gd name="T41" fmla="*/ 0 h 12"/>
                    <a:gd name="T42" fmla="*/ 11 w 30"/>
                    <a:gd name="T43" fmla="*/ 2 h 12"/>
                    <a:gd name="T44" fmla="*/ 9 w 30"/>
                    <a:gd name="T45" fmla="*/ 2 h 12"/>
                    <a:gd name="T46" fmla="*/ 9 w 30"/>
                    <a:gd name="T47" fmla="*/ 2 h 12"/>
                    <a:gd name="T48" fmla="*/ 9 w 30"/>
                    <a:gd name="T49" fmla="*/ 2 h 12"/>
                    <a:gd name="T50" fmla="*/ 9 w 30"/>
                    <a:gd name="T51" fmla="*/ 4 h 12"/>
                    <a:gd name="T52" fmla="*/ 11 w 30"/>
                    <a:gd name="T53" fmla="*/ 4 h 12"/>
                    <a:gd name="T54" fmla="*/ 11 w 30"/>
                    <a:gd name="T55" fmla="*/ 4 h 12"/>
                    <a:gd name="T56" fmla="*/ 11 w 30"/>
                    <a:gd name="T57" fmla="*/ 4 h 12"/>
                    <a:gd name="T58" fmla="*/ 12 w 30"/>
                    <a:gd name="T59" fmla="*/ 6 h 12"/>
                    <a:gd name="T60" fmla="*/ 14 w 30"/>
                    <a:gd name="T61" fmla="*/ 6 h 12"/>
                    <a:gd name="T62" fmla="*/ 18 w 30"/>
                    <a:gd name="T63" fmla="*/ 6 h 12"/>
                    <a:gd name="T64" fmla="*/ 21 w 30"/>
                    <a:gd name="T65" fmla="*/ 6 h 12"/>
                    <a:gd name="T66" fmla="*/ 23 w 30"/>
                    <a:gd name="T67" fmla="*/ 6 h 12"/>
                    <a:gd name="T68" fmla="*/ 27 w 30"/>
                    <a:gd name="T69" fmla="*/ 6 h 12"/>
                    <a:gd name="T70" fmla="*/ 28 w 30"/>
                    <a:gd name="T71" fmla="*/ 6 h 12"/>
                    <a:gd name="T72" fmla="*/ 30 w 30"/>
                    <a:gd name="T73" fmla="*/ 6 h 12"/>
                    <a:gd name="T74" fmla="*/ 30 w 30"/>
                    <a:gd name="T75" fmla="*/ 12 h 12"/>
                    <a:gd name="T76" fmla="*/ 23 w 30"/>
                    <a:gd name="T77" fmla="*/ 12 h 12"/>
                    <a:gd name="T78" fmla="*/ 16 w 30"/>
                    <a:gd name="T79" fmla="*/ 12 h 12"/>
                    <a:gd name="T80" fmla="*/ 9 w 30"/>
                    <a:gd name="T81" fmla="*/ 12 h 12"/>
                    <a:gd name="T82" fmla="*/ 2 w 30"/>
                    <a:gd name="T83" fmla="*/ 12 h 1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12"/>
                    <a:gd name="T128" fmla="*/ 30 w 30"/>
                    <a:gd name="T129" fmla="*/ 12 h 1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12">
                      <a:moveTo>
                        <a:pt x="2" y="12"/>
                      </a:move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lnTo>
                        <a:pt x="23" y="12"/>
                      </a:lnTo>
                      <a:lnTo>
                        <a:pt x="16" y="12"/>
                      </a:lnTo>
                      <a:lnTo>
                        <a:pt x="9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4" name="Freeform 742"/>
                <p:cNvSpPr>
                  <a:spLocks noEditPoints="1"/>
                </p:cNvSpPr>
                <p:nvPr/>
              </p:nvSpPr>
              <p:spPr bwMode="auto">
                <a:xfrm>
                  <a:off x="3787" y="2858"/>
                  <a:ext cx="32" cy="17"/>
                </a:xfrm>
                <a:custGeom>
                  <a:avLst/>
                  <a:gdLst>
                    <a:gd name="T0" fmla="*/ 11 w 32"/>
                    <a:gd name="T1" fmla="*/ 15 h 17"/>
                    <a:gd name="T2" fmla="*/ 9 w 32"/>
                    <a:gd name="T3" fmla="*/ 17 h 17"/>
                    <a:gd name="T4" fmla="*/ 5 w 32"/>
                    <a:gd name="T5" fmla="*/ 17 h 17"/>
                    <a:gd name="T6" fmla="*/ 3 w 32"/>
                    <a:gd name="T7" fmla="*/ 15 h 17"/>
                    <a:gd name="T8" fmla="*/ 3 w 32"/>
                    <a:gd name="T9" fmla="*/ 15 h 17"/>
                    <a:gd name="T10" fmla="*/ 2 w 32"/>
                    <a:gd name="T11" fmla="*/ 15 h 17"/>
                    <a:gd name="T12" fmla="*/ 2 w 32"/>
                    <a:gd name="T13" fmla="*/ 12 h 17"/>
                    <a:gd name="T14" fmla="*/ 0 w 32"/>
                    <a:gd name="T15" fmla="*/ 10 h 17"/>
                    <a:gd name="T16" fmla="*/ 0 w 32"/>
                    <a:gd name="T17" fmla="*/ 10 h 17"/>
                    <a:gd name="T18" fmla="*/ 0 w 32"/>
                    <a:gd name="T19" fmla="*/ 6 h 17"/>
                    <a:gd name="T20" fmla="*/ 0 w 32"/>
                    <a:gd name="T21" fmla="*/ 6 h 17"/>
                    <a:gd name="T22" fmla="*/ 2 w 32"/>
                    <a:gd name="T23" fmla="*/ 4 h 17"/>
                    <a:gd name="T24" fmla="*/ 2 w 32"/>
                    <a:gd name="T25" fmla="*/ 2 h 17"/>
                    <a:gd name="T26" fmla="*/ 3 w 32"/>
                    <a:gd name="T27" fmla="*/ 0 h 17"/>
                    <a:gd name="T28" fmla="*/ 7 w 32"/>
                    <a:gd name="T29" fmla="*/ 0 h 17"/>
                    <a:gd name="T30" fmla="*/ 11 w 32"/>
                    <a:gd name="T31" fmla="*/ 0 h 17"/>
                    <a:gd name="T32" fmla="*/ 14 w 32"/>
                    <a:gd name="T33" fmla="*/ 0 h 17"/>
                    <a:gd name="T34" fmla="*/ 21 w 32"/>
                    <a:gd name="T35" fmla="*/ 0 h 17"/>
                    <a:gd name="T36" fmla="*/ 25 w 32"/>
                    <a:gd name="T37" fmla="*/ 0 h 17"/>
                    <a:gd name="T38" fmla="*/ 28 w 32"/>
                    <a:gd name="T39" fmla="*/ 0 h 17"/>
                    <a:gd name="T40" fmla="*/ 30 w 32"/>
                    <a:gd name="T41" fmla="*/ 0 h 17"/>
                    <a:gd name="T42" fmla="*/ 30 w 32"/>
                    <a:gd name="T43" fmla="*/ 0 h 17"/>
                    <a:gd name="T44" fmla="*/ 30 w 32"/>
                    <a:gd name="T45" fmla="*/ 2 h 17"/>
                    <a:gd name="T46" fmla="*/ 30 w 32"/>
                    <a:gd name="T47" fmla="*/ 4 h 17"/>
                    <a:gd name="T48" fmla="*/ 28 w 32"/>
                    <a:gd name="T49" fmla="*/ 4 h 17"/>
                    <a:gd name="T50" fmla="*/ 28 w 32"/>
                    <a:gd name="T51" fmla="*/ 6 h 17"/>
                    <a:gd name="T52" fmla="*/ 27 w 32"/>
                    <a:gd name="T53" fmla="*/ 6 h 17"/>
                    <a:gd name="T54" fmla="*/ 30 w 32"/>
                    <a:gd name="T55" fmla="*/ 6 h 17"/>
                    <a:gd name="T56" fmla="*/ 30 w 32"/>
                    <a:gd name="T57" fmla="*/ 8 h 17"/>
                    <a:gd name="T58" fmla="*/ 32 w 32"/>
                    <a:gd name="T59" fmla="*/ 10 h 17"/>
                    <a:gd name="T60" fmla="*/ 32 w 32"/>
                    <a:gd name="T61" fmla="*/ 12 h 17"/>
                    <a:gd name="T62" fmla="*/ 28 w 32"/>
                    <a:gd name="T63" fmla="*/ 17 h 17"/>
                    <a:gd name="T64" fmla="*/ 18 w 32"/>
                    <a:gd name="T65" fmla="*/ 17 h 17"/>
                    <a:gd name="T66" fmla="*/ 16 w 32"/>
                    <a:gd name="T67" fmla="*/ 15 h 17"/>
                    <a:gd name="T68" fmla="*/ 14 w 32"/>
                    <a:gd name="T69" fmla="*/ 12 h 17"/>
                    <a:gd name="T70" fmla="*/ 12 w 32"/>
                    <a:gd name="T71" fmla="*/ 10 h 17"/>
                    <a:gd name="T72" fmla="*/ 12 w 32"/>
                    <a:gd name="T73" fmla="*/ 8 h 17"/>
                    <a:gd name="T74" fmla="*/ 12 w 32"/>
                    <a:gd name="T75" fmla="*/ 6 h 17"/>
                    <a:gd name="T76" fmla="*/ 11 w 32"/>
                    <a:gd name="T77" fmla="*/ 6 h 17"/>
                    <a:gd name="T78" fmla="*/ 9 w 32"/>
                    <a:gd name="T79" fmla="*/ 6 h 17"/>
                    <a:gd name="T80" fmla="*/ 7 w 32"/>
                    <a:gd name="T81" fmla="*/ 6 h 17"/>
                    <a:gd name="T82" fmla="*/ 7 w 32"/>
                    <a:gd name="T83" fmla="*/ 6 h 17"/>
                    <a:gd name="T84" fmla="*/ 7 w 32"/>
                    <a:gd name="T85" fmla="*/ 8 h 17"/>
                    <a:gd name="T86" fmla="*/ 7 w 32"/>
                    <a:gd name="T87" fmla="*/ 10 h 17"/>
                    <a:gd name="T88" fmla="*/ 9 w 32"/>
                    <a:gd name="T89" fmla="*/ 10 h 17"/>
                    <a:gd name="T90" fmla="*/ 11 w 32"/>
                    <a:gd name="T91" fmla="*/ 10 h 17"/>
                    <a:gd name="T92" fmla="*/ 16 w 32"/>
                    <a:gd name="T93" fmla="*/ 6 h 17"/>
                    <a:gd name="T94" fmla="*/ 18 w 32"/>
                    <a:gd name="T95" fmla="*/ 8 h 17"/>
                    <a:gd name="T96" fmla="*/ 18 w 32"/>
                    <a:gd name="T97" fmla="*/ 8 h 17"/>
                    <a:gd name="T98" fmla="*/ 20 w 32"/>
                    <a:gd name="T99" fmla="*/ 10 h 17"/>
                    <a:gd name="T100" fmla="*/ 21 w 32"/>
                    <a:gd name="T101" fmla="*/ 10 h 17"/>
                    <a:gd name="T102" fmla="*/ 21 w 32"/>
                    <a:gd name="T103" fmla="*/ 10 h 17"/>
                    <a:gd name="T104" fmla="*/ 23 w 32"/>
                    <a:gd name="T105" fmla="*/ 10 h 17"/>
                    <a:gd name="T106" fmla="*/ 25 w 32"/>
                    <a:gd name="T107" fmla="*/ 10 h 17"/>
                    <a:gd name="T108" fmla="*/ 25 w 32"/>
                    <a:gd name="T109" fmla="*/ 10 h 17"/>
                    <a:gd name="T110" fmla="*/ 25 w 32"/>
                    <a:gd name="T111" fmla="*/ 8 h 17"/>
                    <a:gd name="T112" fmla="*/ 23 w 32"/>
                    <a:gd name="T113" fmla="*/ 6 h 17"/>
                    <a:gd name="T114" fmla="*/ 21 w 32"/>
                    <a:gd name="T115" fmla="*/ 6 h 17"/>
                    <a:gd name="T116" fmla="*/ 20 w 32"/>
                    <a:gd name="T117" fmla="*/ 6 h 17"/>
                    <a:gd name="T118" fmla="*/ 18 w 32"/>
                    <a:gd name="T119" fmla="*/ 6 h 17"/>
                    <a:gd name="T120" fmla="*/ 16 w 32"/>
                    <a:gd name="T121" fmla="*/ 6 h 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2"/>
                    <a:gd name="T184" fmla="*/ 0 h 17"/>
                    <a:gd name="T185" fmla="*/ 32 w 32"/>
                    <a:gd name="T186" fmla="*/ 17 h 1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2" h="17">
                      <a:moveTo>
                        <a:pt x="11" y="10"/>
                      </a:moveTo>
                      <a:lnTo>
                        <a:pt x="11" y="15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5"/>
                      </a:lnTo>
                      <a:lnTo>
                        <a:pt x="28" y="17"/>
                      </a:lnTo>
                      <a:lnTo>
                        <a:pt x="23" y="17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close/>
                      <a:moveTo>
                        <a:pt x="16" y="6"/>
                      </a:move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5" name="Freeform 743"/>
                <p:cNvSpPr>
                  <a:spLocks noEditPoints="1"/>
                </p:cNvSpPr>
                <p:nvPr/>
              </p:nvSpPr>
              <p:spPr bwMode="auto">
                <a:xfrm>
                  <a:off x="3776" y="2823"/>
                  <a:ext cx="43" cy="17"/>
                </a:xfrm>
                <a:custGeom>
                  <a:avLst/>
                  <a:gdLst>
                    <a:gd name="T0" fmla="*/ 22 w 43"/>
                    <a:gd name="T1" fmla="*/ 0 h 17"/>
                    <a:gd name="T2" fmla="*/ 41 w 43"/>
                    <a:gd name="T3" fmla="*/ 0 h 17"/>
                    <a:gd name="T4" fmla="*/ 39 w 43"/>
                    <a:gd name="T5" fmla="*/ 7 h 17"/>
                    <a:gd name="T6" fmla="*/ 39 w 43"/>
                    <a:gd name="T7" fmla="*/ 7 h 17"/>
                    <a:gd name="T8" fmla="*/ 39 w 43"/>
                    <a:gd name="T9" fmla="*/ 7 h 17"/>
                    <a:gd name="T10" fmla="*/ 41 w 43"/>
                    <a:gd name="T11" fmla="*/ 9 h 17"/>
                    <a:gd name="T12" fmla="*/ 43 w 43"/>
                    <a:gd name="T13" fmla="*/ 11 h 17"/>
                    <a:gd name="T14" fmla="*/ 43 w 43"/>
                    <a:gd name="T15" fmla="*/ 11 h 17"/>
                    <a:gd name="T16" fmla="*/ 41 w 43"/>
                    <a:gd name="T17" fmla="*/ 13 h 17"/>
                    <a:gd name="T18" fmla="*/ 38 w 43"/>
                    <a:gd name="T19" fmla="*/ 15 h 17"/>
                    <a:gd name="T20" fmla="*/ 32 w 43"/>
                    <a:gd name="T21" fmla="*/ 17 h 17"/>
                    <a:gd name="T22" fmla="*/ 23 w 43"/>
                    <a:gd name="T23" fmla="*/ 17 h 17"/>
                    <a:gd name="T24" fmla="*/ 18 w 43"/>
                    <a:gd name="T25" fmla="*/ 17 h 17"/>
                    <a:gd name="T26" fmla="*/ 13 w 43"/>
                    <a:gd name="T27" fmla="*/ 15 h 17"/>
                    <a:gd name="T28" fmla="*/ 11 w 43"/>
                    <a:gd name="T29" fmla="*/ 13 h 17"/>
                    <a:gd name="T30" fmla="*/ 11 w 43"/>
                    <a:gd name="T31" fmla="*/ 11 h 17"/>
                    <a:gd name="T32" fmla="*/ 11 w 43"/>
                    <a:gd name="T33" fmla="*/ 9 h 17"/>
                    <a:gd name="T34" fmla="*/ 13 w 43"/>
                    <a:gd name="T35" fmla="*/ 7 h 17"/>
                    <a:gd name="T36" fmla="*/ 14 w 43"/>
                    <a:gd name="T37" fmla="*/ 7 h 17"/>
                    <a:gd name="T38" fmla="*/ 11 w 43"/>
                    <a:gd name="T39" fmla="*/ 7 h 17"/>
                    <a:gd name="T40" fmla="*/ 0 w 43"/>
                    <a:gd name="T41" fmla="*/ 7 h 17"/>
                    <a:gd name="T42" fmla="*/ 0 w 43"/>
                    <a:gd name="T43" fmla="*/ 0 h 17"/>
                    <a:gd name="T44" fmla="*/ 22 w 43"/>
                    <a:gd name="T45" fmla="*/ 7 h 17"/>
                    <a:gd name="T46" fmla="*/ 20 w 43"/>
                    <a:gd name="T47" fmla="*/ 9 h 17"/>
                    <a:gd name="T48" fmla="*/ 20 w 43"/>
                    <a:gd name="T49" fmla="*/ 9 h 17"/>
                    <a:gd name="T50" fmla="*/ 20 w 43"/>
                    <a:gd name="T51" fmla="*/ 11 h 17"/>
                    <a:gd name="T52" fmla="*/ 22 w 43"/>
                    <a:gd name="T53" fmla="*/ 11 h 17"/>
                    <a:gd name="T54" fmla="*/ 32 w 43"/>
                    <a:gd name="T55" fmla="*/ 11 h 17"/>
                    <a:gd name="T56" fmla="*/ 34 w 43"/>
                    <a:gd name="T57" fmla="*/ 11 h 17"/>
                    <a:gd name="T58" fmla="*/ 34 w 43"/>
                    <a:gd name="T59" fmla="*/ 9 h 17"/>
                    <a:gd name="T60" fmla="*/ 34 w 43"/>
                    <a:gd name="T61" fmla="*/ 9 h 17"/>
                    <a:gd name="T62" fmla="*/ 32 w 43"/>
                    <a:gd name="T63" fmla="*/ 7 h 17"/>
                    <a:gd name="T64" fmla="*/ 27 w 43"/>
                    <a:gd name="T65" fmla="*/ 7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17"/>
                    <a:gd name="T101" fmla="*/ 43 w 43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17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7"/>
                      </a:lnTo>
                      <a:lnTo>
                        <a:pt x="39" y="7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1" y="13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6" y="17"/>
                      </a:lnTo>
                      <a:lnTo>
                        <a:pt x="32" y="17"/>
                      </a:lnTo>
                      <a:lnTo>
                        <a:pt x="27" y="17"/>
                      </a:lnTo>
                      <a:lnTo>
                        <a:pt x="23" y="17"/>
                      </a:lnTo>
                      <a:lnTo>
                        <a:pt x="20" y="17"/>
                      </a:lnTo>
                      <a:lnTo>
                        <a:pt x="18" y="17"/>
                      </a:lnTo>
                      <a:lnTo>
                        <a:pt x="14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11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27" y="7"/>
                      </a:moveTo>
                      <a:lnTo>
                        <a:pt x="22" y="7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22" y="11"/>
                      </a:lnTo>
                      <a:lnTo>
                        <a:pt x="27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4" y="9"/>
                      </a:lnTo>
                      <a:lnTo>
                        <a:pt x="34" y="7"/>
                      </a:lnTo>
                      <a:lnTo>
                        <a:pt x="32" y="7"/>
                      </a:lnTo>
                      <a:lnTo>
                        <a:pt x="2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6" name="Freeform 744"/>
                <p:cNvSpPr>
                  <a:spLocks noEditPoints="1"/>
                </p:cNvSpPr>
                <p:nvPr/>
              </p:nvSpPr>
              <p:spPr bwMode="auto">
                <a:xfrm>
                  <a:off x="3787" y="2787"/>
                  <a:ext cx="32" cy="18"/>
                </a:xfrm>
                <a:custGeom>
                  <a:avLst/>
                  <a:gdLst>
                    <a:gd name="T0" fmla="*/ 20 w 32"/>
                    <a:gd name="T1" fmla="*/ 12 h 18"/>
                    <a:gd name="T2" fmla="*/ 21 w 32"/>
                    <a:gd name="T3" fmla="*/ 12 h 18"/>
                    <a:gd name="T4" fmla="*/ 23 w 32"/>
                    <a:gd name="T5" fmla="*/ 12 h 18"/>
                    <a:gd name="T6" fmla="*/ 25 w 32"/>
                    <a:gd name="T7" fmla="*/ 12 h 18"/>
                    <a:gd name="T8" fmla="*/ 25 w 32"/>
                    <a:gd name="T9" fmla="*/ 10 h 18"/>
                    <a:gd name="T10" fmla="*/ 25 w 32"/>
                    <a:gd name="T11" fmla="*/ 8 h 18"/>
                    <a:gd name="T12" fmla="*/ 23 w 32"/>
                    <a:gd name="T13" fmla="*/ 8 h 18"/>
                    <a:gd name="T14" fmla="*/ 23 w 32"/>
                    <a:gd name="T15" fmla="*/ 8 h 18"/>
                    <a:gd name="T16" fmla="*/ 23 w 32"/>
                    <a:gd name="T17" fmla="*/ 4 h 18"/>
                    <a:gd name="T18" fmla="*/ 23 w 32"/>
                    <a:gd name="T19" fmla="*/ 2 h 18"/>
                    <a:gd name="T20" fmla="*/ 25 w 32"/>
                    <a:gd name="T21" fmla="*/ 2 h 18"/>
                    <a:gd name="T22" fmla="*/ 28 w 32"/>
                    <a:gd name="T23" fmla="*/ 2 h 18"/>
                    <a:gd name="T24" fmla="*/ 30 w 32"/>
                    <a:gd name="T25" fmla="*/ 6 h 18"/>
                    <a:gd name="T26" fmla="*/ 32 w 32"/>
                    <a:gd name="T27" fmla="*/ 8 h 18"/>
                    <a:gd name="T28" fmla="*/ 32 w 32"/>
                    <a:gd name="T29" fmla="*/ 12 h 18"/>
                    <a:gd name="T30" fmla="*/ 30 w 32"/>
                    <a:gd name="T31" fmla="*/ 14 h 18"/>
                    <a:gd name="T32" fmla="*/ 28 w 32"/>
                    <a:gd name="T33" fmla="*/ 16 h 18"/>
                    <a:gd name="T34" fmla="*/ 27 w 32"/>
                    <a:gd name="T35" fmla="*/ 16 h 18"/>
                    <a:gd name="T36" fmla="*/ 23 w 32"/>
                    <a:gd name="T37" fmla="*/ 18 h 18"/>
                    <a:gd name="T38" fmla="*/ 18 w 32"/>
                    <a:gd name="T39" fmla="*/ 18 h 18"/>
                    <a:gd name="T40" fmla="*/ 12 w 32"/>
                    <a:gd name="T41" fmla="*/ 18 h 18"/>
                    <a:gd name="T42" fmla="*/ 7 w 32"/>
                    <a:gd name="T43" fmla="*/ 18 h 18"/>
                    <a:gd name="T44" fmla="*/ 3 w 32"/>
                    <a:gd name="T45" fmla="*/ 14 h 18"/>
                    <a:gd name="T46" fmla="*/ 0 w 32"/>
                    <a:gd name="T47" fmla="*/ 12 h 18"/>
                    <a:gd name="T48" fmla="*/ 0 w 32"/>
                    <a:gd name="T49" fmla="*/ 8 h 18"/>
                    <a:gd name="T50" fmla="*/ 2 w 32"/>
                    <a:gd name="T51" fmla="*/ 6 h 18"/>
                    <a:gd name="T52" fmla="*/ 3 w 32"/>
                    <a:gd name="T53" fmla="*/ 4 h 18"/>
                    <a:gd name="T54" fmla="*/ 5 w 32"/>
                    <a:gd name="T55" fmla="*/ 2 h 18"/>
                    <a:gd name="T56" fmla="*/ 11 w 32"/>
                    <a:gd name="T57" fmla="*/ 2 h 18"/>
                    <a:gd name="T58" fmla="*/ 16 w 32"/>
                    <a:gd name="T59" fmla="*/ 0 h 18"/>
                    <a:gd name="T60" fmla="*/ 18 w 32"/>
                    <a:gd name="T61" fmla="*/ 0 h 18"/>
                    <a:gd name="T62" fmla="*/ 20 w 32"/>
                    <a:gd name="T63" fmla="*/ 0 h 18"/>
                    <a:gd name="T64" fmla="*/ 12 w 32"/>
                    <a:gd name="T65" fmla="*/ 6 h 18"/>
                    <a:gd name="T66" fmla="*/ 11 w 32"/>
                    <a:gd name="T67" fmla="*/ 8 h 18"/>
                    <a:gd name="T68" fmla="*/ 9 w 32"/>
                    <a:gd name="T69" fmla="*/ 8 h 18"/>
                    <a:gd name="T70" fmla="*/ 7 w 32"/>
                    <a:gd name="T71" fmla="*/ 8 h 18"/>
                    <a:gd name="T72" fmla="*/ 7 w 32"/>
                    <a:gd name="T73" fmla="*/ 10 h 18"/>
                    <a:gd name="T74" fmla="*/ 7 w 32"/>
                    <a:gd name="T75" fmla="*/ 12 h 18"/>
                    <a:gd name="T76" fmla="*/ 9 w 32"/>
                    <a:gd name="T77" fmla="*/ 12 h 18"/>
                    <a:gd name="T78" fmla="*/ 11 w 32"/>
                    <a:gd name="T79" fmla="*/ 12 h 18"/>
                    <a:gd name="T80" fmla="*/ 12 w 32"/>
                    <a:gd name="T81" fmla="*/ 12 h 18"/>
                    <a:gd name="T82" fmla="*/ 12 w 32"/>
                    <a:gd name="T83" fmla="*/ 6 h 1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"/>
                    <a:gd name="T127" fmla="*/ 0 h 18"/>
                    <a:gd name="T128" fmla="*/ 32 w 32"/>
                    <a:gd name="T129" fmla="*/ 18 h 1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" h="18">
                      <a:moveTo>
                        <a:pt x="20" y="0"/>
                      </a:move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0" y="14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2" y="18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2" y="6"/>
                      </a:move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7" name="Freeform 745"/>
                <p:cNvSpPr>
                  <a:spLocks/>
                </p:cNvSpPr>
                <p:nvPr/>
              </p:nvSpPr>
              <p:spPr bwMode="auto">
                <a:xfrm>
                  <a:off x="3787" y="2752"/>
                  <a:ext cx="32" cy="18"/>
                </a:xfrm>
                <a:custGeom>
                  <a:avLst/>
                  <a:gdLst>
                    <a:gd name="T0" fmla="*/ 20 w 32"/>
                    <a:gd name="T1" fmla="*/ 0 h 18"/>
                    <a:gd name="T2" fmla="*/ 23 w 32"/>
                    <a:gd name="T3" fmla="*/ 2 h 18"/>
                    <a:gd name="T4" fmla="*/ 27 w 32"/>
                    <a:gd name="T5" fmla="*/ 2 h 18"/>
                    <a:gd name="T6" fmla="*/ 28 w 32"/>
                    <a:gd name="T7" fmla="*/ 4 h 18"/>
                    <a:gd name="T8" fmla="*/ 30 w 32"/>
                    <a:gd name="T9" fmla="*/ 4 h 18"/>
                    <a:gd name="T10" fmla="*/ 32 w 32"/>
                    <a:gd name="T11" fmla="*/ 6 h 18"/>
                    <a:gd name="T12" fmla="*/ 32 w 32"/>
                    <a:gd name="T13" fmla="*/ 8 h 18"/>
                    <a:gd name="T14" fmla="*/ 32 w 32"/>
                    <a:gd name="T15" fmla="*/ 10 h 18"/>
                    <a:gd name="T16" fmla="*/ 30 w 32"/>
                    <a:gd name="T17" fmla="*/ 12 h 18"/>
                    <a:gd name="T18" fmla="*/ 30 w 32"/>
                    <a:gd name="T19" fmla="*/ 14 h 18"/>
                    <a:gd name="T20" fmla="*/ 28 w 32"/>
                    <a:gd name="T21" fmla="*/ 16 h 18"/>
                    <a:gd name="T22" fmla="*/ 25 w 32"/>
                    <a:gd name="T23" fmla="*/ 16 h 18"/>
                    <a:gd name="T24" fmla="*/ 20 w 32"/>
                    <a:gd name="T25" fmla="*/ 18 h 18"/>
                    <a:gd name="T26" fmla="*/ 16 w 32"/>
                    <a:gd name="T27" fmla="*/ 18 h 18"/>
                    <a:gd name="T28" fmla="*/ 12 w 32"/>
                    <a:gd name="T29" fmla="*/ 18 h 18"/>
                    <a:gd name="T30" fmla="*/ 7 w 32"/>
                    <a:gd name="T31" fmla="*/ 16 h 18"/>
                    <a:gd name="T32" fmla="*/ 5 w 32"/>
                    <a:gd name="T33" fmla="*/ 16 h 18"/>
                    <a:gd name="T34" fmla="*/ 3 w 32"/>
                    <a:gd name="T35" fmla="*/ 14 h 18"/>
                    <a:gd name="T36" fmla="*/ 2 w 32"/>
                    <a:gd name="T37" fmla="*/ 14 h 18"/>
                    <a:gd name="T38" fmla="*/ 2 w 32"/>
                    <a:gd name="T39" fmla="*/ 12 h 18"/>
                    <a:gd name="T40" fmla="*/ 0 w 32"/>
                    <a:gd name="T41" fmla="*/ 10 h 18"/>
                    <a:gd name="T42" fmla="*/ 0 w 32"/>
                    <a:gd name="T43" fmla="*/ 8 h 18"/>
                    <a:gd name="T44" fmla="*/ 2 w 32"/>
                    <a:gd name="T45" fmla="*/ 4 h 18"/>
                    <a:gd name="T46" fmla="*/ 5 w 32"/>
                    <a:gd name="T47" fmla="*/ 2 h 18"/>
                    <a:gd name="T48" fmla="*/ 9 w 32"/>
                    <a:gd name="T49" fmla="*/ 2 h 18"/>
                    <a:gd name="T50" fmla="*/ 11 w 32"/>
                    <a:gd name="T51" fmla="*/ 2 h 18"/>
                    <a:gd name="T52" fmla="*/ 12 w 32"/>
                    <a:gd name="T53" fmla="*/ 4 h 18"/>
                    <a:gd name="T54" fmla="*/ 11 w 32"/>
                    <a:gd name="T55" fmla="*/ 6 h 18"/>
                    <a:gd name="T56" fmla="*/ 11 w 32"/>
                    <a:gd name="T57" fmla="*/ 6 h 18"/>
                    <a:gd name="T58" fmla="*/ 9 w 32"/>
                    <a:gd name="T59" fmla="*/ 8 h 18"/>
                    <a:gd name="T60" fmla="*/ 9 w 32"/>
                    <a:gd name="T61" fmla="*/ 10 h 18"/>
                    <a:gd name="T62" fmla="*/ 9 w 32"/>
                    <a:gd name="T63" fmla="*/ 10 h 18"/>
                    <a:gd name="T64" fmla="*/ 16 w 32"/>
                    <a:gd name="T65" fmla="*/ 12 h 18"/>
                    <a:gd name="T66" fmla="*/ 20 w 32"/>
                    <a:gd name="T67" fmla="*/ 12 h 18"/>
                    <a:gd name="T68" fmla="*/ 21 w 32"/>
                    <a:gd name="T69" fmla="*/ 12 h 18"/>
                    <a:gd name="T70" fmla="*/ 23 w 32"/>
                    <a:gd name="T71" fmla="*/ 10 h 18"/>
                    <a:gd name="T72" fmla="*/ 23 w 32"/>
                    <a:gd name="T73" fmla="*/ 8 h 18"/>
                    <a:gd name="T74" fmla="*/ 23 w 32"/>
                    <a:gd name="T75" fmla="*/ 8 h 18"/>
                    <a:gd name="T76" fmla="*/ 21 w 32"/>
                    <a:gd name="T77" fmla="*/ 6 h 18"/>
                    <a:gd name="T78" fmla="*/ 20 w 32"/>
                    <a:gd name="T79" fmla="*/ 6 h 1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18"/>
                    <a:gd name="T122" fmla="*/ 32 w 32"/>
                    <a:gd name="T123" fmla="*/ 18 h 1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18">
                      <a:moveTo>
                        <a:pt x="20" y="6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9" y="18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8" name="Freeform 746"/>
                <p:cNvSpPr>
                  <a:spLocks noEditPoints="1"/>
                </p:cNvSpPr>
                <p:nvPr/>
              </p:nvSpPr>
              <p:spPr bwMode="auto">
                <a:xfrm>
                  <a:off x="3787" y="2717"/>
                  <a:ext cx="32" cy="18"/>
                </a:xfrm>
                <a:custGeom>
                  <a:avLst/>
                  <a:gdLst>
                    <a:gd name="T0" fmla="*/ 11 w 32"/>
                    <a:gd name="T1" fmla="*/ 16 h 18"/>
                    <a:gd name="T2" fmla="*/ 7 w 32"/>
                    <a:gd name="T3" fmla="*/ 18 h 18"/>
                    <a:gd name="T4" fmla="*/ 3 w 32"/>
                    <a:gd name="T5" fmla="*/ 16 h 18"/>
                    <a:gd name="T6" fmla="*/ 2 w 32"/>
                    <a:gd name="T7" fmla="*/ 14 h 18"/>
                    <a:gd name="T8" fmla="*/ 2 w 32"/>
                    <a:gd name="T9" fmla="*/ 12 h 18"/>
                    <a:gd name="T10" fmla="*/ 0 w 32"/>
                    <a:gd name="T11" fmla="*/ 10 h 18"/>
                    <a:gd name="T12" fmla="*/ 0 w 32"/>
                    <a:gd name="T13" fmla="*/ 6 h 18"/>
                    <a:gd name="T14" fmla="*/ 2 w 32"/>
                    <a:gd name="T15" fmla="*/ 4 h 18"/>
                    <a:gd name="T16" fmla="*/ 3 w 32"/>
                    <a:gd name="T17" fmla="*/ 2 h 18"/>
                    <a:gd name="T18" fmla="*/ 9 w 32"/>
                    <a:gd name="T19" fmla="*/ 2 h 18"/>
                    <a:gd name="T20" fmla="*/ 14 w 32"/>
                    <a:gd name="T21" fmla="*/ 2 h 18"/>
                    <a:gd name="T22" fmla="*/ 25 w 32"/>
                    <a:gd name="T23" fmla="*/ 2 h 18"/>
                    <a:gd name="T24" fmla="*/ 27 w 32"/>
                    <a:gd name="T25" fmla="*/ 2 h 18"/>
                    <a:gd name="T26" fmla="*/ 30 w 32"/>
                    <a:gd name="T27" fmla="*/ 0 h 18"/>
                    <a:gd name="T28" fmla="*/ 30 w 32"/>
                    <a:gd name="T29" fmla="*/ 6 h 18"/>
                    <a:gd name="T30" fmla="*/ 28 w 32"/>
                    <a:gd name="T31" fmla="*/ 6 h 18"/>
                    <a:gd name="T32" fmla="*/ 28 w 32"/>
                    <a:gd name="T33" fmla="*/ 6 h 18"/>
                    <a:gd name="T34" fmla="*/ 28 w 32"/>
                    <a:gd name="T35" fmla="*/ 8 h 18"/>
                    <a:gd name="T36" fmla="*/ 30 w 32"/>
                    <a:gd name="T37" fmla="*/ 10 h 18"/>
                    <a:gd name="T38" fmla="*/ 32 w 32"/>
                    <a:gd name="T39" fmla="*/ 12 h 18"/>
                    <a:gd name="T40" fmla="*/ 30 w 32"/>
                    <a:gd name="T41" fmla="*/ 16 h 18"/>
                    <a:gd name="T42" fmla="*/ 27 w 32"/>
                    <a:gd name="T43" fmla="*/ 18 h 18"/>
                    <a:gd name="T44" fmla="*/ 20 w 32"/>
                    <a:gd name="T45" fmla="*/ 18 h 18"/>
                    <a:gd name="T46" fmla="*/ 16 w 32"/>
                    <a:gd name="T47" fmla="*/ 16 h 18"/>
                    <a:gd name="T48" fmla="*/ 12 w 32"/>
                    <a:gd name="T49" fmla="*/ 12 h 18"/>
                    <a:gd name="T50" fmla="*/ 12 w 32"/>
                    <a:gd name="T51" fmla="*/ 8 h 18"/>
                    <a:gd name="T52" fmla="*/ 11 w 32"/>
                    <a:gd name="T53" fmla="*/ 8 h 18"/>
                    <a:gd name="T54" fmla="*/ 9 w 32"/>
                    <a:gd name="T55" fmla="*/ 6 h 18"/>
                    <a:gd name="T56" fmla="*/ 7 w 32"/>
                    <a:gd name="T57" fmla="*/ 8 h 18"/>
                    <a:gd name="T58" fmla="*/ 7 w 32"/>
                    <a:gd name="T59" fmla="*/ 10 h 18"/>
                    <a:gd name="T60" fmla="*/ 9 w 32"/>
                    <a:gd name="T61" fmla="*/ 10 h 18"/>
                    <a:gd name="T62" fmla="*/ 9 w 32"/>
                    <a:gd name="T63" fmla="*/ 12 h 18"/>
                    <a:gd name="T64" fmla="*/ 16 w 32"/>
                    <a:gd name="T65" fmla="*/ 6 h 18"/>
                    <a:gd name="T66" fmla="*/ 18 w 32"/>
                    <a:gd name="T67" fmla="*/ 8 h 18"/>
                    <a:gd name="T68" fmla="*/ 20 w 32"/>
                    <a:gd name="T69" fmla="*/ 12 h 18"/>
                    <a:gd name="T70" fmla="*/ 21 w 32"/>
                    <a:gd name="T71" fmla="*/ 12 h 18"/>
                    <a:gd name="T72" fmla="*/ 23 w 32"/>
                    <a:gd name="T73" fmla="*/ 12 h 18"/>
                    <a:gd name="T74" fmla="*/ 25 w 32"/>
                    <a:gd name="T75" fmla="*/ 12 h 18"/>
                    <a:gd name="T76" fmla="*/ 25 w 32"/>
                    <a:gd name="T77" fmla="*/ 10 h 18"/>
                    <a:gd name="T78" fmla="*/ 25 w 32"/>
                    <a:gd name="T79" fmla="*/ 10 h 18"/>
                    <a:gd name="T80" fmla="*/ 23 w 32"/>
                    <a:gd name="T81" fmla="*/ 8 h 18"/>
                    <a:gd name="T82" fmla="*/ 21 w 32"/>
                    <a:gd name="T83" fmla="*/ 8 h 18"/>
                    <a:gd name="T84" fmla="*/ 18 w 32"/>
                    <a:gd name="T85" fmla="*/ 6 h 18"/>
                    <a:gd name="T86" fmla="*/ 16 w 32"/>
                    <a:gd name="T87" fmla="*/ 6 h 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"/>
                    <a:gd name="T133" fmla="*/ 0 h 18"/>
                    <a:gd name="T134" fmla="*/ 32 w 32"/>
                    <a:gd name="T135" fmla="*/ 18 h 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" h="18">
                      <a:moveTo>
                        <a:pt x="11" y="12"/>
                      </a:moveTo>
                      <a:lnTo>
                        <a:pt x="11" y="16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7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close/>
                      <a:moveTo>
                        <a:pt x="16" y="6"/>
                      </a:move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9" name="Freeform 747"/>
                <p:cNvSpPr>
                  <a:spLocks/>
                </p:cNvSpPr>
                <p:nvPr/>
              </p:nvSpPr>
              <p:spPr bwMode="auto">
                <a:xfrm>
                  <a:off x="3787" y="2682"/>
                  <a:ext cx="30" cy="16"/>
                </a:xfrm>
                <a:custGeom>
                  <a:avLst/>
                  <a:gdLst>
                    <a:gd name="T0" fmla="*/ 2 w 30"/>
                    <a:gd name="T1" fmla="*/ 16 h 16"/>
                    <a:gd name="T2" fmla="*/ 2 w 30"/>
                    <a:gd name="T3" fmla="*/ 16 h 16"/>
                    <a:gd name="T4" fmla="*/ 2 w 30"/>
                    <a:gd name="T5" fmla="*/ 14 h 16"/>
                    <a:gd name="T6" fmla="*/ 2 w 30"/>
                    <a:gd name="T7" fmla="*/ 12 h 16"/>
                    <a:gd name="T8" fmla="*/ 3 w 30"/>
                    <a:gd name="T9" fmla="*/ 12 h 16"/>
                    <a:gd name="T10" fmla="*/ 3 w 30"/>
                    <a:gd name="T11" fmla="*/ 12 h 16"/>
                    <a:gd name="T12" fmla="*/ 3 w 30"/>
                    <a:gd name="T13" fmla="*/ 12 h 16"/>
                    <a:gd name="T14" fmla="*/ 5 w 30"/>
                    <a:gd name="T15" fmla="*/ 12 h 16"/>
                    <a:gd name="T16" fmla="*/ 3 w 30"/>
                    <a:gd name="T17" fmla="*/ 10 h 16"/>
                    <a:gd name="T18" fmla="*/ 3 w 30"/>
                    <a:gd name="T19" fmla="*/ 10 h 16"/>
                    <a:gd name="T20" fmla="*/ 2 w 30"/>
                    <a:gd name="T21" fmla="*/ 10 h 16"/>
                    <a:gd name="T22" fmla="*/ 2 w 30"/>
                    <a:gd name="T23" fmla="*/ 10 h 16"/>
                    <a:gd name="T24" fmla="*/ 2 w 30"/>
                    <a:gd name="T25" fmla="*/ 8 h 16"/>
                    <a:gd name="T26" fmla="*/ 2 w 30"/>
                    <a:gd name="T27" fmla="*/ 8 h 16"/>
                    <a:gd name="T28" fmla="*/ 0 w 30"/>
                    <a:gd name="T29" fmla="*/ 8 h 16"/>
                    <a:gd name="T30" fmla="*/ 0 w 30"/>
                    <a:gd name="T31" fmla="*/ 6 h 16"/>
                    <a:gd name="T32" fmla="*/ 0 w 30"/>
                    <a:gd name="T33" fmla="*/ 4 h 16"/>
                    <a:gd name="T34" fmla="*/ 2 w 30"/>
                    <a:gd name="T35" fmla="*/ 4 h 16"/>
                    <a:gd name="T36" fmla="*/ 2 w 30"/>
                    <a:gd name="T37" fmla="*/ 4 h 16"/>
                    <a:gd name="T38" fmla="*/ 3 w 30"/>
                    <a:gd name="T39" fmla="*/ 2 h 16"/>
                    <a:gd name="T40" fmla="*/ 5 w 30"/>
                    <a:gd name="T41" fmla="*/ 2 h 16"/>
                    <a:gd name="T42" fmla="*/ 7 w 30"/>
                    <a:gd name="T43" fmla="*/ 2 h 16"/>
                    <a:gd name="T44" fmla="*/ 11 w 30"/>
                    <a:gd name="T45" fmla="*/ 0 h 16"/>
                    <a:gd name="T46" fmla="*/ 12 w 30"/>
                    <a:gd name="T47" fmla="*/ 0 h 16"/>
                    <a:gd name="T48" fmla="*/ 16 w 30"/>
                    <a:gd name="T49" fmla="*/ 0 h 16"/>
                    <a:gd name="T50" fmla="*/ 21 w 30"/>
                    <a:gd name="T51" fmla="*/ 0 h 16"/>
                    <a:gd name="T52" fmla="*/ 27 w 30"/>
                    <a:gd name="T53" fmla="*/ 0 h 16"/>
                    <a:gd name="T54" fmla="*/ 30 w 30"/>
                    <a:gd name="T55" fmla="*/ 0 h 16"/>
                    <a:gd name="T56" fmla="*/ 30 w 30"/>
                    <a:gd name="T57" fmla="*/ 6 h 16"/>
                    <a:gd name="T58" fmla="*/ 14 w 30"/>
                    <a:gd name="T59" fmla="*/ 6 h 16"/>
                    <a:gd name="T60" fmla="*/ 12 w 30"/>
                    <a:gd name="T61" fmla="*/ 6 h 16"/>
                    <a:gd name="T62" fmla="*/ 11 w 30"/>
                    <a:gd name="T63" fmla="*/ 6 h 16"/>
                    <a:gd name="T64" fmla="*/ 11 w 30"/>
                    <a:gd name="T65" fmla="*/ 8 h 16"/>
                    <a:gd name="T66" fmla="*/ 9 w 30"/>
                    <a:gd name="T67" fmla="*/ 8 h 16"/>
                    <a:gd name="T68" fmla="*/ 9 w 30"/>
                    <a:gd name="T69" fmla="*/ 8 h 16"/>
                    <a:gd name="T70" fmla="*/ 9 w 30"/>
                    <a:gd name="T71" fmla="*/ 8 h 16"/>
                    <a:gd name="T72" fmla="*/ 9 w 30"/>
                    <a:gd name="T73" fmla="*/ 10 h 16"/>
                    <a:gd name="T74" fmla="*/ 11 w 30"/>
                    <a:gd name="T75" fmla="*/ 10 h 16"/>
                    <a:gd name="T76" fmla="*/ 11 w 30"/>
                    <a:gd name="T77" fmla="*/ 10 h 16"/>
                    <a:gd name="T78" fmla="*/ 11 w 30"/>
                    <a:gd name="T79" fmla="*/ 10 h 16"/>
                    <a:gd name="T80" fmla="*/ 12 w 30"/>
                    <a:gd name="T81" fmla="*/ 10 h 16"/>
                    <a:gd name="T82" fmla="*/ 14 w 30"/>
                    <a:gd name="T83" fmla="*/ 12 h 16"/>
                    <a:gd name="T84" fmla="*/ 14 w 30"/>
                    <a:gd name="T85" fmla="*/ 12 h 16"/>
                    <a:gd name="T86" fmla="*/ 16 w 30"/>
                    <a:gd name="T87" fmla="*/ 12 h 16"/>
                    <a:gd name="T88" fmla="*/ 23 w 30"/>
                    <a:gd name="T89" fmla="*/ 12 h 16"/>
                    <a:gd name="T90" fmla="*/ 27 w 30"/>
                    <a:gd name="T91" fmla="*/ 12 h 16"/>
                    <a:gd name="T92" fmla="*/ 30 w 30"/>
                    <a:gd name="T93" fmla="*/ 12 h 16"/>
                    <a:gd name="T94" fmla="*/ 30 w 30"/>
                    <a:gd name="T95" fmla="*/ 14 h 16"/>
                    <a:gd name="T96" fmla="*/ 30 w 30"/>
                    <a:gd name="T97" fmla="*/ 16 h 16"/>
                    <a:gd name="T98" fmla="*/ 30 w 30"/>
                    <a:gd name="T99" fmla="*/ 16 h 16"/>
                    <a:gd name="T100" fmla="*/ 23 w 30"/>
                    <a:gd name="T101" fmla="*/ 16 h 16"/>
                    <a:gd name="T102" fmla="*/ 16 w 30"/>
                    <a:gd name="T103" fmla="*/ 16 h 16"/>
                    <a:gd name="T104" fmla="*/ 9 w 30"/>
                    <a:gd name="T105" fmla="*/ 16 h 16"/>
                    <a:gd name="T106" fmla="*/ 2 w 30"/>
                    <a:gd name="T107" fmla="*/ 16 h 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0"/>
                    <a:gd name="T163" fmla="*/ 0 h 16"/>
                    <a:gd name="T164" fmla="*/ 30 w 30"/>
                    <a:gd name="T165" fmla="*/ 16 h 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0" h="16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0" name="Freeform 748"/>
                <p:cNvSpPr>
                  <a:spLocks noEditPoints="1"/>
                </p:cNvSpPr>
                <p:nvPr/>
              </p:nvSpPr>
              <p:spPr bwMode="auto">
                <a:xfrm>
                  <a:off x="3787" y="2647"/>
                  <a:ext cx="32" cy="19"/>
                </a:xfrm>
                <a:custGeom>
                  <a:avLst/>
                  <a:gdLst>
                    <a:gd name="T0" fmla="*/ 20 w 32"/>
                    <a:gd name="T1" fmla="*/ 13 h 19"/>
                    <a:gd name="T2" fmla="*/ 21 w 32"/>
                    <a:gd name="T3" fmla="*/ 13 h 19"/>
                    <a:gd name="T4" fmla="*/ 23 w 32"/>
                    <a:gd name="T5" fmla="*/ 11 h 19"/>
                    <a:gd name="T6" fmla="*/ 25 w 32"/>
                    <a:gd name="T7" fmla="*/ 11 h 19"/>
                    <a:gd name="T8" fmla="*/ 25 w 32"/>
                    <a:gd name="T9" fmla="*/ 8 h 19"/>
                    <a:gd name="T10" fmla="*/ 25 w 32"/>
                    <a:gd name="T11" fmla="*/ 8 h 19"/>
                    <a:gd name="T12" fmla="*/ 23 w 32"/>
                    <a:gd name="T13" fmla="*/ 6 h 19"/>
                    <a:gd name="T14" fmla="*/ 23 w 32"/>
                    <a:gd name="T15" fmla="*/ 6 h 19"/>
                    <a:gd name="T16" fmla="*/ 23 w 32"/>
                    <a:gd name="T17" fmla="*/ 4 h 19"/>
                    <a:gd name="T18" fmla="*/ 23 w 32"/>
                    <a:gd name="T19" fmla="*/ 0 h 19"/>
                    <a:gd name="T20" fmla="*/ 27 w 32"/>
                    <a:gd name="T21" fmla="*/ 2 h 19"/>
                    <a:gd name="T22" fmla="*/ 30 w 32"/>
                    <a:gd name="T23" fmla="*/ 4 h 19"/>
                    <a:gd name="T24" fmla="*/ 32 w 32"/>
                    <a:gd name="T25" fmla="*/ 6 h 19"/>
                    <a:gd name="T26" fmla="*/ 32 w 32"/>
                    <a:gd name="T27" fmla="*/ 8 h 19"/>
                    <a:gd name="T28" fmla="*/ 32 w 32"/>
                    <a:gd name="T29" fmla="*/ 13 h 19"/>
                    <a:gd name="T30" fmla="*/ 30 w 32"/>
                    <a:gd name="T31" fmla="*/ 15 h 19"/>
                    <a:gd name="T32" fmla="*/ 28 w 32"/>
                    <a:gd name="T33" fmla="*/ 17 h 19"/>
                    <a:gd name="T34" fmla="*/ 25 w 32"/>
                    <a:gd name="T35" fmla="*/ 17 h 19"/>
                    <a:gd name="T36" fmla="*/ 21 w 32"/>
                    <a:gd name="T37" fmla="*/ 19 h 19"/>
                    <a:gd name="T38" fmla="*/ 16 w 32"/>
                    <a:gd name="T39" fmla="*/ 19 h 19"/>
                    <a:gd name="T40" fmla="*/ 9 w 32"/>
                    <a:gd name="T41" fmla="*/ 19 h 19"/>
                    <a:gd name="T42" fmla="*/ 5 w 32"/>
                    <a:gd name="T43" fmla="*/ 17 h 19"/>
                    <a:gd name="T44" fmla="*/ 2 w 32"/>
                    <a:gd name="T45" fmla="*/ 13 h 19"/>
                    <a:gd name="T46" fmla="*/ 0 w 32"/>
                    <a:gd name="T47" fmla="*/ 8 h 19"/>
                    <a:gd name="T48" fmla="*/ 2 w 32"/>
                    <a:gd name="T49" fmla="*/ 6 h 19"/>
                    <a:gd name="T50" fmla="*/ 2 w 32"/>
                    <a:gd name="T51" fmla="*/ 4 h 19"/>
                    <a:gd name="T52" fmla="*/ 5 w 32"/>
                    <a:gd name="T53" fmla="*/ 2 h 19"/>
                    <a:gd name="T54" fmla="*/ 7 w 32"/>
                    <a:gd name="T55" fmla="*/ 0 h 19"/>
                    <a:gd name="T56" fmla="*/ 18 w 32"/>
                    <a:gd name="T57" fmla="*/ 0 h 19"/>
                    <a:gd name="T58" fmla="*/ 20 w 32"/>
                    <a:gd name="T59" fmla="*/ 0 h 19"/>
                    <a:gd name="T60" fmla="*/ 12 w 32"/>
                    <a:gd name="T61" fmla="*/ 6 h 19"/>
                    <a:gd name="T62" fmla="*/ 9 w 32"/>
                    <a:gd name="T63" fmla="*/ 6 h 19"/>
                    <a:gd name="T64" fmla="*/ 7 w 32"/>
                    <a:gd name="T65" fmla="*/ 8 h 19"/>
                    <a:gd name="T66" fmla="*/ 7 w 32"/>
                    <a:gd name="T67" fmla="*/ 8 h 19"/>
                    <a:gd name="T68" fmla="*/ 7 w 32"/>
                    <a:gd name="T69" fmla="*/ 11 h 19"/>
                    <a:gd name="T70" fmla="*/ 9 w 32"/>
                    <a:gd name="T71" fmla="*/ 11 h 19"/>
                    <a:gd name="T72" fmla="*/ 11 w 32"/>
                    <a:gd name="T73" fmla="*/ 13 h 19"/>
                    <a:gd name="T74" fmla="*/ 12 w 32"/>
                    <a:gd name="T75" fmla="*/ 13 h 19"/>
                    <a:gd name="T76" fmla="*/ 12 w 32"/>
                    <a:gd name="T77" fmla="*/ 6 h 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19"/>
                    <a:gd name="T119" fmla="*/ 32 w 32"/>
                    <a:gd name="T120" fmla="*/ 19 h 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19">
                      <a:moveTo>
                        <a:pt x="20" y="0"/>
                      </a:move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8" y="17"/>
                      </a:ln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2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1" name="Freeform 749"/>
                <p:cNvSpPr>
                  <a:spLocks noEditPoints="1"/>
                </p:cNvSpPr>
                <p:nvPr/>
              </p:nvSpPr>
              <p:spPr bwMode="auto">
                <a:xfrm>
                  <a:off x="3637" y="3585"/>
                  <a:ext cx="32" cy="33"/>
                </a:xfrm>
                <a:custGeom>
                  <a:avLst/>
                  <a:gdLst>
                    <a:gd name="T0" fmla="*/ 12 w 32"/>
                    <a:gd name="T1" fmla="*/ 33 h 33"/>
                    <a:gd name="T2" fmla="*/ 4 w 32"/>
                    <a:gd name="T3" fmla="*/ 29 h 33"/>
                    <a:gd name="T4" fmla="*/ 0 w 32"/>
                    <a:gd name="T5" fmla="*/ 23 h 33"/>
                    <a:gd name="T6" fmla="*/ 0 w 32"/>
                    <a:gd name="T7" fmla="*/ 16 h 33"/>
                    <a:gd name="T8" fmla="*/ 0 w 32"/>
                    <a:gd name="T9" fmla="*/ 8 h 33"/>
                    <a:gd name="T10" fmla="*/ 4 w 32"/>
                    <a:gd name="T11" fmla="*/ 4 h 33"/>
                    <a:gd name="T12" fmla="*/ 9 w 32"/>
                    <a:gd name="T13" fmla="*/ 0 h 33"/>
                    <a:gd name="T14" fmla="*/ 14 w 32"/>
                    <a:gd name="T15" fmla="*/ 0 h 33"/>
                    <a:gd name="T16" fmla="*/ 21 w 32"/>
                    <a:gd name="T17" fmla="*/ 0 h 33"/>
                    <a:gd name="T18" fmla="*/ 25 w 32"/>
                    <a:gd name="T19" fmla="*/ 2 h 33"/>
                    <a:gd name="T20" fmla="*/ 29 w 32"/>
                    <a:gd name="T21" fmla="*/ 4 h 33"/>
                    <a:gd name="T22" fmla="*/ 30 w 32"/>
                    <a:gd name="T23" fmla="*/ 8 h 33"/>
                    <a:gd name="T24" fmla="*/ 32 w 32"/>
                    <a:gd name="T25" fmla="*/ 12 h 33"/>
                    <a:gd name="T26" fmla="*/ 32 w 32"/>
                    <a:gd name="T27" fmla="*/ 18 h 33"/>
                    <a:gd name="T28" fmla="*/ 30 w 32"/>
                    <a:gd name="T29" fmla="*/ 23 h 33"/>
                    <a:gd name="T30" fmla="*/ 25 w 32"/>
                    <a:gd name="T31" fmla="*/ 31 h 33"/>
                    <a:gd name="T32" fmla="*/ 21 w 32"/>
                    <a:gd name="T33" fmla="*/ 33 h 33"/>
                    <a:gd name="T34" fmla="*/ 16 w 32"/>
                    <a:gd name="T35" fmla="*/ 33 h 33"/>
                    <a:gd name="T36" fmla="*/ 16 w 32"/>
                    <a:gd name="T37" fmla="*/ 33 h 33"/>
                    <a:gd name="T38" fmla="*/ 18 w 32"/>
                    <a:gd name="T39" fmla="*/ 23 h 33"/>
                    <a:gd name="T40" fmla="*/ 21 w 32"/>
                    <a:gd name="T41" fmla="*/ 23 h 33"/>
                    <a:gd name="T42" fmla="*/ 23 w 32"/>
                    <a:gd name="T43" fmla="*/ 18 h 33"/>
                    <a:gd name="T44" fmla="*/ 25 w 32"/>
                    <a:gd name="T45" fmla="*/ 18 h 33"/>
                    <a:gd name="T46" fmla="*/ 25 w 32"/>
                    <a:gd name="T47" fmla="*/ 14 h 33"/>
                    <a:gd name="T48" fmla="*/ 21 w 32"/>
                    <a:gd name="T49" fmla="*/ 10 h 33"/>
                    <a:gd name="T50" fmla="*/ 20 w 32"/>
                    <a:gd name="T51" fmla="*/ 10 h 33"/>
                    <a:gd name="T52" fmla="*/ 14 w 32"/>
                    <a:gd name="T53" fmla="*/ 8 h 33"/>
                    <a:gd name="T54" fmla="*/ 12 w 32"/>
                    <a:gd name="T55" fmla="*/ 10 h 33"/>
                    <a:gd name="T56" fmla="*/ 9 w 32"/>
                    <a:gd name="T57" fmla="*/ 10 h 33"/>
                    <a:gd name="T58" fmla="*/ 7 w 32"/>
                    <a:gd name="T59" fmla="*/ 14 h 33"/>
                    <a:gd name="T60" fmla="*/ 7 w 32"/>
                    <a:gd name="T61" fmla="*/ 18 h 33"/>
                    <a:gd name="T62" fmla="*/ 7 w 32"/>
                    <a:gd name="T63" fmla="*/ 18 h 33"/>
                    <a:gd name="T64" fmla="*/ 11 w 32"/>
                    <a:gd name="T65" fmla="*/ 23 h 33"/>
                    <a:gd name="T66" fmla="*/ 14 w 32"/>
                    <a:gd name="T67" fmla="*/ 23 h 33"/>
                    <a:gd name="T68" fmla="*/ 16 w 32"/>
                    <a:gd name="T69" fmla="*/ 23 h 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2"/>
                    <a:gd name="T106" fmla="*/ 0 h 33"/>
                    <a:gd name="T107" fmla="*/ 32 w 32"/>
                    <a:gd name="T108" fmla="*/ 33 h 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2" h="33">
                      <a:moveTo>
                        <a:pt x="16" y="33"/>
                      </a:moveTo>
                      <a:lnTo>
                        <a:pt x="12" y="33"/>
                      </a:lnTo>
                      <a:lnTo>
                        <a:pt x="9" y="31"/>
                      </a:lnTo>
                      <a:lnTo>
                        <a:pt x="4" y="29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8"/>
                      </a:lnTo>
                      <a:lnTo>
                        <a:pt x="32" y="20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25" y="31"/>
                      </a:lnTo>
                      <a:lnTo>
                        <a:pt x="23" y="31"/>
                      </a:lnTo>
                      <a:lnTo>
                        <a:pt x="21" y="33"/>
                      </a:lnTo>
                      <a:lnTo>
                        <a:pt x="18" y="33"/>
                      </a:lnTo>
                      <a:lnTo>
                        <a:pt x="16" y="33"/>
                      </a:lnTo>
                      <a:close/>
                      <a:moveTo>
                        <a:pt x="16" y="23"/>
                      </a:move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1" y="20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5" y="16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9" y="20"/>
                      </a:lnTo>
                      <a:lnTo>
                        <a:pt x="11" y="23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" name="Freeform 750"/>
                <p:cNvSpPr>
                  <a:spLocks/>
                </p:cNvSpPr>
                <p:nvPr/>
              </p:nvSpPr>
              <p:spPr bwMode="auto">
                <a:xfrm>
                  <a:off x="3644" y="3526"/>
                  <a:ext cx="25" cy="26"/>
                </a:xfrm>
                <a:custGeom>
                  <a:avLst/>
                  <a:gdLst>
                    <a:gd name="T0" fmla="*/ 16 w 25"/>
                    <a:gd name="T1" fmla="*/ 6 h 26"/>
                    <a:gd name="T2" fmla="*/ 16 w 25"/>
                    <a:gd name="T3" fmla="*/ 2 h 26"/>
                    <a:gd name="T4" fmla="*/ 18 w 25"/>
                    <a:gd name="T5" fmla="*/ 0 h 26"/>
                    <a:gd name="T6" fmla="*/ 20 w 25"/>
                    <a:gd name="T7" fmla="*/ 2 h 26"/>
                    <a:gd name="T8" fmla="*/ 22 w 25"/>
                    <a:gd name="T9" fmla="*/ 4 h 26"/>
                    <a:gd name="T10" fmla="*/ 23 w 25"/>
                    <a:gd name="T11" fmla="*/ 4 h 26"/>
                    <a:gd name="T12" fmla="*/ 23 w 25"/>
                    <a:gd name="T13" fmla="*/ 8 h 26"/>
                    <a:gd name="T14" fmla="*/ 25 w 25"/>
                    <a:gd name="T15" fmla="*/ 10 h 26"/>
                    <a:gd name="T16" fmla="*/ 25 w 25"/>
                    <a:gd name="T17" fmla="*/ 14 h 26"/>
                    <a:gd name="T18" fmla="*/ 23 w 25"/>
                    <a:gd name="T19" fmla="*/ 16 h 26"/>
                    <a:gd name="T20" fmla="*/ 23 w 25"/>
                    <a:gd name="T21" fmla="*/ 20 h 26"/>
                    <a:gd name="T22" fmla="*/ 22 w 25"/>
                    <a:gd name="T23" fmla="*/ 22 h 26"/>
                    <a:gd name="T24" fmla="*/ 20 w 25"/>
                    <a:gd name="T25" fmla="*/ 24 h 26"/>
                    <a:gd name="T26" fmla="*/ 18 w 25"/>
                    <a:gd name="T27" fmla="*/ 26 h 26"/>
                    <a:gd name="T28" fmla="*/ 7 w 25"/>
                    <a:gd name="T29" fmla="*/ 26 h 26"/>
                    <a:gd name="T30" fmla="*/ 5 w 25"/>
                    <a:gd name="T31" fmla="*/ 24 h 26"/>
                    <a:gd name="T32" fmla="*/ 4 w 25"/>
                    <a:gd name="T33" fmla="*/ 22 h 26"/>
                    <a:gd name="T34" fmla="*/ 4 w 25"/>
                    <a:gd name="T35" fmla="*/ 22 h 26"/>
                    <a:gd name="T36" fmla="*/ 2 w 25"/>
                    <a:gd name="T37" fmla="*/ 20 h 26"/>
                    <a:gd name="T38" fmla="*/ 2 w 25"/>
                    <a:gd name="T39" fmla="*/ 18 h 26"/>
                    <a:gd name="T40" fmla="*/ 0 w 25"/>
                    <a:gd name="T41" fmla="*/ 14 h 26"/>
                    <a:gd name="T42" fmla="*/ 2 w 25"/>
                    <a:gd name="T43" fmla="*/ 8 h 26"/>
                    <a:gd name="T44" fmla="*/ 4 w 25"/>
                    <a:gd name="T45" fmla="*/ 4 h 26"/>
                    <a:gd name="T46" fmla="*/ 5 w 25"/>
                    <a:gd name="T47" fmla="*/ 2 h 26"/>
                    <a:gd name="T48" fmla="*/ 9 w 25"/>
                    <a:gd name="T49" fmla="*/ 0 h 26"/>
                    <a:gd name="T50" fmla="*/ 9 w 25"/>
                    <a:gd name="T51" fmla="*/ 4 h 26"/>
                    <a:gd name="T52" fmla="*/ 9 w 25"/>
                    <a:gd name="T53" fmla="*/ 8 h 26"/>
                    <a:gd name="T54" fmla="*/ 7 w 25"/>
                    <a:gd name="T55" fmla="*/ 10 h 26"/>
                    <a:gd name="T56" fmla="*/ 7 w 25"/>
                    <a:gd name="T57" fmla="*/ 10 h 26"/>
                    <a:gd name="T58" fmla="*/ 7 w 25"/>
                    <a:gd name="T59" fmla="*/ 12 h 26"/>
                    <a:gd name="T60" fmla="*/ 7 w 25"/>
                    <a:gd name="T61" fmla="*/ 14 h 26"/>
                    <a:gd name="T62" fmla="*/ 9 w 25"/>
                    <a:gd name="T63" fmla="*/ 16 h 26"/>
                    <a:gd name="T64" fmla="*/ 11 w 25"/>
                    <a:gd name="T65" fmla="*/ 18 h 26"/>
                    <a:gd name="T66" fmla="*/ 16 w 25"/>
                    <a:gd name="T67" fmla="*/ 18 h 26"/>
                    <a:gd name="T68" fmla="*/ 18 w 25"/>
                    <a:gd name="T69" fmla="*/ 16 h 26"/>
                    <a:gd name="T70" fmla="*/ 18 w 25"/>
                    <a:gd name="T71" fmla="*/ 14 h 26"/>
                    <a:gd name="T72" fmla="*/ 18 w 25"/>
                    <a:gd name="T73" fmla="*/ 12 h 26"/>
                    <a:gd name="T74" fmla="*/ 18 w 25"/>
                    <a:gd name="T75" fmla="*/ 10 h 26"/>
                    <a:gd name="T76" fmla="*/ 16 w 25"/>
                    <a:gd name="T77" fmla="*/ 10 h 26"/>
                    <a:gd name="T78" fmla="*/ 16 w 25"/>
                    <a:gd name="T79" fmla="*/ 8 h 2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5"/>
                    <a:gd name="T121" fmla="*/ 0 h 26"/>
                    <a:gd name="T122" fmla="*/ 25 w 25"/>
                    <a:gd name="T123" fmla="*/ 26 h 2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5" h="26">
                      <a:moveTo>
                        <a:pt x="14" y="8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0" y="24"/>
                      </a:lnTo>
                      <a:lnTo>
                        <a:pt x="18" y="26"/>
                      </a:lnTo>
                      <a:lnTo>
                        <a:pt x="13" y="26"/>
                      </a:lnTo>
                      <a:lnTo>
                        <a:pt x="7" y="26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3" name="Freeform 751"/>
                <p:cNvSpPr>
                  <a:spLocks/>
                </p:cNvSpPr>
                <p:nvPr/>
              </p:nvSpPr>
              <p:spPr bwMode="auto">
                <a:xfrm>
                  <a:off x="3637" y="3483"/>
                  <a:ext cx="32" cy="18"/>
                </a:xfrm>
                <a:custGeom>
                  <a:avLst/>
                  <a:gdLst>
                    <a:gd name="T0" fmla="*/ 0 w 32"/>
                    <a:gd name="T1" fmla="*/ 6 h 18"/>
                    <a:gd name="T2" fmla="*/ 2 w 32"/>
                    <a:gd name="T3" fmla="*/ 6 h 18"/>
                    <a:gd name="T4" fmla="*/ 5 w 32"/>
                    <a:gd name="T5" fmla="*/ 6 h 18"/>
                    <a:gd name="T6" fmla="*/ 7 w 32"/>
                    <a:gd name="T7" fmla="*/ 6 h 18"/>
                    <a:gd name="T8" fmla="*/ 9 w 32"/>
                    <a:gd name="T9" fmla="*/ 6 h 18"/>
                    <a:gd name="T10" fmla="*/ 9 w 32"/>
                    <a:gd name="T11" fmla="*/ 0 h 18"/>
                    <a:gd name="T12" fmla="*/ 14 w 32"/>
                    <a:gd name="T13" fmla="*/ 0 h 18"/>
                    <a:gd name="T14" fmla="*/ 14 w 32"/>
                    <a:gd name="T15" fmla="*/ 6 h 18"/>
                    <a:gd name="T16" fmla="*/ 16 w 32"/>
                    <a:gd name="T17" fmla="*/ 6 h 18"/>
                    <a:gd name="T18" fmla="*/ 20 w 32"/>
                    <a:gd name="T19" fmla="*/ 6 h 18"/>
                    <a:gd name="T20" fmla="*/ 21 w 32"/>
                    <a:gd name="T21" fmla="*/ 6 h 18"/>
                    <a:gd name="T22" fmla="*/ 23 w 32"/>
                    <a:gd name="T23" fmla="*/ 6 h 18"/>
                    <a:gd name="T24" fmla="*/ 23 w 32"/>
                    <a:gd name="T25" fmla="*/ 6 h 18"/>
                    <a:gd name="T26" fmla="*/ 25 w 32"/>
                    <a:gd name="T27" fmla="*/ 6 h 18"/>
                    <a:gd name="T28" fmla="*/ 25 w 32"/>
                    <a:gd name="T29" fmla="*/ 6 h 18"/>
                    <a:gd name="T30" fmla="*/ 25 w 32"/>
                    <a:gd name="T31" fmla="*/ 6 h 18"/>
                    <a:gd name="T32" fmla="*/ 25 w 32"/>
                    <a:gd name="T33" fmla="*/ 6 h 18"/>
                    <a:gd name="T34" fmla="*/ 25 w 32"/>
                    <a:gd name="T35" fmla="*/ 6 h 18"/>
                    <a:gd name="T36" fmla="*/ 25 w 32"/>
                    <a:gd name="T37" fmla="*/ 4 h 18"/>
                    <a:gd name="T38" fmla="*/ 25 w 32"/>
                    <a:gd name="T39" fmla="*/ 4 h 18"/>
                    <a:gd name="T40" fmla="*/ 25 w 32"/>
                    <a:gd name="T41" fmla="*/ 4 h 18"/>
                    <a:gd name="T42" fmla="*/ 25 w 32"/>
                    <a:gd name="T43" fmla="*/ 4 h 18"/>
                    <a:gd name="T44" fmla="*/ 25 w 32"/>
                    <a:gd name="T45" fmla="*/ 2 h 18"/>
                    <a:gd name="T46" fmla="*/ 25 w 32"/>
                    <a:gd name="T47" fmla="*/ 2 h 18"/>
                    <a:gd name="T48" fmla="*/ 27 w 32"/>
                    <a:gd name="T49" fmla="*/ 2 h 18"/>
                    <a:gd name="T50" fmla="*/ 29 w 32"/>
                    <a:gd name="T51" fmla="*/ 2 h 18"/>
                    <a:gd name="T52" fmla="*/ 29 w 32"/>
                    <a:gd name="T53" fmla="*/ 0 h 18"/>
                    <a:gd name="T54" fmla="*/ 30 w 32"/>
                    <a:gd name="T55" fmla="*/ 0 h 18"/>
                    <a:gd name="T56" fmla="*/ 30 w 32"/>
                    <a:gd name="T57" fmla="*/ 2 h 18"/>
                    <a:gd name="T58" fmla="*/ 32 w 32"/>
                    <a:gd name="T59" fmla="*/ 4 h 18"/>
                    <a:gd name="T60" fmla="*/ 32 w 32"/>
                    <a:gd name="T61" fmla="*/ 4 h 18"/>
                    <a:gd name="T62" fmla="*/ 32 w 32"/>
                    <a:gd name="T63" fmla="*/ 6 h 18"/>
                    <a:gd name="T64" fmla="*/ 32 w 32"/>
                    <a:gd name="T65" fmla="*/ 8 h 18"/>
                    <a:gd name="T66" fmla="*/ 32 w 32"/>
                    <a:gd name="T67" fmla="*/ 10 h 18"/>
                    <a:gd name="T68" fmla="*/ 30 w 32"/>
                    <a:gd name="T69" fmla="*/ 10 h 18"/>
                    <a:gd name="T70" fmla="*/ 30 w 32"/>
                    <a:gd name="T71" fmla="*/ 12 h 18"/>
                    <a:gd name="T72" fmla="*/ 30 w 32"/>
                    <a:gd name="T73" fmla="*/ 12 h 18"/>
                    <a:gd name="T74" fmla="*/ 30 w 32"/>
                    <a:gd name="T75" fmla="*/ 14 h 18"/>
                    <a:gd name="T76" fmla="*/ 29 w 32"/>
                    <a:gd name="T77" fmla="*/ 14 h 18"/>
                    <a:gd name="T78" fmla="*/ 29 w 32"/>
                    <a:gd name="T79" fmla="*/ 14 h 18"/>
                    <a:gd name="T80" fmla="*/ 23 w 32"/>
                    <a:gd name="T81" fmla="*/ 14 h 18"/>
                    <a:gd name="T82" fmla="*/ 21 w 32"/>
                    <a:gd name="T83" fmla="*/ 14 h 18"/>
                    <a:gd name="T84" fmla="*/ 20 w 32"/>
                    <a:gd name="T85" fmla="*/ 14 h 18"/>
                    <a:gd name="T86" fmla="*/ 16 w 32"/>
                    <a:gd name="T87" fmla="*/ 14 h 18"/>
                    <a:gd name="T88" fmla="*/ 14 w 32"/>
                    <a:gd name="T89" fmla="*/ 14 h 18"/>
                    <a:gd name="T90" fmla="*/ 14 w 32"/>
                    <a:gd name="T91" fmla="*/ 16 h 18"/>
                    <a:gd name="T92" fmla="*/ 14 w 32"/>
                    <a:gd name="T93" fmla="*/ 16 h 18"/>
                    <a:gd name="T94" fmla="*/ 14 w 32"/>
                    <a:gd name="T95" fmla="*/ 16 h 18"/>
                    <a:gd name="T96" fmla="*/ 14 w 32"/>
                    <a:gd name="T97" fmla="*/ 18 h 18"/>
                    <a:gd name="T98" fmla="*/ 9 w 32"/>
                    <a:gd name="T99" fmla="*/ 18 h 18"/>
                    <a:gd name="T100" fmla="*/ 9 w 32"/>
                    <a:gd name="T101" fmla="*/ 16 h 18"/>
                    <a:gd name="T102" fmla="*/ 9 w 32"/>
                    <a:gd name="T103" fmla="*/ 16 h 18"/>
                    <a:gd name="T104" fmla="*/ 9 w 32"/>
                    <a:gd name="T105" fmla="*/ 16 h 18"/>
                    <a:gd name="T106" fmla="*/ 9 w 32"/>
                    <a:gd name="T107" fmla="*/ 14 h 18"/>
                    <a:gd name="T108" fmla="*/ 4 w 32"/>
                    <a:gd name="T109" fmla="*/ 14 h 18"/>
                    <a:gd name="T110" fmla="*/ 4 w 32"/>
                    <a:gd name="T111" fmla="*/ 12 h 18"/>
                    <a:gd name="T112" fmla="*/ 2 w 32"/>
                    <a:gd name="T113" fmla="*/ 10 h 18"/>
                    <a:gd name="T114" fmla="*/ 2 w 32"/>
                    <a:gd name="T115" fmla="*/ 8 h 18"/>
                    <a:gd name="T116" fmla="*/ 0 w 32"/>
                    <a:gd name="T117" fmla="*/ 6 h 1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"/>
                    <a:gd name="T178" fmla="*/ 0 h 18"/>
                    <a:gd name="T179" fmla="*/ 32 w 32"/>
                    <a:gd name="T180" fmla="*/ 18 h 1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" h="18">
                      <a:moveTo>
                        <a:pt x="0" y="6"/>
                      </a:move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20" y="6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4" y="18"/>
                      </a:lnTo>
                      <a:lnTo>
                        <a:pt x="9" y="18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4" name="Freeform 752"/>
                <p:cNvSpPr>
                  <a:spLocks noEditPoints="1"/>
                </p:cNvSpPr>
                <p:nvPr/>
              </p:nvSpPr>
              <p:spPr bwMode="auto">
                <a:xfrm>
                  <a:off x="3644" y="3440"/>
                  <a:ext cx="25" cy="26"/>
                </a:xfrm>
                <a:custGeom>
                  <a:avLst/>
                  <a:gdLst>
                    <a:gd name="T0" fmla="*/ 9 w 25"/>
                    <a:gd name="T1" fmla="*/ 20 h 26"/>
                    <a:gd name="T2" fmla="*/ 5 w 25"/>
                    <a:gd name="T3" fmla="*/ 24 h 26"/>
                    <a:gd name="T4" fmla="*/ 4 w 25"/>
                    <a:gd name="T5" fmla="*/ 24 h 26"/>
                    <a:gd name="T6" fmla="*/ 4 w 25"/>
                    <a:gd name="T7" fmla="*/ 22 h 26"/>
                    <a:gd name="T8" fmla="*/ 2 w 25"/>
                    <a:gd name="T9" fmla="*/ 20 h 26"/>
                    <a:gd name="T10" fmla="*/ 0 w 25"/>
                    <a:gd name="T11" fmla="*/ 16 h 26"/>
                    <a:gd name="T12" fmla="*/ 0 w 25"/>
                    <a:gd name="T13" fmla="*/ 10 h 26"/>
                    <a:gd name="T14" fmla="*/ 2 w 25"/>
                    <a:gd name="T15" fmla="*/ 6 h 26"/>
                    <a:gd name="T16" fmla="*/ 4 w 25"/>
                    <a:gd name="T17" fmla="*/ 2 h 26"/>
                    <a:gd name="T18" fmla="*/ 5 w 25"/>
                    <a:gd name="T19" fmla="*/ 2 h 26"/>
                    <a:gd name="T20" fmla="*/ 7 w 25"/>
                    <a:gd name="T21" fmla="*/ 0 h 26"/>
                    <a:gd name="T22" fmla="*/ 20 w 25"/>
                    <a:gd name="T23" fmla="*/ 0 h 26"/>
                    <a:gd name="T24" fmla="*/ 22 w 25"/>
                    <a:gd name="T25" fmla="*/ 0 h 26"/>
                    <a:gd name="T26" fmla="*/ 23 w 25"/>
                    <a:gd name="T27" fmla="*/ 0 h 26"/>
                    <a:gd name="T28" fmla="*/ 23 w 25"/>
                    <a:gd name="T29" fmla="*/ 4 h 26"/>
                    <a:gd name="T30" fmla="*/ 23 w 25"/>
                    <a:gd name="T31" fmla="*/ 8 h 26"/>
                    <a:gd name="T32" fmla="*/ 22 w 25"/>
                    <a:gd name="T33" fmla="*/ 8 h 26"/>
                    <a:gd name="T34" fmla="*/ 23 w 25"/>
                    <a:gd name="T35" fmla="*/ 10 h 26"/>
                    <a:gd name="T36" fmla="*/ 25 w 25"/>
                    <a:gd name="T37" fmla="*/ 16 h 26"/>
                    <a:gd name="T38" fmla="*/ 25 w 25"/>
                    <a:gd name="T39" fmla="*/ 20 h 26"/>
                    <a:gd name="T40" fmla="*/ 22 w 25"/>
                    <a:gd name="T41" fmla="*/ 24 h 26"/>
                    <a:gd name="T42" fmla="*/ 18 w 25"/>
                    <a:gd name="T43" fmla="*/ 26 h 26"/>
                    <a:gd name="T44" fmla="*/ 14 w 25"/>
                    <a:gd name="T45" fmla="*/ 24 h 26"/>
                    <a:gd name="T46" fmla="*/ 13 w 25"/>
                    <a:gd name="T47" fmla="*/ 22 h 26"/>
                    <a:gd name="T48" fmla="*/ 11 w 25"/>
                    <a:gd name="T49" fmla="*/ 16 h 26"/>
                    <a:gd name="T50" fmla="*/ 9 w 25"/>
                    <a:gd name="T51" fmla="*/ 12 h 26"/>
                    <a:gd name="T52" fmla="*/ 9 w 25"/>
                    <a:gd name="T53" fmla="*/ 10 h 26"/>
                    <a:gd name="T54" fmla="*/ 7 w 25"/>
                    <a:gd name="T55" fmla="*/ 10 h 26"/>
                    <a:gd name="T56" fmla="*/ 5 w 25"/>
                    <a:gd name="T57" fmla="*/ 10 h 26"/>
                    <a:gd name="T58" fmla="*/ 5 w 25"/>
                    <a:gd name="T59" fmla="*/ 12 h 26"/>
                    <a:gd name="T60" fmla="*/ 5 w 25"/>
                    <a:gd name="T61" fmla="*/ 14 h 26"/>
                    <a:gd name="T62" fmla="*/ 7 w 25"/>
                    <a:gd name="T63" fmla="*/ 16 h 26"/>
                    <a:gd name="T64" fmla="*/ 13 w 25"/>
                    <a:gd name="T65" fmla="*/ 8 h 26"/>
                    <a:gd name="T66" fmla="*/ 14 w 25"/>
                    <a:gd name="T67" fmla="*/ 12 h 26"/>
                    <a:gd name="T68" fmla="*/ 14 w 25"/>
                    <a:gd name="T69" fmla="*/ 16 h 26"/>
                    <a:gd name="T70" fmla="*/ 16 w 25"/>
                    <a:gd name="T71" fmla="*/ 16 h 26"/>
                    <a:gd name="T72" fmla="*/ 20 w 25"/>
                    <a:gd name="T73" fmla="*/ 16 h 26"/>
                    <a:gd name="T74" fmla="*/ 20 w 25"/>
                    <a:gd name="T75" fmla="*/ 14 h 26"/>
                    <a:gd name="T76" fmla="*/ 20 w 25"/>
                    <a:gd name="T77" fmla="*/ 12 h 26"/>
                    <a:gd name="T78" fmla="*/ 18 w 25"/>
                    <a:gd name="T79" fmla="*/ 10 h 26"/>
                    <a:gd name="T80" fmla="*/ 16 w 25"/>
                    <a:gd name="T81" fmla="*/ 10 h 26"/>
                    <a:gd name="T82" fmla="*/ 14 w 25"/>
                    <a:gd name="T83" fmla="*/ 8 h 26"/>
                    <a:gd name="T84" fmla="*/ 13 w 25"/>
                    <a:gd name="T85" fmla="*/ 8 h 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5"/>
                    <a:gd name="T130" fmla="*/ 0 h 26"/>
                    <a:gd name="T131" fmla="*/ 25 w 25"/>
                    <a:gd name="T132" fmla="*/ 26 h 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5" h="26">
                      <a:moveTo>
                        <a:pt x="9" y="16"/>
                      </a:move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7" y="22"/>
                      </a:lnTo>
                      <a:lnTo>
                        <a:pt x="7" y="24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3" y="22"/>
                      </a:lnTo>
                      <a:lnTo>
                        <a:pt x="22" y="24"/>
                      </a:lnTo>
                      <a:lnTo>
                        <a:pt x="20" y="26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4" y="24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1" y="18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close/>
                      <a:moveTo>
                        <a:pt x="13" y="8"/>
                      </a:move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5" name="Freeform 753"/>
                <p:cNvSpPr>
                  <a:spLocks noEditPoints="1"/>
                </p:cNvSpPr>
                <p:nvPr/>
              </p:nvSpPr>
              <p:spPr bwMode="auto">
                <a:xfrm>
                  <a:off x="3637" y="3388"/>
                  <a:ext cx="32" cy="25"/>
                </a:xfrm>
                <a:custGeom>
                  <a:avLst/>
                  <a:gdLst>
                    <a:gd name="T0" fmla="*/ 7 w 32"/>
                    <a:gd name="T1" fmla="*/ 0 h 25"/>
                    <a:gd name="T2" fmla="*/ 23 w 32"/>
                    <a:gd name="T3" fmla="*/ 0 h 25"/>
                    <a:gd name="T4" fmla="*/ 30 w 32"/>
                    <a:gd name="T5" fmla="*/ 5 h 25"/>
                    <a:gd name="T6" fmla="*/ 30 w 32"/>
                    <a:gd name="T7" fmla="*/ 9 h 25"/>
                    <a:gd name="T8" fmla="*/ 29 w 32"/>
                    <a:gd name="T9" fmla="*/ 9 h 25"/>
                    <a:gd name="T10" fmla="*/ 29 w 32"/>
                    <a:gd name="T11" fmla="*/ 9 h 25"/>
                    <a:gd name="T12" fmla="*/ 30 w 32"/>
                    <a:gd name="T13" fmla="*/ 11 h 25"/>
                    <a:gd name="T14" fmla="*/ 30 w 32"/>
                    <a:gd name="T15" fmla="*/ 13 h 25"/>
                    <a:gd name="T16" fmla="*/ 32 w 32"/>
                    <a:gd name="T17" fmla="*/ 15 h 25"/>
                    <a:gd name="T18" fmla="*/ 32 w 32"/>
                    <a:gd name="T19" fmla="*/ 17 h 25"/>
                    <a:gd name="T20" fmla="*/ 29 w 32"/>
                    <a:gd name="T21" fmla="*/ 23 h 25"/>
                    <a:gd name="T22" fmla="*/ 25 w 32"/>
                    <a:gd name="T23" fmla="*/ 25 h 25"/>
                    <a:gd name="T24" fmla="*/ 20 w 32"/>
                    <a:gd name="T25" fmla="*/ 25 h 25"/>
                    <a:gd name="T26" fmla="*/ 12 w 32"/>
                    <a:gd name="T27" fmla="*/ 25 h 25"/>
                    <a:gd name="T28" fmla="*/ 9 w 32"/>
                    <a:gd name="T29" fmla="*/ 19 h 25"/>
                    <a:gd name="T30" fmla="*/ 7 w 32"/>
                    <a:gd name="T31" fmla="*/ 15 h 25"/>
                    <a:gd name="T32" fmla="*/ 9 w 32"/>
                    <a:gd name="T33" fmla="*/ 15 h 25"/>
                    <a:gd name="T34" fmla="*/ 9 w 32"/>
                    <a:gd name="T35" fmla="*/ 13 h 25"/>
                    <a:gd name="T36" fmla="*/ 9 w 32"/>
                    <a:gd name="T37" fmla="*/ 11 h 25"/>
                    <a:gd name="T38" fmla="*/ 11 w 32"/>
                    <a:gd name="T39" fmla="*/ 9 h 25"/>
                    <a:gd name="T40" fmla="*/ 0 w 32"/>
                    <a:gd name="T41" fmla="*/ 7 h 25"/>
                    <a:gd name="T42" fmla="*/ 0 w 32"/>
                    <a:gd name="T43" fmla="*/ 2 h 25"/>
                    <a:gd name="T44" fmla="*/ 0 w 32"/>
                    <a:gd name="T45" fmla="*/ 0 h 25"/>
                    <a:gd name="T46" fmla="*/ 18 w 32"/>
                    <a:gd name="T47" fmla="*/ 9 h 25"/>
                    <a:gd name="T48" fmla="*/ 16 w 32"/>
                    <a:gd name="T49" fmla="*/ 11 h 25"/>
                    <a:gd name="T50" fmla="*/ 14 w 32"/>
                    <a:gd name="T51" fmla="*/ 13 h 25"/>
                    <a:gd name="T52" fmla="*/ 14 w 32"/>
                    <a:gd name="T53" fmla="*/ 13 h 25"/>
                    <a:gd name="T54" fmla="*/ 14 w 32"/>
                    <a:gd name="T55" fmla="*/ 15 h 25"/>
                    <a:gd name="T56" fmla="*/ 16 w 32"/>
                    <a:gd name="T57" fmla="*/ 15 h 25"/>
                    <a:gd name="T58" fmla="*/ 18 w 32"/>
                    <a:gd name="T59" fmla="*/ 17 h 25"/>
                    <a:gd name="T60" fmla="*/ 21 w 32"/>
                    <a:gd name="T61" fmla="*/ 17 h 25"/>
                    <a:gd name="T62" fmla="*/ 23 w 32"/>
                    <a:gd name="T63" fmla="*/ 15 h 25"/>
                    <a:gd name="T64" fmla="*/ 25 w 32"/>
                    <a:gd name="T65" fmla="*/ 15 h 25"/>
                    <a:gd name="T66" fmla="*/ 25 w 32"/>
                    <a:gd name="T67" fmla="*/ 13 h 25"/>
                    <a:gd name="T68" fmla="*/ 25 w 32"/>
                    <a:gd name="T69" fmla="*/ 11 h 25"/>
                    <a:gd name="T70" fmla="*/ 23 w 32"/>
                    <a:gd name="T71" fmla="*/ 11 h 25"/>
                    <a:gd name="T72" fmla="*/ 21 w 32"/>
                    <a:gd name="T73" fmla="*/ 9 h 25"/>
                    <a:gd name="T74" fmla="*/ 20 w 32"/>
                    <a:gd name="T75" fmla="*/ 9 h 2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25"/>
                    <a:gd name="T116" fmla="*/ 32 w 32"/>
                    <a:gd name="T117" fmla="*/ 25 h 2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2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9" y="9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0" y="19"/>
                      </a:lnTo>
                      <a:lnTo>
                        <a:pt x="29" y="23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1" y="25"/>
                      </a:lnTo>
                      <a:lnTo>
                        <a:pt x="20" y="25"/>
                      </a:lnTo>
                      <a:lnTo>
                        <a:pt x="14" y="25"/>
                      </a:lnTo>
                      <a:lnTo>
                        <a:pt x="12" y="25"/>
                      </a:lnTo>
                      <a:lnTo>
                        <a:pt x="11" y="23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9" y="11"/>
                      </a:lnTo>
                      <a:lnTo>
                        <a:pt x="11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0" y="9"/>
                      </a:move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6" name="Freeform 754"/>
                <p:cNvSpPr>
                  <a:spLocks noEditPoints="1"/>
                </p:cNvSpPr>
                <p:nvPr/>
              </p:nvSpPr>
              <p:spPr bwMode="auto">
                <a:xfrm>
                  <a:off x="3644" y="3335"/>
                  <a:ext cx="25" cy="27"/>
                </a:xfrm>
                <a:custGeom>
                  <a:avLst/>
                  <a:gdLst>
                    <a:gd name="T0" fmla="*/ 14 w 25"/>
                    <a:gd name="T1" fmla="*/ 4 h 27"/>
                    <a:gd name="T2" fmla="*/ 14 w 25"/>
                    <a:gd name="T3" fmla="*/ 13 h 27"/>
                    <a:gd name="T4" fmla="*/ 16 w 25"/>
                    <a:gd name="T5" fmla="*/ 17 h 27"/>
                    <a:gd name="T6" fmla="*/ 18 w 25"/>
                    <a:gd name="T7" fmla="*/ 17 h 27"/>
                    <a:gd name="T8" fmla="*/ 20 w 25"/>
                    <a:gd name="T9" fmla="*/ 15 h 27"/>
                    <a:gd name="T10" fmla="*/ 20 w 25"/>
                    <a:gd name="T11" fmla="*/ 13 h 27"/>
                    <a:gd name="T12" fmla="*/ 20 w 25"/>
                    <a:gd name="T13" fmla="*/ 13 h 27"/>
                    <a:gd name="T14" fmla="*/ 18 w 25"/>
                    <a:gd name="T15" fmla="*/ 10 h 27"/>
                    <a:gd name="T16" fmla="*/ 18 w 25"/>
                    <a:gd name="T17" fmla="*/ 10 h 27"/>
                    <a:gd name="T18" fmla="*/ 18 w 25"/>
                    <a:gd name="T19" fmla="*/ 8 h 27"/>
                    <a:gd name="T20" fmla="*/ 18 w 25"/>
                    <a:gd name="T21" fmla="*/ 4 h 27"/>
                    <a:gd name="T22" fmla="*/ 18 w 25"/>
                    <a:gd name="T23" fmla="*/ 0 h 27"/>
                    <a:gd name="T24" fmla="*/ 22 w 25"/>
                    <a:gd name="T25" fmla="*/ 2 h 27"/>
                    <a:gd name="T26" fmla="*/ 23 w 25"/>
                    <a:gd name="T27" fmla="*/ 4 h 27"/>
                    <a:gd name="T28" fmla="*/ 25 w 25"/>
                    <a:gd name="T29" fmla="*/ 8 h 27"/>
                    <a:gd name="T30" fmla="*/ 25 w 25"/>
                    <a:gd name="T31" fmla="*/ 13 h 27"/>
                    <a:gd name="T32" fmla="*/ 25 w 25"/>
                    <a:gd name="T33" fmla="*/ 17 h 27"/>
                    <a:gd name="T34" fmla="*/ 23 w 25"/>
                    <a:gd name="T35" fmla="*/ 21 h 27"/>
                    <a:gd name="T36" fmla="*/ 22 w 25"/>
                    <a:gd name="T37" fmla="*/ 23 h 27"/>
                    <a:gd name="T38" fmla="*/ 20 w 25"/>
                    <a:gd name="T39" fmla="*/ 25 h 27"/>
                    <a:gd name="T40" fmla="*/ 16 w 25"/>
                    <a:gd name="T41" fmla="*/ 27 h 27"/>
                    <a:gd name="T42" fmla="*/ 13 w 25"/>
                    <a:gd name="T43" fmla="*/ 27 h 27"/>
                    <a:gd name="T44" fmla="*/ 7 w 25"/>
                    <a:gd name="T45" fmla="*/ 25 h 27"/>
                    <a:gd name="T46" fmla="*/ 4 w 25"/>
                    <a:gd name="T47" fmla="*/ 23 h 27"/>
                    <a:gd name="T48" fmla="*/ 2 w 25"/>
                    <a:gd name="T49" fmla="*/ 19 h 27"/>
                    <a:gd name="T50" fmla="*/ 0 w 25"/>
                    <a:gd name="T51" fmla="*/ 13 h 27"/>
                    <a:gd name="T52" fmla="*/ 2 w 25"/>
                    <a:gd name="T53" fmla="*/ 8 h 27"/>
                    <a:gd name="T54" fmla="*/ 2 w 25"/>
                    <a:gd name="T55" fmla="*/ 6 h 27"/>
                    <a:gd name="T56" fmla="*/ 11 w 25"/>
                    <a:gd name="T57" fmla="*/ 0 h 27"/>
                    <a:gd name="T58" fmla="*/ 14 w 25"/>
                    <a:gd name="T59" fmla="*/ 0 h 27"/>
                    <a:gd name="T60" fmla="*/ 14 w 25"/>
                    <a:gd name="T61" fmla="*/ 0 h 27"/>
                    <a:gd name="T62" fmla="*/ 9 w 25"/>
                    <a:gd name="T63" fmla="*/ 8 h 27"/>
                    <a:gd name="T64" fmla="*/ 7 w 25"/>
                    <a:gd name="T65" fmla="*/ 10 h 27"/>
                    <a:gd name="T66" fmla="*/ 5 w 25"/>
                    <a:gd name="T67" fmla="*/ 13 h 27"/>
                    <a:gd name="T68" fmla="*/ 5 w 25"/>
                    <a:gd name="T69" fmla="*/ 13 h 27"/>
                    <a:gd name="T70" fmla="*/ 7 w 25"/>
                    <a:gd name="T71" fmla="*/ 15 h 27"/>
                    <a:gd name="T72" fmla="*/ 7 w 25"/>
                    <a:gd name="T73" fmla="*/ 17 h 27"/>
                    <a:gd name="T74" fmla="*/ 9 w 25"/>
                    <a:gd name="T75" fmla="*/ 17 h 27"/>
                    <a:gd name="T76" fmla="*/ 11 w 25"/>
                    <a:gd name="T77" fmla="*/ 17 h 27"/>
                    <a:gd name="T78" fmla="*/ 11 w 25"/>
                    <a:gd name="T79" fmla="*/ 13 h 27"/>
                    <a:gd name="T80" fmla="*/ 11 w 25"/>
                    <a:gd name="T81" fmla="*/ 8 h 2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"/>
                    <a:gd name="T124" fmla="*/ 0 h 27"/>
                    <a:gd name="T125" fmla="*/ 25 w 25"/>
                    <a:gd name="T126" fmla="*/ 27 h 2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" h="27">
                      <a:moveTo>
                        <a:pt x="14" y="0"/>
                      </a:moveTo>
                      <a:lnTo>
                        <a:pt x="14" y="4"/>
                      </a:lnTo>
                      <a:lnTo>
                        <a:pt x="14" y="8"/>
                      </a:lnTo>
                      <a:lnTo>
                        <a:pt x="14" y="13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2" y="23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6" y="27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close/>
                      <a:moveTo>
                        <a:pt x="11" y="8"/>
                      </a:move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1" y="1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7" name="Freeform 755"/>
                <p:cNvSpPr>
                  <a:spLocks/>
                </p:cNvSpPr>
                <p:nvPr/>
              </p:nvSpPr>
              <p:spPr bwMode="auto">
                <a:xfrm>
                  <a:off x="3644" y="3282"/>
                  <a:ext cx="25" cy="27"/>
                </a:xfrm>
                <a:custGeom>
                  <a:avLst/>
                  <a:gdLst>
                    <a:gd name="T0" fmla="*/ 16 w 25"/>
                    <a:gd name="T1" fmla="*/ 6 h 27"/>
                    <a:gd name="T2" fmla="*/ 16 w 25"/>
                    <a:gd name="T3" fmla="*/ 2 h 27"/>
                    <a:gd name="T4" fmla="*/ 18 w 25"/>
                    <a:gd name="T5" fmla="*/ 0 h 27"/>
                    <a:gd name="T6" fmla="*/ 20 w 25"/>
                    <a:gd name="T7" fmla="*/ 2 h 27"/>
                    <a:gd name="T8" fmla="*/ 22 w 25"/>
                    <a:gd name="T9" fmla="*/ 4 h 27"/>
                    <a:gd name="T10" fmla="*/ 23 w 25"/>
                    <a:gd name="T11" fmla="*/ 4 h 27"/>
                    <a:gd name="T12" fmla="*/ 23 w 25"/>
                    <a:gd name="T13" fmla="*/ 8 h 27"/>
                    <a:gd name="T14" fmla="*/ 25 w 25"/>
                    <a:gd name="T15" fmla="*/ 10 h 27"/>
                    <a:gd name="T16" fmla="*/ 25 w 25"/>
                    <a:gd name="T17" fmla="*/ 14 h 27"/>
                    <a:gd name="T18" fmla="*/ 23 w 25"/>
                    <a:gd name="T19" fmla="*/ 18 h 27"/>
                    <a:gd name="T20" fmla="*/ 23 w 25"/>
                    <a:gd name="T21" fmla="*/ 20 h 27"/>
                    <a:gd name="T22" fmla="*/ 22 w 25"/>
                    <a:gd name="T23" fmla="*/ 23 h 27"/>
                    <a:gd name="T24" fmla="*/ 20 w 25"/>
                    <a:gd name="T25" fmla="*/ 25 h 27"/>
                    <a:gd name="T26" fmla="*/ 18 w 25"/>
                    <a:gd name="T27" fmla="*/ 27 h 27"/>
                    <a:gd name="T28" fmla="*/ 7 w 25"/>
                    <a:gd name="T29" fmla="*/ 27 h 27"/>
                    <a:gd name="T30" fmla="*/ 5 w 25"/>
                    <a:gd name="T31" fmla="*/ 25 h 27"/>
                    <a:gd name="T32" fmla="*/ 4 w 25"/>
                    <a:gd name="T33" fmla="*/ 23 h 27"/>
                    <a:gd name="T34" fmla="*/ 4 w 25"/>
                    <a:gd name="T35" fmla="*/ 23 h 27"/>
                    <a:gd name="T36" fmla="*/ 2 w 25"/>
                    <a:gd name="T37" fmla="*/ 20 h 27"/>
                    <a:gd name="T38" fmla="*/ 2 w 25"/>
                    <a:gd name="T39" fmla="*/ 18 h 27"/>
                    <a:gd name="T40" fmla="*/ 0 w 25"/>
                    <a:gd name="T41" fmla="*/ 14 h 27"/>
                    <a:gd name="T42" fmla="*/ 2 w 25"/>
                    <a:gd name="T43" fmla="*/ 8 h 27"/>
                    <a:gd name="T44" fmla="*/ 4 w 25"/>
                    <a:gd name="T45" fmla="*/ 4 h 27"/>
                    <a:gd name="T46" fmla="*/ 5 w 25"/>
                    <a:gd name="T47" fmla="*/ 2 h 27"/>
                    <a:gd name="T48" fmla="*/ 9 w 25"/>
                    <a:gd name="T49" fmla="*/ 0 h 27"/>
                    <a:gd name="T50" fmla="*/ 9 w 25"/>
                    <a:gd name="T51" fmla="*/ 4 h 27"/>
                    <a:gd name="T52" fmla="*/ 9 w 25"/>
                    <a:gd name="T53" fmla="*/ 10 h 27"/>
                    <a:gd name="T54" fmla="*/ 7 w 25"/>
                    <a:gd name="T55" fmla="*/ 10 h 27"/>
                    <a:gd name="T56" fmla="*/ 7 w 25"/>
                    <a:gd name="T57" fmla="*/ 10 h 27"/>
                    <a:gd name="T58" fmla="*/ 7 w 25"/>
                    <a:gd name="T59" fmla="*/ 14 h 27"/>
                    <a:gd name="T60" fmla="*/ 7 w 25"/>
                    <a:gd name="T61" fmla="*/ 16 h 27"/>
                    <a:gd name="T62" fmla="*/ 9 w 25"/>
                    <a:gd name="T63" fmla="*/ 16 h 27"/>
                    <a:gd name="T64" fmla="*/ 11 w 25"/>
                    <a:gd name="T65" fmla="*/ 18 h 27"/>
                    <a:gd name="T66" fmla="*/ 16 w 25"/>
                    <a:gd name="T67" fmla="*/ 18 h 27"/>
                    <a:gd name="T68" fmla="*/ 18 w 25"/>
                    <a:gd name="T69" fmla="*/ 16 h 27"/>
                    <a:gd name="T70" fmla="*/ 18 w 25"/>
                    <a:gd name="T71" fmla="*/ 16 h 27"/>
                    <a:gd name="T72" fmla="*/ 18 w 25"/>
                    <a:gd name="T73" fmla="*/ 14 h 27"/>
                    <a:gd name="T74" fmla="*/ 18 w 25"/>
                    <a:gd name="T75" fmla="*/ 12 h 27"/>
                    <a:gd name="T76" fmla="*/ 18 w 25"/>
                    <a:gd name="T77" fmla="*/ 10 h 27"/>
                    <a:gd name="T78" fmla="*/ 16 w 25"/>
                    <a:gd name="T79" fmla="*/ 10 h 27"/>
                    <a:gd name="T80" fmla="*/ 14 w 25"/>
                    <a:gd name="T81" fmla="*/ 8 h 2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"/>
                    <a:gd name="T124" fmla="*/ 0 h 27"/>
                    <a:gd name="T125" fmla="*/ 25 w 25"/>
                    <a:gd name="T126" fmla="*/ 27 h 2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" h="27">
                      <a:moveTo>
                        <a:pt x="14" y="8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3" y="23"/>
                      </a:lnTo>
                      <a:lnTo>
                        <a:pt x="22" y="23"/>
                      </a:lnTo>
                      <a:lnTo>
                        <a:pt x="20" y="25"/>
                      </a:lnTo>
                      <a:lnTo>
                        <a:pt x="18" y="27"/>
                      </a:lnTo>
                      <a:lnTo>
                        <a:pt x="13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3" y="18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8" name="Freeform 756"/>
                <p:cNvSpPr>
                  <a:spLocks noEditPoints="1"/>
                </p:cNvSpPr>
                <p:nvPr/>
              </p:nvSpPr>
              <p:spPr bwMode="auto">
                <a:xfrm>
                  <a:off x="3644" y="3231"/>
                  <a:ext cx="25" cy="26"/>
                </a:xfrm>
                <a:custGeom>
                  <a:avLst/>
                  <a:gdLst>
                    <a:gd name="T0" fmla="*/ 9 w 25"/>
                    <a:gd name="T1" fmla="*/ 18 h 26"/>
                    <a:gd name="T2" fmla="*/ 7 w 25"/>
                    <a:gd name="T3" fmla="*/ 22 h 26"/>
                    <a:gd name="T4" fmla="*/ 5 w 25"/>
                    <a:gd name="T5" fmla="*/ 24 h 26"/>
                    <a:gd name="T6" fmla="*/ 5 w 25"/>
                    <a:gd name="T7" fmla="*/ 24 h 26"/>
                    <a:gd name="T8" fmla="*/ 4 w 25"/>
                    <a:gd name="T9" fmla="*/ 22 h 26"/>
                    <a:gd name="T10" fmla="*/ 4 w 25"/>
                    <a:gd name="T11" fmla="*/ 22 h 26"/>
                    <a:gd name="T12" fmla="*/ 2 w 25"/>
                    <a:gd name="T13" fmla="*/ 20 h 26"/>
                    <a:gd name="T14" fmla="*/ 2 w 25"/>
                    <a:gd name="T15" fmla="*/ 18 h 26"/>
                    <a:gd name="T16" fmla="*/ 0 w 25"/>
                    <a:gd name="T17" fmla="*/ 16 h 26"/>
                    <a:gd name="T18" fmla="*/ 0 w 25"/>
                    <a:gd name="T19" fmla="*/ 14 h 26"/>
                    <a:gd name="T20" fmla="*/ 0 w 25"/>
                    <a:gd name="T21" fmla="*/ 10 h 26"/>
                    <a:gd name="T22" fmla="*/ 2 w 25"/>
                    <a:gd name="T23" fmla="*/ 6 h 26"/>
                    <a:gd name="T24" fmla="*/ 2 w 25"/>
                    <a:gd name="T25" fmla="*/ 4 h 26"/>
                    <a:gd name="T26" fmla="*/ 4 w 25"/>
                    <a:gd name="T27" fmla="*/ 2 h 26"/>
                    <a:gd name="T28" fmla="*/ 5 w 25"/>
                    <a:gd name="T29" fmla="*/ 2 h 26"/>
                    <a:gd name="T30" fmla="*/ 5 w 25"/>
                    <a:gd name="T31" fmla="*/ 2 h 26"/>
                    <a:gd name="T32" fmla="*/ 7 w 25"/>
                    <a:gd name="T33" fmla="*/ 0 h 26"/>
                    <a:gd name="T34" fmla="*/ 9 w 25"/>
                    <a:gd name="T35" fmla="*/ 0 h 26"/>
                    <a:gd name="T36" fmla="*/ 20 w 25"/>
                    <a:gd name="T37" fmla="*/ 0 h 26"/>
                    <a:gd name="T38" fmla="*/ 22 w 25"/>
                    <a:gd name="T39" fmla="*/ 0 h 26"/>
                    <a:gd name="T40" fmla="*/ 22 w 25"/>
                    <a:gd name="T41" fmla="*/ 0 h 26"/>
                    <a:gd name="T42" fmla="*/ 23 w 25"/>
                    <a:gd name="T43" fmla="*/ 0 h 26"/>
                    <a:gd name="T44" fmla="*/ 23 w 25"/>
                    <a:gd name="T45" fmla="*/ 4 h 26"/>
                    <a:gd name="T46" fmla="*/ 23 w 25"/>
                    <a:gd name="T47" fmla="*/ 8 h 26"/>
                    <a:gd name="T48" fmla="*/ 22 w 25"/>
                    <a:gd name="T49" fmla="*/ 8 h 26"/>
                    <a:gd name="T50" fmla="*/ 22 w 25"/>
                    <a:gd name="T51" fmla="*/ 8 h 26"/>
                    <a:gd name="T52" fmla="*/ 23 w 25"/>
                    <a:gd name="T53" fmla="*/ 10 h 26"/>
                    <a:gd name="T54" fmla="*/ 23 w 25"/>
                    <a:gd name="T55" fmla="*/ 12 h 26"/>
                    <a:gd name="T56" fmla="*/ 25 w 25"/>
                    <a:gd name="T57" fmla="*/ 16 h 26"/>
                    <a:gd name="T58" fmla="*/ 25 w 25"/>
                    <a:gd name="T59" fmla="*/ 18 h 26"/>
                    <a:gd name="T60" fmla="*/ 23 w 25"/>
                    <a:gd name="T61" fmla="*/ 22 h 26"/>
                    <a:gd name="T62" fmla="*/ 22 w 25"/>
                    <a:gd name="T63" fmla="*/ 24 h 26"/>
                    <a:gd name="T64" fmla="*/ 20 w 25"/>
                    <a:gd name="T65" fmla="*/ 26 h 26"/>
                    <a:gd name="T66" fmla="*/ 16 w 25"/>
                    <a:gd name="T67" fmla="*/ 26 h 26"/>
                    <a:gd name="T68" fmla="*/ 14 w 25"/>
                    <a:gd name="T69" fmla="*/ 24 h 26"/>
                    <a:gd name="T70" fmla="*/ 13 w 25"/>
                    <a:gd name="T71" fmla="*/ 22 h 26"/>
                    <a:gd name="T72" fmla="*/ 11 w 25"/>
                    <a:gd name="T73" fmla="*/ 18 h 26"/>
                    <a:gd name="T74" fmla="*/ 11 w 25"/>
                    <a:gd name="T75" fmla="*/ 14 h 26"/>
                    <a:gd name="T76" fmla="*/ 9 w 25"/>
                    <a:gd name="T77" fmla="*/ 12 h 26"/>
                    <a:gd name="T78" fmla="*/ 9 w 25"/>
                    <a:gd name="T79" fmla="*/ 10 h 26"/>
                    <a:gd name="T80" fmla="*/ 7 w 25"/>
                    <a:gd name="T81" fmla="*/ 10 h 26"/>
                    <a:gd name="T82" fmla="*/ 7 w 25"/>
                    <a:gd name="T83" fmla="*/ 10 h 26"/>
                    <a:gd name="T84" fmla="*/ 5 w 25"/>
                    <a:gd name="T85" fmla="*/ 10 h 26"/>
                    <a:gd name="T86" fmla="*/ 5 w 25"/>
                    <a:gd name="T87" fmla="*/ 12 h 26"/>
                    <a:gd name="T88" fmla="*/ 5 w 25"/>
                    <a:gd name="T89" fmla="*/ 14 h 26"/>
                    <a:gd name="T90" fmla="*/ 7 w 25"/>
                    <a:gd name="T91" fmla="*/ 16 h 26"/>
                    <a:gd name="T92" fmla="*/ 7 w 25"/>
                    <a:gd name="T93" fmla="*/ 16 h 26"/>
                    <a:gd name="T94" fmla="*/ 9 w 25"/>
                    <a:gd name="T95" fmla="*/ 16 h 26"/>
                    <a:gd name="T96" fmla="*/ 14 w 25"/>
                    <a:gd name="T97" fmla="*/ 10 h 26"/>
                    <a:gd name="T98" fmla="*/ 14 w 25"/>
                    <a:gd name="T99" fmla="*/ 12 h 26"/>
                    <a:gd name="T100" fmla="*/ 14 w 25"/>
                    <a:gd name="T101" fmla="*/ 14 h 26"/>
                    <a:gd name="T102" fmla="*/ 16 w 25"/>
                    <a:gd name="T103" fmla="*/ 16 h 26"/>
                    <a:gd name="T104" fmla="*/ 16 w 25"/>
                    <a:gd name="T105" fmla="*/ 16 h 26"/>
                    <a:gd name="T106" fmla="*/ 18 w 25"/>
                    <a:gd name="T107" fmla="*/ 16 h 26"/>
                    <a:gd name="T108" fmla="*/ 20 w 25"/>
                    <a:gd name="T109" fmla="*/ 16 h 26"/>
                    <a:gd name="T110" fmla="*/ 20 w 25"/>
                    <a:gd name="T111" fmla="*/ 14 h 26"/>
                    <a:gd name="T112" fmla="*/ 20 w 25"/>
                    <a:gd name="T113" fmla="*/ 14 h 26"/>
                    <a:gd name="T114" fmla="*/ 18 w 25"/>
                    <a:gd name="T115" fmla="*/ 12 h 26"/>
                    <a:gd name="T116" fmla="*/ 18 w 25"/>
                    <a:gd name="T117" fmla="*/ 10 h 26"/>
                    <a:gd name="T118" fmla="*/ 16 w 25"/>
                    <a:gd name="T119" fmla="*/ 10 h 26"/>
                    <a:gd name="T120" fmla="*/ 16 w 25"/>
                    <a:gd name="T121" fmla="*/ 10 h 26"/>
                    <a:gd name="T122" fmla="*/ 14 w 25"/>
                    <a:gd name="T123" fmla="*/ 10 h 26"/>
                    <a:gd name="T124" fmla="*/ 13 w 25"/>
                    <a:gd name="T125" fmla="*/ 10 h 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5"/>
                    <a:gd name="T190" fmla="*/ 0 h 26"/>
                    <a:gd name="T191" fmla="*/ 25 w 25"/>
                    <a:gd name="T192" fmla="*/ 26 h 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5" h="26">
                      <a:moveTo>
                        <a:pt x="9" y="16"/>
                      </a:move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7" y="22"/>
                      </a:lnTo>
                      <a:lnTo>
                        <a:pt x="7" y="24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3" y="22"/>
                      </a:lnTo>
                      <a:lnTo>
                        <a:pt x="22" y="24"/>
                      </a:lnTo>
                      <a:lnTo>
                        <a:pt x="20" y="26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4"/>
                      </a:lnTo>
                      <a:lnTo>
                        <a:pt x="13" y="24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1" y="18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9" y="12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close/>
                      <a:moveTo>
                        <a:pt x="13" y="10"/>
                      </a:move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9" name="Freeform 757"/>
                <p:cNvSpPr>
                  <a:spLocks/>
                </p:cNvSpPr>
                <p:nvPr/>
              </p:nvSpPr>
              <p:spPr bwMode="auto">
                <a:xfrm>
                  <a:off x="3644" y="3180"/>
                  <a:ext cx="23" cy="24"/>
                </a:xfrm>
                <a:custGeom>
                  <a:avLst/>
                  <a:gdLst>
                    <a:gd name="T0" fmla="*/ 2 w 23"/>
                    <a:gd name="T1" fmla="*/ 24 h 24"/>
                    <a:gd name="T2" fmla="*/ 2 w 23"/>
                    <a:gd name="T3" fmla="*/ 22 h 24"/>
                    <a:gd name="T4" fmla="*/ 2 w 23"/>
                    <a:gd name="T5" fmla="*/ 20 h 24"/>
                    <a:gd name="T6" fmla="*/ 2 w 23"/>
                    <a:gd name="T7" fmla="*/ 16 h 24"/>
                    <a:gd name="T8" fmla="*/ 2 w 23"/>
                    <a:gd name="T9" fmla="*/ 16 h 24"/>
                    <a:gd name="T10" fmla="*/ 4 w 23"/>
                    <a:gd name="T11" fmla="*/ 16 h 24"/>
                    <a:gd name="T12" fmla="*/ 5 w 23"/>
                    <a:gd name="T13" fmla="*/ 16 h 24"/>
                    <a:gd name="T14" fmla="*/ 4 w 23"/>
                    <a:gd name="T15" fmla="*/ 14 h 24"/>
                    <a:gd name="T16" fmla="*/ 4 w 23"/>
                    <a:gd name="T17" fmla="*/ 14 h 24"/>
                    <a:gd name="T18" fmla="*/ 2 w 23"/>
                    <a:gd name="T19" fmla="*/ 14 h 24"/>
                    <a:gd name="T20" fmla="*/ 2 w 23"/>
                    <a:gd name="T21" fmla="*/ 12 h 24"/>
                    <a:gd name="T22" fmla="*/ 2 w 23"/>
                    <a:gd name="T23" fmla="*/ 10 h 24"/>
                    <a:gd name="T24" fmla="*/ 2 w 23"/>
                    <a:gd name="T25" fmla="*/ 10 h 24"/>
                    <a:gd name="T26" fmla="*/ 0 w 23"/>
                    <a:gd name="T27" fmla="*/ 10 h 24"/>
                    <a:gd name="T28" fmla="*/ 0 w 23"/>
                    <a:gd name="T29" fmla="*/ 8 h 24"/>
                    <a:gd name="T30" fmla="*/ 0 w 23"/>
                    <a:gd name="T31" fmla="*/ 6 h 24"/>
                    <a:gd name="T32" fmla="*/ 2 w 23"/>
                    <a:gd name="T33" fmla="*/ 4 h 24"/>
                    <a:gd name="T34" fmla="*/ 2 w 23"/>
                    <a:gd name="T35" fmla="*/ 2 h 24"/>
                    <a:gd name="T36" fmla="*/ 4 w 23"/>
                    <a:gd name="T37" fmla="*/ 2 h 24"/>
                    <a:gd name="T38" fmla="*/ 4 w 23"/>
                    <a:gd name="T39" fmla="*/ 0 h 24"/>
                    <a:gd name="T40" fmla="*/ 5 w 23"/>
                    <a:gd name="T41" fmla="*/ 0 h 24"/>
                    <a:gd name="T42" fmla="*/ 7 w 23"/>
                    <a:gd name="T43" fmla="*/ 0 h 24"/>
                    <a:gd name="T44" fmla="*/ 9 w 23"/>
                    <a:gd name="T45" fmla="*/ 0 h 24"/>
                    <a:gd name="T46" fmla="*/ 16 w 23"/>
                    <a:gd name="T47" fmla="*/ 0 h 24"/>
                    <a:gd name="T48" fmla="*/ 20 w 23"/>
                    <a:gd name="T49" fmla="*/ 0 h 24"/>
                    <a:gd name="T50" fmla="*/ 23 w 23"/>
                    <a:gd name="T51" fmla="*/ 0 h 24"/>
                    <a:gd name="T52" fmla="*/ 23 w 23"/>
                    <a:gd name="T53" fmla="*/ 2 h 24"/>
                    <a:gd name="T54" fmla="*/ 23 w 23"/>
                    <a:gd name="T55" fmla="*/ 4 h 24"/>
                    <a:gd name="T56" fmla="*/ 23 w 23"/>
                    <a:gd name="T57" fmla="*/ 6 h 24"/>
                    <a:gd name="T58" fmla="*/ 23 w 23"/>
                    <a:gd name="T59" fmla="*/ 8 h 24"/>
                    <a:gd name="T60" fmla="*/ 18 w 23"/>
                    <a:gd name="T61" fmla="*/ 8 h 24"/>
                    <a:gd name="T62" fmla="*/ 14 w 23"/>
                    <a:gd name="T63" fmla="*/ 8 h 24"/>
                    <a:gd name="T64" fmla="*/ 11 w 23"/>
                    <a:gd name="T65" fmla="*/ 8 h 24"/>
                    <a:gd name="T66" fmla="*/ 11 w 23"/>
                    <a:gd name="T67" fmla="*/ 8 h 24"/>
                    <a:gd name="T68" fmla="*/ 11 w 23"/>
                    <a:gd name="T69" fmla="*/ 8 h 24"/>
                    <a:gd name="T70" fmla="*/ 9 w 23"/>
                    <a:gd name="T71" fmla="*/ 8 h 24"/>
                    <a:gd name="T72" fmla="*/ 9 w 23"/>
                    <a:gd name="T73" fmla="*/ 10 h 24"/>
                    <a:gd name="T74" fmla="*/ 7 w 23"/>
                    <a:gd name="T75" fmla="*/ 10 h 24"/>
                    <a:gd name="T76" fmla="*/ 7 w 23"/>
                    <a:gd name="T77" fmla="*/ 10 h 24"/>
                    <a:gd name="T78" fmla="*/ 7 w 23"/>
                    <a:gd name="T79" fmla="*/ 10 h 24"/>
                    <a:gd name="T80" fmla="*/ 7 w 23"/>
                    <a:gd name="T81" fmla="*/ 12 h 24"/>
                    <a:gd name="T82" fmla="*/ 7 w 23"/>
                    <a:gd name="T83" fmla="*/ 12 h 24"/>
                    <a:gd name="T84" fmla="*/ 7 w 23"/>
                    <a:gd name="T85" fmla="*/ 14 h 24"/>
                    <a:gd name="T86" fmla="*/ 7 w 23"/>
                    <a:gd name="T87" fmla="*/ 14 h 24"/>
                    <a:gd name="T88" fmla="*/ 9 w 23"/>
                    <a:gd name="T89" fmla="*/ 14 h 24"/>
                    <a:gd name="T90" fmla="*/ 9 w 23"/>
                    <a:gd name="T91" fmla="*/ 14 h 24"/>
                    <a:gd name="T92" fmla="*/ 11 w 23"/>
                    <a:gd name="T93" fmla="*/ 14 h 24"/>
                    <a:gd name="T94" fmla="*/ 13 w 23"/>
                    <a:gd name="T95" fmla="*/ 14 h 24"/>
                    <a:gd name="T96" fmla="*/ 23 w 23"/>
                    <a:gd name="T97" fmla="*/ 14 h 24"/>
                    <a:gd name="T98" fmla="*/ 23 w 23"/>
                    <a:gd name="T99" fmla="*/ 16 h 24"/>
                    <a:gd name="T100" fmla="*/ 23 w 23"/>
                    <a:gd name="T101" fmla="*/ 20 h 24"/>
                    <a:gd name="T102" fmla="*/ 23 w 23"/>
                    <a:gd name="T103" fmla="*/ 22 h 24"/>
                    <a:gd name="T104" fmla="*/ 23 w 23"/>
                    <a:gd name="T105" fmla="*/ 24 h 24"/>
                    <a:gd name="T106" fmla="*/ 2 w 23"/>
                    <a:gd name="T107" fmla="*/ 24 h 2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"/>
                    <a:gd name="T163" fmla="*/ 0 h 24"/>
                    <a:gd name="T164" fmla="*/ 23 w 23"/>
                    <a:gd name="T165" fmla="*/ 24 h 2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" h="24">
                      <a:moveTo>
                        <a:pt x="2" y="24"/>
                      </a:move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18" y="8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3" y="24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0" name="Freeform 758"/>
                <p:cNvSpPr>
                  <a:spLocks noEditPoints="1"/>
                </p:cNvSpPr>
                <p:nvPr/>
              </p:nvSpPr>
              <p:spPr bwMode="auto">
                <a:xfrm>
                  <a:off x="3644" y="3126"/>
                  <a:ext cx="25" cy="27"/>
                </a:xfrm>
                <a:custGeom>
                  <a:avLst/>
                  <a:gdLst>
                    <a:gd name="T0" fmla="*/ 14 w 25"/>
                    <a:gd name="T1" fmla="*/ 9 h 27"/>
                    <a:gd name="T2" fmla="*/ 14 w 25"/>
                    <a:gd name="T3" fmla="*/ 17 h 27"/>
                    <a:gd name="T4" fmla="*/ 18 w 25"/>
                    <a:gd name="T5" fmla="*/ 17 h 27"/>
                    <a:gd name="T6" fmla="*/ 18 w 25"/>
                    <a:gd name="T7" fmla="*/ 15 h 27"/>
                    <a:gd name="T8" fmla="*/ 20 w 25"/>
                    <a:gd name="T9" fmla="*/ 15 h 27"/>
                    <a:gd name="T10" fmla="*/ 20 w 25"/>
                    <a:gd name="T11" fmla="*/ 13 h 27"/>
                    <a:gd name="T12" fmla="*/ 20 w 25"/>
                    <a:gd name="T13" fmla="*/ 11 h 27"/>
                    <a:gd name="T14" fmla="*/ 18 w 25"/>
                    <a:gd name="T15" fmla="*/ 11 h 27"/>
                    <a:gd name="T16" fmla="*/ 18 w 25"/>
                    <a:gd name="T17" fmla="*/ 9 h 27"/>
                    <a:gd name="T18" fmla="*/ 18 w 25"/>
                    <a:gd name="T19" fmla="*/ 4 h 27"/>
                    <a:gd name="T20" fmla="*/ 18 w 25"/>
                    <a:gd name="T21" fmla="*/ 0 h 27"/>
                    <a:gd name="T22" fmla="*/ 22 w 25"/>
                    <a:gd name="T23" fmla="*/ 2 h 27"/>
                    <a:gd name="T24" fmla="*/ 23 w 25"/>
                    <a:gd name="T25" fmla="*/ 4 h 27"/>
                    <a:gd name="T26" fmla="*/ 25 w 25"/>
                    <a:gd name="T27" fmla="*/ 9 h 27"/>
                    <a:gd name="T28" fmla="*/ 25 w 25"/>
                    <a:gd name="T29" fmla="*/ 13 h 27"/>
                    <a:gd name="T30" fmla="*/ 25 w 25"/>
                    <a:gd name="T31" fmla="*/ 17 h 27"/>
                    <a:gd name="T32" fmla="*/ 23 w 25"/>
                    <a:gd name="T33" fmla="*/ 21 h 27"/>
                    <a:gd name="T34" fmla="*/ 22 w 25"/>
                    <a:gd name="T35" fmla="*/ 23 h 27"/>
                    <a:gd name="T36" fmla="*/ 20 w 25"/>
                    <a:gd name="T37" fmla="*/ 25 h 27"/>
                    <a:gd name="T38" fmla="*/ 16 w 25"/>
                    <a:gd name="T39" fmla="*/ 27 h 27"/>
                    <a:gd name="T40" fmla="*/ 13 w 25"/>
                    <a:gd name="T41" fmla="*/ 27 h 27"/>
                    <a:gd name="T42" fmla="*/ 7 w 25"/>
                    <a:gd name="T43" fmla="*/ 25 h 27"/>
                    <a:gd name="T44" fmla="*/ 4 w 25"/>
                    <a:gd name="T45" fmla="*/ 23 h 27"/>
                    <a:gd name="T46" fmla="*/ 2 w 25"/>
                    <a:gd name="T47" fmla="*/ 19 h 27"/>
                    <a:gd name="T48" fmla="*/ 0 w 25"/>
                    <a:gd name="T49" fmla="*/ 13 h 27"/>
                    <a:gd name="T50" fmla="*/ 2 w 25"/>
                    <a:gd name="T51" fmla="*/ 11 h 27"/>
                    <a:gd name="T52" fmla="*/ 2 w 25"/>
                    <a:gd name="T53" fmla="*/ 7 h 27"/>
                    <a:gd name="T54" fmla="*/ 11 w 25"/>
                    <a:gd name="T55" fmla="*/ 0 h 27"/>
                    <a:gd name="T56" fmla="*/ 14 w 25"/>
                    <a:gd name="T57" fmla="*/ 0 h 27"/>
                    <a:gd name="T58" fmla="*/ 14 w 25"/>
                    <a:gd name="T59" fmla="*/ 0 h 27"/>
                    <a:gd name="T60" fmla="*/ 9 w 25"/>
                    <a:gd name="T61" fmla="*/ 9 h 27"/>
                    <a:gd name="T62" fmla="*/ 7 w 25"/>
                    <a:gd name="T63" fmla="*/ 11 h 27"/>
                    <a:gd name="T64" fmla="*/ 5 w 25"/>
                    <a:gd name="T65" fmla="*/ 13 h 27"/>
                    <a:gd name="T66" fmla="*/ 5 w 25"/>
                    <a:gd name="T67" fmla="*/ 13 h 27"/>
                    <a:gd name="T68" fmla="*/ 7 w 25"/>
                    <a:gd name="T69" fmla="*/ 15 h 27"/>
                    <a:gd name="T70" fmla="*/ 7 w 25"/>
                    <a:gd name="T71" fmla="*/ 17 h 27"/>
                    <a:gd name="T72" fmla="*/ 9 w 25"/>
                    <a:gd name="T73" fmla="*/ 17 h 27"/>
                    <a:gd name="T74" fmla="*/ 11 w 25"/>
                    <a:gd name="T75" fmla="*/ 17 h 27"/>
                    <a:gd name="T76" fmla="*/ 11 w 25"/>
                    <a:gd name="T77" fmla="*/ 11 h 27"/>
                    <a:gd name="T78" fmla="*/ 11 w 25"/>
                    <a:gd name="T79" fmla="*/ 9 h 2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5"/>
                    <a:gd name="T121" fmla="*/ 0 h 27"/>
                    <a:gd name="T122" fmla="*/ 25 w 25"/>
                    <a:gd name="T123" fmla="*/ 27 h 2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5" h="27">
                      <a:moveTo>
                        <a:pt x="14" y="0"/>
                      </a:moveTo>
                      <a:lnTo>
                        <a:pt x="14" y="9"/>
                      </a:lnTo>
                      <a:lnTo>
                        <a:pt x="14" y="13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7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3" y="7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2" y="23"/>
                      </a:lnTo>
                      <a:lnTo>
                        <a:pt x="20" y="25"/>
                      </a:lnTo>
                      <a:lnTo>
                        <a:pt x="18" y="27"/>
                      </a:lnTo>
                      <a:lnTo>
                        <a:pt x="16" y="27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close/>
                      <a:moveTo>
                        <a:pt x="11" y="9"/>
                      </a:move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1" name="Freeform 759"/>
                <p:cNvSpPr>
                  <a:spLocks/>
                </p:cNvSpPr>
                <p:nvPr/>
              </p:nvSpPr>
              <p:spPr bwMode="auto">
                <a:xfrm>
                  <a:off x="3687" y="3612"/>
                  <a:ext cx="45" cy="28"/>
                </a:xfrm>
                <a:custGeom>
                  <a:avLst/>
                  <a:gdLst>
                    <a:gd name="T0" fmla="*/ 27 w 45"/>
                    <a:gd name="T1" fmla="*/ 6 h 28"/>
                    <a:gd name="T2" fmla="*/ 29 w 45"/>
                    <a:gd name="T3" fmla="*/ 2 h 28"/>
                    <a:gd name="T4" fmla="*/ 32 w 45"/>
                    <a:gd name="T5" fmla="*/ 0 h 28"/>
                    <a:gd name="T6" fmla="*/ 36 w 45"/>
                    <a:gd name="T7" fmla="*/ 2 h 28"/>
                    <a:gd name="T8" fmla="*/ 39 w 45"/>
                    <a:gd name="T9" fmla="*/ 4 h 28"/>
                    <a:gd name="T10" fmla="*/ 41 w 45"/>
                    <a:gd name="T11" fmla="*/ 4 h 28"/>
                    <a:gd name="T12" fmla="*/ 43 w 45"/>
                    <a:gd name="T13" fmla="*/ 8 h 28"/>
                    <a:gd name="T14" fmla="*/ 45 w 45"/>
                    <a:gd name="T15" fmla="*/ 10 h 28"/>
                    <a:gd name="T16" fmla="*/ 45 w 45"/>
                    <a:gd name="T17" fmla="*/ 14 h 28"/>
                    <a:gd name="T18" fmla="*/ 41 w 45"/>
                    <a:gd name="T19" fmla="*/ 20 h 28"/>
                    <a:gd name="T20" fmla="*/ 39 w 45"/>
                    <a:gd name="T21" fmla="*/ 24 h 28"/>
                    <a:gd name="T22" fmla="*/ 36 w 45"/>
                    <a:gd name="T23" fmla="*/ 26 h 28"/>
                    <a:gd name="T24" fmla="*/ 29 w 45"/>
                    <a:gd name="T25" fmla="*/ 28 h 28"/>
                    <a:gd name="T26" fmla="*/ 18 w 45"/>
                    <a:gd name="T27" fmla="*/ 28 h 28"/>
                    <a:gd name="T28" fmla="*/ 5 w 45"/>
                    <a:gd name="T29" fmla="*/ 24 h 28"/>
                    <a:gd name="T30" fmla="*/ 2 w 45"/>
                    <a:gd name="T31" fmla="*/ 20 h 28"/>
                    <a:gd name="T32" fmla="*/ 0 w 45"/>
                    <a:gd name="T33" fmla="*/ 14 h 28"/>
                    <a:gd name="T34" fmla="*/ 2 w 45"/>
                    <a:gd name="T35" fmla="*/ 8 h 28"/>
                    <a:gd name="T36" fmla="*/ 4 w 45"/>
                    <a:gd name="T37" fmla="*/ 4 h 28"/>
                    <a:gd name="T38" fmla="*/ 7 w 45"/>
                    <a:gd name="T39" fmla="*/ 2 h 28"/>
                    <a:gd name="T40" fmla="*/ 14 w 45"/>
                    <a:gd name="T41" fmla="*/ 0 h 28"/>
                    <a:gd name="T42" fmla="*/ 16 w 45"/>
                    <a:gd name="T43" fmla="*/ 4 h 28"/>
                    <a:gd name="T44" fmla="*/ 16 w 45"/>
                    <a:gd name="T45" fmla="*/ 8 h 28"/>
                    <a:gd name="T46" fmla="*/ 14 w 45"/>
                    <a:gd name="T47" fmla="*/ 8 h 28"/>
                    <a:gd name="T48" fmla="*/ 12 w 45"/>
                    <a:gd name="T49" fmla="*/ 10 h 28"/>
                    <a:gd name="T50" fmla="*/ 12 w 45"/>
                    <a:gd name="T51" fmla="*/ 10 h 28"/>
                    <a:gd name="T52" fmla="*/ 11 w 45"/>
                    <a:gd name="T53" fmla="*/ 12 h 28"/>
                    <a:gd name="T54" fmla="*/ 11 w 45"/>
                    <a:gd name="T55" fmla="*/ 12 h 28"/>
                    <a:gd name="T56" fmla="*/ 11 w 45"/>
                    <a:gd name="T57" fmla="*/ 16 h 28"/>
                    <a:gd name="T58" fmla="*/ 12 w 45"/>
                    <a:gd name="T59" fmla="*/ 16 h 28"/>
                    <a:gd name="T60" fmla="*/ 18 w 45"/>
                    <a:gd name="T61" fmla="*/ 18 h 28"/>
                    <a:gd name="T62" fmla="*/ 21 w 45"/>
                    <a:gd name="T63" fmla="*/ 18 h 28"/>
                    <a:gd name="T64" fmla="*/ 29 w 45"/>
                    <a:gd name="T65" fmla="*/ 18 h 28"/>
                    <a:gd name="T66" fmla="*/ 32 w 45"/>
                    <a:gd name="T67" fmla="*/ 18 h 28"/>
                    <a:gd name="T68" fmla="*/ 34 w 45"/>
                    <a:gd name="T69" fmla="*/ 16 h 28"/>
                    <a:gd name="T70" fmla="*/ 34 w 45"/>
                    <a:gd name="T71" fmla="*/ 14 h 28"/>
                    <a:gd name="T72" fmla="*/ 34 w 45"/>
                    <a:gd name="T73" fmla="*/ 10 h 28"/>
                    <a:gd name="T74" fmla="*/ 30 w 45"/>
                    <a:gd name="T75" fmla="*/ 8 h 28"/>
                    <a:gd name="T76" fmla="*/ 27 w 45"/>
                    <a:gd name="T77" fmla="*/ 8 h 2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5"/>
                    <a:gd name="T118" fmla="*/ 0 h 28"/>
                    <a:gd name="T119" fmla="*/ 45 w 45"/>
                    <a:gd name="T120" fmla="*/ 28 h 2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5" h="28">
                      <a:moveTo>
                        <a:pt x="27" y="8"/>
                      </a:move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5" y="10"/>
                      </a:lnTo>
                      <a:lnTo>
                        <a:pt x="45" y="12"/>
                      </a:lnTo>
                      <a:lnTo>
                        <a:pt x="45" y="14"/>
                      </a:lnTo>
                      <a:lnTo>
                        <a:pt x="43" y="16"/>
                      </a:lnTo>
                      <a:lnTo>
                        <a:pt x="41" y="20"/>
                      </a:lnTo>
                      <a:lnTo>
                        <a:pt x="41" y="22"/>
                      </a:lnTo>
                      <a:lnTo>
                        <a:pt x="39" y="24"/>
                      </a:lnTo>
                      <a:lnTo>
                        <a:pt x="37" y="24"/>
                      </a:lnTo>
                      <a:lnTo>
                        <a:pt x="36" y="26"/>
                      </a:lnTo>
                      <a:lnTo>
                        <a:pt x="32" y="28"/>
                      </a:lnTo>
                      <a:lnTo>
                        <a:pt x="29" y="28"/>
                      </a:lnTo>
                      <a:lnTo>
                        <a:pt x="21" y="28"/>
                      </a:lnTo>
                      <a:lnTo>
                        <a:pt x="18" y="28"/>
                      </a:lnTo>
                      <a:lnTo>
                        <a:pt x="14" y="26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4" y="18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5" y="18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2" y="18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8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2" name="Freeform 760"/>
                <p:cNvSpPr>
                  <a:spLocks noEditPoints="1"/>
                </p:cNvSpPr>
                <p:nvPr/>
              </p:nvSpPr>
              <p:spPr bwMode="auto">
                <a:xfrm>
                  <a:off x="3699" y="3560"/>
                  <a:ext cx="33" cy="25"/>
                </a:xfrm>
                <a:custGeom>
                  <a:avLst/>
                  <a:gdLst>
                    <a:gd name="T0" fmla="*/ 9 w 33"/>
                    <a:gd name="T1" fmla="*/ 19 h 25"/>
                    <a:gd name="T2" fmla="*/ 4 w 33"/>
                    <a:gd name="T3" fmla="*/ 21 h 25"/>
                    <a:gd name="T4" fmla="*/ 2 w 33"/>
                    <a:gd name="T5" fmla="*/ 21 h 25"/>
                    <a:gd name="T6" fmla="*/ 0 w 33"/>
                    <a:gd name="T7" fmla="*/ 19 h 25"/>
                    <a:gd name="T8" fmla="*/ 0 w 33"/>
                    <a:gd name="T9" fmla="*/ 15 h 25"/>
                    <a:gd name="T10" fmla="*/ 0 w 33"/>
                    <a:gd name="T11" fmla="*/ 7 h 25"/>
                    <a:gd name="T12" fmla="*/ 2 w 33"/>
                    <a:gd name="T13" fmla="*/ 5 h 25"/>
                    <a:gd name="T14" fmla="*/ 6 w 33"/>
                    <a:gd name="T15" fmla="*/ 2 h 25"/>
                    <a:gd name="T16" fmla="*/ 8 w 33"/>
                    <a:gd name="T17" fmla="*/ 0 h 25"/>
                    <a:gd name="T18" fmla="*/ 15 w 33"/>
                    <a:gd name="T19" fmla="*/ 0 h 25"/>
                    <a:gd name="T20" fmla="*/ 25 w 33"/>
                    <a:gd name="T21" fmla="*/ 0 h 25"/>
                    <a:gd name="T22" fmla="*/ 27 w 33"/>
                    <a:gd name="T23" fmla="*/ 0 h 25"/>
                    <a:gd name="T24" fmla="*/ 29 w 33"/>
                    <a:gd name="T25" fmla="*/ 0 h 25"/>
                    <a:gd name="T26" fmla="*/ 31 w 33"/>
                    <a:gd name="T27" fmla="*/ 7 h 25"/>
                    <a:gd name="T28" fmla="*/ 29 w 33"/>
                    <a:gd name="T29" fmla="*/ 9 h 25"/>
                    <a:gd name="T30" fmla="*/ 29 w 33"/>
                    <a:gd name="T31" fmla="*/ 9 h 25"/>
                    <a:gd name="T32" fmla="*/ 29 w 33"/>
                    <a:gd name="T33" fmla="*/ 11 h 25"/>
                    <a:gd name="T34" fmla="*/ 31 w 33"/>
                    <a:gd name="T35" fmla="*/ 13 h 25"/>
                    <a:gd name="T36" fmla="*/ 33 w 33"/>
                    <a:gd name="T37" fmla="*/ 17 h 25"/>
                    <a:gd name="T38" fmla="*/ 29 w 33"/>
                    <a:gd name="T39" fmla="*/ 23 h 25"/>
                    <a:gd name="T40" fmla="*/ 25 w 33"/>
                    <a:gd name="T41" fmla="*/ 25 h 25"/>
                    <a:gd name="T42" fmla="*/ 20 w 33"/>
                    <a:gd name="T43" fmla="*/ 25 h 25"/>
                    <a:gd name="T44" fmla="*/ 17 w 33"/>
                    <a:gd name="T45" fmla="*/ 21 h 25"/>
                    <a:gd name="T46" fmla="*/ 15 w 33"/>
                    <a:gd name="T47" fmla="*/ 17 h 25"/>
                    <a:gd name="T48" fmla="*/ 13 w 33"/>
                    <a:gd name="T49" fmla="*/ 11 h 25"/>
                    <a:gd name="T50" fmla="*/ 11 w 33"/>
                    <a:gd name="T51" fmla="*/ 11 h 25"/>
                    <a:gd name="T52" fmla="*/ 8 w 33"/>
                    <a:gd name="T53" fmla="*/ 9 h 25"/>
                    <a:gd name="T54" fmla="*/ 8 w 33"/>
                    <a:gd name="T55" fmla="*/ 11 h 25"/>
                    <a:gd name="T56" fmla="*/ 8 w 33"/>
                    <a:gd name="T57" fmla="*/ 15 h 25"/>
                    <a:gd name="T58" fmla="*/ 9 w 33"/>
                    <a:gd name="T59" fmla="*/ 15 h 25"/>
                    <a:gd name="T60" fmla="*/ 17 w 33"/>
                    <a:gd name="T61" fmla="*/ 9 h 25"/>
                    <a:gd name="T62" fmla="*/ 18 w 33"/>
                    <a:gd name="T63" fmla="*/ 11 h 25"/>
                    <a:gd name="T64" fmla="*/ 20 w 33"/>
                    <a:gd name="T65" fmla="*/ 15 h 25"/>
                    <a:gd name="T66" fmla="*/ 20 w 33"/>
                    <a:gd name="T67" fmla="*/ 17 h 25"/>
                    <a:gd name="T68" fmla="*/ 22 w 33"/>
                    <a:gd name="T69" fmla="*/ 17 h 25"/>
                    <a:gd name="T70" fmla="*/ 24 w 33"/>
                    <a:gd name="T71" fmla="*/ 17 h 25"/>
                    <a:gd name="T72" fmla="*/ 25 w 33"/>
                    <a:gd name="T73" fmla="*/ 15 h 25"/>
                    <a:gd name="T74" fmla="*/ 25 w 33"/>
                    <a:gd name="T75" fmla="*/ 13 h 25"/>
                    <a:gd name="T76" fmla="*/ 24 w 33"/>
                    <a:gd name="T77" fmla="*/ 11 h 25"/>
                    <a:gd name="T78" fmla="*/ 24 w 33"/>
                    <a:gd name="T79" fmla="*/ 9 h 25"/>
                    <a:gd name="T80" fmla="*/ 20 w 33"/>
                    <a:gd name="T81" fmla="*/ 9 h 25"/>
                    <a:gd name="T82" fmla="*/ 18 w 33"/>
                    <a:gd name="T83" fmla="*/ 9 h 25"/>
                    <a:gd name="T84" fmla="*/ 17 w 33"/>
                    <a:gd name="T85" fmla="*/ 9 h 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"/>
                    <a:gd name="T130" fmla="*/ 0 h 25"/>
                    <a:gd name="T131" fmla="*/ 33 w 33"/>
                    <a:gd name="T132" fmla="*/ 25 h 2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" h="25">
                      <a:moveTo>
                        <a:pt x="11" y="15"/>
                      </a:move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23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7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9" y="9"/>
                      </a:lnTo>
                      <a:lnTo>
                        <a:pt x="29" y="11"/>
                      </a:lnTo>
                      <a:lnTo>
                        <a:pt x="31" y="11"/>
                      </a:lnTo>
                      <a:lnTo>
                        <a:pt x="31" y="13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3" y="19"/>
                      </a:lnTo>
                      <a:lnTo>
                        <a:pt x="31" y="21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4" y="25"/>
                      </a:lnTo>
                      <a:lnTo>
                        <a:pt x="22" y="25"/>
                      </a:lnTo>
                      <a:lnTo>
                        <a:pt x="20" y="25"/>
                      </a:lnTo>
                      <a:lnTo>
                        <a:pt x="18" y="23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close/>
                      <a:moveTo>
                        <a:pt x="17" y="9"/>
                      </a:moveTo>
                      <a:lnTo>
                        <a:pt x="17" y="11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0" y="17"/>
                      </a:lnTo>
                      <a:lnTo>
                        <a:pt x="22" y="17"/>
                      </a:ln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4" y="11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3" name="Freeform 761"/>
                <p:cNvSpPr>
                  <a:spLocks/>
                </p:cNvSpPr>
                <p:nvPr/>
              </p:nvSpPr>
              <p:spPr bwMode="auto">
                <a:xfrm>
                  <a:off x="3687" y="3519"/>
                  <a:ext cx="43" cy="19"/>
                </a:xfrm>
                <a:custGeom>
                  <a:avLst/>
                  <a:gdLst>
                    <a:gd name="T0" fmla="*/ 12 w 43"/>
                    <a:gd name="T1" fmla="*/ 5 h 19"/>
                    <a:gd name="T2" fmla="*/ 12 w 43"/>
                    <a:gd name="T3" fmla="*/ 5 h 19"/>
                    <a:gd name="T4" fmla="*/ 14 w 43"/>
                    <a:gd name="T5" fmla="*/ 3 h 19"/>
                    <a:gd name="T6" fmla="*/ 20 w 43"/>
                    <a:gd name="T7" fmla="*/ 3 h 19"/>
                    <a:gd name="T8" fmla="*/ 21 w 43"/>
                    <a:gd name="T9" fmla="*/ 5 h 19"/>
                    <a:gd name="T10" fmla="*/ 21 w 43"/>
                    <a:gd name="T11" fmla="*/ 5 h 19"/>
                    <a:gd name="T12" fmla="*/ 43 w 43"/>
                    <a:gd name="T13" fmla="*/ 7 h 19"/>
                    <a:gd name="T14" fmla="*/ 43 w 43"/>
                    <a:gd name="T15" fmla="*/ 11 h 19"/>
                    <a:gd name="T16" fmla="*/ 43 w 43"/>
                    <a:gd name="T17" fmla="*/ 15 h 19"/>
                    <a:gd name="T18" fmla="*/ 21 w 43"/>
                    <a:gd name="T19" fmla="*/ 17 h 19"/>
                    <a:gd name="T20" fmla="*/ 21 w 43"/>
                    <a:gd name="T21" fmla="*/ 17 h 19"/>
                    <a:gd name="T22" fmla="*/ 20 w 43"/>
                    <a:gd name="T23" fmla="*/ 19 h 19"/>
                    <a:gd name="T24" fmla="*/ 14 w 43"/>
                    <a:gd name="T25" fmla="*/ 19 h 19"/>
                    <a:gd name="T26" fmla="*/ 12 w 43"/>
                    <a:gd name="T27" fmla="*/ 17 h 19"/>
                    <a:gd name="T28" fmla="*/ 12 w 43"/>
                    <a:gd name="T29" fmla="*/ 17 h 19"/>
                    <a:gd name="T30" fmla="*/ 12 w 43"/>
                    <a:gd name="T31" fmla="*/ 15 h 19"/>
                    <a:gd name="T32" fmla="*/ 11 w 43"/>
                    <a:gd name="T33" fmla="*/ 15 h 19"/>
                    <a:gd name="T34" fmla="*/ 9 w 43"/>
                    <a:gd name="T35" fmla="*/ 15 h 19"/>
                    <a:gd name="T36" fmla="*/ 5 w 43"/>
                    <a:gd name="T37" fmla="*/ 15 h 19"/>
                    <a:gd name="T38" fmla="*/ 5 w 43"/>
                    <a:gd name="T39" fmla="*/ 15 h 19"/>
                    <a:gd name="T40" fmla="*/ 4 w 43"/>
                    <a:gd name="T41" fmla="*/ 13 h 19"/>
                    <a:gd name="T42" fmla="*/ 2 w 43"/>
                    <a:gd name="T43" fmla="*/ 13 h 19"/>
                    <a:gd name="T44" fmla="*/ 2 w 43"/>
                    <a:gd name="T45" fmla="*/ 11 h 19"/>
                    <a:gd name="T46" fmla="*/ 0 w 43"/>
                    <a:gd name="T47" fmla="*/ 9 h 19"/>
                    <a:gd name="T48" fmla="*/ 0 w 43"/>
                    <a:gd name="T49" fmla="*/ 7 h 19"/>
                    <a:gd name="T50" fmla="*/ 2 w 43"/>
                    <a:gd name="T51" fmla="*/ 3 h 19"/>
                    <a:gd name="T52" fmla="*/ 4 w 43"/>
                    <a:gd name="T53" fmla="*/ 0 h 19"/>
                    <a:gd name="T54" fmla="*/ 7 w 43"/>
                    <a:gd name="T55" fmla="*/ 3 h 19"/>
                    <a:gd name="T56" fmla="*/ 9 w 43"/>
                    <a:gd name="T57" fmla="*/ 3 h 19"/>
                    <a:gd name="T58" fmla="*/ 9 w 43"/>
                    <a:gd name="T59" fmla="*/ 5 h 19"/>
                    <a:gd name="T60" fmla="*/ 9 w 43"/>
                    <a:gd name="T61" fmla="*/ 5 h 19"/>
                    <a:gd name="T62" fmla="*/ 9 w 43"/>
                    <a:gd name="T63" fmla="*/ 7 h 19"/>
                    <a:gd name="T64" fmla="*/ 9 w 43"/>
                    <a:gd name="T65" fmla="*/ 7 h 19"/>
                    <a:gd name="T66" fmla="*/ 11 w 43"/>
                    <a:gd name="T67" fmla="*/ 7 h 19"/>
                    <a:gd name="T68" fmla="*/ 11 w 43"/>
                    <a:gd name="T69" fmla="*/ 7 h 1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3"/>
                    <a:gd name="T106" fmla="*/ 0 h 19"/>
                    <a:gd name="T107" fmla="*/ 43 w 43"/>
                    <a:gd name="T108" fmla="*/ 19 h 1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3" h="19">
                      <a:moveTo>
                        <a:pt x="12" y="7"/>
                      </a:move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1" y="3"/>
                      </a:lnTo>
                      <a:lnTo>
                        <a:pt x="21" y="5"/>
                      </a:lnTo>
                      <a:lnTo>
                        <a:pt x="21" y="7"/>
                      </a:lnTo>
                      <a:lnTo>
                        <a:pt x="43" y="7"/>
                      </a:lnTo>
                      <a:lnTo>
                        <a:pt x="43" y="9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5"/>
                      </a:lnTo>
                      <a:lnTo>
                        <a:pt x="21" y="15"/>
                      </a:lnTo>
                      <a:lnTo>
                        <a:pt x="21" y="17"/>
                      </a:lnTo>
                      <a:lnTo>
                        <a:pt x="21" y="19"/>
                      </a:lnTo>
                      <a:lnTo>
                        <a:pt x="20" y="19"/>
                      </a:lnTo>
                      <a:lnTo>
                        <a:pt x="18" y="19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4" name="Freeform 762"/>
                <p:cNvSpPr>
                  <a:spLocks/>
                </p:cNvSpPr>
                <p:nvPr/>
              </p:nvSpPr>
              <p:spPr bwMode="auto">
                <a:xfrm>
                  <a:off x="3687" y="3491"/>
                  <a:ext cx="43" cy="16"/>
                </a:xfrm>
                <a:custGeom>
                  <a:avLst/>
                  <a:gdLst>
                    <a:gd name="T0" fmla="*/ 12 w 43"/>
                    <a:gd name="T1" fmla="*/ 4 h 16"/>
                    <a:gd name="T2" fmla="*/ 12 w 43"/>
                    <a:gd name="T3" fmla="*/ 0 h 16"/>
                    <a:gd name="T4" fmla="*/ 18 w 43"/>
                    <a:gd name="T5" fmla="*/ 0 h 16"/>
                    <a:gd name="T6" fmla="*/ 21 w 43"/>
                    <a:gd name="T7" fmla="*/ 0 h 16"/>
                    <a:gd name="T8" fmla="*/ 21 w 43"/>
                    <a:gd name="T9" fmla="*/ 4 h 16"/>
                    <a:gd name="T10" fmla="*/ 43 w 43"/>
                    <a:gd name="T11" fmla="*/ 4 h 16"/>
                    <a:gd name="T12" fmla="*/ 43 w 43"/>
                    <a:gd name="T13" fmla="*/ 8 h 16"/>
                    <a:gd name="T14" fmla="*/ 21 w 43"/>
                    <a:gd name="T15" fmla="*/ 12 h 16"/>
                    <a:gd name="T16" fmla="*/ 21 w 43"/>
                    <a:gd name="T17" fmla="*/ 14 h 16"/>
                    <a:gd name="T18" fmla="*/ 21 w 43"/>
                    <a:gd name="T19" fmla="*/ 16 h 16"/>
                    <a:gd name="T20" fmla="*/ 18 w 43"/>
                    <a:gd name="T21" fmla="*/ 16 h 16"/>
                    <a:gd name="T22" fmla="*/ 12 w 43"/>
                    <a:gd name="T23" fmla="*/ 16 h 16"/>
                    <a:gd name="T24" fmla="*/ 12 w 43"/>
                    <a:gd name="T25" fmla="*/ 14 h 16"/>
                    <a:gd name="T26" fmla="*/ 12 w 43"/>
                    <a:gd name="T27" fmla="*/ 12 h 16"/>
                    <a:gd name="T28" fmla="*/ 12 w 43"/>
                    <a:gd name="T29" fmla="*/ 12 h 16"/>
                    <a:gd name="T30" fmla="*/ 11 w 43"/>
                    <a:gd name="T31" fmla="*/ 12 h 16"/>
                    <a:gd name="T32" fmla="*/ 7 w 43"/>
                    <a:gd name="T33" fmla="*/ 12 h 16"/>
                    <a:gd name="T34" fmla="*/ 5 w 43"/>
                    <a:gd name="T35" fmla="*/ 12 h 16"/>
                    <a:gd name="T36" fmla="*/ 4 w 43"/>
                    <a:gd name="T37" fmla="*/ 12 h 16"/>
                    <a:gd name="T38" fmla="*/ 4 w 43"/>
                    <a:gd name="T39" fmla="*/ 12 h 16"/>
                    <a:gd name="T40" fmla="*/ 2 w 43"/>
                    <a:gd name="T41" fmla="*/ 10 h 16"/>
                    <a:gd name="T42" fmla="*/ 2 w 43"/>
                    <a:gd name="T43" fmla="*/ 8 h 16"/>
                    <a:gd name="T44" fmla="*/ 0 w 43"/>
                    <a:gd name="T45" fmla="*/ 6 h 16"/>
                    <a:gd name="T46" fmla="*/ 2 w 43"/>
                    <a:gd name="T47" fmla="*/ 4 h 16"/>
                    <a:gd name="T48" fmla="*/ 2 w 43"/>
                    <a:gd name="T49" fmla="*/ 0 h 16"/>
                    <a:gd name="T50" fmla="*/ 7 w 43"/>
                    <a:gd name="T51" fmla="*/ 0 h 16"/>
                    <a:gd name="T52" fmla="*/ 9 w 43"/>
                    <a:gd name="T53" fmla="*/ 2 h 16"/>
                    <a:gd name="T54" fmla="*/ 9 w 43"/>
                    <a:gd name="T55" fmla="*/ 2 h 16"/>
                    <a:gd name="T56" fmla="*/ 9 w 43"/>
                    <a:gd name="T57" fmla="*/ 4 h 16"/>
                    <a:gd name="T58" fmla="*/ 9 w 43"/>
                    <a:gd name="T59" fmla="*/ 4 h 16"/>
                    <a:gd name="T60" fmla="*/ 11 w 43"/>
                    <a:gd name="T61" fmla="*/ 4 h 16"/>
                    <a:gd name="T62" fmla="*/ 11 w 43"/>
                    <a:gd name="T63" fmla="*/ 4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16"/>
                    <a:gd name="T98" fmla="*/ 43 w 43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16">
                      <a:moveTo>
                        <a:pt x="12" y="4"/>
                      </a:move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3" y="12"/>
                      </a:lnTo>
                      <a:lnTo>
                        <a:pt x="21" y="12"/>
                      </a:lnTo>
                      <a:lnTo>
                        <a:pt x="21" y="14"/>
                      </a:lnTo>
                      <a:lnTo>
                        <a:pt x="21" y="16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5" name="Freeform 763"/>
                <p:cNvSpPr>
                  <a:spLocks noEditPoints="1"/>
                </p:cNvSpPr>
                <p:nvPr/>
              </p:nvSpPr>
              <p:spPr bwMode="auto">
                <a:xfrm>
                  <a:off x="3699" y="3454"/>
                  <a:ext cx="33" cy="25"/>
                </a:xfrm>
                <a:custGeom>
                  <a:avLst/>
                  <a:gdLst>
                    <a:gd name="T0" fmla="*/ 18 w 33"/>
                    <a:gd name="T1" fmla="*/ 4 h 25"/>
                    <a:gd name="T2" fmla="*/ 18 w 33"/>
                    <a:gd name="T3" fmla="*/ 12 h 25"/>
                    <a:gd name="T4" fmla="*/ 24 w 33"/>
                    <a:gd name="T5" fmla="*/ 16 h 25"/>
                    <a:gd name="T6" fmla="*/ 25 w 33"/>
                    <a:gd name="T7" fmla="*/ 14 h 25"/>
                    <a:gd name="T8" fmla="*/ 25 w 33"/>
                    <a:gd name="T9" fmla="*/ 12 h 25"/>
                    <a:gd name="T10" fmla="*/ 25 w 33"/>
                    <a:gd name="T11" fmla="*/ 12 h 25"/>
                    <a:gd name="T12" fmla="*/ 24 w 33"/>
                    <a:gd name="T13" fmla="*/ 10 h 25"/>
                    <a:gd name="T14" fmla="*/ 24 w 33"/>
                    <a:gd name="T15" fmla="*/ 10 h 25"/>
                    <a:gd name="T16" fmla="*/ 22 w 33"/>
                    <a:gd name="T17" fmla="*/ 8 h 25"/>
                    <a:gd name="T18" fmla="*/ 24 w 33"/>
                    <a:gd name="T19" fmla="*/ 4 h 25"/>
                    <a:gd name="T20" fmla="*/ 24 w 33"/>
                    <a:gd name="T21" fmla="*/ 0 h 25"/>
                    <a:gd name="T22" fmla="*/ 27 w 33"/>
                    <a:gd name="T23" fmla="*/ 2 h 25"/>
                    <a:gd name="T24" fmla="*/ 29 w 33"/>
                    <a:gd name="T25" fmla="*/ 4 h 25"/>
                    <a:gd name="T26" fmla="*/ 31 w 33"/>
                    <a:gd name="T27" fmla="*/ 8 h 25"/>
                    <a:gd name="T28" fmla="*/ 33 w 33"/>
                    <a:gd name="T29" fmla="*/ 12 h 25"/>
                    <a:gd name="T30" fmla="*/ 33 w 33"/>
                    <a:gd name="T31" fmla="*/ 16 h 25"/>
                    <a:gd name="T32" fmla="*/ 31 w 33"/>
                    <a:gd name="T33" fmla="*/ 18 h 25"/>
                    <a:gd name="T34" fmla="*/ 27 w 33"/>
                    <a:gd name="T35" fmla="*/ 22 h 25"/>
                    <a:gd name="T36" fmla="*/ 24 w 33"/>
                    <a:gd name="T37" fmla="*/ 25 h 25"/>
                    <a:gd name="T38" fmla="*/ 18 w 33"/>
                    <a:gd name="T39" fmla="*/ 25 h 25"/>
                    <a:gd name="T40" fmla="*/ 13 w 33"/>
                    <a:gd name="T41" fmla="*/ 25 h 25"/>
                    <a:gd name="T42" fmla="*/ 8 w 33"/>
                    <a:gd name="T43" fmla="*/ 25 h 25"/>
                    <a:gd name="T44" fmla="*/ 2 w 33"/>
                    <a:gd name="T45" fmla="*/ 20 h 25"/>
                    <a:gd name="T46" fmla="*/ 0 w 33"/>
                    <a:gd name="T47" fmla="*/ 16 h 25"/>
                    <a:gd name="T48" fmla="*/ 0 w 33"/>
                    <a:gd name="T49" fmla="*/ 10 h 25"/>
                    <a:gd name="T50" fmla="*/ 2 w 33"/>
                    <a:gd name="T51" fmla="*/ 6 h 25"/>
                    <a:gd name="T52" fmla="*/ 6 w 33"/>
                    <a:gd name="T53" fmla="*/ 2 h 25"/>
                    <a:gd name="T54" fmla="*/ 9 w 33"/>
                    <a:gd name="T55" fmla="*/ 0 h 25"/>
                    <a:gd name="T56" fmla="*/ 15 w 33"/>
                    <a:gd name="T57" fmla="*/ 0 h 25"/>
                    <a:gd name="T58" fmla="*/ 18 w 33"/>
                    <a:gd name="T59" fmla="*/ 0 h 25"/>
                    <a:gd name="T60" fmla="*/ 13 w 33"/>
                    <a:gd name="T61" fmla="*/ 8 h 25"/>
                    <a:gd name="T62" fmla="*/ 9 w 33"/>
                    <a:gd name="T63" fmla="*/ 8 h 25"/>
                    <a:gd name="T64" fmla="*/ 8 w 33"/>
                    <a:gd name="T65" fmla="*/ 10 h 25"/>
                    <a:gd name="T66" fmla="*/ 8 w 33"/>
                    <a:gd name="T67" fmla="*/ 12 h 25"/>
                    <a:gd name="T68" fmla="*/ 8 w 33"/>
                    <a:gd name="T69" fmla="*/ 14 h 25"/>
                    <a:gd name="T70" fmla="*/ 8 w 33"/>
                    <a:gd name="T71" fmla="*/ 14 h 25"/>
                    <a:gd name="T72" fmla="*/ 9 w 33"/>
                    <a:gd name="T73" fmla="*/ 16 h 25"/>
                    <a:gd name="T74" fmla="*/ 13 w 33"/>
                    <a:gd name="T75" fmla="*/ 16 h 25"/>
                    <a:gd name="T76" fmla="*/ 13 w 33"/>
                    <a:gd name="T77" fmla="*/ 12 h 25"/>
                    <a:gd name="T78" fmla="*/ 13 w 33"/>
                    <a:gd name="T79" fmla="*/ 8 h 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3"/>
                    <a:gd name="T121" fmla="*/ 0 h 25"/>
                    <a:gd name="T122" fmla="*/ 33 w 33"/>
                    <a:gd name="T123" fmla="*/ 25 h 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3" h="25">
                      <a:moveTo>
                        <a:pt x="18" y="0"/>
                      </a:moveTo>
                      <a:lnTo>
                        <a:pt x="18" y="4"/>
                      </a:lnTo>
                      <a:lnTo>
                        <a:pt x="18" y="8"/>
                      </a:lnTo>
                      <a:lnTo>
                        <a:pt x="18" y="12"/>
                      </a:lnTo>
                      <a:lnTo>
                        <a:pt x="18" y="16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1" y="18"/>
                      </a:lnTo>
                      <a:lnTo>
                        <a:pt x="29" y="20"/>
                      </a:lnTo>
                      <a:lnTo>
                        <a:pt x="27" y="22"/>
                      </a:lnTo>
                      <a:lnTo>
                        <a:pt x="25" y="22"/>
                      </a:lnTo>
                      <a:lnTo>
                        <a:pt x="24" y="25"/>
                      </a:lnTo>
                      <a:lnTo>
                        <a:pt x="22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close/>
                      <a:moveTo>
                        <a:pt x="13" y="8"/>
                      </a:move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6" name="Freeform 764"/>
                <p:cNvSpPr>
                  <a:spLocks noEditPoints="1"/>
                </p:cNvSpPr>
                <p:nvPr/>
              </p:nvSpPr>
              <p:spPr bwMode="auto">
                <a:xfrm>
                  <a:off x="3689" y="3421"/>
                  <a:ext cx="41" cy="8"/>
                </a:xfrm>
                <a:custGeom>
                  <a:avLst/>
                  <a:gdLst>
                    <a:gd name="T0" fmla="*/ 0 w 41"/>
                    <a:gd name="T1" fmla="*/ 8 h 8"/>
                    <a:gd name="T2" fmla="*/ 0 w 41"/>
                    <a:gd name="T3" fmla="*/ 6 h 8"/>
                    <a:gd name="T4" fmla="*/ 0 w 41"/>
                    <a:gd name="T5" fmla="*/ 4 h 8"/>
                    <a:gd name="T6" fmla="*/ 0 w 41"/>
                    <a:gd name="T7" fmla="*/ 2 h 8"/>
                    <a:gd name="T8" fmla="*/ 0 w 41"/>
                    <a:gd name="T9" fmla="*/ 0 h 8"/>
                    <a:gd name="T10" fmla="*/ 2 w 41"/>
                    <a:gd name="T11" fmla="*/ 0 h 8"/>
                    <a:gd name="T12" fmla="*/ 3 w 41"/>
                    <a:gd name="T13" fmla="*/ 0 h 8"/>
                    <a:gd name="T14" fmla="*/ 5 w 41"/>
                    <a:gd name="T15" fmla="*/ 0 h 8"/>
                    <a:gd name="T16" fmla="*/ 7 w 41"/>
                    <a:gd name="T17" fmla="*/ 0 h 8"/>
                    <a:gd name="T18" fmla="*/ 7 w 41"/>
                    <a:gd name="T19" fmla="*/ 2 h 8"/>
                    <a:gd name="T20" fmla="*/ 7 w 41"/>
                    <a:gd name="T21" fmla="*/ 4 h 8"/>
                    <a:gd name="T22" fmla="*/ 7 w 41"/>
                    <a:gd name="T23" fmla="*/ 6 h 8"/>
                    <a:gd name="T24" fmla="*/ 7 w 41"/>
                    <a:gd name="T25" fmla="*/ 8 h 8"/>
                    <a:gd name="T26" fmla="*/ 5 w 41"/>
                    <a:gd name="T27" fmla="*/ 8 h 8"/>
                    <a:gd name="T28" fmla="*/ 3 w 41"/>
                    <a:gd name="T29" fmla="*/ 8 h 8"/>
                    <a:gd name="T30" fmla="*/ 2 w 41"/>
                    <a:gd name="T31" fmla="*/ 8 h 8"/>
                    <a:gd name="T32" fmla="*/ 0 w 41"/>
                    <a:gd name="T33" fmla="*/ 8 h 8"/>
                    <a:gd name="T34" fmla="*/ 0 w 41"/>
                    <a:gd name="T35" fmla="*/ 8 h 8"/>
                    <a:gd name="T36" fmla="*/ 10 w 41"/>
                    <a:gd name="T37" fmla="*/ 8 h 8"/>
                    <a:gd name="T38" fmla="*/ 10 w 41"/>
                    <a:gd name="T39" fmla="*/ 6 h 8"/>
                    <a:gd name="T40" fmla="*/ 10 w 41"/>
                    <a:gd name="T41" fmla="*/ 4 h 8"/>
                    <a:gd name="T42" fmla="*/ 10 w 41"/>
                    <a:gd name="T43" fmla="*/ 2 h 8"/>
                    <a:gd name="T44" fmla="*/ 10 w 41"/>
                    <a:gd name="T45" fmla="*/ 0 h 8"/>
                    <a:gd name="T46" fmla="*/ 18 w 41"/>
                    <a:gd name="T47" fmla="*/ 0 h 8"/>
                    <a:gd name="T48" fmla="*/ 27 w 41"/>
                    <a:gd name="T49" fmla="*/ 0 h 8"/>
                    <a:gd name="T50" fmla="*/ 34 w 41"/>
                    <a:gd name="T51" fmla="*/ 0 h 8"/>
                    <a:gd name="T52" fmla="*/ 41 w 41"/>
                    <a:gd name="T53" fmla="*/ 0 h 8"/>
                    <a:gd name="T54" fmla="*/ 41 w 41"/>
                    <a:gd name="T55" fmla="*/ 2 h 8"/>
                    <a:gd name="T56" fmla="*/ 41 w 41"/>
                    <a:gd name="T57" fmla="*/ 4 h 8"/>
                    <a:gd name="T58" fmla="*/ 41 w 41"/>
                    <a:gd name="T59" fmla="*/ 6 h 8"/>
                    <a:gd name="T60" fmla="*/ 41 w 41"/>
                    <a:gd name="T61" fmla="*/ 8 h 8"/>
                    <a:gd name="T62" fmla="*/ 34 w 41"/>
                    <a:gd name="T63" fmla="*/ 8 h 8"/>
                    <a:gd name="T64" fmla="*/ 27 w 41"/>
                    <a:gd name="T65" fmla="*/ 8 h 8"/>
                    <a:gd name="T66" fmla="*/ 18 w 41"/>
                    <a:gd name="T67" fmla="*/ 8 h 8"/>
                    <a:gd name="T68" fmla="*/ 10 w 41"/>
                    <a:gd name="T69" fmla="*/ 8 h 8"/>
                    <a:gd name="T70" fmla="*/ 10 w 41"/>
                    <a:gd name="T71" fmla="*/ 8 h 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8"/>
                    <a:gd name="T110" fmla="*/ 41 w 41"/>
                    <a:gd name="T111" fmla="*/ 8 h 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10" y="8"/>
                      </a:move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4" y="8"/>
                      </a:lnTo>
                      <a:lnTo>
                        <a:pt x="27" y="8"/>
                      </a:lnTo>
                      <a:lnTo>
                        <a:pt x="18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7" name="Freeform 765"/>
                <p:cNvSpPr>
                  <a:spLocks/>
                </p:cNvSpPr>
                <p:nvPr/>
              </p:nvSpPr>
              <p:spPr bwMode="auto">
                <a:xfrm>
                  <a:off x="3699" y="3382"/>
                  <a:ext cx="31" cy="23"/>
                </a:xfrm>
                <a:custGeom>
                  <a:avLst/>
                  <a:gdLst>
                    <a:gd name="T0" fmla="*/ 0 w 31"/>
                    <a:gd name="T1" fmla="*/ 23 h 23"/>
                    <a:gd name="T2" fmla="*/ 0 w 31"/>
                    <a:gd name="T3" fmla="*/ 17 h 23"/>
                    <a:gd name="T4" fmla="*/ 6 w 31"/>
                    <a:gd name="T5" fmla="*/ 17 h 23"/>
                    <a:gd name="T6" fmla="*/ 4 w 31"/>
                    <a:gd name="T7" fmla="*/ 15 h 23"/>
                    <a:gd name="T8" fmla="*/ 2 w 31"/>
                    <a:gd name="T9" fmla="*/ 13 h 23"/>
                    <a:gd name="T10" fmla="*/ 2 w 31"/>
                    <a:gd name="T11" fmla="*/ 13 h 23"/>
                    <a:gd name="T12" fmla="*/ 0 w 31"/>
                    <a:gd name="T13" fmla="*/ 11 h 23"/>
                    <a:gd name="T14" fmla="*/ 0 w 31"/>
                    <a:gd name="T15" fmla="*/ 11 h 23"/>
                    <a:gd name="T16" fmla="*/ 0 w 31"/>
                    <a:gd name="T17" fmla="*/ 11 h 23"/>
                    <a:gd name="T18" fmla="*/ 0 w 31"/>
                    <a:gd name="T19" fmla="*/ 8 h 23"/>
                    <a:gd name="T20" fmla="*/ 0 w 31"/>
                    <a:gd name="T21" fmla="*/ 6 h 23"/>
                    <a:gd name="T22" fmla="*/ 0 w 31"/>
                    <a:gd name="T23" fmla="*/ 4 h 23"/>
                    <a:gd name="T24" fmla="*/ 2 w 31"/>
                    <a:gd name="T25" fmla="*/ 2 h 23"/>
                    <a:gd name="T26" fmla="*/ 4 w 31"/>
                    <a:gd name="T27" fmla="*/ 0 h 23"/>
                    <a:gd name="T28" fmla="*/ 8 w 31"/>
                    <a:gd name="T29" fmla="*/ 0 h 23"/>
                    <a:gd name="T30" fmla="*/ 9 w 31"/>
                    <a:gd name="T31" fmla="*/ 0 h 23"/>
                    <a:gd name="T32" fmla="*/ 11 w 31"/>
                    <a:gd name="T33" fmla="*/ 0 h 23"/>
                    <a:gd name="T34" fmla="*/ 22 w 31"/>
                    <a:gd name="T35" fmla="*/ 0 h 23"/>
                    <a:gd name="T36" fmla="*/ 27 w 31"/>
                    <a:gd name="T37" fmla="*/ 0 h 23"/>
                    <a:gd name="T38" fmla="*/ 31 w 31"/>
                    <a:gd name="T39" fmla="*/ 0 h 23"/>
                    <a:gd name="T40" fmla="*/ 31 w 31"/>
                    <a:gd name="T41" fmla="*/ 2 h 23"/>
                    <a:gd name="T42" fmla="*/ 31 w 31"/>
                    <a:gd name="T43" fmla="*/ 4 h 23"/>
                    <a:gd name="T44" fmla="*/ 31 w 31"/>
                    <a:gd name="T45" fmla="*/ 8 h 23"/>
                    <a:gd name="T46" fmla="*/ 15 w 31"/>
                    <a:gd name="T47" fmla="*/ 8 h 23"/>
                    <a:gd name="T48" fmla="*/ 13 w 31"/>
                    <a:gd name="T49" fmla="*/ 8 h 23"/>
                    <a:gd name="T50" fmla="*/ 11 w 31"/>
                    <a:gd name="T51" fmla="*/ 8 h 23"/>
                    <a:gd name="T52" fmla="*/ 11 w 31"/>
                    <a:gd name="T53" fmla="*/ 11 h 23"/>
                    <a:gd name="T54" fmla="*/ 9 w 31"/>
                    <a:gd name="T55" fmla="*/ 11 h 23"/>
                    <a:gd name="T56" fmla="*/ 9 w 31"/>
                    <a:gd name="T57" fmla="*/ 11 h 23"/>
                    <a:gd name="T58" fmla="*/ 9 w 31"/>
                    <a:gd name="T59" fmla="*/ 11 h 23"/>
                    <a:gd name="T60" fmla="*/ 9 w 31"/>
                    <a:gd name="T61" fmla="*/ 13 h 23"/>
                    <a:gd name="T62" fmla="*/ 9 w 31"/>
                    <a:gd name="T63" fmla="*/ 13 h 23"/>
                    <a:gd name="T64" fmla="*/ 9 w 31"/>
                    <a:gd name="T65" fmla="*/ 13 h 23"/>
                    <a:gd name="T66" fmla="*/ 11 w 31"/>
                    <a:gd name="T67" fmla="*/ 15 h 23"/>
                    <a:gd name="T68" fmla="*/ 11 w 31"/>
                    <a:gd name="T69" fmla="*/ 15 h 23"/>
                    <a:gd name="T70" fmla="*/ 13 w 31"/>
                    <a:gd name="T71" fmla="*/ 15 h 23"/>
                    <a:gd name="T72" fmla="*/ 15 w 31"/>
                    <a:gd name="T73" fmla="*/ 15 h 23"/>
                    <a:gd name="T74" fmla="*/ 17 w 31"/>
                    <a:gd name="T75" fmla="*/ 15 h 23"/>
                    <a:gd name="T76" fmla="*/ 20 w 31"/>
                    <a:gd name="T77" fmla="*/ 15 h 23"/>
                    <a:gd name="T78" fmla="*/ 24 w 31"/>
                    <a:gd name="T79" fmla="*/ 15 h 23"/>
                    <a:gd name="T80" fmla="*/ 27 w 31"/>
                    <a:gd name="T81" fmla="*/ 15 h 23"/>
                    <a:gd name="T82" fmla="*/ 31 w 31"/>
                    <a:gd name="T83" fmla="*/ 15 h 23"/>
                    <a:gd name="T84" fmla="*/ 31 w 31"/>
                    <a:gd name="T85" fmla="*/ 17 h 23"/>
                    <a:gd name="T86" fmla="*/ 31 w 31"/>
                    <a:gd name="T87" fmla="*/ 19 h 23"/>
                    <a:gd name="T88" fmla="*/ 31 w 31"/>
                    <a:gd name="T89" fmla="*/ 23 h 23"/>
                    <a:gd name="T90" fmla="*/ 24 w 31"/>
                    <a:gd name="T91" fmla="*/ 23 h 23"/>
                    <a:gd name="T92" fmla="*/ 17 w 31"/>
                    <a:gd name="T93" fmla="*/ 23 h 23"/>
                    <a:gd name="T94" fmla="*/ 8 w 31"/>
                    <a:gd name="T95" fmla="*/ 23 h 23"/>
                    <a:gd name="T96" fmla="*/ 0 w 31"/>
                    <a:gd name="T97" fmla="*/ 23 h 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23"/>
                    <a:gd name="T149" fmla="*/ 31 w 31"/>
                    <a:gd name="T150" fmla="*/ 23 h 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23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1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20" y="15"/>
                      </a:lnTo>
                      <a:lnTo>
                        <a:pt x="24" y="15"/>
                      </a:lnTo>
                      <a:lnTo>
                        <a:pt x="27" y="15"/>
                      </a:lnTo>
                      <a:lnTo>
                        <a:pt x="31" y="15"/>
                      </a:lnTo>
                      <a:lnTo>
                        <a:pt x="31" y="17"/>
                      </a:lnTo>
                      <a:lnTo>
                        <a:pt x="31" y="19"/>
                      </a:lnTo>
                      <a:lnTo>
                        <a:pt x="31" y="23"/>
                      </a:lnTo>
                      <a:lnTo>
                        <a:pt x="24" y="23"/>
                      </a:lnTo>
                      <a:lnTo>
                        <a:pt x="17" y="23"/>
                      </a:lnTo>
                      <a:lnTo>
                        <a:pt x="8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8" name="Freeform 766"/>
                <p:cNvSpPr>
                  <a:spLocks noEditPoints="1"/>
                </p:cNvSpPr>
                <p:nvPr/>
              </p:nvSpPr>
              <p:spPr bwMode="auto">
                <a:xfrm>
                  <a:off x="3699" y="3333"/>
                  <a:ext cx="33" cy="25"/>
                </a:xfrm>
                <a:custGeom>
                  <a:avLst/>
                  <a:gdLst>
                    <a:gd name="T0" fmla="*/ 18 w 33"/>
                    <a:gd name="T1" fmla="*/ 4 h 25"/>
                    <a:gd name="T2" fmla="*/ 18 w 33"/>
                    <a:gd name="T3" fmla="*/ 12 h 25"/>
                    <a:gd name="T4" fmla="*/ 24 w 33"/>
                    <a:gd name="T5" fmla="*/ 17 h 25"/>
                    <a:gd name="T6" fmla="*/ 25 w 33"/>
                    <a:gd name="T7" fmla="*/ 15 h 25"/>
                    <a:gd name="T8" fmla="*/ 25 w 33"/>
                    <a:gd name="T9" fmla="*/ 12 h 25"/>
                    <a:gd name="T10" fmla="*/ 25 w 33"/>
                    <a:gd name="T11" fmla="*/ 12 h 25"/>
                    <a:gd name="T12" fmla="*/ 24 w 33"/>
                    <a:gd name="T13" fmla="*/ 10 h 25"/>
                    <a:gd name="T14" fmla="*/ 24 w 33"/>
                    <a:gd name="T15" fmla="*/ 10 h 25"/>
                    <a:gd name="T16" fmla="*/ 22 w 33"/>
                    <a:gd name="T17" fmla="*/ 8 h 25"/>
                    <a:gd name="T18" fmla="*/ 24 w 33"/>
                    <a:gd name="T19" fmla="*/ 4 h 25"/>
                    <a:gd name="T20" fmla="*/ 24 w 33"/>
                    <a:gd name="T21" fmla="*/ 0 h 25"/>
                    <a:gd name="T22" fmla="*/ 27 w 33"/>
                    <a:gd name="T23" fmla="*/ 2 h 25"/>
                    <a:gd name="T24" fmla="*/ 29 w 33"/>
                    <a:gd name="T25" fmla="*/ 4 h 25"/>
                    <a:gd name="T26" fmla="*/ 33 w 33"/>
                    <a:gd name="T27" fmla="*/ 10 h 25"/>
                    <a:gd name="T28" fmla="*/ 33 w 33"/>
                    <a:gd name="T29" fmla="*/ 15 h 25"/>
                    <a:gd name="T30" fmla="*/ 31 w 33"/>
                    <a:gd name="T31" fmla="*/ 19 h 25"/>
                    <a:gd name="T32" fmla="*/ 29 w 33"/>
                    <a:gd name="T33" fmla="*/ 21 h 25"/>
                    <a:gd name="T34" fmla="*/ 25 w 33"/>
                    <a:gd name="T35" fmla="*/ 23 h 25"/>
                    <a:gd name="T36" fmla="*/ 22 w 33"/>
                    <a:gd name="T37" fmla="*/ 25 h 25"/>
                    <a:gd name="T38" fmla="*/ 17 w 33"/>
                    <a:gd name="T39" fmla="*/ 25 h 25"/>
                    <a:gd name="T40" fmla="*/ 9 w 33"/>
                    <a:gd name="T41" fmla="*/ 25 h 25"/>
                    <a:gd name="T42" fmla="*/ 4 w 33"/>
                    <a:gd name="T43" fmla="*/ 23 h 25"/>
                    <a:gd name="T44" fmla="*/ 2 w 33"/>
                    <a:gd name="T45" fmla="*/ 19 h 25"/>
                    <a:gd name="T46" fmla="*/ 0 w 33"/>
                    <a:gd name="T47" fmla="*/ 12 h 25"/>
                    <a:gd name="T48" fmla="*/ 0 w 33"/>
                    <a:gd name="T49" fmla="*/ 8 h 25"/>
                    <a:gd name="T50" fmla="*/ 6 w 33"/>
                    <a:gd name="T51" fmla="*/ 4 h 25"/>
                    <a:gd name="T52" fmla="*/ 8 w 33"/>
                    <a:gd name="T53" fmla="*/ 2 h 25"/>
                    <a:gd name="T54" fmla="*/ 13 w 33"/>
                    <a:gd name="T55" fmla="*/ 0 h 25"/>
                    <a:gd name="T56" fmla="*/ 18 w 33"/>
                    <a:gd name="T57" fmla="*/ 0 h 25"/>
                    <a:gd name="T58" fmla="*/ 18 w 33"/>
                    <a:gd name="T59" fmla="*/ 0 h 25"/>
                    <a:gd name="T60" fmla="*/ 11 w 33"/>
                    <a:gd name="T61" fmla="*/ 8 h 25"/>
                    <a:gd name="T62" fmla="*/ 8 w 33"/>
                    <a:gd name="T63" fmla="*/ 10 h 25"/>
                    <a:gd name="T64" fmla="*/ 8 w 33"/>
                    <a:gd name="T65" fmla="*/ 10 h 25"/>
                    <a:gd name="T66" fmla="*/ 8 w 33"/>
                    <a:gd name="T67" fmla="*/ 15 h 25"/>
                    <a:gd name="T68" fmla="*/ 8 w 33"/>
                    <a:gd name="T69" fmla="*/ 15 h 25"/>
                    <a:gd name="T70" fmla="*/ 9 w 33"/>
                    <a:gd name="T71" fmla="*/ 17 h 25"/>
                    <a:gd name="T72" fmla="*/ 13 w 33"/>
                    <a:gd name="T73" fmla="*/ 17 h 25"/>
                    <a:gd name="T74" fmla="*/ 13 w 33"/>
                    <a:gd name="T75" fmla="*/ 12 h 25"/>
                    <a:gd name="T76" fmla="*/ 13 w 33"/>
                    <a:gd name="T77" fmla="*/ 8 h 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3"/>
                    <a:gd name="T118" fmla="*/ 0 h 25"/>
                    <a:gd name="T119" fmla="*/ 33 w 33"/>
                    <a:gd name="T120" fmla="*/ 25 h 2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3" h="25">
                      <a:moveTo>
                        <a:pt x="18" y="0"/>
                      </a:moveTo>
                      <a:lnTo>
                        <a:pt x="18" y="4"/>
                      </a:lnTo>
                      <a:lnTo>
                        <a:pt x="18" y="8"/>
                      </a:lnTo>
                      <a:lnTo>
                        <a:pt x="18" y="12"/>
                      </a:lnTo>
                      <a:lnTo>
                        <a:pt x="18" y="17"/>
                      </a:ln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1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1" y="19"/>
                      </a:lnTo>
                      <a:lnTo>
                        <a:pt x="29" y="21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close/>
                      <a:moveTo>
                        <a:pt x="13" y="8"/>
                      </a:move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9" name="Freeform 767"/>
                <p:cNvSpPr>
                  <a:spLocks/>
                </p:cNvSpPr>
                <p:nvPr/>
              </p:nvSpPr>
              <p:spPr bwMode="auto">
                <a:xfrm>
                  <a:off x="5367" y="2383"/>
                  <a:ext cx="41" cy="19"/>
                </a:xfrm>
                <a:custGeom>
                  <a:avLst/>
                  <a:gdLst>
                    <a:gd name="T0" fmla="*/ 0 w 41"/>
                    <a:gd name="T1" fmla="*/ 19 h 19"/>
                    <a:gd name="T2" fmla="*/ 0 w 41"/>
                    <a:gd name="T3" fmla="*/ 0 h 19"/>
                    <a:gd name="T4" fmla="*/ 11 w 41"/>
                    <a:gd name="T5" fmla="*/ 0 h 19"/>
                    <a:gd name="T6" fmla="*/ 11 w 41"/>
                    <a:gd name="T7" fmla="*/ 6 h 19"/>
                    <a:gd name="T8" fmla="*/ 18 w 41"/>
                    <a:gd name="T9" fmla="*/ 6 h 19"/>
                    <a:gd name="T10" fmla="*/ 25 w 41"/>
                    <a:gd name="T11" fmla="*/ 6 h 19"/>
                    <a:gd name="T12" fmla="*/ 41 w 41"/>
                    <a:gd name="T13" fmla="*/ 6 h 19"/>
                    <a:gd name="T14" fmla="*/ 41 w 41"/>
                    <a:gd name="T15" fmla="*/ 12 h 19"/>
                    <a:gd name="T16" fmla="*/ 25 w 41"/>
                    <a:gd name="T17" fmla="*/ 12 h 19"/>
                    <a:gd name="T18" fmla="*/ 18 w 41"/>
                    <a:gd name="T19" fmla="*/ 12 h 19"/>
                    <a:gd name="T20" fmla="*/ 11 w 41"/>
                    <a:gd name="T21" fmla="*/ 12 h 19"/>
                    <a:gd name="T22" fmla="*/ 11 w 41"/>
                    <a:gd name="T23" fmla="*/ 19 h 19"/>
                    <a:gd name="T24" fmla="*/ 0 w 41"/>
                    <a:gd name="T25" fmla="*/ 19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19"/>
                    <a:gd name="T41" fmla="*/ 41 w 41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18" y="6"/>
                      </a:lnTo>
                      <a:lnTo>
                        <a:pt x="25" y="6"/>
                      </a:lnTo>
                      <a:lnTo>
                        <a:pt x="41" y="6"/>
                      </a:lnTo>
                      <a:lnTo>
                        <a:pt x="41" y="12"/>
                      </a:lnTo>
                      <a:lnTo>
                        <a:pt x="25" y="12"/>
                      </a:lnTo>
                      <a:lnTo>
                        <a:pt x="18" y="12"/>
                      </a:lnTo>
                      <a:lnTo>
                        <a:pt x="11" y="12"/>
                      </a:lnTo>
                      <a:lnTo>
                        <a:pt x="11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0" name="Freeform 768"/>
                <p:cNvSpPr>
                  <a:spLocks noEditPoints="1"/>
                </p:cNvSpPr>
                <p:nvPr/>
              </p:nvSpPr>
              <p:spPr bwMode="auto">
                <a:xfrm>
                  <a:off x="5378" y="2352"/>
                  <a:ext cx="30" cy="17"/>
                </a:xfrm>
                <a:custGeom>
                  <a:avLst/>
                  <a:gdLst>
                    <a:gd name="T0" fmla="*/ 18 w 30"/>
                    <a:gd name="T1" fmla="*/ 3 h 17"/>
                    <a:gd name="T2" fmla="*/ 18 w 30"/>
                    <a:gd name="T3" fmla="*/ 9 h 17"/>
                    <a:gd name="T4" fmla="*/ 19 w 30"/>
                    <a:gd name="T5" fmla="*/ 11 h 17"/>
                    <a:gd name="T6" fmla="*/ 21 w 30"/>
                    <a:gd name="T7" fmla="*/ 11 h 17"/>
                    <a:gd name="T8" fmla="*/ 23 w 30"/>
                    <a:gd name="T9" fmla="*/ 11 h 17"/>
                    <a:gd name="T10" fmla="*/ 25 w 30"/>
                    <a:gd name="T11" fmla="*/ 9 h 17"/>
                    <a:gd name="T12" fmla="*/ 25 w 30"/>
                    <a:gd name="T13" fmla="*/ 9 h 17"/>
                    <a:gd name="T14" fmla="*/ 23 w 30"/>
                    <a:gd name="T15" fmla="*/ 7 h 17"/>
                    <a:gd name="T16" fmla="*/ 23 w 30"/>
                    <a:gd name="T17" fmla="*/ 7 h 17"/>
                    <a:gd name="T18" fmla="*/ 21 w 30"/>
                    <a:gd name="T19" fmla="*/ 5 h 17"/>
                    <a:gd name="T20" fmla="*/ 23 w 30"/>
                    <a:gd name="T21" fmla="*/ 0 h 17"/>
                    <a:gd name="T22" fmla="*/ 27 w 30"/>
                    <a:gd name="T23" fmla="*/ 3 h 17"/>
                    <a:gd name="T24" fmla="*/ 28 w 30"/>
                    <a:gd name="T25" fmla="*/ 3 h 17"/>
                    <a:gd name="T26" fmla="*/ 30 w 30"/>
                    <a:gd name="T27" fmla="*/ 7 h 17"/>
                    <a:gd name="T28" fmla="*/ 30 w 30"/>
                    <a:gd name="T29" fmla="*/ 11 h 17"/>
                    <a:gd name="T30" fmla="*/ 30 w 30"/>
                    <a:gd name="T31" fmla="*/ 11 h 17"/>
                    <a:gd name="T32" fmla="*/ 28 w 30"/>
                    <a:gd name="T33" fmla="*/ 15 h 17"/>
                    <a:gd name="T34" fmla="*/ 25 w 30"/>
                    <a:gd name="T35" fmla="*/ 15 h 17"/>
                    <a:gd name="T36" fmla="*/ 21 w 30"/>
                    <a:gd name="T37" fmla="*/ 17 h 17"/>
                    <a:gd name="T38" fmla="*/ 18 w 30"/>
                    <a:gd name="T39" fmla="*/ 17 h 17"/>
                    <a:gd name="T40" fmla="*/ 12 w 30"/>
                    <a:gd name="T41" fmla="*/ 17 h 17"/>
                    <a:gd name="T42" fmla="*/ 7 w 30"/>
                    <a:gd name="T43" fmla="*/ 15 h 17"/>
                    <a:gd name="T44" fmla="*/ 2 w 30"/>
                    <a:gd name="T45" fmla="*/ 13 h 17"/>
                    <a:gd name="T46" fmla="*/ 0 w 30"/>
                    <a:gd name="T47" fmla="*/ 9 h 17"/>
                    <a:gd name="T48" fmla="*/ 0 w 30"/>
                    <a:gd name="T49" fmla="*/ 5 h 17"/>
                    <a:gd name="T50" fmla="*/ 3 w 30"/>
                    <a:gd name="T51" fmla="*/ 3 h 17"/>
                    <a:gd name="T52" fmla="*/ 5 w 30"/>
                    <a:gd name="T53" fmla="*/ 3 h 17"/>
                    <a:gd name="T54" fmla="*/ 9 w 30"/>
                    <a:gd name="T55" fmla="*/ 0 h 17"/>
                    <a:gd name="T56" fmla="*/ 16 w 30"/>
                    <a:gd name="T57" fmla="*/ 0 h 17"/>
                    <a:gd name="T58" fmla="*/ 18 w 30"/>
                    <a:gd name="T59" fmla="*/ 0 h 17"/>
                    <a:gd name="T60" fmla="*/ 18 w 30"/>
                    <a:gd name="T61" fmla="*/ 0 h 17"/>
                    <a:gd name="T62" fmla="*/ 10 w 30"/>
                    <a:gd name="T63" fmla="*/ 7 h 17"/>
                    <a:gd name="T64" fmla="*/ 7 w 30"/>
                    <a:gd name="T65" fmla="*/ 7 h 17"/>
                    <a:gd name="T66" fmla="*/ 7 w 30"/>
                    <a:gd name="T67" fmla="*/ 7 h 17"/>
                    <a:gd name="T68" fmla="*/ 7 w 30"/>
                    <a:gd name="T69" fmla="*/ 9 h 17"/>
                    <a:gd name="T70" fmla="*/ 7 w 30"/>
                    <a:gd name="T71" fmla="*/ 11 h 17"/>
                    <a:gd name="T72" fmla="*/ 9 w 30"/>
                    <a:gd name="T73" fmla="*/ 11 h 17"/>
                    <a:gd name="T74" fmla="*/ 12 w 30"/>
                    <a:gd name="T75" fmla="*/ 11 h 17"/>
                    <a:gd name="T76" fmla="*/ 12 w 30"/>
                    <a:gd name="T77" fmla="*/ 5 h 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7"/>
                    <a:gd name="T119" fmla="*/ 30 w 30"/>
                    <a:gd name="T120" fmla="*/ 17 h 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7">
                      <a:moveTo>
                        <a:pt x="18" y="0"/>
                      </a:moveTo>
                      <a:lnTo>
                        <a:pt x="18" y="3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3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5"/>
                      </a:move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1" name="Freeform 769"/>
                <p:cNvSpPr>
                  <a:spLocks/>
                </p:cNvSpPr>
                <p:nvPr/>
              </p:nvSpPr>
              <p:spPr bwMode="auto">
                <a:xfrm>
                  <a:off x="5367" y="2326"/>
                  <a:ext cx="41" cy="10"/>
                </a:xfrm>
                <a:custGeom>
                  <a:avLst/>
                  <a:gdLst>
                    <a:gd name="T0" fmla="*/ 0 w 41"/>
                    <a:gd name="T1" fmla="*/ 4 h 10"/>
                    <a:gd name="T2" fmla="*/ 11 w 41"/>
                    <a:gd name="T3" fmla="*/ 4 h 10"/>
                    <a:gd name="T4" fmla="*/ 11 w 41"/>
                    <a:gd name="T5" fmla="*/ 2 h 10"/>
                    <a:gd name="T6" fmla="*/ 11 w 41"/>
                    <a:gd name="T7" fmla="*/ 2 h 10"/>
                    <a:gd name="T8" fmla="*/ 11 w 41"/>
                    <a:gd name="T9" fmla="*/ 2 h 10"/>
                    <a:gd name="T10" fmla="*/ 11 w 41"/>
                    <a:gd name="T11" fmla="*/ 0 h 10"/>
                    <a:gd name="T12" fmla="*/ 13 w 41"/>
                    <a:gd name="T13" fmla="*/ 0 h 10"/>
                    <a:gd name="T14" fmla="*/ 16 w 41"/>
                    <a:gd name="T15" fmla="*/ 0 h 10"/>
                    <a:gd name="T16" fmla="*/ 18 w 41"/>
                    <a:gd name="T17" fmla="*/ 0 h 10"/>
                    <a:gd name="T18" fmla="*/ 20 w 41"/>
                    <a:gd name="T19" fmla="*/ 0 h 10"/>
                    <a:gd name="T20" fmla="*/ 20 w 41"/>
                    <a:gd name="T21" fmla="*/ 2 h 10"/>
                    <a:gd name="T22" fmla="*/ 20 w 41"/>
                    <a:gd name="T23" fmla="*/ 2 h 10"/>
                    <a:gd name="T24" fmla="*/ 20 w 41"/>
                    <a:gd name="T25" fmla="*/ 2 h 10"/>
                    <a:gd name="T26" fmla="*/ 20 w 41"/>
                    <a:gd name="T27" fmla="*/ 4 h 10"/>
                    <a:gd name="T28" fmla="*/ 30 w 41"/>
                    <a:gd name="T29" fmla="*/ 4 h 10"/>
                    <a:gd name="T30" fmla="*/ 32 w 41"/>
                    <a:gd name="T31" fmla="*/ 4 h 10"/>
                    <a:gd name="T32" fmla="*/ 32 w 41"/>
                    <a:gd name="T33" fmla="*/ 4 h 10"/>
                    <a:gd name="T34" fmla="*/ 32 w 41"/>
                    <a:gd name="T35" fmla="*/ 4 h 10"/>
                    <a:gd name="T36" fmla="*/ 34 w 41"/>
                    <a:gd name="T37" fmla="*/ 2 h 10"/>
                    <a:gd name="T38" fmla="*/ 34 w 41"/>
                    <a:gd name="T39" fmla="*/ 2 h 10"/>
                    <a:gd name="T40" fmla="*/ 34 w 41"/>
                    <a:gd name="T41" fmla="*/ 2 h 10"/>
                    <a:gd name="T42" fmla="*/ 34 w 41"/>
                    <a:gd name="T43" fmla="*/ 2 h 10"/>
                    <a:gd name="T44" fmla="*/ 34 w 41"/>
                    <a:gd name="T45" fmla="*/ 2 h 10"/>
                    <a:gd name="T46" fmla="*/ 32 w 41"/>
                    <a:gd name="T47" fmla="*/ 0 h 10"/>
                    <a:gd name="T48" fmla="*/ 34 w 41"/>
                    <a:gd name="T49" fmla="*/ 0 h 10"/>
                    <a:gd name="T50" fmla="*/ 38 w 41"/>
                    <a:gd name="T51" fmla="*/ 0 h 10"/>
                    <a:gd name="T52" fmla="*/ 39 w 41"/>
                    <a:gd name="T53" fmla="*/ 0 h 10"/>
                    <a:gd name="T54" fmla="*/ 41 w 41"/>
                    <a:gd name="T55" fmla="*/ 0 h 10"/>
                    <a:gd name="T56" fmla="*/ 41 w 41"/>
                    <a:gd name="T57" fmla="*/ 2 h 10"/>
                    <a:gd name="T58" fmla="*/ 41 w 41"/>
                    <a:gd name="T59" fmla="*/ 2 h 10"/>
                    <a:gd name="T60" fmla="*/ 41 w 41"/>
                    <a:gd name="T61" fmla="*/ 2 h 10"/>
                    <a:gd name="T62" fmla="*/ 41 w 41"/>
                    <a:gd name="T63" fmla="*/ 4 h 10"/>
                    <a:gd name="T64" fmla="*/ 41 w 41"/>
                    <a:gd name="T65" fmla="*/ 6 h 10"/>
                    <a:gd name="T66" fmla="*/ 41 w 41"/>
                    <a:gd name="T67" fmla="*/ 6 h 10"/>
                    <a:gd name="T68" fmla="*/ 41 w 41"/>
                    <a:gd name="T69" fmla="*/ 6 h 10"/>
                    <a:gd name="T70" fmla="*/ 39 w 41"/>
                    <a:gd name="T71" fmla="*/ 8 h 10"/>
                    <a:gd name="T72" fmla="*/ 39 w 41"/>
                    <a:gd name="T73" fmla="*/ 8 h 10"/>
                    <a:gd name="T74" fmla="*/ 39 w 41"/>
                    <a:gd name="T75" fmla="*/ 8 h 10"/>
                    <a:gd name="T76" fmla="*/ 38 w 41"/>
                    <a:gd name="T77" fmla="*/ 8 h 10"/>
                    <a:gd name="T78" fmla="*/ 34 w 41"/>
                    <a:gd name="T79" fmla="*/ 8 h 10"/>
                    <a:gd name="T80" fmla="*/ 32 w 41"/>
                    <a:gd name="T81" fmla="*/ 8 h 10"/>
                    <a:gd name="T82" fmla="*/ 30 w 41"/>
                    <a:gd name="T83" fmla="*/ 8 h 10"/>
                    <a:gd name="T84" fmla="*/ 20 w 41"/>
                    <a:gd name="T85" fmla="*/ 8 h 10"/>
                    <a:gd name="T86" fmla="*/ 20 w 41"/>
                    <a:gd name="T87" fmla="*/ 10 h 10"/>
                    <a:gd name="T88" fmla="*/ 20 w 41"/>
                    <a:gd name="T89" fmla="*/ 10 h 10"/>
                    <a:gd name="T90" fmla="*/ 20 w 41"/>
                    <a:gd name="T91" fmla="*/ 10 h 10"/>
                    <a:gd name="T92" fmla="*/ 18 w 41"/>
                    <a:gd name="T93" fmla="*/ 10 h 10"/>
                    <a:gd name="T94" fmla="*/ 16 w 41"/>
                    <a:gd name="T95" fmla="*/ 10 h 10"/>
                    <a:gd name="T96" fmla="*/ 13 w 41"/>
                    <a:gd name="T97" fmla="*/ 10 h 10"/>
                    <a:gd name="T98" fmla="*/ 11 w 41"/>
                    <a:gd name="T99" fmla="*/ 10 h 10"/>
                    <a:gd name="T100" fmla="*/ 11 w 41"/>
                    <a:gd name="T101" fmla="*/ 10 h 10"/>
                    <a:gd name="T102" fmla="*/ 11 w 41"/>
                    <a:gd name="T103" fmla="*/ 10 h 10"/>
                    <a:gd name="T104" fmla="*/ 11 w 41"/>
                    <a:gd name="T105" fmla="*/ 8 h 10"/>
                    <a:gd name="T106" fmla="*/ 5 w 41"/>
                    <a:gd name="T107" fmla="*/ 8 h 10"/>
                    <a:gd name="T108" fmla="*/ 4 w 41"/>
                    <a:gd name="T109" fmla="*/ 6 h 10"/>
                    <a:gd name="T110" fmla="*/ 4 w 41"/>
                    <a:gd name="T111" fmla="*/ 6 h 10"/>
                    <a:gd name="T112" fmla="*/ 2 w 41"/>
                    <a:gd name="T113" fmla="*/ 6 h 10"/>
                    <a:gd name="T114" fmla="*/ 0 w 41"/>
                    <a:gd name="T115" fmla="*/ 4 h 1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1"/>
                    <a:gd name="T175" fmla="*/ 0 h 10"/>
                    <a:gd name="T176" fmla="*/ 41 w 41"/>
                    <a:gd name="T177" fmla="*/ 10 h 1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1" h="10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5" y="8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2" name="Freeform 770"/>
                <p:cNvSpPr>
                  <a:spLocks/>
                </p:cNvSpPr>
                <p:nvPr/>
              </p:nvSpPr>
              <p:spPr bwMode="auto">
                <a:xfrm>
                  <a:off x="5378" y="2303"/>
                  <a:ext cx="30" cy="11"/>
                </a:xfrm>
                <a:custGeom>
                  <a:avLst/>
                  <a:gdLst>
                    <a:gd name="T0" fmla="*/ 0 w 30"/>
                    <a:gd name="T1" fmla="*/ 11 h 11"/>
                    <a:gd name="T2" fmla="*/ 0 w 30"/>
                    <a:gd name="T3" fmla="*/ 11 h 11"/>
                    <a:gd name="T4" fmla="*/ 0 w 30"/>
                    <a:gd name="T5" fmla="*/ 9 h 11"/>
                    <a:gd name="T6" fmla="*/ 0 w 30"/>
                    <a:gd name="T7" fmla="*/ 6 h 11"/>
                    <a:gd name="T8" fmla="*/ 5 w 30"/>
                    <a:gd name="T9" fmla="*/ 6 h 11"/>
                    <a:gd name="T10" fmla="*/ 3 w 30"/>
                    <a:gd name="T11" fmla="*/ 6 h 11"/>
                    <a:gd name="T12" fmla="*/ 3 w 30"/>
                    <a:gd name="T13" fmla="*/ 6 h 11"/>
                    <a:gd name="T14" fmla="*/ 2 w 30"/>
                    <a:gd name="T15" fmla="*/ 4 h 11"/>
                    <a:gd name="T16" fmla="*/ 0 w 30"/>
                    <a:gd name="T17" fmla="*/ 4 h 11"/>
                    <a:gd name="T18" fmla="*/ 0 w 30"/>
                    <a:gd name="T19" fmla="*/ 4 h 11"/>
                    <a:gd name="T20" fmla="*/ 0 w 30"/>
                    <a:gd name="T21" fmla="*/ 4 h 11"/>
                    <a:gd name="T22" fmla="*/ 0 w 30"/>
                    <a:gd name="T23" fmla="*/ 2 h 11"/>
                    <a:gd name="T24" fmla="*/ 0 w 30"/>
                    <a:gd name="T25" fmla="*/ 2 h 11"/>
                    <a:gd name="T26" fmla="*/ 0 w 30"/>
                    <a:gd name="T27" fmla="*/ 2 h 11"/>
                    <a:gd name="T28" fmla="*/ 0 w 30"/>
                    <a:gd name="T29" fmla="*/ 0 h 11"/>
                    <a:gd name="T30" fmla="*/ 2 w 30"/>
                    <a:gd name="T31" fmla="*/ 0 h 11"/>
                    <a:gd name="T32" fmla="*/ 3 w 30"/>
                    <a:gd name="T33" fmla="*/ 0 h 11"/>
                    <a:gd name="T34" fmla="*/ 5 w 30"/>
                    <a:gd name="T35" fmla="*/ 0 h 11"/>
                    <a:gd name="T36" fmla="*/ 7 w 30"/>
                    <a:gd name="T37" fmla="*/ 0 h 11"/>
                    <a:gd name="T38" fmla="*/ 9 w 30"/>
                    <a:gd name="T39" fmla="*/ 2 h 11"/>
                    <a:gd name="T40" fmla="*/ 9 w 30"/>
                    <a:gd name="T41" fmla="*/ 2 h 11"/>
                    <a:gd name="T42" fmla="*/ 9 w 30"/>
                    <a:gd name="T43" fmla="*/ 4 h 11"/>
                    <a:gd name="T44" fmla="*/ 9 w 30"/>
                    <a:gd name="T45" fmla="*/ 4 h 11"/>
                    <a:gd name="T46" fmla="*/ 9 w 30"/>
                    <a:gd name="T47" fmla="*/ 4 h 11"/>
                    <a:gd name="T48" fmla="*/ 10 w 30"/>
                    <a:gd name="T49" fmla="*/ 4 h 11"/>
                    <a:gd name="T50" fmla="*/ 12 w 30"/>
                    <a:gd name="T51" fmla="*/ 6 h 11"/>
                    <a:gd name="T52" fmla="*/ 14 w 30"/>
                    <a:gd name="T53" fmla="*/ 6 h 11"/>
                    <a:gd name="T54" fmla="*/ 19 w 30"/>
                    <a:gd name="T55" fmla="*/ 6 h 11"/>
                    <a:gd name="T56" fmla="*/ 30 w 30"/>
                    <a:gd name="T57" fmla="*/ 6 h 11"/>
                    <a:gd name="T58" fmla="*/ 30 w 30"/>
                    <a:gd name="T59" fmla="*/ 9 h 11"/>
                    <a:gd name="T60" fmla="*/ 30 w 30"/>
                    <a:gd name="T61" fmla="*/ 9 h 11"/>
                    <a:gd name="T62" fmla="*/ 30 w 30"/>
                    <a:gd name="T63" fmla="*/ 9 h 11"/>
                    <a:gd name="T64" fmla="*/ 30 w 30"/>
                    <a:gd name="T65" fmla="*/ 11 h 11"/>
                    <a:gd name="T66" fmla="*/ 23 w 30"/>
                    <a:gd name="T67" fmla="*/ 11 h 11"/>
                    <a:gd name="T68" fmla="*/ 16 w 30"/>
                    <a:gd name="T69" fmla="*/ 11 h 11"/>
                    <a:gd name="T70" fmla="*/ 7 w 30"/>
                    <a:gd name="T71" fmla="*/ 11 h 11"/>
                    <a:gd name="T72" fmla="*/ 0 w 30"/>
                    <a:gd name="T73" fmla="*/ 11 h 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"/>
                    <a:gd name="T112" fmla="*/ 0 h 11"/>
                    <a:gd name="T113" fmla="*/ 30 w 30"/>
                    <a:gd name="T114" fmla="*/ 11 h 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9" y="6"/>
                      </a:lnTo>
                      <a:lnTo>
                        <a:pt x="30" y="6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23" y="11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3" name="Freeform 771"/>
                <p:cNvSpPr>
                  <a:spLocks noEditPoints="1"/>
                </p:cNvSpPr>
                <p:nvPr/>
              </p:nvSpPr>
              <p:spPr bwMode="auto">
                <a:xfrm>
                  <a:off x="5378" y="2277"/>
                  <a:ext cx="30" cy="16"/>
                </a:xfrm>
                <a:custGeom>
                  <a:avLst/>
                  <a:gdLst>
                    <a:gd name="T0" fmla="*/ 9 w 30"/>
                    <a:gd name="T1" fmla="*/ 14 h 16"/>
                    <a:gd name="T2" fmla="*/ 7 w 30"/>
                    <a:gd name="T3" fmla="*/ 16 h 16"/>
                    <a:gd name="T4" fmla="*/ 3 w 30"/>
                    <a:gd name="T5" fmla="*/ 14 h 16"/>
                    <a:gd name="T6" fmla="*/ 2 w 30"/>
                    <a:gd name="T7" fmla="*/ 14 h 16"/>
                    <a:gd name="T8" fmla="*/ 0 w 30"/>
                    <a:gd name="T9" fmla="*/ 12 h 16"/>
                    <a:gd name="T10" fmla="*/ 0 w 30"/>
                    <a:gd name="T11" fmla="*/ 10 h 16"/>
                    <a:gd name="T12" fmla="*/ 0 w 30"/>
                    <a:gd name="T13" fmla="*/ 6 h 16"/>
                    <a:gd name="T14" fmla="*/ 0 w 30"/>
                    <a:gd name="T15" fmla="*/ 4 h 16"/>
                    <a:gd name="T16" fmla="*/ 2 w 30"/>
                    <a:gd name="T17" fmla="*/ 2 h 16"/>
                    <a:gd name="T18" fmla="*/ 5 w 30"/>
                    <a:gd name="T19" fmla="*/ 0 h 16"/>
                    <a:gd name="T20" fmla="*/ 18 w 30"/>
                    <a:gd name="T21" fmla="*/ 0 h 16"/>
                    <a:gd name="T22" fmla="*/ 25 w 30"/>
                    <a:gd name="T23" fmla="*/ 0 h 16"/>
                    <a:gd name="T24" fmla="*/ 28 w 30"/>
                    <a:gd name="T25" fmla="*/ 0 h 16"/>
                    <a:gd name="T26" fmla="*/ 30 w 30"/>
                    <a:gd name="T27" fmla="*/ 0 h 16"/>
                    <a:gd name="T28" fmla="*/ 30 w 30"/>
                    <a:gd name="T29" fmla="*/ 4 h 16"/>
                    <a:gd name="T30" fmla="*/ 28 w 30"/>
                    <a:gd name="T31" fmla="*/ 6 h 16"/>
                    <a:gd name="T32" fmla="*/ 28 w 30"/>
                    <a:gd name="T33" fmla="*/ 6 h 16"/>
                    <a:gd name="T34" fmla="*/ 28 w 30"/>
                    <a:gd name="T35" fmla="*/ 6 h 16"/>
                    <a:gd name="T36" fmla="*/ 30 w 30"/>
                    <a:gd name="T37" fmla="*/ 8 h 16"/>
                    <a:gd name="T38" fmla="*/ 30 w 30"/>
                    <a:gd name="T39" fmla="*/ 10 h 16"/>
                    <a:gd name="T40" fmla="*/ 30 w 30"/>
                    <a:gd name="T41" fmla="*/ 14 h 16"/>
                    <a:gd name="T42" fmla="*/ 27 w 30"/>
                    <a:gd name="T43" fmla="*/ 16 h 16"/>
                    <a:gd name="T44" fmla="*/ 19 w 30"/>
                    <a:gd name="T45" fmla="*/ 16 h 16"/>
                    <a:gd name="T46" fmla="*/ 16 w 30"/>
                    <a:gd name="T47" fmla="*/ 14 h 16"/>
                    <a:gd name="T48" fmla="*/ 14 w 30"/>
                    <a:gd name="T49" fmla="*/ 12 h 16"/>
                    <a:gd name="T50" fmla="*/ 12 w 30"/>
                    <a:gd name="T51" fmla="*/ 8 h 16"/>
                    <a:gd name="T52" fmla="*/ 10 w 30"/>
                    <a:gd name="T53" fmla="*/ 6 h 16"/>
                    <a:gd name="T54" fmla="*/ 7 w 30"/>
                    <a:gd name="T55" fmla="*/ 6 h 16"/>
                    <a:gd name="T56" fmla="*/ 7 w 30"/>
                    <a:gd name="T57" fmla="*/ 6 h 16"/>
                    <a:gd name="T58" fmla="*/ 7 w 30"/>
                    <a:gd name="T59" fmla="*/ 10 h 16"/>
                    <a:gd name="T60" fmla="*/ 7 w 30"/>
                    <a:gd name="T61" fmla="*/ 10 h 16"/>
                    <a:gd name="T62" fmla="*/ 10 w 30"/>
                    <a:gd name="T63" fmla="*/ 10 h 16"/>
                    <a:gd name="T64" fmla="*/ 18 w 30"/>
                    <a:gd name="T65" fmla="*/ 8 h 16"/>
                    <a:gd name="T66" fmla="*/ 18 w 30"/>
                    <a:gd name="T67" fmla="*/ 10 h 16"/>
                    <a:gd name="T68" fmla="*/ 19 w 30"/>
                    <a:gd name="T69" fmla="*/ 10 h 16"/>
                    <a:gd name="T70" fmla="*/ 21 w 30"/>
                    <a:gd name="T71" fmla="*/ 10 h 16"/>
                    <a:gd name="T72" fmla="*/ 23 w 30"/>
                    <a:gd name="T73" fmla="*/ 10 h 16"/>
                    <a:gd name="T74" fmla="*/ 25 w 30"/>
                    <a:gd name="T75" fmla="*/ 10 h 16"/>
                    <a:gd name="T76" fmla="*/ 25 w 30"/>
                    <a:gd name="T77" fmla="*/ 8 h 16"/>
                    <a:gd name="T78" fmla="*/ 23 w 30"/>
                    <a:gd name="T79" fmla="*/ 6 h 16"/>
                    <a:gd name="T80" fmla="*/ 21 w 30"/>
                    <a:gd name="T81" fmla="*/ 6 h 16"/>
                    <a:gd name="T82" fmla="*/ 19 w 30"/>
                    <a:gd name="T83" fmla="*/ 6 h 16"/>
                    <a:gd name="T84" fmla="*/ 18 w 30"/>
                    <a:gd name="T85" fmla="*/ 6 h 16"/>
                    <a:gd name="T86" fmla="*/ 16 w 30"/>
                    <a:gd name="T87" fmla="*/ 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10" y="10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7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close/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4" name="Freeform 772"/>
                <p:cNvSpPr>
                  <a:spLocks/>
                </p:cNvSpPr>
                <p:nvPr/>
              </p:nvSpPr>
              <p:spPr bwMode="auto">
                <a:xfrm>
                  <a:off x="5378" y="2244"/>
                  <a:ext cx="30" cy="16"/>
                </a:xfrm>
                <a:custGeom>
                  <a:avLst/>
                  <a:gdLst>
                    <a:gd name="T0" fmla="*/ 19 w 30"/>
                    <a:gd name="T1" fmla="*/ 4 h 16"/>
                    <a:gd name="T2" fmla="*/ 19 w 30"/>
                    <a:gd name="T3" fmla="*/ 0 h 16"/>
                    <a:gd name="T4" fmla="*/ 23 w 30"/>
                    <a:gd name="T5" fmla="*/ 2 h 16"/>
                    <a:gd name="T6" fmla="*/ 25 w 30"/>
                    <a:gd name="T7" fmla="*/ 2 h 16"/>
                    <a:gd name="T8" fmla="*/ 28 w 30"/>
                    <a:gd name="T9" fmla="*/ 4 h 16"/>
                    <a:gd name="T10" fmla="*/ 30 w 30"/>
                    <a:gd name="T11" fmla="*/ 4 h 16"/>
                    <a:gd name="T12" fmla="*/ 30 w 30"/>
                    <a:gd name="T13" fmla="*/ 6 h 16"/>
                    <a:gd name="T14" fmla="*/ 30 w 30"/>
                    <a:gd name="T15" fmla="*/ 8 h 16"/>
                    <a:gd name="T16" fmla="*/ 30 w 30"/>
                    <a:gd name="T17" fmla="*/ 10 h 16"/>
                    <a:gd name="T18" fmla="*/ 30 w 30"/>
                    <a:gd name="T19" fmla="*/ 12 h 16"/>
                    <a:gd name="T20" fmla="*/ 28 w 30"/>
                    <a:gd name="T21" fmla="*/ 14 h 16"/>
                    <a:gd name="T22" fmla="*/ 27 w 30"/>
                    <a:gd name="T23" fmla="*/ 14 h 16"/>
                    <a:gd name="T24" fmla="*/ 25 w 30"/>
                    <a:gd name="T25" fmla="*/ 16 h 16"/>
                    <a:gd name="T26" fmla="*/ 23 w 30"/>
                    <a:gd name="T27" fmla="*/ 16 h 16"/>
                    <a:gd name="T28" fmla="*/ 19 w 30"/>
                    <a:gd name="T29" fmla="*/ 16 h 16"/>
                    <a:gd name="T30" fmla="*/ 16 w 30"/>
                    <a:gd name="T31" fmla="*/ 16 h 16"/>
                    <a:gd name="T32" fmla="*/ 9 w 30"/>
                    <a:gd name="T33" fmla="*/ 16 h 16"/>
                    <a:gd name="T34" fmla="*/ 7 w 30"/>
                    <a:gd name="T35" fmla="*/ 16 h 16"/>
                    <a:gd name="T36" fmla="*/ 5 w 30"/>
                    <a:gd name="T37" fmla="*/ 14 h 16"/>
                    <a:gd name="T38" fmla="*/ 2 w 30"/>
                    <a:gd name="T39" fmla="*/ 14 h 16"/>
                    <a:gd name="T40" fmla="*/ 2 w 30"/>
                    <a:gd name="T41" fmla="*/ 14 h 16"/>
                    <a:gd name="T42" fmla="*/ 0 w 30"/>
                    <a:gd name="T43" fmla="*/ 12 h 16"/>
                    <a:gd name="T44" fmla="*/ 0 w 30"/>
                    <a:gd name="T45" fmla="*/ 8 h 16"/>
                    <a:gd name="T46" fmla="*/ 0 w 30"/>
                    <a:gd name="T47" fmla="*/ 4 h 16"/>
                    <a:gd name="T48" fmla="*/ 3 w 30"/>
                    <a:gd name="T49" fmla="*/ 2 h 16"/>
                    <a:gd name="T50" fmla="*/ 9 w 30"/>
                    <a:gd name="T51" fmla="*/ 2 h 16"/>
                    <a:gd name="T52" fmla="*/ 10 w 30"/>
                    <a:gd name="T53" fmla="*/ 6 h 16"/>
                    <a:gd name="T54" fmla="*/ 10 w 30"/>
                    <a:gd name="T55" fmla="*/ 6 h 16"/>
                    <a:gd name="T56" fmla="*/ 9 w 30"/>
                    <a:gd name="T57" fmla="*/ 6 h 16"/>
                    <a:gd name="T58" fmla="*/ 7 w 30"/>
                    <a:gd name="T59" fmla="*/ 8 h 16"/>
                    <a:gd name="T60" fmla="*/ 7 w 30"/>
                    <a:gd name="T61" fmla="*/ 8 h 16"/>
                    <a:gd name="T62" fmla="*/ 9 w 30"/>
                    <a:gd name="T63" fmla="*/ 10 h 16"/>
                    <a:gd name="T64" fmla="*/ 9 w 30"/>
                    <a:gd name="T65" fmla="*/ 10 h 16"/>
                    <a:gd name="T66" fmla="*/ 12 w 30"/>
                    <a:gd name="T67" fmla="*/ 12 h 16"/>
                    <a:gd name="T68" fmla="*/ 16 w 30"/>
                    <a:gd name="T69" fmla="*/ 12 h 16"/>
                    <a:gd name="T70" fmla="*/ 19 w 30"/>
                    <a:gd name="T71" fmla="*/ 12 h 16"/>
                    <a:gd name="T72" fmla="*/ 21 w 30"/>
                    <a:gd name="T73" fmla="*/ 10 h 16"/>
                    <a:gd name="T74" fmla="*/ 23 w 30"/>
                    <a:gd name="T75" fmla="*/ 10 h 16"/>
                    <a:gd name="T76" fmla="*/ 23 w 30"/>
                    <a:gd name="T77" fmla="*/ 8 h 16"/>
                    <a:gd name="T78" fmla="*/ 23 w 30"/>
                    <a:gd name="T79" fmla="*/ 8 h 16"/>
                    <a:gd name="T80" fmla="*/ 21 w 30"/>
                    <a:gd name="T81" fmla="*/ 6 h 16"/>
                    <a:gd name="T82" fmla="*/ 19 w 30"/>
                    <a:gd name="T83" fmla="*/ 6 h 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16"/>
                    <a:gd name="T128" fmla="*/ 30 w 30"/>
                    <a:gd name="T129" fmla="*/ 16 h 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16">
                      <a:moveTo>
                        <a:pt x="18" y="6"/>
                      </a:move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5" name="Freeform 773"/>
                <p:cNvSpPr>
                  <a:spLocks noEditPoints="1"/>
                </p:cNvSpPr>
                <p:nvPr/>
              </p:nvSpPr>
              <p:spPr bwMode="auto">
                <a:xfrm>
                  <a:off x="5378" y="2213"/>
                  <a:ext cx="30" cy="17"/>
                </a:xfrm>
                <a:custGeom>
                  <a:avLst/>
                  <a:gdLst>
                    <a:gd name="T0" fmla="*/ 16 w 30"/>
                    <a:gd name="T1" fmla="*/ 17 h 17"/>
                    <a:gd name="T2" fmla="*/ 12 w 30"/>
                    <a:gd name="T3" fmla="*/ 17 h 17"/>
                    <a:gd name="T4" fmla="*/ 9 w 30"/>
                    <a:gd name="T5" fmla="*/ 17 h 17"/>
                    <a:gd name="T6" fmla="*/ 7 w 30"/>
                    <a:gd name="T7" fmla="*/ 15 h 17"/>
                    <a:gd name="T8" fmla="*/ 3 w 30"/>
                    <a:gd name="T9" fmla="*/ 15 h 17"/>
                    <a:gd name="T10" fmla="*/ 2 w 30"/>
                    <a:gd name="T11" fmla="*/ 13 h 17"/>
                    <a:gd name="T12" fmla="*/ 0 w 30"/>
                    <a:gd name="T13" fmla="*/ 11 h 17"/>
                    <a:gd name="T14" fmla="*/ 0 w 30"/>
                    <a:gd name="T15" fmla="*/ 8 h 17"/>
                    <a:gd name="T16" fmla="*/ 0 w 30"/>
                    <a:gd name="T17" fmla="*/ 6 h 17"/>
                    <a:gd name="T18" fmla="*/ 2 w 30"/>
                    <a:gd name="T19" fmla="*/ 4 h 17"/>
                    <a:gd name="T20" fmla="*/ 3 w 30"/>
                    <a:gd name="T21" fmla="*/ 2 h 17"/>
                    <a:gd name="T22" fmla="*/ 5 w 30"/>
                    <a:gd name="T23" fmla="*/ 0 h 17"/>
                    <a:gd name="T24" fmla="*/ 7 w 30"/>
                    <a:gd name="T25" fmla="*/ 0 h 17"/>
                    <a:gd name="T26" fmla="*/ 9 w 30"/>
                    <a:gd name="T27" fmla="*/ 0 h 17"/>
                    <a:gd name="T28" fmla="*/ 12 w 30"/>
                    <a:gd name="T29" fmla="*/ 0 h 17"/>
                    <a:gd name="T30" fmla="*/ 16 w 30"/>
                    <a:gd name="T31" fmla="*/ 0 h 17"/>
                    <a:gd name="T32" fmla="*/ 21 w 30"/>
                    <a:gd name="T33" fmla="*/ 0 h 17"/>
                    <a:gd name="T34" fmla="*/ 25 w 30"/>
                    <a:gd name="T35" fmla="*/ 0 h 17"/>
                    <a:gd name="T36" fmla="*/ 27 w 30"/>
                    <a:gd name="T37" fmla="*/ 2 h 17"/>
                    <a:gd name="T38" fmla="*/ 28 w 30"/>
                    <a:gd name="T39" fmla="*/ 2 h 17"/>
                    <a:gd name="T40" fmla="*/ 30 w 30"/>
                    <a:gd name="T41" fmla="*/ 4 h 17"/>
                    <a:gd name="T42" fmla="*/ 30 w 30"/>
                    <a:gd name="T43" fmla="*/ 6 h 17"/>
                    <a:gd name="T44" fmla="*/ 30 w 30"/>
                    <a:gd name="T45" fmla="*/ 8 h 17"/>
                    <a:gd name="T46" fmla="*/ 30 w 30"/>
                    <a:gd name="T47" fmla="*/ 11 h 17"/>
                    <a:gd name="T48" fmla="*/ 30 w 30"/>
                    <a:gd name="T49" fmla="*/ 11 h 17"/>
                    <a:gd name="T50" fmla="*/ 28 w 30"/>
                    <a:gd name="T51" fmla="*/ 13 h 17"/>
                    <a:gd name="T52" fmla="*/ 27 w 30"/>
                    <a:gd name="T53" fmla="*/ 13 h 17"/>
                    <a:gd name="T54" fmla="*/ 25 w 30"/>
                    <a:gd name="T55" fmla="*/ 15 h 17"/>
                    <a:gd name="T56" fmla="*/ 21 w 30"/>
                    <a:gd name="T57" fmla="*/ 15 h 17"/>
                    <a:gd name="T58" fmla="*/ 19 w 30"/>
                    <a:gd name="T59" fmla="*/ 17 h 17"/>
                    <a:gd name="T60" fmla="*/ 16 w 30"/>
                    <a:gd name="T61" fmla="*/ 17 h 17"/>
                    <a:gd name="T62" fmla="*/ 16 w 30"/>
                    <a:gd name="T63" fmla="*/ 17 h 17"/>
                    <a:gd name="T64" fmla="*/ 16 w 30"/>
                    <a:gd name="T65" fmla="*/ 11 h 17"/>
                    <a:gd name="T66" fmla="*/ 21 w 30"/>
                    <a:gd name="T67" fmla="*/ 11 h 17"/>
                    <a:gd name="T68" fmla="*/ 23 w 30"/>
                    <a:gd name="T69" fmla="*/ 8 h 17"/>
                    <a:gd name="T70" fmla="*/ 23 w 30"/>
                    <a:gd name="T71" fmla="*/ 8 h 17"/>
                    <a:gd name="T72" fmla="*/ 23 w 30"/>
                    <a:gd name="T73" fmla="*/ 8 h 17"/>
                    <a:gd name="T74" fmla="*/ 23 w 30"/>
                    <a:gd name="T75" fmla="*/ 6 h 17"/>
                    <a:gd name="T76" fmla="*/ 23 w 30"/>
                    <a:gd name="T77" fmla="*/ 6 h 17"/>
                    <a:gd name="T78" fmla="*/ 23 w 30"/>
                    <a:gd name="T79" fmla="*/ 6 h 17"/>
                    <a:gd name="T80" fmla="*/ 21 w 30"/>
                    <a:gd name="T81" fmla="*/ 6 h 17"/>
                    <a:gd name="T82" fmla="*/ 19 w 30"/>
                    <a:gd name="T83" fmla="*/ 4 h 17"/>
                    <a:gd name="T84" fmla="*/ 19 w 30"/>
                    <a:gd name="T85" fmla="*/ 4 h 17"/>
                    <a:gd name="T86" fmla="*/ 16 w 30"/>
                    <a:gd name="T87" fmla="*/ 4 h 17"/>
                    <a:gd name="T88" fmla="*/ 14 w 30"/>
                    <a:gd name="T89" fmla="*/ 4 h 17"/>
                    <a:gd name="T90" fmla="*/ 12 w 30"/>
                    <a:gd name="T91" fmla="*/ 4 h 17"/>
                    <a:gd name="T92" fmla="*/ 10 w 30"/>
                    <a:gd name="T93" fmla="*/ 4 h 17"/>
                    <a:gd name="T94" fmla="*/ 9 w 30"/>
                    <a:gd name="T95" fmla="*/ 6 h 17"/>
                    <a:gd name="T96" fmla="*/ 9 w 30"/>
                    <a:gd name="T97" fmla="*/ 6 h 17"/>
                    <a:gd name="T98" fmla="*/ 9 w 30"/>
                    <a:gd name="T99" fmla="*/ 6 h 17"/>
                    <a:gd name="T100" fmla="*/ 7 w 30"/>
                    <a:gd name="T101" fmla="*/ 6 h 17"/>
                    <a:gd name="T102" fmla="*/ 7 w 30"/>
                    <a:gd name="T103" fmla="*/ 8 h 17"/>
                    <a:gd name="T104" fmla="*/ 7 w 30"/>
                    <a:gd name="T105" fmla="*/ 8 h 17"/>
                    <a:gd name="T106" fmla="*/ 9 w 30"/>
                    <a:gd name="T107" fmla="*/ 8 h 17"/>
                    <a:gd name="T108" fmla="*/ 9 w 30"/>
                    <a:gd name="T109" fmla="*/ 8 h 17"/>
                    <a:gd name="T110" fmla="*/ 9 w 30"/>
                    <a:gd name="T111" fmla="*/ 11 h 17"/>
                    <a:gd name="T112" fmla="*/ 12 w 30"/>
                    <a:gd name="T113" fmla="*/ 11 h 17"/>
                    <a:gd name="T114" fmla="*/ 14 w 30"/>
                    <a:gd name="T115" fmla="*/ 11 h 17"/>
                    <a:gd name="T116" fmla="*/ 16 w 30"/>
                    <a:gd name="T117" fmla="*/ 11 h 17"/>
                    <a:gd name="T118" fmla="*/ 16 w 30"/>
                    <a:gd name="T119" fmla="*/ 11 h 1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17"/>
                    <a:gd name="T182" fmla="*/ 30 w 30"/>
                    <a:gd name="T183" fmla="*/ 17 h 1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17">
                      <a:moveTo>
                        <a:pt x="16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5" y="15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6" y="17"/>
                      </a:lnTo>
                      <a:close/>
                      <a:moveTo>
                        <a:pt x="16" y="11"/>
                      </a:moveTo>
                      <a:lnTo>
                        <a:pt x="21" y="11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6" name="Freeform 774"/>
                <p:cNvSpPr>
                  <a:spLocks/>
                </p:cNvSpPr>
                <p:nvPr/>
              </p:nvSpPr>
              <p:spPr bwMode="auto">
                <a:xfrm>
                  <a:off x="5378" y="2183"/>
                  <a:ext cx="30" cy="14"/>
                </a:xfrm>
                <a:custGeom>
                  <a:avLst/>
                  <a:gdLst>
                    <a:gd name="T0" fmla="*/ 21 w 30"/>
                    <a:gd name="T1" fmla="*/ 8 h 14"/>
                    <a:gd name="T2" fmla="*/ 23 w 30"/>
                    <a:gd name="T3" fmla="*/ 8 h 14"/>
                    <a:gd name="T4" fmla="*/ 23 w 30"/>
                    <a:gd name="T5" fmla="*/ 8 h 14"/>
                    <a:gd name="T6" fmla="*/ 25 w 30"/>
                    <a:gd name="T7" fmla="*/ 8 h 14"/>
                    <a:gd name="T8" fmla="*/ 25 w 30"/>
                    <a:gd name="T9" fmla="*/ 6 h 14"/>
                    <a:gd name="T10" fmla="*/ 25 w 30"/>
                    <a:gd name="T11" fmla="*/ 6 h 14"/>
                    <a:gd name="T12" fmla="*/ 23 w 30"/>
                    <a:gd name="T13" fmla="*/ 4 h 14"/>
                    <a:gd name="T14" fmla="*/ 21 w 30"/>
                    <a:gd name="T15" fmla="*/ 4 h 14"/>
                    <a:gd name="T16" fmla="*/ 21 w 30"/>
                    <a:gd name="T17" fmla="*/ 4 h 14"/>
                    <a:gd name="T18" fmla="*/ 19 w 30"/>
                    <a:gd name="T19" fmla="*/ 4 h 14"/>
                    <a:gd name="T20" fmla="*/ 19 w 30"/>
                    <a:gd name="T21" fmla="*/ 6 h 14"/>
                    <a:gd name="T22" fmla="*/ 19 w 30"/>
                    <a:gd name="T23" fmla="*/ 8 h 14"/>
                    <a:gd name="T24" fmla="*/ 18 w 30"/>
                    <a:gd name="T25" fmla="*/ 10 h 14"/>
                    <a:gd name="T26" fmla="*/ 16 w 30"/>
                    <a:gd name="T27" fmla="*/ 10 h 14"/>
                    <a:gd name="T28" fmla="*/ 16 w 30"/>
                    <a:gd name="T29" fmla="*/ 12 h 14"/>
                    <a:gd name="T30" fmla="*/ 14 w 30"/>
                    <a:gd name="T31" fmla="*/ 12 h 14"/>
                    <a:gd name="T32" fmla="*/ 12 w 30"/>
                    <a:gd name="T33" fmla="*/ 14 h 14"/>
                    <a:gd name="T34" fmla="*/ 7 w 30"/>
                    <a:gd name="T35" fmla="*/ 14 h 14"/>
                    <a:gd name="T36" fmla="*/ 3 w 30"/>
                    <a:gd name="T37" fmla="*/ 12 h 14"/>
                    <a:gd name="T38" fmla="*/ 2 w 30"/>
                    <a:gd name="T39" fmla="*/ 12 h 14"/>
                    <a:gd name="T40" fmla="*/ 0 w 30"/>
                    <a:gd name="T41" fmla="*/ 10 h 14"/>
                    <a:gd name="T42" fmla="*/ 0 w 30"/>
                    <a:gd name="T43" fmla="*/ 8 h 14"/>
                    <a:gd name="T44" fmla="*/ 0 w 30"/>
                    <a:gd name="T45" fmla="*/ 6 h 14"/>
                    <a:gd name="T46" fmla="*/ 0 w 30"/>
                    <a:gd name="T47" fmla="*/ 4 h 14"/>
                    <a:gd name="T48" fmla="*/ 2 w 30"/>
                    <a:gd name="T49" fmla="*/ 2 h 14"/>
                    <a:gd name="T50" fmla="*/ 2 w 30"/>
                    <a:gd name="T51" fmla="*/ 2 h 14"/>
                    <a:gd name="T52" fmla="*/ 3 w 30"/>
                    <a:gd name="T53" fmla="*/ 0 h 14"/>
                    <a:gd name="T54" fmla="*/ 7 w 30"/>
                    <a:gd name="T55" fmla="*/ 0 h 14"/>
                    <a:gd name="T56" fmla="*/ 9 w 30"/>
                    <a:gd name="T57" fmla="*/ 2 h 14"/>
                    <a:gd name="T58" fmla="*/ 9 w 30"/>
                    <a:gd name="T59" fmla="*/ 4 h 14"/>
                    <a:gd name="T60" fmla="*/ 7 w 30"/>
                    <a:gd name="T61" fmla="*/ 6 h 14"/>
                    <a:gd name="T62" fmla="*/ 7 w 30"/>
                    <a:gd name="T63" fmla="*/ 6 h 14"/>
                    <a:gd name="T64" fmla="*/ 5 w 30"/>
                    <a:gd name="T65" fmla="*/ 6 h 14"/>
                    <a:gd name="T66" fmla="*/ 5 w 30"/>
                    <a:gd name="T67" fmla="*/ 8 h 14"/>
                    <a:gd name="T68" fmla="*/ 5 w 30"/>
                    <a:gd name="T69" fmla="*/ 8 h 14"/>
                    <a:gd name="T70" fmla="*/ 7 w 30"/>
                    <a:gd name="T71" fmla="*/ 8 h 14"/>
                    <a:gd name="T72" fmla="*/ 9 w 30"/>
                    <a:gd name="T73" fmla="*/ 8 h 14"/>
                    <a:gd name="T74" fmla="*/ 10 w 30"/>
                    <a:gd name="T75" fmla="*/ 8 h 14"/>
                    <a:gd name="T76" fmla="*/ 10 w 30"/>
                    <a:gd name="T77" fmla="*/ 8 h 14"/>
                    <a:gd name="T78" fmla="*/ 10 w 30"/>
                    <a:gd name="T79" fmla="*/ 4 h 14"/>
                    <a:gd name="T80" fmla="*/ 12 w 30"/>
                    <a:gd name="T81" fmla="*/ 2 h 14"/>
                    <a:gd name="T82" fmla="*/ 12 w 30"/>
                    <a:gd name="T83" fmla="*/ 2 h 14"/>
                    <a:gd name="T84" fmla="*/ 14 w 30"/>
                    <a:gd name="T85" fmla="*/ 0 h 14"/>
                    <a:gd name="T86" fmla="*/ 21 w 30"/>
                    <a:gd name="T87" fmla="*/ 0 h 14"/>
                    <a:gd name="T88" fmla="*/ 23 w 30"/>
                    <a:gd name="T89" fmla="*/ 0 h 14"/>
                    <a:gd name="T90" fmla="*/ 27 w 30"/>
                    <a:gd name="T91" fmla="*/ 0 h 14"/>
                    <a:gd name="T92" fmla="*/ 28 w 30"/>
                    <a:gd name="T93" fmla="*/ 2 h 14"/>
                    <a:gd name="T94" fmla="*/ 30 w 30"/>
                    <a:gd name="T95" fmla="*/ 4 h 14"/>
                    <a:gd name="T96" fmla="*/ 30 w 30"/>
                    <a:gd name="T97" fmla="*/ 4 h 14"/>
                    <a:gd name="T98" fmla="*/ 30 w 30"/>
                    <a:gd name="T99" fmla="*/ 8 h 14"/>
                    <a:gd name="T100" fmla="*/ 30 w 30"/>
                    <a:gd name="T101" fmla="*/ 10 h 14"/>
                    <a:gd name="T102" fmla="*/ 27 w 30"/>
                    <a:gd name="T103" fmla="*/ 14 h 14"/>
                    <a:gd name="T104" fmla="*/ 23 w 30"/>
                    <a:gd name="T105" fmla="*/ 14 h 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"/>
                    <a:gd name="T160" fmla="*/ 0 h 14"/>
                    <a:gd name="T161" fmla="*/ 30 w 30"/>
                    <a:gd name="T162" fmla="*/ 14 h 1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" h="14">
                      <a:moveTo>
                        <a:pt x="21" y="14"/>
                      </a:move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7" name="Freeform 775"/>
                <p:cNvSpPr>
                  <a:spLocks noEditPoints="1"/>
                </p:cNvSpPr>
                <p:nvPr/>
              </p:nvSpPr>
              <p:spPr bwMode="auto">
                <a:xfrm>
                  <a:off x="5378" y="2152"/>
                  <a:ext cx="30" cy="16"/>
                </a:xfrm>
                <a:custGeom>
                  <a:avLst/>
                  <a:gdLst>
                    <a:gd name="T0" fmla="*/ 9 w 30"/>
                    <a:gd name="T1" fmla="*/ 12 h 16"/>
                    <a:gd name="T2" fmla="*/ 3 w 30"/>
                    <a:gd name="T3" fmla="*/ 14 h 16"/>
                    <a:gd name="T4" fmla="*/ 2 w 30"/>
                    <a:gd name="T5" fmla="*/ 12 h 16"/>
                    <a:gd name="T6" fmla="*/ 0 w 30"/>
                    <a:gd name="T7" fmla="*/ 12 h 16"/>
                    <a:gd name="T8" fmla="*/ 0 w 30"/>
                    <a:gd name="T9" fmla="*/ 10 h 16"/>
                    <a:gd name="T10" fmla="*/ 0 w 30"/>
                    <a:gd name="T11" fmla="*/ 8 h 16"/>
                    <a:gd name="T12" fmla="*/ 0 w 30"/>
                    <a:gd name="T13" fmla="*/ 4 h 16"/>
                    <a:gd name="T14" fmla="*/ 2 w 30"/>
                    <a:gd name="T15" fmla="*/ 2 h 16"/>
                    <a:gd name="T16" fmla="*/ 3 w 30"/>
                    <a:gd name="T17" fmla="*/ 0 h 16"/>
                    <a:gd name="T18" fmla="*/ 10 w 30"/>
                    <a:gd name="T19" fmla="*/ 0 h 16"/>
                    <a:gd name="T20" fmla="*/ 19 w 30"/>
                    <a:gd name="T21" fmla="*/ 0 h 16"/>
                    <a:gd name="T22" fmla="*/ 27 w 30"/>
                    <a:gd name="T23" fmla="*/ 0 h 16"/>
                    <a:gd name="T24" fmla="*/ 28 w 30"/>
                    <a:gd name="T25" fmla="*/ 0 h 16"/>
                    <a:gd name="T26" fmla="*/ 30 w 30"/>
                    <a:gd name="T27" fmla="*/ 0 h 16"/>
                    <a:gd name="T28" fmla="*/ 30 w 30"/>
                    <a:gd name="T29" fmla="*/ 4 h 16"/>
                    <a:gd name="T30" fmla="*/ 28 w 30"/>
                    <a:gd name="T31" fmla="*/ 4 h 16"/>
                    <a:gd name="T32" fmla="*/ 27 w 30"/>
                    <a:gd name="T33" fmla="*/ 4 h 16"/>
                    <a:gd name="T34" fmla="*/ 28 w 30"/>
                    <a:gd name="T35" fmla="*/ 6 h 16"/>
                    <a:gd name="T36" fmla="*/ 30 w 30"/>
                    <a:gd name="T37" fmla="*/ 8 h 16"/>
                    <a:gd name="T38" fmla="*/ 30 w 30"/>
                    <a:gd name="T39" fmla="*/ 10 h 16"/>
                    <a:gd name="T40" fmla="*/ 30 w 30"/>
                    <a:gd name="T41" fmla="*/ 12 h 16"/>
                    <a:gd name="T42" fmla="*/ 27 w 30"/>
                    <a:gd name="T43" fmla="*/ 16 h 16"/>
                    <a:gd name="T44" fmla="*/ 21 w 30"/>
                    <a:gd name="T45" fmla="*/ 16 h 16"/>
                    <a:gd name="T46" fmla="*/ 16 w 30"/>
                    <a:gd name="T47" fmla="*/ 14 h 16"/>
                    <a:gd name="T48" fmla="*/ 14 w 30"/>
                    <a:gd name="T49" fmla="*/ 12 h 16"/>
                    <a:gd name="T50" fmla="*/ 12 w 30"/>
                    <a:gd name="T51" fmla="*/ 8 h 16"/>
                    <a:gd name="T52" fmla="*/ 10 w 30"/>
                    <a:gd name="T53" fmla="*/ 6 h 16"/>
                    <a:gd name="T54" fmla="*/ 10 w 30"/>
                    <a:gd name="T55" fmla="*/ 4 h 16"/>
                    <a:gd name="T56" fmla="*/ 7 w 30"/>
                    <a:gd name="T57" fmla="*/ 6 h 16"/>
                    <a:gd name="T58" fmla="*/ 7 w 30"/>
                    <a:gd name="T59" fmla="*/ 8 h 16"/>
                    <a:gd name="T60" fmla="*/ 7 w 30"/>
                    <a:gd name="T61" fmla="*/ 10 h 16"/>
                    <a:gd name="T62" fmla="*/ 10 w 30"/>
                    <a:gd name="T63" fmla="*/ 10 h 16"/>
                    <a:gd name="T64" fmla="*/ 18 w 30"/>
                    <a:gd name="T65" fmla="*/ 6 h 16"/>
                    <a:gd name="T66" fmla="*/ 18 w 30"/>
                    <a:gd name="T67" fmla="*/ 8 h 16"/>
                    <a:gd name="T68" fmla="*/ 19 w 30"/>
                    <a:gd name="T69" fmla="*/ 10 h 16"/>
                    <a:gd name="T70" fmla="*/ 21 w 30"/>
                    <a:gd name="T71" fmla="*/ 10 h 16"/>
                    <a:gd name="T72" fmla="*/ 23 w 30"/>
                    <a:gd name="T73" fmla="*/ 10 h 16"/>
                    <a:gd name="T74" fmla="*/ 25 w 30"/>
                    <a:gd name="T75" fmla="*/ 10 h 16"/>
                    <a:gd name="T76" fmla="*/ 25 w 30"/>
                    <a:gd name="T77" fmla="*/ 8 h 16"/>
                    <a:gd name="T78" fmla="*/ 23 w 30"/>
                    <a:gd name="T79" fmla="*/ 6 h 16"/>
                    <a:gd name="T80" fmla="*/ 21 w 30"/>
                    <a:gd name="T81" fmla="*/ 6 h 16"/>
                    <a:gd name="T82" fmla="*/ 19 w 30"/>
                    <a:gd name="T83" fmla="*/ 6 h 16"/>
                    <a:gd name="T84" fmla="*/ 18 w 30"/>
                    <a:gd name="T85" fmla="*/ 4 h 16"/>
                    <a:gd name="T86" fmla="*/ 16 w 30"/>
                    <a:gd name="T87" fmla="*/ 4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10" y="10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close/>
                      <a:moveTo>
                        <a:pt x="16" y="4"/>
                      </a:move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8" name="Freeform 776"/>
                <p:cNvSpPr>
                  <a:spLocks/>
                </p:cNvSpPr>
                <p:nvPr/>
              </p:nvSpPr>
              <p:spPr bwMode="auto">
                <a:xfrm>
                  <a:off x="5378" y="2119"/>
                  <a:ext cx="30" cy="16"/>
                </a:xfrm>
                <a:custGeom>
                  <a:avLst/>
                  <a:gdLst>
                    <a:gd name="T0" fmla="*/ 0 w 30"/>
                    <a:gd name="T1" fmla="*/ 16 h 16"/>
                    <a:gd name="T2" fmla="*/ 0 w 30"/>
                    <a:gd name="T3" fmla="*/ 10 h 16"/>
                    <a:gd name="T4" fmla="*/ 5 w 30"/>
                    <a:gd name="T5" fmla="*/ 10 h 16"/>
                    <a:gd name="T6" fmla="*/ 3 w 30"/>
                    <a:gd name="T7" fmla="*/ 10 h 16"/>
                    <a:gd name="T8" fmla="*/ 3 w 30"/>
                    <a:gd name="T9" fmla="*/ 10 h 16"/>
                    <a:gd name="T10" fmla="*/ 2 w 30"/>
                    <a:gd name="T11" fmla="*/ 8 h 16"/>
                    <a:gd name="T12" fmla="*/ 2 w 30"/>
                    <a:gd name="T13" fmla="*/ 8 h 16"/>
                    <a:gd name="T14" fmla="*/ 0 w 30"/>
                    <a:gd name="T15" fmla="*/ 8 h 16"/>
                    <a:gd name="T16" fmla="*/ 0 w 30"/>
                    <a:gd name="T17" fmla="*/ 8 h 16"/>
                    <a:gd name="T18" fmla="*/ 0 w 30"/>
                    <a:gd name="T19" fmla="*/ 6 h 16"/>
                    <a:gd name="T20" fmla="*/ 0 w 30"/>
                    <a:gd name="T21" fmla="*/ 6 h 16"/>
                    <a:gd name="T22" fmla="*/ 0 w 30"/>
                    <a:gd name="T23" fmla="*/ 4 h 16"/>
                    <a:gd name="T24" fmla="*/ 0 w 30"/>
                    <a:gd name="T25" fmla="*/ 2 h 16"/>
                    <a:gd name="T26" fmla="*/ 2 w 30"/>
                    <a:gd name="T27" fmla="*/ 2 h 16"/>
                    <a:gd name="T28" fmla="*/ 3 w 30"/>
                    <a:gd name="T29" fmla="*/ 0 h 16"/>
                    <a:gd name="T30" fmla="*/ 5 w 30"/>
                    <a:gd name="T31" fmla="*/ 0 h 16"/>
                    <a:gd name="T32" fmla="*/ 10 w 30"/>
                    <a:gd name="T33" fmla="*/ 0 h 16"/>
                    <a:gd name="T34" fmla="*/ 16 w 30"/>
                    <a:gd name="T35" fmla="*/ 0 h 16"/>
                    <a:gd name="T36" fmla="*/ 21 w 30"/>
                    <a:gd name="T37" fmla="*/ 0 h 16"/>
                    <a:gd name="T38" fmla="*/ 25 w 30"/>
                    <a:gd name="T39" fmla="*/ 0 h 16"/>
                    <a:gd name="T40" fmla="*/ 30 w 30"/>
                    <a:gd name="T41" fmla="*/ 0 h 16"/>
                    <a:gd name="T42" fmla="*/ 30 w 30"/>
                    <a:gd name="T43" fmla="*/ 6 h 16"/>
                    <a:gd name="T44" fmla="*/ 14 w 30"/>
                    <a:gd name="T45" fmla="*/ 6 h 16"/>
                    <a:gd name="T46" fmla="*/ 9 w 30"/>
                    <a:gd name="T47" fmla="*/ 6 h 16"/>
                    <a:gd name="T48" fmla="*/ 9 w 30"/>
                    <a:gd name="T49" fmla="*/ 6 h 16"/>
                    <a:gd name="T50" fmla="*/ 9 w 30"/>
                    <a:gd name="T51" fmla="*/ 8 h 16"/>
                    <a:gd name="T52" fmla="*/ 9 w 30"/>
                    <a:gd name="T53" fmla="*/ 8 h 16"/>
                    <a:gd name="T54" fmla="*/ 9 w 30"/>
                    <a:gd name="T55" fmla="*/ 8 h 16"/>
                    <a:gd name="T56" fmla="*/ 9 w 30"/>
                    <a:gd name="T57" fmla="*/ 8 h 16"/>
                    <a:gd name="T58" fmla="*/ 9 w 30"/>
                    <a:gd name="T59" fmla="*/ 8 h 16"/>
                    <a:gd name="T60" fmla="*/ 10 w 30"/>
                    <a:gd name="T61" fmla="*/ 10 h 16"/>
                    <a:gd name="T62" fmla="*/ 10 w 30"/>
                    <a:gd name="T63" fmla="*/ 10 h 16"/>
                    <a:gd name="T64" fmla="*/ 12 w 30"/>
                    <a:gd name="T65" fmla="*/ 10 h 16"/>
                    <a:gd name="T66" fmla="*/ 14 w 30"/>
                    <a:gd name="T67" fmla="*/ 10 h 16"/>
                    <a:gd name="T68" fmla="*/ 16 w 30"/>
                    <a:gd name="T69" fmla="*/ 10 h 16"/>
                    <a:gd name="T70" fmla="*/ 19 w 30"/>
                    <a:gd name="T71" fmla="*/ 10 h 16"/>
                    <a:gd name="T72" fmla="*/ 23 w 30"/>
                    <a:gd name="T73" fmla="*/ 10 h 16"/>
                    <a:gd name="T74" fmla="*/ 27 w 30"/>
                    <a:gd name="T75" fmla="*/ 10 h 16"/>
                    <a:gd name="T76" fmla="*/ 30 w 30"/>
                    <a:gd name="T77" fmla="*/ 10 h 16"/>
                    <a:gd name="T78" fmla="*/ 30 w 30"/>
                    <a:gd name="T79" fmla="*/ 16 h 16"/>
                    <a:gd name="T80" fmla="*/ 23 w 30"/>
                    <a:gd name="T81" fmla="*/ 16 h 16"/>
                    <a:gd name="T82" fmla="*/ 16 w 30"/>
                    <a:gd name="T83" fmla="*/ 16 h 16"/>
                    <a:gd name="T84" fmla="*/ 7 w 30"/>
                    <a:gd name="T85" fmla="*/ 16 h 16"/>
                    <a:gd name="T86" fmla="*/ 0 w 30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9" name="Freeform 777"/>
                <p:cNvSpPr>
                  <a:spLocks noEditPoints="1"/>
                </p:cNvSpPr>
                <p:nvPr/>
              </p:nvSpPr>
              <p:spPr bwMode="auto">
                <a:xfrm>
                  <a:off x="5378" y="2086"/>
                  <a:ext cx="30" cy="17"/>
                </a:xfrm>
                <a:custGeom>
                  <a:avLst/>
                  <a:gdLst>
                    <a:gd name="T0" fmla="*/ 16 w 30"/>
                    <a:gd name="T1" fmla="*/ 17 h 17"/>
                    <a:gd name="T2" fmla="*/ 12 w 30"/>
                    <a:gd name="T3" fmla="*/ 17 h 17"/>
                    <a:gd name="T4" fmla="*/ 9 w 30"/>
                    <a:gd name="T5" fmla="*/ 17 h 17"/>
                    <a:gd name="T6" fmla="*/ 7 w 30"/>
                    <a:gd name="T7" fmla="*/ 17 h 17"/>
                    <a:gd name="T8" fmla="*/ 3 w 30"/>
                    <a:gd name="T9" fmla="*/ 15 h 17"/>
                    <a:gd name="T10" fmla="*/ 2 w 30"/>
                    <a:gd name="T11" fmla="*/ 13 h 17"/>
                    <a:gd name="T12" fmla="*/ 0 w 30"/>
                    <a:gd name="T13" fmla="*/ 11 h 17"/>
                    <a:gd name="T14" fmla="*/ 0 w 30"/>
                    <a:gd name="T15" fmla="*/ 9 h 17"/>
                    <a:gd name="T16" fmla="*/ 0 w 30"/>
                    <a:gd name="T17" fmla="*/ 6 h 17"/>
                    <a:gd name="T18" fmla="*/ 2 w 30"/>
                    <a:gd name="T19" fmla="*/ 6 h 17"/>
                    <a:gd name="T20" fmla="*/ 3 w 30"/>
                    <a:gd name="T21" fmla="*/ 4 h 17"/>
                    <a:gd name="T22" fmla="*/ 5 w 30"/>
                    <a:gd name="T23" fmla="*/ 2 h 17"/>
                    <a:gd name="T24" fmla="*/ 7 w 30"/>
                    <a:gd name="T25" fmla="*/ 2 h 17"/>
                    <a:gd name="T26" fmla="*/ 9 w 30"/>
                    <a:gd name="T27" fmla="*/ 2 h 17"/>
                    <a:gd name="T28" fmla="*/ 12 w 30"/>
                    <a:gd name="T29" fmla="*/ 0 h 17"/>
                    <a:gd name="T30" fmla="*/ 16 w 30"/>
                    <a:gd name="T31" fmla="*/ 0 h 17"/>
                    <a:gd name="T32" fmla="*/ 19 w 30"/>
                    <a:gd name="T33" fmla="*/ 0 h 17"/>
                    <a:gd name="T34" fmla="*/ 21 w 30"/>
                    <a:gd name="T35" fmla="*/ 2 h 17"/>
                    <a:gd name="T36" fmla="*/ 25 w 30"/>
                    <a:gd name="T37" fmla="*/ 2 h 17"/>
                    <a:gd name="T38" fmla="*/ 27 w 30"/>
                    <a:gd name="T39" fmla="*/ 2 h 17"/>
                    <a:gd name="T40" fmla="*/ 28 w 30"/>
                    <a:gd name="T41" fmla="*/ 4 h 17"/>
                    <a:gd name="T42" fmla="*/ 30 w 30"/>
                    <a:gd name="T43" fmla="*/ 6 h 17"/>
                    <a:gd name="T44" fmla="*/ 30 w 30"/>
                    <a:gd name="T45" fmla="*/ 6 h 17"/>
                    <a:gd name="T46" fmla="*/ 30 w 30"/>
                    <a:gd name="T47" fmla="*/ 9 h 17"/>
                    <a:gd name="T48" fmla="*/ 30 w 30"/>
                    <a:gd name="T49" fmla="*/ 11 h 17"/>
                    <a:gd name="T50" fmla="*/ 30 w 30"/>
                    <a:gd name="T51" fmla="*/ 13 h 17"/>
                    <a:gd name="T52" fmla="*/ 28 w 30"/>
                    <a:gd name="T53" fmla="*/ 13 h 17"/>
                    <a:gd name="T54" fmla="*/ 27 w 30"/>
                    <a:gd name="T55" fmla="*/ 15 h 17"/>
                    <a:gd name="T56" fmla="*/ 25 w 30"/>
                    <a:gd name="T57" fmla="*/ 17 h 17"/>
                    <a:gd name="T58" fmla="*/ 21 w 30"/>
                    <a:gd name="T59" fmla="*/ 17 h 17"/>
                    <a:gd name="T60" fmla="*/ 19 w 30"/>
                    <a:gd name="T61" fmla="*/ 17 h 17"/>
                    <a:gd name="T62" fmla="*/ 16 w 30"/>
                    <a:gd name="T63" fmla="*/ 17 h 17"/>
                    <a:gd name="T64" fmla="*/ 16 w 30"/>
                    <a:gd name="T65" fmla="*/ 17 h 17"/>
                    <a:gd name="T66" fmla="*/ 16 w 30"/>
                    <a:gd name="T67" fmla="*/ 13 h 17"/>
                    <a:gd name="T68" fmla="*/ 18 w 30"/>
                    <a:gd name="T69" fmla="*/ 13 h 17"/>
                    <a:gd name="T70" fmla="*/ 19 w 30"/>
                    <a:gd name="T71" fmla="*/ 13 h 17"/>
                    <a:gd name="T72" fmla="*/ 19 w 30"/>
                    <a:gd name="T73" fmla="*/ 11 h 17"/>
                    <a:gd name="T74" fmla="*/ 21 w 30"/>
                    <a:gd name="T75" fmla="*/ 11 h 17"/>
                    <a:gd name="T76" fmla="*/ 23 w 30"/>
                    <a:gd name="T77" fmla="*/ 11 h 17"/>
                    <a:gd name="T78" fmla="*/ 23 w 30"/>
                    <a:gd name="T79" fmla="*/ 11 h 17"/>
                    <a:gd name="T80" fmla="*/ 23 w 30"/>
                    <a:gd name="T81" fmla="*/ 11 h 17"/>
                    <a:gd name="T82" fmla="*/ 23 w 30"/>
                    <a:gd name="T83" fmla="*/ 9 h 17"/>
                    <a:gd name="T84" fmla="*/ 23 w 30"/>
                    <a:gd name="T85" fmla="*/ 9 h 17"/>
                    <a:gd name="T86" fmla="*/ 23 w 30"/>
                    <a:gd name="T87" fmla="*/ 9 h 17"/>
                    <a:gd name="T88" fmla="*/ 21 w 30"/>
                    <a:gd name="T89" fmla="*/ 6 h 17"/>
                    <a:gd name="T90" fmla="*/ 16 w 30"/>
                    <a:gd name="T91" fmla="*/ 6 h 17"/>
                    <a:gd name="T92" fmla="*/ 14 w 30"/>
                    <a:gd name="T93" fmla="*/ 6 h 17"/>
                    <a:gd name="T94" fmla="*/ 12 w 30"/>
                    <a:gd name="T95" fmla="*/ 6 h 17"/>
                    <a:gd name="T96" fmla="*/ 9 w 30"/>
                    <a:gd name="T97" fmla="*/ 6 h 17"/>
                    <a:gd name="T98" fmla="*/ 9 w 30"/>
                    <a:gd name="T99" fmla="*/ 9 h 17"/>
                    <a:gd name="T100" fmla="*/ 9 w 30"/>
                    <a:gd name="T101" fmla="*/ 9 h 17"/>
                    <a:gd name="T102" fmla="*/ 7 w 30"/>
                    <a:gd name="T103" fmla="*/ 9 h 17"/>
                    <a:gd name="T104" fmla="*/ 7 w 30"/>
                    <a:gd name="T105" fmla="*/ 9 h 17"/>
                    <a:gd name="T106" fmla="*/ 7 w 30"/>
                    <a:gd name="T107" fmla="*/ 11 h 17"/>
                    <a:gd name="T108" fmla="*/ 9 w 30"/>
                    <a:gd name="T109" fmla="*/ 11 h 17"/>
                    <a:gd name="T110" fmla="*/ 9 w 30"/>
                    <a:gd name="T111" fmla="*/ 11 h 17"/>
                    <a:gd name="T112" fmla="*/ 9 w 30"/>
                    <a:gd name="T113" fmla="*/ 11 h 17"/>
                    <a:gd name="T114" fmla="*/ 10 w 30"/>
                    <a:gd name="T115" fmla="*/ 11 h 17"/>
                    <a:gd name="T116" fmla="*/ 12 w 30"/>
                    <a:gd name="T117" fmla="*/ 13 h 17"/>
                    <a:gd name="T118" fmla="*/ 14 w 30"/>
                    <a:gd name="T119" fmla="*/ 13 h 17"/>
                    <a:gd name="T120" fmla="*/ 16 w 30"/>
                    <a:gd name="T121" fmla="*/ 13 h 17"/>
                    <a:gd name="T122" fmla="*/ 16 w 30"/>
                    <a:gd name="T123" fmla="*/ 13 h 1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0"/>
                    <a:gd name="T187" fmla="*/ 0 h 17"/>
                    <a:gd name="T188" fmla="*/ 30 w 30"/>
                    <a:gd name="T189" fmla="*/ 17 h 1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0" h="17">
                      <a:moveTo>
                        <a:pt x="16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5"/>
                      </a:lnTo>
                      <a:lnTo>
                        <a:pt x="25" y="17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6" y="17"/>
                      </a:lnTo>
                      <a:close/>
                      <a:moveTo>
                        <a:pt x="16" y="13"/>
                      </a:moveTo>
                      <a:lnTo>
                        <a:pt x="18" y="13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1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0" name="Freeform 778"/>
                <p:cNvSpPr>
                  <a:spLocks noEditPoints="1"/>
                </p:cNvSpPr>
                <p:nvPr/>
              </p:nvSpPr>
              <p:spPr bwMode="auto">
                <a:xfrm>
                  <a:off x="5367" y="2064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4 w 41"/>
                    <a:gd name="T7" fmla="*/ 0 h 6"/>
                    <a:gd name="T8" fmla="*/ 5 w 41"/>
                    <a:gd name="T9" fmla="*/ 0 h 6"/>
                    <a:gd name="T10" fmla="*/ 7 w 41"/>
                    <a:gd name="T11" fmla="*/ 0 h 6"/>
                    <a:gd name="T12" fmla="*/ 7 w 41"/>
                    <a:gd name="T13" fmla="*/ 6 h 6"/>
                    <a:gd name="T14" fmla="*/ 5 w 41"/>
                    <a:gd name="T15" fmla="*/ 6 h 6"/>
                    <a:gd name="T16" fmla="*/ 4 w 41"/>
                    <a:gd name="T17" fmla="*/ 6 h 6"/>
                    <a:gd name="T18" fmla="*/ 2 w 41"/>
                    <a:gd name="T19" fmla="*/ 6 h 6"/>
                    <a:gd name="T20" fmla="*/ 0 w 41"/>
                    <a:gd name="T21" fmla="*/ 6 h 6"/>
                    <a:gd name="T22" fmla="*/ 0 w 41"/>
                    <a:gd name="T23" fmla="*/ 6 h 6"/>
                    <a:gd name="T24" fmla="*/ 11 w 41"/>
                    <a:gd name="T25" fmla="*/ 6 h 6"/>
                    <a:gd name="T26" fmla="*/ 11 w 41"/>
                    <a:gd name="T27" fmla="*/ 0 h 6"/>
                    <a:gd name="T28" fmla="*/ 18 w 41"/>
                    <a:gd name="T29" fmla="*/ 0 h 6"/>
                    <a:gd name="T30" fmla="*/ 27 w 41"/>
                    <a:gd name="T31" fmla="*/ 0 h 6"/>
                    <a:gd name="T32" fmla="*/ 34 w 41"/>
                    <a:gd name="T33" fmla="*/ 0 h 6"/>
                    <a:gd name="T34" fmla="*/ 41 w 41"/>
                    <a:gd name="T35" fmla="*/ 0 h 6"/>
                    <a:gd name="T36" fmla="*/ 41 w 41"/>
                    <a:gd name="T37" fmla="*/ 6 h 6"/>
                    <a:gd name="T38" fmla="*/ 34 w 41"/>
                    <a:gd name="T39" fmla="*/ 6 h 6"/>
                    <a:gd name="T40" fmla="*/ 27 w 41"/>
                    <a:gd name="T41" fmla="*/ 6 h 6"/>
                    <a:gd name="T42" fmla="*/ 18 w 41"/>
                    <a:gd name="T43" fmla="*/ 6 h 6"/>
                    <a:gd name="T44" fmla="*/ 11 w 41"/>
                    <a:gd name="T45" fmla="*/ 6 h 6"/>
                    <a:gd name="T46" fmla="*/ 11 w 41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6"/>
                    <a:gd name="T74" fmla="*/ 41 w 4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8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1" name="Freeform 779"/>
                <p:cNvSpPr>
                  <a:spLocks/>
                </p:cNvSpPr>
                <p:nvPr/>
              </p:nvSpPr>
              <p:spPr bwMode="auto">
                <a:xfrm>
                  <a:off x="5378" y="2039"/>
                  <a:ext cx="30" cy="17"/>
                </a:xfrm>
                <a:custGeom>
                  <a:avLst/>
                  <a:gdLst>
                    <a:gd name="T0" fmla="*/ 19 w 30"/>
                    <a:gd name="T1" fmla="*/ 2 h 17"/>
                    <a:gd name="T2" fmla="*/ 19 w 30"/>
                    <a:gd name="T3" fmla="*/ 2 h 17"/>
                    <a:gd name="T4" fmla="*/ 25 w 30"/>
                    <a:gd name="T5" fmla="*/ 0 h 17"/>
                    <a:gd name="T6" fmla="*/ 28 w 30"/>
                    <a:gd name="T7" fmla="*/ 2 h 17"/>
                    <a:gd name="T8" fmla="*/ 30 w 30"/>
                    <a:gd name="T9" fmla="*/ 4 h 17"/>
                    <a:gd name="T10" fmla="*/ 30 w 30"/>
                    <a:gd name="T11" fmla="*/ 6 h 17"/>
                    <a:gd name="T12" fmla="*/ 30 w 30"/>
                    <a:gd name="T13" fmla="*/ 6 h 17"/>
                    <a:gd name="T14" fmla="*/ 30 w 30"/>
                    <a:gd name="T15" fmla="*/ 10 h 17"/>
                    <a:gd name="T16" fmla="*/ 30 w 30"/>
                    <a:gd name="T17" fmla="*/ 13 h 17"/>
                    <a:gd name="T18" fmla="*/ 28 w 30"/>
                    <a:gd name="T19" fmla="*/ 13 h 17"/>
                    <a:gd name="T20" fmla="*/ 27 w 30"/>
                    <a:gd name="T21" fmla="*/ 15 h 17"/>
                    <a:gd name="T22" fmla="*/ 23 w 30"/>
                    <a:gd name="T23" fmla="*/ 15 h 17"/>
                    <a:gd name="T24" fmla="*/ 19 w 30"/>
                    <a:gd name="T25" fmla="*/ 17 h 17"/>
                    <a:gd name="T26" fmla="*/ 16 w 30"/>
                    <a:gd name="T27" fmla="*/ 17 h 17"/>
                    <a:gd name="T28" fmla="*/ 9 w 30"/>
                    <a:gd name="T29" fmla="*/ 17 h 17"/>
                    <a:gd name="T30" fmla="*/ 7 w 30"/>
                    <a:gd name="T31" fmla="*/ 15 h 17"/>
                    <a:gd name="T32" fmla="*/ 3 w 30"/>
                    <a:gd name="T33" fmla="*/ 15 h 17"/>
                    <a:gd name="T34" fmla="*/ 2 w 30"/>
                    <a:gd name="T35" fmla="*/ 13 h 17"/>
                    <a:gd name="T36" fmla="*/ 0 w 30"/>
                    <a:gd name="T37" fmla="*/ 10 h 17"/>
                    <a:gd name="T38" fmla="*/ 0 w 30"/>
                    <a:gd name="T39" fmla="*/ 8 h 17"/>
                    <a:gd name="T40" fmla="*/ 0 w 30"/>
                    <a:gd name="T41" fmla="*/ 6 h 17"/>
                    <a:gd name="T42" fmla="*/ 2 w 30"/>
                    <a:gd name="T43" fmla="*/ 2 h 17"/>
                    <a:gd name="T44" fmla="*/ 5 w 30"/>
                    <a:gd name="T45" fmla="*/ 0 h 17"/>
                    <a:gd name="T46" fmla="*/ 10 w 30"/>
                    <a:gd name="T47" fmla="*/ 2 h 17"/>
                    <a:gd name="T48" fmla="*/ 10 w 30"/>
                    <a:gd name="T49" fmla="*/ 2 h 17"/>
                    <a:gd name="T50" fmla="*/ 10 w 30"/>
                    <a:gd name="T51" fmla="*/ 4 h 17"/>
                    <a:gd name="T52" fmla="*/ 9 w 30"/>
                    <a:gd name="T53" fmla="*/ 6 h 17"/>
                    <a:gd name="T54" fmla="*/ 7 w 30"/>
                    <a:gd name="T55" fmla="*/ 6 h 17"/>
                    <a:gd name="T56" fmla="*/ 7 w 30"/>
                    <a:gd name="T57" fmla="*/ 6 h 17"/>
                    <a:gd name="T58" fmla="*/ 7 w 30"/>
                    <a:gd name="T59" fmla="*/ 8 h 17"/>
                    <a:gd name="T60" fmla="*/ 9 w 30"/>
                    <a:gd name="T61" fmla="*/ 8 h 17"/>
                    <a:gd name="T62" fmla="*/ 12 w 30"/>
                    <a:gd name="T63" fmla="*/ 10 h 17"/>
                    <a:gd name="T64" fmla="*/ 16 w 30"/>
                    <a:gd name="T65" fmla="*/ 10 h 17"/>
                    <a:gd name="T66" fmla="*/ 23 w 30"/>
                    <a:gd name="T67" fmla="*/ 8 h 17"/>
                    <a:gd name="T68" fmla="*/ 23 w 30"/>
                    <a:gd name="T69" fmla="*/ 8 h 17"/>
                    <a:gd name="T70" fmla="*/ 23 w 30"/>
                    <a:gd name="T71" fmla="*/ 6 h 17"/>
                    <a:gd name="T72" fmla="*/ 21 w 30"/>
                    <a:gd name="T73" fmla="*/ 6 h 17"/>
                    <a:gd name="T74" fmla="*/ 19 w 30"/>
                    <a:gd name="T75" fmla="*/ 6 h 17"/>
                    <a:gd name="T76" fmla="*/ 18 w 30"/>
                    <a:gd name="T77" fmla="*/ 4 h 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7"/>
                    <a:gd name="T119" fmla="*/ 30 w 30"/>
                    <a:gd name="T120" fmla="*/ 17 h 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7">
                      <a:moveTo>
                        <a:pt x="18" y="4"/>
                      </a:move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1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2" name="Freeform 780"/>
                <p:cNvSpPr>
                  <a:spLocks noEditPoints="1"/>
                </p:cNvSpPr>
                <p:nvPr/>
              </p:nvSpPr>
              <p:spPr bwMode="auto">
                <a:xfrm>
                  <a:off x="5378" y="1990"/>
                  <a:ext cx="30" cy="16"/>
                </a:xfrm>
                <a:custGeom>
                  <a:avLst/>
                  <a:gdLst>
                    <a:gd name="T0" fmla="*/ 9 w 30"/>
                    <a:gd name="T1" fmla="*/ 12 h 16"/>
                    <a:gd name="T2" fmla="*/ 9 w 30"/>
                    <a:gd name="T3" fmla="*/ 16 h 16"/>
                    <a:gd name="T4" fmla="*/ 3 w 30"/>
                    <a:gd name="T5" fmla="*/ 14 h 16"/>
                    <a:gd name="T6" fmla="*/ 2 w 30"/>
                    <a:gd name="T7" fmla="*/ 14 h 16"/>
                    <a:gd name="T8" fmla="*/ 0 w 30"/>
                    <a:gd name="T9" fmla="*/ 14 h 16"/>
                    <a:gd name="T10" fmla="*/ 0 w 30"/>
                    <a:gd name="T11" fmla="*/ 12 h 16"/>
                    <a:gd name="T12" fmla="*/ 0 w 30"/>
                    <a:gd name="T13" fmla="*/ 10 h 16"/>
                    <a:gd name="T14" fmla="*/ 0 w 30"/>
                    <a:gd name="T15" fmla="*/ 10 h 16"/>
                    <a:gd name="T16" fmla="*/ 0 w 30"/>
                    <a:gd name="T17" fmla="*/ 8 h 16"/>
                    <a:gd name="T18" fmla="*/ 0 w 30"/>
                    <a:gd name="T19" fmla="*/ 6 h 16"/>
                    <a:gd name="T20" fmla="*/ 0 w 30"/>
                    <a:gd name="T21" fmla="*/ 4 h 16"/>
                    <a:gd name="T22" fmla="*/ 2 w 30"/>
                    <a:gd name="T23" fmla="*/ 4 h 16"/>
                    <a:gd name="T24" fmla="*/ 3 w 30"/>
                    <a:gd name="T25" fmla="*/ 2 h 16"/>
                    <a:gd name="T26" fmla="*/ 5 w 30"/>
                    <a:gd name="T27" fmla="*/ 2 h 16"/>
                    <a:gd name="T28" fmla="*/ 14 w 30"/>
                    <a:gd name="T29" fmla="*/ 2 h 16"/>
                    <a:gd name="T30" fmla="*/ 19 w 30"/>
                    <a:gd name="T31" fmla="*/ 2 h 16"/>
                    <a:gd name="T32" fmla="*/ 25 w 30"/>
                    <a:gd name="T33" fmla="*/ 2 h 16"/>
                    <a:gd name="T34" fmla="*/ 27 w 30"/>
                    <a:gd name="T35" fmla="*/ 0 h 16"/>
                    <a:gd name="T36" fmla="*/ 28 w 30"/>
                    <a:gd name="T37" fmla="*/ 0 h 16"/>
                    <a:gd name="T38" fmla="*/ 30 w 30"/>
                    <a:gd name="T39" fmla="*/ 0 h 16"/>
                    <a:gd name="T40" fmla="*/ 30 w 30"/>
                    <a:gd name="T41" fmla="*/ 6 h 16"/>
                    <a:gd name="T42" fmla="*/ 28 w 30"/>
                    <a:gd name="T43" fmla="*/ 6 h 16"/>
                    <a:gd name="T44" fmla="*/ 28 w 30"/>
                    <a:gd name="T45" fmla="*/ 6 h 16"/>
                    <a:gd name="T46" fmla="*/ 27 w 30"/>
                    <a:gd name="T47" fmla="*/ 6 h 16"/>
                    <a:gd name="T48" fmla="*/ 28 w 30"/>
                    <a:gd name="T49" fmla="*/ 6 h 16"/>
                    <a:gd name="T50" fmla="*/ 28 w 30"/>
                    <a:gd name="T51" fmla="*/ 8 h 16"/>
                    <a:gd name="T52" fmla="*/ 30 w 30"/>
                    <a:gd name="T53" fmla="*/ 10 h 16"/>
                    <a:gd name="T54" fmla="*/ 30 w 30"/>
                    <a:gd name="T55" fmla="*/ 10 h 16"/>
                    <a:gd name="T56" fmla="*/ 30 w 30"/>
                    <a:gd name="T57" fmla="*/ 14 h 16"/>
                    <a:gd name="T58" fmla="*/ 30 w 30"/>
                    <a:gd name="T59" fmla="*/ 14 h 16"/>
                    <a:gd name="T60" fmla="*/ 23 w 30"/>
                    <a:gd name="T61" fmla="*/ 16 h 16"/>
                    <a:gd name="T62" fmla="*/ 19 w 30"/>
                    <a:gd name="T63" fmla="*/ 16 h 16"/>
                    <a:gd name="T64" fmla="*/ 16 w 30"/>
                    <a:gd name="T65" fmla="*/ 14 h 16"/>
                    <a:gd name="T66" fmla="*/ 14 w 30"/>
                    <a:gd name="T67" fmla="*/ 14 h 16"/>
                    <a:gd name="T68" fmla="*/ 12 w 30"/>
                    <a:gd name="T69" fmla="*/ 10 h 16"/>
                    <a:gd name="T70" fmla="*/ 12 w 30"/>
                    <a:gd name="T71" fmla="*/ 8 h 16"/>
                    <a:gd name="T72" fmla="*/ 10 w 30"/>
                    <a:gd name="T73" fmla="*/ 8 h 16"/>
                    <a:gd name="T74" fmla="*/ 10 w 30"/>
                    <a:gd name="T75" fmla="*/ 6 h 16"/>
                    <a:gd name="T76" fmla="*/ 9 w 30"/>
                    <a:gd name="T77" fmla="*/ 6 h 16"/>
                    <a:gd name="T78" fmla="*/ 7 w 30"/>
                    <a:gd name="T79" fmla="*/ 6 h 16"/>
                    <a:gd name="T80" fmla="*/ 7 w 30"/>
                    <a:gd name="T81" fmla="*/ 8 h 16"/>
                    <a:gd name="T82" fmla="*/ 7 w 30"/>
                    <a:gd name="T83" fmla="*/ 10 h 16"/>
                    <a:gd name="T84" fmla="*/ 7 w 30"/>
                    <a:gd name="T85" fmla="*/ 10 h 16"/>
                    <a:gd name="T86" fmla="*/ 9 w 30"/>
                    <a:gd name="T87" fmla="*/ 10 h 16"/>
                    <a:gd name="T88" fmla="*/ 10 w 30"/>
                    <a:gd name="T89" fmla="*/ 10 h 16"/>
                    <a:gd name="T90" fmla="*/ 16 w 30"/>
                    <a:gd name="T91" fmla="*/ 8 h 16"/>
                    <a:gd name="T92" fmla="*/ 18 w 30"/>
                    <a:gd name="T93" fmla="*/ 8 h 16"/>
                    <a:gd name="T94" fmla="*/ 18 w 30"/>
                    <a:gd name="T95" fmla="*/ 10 h 16"/>
                    <a:gd name="T96" fmla="*/ 19 w 30"/>
                    <a:gd name="T97" fmla="*/ 10 h 16"/>
                    <a:gd name="T98" fmla="*/ 19 w 30"/>
                    <a:gd name="T99" fmla="*/ 10 h 16"/>
                    <a:gd name="T100" fmla="*/ 21 w 30"/>
                    <a:gd name="T101" fmla="*/ 12 h 16"/>
                    <a:gd name="T102" fmla="*/ 23 w 30"/>
                    <a:gd name="T103" fmla="*/ 12 h 16"/>
                    <a:gd name="T104" fmla="*/ 23 w 30"/>
                    <a:gd name="T105" fmla="*/ 10 h 16"/>
                    <a:gd name="T106" fmla="*/ 25 w 30"/>
                    <a:gd name="T107" fmla="*/ 10 h 16"/>
                    <a:gd name="T108" fmla="*/ 25 w 30"/>
                    <a:gd name="T109" fmla="*/ 10 h 16"/>
                    <a:gd name="T110" fmla="*/ 25 w 30"/>
                    <a:gd name="T111" fmla="*/ 8 h 16"/>
                    <a:gd name="T112" fmla="*/ 23 w 30"/>
                    <a:gd name="T113" fmla="*/ 8 h 16"/>
                    <a:gd name="T114" fmla="*/ 23 w 30"/>
                    <a:gd name="T115" fmla="*/ 8 h 16"/>
                    <a:gd name="T116" fmla="*/ 21 w 30"/>
                    <a:gd name="T117" fmla="*/ 6 h 16"/>
                    <a:gd name="T118" fmla="*/ 19 w 30"/>
                    <a:gd name="T119" fmla="*/ 6 h 16"/>
                    <a:gd name="T120" fmla="*/ 18 w 30"/>
                    <a:gd name="T121" fmla="*/ 6 h 16"/>
                    <a:gd name="T122" fmla="*/ 18 w 30"/>
                    <a:gd name="T123" fmla="*/ 6 h 16"/>
                    <a:gd name="T124" fmla="*/ 16 w 30"/>
                    <a:gd name="T125" fmla="*/ 6 h 1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0"/>
                    <a:gd name="T190" fmla="*/ 0 h 16"/>
                    <a:gd name="T191" fmla="*/ 30 w 30"/>
                    <a:gd name="T192" fmla="*/ 16 h 1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0" h="16">
                      <a:moveTo>
                        <a:pt x="10" y="10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close/>
                      <a:moveTo>
                        <a:pt x="16" y="6"/>
                      </a:move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3" name="Freeform 781"/>
                <p:cNvSpPr>
                  <a:spLocks/>
                </p:cNvSpPr>
                <p:nvPr/>
              </p:nvSpPr>
              <p:spPr bwMode="auto">
                <a:xfrm>
                  <a:off x="5378" y="1959"/>
                  <a:ext cx="30" cy="17"/>
                </a:xfrm>
                <a:custGeom>
                  <a:avLst/>
                  <a:gdLst>
                    <a:gd name="T0" fmla="*/ 19 w 30"/>
                    <a:gd name="T1" fmla="*/ 2 h 17"/>
                    <a:gd name="T2" fmla="*/ 19 w 30"/>
                    <a:gd name="T3" fmla="*/ 0 h 17"/>
                    <a:gd name="T4" fmla="*/ 25 w 30"/>
                    <a:gd name="T5" fmla="*/ 0 h 17"/>
                    <a:gd name="T6" fmla="*/ 28 w 30"/>
                    <a:gd name="T7" fmla="*/ 2 h 17"/>
                    <a:gd name="T8" fmla="*/ 30 w 30"/>
                    <a:gd name="T9" fmla="*/ 4 h 17"/>
                    <a:gd name="T10" fmla="*/ 30 w 30"/>
                    <a:gd name="T11" fmla="*/ 7 h 17"/>
                    <a:gd name="T12" fmla="*/ 30 w 30"/>
                    <a:gd name="T13" fmla="*/ 11 h 17"/>
                    <a:gd name="T14" fmla="*/ 30 w 30"/>
                    <a:gd name="T15" fmla="*/ 13 h 17"/>
                    <a:gd name="T16" fmla="*/ 27 w 30"/>
                    <a:gd name="T17" fmla="*/ 13 h 17"/>
                    <a:gd name="T18" fmla="*/ 25 w 30"/>
                    <a:gd name="T19" fmla="*/ 15 h 17"/>
                    <a:gd name="T20" fmla="*/ 21 w 30"/>
                    <a:gd name="T21" fmla="*/ 15 h 17"/>
                    <a:gd name="T22" fmla="*/ 18 w 30"/>
                    <a:gd name="T23" fmla="*/ 17 h 17"/>
                    <a:gd name="T24" fmla="*/ 14 w 30"/>
                    <a:gd name="T25" fmla="*/ 17 h 17"/>
                    <a:gd name="T26" fmla="*/ 9 w 30"/>
                    <a:gd name="T27" fmla="*/ 15 h 17"/>
                    <a:gd name="T28" fmla="*/ 7 w 30"/>
                    <a:gd name="T29" fmla="*/ 15 h 17"/>
                    <a:gd name="T30" fmla="*/ 5 w 30"/>
                    <a:gd name="T31" fmla="*/ 15 h 17"/>
                    <a:gd name="T32" fmla="*/ 2 w 30"/>
                    <a:gd name="T33" fmla="*/ 13 h 17"/>
                    <a:gd name="T34" fmla="*/ 2 w 30"/>
                    <a:gd name="T35" fmla="*/ 13 h 17"/>
                    <a:gd name="T36" fmla="*/ 0 w 30"/>
                    <a:gd name="T37" fmla="*/ 11 h 17"/>
                    <a:gd name="T38" fmla="*/ 0 w 30"/>
                    <a:gd name="T39" fmla="*/ 9 h 17"/>
                    <a:gd name="T40" fmla="*/ 0 w 30"/>
                    <a:gd name="T41" fmla="*/ 4 h 17"/>
                    <a:gd name="T42" fmla="*/ 2 w 30"/>
                    <a:gd name="T43" fmla="*/ 2 h 17"/>
                    <a:gd name="T44" fmla="*/ 5 w 30"/>
                    <a:gd name="T45" fmla="*/ 0 h 17"/>
                    <a:gd name="T46" fmla="*/ 10 w 30"/>
                    <a:gd name="T47" fmla="*/ 0 h 17"/>
                    <a:gd name="T48" fmla="*/ 10 w 30"/>
                    <a:gd name="T49" fmla="*/ 4 h 17"/>
                    <a:gd name="T50" fmla="*/ 10 w 30"/>
                    <a:gd name="T51" fmla="*/ 4 h 17"/>
                    <a:gd name="T52" fmla="*/ 9 w 30"/>
                    <a:gd name="T53" fmla="*/ 7 h 17"/>
                    <a:gd name="T54" fmla="*/ 7 w 30"/>
                    <a:gd name="T55" fmla="*/ 7 h 17"/>
                    <a:gd name="T56" fmla="*/ 7 w 30"/>
                    <a:gd name="T57" fmla="*/ 9 h 17"/>
                    <a:gd name="T58" fmla="*/ 9 w 30"/>
                    <a:gd name="T59" fmla="*/ 9 h 17"/>
                    <a:gd name="T60" fmla="*/ 10 w 30"/>
                    <a:gd name="T61" fmla="*/ 11 h 17"/>
                    <a:gd name="T62" fmla="*/ 14 w 30"/>
                    <a:gd name="T63" fmla="*/ 11 h 17"/>
                    <a:gd name="T64" fmla="*/ 21 w 30"/>
                    <a:gd name="T65" fmla="*/ 11 h 17"/>
                    <a:gd name="T66" fmla="*/ 23 w 30"/>
                    <a:gd name="T67" fmla="*/ 9 h 17"/>
                    <a:gd name="T68" fmla="*/ 23 w 30"/>
                    <a:gd name="T69" fmla="*/ 7 h 17"/>
                    <a:gd name="T70" fmla="*/ 23 w 30"/>
                    <a:gd name="T71" fmla="*/ 7 h 17"/>
                    <a:gd name="T72" fmla="*/ 21 w 30"/>
                    <a:gd name="T73" fmla="*/ 4 h 17"/>
                    <a:gd name="T74" fmla="*/ 18 w 30"/>
                    <a:gd name="T75" fmla="*/ 4 h 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"/>
                    <a:gd name="T115" fmla="*/ 0 h 17"/>
                    <a:gd name="T116" fmla="*/ 30 w 30"/>
                    <a:gd name="T117" fmla="*/ 17 h 1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" h="17">
                      <a:moveTo>
                        <a:pt x="18" y="4"/>
                      </a:move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21" y="11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4" name="Freeform 782"/>
                <p:cNvSpPr>
                  <a:spLocks noEditPoints="1"/>
                </p:cNvSpPr>
                <p:nvPr/>
              </p:nvSpPr>
              <p:spPr bwMode="auto">
                <a:xfrm>
                  <a:off x="5367" y="1937"/>
                  <a:ext cx="41" cy="4"/>
                </a:xfrm>
                <a:custGeom>
                  <a:avLst/>
                  <a:gdLst>
                    <a:gd name="T0" fmla="*/ 0 w 41"/>
                    <a:gd name="T1" fmla="*/ 4 h 4"/>
                    <a:gd name="T2" fmla="*/ 0 w 41"/>
                    <a:gd name="T3" fmla="*/ 4 h 4"/>
                    <a:gd name="T4" fmla="*/ 0 w 41"/>
                    <a:gd name="T5" fmla="*/ 2 h 4"/>
                    <a:gd name="T6" fmla="*/ 0 w 41"/>
                    <a:gd name="T7" fmla="*/ 0 h 4"/>
                    <a:gd name="T8" fmla="*/ 2 w 41"/>
                    <a:gd name="T9" fmla="*/ 0 h 4"/>
                    <a:gd name="T10" fmla="*/ 4 w 41"/>
                    <a:gd name="T11" fmla="*/ 0 h 4"/>
                    <a:gd name="T12" fmla="*/ 5 w 41"/>
                    <a:gd name="T13" fmla="*/ 0 h 4"/>
                    <a:gd name="T14" fmla="*/ 7 w 41"/>
                    <a:gd name="T15" fmla="*/ 0 h 4"/>
                    <a:gd name="T16" fmla="*/ 7 w 41"/>
                    <a:gd name="T17" fmla="*/ 2 h 4"/>
                    <a:gd name="T18" fmla="*/ 7 w 41"/>
                    <a:gd name="T19" fmla="*/ 4 h 4"/>
                    <a:gd name="T20" fmla="*/ 7 w 41"/>
                    <a:gd name="T21" fmla="*/ 4 h 4"/>
                    <a:gd name="T22" fmla="*/ 5 w 41"/>
                    <a:gd name="T23" fmla="*/ 4 h 4"/>
                    <a:gd name="T24" fmla="*/ 4 w 41"/>
                    <a:gd name="T25" fmla="*/ 4 h 4"/>
                    <a:gd name="T26" fmla="*/ 2 w 41"/>
                    <a:gd name="T27" fmla="*/ 4 h 4"/>
                    <a:gd name="T28" fmla="*/ 0 w 41"/>
                    <a:gd name="T29" fmla="*/ 4 h 4"/>
                    <a:gd name="T30" fmla="*/ 0 w 41"/>
                    <a:gd name="T31" fmla="*/ 4 h 4"/>
                    <a:gd name="T32" fmla="*/ 11 w 41"/>
                    <a:gd name="T33" fmla="*/ 4 h 4"/>
                    <a:gd name="T34" fmla="*/ 11 w 41"/>
                    <a:gd name="T35" fmla="*/ 4 h 4"/>
                    <a:gd name="T36" fmla="*/ 11 w 41"/>
                    <a:gd name="T37" fmla="*/ 2 h 4"/>
                    <a:gd name="T38" fmla="*/ 11 w 41"/>
                    <a:gd name="T39" fmla="*/ 0 h 4"/>
                    <a:gd name="T40" fmla="*/ 18 w 41"/>
                    <a:gd name="T41" fmla="*/ 0 h 4"/>
                    <a:gd name="T42" fmla="*/ 27 w 41"/>
                    <a:gd name="T43" fmla="*/ 0 h 4"/>
                    <a:gd name="T44" fmla="*/ 34 w 41"/>
                    <a:gd name="T45" fmla="*/ 0 h 4"/>
                    <a:gd name="T46" fmla="*/ 41 w 41"/>
                    <a:gd name="T47" fmla="*/ 0 h 4"/>
                    <a:gd name="T48" fmla="*/ 41 w 41"/>
                    <a:gd name="T49" fmla="*/ 2 h 4"/>
                    <a:gd name="T50" fmla="*/ 41 w 41"/>
                    <a:gd name="T51" fmla="*/ 4 h 4"/>
                    <a:gd name="T52" fmla="*/ 41 w 41"/>
                    <a:gd name="T53" fmla="*/ 4 h 4"/>
                    <a:gd name="T54" fmla="*/ 34 w 41"/>
                    <a:gd name="T55" fmla="*/ 4 h 4"/>
                    <a:gd name="T56" fmla="*/ 27 w 41"/>
                    <a:gd name="T57" fmla="*/ 4 h 4"/>
                    <a:gd name="T58" fmla="*/ 18 w 41"/>
                    <a:gd name="T59" fmla="*/ 4 h 4"/>
                    <a:gd name="T60" fmla="*/ 11 w 41"/>
                    <a:gd name="T61" fmla="*/ 4 h 4"/>
                    <a:gd name="T62" fmla="*/ 11 w 41"/>
                    <a:gd name="T63" fmla="*/ 4 h 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4"/>
                    <a:gd name="T98" fmla="*/ 41 w 41"/>
                    <a:gd name="T99" fmla="*/ 4 h 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  <a:moveTo>
                        <a:pt x="11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34" y="4"/>
                      </a:lnTo>
                      <a:lnTo>
                        <a:pt x="27" y="4"/>
                      </a:lnTo>
                      <a:lnTo>
                        <a:pt x="18" y="4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5" name="Freeform 783"/>
                <p:cNvSpPr>
                  <a:spLocks noEditPoints="1"/>
                </p:cNvSpPr>
                <p:nvPr/>
              </p:nvSpPr>
              <p:spPr bwMode="auto">
                <a:xfrm>
                  <a:off x="5367" y="1910"/>
                  <a:ext cx="41" cy="17"/>
                </a:xfrm>
                <a:custGeom>
                  <a:avLst/>
                  <a:gdLst>
                    <a:gd name="T0" fmla="*/ 11 w 41"/>
                    <a:gd name="T1" fmla="*/ 0 h 17"/>
                    <a:gd name="T2" fmla="*/ 30 w 41"/>
                    <a:gd name="T3" fmla="*/ 0 h 17"/>
                    <a:gd name="T4" fmla="*/ 41 w 41"/>
                    <a:gd name="T5" fmla="*/ 6 h 17"/>
                    <a:gd name="T6" fmla="*/ 38 w 41"/>
                    <a:gd name="T7" fmla="*/ 6 h 17"/>
                    <a:gd name="T8" fmla="*/ 39 w 41"/>
                    <a:gd name="T9" fmla="*/ 8 h 17"/>
                    <a:gd name="T10" fmla="*/ 41 w 41"/>
                    <a:gd name="T11" fmla="*/ 8 h 17"/>
                    <a:gd name="T12" fmla="*/ 41 w 41"/>
                    <a:gd name="T13" fmla="*/ 10 h 17"/>
                    <a:gd name="T14" fmla="*/ 41 w 41"/>
                    <a:gd name="T15" fmla="*/ 13 h 17"/>
                    <a:gd name="T16" fmla="*/ 39 w 41"/>
                    <a:gd name="T17" fmla="*/ 15 h 17"/>
                    <a:gd name="T18" fmla="*/ 36 w 41"/>
                    <a:gd name="T19" fmla="*/ 17 h 17"/>
                    <a:gd name="T20" fmla="*/ 29 w 41"/>
                    <a:gd name="T21" fmla="*/ 17 h 17"/>
                    <a:gd name="T22" fmla="*/ 21 w 41"/>
                    <a:gd name="T23" fmla="*/ 17 h 17"/>
                    <a:gd name="T24" fmla="*/ 16 w 41"/>
                    <a:gd name="T25" fmla="*/ 17 h 17"/>
                    <a:gd name="T26" fmla="*/ 13 w 41"/>
                    <a:gd name="T27" fmla="*/ 15 h 17"/>
                    <a:gd name="T28" fmla="*/ 11 w 41"/>
                    <a:gd name="T29" fmla="*/ 13 h 17"/>
                    <a:gd name="T30" fmla="*/ 11 w 41"/>
                    <a:gd name="T31" fmla="*/ 10 h 17"/>
                    <a:gd name="T32" fmla="*/ 11 w 41"/>
                    <a:gd name="T33" fmla="*/ 8 h 17"/>
                    <a:gd name="T34" fmla="*/ 13 w 41"/>
                    <a:gd name="T35" fmla="*/ 8 h 17"/>
                    <a:gd name="T36" fmla="*/ 13 w 41"/>
                    <a:gd name="T37" fmla="*/ 6 h 17"/>
                    <a:gd name="T38" fmla="*/ 7 w 41"/>
                    <a:gd name="T39" fmla="*/ 6 h 17"/>
                    <a:gd name="T40" fmla="*/ 0 w 41"/>
                    <a:gd name="T41" fmla="*/ 6 h 17"/>
                    <a:gd name="T42" fmla="*/ 0 w 41"/>
                    <a:gd name="T43" fmla="*/ 0 h 17"/>
                    <a:gd name="T44" fmla="*/ 25 w 41"/>
                    <a:gd name="T45" fmla="*/ 6 h 17"/>
                    <a:gd name="T46" fmla="*/ 21 w 41"/>
                    <a:gd name="T47" fmla="*/ 6 h 17"/>
                    <a:gd name="T48" fmla="*/ 20 w 41"/>
                    <a:gd name="T49" fmla="*/ 8 h 17"/>
                    <a:gd name="T50" fmla="*/ 20 w 41"/>
                    <a:gd name="T51" fmla="*/ 8 h 17"/>
                    <a:gd name="T52" fmla="*/ 20 w 41"/>
                    <a:gd name="T53" fmla="*/ 10 h 17"/>
                    <a:gd name="T54" fmla="*/ 21 w 41"/>
                    <a:gd name="T55" fmla="*/ 10 h 17"/>
                    <a:gd name="T56" fmla="*/ 23 w 41"/>
                    <a:gd name="T57" fmla="*/ 10 h 17"/>
                    <a:gd name="T58" fmla="*/ 27 w 41"/>
                    <a:gd name="T59" fmla="*/ 10 h 17"/>
                    <a:gd name="T60" fmla="*/ 32 w 41"/>
                    <a:gd name="T61" fmla="*/ 10 h 17"/>
                    <a:gd name="T62" fmla="*/ 34 w 41"/>
                    <a:gd name="T63" fmla="*/ 10 h 17"/>
                    <a:gd name="T64" fmla="*/ 34 w 41"/>
                    <a:gd name="T65" fmla="*/ 8 h 17"/>
                    <a:gd name="T66" fmla="*/ 32 w 41"/>
                    <a:gd name="T67" fmla="*/ 8 h 17"/>
                    <a:gd name="T68" fmla="*/ 27 w 41"/>
                    <a:gd name="T69" fmla="*/ 6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"/>
                    <a:gd name="T106" fmla="*/ 0 h 17"/>
                    <a:gd name="T107" fmla="*/ 41 w 41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" h="17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6" y="6"/>
                      </a:lnTo>
                      <a:lnTo>
                        <a:pt x="38" y="6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3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6" y="17"/>
                      </a:lnTo>
                      <a:lnTo>
                        <a:pt x="32" y="17"/>
                      </a:lnTo>
                      <a:lnTo>
                        <a:pt x="29" y="17"/>
                      </a:lnTo>
                      <a:lnTo>
                        <a:pt x="25" y="17"/>
                      </a:ln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6" y="17"/>
                      </a:lnTo>
                      <a:lnTo>
                        <a:pt x="14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7" y="6"/>
                      </a:move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6" name="Freeform 784"/>
                <p:cNvSpPr>
                  <a:spLocks/>
                </p:cNvSpPr>
                <p:nvPr/>
              </p:nvSpPr>
              <p:spPr bwMode="auto">
                <a:xfrm>
                  <a:off x="5397" y="1888"/>
                  <a:ext cx="22" cy="6"/>
                </a:xfrm>
                <a:custGeom>
                  <a:avLst/>
                  <a:gdLst>
                    <a:gd name="T0" fmla="*/ 0 w 22"/>
                    <a:gd name="T1" fmla="*/ 6 h 6"/>
                    <a:gd name="T2" fmla="*/ 0 w 22"/>
                    <a:gd name="T3" fmla="*/ 0 h 6"/>
                    <a:gd name="T4" fmla="*/ 2 w 22"/>
                    <a:gd name="T5" fmla="*/ 0 h 6"/>
                    <a:gd name="T6" fmla="*/ 4 w 22"/>
                    <a:gd name="T7" fmla="*/ 0 h 6"/>
                    <a:gd name="T8" fmla="*/ 9 w 22"/>
                    <a:gd name="T9" fmla="*/ 0 h 6"/>
                    <a:gd name="T10" fmla="*/ 11 w 22"/>
                    <a:gd name="T11" fmla="*/ 0 h 6"/>
                    <a:gd name="T12" fmla="*/ 13 w 22"/>
                    <a:gd name="T13" fmla="*/ 0 h 6"/>
                    <a:gd name="T14" fmla="*/ 15 w 22"/>
                    <a:gd name="T15" fmla="*/ 0 h 6"/>
                    <a:gd name="T16" fmla="*/ 16 w 22"/>
                    <a:gd name="T17" fmla="*/ 2 h 6"/>
                    <a:gd name="T18" fmla="*/ 18 w 22"/>
                    <a:gd name="T19" fmla="*/ 2 h 6"/>
                    <a:gd name="T20" fmla="*/ 20 w 22"/>
                    <a:gd name="T21" fmla="*/ 4 h 6"/>
                    <a:gd name="T22" fmla="*/ 22 w 22"/>
                    <a:gd name="T23" fmla="*/ 4 h 6"/>
                    <a:gd name="T24" fmla="*/ 22 w 22"/>
                    <a:gd name="T25" fmla="*/ 4 h 6"/>
                    <a:gd name="T26" fmla="*/ 22 w 22"/>
                    <a:gd name="T27" fmla="*/ 6 h 6"/>
                    <a:gd name="T28" fmla="*/ 20 w 22"/>
                    <a:gd name="T29" fmla="*/ 6 h 6"/>
                    <a:gd name="T30" fmla="*/ 18 w 22"/>
                    <a:gd name="T31" fmla="*/ 6 h 6"/>
                    <a:gd name="T32" fmla="*/ 16 w 22"/>
                    <a:gd name="T33" fmla="*/ 6 h 6"/>
                    <a:gd name="T34" fmla="*/ 16 w 22"/>
                    <a:gd name="T35" fmla="*/ 6 h 6"/>
                    <a:gd name="T36" fmla="*/ 16 w 22"/>
                    <a:gd name="T37" fmla="*/ 4 h 6"/>
                    <a:gd name="T38" fmla="*/ 15 w 22"/>
                    <a:gd name="T39" fmla="*/ 4 h 6"/>
                    <a:gd name="T40" fmla="*/ 13 w 22"/>
                    <a:gd name="T41" fmla="*/ 4 h 6"/>
                    <a:gd name="T42" fmla="*/ 13 w 22"/>
                    <a:gd name="T43" fmla="*/ 4 h 6"/>
                    <a:gd name="T44" fmla="*/ 13 w 22"/>
                    <a:gd name="T45" fmla="*/ 4 h 6"/>
                    <a:gd name="T46" fmla="*/ 11 w 22"/>
                    <a:gd name="T47" fmla="*/ 4 h 6"/>
                    <a:gd name="T48" fmla="*/ 11 w 22"/>
                    <a:gd name="T49" fmla="*/ 4 h 6"/>
                    <a:gd name="T50" fmla="*/ 11 w 22"/>
                    <a:gd name="T51" fmla="*/ 6 h 6"/>
                    <a:gd name="T52" fmla="*/ 11 w 22"/>
                    <a:gd name="T53" fmla="*/ 6 h 6"/>
                    <a:gd name="T54" fmla="*/ 11 w 22"/>
                    <a:gd name="T55" fmla="*/ 6 h 6"/>
                    <a:gd name="T56" fmla="*/ 0 w 22"/>
                    <a:gd name="T57" fmla="*/ 6 h 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"/>
                    <a:gd name="T88" fmla="*/ 0 h 6"/>
                    <a:gd name="T89" fmla="*/ 22 w 22"/>
                    <a:gd name="T90" fmla="*/ 6 h 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7" name="Freeform 785"/>
                <p:cNvSpPr>
                  <a:spLocks/>
                </p:cNvSpPr>
                <p:nvPr/>
              </p:nvSpPr>
              <p:spPr bwMode="auto">
                <a:xfrm>
                  <a:off x="5378" y="1839"/>
                  <a:ext cx="30" cy="22"/>
                </a:xfrm>
                <a:custGeom>
                  <a:avLst/>
                  <a:gdLst>
                    <a:gd name="T0" fmla="*/ 0 w 30"/>
                    <a:gd name="T1" fmla="*/ 22 h 22"/>
                    <a:gd name="T2" fmla="*/ 0 w 30"/>
                    <a:gd name="T3" fmla="*/ 18 h 22"/>
                    <a:gd name="T4" fmla="*/ 3 w 30"/>
                    <a:gd name="T5" fmla="*/ 18 h 22"/>
                    <a:gd name="T6" fmla="*/ 2 w 30"/>
                    <a:gd name="T7" fmla="*/ 16 h 22"/>
                    <a:gd name="T8" fmla="*/ 0 w 30"/>
                    <a:gd name="T9" fmla="*/ 14 h 22"/>
                    <a:gd name="T10" fmla="*/ 0 w 30"/>
                    <a:gd name="T11" fmla="*/ 14 h 22"/>
                    <a:gd name="T12" fmla="*/ 0 w 30"/>
                    <a:gd name="T13" fmla="*/ 12 h 22"/>
                    <a:gd name="T14" fmla="*/ 2 w 30"/>
                    <a:gd name="T15" fmla="*/ 10 h 22"/>
                    <a:gd name="T16" fmla="*/ 3 w 30"/>
                    <a:gd name="T17" fmla="*/ 10 h 22"/>
                    <a:gd name="T18" fmla="*/ 5 w 30"/>
                    <a:gd name="T19" fmla="*/ 8 h 22"/>
                    <a:gd name="T20" fmla="*/ 2 w 30"/>
                    <a:gd name="T21" fmla="*/ 8 h 22"/>
                    <a:gd name="T22" fmla="*/ 0 w 30"/>
                    <a:gd name="T23" fmla="*/ 6 h 22"/>
                    <a:gd name="T24" fmla="*/ 0 w 30"/>
                    <a:gd name="T25" fmla="*/ 4 h 22"/>
                    <a:gd name="T26" fmla="*/ 0 w 30"/>
                    <a:gd name="T27" fmla="*/ 2 h 22"/>
                    <a:gd name="T28" fmla="*/ 0 w 30"/>
                    <a:gd name="T29" fmla="*/ 2 h 22"/>
                    <a:gd name="T30" fmla="*/ 3 w 30"/>
                    <a:gd name="T31" fmla="*/ 0 h 22"/>
                    <a:gd name="T32" fmla="*/ 10 w 30"/>
                    <a:gd name="T33" fmla="*/ 0 h 22"/>
                    <a:gd name="T34" fmla="*/ 21 w 30"/>
                    <a:gd name="T35" fmla="*/ 0 h 22"/>
                    <a:gd name="T36" fmla="*/ 30 w 30"/>
                    <a:gd name="T37" fmla="*/ 0 h 22"/>
                    <a:gd name="T38" fmla="*/ 30 w 30"/>
                    <a:gd name="T39" fmla="*/ 2 h 22"/>
                    <a:gd name="T40" fmla="*/ 21 w 30"/>
                    <a:gd name="T41" fmla="*/ 4 h 22"/>
                    <a:gd name="T42" fmla="*/ 12 w 30"/>
                    <a:gd name="T43" fmla="*/ 4 h 22"/>
                    <a:gd name="T44" fmla="*/ 12 w 30"/>
                    <a:gd name="T45" fmla="*/ 4 h 22"/>
                    <a:gd name="T46" fmla="*/ 10 w 30"/>
                    <a:gd name="T47" fmla="*/ 4 h 22"/>
                    <a:gd name="T48" fmla="*/ 9 w 30"/>
                    <a:gd name="T49" fmla="*/ 6 h 22"/>
                    <a:gd name="T50" fmla="*/ 9 w 30"/>
                    <a:gd name="T51" fmla="*/ 6 h 22"/>
                    <a:gd name="T52" fmla="*/ 9 w 30"/>
                    <a:gd name="T53" fmla="*/ 8 h 22"/>
                    <a:gd name="T54" fmla="*/ 10 w 30"/>
                    <a:gd name="T55" fmla="*/ 8 h 22"/>
                    <a:gd name="T56" fmla="*/ 14 w 30"/>
                    <a:gd name="T57" fmla="*/ 8 h 22"/>
                    <a:gd name="T58" fmla="*/ 30 w 30"/>
                    <a:gd name="T59" fmla="*/ 14 h 22"/>
                    <a:gd name="T60" fmla="*/ 12 w 30"/>
                    <a:gd name="T61" fmla="*/ 14 h 22"/>
                    <a:gd name="T62" fmla="*/ 10 w 30"/>
                    <a:gd name="T63" fmla="*/ 14 h 22"/>
                    <a:gd name="T64" fmla="*/ 10 w 30"/>
                    <a:gd name="T65" fmla="*/ 14 h 22"/>
                    <a:gd name="T66" fmla="*/ 9 w 30"/>
                    <a:gd name="T67" fmla="*/ 14 h 22"/>
                    <a:gd name="T68" fmla="*/ 9 w 30"/>
                    <a:gd name="T69" fmla="*/ 14 h 22"/>
                    <a:gd name="T70" fmla="*/ 9 w 30"/>
                    <a:gd name="T71" fmla="*/ 16 h 22"/>
                    <a:gd name="T72" fmla="*/ 10 w 30"/>
                    <a:gd name="T73" fmla="*/ 16 h 22"/>
                    <a:gd name="T74" fmla="*/ 12 w 30"/>
                    <a:gd name="T75" fmla="*/ 18 h 22"/>
                    <a:gd name="T76" fmla="*/ 30 w 30"/>
                    <a:gd name="T77" fmla="*/ 18 h 22"/>
                    <a:gd name="T78" fmla="*/ 30 w 30"/>
                    <a:gd name="T79" fmla="*/ 22 h 22"/>
                    <a:gd name="T80" fmla="*/ 23 w 30"/>
                    <a:gd name="T81" fmla="*/ 22 h 22"/>
                    <a:gd name="T82" fmla="*/ 7 w 30"/>
                    <a:gd name="T83" fmla="*/ 22 h 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22"/>
                    <a:gd name="T128" fmla="*/ 30 w 30"/>
                    <a:gd name="T129" fmla="*/ 22 h 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1" y="4"/>
                      </a:lnTo>
                      <a:lnTo>
                        <a:pt x="18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30" y="8"/>
                      </a:lnTo>
                      <a:lnTo>
                        <a:pt x="30" y="14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23" y="22"/>
                      </a:lnTo>
                      <a:lnTo>
                        <a:pt x="16" y="22"/>
                      </a:lnTo>
                      <a:lnTo>
                        <a:pt x="7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8" name="Freeform 786"/>
                <p:cNvSpPr>
                  <a:spLocks noEditPoints="1"/>
                </p:cNvSpPr>
                <p:nvPr/>
              </p:nvSpPr>
              <p:spPr bwMode="auto">
                <a:xfrm>
                  <a:off x="5378" y="1798"/>
                  <a:ext cx="30" cy="16"/>
                </a:xfrm>
                <a:custGeom>
                  <a:avLst/>
                  <a:gdLst>
                    <a:gd name="T0" fmla="*/ 18 w 30"/>
                    <a:gd name="T1" fmla="*/ 12 h 16"/>
                    <a:gd name="T2" fmla="*/ 19 w 30"/>
                    <a:gd name="T3" fmla="*/ 12 h 16"/>
                    <a:gd name="T4" fmla="*/ 21 w 30"/>
                    <a:gd name="T5" fmla="*/ 10 h 16"/>
                    <a:gd name="T6" fmla="*/ 25 w 30"/>
                    <a:gd name="T7" fmla="*/ 10 h 16"/>
                    <a:gd name="T8" fmla="*/ 25 w 30"/>
                    <a:gd name="T9" fmla="*/ 8 h 16"/>
                    <a:gd name="T10" fmla="*/ 23 w 30"/>
                    <a:gd name="T11" fmla="*/ 8 h 16"/>
                    <a:gd name="T12" fmla="*/ 23 w 30"/>
                    <a:gd name="T13" fmla="*/ 6 h 16"/>
                    <a:gd name="T14" fmla="*/ 21 w 30"/>
                    <a:gd name="T15" fmla="*/ 6 h 16"/>
                    <a:gd name="T16" fmla="*/ 21 w 30"/>
                    <a:gd name="T17" fmla="*/ 2 h 16"/>
                    <a:gd name="T18" fmla="*/ 25 w 30"/>
                    <a:gd name="T19" fmla="*/ 2 h 16"/>
                    <a:gd name="T20" fmla="*/ 28 w 30"/>
                    <a:gd name="T21" fmla="*/ 2 h 16"/>
                    <a:gd name="T22" fmla="*/ 30 w 30"/>
                    <a:gd name="T23" fmla="*/ 4 h 16"/>
                    <a:gd name="T24" fmla="*/ 30 w 30"/>
                    <a:gd name="T25" fmla="*/ 8 h 16"/>
                    <a:gd name="T26" fmla="*/ 30 w 30"/>
                    <a:gd name="T27" fmla="*/ 12 h 16"/>
                    <a:gd name="T28" fmla="*/ 28 w 30"/>
                    <a:gd name="T29" fmla="*/ 14 h 16"/>
                    <a:gd name="T30" fmla="*/ 25 w 30"/>
                    <a:gd name="T31" fmla="*/ 14 h 16"/>
                    <a:gd name="T32" fmla="*/ 21 w 30"/>
                    <a:gd name="T33" fmla="*/ 16 h 16"/>
                    <a:gd name="T34" fmla="*/ 18 w 30"/>
                    <a:gd name="T35" fmla="*/ 16 h 16"/>
                    <a:gd name="T36" fmla="*/ 12 w 30"/>
                    <a:gd name="T37" fmla="*/ 16 h 16"/>
                    <a:gd name="T38" fmla="*/ 7 w 30"/>
                    <a:gd name="T39" fmla="*/ 16 h 16"/>
                    <a:gd name="T40" fmla="*/ 2 w 30"/>
                    <a:gd name="T41" fmla="*/ 14 h 16"/>
                    <a:gd name="T42" fmla="*/ 0 w 30"/>
                    <a:gd name="T43" fmla="*/ 10 h 16"/>
                    <a:gd name="T44" fmla="*/ 0 w 30"/>
                    <a:gd name="T45" fmla="*/ 6 h 16"/>
                    <a:gd name="T46" fmla="*/ 0 w 30"/>
                    <a:gd name="T47" fmla="*/ 6 h 16"/>
                    <a:gd name="T48" fmla="*/ 3 w 30"/>
                    <a:gd name="T49" fmla="*/ 2 h 16"/>
                    <a:gd name="T50" fmla="*/ 7 w 30"/>
                    <a:gd name="T51" fmla="*/ 2 h 16"/>
                    <a:gd name="T52" fmla="*/ 10 w 30"/>
                    <a:gd name="T53" fmla="*/ 0 h 16"/>
                    <a:gd name="T54" fmla="*/ 18 w 30"/>
                    <a:gd name="T55" fmla="*/ 0 h 16"/>
                    <a:gd name="T56" fmla="*/ 18 w 30"/>
                    <a:gd name="T57" fmla="*/ 0 h 16"/>
                    <a:gd name="T58" fmla="*/ 12 w 30"/>
                    <a:gd name="T59" fmla="*/ 6 h 16"/>
                    <a:gd name="T60" fmla="*/ 7 w 30"/>
                    <a:gd name="T61" fmla="*/ 8 h 16"/>
                    <a:gd name="T62" fmla="*/ 7 w 30"/>
                    <a:gd name="T63" fmla="*/ 8 h 16"/>
                    <a:gd name="T64" fmla="*/ 7 w 30"/>
                    <a:gd name="T65" fmla="*/ 10 h 16"/>
                    <a:gd name="T66" fmla="*/ 9 w 30"/>
                    <a:gd name="T67" fmla="*/ 10 h 16"/>
                    <a:gd name="T68" fmla="*/ 10 w 30"/>
                    <a:gd name="T69" fmla="*/ 12 h 16"/>
                    <a:gd name="T70" fmla="*/ 12 w 30"/>
                    <a:gd name="T71" fmla="*/ 12 h 16"/>
                    <a:gd name="T72" fmla="*/ 12 w 30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"/>
                    <a:gd name="T112" fmla="*/ 0 h 16"/>
                    <a:gd name="T113" fmla="*/ 30 w 30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" h="16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9" name="Freeform 787"/>
                <p:cNvSpPr>
                  <a:spLocks/>
                </p:cNvSpPr>
                <p:nvPr/>
              </p:nvSpPr>
              <p:spPr bwMode="auto">
                <a:xfrm>
                  <a:off x="5367" y="1771"/>
                  <a:ext cx="41" cy="12"/>
                </a:xfrm>
                <a:custGeom>
                  <a:avLst/>
                  <a:gdLst>
                    <a:gd name="T0" fmla="*/ 0 w 41"/>
                    <a:gd name="T1" fmla="*/ 4 h 12"/>
                    <a:gd name="T2" fmla="*/ 11 w 41"/>
                    <a:gd name="T3" fmla="*/ 4 h 12"/>
                    <a:gd name="T4" fmla="*/ 11 w 41"/>
                    <a:gd name="T5" fmla="*/ 4 h 12"/>
                    <a:gd name="T6" fmla="*/ 11 w 41"/>
                    <a:gd name="T7" fmla="*/ 4 h 12"/>
                    <a:gd name="T8" fmla="*/ 11 w 41"/>
                    <a:gd name="T9" fmla="*/ 2 h 12"/>
                    <a:gd name="T10" fmla="*/ 11 w 41"/>
                    <a:gd name="T11" fmla="*/ 2 h 12"/>
                    <a:gd name="T12" fmla="*/ 13 w 41"/>
                    <a:gd name="T13" fmla="*/ 2 h 12"/>
                    <a:gd name="T14" fmla="*/ 16 w 41"/>
                    <a:gd name="T15" fmla="*/ 2 h 12"/>
                    <a:gd name="T16" fmla="*/ 18 w 41"/>
                    <a:gd name="T17" fmla="*/ 2 h 12"/>
                    <a:gd name="T18" fmla="*/ 20 w 41"/>
                    <a:gd name="T19" fmla="*/ 2 h 12"/>
                    <a:gd name="T20" fmla="*/ 20 w 41"/>
                    <a:gd name="T21" fmla="*/ 2 h 12"/>
                    <a:gd name="T22" fmla="*/ 20 w 41"/>
                    <a:gd name="T23" fmla="*/ 4 h 12"/>
                    <a:gd name="T24" fmla="*/ 20 w 41"/>
                    <a:gd name="T25" fmla="*/ 4 h 12"/>
                    <a:gd name="T26" fmla="*/ 20 w 41"/>
                    <a:gd name="T27" fmla="*/ 4 h 12"/>
                    <a:gd name="T28" fmla="*/ 30 w 41"/>
                    <a:gd name="T29" fmla="*/ 4 h 12"/>
                    <a:gd name="T30" fmla="*/ 32 w 41"/>
                    <a:gd name="T31" fmla="*/ 4 h 12"/>
                    <a:gd name="T32" fmla="*/ 32 w 41"/>
                    <a:gd name="T33" fmla="*/ 4 h 12"/>
                    <a:gd name="T34" fmla="*/ 32 w 41"/>
                    <a:gd name="T35" fmla="*/ 4 h 12"/>
                    <a:gd name="T36" fmla="*/ 34 w 41"/>
                    <a:gd name="T37" fmla="*/ 4 h 12"/>
                    <a:gd name="T38" fmla="*/ 34 w 41"/>
                    <a:gd name="T39" fmla="*/ 4 h 12"/>
                    <a:gd name="T40" fmla="*/ 34 w 41"/>
                    <a:gd name="T41" fmla="*/ 4 h 12"/>
                    <a:gd name="T42" fmla="*/ 34 w 41"/>
                    <a:gd name="T43" fmla="*/ 2 h 12"/>
                    <a:gd name="T44" fmla="*/ 34 w 41"/>
                    <a:gd name="T45" fmla="*/ 2 h 12"/>
                    <a:gd name="T46" fmla="*/ 34 w 41"/>
                    <a:gd name="T47" fmla="*/ 2 h 12"/>
                    <a:gd name="T48" fmla="*/ 32 w 41"/>
                    <a:gd name="T49" fmla="*/ 2 h 12"/>
                    <a:gd name="T50" fmla="*/ 34 w 41"/>
                    <a:gd name="T51" fmla="*/ 2 h 12"/>
                    <a:gd name="T52" fmla="*/ 38 w 41"/>
                    <a:gd name="T53" fmla="*/ 2 h 12"/>
                    <a:gd name="T54" fmla="*/ 39 w 41"/>
                    <a:gd name="T55" fmla="*/ 2 h 12"/>
                    <a:gd name="T56" fmla="*/ 41 w 41"/>
                    <a:gd name="T57" fmla="*/ 0 h 12"/>
                    <a:gd name="T58" fmla="*/ 41 w 41"/>
                    <a:gd name="T59" fmla="*/ 2 h 12"/>
                    <a:gd name="T60" fmla="*/ 41 w 41"/>
                    <a:gd name="T61" fmla="*/ 4 h 12"/>
                    <a:gd name="T62" fmla="*/ 41 w 41"/>
                    <a:gd name="T63" fmla="*/ 4 h 12"/>
                    <a:gd name="T64" fmla="*/ 41 w 41"/>
                    <a:gd name="T65" fmla="*/ 6 h 12"/>
                    <a:gd name="T66" fmla="*/ 41 w 41"/>
                    <a:gd name="T67" fmla="*/ 6 h 12"/>
                    <a:gd name="T68" fmla="*/ 41 w 41"/>
                    <a:gd name="T69" fmla="*/ 6 h 12"/>
                    <a:gd name="T70" fmla="*/ 41 w 41"/>
                    <a:gd name="T71" fmla="*/ 8 h 12"/>
                    <a:gd name="T72" fmla="*/ 39 w 41"/>
                    <a:gd name="T73" fmla="*/ 8 h 12"/>
                    <a:gd name="T74" fmla="*/ 39 w 41"/>
                    <a:gd name="T75" fmla="*/ 8 h 12"/>
                    <a:gd name="T76" fmla="*/ 39 w 41"/>
                    <a:gd name="T77" fmla="*/ 8 h 12"/>
                    <a:gd name="T78" fmla="*/ 38 w 41"/>
                    <a:gd name="T79" fmla="*/ 8 h 12"/>
                    <a:gd name="T80" fmla="*/ 36 w 41"/>
                    <a:gd name="T81" fmla="*/ 10 h 12"/>
                    <a:gd name="T82" fmla="*/ 34 w 41"/>
                    <a:gd name="T83" fmla="*/ 10 h 12"/>
                    <a:gd name="T84" fmla="*/ 32 w 41"/>
                    <a:gd name="T85" fmla="*/ 10 h 12"/>
                    <a:gd name="T86" fmla="*/ 30 w 41"/>
                    <a:gd name="T87" fmla="*/ 10 h 12"/>
                    <a:gd name="T88" fmla="*/ 20 w 41"/>
                    <a:gd name="T89" fmla="*/ 10 h 12"/>
                    <a:gd name="T90" fmla="*/ 20 w 41"/>
                    <a:gd name="T91" fmla="*/ 10 h 12"/>
                    <a:gd name="T92" fmla="*/ 20 w 41"/>
                    <a:gd name="T93" fmla="*/ 10 h 12"/>
                    <a:gd name="T94" fmla="*/ 20 w 41"/>
                    <a:gd name="T95" fmla="*/ 12 h 12"/>
                    <a:gd name="T96" fmla="*/ 18 w 41"/>
                    <a:gd name="T97" fmla="*/ 12 h 12"/>
                    <a:gd name="T98" fmla="*/ 16 w 41"/>
                    <a:gd name="T99" fmla="*/ 12 h 12"/>
                    <a:gd name="T100" fmla="*/ 13 w 41"/>
                    <a:gd name="T101" fmla="*/ 12 h 12"/>
                    <a:gd name="T102" fmla="*/ 11 w 41"/>
                    <a:gd name="T103" fmla="*/ 12 h 12"/>
                    <a:gd name="T104" fmla="*/ 11 w 41"/>
                    <a:gd name="T105" fmla="*/ 10 h 12"/>
                    <a:gd name="T106" fmla="*/ 11 w 41"/>
                    <a:gd name="T107" fmla="*/ 10 h 12"/>
                    <a:gd name="T108" fmla="*/ 11 w 41"/>
                    <a:gd name="T109" fmla="*/ 10 h 12"/>
                    <a:gd name="T110" fmla="*/ 5 w 41"/>
                    <a:gd name="T111" fmla="*/ 10 h 12"/>
                    <a:gd name="T112" fmla="*/ 0 w 41"/>
                    <a:gd name="T113" fmla="*/ 4 h 1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"/>
                    <a:gd name="T172" fmla="*/ 0 h 12"/>
                    <a:gd name="T173" fmla="*/ 41 w 41"/>
                    <a:gd name="T174" fmla="*/ 12 h 1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" h="12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0" name="Freeform 788"/>
                <p:cNvSpPr>
                  <a:spLocks/>
                </p:cNvSpPr>
                <p:nvPr/>
              </p:nvSpPr>
              <p:spPr bwMode="auto">
                <a:xfrm>
                  <a:off x="5367" y="1744"/>
                  <a:ext cx="41" cy="17"/>
                </a:xfrm>
                <a:custGeom>
                  <a:avLst/>
                  <a:gdLst>
                    <a:gd name="T0" fmla="*/ 0 w 41"/>
                    <a:gd name="T1" fmla="*/ 17 h 17"/>
                    <a:gd name="T2" fmla="*/ 0 w 41"/>
                    <a:gd name="T3" fmla="*/ 11 h 17"/>
                    <a:gd name="T4" fmla="*/ 4 w 41"/>
                    <a:gd name="T5" fmla="*/ 11 h 17"/>
                    <a:gd name="T6" fmla="*/ 7 w 41"/>
                    <a:gd name="T7" fmla="*/ 11 h 17"/>
                    <a:gd name="T8" fmla="*/ 11 w 41"/>
                    <a:gd name="T9" fmla="*/ 11 h 17"/>
                    <a:gd name="T10" fmla="*/ 14 w 41"/>
                    <a:gd name="T11" fmla="*/ 11 h 17"/>
                    <a:gd name="T12" fmla="*/ 13 w 41"/>
                    <a:gd name="T13" fmla="*/ 11 h 17"/>
                    <a:gd name="T14" fmla="*/ 13 w 41"/>
                    <a:gd name="T15" fmla="*/ 11 h 17"/>
                    <a:gd name="T16" fmla="*/ 13 w 41"/>
                    <a:gd name="T17" fmla="*/ 9 h 17"/>
                    <a:gd name="T18" fmla="*/ 11 w 41"/>
                    <a:gd name="T19" fmla="*/ 9 h 17"/>
                    <a:gd name="T20" fmla="*/ 11 w 41"/>
                    <a:gd name="T21" fmla="*/ 9 h 17"/>
                    <a:gd name="T22" fmla="*/ 11 w 41"/>
                    <a:gd name="T23" fmla="*/ 9 h 17"/>
                    <a:gd name="T24" fmla="*/ 11 w 41"/>
                    <a:gd name="T25" fmla="*/ 7 h 17"/>
                    <a:gd name="T26" fmla="*/ 11 w 41"/>
                    <a:gd name="T27" fmla="*/ 7 h 17"/>
                    <a:gd name="T28" fmla="*/ 11 w 41"/>
                    <a:gd name="T29" fmla="*/ 5 h 17"/>
                    <a:gd name="T30" fmla="*/ 11 w 41"/>
                    <a:gd name="T31" fmla="*/ 5 h 17"/>
                    <a:gd name="T32" fmla="*/ 11 w 41"/>
                    <a:gd name="T33" fmla="*/ 5 h 17"/>
                    <a:gd name="T34" fmla="*/ 13 w 41"/>
                    <a:gd name="T35" fmla="*/ 2 h 17"/>
                    <a:gd name="T36" fmla="*/ 14 w 41"/>
                    <a:gd name="T37" fmla="*/ 2 h 17"/>
                    <a:gd name="T38" fmla="*/ 16 w 41"/>
                    <a:gd name="T39" fmla="*/ 2 h 17"/>
                    <a:gd name="T40" fmla="*/ 20 w 41"/>
                    <a:gd name="T41" fmla="*/ 0 h 17"/>
                    <a:gd name="T42" fmla="*/ 21 w 41"/>
                    <a:gd name="T43" fmla="*/ 0 h 17"/>
                    <a:gd name="T44" fmla="*/ 27 w 41"/>
                    <a:gd name="T45" fmla="*/ 0 h 17"/>
                    <a:gd name="T46" fmla="*/ 32 w 41"/>
                    <a:gd name="T47" fmla="*/ 0 h 17"/>
                    <a:gd name="T48" fmla="*/ 36 w 41"/>
                    <a:gd name="T49" fmla="*/ 0 h 17"/>
                    <a:gd name="T50" fmla="*/ 41 w 41"/>
                    <a:gd name="T51" fmla="*/ 0 h 17"/>
                    <a:gd name="T52" fmla="*/ 41 w 41"/>
                    <a:gd name="T53" fmla="*/ 7 h 17"/>
                    <a:gd name="T54" fmla="*/ 25 w 41"/>
                    <a:gd name="T55" fmla="*/ 7 h 17"/>
                    <a:gd name="T56" fmla="*/ 20 w 41"/>
                    <a:gd name="T57" fmla="*/ 7 h 17"/>
                    <a:gd name="T58" fmla="*/ 20 w 41"/>
                    <a:gd name="T59" fmla="*/ 9 h 17"/>
                    <a:gd name="T60" fmla="*/ 20 w 41"/>
                    <a:gd name="T61" fmla="*/ 9 h 17"/>
                    <a:gd name="T62" fmla="*/ 20 w 41"/>
                    <a:gd name="T63" fmla="*/ 9 h 17"/>
                    <a:gd name="T64" fmla="*/ 20 w 41"/>
                    <a:gd name="T65" fmla="*/ 9 h 17"/>
                    <a:gd name="T66" fmla="*/ 20 w 41"/>
                    <a:gd name="T67" fmla="*/ 11 h 17"/>
                    <a:gd name="T68" fmla="*/ 20 w 41"/>
                    <a:gd name="T69" fmla="*/ 11 h 17"/>
                    <a:gd name="T70" fmla="*/ 21 w 41"/>
                    <a:gd name="T71" fmla="*/ 11 h 17"/>
                    <a:gd name="T72" fmla="*/ 21 w 41"/>
                    <a:gd name="T73" fmla="*/ 11 h 17"/>
                    <a:gd name="T74" fmla="*/ 23 w 41"/>
                    <a:gd name="T75" fmla="*/ 11 h 17"/>
                    <a:gd name="T76" fmla="*/ 25 w 41"/>
                    <a:gd name="T77" fmla="*/ 11 h 17"/>
                    <a:gd name="T78" fmla="*/ 27 w 41"/>
                    <a:gd name="T79" fmla="*/ 11 h 17"/>
                    <a:gd name="T80" fmla="*/ 30 w 41"/>
                    <a:gd name="T81" fmla="*/ 11 h 17"/>
                    <a:gd name="T82" fmla="*/ 34 w 41"/>
                    <a:gd name="T83" fmla="*/ 11 h 17"/>
                    <a:gd name="T84" fmla="*/ 38 w 41"/>
                    <a:gd name="T85" fmla="*/ 11 h 17"/>
                    <a:gd name="T86" fmla="*/ 41 w 41"/>
                    <a:gd name="T87" fmla="*/ 11 h 17"/>
                    <a:gd name="T88" fmla="*/ 41 w 41"/>
                    <a:gd name="T89" fmla="*/ 17 h 17"/>
                    <a:gd name="T90" fmla="*/ 30 w 41"/>
                    <a:gd name="T91" fmla="*/ 17 h 17"/>
                    <a:gd name="T92" fmla="*/ 21 w 41"/>
                    <a:gd name="T93" fmla="*/ 17 h 17"/>
                    <a:gd name="T94" fmla="*/ 11 w 41"/>
                    <a:gd name="T95" fmla="*/ 17 h 17"/>
                    <a:gd name="T96" fmla="*/ 0 w 41"/>
                    <a:gd name="T97" fmla="*/ 17 h 1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1"/>
                    <a:gd name="T148" fmla="*/ 0 h 17"/>
                    <a:gd name="T149" fmla="*/ 41 w 41"/>
                    <a:gd name="T150" fmla="*/ 17 h 1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1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11" y="11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7"/>
                      </a:lnTo>
                      <a:lnTo>
                        <a:pt x="25" y="7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30" y="11"/>
                      </a:lnTo>
                      <a:lnTo>
                        <a:pt x="34" y="11"/>
                      </a:lnTo>
                      <a:lnTo>
                        <a:pt x="38" y="11"/>
                      </a:lnTo>
                      <a:lnTo>
                        <a:pt x="41" y="11"/>
                      </a:lnTo>
                      <a:lnTo>
                        <a:pt x="41" y="17"/>
                      </a:lnTo>
                      <a:lnTo>
                        <a:pt x="30" y="17"/>
                      </a:lnTo>
                      <a:lnTo>
                        <a:pt x="21" y="17"/>
                      </a:lnTo>
                      <a:lnTo>
                        <a:pt x="11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1" name="Freeform 789"/>
                <p:cNvSpPr>
                  <a:spLocks/>
                </p:cNvSpPr>
                <p:nvPr/>
              </p:nvSpPr>
              <p:spPr bwMode="auto">
                <a:xfrm>
                  <a:off x="5378" y="1714"/>
                  <a:ext cx="43" cy="16"/>
                </a:xfrm>
                <a:custGeom>
                  <a:avLst/>
                  <a:gdLst>
                    <a:gd name="T0" fmla="*/ 0 w 43"/>
                    <a:gd name="T1" fmla="*/ 16 h 16"/>
                    <a:gd name="T2" fmla="*/ 0 w 43"/>
                    <a:gd name="T3" fmla="*/ 10 h 16"/>
                    <a:gd name="T4" fmla="*/ 5 w 43"/>
                    <a:gd name="T5" fmla="*/ 10 h 16"/>
                    <a:gd name="T6" fmla="*/ 10 w 43"/>
                    <a:gd name="T7" fmla="*/ 10 h 16"/>
                    <a:gd name="T8" fmla="*/ 16 w 43"/>
                    <a:gd name="T9" fmla="*/ 8 h 16"/>
                    <a:gd name="T10" fmla="*/ 19 w 43"/>
                    <a:gd name="T11" fmla="*/ 8 h 16"/>
                    <a:gd name="T12" fmla="*/ 16 w 43"/>
                    <a:gd name="T13" fmla="*/ 6 h 16"/>
                    <a:gd name="T14" fmla="*/ 10 w 43"/>
                    <a:gd name="T15" fmla="*/ 6 h 16"/>
                    <a:gd name="T16" fmla="*/ 5 w 43"/>
                    <a:gd name="T17" fmla="*/ 6 h 16"/>
                    <a:gd name="T18" fmla="*/ 0 w 43"/>
                    <a:gd name="T19" fmla="*/ 4 h 16"/>
                    <a:gd name="T20" fmla="*/ 0 w 43"/>
                    <a:gd name="T21" fmla="*/ 2 h 16"/>
                    <a:gd name="T22" fmla="*/ 0 w 43"/>
                    <a:gd name="T23" fmla="*/ 2 h 16"/>
                    <a:gd name="T24" fmla="*/ 0 w 43"/>
                    <a:gd name="T25" fmla="*/ 2 h 16"/>
                    <a:gd name="T26" fmla="*/ 0 w 43"/>
                    <a:gd name="T27" fmla="*/ 0 h 16"/>
                    <a:gd name="T28" fmla="*/ 16 w 43"/>
                    <a:gd name="T29" fmla="*/ 2 h 16"/>
                    <a:gd name="T30" fmla="*/ 25 w 43"/>
                    <a:gd name="T31" fmla="*/ 4 h 16"/>
                    <a:gd name="T32" fmla="*/ 32 w 43"/>
                    <a:gd name="T33" fmla="*/ 4 h 16"/>
                    <a:gd name="T34" fmla="*/ 34 w 43"/>
                    <a:gd name="T35" fmla="*/ 6 h 16"/>
                    <a:gd name="T36" fmla="*/ 37 w 43"/>
                    <a:gd name="T37" fmla="*/ 6 h 16"/>
                    <a:gd name="T38" fmla="*/ 39 w 43"/>
                    <a:gd name="T39" fmla="*/ 6 h 16"/>
                    <a:gd name="T40" fmla="*/ 39 w 43"/>
                    <a:gd name="T41" fmla="*/ 6 h 16"/>
                    <a:gd name="T42" fmla="*/ 41 w 43"/>
                    <a:gd name="T43" fmla="*/ 10 h 16"/>
                    <a:gd name="T44" fmla="*/ 43 w 43"/>
                    <a:gd name="T45" fmla="*/ 10 h 16"/>
                    <a:gd name="T46" fmla="*/ 43 w 43"/>
                    <a:gd name="T47" fmla="*/ 12 h 16"/>
                    <a:gd name="T48" fmla="*/ 43 w 43"/>
                    <a:gd name="T49" fmla="*/ 12 h 16"/>
                    <a:gd name="T50" fmla="*/ 43 w 43"/>
                    <a:gd name="T51" fmla="*/ 14 h 16"/>
                    <a:gd name="T52" fmla="*/ 43 w 43"/>
                    <a:gd name="T53" fmla="*/ 14 h 16"/>
                    <a:gd name="T54" fmla="*/ 41 w 43"/>
                    <a:gd name="T55" fmla="*/ 14 h 16"/>
                    <a:gd name="T56" fmla="*/ 39 w 43"/>
                    <a:gd name="T57" fmla="*/ 14 h 16"/>
                    <a:gd name="T58" fmla="*/ 37 w 43"/>
                    <a:gd name="T59" fmla="*/ 14 h 16"/>
                    <a:gd name="T60" fmla="*/ 35 w 43"/>
                    <a:gd name="T61" fmla="*/ 14 h 16"/>
                    <a:gd name="T62" fmla="*/ 34 w 43"/>
                    <a:gd name="T63" fmla="*/ 16 h 16"/>
                    <a:gd name="T64" fmla="*/ 34 w 43"/>
                    <a:gd name="T65" fmla="*/ 14 h 16"/>
                    <a:gd name="T66" fmla="*/ 34 w 43"/>
                    <a:gd name="T67" fmla="*/ 14 h 16"/>
                    <a:gd name="T68" fmla="*/ 34 w 43"/>
                    <a:gd name="T69" fmla="*/ 14 h 16"/>
                    <a:gd name="T70" fmla="*/ 34 w 43"/>
                    <a:gd name="T71" fmla="*/ 12 h 16"/>
                    <a:gd name="T72" fmla="*/ 34 w 43"/>
                    <a:gd name="T73" fmla="*/ 12 h 16"/>
                    <a:gd name="T74" fmla="*/ 32 w 43"/>
                    <a:gd name="T75" fmla="*/ 10 h 16"/>
                    <a:gd name="T76" fmla="*/ 32 w 43"/>
                    <a:gd name="T77" fmla="*/ 10 h 16"/>
                    <a:gd name="T78" fmla="*/ 32 w 43"/>
                    <a:gd name="T79" fmla="*/ 10 h 16"/>
                    <a:gd name="T80" fmla="*/ 30 w 43"/>
                    <a:gd name="T81" fmla="*/ 10 h 16"/>
                    <a:gd name="T82" fmla="*/ 23 w 43"/>
                    <a:gd name="T83" fmla="*/ 12 h 16"/>
                    <a:gd name="T84" fmla="*/ 16 w 43"/>
                    <a:gd name="T85" fmla="*/ 14 h 16"/>
                    <a:gd name="T86" fmla="*/ 7 w 43"/>
                    <a:gd name="T87" fmla="*/ 14 h 16"/>
                    <a:gd name="T88" fmla="*/ 0 w 43"/>
                    <a:gd name="T89" fmla="*/ 16 h 1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"/>
                    <a:gd name="T136" fmla="*/ 0 h 16"/>
                    <a:gd name="T137" fmla="*/ 43 w 43"/>
                    <a:gd name="T138" fmla="*/ 16 h 1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16" y="6"/>
                      </a:lnTo>
                      <a:lnTo>
                        <a:pt x="10" y="6"/>
                      </a:lnTo>
                      <a:lnTo>
                        <a:pt x="5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2"/>
                      </a:lnTo>
                      <a:lnTo>
                        <a:pt x="25" y="4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1" y="10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5" y="14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2" name="Freeform 790"/>
                <p:cNvSpPr>
                  <a:spLocks/>
                </p:cNvSpPr>
                <p:nvPr/>
              </p:nvSpPr>
              <p:spPr bwMode="auto">
                <a:xfrm>
                  <a:off x="5367" y="1693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11 w 41"/>
                    <a:gd name="T5" fmla="*/ 0 h 6"/>
                    <a:gd name="T6" fmla="*/ 21 w 41"/>
                    <a:gd name="T7" fmla="*/ 0 h 6"/>
                    <a:gd name="T8" fmla="*/ 30 w 41"/>
                    <a:gd name="T9" fmla="*/ 0 h 6"/>
                    <a:gd name="T10" fmla="*/ 41 w 41"/>
                    <a:gd name="T11" fmla="*/ 0 h 6"/>
                    <a:gd name="T12" fmla="*/ 41 w 41"/>
                    <a:gd name="T13" fmla="*/ 6 h 6"/>
                    <a:gd name="T14" fmla="*/ 30 w 41"/>
                    <a:gd name="T15" fmla="*/ 6 h 6"/>
                    <a:gd name="T16" fmla="*/ 21 w 41"/>
                    <a:gd name="T17" fmla="*/ 6 h 6"/>
                    <a:gd name="T18" fmla="*/ 11 w 41"/>
                    <a:gd name="T19" fmla="*/ 6 h 6"/>
                    <a:gd name="T20" fmla="*/ 0 w 41"/>
                    <a:gd name="T21" fmla="*/ 6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6"/>
                    <a:gd name="T35" fmla="*/ 41 w 41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0" y="6"/>
                      </a:lnTo>
                      <a:lnTo>
                        <a:pt x="21" y="6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3" name="Freeform 791"/>
                <p:cNvSpPr>
                  <a:spLocks noEditPoints="1"/>
                </p:cNvSpPr>
                <p:nvPr/>
              </p:nvSpPr>
              <p:spPr bwMode="auto">
                <a:xfrm>
                  <a:off x="5378" y="1650"/>
                  <a:ext cx="30" cy="19"/>
                </a:xfrm>
                <a:custGeom>
                  <a:avLst/>
                  <a:gdLst>
                    <a:gd name="T0" fmla="*/ 18 w 30"/>
                    <a:gd name="T1" fmla="*/ 13 h 19"/>
                    <a:gd name="T2" fmla="*/ 21 w 30"/>
                    <a:gd name="T3" fmla="*/ 13 h 19"/>
                    <a:gd name="T4" fmla="*/ 23 w 30"/>
                    <a:gd name="T5" fmla="*/ 10 h 19"/>
                    <a:gd name="T6" fmla="*/ 25 w 30"/>
                    <a:gd name="T7" fmla="*/ 8 h 19"/>
                    <a:gd name="T8" fmla="*/ 25 w 30"/>
                    <a:gd name="T9" fmla="*/ 8 h 19"/>
                    <a:gd name="T10" fmla="*/ 23 w 30"/>
                    <a:gd name="T11" fmla="*/ 8 h 19"/>
                    <a:gd name="T12" fmla="*/ 23 w 30"/>
                    <a:gd name="T13" fmla="*/ 8 h 19"/>
                    <a:gd name="T14" fmla="*/ 21 w 30"/>
                    <a:gd name="T15" fmla="*/ 6 h 19"/>
                    <a:gd name="T16" fmla="*/ 21 w 30"/>
                    <a:gd name="T17" fmla="*/ 2 h 19"/>
                    <a:gd name="T18" fmla="*/ 25 w 30"/>
                    <a:gd name="T19" fmla="*/ 2 h 19"/>
                    <a:gd name="T20" fmla="*/ 28 w 30"/>
                    <a:gd name="T21" fmla="*/ 2 h 19"/>
                    <a:gd name="T22" fmla="*/ 30 w 30"/>
                    <a:gd name="T23" fmla="*/ 6 h 19"/>
                    <a:gd name="T24" fmla="*/ 30 w 30"/>
                    <a:gd name="T25" fmla="*/ 6 h 19"/>
                    <a:gd name="T26" fmla="*/ 30 w 30"/>
                    <a:gd name="T27" fmla="*/ 13 h 19"/>
                    <a:gd name="T28" fmla="*/ 28 w 30"/>
                    <a:gd name="T29" fmla="*/ 15 h 19"/>
                    <a:gd name="T30" fmla="*/ 27 w 30"/>
                    <a:gd name="T31" fmla="*/ 17 h 19"/>
                    <a:gd name="T32" fmla="*/ 23 w 30"/>
                    <a:gd name="T33" fmla="*/ 17 h 19"/>
                    <a:gd name="T34" fmla="*/ 19 w 30"/>
                    <a:gd name="T35" fmla="*/ 19 h 19"/>
                    <a:gd name="T36" fmla="*/ 16 w 30"/>
                    <a:gd name="T37" fmla="*/ 19 h 19"/>
                    <a:gd name="T38" fmla="*/ 9 w 30"/>
                    <a:gd name="T39" fmla="*/ 17 h 19"/>
                    <a:gd name="T40" fmla="*/ 2 w 30"/>
                    <a:gd name="T41" fmla="*/ 15 h 19"/>
                    <a:gd name="T42" fmla="*/ 0 w 30"/>
                    <a:gd name="T43" fmla="*/ 13 h 19"/>
                    <a:gd name="T44" fmla="*/ 0 w 30"/>
                    <a:gd name="T45" fmla="*/ 8 h 19"/>
                    <a:gd name="T46" fmla="*/ 2 w 30"/>
                    <a:gd name="T47" fmla="*/ 4 h 19"/>
                    <a:gd name="T48" fmla="*/ 5 w 30"/>
                    <a:gd name="T49" fmla="*/ 4 h 19"/>
                    <a:gd name="T50" fmla="*/ 7 w 30"/>
                    <a:gd name="T51" fmla="*/ 2 h 19"/>
                    <a:gd name="T52" fmla="*/ 10 w 30"/>
                    <a:gd name="T53" fmla="*/ 2 h 19"/>
                    <a:gd name="T54" fmla="*/ 16 w 30"/>
                    <a:gd name="T55" fmla="*/ 0 h 19"/>
                    <a:gd name="T56" fmla="*/ 18 w 30"/>
                    <a:gd name="T57" fmla="*/ 0 h 19"/>
                    <a:gd name="T58" fmla="*/ 18 w 30"/>
                    <a:gd name="T59" fmla="*/ 0 h 19"/>
                    <a:gd name="T60" fmla="*/ 10 w 30"/>
                    <a:gd name="T61" fmla="*/ 6 h 19"/>
                    <a:gd name="T62" fmla="*/ 7 w 30"/>
                    <a:gd name="T63" fmla="*/ 8 h 19"/>
                    <a:gd name="T64" fmla="*/ 7 w 30"/>
                    <a:gd name="T65" fmla="*/ 10 h 19"/>
                    <a:gd name="T66" fmla="*/ 7 w 30"/>
                    <a:gd name="T67" fmla="*/ 10 h 19"/>
                    <a:gd name="T68" fmla="*/ 9 w 30"/>
                    <a:gd name="T69" fmla="*/ 13 h 19"/>
                    <a:gd name="T70" fmla="*/ 12 w 30"/>
                    <a:gd name="T71" fmla="*/ 13 h 19"/>
                    <a:gd name="T72" fmla="*/ 12 w 30"/>
                    <a:gd name="T73" fmla="*/ 6 h 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"/>
                    <a:gd name="T112" fmla="*/ 0 h 19"/>
                    <a:gd name="T113" fmla="*/ 30 w 30"/>
                    <a:gd name="T114" fmla="*/ 19 h 1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" h="19">
                      <a:moveTo>
                        <a:pt x="18" y="0"/>
                      </a:moveTo>
                      <a:lnTo>
                        <a:pt x="18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9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4" name="Freeform 792"/>
                <p:cNvSpPr>
                  <a:spLocks/>
                </p:cNvSpPr>
                <p:nvPr/>
              </p:nvSpPr>
              <p:spPr bwMode="auto">
                <a:xfrm>
                  <a:off x="5378" y="1622"/>
                  <a:ext cx="30" cy="14"/>
                </a:xfrm>
                <a:custGeom>
                  <a:avLst/>
                  <a:gdLst>
                    <a:gd name="T0" fmla="*/ 21 w 30"/>
                    <a:gd name="T1" fmla="*/ 8 h 14"/>
                    <a:gd name="T2" fmla="*/ 23 w 30"/>
                    <a:gd name="T3" fmla="*/ 8 h 14"/>
                    <a:gd name="T4" fmla="*/ 23 w 30"/>
                    <a:gd name="T5" fmla="*/ 8 h 14"/>
                    <a:gd name="T6" fmla="*/ 25 w 30"/>
                    <a:gd name="T7" fmla="*/ 8 h 14"/>
                    <a:gd name="T8" fmla="*/ 25 w 30"/>
                    <a:gd name="T9" fmla="*/ 6 h 14"/>
                    <a:gd name="T10" fmla="*/ 25 w 30"/>
                    <a:gd name="T11" fmla="*/ 6 h 14"/>
                    <a:gd name="T12" fmla="*/ 23 w 30"/>
                    <a:gd name="T13" fmla="*/ 4 h 14"/>
                    <a:gd name="T14" fmla="*/ 23 w 30"/>
                    <a:gd name="T15" fmla="*/ 4 h 14"/>
                    <a:gd name="T16" fmla="*/ 21 w 30"/>
                    <a:gd name="T17" fmla="*/ 4 h 14"/>
                    <a:gd name="T18" fmla="*/ 19 w 30"/>
                    <a:gd name="T19" fmla="*/ 4 h 14"/>
                    <a:gd name="T20" fmla="*/ 19 w 30"/>
                    <a:gd name="T21" fmla="*/ 4 h 14"/>
                    <a:gd name="T22" fmla="*/ 19 w 30"/>
                    <a:gd name="T23" fmla="*/ 6 h 14"/>
                    <a:gd name="T24" fmla="*/ 18 w 30"/>
                    <a:gd name="T25" fmla="*/ 8 h 14"/>
                    <a:gd name="T26" fmla="*/ 18 w 30"/>
                    <a:gd name="T27" fmla="*/ 10 h 14"/>
                    <a:gd name="T28" fmla="*/ 16 w 30"/>
                    <a:gd name="T29" fmla="*/ 12 h 14"/>
                    <a:gd name="T30" fmla="*/ 16 w 30"/>
                    <a:gd name="T31" fmla="*/ 12 h 14"/>
                    <a:gd name="T32" fmla="*/ 12 w 30"/>
                    <a:gd name="T33" fmla="*/ 14 h 14"/>
                    <a:gd name="T34" fmla="*/ 9 w 30"/>
                    <a:gd name="T35" fmla="*/ 14 h 14"/>
                    <a:gd name="T36" fmla="*/ 5 w 30"/>
                    <a:gd name="T37" fmla="*/ 14 h 14"/>
                    <a:gd name="T38" fmla="*/ 2 w 30"/>
                    <a:gd name="T39" fmla="*/ 12 h 14"/>
                    <a:gd name="T40" fmla="*/ 2 w 30"/>
                    <a:gd name="T41" fmla="*/ 12 h 14"/>
                    <a:gd name="T42" fmla="*/ 0 w 30"/>
                    <a:gd name="T43" fmla="*/ 10 h 14"/>
                    <a:gd name="T44" fmla="*/ 0 w 30"/>
                    <a:gd name="T45" fmla="*/ 6 h 14"/>
                    <a:gd name="T46" fmla="*/ 0 w 30"/>
                    <a:gd name="T47" fmla="*/ 4 h 14"/>
                    <a:gd name="T48" fmla="*/ 0 w 30"/>
                    <a:gd name="T49" fmla="*/ 2 h 14"/>
                    <a:gd name="T50" fmla="*/ 2 w 30"/>
                    <a:gd name="T51" fmla="*/ 2 h 14"/>
                    <a:gd name="T52" fmla="*/ 3 w 30"/>
                    <a:gd name="T53" fmla="*/ 0 h 14"/>
                    <a:gd name="T54" fmla="*/ 5 w 30"/>
                    <a:gd name="T55" fmla="*/ 0 h 14"/>
                    <a:gd name="T56" fmla="*/ 7 w 30"/>
                    <a:gd name="T57" fmla="*/ 2 h 14"/>
                    <a:gd name="T58" fmla="*/ 9 w 30"/>
                    <a:gd name="T59" fmla="*/ 4 h 14"/>
                    <a:gd name="T60" fmla="*/ 7 w 30"/>
                    <a:gd name="T61" fmla="*/ 4 h 14"/>
                    <a:gd name="T62" fmla="*/ 7 w 30"/>
                    <a:gd name="T63" fmla="*/ 6 h 14"/>
                    <a:gd name="T64" fmla="*/ 5 w 30"/>
                    <a:gd name="T65" fmla="*/ 6 h 14"/>
                    <a:gd name="T66" fmla="*/ 5 w 30"/>
                    <a:gd name="T67" fmla="*/ 6 h 14"/>
                    <a:gd name="T68" fmla="*/ 5 w 30"/>
                    <a:gd name="T69" fmla="*/ 8 h 14"/>
                    <a:gd name="T70" fmla="*/ 7 w 30"/>
                    <a:gd name="T71" fmla="*/ 8 h 14"/>
                    <a:gd name="T72" fmla="*/ 7 w 30"/>
                    <a:gd name="T73" fmla="*/ 8 h 14"/>
                    <a:gd name="T74" fmla="*/ 9 w 30"/>
                    <a:gd name="T75" fmla="*/ 8 h 14"/>
                    <a:gd name="T76" fmla="*/ 10 w 30"/>
                    <a:gd name="T77" fmla="*/ 8 h 14"/>
                    <a:gd name="T78" fmla="*/ 10 w 30"/>
                    <a:gd name="T79" fmla="*/ 6 h 14"/>
                    <a:gd name="T80" fmla="*/ 12 w 30"/>
                    <a:gd name="T81" fmla="*/ 4 h 14"/>
                    <a:gd name="T82" fmla="*/ 12 w 30"/>
                    <a:gd name="T83" fmla="*/ 2 h 14"/>
                    <a:gd name="T84" fmla="*/ 14 w 30"/>
                    <a:gd name="T85" fmla="*/ 0 h 14"/>
                    <a:gd name="T86" fmla="*/ 21 w 30"/>
                    <a:gd name="T87" fmla="*/ 0 h 14"/>
                    <a:gd name="T88" fmla="*/ 23 w 30"/>
                    <a:gd name="T89" fmla="*/ 0 h 14"/>
                    <a:gd name="T90" fmla="*/ 27 w 30"/>
                    <a:gd name="T91" fmla="*/ 0 h 14"/>
                    <a:gd name="T92" fmla="*/ 28 w 30"/>
                    <a:gd name="T93" fmla="*/ 2 h 14"/>
                    <a:gd name="T94" fmla="*/ 30 w 30"/>
                    <a:gd name="T95" fmla="*/ 4 h 14"/>
                    <a:gd name="T96" fmla="*/ 30 w 30"/>
                    <a:gd name="T97" fmla="*/ 4 h 14"/>
                    <a:gd name="T98" fmla="*/ 30 w 30"/>
                    <a:gd name="T99" fmla="*/ 10 h 14"/>
                    <a:gd name="T100" fmla="*/ 28 w 30"/>
                    <a:gd name="T101" fmla="*/ 12 h 14"/>
                    <a:gd name="T102" fmla="*/ 25 w 30"/>
                    <a:gd name="T103" fmla="*/ 14 h 14"/>
                    <a:gd name="T104" fmla="*/ 21 w 30"/>
                    <a:gd name="T105" fmla="*/ 14 h 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"/>
                    <a:gd name="T160" fmla="*/ 0 h 14"/>
                    <a:gd name="T161" fmla="*/ 30 w 30"/>
                    <a:gd name="T162" fmla="*/ 14 h 1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" h="14">
                      <a:moveTo>
                        <a:pt x="21" y="14"/>
                      </a:move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7" y="12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5" name="Freeform 793"/>
                <p:cNvSpPr>
                  <a:spLocks/>
                </p:cNvSpPr>
                <p:nvPr/>
              </p:nvSpPr>
              <p:spPr bwMode="auto">
                <a:xfrm>
                  <a:off x="5367" y="1595"/>
                  <a:ext cx="41" cy="12"/>
                </a:xfrm>
                <a:custGeom>
                  <a:avLst/>
                  <a:gdLst>
                    <a:gd name="T0" fmla="*/ 0 w 41"/>
                    <a:gd name="T1" fmla="*/ 4 h 12"/>
                    <a:gd name="T2" fmla="*/ 11 w 41"/>
                    <a:gd name="T3" fmla="*/ 4 h 12"/>
                    <a:gd name="T4" fmla="*/ 11 w 41"/>
                    <a:gd name="T5" fmla="*/ 2 h 12"/>
                    <a:gd name="T6" fmla="*/ 11 w 41"/>
                    <a:gd name="T7" fmla="*/ 2 h 12"/>
                    <a:gd name="T8" fmla="*/ 11 w 41"/>
                    <a:gd name="T9" fmla="*/ 2 h 12"/>
                    <a:gd name="T10" fmla="*/ 11 w 41"/>
                    <a:gd name="T11" fmla="*/ 0 h 12"/>
                    <a:gd name="T12" fmla="*/ 13 w 41"/>
                    <a:gd name="T13" fmla="*/ 0 h 12"/>
                    <a:gd name="T14" fmla="*/ 16 w 41"/>
                    <a:gd name="T15" fmla="*/ 0 h 12"/>
                    <a:gd name="T16" fmla="*/ 18 w 41"/>
                    <a:gd name="T17" fmla="*/ 0 h 12"/>
                    <a:gd name="T18" fmla="*/ 20 w 41"/>
                    <a:gd name="T19" fmla="*/ 0 h 12"/>
                    <a:gd name="T20" fmla="*/ 20 w 41"/>
                    <a:gd name="T21" fmla="*/ 2 h 12"/>
                    <a:gd name="T22" fmla="*/ 20 w 41"/>
                    <a:gd name="T23" fmla="*/ 2 h 12"/>
                    <a:gd name="T24" fmla="*/ 20 w 41"/>
                    <a:gd name="T25" fmla="*/ 2 h 12"/>
                    <a:gd name="T26" fmla="*/ 20 w 41"/>
                    <a:gd name="T27" fmla="*/ 4 h 12"/>
                    <a:gd name="T28" fmla="*/ 30 w 41"/>
                    <a:gd name="T29" fmla="*/ 4 h 12"/>
                    <a:gd name="T30" fmla="*/ 32 w 41"/>
                    <a:gd name="T31" fmla="*/ 4 h 12"/>
                    <a:gd name="T32" fmla="*/ 32 w 41"/>
                    <a:gd name="T33" fmla="*/ 4 h 12"/>
                    <a:gd name="T34" fmla="*/ 32 w 41"/>
                    <a:gd name="T35" fmla="*/ 4 h 12"/>
                    <a:gd name="T36" fmla="*/ 34 w 41"/>
                    <a:gd name="T37" fmla="*/ 4 h 12"/>
                    <a:gd name="T38" fmla="*/ 34 w 41"/>
                    <a:gd name="T39" fmla="*/ 4 h 12"/>
                    <a:gd name="T40" fmla="*/ 34 w 41"/>
                    <a:gd name="T41" fmla="*/ 4 h 12"/>
                    <a:gd name="T42" fmla="*/ 34 w 41"/>
                    <a:gd name="T43" fmla="*/ 2 h 12"/>
                    <a:gd name="T44" fmla="*/ 34 w 41"/>
                    <a:gd name="T45" fmla="*/ 2 h 12"/>
                    <a:gd name="T46" fmla="*/ 34 w 41"/>
                    <a:gd name="T47" fmla="*/ 2 h 12"/>
                    <a:gd name="T48" fmla="*/ 32 w 41"/>
                    <a:gd name="T49" fmla="*/ 2 h 12"/>
                    <a:gd name="T50" fmla="*/ 34 w 41"/>
                    <a:gd name="T51" fmla="*/ 2 h 12"/>
                    <a:gd name="T52" fmla="*/ 38 w 41"/>
                    <a:gd name="T53" fmla="*/ 2 h 12"/>
                    <a:gd name="T54" fmla="*/ 39 w 41"/>
                    <a:gd name="T55" fmla="*/ 0 h 12"/>
                    <a:gd name="T56" fmla="*/ 41 w 41"/>
                    <a:gd name="T57" fmla="*/ 0 h 12"/>
                    <a:gd name="T58" fmla="*/ 41 w 41"/>
                    <a:gd name="T59" fmla="*/ 2 h 12"/>
                    <a:gd name="T60" fmla="*/ 41 w 41"/>
                    <a:gd name="T61" fmla="*/ 4 h 12"/>
                    <a:gd name="T62" fmla="*/ 41 w 41"/>
                    <a:gd name="T63" fmla="*/ 4 h 12"/>
                    <a:gd name="T64" fmla="*/ 41 w 41"/>
                    <a:gd name="T65" fmla="*/ 6 h 12"/>
                    <a:gd name="T66" fmla="*/ 41 w 41"/>
                    <a:gd name="T67" fmla="*/ 6 h 12"/>
                    <a:gd name="T68" fmla="*/ 41 w 41"/>
                    <a:gd name="T69" fmla="*/ 6 h 12"/>
                    <a:gd name="T70" fmla="*/ 41 w 41"/>
                    <a:gd name="T71" fmla="*/ 8 h 12"/>
                    <a:gd name="T72" fmla="*/ 39 w 41"/>
                    <a:gd name="T73" fmla="*/ 8 h 12"/>
                    <a:gd name="T74" fmla="*/ 39 w 41"/>
                    <a:gd name="T75" fmla="*/ 8 h 12"/>
                    <a:gd name="T76" fmla="*/ 39 w 41"/>
                    <a:gd name="T77" fmla="*/ 8 h 12"/>
                    <a:gd name="T78" fmla="*/ 38 w 41"/>
                    <a:gd name="T79" fmla="*/ 8 h 12"/>
                    <a:gd name="T80" fmla="*/ 36 w 41"/>
                    <a:gd name="T81" fmla="*/ 10 h 12"/>
                    <a:gd name="T82" fmla="*/ 34 w 41"/>
                    <a:gd name="T83" fmla="*/ 10 h 12"/>
                    <a:gd name="T84" fmla="*/ 32 w 41"/>
                    <a:gd name="T85" fmla="*/ 10 h 12"/>
                    <a:gd name="T86" fmla="*/ 30 w 41"/>
                    <a:gd name="T87" fmla="*/ 10 h 12"/>
                    <a:gd name="T88" fmla="*/ 20 w 41"/>
                    <a:gd name="T89" fmla="*/ 10 h 12"/>
                    <a:gd name="T90" fmla="*/ 20 w 41"/>
                    <a:gd name="T91" fmla="*/ 10 h 12"/>
                    <a:gd name="T92" fmla="*/ 20 w 41"/>
                    <a:gd name="T93" fmla="*/ 10 h 12"/>
                    <a:gd name="T94" fmla="*/ 20 w 41"/>
                    <a:gd name="T95" fmla="*/ 12 h 12"/>
                    <a:gd name="T96" fmla="*/ 18 w 41"/>
                    <a:gd name="T97" fmla="*/ 12 h 12"/>
                    <a:gd name="T98" fmla="*/ 16 w 41"/>
                    <a:gd name="T99" fmla="*/ 12 h 12"/>
                    <a:gd name="T100" fmla="*/ 13 w 41"/>
                    <a:gd name="T101" fmla="*/ 12 h 12"/>
                    <a:gd name="T102" fmla="*/ 11 w 41"/>
                    <a:gd name="T103" fmla="*/ 12 h 12"/>
                    <a:gd name="T104" fmla="*/ 11 w 41"/>
                    <a:gd name="T105" fmla="*/ 10 h 12"/>
                    <a:gd name="T106" fmla="*/ 11 w 41"/>
                    <a:gd name="T107" fmla="*/ 10 h 12"/>
                    <a:gd name="T108" fmla="*/ 11 w 41"/>
                    <a:gd name="T109" fmla="*/ 10 h 12"/>
                    <a:gd name="T110" fmla="*/ 5 w 41"/>
                    <a:gd name="T111" fmla="*/ 10 h 12"/>
                    <a:gd name="T112" fmla="*/ 0 w 41"/>
                    <a:gd name="T113" fmla="*/ 4 h 1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"/>
                    <a:gd name="T172" fmla="*/ 0 h 12"/>
                    <a:gd name="T173" fmla="*/ 41 w 41"/>
                    <a:gd name="T174" fmla="*/ 12 h 1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" h="12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8" y="2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6" name="Freeform 794"/>
                <p:cNvSpPr>
                  <a:spLocks noEditPoints="1"/>
                </p:cNvSpPr>
                <p:nvPr/>
              </p:nvSpPr>
              <p:spPr bwMode="auto">
                <a:xfrm>
                  <a:off x="5378" y="1568"/>
                  <a:ext cx="30" cy="17"/>
                </a:xfrm>
                <a:custGeom>
                  <a:avLst/>
                  <a:gdLst>
                    <a:gd name="T0" fmla="*/ 18 w 30"/>
                    <a:gd name="T1" fmla="*/ 6 h 17"/>
                    <a:gd name="T2" fmla="*/ 18 w 30"/>
                    <a:gd name="T3" fmla="*/ 11 h 17"/>
                    <a:gd name="T4" fmla="*/ 21 w 30"/>
                    <a:gd name="T5" fmla="*/ 11 h 17"/>
                    <a:gd name="T6" fmla="*/ 23 w 30"/>
                    <a:gd name="T7" fmla="*/ 11 h 17"/>
                    <a:gd name="T8" fmla="*/ 25 w 30"/>
                    <a:gd name="T9" fmla="*/ 9 h 17"/>
                    <a:gd name="T10" fmla="*/ 25 w 30"/>
                    <a:gd name="T11" fmla="*/ 9 h 17"/>
                    <a:gd name="T12" fmla="*/ 23 w 30"/>
                    <a:gd name="T13" fmla="*/ 6 h 17"/>
                    <a:gd name="T14" fmla="*/ 23 w 30"/>
                    <a:gd name="T15" fmla="*/ 6 h 17"/>
                    <a:gd name="T16" fmla="*/ 21 w 30"/>
                    <a:gd name="T17" fmla="*/ 6 h 17"/>
                    <a:gd name="T18" fmla="*/ 21 w 30"/>
                    <a:gd name="T19" fmla="*/ 2 h 17"/>
                    <a:gd name="T20" fmla="*/ 25 w 30"/>
                    <a:gd name="T21" fmla="*/ 2 h 17"/>
                    <a:gd name="T22" fmla="*/ 28 w 30"/>
                    <a:gd name="T23" fmla="*/ 2 h 17"/>
                    <a:gd name="T24" fmla="*/ 30 w 30"/>
                    <a:gd name="T25" fmla="*/ 4 h 17"/>
                    <a:gd name="T26" fmla="*/ 30 w 30"/>
                    <a:gd name="T27" fmla="*/ 9 h 17"/>
                    <a:gd name="T28" fmla="*/ 30 w 30"/>
                    <a:gd name="T29" fmla="*/ 13 h 17"/>
                    <a:gd name="T30" fmla="*/ 28 w 30"/>
                    <a:gd name="T31" fmla="*/ 15 h 17"/>
                    <a:gd name="T32" fmla="*/ 25 w 30"/>
                    <a:gd name="T33" fmla="*/ 15 h 17"/>
                    <a:gd name="T34" fmla="*/ 21 w 30"/>
                    <a:gd name="T35" fmla="*/ 17 h 17"/>
                    <a:gd name="T36" fmla="*/ 18 w 30"/>
                    <a:gd name="T37" fmla="*/ 17 h 17"/>
                    <a:gd name="T38" fmla="*/ 12 w 30"/>
                    <a:gd name="T39" fmla="*/ 17 h 17"/>
                    <a:gd name="T40" fmla="*/ 7 w 30"/>
                    <a:gd name="T41" fmla="*/ 17 h 17"/>
                    <a:gd name="T42" fmla="*/ 2 w 30"/>
                    <a:gd name="T43" fmla="*/ 13 h 17"/>
                    <a:gd name="T44" fmla="*/ 0 w 30"/>
                    <a:gd name="T45" fmla="*/ 9 h 17"/>
                    <a:gd name="T46" fmla="*/ 0 w 30"/>
                    <a:gd name="T47" fmla="*/ 4 h 17"/>
                    <a:gd name="T48" fmla="*/ 3 w 30"/>
                    <a:gd name="T49" fmla="*/ 2 h 17"/>
                    <a:gd name="T50" fmla="*/ 5 w 30"/>
                    <a:gd name="T51" fmla="*/ 2 h 17"/>
                    <a:gd name="T52" fmla="*/ 9 w 30"/>
                    <a:gd name="T53" fmla="*/ 0 h 17"/>
                    <a:gd name="T54" fmla="*/ 16 w 30"/>
                    <a:gd name="T55" fmla="*/ 0 h 17"/>
                    <a:gd name="T56" fmla="*/ 18 w 30"/>
                    <a:gd name="T57" fmla="*/ 0 h 17"/>
                    <a:gd name="T58" fmla="*/ 18 w 30"/>
                    <a:gd name="T59" fmla="*/ 0 h 17"/>
                    <a:gd name="T60" fmla="*/ 7 w 30"/>
                    <a:gd name="T61" fmla="*/ 6 h 17"/>
                    <a:gd name="T62" fmla="*/ 7 w 30"/>
                    <a:gd name="T63" fmla="*/ 9 h 17"/>
                    <a:gd name="T64" fmla="*/ 7 w 30"/>
                    <a:gd name="T65" fmla="*/ 9 h 17"/>
                    <a:gd name="T66" fmla="*/ 7 w 30"/>
                    <a:gd name="T67" fmla="*/ 11 h 17"/>
                    <a:gd name="T68" fmla="*/ 9 w 30"/>
                    <a:gd name="T69" fmla="*/ 11 h 17"/>
                    <a:gd name="T70" fmla="*/ 10 w 30"/>
                    <a:gd name="T71" fmla="*/ 11 h 17"/>
                    <a:gd name="T72" fmla="*/ 12 w 30"/>
                    <a:gd name="T73" fmla="*/ 9 h 17"/>
                    <a:gd name="T74" fmla="*/ 12 w 30"/>
                    <a:gd name="T75" fmla="*/ 9 h 17"/>
                    <a:gd name="T76" fmla="*/ 12 w 30"/>
                    <a:gd name="T77" fmla="*/ 6 h 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7"/>
                    <a:gd name="T119" fmla="*/ 30 w 30"/>
                    <a:gd name="T120" fmla="*/ 17 h 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7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7" name="Freeform 795"/>
                <p:cNvSpPr>
                  <a:spLocks/>
                </p:cNvSpPr>
                <p:nvPr/>
              </p:nvSpPr>
              <p:spPr bwMode="auto">
                <a:xfrm>
                  <a:off x="5378" y="1542"/>
                  <a:ext cx="30" cy="10"/>
                </a:xfrm>
                <a:custGeom>
                  <a:avLst/>
                  <a:gdLst>
                    <a:gd name="T0" fmla="*/ 0 w 30"/>
                    <a:gd name="T1" fmla="*/ 10 h 10"/>
                    <a:gd name="T2" fmla="*/ 0 w 30"/>
                    <a:gd name="T3" fmla="*/ 8 h 10"/>
                    <a:gd name="T4" fmla="*/ 0 w 30"/>
                    <a:gd name="T5" fmla="*/ 6 h 10"/>
                    <a:gd name="T6" fmla="*/ 0 w 30"/>
                    <a:gd name="T7" fmla="*/ 6 h 10"/>
                    <a:gd name="T8" fmla="*/ 5 w 30"/>
                    <a:gd name="T9" fmla="*/ 6 h 10"/>
                    <a:gd name="T10" fmla="*/ 3 w 30"/>
                    <a:gd name="T11" fmla="*/ 4 h 10"/>
                    <a:gd name="T12" fmla="*/ 3 w 30"/>
                    <a:gd name="T13" fmla="*/ 4 h 10"/>
                    <a:gd name="T14" fmla="*/ 0 w 30"/>
                    <a:gd name="T15" fmla="*/ 4 h 10"/>
                    <a:gd name="T16" fmla="*/ 0 w 30"/>
                    <a:gd name="T17" fmla="*/ 4 h 10"/>
                    <a:gd name="T18" fmla="*/ 0 w 30"/>
                    <a:gd name="T19" fmla="*/ 4 h 10"/>
                    <a:gd name="T20" fmla="*/ 0 w 30"/>
                    <a:gd name="T21" fmla="*/ 2 h 10"/>
                    <a:gd name="T22" fmla="*/ 0 w 30"/>
                    <a:gd name="T23" fmla="*/ 2 h 10"/>
                    <a:gd name="T24" fmla="*/ 0 w 30"/>
                    <a:gd name="T25" fmla="*/ 0 h 10"/>
                    <a:gd name="T26" fmla="*/ 0 w 30"/>
                    <a:gd name="T27" fmla="*/ 0 h 10"/>
                    <a:gd name="T28" fmla="*/ 0 w 30"/>
                    <a:gd name="T29" fmla="*/ 0 h 10"/>
                    <a:gd name="T30" fmla="*/ 2 w 30"/>
                    <a:gd name="T31" fmla="*/ 0 h 10"/>
                    <a:gd name="T32" fmla="*/ 3 w 30"/>
                    <a:gd name="T33" fmla="*/ 0 h 10"/>
                    <a:gd name="T34" fmla="*/ 5 w 30"/>
                    <a:gd name="T35" fmla="*/ 0 h 10"/>
                    <a:gd name="T36" fmla="*/ 7 w 30"/>
                    <a:gd name="T37" fmla="*/ 0 h 10"/>
                    <a:gd name="T38" fmla="*/ 9 w 30"/>
                    <a:gd name="T39" fmla="*/ 0 h 10"/>
                    <a:gd name="T40" fmla="*/ 9 w 30"/>
                    <a:gd name="T41" fmla="*/ 2 h 10"/>
                    <a:gd name="T42" fmla="*/ 9 w 30"/>
                    <a:gd name="T43" fmla="*/ 2 h 10"/>
                    <a:gd name="T44" fmla="*/ 9 w 30"/>
                    <a:gd name="T45" fmla="*/ 2 h 10"/>
                    <a:gd name="T46" fmla="*/ 9 w 30"/>
                    <a:gd name="T47" fmla="*/ 2 h 10"/>
                    <a:gd name="T48" fmla="*/ 9 w 30"/>
                    <a:gd name="T49" fmla="*/ 4 h 10"/>
                    <a:gd name="T50" fmla="*/ 9 w 30"/>
                    <a:gd name="T51" fmla="*/ 4 h 10"/>
                    <a:gd name="T52" fmla="*/ 10 w 30"/>
                    <a:gd name="T53" fmla="*/ 4 h 10"/>
                    <a:gd name="T54" fmla="*/ 12 w 30"/>
                    <a:gd name="T55" fmla="*/ 4 h 10"/>
                    <a:gd name="T56" fmla="*/ 14 w 30"/>
                    <a:gd name="T57" fmla="*/ 4 h 10"/>
                    <a:gd name="T58" fmla="*/ 19 w 30"/>
                    <a:gd name="T59" fmla="*/ 4 h 10"/>
                    <a:gd name="T60" fmla="*/ 30 w 30"/>
                    <a:gd name="T61" fmla="*/ 4 h 10"/>
                    <a:gd name="T62" fmla="*/ 30 w 30"/>
                    <a:gd name="T63" fmla="*/ 10 h 10"/>
                    <a:gd name="T64" fmla="*/ 23 w 30"/>
                    <a:gd name="T65" fmla="*/ 10 h 10"/>
                    <a:gd name="T66" fmla="*/ 16 w 30"/>
                    <a:gd name="T67" fmla="*/ 10 h 10"/>
                    <a:gd name="T68" fmla="*/ 7 w 30"/>
                    <a:gd name="T69" fmla="*/ 10 h 10"/>
                    <a:gd name="T70" fmla="*/ 0 w 30"/>
                    <a:gd name="T71" fmla="*/ 10 h 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"/>
                    <a:gd name="T109" fmla="*/ 0 h 10"/>
                    <a:gd name="T110" fmla="*/ 30 w 30"/>
                    <a:gd name="T111" fmla="*/ 10 h 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30" y="10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8" name="Freeform 796"/>
                <p:cNvSpPr>
                  <a:spLocks/>
                </p:cNvSpPr>
                <p:nvPr/>
              </p:nvSpPr>
              <p:spPr bwMode="auto">
                <a:xfrm>
                  <a:off x="5303" y="2219"/>
                  <a:ext cx="41" cy="29"/>
                </a:xfrm>
                <a:custGeom>
                  <a:avLst/>
                  <a:gdLst>
                    <a:gd name="T0" fmla="*/ 0 w 41"/>
                    <a:gd name="T1" fmla="*/ 29 h 29"/>
                    <a:gd name="T2" fmla="*/ 0 w 41"/>
                    <a:gd name="T3" fmla="*/ 27 h 29"/>
                    <a:gd name="T4" fmla="*/ 0 w 41"/>
                    <a:gd name="T5" fmla="*/ 25 h 29"/>
                    <a:gd name="T6" fmla="*/ 0 w 41"/>
                    <a:gd name="T7" fmla="*/ 23 h 29"/>
                    <a:gd name="T8" fmla="*/ 0 w 41"/>
                    <a:gd name="T9" fmla="*/ 21 h 29"/>
                    <a:gd name="T10" fmla="*/ 3 w 41"/>
                    <a:gd name="T11" fmla="*/ 21 h 29"/>
                    <a:gd name="T12" fmla="*/ 7 w 41"/>
                    <a:gd name="T13" fmla="*/ 21 h 29"/>
                    <a:gd name="T14" fmla="*/ 10 w 41"/>
                    <a:gd name="T15" fmla="*/ 21 h 29"/>
                    <a:gd name="T16" fmla="*/ 14 w 41"/>
                    <a:gd name="T17" fmla="*/ 21 h 29"/>
                    <a:gd name="T18" fmla="*/ 14 w 41"/>
                    <a:gd name="T19" fmla="*/ 15 h 29"/>
                    <a:gd name="T20" fmla="*/ 14 w 41"/>
                    <a:gd name="T21" fmla="*/ 13 h 29"/>
                    <a:gd name="T22" fmla="*/ 14 w 41"/>
                    <a:gd name="T23" fmla="*/ 11 h 29"/>
                    <a:gd name="T24" fmla="*/ 10 w 41"/>
                    <a:gd name="T25" fmla="*/ 11 h 29"/>
                    <a:gd name="T26" fmla="*/ 7 w 41"/>
                    <a:gd name="T27" fmla="*/ 11 h 29"/>
                    <a:gd name="T28" fmla="*/ 3 w 41"/>
                    <a:gd name="T29" fmla="*/ 11 h 29"/>
                    <a:gd name="T30" fmla="*/ 0 w 41"/>
                    <a:gd name="T31" fmla="*/ 11 h 29"/>
                    <a:gd name="T32" fmla="*/ 0 w 41"/>
                    <a:gd name="T33" fmla="*/ 9 h 29"/>
                    <a:gd name="T34" fmla="*/ 0 w 41"/>
                    <a:gd name="T35" fmla="*/ 7 h 29"/>
                    <a:gd name="T36" fmla="*/ 0 w 41"/>
                    <a:gd name="T37" fmla="*/ 2 h 29"/>
                    <a:gd name="T38" fmla="*/ 0 w 41"/>
                    <a:gd name="T39" fmla="*/ 0 h 29"/>
                    <a:gd name="T40" fmla="*/ 21 w 41"/>
                    <a:gd name="T41" fmla="*/ 0 h 29"/>
                    <a:gd name="T42" fmla="*/ 32 w 41"/>
                    <a:gd name="T43" fmla="*/ 0 h 29"/>
                    <a:gd name="T44" fmla="*/ 41 w 41"/>
                    <a:gd name="T45" fmla="*/ 0 h 29"/>
                    <a:gd name="T46" fmla="*/ 41 w 41"/>
                    <a:gd name="T47" fmla="*/ 2 h 29"/>
                    <a:gd name="T48" fmla="*/ 41 w 41"/>
                    <a:gd name="T49" fmla="*/ 7 h 29"/>
                    <a:gd name="T50" fmla="*/ 41 w 41"/>
                    <a:gd name="T51" fmla="*/ 9 h 29"/>
                    <a:gd name="T52" fmla="*/ 41 w 41"/>
                    <a:gd name="T53" fmla="*/ 11 h 29"/>
                    <a:gd name="T54" fmla="*/ 25 w 41"/>
                    <a:gd name="T55" fmla="*/ 11 h 29"/>
                    <a:gd name="T56" fmla="*/ 25 w 41"/>
                    <a:gd name="T57" fmla="*/ 13 h 29"/>
                    <a:gd name="T58" fmla="*/ 25 w 41"/>
                    <a:gd name="T59" fmla="*/ 15 h 29"/>
                    <a:gd name="T60" fmla="*/ 25 w 41"/>
                    <a:gd name="T61" fmla="*/ 21 h 29"/>
                    <a:gd name="T62" fmla="*/ 41 w 41"/>
                    <a:gd name="T63" fmla="*/ 21 h 29"/>
                    <a:gd name="T64" fmla="*/ 41 w 41"/>
                    <a:gd name="T65" fmla="*/ 23 h 29"/>
                    <a:gd name="T66" fmla="*/ 41 w 41"/>
                    <a:gd name="T67" fmla="*/ 25 h 29"/>
                    <a:gd name="T68" fmla="*/ 41 w 41"/>
                    <a:gd name="T69" fmla="*/ 27 h 29"/>
                    <a:gd name="T70" fmla="*/ 41 w 41"/>
                    <a:gd name="T71" fmla="*/ 29 h 29"/>
                    <a:gd name="T72" fmla="*/ 32 w 41"/>
                    <a:gd name="T73" fmla="*/ 29 h 29"/>
                    <a:gd name="T74" fmla="*/ 21 w 41"/>
                    <a:gd name="T75" fmla="*/ 29 h 29"/>
                    <a:gd name="T76" fmla="*/ 0 w 41"/>
                    <a:gd name="T77" fmla="*/ 29 h 2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29"/>
                    <a:gd name="T119" fmla="*/ 41 w 41"/>
                    <a:gd name="T120" fmla="*/ 29 h 2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29">
                      <a:moveTo>
                        <a:pt x="0" y="29"/>
                      </a:move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3" y="21"/>
                      </a:lnTo>
                      <a:lnTo>
                        <a:pt x="7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1" y="11"/>
                      </a:lnTo>
                      <a:lnTo>
                        <a:pt x="25" y="11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21"/>
                      </a:lnTo>
                      <a:lnTo>
                        <a:pt x="41" y="21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32" y="29"/>
                      </a:lnTo>
                      <a:lnTo>
                        <a:pt x="21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9" name="Freeform 797"/>
                <p:cNvSpPr>
                  <a:spLocks noEditPoints="1"/>
                </p:cNvSpPr>
                <p:nvPr/>
              </p:nvSpPr>
              <p:spPr bwMode="auto">
                <a:xfrm>
                  <a:off x="5313" y="2166"/>
                  <a:ext cx="33" cy="25"/>
                </a:xfrm>
                <a:custGeom>
                  <a:avLst/>
                  <a:gdLst>
                    <a:gd name="T0" fmla="*/ 20 w 33"/>
                    <a:gd name="T1" fmla="*/ 4 h 25"/>
                    <a:gd name="T2" fmla="*/ 20 w 33"/>
                    <a:gd name="T3" fmla="*/ 17 h 25"/>
                    <a:gd name="T4" fmla="*/ 22 w 33"/>
                    <a:gd name="T5" fmla="*/ 17 h 25"/>
                    <a:gd name="T6" fmla="*/ 24 w 33"/>
                    <a:gd name="T7" fmla="*/ 15 h 25"/>
                    <a:gd name="T8" fmla="*/ 25 w 33"/>
                    <a:gd name="T9" fmla="*/ 15 h 25"/>
                    <a:gd name="T10" fmla="*/ 25 w 33"/>
                    <a:gd name="T11" fmla="*/ 12 h 25"/>
                    <a:gd name="T12" fmla="*/ 25 w 33"/>
                    <a:gd name="T13" fmla="*/ 10 h 25"/>
                    <a:gd name="T14" fmla="*/ 24 w 33"/>
                    <a:gd name="T15" fmla="*/ 8 h 25"/>
                    <a:gd name="T16" fmla="*/ 24 w 33"/>
                    <a:gd name="T17" fmla="*/ 8 h 25"/>
                    <a:gd name="T18" fmla="*/ 24 w 33"/>
                    <a:gd name="T19" fmla="*/ 6 h 25"/>
                    <a:gd name="T20" fmla="*/ 24 w 33"/>
                    <a:gd name="T21" fmla="*/ 2 h 25"/>
                    <a:gd name="T22" fmla="*/ 25 w 33"/>
                    <a:gd name="T23" fmla="*/ 2 h 25"/>
                    <a:gd name="T24" fmla="*/ 29 w 33"/>
                    <a:gd name="T25" fmla="*/ 2 h 25"/>
                    <a:gd name="T26" fmla="*/ 31 w 33"/>
                    <a:gd name="T27" fmla="*/ 6 h 25"/>
                    <a:gd name="T28" fmla="*/ 33 w 33"/>
                    <a:gd name="T29" fmla="*/ 10 h 25"/>
                    <a:gd name="T30" fmla="*/ 33 w 33"/>
                    <a:gd name="T31" fmla="*/ 17 h 25"/>
                    <a:gd name="T32" fmla="*/ 31 w 33"/>
                    <a:gd name="T33" fmla="*/ 19 h 25"/>
                    <a:gd name="T34" fmla="*/ 29 w 33"/>
                    <a:gd name="T35" fmla="*/ 21 h 25"/>
                    <a:gd name="T36" fmla="*/ 25 w 33"/>
                    <a:gd name="T37" fmla="*/ 23 h 25"/>
                    <a:gd name="T38" fmla="*/ 22 w 33"/>
                    <a:gd name="T39" fmla="*/ 25 h 25"/>
                    <a:gd name="T40" fmla="*/ 17 w 33"/>
                    <a:gd name="T41" fmla="*/ 25 h 25"/>
                    <a:gd name="T42" fmla="*/ 9 w 33"/>
                    <a:gd name="T43" fmla="*/ 23 h 25"/>
                    <a:gd name="T44" fmla="*/ 6 w 33"/>
                    <a:gd name="T45" fmla="*/ 21 h 25"/>
                    <a:gd name="T46" fmla="*/ 2 w 33"/>
                    <a:gd name="T47" fmla="*/ 17 h 25"/>
                    <a:gd name="T48" fmla="*/ 0 w 33"/>
                    <a:gd name="T49" fmla="*/ 12 h 25"/>
                    <a:gd name="T50" fmla="*/ 0 w 33"/>
                    <a:gd name="T51" fmla="*/ 8 h 25"/>
                    <a:gd name="T52" fmla="*/ 2 w 33"/>
                    <a:gd name="T53" fmla="*/ 4 h 25"/>
                    <a:gd name="T54" fmla="*/ 6 w 33"/>
                    <a:gd name="T55" fmla="*/ 2 h 25"/>
                    <a:gd name="T56" fmla="*/ 8 w 33"/>
                    <a:gd name="T57" fmla="*/ 0 h 25"/>
                    <a:gd name="T58" fmla="*/ 18 w 33"/>
                    <a:gd name="T59" fmla="*/ 0 h 25"/>
                    <a:gd name="T60" fmla="*/ 20 w 33"/>
                    <a:gd name="T61" fmla="*/ 0 h 25"/>
                    <a:gd name="T62" fmla="*/ 13 w 33"/>
                    <a:gd name="T63" fmla="*/ 8 h 25"/>
                    <a:gd name="T64" fmla="*/ 9 w 33"/>
                    <a:gd name="T65" fmla="*/ 8 h 25"/>
                    <a:gd name="T66" fmla="*/ 8 w 33"/>
                    <a:gd name="T67" fmla="*/ 10 h 25"/>
                    <a:gd name="T68" fmla="*/ 8 w 33"/>
                    <a:gd name="T69" fmla="*/ 10 h 25"/>
                    <a:gd name="T70" fmla="*/ 8 w 33"/>
                    <a:gd name="T71" fmla="*/ 12 h 25"/>
                    <a:gd name="T72" fmla="*/ 8 w 33"/>
                    <a:gd name="T73" fmla="*/ 15 h 25"/>
                    <a:gd name="T74" fmla="*/ 11 w 33"/>
                    <a:gd name="T75" fmla="*/ 15 h 25"/>
                    <a:gd name="T76" fmla="*/ 11 w 33"/>
                    <a:gd name="T77" fmla="*/ 17 h 25"/>
                    <a:gd name="T78" fmla="*/ 13 w 33"/>
                    <a:gd name="T79" fmla="*/ 15 h 25"/>
                    <a:gd name="T80" fmla="*/ 13 w 33"/>
                    <a:gd name="T81" fmla="*/ 8 h 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3"/>
                    <a:gd name="T124" fmla="*/ 0 h 25"/>
                    <a:gd name="T125" fmla="*/ 33 w 33"/>
                    <a:gd name="T126" fmla="*/ 25 h 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3" h="25">
                      <a:moveTo>
                        <a:pt x="20" y="0"/>
                      </a:moveTo>
                      <a:lnTo>
                        <a:pt x="20" y="4"/>
                      </a:lnTo>
                      <a:lnTo>
                        <a:pt x="20" y="8"/>
                      </a:lnTo>
                      <a:lnTo>
                        <a:pt x="20" y="17"/>
                      </a:lnTo>
                      <a:lnTo>
                        <a:pt x="22" y="17"/>
                      </a:lnTo>
                      <a:lnTo>
                        <a:pt x="22" y="15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7"/>
                      </a:lnTo>
                      <a:lnTo>
                        <a:pt x="31" y="19"/>
                      </a:lnTo>
                      <a:lnTo>
                        <a:pt x="29" y="21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4" y="23"/>
                      </a:lnTo>
                      <a:lnTo>
                        <a:pt x="22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9" y="23"/>
                      </a:lnTo>
                      <a:lnTo>
                        <a:pt x="8" y="23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8"/>
                      </a:move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0" name="Freeform 798"/>
                <p:cNvSpPr>
                  <a:spLocks noEditPoints="1"/>
                </p:cNvSpPr>
                <p:nvPr/>
              </p:nvSpPr>
              <p:spPr bwMode="auto">
                <a:xfrm>
                  <a:off x="5313" y="2119"/>
                  <a:ext cx="43" cy="23"/>
                </a:xfrm>
                <a:custGeom>
                  <a:avLst/>
                  <a:gdLst>
                    <a:gd name="T0" fmla="*/ 0 w 43"/>
                    <a:gd name="T1" fmla="*/ 23 h 23"/>
                    <a:gd name="T2" fmla="*/ 0 w 43"/>
                    <a:gd name="T3" fmla="*/ 19 h 23"/>
                    <a:gd name="T4" fmla="*/ 0 w 43"/>
                    <a:gd name="T5" fmla="*/ 14 h 23"/>
                    <a:gd name="T6" fmla="*/ 4 w 43"/>
                    <a:gd name="T7" fmla="*/ 14 h 23"/>
                    <a:gd name="T8" fmla="*/ 2 w 43"/>
                    <a:gd name="T9" fmla="*/ 12 h 23"/>
                    <a:gd name="T10" fmla="*/ 0 w 43"/>
                    <a:gd name="T11" fmla="*/ 10 h 23"/>
                    <a:gd name="T12" fmla="*/ 0 w 43"/>
                    <a:gd name="T13" fmla="*/ 10 h 23"/>
                    <a:gd name="T14" fmla="*/ 0 w 43"/>
                    <a:gd name="T15" fmla="*/ 6 h 23"/>
                    <a:gd name="T16" fmla="*/ 4 w 43"/>
                    <a:gd name="T17" fmla="*/ 2 h 23"/>
                    <a:gd name="T18" fmla="*/ 8 w 43"/>
                    <a:gd name="T19" fmla="*/ 0 h 23"/>
                    <a:gd name="T20" fmla="*/ 13 w 43"/>
                    <a:gd name="T21" fmla="*/ 0 h 23"/>
                    <a:gd name="T22" fmla="*/ 20 w 43"/>
                    <a:gd name="T23" fmla="*/ 0 h 23"/>
                    <a:gd name="T24" fmla="*/ 27 w 43"/>
                    <a:gd name="T25" fmla="*/ 0 h 23"/>
                    <a:gd name="T26" fmla="*/ 31 w 43"/>
                    <a:gd name="T27" fmla="*/ 6 h 23"/>
                    <a:gd name="T28" fmla="*/ 33 w 43"/>
                    <a:gd name="T29" fmla="*/ 8 h 23"/>
                    <a:gd name="T30" fmla="*/ 33 w 43"/>
                    <a:gd name="T31" fmla="*/ 10 h 23"/>
                    <a:gd name="T32" fmla="*/ 31 w 43"/>
                    <a:gd name="T33" fmla="*/ 12 h 23"/>
                    <a:gd name="T34" fmla="*/ 31 w 43"/>
                    <a:gd name="T35" fmla="*/ 12 h 23"/>
                    <a:gd name="T36" fmla="*/ 29 w 43"/>
                    <a:gd name="T37" fmla="*/ 14 h 23"/>
                    <a:gd name="T38" fmla="*/ 36 w 43"/>
                    <a:gd name="T39" fmla="*/ 14 h 23"/>
                    <a:gd name="T40" fmla="*/ 43 w 43"/>
                    <a:gd name="T41" fmla="*/ 14 h 23"/>
                    <a:gd name="T42" fmla="*/ 43 w 43"/>
                    <a:gd name="T43" fmla="*/ 19 h 23"/>
                    <a:gd name="T44" fmla="*/ 43 w 43"/>
                    <a:gd name="T45" fmla="*/ 23 h 23"/>
                    <a:gd name="T46" fmla="*/ 17 w 43"/>
                    <a:gd name="T47" fmla="*/ 14 h 23"/>
                    <a:gd name="T48" fmla="*/ 20 w 43"/>
                    <a:gd name="T49" fmla="*/ 14 h 23"/>
                    <a:gd name="T50" fmla="*/ 24 w 43"/>
                    <a:gd name="T51" fmla="*/ 12 h 23"/>
                    <a:gd name="T52" fmla="*/ 24 w 43"/>
                    <a:gd name="T53" fmla="*/ 12 h 23"/>
                    <a:gd name="T54" fmla="*/ 24 w 43"/>
                    <a:gd name="T55" fmla="*/ 10 h 23"/>
                    <a:gd name="T56" fmla="*/ 24 w 43"/>
                    <a:gd name="T57" fmla="*/ 8 h 23"/>
                    <a:gd name="T58" fmla="*/ 20 w 43"/>
                    <a:gd name="T59" fmla="*/ 8 h 23"/>
                    <a:gd name="T60" fmla="*/ 18 w 43"/>
                    <a:gd name="T61" fmla="*/ 6 h 23"/>
                    <a:gd name="T62" fmla="*/ 15 w 43"/>
                    <a:gd name="T63" fmla="*/ 6 h 23"/>
                    <a:gd name="T64" fmla="*/ 11 w 43"/>
                    <a:gd name="T65" fmla="*/ 8 h 23"/>
                    <a:gd name="T66" fmla="*/ 9 w 43"/>
                    <a:gd name="T67" fmla="*/ 8 h 23"/>
                    <a:gd name="T68" fmla="*/ 9 w 43"/>
                    <a:gd name="T69" fmla="*/ 10 h 23"/>
                    <a:gd name="T70" fmla="*/ 9 w 43"/>
                    <a:gd name="T71" fmla="*/ 12 h 23"/>
                    <a:gd name="T72" fmla="*/ 9 w 43"/>
                    <a:gd name="T73" fmla="*/ 12 h 23"/>
                    <a:gd name="T74" fmla="*/ 11 w 43"/>
                    <a:gd name="T75" fmla="*/ 14 h 23"/>
                    <a:gd name="T76" fmla="*/ 15 w 43"/>
                    <a:gd name="T77" fmla="*/ 14 h 23"/>
                    <a:gd name="T78" fmla="*/ 17 w 43"/>
                    <a:gd name="T79" fmla="*/ 14 h 2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3"/>
                    <a:gd name="T121" fmla="*/ 0 h 23"/>
                    <a:gd name="T122" fmla="*/ 43 w 43"/>
                    <a:gd name="T123" fmla="*/ 23 h 2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3" h="23">
                      <a:moveTo>
                        <a:pt x="43" y="23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1" y="12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33" y="14"/>
                      </a:lnTo>
                      <a:lnTo>
                        <a:pt x="36" y="14"/>
                      </a:lnTo>
                      <a:lnTo>
                        <a:pt x="40" y="14"/>
                      </a:lnTo>
                      <a:lnTo>
                        <a:pt x="43" y="14"/>
                      </a:lnTo>
                      <a:lnTo>
                        <a:pt x="43" y="16"/>
                      </a:lnTo>
                      <a:lnTo>
                        <a:pt x="43" y="19"/>
                      </a:lnTo>
                      <a:lnTo>
                        <a:pt x="43" y="21"/>
                      </a:lnTo>
                      <a:lnTo>
                        <a:pt x="43" y="23"/>
                      </a:lnTo>
                      <a:close/>
                      <a:moveTo>
                        <a:pt x="17" y="14"/>
                      </a:move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1" name="Freeform 799"/>
                <p:cNvSpPr>
                  <a:spLocks/>
                </p:cNvSpPr>
                <p:nvPr/>
              </p:nvSpPr>
              <p:spPr bwMode="auto">
                <a:xfrm>
                  <a:off x="5303" y="2080"/>
                  <a:ext cx="43" cy="15"/>
                </a:xfrm>
                <a:custGeom>
                  <a:avLst/>
                  <a:gdLst>
                    <a:gd name="T0" fmla="*/ 0 w 43"/>
                    <a:gd name="T1" fmla="*/ 4 h 15"/>
                    <a:gd name="T2" fmla="*/ 10 w 43"/>
                    <a:gd name="T3" fmla="*/ 4 h 15"/>
                    <a:gd name="T4" fmla="*/ 10 w 43"/>
                    <a:gd name="T5" fmla="*/ 2 h 15"/>
                    <a:gd name="T6" fmla="*/ 10 w 43"/>
                    <a:gd name="T7" fmla="*/ 0 h 15"/>
                    <a:gd name="T8" fmla="*/ 10 w 43"/>
                    <a:gd name="T9" fmla="*/ 0 h 15"/>
                    <a:gd name="T10" fmla="*/ 16 w 43"/>
                    <a:gd name="T11" fmla="*/ 0 h 15"/>
                    <a:gd name="T12" fmla="*/ 18 w 43"/>
                    <a:gd name="T13" fmla="*/ 0 h 15"/>
                    <a:gd name="T14" fmla="*/ 19 w 43"/>
                    <a:gd name="T15" fmla="*/ 0 h 15"/>
                    <a:gd name="T16" fmla="*/ 19 w 43"/>
                    <a:gd name="T17" fmla="*/ 0 h 15"/>
                    <a:gd name="T18" fmla="*/ 19 w 43"/>
                    <a:gd name="T19" fmla="*/ 2 h 15"/>
                    <a:gd name="T20" fmla="*/ 19 w 43"/>
                    <a:gd name="T21" fmla="*/ 4 h 15"/>
                    <a:gd name="T22" fmla="*/ 30 w 43"/>
                    <a:gd name="T23" fmla="*/ 4 h 15"/>
                    <a:gd name="T24" fmla="*/ 32 w 43"/>
                    <a:gd name="T25" fmla="*/ 4 h 15"/>
                    <a:gd name="T26" fmla="*/ 32 w 43"/>
                    <a:gd name="T27" fmla="*/ 4 h 15"/>
                    <a:gd name="T28" fmla="*/ 32 w 43"/>
                    <a:gd name="T29" fmla="*/ 4 h 15"/>
                    <a:gd name="T30" fmla="*/ 34 w 43"/>
                    <a:gd name="T31" fmla="*/ 4 h 15"/>
                    <a:gd name="T32" fmla="*/ 34 w 43"/>
                    <a:gd name="T33" fmla="*/ 4 h 15"/>
                    <a:gd name="T34" fmla="*/ 34 w 43"/>
                    <a:gd name="T35" fmla="*/ 4 h 15"/>
                    <a:gd name="T36" fmla="*/ 34 w 43"/>
                    <a:gd name="T37" fmla="*/ 2 h 15"/>
                    <a:gd name="T38" fmla="*/ 34 w 43"/>
                    <a:gd name="T39" fmla="*/ 2 h 15"/>
                    <a:gd name="T40" fmla="*/ 34 w 43"/>
                    <a:gd name="T41" fmla="*/ 2 h 15"/>
                    <a:gd name="T42" fmla="*/ 34 w 43"/>
                    <a:gd name="T43" fmla="*/ 2 h 15"/>
                    <a:gd name="T44" fmla="*/ 34 w 43"/>
                    <a:gd name="T45" fmla="*/ 0 h 15"/>
                    <a:gd name="T46" fmla="*/ 34 w 43"/>
                    <a:gd name="T47" fmla="*/ 0 h 15"/>
                    <a:gd name="T48" fmla="*/ 35 w 43"/>
                    <a:gd name="T49" fmla="*/ 0 h 15"/>
                    <a:gd name="T50" fmla="*/ 37 w 43"/>
                    <a:gd name="T51" fmla="*/ 0 h 15"/>
                    <a:gd name="T52" fmla="*/ 39 w 43"/>
                    <a:gd name="T53" fmla="*/ 0 h 15"/>
                    <a:gd name="T54" fmla="*/ 41 w 43"/>
                    <a:gd name="T55" fmla="*/ 0 h 15"/>
                    <a:gd name="T56" fmla="*/ 43 w 43"/>
                    <a:gd name="T57" fmla="*/ 2 h 15"/>
                    <a:gd name="T58" fmla="*/ 43 w 43"/>
                    <a:gd name="T59" fmla="*/ 2 h 15"/>
                    <a:gd name="T60" fmla="*/ 43 w 43"/>
                    <a:gd name="T61" fmla="*/ 2 h 15"/>
                    <a:gd name="T62" fmla="*/ 43 w 43"/>
                    <a:gd name="T63" fmla="*/ 4 h 15"/>
                    <a:gd name="T64" fmla="*/ 43 w 43"/>
                    <a:gd name="T65" fmla="*/ 6 h 15"/>
                    <a:gd name="T66" fmla="*/ 43 w 43"/>
                    <a:gd name="T67" fmla="*/ 8 h 15"/>
                    <a:gd name="T68" fmla="*/ 41 w 43"/>
                    <a:gd name="T69" fmla="*/ 8 h 15"/>
                    <a:gd name="T70" fmla="*/ 41 w 43"/>
                    <a:gd name="T71" fmla="*/ 10 h 15"/>
                    <a:gd name="T72" fmla="*/ 39 w 43"/>
                    <a:gd name="T73" fmla="*/ 10 h 15"/>
                    <a:gd name="T74" fmla="*/ 37 w 43"/>
                    <a:gd name="T75" fmla="*/ 10 h 15"/>
                    <a:gd name="T76" fmla="*/ 35 w 43"/>
                    <a:gd name="T77" fmla="*/ 12 h 15"/>
                    <a:gd name="T78" fmla="*/ 34 w 43"/>
                    <a:gd name="T79" fmla="*/ 12 h 15"/>
                    <a:gd name="T80" fmla="*/ 32 w 43"/>
                    <a:gd name="T81" fmla="*/ 12 h 15"/>
                    <a:gd name="T82" fmla="*/ 30 w 43"/>
                    <a:gd name="T83" fmla="*/ 12 h 15"/>
                    <a:gd name="T84" fmla="*/ 19 w 43"/>
                    <a:gd name="T85" fmla="*/ 12 h 15"/>
                    <a:gd name="T86" fmla="*/ 19 w 43"/>
                    <a:gd name="T87" fmla="*/ 12 h 15"/>
                    <a:gd name="T88" fmla="*/ 19 w 43"/>
                    <a:gd name="T89" fmla="*/ 15 h 15"/>
                    <a:gd name="T90" fmla="*/ 19 w 43"/>
                    <a:gd name="T91" fmla="*/ 15 h 15"/>
                    <a:gd name="T92" fmla="*/ 19 w 43"/>
                    <a:gd name="T93" fmla="*/ 15 h 15"/>
                    <a:gd name="T94" fmla="*/ 18 w 43"/>
                    <a:gd name="T95" fmla="*/ 15 h 15"/>
                    <a:gd name="T96" fmla="*/ 16 w 43"/>
                    <a:gd name="T97" fmla="*/ 15 h 15"/>
                    <a:gd name="T98" fmla="*/ 10 w 43"/>
                    <a:gd name="T99" fmla="*/ 15 h 15"/>
                    <a:gd name="T100" fmla="*/ 10 w 43"/>
                    <a:gd name="T101" fmla="*/ 15 h 15"/>
                    <a:gd name="T102" fmla="*/ 10 w 43"/>
                    <a:gd name="T103" fmla="*/ 15 h 15"/>
                    <a:gd name="T104" fmla="*/ 10 w 43"/>
                    <a:gd name="T105" fmla="*/ 12 h 15"/>
                    <a:gd name="T106" fmla="*/ 10 w 43"/>
                    <a:gd name="T107" fmla="*/ 12 h 15"/>
                    <a:gd name="T108" fmla="*/ 5 w 43"/>
                    <a:gd name="T109" fmla="*/ 12 h 15"/>
                    <a:gd name="T110" fmla="*/ 3 w 43"/>
                    <a:gd name="T111" fmla="*/ 10 h 15"/>
                    <a:gd name="T112" fmla="*/ 3 w 43"/>
                    <a:gd name="T113" fmla="*/ 8 h 15"/>
                    <a:gd name="T114" fmla="*/ 2 w 43"/>
                    <a:gd name="T115" fmla="*/ 6 h 15"/>
                    <a:gd name="T116" fmla="*/ 0 w 43"/>
                    <a:gd name="T117" fmla="*/ 4 h 1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3"/>
                    <a:gd name="T178" fmla="*/ 0 h 15"/>
                    <a:gd name="T179" fmla="*/ 43 w 43"/>
                    <a:gd name="T180" fmla="*/ 15 h 1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3" h="15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19" y="12"/>
                      </a:lnTo>
                      <a:lnTo>
                        <a:pt x="19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0" y="15"/>
                      </a:lnTo>
                      <a:lnTo>
                        <a:pt x="10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2" name="Freeform 800"/>
                <p:cNvSpPr>
                  <a:spLocks noEditPoints="1"/>
                </p:cNvSpPr>
                <p:nvPr/>
              </p:nvSpPr>
              <p:spPr bwMode="auto">
                <a:xfrm>
                  <a:off x="5313" y="2039"/>
                  <a:ext cx="33" cy="25"/>
                </a:xfrm>
                <a:custGeom>
                  <a:avLst/>
                  <a:gdLst>
                    <a:gd name="T0" fmla="*/ 11 w 33"/>
                    <a:gd name="T1" fmla="*/ 21 h 25"/>
                    <a:gd name="T2" fmla="*/ 6 w 33"/>
                    <a:gd name="T3" fmla="*/ 23 h 25"/>
                    <a:gd name="T4" fmla="*/ 4 w 33"/>
                    <a:gd name="T5" fmla="*/ 21 h 25"/>
                    <a:gd name="T6" fmla="*/ 2 w 33"/>
                    <a:gd name="T7" fmla="*/ 19 h 25"/>
                    <a:gd name="T8" fmla="*/ 0 w 33"/>
                    <a:gd name="T9" fmla="*/ 17 h 25"/>
                    <a:gd name="T10" fmla="*/ 0 w 33"/>
                    <a:gd name="T11" fmla="*/ 15 h 25"/>
                    <a:gd name="T12" fmla="*/ 2 w 33"/>
                    <a:gd name="T13" fmla="*/ 4 h 25"/>
                    <a:gd name="T14" fmla="*/ 4 w 33"/>
                    <a:gd name="T15" fmla="*/ 2 h 25"/>
                    <a:gd name="T16" fmla="*/ 8 w 33"/>
                    <a:gd name="T17" fmla="*/ 2 h 25"/>
                    <a:gd name="T18" fmla="*/ 11 w 33"/>
                    <a:gd name="T19" fmla="*/ 0 h 25"/>
                    <a:gd name="T20" fmla="*/ 18 w 33"/>
                    <a:gd name="T21" fmla="*/ 0 h 25"/>
                    <a:gd name="T22" fmla="*/ 27 w 33"/>
                    <a:gd name="T23" fmla="*/ 0 h 25"/>
                    <a:gd name="T24" fmla="*/ 29 w 33"/>
                    <a:gd name="T25" fmla="*/ 0 h 25"/>
                    <a:gd name="T26" fmla="*/ 31 w 33"/>
                    <a:gd name="T27" fmla="*/ 0 h 25"/>
                    <a:gd name="T28" fmla="*/ 31 w 33"/>
                    <a:gd name="T29" fmla="*/ 8 h 25"/>
                    <a:gd name="T30" fmla="*/ 29 w 33"/>
                    <a:gd name="T31" fmla="*/ 8 h 25"/>
                    <a:gd name="T32" fmla="*/ 27 w 33"/>
                    <a:gd name="T33" fmla="*/ 8 h 25"/>
                    <a:gd name="T34" fmla="*/ 31 w 33"/>
                    <a:gd name="T35" fmla="*/ 10 h 25"/>
                    <a:gd name="T36" fmla="*/ 33 w 33"/>
                    <a:gd name="T37" fmla="*/ 15 h 25"/>
                    <a:gd name="T38" fmla="*/ 31 w 33"/>
                    <a:gd name="T39" fmla="*/ 21 h 25"/>
                    <a:gd name="T40" fmla="*/ 27 w 33"/>
                    <a:gd name="T41" fmla="*/ 25 h 25"/>
                    <a:gd name="T42" fmla="*/ 22 w 33"/>
                    <a:gd name="T43" fmla="*/ 25 h 25"/>
                    <a:gd name="T44" fmla="*/ 18 w 33"/>
                    <a:gd name="T45" fmla="*/ 23 h 25"/>
                    <a:gd name="T46" fmla="*/ 15 w 33"/>
                    <a:gd name="T47" fmla="*/ 19 h 25"/>
                    <a:gd name="T48" fmla="*/ 13 w 33"/>
                    <a:gd name="T49" fmla="*/ 15 h 25"/>
                    <a:gd name="T50" fmla="*/ 13 w 33"/>
                    <a:gd name="T51" fmla="*/ 10 h 25"/>
                    <a:gd name="T52" fmla="*/ 11 w 33"/>
                    <a:gd name="T53" fmla="*/ 8 h 25"/>
                    <a:gd name="T54" fmla="*/ 9 w 33"/>
                    <a:gd name="T55" fmla="*/ 8 h 25"/>
                    <a:gd name="T56" fmla="*/ 8 w 33"/>
                    <a:gd name="T57" fmla="*/ 10 h 25"/>
                    <a:gd name="T58" fmla="*/ 8 w 33"/>
                    <a:gd name="T59" fmla="*/ 15 h 25"/>
                    <a:gd name="T60" fmla="*/ 9 w 33"/>
                    <a:gd name="T61" fmla="*/ 15 h 25"/>
                    <a:gd name="T62" fmla="*/ 11 w 33"/>
                    <a:gd name="T63" fmla="*/ 17 h 25"/>
                    <a:gd name="T64" fmla="*/ 18 w 33"/>
                    <a:gd name="T65" fmla="*/ 10 h 25"/>
                    <a:gd name="T66" fmla="*/ 20 w 33"/>
                    <a:gd name="T67" fmla="*/ 15 h 25"/>
                    <a:gd name="T68" fmla="*/ 22 w 33"/>
                    <a:gd name="T69" fmla="*/ 17 h 25"/>
                    <a:gd name="T70" fmla="*/ 24 w 33"/>
                    <a:gd name="T71" fmla="*/ 17 h 25"/>
                    <a:gd name="T72" fmla="*/ 25 w 33"/>
                    <a:gd name="T73" fmla="*/ 15 h 25"/>
                    <a:gd name="T74" fmla="*/ 25 w 33"/>
                    <a:gd name="T75" fmla="*/ 13 h 25"/>
                    <a:gd name="T76" fmla="*/ 25 w 33"/>
                    <a:gd name="T77" fmla="*/ 10 h 25"/>
                    <a:gd name="T78" fmla="*/ 24 w 33"/>
                    <a:gd name="T79" fmla="*/ 8 h 25"/>
                    <a:gd name="T80" fmla="*/ 20 w 33"/>
                    <a:gd name="T81" fmla="*/ 8 h 25"/>
                    <a:gd name="T82" fmla="*/ 18 w 33"/>
                    <a:gd name="T83" fmla="*/ 8 h 2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"/>
                    <a:gd name="T127" fmla="*/ 0 h 25"/>
                    <a:gd name="T128" fmla="*/ 33 w 33"/>
                    <a:gd name="T129" fmla="*/ 25 h 2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" h="25">
                      <a:moveTo>
                        <a:pt x="11" y="17"/>
                      </a:moveTo>
                      <a:lnTo>
                        <a:pt x="11" y="21"/>
                      </a:lnTo>
                      <a:lnTo>
                        <a:pt x="9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3" y="13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3" y="19"/>
                      </a:lnTo>
                      <a:lnTo>
                        <a:pt x="31" y="21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4" y="25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8" y="23"/>
                      </a:lnTo>
                      <a:lnTo>
                        <a:pt x="17" y="21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9" y="15"/>
                      </a:lnTo>
                      <a:lnTo>
                        <a:pt x="11" y="17"/>
                      </a:lnTo>
                      <a:close/>
                      <a:moveTo>
                        <a:pt x="17" y="8"/>
                      </a:moveTo>
                      <a:lnTo>
                        <a:pt x="18" y="10"/>
                      </a:lnTo>
                      <a:lnTo>
                        <a:pt x="18" y="13"/>
                      </a:lnTo>
                      <a:lnTo>
                        <a:pt x="20" y="15"/>
                      </a:lnTo>
                      <a:lnTo>
                        <a:pt x="22" y="17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3" name="Freeform 801"/>
                <p:cNvSpPr>
                  <a:spLocks/>
                </p:cNvSpPr>
                <p:nvPr/>
              </p:nvSpPr>
              <p:spPr bwMode="auto">
                <a:xfrm>
                  <a:off x="5313" y="1990"/>
                  <a:ext cx="33" cy="25"/>
                </a:xfrm>
                <a:custGeom>
                  <a:avLst/>
                  <a:gdLst>
                    <a:gd name="T0" fmla="*/ 20 w 33"/>
                    <a:gd name="T1" fmla="*/ 4 h 25"/>
                    <a:gd name="T2" fmla="*/ 22 w 33"/>
                    <a:gd name="T3" fmla="*/ 0 h 25"/>
                    <a:gd name="T4" fmla="*/ 25 w 33"/>
                    <a:gd name="T5" fmla="*/ 2 h 25"/>
                    <a:gd name="T6" fmla="*/ 29 w 33"/>
                    <a:gd name="T7" fmla="*/ 4 h 25"/>
                    <a:gd name="T8" fmla="*/ 31 w 33"/>
                    <a:gd name="T9" fmla="*/ 6 h 25"/>
                    <a:gd name="T10" fmla="*/ 33 w 33"/>
                    <a:gd name="T11" fmla="*/ 10 h 25"/>
                    <a:gd name="T12" fmla="*/ 33 w 33"/>
                    <a:gd name="T13" fmla="*/ 16 h 25"/>
                    <a:gd name="T14" fmla="*/ 31 w 33"/>
                    <a:gd name="T15" fmla="*/ 19 h 25"/>
                    <a:gd name="T16" fmla="*/ 31 w 33"/>
                    <a:gd name="T17" fmla="*/ 21 h 25"/>
                    <a:gd name="T18" fmla="*/ 29 w 33"/>
                    <a:gd name="T19" fmla="*/ 23 h 25"/>
                    <a:gd name="T20" fmla="*/ 27 w 33"/>
                    <a:gd name="T21" fmla="*/ 25 h 25"/>
                    <a:gd name="T22" fmla="*/ 24 w 33"/>
                    <a:gd name="T23" fmla="*/ 25 h 25"/>
                    <a:gd name="T24" fmla="*/ 18 w 33"/>
                    <a:gd name="T25" fmla="*/ 25 h 25"/>
                    <a:gd name="T26" fmla="*/ 15 w 33"/>
                    <a:gd name="T27" fmla="*/ 25 h 25"/>
                    <a:gd name="T28" fmla="*/ 9 w 33"/>
                    <a:gd name="T29" fmla="*/ 25 h 25"/>
                    <a:gd name="T30" fmla="*/ 8 w 33"/>
                    <a:gd name="T31" fmla="*/ 25 h 25"/>
                    <a:gd name="T32" fmla="*/ 4 w 33"/>
                    <a:gd name="T33" fmla="*/ 23 h 25"/>
                    <a:gd name="T34" fmla="*/ 4 w 33"/>
                    <a:gd name="T35" fmla="*/ 21 h 25"/>
                    <a:gd name="T36" fmla="*/ 2 w 33"/>
                    <a:gd name="T37" fmla="*/ 19 h 25"/>
                    <a:gd name="T38" fmla="*/ 0 w 33"/>
                    <a:gd name="T39" fmla="*/ 16 h 25"/>
                    <a:gd name="T40" fmla="*/ 0 w 33"/>
                    <a:gd name="T41" fmla="*/ 12 h 25"/>
                    <a:gd name="T42" fmla="*/ 2 w 33"/>
                    <a:gd name="T43" fmla="*/ 8 h 25"/>
                    <a:gd name="T44" fmla="*/ 4 w 33"/>
                    <a:gd name="T45" fmla="*/ 4 h 25"/>
                    <a:gd name="T46" fmla="*/ 8 w 33"/>
                    <a:gd name="T47" fmla="*/ 4 h 25"/>
                    <a:gd name="T48" fmla="*/ 11 w 33"/>
                    <a:gd name="T49" fmla="*/ 2 h 25"/>
                    <a:gd name="T50" fmla="*/ 11 w 33"/>
                    <a:gd name="T51" fmla="*/ 6 h 25"/>
                    <a:gd name="T52" fmla="*/ 11 w 33"/>
                    <a:gd name="T53" fmla="*/ 8 h 25"/>
                    <a:gd name="T54" fmla="*/ 9 w 33"/>
                    <a:gd name="T55" fmla="*/ 10 h 25"/>
                    <a:gd name="T56" fmla="*/ 9 w 33"/>
                    <a:gd name="T57" fmla="*/ 10 h 25"/>
                    <a:gd name="T58" fmla="*/ 9 w 33"/>
                    <a:gd name="T59" fmla="*/ 12 h 25"/>
                    <a:gd name="T60" fmla="*/ 9 w 33"/>
                    <a:gd name="T61" fmla="*/ 14 h 25"/>
                    <a:gd name="T62" fmla="*/ 9 w 33"/>
                    <a:gd name="T63" fmla="*/ 14 h 25"/>
                    <a:gd name="T64" fmla="*/ 11 w 33"/>
                    <a:gd name="T65" fmla="*/ 16 h 25"/>
                    <a:gd name="T66" fmla="*/ 15 w 33"/>
                    <a:gd name="T67" fmla="*/ 16 h 25"/>
                    <a:gd name="T68" fmla="*/ 18 w 33"/>
                    <a:gd name="T69" fmla="*/ 16 h 25"/>
                    <a:gd name="T70" fmla="*/ 22 w 33"/>
                    <a:gd name="T71" fmla="*/ 16 h 25"/>
                    <a:gd name="T72" fmla="*/ 24 w 33"/>
                    <a:gd name="T73" fmla="*/ 14 h 25"/>
                    <a:gd name="T74" fmla="*/ 24 w 33"/>
                    <a:gd name="T75" fmla="*/ 14 h 25"/>
                    <a:gd name="T76" fmla="*/ 24 w 33"/>
                    <a:gd name="T77" fmla="*/ 12 h 25"/>
                    <a:gd name="T78" fmla="*/ 24 w 33"/>
                    <a:gd name="T79" fmla="*/ 10 h 25"/>
                    <a:gd name="T80" fmla="*/ 22 w 33"/>
                    <a:gd name="T81" fmla="*/ 10 h 25"/>
                    <a:gd name="T82" fmla="*/ 22 w 33"/>
                    <a:gd name="T83" fmla="*/ 8 h 2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"/>
                    <a:gd name="T127" fmla="*/ 0 h 25"/>
                    <a:gd name="T128" fmla="*/ 33 w 33"/>
                    <a:gd name="T129" fmla="*/ 25 h 2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" h="25">
                      <a:moveTo>
                        <a:pt x="20" y="8"/>
                      </a:move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6"/>
                      </a:lnTo>
                      <a:lnTo>
                        <a:pt x="31" y="19"/>
                      </a:lnTo>
                      <a:lnTo>
                        <a:pt x="31" y="21"/>
                      </a:lnTo>
                      <a:lnTo>
                        <a:pt x="29" y="21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4" y="25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6" y="23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5" y="16"/>
                      </a:lnTo>
                      <a:lnTo>
                        <a:pt x="17" y="16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4" name="Freeform 802"/>
                <p:cNvSpPr>
                  <a:spLocks noEditPoints="1"/>
                </p:cNvSpPr>
                <p:nvPr/>
              </p:nvSpPr>
              <p:spPr bwMode="auto">
                <a:xfrm>
                  <a:off x="5313" y="1943"/>
                  <a:ext cx="33" cy="25"/>
                </a:xfrm>
                <a:custGeom>
                  <a:avLst/>
                  <a:gdLst>
                    <a:gd name="T0" fmla="*/ 13 w 33"/>
                    <a:gd name="T1" fmla="*/ 25 h 25"/>
                    <a:gd name="T2" fmla="*/ 8 w 33"/>
                    <a:gd name="T3" fmla="*/ 23 h 25"/>
                    <a:gd name="T4" fmla="*/ 4 w 33"/>
                    <a:gd name="T5" fmla="*/ 18 h 25"/>
                    <a:gd name="T6" fmla="*/ 0 w 33"/>
                    <a:gd name="T7" fmla="*/ 14 h 25"/>
                    <a:gd name="T8" fmla="*/ 0 w 33"/>
                    <a:gd name="T9" fmla="*/ 10 h 25"/>
                    <a:gd name="T10" fmla="*/ 4 w 33"/>
                    <a:gd name="T11" fmla="*/ 4 h 25"/>
                    <a:gd name="T12" fmla="*/ 9 w 33"/>
                    <a:gd name="T13" fmla="*/ 2 h 25"/>
                    <a:gd name="T14" fmla="*/ 15 w 33"/>
                    <a:gd name="T15" fmla="*/ 0 h 25"/>
                    <a:gd name="T16" fmla="*/ 20 w 33"/>
                    <a:gd name="T17" fmla="*/ 0 h 25"/>
                    <a:gd name="T18" fmla="*/ 25 w 33"/>
                    <a:gd name="T19" fmla="*/ 2 h 25"/>
                    <a:gd name="T20" fmla="*/ 29 w 33"/>
                    <a:gd name="T21" fmla="*/ 6 h 25"/>
                    <a:gd name="T22" fmla="*/ 33 w 33"/>
                    <a:gd name="T23" fmla="*/ 10 h 25"/>
                    <a:gd name="T24" fmla="*/ 33 w 33"/>
                    <a:gd name="T25" fmla="*/ 14 h 25"/>
                    <a:gd name="T26" fmla="*/ 29 w 33"/>
                    <a:gd name="T27" fmla="*/ 20 h 25"/>
                    <a:gd name="T28" fmla="*/ 20 w 33"/>
                    <a:gd name="T29" fmla="*/ 25 h 25"/>
                    <a:gd name="T30" fmla="*/ 17 w 33"/>
                    <a:gd name="T31" fmla="*/ 25 h 25"/>
                    <a:gd name="T32" fmla="*/ 18 w 33"/>
                    <a:gd name="T33" fmla="*/ 16 h 25"/>
                    <a:gd name="T34" fmla="*/ 22 w 33"/>
                    <a:gd name="T35" fmla="*/ 16 h 25"/>
                    <a:gd name="T36" fmla="*/ 24 w 33"/>
                    <a:gd name="T37" fmla="*/ 14 h 25"/>
                    <a:gd name="T38" fmla="*/ 24 w 33"/>
                    <a:gd name="T39" fmla="*/ 14 h 25"/>
                    <a:gd name="T40" fmla="*/ 24 w 33"/>
                    <a:gd name="T41" fmla="*/ 12 h 25"/>
                    <a:gd name="T42" fmla="*/ 24 w 33"/>
                    <a:gd name="T43" fmla="*/ 10 h 25"/>
                    <a:gd name="T44" fmla="*/ 22 w 33"/>
                    <a:gd name="T45" fmla="*/ 8 h 25"/>
                    <a:gd name="T46" fmla="*/ 18 w 33"/>
                    <a:gd name="T47" fmla="*/ 8 h 25"/>
                    <a:gd name="T48" fmla="*/ 15 w 33"/>
                    <a:gd name="T49" fmla="*/ 8 h 25"/>
                    <a:gd name="T50" fmla="*/ 11 w 33"/>
                    <a:gd name="T51" fmla="*/ 8 h 25"/>
                    <a:gd name="T52" fmla="*/ 9 w 33"/>
                    <a:gd name="T53" fmla="*/ 10 h 25"/>
                    <a:gd name="T54" fmla="*/ 9 w 33"/>
                    <a:gd name="T55" fmla="*/ 12 h 25"/>
                    <a:gd name="T56" fmla="*/ 9 w 33"/>
                    <a:gd name="T57" fmla="*/ 14 h 25"/>
                    <a:gd name="T58" fmla="*/ 9 w 33"/>
                    <a:gd name="T59" fmla="*/ 14 h 25"/>
                    <a:gd name="T60" fmla="*/ 11 w 33"/>
                    <a:gd name="T61" fmla="*/ 16 h 25"/>
                    <a:gd name="T62" fmla="*/ 15 w 33"/>
                    <a:gd name="T63" fmla="*/ 16 h 25"/>
                    <a:gd name="T64" fmla="*/ 17 w 33"/>
                    <a:gd name="T65" fmla="*/ 16 h 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25"/>
                    <a:gd name="T101" fmla="*/ 33 w 33"/>
                    <a:gd name="T102" fmla="*/ 25 h 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25">
                      <a:moveTo>
                        <a:pt x="17" y="25"/>
                      </a:moveTo>
                      <a:lnTo>
                        <a:pt x="13" y="25"/>
                      </a:lnTo>
                      <a:lnTo>
                        <a:pt x="9" y="25"/>
                      </a:lnTo>
                      <a:lnTo>
                        <a:pt x="8" y="23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1" y="16"/>
                      </a:lnTo>
                      <a:lnTo>
                        <a:pt x="29" y="20"/>
                      </a:lnTo>
                      <a:lnTo>
                        <a:pt x="24" y="23"/>
                      </a:lnTo>
                      <a:lnTo>
                        <a:pt x="20" y="25"/>
                      </a:lnTo>
                      <a:lnTo>
                        <a:pt x="17" y="25"/>
                      </a:lnTo>
                      <a:close/>
                      <a:moveTo>
                        <a:pt x="17" y="16"/>
                      </a:move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5" y="16"/>
                      </a:lnTo>
                      <a:lnTo>
                        <a:pt x="1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5" name="Freeform 803"/>
                <p:cNvSpPr>
                  <a:spLocks/>
                </p:cNvSpPr>
                <p:nvPr/>
              </p:nvSpPr>
              <p:spPr bwMode="auto">
                <a:xfrm>
                  <a:off x="5313" y="1898"/>
                  <a:ext cx="33" cy="22"/>
                </a:xfrm>
                <a:custGeom>
                  <a:avLst/>
                  <a:gdLst>
                    <a:gd name="T0" fmla="*/ 24 w 33"/>
                    <a:gd name="T1" fmla="*/ 20 h 22"/>
                    <a:gd name="T2" fmla="*/ 22 w 33"/>
                    <a:gd name="T3" fmla="*/ 16 h 22"/>
                    <a:gd name="T4" fmla="*/ 24 w 33"/>
                    <a:gd name="T5" fmla="*/ 14 h 22"/>
                    <a:gd name="T6" fmla="*/ 24 w 33"/>
                    <a:gd name="T7" fmla="*/ 14 h 22"/>
                    <a:gd name="T8" fmla="*/ 25 w 33"/>
                    <a:gd name="T9" fmla="*/ 12 h 22"/>
                    <a:gd name="T10" fmla="*/ 25 w 33"/>
                    <a:gd name="T11" fmla="*/ 10 h 22"/>
                    <a:gd name="T12" fmla="*/ 25 w 33"/>
                    <a:gd name="T13" fmla="*/ 10 h 22"/>
                    <a:gd name="T14" fmla="*/ 25 w 33"/>
                    <a:gd name="T15" fmla="*/ 8 h 22"/>
                    <a:gd name="T16" fmla="*/ 24 w 33"/>
                    <a:gd name="T17" fmla="*/ 8 h 22"/>
                    <a:gd name="T18" fmla="*/ 22 w 33"/>
                    <a:gd name="T19" fmla="*/ 8 h 22"/>
                    <a:gd name="T20" fmla="*/ 22 w 33"/>
                    <a:gd name="T21" fmla="*/ 8 h 22"/>
                    <a:gd name="T22" fmla="*/ 20 w 33"/>
                    <a:gd name="T23" fmla="*/ 10 h 22"/>
                    <a:gd name="T24" fmla="*/ 20 w 33"/>
                    <a:gd name="T25" fmla="*/ 14 h 22"/>
                    <a:gd name="T26" fmla="*/ 18 w 33"/>
                    <a:gd name="T27" fmla="*/ 16 h 22"/>
                    <a:gd name="T28" fmla="*/ 17 w 33"/>
                    <a:gd name="T29" fmla="*/ 18 h 22"/>
                    <a:gd name="T30" fmla="*/ 17 w 33"/>
                    <a:gd name="T31" fmla="*/ 20 h 22"/>
                    <a:gd name="T32" fmla="*/ 13 w 33"/>
                    <a:gd name="T33" fmla="*/ 20 h 22"/>
                    <a:gd name="T34" fmla="*/ 11 w 33"/>
                    <a:gd name="T35" fmla="*/ 22 h 22"/>
                    <a:gd name="T36" fmla="*/ 8 w 33"/>
                    <a:gd name="T37" fmla="*/ 22 h 22"/>
                    <a:gd name="T38" fmla="*/ 6 w 33"/>
                    <a:gd name="T39" fmla="*/ 20 h 22"/>
                    <a:gd name="T40" fmla="*/ 4 w 33"/>
                    <a:gd name="T41" fmla="*/ 20 h 22"/>
                    <a:gd name="T42" fmla="*/ 2 w 33"/>
                    <a:gd name="T43" fmla="*/ 18 h 22"/>
                    <a:gd name="T44" fmla="*/ 0 w 33"/>
                    <a:gd name="T45" fmla="*/ 16 h 22"/>
                    <a:gd name="T46" fmla="*/ 0 w 33"/>
                    <a:gd name="T47" fmla="*/ 12 h 22"/>
                    <a:gd name="T48" fmla="*/ 0 w 33"/>
                    <a:gd name="T49" fmla="*/ 8 h 22"/>
                    <a:gd name="T50" fmla="*/ 2 w 33"/>
                    <a:gd name="T51" fmla="*/ 6 h 22"/>
                    <a:gd name="T52" fmla="*/ 2 w 33"/>
                    <a:gd name="T53" fmla="*/ 4 h 22"/>
                    <a:gd name="T54" fmla="*/ 4 w 33"/>
                    <a:gd name="T55" fmla="*/ 2 h 22"/>
                    <a:gd name="T56" fmla="*/ 8 w 33"/>
                    <a:gd name="T57" fmla="*/ 2 h 22"/>
                    <a:gd name="T58" fmla="*/ 9 w 33"/>
                    <a:gd name="T59" fmla="*/ 2 h 22"/>
                    <a:gd name="T60" fmla="*/ 9 w 33"/>
                    <a:gd name="T61" fmla="*/ 8 h 22"/>
                    <a:gd name="T62" fmla="*/ 9 w 33"/>
                    <a:gd name="T63" fmla="*/ 8 h 22"/>
                    <a:gd name="T64" fmla="*/ 8 w 33"/>
                    <a:gd name="T65" fmla="*/ 10 h 22"/>
                    <a:gd name="T66" fmla="*/ 8 w 33"/>
                    <a:gd name="T67" fmla="*/ 10 h 22"/>
                    <a:gd name="T68" fmla="*/ 8 w 33"/>
                    <a:gd name="T69" fmla="*/ 12 h 22"/>
                    <a:gd name="T70" fmla="*/ 8 w 33"/>
                    <a:gd name="T71" fmla="*/ 14 h 22"/>
                    <a:gd name="T72" fmla="*/ 8 w 33"/>
                    <a:gd name="T73" fmla="*/ 14 h 22"/>
                    <a:gd name="T74" fmla="*/ 9 w 33"/>
                    <a:gd name="T75" fmla="*/ 14 h 22"/>
                    <a:gd name="T76" fmla="*/ 11 w 33"/>
                    <a:gd name="T77" fmla="*/ 14 h 22"/>
                    <a:gd name="T78" fmla="*/ 11 w 33"/>
                    <a:gd name="T79" fmla="*/ 14 h 22"/>
                    <a:gd name="T80" fmla="*/ 11 w 33"/>
                    <a:gd name="T81" fmla="*/ 12 h 22"/>
                    <a:gd name="T82" fmla="*/ 11 w 33"/>
                    <a:gd name="T83" fmla="*/ 10 h 22"/>
                    <a:gd name="T84" fmla="*/ 13 w 33"/>
                    <a:gd name="T85" fmla="*/ 8 h 22"/>
                    <a:gd name="T86" fmla="*/ 15 w 33"/>
                    <a:gd name="T87" fmla="*/ 2 h 22"/>
                    <a:gd name="T88" fmla="*/ 15 w 33"/>
                    <a:gd name="T89" fmla="*/ 2 h 22"/>
                    <a:gd name="T90" fmla="*/ 18 w 33"/>
                    <a:gd name="T91" fmla="*/ 0 h 22"/>
                    <a:gd name="T92" fmla="*/ 22 w 33"/>
                    <a:gd name="T93" fmla="*/ 0 h 22"/>
                    <a:gd name="T94" fmla="*/ 25 w 33"/>
                    <a:gd name="T95" fmla="*/ 0 h 22"/>
                    <a:gd name="T96" fmla="*/ 29 w 33"/>
                    <a:gd name="T97" fmla="*/ 2 h 22"/>
                    <a:gd name="T98" fmla="*/ 29 w 33"/>
                    <a:gd name="T99" fmla="*/ 4 h 22"/>
                    <a:gd name="T100" fmla="*/ 33 w 33"/>
                    <a:gd name="T101" fmla="*/ 6 h 22"/>
                    <a:gd name="T102" fmla="*/ 33 w 33"/>
                    <a:gd name="T103" fmla="*/ 10 h 22"/>
                    <a:gd name="T104" fmla="*/ 33 w 33"/>
                    <a:gd name="T105" fmla="*/ 16 h 22"/>
                    <a:gd name="T106" fmla="*/ 31 w 33"/>
                    <a:gd name="T107" fmla="*/ 18 h 22"/>
                    <a:gd name="T108" fmla="*/ 27 w 33"/>
                    <a:gd name="T109" fmla="*/ 20 h 22"/>
                    <a:gd name="T110" fmla="*/ 24 w 33"/>
                    <a:gd name="T111" fmla="*/ 22 h 2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3"/>
                    <a:gd name="T169" fmla="*/ 0 h 22"/>
                    <a:gd name="T170" fmla="*/ 33 w 33"/>
                    <a:gd name="T171" fmla="*/ 22 h 2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3" h="22">
                      <a:moveTo>
                        <a:pt x="24" y="22"/>
                      </a:move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4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3" y="20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3" y="6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6"/>
                      </a:lnTo>
                      <a:lnTo>
                        <a:pt x="31" y="18"/>
                      </a:lnTo>
                      <a:lnTo>
                        <a:pt x="29" y="20"/>
                      </a:lnTo>
                      <a:lnTo>
                        <a:pt x="27" y="20"/>
                      </a:lnTo>
                      <a:lnTo>
                        <a:pt x="25" y="22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6" name="Freeform 804"/>
                <p:cNvSpPr>
                  <a:spLocks noEditPoints="1"/>
                </p:cNvSpPr>
                <p:nvPr/>
              </p:nvSpPr>
              <p:spPr bwMode="auto">
                <a:xfrm>
                  <a:off x="5313" y="1853"/>
                  <a:ext cx="33" cy="22"/>
                </a:xfrm>
                <a:custGeom>
                  <a:avLst/>
                  <a:gdLst>
                    <a:gd name="T0" fmla="*/ 11 w 33"/>
                    <a:gd name="T1" fmla="*/ 16 h 22"/>
                    <a:gd name="T2" fmla="*/ 11 w 33"/>
                    <a:gd name="T3" fmla="*/ 20 h 22"/>
                    <a:gd name="T4" fmla="*/ 8 w 33"/>
                    <a:gd name="T5" fmla="*/ 22 h 22"/>
                    <a:gd name="T6" fmla="*/ 6 w 33"/>
                    <a:gd name="T7" fmla="*/ 22 h 22"/>
                    <a:gd name="T8" fmla="*/ 4 w 33"/>
                    <a:gd name="T9" fmla="*/ 20 h 22"/>
                    <a:gd name="T10" fmla="*/ 2 w 33"/>
                    <a:gd name="T11" fmla="*/ 18 h 22"/>
                    <a:gd name="T12" fmla="*/ 2 w 33"/>
                    <a:gd name="T13" fmla="*/ 18 h 22"/>
                    <a:gd name="T14" fmla="*/ 0 w 33"/>
                    <a:gd name="T15" fmla="*/ 14 h 22"/>
                    <a:gd name="T16" fmla="*/ 0 w 33"/>
                    <a:gd name="T17" fmla="*/ 14 h 22"/>
                    <a:gd name="T18" fmla="*/ 0 w 33"/>
                    <a:gd name="T19" fmla="*/ 6 h 22"/>
                    <a:gd name="T20" fmla="*/ 2 w 33"/>
                    <a:gd name="T21" fmla="*/ 4 h 22"/>
                    <a:gd name="T22" fmla="*/ 4 w 33"/>
                    <a:gd name="T23" fmla="*/ 2 h 22"/>
                    <a:gd name="T24" fmla="*/ 6 w 33"/>
                    <a:gd name="T25" fmla="*/ 2 h 22"/>
                    <a:gd name="T26" fmla="*/ 8 w 33"/>
                    <a:gd name="T27" fmla="*/ 0 h 22"/>
                    <a:gd name="T28" fmla="*/ 11 w 33"/>
                    <a:gd name="T29" fmla="*/ 0 h 22"/>
                    <a:gd name="T30" fmla="*/ 15 w 33"/>
                    <a:gd name="T31" fmla="*/ 0 h 22"/>
                    <a:gd name="T32" fmla="*/ 22 w 33"/>
                    <a:gd name="T33" fmla="*/ 0 h 22"/>
                    <a:gd name="T34" fmla="*/ 27 w 33"/>
                    <a:gd name="T35" fmla="*/ 0 h 22"/>
                    <a:gd name="T36" fmla="*/ 27 w 33"/>
                    <a:gd name="T37" fmla="*/ 0 h 22"/>
                    <a:gd name="T38" fmla="*/ 29 w 33"/>
                    <a:gd name="T39" fmla="*/ 0 h 22"/>
                    <a:gd name="T40" fmla="*/ 31 w 33"/>
                    <a:gd name="T41" fmla="*/ 0 h 22"/>
                    <a:gd name="T42" fmla="*/ 31 w 33"/>
                    <a:gd name="T43" fmla="*/ 6 h 22"/>
                    <a:gd name="T44" fmla="*/ 31 w 33"/>
                    <a:gd name="T45" fmla="*/ 8 h 22"/>
                    <a:gd name="T46" fmla="*/ 29 w 33"/>
                    <a:gd name="T47" fmla="*/ 8 h 22"/>
                    <a:gd name="T48" fmla="*/ 29 w 33"/>
                    <a:gd name="T49" fmla="*/ 8 h 22"/>
                    <a:gd name="T50" fmla="*/ 29 w 33"/>
                    <a:gd name="T51" fmla="*/ 8 h 22"/>
                    <a:gd name="T52" fmla="*/ 31 w 33"/>
                    <a:gd name="T53" fmla="*/ 10 h 22"/>
                    <a:gd name="T54" fmla="*/ 33 w 33"/>
                    <a:gd name="T55" fmla="*/ 12 h 22"/>
                    <a:gd name="T56" fmla="*/ 33 w 33"/>
                    <a:gd name="T57" fmla="*/ 16 h 22"/>
                    <a:gd name="T58" fmla="*/ 31 w 33"/>
                    <a:gd name="T59" fmla="*/ 20 h 22"/>
                    <a:gd name="T60" fmla="*/ 24 w 33"/>
                    <a:gd name="T61" fmla="*/ 22 h 22"/>
                    <a:gd name="T62" fmla="*/ 17 w 33"/>
                    <a:gd name="T63" fmla="*/ 20 h 22"/>
                    <a:gd name="T64" fmla="*/ 15 w 33"/>
                    <a:gd name="T65" fmla="*/ 16 h 22"/>
                    <a:gd name="T66" fmla="*/ 13 w 33"/>
                    <a:gd name="T67" fmla="*/ 14 h 22"/>
                    <a:gd name="T68" fmla="*/ 13 w 33"/>
                    <a:gd name="T69" fmla="*/ 10 h 22"/>
                    <a:gd name="T70" fmla="*/ 11 w 33"/>
                    <a:gd name="T71" fmla="*/ 8 h 22"/>
                    <a:gd name="T72" fmla="*/ 9 w 33"/>
                    <a:gd name="T73" fmla="*/ 8 h 22"/>
                    <a:gd name="T74" fmla="*/ 9 w 33"/>
                    <a:gd name="T75" fmla="*/ 8 h 22"/>
                    <a:gd name="T76" fmla="*/ 8 w 33"/>
                    <a:gd name="T77" fmla="*/ 8 h 22"/>
                    <a:gd name="T78" fmla="*/ 8 w 33"/>
                    <a:gd name="T79" fmla="*/ 10 h 22"/>
                    <a:gd name="T80" fmla="*/ 8 w 33"/>
                    <a:gd name="T81" fmla="*/ 12 h 22"/>
                    <a:gd name="T82" fmla="*/ 8 w 33"/>
                    <a:gd name="T83" fmla="*/ 12 h 22"/>
                    <a:gd name="T84" fmla="*/ 9 w 33"/>
                    <a:gd name="T85" fmla="*/ 14 h 22"/>
                    <a:gd name="T86" fmla="*/ 9 w 33"/>
                    <a:gd name="T87" fmla="*/ 14 h 22"/>
                    <a:gd name="T88" fmla="*/ 11 w 33"/>
                    <a:gd name="T89" fmla="*/ 14 h 22"/>
                    <a:gd name="T90" fmla="*/ 18 w 33"/>
                    <a:gd name="T91" fmla="*/ 10 h 22"/>
                    <a:gd name="T92" fmla="*/ 18 w 33"/>
                    <a:gd name="T93" fmla="*/ 10 h 22"/>
                    <a:gd name="T94" fmla="*/ 20 w 33"/>
                    <a:gd name="T95" fmla="*/ 12 h 22"/>
                    <a:gd name="T96" fmla="*/ 20 w 33"/>
                    <a:gd name="T97" fmla="*/ 14 h 22"/>
                    <a:gd name="T98" fmla="*/ 22 w 33"/>
                    <a:gd name="T99" fmla="*/ 14 h 22"/>
                    <a:gd name="T100" fmla="*/ 22 w 33"/>
                    <a:gd name="T101" fmla="*/ 16 h 22"/>
                    <a:gd name="T102" fmla="*/ 24 w 33"/>
                    <a:gd name="T103" fmla="*/ 16 h 22"/>
                    <a:gd name="T104" fmla="*/ 24 w 33"/>
                    <a:gd name="T105" fmla="*/ 14 h 22"/>
                    <a:gd name="T106" fmla="*/ 25 w 33"/>
                    <a:gd name="T107" fmla="*/ 14 h 22"/>
                    <a:gd name="T108" fmla="*/ 25 w 33"/>
                    <a:gd name="T109" fmla="*/ 12 h 22"/>
                    <a:gd name="T110" fmla="*/ 25 w 33"/>
                    <a:gd name="T111" fmla="*/ 12 h 22"/>
                    <a:gd name="T112" fmla="*/ 25 w 33"/>
                    <a:gd name="T113" fmla="*/ 10 h 22"/>
                    <a:gd name="T114" fmla="*/ 24 w 33"/>
                    <a:gd name="T115" fmla="*/ 10 h 22"/>
                    <a:gd name="T116" fmla="*/ 22 w 33"/>
                    <a:gd name="T117" fmla="*/ 8 h 22"/>
                    <a:gd name="T118" fmla="*/ 20 w 33"/>
                    <a:gd name="T119" fmla="*/ 8 h 22"/>
                    <a:gd name="T120" fmla="*/ 18 w 33"/>
                    <a:gd name="T121" fmla="*/ 8 h 22"/>
                    <a:gd name="T122" fmla="*/ 17 w 33"/>
                    <a:gd name="T123" fmla="*/ 8 h 2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"/>
                    <a:gd name="T187" fmla="*/ 0 h 22"/>
                    <a:gd name="T188" fmla="*/ 33 w 33"/>
                    <a:gd name="T189" fmla="*/ 22 h 2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" h="22">
                      <a:moveTo>
                        <a:pt x="11" y="14"/>
                      </a:move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1" y="20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3" y="18"/>
                      </a:lnTo>
                      <a:lnTo>
                        <a:pt x="31" y="20"/>
                      </a:lnTo>
                      <a:lnTo>
                        <a:pt x="29" y="22"/>
                      </a:lnTo>
                      <a:lnTo>
                        <a:pt x="24" y="22"/>
                      </a:lnTo>
                      <a:lnTo>
                        <a:pt x="18" y="22"/>
                      </a:lnTo>
                      <a:lnTo>
                        <a:pt x="17" y="20"/>
                      </a:lnTo>
                      <a:lnTo>
                        <a:pt x="15" y="18"/>
                      </a:lnTo>
                      <a:lnTo>
                        <a:pt x="15" y="16"/>
                      </a:lnTo>
                      <a:lnTo>
                        <a:pt x="13" y="14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1" y="14"/>
                      </a:lnTo>
                      <a:close/>
                      <a:moveTo>
                        <a:pt x="17" y="8"/>
                      </a:moveTo>
                      <a:lnTo>
                        <a:pt x="18" y="10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7" name="Freeform 805"/>
                <p:cNvSpPr>
                  <a:spLocks/>
                </p:cNvSpPr>
                <p:nvPr/>
              </p:nvSpPr>
              <p:spPr bwMode="auto">
                <a:xfrm>
                  <a:off x="5313" y="1806"/>
                  <a:ext cx="31" cy="22"/>
                </a:xfrm>
                <a:custGeom>
                  <a:avLst/>
                  <a:gdLst>
                    <a:gd name="T0" fmla="*/ 0 w 31"/>
                    <a:gd name="T1" fmla="*/ 22 h 22"/>
                    <a:gd name="T2" fmla="*/ 0 w 31"/>
                    <a:gd name="T3" fmla="*/ 20 h 22"/>
                    <a:gd name="T4" fmla="*/ 0 w 31"/>
                    <a:gd name="T5" fmla="*/ 18 h 22"/>
                    <a:gd name="T6" fmla="*/ 0 w 31"/>
                    <a:gd name="T7" fmla="*/ 16 h 22"/>
                    <a:gd name="T8" fmla="*/ 0 w 31"/>
                    <a:gd name="T9" fmla="*/ 14 h 22"/>
                    <a:gd name="T10" fmla="*/ 6 w 31"/>
                    <a:gd name="T11" fmla="*/ 14 h 22"/>
                    <a:gd name="T12" fmla="*/ 4 w 31"/>
                    <a:gd name="T13" fmla="*/ 12 h 22"/>
                    <a:gd name="T14" fmla="*/ 4 w 31"/>
                    <a:gd name="T15" fmla="*/ 12 h 22"/>
                    <a:gd name="T16" fmla="*/ 2 w 31"/>
                    <a:gd name="T17" fmla="*/ 12 h 22"/>
                    <a:gd name="T18" fmla="*/ 2 w 31"/>
                    <a:gd name="T19" fmla="*/ 10 h 22"/>
                    <a:gd name="T20" fmla="*/ 0 w 31"/>
                    <a:gd name="T21" fmla="*/ 10 h 22"/>
                    <a:gd name="T22" fmla="*/ 0 w 31"/>
                    <a:gd name="T23" fmla="*/ 8 h 22"/>
                    <a:gd name="T24" fmla="*/ 0 w 31"/>
                    <a:gd name="T25" fmla="*/ 6 h 22"/>
                    <a:gd name="T26" fmla="*/ 0 w 31"/>
                    <a:gd name="T27" fmla="*/ 4 h 22"/>
                    <a:gd name="T28" fmla="*/ 2 w 31"/>
                    <a:gd name="T29" fmla="*/ 4 h 22"/>
                    <a:gd name="T30" fmla="*/ 2 w 31"/>
                    <a:gd name="T31" fmla="*/ 2 h 22"/>
                    <a:gd name="T32" fmla="*/ 4 w 31"/>
                    <a:gd name="T33" fmla="*/ 2 h 22"/>
                    <a:gd name="T34" fmla="*/ 6 w 31"/>
                    <a:gd name="T35" fmla="*/ 0 h 22"/>
                    <a:gd name="T36" fmla="*/ 8 w 31"/>
                    <a:gd name="T37" fmla="*/ 0 h 22"/>
                    <a:gd name="T38" fmla="*/ 9 w 31"/>
                    <a:gd name="T39" fmla="*/ 0 h 22"/>
                    <a:gd name="T40" fmla="*/ 13 w 31"/>
                    <a:gd name="T41" fmla="*/ 0 h 22"/>
                    <a:gd name="T42" fmla="*/ 17 w 31"/>
                    <a:gd name="T43" fmla="*/ 0 h 22"/>
                    <a:gd name="T44" fmla="*/ 22 w 31"/>
                    <a:gd name="T45" fmla="*/ 0 h 22"/>
                    <a:gd name="T46" fmla="*/ 27 w 31"/>
                    <a:gd name="T47" fmla="*/ 0 h 22"/>
                    <a:gd name="T48" fmla="*/ 31 w 31"/>
                    <a:gd name="T49" fmla="*/ 0 h 22"/>
                    <a:gd name="T50" fmla="*/ 31 w 31"/>
                    <a:gd name="T51" fmla="*/ 4 h 22"/>
                    <a:gd name="T52" fmla="*/ 31 w 31"/>
                    <a:gd name="T53" fmla="*/ 6 h 22"/>
                    <a:gd name="T54" fmla="*/ 31 w 31"/>
                    <a:gd name="T55" fmla="*/ 8 h 22"/>
                    <a:gd name="T56" fmla="*/ 15 w 31"/>
                    <a:gd name="T57" fmla="*/ 8 h 22"/>
                    <a:gd name="T58" fmla="*/ 13 w 31"/>
                    <a:gd name="T59" fmla="*/ 8 h 22"/>
                    <a:gd name="T60" fmla="*/ 11 w 31"/>
                    <a:gd name="T61" fmla="*/ 8 h 22"/>
                    <a:gd name="T62" fmla="*/ 11 w 31"/>
                    <a:gd name="T63" fmla="*/ 8 h 22"/>
                    <a:gd name="T64" fmla="*/ 9 w 31"/>
                    <a:gd name="T65" fmla="*/ 8 h 22"/>
                    <a:gd name="T66" fmla="*/ 9 w 31"/>
                    <a:gd name="T67" fmla="*/ 10 h 22"/>
                    <a:gd name="T68" fmla="*/ 9 w 31"/>
                    <a:gd name="T69" fmla="*/ 10 h 22"/>
                    <a:gd name="T70" fmla="*/ 9 w 31"/>
                    <a:gd name="T71" fmla="*/ 10 h 22"/>
                    <a:gd name="T72" fmla="*/ 9 w 31"/>
                    <a:gd name="T73" fmla="*/ 12 h 22"/>
                    <a:gd name="T74" fmla="*/ 9 w 31"/>
                    <a:gd name="T75" fmla="*/ 12 h 22"/>
                    <a:gd name="T76" fmla="*/ 9 w 31"/>
                    <a:gd name="T77" fmla="*/ 12 h 22"/>
                    <a:gd name="T78" fmla="*/ 11 w 31"/>
                    <a:gd name="T79" fmla="*/ 12 h 22"/>
                    <a:gd name="T80" fmla="*/ 13 w 31"/>
                    <a:gd name="T81" fmla="*/ 14 h 22"/>
                    <a:gd name="T82" fmla="*/ 15 w 31"/>
                    <a:gd name="T83" fmla="*/ 14 h 22"/>
                    <a:gd name="T84" fmla="*/ 17 w 31"/>
                    <a:gd name="T85" fmla="*/ 14 h 22"/>
                    <a:gd name="T86" fmla="*/ 24 w 31"/>
                    <a:gd name="T87" fmla="*/ 14 h 22"/>
                    <a:gd name="T88" fmla="*/ 27 w 31"/>
                    <a:gd name="T89" fmla="*/ 14 h 22"/>
                    <a:gd name="T90" fmla="*/ 31 w 31"/>
                    <a:gd name="T91" fmla="*/ 14 h 22"/>
                    <a:gd name="T92" fmla="*/ 31 w 31"/>
                    <a:gd name="T93" fmla="*/ 18 h 22"/>
                    <a:gd name="T94" fmla="*/ 31 w 31"/>
                    <a:gd name="T95" fmla="*/ 20 h 22"/>
                    <a:gd name="T96" fmla="*/ 31 w 31"/>
                    <a:gd name="T97" fmla="*/ 22 h 22"/>
                    <a:gd name="T98" fmla="*/ 24 w 31"/>
                    <a:gd name="T99" fmla="*/ 22 h 22"/>
                    <a:gd name="T100" fmla="*/ 17 w 31"/>
                    <a:gd name="T101" fmla="*/ 22 h 22"/>
                    <a:gd name="T102" fmla="*/ 0 w 31"/>
                    <a:gd name="T103" fmla="*/ 22 h 2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1"/>
                    <a:gd name="T157" fmla="*/ 0 h 22"/>
                    <a:gd name="T158" fmla="*/ 31 w 31"/>
                    <a:gd name="T159" fmla="*/ 22 h 2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1" h="22">
                      <a:moveTo>
                        <a:pt x="0" y="22"/>
                      </a:move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24" y="14"/>
                      </a:lnTo>
                      <a:lnTo>
                        <a:pt x="27" y="14"/>
                      </a:lnTo>
                      <a:lnTo>
                        <a:pt x="31" y="14"/>
                      </a:lnTo>
                      <a:lnTo>
                        <a:pt x="31" y="18"/>
                      </a:lnTo>
                      <a:lnTo>
                        <a:pt x="31" y="20"/>
                      </a:lnTo>
                      <a:lnTo>
                        <a:pt x="31" y="22"/>
                      </a:lnTo>
                      <a:lnTo>
                        <a:pt x="24" y="22"/>
                      </a:lnTo>
                      <a:lnTo>
                        <a:pt x="17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8" name="Freeform 806"/>
                <p:cNvSpPr>
                  <a:spLocks noEditPoints="1"/>
                </p:cNvSpPr>
                <p:nvPr/>
              </p:nvSpPr>
              <p:spPr bwMode="auto">
                <a:xfrm>
                  <a:off x="5313" y="1757"/>
                  <a:ext cx="33" cy="24"/>
                </a:xfrm>
                <a:custGeom>
                  <a:avLst/>
                  <a:gdLst>
                    <a:gd name="T0" fmla="*/ 20 w 33"/>
                    <a:gd name="T1" fmla="*/ 4 h 24"/>
                    <a:gd name="T2" fmla="*/ 20 w 33"/>
                    <a:gd name="T3" fmla="*/ 12 h 24"/>
                    <a:gd name="T4" fmla="*/ 22 w 33"/>
                    <a:gd name="T5" fmla="*/ 16 h 24"/>
                    <a:gd name="T6" fmla="*/ 22 w 33"/>
                    <a:gd name="T7" fmla="*/ 16 h 24"/>
                    <a:gd name="T8" fmla="*/ 25 w 33"/>
                    <a:gd name="T9" fmla="*/ 14 h 24"/>
                    <a:gd name="T10" fmla="*/ 25 w 33"/>
                    <a:gd name="T11" fmla="*/ 14 h 24"/>
                    <a:gd name="T12" fmla="*/ 25 w 33"/>
                    <a:gd name="T13" fmla="*/ 12 h 24"/>
                    <a:gd name="T14" fmla="*/ 25 w 33"/>
                    <a:gd name="T15" fmla="*/ 10 h 24"/>
                    <a:gd name="T16" fmla="*/ 24 w 33"/>
                    <a:gd name="T17" fmla="*/ 10 h 24"/>
                    <a:gd name="T18" fmla="*/ 24 w 33"/>
                    <a:gd name="T19" fmla="*/ 8 h 24"/>
                    <a:gd name="T20" fmla="*/ 24 w 33"/>
                    <a:gd name="T21" fmla="*/ 6 h 24"/>
                    <a:gd name="T22" fmla="*/ 24 w 33"/>
                    <a:gd name="T23" fmla="*/ 2 h 24"/>
                    <a:gd name="T24" fmla="*/ 25 w 33"/>
                    <a:gd name="T25" fmla="*/ 2 h 24"/>
                    <a:gd name="T26" fmla="*/ 29 w 33"/>
                    <a:gd name="T27" fmla="*/ 4 h 24"/>
                    <a:gd name="T28" fmla="*/ 31 w 33"/>
                    <a:gd name="T29" fmla="*/ 6 h 24"/>
                    <a:gd name="T30" fmla="*/ 33 w 33"/>
                    <a:gd name="T31" fmla="*/ 10 h 24"/>
                    <a:gd name="T32" fmla="*/ 33 w 33"/>
                    <a:gd name="T33" fmla="*/ 16 h 24"/>
                    <a:gd name="T34" fmla="*/ 31 w 33"/>
                    <a:gd name="T35" fmla="*/ 18 h 24"/>
                    <a:gd name="T36" fmla="*/ 27 w 33"/>
                    <a:gd name="T37" fmla="*/ 22 h 24"/>
                    <a:gd name="T38" fmla="*/ 24 w 33"/>
                    <a:gd name="T39" fmla="*/ 24 h 24"/>
                    <a:gd name="T40" fmla="*/ 18 w 33"/>
                    <a:gd name="T41" fmla="*/ 24 h 24"/>
                    <a:gd name="T42" fmla="*/ 13 w 33"/>
                    <a:gd name="T43" fmla="*/ 24 h 24"/>
                    <a:gd name="T44" fmla="*/ 8 w 33"/>
                    <a:gd name="T45" fmla="*/ 22 h 24"/>
                    <a:gd name="T46" fmla="*/ 4 w 33"/>
                    <a:gd name="T47" fmla="*/ 18 h 24"/>
                    <a:gd name="T48" fmla="*/ 0 w 33"/>
                    <a:gd name="T49" fmla="*/ 14 h 24"/>
                    <a:gd name="T50" fmla="*/ 0 w 33"/>
                    <a:gd name="T51" fmla="*/ 10 h 24"/>
                    <a:gd name="T52" fmla="*/ 0 w 33"/>
                    <a:gd name="T53" fmla="*/ 6 h 24"/>
                    <a:gd name="T54" fmla="*/ 6 w 33"/>
                    <a:gd name="T55" fmla="*/ 4 h 24"/>
                    <a:gd name="T56" fmla="*/ 8 w 33"/>
                    <a:gd name="T57" fmla="*/ 2 h 24"/>
                    <a:gd name="T58" fmla="*/ 13 w 33"/>
                    <a:gd name="T59" fmla="*/ 0 h 24"/>
                    <a:gd name="T60" fmla="*/ 18 w 33"/>
                    <a:gd name="T61" fmla="*/ 0 h 24"/>
                    <a:gd name="T62" fmla="*/ 20 w 33"/>
                    <a:gd name="T63" fmla="*/ 0 h 24"/>
                    <a:gd name="T64" fmla="*/ 13 w 33"/>
                    <a:gd name="T65" fmla="*/ 8 h 24"/>
                    <a:gd name="T66" fmla="*/ 9 w 33"/>
                    <a:gd name="T67" fmla="*/ 8 h 24"/>
                    <a:gd name="T68" fmla="*/ 8 w 33"/>
                    <a:gd name="T69" fmla="*/ 10 h 24"/>
                    <a:gd name="T70" fmla="*/ 8 w 33"/>
                    <a:gd name="T71" fmla="*/ 10 h 24"/>
                    <a:gd name="T72" fmla="*/ 8 w 33"/>
                    <a:gd name="T73" fmla="*/ 14 h 24"/>
                    <a:gd name="T74" fmla="*/ 8 w 33"/>
                    <a:gd name="T75" fmla="*/ 14 h 24"/>
                    <a:gd name="T76" fmla="*/ 11 w 33"/>
                    <a:gd name="T77" fmla="*/ 16 h 24"/>
                    <a:gd name="T78" fmla="*/ 11 w 33"/>
                    <a:gd name="T79" fmla="*/ 16 h 24"/>
                    <a:gd name="T80" fmla="*/ 13 w 33"/>
                    <a:gd name="T81" fmla="*/ 14 h 24"/>
                    <a:gd name="T82" fmla="*/ 13 w 33"/>
                    <a:gd name="T83" fmla="*/ 10 h 24"/>
                    <a:gd name="T84" fmla="*/ 13 w 33"/>
                    <a:gd name="T85" fmla="*/ 8 h 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3"/>
                    <a:gd name="T130" fmla="*/ 0 h 24"/>
                    <a:gd name="T131" fmla="*/ 33 w 33"/>
                    <a:gd name="T132" fmla="*/ 24 h 2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3" h="24">
                      <a:moveTo>
                        <a:pt x="20" y="0"/>
                      </a:moveTo>
                      <a:lnTo>
                        <a:pt x="20" y="4"/>
                      </a:lnTo>
                      <a:lnTo>
                        <a:pt x="20" y="8"/>
                      </a:lnTo>
                      <a:lnTo>
                        <a:pt x="20" y="12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4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8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6"/>
                      </a:lnTo>
                      <a:lnTo>
                        <a:pt x="31" y="18"/>
                      </a:lnTo>
                      <a:lnTo>
                        <a:pt x="29" y="20"/>
                      </a:lnTo>
                      <a:lnTo>
                        <a:pt x="27" y="22"/>
                      </a:lnTo>
                      <a:lnTo>
                        <a:pt x="25" y="22"/>
                      </a:lnTo>
                      <a:lnTo>
                        <a:pt x="24" y="24"/>
                      </a:lnTo>
                      <a:lnTo>
                        <a:pt x="22" y="24"/>
                      </a:lnTo>
                      <a:lnTo>
                        <a:pt x="18" y="24"/>
                      </a:lnTo>
                      <a:lnTo>
                        <a:pt x="17" y="24"/>
                      </a:lnTo>
                      <a:lnTo>
                        <a:pt x="13" y="24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8"/>
                      </a:move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9" name="Freeform 807"/>
                <p:cNvSpPr>
                  <a:spLocks/>
                </p:cNvSpPr>
                <p:nvPr/>
              </p:nvSpPr>
              <p:spPr bwMode="auto">
                <a:xfrm>
                  <a:off x="5046" y="2002"/>
                  <a:ext cx="51" cy="31"/>
                </a:xfrm>
                <a:custGeom>
                  <a:avLst/>
                  <a:gdLst>
                    <a:gd name="T0" fmla="*/ 0 w 51"/>
                    <a:gd name="T1" fmla="*/ 31 h 31"/>
                    <a:gd name="T2" fmla="*/ 0 w 51"/>
                    <a:gd name="T3" fmla="*/ 29 h 31"/>
                    <a:gd name="T4" fmla="*/ 0 w 51"/>
                    <a:gd name="T5" fmla="*/ 27 h 31"/>
                    <a:gd name="T6" fmla="*/ 0 w 51"/>
                    <a:gd name="T7" fmla="*/ 23 h 31"/>
                    <a:gd name="T8" fmla="*/ 0 w 51"/>
                    <a:gd name="T9" fmla="*/ 21 h 31"/>
                    <a:gd name="T10" fmla="*/ 3 w 51"/>
                    <a:gd name="T11" fmla="*/ 21 h 31"/>
                    <a:gd name="T12" fmla="*/ 9 w 51"/>
                    <a:gd name="T13" fmla="*/ 21 h 31"/>
                    <a:gd name="T14" fmla="*/ 14 w 51"/>
                    <a:gd name="T15" fmla="*/ 21 h 31"/>
                    <a:gd name="T16" fmla="*/ 18 w 51"/>
                    <a:gd name="T17" fmla="*/ 21 h 31"/>
                    <a:gd name="T18" fmla="*/ 18 w 51"/>
                    <a:gd name="T19" fmla="*/ 19 h 31"/>
                    <a:gd name="T20" fmla="*/ 18 w 51"/>
                    <a:gd name="T21" fmla="*/ 17 h 31"/>
                    <a:gd name="T22" fmla="*/ 18 w 51"/>
                    <a:gd name="T23" fmla="*/ 11 h 31"/>
                    <a:gd name="T24" fmla="*/ 14 w 51"/>
                    <a:gd name="T25" fmla="*/ 11 h 31"/>
                    <a:gd name="T26" fmla="*/ 9 w 51"/>
                    <a:gd name="T27" fmla="*/ 11 h 31"/>
                    <a:gd name="T28" fmla="*/ 3 w 51"/>
                    <a:gd name="T29" fmla="*/ 11 h 31"/>
                    <a:gd name="T30" fmla="*/ 0 w 51"/>
                    <a:gd name="T31" fmla="*/ 11 h 31"/>
                    <a:gd name="T32" fmla="*/ 0 w 51"/>
                    <a:gd name="T33" fmla="*/ 9 h 31"/>
                    <a:gd name="T34" fmla="*/ 0 w 51"/>
                    <a:gd name="T35" fmla="*/ 7 h 31"/>
                    <a:gd name="T36" fmla="*/ 0 w 51"/>
                    <a:gd name="T37" fmla="*/ 2 h 31"/>
                    <a:gd name="T38" fmla="*/ 0 w 51"/>
                    <a:gd name="T39" fmla="*/ 0 h 31"/>
                    <a:gd name="T40" fmla="*/ 12 w 51"/>
                    <a:gd name="T41" fmla="*/ 0 h 31"/>
                    <a:gd name="T42" fmla="*/ 26 w 51"/>
                    <a:gd name="T43" fmla="*/ 0 h 31"/>
                    <a:gd name="T44" fmla="*/ 39 w 51"/>
                    <a:gd name="T45" fmla="*/ 0 h 31"/>
                    <a:gd name="T46" fmla="*/ 51 w 51"/>
                    <a:gd name="T47" fmla="*/ 0 h 31"/>
                    <a:gd name="T48" fmla="*/ 51 w 51"/>
                    <a:gd name="T49" fmla="*/ 2 h 31"/>
                    <a:gd name="T50" fmla="*/ 51 w 51"/>
                    <a:gd name="T51" fmla="*/ 7 h 31"/>
                    <a:gd name="T52" fmla="*/ 51 w 51"/>
                    <a:gd name="T53" fmla="*/ 9 h 31"/>
                    <a:gd name="T54" fmla="*/ 51 w 51"/>
                    <a:gd name="T55" fmla="*/ 11 h 31"/>
                    <a:gd name="T56" fmla="*/ 30 w 51"/>
                    <a:gd name="T57" fmla="*/ 11 h 31"/>
                    <a:gd name="T58" fmla="*/ 30 w 51"/>
                    <a:gd name="T59" fmla="*/ 17 h 31"/>
                    <a:gd name="T60" fmla="*/ 30 w 51"/>
                    <a:gd name="T61" fmla="*/ 19 h 31"/>
                    <a:gd name="T62" fmla="*/ 30 w 51"/>
                    <a:gd name="T63" fmla="*/ 21 h 31"/>
                    <a:gd name="T64" fmla="*/ 51 w 51"/>
                    <a:gd name="T65" fmla="*/ 21 h 31"/>
                    <a:gd name="T66" fmla="*/ 51 w 51"/>
                    <a:gd name="T67" fmla="*/ 23 h 31"/>
                    <a:gd name="T68" fmla="*/ 51 w 51"/>
                    <a:gd name="T69" fmla="*/ 27 h 31"/>
                    <a:gd name="T70" fmla="*/ 51 w 51"/>
                    <a:gd name="T71" fmla="*/ 29 h 31"/>
                    <a:gd name="T72" fmla="*/ 51 w 51"/>
                    <a:gd name="T73" fmla="*/ 31 h 31"/>
                    <a:gd name="T74" fmla="*/ 39 w 51"/>
                    <a:gd name="T75" fmla="*/ 31 h 31"/>
                    <a:gd name="T76" fmla="*/ 26 w 51"/>
                    <a:gd name="T77" fmla="*/ 31 h 31"/>
                    <a:gd name="T78" fmla="*/ 12 w 51"/>
                    <a:gd name="T79" fmla="*/ 31 h 31"/>
                    <a:gd name="T80" fmla="*/ 0 w 51"/>
                    <a:gd name="T81" fmla="*/ 31 h 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1"/>
                    <a:gd name="T124" fmla="*/ 0 h 31"/>
                    <a:gd name="T125" fmla="*/ 51 w 51"/>
                    <a:gd name="T126" fmla="*/ 31 h 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1" h="31">
                      <a:moveTo>
                        <a:pt x="0" y="31"/>
                      </a:move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3" y="21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8" y="17"/>
                      </a:lnTo>
                      <a:lnTo>
                        <a:pt x="18" y="11"/>
                      </a:lnTo>
                      <a:lnTo>
                        <a:pt x="14" y="11"/>
                      </a:lnTo>
                      <a:lnTo>
                        <a:pt x="9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6" y="0"/>
                      </a:lnTo>
                      <a:lnTo>
                        <a:pt x="39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1" y="7"/>
                      </a:lnTo>
                      <a:lnTo>
                        <a:pt x="51" y="9"/>
                      </a:lnTo>
                      <a:lnTo>
                        <a:pt x="51" y="11"/>
                      </a:lnTo>
                      <a:lnTo>
                        <a:pt x="30" y="11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51" y="21"/>
                      </a:lnTo>
                      <a:lnTo>
                        <a:pt x="51" y="23"/>
                      </a:lnTo>
                      <a:lnTo>
                        <a:pt x="51" y="27"/>
                      </a:lnTo>
                      <a:lnTo>
                        <a:pt x="51" y="29"/>
                      </a:lnTo>
                      <a:lnTo>
                        <a:pt x="51" y="31"/>
                      </a:lnTo>
                      <a:lnTo>
                        <a:pt x="39" y="31"/>
                      </a:lnTo>
                      <a:lnTo>
                        <a:pt x="26" y="31"/>
                      </a:lnTo>
                      <a:lnTo>
                        <a:pt x="12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0" name="Freeform 808"/>
                <p:cNvSpPr>
                  <a:spLocks noEditPoints="1"/>
                </p:cNvSpPr>
                <p:nvPr/>
              </p:nvSpPr>
              <p:spPr bwMode="auto">
                <a:xfrm>
                  <a:off x="5058" y="1945"/>
                  <a:ext cx="41" cy="27"/>
                </a:xfrm>
                <a:custGeom>
                  <a:avLst/>
                  <a:gdLst>
                    <a:gd name="T0" fmla="*/ 25 w 41"/>
                    <a:gd name="T1" fmla="*/ 4 h 27"/>
                    <a:gd name="T2" fmla="*/ 25 w 41"/>
                    <a:gd name="T3" fmla="*/ 12 h 27"/>
                    <a:gd name="T4" fmla="*/ 31 w 41"/>
                    <a:gd name="T5" fmla="*/ 16 h 27"/>
                    <a:gd name="T6" fmla="*/ 32 w 41"/>
                    <a:gd name="T7" fmla="*/ 14 h 27"/>
                    <a:gd name="T8" fmla="*/ 32 w 41"/>
                    <a:gd name="T9" fmla="*/ 12 h 27"/>
                    <a:gd name="T10" fmla="*/ 32 w 41"/>
                    <a:gd name="T11" fmla="*/ 12 h 27"/>
                    <a:gd name="T12" fmla="*/ 31 w 41"/>
                    <a:gd name="T13" fmla="*/ 10 h 27"/>
                    <a:gd name="T14" fmla="*/ 31 w 41"/>
                    <a:gd name="T15" fmla="*/ 10 h 27"/>
                    <a:gd name="T16" fmla="*/ 29 w 41"/>
                    <a:gd name="T17" fmla="*/ 8 h 27"/>
                    <a:gd name="T18" fmla="*/ 31 w 41"/>
                    <a:gd name="T19" fmla="*/ 4 h 27"/>
                    <a:gd name="T20" fmla="*/ 31 w 41"/>
                    <a:gd name="T21" fmla="*/ 0 h 27"/>
                    <a:gd name="T22" fmla="*/ 34 w 41"/>
                    <a:gd name="T23" fmla="*/ 2 h 27"/>
                    <a:gd name="T24" fmla="*/ 38 w 41"/>
                    <a:gd name="T25" fmla="*/ 4 h 27"/>
                    <a:gd name="T26" fmla="*/ 39 w 41"/>
                    <a:gd name="T27" fmla="*/ 8 h 27"/>
                    <a:gd name="T28" fmla="*/ 41 w 41"/>
                    <a:gd name="T29" fmla="*/ 12 h 27"/>
                    <a:gd name="T30" fmla="*/ 41 w 41"/>
                    <a:gd name="T31" fmla="*/ 16 h 27"/>
                    <a:gd name="T32" fmla="*/ 39 w 41"/>
                    <a:gd name="T33" fmla="*/ 21 h 27"/>
                    <a:gd name="T34" fmla="*/ 36 w 41"/>
                    <a:gd name="T35" fmla="*/ 23 h 27"/>
                    <a:gd name="T36" fmla="*/ 32 w 41"/>
                    <a:gd name="T37" fmla="*/ 25 h 27"/>
                    <a:gd name="T38" fmla="*/ 27 w 41"/>
                    <a:gd name="T39" fmla="*/ 27 h 27"/>
                    <a:gd name="T40" fmla="*/ 22 w 41"/>
                    <a:gd name="T41" fmla="*/ 27 h 27"/>
                    <a:gd name="T42" fmla="*/ 13 w 41"/>
                    <a:gd name="T43" fmla="*/ 25 h 27"/>
                    <a:gd name="T44" fmla="*/ 7 w 41"/>
                    <a:gd name="T45" fmla="*/ 23 h 27"/>
                    <a:gd name="T46" fmla="*/ 2 w 41"/>
                    <a:gd name="T47" fmla="*/ 18 h 27"/>
                    <a:gd name="T48" fmla="*/ 0 w 41"/>
                    <a:gd name="T49" fmla="*/ 12 h 27"/>
                    <a:gd name="T50" fmla="*/ 2 w 41"/>
                    <a:gd name="T51" fmla="*/ 8 h 27"/>
                    <a:gd name="T52" fmla="*/ 4 w 41"/>
                    <a:gd name="T53" fmla="*/ 6 h 27"/>
                    <a:gd name="T54" fmla="*/ 9 w 41"/>
                    <a:gd name="T55" fmla="*/ 2 h 27"/>
                    <a:gd name="T56" fmla="*/ 16 w 41"/>
                    <a:gd name="T57" fmla="*/ 0 h 27"/>
                    <a:gd name="T58" fmla="*/ 23 w 41"/>
                    <a:gd name="T59" fmla="*/ 0 h 27"/>
                    <a:gd name="T60" fmla="*/ 23 w 41"/>
                    <a:gd name="T61" fmla="*/ 0 h 27"/>
                    <a:gd name="T62" fmla="*/ 25 w 41"/>
                    <a:gd name="T63" fmla="*/ 0 h 27"/>
                    <a:gd name="T64" fmla="*/ 16 w 41"/>
                    <a:gd name="T65" fmla="*/ 8 h 27"/>
                    <a:gd name="T66" fmla="*/ 13 w 41"/>
                    <a:gd name="T67" fmla="*/ 8 h 27"/>
                    <a:gd name="T68" fmla="*/ 11 w 41"/>
                    <a:gd name="T69" fmla="*/ 10 h 27"/>
                    <a:gd name="T70" fmla="*/ 9 w 41"/>
                    <a:gd name="T71" fmla="*/ 12 h 27"/>
                    <a:gd name="T72" fmla="*/ 9 w 41"/>
                    <a:gd name="T73" fmla="*/ 14 h 27"/>
                    <a:gd name="T74" fmla="*/ 11 w 41"/>
                    <a:gd name="T75" fmla="*/ 14 h 27"/>
                    <a:gd name="T76" fmla="*/ 13 w 41"/>
                    <a:gd name="T77" fmla="*/ 16 h 27"/>
                    <a:gd name="T78" fmla="*/ 16 w 41"/>
                    <a:gd name="T79" fmla="*/ 16 h 27"/>
                    <a:gd name="T80" fmla="*/ 18 w 41"/>
                    <a:gd name="T81" fmla="*/ 14 h 27"/>
                    <a:gd name="T82" fmla="*/ 18 w 41"/>
                    <a:gd name="T83" fmla="*/ 10 h 27"/>
                    <a:gd name="T84" fmla="*/ 18 w 41"/>
                    <a:gd name="T85" fmla="*/ 8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7"/>
                    <a:gd name="T131" fmla="*/ 41 w 41"/>
                    <a:gd name="T132" fmla="*/ 27 h 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7">
                      <a:moveTo>
                        <a:pt x="25" y="0"/>
                      </a:move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5" y="12"/>
                      </a:lnTo>
                      <a:lnTo>
                        <a:pt x="25" y="16"/>
                      </a:lnTo>
                      <a:lnTo>
                        <a:pt x="31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8"/>
                      </a:lnTo>
                      <a:lnTo>
                        <a:pt x="39" y="21"/>
                      </a:lnTo>
                      <a:lnTo>
                        <a:pt x="38" y="23"/>
                      </a:lnTo>
                      <a:lnTo>
                        <a:pt x="36" y="23"/>
                      </a:lnTo>
                      <a:lnTo>
                        <a:pt x="34" y="23"/>
                      </a:lnTo>
                      <a:lnTo>
                        <a:pt x="32" y="25"/>
                      </a:lnTo>
                      <a:lnTo>
                        <a:pt x="31" y="25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2" y="27"/>
                      </a:lnTo>
                      <a:lnTo>
                        <a:pt x="16" y="27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4" y="21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close/>
                      <a:moveTo>
                        <a:pt x="18" y="8"/>
                      </a:move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1" name="Freeform 809"/>
                <p:cNvSpPr>
                  <a:spLocks/>
                </p:cNvSpPr>
                <p:nvPr/>
              </p:nvSpPr>
              <p:spPr bwMode="auto">
                <a:xfrm>
                  <a:off x="5060" y="1894"/>
                  <a:ext cx="37" cy="29"/>
                </a:xfrm>
                <a:custGeom>
                  <a:avLst/>
                  <a:gdLst>
                    <a:gd name="T0" fmla="*/ 0 w 37"/>
                    <a:gd name="T1" fmla="*/ 29 h 29"/>
                    <a:gd name="T2" fmla="*/ 0 w 37"/>
                    <a:gd name="T3" fmla="*/ 26 h 29"/>
                    <a:gd name="T4" fmla="*/ 0 w 37"/>
                    <a:gd name="T5" fmla="*/ 24 h 29"/>
                    <a:gd name="T6" fmla="*/ 0 w 37"/>
                    <a:gd name="T7" fmla="*/ 20 h 29"/>
                    <a:gd name="T8" fmla="*/ 0 w 37"/>
                    <a:gd name="T9" fmla="*/ 18 h 29"/>
                    <a:gd name="T10" fmla="*/ 4 w 37"/>
                    <a:gd name="T11" fmla="*/ 16 h 29"/>
                    <a:gd name="T12" fmla="*/ 5 w 37"/>
                    <a:gd name="T13" fmla="*/ 16 h 29"/>
                    <a:gd name="T14" fmla="*/ 9 w 37"/>
                    <a:gd name="T15" fmla="*/ 16 h 29"/>
                    <a:gd name="T16" fmla="*/ 11 w 37"/>
                    <a:gd name="T17" fmla="*/ 14 h 29"/>
                    <a:gd name="T18" fmla="*/ 9 w 37"/>
                    <a:gd name="T19" fmla="*/ 14 h 29"/>
                    <a:gd name="T20" fmla="*/ 5 w 37"/>
                    <a:gd name="T21" fmla="*/ 12 h 29"/>
                    <a:gd name="T22" fmla="*/ 0 w 37"/>
                    <a:gd name="T23" fmla="*/ 10 h 29"/>
                    <a:gd name="T24" fmla="*/ 0 w 37"/>
                    <a:gd name="T25" fmla="*/ 8 h 29"/>
                    <a:gd name="T26" fmla="*/ 0 w 37"/>
                    <a:gd name="T27" fmla="*/ 6 h 29"/>
                    <a:gd name="T28" fmla="*/ 0 w 37"/>
                    <a:gd name="T29" fmla="*/ 0 h 29"/>
                    <a:gd name="T30" fmla="*/ 4 w 37"/>
                    <a:gd name="T31" fmla="*/ 2 h 29"/>
                    <a:gd name="T32" fmla="*/ 9 w 37"/>
                    <a:gd name="T33" fmla="*/ 4 h 29"/>
                    <a:gd name="T34" fmla="*/ 14 w 37"/>
                    <a:gd name="T35" fmla="*/ 6 h 29"/>
                    <a:gd name="T36" fmla="*/ 18 w 37"/>
                    <a:gd name="T37" fmla="*/ 8 h 29"/>
                    <a:gd name="T38" fmla="*/ 29 w 37"/>
                    <a:gd name="T39" fmla="*/ 4 h 29"/>
                    <a:gd name="T40" fmla="*/ 34 w 37"/>
                    <a:gd name="T41" fmla="*/ 2 h 29"/>
                    <a:gd name="T42" fmla="*/ 37 w 37"/>
                    <a:gd name="T43" fmla="*/ 0 h 29"/>
                    <a:gd name="T44" fmla="*/ 37 w 37"/>
                    <a:gd name="T45" fmla="*/ 2 h 29"/>
                    <a:gd name="T46" fmla="*/ 37 w 37"/>
                    <a:gd name="T47" fmla="*/ 6 h 29"/>
                    <a:gd name="T48" fmla="*/ 37 w 37"/>
                    <a:gd name="T49" fmla="*/ 8 h 29"/>
                    <a:gd name="T50" fmla="*/ 37 w 37"/>
                    <a:gd name="T51" fmla="*/ 10 h 29"/>
                    <a:gd name="T52" fmla="*/ 32 w 37"/>
                    <a:gd name="T53" fmla="*/ 12 h 29"/>
                    <a:gd name="T54" fmla="*/ 29 w 37"/>
                    <a:gd name="T55" fmla="*/ 14 h 29"/>
                    <a:gd name="T56" fmla="*/ 25 w 37"/>
                    <a:gd name="T57" fmla="*/ 14 h 29"/>
                    <a:gd name="T58" fmla="*/ 29 w 37"/>
                    <a:gd name="T59" fmla="*/ 16 h 29"/>
                    <a:gd name="T60" fmla="*/ 32 w 37"/>
                    <a:gd name="T61" fmla="*/ 18 h 29"/>
                    <a:gd name="T62" fmla="*/ 37 w 37"/>
                    <a:gd name="T63" fmla="*/ 20 h 29"/>
                    <a:gd name="T64" fmla="*/ 37 w 37"/>
                    <a:gd name="T65" fmla="*/ 22 h 29"/>
                    <a:gd name="T66" fmla="*/ 37 w 37"/>
                    <a:gd name="T67" fmla="*/ 24 h 29"/>
                    <a:gd name="T68" fmla="*/ 37 w 37"/>
                    <a:gd name="T69" fmla="*/ 26 h 29"/>
                    <a:gd name="T70" fmla="*/ 37 w 37"/>
                    <a:gd name="T71" fmla="*/ 29 h 29"/>
                    <a:gd name="T72" fmla="*/ 34 w 37"/>
                    <a:gd name="T73" fmla="*/ 26 h 29"/>
                    <a:gd name="T74" fmla="*/ 29 w 37"/>
                    <a:gd name="T75" fmla="*/ 24 h 29"/>
                    <a:gd name="T76" fmla="*/ 23 w 37"/>
                    <a:gd name="T77" fmla="*/ 22 h 29"/>
                    <a:gd name="T78" fmla="*/ 18 w 37"/>
                    <a:gd name="T79" fmla="*/ 20 h 29"/>
                    <a:gd name="T80" fmla="*/ 14 w 37"/>
                    <a:gd name="T81" fmla="*/ 22 h 29"/>
                    <a:gd name="T82" fmla="*/ 9 w 37"/>
                    <a:gd name="T83" fmla="*/ 24 h 29"/>
                    <a:gd name="T84" fmla="*/ 4 w 37"/>
                    <a:gd name="T85" fmla="*/ 26 h 29"/>
                    <a:gd name="T86" fmla="*/ 0 w 37"/>
                    <a:gd name="T87" fmla="*/ 29 h 2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29"/>
                    <a:gd name="T134" fmla="*/ 37 w 37"/>
                    <a:gd name="T135" fmla="*/ 29 h 2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29">
                      <a:moveTo>
                        <a:pt x="0" y="29"/>
                      </a:move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9" y="16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5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9" y="4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9" y="4"/>
                      </a:lnTo>
                      <a:lnTo>
                        <a:pt x="34" y="2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2" y="12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9" y="16"/>
                      </a:lnTo>
                      <a:lnTo>
                        <a:pt x="32" y="18"/>
                      </a:lnTo>
                      <a:lnTo>
                        <a:pt x="37" y="20"/>
                      </a:lnTo>
                      <a:lnTo>
                        <a:pt x="37" y="22"/>
                      </a:lnTo>
                      <a:lnTo>
                        <a:pt x="37" y="24"/>
                      </a:lnTo>
                      <a:lnTo>
                        <a:pt x="37" y="26"/>
                      </a:lnTo>
                      <a:lnTo>
                        <a:pt x="37" y="29"/>
                      </a:lnTo>
                      <a:lnTo>
                        <a:pt x="34" y="26"/>
                      </a:lnTo>
                      <a:lnTo>
                        <a:pt x="29" y="24"/>
                      </a:lnTo>
                      <a:lnTo>
                        <a:pt x="23" y="22"/>
                      </a:lnTo>
                      <a:lnTo>
                        <a:pt x="18" y="20"/>
                      </a:lnTo>
                      <a:lnTo>
                        <a:pt x="14" y="22"/>
                      </a:lnTo>
                      <a:lnTo>
                        <a:pt x="9" y="24"/>
                      </a:lnTo>
                      <a:lnTo>
                        <a:pt x="4" y="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896" name="Group 810"/>
              <p:cNvGrpSpPr>
                <a:grpSpLocks/>
              </p:cNvGrpSpPr>
              <p:nvPr/>
            </p:nvGrpSpPr>
            <p:grpSpPr bwMode="auto">
              <a:xfrm>
                <a:off x="3458" y="1145"/>
                <a:ext cx="1641" cy="2454"/>
                <a:chOff x="3458" y="1145"/>
                <a:chExt cx="1641" cy="2454"/>
              </a:xfrm>
            </p:grpSpPr>
            <p:sp>
              <p:nvSpPr>
                <p:cNvPr id="37042" name="Freeform 811"/>
                <p:cNvSpPr>
                  <a:spLocks noEditPoints="1"/>
                </p:cNvSpPr>
                <p:nvPr/>
              </p:nvSpPr>
              <p:spPr bwMode="auto">
                <a:xfrm>
                  <a:off x="5058" y="1845"/>
                  <a:ext cx="41" cy="26"/>
                </a:xfrm>
                <a:custGeom>
                  <a:avLst/>
                  <a:gdLst>
                    <a:gd name="T0" fmla="*/ 14 w 41"/>
                    <a:gd name="T1" fmla="*/ 20 h 26"/>
                    <a:gd name="T2" fmla="*/ 7 w 41"/>
                    <a:gd name="T3" fmla="*/ 24 h 26"/>
                    <a:gd name="T4" fmla="*/ 4 w 41"/>
                    <a:gd name="T5" fmla="*/ 22 h 26"/>
                    <a:gd name="T6" fmla="*/ 2 w 41"/>
                    <a:gd name="T7" fmla="*/ 20 h 26"/>
                    <a:gd name="T8" fmla="*/ 2 w 41"/>
                    <a:gd name="T9" fmla="*/ 16 h 26"/>
                    <a:gd name="T10" fmla="*/ 0 w 41"/>
                    <a:gd name="T11" fmla="*/ 14 h 26"/>
                    <a:gd name="T12" fmla="*/ 2 w 41"/>
                    <a:gd name="T13" fmla="*/ 8 h 26"/>
                    <a:gd name="T14" fmla="*/ 4 w 41"/>
                    <a:gd name="T15" fmla="*/ 6 h 26"/>
                    <a:gd name="T16" fmla="*/ 6 w 41"/>
                    <a:gd name="T17" fmla="*/ 2 h 26"/>
                    <a:gd name="T18" fmla="*/ 11 w 41"/>
                    <a:gd name="T19" fmla="*/ 0 h 26"/>
                    <a:gd name="T20" fmla="*/ 18 w 41"/>
                    <a:gd name="T21" fmla="*/ 0 h 26"/>
                    <a:gd name="T22" fmla="*/ 32 w 41"/>
                    <a:gd name="T23" fmla="*/ 0 h 26"/>
                    <a:gd name="T24" fmla="*/ 36 w 41"/>
                    <a:gd name="T25" fmla="*/ 0 h 26"/>
                    <a:gd name="T26" fmla="*/ 38 w 41"/>
                    <a:gd name="T27" fmla="*/ 0 h 26"/>
                    <a:gd name="T28" fmla="*/ 39 w 41"/>
                    <a:gd name="T29" fmla="*/ 6 h 26"/>
                    <a:gd name="T30" fmla="*/ 39 w 41"/>
                    <a:gd name="T31" fmla="*/ 8 h 26"/>
                    <a:gd name="T32" fmla="*/ 38 w 41"/>
                    <a:gd name="T33" fmla="*/ 8 h 26"/>
                    <a:gd name="T34" fmla="*/ 36 w 41"/>
                    <a:gd name="T35" fmla="*/ 8 h 26"/>
                    <a:gd name="T36" fmla="*/ 38 w 41"/>
                    <a:gd name="T37" fmla="*/ 10 h 26"/>
                    <a:gd name="T38" fmla="*/ 41 w 41"/>
                    <a:gd name="T39" fmla="*/ 16 h 26"/>
                    <a:gd name="T40" fmla="*/ 41 w 41"/>
                    <a:gd name="T41" fmla="*/ 20 h 26"/>
                    <a:gd name="T42" fmla="*/ 36 w 41"/>
                    <a:gd name="T43" fmla="*/ 24 h 26"/>
                    <a:gd name="T44" fmla="*/ 31 w 41"/>
                    <a:gd name="T45" fmla="*/ 26 h 26"/>
                    <a:gd name="T46" fmla="*/ 25 w 41"/>
                    <a:gd name="T47" fmla="*/ 24 h 26"/>
                    <a:gd name="T48" fmla="*/ 18 w 41"/>
                    <a:gd name="T49" fmla="*/ 16 h 26"/>
                    <a:gd name="T50" fmla="*/ 16 w 41"/>
                    <a:gd name="T51" fmla="*/ 12 h 26"/>
                    <a:gd name="T52" fmla="*/ 14 w 41"/>
                    <a:gd name="T53" fmla="*/ 10 h 26"/>
                    <a:gd name="T54" fmla="*/ 11 w 41"/>
                    <a:gd name="T55" fmla="*/ 10 h 26"/>
                    <a:gd name="T56" fmla="*/ 11 w 41"/>
                    <a:gd name="T57" fmla="*/ 10 h 26"/>
                    <a:gd name="T58" fmla="*/ 9 w 41"/>
                    <a:gd name="T59" fmla="*/ 14 h 26"/>
                    <a:gd name="T60" fmla="*/ 11 w 41"/>
                    <a:gd name="T61" fmla="*/ 16 h 26"/>
                    <a:gd name="T62" fmla="*/ 14 w 41"/>
                    <a:gd name="T63" fmla="*/ 16 h 26"/>
                    <a:gd name="T64" fmla="*/ 23 w 41"/>
                    <a:gd name="T65" fmla="*/ 10 h 26"/>
                    <a:gd name="T66" fmla="*/ 23 w 41"/>
                    <a:gd name="T67" fmla="*/ 12 h 26"/>
                    <a:gd name="T68" fmla="*/ 25 w 41"/>
                    <a:gd name="T69" fmla="*/ 16 h 26"/>
                    <a:gd name="T70" fmla="*/ 27 w 41"/>
                    <a:gd name="T71" fmla="*/ 16 h 26"/>
                    <a:gd name="T72" fmla="*/ 31 w 41"/>
                    <a:gd name="T73" fmla="*/ 16 h 26"/>
                    <a:gd name="T74" fmla="*/ 32 w 41"/>
                    <a:gd name="T75" fmla="*/ 16 h 26"/>
                    <a:gd name="T76" fmla="*/ 32 w 41"/>
                    <a:gd name="T77" fmla="*/ 14 h 26"/>
                    <a:gd name="T78" fmla="*/ 32 w 41"/>
                    <a:gd name="T79" fmla="*/ 12 h 26"/>
                    <a:gd name="T80" fmla="*/ 31 w 41"/>
                    <a:gd name="T81" fmla="*/ 10 h 26"/>
                    <a:gd name="T82" fmla="*/ 23 w 41"/>
                    <a:gd name="T83" fmla="*/ 10 h 26"/>
                    <a:gd name="T84" fmla="*/ 22 w 41"/>
                    <a:gd name="T85" fmla="*/ 10 h 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6"/>
                    <a:gd name="T131" fmla="*/ 41 w 41"/>
                    <a:gd name="T132" fmla="*/ 26 h 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6">
                      <a:moveTo>
                        <a:pt x="14" y="16"/>
                      </a:move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3" y="22"/>
                      </a:lnTo>
                      <a:lnTo>
                        <a:pt x="13" y="24"/>
                      </a:lnTo>
                      <a:lnTo>
                        <a:pt x="7" y="24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39" y="22"/>
                      </a:lnTo>
                      <a:lnTo>
                        <a:pt x="38" y="24"/>
                      </a:lnTo>
                      <a:lnTo>
                        <a:pt x="36" y="24"/>
                      </a:lnTo>
                      <a:lnTo>
                        <a:pt x="34" y="26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close/>
                      <a:moveTo>
                        <a:pt x="22" y="10"/>
                      </a:move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3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3" name="Freeform 812"/>
                <p:cNvSpPr>
                  <a:spLocks/>
                </p:cNvSpPr>
                <p:nvPr/>
              </p:nvSpPr>
              <p:spPr bwMode="auto">
                <a:xfrm>
                  <a:off x="5058" y="1794"/>
                  <a:ext cx="41" cy="26"/>
                </a:xfrm>
                <a:custGeom>
                  <a:avLst/>
                  <a:gdLst>
                    <a:gd name="T0" fmla="*/ 25 w 41"/>
                    <a:gd name="T1" fmla="*/ 6 h 26"/>
                    <a:gd name="T2" fmla="*/ 27 w 41"/>
                    <a:gd name="T3" fmla="*/ 2 h 26"/>
                    <a:gd name="T4" fmla="*/ 29 w 41"/>
                    <a:gd name="T5" fmla="*/ 0 h 26"/>
                    <a:gd name="T6" fmla="*/ 32 w 41"/>
                    <a:gd name="T7" fmla="*/ 0 h 26"/>
                    <a:gd name="T8" fmla="*/ 36 w 41"/>
                    <a:gd name="T9" fmla="*/ 2 h 26"/>
                    <a:gd name="T10" fmla="*/ 39 w 41"/>
                    <a:gd name="T11" fmla="*/ 6 h 26"/>
                    <a:gd name="T12" fmla="*/ 41 w 41"/>
                    <a:gd name="T13" fmla="*/ 10 h 26"/>
                    <a:gd name="T14" fmla="*/ 41 w 41"/>
                    <a:gd name="T15" fmla="*/ 12 h 26"/>
                    <a:gd name="T16" fmla="*/ 41 w 41"/>
                    <a:gd name="T17" fmla="*/ 16 h 26"/>
                    <a:gd name="T18" fmla="*/ 39 w 41"/>
                    <a:gd name="T19" fmla="*/ 20 h 26"/>
                    <a:gd name="T20" fmla="*/ 38 w 41"/>
                    <a:gd name="T21" fmla="*/ 20 h 26"/>
                    <a:gd name="T22" fmla="*/ 34 w 41"/>
                    <a:gd name="T23" fmla="*/ 22 h 26"/>
                    <a:gd name="T24" fmla="*/ 32 w 41"/>
                    <a:gd name="T25" fmla="*/ 24 h 26"/>
                    <a:gd name="T26" fmla="*/ 29 w 41"/>
                    <a:gd name="T27" fmla="*/ 24 h 26"/>
                    <a:gd name="T28" fmla="*/ 25 w 41"/>
                    <a:gd name="T29" fmla="*/ 26 h 26"/>
                    <a:gd name="T30" fmla="*/ 20 w 41"/>
                    <a:gd name="T31" fmla="*/ 26 h 26"/>
                    <a:gd name="T32" fmla="*/ 14 w 41"/>
                    <a:gd name="T33" fmla="*/ 24 h 26"/>
                    <a:gd name="T34" fmla="*/ 9 w 41"/>
                    <a:gd name="T35" fmla="*/ 24 h 26"/>
                    <a:gd name="T36" fmla="*/ 7 w 41"/>
                    <a:gd name="T37" fmla="*/ 22 h 26"/>
                    <a:gd name="T38" fmla="*/ 4 w 41"/>
                    <a:gd name="T39" fmla="*/ 20 h 26"/>
                    <a:gd name="T40" fmla="*/ 4 w 41"/>
                    <a:gd name="T41" fmla="*/ 20 h 26"/>
                    <a:gd name="T42" fmla="*/ 2 w 41"/>
                    <a:gd name="T43" fmla="*/ 18 h 26"/>
                    <a:gd name="T44" fmla="*/ 0 w 41"/>
                    <a:gd name="T45" fmla="*/ 14 h 26"/>
                    <a:gd name="T46" fmla="*/ 0 w 41"/>
                    <a:gd name="T47" fmla="*/ 10 h 26"/>
                    <a:gd name="T48" fmla="*/ 4 w 41"/>
                    <a:gd name="T49" fmla="*/ 4 h 26"/>
                    <a:gd name="T50" fmla="*/ 9 w 41"/>
                    <a:gd name="T51" fmla="*/ 2 h 26"/>
                    <a:gd name="T52" fmla="*/ 14 w 41"/>
                    <a:gd name="T53" fmla="*/ 0 h 26"/>
                    <a:gd name="T54" fmla="*/ 14 w 41"/>
                    <a:gd name="T55" fmla="*/ 4 h 26"/>
                    <a:gd name="T56" fmla="*/ 16 w 41"/>
                    <a:gd name="T57" fmla="*/ 8 h 26"/>
                    <a:gd name="T58" fmla="*/ 13 w 41"/>
                    <a:gd name="T59" fmla="*/ 8 h 26"/>
                    <a:gd name="T60" fmla="*/ 11 w 41"/>
                    <a:gd name="T61" fmla="*/ 10 h 26"/>
                    <a:gd name="T62" fmla="*/ 11 w 41"/>
                    <a:gd name="T63" fmla="*/ 10 h 26"/>
                    <a:gd name="T64" fmla="*/ 11 w 41"/>
                    <a:gd name="T65" fmla="*/ 14 h 26"/>
                    <a:gd name="T66" fmla="*/ 13 w 41"/>
                    <a:gd name="T67" fmla="*/ 14 h 26"/>
                    <a:gd name="T68" fmla="*/ 14 w 41"/>
                    <a:gd name="T69" fmla="*/ 16 h 26"/>
                    <a:gd name="T70" fmla="*/ 20 w 41"/>
                    <a:gd name="T71" fmla="*/ 16 h 26"/>
                    <a:gd name="T72" fmla="*/ 23 w 41"/>
                    <a:gd name="T73" fmla="*/ 16 h 26"/>
                    <a:gd name="T74" fmla="*/ 29 w 41"/>
                    <a:gd name="T75" fmla="*/ 16 h 26"/>
                    <a:gd name="T76" fmla="*/ 31 w 41"/>
                    <a:gd name="T77" fmla="*/ 14 h 26"/>
                    <a:gd name="T78" fmla="*/ 31 w 41"/>
                    <a:gd name="T79" fmla="*/ 12 h 26"/>
                    <a:gd name="T80" fmla="*/ 31 w 41"/>
                    <a:gd name="T81" fmla="*/ 12 h 26"/>
                    <a:gd name="T82" fmla="*/ 29 w 41"/>
                    <a:gd name="T83" fmla="*/ 10 h 26"/>
                    <a:gd name="T84" fmla="*/ 27 w 41"/>
                    <a:gd name="T85" fmla="*/ 8 h 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6"/>
                    <a:gd name="T131" fmla="*/ 41 w 41"/>
                    <a:gd name="T132" fmla="*/ 26 h 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6">
                      <a:moveTo>
                        <a:pt x="25" y="8"/>
                      </a:moveTo>
                      <a:lnTo>
                        <a:pt x="25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8" y="20"/>
                      </a:lnTo>
                      <a:lnTo>
                        <a:pt x="36" y="22"/>
                      </a:lnTo>
                      <a:lnTo>
                        <a:pt x="34" y="22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29" y="24"/>
                      </a:lnTo>
                      <a:lnTo>
                        <a:pt x="27" y="26"/>
                      </a:lnTo>
                      <a:lnTo>
                        <a:pt x="25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6" y="26"/>
                      </a:lnTo>
                      <a:lnTo>
                        <a:pt x="14" y="24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20" y="16"/>
                      </a:lnTo>
                      <a:lnTo>
                        <a:pt x="22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9" y="16"/>
                      </a:lnTo>
                      <a:lnTo>
                        <a:pt x="31" y="14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4" name="Freeform 813"/>
                <p:cNvSpPr>
                  <a:spLocks noEditPoints="1"/>
                </p:cNvSpPr>
                <p:nvPr/>
              </p:nvSpPr>
              <p:spPr bwMode="auto">
                <a:xfrm>
                  <a:off x="5058" y="1742"/>
                  <a:ext cx="41" cy="27"/>
                </a:xfrm>
                <a:custGeom>
                  <a:avLst/>
                  <a:gdLst>
                    <a:gd name="T0" fmla="*/ 16 w 41"/>
                    <a:gd name="T1" fmla="*/ 27 h 27"/>
                    <a:gd name="T2" fmla="*/ 11 w 41"/>
                    <a:gd name="T3" fmla="*/ 25 h 27"/>
                    <a:gd name="T4" fmla="*/ 4 w 41"/>
                    <a:gd name="T5" fmla="*/ 21 h 27"/>
                    <a:gd name="T6" fmla="*/ 0 w 41"/>
                    <a:gd name="T7" fmla="*/ 17 h 27"/>
                    <a:gd name="T8" fmla="*/ 0 w 41"/>
                    <a:gd name="T9" fmla="*/ 11 h 27"/>
                    <a:gd name="T10" fmla="*/ 6 w 41"/>
                    <a:gd name="T11" fmla="*/ 4 h 27"/>
                    <a:gd name="T12" fmla="*/ 11 w 41"/>
                    <a:gd name="T13" fmla="*/ 0 h 27"/>
                    <a:gd name="T14" fmla="*/ 22 w 41"/>
                    <a:gd name="T15" fmla="*/ 0 h 27"/>
                    <a:gd name="T16" fmla="*/ 29 w 41"/>
                    <a:gd name="T17" fmla="*/ 0 h 27"/>
                    <a:gd name="T18" fmla="*/ 36 w 41"/>
                    <a:gd name="T19" fmla="*/ 4 h 27"/>
                    <a:gd name="T20" fmla="*/ 39 w 41"/>
                    <a:gd name="T21" fmla="*/ 9 h 27"/>
                    <a:gd name="T22" fmla="*/ 41 w 41"/>
                    <a:gd name="T23" fmla="*/ 13 h 27"/>
                    <a:gd name="T24" fmla="*/ 39 w 41"/>
                    <a:gd name="T25" fmla="*/ 19 h 27"/>
                    <a:gd name="T26" fmla="*/ 36 w 41"/>
                    <a:gd name="T27" fmla="*/ 23 h 27"/>
                    <a:gd name="T28" fmla="*/ 29 w 41"/>
                    <a:gd name="T29" fmla="*/ 25 h 27"/>
                    <a:gd name="T30" fmla="*/ 22 w 41"/>
                    <a:gd name="T31" fmla="*/ 27 h 27"/>
                    <a:gd name="T32" fmla="*/ 22 w 41"/>
                    <a:gd name="T33" fmla="*/ 17 h 27"/>
                    <a:gd name="T34" fmla="*/ 25 w 41"/>
                    <a:gd name="T35" fmla="*/ 17 h 27"/>
                    <a:gd name="T36" fmla="*/ 31 w 41"/>
                    <a:gd name="T37" fmla="*/ 15 h 27"/>
                    <a:gd name="T38" fmla="*/ 31 w 41"/>
                    <a:gd name="T39" fmla="*/ 15 h 27"/>
                    <a:gd name="T40" fmla="*/ 31 w 41"/>
                    <a:gd name="T41" fmla="*/ 13 h 27"/>
                    <a:gd name="T42" fmla="*/ 31 w 41"/>
                    <a:gd name="T43" fmla="*/ 11 h 27"/>
                    <a:gd name="T44" fmla="*/ 27 w 41"/>
                    <a:gd name="T45" fmla="*/ 9 h 27"/>
                    <a:gd name="T46" fmla="*/ 23 w 41"/>
                    <a:gd name="T47" fmla="*/ 9 h 27"/>
                    <a:gd name="T48" fmla="*/ 16 w 41"/>
                    <a:gd name="T49" fmla="*/ 9 h 27"/>
                    <a:gd name="T50" fmla="*/ 13 w 41"/>
                    <a:gd name="T51" fmla="*/ 11 h 27"/>
                    <a:gd name="T52" fmla="*/ 13 w 41"/>
                    <a:gd name="T53" fmla="*/ 13 h 27"/>
                    <a:gd name="T54" fmla="*/ 11 w 41"/>
                    <a:gd name="T55" fmla="*/ 13 h 27"/>
                    <a:gd name="T56" fmla="*/ 13 w 41"/>
                    <a:gd name="T57" fmla="*/ 15 h 27"/>
                    <a:gd name="T58" fmla="*/ 13 w 41"/>
                    <a:gd name="T59" fmla="*/ 17 h 27"/>
                    <a:gd name="T60" fmla="*/ 16 w 41"/>
                    <a:gd name="T61" fmla="*/ 17 h 27"/>
                    <a:gd name="T62" fmla="*/ 22 w 41"/>
                    <a:gd name="T63" fmla="*/ 17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27"/>
                    <a:gd name="T98" fmla="*/ 41 w 41"/>
                    <a:gd name="T99" fmla="*/ 27 h 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27">
                      <a:moveTo>
                        <a:pt x="22" y="27"/>
                      </a:moveTo>
                      <a:lnTo>
                        <a:pt x="16" y="27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8" y="7"/>
                      </a:lnTo>
                      <a:lnTo>
                        <a:pt x="39" y="9"/>
                      </a:lnTo>
                      <a:lnTo>
                        <a:pt x="41" y="11"/>
                      </a:lnTo>
                      <a:lnTo>
                        <a:pt x="41" y="13"/>
                      </a:lnTo>
                      <a:lnTo>
                        <a:pt x="41" y="17"/>
                      </a:lnTo>
                      <a:lnTo>
                        <a:pt x="39" y="19"/>
                      </a:lnTo>
                      <a:lnTo>
                        <a:pt x="38" y="21"/>
                      </a:lnTo>
                      <a:lnTo>
                        <a:pt x="36" y="23"/>
                      </a:lnTo>
                      <a:lnTo>
                        <a:pt x="32" y="25"/>
                      </a:lnTo>
                      <a:lnTo>
                        <a:pt x="29" y="25"/>
                      </a:lnTo>
                      <a:lnTo>
                        <a:pt x="25" y="27"/>
                      </a:lnTo>
                      <a:lnTo>
                        <a:pt x="22" y="27"/>
                      </a:lnTo>
                      <a:close/>
                      <a:moveTo>
                        <a:pt x="22" y="17"/>
                      </a:move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9" y="17"/>
                      </a:lnTo>
                      <a:lnTo>
                        <a:pt x="31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29" y="11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5" name="Freeform 814"/>
                <p:cNvSpPr>
                  <a:spLocks/>
                </p:cNvSpPr>
                <p:nvPr/>
              </p:nvSpPr>
              <p:spPr bwMode="auto">
                <a:xfrm>
                  <a:off x="5058" y="1693"/>
                  <a:ext cx="41" cy="25"/>
                </a:xfrm>
                <a:custGeom>
                  <a:avLst/>
                  <a:gdLst>
                    <a:gd name="T0" fmla="*/ 29 w 41"/>
                    <a:gd name="T1" fmla="*/ 23 h 25"/>
                    <a:gd name="T2" fmla="*/ 29 w 41"/>
                    <a:gd name="T3" fmla="*/ 17 h 25"/>
                    <a:gd name="T4" fmla="*/ 31 w 41"/>
                    <a:gd name="T5" fmla="*/ 15 h 25"/>
                    <a:gd name="T6" fmla="*/ 32 w 41"/>
                    <a:gd name="T7" fmla="*/ 15 h 25"/>
                    <a:gd name="T8" fmla="*/ 32 w 41"/>
                    <a:gd name="T9" fmla="*/ 15 h 25"/>
                    <a:gd name="T10" fmla="*/ 32 w 41"/>
                    <a:gd name="T11" fmla="*/ 13 h 25"/>
                    <a:gd name="T12" fmla="*/ 32 w 41"/>
                    <a:gd name="T13" fmla="*/ 10 h 25"/>
                    <a:gd name="T14" fmla="*/ 32 w 41"/>
                    <a:gd name="T15" fmla="*/ 8 h 25"/>
                    <a:gd name="T16" fmla="*/ 31 w 41"/>
                    <a:gd name="T17" fmla="*/ 8 h 25"/>
                    <a:gd name="T18" fmla="*/ 29 w 41"/>
                    <a:gd name="T19" fmla="*/ 8 h 25"/>
                    <a:gd name="T20" fmla="*/ 29 w 41"/>
                    <a:gd name="T21" fmla="*/ 8 h 25"/>
                    <a:gd name="T22" fmla="*/ 27 w 41"/>
                    <a:gd name="T23" fmla="*/ 8 h 25"/>
                    <a:gd name="T24" fmla="*/ 27 w 41"/>
                    <a:gd name="T25" fmla="*/ 10 h 25"/>
                    <a:gd name="T26" fmla="*/ 25 w 41"/>
                    <a:gd name="T27" fmla="*/ 13 h 25"/>
                    <a:gd name="T28" fmla="*/ 25 w 41"/>
                    <a:gd name="T29" fmla="*/ 17 h 25"/>
                    <a:gd name="T30" fmla="*/ 23 w 41"/>
                    <a:gd name="T31" fmla="*/ 19 h 25"/>
                    <a:gd name="T32" fmla="*/ 22 w 41"/>
                    <a:gd name="T33" fmla="*/ 21 h 25"/>
                    <a:gd name="T34" fmla="*/ 20 w 41"/>
                    <a:gd name="T35" fmla="*/ 23 h 25"/>
                    <a:gd name="T36" fmla="*/ 16 w 41"/>
                    <a:gd name="T37" fmla="*/ 23 h 25"/>
                    <a:gd name="T38" fmla="*/ 13 w 41"/>
                    <a:gd name="T39" fmla="*/ 23 h 25"/>
                    <a:gd name="T40" fmla="*/ 7 w 41"/>
                    <a:gd name="T41" fmla="*/ 23 h 25"/>
                    <a:gd name="T42" fmla="*/ 4 w 41"/>
                    <a:gd name="T43" fmla="*/ 21 h 25"/>
                    <a:gd name="T44" fmla="*/ 4 w 41"/>
                    <a:gd name="T45" fmla="*/ 21 h 25"/>
                    <a:gd name="T46" fmla="*/ 2 w 41"/>
                    <a:gd name="T47" fmla="*/ 17 h 25"/>
                    <a:gd name="T48" fmla="*/ 0 w 41"/>
                    <a:gd name="T49" fmla="*/ 15 h 25"/>
                    <a:gd name="T50" fmla="*/ 0 w 41"/>
                    <a:gd name="T51" fmla="*/ 10 h 25"/>
                    <a:gd name="T52" fmla="*/ 2 w 41"/>
                    <a:gd name="T53" fmla="*/ 8 h 25"/>
                    <a:gd name="T54" fmla="*/ 2 w 41"/>
                    <a:gd name="T55" fmla="*/ 4 h 25"/>
                    <a:gd name="T56" fmla="*/ 6 w 41"/>
                    <a:gd name="T57" fmla="*/ 4 h 25"/>
                    <a:gd name="T58" fmla="*/ 9 w 41"/>
                    <a:gd name="T59" fmla="*/ 2 h 25"/>
                    <a:gd name="T60" fmla="*/ 11 w 41"/>
                    <a:gd name="T61" fmla="*/ 0 h 25"/>
                    <a:gd name="T62" fmla="*/ 13 w 41"/>
                    <a:gd name="T63" fmla="*/ 6 h 25"/>
                    <a:gd name="T64" fmla="*/ 13 w 41"/>
                    <a:gd name="T65" fmla="*/ 10 h 25"/>
                    <a:gd name="T66" fmla="*/ 11 w 41"/>
                    <a:gd name="T67" fmla="*/ 10 h 25"/>
                    <a:gd name="T68" fmla="*/ 9 w 41"/>
                    <a:gd name="T69" fmla="*/ 10 h 25"/>
                    <a:gd name="T70" fmla="*/ 9 w 41"/>
                    <a:gd name="T71" fmla="*/ 13 h 25"/>
                    <a:gd name="T72" fmla="*/ 9 w 41"/>
                    <a:gd name="T73" fmla="*/ 13 h 25"/>
                    <a:gd name="T74" fmla="*/ 9 w 41"/>
                    <a:gd name="T75" fmla="*/ 15 h 25"/>
                    <a:gd name="T76" fmla="*/ 11 w 41"/>
                    <a:gd name="T77" fmla="*/ 17 h 25"/>
                    <a:gd name="T78" fmla="*/ 11 w 41"/>
                    <a:gd name="T79" fmla="*/ 17 h 25"/>
                    <a:gd name="T80" fmla="*/ 13 w 41"/>
                    <a:gd name="T81" fmla="*/ 17 h 25"/>
                    <a:gd name="T82" fmla="*/ 14 w 41"/>
                    <a:gd name="T83" fmla="*/ 15 h 25"/>
                    <a:gd name="T84" fmla="*/ 14 w 41"/>
                    <a:gd name="T85" fmla="*/ 13 h 25"/>
                    <a:gd name="T86" fmla="*/ 16 w 41"/>
                    <a:gd name="T87" fmla="*/ 8 h 25"/>
                    <a:gd name="T88" fmla="*/ 16 w 41"/>
                    <a:gd name="T89" fmla="*/ 6 h 25"/>
                    <a:gd name="T90" fmla="*/ 18 w 41"/>
                    <a:gd name="T91" fmla="*/ 4 h 25"/>
                    <a:gd name="T92" fmla="*/ 20 w 41"/>
                    <a:gd name="T93" fmla="*/ 2 h 25"/>
                    <a:gd name="T94" fmla="*/ 23 w 41"/>
                    <a:gd name="T95" fmla="*/ 0 h 25"/>
                    <a:gd name="T96" fmla="*/ 27 w 41"/>
                    <a:gd name="T97" fmla="*/ 0 h 25"/>
                    <a:gd name="T98" fmla="*/ 31 w 41"/>
                    <a:gd name="T99" fmla="*/ 0 h 25"/>
                    <a:gd name="T100" fmla="*/ 34 w 41"/>
                    <a:gd name="T101" fmla="*/ 2 h 25"/>
                    <a:gd name="T102" fmla="*/ 38 w 41"/>
                    <a:gd name="T103" fmla="*/ 4 h 25"/>
                    <a:gd name="T104" fmla="*/ 39 w 41"/>
                    <a:gd name="T105" fmla="*/ 4 h 25"/>
                    <a:gd name="T106" fmla="*/ 41 w 41"/>
                    <a:gd name="T107" fmla="*/ 8 h 25"/>
                    <a:gd name="T108" fmla="*/ 41 w 41"/>
                    <a:gd name="T109" fmla="*/ 13 h 25"/>
                    <a:gd name="T110" fmla="*/ 39 w 41"/>
                    <a:gd name="T111" fmla="*/ 17 h 25"/>
                    <a:gd name="T112" fmla="*/ 36 w 41"/>
                    <a:gd name="T113" fmla="*/ 23 h 25"/>
                    <a:gd name="T114" fmla="*/ 32 w 41"/>
                    <a:gd name="T115" fmla="*/ 25 h 2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1"/>
                    <a:gd name="T175" fmla="*/ 0 h 25"/>
                    <a:gd name="T176" fmla="*/ 41 w 41"/>
                    <a:gd name="T177" fmla="*/ 25 h 2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1" h="25">
                      <a:moveTo>
                        <a:pt x="29" y="25"/>
                      </a:move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7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2" y="13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5" y="13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0" y="23"/>
                      </a:lnTo>
                      <a:lnTo>
                        <a:pt x="18" y="23"/>
                      </a:lnTo>
                      <a:lnTo>
                        <a:pt x="16" y="23"/>
                      </a:lnTo>
                      <a:lnTo>
                        <a:pt x="14" y="23"/>
                      </a:lnTo>
                      <a:lnTo>
                        <a:pt x="13" y="23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39" y="17"/>
                      </a:lnTo>
                      <a:lnTo>
                        <a:pt x="38" y="21"/>
                      </a:lnTo>
                      <a:lnTo>
                        <a:pt x="36" y="23"/>
                      </a:lnTo>
                      <a:lnTo>
                        <a:pt x="34" y="23"/>
                      </a:lnTo>
                      <a:lnTo>
                        <a:pt x="32" y="25"/>
                      </a:lnTo>
                      <a:lnTo>
                        <a:pt x="2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6" name="Freeform 815"/>
                <p:cNvSpPr>
                  <a:spLocks noEditPoints="1"/>
                </p:cNvSpPr>
                <p:nvPr/>
              </p:nvSpPr>
              <p:spPr bwMode="auto">
                <a:xfrm>
                  <a:off x="5058" y="1644"/>
                  <a:ext cx="41" cy="27"/>
                </a:xfrm>
                <a:custGeom>
                  <a:avLst/>
                  <a:gdLst>
                    <a:gd name="T0" fmla="*/ 14 w 41"/>
                    <a:gd name="T1" fmla="*/ 21 h 27"/>
                    <a:gd name="T2" fmla="*/ 7 w 41"/>
                    <a:gd name="T3" fmla="*/ 25 h 27"/>
                    <a:gd name="T4" fmla="*/ 4 w 41"/>
                    <a:gd name="T5" fmla="*/ 23 h 27"/>
                    <a:gd name="T6" fmla="*/ 2 w 41"/>
                    <a:gd name="T7" fmla="*/ 21 h 27"/>
                    <a:gd name="T8" fmla="*/ 2 w 41"/>
                    <a:gd name="T9" fmla="*/ 16 h 27"/>
                    <a:gd name="T10" fmla="*/ 0 w 41"/>
                    <a:gd name="T11" fmla="*/ 14 h 27"/>
                    <a:gd name="T12" fmla="*/ 2 w 41"/>
                    <a:gd name="T13" fmla="*/ 8 h 27"/>
                    <a:gd name="T14" fmla="*/ 4 w 41"/>
                    <a:gd name="T15" fmla="*/ 6 h 27"/>
                    <a:gd name="T16" fmla="*/ 6 w 41"/>
                    <a:gd name="T17" fmla="*/ 2 h 27"/>
                    <a:gd name="T18" fmla="*/ 14 w 41"/>
                    <a:gd name="T19" fmla="*/ 2 h 27"/>
                    <a:gd name="T20" fmla="*/ 29 w 41"/>
                    <a:gd name="T21" fmla="*/ 2 h 27"/>
                    <a:gd name="T22" fmla="*/ 36 w 41"/>
                    <a:gd name="T23" fmla="*/ 2 h 27"/>
                    <a:gd name="T24" fmla="*/ 38 w 41"/>
                    <a:gd name="T25" fmla="*/ 0 h 27"/>
                    <a:gd name="T26" fmla="*/ 39 w 41"/>
                    <a:gd name="T27" fmla="*/ 2 h 27"/>
                    <a:gd name="T28" fmla="*/ 39 w 41"/>
                    <a:gd name="T29" fmla="*/ 8 h 27"/>
                    <a:gd name="T30" fmla="*/ 38 w 41"/>
                    <a:gd name="T31" fmla="*/ 8 h 27"/>
                    <a:gd name="T32" fmla="*/ 38 w 41"/>
                    <a:gd name="T33" fmla="*/ 8 h 27"/>
                    <a:gd name="T34" fmla="*/ 38 w 41"/>
                    <a:gd name="T35" fmla="*/ 10 h 27"/>
                    <a:gd name="T36" fmla="*/ 39 w 41"/>
                    <a:gd name="T37" fmla="*/ 12 h 27"/>
                    <a:gd name="T38" fmla="*/ 41 w 41"/>
                    <a:gd name="T39" fmla="*/ 16 h 27"/>
                    <a:gd name="T40" fmla="*/ 39 w 41"/>
                    <a:gd name="T41" fmla="*/ 23 h 27"/>
                    <a:gd name="T42" fmla="*/ 34 w 41"/>
                    <a:gd name="T43" fmla="*/ 27 h 27"/>
                    <a:gd name="T44" fmla="*/ 29 w 41"/>
                    <a:gd name="T45" fmla="*/ 27 h 27"/>
                    <a:gd name="T46" fmla="*/ 23 w 41"/>
                    <a:gd name="T47" fmla="*/ 25 h 27"/>
                    <a:gd name="T48" fmla="*/ 20 w 41"/>
                    <a:gd name="T49" fmla="*/ 21 h 27"/>
                    <a:gd name="T50" fmla="*/ 18 w 41"/>
                    <a:gd name="T51" fmla="*/ 16 h 27"/>
                    <a:gd name="T52" fmla="*/ 16 w 41"/>
                    <a:gd name="T53" fmla="*/ 12 h 27"/>
                    <a:gd name="T54" fmla="*/ 14 w 41"/>
                    <a:gd name="T55" fmla="*/ 10 h 27"/>
                    <a:gd name="T56" fmla="*/ 11 w 41"/>
                    <a:gd name="T57" fmla="*/ 10 h 27"/>
                    <a:gd name="T58" fmla="*/ 9 w 41"/>
                    <a:gd name="T59" fmla="*/ 12 h 27"/>
                    <a:gd name="T60" fmla="*/ 11 w 41"/>
                    <a:gd name="T61" fmla="*/ 14 h 27"/>
                    <a:gd name="T62" fmla="*/ 11 w 41"/>
                    <a:gd name="T63" fmla="*/ 16 h 27"/>
                    <a:gd name="T64" fmla="*/ 14 w 41"/>
                    <a:gd name="T65" fmla="*/ 16 h 27"/>
                    <a:gd name="T66" fmla="*/ 23 w 41"/>
                    <a:gd name="T67" fmla="*/ 12 h 27"/>
                    <a:gd name="T68" fmla="*/ 25 w 41"/>
                    <a:gd name="T69" fmla="*/ 16 h 27"/>
                    <a:gd name="T70" fmla="*/ 27 w 41"/>
                    <a:gd name="T71" fmla="*/ 16 h 27"/>
                    <a:gd name="T72" fmla="*/ 29 w 41"/>
                    <a:gd name="T73" fmla="*/ 19 h 27"/>
                    <a:gd name="T74" fmla="*/ 31 w 41"/>
                    <a:gd name="T75" fmla="*/ 16 h 27"/>
                    <a:gd name="T76" fmla="*/ 32 w 41"/>
                    <a:gd name="T77" fmla="*/ 16 h 27"/>
                    <a:gd name="T78" fmla="*/ 32 w 41"/>
                    <a:gd name="T79" fmla="*/ 14 h 27"/>
                    <a:gd name="T80" fmla="*/ 31 w 41"/>
                    <a:gd name="T81" fmla="*/ 10 h 27"/>
                    <a:gd name="T82" fmla="*/ 29 w 41"/>
                    <a:gd name="T83" fmla="*/ 10 h 27"/>
                    <a:gd name="T84" fmla="*/ 23 w 41"/>
                    <a:gd name="T85" fmla="*/ 10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7"/>
                    <a:gd name="T131" fmla="*/ 41 w 41"/>
                    <a:gd name="T132" fmla="*/ 27 h 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7">
                      <a:moveTo>
                        <a:pt x="14" y="16"/>
                      </a:moveTo>
                      <a:lnTo>
                        <a:pt x="14" y="19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13" y="25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38" y="12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41" y="16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9" y="23"/>
                      </a:lnTo>
                      <a:lnTo>
                        <a:pt x="38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2" y="27"/>
                      </a:lnTo>
                      <a:lnTo>
                        <a:pt x="31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5"/>
                      </a:lnTo>
                      <a:lnTo>
                        <a:pt x="22" y="25"/>
                      </a:lnTo>
                      <a:lnTo>
                        <a:pt x="22" y="23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8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close/>
                      <a:moveTo>
                        <a:pt x="22" y="10"/>
                      </a:move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31" y="19"/>
                      </a:lnTo>
                      <a:lnTo>
                        <a:pt x="31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3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7" name="Freeform 816"/>
                <p:cNvSpPr>
                  <a:spLocks/>
                </p:cNvSpPr>
                <p:nvPr/>
              </p:nvSpPr>
              <p:spPr bwMode="auto">
                <a:xfrm>
                  <a:off x="5058" y="1595"/>
                  <a:ext cx="39" cy="22"/>
                </a:xfrm>
                <a:custGeom>
                  <a:avLst/>
                  <a:gdLst>
                    <a:gd name="T0" fmla="*/ 2 w 39"/>
                    <a:gd name="T1" fmla="*/ 22 h 22"/>
                    <a:gd name="T2" fmla="*/ 2 w 39"/>
                    <a:gd name="T3" fmla="*/ 18 h 22"/>
                    <a:gd name="T4" fmla="*/ 2 w 39"/>
                    <a:gd name="T5" fmla="*/ 16 h 22"/>
                    <a:gd name="T6" fmla="*/ 2 w 39"/>
                    <a:gd name="T7" fmla="*/ 14 h 22"/>
                    <a:gd name="T8" fmla="*/ 7 w 39"/>
                    <a:gd name="T9" fmla="*/ 14 h 22"/>
                    <a:gd name="T10" fmla="*/ 6 w 39"/>
                    <a:gd name="T11" fmla="*/ 14 h 22"/>
                    <a:gd name="T12" fmla="*/ 6 w 39"/>
                    <a:gd name="T13" fmla="*/ 14 h 22"/>
                    <a:gd name="T14" fmla="*/ 4 w 39"/>
                    <a:gd name="T15" fmla="*/ 12 h 22"/>
                    <a:gd name="T16" fmla="*/ 2 w 39"/>
                    <a:gd name="T17" fmla="*/ 12 h 22"/>
                    <a:gd name="T18" fmla="*/ 2 w 39"/>
                    <a:gd name="T19" fmla="*/ 10 h 22"/>
                    <a:gd name="T20" fmla="*/ 2 w 39"/>
                    <a:gd name="T21" fmla="*/ 10 h 22"/>
                    <a:gd name="T22" fmla="*/ 0 w 39"/>
                    <a:gd name="T23" fmla="*/ 8 h 22"/>
                    <a:gd name="T24" fmla="*/ 0 w 39"/>
                    <a:gd name="T25" fmla="*/ 6 h 22"/>
                    <a:gd name="T26" fmla="*/ 0 w 39"/>
                    <a:gd name="T27" fmla="*/ 4 h 22"/>
                    <a:gd name="T28" fmla="*/ 2 w 39"/>
                    <a:gd name="T29" fmla="*/ 4 h 22"/>
                    <a:gd name="T30" fmla="*/ 2 w 39"/>
                    <a:gd name="T31" fmla="*/ 2 h 22"/>
                    <a:gd name="T32" fmla="*/ 4 w 39"/>
                    <a:gd name="T33" fmla="*/ 2 h 22"/>
                    <a:gd name="T34" fmla="*/ 7 w 39"/>
                    <a:gd name="T35" fmla="*/ 0 h 22"/>
                    <a:gd name="T36" fmla="*/ 9 w 39"/>
                    <a:gd name="T37" fmla="*/ 0 h 22"/>
                    <a:gd name="T38" fmla="*/ 13 w 39"/>
                    <a:gd name="T39" fmla="*/ 0 h 22"/>
                    <a:gd name="T40" fmla="*/ 16 w 39"/>
                    <a:gd name="T41" fmla="*/ 0 h 22"/>
                    <a:gd name="T42" fmla="*/ 22 w 39"/>
                    <a:gd name="T43" fmla="*/ 0 h 22"/>
                    <a:gd name="T44" fmla="*/ 29 w 39"/>
                    <a:gd name="T45" fmla="*/ 0 h 22"/>
                    <a:gd name="T46" fmla="*/ 34 w 39"/>
                    <a:gd name="T47" fmla="*/ 0 h 22"/>
                    <a:gd name="T48" fmla="*/ 39 w 39"/>
                    <a:gd name="T49" fmla="*/ 0 h 22"/>
                    <a:gd name="T50" fmla="*/ 39 w 39"/>
                    <a:gd name="T51" fmla="*/ 4 h 22"/>
                    <a:gd name="T52" fmla="*/ 39 w 39"/>
                    <a:gd name="T53" fmla="*/ 6 h 22"/>
                    <a:gd name="T54" fmla="*/ 39 w 39"/>
                    <a:gd name="T55" fmla="*/ 8 h 22"/>
                    <a:gd name="T56" fmla="*/ 29 w 39"/>
                    <a:gd name="T57" fmla="*/ 8 h 22"/>
                    <a:gd name="T58" fmla="*/ 23 w 39"/>
                    <a:gd name="T59" fmla="*/ 8 h 22"/>
                    <a:gd name="T60" fmla="*/ 20 w 39"/>
                    <a:gd name="T61" fmla="*/ 8 h 22"/>
                    <a:gd name="T62" fmla="*/ 18 w 39"/>
                    <a:gd name="T63" fmla="*/ 8 h 22"/>
                    <a:gd name="T64" fmla="*/ 16 w 39"/>
                    <a:gd name="T65" fmla="*/ 8 h 22"/>
                    <a:gd name="T66" fmla="*/ 14 w 39"/>
                    <a:gd name="T67" fmla="*/ 8 h 22"/>
                    <a:gd name="T68" fmla="*/ 14 w 39"/>
                    <a:gd name="T69" fmla="*/ 8 h 22"/>
                    <a:gd name="T70" fmla="*/ 13 w 39"/>
                    <a:gd name="T71" fmla="*/ 8 h 22"/>
                    <a:gd name="T72" fmla="*/ 13 w 39"/>
                    <a:gd name="T73" fmla="*/ 10 h 22"/>
                    <a:gd name="T74" fmla="*/ 13 w 39"/>
                    <a:gd name="T75" fmla="*/ 10 h 22"/>
                    <a:gd name="T76" fmla="*/ 13 w 39"/>
                    <a:gd name="T77" fmla="*/ 10 h 22"/>
                    <a:gd name="T78" fmla="*/ 13 w 39"/>
                    <a:gd name="T79" fmla="*/ 12 h 22"/>
                    <a:gd name="T80" fmla="*/ 13 w 39"/>
                    <a:gd name="T81" fmla="*/ 12 h 22"/>
                    <a:gd name="T82" fmla="*/ 13 w 39"/>
                    <a:gd name="T83" fmla="*/ 12 h 22"/>
                    <a:gd name="T84" fmla="*/ 14 w 39"/>
                    <a:gd name="T85" fmla="*/ 14 h 22"/>
                    <a:gd name="T86" fmla="*/ 18 w 39"/>
                    <a:gd name="T87" fmla="*/ 14 h 22"/>
                    <a:gd name="T88" fmla="*/ 20 w 39"/>
                    <a:gd name="T89" fmla="*/ 14 h 22"/>
                    <a:gd name="T90" fmla="*/ 22 w 39"/>
                    <a:gd name="T91" fmla="*/ 14 h 22"/>
                    <a:gd name="T92" fmla="*/ 25 w 39"/>
                    <a:gd name="T93" fmla="*/ 14 h 22"/>
                    <a:gd name="T94" fmla="*/ 31 w 39"/>
                    <a:gd name="T95" fmla="*/ 14 h 22"/>
                    <a:gd name="T96" fmla="*/ 36 w 39"/>
                    <a:gd name="T97" fmla="*/ 14 h 22"/>
                    <a:gd name="T98" fmla="*/ 39 w 39"/>
                    <a:gd name="T99" fmla="*/ 14 h 22"/>
                    <a:gd name="T100" fmla="*/ 39 w 39"/>
                    <a:gd name="T101" fmla="*/ 16 h 22"/>
                    <a:gd name="T102" fmla="*/ 39 w 39"/>
                    <a:gd name="T103" fmla="*/ 18 h 22"/>
                    <a:gd name="T104" fmla="*/ 39 w 39"/>
                    <a:gd name="T105" fmla="*/ 20 h 22"/>
                    <a:gd name="T106" fmla="*/ 39 w 39"/>
                    <a:gd name="T107" fmla="*/ 22 h 22"/>
                    <a:gd name="T108" fmla="*/ 2 w 39"/>
                    <a:gd name="T109" fmla="*/ 22 h 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"/>
                    <a:gd name="T166" fmla="*/ 0 h 22"/>
                    <a:gd name="T167" fmla="*/ 39 w 39"/>
                    <a:gd name="T168" fmla="*/ 22 h 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" h="22">
                      <a:moveTo>
                        <a:pt x="2" y="22"/>
                      </a:move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29" y="8"/>
                      </a:lnTo>
                      <a:lnTo>
                        <a:pt x="23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5" y="14"/>
                      </a:lnTo>
                      <a:lnTo>
                        <a:pt x="31" y="14"/>
                      </a:lnTo>
                      <a:lnTo>
                        <a:pt x="36" y="14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9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8" name="Freeform 817"/>
                <p:cNvSpPr>
                  <a:spLocks noEditPoints="1"/>
                </p:cNvSpPr>
                <p:nvPr/>
              </p:nvSpPr>
              <p:spPr bwMode="auto">
                <a:xfrm>
                  <a:off x="5058" y="1542"/>
                  <a:ext cx="41" cy="26"/>
                </a:xfrm>
                <a:custGeom>
                  <a:avLst/>
                  <a:gdLst>
                    <a:gd name="T0" fmla="*/ 25 w 41"/>
                    <a:gd name="T1" fmla="*/ 18 h 26"/>
                    <a:gd name="T2" fmla="*/ 29 w 41"/>
                    <a:gd name="T3" fmla="*/ 16 h 26"/>
                    <a:gd name="T4" fmla="*/ 32 w 41"/>
                    <a:gd name="T5" fmla="*/ 16 h 26"/>
                    <a:gd name="T6" fmla="*/ 32 w 41"/>
                    <a:gd name="T7" fmla="*/ 12 h 26"/>
                    <a:gd name="T8" fmla="*/ 32 w 41"/>
                    <a:gd name="T9" fmla="*/ 12 h 26"/>
                    <a:gd name="T10" fmla="*/ 31 w 41"/>
                    <a:gd name="T11" fmla="*/ 10 h 26"/>
                    <a:gd name="T12" fmla="*/ 29 w 41"/>
                    <a:gd name="T13" fmla="*/ 8 h 26"/>
                    <a:gd name="T14" fmla="*/ 31 w 41"/>
                    <a:gd name="T15" fmla="*/ 4 h 26"/>
                    <a:gd name="T16" fmla="*/ 31 w 41"/>
                    <a:gd name="T17" fmla="*/ 0 h 26"/>
                    <a:gd name="T18" fmla="*/ 34 w 41"/>
                    <a:gd name="T19" fmla="*/ 4 h 26"/>
                    <a:gd name="T20" fmla="*/ 39 w 41"/>
                    <a:gd name="T21" fmla="*/ 6 h 26"/>
                    <a:gd name="T22" fmla="*/ 41 w 41"/>
                    <a:gd name="T23" fmla="*/ 10 h 26"/>
                    <a:gd name="T24" fmla="*/ 41 w 41"/>
                    <a:gd name="T25" fmla="*/ 14 h 26"/>
                    <a:gd name="T26" fmla="*/ 39 w 41"/>
                    <a:gd name="T27" fmla="*/ 18 h 26"/>
                    <a:gd name="T28" fmla="*/ 38 w 41"/>
                    <a:gd name="T29" fmla="*/ 22 h 26"/>
                    <a:gd name="T30" fmla="*/ 34 w 41"/>
                    <a:gd name="T31" fmla="*/ 22 h 26"/>
                    <a:gd name="T32" fmla="*/ 31 w 41"/>
                    <a:gd name="T33" fmla="*/ 26 h 26"/>
                    <a:gd name="T34" fmla="*/ 22 w 41"/>
                    <a:gd name="T35" fmla="*/ 26 h 26"/>
                    <a:gd name="T36" fmla="*/ 13 w 41"/>
                    <a:gd name="T37" fmla="*/ 24 h 26"/>
                    <a:gd name="T38" fmla="*/ 7 w 41"/>
                    <a:gd name="T39" fmla="*/ 22 h 26"/>
                    <a:gd name="T40" fmla="*/ 2 w 41"/>
                    <a:gd name="T41" fmla="*/ 18 h 26"/>
                    <a:gd name="T42" fmla="*/ 0 w 41"/>
                    <a:gd name="T43" fmla="*/ 14 h 26"/>
                    <a:gd name="T44" fmla="*/ 2 w 41"/>
                    <a:gd name="T45" fmla="*/ 10 h 26"/>
                    <a:gd name="T46" fmla="*/ 7 w 41"/>
                    <a:gd name="T47" fmla="*/ 4 h 26"/>
                    <a:gd name="T48" fmla="*/ 11 w 41"/>
                    <a:gd name="T49" fmla="*/ 2 h 26"/>
                    <a:gd name="T50" fmla="*/ 16 w 41"/>
                    <a:gd name="T51" fmla="*/ 0 h 26"/>
                    <a:gd name="T52" fmla="*/ 23 w 41"/>
                    <a:gd name="T53" fmla="*/ 0 h 26"/>
                    <a:gd name="T54" fmla="*/ 23 w 41"/>
                    <a:gd name="T55" fmla="*/ 0 h 26"/>
                    <a:gd name="T56" fmla="*/ 25 w 41"/>
                    <a:gd name="T57" fmla="*/ 0 h 26"/>
                    <a:gd name="T58" fmla="*/ 16 w 41"/>
                    <a:gd name="T59" fmla="*/ 8 h 26"/>
                    <a:gd name="T60" fmla="*/ 13 w 41"/>
                    <a:gd name="T61" fmla="*/ 10 h 26"/>
                    <a:gd name="T62" fmla="*/ 11 w 41"/>
                    <a:gd name="T63" fmla="*/ 10 h 26"/>
                    <a:gd name="T64" fmla="*/ 9 w 41"/>
                    <a:gd name="T65" fmla="*/ 12 h 26"/>
                    <a:gd name="T66" fmla="*/ 9 w 41"/>
                    <a:gd name="T67" fmla="*/ 14 h 26"/>
                    <a:gd name="T68" fmla="*/ 11 w 41"/>
                    <a:gd name="T69" fmla="*/ 16 h 26"/>
                    <a:gd name="T70" fmla="*/ 13 w 41"/>
                    <a:gd name="T71" fmla="*/ 16 h 26"/>
                    <a:gd name="T72" fmla="*/ 16 w 41"/>
                    <a:gd name="T73" fmla="*/ 16 h 26"/>
                    <a:gd name="T74" fmla="*/ 18 w 41"/>
                    <a:gd name="T75" fmla="*/ 12 h 26"/>
                    <a:gd name="T76" fmla="*/ 18 w 41"/>
                    <a:gd name="T77" fmla="*/ 8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26"/>
                    <a:gd name="T119" fmla="*/ 41 w 41"/>
                    <a:gd name="T120" fmla="*/ 26 h 2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26">
                      <a:moveTo>
                        <a:pt x="25" y="0"/>
                      </a:moveTo>
                      <a:lnTo>
                        <a:pt x="25" y="18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1" y="10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8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8" y="22"/>
                      </a:lnTo>
                      <a:lnTo>
                        <a:pt x="36" y="22"/>
                      </a:lnTo>
                      <a:lnTo>
                        <a:pt x="34" y="22"/>
                      </a:lnTo>
                      <a:lnTo>
                        <a:pt x="32" y="24"/>
                      </a:lnTo>
                      <a:lnTo>
                        <a:pt x="31" y="26"/>
                      </a:lnTo>
                      <a:lnTo>
                        <a:pt x="27" y="26"/>
                      </a:lnTo>
                      <a:lnTo>
                        <a:pt x="22" y="26"/>
                      </a:lnTo>
                      <a:lnTo>
                        <a:pt x="16" y="26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7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close/>
                      <a:moveTo>
                        <a:pt x="18" y="8"/>
                      </a:move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9" name="Freeform 818"/>
                <p:cNvSpPr>
                  <a:spLocks noEditPoints="1"/>
                </p:cNvSpPr>
                <p:nvPr/>
              </p:nvSpPr>
              <p:spPr bwMode="auto">
                <a:xfrm>
                  <a:off x="4864" y="2256"/>
                  <a:ext cx="41" cy="23"/>
                </a:xfrm>
                <a:custGeom>
                  <a:avLst/>
                  <a:gdLst>
                    <a:gd name="T0" fmla="*/ 0 w 41"/>
                    <a:gd name="T1" fmla="*/ 10 h 23"/>
                    <a:gd name="T2" fmla="*/ 0 w 41"/>
                    <a:gd name="T3" fmla="*/ 6 h 23"/>
                    <a:gd name="T4" fmla="*/ 3 w 41"/>
                    <a:gd name="T5" fmla="*/ 4 h 23"/>
                    <a:gd name="T6" fmla="*/ 3 w 41"/>
                    <a:gd name="T7" fmla="*/ 2 h 23"/>
                    <a:gd name="T8" fmla="*/ 7 w 41"/>
                    <a:gd name="T9" fmla="*/ 0 h 23"/>
                    <a:gd name="T10" fmla="*/ 12 w 41"/>
                    <a:gd name="T11" fmla="*/ 0 h 23"/>
                    <a:gd name="T12" fmla="*/ 17 w 41"/>
                    <a:gd name="T13" fmla="*/ 0 h 23"/>
                    <a:gd name="T14" fmla="*/ 21 w 41"/>
                    <a:gd name="T15" fmla="*/ 0 h 23"/>
                    <a:gd name="T16" fmla="*/ 28 w 41"/>
                    <a:gd name="T17" fmla="*/ 0 h 23"/>
                    <a:gd name="T18" fmla="*/ 32 w 41"/>
                    <a:gd name="T19" fmla="*/ 0 h 23"/>
                    <a:gd name="T20" fmla="*/ 35 w 41"/>
                    <a:gd name="T21" fmla="*/ 2 h 23"/>
                    <a:gd name="T22" fmla="*/ 39 w 41"/>
                    <a:gd name="T23" fmla="*/ 4 h 23"/>
                    <a:gd name="T24" fmla="*/ 39 w 41"/>
                    <a:gd name="T25" fmla="*/ 4 h 23"/>
                    <a:gd name="T26" fmla="*/ 41 w 41"/>
                    <a:gd name="T27" fmla="*/ 8 h 23"/>
                    <a:gd name="T28" fmla="*/ 41 w 41"/>
                    <a:gd name="T29" fmla="*/ 8 h 23"/>
                    <a:gd name="T30" fmla="*/ 41 w 41"/>
                    <a:gd name="T31" fmla="*/ 23 h 23"/>
                    <a:gd name="T32" fmla="*/ 21 w 41"/>
                    <a:gd name="T33" fmla="*/ 23 h 23"/>
                    <a:gd name="T34" fmla="*/ 0 w 41"/>
                    <a:gd name="T35" fmla="*/ 23 h 23"/>
                    <a:gd name="T36" fmla="*/ 16 w 41"/>
                    <a:gd name="T37" fmla="*/ 15 h 23"/>
                    <a:gd name="T38" fmla="*/ 32 w 41"/>
                    <a:gd name="T39" fmla="*/ 15 h 23"/>
                    <a:gd name="T40" fmla="*/ 32 w 41"/>
                    <a:gd name="T41" fmla="*/ 15 h 23"/>
                    <a:gd name="T42" fmla="*/ 32 w 41"/>
                    <a:gd name="T43" fmla="*/ 13 h 23"/>
                    <a:gd name="T44" fmla="*/ 32 w 41"/>
                    <a:gd name="T45" fmla="*/ 10 h 23"/>
                    <a:gd name="T46" fmla="*/ 32 w 41"/>
                    <a:gd name="T47" fmla="*/ 8 h 23"/>
                    <a:gd name="T48" fmla="*/ 30 w 41"/>
                    <a:gd name="T49" fmla="*/ 8 h 23"/>
                    <a:gd name="T50" fmla="*/ 28 w 41"/>
                    <a:gd name="T51" fmla="*/ 8 h 23"/>
                    <a:gd name="T52" fmla="*/ 25 w 41"/>
                    <a:gd name="T53" fmla="*/ 6 h 23"/>
                    <a:gd name="T54" fmla="*/ 21 w 41"/>
                    <a:gd name="T55" fmla="*/ 6 h 23"/>
                    <a:gd name="T56" fmla="*/ 16 w 41"/>
                    <a:gd name="T57" fmla="*/ 6 h 23"/>
                    <a:gd name="T58" fmla="*/ 12 w 41"/>
                    <a:gd name="T59" fmla="*/ 8 h 23"/>
                    <a:gd name="T60" fmla="*/ 10 w 41"/>
                    <a:gd name="T61" fmla="*/ 10 h 23"/>
                    <a:gd name="T62" fmla="*/ 8 w 41"/>
                    <a:gd name="T63" fmla="*/ 13 h 23"/>
                    <a:gd name="T64" fmla="*/ 8 w 41"/>
                    <a:gd name="T65" fmla="*/ 15 h 23"/>
                    <a:gd name="T66" fmla="*/ 8 w 41"/>
                    <a:gd name="T67" fmla="*/ 15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23"/>
                    <a:gd name="T104" fmla="*/ 41 w 41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23">
                      <a:moveTo>
                        <a:pt x="0" y="23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23"/>
                      </a:lnTo>
                      <a:lnTo>
                        <a:pt x="32" y="23"/>
                      </a:lnTo>
                      <a:lnTo>
                        <a:pt x="21" y="23"/>
                      </a:lnTo>
                      <a:lnTo>
                        <a:pt x="0" y="23"/>
                      </a:lnTo>
                      <a:close/>
                      <a:moveTo>
                        <a:pt x="8" y="15"/>
                      </a:moveTo>
                      <a:lnTo>
                        <a:pt x="16" y="15"/>
                      </a:lnTo>
                      <a:lnTo>
                        <a:pt x="21" y="15"/>
                      </a:lnTo>
                      <a:lnTo>
                        <a:pt x="32" y="15"/>
                      </a:lnTo>
                      <a:lnTo>
                        <a:pt x="32" y="13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7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8" y="13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0" name="Freeform 819"/>
                <p:cNvSpPr>
                  <a:spLocks noEditPoints="1"/>
                </p:cNvSpPr>
                <p:nvPr/>
              </p:nvSpPr>
              <p:spPr bwMode="auto">
                <a:xfrm>
                  <a:off x="4874" y="2211"/>
                  <a:ext cx="32" cy="21"/>
                </a:xfrm>
                <a:custGeom>
                  <a:avLst/>
                  <a:gdLst>
                    <a:gd name="T0" fmla="*/ 13 w 32"/>
                    <a:gd name="T1" fmla="*/ 21 h 21"/>
                    <a:gd name="T2" fmla="*/ 7 w 32"/>
                    <a:gd name="T3" fmla="*/ 21 h 21"/>
                    <a:gd name="T4" fmla="*/ 4 w 32"/>
                    <a:gd name="T5" fmla="*/ 17 h 21"/>
                    <a:gd name="T6" fmla="*/ 0 w 32"/>
                    <a:gd name="T7" fmla="*/ 15 h 21"/>
                    <a:gd name="T8" fmla="*/ 0 w 32"/>
                    <a:gd name="T9" fmla="*/ 10 h 21"/>
                    <a:gd name="T10" fmla="*/ 4 w 32"/>
                    <a:gd name="T11" fmla="*/ 4 h 21"/>
                    <a:gd name="T12" fmla="*/ 11 w 32"/>
                    <a:gd name="T13" fmla="*/ 2 h 21"/>
                    <a:gd name="T14" fmla="*/ 16 w 32"/>
                    <a:gd name="T15" fmla="*/ 0 h 21"/>
                    <a:gd name="T16" fmla="*/ 22 w 32"/>
                    <a:gd name="T17" fmla="*/ 2 h 21"/>
                    <a:gd name="T18" fmla="*/ 27 w 32"/>
                    <a:gd name="T19" fmla="*/ 4 h 21"/>
                    <a:gd name="T20" fmla="*/ 31 w 32"/>
                    <a:gd name="T21" fmla="*/ 8 h 21"/>
                    <a:gd name="T22" fmla="*/ 32 w 32"/>
                    <a:gd name="T23" fmla="*/ 10 h 21"/>
                    <a:gd name="T24" fmla="*/ 31 w 32"/>
                    <a:gd name="T25" fmla="*/ 15 h 21"/>
                    <a:gd name="T26" fmla="*/ 27 w 32"/>
                    <a:gd name="T27" fmla="*/ 21 h 21"/>
                    <a:gd name="T28" fmla="*/ 20 w 32"/>
                    <a:gd name="T29" fmla="*/ 21 h 21"/>
                    <a:gd name="T30" fmla="*/ 16 w 32"/>
                    <a:gd name="T31" fmla="*/ 21 h 21"/>
                    <a:gd name="T32" fmla="*/ 18 w 32"/>
                    <a:gd name="T33" fmla="*/ 15 h 21"/>
                    <a:gd name="T34" fmla="*/ 22 w 32"/>
                    <a:gd name="T35" fmla="*/ 15 h 21"/>
                    <a:gd name="T36" fmla="*/ 23 w 32"/>
                    <a:gd name="T37" fmla="*/ 13 h 21"/>
                    <a:gd name="T38" fmla="*/ 23 w 32"/>
                    <a:gd name="T39" fmla="*/ 13 h 21"/>
                    <a:gd name="T40" fmla="*/ 23 w 32"/>
                    <a:gd name="T41" fmla="*/ 10 h 21"/>
                    <a:gd name="T42" fmla="*/ 22 w 32"/>
                    <a:gd name="T43" fmla="*/ 8 h 21"/>
                    <a:gd name="T44" fmla="*/ 20 w 32"/>
                    <a:gd name="T45" fmla="*/ 8 h 21"/>
                    <a:gd name="T46" fmla="*/ 16 w 32"/>
                    <a:gd name="T47" fmla="*/ 8 h 21"/>
                    <a:gd name="T48" fmla="*/ 13 w 32"/>
                    <a:gd name="T49" fmla="*/ 8 h 21"/>
                    <a:gd name="T50" fmla="*/ 11 w 32"/>
                    <a:gd name="T51" fmla="*/ 8 h 21"/>
                    <a:gd name="T52" fmla="*/ 9 w 32"/>
                    <a:gd name="T53" fmla="*/ 10 h 21"/>
                    <a:gd name="T54" fmla="*/ 9 w 32"/>
                    <a:gd name="T55" fmla="*/ 13 h 21"/>
                    <a:gd name="T56" fmla="*/ 9 w 32"/>
                    <a:gd name="T57" fmla="*/ 13 h 21"/>
                    <a:gd name="T58" fmla="*/ 11 w 32"/>
                    <a:gd name="T59" fmla="*/ 15 h 21"/>
                    <a:gd name="T60" fmla="*/ 15 w 32"/>
                    <a:gd name="T61" fmla="*/ 15 h 21"/>
                    <a:gd name="T62" fmla="*/ 16 w 32"/>
                    <a:gd name="T63" fmla="*/ 15 h 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21"/>
                    <a:gd name="T98" fmla="*/ 32 w 32"/>
                    <a:gd name="T99" fmla="*/ 21 h 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21">
                      <a:moveTo>
                        <a:pt x="16" y="21"/>
                      </a:moveTo>
                      <a:lnTo>
                        <a:pt x="13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1" y="15"/>
                      </a:lnTo>
                      <a:lnTo>
                        <a:pt x="29" y="19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0" y="21"/>
                      </a:lnTo>
                      <a:lnTo>
                        <a:pt x="16" y="21"/>
                      </a:lnTo>
                      <a:close/>
                      <a:moveTo>
                        <a:pt x="16" y="15"/>
                      </a:move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3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1" name="Freeform 820"/>
                <p:cNvSpPr>
                  <a:spLocks/>
                </p:cNvSpPr>
                <p:nvPr/>
              </p:nvSpPr>
              <p:spPr bwMode="auto">
                <a:xfrm>
                  <a:off x="4874" y="2172"/>
                  <a:ext cx="32" cy="21"/>
                </a:xfrm>
                <a:custGeom>
                  <a:avLst/>
                  <a:gdLst>
                    <a:gd name="T0" fmla="*/ 20 w 32"/>
                    <a:gd name="T1" fmla="*/ 0 h 21"/>
                    <a:gd name="T2" fmla="*/ 23 w 32"/>
                    <a:gd name="T3" fmla="*/ 0 h 21"/>
                    <a:gd name="T4" fmla="*/ 27 w 32"/>
                    <a:gd name="T5" fmla="*/ 2 h 21"/>
                    <a:gd name="T6" fmla="*/ 29 w 32"/>
                    <a:gd name="T7" fmla="*/ 4 h 21"/>
                    <a:gd name="T8" fmla="*/ 31 w 32"/>
                    <a:gd name="T9" fmla="*/ 4 h 21"/>
                    <a:gd name="T10" fmla="*/ 32 w 32"/>
                    <a:gd name="T11" fmla="*/ 9 h 21"/>
                    <a:gd name="T12" fmla="*/ 32 w 32"/>
                    <a:gd name="T13" fmla="*/ 11 h 21"/>
                    <a:gd name="T14" fmla="*/ 32 w 32"/>
                    <a:gd name="T15" fmla="*/ 13 h 21"/>
                    <a:gd name="T16" fmla="*/ 31 w 32"/>
                    <a:gd name="T17" fmla="*/ 15 h 21"/>
                    <a:gd name="T18" fmla="*/ 31 w 32"/>
                    <a:gd name="T19" fmla="*/ 17 h 21"/>
                    <a:gd name="T20" fmla="*/ 29 w 32"/>
                    <a:gd name="T21" fmla="*/ 19 h 21"/>
                    <a:gd name="T22" fmla="*/ 25 w 32"/>
                    <a:gd name="T23" fmla="*/ 19 h 21"/>
                    <a:gd name="T24" fmla="*/ 20 w 32"/>
                    <a:gd name="T25" fmla="*/ 21 h 21"/>
                    <a:gd name="T26" fmla="*/ 16 w 32"/>
                    <a:gd name="T27" fmla="*/ 21 h 21"/>
                    <a:gd name="T28" fmla="*/ 13 w 32"/>
                    <a:gd name="T29" fmla="*/ 21 h 21"/>
                    <a:gd name="T30" fmla="*/ 9 w 32"/>
                    <a:gd name="T31" fmla="*/ 19 h 21"/>
                    <a:gd name="T32" fmla="*/ 4 w 32"/>
                    <a:gd name="T33" fmla="*/ 17 h 21"/>
                    <a:gd name="T34" fmla="*/ 2 w 32"/>
                    <a:gd name="T35" fmla="*/ 17 h 21"/>
                    <a:gd name="T36" fmla="*/ 0 w 32"/>
                    <a:gd name="T37" fmla="*/ 15 h 21"/>
                    <a:gd name="T38" fmla="*/ 0 w 32"/>
                    <a:gd name="T39" fmla="*/ 11 h 21"/>
                    <a:gd name="T40" fmla="*/ 2 w 32"/>
                    <a:gd name="T41" fmla="*/ 6 h 21"/>
                    <a:gd name="T42" fmla="*/ 4 w 32"/>
                    <a:gd name="T43" fmla="*/ 4 h 21"/>
                    <a:gd name="T44" fmla="*/ 9 w 32"/>
                    <a:gd name="T45" fmla="*/ 0 h 21"/>
                    <a:gd name="T46" fmla="*/ 11 w 32"/>
                    <a:gd name="T47" fmla="*/ 4 h 21"/>
                    <a:gd name="T48" fmla="*/ 13 w 32"/>
                    <a:gd name="T49" fmla="*/ 6 h 21"/>
                    <a:gd name="T50" fmla="*/ 9 w 32"/>
                    <a:gd name="T51" fmla="*/ 6 h 21"/>
                    <a:gd name="T52" fmla="*/ 9 w 32"/>
                    <a:gd name="T53" fmla="*/ 9 h 21"/>
                    <a:gd name="T54" fmla="*/ 9 w 32"/>
                    <a:gd name="T55" fmla="*/ 11 h 21"/>
                    <a:gd name="T56" fmla="*/ 9 w 32"/>
                    <a:gd name="T57" fmla="*/ 13 h 21"/>
                    <a:gd name="T58" fmla="*/ 11 w 32"/>
                    <a:gd name="T59" fmla="*/ 13 h 21"/>
                    <a:gd name="T60" fmla="*/ 13 w 32"/>
                    <a:gd name="T61" fmla="*/ 15 h 21"/>
                    <a:gd name="T62" fmla="*/ 16 w 32"/>
                    <a:gd name="T63" fmla="*/ 15 h 21"/>
                    <a:gd name="T64" fmla="*/ 20 w 32"/>
                    <a:gd name="T65" fmla="*/ 15 h 21"/>
                    <a:gd name="T66" fmla="*/ 22 w 32"/>
                    <a:gd name="T67" fmla="*/ 13 h 21"/>
                    <a:gd name="T68" fmla="*/ 23 w 32"/>
                    <a:gd name="T69" fmla="*/ 13 h 21"/>
                    <a:gd name="T70" fmla="*/ 23 w 32"/>
                    <a:gd name="T71" fmla="*/ 11 h 21"/>
                    <a:gd name="T72" fmla="*/ 23 w 32"/>
                    <a:gd name="T73" fmla="*/ 9 h 21"/>
                    <a:gd name="T74" fmla="*/ 22 w 32"/>
                    <a:gd name="T75" fmla="*/ 6 h 21"/>
                    <a:gd name="T76" fmla="*/ 22 w 32"/>
                    <a:gd name="T77" fmla="*/ 6 h 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21"/>
                    <a:gd name="T119" fmla="*/ 32 w 32"/>
                    <a:gd name="T120" fmla="*/ 21 h 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21">
                      <a:moveTo>
                        <a:pt x="20" y="6"/>
                      </a:move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1" y="15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0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9" y="19"/>
                      </a:lnTo>
                      <a:lnTo>
                        <a:pt x="4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3" y="13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2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2" name="Freeform 821"/>
                <p:cNvSpPr>
                  <a:spLocks noEditPoints="1"/>
                </p:cNvSpPr>
                <p:nvPr/>
              </p:nvSpPr>
              <p:spPr bwMode="auto">
                <a:xfrm>
                  <a:off x="4874" y="2131"/>
                  <a:ext cx="32" cy="21"/>
                </a:xfrm>
                <a:custGeom>
                  <a:avLst/>
                  <a:gdLst>
                    <a:gd name="T0" fmla="*/ 13 w 32"/>
                    <a:gd name="T1" fmla="*/ 21 h 21"/>
                    <a:gd name="T2" fmla="*/ 7 w 32"/>
                    <a:gd name="T3" fmla="*/ 21 h 21"/>
                    <a:gd name="T4" fmla="*/ 4 w 32"/>
                    <a:gd name="T5" fmla="*/ 17 h 21"/>
                    <a:gd name="T6" fmla="*/ 0 w 32"/>
                    <a:gd name="T7" fmla="*/ 13 h 21"/>
                    <a:gd name="T8" fmla="*/ 0 w 32"/>
                    <a:gd name="T9" fmla="*/ 9 h 21"/>
                    <a:gd name="T10" fmla="*/ 4 w 32"/>
                    <a:gd name="T11" fmla="*/ 4 h 21"/>
                    <a:gd name="T12" fmla="*/ 11 w 32"/>
                    <a:gd name="T13" fmla="*/ 2 h 21"/>
                    <a:gd name="T14" fmla="*/ 16 w 32"/>
                    <a:gd name="T15" fmla="*/ 0 h 21"/>
                    <a:gd name="T16" fmla="*/ 22 w 32"/>
                    <a:gd name="T17" fmla="*/ 2 h 21"/>
                    <a:gd name="T18" fmla="*/ 27 w 32"/>
                    <a:gd name="T19" fmla="*/ 4 h 21"/>
                    <a:gd name="T20" fmla="*/ 31 w 32"/>
                    <a:gd name="T21" fmla="*/ 9 h 21"/>
                    <a:gd name="T22" fmla="*/ 32 w 32"/>
                    <a:gd name="T23" fmla="*/ 11 h 21"/>
                    <a:gd name="T24" fmla="*/ 31 w 32"/>
                    <a:gd name="T25" fmla="*/ 15 h 21"/>
                    <a:gd name="T26" fmla="*/ 27 w 32"/>
                    <a:gd name="T27" fmla="*/ 21 h 21"/>
                    <a:gd name="T28" fmla="*/ 20 w 32"/>
                    <a:gd name="T29" fmla="*/ 21 h 21"/>
                    <a:gd name="T30" fmla="*/ 16 w 32"/>
                    <a:gd name="T31" fmla="*/ 21 h 21"/>
                    <a:gd name="T32" fmla="*/ 18 w 32"/>
                    <a:gd name="T33" fmla="*/ 15 h 21"/>
                    <a:gd name="T34" fmla="*/ 22 w 32"/>
                    <a:gd name="T35" fmla="*/ 15 h 21"/>
                    <a:gd name="T36" fmla="*/ 23 w 32"/>
                    <a:gd name="T37" fmla="*/ 13 h 21"/>
                    <a:gd name="T38" fmla="*/ 23 w 32"/>
                    <a:gd name="T39" fmla="*/ 13 h 21"/>
                    <a:gd name="T40" fmla="*/ 23 w 32"/>
                    <a:gd name="T41" fmla="*/ 11 h 21"/>
                    <a:gd name="T42" fmla="*/ 22 w 32"/>
                    <a:gd name="T43" fmla="*/ 9 h 21"/>
                    <a:gd name="T44" fmla="*/ 20 w 32"/>
                    <a:gd name="T45" fmla="*/ 9 h 21"/>
                    <a:gd name="T46" fmla="*/ 16 w 32"/>
                    <a:gd name="T47" fmla="*/ 9 h 21"/>
                    <a:gd name="T48" fmla="*/ 13 w 32"/>
                    <a:gd name="T49" fmla="*/ 9 h 21"/>
                    <a:gd name="T50" fmla="*/ 11 w 32"/>
                    <a:gd name="T51" fmla="*/ 9 h 21"/>
                    <a:gd name="T52" fmla="*/ 9 w 32"/>
                    <a:gd name="T53" fmla="*/ 11 h 21"/>
                    <a:gd name="T54" fmla="*/ 9 w 32"/>
                    <a:gd name="T55" fmla="*/ 13 h 21"/>
                    <a:gd name="T56" fmla="*/ 9 w 32"/>
                    <a:gd name="T57" fmla="*/ 13 h 21"/>
                    <a:gd name="T58" fmla="*/ 11 w 32"/>
                    <a:gd name="T59" fmla="*/ 15 h 21"/>
                    <a:gd name="T60" fmla="*/ 15 w 32"/>
                    <a:gd name="T61" fmla="*/ 15 h 21"/>
                    <a:gd name="T62" fmla="*/ 16 w 32"/>
                    <a:gd name="T63" fmla="*/ 15 h 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21"/>
                    <a:gd name="T98" fmla="*/ 32 w 32"/>
                    <a:gd name="T99" fmla="*/ 21 h 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21">
                      <a:moveTo>
                        <a:pt x="16" y="21"/>
                      </a:moveTo>
                      <a:lnTo>
                        <a:pt x="13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1" y="15"/>
                      </a:lnTo>
                      <a:lnTo>
                        <a:pt x="29" y="19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0" y="21"/>
                      </a:lnTo>
                      <a:lnTo>
                        <a:pt x="16" y="21"/>
                      </a:lnTo>
                      <a:close/>
                      <a:moveTo>
                        <a:pt x="16" y="15"/>
                      </a:move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3" y="11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3" name="Freeform 822"/>
                <p:cNvSpPr>
                  <a:spLocks/>
                </p:cNvSpPr>
                <p:nvPr/>
              </p:nvSpPr>
              <p:spPr bwMode="auto">
                <a:xfrm>
                  <a:off x="4874" y="2095"/>
                  <a:ext cx="32" cy="18"/>
                </a:xfrm>
                <a:custGeom>
                  <a:avLst/>
                  <a:gdLst>
                    <a:gd name="T0" fmla="*/ 22 w 32"/>
                    <a:gd name="T1" fmla="*/ 16 h 18"/>
                    <a:gd name="T2" fmla="*/ 22 w 32"/>
                    <a:gd name="T3" fmla="*/ 12 h 18"/>
                    <a:gd name="T4" fmla="*/ 23 w 32"/>
                    <a:gd name="T5" fmla="*/ 12 h 18"/>
                    <a:gd name="T6" fmla="*/ 25 w 32"/>
                    <a:gd name="T7" fmla="*/ 10 h 18"/>
                    <a:gd name="T8" fmla="*/ 25 w 32"/>
                    <a:gd name="T9" fmla="*/ 10 h 18"/>
                    <a:gd name="T10" fmla="*/ 25 w 32"/>
                    <a:gd name="T11" fmla="*/ 8 h 18"/>
                    <a:gd name="T12" fmla="*/ 25 w 32"/>
                    <a:gd name="T13" fmla="*/ 6 h 18"/>
                    <a:gd name="T14" fmla="*/ 23 w 32"/>
                    <a:gd name="T15" fmla="*/ 6 h 18"/>
                    <a:gd name="T16" fmla="*/ 23 w 32"/>
                    <a:gd name="T17" fmla="*/ 6 h 18"/>
                    <a:gd name="T18" fmla="*/ 22 w 32"/>
                    <a:gd name="T19" fmla="*/ 6 h 18"/>
                    <a:gd name="T20" fmla="*/ 20 w 32"/>
                    <a:gd name="T21" fmla="*/ 6 h 18"/>
                    <a:gd name="T22" fmla="*/ 20 w 32"/>
                    <a:gd name="T23" fmla="*/ 10 h 18"/>
                    <a:gd name="T24" fmla="*/ 18 w 32"/>
                    <a:gd name="T25" fmla="*/ 12 h 18"/>
                    <a:gd name="T26" fmla="*/ 18 w 32"/>
                    <a:gd name="T27" fmla="*/ 14 h 18"/>
                    <a:gd name="T28" fmla="*/ 16 w 32"/>
                    <a:gd name="T29" fmla="*/ 16 h 18"/>
                    <a:gd name="T30" fmla="*/ 15 w 32"/>
                    <a:gd name="T31" fmla="*/ 16 h 18"/>
                    <a:gd name="T32" fmla="*/ 13 w 32"/>
                    <a:gd name="T33" fmla="*/ 18 h 18"/>
                    <a:gd name="T34" fmla="*/ 7 w 32"/>
                    <a:gd name="T35" fmla="*/ 18 h 18"/>
                    <a:gd name="T36" fmla="*/ 6 w 32"/>
                    <a:gd name="T37" fmla="*/ 16 h 18"/>
                    <a:gd name="T38" fmla="*/ 4 w 32"/>
                    <a:gd name="T39" fmla="*/ 16 h 18"/>
                    <a:gd name="T40" fmla="*/ 2 w 32"/>
                    <a:gd name="T41" fmla="*/ 14 h 18"/>
                    <a:gd name="T42" fmla="*/ 0 w 32"/>
                    <a:gd name="T43" fmla="*/ 12 h 18"/>
                    <a:gd name="T44" fmla="*/ 0 w 32"/>
                    <a:gd name="T45" fmla="*/ 6 h 18"/>
                    <a:gd name="T46" fmla="*/ 0 w 32"/>
                    <a:gd name="T47" fmla="*/ 6 h 18"/>
                    <a:gd name="T48" fmla="*/ 2 w 32"/>
                    <a:gd name="T49" fmla="*/ 4 h 18"/>
                    <a:gd name="T50" fmla="*/ 2 w 32"/>
                    <a:gd name="T51" fmla="*/ 2 h 18"/>
                    <a:gd name="T52" fmla="*/ 6 w 32"/>
                    <a:gd name="T53" fmla="*/ 2 h 18"/>
                    <a:gd name="T54" fmla="*/ 7 w 32"/>
                    <a:gd name="T55" fmla="*/ 0 h 18"/>
                    <a:gd name="T56" fmla="*/ 9 w 32"/>
                    <a:gd name="T57" fmla="*/ 6 h 18"/>
                    <a:gd name="T58" fmla="*/ 9 w 32"/>
                    <a:gd name="T59" fmla="*/ 6 h 18"/>
                    <a:gd name="T60" fmla="*/ 7 w 32"/>
                    <a:gd name="T61" fmla="*/ 8 h 18"/>
                    <a:gd name="T62" fmla="*/ 7 w 32"/>
                    <a:gd name="T63" fmla="*/ 8 h 18"/>
                    <a:gd name="T64" fmla="*/ 7 w 32"/>
                    <a:gd name="T65" fmla="*/ 10 h 18"/>
                    <a:gd name="T66" fmla="*/ 7 w 32"/>
                    <a:gd name="T67" fmla="*/ 12 h 18"/>
                    <a:gd name="T68" fmla="*/ 9 w 32"/>
                    <a:gd name="T69" fmla="*/ 12 h 18"/>
                    <a:gd name="T70" fmla="*/ 11 w 32"/>
                    <a:gd name="T71" fmla="*/ 12 h 18"/>
                    <a:gd name="T72" fmla="*/ 11 w 32"/>
                    <a:gd name="T73" fmla="*/ 10 h 18"/>
                    <a:gd name="T74" fmla="*/ 11 w 32"/>
                    <a:gd name="T75" fmla="*/ 10 h 18"/>
                    <a:gd name="T76" fmla="*/ 13 w 32"/>
                    <a:gd name="T77" fmla="*/ 6 h 18"/>
                    <a:gd name="T78" fmla="*/ 13 w 32"/>
                    <a:gd name="T79" fmla="*/ 2 h 18"/>
                    <a:gd name="T80" fmla="*/ 15 w 32"/>
                    <a:gd name="T81" fmla="*/ 2 h 18"/>
                    <a:gd name="T82" fmla="*/ 16 w 32"/>
                    <a:gd name="T83" fmla="*/ 0 h 18"/>
                    <a:gd name="T84" fmla="*/ 27 w 32"/>
                    <a:gd name="T85" fmla="*/ 0 h 18"/>
                    <a:gd name="T86" fmla="*/ 29 w 32"/>
                    <a:gd name="T87" fmla="*/ 2 h 18"/>
                    <a:gd name="T88" fmla="*/ 31 w 32"/>
                    <a:gd name="T89" fmla="*/ 4 h 18"/>
                    <a:gd name="T90" fmla="*/ 32 w 32"/>
                    <a:gd name="T91" fmla="*/ 6 h 18"/>
                    <a:gd name="T92" fmla="*/ 32 w 32"/>
                    <a:gd name="T93" fmla="*/ 8 h 18"/>
                    <a:gd name="T94" fmla="*/ 31 w 32"/>
                    <a:gd name="T95" fmla="*/ 12 h 18"/>
                    <a:gd name="T96" fmla="*/ 27 w 32"/>
                    <a:gd name="T97" fmla="*/ 16 h 18"/>
                    <a:gd name="T98" fmla="*/ 25 w 32"/>
                    <a:gd name="T99" fmla="*/ 18 h 1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"/>
                    <a:gd name="T151" fmla="*/ 0 h 18"/>
                    <a:gd name="T152" fmla="*/ 32 w 32"/>
                    <a:gd name="T153" fmla="*/ 18 h 1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" h="18">
                      <a:moveTo>
                        <a:pt x="23" y="18"/>
                      </a:moveTo>
                      <a:lnTo>
                        <a:pt x="22" y="16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3" y="18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6" y="18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3" y="6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1" y="12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4" name="Freeform 823"/>
                <p:cNvSpPr>
                  <a:spLocks noEditPoints="1"/>
                </p:cNvSpPr>
                <p:nvPr/>
              </p:nvSpPr>
              <p:spPr bwMode="auto">
                <a:xfrm>
                  <a:off x="4874" y="2056"/>
                  <a:ext cx="32" cy="20"/>
                </a:xfrm>
                <a:custGeom>
                  <a:avLst/>
                  <a:gdLst>
                    <a:gd name="T0" fmla="*/ 11 w 32"/>
                    <a:gd name="T1" fmla="*/ 18 h 20"/>
                    <a:gd name="T2" fmla="*/ 7 w 32"/>
                    <a:gd name="T3" fmla="*/ 20 h 20"/>
                    <a:gd name="T4" fmla="*/ 4 w 32"/>
                    <a:gd name="T5" fmla="*/ 18 h 20"/>
                    <a:gd name="T6" fmla="*/ 2 w 32"/>
                    <a:gd name="T7" fmla="*/ 16 h 20"/>
                    <a:gd name="T8" fmla="*/ 2 w 32"/>
                    <a:gd name="T9" fmla="*/ 14 h 20"/>
                    <a:gd name="T10" fmla="*/ 0 w 32"/>
                    <a:gd name="T11" fmla="*/ 12 h 20"/>
                    <a:gd name="T12" fmla="*/ 0 w 32"/>
                    <a:gd name="T13" fmla="*/ 8 h 20"/>
                    <a:gd name="T14" fmla="*/ 2 w 32"/>
                    <a:gd name="T15" fmla="*/ 4 h 20"/>
                    <a:gd name="T16" fmla="*/ 4 w 32"/>
                    <a:gd name="T17" fmla="*/ 2 h 20"/>
                    <a:gd name="T18" fmla="*/ 7 w 32"/>
                    <a:gd name="T19" fmla="*/ 2 h 20"/>
                    <a:gd name="T20" fmla="*/ 11 w 32"/>
                    <a:gd name="T21" fmla="*/ 0 h 20"/>
                    <a:gd name="T22" fmla="*/ 18 w 32"/>
                    <a:gd name="T23" fmla="*/ 0 h 20"/>
                    <a:gd name="T24" fmla="*/ 27 w 32"/>
                    <a:gd name="T25" fmla="*/ 0 h 20"/>
                    <a:gd name="T26" fmla="*/ 29 w 32"/>
                    <a:gd name="T27" fmla="*/ 0 h 20"/>
                    <a:gd name="T28" fmla="*/ 31 w 32"/>
                    <a:gd name="T29" fmla="*/ 0 h 20"/>
                    <a:gd name="T30" fmla="*/ 31 w 32"/>
                    <a:gd name="T31" fmla="*/ 6 h 20"/>
                    <a:gd name="T32" fmla="*/ 29 w 32"/>
                    <a:gd name="T33" fmla="*/ 6 h 20"/>
                    <a:gd name="T34" fmla="*/ 29 w 32"/>
                    <a:gd name="T35" fmla="*/ 8 h 20"/>
                    <a:gd name="T36" fmla="*/ 31 w 32"/>
                    <a:gd name="T37" fmla="*/ 10 h 20"/>
                    <a:gd name="T38" fmla="*/ 32 w 32"/>
                    <a:gd name="T39" fmla="*/ 12 h 20"/>
                    <a:gd name="T40" fmla="*/ 31 w 32"/>
                    <a:gd name="T41" fmla="*/ 16 h 20"/>
                    <a:gd name="T42" fmla="*/ 27 w 32"/>
                    <a:gd name="T43" fmla="*/ 20 h 20"/>
                    <a:gd name="T44" fmla="*/ 22 w 32"/>
                    <a:gd name="T45" fmla="*/ 20 h 20"/>
                    <a:gd name="T46" fmla="*/ 16 w 32"/>
                    <a:gd name="T47" fmla="*/ 18 h 20"/>
                    <a:gd name="T48" fmla="*/ 15 w 32"/>
                    <a:gd name="T49" fmla="*/ 14 h 20"/>
                    <a:gd name="T50" fmla="*/ 13 w 32"/>
                    <a:gd name="T51" fmla="*/ 10 h 20"/>
                    <a:gd name="T52" fmla="*/ 13 w 32"/>
                    <a:gd name="T53" fmla="*/ 8 h 20"/>
                    <a:gd name="T54" fmla="*/ 9 w 32"/>
                    <a:gd name="T55" fmla="*/ 8 h 20"/>
                    <a:gd name="T56" fmla="*/ 7 w 32"/>
                    <a:gd name="T57" fmla="*/ 8 h 20"/>
                    <a:gd name="T58" fmla="*/ 7 w 32"/>
                    <a:gd name="T59" fmla="*/ 10 h 20"/>
                    <a:gd name="T60" fmla="*/ 7 w 32"/>
                    <a:gd name="T61" fmla="*/ 12 h 20"/>
                    <a:gd name="T62" fmla="*/ 9 w 32"/>
                    <a:gd name="T63" fmla="*/ 12 h 20"/>
                    <a:gd name="T64" fmla="*/ 11 w 32"/>
                    <a:gd name="T65" fmla="*/ 14 h 20"/>
                    <a:gd name="T66" fmla="*/ 18 w 32"/>
                    <a:gd name="T67" fmla="*/ 10 h 20"/>
                    <a:gd name="T68" fmla="*/ 20 w 32"/>
                    <a:gd name="T69" fmla="*/ 12 h 20"/>
                    <a:gd name="T70" fmla="*/ 22 w 32"/>
                    <a:gd name="T71" fmla="*/ 14 h 20"/>
                    <a:gd name="T72" fmla="*/ 23 w 32"/>
                    <a:gd name="T73" fmla="*/ 14 h 20"/>
                    <a:gd name="T74" fmla="*/ 25 w 32"/>
                    <a:gd name="T75" fmla="*/ 12 h 20"/>
                    <a:gd name="T76" fmla="*/ 25 w 32"/>
                    <a:gd name="T77" fmla="*/ 10 h 20"/>
                    <a:gd name="T78" fmla="*/ 23 w 32"/>
                    <a:gd name="T79" fmla="*/ 8 h 20"/>
                    <a:gd name="T80" fmla="*/ 22 w 32"/>
                    <a:gd name="T81" fmla="*/ 8 h 20"/>
                    <a:gd name="T82" fmla="*/ 18 w 32"/>
                    <a:gd name="T83" fmla="*/ 8 h 20"/>
                    <a:gd name="T84" fmla="*/ 16 w 32"/>
                    <a:gd name="T85" fmla="*/ 8 h 2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20"/>
                    <a:gd name="T131" fmla="*/ 32 w 32"/>
                    <a:gd name="T132" fmla="*/ 20 h 2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20">
                      <a:moveTo>
                        <a:pt x="11" y="14"/>
                      </a:moveTo>
                      <a:lnTo>
                        <a:pt x="11" y="18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6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9" y="8"/>
                      </a:lnTo>
                      <a:lnTo>
                        <a:pt x="31" y="8"/>
                      </a:lnTo>
                      <a:lnTo>
                        <a:pt x="31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7" y="20"/>
                      </a:lnTo>
                      <a:lnTo>
                        <a:pt x="23" y="20"/>
                      </a:lnTo>
                      <a:lnTo>
                        <a:pt x="22" y="20"/>
                      </a:lnTo>
                      <a:lnTo>
                        <a:pt x="20" y="20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5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4"/>
                      </a:lnTo>
                      <a:close/>
                      <a:moveTo>
                        <a:pt x="16" y="8"/>
                      </a:move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20" y="12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5" name="Freeform 824"/>
                <p:cNvSpPr>
                  <a:spLocks/>
                </p:cNvSpPr>
                <p:nvPr/>
              </p:nvSpPr>
              <p:spPr bwMode="auto">
                <a:xfrm>
                  <a:off x="4874" y="2017"/>
                  <a:ext cx="31" cy="18"/>
                </a:xfrm>
                <a:custGeom>
                  <a:avLst/>
                  <a:gdLst>
                    <a:gd name="T0" fmla="*/ 2 w 31"/>
                    <a:gd name="T1" fmla="*/ 18 h 18"/>
                    <a:gd name="T2" fmla="*/ 2 w 31"/>
                    <a:gd name="T3" fmla="*/ 12 h 18"/>
                    <a:gd name="T4" fmla="*/ 2 w 31"/>
                    <a:gd name="T5" fmla="*/ 12 h 18"/>
                    <a:gd name="T6" fmla="*/ 4 w 31"/>
                    <a:gd name="T7" fmla="*/ 12 h 18"/>
                    <a:gd name="T8" fmla="*/ 6 w 31"/>
                    <a:gd name="T9" fmla="*/ 12 h 18"/>
                    <a:gd name="T10" fmla="*/ 4 w 31"/>
                    <a:gd name="T11" fmla="*/ 10 h 18"/>
                    <a:gd name="T12" fmla="*/ 4 w 31"/>
                    <a:gd name="T13" fmla="*/ 10 h 18"/>
                    <a:gd name="T14" fmla="*/ 2 w 31"/>
                    <a:gd name="T15" fmla="*/ 10 h 18"/>
                    <a:gd name="T16" fmla="*/ 2 w 31"/>
                    <a:gd name="T17" fmla="*/ 10 h 18"/>
                    <a:gd name="T18" fmla="*/ 0 w 31"/>
                    <a:gd name="T19" fmla="*/ 8 h 18"/>
                    <a:gd name="T20" fmla="*/ 0 w 31"/>
                    <a:gd name="T21" fmla="*/ 8 h 18"/>
                    <a:gd name="T22" fmla="*/ 0 w 31"/>
                    <a:gd name="T23" fmla="*/ 6 h 18"/>
                    <a:gd name="T24" fmla="*/ 0 w 31"/>
                    <a:gd name="T25" fmla="*/ 6 h 18"/>
                    <a:gd name="T26" fmla="*/ 0 w 31"/>
                    <a:gd name="T27" fmla="*/ 4 h 18"/>
                    <a:gd name="T28" fmla="*/ 2 w 31"/>
                    <a:gd name="T29" fmla="*/ 4 h 18"/>
                    <a:gd name="T30" fmla="*/ 2 w 31"/>
                    <a:gd name="T31" fmla="*/ 2 h 18"/>
                    <a:gd name="T32" fmla="*/ 4 w 31"/>
                    <a:gd name="T33" fmla="*/ 2 h 18"/>
                    <a:gd name="T34" fmla="*/ 6 w 31"/>
                    <a:gd name="T35" fmla="*/ 0 h 18"/>
                    <a:gd name="T36" fmla="*/ 7 w 31"/>
                    <a:gd name="T37" fmla="*/ 0 h 18"/>
                    <a:gd name="T38" fmla="*/ 9 w 31"/>
                    <a:gd name="T39" fmla="*/ 0 h 18"/>
                    <a:gd name="T40" fmla="*/ 13 w 31"/>
                    <a:gd name="T41" fmla="*/ 0 h 18"/>
                    <a:gd name="T42" fmla="*/ 16 w 31"/>
                    <a:gd name="T43" fmla="*/ 0 h 18"/>
                    <a:gd name="T44" fmla="*/ 22 w 31"/>
                    <a:gd name="T45" fmla="*/ 0 h 18"/>
                    <a:gd name="T46" fmla="*/ 27 w 31"/>
                    <a:gd name="T47" fmla="*/ 0 h 18"/>
                    <a:gd name="T48" fmla="*/ 31 w 31"/>
                    <a:gd name="T49" fmla="*/ 0 h 18"/>
                    <a:gd name="T50" fmla="*/ 31 w 31"/>
                    <a:gd name="T51" fmla="*/ 6 h 18"/>
                    <a:gd name="T52" fmla="*/ 15 w 31"/>
                    <a:gd name="T53" fmla="*/ 6 h 18"/>
                    <a:gd name="T54" fmla="*/ 13 w 31"/>
                    <a:gd name="T55" fmla="*/ 6 h 18"/>
                    <a:gd name="T56" fmla="*/ 11 w 31"/>
                    <a:gd name="T57" fmla="*/ 6 h 18"/>
                    <a:gd name="T58" fmla="*/ 11 w 31"/>
                    <a:gd name="T59" fmla="*/ 8 h 18"/>
                    <a:gd name="T60" fmla="*/ 9 w 31"/>
                    <a:gd name="T61" fmla="*/ 8 h 18"/>
                    <a:gd name="T62" fmla="*/ 9 w 31"/>
                    <a:gd name="T63" fmla="*/ 8 h 18"/>
                    <a:gd name="T64" fmla="*/ 9 w 31"/>
                    <a:gd name="T65" fmla="*/ 8 h 18"/>
                    <a:gd name="T66" fmla="*/ 9 w 31"/>
                    <a:gd name="T67" fmla="*/ 10 h 18"/>
                    <a:gd name="T68" fmla="*/ 9 w 31"/>
                    <a:gd name="T69" fmla="*/ 10 h 18"/>
                    <a:gd name="T70" fmla="*/ 9 w 31"/>
                    <a:gd name="T71" fmla="*/ 10 h 18"/>
                    <a:gd name="T72" fmla="*/ 11 w 31"/>
                    <a:gd name="T73" fmla="*/ 10 h 18"/>
                    <a:gd name="T74" fmla="*/ 13 w 31"/>
                    <a:gd name="T75" fmla="*/ 12 h 18"/>
                    <a:gd name="T76" fmla="*/ 15 w 31"/>
                    <a:gd name="T77" fmla="*/ 12 h 18"/>
                    <a:gd name="T78" fmla="*/ 16 w 31"/>
                    <a:gd name="T79" fmla="*/ 12 h 18"/>
                    <a:gd name="T80" fmla="*/ 23 w 31"/>
                    <a:gd name="T81" fmla="*/ 12 h 18"/>
                    <a:gd name="T82" fmla="*/ 27 w 31"/>
                    <a:gd name="T83" fmla="*/ 12 h 18"/>
                    <a:gd name="T84" fmla="*/ 31 w 31"/>
                    <a:gd name="T85" fmla="*/ 12 h 18"/>
                    <a:gd name="T86" fmla="*/ 31 w 31"/>
                    <a:gd name="T87" fmla="*/ 18 h 18"/>
                    <a:gd name="T88" fmla="*/ 23 w 31"/>
                    <a:gd name="T89" fmla="*/ 18 h 18"/>
                    <a:gd name="T90" fmla="*/ 16 w 31"/>
                    <a:gd name="T91" fmla="*/ 18 h 18"/>
                    <a:gd name="T92" fmla="*/ 9 w 31"/>
                    <a:gd name="T93" fmla="*/ 18 h 18"/>
                    <a:gd name="T94" fmla="*/ 2 w 31"/>
                    <a:gd name="T95" fmla="*/ 18 h 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"/>
                    <a:gd name="T145" fmla="*/ 0 h 18"/>
                    <a:gd name="T146" fmla="*/ 31 w 31"/>
                    <a:gd name="T147" fmla="*/ 18 h 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" h="18">
                      <a:moveTo>
                        <a:pt x="2" y="18"/>
                      </a:move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31" y="12"/>
                      </a:lnTo>
                      <a:lnTo>
                        <a:pt x="31" y="18"/>
                      </a:lnTo>
                      <a:lnTo>
                        <a:pt x="23" y="18"/>
                      </a:lnTo>
                      <a:lnTo>
                        <a:pt x="16" y="18"/>
                      </a:lnTo>
                      <a:lnTo>
                        <a:pt x="9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6" name="Freeform 825"/>
                <p:cNvSpPr>
                  <a:spLocks noEditPoints="1"/>
                </p:cNvSpPr>
                <p:nvPr/>
              </p:nvSpPr>
              <p:spPr bwMode="auto">
                <a:xfrm>
                  <a:off x="4874" y="1976"/>
                  <a:ext cx="32" cy="20"/>
                </a:xfrm>
                <a:custGeom>
                  <a:avLst/>
                  <a:gdLst>
                    <a:gd name="T0" fmla="*/ 13 w 32"/>
                    <a:gd name="T1" fmla="*/ 20 h 20"/>
                    <a:gd name="T2" fmla="*/ 7 w 32"/>
                    <a:gd name="T3" fmla="*/ 18 h 20"/>
                    <a:gd name="T4" fmla="*/ 4 w 32"/>
                    <a:gd name="T5" fmla="*/ 16 h 20"/>
                    <a:gd name="T6" fmla="*/ 0 w 32"/>
                    <a:gd name="T7" fmla="*/ 12 h 20"/>
                    <a:gd name="T8" fmla="*/ 0 w 32"/>
                    <a:gd name="T9" fmla="*/ 8 h 20"/>
                    <a:gd name="T10" fmla="*/ 4 w 32"/>
                    <a:gd name="T11" fmla="*/ 4 h 20"/>
                    <a:gd name="T12" fmla="*/ 9 w 32"/>
                    <a:gd name="T13" fmla="*/ 0 h 20"/>
                    <a:gd name="T14" fmla="*/ 16 w 32"/>
                    <a:gd name="T15" fmla="*/ 0 h 20"/>
                    <a:gd name="T16" fmla="*/ 22 w 32"/>
                    <a:gd name="T17" fmla="*/ 0 h 20"/>
                    <a:gd name="T18" fmla="*/ 27 w 32"/>
                    <a:gd name="T19" fmla="*/ 2 h 20"/>
                    <a:gd name="T20" fmla="*/ 31 w 32"/>
                    <a:gd name="T21" fmla="*/ 6 h 20"/>
                    <a:gd name="T22" fmla="*/ 32 w 32"/>
                    <a:gd name="T23" fmla="*/ 10 h 20"/>
                    <a:gd name="T24" fmla="*/ 31 w 32"/>
                    <a:gd name="T25" fmla="*/ 14 h 20"/>
                    <a:gd name="T26" fmla="*/ 23 w 32"/>
                    <a:gd name="T27" fmla="*/ 18 h 20"/>
                    <a:gd name="T28" fmla="*/ 16 w 32"/>
                    <a:gd name="T29" fmla="*/ 20 h 20"/>
                    <a:gd name="T30" fmla="*/ 16 w 32"/>
                    <a:gd name="T31" fmla="*/ 14 h 20"/>
                    <a:gd name="T32" fmla="*/ 20 w 32"/>
                    <a:gd name="T33" fmla="*/ 14 h 20"/>
                    <a:gd name="T34" fmla="*/ 22 w 32"/>
                    <a:gd name="T35" fmla="*/ 12 h 20"/>
                    <a:gd name="T36" fmla="*/ 23 w 32"/>
                    <a:gd name="T37" fmla="*/ 12 h 20"/>
                    <a:gd name="T38" fmla="*/ 23 w 32"/>
                    <a:gd name="T39" fmla="*/ 10 h 20"/>
                    <a:gd name="T40" fmla="*/ 23 w 32"/>
                    <a:gd name="T41" fmla="*/ 8 h 20"/>
                    <a:gd name="T42" fmla="*/ 22 w 32"/>
                    <a:gd name="T43" fmla="*/ 8 h 20"/>
                    <a:gd name="T44" fmla="*/ 20 w 32"/>
                    <a:gd name="T45" fmla="*/ 6 h 20"/>
                    <a:gd name="T46" fmla="*/ 16 w 32"/>
                    <a:gd name="T47" fmla="*/ 6 h 20"/>
                    <a:gd name="T48" fmla="*/ 13 w 32"/>
                    <a:gd name="T49" fmla="*/ 6 h 20"/>
                    <a:gd name="T50" fmla="*/ 11 w 32"/>
                    <a:gd name="T51" fmla="*/ 8 h 20"/>
                    <a:gd name="T52" fmla="*/ 9 w 32"/>
                    <a:gd name="T53" fmla="*/ 8 h 20"/>
                    <a:gd name="T54" fmla="*/ 9 w 32"/>
                    <a:gd name="T55" fmla="*/ 10 h 20"/>
                    <a:gd name="T56" fmla="*/ 9 w 32"/>
                    <a:gd name="T57" fmla="*/ 12 h 20"/>
                    <a:gd name="T58" fmla="*/ 11 w 32"/>
                    <a:gd name="T59" fmla="*/ 12 h 20"/>
                    <a:gd name="T60" fmla="*/ 13 w 32"/>
                    <a:gd name="T61" fmla="*/ 14 h 20"/>
                    <a:gd name="T62" fmla="*/ 16 w 32"/>
                    <a:gd name="T63" fmla="*/ 14 h 2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"/>
                    <a:gd name="T97" fmla="*/ 0 h 20"/>
                    <a:gd name="T98" fmla="*/ 32 w 32"/>
                    <a:gd name="T99" fmla="*/ 20 h 2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" h="20">
                      <a:moveTo>
                        <a:pt x="16" y="20"/>
                      </a:moveTo>
                      <a:lnTo>
                        <a:pt x="13" y="20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1" y="14"/>
                      </a:lnTo>
                      <a:lnTo>
                        <a:pt x="29" y="16"/>
                      </a:lnTo>
                      <a:lnTo>
                        <a:pt x="23" y="18"/>
                      </a:lnTo>
                      <a:lnTo>
                        <a:pt x="20" y="20"/>
                      </a:lnTo>
                      <a:lnTo>
                        <a:pt x="16" y="20"/>
                      </a:lnTo>
                      <a:close/>
                      <a:moveTo>
                        <a:pt x="16" y="14"/>
                      </a:move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7" name="Freeform 826"/>
                <p:cNvSpPr>
                  <a:spLocks noEditPoints="1"/>
                </p:cNvSpPr>
                <p:nvPr/>
              </p:nvSpPr>
              <p:spPr bwMode="auto">
                <a:xfrm>
                  <a:off x="4864" y="1949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1 w 41"/>
                    <a:gd name="T5" fmla="*/ 0 h 6"/>
                    <a:gd name="T6" fmla="*/ 5 w 41"/>
                    <a:gd name="T7" fmla="*/ 0 h 6"/>
                    <a:gd name="T8" fmla="*/ 7 w 41"/>
                    <a:gd name="T9" fmla="*/ 0 h 6"/>
                    <a:gd name="T10" fmla="*/ 8 w 41"/>
                    <a:gd name="T11" fmla="*/ 0 h 6"/>
                    <a:gd name="T12" fmla="*/ 8 w 41"/>
                    <a:gd name="T13" fmla="*/ 6 h 6"/>
                    <a:gd name="T14" fmla="*/ 7 w 41"/>
                    <a:gd name="T15" fmla="*/ 6 h 6"/>
                    <a:gd name="T16" fmla="*/ 5 w 41"/>
                    <a:gd name="T17" fmla="*/ 6 h 6"/>
                    <a:gd name="T18" fmla="*/ 1 w 41"/>
                    <a:gd name="T19" fmla="*/ 6 h 6"/>
                    <a:gd name="T20" fmla="*/ 0 w 41"/>
                    <a:gd name="T21" fmla="*/ 6 h 6"/>
                    <a:gd name="T22" fmla="*/ 0 w 41"/>
                    <a:gd name="T23" fmla="*/ 6 h 6"/>
                    <a:gd name="T24" fmla="*/ 12 w 41"/>
                    <a:gd name="T25" fmla="*/ 6 h 6"/>
                    <a:gd name="T26" fmla="*/ 12 w 41"/>
                    <a:gd name="T27" fmla="*/ 0 h 6"/>
                    <a:gd name="T28" fmla="*/ 19 w 41"/>
                    <a:gd name="T29" fmla="*/ 0 h 6"/>
                    <a:gd name="T30" fmla="*/ 26 w 41"/>
                    <a:gd name="T31" fmla="*/ 0 h 6"/>
                    <a:gd name="T32" fmla="*/ 33 w 41"/>
                    <a:gd name="T33" fmla="*/ 0 h 6"/>
                    <a:gd name="T34" fmla="*/ 41 w 41"/>
                    <a:gd name="T35" fmla="*/ 0 h 6"/>
                    <a:gd name="T36" fmla="*/ 41 w 41"/>
                    <a:gd name="T37" fmla="*/ 6 h 6"/>
                    <a:gd name="T38" fmla="*/ 33 w 41"/>
                    <a:gd name="T39" fmla="*/ 6 h 6"/>
                    <a:gd name="T40" fmla="*/ 26 w 41"/>
                    <a:gd name="T41" fmla="*/ 6 h 6"/>
                    <a:gd name="T42" fmla="*/ 19 w 41"/>
                    <a:gd name="T43" fmla="*/ 6 h 6"/>
                    <a:gd name="T44" fmla="*/ 12 w 41"/>
                    <a:gd name="T45" fmla="*/ 6 h 6"/>
                    <a:gd name="T46" fmla="*/ 12 w 41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6"/>
                    <a:gd name="T74" fmla="*/ 41 w 4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3" y="6"/>
                      </a:lnTo>
                      <a:lnTo>
                        <a:pt x="26" y="6"/>
                      </a:lnTo>
                      <a:lnTo>
                        <a:pt x="19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8" name="Freeform 827"/>
                <p:cNvSpPr>
                  <a:spLocks/>
                </p:cNvSpPr>
                <p:nvPr/>
              </p:nvSpPr>
              <p:spPr bwMode="auto">
                <a:xfrm>
                  <a:off x="4874" y="1916"/>
                  <a:ext cx="32" cy="21"/>
                </a:xfrm>
                <a:custGeom>
                  <a:avLst/>
                  <a:gdLst>
                    <a:gd name="T0" fmla="*/ 20 w 32"/>
                    <a:gd name="T1" fmla="*/ 0 h 21"/>
                    <a:gd name="T2" fmla="*/ 23 w 32"/>
                    <a:gd name="T3" fmla="*/ 0 h 21"/>
                    <a:gd name="T4" fmla="*/ 29 w 32"/>
                    <a:gd name="T5" fmla="*/ 2 h 21"/>
                    <a:gd name="T6" fmla="*/ 29 w 32"/>
                    <a:gd name="T7" fmla="*/ 2 h 21"/>
                    <a:gd name="T8" fmla="*/ 31 w 32"/>
                    <a:gd name="T9" fmla="*/ 7 h 21"/>
                    <a:gd name="T10" fmla="*/ 32 w 32"/>
                    <a:gd name="T11" fmla="*/ 7 h 21"/>
                    <a:gd name="T12" fmla="*/ 32 w 32"/>
                    <a:gd name="T13" fmla="*/ 13 h 21"/>
                    <a:gd name="T14" fmla="*/ 31 w 32"/>
                    <a:gd name="T15" fmla="*/ 15 h 21"/>
                    <a:gd name="T16" fmla="*/ 31 w 32"/>
                    <a:gd name="T17" fmla="*/ 17 h 21"/>
                    <a:gd name="T18" fmla="*/ 29 w 32"/>
                    <a:gd name="T19" fmla="*/ 17 h 21"/>
                    <a:gd name="T20" fmla="*/ 27 w 32"/>
                    <a:gd name="T21" fmla="*/ 19 h 21"/>
                    <a:gd name="T22" fmla="*/ 22 w 32"/>
                    <a:gd name="T23" fmla="*/ 21 h 21"/>
                    <a:gd name="T24" fmla="*/ 18 w 32"/>
                    <a:gd name="T25" fmla="*/ 21 h 21"/>
                    <a:gd name="T26" fmla="*/ 15 w 32"/>
                    <a:gd name="T27" fmla="*/ 21 h 21"/>
                    <a:gd name="T28" fmla="*/ 11 w 32"/>
                    <a:gd name="T29" fmla="*/ 19 h 21"/>
                    <a:gd name="T30" fmla="*/ 7 w 32"/>
                    <a:gd name="T31" fmla="*/ 19 h 21"/>
                    <a:gd name="T32" fmla="*/ 4 w 32"/>
                    <a:gd name="T33" fmla="*/ 17 h 21"/>
                    <a:gd name="T34" fmla="*/ 4 w 32"/>
                    <a:gd name="T35" fmla="*/ 17 h 21"/>
                    <a:gd name="T36" fmla="*/ 2 w 32"/>
                    <a:gd name="T37" fmla="*/ 15 h 21"/>
                    <a:gd name="T38" fmla="*/ 0 w 32"/>
                    <a:gd name="T39" fmla="*/ 13 h 21"/>
                    <a:gd name="T40" fmla="*/ 0 w 32"/>
                    <a:gd name="T41" fmla="*/ 11 h 21"/>
                    <a:gd name="T42" fmla="*/ 2 w 32"/>
                    <a:gd name="T43" fmla="*/ 7 h 21"/>
                    <a:gd name="T44" fmla="*/ 6 w 32"/>
                    <a:gd name="T45" fmla="*/ 2 h 21"/>
                    <a:gd name="T46" fmla="*/ 9 w 32"/>
                    <a:gd name="T47" fmla="*/ 0 h 21"/>
                    <a:gd name="T48" fmla="*/ 11 w 32"/>
                    <a:gd name="T49" fmla="*/ 4 h 21"/>
                    <a:gd name="T50" fmla="*/ 13 w 32"/>
                    <a:gd name="T51" fmla="*/ 7 h 21"/>
                    <a:gd name="T52" fmla="*/ 9 w 32"/>
                    <a:gd name="T53" fmla="*/ 7 h 21"/>
                    <a:gd name="T54" fmla="*/ 9 w 32"/>
                    <a:gd name="T55" fmla="*/ 9 h 21"/>
                    <a:gd name="T56" fmla="*/ 9 w 32"/>
                    <a:gd name="T57" fmla="*/ 9 h 21"/>
                    <a:gd name="T58" fmla="*/ 9 w 32"/>
                    <a:gd name="T59" fmla="*/ 11 h 21"/>
                    <a:gd name="T60" fmla="*/ 11 w 32"/>
                    <a:gd name="T61" fmla="*/ 13 h 21"/>
                    <a:gd name="T62" fmla="*/ 13 w 32"/>
                    <a:gd name="T63" fmla="*/ 13 h 21"/>
                    <a:gd name="T64" fmla="*/ 16 w 32"/>
                    <a:gd name="T65" fmla="*/ 13 h 21"/>
                    <a:gd name="T66" fmla="*/ 20 w 32"/>
                    <a:gd name="T67" fmla="*/ 13 h 21"/>
                    <a:gd name="T68" fmla="*/ 22 w 32"/>
                    <a:gd name="T69" fmla="*/ 13 h 21"/>
                    <a:gd name="T70" fmla="*/ 23 w 32"/>
                    <a:gd name="T71" fmla="*/ 11 h 21"/>
                    <a:gd name="T72" fmla="*/ 23 w 32"/>
                    <a:gd name="T73" fmla="*/ 9 h 21"/>
                    <a:gd name="T74" fmla="*/ 23 w 32"/>
                    <a:gd name="T75" fmla="*/ 9 h 21"/>
                    <a:gd name="T76" fmla="*/ 22 w 32"/>
                    <a:gd name="T77" fmla="*/ 7 h 21"/>
                    <a:gd name="T78" fmla="*/ 22 w 32"/>
                    <a:gd name="T79" fmla="*/ 7 h 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21"/>
                    <a:gd name="T122" fmla="*/ 32 w 32"/>
                    <a:gd name="T123" fmla="*/ 21 h 2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21">
                      <a:moveTo>
                        <a:pt x="20" y="7"/>
                      </a:move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7"/>
                      </a:lnTo>
                      <a:lnTo>
                        <a:pt x="32" y="7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1" y="15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0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3" y="7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2" y="13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2" y="7"/>
                      </a:lnTo>
                      <a:lnTo>
                        <a:pt x="2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9" name="Freeform 828"/>
                <p:cNvSpPr>
                  <a:spLocks noEditPoints="1"/>
                </p:cNvSpPr>
                <p:nvPr/>
              </p:nvSpPr>
              <p:spPr bwMode="auto">
                <a:xfrm>
                  <a:off x="4874" y="1855"/>
                  <a:ext cx="32" cy="20"/>
                </a:xfrm>
                <a:custGeom>
                  <a:avLst/>
                  <a:gdLst>
                    <a:gd name="T0" fmla="*/ 11 w 32"/>
                    <a:gd name="T1" fmla="*/ 18 h 20"/>
                    <a:gd name="T2" fmla="*/ 9 w 32"/>
                    <a:gd name="T3" fmla="*/ 20 h 20"/>
                    <a:gd name="T4" fmla="*/ 6 w 32"/>
                    <a:gd name="T5" fmla="*/ 20 h 20"/>
                    <a:gd name="T6" fmla="*/ 4 w 32"/>
                    <a:gd name="T7" fmla="*/ 18 h 20"/>
                    <a:gd name="T8" fmla="*/ 4 w 32"/>
                    <a:gd name="T9" fmla="*/ 18 h 20"/>
                    <a:gd name="T10" fmla="*/ 2 w 32"/>
                    <a:gd name="T11" fmla="*/ 16 h 20"/>
                    <a:gd name="T12" fmla="*/ 2 w 32"/>
                    <a:gd name="T13" fmla="*/ 16 h 20"/>
                    <a:gd name="T14" fmla="*/ 0 w 32"/>
                    <a:gd name="T15" fmla="*/ 14 h 20"/>
                    <a:gd name="T16" fmla="*/ 0 w 32"/>
                    <a:gd name="T17" fmla="*/ 12 h 20"/>
                    <a:gd name="T18" fmla="*/ 0 w 32"/>
                    <a:gd name="T19" fmla="*/ 6 h 20"/>
                    <a:gd name="T20" fmla="*/ 2 w 32"/>
                    <a:gd name="T21" fmla="*/ 6 h 20"/>
                    <a:gd name="T22" fmla="*/ 4 w 32"/>
                    <a:gd name="T23" fmla="*/ 4 h 20"/>
                    <a:gd name="T24" fmla="*/ 6 w 32"/>
                    <a:gd name="T25" fmla="*/ 2 h 20"/>
                    <a:gd name="T26" fmla="*/ 9 w 32"/>
                    <a:gd name="T27" fmla="*/ 2 h 20"/>
                    <a:gd name="T28" fmla="*/ 11 w 32"/>
                    <a:gd name="T29" fmla="*/ 2 h 20"/>
                    <a:gd name="T30" fmla="*/ 18 w 32"/>
                    <a:gd name="T31" fmla="*/ 2 h 20"/>
                    <a:gd name="T32" fmla="*/ 25 w 32"/>
                    <a:gd name="T33" fmla="*/ 2 h 20"/>
                    <a:gd name="T34" fmla="*/ 27 w 32"/>
                    <a:gd name="T35" fmla="*/ 2 h 20"/>
                    <a:gd name="T36" fmla="*/ 29 w 32"/>
                    <a:gd name="T37" fmla="*/ 2 h 20"/>
                    <a:gd name="T38" fmla="*/ 31 w 32"/>
                    <a:gd name="T39" fmla="*/ 2 h 20"/>
                    <a:gd name="T40" fmla="*/ 31 w 32"/>
                    <a:gd name="T41" fmla="*/ 0 h 20"/>
                    <a:gd name="T42" fmla="*/ 31 w 32"/>
                    <a:gd name="T43" fmla="*/ 8 h 20"/>
                    <a:gd name="T44" fmla="*/ 31 w 32"/>
                    <a:gd name="T45" fmla="*/ 8 h 20"/>
                    <a:gd name="T46" fmla="*/ 29 w 32"/>
                    <a:gd name="T47" fmla="*/ 8 h 20"/>
                    <a:gd name="T48" fmla="*/ 27 w 32"/>
                    <a:gd name="T49" fmla="*/ 8 h 20"/>
                    <a:gd name="T50" fmla="*/ 29 w 32"/>
                    <a:gd name="T51" fmla="*/ 10 h 20"/>
                    <a:gd name="T52" fmla="*/ 31 w 32"/>
                    <a:gd name="T53" fmla="*/ 10 h 20"/>
                    <a:gd name="T54" fmla="*/ 32 w 32"/>
                    <a:gd name="T55" fmla="*/ 12 h 20"/>
                    <a:gd name="T56" fmla="*/ 32 w 32"/>
                    <a:gd name="T57" fmla="*/ 14 h 20"/>
                    <a:gd name="T58" fmla="*/ 31 w 32"/>
                    <a:gd name="T59" fmla="*/ 18 h 20"/>
                    <a:gd name="T60" fmla="*/ 23 w 32"/>
                    <a:gd name="T61" fmla="*/ 20 h 20"/>
                    <a:gd name="T62" fmla="*/ 16 w 32"/>
                    <a:gd name="T63" fmla="*/ 18 h 20"/>
                    <a:gd name="T64" fmla="*/ 15 w 32"/>
                    <a:gd name="T65" fmla="*/ 18 h 20"/>
                    <a:gd name="T66" fmla="*/ 13 w 32"/>
                    <a:gd name="T67" fmla="*/ 14 h 20"/>
                    <a:gd name="T68" fmla="*/ 13 w 32"/>
                    <a:gd name="T69" fmla="*/ 12 h 20"/>
                    <a:gd name="T70" fmla="*/ 13 w 32"/>
                    <a:gd name="T71" fmla="*/ 10 h 20"/>
                    <a:gd name="T72" fmla="*/ 11 w 32"/>
                    <a:gd name="T73" fmla="*/ 8 h 20"/>
                    <a:gd name="T74" fmla="*/ 9 w 32"/>
                    <a:gd name="T75" fmla="*/ 8 h 20"/>
                    <a:gd name="T76" fmla="*/ 9 w 32"/>
                    <a:gd name="T77" fmla="*/ 8 h 20"/>
                    <a:gd name="T78" fmla="*/ 7 w 32"/>
                    <a:gd name="T79" fmla="*/ 8 h 20"/>
                    <a:gd name="T80" fmla="*/ 7 w 32"/>
                    <a:gd name="T81" fmla="*/ 10 h 20"/>
                    <a:gd name="T82" fmla="*/ 7 w 32"/>
                    <a:gd name="T83" fmla="*/ 12 h 20"/>
                    <a:gd name="T84" fmla="*/ 7 w 32"/>
                    <a:gd name="T85" fmla="*/ 12 h 20"/>
                    <a:gd name="T86" fmla="*/ 9 w 32"/>
                    <a:gd name="T87" fmla="*/ 14 h 20"/>
                    <a:gd name="T88" fmla="*/ 11 w 32"/>
                    <a:gd name="T89" fmla="*/ 14 h 20"/>
                    <a:gd name="T90" fmla="*/ 16 w 32"/>
                    <a:gd name="T91" fmla="*/ 8 h 20"/>
                    <a:gd name="T92" fmla="*/ 18 w 32"/>
                    <a:gd name="T93" fmla="*/ 10 h 20"/>
                    <a:gd name="T94" fmla="*/ 18 w 32"/>
                    <a:gd name="T95" fmla="*/ 10 h 20"/>
                    <a:gd name="T96" fmla="*/ 20 w 32"/>
                    <a:gd name="T97" fmla="*/ 12 h 20"/>
                    <a:gd name="T98" fmla="*/ 20 w 32"/>
                    <a:gd name="T99" fmla="*/ 14 h 20"/>
                    <a:gd name="T100" fmla="*/ 22 w 32"/>
                    <a:gd name="T101" fmla="*/ 14 h 20"/>
                    <a:gd name="T102" fmla="*/ 23 w 32"/>
                    <a:gd name="T103" fmla="*/ 14 h 20"/>
                    <a:gd name="T104" fmla="*/ 23 w 32"/>
                    <a:gd name="T105" fmla="*/ 14 h 20"/>
                    <a:gd name="T106" fmla="*/ 25 w 32"/>
                    <a:gd name="T107" fmla="*/ 14 h 20"/>
                    <a:gd name="T108" fmla="*/ 25 w 32"/>
                    <a:gd name="T109" fmla="*/ 12 h 20"/>
                    <a:gd name="T110" fmla="*/ 25 w 32"/>
                    <a:gd name="T111" fmla="*/ 12 h 20"/>
                    <a:gd name="T112" fmla="*/ 25 w 32"/>
                    <a:gd name="T113" fmla="*/ 10 h 20"/>
                    <a:gd name="T114" fmla="*/ 23 w 32"/>
                    <a:gd name="T115" fmla="*/ 10 h 20"/>
                    <a:gd name="T116" fmla="*/ 23 w 32"/>
                    <a:gd name="T117" fmla="*/ 8 h 20"/>
                    <a:gd name="T118" fmla="*/ 22 w 32"/>
                    <a:gd name="T119" fmla="*/ 8 h 20"/>
                    <a:gd name="T120" fmla="*/ 18 w 32"/>
                    <a:gd name="T121" fmla="*/ 8 h 20"/>
                    <a:gd name="T122" fmla="*/ 18 w 32"/>
                    <a:gd name="T123" fmla="*/ 8 h 20"/>
                    <a:gd name="T124" fmla="*/ 16 w 32"/>
                    <a:gd name="T125" fmla="*/ 8 h 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2"/>
                    <a:gd name="T190" fmla="*/ 0 h 20"/>
                    <a:gd name="T191" fmla="*/ 32 w 32"/>
                    <a:gd name="T192" fmla="*/ 20 h 2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2" h="20">
                      <a:moveTo>
                        <a:pt x="11" y="14"/>
                      </a:moveTo>
                      <a:lnTo>
                        <a:pt x="11" y="18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1" y="18"/>
                      </a:lnTo>
                      <a:lnTo>
                        <a:pt x="29" y="20"/>
                      </a:lnTo>
                      <a:lnTo>
                        <a:pt x="23" y="20"/>
                      </a:lnTo>
                      <a:lnTo>
                        <a:pt x="18" y="20"/>
                      </a:lnTo>
                      <a:lnTo>
                        <a:pt x="16" y="18"/>
                      </a:lnTo>
                      <a:lnTo>
                        <a:pt x="15" y="18"/>
                      </a:lnTo>
                      <a:lnTo>
                        <a:pt x="15" y="16"/>
                      </a:lnTo>
                      <a:lnTo>
                        <a:pt x="13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close/>
                      <a:moveTo>
                        <a:pt x="16" y="8"/>
                      </a:move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0" name="Freeform 829"/>
                <p:cNvSpPr>
                  <a:spLocks/>
                </p:cNvSpPr>
                <p:nvPr/>
              </p:nvSpPr>
              <p:spPr bwMode="auto">
                <a:xfrm>
                  <a:off x="4874" y="1816"/>
                  <a:ext cx="32" cy="21"/>
                </a:xfrm>
                <a:custGeom>
                  <a:avLst/>
                  <a:gdLst>
                    <a:gd name="T0" fmla="*/ 20 w 32"/>
                    <a:gd name="T1" fmla="*/ 0 h 21"/>
                    <a:gd name="T2" fmla="*/ 23 w 32"/>
                    <a:gd name="T3" fmla="*/ 0 h 21"/>
                    <a:gd name="T4" fmla="*/ 27 w 32"/>
                    <a:gd name="T5" fmla="*/ 2 h 21"/>
                    <a:gd name="T6" fmla="*/ 29 w 32"/>
                    <a:gd name="T7" fmla="*/ 4 h 21"/>
                    <a:gd name="T8" fmla="*/ 31 w 32"/>
                    <a:gd name="T9" fmla="*/ 4 h 21"/>
                    <a:gd name="T10" fmla="*/ 32 w 32"/>
                    <a:gd name="T11" fmla="*/ 8 h 21"/>
                    <a:gd name="T12" fmla="*/ 32 w 32"/>
                    <a:gd name="T13" fmla="*/ 10 h 21"/>
                    <a:gd name="T14" fmla="*/ 32 w 32"/>
                    <a:gd name="T15" fmla="*/ 12 h 21"/>
                    <a:gd name="T16" fmla="*/ 31 w 32"/>
                    <a:gd name="T17" fmla="*/ 14 h 21"/>
                    <a:gd name="T18" fmla="*/ 31 w 32"/>
                    <a:gd name="T19" fmla="*/ 16 h 21"/>
                    <a:gd name="T20" fmla="*/ 29 w 32"/>
                    <a:gd name="T21" fmla="*/ 16 h 21"/>
                    <a:gd name="T22" fmla="*/ 27 w 32"/>
                    <a:gd name="T23" fmla="*/ 19 h 21"/>
                    <a:gd name="T24" fmla="*/ 22 w 32"/>
                    <a:gd name="T25" fmla="*/ 21 h 21"/>
                    <a:gd name="T26" fmla="*/ 18 w 32"/>
                    <a:gd name="T27" fmla="*/ 21 h 21"/>
                    <a:gd name="T28" fmla="*/ 15 w 32"/>
                    <a:gd name="T29" fmla="*/ 21 h 21"/>
                    <a:gd name="T30" fmla="*/ 11 w 32"/>
                    <a:gd name="T31" fmla="*/ 21 h 21"/>
                    <a:gd name="T32" fmla="*/ 7 w 32"/>
                    <a:gd name="T33" fmla="*/ 19 h 21"/>
                    <a:gd name="T34" fmla="*/ 4 w 32"/>
                    <a:gd name="T35" fmla="*/ 16 h 21"/>
                    <a:gd name="T36" fmla="*/ 4 w 32"/>
                    <a:gd name="T37" fmla="*/ 16 h 21"/>
                    <a:gd name="T38" fmla="*/ 2 w 32"/>
                    <a:gd name="T39" fmla="*/ 14 h 21"/>
                    <a:gd name="T40" fmla="*/ 0 w 32"/>
                    <a:gd name="T41" fmla="*/ 12 h 21"/>
                    <a:gd name="T42" fmla="*/ 0 w 32"/>
                    <a:gd name="T43" fmla="*/ 8 h 21"/>
                    <a:gd name="T44" fmla="*/ 2 w 32"/>
                    <a:gd name="T45" fmla="*/ 4 h 21"/>
                    <a:gd name="T46" fmla="*/ 7 w 32"/>
                    <a:gd name="T47" fmla="*/ 2 h 21"/>
                    <a:gd name="T48" fmla="*/ 11 w 32"/>
                    <a:gd name="T49" fmla="*/ 0 h 21"/>
                    <a:gd name="T50" fmla="*/ 11 w 32"/>
                    <a:gd name="T51" fmla="*/ 4 h 21"/>
                    <a:gd name="T52" fmla="*/ 11 w 32"/>
                    <a:gd name="T53" fmla="*/ 6 h 21"/>
                    <a:gd name="T54" fmla="*/ 9 w 32"/>
                    <a:gd name="T55" fmla="*/ 8 h 21"/>
                    <a:gd name="T56" fmla="*/ 9 w 32"/>
                    <a:gd name="T57" fmla="*/ 8 h 21"/>
                    <a:gd name="T58" fmla="*/ 9 w 32"/>
                    <a:gd name="T59" fmla="*/ 10 h 21"/>
                    <a:gd name="T60" fmla="*/ 9 w 32"/>
                    <a:gd name="T61" fmla="*/ 12 h 21"/>
                    <a:gd name="T62" fmla="*/ 11 w 32"/>
                    <a:gd name="T63" fmla="*/ 12 h 21"/>
                    <a:gd name="T64" fmla="*/ 15 w 32"/>
                    <a:gd name="T65" fmla="*/ 14 h 21"/>
                    <a:gd name="T66" fmla="*/ 18 w 32"/>
                    <a:gd name="T67" fmla="*/ 14 h 21"/>
                    <a:gd name="T68" fmla="*/ 22 w 32"/>
                    <a:gd name="T69" fmla="*/ 12 h 21"/>
                    <a:gd name="T70" fmla="*/ 23 w 32"/>
                    <a:gd name="T71" fmla="*/ 12 h 21"/>
                    <a:gd name="T72" fmla="*/ 23 w 32"/>
                    <a:gd name="T73" fmla="*/ 10 h 21"/>
                    <a:gd name="T74" fmla="*/ 23 w 32"/>
                    <a:gd name="T75" fmla="*/ 8 h 21"/>
                    <a:gd name="T76" fmla="*/ 23 w 32"/>
                    <a:gd name="T77" fmla="*/ 8 h 21"/>
                    <a:gd name="T78" fmla="*/ 22 w 32"/>
                    <a:gd name="T79" fmla="*/ 6 h 21"/>
                    <a:gd name="T80" fmla="*/ 20 w 32"/>
                    <a:gd name="T81" fmla="*/ 6 h 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"/>
                    <a:gd name="T124" fmla="*/ 0 h 21"/>
                    <a:gd name="T125" fmla="*/ 32 w 32"/>
                    <a:gd name="T126" fmla="*/ 21 h 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" h="21">
                      <a:moveTo>
                        <a:pt x="20" y="6"/>
                      </a:move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7" y="19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0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6" y="19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1" name="Freeform 830"/>
                <p:cNvSpPr>
                  <a:spLocks noEditPoints="1"/>
                </p:cNvSpPr>
                <p:nvPr/>
              </p:nvSpPr>
              <p:spPr bwMode="auto">
                <a:xfrm>
                  <a:off x="4864" y="1787"/>
                  <a:ext cx="41" cy="9"/>
                </a:xfrm>
                <a:custGeom>
                  <a:avLst/>
                  <a:gdLst>
                    <a:gd name="T0" fmla="*/ 0 w 41"/>
                    <a:gd name="T1" fmla="*/ 9 h 9"/>
                    <a:gd name="T2" fmla="*/ 0 w 41"/>
                    <a:gd name="T3" fmla="*/ 5 h 9"/>
                    <a:gd name="T4" fmla="*/ 0 w 41"/>
                    <a:gd name="T5" fmla="*/ 2 h 9"/>
                    <a:gd name="T6" fmla="*/ 0 w 41"/>
                    <a:gd name="T7" fmla="*/ 0 h 9"/>
                    <a:gd name="T8" fmla="*/ 1 w 41"/>
                    <a:gd name="T9" fmla="*/ 0 h 9"/>
                    <a:gd name="T10" fmla="*/ 5 w 41"/>
                    <a:gd name="T11" fmla="*/ 0 h 9"/>
                    <a:gd name="T12" fmla="*/ 7 w 41"/>
                    <a:gd name="T13" fmla="*/ 0 h 9"/>
                    <a:gd name="T14" fmla="*/ 8 w 41"/>
                    <a:gd name="T15" fmla="*/ 0 h 9"/>
                    <a:gd name="T16" fmla="*/ 8 w 41"/>
                    <a:gd name="T17" fmla="*/ 2 h 9"/>
                    <a:gd name="T18" fmla="*/ 8 w 41"/>
                    <a:gd name="T19" fmla="*/ 5 h 9"/>
                    <a:gd name="T20" fmla="*/ 8 w 41"/>
                    <a:gd name="T21" fmla="*/ 9 h 9"/>
                    <a:gd name="T22" fmla="*/ 7 w 41"/>
                    <a:gd name="T23" fmla="*/ 9 h 9"/>
                    <a:gd name="T24" fmla="*/ 5 w 41"/>
                    <a:gd name="T25" fmla="*/ 9 h 9"/>
                    <a:gd name="T26" fmla="*/ 1 w 41"/>
                    <a:gd name="T27" fmla="*/ 9 h 9"/>
                    <a:gd name="T28" fmla="*/ 0 w 41"/>
                    <a:gd name="T29" fmla="*/ 9 h 9"/>
                    <a:gd name="T30" fmla="*/ 0 w 41"/>
                    <a:gd name="T31" fmla="*/ 9 h 9"/>
                    <a:gd name="T32" fmla="*/ 12 w 41"/>
                    <a:gd name="T33" fmla="*/ 9 h 9"/>
                    <a:gd name="T34" fmla="*/ 12 w 41"/>
                    <a:gd name="T35" fmla="*/ 5 h 9"/>
                    <a:gd name="T36" fmla="*/ 12 w 41"/>
                    <a:gd name="T37" fmla="*/ 2 h 9"/>
                    <a:gd name="T38" fmla="*/ 12 w 41"/>
                    <a:gd name="T39" fmla="*/ 0 h 9"/>
                    <a:gd name="T40" fmla="*/ 19 w 41"/>
                    <a:gd name="T41" fmla="*/ 0 h 9"/>
                    <a:gd name="T42" fmla="*/ 26 w 41"/>
                    <a:gd name="T43" fmla="*/ 0 h 9"/>
                    <a:gd name="T44" fmla="*/ 33 w 41"/>
                    <a:gd name="T45" fmla="*/ 0 h 9"/>
                    <a:gd name="T46" fmla="*/ 41 w 41"/>
                    <a:gd name="T47" fmla="*/ 0 h 9"/>
                    <a:gd name="T48" fmla="*/ 41 w 41"/>
                    <a:gd name="T49" fmla="*/ 2 h 9"/>
                    <a:gd name="T50" fmla="*/ 41 w 41"/>
                    <a:gd name="T51" fmla="*/ 5 h 9"/>
                    <a:gd name="T52" fmla="*/ 41 w 41"/>
                    <a:gd name="T53" fmla="*/ 9 h 9"/>
                    <a:gd name="T54" fmla="*/ 33 w 41"/>
                    <a:gd name="T55" fmla="*/ 9 h 9"/>
                    <a:gd name="T56" fmla="*/ 26 w 41"/>
                    <a:gd name="T57" fmla="*/ 9 h 9"/>
                    <a:gd name="T58" fmla="*/ 19 w 41"/>
                    <a:gd name="T59" fmla="*/ 9 h 9"/>
                    <a:gd name="T60" fmla="*/ 12 w 41"/>
                    <a:gd name="T61" fmla="*/ 9 h 9"/>
                    <a:gd name="T62" fmla="*/ 12 w 41"/>
                    <a:gd name="T63" fmla="*/ 9 h 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9"/>
                    <a:gd name="T98" fmla="*/ 41 w 41"/>
                    <a:gd name="T99" fmla="*/ 9 h 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1" y="9"/>
                      </a:lnTo>
                      <a:lnTo>
                        <a:pt x="0" y="9"/>
                      </a:lnTo>
                      <a:close/>
                      <a:moveTo>
                        <a:pt x="12" y="9"/>
                      </a:moveTo>
                      <a:lnTo>
                        <a:pt x="12" y="5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5"/>
                      </a:lnTo>
                      <a:lnTo>
                        <a:pt x="41" y="9"/>
                      </a:lnTo>
                      <a:lnTo>
                        <a:pt x="33" y="9"/>
                      </a:lnTo>
                      <a:lnTo>
                        <a:pt x="26" y="9"/>
                      </a:lnTo>
                      <a:lnTo>
                        <a:pt x="19" y="9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2" name="Freeform 831"/>
                <p:cNvSpPr>
                  <a:spLocks noEditPoints="1"/>
                </p:cNvSpPr>
                <p:nvPr/>
              </p:nvSpPr>
              <p:spPr bwMode="auto">
                <a:xfrm>
                  <a:off x="4864" y="1757"/>
                  <a:ext cx="42" cy="20"/>
                </a:xfrm>
                <a:custGeom>
                  <a:avLst/>
                  <a:gdLst>
                    <a:gd name="T0" fmla="*/ 21 w 42"/>
                    <a:gd name="T1" fmla="*/ 0 h 20"/>
                    <a:gd name="T2" fmla="*/ 41 w 42"/>
                    <a:gd name="T3" fmla="*/ 0 h 20"/>
                    <a:gd name="T4" fmla="*/ 39 w 42"/>
                    <a:gd name="T5" fmla="*/ 6 h 20"/>
                    <a:gd name="T6" fmla="*/ 39 w 42"/>
                    <a:gd name="T7" fmla="*/ 6 h 20"/>
                    <a:gd name="T8" fmla="*/ 39 w 42"/>
                    <a:gd name="T9" fmla="*/ 8 h 20"/>
                    <a:gd name="T10" fmla="*/ 41 w 42"/>
                    <a:gd name="T11" fmla="*/ 8 h 20"/>
                    <a:gd name="T12" fmla="*/ 41 w 42"/>
                    <a:gd name="T13" fmla="*/ 10 h 20"/>
                    <a:gd name="T14" fmla="*/ 42 w 42"/>
                    <a:gd name="T15" fmla="*/ 10 h 20"/>
                    <a:gd name="T16" fmla="*/ 42 w 42"/>
                    <a:gd name="T17" fmla="*/ 14 h 20"/>
                    <a:gd name="T18" fmla="*/ 39 w 42"/>
                    <a:gd name="T19" fmla="*/ 16 h 20"/>
                    <a:gd name="T20" fmla="*/ 35 w 42"/>
                    <a:gd name="T21" fmla="*/ 18 h 20"/>
                    <a:gd name="T22" fmla="*/ 30 w 42"/>
                    <a:gd name="T23" fmla="*/ 20 h 20"/>
                    <a:gd name="T24" fmla="*/ 23 w 42"/>
                    <a:gd name="T25" fmla="*/ 20 h 20"/>
                    <a:gd name="T26" fmla="*/ 17 w 42"/>
                    <a:gd name="T27" fmla="*/ 18 h 20"/>
                    <a:gd name="T28" fmla="*/ 12 w 42"/>
                    <a:gd name="T29" fmla="*/ 16 h 20"/>
                    <a:gd name="T30" fmla="*/ 10 w 42"/>
                    <a:gd name="T31" fmla="*/ 12 h 20"/>
                    <a:gd name="T32" fmla="*/ 10 w 42"/>
                    <a:gd name="T33" fmla="*/ 10 h 20"/>
                    <a:gd name="T34" fmla="*/ 12 w 42"/>
                    <a:gd name="T35" fmla="*/ 8 h 20"/>
                    <a:gd name="T36" fmla="*/ 12 w 42"/>
                    <a:gd name="T37" fmla="*/ 8 h 20"/>
                    <a:gd name="T38" fmla="*/ 10 w 42"/>
                    <a:gd name="T39" fmla="*/ 6 h 20"/>
                    <a:gd name="T40" fmla="*/ 3 w 42"/>
                    <a:gd name="T41" fmla="*/ 6 h 20"/>
                    <a:gd name="T42" fmla="*/ 0 w 42"/>
                    <a:gd name="T43" fmla="*/ 0 h 20"/>
                    <a:gd name="T44" fmla="*/ 26 w 42"/>
                    <a:gd name="T45" fmla="*/ 6 h 20"/>
                    <a:gd name="T46" fmla="*/ 23 w 42"/>
                    <a:gd name="T47" fmla="*/ 6 h 20"/>
                    <a:gd name="T48" fmla="*/ 19 w 42"/>
                    <a:gd name="T49" fmla="*/ 8 h 20"/>
                    <a:gd name="T50" fmla="*/ 19 w 42"/>
                    <a:gd name="T51" fmla="*/ 8 h 20"/>
                    <a:gd name="T52" fmla="*/ 19 w 42"/>
                    <a:gd name="T53" fmla="*/ 10 h 20"/>
                    <a:gd name="T54" fmla="*/ 19 w 42"/>
                    <a:gd name="T55" fmla="*/ 12 h 20"/>
                    <a:gd name="T56" fmla="*/ 21 w 42"/>
                    <a:gd name="T57" fmla="*/ 12 h 20"/>
                    <a:gd name="T58" fmla="*/ 25 w 42"/>
                    <a:gd name="T59" fmla="*/ 12 h 20"/>
                    <a:gd name="T60" fmla="*/ 32 w 42"/>
                    <a:gd name="T61" fmla="*/ 12 h 20"/>
                    <a:gd name="T62" fmla="*/ 33 w 42"/>
                    <a:gd name="T63" fmla="*/ 12 h 20"/>
                    <a:gd name="T64" fmla="*/ 33 w 42"/>
                    <a:gd name="T65" fmla="*/ 10 h 20"/>
                    <a:gd name="T66" fmla="*/ 33 w 42"/>
                    <a:gd name="T67" fmla="*/ 8 h 20"/>
                    <a:gd name="T68" fmla="*/ 32 w 42"/>
                    <a:gd name="T69" fmla="*/ 8 h 20"/>
                    <a:gd name="T70" fmla="*/ 30 w 42"/>
                    <a:gd name="T71" fmla="*/ 6 h 20"/>
                    <a:gd name="T72" fmla="*/ 26 w 42"/>
                    <a:gd name="T73" fmla="*/ 6 h 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20"/>
                    <a:gd name="T113" fmla="*/ 42 w 42"/>
                    <a:gd name="T114" fmla="*/ 20 h 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20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9" y="6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2" y="10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8"/>
                      </a:lnTo>
                      <a:lnTo>
                        <a:pt x="35" y="18"/>
                      </a:lnTo>
                      <a:lnTo>
                        <a:pt x="32" y="20"/>
                      </a:lnTo>
                      <a:lnTo>
                        <a:pt x="30" y="20"/>
                      </a:lnTo>
                      <a:lnTo>
                        <a:pt x="26" y="20"/>
                      </a:lnTo>
                      <a:lnTo>
                        <a:pt x="23" y="20"/>
                      </a:lnTo>
                      <a:lnTo>
                        <a:pt x="19" y="20"/>
                      </a:lnTo>
                      <a:lnTo>
                        <a:pt x="17" y="18"/>
                      </a:lnTo>
                      <a:lnTo>
                        <a:pt x="14" y="18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6" y="6"/>
                      </a:move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32" y="12"/>
                      </a:lnTo>
                      <a:lnTo>
                        <a:pt x="33" y="12"/>
                      </a:lnTo>
                      <a:lnTo>
                        <a:pt x="33" y="10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3" name="Freeform 832"/>
                <p:cNvSpPr>
                  <a:spLocks/>
                </p:cNvSpPr>
                <p:nvPr/>
              </p:nvSpPr>
              <p:spPr bwMode="auto">
                <a:xfrm>
                  <a:off x="4894" y="1728"/>
                  <a:ext cx="23" cy="8"/>
                </a:xfrm>
                <a:custGeom>
                  <a:avLst/>
                  <a:gdLst>
                    <a:gd name="T0" fmla="*/ 0 w 23"/>
                    <a:gd name="T1" fmla="*/ 8 h 8"/>
                    <a:gd name="T2" fmla="*/ 0 w 23"/>
                    <a:gd name="T3" fmla="*/ 6 h 8"/>
                    <a:gd name="T4" fmla="*/ 0 w 23"/>
                    <a:gd name="T5" fmla="*/ 4 h 8"/>
                    <a:gd name="T6" fmla="*/ 0 w 23"/>
                    <a:gd name="T7" fmla="*/ 0 h 8"/>
                    <a:gd name="T8" fmla="*/ 2 w 23"/>
                    <a:gd name="T9" fmla="*/ 0 h 8"/>
                    <a:gd name="T10" fmla="*/ 5 w 23"/>
                    <a:gd name="T11" fmla="*/ 0 h 8"/>
                    <a:gd name="T12" fmla="*/ 7 w 23"/>
                    <a:gd name="T13" fmla="*/ 0 h 8"/>
                    <a:gd name="T14" fmla="*/ 9 w 23"/>
                    <a:gd name="T15" fmla="*/ 0 h 8"/>
                    <a:gd name="T16" fmla="*/ 14 w 23"/>
                    <a:gd name="T17" fmla="*/ 0 h 8"/>
                    <a:gd name="T18" fmla="*/ 16 w 23"/>
                    <a:gd name="T19" fmla="*/ 0 h 8"/>
                    <a:gd name="T20" fmla="*/ 18 w 23"/>
                    <a:gd name="T21" fmla="*/ 2 h 8"/>
                    <a:gd name="T22" fmla="*/ 20 w 23"/>
                    <a:gd name="T23" fmla="*/ 2 h 8"/>
                    <a:gd name="T24" fmla="*/ 21 w 23"/>
                    <a:gd name="T25" fmla="*/ 4 h 8"/>
                    <a:gd name="T26" fmla="*/ 23 w 23"/>
                    <a:gd name="T27" fmla="*/ 6 h 8"/>
                    <a:gd name="T28" fmla="*/ 21 w 23"/>
                    <a:gd name="T29" fmla="*/ 6 h 8"/>
                    <a:gd name="T30" fmla="*/ 20 w 23"/>
                    <a:gd name="T31" fmla="*/ 6 h 8"/>
                    <a:gd name="T32" fmla="*/ 18 w 23"/>
                    <a:gd name="T33" fmla="*/ 8 h 8"/>
                    <a:gd name="T34" fmla="*/ 16 w 23"/>
                    <a:gd name="T35" fmla="*/ 6 h 8"/>
                    <a:gd name="T36" fmla="*/ 16 w 23"/>
                    <a:gd name="T37" fmla="*/ 6 h 8"/>
                    <a:gd name="T38" fmla="*/ 16 w 23"/>
                    <a:gd name="T39" fmla="*/ 6 h 8"/>
                    <a:gd name="T40" fmla="*/ 14 w 23"/>
                    <a:gd name="T41" fmla="*/ 4 h 8"/>
                    <a:gd name="T42" fmla="*/ 14 w 23"/>
                    <a:gd name="T43" fmla="*/ 4 h 8"/>
                    <a:gd name="T44" fmla="*/ 12 w 23"/>
                    <a:gd name="T45" fmla="*/ 4 h 8"/>
                    <a:gd name="T46" fmla="*/ 11 w 23"/>
                    <a:gd name="T47" fmla="*/ 4 h 8"/>
                    <a:gd name="T48" fmla="*/ 11 w 23"/>
                    <a:gd name="T49" fmla="*/ 4 h 8"/>
                    <a:gd name="T50" fmla="*/ 11 w 23"/>
                    <a:gd name="T51" fmla="*/ 6 h 8"/>
                    <a:gd name="T52" fmla="*/ 11 w 23"/>
                    <a:gd name="T53" fmla="*/ 8 h 8"/>
                    <a:gd name="T54" fmla="*/ 0 w 23"/>
                    <a:gd name="T55" fmla="*/ 8 h 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3"/>
                    <a:gd name="T85" fmla="*/ 0 h 8"/>
                    <a:gd name="T86" fmla="*/ 23 w 23"/>
                    <a:gd name="T87" fmla="*/ 8 h 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3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4" name="Freeform 833"/>
                <p:cNvSpPr>
                  <a:spLocks/>
                </p:cNvSpPr>
                <p:nvPr/>
              </p:nvSpPr>
              <p:spPr bwMode="auto">
                <a:xfrm>
                  <a:off x="4874" y="1665"/>
                  <a:ext cx="31" cy="30"/>
                </a:xfrm>
                <a:custGeom>
                  <a:avLst/>
                  <a:gdLst>
                    <a:gd name="T0" fmla="*/ 2 w 31"/>
                    <a:gd name="T1" fmla="*/ 24 h 30"/>
                    <a:gd name="T2" fmla="*/ 4 w 31"/>
                    <a:gd name="T3" fmla="*/ 24 h 30"/>
                    <a:gd name="T4" fmla="*/ 4 w 31"/>
                    <a:gd name="T5" fmla="*/ 24 h 30"/>
                    <a:gd name="T6" fmla="*/ 2 w 31"/>
                    <a:gd name="T7" fmla="*/ 22 h 30"/>
                    <a:gd name="T8" fmla="*/ 0 w 31"/>
                    <a:gd name="T9" fmla="*/ 20 h 30"/>
                    <a:gd name="T10" fmla="*/ 0 w 31"/>
                    <a:gd name="T11" fmla="*/ 20 h 30"/>
                    <a:gd name="T12" fmla="*/ 0 w 31"/>
                    <a:gd name="T13" fmla="*/ 16 h 30"/>
                    <a:gd name="T14" fmla="*/ 0 w 31"/>
                    <a:gd name="T15" fmla="*/ 16 h 30"/>
                    <a:gd name="T16" fmla="*/ 2 w 31"/>
                    <a:gd name="T17" fmla="*/ 14 h 30"/>
                    <a:gd name="T18" fmla="*/ 4 w 31"/>
                    <a:gd name="T19" fmla="*/ 14 h 30"/>
                    <a:gd name="T20" fmla="*/ 4 w 31"/>
                    <a:gd name="T21" fmla="*/ 12 h 30"/>
                    <a:gd name="T22" fmla="*/ 2 w 31"/>
                    <a:gd name="T23" fmla="*/ 10 h 30"/>
                    <a:gd name="T24" fmla="*/ 0 w 31"/>
                    <a:gd name="T25" fmla="*/ 8 h 30"/>
                    <a:gd name="T26" fmla="*/ 0 w 31"/>
                    <a:gd name="T27" fmla="*/ 8 h 30"/>
                    <a:gd name="T28" fmla="*/ 0 w 31"/>
                    <a:gd name="T29" fmla="*/ 4 h 30"/>
                    <a:gd name="T30" fmla="*/ 2 w 31"/>
                    <a:gd name="T31" fmla="*/ 4 h 30"/>
                    <a:gd name="T32" fmla="*/ 6 w 31"/>
                    <a:gd name="T33" fmla="*/ 2 h 30"/>
                    <a:gd name="T34" fmla="*/ 9 w 31"/>
                    <a:gd name="T35" fmla="*/ 0 h 30"/>
                    <a:gd name="T36" fmla="*/ 16 w 31"/>
                    <a:gd name="T37" fmla="*/ 0 h 30"/>
                    <a:gd name="T38" fmla="*/ 27 w 31"/>
                    <a:gd name="T39" fmla="*/ 0 h 30"/>
                    <a:gd name="T40" fmla="*/ 31 w 31"/>
                    <a:gd name="T41" fmla="*/ 2 h 30"/>
                    <a:gd name="T42" fmla="*/ 31 w 31"/>
                    <a:gd name="T43" fmla="*/ 6 h 30"/>
                    <a:gd name="T44" fmla="*/ 15 w 31"/>
                    <a:gd name="T45" fmla="*/ 8 h 30"/>
                    <a:gd name="T46" fmla="*/ 11 w 31"/>
                    <a:gd name="T47" fmla="*/ 8 h 30"/>
                    <a:gd name="T48" fmla="*/ 9 w 31"/>
                    <a:gd name="T49" fmla="*/ 8 h 30"/>
                    <a:gd name="T50" fmla="*/ 9 w 31"/>
                    <a:gd name="T51" fmla="*/ 8 h 30"/>
                    <a:gd name="T52" fmla="*/ 9 w 31"/>
                    <a:gd name="T53" fmla="*/ 10 h 30"/>
                    <a:gd name="T54" fmla="*/ 11 w 31"/>
                    <a:gd name="T55" fmla="*/ 12 h 30"/>
                    <a:gd name="T56" fmla="*/ 13 w 31"/>
                    <a:gd name="T57" fmla="*/ 12 h 30"/>
                    <a:gd name="T58" fmla="*/ 16 w 31"/>
                    <a:gd name="T59" fmla="*/ 12 h 30"/>
                    <a:gd name="T60" fmla="*/ 23 w 31"/>
                    <a:gd name="T61" fmla="*/ 12 h 30"/>
                    <a:gd name="T62" fmla="*/ 31 w 31"/>
                    <a:gd name="T63" fmla="*/ 12 h 30"/>
                    <a:gd name="T64" fmla="*/ 15 w 31"/>
                    <a:gd name="T65" fmla="*/ 18 h 30"/>
                    <a:gd name="T66" fmla="*/ 13 w 31"/>
                    <a:gd name="T67" fmla="*/ 18 h 30"/>
                    <a:gd name="T68" fmla="*/ 11 w 31"/>
                    <a:gd name="T69" fmla="*/ 20 h 30"/>
                    <a:gd name="T70" fmla="*/ 11 w 31"/>
                    <a:gd name="T71" fmla="*/ 20 h 30"/>
                    <a:gd name="T72" fmla="*/ 9 w 31"/>
                    <a:gd name="T73" fmla="*/ 20 h 30"/>
                    <a:gd name="T74" fmla="*/ 9 w 31"/>
                    <a:gd name="T75" fmla="*/ 22 h 30"/>
                    <a:gd name="T76" fmla="*/ 9 w 31"/>
                    <a:gd name="T77" fmla="*/ 22 h 30"/>
                    <a:gd name="T78" fmla="*/ 13 w 31"/>
                    <a:gd name="T79" fmla="*/ 24 h 30"/>
                    <a:gd name="T80" fmla="*/ 15 w 31"/>
                    <a:gd name="T81" fmla="*/ 24 h 30"/>
                    <a:gd name="T82" fmla="*/ 20 w 31"/>
                    <a:gd name="T83" fmla="*/ 24 h 30"/>
                    <a:gd name="T84" fmla="*/ 27 w 31"/>
                    <a:gd name="T85" fmla="*/ 24 h 30"/>
                    <a:gd name="T86" fmla="*/ 31 w 31"/>
                    <a:gd name="T87" fmla="*/ 30 h 30"/>
                    <a:gd name="T88" fmla="*/ 16 w 31"/>
                    <a:gd name="T89" fmla="*/ 30 h 30"/>
                    <a:gd name="T90" fmla="*/ 2 w 31"/>
                    <a:gd name="T91" fmla="*/ 30 h 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1"/>
                    <a:gd name="T139" fmla="*/ 0 h 30"/>
                    <a:gd name="T140" fmla="*/ 31 w 31"/>
                    <a:gd name="T141" fmla="*/ 30 h 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1" h="30">
                      <a:moveTo>
                        <a:pt x="2" y="30"/>
                      </a:moveTo>
                      <a:lnTo>
                        <a:pt x="2" y="24"/>
                      </a:lnTo>
                      <a:lnTo>
                        <a:pt x="4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3" y="12"/>
                      </a:lnTo>
                      <a:lnTo>
                        <a:pt x="27" y="12"/>
                      </a:lnTo>
                      <a:lnTo>
                        <a:pt x="31" y="12"/>
                      </a:lnTo>
                      <a:lnTo>
                        <a:pt x="31" y="18"/>
                      </a:lnTo>
                      <a:lnTo>
                        <a:pt x="15" y="18"/>
                      </a:lnTo>
                      <a:lnTo>
                        <a:pt x="13" y="18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9" y="22"/>
                      </a:lnTo>
                      <a:lnTo>
                        <a:pt x="11" y="22"/>
                      </a:lnTo>
                      <a:lnTo>
                        <a:pt x="13" y="24"/>
                      </a:lnTo>
                      <a:lnTo>
                        <a:pt x="15" y="24"/>
                      </a:lnTo>
                      <a:lnTo>
                        <a:pt x="16" y="24"/>
                      </a:lnTo>
                      <a:lnTo>
                        <a:pt x="20" y="24"/>
                      </a:lnTo>
                      <a:lnTo>
                        <a:pt x="23" y="24"/>
                      </a:lnTo>
                      <a:lnTo>
                        <a:pt x="27" y="24"/>
                      </a:lnTo>
                      <a:lnTo>
                        <a:pt x="31" y="24"/>
                      </a:lnTo>
                      <a:lnTo>
                        <a:pt x="31" y="30"/>
                      </a:lnTo>
                      <a:lnTo>
                        <a:pt x="23" y="30"/>
                      </a:lnTo>
                      <a:lnTo>
                        <a:pt x="16" y="30"/>
                      </a:lnTo>
                      <a:lnTo>
                        <a:pt x="9" y="30"/>
                      </a:lnTo>
                      <a:lnTo>
                        <a:pt x="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5" name="Freeform 834"/>
                <p:cNvSpPr>
                  <a:spLocks noEditPoints="1"/>
                </p:cNvSpPr>
                <p:nvPr/>
              </p:nvSpPr>
              <p:spPr bwMode="auto">
                <a:xfrm>
                  <a:off x="4874" y="1615"/>
                  <a:ext cx="32" cy="21"/>
                </a:xfrm>
                <a:custGeom>
                  <a:avLst/>
                  <a:gdLst>
                    <a:gd name="T0" fmla="*/ 20 w 32"/>
                    <a:gd name="T1" fmla="*/ 5 h 21"/>
                    <a:gd name="T2" fmla="*/ 20 w 32"/>
                    <a:gd name="T3" fmla="*/ 11 h 21"/>
                    <a:gd name="T4" fmla="*/ 22 w 32"/>
                    <a:gd name="T5" fmla="*/ 15 h 21"/>
                    <a:gd name="T6" fmla="*/ 22 w 32"/>
                    <a:gd name="T7" fmla="*/ 15 h 21"/>
                    <a:gd name="T8" fmla="*/ 25 w 32"/>
                    <a:gd name="T9" fmla="*/ 13 h 21"/>
                    <a:gd name="T10" fmla="*/ 25 w 32"/>
                    <a:gd name="T11" fmla="*/ 13 h 21"/>
                    <a:gd name="T12" fmla="*/ 25 w 32"/>
                    <a:gd name="T13" fmla="*/ 11 h 21"/>
                    <a:gd name="T14" fmla="*/ 23 w 32"/>
                    <a:gd name="T15" fmla="*/ 9 h 21"/>
                    <a:gd name="T16" fmla="*/ 23 w 32"/>
                    <a:gd name="T17" fmla="*/ 9 h 21"/>
                    <a:gd name="T18" fmla="*/ 23 w 32"/>
                    <a:gd name="T19" fmla="*/ 7 h 21"/>
                    <a:gd name="T20" fmla="*/ 23 w 32"/>
                    <a:gd name="T21" fmla="*/ 2 h 21"/>
                    <a:gd name="T22" fmla="*/ 25 w 32"/>
                    <a:gd name="T23" fmla="*/ 2 h 21"/>
                    <a:gd name="T24" fmla="*/ 29 w 32"/>
                    <a:gd name="T25" fmla="*/ 2 h 21"/>
                    <a:gd name="T26" fmla="*/ 31 w 32"/>
                    <a:gd name="T27" fmla="*/ 7 h 21"/>
                    <a:gd name="T28" fmla="*/ 32 w 32"/>
                    <a:gd name="T29" fmla="*/ 9 h 21"/>
                    <a:gd name="T30" fmla="*/ 32 w 32"/>
                    <a:gd name="T31" fmla="*/ 13 h 21"/>
                    <a:gd name="T32" fmla="*/ 31 w 32"/>
                    <a:gd name="T33" fmla="*/ 15 h 21"/>
                    <a:gd name="T34" fmla="*/ 29 w 32"/>
                    <a:gd name="T35" fmla="*/ 19 h 21"/>
                    <a:gd name="T36" fmla="*/ 27 w 32"/>
                    <a:gd name="T37" fmla="*/ 19 h 21"/>
                    <a:gd name="T38" fmla="*/ 23 w 32"/>
                    <a:gd name="T39" fmla="*/ 21 h 21"/>
                    <a:gd name="T40" fmla="*/ 18 w 32"/>
                    <a:gd name="T41" fmla="*/ 21 h 21"/>
                    <a:gd name="T42" fmla="*/ 13 w 32"/>
                    <a:gd name="T43" fmla="*/ 21 h 21"/>
                    <a:gd name="T44" fmla="*/ 7 w 32"/>
                    <a:gd name="T45" fmla="*/ 21 h 21"/>
                    <a:gd name="T46" fmla="*/ 4 w 32"/>
                    <a:gd name="T47" fmla="*/ 17 h 21"/>
                    <a:gd name="T48" fmla="*/ 0 w 32"/>
                    <a:gd name="T49" fmla="*/ 13 h 21"/>
                    <a:gd name="T50" fmla="*/ 0 w 32"/>
                    <a:gd name="T51" fmla="*/ 9 h 21"/>
                    <a:gd name="T52" fmla="*/ 2 w 32"/>
                    <a:gd name="T53" fmla="*/ 5 h 21"/>
                    <a:gd name="T54" fmla="*/ 6 w 32"/>
                    <a:gd name="T55" fmla="*/ 5 h 21"/>
                    <a:gd name="T56" fmla="*/ 7 w 32"/>
                    <a:gd name="T57" fmla="*/ 2 h 21"/>
                    <a:gd name="T58" fmla="*/ 13 w 32"/>
                    <a:gd name="T59" fmla="*/ 0 h 21"/>
                    <a:gd name="T60" fmla="*/ 18 w 32"/>
                    <a:gd name="T61" fmla="*/ 0 h 21"/>
                    <a:gd name="T62" fmla="*/ 20 w 32"/>
                    <a:gd name="T63" fmla="*/ 0 h 21"/>
                    <a:gd name="T64" fmla="*/ 13 w 32"/>
                    <a:gd name="T65" fmla="*/ 9 h 21"/>
                    <a:gd name="T66" fmla="*/ 9 w 32"/>
                    <a:gd name="T67" fmla="*/ 9 h 21"/>
                    <a:gd name="T68" fmla="*/ 7 w 32"/>
                    <a:gd name="T69" fmla="*/ 9 h 21"/>
                    <a:gd name="T70" fmla="*/ 7 w 32"/>
                    <a:gd name="T71" fmla="*/ 11 h 21"/>
                    <a:gd name="T72" fmla="*/ 7 w 32"/>
                    <a:gd name="T73" fmla="*/ 13 h 21"/>
                    <a:gd name="T74" fmla="*/ 7 w 32"/>
                    <a:gd name="T75" fmla="*/ 13 h 21"/>
                    <a:gd name="T76" fmla="*/ 11 w 32"/>
                    <a:gd name="T77" fmla="*/ 15 h 21"/>
                    <a:gd name="T78" fmla="*/ 11 w 32"/>
                    <a:gd name="T79" fmla="*/ 15 h 21"/>
                    <a:gd name="T80" fmla="*/ 13 w 32"/>
                    <a:gd name="T81" fmla="*/ 9 h 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2"/>
                    <a:gd name="T124" fmla="*/ 0 h 21"/>
                    <a:gd name="T125" fmla="*/ 32 w 32"/>
                    <a:gd name="T126" fmla="*/ 21 h 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2" h="21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20" y="15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1" y="15"/>
                      </a:lnTo>
                      <a:lnTo>
                        <a:pt x="31" y="17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5" y="21"/>
                      </a:lnTo>
                      <a:lnTo>
                        <a:pt x="23" y="21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3" y="21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9"/>
                      </a:move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6" name="Freeform 835"/>
                <p:cNvSpPr>
                  <a:spLocks/>
                </p:cNvSpPr>
                <p:nvPr/>
              </p:nvSpPr>
              <p:spPr bwMode="auto">
                <a:xfrm>
                  <a:off x="4864" y="1583"/>
                  <a:ext cx="42" cy="14"/>
                </a:xfrm>
                <a:custGeom>
                  <a:avLst/>
                  <a:gdLst>
                    <a:gd name="T0" fmla="*/ 0 w 42"/>
                    <a:gd name="T1" fmla="*/ 4 h 14"/>
                    <a:gd name="T2" fmla="*/ 5 w 42"/>
                    <a:gd name="T3" fmla="*/ 4 h 14"/>
                    <a:gd name="T4" fmla="*/ 8 w 42"/>
                    <a:gd name="T5" fmla="*/ 4 h 14"/>
                    <a:gd name="T6" fmla="*/ 12 w 42"/>
                    <a:gd name="T7" fmla="*/ 4 h 14"/>
                    <a:gd name="T8" fmla="*/ 12 w 42"/>
                    <a:gd name="T9" fmla="*/ 4 h 14"/>
                    <a:gd name="T10" fmla="*/ 12 w 42"/>
                    <a:gd name="T11" fmla="*/ 2 h 14"/>
                    <a:gd name="T12" fmla="*/ 12 w 42"/>
                    <a:gd name="T13" fmla="*/ 0 h 14"/>
                    <a:gd name="T14" fmla="*/ 14 w 42"/>
                    <a:gd name="T15" fmla="*/ 0 h 14"/>
                    <a:gd name="T16" fmla="*/ 16 w 42"/>
                    <a:gd name="T17" fmla="*/ 0 h 14"/>
                    <a:gd name="T18" fmla="*/ 17 w 42"/>
                    <a:gd name="T19" fmla="*/ 0 h 14"/>
                    <a:gd name="T20" fmla="*/ 19 w 42"/>
                    <a:gd name="T21" fmla="*/ 0 h 14"/>
                    <a:gd name="T22" fmla="*/ 19 w 42"/>
                    <a:gd name="T23" fmla="*/ 2 h 14"/>
                    <a:gd name="T24" fmla="*/ 19 w 42"/>
                    <a:gd name="T25" fmla="*/ 4 h 14"/>
                    <a:gd name="T26" fmla="*/ 19 w 42"/>
                    <a:gd name="T27" fmla="*/ 4 h 14"/>
                    <a:gd name="T28" fmla="*/ 30 w 42"/>
                    <a:gd name="T29" fmla="*/ 4 h 14"/>
                    <a:gd name="T30" fmla="*/ 32 w 42"/>
                    <a:gd name="T31" fmla="*/ 4 h 14"/>
                    <a:gd name="T32" fmla="*/ 32 w 42"/>
                    <a:gd name="T33" fmla="*/ 4 h 14"/>
                    <a:gd name="T34" fmla="*/ 32 w 42"/>
                    <a:gd name="T35" fmla="*/ 4 h 14"/>
                    <a:gd name="T36" fmla="*/ 33 w 42"/>
                    <a:gd name="T37" fmla="*/ 4 h 14"/>
                    <a:gd name="T38" fmla="*/ 33 w 42"/>
                    <a:gd name="T39" fmla="*/ 4 h 14"/>
                    <a:gd name="T40" fmla="*/ 33 w 42"/>
                    <a:gd name="T41" fmla="*/ 2 h 14"/>
                    <a:gd name="T42" fmla="*/ 33 w 42"/>
                    <a:gd name="T43" fmla="*/ 2 h 14"/>
                    <a:gd name="T44" fmla="*/ 33 w 42"/>
                    <a:gd name="T45" fmla="*/ 2 h 14"/>
                    <a:gd name="T46" fmla="*/ 35 w 42"/>
                    <a:gd name="T47" fmla="*/ 0 h 14"/>
                    <a:gd name="T48" fmla="*/ 37 w 42"/>
                    <a:gd name="T49" fmla="*/ 0 h 14"/>
                    <a:gd name="T50" fmla="*/ 39 w 42"/>
                    <a:gd name="T51" fmla="*/ 0 h 14"/>
                    <a:gd name="T52" fmla="*/ 41 w 42"/>
                    <a:gd name="T53" fmla="*/ 0 h 14"/>
                    <a:gd name="T54" fmla="*/ 42 w 42"/>
                    <a:gd name="T55" fmla="*/ 2 h 14"/>
                    <a:gd name="T56" fmla="*/ 42 w 42"/>
                    <a:gd name="T57" fmla="*/ 4 h 14"/>
                    <a:gd name="T58" fmla="*/ 42 w 42"/>
                    <a:gd name="T59" fmla="*/ 6 h 14"/>
                    <a:gd name="T60" fmla="*/ 42 w 42"/>
                    <a:gd name="T61" fmla="*/ 6 h 14"/>
                    <a:gd name="T62" fmla="*/ 42 w 42"/>
                    <a:gd name="T63" fmla="*/ 8 h 14"/>
                    <a:gd name="T64" fmla="*/ 41 w 42"/>
                    <a:gd name="T65" fmla="*/ 8 h 14"/>
                    <a:gd name="T66" fmla="*/ 41 w 42"/>
                    <a:gd name="T67" fmla="*/ 8 h 14"/>
                    <a:gd name="T68" fmla="*/ 41 w 42"/>
                    <a:gd name="T69" fmla="*/ 10 h 14"/>
                    <a:gd name="T70" fmla="*/ 39 w 42"/>
                    <a:gd name="T71" fmla="*/ 10 h 14"/>
                    <a:gd name="T72" fmla="*/ 37 w 42"/>
                    <a:gd name="T73" fmla="*/ 10 h 14"/>
                    <a:gd name="T74" fmla="*/ 35 w 42"/>
                    <a:gd name="T75" fmla="*/ 12 h 14"/>
                    <a:gd name="T76" fmla="*/ 33 w 42"/>
                    <a:gd name="T77" fmla="*/ 12 h 14"/>
                    <a:gd name="T78" fmla="*/ 32 w 42"/>
                    <a:gd name="T79" fmla="*/ 12 h 14"/>
                    <a:gd name="T80" fmla="*/ 30 w 42"/>
                    <a:gd name="T81" fmla="*/ 12 h 14"/>
                    <a:gd name="T82" fmla="*/ 19 w 42"/>
                    <a:gd name="T83" fmla="*/ 12 h 14"/>
                    <a:gd name="T84" fmla="*/ 19 w 42"/>
                    <a:gd name="T85" fmla="*/ 12 h 14"/>
                    <a:gd name="T86" fmla="*/ 19 w 42"/>
                    <a:gd name="T87" fmla="*/ 12 h 14"/>
                    <a:gd name="T88" fmla="*/ 19 w 42"/>
                    <a:gd name="T89" fmla="*/ 14 h 14"/>
                    <a:gd name="T90" fmla="*/ 17 w 42"/>
                    <a:gd name="T91" fmla="*/ 14 h 14"/>
                    <a:gd name="T92" fmla="*/ 16 w 42"/>
                    <a:gd name="T93" fmla="*/ 14 h 14"/>
                    <a:gd name="T94" fmla="*/ 14 w 42"/>
                    <a:gd name="T95" fmla="*/ 14 h 14"/>
                    <a:gd name="T96" fmla="*/ 12 w 42"/>
                    <a:gd name="T97" fmla="*/ 14 h 14"/>
                    <a:gd name="T98" fmla="*/ 12 w 42"/>
                    <a:gd name="T99" fmla="*/ 12 h 14"/>
                    <a:gd name="T100" fmla="*/ 12 w 42"/>
                    <a:gd name="T101" fmla="*/ 12 h 14"/>
                    <a:gd name="T102" fmla="*/ 12 w 42"/>
                    <a:gd name="T103" fmla="*/ 12 h 14"/>
                    <a:gd name="T104" fmla="*/ 10 w 42"/>
                    <a:gd name="T105" fmla="*/ 12 h 14"/>
                    <a:gd name="T106" fmla="*/ 8 w 42"/>
                    <a:gd name="T107" fmla="*/ 12 h 14"/>
                    <a:gd name="T108" fmla="*/ 5 w 42"/>
                    <a:gd name="T109" fmla="*/ 12 h 14"/>
                    <a:gd name="T110" fmla="*/ 3 w 42"/>
                    <a:gd name="T111" fmla="*/ 10 h 14"/>
                    <a:gd name="T112" fmla="*/ 3 w 42"/>
                    <a:gd name="T113" fmla="*/ 8 h 14"/>
                    <a:gd name="T114" fmla="*/ 1 w 42"/>
                    <a:gd name="T115" fmla="*/ 6 h 14"/>
                    <a:gd name="T116" fmla="*/ 0 w 42"/>
                    <a:gd name="T117" fmla="*/ 4 h 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"/>
                    <a:gd name="T178" fmla="*/ 0 h 14"/>
                    <a:gd name="T179" fmla="*/ 42 w 42"/>
                    <a:gd name="T180" fmla="*/ 14 h 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" h="1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3" y="2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17" y="14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1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7" name="Freeform 836"/>
                <p:cNvSpPr>
                  <a:spLocks/>
                </p:cNvSpPr>
                <p:nvPr/>
              </p:nvSpPr>
              <p:spPr bwMode="auto">
                <a:xfrm>
                  <a:off x="4864" y="1550"/>
                  <a:ext cx="41" cy="18"/>
                </a:xfrm>
                <a:custGeom>
                  <a:avLst/>
                  <a:gdLst>
                    <a:gd name="T0" fmla="*/ 0 w 41"/>
                    <a:gd name="T1" fmla="*/ 18 h 18"/>
                    <a:gd name="T2" fmla="*/ 0 w 41"/>
                    <a:gd name="T3" fmla="*/ 12 h 18"/>
                    <a:gd name="T4" fmla="*/ 16 w 41"/>
                    <a:gd name="T5" fmla="*/ 12 h 18"/>
                    <a:gd name="T6" fmla="*/ 14 w 41"/>
                    <a:gd name="T7" fmla="*/ 12 h 18"/>
                    <a:gd name="T8" fmla="*/ 14 w 41"/>
                    <a:gd name="T9" fmla="*/ 12 h 18"/>
                    <a:gd name="T10" fmla="*/ 12 w 41"/>
                    <a:gd name="T11" fmla="*/ 10 h 18"/>
                    <a:gd name="T12" fmla="*/ 12 w 41"/>
                    <a:gd name="T13" fmla="*/ 10 h 18"/>
                    <a:gd name="T14" fmla="*/ 10 w 41"/>
                    <a:gd name="T15" fmla="*/ 8 h 18"/>
                    <a:gd name="T16" fmla="*/ 10 w 41"/>
                    <a:gd name="T17" fmla="*/ 8 h 18"/>
                    <a:gd name="T18" fmla="*/ 10 w 41"/>
                    <a:gd name="T19" fmla="*/ 8 h 18"/>
                    <a:gd name="T20" fmla="*/ 10 w 41"/>
                    <a:gd name="T21" fmla="*/ 6 h 18"/>
                    <a:gd name="T22" fmla="*/ 10 w 41"/>
                    <a:gd name="T23" fmla="*/ 4 h 18"/>
                    <a:gd name="T24" fmla="*/ 12 w 41"/>
                    <a:gd name="T25" fmla="*/ 4 h 18"/>
                    <a:gd name="T26" fmla="*/ 12 w 41"/>
                    <a:gd name="T27" fmla="*/ 2 h 18"/>
                    <a:gd name="T28" fmla="*/ 14 w 41"/>
                    <a:gd name="T29" fmla="*/ 2 h 18"/>
                    <a:gd name="T30" fmla="*/ 16 w 41"/>
                    <a:gd name="T31" fmla="*/ 0 h 18"/>
                    <a:gd name="T32" fmla="*/ 17 w 41"/>
                    <a:gd name="T33" fmla="*/ 0 h 18"/>
                    <a:gd name="T34" fmla="*/ 19 w 41"/>
                    <a:gd name="T35" fmla="*/ 0 h 18"/>
                    <a:gd name="T36" fmla="*/ 23 w 41"/>
                    <a:gd name="T37" fmla="*/ 0 h 18"/>
                    <a:gd name="T38" fmla="*/ 26 w 41"/>
                    <a:gd name="T39" fmla="*/ 0 h 18"/>
                    <a:gd name="T40" fmla="*/ 32 w 41"/>
                    <a:gd name="T41" fmla="*/ 0 h 18"/>
                    <a:gd name="T42" fmla="*/ 37 w 41"/>
                    <a:gd name="T43" fmla="*/ 0 h 18"/>
                    <a:gd name="T44" fmla="*/ 41 w 41"/>
                    <a:gd name="T45" fmla="*/ 0 h 18"/>
                    <a:gd name="T46" fmla="*/ 41 w 41"/>
                    <a:gd name="T47" fmla="*/ 6 h 18"/>
                    <a:gd name="T48" fmla="*/ 25 w 41"/>
                    <a:gd name="T49" fmla="*/ 6 h 18"/>
                    <a:gd name="T50" fmla="*/ 23 w 41"/>
                    <a:gd name="T51" fmla="*/ 6 h 18"/>
                    <a:gd name="T52" fmla="*/ 23 w 41"/>
                    <a:gd name="T53" fmla="*/ 8 h 18"/>
                    <a:gd name="T54" fmla="*/ 21 w 41"/>
                    <a:gd name="T55" fmla="*/ 8 h 18"/>
                    <a:gd name="T56" fmla="*/ 21 w 41"/>
                    <a:gd name="T57" fmla="*/ 8 h 18"/>
                    <a:gd name="T58" fmla="*/ 19 w 41"/>
                    <a:gd name="T59" fmla="*/ 8 h 18"/>
                    <a:gd name="T60" fmla="*/ 19 w 41"/>
                    <a:gd name="T61" fmla="*/ 8 h 18"/>
                    <a:gd name="T62" fmla="*/ 19 w 41"/>
                    <a:gd name="T63" fmla="*/ 8 h 18"/>
                    <a:gd name="T64" fmla="*/ 19 w 41"/>
                    <a:gd name="T65" fmla="*/ 10 h 18"/>
                    <a:gd name="T66" fmla="*/ 19 w 41"/>
                    <a:gd name="T67" fmla="*/ 10 h 18"/>
                    <a:gd name="T68" fmla="*/ 19 w 41"/>
                    <a:gd name="T69" fmla="*/ 10 h 18"/>
                    <a:gd name="T70" fmla="*/ 21 w 41"/>
                    <a:gd name="T71" fmla="*/ 12 h 18"/>
                    <a:gd name="T72" fmla="*/ 26 w 41"/>
                    <a:gd name="T73" fmla="*/ 12 h 18"/>
                    <a:gd name="T74" fmla="*/ 33 w 41"/>
                    <a:gd name="T75" fmla="*/ 12 h 18"/>
                    <a:gd name="T76" fmla="*/ 37 w 41"/>
                    <a:gd name="T77" fmla="*/ 12 h 18"/>
                    <a:gd name="T78" fmla="*/ 41 w 41"/>
                    <a:gd name="T79" fmla="*/ 12 h 18"/>
                    <a:gd name="T80" fmla="*/ 41 w 41"/>
                    <a:gd name="T81" fmla="*/ 18 h 18"/>
                    <a:gd name="T82" fmla="*/ 32 w 41"/>
                    <a:gd name="T83" fmla="*/ 18 h 18"/>
                    <a:gd name="T84" fmla="*/ 21 w 41"/>
                    <a:gd name="T85" fmla="*/ 18 h 18"/>
                    <a:gd name="T86" fmla="*/ 0 w 41"/>
                    <a:gd name="T87" fmla="*/ 18 h 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"/>
                    <a:gd name="T133" fmla="*/ 0 h 18"/>
                    <a:gd name="T134" fmla="*/ 41 w 41"/>
                    <a:gd name="T135" fmla="*/ 18 h 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21" y="12"/>
                      </a:lnTo>
                      <a:lnTo>
                        <a:pt x="26" y="12"/>
                      </a:lnTo>
                      <a:lnTo>
                        <a:pt x="33" y="12"/>
                      </a:lnTo>
                      <a:lnTo>
                        <a:pt x="37" y="12"/>
                      </a:lnTo>
                      <a:lnTo>
                        <a:pt x="41" y="12"/>
                      </a:lnTo>
                      <a:lnTo>
                        <a:pt x="41" y="18"/>
                      </a:lnTo>
                      <a:lnTo>
                        <a:pt x="32" y="18"/>
                      </a:lnTo>
                      <a:lnTo>
                        <a:pt x="21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8" name="Freeform 837"/>
                <p:cNvSpPr>
                  <a:spLocks/>
                </p:cNvSpPr>
                <p:nvPr/>
              </p:nvSpPr>
              <p:spPr bwMode="auto">
                <a:xfrm>
                  <a:off x="4876" y="1509"/>
                  <a:ext cx="41" cy="22"/>
                </a:xfrm>
                <a:custGeom>
                  <a:avLst/>
                  <a:gdLst>
                    <a:gd name="T0" fmla="*/ 0 w 41"/>
                    <a:gd name="T1" fmla="*/ 22 h 22"/>
                    <a:gd name="T2" fmla="*/ 0 w 41"/>
                    <a:gd name="T3" fmla="*/ 20 h 22"/>
                    <a:gd name="T4" fmla="*/ 0 w 41"/>
                    <a:gd name="T5" fmla="*/ 18 h 22"/>
                    <a:gd name="T6" fmla="*/ 0 w 41"/>
                    <a:gd name="T7" fmla="*/ 16 h 22"/>
                    <a:gd name="T8" fmla="*/ 0 w 41"/>
                    <a:gd name="T9" fmla="*/ 14 h 22"/>
                    <a:gd name="T10" fmla="*/ 4 w 41"/>
                    <a:gd name="T11" fmla="*/ 14 h 22"/>
                    <a:gd name="T12" fmla="*/ 9 w 41"/>
                    <a:gd name="T13" fmla="*/ 12 h 22"/>
                    <a:gd name="T14" fmla="*/ 20 w 41"/>
                    <a:gd name="T15" fmla="*/ 10 h 22"/>
                    <a:gd name="T16" fmla="*/ 14 w 41"/>
                    <a:gd name="T17" fmla="*/ 10 h 22"/>
                    <a:gd name="T18" fmla="*/ 9 w 41"/>
                    <a:gd name="T19" fmla="*/ 10 h 22"/>
                    <a:gd name="T20" fmla="*/ 4 w 41"/>
                    <a:gd name="T21" fmla="*/ 8 h 22"/>
                    <a:gd name="T22" fmla="*/ 0 w 41"/>
                    <a:gd name="T23" fmla="*/ 8 h 22"/>
                    <a:gd name="T24" fmla="*/ 0 w 41"/>
                    <a:gd name="T25" fmla="*/ 4 h 22"/>
                    <a:gd name="T26" fmla="*/ 0 w 41"/>
                    <a:gd name="T27" fmla="*/ 2 h 22"/>
                    <a:gd name="T28" fmla="*/ 0 w 41"/>
                    <a:gd name="T29" fmla="*/ 0 h 22"/>
                    <a:gd name="T30" fmla="*/ 7 w 41"/>
                    <a:gd name="T31" fmla="*/ 2 h 22"/>
                    <a:gd name="T32" fmla="*/ 14 w 41"/>
                    <a:gd name="T33" fmla="*/ 4 h 22"/>
                    <a:gd name="T34" fmla="*/ 30 w 41"/>
                    <a:gd name="T35" fmla="*/ 8 h 22"/>
                    <a:gd name="T36" fmla="*/ 34 w 41"/>
                    <a:gd name="T37" fmla="*/ 8 h 22"/>
                    <a:gd name="T38" fmla="*/ 36 w 41"/>
                    <a:gd name="T39" fmla="*/ 10 h 22"/>
                    <a:gd name="T40" fmla="*/ 38 w 41"/>
                    <a:gd name="T41" fmla="*/ 10 h 22"/>
                    <a:gd name="T42" fmla="*/ 39 w 41"/>
                    <a:gd name="T43" fmla="*/ 10 h 22"/>
                    <a:gd name="T44" fmla="*/ 41 w 41"/>
                    <a:gd name="T45" fmla="*/ 12 h 22"/>
                    <a:gd name="T46" fmla="*/ 41 w 41"/>
                    <a:gd name="T47" fmla="*/ 14 h 22"/>
                    <a:gd name="T48" fmla="*/ 41 w 41"/>
                    <a:gd name="T49" fmla="*/ 16 h 22"/>
                    <a:gd name="T50" fmla="*/ 41 w 41"/>
                    <a:gd name="T51" fmla="*/ 16 h 22"/>
                    <a:gd name="T52" fmla="*/ 41 w 41"/>
                    <a:gd name="T53" fmla="*/ 18 h 22"/>
                    <a:gd name="T54" fmla="*/ 41 w 41"/>
                    <a:gd name="T55" fmla="*/ 20 h 22"/>
                    <a:gd name="T56" fmla="*/ 39 w 41"/>
                    <a:gd name="T57" fmla="*/ 20 h 22"/>
                    <a:gd name="T58" fmla="*/ 38 w 41"/>
                    <a:gd name="T59" fmla="*/ 20 h 22"/>
                    <a:gd name="T60" fmla="*/ 34 w 41"/>
                    <a:gd name="T61" fmla="*/ 20 h 22"/>
                    <a:gd name="T62" fmla="*/ 32 w 41"/>
                    <a:gd name="T63" fmla="*/ 20 h 22"/>
                    <a:gd name="T64" fmla="*/ 34 w 41"/>
                    <a:gd name="T65" fmla="*/ 20 h 22"/>
                    <a:gd name="T66" fmla="*/ 34 w 41"/>
                    <a:gd name="T67" fmla="*/ 20 h 22"/>
                    <a:gd name="T68" fmla="*/ 34 w 41"/>
                    <a:gd name="T69" fmla="*/ 18 h 22"/>
                    <a:gd name="T70" fmla="*/ 34 w 41"/>
                    <a:gd name="T71" fmla="*/ 18 h 22"/>
                    <a:gd name="T72" fmla="*/ 34 w 41"/>
                    <a:gd name="T73" fmla="*/ 16 h 22"/>
                    <a:gd name="T74" fmla="*/ 34 w 41"/>
                    <a:gd name="T75" fmla="*/ 16 h 22"/>
                    <a:gd name="T76" fmla="*/ 34 w 41"/>
                    <a:gd name="T77" fmla="*/ 16 h 22"/>
                    <a:gd name="T78" fmla="*/ 32 w 41"/>
                    <a:gd name="T79" fmla="*/ 16 h 22"/>
                    <a:gd name="T80" fmla="*/ 32 w 41"/>
                    <a:gd name="T81" fmla="*/ 14 h 22"/>
                    <a:gd name="T82" fmla="*/ 30 w 41"/>
                    <a:gd name="T83" fmla="*/ 14 h 22"/>
                    <a:gd name="T84" fmla="*/ 29 w 41"/>
                    <a:gd name="T85" fmla="*/ 14 h 22"/>
                    <a:gd name="T86" fmla="*/ 21 w 41"/>
                    <a:gd name="T87" fmla="*/ 16 h 22"/>
                    <a:gd name="T88" fmla="*/ 14 w 41"/>
                    <a:gd name="T89" fmla="*/ 18 h 22"/>
                    <a:gd name="T90" fmla="*/ 7 w 41"/>
                    <a:gd name="T91" fmla="*/ 20 h 22"/>
                    <a:gd name="T92" fmla="*/ 0 w 41"/>
                    <a:gd name="T93" fmla="*/ 22 h 2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1"/>
                    <a:gd name="T142" fmla="*/ 0 h 22"/>
                    <a:gd name="T143" fmla="*/ 41 w 41"/>
                    <a:gd name="T144" fmla="*/ 22 h 2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1" h="22">
                      <a:moveTo>
                        <a:pt x="0" y="22"/>
                      </a:move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9" y="12"/>
                      </a:lnTo>
                      <a:lnTo>
                        <a:pt x="20" y="10"/>
                      </a:lnTo>
                      <a:lnTo>
                        <a:pt x="14" y="10"/>
                      </a:lnTo>
                      <a:lnTo>
                        <a:pt x="9" y="10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14" y="4"/>
                      </a:lnTo>
                      <a:lnTo>
                        <a:pt x="30" y="8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39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39" y="20"/>
                      </a:lnTo>
                      <a:lnTo>
                        <a:pt x="38" y="20"/>
                      </a:lnTo>
                      <a:lnTo>
                        <a:pt x="34" y="20"/>
                      </a:lnTo>
                      <a:lnTo>
                        <a:pt x="32" y="20"/>
                      </a:lnTo>
                      <a:lnTo>
                        <a:pt x="34" y="20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1" y="16"/>
                      </a:lnTo>
                      <a:lnTo>
                        <a:pt x="14" y="18"/>
                      </a:lnTo>
                      <a:lnTo>
                        <a:pt x="7" y="2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9" name="Freeform 838"/>
                <p:cNvSpPr>
                  <a:spLocks/>
                </p:cNvSpPr>
                <p:nvPr/>
              </p:nvSpPr>
              <p:spPr bwMode="auto">
                <a:xfrm>
                  <a:off x="4864" y="1484"/>
                  <a:ext cx="41" cy="9"/>
                </a:xfrm>
                <a:custGeom>
                  <a:avLst/>
                  <a:gdLst>
                    <a:gd name="T0" fmla="*/ 0 w 41"/>
                    <a:gd name="T1" fmla="*/ 9 h 9"/>
                    <a:gd name="T2" fmla="*/ 0 w 41"/>
                    <a:gd name="T3" fmla="*/ 5 h 9"/>
                    <a:gd name="T4" fmla="*/ 0 w 41"/>
                    <a:gd name="T5" fmla="*/ 2 h 9"/>
                    <a:gd name="T6" fmla="*/ 0 w 41"/>
                    <a:gd name="T7" fmla="*/ 0 h 9"/>
                    <a:gd name="T8" fmla="*/ 21 w 41"/>
                    <a:gd name="T9" fmla="*/ 0 h 9"/>
                    <a:gd name="T10" fmla="*/ 32 w 41"/>
                    <a:gd name="T11" fmla="*/ 0 h 9"/>
                    <a:gd name="T12" fmla="*/ 41 w 41"/>
                    <a:gd name="T13" fmla="*/ 0 h 9"/>
                    <a:gd name="T14" fmla="*/ 41 w 41"/>
                    <a:gd name="T15" fmla="*/ 2 h 9"/>
                    <a:gd name="T16" fmla="*/ 41 w 41"/>
                    <a:gd name="T17" fmla="*/ 5 h 9"/>
                    <a:gd name="T18" fmla="*/ 41 w 41"/>
                    <a:gd name="T19" fmla="*/ 9 h 9"/>
                    <a:gd name="T20" fmla="*/ 32 w 41"/>
                    <a:gd name="T21" fmla="*/ 9 h 9"/>
                    <a:gd name="T22" fmla="*/ 21 w 41"/>
                    <a:gd name="T23" fmla="*/ 9 h 9"/>
                    <a:gd name="T24" fmla="*/ 0 w 41"/>
                    <a:gd name="T25" fmla="*/ 9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9"/>
                    <a:gd name="T41" fmla="*/ 41 w 41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5"/>
                      </a:lnTo>
                      <a:lnTo>
                        <a:pt x="41" y="9"/>
                      </a:lnTo>
                      <a:lnTo>
                        <a:pt x="32" y="9"/>
                      </a:lnTo>
                      <a:lnTo>
                        <a:pt x="2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0" name="Freeform 839"/>
                <p:cNvSpPr>
                  <a:spLocks noEditPoints="1"/>
                </p:cNvSpPr>
                <p:nvPr/>
              </p:nvSpPr>
              <p:spPr bwMode="auto">
                <a:xfrm>
                  <a:off x="4874" y="1433"/>
                  <a:ext cx="32" cy="21"/>
                </a:xfrm>
                <a:custGeom>
                  <a:avLst/>
                  <a:gdLst>
                    <a:gd name="T0" fmla="*/ 20 w 32"/>
                    <a:gd name="T1" fmla="*/ 13 h 21"/>
                    <a:gd name="T2" fmla="*/ 22 w 32"/>
                    <a:gd name="T3" fmla="*/ 13 h 21"/>
                    <a:gd name="T4" fmla="*/ 23 w 32"/>
                    <a:gd name="T5" fmla="*/ 13 h 21"/>
                    <a:gd name="T6" fmla="*/ 25 w 32"/>
                    <a:gd name="T7" fmla="*/ 13 h 21"/>
                    <a:gd name="T8" fmla="*/ 25 w 32"/>
                    <a:gd name="T9" fmla="*/ 10 h 21"/>
                    <a:gd name="T10" fmla="*/ 25 w 32"/>
                    <a:gd name="T11" fmla="*/ 8 h 21"/>
                    <a:gd name="T12" fmla="*/ 23 w 32"/>
                    <a:gd name="T13" fmla="*/ 8 h 21"/>
                    <a:gd name="T14" fmla="*/ 23 w 32"/>
                    <a:gd name="T15" fmla="*/ 8 h 21"/>
                    <a:gd name="T16" fmla="*/ 22 w 32"/>
                    <a:gd name="T17" fmla="*/ 6 h 21"/>
                    <a:gd name="T18" fmla="*/ 23 w 32"/>
                    <a:gd name="T19" fmla="*/ 4 h 21"/>
                    <a:gd name="T20" fmla="*/ 25 w 32"/>
                    <a:gd name="T21" fmla="*/ 0 h 21"/>
                    <a:gd name="T22" fmla="*/ 31 w 32"/>
                    <a:gd name="T23" fmla="*/ 4 h 21"/>
                    <a:gd name="T24" fmla="*/ 32 w 32"/>
                    <a:gd name="T25" fmla="*/ 6 h 21"/>
                    <a:gd name="T26" fmla="*/ 32 w 32"/>
                    <a:gd name="T27" fmla="*/ 10 h 21"/>
                    <a:gd name="T28" fmla="*/ 32 w 32"/>
                    <a:gd name="T29" fmla="*/ 13 h 21"/>
                    <a:gd name="T30" fmla="*/ 31 w 32"/>
                    <a:gd name="T31" fmla="*/ 15 h 21"/>
                    <a:gd name="T32" fmla="*/ 27 w 32"/>
                    <a:gd name="T33" fmla="*/ 19 h 21"/>
                    <a:gd name="T34" fmla="*/ 23 w 32"/>
                    <a:gd name="T35" fmla="*/ 21 h 21"/>
                    <a:gd name="T36" fmla="*/ 18 w 32"/>
                    <a:gd name="T37" fmla="*/ 21 h 21"/>
                    <a:gd name="T38" fmla="*/ 13 w 32"/>
                    <a:gd name="T39" fmla="*/ 21 h 21"/>
                    <a:gd name="T40" fmla="*/ 7 w 32"/>
                    <a:gd name="T41" fmla="*/ 19 h 21"/>
                    <a:gd name="T42" fmla="*/ 4 w 32"/>
                    <a:gd name="T43" fmla="*/ 17 h 21"/>
                    <a:gd name="T44" fmla="*/ 0 w 32"/>
                    <a:gd name="T45" fmla="*/ 13 h 21"/>
                    <a:gd name="T46" fmla="*/ 0 w 32"/>
                    <a:gd name="T47" fmla="*/ 8 h 21"/>
                    <a:gd name="T48" fmla="*/ 2 w 32"/>
                    <a:gd name="T49" fmla="*/ 4 h 21"/>
                    <a:gd name="T50" fmla="*/ 6 w 32"/>
                    <a:gd name="T51" fmla="*/ 2 h 21"/>
                    <a:gd name="T52" fmla="*/ 7 w 32"/>
                    <a:gd name="T53" fmla="*/ 0 h 21"/>
                    <a:gd name="T54" fmla="*/ 18 w 32"/>
                    <a:gd name="T55" fmla="*/ 0 h 21"/>
                    <a:gd name="T56" fmla="*/ 20 w 32"/>
                    <a:gd name="T57" fmla="*/ 0 h 21"/>
                    <a:gd name="T58" fmla="*/ 13 w 32"/>
                    <a:gd name="T59" fmla="*/ 6 h 21"/>
                    <a:gd name="T60" fmla="*/ 9 w 32"/>
                    <a:gd name="T61" fmla="*/ 6 h 21"/>
                    <a:gd name="T62" fmla="*/ 7 w 32"/>
                    <a:gd name="T63" fmla="*/ 8 h 21"/>
                    <a:gd name="T64" fmla="*/ 7 w 32"/>
                    <a:gd name="T65" fmla="*/ 8 h 21"/>
                    <a:gd name="T66" fmla="*/ 7 w 32"/>
                    <a:gd name="T67" fmla="*/ 10 h 21"/>
                    <a:gd name="T68" fmla="*/ 7 w 32"/>
                    <a:gd name="T69" fmla="*/ 13 h 21"/>
                    <a:gd name="T70" fmla="*/ 11 w 32"/>
                    <a:gd name="T71" fmla="*/ 13 h 21"/>
                    <a:gd name="T72" fmla="*/ 11 w 32"/>
                    <a:gd name="T73" fmla="*/ 13 h 21"/>
                    <a:gd name="T74" fmla="*/ 13 w 32"/>
                    <a:gd name="T75" fmla="*/ 6 h 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21"/>
                    <a:gd name="T116" fmla="*/ 32 w 32"/>
                    <a:gd name="T117" fmla="*/ 21 h 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21">
                      <a:moveTo>
                        <a:pt x="20" y="0"/>
                      </a:moveTo>
                      <a:lnTo>
                        <a:pt x="20" y="13"/>
                      </a:lnTo>
                      <a:lnTo>
                        <a:pt x="22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31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1" y="15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3" y="21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1" name="Freeform 840"/>
                <p:cNvSpPr>
                  <a:spLocks/>
                </p:cNvSpPr>
                <p:nvPr/>
              </p:nvSpPr>
              <p:spPr bwMode="auto">
                <a:xfrm>
                  <a:off x="4874" y="1394"/>
                  <a:ext cx="32" cy="19"/>
                </a:xfrm>
                <a:custGeom>
                  <a:avLst/>
                  <a:gdLst>
                    <a:gd name="T0" fmla="*/ 22 w 32"/>
                    <a:gd name="T1" fmla="*/ 17 h 19"/>
                    <a:gd name="T2" fmla="*/ 22 w 32"/>
                    <a:gd name="T3" fmla="*/ 13 h 19"/>
                    <a:gd name="T4" fmla="*/ 23 w 32"/>
                    <a:gd name="T5" fmla="*/ 13 h 19"/>
                    <a:gd name="T6" fmla="*/ 25 w 32"/>
                    <a:gd name="T7" fmla="*/ 13 h 19"/>
                    <a:gd name="T8" fmla="*/ 25 w 32"/>
                    <a:gd name="T9" fmla="*/ 11 h 19"/>
                    <a:gd name="T10" fmla="*/ 25 w 32"/>
                    <a:gd name="T11" fmla="*/ 9 h 19"/>
                    <a:gd name="T12" fmla="*/ 25 w 32"/>
                    <a:gd name="T13" fmla="*/ 9 h 19"/>
                    <a:gd name="T14" fmla="*/ 23 w 32"/>
                    <a:gd name="T15" fmla="*/ 6 h 19"/>
                    <a:gd name="T16" fmla="*/ 22 w 32"/>
                    <a:gd name="T17" fmla="*/ 6 h 19"/>
                    <a:gd name="T18" fmla="*/ 22 w 32"/>
                    <a:gd name="T19" fmla="*/ 6 h 19"/>
                    <a:gd name="T20" fmla="*/ 20 w 32"/>
                    <a:gd name="T21" fmla="*/ 9 h 19"/>
                    <a:gd name="T22" fmla="*/ 20 w 32"/>
                    <a:gd name="T23" fmla="*/ 9 h 19"/>
                    <a:gd name="T24" fmla="*/ 18 w 32"/>
                    <a:gd name="T25" fmla="*/ 13 h 19"/>
                    <a:gd name="T26" fmla="*/ 18 w 32"/>
                    <a:gd name="T27" fmla="*/ 15 h 19"/>
                    <a:gd name="T28" fmla="*/ 16 w 32"/>
                    <a:gd name="T29" fmla="*/ 17 h 19"/>
                    <a:gd name="T30" fmla="*/ 16 w 32"/>
                    <a:gd name="T31" fmla="*/ 17 h 19"/>
                    <a:gd name="T32" fmla="*/ 9 w 32"/>
                    <a:gd name="T33" fmla="*/ 19 h 19"/>
                    <a:gd name="T34" fmla="*/ 6 w 32"/>
                    <a:gd name="T35" fmla="*/ 19 h 19"/>
                    <a:gd name="T36" fmla="*/ 4 w 32"/>
                    <a:gd name="T37" fmla="*/ 17 h 19"/>
                    <a:gd name="T38" fmla="*/ 2 w 32"/>
                    <a:gd name="T39" fmla="*/ 17 h 19"/>
                    <a:gd name="T40" fmla="*/ 0 w 32"/>
                    <a:gd name="T41" fmla="*/ 15 h 19"/>
                    <a:gd name="T42" fmla="*/ 0 w 32"/>
                    <a:gd name="T43" fmla="*/ 11 h 19"/>
                    <a:gd name="T44" fmla="*/ 0 w 32"/>
                    <a:gd name="T45" fmla="*/ 6 h 19"/>
                    <a:gd name="T46" fmla="*/ 2 w 32"/>
                    <a:gd name="T47" fmla="*/ 4 h 19"/>
                    <a:gd name="T48" fmla="*/ 2 w 32"/>
                    <a:gd name="T49" fmla="*/ 4 h 19"/>
                    <a:gd name="T50" fmla="*/ 7 w 32"/>
                    <a:gd name="T51" fmla="*/ 2 h 19"/>
                    <a:gd name="T52" fmla="*/ 9 w 32"/>
                    <a:gd name="T53" fmla="*/ 0 h 19"/>
                    <a:gd name="T54" fmla="*/ 9 w 32"/>
                    <a:gd name="T55" fmla="*/ 4 h 19"/>
                    <a:gd name="T56" fmla="*/ 9 w 32"/>
                    <a:gd name="T57" fmla="*/ 9 h 19"/>
                    <a:gd name="T58" fmla="*/ 7 w 32"/>
                    <a:gd name="T59" fmla="*/ 9 h 19"/>
                    <a:gd name="T60" fmla="*/ 7 w 32"/>
                    <a:gd name="T61" fmla="*/ 9 h 19"/>
                    <a:gd name="T62" fmla="*/ 7 w 32"/>
                    <a:gd name="T63" fmla="*/ 11 h 19"/>
                    <a:gd name="T64" fmla="*/ 7 w 32"/>
                    <a:gd name="T65" fmla="*/ 11 h 19"/>
                    <a:gd name="T66" fmla="*/ 7 w 32"/>
                    <a:gd name="T67" fmla="*/ 13 h 19"/>
                    <a:gd name="T68" fmla="*/ 7 w 32"/>
                    <a:gd name="T69" fmla="*/ 13 h 19"/>
                    <a:gd name="T70" fmla="*/ 9 w 32"/>
                    <a:gd name="T71" fmla="*/ 13 h 19"/>
                    <a:gd name="T72" fmla="*/ 11 w 32"/>
                    <a:gd name="T73" fmla="*/ 13 h 19"/>
                    <a:gd name="T74" fmla="*/ 11 w 32"/>
                    <a:gd name="T75" fmla="*/ 13 h 19"/>
                    <a:gd name="T76" fmla="*/ 11 w 32"/>
                    <a:gd name="T77" fmla="*/ 11 h 19"/>
                    <a:gd name="T78" fmla="*/ 13 w 32"/>
                    <a:gd name="T79" fmla="*/ 6 h 19"/>
                    <a:gd name="T80" fmla="*/ 13 w 32"/>
                    <a:gd name="T81" fmla="*/ 4 h 19"/>
                    <a:gd name="T82" fmla="*/ 15 w 32"/>
                    <a:gd name="T83" fmla="*/ 2 h 19"/>
                    <a:gd name="T84" fmla="*/ 15 w 32"/>
                    <a:gd name="T85" fmla="*/ 2 h 19"/>
                    <a:gd name="T86" fmla="*/ 18 w 32"/>
                    <a:gd name="T87" fmla="*/ 0 h 19"/>
                    <a:gd name="T88" fmla="*/ 22 w 32"/>
                    <a:gd name="T89" fmla="*/ 0 h 19"/>
                    <a:gd name="T90" fmla="*/ 25 w 32"/>
                    <a:gd name="T91" fmla="*/ 0 h 19"/>
                    <a:gd name="T92" fmla="*/ 29 w 32"/>
                    <a:gd name="T93" fmla="*/ 2 h 19"/>
                    <a:gd name="T94" fmla="*/ 29 w 32"/>
                    <a:gd name="T95" fmla="*/ 2 h 19"/>
                    <a:gd name="T96" fmla="*/ 31 w 32"/>
                    <a:gd name="T97" fmla="*/ 6 h 19"/>
                    <a:gd name="T98" fmla="*/ 32 w 32"/>
                    <a:gd name="T99" fmla="*/ 9 h 19"/>
                    <a:gd name="T100" fmla="*/ 32 w 32"/>
                    <a:gd name="T101" fmla="*/ 13 h 19"/>
                    <a:gd name="T102" fmla="*/ 29 w 32"/>
                    <a:gd name="T103" fmla="*/ 17 h 19"/>
                    <a:gd name="T104" fmla="*/ 27 w 32"/>
                    <a:gd name="T105" fmla="*/ 19 h 1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19"/>
                    <a:gd name="T161" fmla="*/ 32 w 32"/>
                    <a:gd name="T162" fmla="*/ 19 h 1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19">
                      <a:moveTo>
                        <a:pt x="23" y="19"/>
                      </a:moveTo>
                      <a:lnTo>
                        <a:pt x="22" y="17"/>
                      </a:lnTo>
                      <a:lnTo>
                        <a:pt x="22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18" y="13"/>
                      </a:lnTo>
                      <a:lnTo>
                        <a:pt x="18" y="15"/>
                      </a:lnTo>
                      <a:lnTo>
                        <a:pt x="16" y="17"/>
                      </a:lnTo>
                      <a:lnTo>
                        <a:pt x="15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1" y="15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2" name="Freeform 841"/>
                <p:cNvSpPr>
                  <a:spLocks/>
                </p:cNvSpPr>
                <p:nvPr/>
              </p:nvSpPr>
              <p:spPr bwMode="auto">
                <a:xfrm>
                  <a:off x="4864" y="1364"/>
                  <a:ext cx="42" cy="12"/>
                </a:xfrm>
                <a:custGeom>
                  <a:avLst/>
                  <a:gdLst>
                    <a:gd name="T0" fmla="*/ 0 w 42"/>
                    <a:gd name="T1" fmla="*/ 4 h 12"/>
                    <a:gd name="T2" fmla="*/ 5 w 42"/>
                    <a:gd name="T3" fmla="*/ 4 h 12"/>
                    <a:gd name="T4" fmla="*/ 8 w 42"/>
                    <a:gd name="T5" fmla="*/ 4 h 12"/>
                    <a:gd name="T6" fmla="*/ 12 w 42"/>
                    <a:gd name="T7" fmla="*/ 4 h 12"/>
                    <a:gd name="T8" fmla="*/ 12 w 42"/>
                    <a:gd name="T9" fmla="*/ 2 h 12"/>
                    <a:gd name="T10" fmla="*/ 12 w 42"/>
                    <a:gd name="T11" fmla="*/ 2 h 12"/>
                    <a:gd name="T12" fmla="*/ 12 w 42"/>
                    <a:gd name="T13" fmla="*/ 2 h 12"/>
                    <a:gd name="T14" fmla="*/ 12 w 42"/>
                    <a:gd name="T15" fmla="*/ 0 h 12"/>
                    <a:gd name="T16" fmla="*/ 14 w 42"/>
                    <a:gd name="T17" fmla="*/ 0 h 12"/>
                    <a:gd name="T18" fmla="*/ 16 w 42"/>
                    <a:gd name="T19" fmla="*/ 0 h 12"/>
                    <a:gd name="T20" fmla="*/ 17 w 42"/>
                    <a:gd name="T21" fmla="*/ 0 h 12"/>
                    <a:gd name="T22" fmla="*/ 19 w 42"/>
                    <a:gd name="T23" fmla="*/ 0 h 12"/>
                    <a:gd name="T24" fmla="*/ 19 w 42"/>
                    <a:gd name="T25" fmla="*/ 2 h 12"/>
                    <a:gd name="T26" fmla="*/ 19 w 42"/>
                    <a:gd name="T27" fmla="*/ 2 h 12"/>
                    <a:gd name="T28" fmla="*/ 19 w 42"/>
                    <a:gd name="T29" fmla="*/ 2 h 12"/>
                    <a:gd name="T30" fmla="*/ 19 w 42"/>
                    <a:gd name="T31" fmla="*/ 4 h 12"/>
                    <a:gd name="T32" fmla="*/ 30 w 42"/>
                    <a:gd name="T33" fmla="*/ 4 h 12"/>
                    <a:gd name="T34" fmla="*/ 32 w 42"/>
                    <a:gd name="T35" fmla="*/ 4 h 12"/>
                    <a:gd name="T36" fmla="*/ 32 w 42"/>
                    <a:gd name="T37" fmla="*/ 4 h 12"/>
                    <a:gd name="T38" fmla="*/ 32 w 42"/>
                    <a:gd name="T39" fmla="*/ 4 h 12"/>
                    <a:gd name="T40" fmla="*/ 33 w 42"/>
                    <a:gd name="T41" fmla="*/ 4 h 12"/>
                    <a:gd name="T42" fmla="*/ 33 w 42"/>
                    <a:gd name="T43" fmla="*/ 4 h 12"/>
                    <a:gd name="T44" fmla="*/ 33 w 42"/>
                    <a:gd name="T45" fmla="*/ 4 h 12"/>
                    <a:gd name="T46" fmla="*/ 33 w 42"/>
                    <a:gd name="T47" fmla="*/ 2 h 12"/>
                    <a:gd name="T48" fmla="*/ 33 w 42"/>
                    <a:gd name="T49" fmla="*/ 2 h 12"/>
                    <a:gd name="T50" fmla="*/ 33 w 42"/>
                    <a:gd name="T51" fmla="*/ 2 h 12"/>
                    <a:gd name="T52" fmla="*/ 33 w 42"/>
                    <a:gd name="T53" fmla="*/ 0 h 12"/>
                    <a:gd name="T54" fmla="*/ 35 w 42"/>
                    <a:gd name="T55" fmla="*/ 0 h 12"/>
                    <a:gd name="T56" fmla="*/ 37 w 42"/>
                    <a:gd name="T57" fmla="*/ 0 h 12"/>
                    <a:gd name="T58" fmla="*/ 39 w 42"/>
                    <a:gd name="T59" fmla="*/ 0 h 12"/>
                    <a:gd name="T60" fmla="*/ 41 w 42"/>
                    <a:gd name="T61" fmla="*/ 0 h 12"/>
                    <a:gd name="T62" fmla="*/ 42 w 42"/>
                    <a:gd name="T63" fmla="*/ 2 h 12"/>
                    <a:gd name="T64" fmla="*/ 42 w 42"/>
                    <a:gd name="T65" fmla="*/ 2 h 12"/>
                    <a:gd name="T66" fmla="*/ 42 w 42"/>
                    <a:gd name="T67" fmla="*/ 4 h 12"/>
                    <a:gd name="T68" fmla="*/ 42 w 42"/>
                    <a:gd name="T69" fmla="*/ 4 h 12"/>
                    <a:gd name="T70" fmla="*/ 42 w 42"/>
                    <a:gd name="T71" fmla="*/ 6 h 12"/>
                    <a:gd name="T72" fmla="*/ 42 w 42"/>
                    <a:gd name="T73" fmla="*/ 6 h 12"/>
                    <a:gd name="T74" fmla="*/ 41 w 42"/>
                    <a:gd name="T75" fmla="*/ 8 h 12"/>
                    <a:gd name="T76" fmla="*/ 41 w 42"/>
                    <a:gd name="T77" fmla="*/ 8 h 12"/>
                    <a:gd name="T78" fmla="*/ 41 w 42"/>
                    <a:gd name="T79" fmla="*/ 10 h 12"/>
                    <a:gd name="T80" fmla="*/ 39 w 42"/>
                    <a:gd name="T81" fmla="*/ 10 h 12"/>
                    <a:gd name="T82" fmla="*/ 37 w 42"/>
                    <a:gd name="T83" fmla="*/ 10 h 12"/>
                    <a:gd name="T84" fmla="*/ 33 w 42"/>
                    <a:gd name="T85" fmla="*/ 10 h 12"/>
                    <a:gd name="T86" fmla="*/ 32 w 42"/>
                    <a:gd name="T87" fmla="*/ 10 h 12"/>
                    <a:gd name="T88" fmla="*/ 30 w 42"/>
                    <a:gd name="T89" fmla="*/ 10 h 12"/>
                    <a:gd name="T90" fmla="*/ 19 w 42"/>
                    <a:gd name="T91" fmla="*/ 10 h 12"/>
                    <a:gd name="T92" fmla="*/ 19 w 42"/>
                    <a:gd name="T93" fmla="*/ 12 h 12"/>
                    <a:gd name="T94" fmla="*/ 19 w 42"/>
                    <a:gd name="T95" fmla="*/ 12 h 12"/>
                    <a:gd name="T96" fmla="*/ 19 w 42"/>
                    <a:gd name="T97" fmla="*/ 12 h 12"/>
                    <a:gd name="T98" fmla="*/ 17 w 42"/>
                    <a:gd name="T99" fmla="*/ 12 h 12"/>
                    <a:gd name="T100" fmla="*/ 16 w 42"/>
                    <a:gd name="T101" fmla="*/ 12 h 12"/>
                    <a:gd name="T102" fmla="*/ 14 w 42"/>
                    <a:gd name="T103" fmla="*/ 12 h 12"/>
                    <a:gd name="T104" fmla="*/ 12 w 42"/>
                    <a:gd name="T105" fmla="*/ 12 h 12"/>
                    <a:gd name="T106" fmla="*/ 12 w 42"/>
                    <a:gd name="T107" fmla="*/ 12 h 12"/>
                    <a:gd name="T108" fmla="*/ 12 w 42"/>
                    <a:gd name="T109" fmla="*/ 12 h 12"/>
                    <a:gd name="T110" fmla="*/ 12 w 42"/>
                    <a:gd name="T111" fmla="*/ 10 h 12"/>
                    <a:gd name="T112" fmla="*/ 10 w 42"/>
                    <a:gd name="T113" fmla="*/ 10 h 12"/>
                    <a:gd name="T114" fmla="*/ 8 w 42"/>
                    <a:gd name="T115" fmla="*/ 10 h 12"/>
                    <a:gd name="T116" fmla="*/ 5 w 42"/>
                    <a:gd name="T117" fmla="*/ 10 h 12"/>
                    <a:gd name="T118" fmla="*/ 0 w 42"/>
                    <a:gd name="T119" fmla="*/ 4 h 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"/>
                    <a:gd name="T181" fmla="*/ 0 h 12"/>
                    <a:gd name="T182" fmla="*/ 42 w 42"/>
                    <a:gd name="T183" fmla="*/ 12 h 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" h="12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2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3" name="Freeform 842"/>
                <p:cNvSpPr>
                  <a:spLocks noEditPoints="1"/>
                </p:cNvSpPr>
                <p:nvPr/>
              </p:nvSpPr>
              <p:spPr bwMode="auto">
                <a:xfrm>
                  <a:off x="4874" y="1329"/>
                  <a:ext cx="32" cy="20"/>
                </a:xfrm>
                <a:custGeom>
                  <a:avLst/>
                  <a:gdLst>
                    <a:gd name="T0" fmla="*/ 20 w 32"/>
                    <a:gd name="T1" fmla="*/ 4 h 20"/>
                    <a:gd name="T2" fmla="*/ 20 w 32"/>
                    <a:gd name="T3" fmla="*/ 14 h 20"/>
                    <a:gd name="T4" fmla="*/ 22 w 32"/>
                    <a:gd name="T5" fmla="*/ 14 h 20"/>
                    <a:gd name="T6" fmla="*/ 23 w 32"/>
                    <a:gd name="T7" fmla="*/ 14 h 20"/>
                    <a:gd name="T8" fmla="*/ 25 w 32"/>
                    <a:gd name="T9" fmla="*/ 12 h 20"/>
                    <a:gd name="T10" fmla="*/ 25 w 32"/>
                    <a:gd name="T11" fmla="*/ 10 h 20"/>
                    <a:gd name="T12" fmla="*/ 25 w 32"/>
                    <a:gd name="T13" fmla="*/ 10 h 20"/>
                    <a:gd name="T14" fmla="*/ 23 w 32"/>
                    <a:gd name="T15" fmla="*/ 8 h 20"/>
                    <a:gd name="T16" fmla="*/ 22 w 32"/>
                    <a:gd name="T17" fmla="*/ 8 h 20"/>
                    <a:gd name="T18" fmla="*/ 23 w 32"/>
                    <a:gd name="T19" fmla="*/ 6 h 20"/>
                    <a:gd name="T20" fmla="*/ 25 w 32"/>
                    <a:gd name="T21" fmla="*/ 2 h 20"/>
                    <a:gd name="T22" fmla="*/ 29 w 32"/>
                    <a:gd name="T23" fmla="*/ 4 h 20"/>
                    <a:gd name="T24" fmla="*/ 31 w 32"/>
                    <a:gd name="T25" fmla="*/ 6 h 20"/>
                    <a:gd name="T26" fmla="*/ 32 w 32"/>
                    <a:gd name="T27" fmla="*/ 8 h 20"/>
                    <a:gd name="T28" fmla="*/ 32 w 32"/>
                    <a:gd name="T29" fmla="*/ 12 h 20"/>
                    <a:gd name="T30" fmla="*/ 31 w 32"/>
                    <a:gd name="T31" fmla="*/ 14 h 20"/>
                    <a:gd name="T32" fmla="*/ 29 w 32"/>
                    <a:gd name="T33" fmla="*/ 18 h 20"/>
                    <a:gd name="T34" fmla="*/ 27 w 32"/>
                    <a:gd name="T35" fmla="*/ 18 h 20"/>
                    <a:gd name="T36" fmla="*/ 23 w 32"/>
                    <a:gd name="T37" fmla="*/ 20 h 20"/>
                    <a:gd name="T38" fmla="*/ 18 w 32"/>
                    <a:gd name="T39" fmla="*/ 20 h 20"/>
                    <a:gd name="T40" fmla="*/ 13 w 32"/>
                    <a:gd name="T41" fmla="*/ 20 h 20"/>
                    <a:gd name="T42" fmla="*/ 7 w 32"/>
                    <a:gd name="T43" fmla="*/ 20 h 20"/>
                    <a:gd name="T44" fmla="*/ 4 w 32"/>
                    <a:gd name="T45" fmla="*/ 16 h 20"/>
                    <a:gd name="T46" fmla="*/ 0 w 32"/>
                    <a:gd name="T47" fmla="*/ 12 h 20"/>
                    <a:gd name="T48" fmla="*/ 0 w 32"/>
                    <a:gd name="T49" fmla="*/ 8 h 20"/>
                    <a:gd name="T50" fmla="*/ 2 w 32"/>
                    <a:gd name="T51" fmla="*/ 6 h 20"/>
                    <a:gd name="T52" fmla="*/ 6 w 32"/>
                    <a:gd name="T53" fmla="*/ 2 h 20"/>
                    <a:gd name="T54" fmla="*/ 11 w 32"/>
                    <a:gd name="T55" fmla="*/ 2 h 20"/>
                    <a:gd name="T56" fmla="*/ 16 w 32"/>
                    <a:gd name="T57" fmla="*/ 0 h 20"/>
                    <a:gd name="T58" fmla="*/ 18 w 32"/>
                    <a:gd name="T59" fmla="*/ 0 h 20"/>
                    <a:gd name="T60" fmla="*/ 20 w 32"/>
                    <a:gd name="T61" fmla="*/ 0 h 20"/>
                    <a:gd name="T62" fmla="*/ 13 w 32"/>
                    <a:gd name="T63" fmla="*/ 8 h 20"/>
                    <a:gd name="T64" fmla="*/ 9 w 32"/>
                    <a:gd name="T65" fmla="*/ 8 h 20"/>
                    <a:gd name="T66" fmla="*/ 7 w 32"/>
                    <a:gd name="T67" fmla="*/ 8 h 20"/>
                    <a:gd name="T68" fmla="*/ 7 w 32"/>
                    <a:gd name="T69" fmla="*/ 10 h 20"/>
                    <a:gd name="T70" fmla="*/ 7 w 32"/>
                    <a:gd name="T71" fmla="*/ 12 h 20"/>
                    <a:gd name="T72" fmla="*/ 7 w 32"/>
                    <a:gd name="T73" fmla="*/ 12 h 20"/>
                    <a:gd name="T74" fmla="*/ 11 w 32"/>
                    <a:gd name="T75" fmla="*/ 14 h 20"/>
                    <a:gd name="T76" fmla="*/ 11 w 32"/>
                    <a:gd name="T77" fmla="*/ 14 h 20"/>
                    <a:gd name="T78" fmla="*/ 13 w 32"/>
                    <a:gd name="T79" fmla="*/ 8 h 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20"/>
                    <a:gd name="T122" fmla="*/ 32 w 32"/>
                    <a:gd name="T123" fmla="*/ 20 h 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20">
                      <a:moveTo>
                        <a:pt x="20" y="0"/>
                      </a:moveTo>
                      <a:lnTo>
                        <a:pt x="20" y="4"/>
                      </a:lnTo>
                      <a:lnTo>
                        <a:pt x="20" y="8"/>
                      </a:lnTo>
                      <a:lnTo>
                        <a:pt x="20" y="14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3" y="6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29" y="18"/>
                      </a:lnTo>
                      <a:lnTo>
                        <a:pt x="27" y="18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2" y="20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3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close/>
                      <a:moveTo>
                        <a:pt x="13" y="8"/>
                      </a:move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4" name="Freeform 843"/>
                <p:cNvSpPr>
                  <a:spLocks/>
                </p:cNvSpPr>
                <p:nvPr/>
              </p:nvSpPr>
              <p:spPr bwMode="auto">
                <a:xfrm>
                  <a:off x="4874" y="1296"/>
                  <a:ext cx="31" cy="12"/>
                </a:xfrm>
                <a:custGeom>
                  <a:avLst/>
                  <a:gdLst>
                    <a:gd name="T0" fmla="*/ 2 w 31"/>
                    <a:gd name="T1" fmla="*/ 12 h 12"/>
                    <a:gd name="T2" fmla="*/ 2 w 31"/>
                    <a:gd name="T3" fmla="*/ 6 h 12"/>
                    <a:gd name="T4" fmla="*/ 2 w 31"/>
                    <a:gd name="T5" fmla="*/ 6 h 12"/>
                    <a:gd name="T6" fmla="*/ 4 w 31"/>
                    <a:gd name="T7" fmla="*/ 6 h 12"/>
                    <a:gd name="T8" fmla="*/ 6 w 31"/>
                    <a:gd name="T9" fmla="*/ 6 h 12"/>
                    <a:gd name="T10" fmla="*/ 4 w 31"/>
                    <a:gd name="T11" fmla="*/ 6 h 12"/>
                    <a:gd name="T12" fmla="*/ 2 w 31"/>
                    <a:gd name="T13" fmla="*/ 6 h 12"/>
                    <a:gd name="T14" fmla="*/ 2 w 31"/>
                    <a:gd name="T15" fmla="*/ 4 h 12"/>
                    <a:gd name="T16" fmla="*/ 0 w 31"/>
                    <a:gd name="T17" fmla="*/ 4 h 12"/>
                    <a:gd name="T18" fmla="*/ 0 w 31"/>
                    <a:gd name="T19" fmla="*/ 4 h 12"/>
                    <a:gd name="T20" fmla="*/ 0 w 31"/>
                    <a:gd name="T21" fmla="*/ 4 h 12"/>
                    <a:gd name="T22" fmla="*/ 0 w 31"/>
                    <a:gd name="T23" fmla="*/ 2 h 12"/>
                    <a:gd name="T24" fmla="*/ 0 w 31"/>
                    <a:gd name="T25" fmla="*/ 2 h 12"/>
                    <a:gd name="T26" fmla="*/ 0 w 31"/>
                    <a:gd name="T27" fmla="*/ 2 h 12"/>
                    <a:gd name="T28" fmla="*/ 0 w 31"/>
                    <a:gd name="T29" fmla="*/ 0 h 12"/>
                    <a:gd name="T30" fmla="*/ 2 w 31"/>
                    <a:gd name="T31" fmla="*/ 0 h 12"/>
                    <a:gd name="T32" fmla="*/ 4 w 31"/>
                    <a:gd name="T33" fmla="*/ 0 h 12"/>
                    <a:gd name="T34" fmla="*/ 7 w 31"/>
                    <a:gd name="T35" fmla="*/ 0 h 12"/>
                    <a:gd name="T36" fmla="*/ 9 w 31"/>
                    <a:gd name="T37" fmla="*/ 0 h 12"/>
                    <a:gd name="T38" fmla="*/ 11 w 31"/>
                    <a:gd name="T39" fmla="*/ 2 h 12"/>
                    <a:gd name="T40" fmla="*/ 9 w 31"/>
                    <a:gd name="T41" fmla="*/ 2 h 12"/>
                    <a:gd name="T42" fmla="*/ 9 w 31"/>
                    <a:gd name="T43" fmla="*/ 2 h 12"/>
                    <a:gd name="T44" fmla="*/ 9 w 31"/>
                    <a:gd name="T45" fmla="*/ 2 h 12"/>
                    <a:gd name="T46" fmla="*/ 9 w 31"/>
                    <a:gd name="T47" fmla="*/ 4 h 12"/>
                    <a:gd name="T48" fmla="*/ 9 w 31"/>
                    <a:gd name="T49" fmla="*/ 4 h 12"/>
                    <a:gd name="T50" fmla="*/ 9 w 31"/>
                    <a:gd name="T51" fmla="*/ 4 h 12"/>
                    <a:gd name="T52" fmla="*/ 11 w 31"/>
                    <a:gd name="T53" fmla="*/ 6 h 12"/>
                    <a:gd name="T54" fmla="*/ 13 w 31"/>
                    <a:gd name="T55" fmla="*/ 6 h 12"/>
                    <a:gd name="T56" fmla="*/ 15 w 31"/>
                    <a:gd name="T57" fmla="*/ 6 h 12"/>
                    <a:gd name="T58" fmla="*/ 18 w 31"/>
                    <a:gd name="T59" fmla="*/ 6 h 12"/>
                    <a:gd name="T60" fmla="*/ 22 w 31"/>
                    <a:gd name="T61" fmla="*/ 6 h 12"/>
                    <a:gd name="T62" fmla="*/ 23 w 31"/>
                    <a:gd name="T63" fmla="*/ 6 h 12"/>
                    <a:gd name="T64" fmla="*/ 27 w 31"/>
                    <a:gd name="T65" fmla="*/ 6 h 12"/>
                    <a:gd name="T66" fmla="*/ 29 w 31"/>
                    <a:gd name="T67" fmla="*/ 6 h 12"/>
                    <a:gd name="T68" fmla="*/ 31 w 31"/>
                    <a:gd name="T69" fmla="*/ 6 h 12"/>
                    <a:gd name="T70" fmla="*/ 31 w 31"/>
                    <a:gd name="T71" fmla="*/ 12 h 12"/>
                    <a:gd name="T72" fmla="*/ 23 w 31"/>
                    <a:gd name="T73" fmla="*/ 12 h 12"/>
                    <a:gd name="T74" fmla="*/ 16 w 31"/>
                    <a:gd name="T75" fmla="*/ 12 h 12"/>
                    <a:gd name="T76" fmla="*/ 9 w 31"/>
                    <a:gd name="T77" fmla="*/ 12 h 12"/>
                    <a:gd name="T78" fmla="*/ 2 w 31"/>
                    <a:gd name="T79" fmla="*/ 12 h 1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1"/>
                    <a:gd name="T121" fmla="*/ 0 h 12"/>
                    <a:gd name="T122" fmla="*/ 31 w 31"/>
                    <a:gd name="T123" fmla="*/ 12 h 1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1" h="12">
                      <a:moveTo>
                        <a:pt x="2" y="12"/>
                      </a:move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8" y="6"/>
                      </a:lnTo>
                      <a:lnTo>
                        <a:pt x="22" y="6"/>
                      </a:lnTo>
                      <a:lnTo>
                        <a:pt x="23" y="6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1" y="12"/>
                      </a:lnTo>
                      <a:lnTo>
                        <a:pt x="23" y="12"/>
                      </a:lnTo>
                      <a:lnTo>
                        <a:pt x="16" y="12"/>
                      </a:lnTo>
                      <a:lnTo>
                        <a:pt x="9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5" name="Freeform 844"/>
                <p:cNvSpPr>
                  <a:spLocks noEditPoints="1"/>
                </p:cNvSpPr>
                <p:nvPr/>
              </p:nvSpPr>
              <p:spPr bwMode="auto">
                <a:xfrm>
                  <a:off x="4821" y="1671"/>
                  <a:ext cx="51" cy="24"/>
                </a:xfrm>
                <a:custGeom>
                  <a:avLst/>
                  <a:gdLst>
                    <a:gd name="T0" fmla="*/ 0 w 51"/>
                    <a:gd name="T1" fmla="*/ 24 h 24"/>
                    <a:gd name="T2" fmla="*/ 0 w 51"/>
                    <a:gd name="T3" fmla="*/ 20 h 24"/>
                    <a:gd name="T4" fmla="*/ 0 w 51"/>
                    <a:gd name="T5" fmla="*/ 16 h 24"/>
                    <a:gd name="T6" fmla="*/ 0 w 51"/>
                    <a:gd name="T7" fmla="*/ 12 h 24"/>
                    <a:gd name="T8" fmla="*/ 0 w 51"/>
                    <a:gd name="T9" fmla="*/ 8 h 24"/>
                    <a:gd name="T10" fmla="*/ 0 w 51"/>
                    <a:gd name="T11" fmla="*/ 6 h 24"/>
                    <a:gd name="T12" fmla="*/ 1 w 51"/>
                    <a:gd name="T13" fmla="*/ 6 h 24"/>
                    <a:gd name="T14" fmla="*/ 3 w 51"/>
                    <a:gd name="T15" fmla="*/ 2 h 24"/>
                    <a:gd name="T16" fmla="*/ 7 w 51"/>
                    <a:gd name="T17" fmla="*/ 0 h 24"/>
                    <a:gd name="T18" fmla="*/ 9 w 51"/>
                    <a:gd name="T19" fmla="*/ 0 h 24"/>
                    <a:gd name="T20" fmla="*/ 12 w 51"/>
                    <a:gd name="T21" fmla="*/ 0 h 24"/>
                    <a:gd name="T22" fmla="*/ 16 w 51"/>
                    <a:gd name="T23" fmla="*/ 0 h 24"/>
                    <a:gd name="T24" fmla="*/ 19 w 51"/>
                    <a:gd name="T25" fmla="*/ 0 h 24"/>
                    <a:gd name="T26" fmla="*/ 23 w 51"/>
                    <a:gd name="T27" fmla="*/ 0 h 24"/>
                    <a:gd name="T28" fmla="*/ 26 w 51"/>
                    <a:gd name="T29" fmla="*/ 0 h 24"/>
                    <a:gd name="T30" fmla="*/ 28 w 51"/>
                    <a:gd name="T31" fmla="*/ 2 h 24"/>
                    <a:gd name="T32" fmla="*/ 30 w 51"/>
                    <a:gd name="T33" fmla="*/ 4 h 24"/>
                    <a:gd name="T34" fmla="*/ 32 w 51"/>
                    <a:gd name="T35" fmla="*/ 6 h 24"/>
                    <a:gd name="T36" fmla="*/ 34 w 51"/>
                    <a:gd name="T37" fmla="*/ 8 h 24"/>
                    <a:gd name="T38" fmla="*/ 34 w 51"/>
                    <a:gd name="T39" fmla="*/ 10 h 24"/>
                    <a:gd name="T40" fmla="*/ 34 w 51"/>
                    <a:gd name="T41" fmla="*/ 12 h 24"/>
                    <a:gd name="T42" fmla="*/ 34 w 51"/>
                    <a:gd name="T43" fmla="*/ 14 h 24"/>
                    <a:gd name="T44" fmla="*/ 34 w 51"/>
                    <a:gd name="T45" fmla="*/ 14 h 24"/>
                    <a:gd name="T46" fmla="*/ 37 w 51"/>
                    <a:gd name="T47" fmla="*/ 14 h 24"/>
                    <a:gd name="T48" fmla="*/ 43 w 51"/>
                    <a:gd name="T49" fmla="*/ 14 h 24"/>
                    <a:gd name="T50" fmla="*/ 48 w 51"/>
                    <a:gd name="T51" fmla="*/ 14 h 24"/>
                    <a:gd name="T52" fmla="*/ 51 w 51"/>
                    <a:gd name="T53" fmla="*/ 14 h 24"/>
                    <a:gd name="T54" fmla="*/ 51 w 51"/>
                    <a:gd name="T55" fmla="*/ 16 h 24"/>
                    <a:gd name="T56" fmla="*/ 51 w 51"/>
                    <a:gd name="T57" fmla="*/ 20 h 24"/>
                    <a:gd name="T58" fmla="*/ 51 w 51"/>
                    <a:gd name="T59" fmla="*/ 22 h 24"/>
                    <a:gd name="T60" fmla="*/ 51 w 51"/>
                    <a:gd name="T61" fmla="*/ 24 h 24"/>
                    <a:gd name="T62" fmla="*/ 39 w 51"/>
                    <a:gd name="T63" fmla="*/ 24 h 24"/>
                    <a:gd name="T64" fmla="*/ 26 w 51"/>
                    <a:gd name="T65" fmla="*/ 24 h 24"/>
                    <a:gd name="T66" fmla="*/ 0 w 51"/>
                    <a:gd name="T67" fmla="*/ 24 h 24"/>
                    <a:gd name="T68" fmla="*/ 0 w 51"/>
                    <a:gd name="T69" fmla="*/ 24 h 24"/>
                    <a:gd name="T70" fmla="*/ 23 w 51"/>
                    <a:gd name="T71" fmla="*/ 14 h 24"/>
                    <a:gd name="T72" fmla="*/ 23 w 51"/>
                    <a:gd name="T73" fmla="*/ 14 h 24"/>
                    <a:gd name="T74" fmla="*/ 23 w 51"/>
                    <a:gd name="T75" fmla="*/ 14 h 24"/>
                    <a:gd name="T76" fmla="*/ 23 w 51"/>
                    <a:gd name="T77" fmla="*/ 12 h 24"/>
                    <a:gd name="T78" fmla="*/ 23 w 51"/>
                    <a:gd name="T79" fmla="*/ 10 h 24"/>
                    <a:gd name="T80" fmla="*/ 23 w 51"/>
                    <a:gd name="T81" fmla="*/ 10 h 24"/>
                    <a:gd name="T82" fmla="*/ 21 w 51"/>
                    <a:gd name="T83" fmla="*/ 10 h 24"/>
                    <a:gd name="T84" fmla="*/ 21 w 51"/>
                    <a:gd name="T85" fmla="*/ 10 h 24"/>
                    <a:gd name="T86" fmla="*/ 19 w 51"/>
                    <a:gd name="T87" fmla="*/ 8 h 24"/>
                    <a:gd name="T88" fmla="*/ 19 w 51"/>
                    <a:gd name="T89" fmla="*/ 8 h 24"/>
                    <a:gd name="T90" fmla="*/ 16 w 51"/>
                    <a:gd name="T91" fmla="*/ 8 h 24"/>
                    <a:gd name="T92" fmla="*/ 14 w 51"/>
                    <a:gd name="T93" fmla="*/ 8 h 24"/>
                    <a:gd name="T94" fmla="*/ 14 w 51"/>
                    <a:gd name="T95" fmla="*/ 8 h 24"/>
                    <a:gd name="T96" fmla="*/ 14 w 51"/>
                    <a:gd name="T97" fmla="*/ 8 h 24"/>
                    <a:gd name="T98" fmla="*/ 12 w 51"/>
                    <a:gd name="T99" fmla="*/ 8 h 24"/>
                    <a:gd name="T100" fmla="*/ 10 w 51"/>
                    <a:gd name="T101" fmla="*/ 10 h 24"/>
                    <a:gd name="T102" fmla="*/ 10 w 51"/>
                    <a:gd name="T103" fmla="*/ 10 h 24"/>
                    <a:gd name="T104" fmla="*/ 10 w 51"/>
                    <a:gd name="T105" fmla="*/ 10 h 24"/>
                    <a:gd name="T106" fmla="*/ 10 w 51"/>
                    <a:gd name="T107" fmla="*/ 12 h 24"/>
                    <a:gd name="T108" fmla="*/ 10 w 51"/>
                    <a:gd name="T109" fmla="*/ 14 h 24"/>
                    <a:gd name="T110" fmla="*/ 10 w 51"/>
                    <a:gd name="T111" fmla="*/ 14 h 24"/>
                    <a:gd name="T112" fmla="*/ 10 w 51"/>
                    <a:gd name="T113" fmla="*/ 14 h 24"/>
                    <a:gd name="T114" fmla="*/ 16 w 51"/>
                    <a:gd name="T115" fmla="*/ 14 h 24"/>
                    <a:gd name="T116" fmla="*/ 19 w 51"/>
                    <a:gd name="T117" fmla="*/ 14 h 24"/>
                    <a:gd name="T118" fmla="*/ 23 w 51"/>
                    <a:gd name="T119" fmla="*/ 14 h 24"/>
                    <a:gd name="T120" fmla="*/ 23 w 51"/>
                    <a:gd name="T121" fmla="*/ 14 h 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1"/>
                    <a:gd name="T184" fmla="*/ 0 h 24"/>
                    <a:gd name="T185" fmla="*/ 51 w 51"/>
                    <a:gd name="T186" fmla="*/ 24 h 2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1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4" y="10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7" y="14"/>
                      </a:lnTo>
                      <a:lnTo>
                        <a:pt x="43" y="14"/>
                      </a:lnTo>
                      <a:lnTo>
                        <a:pt x="48" y="14"/>
                      </a:lnTo>
                      <a:lnTo>
                        <a:pt x="51" y="14"/>
                      </a:lnTo>
                      <a:lnTo>
                        <a:pt x="51" y="16"/>
                      </a:lnTo>
                      <a:lnTo>
                        <a:pt x="51" y="20"/>
                      </a:lnTo>
                      <a:lnTo>
                        <a:pt x="51" y="22"/>
                      </a:lnTo>
                      <a:lnTo>
                        <a:pt x="51" y="24"/>
                      </a:lnTo>
                      <a:lnTo>
                        <a:pt x="39" y="24"/>
                      </a:lnTo>
                      <a:lnTo>
                        <a:pt x="26" y="24"/>
                      </a:lnTo>
                      <a:lnTo>
                        <a:pt x="0" y="24"/>
                      </a:lnTo>
                      <a:close/>
                      <a:moveTo>
                        <a:pt x="23" y="14"/>
                      </a:move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16" y="14"/>
                      </a:lnTo>
                      <a:lnTo>
                        <a:pt x="19" y="14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6" name="Freeform 845"/>
                <p:cNvSpPr>
                  <a:spLocks noEditPoints="1"/>
                </p:cNvSpPr>
                <p:nvPr/>
              </p:nvSpPr>
              <p:spPr bwMode="auto">
                <a:xfrm>
                  <a:off x="4835" y="1622"/>
                  <a:ext cx="39" cy="24"/>
                </a:xfrm>
                <a:custGeom>
                  <a:avLst/>
                  <a:gdLst>
                    <a:gd name="T0" fmla="*/ 23 w 39"/>
                    <a:gd name="T1" fmla="*/ 4 h 24"/>
                    <a:gd name="T2" fmla="*/ 23 w 39"/>
                    <a:gd name="T3" fmla="*/ 16 h 24"/>
                    <a:gd name="T4" fmla="*/ 27 w 39"/>
                    <a:gd name="T5" fmla="*/ 16 h 24"/>
                    <a:gd name="T6" fmla="*/ 30 w 39"/>
                    <a:gd name="T7" fmla="*/ 14 h 24"/>
                    <a:gd name="T8" fmla="*/ 30 w 39"/>
                    <a:gd name="T9" fmla="*/ 12 h 24"/>
                    <a:gd name="T10" fmla="*/ 30 w 39"/>
                    <a:gd name="T11" fmla="*/ 10 h 24"/>
                    <a:gd name="T12" fmla="*/ 30 w 39"/>
                    <a:gd name="T13" fmla="*/ 10 h 24"/>
                    <a:gd name="T14" fmla="*/ 29 w 39"/>
                    <a:gd name="T15" fmla="*/ 8 h 24"/>
                    <a:gd name="T16" fmla="*/ 27 w 39"/>
                    <a:gd name="T17" fmla="*/ 8 h 24"/>
                    <a:gd name="T18" fmla="*/ 29 w 39"/>
                    <a:gd name="T19" fmla="*/ 4 h 24"/>
                    <a:gd name="T20" fmla="*/ 29 w 39"/>
                    <a:gd name="T21" fmla="*/ 0 h 24"/>
                    <a:gd name="T22" fmla="*/ 34 w 39"/>
                    <a:gd name="T23" fmla="*/ 2 h 24"/>
                    <a:gd name="T24" fmla="*/ 37 w 39"/>
                    <a:gd name="T25" fmla="*/ 4 h 24"/>
                    <a:gd name="T26" fmla="*/ 39 w 39"/>
                    <a:gd name="T27" fmla="*/ 8 h 24"/>
                    <a:gd name="T28" fmla="*/ 39 w 39"/>
                    <a:gd name="T29" fmla="*/ 12 h 24"/>
                    <a:gd name="T30" fmla="*/ 39 w 39"/>
                    <a:gd name="T31" fmla="*/ 16 h 24"/>
                    <a:gd name="T32" fmla="*/ 34 w 39"/>
                    <a:gd name="T33" fmla="*/ 20 h 24"/>
                    <a:gd name="T34" fmla="*/ 30 w 39"/>
                    <a:gd name="T35" fmla="*/ 22 h 24"/>
                    <a:gd name="T36" fmla="*/ 25 w 39"/>
                    <a:gd name="T37" fmla="*/ 24 h 24"/>
                    <a:gd name="T38" fmla="*/ 14 w 39"/>
                    <a:gd name="T39" fmla="*/ 24 h 24"/>
                    <a:gd name="T40" fmla="*/ 9 w 39"/>
                    <a:gd name="T41" fmla="*/ 22 h 24"/>
                    <a:gd name="T42" fmla="*/ 4 w 39"/>
                    <a:gd name="T43" fmla="*/ 18 h 24"/>
                    <a:gd name="T44" fmla="*/ 0 w 39"/>
                    <a:gd name="T45" fmla="*/ 14 h 24"/>
                    <a:gd name="T46" fmla="*/ 0 w 39"/>
                    <a:gd name="T47" fmla="*/ 10 h 24"/>
                    <a:gd name="T48" fmla="*/ 0 w 39"/>
                    <a:gd name="T49" fmla="*/ 6 h 24"/>
                    <a:gd name="T50" fmla="*/ 4 w 39"/>
                    <a:gd name="T51" fmla="*/ 4 h 24"/>
                    <a:gd name="T52" fmla="*/ 7 w 39"/>
                    <a:gd name="T53" fmla="*/ 2 h 24"/>
                    <a:gd name="T54" fmla="*/ 14 w 39"/>
                    <a:gd name="T55" fmla="*/ 0 h 24"/>
                    <a:gd name="T56" fmla="*/ 21 w 39"/>
                    <a:gd name="T57" fmla="*/ 0 h 24"/>
                    <a:gd name="T58" fmla="*/ 23 w 39"/>
                    <a:gd name="T59" fmla="*/ 0 h 24"/>
                    <a:gd name="T60" fmla="*/ 23 w 39"/>
                    <a:gd name="T61" fmla="*/ 0 h 24"/>
                    <a:gd name="T62" fmla="*/ 16 w 39"/>
                    <a:gd name="T63" fmla="*/ 8 h 24"/>
                    <a:gd name="T64" fmla="*/ 12 w 39"/>
                    <a:gd name="T65" fmla="*/ 8 h 24"/>
                    <a:gd name="T66" fmla="*/ 9 w 39"/>
                    <a:gd name="T67" fmla="*/ 10 h 24"/>
                    <a:gd name="T68" fmla="*/ 7 w 39"/>
                    <a:gd name="T69" fmla="*/ 10 h 24"/>
                    <a:gd name="T70" fmla="*/ 7 w 39"/>
                    <a:gd name="T71" fmla="*/ 12 h 24"/>
                    <a:gd name="T72" fmla="*/ 9 w 39"/>
                    <a:gd name="T73" fmla="*/ 14 h 24"/>
                    <a:gd name="T74" fmla="*/ 12 w 39"/>
                    <a:gd name="T75" fmla="*/ 16 h 24"/>
                    <a:gd name="T76" fmla="*/ 16 w 39"/>
                    <a:gd name="T77" fmla="*/ 16 h 24"/>
                    <a:gd name="T78" fmla="*/ 16 w 39"/>
                    <a:gd name="T79" fmla="*/ 12 h 24"/>
                    <a:gd name="T80" fmla="*/ 16 w 39"/>
                    <a:gd name="T81" fmla="*/ 8 h 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9"/>
                    <a:gd name="T124" fmla="*/ 0 h 24"/>
                    <a:gd name="T125" fmla="*/ 39 w 39"/>
                    <a:gd name="T126" fmla="*/ 24 h 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9" h="24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6"/>
                      </a:lnTo>
                      <a:lnTo>
                        <a:pt x="27" y="16"/>
                      </a:lnTo>
                      <a:lnTo>
                        <a:pt x="29" y="14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7" y="18"/>
                      </a:lnTo>
                      <a:lnTo>
                        <a:pt x="34" y="20"/>
                      </a:lnTo>
                      <a:lnTo>
                        <a:pt x="32" y="22"/>
                      </a:lnTo>
                      <a:lnTo>
                        <a:pt x="30" y="22"/>
                      </a:lnTo>
                      <a:lnTo>
                        <a:pt x="29" y="24"/>
                      </a:lnTo>
                      <a:lnTo>
                        <a:pt x="25" y="24"/>
                      </a:lnTo>
                      <a:lnTo>
                        <a:pt x="20" y="24"/>
                      </a:lnTo>
                      <a:lnTo>
                        <a:pt x="14" y="24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5" y="20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7" name="Freeform 846"/>
                <p:cNvSpPr>
                  <a:spLocks/>
                </p:cNvSpPr>
                <p:nvPr/>
              </p:nvSpPr>
              <p:spPr bwMode="auto">
                <a:xfrm>
                  <a:off x="4835" y="1574"/>
                  <a:ext cx="37" cy="23"/>
                </a:xfrm>
                <a:custGeom>
                  <a:avLst/>
                  <a:gdLst>
                    <a:gd name="T0" fmla="*/ 0 w 37"/>
                    <a:gd name="T1" fmla="*/ 23 h 23"/>
                    <a:gd name="T2" fmla="*/ 0 w 37"/>
                    <a:gd name="T3" fmla="*/ 21 h 23"/>
                    <a:gd name="T4" fmla="*/ 0 w 37"/>
                    <a:gd name="T5" fmla="*/ 19 h 23"/>
                    <a:gd name="T6" fmla="*/ 0 w 37"/>
                    <a:gd name="T7" fmla="*/ 15 h 23"/>
                    <a:gd name="T8" fmla="*/ 4 w 37"/>
                    <a:gd name="T9" fmla="*/ 15 h 23"/>
                    <a:gd name="T10" fmla="*/ 5 w 37"/>
                    <a:gd name="T11" fmla="*/ 15 h 23"/>
                    <a:gd name="T12" fmla="*/ 7 w 37"/>
                    <a:gd name="T13" fmla="*/ 15 h 23"/>
                    <a:gd name="T14" fmla="*/ 5 w 37"/>
                    <a:gd name="T15" fmla="*/ 13 h 23"/>
                    <a:gd name="T16" fmla="*/ 4 w 37"/>
                    <a:gd name="T17" fmla="*/ 13 h 23"/>
                    <a:gd name="T18" fmla="*/ 2 w 37"/>
                    <a:gd name="T19" fmla="*/ 13 h 23"/>
                    <a:gd name="T20" fmla="*/ 2 w 37"/>
                    <a:gd name="T21" fmla="*/ 11 h 23"/>
                    <a:gd name="T22" fmla="*/ 0 w 37"/>
                    <a:gd name="T23" fmla="*/ 11 h 23"/>
                    <a:gd name="T24" fmla="*/ 0 w 37"/>
                    <a:gd name="T25" fmla="*/ 9 h 23"/>
                    <a:gd name="T26" fmla="*/ 0 w 37"/>
                    <a:gd name="T27" fmla="*/ 7 h 23"/>
                    <a:gd name="T28" fmla="*/ 0 w 37"/>
                    <a:gd name="T29" fmla="*/ 5 h 23"/>
                    <a:gd name="T30" fmla="*/ 0 w 37"/>
                    <a:gd name="T31" fmla="*/ 5 h 23"/>
                    <a:gd name="T32" fmla="*/ 2 w 37"/>
                    <a:gd name="T33" fmla="*/ 3 h 23"/>
                    <a:gd name="T34" fmla="*/ 4 w 37"/>
                    <a:gd name="T35" fmla="*/ 0 h 23"/>
                    <a:gd name="T36" fmla="*/ 5 w 37"/>
                    <a:gd name="T37" fmla="*/ 0 h 23"/>
                    <a:gd name="T38" fmla="*/ 7 w 37"/>
                    <a:gd name="T39" fmla="*/ 0 h 23"/>
                    <a:gd name="T40" fmla="*/ 11 w 37"/>
                    <a:gd name="T41" fmla="*/ 0 h 23"/>
                    <a:gd name="T42" fmla="*/ 14 w 37"/>
                    <a:gd name="T43" fmla="*/ 0 h 23"/>
                    <a:gd name="T44" fmla="*/ 20 w 37"/>
                    <a:gd name="T45" fmla="*/ 0 h 23"/>
                    <a:gd name="T46" fmla="*/ 27 w 37"/>
                    <a:gd name="T47" fmla="*/ 0 h 23"/>
                    <a:gd name="T48" fmla="*/ 32 w 37"/>
                    <a:gd name="T49" fmla="*/ 0 h 23"/>
                    <a:gd name="T50" fmla="*/ 37 w 37"/>
                    <a:gd name="T51" fmla="*/ 0 h 23"/>
                    <a:gd name="T52" fmla="*/ 37 w 37"/>
                    <a:gd name="T53" fmla="*/ 5 h 23"/>
                    <a:gd name="T54" fmla="*/ 37 w 37"/>
                    <a:gd name="T55" fmla="*/ 7 h 23"/>
                    <a:gd name="T56" fmla="*/ 37 w 37"/>
                    <a:gd name="T57" fmla="*/ 9 h 23"/>
                    <a:gd name="T58" fmla="*/ 34 w 37"/>
                    <a:gd name="T59" fmla="*/ 9 h 23"/>
                    <a:gd name="T60" fmla="*/ 29 w 37"/>
                    <a:gd name="T61" fmla="*/ 9 h 23"/>
                    <a:gd name="T62" fmla="*/ 18 w 37"/>
                    <a:gd name="T63" fmla="*/ 9 h 23"/>
                    <a:gd name="T64" fmla="*/ 16 w 37"/>
                    <a:gd name="T65" fmla="*/ 9 h 23"/>
                    <a:gd name="T66" fmla="*/ 14 w 37"/>
                    <a:gd name="T67" fmla="*/ 9 h 23"/>
                    <a:gd name="T68" fmla="*/ 12 w 37"/>
                    <a:gd name="T69" fmla="*/ 9 h 23"/>
                    <a:gd name="T70" fmla="*/ 12 w 37"/>
                    <a:gd name="T71" fmla="*/ 9 h 23"/>
                    <a:gd name="T72" fmla="*/ 11 w 37"/>
                    <a:gd name="T73" fmla="*/ 9 h 23"/>
                    <a:gd name="T74" fmla="*/ 11 w 37"/>
                    <a:gd name="T75" fmla="*/ 11 h 23"/>
                    <a:gd name="T76" fmla="*/ 11 w 37"/>
                    <a:gd name="T77" fmla="*/ 11 h 23"/>
                    <a:gd name="T78" fmla="*/ 11 w 37"/>
                    <a:gd name="T79" fmla="*/ 11 h 23"/>
                    <a:gd name="T80" fmla="*/ 11 w 37"/>
                    <a:gd name="T81" fmla="*/ 11 h 23"/>
                    <a:gd name="T82" fmla="*/ 11 w 37"/>
                    <a:gd name="T83" fmla="*/ 13 h 23"/>
                    <a:gd name="T84" fmla="*/ 11 w 37"/>
                    <a:gd name="T85" fmla="*/ 13 h 23"/>
                    <a:gd name="T86" fmla="*/ 12 w 37"/>
                    <a:gd name="T87" fmla="*/ 13 h 23"/>
                    <a:gd name="T88" fmla="*/ 14 w 37"/>
                    <a:gd name="T89" fmla="*/ 13 h 23"/>
                    <a:gd name="T90" fmla="*/ 16 w 37"/>
                    <a:gd name="T91" fmla="*/ 15 h 23"/>
                    <a:gd name="T92" fmla="*/ 18 w 37"/>
                    <a:gd name="T93" fmla="*/ 15 h 23"/>
                    <a:gd name="T94" fmla="*/ 20 w 37"/>
                    <a:gd name="T95" fmla="*/ 15 h 23"/>
                    <a:gd name="T96" fmla="*/ 25 w 37"/>
                    <a:gd name="T97" fmla="*/ 15 h 23"/>
                    <a:gd name="T98" fmla="*/ 29 w 37"/>
                    <a:gd name="T99" fmla="*/ 15 h 23"/>
                    <a:gd name="T100" fmla="*/ 37 w 37"/>
                    <a:gd name="T101" fmla="*/ 15 h 23"/>
                    <a:gd name="T102" fmla="*/ 37 w 37"/>
                    <a:gd name="T103" fmla="*/ 19 h 23"/>
                    <a:gd name="T104" fmla="*/ 37 w 37"/>
                    <a:gd name="T105" fmla="*/ 21 h 23"/>
                    <a:gd name="T106" fmla="*/ 37 w 37"/>
                    <a:gd name="T107" fmla="*/ 23 h 23"/>
                    <a:gd name="T108" fmla="*/ 0 w 37"/>
                    <a:gd name="T109" fmla="*/ 23 h 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7"/>
                    <a:gd name="T166" fmla="*/ 0 h 23"/>
                    <a:gd name="T167" fmla="*/ 37 w 37"/>
                    <a:gd name="T168" fmla="*/ 23 h 2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7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4" y="9"/>
                      </a:lnTo>
                      <a:lnTo>
                        <a:pt x="29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5" y="15"/>
                      </a:lnTo>
                      <a:lnTo>
                        <a:pt x="29" y="15"/>
                      </a:lnTo>
                      <a:lnTo>
                        <a:pt x="37" y="15"/>
                      </a:lnTo>
                      <a:lnTo>
                        <a:pt x="37" y="19"/>
                      </a:lnTo>
                      <a:lnTo>
                        <a:pt x="37" y="21"/>
                      </a:lnTo>
                      <a:lnTo>
                        <a:pt x="37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8" name="Freeform 847"/>
                <p:cNvSpPr>
                  <a:spLocks/>
                </p:cNvSpPr>
                <p:nvPr/>
              </p:nvSpPr>
              <p:spPr bwMode="auto">
                <a:xfrm>
                  <a:off x="4821" y="1534"/>
                  <a:ext cx="53" cy="16"/>
                </a:xfrm>
                <a:custGeom>
                  <a:avLst/>
                  <a:gdLst>
                    <a:gd name="T0" fmla="*/ 3 w 53"/>
                    <a:gd name="T1" fmla="*/ 4 h 16"/>
                    <a:gd name="T2" fmla="*/ 10 w 53"/>
                    <a:gd name="T3" fmla="*/ 4 h 16"/>
                    <a:gd name="T4" fmla="*/ 14 w 53"/>
                    <a:gd name="T5" fmla="*/ 2 h 16"/>
                    <a:gd name="T6" fmla="*/ 14 w 53"/>
                    <a:gd name="T7" fmla="*/ 2 h 16"/>
                    <a:gd name="T8" fmla="*/ 25 w 53"/>
                    <a:gd name="T9" fmla="*/ 0 h 16"/>
                    <a:gd name="T10" fmla="*/ 25 w 53"/>
                    <a:gd name="T11" fmla="*/ 2 h 16"/>
                    <a:gd name="T12" fmla="*/ 25 w 53"/>
                    <a:gd name="T13" fmla="*/ 4 h 16"/>
                    <a:gd name="T14" fmla="*/ 32 w 53"/>
                    <a:gd name="T15" fmla="*/ 4 h 16"/>
                    <a:gd name="T16" fmla="*/ 39 w 53"/>
                    <a:gd name="T17" fmla="*/ 4 h 16"/>
                    <a:gd name="T18" fmla="*/ 41 w 53"/>
                    <a:gd name="T19" fmla="*/ 4 h 16"/>
                    <a:gd name="T20" fmla="*/ 43 w 53"/>
                    <a:gd name="T21" fmla="*/ 4 h 16"/>
                    <a:gd name="T22" fmla="*/ 43 w 53"/>
                    <a:gd name="T23" fmla="*/ 4 h 16"/>
                    <a:gd name="T24" fmla="*/ 43 w 53"/>
                    <a:gd name="T25" fmla="*/ 2 h 16"/>
                    <a:gd name="T26" fmla="*/ 43 w 53"/>
                    <a:gd name="T27" fmla="*/ 0 h 16"/>
                    <a:gd name="T28" fmla="*/ 48 w 53"/>
                    <a:gd name="T29" fmla="*/ 0 h 16"/>
                    <a:gd name="T30" fmla="*/ 51 w 53"/>
                    <a:gd name="T31" fmla="*/ 0 h 16"/>
                    <a:gd name="T32" fmla="*/ 53 w 53"/>
                    <a:gd name="T33" fmla="*/ 2 h 16"/>
                    <a:gd name="T34" fmla="*/ 53 w 53"/>
                    <a:gd name="T35" fmla="*/ 4 h 16"/>
                    <a:gd name="T36" fmla="*/ 53 w 53"/>
                    <a:gd name="T37" fmla="*/ 8 h 16"/>
                    <a:gd name="T38" fmla="*/ 51 w 53"/>
                    <a:gd name="T39" fmla="*/ 10 h 16"/>
                    <a:gd name="T40" fmla="*/ 50 w 53"/>
                    <a:gd name="T41" fmla="*/ 12 h 16"/>
                    <a:gd name="T42" fmla="*/ 48 w 53"/>
                    <a:gd name="T43" fmla="*/ 12 h 16"/>
                    <a:gd name="T44" fmla="*/ 44 w 53"/>
                    <a:gd name="T45" fmla="*/ 12 h 16"/>
                    <a:gd name="T46" fmla="*/ 35 w 53"/>
                    <a:gd name="T47" fmla="*/ 12 h 16"/>
                    <a:gd name="T48" fmla="*/ 28 w 53"/>
                    <a:gd name="T49" fmla="*/ 12 h 16"/>
                    <a:gd name="T50" fmla="*/ 25 w 53"/>
                    <a:gd name="T51" fmla="*/ 14 h 16"/>
                    <a:gd name="T52" fmla="*/ 25 w 53"/>
                    <a:gd name="T53" fmla="*/ 14 h 16"/>
                    <a:gd name="T54" fmla="*/ 14 w 53"/>
                    <a:gd name="T55" fmla="*/ 16 h 16"/>
                    <a:gd name="T56" fmla="*/ 14 w 53"/>
                    <a:gd name="T57" fmla="*/ 14 h 16"/>
                    <a:gd name="T58" fmla="*/ 14 w 53"/>
                    <a:gd name="T59" fmla="*/ 12 h 16"/>
                    <a:gd name="T60" fmla="*/ 10 w 53"/>
                    <a:gd name="T61" fmla="*/ 12 h 16"/>
                    <a:gd name="T62" fmla="*/ 7 w 53"/>
                    <a:gd name="T63" fmla="*/ 12 h 16"/>
                    <a:gd name="T64" fmla="*/ 3 w 53"/>
                    <a:gd name="T65" fmla="*/ 8 h 16"/>
                    <a:gd name="T66" fmla="*/ 0 w 53"/>
                    <a:gd name="T67" fmla="*/ 4 h 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3"/>
                    <a:gd name="T103" fmla="*/ 0 h 16"/>
                    <a:gd name="T104" fmla="*/ 53 w 53"/>
                    <a:gd name="T105" fmla="*/ 16 h 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3" h="16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5" y="4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2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3" y="8"/>
                      </a:lnTo>
                      <a:lnTo>
                        <a:pt x="51" y="10"/>
                      </a:lnTo>
                      <a:lnTo>
                        <a:pt x="50" y="12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4" y="12"/>
                      </a:lnTo>
                      <a:lnTo>
                        <a:pt x="39" y="12"/>
                      </a:lnTo>
                      <a:lnTo>
                        <a:pt x="35" y="12"/>
                      </a:lnTo>
                      <a:lnTo>
                        <a:pt x="32" y="12"/>
                      </a:lnTo>
                      <a:lnTo>
                        <a:pt x="28" y="12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1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9" name="Freeform 848"/>
                <p:cNvSpPr>
                  <a:spLocks noEditPoints="1"/>
                </p:cNvSpPr>
                <p:nvPr/>
              </p:nvSpPr>
              <p:spPr bwMode="auto">
                <a:xfrm>
                  <a:off x="4835" y="1491"/>
                  <a:ext cx="39" cy="26"/>
                </a:xfrm>
                <a:custGeom>
                  <a:avLst/>
                  <a:gdLst>
                    <a:gd name="T0" fmla="*/ 12 w 39"/>
                    <a:gd name="T1" fmla="*/ 20 h 26"/>
                    <a:gd name="T2" fmla="*/ 5 w 39"/>
                    <a:gd name="T3" fmla="*/ 24 h 26"/>
                    <a:gd name="T4" fmla="*/ 4 w 39"/>
                    <a:gd name="T5" fmla="*/ 22 h 26"/>
                    <a:gd name="T6" fmla="*/ 0 w 39"/>
                    <a:gd name="T7" fmla="*/ 20 h 26"/>
                    <a:gd name="T8" fmla="*/ 0 w 39"/>
                    <a:gd name="T9" fmla="*/ 16 h 26"/>
                    <a:gd name="T10" fmla="*/ 0 w 39"/>
                    <a:gd name="T11" fmla="*/ 14 h 26"/>
                    <a:gd name="T12" fmla="*/ 2 w 39"/>
                    <a:gd name="T13" fmla="*/ 6 h 26"/>
                    <a:gd name="T14" fmla="*/ 4 w 39"/>
                    <a:gd name="T15" fmla="*/ 4 h 26"/>
                    <a:gd name="T16" fmla="*/ 7 w 39"/>
                    <a:gd name="T17" fmla="*/ 2 h 26"/>
                    <a:gd name="T18" fmla="*/ 21 w 39"/>
                    <a:gd name="T19" fmla="*/ 2 h 26"/>
                    <a:gd name="T20" fmla="*/ 34 w 39"/>
                    <a:gd name="T21" fmla="*/ 2 h 26"/>
                    <a:gd name="T22" fmla="*/ 37 w 39"/>
                    <a:gd name="T23" fmla="*/ 2 h 26"/>
                    <a:gd name="T24" fmla="*/ 37 w 39"/>
                    <a:gd name="T25" fmla="*/ 4 h 26"/>
                    <a:gd name="T26" fmla="*/ 37 w 39"/>
                    <a:gd name="T27" fmla="*/ 10 h 26"/>
                    <a:gd name="T28" fmla="*/ 36 w 39"/>
                    <a:gd name="T29" fmla="*/ 10 h 26"/>
                    <a:gd name="T30" fmla="*/ 34 w 39"/>
                    <a:gd name="T31" fmla="*/ 10 h 26"/>
                    <a:gd name="T32" fmla="*/ 37 w 39"/>
                    <a:gd name="T33" fmla="*/ 12 h 26"/>
                    <a:gd name="T34" fmla="*/ 39 w 39"/>
                    <a:gd name="T35" fmla="*/ 16 h 26"/>
                    <a:gd name="T36" fmla="*/ 37 w 39"/>
                    <a:gd name="T37" fmla="*/ 22 h 26"/>
                    <a:gd name="T38" fmla="*/ 32 w 39"/>
                    <a:gd name="T39" fmla="*/ 26 h 26"/>
                    <a:gd name="T40" fmla="*/ 27 w 39"/>
                    <a:gd name="T41" fmla="*/ 26 h 26"/>
                    <a:gd name="T42" fmla="*/ 21 w 39"/>
                    <a:gd name="T43" fmla="*/ 24 h 26"/>
                    <a:gd name="T44" fmla="*/ 18 w 39"/>
                    <a:gd name="T45" fmla="*/ 20 h 26"/>
                    <a:gd name="T46" fmla="*/ 16 w 39"/>
                    <a:gd name="T47" fmla="*/ 16 h 26"/>
                    <a:gd name="T48" fmla="*/ 14 w 39"/>
                    <a:gd name="T49" fmla="*/ 12 h 26"/>
                    <a:gd name="T50" fmla="*/ 12 w 39"/>
                    <a:gd name="T51" fmla="*/ 10 h 26"/>
                    <a:gd name="T52" fmla="*/ 9 w 39"/>
                    <a:gd name="T53" fmla="*/ 10 h 26"/>
                    <a:gd name="T54" fmla="*/ 7 w 39"/>
                    <a:gd name="T55" fmla="*/ 12 h 26"/>
                    <a:gd name="T56" fmla="*/ 9 w 39"/>
                    <a:gd name="T57" fmla="*/ 14 h 26"/>
                    <a:gd name="T58" fmla="*/ 9 w 39"/>
                    <a:gd name="T59" fmla="*/ 16 h 26"/>
                    <a:gd name="T60" fmla="*/ 12 w 39"/>
                    <a:gd name="T61" fmla="*/ 16 h 26"/>
                    <a:gd name="T62" fmla="*/ 21 w 39"/>
                    <a:gd name="T63" fmla="*/ 12 h 26"/>
                    <a:gd name="T64" fmla="*/ 23 w 39"/>
                    <a:gd name="T65" fmla="*/ 16 h 26"/>
                    <a:gd name="T66" fmla="*/ 25 w 39"/>
                    <a:gd name="T67" fmla="*/ 16 h 26"/>
                    <a:gd name="T68" fmla="*/ 27 w 39"/>
                    <a:gd name="T69" fmla="*/ 18 h 26"/>
                    <a:gd name="T70" fmla="*/ 29 w 39"/>
                    <a:gd name="T71" fmla="*/ 18 h 26"/>
                    <a:gd name="T72" fmla="*/ 30 w 39"/>
                    <a:gd name="T73" fmla="*/ 16 h 26"/>
                    <a:gd name="T74" fmla="*/ 30 w 39"/>
                    <a:gd name="T75" fmla="*/ 14 h 26"/>
                    <a:gd name="T76" fmla="*/ 30 w 39"/>
                    <a:gd name="T77" fmla="*/ 12 h 26"/>
                    <a:gd name="T78" fmla="*/ 29 w 39"/>
                    <a:gd name="T79" fmla="*/ 10 h 26"/>
                    <a:gd name="T80" fmla="*/ 25 w 39"/>
                    <a:gd name="T81" fmla="*/ 10 h 26"/>
                    <a:gd name="T82" fmla="*/ 21 w 39"/>
                    <a:gd name="T83" fmla="*/ 10 h 26"/>
                    <a:gd name="T84" fmla="*/ 20 w 39"/>
                    <a:gd name="T85" fmla="*/ 10 h 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26"/>
                    <a:gd name="T131" fmla="*/ 39 w 39"/>
                    <a:gd name="T132" fmla="*/ 26 h 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26">
                      <a:moveTo>
                        <a:pt x="12" y="16"/>
                      </a:moveTo>
                      <a:lnTo>
                        <a:pt x="12" y="18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4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2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6" y="10"/>
                      </a:lnTo>
                      <a:lnTo>
                        <a:pt x="36" y="12"/>
                      </a:lnTo>
                      <a:lnTo>
                        <a:pt x="37" y="12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30" y="26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5" y="26"/>
                      </a:lnTo>
                      <a:lnTo>
                        <a:pt x="23" y="24"/>
                      </a:lnTo>
                      <a:lnTo>
                        <a:pt x="21" y="24"/>
                      </a:lnTo>
                      <a:lnTo>
                        <a:pt x="20" y="22"/>
                      </a:lnTo>
                      <a:lnTo>
                        <a:pt x="18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close/>
                      <a:moveTo>
                        <a:pt x="20" y="10"/>
                      </a:moveTo>
                      <a:lnTo>
                        <a:pt x="21" y="12"/>
                      </a:lnTo>
                      <a:lnTo>
                        <a:pt x="21" y="14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0" name="Freeform 849"/>
                <p:cNvSpPr>
                  <a:spLocks/>
                </p:cNvSpPr>
                <p:nvPr/>
              </p:nvSpPr>
              <p:spPr bwMode="auto">
                <a:xfrm>
                  <a:off x="4835" y="1443"/>
                  <a:ext cx="39" cy="25"/>
                </a:xfrm>
                <a:custGeom>
                  <a:avLst/>
                  <a:gdLst>
                    <a:gd name="T0" fmla="*/ 23 w 39"/>
                    <a:gd name="T1" fmla="*/ 7 h 25"/>
                    <a:gd name="T2" fmla="*/ 25 w 39"/>
                    <a:gd name="T3" fmla="*/ 3 h 25"/>
                    <a:gd name="T4" fmla="*/ 27 w 39"/>
                    <a:gd name="T5" fmla="*/ 0 h 25"/>
                    <a:gd name="T6" fmla="*/ 30 w 39"/>
                    <a:gd name="T7" fmla="*/ 0 h 25"/>
                    <a:gd name="T8" fmla="*/ 34 w 39"/>
                    <a:gd name="T9" fmla="*/ 3 h 25"/>
                    <a:gd name="T10" fmla="*/ 37 w 39"/>
                    <a:gd name="T11" fmla="*/ 7 h 25"/>
                    <a:gd name="T12" fmla="*/ 39 w 39"/>
                    <a:gd name="T13" fmla="*/ 9 h 25"/>
                    <a:gd name="T14" fmla="*/ 39 w 39"/>
                    <a:gd name="T15" fmla="*/ 13 h 25"/>
                    <a:gd name="T16" fmla="*/ 39 w 39"/>
                    <a:gd name="T17" fmla="*/ 17 h 25"/>
                    <a:gd name="T18" fmla="*/ 37 w 39"/>
                    <a:gd name="T19" fmla="*/ 19 h 25"/>
                    <a:gd name="T20" fmla="*/ 36 w 39"/>
                    <a:gd name="T21" fmla="*/ 21 h 25"/>
                    <a:gd name="T22" fmla="*/ 32 w 39"/>
                    <a:gd name="T23" fmla="*/ 23 h 25"/>
                    <a:gd name="T24" fmla="*/ 29 w 39"/>
                    <a:gd name="T25" fmla="*/ 23 h 25"/>
                    <a:gd name="T26" fmla="*/ 25 w 39"/>
                    <a:gd name="T27" fmla="*/ 25 h 25"/>
                    <a:gd name="T28" fmla="*/ 14 w 39"/>
                    <a:gd name="T29" fmla="*/ 25 h 25"/>
                    <a:gd name="T30" fmla="*/ 9 w 39"/>
                    <a:gd name="T31" fmla="*/ 23 h 25"/>
                    <a:gd name="T32" fmla="*/ 5 w 39"/>
                    <a:gd name="T33" fmla="*/ 23 h 25"/>
                    <a:gd name="T34" fmla="*/ 4 w 39"/>
                    <a:gd name="T35" fmla="*/ 21 h 25"/>
                    <a:gd name="T36" fmla="*/ 2 w 39"/>
                    <a:gd name="T37" fmla="*/ 19 h 25"/>
                    <a:gd name="T38" fmla="*/ 0 w 39"/>
                    <a:gd name="T39" fmla="*/ 17 h 25"/>
                    <a:gd name="T40" fmla="*/ 0 w 39"/>
                    <a:gd name="T41" fmla="*/ 13 h 25"/>
                    <a:gd name="T42" fmla="*/ 0 w 39"/>
                    <a:gd name="T43" fmla="*/ 9 h 25"/>
                    <a:gd name="T44" fmla="*/ 2 w 39"/>
                    <a:gd name="T45" fmla="*/ 5 h 25"/>
                    <a:gd name="T46" fmla="*/ 11 w 39"/>
                    <a:gd name="T47" fmla="*/ 0 h 25"/>
                    <a:gd name="T48" fmla="*/ 12 w 39"/>
                    <a:gd name="T49" fmla="*/ 3 h 25"/>
                    <a:gd name="T50" fmla="*/ 14 w 39"/>
                    <a:gd name="T51" fmla="*/ 7 h 25"/>
                    <a:gd name="T52" fmla="*/ 12 w 39"/>
                    <a:gd name="T53" fmla="*/ 9 h 25"/>
                    <a:gd name="T54" fmla="*/ 11 w 39"/>
                    <a:gd name="T55" fmla="*/ 9 h 25"/>
                    <a:gd name="T56" fmla="*/ 9 w 39"/>
                    <a:gd name="T57" fmla="*/ 11 h 25"/>
                    <a:gd name="T58" fmla="*/ 9 w 39"/>
                    <a:gd name="T59" fmla="*/ 13 h 25"/>
                    <a:gd name="T60" fmla="*/ 11 w 39"/>
                    <a:gd name="T61" fmla="*/ 15 h 25"/>
                    <a:gd name="T62" fmla="*/ 12 w 39"/>
                    <a:gd name="T63" fmla="*/ 15 h 25"/>
                    <a:gd name="T64" fmla="*/ 16 w 39"/>
                    <a:gd name="T65" fmla="*/ 17 h 25"/>
                    <a:gd name="T66" fmla="*/ 20 w 39"/>
                    <a:gd name="T67" fmla="*/ 17 h 25"/>
                    <a:gd name="T68" fmla="*/ 23 w 39"/>
                    <a:gd name="T69" fmla="*/ 17 h 25"/>
                    <a:gd name="T70" fmla="*/ 27 w 39"/>
                    <a:gd name="T71" fmla="*/ 15 h 25"/>
                    <a:gd name="T72" fmla="*/ 29 w 39"/>
                    <a:gd name="T73" fmla="*/ 15 h 25"/>
                    <a:gd name="T74" fmla="*/ 29 w 39"/>
                    <a:gd name="T75" fmla="*/ 13 h 25"/>
                    <a:gd name="T76" fmla="*/ 29 w 39"/>
                    <a:gd name="T77" fmla="*/ 11 h 25"/>
                    <a:gd name="T78" fmla="*/ 29 w 39"/>
                    <a:gd name="T79" fmla="*/ 9 h 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25"/>
                    <a:gd name="T122" fmla="*/ 39 w 39"/>
                    <a:gd name="T123" fmla="*/ 25 h 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25">
                      <a:moveTo>
                        <a:pt x="23" y="9"/>
                      </a:moveTo>
                      <a:lnTo>
                        <a:pt x="23" y="7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6" y="19"/>
                      </a:lnTo>
                      <a:lnTo>
                        <a:pt x="36" y="21"/>
                      </a:lnTo>
                      <a:lnTo>
                        <a:pt x="34" y="21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0" y="25"/>
                      </a:lnTo>
                      <a:lnTo>
                        <a:pt x="14" y="25"/>
                      </a:lnTo>
                      <a:lnTo>
                        <a:pt x="12" y="25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1" name="Freeform 850"/>
                <p:cNvSpPr>
                  <a:spLocks noEditPoints="1"/>
                </p:cNvSpPr>
                <p:nvPr/>
              </p:nvSpPr>
              <p:spPr bwMode="auto">
                <a:xfrm>
                  <a:off x="4835" y="1394"/>
                  <a:ext cx="39" cy="25"/>
                </a:xfrm>
                <a:custGeom>
                  <a:avLst/>
                  <a:gdLst>
                    <a:gd name="T0" fmla="*/ 12 w 39"/>
                    <a:gd name="T1" fmla="*/ 25 h 25"/>
                    <a:gd name="T2" fmla="*/ 5 w 39"/>
                    <a:gd name="T3" fmla="*/ 23 h 25"/>
                    <a:gd name="T4" fmla="*/ 2 w 39"/>
                    <a:gd name="T5" fmla="*/ 19 h 25"/>
                    <a:gd name="T6" fmla="*/ 0 w 39"/>
                    <a:gd name="T7" fmla="*/ 13 h 25"/>
                    <a:gd name="T8" fmla="*/ 2 w 39"/>
                    <a:gd name="T9" fmla="*/ 6 h 25"/>
                    <a:gd name="T10" fmla="*/ 5 w 39"/>
                    <a:gd name="T11" fmla="*/ 2 h 25"/>
                    <a:gd name="T12" fmla="*/ 12 w 39"/>
                    <a:gd name="T13" fmla="*/ 0 h 25"/>
                    <a:gd name="T14" fmla="*/ 23 w 39"/>
                    <a:gd name="T15" fmla="*/ 0 h 25"/>
                    <a:gd name="T16" fmla="*/ 30 w 39"/>
                    <a:gd name="T17" fmla="*/ 2 h 25"/>
                    <a:gd name="T18" fmla="*/ 36 w 39"/>
                    <a:gd name="T19" fmla="*/ 6 h 25"/>
                    <a:gd name="T20" fmla="*/ 39 w 39"/>
                    <a:gd name="T21" fmla="*/ 11 h 25"/>
                    <a:gd name="T22" fmla="*/ 39 w 39"/>
                    <a:gd name="T23" fmla="*/ 15 h 25"/>
                    <a:gd name="T24" fmla="*/ 36 w 39"/>
                    <a:gd name="T25" fmla="*/ 19 h 25"/>
                    <a:gd name="T26" fmla="*/ 30 w 39"/>
                    <a:gd name="T27" fmla="*/ 23 h 25"/>
                    <a:gd name="T28" fmla="*/ 23 w 39"/>
                    <a:gd name="T29" fmla="*/ 25 h 25"/>
                    <a:gd name="T30" fmla="*/ 20 w 39"/>
                    <a:gd name="T31" fmla="*/ 25 h 25"/>
                    <a:gd name="T32" fmla="*/ 21 w 39"/>
                    <a:gd name="T33" fmla="*/ 17 h 25"/>
                    <a:gd name="T34" fmla="*/ 27 w 39"/>
                    <a:gd name="T35" fmla="*/ 17 h 25"/>
                    <a:gd name="T36" fmla="*/ 29 w 39"/>
                    <a:gd name="T37" fmla="*/ 15 h 25"/>
                    <a:gd name="T38" fmla="*/ 29 w 39"/>
                    <a:gd name="T39" fmla="*/ 13 h 25"/>
                    <a:gd name="T40" fmla="*/ 29 w 39"/>
                    <a:gd name="T41" fmla="*/ 13 h 25"/>
                    <a:gd name="T42" fmla="*/ 27 w 39"/>
                    <a:gd name="T43" fmla="*/ 11 h 25"/>
                    <a:gd name="T44" fmla="*/ 23 w 39"/>
                    <a:gd name="T45" fmla="*/ 9 h 25"/>
                    <a:gd name="T46" fmla="*/ 20 w 39"/>
                    <a:gd name="T47" fmla="*/ 9 h 25"/>
                    <a:gd name="T48" fmla="*/ 16 w 39"/>
                    <a:gd name="T49" fmla="*/ 9 h 25"/>
                    <a:gd name="T50" fmla="*/ 12 w 39"/>
                    <a:gd name="T51" fmla="*/ 11 h 25"/>
                    <a:gd name="T52" fmla="*/ 11 w 39"/>
                    <a:gd name="T53" fmla="*/ 13 h 25"/>
                    <a:gd name="T54" fmla="*/ 9 w 39"/>
                    <a:gd name="T55" fmla="*/ 13 h 25"/>
                    <a:gd name="T56" fmla="*/ 11 w 39"/>
                    <a:gd name="T57" fmla="*/ 15 h 25"/>
                    <a:gd name="T58" fmla="*/ 12 w 39"/>
                    <a:gd name="T59" fmla="*/ 17 h 25"/>
                    <a:gd name="T60" fmla="*/ 18 w 39"/>
                    <a:gd name="T61" fmla="*/ 17 h 25"/>
                    <a:gd name="T62" fmla="*/ 20 w 39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25"/>
                    <a:gd name="T98" fmla="*/ 39 w 39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25">
                      <a:moveTo>
                        <a:pt x="20" y="25"/>
                      </a:moveTo>
                      <a:lnTo>
                        <a:pt x="12" y="25"/>
                      </a:lnTo>
                      <a:lnTo>
                        <a:pt x="9" y="25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3" y="25"/>
                      </a:lnTo>
                      <a:lnTo>
                        <a:pt x="20" y="25"/>
                      </a:lnTo>
                      <a:close/>
                      <a:moveTo>
                        <a:pt x="20" y="17"/>
                      </a:move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2" name="Freeform 851"/>
                <p:cNvSpPr>
                  <a:spLocks/>
                </p:cNvSpPr>
                <p:nvPr/>
              </p:nvSpPr>
              <p:spPr bwMode="auto">
                <a:xfrm>
                  <a:off x="4835" y="1347"/>
                  <a:ext cx="39" cy="25"/>
                </a:xfrm>
                <a:custGeom>
                  <a:avLst/>
                  <a:gdLst>
                    <a:gd name="T0" fmla="*/ 27 w 39"/>
                    <a:gd name="T1" fmla="*/ 23 h 25"/>
                    <a:gd name="T2" fmla="*/ 27 w 39"/>
                    <a:gd name="T3" fmla="*/ 17 h 25"/>
                    <a:gd name="T4" fmla="*/ 29 w 39"/>
                    <a:gd name="T5" fmla="*/ 15 h 25"/>
                    <a:gd name="T6" fmla="*/ 30 w 39"/>
                    <a:gd name="T7" fmla="*/ 15 h 25"/>
                    <a:gd name="T8" fmla="*/ 30 w 39"/>
                    <a:gd name="T9" fmla="*/ 15 h 25"/>
                    <a:gd name="T10" fmla="*/ 30 w 39"/>
                    <a:gd name="T11" fmla="*/ 13 h 25"/>
                    <a:gd name="T12" fmla="*/ 30 w 39"/>
                    <a:gd name="T13" fmla="*/ 10 h 25"/>
                    <a:gd name="T14" fmla="*/ 30 w 39"/>
                    <a:gd name="T15" fmla="*/ 8 h 25"/>
                    <a:gd name="T16" fmla="*/ 29 w 39"/>
                    <a:gd name="T17" fmla="*/ 8 h 25"/>
                    <a:gd name="T18" fmla="*/ 27 w 39"/>
                    <a:gd name="T19" fmla="*/ 8 h 25"/>
                    <a:gd name="T20" fmla="*/ 27 w 39"/>
                    <a:gd name="T21" fmla="*/ 8 h 25"/>
                    <a:gd name="T22" fmla="*/ 25 w 39"/>
                    <a:gd name="T23" fmla="*/ 10 h 25"/>
                    <a:gd name="T24" fmla="*/ 25 w 39"/>
                    <a:gd name="T25" fmla="*/ 10 h 25"/>
                    <a:gd name="T26" fmla="*/ 23 w 39"/>
                    <a:gd name="T27" fmla="*/ 15 h 25"/>
                    <a:gd name="T28" fmla="*/ 21 w 39"/>
                    <a:gd name="T29" fmla="*/ 19 h 25"/>
                    <a:gd name="T30" fmla="*/ 20 w 39"/>
                    <a:gd name="T31" fmla="*/ 21 h 25"/>
                    <a:gd name="T32" fmla="*/ 20 w 39"/>
                    <a:gd name="T33" fmla="*/ 21 h 25"/>
                    <a:gd name="T34" fmla="*/ 14 w 39"/>
                    <a:gd name="T35" fmla="*/ 23 h 25"/>
                    <a:gd name="T36" fmla="*/ 11 w 39"/>
                    <a:gd name="T37" fmla="*/ 23 h 25"/>
                    <a:gd name="T38" fmla="*/ 4 w 39"/>
                    <a:gd name="T39" fmla="*/ 21 h 25"/>
                    <a:gd name="T40" fmla="*/ 2 w 39"/>
                    <a:gd name="T41" fmla="*/ 21 h 25"/>
                    <a:gd name="T42" fmla="*/ 0 w 39"/>
                    <a:gd name="T43" fmla="*/ 13 h 25"/>
                    <a:gd name="T44" fmla="*/ 2 w 39"/>
                    <a:gd name="T45" fmla="*/ 6 h 25"/>
                    <a:gd name="T46" fmla="*/ 2 w 39"/>
                    <a:gd name="T47" fmla="*/ 4 h 25"/>
                    <a:gd name="T48" fmla="*/ 5 w 39"/>
                    <a:gd name="T49" fmla="*/ 2 h 25"/>
                    <a:gd name="T50" fmla="*/ 9 w 39"/>
                    <a:gd name="T51" fmla="*/ 2 h 25"/>
                    <a:gd name="T52" fmla="*/ 11 w 39"/>
                    <a:gd name="T53" fmla="*/ 6 h 25"/>
                    <a:gd name="T54" fmla="*/ 11 w 39"/>
                    <a:gd name="T55" fmla="*/ 10 h 25"/>
                    <a:gd name="T56" fmla="*/ 9 w 39"/>
                    <a:gd name="T57" fmla="*/ 10 h 25"/>
                    <a:gd name="T58" fmla="*/ 7 w 39"/>
                    <a:gd name="T59" fmla="*/ 10 h 25"/>
                    <a:gd name="T60" fmla="*/ 7 w 39"/>
                    <a:gd name="T61" fmla="*/ 13 h 25"/>
                    <a:gd name="T62" fmla="*/ 7 w 39"/>
                    <a:gd name="T63" fmla="*/ 15 h 25"/>
                    <a:gd name="T64" fmla="*/ 7 w 39"/>
                    <a:gd name="T65" fmla="*/ 15 h 25"/>
                    <a:gd name="T66" fmla="*/ 9 w 39"/>
                    <a:gd name="T67" fmla="*/ 17 h 25"/>
                    <a:gd name="T68" fmla="*/ 11 w 39"/>
                    <a:gd name="T69" fmla="*/ 17 h 25"/>
                    <a:gd name="T70" fmla="*/ 12 w 39"/>
                    <a:gd name="T71" fmla="*/ 17 h 25"/>
                    <a:gd name="T72" fmla="*/ 12 w 39"/>
                    <a:gd name="T73" fmla="*/ 15 h 25"/>
                    <a:gd name="T74" fmla="*/ 12 w 39"/>
                    <a:gd name="T75" fmla="*/ 13 h 25"/>
                    <a:gd name="T76" fmla="*/ 14 w 39"/>
                    <a:gd name="T77" fmla="*/ 10 h 25"/>
                    <a:gd name="T78" fmla="*/ 14 w 39"/>
                    <a:gd name="T79" fmla="*/ 6 h 25"/>
                    <a:gd name="T80" fmla="*/ 16 w 39"/>
                    <a:gd name="T81" fmla="*/ 4 h 25"/>
                    <a:gd name="T82" fmla="*/ 18 w 39"/>
                    <a:gd name="T83" fmla="*/ 2 h 25"/>
                    <a:gd name="T84" fmla="*/ 21 w 39"/>
                    <a:gd name="T85" fmla="*/ 2 h 25"/>
                    <a:gd name="T86" fmla="*/ 25 w 39"/>
                    <a:gd name="T87" fmla="*/ 0 h 25"/>
                    <a:gd name="T88" fmla="*/ 29 w 39"/>
                    <a:gd name="T89" fmla="*/ 0 h 25"/>
                    <a:gd name="T90" fmla="*/ 30 w 39"/>
                    <a:gd name="T91" fmla="*/ 2 h 25"/>
                    <a:gd name="T92" fmla="*/ 34 w 39"/>
                    <a:gd name="T93" fmla="*/ 2 h 25"/>
                    <a:gd name="T94" fmla="*/ 37 w 39"/>
                    <a:gd name="T95" fmla="*/ 6 h 25"/>
                    <a:gd name="T96" fmla="*/ 39 w 39"/>
                    <a:gd name="T97" fmla="*/ 8 h 25"/>
                    <a:gd name="T98" fmla="*/ 39 w 39"/>
                    <a:gd name="T99" fmla="*/ 13 h 25"/>
                    <a:gd name="T100" fmla="*/ 37 w 39"/>
                    <a:gd name="T101" fmla="*/ 17 h 25"/>
                    <a:gd name="T102" fmla="*/ 34 w 39"/>
                    <a:gd name="T103" fmla="*/ 23 h 25"/>
                    <a:gd name="T104" fmla="*/ 30 w 39"/>
                    <a:gd name="T105" fmla="*/ 23 h 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9"/>
                    <a:gd name="T160" fmla="*/ 0 h 25"/>
                    <a:gd name="T161" fmla="*/ 39 w 39"/>
                    <a:gd name="T162" fmla="*/ 25 h 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9" h="25">
                      <a:moveTo>
                        <a:pt x="29" y="25"/>
                      </a:moveTo>
                      <a:lnTo>
                        <a:pt x="27" y="23"/>
                      </a:lnTo>
                      <a:lnTo>
                        <a:pt x="27" y="21"/>
                      </a:lnTo>
                      <a:lnTo>
                        <a:pt x="27" y="17"/>
                      </a:lnTo>
                      <a:lnTo>
                        <a:pt x="29" y="15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1" y="19"/>
                      </a:lnTo>
                      <a:lnTo>
                        <a:pt x="20" y="21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2" y="13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3" name="Freeform 852"/>
                <p:cNvSpPr>
                  <a:spLocks noEditPoints="1"/>
                </p:cNvSpPr>
                <p:nvPr/>
              </p:nvSpPr>
              <p:spPr bwMode="auto">
                <a:xfrm>
                  <a:off x="4835" y="1302"/>
                  <a:ext cx="39" cy="25"/>
                </a:xfrm>
                <a:custGeom>
                  <a:avLst/>
                  <a:gdLst>
                    <a:gd name="T0" fmla="*/ 12 w 39"/>
                    <a:gd name="T1" fmla="*/ 19 h 25"/>
                    <a:gd name="T2" fmla="*/ 5 w 39"/>
                    <a:gd name="T3" fmla="*/ 23 h 25"/>
                    <a:gd name="T4" fmla="*/ 4 w 39"/>
                    <a:gd name="T5" fmla="*/ 21 h 25"/>
                    <a:gd name="T6" fmla="*/ 0 w 39"/>
                    <a:gd name="T7" fmla="*/ 19 h 25"/>
                    <a:gd name="T8" fmla="*/ 0 w 39"/>
                    <a:gd name="T9" fmla="*/ 15 h 25"/>
                    <a:gd name="T10" fmla="*/ 0 w 39"/>
                    <a:gd name="T11" fmla="*/ 12 h 25"/>
                    <a:gd name="T12" fmla="*/ 2 w 39"/>
                    <a:gd name="T13" fmla="*/ 4 h 25"/>
                    <a:gd name="T14" fmla="*/ 4 w 39"/>
                    <a:gd name="T15" fmla="*/ 2 h 25"/>
                    <a:gd name="T16" fmla="*/ 7 w 39"/>
                    <a:gd name="T17" fmla="*/ 0 h 25"/>
                    <a:gd name="T18" fmla="*/ 21 w 39"/>
                    <a:gd name="T19" fmla="*/ 0 h 25"/>
                    <a:gd name="T20" fmla="*/ 34 w 39"/>
                    <a:gd name="T21" fmla="*/ 0 h 25"/>
                    <a:gd name="T22" fmla="*/ 37 w 39"/>
                    <a:gd name="T23" fmla="*/ 0 h 25"/>
                    <a:gd name="T24" fmla="*/ 37 w 39"/>
                    <a:gd name="T25" fmla="*/ 6 h 25"/>
                    <a:gd name="T26" fmla="*/ 36 w 39"/>
                    <a:gd name="T27" fmla="*/ 8 h 25"/>
                    <a:gd name="T28" fmla="*/ 34 w 39"/>
                    <a:gd name="T29" fmla="*/ 8 h 25"/>
                    <a:gd name="T30" fmla="*/ 36 w 39"/>
                    <a:gd name="T31" fmla="*/ 10 h 25"/>
                    <a:gd name="T32" fmla="*/ 39 w 39"/>
                    <a:gd name="T33" fmla="*/ 12 h 25"/>
                    <a:gd name="T34" fmla="*/ 39 w 39"/>
                    <a:gd name="T35" fmla="*/ 19 h 25"/>
                    <a:gd name="T36" fmla="*/ 34 w 39"/>
                    <a:gd name="T37" fmla="*/ 23 h 25"/>
                    <a:gd name="T38" fmla="*/ 29 w 39"/>
                    <a:gd name="T39" fmla="*/ 25 h 25"/>
                    <a:gd name="T40" fmla="*/ 23 w 39"/>
                    <a:gd name="T41" fmla="*/ 23 h 25"/>
                    <a:gd name="T42" fmla="*/ 20 w 39"/>
                    <a:gd name="T43" fmla="*/ 21 h 25"/>
                    <a:gd name="T44" fmla="*/ 16 w 39"/>
                    <a:gd name="T45" fmla="*/ 15 h 25"/>
                    <a:gd name="T46" fmla="*/ 14 w 39"/>
                    <a:gd name="T47" fmla="*/ 10 h 25"/>
                    <a:gd name="T48" fmla="*/ 14 w 39"/>
                    <a:gd name="T49" fmla="*/ 8 h 25"/>
                    <a:gd name="T50" fmla="*/ 9 w 39"/>
                    <a:gd name="T51" fmla="*/ 8 h 25"/>
                    <a:gd name="T52" fmla="*/ 9 w 39"/>
                    <a:gd name="T53" fmla="*/ 10 h 25"/>
                    <a:gd name="T54" fmla="*/ 7 w 39"/>
                    <a:gd name="T55" fmla="*/ 12 h 25"/>
                    <a:gd name="T56" fmla="*/ 9 w 39"/>
                    <a:gd name="T57" fmla="*/ 15 h 25"/>
                    <a:gd name="T58" fmla="*/ 12 w 39"/>
                    <a:gd name="T59" fmla="*/ 15 h 25"/>
                    <a:gd name="T60" fmla="*/ 21 w 39"/>
                    <a:gd name="T61" fmla="*/ 10 h 25"/>
                    <a:gd name="T62" fmla="*/ 21 w 39"/>
                    <a:gd name="T63" fmla="*/ 12 h 25"/>
                    <a:gd name="T64" fmla="*/ 23 w 39"/>
                    <a:gd name="T65" fmla="*/ 15 h 25"/>
                    <a:gd name="T66" fmla="*/ 27 w 39"/>
                    <a:gd name="T67" fmla="*/ 17 h 25"/>
                    <a:gd name="T68" fmla="*/ 29 w 39"/>
                    <a:gd name="T69" fmla="*/ 17 h 25"/>
                    <a:gd name="T70" fmla="*/ 30 w 39"/>
                    <a:gd name="T71" fmla="*/ 15 h 25"/>
                    <a:gd name="T72" fmla="*/ 30 w 39"/>
                    <a:gd name="T73" fmla="*/ 12 h 25"/>
                    <a:gd name="T74" fmla="*/ 30 w 39"/>
                    <a:gd name="T75" fmla="*/ 10 h 25"/>
                    <a:gd name="T76" fmla="*/ 29 w 39"/>
                    <a:gd name="T77" fmla="*/ 10 h 25"/>
                    <a:gd name="T78" fmla="*/ 25 w 39"/>
                    <a:gd name="T79" fmla="*/ 8 h 25"/>
                    <a:gd name="T80" fmla="*/ 23 w 39"/>
                    <a:gd name="T81" fmla="*/ 8 h 25"/>
                    <a:gd name="T82" fmla="*/ 21 w 39"/>
                    <a:gd name="T83" fmla="*/ 8 h 2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25"/>
                    <a:gd name="T128" fmla="*/ 39 w 39"/>
                    <a:gd name="T129" fmla="*/ 25 h 2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25">
                      <a:moveTo>
                        <a:pt x="12" y="15"/>
                      </a:move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9" y="12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7" y="21"/>
                      </a:lnTo>
                      <a:lnTo>
                        <a:pt x="36" y="23"/>
                      </a:lnTo>
                      <a:lnTo>
                        <a:pt x="34" y="23"/>
                      </a:lnTo>
                      <a:lnTo>
                        <a:pt x="32" y="25"/>
                      </a:lnTo>
                      <a:lnTo>
                        <a:pt x="30" y="25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3" y="23"/>
                      </a:lnTo>
                      <a:lnTo>
                        <a:pt x="21" y="23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close/>
                      <a:moveTo>
                        <a:pt x="20" y="8"/>
                      </a:move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5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4" name="Freeform 853"/>
                <p:cNvSpPr>
                  <a:spLocks/>
                </p:cNvSpPr>
                <p:nvPr/>
              </p:nvSpPr>
              <p:spPr bwMode="auto">
                <a:xfrm>
                  <a:off x="4835" y="1253"/>
                  <a:ext cx="37" cy="23"/>
                </a:xfrm>
                <a:custGeom>
                  <a:avLst/>
                  <a:gdLst>
                    <a:gd name="T0" fmla="*/ 0 w 37"/>
                    <a:gd name="T1" fmla="*/ 23 h 23"/>
                    <a:gd name="T2" fmla="*/ 0 w 37"/>
                    <a:gd name="T3" fmla="*/ 16 h 23"/>
                    <a:gd name="T4" fmla="*/ 4 w 37"/>
                    <a:gd name="T5" fmla="*/ 16 h 23"/>
                    <a:gd name="T6" fmla="*/ 5 w 37"/>
                    <a:gd name="T7" fmla="*/ 16 h 23"/>
                    <a:gd name="T8" fmla="*/ 7 w 37"/>
                    <a:gd name="T9" fmla="*/ 16 h 23"/>
                    <a:gd name="T10" fmla="*/ 5 w 37"/>
                    <a:gd name="T11" fmla="*/ 14 h 23"/>
                    <a:gd name="T12" fmla="*/ 4 w 37"/>
                    <a:gd name="T13" fmla="*/ 14 h 23"/>
                    <a:gd name="T14" fmla="*/ 2 w 37"/>
                    <a:gd name="T15" fmla="*/ 14 h 23"/>
                    <a:gd name="T16" fmla="*/ 2 w 37"/>
                    <a:gd name="T17" fmla="*/ 12 h 23"/>
                    <a:gd name="T18" fmla="*/ 0 w 37"/>
                    <a:gd name="T19" fmla="*/ 10 h 23"/>
                    <a:gd name="T20" fmla="*/ 0 w 37"/>
                    <a:gd name="T21" fmla="*/ 10 h 23"/>
                    <a:gd name="T22" fmla="*/ 0 w 37"/>
                    <a:gd name="T23" fmla="*/ 10 h 23"/>
                    <a:gd name="T24" fmla="*/ 0 w 37"/>
                    <a:gd name="T25" fmla="*/ 8 h 23"/>
                    <a:gd name="T26" fmla="*/ 0 w 37"/>
                    <a:gd name="T27" fmla="*/ 6 h 23"/>
                    <a:gd name="T28" fmla="*/ 0 w 37"/>
                    <a:gd name="T29" fmla="*/ 6 h 23"/>
                    <a:gd name="T30" fmla="*/ 2 w 37"/>
                    <a:gd name="T31" fmla="*/ 4 h 23"/>
                    <a:gd name="T32" fmla="*/ 4 w 37"/>
                    <a:gd name="T33" fmla="*/ 2 h 23"/>
                    <a:gd name="T34" fmla="*/ 5 w 37"/>
                    <a:gd name="T35" fmla="*/ 2 h 23"/>
                    <a:gd name="T36" fmla="*/ 7 w 37"/>
                    <a:gd name="T37" fmla="*/ 2 h 23"/>
                    <a:gd name="T38" fmla="*/ 11 w 37"/>
                    <a:gd name="T39" fmla="*/ 0 h 23"/>
                    <a:gd name="T40" fmla="*/ 14 w 37"/>
                    <a:gd name="T41" fmla="*/ 0 h 23"/>
                    <a:gd name="T42" fmla="*/ 20 w 37"/>
                    <a:gd name="T43" fmla="*/ 0 h 23"/>
                    <a:gd name="T44" fmla="*/ 27 w 37"/>
                    <a:gd name="T45" fmla="*/ 0 h 23"/>
                    <a:gd name="T46" fmla="*/ 32 w 37"/>
                    <a:gd name="T47" fmla="*/ 0 h 23"/>
                    <a:gd name="T48" fmla="*/ 37 w 37"/>
                    <a:gd name="T49" fmla="*/ 0 h 23"/>
                    <a:gd name="T50" fmla="*/ 37 w 37"/>
                    <a:gd name="T51" fmla="*/ 2 h 23"/>
                    <a:gd name="T52" fmla="*/ 37 w 37"/>
                    <a:gd name="T53" fmla="*/ 4 h 23"/>
                    <a:gd name="T54" fmla="*/ 37 w 37"/>
                    <a:gd name="T55" fmla="*/ 8 h 23"/>
                    <a:gd name="T56" fmla="*/ 34 w 37"/>
                    <a:gd name="T57" fmla="*/ 8 h 23"/>
                    <a:gd name="T58" fmla="*/ 29 w 37"/>
                    <a:gd name="T59" fmla="*/ 8 h 23"/>
                    <a:gd name="T60" fmla="*/ 18 w 37"/>
                    <a:gd name="T61" fmla="*/ 8 h 23"/>
                    <a:gd name="T62" fmla="*/ 16 w 37"/>
                    <a:gd name="T63" fmla="*/ 8 h 23"/>
                    <a:gd name="T64" fmla="*/ 14 w 37"/>
                    <a:gd name="T65" fmla="*/ 8 h 23"/>
                    <a:gd name="T66" fmla="*/ 12 w 37"/>
                    <a:gd name="T67" fmla="*/ 8 h 23"/>
                    <a:gd name="T68" fmla="*/ 12 w 37"/>
                    <a:gd name="T69" fmla="*/ 10 h 23"/>
                    <a:gd name="T70" fmla="*/ 11 w 37"/>
                    <a:gd name="T71" fmla="*/ 10 h 23"/>
                    <a:gd name="T72" fmla="*/ 11 w 37"/>
                    <a:gd name="T73" fmla="*/ 10 h 23"/>
                    <a:gd name="T74" fmla="*/ 11 w 37"/>
                    <a:gd name="T75" fmla="*/ 10 h 23"/>
                    <a:gd name="T76" fmla="*/ 11 w 37"/>
                    <a:gd name="T77" fmla="*/ 12 h 23"/>
                    <a:gd name="T78" fmla="*/ 11 w 37"/>
                    <a:gd name="T79" fmla="*/ 12 h 23"/>
                    <a:gd name="T80" fmla="*/ 11 w 37"/>
                    <a:gd name="T81" fmla="*/ 14 h 23"/>
                    <a:gd name="T82" fmla="*/ 11 w 37"/>
                    <a:gd name="T83" fmla="*/ 14 h 23"/>
                    <a:gd name="T84" fmla="*/ 12 w 37"/>
                    <a:gd name="T85" fmla="*/ 14 h 23"/>
                    <a:gd name="T86" fmla="*/ 16 w 37"/>
                    <a:gd name="T87" fmla="*/ 14 h 23"/>
                    <a:gd name="T88" fmla="*/ 18 w 37"/>
                    <a:gd name="T89" fmla="*/ 14 h 23"/>
                    <a:gd name="T90" fmla="*/ 20 w 37"/>
                    <a:gd name="T91" fmla="*/ 14 h 23"/>
                    <a:gd name="T92" fmla="*/ 25 w 37"/>
                    <a:gd name="T93" fmla="*/ 14 h 23"/>
                    <a:gd name="T94" fmla="*/ 29 w 37"/>
                    <a:gd name="T95" fmla="*/ 14 h 23"/>
                    <a:gd name="T96" fmla="*/ 37 w 37"/>
                    <a:gd name="T97" fmla="*/ 14 h 23"/>
                    <a:gd name="T98" fmla="*/ 37 w 37"/>
                    <a:gd name="T99" fmla="*/ 16 h 23"/>
                    <a:gd name="T100" fmla="*/ 37 w 37"/>
                    <a:gd name="T101" fmla="*/ 18 h 23"/>
                    <a:gd name="T102" fmla="*/ 37 w 37"/>
                    <a:gd name="T103" fmla="*/ 23 h 23"/>
                    <a:gd name="T104" fmla="*/ 0 w 37"/>
                    <a:gd name="T105" fmla="*/ 23 h 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7"/>
                    <a:gd name="T160" fmla="*/ 0 h 23"/>
                    <a:gd name="T161" fmla="*/ 37 w 37"/>
                    <a:gd name="T162" fmla="*/ 23 h 2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7" h="23">
                      <a:moveTo>
                        <a:pt x="0" y="23"/>
                      </a:move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8"/>
                      </a:lnTo>
                      <a:lnTo>
                        <a:pt x="34" y="8"/>
                      </a:lnTo>
                      <a:lnTo>
                        <a:pt x="29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5" y="14"/>
                      </a:lnTo>
                      <a:lnTo>
                        <a:pt x="29" y="14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7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5" name="Freeform 854"/>
                <p:cNvSpPr>
                  <a:spLocks noEditPoints="1"/>
                </p:cNvSpPr>
                <p:nvPr/>
              </p:nvSpPr>
              <p:spPr bwMode="auto">
                <a:xfrm>
                  <a:off x="4835" y="1204"/>
                  <a:ext cx="39" cy="24"/>
                </a:xfrm>
                <a:custGeom>
                  <a:avLst/>
                  <a:gdLst>
                    <a:gd name="T0" fmla="*/ 23 w 39"/>
                    <a:gd name="T1" fmla="*/ 4 h 24"/>
                    <a:gd name="T2" fmla="*/ 23 w 39"/>
                    <a:gd name="T3" fmla="*/ 12 h 24"/>
                    <a:gd name="T4" fmla="*/ 29 w 39"/>
                    <a:gd name="T5" fmla="*/ 16 h 24"/>
                    <a:gd name="T6" fmla="*/ 30 w 39"/>
                    <a:gd name="T7" fmla="*/ 14 h 24"/>
                    <a:gd name="T8" fmla="*/ 30 w 39"/>
                    <a:gd name="T9" fmla="*/ 12 h 24"/>
                    <a:gd name="T10" fmla="*/ 30 w 39"/>
                    <a:gd name="T11" fmla="*/ 12 h 24"/>
                    <a:gd name="T12" fmla="*/ 30 w 39"/>
                    <a:gd name="T13" fmla="*/ 10 h 24"/>
                    <a:gd name="T14" fmla="*/ 29 w 39"/>
                    <a:gd name="T15" fmla="*/ 10 h 24"/>
                    <a:gd name="T16" fmla="*/ 27 w 39"/>
                    <a:gd name="T17" fmla="*/ 8 h 24"/>
                    <a:gd name="T18" fmla="*/ 29 w 39"/>
                    <a:gd name="T19" fmla="*/ 4 h 24"/>
                    <a:gd name="T20" fmla="*/ 29 w 39"/>
                    <a:gd name="T21" fmla="*/ 0 h 24"/>
                    <a:gd name="T22" fmla="*/ 36 w 39"/>
                    <a:gd name="T23" fmla="*/ 4 h 24"/>
                    <a:gd name="T24" fmla="*/ 37 w 39"/>
                    <a:gd name="T25" fmla="*/ 6 h 24"/>
                    <a:gd name="T26" fmla="*/ 39 w 39"/>
                    <a:gd name="T27" fmla="*/ 10 h 24"/>
                    <a:gd name="T28" fmla="*/ 39 w 39"/>
                    <a:gd name="T29" fmla="*/ 14 h 24"/>
                    <a:gd name="T30" fmla="*/ 39 w 39"/>
                    <a:gd name="T31" fmla="*/ 18 h 24"/>
                    <a:gd name="T32" fmla="*/ 34 w 39"/>
                    <a:gd name="T33" fmla="*/ 20 h 24"/>
                    <a:gd name="T34" fmla="*/ 30 w 39"/>
                    <a:gd name="T35" fmla="*/ 22 h 24"/>
                    <a:gd name="T36" fmla="*/ 25 w 39"/>
                    <a:gd name="T37" fmla="*/ 24 h 24"/>
                    <a:gd name="T38" fmla="*/ 14 w 39"/>
                    <a:gd name="T39" fmla="*/ 24 h 24"/>
                    <a:gd name="T40" fmla="*/ 9 w 39"/>
                    <a:gd name="T41" fmla="*/ 24 h 24"/>
                    <a:gd name="T42" fmla="*/ 4 w 39"/>
                    <a:gd name="T43" fmla="*/ 20 h 24"/>
                    <a:gd name="T44" fmla="*/ 0 w 39"/>
                    <a:gd name="T45" fmla="*/ 16 h 24"/>
                    <a:gd name="T46" fmla="*/ 0 w 39"/>
                    <a:gd name="T47" fmla="*/ 10 h 24"/>
                    <a:gd name="T48" fmla="*/ 2 w 39"/>
                    <a:gd name="T49" fmla="*/ 6 h 24"/>
                    <a:gd name="T50" fmla="*/ 7 w 39"/>
                    <a:gd name="T51" fmla="*/ 2 h 24"/>
                    <a:gd name="T52" fmla="*/ 12 w 39"/>
                    <a:gd name="T53" fmla="*/ 0 h 24"/>
                    <a:gd name="T54" fmla="*/ 18 w 39"/>
                    <a:gd name="T55" fmla="*/ 0 h 24"/>
                    <a:gd name="T56" fmla="*/ 21 w 39"/>
                    <a:gd name="T57" fmla="*/ 0 h 24"/>
                    <a:gd name="T58" fmla="*/ 23 w 39"/>
                    <a:gd name="T59" fmla="*/ 0 h 24"/>
                    <a:gd name="T60" fmla="*/ 23 w 39"/>
                    <a:gd name="T61" fmla="*/ 0 h 24"/>
                    <a:gd name="T62" fmla="*/ 14 w 39"/>
                    <a:gd name="T63" fmla="*/ 8 h 24"/>
                    <a:gd name="T64" fmla="*/ 11 w 39"/>
                    <a:gd name="T65" fmla="*/ 8 h 24"/>
                    <a:gd name="T66" fmla="*/ 9 w 39"/>
                    <a:gd name="T67" fmla="*/ 10 h 24"/>
                    <a:gd name="T68" fmla="*/ 7 w 39"/>
                    <a:gd name="T69" fmla="*/ 12 h 24"/>
                    <a:gd name="T70" fmla="*/ 7 w 39"/>
                    <a:gd name="T71" fmla="*/ 14 h 24"/>
                    <a:gd name="T72" fmla="*/ 9 w 39"/>
                    <a:gd name="T73" fmla="*/ 14 h 24"/>
                    <a:gd name="T74" fmla="*/ 16 w 39"/>
                    <a:gd name="T75" fmla="*/ 16 h 24"/>
                    <a:gd name="T76" fmla="*/ 16 w 39"/>
                    <a:gd name="T77" fmla="*/ 12 h 24"/>
                    <a:gd name="T78" fmla="*/ 16 w 39"/>
                    <a:gd name="T79" fmla="*/ 8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24"/>
                    <a:gd name="T122" fmla="*/ 39 w 39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24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29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37" y="18"/>
                      </a:lnTo>
                      <a:lnTo>
                        <a:pt x="34" y="20"/>
                      </a:lnTo>
                      <a:lnTo>
                        <a:pt x="32" y="22"/>
                      </a:lnTo>
                      <a:lnTo>
                        <a:pt x="30" y="22"/>
                      </a:lnTo>
                      <a:lnTo>
                        <a:pt x="29" y="24"/>
                      </a:lnTo>
                      <a:lnTo>
                        <a:pt x="25" y="24"/>
                      </a:lnTo>
                      <a:lnTo>
                        <a:pt x="20" y="24"/>
                      </a:lnTo>
                      <a:lnTo>
                        <a:pt x="14" y="24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5" y="22"/>
                      </a:lnTo>
                      <a:lnTo>
                        <a:pt x="4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6" name="Freeform 855"/>
                <p:cNvSpPr>
                  <a:spLocks/>
                </p:cNvSpPr>
                <p:nvPr/>
              </p:nvSpPr>
              <p:spPr bwMode="auto">
                <a:xfrm>
                  <a:off x="4789" y="2293"/>
                  <a:ext cx="53" cy="16"/>
                </a:xfrm>
                <a:custGeom>
                  <a:avLst/>
                  <a:gdLst>
                    <a:gd name="T0" fmla="*/ 0 w 53"/>
                    <a:gd name="T1" fmla="*/ 0 h 16"/>
                    <a:gd name="T2" fmla="*/ 53 w 53"/>
                    <a:gd name="T3" fmla="*/ 0 h 16"/>
                    <a:gd name="T4" fmla="*/ 53 w 53"/>
                    <a:gd name="T5" fmla="*/ 2 h 16"/>
                    <a:gd name="T6" fmla="*/ 53 w 53"/>
                    <a:gd name="T7" fmla="*/ 4 h 16"/>
                    <a:gd name="T8" fmla="*/ 53 w 53"/>
                    <a:gd name="T9" fmla="*/ 8 h 16"/>
                    <a:gd name="T10" fmla="*/ 44 w 53"/>
                    <a:gd name="T11" fmla="*/ 8 h 16"/>
                    <a:gd name="T12" fmla="*/ 35 w 53"/>
                    <a:gd name="T13" fmla="*/ 8 h 16"/>
                    <a:gd name="T14" fmla="*/ 26 w 53"/>
                    <a:gd name="T15" fmla="*/ 8 h 16"/>
                    <a:gd name="T16" fmla="*/ 17 w 53"/>
                    <a:gd name="T17" fmla="*/ 8 h 16"/>
                    <a:gd name="T18" fmla="*/ 19 w 53"/>
                    <a:gd name="T19" fmla="*/ 10 h 16"/>
                    <a:gd name="T20" fmla="*/ 21 w 53"/>
                    <a:gd name="T21" fmla="*/ 10 h 16"/>
                    <a:gd name="T22" fmla="*/ 21 w 53"/>
                    <a:gd name="T23" fmla="*/ 10 h 16"/>
                    <a:gd name="T24" fmla="*/ 23 w 53"/>
                    <a:gd name="T25" fmla="*/ 12 h 16"/>
                    <a:gd name="T26" fmla="*/ 23 w 53"/>
                    <a:gd name="T27" fmla="*/ 12 h 16"/>
                    <a:gd name="T28" fmla="*/ 25 w 53"/>
                    <a:gd name="T29" fmla="*/ 14 h 16"/>
                    <a:gd name="T30" fmla="*/ 25 w 53"/>
                    <a:gd name="T31" fmla="*/ 14 h 16"/>
                    <a:gd name="T32" fmla="*/ 25 w 53"/>
                    <a:gd name="T33" fmla="*/ 16 h 16"/>
                    <a:gd name="T34" fmla="*/ 14 w 53"/>
                    <a:gd name="T35" fmla="*/ 16 h 16"/>
                    <a:gd name="T36" fmla="*/ 8 w 53"/>
                    <a:gd name="T37" fmla="*/ 10 h 16"/>
                    <a:gd name="T38" fmla="*/ 7 w 53"/>
                    <a:gd name="T39" fmla="*/ 8 h 16"/>
                    <a:gd name="T40" fmla="*/ 5 w 53"/>
                    <a:gd name="T41" fmla="*/ 8 h 16"/>
                    <a:gd name="T42" fmla="*/ 1 w 53"/>
                    <a:gd name="T43" fmla="*/ 8 h 16"/>
                    <a:gd name="T44" fmla="*/ 0 w 53"/>
                    <a:gd name="T45" fmla="*/ 6 h 16"/>
                    <a:gd name="T46" fmla="*/ 0 w 53"/>
                    <a:gd name="T47" fmla="*/ 0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3"/>
                    <a:gd name="T73" fmla="*/ 0 h 16"/>
                    <a:gd name="T74" fmla="*/ 53 w 53"/>
                    <a:gd name="T75" fmla="*/ 16 h 1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3" h="16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2"/>
                      </a:lnTo>
                      <a:lnTo>
                        <a:pt x="53" y="4"/>
                      </a:lnTo>
                      <a:lnTo>
                        <a:pt x="53" y="8"/>
                      </a:lnTo>
                      <a:lnTo>
                        <a:pt x="44" y="8"/>
                      </a:lnTo>
                      <a:lnTo>
                        <a:pt x="35" y="8"/>
                      </a:lnTo>
                      <a:lnTo>
                        <a:pt x="26" y="8"/>
                      </a:lnTo>
                      <a:lnTo>
                        <a:pt x="17" y="8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8" y="10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7" name="Rectangle 856"/>
                <p:cNvSpPr>
                  <a:spLocks noChangeArrowheads="1"/>
                </p:cNvSpPr>
                <p:nvPr/>
              </p:nvSpPr>
              <p:spPr bwMode="auto">
                <a:xfrm>
                  <a:off x="4817" y="2256"/>
                  <a:ext cx="11" cy="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8" name="Freeform 857"/>
                <p:cNvSpPr>
                  <a:spLocks/>
                </p:cNvSpPr>
                <p:nvPr/>
              </p:nvSpPr>
              <p:spPr bwMode="auto">
                <a:xfrm>
                  <a:off x="4790" y="2217"/>
                  <a:ext cx="52" cy="27"/>
                </a:xfrm>
                <a:custGeom>
                  <a:avLst/>
                  <a:gdLst>
                    <a:gd name="T0" fmla="*/ 0 w 52"/>
                    <a:gd name="T1" fmla="*/ 27 h 27"/>
                    <a:gd name="T2" fmla="*/ 0 w 52"/>
                    <a:gd name="T3" fmla="*/ 23 h 27"/>
                    <a:gd name="T4" fmla="*/ 0 w 52"/>
                    <a:gd name="T5" fmla="*/ 21 h 27"/>
                    <a:gd name="T6" fmla="*/ 0 w 52"/>
                    <a:gd name="T7" fmla="*/ 19 h 27"/>
                    <a:gd name="T8" fmla="*/ 7 w 52"/>
                    <a:gd name="T9" fmla="*/ 17 h 27"/>
                    <a:gd name="T10" fmla="*/ 15 w 52"/>
                    <a:gd name="T11" fmla="*/ 15 h 27"/>
                    <a:gd name="T12" fmla="*/ 22 w 52"/>
                    <a:gd name="T13" fmla="*/ 13 h 27"/>
                    <a:gd name="T14" fmla="*/ 29 w 52"/>
                    <a:gd name="T15" fmla="*/ 9 h 27"/>
                    <a:gd name="T16" fmla="*/ 22 w 52"/>
                    <a:gd name="T17" fmla="*/ 9 h 27"/>
                    <a:gd name="T18" fmla="*/ 15 w 52"/>
                    <a:gd name="T19" fmla="*/ 9 h 27"/>
                    <a:gd name="T20" fmla="*/ 0 w 52"/>
                    <a:gd name="T21" fmla="*/ 9 h 27"/>
                    <a:gd name="T22" fmla="*/ 0 w 52"/>
                    <a:gd name="T23" fmla="*/ 4 h 27"/>
                    <a:gd name="T24" fmla="*/ 0 w 52"/>
                    <a:gd name="T25" fmla="*/ 2 h 27"/>
                    <a:gd name="T26" fmla="*/ 0 w 52"/>
                    <a:gd name="T27" fmla="*/ 0 h 27"/>
                    <a:gd name="T28" fmla="*/ 13 w 52"/>
                    <a:gd name="T29" fmla="*/ 0 h 27"/>
                    <a:gd name="T30" fmla="*/ 25 w 52"/>
                    <a:gd name="T31" fmla="*/ 0 h 27"/>
                    <a:gd name="T32" fmla="*/ 52 w 52"/>
                    <a:gd name="T33" fmla="*/ 0 h 27"/>
                    <a:gd name="T34" fmla="*/ 52 w 52"/>
                    <a:gd name="T35" fmla="*/ 2 h 27"/>
                    <a:gd name="T36" fmla="*/ 52 w 52"/>
                    <a:gd name="T37" fmla="*/ 4 h 27"/>
                    <a:gd name="T38" fmla="*/ 52 w 52"/>
                    <a:gd name="T39" fmla="*/ 9 h 27"/>
                    <a:gd name="T40" fmla="*/ 45 w 52"/>
                    <a:gd name="T41" fmla="*/ 13 h 27"/>
                    <a:gd name="T42" fmla="*/ 38 w 52"/>
                    <a:gd name="T43" fmla="*/ 15 h 27"/>
                    <a:gd name="T44" fmla="*/ 31 w 52"/>
                    <a:gd name="T45" fmla="*/ 17 h 27"/>
                    <a:gd name="T46" fmla="*/ 24 w 52"/>
                    <a:gd name="T47" fmla="*/ 19 h 27"/>
                    <a:gd name="T48" fmla="*/ 38 w 52"/>
                    <a:gd name="T49" fmla="*/ 19 h 27"/>
                    <a:gd name="T50" fmla="*/ 45 w 52"/>
                    <a:gd name="T51" fmla="*/ 19 h 27"/>
                    <a:gd name="T52" fmla="*/ 52 w 52"/>
                    <a:gd name="T53" fmla="*/ 19 h 27"/>
                    <a:gd name="T54" fmla="*/ 52 w 52"/>
                    <a:gd name="T55" fmla="*/ 21 h 27"/>
                    <a:gd name="T56" fmla="*/ 52 w 52"/>
                    <a:gd name="T57" fmla="*/ 23 h 27"/>
                    <a:gd name="T58" fmla="*/ 52 w 52"/>
                    <a:gd name="T59" fmla="*/ 25 h 27"/>
                    <a:gd name="T60" fmla="*/ 52 w 52"/>
                    <a:gd name="T61" fmla="*/ 27 h 27"/>
                    <a:gd name="T62" fmla="*/ 25 w 52"/>
                    <a:gd name="T63" fmla="*/ 27 h 27"/>
                    <a:gd name="T64" fmla="*/ 13 w 52"/>
                    <a:gd name="T65" fmla="*/ 27 h 27"/>
                    <a:gd name="T66" fmla="*/ 0 w 52"/>
                    <a:gd name="T67" fmla="*/ 27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2"/>
                    <a:gd name="T103" fmla="*/ 0 h 27"/>
                    <a:gd name="T104" fmla="*/ 52 w 52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2" h="27">
                      <a:moveTo>
                        <a:pt x="0" y="27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7" y="17"/>
                      </a:lnTo>
                      <a:lnTo>
                        <a:pt x="15" y="15"/>
                      </a:lnTo>
                      <a:lnTo>
                        <a:pt x="22" y="13"/>
                      </a:lnTo>
                      <a:lnTo>
                        <a:pt x="29" y="9"/>
                      </a:lnTo>
                      <a:lnTo>
                        <a:pt x="22" y="9"/>
                      </a:lnTo>
                      <a:lnTo>
                        <a:pt x="15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2" y="9"/>
                      </a:lnTo>
                      <a:lnTo>
                        <a:pt x="45" y="13"/>
                      </a:lnTo>
                      <a:lnTo>
                        <a:pt x="38" y="15"/>
                      </a:lnTo>
                      <a:lnTo>
                        <a:pt x="31" y="17"/>
                      </a:lnTo>
                      <a:lnTo>
                        <a:pt x="24" y="19"/>
                      </a:lnTo>
                      <a:lnTo>
                        <a:pt x="38" y="19"/>
                      </a:lnTo>
                      <a:lnTo>
                        <a:pt x="45" y="19"/>
                      </a:lnTo>
                      <a:lnTo>
                        <a:pt x="52" y="19"/>
                      </a:lnTo>
                      <a:lnTo>
                        <a:pt x="52" y="21"/>
                      </a:lnTo>
                      <a:lnTo>
                        <a:pt x="52" y="23"/>
                      </a:lnTo>
                      <a:lnTo>
                        <a:pt x="52" y="25"/>
                      </a:lnTo>
                      <a:lnTo>
                        <a:pt x="52" y="27"/>
                      </a:lnTo>
                      <a:lnTo>
                        <a:pt x="25" y="27"/>
                      </a:lnTo>
                      <a:lnTo>
                        <a:pt x="13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9" name="Freeform 858"/>
                <p:cNvSpPr>
                  <a:spLocks noEditPoints="1"/>
                </p:cNvSpPr>
                <p:nvPr/>
              </p:nvSpPr>
              <p:spPr bwMode="auto">
                <a:xfrm>
                  <a:off x="4803" y="2168"/>
                  <a:ext cx="39" cy="23"/>
                </a:xfrm>
                <a:custGeom>
                  <a:avLst/>
                  <a:gdLst>
                    <a:gd name="T0" fmla="*/ 19 w 39"/>
                    <a:gd name="T1" fmla="*/ 23 h 23"/>
                    <a:gd name="T2" fmla="*/ 12 w 39"/>
                    <a:gd name="T3" fmla="*/ 23 h 23"/>
                    <a:gd name="T4" fmla="*/ 9 w 39"/>
                    <a:gd name="T5" fmla="*/ 23 h 23"/>
                    <a:gd name="T6" fmla="*/ 5 w 39"/>
                    <a:gd name="T7" fmla="*/ 21 h 23"/>
                    <a:gd name="T8" fmla="*/ 3 w 39"/>
                    <a:gd name="T9" fmla="*/ 19 h 23"/>
                    <a:gd name="T10" fmla="*/ 2 w 39"/>
                    <a:gd name="T11" fmla="*/ 17 h 23"/>
                    <a:gd name="T12" fmla="*/ 0 w 39"/>
                    <a:gd name="T13" fmla="*/ 15 h 23"/>
                    <a:gd name="T14" fmla="*/ 0 w 39"/>
                    <a:gd name="T15" fmla="*/ 13 h 23"/>
                    <a:gd name="T16" fmla="*/ 0 w 39"/>
                    <a:gd name="T17" fmla="*/ 10 h 23"/>
                    <a:gd name="T18" fmla="*/ 2 w 39"/>
                    <a:gd name="T19" fmla="*/ 6 h 23"/>
                    <a:gd name="T20" fmla="*/ 3 w 39"/>
                    <a:gd name="T21" fmla="*/ 4 h 23"/>
                    <a:gd name="T22" fmla="*/ 7 w 39"/>
                    <a:gd name="T23" fmla="*/ 2 h 23"/>
                    <a:gd name="T24" fmla="*/ 11 w 39"/>
                    <a:gd name="T25" fmla="*/ 2 h 23"/>
                    <a:gd name="T26" fmla="*/ 12 w 39"/>
                    <a:gd name="T27" fmla="*/ 2 h 23"/>
                    <a:gd name="T28" fmla="*/ 16 w 39"/>
                    <a:gd name="T29" fmla="*/ 0 h 23"/>
                    <a:gd name="T30" fmla="*/ 19 w 39"/>
                    <a:gd name="T31" fmla="*/ 0 h 23"/>
                    <a:gd name="T32" fmla="*/ 23 w 39"/>
                    <a:gd name="T33" fmla="*/ 0 h 23"/>
                    <a:gd name="T34" fmla="*/ 27 w 39"/>
                    <a:gd name="T35" fmla="*/ 2 h 23"/>
                    <a:gd name="T36" fmla="*/ 30 w 39"/>
                    <a:gd name="T37" fmla="*/ 2 h 23"/>
                    <a:gd name="T38" fmla="*/ 34 w 39"/>
                    <a:gd name="T39" fmla="*/ 4 h 23"/>
                    <a:gd name="T40" fmla="*/ 36 w 39"/>
                    <a:gd name="T41" fmla="*/ 6 h 23"/>
                    <a:gd name="T42" fmla="*/ 37 w 39"/>
                    <a:gd name="T43" fmla="*/ 8 h 23"/>
                    <a:gd name="T44" fmla="*/ 39 w 39"/>
                    <a:gd name="T45" fmla="*/ 10 h 23"/>
                    <a:gd name="T46" fmla="*/ 39 w 39"/>
                    <a:gd name="T47" fmla="*/ 13 h 23"/>
                    <a:gd name="T48" fmla="*/ 39 w 39"/>
                    <a:gd name="T49" fmla="*/ 15 h 23"/>
                    <a:gd name="T50" fmla="*/ 37 w 39"/>
                    <a:gd name="T51" fmla="*/ 17 h 23"/>
                    <a:gd name="T52" fmla="*/ 36 w 39"/>
                    <a:gd name="T53" fmla="*/ 17 h 23"/>
                    <a:gd name="T54" fmla="*/ 34 w 39"/>
                    <a:gd name="T55" fmla="*/ 19 h 23"/>
                    <a:gd name="T56" fmla="*/ 30 w 39"/>
                    <a:gd name="T57" fmla="*/ 21 h 23"/>
                    <a:gd name="T58" fmla="*/ 28 w 39"/>
                    <a:gd name="T59" fmla="*/ 21 h 23"/>
                    <a:gd name="T60" fmla="*/ 25 w 39"/>
                    <a:gd name="T61" fmla="*/ 23 h 23"/>
                    <a:gd name="T62" fmla="*/ 19 w 39"/>
                    <a:gd name="T63" fmla="*/ 23 h 23"/>
                    <a:gd name="T64" fmla="*/ 19 w 39"/>
                    <a:gd name="T65" fmla="*/ 23 h 23"/>
                    <a:gd name="T66" fmla="*/ 19 w 39"/>
                    <a:gd name="T67" fmla="*/ 15 h 23"/>
                    <a:gd name="T68" fmla="*/ 21 w 39"/>
                    <a:gd name="T69" fmla="*/ 15 h 23"/>
                    <a:gd name="T70" fmla="*/ 23 w 39"/>
                    <a:gd name="T71" fmla="*/ 15 h 23"/>
                    <a:gd name="T72" fmla="*/ 27 w 39"/>
                    <a:gd name="T73" fmla="*/ 15 h 23"/>
                    <a:gd name="T74" fmla="*/ 28 w 39"/>
                    <a:gd name="T75" fmla="*/ 15 h 23"/>
                    <a:gd name="T76" fmla="*/ 28 w 39"/>
                    <a:gd name="T77" fmla="*/ 15 h 23"/>
                    <a:gd name="T78" fmla="*/ 30 w 39"/>
                    <a:gd name="T79" fmla="*/ 13 h 23"/>
                    <a:gd name="T80" fmla="*/ 30 w 39"/>
                    <a:gd name="T81" fmla="*/ 13 h 23"/>
                    <a:gd name="T82" fmla="*/ 30 w 39"/>
                    <a:gd name="T83" fmla="*/ 10 h 23"/>
                    <a:gd name="T84" fmla="*/ 28 w 39"/>
                    <a:gd name="T85" fmla="*/ 10 h 23"/>
                    <a:gd name="T86" fmla="*/ 28 w 39"/>
                    <a:gd name="T87" fmla="*/ 10 h 23"/>
                    <a:gd name="T88" fmla="*/ 27 w 39"/>
                    <a:gd name="T89" fmla="*/ 8 h 23"/>
                    <a:gd name="T90" fmla="*/ 23 w 39"/>
                    <a:gd name="T91" fmla="*/ 8 h 23"/>
                    <a:gd name="T92" fmla="*/ 21 w 39"/>
                    <a:gd name="T93" fmla="*/ 8 h 23"/>
                    <a:gd name="T94" fmla="*/ 19 w 39"/>
                    <a:gd name="T95" fmla="*/ 8 h 23"/>
                    <a:gd name="T96" fmla="*/ 18 w 39"/>
                    <a:gd name="T97" fmla="*/ 8 h 23"/>
                    <a:gd name="T98" fmla="*/ 16 w 39"/>
                    <a:gd name="T99" fmla="*/ 8 h 23"/>
                    <a:gd name="T100" fmla="*/ 12 w 39"/>
                    <a:gd name="T101" fmla="*/ 8 h 23"/>
                    <a:gd name="T102" fmla="*/ 11 w 39"/>
                    <a:gd name="T103" fmla="*/ 10 h 23"/>
                    <a:gd name="T104" fmla="*/ 11 w 39"/>
                    <a:gd name="T105" fmla="*/ 10 h 23"/>
                    <a:gd name="T106" fmla="*/ 11 w 39"/>
                    <a:gd name="T107" fmla="*/ 10 h 23"/>
                    <a:gd name="T108" fmla="*/ 11 w 39"/>
                    <a:gd name="T109" fmla="*/ 13 h 23"/>
                    <a:gd name="T110" fmla="*/ 11 w 39"/>
                    <a:gd name="T111" fmla="*/ 13 h 23"/>
                    <a:gd name="T112" fmla="*/ 11 w 39"/>
                    <a:gd name="T113" fmla="*/ 15 h 23"/>
                    <a:gd name="T114" fmla="*/ 11 w 39"/>
                    <a:gd name="T115" fmla="*/ 15 h 23"/>
                    <a:gd name="T116" fmla="*/ 12 w 39"/>
                    <a:gd name="T117" fmla="*/ 15 h 23"/>
                    <a:gd name="T118" fmla="*/ 16 w 39"/>
                    <a:gd name="T119" fmla="*/ 15 h 23"/>
                    <a:gd name="T120" fmla="*/ 18 w 39"/>
                    <a:gd name="T121" fmla="*/ 15 h 23"/>
                    <a:gd name="T122" fmla="*/ 19 w 39"/>
                    <a:gd name="T123" fmla="*/ 15 h 23"/>
                    <a:gd name="T124" fmla="*/ 19 w 39"/>
                    <a:gd name="T125" fmla="*/ 15 h 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9"/>
                    <a:gd name="T190" fmla="*/ 0 h 23"/>
                    <a:gd name="T191" fmla="*/ 39 w 39"/>
                    <a:gd name="T192" fmla="*/ 23 h 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9" h="23">
                      <a:moveTo>
                        <a:pt x="19" y="23"/>
                      </a:move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6" y="17"/>
                      </a:lnTo>
                      <a:lnTo>
                        <a:pt x="34" y="19"/>
                      </a:lnTo>
                      <a:lnTo>
                        <a:pt x="30" y="21"/>
                      </a:lnTo>
                      <a:lnTo>
                        <a:pt x="28" y="21"/>
                      </a:lnTo>
                      <a:lnTo>
                        <a:pt x="25" y="23"/>
                      </a:lnTo>
                      <a:lnTo>
                        <a:pt x="19" y="23"/>
                      </a:lnTo>
                      <a:close/>
                      <a:moveTo>
                        <a:pt x="19" y="15"/>
                      </a:move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27" y="15"/>
                      </a:lnTo>
                      <a:lnTo>
                        <a:pt x="28" y="15"/>
                      </a:lnTo>
                      <a:lnTo>
                        <a:pt x="30" y="13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0" name="Freeform 859"/>
                <p:cNvSpPr>
                  <a:spLocks/>
                </p:cNvSpPr>
                <p:nvPr/>
              </p:nvSpPr>
              <p:spPr bwMode="auto">
                <a:xfrm>
                  <a:off x="4803" y="2125"/>
                  <a:ext cx="39" cy="21"/>
                </a:xfrm>
                <a:custGeom>
                  <a:avLst/>
                  <a:gdLst>
                    <a:gd name="T0" fmla="*/ 2 w 39"/>
                    <a:gd name="T1" fmla="*/ 21 h 21"/>
                    <a:gd name="T2" fmla="*/ 2 w 39"/>
                    <a:gd name="T3" fmla="*/ 15 h 21"/>
                    <a:gd name="T4" fmla="*/ 7 w 39"/>
                    <a:gd name="T5" fmla="*/ 15 h 21"/>
                    <a:gd name="T6" fmla="*/ 5 w 39"/>
                    <a:gd name="T7" fmla="*/ 13 h 21"/>
                    <a:gd name="T8" fmla="*/ 5 w 39"/>
                    <a:gd name="T9" fmla="*/ 13 h 21"/>
                    <a:gd name="T10" fmla="*/ 3 w 39"/>
                    <a:gd name="T11" fmla="*/ 13 h 21"/>
                    <a:gd name="T12" fmla="*/ 2 w 39"/>
                    <a:gd name="T13" fmla="*/ 10 h 21"/>
                    <a:gd name="T14" fmla="*/ 0 w 39"/>
                    <a:gd name="T15" fmla="*/ 10 h 21"/>
                    <a:gd name="T16" fmla="*/ 0 w 39"/>
                    <a:gd name="T17" fmla="*/ 8 h 21"/>
                    <a:gd name="T18" fmla="*/ 0 w 39"/>
                    <a:gd name="T19" fmla="*/ 6 h 21"/>
                    <a:gd name="T20" fmla="*/ 0 w 39"/>
                    <a:gd name="T21" fmla="*/ 4 h 21"/>
                    <a:gd name="T22" fmla="*/ 2 w 39"/>
                    <a:gd name="T23" fmla="*/ 4 h 21"/>
                    <a:gd name="T24" fmla="*/ 2 w 39"/>
                    <a:gd name="T25" fmla="*/ 4 h 21"/>
                    <a:gd name="T26" fmla="*/ 3 w 39"/>
                    <a:gd name="T27" fmla="*/ 2 h 21"/>
                    <a:gd name="T28" fmla="*/ 5 w 39"/>
                    <a:gd name="T29" fmla="*/ 0 h 21"/>
                    <a:gd name="T30" fmla="*/ 7 w 39"/>
                    <a:gd name="T31" fmla="*/ 0 h 21"/>
                    <a:gd name="T32" fmla="*/ 11 w 39"/>
                    <a:gd name="T33" fmla="*/ 0 h 21"/>
                    <a:gd name="T34" fmla="*/ 14 w 39"/>
                    <a:gd name="T35" fmla="*/ 0 h 21"/>
                    <a:gd name="T36" fmla="*/ 21 w 39"/>
                    <a:gd name="T37" fmla="*/ 0 h 21"/>
                    <a:gd name="T38" fmla="*/ 27 w 39"/>
                    <a:gd name="T39" fmla="*/ 0 h 21"/>
                    <a:gd name="T40" fmla="*/ 32 w 39"/>
                    <a:gd name="T41" fmla="*/ 0 h 21"/>
                    <a:gd name="T42" fmla="*/ 39 w 39"/>
                    <a:gd name="T43" fmla="*/ 0 h 21"/>
                    <a:gd name="T44" fmla="*/ 39 w 39"/>
                    <a:gd name="T45" fmla="*/ 2 h 21"/>
                    <a:gd name="T46" fmla="*/ 39 w 39"/>
                    <a:gd name="T47" fmla="*/ 4 h 21"/>
                    <a:gd name="T48" fmla="*/ 39 w 39"/>
                    <a:gd name="T49" fmla="*/ 6 h 21"/>
                    <a:gd name="T50" fmla="*/ 39 w 39"/>
                    <a:gd name="T51" fmla="*/ 8 h 21"/>
                    <a:gd name="T52" fmla="*/ 18 w 39"/>
                    <a:gd name="T53" fmla="*/ 8 h 21"/>
                    <a:gd name="T54" fmla="*/ 12 w 39"/>
                    <a:gd name="T55" fmla="*/ 8 h 21"/>
                    <a:gd name="T56" fmla="*/ 12 w 39"/>
                    <a:gd name="T57" fmla="*/ 8 h 21"/>
                    <a:gd name="T58" fmla="*/ 12 w 39"/>
                    <a:gd name="T59" fmla="*/ 10 h 21"/>
                    <a:gd name="T60" fmla="*/ 11 w 39"/>
                    <a:gd name="T61" fmla="*/ 10 h 21"/>
                    <a:gd name="T62" fmla="*/ 11 w 39"/>
                    <a:gd name="T63" fmla="*/ 10 h 21"/>
                    <a:gd name="T64" fmla="*/ 11 w 39"/>
                    <a:gd name="T65" fmla="*/ 13 h 21"/>
                    <a:gd name="T66" fmla="*/ 12 w 39"/>
                    <a:gd name="T67" fmla="*/ 13 h 21"/>
                    <a:gd name="T68" fmla="*/ 12 w 39"/>
                    <a:gd name="T69" fmla="*/ 13 h 21"/>
                    <a:gd name="T70" fmla="*/ 12 w 39"/>
                    <a:gd name="T71" fmla="*/ 13 h 21"/>
                    <a:gd name="T72" fmla="*/ 14 w 39"/>
                    <a:gd name="T73" fmla="*/ 13 h 21"/>
                    <a:gd name="T74" fmla="*/ 16 w 39"/>
                    <a:gd name="T75" fmla="*/ 15 h 21"/>
                    <a:gd name="T76" fmla="*/ 18 w 39"/>
                    <a:gd name="T77" fmla="*/ 15 h 21"/>
                    <a:gd name="T78" fmla="*/ 19 w 39"/>
                    <a:gd name="T79" fmla="*/ 15 h 21"/>
                    <a:gd name="T80" fmla="*/ 25 w 39"/>
                    <a:gd name="T81" fmla="*/ 15 h 21"/>
                    <a:gd name="T82" fmla="*/ 30 w 39"/>
                    <a:gd name="T83" fmla="*/ 15 h 21"/>
                    <a:gd name="T84" fmla="*/ 34 w 39"/>
                    <a:gd name="T85" fmla="*/ 15 h 21"/>
                    <a:gd name="T86" fmla="*/ 39 w 39"/>
                    <a:gd name="T87" fmla="*/ 15 h 21"/>
                    <a:gd name="T88" fmla="*/ 39 w 39"/>
                    <a:gd name="T89" fmla="*/ 21 h 21"/>
                    <a:gd name="T90" fmla="*/ 2 w 39"/>
                    <a:gd name="T91" fmla="*/ 21 h 2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9"/>
                    <a:gd name="T139" fmla="*/ 0 h 21"/>
                    <a:gd name="T140" fmla="*/ 39 w 39"/>
                    <a:gd name="T141" fmla="*/ 21 h 2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9" h="21">
                      <a:moveTo>
                        <a:pt x="2" y="21"/>
                      </a:moveTo>
                      <a:lnTo>
                        <a:pt x="2" y="15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18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30" y="15"/>
                      </a:lnTo>
                      <a:lnTo>
                        <a:pt x="34" y="15"/>
                      </a:lnTo>
                      <a:lnTo>
                        <a:pt x="39" y="15"/>
                      </a:lnTo>
                      <a:lnTo>
                        <a:pt x="39" y="21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1" name="Freeform 860"/>
                <p:cNvSpPr>
                  <a:spLocks noEditPoints="1"/>
                </p:cNvSpPr>
                <p:nvPr/>
              </p:nvSpPr>
              <p:spPr bwMode="auto">
                <a:xfrm>
                  <a:off x="4803" y="2080"/>
                  <a:ext cx="39" cy="23"/>
                </a:xfrm>
                <a:custGeom>
                  <a:avLst/>
                  <a:gdLst>
                    <a:gd name="T0" fmla="*/ 12 w 39"/>
                    <a:gd name="T1" fmla="*/ 23 h 23"/>
                    <a:gd name="T2" fmla="*/ 9 w 39"/>
                    <a:gd name="T3" fmla="*/ 23 h 23"/>
                    <a:gd name="T4" fmla="*/ 5 w 39"/>
                    <a:gd name="T5" fmla="*/ 21 h 23"/>
                    <a:gd name="T6" fmla="*/ 3 w 39"/>
                    <a:gd name="T7" fmla="*/ 21 h 23"/>
                    <a:gd name="T8" fmla="*/ 2 w 39"/>
                    <a:gd name="T9" fmla="*/ 19 h 23"/>
                    <a:gd name="T10" fmla="*/ 2 w 39"/>
                    <a:gd name="T11" fmla="*/ 19 h 23"/>
                    <a:gd name="T12" fmla="*/ 0 w 39"/>
                    <a:gd name="T13" fmla="*/ 15 h 23"/>
                    <a:gd name="T14" fmla="*/ 0 w 39"/>
                    <a:gd name="T15" fmla="*/ 15 h 23"/>
                    <a:gd name="T16" fmla="*/ 0 w 39"/>
                    <a:gd name="T17" fmla="*/ 6 h 23"/>
                    <a:gd name="T18" fmla="*/ 2 w 39"/>
                    <a:gd name="T19" fmla="*/ 6 h 23"/>
                    <a:gd name="T20" fmla="*/ 3 w 39"/>
                    <a:gd name="T21" fmla="*/ 4 h 23"/>
                    <a:gd name="T22" fmla="*/ 7 w 39"/>
                    <a:gd name="T23" fmla="*/ 2 h 23"/>
                    <a:gd name="T24" fmla="*/ 14 w 39"/>
                    <a:gd name="T25" fmla="*/ 2 h 23"/>
                    <a:gd name="T26" fmla="*/ 32 w 39"/>
                    <a:gd name="T27" fmla="*/ 2 h 23"/>
                    <a:gd name="T28" fmla="*/ 34 w 39"/>
                    <a:gd name="T29" fmla="*/ 2 h 23"/>
                    <a:gd name="T30" fmla="*/ 37 w 39"/>
                    <a:gd name="T31" fmla="*/ 2 h 23"/>
                    <a:gd name="T32" fmla="*/ 39 w 39"/>
                    <a:gd name="T33" fmla="*/ 2 h 23"/>
                    <a:gd name="T34" fmla="*/ 39 w 39"/>
                    <a:gd name="T35" fmla="*/ 6 h 23"/>
                    <a:gd name="T36" fmla="*/ 37 w 39"/>
                    <a:gd name="T37" fmla="*/ 8 h 23"/>
                    <a:gd name="T38" fmla="*/ 37 w 39"/>
                    <a:gd name="T39" fmla="*/ 8 h 23"/>
                    <a:gd name="T40" fmla="*/ 36 w 39"/>
                    <a:gd name="T41" fmla="*/ 8 h 23"/>
                    <a:gd name="T42" fmla="*/ 34 w 39"/>
                    <a:gd name="T43" fmla="*/ 8 h 23"/>
                    <a:gd name="T44" fmla="*/ 36 w 39"/>
                    <a:gd name="T45" fmla="*/ 10 h 23"/>
                    <a:gd name="T46" fmla="*/ 37 w 39"/>
                    <a:gd name="T47" fmla="*/ 12 h 23"/>
                    <a:gd name="T48" fmla="*/ 39 w 39"/>
                    <a:gd name="T49" fmla="*/ 15 h 23"/>
                    <a:gd name="T50" fmla="*/ 39 w 39"/>
                    <a:gd name="T51" fmla="*/ 19 h 23"/>
                    <a:gd name="T52" fmla="*/ 37 w 39"/>
                    <a:gd name="T53" fmla="*/ 21 h 23"/>
                    <a:gd name="T54" fmla="*/ 34 w 39"/>
                    <a:gd name="T55" fmla="*/ 23 h 23"/>
                    <a:gd name="T56" fmla="*/ 30 w 39"/>
                    <a:gd name="T57" fmla="*/ 23 h 23"/>
                    <a:gd name="T58" fmla="*/ 27 w 39"/>
                    <a:gd name="T59" fmla="*/ 23 h 23"/>
                    <a:gd name="T60" fmla="*/ 21 w 39"/>
                    <a:gd name="T61" fmla="*/ 23 h 23"/>
                    <a:gd name="T62" fmla="*/ 18 w 39"/>
                    <a:gd name="T63" fmla="*/ 19 h 23"/>
                    <a:gd name="T64" fmla="*/ 16 w 39"/>
                    <a:gd name="T65" fmla="*/ 15 h 23"/>
                    <a:gd name="T66" fmla="*/ 16 w 39"/>
                    <a:gd name="T67" fmla="*/ 12 h 23"/>
                    <a:gd name="T68" fmla="*/ 14 w 39"/>
                    <a:gd name="T69" fmla="*/ 10 h 23"/>
                    <a:gd name="T70" fmla="*/ 14 w 39"/>
                    <a:gd name="T71" fmla="*/ 10 h 23"/>
                    <a:gd name="T72" fmla="*/ 12 w 39"/>
                    <a:gd name="T73" fmla="*/ 8 h 23"/>
                    <a:gd name="T74" fmla="*/ 9 w 39"/>
                    <a:gd name="T75" fmla="*/ 10 h 23"/>
                    <a:gd name="T76" fmla="*/ 9 w 39"/>
                    <a:gd name="T77" fmla="*/ 10 h 23"/>
                    <a:gd name="T78" fmla="*/ 9 w 39"/>
                    <a:gd name="T79" fmla="*/ 12 h 23"/>
                    <a:gd name="T80" fmla="*/ 9 w 39"/>
                    <a:gd name="T81" fmla="*/ 15 h 23"/>
                    <a:gd name="T82" fmla="*/ 11 w 39"/>
                    <a:gd name="T83" fmla="*/ 15 h 23"/>
                    <a:gd name="T84" fmla="*/ 11 w 39"/>
                    <a:gd name="T85" fmla="*/ 15 h 23"/>
                    <a:gd name="T86" fmla="*/ 12 w 39"/>
                    <a:gd name="T87" fmla="*/ 17 h 23"/>
                    <a:gd name="T88" fmla="*/ 21 w 39"/>
                    <a:gd name="T89" fmla="*/ 10 h 23"/>
                    <a:gd name="T90" fmla="*/ 21 w 39"/>
                    <a:gd name="T91" fmla="*/ 10 h 23"/>
                    <a:gd name="T92" fmla="*/ 23 w 39"/>
                    <a:gd name="T93" fmla="*/ 15 h 23"/>
                    <a:gd name="T94" fmla="*/ 25 w 39"/>
                    <a:gd name="T95" fmla="*/ 15 h 23"/>
                    <a:gd name="T96" fmla="*/ 25 w 39"/>
                    <a:gd name="T97" fmla="*/ 17 h 23"/>
                    <a:gd name="T98" fmla="*/ 27 w 39"/>
                    <a:gd name="T99" fmla="*/ 17 h 23"/>
                    <a:gd name="T100" fmla="*/ 28 w 39"/>
                    <a:gd name="T101" fmla="*/ 17 h 23"/>
                    <a:gd name="T102" fmla="*/ 30 w 39"/>
                    <a:gd name="T103" fmla="*/ 15 h 23"/>
                    <a:gd name="T104" fmla="*/ 32 w 39"/>
                    <a:gd name="T105" fmla="*/ 15 h 23"/>
                    <a:gd name="T106" fmla="*/ 32 w 39"/>
                    <a:gd name="T107" fmla="*/ 12 h 23"/>
                    <a:gd name="T108" fmla="*/ 32 w 39"/>
                    <a:gd name="T109" fmla="*/ 12 h 23"/>
                    <a:gd name="T110" fmla="*/ 30 w 39"/>
                    <a:gd name="T111" fmla="*/ 10 h 23"/>
                    <a:gd name="T112" fmla="*/ 28 w 39"/>
                    <a:gd name="T113" fmla="*/ 10 h 23"/>
                    <a:gd name="T114" fmla="*/ 27 w 39"/>
                    <a:gd name="T115" fmla="*/ 10 h 23"/>
                    <a:gd name="T116" fmla="*/ 25 w 39"/>
                    <a:gd name="T117" fmla="*/ 8 h 23"/>
                    <a:gd name="T118" fmla="*/ 21 w 39"/>
                    <a:gd name="T119" fmla="*/ 8 h 23"/>
                    <a:gd name="T120" fmla="*/ 21 w 39"/>
                    <a:gd name="T121" fmla="*/ 8 h 2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9"/>
                    <a:gd name="T184" fmla="*/ 0 h 23"/>
                    <a:gd name="T185" fmla="*/ 39 w 39"/>
                    <a:gd name="T186" fmla="*/ 23 h 2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9" h="23">
                      <a:moveTo>
                        <a:pt x="12" y="17"/>
                      </a:move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5" y="21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9" y="12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7" y="19"/>
                      </a:lnTo>
                      <a:lnTo>
                        <a:pt x="37" y="21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1" y="23"/>
                      </a:lnTo>
                      <a:lnTo>
                        <a:pt x="19" y="21"/>
                      </a:lnTo>
                      <a:lnTo>
                        <a:pt x="18" y="19"/>
                      </a:lnTo>
                      <a:lnTo>
                        <a:pt x="18" y="17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7"/>
                      </a:lnTo>
                      <a:close/>
                      <a:moveTo>
                        <a:pt x="21" y="8"/>
                      </a:move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8" y="17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2" y="15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2" name="Freeform 861"/>
                <p:cNvSpPr>
                  <a:spLocks noEditPoints="1"/>
                </p:cNvSpPr>
                <p:nvPr/>
              </p:nvSpPr>
              <p:spPr bwMode="auto">
                <a:xfrm>
                  <a:off x="4790" y="2037"/>
                  <a:ext cx="52" cy="23"/>
                </a:xfrm>
                <a:custGeom>
                  <a:avLst/>
                  <a:gdLst>
                    <a:gd name="T0" fmla="*/ 13 w 52"/>
                    <a:gd name="T1" fmla="*/ 0 h 23"/>
                    <a:gd name="T2" fmla="*/ 52 w 52"/>
                    <a:gd name="T3" fmla="*/ 0 h 23"/>
                    <a:gd name="T4" fmla="*/ 52 w 52"/>
                    <a:gd name="T5" fmla="*/ 4 h 23"/>
                    <a:gd name="T6" fmla="*/ 50 w 52"/>
                    <a:gd name="T7" fmla="*/ 8 h 23"/>
                    <a:gd name="T8" fmla="*/ 47 w 52"/>
                    <a:gd name="T9" fmla="*/ 8 h 23"/>
                    <a:gd name="T10" fmla="*/ 47 w 52"/>
                    <a:gd name="T11" fmla="*/ 8 h 23"/>
                    <a:gd name="T12" fmla="*/ 50 w 52"/>
                    <a:gd name="T13" fmla="*/ 10 h 23"/>
                    <a:gd name="T14" fmla="*/ 52 w 52"/>
                    <a:gd name="T15" fmla="*/ 12 h 23"/>
                    <a:gd name="T16" fmla="*/ 52 w 52"/>
                    <a:gd name="T17" fmla="*/ 12 h 23"/>
                    <a:gd name="T18" fmla="*/ 52 w 52"/>
                    <a:gd name="T19" fmla="*/ 17 h 23"/>
                    <a:gd name="T20" fmla="*/ 49 w 52"/>
                    <a:gd name="T21" fmla="*/ 19 h 23"/>
                    <a:gd name="T22" fmla="*/ 43 w 52"/>
                    <a:gd name="T23" fmla="*/ 23 h 23"/>
                    <a:gd name="T24" fmla="*/ 32 w 52"/>
                    <a:gd name="T25" fmla="*/ 23 h 23"/>
                    <a:gd name="T26" fmla="*/ 24 w 52"/>
                    <a:gd name="T27" fmla="*/ 23 h 23"/>
                    <a:gd name="T28" fmla="*/ 18 w 52"/>
                    <a:gd name="T29" fmla="*/ 21 h 23"/>
                    <a:gd name="T30" fmla="*/ 15 w 52"/>
                    <a:gd name="T31" fmla="*/ 19 h 23"/>
                    <a:gd name="T32" fmla="*/ 13 w 52"/>
                    <a:gd name="T33" fmla="*/ 15 h 23"/>
                    <a:gd name="T34" fmla="*/ 13 w 52"/>
                    <a:gd name="T35" fmla="*/ 12 h 23"/>
                    <a:gd name="T36" fmla="*/ 15 w 52"/>
                    <a:gd name="T37" fmla="*/ 10 h 23"/>
                    <a:gd name="T38" fmla="*/ 16 w 52"/>
                    <a:gd name="T39" fmla="*/ 10 h 23"/>
                    <a:gd name="T40" fmla="*/ 18 w 52"/>
                    <a:gd name="T41" fmla="*/ 8 h 23"/>
                    <a:gd name="T42" fmla="*/ 9 w 52"/>
                    <a:gd name="T43" fmla="*/ 8 h 23"/>
                    <a:gd name="T44" fmla="*/ 0 w 52"/>
                    <a:gd name="T45" fmla="*/ 4 h 23"/>
                    <a:gd name="T46" fmla="*/ 0 w 52"/>
                    <a:gd name="T47" fmla="*/ 0 h 23"/>
                    <a:gd name="T48" fmla="*/ 32 w 52"/>
                    <a:gd name="T49" fmla="*/ 8 h 23"/>
                    <a:gd name="T50" fmla="*/ 29 w 52"/>
                    <a:gd name="T51" fmla="*/ 8 h 23"/>
                    <a:gd name="T52" fmla="*/ 25 w 52"/>
                    <a:gd name="T53" fmla="*/ 10 h 23"/>
                    <a:gd name="T54" fmla="*/ 24 w 52"/>
                    <a:gd name="T55" fmla="*/ 10 h 23"/>
                    <a:gd name="T56" fmla="*/ 24 w 52"/>
                    <a:gd name="T57" fmla="*/ 12 h 23"/>
                    <a:gd name="T58" fmla="*/ 24 w 52"/>
                    <a:gd name="T59" fmla="*/ 15 h 23"/>
                    <a:gd name="T60" fmla="*/ 25 w 52"/>
                    <a:gd name="T61" fmla="*/ 15 h 23"/>
                    <a:gd name="T62" fmla="*/ 31 w 52"/>
                    <a:gd name="T63" fmla="*/ 15 h 23"/>
                    <a:gd name="T64" fmla="*/ 34 w 52"/>
                    <a:gd name="T65" fmla="*/ 15 h 23"/>
                    <a:gd name="T66" fmla="*/ 40 w 52"/>
                    <a:gd name="T67" fmla="*/ 15 h 23"/>
                    <a:gd name="T68" fmla="*/ 41 w 52"/>
                    <a:gd name="T69" fmla="*/ 15 h 23"/>
                    <a:gd name="T70" fmla="*/ 41 w 52"/>
                    <a:gd name="T71" fmla="*/ 12 h 23"/>
                    <a:gd name="T72" fmla="*/ 41 w 52"/>
                    <a:gd name="T73" fmla="*/ 10 h 23"/>
                    <a:gd name="T74" fmla="*/ 40 w 52"/>
                    <a:gd name="T75" fmla="*/ 10 h 23"/>
                    <a:gd name="T76" fmla="*/ 36 w 52"/>
                    <a:gd name="T77" fmla="*/ 8 h 23"/>
                    <a:gd name="T78" fmla="*/ 32 w 52"/>
                    <a:gd name="T79" fmla="*/ 8 h 2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2"/>
                    <a:gd name="T121" fmla="*/ 0 h 23"/>
                    <a:gd name="T122" fmla="*/ 52 w 52"/>
                    <a:gd name="T123" fmla="*/ 23 h 2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2" h="23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49" y="8"/>
                      </a:lnTo>
                      <a:lnTo>
                        <a:pt x="47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9" y="10"/>
                      </a:lnTo>
                      <a:lnTo>
                        <a:pt x="50" y="10"/>
                      </a:lnTo>
                      <a:lnTo>
                        <a:pt x="52" y="12"/>
                      </a:lnTo>
                      <a:lnTo>
                        <a:pt x="52" y="15"/>
                      </a:lnTo>
                      <a:lnTo>
                        <a:pt x="52" y="17"/>
                      </a:lnTo>
                      <a:lnTo>
                        <a:pt x="50" y="19"/>
                      </a:lnTo>
                      <a:lnTo>
                        <a:pt x="49" y="19"/>
                      </a:lnTo>
                      <a:lnTo>
                        <a:pt x="47" y="21"/>
                      </a:lnTo>
                      <a:lnTo>
                        <a:pt x="43" y="23"/>
                      </a:lnTo>
                      <a:lnTo>
                        <a:pt x="40" y="23"/>
                      </a:lnTo>
                      <a:lnTo>
                        <a:pt x="32" y="23"/>
                      </a:lnTo>
                      <a:lnTo>
                        <a:pt x="27" y="23"/>
                      </a:lnTo>
                      <a:lnTo>
                        <a:pt x="24" y="23"/>
                      </a:lnTo>
                      <a:lnTo>
                        <a:pt x="22" y="23"/>
                      </a:lnTo>
                      <a:lnTo>
                        <a:pt x="18" y="21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3" y="8"/>
                      </a:ln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32" y="8"/>
                      </a:moveTo>
                      <a:lnTo>
                        <a:pt x="31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4" y="15"/>
                      </a:lnTo>
                      <a:lnTo>
                        <a:pt x="25" y="15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2" y="15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40" y="15"/>
                      </a:lnTo>
                      <a:lnTo>
                        <a:pt x="41" y="15"/>
                      </a:lnTo>
                      <a:lnTo>
                        <a:pt x="41" y="12"/>
                      </a:lnTo>
                      <a:lnTo>
                        <a:pt x="41" y="10"/>
                      </a:lnTo>
                      <a:lnTo>
                        <a:pt x="40" y="10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3" name="Freeform 862"/>
                <p:cNvSpPr>
                  <a:spLocks noEditPoints="1"/>
                </p:cNvSpPr>
                <p:nvPr/>
              </p:nvSpPr>
              <p:spPr bwMode="auto">
                <a:xfrm>
                  <a:off x="4803" y="1994"/>
                  <a:ext cx="39" cy="23"/>
                </a:xfrm>
                <a:custGeom>
                  <a:avLst/>
                  <a:gdLst>
                    <a:gd name="T0" fmla="*/ 23 w 39"/>
                    <a:gd name="T1" fmla="*/ 6 h 23"/>
                    <a:gd name="T2" fmla="*/ 23 w 39"/>
                    <a:gd name="T3" fmla="*/ 15 h 23"/>
                    <a:gd name="T4" fmla="*/ 27 w 39"/>
                    <a:gd name="T5" fmla="*/ 15 h 23"/>
                    <a:gd name="T6" fmla="*/ 30 w 39"/>
                    <a:gd name="T7" fmla="*/ 12 h 23"/>
                    <a:gd name="T8" fmla="*/ 30 w 39"/>
                    <a:gd name="T9" fmla="*/ 12 h 23"/>
                    <a:gd name="T10" fmla="*/ 30 w 39"/>
                    <a:gd name="T11" fmla="*/ 10 h 23"/>
                    <a:gd name="T12" fmla="*/ 30 w 39"/>
                    <a:gd name="T13" fmla="*/ 8 h 23"/>
                    <a:gd name="T14" fmla="*/ 28 w 39"/>
                    <a:gd name="T15" fmla="*/ 8 h 23"/>
                    <a:gd name="T16" fmla="*/ 28 w 39"/>
                    <a:gd name="T17" fmla="*/ 8 h 23"/>
                    <a:gd name="T18" fmla="*/ 28 w 39"/>
                    <a:gd name="T19" fmla="*/ 4 h 23"/>
                    <a:gd name="T20" fmla="*/ 28 w 39"/>
                    <a:gd name="T21" fmla="*/ 0 h 23"/>
                    <a:gd name="T22" fmla="*/ 34 w 39"/>
                    <a:gd name="T23" fmla="*/ 2 h 23"/>
                    <a:gd name="T24" fmla="*/ 37 w 39"/>
                    <a:gd name="T25" fmla="*/ 4 h 23"/>
                    <a:gd name="T26" fmla="*/ 39 w 39"/>
                    <a:gd name="T27" fmla="*/ 6 h 23"/>
                    <a:gd name="T28" fmla="*/ 39 w 39"/>
                    <a:gd name="T29" fmla="*/ 10 h 23"/>
                    <a:gd name="T30" fmla="*/ 39 w 39"/>
                    <a:gd name="T31" fmla="*/ 15 h 23"/>
                    <a:gd name="T32" fmla="*/ 36 w 39"/>
                    <a:gd name="T33" fmla="*/ 19 h 23"/>
                    <a:gd name="T34" fmla="*/ 32 w 39"/>
                    <a:gd name="T35" fmla="*/ 19 h 23"/>
                    <a:gd name="T36" fmla="*/ 28 w 39"/>
                    <a:gd name="T37" fmla="*/ 21 h 23"/>
                    <a:gd name="T38" fmla="*/ 23 w 39"/>
                    <a:gd name="T39" fmla="*/ 23 h 23"/>
                    <a:gd name="T40" fmla="*/ 16 w 39"/>
                    <a:gd name="T41" fmla="*/ 23 h 23"/>
                    <a:gd name="T42" fmla="*/ 9 w 39"/>
                    <a:gd name="T43" fmla="*/ 21 h 23"/>
                    <a:gd name="T44" fmla="*/ 3 w 39"/>
                    <a:gd name="T45" fmla="*/ 17 h 23"/>
                    <a:gd name="T46" fmla="*/ 0 w 39"/>
                    <a:gd name="T47" fmla="*/ 12 h 23"/>
                    <a:gd name="T48" fmla="*/ 0 w 39"/>
                    <a:gd name="T49" fmla="*/ 8 h 23"/>
                    <a:gd name="T50" fmla="*/ 2 w 39"/>
                    <a:gd name="T51" fmla="*/ 6 h 23"/>
                    <a:gd name="T52" fmla="*/ 3 w 39"/>
                    <a:gd name="T53" fmla="*/ 2 h 23"/>
                    <a:gd name="T54" fmla="*/ 7 w 39"/>
                    <a:gd name="T55" fmla="*/ 2 h 23"/>
                    <a:gd name="T56" fmla="*/ 14 w 39"/>
                    <a:gd name="T57" fmla="*/ 0 h 23"/>
                    <a:gd name="T58" fmla="*/ 21 w 39"/>
                    <a:gd name="T59" fmla="*/ 0 h 23"/>
                    <a:gd name="T60" fmla="*/ 23 w 39"/>
                    <a:gd name="T61" fmla="*/ 0 h 23"/>
                    <a:gd name="T62" fmla="*/ 23 w 39"/>
                    <a:gd name="T63" fmla="*/ 0 h 23"/>
                    <a:gd name="T64" fmla="*/ 16 w 39"/>
                    <a:gd name="T65" fmla="*/ 6 h 23"/>
                    <a:gd name="T66" fmla="*/ 12 w 39"/>
                    <a:gd name="T67" fmla="*/ 6 h 23"/>
                    <a:gd name="T68" fmla="*/ 9 w 39"/>
                    <a:gd name="T69" fmla="*/ 8 h 23"/>
                    <a:gd name="T70" fmla="*/ 9 w 39"/>
                    <a:gd name="T71" fmla="*/ 8 h 23"/>
                    <a:gd name="T72" fmla="*/ 9 w 39"/>
                    <a:gd name="T73" fmla="*/ 12 h 23"/>
                    <a:gd name="T74" fmla="*/ 9 w 39"/>
                    <a:gd name="T75" fmla="*/ 12 h 23"/>
                    <a:gd name="T76" fmla="*/ 12 w 39"/>
                    <a:gd name="T77" fmla="*/ 15 h 23"/>
                    <a:gd name="T78" fmla="*/ 16 w 39"/>
                    <a:gd name="T79" fmla="*/ 15 h 23"/>
                    <a:gd name="T80" fmla="*/ 16 w 39"/>
                    <a:gd name="T81" fmla="*/ 10 h 23"/>
                    <a:gd name="T82" fmla="*/ 16 w 39"/>
                    <a:gd name="T83" fmla="*/ 6 h 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23"/>
                    <a:gd name="T128" fmla="*/ 39 w 39"/>
                    <a:gd name="T129" fmla="*/ 23 h 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23">
                      <a:moveTo>
                        <a:pt x="23" y="0"/>
                      </a:moveTo>
                      <a:lnTo>
                        <a:pt x="23" y="6"/>
                      </a:lnTo>
                      <a:lnTo>
                        <a:pt x="23" y="10"/>
                      </a:lnTo>
                      <a:lnTo>
                        <a:pt x="23" y="15"/>
                      </a:lnTo>
                      <a:lnTo>
                        <a:pt x="27" y="15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2" y="19"/>
                      </a:lnTo>
                      <a:lnTo>
                        <a:pt x="30" y="21"/>
                      </a:lnTo>
                      <a:lnTo>
                        <a:pt x="28" y="21"/>
                      </a:lnTo>
                      <a:lnTo>
                        <a:pt x="25" y="23"/>
                      </a:lnTo>
                      <a:lnTo>
                        <a:pt x="23" y="23"/>
                      </a:lnTo>
                      <a:lnTo>
                        <a:pt x="19" y="23"/>
                      </a:lnTo>
                      <a:lnTo>
                        <a:pt x="16" y="23"/>
                      </a:lnTo>
                      <a:lnTo>
                        <a:pt x="12" y="21"/>
                      </a:lnTo>
                      <a:lnTo>
                        <a:pt x="9" y="21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6"/>
                      </a:move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4" name="Freeform 863"/>
                <p:cNvSpPr>
                  <a:spLocks/>
                </p:cNvSpPr>
                <p:nvPr/>
              </p:nvSpPr>
              <p:spPr bwMode="auto">
                <a:xfrm>
                  <a:off x="4803" y="1949"/>
                  <a:ext cx="39" cy="23"/>
                </a:xfrm>
                <a:custGeom>
                  <a:avLst/>
                  <a:gdLst>
                    <a:gd name="T0" fmla="*/ 25 w 39"/>
                    <a:gd name="T1" fmla="*/ 6 h 23"/>
                    <a:gd name="T2" fmla="*/ 25 w 39"/>
                    <a:gd name="T3" fmla="*/ 0 h 23"/>
                    <a:gd name="T4" fmla="*/ 28 w 39"/>
                    <a:gd name="T5" fmla="*/ 2 h 23"/>
                    <a:gd name="T6" fmla="*/ 32 w 39"/>
                    <a:gd name="T7" fmla="*/ 2 h 23"/>
                    <a:gd name="T8" fmla="*/ 36 w 39"/>
                    <a:gd name="T9" fmla="*/ 4 h 23"/>
                    <a:gd name="T10" fmla="*/ 37 w 39"/>
                    <a:gd name="T11" fmla="*/ 6 h 23"/>
                    <a:gd name="T12" fmla="*/ 39 w 39"/>
                    <a:gd name="T13" fmla="*/ 8 h 23"/>
                    <a:gd name="T14" fmla="*/ 39 w 39"/>
                    <a:gd name="T15" fmla="*/ 14 h 23"/>
                    <a:gd name="T16" fmla="*/ 37 w 39"/>
                    <a:gd name="T17" fmla="*/ 17 h 23"/>
                    <a:gd name="T18" fmla="*/ 36 w 39"/>
                    <a:gd name="T19" fmla="*/ 19 h 23"/>
                    <a:gd name="T20" fmla="*/ 34 w 39"/>
                    <a:gd name="T21" fmla="*/ 21 h 23"/>
                    <a:gd name="T22" fmla="*/ 30 w 39"/>
                    <a:gd name="T23" fmla="*/ 21 h 23"/>
                    <a:gd name="T24" fmla="*/ 27 w 39"/>
                    <a:gd name="T25" fmla="*/ 23 h 23"/>
                    <a:gd name="T26" fmla="*/ 19 w 39"/>
                    <a:gd name="T27" fmla="*/ 23 h 23"/>
                    <a:gd name="T28" fmla="*/ 12 w 39"/>
                    <a:gd name="T29" fmla="*/ 23 h 23"/>
                    <a:gd name="T30" fmla="*/ 9 w 39"/>
                    <a:gd name="T31" fmla="*/ 21 h 23"/>
                    <a:gd name="T32" fmla="*/ 5 w 39"/>
                    <a:gd name="T33" fmla="*/ 21 h 23"/>
                    <a:gd name="T34" fmla="*/ 3 w 39"/>
                    <a:gd name="T35" fmla="*/ 19 h 23"/>
                    <a:gd name="T36" fmla="*/ 2 w 39"/>
                    <a:gd name="T37" fmla="*/ 17 h 23"/>
                    <a:gd name="T38" fmla="*/ 0 w 39"/>
                    <a:gd name="T39" fmla="*/ 14 h 23"/>
                    <a:gd name="T40" fmla="*/ 0 w 39"/>
                    <a:gd name="T41" fmla="*/ 10 h 23"/>
                    <a:gd name="T42" fmla="*/ 3 w 39"/>
                    <a:gd name="T43" fmla="*/ 4 h 23"/>
                    <a:gd name="T44" fmla="*/ 7 w 39"/>
                    <a:gd name="T45" fmla="*/ 2 h 23"/>
                    <a:gd name="T46" fmla="*/ 12 w 39"/>
                    <a:gd name="T47" fmla="*/ 0 h 23"/>
                    <a:gd name="T48" fmla="*/ 14 w 39"/>
                    <a:gd name="T49" fmla="*/ 4 h 23"/>
                    <a:gd name="T50" fmla="*/ 14 w 39"/>
                    <a:gd name="T51" fmla="*/ 8 h 23"/>
                    <a:gd name="T52" fmla="*/ 12 w 39"/>
                    <a:gd name="T53" fmla="*/ 8 h 23"/>
                    <a:gd name="T54" fmla="*/ 11 w 39"/>
                    <a:gd name="T55" fmla="*/ 8 h 23"/>
                    <a:gd name="T56" fmla="*/ 11 w 39"/>
                    <a:gd name="T57" fmla="*/ 10 h 23"/>
                    <a:gd name="T58" fmla="*/ 11 w 39"/>
                    <a:gd name="T59" fmla="*/ 12 h 23"/>
                    <a:gd name="T60" fmla="*/ 12 w 39"/>
                    <a:gd name="T61" fmla="*/ 14 h 23"/>
                    <a:gd name="T62" fmla="*/ 18 w 39"/>
                    <a:gd name="T63" fmla="*/ 14 h 23"/>
                    <a:gd name="T64" fmla="*/ 21 w 39"/>
                    <a:gd name="T65" fmla="*/ 14 h 23"/>
                    <a:gd name="T66" fmla="*/ 27 w 39"/>
                    <a:gd name="T67" fmla="*/ 14 h 23"/>
                    <a:gd name="T68" fmla="*/ 28 w 39"/>
                    <a:gd name="T69" fmla="*/ 14 h 23"/>
                    <a:gd name="T70" fmla="*/ 30 w 39"/>
                    <a:gd name="T71" fmla="*/ 12 h 23"/>
                    <a:gd name="T72" fmla="*/ 30 w 39"/>
                    <a:gd name="T73" fmla="*/ 10 h 23"/>
                    <a:gd name="T74" fmla="*/ 28 w 39"/>
                    <a:gd name="T75" fmla="*/ 8 h 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"/>
                    <a:gd name="T115" fmla="*/ 0 h 23"/>
                    <a:gd name="T116" fmla="*/ 39 w 39"/>
                    <a:gd name="T117" fmla="*/ 23 h 2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" h="23">
                      <a:moveTo>
                        <a:pt x="23" y="8"/>
                      </a:move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4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2" y="21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19" y="23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3" y="14"/>
                      </a:lnTo>
                      <a:lnTo>
                        <a:pt x="27" y="14"/>
                      </a:lnTo>
                      <a:lnTo>
                        <a:pt x="28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10"/>
                      </a:lnTo>
                      <a:lnTo>
                        <a:pt x="28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5" name="Freeform 864"/>
                <p:cNvSpPr>
                  <a:spLocks noEditPoints="1"/>
                </p:cNvSpPr>
                <p:nvPr/>
              </p:nvSpPr>
              <p:spPr bwMode="auto">
                <a:xfrm>
                  <a:off x="4803" y="1906"/>
                  <a:ext cx="39" cy="23"/>
                </a:xfrm>
                <a:custGeom>
                  <a:avLst/>
                  <a:gdLst>
                    <a:gd name="T0" fmla="*/ 23 w 39"/>
                    <a:gd name="T1" fmla="*/ 4 h 23"/>
                    <a:gd name="T2" fmla="*/ 23 w 39"/>
                    <a:gd name="T3" fmla="*/ 10 h 23"/>
                    <a:gd name="T4" fmla="*/ 28 w 39"/>
                    <a:gd name="T5" fmla="*/ 14 h 23"/>
                    <a:gd name="T6" fmla="*/ 30 w 39"/>
                    <a:gd name="T7" fmla="*/ 12 h 23"/>
                    <a:gd name="T8" fmla="*/ 30 w 39"/>
                    <a:gd name="T9" fmla="*/ 10 h 23"/>
                    <a:gd name="T10" fmla="*/ 30 w 39"/>
                    <a:gd name="T11" fmla="*/ 10 h 23"/>
                    <a:gd name="T12" fmla="*/ 30 w 39"/>
                    <a:gd name="T13" fmla="*/ 8 h 23"/>
                    <a:gd name="T14" fmla="*/ 28 w 39"/>
                    <a:gd name="T15" fmla="*/ 8 h 23"/>
                    <a:gd name="T16" fmla="*/ 27 w 39"/>
                    <a:gd name="T17" fmla="*/ 8 h 23"/>
                    <a:gd name="T18" fmla="*/ 28 w 39"/>
                    <a:gd name="T19" fmla="*/ 4 h 23"/>
                    <a:gd name="T20" fmla="*/ 32 w 39"/>
                    <a:gd name="T21" fmla="*/ 0 h 23"/>
                    <a:gd name="T22" fmla="*/ 36 w 39"/>
                    <a:gd name="T23" fmla="*/ 2 h 23"/>
                    <a:gd name="T24" fmla="*/ 39 w 39"/>
                    <a:gd name="T25" fmla="*/ 6 h 23"/>
                    <a:gd name="T26" fmla="*/ 39 w 39"/>
                    <a:gd name="T27" fmla="*/ 10 h 23"/>
                    <a:gd name="T28" fmla="*/ 39 w 39"/>
                    <a:gd name="T29" fmla="*/ 14 h 23"/>
                    <a:gd name="T30" fmla="*/ 37 w 39"/>
                    <a:gd name="T31" fmla="*/ 17 h 23"/>
                    <a:gd name="T32" fmla="*/ 32 w 39"/>
                    <a:gd name="T33" fmla="*/ 21 h 23"/>
                    <a:gd name="T34" fmla="*/ 28 w 39"/>
                    <a:gd name="T35" fmla="*/ 23 h 23"/>
                    <a:gd name="T36" fmla="*/ 19 w 39"/>
                    <a:gd name="T37" fmla="*/ 23 h 23"/>
                    <a:gd name="T38" fmla="*/ 12 w 39"/>
                    <a:gd name="T39" fmla="*/ 21 h 23"/>
                    <a:gd name="T40" fmla="*/ 5 w 39"/>
                    <a:gd name="T41" fmla="*/ 19 h 23"/>
                    <a:gd name="T42" fmla="*/ 2 w 39"/>
                    <a:gd name="T43" fmla="*/ 14 h 23"/>
                    <a:gd name="T44" fmla="*/ 0 w 39"/>
                    <a:gd name="T45" fmla="*/ 10 h 23"/>
                    <a:gd name="T46" fmla="*/ 2 w 39"/>
                    <a:gd name="T47" fmla="*/ 8 h 23"/>
                    <a:gd name="T48" fmla="*/ 2 w 39"/>
                    <a:gd name="T49" fmla="*/ 4 h 23"/>
                    <a:gd name="T50" fmla="*/ 5 w 39"/>
                    <a:gd name="T51" fmla="*/ 2 h 23"/>
                    <a:gd name="T52" fmla="*/ 9 w 39"/>
                    <a:gd name="T53" fmla="*/ 0 h 23"/>
                    <a:gd name="T54" fmla="*/ 18 w 39"/>
                    <a:gd name="T55" fmla="*/ 0 h 23"/>
                    <a:gd name="T56" fmla="*/ 21 w 39"/>
                    <a:gd name="T57" fmla="*/ 0 h 23"/>
                    <a:gd name="T58" fmla="*/ 23 w 39"/>
                    <a:gd name="T59" fmla="*/ 0 h 23"/>
                    <a:gd name="T60" fmla="*/ 23 w 39"/>
                    <a:gd name="T61" fmla="*/ 0 h 23"/>
                    <a:gd name="T62" fmla="*/ 14 w 39"/>
                    <a:gd name="T63" fmla="*/ 8 h 23"/>
                    <a:gd name="T64" fmla="*/ 11 w 39"/>
                    <a:gd name="T65" fmla="*/ 8 h 23"/>
                    <a:gd name="T66" fmla="*/ 9 w 39"/>
                    <a:gd name="T67" fmla="*/ 10 h 23"/>
                    <a:gd name="T68" fmla="*/ 9 w 39"/>
                    <a:gd name="T69" fmla="*/ 10 h 23"/>
                    <a:gd name="T70" fmla="*/ 9 w 39"/>
                    <a:gd name="T71" fmla="*/ 12 h 23"/>
                    <a:gd name="T72" fmla="*/ 11 w 39"/>
                    <a:gd name="T73" fmla="*/ 14 h 23"/>
                    <a:gd name="T74" fmla="*/ 16 w 39"/>
                    <a:gd name="T75" fmla="*/ 10 h 23"/>
                    <a:gd name="T76" fmla="*/ 16 w 39"/>
                    <a:gd name="T77" fmla="*/ 6 h 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23"/>
                    <a:gd name="T119" fmla="*/ 39 w 39"/>
                    <a:gd name="T120" fmla="*/ 23 h 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23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8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17"/>
                      </a:lnTo>
                      <a:lnTo>
                        <a:pt x="37" y="17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19" y="23"/>
                      </a:lnTo>
                      <a:lnTo>
                        <a:pt x="16" y="23"/>
                      </a:lnTo>
                      <a:lnTo>
                        <a:pt x="12" y="21"/>
                      </a:lnTo>
                      <a:lnTo>
                        <a:pt x="9" y="21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6"/>
                      </a:move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6" y="14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6" name="Freeform 865"/>
                <p:cNvSpPr>
                  <a:spLocks/>
                </p:cNvSpPr>
                <p:nvPr/>
              </p:nvSpPr>
              <p:spPr bwMode="auto">
                <a:xfrm>
                  <a:off x="4803" y="1863"/>
                  <a:ext cx="39" cy="21"/>
                </a:xfrm>
                <a:custGeom>
                  <a:avLst/>
                  <a:gdLst>
                    <a:gd name="T0" fmla="*/ 2 w 39"/>
                    <a:gd name="T1" fmla="*/ 21 h 21"/>
                    <a:gd name="T2" fmla="*/ 2 w 39"/>
                    <a:gd name="T3" fmla="*/ 14 h 21"/>
                    <a:gd name="T4" fmla="*/ 7 w 39"/>
                    <a:gd name="T5" fmla="*/ 14 h 21"/>
                    <a:gd name="T6" fmla="*/ 5 w 39"/>
                    <a:gd name="T7" fmla="*/ 12 h 21"/>
                    <a:gd name="T8" fmla="*/ 3 w 39"/>
                    <a:gd name="T9" fmla="*/ 10 h 21"/>
                    <a:gd name="T10" fmla="*/ 2 w 39"/>
                    <a:gd name="T11" fmla="*/ 10 h 21"/>
                    <a:gd name="T12" fmla="*/ 0 w 39"/>
                    <a:gd name="T13" fmla="*/ 8 h 21"/>
                    <a:gd name="T14" fmla="*/ 0 w 39"/>
                    <a:gd name="T15" fmla="*/ 8 h 21"/>
                    <a:gd name="T16" fmla="*/ 0 w 39"/>
                    <a:gd name="T17" fmla="*/ 8 h 21"/>
                    <a:gd name="T18" fmla="*/ 0 w 39"/>
                    <a:gd name="T19" fmla="*/ 6 h 21"/>
                    <a:gd name="T20" fmla="*/ 0 w 39"/>
                    <a:gd name="T21" fmla="*/ 4 h 21"/>
                    <a:gd name="T22" fmla="*/ 2 w 39"/>
                    <a:gd name="T23" fmla="*/ 4 h 21"/>
                    <a:gd name="T24" fmla="*/ 2 w 39"/>
                    <a:gd name="T25" fmla="*/ 2 h 21"/>
                    <a:gd name="T26" fmla="*/ 3 w 39"/>
                    <a:gd name="T27" fmla="*/ 2 h 21"/>
                    <a:gd name="T28" fmla="*/ 5 w 39"/>
                    <a:gd name="T29" fmla="*/ 0 h 21"/>
                    <a:gd name="T30" fmla="*/ 7 w 39"/>
                    <a:gd name="T31" fmla="*/ 0 h 21"/>
                    <a:gd name="T32" fmla="*/ 11 w 39"/>
                    <a:gd name="T33" fmla="*/ 0 h 21"/>
                    <a:gd name="T34" fmla="*/ 14 w 39"/>
                    <a:gd name="T35" fmla="*/ 0 h 21"/>
                    <a:gd name="T36" fmla="*/ 21 w 39"/>
                    <a:gd name="T37" fmla="*/ 0 h 21"/>
                    <a:gd name="T38" fmla="*/ 27 w 39"/>
                    <a:gd name="T39" fmla="*/ 0 h 21"/>
                    <a:gd name="T40" fmla="*/ 32 w 39"/>
                    <a:gd name="T41" fmla="*/ 0 h 21"/>
                    <a:gd name="T42" fmla="*/ 39 w 39"/>
                    <a:gd name="T43" fmla="*/ 0 h 21"/>
                    <a:gd name="T44" fmla="*/ 39 w 39"/>
                    <a:gd name="T45" fmla="*/ 4 h 21"/>
                    <a:gd name="T46" fmla="*/ 39 w 39"/>
                    <a:gd name="T47" fmla="*/ 6 h 21"/>
                    <a:gd name="T48" fmla="*/ 39 w 39"/>
                    <a:gd name="T49" fmla="*/ 8 h 21"/>
                    <a:gd name="T50" fmla="*/ 18 w 39"/>
                    <a:gd name="T51" fmla="*/ 8 h 21"/>
                    <a:gd name="T52" fmla="*/ 12 w 39"/>
                    <a:gd name="T53" fmla="*/ 8 h 21"/>
                    <a:gd name="T54" fmla="*/ 12 w 39"/>
                    <a:gd name="T55" fmla="*/ 8 h 21"/>
                    <a:gd name="T56" fmla="*/ 12 w 39"/>
                    <a:gd name="T57" fmla="*/ 8 h 21"/>
                    <a:gd name="T58" fmla="*/ 11 w 39"/>
                    <a:gd name="T59" fmla="*/ 8 h 21"/>
                    <a:gd name="T60" fmla="*/ 11 w 39"/>
                    <a:gd name="T61" fmla="*/ 10 h 21"/>
                    <a:gd name="T62" fmla="*/ 11 w 39"/>
                    <a:gd name="T63" fmla="*/ 10 h 21"/>
                    <a:gd name="T64" fmla="*/ 12 w 39"/>
                    <a:gd name="T65" fmla="*/ 12 h 21"/>
                    <a:gd name="T66" fmla="*/ 12 w 39"/>
                    <a:gd name="T67" fmla="*/ 12 h 21"/>
                    <a:gd name="T68" fmla="*/ 12 w 39"/>
                    <a:gd name="T69" fmla="*/ 12 h 21"/>
                    <a:gd name="T70" fmla="*/ 14 w 39"/>
                    <a:gd name="T71" fmla="*/ 12 h 21"/>
                    <a:gd name="T72" fmla="*/ 16 w 39"/>
                    <a:gd name="T73" fmla="*/ 12 h 21"/>
                    <a:gd name="T74" fmla="*/ 18 w 39"/>
                    <a:gd name="T75" fmla="*/ 12 h 21"/>
                    <a:gd name="T76" fmla="*/ 19 w 39"/>
                    <a:gd name="T77" fmla="*/ 12 h 21"/>
                    <a:gd name="T78" fmla="*/ 25 w 39"/>
                    <a:gd name="T79" fmla="*/ 12 h 21"/>
                    <a:gd name="T80" fmla="*/ 30 w 39"/>
                    <a:gd name="T81" fmla="*/ 12 h 21"/>
                    <a:gd name="T82" fmla="*/ 34 w 39"/>
                    <a:gd name="T83" fmla="*/ 12 h 21"/>
                    <a:gd name="T84" fmla="*/ 39 w 39"/>
                    <a:gd name="T85" fmla="*/ 12 h 21"/>
                    <a:gd name="T86" fmla="*/ 39 w 39"/>
                    <a:gd name="T87" fmla="*/ 14 h 21"/>
                    <a:gd name="T88" fmla="*/ 39 w 39"/>
                    <a:gd name="T89" fmla="*/ 17 h 21"/>
                    <a:gd name="T90" fmla="*/ 39 w 39"/>
                    <a:gd name="T91" fmla="*/ 19 h 21"/>
                    <a:gd name="T92" fmla="*/ 39 w 39"/>
                    <a:gd name="T93" fmla="*/ 21 h 21"/>
                    <a:gd name="T94" fmla="*/ 2 w 39"/>
                    <a:gd name="T95" fmla="*/ 21 h 2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"/>
                    <a:gd name="T145" fmla="*/ 0 h 21"/>
                    <a:gd name="T146" fmla="*/ 39 w 39"/>
                    <a:gd name="T147" fmla="*/ 21 h 2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" h="21">
                      <a:moveTo>
                        <a:pt x="2" y="21"/>
                      </a:moveTo>
                      <a:lnTo>
                        <a:pt x="2" y="14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18" y="8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25" y="12"/>
                      </a:lnTo>
                      <a:lnTo>
                        <a:pt x="30" y="12"/>
                      </a:lnTo>
                      <a:lnTo>
                        <a:pt x="34" y="12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7" name="Freeform 866"/>
                <p:cNvSpPr>
                  <a:spLocks noEditPoints="1"/>
                </p:cNvSpPr>
                <p:nvPr/>
              </p:nvSpPr>
              <p:spPr bwMode="auto">
                <a:xfrm>
                  <a:off x="4803" y="1818"/>
                  <a:ext cx="39" cy="23"/>
                </a:xfrm>
                <a:custGeom>
                  <a:avLst/>
                  <a:gdLst>
                    <a:gd name="T0" fmla="*/ 23 w 39"/>
                    <a:gd name="T1" fmla="*/ 4 h 23"/>
                    <a:gd name="T2" fmla="*/ 23 w 39"/>
                    <a:gd name="T3" fmla="*/ 10 h 23"/>
                    <a:gd name="T4" fmla="*/ 28 w 39"/>
                    <a:gd name="T5" fmla="*/ 14 h 23"/>
                    <a:gd name="T6" fmla="*/ 30 w 39"/>
                    <a:gd name="T7" fmla="*/ 12 h 23"/>
                    <a:gd name="T8" fmla="*/ 30 w 39"/>
                    <a:gd name="T9" fmla="*/ 10 h 23"/>
                    <a:gd name="T10" fmla="*/ 30 w 39"/>
                    <a:gd name="T11" fmla="*/ 10 h 23"/>
                    <a:gd name="T12" fmla="*/ 28 w 39"/>
                    <a:gd name="T13" fmla="*/ 8 h 23"/>
                    <a:gd name="T14" fmla="*/ 28 w 39"/>
                    <a:gd name="T15" fmla="*/ 8 h 23"/>
                    <a:gd name="T16" fmla="*/ 28 w 39"/>
                    <a:gd name="T17" fmla="*/ 6 h 23"/>
                    <a:gd name="T18" fmla="*/ 28 w 39"/>
                    <a:gd name="T19" fmla="*/ 2 h 23"/>
                    <a:gd name="T20" fmla="*/ 32 w 39"/>
                    <a:gd name="T21" fmla="*/ 2 h 23"/>
                    <a:gd name="T22" fmla="*/ 36 w 39"/>
                    <a:gd name="T23" fmla="*/ 2 h 23"/>
                    <a:gd name="T24" fmla="*/ 39 w 39"/>
                    <a:gd name="T25" fmla="*/ 6 h 23"/>
                    <a:gd name="T26" fmla="*/ 39 w 39"/>
                    <a:gd name="T27" fmla="*/ 10 h 23"/>
                    <a:gd name="T28" fmla="*/ 39 w 39"/>
                    <a:gd name="T29" fmla="*/ 14 h 23"/>
                    <a:gd name="T30" fmla="*/ 37 w 39"/>
                    <a:gd name="T31" fmla="*/ 17 h 23"/>
                    <a:gd name="T32" fmla="*/ 32 w 39"/>
                    <a:gd name="T33" fmla="*/ 21 h 23"/>
                    <a:gd name="T34" fmla="*/ 28 w 39"/>
                    <a:gd name="T35" fmla="*/ 23 h 23"/>
                    <a:gd name="T36" fmla="*/ 19 w 39"/>
                    <a:gd name="T37" fmla="*/ 23 h 23"/>
                    <a:gd name="T38" fmla="*/ 12 w 39"/>
                    <a:gd name="T39" fmla="*/ 23 h 23"/>
                    <a:gd name="T40" fmla="*/ 5 w 39"/>
                    <a:gd name="T41" fmla="*/ 21 h 23"/>
                    <a:gd name="T42" fmla="*/ 2 w 39"/>
                    <a:gd name="T43" fmla="*/ 17 h 23"/>
                    <a:gd name="T44" fmla="*/ 0 w 39"/>
                    <a:gd name="T45" fmla="*/ 12 h 23"/>
                    <a:gd name="T46" fmla="*/ 2 w 39"/>
                    <a:gd name="T47" fmla="*/ 8 h 23"/>
                    <a:gd name="T48" fmla="*/ 2 w 39"/>
                    <a:gd name="T49" fmla="*/ 4 h 23"/>
                    <a:gd name="T50" fmla="*/ 5 w 39"/>
                    <a:gd name="T51" fmla="*/ 4 h 23"/>
                    <a:gd name="T52" fmla="*/ 9 w 39"/>
                    <a:gd name="T53" fmla="*/ 2 h 23"/>
                    <a:gd name="T54" fmla="*/ 14 w 39"/>
                    <a:gd name="T55" fmla="*/ 0 h 23"/>
                    <a:gd name="T56" fmla="*/ 21 w 39"/>
                    <a:gd name="T57" fmla="*/ 0 h 23"/>
                    <a:gd name="T58" fmla="*/ 23 w 39"/>
                    <a:gd name="T59" fmla="*/ 0 h 23"/>
                    <a:gd name="T60" fmla="*/ 23 w 39"/>
                    <a:gd name="T61" fmla="*/ 0 h 23"/>
                    <a:gd name="T62" fmla="*/ 16 w 39"/>
                    <a:gd name="T63" fmla="*/ 8 h 23"/>
                    <a:gd name="T64" fmla="*/ 9 w 39"/>
                    <a:gd name="T65" fmla="*/ 10 h 23"/>
                    <a:gd name="T66" fmla="*/ 9 w 39"/>
                    <a:gd name="T67" fmla="*/ 10 h 23"/>
                    <a:gd name="T68" fmla="*/ 9 w 39"/>
                    <a:gd name="T69" fmla="*/ 14 h 23"/>
                    <a:gd name="T70" fmla="*/ 16 w 39"/>
                    <a:gd name="T71" fmla="*/ 14 h 23"/>
                    <a:gd name="T72" fmla="*/ 16 w 39"/>
                    <a:gd name="T73" fmla="*/ 8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"/>
                    <a:gd name="T112" fmla="*/ 0 h 23"/>
                    <a:gd name="T113" fmla="*/ 39 w 39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" h="23">
                      <a:moveTo>
                        <a:pt x="23" y="0"/>
                      </a:move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8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8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17"/>
                      </a:lnTo>
                      <a:lnTo>
                        <a:pt x="37" y="17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19" y="23"/>
                      </a:lnTo>
                      <a:lnTo>
                        <a:pt x="16" y="23"/>
                      </a:lnTo>
                      <a:lnTo>
                        <a:pt x="12" y="23"/>
                      </a:lnTo>
                      <a:lnTo>
                        <a:pt x="9" y="21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8"/>
                      </a:move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4"/>
                      </a:lnTo>
                      <a:lnTo>
                        <a:pt x="16" y="14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8" name="Freeform 867"/>
                <p:cNvSpPr>
                  <a:spLocks/>
                </p:cNvSpPr>
                <p:nvPr/>
              </p:nvSpPr>
              <p:spPr bwMode="auto">
                <a:xfrm>
                  <a:off x="4631" y="1630"/>
                  <a:ext cx="52" cy="30"/>
                </a:xfrm>
                <a:custGeom>
                  <a:avLst/>
                  <a:gdLst>
                    <a:gd name="T0" fmla="*/ 0 w 52"/>
                    <a:gd name="T1" fmla="*/ 30 h 30"/>
                    <a:gd name="T2" fmla="*/ 0 w 52"/>
                    <a:gd name="T3" fmla="*/ 0 h 30"/>
                    <a:gd name="T4" fmla="*/ 4 w 52"/>
                    <a:gd name="T5" fmla="*/ 0 h 30"/>
                    <a:gd name="T6" fmla="*/ 8 w 52"/>
                    <a:gd name="T7" fmla="*/ 0 h 30"/>
                    <a:gd name="T8" fmla="*/ 9 w 52"/>
                    <a:gd name="T9" fmla="*/ 0 h 30"/>
                    <a:gd name="T10" fmla="*/ 13 w 52"/>
                    <a:gd name="T11" fmla="*/ 0 h 30"/>
                    <a:gd name="T12" fmla="*/ 13 w 52"/>
                    <a:gd name="T13" fmla="*/ 6 h 30"/>
                    <a:gd name="T14" fmla="*/ 13 w 52"/>
                    <a:gd name="T15" fmla="*/ 8 h 30"/>
                    <a:gd name="T16" fmla="*/ 13 w 52"/>
                    <a:gd name="T17" fmla="*/ 10 h 30"/>
                    <a:gd name="T18" fmla="*/ 22 w 52"/>
                    <a:gd name="T19" fmla="*/ 10 h 30"/>
                    <a:gd name="T20" fmla="*/ 33 w 52"/>
                    <a:gd name="T21" fmla="*/ 10 h 30"/>
                    <a:gd name="T22" fmla="*/ 43 w 52"/>
                    <a:gd name="T23" fmla="*/ 10 h 30"/>
                    <a:gd name="T24" fmla="*/ 52 w 52"/>
                    <a:gd name="T25" fmla="*/ 10 h 30"/>
                    <a:gd name="T26" fmla="*/ 52 w 52"/>
                    <a:gd name="T27" fmla="*/ 16 h 30"/>
                    <a:gd name="T28" fmla="*/ 52 w 52"/>
                    <a:gd name="T29" fmla="*/ 18 h 30"/>
                    <a:gd name="T30" fmla="*/ 52 w 52"/>
                    <a:gd name="T31" fmla="*/ 20 h 30"/>
                    <a:gd name="T32" fmla="*/ 43 w 52"/>
                    <a:gd name="T33" fmla="*/ 20 h 30"/>
                    <a:gd name="T34" fmla="*/ 33 w 52"/>
                    <a:gd name="T35" fmla="*/ 20 h 30"/>
                    <a:gd name="T36" fmla="*/ 22 w 52"/>
                    <a:gd name="T37" fmla="*/ 20 h 30"/>
                    <a:gd name="T38" fmla="*/ 13 w 52"/>
                    <a:gd name="T39" fmla="*/ 20 h 30"/>
                    <a:gd name="T40" fmla="*/ 13 w 52"/>
                    <a:gd name="T41" fmla="*/ 26 h 30"/>
                    <a:gd name="T42" fmla="*/ 13 w 52"/>
                    <a:gd name="T43" fmla="*/ 28 h 30"/>
                    <a:gd name="T44" fmla="*/ 13 w 52"/>
                    <a:gd name="T45" fmla="*/ 30 h 30"/>
                    <a:gd name="T46" fmla="*/ 9 w 52"/>
                    <a:gd name="T47" fmla="*/ 30 h 30"/>
                    <a:gd name="T48" fmla="*/ 8 w 52"/>
                    <a:gd name="T49" fmla="*/ 30 h 30"/>
                    <a:gd name="T50" fmla="*/ 4 w 52"/>
                    <a:gd name="T51" fmla="*/ 30 h 30"/>
                    <a:gd name="T52" fmla="*/ 0 w 52"/>
                    <a:gd name="T53" fmla="*/ 3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"/>
                    <a:gd name="T82" fmla="*/ 0 h 30"/>
                    <a:gd name="T83" fmla="*/ 52 w 52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22" y="10"/>
                      </a:lnTo>
                      <a:lnTo>
                        <a:pt x="33" y="10"/>
                      </a:lnTo>
                      <a:lnTo>
                        <a:pt x="43" y="10"/>
                      </a:lnTo>
                      <a:lnTo>
                        <a:pt x="52" y="10"/>
                      </a:lnTo>
                      <a:lnTo>
                        <a:pt x="52" y="16"/>
                      </a:lnTo>
                      <a:lnTo>
                        <a:pt x="52" y="18"/>
                      </a:lnTo>
                      <a:lnTo>
                        <a:pt x="52" y="20"/>
                      </a:lnTo>
                      <a:lnTo>
                        <a:pt x="43" y="20"/>
                      </a:lnTo>
                      <a:lnTo>
                        <a:pt x="33" y="20"/>
                      </a:lnTo>
                      <a:lnTo>
                        <a:pt x="22" y="20"/>
                      </a:lnTo>
                      <a:lnTo>
                        <a:pt x="13" y="20"/>
                      </a:lnTo>
                      <a:lnTo>
                        <a:pt x="13" y="26"/>
                      </a:lnTo>
                      <a:lnTo>
                        <a:pt x="13" y="28"/>
                      </a:lnTo>
                      <a:lnTo>
                        <a:pt x="13" y="30"/>
                      </a:lnTo>
                      <a:lnTo>
                        <a:pt x="9" y="30"/>
                      </a:lnTo>
                      <a:lnTo>
                        <a:pt x="8" y="30"/>
                      </a:lnTo>
                      <a:lnTo>
                        <a:pt x="4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9" name="Freeform 868"/>
                <p:cNvSpPr>
                  <a:spLocks noEditPoints="1"/>
                </p:cNvSpPr>
                <p:nvPr/>
              </p:nvSpPr>
              <p:spPr bwMode="auto">
                <a:xfrm>
                  <a:off x="4644" y="1581"/>
                  <a:ext cx="41" cy="26"/>
                </a:xfrm>
                <a:custGeom>
                  <a:avLst/>
                  <a:gdLst>
                    <a:gd name="T0" fmla="*/ 25 w 41"/>
                    <a:gd name="T1" fmla="*/ 18 h 26"/>
                    <a:gd name="T2" fmla="*/ 29 w 41"/>
                    <a:gd name="T3" fmla="*/ 18 h 26"/>
                    <a:gd name="T4" fmla="*/ 30 w 41"/>
                    <a:gd name="T5" fmla="*/ 16 h 26"/>
                    <a:gd name="T6" fmla="*/ 32 w 41"/>
                    <a:gd name="T7" fmla="*/ 14 h 26"/>
                    <a:gd name="T8" fmla="*/ 32 w 41"/>
                    <a:gd name="T9" fmla="*/ 12 h 26"/>
                    <a:gd name="T10" fmla="*/ 32 w 41"/>
                    <a:gd name="T11" fmla="*/ 12 h 26"/>
                    <a:gd name="T12" fmla="*/ 30 w 41"/>
                    <a:gd name="T13" fmla="*/ 10 h 26"/>
                    <a:gd name="T14" fmla="*/ 30 w 41"/>
                    <a:gd name="T15" fmla="*/ 10 h 26"/>
                    <a:gd name="T16" fmla="*/ 29 w 41"/>
                    <a:gd name="T17" fmla="*/ 8 h 26"/>
                    <a:gd name="T18" fmla="*/ 29 w 41"/>
                    <a:gd name="T19" fmla="*/ 2 h 26"/>
                    <a:gd name="T20" fmla="*/ 32 w 41"/>
                    <a:gd name="T21" fmla="*/ 2 h 26"/>
                    <a:gd name="T22" fmla="*/ 37 w 41"/>
                    <a:gd name="T23" fmla="*/ 6 h 26"/>
                    <a:gd name="T24" fmla="*/ 41 w 41"/>
                    <a:gd name="T25" fmla="*/ 12 h 26"/>
                    <a:gd name="T26" fmla="*/ 41 w 41"/>
                    <a:gd name="T27" fmla="*/ 16 h 26"/>
                    <a:gd name="T28" fmla="*/ 39 w 41"/>
                    <a:gd name="T29" fmla="*/ 20 h 26"/>
                    <a:gd name="T30" fmla="*/ 37 w 41"/>
                    <a:gd name="T31" fmla="*/ 22 h 26"/>
                    <a:gd name="T32" fmla="*/ 34 w 41"/>
                    <a:gd name="T33" fmla="*/ 24 h 26"/>
                    <a:gd name="T34" fmla="*/ 21 w 41"/>
                    <a:gd name="T35" fmla="*/ 26 h 26"/>
                    <a:gd name="T36" fmla="*/ 12 w 41"/>
                    <a:gd name="T37" fmla="*/ 26 h 26"/>
                    <a:gd name="T38" fmla="*/ 5 w 41"/>
                    <a:gd name="T39" fmla="*/ 24 h 26"/>
                    <a:gd name="T40" fmla="*/ 2 w 41"/>
                    <a:gd name="T41" fmla="*/ 20 h 26"/>
                    <a:gd name="T42" fmla="*/ 0 w 41"/>
                    <a:gd name="T43" fmla="*/ 14 h 26"/>
                    <a:gd name="T44" fmla="*/ 2 w 41"/>
                    <a:gd name="T45" fmla="*/ 10 h 26"/>
                    <a:gd name="T46" fmla="*/ 7 w 41"/>
                    <a:gd name="T47" fmla="*/ 4 h 26"/>
                    <a:gd name="T48" fmla="*/ 11 w 41"/>
                    <a:gd name="T49" fmla="*/ 2 h 26"/>
                    <a:gd name="T50" fmla="*/ 16 w 41"/>
                    <a:gd name="T51" fmla="*/ 0 h 26"/>
                    <a:gd name="T52" fmla="*/ 23 w 41"/>
                    <a:gd name="T53" fmla="*/ 0 h 26"/>
                    <a:gd name="T54" fmla="*/ 23 w 41"/>
                    <a:gd name="T55" fmla="*/ 0 h 26"/>
                    <a:gd name="T56" fmla="*/ 25 w 41"/>
                    <a:gd name="T57" fmla="*/ 0 h 26"/>
                    <a:gd name="T58" fmla="*/ 16 w 41"/>
                    <a:gd name="T59" fmla="*/ 10 h 26"/>
                    <a:gd name="T60" fmla="*/ 11 w 41"/>
                    <a:gd name="T61" fmla="*/ 10 h 26"/>
                    <a:gd name="T62" fmla="*/ 11 w 41"/>
                    <a:gd name="T63" fmla="*/ 12 h 26"/>
                    <a:gd name="T64" fmla="*/ 9 w 41"/>
                    <a:gd name="T65" fmla="*/ 14 h 26"/>
                    <a:gd name="T66" fmla="*/ 11 w 41"/>
                    <a:gd name="T67" fmla="*/ 16 h 26"/>
                    <a:gd name="T68" fmla="*/ 12 w 41"/>
                    <a:gd name="T69" fmla="*/ 18 h 26"/>
                    <a:gd name="T70" fmla="*/ 16 w 41"/>
                    <a:gd name="T71" fmla="*/ 18 h 26"/>
                    <a:gd name="T72" fmla="*/ 18 w 41"/>
                    <a:gd name="T73" fmla="*/ 16 h 26"/>
                    <a:gd name="T74" fmla="*/ 18 w 41"/>
                    <a:gd name="T75" fmla="*/ 12 h 26"/>
                    <a:gd name="T76" fmla="*/ 18 w 41"/>
                    <a:gd name="T77" fmla="*/ 10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26"/>
                    <a:gd name="T119" fmla="*/ 41 w 41"/>
                    <a:gd name="T120" fmla="*/ 26 h 2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26">
                      <a:moveTo>
                        <a:pt x="25" y="0"/>
                      </a:move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29" y="2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7" y="6"/>
                      </a:lnTo>
                      <a:lnTo>
                        <a:pt x="39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21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9" y="26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close/>
                      <a:moveTo>
                        <a:pt x="18" y="10"/>
                      </a:move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0" name="Freeform 869"/>
                <p:cNvSpPr>
                  <a:spLocks/>
                </p:cNvSpPr>
                <p:nvPr/>
              </p:nvSpPr>
              <p:spPr bwMode="auto">
                <a:xfrm>
                  <a:off x="4631" y="1538"/>
                  <a:ext cx="54" cy="18"/>
                </a:xfrm>
                <a:custGeom>
                  <a:avLst/>
                  <a:gdLst>
                    <a:gd name="T0" fmla="*/ 0 w 54"/>
                    <a:gd name="T1" fmla="*/ 6 h 18"/>
                    <a:gd name="T2" fmla="*/ 4 w 54"/>
                    <a:gd name="T3" fmla="*/ 6 h 18"/>
                    <a:gd name="T4" fmla="*/ 8 w 54"/>
                    <a:gd name="T5" fmla="*/ 6 h 18"/>
                    <a:gd name="T6" fmla="*/ 15 w 54"/>
                    <a:gd name="T7" fmla="*/ 6 h 18"/>
                    <a:gd name="T8" fmla="*/ 15 w 54"/>
                    <a:gd name="T9" fmla="*/ 0 h 18"/>
                    <a:gd name="T10" fmla="*/ 25 w 54"/>
                    <a:gd name="T11" fmla="*/ 0 h 18"/>
                    <a:gd name="T12" fmla="*/ 25 w 54"/>
                    <a:gd name="T13" fmla="*/ 6 h 18"/>
                    <a:gd name="T14" fmla="*/ 29 w 54"/>
                    <a:gd name="T15" fmla="*/ 6 h 18"/>
                    <a:gd name="T16" fmla="*/ 33 w 54"/>
                    <a:gd name="T17" fmla="*/ 6 h 18"/>
                    <a:gd name="T18" fmla="*/ 34 w 54"/>
                    <a:gd name="T19" fmla="*/ 6 h 18"/>
                    <a:gd name="T20" fmla="*/ 38 w 54"/>
                    <a:gd name="T21" fmla="*/ 6 h 18"/>
                    <a:gd name="T22" fmla="*/ 40 w 54"/>
                    <a:gd name="T23" fmla="*/ 6 h 18"/>
                    <a:gd name="T24" fmla="*/ 42 w 54"/>
                    <a:gd name="T25" fmla="*/ 6 h 18"/>
                    <a:gd name="T26" fmla="*/ 42 w 54"/>
                    <a:gd name="T27" fmla="*/ 6 h 18"/>
                    <a:gd name="T28" fmla="*/ 43 w 54"/>
                    <a:gd name="T29" fmla="*/ 6 h 18"/>
                    <a:gd name="T30" fmla="*/ 43 w 54"/>
                    <a:gd name="T31" fmla="*/ 6 h 18"/>
                    <a:gd name="T32" fmla="*/ 43 w 54"/>
                    <a:gd name="T33" fmla="*/ 4 h 18"/>
                    <a:gd name="T34" fmla="*/ 43 w 54"/>
                    <a:gd name="T35" fmla="*/ 4 h 18"/>
                    <a:gd name="T36" fmla="*/ 43 w 54"/>
                    <a:gd name="T37" fmla="*/ 4 h 18"/>
                    <a:gd name="T38" fmla="*/ 43 w 54"/>
                    <a:gd name="T39" fmla="*/ 4 h 18"/>
                    <a:gd name="T40" fmla="*/ 43 w 54"/>
                    <a:gd name="T41" fmla="*/ 2 h 18"/>
                    <a:gd name="T42" fmla="*/ 42 w 54"/>
                    <a:gd name="T43" fmla="*/ 2 h 18"/>
                    <a:gd name="T44" fmla="*/ 45 w 54"/>
                    <a:gd name="T45" fmla="*/ 2 h 18"/>
                    <a:gd name="T46" fmla="*/ 47 w 54"/>
                    <a:gd name="T47" fmla="*/ 2 h 18"/>
                    <a:gd name="T48" fmla="*/ 50 w 54"/>
                    <a:gd name="T49" fmla="*/ 0 h 18"/>
                    <a:gd name="T50" fmla="*/ 52 w 54"/>
                    <a:gd name="T51" fmla="*/ 0 h 18"/>
                    <a:gd name="T52" fmla="*/ 52 w 54"/>
                    <a:gd name="T53" fmla="*/ 2 h 18"/>
                    <a:gd name="T54" fmla="*/ 54 w 54"/>
                    <a:gd name="T55" fmla="*/ 4 h 18"/>
                    <a:gd name="T56" fmla="*/ 54 w 54"/>
                    <a:gd name="T57" fmla="*/ 4 h 18"/>
                    <a:gd name="T58" fmla="*/ 54 w 54"/>
                    <a:gd name="T59" fmla="*/ 6 h 18"/>
                    <a:gd name="T60" fmla="*/ 54 w 54"/>
                    <a:gd name="T61" fmla="*/ 8 h 18"/>
                    <a:gd name="T62" fmla="*/ 54 w 54"/>
                    <a:gd name="T63" fmla="*/ 10 h 18"/>
                    <a:gd name="T64" fmla="*/ 52 w 54"/>
                    <a:gd name="T65" fmla="*/ 10 h 18"/>
                    <a:gd name="T66" fmla="*/ 52 w 54"/>
                    <a:gd name="T67" fmla="*/ 12 h 18"/>
                    <a:gd name="T68" fmla="*/ 50 w 54"/>
                    <a:gd name="T69" fmla="*/ 12 h 18"/>
                    <a:gd name="T70" fmla="*/ 50 w 54"/>
                    <a:gd name="T71" fmla="*/ 14 h 18"/>
                    <a:gd name="T72" fmla="*/ 50 w 54"/>
                    <a:gd name="T73" fmla="*/ 14 h 18"/>
                    <a:gd name="T74" fmla="*/ 49 w 54"/>
                    <a:gd name="T75" fmla="*/ 14 h 18"/>
                    <a:gd name="T76" fmla="*/ 47 w 54"/>
                    <a:gd name="T77" fmla="*/ 14 h 18"/>
                    <a:gd name="T78" fmla="*/ 43 w 54"/>
                    <a:gd name="T79" fmla="*/ 14 h 18"/>
                    <a:gd name="T80" fmla="*/ 42 w 54"/>
                    <a:gd name="T81" fmla="*/ 14 h 18"/>
                    <a:gd name="T82" fmla="*/ 38 w 54"/>
                    <a:gd name="T83" fmla="*/ 14 h 18"/>
                    <a:gd name="T84" fmla="*/ 34 w 54"/>
                    <a:gd name="T85" fmla="*/ 14 h 18"/>
                    <a:gd name="T86" fmla="*/ 33 w 54"/>
                    <a:gd name="T87" fmla="*/ 14 h 18"/>
                    <a:gd name="T88" fmla="*/ 29 w 54"/>
                    <a:gd name="T89" fmla="*/ 14 h 18"/>
                    <a:gd name="T90" fmla="*/ 25 w 54"/>
                    <a:gd name="T91" fmla="*/ 14 h 18"/>
                    <a:gd name="T92" fmla="*/ 25 w 54"/>
                    <a:gd name="T93" fmla="*/ 16 h 18"/>
                    <a:gd name="T94" fmla="*/ 25 w 54"/>
                    <a:gd name="T95" fmla="*/ 16 h 18"/>
                    <a:gd name="T96" fmla="*/ 25 w 54"/>
                    <a:gd name="T97" fmla="*/ 16 h 18"/>
                    <a:gd name="T98" fmla="*/ 25 w 54"/>
                    <a:gd name="T99" fmla="*/ 18 h 18"/>
                    <a:gd name="T100" fmla="*/ 15 w 54"/>
                    <a:gd name="T101" fmla="*/ 18 h 18"/>
                    <a:gd name="T102" fmla="*/ 15 w 54"/>
                    <a:gd name="T103" fmla="*/ 16 h 18"/>
                    <a:gd name="T104" fmla="*/ 15 w 54"/>
                    <a:gd name="T105" fmla="*/ 16 h 18"/>
                    <a:gd name="T106" fmla="*/ 15 w 54"/>
                    <a:gd name="T107" fmla="*/ 16 h 18"/>
                    <a:gd name="T108" fmla="*/ 15 w 54"/>
                    <a:gd name="T109" fmla="*/ 14 h 18"/>
                    <a:gd name="T110" fmla="*/ 13 w 54"/>
                    <a:gd name="T111" fmla="*/ 14 h 18"/>
                    <a:gd name="T112" fmla="*/ 11 w 54"/>
                    <a:gd name="T113" fmla="*/ 14 h 18"/>
                    <a:gd name="T114" fmla="*/ 9 w 54"/>
                    <a:gd name="T115" fmla="*/ 14 h 18"/>
                    <a:gd name="T116" fmla="*/ 8 w 54"/>
                    <a:gd name="T117" fmla="*/ 14 h 18"/>
                    <a:gd name="T118" fmla="*/ 6 w 54"/>
                    <a:gd name="T119" fmla="*/ 12 h 18"/>
                    <a:gd name="T120" fmla="*/ 4 w 54"/>
                    <a:gd name="T121" fmla="*/ 10 h 18"/>
                    <a:gd name="T122" fmla="*/ 2 w 54"/>
                    <a:gd name="T123" fmla="*/ 8 h 18"/>
                    <a:gd name="T124" fmla="*/ 0 w 54"/>
                    <a:gd name="T125" fmla="*/ 6 h 1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4"/>
                    <a:gd name="T190" fmla="*/ 0 h 18"/>
                    <a:gd name="T191" fmla="*/ 54 w 54"/>
                    <a:gd name="T192" fmla="*/ 18 h 1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4" h="18">
                      <a:moveTo>
                        <a:pt x="0" y="6"/>
                      </a:moveTo>
                      <a:lnTo>
                        <a:pt x="4" y="6"/>
                      </a:lnTo>
                      <a:lnTo>
                        <a:pt x="8" y="6"/>
                      </a:lnTo>
                      <a:lnTo>
                        <a:pt x="15" y="6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3" y="6"/>
                      </a:lnTo>
                      <a:lnTo>
                        <a:pt x="34" y="6"/>
                      </a:lnTo>
                      <a:lnTo>
                        <a:pt x="38" y="6"/>
                      </a:lnTo>
                      <a:lnTo>
                        <a:pt x="40" y="6"/>
                      </a:lnTo>
                      <a:lnTo>
                        <a:pt x="42" y="6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2" y="2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4" y="4"/>
                      </a:lnTo>
                      <a:lnTo>
                        <a:pt x="54" y="6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2" y="10"/>
                      </a:lnTo>
                      <a:lnTo>
                        <a:pt x="52" y="12"/>
                      </a:lnTo>
                      <a:lnTo>
                        <a:pt x="50" y="12"/>
                      </a:lnTo>
                      <a:lnTo>
                        <a:pt x="50" y="14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3" y="14"/>
                      </a:lnTo>
                      <a:lnTo>
                        <a:pt x="42" y="14"/>
                      </a:lnTo>
                      <a:lnTo>
                        <a:pt x="38" y="14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15" y="18"/>
                      </a:lnTo>
                      <a:lnTo>
                        <a:pt x="15" y="16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1" name="Freeform 870"/>
                <p:cNvSpPr>
                  <a:spLocks/>
                </p:cNvSpPr>
                <p:nvPr/>
              </p:nvSpPr>
              <p:spPr bwMode="auto">
                <a:xfrm>
                  <a:off x="4644" y="1501"/>
                  <a:ext cx="39" cy="18"/>
                </a:xfrm>
                <a:custGeom>
                  <a:avLst/>
                  <a:gdLst>
                    <a:gd name="T0" fmla="*/ 2 w 39"/>
                    <a:gd name="T1" fmla="*/ 18 h 18"/>
                    <a:gd name="T2" fmla="*/ 2 w 39"/>
                    <a:gd name="T3" fmla="*/ 16 h 18"/>
                    <a:gd name="T4" fmla="*/ 2 w 39"/>
                    <a:gd name="T5" fmla="*/ 14 h 18"/>
                    <a:gd name="T6" fmla="*/ 2 w 39"/>
                    <a:gd name="T7" fmla="*/ 12 h 18"/>
                    <a:gd name="T8" fmla="*/ 2 w 39"/>
                    <a:gd name="T9" fmla="*/ 10 h 18"/>
                    <a:gd name="T10" fmla="*/ 7 w 39"/>
                    <a:gd name="T11" fmla="*/ 10 h 18"/>
                    <a:gd name="T12" fmla="*/ 5 w 39"/>
                    <a:gd name="T13" fmla="*/ 10 h 18"/>
                    <a:gd name="T14" fmla="*/ 5 w 39"/>
                    <a:gd name="T15" fmla="*/ 10 h 18"/>
                    <a:gd name="T16" fmla="*/ 4 w 39"/>
                    <a:gd name="T17" fmla="*/ 8 h 18"/>
                    <a:gd name="T18" fmla="*/ 2 w 39"/>
                    <a:gd name="T19" fmla="*/ 8 h 18"/>
                    <a:gd name="T20" fmla="*/ 2 w 39"/>
                    <a:gd name="T21" fmla="*/ 6 h 18"/>
                    <a:gd name="T22" fmla="*/ 2 w 39"/>
                    <a:gd name="T23" fmla="*/ 6 h 18"/>
                    <a:gd name="T24" fmla="*/ 0 w 39"/>
                    <a:gd name="T25" fmla="*/ 6 h 18"/>
                    <a:gd name="T26" fmla="*/ 0 w 39"/>
                    <a:gd name="T27" fmla="*/ 4 h 18"/>
                    <a:gd name="T28" fmla="*/ 0 w 39"/>
                    <a:gd name="T29" fmla="*/ 2 h 18"/>
                    <a:gd name="T30" fmla="*/ 2 w 39"/>
                    <a:gd name="T31" fmla="*/ 2 h 18"/>
                    <a:gd name="T32" fmla="*/ 2 w 39"/>
                    <a:gd name="T33" fmla="*/ 2 h 18"/>
                    <a:gd name="T34" fmla="*/ 2 w 39"/>
                    <a:gd name="T35" fmla="*/ 0 h 18"/>
                    <a:gd name="T36" fmla="*/ 5 w 39"/>
                    <a:gd name="T37" fmla="*/ 0 h 18"/>
                    <a:gd name="T38" fmla="*/ 7 w 39"/>
                    <a:gd name="T39" fmla="*/ 2 h 18"/>
                    <a:gd name="T40" fmla="*/ 11 w 39"/>
                    <a:gd name="T41" fmla="*/ 2 h 18"/>
                    <a:gd name="T42" fmla="*/ 12 w 39"/>
                    <a:gd name="T43" fmla="*/ 2 h 18"/>
                    <a:gd name="T44" fmla="*/ 12 w 39"/>
                    <a:gd name="T45" fmla="*/ 4 h 18"/>
                    <a:gd name="T46" fmla="*/ 12 w 39"/>
                    <a:gd name="T47" fmla="*/ 4 h 18"/>
                    <a:gd name="T48" fmla="*/ 12 w 39"/>
                    <a:gd name="T49" fmla="*/ 4 h 18"/>
                    <a:gd name="T50" fmla="*/ 12 w 39"/>
                    <a:gd name="T51" fmla="*/ 6 h 18"/>
                    <a:gd name="T52" fmla="*/ 12 w 39"/>
                    <a:gd name="T53" fmla="*/ 6 h 18"/>
                    <a:gd name="T54" fmla="*/ 12 w 39"/>
                    <a:gd name="T55" fmla="*/ 8 h 18"/>
                    <a:gd name="T56" fmla="*/ 12 w 39"/>
                    <a:gd name="T57" fmla="*/ 8 h 18"/>
                    <a:gd name="T58" fmla="*/ 14 w 39"/>
                    <a:gd name="T59" fmla="*/ 8 h 18"/>
                    <a:gd name="T60" fmla="*/ 16 w 39"/>
                    <a:gd name="T61" fmla="*/ 8 h 18"/>
                    <a:gd name="T62" fmla="*/ 20 w 39"/>
                    <a:gd name="T63" fmla="*/ 10 h 18"/>
                    <a:gd name="T64" fmla="*/ 23 w 39"/>
                    <a:gd name="T65" fmla="*/ 10 h 18"/>
                    <a:gd name="T66" fmla="*/ 27 w 39"/>
                    <a:gd name="T67" fmla="*/ 10 h 18"/>
                    <a:gd name="T68" fmla="*/ 30 w 39"/>
                    <a:gd name="T69" fmla="*/ 10 h 18"/>
                    <a:gd name="T70" fmla="*/ 34 w 39"/>
                    <a:gd name="T71" fmla="*/ 10 h 18"/>
                    <a:gd name="T72" fmla="*/ 36 w 39"/>
                    <a:gd name="T73" fmla="*/ 10 h 18"/>
                    <a:gd name="T74" fmla="*/ 39 w 39"/>
                    <a:gd name="T75" fmla="*/ 10 h 18"/>
                    <a:gd name="T76" fmla="*/ 39 w 39"/>
                    <a:gd name="T77" fmla="*/ 12 h 18"/>
                    <a:gd name="T78" fmla="*/ 39 w 39"/>
                    <a:gd name="T79" fmla="*/ 14 h 18"/>
                    <a:gd name="T80" fmla="*/ 39 w 39"/>
                    <a:gd name="T81" fmla="*/ 16 h 18"/>
                    <a:gd name="T82" fmla="*/ 39 w 39"/>
                    <a:gd name="T83" fmla="*/ 18 h 18"/>
                    <a:gd name="T84" fmla="*/ 2 w 39"/>
                    <a:gd name="T85" fmla="*/ 18 h 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18"/>
                    <a:gd name="T131" fmla="*/ 39 w 39"/>
                    <a:gd name="T132" fmla="*/ 18 h 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18">
                      <a:moveTo>
                        <a:pt x="2" y="18"/>
                      </a:move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6" y="10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2" name="Freeform 871"/>
                <p:cNvSpPr>
                  <a:spLocks noEditPoints="1"/>
                </p:cNvSpPr>
                <p:nvPr/>
              </p:nvSpPr>
              <p:spPr bwMode="auto">
                <a:xfrm>
                  <a:off x="4644" y="1458"/>
                  <a:ext cx="41" cy="26"/>
                </a:xfrm>
                <a:custGeom>
                  <a:avLst/>
                  <a:gdLst>
                    <a:gd name="T0" fmla="*/ 12 w 41"/>
                    <a:gd name="T1" fmla="*/ 20 h 26"/>
                    <a:gd name="T2" fmla="*/ 9 w 41"/>
                    <a:gd name="T3" fmla="*/ 24 h 26"/>
                    <a:gd name="T4" fmla="*/ 5 w 41"/>
                    <a:gd name="T5" fmla="*/ 22 h 26"/>
                    <a:gd name="T6" fmla="*/ 4 w 41"/>
                    <a:gd name="T7" fmla="*/ 20 h 26"/>
                    <a:gd name="T8" fmla="*/ 2 w 41"/>
                    <a:gd name="T9" fmla="*/ 20 h 26"/>
                    <a:gd name="T10" fmla="*/ 0 w 41"/>
                    <a:gd name="T11" fmla="*/ 16 h 26"/>
                    <a:gd name="T12" fmla="*/ 0 w 41"/>
                    <a:gd name="T13" fmla="*/ 12 h 26"/>
                    <a:gd name="T14" fmla="*/ 2 w 41"/>
                    <a:gd name="T15" fmla="*/ 6 h 26"/>
                    <a:gd name="T16" fmla="*/ 4 w 41"/>
                    <a:gd name="T17" fmla="*/ 4 h 26"/>
                    <a:gd name="T18" fmla="*/ 7 w 41"/>
                    <a:gd name="T19" fmla="*/ 2 h 26"/>
                    <a:gd name="T20" fmla="*/ 18 w 41"/>
                    <a:gd name="T21" fmla="*/ 0 h 26"/>
                    <a:gd name="T22" fmla="*/ 32 w 41"/>
                    <a:gd name="T23" fmla="*/ 0 h 26"/>
                    <a:gd name="T24" fmla="*/ 34 w 41"/>
                    <a:gd name="T25" fmla="*/ 0 h 26"/>
                    <a:gd name="T26" fmla="*/ 37 w 41"/>
                    <a:gd name="T27" fmla="*/ 0 h 26"/>
                    <a:gd name="T28" fmla="*/ 39 w 41"/>
                    <a:gd name="T29" fmla="*/ 4 h 26"/>
                    <a:gd name="T30" fmla="*/ 39 w 41"/>
                    <a:gd name="T31" fmla="*/ 8 h 26"/>
                    <a:gd name="T32" fmla="*/ 37 w 41"/>
                    <a:gd name="T33" fmla="*/ 8 h 26"/>
                    <a:gd name="T34" fmla="*/ 36 w 41"/>
                    <a:gd name="T35" fmla="*/ 8 h 26"/>
                    <a:gd name="T36" fmla="*/ 37 w 41"/>
                    <a:gd name="T37" fmla="*/ 10 h 26"/>
                    <a:gd name="T38" fmla="*/ 39 w 41"/>
                    <a:gd name="T39" fmla="*/ 14 h 26"/>
                    <a:gd name="T40" fmla="*/ 41 w 41"/>
                    <a:gd name="T41" fmla="*/ 18 h 26"/>
                    <a:gd name="T42" fmla="*/ 37 w 41"/>
                    <a:gd name="T43" fmla="*/ 24 h 26"/>
                    <a:gd name="T44" fmla="*/ 32 w 41"/>
                    <a:gd name="T45" fmla="*/ 26 h 26"/>
                    <a:gd name="T46" fmla="*/ 27 w 41"/>
                    <a:gd name="T47" fmla="*/ 26 h 26"/>
                    <a:gd name="T48" fmla="*/ 21 w 41"/>
                    <a:gd name="T49" fmla="*/ 24 h 26"/>
                    <a:gd name="T50" fmla="*/ 18 w 41"/>
                    <a:gd name="T51" fmla="*/ 18 h 26"/>
                    <a:gd name="T52" fmla="*/ 16 w 41"/>
                    <a:gd name="T53" fmla="*/ 12 h 26"/>
                    <a:gd name="T54" fmla="*/ 16 w 41"/>
                    <a:gd name="T55" fmla="*/ 10 h 26"/>
                    <a:gd name="T56" fmla="*/ 12 w 41"/>
                    <a:gd name="T57" fmla="*/ 8 h 26"/>
                    <a:gd name="T58" fmla="*/ 11 w 41"/>
                    <a:gd name="T59" fmla="*/ 10 h 26"/>
                    <a:gd name="T60" fmla="*/ 9 w 41"/>
                    <a:gd name="T61" fmla="*/ 10 h 26"/>
                    <a:gd name="T62" fmla="*/ 9 w 41"/>
                    <a:gd name="T63" fmla="*/ 14 h 26"/>
                    <a:gd name="T64" fmla="*/ 11 w 41"/>
                    <a:gd name="T65" fmla="*/ 16 h 26"/>
                    <a:gd name="T66" fmla="*/ 14 w 41"/>
                    <a:gd name="T67" fmla="*/ 16 h 26"/>
                    <a:gd name="T68" fmla="*/ 23 w 41"/>
                    <a:gd name="T69" fmla="*/ 10 h 26"/>
                    <a:gd name="T70" fmla="*/ 25 w 41"/>
                    <a:gd name="T71" fmla="*/ 14 h 26"/>
                    <a:gd name="T72" fmla="*/ 25 w 41"/>
                    <a:gd name="T73" fmla="*/ 16 h 26"/>
                    <a:gd name="T74" fmla="*/ 27 w 41"/>
                    <a:gd name="T75" fmla="*/ 16 h 26"/>
                    <a:gd name="T76" fmla="*/ 30 w 41"/>
                    <a:gd name="T77" fmla="*/ 16 h 26"/>
                    <a:gd name="T78" fmla="*/ 32 w 41"/>
                    <a:gd name="T79" fmla="*/ 16 h 26"/>
                    <a:gd name="T80" fmla="*/ 32 w 41"/>
                    <a:gd name="T81" fmla="*/ 14 h 26"/>
                    <a:gd name="T82" fmla="*/ 32 w 41"/>
                    <a:gd name="T83" fmla="*/ 12 h 26"/>
                    <a:gd name="T84" fmla="*/ 30 w 41"/>
                    <a:gd name="T85" fmla="*/ 10 h 26"/>
                    <a:gd name="T86" fmla="*/ 27 w 41"/>
                    <a:gd name="T87" fmla="*/ 10 h 26"/>
                    <a:gd name="T88" fmla="*/ 23 w 41"/>
                    <a:gd name="T89" fmla="*/ 8 h 26"/>
                    <a:gd name="T90" fmla="*/ 21 w 41"/>
                    <a:gd name="T91" fmla="*/ 8 h 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"/>
                    <a:gd name="T139" fmla="*/ 0 h 26"/>
                    <a:gd name="T140" fmla="*/ 41 w 41"/>
                    <a:gd name="T141" fmla="*/ 26 h 2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" h="26">
                      <a:moveTo>
                        <a:pt x="14" y="16"/>
                      </a:moveTo>
                      <a:lnTo>
                        <a:pt x="12" y="18"/>
                      </a:lnTo>
                      <a:lnTo>
                        <a:pt x="12" y="20"/>
                      </a:lnTo>
                      <a:lnTo>
                        <a:pt x="12" y="24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7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39" y="22"/>
                      </a:lnTo>
                      <a:lnTo>
                        <a:pt x="37" y="24"/>
                      </a:lnTo>
                      <a:lnTo>
                        <a:pt x="36" y="24"/>
                      </a:lnTo>
                      <a:lnTo>
                        <a:pt x="34" y="26"/>
                      </a:lnTo>
                      <a:lnTo>
                        <a:pt x="32" y="26"/>
                      </a:lnTo>
                      <a:lnTo>
                        <a:pt x="30" y="26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5" y="26"/>
                      </a:lnTo>
                      <a:lnTo>
                        <a:pt x="23" y="24"/>
                      </a:lnTo>
                      <a:lnTo>
                        <a:pt x="21" y="24"/>
                      </a:lnTo>
                      <a:lnTo>
                        <a:pt x="21" y="22"/>
                      </a:lnTo>
                      <a:lnTo>
                        <a:pt x="20" y="20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close/>
                      <a:moveTo>
                        <a:pt x="21" y="8"/>
                      </a:move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3" name="Freeform 872"/>
                <p:cNvSpPr>
                  <a:spLocks/>
                </p:cNvSpPr>
                <p:nvPr/>
              </p:nvSpPr>
              <p:spPr bwMode="auto">
                <a:xfrm>
                  <a:off x="4644" y="1405"/>
                  <a:ext cx="41" cy="26"/>
                </a:xfrm>
                <a:custGeom>
                  <a:avLst/>
                  <a:gdLst>
                    <a:gd name="T0" fmla="*/ 25 w 41"/>
                    <a:gd name="T1" fmla="*/ 6 h 26"/>
                    <a:gd name="T2" fmla="*/ 25 w 41"/>
                    <a:gd name="T3" fmla="*/ 2 h 26"/>
                    <a:gd name="T4" fmla="*/ 29 w 41"/>
                    <a:gd name="T5" fmla="*/ 0 h 26"/>
                    <a:gd name="T6" fmla="*/ 32 w 41"/>
                    <a:gd name="T7" fmla="*/ 0 h 26"/>
                    <a:gd name="T8" fmla="*/ 36 w 41"/>
                    <a:gd name="T9" fmla="*/ 2 h 26"/>
                    <a:gd name="T10" fmla="*/ 39 w 41"/>
                    <a:gd name="T11" fmla="*/ 6 h 26"/>
                    <a:gd name="T12" fmla="*/ 41 w 41"/>
                    <a:gd name="T13" fmla="*/ 10 h 26"/>
                    <a:gd name="T14" fmla="*/ 41 w 41"/>
                    <a:gd name="T15" fmla="*/ 12 h 26"/>
                    <a:gd name="T16" fmla="*/ 41 w 41"/>
                    <a:gd name="T17" fmla="*/ 16 h 26"/>
                    <a:gd name="T18" fmla="*/ 39 w 41"/>
                    <a:gd name="T19" fmla="*/ 20 h 26"/>
                    <a:gd name="T20" fmla="*/ 37 w 41"/>
                    <a:gd name="T21" fmla="*/ 22 h 26"/>
                    <a:gd name="T22" fmla="*/ 34 w 41"/>
                    <a:gd name="T23" fmla="*/ 24 h 26"/>
                    <a:gd name="T24" fmla="*/ 32 w 41"/>
                    <a:gd name="T25" fmla="*/ 24 h 26"/>
                    <a:gd name="T26" fmla="*/ 29 w 41"/>
                    <a:gd name="T27" fmla="*/ 26 h 26"/>
                    <a:gd name="T28" fmla="*/ 23 w 41"/>
                    <a:gd name="T29" fmla="*/ 26 h 26"/>
                    <a:gd name="T30" fmla="*/ 18 w 41"/>
                    <a:gd name="T31" fmla="*/ 26 h 26"/>
                    <a:gd name="T32" fmla="*/ 12 w 41"/>
                    <a:gd name="T33" fmla="*/ 26 h 26"/>
                    <a:gd name="T34" fmla="*/ 9 w 41"/>
                    <a:gd name="T35" fmla="*/ 24 h 26"/>
                    <a:gd name="T36" fmla="*/ 5 w 41"/>
                    <a:gd name="T37" fmla="*/ 22 h 26"/>
                    <a:gd name="T38" fmla="*/ 4 w 41"/>
                    <a:gd name="T39" fmla="*/ 22 h 26"/>
                    <a:gd name="T40" fmla="*/ 2 w 41"/>
                    <a:gd name="T41" fmla="*/ 20 h 26"/>
                    <a:gd name="T42" fmla="*/ 2 w 41"/>
                    <a:gd name="T43" fmla="*/ 16 h 26"/>
                    <a:gd name="T44" fmla="*/ 0 w 41"/>
                    <a:gd name="T45" fmla="*/ 12 h 26"/>
                    <a:gd name="T46" fmla="*/ 2 w 41"/>
                    <a:gd name="T47" fmla="*/ 8 h 26"/>
                    <a:gd name="T48" fmla="*/ 5 w 41"/>
                    <a:gd name="T49" fmla="*/ 2 h 26"/>
                    <a:gd name="T50" fmla="*/ 11 w 41"/>
                    <a:gd name="T51" fmla="*/ 0 h 26"/>
                    <a:gd name="T52" fmla="*/ 14 w 41"/>
                    <a:gd name="T53" fmla="*/ 2 h 26"/>
                    <a:gd name="T54" fmla="*/ 14 w 41"/>
                    <a:gd name="T55" fmla="*/ 6 h 26"/>
                    <a:gd name="T56" fmla="*/ 14 w 41"/>
                    <a:gd name="T57" fmla="*/ 8 h 26"/>
                    <a:gd name="T58" fmla="*/ 12 w 41"/>
                    <a:gd name="T59" fmla="*/ 10 h 26"/>
                    <a:gd name="T60" fmla="*/ 11 w 41"/>
                    <a:gd name="T61" fmla="*/ 10 h 26"/>
                    <a:gd name="T62" fmla="*/ 11 w 41"/>
                    <a:gd name="T63" fmla="*/ 12 h 26"/>
                    <a:gd name="T64" fmla="*/ 11 w 41"/>
                    <a:gd name="T65" fmla="*/ 14 h 26"/>
                    <a:gd name="T66" fmla="*/ 12 w 41"/>
                    <a:gd name="T67" fmla="*/ 16 h 26"/>
                    <a:gd name="T68" fmla="*/ 16 w 41"/>
                    <a:gd name="T69" fmla="*/ 18 h 26"/>
                    <a:gd name="T70" fmla="*/ 21 w 41"/>
                    <a:gd name="T71" fmla="*/ 18 h 26"/>
                    <a:gd name="T72" fmla="*/ 25 w 41"/>
                    <a:gd name="T73" fmla="*/ 18 h 26"/>
                    <a:gd name="T74" fmla="*/ 29 w 41"/>
                    <a:gd name="T75" fmla="*/ 16 h 26"/>
                    <a:gd name="T76" fmla="*/ 30 w 41"/>
                    <a:gd name="T77" fmla="*/ 14 h 26"/>
                    <a:gd name="T78" fmla="*/ 30 w 41"/>
                    <a:gd name="T79" fmla="*/ 12 h 26"/>
                    <a:gd name="T80" fmla="*/ 30 w 41"/>
                    <a:gd name="T81" fmla="*/ 10 h 26"/>
                    <a:gd name="T82" fmla="*/ 29 w 41"/>
                    <a:gd name="T83" fmla="*/ 8 h 26"/>
                    <a:gd name="T84" fmla="*/ 25 w 41"/>
                    <a:gd name="T85" fmla="*/ 8 h 2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26"/>
                    <a:gd name="T131" fmla="*/ 41 w 41"/>
                    <a:gd name="T132" fmla="*/ 26 h 2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26">
                      <a:moveTo>
                        <a:pt x="25" y="8"/>
                      </a:move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7" y="22"/>
                      </a:lnTo>
                      <a:lnTo>
                        <a:pt x="36" y="22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30" y="26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3" y="26"/>
                      </a:lnTo>
                      <a:lnTo>
                        <a:pt x="21" y="26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6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4" name="Freeform 873"/>
                <p:cNvSpPr>
                  <a:spLocks noEditPoints="1"/>
                </p:cNvSpPr>
                <p:nvPr/>
              </p:nvSpPr>
              <p:spPr bwMode="auto">
                <a:xfrm>
                  <a:off x="4644" y="1351"/>
                  <a:ext cx="41" cy="27"/>
                </a:xfrm>
                <a:custGeom>
                  <a:avLst/>
                  <a:gdLst>
                    <a:gd name="T0" fmla="*/ 16 w 41"/>
                    <a:gd name="T1" fmla="*/ 27 h 27"/>
                    <a:gd name="T2" fmla="*/ 11 w 41"/>
                    <a:gd name="T3" fmla="*/ 27 h 27"/>
                    <a:gd name="T4" fmla="*/ 4 w 41"/>
                    <a:gd name="T5" fmla="*/ 23 h 27"/>
                    <a:gd name="T6" fmla="*/ 0 w 41"/>
                    <a:gd name="T7" fmla="*/ 17 h 27"/>
                    <a:gd name="T8" fmla="*/ 0 w 41"/>
                    <a:gd name="T9" fmla="*/ 11 h 27"/>
                    <a:gd name="T10" fmla="*/ 5 w 41"/>
                    <a:gd name="T11" fmla="*/ 6 h 27"/>
                    <a:gd name="T12" fmla="*/ 11 w 41"/>
                    <a:gd name="T13" fmla="*/ 2 h 27"/>
                    <a:gd name="T14" fmla="*/ 16 w 41"/>
                    <a:gd name="T15" fmla="*/ 0 h 27"/>
                    <a:gd name="T16" fmla="*/ 25 w 41"/>
                    <a:gd name="T17" fmla="*/ 0 h 27"/>
                    <a:gd name="T18" fmla="*/ 32 w 41"/>
                    <a:gd name="T19" fmla="*/ 2 h 27"/>
                    <a:gd name="T20" fmla="*/ 37 w 41"/>
                    <a:gd name="T21" fmla="*/ 6 h 27"/>
                    <a:gd name="T22" fmla="*/ 41 w 41"/>
                    <a:gd name="T23" fmla="*/ 13 h 27"/>
                    <a:gd name="T24" fmla="*/ 41 w 41"/>
                    <a:gd name="T25" fmla="*/ 17 h 27"/>
                    <a:gd name="T26" fmla="*/ 37 w 41"/>
                    <a:gd name="T27" fmla="*/ 21 h 27"/>
                    <a:gd name="T28" fmla="*/ 32 w 41"/>
                    <a:gd name="T29" fmla="*/ 25 h 27"/>
                    <a:gd name="T30" fmla="*/ 25 w 41"/>
                    <a:gd name="T31" fmla="*/ 27 h 27"/>
                    <a:gd name="T32" fmla="*/ 21 w 41"/>
                    <a:gd name="T33" fmla="*/ 27 h 27"/>
                    <a:gd name="T34" fmla="*/ 23 w 41"/>
                    <a:gd name="T35" fmla="*/ 19 h 27"/>
                    <a:gd name="T36" fmla="*/ 27 w 41"/>
                    <a:gd name="T37" fmla="*/ 19 h 27"/>
                    <a:gd name="T38" fmla="*/ 30 w 41"/>
                    <a:gd name="T39" fmla="*/ 17 h 27"/>
                    <a:gd name="T40" fmla="*/ 30 w 41"/>
                    <a:gd name="T41" fmla="*/ 15 h 27"/>
                    <a:gd name="T42" fmla="*/ 30 w 41"/>
                    <a:gd name="T43" fmla="*/ 13 h 27"/>
                    <a:gd name="T44" fmla="*/ 30 w 41"/>
                    <a:gd name="T45" fmla="*/ 13 h 27"/>
                    <a:gd name="T46" fmla="*/ 27 w 41"/>
                    <a:gd name="T47" fmla="*/ 11 h 27"/>
                    <a:gd name="T48" fmla="*/ 20 w 41"/>
                    <a:gd name="T49" fmla="*/ 11 h 27"/>
                    <a:gd name="T50" fmla="*/ 16 w 41"/>
                    <a:gd name="T51" fmla="*/ 11 h 27"/>
                    <a:gd name="T52" fmla="*/ 12 w 41"/>
                    <a:gd name="T53" fmla="*/ 11 h 27"/>
                    <a:gd name="T54" fmla="*/ 11 w 41"/>
                    <a:gd name="T55" fmla="*/ 13 h 27"/>
                    <a:gd name="T56" fmla="*/ 11 w 41"/>
                    <a:gd name="T57" fmla="*/ 15 h 27"/>
                    <a:gd name="T58" fmla="*/ 11 w 41"/>
                    <a:gd name="T59" fmla="*/ 17 h 27"/>
                    <a:gd name="T60" fmla="*/ 12 w 41"/>
                    <a:gd name="T61" fmla="*/ 17 h 27"/>
                    <a:gd name="T62" fmla="*/ 16 w 41"/>
                    <a:gd name="T63" fmla="*/ 19 h 27"/>
                    <a:gd name="T64" fmla="*/ 21 w 41"/>
                    <a:gd name="T65" fmla="*/ 19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27"/>
                    <a:gd name="T101" fmla="*/ 41 w 41"/>
                    <a:gd name="T102" fmla="*/ 27 h 2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27">
                      <a:moveTo>
                        <a:pt x="21" y="27"/>
                      </a:moveTo>
                      <a:lnTo>
                        <a:pt x="16" y="27"/>
                      </a:lnTo>
                      <a:lnTo>
                        <a:pt x="12" y="27"/>
                      </a:ln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9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39" y="19"/>
                      </a:lnTo>
                      <a:lnTo>
                        <a:pt x="37" y="21"/>
                      </a:lnTo>
                      <a:lnTo>
                        <a:pt x="36" y="23"/>
                      </a:lnTo>
                      <a:lnTo>
                        <a:pt x="32" y="25"/>
                      </a:lnTo>
                      <a:lnTo>
                        <a:pt x="29" y="27"/>
                      </a:lnTo>
                      <a:lnTo>
                        <a:pt x="25" y="27"/>
                      </a:lnTo>
                      <a:lnTo>
                        <a:pt x="21" y="27"/>
                      </a:lnTo>
                      <a:close/>
                      <a:moveTo>
                        <a:pt x="21" y="19"/>
                      </a:move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5" y="11"/>
                      </a:lnTo>
                      <a:lnTo>
                        <a:pt x="20" y="11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2" y="17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2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5" name="Freeform 874"/>
                <p:cNvSpPr>
                  <a:spLocks/>
                </p:cNvSpPr>
                <p:nvPr/>
              </p:nvSpPr>
              <p:spPr bwMode="auto">
                <a:xfrm>
                  <a:off x="4644" y="1302"/>
                  <a:ext cx="41" cy="25"/>
                </a:xfrm>
                <a:custGeom>
                  <a:avLst/>
                  <a:gdLst>
                    <a:gd name="T0" fmla="*/ 29 w 41"/>
                    <a:gd name="T1" fmla="*/ 23 h 25"/>
                    <a:gd name="T2" fmla="*/ 29 w 41"/>
                    <a:gd name="T3" fmla="*/ 17 h 25"/>
                    <a:gd name="T4" fmla="*/ 29 w 41"/>
                    <a:gd name="T5" fmla="*/ 15 h 25"/>
                    <a:gd name="T6" fmla="*/ 32 w 41"/>
                    <a:gd name="T7" fmla="*/ 15 h 25"/>
                    <a:gd name="T8" fmla="*/ 32 w 41"/>
                    <a:gd name="T9" fmla="*/ 12 h 25"/>
                    <a:gd name="T10" fmla="*/ 32 w 41"/>
                    <a:gd name="T11" fmla="*/ 10 h 25"/>
                    <a:gd name="T12" fmla="*/ 32 w 41"/>
                    <a:gd name="T13" fmla="*/ 10 h 25"/>
                    <a:gd name="T14" fmla="*/ 32 w 41"/>
                    <a:gd name="T15" fmla="*/ 8 h 25"/>
                    <a:gd name="T16" fmla="*/ 30 w 41"/>
                    <a:gd name="T17" fmla="*/ 8 h 25"/>
                    <a:gd name="T18" fmla="*/ 29 w 41"/>
                    <a:gd name="T19" fmla="*/ 8 h 25"/>
                    <a:gd name="T20" fmla="*/ 29 w 41"/>
                    <a:gd name="T21" fmla="*/ 8 h 25"/>
                    <a:gd name="T22" fmla="*/ 27 w 41"/>
                    <a:gd name="T23" fmla="*/ 8 h 25"/>
                    <a:gd name="T24" fmla="*/ 27 w 41"/>
                    <a:gd name="T25" fmla="*/ 10 h 25"/>
                    <a:gd name="T26" fmla="*/ 25 w 41"/>
                    <a:gd name="T27" fmla="*/ 12 h 25"/>
                    <a:gd name="T28" fmla="*/ 23 w 41"/>
                    <a:gd name="T29" fmla="*/ 17 h 25"/>
                    <a:gd name="T30" fmla="*/ 23 w 41"/>
                    <a:gd name="T31" fmla="*/ 19 h 25"/>
                    <a:gd name="T32" fmla="*/ 21 w 41"/>
                    <a:gd name="T33" fmla="*/ 21 h 25"/>
                    <a:gd name="T34" fmla="*/ 18 w 41"/>
                    <a:gd name="T35" fmla="*/ 23 h 25"/>
                    <a:gd name="T36" fmla="*/ 11 w 41"/>
                    <a:gd name="T37" fmla="*/ 23 h 25"/>
                    <a:gd name="T38" fmla="*/ 7 w 41"/>
                    <a:gd name="T39" fmla="*/ 23 h 25"/>
                    <a:gd name="T40" fmla="*/ 4 w 41"/>
                    <a:gd name="T41" fmla="*/ 21 h 25"/>
                    <a:gd name="T42" fmla="*/ 4 w 41"/>
                    <a:gd name="T43" fmla="*/ 21 h 25"/>
                    <a:gd name="T44" fmla="*/ 2 w 41"/>
                    <a:gd name="T45" fmla="*/ 17 h 25"/>
                    <a:gd name="T46" fmla="*/ 0 w 41"/>
                    <a:gd name="T47" fmla="*/ 15 h 25"/>
                    <a:gd name="T48" fmla="*/ 0 w 41"/>
                    <a:gd name="T49" fmla="*/ 10 h 25"/>
                    <a:gd name="T50" fmla="*/ 2 w 41"/>
                    <a:gd name="T51" fmla="*/ 6 h 25"/>
                    <a:gd name="T52" fmla="*/ 2 w 41"/>
                    <a:gd name="T53" fmla="*/ 4 h 25"/>
                    <a:gd name="T54" fmla="*/ 4 w 41"/>
                    <a:gd name="T55" fmla="*/ 4 h 25"/>
                    <a:gd name="T56" fmla="*/ 7 w 41"/>
                    <a:gd name="T57" fmla="*/ 2 h 25"/>
                    <a:gd name="T58" fmla="*/ 9 w 41"/>
                    <a:gd name="T59" fmla="*/ 0 h 25"/>
                    <a:gd name="T60" fmla="*/ 11 w 41"/>
                    <a:gd name="T61" fmla="*/ 2 h 25"/>
                    <a:gd name="T62" fmla="*/ 12 w 41"/>
                    <a:gd name="T63" fmla="*/ 6 h 25"/>
                    <a:gd name="T64" fmla="*/ 11 w 41"/>
                    <a:gd name="T65" fmla="*/ 8 h 25"/>
                    <a:gd name="T66" fmla="*/ 11 w 41"/>
                    <a:gd name="T67" fmla="*/ 8 h 25"/>
                    <a:gd name="T68" fmla="*/ 9 w 41"/>
                    <a:gd name="T69" fmla="*/ 10 h 25"/>
                    <a:gd name="T70" fmla="*/ 9 w 41"/>
                    <a:gd name="T71" fmla="*/ 12 h 25"/>
                    <a:gd name="T72" fmla="*/ 9 w 41"/>
                    <a:gd name="T73" fmla="*/ 15 h 25"/>
                    <a:gd name="T74" fmla="*/ 9 w 41"/>
                    <a:gd name="T75" fmla="*/ 15 h 25"/>
                    <a:gd name="T76" fmla="*/ 11 w 41"/>
                    <a:gd name="T77" fmla="*/ 15 h 25"/>
                    <a:gd name="T78" fmla="*/ 12 w 41"/>
                    <a:gd name="T79" fmla="*/ 15 h 25"/>
                    <a:gd name="T80" fmla="*/ 12 w 41"/>
                    <a:gd name="T81" fmla="*/ 15 h 25"/>
                    <a:gd name="T82" fmla="*/ 14 w 41"/>
                    <a:gd name="T83" fmla="*/ 15 h 25"/>
                    <a:gd name="T84" fmla="*/ 14 w 41"/>
                    <a:gd name="T85" fmla="*/ 10 h 25"/>
                    <a:gd name="T86" fmla="*/ 16 w 41"/>
                    <a:gd name="T87" fmla="*/ 8 h 25"/>
                    <a:gd name="T88" fmla="*/ 18 w 41"/>
                    <a:gd name="T89" fmla="*/ 4 h 25"/>
                    <a:gd name="T90" fmla="*/ 20 w 41"/>
                    <a:gd name="T91" fmla="*/ 2 h 25"/>
                    <a:gd name="T92" fmla="*/ 21 w 41"/>
                    <a:gd name="T93" fmla="*/ 0 h 25"/>
                    <a:gd name="T94" fmla="*/ 29 w 41"/>
                    <a:gd name="T95" fmla="*/ 0 h 25"/>
                    <a:gd name="T96" fmla="*/ 34 w 41"/>
                    <a:gd name="T97" fmla="*/ 0 h 25"/>
                    <a:gd name="T98" fmla="*/ 37 w 41"/>
                    <a:gd name="T99" fmla="*/ 2 h 25"/>
                    <a:gd name="T100" fmla="*/ 39 w 41"/>
                    <a:gd name="T101" fmla="*/ 4 h 25"/>
                    <a:gd name="T102" fmla="*/ 41 w 41"/>
                    <a:gd name="T103" fmla="*/ 8 h 25"/>
                    <a:gd name="T104" fmla="*/ 41 w 41"/>
                    <a:gd name="T105" fmla="*/ 12 h 25"/>
                    <a:gd name="T106" fmla="*/ 39 w 41"/>
                    <a:gd name="T107" fmla="*/ 17 h 25"/>
                    <a:gd name="T108" fmla="*/ 36 w 41"/>
                    <a:gd name="T109" fmla="*/ 23 h 25"/>
                    <a:gd name="T110" fmla="*/ 32 w 41"/>
                    <a:gd name="T111" fmla="*/ 25 h 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"/>
                    <a:gd name="T169" fmla="*/ 0 h 25"/>
                    <a:gd name="T170" fmla="*/ 41 w 41"/>
                    <a:gd name="T171" fmla="*/ 25 h 2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" h="25">
                      <a:moveTo>
                        <a:pt x="29" y="25"/>
                      </a:move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30" y="15"/>
                      </a:lnTo>
                      <a:lnTo>
                        <a:pt x="32" y="15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20" y="21"/>
                      </a:lnTo>
                      <a:lnTo>
                        <a:pt x="18" y="23"/>
                      </a:lnTo>
                      <a:lnTo>
                        <a:pt x="12" y="23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5" y="23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5"/>
                      </a:lnTo>
                      <a:lnTo>
                        <a:pt x="39" y="17"/>
                      </a:lnTo>
                      <a:lnTo>
                        <a:pt x="37" y="21"/>
                      </a:lnTo>
                      <a:lnTo>
                        <a:pt x="36" y="23"/>
                      </a:lnTo>
                      <a:lnTo>
                        <a:pt x="34" y="23"/>
                      </a:lnTo>
                      <a:lnTo>
                        <a:pt x="32" y="25"/>
                      </a:lnTo>
                      <a:lnTo>
                        <a:pt x="2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6" name="Freeform 875"/>
                <p:cNvSpPr>
                  <a:spLocks noEditPoints="1"/>
                </p:cNvSpPr>
                <p:nvPr/>
              </p:nvSpPr>
              <p:spPr bwMode="auto">
                <a:xfrm>
                  <a:off x="4644" y="1251"/>
                  <a:ext cx="41" cy="27"/>
                </a:xfrm>
                <a:custGeom>
                  <a:avLst/>
                  <a:gdLst>
                    <a:gd name="T0" fmla="*/ 12 w 41"/>
                    <a:gd name="T1" fmla="*/ 23 h 27"/>
                    <a:gd name="T2" fmla="*/ 11 w 41"/>
                    <a:gd name="T3" fmla="*/ 25 h 27"/>
                    <a:gd name="T4" fmla="*/ 7 w 41"/>
                    <a:gd name="T5" fmla="*/ 25 h 27"/>
                    <a:gd name="T6" fmla="*/ 4 w 41"/>
                    <a:gd name="T7" fmla="*/ 23 h 27"/>
                    <a:gd name="T8" fmla="*/ 2 w 41"/>
                    <a:gd name="T9" fmla="*/ 20 h 27"/>
                    <a:gd name="T10" fmla="*/ 0 w 41"/>
                    <a:gd name="T11" fmla="*/ 16 h 27"/>
                    <a:gd name="T12" fmla="*/ 0 w 41"/>
                    <a:gd name="T13" fmla="*/ 14 h 27"/>
                    <a:gd name="T14" fmla="*/ 2 w 41"/>
                    <a:gd name="T15" fmla="*/ 8 h 27"/>
                    <a:gd name="T16" fmla="*/ 4 w 41"/>
                    <a:gd name="T17" fmla="*/ 6 h 27"/>
                    <a:gd name="T18" fmla="*/ 5 w 41"/>
                    <a:gd name="T19" fmla="*/ 2 h 27"/>
                    <a:gd name="T20" fmla="*/ 11 w 41"/>
                    <a:gd name="T21" fmla="*/ 0 h 27"/>
                    <a:gd name="T22" fmla="*/ 18 w 41"/>
                    <a:gd name="T23" fmla="*/ 0 h 27"/>
                    <a:gd name="T24" fmla="*/ 32 w 41"/>
                    <a:gd name="T25" fmla="*/ 0 h 27"/>
                    <a:gd name="T26" fmla="*/ 34 w 41"/>
                    <a:gd name="T27" fmla="*/ 0 h 27"/>
                    <a:gd name="T28" fmla="*/ 37 w 41"/>
                    <a:gd name="T29" fmla="*/ 0 h 27"/>
                    <a:gd name="T30" fmla="*/ 39 w 41"/>
                    <a:gd name="T31" fmla="*/ 2 h 27"/>
                    <a:gd name="T32" fmla="*/ 39 w 41"/>
                    <a:gd name="T33" fmla="*/ 8 h 27"/>
                    <a:gd name="T34" fmla="*/ 37 w 41"/>
                    <a:gd name="T35" fmla="*/ 8 h 27"/>
                    <a:gd name="T36" fmla="*/ 37 w 41"/>
                    <a:gd name="T37" fmla="*/ 8 h 27"/>
                    <a:gd name="T38" fmla="*/ 37 w 41"/>
                    <a:gd name="T39" fmla="*/ 10 h 27"/>
                    <a:gd name="T40" fmla="*/ 39 w 41"/>
                    <a:gd name="T41" fmla="*/ 12 h 27"/>
                    <a:gd name="T42" fmla="*/ 41 w 41"/>
                    <a:gd name="T43" fmla="*/ 16 h 27"/>
                    <a:gd name="T44" fmla="*/ 39 w 41"/>
                    <a:gd name="T45" fmla="*/ 23 h 27"/>
                    <a:gd name="T46" fmla="*/ 34 w 41"/>
                    <a:gd name="T47" fmla="*/ 27 h 27"/>
                    <a:gd name="T48" fmla="*/ 29 w 41"/>
                    <a:gd name="T49" fmla="*/ 27 h 27"/>
                    <a:gd name="T50" fmla="*/ 23 w 41"/>
                    <a:gd name="T51" fmla="*/ 25 h 27"/>
                    <a:gd name="T52" fmla="*/ 20 w 41"/>
                    <a:gd name="T53" fmla="*/ 20 h 27"/>
                    <a:gd name="T54" fmla="*/ 18 w 41"/>
                    <a:gd name="T55" fmla="*/ 16 h 27"/>
                    <a:gd name="T56" fmla="*/ 16 w 41"/>
                    <a:gd name="T57" fmla="*/ 12 h 27"/>
                    <a:gd name="T58" fmla="*/ 14 w 41"/>
                    <a:gd name="T59" fmla="*/ 10 h 27"/>
                    <a:gd name="T60" fmla="*/ 11 w 41"/>
                    <a:gd name="T61" fmla="*/ 10 h 27"/>
                    <a:gd name="T62" fmla="*/ 9 w 41"/>
                    <a:gd name="T63" fmla="*/ 12 h 27"/>
                    <a:gd name="T64" fmla="*/ 9 w 41"/>
                    <a:gd name="T65" fmla="*/ 14 h 27"/>
                    <a:gd name="T66" fmla="*/ 11 w 41"/>
                    <a:gd name="T67" fmla="*/ 16 h 27"/>
                    <a:gd name="T68" fmla="*/ 14 w 41"/>
                    <a:gd name="T69" fmla="*/ 16 h 27"/>
                    <a:gd name="T70" fmla="*/ 23 w 41"/>
                    <a:gd name="T71" fmla="*/ 12 h 27"/>
                    <a:gd name="T72" fmla="*/ 25 w 41"/>
                    <a:gd name="T73" fmla="*/ 14 h 27"/>
                    <a:gd name="T74" fmla="*/ 25 w 41"/>
                    <a:gd name="T75" fmla="*/ 16 h 27"/>
                    <a:gd name="T76" fmla="*/ 27 w 41"/>
                    <a:gd name="T77" fmla="*/ 18 h 27"/>
                    <a:gd name="T78" fmla="*/ 30 w 41"/>
                    <a:gd name="T79" fmla="*/ 18 h 27"/>
                    <a:gd name="T80" fmla="*/ 32 w 41"/>
                    <a:gd name="T81" fmla="*/ 16 h 27"/>
                    <a:gd name="T82" fmla="*/ 32 w 41"/>
                    <a:gd name="T83" fmla="*/ 14 h 27"/>
                    <a:gd name="T84" fmla="*/ 30 w 41"/>
                    <a:gd name="T85" fmla="*/ 12 h 27"/>
                    <a:gd name="T86" fmla="*/ 30 w 41"/>
                    <a:gd name="T87" fmla="*/ 10 h 27"/>
                    <a:gd name="T88" fmla="*/ 23 w 41"/>
                    <a:gd name="T89" fmla="*/ 10 h 27"/>
                    <a:gd name="T90" fmla="*/ 21 w 41"/>
                    <a:gd name="T91" fmla="*/ 10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"/>
                    <a:gd name="T139" fmla="*/ 0 h 27"/>
                    <a:gd name="T140" fmla="*/ 41 w 41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" h="27">
                      <a:moveTo>
                        <a:pt x="14" y="16"/>
                      </a:moveTo>
                      <a:lnTo>
                        <a:pt x="12" y="18"/>
                      </a:lnTo>
                      <a:lnTo>
                        <a:pt x="12" y="23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39" y="23"/>
                      </a:lnTo>
                      <a:lnTo>
                        <a:pt x="37" y="25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2" y="27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5"/>
                      </a:lnTo>
                      <a:lnTo>
                        <a:pt x="21" y="25"/>
                      </a:lnTo>
                      <a:lnTo>
                        <a:pt x="21" y="23"/>
                      </a:lnTo>
                      <a:lnTo>
                        <a:pt x="20" y="20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close/>
                      <a:moveTo>
                        <a:pt x="21" y="10"/>
                      </a:move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7" name="Freeform 876"/>
                <p:cNvSpPr>
                  <a:spLocks/>
                </p:cNvSpPr>
                <p:nvPr/>
              </p:nvSpPr>
              <p:spPr bwMode="auto">
                <a:xfrm>
                  <a:off x="4644" y="1200"/>
                  <a:ext cx="39" cy="24"/>
                </a:xfrm>
                <a:custGeom>
                  <a:avLst/>
                  <a:gdLst>
                    <a:gd name="T0" fmla="*/ 2 w 39"/>
                    <a:gd name="T1" fmla="*/ 24 h 24"/>
                    <a:gd name="T2" fmla="*/ 2 w 39"/>
                    <a:gd name="T3" fmla="*/ 22 h 24"/>
                    <a:gd name="T4" fmla="*/ 2 w 39"/>
                    <a:gd name="T5" fmla="*/ 20 h 24"/>
                    <a:gd name="T6" fmla="*/ 2 w 39"/>
                    <a:gd name="T7" fmla="*/ 16 h 24"/>
                    <a:gd name="T8" fmla="*/ 7 w 39"/>
                    <a:gd name="T9" fmla="*/ 16 h 24"/>
                    <a:gd name="T10" fmla="*/ 5 w 39"/>
                    <a:gd name="T11" fmla="*/ 14 h 24"/>
                    <a:gd name="T12" fmla="*/ 4 w 39"/>
                    <a:gd name="T13" fmla="*/ 12 h 24"/>
                    <a:gd name="T14" fmla="*/ 2 w 39"/>
                    <a:gd name="T15" fmla="*/ 12 h 24"/>
                    <a:gd name="T16" fmla="*/ 2 w 39"/>
                    <a:gd name="T17" fmla="*/ 10 h 24"/>
                    <a:gd name="T18" fmla="*/ 2 w 39"/>
                    <a:gd name="T19" fmla="*/ 10 h 24"/>
                    <a:gd name="T20" fmla="*/ 0 w 39"/>
                    <a:gd name="T21" fmla="*/ 8 h 24"/>
                    <a:gd name="T22" fmla="*/ 0 w 39"/>
                    <a:gd name="T23" fmla="*/ 6 h 24"/>
                    <a:gd name="T24" fmla="*/ 0 w 39"/>
                    <a:gd name="T25" fmla="*/ 4 h 24"/>
                    <a:gd name="T26" fmla="*/ 2 w 39"/>
                    <a:gd name="T27" fmla="*/ 4 h 24"/>
                    <a:gd name="T28" fmla="*/ 2 w 39"/>
                    <a:gd name="T29" fmla="*/ 2 h 24"/>
                    <a:gd name="T30" fmla="*/ 4 w 39"/>
                    <a:gd name="T31" fmla="*/ 2 h 24"/>
                    <a:gd name="T32" fmla="*/ 7 w 39"/>
                    <a:gd name="T33" fmla="*/ 0 h 24"/>
                    <a:gd name="T34" fmla="*/ 9 w 39"/>
                    <a:gd name="T35" fmla="*/ 0 h 24"/>
                    <a:gd name="T36" fmla="*/ 12 w 39"/>
                    <a:gd name="T37" fmla="*/ 0 h 24"/>
                    <a:gd name="T38" fmla="*/ 16 w 39"/>
                    <a:gd name="T39" fmla="*/ 0 h 24"/>
                    <a:gd name="T40" fmla="*/ 21 w 39"/>
                    <a:gd name="T41" fmla="*/ 0 h 24"/>
                    <a:gd name="T42" fmla="*/ 29 w 39"/>
                    <a:gd name="T43" fmla="*/ 0 h 24"/>
                    <a:gd name="T44" fmla="*/ 34 w 39"/>
                    <a:gd name="T45" fmla="*/ 0 h 24"/>
                    <a:gd name="T46" fmla="*/ 39 w 39"/>
                    <a:gd name="T47" fmla="*/ 0 h 24"/>
                    <a:gd name="T48" fmla="*/ 39 w 39"/>
                    <a:gd name="T49" fmla="*/ 2 h 24"/>
                    <a:gd name="T50" fmla="*/ 39 w 39"/>
                    <a:gd name="T51" fmla="*/ 4 h 24"/>
                    <a:gd name="T52" fmla="*/ 39 w 39"/>
                    <a:gd name="T53" fmla="*/ 6 h 24"/>
                    <a:gd name="T54" fmla="*/ 39 w 39"/>
                    <a:gd name="T55" fmla="*/ 8 h 24"/>
                    <a:gd name="T56" fmla="*/ 18 w 39"/>
                    <a:gd name="T57" fmla="*/ 8 h 24"/>
                    <a:gd name="T58" fmla="*/ 16 w 39"/>
                    <a:gd name="T59" fmla="*/ 8 h 24"/>
                    <a:gd name="T60" fmla="*/ 14 w 39"/>
                    <a:gd name="T61" fmla="*/ 8 h 24"/>
                    <a:gd name="T62" fmla="*/ 14 w 39"/>
                    <a:gd name="T63" fmla="*/ 8 h 24"/>
                    <a:gd name="T64" fmla="*/ 12 w 39"/>
                    <a:gd name="T65" fmla="*/ 10 h 24"/>
                    <a:gd name="T66" fmla="*/ 12 w 39"/>
                    <a:gd name="T67" fmla="*/ 10 h 24"/>
                    <a:gd name="T68" fmla="*/ 12 w 39"/>
                    <a:gd name="T69" fmla="*/ 10 h 24"/>
                    <a:gd name="T70" fmla="*/ 12 w 39"/>
                    <a:gd name="T71" fmla="*/ 12 h 24"/>
                    <a:gd name="T72" fmla="*/ 12 w 39"/>
                    <a:gd name="T73" fmla="*/ 12 h 24"/>
                    <a:gd name="T74" fmla="*/ 12 w 39"/>
                    <a:gd name="T75" fmla="*/ 12 h 24"/>
                    <a:gd name="T76" fmla="*/ 14 w 39"/>
                    <a:gd name="T77" fmla="*/ 14 h 24"/>
                    <a:gd name="T78" fmla="*/ 18 w 39"/>
                    <a:gd name="T79" fmla="*/ 14 h 24"/>
                    <a:gd name="T80" fmla="*/ 20 w 39"/>
                    <a:gd name="T81" fmla="*/ 14 h 24"/>
                    <a:gd name="T82" fmla="*/ 21 w 39"/>
                    <a:gd name="T83" fmla="*/ 14 h 24"/>
                    <a:gd name="T84" fmla="*/ 25 w 39"/>
                    <a:gd name="T85" fmla="*/ 14 h 24"/>
                    <a:gd name="T86" fmla="*/ 30 w 39"/>
                    <a:gd name="T87" fmla="*/ 14 h 24"/>
                    <a:gd name="T88" fmla="*/ 36 w 39"/>
                    <a:gd name="T89" fmla="*/ 14 h 24"/>
                    <a:gd name="T90" fmla="*/ 39 w 39"/>
                    <a:gd name="T91" fmla="*/ 14 h 24"/>
                    <a:gd name="T92" fmla="*/ 39 w 39"/>
                    <a:gd name="T93" fmla="*/ 16 h 24"/>
                    <a:gd name="T94" fmla="*/ 39 w 39"/>
                    <a:gd name="T95" fmla="*/ 20 h 24"/>
                    <a:gd name="T96" fmla="*/ 39 w 39"/>
                    <a:gd name="T97" fmla="*/ 22 h 24"/>
                    <a:gd name="T98" fmla="*/ 39 w 39"/>
                    <a:gd name="T99" fmla="*/ 24 h 24"/>
                    <a:gd name="T100" fmla="*/ 2 w 39"/>
                    <a:gd name="T101" fmla="*/ 24 h 2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9"/>
                    <a:gd name="T154" fmla="*/ 0 h 24"/>
                    <a:gd name="T155" fmla="*/ 39 w 39"/>
                    <a:gd name="T156" fmla="*/ 24 h 2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9" h="24">
                      <a:moveTo>
                        <a:pt x="2" y="24"/>
                      </a:move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5" y="14"/>
                      </a:lnTo>
                      <a:lnTo>
                        <a:pt x="30" y="14"/>
                      </a:lnTo>
                      <a:lnTo>
                        <a:pt x="36" y="14"/>
                      </a:lnTo>
                      <a:lnTo>
                        <a:pt x="39" y="14"/>
                      </a:lnTo>
                      <a:lnTo>
                        <a:pt x="39" y="16"/>
                      </a:lnTo>
                      <a:lnTo>
                        <a:pt x="39" y="20"/>
                      </a:lnTo>
                      <a:lnTo>
                        <a:pt x="39" y="22"/>
                      </a:lnTo>
                      <a:lnTo>
                        <a:pt x="39" y="24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8" name="Freeform 877"/>
                <p:cNvSpPr>
                  <a:spLocks noEditPoints="1"/>
                </p:cNvSpPr>
                <p:nvPr/>
              </p:nvSpPr>
              <p:spPr bwMode="auto">
                <a:xfrm>
                  <a:off x="4644" y="1145"/>
                  <a:ext cx="41" cy="26"/>
                </a:xfrm>
                <a:custGeom>
                  <a:avLst/>
                  <a:gdLst>
                    <a:gd name="T0" fmla="*/ 25 w 41"/>
                    <a:gd name="T1" fmla="*/ 18 h 26"/>
                    <a:gd name="T2" fmla="*/ 29 w 41"/>
                    <a:gd name="T3" fmla="*/ 18 h 26"/>
                    <a:gd name="T4" fmla="*/ 30 w 41"/>
                    <a:gd name="T5" fmla="*/ 16 h 26"/>
                    <a:gd name="T6" fmla="*/ 32 w 41"/>
                    <a:gd name="T7" fmla="*/ 14 h 26"/>
                    <a:gd name="T8" fmla="*/ 32 w 41"/>
                    <a:gd name="T9" fmla="*/ 12 h 26"/>
                    <a:gd name="T10" fmla="*/ 32 w 41"/>
                    <a:gd name="T11" fmla="*/ 12 h 26"/>
                    <a:gd name="T12" fmla="*/ 30 w 41"/>
                    <a:gd name="T13" fmla="*/ 10 h 26"/>
                    <a:gd name="T14" fmla="*/ 30 w 41"/>
                    <a:gd name="T15" fmla="*/ 10 h 26"/>
                    <a:gd name="T16" fmla="*/ 29 w 41"/>
                    <a:gd name="T17" fmla="*/ 8 h 26"/>
                    <a:gd name="T18" fmla="*/ 29 w 41"/>
                    <a:gd name="T19" fmla="*/ 2 h 26"/>
                    <a:gd name="T20" fmla="*/ 32 w 41"/>
                    <a:gd name="T21" fmla="*/ 2 h 26"/>
                    <a:gd name="T22" fmla="*/ 37 w 41"/>
                    <a:gd name="T23" fmla="*/ 6 h 26"/>
                    <a:gd name="T24" fmla="*/ 41 w 41"/>
                    <a:gd name="T25" fmla="*/ 12 h 26"/>
                    <a:gd name="T26" fmla="*/ 41 w 41"/>
                    <a:gd name="T27" fmla="*/ 16 h 26"/>
                    <a:gd name="T28" fmla="*/ 39 w 41"/>
                    <a:gd name="T29" fmla="*/ 20 h 26"/>
                    <a:gd name="T30" fmla="*/ 37 w 41"/>
                    <a:gd name="T31" fmla="*/ 22 h 26"/>
                    <a:gd name="T32" fmla="*/ 34 w 41"/>
                    <a:gd name="T33" fmla="*/ 24 h 26"/>
                    <a:gd name="T34" fmla="*/ 21 w 41"/>
                    <a:gd name="T35" fmla="*/ 26 h 26"/>
                    <a:gd name="T36" fmla="*/ 12 w 41"/>
                    <a:gd name="T37" fmla="*/ 26 h 26"/>
                    <a:gd name="T38" fmla="*/ 5 w 41"/>
                    <a:gd name="T39" fmla="*/ 24 h 26"/>
                    <a:gd name="T40" fmla="*/ 2 w 41"/>
                    <a:gd name="T41" fmla="*/ 20 h 26"/>
                    <a:gd name="T42" fmla="*/ 0 w 41"/>
                    <a:gd name="T43" fmla="*/ 14 h 26"/>
                    <a:gd name="T44" fmla="*/ 2 w 41"/>
                    <a:gd name="T45" fmla="*/ 10 h 26"/>
                    <a:gd name="T46" fmla="*/ 7 w 41"/>
                    <a:gd name="T47" fmla="*/ 4 h 26"/>
                    <a:gd name="T48" fmla="*/ 11 w 41"/>
                    <a:gd name="T49" fmla="*/ 2 h 26"/>
                    <a:gd name="T50" fmla="*/ 16 w 41"/>
                    <a:gd name="T51" fmla="*/ 0 h 26"/>
                    <a:gd name="T52" fmla="*/ 23 w 41"/>
                    <a:gd name="T53" fmla="*/ 0 h 26"/>
                    <a:gd name="T54" fmla="*/ 23 w 41"/>
                    <a:gd name="T55" fmla="*/ 0 h 26"/>
                    <a:gd name="T56" fmla="*/ 25 w 41"/>
                    <a:gd name="T57" fmla="*/ 0 h 26"/>
                    <a:gd name="T58" fmla="*/ 16 w 41"/>
                    <a:gd name="T59" fmla="*/ 10 h 26"/>
                    <a:gd name="T60" fmla="*/ 11 w 41"/>
                    <a:gd name="T61" fmla="*/ 10 h 26"/>
                    <a:gd name="T62" fmla="*/ 11 w 41"/>
                    <a:gd name="T63" fmla="*/ 12 h 26"/>
                    <a:gd name="T64" fmla="*/ 9 w 41"/>
                    <a:gd name="T65" fmla="*/ 14 h 26"/>
                    <a:gd name="T66" fmla="*/ 11 w 41"/>
                    <a:gd name="T67" fmla="*/ 16 h 26"/>
                    <a:gd name="T68" fmla="*/ 12 w 41"/>
                    <a:gd name="T69" fmla="*/ 18 h 26"/>
                    <a:gd name="T70" fmla="*/ 14 w 41"/>
                    <a:gd name="T71" fmla="*/ 18 h 26"/>
                    <a:gd name="T72" fmla="*/ 18 w 41"/>
                    <a:gd name="T73" fmla="*/ 18 h 26"/>
                    <a:gd name="T74" fmla="*/ 18 w 41"/>
                    <a:gd name="T75" fmla="*/ 14 h 26"/>
                    <a:gd name="T76" fmla="*/ 18 w 41"/>
                    <a:gd name="T77" fmla="*/ 10 h 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26"/>
                    <a:gd name="T119" fmla="*/ 41 w 41"/>
                    <a:gd name="T120" fmla="*/ 26 h 2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26">
                      <a:moveTo>
                        <a:pt x="25" y="0"/>
                      </a:move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30" y="16"/>
                      </a:lnTo>
                      <a:lnTo>
                        <a:pt x="32" y="14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29" y="2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7" y="6"/>
                      </a:lnTo>
                      <a:lnTo>
                        <a:pt x="39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8"/>
                      </a:lnTo>
                      <a:lnTo>
                        <a:pt x="39" y="20"/>
                      </a:lnTo>
                      <a:lnTo>
                        <a:pt x="37" y="20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21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9" y="26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close/>
                      <a:moveTo>
                        <a:pt x="18" y="10"/>
                      </a:move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9" name="Freeform 878"/>
                <p:cNvSpPr>
                  <a:spLocks/>
                </p:cNvSpPr>
                <p:nvPr/>
              </p:nvSpPr>
              <p:spPr bwMode="auto">
                <a:xfrm>
                  <a:off x="4456" y="1873"/>
                  <a:ext cx="52" cy="37"/>
                </a:xfrm>
                <a:custGeom>
                  <a:avLst/>
                  <a:gdLst>
                    <a:gd name="T0" fmla="*/ 0 w 52"/>
                    <a:gd name="T1" fmla="*/ 37 h 37"/>
                    <a:gd name="T2" fmla="*/ 0 w 52"/>
                    <a:gd name="T3" fmla="*/ 0 h 37"/>
                    <a:gd name="T4" fmla="*/ 4 w 52"/>
                    <a:gd name="T5" fmla="*/ 0 h 37"/>
                    <a:gd name="T6" fmla="*/ 8 w 52"/>
                    <a:gd name="T7" fmla="*/ 0 h 37"/>
                    <a:gd name="T8" fmla="*/ 9 w 52"/>
                    <a:gd name="T9" fmla="*/ 0 h 37"/>
                    <a:gd name="T10" fmla="*/ 13 w 52"/>
                    <a:gd name="T11" fmla="*/ 0 h 37"/>
                    <a:gd name="T12" fmla="*/ 13 w 52"/>
                    <a:gd name="T13" fmla="*/ 13 h 37"/>
                    <a:gd name="T14" fmla="*/ 22 w 52"/>
                    <a:gd name="T15" fmla="*/ 13 h 37"/>
                    <a:gd name="T16" fmla="*/ 33 w 52"/>
                    <a:gd name="T17" fmla="*/ 13 h 37"/>
                    <a:gd name="T18" fmla="*/ 43 w 52"/>
                    <a:gd name="T19" fmla="*/ 13 h 37"/>
                    <a:gd name="T20" fmla="*/ 52 w 52"/>
                    <a:gd name="T21" fmla="*/ 13 h 37"/>
                    <a:gd name="T22" fmla="*/ 52 w 52"/>
                    <a:gd name="T23" fmla="*/ 25 h 37"/>
                    <a:gd name="T24" fmla="*/ 43 w 52"/>
                    <a:gd name="T25" fmla="*/ 25 h 37"/>
                    <a:gd name="T26" fmla="*/ 33 w 52"/>
                    <a:gd name="T27" fmla="*/ 25 h 37"/>
                    <a:gd name="T28" fmla="*/ 22 w 52"/>
                    <a:gd name="T29" fmla="*/ 25 h 37"/>
                    <a:gd name="T30" fmla="*/ 13 w 52"/>
                    <a:gd name="T31" fmla="*/ 25 h 37"/>
                    <a:gd name="T32" fmla="*/ 13 w 52"/>
                    <a:gd name="T33" fmla="*/ 37 h 37"/>
                    <a:gd name="T34" fmla="*/ 9 w 52"/>
                    <a:gd name="T35" fmla="*/ 37 h 37"/>
                    <a:gd name="T36" fmla="*/ 8 w 52"/>
                    <a:gd name="T37" fmla="*/ 37 h 37"/>
                    <a:gd name="T38" fmla="*/ 4 w 52"/>
                    <a:gd name="T39" fmla="*/ 37 h 37"/>
                    <a:gd name="T40" fmla="*/ 0 w 52"/>
                    <a:gd name="T41" fmla="*/ 37 h 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2"/>
                    <a:gd name="T64" fmla="*/ 0 h 37"/>
                    <a:gd name="T65" fmla="*/ 52 w 52"/>
                    <a:gd name="T66" fmla="*/ 37 h 3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2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13"/>
                      </a:lnTo>
                      <a:lnTo>
                        <a:pt x="22" y="13"/>
                      </a:lnTo>
                      <a:lnTo>
                        <a:pt x="33" y="13"/>
                      </a:lnTo>
                      <a:lnTo>
                        <a:pt x="43" y="13"/>
                      </a:lnTo>
                      <a:lnTo>
                        <a:pt x="52" y="13"/>
                      </a:lnTo>
                      <a:lnTo>
                        <a:pt x="52" y="25"/>
                      </a:lnTo>
                      <a:lnTo>
                        <a:pt x="43" y="25"/>
                      </a:lnTo>
                      <a:lnTo>
                        <a:pt x="33" y="25"/>
                      </a:lnTo>
                      <a:lnTo>
                        <a:pt x="22" y="25"/>
                      </a:lnTo>
                      <a:lnTo>
                        <a:pt x="13" y="25"/>
                      </a:lnTo>
                      <a:lnTo>
                        <a:pt x="13" y="37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4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0" name="Freeform 879"/>
                <p:cNvSpPr>
                  <a:spLocks/>
                </p:cNvSpPr>
                <p:nvPr/>
              </p:nvSpPr>
              <p:spPr bwMode="auto">
                <a:xfrm>
                  <a:off x="4469" y="1820"/>
                  <a:ext cx="39" cy="23"/>
                </a:xfrm>
                <a:custGeom>
                  <a:avLst/>
                  <a:gdLst>
                    <a:gd name="T0" fmla="*/ 2 w 39"/>
                    <a:gd name="T1" fmla="*/ 23 h 23"/>
                    <a:gd name="T2" fmla="*/ 2 w 39"/>
                    <a:gd name="T3" fmla="*/ 21 h 23"/>
                    <a:gd name="T4" fmla="*/ 2 w 39"/>
                    <a:gd name="T5" fmla="*/ 19 h 23"/>
                    <a:gd name="T6" fmla="*/ 2 w 39"/>
                    <a:gd name="T7" fmla="*/ 15 h 23"/>
                    <a:gd name="T8" fmla="*/ 2 w 39"/>
                    <a:gd name="T9" fmla="*/ 12 h 23"/>
                    <a:gd name="T10" fmla="*/ 7 w 39"/>
                    <a:gd name="T11" fmla="*/ 12 h 23"/>
                    <a:gd name="T12" fmla="*/ 5 w 39"/>
                    <a:gd name="T13" fmla="*/ 10 h 23"/>
                    <a:gd name="T14" fmla="*/ 5 w 39"/>
                    <a:gd name="T15" fmla="*/ 10 h 23"/>
                    <a:gd name="T16" fmla="*/ 4 w 39"/>
                    <a:gd name="T17" fmla="*/ 10 h 23"/>
                    <a:gd name="T18" fmla="*/ 2 w 39"/>
                    <a:gd name="T19" fmla="*/ 8 h 23"/>
                    <a:gd name="T20" fmla="*/ 2 w 39"/>
                    <a:gd name="T21" fmla="*/ 8 h 23"/>
                    <a:gd name="T22" fmla="*/ 2 w 39"/>
                    <a:gd name="T23" fmla="*/ 6 h 23"/>
                    <a:gd name="T24" fmla="*/ 0 w 39"/>
                    <a:gd name="T25" fmla="*/ 6 h 23"/>
                    <a:gd name="T26" fmla="*/ 0 w 39"/>
                    <a:gd name="T27" fmla="*/ 4 h 23"/>
                    <a:gd name="T28" fmla="*/ 0 w 39"/>
                    <a:gd name="T29" fmla="*/ 4 h 23"/>
                    <a:gd name="T30" fmla="*/ 2 w 39"/>
                    <a:gd name="T31" fmla="*/ 2 h 23"/>
                    <a:gd name="T32" fmla="*/ 4 w 39"/>
                    <a:gd name="T33" fmla="*/ 0 h 23"/>
                    <a:gd name="T34" fmla="*/ 5 w 39"/>
                    <a:gd name="T35" fmla="*/ 0 h 23"/>
                    <a:gd name="T36" fmla="*/ 9 w 39"/>
                    <a:gd name="T37" fmla="*/ 2 h 23"/>
                    <a:gd name="T38" fmla="*/ 11 w 39"/>
                    <a:gd name="T39" fmla="*/ 2 h 23"/>
                    <a:gd name="T40" fmla="*/ 12 w 39"/>
                    <a:gd name="T41" fmla="*/ 4 h 23"/>
                    <a:gd name="T42" fmla="*/ 12 w 39"/>
                    <a:gd name="T43" fmla="*/ 4 h 23"/>
                    <a:gd name="T44" fmla="*/ 12 w 39"/>
                    <a:gd name="T45" fmla="*/ 6 h 23"/>
                    <a:gd name="T46" fmla="*/ 12 w 39"/>
                    <a:gd name="T47" fmla="*/ 6 h 23"/>
                    <a:gd name="T48" fmla="*/ 12 w 39"/>
                    <a:gd name="T49" fmla="*/ 6 h 23"/>
                    <a:gd name="T50" fmla="*/ 12 w 39"/>
                    <a:gd name="T51" fmla="*/ 8 h 23"/>
                    <a:gd name="T52" fmla="*/ 12 w 39"/>
                    <a:gd name="T53" fmla="*/ 8 h 23"/>
                    <a:gd name="T54" fmla="*/ 12 w 39"/>
                    <a:gd name="T55" fmla="*/ 8 h 23"/>
                    <a:gd name="T56" fmla="*/ 14 w 39"/>
                    <a:gd name="T57" fmla="*/ 10 h 23"/>
                    <a:gd name="T58" fmla="*/ 16 w 39"/>
                    <a:gd name="T59" fmla="*/ 10 h 23"/>
                    <a:gd name="T60" fmla="*/ 20 w 39"/>
                    <a:gd name="T61" fmla="*/ 10 h 23"/>
                    <a:gd name="T62" fmla="*/ 23 w 39"/>
                    <a:gd name="T63" fmla="*/ 10 h 23"/>
                    <a:gd name="T64" fmla="*/ 27 w 39"/>
                    <a:gd name="T65" fmla="*/ 10 h 23"/>
                    <a:gd name="T66" fmla="*/ 30 w 39"/>
                    <a:gd name="T67" fmla="*/ 10 h 23"/>
                    <a:gd name="T68" fmla="*/ 34 w 39"/>
                    <a:gd name="T69" fmla="*/ 10 h 23"/>
                    <a:gd name="T70" fmla="*/ 39 w 39"/>
                    <a:gd name="T71" fmla="*/ 10 h 23"/>
                    <a:gd name="T72" fmla="*/ 39 w 39"/>
                    <a:gd name="T73" fmla="*/ 23 h 23"/>
                    <a:gd name="T74" fmla="*/ 2 w 39"/>
                    <a:gd name="T75" fmla="*/ 23 h 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"/>
                    <a:gd name="T115" fmla="*/ 0 h 23"/>
                    <a:gd name="T116" fmla="*/ 39 w 39"/>
                    <a:gd name="T117" fmla="*/ 23 h 2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" h="23">
                      <a:moveTo>
                        <a:pt x="2" y="23"/>
                      </a:move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7" y="12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9" y="10"/>
                      </a:lnTo>
                      <a:lnTo>
                        <a:pt x="39" y="23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1" name="Freeform 880"/>
                <p:cNvSpPr>
                  <a:spLocks noEditPoints="1"/>
                </p:cNvSpPr>
                <p:nvPr/>
              </p:nvSpPr>
              <p:spPr bwMode="auto">
                <a:xfrm>
                  <a:off x="4456" y="1787"/>
                  <a:ext cx="52" cy="13"/>
                </a:xfrm>
                <a:custGeom>
                  <a:avLst/>
                  <a:gdLst>
                    <a:gd name="T0" fmla="*/ 0 w 52"/>
                    <a:gd name="T1" fmla="*/ 13 h 13"/>
                    <a:gd name="T2" fmla="*/ 0 w 52"/>
                    <a:gd name="T3" fmla="*/ 0 h 13"/>
                    <a:gd name="T4" fmla="*/ 6 w 52"/>
                    <a:gd name="T5" fmla="*/ 0 h 13"/>
                    <a:gd name="T6" fmla="*/ 8 w 52"/>
                    <a:gd name="T7" fmla="*/ 0 h 13"/>
                    <a:gd name="T8" fmla="*/ 9 w 52"/>
                    <a:gd name="T9" fmla="*/ 0 h 13"/>
                    <a:gd name="T10" fmla="*/ 9 w 52"/>
                    <a:gd name="T11" fmla="*/ 13 h 13"/>
                    <a:gd name="T12" fmla="*/ 8 w 52"/>
                    <a:gd name="T13" fmla="*/ 13 h 13"/>
                    <a:gd name="T14" fmla="*/ 6 w 52"/>
                    <a:gd name="T15" fmla="*/ 13 h 13"/>
                    <a:gd name="T16" fmla="*/ 0 w 52"/>
                    <a:gd name="T17" fmla="*/ 13 h 13"/>
                    <a:gd name="T18" fmla="*/ 0 w 52"/>
                    <a:gd name="T19" fmla="*/ 13 h 13"/>
                    <a:gd name="T20" fmla="*/ 15 w 52"/>
                    <a:gd name="T21" fmla="*/ 13 h 13"/>
                    <a:gd name="T22" fmla="*/ 15 w 52"/>
                    <a:gd name="T23" fmla="*/ 0 h 13"/>
                    <a:gd name="T24" fmla="*/ 52 w 52"/>
                    <a:gd name="T25" fmla="*/ 0 h 13"/>
                    <a:gd name="T26" fmla="*/ 52 w 52"/>
                    <a:gd name="T27" fmla="*/ 13 h 13"/>
                    <a:gd name="T28" fmla="*/ 15 w 52"/>
                    <a:gd name="T29" fmla="*/ 13 h 13"/>
                    <a:gd name="T30" fmla="*/ 15 w 52"/>
                    <a:gd name="T31" fmla="*/ 13 h 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"/>
                    <a:gd name="T49" fmla="*/ 0 h 13"/>
                    <a:gd name="T50" fmla="*/ 52 w 52"/>
                    <a:gd name="T51" fmla="*/ 13 h 1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0" y="13"/>
                      </a:lnTo>
                      <a:close/>
                      <a:moveTo>
                        <a:pt x="15" y="13"/>
                      </a:moveTo>
                      <a:lnTo>
                        <a:pt x="15" y="0"/>
                      </a:lnTo>
                      <a:lnTo>
                        <a:pt x="52" y="0"/>
                      </a:lnTo>
                      <a:lnTo>
                        <a:pt x="52" y="13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2" name="Freeform 881"/>
                <p:cNvSpPr>
                  <a:spLocks/>
                </p:cNvSpPr>
                <p:nvPr/>
              </p:nvSpPr>
              <p:spPr bwMode="auto">
                <a:xfrm>
                  <a:off x="4469" y="1736"/>
                  <a:ext cx="41" cy="33"/>
                </a:xfrm>
                <a:custGeom>
                  <a:avLst/>
                  <a:gdLst>
                    <a:gd name="T0" fmla="*/ 25 w 41"/>
                    <a:gd name="T1" fmla="*/ 8 h 33"/>
                    <a:gd name="T2" fmla="*/ 27 w 41"/>
                    <a:gd name="T3" fmla="*/ 2 h 33"/>
                    <a:gd name="T4" fmla="*/ 29 w 41"/>
                    <a:gd name="T5" fmla="*/ 0 h 33"/>
                    <a:gd name="T6" fmla="*/ 32 w 41"/>
                    <a:gd name="T7" fmla="*/ 0 h 33"/>
                    <a:gd name="T8" fmla="*/ 39 w 41"/>
                    <a:gd name="T9" fmla="*/ 8 h 33"/>
                    <a:gd name="T10" fmla="*/ 41 w 41"/>
                    <a:gd name="T11" fmla="*/ 13 h 33"/>
                    <a:gd name="T12" fmla="*/ 41 w 41"/>
                    <a:gd name="T13" fmla="*/ 15 h 33"/>
                    <a:gd name="T14" fmla="*/ 41 w 41"/>
                    <a:gd name="T15" fmla="*/ 19 h 33"/>
                    <a:gd name="T16" fmla="*/ 39 w 41"/>
                    <a:gd name="T17" fmla="*/ 23 h 33"/>
                    <a:gd name="T18" fmla="*/ 37 w 41"/>
                    <a:gd name="T19" fmla="*/ 27 h 33"/>
                    <a:gd name="T20" fmla="*/ 34 w 41"/>
                    <a:gd name="T21" fmla="*/ 29 h 33"/>
                    <a:gd name="T22" fmla="*/ 32 w 41"/>
                    <a:gd name="T23" fmla="*/ 31 h 33"/>
                    <a:gd name="T24" fmla="*/ 29 w 41"/>
                    <a:gd name="T25" fmla="*/ 33 h 33"/>
                    <a:gd name="T26" fmla="*/ 21 w 41"/>
                    <a:gd name="T27" fmla="*/ 33 h 33"/>
                    <a:gd name="T28" fmla="*/ 14 w 41"/>
                    <a:gd name="T29" fmla="*/ 33 h 33"/>
                    <a:gd name="T30" fmla="*/ 9 w 41"/>
                    <a:gd name="T31" fmla="*/ 31 h 33"/>
                    <a:gd name="T32" fmla="*/ 7 w 41"/>
                    <a:gd name="T33" fmla="*/ 29 h 33"/>
                    <a:gd name="T34" fmla="*/ 4 w 41"/>
                    <a:gd name="T35" fmla="*/ 27 h 33"/>
                    <a:gd name="T36" fmla="*/ 4 w 41"/>
                    <a:gd name="T37" fmla="*/ 25 h 33"/>
                    <a:gd name="T38" fmla="*/ 2 w 41"/>
                    <a:gd name="T39" fmla="*/ 23 h 33"/>
                    <a:gd name="T40" fmla="*/ 0 w 41"/>
                    <a:gd name="T41" fmla="*/ 19 h 33"/>
                    <a:gd name="T42" fmla="*/ 0 w 41"/>
                    <a:gd name="T43" fmla="*/ 13 h 33"/>
                    <a:gd name="T44" fmla="*/ 2 w 41"/>
                    <a:gd name="T45" fmla="*/ 8 h 33"/>
                    <a:gd name="T46" fmla="*/ 5 w 41"/>
                    <a:gd name="T47" fmla="*/ 4 h 33"/>
                    <a:gd name="T48" fmla="*/ 11 w 41"/>
                    <a:gd name="T49" fmla="*/ 0 h 33"/>
                    <a:gd name="T50" fmla="*/ 14 w 41"/>
                    <a:gd name="T51" fmla="*/ 2 h 33"/>
                    <a:gd name="T52" fmla="*/ 14 w 41"/>
                    <a:gd name="T53" fmla="*/ 8 h 33"/>
                    <a:gd name="T54" fmla="*/ 14 w 41"/>
                    <a:gd name="T55" fmla="*/ 10 h 33"/>
                    <a:gd name="T56" fmla="*/ 12 w 41"/>
                    <a:gd name="T57" fmla="*/ 13 h 33"/>
                    <a:gd name="T58" fmla="*/ 11 w 41"/>
                    <a:gd name="T59" fmla="*/ 15 h 33"/>
                    <a:gd name="T60" fmla="*/ 11 w 41"/>
                    <a:gd name="T61" fmla="*/ 17 h 33"/>
                    <a:gd name="T62" fmla="*/ 14 w 41"/>
                    <a:gd name="T63" fmla="*/ 21 h 33"/>
                    <a:gd name="T64" fmla="*/ 16 w 41"/>
                    <a:gd name="T65" fmla="*/ 23 h 33"/>
                    <a:gd name="T66" fmla="*/ 21 w 41"/>
                    <a:gd name="T67" fmla="*/ 23 h 33"/>
                    <a:gd name="T68" fmla="*/ 25 w 41"/>
                    <a:gd name="T69" fmla="*/ 23 h 33"/>
                    <a:gd name="T70" fmla="*/ 29 w 41"/>
                    <a:gd name="T71" fmla="*/ 21 h 33"/>
                    <a:gd name="T72" fmla="*/ 30 w 41"/>
                    <a:gd name="T73" fmla="*/ 19 h 33"/>
                    <a:gd name="T74" fmla="*/ 30 w 41"/>
                    <a:gd name="T75" fmla="*/ 17 h 33"/>
                    <a:gd name="T76" fmla="*/ 30 w 41"/>
                    <a:gd name="T77" fmla="*/ 13 h 33"/>
                    <a:gd name="T78" fmla="*/ 29 w 41"/>
                    <a:gd name="T79" fmla="*/ 10 h 33"/>
                    <a:gd name="T80" fmla="*/ 25 w 41"/>
                    <a:gd name="T81" fmla="*/ 10 h 3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1"/>
                    <a:gd name="T124" fmla="*/ 0 h 33"/>
                    <a:gd name="T125" fmla="*/ 41 w 41"/>
                    <a:gd name="T126" fmla="*/ 33 h 3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1" h="33">
                      <a:moveTo>
                        <a:pt x="25" y="10"/>
                      </a:moveTo>
                      <a:lnTo>
                        <a:pt x="25" y="8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1" y="19"/>
                      </a:lnTo>
                      <a:lnTo>
                        <a:pt x="41" y="21"/>
                      </a:lnTo>
                      <a:lnTo>
                        <a:pt x="39" y="23"/>
                      </a:lnTo>
                      <a:lnTo>
                        <a:pt x="39" y="25"/>
                      </a:lnTo>
                      <a:lnTo>
                        <a:pt x="37" y="27"/>
                      </a:lnTo>
                      <a:lnTo>
                        <a:pt x="36" y="29"/>
                      </a:lnTo>
                      <a:lnTo>
                        <a:pt x="34" y="29"/>
                      </a:lnTo>
                      <a:lnTo>
                        <a:pt x="34" y="31"/>
                      </a:lnTo>
                      <a:lnTo>
                        <a:pt x="32" y="31"/>
                      </a:lnTo>
                      <a:lnTo>
                        <a:pt x="30" y="31"/>
                      </a:lnTo>
                      <a:lnTo>
                        <a:pt x="29" y="33"/>
                      </a:lnTo>
                      <a:lnTo>
                        <a:pt x="27" y="33"/>
                      </a:lnTo>
                      <a:lnTo>
                        <a:pt x="21" y="33"/>
                      </a:lnTo>
                      <a:lnTo>
                        <a:pt x="16" y="33"/>
                      </a:lnTo>
                      <a:lnTo>
                        <a:pt x="14" y="33"/>
                      </a:lnTo>
                      <a:lnTo>
                        <a:pt x="11" y="31"/>
                      </a:lnTo>
                      <a:lnTo>
                        <a:pt x="9" y="31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2" y="19"/>
                      </a:lnTo>
                      <a:lnTo>
                        <a:pt x="14" y="21"/>
                      </a:lnTo>
                      <a:lnTo>
                        <a:pt x="16" y="23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3" name="Freeform 882"/>
                <p:cNvSpPr>
                  <a:spLocks noEditPoints="1"/>
                </p:cNvSpPr>
                <p:nvPr/>
              </p:nvSpPr>
              <p:spPr bwMode="auto">
                <a:xfrm>
                  <a:off x="4469" y="1671"/>
                  <a:ext cx="41" cy="32"/>
                </a:xfrm>
                <a:custGeom>
                  <a:avLst/>
                  <a:gdLst>
                    <a:gd name="T0" fmla="*/ 16 w 41"/>
                    <a:gd name="T1" fmla="*/ 32 h 32"/>
                    <a:gd name="T2" fmla="*/ 11 w 41"/>
                    <a:gd name="T3" fmla="*/ 30 h 32"/>
                    <a:gd name="T4" fmla="*/ 4 w 41"/>
                    <a:gd name="T5" fmla="*/ 26 h 32"/>
                    <a:gd name="T6" fmla="*/ 0 w 41"/>
                    <a:gd name="T7" fmla="*/ 20 h 32"/>
                    <a:gd name="T8" fmla="*/ 0 w 41"/>
                    <a:gd name="T9" fmla="*/ 14 h 32"/>
                    <a:gd name="T10" fmla="*/ 5 w 41"/>
                    <a:gd name="T11" fmla="*/ 8 h 32"/>
                    <a:gd name="T12" fmla="*/ 11 w 41"/>
                    <a:gd name="T13" fmla="*/ 2 h 32"/>
                    <a:gd name="T14" fmla="*/ 18 w 41"/>
                    <a:gd name="T15" fmla="*/ 0 h 32"/>
                    <a:gd name="T16" fmla="*/ 25 w 41"/>
                    <a:gd name="T17" fmla="*/ 0 h 32"/>
                    <a:gd name="T18" fmla="*/ 32 w 41"/>
                    <a:gd name="T19" fmla="*/ 2 h 32"/>
                    <a:gd name="T20" fmla="*/ 37 w 41"/>
                    <a:gd name="T21" fmla="*/ 8 h 32"/>
                    <a:gd name="T22" fmla="*/ 41 w 41"/>
                    <a:gd name="T23" fmla="*/ 14 h 32"/>
                    <a:gd name="T24" fmla="*/ 41 w 41"/>
                    <a:gd name="T25" fmla="*/ 20 h 32"/>
                    <a:gd name="T26" fmla="*/ 37 w 41"/>
                    <a:gd name="T27" fmla="*/ 26 h 32"/>
                    <a:gd name="T28" fmla="*/ 32 w 41"/>
                    <a:gd name="T29" fmla="*/ 30 h 32"/>
                    <a:gd name="T30" fmla="*/ 25 w 41"/>
                    <a:gd name="T31" fmla="*/ 32 h 32"/>
                    <a:gd name="T32" fmla="*/ 21 w 41"/>
                    <a:gd name="T33" fmla="*/ 32 h 32"/>
                    <a:gd name="T34" fmla="*/ 23 w 41"/>
                    <a:gd name="T35" fmla="*/ 22 h 32"/>
                    <a:gd name="T36" fmla="*/ 27 w 41"/>
                    <a:gd name="T37" fmla="*/ 22 h 32"/>
                    <a:gd name="T38" fmla="*/ 30 w 41"/>
                    <a:gd name="T39" fmla="*/ 20 h 32"/>
                    <a:gd name="T40" fmla="*/ 30 w 41"/>
                    <a:gd name="T41" fmla="*/ 16 h 32"/>
                    <a:gd name="T42" fmla="*/ 30 w 41"/>
                    <a:gd name="T43" fmla="*/ 14 h 32"/>
                    <a:gd name="T44" fmla="*/ 29 w 41"/>
                    <a:gd name="T45" fmla="*/ 12 h 32"/>
                    <a:gd name="T46" fmla="*/ 23 w 41"/>
                    <a:gd name="T47" fmla="*/ 12 h 32"/>
                    <a:gd name="T48" fmla="*/ 16 w 41"/>
                    <a:gd name="T49" fmla="*/ 12 h 32"/>
                    <a:gd name="T50" fmla="*/ 12 w 41"/>
                    <a:gd name="T51" fmla="*/ 14 h 32"/>
                    <a:gd name="T52" fmla="*/ 12 w 41"/>
                    <a:gd name="T53" fmla="*/ 16 h 32"/>
                    <a:gd name="T54" fmla="*/ 11 w 41"/>
                    <a:gd name="T55" fmla="*/ 16 h 32"/>
                    <a:gd name="T56" fmla="*/ 12 w 41"/>
                    <a:gd name="T57" fmla="*/ 18 h 32"/>
                    <a:gd name="T58" fmla="*/ 12 w 41"/>
                    <a:gd name="T59" fmla="*/ 20 h 32"/>
                    <a:gd name="T60" fmla="*/ 16 w 41"/>
                    <a:gd name="T61" fmla="*/ 22 h 32"/>
                    <a:gd name="T62" fmla="*/ 21 w 41"/>
                    <a:gd name="T63" fmla="*/ 22 h 3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32"/>
                    <a:gd name="T98" fmla="*/ 41 w 41"/>
                    <a:gd name="T99" fmla="*/ 32 h 3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32">
                      <a:moveTo>
                        <a:pt x="21" y="32"/>
                      </a:moveTo>
                      <a:lnTo>
                        <a:pt x="16" y="32"/>
                      </a:lnTo>
                      <a:lnTo>
                        <a:pt x="12" y="32"/>
                      </a:lnTo>
                      <a:lnTo>
                        <a:pt x="11" y="30"/>
                      </a:lnTo>
                      <a:lnTo>
                        <a:pt x="7" y="28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5" y="8"/>
                      </a:lnTo>
                      <a:lnTo>
                        <a:pt x="7" y="4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7" y="8"/>
                      </a:lnTo>
                      <a:lnTo>
                        <a:pt x="39" y="10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20"/>
                      </a:lnTo>
                      <a:lnTo>
                        <a:pt x="39" y="24"/>
                      </a:lnTo>
                      <a:lnTo>
                        <a:pt x="37" y="26"/>
                      </a:lnTo>
                      <a:lnTo>
                        <a:pt x="36" y="28"/>
                      </a:lnTo>
                      <a:lnTo>
                        <a:pt x="32" y="30"/>
                      </a:lnTo>
                      <a:lnTo>
                        <a:pt x="29" y="32"/>
                      </a:lnTo>
                      <a:lnTo>
                        <a:pt x="25" y="32"/>
                      </a:lnTo>
                      <a:lnTo>
                        <a:pt x="21" y="32"/>
                      </a:lnTo>
                      <a:close/>
                      <a:moveTo>
                        <a:pt x="21" y="22"/>
                      </a:moveTo>
                      <a:lnTo>
                        <a:pt x="23" y="22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30" y="20"/>
                      </a:lnTo>
                      <a:lnTo>
                        <a:pt x="30" y="18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9" y="12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4" name="Freeform 883"/>
                <p:cNvSpPr>
                  <a:spLocks/>
                </p:cNvSpPr>
                <p:nvPr/>
              </p:nvSpPr>
              <p:spPr bwMode="auto">
                <a:xfrm>
                  <a:off x="4469" y="1609"/>
                  <a:ext cx="41" cy="31"/>
                </a:xfrm>
                <a:custGeom>
                  <a:avLst/>
                  <a:gdLst>
                    <a:gd name="T0" fmla="*/ 29 w 41"/>
                    <a:gd name="T1" fmla="*/ 29 h 31"/>
                    <a:gd name="T2" fmla="*/ 29 w 41"/>
                    <a:gd name="T3" fmla="*/ 23 h 31"/>
                    <a:gd name="T4" fmla="*/ 30 w 41"/>
                    <a:gd name="T5" fmla="*/ 21 h 31"/>
                    <a:gd name="T6" fmla="*/ 30 w 41"/>
                    <a:gd name="T7" fmla="*/ 19 h 31"/>
                    <a:gd name="T8" fmla="*/ 32 w 41"/>
                    <a:gd name="T9" fmla="*/ 19 h 31"/>
                    <a:gd name="T10" fmla="*/ 32 w 41"/>
                    <a:gd name="T11" fmla="*/ 15 h 31"/>
                    <a:gd name="T12" fmla="*/ 32 w 41"/>
                    <a:gd name="T13" fmla="*/ 15 h 31"/>
                    <a:gd name="T14" fmla="*/ 32 w 41"/>
                    <a:gd name="T15" fmla="*/ 13 h 31"/>
                    <a:gd name="T16" fmla="*/ 30 w 41"/>
                    <a:gd name="T17" fmla="*/ 11 h 31"/>
                    <a:gd name="T18" fmla="*/ 29 w 41"/>
                    <a:gd name="T19" fmla="*/ 11 h 31"/>
                    <a:gd name="T20" fmla="*/ 29 w 41"/>
                    <a:gd name="T21" fmla="*/ 11 h 31"/>
                    <a:gd name="T22" fmla="*/ 27 w 41"/>
                    <a:gd name="T23" fmla="*/ 13 h 31"/>
                    <a:gd name="T24" fmla="*/ 27 w 41"/>
                    <a:gd name="T25" fmla="*/ 15 h 31"/>
                    <a:gd name="T26" fmla="*/ 25 w 41"/>
                    <a:gd name="T27" fmla="*/ 17 h 31"/>
                    <a:gd name="T28" fmla="*/ 25 w 41"/>
                    <a:gd name="T29" fmla="*/ 21 h 31"/>
                    <a:gd name="T30" fmla="*/ 23 w 41"/>
                    <a:gd name="T31" fmla="*/ 25 h 31"/>
                    <a:gd name="T32" fmla="*/ 21 w 41"/>
                    <a:gd name="T33" fmla="*/ 27 h 31"/>
                    <a:gd name="T34" fmla="*/ 20 w 41"/>
                    <a:gd name="T35" fmla="*/ 29 h 31"/>
                    <a:gd name="T36" fmla="*/ 16 w 41"/>
                    <a:gd name="T37" fmla="*/ 31 h 31"/>
                    <a:gd name="T38" fmla="*/ 12 w 41"/>
                    <a:gd name="T39" fmla="*/ 31 h 31"/>
                    <a:gd name="T40" fmla="*/ 9 w 41"/>
                    <a:gd name="T41" fmla="*/ 31 h 31"/>
                    <a:gd name="T42" fmla="*/ 5 w 41"/>
                    <a:gd name="T43" fmla="*/ 29 h 31"/>
                    <a:gd name="T44" fmla="*/ 4 w 41"/>
                    <a:gd name="T45" fmla="*/ 27 h 31"/>
                    <a:gd name="T46" fmla="*/ 2 w 41"/>
                    <a:gd name="T47" fmla="*/ 25 h 31"/>
                    <a:gd name="T48" fmla="*/ 2 w 41"/>
                    <a:gd name="T49" fmla="*/ 21 h 31"/>
                    <a:gd name="T50" fmla="*/ 0 w 41"/>
                    <a:gd name="T51" fmla="*/ 17 h 31"/>
                    <a:gd name="T52" fmla="*/ 2 w 41"/>
                    <a:gd name="T53" fmla="*/ 13 h 31"/>
                    <a:gd name="T54" fmla="*/ 2 w 41"/>
                    <a:gd name="T55" fmla="*/ 8 h 31"/>
                    <a:gd name="T56" fmla="*/ 4 w 41"/>
                    <a:gd name="T57" fmla="*/ 6 h 31"/>
                    <a:gd name="T58" fmla="*/ 5 w 41"/>
                    <a:gd name="T59" fmla="*/ 4 h 31"/>
                    <a:gd name="T60" fmla="*/ 9 w 41"/>
                    <a:gd name="T61" fmla="*/ 4 h 31"/>
                    <a:gd name="T62" fmla="*/ 11 w 41"/>
                    <a:gd name="T63" fmla="*/ 2 h 31"/>
                    <a:gd name="T64" fmla="*/ 12 w 41"/>
                    <a:gd name="T65" fmla="*/ 8 h 31"/>
                    <a:gd name="T66" fmla="*/ 12 w 41"/>
                    <a:gd name="T67" fmla="*/ 13 h 31"/>
                    <a:gd name="T68" fmla="*/ 11 w 41"/>
                    <a:gd name="T69" fmla="*/ 13 h 31"/>
                    <a:gd name="T70" fmla="*/ 9 w 41"/>
                    <a:gd name="T71" fmla="*/ 15 h 31"/>
                    <a:gd name="T72" fmla="*/ 9 w 41"/>
                    <a:gd name="T73" fmla="*/ 17 h 31"/>
                    <a:gd name="T74" fmla="*/ 9 w 41"/>
                    <a:gd name="T75" fmla="*/ 17 h 31"/>
                    <a:gd name="T76" fmla="*/ 9 w 41"/>
                    <a:gd name="T77" fmla="*/ 19 h 31"/>
                    <a:gd name="T78" fmla="*/ 11 w 41"/>
                    <a:gd name="T79" fmla="*/ 21 h 31"/>
                    <a:gd name="T80" fmla="*/ 11 w 41"/>
                    <a:gd name="T81" fmla="*/ 21 h 31"/>
                    <a:gd name="T82" fmla="*/ 12 w 41"/>
                    <a:gd name="T83" fmla="*/ 21 h 31"/>
                    <a:gd name="T84" fmla="*/ 14 w 41"/>
                    <a:gd name="T85" fmla="*/ 19 h 31"/>
                    <a:gd name="T86" fmla="*/ 14 w 41"/>
                    <a:gd name="T87" fmla="*/ 17 h 31"/>
                    <a:gd name="T88" fmla="*/ 16 w 41"/>
                    <a:gd name="T89" fmla="*/ 13 h 31"/>
                    <a:gd name="T90" fmla="*/ 16 w 41"/>
                    <a:gd name="T91" fmla="*/ 8 h 31"/>
                    <a:gd name="T92" fmla="*/ 18 w 41"/>
                    <a:gd name="T93" fmla="*/ 4 h 31"/>
                    <a:gd name="T94" fmla="*/ 20 w 41"/>
                    <a:gd name="T95" fmla="*/ 4 h 31"/>
                    <a:gd name="T96" fmla="*/ 23 w 41"/>
                    <a:gd name="T97" fmla="*/ 2 h 31"/>
                    <a:gd name="T98" fmla="*/ 25 w 41"/>
                    <a:gd name="T99" fmla="*/ 0 h 31"/>
                    <a:gd name="T100" fmla="*/ 29 w 41"/>
                    <a:gd name="T101" fmla="*/ 0 h 31"/>
                    <a:gd name="T102" fmla="*/ 32 w 41"/>
                    <a:gd name="T103" fmla="*/ 2 h 31"/>
                    <a:gd name="T104" fmla="*/ 36 w 41"/>
                    <a:gd name="T105" fmla="*/ 4 h 31"/>
                    <a:gd name="T106" fmla="*/ 37 w 41"/>
                    <a:gd name="T107" fmla="*/ 4 h 31"/>
                    <a:gd name="T108" fmla="*/ 39 w 41"/>
                    <a:gd name="T109" fmla="*/ 8 h 31"/>
                    <a:gd name="T110" fmla="*/ 41 w 41"/>
                    <a:gd name="T111" fmla="*/ 15 h 31"/>
                    <a:gd name="T112" fmla="*/ 41 w 41"/>
                    <a:gd name="T113" fmla="*/ 21 h 31"/>
                    <a:gd name="T114" fmla="*/ 39 w 41"/>
                    <a:gd name="T115" fmla="*/ 25 h 31"/>
                    <a:gd name="T116" fmla="*/ 36 w 41"/>
                    <a:gd name="T117" fmla="*/ 29 h 31"/>
                    <a:gd name="T118" fmla="*/ 32 w 41"/>
                    <a:gd name="T119" fmla="*/ 31 h 3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"/>
                    <a:gd name="T181" fmla="*/ 0 h 31"/>
                    <a:gd name="T182" fmla="*/ 41 w 41"/>
                    <a:gd name="T183" fmla="*/ 31 h 3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" h="31">
                      <a:moveTo>
                        <a:pt x="29" y="31"/>
                      </a:moveTo>
                      <a:lnTo>
                        <a:pt x="29" y="29"/>
                      </a:lnTo>
                      <a:lnTo>
                        <a:pt x="29" y="27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5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9" y="11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3" y="23"/>
                      </a:lnTo>
                      <a:lnTo>
                        <a:pt x="23" y="25"/>
                      </a:lnTo>
                      <a:lnTo>
                        <a:pt x="21" y="27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6" y="31"/>
                      </a:lnTo>
                      <a:lnTo>
                        <a:pt x="14" y="31"/>
                      </a:lnTo>
                      <a:lnTo>
                        <a:pt x="12" y="31"/>
                      </a:lnTo>
                      <a:lnTo>
                        <a:pt x="11" y="31"/>
                      </a:lnTo>
                      <a:lnTo>
                        <a:pt x="9" y="31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2" y="8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41" y="11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41" y="21"/>
                      </a:lnTo>
                      <a:lnTo>
                        <a:pt x="39" y="23"/>
                      </a:lnTo>
                      <a:lnTo>
                        <a:pt x="39" y="25"/>
                      </a:lnTo>
                      <a:lnTo>
                        <a:pt x="37" y="27"/>
                      </a:lnTo>
                      <a:lnTo>
                        <a:pt x="36" y="29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29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5" name="Freeform 884"/>
                <p:cNvSpPr>
                  <a:spLocks noEditPoints="1"/>
                </p:cNvSpPr>
                <p:nvPr/>
              </p:nvSpPr>
              <p:spPr bwMode="auto">
                <a:xfrm>
                  <a:off x="4469" y="1548"/>
                  <a:ext cx="41" cy="33"/>
                </a:xfrm>
                <a:custGeom>
                  <a:avLst/>
                  <a:gdLst>
                    <a:gd name="T0" fmla="*/ 14 w 41"/>
                    <a:gd name="T1" fmla="*/ 26 h 33"/>
                    <a:gd name="T2" fmla="*/ 11 w 41"/>
                    <a:gd name="T3" fmla="*/ 33 h 33"/>
                    <a:gd name="T4" fmla="*/ 7 w 41"/>
                    <a:gd name="T5" fmla="*/ 31 h 33"/>
                    <a:gd name="T6" fmla="*/ 4 w 41"/>
                    <a:gd name="T7" fmla="*/ 29 h 33"/>
                    <a:gd name="T8" fmla="*/ 2 w 41"/>
                    <a:gd name="T9" fmla="*/ 24 h 33"/>
                    <a:gd name="T10" fmla="*/ 2 w 41"/>
                    <a:gd name="T11" fmla="*/ 20 h 33"/>
                    <a:gd name="T12" fmla="*/ 0 w 41"/>
                    <a:gd name="T13" fmla="*/ 14 h 33"/>
                    <a:gd name="T14" fmla="*/ 2 w 41"/>
                    <a:gd name="T15" fmla="*/ 10 h 33"/>
                    <a:gd name="T16" fmla="*/ 5 w 41"/>
                    <a:gd name="T17" fmla="*/ 4 h 33"/>
                    <a:gd name="T18" fmla="*/ 7 w 41"/>
                    <a:gd name="T19" fmla="*/ 2 h 33"/>
                    <a:gd name="T20" fmla="*/ 18 w 41"/>
                    <a:gd name="T21" fmla="*/ 2 h 33"/>
                    <a:gd name="T22" fmla="*/ 32 w 41"/>
                    <a:gd name="T23" fmla="*/ 2 h 33"/>
                    <a:gd name="T24" fmla="*/ 36 w 41"/>
                    <a:gd name="T25" fmla="*/ 2 h 33"/>
                    <a:gd name="T26" fmla="*/ 37 w 41"/>
                    <a:gd name="T27" fmla="*/ 0 h 33"/>
                    <a:gd name="T28" fmla="*/ 39 w 41"/>
                    <a:gd name="T29" fmla="*/ 6 h 33"/>
                    <a:gd name="T30" fmla="*/ 39 w 41"/>
                    <a:gd name="T31" fmla="*/ 10 h 33"/>
                    <a:gd name="T32" fmla="*/ 37 w 41"/>
                    <a:gd name="T33" fmla="*/ 10 h 33"/>
                    <a:gd name="T34" fmla="*/ 36 w 41"/>
                    <a:gd name="T35" fmla="*/ 12 h 33"/>
                    <a:gd name="T36" fmla="*/ 37 w 41"/>
                    <a:gd name="T37" fmla="*/ 14 h 33"/>
                    <a:gd name="T38" fmla="*/ 39 w 41"/>
                    <a:gd name="T39" fmla="*/ 18 h 33"/>
                    <a:gd name="T40" fmla="*/ 41 w 41"/>
                    <a:gd name="T41" fmla="*/ 22 h 33"/>
                    <a:gd name="T42" fmla="*/ 37 w 41"/>
                    <a:gd name="T43" fmla="*/ 31 h 33"/>
                    <a:gd name="T44" fmla="*/ 32 w 41"/>
                    <a:gd name="T45" fmla="*/ 33 h 33"/>
                    <a:gd name="T46" fmla="*/ 27 w 41"/>
                    <a:gd name="T47" fmla="*/ 33 h 33"/>
                    <a:gd name="T48" fmla="*/ 21 w 41"/>
                    <a:gd name="T49" fmla="*/ 31 h 33"/>
                    <a:gd name="T50" fmla="*/ 18 w 41"/>
                    <a:gd name="T51" fmla="*/ 24 h 33"/>
                    <a:gd name="T52" fmla="*/ 16 w 41"/>
                    <a:gd name="T53" fmla="*/ 16 h 33"/>
                    <a:gd name="T54" fmla="*/ 16 w 41"/>
                    <a:gd name="T55" fmla="*/ 14 h 33"/>
                    <a:gd name="T56" fmla="*/ 12 w 41"/>
                    <a:gd name="T57" fmla="*/ 12 h 33"/>
                    <a:gd name="T58" fmla="*/ 11 w 41"/>
                    <a:gd name="T59" fmla="*/ 14 h 33"/>
                    <a:gd name="T60" fmla="*/ 9 w 41"/>
                    <a:gd name="T61" fmla="*/ 16 h 33"/>
                    <a:gd name="T62" fmla="*/ 11 w 41"/>
                    <a:gd name="T63" fmla="*/ 18 h 33"/>
                    <a:gd name="T64" fmla="*/ 12 w 41"/>
                    <a:gd name="T65" fmla="*/ 20 h 33"/>
                    <a:gd name="T66" fmla="*/ 14 w 41"/>
                    <a:gd name="T67" fmla="*/ 22 h 33"/>
                    <a:gd name="T68" fmla="*/ 23 w 41"/>
                    <a:gd name="T69" fmla="*/ 14 h 33"/>
                    <a:gd name="T70" fmla="*/ 25 w 41"/>
                    <a:gd name="T71" fmla="*/ 18 h 33"/>
                    <a:gd name="T72" fmla="*/ 27 w 41"/>
                    <a:gd name="T73" fmla="*/ 20 h 33"/>
                    <a:gd name="T74" fmla="*/ 27 w 41"/>
                    <a:gd name="T75" fmla="*/ 22 h 33"/>
                    <a:gd name="T76" fmla="*/ 30 w 41"/>
                    <a:gd name="T77" fmla="*/ 22 h 33"/>
                    <a:gd name="T78" fmla="*/ 32 w 41"/>
                    <a:gd name="T79" fmla="*/ 20 h 33"/>
                    <a:gd name="T80" fmla="*/ 32 w 41"/>
                    <a:gd name="T81" fmla="*/ 16 h 33"/>
                    <a:gd name="T82" fmla="*/ 32 w 41"/>
                    <a:gd name="T83" fmla="*/ 14 h 33"/>
                    <a:gd name="T84" fmla="*/ 30 w 41"/>
                    <a:gd name="T85" fmla="*/ 12 h 33"/>
                    <a:gd name="T86" fmla="*/ 23 w 41"/>
                    <a:gd name="T87" fmla="*/ 12 h 33"/>
                    <a:gd name="T88" fmla="*/ 21 w 41"/>
                    <a:gd name="T89" fmla="*/ 12 h 3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"/>
                    <a:gd name="T136" fmla="*/ 0 h 33"/>
                    <a:gd name="T137" fmla="*/ 41 w 41"/>
                    <a:gd name="T138" fmla="*/ 33 h 3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" h="33">
                      <a:moveTo>
                        <a:pt x="14" y="22"/>
                      </a:moveTo>
                      <a:lnTo>
                        <a:pt x="14" y="24"/>
                      </a:lnTo>
                      <a:lnTo>
                        <a:pt x="14" y="26"/>
                      </a:lnTo>
                      <a:lnTo>
                        <a:pt x="12" y="31"/>
                      </a:lnTo>
                      <a:lnTo>
                        <a:pt x="12" y="33"/>
                      </a:lnTo>
                      <a:lnTo>
                        <a:pt x="11" y="33"/>
                      </a:lnTo>
                      <a:lnTo>
                        <a:pt x="9" y="31"/>
                      </a:lnTo>
                      <a:lnTo>
                        <a:pt x="7" y="31"/>
                      </a:lnTo>
                      <a:lnTo>
                        <a:pt x="5" y="31"/>
                      </a:lnTo>
                      <a:lnTo>
                        <a:pt x="5" y="29"/>
                      </a:lnTo>
                      <a:lnTo>
                        <a:pt x="4" y="29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9" y="2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7" y="12"/>
                      </a:lnTo>
                      <a:lnTo>
                        <a:pt x="36" y="12"/>
                      </a:lnTo>
                      <a:lnTo>
                        <a:pt x="37" y="12"/>
                      </a:lnTo>
                      <a:lnTo>
                        <a:pt x="37" y="14"/>
                      </a:lnTo>
                      <a:lnTo>
                        <a:pt x="39" y="16"/>
                      </a:lnTo>
                      <a:lnTo>
                        <a:pt x="39" y="18"/>
                      </a:lnTo>
                      <a:lnTo>
                        <a:pt x="41" y="20"/>
                      </a:lnTo>
                      <a:lnTo>
                        <a:pt x="41" y="22"/>
                      </a:lnTo>
                      <a:lnTo>
                        <a:pt x="41" y="24"/>
                      </a:lnTo>
                      <a:lnTo>
                        <a:pt x="39" y="26"/>
                      </a:lnTo>
                      <a:lnTo>
                        <a:pt x="37" y="31"/>
                      </a:lnTo>
                      <a:lnTo>
                        <a:pt x="36" y="33"/>
                      </a:lnTo>
                      <a:lnTo>
                        <a:pt x="34" y="33"/>
                      </a:lnTo>
                      <a:lnTo>
                        <a:pt x="32" y="33"/>
                      </a:lnTo>
                      <a:lnTo>
                        <a:pt x="30" y="33"/>
                      </a:lnTo>
                      <a:lnTo>
                        <a:pt x="29" y="33"/>
                      </a:lnTo>
                      <a:lnTo>
                        <a:pt x="27" y="33"/>
                      </a:lnTo>
                      <a:lnTo>
                        <a:pt x="25" y="33"/>
                      </a:lnTo>
                      <a:lnTo>
                        <a:pt x="23" y="31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8" y="22"/>
                      </a:lnTo>
                      <a:lnTo>
                        <a:pt x="18" y="18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close/>
                      <a:moveTo>
                        <a:pt x="21" y="12"/>
                      </a:move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25" y="18"/>
                      </a:lnTo>
                      <a:lnTo>
                        <a:pt x="25" y="20"/>
                      </a:lnTo>
                      <a:lnTo>
                        <a:pt x="27" y="20"/>
                      </a:lnTo>
                      <a:lnTo>
                        <a:pt x="27" y="22"/>
                      </a:lnTo>
                      <a:lnTo>
                        <a:pt x="29" y="22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2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3" y="12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6" name="Freeform 885"/>
                <p:cNvSpPr>
                  <a:spLocks/>
                </p:cNvSpPr>
                <p:nvPr/>
              </p:nvSpPr>
              <p:spPr bwMode="auto">
                <a:xfrm>
                  <a:off x="4469" y="1484"/>
                  <a:ext cx="39" cy="31"/>
                </a:xfrm>
                <a:custGeom>
                  <a:avLst/>
                  <a:gdLst>
                    <a:gd name="T0" fmla="*/ 2 w 39"/>
                    <a:gd name="T1" fmla="*/ 31 h 31"/>
                    <a:gd name="T2" fmla="*/ 2 w 39"/>
                    <a:gd name="T3" fmla="*/ 29 h 31"/>
                    <a:gd name="T4" fmla="*/ 2 w 39"/>
                    <a:gd name="T5" fmla="*/ 27 h 31"/>
                    <a:gd name="T6" fmla="*/ 2 w 39"/>
                    <a:gd name="T7" fmla="*/ 23 h 31"/>
                    <a:gd name="T8" fmla="*/ 2 w 39"/>
                    <a:gd name="T9" fmla="*/ 21 h 31"/>
                    <a:gd name="T10" fmla="*/ 7 w 39"/>
                    <a:gd name="T11" fmla="*/ 21 h 31"/>
                    <a:gd name="T12" fmla="*/ 5 w 39"/>
                    <a:gd name="T13" fmla="*/ 19 h 31"/>
                    <a:gd name="T14" fmla="*/ 4 w 39"/>
                    <a:gd name="T15" fmla="*/ 17 h 31"/>
                    <a:gd name="T16" fmla="*/ 2 w 39"/>
                    <a:gd name="T17" fmla="*/ 17 h 31"/>
                    <a:gd name="T18" fmla="*/ 2 w 39"/>
                    <a:gd name="T19" fmla="*/ 15 h 31"/>
                    <a:gd name="T20" fmla="*/ 2 w 39"/>
                    <a:gd name="T21" fmla="*/ 15 h 31"/>
                    <a:gd name="T22" fmla="*/ 0 w 39"/>
                    <a:gd name="T23" fmla="*/ 13 h 31"/>
                    <a:gd name="T24" fmla="*/ 0 w 39"/>
                    <a:gd name="T25" fmla="*/ 11 h 31"/>
                    <a:gd name="T26" fmla="*/ 0 w 39"/>
                    <a:gd name="T27" fmla="*/ 9 h 31"/>
                    <a:gd name="T28" fmla="*/ 2 w 39"/>
                    <a:gd name="T29" fmla="*/ 7 h 31"/>
                    <a:gd name="T30" fmla="*/ 4 w 39"/>
                    <a:gd name="T31" fmla="*/ 2 h 31"/>
                    <a:gd name="T32" fmla="*/ 7 w 39"/>
                    <a:gd name="T33" fmla="*/ 2 h 31"/>
                    <a:gd name="T34" fmla="*/ 9 w 39"/>
                    <a:gd name="T35" fmla="*/ 2 h 31"/>
                    <a:gd name="T36" fmla="*/ 12 w 39"/>
                    <a:gd name="T37" fmla="*/ 0 h 31"/>
                    <a:gd name="T38" fmla="*/ 16 w 39"/>
                    <a:gd name="T39" fmla="*/ 0 h 31"/>
                    <a:gd name="T40" fmla="*/ 21 w 39"/>
                    <a:gd name="T41" fmla="*/ 0 h 31"/>
                    <a:gd name="T42" fmla="*/ 29 w 39"/>
                    <a:gd name="T43" fmla="*/ 0 h 31"/>
                    <a:gd name="T44" fmla="*/ 34 w 39"/>
                    <a:gd name="T45" fmla="*/ 0 h 31"/>
                    <a:gd name="T46" fmla="*/ 39 w 39"/>
                    <a:gd name="T47" fmla="*/ 0 h 31"/>
                    <a:gd name="T48" fmla="*/ 39 w 39"/>
                    <a:gd name="T49" fmla="*/ 13 h 31"/>
                    <a:gd name="T50" fmla="*/ 29 w 39"/>
                    <a:gd name="T51" fmla="*/ 13 h 31"/>
                    <a:gd name="T52" fmla="*/ 23 w 39"/>
                    <a:gd name="T53" fmla="*/ 13 h 31"/>
                    <a:gd name="T54" fmla="*/ 20 w 39"/>
                    <a:gd name="T55" fmla="*/ 13 h 31"/>
                    <a:gd name="T56" fmla="*/ 18 w 39"/>
                    <a:gd name="T57" fmla="*/ 13 h 31"/>
                    <a:gd name="T58" fmla="*/ 16 w 39"/>
                    <a:gd name="T59" fmla="*/ 13 h 31"/>
                    <a:gd name="T60" fmla="*/ 14 w 39"/>
                    <a:gd name="T61" fmla="*/ 13 h 31"/>
                    <a:gd name="T62" fmla="*/ 14 w 39"/>
                    <a:gd name="T63" fmla="*/ 13 h 31"/>
                    <a:gd name="T64" fmla="*/ 12 w 39"/>
                    <a:gd name="T65" fmla="*/ 13 h 31"/>
                    <a:gd name="T66" fmla="*/ 12 w 39"/>
                    <a:gd name="T67" fmla="*/ 15 h 31"/>
                    <a:gd name="T68" fmla="*/ 12 w 39"/>
                    <a:gd name="T69" fmla="*/ 15 h 31"/>
                    <a:gd name="T70" fmla="*/ 12 w 39"/>
                    <a:gd name="T71" fmla="*/ 15 h 31"/>
                    <a:gd name="T72" fmla="*/ 12 w 39"/>
                    <a:gd name="T73" fmla="*/ 17 h 31"/>
                    <a:gd name="T74" fmla="*/ 12 w 39"/>
                    <a:gd name="T75" fmla="*/ 19 h 31"/>
                    <a:gd name="T76" fmla="*/ 14 w 39"/>
                    <a:gd name="T77" fmla="*/ 19 h 31"/>
                    <a:gd name="T78" fmla="*/ 16 w 39"/>
                    <a:gd name="T79" fmla="*/ 19 h 31"/>
                    <a:gd name="T80" fmla="*/ 18 w 39"/>
                    <a:gd name="T81" fmla="*/ 21 h 31"/>
                    <a:gd name="T82" fmla="*/ 20 w 39"/>
                    <a:gd name="T83" fmla="*/ 21 h 31"/>
                    <a:gd name="T84" fmla="*/ 21 w 39"/>
                    <a:gd name="T85" fmla="*/ 21 h 31"/>
                    <a:gd name="T86" fmla="*/ 25 w 39"/>
                    <a:gd name="T87" fmla="*/ 21 h 31"/>
                    <a:gd name="T88" fmla="*/ 30 w 39"/>
                    <a:gd name="T89" fmla="*/ 21 h 31"/>
                    <a:gd name="T90" fmla="*/ 36 w 39"/>
                    <a:gd name="T91" fmla="*/ 21 h 31"/>
                    <a:gd name="T92" fmla="*/ 39 w 39"/>
                    <a:gd name="T93" fmla="*/ 21 h 31"/>
                    <a:gd name="T94" fmla="*/ 39 w 39"/>
                    <a:gd name="T95" fmla="*/ 23 h 31"/>
                    <a:gd name="T96" fmla="*/ 39 w 39"/>
                    <a:gd name="T97" fmla="*/ 25 h 31"/>
                    <a:gd name="T98" fmla="*/ 39 w 39"/>
                    <a:gd name="T99" fmla="*/ 31 h 31"/>
                    <a:gd name="T100" fmla="*/ 2 w 39"/>
                    <a:gd name="T101" fmla="*/ 31 h 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9"/>
                    <a:gd name="T154" fmla="*/ 0 h 31"/>
                    <a:gd name="T155" fmla="*/ 39 w 39"/>
                    <a:gd name="T156" fmla="*/ 31 h 3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9" h="31">
                      <a:moveTo>
                        <a:pt x="2" y="31"/>
                      </a:move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39" y="13"/>
                      </a:lnTo>
                      <a:lnTo>
                        <a:pt x="29" y="13"/>
                      </a:lnTo>
                      <a:lnTo>
                        <a:pt x="23" y="13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5" y="21"/>
                      </a:lnTo>
                      <a:lnTo>
                        <a:pt x="30" y="21"/>
                      </a:lnTo>
                      <a:lnTo>
                        <a:pt x="36" y="21"/>
                      </a:lnTo>
                      <a:lnTo>
                        <a:pt x="39" y="21"/>
                      </a:lnTo>
                      <a:lnTo>
                        <a:pt x="39" y="23"/>
                      </a:lnTo>
                      <a:lnTo>
                        <a:pt x="39" y="25"/>
                      </a:lnTo>
                      <a:lnTo>
                        <a:pt x="39" y="31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7" name="Freeform 886"/>
                <p:cNvSpPr>
                  <a:spLocks noEditPoints="1"/>
                </p:cNvSpPr>
                <p:nvPr/>
              </p:nvSpPr>
              <p:spPr bwMode="auto">
                <a:xfrm>
                  <a:off x="4469" y="1419"/>
                  <a:ext cx="41" cy="33"/>
                </a:xfrm>
                <a:custGeom>
                  <a:avLst/>
                  <a:gdLst>
                    <a:gd name="T0" fmla="*/ 25 w 41"/>
                    <a:gd name="T1" fmla="*/ 6 h 33"/>
                    <a:gd name="T2" fmla="*/ 25 w 41"/>
                    <a:gd name="T3" fmla="*/ 16 h 33"/>
                    <a:gd name="T4" fmla="*/ 27 w 41"/>
                    <a:gd name="T5" fmla="*/ 22 h 33"/>
                    <a:gd name="T6" fmla="*/ 29 w 41"/>
                    <a:gd name="T7" fmla="*/ 20 h 33"/>
                    <a:gd name="T8" fmla="*/ 32 w 41"/>
                    <a:gd name="T9" fmla="*/ 20 h 33"/>
                    <a:gd name="T10" fmla="*/ 32 w 41"/>
                    <a:gd name="T11" fmla="*/ 16 h 33"/>
                    <a:gd name="T12" fmla="*/ 32 w 41"/>
                    <a:gd name="T13" fmla="*/ 14 h 33"/>
                    <a:gd name="T14" fmla="*/ 30 w 41"/>
                    <a:gd name="T15" fmla="*/ 14 h 33"/>
                    <a:gd name="T16" fmla="*/ 30 w 41"/>
                    <a:gd name="T17" fmla="*/ 12 h 33"/>
                    <a:gd name="T18" fmla="*/ 29 w 41"/>
                    <a:gd name="T19" fmla="*/ 12 h 33"/>
                    <a:gd name="T20" fmla="*/ 30 w 41"/>
                    <a:gd name="T21" fmla="*/ 6 h 33"/>
                    <a:gd name="T22" fmla="*/ 30 w 41"/>
                    <a:gd name="T23" fmla="*/ 0 h 33"/>
                    <a:gd name="T24" fmla="*/ 34 w 41"/>
                    <a:gd name="T25" fmla="*/ 4 h 33"/>
                    <a:gd name="T26" fmla="*/ 39 w 41"/>
                    <a:gd name="T27" fmla="*/ 8 h 33"/>
                    <a:gd name="T28" fmla="*/ 41 w 41"/>
                    <a:gd name="T29" fmla="*/ 14 h 33"/>
                    <a:gd name="T30" fmla="*/ 41 w 41"/>
                    <a:gd name="T31" fmla="*/ 18 h 33"/>
                    <a:gd name="T32" fmla="*/ 39 w 41"/>
                    <a:gd name="T33" fmla="*/ 22 h 33"/>
                    <a:gd name="T34" fmla="*/ 37 w 41"/>
                    <a:gd name="T35" fmla="*/ 27 h 33"/>
                    <a:gd name="T36" fmla="*/ 34 w 41"/>
                    <a:gd name="T37" fmla="*/ 29 h 33"/>
                    <a:gd name="T38" fmla="*/ 30 w 41"/>
                    <a:gd name="T39" fmla="*/ 33 h 33"/>
                    <a:gd name="T40" fmla="*/ 21 w 41"/>
                    <a:gd name="T41" fmla="*/ 33 h 33"/>
                    <a:gd name="T42" fmla="*/ 12 w 41"/>
                    <a:gd name="T43" fmla="*/ 31 h 33"/>
                    <a:gd name="T44" fmla="*/ 7 w 41"/>
                    <a:gd name="T45" fmla="*/ 29 h 33"/>
                    <a:gd name="T46" fmla="*/ 2 w 41"/>
                    <a:gd name="T47" fmla="*/ 24 h 33"/>
                    <a:gd name="T48" fmla="*/ 0 w 41"/>
                    <a:gd name="T49" fmla="*/ 16 h 33"/>
                    <a:gd name="T50" fmla="*/ 2 w 41"/>
                    <a:gd name="T51" fmla="*/ 12 h 33"/>
                    <a:gd name="T52" fmla="*/ 5 w 41"/>
                    <a:gd name="T53" fmla="*/ 6 h 33"/>
                    <a:gd name="T54" fmla="*/ 9 w 41"/>
                    <a:gd name="T55" fmla="*/ 2 h 33"/>
                    <a:gd name="T56" fmla="*/ 14 w 41"/>
                    <a:gd name="T57" fmla="*/ 0 h 33"/>
                    <a:gd name="T58" fmla="*/ 20 w 41"/>
                    <a:gd name="T59" fmla="*/ 0 h 33"/>
                    <a:gd name="T60" fmla="*/ 23 w 41"/>
                    <a:gd name="T61" fmla="*/ 0 h 33"/>
                    <a:gd name="T62" fmla="*/ 25 w 41"/>
                    <a:gd name="T63" fmla="*/ 0 h 33"/>
                    <a:gd name="T64" fmla="*/ 18 w 41"/>
                    <a:gd name="T65" fmla="*/ 10 h 33"/>
                    <a:gd name="T66" fmla="*/ 14 w 41"/>
                    <a:gd name="T67" fmla="*/ 12 h 33"/>
                    <a:gd name="T68" fmla="*/ 11 w 41"/>
                    <a:gd name="T69" fmla="*/ 14 h 33"/>
                    <a:gd name="T70" fmla="*/ 9 w 41"/>
                    <a:gd name="T71" fmla="*/ 14 h 33"/>
                    <a:gd name="T72" fmla="*/ 9 w 41"/>
                    <a:gd name="T73" fmla="*/ 18 h 33"/>
                    <a:gd name="T74" fmla="*/ 11 w 41"/>
                    <a:gd name="T75" fmla="*/ 20 h 33"/>
                    <a:gd name="T76" fmla="*/ 12 w 41"/>
                    <a:gd name="T77" fmla="*/ 20 h 33"/>
                    <a:gd name="T78" fmla="*/ 16 w 41"/>
                    <a:gd name="T79" fmla="*/ 22 h 33"/>
                    <a:gd name="T80" fmla="*/ 18 w 41"/>
                    <a:gd name="T81" fmla="*/ 10 h 3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1"/>
                    <a:gd name="T124" fmla="*/ 0 h 33"/>
                    <a:gd name="T125" fmla="*/ 41 w 41"/>
                    <a:gd name="T126" fmla="*/ 33 h 3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1" h="33">
                      <a:moveTo>
                        <a:pt x="25" y="0"/>
                      </a:moveTo>
                      <a:lnTo>
                        <a:pt x="25" y="6"/>
                      </a:lnTo>
                      <a:lnTo>
                        <a:pt x="25" y="12"/>
                      </a:lnTo>
                      <a:lnTo>
                        <a:pt x="25" y="16"/>
                      </a:lnTo>
                      <a:lnTo>
                        <a:pt x="25" y="22"/>
                      </a:lnTo>
                      <a:lnTo>
                        <a:pt x="27" y="22"/>
                      </a:lnTo>
                      <a:lnTo>
                        <a:pt x="29" y="22"/>
                      </a:lnTo>
                      <a:lnTo>
                        <a:pt x="29" y="20"/>
                      </a:lnTo>
                      <a:lnTo>
                        <a:pt x="30" y="20"/>
                      </a:lnTo>
                      <a:lnTo>
                        <a:pt x="32" y="20"/>
                      </a:lnTo>
                      <a:lnTo>
                        <a:pt x="32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9" y="10"/>
                      </a:ln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41" y="18"/>
                      </a:lnTo>
                      <a:lnTo>
                        <a:pt x="41" y="20"/>
                      </a:lnTo>
                      <a:lnTo>
                        <a:pt x="39" y="22"/>
                      </a:lnTo>
                      <a:lnTo>
                        <a:pt x="39" y="24"/>
                      </a:lnTo>
                      <a:lnTo>
                        <a:pt x="37" y="27"/>
                      </a:lnTo>
                      <a:lnTo>
                        <a:pt x="36" y="29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30" y="33"/>
                      </a:lnTo>
                      <a:lnTo>
                        <a:pt x="27" y="33"/>
                      </a:lnTo>
                      <a:lnTo>
                        <a:pt x="21" y="33"/>
                      </a:lnTo>
                      <a:lnTo>
                        <a:pt x="16" y="33"/>
                      </a:lnTo>
                      <a:lnTo>
                        <a:pt x="12" y="31"/>
                      </a:lnTo>
                      <a:lnTo>
                        <a:pt x="11" y="31"/>
                      </a:lnTo>
                      <a:lnTo>
                        <a:pt x="7" y="29"/>
                      </a:lnTo>
                      <a:lnTo>
                        <a:pt x="4" y="27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close/>
                      <a:moveTo>
                        <a:pt x="18" y="10"/>
                      </a:move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8" y="22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8" name="Freeform 887"/>
                <p:cNvSpPr>
                  <a:spLocks noEditPoints="1"/>
                </p:cNvSpPr>
                <p:nvPr/>
              </p:nvSpPr>
              <p:spPr bwMode="auto">
                <a:xfrm>
                  <a:off x="4408" y="2598"/>
                  <a:ext cx="54" cy="49"/>
                </a:xfrm>
                <a:custGeom>
                  <a:avLst/>
                  <a:gdLst>
                    <a:gd name="T0" fmla="*/ 0 w 54"/>
                    <a:gd name="T1" fmla="*/ 49 h 49"/>
                    <a:gd name="T2" fmla="*/ 0 w 54"/>
                    <a:gd name="T3" fmla="*/ 35 h 49"/>
                    <a:gd name="T4" fmla="*/ 0 w 54"/>
                    <a:gd name="T5" fmla="*/ 17 h 49"/>
                    <a:gd name="T6" fmla="*/ 2 w 54"/>
                    <a:gd name="T7" fmla="*/ 12 h 49"/>
                    <a:gd name="T8" fmla="*/ 4 w 54"/>
                    <a:gd name="T9" fmla="*/ 8 h 49"/>
                    <a:gd name="T10" fmla="*/ 7 w 54"/>
                    <a:gd name="T11" fmla="*/ 6 h 49"/>
                    <a:gd name="T12" fmla="*/ 11 w 54"/>
                    <a:gd name="T13" fmla="*/ 4 h 49"/>
                    <a:gd name="T14" fmla="*/ 15 w 54"/>
                    <a:gd name="T15" fmla="*/ 4 h 49"/>
                    <a:gd name="T16" fmla="*/ 20 w 54"/>
                    <a:gd name="T17" fmla="*/ 4 h 49"/>
                    <a:gd name="T18" fmla="*/ 23 w 54"/>
                    <a:gd name="T19" fmla="*/ 4 h 49"/>
                    <a:gd name="T20" fmla="*/ 27 w 54"/>
                    <a:gd name="T21" fmla="*/ 8 h 49"/>
                    <a:gd name="T22" fmla="*/ 29 w 54"/>
                    <a:gd name="T23" fmla="*/ 10 h 49"/>
                    <a:gd name="T24" fmla="*/ 29 w 54"/>
                    <a:gd name="T25" fmla="*/ 12 h 49"/>
                    <a:gd name="T26" fmla="*/ 31 w 54"/>
                    <a:gd name="T27" fmla="*/ 15 h 49"/>
                    <a:gd name="T28" fmla="*/ 31 w 54"/>
                    <a:gd name="T29" fmla="*/ 12 h 49"/>
                    <a:gd name="T30" fmla="*/ 32 w 54"/>
                    <a:gd name="T31" fmla="*/ 10 h 49"/>
                    <a:gd name="T32" fmla="*/ 34 w 54"/>
                    <a:gd name="T33" fmla="*/ 8 h 49"/>
                    <a:gd name="T34" fmla="*/ 36 w 54"/>
                    <a:gd name="T35" fmla="*/ 8 h 49"/>
                    <a:gd name="T36" fmla="*/ 38 w 54"/>
                    <a:gd name="T37" fmla="*/ 6 h 49"/>
                    <a:gd name="T38" fmla="*/ 54 w 54"/>
                    <a:gd name="T39" fmla="*/ 4 h 49"/>
                    <a:gd name="T40" fmla="*/ 54 w 54"/>
                    <a:gd name="T41" fmla="*/ 17 h 49"/>
                    <a:gd name="T42" fmla="*/ 47 w 54"/>
                    <a:gd name="T43" fmla="*/ 21 h 49"/>
                    <a:gd name="T44" fmla="*/ 38 w 54"/>
                    <a:gd name="T45" fmla="*/ 25 h 49"/>
                    <a:gd name="T46" fmla="*/ 34 w 54"/>
                    <a:gd name="T47" fmla="*/ 27 h 49"/>
                    <a:gd name="T48" fmla="*/ 32 w 54"/>
                    <a:gd name="T49" fmla="*/ 27 h 49"/>
                    <a:gd name="T50" fmla="*/ 32 w 54"/>
                    <a:gd name="T51" fmla="*/ 31 h 49"/>
                    <a:gd name="T52" fmla="*/ 32 w 54"/>
                    <a:gd name="T53" fmla="*/ 33 h 49"/>
                    <a:gd name="T54" fmla="*/ 32 w 54"/>
                    <a:gd name="T55" fmla="*/ 33 h 49"/>
                    <a:gd name="T56" fmla="*/ 54 w 54"/>
                    <a:gd name="T57" fmla="*/ 37 h 49"/>
                    <a:gd name="T58" fmla="*/ 54 w 54"/>
                    <a:gd name="T59" fmla="*/ 45 h 49"/>
                    <a:gd name="T60" fmla="*/ 54 w 54"/>
                    <a:gd name="T61" fmla="*/ 49 h 49"/>
                    <a:gd name="T62" fmla="*/ 22 w 54"/>
                    <a:gd name="T63" fmla="*/ 27 h 49"/>
                    <a:gd name="T64" fmla="*/ 22 w 54"/>
                    <a:gd name="T65" fmla="*/ 25 h 49"/>
                    <a:gd name="T66" fmla="*/ 22 w 54"/>
                    <a:gd name="T67" fmla="*/ 23 h 49"/>
                    <a:gd name="T68" fmla="*/ 22 w 54"/>
                    <a:gd name="T69" fmla="*/ 21 h 49"/>
                    <a:gd name="T70" fmla="*/ 20 w 54"/>
                    <a:gd name="T71" fmla="*/ 21 h 49"/>
                    <a:gd name="T72" fmla="*/ 18 w 54"/>
                    <a:gd name="T73" fmla="*/ 19 h 49"/>
                    <a:gd name="T74" fmla="*/ 16 w 54"/>
                    <a:gd name="T75" fmla="*/ 19 h 49"/>
                    <a:gd name="T76" fmla="*/ 13 w 54"/>
                    <a:gd name="T77" fmla="*/ 19 h 49"/>
                    <a:gd name="T78" fmla="*/ 11 w 54"/>
                    <a:gd name="T79" fmla="*/ 21 h 49"/>
                    <a:gd name="T80" fmla="*/ 11 w 54"/>
                    <a:gd name="T81" fmla="*/ 25 h 49"/>
                    <a:gd name="T82" fmla="*/ 11 w 54"/>
                    <a:gd name="T83" fmla="*/ 33 h 49"/>
                    <a:gd name="T84" fmla="*/ 22 w 54"/>
                    <a:gd name="T85" fmla="*/ 33 h 4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49"/>
                    <a:gd name="T131" fmla="*/ 54 w 54"/>
                    <a:gd name="T132" fmla="*/ 49 h 4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49">
                      <a:moveTo>
                        <a:pt x="54" y="49"/>
                      </a:moveTo>
                      <a:lnTo>
                        <a:pt x="0" y="49"/>
                      </a:lnTo>
                      <a:lnTo>
                        <a:pt x="0" y="41"/>
                      </a:lnTo>
                      <a:lnTo>
                        <a:pt x="0" y="35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29" y="12"/>
                      </a:lnTo>
                      <a:lnTo>
                        <a:pt x="31" y="15"/>
                      </a:lnTo>
                      <a:lnTo>
                        <a:pt x="31" y="12"/>
                      </a:lnTo>
                      <a:lnTo>
                        <a:pt x="32" y="10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8" y="6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8"/>
                      </a:lnTo>
                      <a:lnTo>
                        <a:pt x="54" y="17"/>
                      </a:lnTo>
                      <a:lnTo>
                        <a:pt x="50" y="19"/>
                      </a:lnTo>
                      <a:lnTo>
                        <a:pt x="47" y="21"/>
                      </a:lnTo>
                      <a:lnTo>
                        <a:pt x="41" y="23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2" y="27"/>
                      </a:lnTo>
                      <a:lnTo>
                        <a:pt x="32" y="29"/>
                      </a:lnTo>
                      <a:lnTo>
                        <a:pt x="32" y="31"/>
                      </a:lnTo>
                      <a:lnTo>
                        <a:pt x="32" y="33"/>
                      </a:lnTo>
                      <a:lnTo>
                        <a:pt x="54" y="33"/>
                      </a:lnTo>
                      <a:lnTo>
                        <a:pt x="54" y="37"/>
                      </a:lnTo>
                      <a:lnTo>
                        <a:pt x="54" y="41"/>
                      </a:lnTo>
                      <a:lnTo>
                        <a:pt x="54" y="45"/>
                      </a:lnTo>
                      <a:lnTo>
                        <a:pt x="54" y="49"/>
                      </a:lnTo>
                      <a:close/>
                      <a:moveTo>
                        <a:pt x="22" y="33"/>
                      </a:moveTo>
                      <a:lnTo>
                        <a:pt x="22" y="27"/>
                      </a:lnTo>
                      <a:lnTo>
                        <a:pt x="22" y="25"/>
                      </a:lnTo>
                      <a:lnTo>
                        <a:pt x="22" y="23"/>
                      </a:lnTo>
                      <a:lnTo>
                        <a:pt x="22" y="21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11" y="33"/>
                      </a:lnTo>
                      <a:lnTo>
                        <a:pt x="22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9" name="Freeform 888"/>
                <p:cNvSpPr>
                  <a:spLocks noEditPoints="1"/>
                </p:cNvSpPr>
                <p:nvPr/>
              </p:nvSpPr>
              <p:spPr bwMode="auto">
                <a:xfrm>
                  <a:off x="4423" y="2516"/>
                  <a:ext cx="39" cy="41"/>
                </a:xfrm>
                <a:custGeom>
                  <a:avLst/>
                  <a:gdLst>
                    <a:gd name="T0" fmla="*/ 23 w 39"/>
                    <a:gd name="T1" fmla="*/ 6 h 41"/>
                    <a:gd name="T2" fmla="*/ 23 w 39"/>
                    <a:gd name="T3" fmla="*/ 21 h 41"/>
                    <a:gd name="T4" fmla="*/ 26 w 39"/>
                    <a:gd name="T5" fmla="*/ 27 h 41"/>
                    <a:gd name="T6" fmla="*/ 28 w 39"/>
                    <a:gd name="T7" fmla="*/ 25 h 41"/>
                    <a:gd name="T8" fmla="*/ 30 w 39"/>
                    <a:gd name="T9" fmla="*/ 23 h 41"/>
                    <a:gd name="T10" fmla="*/ 30 w 39"/>
                    <a:gd name="T11" fmla="*/ 19 h 41"/>
                    <a:gd name="T12" fmla="*/ 30 w 39"/>
                    <a:gd name="T13" fmla="*/ 17 h 41"/>
                    <a:gd name="T14" fmla="*/ 28 w 39"/>
                    <a:gd name="T15" fmla="*/ 15 h 41"/>
                    <a:gd name="T16" fmla="*/ 26 w 39"/>
                    <a:gd name="T17" fmla="*/ 15 h 41"/>
                    <a:gd name="T18" fmla="*/ 28 w 39"/>
                    <a:gd name="T19" fmla="*/ 6 h 41"/>
                    <a:gd name="T20" fmla="*/ 33 w 39"/>
                    <a:gd name="T21" fmla="*/ 4 h 41"/>
                    <a:gd name="T22" fmla="*/ 37 w 39"/>
                    <a:gd name="T23" fmla="*/ 8 h 41"/>
                    <a:gd name="T24" fmla="*/ 39 w 39"/>
                    <a:gd name="T25" fmla="*/ 13 h 41"/>
                    <a:gd name="T26" fmla="*/ 39 w 39"/>
                    <a:gd name="T27" fmla="*/ 21 h 41"/>
                    <a:gd name="T28" fmla="*/ 39 w 39"/>
                    <a:gd name="T29" fmla="*/ 29 h 41"/>
                    <a:gd name="T30" fmla="*/ 35 w 39"/>
                    <a:gd name="T31" fmla="*/ 33 h 41"/>
                    <a:gd name="T32" fmla="*/ 32 w 39"/>
                    <a:gd name="T33" fmla="*/ 37 h 41"/>
                    <a:gd name="T34" fmla="*/ 28 w 39"/>
                    <a:gd name="T35" fmla="*/ 41 h 41"/>
                    <a:gd name="T36" fmla="*/ 19 w 39"/>
                    <a:gd name="T37" fmla="*/ 41 h 41"/>
                    <a:gd name="T38" fmla="*/ 12 w 39"/>
                    <a:gd name="T39" fmla="*/ 39 h 41"/>
                    <a:gd name="T40" fmla="*/ 5 w 39"/>
                    <a:gd name="T41" fmla="*/ 35 h 41"/>
                    <a:gd name="T42" fmla="*/ 1 w 39"/>
                    <a:gd name="T43" fmla="*/ 29 h 41"/>
                    <a:gd name="T44" fmla="*/ 0 w 39"/>
                    <a:gd name="T45" fmla="*/ 21 h 41"/>
                    <a:gd name="T46" fmla="*/ 0 w 39"/>
                    <a:gd name="T47" fmla="*/ 13 h 41"/>
                    <a:gd name="T48" fmla="*/ 1 w 39"/>
                    <a:gd name="T49" fmla="*/ 8 h 41"/>
                    <a:gd name="T50" fmla="*/ 5 w 39"/>
                    <a:gd name="T51" fmla="*/ 4 h 41"/>
                    <a:gd name="T52" fmla="*/ 8 w 39"/>
                    <a:gd name="T53" fmla="*/ 2 h 41"/>
                    <a:gd name="T54" fmla="*/ 14 w 39"/>
                    <a:gd name="T55" fmla="*/ 0 h 41"/>
                    <a:gd name="T56" fmla="*/ 21 w 39"/>
                    <a:gd name="T57" fmla="*/ 0 h 41"/>
                    <a:gd name="T58" fmla="*/ 23 w 39"/>
                    <a:gd name="T59" fmla="*/ 0 h 41"/>
                    <a:gd name="T60" fmla="*/ 23 w 39"/>
                    <a:gd name="T61" fmla="*/ 0 h 41"/>
                    <a:gd name="T62" fmla="*/ 16 w 39"/>
                    <a:gd name="T63" fmla="*/ 13 h 41"/>
                    <a:gd name="T64" fmla="*/ 12 w 39"/>
                    <a:gd name="T65" fmla="*/ 15 h 41"/>
                    <a:gd name="T66" fmla="*/ 10 w 39"/>
                    <a:gd name="T67" fmla="*/ 15 h 41"/>
                    <a:gd name="T68" fmla="*/ 8 w 39"/>
                    <a:gd name="T69" fmla="*/ 19 h 41"/>
                    <a:gd name="T70" fmla="*/ 8 w 39"/>
                    <a:gd name="T71" fmla="*/ 23 h 41"/>
                    <a:gd name="T72" fmla="*/ 10 w 39"/>
                    <a:gd name="T73" fmla="*/ 25 h 41"/>
                    <a:gd name="T74" fmla="*/ 14 w 39"/>
                    <a:gd name="T75" fmla="*/ 27 h 41"/>
                    <a:gd name="T76" fmla="*/ 16 w 39"/>
                    <a:gd name="T77" fmla="*/ 21 h 41"/>
                    <a:gd name="T78" fmla="*/ 16 w 39"/>
                    <a:gd name="T79" fmla="*/ 13 h 4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41"/>
                    <a:gd name="T122" fmla="*/ 39 w 39"/>
                    <a:gd name="T123" fmla="*/ 41 h 4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41">
                      <a:moveTo>
                        <a:pt x="23" y="0"/>
                      </a:moveTo>
                      <a:lnTo>
                        <a:pt x="23" y="6"/>
                      </a:lnTo>
                      <a:lnTo>
                        <a:pt x="23" y="15"/>
                      </a:lnTo>
                      <a:lnTo>
                        <a:pt x="23" y="21"/>
                      </a:lnTo>
                      <a:lnTo>
                        <a:pt x="23" y="27"/>
                      </a:lnTo>
                      <a:lnTo>
                        <a:pt x="26" y="27"/>
                      </a:lnTo>
                      <a:lnTo>
                        <a:pt x="28" y="25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8" y="11"/>
                      </a:lnTo>
                      <a:lnTo>
                        <a:pt x="28" y="6"/>
                      </a:lnTo>
                      <a:lnTo>
                        <a:pt x="28" y="0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7"/>
                      </a:lnTo>
                      <a:lnTo>
                        <a:pt x="39" y="21"/>
                      </a:lnTo>
                      <a:lnTo>
                        <a:pt x="39" y="27"/>
                      </a:lnTo>
                      <a:lnTo>
                        <a:pt x="39" y="29"/>
                      </a:ln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8" y="41"/>
                      </a:lnTo>
                      <a:lnTo>
                        <a:pt x="25" y="41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9"/>
                      </a:lnTo>
                      <a:lnTo>
                        <a:pt x="8" y="37"/>
                      </a:lnTo>
                      <a:lnTo>
                        <a:pt x="5" y="35"/>
                      </a:lnTo>
                      <a:lnTo>
                        <a:pt x="3" y="33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13"/>
                      </a:move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7"/>
                      </a:lnTo>
                      <a:lnTo>
                        <a:pt x="14" y="27"/>
                      </a:lnTo>
                      <a:lnTo>
                        <a:pt x="16" y="27"/>
                      </a:lnTo>
                      <a:lnTo>
                        <a:pt x="16" y="21"/>
                      </a:lnTo>
                      <a:lnTo>
                        <a:pt x="16" y="17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0" name="Freeform 889"/>
                <p:cNvSpPr>
                  <a:spLocks/>
                </p:cNvSpPr>
                <p:nvPr/>
              </p:nvSpPr>
              <p:spPr bwMode="auto">
                <a:xfrm>
                  <a:off x="4408" y="2449"/>
                  <a:ext cx="54" cy="26"/>
                </a:xfrm>
                <a:custGeom>
                  <a:avLst/>
                  <a:gdLst>
                    <a:gd name="T0" fmla="*/ 7 w 54"/>
                    <a:gd name="T1" fmla="*/ 8 h 26"/>
                    <a:gd name="T2" fmla="*/ 15 w 54"/>
                    <a:gd name="T3" fmla="*/ 8 h 26"/>
                    <a:gd name="T4" fmla="*/ 15 w 54"/>
                    <a:gd name="T5" fmla="*/ 2 h 26"/>
                    <a:gd name="T6" fmla="*/ 25 w 54"/>
                    <a:gd name="T7" fmla="*/ 0 h 26"/>
                    <a:gd name="T8" fmla="*/ 25 w 54"/>
                    <a:gd name="T9" fmla="*/ 4 h 26"/>
                    <a:gd name="T10" fmla="*/ 29 w 54"/>
                    <a:gd name="T11" fmla="*/ 8 h 26"/>
                    <a:gd name="T12" fmla="*/ 36 w 54"/>
                    <a:gd name="T13" fmla="*/ 8 h 26"/>
                    <a:gd name="T14" fmla="*/ 41 w 54"/>
                    <a:gd name="T15" fmla="*/ 8 h 26"/>
                    <a:gd name="T16" fmla="*/ 41 w 54"/>
                    <a:gd name="T17" fmla="*/ 8 h 26"/>
                    <a:gd name="T18" fmla="*/ 43 w 54"/>
                    <a:gd name="T19" fmla="*/ 8 h 26"/>
                    <a:gd name="T20" fmla="*/ 43 w 54"/>
                    <a:gd name="T21" fmla="*/ 6 h 26"/>
                    <a:gd name="T22" fmla="*/ 43 w 54"/>
                    <a:gd name="T23" fmla="*/ 4 h 26"/>
                    <a:gd name="T24" fmla="*/ 43 w 54"/>
                    <a:gd name="T25" fmla="*/ 4 h 26"/>
                    <a:gd name="T26" fmla="*/ 47 w 54"/>
                    <a:gd name="T27" fmla="*/ 2 h 26"/>
                    <a:gd name="T28" fmla="*/ 50 w 54"/>
                    <a:gd name="T29" fmla="*/ 0 h 26"/>
                    <a:gd name="T30" fmla="*/ 54 w 54"/>
                    <a:gd name="T31" fmla="*/ 2 h 26"/>
                    <a:gd name="T32" fmla="*/ 54 w 54"/>
                    <a:gd name="T33" fmla="*/ 8 h 26"/>
                    <a:gd name="T34" fmla="*/ 54 w 54"/>
                    <a:gd name="T35" fmla="*/ 12 h 26"/>
                    <a:gd name="T36" fmla="*/ 54 w 54"/>
                    <a:gd name="T37" fmla="*/ 16 h 26"/>
                    <a:gd name="T38" fmla="*/ 52 w 54"/>
                    <a:gd name="T39" fmla="*/ 18 h 26"/>
                    <a:gd name="T40" fmla="*/ 50 w 54"/>
                    <a:gd name="T41" fmla="*/ 20 h 26"/>
                    <a:gd name="T42" fmla="*/ 47 w 54"/>
                    <a:gd name="T43" fmla="*/ 22 h 26"/>
                    <a:gd name="T44" fmla="*/ 40 w 54"/>
                    <a:gd name="T45" fmla="*/ 22 h 26"/>
                    <a:gd name="T46" fmla="*/ 32 w 54"/>
                    <a:gd name="T47" fmla="*/ 22 h 26"/>
                    <a:gd name="T48" fmla="*/ 25 w 54"/>
                    <a:gd name="T49" fmla="*/ 22 h 26"/>
                    <a:gd name="T50" fmla="*/ 25 w 54"/>
                    <a:gd name="T51" fmla="*/ 26 h 26"/>
                    <a:gd name="T52" fmla="*/ 15 w 54"/>
                    <a:gd name="T53" fmla="*/ 26 h 26"/>
                    <a:gd name="T54" fmla="*/ 15 w 54"/>
                    <a:gd name="T55" fmla="*/ 24 h 26"/>
                    <a:gd name="T56" fmla="*/ 11 w 54"/>
                    <a:gd name="T57" fmla="*/ 22 h 26"/>
                    <a:gd name="T58" fmla="*/ 7 w 54"/>
                    <a:gd name="T59" fmla="*/ 22 h 26"/>
                    <a:gd name="T60" fmla="*/ 4 w 54"/>
                    <a:gd name="T61" fmla="*/ 16 h 26"/>
                    <a:gd name="T62" fmla="*/ 0 w 54"/>
                    <a:gd name="T63" fmla="*/ 8 h 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4"/>
                    <a:gd name="T97" fmla="*/ 0 h 26"/>
                    <a:gd name="T98" fmla="*/ 54 w 54"/>
                    <a:gd name="T99" fmla="*/ 26 h 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4" h="26">
                      <a:moveTo>
                        <a:pt x="0" y="8"/>
                      </a:moveTo>
                      <a:lnTo>
                        <a:pt x="7" y="8"/>
                      </a:lnTo>
                      <a:lnTo>
                        <a:pt x="11" y="8"/>
                      </a:lnTo>
                      <a:lnTo>
                        <a:pt x="15" y="8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9" y="8"/>
                      </a:lnTo>
                      <a:lnTo>
                        <a:pt x="32" y="8"/>
                      </a:lnTo>
                      <a:lnTo>
                        <a:pt x="36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7" y="2"/>
                      </a:lnTo>
                      <a:lnTo>
                        <a:pt x="48" y="2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54" y="6"/>
                      </a:lnTo>
                      <a:lnTo>
                        <a:pt x="54" y="8"/>
                      </a:lnTo>
                      <a:lnTo>
                        <a:pt x="54" y="10"/>
                      </a:lnTo>
                      <a:lnTo>
                        <a:pt x="54" y="12"/>
                      </a:lnTo>
                      <a:lnTo>
                        <a:pt x="54" y="14"/>
                      </a:lnTo>
                      <a:lnTo>
                        <a:pt x="54" y="16"/>
                      </a:lnTo>
                      <a:lnTo>
                        <a:pt x="52" y="18"/>
                      </a:lnTo>
                      <a:lnTo>
                        <a:pt x="50" y="20"/>
                      </a:lnTo>
                      <a:lnTo>
                        <a:pt x="48" y="20"/>
                      </a:lnTo>
                      <a:lnTo>
                        <a:pt x="47" y="22"/>
                      </a:lnTo>
                      <a:lnTo>
                        <a:pt x="45" y="22"/>
                      </a:lnTo>
                      <a:lnTo>
                        <a:pt x="40" y="22"/>
                      </a:lnTo>
                      <a:lnTo>
                        <a:pt x="36" y="22"/>
                      </a:lnTo>
                      <a:lnTo>
                        <a:pt x="32" y="22"/>
                      </a:lnTo>
                      <a:lnTo>
                        <a:pt x="29" y="22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25" y="26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1" name="Freeform 890"/>
                <p:cNvSpPr>
                  <a:spLocks noEditPoints="1"/>
                </p:cNvSpPr>
                <p:nvPr/>
              </p:nvSpPr>
              <p:spPr bwMode="auto">
                <a:xfrm>
                  <a:off x="4423" y="2379"/>
                  <a:ext cx="39" cy="43"/>
                </a:xfrm>
                <a:custGeom>
                  <a:avLst/>
                  <a:gdLst>
                    <a:gd name="T0" fmla="*/ 23 w 39"/>
                    <a:gd name="T1" fmla="*/ 8 h 43"/>
                    <a:gd name="T2" fmla="*/ 23 w 39"/>
                    <a:gd name="T3" fmla="*/ 21 h 43"/>
                    <a:gd name="T4" fmla="*/ 25 w 39"/>
                    <a:gd name="T5" fmla="*/ 29 h 43"/>
                    <a:gd name="T6" fmla="*/ 26 w 39"/>
                    <a:gd name="T7" fmla="*/ 27 h 43"/>
                    <a:gd name="T8" fmla="*/ 30 w 39"/>
                    <a:gd name="T9" fmla="*/ 25 h 43"/>
                    <a:gd name="T10" fmla="*/ 30 w 39"/>
                    <a:gd name="T11" fmla="*/ 21 h 43"/>
                    <a:gd name="T12" fmla="*/ 30 w 39"/>
                    <a:gd name="T13" fmla="*/ 19 h 43"/>
                    <a:gd name="T14" fmla="*/ 28 w 39"/>
                    <a:gd name="T15" fmla="*/ 16 h 43"/>
                    <a:gd name="T16" fmla="*/ 28 w 39"/>
                    <a:gd name="T17" fmla="*/ 16 h 43"/>
                    <a:gd name="T18" fmla="*/ 28 w 39"/>
                    <a:gd name="T19" fmla="*/ 12 h 43"/>
                    <a:gd name="T20" fmla="*/ 28 w 39"/>
                    <a:gd name="T21" fmla="*/ 2 h 43"/>
                    <a:gd name="T22" fmla="*/ 35 w 39"/>
                    <a:gd name="T23" fmla="*/ 6 h 43"/>
                    <a:gd name="T24" fmla="*/ 39 w 39"/>
                    <a:gd name="T25" fmla="*/ 12 h 43"/>
                    <a:gd name="T26" fmla="*/ 39 w 39"/>
                    <a:gd name="T27" fmla="*/ 21 h 43"/>
                    <a:gd name="T28" fmla="*/ 39 w 39"/>
                    <a:gd name="T29" fmla="*/ 29 h 43"/>
                    <a:gd name="T30" fmla="*/ 37 w 39"/>
                    <a:gd name="T31" fmla="*/ 33 h 43"/>
                    <a:gd name="T32" fmla="*/ 32 w 39"/>
                    <a:gd name="T33" fmla="*/ 37 h 43"/>
                    <a:gd name="T34" fmla="*/ 25 w 39"/>
                    <a:gd name="T35" fmla="*/ 41 h 43"/>
                    <a:gd name="T36" fmla="*/ 19 w 39"/>
                    <a:gd name="T37" fmla="*/ 43 h 43"/>
                    <a:gd name="T38" fmla="*/ 12 w 39"/>
                    <a:gd name="T39" fmla="*/ 41 h 43"/>
                    <a:gd name="T40" fmla="*/ 5 w 39"/>
                    <a:gd name="T41" fmla="*/ 37 h 43"/>
                    <a:gd name="T42" fmla="*/ 1 w 39"/>
                    <a:gd name="T43" fmla="*/ 31 h 43"/>
                    <a:gd name="T44" fmla="*/ 0 w 39"/>
                    <a:gd name="T45" fmla="*/ 23 h 43"/>
                    <a:gd name="T46" fmla="*/ 0 w 39"/>
                    <a:gd name="T47" fmla="*/ 14 h 43"/>
                    <a:gd name="T48" fmla="*/ 1 w 39"/>
                    <a:gd name="T49" fmla="*/ 10 h 43"/>
                    <a:gd name="T50" fmla="*/ 5 w 39"/>
                    <a:gd name="T51" fmla="*/ 6 h 43"/>
                    <a:gd name="T52" fmla="*/ 8 w 39"/>
                    <a:gd name="T53" fmla="*/ 2 h 43"/>
                    <a:gd name="T54" fmla="*/ 14 w 39"/>
                    <a:gd name="T55" fmla="*/ 2 h 43"/>
                    <a:gd name="T56" fmla="*/ 21 w 39"/>
                    <a:gd name="T57" fmla="*/ 0 h 43"/>
                    <a:gd name="T58" fmla="*/ 23 w 39"/>
                    <a:gd name="T59" fmla="*/ 0 h 43"/>
                    <a:gd name="T60" fmla="*/ 23 w 39"/>
                    <a:gd name="T61" fmla="*/ 0 h 43"/>
                    <a:gd name="T62" fmla="*/ 16 w 39"/>
                    <a:gd name="T63" fmla="*/ 14 h 43"/>
                    <a:gd name="T64" fmla="*/ 12 w 39"/>
                    <a:gd name="T65" fmla="*/ 16 h 43"/>
                    <a:gd name="T66" fmla="*/ 10 w 39"/>
                    <a:gd name="T67" fmla="*/ 16 h 43"/>
                    <a:gd name="T68" fmla="*/ 8 w 39"/>
                    <a:gd name="T69" fmla="*/ 19 h 43"/>
                    <a:gd name="T70" fmla="*/ 8 w 39"/>
                    <a:gd name="T71" fmla="*/ 21 h 43"/>
                    <a:gd name="T72" fmla="*/ 8 w 39"/>
                    <a:gd name="T73" fmla="*/ 25 h 43"/>
                    <a:gd name="T74" fmla="*/ 12 w 39"/>
                    <a:gd name="T75" fmla="*/ 27 h 43"/>
                    <a:gd name="T76" fmla="*/ 14 w 39"/>
                    <a:gd name="T77" fmla="*/ 29 h 43"/>
                    <a:gd name="T78" fmla="*/ 16 w 39"/>
                    <a:gd name="T79" fmla="*/ 25 h 43"/>
                    <a:gd name="T80" fmla="*/ 16 w 39"/>
                    <a:gd name="T81" fmla="*/ 19 h 43"/>
                    <a:gd name="T82" fmla="*/ 16 w 39"/>
                    <a:gd name="T83" fmla="*/ 14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3" y="14"/>
                      </a:lnTo>
                      <a:lnTo>
                        <a:pt x="23" y="21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6" y="29"/>
                      </a:lnTo>
                      <a:lnTo>
                        <a:pt x="26" y="27"/>
                      </a:lnTo>
                      <a:lnTo>
                        <a:pt x="28" y="27"/>
                      </a:lnTo>
                      <a:lnTo>
                        <a:pt x="30" y="25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28" y="16"/>
                      </a:lnTo>
                      <a:lnTo>
                        <a:pt x="26" y="14"/>
                      </a:lnTo>
                      <a:lnTo>
                        <a:pt x="28" y="12"/>
                      </a:lnTo>
                      <a:lnTo>
                        <a:pt x="28" y="8"/>
                      </a:lnTo>
                      <a:lnTo>
                        <a:pt x="28" y="2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9" y="29"/>
                      </a:lnTo>
                      <a:lnTo>
                        <a:pt x="39" y="31"/>
                      </a:lnTo>
                      <a:lnTo>
                        <a:pt x="37" y="33"/>
                      </a:lnTo>
                      <a:lnTo>
                        <a:pt x="33" y="37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19" y="43"/>
                      </a:lnTo>
                      <a:lnTo>
                        <a:pt x="16" y="43"/>
                      </a:lnTo>
                      <a:lnTo>
                        <a:pt x="12" y="41"/>
                      </a:lnTo>
                      <a:lnTo>
                        <a:pt x="8" y="39"/>
                      </a:lnTo>
                      <a:lnTo>
                        <a:pt x="5" y="37"/>
                      </a:lnTo>
                      <a:lnTo>
                        <a:pt x="3" y="35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8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14"/>
                      </a:move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2" y="27"/>
                      </a:lnTo>
                      <a:lnTo>
                        <a:pt x="14" y="29"/>
                      </a:ln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6" y="19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2" name="Freeform 891"/>
                <p:cNvSpPr>
                  <a:spLocks/>
                </p:cNvSpPr>
                <p:nvPr/>
              </p:nvSpPr>
              <p:spPr bwMode="auto">
                <a:xfrm>
                  <a:off x="4423" y="2299"/>
                  <a:ext cx="39" cy="39"/>
                </a:xfrm>
                <a:custGeom>
                  <a:avLst/>
                  <a:gdLst>
                    <a:gd name="T0" fmla="*/ 0 w 39"/>
                    <a:gd name="T1" fmla="*/ 39 h 39"/>
                    <a:gd name="T2" fmla="*/ 0 w 39"/>
                    <a:gd name="T3" fmla="*/ 27 h 39"/>
                    <a:gd name="T4" fmla="*/ 1 w 39"/>
                    <a:gd name="T5" fmla="*/ 27 h 39"/>
                    <a:gd name="T6" fmla="*/ 3 w 39"/>
                    <a:gd name="T7" fmla="*/ 27 h 39"/>
                    <a:gd name="T8" fmla="*/ 5 w 39"/>
                    <a:gd name="T9" fmla="*/ 27 h 39"/>
                    <a:gd name="T10" fmla="*/ 7 w 39"/>
                    <a:gd name="T11" fmla="*/ 27 h 39"/>
                    <a:gd name="T12" fmla="*/ 5 w 39"/>
                    <a:gd name="T13" fmla="*/ 25 h 39"/>
                    <a:gd name="T14" fmla="*/ 3 w 39"/>
                    <a:gd name="T15" fmla="*/ 25 h 39"/>
                    <a:gd name="T16" fmla="*/ 1 w 39"/>
                    <a:gd name="T17" fmla="*/ 23 h 39"/>
                    <a:gd name="T18" fmla="*/ 1 w 39"/>
                    <a:gd name="T19" fmla="*/ 21 h 39"/>
                    <a:gd name="T20" fmla="*/ 0 w 39"/>
                    <a:gd name="T21" fmla="*/ 19 h 39"/>
                    <a:gd name="T22" fmla="*/ 0 w 39"/>
                    <a:gd name="T23" fmla="*/ 17 h 39"/>
                    <a:gd name="T24" fmla="*/ 0 w 39"/>
                    <a:gd name="T25" fmla="*/ 15 h 39"/>
                    <a:gd name="T26" fmla="*/ 0 w 39"/>
                    <a:gd name="T27" fmla="*/ 13 h 39"/>
                    <a:gd name="T28" fmla="*/ 0 w 39"/>
                    <a:gd name="T29" fmla="*/ 10 h 39"/>
                    <a:gd name="T30" fmla="*/ 0 w 39"/>
                    <a:gd name="T31" fmla="*/ 8 h 39"/>
                    <a:gd name="T32" fmla="*/ 1 w 39"/>
                    <a:gd name="T33" fmla="*/ 6 h 39"/>
                    <a:gd name="T34" fmla="*/ 3 w 39"/>
                    <a:gd name="T35" fmla="*/ 4 h 39"/>
                    <a:gd name="T36" fmla="*/ 5 w 39"/>
                    <a:gd name="T37" fmla="*/ 2 h 39"/>
                    <a:gd name="T38" fmla="*/ 7 w 39"/>
                    <a:gd name="T39" fmla="*/ 2 h 39"/>
                    <a:gd name="T40" fmla="*/ 10 w 39"/>
                    <a:gd name="T41" fmla="*/ 0 h 39"/>
                    <a:gd name="T42" fmla="*/ 14 w 39"/>
                    <a:gd name="T43" fmla="*/ 0 h 39"/>
                    <a:gd name="T44" fmla="*/ 21 w 39"/>
                    <a:gd name="T45" fmla="*/ 0 h 39"/>
                    <a:gd name="T46" fmla="*/ 26 w 39"/>
                    <a:gd name="T47" fmla="*/ 0 h 39"/>
                    <a:gd name="T48" fmla="*/ 32 w 39"/>
                    <a:gd name="T49" fmla="*/ 0 h 39"/>
                    <a:gd name="T50" fmla="*/ 39 w 39"/>
                    <a:gd name="T51" fmla="*/ 0 h 39"/>
                    <a:gd name="T52" fmla="*/ 39 w 39"/>
                    <a:gd name="T53" fmla="*/ 4 h 39"/>
                    <a:gd name="T54" fmla="*/ 39 w 39"/>
                    <a:gd name="T55" fmla="*/ 8 h 39"/>
                    <a:gd name="T56" fmla="*/ 39 w 39"/>
                    <a:gd name="T57" fmla="*/ 15 h 39"/>
                    <a:gd name="T58" fmla="*/ 17 w 39"/>
                    <a:gd name="T59" fmla="*/ 15 h 39"/>
                    <a:gd name="T60" fmla="*/ 16 w 39"/>
                    <a:gd name="T61" fmla="*/ 15 h 39"/>
                    <a:gd name="T62" fmla="*/ 14 w 39"/>
                    <a:gd name="T63" fmla="*/ 15 h 39"/>
                    <a:gd name="T64" fmla="*/ 12 w 39"/>
                    <a:gd name="T65" fmla="*/ 17 h 39"/>
                    <a:gd name="T66" fmla="*/ 10 w 39"/>
                    <a:gd name="T67" fmla="*/ 17 h 39"/>
                    <a:gd name="T68" fmla="*/ 10 w 39"/>
                    <a:gd name="T69" fmla="*/ 19 h 39"/>
                    <a:gd name="T70" fmla="*/ 10 w 39"/>
                    <a:gd name="T71" fmla="*/ 19 h 39"/>
                    <a:gd name="T72" fmla="*/ 10 w 39"/>
                    <a:gd name="T73" fmla="*/ 19 h 39"/>
                    <a:gd name="T74" fmla="*/ 10 w 39"/>
                    <a:gd name="T75" fmla="*/ 21 h 39"/>
                    <a:gd name="T76" fmla="*/ 12 w 39"/>
                    <a:gd name="T77" fmla="*/ 21 h 39"/>
                    <a:gd name="T78" fmla="*/ 12 w 39"/>
                    <a:gd name="T79" fmla="*/ 23 h 39"/>
                    <a:gd name="T80" fmla="*/ 12 w 39"/>
                    <a:gd name="T81" fmla="*/ 23 h 39"/>
                    <a:gd name="T82" fmla="*/ 14 w 39"/>
                    <a:gd name="T83" fmla="*/ 25 h 39"/>
                    <a:gd name="T84" fmla="*/ 16 w 39"/>
                    <a:gd name="T85" fmla="*/ 25 h 39"/>
                    <a:gd name="T86" fmla="*/ 17 w 39"/>
                    <a:gd name="T87" fmla="*/ 25 h 39"/>
                    <a:gd name="T88" fmla="*/ 19 w 39"/>
                    <a:gd name="T89" fmla="*/ 25 h 39"/>
                    <a:gd name="T90" fmla="*/ 25 w 39"/>
                    <a:gd name="T91" fmla="*/ 25 h 39"/>
                    <a:gd name="T92" fmla="*/ 30 w 39"/>
                    <a:gd name="T93" fmla="*/ 25 h 39"/>
                    <a:gd name="T94" fmla="*/ 33 w 39"/>
                    <a:gd name="T95" fmla="*/ 25 h 39"/>
                    <a:gd name="T96" fmla="*/ 39 w 39"/>
                    <a:gd name="T97" fmla="*/ 25 h 39"/>
                    <a:gd name="T98" fmla="*/ 39 w 39"/>
                    <a:gd name="T99" fmla="*/ 29 h 39"/>
                    <a:gd name="T100" fmla="*/ 39 w 39"/>
                    <a:gd name="T101" fmla="*/ 33 h 39"/>
                    <a:gd name="T102" fmla="*/ 39 w 39"/>
                    <a:gd name="T103" fmla="*/ 39 h 39"/>
                    <a:gd name="T104" fmla="*/ 30 w 39"/>
                    <a:gd name="T105" fmla="*/ 39 h 39"/>
                    <a:gd name="T106" fmla="*/ 19 w 39"/>
                    <a:gd name="T107" fmla="*/ 39 h 39"/>
                    <a:gd name="T108" fmla="*/ 8 w 39"/>
                    <a:gd name="T109" fmla="*/ 39 h 39"/>
                    <a:gd name="T110" fmla="*/ 0 w 39"/>
                    <a:gd name="T111" fmla="*/ 39 h 3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9"/>
                    <a:gd name="T169" fmla="*/ 0 h 39"/>
                    <a:gd name="T170" fmla="*/ 39 w 39"/>
                    <a:gd name="T171" fmla="*/ 39 h 3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9" h="39">
                      <a:moveTo>
                        <a:pt x="0" y="39"/>
                      </a:move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3" y="27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3" y="25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8"/>
                      </a:lnTo>
                      <a:lnTo>
                        <a:pt x="39" y="15"/>
                      </a:lnTo>
                      <a:lnTo>
                        <a:pt x="17" y="15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2" y="23"/>
                      </a:lnTo>
                      <a:lnTo>
                        <a:pt x="14" y="25"/>
                      </a:lnTo>
                      <a:lnTo>
                        <a:pt x="16" y="25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5" y="25"/>
                      </a:lnTo>
                      <a:lnTo>
                        <a:pt x="30" y="25"/>
                      </a:lnTo>
                      <a:lnTo>
                        <a:pt x="33" y="25"/>
                      </a:lnTo>
                      <a:lnTo>
                        <a:pt x="39" y="25"/>
                      </a:lnTo>
                      <a:lnTo>
                        <a:pt x="39" y="29"/>
                      </a:lnTo>
                      <a:lnTo>
                        <a:pt x="39" y="33"/>
                      </a:lnTo>
                      <a:lnTo>
                        <a:pt x="39" y="39"/>
                      </a:lnTo>
                      <a:lnTo>
                        <a:pt x="30" y="39"/>
                      </a:lnTo>
                      <a:lnTo>
                        <a:pt x="19" y="39"/>
                      </a:lnTo>
                      <a:lnTo>
                        <a:pt x="8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3" name="Freeform 892"/>
                <p:cNvSpPr>
                  <a:spLocks noEditPoints="1"/>
                </p:cNvSpPr>
                <p:nvPr/>
              </p:nvSpPr>
              <p:spPr bwMode="auto">
                <a:xfrm>
                  <a:off x="4423" y="2217"/>
                  <a:ext cx="39" cy="41"/>
                </a:xfrm>
                <a:custGeom>
                  <a:avLst/>
                  <a:gdLst>
                    <a:gd name="T0" fmla="*/ 23 w 39"/>
                    <a:gd name="T1" fmla="*/ 7 h 41"/>
                    <a:gd name="T2" fmla="*/ 23 w 39"/>
                    <a:gd name="T3" fmla="*/ 21 h 41"/>
                    <a:gd name="T4" fmla="*/ 26 w 39"/>
                    <a:gd name="T5" fmla="*/ 27 h 41"/>
                    <a:gd name="T6" fmla="*/ 28 w 39"/>
                    <a:gd name="T7" fmla="*/ 25 h 41"/>
                    <a:gd name="T8" fmla="*/ 30 w 39"/>
                    <a:gd name="T9" fmla="*/ 23 h 41"/>
                    <a:gd name="T10" fmla="*/ 30 w 39"/>
                    <a:gd name="T11" fmla="*/ 19 h 41"/>
                    <a:gd name="T12" fmla="*/ 30 w 39"/>
                    <a:gd name="T13" fmla="*/ 17 h 41"/>
                    <a:gd name="T14" fmla="*/ 28 w 39"/>
                    <a:gd name="T15" fmla="*/ 15 h 41"/>
                    <a:gd name="T16" fmla="*/ 26 w 39"/>
                    <a:gd name="T17" fmla="*/ 15 h 41"/>
                    <a:gd name="T18" fmla="*/ 28 w 39"/>
                    <a:gd name="T19" fmla="*/ 7 h 41"/>
                    <a:gd name="T20" fmla="*/ 33 w 39"/>
                    <a:gd name="T21" fmla="*/ 4 h 41"/>
                    <a:gd name="T22" fmla="*/ 37 w 39"/>
                    <a:gd name="T23" fmla="*/ 9 h 41"/>
                    <a:gd name="T24" fmla="*/ 39 w 39"/>
                    <a:gd name="T25" fmla="*/ 13 h 41"/>
                    <a:gd name="T26" fmla="*/ 39 w 39"/>
                    <a:gd name="T27" fmla="*/ 21 h 41"/>
                    <a:gd name="T28" fmla="*/ 39 w 39"/>
                    <a:gd name="T29" fmla="*/ 29 h 41"/>
                    <a:gd name="T30" fmla="*/ 35 w 39"/>
                    <a:gd name="T31" fmla="*/ 33 h 41"/>
                    <a:gd name="T32" fmla="*/ 32 w 39"/>
                    <a:gd name="T33" fmla="*/ 37 h 41"/>
                    <a:gd name="T34" fmla="*/ 28 w 39"/>
                    <a:gd name="T35" fmla="*/ 41 h 41"/>
                    <a:gd name="T36" fmla="*/ 19 w 39"/>
                    <a:gd name="T37" fmla="*/ 41 h 41"/>
                    <a:gd name="T38" fmla="*/ 12 w 39"/>
                    <a:gd name="T39" fmla="*/ 39 h 41"/>
                    <a:gd name="T40" fmla="*/ 5 w 39"/>
                    <a:gd name="T41" fmla="*/ 35 h 41"/>
                    <a:gd name="T42" fmla="*/ 1 w 39"/>
                    <a:gd name="T43" fmla="*/ 29 h 41"/>
                    <a:gd name="T44" fmla="*/ 0 w 39"/>
                    <a:gd name="T45" fmla="*/ 21 h 41"/>
                    <a:gd name="T46" fmla="*/ 0 w 39"/>
                    <a:gd name="T47" fmla="*/ 13 h 41"/>
                    <a:gd name="T48" fmla="*/ 3 w 39"/>
                    <a:gd name="T49" fmla="*/ 7 h 41"/>
                    <a:gd name="T50" fmla="*/ 7 w 39"/>
                    <a:gd name="T51" fmla="*/ 2 h 41"/>
                    <a:gd name="T52" fmla="*/ 12 w 39"/>
                    <a:gd name="T53" fmla="*/ 0 h 41"/>
                    <a:gd name="T54" fmla="*/ 17 w 39"/>
                    <a:gd name="T55" fmla="*/ 0 h 41"/>
                    <a:gd name="T56" fmla="*/ 21 w 39"/>
                    <a:gd name="T57" fmla="*/ 0 h 41"/>
                    <a:gd name="T58" fmla="*/ 23 w 39"/>
                    <a:gd name="T59" fmla="*/ 0 h 41"/>
                    <a:gd name="T60" fmla="*/ 23 w 39"/>
                    <a:gd name="T61" fmla="*/ 0 h 41"/>
                    <a:gd name="T62" fmla="*/ 14 w 39"/>
                    <a:gd name="T63" fmla="*/ 15 h 41"/>
                    <a:gd name="T64" fmla="*/ 10 w 39"/>
                    <a:gd name="T65" fmla="*/ 15 h 41"/>
                    <a:gd name="T66" fmla="*/ 8 w 39"/>
                    <a:gd name="T67" fmla="*/ 17 h 41"/>
                    <a:gd name="T68" fmla="*/ 8 w 39"/>
                    <a:gd name="T69" fmla="*/ 21 h 41"/>
                    <a:gd name="T70" fmla="*/ 8 w 39"/>
                    <a:gd name="T71" fmla="*/ 25 h 41"/>
                    <a:gd name="T72" fmla="*/ 12 w 39"/>
                    <a:gd name="T73" fmla="*/ 27 h 41"/>
                    <a:gd name="T74" fmla="*/ 16 w 39"/>
                    <a:gd name="T75" fmla="*/ 27 h 41"/>
                    <a:gd name="T76" fmla="*/ 16 w 39"/>
                    <a:gd name="T77" fmla="*/ 17 h 41"/>
                    <a:gd name="T78" fmla="*/ 16 w 39"/>
                    <a:gd name="T79" fmla="*/ 13 h 4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41"/>
                    <a:gd name="T122" fmla="*/ 39 w 39"/>
                    <a:gd name="T123" fmla="*/ 41 h 4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41">
                      <a:moveTo>
                        <a:pt x="23" y="0"/>
                      </a:moveTo>
                      <a:lnTo>
                        <a:pt x="23" y="7"/>
                      </a:lnTo>
                      <a:lnTo>
                        <a:pt x="23" y="15"/>
                      </a:lnTo>
                      <a:lnTo>
                        <a:pt x="23" y="21"/>
                      </a:lnTo>
                      <a:lnTo>
                        <a:pt x="23" y="27"/>
                      </a:lnTo>
                      <a:lnTo>
                        <a:pt x="26" y="27"/>
                      </a:lnTo>
                      <a:lnTo>
                        <a:pt x="28" y="25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8" y="11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33" y="4"/>
                      </a:lnTo>
                      <a:lnTo>
                        <a:pt x="35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7"/>
                      </a:lnTo>
                      <a:lnTo>
                        <a:pt x="39" y="21"/>
                      </a:lnTo>
                      <a:lnTo>
                        <a:pt x="39" y="27"/>
                      </a:lnTo>
                      <a:lnTo>
                        <a:pt x="39" y="29"/>
                      </a:ln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8" y="41"/>
                      </a:lnTo>
                      <a:lnTo>
                        <a:pt x="25" y="41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9"/>
                      </a:lnTo>
                      <a:lnTo>
                        <a:pt x="8" y="37"/>
                      </a:lnTo>
                      <a:lnTo>
                        <a:pt x="5" y="35"/>
                      </a:lnTo>
                      <a:lnTo>
                        <a:pt x="3" y="33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13"/>
                      </a:move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7"/>
                      </a:lnTo>
                      <a:lnTo>
                        <a:pt x="14" y="27"/>
                      </a:lnTo>
                      <a:lnTo>
                        <a:pt x="16" y="27"/>
                      </a:lnTo>
                      <a:lnTo>
                        <a:pt x="16" y="21"/>
                      </a:lnTo>
                      <a:lnTo>
                        <a:pt x="16" y="17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4" name="Freeform 893"/>
                <p:cNvSpPr>
                  <a:spLocks/>
                </p:cNvSpPr>
                <p:nvPr/>
              </p:nvSpPr>
              <p:spPr bwMode="auto">
                <a:xfrm>
                  <a:off x="3598" y="3579"/>
                  <a:ext cx="43" cy="20"/>
                </a:xfrm>
                <a:custGeom>
                  <a:avLst/>
                  <a:gdLst>
                    <a:gd name="T0" fmla="*/ 0 w 43"/>
                    <a:gd name="T1" fmla="*/ 20 h 20"/>
                    <a:gd name="T2" fmla="*/ 0 w 43"/>
                    <a:gd name="T3" fmla="*/ 18 h 20"/>
                    <a:gd name="T4" fmla="*/ 0 w 43"/>
                    <a:gd name="T5" fmla="*/ 16 h 20"/>
                    <a:gd name="T6" fmla="*/ 0 w 43"/>
                    <a:gd name="T7" fmla="*/ 14 h 20"/>
                    <a:gd name="T8" fmla="*/ 0 w 43"/>
                    <a:gd name="T9" fmla="*/ 12 h 20"/>
                    <a:gd name="T10" fmla="*/ 16 w 43"/>
                    <a:gd name="T11" fmla="*/ 12 h 20"/>
                    <a:gd name="T12" fmla="*/ 16 w 43"/>
                    <a:gd name="T13" fmla="*/ 6 h 20"/>
                    <a:gd name="T14" fmla="*/ 0 w 43"/>
                    <a:gd name="T15" fmla="*/ 6 h 20"/>
                    <a:gd name="T16" fmla="*/ 0 w 43"/>
                    <a:gd name="T17" fmla="*/ 0 h 20"/>
                    <a:gd name="T18" fmla="*/ 43 w 43"/>
                    <a:gd name="T19" fmla="*/ 0 h 20"/>
                    <a:gd name="T20" fmla="*/ 43 w 43"/>
                    <a:gd name="T21" fmla="*/ 6 h 20"/>
                    <a:gd name="T22" fmla="*/ 26 w 43"/>
                    <a:gd name="T23" fmla="*/ 6 h 20"/>
                    <a:gd name="T24" fmla="*/ 26 w 43"/>
                    <a:gd name="T25" fmla="*/ 12 h 20"/>
                    <a:gd name="T26" fmla="*/ 43 w 43"/>
                    <a:gd name="T27" fmla="*/ 12 h 20"/>
                    <a:gd name="T28" fmla="*/ 43 w 43"/>
                    <a:gd name="T29" fmla="*/ 14 h 20"/>
                    <a:gd name="T30" fmla="*/ 43 w 43"/>
                    <a:gd name="T31" fmla="*/ 16 h 20"/>
                    <a:gd name="T32" fmla="*/ 43 w 43"/>
                    <a:gd name="T33" fmla="*/ 18 h 20"/>
                    <a:gd name="T34" fmla="*/ 43 w 43"/>
                    <a:gd name="T35" fmla="*/ 20 h 20"/>
                    <a:gd name="T36" fmla="*/ 0 w 43"/>
                    <a:gd name="T37" fmla="*/ 20 h 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20"/>
                    <a:gd name="T59" fmla="*/ 43 w 43"/>
                    <a:gd name="T60" fmla="*/ 20 h 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20">
                      <a:moveTo>
                        <a:pt x="0" y="20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43" y="6"/>
                      </a:lnTo>
                      <a:lnTo>
                        <a:pt x="26" y="6"/>
                      </a:lnTo>
                      <a:lnTo>
                        <a:pt x="26" y="12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3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5" name="Freeform 894"/>
                <p:cNvSpPr>
                  <a:spLocks noEditPoints="1"/>
                </p:cNvSpPr>
                <p:nvPr/>
              </p:nvSpPr>
              <p:spPr bwMode="auto">
                <a:xfrm>
                  <a:off x="3610" y="3540"/>
                  <a:ext cx="32" cy="16"/>
                </a:xfrm>
                <a:custGeom>
                  <a:avLst/>
                  <a:gdLst>
                    <a:gd name="T0" fmla="*/ 18 w 32"/>
                    <a:gd name="T1" fmla="*/ 12 h 16"/>
                    <a:gd name="T2" fmla="*/ 22 w 32"/>
                    <a:gd name="T3" fmla="*/ 12 h 16"/>
                    <a:gd name="T4" fmla="*/ 23 w 32"/>
                    <a:gd name="T5" fmla="*/ 10 h 16"/>
                    <a:gd name="T6" fmla="*/ 25 w 32"/>
                    <a:gd name="T7" fmla="*/ 10 h 16"/>
                    <a:gd name="T8" fmla="*/ 25 w 32"/>
                    <a:gd name="T9" fmla="*/ 8 h 16"/>
                    <a:gd name="T10" fmla="*/ 25 w 32"/>
                    <a:gd name="T11" fmla="*/ 8 h 16"/>
                    <a:gd name="T12" fmla="*/ 23 w 32"/>
                    <a:gd name="T13" fmla="*/ 6 h 16"/>
                    <a:gd name="T14" fmla="*/ 22 w 32"/>
                    <a:gd name="T15" fmla="*/ 6 h 16"/>
                    <a:gd name="T16" fmla="*/ 22 w 32"/>
                    <a:gd name="T17" fmla="*/ 2 h 16"/>
                    <a:gd name="T18" fmla="*/ 25 w 32"/>
                    <a:gd name="T19" fmla="*/ 2 h 16"/>
                    <a:gd name="T20" fmla="*/ 29 w 32"/>
                    <a:gd name="T21" fmla="*/ 2 h 16"/>
                    <a:gd name="T22" fmla="*/ 31 w 32"/>
                    <a:gd name="T23" fmla="*/ 4 h 16"/>
                    <a:gd name="T24" fmla="*/ 32 w 32"/>
                    <a:gd name="T25" fmla="*/ 6 h 16"/>
                    <a:gd name="T26" fmla="*/ 32 w 32"/>
                    <a:gd name="T27" fmla="*/ 10 h 16"/>
                    <a:gd name="T28" fmla="*/ 31 w 32"/>
                    <a:gd name="T29" fmla="*/ 12 h 16"/>
                    <a:gd name="T30" fmla="*/ 29 w 32"/>
                    <a:gd name="T31" fmla="*/ 14 h 16"/>
                    <a:gd name="T32" fmla="*/ 25 w 32"/>
                    <a:gd name="T33" fmla="*/ 16 h 16"/>
                    <a:gd name="T34" fmla="*/ 22 w 32"/>
                    <a:gd name="T35" fmla="*/ 16 h 16"/>
                    <a:gd name="T36" fmla="*/ 18 w 32"/>
                    <a:gd name="T37" fmla="*/ 16 h 16"/>
                    <a:gd name="T38" fmla="*/ 13 w 32"/>
                    <a:gd name="T39" fmla="*/ 16 h 16"/>
                    <a:gd name="T40" fmla="*/ 7 w 32"/>
                    <a:gd name="T41" fmla="*/ 16 h 16"/>
                    <a:gd name="T42" fmla="*/ 2 w 32"/>
                    <a:gd name="T43" fmla="*/ 14 h 16"/>
                    <a:gd name="T44" fmla="*/ 0 w 32"/>
                    <a:gd name="T45" fmla="*/ 10 h 16"/>
                    <a:gd name="T46" fmla="*/ 0 w 32"/>
                    <a:gd name="T47" fmla="*/ 6 h 16"/>
                    <a:gd name="T48" fmla="*/ 2 w 32"/>
                    <a:gd name="T49" fmla="*/ 4 h 16"/>
                    <a:gd name="T50" fmla="*/ 4 w 32"/>
                    <a:gd name="T51" fmla="*/ 2 h 16"/>
                    <a:gd name="T52" fmla="*/ 7 w 32"/>
                    <a:gd name="T53" fmla="*/ 0 h 16"/>
                    <a:gd name="T54" fmla="*/ 11 w 32"/>
                    <a:gd name="T55" fmla="*/ 0 h 16"/>
                    <a:gd name="T56" fmla="*/ 18 w 32"/>
                    <a:gd name="T57" fmla="*/ 0 h 16"/>
                    <a:gd name="T58" fmla="*/ 18 w 32"/>
                    <a:gd name="T59" fmla="*/ 0 h 16"/>
                    <a:gd name="T60" fmla="*/ 13 w 32"/>
                    <a:gd name="T61" fmla="*/ 6 h 16"/>
                    <a:gd name="T62" fmla="*/ 7 w 32"/>
                    <a:gd name="T63" fmla="*/ 6 h 16"/>
                    <a:gd name="T64" fmla="*/ 6 w 32"/>
                    <a:gd name="T65" fmla="*/ 8 h 16"/>
                    <a:gd name="T66" fmla="*/ 6 w 32"/>
                    <a:gd name="T67" fmla="*/ 10 h 16"/>
                    <a:gd name="T68" fmla="*/ 9 w 32"/>
                    <a:gd name="T69" fmla="*/ 10 h 16"/>
                    <a:gd name="T70" fmla="*/ 11 w 32"/>
                    <a:gd name="T71" fmla="*/ 12 h 16"/>
                    <a:gd name="T72" fmla="*/ 13 w 32"/>
                    <a:gd name="T73" fmla="*/ 12 h 16"/>
                    <a:gd name="T74" fmla="*/ 13 w 32"/>
                    <a:gd name="T75" fmla="*/ 6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16"/>
                    <a:gd name="T116" fmla="*/ 32 w 32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16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3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3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6" name="Freeform 895"/>
                <p:cNvSpPr>
                  <a:spLocks/>
                </p:cNvSpPr>
                <p:nvPr/>
              </p:nvSpPr>
              <p:spPr bwMode="auto">
                <a:xfrm>
                  <a:off x="3610" y="3507"/>
                  <a:ext cx="31" cy="19"/>
                </a:xfrm>
                <a:custGeom>
                  <a:avLst/>
                  <a:gdLst>
                    <a:gd name="T0" fmla="*/ 0 w 31"/>
                    <a:gd name="T1" fmla="*/ 19 h 19"/>
                    <a:gd name="T2" fmla="*/ 0 w 31"/>
                    <a:gd name="T3" fmla="*/ 12 h 19"/>
                    <a:gd name="T4" fmla="*/ 2 w 31"/>
                    <a:gd name="T5" fmla="*/ 10 h 19"/>
                    <a:gd name="T6" fmla="*/ 6 w 31"/>
                    <a:gd name="T7" fmla="*/ 10 h 19"/>
                    <a:gd name="T8" fmla="*/ 7 w 31"/>
                    <a:gd name="T9" fmla="*/ 10 h 19"/>
                    <a:gd name="T10" fmla="*/ 9 w 31"/>
                    <a:gd name="T11" fmla="*/ 8 h 19"/>
                    <a:gd name="T12" fmla="*/ 7 w 31"/>
                    <a:gd name="T13" fmla="*/ 8 h 19"/>
                    <a:gd name="T14" fmla="*/ 6 w 31"/>
                    <a:gd name="T15" fmla="*/ 8 h 19"/>
                    <a:gd name="T16" fmla="*/ 2 w 31"/>
                    <a:gd name="T17" fmla="*/ 6 h 19"/>
                    <a:gd name="T18" fmla="*/ 0 w 31"/>
                    <a:gd name="T19" fmla="*/ 6 h 19"/>
                    <a:gd name="T20" fmla="*/ 0 w 31"/>
                    <a:gd name="T21" fmla="*/ 0 h 19"/>
                    <a:gd name="T22" fmla="*/ 4 w 31"/>
                    <a:gd name="T23" fmla="*/ 2 h 19"/>
                    <a:gd name="T24" fmla="*/ 7 w 31"/>
                    <a:gd name="T25" fmla="*/ 2 h 19"/>
                    <a:gd name="T26" fmla="*/ 11 w 31"/>
                    <a:gd name="T27" fmla="*/ 4 h 19"/>
                    <a:gd name="T28" fmla="*/ 14 w 31"/>
                    <a:gd name="T29" fmla="*/ 4 h 19"/>
                    <a:gd name="T30" fmla="*/ 18 w 31"/>
                    <a:gd name="T31" fmla="*/ 4 h 19"/>
                    <a:gd name="T32" fmla="*/ 23 w 31"/>
                    <a:gd name="T33" fmla="*/ 2 h 19"/>
                    <a:gd name="T34" fmla="*/ 31 w 31"/>
                    <a:gd name="T35" fmla="*/ 0 h 19"/>
                    <a:gd name="T36" fmla="*/ 31 w 31"/>
                    <a:gd name="T37" fmla="*/ 6 h 19"/>
                    <a:gd name="T38" fmla="*/ 29 w 31"/>
                    <a:gd name="T39" fmla="*/ 6 h 19"/>
                    <a:gd name="T40" fmla="*/ 25 w 31"/>
                    <a:gd name="T41" fmla="*/ 8 h 19"/>
                    <a:gd name="T42" fmla="*/ 23 w 31"/>
                    <a:gd name="T43" fmla="*/ 8 h 19"/>
                    <a:gd name="T44" fmla="*/ 22 w 31"/>
                    <a:gd name="T45" fmla="*/ 8 h 19"/>
                    <a:gd name="T46" fmla="*/ 23 w 31"/>
                    <a:gd name="T47" fmla="*/ 10 h 19"/>
                    <a:gd name="T48" fmla="*/ 25 w 31"/>
                    <a:gd name="T49" fmla="*/ 10 h 19"/>
                    <a:gd name="T50" fmla="*/ 29 w 31"/>
                    <a:gd name="T51" fmla="*/ 10 h 19"/>
                    <a:gd name="T52" fmla="*/ 31 w 31"/>
                    <a:gd name="T53" fmla="*/ 12 h 19"/>
                    <a:gd name="T54" fmla="*/ 31 w 31"/>
                    <a:gd name="T55" fmla="*/ 19 h 19"/>
                    <a:gd name="T56" fmla="*/ 14 w 31"/>
                    <a:gd name="T57" fmla="*/ 12 h 19"/>
                    <a:gd name="T58" fmla="*/ 11 w 31"/>
                    <a:gd name="T59" fmla="*/ 15 h 19"/>
                    <a:gd name="T60" fmla="*/ 7 w 31"/>
                    <a:gd name="T61" fmla="*/ 17 h 19"/>
                    <a:gd name="T62" fmla="*/ 4 w 31"/>
                    <a:gd name="T63" fmla="*/ 17 h 19"/>
                    <a:gd name="T64" fmla="*/ 0 w 31"/>
                    <a:gd name="T65" fmla="*/ 19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19"/>
                    <a:gd name="T101" fmla="*/ 31 w 31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19">
                      <a:moveTo>
                        <a:pt x="0" y="19"/>
                      </a:move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11" y="4"/>
                      </a:lnTo>
                      <a:lnTo>
                        <a:pt x="14" y="4"/>
                      </a:lnTo>
                      <a:lnTo>
                        <a:pt x="18" y="4"/>
                      </a:lnTo>
                      <a:lnTo>
                        <a:pt x="23" y="2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9" y="10"/>
                      </a:lnTo>
                      <a:lnTo>
                        <a:pt x="31" y="12"/>
                      </a:lnTo>
                      <a:lnTo>
                        <a:pt x="31" y="19"/>
                      </a:lnTo>
                      <a:lnTo>
                        <a:pt x="14" y="12"/>
                      </a:lnTo>
                      <a:lnTo>
                        <a:pt x="11" y="15"/>
                      </a:lnTo>
                      <a:lnTo>
                        <a:pt x="7" y="17"/>
                      </a:lnTo>
                      <a:lnTo>
                        <a:pt x="4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7" name="Freeform 896"/>
                <p:cNvSpPr>
                  <a:spLocks noEditPoints="1"/>
                </p:cNvSpPr>
                <p:nvPr/>
              </p:nvSpPr>
              <p:spPr bwMode="auto">
                <a:xfrm>
                  <a:off x="3610" y="3474"/>
                  <a:ext cx="32" cy="17"/>
                </a:xfrm>
                <a:custGeom>
                  <a:avLst/>
                  <a:gdLst>
                    <a:gd name="T0" fmla="*/ 9 w 32"/>
                    <a:gd name="T1" fmla="*/ 15 h 17"/>
                    <a:gd name="T2" fmla="*/ 6 w 32"/>
                    <a:gd name="T3" fmla="*/ 17 h 17"/>
                    <a:gd name="T4" fmla="*/ 4 w 32"/>
                    <a:gd name="T5" fmla="*/ 15 h 17"/>
                    <a:gd name="T6" fmla="*/ 0 w 32"/>
                    <a:gd name="T7" fmla="*/ 13 h 17"/>
                    <a:gd name="T8" fmla="*/ 0 w 32"/>
                    <a:gd name="T9" fmla="*/ 11 h 17"/>
                    <a:gd name="T10" fmla="*/ 0 w 32"/>
                    <a:gd name="T11" fmla="*/ 9 h 17"/>
                    <a:gd name="T12" fmla="*/ 0 w 32"/>
                    <a:gd name="T13" fmla="*/ 7 h 17"/>
                    <a:gd name="T14" fmla="*/ 2 w 32"/>
                    <a:gd name="T15" fmla="*/ 2 h 17"/>
                    <a:gd name="T16" fmla="*/ 4 w 32"/>
                    <a:gd name="T17" fmla="*/ 0 h 17"/>
                    <a:gd name="T18" fmla="*/ 6 w 32"/>
                    <a:gd name="T19" fmla="*/ 0 h 17"/>
                    <a:gd name="T20" fmla="*/ 18 w 32"/>
                    <a:gd name="T21" fmla="*/ 0 h 17"/>
                    <a:gd name="T22" fmla="*/ 25 w 32"/>
                    <a:gd name="T23" fmla="*/ 0 h 17"/>
                    <a:gd name="T24" fmla="*/ 29 w 32"/>
                    <a:gd name="T25" fmla="*/ 0 h 17"/>
                    <a:gd name="T26" fmla="*/ 31 w 32"/>
                    <a:gd name="T27" fmla="*/ 0 h 17"/>
                    <a:gd name="T28" fmla="*/ 31 w 32"/>
                    <a:gd name="T29" fmla="*/ 5 h 17"/>
                    <a:gd name="T30" fmla="*/ 29 w 32"/>
                    <a:gd name="T31" fmla="*/ 5 h 17"/>
                    <a:gd name="T32" fmla="*/ 29 w 32"/>
                    <a:gd name="T33" fmla="*/ 5 h 17"/>
                    <a:gd name="T34" fmla="*/ 29 w 32"/>
                    <a:gd name="T35" fmla="*/ 7 h 17"/>
                    <a:gd name="T36" fmla="*/ 31 w 32"/>
                    <a:gd name="T37" fmla="*/ 9 h 17"/>
                    <a:gd name="T38" fmla="*/ 32 w 32"/>
                    <a:gd name="T39" fmla="*/ 11 h 17"/>
                    <a:gd name="T40" fmla="*/ 31 w 32"/>
                    <a:gd name="T41" fmla="*/ 15 h 17"/>
                    <a:gd name="T42" fmla="*/ 27 w 32"/>
                    <a:gd name="T43" fmla="*/ 17 h 17"/>
                    <a:gd name="T44" fmla="*/ 20 w 32"/>
                    <a:gd name="T45" fmla="*/ 17 h 17"/>
                    <a:gd name="T46" fmla="*/ 14 w 32"/>
                    <a:gd name="T47" fmla="*/ 15 h 17"/>
                    <a:gd name="T48" fmla="*/ 13 w 32"/>
                    <a:gd name="T49" fmla="*/ 11 h 17"/>
                    <a:gd name="T50" fmla="*/ 11 w 32"/>
                    <a:gd name="T51" fmla="*/ 7 h 17"/>
                    <a:gd name="T52" fmla="*/ 9 w 32"/>
                    <a:gd name="T53" fmla="*/ 7 h 17"/>
                    <a:gd name="T54" fmla="*/ 7 w 32"/>
                    <a:gd name="T55" fmla="*/ 7 h 17"/>
                    <a:gd name="T56" fmla="*/ 6 w 32"/>
                    <a:gd name="T57" fmla="*/ 9 h 17"/>
                    <a:gd name="T58" fmla="*/ 7 w 32"/>
                    <a:gd name="T59" fmla="*/ 9 h 17"/>
                    <a:gd name="T60" fmla="*/ 9 w 32"/>
                    <a:gd name="T61" fmla="*/ 11 h 17"/>
                    <a:gd name="T62" fmla="*/ 16 w 32"/>
                    <a:gd name="T63" fmla="*/ 7 h 17"/>
                    <a:gd name="T64" fmla="*/ 18 w 32"/>
                    <a:gd name="T65" fmla="*/ 7 h 17"/>
                    <a:gd name="T66" fmla="*/ 20 w 32"/>
                    <a:gd name="T67" fmla="*/ 11 h 17"/>
                    <a:gd name="T68" fmla="*/ 20 w 32"/>
                    <a:gd name="T69" fmla="*/ 11 h 17"/>
                    <a:gd name="T70" fmla="*/ 22 w 32"/>
                    <a:gd name="T71" fmla="*/ 11 h 17"/>
                    <a:gd name="T72" fmla="*/ 23 w 32"/>
                    <a:gd name="T73" fmla="*/ 11 h 17"/>
                    <a:gd name="T74" fmla="*/ 25 w 32"/>
                    <a:gd name="T75" fmla="*/ 11 h 17"/>
                    <a:gd name="T76" fmla="*/ 25 w 32"/>
                    <a:gd name="T77" fmla="*/ 9 h 17"/>
                    <a:gd name="T78" fmla="*/ 23 w 32"/>
                    <a:gd name="T79" fmla="*/ 7 h 17"/>
                    <a:gd name="T80" fmla="*/ 20 w 32"/>
                    <a:gd name="T81" fmla="*/ 7 h 17"/>
                    <a:gd name="T82" fmla="*/ 18 w 32"/>
                    <a:gd name="T83" fmla="*/ 7 h 17"/>
                    <a:gd name="T84" fmla="*/ 16 w 32"/>
                    <a:gd name="T85" fmla="*/ 7 h 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17"/>
                    <a:gd name="T131" fmla="*/ 32 w 32"/>
                    <a:gd name="T132" fmla="*/ 17 h 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17">
                      <a:moveTo>
                        <a:pt x="11" y="11"/>
                      </a:move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5"/>
                      </a:lnTo>
                      <a:lnTo>
                        <a:pt x="29" y="5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7" y="17"/>
                      </a:lnTo>
                      <a:lnTo>
                        <a:pt x="23" y="17"/>
                      </a:lnTo>
                      <a:lnTo>
                        <a:pt x="22" y="17"/>
                      </a:lnTo>
                      <a:lnTo>
                        <a:pt x="20" y="17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1" y="11"/>
                      </a:lnTo>
                      <a:close/>
                      <a:moveTo>
                        <a:pt x="16" y="7"/>
                      </a:moveTo>
                      <a:lnTo>
                        <a:pt x="16" y="7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20" y="11"/>
                      </a:lnTo>
                      <a:lnTo>
                        <a:pt x="22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2" y="7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8" name="Freeform 897"/>
                <p:cNvSpPr>
                  <a:spLocks noEditPoints="1"/>
                </p:cNvSpPr>
                <p:nvPr/>
              </p:nvSpPr>
              <p:spPr bwMode="auto">
                <a:xfrm>
                  <a:off x="3598" y="3440"/>
                  <a:ext cx="44" cy="18"/>
                </a:xfrm>
                <a:custGeom>
                  <a:avLst/>
                  <a:gdLst>
                    <a:gd name="T0" fmla="*/ 43 w 44"/>
                    <a:gd name="T1" fmla="*/ 0 h 18"/>
                    <a:gd name="T2" fmla="*/ 41 w 44"/>
                    <a:gd name="T3" fmla="*/ 6 h 18"/>
                    <a:gd name="T4" fmla="*/ 39 w 44"/>
                    <a:gd name="T5" fmla="*/ 6 h 18"/>
                    <a:gd name="T6" fmla="*/ 41 w 44"/>
                    <a:gd name="T7" fmla="*/ 8 h 18"/>
                    <a:gd name="T8" fmla="*/ 43 w 44"/>
                    <a:gd name="T9" fmla="*/ 8 h 18"/>
                    <a:gd name="T10" fmla="*/ 44 w 44"/>
                    <a:gd name="T11" fmla="*/ 10 h 18"/>
                    <a:gd name="T12" fmla="*/ 44 w 44"/>
                    <a:gd name="T13" fmla="*/ 10 h 18"/>
                    <a:gd name="T14" fmla="*/ 43 w 44"/>
                    <a:gd name="T15" fmla="*/ 14 h 18"/>
                    <a:gd name="T16" fmla="*/ 39 w 44"/>
                    <a:gd name="T17" fmla="*/ 16 h 18"/>
                    <a:gd name="T18" fmla="*/ 34 w 44"/>
                    <a:gd name="T19" fmla="*/ 18 h 18"/>
                    <a:gd name="T20" fmla="*/ 26 w 44"/>
                    <a:gd name="T21" fmla="*/ 18 h 18"/>
                    <a:gd name="T22" fmla="*/ 21 w 44"/>
                    <a:gd name="T23" fmla="*/ 18 h 18"/>
                    <a:gd name="T24" fmla="*/ 16 w 44"/>
                    <a:gd name="T25" fmla="*/ 16 h 18"/>
                    <a:gd name="T26" fmla="*/ 12 w 44"/>
                    <a:gd name="T27" fmla="*/ 14 h 18"/>
                    <a:gd name="T28" fmla="*/ 12 w 44"/>
                    <a:gd name="T29" fmla="*/ 10 h 18"/>
                    <a:gd name="T30" fmla="*/ 12 w 44"/>
                    <a:gd name="T31" fmla="*/ 10 h 18"/>
                    <a:gd name="T32" fmla="*/ 12 w 44"/>
                    <a:gd name="T33" fmla="*/ 8 h 18"/>
                    <a:gd name="T34" fmla="*/ 14 w 44"/>
                    <a:gd name="T35" fmla="*/ 8 h 18"/>
                    <a:gd name="T36" fmla="*/ 0 w 44"/>
                    <a:gd name="T37" fmla="*/ 6 h 18"/>
                    <a:gd name="T38" fmla="*/ 0 w 44"/>
                    <a:gd name="T39" fmla="*/ 0 h 18"/>
                    <a:gd name="T40" fmla="*/ 25 w 44"/>
                    <a:gd name="T41" fmla="*/ 6 h 18"/>
                    <a:gd name="T42" fmla="*/ 21 w 44"/>
                    <a:gd name="T43" fmla="*/ 8 h 18"/>
                    <a:gd name="T44" fmla="*/ 21 w 44"/>
                    <a:gd name="T45" fmla="*/ 8 h 18"/>
                    <a:gd name="T46" fmla="*/ 19 w 44"/>
                    <a:gd name="T47" fmla="*/ 10 h 18"/>
                    <a:gd name="T48" fmla="*/ 21 w 44"/>
                    <a:gd name="T49" fmla="*/ 10 h 18"/>
                    <a:gd name="T50" fmla="*/ 21 w 44"/>
                    <a:gd name="T51" fmla="*/ 10 h 18"/>
                    <a:gd name="T52" fmla="*/ 25 w 44"/>
                    <a:gd name="T53" fmla="*/ 12 h 18"/>
                    <a:gd name="T54" fmla="*/ 28 w 44"/>
                    <a:gd name="T55" fmla="*/ 12 h 18"/>
                    <a:gd name="T56" fmla="*/ 32 w 44"/>
                    <a:gd name="T57" fmla="*/ 12 h 18"/>
                    <a:gd name="T58" fmla="*/ 34 w 44"/>
                    <a:gd name="T59" fmla="*/ 10 h 18"/>
                    <a:gd name="T60" fmla="*/ 35 w 44"/>
                    <a:gd name="T61" fmla="*/ 10 h 18"/>
                    <a:gd name="T62" fmla="*/ 35 w 44"/>
                    <a:gd name="T63" fmla="*/ 8 h 18"/>
                    <a:gd name="T64" fmla="*/ 34 w 44"/>
                    <a:gd name="T65" fmla="*/ 8 h 18"/>
                    <a:gd name="T66" fmla="*/ 32 w 44"/>
                    <a:gd name="T67" fmla="*/ 6 h 18"/>
                    <a:gd name="T68" fmla="*/ 28 w 44"/>
                    <a:gd name="T69" fmla="*/ 6 h 18"/>
                    <a:gd name="T70" fmla="*/ 26 w 44"/>
                    <a:gd name="T71" fmla="*/ 6 h 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4"/>
                    <a:gd name="T109" fmla="*/ 0 h 18"/>
                    <a:gd name="T110" fmla="*/ 44 w 44"/>
                    <a:gd name="T111" fmla="*/ 18 h 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4" h="18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6"/>
                      </a:lnTo>
                      <a:lnTo>
                        <a:pt x="41" y="6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4" y="10"/>
                      </a:lnTo>
                      <a:lnTo>
                        <a:pt x="44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4" y="18"/>
                      </a:lnTo>
                      <a:lnTo>
                        <a:pt x="30" y="18"/>
                      </a:lnTo>
                      <a:lnTo>
                        <a:pt x="26" y="18"/>
                      </a:lnTo>
                      <a:lnTo>
                        <a:pt x="23" y="18"/>
                      </a:lnTo>
                      <a:lnTo>
                        <a:pt x="21" y="18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6" y="6"/>
                      </a:move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8" y="12"/>
                      </a:lnTo>
                      <a:lnTo>
                        <a:pt x="32" y="12"/>
                      </a:lnTo>
                      <a:lnTo>
                        <a:pt x="34" y="10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4" y="8"/>
                      </a:ln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9" name="Freeform 898"/>
                <p:cNvSpPr>
                  <a:spLocks noEditPoints="1"/>
                </p:cNvSpPr>
                <p:nvPr/>
              </p:nvSpPr>
              <p:spPr bwMode="auto">
                <a:xfrm>
                  <a:off x="3610" y="3405"/>
                  <a:ext cx="32" cy="18"/>
                </a:xfrm>
                <a:custGeom>
                  <a:avLst/>
                  <a:gdLst>
                    <a:gd name="T0" fmla="*/ 18 w 32"/>
                    <a:gd name="T1" fmla="*/ 12 h 18"/>
                    <a:gd name="T2" fmla="*/ 23 w 32"/>
                    <a:gd name="T3" fmla="*/ 10 h 18"/>
                    <a:gd name="T4" fmla="*/ 25 w 32"/>
                    <a:gd name="T5" fmla="*/ 10 h 18"/>
                    <a:gd name="T6" fmla="*/ 25 w 32"/>
                    <a:gd name="T7" fmla="*/ 8 h 18"/>
                    <a:gd name="T8" fmla="*/ 25 w 32"/>
                    <a:gd name="T9" fmla="*/ 8 h 18"/>
                    <a:gd name="T10" fmla="*/ 23 w 32"/>
                    <a:gd name="T11" fmla="*/ 8 h 18"/>
                    <a:gd name="T12" fmla="*/ 22 w 32"/>
                    <a:gd name="T13" fmla="*/ 6 h 18"/>
                    <a:gd name="T14" fmla="*/ 22 w 32"/>
                    <a:gd name="T15" fmla="*/ 4 h 18"/>
                    <a:gd name="T16" fmla="*/ 23 w 32"/>
                    <a:gd name="T17" fmla="*/ 2 h 18"/>
                    <a:gd name="T18" fmla="*/ 27 w 32"/>
                    <a:gd name="T19" fmla="*/ 4 h 18"/>
                    <a:gd name="T20" fmla="*/ 29 w 32"/>
                    <a:gd name="T21" fmla="*/ 4 h 18"/>
                    <a:gd name="T22" fmla="*/ 32 w 32"/>
                    <a:gd name="T23" fmla="*/ 8 h 18"/>
                    <a:gd name="T24" fmla="*/ 32 w 32"/>
                    <a:gd name="T25" fmla="*/ 12 h 18"/>
                    <a:gd name="T26" fmla="*/ 31 w 32"/>
                    <a:gd name="T27" fmla="*/ 14 h 18"/>
                    <a:gd name="T28" fmla="*/ 29 w 32"/>
                    <a:gd name="T29" fmla="*/ 16 h 18"/>
                    <a:gd name="T30" fmla="*/ 25 w 32"/>
                    <a:gd name="T31" fmla="*/ 16 h 18"/>
                    <a:gd name="T32" fmla="*/ 22 w 32"/>
                    <a:gd name="T33" fmla="*/ 18 h 18"/>
                    <a:gd name="T34" fmla="*/ 18 w 32"/>
                    <a:gd name="T35" fmla="*/ 18 h 18"/>
                    <a:gd name="T36" fmla="*/ 13 w 32"/>
                    <a:gd name="T37" fmla="*/ 18 h 18"/>
                    <a:gd name="T38" fmla="*/ 7 w 32"/>
                    <a:gd name="T39" fmla="*/ 18 h 18"/>
                    <a:gd name="T40" fmla="*/ 2 w 32"/>
                    <a:gd name="T41" fmla="*/ 14 h 18"/>
                    <a:gd name="T42" fmla="*/ 0 w 32"/>
                    <a:gd name="T43" fmla="*/ 12 h 18"/>
                    <a:gd name="T44" fmla="*/ 0 w 32"/>
                    <a:gd name="T45" fmla="*/ 8 h 18"/>
                    <a:gd name="T46" fmla="*/ 2 w 32"/>
                    <a:gd name="T47" fmla="*/ 4 h 18"/>
                    <a:gd name="T48" fmla="*/ 4 w 32"/>
                    <a:gd name="T49" fmla="*/ 4 h 18"/>
                    <a:gd name="T50" fmla="*/ 7 w 32"/>
                    <a:gd name="T51" fmla="*/ 2 h 18"/>
                    <a:gd name="T52" fmla="*/ 11 w 32"/>
                    <a:gd name="T53" fmla="*/ 2 h 18"/>
                    <a:gd name="T54" fmla="*/ 16 w 32"/>
                    <a:gd name="T55" fmla="*/ 0 h 18"/>
                    <a:gd name="T56" fmla="*/ 18 w 32"/>
                    <a:gd name="T57" fmla="*/ 0 h 18"/>
                    <a:gd name="T58" fmla="*/ 18 w 32"/>
                    <a:gd name="T59" fmla="*/ 0 h 18"/>
                    <a:gd name="T60" fmla="*/ 11 w 32"/>
                    <a:gd name="T61" fmla="*/ 6 h 18"/>
                    <a:gd name="T62" fmla="*/ 9 w 32"/>
                    <a:gd name="T63" fmla="*/ 8 h 18"/>
                    <a:gd name="T64" fmla="*/ 7 w 32"/>
                    <a:gd name="T65" fmla="*/ 8 h 18"/>
                    <a:gd name="T66" fmla="*/ 6 w 32"/>
                    <a:gd name="T67" fmla="*/ 8 h 18"/>
                    <a:gd name="T68" fmla="*/ 6 w 32"/>
                    <a:gd name="T69" fmla="*/ 10 h 18"/>
                    <a:gd name="T70" fmla="*/ 7 w 32"/>
                    <a:gd name="T71" fmla="*/ 12 h 18"/>
                    <a:gd name="T72" fmla="*/ 9 w 32"/>
                    <a:gd name="T73" fmla="*/ 12 h 18"/>
                    <a:gd name="T74" fmla="*/ 13 w 32"/>
                    <a:gd name="T75" fmla="*/ 12 h 18"/>
                    <a:gd name="T76" fmla="*/ 13 w 32"/>
                    <a:gd name="T77" fmla="*/ 6 h 1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18"/>
                    <a:gd name="T119" fmla="*/ 32 w 32"/>
                    <a:gd name="T120" fmla="*/ 18 h 1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18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1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1" y="14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3" y="18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3" y="6"/>
                      </a:move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0" name="Freeform 899"/>
                <p:cNvSpPr>
                  <a:spLocks/>
                </p:cNvSpPr>
                <p:nvPr/>
              </p:nvSpPr>
              <p:spPr bwMode="auto">
                <a:xfrm>
                  <a:off x="3610" y="3372"/>
                  <a:ext cx="32" cy="16"/>
                </a:xfrm>
                <a:custGeom>
                  <a:avLst/>
                  <a:gdLst>
                    <a:gd name="T0" fmla="*/ 20 w 32"/>
                    <a:gd name="T1" fmla="*/ 4 h 16"/>
                    <a:gd name="T2" fmla="*/ 20 w 32"/>
                    <a:gd name="T3" fmla="*/ 0 h 16"/>
                    <a:gd name="T4" fmla="*/ 23 w 32"/>
                    <a:gd name="T5" fmla="*/ 0 h 16"/>
                    <a:gd name="T6" fmla="*/ 27 w 32"/>
                    <a:gd name="T7" fmla="*/ 2 h 16"/>
                    <a:gd name="T8" fmla="*/ 29 w 32"/>
                    <a:gd name="T9" fmla="*/ 2 h 16"/>
                    <a:gd name="T10" fmla="*/ 31 w 32"/>
                    <a:gd name="T11" fmla="*/ 4 h 16"/>
                    <a:gd name="T12" fmla="*/ 32 w 32"/>
                    <a:gd name="T13" fmla="*/ 6 h 16"/>
                    <a:gd name="T14" fmla="*/ 32 w 32"/>
                    <a:gd name="T15" fmla="*/ 8 h 16"/>
                    <a:gd name="T16" fmla="*/ 32 w 32"/>
                    <a:gd name="T17" fmla="*/ 10 h 16"/>
                    <a:gd name="T18" fmla="*/ 31 w 32"/>
                    <a:gd name="T19" fmla="*/ 12 h 16"/>
                    <a:gd name="T20" fmla="*/ 29 w 32"/>
                    <a:gd name="T21" fmla="*/ 14 h 16"/>
                    <a:gd name="T22" fmla="*/ 27 w 32"/>
                    <a:gd name="T23" fmla="*/ 14 h 16"/>
                    <a:gd name="T24" fmla="*/ 25 w 32"/>
                    <a:gd name="T25" fmla="*/ 16 h 16"/>
                    <a:gd name="T26" fmla="*/ 22 w 32"/>
                    <a:gd name="T27" fmla="*/ 16 h 16"/>
                    <a:gd name="T28" fmla="*/ 18 w 32"/>
                    <a:gd name="T29" fmla="*/ 16 h 16"/>
                    <a:gd name="T30" fmla="*/ 11 w 32"/>
                    <a:gd name="T31" fmla="*/ 16 h 16"/>
                    <a:gd name="T32" fmla="*/ 7 w 32"/>
                    <a:gd name="T33" fmla="*/ 16 h 16"/>
                    <a:gd name="T34" fmla="*/ 6 w 32"/>
                    <a:gd name="T35" fmla="*/ 16 h 16"/>
                    <a:gd name="T36" fmla="*/ 4 w 32"/>
                    <a:gd name="T37" fmla="*/ 14 h 16"/>
                    <a:gd name="T38" fmla="*/ 2 w 32"/>
                    <a:gd name="T39" fmla="*/ 14 h 16"/>
                    <a:gd name="T40" fmla="*/ 0 w 32"/>
                    <a:gd name="T41" fmla="*/ 12 h 16"/>
                    <a:gd name="T42" fmla="*/ 0 w 32"/>
                    <a:gd name="T43" fmla="*/ 10 h 16"/>
                    <a:gd name="T44" fmla="*/ 0 w 32"/>
                    <a:gd name="T45" fmla="*/ 6 h 16"/>
                    <a:gd name="T46" fmla="*/ 2 w 32"/>
                    <a:gd name="T47" fmla="*/ 2 h 16"/>
                    <a:gd name="T48" fmla="*/ 6 w 32"/>
                    <a:gd name="T49" fmla="*/ 2 h 16"/>
                    <a:gd name="T50" fmla="*/ 9 w 32"/>
                    <a:gd name="T51" fmla="*/ 0 h 16"/>
                    <a:gd name="T52" fmla="*/ 11 w 32"/>
                    <a:gd name="T53" fmla="*/ 4 h 16"/>
                    <a:gd name="T54" fmla="*/ 11 w 32"/>
                    <a:gd name="T55" fmla="*/ 6 h 16"/>
                    <a:gd name="T56" fmla="*/ 9 w 32"/>
                    <a:gd name="T57" fmla="*/ 6 h 16"/>
                    <a:gd name="T58" fmla="*/ 7 w 32"/>
                    <a:gd name="T59" fmla="*/ 6 h 16"/>
                    <a:gd name="T60" fmla="*/ 7 w 32"/>
                    <a:gd name="T61" fmla="*/ 8 h 16"/>
                    <a:gd name="T62" fmla="*/ 7 w 32"/>
                    <a:gd name="T63" fmla="*/ 10 h 16"/>
                    <a:gd name="T64" fmla="*/ 7 w 32"/>
                    <a:gd name="T65" fmla="*/ 10 h 16"/>
                    <a:gd name="T66" fmla="*/ 11 w 32"/>
                    <a:gd name="T67" fmla="*/ 10 h 16"/>
                    <a:gd name="T68" fmla="*/ 14 w 32"/>
                    <a:gd name="T69" fmla="*/ 12 h 16"/>
                    <a:gd name="T70" fmla="*/ 18 w 32"/>
                    <a:gd name="T71" fmla="*/ 12 h 16"/>
                    <a:gd name="T72" fmla="*/ 20 w 32"/>
                    <a:gd name="T73" fmla="*/ 10 h 16"/>
                    <a:gd name="T74" fmla="*/ 23 w 32"/>
                    <a:gd name="T75" fmla="*/ 10 h 16"/>
                    <a:gd name="T76" fmla="*/ 23 w 32"/>
                    <a:gd name="T77" fmla="*/ 10 h 16"/>
                    <a:gd name="T78" fmla="*/ 23 w 32"/>
                    <a:gd name="T79" fmla="*/ 8 h 16"/>
                    <a:gd name="T80" fmla="*/ 23 w 32"/>
                    <a:gd name="T81" fmla="*/ 6 h 16"/>
                    <a:gd name="T82" fmla="*/ 22 w 32"/>
                    <a:gd name="T83" fmla="*/ 6 h 16"/>
                    <a:gd name="T84" fmla="*/ 18 w 32"/>
                    <a:gd name="T85" fmla="*/ 6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16"/>
                    <a:gd name="T131" fmla="*/ 32 w 32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16">
                      <a:moveTo>
                        <a:pt x="18" y="6"/>
                      </a:move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31" y="12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1" name="Freeform 900"/>
                <p:cNvSpPr>
                  <a:spLocks noEditPoints="1"/>
                </p:cNvSpPr>
                <p:nvPr/>
              </p:nvSpPr>
              <p:spPr bwMode="auto">
                <a:xfrm>
                  <a:off x="3610" y="3337"/>
                  <a:ext cx="32" cy="19"/>
                </a:xfrm>
                <a:custGeom>
                  <a:avLst/>
                  <a:gdLst>
                    <a:gd name="T0" fmla="*/ 9 w 32"/>
                    <a:gd name="T1" fmla="*/ 17 h 19"/>
                    <a:gd name="T2" fmla="*/ 7 w 32"/>
                    <a:gd name="T3" fmla="*/ 19 h 19"/>
                    <a:gd name="T4" fmla="*/ 4 w 32"/>
                    <a:gd name="T5" fmla="*/ 17 h 19"/>
                    <a:gd name="T6" fmla="*/ 2 w 32"/>
                    <a:gd name="T7" fmla="*/ 15 h 19"/>
                    <a:gd name="T8" fmla="*/ 0 w 32"/>
                    <a:gd name="T9" fmla="*/ 15 h 19"/>
                    <a:gd name="T10" fmla="*/ 0 w 32"/>
                    <a:gd name="T11" fmla="*/ 13 h 19"/>
                    <a:gd name="T12" fmla="*/ 0 w 32"/>
                    <a:gd name="T13" fmla="*/ 8 h 19"/>
                    <a:gd name="T14" fmla="*/ 0 w 32"/>
                    <a:gd name="T15" fmla="*/ 4 h 19"/>
                    <a:gd name="T16" fmla="*/ 2 w 32"/>
                    <a:gd name="T17" fmla="*/ 4 h 19"/>
                    <a:gd name="T18" fmla="*/ 4 w 32"/>
                    <a:gd name="T19" fmla="*/ 2 h 19"/>
                    <a:gd name="T20" fmla="*/ 14 w 32"/>
                    <a:gd name="T21" fmla="*/ 2 h 19"/>
                    <a:gd name="T22" fmla="*/ 23 w 32"/>
                    <a:gd name="T23" fmla="*/ 2 h 19"/>
                    <a:gd name="T24" fmla="*/ 27 w 32"/>
                    <a:gd name="T25" fmla="*/ 2 h 19"/>
                    <a:gd name="T26" fmla="*/ 29 w 32"/>
                    <a:gd name="T27" fmla="*/ 2 h 19"/>
                    <a:gd name="T28" fmla="*/ 31 w 32"/>
                    <a:gd name="T29" fmla="*/ 6 h 19"/>
                    <a:gd name="T30" fmla="*/ 29 w 32"/>
                    <a:gd name="T31" fmla="*/ 6 h 19"/>
                    <a:gd name="T32" fmla="*/ 27 w 32"/>
                    <a:gd name="T33" fmla="*/ 6 h 19"/>
                    <a:gd name="T34" fmla="*/ 29 w 32"/>
                    <a:gd name="T35" fmla="*/ 8 h 19"/>
                    <a:gd name="T36" fmla="*/ 32 w 32"/>
                    <a:gd name="T37" fmla="*/ 13 h 19"/>
                    <a:gd name="T38" fmla="*/ 32 w 32"/>
                    <a:gd name="T39" fmla="*/ 15 h 19"/>
                    <a:gd name="T40" fmla="*/ 29 w 32"/>
                    <a:gd name="T41" fmla="*/ 17 h 19"/>
                    <a:gd name="T42" fmla="*/ 23 w 32"/>
                    <a:gd name="T43" fmla="*/ 19 h 19"/>
                    <a:gd name="T44" fmla="*/ 18 w 32"/>
                    <a:gd name="T45" fmla="*/ 19 h 19"/>
                    <a:gd name="T46" fmla="*/ 14 w 32"/>
                    <a:gd name="T47" fmla="*/ 17 h 19"/>
                    <a:gd name="T48" fmla="*/ 13 w 32"/>
                    <a:gd name="T49" fmla="*/ 13 h 19"/>
                    <a:gd name="T50" fmla="*/ 11 w 32"/>
                    <a:gd name="T51" fmla="*/ 8 h 19"/>
                    <a:gd name="T52" fmla="*/ 9 w 32"/>
                    <a:gd name="T53" fmla="*/ 8 h 19"/>
                    <a:gd name="T54" fmla="*/ 7 w 32"/>
                    <a:gd name="T55" fmla="*/ 8 h 19"/>
                    <a:gd name="T56" fmla="*/ 6 w 32"/>
                    <a:gd name="T57" fmla="*/ 11 h 19"/>
                    <a:gd name="T58" fmla="*/ 7 w 32"/>
                    <a:gd name="T59" fmla="*/ 11 h 19"/>
                    <a:gd name="T60" fmla="*/ 9 w 32"/>
                    <a:gd name="T61" fmla="*/ 13 h 19"/>
                    <a:gd name="T62" fmla="*/ 16 w 32"/>
                    <a:gd name="T63" fmla="*/ 8 h 19"/>
                    <a:gd name="T64" fmla="*/ 18 w 32"/>
                    <a:gd name="T65" fmla="*/ 8 h 19"/>
                    <a:gd name="T66" fmla="*/ 20 w 32"/>
                    <a:gd name="T67" fmla="*/ 13 h 19"/>
                    <a:gd name="T68" fmla="*/ 20 w 32"/>
                    <a:gd name="T69" fmla="*/ 13 h 19"/>
                    <a:gd name="T70" fmla="*/ 22 w 32"/>
                    <a:gd name="T71" fmla="*/ 13 h 19"/>
                    <a:gd name="T72" fmla="*/ 23 w 32"/>
                    <a:gd name="T73" fmla="*/ 13 h 19"/>
                    <a:gd name="T74" fmla="*/ 25 w 32"/>
                    <a:gd name="T75" fmla="*/ 11 h 19"/>
                    <a:gd name="T76" fmla="*/ 25 w 32"/>
                    <a:gd name="T77" fmla="*/ 11 h 19"/>
                    <a:gd name="T78" fmla="*/ 23 w 32"/>
                    <a:gd name="T79" fmla="*/ 8 h 19"/>
                    <a:gd name="T80" fmla="*/ 20 w 32"/>
                    <a:gd name="T81" fmla="*/ 8 h 19"/>
                    <a:gd name="T82" fmla="*/ 18 w 32"/>
                    <a:gd name="T83" fmla="*/ 8 h 19"/>
                    <a:gd name="T84" fmla="*/ 16 w 32"/>
                    <a:gd name="T85" fmla="*/ 8 h 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2"/>
                    <a:gd name="T130" fmla="*/ 0 h 19"/>
                    <a:gd name="T131" fmla="*/ 32 w 32"/>
                    <a:gd name="T132" fmla="*/ 19 h 1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2" h="19">
                      <a:moveTo>
                        <a:pt x="11" y="13"/>
                      </a:move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9" y="8"/>
                      </a:lnTo>
                      <a:lnTo>
                        <a:pt x="31" y="11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1" y="15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0" y="19"/>
                      </a:lnTo>
                      <a:lnTo>
                        <a:pt x="18" y="19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6" y="11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close/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11"/>
                      </a:lnTo>
                      <a:lnTo>
                        <a:pt x="20" y="13"/>
                      </a:lnTo>
                      <a:lnTo>
                        <a:pt x="22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2" name="Freeform 901"/>
                <p:cNvSpPr>
                  <a:spLocks/>
                </p:cNvSpPr>
                <p:nvPr/>
              </p:nvSpPr>
              <p:spPr bwMode="auto">
                <a:xfrm>
                  <a:off x="3610" y="3305"/>
                  <a:ext cx="31" cy="16"/>
                </a:xfrm>
                <a:custGeom>
                  <a:avLst/>
                  <a:gdLst>
                    <a:gd name="T0" fmla="*/ 0 w 31"/>
                    <a:gd name="T1" fmla="*/ 16 h 16"/>
                    <a:gd name="T2" fmla="*/ 0 w 31"/>
                    <a:gd name="T3" fmla="*/ 10 h 16"/>
                    <a:gd name="T4" fmla="*/ 6 w 31"/>
                    <a:gd name="T5" fmla="*/ 10 h 16"/>
                    <a:gd name="T6" fmla="*/ 4 w 31"/>
                    <a:gd name="T7" fmla="*/ 10 h 16"/>
                    <a:gd name="T8" fmla="*/ 2 w 31"/>
                    <a:gd name="T9" fmla="*/ 10 h 16"/>
                    <a:gd name="T10" fmla="*/ 0 w 31"/>
                    <a:gd name="T11" fmla="*/ 8 h 16"/>
                    <a:gd name="T12" fmla="*/ 0 w 31"/>
                    <a:gd name="T13" fmla="*/ 8 h 16"/>
                    <a:gd name="T14" fmla="*/ 0 w 31"/>
                    <a:gd name="T15" fmla="*/ 8 h 16"/>
                    <a:gd name="T16" fmla="*/ 0 w 31"/>
                    <a:gd name="T17" fmla="*/ 6 h 16"/>
                    <a:gd name="T18" fmla="*/ 0 w 31"/>
                    <a:gd name="T19" fmla="*/ 6 h 16"/>
                    <a:gd name="T20" fmla="*/ 0 w 31"/>
                    <a:gd name="T21" fmla="*/ 4 h 16"/>
                    <a:gd name="T22" fmla="*/ 0 w 31"/>
                    <a:gd name="T23" fmla="*/ 2 h 16"/>
                    <a:gd name="T24" fmla="*/ 2 w 31"/>
                    <a:gd name="T25" fmla="*/ 2 h 16"/>
                    <a:gd name="T26" fmla="*/ 4 w 31"/>
                    <a:gd name="T27" fmla="*/ 2 h 16"/>
                    <a:gd name="T28" fmla="*/ 6 w 31"/>
                    <a:gd name="T29" fmla="*/ 2 h 16"/>
                    <a:gd name="T30" fmla="*/ 9 w 31"/>
                    <a:gd name="T31" fmla="*/ 0 h 16"/>
                    <a:gd name="T32" fmla="*/ 11 w 31"/>
                    <a:gd name="T33" fmla="*/ 0 h 16"/>
                    <a:gd name="T34" fmla="*/ 16 w 31"/>
                    <a:gd name="T35" fmla="*/ 0 h 16"/>
                    <a:gd name="T36" fmla="*/ 22 w 31"/>
                    <a:gd name="T37" fmla="*/ 0 h 16"/>
                    <a:gd name="T38" fmla="*/ 25 w 31"/>
                    <a:gd name="T39" fmla="*/ 0 h 16"/>
                    <a:gd name="T40" fmla="*/ 31 w 31"/>
                    <a:gd name="T41" fmla="*/ 0 h 16"/>
                    <a:gd name="T42" fmla="*/ 31 w 31"/>
                    <a:gd name="T43" fmla="*/ 6 h 16"/>
                    <a:gd name="T44" fmla="*/ 14 w 31"/>
                    <a:gd name="T45" fmla="*/ 6 h 16"/>
                    <a:gd name="T46" fmla="*/ 9 w 31"/>
                    <a:gd name="T47" fmla="*/ 6 h 16"/>
                    <a:gd name="T48" fmla="*/ 9 w 31"/>
                    <a:gd name="T49" fmla="*/ 8 h 16"/>
                    <a:gd name="T50" fmla="*/ 9 w 31"/>
                    <a:gd name="T51" fmla="*/ 8 h 16"/>
                    <a:gd name="T52" fmla="*/ 9 w 31"/>
                    <a:gd name="T53" fmla="*/ 8 h 16"/>
                    <a:gd name="T54" fmla="*/ 9 w 31"/>
                    <a:gd name="T55" fmla="*/ 8 h 16"/>
                    <a:gd name="T56" fmla="*/ 9 w 31"/>
                    <a:gd name="T57" fmla="*/ 10 h 16"/>
                    <a:gd name="T58" fmla="*/ 9 w 31"/>
                    <a:gd name="T59" fmla="*/ 10 h 16"/>
                    <a:gd name="T60" fmla="*/ 11 w 31"/>
                    <a:gd name="T61" fmla="*/ 10 h 16"/>
                    <a:gd name="T62" fmla="*/ 11 w 31"/>
                    <a:gd name="T63" fmla="*/ 10 h 16"/>
                    <a:gd name="T64" fmla="*/ 13 w 31"/>
                    <a:gd name="T65" fmla="*/ 10 h 16"/>
                    <a:gd name="T66" fmla="*/ 14 w 31"/>
                    <a:gd name="T67" fmla="*/ 10 h 16"/>
                    <a:gd name="T68" fmla="*/ 16 w 31"/>
                    <a:gd name="T69" fmla="*/ 10 h 16"/>
                    <a:gd name="T70" fmla="*/ 20 w 31"/>
                    <a:gd name="T71" fmla="*/ 10 h 16"/>
                    <a:gd name="T72" fmla="*/ 23 w 31"/>
                    <a:gd name="T73" fmla="*/ 10 h 16"/>
                    <a:gd name="T74" fmla="*/ 27 w 31"/>
                    <a:gd name="T75" fmla="*/ 10 h 16"/>
                    <a:gd name="T76" fmla="*/ 31 w 31"/>
                    <a:gd name="T77" fmla="*/ 10 h 16"/>
                    <a:gd name="T78" fmla="*/ 31 w 31"/>
                    <a:gd name="T79" fmla="*/ 16 h 16"/>
                    <a:gd name="T80" fmla="*/ 23 w 31"/>
                    <a:gd name="T81" fmla="*/ 16 h 16"/>
                    <a:gd name="T82" fmla="*/ 16 w 31"/>
                    <a:gd name="T83" fmla="*/ 16 h 16"/>
                    <a:gd name="T84" fmla="*/ 7 w 31"/>
                    <a:gd name="T85" fmla="*/ 16 h 16"/>
                    <a:gd name="T86" fmla="*/ 0 w 31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"/>
                    <a:gd name="T133" fmla="*/ 0 h 16"/>
                    <a:gd name="T134" fmla="*/ 31 w 31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31" y="10"/>
                      </a:lnTo>
                      <a:lnTo>
                        <a:pt x="31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3" name="Freeform 902"/>
                <p:cNvSpPr>
                  <a:spLocks noEditPoints="1"/>
                </p:cNvSpPr>
                <p:nvPr/>
              </p:nvSpPr>
              <p:spPr bwMode="auto">
                <a:xfrm>
                  <a:off x="3610" y="3270"/>
                  <a:ext cx="32" cy="18"/>
                </a:xfrm>
                <a:custGeom>
                  <a:avLst/>
                  <a:gdLst>
                    <a:gd name="T0" fmla="*/ 18 w 32"/>
                    <a:gd name="T1" fmla="*/ 12 h 18"/>
                    <a:gd name="T2" fmla="*/ 23 w 32"/>
                    <a:gd name="T3" fmla="*/ 10 h 18"/>
                    <a:gd name="T4" fmla="*/ 25 w 32"/>
                    <a:gd name="T5" fmla="*/ 10 h 18"/>
                    <a:gd name="T6" fmla="*/ 25 w 32"/>
                    <a:gd name="T7" fmla="*/ 8 h 18"/>
                    <a:gd name="T8" fmla="*/ 25 w 32"/>
                    <a:gd name="T9" fmla="*/ 8 h 18"/>
                    <a:gd name="T10" fmla="*/ 23 w 32"/>
                    <a:gd name="T11" fmla="*/ 8 h 18"/>
                    <a:gd name="T12" fmla="*/ 23 w 32"/>
                    <a:gd name="T13" fmla="*/ 6 h 18"/>
                    <a:gd name="T14" fmla="*/ 22 w 32"/>
                    <a:gd name="T15" fmla="*/ 4 h 18"/>
                    <a:gd name="T16" fmla="*/ 23 w 32"/>
                    <a:gd name="T17" fmla="*/ 2 h 18"/>
                    <a:gd name="T18" fmla="*/ 27 w 32"/>
                    <a:gd name="T19" fmla="*/ 2 h 18"/>
                    <a:gd name="T20" fmla="*/ 29 w 32"/>
                    <a:gd name="T21" fmla="*/ 4 h 18"/>
                    <a:gd name="T22" fmla="*/ 32 w 32"/>
                    <a:gd name="T23" fmla="*/ 8 h 18"/>
                    <a:gd name="T24" fmla="*/ 32 w 32"/>
                    <a:gd name="T25" fmla="*/ 12 h 18"/>
                    <a:gd name="T26" fmla="*/ 31 w 32"/>
                    <a:gd name="T27" fmla="*/ 12 h 18"/>
                    <a:gd name="T28" fmla="*/ 29 w 32"/>
                    <a:gd name="T29" fmla="*/ 14 h 18"/>
                    <a:gd name="T30" fmla="*/ 25 w 32"/>
                    <a:gd name="T31" fmla="*/ 16 h 18"/>
                    <a:gd name="T32" fmla="*/ 22 w 32"/>
                    <a:gd name="T33" fmla="*/ 18 h 18"/>
                    <a:gd name="T34" fmla="*/ 18 w 32"/>
                    <a:gd name="T35" fmla="*/ 18 h 18"/>
                    <a:gd name="T36" fmla="*/ 13 w 32"/>
                    <a:gd name="T37" fmla="*/ 18 h 18"/>
                    <a:gd name="T38" fmla="*/ 7 w 32"/>
                    <a:gd name="T39" fmla="*/ 16 h 18"/>
                    <a:gd name="T40" fmla="*/ 2 w 32"/>
                    <a:gd name="T41" fmla="*/ 14 h 18"/>
                    <a:gd name="T42" fmla="*/ 0 w 32"/>
                    <a:gd name="T43" fmla="*/ 12 h 18"/>
                    <a:gd name="T44" fmla="*/ 0 w 32"/>
                    <a:gd name="T45" fmla="*/ 8 h 18"/>
                    <a:gd name="T46" fmla="*/ 2 w 32"/>
                    <a:gd name="T47" fmla="*/ 4 h 18"/>
                    <a:gd name="T48" fmla="*/ 4 w 32"/>
                    <a:gd name="T49" fmla="*/ 4 h 18"/>
                    <a:gd name="T50" fmla="*/ 7 w 32"/>
                    <a:gd name="T51" fmla="*/ 2 h 18"/>
                    <a:gd name="T52" fmla="*/ 11 w 32"/>
                    <a:gd name="T53" fmla="*/ 2 h 18"/>
                    <a:gd name="T54" fmla="*/ 16 w 32"/>
                    <a:gd name="T55" fmla="*/ 0 h 18"/>
                    <a:gd name="T56" fmla="*/ 18 w 32"/>
                    <a:gd name="T57" fmla="*/ 0 h 18"/>
                    <a:gd name="T58" fmla="*/ 18 w 32"/>
                    <a:gd name="T59" fmla="*/ 0 h 18"/>
                    <a:gd name="T60" fmla="*/ 11 w 32"/>
                    <a:gd name="T61" fmla="*/ 6 h 18"/>
                    <a:gd name="T62" fmla="*/ 7 w 32"/>
                    <a:gd name="T63" fmla="*/ 8 h 18"/>
                    <a:gd name="T64" fmla="*/ 7 w 32"/>
                    <a:gd name="T65" fmla="*/ 8 h 18"/>
                    <a:gd name="T66" fmla="*/ 6 w 32"/>
                    <a:gd name="T67" fmla="*/ 10 h 18"/>
                    <a:gd name="T68" fmla="*/ 7 w 32"/>
                    <a:gd name="T69" fmla="*/ 10 h 18"/>
                    <a:gd name="T70" fmla="*/ 9 w 32"/>
                    <a:gd name="T71" fmla="*/ 12 h 18"/>
                    <a:gd name="T72" fmla="*/ 11 w 32"/>
                    <a:gd name="T73" fmla="*/ 12 h 18"/>
                    <a:gd name="T74" fmla="*/ 13 w 32"/>
                    <a:gd name="T75" fmla="*/ 6 h 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2"/>
                    <a:gd name="T115" fmla="*/ 0 h 18"/>
                    <a:gd name="T116" fmla="*/ 32 w 32"/>
                    <a:gd name="T117" fmla="*/ 18 h 1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2" h="18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3" y="18"/>
                      </a:lnTo>
                      <a:lnTo>
                        <a:pt x="9" y="18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3" y="6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4" name="Freeform 903"/>
                <p:cNvSpPr>
                  <a:spLocks/>
                </p:cNvSpPr>
                <p:nvPr/>
              </p:nvSpPr>
              <p:spPr bwMode="auto">
                <a:xfrm>
                  <a:off x="3610" y="3237"/>
                  <a:ext cx="31" cy="16"/>
                </a:xfrm>
                <a:custGeom>
                  <a:avLst/>
                  <a:gdLst>
                    <a:gd name="T0" fmla="*/ 0 w 31"/>
                    <a:gd name="T1" fmla="*/ 16 h 16"/>
                    <a:gd name="T2" fmla="*/ 0 w 31"/>
                    <a:gd name="T3" fmla="*/ 10 h 16"/>
                    <a:gd name="T4" fmla="*/ 6 w 31"/>
                    <a:gd name="T5" fmla="*/ 10 h 16"/>
                    <a:gd name="T6" fmla="*/ 4 w 31"/>
                    <a:gd name="T7" fmla="*/ 10 h 16"/>
                    <a:gd name="T8" fmla="*/ 2 w 31"/>
                    <a:gd name="T9" fmla="*/ 10 h 16"/>
                    <a:gd name="T10" fmla="*/ 0 w 31"/>
                    <a:gd name="T11" fmla="*/ 8 h 16"/>
                    <a:gd name="T12" fmla="*/ 0 w 31"/>
                    <a:gd name="T13" fmla="*/ 8 h 16"/>
                    <a:gd name="T14" fmla="*/ 0 w 31"/>
                    <a:gd name="T15" fmla="*/ 8 h 16"/>
                    <a:gd name="T16" fmla="*/ 0 w 31"/>
                    <a:gd name="T17" fmla="*/ 6 h 16"/>
                    <a:gd name="T18" fmla="*/ 0 w 31"/>
                    <a:gd name="T19" fmla="*/ 6 h 16"/>
                    <a:gd name="T20" fmla="*/ 0 w 31"/>
                    <a:gd name="T21" fmla="*/ 4 h 16"/>
                    <a:gd name="T22" fmla="*/ 0 w 31"/>
                    <a:gd name="T23" fmla="*/ 2 h 16"/>
                    <a:gd name="T24" fmla="*/ 2 w 31"/>
                    <a:gd name="T25" fmla="*/ 2 h 16"/>
                    <a:gd name="T26" fmla="*/ 4 w 31"/>
                    <a:gd name="T27" fmla="*/ 0 h 16"/>
                    <a:gd name="T28" fmla="*/ 6 w 31"/>
                    <a:gd name="T29" fmla="*/ 0 h 16"/>
                    <a:gd name="T30" fmla="*/ 11 w 31"/>
                    <a:gd name="T31" fmla="*/ 0 h 16"/>
                    <a:gd name="T32" fmla="*/ 16 w 31"/>
                    <a:gd name="T33" fmla="*/ 0 h 16"/>
                    <a:gd name="T34" fmla="*/ 22 w 31"/>
                    <a:gd name="T35" fmla="*/ 0 h 16"/>
                    <a:gd name="T36" fmla="*/ 25 w 31"/>
                    <a:gd name="T37" fmla="*/ 0 h 16"/>
                    <a:gd name="T38" fmla="*/ 31 w 31"/>
                    <a:gd name="T39" fmla="*/ 0 h 16"/>
                    <a:gd name="T40" fmla="*/ 31 w 31"/>
                    <a:gd name="T41" fmla="*/ 6 h 16"/>
                    <a:gd name="T42" fmla="*/ 14 w 31"/>
                    <a:gd name="T43" fmla="*/ 6 h 16"/>
                    <a:gd name="T44" fmla="*/ 9 w 31"/>
                    <a:gd name="T45" fmla="*/ 6 h 16"/>
                    <a:gd name="T46" fmla="*/ 9 w 31"/>
                    <a:gd name="T47" fmla="*/ 6 h 16"/>
                    <a:gd name="T48" fmla="*/ 9 w 31"/>
                    <a:gd name="T49" fmla="*/ 8 h 16"/>
                    <a:gd name="T50" fmla="*/ 9 w 31"/>
                    <a:gd name="T51" fmla="*/ 8 h 16"/>
                    <a:gd name="T52" fmla="*/ 9 w 31"/>
                    <a:gd name="T53" fmla="*/ 8 h 16"/>
                    <a:gd name="T54" fmla="*/ 9 w 31"/>
                    <a:gd name="T55" fmla="*/ 8 h 16"/>
                    <a:gd name="T56" fmla="*/ 9 w 31"/>
                    <a:gd name="T57" fmla="*/ 10 h 16"/>
                    <a:gd name="T58" fmla="*/ 9 w 31"/>
                    <a:gd name="T59" fmla="*/ 10 h 16"/>
                    <a:gd name="T60" fmla="*/ 11 w 31"/>
                    <a:gd name="T61" fmla="*/ 10 h 16"/>
                    <a:gd name="T62" fmla="*/ 11 w 31"/>
                    <a:gd name="T63" fmla="*/ 10 h 16"/>
                    <a:gd name="T64" fmla="*/ 13 w 31"/>
                    <a:gd name="T65" fmla="*/ 10 h 16"/>
                    <a:gd name="T66" fmla="*/ 14 w 31"/>
                    <a:gd name="T67" fmla="*/ 10 h 16"/>
                    <a:gd name="T68" fmla="*/ 16 w 31"/>
                    <a:gd name="T69" fmla="*/ 10 h 16"/>
                    <a:gd name="T70" fmla="*/ 20 w 31"/>
                    <a:gd name="T71" fmla="*/ 10 h 16"/>
                    <a:gd name="T72" fmla="*/ 23 w 31"/>
                    <a:gd name="T73" fmla="*/ 10 h 16"/>
                    <a:gd name="T74" fmla="*/ 27 w 31"/>
                    <a:gd name="T75" fmla="*/ 10 h 16"/>
                    <a:gd name="T76" fmla="*/ 31 w 31"/>
                    <a:gd name="T77" fmla="*/ 10 h 16"/>
                    <a:gd name="T78" fmla="*/ 31 w 31"/>
                    <a:gd name="T79" fmla="*/ 16 h 16"/>
                    <a:gd name="T80" fmla="*/ 23 w 31"/>
                    <a:gd name="T81" fmla="*/ 16 h 16"/>
                    <a:gd name="T82" fmla="*/ 16 w 31"/>
                    <a:gd name="T83" fmla="*/ 16 h 16"/>
                    <a:gd name="T84" fmla="*/ 7 w 31"/>
                    <a:gd name="T85" fmla="*/ 16 h 16"/>
                    <a:gd name="T86" fmla="*/ 0 w 31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"/>
                    <a:gd name="T133" fmla="*/ 0 h 16"/>
                    <a:gd name="T134" fmla="*/ 31 w 31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1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31" y="10"/>
                      </a:lnTo>
                      <a:lnTo>
                        <a:pt x="31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5" name="Freeform 904"/>
                <p:cNvSpPr>
                  <a:spLocks noEditPoints="1"/>
                </p:cNvSpPr>
                <p:nvPr/>
              </p:nvSpPr>
              <p:spPr bwMode="auto">
                <a:xfrm>
                  <a:off x="3598" y="3214"/>
                  <a:ext cx="43" cy="5"/>
                </a:xfrm>
                <a:custGeom>
                  <a:avLst/>
                  <a:gdLst>
                    <a:gd name="T0" fmla="*/ 0 w 43"/>
                    <a:gd name="T1" fmla="*/ 5 h 5"/>
                    <a:gd name="T2" fmla="*/ 0 w 43"/>
                    <a:gd name="T3" fmla="*/ 2 h 5"/>
                    <a:gd name="T4" fmla="*/ 0 w 43"/>
                    <a:gd name="T5" fmla="*/ 0 h 5"/>
                    <a:gd name="T6" fmla="*/ 0 w 43"/>
                    <a:gd name="T7" fmla="*/ 0 h 5"/>
                    <a:gd name="T8" fmla="*/ 1 w 43"/>
                    <a:gd name="T9" fmla="*/ 0 h 5"/>
                    <a:gd name="T10" fmla="*/ 5 w 43"/>
                    <a:gd name="T11" fmla="*/ 0 h 5"/>
                    <a:gd name="T12" fmla="*/ 7 w 43"/>
                    <a:gd name="T13" fmla="*/ 0 h 5"/>
                    <a:gd name="T14" fmla="*/ 9 w 43"/>
                    <a:gd name="T15" fmla="*/ 0 h 5"/>
                    <a:gd name="T16" fmla="*/ 9 w 43"/>
                    <a:gd name="T17" fmla="*/ 0 h 5"/>
                    <a:gd name="T18" fmla="*/ 9 w 43"/>
                    <a:gd name="T19" fmla="*/ 2 h 5"/>
                    <a:gd name="T20" fmla="*/ 9 w 43"/>
                    <a:gd name="T21" fmla="*/ 5 h 5"/>
                    <a:gd name="T22" fmla="*/ 7 w 43"/>
                    <a:gd name="T23" fmla="*/ 5 h 5"/>
                    <a:gd name="T24" fmla="*/ 5 w 43"/>
                    <a:gd name="T25" fmla="*/ 5 h 5"/>
                    <a:gd name="T26" fmla="*/ 1 w 43"/>
                    <a:gd name="T27" fmla="*/ 5 h 5"/>
                    <a:gd name="T28" fmla="*/ 0 w 43"/>
                    <a:gd name="T29" fmla="*/ 5 h 5"/>
                    <a:gd name="T30" fmla="*/ 0 w 43"/>
                    <a:gd name="T31" fmla="*/ 5 h 5"/>
                    <a:gd name="T32" fmla="*/ 12 w 43"/>
                    <a:gd name="T33" fmla="*/ 5 h 5"/>
                    <a:gd name="T34" fmla="*/ 12 w 43"/>
                    <a:gd name="T35" fmla="*/ 2 h 5"/>
                    <a:gd name="T36" fmla="*/ 12 w 43"/>
                    <a:gd name="T37" fmla="*/ 0 h 5"/>
                    <a:gd name="T38" fmla="*/ 12 w 43"/>
                    <a:gd name="T39" fmla="*/ 0 h 5"/>
                    <a:gd name="T40" fmla="*/ 19 w 43"/>
                    <a:gd name="T41" fmla="*/ 0 h 5"/>
                    <a:gd name="T42" fmla="*/ 28 w 43"/>
                    <a:gd name="T43" fmla="*/ 0 h 5"/>
                    <a:gd name="T44" fmla="*/ 35 w 43"/>
                    <a:gd name="T45" fmla="*/ 0 h 5"/>
                    <a:gd name="T46" fmla="*/ 43 w 43"/>
                    <a:gd name="T47" fmla="*/ 0 h 5"/>
                    <a:gd name="T48" fmla="*/ 43 w 43"/>
                    <a:gd name="T49" fmla="*/ 0 h 5"/>
                    <a:gd name="T50" fmla="*/ 43 w 43"/>
                    <a:gd name="T51" fmla="*/ 2 h 5"/>
                    <a:gd name="T52" fmla="*/ 43 w 43"/>
                    <a:gd name="T53" fmla="*/ 5 h 5"/>
                    <a:gd name="T54" fmla="*/ 35 w 43"/>
                    <a:gd name="T55" fmla="*/ 5 h 5"/>
                    <a:gd name="T56" fmla="*/ 28 w 43"/>
                    <a:gd name="T57" fmla="*/ 5 h 5"/>
                    <a:gd name="T58" fmla="*/ 19 w 43"/>
                    <a:gd name="T59" fmla="*/ 5 h 5"/>
                    <a:gd name="T60" fmla="*/ 12 w 43"/>
                    <a:gd name="T61" fmla="*/ 5 h 5"/>
                    <a:gd name="T62" fmla="*/ 12 w 43"/>
                    <a:gd name="T63" fmla="*/ 5 h 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5"/>
                    <a:gd name="T98" fmla="*/ 43 w 43"/>
                    <a:gd name="T99" fmla="*/ 5 h 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close/>
                      <a:moveTo>
                        <a:pt x="12" y="5"/>
                      </a:move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3" y="5"/>
                      </a:lnTo>
                      <a:lnTo>
                        <a:pt x="35" y="5"/>
                      </a:lnTo>
                      <a:lnTo>
                        <a:pt x="28" y="5"/>
                      </a:lnTo>
                      <a:lnTo>
                        <a:pt x="19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6" name="Freeform 905"/>
                <p:cNvSpPr>
                  <a:spLocks/>
                </p:cNvSpPr>
                <p:nvPr/>
              </p:nvSpPr>
              <p:spPr bwMode="auto">
                <a:xfrm>
                  <a:off x="3598" y="3192"/>
                  <a:ext cx="44" cy="12"/>
                </a:xfrm>
                <a:custGeom>
                  <a:avLst/>
                  <a:gdLst>
                    <a:gd name="T0" fmla="*/ 0 w 44"/>
                    <a:gd name="T1" fmla="*/ 4 h 12"/>
                    <a:gd name="T2" fmla="*/ 3 w 44"/>
                    <a:gd name="T3" fmla="*/ 4 h 12"/>
                    <a:gd name="T4" fmla="*/ 7 w 44"/>
                    <a:gd name="T5" fmla="*/ 4 h 12"/>
                    <a:gd name="T6" fmla="*/ 12 w 44"/>
                    <a:gd name="T7" fmla="*/ 4 h 12"/>
                    <a:gd name="T8" fmla="*/ 12 w 44"/>
                    <a:gd name="T9" fmla="*/ 2 h 12"/>
                    <a:gd name="T10" fmla="*/ 12 w 44"/>
                    <a:gd name="T11" fmla="*/ 2 h 12"/>
                    <a:gd name="T12" fmla="*/ 12 w 44"/>
                    <a:gd name="T13" fmla="*/ 2 h 12"/>
                    <a:gd name="T14" fmla="*/ 12 w 44"/>
                    <a:gd name="T15" fmla="*/ 0 h 12"/>
                    <a:gd name="T16" fmla="*/ 14 w 44"/>
                    <a:gd name="T17" fmla="*/ 0 h 12"/>
                    <a:gd name="T18" fmla="*/ 18 w 44"/>
                    <a:gd name="T19" fmla="*/ 0 h 12"/>
                    <a:gd name="T20" fmla="*/ 19 w 44"/>
                    <a:gd name="T21" fmla="*/ 0 h 12"/>
                    <a:gd name="T22" fmla="*/ 21 w 44"/>
                    <a:gd name="T23" fmla="*/ 0 h 12"/>
                    <a:gd name="T24" fmla="*/ 21 w 44"/>
                    <a:gd name="T25" fmla="*/ 2 h 12"/>
                    <a:gd name="T26" fmla="*/ 21 w 44"/>
                    <a:gd name="T27" fmla="*/ 2 h 12"/>
                    <a:gd name="T28" fmla="*/ 21 w 44"/>
                    <a:gd name="T29" fmla="*/ 2 h 12"/>
                    <a:gd name="T30" fmla="*/ 21 w 44"/>
                    <a:gd name="T31" fmla="*/ 4 h 12"/>
                    <a:gd name="T32" fmla="*/ 32 w 44"/>
                    <a:gd name="T33" fmla="*/ 4 h 12"/>
                    <a:gd name="T34" fmla="*/ 34 w 44"/>
                    <a:gd name="T35" fmla="*/ 4 h 12"/>
                    <a:gd name="T36" fmla="*/ 34 w 44"/>
                    <a:gd name="T37" fmla="*/ 4 h 12"/>
                    <a:gd name="T38" fmla="*/ 34 w 44"/>
                    <a:gd name="T39" fmla="*/ 4 h 12"/>
                    <a:gd name="T40" fmla="*/ 35 w 44"/>
                    <a:gd name="T41" fmla="*/ 4 h 12"/>
                    <a:gd name="T42" fmla="*/ 35 w 44"/>
                    <a:gd name="T43" fmla="*/ 4 h 12"/>
                    <a:gd name="T44" fmla="*/ 35 w 44"/>
                    <a:gd name="T45" fmla="*/ 2 h 12"/>
                    <a:gd name="T46" fmla="*/ 35 w 44"/>
                    <a:gd name="T47" fmla="*/ 2 h 12"/>
                    <a:gd name="T48" fmla="*/ 35 w 44"/>
                    <a:gd name="T49" fmla="*/ 2 h 12"/>
                    <a:gd name="T50" fmla="*/ 35 w 44"/>
                    <a:gd name="T51" fmla="*/ 2 h 12"/>
                    <a:gd name="T52" fmla="*/ 34 w 44"/>
                    <a:gd name="T53" fmla="*/ 0 h 12"/>
                    <a:gd name="T54" fmla="*/ 35 w 44"/>
                    <a:gd name="T55" fmla="*/ 0 h 12"/>
                    <a:gd name="T56" fmla="*/ 39 w 44"/>
                    <a:gd name="T57" fmla="*/ 0 h 12"/>
                    <a:gd name="T58" fmla="*/ 41 w 44"/>
                    <a:gd name="T59" fmla="*/ 0 h 12"/>
                    <a:gd name="T60" fmla="*/ 43 w 44"/>
                    <a:gd name="T61" fmla="*/ 0 h 12"/>
                    <a:gd name="T62" fmla="*/ 43 w 44"/>
                    <a:gd name="T63" fmla="*/ 2 h 12"/>
                    <a:gd name="T64" fmla="*/ 44 w 44"/>
                    <a:gd name="T65" fmla="*/ 2 h 12"/>
                    <a:gd name="T66" fmla="*/ 44 w 44"/>
                    <a:gd name="T67" fmla="*/ 4 h 12"/>
                    <a:gd name="T68" fmla="*/ 44 w 44"/>
                    <a:gd name="T69" fmla="*/ 4 h 12"/>
                    <a:gd name="T70" fmla="*/ 44 w 44"/>
                    <a:gd name="T71" fmla="*/ 6 h 12"/>
                    <a:gd name="T72" fmla="*/ 44 w 44"/>
                    <a:gd name="T73" fmla="*/ 6 h 12"/>
                    <a:gd name="T74" fmla="*/ 43 w 44"/>
                    <a:gd name="T75" fmla="*/ 6 h 12"/>
                    <a:gd name="T76" fmla="*/ 43 w 44"/>
                    <a:gd name="T77" fmla="*/ 8 h 12"/>
                    <a:gd name="T78" fmla="*/ 41 w 44"/>
                    <a:gd name="T79" fmla="*/ 8 h 12"/>
                    <a:gd name="T80" fmla="*/ 41 w 44"/>
                    <a:gd name="T81" fmla="*/ 8 h 12"/>
                    <a:gd name="T82" fmla="*/ 41 w 44"/>
                    <a:gd name="T83" fmla="*/ 8 h 12"/>
                    <a:gd name="T84" fmla="*/ 39 w 44"/>
                    <a:gd name="T85" fmla="*/ 8 h 12"/>
                    <a:gd name="T86" fmla="*/ 37 w 44"/>
                    <a:gd name="T87" fmla="*/ 10 h 12"/>
                    <a:gd name="T88" fmla="*/ 35 w 44"/>
                    <a:gd name="T89" fmla="*/ 10 h 12"/>
                    <a:gd name="T90" fmla="*/ 34 w 44"/>
                    <a:gd name="T91" fmla="*/ 10 h 12"/>
                    <a:gd name="T92" fmla="*/ 32 w 44"/>
                    <a:gd name="T93" fmla="*/ 10 h 12"/>
                    <a:gd name="T94" fmla="*/ 21 w 44"/>
                    <a:gd name="T95" fmla="*/ 10 h 12"/>
                    <a:gd name="T96" fmla="*/ 21 w 44"/>
                    <a:gd name="T97" fmla="*/ 10 h 12"/>
                    <a:gd name="T98" fmla="*/ 21 w 44"/>
                    <a:gd name="T99" fmla="*/ 10 h 12"/>
                    <a:gd name="T100" fmla="*/ 21 w 44"/>
                    <a:gd name="T101" fmla="*/ 12 h 12"/>
                    <a:gd name="T102" fmla="*/ 19 w 44"/>
                    <a:gd name="T103" fmla="*/ 12 h 12"/>
                    <a:gd name="T104" fmla="*/ 18 w 44"/>
                    <a:gd name="T105" fmla="*/ 12 h 12"/>
                    <a:gd name="T106" fmla="*/ 14 w 44"/>
                    <a:gd name="T107" fmla="*/ 12 h 12"/>
                    <a:gd name="T108" fmla="*/ 12 w 44"/>
                    <a:gd name="T109" fmla="*/ 12 h 12"/>
                    <a:gd name="T110" fmla="*/ 12 w 44"/>
                    <a:gd name="T111" fmla="*/ 10 h 12"/>
                    <a:gd name="T112" fmla="*/ 12 w 44"/>
                    <a:gd name="T113" fmla="*/ 10 h 12"/>
                    <a:gd name="T114" fmla="*/ 12 w 44"/>
                    <a:gd name="T115" fmla="*/ 10 h 12"/>
                    <a:gd name="T116" fmla="*/ 7 w 44"/>
                    <a:gd name="T117" fmla="*/ 10 h 12"/>
                    <a:gd name="T118" fmla="*/ 3 w 44"/>
                    <a:gd name="T119" fmla="*/ 8 h 12"/>
                    <a:gd name="T120" fmla="*/ 1 w 44"/>
                    <a:gd name="T121" fmla="*/ 6 h 12"/>
                    <a:gd name="T122" fmla="*/ 0 w 44"/>
                    <a:gd name="T123" fmla="*/ 4 h 1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"/>
                    <a:gd name="T187" fmla="*/ 0 h 12"/>
                    <a:gd name="T188" fmla="*/ 44 w 44"/>
                    <a:gd name="T189" fmla="*/ 12 h 1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" h="12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44" y="6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7" y="10"/>
                      </a:lnTo>
                      <a:lnTo>
                        <a:pt x="35" y="10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8" y="12"/>
                      </a:lnTo>
                      <a:lnTo>
                        <a:pt x="14" y="12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7" y="10"/>
                      </a:lnTo>
                      <a:lnTo>
                        <a:pt x="3" y="8"/>
                      </a:lnTo>
                      <a:lnTo>
                        <a:pt x="1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7" name="Freeform 906"/>
                <p:cNvSpPr>
                  <a:spLocks/>
                </p:cNvSpPr>
                <p:nvPr/>
              </p:nvSpPr>
              <p:spPr bwMode="auto">
                <a:xfrm>
                  <a:off x="3610" y="3167"/>
                  <a:ext cx="31" cy="13"/>
                </a:xfrm>
                <a:custGeom>
                  <a:avLst/>
                  <a:gdLst>
                    <a:gd name="T0" fmla="*/ 0 w 31"/>
                    <a:gd name="T1" fmla="*/ 13 h 13"/>
                    <a:gd name="T2" fmla="*/ 0 w 31"/>
                    <a:gd name="T3" fmla="*/ 11 h 13"/>
                    <a:gd name="T4" fmla="*/ 0 w 31"/>
                    <a:gd name="T5" fmla="*/ 9 h 13"/>
                    <a:gd name="T6" fmla="*/ 0 w 31"/>
                    <a:gd name="T7" fmla="*/ 9 h 13"/>
                    <a:gd name="T8" fmla="*/ 6 w 31"/>
                    <a:gd name="T9" fmla="*/ 9 h 13"/>
                    <a:gd name="T10" fmla="*/ 4 w 31"/>
                    <a:gd name="T11" fmla="*/ 6 h 13"/>
                    <a:gd name="T12" fmla="*/ 4 w 31"/>
                    <a:gd name="T13" fmla="*/ 6 h 13"/>
                    <a:gd name="T14" fmla="*/ 0 w 31"/>
                    <a:gd name="T15" fmla="*/ 6 h 13"/>
                    <a:gd name="T16" fmla="*/ 0 w 31"/>
                    <a:gd name="T17" fmla="*/ 6 h 13"/>
                    <a:gd name="T18" fmla="*/ 0 w 31"/>
                    <a:gd name="T19" fmla="*/ 6 h 13"/>
                    <a:gd name="T20" fmla="*/ 0 w 31"/>
                    <a:gd name="T21" fmla="*/ 4 h 13"/>
                    <a:gd name="T22" fmla="*/ 0 w 31"/>
                    <a:gd name="T23" fmla="*/ 4 h 13"/>
                    <a:gd name="T24" fmla="*/ 0 w 31"/>
                    <a:gd name="T25" fmla="*/ 2 h 13"/>
                    <a:gd name="T26" fmla="*/ 0 w 31"/>
                    <a:gd name="T27" fmla="*/ 2 h 13"/>
                    <a:gd name="T28" fmla="*/ 0 w 31"/>
                    <a:gd name="T29" fmla="*/ 2 h 13"/>
                    <a:gd name="T30" fmla="*/ 0 w 31"/>
                    <a:gd name="T31" fmla="*/ 0 h 13"/>
                    <a:gd name="T32" fmla="*/ 4 w 31"/>
                    <a:gd name="T33" fmla="*/ 2 h 13"/>
                    <a:gd name="T34" fmla="*/ 6 w 31"/>
                    <a:gd name="T35" fmla="*/ 2 h 13"/>
                    <a:gd name="T36" fmla="*/ 7 w 31"/>
                    <a:gd name="T37" fmla="*/ 2 h 13"/>
                    <a:gd name="T38" fmla="*/ 9 w 31"/>
                    <a:gd name="T39" fmla="*/ 2 h 13"/>
                    <a:gd name="T40" fmla="*/ 9 w 31"/>
                    <a:gd name="T41" fmla="*/ 4 h 13"/>
                    <a:gd name="T42" fmla="*/ 9 w 31"/>
                    <a:gd name="T43" fmla="*/ 4 h 13"/>
                    <a:gd name="T44" fmla="*/ 9 w 31"/>
                    <a:gd name="T45" fmla="*/ 4 h 13"/>
                    <a:gd name="T46" fmla="*/ 9 w 31"/>
                    <a:gd name="T47" fmla="*/ 4 h 13"/>
                    <a:gd name="T48" fmla="*/ 9 w 31"/>
                    <a:gd name="T49" fmla="*/ 6 h 13"/>
                    <a:gd name="T50" fmla="*/ 9 w 31"/>
                    <a:gd name="T51" fmla="*/ 6 h 13"/>
                    <a:gd name="T52" fmla="*/ 11 w 31"/>
                    <a:gd name="T53" fmla="*/ 6 h 13"/>
                    <a:gd name="T54" fmla="*/ 13 w 31"/>
                    <a:gd name="T55" fmla="*/ 6 h 13"/>
                    <a:gd name="T56" fmla="*/ 14 w 31"/>
                    <a:gd name="T57" fmla="*/ 6 h 13"/>
                    <a:gd name="T58" fmla="*/ 20 w 31"/>
                    <a:gd name="T59" fmla="*/ 6 h 13"/>
                    <a:gd name="T60" fmla="*/ 31 w 31"/>
                    <a:gd name="T61" fmla="*/ 6 h 13"/>
                    <a:gd name="T62" fmla="*/ 31 w 31"/>
                    <a:gd name="T63" fmla="*/ 13 h 13"/>
                    <a:gd name="T64" fmla="*/ 23 w 31"/>
                    <a:gd name="T65" fmla="*/ 13 h 13"/>
                    <a:gd name="T66" fmla="*/ 16 w 31"/>
                    <a:gd name="T67" fmla="*/ 13 h 13"/>
                    <a:gd name="T68" fmla="*/ 7 w 31"/>
                    <a:gd name="T69" fmla="*/ 13 h 13"/>
                    <a:gd name="T70" fmla="*/ 0 w 31"/>
                    <a:gd name="T71" fmla="*/ 13 h 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1"/>
                    <a:gd name="T109" fmla="*/ 0 h 13"/>
                    <a:gd name="T110" fmla="*/ 31 w 31"/>
                    <a:gd name="T111" fmla="*/ 13 h 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1" h="13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20" y="6"/>
                      </a:lnTo>
                      <a:lnTo>
                        <a:pt x="31" y="6"/>
                      </a:lnTo>
                      <a:lnTo>
                        <a:pt x="31" y="13"/>
                      </a:lnTo>
                      <a:lnTo>
                        <a:pt x="23" y="13"/>
                      </a:lnTo>
                      <a:lnTo>
                        <a:pt x="16" y="13"/>
                      </a:lnTo>
                      <a:lnTo>
                        <a:pt x="7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8" name="Freeform 907"/>
                <p:cNvSpPr>
                  <a:spLocks noEditPoints="1"/>
                </p:cNvSpPr>
                <p:nvPr/>
              </p:nvSpPr>
              <p:spPr bwMode="auto">
                <a:xfrm>
                  <a:off x="3598" y="3151"/>
                  <a:ext cx="43" cy="6"/>
                </a:xfrm>
                <a:custGeom>
                  <a:avLst/>
                  <a:gdLst>
                    <a:gd name="T0" fmla="*/ 0 w 43"/>
                    <a:gd name="T1" fmla="*/ 6 h 6"/>
                    <a:gd name="T2" fmla="*/ 0 w 43"/>
                    <a:gd name="T3" fmla="*/ 0 h 6"/>
                    <a:gd name="T4" fmla="*/ 1 w 43"/>
                    <a:gd name="T5" fmla="*/ 0 h 6"/>
                    <a:gd name="T6" fmla="*/ 5 w 43"/>
                    <a:gd name="T7" fmla="*/ 0 h 6"/>
                    <a:gd name="T8" fmla="*/ 7 w 43"/>
                    <a:gd name="T9" fmla="*/ 0 h 6"/>
                    <a:gd name="T10" fmla="*/ 9 w 43"/>
                    <a:gd name="T11" fmla="*/ 0 h 6"/>
                    <a:gd name="T12" fmla="*/ 9 w 43"/>
                    <a:gd name="T13" fmla="*/ 6 h 6"/>
                    <a:gd name="T14" fmla="*/ 7 w 43"/>
                    <a:gd name="T15" fmla="*/ 6 h 6"/>
                    <a:gd name="T16" fmla="*/ 5 w 43"/>
                    <a:gd name="T17" fmla="*/ 6 h 6"/>
                    <a:gd name="T18" fmla="*/ 1 w 43"/>
                    <a:gd name="T19" fmla="*/ 6 h 6"/>
                    <a:gd name="T20" fmla="*/ 0 w 43"/>
                    <a:gd name="T21" fmla="*/ 6 h 6"/>
                    <a:gd name="T22" fmla="*/ 0 w 43"/>
                    <a:gd name="T23" fmla="*/ 6 h 6"/>
                    <a:gd name="T24" fmla="*/ 12 w 43"/>
                    <a:gd name="T25" fmla="*/ 6 h 6"/>
                    <a:gd name="T26" fmla="*/ 12 w 43"/>
                    <a:gd name="T27" fmla="*/ 0 h 6"/>
                    <a:gd name="T28" fmla="*/ 19 w 43"/>
                    <a:gd name="T29" fmla="*/ 0 h 6"/>
                    <a:gd name="T30" fmla="*/ 28 w 43"/>
                    <a:gd name="T31" fmla="*/ 0 h 6"/>
                    <a:gd name="T32" fmla="*/ 35 w 43"/>
                    <a:gd name="T33" fmla="*/ 0 h 6"/>
                    <a:gd name="T34" fmla="*/ 43 w 43"/>
                    <a:gd name="T35" fmla="*/ 0 h 6"/>
                    <a:gd name="T36" fmla="*/ 43 w 43"/>
                    <a:gd name="T37" fmla="*/ 6 h 6"/>
                    <a:gd name="T38" fmla="*/ 35 w 43"/>
                    <a:gd name="T39" fmla="*/ 6 h 6"/>
                    <a:gd name="T40" fmla="*/ 28 w 43"/>
                    <a:gd name="T41" fmla="*/ 6 h 6"/>
                    <a:gd name="T42" fmla="*/ 19 w 43"/>
                    <a:gd name="T43" fmla="*/ 6 h 6"/>
                    <a:gd name="T44" fmla="*/ 12 w 43"/>
                    <a:gd name="T45" fmla="*/ 6 h 6"/>
                    <a:gd name="T46" fmla="*/ 12 w 43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6"/>
                    <a:gd name="T74" fmla="*/ 43 w 43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3" y="6"/>
                      </a:lnTo>
                      <a:lnTo>
                        <a:pt x="35" y="6"/>
                      </a:lnTo>
                      <a:lnTo>
                        <a:pt x="28" y="6"/>
                      </a:lnTo>
                      <a:lnTo>
                        <a:pt x="19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9" name="Rectangle 908"/>
                <p:cNvSpPr>
                  <a:spLocks noChangeArrowheads="1"/>
                </p:cNvSpPr>
                <p:nvPr/>
              </p:nvSpPr>
              <p:spPr bwMode="auto">
                <a:xfrm>
                  <a:off x="3598" y="3135"/>
                  <a:ext cx="43" cy="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0" name="Freeform 909"/>
                <p:cNvSpPr>
                  <a:spLocks noEditPoints="1"/>
                </p:cNvSpPr>
                <p:nvPr/>
              </p:nvSpPr>
              <p:spPr bwMode="auto">
                <a:xfrm>
                  <a:off x="3610" y="3108"/>
                  <a:ext cx="32" cy="16"/>
                </a:xfrm>
                <a:custGeom>
                  <a:avLst/>
                  <a:gdLst>
                    <a:gd name="T0" fmla="*/ 18 w 32"/>
                    <a:gd name="T1" fmla="*/ 2 h 16"/>
                    <a:gd name="T2" fmla="*/ 18 w 32"/>
                    <a:gd name="T3" fmla="*/ 10 h 16"/>
                    <a:gd name="T4" fmla="*/ 23 w 32"/>
                    <a:gd name="T5" fmla="*/ 10 h 16"/>
                    <a:gd name="T6" fmla="*/ 25 w 32"/>
                    <a:gd name="T7" fmla="*/ 8 h 16"/>
                    <a:gd name="T8" fmla="*/ 25 w 32"/>
                    <a:gd name="T9" fmla="*/ 6 h 16"/>
                    <a:gd name="T10" fmla="*/ 25 w 32"/>
                    <a:gd name="T11" fmla="*/ 6 h 16"/>
                    <a:gd name="T12" fmla="*/ 23 w 32"/>
                    <a:gd name="T13" fmla="*/ 6 h 16"/>
                    <a:gd name="T14" fmla="*/ 22 w 32"/>
                    <a:gd name="T15" fmla="*/ 4 h 16"/>
                    <a:gd name="T16" fmla="*/ 22 w 32"/>
                    <a:gd name="T17" fmla="*/ 2 h 16"/>
                    <a:gd name="T18" fmla="*/ 23 w 32"/>
                    <a:gd name="T19" fmla="*/ 0 h 16"/>
                    <a:gd name="T20" fmla="*/ 27 w 32"/>
                    <a:gd name="T21" fmla="*/ 2 h 16"/>
                    <a:gd name="T22" fmla="*/ 29 w 32"/>
                    <a:gd name="T23" fmla="*/ 2 h 16"/>
                    <a:gd name="T24" fmla="*/ 32 w 32"/>
                    <a:gd name="T25" fmla="*/ 6 h 16"/>
                    <a:gd name="T26" fmla="*/ 32 w 32"/>
                    <a:gd name="T27" fmla="*/ 10 h 16"/>
                    <a:gd name="T28" fmla="*/ 31 w 32"/>
                    <a:gd name="T29" fmla="*/ 12 h 16"/>
                    <a:gd name="T30" fmla="*/ 29 w 32"/>
                    <a:gd name="T31" fmla="*/ 14 h 16"/>
                    <a:gd name="T32" fmla="*/ 25 w 32"/>
                    <a:gd name="T33" fmla="*/ 14 h 16"/>
                    <a:gd name="T34" fmla="*/ 22 w 32"/>
                    <a:gd name="T35" fmla="*/ 16 h 16"/>
                    <a:gd name="T36" fmla="*/ 18 w 32"/>
                    <a:gd name="T37" fmla="*/ 16 h 16"/>
                    <a:gd name="T38" fmla="*/ 13 w 32"/>
                    <a:gd name="T39" fmla="*/ 16 h 16"/>
                    <a:gd name="T40" fmla="*/ 7 w 32"/>
                    <a:gd name="T41" fmla="*/ 16 h 16"/>
                    <a:gd name="T42" fmla="*/ 2 w 32"/>
                    <a:gd name="T43" fmla="*/ 12 h 16"/>
                    <a:gd name="T44" fmla="*/ 0 w 32"/>
                    <a:gd name="T45" fmla="*/ 10 h 16"/>
                    <a:gd name="T46" fmla="*/ 0 w 32"/>
                    <a:gd name="T47" fmla="*/ 6 h 16"/>
                    <a:gd name="T48" fmla="*/ 2 w 32"/>
                    <a:gd name="T49" fmla="*/ 2 h 16"/>
                    <a:gd name="T50" fmla="*/ 4 w 32"/>
                    <a:gd name="T51" fmla="*/ 2 h 16"/>
                    <a:gd name="T52" fmla="*/ 7 w 32"/>
                    <a:gd name="T53" fmla="*/ 0 h 16"/>
                    <a:gd name="T54" fmla="*/ 11 w 32"/>
                    <a:gd name="T55" fmla="*/ 0 h 16"/>
                    <a:gd name="T56" fmla="*/ 18 w 32"/>
                    <a:gd name="T57" fmla="*/ 0 h 16"/>
                    <a:gd name="T58" fmla="*/ 18 w 32"/>
                    <a:gd name="T59" fmla="*/ 0 h 16"/>
                    <a:gd name="T60" fmla="*/ 13 w 32"/>
                    <a:gd name="T61" fmla="*/ 4 h 16"/>
                    <a:gd name="T62" fmla="*/ 11 w 32"/>
                    <a:gd name="T63" fmla="*/ 6 h 16"/>
                    <a:gd name="T64" fmla="*/ 7 w 32"/>
                    <a:gd name="T65" fmla="*/ 6 h 16"/>
                    <a:gd name="T66" fmla="*/ 7 w 32"/>
                    <a:gd name="T67" fmla="*/ 6 h 16"/>
                    <a:gd name="T68" fmla="*/ 6 w 32"/>
                    <a:gd name="T69" fmla="*/ 8 h 16"/>
                    <a:gd name="T70" fmla="*/ 7 w 32"/>
                    <a:gd name="T71" fmla="*/ 10 h 16"/>
                    <a:gd name="T72" fmla="*/ 9 w 32"/>
                    <a:gd name="T73" fmla="*/ 10 h 16"/>
                    <a:gd name="T74" fmla="*/ 11 w 32"/>
                    <a:gd name="T75" fmla="*/ 10 h 16"/>
                    <a:gd name="T76" fmla="*/ 13 w 32"/>
                    <a:gd name="T77" fmla="*/ 4 h 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"/>
                    <a:gd name="T118" fmla="*/ 0 h 16"/>
                    <a:gd name="T119" fmla="*/ 32 w 32"/>
                    <a:gd name="T120" fmla="*/ 16 h 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" h="16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1" y="12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3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3" y="4"/>
                      </a:move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1" name="Freeform 910"/>
                <p:cNvSpPr>
                  <a:spLocks/>
                </p:cNvSpPr>
                <p:nvPr/>
              </p:nvSpPr>
              <p:spPr bwMode="auto">
                <a:xfrm>
                  <a:off x="3562" y="3472"/>
                  <a:ext cx="41" cy="15"/>
                </a:xfrm>
                <a:custGeom>
                  <a:avLst/>
                  <a:gdLst>
                    <a:gd name="T0" fmla="*/ 0 w 41"/>
                    <a:gd name="T1" fmla="*/ 15 h 15"/>
                    <a:gd name="T2" fmla="*/ 0 w 41"/>
                    <a:gd name="T3" fmla="*/ 11 h 15"/>
                    <a:gd name="T4" fmla="*/ 0 w 41"/>
                    <a:gd name="T5" fmla="*/ 9 h 15"/>
                    <a:gd name="T6" fmla="*/ 0 w 41"/>
                    <a:gd name="T7" fmla="*/ 4 h 15"/>
                    <a:gd name="T8" fmla="*/ 0 w 41"/>
                    <a:gd name="T9" fmla="*/ 0 h 15"/>
                    <a:gd name="T10" fmla="*/ 2 w 41"/>
                    <a:gd name="T11" fmla="*/ 0 h 15"/>
                    <a:gd name="T12" fmla="*/ 5 w 41"/>
                    <a:gd name="T13" fmla="*/ 0 h 15"/>
                    <a:gd name="T14" fmla="*/ 7 w 41"/>
                    <a:gd name="T15" fmla="*/ 0 h 15"/>
                    <a:gd name="T16" fmla="*/ 9 w 41"/>
                    <a:gd name="T17" fmla="*/ 0 h 15"/>
                    <a:gd name="T18" fmla="*/ 9 w 41"/>
                    <a:gd name="T19" fmla="*/ 2 h 15"/>
                    <a:gd name="T20" fmla="*/ 9 w 41"/>
                    <a:gd name="T21" fmla="*/ 4 h 15"/>
                    <a:gd name="T22" fmla="*/ 9 w 41"/>
                    <a:gd name="T23" fmla="*/ 7 h 15"/>
                    <a:gd name="T24" fmla="*/ 9 w 41"/>
                    <a:gd name="T25" fmla="*/ 9 h 15"/>
                    <a:gd name="T26" fmla="*/ 11 w 41"/>
                    <a:gd name="T27" fmla="*/ 9 h 15"/>
                    <a:gd name="T28" fmla="*/ 12 w 41"/>
                    <a:gd name="T29" fmla="*/ 9 h 15"/>
                    <a:gd name="T30" fmla="*/ 14 w 41"/>
                    <a:gd name="T31" fmla="*/ 9 h 15"/>
                    <a:gd name="T32" fmla="*/ 16 w 41"/>
                    <a:gd name="T33" fmla="*/ 9 h 15"/>
                    <a:gd name="T34" fmla="*/ 16 w 41"/>
                    <a:gd name="T35" fmla="*/ 2 h 15"/>
                    <a:gd name="T36" fmla="*/ 18 w 41"/>
                    <a:gd name="T37" fmla="*/ 2 h 15"/>
                    <a:gd name="T38" fmla="*/ 20 w 41"/>
                    <a:gd name="T39" fmla="*/ 2 h 15"/>
                    <a:gd name="T40" fmla="*/ 21 w 41"/>
                    <a:gd name="T41" fmla="*/ 2 h 15"/>
                    <a:gd name="T42" fmla="*/ 23 w 41"/>
                    <a:gd name="T43" fmla="*/ 2 h 15"/>
                    <a:gd name="T44" fmla="*/ 23 w 41"/>
                    <a:gd name="T45" fmla="*/ 9 h 15"/>
                    <a:gd name="T46" fmla="*/ 29 w 41"/>
                    <a:gd name="T47" fmla="*/ 9 h 15"/>
                    <a:gd name="T48" fmla="*/ 32 w 41"/>
                    <a:gd name="T49" fmla="*/ 9 h 15"/>
                    <a:gd name="T50" fmla="*/ 41 w 41"/>
                    <a:gd name="T51" fmla="*/ 9 h 15"/>
                    <a:gd name="T52" fmla="*/ 41 w 41"/>
                    <a:gd name="T53" fmla="*/ 15 h 15"/>
                    <a:gd name="T54" fmla="*/ 30 w 41"/>
                    <a:gd name="T55" fmla="*/ 15 h 15"/>
                    <a:gd name="T56" fmla="*/ 21 w 41"/>
                    <a:gd name="T57" fmla="*/ 15 h 15"/>
                    <a:gd name="T58" fmla="*/ 11 w 41"/>
                    <a:gd name="T59" fmla="*/ 15 h 15"/>
                    <a:gd name="T60" fmla="*/ 0 w 41"/>
                    <a:gd name="T61" fmla="*/ 15 h 1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1"/>
                    <a:gd name="T94" fmla="*/ 0 h 15"/>
                    <a:gd name="T95" fmla="*/ 41 w 41"/>
                    <a:gd name="T96" fmla="*/ 15 h 1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1" h="15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2" y="9"/>
                      </a:lnTo>
                      <a:lnTo>
                        <a:pt x="14" y="9"/>
                      </a:lnTo>
                      <a:lnTo>
                        <a:pt x="16" y="9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9"/>
                      </a:lnTo>
                      <a:lnTo>
                        <a:pt x="29" y="9"/>
                      </a:lnTo>
                      <a:lnTo>
                        <a:pt x="32" y="9"/>
                      </a:lnTo>
                      <a:lnTo>
                        <a:pt x="41" y="9"/>
                      </a:lnTo>
                      <a:lnTo>
                        <a:pt x="41" y="15"/>
                      </a:lnTo>
                      <a:lnTo>
                        <a:pt x="30" y="15"/>
                      </a:lnTo>
                      <a:lnTo>
                        <a:pt x="21" y="15"/>
                      </a:lnTo>
                      <a:lnTo>
                        <a:pt x="1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2" name="Freeform 911"/>
                <p:cNvSpPr>
                  <a:spLocks/>
                </p:cNvSpPr>
                <p:nvPr/>
              </p:nvSpPr>
              <p:spPr bwMode="auto">
                <a:xfrm>
                  <a:off x="3562" y="3450"/>
                  <a:ext cx="41" cy="4"/>
                </a:xfrm>
                <a:custGeom>
                  <a:avLst/>
                  <a:gdLst>
                    <a:gd name="T0" fmla="*/ 0 w 41"/>
                    <a:gd name="T1" fmla="*/ 4 h 4"/>
                    <a:gd name="T2" fmla="*/ 0 w 41"/>
                    <a:gd name="T3" fmla="*/ 2 h 4"/>
                    <a:gd name="T4" fmla="*/ 0 w 41"/>
                    <a:gd name="T5" fmla="*/ 0 h 4"/>
                    <a:gd name="T6" fmla="*/ 0 w 41"/>
                    <a:gd name="T7" fmla="*/ 0 h 4"/>
                    <a:gd name="T8" fmla="*/ 11 w 41"/>
                    <a:gd name="T9" fmla="*/ 0 h 4"/>
                    <a:gd name="T10" fmla="*/ 21 w 41"/>
                    <a:gd name="T11" fmla="*/ 0 h 4"/>
                    <a:gd name="T12" fmla="*/ 30 w 41"/>
                    <a:gd name="T13" fmla="*/ 0 h 4"/>
                    <a:gd name="T14" fmla="*/ 41 w 41"/>
                    <a:gd name="T15" fmla="*/ 0 h 4"/>
                    <a:gd name="T16" fmla="*/ 41 w 41"/>
                    <a:gd name="T17" fmla="*/ 0 h 4"/>
                    <a:gd name="T18" fmla="*/ 41 w 41"/>
                    <a:gd name="T19" fmla="*/ 2 h 4"/>
                    <a:gd name="T20" fmla="*/ 41 w 41"/>
                    <a:gd name="T21" fmla="*/ 4 h 4"/>
                    <a:gd name="T22" fmla="*/ 30 w 41"/>
                    <a:gd name="T23" fmla="*/ 4 h 4"/>
                    <a:gd name="T24" fmla="*/ 21 w 41"/>
                    <a:gd name="T25" fmla="*/ 4 h 4"/>
                    <a:gd name="T26" fmla="*/ 11 w 41"/>
                    <a:gd name="T27" fmla="*/ 4 h 4"/>
                    <a:gd name="T28" fmla="*/ 0 w 41"/>
                    <a:gd name="T29" fmla="*/ 4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4"/>
                    <a:gd name="T47" fmla="*/ 41 w 41"/>
                    <a:gd name="T48" fmla="*/ 4 h 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30" y="4"/>
                      </a:lnTo>
                      <a:lnTo>
                        <a:pt x="21" y="4"/>
                      </a:lnTo>
                      <a:lnTo>
                        <a:pt x="1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3" name="Freeform 912"/>
                <p:cNvSpPr>
                  <a:spLocks/>
                </p:cNvSpPr>
                <p:nvPr/>
              </p:nvSpPr>
              <p:spPr bwMode="auto">
                <a:xfrm>
                  <a:off x="3573" y="3423"/>
                  <a:ext cx="30" cy="15"/>
                </a:xfrm>
                <a:custGeom>
                  <a:avLst/>
                  <a:gdLst>
                    <a:gd name="T0" fmla="*/ 30 w 30"/>
                    <a:gd name="T1" fmla="*/ 0 h 15"/>
                    <a:gd name="T2" fmla="*/ 30 w 30"/>
                    <a:gd name="T3" fmla="*/ 2 h 15"/>
                    <a:gd name="T4" fmla="*/ 30 w 30"/>
                    <a:gd name="T5" fmla="*/ 4 h 15"/>
                    <a:gd name="T6" fmla="*/ 30 w 30"/>
                    <a:gd name="T7" fmla="*/ 4 h 15"/>
                    <a:gd name="T8" fmla="*/ 25 w 30"/>
                    <a:gd name="T9" fmla="*/ 4 h 15"/>
                    <a:gd name="T10" fmla="*/ 26 w 30"/>
                    <a:gd name="T11" fmla="*/ 6 h 15"/>
                    <a:gd name="T12" fmla="*/ 26 w 30"/>
                    <a:gd name="T13" fmla="*/ 6 h 15"/>
                    <a:gd name="T14" fmla="*/ 28 w 30"/>
                    <a:gd name="T15" fmla="*/ 6 h 15"/>
                    <a:gd name="T16" fmla="*/ 28 w 30"/>
                    <a:gd name="T17" fmla="*/ 8 h 15"/>
                    <a:gd name="T18" fmla="*/ 30 w 30"/>
                    <a:gd name="T19" fmla="*/ 8 h 15"/>
                    <a:gd name="T20" fmla="*/ 30 w 30"/>
                    <a:gd name="T21" fmla="*/ 8 h 15"/>
                    <a:gd name="T22" fmla="*/ 30 w 30"/>
                    <a:gd name="T23" fmla="*/ 8 h 15"/>
                    <a:gd name="T24" fmla="*/ 30 w 30"/>
                    <a:gd name="T25" fmla="*/ 10 h 15"/>
                    <a:gd name="T26" fmla="*/ 30 w 30"/>
                    <a:gd name="T27" fmla="*/ 13 h 15"/>
                    <a:gd name="T28" fmla="*/ 30 w 30"/>
                    <a:gd name="T29" fmla="*/ 13 h 15"/>
                    <a:gd name="T30" fmla="*/ 30 w 30"/>
                    <a:gd name="T31" fmla="*/ 13 h 15"/>
                    <a:gd name="T32" fmla="*/ 28 w 30"/>
                    <a:gd name="T33" fmla="*/ 15 h 15"/>
                    <a:gd name="T34" fmla="*/ 26 w 30"/>
                    <a:gd name="T35" fmla="*/ 15 h 15"/>
                    <a:gd name="T36" fmla="*/ 25 w 30"/>
                    <a:gd name="T37" fmla="*/ 15 h 15"/>
                    <a:gd name="T38" fmla="*/ 19 w 30"/>
                    <a:gd name="T39" fmla="*/ 15 h 15"/>
                    <a:gd name="T40" fmla="*/ 14 w 30"/>
                    <a:gd name="T41" fmla="*/ 15 h 15"/>
                    <a:gd name="T42" fmla="*/ 10 w 30"/>
                    <a:gd name="T43" fmla="*/ 15 h 15"/>
                    <a:gd name="T44" fmla="*/ 5 w 30"/>
                    <a:gd name="T45" fmla="*/ 15 h 15"/>
                    <a:gd name="T46" fmla="*/ 0 w 30"/>
                    <a:gd name="T47" fmla="*/ 15 h 15"/>
                    <a:gd name="T48" fmla="*/ 0 w 30"/>
                    <a:gd name="T49" fmla="*/ 13 h 15"/>
                    <a:gd name="T50" fmla="*/ 0 w 30"/>
                    <a:gd name="T51" fmla="*/ 13 h 15"/>
                    <a:gd name="T52" fmla="*/ 0 w 30"/>
                    <a:gd name="T53" fmla="*/ 13 h 15"/>
                    <a:gd name="T54" fmla="*/ 0 w 30"/>
                    <a:gd name="T55" fmla="*/ 10 h 15"/>
                    <a:gd name="T56" fmla="*/ 16 w 30"/>
                    <a:gd name="T57" fmla="*/ 10 h 15"/>
                    <a:gd name="T58" fmla="*/ 19 w 30"/>
                    <a:gd name="T59" fmla="*/ 10 h 15"/>
                    <a:gd name="T60" fmla="*/ 19 w 30"/>
                    <a:gd name="T61" fmla="*/ 10 h 15"/>
                    <a:gd name="T62" fmla="*/ 21 w 30"/>
                    <a:gd name="T63" fmla="*/ 8 h 15"/>
                    <a:gd name="T64" fmla="*/ 21 w 30"/>
                    <a:gd name="T65" fmla="*/ 8 h 15"/>
                    <a:gd name="T66" fmla="*/ 21 w 30"/>
                    <a:gd name="T67" fmla="*/ 6 h 15"/>
                    <a:gd name="T68" fmla="*/ 21 w 30"/>
                    <a:gd name="T69" fmla="*/ 6 h 15"/>
                    <a:gd name="T70" fmla="*/ 21 w 30"/>
                    <a:gd name="T71" fmla="*/ 6 h 15"/>
                    <a:gd name="T72" fmla="*/ 19 w 30"/>
                    <a:gd name="T73" fmla="*/ 6 h 15"/>
                    <a:gd name="T74" fmla="*/ 19 w 30"/>
                    <a:gd name="T75" fmla="*/ 6 h 15"/>
                    <a:gd name="T76" fmla="*/ 18 w 30"/>
                    <a:gd name="T77" fmla="*/ 6 h 15"/>
                    <a:gd name="T78" fmla="*/ 16 w 30"/>
                    <a:gd name="T79" fmla="*/ 6 h 15"/>
                    <a:gd name="T80" fmla="*/ 14 w 30"/>
                    <a:gd name="T81" fmla="*/ 6 h 15"/>
                    <a:gd name="T82" fmla="*/ 10 w 30"/>
                    <a:gd name="T83" fmla="*/ 6 h 15"/>
                    <a:gd name="T84" fmla="*/ 7 w 30"/>
                    <a:gd name="T85" fmla="*/ 6 h 15"/>
                    <a:gd name="T86" fmla="*/ 0 w 30"/>
                    <a:gd name="T87" fmla="*/ 6 h 15"/>
                    <a:gd name="T88" fmla="*/ 0 w 30"/>
                    <a:gd name="T89" fmla="*/ 0 h 15"/>
                    <a:gd name="T90" fmla="*/ 7 w 30"/>
                    <a:gd name="T91" fmla="*/ 0 h 15"/>
                    <a:gd name="T92" fmla="*/ 16 w 30"/>
                    <a:gd name="T93" fmla="*/ 0 h 15"/>
                    <a:gd name="T94" fmla="*/ 23 w 30"/>
                    <a:gd name="T95" fmla="*/ 0 h 15"/>
                    <a:gd name="T96" fmla="*/ 30 w 30"/>
                    <a:gd name="T97" fmla="*/ 0 h 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15"/>
                    <a:gd name="T149" fmla="*/ 30 w 30"/>
                    <a:gd name="T150" fmla="*/ 15 h 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15">
                      <a:moveTo>
                        <a:pt x="30" y="0"/>
                      </a:move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5" y="15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4" name="Freeform 913"/>
                <p:cNvSpPr>
                  <a:spLocks noEditPoints="1"/>
                </p:cNvSpPr>
                <p:nvPr/>
              </p:nvSpPr>
              <p:spPr bwMode="auto">
                <a:xfrm>
                  <a:off x="3573" y="3388"/>
                  <a:ext cx="30" cy="19"/>
                </a:xfrm>
                <a:custGeom>
                  <a:avLst/>
                  <a:gdLst>
                    <a:gd name="T0" fmla="*/ 16 w 30"/>
                    <a:gd name="T1" fmla="*/ 19 h 19"/>
                    <a:gd name="T2" fmla="*/ 12 w 30"/>
                    <a:gd name="T3" fmla="*/ 19 h 19"/>
                    <a:gd name="T4" fmla="*/ 9 w 30"/>
                    <a:gd name="T5" fmla="*/ 19 h 19"/>
                    <a:gd name="T6" fmla="*/ 7 w 30"/>
                    <a:gd name="T7" fmla="*/ 17 h 19"/>
                    <a:gd name="T8" fmla="*/ 3 w 30"/>
                    <a:gd name="T9" fmla="*/ 17 h 19"/>
                    <a:gd name="T10" fmla="*/ 1 w 30"/>
                    <a:gd name="T11" fmla="*/ 15 h 19"/>
                    <a:gd name="T12" fmla="*/ 0 w 30"/>
                    <a:gd name="T13" fmla="*/ 13 h 19"/>
                    <a:gd name="T14" fmla="*/ 0 w 30"/>
                    <a:gd name="T15" fmla="*/ 11 h 19"/>
                    <a:gd name="T16" fmla="*/ 0 w 30"/>
                    <a:gd name="T17" fmla="*/ 9 h 19"/>
                    <a:gd name="T18" fmla="*/ 1 w 30"/>
                    <a:gd name="T19" fmla="*/ 7 h 19"/>
                    <a:gd name="T20" fmla="*/ 3 w 30"/>
                    <a:gd name="T21" fmla="*/ 5 h 19"/>
                    <a:gd name="T22" fmla="*/ 5 w 30"/>
                    <a:gd name="T23" fmla="*/ 2 h 19"/>
                    <a:gd name="T24" fmla="*/ 7 w 30"/>
                    <a:gd name="T25" fmla="*/ 2 h 19"/>
                    <a:gd name="T26" fmla="*/ 9 w 30"/>
                    <a:gd name="T27" fmla="*/ 2 h 19"/>
                    <a:gd name="T28" fmla="*/ 12 w 30"/>
                    <a:gd name="T29" fmla="*/ 0 h 19"/>
                    <a:gd name="T30" fmla="*/ 14 w 30"/>
                    <a:gd name="T31" fmla="*/ 0 h 19"/>
                    <a:gd name="T32" fmla="*/ 18 w 30"/>
                    <a:gd name="T33" fmla="*/ 0 h 19"/>
                    <a:gd name="T34" fmla="*/ 21 w 30"/>
                    <a:gd name="T35" fmla="*/ 2 h 19"/>
                    <a:gd name="T36" fmla="*/ 26 w 30"/>
                    <a:gd name="T37" fmla="*/ 5 h 19"/>
                    <a:gd name="T38" fmla="*/ 28 w 30"/>
                    <a:gd name="T39" fmla="*/ 5 h 19"/>
                    <a:gd name="T40" fmla="*/ 28 w 30"/>
                    <a:gd name="T41" fmla="*/ 7 h 19"/>
                    <a:gd name="T42" fmla="*/ 30 w 30"/>
                    <a:gd name="T43" fmla="*/ 9 h 19"/>
                    <a:gd name="T44" fmla="*/ 30 w 30"/>
                    <a:gd name="T45" fmla="*/ 11 h 19"/>
                    <a:gd name="T46" fmla="*/ 30 w 30"/>
                    <a:gd name="T47" fmla="*/ 13 h 19"/>
                    <a:gd name="T48" fmla="*/ 30 w 30"/>
                    <a:gd name="T49" fmla="*/ 13 h 19"/>
                    <a:gd name="T50" fmla="*/ 28 w 30"/>
                    <a:gd name="T51" fmla="*/ 15 h 19"/>
                    <a:gd name="T52" fmla="*/ 26 w 30"/>
                    <a:gd name="T53" fmla="*/ 15 h 19"/>
                    <a:gd name="T54" fmla="*/ 21 w 30"/>
                    <a:gd name="T55" fmla="*/ 17 h 19"/>
                    <a:gd name="T56" fmla="*/ 19 w 30"/>
                    <a:gd name="T57" fmla="*/ 19 h 19"/>
                    <a:gd name="T58" fmla="*/ 16 w 30"/>
                    <a:gd name="T59" fmla="*/ 19 h 19"/>
                    <a:gd name="T60" fmla="*/ 16 w 30"/>
                    <a:gd name="T61" fmla="*/ 19 h 19"/>
                    <a:gd name="T62" fmla="*/ 16 w 30"/>
                    <a:gd name="T63" fmla="*/ 13 h 19"/>
                    <a:gd name="T64" fmla="*/ 19 w 30"/>
                    <a:gd name="T65" fmla="*/ 13 h 19"/>
                    <a:gd name="T66" fmla="*/ 19 w 30"/>
                    <a:gd name="T67" fmla="*/ 13 h 19"/>
                    <a:gd name="T68" fmla="*/ 21 w 30"/>
                    <a:gd name="T69" fmla="*/ 11 h 19"/>
                    <a:gd name="T70" fmla="*/ 23 w 30"/>
                    <a:gd name="T71" fmla="*/ 11 h 19"/>
                    <a:gd name="T72" fmla="*/ 23 w 30"/>
                    <a:gd name="T73" fmla="*/ 11 h 19"/>
                    <a:gd name="T74" fmla="*/ 23 w 30"/>
                    <a:gd name="T75" fmla="*/ 11 h 19"/>
                    <a:gd name="T76" fmla="*/ 23 w 30"/>
                    <a:gd name="T77" fmla="*/ 9 h 19"/>
                    <a:gd name="T78" fmla="*/ 23 w 30"/>
                    <a:gd name="T79" fmla="*/ 9 h 19"/>
                    <a:gd name="T80" fmla="*/ 23 w 30"/>
                    <a:gd name="T81" fmla="*/ 9 h 19"/>
                    <a:gd name="T82" fmla="*/ 21 w 30"/>
                    <a:gd name="T83" fmla="*/ 9 h 19"/>
                    <a:gd name="T84" fmla="*/ 19 w 30"/>
                    <a:gd name="T85" fmla="*/ 7 h 19"/>
                    <a:gd name="T86" fmla="*/ 18 w 30"/>
                    <a:gd name="T87" fmla="*/ 7 h 19"/>
                    <a:gd name="T88" fmla="*/ 16 w 30"/>
                    <a:gd name="T89" fmla="*/ 7 h 19"/>
                    <a:gd name="T90" fmla="*/ 14 w 30"/>
                    <a:gd name="T91" fmla="*/ 7 h 19"/>
                    <a:gd name="T92" fmla="*/ 12 w 30"/>
                    <a:gd name="T93" fmla="*/ 7 h 19"/>
                    <a:gd name="T94" fmla="*/ 10 w 30"/>
                    <a:gd name="T95" fmla="*/ 7 h 19"/>
                    <a:gd name="T96" fmla="*/ 9 w 30"/>
                    <a:gd name="T97" fmla="*/ 9 h 19"/>
                    <a:gd name="T98" fmla="*/ 9 w 30"/>
                    <a:gd name="T99" fmla="*/ 9 h 19"/>
                    <a:gd name="T100" fmla="*/ 9 w 30"/>
                    <a:gd name="T101" fmla="*/ 9 h 19"/>
                    <a:gd name="T102" fmla="*/ 7 w 30"/>
                    <a:gd name="T103" fmla="*/ 9 h 19"/>
                    <a:gd name="T104" fmla="*/ 7 w 30"/>
                    <a:gd name="T105" fmla="*/ 9 h 19"/>
                    <a:gd name="T106" fmla="*/ 7 w 30"/>
                    <a:gd name="T107" fmla="*/ 11 h 19"/>
                    <a:gd name="T108" fmla="*/ 9 w 30"/>
                    <a:gd name="T109" fmla="*/ 11 h 19"/>
                    <a:gd name="T110" fmla="*/ 9 w 30"/>
                    <a:gd name="T111" fmla="*/ 11 h 19"/>
                    <a:gd name="T112" fmla="*/ 9 w 30"/>
                    <a:gd name="T113" fmla="*/ 11 h 19"/>
                    <a:gd name="T114" fmla="*/ 10 w 30"/>
                    <a:gd name="T115" fmla="*/ 13 h 19"/>
                    <a:gd name="T116" fmla="*/ 12 w 30"/>
                    <a:gd name="T117" fmla="*/ 13 h 19"/>
                    <a:gd name="T118" fmla="*/ 14 w 30"/>
                    <a:gd name="T119" fmla="*/ 13 h 19"/>
                    <a:gd name="T120" fmla="*/ 16 w 30"/>
                    <a:gd name="T121" fmla="*/ 13 h 19"/>
                    <a:gd name="T122" fmla="*/ 16 w 30"/>
                    <a:gd name="T123" fmla="*/ 13 h 1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0"/>
                    <a:gd name="T187" fmla="*/ 0 h 19"/>
                    <a:gd name="T188" fmla="*/ 30 w 30"/>
                    <a:gd name="T189" fmla="*/ 19 h 1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0" h="19">
                      <a:moveTo>
                        <a:pt x="16" y="19"/>
                      </a:move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6" y="19"/>
                      </a:lnTo>
                      <a:close/>
                      <a:moveTo>
                        <a:pt x="16" y="13"/>
                      </a:move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8" y="7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5" name="Freeform 914"/>
                <p:cNvSpPr>
                  <a:spLocks/>
                </p:cNvSpPr>
                <p:nvPr/>
              </p:nvSpPr>
              <p:spPr bwMode="auto">
                <a:xfrm>
                  <a:off x="3573" y="3362"/>
                  <a:ext cx="30" cy="10"/>
                </a:xfrm>
                <a:custGeom>
                  <a:avLst/>
                  <a:gdLst>
                    <a:gd name="T0" fmla="*/ 0 w 30"/>
                    <a:gd name="T1" fmla="*/ 10 h 10"/>
                    <a:gd name="T2" fmla="*/ 0 w 30"/>
                    <a:gd name="T3" fmla="*/ 8 h 10"/>
                    <a:gd name="T4" fmla="*/ 0 w 30"/>
                    <a:gd name="T5" fmla="*/ 6 h 10"/>
                    <a:gd name="T6" fmla="*/ 0 w 30"/>
                    <a:gd name="T7" fmla="*/ 6 h 10"/>
                    <a:gd name="T8" fmla="*/ 5 w 30"/>
                    <a:gd name="T9" fmla="*/ 6 h 10"/>
                    <a:gd name="T10" fmla="*/ 3 w 30"/>
                    <a:gd name="T11" fmla="*/ 4 h 10"/>
                    <a:gd name="T12" fmla="*/ 3 w 30"/>
                    <a:gd name="T13" fmla="*/ 4 h 10"/>
                    <a:gd name="T14" fmla="*/ 1 w 30"/>
                    <a:gd name="T15" fmla="*/ 4 h 10"/>
                    <a:gd name="T16" fmla="*/ 1 w 30"/>
                    <a:gd name="T17" fmla="*/ 4 h 10"/>
                    <a:gd name="T18" fmla="*/ 0 w 30"/>
                    <a:gd name="T19" fmla="*/ 4 h 10"/>
                    <a:gd name="T20" fmla="*/ 0 w 30"/>
                    <a:gd name="T21" fmla="*/ 4 h 10"/>
                    <a:gd name="T22" fmla="*/ 0 w 30"/>
                    <a:gd name="T23" fmla="*/ 2 h 10"/>
                    <a:gd name="T24" fmla="*/ 0 w 30"/>
                    <a:gd name="T25" fmla="*/ 2 h 10"/>
                    <a:gd name="T26" fmla="*/ 0 w 30"/>
                    <a:gd name="T27" fmla="*/ 0 h 10"/>
                    <a:gd name="T28" fmla="*/ 0 w 30"/>
                    <a:gd name="T29" fmla="*/ 0 h 10"/>
                    <a:gd name="T30" fmla="*/ 0 w 30"/>
                    <a:gd name="T31" fmla="*/ 0 h 10"/>
                    <a:gd name="T32" fmla="*/ 1 w 30"/>
                    <a:gd name="T33" fmla="*/ 0 h 10"/>
                    <a:gd name="T34" fmla="*/ 3 w 30"/>
                    <a:gd name="T35" fmla="*/ 0 h 10"/>
                    <a:gd name="T36" fmla="*/ 5 w 30"/>
                    <a:gd name="T37" fmla="*/ 0 h 10"/>
                    <a:gd name="T38" fmla="*/ 7 w 30"/>
                    <a:gd name="T39" fmla="*/ 0 h 10"/>
                    <a:gd name="T40" fmla="*/ 9 w 30"/>
                    <a:gd name="T41" fmla="*/ 0 h 10"/>
                    <a:gd name="T42" fmla="*/ 9 w 30"/>
                    <a:gd name="T43" fmla="*/ 2 h 10"/>
                    <a:gd name="T44" fmla="*/ 9 w 30"/>
                    <a:gd name="T45" fmla="*/ 2 h 10"/>
                    <a:gd name="T46" fmla="*/ 9 w 30"/>
                    <a:gd name="T47" fmla="*/ 2 h 10"/>
                    <a:gd name="T48" fmla="*/ 9 w 30"/>
                    <a:gd name="T49" fmla="*/ 4 h 10"/>
                    <a:gd name="T50" fmla="*/ 9 w 30"/>
                    <a:gd name="T51" fmla="*/ 4 h 10"/>
                    <a:gd name="T52" fmla="*/ 9 w 30"/>
                    <a:gd name="T53" fmla="*/ 4 h 10"/>
                    <a:gd name="T54" fmla="*/ 10 w 30"/>
                    <a:gd name="T55" fmla="*/ 4 h 10"/>
                    <a:gd name="T56" fmla="*/ 12 w 30"/>
                    <a:gd name="T57" fmla="*/ 4 h 10"/>
                    <a:gd name="T58" fmla="*/ 14 w 30"/>
                    <a:gd name="T59" fmla="*/ 4 h 10"/>
                    <a:gd name="T60" fmla="*/ 19 w 30"/>
                    <a:gd name="T61" fmla="*/ 4 h 10"/>
                    <a:gd name="T62" fmla="*/ 30 w 30"/>
                    <a:gd name="T63" fmla="*/ 4 h 10"/>
                    <a:gd name="T64" fmla="*/ 30 w 30"/>
                    <a:gd name="T65" fmla="*/ 10 h 10"/>
                    <a:gd name="T66" fmla="*/ 23 w 30"/>
                    <a:gd name="T67" fmla="*/ 10 h 10"/>
                    <a:gd name="T68" fmla="*/ 16 w 30"/>
                    <a:gd name="T69" fmla="*/ 10 h 10"/>
                    <a:gd name="T70" fmla="*/ 7 w 30"/>
                    <a:gd name="T71" fmla="*/ 10 h 10"/>
                    <a:gd name="T72" fmla="*/ 0 w 30"/>
                    <a:gd name="T73" fmla="*/ 10 h 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"/>
                    <a:gd name="T112" fmla="*/ 0 h 10"/>
                    <a:gd name="T113" fmla="*/ 30 w 30"/>
                    <a:gd name="T114" fmla="*/ 10 h 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30" y="10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6" name="Freeform 915"/>
                <p:cNvSpPr>
                  <a:spLocks noEditPoints="1"/>
                </p:cNvSpPr>
                <p:nvPr/>
              </p:nvSpPr>
              <p:spPr bwMode="auto">
                <a:xfrm>
                  <a:off x="3573" y="3333"/>
                  <a:ext cx="30" cy="17"/>
                </a:xfrm>
                <a:custGeom>
                  <a:avLst/>
                  <a:gdLst>
                    <a:gd name="T0" fmla="*/ 16 w 30"/>
                    <a:gd name="T1" fmla="*/ 17 h 17"/>
                    <a:gd name="T2" fmla="*/ 12 w 30"/>
                    <a:gd name="T3" fmla="*/ 17 h 17"/>
                    <a:gd name="T4" fmla="*/ 9 w 30"/>
                    <a:gd name="T5" fmla="*/ 17 h 17"/>
                    <a:gd name="T6" fmla="*/ 7 w 30"/>
                    <a:gd name="T7" fmla="*/ 17 h 17"/>
                    <a:gd name="T8" fmla="*/ 3 w 30"/>
                    <a:gd name="T9" fmla="*/ 15 h 17"/>
                    <a:gd name="T10" fmla="*/ 1 w 30"/>
                    <a:gd name="T11" fmla="*/ 15 h 17"/>
                    <a:gd name="T12" fmla="*/ 1 w 30"/>
                    <a:gd name="T13" fmla="*/ 12 h 17"/>
                    <a:gd name="T14" fmla="*/ 0 w 30"/>
                    <a:gd name="T15" fmla="*/ 10 h 17"/>
                    <a:gd name="T16" fmla="*/ 0 w 30"/>
                    <a:gd name="T17" fmla="*/ 8 h 17"/>
                    <a:gd name="T18" fmla="*/ 0 w 30"/>
                    <a:gd name="T19" fmla="*/ 6 h 17"/>
                    <a:gd name="T20" fmla="*/ 1 w 30"/>
                    <a:gd name="T21" fmla="*/ 6 h 17"/>
                    <a:gd name="T22" fmla="*/ 3 w 30"/>
                    <a:gd name="T23" fmla="*/ 4 h 17"/>
                    <a:gd name="T24" fmla="*/ 5 w 30"/>
                    <a:gd name="T25" fmla="*/ 2 h 17"/>
                    <a:gd name="T26" fmla="*/ 7 w 30"/>
                    <a:gd name="T27" fmla="*/ 2 h 17"/>
                    <a:gd name="T28" fmla="*/ 9 w 30"/>
                    <a:gd name="T29" fmla="*/ 2 h 17"/>
                    <a:gd name="T30" fmla="*/ 12 w 30"/>
                    <a:gd name="T31" fmla="*/ 0 h 17"/>
                    <a:gd name="T32" fmla="*/ 14 w 30"/>
                    <a:gd name="T33" fmla="*/ 0 h 17"/>
                    <a:gd name="T34" fmla="*/ 18 w 30"/>
                    <a:gd name="T35" fmla="*/ 0 h 17"/>
                    <a:gd name="T36" fmla="*/ 21 w 30"/>
                    <a:gd name="T37" fmla="*/ 2 h 17"/>
                    <a:gd name="T38" fmla="*/ 25 w 30"/>
                    <a:gd name="T39" fmla="*/ 2 h 17"/>
                    <a:gd name="T40" fmla="*/ 26 w 30"/>
                    <a:gd name="T41" fmla="*/ 2 h 17"/>
                    <a:gd name="T42" fmla="*/ 28 w 30"/>
                    <a:gd name="T43" fmla="*/ 6 h 17"/>
                    <a:gd name="T44" fmla="*/ 30 w 30"/>
                    <a:gd name="T45" fmla="*/ 6 h 17"/>
                    <a:gd name="T46" fmla="*/ 30 w 30"/>
                    <a:gd name="T47" fmla="*/ 8 h 17"/>
                    <a:gd name="T48" fmla="*/ 30 w 30"/>
                    <a:gd name="T49" fmla="*/ 10 h 17"/>
                    <a:gd name="T50" fmla="*/ 30 w 30"/>
                    <a:gd name="T51" fmla="*/ 12 h 17"/>
                    <a:gd name="T52" fmla="*/ 28 w 30"/>
                    <a:gd name="T53" fmla="*/ 12 h 17"/>
                    <a:gd name="T54" fmla="*/ 26 w 30"/>
                    <a:gd name="T55" fmla="*/ 15 h 17"/>
                    <a:gd name="T56" fmla="*/ 25 w 30"/>
                    <a:gd name="T57" fmla="*/ 17 h 17"/>
                    <a:gd name="T58" fmla="*/ 21 w 30"/>
                    <a:gd name="T59" fmla="*/ 17 h 17"/>
                    <a:gd name="T60" fmla="*/ 16 w 30"/>
                    <a:gd name="T61" fmla="*/ 17 h 17"/>
                    <a:gd name="T62" fmla="*/ 16 w 30"/>
                    <a:gd name="T63" fmla="*/ 17 h 17"/>
                    <a:gd name="T64" fmla="*/ 16 w 30"/>
                    <a:gd name="T65" fmla="*/ 12 h 17"/>
                    <a:gd name="T66" fmla="*/ 19 w 30"/>
                    <a:gd name="T67" fmla="*/ 12 h 17"/>
                    <a:gd name="T68" fmla="*/ 19 w 30"/>
                    <a:gd name="T69" fmla="*/ 12 h 17"/>
                    <a:gd name="T70" fmla="*/ 21 w 30"/>
                    <a:gd name="T71" fmla="*/ 10 h 17"/>
                    <a:gd name="T72" fmla="*/ 23 w 30"/>
                    <a:gd name="T73" fmla="*/ 10 h 17"/>
                    <a:gd name="T74" fmla="*/ 23 w 30"/>
                    <a:gd name="T75" fmla="*/ 10 h 17"/>
                    <a:gd name="T76" fmla="*/ 23 w 30"/>
                    <a:gd name="T77" fmla="*/ 10 h 17"/>
                    <a:gd name="T78" fmla="*/ 23 w 30"/>
                    <a:gd name="T79" fmla="*/ 8 h 17"/>
                    <a:gd name="T80" fmla="*/ 23 w 30"/>
                    <a:gd name="T81" fmla="*/ 8 h 17"/>
                    <a:gd name="T82" fmla="*/ 23 w 30"/>
                    <a:gd name="T83" fmla="*/ 8 h 17"/>
                    <a:gd name="T84" fmla="*/ 21 w 30"/>
                    <a:gd name="T85" fmla="*/ 6 h 17"/>
                    <a:gd name="T86" fmla="*/ 18 w 30"/>
                    <a:gd name="T87" fmla="*/ 6 h 17"/>
                    <a:gd name="T88" fmla="*/ 16 w 30"/>
                    <a:gd name="T89" fmla="*/ 6 h 17"/>
                    <a:gd name="T90" fmla="*/ 14 w 30"/>
                    <a:gd name="T91" fmla="*/ 6 h 17"/>
                    <a:gd name="T92" fmla="*/ 9 w 30"/>
                    <a:gd name="T93" fmla="*/ 6 h 17"/>
                    <a:gd name="T94" fmla="*/ 9 w 30"/>
                    <a:gd name="T95" fmla="*/ 8 h 17"/>
                    <a:gd name="T96" fmla="*/ 9 w 30"/>
                    <a:gd name="T97" fmla="*/ 8 h 17"/>
                    <a:gd name="T98" fmla="*/ 7 w 30"/>
                    <a:gd name="T99" fmla="*/ 8 h 17"/>
                    <a:gd name="T100" fmla="*/ 7 w 30"/>
                    <a:gd name="T101" fmla="*/ 8 h 17"/>
                    <a:gd name="T102" fmla="*/ 7 w 30"/>
                    <a:gd name="T103" fmla="*/ 10 h 17"/>
                    <a:gd name="T104" fmla="*/ 9 w 30"/>
                    <a:gd name="T105" fmla="*/ 10 h 17"/>
                    <a:gd name="T106" fmla="*/ 9 w 30"/>
                    <a:gd name="T107" fmla="*/ 10 h 17"/>
                    <a:gd name="T108" fmla="*/ 9 w 30"/>
                    <a:gd name="T109" fmla="*/ 10 h 17"/>
                    <a:gd name="T110" fmla="*/ 10 w 30"/>
                    <a:gd name="T111" fmla="*/ 12 h 17"/>
                    <a:gd name="T112" fmla="*/ 12 w 30"/>
                    <a:gd name="T113" fmla="*/ 12 h 17"/>
                    <a:gd name="T114" fmla="*/ 14 w 30"/>
                    <a:gd name="T115" fmla="*/ 12 h 17"/>
                    <a:gd name="T116" fmla="*/ 16 w 30"/>
                    <a:gd name="T117" fmla="*/ 12 h 17"/>
                    <a:gd name="T118" fmla="*/ 16 w 30"/>
                    <a:gd name="T119" fmla="*/ 12 h 1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17"/>
                    <a:gd name="T182" fmla="*/ 30 w 30"/>
                    <a:gd name="T183" fmla="*/ 17 h 1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17">
                      <a:moveTo>
                        <a:pt x="16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6" y="15"/>
                      </a:lnTo>
                      <a:lnTo>
                        <a:pt x="25" y="17"/>
                      </a:lnTo>
                      <a:lnTo>
                        <a:pt x="21" y="17"/>
                      </a:lnTo>
                      <a:lnTo>
                        <a:pt x="16" y="17"/>
                      </a:lnTo>
                      <a:close/>
                      <a:moveTo>
                        <a:pt x="16" y="12"/>
                      </a:move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7" name="Freeform 916"/>
                <p:cNvSpPr>
                  <a:spLocks noEditPoints="1"/>
                </p:cNvSpPr>
                <p:nvPr/>
              </p:nvSpPr>
              <p:spPr bwMode="auto">
                <a:xfrm>
                  <a:off x="3562" y="3300"/>
                  <a:ext cx="41" cy="17"/>
                </a:xfrm>
                <a:custGeom>
                  <a:avLst/>
                  <a:gdLst>
                    <a:gd name="T0" fmla="*/ 0 w 41"/>
                    <a:gd name="T1" fmla="*/ 11 h 17"/>
                    <a:gd name="T2" fmla="*/ 7 w 41"/>
                    <a:gd name="T3" fmla="*/ 11 h 17"/>
                    <a:gd name="T4" fmla="*/ 14 w 41"/>
                    <a:gd name="T5" fmla="*/ 11 h 17"/>
                    <a:gd name="T6" fmla="*/ 12 w 41"/>
                    <a:gd name="T7" fmla="*/ 11 h 17"/>
                    <a:gd name="T8" fmla="*/ 11 w 41"/>
                    <a:gd name="T9" fmla="*/ 9 h 17"/>
                    <a:gd name="T10" fmla="*/ 11 w 41"/>
                    <a:gd name="T11" fmla="*/ 9 h 17"/>
                    <a:gd name="T12" fmla="*/ 11 w 41"/>
                    <a:gd name="T13" fmla="*/ 5 h 17"/>
                    <a:gd name="T14" fmla="*/ 12 w 41"/>
                    <a:gd name="T15" fmla="*/ 5 h 17"/>
                    <a:gd name="T16" fmla="*/ 16 w 41"/>
                    <a:gd name="T17" fmla="*/ 2 h 17"/>
                    <a:gd name="T18" fmla="*/ 21 w 41"/>
                    <a:gd name="T19" fmla="*/ 0 h 17"/>
                    <a:gd name="T20" fmla="*/ 30 w 41"/>
                    <a:gd name="T21" fmla="*/ 0 h 17"/>
                    <a:gd name="T22" fmla="*/ 34 w 41"/>
                    <a:gd name="T23" fmla="*/ 2 h 17"/>
                    <a:gd name="T24" fmla="*/ 37 w 41"/>
                    <a:gd name="T25" fmla="*/ 2 h 17"/>
                    <a:gd name="T26" fmla="*/ 41 w 41"/>
                    <a:gd name="T27" fmla="*/ 5 h 17"/>
                    <a:gd name="T28" fmla="*/ 41 w 41"/>
                    <a:gd name="T29" fmla="*/ 7 h 17"/>
                    <a:gd name="T30" fmla="*/ 41 w 41"/>
                    <a:gd name="T31" fmla="*/ 9 h 17"/>
                    <a:gd name="T32" fmla="*/ 41 w 41"/>
                    <a:gd name="T33" fmla="*/ 9 h 17"/>
                    <a:gd name="T34" fmla="*/ 39 w 41"/>
                    <a:gd name="T35" fmla="*/ 11 h 17"/>
                    <a:gd name="T36" fmla="*/ 37 w 41"/>
                    <a:gd name="T37" fmla="*/ 11 h 17"/>
                    <a:gd name="T38" fmla="*/ 41 w 41"/>
                    <a:gd name="T39" fmla="*/ 13 h 17"/>
                    <a:gd name="T40" fmla="*/ 41 w 41"/>
                    <a:gd name="T41" fmla="*/ 15 h 17"/>
                    <a:gd name="T42" fmla="*/ 30 w 41"/>
                    <a:gd name="T43" fmla="*/ 17 h 17"/>
                    <a:gd name="T44" fmla="*/ 11 w 41"/>
                    <a:gd name="T45" fmla="*/ 17 h 17"/>
                    <a:gd name="T46" fmla="*/ 0 w 41"/>
                    <a:gd name="T47" fmla="*/ 17 h 17"/>
                    <a:gd name="T48" fmla="*/ 27 w 41"/>
                    <a:gd name="T49" fmla="*/ 11 h 17"/>
                    <a:gd name="T50" fmla="*/ 32 w 41"/>
                    <a:gd name="T51" fmla="*/ 11 h 17"/>
                    <a:gd name="T52" fmla="*/ 34 w 41"/>
                    <a:gd name="T53" fmla="*/ 11 h 17"/>
                    <a:gd name="T54" fmla="*/ 34 w 41"/>
                    <a:gd name="T55" fmla="*/ 9 h 17"/>
                    <a:gd name="T56" fmla="*/ 34 w 41"/>
                    <a:gd name="T57" fmla="*/ 9 h 17"/>
                    <a:gd name="T58" fmla="*/ 32 w 41"/>
                    <a:gd name="T59" fmla="*/ 7 h 17"/>
                    <a:gd name="T60" fmla="*/ 27 w 41"/>
                    <a:gd name="T61" fmla="*/ 7 h 17"/>
                    <a:gd name="T62" fmla="*/ 23 w 41"/>
                    <a:gd name="T63" fmla="*/ 7 h 17"/>
                    <a:gd name="T64" fmla="*/ 21 w 41"/>
                    <a:gd name="T65" fmla="*/ 7 h 17"/>
                    <a:gd name="T66" fmla="*/ 20 w 41"/>
                    <a:gd name="T67" fmla="*/ 9 h 17"/>
                    <a:gd name="T68" fmla="*/ 20 w 41"/>
                    <a:gd name="T69" fmla="*/ 9 h 17"/>
                    <a:gd name="T70" fmla="*/ 20 w 41"/>
                    <a:gd name="T71" fmla="*/ 11 h 17"/>
                    <a:gd name="T72" fmla="*/ 21 w 41"/>
                    <a:gd name="T73" fmla="*/ 11 h 17"/>
                    <a:gd name="T74" fmla="*/ 25 w 41"/>
                    <a:gd name="T75" fmla="*/ 11 h 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1"/>
                    <a:gd name="T115" fmla="*/ 0 h 17"/>
                    <a:gd name="T116" fmla="*/ 41 w 41"/>
                    <a:gd name="T117" fmla="*/ 17 h 1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1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11" y="11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39" y="11"/>
                      </a:lnTo>
                      <a:lnTo>
                        <a:pt x="37" y="11"/>
                      </a:lnTo>
                      <a:lnTo>
                        <a:pt x="36" y="13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41" y="17"/>
                      </a:lnTo>
                      <a:lnTo>
                        <a:pt x="30" y="17"/>
                      </a:lnTo>
                      <a:lnTo>
                        <a:pt x="21" y="17"/>
                      </a:lnTo>
                      <a:lnTo>
                        <a:pt x="11" y="17"/>
                      </a:lnTo>
                      <a:lnTo>
                        <a:pt x="0" y="17"/>
                      </a:lnTo>
                      <a:close/>
                      <a:moveTo>
                        <a:pt x="25" y="11"/>
                      </a:move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4" y="9"/>
                      </a:lnTo>
                      <a:lnTo>
                        <a:pt x="32" y="9"/>
                      </a:lnTo>
                      <a:lnTo>
                        <a:pt x="32" y="7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8" name="Freeform 917"/>
                <p:cNvSpPr>
                  <a:spLocks noEditPoints="1"/>
                </p:cNvSpPr>
                <p:nvPr/>
              </p:nvSpPr>
              <p:spPr bwMode="auto">
                <a:xfrm>
                  <a:off x="3573" y="3268"/>
                  <a:ext cx="30" cy="16"/>
                </a:xfrm>
                <a:custGeom>
                  <a:avLst/>
                  <a:gdLst>
                    <a:gd name="T0" fmla="*/ 18 w 30"/>
                    <a:gd name="T1" fmla="*/ 12 h 16"/>
                    <a:gd name="T2" fmla="*/ 19 w 30"/>
                    <a:gd name="T3" fmla="*/ 12 h 16"/>
                    <a:gd name="T4" fmla="*/ 21 w 30"/>
                    <a:gd name="T5" fmla="*/ 10 h 16"/>
                    <a:gd name="T6" fmla="*/ 23 w 30"/>
                    <a:gd name="T7" fmla="*/ 10 h 16"/>
                    <a:gd name="T8" fmla="*/ 23 w 30"/>
                    <a:gd name="T9" fmla="*/ 8 h 16"/>
                    <a:gd name="T10" fmla="*/ 23 w 30"/>
                    <a:gd name="T11" fmla="*/ 8 h 16"/>
                    <a:gd name="T12" fmla="*/ 23 w 30"/>
                    <a:gd name="T13" fmla="*/ 6 h 16"/>
                    <a:gd name="T14" fmla="*/ 21 w 30"/>
                    <a:gd name="T15" fmla="*/ 6 h 16"/>
                    <a:gd name="T16" fmla="*/ 21 w 30"/>
                    <a:gd name="T17" fmla="*/ 4 h 16"/>
                    <a:gd name="T18" fmla="*/ 23 w 30"/>
                    <a:gd name="T19" fmla="*/ 0 h 16"/>
                    <a:gd name="T20" fmla="*/ 26 w 30"/>
                    <a:gd name="T21" fmla="*/ 2 h 16"/>
                    <a:gd name="T22" fmla="*/ 28 w 30"/>
                    <a:gd name="T23" fmla="*/ 4 h 16"/>
                    <a:gd name="T24" fmla="*/ 30 w 30"/>
                    <a:gd name="T25" fmla="*/ 6 h 16"/>
                    <a:gd name="T26" fmla="*/ 30 w 30"/>
                    <a:gd name="T27" fmla="*/ 12 h 16"/>
                    <a:gd name="T28" fmla="*/ 28 w 30"/>
                    <a:gd name="T29" fmla="*/ 14 h 16"/>
                    <a:gd name="T30" fmla="*/ 26 w 30"/>
                    <a:gd name="T31" fmla="*/ 16 h 16"/>
                    <a:gd name="T32" fmla="*/ 23 w 30"/>
                    <a:gd name="T33" fmla="*/ 16 h 16"/>
                    <a:gd name="T34" fmla="*/ 19 w 30"/>
                    <a:gd name="T35" fmla="*/ 16 h 16"/>
                    <a:gd name="T36" fmla="*/ 16 w 30"/>
                    <a:gd name="T37" fmla="*/ 16 h 16"/>
                    <a:gd name="T38" fmla="*/ 9 w 30"/>
                    <a:gd name="T39" fmla="*/ 16 h 16"/>
                    <a:gd name="T40" fmla="*/ 3 w 30"/>
                    <a:gd name="T41" fmla="*/ 14 h 16"/>
                    <a:gd name="T42" fmla="*/ 1 w 30"/>
                    <a:gd name="T43" fmla="*/ 12 h 16"/>
                    <a:gd name="T44" fmla="*/ 0 w 30"/>
                    <a:gd name="T45" fmla="*/ 8 h 16"/>
                    <a:gd name="T46" fmla="*/ 0 w 30"/>
                    <a:gd name="T47" fmla="*/ 6 h 16"/>
                    <a:gd name="T48" fmla="*/ 1 w 30"/>
                    <a:gd name="T49" fmla="*/ 4 h 16"/>
                    <a:gd name="T50" fmla="*/ 5 w 30"/>
                    <a:gd name="T51" fmla="*/ 2 h 16"/>
                    <a:gd name="T52" fmla="*/ 9 w 30"/>
                    <a:gd name="T53" fmla="*/ 0 h 16"/>
                    <a:gd name="T54" fmla="*/ 16 w 30"/>
                    <a:gd name="T55" fmla="*/ 0 h 16"/>
                    <a:gd name="T56" fmla="*/ 18 w 30"/>
                    <a:gd name="T57" fmla="*/ 0 h 16"/>
                    <a:gd name="T58" fmla="*/ 18 w 30"/>
                    <a:gd name="T59" fmla="*/ 0 h 16"/>
                    <a:gd name="T60" fmla="*/ 7 w 30"/>
                    <a:gd name="T61" fmla="*/ 6 h 16"/>
                    <a:gd name="T62" fmla="*/ 7 w 30"/>
                    <a:gd name="T63" fmla="*/ 8 h 16"/>
                    <a:gd name="T64" fmla="*/ 7 w 30"/>
                    <a:gd name="T65" fmla="*/ 10 h 16"/>
                    <a:gd name="T66" fmla="*/ 7 w 30"/>
                    <a:gd name="T67" fmla="*/ 10 h 16"/>
                    <a:gd name="T68" fmla="*/ 9 w 30"/>
                    <a:gd name="T69" fmla="*/ 10 h 16"/>
                    <a:gd name="T70" fmla="*/ 10 w 30"/>
                    <a:gd name="T71" fmla="*/ 12 h 16"/>
                    <a:gd name="T72" fmla="*/ 12 w 30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"/>
                    <a:gd name="T112" fmla="*/ 0 h 16"/>
                    <a:gd name="T113" fmla="*/ 30 w 30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" h="16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9" name="Freeform 918"/>
                <p:cNvSpPr>
                  <a:spLocks/>
                </p:cNvSpPr>
                <p:nvPr/>
              </p:nvSpPr>
              <p:spPr bwMode="auto">
                <a:xfrm>
                  <a:off x="3573" y="3235"/>
                  <a:ext cx="30" cy="16"/>
                </a:xfrm>
                <a:custGeom>
                  <a:avLst/>
                  <a:gdLst>
                    <a:gd name="T0" fmla="*/ 0 w 30"/>
                    <a:gd name="T1" fmla="*/ 16 h 16"/>
                    <a:gd name="T2" fmla="*/ 0 w 30"/>
                    <a:gd name="T3" fmla="*/ 10 h 16"/>
                    <a:gd name="T4" fmla="*/ 5 w 30"/>
                    <a:gd name="T5" fmla="*/ 10 h 16"/>
                    <a:gd name="T6" fmla="*/ 3 w 30"/>
                    <a:gd name="T7" fmla="*/ 10 h 16"/>
                    <a:gd name="T8" fmla="*/ 1 w 30"/>
                    <a:gd name="T9" fmla="*/ 10 h 16"/>
                    <a:gd name="T10" fmla="*/ 1 w 30"/>
                    <a:gd name="T11" fmla="*/ 8 h 16"/>
                    <a:gd name="T12" fmla="*/ 0 w 30"/>
                    <a:gd name="T13" fmla="*/ 8 h 16"/>
                    <a:gd name="T14" fmla="*/ 0 w 30"/>
                    <a:gd name="T15" fmla="*/ 8 h 16"/>
                    <a:gd name="T16" fmla="*/ 0 w 30"/>
                    <a:gd name="T17" fmla="*/ 6 h 16"/>
                    <a:gd name="T18" fmla="*/ 0 w 30"/>
                    <a:gd name="T19" fmla="*/ 6 h 16"/>
                    <a:gd name="T20" fmla="*/ 0 w 30"/>
                    <a:gd name="T21" fmla="*/ 4 h 16"/>
                    <a:gd name="T22" fmla="*/ 0 w 30"/>
                    <a:gd name="T23" fmla="*/ 4 h 16"/>
                    <a:gd name="T24" fmla="*/ 0 w 30"/>
                    <a:gd name="T25" fmla="*/ 4 h 16"/>
                    <a:gd name="T26" fmla="*/ 1 w 30"/>
                    <a:gd name="T27" fmla="*/ 2 h 16"/>
                    <a:gd name="T28" fmla="*/ 3 w 30"/>
                    <a:gd name="T29" fmla="*/ 2 h 16"/>
                    <a:gd name="T30" fmla="*/ 5 w 30"/>
                    <a:gd name="T31" fmla="*/ 2 h 16"/>
                    <a:gd name="T32" fmla="*/ 9 w 30"/>
                    <a:gd name="T33" fmla="*/ 0 h 16"/>
                    <a:gd name="T34" fmla="*/ 10 w 30"/>
                    <a:gd name="T35" fmla="*/ 0 h 16"/>
                    <a:gd name="T36" fmla="*/ 16 w 30"/>
                    <a:gd name="T37" fmla="*/ 0 h 16"/>
                    <a:gd name="T38" fmla="*/ 21 w 30"/>
                    <a:gd name="T39" fmla="*/ 0 h 16"/>
                    <a:gd name="T40" fmla="*/ 25 w 30"/>
                    <a:gd name="T41" fmla="*/ 0 h 16"/>
                    <a:gd name="T42" fmla="*/ 30 w 30"/>
                    <a:gd name="T43" fmla="*/ 0 h 16"/>
                    <a:gd name="T44" fmla="*/ 30 w 30"/>
                    <a:gd name="T45" fmla="*/ 6 h 16"/>
                    <a:gd name="T46" fmla="*/ 14 w 30"/>
                    <a:gd name="T47" fmla="*/ 6 h 16"/>
                    <a:gd name="T48" fmla="*/ 9 w 30"/>
                    <a:gd name="T49" fmla="*/ 6 h 16"/>
                    <a:gd name="T50" fmla="*/ 9 w 30"/>
                    <a:gd name="T51" fmla="*/ 8 h 16"/>
                    <a:gd name="T52" fmla="*/ 9 w 30"/>
                    <a:gd name="T53" fmla="*/ 8 h 16"/>
                    <a:gd name="T54" fmla="*/ 9 w 30"/>
                    <a:gd name="T55" fmla="*/ 8 h 16"/>
                    <a:gd name="T56" fmla="*/ 9 w 30"/>
                    <a:gd name="T57" fmla="*/ 8 h 16"/>
                    <a:gd name="T58" fmla="*/ 9 w 30"/>
                    <a:gd name="T59" fmla="*/ 10 h 16"/>
                    <a:gd name="T60" fmla="*/ 9 w 30"/>
                    <a:gd name="T61" fmla="*/ 10 h 16"/>
                    <a:gd name="T62" fmla="*/ 10 w 30"/>
                    <a:gd name="T63" fmla="*/ 10 h 16"/>
                    <a:gd name="T64" fmla="*/ 10 w 30"/>
                    <a:gd name="T65" fmla="*/ 10 h 16"/>
                    <a:gd name="T66" fmla="*/ 12 w 30"/>
                    <a:gd name="T67" fmla="*/ 10 h 16"/>
                    <a:gd name="T68" fmla="*/ 14 w 30"/>
                    <a:gd name="T69" fmla="*/ 10 h 16"/>
                    <a:gd name="T70" fmla="*/ 16 w 30"/>
                    <a:gd name="T71" fmla="*/ 10 h 16"/>
                    <a:gd name="T72" fmla="*/ 19 w 30"/>
                    <a:gd name="T73" fmla="*/ 10 h 16"/>
                    <a:gd name="T74" fmla="*/ 23 w 30"/>
                    <a:gd name="T75" fmla="*/ 10 h 16"/>
                    <a:gd name="T76" fmla="*/ 26 w 30"/>
                    <a:gd name="T77" fmla="*/ 10 h 16"/>
                    <a:gd name="T78" fmla="*/ 30 w 30"/>
                    <a:gd name="T79" fmla="*/ 10 h 16"/>
                    <a:gd name="T80" fmla="*/ 30 w 30"/>
                    <a:gd name="T81" fmla="*/ 16 h 16"/>
                    <a:gd name="T82" fmla="*/ 23 w 30"/>
                    <a:gd name="T83" fmla="*/ 16 h 16"/>
                    <a:gd name="T84" fmla="*/ 16 w 30"/>
                    <a:gd name="T85" fmla="*/ 16 h 16"/>
                    <a:gd name="T86" fmla="*/ 7 w 30"/>
                    <a:gd name="T87" fmla="*/ 16 h 16"/>
                    <a:gd name="T88" fmla="*/ 0 w 30"/>
                    <a:gd name="T89" fmla="*/ 16 h 1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"/>
                    <a:gd name="T136" fmla="*/ 0 h 16"/>
                    <a:gd name="T137" fmla="*/ 30 w 30"/>
                    <a:gd name="T138" fmla="*/ 16 h 1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0" name="Freeform 919"/>
                <p:cNvSpPr>
                  <a:spLocks/>
                </p:cNvSpPr>
                <p:nvPr/>
              </p:nvSpPr>
              <p:spPr bwMode="auto">
                <a:xfrm>
                  <a:off x="3573" y="3204"/>
                  <a:ext cx="30" cy="17"/>
                </a:xfrm>
                <a:custGeom>
                  <a:avLst/>
                  <a:gdLst>
                    <a:gd name="T0" fmla="*/ 0 w 30"/>
                    <a:gd name="T1" fmla="*/ 15 h 17"/>
                    <a:gd name="T2" fmla="*/ 0 w 30"/>
                    <a:gd name="T3" fmla="*/ 2 h 17"/>
                    <a:gd name="T4" fmla="*/ 1 w 30"/>
                    <a:gd name="T5" fmla="*/ 2 h 17"/>
                    <a:gd name="T6" fmla="*/ 3 w 30"/>
                    <a:gd name="T7" fmla="*/ 2 h 17"/>
                    <a:gd name="T8" fmla="*/ 5 w 30"/>
                    <a:gd name="T9" fmla="*/ 2 h 17"/>
                    <a:gd name="T10" fmla="*/ 7 w 30"/>
                    <a:gd name="T11" fmla="*/ 2 h 17"/>
                    <a:gd name="T12" fmla="*/ 14 w 30"/>
                    <a:gd name="T13" fmla="*/ 6 h 17"/>
                    <a:gd name="T14" fmla="*/ 18 w 30"/>
                    <a:gd name="T15" fmla="*/ 6 h 17"/>
                    <a:gd name="T16" fmla="*/ 21 w 30"/>
                    <a:gd name="T17" fmla="*/ 8 h 17"/>
                    <a:gd name="T18" fmla="*/ 21 w 30"/>
                    <a:gd name="T19" fmla="*/ 4 h 17"/>
                    <a:gd name="T20" fmla="*/ 21 w 30"/>
                    <a:gd name="T21" fmla="*/ 2 h 17"/>
                    <a:gd name="T22" fmla="*/ 21 w 30"/>
                    <a:gd name="T23" fmla="*/ 0 h 17"/>
                    <a:gd name="T24" fmla="*/ 23 w 30"/>
                    <a:gd name="T25" fmla="*/ 0 h 17"/>
                    <a:gd name="T26" fmla="*/ 26 w 30"/>
                    <a:gd name="T27" fmla="*/ 0 h 17"/>
                    <a:gd name="T28" fmla="*/ 28 w 30"/>
                    <a:gd name="T29" fmla="*/ 0 h 17"/>
                    <a:gd name="T30" fmla="*/ 30 w 30"/>
                    <a:gd name="T31" fmla="*/ 0 h 17"/>
                    <a:gd name="T32" fmla="*/ 30 w 30"/>
                    <a:gd name="T33" fmla="*/ 4 h 17"/>
                    <a:gd name="T34" fmla="*/ 30 w 30"/>
                    <a:gd name="T35" fmla="*/ 8 h 17"/>
                    <a:gd name="T36" fmla="*/ 30 w 30"/>
                    <a:gd name="T37" fmla="*/ 12 h 17"/>
                    <a:gd name="T38" fmla="*/ 30 w 30"/>
                    <a:gd name="T39" fmla="*/ 17 h 17"/>
                    <a:gd name="T40" fmla="*/ 28 w 30"/>
                    <a:gd name="T41" fmla="*/ 17 h 17"/>
                    <a:gd name="T42" fmla="*/ 26 w 30"/>
                    <a:gd name="T43" fmla="*/ 17 h 17"/>
                    <a:gd name="T44" fmla="*/ 23 w 30"/>
                    <a:gd name="T45" fmla="*/ 17 h 17"/>
                    <a:gd name="T46" fmla="*/ 19 w 30"/>
                    <a:gd name="T47" fmla="*/ 15 h 17"/>
                    <a:gd name="T48" fmla="*/ 16 w 30"/>
                    <a:gd name="T49" fmla="*/ 12 h 17"/>
                    <a:gd name="T50" fmla="*/ 12 w 30"/>
                    <a:gd name="T51" fmla="*/ 10 h 17"/>
                    <a:gd name="T52" fmla="*/ 9 w 30"/>
                    <a:gd name="T53" fmla="*/ 8 h 17"/>
                    <a:gd name="T54" fmla="*/ 9 w 30"/>
                    <a:gd name="T55" fmla="*/ 15 h 17"/>
                    <a:gd name="T56" fmla="*/ 7 w 30"/>
                    <a:gd name="T57" fmla="*/ 15 h 17"/>
                    <a:gd name="T58" fmla="*/ 5 w 30"/>
                    <a:gd name="T59" fmla="*/ 15 h 17"/>
                    <a:gd name="T60" fmla="*/ 1 w 30"/>
                    <a:gd name="T61" fmla="*/ 15 h 17"/>
                    <a:gd name="T62" fmla="*/ 0 w 30"/>
                    <a:gd name="T63" fmla="*/ 15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"/>
                    <a:gd name="T97" fmla="*/ 0 h 17"/>
                    <a:gd name="T98" fmla="*/ 30 w 30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" h="17">
                      <a:moveTo>
                        <a:pt x="0" y="15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21" y="8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0" y="8"/>
                      </a:lnTo>
                      <a:lnTo>
                        <a:pt x="30" y="12"/>
                      </a:lnTo>
                      <a:lnTo>
                        <a:pt x="30" y="17"/>
                      </a:lnTo>
                      <a:lnTo>
                        <a:pt x="28" y="17"/>
                      </a:lnTo>
                      <a:lnTo>
                        <a:pt x="26" y="17"/>
                      </a:lnTo>
                      <a:lnTo>
                        <a:pt x="23" y="17"/>
                      </a:lnTo>
                      <a:lnTo>
                        <a:pt x="19" y="15"/>
                      </a:lnTo>
                      <a:lnTo>
                        <a:pt x="16" y="12"/>
                      </a:lnTo>
                      <a:lnTo>
                        <a:pt x="12" y="10"/>
                      </a:lnTo>
                      <a:lnTo>
                        <a:pt x="9" y="8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1" name="Freeform 920"/>
                <p:cNvSpPr>
                  <a:spLocks noEditPoints="1"/>
                </p:cNvSpPr>
                <p:nvPr/>
              </p:nvSpPr>
              <p:spPr bwMode="auto">
                <a:xfrm>
                  <a:off x="3573" y="3176"/>
                  <a:ext cx="30" cy="16"/>
                </a:xfrm>
                <a:custGeom>
                  <a:avLst/>
                  <a:gdLst>
                    <a:gd name="T0" fmla="*/ 18 w 30"/>
                    <a:gd name="T1" fmla="*/ 6 h 16"/>
                    <a:gd name="T2" fmla="*/ 18 w 30"/>
                    <a:gd name="T3" fmla="*/ 10 h 16"/>
                    <a:gd name="T4" fmla="*/ 21 w 30"/>
                    <a:gd name="T5" fmla="*/ 10 h 16"/>
                    <a:gd name="T6" fmla="*/ 23 w 30"/>
                    <a:gd name="T7" fmla="*/ 10 h 16"/>
                    <a:gd name="T8" fmla="*/ 23 w 30"/>
                    <a:gd name="T9" fmla="*/ 8 h 16"/>
                    <a:gd name="T10" fmla="*/ 23 w 30"/>
                    <a:gd name="T11" fmla="*/ 8 h 16"/>
                    <a:gd name="T12" fmla="*/ 23 w 30"/>
                    <a:gd name="T13" fmla="*/ 6 h 16"/>
                    <a:gd name="T14" fmla="*/ 23 w 30"/>
                    <a:gd name="T15" fmla="*/ 6 h 16"/>
                    <a:gd name="T16" fmla="*/ 21 w 30"/>
                    <a:gd name="T17" fmla="*/ 6 h 16"/>
                    <a:gd name="T18" fmla="*/ 21 w 30"/>
                    <a:gd name="T19" fmla="*/ 4 h 16"/>
                    <a:gd name="T20" fmla="*/ 23 w 30"/>
                    <a:gd name="T21" fmla="*/ 0 h 16"/>
                    <a:gd name="T22" fmla="*/ 26 w 30"/>
                    <a:gd name="T23" fmla="*/ 2 h 16"/>
                    <a:gd name="T24" fmla="*/ 30 w 30"/>
                    <a:gd name="T25" fmla="*/ 4 h 16"/>
                    <a:gd name="T26" fmla="*/ 30 w 30"/>
                    <a:gd name="T27" fmla="*/ 8 h 16"/>
                    <a:gd name="T28" fmla="*/ 30 w 30"/>
                    <a:gd name="T29" fmla="*/ 12 h 16"/>
                    <a:gd name="T30" fmla="*/ 28 w 30"/>
                    <a:gd name="T31" fmla="*/ 14 h 16"/>
                    <a:gd name="T32" fmla="*/ 25 w 30"/>
                    <a:gd name="T33" fmla="*/ 14 h 16"/>
                    <a:gd name="T34" fmla="*/ 21 w 30"/>
                    <a:gd name="T35" fmla="*/ 16 h 16"/>
                    <a:gd name="T36" fmla="*/ 18 w 30"/>
                    <a:gd name="T37" fmla="*/ 16 h 16"/>
                    <a:gd name="T38" fmla="*/ 12 w 30"/>
                    <a:gd name="T39" fmla="*/ 16 h 16"/>
                    <a:gd name="T40" fmla="*/ 7 w 30"/>
                    <a:gd name="T41" fmla="*/ 16 h 16"/>
                    <a:gd name="T42" fmla="*/ 1 w 30"/>
                    <a:gd name="T43" fmla="*/ 12 h 16"/>
                    <a:gd name="T44" fmla="*/ 0 w 30"/>
                    <a:gd name="T45" fmla="*/ 8 h 16"/>
                    <a:gd name="T46" fmla="*/ 0 w 30"/>
                    <a:gd name="T47" fmla="*/ 4 h 16"/>
                    <a:gd name="T48" fmla="*/ 3 w 30"/>
                    <a:gd name="T49" fmla="*/ 2 h 16"/>
                    <a:gd name="T50" fmla="*/ 5 w 30"/>
                    <a:gd name="T51" fmla="*/ 2 h 16"/>
                    <a:gd name="T52" fmla="*/ 9 w 30"/>
                    <a:gd name="T53" fmla="*/ 0 h 16"/>
                    <a:gd name="T54" fmla="*/ 16 w 30"/>
                    <a:gd name="T55" fmla="*/ 0 h 16"/>
                    <a:gd name="T56" fmla="*/ 18 w 30"/>
                    <a:gd name="T57" fmla="*/ 0 h 16"/>
                    <a:gd name="T58" fmla="*/ 18 w 30"/>
                    <a:gd name="T59" fmla="*/ 0 h 16"/>
                    <a:gd name="T60" fmla="*/ 7 w 30"/>
                    <a:gd name="T61" fmla="*/ 6 h 16"/>
                    <a:gd name="T62" fmla="*/ 7 w 30"/>
                    <a:gd name="T63" fmla="*/ 8 h 16"/>
                    <a:gd name="T64" fmla="*/ 7 w 30"/>
                    <a:gd name="T65" fmla="*/ 8 h 16"/>
                    <a:gd name="T66" fmla="*/ 7 w 30"/>
                    <a:gd name="T67" fmla="*/ 10 h 16"/>
                    <a:gd name="T68" fmla="*/ 9 w 30"/>
                    <a:gd name="T69" fmla="*/ 10 h 16"/>
                    <a:gd name="T70" fmla="*/ 10 w 30"/>
                    <a:gd name="T71" fmla="*/ 10 h 16"/>
                    <a:gd name="T72" fmla="*/ 12 w 30"/>
                    <a:gd name="T73" fmla="*/ 8 h 16"/>
                    <a:gd name="T74" fmla="*/ 12 w 30"/>
                    <a:gd name="T75" fmla="*/ 8 h 16"/>
                    <a:gd name="T76" fmla="*/ 12 w 30"/>
                    <a:gd name="T77" fmla="*/ 6 h 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6"/>
                    <a:gd name="T119" fmla="*/ 30 w 30"/>
                    <a:gd name="T120" fmla="*/ 16 h 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6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2" name="Freeform 921"/>
                <p:cNvSpPr>
                  <a:spLocks/>
                </p:cNvSpPr>
                <p:nvPr/>
              </p:nvSpPr>
              <p:spPr bwMode="auto">
                <a:xfrm>
                  <a:off x="3573" y="3143"/>
                  <a:ext cx="30" cy="16"/>
                </a:xfrm>
                <a:custGeom>
                  <a:avLst/>
                  <a:gdLst>
                    <a:gd name="T0" fmla="*/ 0 w 30"/>
                    <a:gd name="T1" fmla="*/ 16 h 16"/>
                    <a:gd name="T2" fmla="*/ 0 w 30"/>
                    <a:gd name="T3" fmla="*/ 10 h 16"/>
                    <a:gd name="T4" fmla="*/ 5 w 30"/>
                    <a:gd name="T5" fmla="*/ 10 h 16"/>
                    <a:gd name="T6" fmla="*/ 3 w 30"/>
                    <a:gd name="T7" fmla="*/ 10 h 16"/>
                    <a:gd name="T8" fmla="*/ 3 w 30"/>
                    <a:gd name="T9" fmla="*/ 10 h 16"/>
                    <a:gd name="T10" fmla="*/ 1 w 30"/>
                    <a:gd name="T11" fmla="*/ 8 h 16"/>
                    <a:gd name="T12" fmla="*/ 1 w 30"/>
                    <a:gd name="T13" fmla="*/ 8 h 16"/>
                    <a:gd name="T14" fmla="*/ 0 w 30"/>
                    <a:gd name="T15" fmla="*/ 8 h 16"/>
                    <a:gd name="T16" fmla="*/ 0 w 30"/>
                    <a:gd name="T17" fmla="*/ 8 h 16"/>
                    <a:gd name="T18" fmla="*/ 0 w 30"/>
                    <a:gd name="T19" fmla="*/ 6 h 16"/>
                    <a:gd name="T20" fmla="*/ 0 w 30"/>
                    <a:gd name="T21" fmla="*/ 6 h 16"/>
                    <a:gd name="T22" fmla="*/ 0 w 30"/>
                    <a:gd name="T23" fmla="*/ 4 h 16"/>
                    <a:gd name="T24" fmla="*/ 0 w 30"/>
                    <a:gd name="T25" fmla="*/ 2 h 16"/>
                    <a:gd name="T26" fmla="*/ 1 w 30"/>
                    <a:gd name="T27" fmla="*/ 2 h 16"/>
                    <a:gd name="T28" fmla="*/ 3 w 30"/>
                    <a:gd name="T29" fmla="*/ 0 h 16"/>
                    <a:gd name="T30" fmla="*/ 5 w 30"/>
                    <a:gd name="T31" fmla="*/ 0 h 16"/>
                    <a:gd name="T32" fmla="*/ 10 w 30"/>
                    <a:gd name="T33" fmla="*/ 0 h 16"/>
                    <a:gd name="T34" fmla="*/ 16 w 30"/>
                    <a:gd name="T35" fmla="*/ 0 h 16"/>
                    <a:gd name="T36" fmla="*/ 21 w 30"/>
                    <a:gd name="T37" fmla="*/ 0 h 16"/>
                    <a:gd name="T38" fmla="*/ 25 w 30"/>
                    <a:gd name="T39" fmla="*/ 0 h 16"/>
                    <a:gd name="T40" fmla="*/ 30 w 30"/>
                    <a:gd name="T41" fmla="*/ 0 h 16"/>
                    <a:gd name="T42" fmla="*/ 30 w 30"/>
                    <a:gd name="T43" fmla="*/ 6 h 16"/>
                    <a:gd name="T44" fmla="*/ 14 w 30"/>
                    <a:gd name="T45" fmla="*/ 6 h 16"/>
                    <a:gd name="T46" fmla="*/ 9 w 30"/>
                    <a:gd name="T47" fmla="*/ 6 h 16"/>
                    <a:gd name="T48" fmla="*/ 9 w 30"/>
                    <a:gd name="T49" fmla="*/ 6 h 16"/>
                    <a:gd name="T50" fmla="*/ 9 w 30"/>
                    <a:gd name="T51" fmla="*/ 8 h 16"/>
                    <a:gd name="T52" fmla="*/ 9 w 30"/>
                    <a:gd name="T53" fmla="*/ 8 h 16"/>
                    <a:gd name="T54" fmla="*/ 9 w 30"/>
                    <a:gd name="T55" fmla="*/ 8 h 16"/>
                    <a:gd name="T56" fmla="*/ 9 w 30"/>
                    <a:gd name="T57" fmla="*/ 8 h 16"/>
                    <a:gd name="T58" fmla="*/ 9 w 30"/>
                    <a:gd name="T59" fmla="*/ 8 h 16"/>
                    <a:gd name="T60" fmla="*/ 10 w 30"/>
                    <a:gd name="T61" fmla="*/ 10 h 16"/>
                    <a:gd name="T62" fmla="*/ 10 w 30"/>
                    <a:gd name="T63" fmla="*/ 10 h 16"/>
                    <a:gd name="T64" fmla="*/ 12 w 30"/>
                    <a:gd name="T65" fmla="*/ 10 h 16"/>
                    <a:gd name="T66" fmla="*/ 14 w 30"/>
                    <a:gd name="T67" fmla="*/ 10 h 16"/>
                    <a:gd name="T68" fmla="*/ 16 w 30"/>
                    <a:gd name="T69" fmla="*/ 10 h 16"/>
                    <a:gd name="T70" fmla="*/ 19 w 30"/>
                    <a:gd name="T71" fmla="*/ 10 h 16"/>
                    <a:gd name="T72" fmla="*/ 23 w 30"/>
                    <a:gd name="T73" fmla="*/ 10 h 16"/>
                    <a:gd name="T74" fmla="*/ 26 w 30"/>
                    <a:gd name="T75" fmla="*/ 10 h 16"/>
                    <a:gd name="T76" fmla="*/ 30 w 30"/>
                    <a:gd name="T77" fmla="*/ 10 h 16"/>
                    <a:gd name="T78" fmla="*/ 30 w 30"/>
                    <a:gd name="T79" fmla="*/ 16 h 16"/>
                    <a:gd name="T80" fmla="*/ 23 w 30"/>
                    <a:gd name="T81" fmla="*/ 16 h 16"/>
                    <a:gd name="T82" fmla="*/ 16 w 30"/>
                    <a:gd name="T83" fmla="*/ 16 h 16"/>
                    <a:gd name="T84" fmla="*/ 7 w 30"/>
                    <a:gd name="T85" fmla="*/ 16 h 16"/>
                    <a:gd name="T86" fmla="*/ 0 w 30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3" name="Freeform 922"/>
                <p:cNvSpPr>
                  <a:spLocks noEditPoints="1"/>
                </p:cNvSpPr>
                <p:nvPr/>
              </p:nvSpPr>
              <p:spPr bwMode="auto">
                <a:xfrm>
                  <a:off x="3573" y="3110"/>
                  <a:ext cx="30" cy="16"/>
                </a:xfrm>
                <a:custGeom>
                  <a:avLst/>
                  <a:gdLst>
                    <a:gd name="T0" fmla="*/ 18 w 30"/>
                    <a:gd name="T1" fmla="*/ 2 h 16"/>
                    <a:gd name="T2" fmla="*/ 18 w 30"/>
                    <a:gd name="T3" fmla="*/ 8 h 16"/>
                    <a:gd name="T4" fmla="*/ 19 w 30"/>
                    <a:gd name="T5" fmla="*/ 10 h 16"/>
                    <a:gd name="T6" fmla="*/ 21 w 30"/>
                    <a:gd name="T7" fmla="*/ 10 h 16"/>
                    <a:gd name="T8" fmla="*/ 23 w 30"/>
                    <a:gd name="T9" fmla="*/ 10 h 16"/>
                    <a:gd name="T10" fmla="*/ 23 w 30"/>
                    <a:gd name="T11" fmla="*/ 8 h 16"/>
                    <a:gd name="T12" fmla="*/ 23 w 30"/>
                    <a:gd name="T13" fmla="*/ 8 h 16"/>
                    <a:gd name="T14" fmla="*/ 23 w 30"/>
                    <a:gd name="T15" fmla="*/ 6 h 16"/>
                    <a:gd name="T16" fmla="*/ 23 w 30"/>
                    <a:gd name="T17" fmla="*/ 6 h 16"/>
                    <a:gd name="T18" fmla="*/ 21 w 30"/>
                    <a:gd name="T19" fmla="*/ 6 h 16"/>
                    <a:gd name="T20" fmla="*/ 21 w 30"/>
                    <a:gd name="T21" fmla="*/ 2 h 16"/>
                    <a:gd name="T22" fmla="*/ 25 w 30"/>
                    <a:gd name="T23" fmla="*/ 0 h 16"/>
                    <a:gd name="T24" fmla="*/ 26 w 30"/>
                    <a:gd name="T25" fmla="*/ 2 h 16"/>
                    <a:gd name="T26" fmla="*/ 30 w 30"/>
                    <a:gd name="T27" fmla="*/ 4 h 16"/>
                    <a:gd name="T28" fmla="*/ 30 w 30"/>
                    <a:gd name="T29" fmla="*/ 8 h 16"/>
                    <a:gd name="T30" fmla="*/ 30 w 30"/>
                    <a:gd name="T31" fmla="*/ 12 h 16"/>
                    <a:gd name="T32" fmla="*/ 28 w 30"/>
                    <a:gd name="T33" fmla="*/ 14 h 16"/>
                    <a:gd name="T34" fmla="*/ 25 w 30"/>
                    <a:gd name="T35" fmla="*/ 14 h 16"/>
                    <a:gd name="T36" fmla="*/ 21 w 30"/>
                    <a:gd name="T37" fmla="*/ 16 h 16"/>
                    <a:gd name="T38" fmla="*/ 18 w 30"/>
                    <a:gd name="T39" fmla="*/ 16 h 16"/>
                    <a:gd name="T40" fmla="*/ 12 w 30"/>
                    <a:gd name="T41" fmla="*/ 16 h 16"/>
                    <a:gd name="T42" fmla="*/ 7 w 30"/>
                    <a:gd name="T43" fmla="*/ 16 h 16"/>
                    <a:gd name="T44" fmla="*/ 1 w 30"/>
                    <a:gd name="T45" fmla="*/ 12 h 16"/>
                    <a:gd name="T46" fmla="*/ 0 w 30"/>
                    <a:gd name="T47" fmla="*/ 8 h 16"/>
                    <a:gd name="T48" fmla="*/ 0 w 30"/>
                    <a:gd name="T49" fmla="*/ 4 h 16"/>
                    <a:gd name="T50" fmla="*/ 3 w 30"/>
                    <a:gd name="T51" fmla="*/ 2 h 16"/>
                    <a:gd name="T52" fmla="*/ 5 w 30"/>
                    <a:gd name="T53" fmla="*/ 2 h 16"/>
                    <a:gd name="T54" fmla="*/ 9 w 30"/>
                    <a:gd name="T55" fmla="*/ 0 h 16"/>
                    <a:gd name="T56" fmla="*/ 16 w 30"/>
                    <a:gd name="T57" fmla="*/ 0 h 16"/>
                    <a:gd name="T58" fmla="*/ 18 w 30"/>
                    <a:gd name="T59" fmla="*/ 0 h 16"/>
                    <a:gd name="T60" fmla="*/ 18 w 30"/>
                    <a:gd name="T61" fmla="*/ 0 h 16"/>
                    <a:gd name="T62" fmla="*/ 7 w 30"/>
                    <a:gd name="T63" fmla="*/ 6 h 16"/>
                    <a:gd name="T64" fmla="*/ 7 w 30"/>
                    <a:gd name="T65" fmla="*/ 8 h 16"/>
                    <a:gd name="T66" fmla="*/ 7 w 30"/>
                    <a:gd name="T67" fmla="*/ 8 h 16"/>
                    <a:gd name="T68" fmla="*/ 7 w 30"/>
                    <a:gd name="T69" fmla="*/ 10 h 16"/>
                    <a:gd name="T70" fmla="*/ 9 w 30"/>
                    <a:gd name="T71" fmla="*/ 10 h 16"/>
                    <a:gd name="T72" fmla="*/ 10 w 30"/>
                    <a:gd name="T73" fmla="*/ 10 h 16"/>
                    <a:gd name="T74" fmla="*/ 12 w 30"/>
                    <a:gd name="T75" fmla="*/ 8 h 16"/>
                    <a:gd name="T76" fmla="*/ 12 w 30"/>
                    <a:gd name="T77" fmla="*/ 6 h 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6"/>
                    <a:gd name="T119" fmla="*/ 30 w 30"/>
                    <a:gd name="T120" fmla="*/ 16 h 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6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4" name="Freeform 923"/>
                <p:cNvSpPr>
                  <a:spLocks/>
                </p:cNvSpPr>
                <p:nvPr/>
              </p:nvSpPr>
              <p:spPr bwMode="auto">
                <a:xfrm>
                  <a:off x="3592" y="3087"/>
                  <a:ext cx="22" cy="7"/>
                </a:xfrm>
                <a:custGeom>
                  <a:avLst/>
                  <a:gdLst>
                    <a:gd name="T0" fmla="*/ 0 w 22"/>
                    <a:gd name="T1" fmla="*/ 7 h 7"/>
                    <a:gd name="T2" fmla="*/ 0 w 22"/>
                    <a:gd name="T3" fmla="*/ 0 h 7"/>
                    <a:gd name="T4" fmla="*/ 2 w 22"/>
                    <a:gd name="T5" fmla="*/ 0 h 7"/>
                    <a:gd name="T6" fmla="*/ 4 w 22"/>
                    <a:gd name="T7" fmla="*/ 0 h 7"/>
                    <a:gd name="T8" fmla="*/ 9 w 22"/>
                    <a:gd name="T9" fmla="*/ 0 h 7"/>
                    <a:gd name="T10" fmla="*/ 11 w 22"/>
                    <a:gd name="T11" fmla="*/ 0 h 7"/>
                    <a:gd name="T12" fmla="*/ 13 w 22"/>
                    <a:gd name="T13" fmla="*/ 0 h 7"/>
                    <a:gd name="T14" fmla="*/ 16 w 22"/>
                    <a:gd name="T15" fmla="*/ 0 h 7"/>
                    <a:gd name="T16" fmla="*/ 18 w 22"/>
                    <a:gd name="T17" fmla="*/ 3 h 7"/>
                    <a:gd name="T18" fmla="*/ 20 w 22"/>
                    <a:gd name="T19" fmla="*/ 3 h 7"/>
                    <a:gd name="T20" fmla="*/ 20 w 22"/>
                    <a:gd name="T21" fmla="*/ 3 h 7"/>
                    <a:gd name="T22" fmla="*/ 22 w 22"/>
                    <a:gd name="T23" fmla="*/ 5 h 7"/>
                    <a:gd name="T24" fmla="*/ 20 w 22"/>
                    <a:gd name="T25" fmla="*/ 5 h 7"/>
                    <a:gd name="T26" fmla="*/ 18 w 22"/>
                    <a:gd name="T27" fmla="*/ 5 h 7"/>
                    <a:gd name="T28" fmla="*/ 16 w 22"/>
                    <a:gd name="T29" fmla="*/ 7 h 7"/>
                    <a:gd name="T30" fmla="*/ 16 w 22"/>
                    <a:gd name="T31" fmla="*/ 5 h 7"/>
                    <a:gd name="T32" fmla="*/ 16 w 22"/>
                    <a:gd name="T33" fmla="*/ 5 h 7"/>
                    <a:gd name="T34" fmla="*/ 15 w 22"/>
                    <a:gd name="T35" fmla="*/ 5 h 7"/>
                    <a:gd name="T36" fmla="*/ 15 w 22"/>
                    <a:gd name="T37" fmla="*/ 5 h 7"/>
                    <a:gd name="T38" fmla="*/ 13 w 22"/>
                    <a:gd name="T39" fmla="*/ 3 h 7"/>
                    <a:gd name="T40" fmla="*/ 13 w 22"/>
                    <a:gd name="T41" fmla="*/ 3 h 7"/>
                    <a:gd name="T42" fmla="*/ 13 w 22"/>
                    <a:gd name="T43" fmla="*/ 3 h 7"/>
                    <a:gd name="T44" fmla="*/ 11 w 22"/>
                    <a:gd name="T45" fmla="*/ 3 h 7"/>
                    <a:gd name="T46" fmla="*/ 11 w 22"/>
                    <a:gd name="T47" fmla="*/ 5 h 7"/>
                    <a:gd name="T48" fmla="*/ 11 w 22"/>
                    <a:gd name="T49" fmla="*/ 5 h 7"/>
                    <a:gd name="T50" fmla="*/ 11 w 22"/>
                    <a:gd name="T51" fmla="*/ 5 h 7"/>
                    <a:gd name="T52" fmla="*/ 11 w 22"/>
                    <a:gd name="T53" fmla="*/ 7 h 7"/>
                    <a:gd name="T54" fmla="*/ 0 w 22"/>
                    <a:gd name="T55" fmla="*/ 7 h 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2"/>
                    <a:gd name="T85" fmla="*/ 0 h 7"/>
                    <a:gd name="T86" fmla="*/ 22 w 22"/>
                    <a:gd name="T87" fmla="*/ 7 h 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3"/>
                      </a:lnTo>
                      <a:lnTo>
                        <a:pt x="20" y="3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5" name="Freeform 924"/>
                <p:cNvSpPr>
                  <a:spLocks noEditPoints="1"/>
                </p:cNvSpPr>
                <p:nvPr/>
              </p:nvSpPr>
              <p:spPr bwMode="auto">
                <a:xfrm>
                  <a:off x="3562" y="3044"/>
                  <a:ext cx="41" cy="17"/>
                </a:xfrm>
                <a:custGeom>
                  <a:avLst/>
                  <a:gdLst>
                    <a:gd name="T0" fmla="*/ 34 w 41"/>
                    <a:gd name="T1" fmla="*/ 7 h 17"/>
                    <a:gd name="T2" fmla="*/ 34 w 41"/>
                    <a:gd name="T3" fmla="*/ 9 h 17"/>
                    <a:gd name="T4" fmla="*/ 34 w 41"/>
                    <a:gd name="T5" fmla="*/ 13 h 17"/>
                    <a:gd name="T6" fmla="*/ 34 w 41"/>
                    <a:gd name="T7" fmla="*/ 15 h 17"/>
                    <a:gd name="T8" fmla="*/ 34 w 41"/>
                    <a:gd name="T9" fmla="*/ 17 h 17"/>
                    <a:gd name="T10" fmla="*/ 23 w 41"/>
                    <a:gd name="T11" fmla="*/ 17 h 17"/>
                    <a:gd name="T12" fmla="*/ 18 w 41"/>
                    <a:gd name="T13" fmla="*/ 15 h 17"/>
                    <a:gd name="T14" fmla="*/ 12 w 41"/>
                    <a:gd name="T15" fmla="*/ 13 h 17"/>
                    <a:gd name="T16" fmla="*/ 5 w 41"/>
                    <a:gd name="T17" fmla="*/ 11 h 17"/>
                    <a:gd name="T18" fmla="*/ 0 w 41"/>
                    <a:gd name="T19" fmla="*/ 7 h 17"/>
                    <a:gd name="T20" fmla="*/ 0 w 41"/>
                    <a:gd name="T21" fmla="*/ 5 h 17"/>
                    <a:gd name="T22" fmla="*/ 0 w 41"/>
                    <a:gd name="T23" fmla="*/ 5 h 17"/>
                    <a:gd name="T24" fmla="*/ 0 w 41"/>
                    <a:gd name="T25" fmla="*/ 5 h 17"/>
                    <a:gd name="T26" fmla="*/ 0 w 41"/>
                    <a:gd name="T27" fmla="*/ 3 h 17"/>
                    <a:gd name="T28" fmla="*/ 5 w 41"/>
                    <a:gd name="T29" fmla="*/ 3 h 17"/>
                    <a:gd name="T30" fmla="*/ 12 w 41"/>
                    <a:gd name="T31" fmla="*/ 3 h 17"/>
                    <a:gd name="T32" fmla="*/ 25 w 41"/>
                    <a:gd name="T33" fmla="*/ 3 h 17"/>
                    <a:gd name="T34" fmla="*/ 25 w 41"/>
                    <a:gd name="T35" fmla="*/ 0 h 17"/>
                    <a:gd name="T36" fmla="*/ 25 w 41"/>
                    <a:gd name="T37" fmla="*/ 0 h 17"/>
                    <a:gd name="T38" fmla="*/ 25 w 41"/>
                    <a:gd name="T39" fmla="*/ 0 h 17"/>
                    <a:gd name="T40" fmla="*/ 27 w 41"/>
                    <a:gd name="T41" fmla="*/ 0 h 17"/>
                    <a:gd name="T42" fmla="*/ 29 w 41"/>
                    <a:gd name="T43" fmla="*/ 0 h 17"/>
                    <a:gd name="T44" fmla="*/ 34 w 41"/>
                    <a:gd name="T45" fmla="*/ 0 h 17"/>
                    <a:gd name="T46" fmla="*/ 34 w 41"/>
                    <a:gd name="T47" fmla="*/ 0 h 17"/>
                    <a:gd name="T48" fmla="*/ 34 w 41"/>
                    <a:gd name="T49" fmla="*/ 0 h 17"/>
                    <a:gd name="T50" fmla="*/ 34 w 41"/>
                    <a:gd name="T51" fmla="*/ 3 h 17"/>
                    <a:gd name="T52" fmla="*/ 37 w 41"/>
                    <a:gd name="T53" fmla="*/ 3 h 17"/>
                    <a:gd name="T54" fmla="*/ 39 w 41"/>
                    <a:gd name="T55" fmla="*/ 3 h 17"/>
                    <a:gd name="T56" fmla="*/ 41 w 41"/>
                    <a:gd name="T57" fmla="*/ 3 h 17"/>
                    <a:gd name="T58" fmla="*/ 41 w 41"/>
                    <a:gd name="T59" fmla="*/ 5 h 17"/>
                    <a:gd name="T60" fmla="*/ 41 w 41"/>
                    <a:gd name="T61" fmla="*/ 5 h 17"/>
                    <a:gd name="T62" fmla="*/ 41 w 41"/>
                    <a:gd name="T63" fmla="*/ 5 h 17"/>
                    <a:gd name="T64" fmla="*/ 41 w 41"/>
                    <a:gd name="T65" fmla="*/ 7 h 17"/>
                    <a:gd name="T66" fmla="*/ 39 w 41"/>
                    <a:gd name="T67" fmla="*/ 7 h 17"/>
                    <a:gd name="T68" fmla="*/ 37 w 41"/>
                    <a:gd name="T69" fmla="*/ 7 h 17"/>
                    <a:gd name="T70" fmla="*/ 34 w 41"/>
                    <a:gd name="T71" fmla="*/ 7 h 17"/>
                    <a:gd name="T72" fmla="*/ 34 w 41"/>
                    <a:gd name="T73" fmla="*/ 7 h 17"/>
                    <a:gd name="T74" fmla="*/ 25 w 41"/>
                    <a:gd name="T75" fmla="*/ 7 h 17"/>
                    <a:gd name="T76" fmla="*/ 21 w 41"/>
                    <a:gd name="T77" fmla="*/ 7 h 17"/>
                    <a:gd name="T78" fmla="*/ 18 w 41"/>
                    <a:gd name="T79" fmla="*/ 7 h 17"/>
                    <a:gd name="T80" fmla="*/ 14 w 41"/>
                    <a:gd name="T81" fmla="*/ 7 h 17"/>
                    <a:gd name="T82" fmla="*/ 11 w 41"/>
                    <a:gd name="T83" fmla="*/ 7 h 17"/>
                    <a:gd name="T84" fmla="*/ 14 w 41"/>
                    <a:gd name="T85" fmla="*/ 9 h 17"/>
                    <a:gd name="T86" fmla="*/ 18 w 41"/>
                    <a:gd name="T87" fmla="*/ 11 h 17"/>
                    <a:gd name="T88" fmla="*/ 21 w 41"/>
                    <a:gd name="T89" fmla="*/ 11 h 17"/>
                    <a:gd name="T90" fmla="*/ 25 w 41"/>
                    <a:gd name="T91" fmla="*/ 13 h 17"/>
                    <a:gd name="T92" fmla="*/ 25 w 41"/>
                    <a:gd name="T93" fmla="*/ 7 h 17"/>
                    <a:gd name="T94" fmla="*/ 25 w 41"/>
                    <a:gd name="T95" fmla="*/ 7 h 1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17"/>
                    <a:gd name="T146" fmla="*/ 41 w 41"/>
                    <a:gd name="T147" fmla="*/ 17 h 1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17">
                      <a:moveTo>
                        <a:pt x="34" y="7"/>
                      </a:moveTo>
                      <a:lnTo>
                        <a:pt x="34" y="9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4" y="17"/>
                      </a:lnTo>
                      <a:lnTo>
                        <a:pt x="23" y="17"/>
                      </a:lnTo>
                      <a:lnTo>
                        <a:pt x="18" y="15"/>
                      </a:lnTo>
                      <a:lnTo>
                        <a:pt x="12" y="13"/>
                      </a:lnTo>
                      <a:lnTo>
                        <a:pt x="5" y="11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3"/>
                      </a:lnTo>
                      <a:lnTo>
                        <a:pt x="12" y="3"/>
                      </a:lnTo>
                      <a:lnTo>
                        <a:pt x="25" y="3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4" y="3"/>
                      </a:lnTo>
                      <a:lnTo>
                        <a:pt x="37" y="3"/>
                      </a:lnTo>
                      <a:lnTo>
                        <a:pt x="39" y="3"/>
                      </a:lnTo>
                      <a:lnTo>
                        <a:pt x="41" y="3"/>
                      </a:lnTo>
                      <a:lnTo>
                        <a:pt x="41" y="5"/>
                      </a:lnTo>
                      <a:lnTo>
                        <a:pt x="41" y="7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4" y="7"/>
                      </a:lnTo>
                      <a:close/>
                      <a:moveTo>
                        <a:pt x="25" y="7"/>
                      </a:moveTo>
                      <a:lnTo>
                        <a:pt x="21" y="7"/>
                      </a:lnTo>
                      <a:lnTo>
                        <a:pt x="18" y="7"/>
                      </a:lnTo>
                      <a:lnTo>
                        <a:pt x="14" y="7"/>
                      </a:lnTo>
                      <a:lnTo>
                        <a:pt x="11" y="7"/>
                      </a:lnTo>
                      <a:lnTo>
                        <a:pt x="14" y="9"/>
                      </a:lnTo>
                      <a:lnTo>
                        <a:pt x="18" y="11"/>
                      </a:lnTo>
                      <a:lnTo>
                        <a:pt x="21" y="11"/>
                      </a:lnTo>
                      <a:lnTo>
                        <a:pt x="25" y="1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6" name="Freeform 925"/>
                <p:cNvSpPr>
                  <a:spLocks/>
                </p:cNvSpPr>
                <p:nvPr/>
              </p:nvSpPr>
              <p:spPr bwMode="auto">
                <a:xfrm>
                  <a:off x="3592" y="3022"/>
                  <a:ext cx="22" cy="6"/>
                </a:xfrm>
                <a:custGeom>
                  <a:avLst/>
                  <a:gdLst>
                    <a:gd name="T0" fmla="*/ 0 w 22"/>
                    <a:gd name="T1" fmla="*/ 6 h 6"/>
                    <a:gd name="T2" fmla="*/ 0 w 22"/>
                    <a:gd name="T3" fmla="*/ 0 h 6"/>
                    <a:gd name="T4" fmla="*/ 2 w 22"/>
                    <a:gd name="T5" fmla="*/ 0 h 6"/>
                    <a:gd name="T6" fmla="*/ 4 w 22"/>
                    <a:gd name="T7" fmla="*/ 0 h 6"/>
                    <a:gd name="T8" fmla="*/ 9 w 22"/>
                    <a:gd name="T9" fmla="*/ 0 h 6"/>
                    <a:gd name="T10" fmla="*/ 11 w 22"/>
                    <a:gd name="T11" fmla="*/ 0 h 6"/>
                    <a:gd name="T12" fmla="*/ 13 w 22"/>
                    <a:gd name="T13" fmla="*/ 0 h 6"/>
                    <a:gd name="T14" fmla="*/ 16 w 22"/>
                    <a:gd name="T15" fmla="*/ 0 h 6"/>
                    <a:gd name="T16" fmla="*/ 18 w 22"/>
                    <a:gd name="T17" fmla="*/ 0 h 6"/>
                    <a:gd name="T18" fmla="*/ 20 w 22"/>
                    <a:gd name="T19" fmla="*/ 2 h 6"/>
                    <a:gd name="T20" fmla="*/ 22 w 22"/>
                    <a:gd name="T21" fmla="*/ 4 h 6"/>
                    <a:gd name="T22" fmla="*/ 20 w 22"/>
                    <a:gd name="T23" fmla="*/ 4 h 6"/>
                    <a:gd name="T24" fmla="*/ 18 w 22"/>
                    <a:gd name="T25" fmla="*/ 4 h 6"/>
                    <a:gd name="T26" fmla="*/ 16 w 22"/>
                    <a:gd name="T27" fmla="*/ 6 h 6"/>
                    <a:gd name="T28" fmla="*/ 16 w 22"/>
                    <a:gd name="T29" fmla="*/ 4 h 6"/>
                    <a:gd name="T30" fmla="*/ 16 w 22"/>
                    <a:gd name="T31" fmla="*/ 4 h 6"/>
                    <a:gd name="T32" fmla="*/ 15 w 22"/>
                    <a:gd name="T33" fmla="*/ 4 h 6"/>
                    <a:gd name="T34" fmla="*/ 15 w 22"/>
                    <a:gd name="T35" fmla="*/ 2 h 6"/>
                    <a:gd name="T36" fmla="*/ 13 w 22"/>
                    <a:gd name="T37" fmla="*/ 2 h 6"/>
                    <a:gd name="T38" fmla="*/ 13 w 22"/>
                    <a:gd name="T39" fmla="*/ 2 h 6"/>
                    <a:gd name="T40" fmla="*/ 13 w 22"/>
                    <a:gd name="T41" fmla="*/ 2 h 6"/>
                    <a:gd name="T42" fmla="*/ 11 w 22"/>
                    <a:gd name="T43" fmla="*/ 2 h 6"/>
                    <a:gd name="T44" fmla="*/ 11 w 22"/>
                    <a:gd name="T45" fmla="*/ 4 h 6"/>
                    <a:gd name="T46" fmla="*/ 11 w 22"/>
                    <a:gd name="T47" fmla="*/ 4 h 6"/>
                    <a:gd name="T48" fmla="*/ 11 w 22"/>
                    <a:gd name="T49" fmla="*/ 4 h 6"/>
                    <a:gd name="T50" fmla="*/ 11 w 22"/>
                    <a:gd name="T51" fmla="*/ 6 h 6"/>
                    <a:gd name="T52" fmla="*/ 0 w 22"/>
                    <a:gd name="T53" fmla="*/ 6 h 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2"/>
                    <a:gd name="T82" fmla="*/ 0 h 6"/>
                    <a:gd name="T83" fmla="*/ 22 w 22"/>
                    <a:gd name="T84" fmla="*/ 6 h 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7" name="Freeform 926"/>
                <p:cNvSpPr>
                  <a:spLocks/>
                </p:cNvSpPr>
                <p:nvPr/>
              </p:nvSpPr>
              <p:spPr bwMode="auto">
                <a:xfrm>
                  <a:off x="3562" y="2995"/>
                  <a:ext cx="41" cy="17"/>
                </a:xfrm>
                <a:custGeom>
                  <a:avLst/>
                  <a:gdLst>
                    <a:gd name="T0" fmla="*/ 0 w 41"/>
                    <a:gd name="T1" fmla="*/ 11 h 17"/>
                    <a:gd name="T2" fmla="*/ 0 w 41"/>
                    <a:gd name="T3" fmla="*/ 4 h 17"/>
                    <a:gd name="T4" fmla="*/ 2 w 41"/>
                    <a:gd name="T5" fmla="*/ 0 h 17"/>
                    <a:gd name="T6" fmla="*/ 7 w 41"/>
                    <a:gd name="T7" fmla="*/ 0 h 17"/>
                    <a:gd name="T8" fmla="*/ 9 w 41"/>
                    <a:gd name="T9" fmla="*/ 2 h 17"/>
                    <a:gd name="T10" fmla="*/ 9 w 41"/>
                    <a:gd name="T11" fmla="*/ 9 h 17"/>
                    <a:gd name="T12" fmla="*/ 14 w 41"/>
                    <a:gd name="T13" fmla="*/ 11 h 17"/>
                    <a:gd name="T14" fmla="*/ 14 w 41"/>
                    <a:gd name="T15" fmla="*/ 11 h 17"/>
                    <a:gd name="T16" fmla="*/ 14 w 41"/>
                    <a:gd name="T17" fmla="*/ 9 h 17"/>
                    <a:gd name="T18" fmla="*/ 14 w 41"/>
                    <a:gd name="T19" fmla="*/ 9 h 17"/>
                    <a:gd name="T20" fmla="*/ 12 w 41"/>
                    <a:gd name="T21" fmla="*/ 7 h 17"/>
                    <a:gd name="T22" fmla="*/ 14 w 41"/>
                    <a:gd name="T23" fmla="*/ 4 h 17"/>
                    <a:gd name="T24" fmla="*/ 18 w 41"/>
                    <a:gd name="T25" fmla="*/ 2 h 17"/>
                    <a:gd name="T26" fmla="*/ 21 w 41"/>
                    <a:gd name="T27" fmla="*/ 0 h 17"/>
                    <a:gd name="T28" fmla="*/ 29 w 41"/>
                    <a:gd name="T29" fmla="*/ 0 h 17"/>
                    <a:gd name="T30" fmla="*/ 32 w 41"/>
                    <a:gd name="T31" fmla="*/ 0 h 17"/>
                    <a:gd name="T32" fmla="*/ 36 w 41"/>
                    <a:gd name="T33" fmla="*/ 0 h 17"/>
                    <a:gd name="T34" fmla="*/ 39 w 41"/>
                    <a:gd name="T35" fmla="*/ 4 h 17"/>
                    <a:gd name="T36" fmla="*/ 41 w 41"/>
                    <a:gd name="T37" fmla="*/ 7 h 17"/>
                    <a:gd name="T38" fmla="*/ 41 w 41"/>
                    <a:gd name="T39" fmla="*/ 9 h 17"/>
                    <a:gd name="T40" fmla="*/ 41 w 41"/>
                    <a:gd name="T41" fmla="*/ 11 h 17"/>
                    <a:gd name="T42" fmla="*/ 39 w 41"/>
                    <a:gd name="T43" fmla="*/ 13 h 17"/>
                    <a:gd name="T44" fmla="*/ 39 w 41"/>
                    <a:gd name="T45" fmla="*/ 13 h 17"/>
                    <a:gd name="T46" fmla="*/ 37 w 41"/>
                    <a:gd name="T47" fmla="*/ 15 h 17"/>
                    <a:gd name="T48" fmla="*/ 36 w 41"/>
                    <a:gd name="T49" fmla="*/ 15 h 17"/>
                    <a:gd name="T50" fmla="*/ 34 w 41"/>
                    <a:gd name="T51" fmla="*/ 17 h 17"/>
                    <a:gd name="T52" fmla="*/ 30 w 41"/>
                    <a:gd name="T53" fmla="*/ 17 h 17"/>
                    <a:gd name="T54" fmla="*/ 30 w 41"/>
                    <a:gd name="T55" fmla="*/ 15 h 17"/>
                    <a:gd name="T56" fmla="*/ 29 w 41"/>
                    <a:gd name="T57" fmla="*/ 11 h 17"/>
                    <a:gd name="T58" fmla="*/ 34 w 41"/>
                    <a:gd name="T59" fmla="*/ 9 h 17"/>
                    <a:gd name="T60" fmla="*/ 34 w 41"/>
                    <a:gd name="T61" fmla="*/ 9 h 17"/>
                    <a:gd name="T62" fmla="*/ 34 w 41"/>
                    <a:gd name="T63" fmla="*/ 7 h 17"/>
                    <a:gd name="T64" fmla="*/ 32 w 41"/>
                    <a:gd name="T65" fmla="*/ 7 h 17"/>
                    <a:gd name="T66" fmla="*/ 30 w 41"/>
                    <a:gd name="T67" fmla="*/ 7 h 17"/>
                    <a:gd name="T68" fmla="*/ 27 w 41"/>
                    <a:gd name="T69" fmla="*/ 4 h 17"/>
                    <a:gd name="T70" fmla="*/ 25 w 41"/>
                    <a:gd name="T71" fmla="*/ 7 h 17"/>
                    <a:gd name="T72" fmla="*/ 21 w 41"/>
                    <a:gd name="T73" fmla="*/ 7 h 17"/>
                    <a:gd name="T74" fmla="*/ 21 w 41"/>
                    <a:gd name="T75" fmla="*/ 7 h 17"/>
                    <a:gd name="T76" fmla="*/ 20 w 41"/>
                    <a:gd name="T77" fmla="*/ 9 h 17"/>
                    <a:gd name="T78" fmla="*/ 21 w 41"/>
                    <a:gd name="T79" fmla="*/ 9 h 17"/>
                    <a:gd name="T80" fmla="*/ 21 w 41"/>
                    <a:gd name="T81" fmla="*/ 11 h 17"/>
                    <a:gd name="T82" fmla="*/ 21 w 41"/>
                    <a:gd name="T83" fmla="*/ 11 h 17"/>
                    <a:gd name="T84" fmla="*/ 23 w 41"/>
                    <a:gd name="T85" fmla="*/ 13 h 17"/>
                    <a:gd name="T86" fmla="*/ 21 w 41"/>
                    <a:gd name="T87" fmla="*/ 15 h 17"/>
                    <a:gd name="T88" fmla="*/ 16 w 41"/>
                    <a:gd name="T89" fmla="*/ 15 h 17"/>
                    <a:gd name="T90" fmla="*/ 0 w 41"/>
                    <a:gd name="T91" fmla="*/ 15 h 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"/>
                    <a:gd name="T139" fmla="*/ 0 h 17"/>
                    <a:gd name="T140" fmla="*/ 41 w 41"/>
                    <a:gd name="T141" fmla="*/ 17 h 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" h="17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4" y="11"/>
                      </a:lnTo>
                      <a:lnTo>
                        <a:pt x="14" y="9"/>
                      </a:lnTo>
                      <a:lnTo>
                        <a:pt x="12" y="7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9" y="4"/>
                      </a:lnTo>
                      <a:lnTo>
                        <a:pt x="41" y="4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1" y="11"/>
                      </a:lnTo>
                      <a:lnTo>
                        <a:pt x="39" y="13"/>
                      </a:lnTo>
                      <a:lnTo>
                        <a:pt x="37" y="15"/>
                      </a:lnTo>
                      <a:lnTo>
                        <a:pt x="36" y="15"/>
                      </a:lnTo>
                      <a:lnTo>
                        <a:pt x="34" y="17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34" y="11"/>
                      </a:lnTo>
                      <a:lnTo>
                        <a:pt x="34" y="9"/>
                      </a:lnTo>
                      <a:lnTo>
                        <a:pt x="34" y="7"/>
                      </a:lnTo>
                      <a:lnTo>
                        <a:pt x="32" y="7"/>
                      </a:lnTo>
                      <a:lnTo>
                        <a:pt x="30" y="7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21" y="17"/>
                      </a:lnTo>
                      <a:lnTo>
                        <a:pt x="16" y="15"/>
                      </a:lnTo>
                      <a:lnTo>
                        <a:pt x="1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8" name="Freeform 927"/>
                <p:cNvSpPr>
                  <a:spLocks/>
                </p:cNvSpPr>
                <p:nvPr/>
              </p:nvSpPr>
              <p:spPr bwMode="auto">
                <a:xfrm>
                  <a:off x="3583" y="2971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2 w 9"/>
                    <a:gd name="T11" fmla="*/ 0 h 8"/>
                    <a:gd name="T12" fmla="*/ 6 w 9"/>
                    <a:gd name="T13" fmla="*/ 0 h 8"/>
                    <a:gd name="T14" fmla="*/ 8 w 9"/>
                    <a:gd name="T15" fmla="*/ 0 h 8"/>
                    <a:gd name="T16" fmla="*/ 9 w 9"/>
                    <a:gd name="T17" fmla="*/ 0 h 8"/>
                    <a:gd name="T18" fmla="*/ 9 w 9"/>
                    <a:gd name="T19" fmla="*/ 2 h 8"/>
                    <a:gd name="T20" fmla="*/ 9 w 9"/>
                    <a:gd name="T21" fmla="*/ 4 h 8"/>
                    <a:gd name="T22" fmla="*/ 9 w 9"/>
                    <a:gd name="T23" fmla="*/ 6 h 8"/>
                    <a:gd name="T24" fmla="*/ 9 w 9"/>
                    <a:gd name="T25" fmla="*/ 8 h 8"/>
                    <a:gd name="T26" fmla="*/ 8 w 9"/>
                    <a:gd name="T27" fmla="*/ 8 h 8"/>
                    <a:gd name="T28" fmla="*/ 6 w 9"/>
                    <a:gd name="T29" fmla="*/ 8 h 8"/>
                    <a:gd name="T30" fmla="*/ 2 w 9"/>
                    <a:gd name="T31" fmla="*/ 8 h 8"/>
                    <a:gd name="T32" fmla="*/ 0 w 9"/>
                    <a:gd name="T33" fmla="*/ 8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8"/>
                    <a:gd name="T53" fmla="*/ 9 w 9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9" name="Freeform 928"/>
                <p:cNvSpPr>
                  <a:spLocks noEditPoints="1"/>
                </p:cNvSpPr>
                <p:nvPr/>
              </p:nvSpPr>
              <p:spPr bwMode="auto">
                <a:xfrm>
                  <a:off x="3562" y="2946"/>
                  <a:ext cx="41" cy="17"/>
                </a:xfrm>
                <a:custGeom>
                  <a:avLst/>
                  <a:gdLst>
                    <a:gd name="T0" fmla="*/ 11 w 41"/>
                    <a:gd name="T1" fmla="*/ 0 h 17"/>
                    <a:gd name="T2" fmla="*/ 30 w 41"/>
                    <a:gd name="T3" fmla="*/ 0 h 17"/>
                    <a:gd name="T4" fmla="*/ 41 w 41"/>
                    <a:gd name="T5" fmla="*/ 6 h 17"/>
                    <a:gd name="T6" fmla="*/ 37 w 41"/>
                    <a:gd name="T7" fmla="*/ 6 h 17"/>
                    <a:gd name="T8" fmla="*/ 39 w 41"/>
                    <a:gd name="T9" fmla="*/ 6 h 17"/>
                    <a:gd name="T10" fmla="*/ 41 w 41"/>
                    <a:gd name="T11" fmla="*/ 8 h 17"/>
                    <a:gd name="T12" fmla="*/ 41 w 41"/>
                    <a:gd name="T13" fmla="*/ 10 h 17"/>
                    <a:gd name="T14" fmla="*/ 39 w 41"/>
                    <a:gd name="T15" fmla="*/ 13 h 17"/>
                    <a:gd name="T16" fmla="*/ 37 w 41"/>
                    <a:gd name="T17" fmla="*/ 15 h 17"/>
                    <a:gd name="T18" fmla="*/ 32 w 41"/>
                    <a:gd name="T19" fmla="*/ 17 h 17"/>
                    <a:gd name="T20" fmla="*/ 25 w 41"/>
                    <a:gd name="T21" fmla="*/ 17 h 17"/>
                    <a:gd name="T22" fmla="*/ 18 w 41"/>
                    <a:gd name="T23" fmla="*/ 17 h 17"/>
                    <a:gd name="T24" fmla="*/ 12 w 41"/>
                    <a:gd name="T25" fmla="*/ 13 h 17"/>
                    <a:gd name="T26" fmla="*/ 11 w 41"/>
                    <a:gd name="T27" fmla="*/ 13 h 17"/>
                    <a:gd name="T28" fmla="*/ 11 w 41"/>
                    <a:gd name="T29" fmla="*/ 8 h 17"/>
                    <a:gd name="T30" fmla="*/ 11 w 41"/>
                    <a:gd name="T31" fmla="*/ 8 h 17"/>
                    <a:gd name="T32" fmla="*/ 12 w 41"/>
                    <a:gd name="T33" fmla="*/ 6 h 17"/>
                    <a:gd name="T34" fmla="*/ 14 w 41"/>
                    <a:gd name="T35" fmla="*/ 6 h 17"/>
                    <a:gd name="T36" fmla="*/ 7 w 41"/>
                    <a:gd name="T37" fmla="*/ 6 h 17"/>
                    <a:gd name="T38" fmla="*/ 0 w 41"/>
                    <a:gd name="T39" fmla="*/ 6 h 17"/>
                    <a:gd name="T40" fmla="*/ 0 w 41"/>
                    <a:gd name="T41" fmla="*/ 0 h 17"/>
                    <a:gd name="T42" fmla="*/ 23 w 41"/>
                    <a:gd name="T43" fmla="*/ 6 h 17"/>
                    <a:gd name="T44" fmla="*/ 21 w 41"/>
                    <a:gd name="T45" fmla="*/ 6 h 17"/>
                    <a:gd name="T46" fmla="*/ 20 w 41"/>
                    <a:gd name="T47" fmla="*/ 8 h 17"/>
                    <a:gd name="T48" fmla="*/ 20 w 41"/>
                    <a:gd name="T49" fmla="*/ 8 h 17"/>
                    <a:gd name="T50" fmla="*/ 20 w 41"/>
                    <a:gd name="T51" fmla="*/ 10 h 17"/>
                    <a:gd name="T52" fmla="*/ 21 w 41"/>
                    <a:gd name="T53" fmla="*/ 10 h 17"/>
                    <a:gd name="T54" fmla="*/ 23 w 41"/>
                    <a:gd name="T55" fmla="*/ 10 h 17"/>
                    <a:gd name="T56" fmla="*/ 27 w 41"/>
                    <a:gd name="T57" fmla="*/ 10 h 17"/>
                    <a:gd name="T58" fmla="*/ 32 w 41"/>
                    <a:gd name="T59" fmla="*/ 10 h 17"/>
                    <a:gd name="T60" fmla="*/ 34 w 41"/>
                    <a:gd name="T61" fmla="*/ 8 h 17"/>
                    <a:gd name="T62" fmla="*/ 34 w 41"/>
                    <a:gd name="T63" fmla="*/ 8 h 17"/>
                    <a:gd name="T64" fmla="*/ 32 w 41"/>
                    <a:gd name="T65" fmla="*/ 6 h 17"/>
                    <a:gd name="T66" fmla="*/ 29 w 41"/>
                    <a:gd name="T67" fmla="*/ 6 h 17"/>
                    <a:gd name="T68" fmla="*/ 25 w 41"/>
                    <a:gd name="T69" fmla="*/ 6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"/>
                    <a:gd name="T106" fmla="*/ 0 h 17"/>
                    <a:gd name="T107" fmla="*/ 41 w 41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" h="17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6" y="6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3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6" y="17"/>
                      </a:lnTo>
                      <a:lnTo>
                        <a:pt x="32" y="17"/>
                      </a:lnTo>
                      <a:lnTo>
                        <a:pt x="29" y="17"/>
                      </a:lnTo>
                      <a:lnTo>
                        <a:pt x="25" y="17"/>
                      </a:lnTo>
                      <a:lnTo>
                        <a:pt x="20" y="17"/>
                      </a:lnTo>
                      <a:lnTo>
                        <a:pt x="18" y="17"/>
                      </a:lnTo>
                      <a:lnTo>
                        <a:pt x="14" y="15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25" y="6"/>
                      </a:move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2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0" name="Freeform 929"/>
                <p:cNvSpPr>
                  <a:spLocks noEditPoints="1"/>
                </p:cNvSpPr>
                <p:nvPr/>
              </p:nvSpPr>
              <p:spPr bwMode="auto">
                <a:xfrm>
                  <a:off x="3562" y="2924"/>
                  <a:ext cx="41" cy="4"/>
                </a:xfrm>
                <a:custGeom>
                  <a:avLst/>
                  <a:gdLst>
                    <a:gd name="T0" fmla="*/ 0 w 41"/>
                    <a:gd name="T1" fmla="*/ 4 h 4"/>
                    <a:gd name="T2" fmla="*/ 0 w 41"/>
                    <a:gd name="T3" fmla="*/ 2 h 4"/>
                    <a:gd name="T4" fmla="*/ 0 w 41"/>
                    <a:gd name="T5" fmla="*/ 0 h 4"/>
                    <a:gd name="T6" fmla="*/ 0 w 41"/>
                    <a:gd name="T7" fmla="*/ 0 h 4"/>
                    <a:gd name="T8" fmla="*/ 2 w 41"/>
                    <a:gd name="T9" fmla="*/ 0 h 4"/>
                    <a:gd name="T10" fmla="*/ 4 w 41"/>
                    <a:gd name="T11" fmla="*/ 0 h 4"/>
                    <a:gd name="T12" fmla="*/ 5 w 41"/>
                    <a:gd name="T13" fmla="*/ 0 h 4"/>
                    <a:gd name="T14" fmla="*/ 7 w 41"/>
                    <a:gd name="T15" fmla="*/ 0 h 4"/>
                    <a:gd name="T16" fmla="*/ 7 w 41"/>
                    <a:gd name="T17" fmla="*/ 0 h 4"/>
                    <a:gd name="T18" fmla="*/ 7 w 41"/>
                    <a:gd name="T19" fmla="*/ 2 h 4"/>
                    <a:gd name="T20" fmla="*/ 7 w 41"/>
                    <a:gd name="T21" fmla="*/ 4 h 4"/>
                    <a:gd name="T22" fmla="*/ 5 w 41"/>
                    <a:gd name="T23" fmla="*/ 4 h 4"/>
                    <a:gd name="T24" fmla="*/ 4 w 41"/>
                    <a:gd name="T25" fmla="*/ 4 h 4"/>
                    <a:gd name="T26" fmla="*/ 2 w 41"/>
                    <a:gd name="T27" fmla="*/ 4 h 4"/>
                    <a:gd name="T28" fmla="*/ 0 w 41"/>
                    <a:gd name="T29" fmla="*/ 4 h 4"/>
                    <a:gd name="T30" fmla="*/ 0 w 41"/>
                    <a:gd name="T31" fmla="*/ 4 h 4"/>
                    <a:gd name="T32" fmla="*/ 11 w 41"/>
                    <a:gd name="T33" fmla="*/ 4 h 4"/>
                    <a:gd name="T34" fmla="*/ 11 w 41"/>
                    <a:gd name="T35" fmla="*/ 2 h 4"/>
                    <a:gd name="T36" fmla="*/ 11 w 41"/>
                    <a:gd name="T37" fmla="*/ 0 h 4"/>
                    <a:gd name="T38" fmla="*/ 11 w 41"/>
                    <a:gd name="T39" fmla="*/ 0 h 4"/>
                    <a:gd name="T40" fmla="*/ 18 w 41"/>
                    <a:gd name="T41" fmla="*/ 0 h 4"/>
                    <a:gd name="T42" fmla="*/ 27 w 41"/>
                    <a:gd name="T43" fmla="*/ 0 h 4"/>
                    <a:gd name="T44" fmla="*/ 34 w 41"/>
                    <a:gd name="T45" fmla="*/ 0 h 4"/>
                    <a:gd name="T46" fmla="*/ 41 w 41"/>
                    <a:gd name="T47" fmla="*/ 0 h 4"/>
                    <a:gd name="T48" fmla="*/ 41 w 41"/>
                    <a:gd name="T49" fmla="*/ 0 h 4"/>
                    <a:gd name="T50" fmla="*/ 41 w 41"/>
                    <a:gd name="T51" fmla="*/ 2 h 4"/>
                    <a:gd name="T52" fmla="*/ 41 w 41"/>
                    <a:gd name="T53" fmla="*/ 4 h 4"/>
                    <a:gd name="T54" fmla="*/ 34 w 41"/>
                    <a:gd name="T55" fmla="*/ 4 h 4"/>
                    <a:gd name="T56" fmla="*/ 27 w 41"/>
                    <a:gd name="T57" fmla="*/ 4 h 4"/>
                    <a:gd name="T58" fmla="*/ 18 w 41"/>
                    <a:gd name="T59" fmla="*/ 4 h 4"/>
                    <a:gd name="T60" fmla="*/ 11 w 41"/>
                    <a:gd name="T61" fmla="*/ 4 h 4"/>
                    <a:gd name="T62" fmla="*/ 11 w 41"/>
                    <a:gd name="T63" fmla="*/ 4 h 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4"/>
                    <a:gd name="T98" fmla="*/ 41 w 41"/>
                    <a:gd name="T99" fmla="*/ 4 h 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  <a:moveTo>
                        <a:pt x="11" y="4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34" y="4"/>
                      </a:lnTo>
                      <a:lnTo>
                        <a:pt x="27" y="4"/>
                      </a:lnTo>
                      <a:lnTo>
                        <a:pt x="18" y="4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1" name="Freeform 930"/>
                <p:cNvSpPr>
                  <a:spLocks/>
                </p:cNvSpPr>
                <p:nvPr/>
              </p:nvSpPr>
              <p:spPr bwMode="auto">
                <a:xfrm>
                  <a:off x="3573" y="2887"/>
                  <a:ext cx="30" cy="24"/>
                </a:xfrm>
                <a:custGeom>
                  <a:avLst/>
                  <a:gdLst>
                    <a:gd name="T0" fmla="*/ 0 w 30"/>
                    <a:gd name="T1" fmla="*/ 24 h 24"/>
                    <a:gd name="T2" fmla="*/ 0 w 30"/>
                    <a:gd name="T3" fmla="*/ 20 h 24"/>
                    <a:gd name="T4" fmla="*/ 3 w 30"/>
                    <a:gd name="T5" fmla="*/ 18 h 24"/>
                    <a:gd name="T6" fmla="*/ 1 w 30"/>
                    <a:gd name="T7" fmla="*/ 18 h 24"/>
                    <a:gd name="T8" fmla="*/ 0 w 30"/>
                    <a:gd name="T9" fmla="*/ 16 h 24"/>
                    <a:gd name="T10" fmla="*/ 0 w 30"/>
                    <a:gd name="T11" fmla="*/ 16 h 24"/>
                    <a:gd name="T12" fmla="*/ 0 w 30"/>
                    <a:gd name="T13" fmla="*/ 14 h 24"/>
                    <a:gd name="T14" fmla="*/ 0 w 30"/>
                    <a:gd name="T15" fmla="*/ 12 h 24"/>
                    <a:gd name="T16" fmla="*/ 1 w 30"/>
                    <a:gd name="T17" fmla="*/ 12 h 24"/>
                    <a:gd name="T18" fmla="*/ 3 w 30"/>
                    <a:gd name="T19" fmla="*/ 10 h 24"/>
                    <a:gd name="T20" fmla="*/ 3 w 30"/>
                    <a:gd name="T21" fmla="*/ 10 h 24"/>
                    <a:gd name="T22" fmla="*/ 1 w 30"/>
                    <a:gd name="T23" fmla="*/ 8 h 24"/>
                    <a:gd name="T24" fmla="*/ 0 w 30"/>
                    <a:gd name="T25" fmla="*/ 8 h 24"/>
                    <a:gd name="T26" fmla="*/ 0 w 30"/>
                    <a:gd name="T27" fmla="*/ 6 h 24"/>
                    <a:gd name="T28" fmla="*/ 0 w 30"/>
                    <a:gd name="T29" fmla="*/ 4 h 24"/>
                    <a:gd name="T30" fmla="*/ 1 w 30"/>
                    <a:gd name="T31" fmla="*/ 2 h 24"/>
                    <a:gd name="T32" fmla="*/ 7 w 30"/>
                    <a:gd name="T33" fmla="*/ 0 h 24"/>
                    <a:gd name="T34" fmla="*/ 10 w 30"/>
                    <a:gd name="T35" fmla="*/ 0 h 24"/>
                    <a:gd name="T36" fmla="*/ 21 w 30"/>
                    <a:gd name="T37" fmla="*/ 0 h 24"/>
                    <a:gd name="T38" fmla="*/ 30 w 30"/>
                    <a:gd name="T39" fmla="*/ 0 h 24"/>
                    <a:gd name="T40" fmla="*/ 21 w 30"/>
                    <a:gd name="T41" fmla="*/ 6 h 24"/>
                    <a:gd name="T42" fmla="*/ 12 w 30"/>
                    <a:gd name="T43" fmla="*/ 6 h 24"/>
                    <a:gd name="T44" fmla="*/ 12 w 30"/>
                    <a:gd name="T45" fmla="*/ 6 h 24"/>
                    <a:gd name="T46" fmla="*/ 10 w 30"/>
                    <a:gd name="T47" fmla="*/ 6 h 24"/>
                    <a:gd name="T48" fmla="*/ 9 w 30"/>
                    <a:gd name="T49" fmla="*/ 8 h 24"/>
                    <a:gd name="T50" fmla="*/ 9 w 30"/>
                    <a:gd name="T51" fmla="*/ 8 h 24"/>
                    <a:gd name="T52" fmla="*/ 9 w 30"/>
                    <a:gd name="T53" fmla="*/ 8 h 24"/>
                    <a:gd name="T54" fmla="*/ 10 w 30"/>
                    <a:gd name="T55" fmla="*/ 10 h 24"/>
                    <a:gd name="T56" fmla="*/ 14 w 30"/>
                    <a:gd name="T57" fmla="*/ 10 h 24"/>
                    <a:gd name="T58" fmla="*/ 30 w 30"/>
                    <a:gd name="T59" fmla="*/ 16 h 24"/>
                    <a:gd name="T60" fmla="*/ 12 w 30"/>
                    <a:gd name="T61" fmla="*/ 16 h 24"/>
                    <a:gd name="T62" fmla="*/ 10 w 30"/>
                    <a:gd name="T63" fmla="*/ 16 h 24"/>
                    <a:gd name="T64" fmla="*/ 10 w 30"/>
                    <a:gd name="T65" fmla="*/ 16 h 24"/>
                    <a:gd name="T66" fmla="*/ 9 w 30"/>
                    <a:gd name="T67" fmla="*/ 16 h 24"/>
                    <a:gd name="T68" fmla="*/ 9 w 30"/>
                    <a:gd name="T69" fmla="*/ 16 h 24"/>
                    <a:gd name="T70" fmla="*/ 9 w 30"/>
                    <a:gd name="T71" fmla="*/ 18 h 24"/>
                    <a:gd name="T72" fmla="*/ 10 w 30"/>
                    <a:gd name="T73" fmla="*/ 18 h 24"/>
                    <a:gd name="T74" fmla="*/ 12 w 30"/>
                    <a:gd name="T75" fmla="*/ 20 h 24"/>
                    <a:gd name="T76" fmla="*/ 30 w 30"/>
                    <a:gd name="T77" fmla="*/ 20 h 24"/>
                    <a:gd name="T78" fmla="*/ 30 w 30"/>
                    <a:gd name="T79" fmla="*/ 22 h 24"/>
                    <a:gd name="T80" fmla="*/ 30 w 30"/>
                    <a:gd name="T81" fmla="*/ 24 h 24"/>
                    <a:gd name="T82" fmla="*/ 16 w 30"/>
                    <a:gd name="T83" fmla="*/ 24 h 24"/>
                    <a:gd name="T84" fmla="*/ 0 w 30"/>
                    <a:gd name="T85" fmla="*/ 24 h 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"/>
                    <a:gd name="T130" fmla="*/ 0 h 24"/>
                    <a:gd name="T131" fmla="*/ 30 w 30"/>
                    <a:gd name="T132" fmla="*/ 24 h 2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3" y="18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30" y="24"/>
                      </a:lnTo>
                      <a:lnTo>
                        <a:pt x="23" y="24"/>
                      </a:lnTo>
                      <a:lnTo>
                        <a:pt x="16" y="24"/>
                      </a:lnTo>
                      <a:lnTo>
                        <a:pt x="7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2" name="Freeform 931"/>
                <p:cNvSpPr>
                  <a:spLocks noEditPoints="1"/>
                </p:cNvSpPr>
                <p:nvPr/>
              </p:nvSpPr>
              <p:spPr bwMode="auto">
                <a:xfrm>
                  <a:off x="3573" y="2846"/>
                  <a:ext cx="30" cy="18"/>
                </a:xfrm>
                <a:custGeom>
                  <a:avLst/>
                  <a:gdLst>
                    <a:gd name="T0" fmla="*/ 18 w 30"/>
                    <a:gd name="T1" fmla="*/ 12 h 18"/>
                    <a:gd name="T2" fmla="*/ 21 w 30"/>
                    <a:gd name="T3" fmla="*/ 12 h 18"/>
                    <a:gd name="T4" fmla="*/ 23 w 30"/>
                    <a:gd name="T5" fmla="*/ 10 h 18"/>
                    <a:gd name="T6" fmla="*/ 23 w 30"/>
                    <a:gd name="T7" fmla="*/ 10 h 18"/>
                    <a:gd name="T8" fmla="*/ 23 w 30"/>
                    <a:gd name="T9" fmla="*/ 8 h 18"/>
                    <a:gd name="T10" fmla="*/ 23 w 30"/>
                    <a:gd name="T11" fmla="*/ 8 h 18"/>
                    <a:gd name="T12" fmla="*/ 21 w 30"/>
                    <a:gd name="T13" fmla="*/ 6 h 18"/>
                    <a:gd name="T14" fmla="*/ 21 w 30"/>
                    <a:gd name="T15" fmla="*/ 2 h 18"/>
                    <a:gd name="T16" fmla="*/ 26 w 30"/>
                    <a:gd name="T17" fmla="*/ 2 h 18"/>
                    <a:gd name="T18" fmla="*/ 28 w 30"/>
                    <a:gd name="T19" fmla="*/ 4 h 18"/>
                    <a:gd name="T20" fmla="*/ 30 w 30"/>
                    <a:gd name="T21" fmla="*/ 6 h 18"/>
                    <a:gd name="T22" fmla="*/ 30 w 30"/>
                    <a:gd name="T23" fmla="*/ 10 h 18"/>
                    <a:gd name="T24" fmla="*/ 30 w 30"/>
                    <a:gd name="T25" fmla="*/ 12 h 18"/>
                    <a:gd name="T26" fmla="*/ 28 w 30"/>
                    <a:gd name="T27" fmla="*/ 14 h 18"/>
                    <a:gd name="T28" fmla="*/ 26 w 30"/>
                    <a:gd name="T29" fmla="*/ 16 h 18"/>
                    <a:gd name="T30" fmla="*/ 23 w 30"/>
                    <a:gd name="T31" fmla="*/ 16 h 18"/>
                    <a:gd name="T32" fmla="*/ 19 w 30"/>
                    <a:gd name="T33" fmla="*/ 18 h 18"/>
                    <a:gd name="T34" fmla="*/ 16 w 30"/>
                    <a:gd name="T35" fmla="*/ 18 h 18"/>
                    <a:gd name="T36" fmla="*/ 9 w 30"/>
                    <a:gd name="T37" fmla="*/ 18 h 18"/>
                    <a:gd name="T38" fmla="*/ 3 w 30"/>
                    <a:gd name="T39" fmla="*/ 16 h 18"/>
                    <a:gd name="T40" fmla="*/ 0 w 30"/>
                    <a:gd name="T41" fmla="*/ 12 h 18"/>
                    <a:gd name="T42" fmla="*/ 0 w 30"/>
                    <a:gd name="T43" fmla="*/ 8 h 18"/>
                    <a:gd name="T44" fmla="*/ 1 w 30"/>
                    <a:gd name="T45" fmla="*/ 4 h 18"/>
                    <a:gd name="T46" fmla="*/ 5 w 30"/>
                    <a:gd name="T47" fmla="*/ 4 h 18"/>
                    <a:gd name="T48" fmla="*/ 7 w 30"/>
                    <a:gd name="T49" fmla="*/ 2 h 18"/>
                    <a:gd name="T50" fmla="*/ 10 w 30"/>
                    <a:gd name="T51" fmla="*/ 2 h 18"/>
                    <a:gd name="T52" fmla="*/ 16 w 30"/>
                    <a:gd name="T53" fmla="*/ 0 h 18"/>
                    <a:gd name="T54" fmla="*/ 18 w 30"/>
                    <a:gd name="T55" fmla="*/ 0 h 18"/>
                    <a:gd name="T56" fmla="*/ 18 w 30"/>
                    <a:gd name="T57" fmla="*/ 0 h 18"/>
                    <a:gd name="T58" fmla="*/ 10 w 30"/>
                    <a:gd name="T59" fmla="*/ 6 h 18"/>
                    <a:gd name="T60" fmla="*/ 7 w 30"/>
                    <a:gd name="T61" fmla="*/ 8 h 18"/>
                    <a:gd name="T62" fmla="*/ 7 w 30"/>
                    <a:gd name="T63" fmla="*/ 8 h 18"/>
                    <a:gd name="T64" fmla="*/ 7 w 30"/>
                    <a:gd name="T65" fmla="*/ 10 h 18"/>
                    <a:gd name="T66" fmla="*/ 9 w 30"/>
                    <a:gd name="T67" fmla="*/ 12 h 18"/>
                    <a:gd name="T68" fmla="*/ 10 w 30"/>
                    <a:gd name="T69" fmla="*/ 12 h 18"/>
                    <a:gd name="T70" fmla="*/ 12 w 30"/>
                    <a:gd name="T71" fmla="*/ 6 h 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"/>
                    <a:gd name="T109" fmla="*/ 0 h 18"/>
                    <a:gd name="T110" fmla="*/ 30 w 30"/>
                    <a:gd name="T111" fmla="*/ 18 h 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" h="18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4"/>
                      </a:lnTo>
                      <a:lnTo>
                        <a:pt x="26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2" y="18"/>
                      </a:lnTo>
                      <a:lnTo>
                        <a:pt x="9" y="18"/>
                      </a:lnTo>
                      <a:lnTo>
                        <a:pt x="7" y="16"/>
                      </a:lnTo>
                      <a:lnTo>
                        <a:pt x="3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3" name="Freeform 932"/>
                <p:cNvSpPr>
                  <a:spLocks/>
                </p:cNvSpPr>
                <p:nvPr/>
              </p:nvSpPr>
              <p:spPr bwMode="auto">
                <a:xfrm>
                  <a:off x="3562" y="2819"/>
                  <a:ext cx="41" cy="13"/>
                </a:xfrm>
                <a:custGeom>
                  <a:avLst/>
                  <a:gdLst>
                    <a:gd name="T0" fmla="*/ 0 w 41"/>
                    <a:gd name="T1" fmla="*/ 4 h 13"/>
                    <a:gd name="T2" fmla="*/ 11 w 41"/>
                    <a:gd name="T3" fmla="*/ 4 h 13"/>
                    <a:gd name="T4" fmla="*/ 11 w 41"/>
                    <a:gd name="T5" fmla="*/ 2 h 13"/>
                    <a:gd name="T6" fmla="*/ 11 w 41"/>
                    <a:gd name="T7" fmla="*/ 2 h 13"/>
                    <a:gd name="T8" fmla="*/ 11 w 41"/>
                    <a:gd name="T9" fmla="*/ 2 h 13"/>
                    <a:gd name="T10" fmla="*/ 11 w 41"/>
                    <a:gd name="T11" fmla="*/ 0 h 13"/>
                    <a:gd name="T12" fmla="*/ 12 w 41"/>
                    <a:gd name="T13" fmla="*/ 0 h 13"/>
                    <a:gd name="T14" fmla="*/ 16 w 41"/>
                    <a:gd name="T15" fmla="*/ 0 h 13"/>
                    <a:gd name="T16" fmla="*/ 18 w 41"/>
                    <a:gd name="T17" fmla="*/ 0 h 13"/>
                    <a:gd name="T18" fmla="*/ 20 w 41"/>
                    <a:gd name="T19" fmla="*/ 0 h 13"/>
                    <a:gd name="T20" fmla="*/ 20 w 41"/>
                    <a:gd name="T21" fmla="*/ 2 h 13"/>
                    <a:gd name="T22" fmla="*/ 20 w 41"/>
                    <a:gd name="T23" fmla="*/ 2 h 13"/>
                    <a:gd name="T24" fmla="*/ 20 w 41"/>
                    <a:gd name="T25" fmla="*/ 2 h 13"/>
                    <a:gd name="T26" fmla="*/ 20 w 41"/>
                    <a:gd name="T27" fmla="*/ 4 h 13"/>
                    <a:gd name="T28" fmla="*/ 30 w 41"/>
                    <a:gd name="T29" fmla="*/ 4 h 13"/>
                    <a:gd name="T30" fmla="*/ 30 w 41"/>
                    <a:gd name="T31" fmla="*/ 4 h 13"/>
                    <a:gd name="T32" fmla="*/ 32 w 41"/>
                    <a:gd name="T33" fmla="*/ 4 h 13"/>
                    <a:gd name="T34" fmla="*/ 32 w 41"/>
                    <a:gd name="T35" fmla="*/ 4 h 13"/>
                    <a:gd name="T36" fmla="*/ 32 w 41"/>
                    <a:gd name="T37" fmla="*/ 4 h 13"/>
                    <a:gd name="T38" fmla="*/ 34 w 41"/>
                    <a:gd name="T39" fmla="*/ 4 h 13"/>
                    <a:gd name="T40" fmla="*/ 34 w 41"/>
                    <a:gd name="T41" fmla="*/ 4 h 13"/>
                    <a:gd name="T42" fmla="*/ 34 w 41"/>
                    <a:gd name="T43" fmla="*/ 4 h 13"/>
                    <a:gd name="T44" fmla="*/ 34 w 41"/>
                    <a:gd name="T45" fmla="*/ 2 h 13"/>
                    <a:gd name="T46" fmla="*/ 34 w 41"/>
                    <a:gd name="T47" fmla="*/ 2 h 13"/>
                    <a:gd name="T48" fmla="*/ 34 w 41"/>
                    <a:gd name="T49" fmla="*/ 2 h 13"/>
                    <a:gd name="T50" fmla="*/ 32 w 41"/>
                    <a:gd name="T51" fmla="*/ 2 h 13"/>
                    <a:gd name="T52" fmla="*/ 34 w 41"/>
                    <a:gd name="T53" fmla="*/ 2 h 13"/>
                    <a:gd name="T54" fmla="*/ 37 w 41"/>
                    <a:gd name="T55" fmla="*/ 2 h 13"/>
                    <a:gd name="T56" fmla="*/ 39 w 41"/>
                    <a:gd name="T57" fmla="*/ 0 h 13"/>
                    <a:gd name="T58" fmla="*/ 41 w 41"/>
                    <a:gd name="T59" fmla="*/ 0 h 13"/>
                    <a:gd name="T60" fmla="*/ 41 w 41"/>
                    <a:gd name="T61" fmla="*/ 2 h 13"/>
                    <a:gd name="T62" fmla="*/ 41 w 41"/>
                    <a:gd name="T63" fmla="*/ 4 h 13"/>
                    <a:gd name="T64" fmla="*/ 41 w 41"/>
                    <a:gd name="T65" fmla="*/ 4 h 13"/>
                    <a:gd name="T66" fmla="*/ 41 w 41"/>
                    <a:gd name="T67" fmla="*/ 6 h 13"/>
                    <a:gd name="T68" fmla="*/ 41 w 41"/>
                    <a:gd name="T69" fmla="*/ 6 h 13"/>
                    <a:gd name="T70" fmla="*/ 41 w 41"/>
                    <a:gd name="T71" fmla="*/ 6 h 13"/>
                    <a:gd name="T72" fmla="*/ 41 w 41"/>
                    <a:gd name="T73" fmla="*/ 8 h 13"/>
                    <a:gd name="T74" fmla="*/ 39 w 41"/>
                    <a:gd name="T75" fmla="*/ 8 h 13"/>
                    <a:gd name="T76" fmla="*/ 39 w 41"/>
                    <a:gd name="T77" fmla="*/ 8 h 13"/>
                    <a:gd name="T78" fmla="*/ 39 w 41"/>
                    <a:gd name="T79" fmla="*/ 8 h 13"/>
                    <a:gd name="T80" fmla="*/ 37 w 41"/>
                    <a:gd name="T81" fmla="*/ 8 h 13"/>
                    <a:gd name="T82" fmla="*/ 36 w 41"/>
                    <a:gd name="T83" fmla="*/ 11 h 13"/>
                    <a:gd name="T84" fmla="*/ 34 w 41"/>
                    <a:gd name="T85" fmla="*/ 11 h 13"/>
                    <a:gd name="T86" fmla="*/ 32 w 41"/>
                    <a:gd name="T87" fmla="*/ 11 h 13"/>
                    <a:gd name="T88" fmla="*/ 30 w 41"/>
                    <a:gd name="T89" fmla="*/ 11 h 13"/>
                    <a:gd name="T90" fmla="*/ 20 w 41"/>
                    <a:gd name="T91" fmla="*/ 11 h 13"/>
                    <a:gd name="T92" fmla="*/ 20 w 41"/>
                    <a:gd name="T93" fmla="*/ 11 h 13"/>
                    <a:gd name="T94" fmla="*/ 20 w 41"/>
                    <a:gd name="T95" fmla="*/ 11 h 13"/>
                    <a:gd name="T96" fmla="*/ 20 w 41"/>
                    <a:gd name="T97" fmla="*/ 13 h 13"/>
                    <a:gd name="T98" fmla="*/ 18 w 41"/>
                    <a:gd name="T99" fmla="*/ 13 h 13"/>
                    <a:gd name="T100" fmla="*/ 16 w 41"/>
                    <a:gd name="T101" fmla="*/ 13 h 13"/>
                    <a:gd name="T102" fmla="*/ 12 w 41"/>
                    <a:gd name="T103" fmla="*/ 13 h 13"/>
                    <a:gd name="T104" fmla="*/ 11 w 41"/>
                    <a:gd name="T105" fmla="*/ 13 h 13"/>
                    <a:gd name="T106" fmla="*/ 11 w 41"/>
                    <a:gd name="T107" fmla="*/ 11 h 13"/>
                    <a:gd name="T108" fmla="*/ 11 w 41"/>
                    <a:gd name="T109" fmla="*/ 11 h 13"/>
                    <a:gd name="T110" fmla="*/ 11 w 41"/>
                    <a:gd name="T111" fmla="*/ 11 h 13"/>
                    <a:gd name="T112" fmla="*/ 5 w 41"/>
                    <a:gd name="T113" fmla="*/ 11 h 13"/>
                    <a:gd name="T114" fmla="*/ 0 w 41"/>
                    <a:gd name="T115" fmla="*/ 4 h 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1"/>
                    <a:gd name="T175" fmla="*/ 0 h 13"/>
                    <a:gd name="T176" fmla="*/ 41 w 41"/>
                    <a:gd name="T177" fmla="*/ 13 h 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1" h="13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9" y="8"/>
                      </a:lnTo>
                      <a:lnTo>
                        <a:pt x="37" y="8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4" name="Freeform 933"/>
                <p:cNvSpPr>
                  <a:spLocks/>
                </p:cNvSpPr>
                <p:nvPr/>
              </p:nvSpPr>
              <p:spPr bwMode="auto">
                <a:xfrm>
                  <a:off x="3562" y="2793"/>
                  <a:ext cx="41" cy="16"/>
                </a:xfrm>
                <a:custGeom>
                  <a:avLst/>
                  <a:gdLst>
                    <a:gd name="T0" fmla="*/ 0 w 41"/>
                    <a:gd name="T1" fmla="*/ 16 h 16"/>
                    <a:gd name="T2" fmla="*/ 0 w 41"/>
                    <a:gd name="T3" fmla="*/ 10 h 16"/>
                    <a:gd name="T4" fmla="*/ 7 w 41"/>
                    <a:gd name="T5" fmla="*/ 10 h 16"/>
                    <a:gd name="T6" fmla="*/ 11 w 41"/>
                    <a:gd name="T7" fmla="*/ 10 h 16"/>
                    <a:gd name="T8" fmla="*/ 14 w 41"/>
                    <a:gd name="T9" fmla="*/ 10 h 16"/>
                    <a:gd name="T10" fmla="*/ 12 w 41"/>
                    <a:gd name="T11" fmla="*/ 8 h 16"/>
                    <a:gd name="T12" fmla="*/ 12 w 41"/>
                    <a:gd name="T13" fmla="*/ 8 h 16"/>
                    <a:gd name="T14" fmla="*/ 12 w 41"/>
                    <a:gd name="T15" fmla="*/ 8 h 16"/>
                    <a:gd name="T16" fmla="*/ 11 w 41"/>
                    <a:gd name="T17" fmla="*/ 8 h 16"/>
                    <a:gd name="T18" fmla="*/ 11 w 41"/>
                    <a:gd name="T19" fmla="*/ 6 h 16"/>
                    <a:gd name="T20" fmla="*/ 11 w 41"/>
                    <a:gd name="T21" fmla="*/ 6 h 16"/>
                    <a:gd name="T22" fmla="*/ 11 w 41"/>
                    <a:gd name="T23" fmla="*/ 6 h 16"/>
                    <a:gd name="T24" fmla="*/ 11 w 41"/>
                    <a:gd name="T25" fmla="*/ 4 h 16"/>
                    <a:gd name="T26" fmla="*/ 11 w 41"/>
                    <a:gd name="T27" fmla="*/ 4 h 16"/>
                    <a:gd name="T28" fmla="*/ 11 w 41"/>
                    <a:gd name="T29" fmla="*/ 4 h 16"/>
                    <a:gd name="T30" fmla="*/ 11 w 41"/>
                    <a:gd name="T31" fmla="*/ 2 h 16"/>
                    <a:gd name="T32" fmla="*/ 12 w 41"/>
                    <a:gd name="T33" fmla="*/ 2 h 16"/>
                    <a:gd name="T34" fmla="*/ 14 w 41"/>
                    <a:gd name="T35" fmla="*/ 0 h 16"/>
                    <a:gd name="T36" fmla="*/ 16 w 41"/>
                    <a:gd name="T37" fmla="*/ 0 h 16"/>
                    <a:gd name="T38" fmla="*/ 21 w 41"/>
                    <a:gd name="T39" fmla="*/ 0 h 16"/>
                    <a:gd name="T40" fmla="*/ 27 w 41"/>
                    <a:gd name="T41" fmla="*/ 0 h 16"/>
                    <a:gd name="T42" fmla="*/ 32 w 41"/>
                    <a:gd name="T43" fmla="*/ 0 h 16"/>
                    <a:gd name="T44" fmla="*/ 36 w 41"/>
                    <a:gd name="T45" fmla="*/ 0 h 16"/>
                    <a:gd name="T46" fmla="*/ 41 w 41"/>
                    <a:gd name="T47" fmla="*/ 0 h 16"/>
                    <a:gd name="T48" fmla="*/ 41 w 41"/>
                    <a:gd name="T49" fmla="*/ 6 h 16"/>
                    <a:gd name="T50" fmla="*/ 25 w 41"/>
                    <a:gd name="T51" fmla="*/ 6 h 16"/>
                    <a:gd name="T52" fmla="*/ 20 w 41"/>
                    <a:gd name="T53" fmla="*/ 6 h 16"/>
                    <a:gd name="T54" fmla="*/ 20 w 41"/>
                    <a:gd name="T55" fmla="*/ 6 h 16"/>
                    <a:gd name="T56" fmla="*/ 20 w 41"/>
                    <a:gd name="T57" fmla="*/ 6 h 16"/>
                    <a:gd name="T58" fmla="*/ 20 w 41"/>
                    <a:gd name="T59" fmla="*/ 8 h 16"/>
                    <a:gd name="T60" fmla="*/ 20 w 41"/>
                    <a:gd name="T61" fmla="*/ 8 h 16"/>
                    <a:gd name="T62" fmla="*/ 20 w 41"/>
                    <a:gd name="T63" fmla="*/ 8 h 16"/>
                    <a:gd name="T64" fmla="*/ 21 w 41"/>
                    <a:gd name="T65" fmla="*/ 10 h 16"/>
                    <a:gd name="T66" fmla="*/ 21 w 41"/>
                    <a:gd name="T67" fmla="*/ 10 h 16"/>
                    <a:gd name="T68" fmla="*/ 23 w 41"/>
                    <a:gd name="T69" fmla="*/ 10 h 16"/>
                    <a:gd name="T70" fmla="*/ 25 w 41"/>
                    <a:gd name="T71" fmla="*/ 10 h 16"/>
                    <a:gd name="T72" fmla="*/ 27 w 41"/>
                    <a:gd name="T73" fmla="*/ 10 h 16"/>
                    <a:gd name="T74" fmla="*/ 30 w 41"/>
                    <a:gd name="T75" fmla="*/ 10 h 16"/>
                    <a:gd name="T76" fmla="*/ 34 w 41"/>
                    <a:gd name="T77" fmla="*/ 10 h 16"/>
                    <a:gd name="T78" fmla="*/ 37 w 41"/>
                    <a:gd name="T79" fmla="*/ 10 h 16"/>
                    <a:gd name="T80" fmla="*/ 41 w 41"/>
                    <a:gd name="T81" fmla="*/ 10 h 16"/>
                    <a:gd name="T82" fmla="*/ 41 w 41"/>
                    <a:gd name="T83" fmla="*/ 16 h 16"/>
                    <a:gd name="T84" fmla="*/ 30 w 41"/>
                    <a:gd name="T85" fmla="*/ 16 h 16"/>
                    <a:gd name="T86" fmla="*/ 21 w 41"/>
                    <a:gd name="T87" fmla="*/ 16 h 16"/>
                    <a:gd name="T88" fmla="*/ 11 w 41"/>
                    <a:gd name="T89" fmla="*/ 16 h 16"/>
                    <a:gd name="T90" fmla="*/ 0 w 41"/>
                    <a:gd name="T91" fmla="*/ 16 h 1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"/>
                    <a:gd name="T139" fmla="*/ 0 h 16"/>
                    <a:gd name="T140" fmla="*/ 41 w 41"/>
                    <a:gd name="T141" fmla="*/ 16 h 1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25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7" y="10"/>
                      </a:lnTo>
                      <a:lnTo>
                        <a:pt x="41" y="10"/>
                      </a:lnTo>
                      <a:lnTo>
                        <a:pt x="41" y="16"/>
                      </a:lnTo>
                      <a:lnTo>
                        <a:pt x="30" y="16"/>
                      </a:lnTo>
                      <a:lnTo>
                        <a:pt x="21" y="16"/>
                      </a:lnTo>
                      <a:lnTo>
                        <a:pt x="11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5" name="Freeform 934"/>
                <p:cNvSpPr>
                  <a:spLocks noEditPoints="1"/>
                </p:cNvSpPr>
                <p:nvPr/>
              </p:nvSpPr>
              <p:spPr bwMode="auto">
                <a:xfrm>
                  <a:off x="3573" y="2760"/>
                  <a:ext cx="30" cy="16"/>
                </a:xfrm>
                <a:custGeom>
                  <a:avLst/>
                  <a:gdLst>
                    <a:gd name="T0" fmla="*/ 16 w 30"/>
                    <a:gd name="T1" fmla="*/ 16 h 16"/>
                    <a:gd name="T2" fmla="*/ 12 w 30"/>
                    <a:gd name="T3" fmla="*/ 16 h 16"/>
                    <a:gd name="T4" fmla="*/ 9 w 30"/>
                    <a:gd name="T5" fmla="*/ 16 h 16"/>
                    <a:gd name="T6" fmla="*/ 7 w 30"/>
                    <a:gd name="T7" fmla="*/ 14 h 16"/>
                    <a:gd name="T8" fmla="*/ 3 w 30"/>
                    <a:gd name="T9" fmla="*/ 14 h 16"/>
                    <a:gd name="T10" fmla="*/ 1 w 30"/>
                    <a:gd name="T11" fmla="*/ 12 h 16"/>
                    <a:gd name="T12" fmla="*/ 0 w 30"/>
                    <a:gd name="T13" fmla="*/ 10 h 16"/>
                    <a:gd name="T14" fmla="*/ 0 w 30"/>
                    <a:gd name="T15" fmla="*/ 8 h 16"/>
                    <a:gd name="T16" fmla="*/ 0 w 30"/>
                    <a:gd name="T17" fmla="*/ 6 h 16"/>
                    <a:gd name="T18" fmla="*/ 1 w 30"/>
                    <a:gd name="T19" fmla="*/ 4 h 16"/>
                    <a:gd name="T20" fmla="*/ 3 w 30"/>
                    <a:gd name="T21" fmla="*/ 2 h 16"/>
                    <a:gd name="T22" fmla="*/ 5 w 30"/>
                    <a:gd name="T23" fmla="*/ 2 h 16"/>
                    <a:gd name="T24" fmla="*/ 7 w 30"/>
                    <a:gd name="T25" fmla="*/ 0 h 16"/>
                    <a:gd name="T26" fmla="*/ 9 w 30"/>
                    <a:gd name="T27" fmla="*/ 0 h 16"/>
                    <a:gd name="T28" fmla="*/ 14 w 30"/>
                    <a:gd name="T29" fmla="*/ 0 h 16"/>
                    <a:gd name="T30" fmla="*/ 18 w 30"/>
                    <a:gd name="T31" fmla="*/ 0 h 16"/>
                    <a:gd name="T32" fmla="*/ 21 w 30"/>
                    <a:gd name="T33" fmla="*/ 0 h 16"/>
                    <a:gd name="T34" fmla="*/ 25 w 30"/>
                    <a:gd name="T35" fmla="*/ 0 h 16"/>
                    <a:gd name="T36" fmla="*/ 26 w 30"/>
                    <a:gd name="T37" fmla="*/ 2 h 16"/>
                    <a:gd name="T38" fmla="*/ 28 w 30"/>
                    <a:gd name="T39" fmla="*/ 2 h 16"/>
                    <a:gd name="T40" fmla="*/ 28 w 30"/>
                    <a:gd name="T41" fmla="*/ 4 h 16"/>
                    <a:gd name="T42" fmla="*/ 30 w 30"/>
                    <a:gd name="T43" fmla="*/ 6 h 16"/>
                    <a:gd name="T44" fmla="*/ 30 w 30"/>
                    <a:gd name="T45" fmla="*/ 8 h 16"/>
                    <a:gd name="T46" fmla="*/ 30 w 30"/>
                    <a:gd name="T47" fmla="*/ 10 h 16"/>
                    <a:gd name="T48" fmla="*/ 30 w 30"/>
                    <a:gd name="T49" fmla="*/ 12 h 16"/>
                    <a:gd name="T50" fmla="*/ 28 w 30"/>
                    <a:gd name="T51" fmla="*/ 12 h 16"/>
                    <a:gd name="T52" fmla="*/ 26 w 30"/>
                    <a:gd name="T53" fmla="*/ 14 h 16"/>
                    <a:gd name="T54" fmla="*/ 25 w 30"/>
                    <a:gd name="T55" fmla="*/ 14 h 16"/>
                    <a:gd name="T56" fmla="*/ 21 w 30"/>
                    <a:gd name="T57" fmla="*/ 16 h 16"/>
                    <a:gd name="T58" fmla="*/ 19 w 30"/>
                    <a:gd name="T59" fmla="*/ 16 h 16"/>
                    <a:gd name="T60" fmla="*/ 16 w 30"/>
                    <a:gd name="T61" fmla="*/ 16 h 16"/>
                    <a:gd name="T62" fmla="*/ 16 w 30"/>
                    <a:gd name="T63" fmla="*/ 16 h 16"/>
                    <a:gd name="T64" fmla="*/ 16 w 30"/>
                    <a:gd name="T65" fmla="*/ 10 h 16"/>
                    <a:gd name="T66" fmla="*/ 21 w 30"/>
                    <a:gd name="T67" fmla="*/ 10 h 16"/>
                    <a:gd name="T68" fmla="*/ 23 w 30"/>
                    <a:gd name="T69" fmla="*/ 8 h 16"/>
                    <a:gd name="T70" fmla="*/ 23 w 30"/>
                    <a:gd name="T71" fmla="*/ 8 h 16"/>
                    <a:gd name="T72" fmla="*/ 23 w 30"/>
                    <a:gd name="T73" fmla="*/ 8 h 16"/>
                    <a:gd name="T74" fmla="*/ 23 w 30"/>
                    <a:gd name="T75" fmla="*/ 6 h 16"/>
                    <a:gd name="T76" fmla="*/ 23 w 30"/>
                    <a:gd name="T77" fmla="*/ 6 h 16"/>
                    <a:gd name="T78" fmla="*/ 23 w 30"/>
                    <a:gd name="T79" fmla="*/ 6 h 16"/>
                    <a:gd name="T80" fmla="*/ 21 w 30"/>
                    <a:gd name="T81" fmla="*/ 6 h 16"/>
                    <a:gd name="T82" fmla="*/ 19 w 30"/>
                    <a:gd name="T83" fmla="*/ 6 h 16"/>
                    <a:gd name="T84" fmla="*/ 18 w 30"/>
                    <a:gd name="T85" fmla="*/ 6 h 16"/>
                    <a:gd name="T86" fmla="*/ 16 w 30"/>
                    <a:gd name="T87" fmla="*/ 4 h 16"/>
                    <a:gd name="T88" fmla="*/ 14 w 30"/>
                    <a:gd name="T89" fmla="*/ 4 h 16"/>
                    <a:gd name="T90" fmla="*/ 12 w 30"/>
                    <a:gd name="T91" fmla="*/ 4 h 16"/>
                    <a:gd name="T92" fmla="*/ 12 w 30"/>
                    <a:gd name="T93" fmla="*/ 6 h 16"/>
                    <a:gd name="T94" fmla="*/ 10 w 30"/>
                    <a:gd name="T95" fmla="*/ 6 h 16"/>
                    <a:gd name="T96" fmla="*/ 9 w 30"/>
                    <a:gd name="T97" fmla="*/ 6 h 16"/>
                    <a:gd name="T98" fmla="*/ 9 w 30"/>
                    <a:gd name="T99" fmla="*/ 6 h 16"/>
                    <a:gd name="T100" fmla="*/ 9 w 30"/>
                    <a:gd name="T101" fmla="*/ 6 h 16"/>
                    <a:gd name="T102" fmla="*/ 7 w 30"/>
                    <a:gd name="T103" fmla="*/ 6 h 16"/>
                    <a:gd name="T104" fmla="*/ 7 w 30"/>
                    <a:gd name="T105" fmla="*/ 8 h 16"/>
                    <a:gd name="T106" fmla="*/ 7 w 30"/>
                    <a:gd name="T107" fmla="*/ 8 h 16"/>
                    <a:gd name="T108" fmla="*/ 9 w 30"/>
                    <a:gd name="T109" fmla="*/ 8 h 16"/>
                    <a:gd name="T110" fmla="*/ 9 w 30"/>
                    <a:gd name="T111" fmla="*/ 8 h 16"/>
                    <a:gd name="T112" fmla="*/ 9 w 30"/>
                    <a:gd name="T113" fmla="*/ 10 h 16"/>
                    <a:gd name="T114" fmla="*/ 12 w 30"/>
                    <a:gd name="T115" fmla="*/ 10 h 16"/>
                    <a:gd name="T116" fmla="*/ 14 w 30"/>
                    <a:gd name="T117" fmla="*/ 10 h 16"/>
                    <a:gd name="T118" fmla="*/ 16 w 30"/>
                    <a:gd name="T119" fmla="*/ 10 h 16"/>
                    <a:gd name="T120" fmla="*/ 16 w 30"/>
                    <a:gd name="T121" fmla="*/ 10 h 1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"/>
                    <a:gd name="T184" fmla="*/ 0 h 16"/>
                    <a:gd name="T185" fmla="*/ 30 w 30"/>
                    <a:gd name="T186" fmla="*/ 16 h 1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" h="16">
                      <a:moveTo>
                        <a:pt x="16" y="16"/>
                      </a:move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6" y="16"/>
                      </a:lnTo>
                      <a:close/>
                      <a:moveTo>
                        <a:pt x="16" y="10"/>
                      </a:moveTo>
                      <a:lnTo>
                        <a:pt x="21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6" name="Freeform 935"/>
                <p:cNvSpPr>
                  <a:spLocks/>
                </p:cNvSpPr>
                <p:nvPr/>
              </p:nvSpPr>
              <p:spPr bwMode="auto">
                <a:xfrm>
                  <a:off x="3573" y="2727"/>
                  <a:ext cx="30" cy="19"/>
                </a:xfrm>
                <a:custGeom>
                  <a:avLst/>
                  <a:gdLst>
                    <a:gd name="T0" fmla="*/ 0 w 30"/>
                    <a:gd name="T1" fmla="*/ 19 h 19"/>
                    <a:gd name="T2" fmla="*/ 0 w 30"/>
                    <a:gd name="T3" fmla="*/ 12 h 19"/>
                    <a:gd name="T4" fmla="*/ 1 w 30"/>
                    <a:gd name="T5" fmla="*/ 10 h 19"/>
                    <a:gd name="T6" fmla="*/ 5 w 30"/>
                    <a:gd name="T7" fmla="*/ 10 h 19"/>
                    <a:gd name="T8" fmla="*/ 7 w 30"/>
                    <a:gd name="T9" fmla="*/ 10 h 19"/>
                    <a:gd name="T10" fmla="*/ 9 w 30"/>
                    <a:gd name="T11" fmla="*/ 10 h 19"/>
                    <a:gd name="T12" fmla="*/ 7 w 30"/>
                    <a:gd name="T13" fmla="*/ 8 h 19"/>
                    <a:gd name="T14" fmla="*/ 5 w 30"/>
                    <a:gd name="T15" fmla="*/ 8 h 19"/>
                    <a:gd name="T16" fmla="*/ 1 w 30"/>
                    <a:gd name="T17" fmla="*/ 8 h 19"/>
                    <a:gd name="T18" fmla="*/ 0 w 30"/>
                    <a:gd name="T19" fmla="*/ 6 h 19"/>
                    <a:gd name="T20" fmla="*/ 0 w 30"/>
                    <a:gd name="T21" fmla="*/ 0 h 19"/>
                    <a:gd name="T22" fmla="*/ 3 w 30"/>
                    <a:gd name="T23" fmla="*/ 2 h 19"/>
                    <a:gd name="T24" fmla="*/ 7 w 30"/>
                    <a:gd name="T25" fmla="*/ 4 h 19"/>
                    <a:gd name="T26" fmla="*/ 10 w 30"/>
                    <a:gd name="T27" fmla="*/ 4 h 19"/>
                    <a:gd name="T28" fmla="*/ 14 w 30"/>
                    <a:gd name="T29" fmla="*/ 6 h 19"/>
                    <a:gd name="T30" fmla="*/ 30 w 30"/>
                    <a:gd name="T31" fmla="*/ 0 h 19"/>
                    <a:gd name="T32" fmla="*/ 30 w 30"/>
                    <a:gd name="T33" fmla="*/ 6 h 19"/>
                    <a:gd name="T34" fmla="*/ 28 w 30"/>
                    <a:gd name="T35" fmla="*/ 8 h 19"/>
                    <a:gd name="T36" fmla="*/ 25 w 30"/>
                    <a:gd name="T37" fmla="*/ 8 h 19"/>
                    <a:gd name="T38" fmla="*/ 23 w 30"/>
                    <a:gd name="T39" fmla="*/ 8 h 19"/>
                    <a:gd name="T40" fmla="*/ 19 w 30"/>
                    <a:gd name="T41" fmla="*/ 10 h 19"/>
                    <a:gd name="T42" fmla="*/ 23 w 30"/>
                    <a:gd name="T43" fmla="*/ 10 h 19"/>
                    <a:gd name="T44" fmla="*/ 25 w 30"/>
                    <a:gd name="T45" fmla="*/ 12 h 19"/>
                    <a:gd name="T46" fmla="*/ 28 w 30"/>
                    <a:gd name="T47" fmla="*/ 12 h 19"/>
                    <a:gd name="T48" fmla="*/ 30 w 30"/>
                    <a:gd name="T49" fmla="*/ 12 h 19"/>
                    <a:gd name="T50" fmla="*/ 30 w 30"/>
                    <a:gd name="T51" fmla="*/ 19 h 19"/>
                    <a:gd name="T52" fmla="*/ 14 w 30"/>
                    <a:gd name="T53" fmla="*/ 12 h 19"/>
                    <a:gd name="T54" fmla="*/ 10 w 30"/>
                    <a:gd name="T55" fmla="*/ 14 h 19"/>
                    <a:gd name="T56" fmla="*/ 7 w 30"/>
                    <a:gd name="T57" fmla="*/ 17 h 19"/>
                    <a:gd name="T58" fmla="*/ 3 w 30"/>
                    <a:gd name="T59" fmla="*/ 17 h 19"/>
                    <a:gd name="T60" fmla="*/ 0 w 30"/>
                    <a:gd name="T61" fmla="*/ 19 h 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0"/>
                    <a:gd name="T94" fmla="*/ 0 h 19"/>
                    <a:gd name="T95" fmla="*/ 30 w 30"/>
                    <a:gd name="T96" fmla="*/ 19 h 1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0" h="19">
                      <a:moveTo>
                        <a:pt x="0" y="19"/>
                      </a:move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5" y="12"/>
                      </a:lnTo>
                      <a:lnTo>
                        <a:pt x="28" y="12"/>
                      </a:lnTo>
                      <a:lnTo>
                        <a:pt x="30" y="12"/>
                      </a:lnTo>
                      <a:lnTo>
                        <a:pt x="30" y="19"/>
                      </a:lnTo>
                      <a:lnTo>
                        <a:pt x="14" y="12"/>
                      </a:lnTo>
                      <a:lnTo>
                        <a:pt x="10" y="14"/>
                      </a:lnTo>
                      <a:lnTo>
                        <a:pt x="7" y="17"/>
                      </a:lnTo>
                      <a:lnTo>
                        <a:pt x="3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7" name="Freeform 936"/>
                <p:cNvSpPr>
                  <a:spLocks/>
                </p:cNvSpPr>
                <p:nvPr/>
              </p:nvSpPr>
              <p:spPr bwMode="auto">
                <a:xfrm>
                  <a:off x="3573" y="2696"/>
                  <a:ext cx="43" cy="17"/>
                </a:xfrm>
                <a:custGeom>
                  <a:avLst/>
                  <a:gdLst>
                    <a:gd name="T0" fmla="*/ 0 w 43"/>
                    <a:gd name="T1" fmla="*/ 17 h 17"/>
                    <a:gd name="T2" fmla="*/ 0 w 43"/>
                    <a:gd name="T3" fmla="*/ 11 h 17"/>
                    <a:gd name="T4" fmla="*/ 5 w 43"/>
                    <a:gd name="T5" fmla="*/ 11 h 17"/>
                    <a:gd name="T6" fmla="*/ 10 w 43"/>
                    <a:gd name="T7" fmla="*/ 11 h 17"/>
                    <a:gd name="T8" fmla="*/ 16 w 43"/>
                    <a:gd name="T9" fmla="*/ 9 h 17"/>
                    <a:gd name="T10" fmla="*/ 19 w 43"/>
                    <a:gd name="T11" fmla="*/ 9 h 17"/>
                    <a:gd name="T12" fmla="*/ 16 w 43"/>
                    <a:gd name="T13" fmla="*/ 7 h 17"/>
                    <a:gd name="T14" fmla="*/ 10 w 43"/>
                    <a:gd name="T15" fmla="*/ 7 h 17"/>
                    <a:gd name="T16" fmla="*/ 5 w 43"/>
                    <a:gd name="T17" fmla="*/ 7 h 17"/>
                    <a:gd name="T18" fmla="*/ 0 w 43"/>
                    <a:gd name="T19" fmla="*/ 5 h 17"/>
                    <a:gd name="T20" fmla="*/ 0 w 43"/>
                    <a:gd name="T21" fmla="*/ 2 h 17"/>
                    <a:gd name="T22" fmla="*/ 0 w 43"/>
                    <a:gd name="T23" fmla="*/ 2 h 17"/>
                    <a:gd name="T24" fmla="*/ 0 w 43"/>
                    <a:gd name="T25" fmla="*/ 2 h 17"/>
                    <a:gd name="T26" fmla="*/ 0 w 43"/>
                    <a:gd name="T27" fmla="*/ 0 h 17"/>
                    <a:gd name="T28" fmla="*/ 16 w 43"/>
                    <a:gd name="T29" fmla="*/ 2 h 17"/>
                    <a:gd name="T30" fmla="*/ 25 w 43"/>
                    <a:gd name="T31" fmla="*/ 5 h 17"/>
                    <a:gd name="T32" fmla="*/ 32 w 43"/>
                    <a:gd name="T33" fmla="*/ 5 h 17"/>
                    <a:gd name="T34" fmla="*/ 34 w 43"/>
                    <a:gd name="T35" fmla="*/ 7 h 17"/>
                    <a:gd name="T36" fmla="*/ 35 w 43"/>
                    <a:gd name="T37" fmla="*/ 7 h 17"/>
                    <a:gd name="T38" fmla="*/ 39 w 43"/>
                    <a:gd name="T39" fmla="*/ 7 h 17"/>
                    <a:gd name="T40" fmla="*/ 41 w 43"/>
                    <a:gd name="T41" fmla="*/ 11 h 17"/>
                    <a:gd name="T42" fmla="*/ 43 w 43"/>
                    <a:gd name="T43" fmla="*/ 11 h 17"/>
                    <a:gd name="T44" fmla="*/ 43 w 43"/>
                    <a:gd name="T45" fmla="*/ 13 h 17"/>
                    <a:gd name="T46" fmla="*/ 43 w 43"/>
                    <a:gd name="T47" fmla="*/ 13 h 17"/>
                    <a:gd name="T48" fmla="*/ 43 w 43"/>
                    <a:gd name="T49" fmla="*/ 15 h 17"/>
                    <a:gd name="T50" fmla="*/ 41 w 43"/>
                    <a:gd name="T51" fmla="*/ 15 h 17"/>
                    <a:gd name="T52" fmla="*/ 41 w 43"/>
                    <a:gd name="T53" fmla="*/ 15 h 17"/>
                    <a:gd name="T54" fmla="*/ 39 w 43"/>
                    <a:gd name="T55" fmla="*/ 17 h 17"/>
                    <a:gd name="T56" fmla="*/ 37 w 43"/>
                    <a:gd name="T57" fmla="*/ 17 h 17"/>
                    <a:gd name="T58" fmla="*/ 35 w 43"/>
                    <a:gd name="T59" fmla="*/ 17 h 17"/>
                    <a:gd name="T60" fmla="*/ 34 w 43"/>
                    <a:gd name="T61" fmla="*/ 17 h 17"/>
                    <a:gd name="T62" fmla="*/ 34 w 43"/>
                    <a:gd name="T63" fmla="*/ 15 h 17"/>
                    <a:gd name="T64" fmla="*/ 34 w 43"/>
                    <a:gd name="T65" fmla="*/ 15 h 17"/>
                    <a:gd name="T66" fmla="*/ 34 w 43"/>
                    <a:gd name="T67" fmla="*/ 15 h 17"/>
                    <a:gd name="T68" fmla="*/ 34 w 43"/>
                    <a:gd name="T69" fmla="*/ 13 h 17"/>
                    <a:gd name="T70" fmla="*/ 34 w 43"/>
                    <a:gd name="T71" fmla="*/ 13 h 17"/>
                    <a:gd name="T72" fmla="*/ 32 w 43"/>
                    <a:gd name="T73" fmla="*/ 11 h 17"/>
                    <a:gd name="T74" fmla="*/ 32 w 43"/>
                    <a:gd name="T75" fmla="*/ 11 h 17"/>
                    <a:gd name="T76" fmla="*/ 32 w 43"/>
                    <a:gd name="T77" fmla="*/ 11 h 17"/>
                    <a:gd name="T78" fmla="*/ 30 w 43"/>
                    <a:gd name="T79" fmla="*/ 11 h 17"/>
                    <a:gd name="T80" fmla="*/ 23 w 43"/>
                    <a:gd name="T81" fmla="*/ 13 h 17"/>
                    <a:gd name="T82" fmla="*/ 16 w 43"/>
                    <a:gd name="T83" fmla="*/ 15 h 17"/>
                    <a:gd name="T84" fmla="*/ 7 w 43"/>
                    <a:gd name="T85" fmla="*/ 15 h 17"/>
                    <a:gd name="T86" fmla="*/ 0 w 43"/>
                    <a:gd name="T87" fmla="*/ 17 h 1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"/>
                    <a:gd name="T133" fmla="*/ 0 h 17"/>
                    <a:gd name="T134" fmla="*/ 43 w 43"/>
                    <a:gd name="T135" fmla="*/ 17 h 1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10" y="11"/>
                      </a:lnTo>
                      <a:lnTo>
                        <a:pt x="16" y="9"/>
                      </a:lnTo>
                      <a:lnTo>
                        <a:pt x="19" y="9"/>
                      </a:lnTo>
                      <a:lnTo>
                        <a:pt x="16" y="7"/>
                      </a:lnTo>
                      <a:lnTo>
                        <a:pt x="10" y="7"/>
                      </a:lnTo>
                      <a:lnTo>
                        <a:pt x="5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2"/>
                      </a:lnTo>
                      <a:lnTo>
                        <a:pt x="25" y="5"/>
                      </a:lnTo>
                      <a:lnTo>
                        <a:pt x="32" y="5"/>
                      </a:lnTo>
                      <a:lnTo>
                        <a:pt x="34" y="7"/>
                      </a:lnTo>
                      <a:lnTo>
                        <a:pt x="35" y="7"/>
                      </a:lnTo>
                      <a:lnTo>
                        <a:pt x="39" y="7"/>
                      </a:lnTo>
                      <a:lnTo>
                        <a:pt x="41" y="11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5"/>
                      </a:lnTo>
                      <a:lnTo>
                        <a:pt x="41" y="15"/>
                      </a:lnTo>
                      <a:lnTo>
                        <a:pt x="39" y="17"/>
                      </a:lnTo>
                      <a:lnTo>
                        <a:pt x="37" y="17"/>
                      </a:lnTo>
                      <a:lnTo>
                        <a:pt x="35" y="17"/>
                      </a:lnTo>
                      <a:lnTo>
                        <a:pt x="34" y="17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3" y="13"/>
                      </a:lnTo>
                      <a:lnTo>
                        <a:pt x="16" y="15"/>
                      </a:lnTo>
                      <a:lnTo>
                        <a:pt x="7" y="1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8" name="Freeform 937"/>
                <p:cNvSpPr>
                  <a:spLocks/>
                </p:cNvSpPr>
                <p:nvPr/>
              </p:nvSpPr>
              <p:spPr bwMode="auto">
                <a:xfrm>
                  <a:off x="3583" y="2674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2 w 9"/>
                    <a:gd name="T11" fmla="*/ 0 h 8"/>
                    <a:gd name="T12" fmla="*/ 6 w 9"/>
                    <a:gd name="T13" fmla="*/ 0 h 8"/>
                    <a:gd name="T14" fmla="*/ 8 w 9"/>
                    <a:gd name="T15" fmla="*/ 0 h 8"/>
                    <a:gd name="T16" fmla="*/ 9 w 9"/>
                    <a:gd name="T17" fmla="*/ 0 h 8"/>
                    <a:gd name="T18" fmla="*/ 9 w 9"/>
                    <a:gd name="T19" fmla="*/ 2 h 8"/>
                    <a:gd name="T20" fmla="*/ 9 w 9"/>
                    <a:gd name="T21" fmla="*/ 4 h 8"/>
                    <a:gd name="T22" fmla="*/ 9 w 9"/>
                    <a:gd name="T23" fmla="*/ 6 h 8"/>
                    <a:gd name="T24" fmla="*/ 9 w 9"/>
                    <a:gd name="T25" fmla="*/ 8 h 8"/>
                    <a:gd name="T26" fmla="*/ 8 w 9"/>
                    <a:gd name="T27" fmla="*/ 8 h 8"/>
                    <a:gd name="T28" fmla="*/ 6 w 9"/>
                    <a:gd name="T29" fmla="*/ 8 h 8"/>
                    <a:gd name="T30" fmla="*/ 2 w 9"/>
                    <a:gd name="T31" fmla="*/ 8 h 8"/>
                    <a:gd name="T32" fmla="*/ 0 w 9"/>
                    <a:gd name="T33" fmla="*/ 8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8"/>
                    <a:gd name="T53" fmla="*/ 9 w 9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9" name="Freeform 938"/>
                <p:cNvSpPr>
                  <a:spLocks/>
                </p:cNvSpPr>
                <p:nvPr/>
              </p:nvSpPr>
              <p:spPr bwMode="auto">
                <a:xfrm>
                  <a:off x="3562" y="2649"/>
                  <a:ext cx="41" cy="17"/>
                </a:xfrm>
                <a:custGeom>
                  <a:avLst/>
                  <a:gdLst>
                    <a:gd name="T0" fmla="*/ 41 w 41"/>
                    <a:gd name="T1" fmla="*/ 4 h 17"/>
                    <a:gd name="T2" fmla="*/ 41 w 41"/>
                    <a:gd name="T3" fmla="*/ 13 h 17"/>
                    <a:gd name="T4" fmla="*/ 36 w 41"/>
                    <a:gd name="T5" fmla="*/ 17 h 17"/>
                    <a:gd name="T6" fmla="*/ 30 w 41"/>
                    <a:gd name="T7" fmla="*/ 15 h 17"/>
                    <a:gd name="T8" fmla="*/ 27 w 41"/>
                    <a:gd name="T9" fmla="*/ 13 h 17"/>
                    <a:gd name="T10" fmla="*/ 21 w 41"/>
                    <a:gd name="T11" fmla="*/ 9 h 17"/>
                    <a:gd name="T12" fmla="*/ 18 w 41"/>
                    <a:gd name="T13" fmla="*/ 9 h 17"/>
                    <a:gd name="T14" fmla="*/ 14 w 41"/>
                    <a:gd name="T15" fmla="*/ 6 h 17"/>
                    <a:gd name="T16" fmla="*/ 12 w 41"/>
                    <a:gd name="T17" fmla="*/ 6 h 17"/>
                    <a:gd name="T18" fmla="*/ 11 w 41"/>
                    <a:gd name="T19" fmla="*/ 6 h 17"/>
                    <a:gd name="T20" fmla="*/ 9 w 41"/>
                    <a:gd name="T21" fmla="*/ 6 h 17"/>
                    <a:gd name="T22" fmla="*/ 7 w 41"/>
                    <a:gd name="T23" fmla="*/ 6 h 17"/>
                    <a:gd name="T24" fmla="*/ 7 w 41"/>
                    <a:gd name="T25" fmla="*/ 6 h 17"/>
                    <a:gd name="T26" fmla="*/ 7 w 41"/>
                    <a:gd name="T27" fmla="*/ 9 h 17"/>
                    <a:gd name="T28" fmla="*/ 9 w 41"/>
                    <a:gd name="T29" fmla="*/ 11 h 17"/>
                    <a:gd name="T30" fmla="*/ 11 w 41"/>
                    <a:gd name="T31" fmla="*/ 11 h 17"/>
                    <a:gd name="T32" fmla="*/ 12 w 41"/>
                    <a:gd name="T33" fmla="*/ 17 h 17"/>
                    <a:gd name="T34" fmla="*/ 9 w 41"/>
                    <a:gd name="T35" fmla="*/ 17 h 17"/>
                    <a:gd name="T36" fmla="*/ 5 w 41"/>
                    <a:gd name="T37" fmla="*/ 15 h 17"/>
                    <a:gd name="T38" fmla="*/ 2 w 41"/>
                    <a:gd name="T39" fmla="*/ 15 h 17"/>
                    <a:gd name="T40" fmla="*/ 0 w 41"/>
                    <a:gd name="T41" fmla="*/ 13 h 17"/>
                    <a:gd name="T42" fmla="*/ 0 w 41"/>
                    <a:gd name="T43" fmla="*/ 9 h 17"/>
                    <a:gd name="T44" fmla="*/ 0 w 41"/>
                    <a:gd name="T45" fmla="*/ 4 h 17"/>
                    <a:gd name="T46" fmla="*/ 2 w 41"/>
                    <a:gd name="T47" fmla="*/ 2 h 17"/>
                    <a:gd name="T48" fmla="*/ 4 w 41"/>
                    <a:gd name="T49" fmla="*/ 2 h 17"/>
                    <a:gd name="T50" fmla="*/ 11 w 41"/>
                    <a:gd name="T51" fmla="*/ 0 h 17"/>
                    <a:gd name="T52" fmla="*/ 14 w 41"/>
                    <a:gd name="T53" fmla="*/ 0 h 17"/>
                    <a:gd name="T54" fmla="*/ 20 w 41"/>
                    <a:gd name="T55" fmla="*/ 2 h 17"/>
                    <a:gd name="T56" fmla="*/ 23 w 41"/>
                    <a:gd name="T57" fmla="*/ 2 h 17"/>
                    <a:gd name="T58" fmla="*/ 27 w 41"/>
                    <a:gd name="T59" fmla="*/ 6 h 17"/>
                    <a:gd name="T60" fmla="*/ 29 w 41"/>
                    <a:gd name="T61" fmla="*/ 6 h 17"/>
                    <a:gd name="T62" fmla="*/ 30 w 41"/>
                    <a:gd name="T63" fmla="*/ 9 h 17"/>
                    <a:gd name="T64" fmla="*/ 30 w 41"/>
                    <a:gd name="T65" fmla="*/ 9 h 17"/>
                    <a:gd name="T66" fmla="*/ 32 w 41"/>
                    <a:gd name="T67" fmla="*/ 6 h 17"/>
                    <a:gd name="T68" fmla="*/ 32 w 41"/>
                    <a:gd name="T69" fmla="*/ 2 h 17"/>
                    <a:gd name="T70" fmla="*/ 34 w 41"/>
                    <a:gd name="T71" fmla="*/ 0 h 17"/>
                    <a:gd name="T72" fmla="*/ 41 w 41"/>
                    <a:gd name="T73" fmla="*/ 0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17"/>
                    <a:gd name="T113" fmla="*/ 41 w 41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17">
                      <a:moveTo>
                        <a:pt x="41" y="0"/>
                      </a:moveTo>
                      <a:lnTo>
                        <a:pt x="41" y="4"/>
                      </a:lnTo>
                      <a:lnTo>
                        <a:pt x="41" y="9"/>
                      </a:lnTo>
                      <a:lnTo>
                        <a:pt x="41" y="13"/>
                      </a:lnTo>
                      <a:lnTo>
                        <a:pt x="41" y="17"/>
                      </a:lnTo>
                      <a:lnTo>
                        <a:pt x="36" y="17"/>
                      </a:lnTo>
                      <a:lnTo>
                        <a:pt x="34" y="17"/>
                      </a:lnTo>
                      <a:lnTo>
                        <a:pt x="30" y="15"/>
                      </a:lnTo>
                      <a:lnTo>
                        <a:pt x="29" y="15"/>
                      </a:lnTo>
                      <a:lnTo>
                        <a:pt x="27" y="13"/>
                      </a:lnTo>
                      <a:lnTo>
                        <a:pt x="25" y="11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0" y="9"/>
                      </a:lnTo>
                      <a:lnTo>
                        <a:pt x="32" y="9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0" name="Freeform 939"/>
                <p:cNvSpPr>
                  <a:spLocks/>
                </p:cNvSpPr>
                <p:nvPr/>
              </p:nvSpPr>
              <p:spPr bwMode="auto">
                <a:xfrm>
                  <a:off x="3583" y="2625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2 w 9"/>
                    <a:gd name="T11" fmla="*/ 0 h 8"/>
                    <a:gd name="T12" fmla="*/ 6 w 9"/>
                    <a:gd name="T13" fmla="*/ 0 h 8"/>
                    <a:gd name="T14" fmla="*/ 8 w 9"/>
                    <a:gd name="T15" fmla="*/ 0 h 8"/>
                    <a:gd name="T16" fmla="*/ 9 w 9"/>
                    <a:gd name="T17" fmla="*/ 0 h 8"/>
                    <a:gd name="T18" fmla="*/ 9 w 9"/>
                    <a:gd name="T19" fmla="*/ 2 h 8"/>
                    <a:gd name="T20" fmla="*/ 9 w 9"/>
                    <a:gd name="T21" fmla="*/ 4 h 8"/>
                    <a:gd name="T22" fmla="*/ 9 w 9"/>
                    <a:gd name="T23" fmla="*/ 6 h 8"/>
                    <a:gd name="T24" fmla="*/ 9 w 9"/>
                    <a:gd name="T25" fmla="*/ 8 h 8"/>
                    <a:gd name="T26" fmla="*/ 8 w 9"/>
                    <a:gd name="T27" fmla="*/ 8 h 8"/>
                    <a:gd name="T28" fmla="*/ 6 w 9"/>
                    <a:gd name="T29" fmla="*/ 8 h 8"/>
                    <a:gd name="T30" fmla="*/ 2 w 9"/>
                    <a:gd name="T31" fmla="*/ 8 h 8"/>
                    <a:gd name="T32" fmla="*/ 0 w 9"/>
                    <a:gd name="T33" fmla="*/ 8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8"/>
                    <a:gd name="T53" fmla="*/ 9 w 9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1" name="Freeform 940"/>
                <p:cNvSpPr>
                  <a:spLocks/>
                </p:cNvSpPr>
                <p:nvPr/>
              </p:nvSpPr>
              <p:spPr bwMode="auto">
                <a:xfrm>
                  <a:off x="3573" y="2590"/>
                  <a:ext cx="30" cy="25"/>
                </a:xfrm>
                <a:custGeom>
                  <a:avLst/>
                  <a:gdLst>
                    <a:gd name="T0" fmla="*/ 0 w 30"/>
                    <a:gd name="T1" fmla="*/ 25 h 25"/>
                    <a:gd name="T2" fmla="*/ 0 w 30"/>
                    <a:gd name="T3" fmla="*/ 20 h 25"/>
                    <a:gd name="T4" fmla="*/ 3 w 30"/>
                    <a:gd name="T5" fmla="*/ 20 h 25"/>
                    <a:gd name="T6" fmla="*/ 1 w 30"/>
                    <a:gd name="T7" fmla="*/ 18 h 25"/>
                    <a:gd name="T8" fmla="*/ 0 w 30"/>
                    <a:gd name="T9" fmla="*/ 16 h 25"/>
                    <a:gd name="T10" fmla="*/ 0 w 30"/>
                    <a:gd name="T11" fmla="*/ 16 h 25"/>
                    <a:gd name="T12" fmla="*/ 0 w 30"/>
                    <a:gd name="T13" fmla="*/ 14 h 25"/>
                    <a:gd name="T14" fmla="*/ 0 w 30"/>
                    <a:gd name="T15" fmla="*/ 12 h 25"/>
                    <a:gd name="T16" fmla="*/ 1 w 30"/>
                    <a:gd name="T17" fmla="*/ 12 h 25"/>
                    <a:gd name="T18" fmla="*/ 3 w 30"/>
                    <a:gd name="T19" fmla="*/ 12 h 25"/>
                    <a:gd name="T20" fmla="*/ 3 w 30"/>
                    <a:gd name="T21" fmla="*/ 10 h 25"/>
                    <a:gd name="T22" fmla="*/ 1 w 30"/>
                    <a:gd name="T23" fmla="*/ 8 h 25"/>
                    <a:gd name="T24" fmla="*/ 0 w 30"/>
                    <a:gd name="T25" fmla="*/ 8 h 25"/>
                    <a:gd name="T26" fmla="*/ 0 w 30"/>
                    <a:gd name="T27" fmla="*/ 6 h 25"/>
                    <a:gd name="T28" fmla="*/ 0 w 30"/>
                    <a:gd name="T29" fmla="*/ 4 h 25"/>
                    <a:gd name="T30" fmla="*/ 1 w 30"/>
                    <a:gd name="T31" fmla="*/ 2 h 25"/>
                    <a:gd name="T32" fmla="*/ 7 w 30"/>
                    <a:gd name="T33" fmla="*/ 2 h 25"/>
                    <a:gd name="T34" fmla="*/ 10 w 30"/>
                    <a:gd name="T35" fmla="*/ 0 h 25"/>
                    <a:gd name="T36" fmla="*/ 21 w 30"/>
                    <a:gd name="T37" fmla="*/ 0 h 25"/>
                    <a:gd name="T38" fmla="*/ 30 w 30"/>
                    <a:gd name="T39" fmla="*/ 0 h 25"/>
                    <a:gd name="T40" fmla="*/ 21 w 30"/>
                    <a:gd name="T41" fmla="*/ 6 h 25"/>
                    <a:gd name="T42" fmla="*/ 12 w 30"/>
                    <a:gd name="T43" fmla="*/ 6 h 25"/>
                    <a:gd name="T44" fmla="*/ 12 w 30"/>
                    <a:gd name="T45" fmla="*/ 6 h 25"/>
                    <a:gd name="T46" fmla="*/ 10 w 30"/>
                    <a:gd name="T47" fmla="*/ 6 h 25"/>
                    <a:gd name="T48" fmla="*/ 9 w 30"/>
                    <a:gd name="T49" fmla="*/ 8 h 25"/>
                    <a:gd name="T50" fmla="*/ 9 w 30"/>
                    <a:gd name="T51" fmla="*/ 8 h 25"/>
                    <a:gd name="T52" fmla="*/ 9 w 30"/>
                    <a:gd name="T53" fmla="*/ 10 h 25"/>
                    <a:gd name="T54" fmla="*/ 10 w 30"/>
                    <a:gd name="T55" fmla="*/ 10 h 25"/>
                    <a:gd name="T56" fmla="*/ 12 w 30"/>
                    <a:gd name="T57" fmla="*/ 10 h 25"/>
                    <a:gd name="T58" fmla="*/ 30 w 30"/>
                    <a:gd name="T59" fmla="*/ 10 h 25"/>
                    <a:gd name="T60" fmla="*/ 14 w 30"/>
                    <a:gd name="T61" fmla="*/ 16 h 25"/>
                    <a:gd name="T62" fmla="*/ 10 w 30"/>
                    <a:gd name="T63" fmla="*/ 16 h 25"/>
                    <a:gd name="T64" fmla="*/ 10 w 30"/>
                    <a:gd name="T65" fmla="*/ 16 h 25"/>
                    <a:gd name="T66" fmla="*/ 9 w 30"/>
                    <a:gd name="T67" fmla="*/ 16 h 25"/>
                    <a:gd name="T68" fmla="*/ 9 w 30"/>
                    <a:gd name="T69" fmla="*/ 16 h 25"/>
                    <a:gd name="T70" fmla="*/ 9 w 30"/>
                    <a:gd name="T71" fmla="*/ 18 h 25"/>
                    <a:gd name="T72" fmla="*/ 9 w 30"/>
                    <a:gd name="T73" fmla="*/ 18 h 25"/>
                    <a:gd name="T74" fmla="*/ 10 w 30"/>
                    <a:gd name="T75" fmla="*/ 20 h 25"/>
                    <a:gd name="T76" fmla="*/ 14 w 30"/>
                    <a:gd name="T77" fmla="*/ 20 h 25"/>
                    <a:gd name="T78" fmla="*/ 30 w 30"/>
                    <a:gd name="T79" fmla="*/ 23 h 25"/>
                    <a:gd name="T80" fmla="*/ 30 w 30"/>
                    <a:gd name="T81" fmla="*/ 25 h 25"/>
                    <a:gd name="T82" fmla="*/ 16 w 30"/>
                    <a:gd name="T83" fmla="*/ 25 h 25"/>
                    <a:gd name="T84" fmla="*/ 0 w 30"/>
                    <a:gd name="T85" fmla="*/ 25 h 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"/>
                    <a:gd name="T130" fmla="*/ 0 h 25"/>
                    <a:gd name="T131" fmla="*/ 30 w 30"/>
                    <a:gd name="T132" fmla="*/ 25 h 2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30" y="20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23" y="25"/>
                      </a:lnTo>
                      <a:lnTo>
                        <a:pt x="16" y="25"/>
                      </a:lnTo>
                      <a:lnTo>
                        <a:pt x="7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2" name="Freeform 941"/>
                <p:cNvSpPr>
                  <a:spLocks noEditPoints="1"/>
                </p:cNvSpPr>
                <p:nvPr/>
              </p:nvSpPr>
              <p:spPr bwMode="auto">
                <a:xfrm>
                  <a:off x="3573" y="2551"/>
                  <a:ext cx="30" cy="16"/>
                </a:xfrm>
                <a:custGeom>
                  <a:avLst/>
                  <a:gdLst>
                    <a:gd name="T0" fmla="*/ 18 w 30"/>
                    <a:gd name="T1" fmla="*/ 2 h 16"/>
                    <a:gd name="T2" fmla="*/ 18 w 30"/>
                    <a:gd name="T3" fmla="*/ 10 h 16"/>
                    <a:gd name="T4" fmla="*/ 21 w 30"/>
                    <a:gd name="T5" fmla="*/ 10 h 16"/>
                    <a:gd name="T6" fmla="*/ 23 w 30"/>
                    <a:gd name="T7" fmla="*/ 8 h 16"/>
                    <a:gd name="T8" fmla="*/ 23 w 30"/>
                    <a:gd name="T9" fmla="*/ 8 h 16"/>
                    <a:gd name="T10" fmla="*/ 23 w 30"/>
                    <a:gd name="T11" fmla="*/ 6 h 16"/>
                    <a:gd name="T12" fmla="*/ 23 w 30"/>
                    <a:gd name="T13" fmla="*/ 6 h 16"/>
                    <a:gd name="T14" fmla="*/ 21 w 30"/>
                    <a:gd name="T15" fmla="*/ 6 h 16"/>
                    <a:gd name="T16" fmla="*/ 21 w 30"/>
                    <a:gd name="T17" fmla="*/ 2 h 16"/>
                    <a:gd name="T18" fmla="*/ 21 w 30"/>
                    <a:gd name="T19" fmla="*/ 2 h 16"/>
                    <a:gd name="T20" fmla="*/ 25 w 30"/>
                    <a:gd name="T21" fmla="*/ 0 h 16"/>
                    <a:gd name="T22" fmla="*/ 26 w 30"/>
                    <a:gd name="T23" fmla="*/ 2 h 16"/>
                    <a:gd name="T24" fmla="*/ 30 w 30"/>
                    <a:gd name="T25" fmla="*/ 4 h 16"/>
                    <a:gd name="T26" fmla="*/ 30 w 30"/>
                    <a:gd name="T27" fmla="*/ 8 h 16"/>
                    <a:gd name="T28" fmla="*/ 30 w 30"/>
                    <a:gd name="T29" fmla="*/ 10 h 16"/>
                    <a:gd name="T30" fmla="*/ 28 w 30"/>
                    <a:gd name="T31" fmla="*/ 12 h 16"/>
                    <a:gd name="T32" fmla="*/ 26 w 30"/>
                    <a:gd name="T33" fmla="*/ 14 h 16"/>
                    <a:gd name="T34" fmla="*/ 23 w 30"/>
                    <a:gd name="T35" fmla="*/ 14 h 16"/>
                    <a:gd name="T36" fmla="*/ 19 w 30"/>
                    <a:gd name="T37" fmla="*/ 16 h 16"/>
                    <a:gd name="T38" fmla="*/ 16 w 30"/>
                    <a:gd name="T39" fmla="*/ 16 h 16"/>
                    <a:gd name="T40" fmla="*/ 9 w 30"/>
                    <a:gd name="T41" fmla="*/ 16 h 16"/>
                    <a:gd name="T42" fmla="*/ 3 w 30"/>
                    <a:gd name="T43" fmla="*/ 14 h 16"/>
                    <a:gd name="T44" fmla="*/ 0 w 30"/>
                    <a:gd name="T45" fmla="*/ 10 h 16"/>
                    <a:gd name="T46" fmla="*/ 0 w 30"/>
                    <a:gd name="T47" fmla="*/ 6 h 16"/>
                    <a:gd name="T48" fmla="*/ 1 w 30"/>
                    <a:gd name="T49" fmla="*/ 2 h 16"/>
                    <a:gd name="T50" fmla="*/ 5 w 30"/>
                    <a:gd name="T51" fmla="*/ 2 h 16"/>
                    <a:gd name="T52" fmla="*/ 7 w 30"/>
                    <a:gd name="T53" fmla="*/ 0 h 16"/>
                    <a:gd name="T54" fmla="*/ 10 w 30"/>
                    <a:gd name="T55" fmla="*/ 0 h 16"/>
                    <a:gd name="T56" fmla="*/ 18 w 30"/>
                    <a:gd name="T57" fmla="*/ 0 h 16"/>
                    <a:gd name="T58" fmla="*/ 18 w 30"/>
                    <a:gd name="T59" fmla="*/ 0 h 16"/>
                    <a:gd name="T60" fmla="*/ 12 w 30"/>
                    <a:gd name="T61" fmla="*/ 4 h 16"/>
                    <a:gd name="T62" fmla="*/ 9 w 30"/>
                    <a:gd name="T63" fmla="*/ 4 h 16"/>
                    <a:gd name="T64" fmla="*/ 7 w 30"/>
                    <a:gd name="T65" fmla="*/ 6 h 16"/>
                    <a:gd name="T66" fmla="*/ 7 w 30"/>
                    <a:gd name="T67" fmla="*/ 8 h 16"/>
                    <a:gd name="T68" fmla="*/ 7 w 30"/>
                    <a:gd name="T69" fmla="*/ 8 h 16"/>
                    <a:gd name="T70" fmla="*/ 9 w 30"/>
                    <a:gd name="T71" fmla="*/ 10 h 16"/>
                    <a:gd name="T72" fmla="*/ 12 w 30"/>
                    <a:gd name="T73" fmla="*/ 10 h 16"/>
                    <a:gd name="T74" fmla="*/ 12 w 30"/>
                    <a:gd name="T75" fmla="*/ 4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"/>
                    <a:gd name="T115" fmla="*/ 0 h 16"/>
                    <a:gd name="T116" fmla="*/ 30 w 30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" h="16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4"/>
                      </a:move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3" name="Freeform 942"/>
                <p:cNvSpPr>
                  <a:spLocks/>
                </p:cNvSpPr>
                <p:nvPr/>
              </p:nvSpPr>
              <p:spPr bwMode="auto">
                <a:xfrm>
                  <a:off x="3562" y="2522"/>
                  <a:ext cx="41" cy="13"/>
                </a:xfrm>
                <a:custGeom>
                  <a:avLst/>
                  <a:gdLst>
                    <a:gd name="T0" fmla="*/ 0 w 41"/>
                    <a:gd name="T1" fmla="*/ 5 h 13"/>
                    <a:gd name="T2" fmla="*/ 11 w 41"/>
                    <a:gd name="T3" fmla="*/ 5 h 13"/>
                    <a:gd name="T4" fmla="*/ 11 w 41"/>
                    <a:gd name="T5" fmla="*/ 5 h 13"/>
                    <a:gd name="T6" fmla="*/ 11 w 41"/>
                    <a:gd name="T7" fmla="*/ 5 h 13"/>
                    <a:gd name="T8" fmla="*/ 11 w 41"/>
                    <a:gd name="T9" fmla="*/ 2 h 13"/>
                    <a:gd name="T10" fmla="*/ 11 w 41"/>
                    <a:gd name="T11" fmla="*/ 2 h 13"/>
                    <a:gd name="T12" fmla="*/ 12 w 41"/>
                    <a:gd name="T13" fmla="*/ 2 h 13"/>
                    <a:gd name="T14" fmla="*/ 16 w 41"/>
                    <a:gd name="T15" fmla="*/ 2 h 13"/>
                    <a:gd name="T16" fmla="*/ 18 w 41"/>
                    <a:gd name="T17" fmla="*/ 2 h 13"/>
                    <a:gd name="T18" fmla="*/ 20 w 41"/>
                    <a:gd name="T19" fmla="*/ 2 h 13"/>
                    <a:gd name="T20" fmla="*/ 20 w 41"/>
                    <a:gd name="T21" fmla="*/ 2 h 13"/>
                    <a:gd name="T22" fmla="*/ 20 w 41"/>
                    <a:gd name="T23" fmla="*/ 5 h 13"/>
                    <a:gd name="T24" fmla="*/ 20 w 41"/>
                    <a:gd name="T25" fmla="*/ 5 h 13"/>
                    <a:gd name="T26" fmla="*/ 20 w 41"/>
                    <a:gd name="T27" fmla="*/ 5 h 13"/>
                    <a:gd name="T28" fmla="*/ 30 w 41"/>
                    <a:gd name="T29" fmla="*/ 5 h 13"/>
                    <a:gd name="T30" fmla="*/ 30 w 41"/>
                    <a:gd name="T31" fmla="*/ 5 h 13"/>
                    <a:gd name="T32" fmla="*/ 32 w 41"/>
                    <a:gd name="T33" fmla="*/ 5 h 13"/>
                    <a:gd name="T34" fmla="*/ 32 w 41"/>
                    <a:gd name="T35" fmla="*/ 5 h 13"/>
                    <a:gd name="T36" fmla="*/ 32 w 41"/>
                    <a:gd name="T37" fmla="*/ 5 h 13"/>
                    <a:gd name="T38" fmla="*/ 34 w 41"/>
                    <a:gd name="T39" fmla="*/ 5 h 13"/>
                    <a:gd name="T40" fmla="*/ 34 w 41"/>
                    <a:gd name="T41" fmla="*/ 5 h 13"/>
                    <a:gd name="T42" fmla="*/ 34 w 41"/>
                    <a:gd name="T43" fmla="*/ 5 h 13"/>
                    <a:gd name="T44" fmla="*/ 34 w 41"/>
                    <a:gd name="T45" fmla="*/ 2 h 13"/>
                    <a:gd name="T46" fmla="*/ 34 w 41"/>
                    <a:gd name="T47" fmla="*/ 2 h 13"/>
                    <a:gd name="T48" fmla="*/ 34 w 41"/>
                    <a:gd name="T49" fmla="*/ 2 h 13"/>
                    <a:gd name="T50" fmla="*/ 32 w 41"/>
                    <a:gd name="T51" fmla="*/ 2 h 13"/>
                    <a:gd name="T52" fmla="*/ 34 w 41"/>
                    <a:gd name="T53" fmla="*/ 2 h 13"/>
                    <a:gd name="T54" fmla="*/ 37 w 41"/>
                    <a:gd name="T55" fmla="*/ 2 h 13"/>
                    <a:gd name="T56" fmla="*/ 39 w 41"/>
                    <a:gd name="T57" fmla="*/ 2 h 13"/>
                    <a:gd name="T58" fmla="*/ 41 w 41"/>
                    <a:gd name="T59" fmla="*/ 0 h 13"/>
                    <a:gd name="T60" fmla="*/ 41 w 41"/>
                    <a:gd name="T61" fmla="*/ 2 h 13"/>
                    <a:gd name="T62" fmla="*/ 41 w 41"/>
                    <a:gd name="T63" fmla="*/ 5 h 13"/>
                    <a:gd name="T64" fmla="*/ 41 w 41"/>
                    <a:gd name="T65" fmla="*/ 5 h 13"/>
                    <a:gd name="T66" fmla="*/ 41 w 41"/>
                    <a:gd name="T67" fmla="*/ 7 h 13"/>
                    <a:gd name="T68" fmla="*/ 41 w 41"/>
                    <a:gd name="T69" fmla="*/ 9 h 13"/>
                    <a:gd name="T70" fmla="*/ 41 w 41"/>
                    <a:gd name="T71" fmla="*/ 9 h 13"/>
                    <a:gd name="T72" fmla="*/ 39 w 41"/>
                    <a:gd name="T73" fmla="*/ 9 h 13"/>
                    <a:gd name="T74" fmla="*/ 39 w 41"/>
                    <a:gd name="T75" fmla="*/ 9 h 13"/>
                    <a:gd name="T76" fmla="*/ 39 w 41"/>
                    <a:gd name="T77" fmla="*/ 9 h 13"/>
                    <a:gd name="T78" fmla="*/ 37 w 41"/>
                    <a:gd name="T79" fmla="*/ 11 h 13"/>
                    <a:gd name="T80" fmla="*/ 34 w 41"/>
                    <a:gd name="T81" fmla="*/ 11 h 13"/>
                    <a:gd name="T82" fmla="*/ 32 w 41"/>
                    <a:gd name="T83" fmla="*/ 11 h 13"/>
                    <a:gd name="T84" fmla="*/ 30 w 41"/>
                    <a:gd name="T85" fmla="*/ 11 h 13"/>
                    <a:gd name="T86" fmla="*/ 20 w 41"/>
                    <a:gd name="T87" fmla="*/ 11 h 13"/>
                    <a:gd name="T88" fmla="*/ 20 w 41"/>
                    <a:gd name="T89" fmla="*/ 11 h 13"/>
                    <a:gd name="T90" fmla="*/ 20 w 41"/>
                    <a:gd name="T91" fmla="*/ 11 h 13"/>
                    <a:gd name="T92" fmla="*/ 20 w 41"/>
                    <a:gd name="T93" fmla="*/ 13 h 13"/>
                    <a:gd name="T94" fmla="*/ 18 w 41"/>
                    <a:gd name="T95" fmla="*/ 13 h 13"/>
                    <a:gd name="T96" fmla="*/ 16 w 41"/>
                    <a:gd name="T97" fmla="*/ 13 h 13"/>
                    <a:gd name="T98" fmla="*/ 12 w 41"/>
                    <a:gd name="T99" fmla="*/ 13 h 13"/>
                    <a:gd name="T100" fmla="*/ 11 w 41"/>
                    <a:gd name="T101" fmla="*/ 13 h 13"/>
                    <a:gd name="T102" fmla="*/ 11 w 41"/>
                    <a:gd name="T103" fmla="*/ 11 h 13"/>
                    <a:gd name="T104" fmla="*/ 11 w 41"/>
                    <a:gd name="T105" fmla="*/ 11 h 13"/>
                    <a:gd name="T106" fmla="*/ 11 w 41"/>
                    <a:gd name="T107" fmla="*/ 11 h 13"/>
                    <a:gd name="T108" fmla="*/ 5 w 41"/>
                    <a:gd name="T109" fmla="*/ 11 h 13"/>
                    <a:gd name="T110" fmla="*/ 0 w 41"/>
                    <a:gd name="T111" fmla="*/ 5 h 1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"/>
                    <a:gd name="T169" fmla="*/ 0 h 13"/>
                    <a:gd name="T170" fmla="*/ 41 w 41"/>
                    <a:gd name="T171" fmla="*/ 13 h 1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" h="13">
                      <a:moveTo>
                        <a:pt x="0" y="5"/>
                      </a:moveTo>
                      <a:lnTo>
                        <a:pt x="11" y="5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0" y="5"/>
                      </a:lnTo>
                      <a:lnTo>
                        <a:pt x="30" y="5"/>
                      </a:lnTo>
                      <a:lnTo>
                        <a:pt x="32" y="5"/>
                      </a:lnTo>
                      <a:lnTo>
                        <a:pt x="34" y="5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5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39" y="9"/>
                      </a:lnTo>
                      <a:lnTo>
                        <a:pt x="37" y="11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4" name="Freeform 943"/>
                <p:cNvSpPr>
                  <a:spLocks/>
                </p:cNvSpPr>
                <p:nvPr/>
              </p:nvSpPr>
              <p:spPr bwMode="auto">
                <a:xfrm>
                  <a:off x="3562" y="2496"/>
                  <a:ext cx="41" cy="16"/>
                </a:xfrm>
                <a:custGeom>
                  <a:avLst/>
                  <a:gdLst>
                    <a:gd name="T0" fmla="*/ 0 w 41"/>
                    <a:gd name="T1" fmla="*/ 16 h 16"/>
                    <a:gd name="T2" fmla="*/ 0 w 41"/>
                    <a:gd name="T3" fmla="*/ 10 h 16"/>
                    <a:gd name="T4" fmla="*/ 7 w 41"/>
                    <a:gd name="T5" fmla="*/ 10 h 16"/>
                    <a:gd name="T6" fmla="*/ 11 w 41"/>
                    <a:gd name="T7" fmla="*/ 10 h 16"/>
                    <a:gd name="T8" fmla="*/ 14 w 41"/>
                    <a:gd name="T9" fmla="*/ 10 h 16"/>
                    <a:gd name="T10" fmla="*/ 12 w 41"/>
                    <a:gd name="T11" fmla="*/ 10 h 16"/>
                    <a:gd name="T12" fmla="*/ 12 w 41"/>
                    <a:gd name="T13" fmla="*/ 10 h 16"/>
                    <a:gd name="T14" fmla="*/ 12 w 41"/>
                    <a:gd name="T15" fmla="*/ 8 h 16"/>
                    <a:gd name="T16" fmla="*/ 11 w 41"/>
                    <a:gd name="T17" fmla="*/ 8 h 16"/>
                    <a:gd name="T18" fmla="*/ 11 w 41"/>
                    <a:gd name="T19" fmla="*/ 6 h 16"/>
                    <a:gd name="T20" fmla="*/ 11 w 41"/>
                    <a:gd name="T21" fmla="*/ 6 h 16"/>
                    <a:gd name="T22" fmla="*/ 11 w 41"/>
                    <a:gd name="T23" fmla="*/ 6 h 16"/>
                    <a:gd name="T24" fmla="*/ 11 w 41"/>
                    <a:gd name="T25" fmla="*/ 4 h 16"/>
                    <a:gd name="T26" fmla="*/ 11 w 41"/>
                    <a:gd name="T27" fmla="*/ 2 h 16"/>
                    <a:gd name="T28" fmla="*/ 12 w 41"/>
                    <a:gd name="T29" fmla="*/ 2 h 16"/>
                    <a:gd name="T30" fmla="*/ 14 w 41"/>
                    <a:gd name="T31" fmla="*/ 0 h 16"/>
                    <a:gd name="T32" fmla="*/ 16 w 41"/>
                    <a:gd name="T33" fmla="*/ 0 h 16"/>
                    <a:gd name="T34" fmla="*/ 21 w 41"/>
                    <a:gd name="T35" fmla="*/ 0 h 16"/>
                    <a:gd name="T36" fmla="*/ 27 w 41"/>
                    <a:gd name="T37" fmla="*/ 0 h 16"/>
                    <a:gd name="T38" fmla="*/ 32 w 41"/>
                    <a:gd name="T39" fmla="*/ 0 h 16"/>
                    <a:gd name="T40" fmla="*/ 36 w 41"/>
                    <a:gd name="T41" fmla="*/ 0 h 16"/>
                    <a:gd name="T42" fmla="*/ 41 w 41"/>
                    <a:gd name="T43" fmla="*/ 0 h 16"/>
                    <a:gd name="T44" fmla="*/ 41 w 41"/>
                    <a:gd name="T45" fmla="*/ 6 h 16"/>
                    <a:gd name="T46" fmla="*/ 25 w 41"/>
                    <a:gd name="T47" fmla="*/ 6 h 16"/>
                    <a:gd name="T48" fmla="*/ 20 w 41"/>
                    <a:gd name="T49" fmla="*/ 6 h 16"/>
                    <a:gd name="T50" fmla="*/ 20 w 41"/>
                    <a:gd name="T51" fmla="*/ 6 h 16"/>
                    <a:gd name="T52" fmla="*/ 20 w 41"/>
                    <a:gd name="T53" fmla="*/ 8 h 16"/>
                    <a:gd name="T54" fmla="*/ 20 w 41"/>
                    <a:gd name="T55" fmla="*/ 8 h 16"/>
                    <a:gd name="T56" fmla="*/ 20 w 41"/>
                    <a:gd name="T57" fmla="*/ 8 h 16"/>
                    <a:gd name="T58" fmla="*/ 20 w 41"/>
                    <a:gd name="T59" fmla="*/ 8 h 16"/>
                    <a:gd name="T60" fmla="*/ 20 w 41"/>
                    <a:gd name="T61" fmla="*/ 8 h 16"/>
                    <a:gd name="T62" fmla="*/ 21 w 41"/>
                    <a:gd name="T63" fmla="*/ 10 h 16"/>
                    <a:gd name="T64" fmla="*/ 21 w 41"/>
                    <a:gd name="T65" fmla="*/ 10 h 16"/>
                    <a:gd name="T66" fmla="*/ 23 w 41"/>
                    <a:gd name="T67" fmla="*/ 10 h 16"/>
                    <a:gd name="T68" fmla="*/ 25 w 41"/>
                    <a:gd name="T69" fmla="*/ 10 h 16"/>
                    <a:gd name="T70" fmla="*/ 27 w 41"/>
                    <a:gd name="T71" fmla="*/ 10 h 16"/>
                    <a:gd name="T72" fmla="*/ 30 w 41"/>
                    <a:gd name="T73" fmla="*/ 10 h 16"/>
                    <a:gd name="T74" fmla="*/ 34 w 41"/>
                    <a:gd name="T75" fmla="*/ 10 h 16"/>
                    <a:gd name="T76" fmla="*/ 37 w 41"/>
                    <a:gd name="T77" fmla="*/ 10 h 16"/>
                    <a:gd name="T78" fmla="*/ 41 w 41"/>
                    <a:gd name="T79" fmla="*/ 10 h 16"/>
                    <a:gd name="T80" fmla="*/ 41 w 41"/>
                    <a:gd name="T81" fmla="*/ 16 h 16"/>
                    <a:gd name="T82" fmla="*/ 30 w 41"/>
                    <a:gd name="T83" fmla="*/ 16 h 16"/>
                    <a:gd name="T84" fmla="*/ 21 w 41"/>
                    <a:gd name="T85" fmla="*/ 16 h 16"/>
                    <a:gd name="T86" fmla="*/ 11 w 41"/>
                    <a:gd name="T87" fmla="*/ 16 h 16"/>
                    <a:gd name="T88" fmla="*/ 0 w 41"/>
                    <a:gd name="T89" fmla="*/ 16 h 1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"/>
                    <a:gd name="T136" fmla="*/ 0 h 16"/>
                    <a:gd name="T137" fmla="*/ 41 w 41"/>
                    <a:gd name="T138" fmla="*/ 16 h 1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25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7" y="10"/>
                      </a:lnTo>
                      <a:lnTo>
                        <a:pt x="41" y="10"/>
                      </a:lnTo>
                      <a:lnTo>
                        <a:pt x="41" y="16"/>
                      </a:lnTo>
                      <a:lnTo>
                        <a:pt x="30" y="16"/>
                      </a:lnTo>
                      <a:lnTo>
                        <a:pt x="21" y="16"/>
                      </a:lnTo>
                      <a:lnTo>
                        <a:pt x="11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5" name="Freeform 944"/>
                <p:cNvSpPr>
                  <a:spLocks noEditPoints="1"/>
                </p:cNvSpPr>
                <p:nvPr/>
              </p:nvSpPr>
              <p:spPr bwMode="auto">
                <a:xfrm>
                  <a:off x="3573" y="2463"/>
                  <a:ext cx="30" cy="16"/>
                </a:xfrm>
                <a:custGeom>
                  <a:avLst/>
                  <a:gdLst>
                    <a:gd name="T0" fmla="*/ 18 w 30"/>
                    <a:gd name="T1" fmla="*/ 2 h 16"/>
                    <a:gd name="T2" fmla="*/ 18 w 30"/>
                    <a:gd name="T3" fmla="*/ 8 h 16"/>
                    <a:gd name="T4" fmla="*/ 19 w 30"/>
                    <a:gd name="T5" fmla="*/ 10 h 16"/>
                    <a:gd name="T6" fmla="*/ 21 w 30"/>
                    <a:gd name="T7" fmla="*/ 10 h 16"/>
                    <a:gd name="T8" fmla="*/ 23 w 30"/>
                    <a:gd name="T9" fmla="*/ 10 h 16"/>
                    <a:gd name="T10" fmla="*/ 23 w 30"/>
                    <a:gd name="T11" fmla="*/ 8 h 16"/>
                    <a:gd name="T12" fmla="*/ 23 w 30"/>
                    <a:gd name="T13" fmla="*/ 8 h 16"/>
                    <a:gd name="T14" fmla="*/ 23 w 30"/>
                    <a:gd name="T15" fmla="*/ 6 h 16"/>
                    <a:gd name="T16" fmla="*/ 23 w 30"/>
                    <a:gd name="T17" fmla="*/ 6 h 16"/>
                    <a:gd name="T18" fmla="*/ 21 w 30"/>
                    <a:gd name="T19" fmla="*/ 6 h 16"/>
                    <a:gd name="T20" fmla="*/ 21 w 30"/>
                    <a:gd name="T21" fmla="*/ 2 h 16"/>
                    <a:gd name="T22" fmla="*/ 25 w 30"/>
                    <a:gd name="T23" fmla="*/ 0 h 16"/>
                    <a:gd name="T24" fmla="*/ 26 w 30"/>
                    <a:gd name="T25" fmla="*/ 2 h 16"/>
                    <a:gd name="T26" fmla="*/ 30 w 30"/>
                    <a:gd name="T27" fmla="*/ 4 h 16"/>
                    <a:gd name="T28" fmla="*/ 30 w 30"/>
                    <a:gd name="T29" fmla="*/ 8 h 16"/>
                    <a:gd name="T30" fmla="*/ 30 w 30"/>
                    <a:gd name="T31" fmla="*/ 12 h 16"/>
                    <a:gd name="T32" fmla="*/ 28 w 30"/>
                    <a:gd name="T33" fmla="*/ 14 h 16"/>
                    <a:gd name="T34" fmla="*/ 25 w 30"/>
                    <a:gd name="T35" fmla="*/ 14 h 16"/>
                    <a:gd name="T36" fmla="*/ 21 w 30"/>
                    <a:gd name="T37" fmla="*/ 16 h 16"/>
                    <a:gd name="T38" fmla="*/ 18 w 30"/>
                    <a:gd name="T39" fmla="*/ 16 h 16"/>
                    <a:gd name="T40" fmla="*/ 12 w 30"/>
                    <a:gd name="T41" fmla="*/ 16 h 16"/>
                    <a:gd name="T42" fmla="*/ 7 w 30"/>
                    <a:gd name="T43" fmla="*/ 16 h 16"/>
                    <a:gd name="T44" fmla="*/ 1 w 30"/>
                    <a:gd name="T45" fmla="*/ 12 h 16"/>
                    <a:gd name="T46" fmla="*/ 0 w 30"/>
                    <a:gd name="T47" fmla="*/ 8 h 16"/>
                    <a:gd name="T48" fmla="*/ 0 w 30"/>
                    <a:gd name="T49" fmla="*/ 4 h 16"/>
                    <a:gd name="T50" fmla="*/ 5 w 30"/>
                    <a:gd name="T51" fmla="*/ 2 h 16"/>
                    <a:gd name="T52" fmla="*/ 7 w 30"/>
                    <a:gd name="T53" fmla="*/ 0 h 16"/>
                    <a:gd name="T54" fmla="*/ 10 w 30"/>
                    <a:gd name="T55" fmla="*/ 0 h 16"/>
                    <a:gd name="T56" fmla="*/ 18 w 30"/>
                    <a:gd name="T57" fmla="*/ 0 h 16"/>
                    <a:gd name="T58" fmla="*/ 18 w 30"/>
                    <a:gd name="T59" fmla="*/ 0 h 16"/>
                    <a:gd name="T60" fmla="*/ 12 w 30"/>
                    <a:gd name="T61" fmla="*/ 4 h 16"/>
                    <a:gd name="T62" fmla="*/ 10 w 30"/>
                    <a:gd name="T63" fmla="*/ 6 h 16"/>
                    <a:gd name="T64" fmla="*/ 7 w 30"/>
                    <a:gd name="T65" fmla="*/ 6 h 16"/>
                    <a:gd name="T66" fmla="*/ 7 w 30"/>
                    <a:gd name="T67" fmla="*/ 8 h 16"/>
                    <a:gd name="T68" fmla="*/ 7 w 30"/>
                    <a:gd name="T69" fmla="*/ 10 h 16"/>
                    <a:gd name="T70" fmla="*/ 9 w 30"/>
                    <a:gd name="T71" fmla="*/ 10 h 16"/>
                    <a:gd name="T72" fmla="*/ 10 w 30"/>
                    <a:gd name="T73" fmla="*/ 10 h 16"/>
                    <a:gd name="T74" fmla="*/ 12 w 30"/>
                    <a:gd name="T75" fmla="*/ 4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"/>
                    <a:gd name="T115" fmla="*/ 0 h 16"/>
                    <a:gd name="T116" fmla="*/ 30 w 30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" h="16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4"/>
                      </a:move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6" name="Freeform 945"/>
                <p:cNvSpPr>
                  <a:spLocks/>
                </p:cNvSpPr>
                <p:nvPr/>
              </p:nvSpPr>
              <p:spPr bwMode="auto">
                <a:xfrm>
                  <a:off x="3573" y="2430"/>
                  <a:ext cx="30" cy="17"/>
                </a:xfrm>
                <a:custGeom>
                  <a:avLst/>
                  <a:gdLst>
                    <a:gd name="T0" fmla="*/ 0 w 30"/>
                    <a:gd name="T1" fmla="*/ 17 h 17"/>
                    <a:gd name="T2" fmla="*/ 0 w 30"/>
                    <a:gd name="T3" fmla="*/ 11 h 17"/>
                    <a:gd name="T4" fmla="*/ 5 w 30"/>
                    <a:gd name="T5" fmla="*/ 11 h 17"/>
                    <a:gd name="T6" fmla="*/ 3 w 30"/>
                    <a:gd name="T7" fmla="*/ 11 h 17"/>
                    <a:gd name="T8" fmla="*/ 3 w 30"/>
                    <a:gd name="T9" fmla="*/ 11 h 17"/>
                    <a:gd name="T10" fmla="*/ 1 w 30"/>
                    <a:gd name="T11" fmla="*/ 8 h 17"/>
                    <a:gd name="T12" fmla="*/ 1 w 30"/>
                    <a:gd name="T13" fmla="*/ 8 h 17"/>
                    <a:gd name="T14" fmla="*/ 0 w 30"/>
                    <a:gd name="T15" fmla="*/ 6 h 17"/>
                    <a:gd name="T16" fmla="*/ 0 w 30"/>
                    <a:gd name="T17" fmla="*/ 6 h 17"/>
                    <a:gd name="T18" fmla="*/ 0 w 30"/>
                    <a:gd name="T19" fmla="*/ 6 h 17"/>
                    <a:gd name="T20" fmla="*/ 0 w 30"/>
                    <a:gd name="T21" fmla="*/ 4 h 17"/>
                    <a:gd name="T22" fmla="*/ 0 w 30"/>
                    <a:gd name="T23" fmla="*/ 4 h 17"/>
                    <a:gd name="T24" fmla="*/ 0 w 30"/>
                    <a:gd name="T25" fmla="*/ 4 h 17"/>
                    <a:gd name="T26" fmla="*/ 0 w 30"/>
                    <a:gd name="T27" fmla="*/ 2 h 17"/>
                    <a:gd name="T28" fmla="*/ 1 w 30"/>
                    <a:gd name="T29" fmla="*/ 2 h 17"/>
                    <a:gd name="T30" fmla="*/ 3 w 30"/>
                    <a:gd name="T31" fmla="*/ 0 h 17"/>
                    <a:gd name="T32" fmla="*/ 5 w 30"/>
                    <a:gd name="T33" fmla="*/ 0 h 17"/>
                    <a:gd name="T34" fmla="*/ 10 w 30"/>
                    <a:gd name="T35" fmla="*/ 0 h 17"/>
                    <a:gd name="T36" fmla="*/ 16 w 30"/>
                    <a:gd name="T37" fmla="*/ 0 h 17"/>
                    <a:gd name="T38" fmla="*/ 21 w 30"/>
                    <a:gd name="T39" fmla="*/ 0 h 17"/>
                    <a:gd name="T40" fmla="*/ 25 w 30"/>
                    <a:gd name="T41" fmla="*/ 0 h 17"/>
                    <a:gd name="T42" fmla="*/ 30 w 30"/>
                    <a:gd name="T43" fmla="*/ 0 h 17"/>
                    <a:gd name="T44" fmla="*/ 30 w 30"/>
                    <a:gd name="T45" fmla="*/ 6 h 17"/>
                    <a:gd name="T46" fmla="*/ 14 w 30"/>
                    <a:gd name="T47" fmla="*/ 6 h 17"/>
                    <a:gd name="T48" fmla="*/ 9 w 30"/>
                    <a:gd name="T49" fmla="*/ 6 h 17"/>
                    <a:gd name="T50" fmla="*/ 9 w 30"/>
                    <a:gd name="T51" fmla="*/ 6 h 17"/>
                    <a:gd name="T52" fmla="*/ 9 w 30"/>
                    <a:gd name="T53" fmla="*/ 6 h 17"/>
                    <a:gd name="T54" fmla="*/ 9 w 30"/>
                    <a:gd name="T55" fmla="*/ 8 h 17"/>
                    <a:gd name="T56" fmla="*/ 9 w 30"/>
                    <a:gd name="T57" fmla="*/ 8 h 17"/>
                    <a:gd name="T58" fmla="*/ 9 w 30"/>
                    <a:gd name="T59" fmla="*/ 8 h 17"/>
                    <a:gd name="T60" fmla="*/ 10 w 30"/>
                    <a:gd name="T61" fmla="*/ 11 h 17"/>
                    <a:gd name="T62" fmla="*/ 10 w 30"/>
                    <a:gd name="T63" fmla="*/ 11 h 17"/>
                    <a:gd name="T64" fmla="*/ 12 w 30"/>
                    <a:gd name="T65" fmla="*/ 11 h 17"/>
                    <a:gd name="T66" fmla="*/ 14 w 30"/>
                    <a:gd name="T67" fmla="*/ 11 h 17"/>
                    <a:gd name="T68" fmla="*/ 16 w 30"/>
                    <a:gd name="T69" fmla="*/ 11 h 17"/>
                    <a:gd name="T70" fmla="*/ 19 w 30"/>
                    <a:gd name="T71" fmla="*/ 11 h 17"/>
                    <a:gd name="T72" fmla="*/ 23 w 30"/>
                    <a:gd name="T73" fmla="*/ 11 h 17"/>
                    <a:gd name="T74" fmla="*/ 26 w 30"/>
                    <a:gd name="T75" fmla="*/ 11 h 17"/>
                    <a:gd name="T76" fmla="*/ 30 w 30"/>
                    <a:gd name="T77" fmla="*/ 11 h 17"/>
                    <a:gd name="T78" fmla="*/ 30 w 30"/>
                    <a:gd name="T79" fmla="*/ 17 h 17"/>
                    <a:gd name="T80" fmla="*/ 23 w 30"/>
                    <a:gd name="T81" fmla="*/ 17 h 17"/>
                    <a:gd name="T82" fmla="*/ 16 w 30"/>
                    <a:gd name="T83" fmla="*/ 17 h 17"/>
                    <a:gd name="T84" fmla="*/ 7 w 30"/>
                    <a:gd name="T85" fmla="*/ 17 h 17"/>
                    <a:gd name="T86" fmla="*/ 0 w 30"/>
                    <a:gd name="T87" fmla="*/ 17 h 1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7"/>
                    <a:gd name="T134" fmla="*/ 30 w 30"/>
                    <a:gd name="T135" fmla="*/ 17 h 1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6" y="11"/>
                      </a:lnTo>
                      <a:lnTo>
                        <a:pt x="30" y="11"/>
                      </a:lnTo>
                      <a:lnTo>
                        <a:pt x="30" y="17"/>
                      </a:lnTo>
                      <a:lnTo>
                        <a:pt x="23" y="17"/>
                      </a:lnTo>
                      <a:lnTo>
                        <a:pt x="16" y="17"/>
                      </a:lnTo>
                      <a:lnTo>
                        <a:pt x="7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7" name="Freeform 946"/>
                <p:cNvSpPr>
                  <a:spLocks noEditPoints="1"/>
                </p:cNvSpPr>
                <p:nvPr/>
              </p:nvSpPr>
              <p:spPr bwMode="auto">
                <a:xfrm>
                  <a:off x="3573" y="2398"/>
                  <a:ext cx="30" cy="16"/>
                </a:xfrm>
                <a:custGeom>
                  <a:avLst/>
                  <a:gdLst>
                    <a:gd name="T0" fmla="*/ 18 w 30"/>
                    <a:gd name="T1" fmla="*/ 2 h 16"/>
                    <a:gd name="T2" fmla="*/ 18 w 30"/>
                    <a:gd name="T3" fmla="*/ 10 h 16"/>
                    <a:gd name="T4" fmla="*/ 21 w 30"/>
                    <a:gd name="T5" fmla="*/ 10 h 16"/>
                    <a:gd name="T6" fmla="*/ 23 w 30"/>
                    <a:gd name="T7" fmla="*/ 8 h 16"/>
                    <a:gd name="T8" fmla="*/ 23 w 30"/>
                    <a:gd name="T9" fmla="*/ 8 h 16"/>
                    <a:gd name="T10" fmla="*/ 23 w 30"/>
                    <a:gd name="T11" fmla="*/ 6 h 16"/>
                    <a:gd name="T12" fmla="*/ 23 w 30"/>
                    <a:gd name="T13" fmla="*/ 6 h 16"/>
                    <a:gd name="T14" fmla="*/ 21 w 30"/>
                    <a:gd name="T15" fmla="*/ 6 h 16"/>
                    <a:gd name="T16" fmla="*/ 21 w 30"/>
                    <a:gd name="T17" fmla="*/ 4 h 16"/>
                    <a:gd name="T18" fmla="*/ 21 w 30"/>
                    <a:gd name="T19" fmla="*/ 2 h 16"/>
                    <a:gd name="T20" fmla="*/ 25 w 30"/>
                    <a:gd name="T21" fmla="*/ 0 h 16"/>
                    <a:gd name="T22" fmla="*/ 26 w 30"/>
                    <a:gd name="T23" fmla="*/ 2 h 16"/>
                    <a:gd name="T24" fmla="*/ 30 w 30"/>
                    <a:gd name="T25" fmla="*/ 4 h 16"/>
                    <a:gd name="T26" fmla="*/ 30 w 30"/>
                    <a:gd name="T27" fmla="*/ 8 h 16"/>
                    <a:gd name="T28" fmla="*/ 30 w 30"/>
                    <a:gd name="T29" fmla="*/ 10 h 16"/>
                    <a:gd name="T30" fmla="*/ 28 w 30"/>
                    <a:gd name="T31" fmla="*/ 12 h 16"/>
                    <a:gd name="T32" fmla="*/ 26 w 30"/>
                    <a:gd name="T33" fmla="*/ 14 h 16"/>
                    <a:gd name="T34" fmla="*/ 23 w 30"/>
                    <a:gd name="T35" fmla="*/ 14 h 16"/>
                    <a:gd name="T36" fmla="*/ 19 w 30"/>
                    <a:gd name="T37" fmla="*/ 16 h 16"/>
                    <a:gd name="T38" fmla="*/ 16 w 30"/>
                    <a:gd name="T39" fmla="*/ 16 h 16"/>
                    <a:gd name="T40" fmla="*/ 9 w 30"/>
                    <a:gd name="T41" fmla="*/ 16 h 16"/>
                    <a:gd name="T42" fmla="*/ 3 w 30"/>
                    <a:gd name="T43" fmla="*/ 14 h 16"/>
                    <a:gd name="T44" fmla="*/ 0 w 30"/>
                    <a:gd name="T45" fmla="*/ 10 h 16"/>
                    <a:gd name="T46" fmla="*/ 0 w 30"/>
                    <a:gd name="T47" fmla="*/ 6 h 16"/>
                    <a:gd name="T48" fmla="*/ 1 w 30"/>
                    <a:gd name="T49" fmla="*/ 2 h 16"/>
                    <a:gd name="T50" fmla="*/ 5 w 30"/>
                    <a:gd name="T51" fmla="*/ 2 h 16"/>
                    <a:gd name="T52" fmla="*/ 7 w 30"/>
                    <a:gd name="T53" fmla="*/ 0 h 16"/>
                    <a:gd name="T54" fmla="*/ 10 w 30"/>
                    <a:gd name="T55" fmla="*/ 0 h 16"/>
                    <a:gd name="T56" fmla="*/ 18 w 30"/>
                    <a:gd name="T57" fmla="*/ 0 h 16"/>
                    <a:gd name="T58" fmla="*/ 18 w 30"/>
                    <a:gd name="T59" fmla="*/ 0 h 16"/>
                    <a:gd name="T60" fmla="*/ 12 w 30"/>
                    <a:gd name="T61" fmla="*/ 4 h 16"/>
                    <a:gd name="T62" fmla="*/ 10 w 30"/>
                    <a:gd name="T63" fmla="*/ 6 h 16"/>
                    <a:gd name="T64" fmla="*/ 7 w 30"/>
                    <a:gd name="T65" fmla="*/ 6 h 16"/>
                    <a:gd name="T66" fmla="*/ 7 w 30"/>
                    <a:gd name="T67" fmla="*/ 6 h 16"/>
                    <a:gd name="T68" fmla="*/ 7 w 30"/>
                    <a:gd name="T69" fmla="*/ 8 h 16"/>
                    <a:gd name="T70" fmla="*/ 7 w 30"/>
                    <a:gd name="T71" fmla="*/ 10 h 16"/>
                    <a:gd name="T72" fmla="*/ 9 w 30"/>
                    <a:gd name="T73" fmla="*/ 10 h 16"/>
                    <a:gd name="T74" fmla="*/ 12 w 30"/>
                    <a:gd name="T75" fmla="*/ 10 h 16"/>
                    <a:gd name="T76" fmla="*/ 12 w 30"/>
                    <a:gd name="T77" fmla="*/ 4 h 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16"/>
                    <a:gd name="T119" fmla="*/ 30 w 30"/>
                    <a:gd name="T120" fmla="*/ 16 h 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16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4"/>
                      </a:move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8" name="Freeform 947"/>
                <p:cNvSpPr>
                  <a:spLocks/>
                </p:cNvSpPr>
                <p:nvPr/>
              </p:nvSpPr>
              <p:spPr bwMode="auto">
                <a:xfrm>
                  <a:off x="3562" y="2365"/>
                  <a:ext cx="41" cy="14"/>
                </a:xfrm>
                <a:custGeom>
                  <a:avLst/>
                  <a:gdLst>
                    <a:gd name="T0" fmla="*/ 0 w 41"/>
                    <a:gd name="T1" fmla="*/ 14 h 14"/>
                    <a:gd name="T2" fmla="*/ 0 w 41"/>
                    <a:gd name="T3" fmla="*/ 14 h 14"/>
                    <a:gd name="T4" fmla="*/ 0 w 41"/>
                    <a:gd name="T5" fmla="*/ 12 h 14"/>
                    <a:gd name="T6" fmla="*/ 0 w 41"/>
                    <a:gd name="T7" fmla="*/ 10 h 14"/>
                    <a:gd name="T8" fmla="*/ 7 w 41"/>
                    <a:gd name="T9" fmla="*/ 10 h 14"/>
                    <a:gd name="T10" fmla="*/ 11 w 41"/>
                    <a:gd name="T11" fmla="*/ 10 h 14"/>
                    <a:gd name="T12" fmla="*/ 14 w 41"/>
                    <a:gd name="T13" fmla="*/ 10 h 14"/>
                    <a:gd name="T14" fmla="*/ 12 w 41"/>
                    <a:gd name="T15" fmla="*/ 8 h 14"/>
                    <a:gd name="T16" fmla="*/ 12 w 41"/>
                    <a:gd name="T17" fmla="*/ 8 h 14"/>
                    <a:gd name="T18" fmla="*/ 12 w 41"/>
                    <a:gd name="T19" fmla="*/ 8 h 14"/>
                    <a:gd name="T20" fmla="*/ 11 w 41"/>
                    <a:gd name="T21" fmla="*/ 8 h 14"/>
                    <a:gd name="T22" fmla="*/ 11 w 41"/>
                    <a:gd name="T23" fmla="*/ 6 h 14"/>
                    <a:gd name="T24" fmla="*/ 11 w 41"/>
                    <a:gd name="T25" fmla="*/ 6 h 14"/>
                    <a:gd name="T26" fmla="*/ 11 w 41"/>
                    <a:gd name="T27" fmla="*/ 6 h 14"/>
                    <a:gd name="T28" fmla="*/ 11 w 41"/>
                    <a:gd name="T29" fmla="*/ 4 h 14"/>
                    <a:gd name="T30" fmla="*/ 11 w 41"/>
                    <a:gd name="T31" fmla="*/ 4 h 14"/>
                    <a:gd name="T32" fmla="*/ 11 w 41"/>
                    <a:gd name="T33" fmla="*/ 4 h 14"/>
                    <a:gd name="T34" fmla="*/ 11 w 41"/>
                    <a:gd name="T35" fmla="*/ 2 h 14"/>
                    <a:gd name="T36" fmla="*/ 12 w 41"/>
                    <a:gd name="T37" fmla="*/ 2 h 14"/>
                    <a:gd name="T38" fmla="*/ 14 w 41"/>
                    <a:gd name="T39" fmla="*/ 0 h 14"/>
                    <a:gd name="T40" fmla="*/ 16 w 41"/>
                    <a:gd name="T41" fmla="*/ 0 h 14"/>
                    <a:gd name="T42" fmla="*/ 21 w 41"/>
                    <a:gd name="T43" fmla="*/ 0 h 14"/>
                    <a:gd name="T44" fmla="*/ 27 w 41"/>
                    <a:gd name="T45" fmla="*/ 0 h 14"/>
                    <a:gd name="T46" fmla="*/ 32 w 41"/>
                    <a:gd name="T47" fmla="*/ 0 h 14"/>
                    <a:gd name="T48" fmla="*/ 36 w 41"/>
                    <a:gd name="T49" fmla="*/ 0 h 14"/>
                    <a:gd name="T50" fmla="*/ 41 w 41"/>
                    <a:gd name="T51" fmla="*/ 0 h 14"/>
                    <a:gd name="T52" fmla="*/ 41 w 41"/>
                    <a:gd name="T53" fmla="*/ 6 h 14"/>
                    <a:gd name="T54" fmla="*/ 25 w 41"/>
                    <a:gd name="T55" fmla="*/ 6 h 14"/>
                    <a:gd name="T56" fmla="*/ 20 w 41"/>
                    <a:gd name="T57" fmla="*/ 6 h 14"/>
                    <a:gd name="T58" fmla="*/ 20 w 41"/>
                    <a:gd name="T59" fmla="*/ 6 h 14"/>
                    <a:gd name="T60" fmla="*/ 20 w 41"/>
                    <a:gd name="T61" fmla="*/ 6 h 14"/>
                    <a:gd name="T62" fmla="*/ 20 w 41"/>
                    <a:gd name="T63" fmla="*/ 8 h 14"/>
                    <a:gd name="T64" fmla="*/ 20 w 41"/>
                    <a:gd name="T65" fmla="*/ 8 h 14"/>
                    <a:gd name="T66" fmla="*/ 20 w 41"/>
                    <a:gd name="T67" fmla="*/ 8 h 14"/>
                    <a:gd name="T68" fmla="*/ 21 w 41"/>
                    <a:gd name="T69" fmla="*/ 8 h 14"/>
                    <a:gd name="T70" fmla="*/ 21 w 41"/>
                    <a:gd name="T71" fmla="*/ 10 h 14"/>
                    <a:gd name="T72" fmla="*/ 23 w 41"/>
                    <a:gd name="T73" fmla="*/ 10 h 14"/>
                    <a:gd name="T74" fmla="*/ 25 w 41"/>
                    <a:gd name="T75" fmla="*/ 10 h 14"/>
                    <a:gd name="T76" fmla="*/ 27 w 41"/>
                    <a:gd name="T77" fmla="*/ 10 h 14"/>
                    <a:gd name="T78" fmla="*/ 30 w 41"/>
                    <a:gd name="T79" fmla="*/ 10 h 14"/>
                    <a:gd name="T80" fmla="*/ 34 w 41"/>
                    <a:gd name="T81" fmla="*/ 10 h 14"/>
                    <a:gd name="T82" fmla="*/ 37 w 41"/>
                    <a:gd name="T83" fmla="*/ 10 h 14"/>
                    <a:gd name="T84" fmla="*/ 41 w 41"/>
                    <a:gd name="T85" fmla="*/ 10 h 14"/>
                    <a:gd name="T86" fmla="*/ 41 w 41"/>
                    <a:gd name="T87" fmla="*/ 12 h 14"/>
                    <a:gd name="T88" fmla="*/ 41 w 41"/>
                    <a:gd name="T89" fmla="*/ 14 h 14"/>
                    <a:gd name="T90" fmla="*/ 41 w 41"/>
                    <a:gd name="T91" fmla="*/ 14 h 14"/>
                    <a:gd name="T92" fmla="*/ 30 w 41"/>
                    <a:gd name="T93" fmla="*/ 14 h 14"/>
                    <a:gd name="T94" fmla="*/ 21 w 41"/>
                    <a:gd name="T95" fmla="*/ 14 h 14"/>
                    <a:gd name="T96" fmla="*/ 11 w 41"/>
                    <a:gd name="T97" fmla="*/ 14 h 14"/>
                    <a:gd name="T98" fmla="*/ 0 w 41"/>
                    <a:gd name="T99" fmla="*/ 14 h 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1"/>
                    <a:gd name="T151" fmla="*/ 0 h 14"/>
                    <a:gd name="T152" fmla="*/ 41 w 41"/>
                    <a:gd name="T153" fmla="*/ 14 h 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1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25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4" y="10"/>
                      </a:lnTo>
                      <a:lnTo>
                        <a:pt x="37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30" y="14"/>
                      </a:lnTo>
                      <a:lnTo>
                        <a:pt x="21" y="14"/>
                      </a:lnTo>
                      <a:lnTo>
                        <a:pt x="11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9" name="Freeform 948"/>
                <p:cNvSpPr>
                  <a:spLocks/>
                </p:cNvSpPr>
                <p:nvPr/>
              </p:nvSpPr>
              <p:spPr bwMode="auto">
                <a:xfrm>
                  <a:off x="3573" y="2332"/>
                  <a:ext cx="43" cy="16"/>
                </a:xfrm>
                <a:custGeom>
                  <a:avLst/>
                  <a:gdLst>
                    <a:gd name="T0" fmla="*/ 0 w 43"/>
                    <a:gd name="T1" fmla="*/ 16 h 16"/>
                    <a:gd name="T2" fmla="*/ 0 w 43"/>
                    <a:gd name="T3" fmla="*/ 10 h 16"/>
                    <a:gd name="T4" fmla="*/ 5 w 43"/>
                    <a:gd name="T5" fmla="*/ 10 h 16"/>
                    <a:gd name="T6" fmla="*/ 10 w 43"/>
                    <a:gd name="T7" fmla="*/ 10 h 16"/>
                    <a:gd name="T8" fmla="*/ 16 w 43"/>
                    <a:gd name="T9" fmla="*/ 8 h 16"/>
                    <a:gd name="T10" fmla="*/ 19 w 43"/>
                    <a:gd name="T11" fmla="*/ 8 h 16"/>
                    <a:gd name="T12" fmla="*/ 16 w 43"/>
                    <a:gd name="T13" fmla="*/ 6 h 16"/>
                    <a:gd name="T14" fmla="*/ 10 w 43"/>
                    <a:gd name="T15" fmla="*/ 6 h 16"/>
                    <a:gd name="T16" fmla="*/ 0 w 43"/>
                    <a:gd name="T17" fmla="*/ 6 h 16"/>
                    <a:gd name="T18" fmla="*/ 0 w 43"/>
                    <a:gd name="T19" fmla="*/ 0 h 16"/>
                    <a:gd name="T20" fmla="*/ 32 w 43"/>
                    <a:gd name="T21" fmla="*/ 6 h 16"/>
                    <a:gd name="T22" fmla="*/ 34 w 43"/>
                    <a:gd name="T23" fmla="*/ 6 h 16"/>
                    <a:gd name="T24" fmla="*/ 35 w 43"/>
                    <a:gd name="T25" fmla="*/ 6 h 16"/>
                    <a:gd name="T26" fmla="*/ 37 w 43"/>
                    <a:gd name="T27" fmla="*/ 6 h 16"/>
                    <a:gd name="T28" fmla="*/ 39 w 43"/>
                    <a:gd name="T29" fmla="*/ 8 h 16"/>
                    <a:gd name="T30" fmla="*/ 41 w 43"/>
                    <a:gd name="T31" fmla="*/ 8 h 16"/>
                    <a:gd name="T32" fmla="*/ 41 w 43"/>
                    <a:gd name="T33" fmla="*/ 10 h 16"/>
                    <a:gd name="T34" fmla="*/ 43 w 43"/>
                    <a:gd name="T35" fmla="*/ 10 h 16"/>
                    <a:gd name="T36" fmla="*/ 43 w 43"/>
                    <a:gd name="T37" fmla="*/ 12 h 16"/>
                    <a:gd name="T38" fmla="*/ 43 w 43"/>
                    <a:gd name="T39" fmla="*/ 12 h 16"/>
                    <a:gd name="T40" fmla="*/ 43 w 43"/>
                    <a:gd name="T41" fmla="*/ 14 h 16"/>
                    <a:gd name="T42" fmla="*/ 41 w 43"/>
                    <a:gd name="T43" fmla="*/ 14 h 16"/>
                    <a:gd name="T44" fmla="*/ 41 w 43"/>
                    <a:gd name="T45" fmla="*/ 16 h 16"/>
                    <a:gd name="T46" fmla="*/ 39 w 43"/>
                    <a:gd name="T47" fmla="*/ 16 h 16"/>
                    <a:gd name="T48" fmla="*/ 37 w 43"/>
                    <a:gd name="T49" fmla="*/ 16 h 16"/>
                    <a:gd name="T50" fmla="*/ 35 w 43"/>
                    <a:gd name="T51" fmla="*/ 16 h 16"/>
                    <a:gd name="T52" fmla="*/ 34 w 43"/>
                    <a:gd name="T53" fmla="*/ 16 h 16"/>
                    <a:gd name="T54" fmla="*/ 34 w 43"/>
                    <a:gd name="T55" fmla="*/ 14 h 16"/>
                    <a:gd name="T56" fmla="*/ 34 w 43"/>
                    <a:gd name="T57" fmla="*/ 14 h 16"/>
                    <a:gd name="T58" fmla="*/ 34 w 43"/>
                    <a:gd name="T59" fmla="*/ 14 h 16"/>
                    <a:gd name="T60" fmla="*/ 34 w 43"/>
                    <a:gd name="T61" fmla="*/ 12 h 16"/>
                    <a:gd name="T62" fmla="*/ 34 w 43"/>
                    <a:gd name="T63" fmla="*/ 12 h 16"/>
                    <a:gd name="T64" fmla="*/ 34 w 43"/>
                    <a:gd name="T65" fmla="*/ 12 h 16"/>
                    <a:gd name="T66" fmla="*/ 32 w 43"/>
                    <a:gd name="T67" fmla="*/ 12 h 16"/>
                    <a:gd name="T68" fmla="*/ 32 w 43"/>
                    <a:gd name="T69" fmla="*/ 12 h 16"/>
                    <a:gd name="T70" fmla="*/ 32 w 43"/>
                    <a:gd name="T71" fmla="*/ 10 h 16"/>
                    <a:gd name="T72" fmla="*/ 30 w 43"/>
                    <a:gd name="T73" fmla="*/ 10 h 16"/>
                    <a:gd name="T74" fmla="*/ 23 w 43"/>
                    <a:gd name="T75" fmla="*/ 12 h 16"/>
                    <a:gd name="T76" fmla="*/ 16 w 43"/>
                    <a:gd name="T77" fmla="*/ 14 h 16"/>
                    <a:gd name="T78" fmla="*/ 7 w 43"/>
                    <a:gd name="T79" fmla="*/ 14 h 16"/>
                    <a:gd name="T80" fmla="*/ 0 w 43"/>
                    <a:gd name="T81" fmla="*/ 16 h 1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3"/>
                    <a:gd name="T124" fmla="*/ 0 h 16"/>
                    <a:gd name="T125" fmla="*/ 43 w 43"/>
                    <a:gd name="T126" fmla="*/ 16 h 1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3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6" y="8"/>
                      </a:lnTo>
                      <a:lnTo>
                        <a:pt x="19" y="8"/>
                      </a:lnTo>
                      <a:lnTo>
                        <a:pt x="16" y="6"/>
                      </a:lnTo>
                      <a:lnTo>
                        <a:pt x="1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5" y="6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0" name="Freeform 949"/>
                <p:cNvSpPr>
                  <a:spLocks noEditPoints="1"/>
                </p:cNvSpPr>
                <p:nvPr/>
              </p:nvSpPr>
              <p:spPr bwMode="auto">
                <a:xfrm>
                  <a:off x="3562" y="2303"/>
                  <a:ext cx="41" cy="15"/>
                </a:xfrm>
                <a:custGeom>
                  <a:avLst/>
                  <a:gdLst>
                    <a:gd name="T0" fmla="*/ 11 w 41"/>
                    <a:gd name="T1" fmla="*/ 0 h 15"/>
                    <a:gd name="T2" fmla="*/ 30 w 41"/>
                    <a:gd name="T3" fmla="*/ 0 h 15"/>
                    <a:gd name="T4" fmla="*/ 41 w 41"/>
                    <a:gd name="T5" fmla="*/ 0 h 15"/>
                    <a:gd name="T6" fmla="*/ 41 w 41"/>
                    <a:gd name="T7" fmla="*/ 4 h 15"/>
                    <a:gd name="T8" fmla="*/ 37 w 41"/>
                    <a:gd name="T9" fmla="*/ 6 h 15"/>
                    <a:gd name="T10" fmla="*/ 39 w 41"/>
                    <a:gd name="T11" fmla="*/ 6 h 15"/>
                    <a:gd name="T12" fmla="*/ 41 w 41"/>
                    <a:gd name="T13" fmla="*/ 9 h 15"/>
                    <a:gd name="T14" fmla="*/ 41 w 41"/>
                    <a:gd name="T15" fmla="*/ 9 h 15"/>
                    <a:gd name="T16" fmla="*/ 39 w 41"/>
                    <a:gd name="T17" fmla="*/ 13 h 15"/>
                    <a:gd name="T18" fmla="*/ 32 w 41"/>
                    <a:gd name="T19" fmla="*/ 15 h 15"/>
                    <a:gd name="T20" fmla="*/ 25 w 41"/>
                    <a:gd name="T21" fmla="*/ 15 h 15"/>
                    <a:gd name="T22" fmla="*/ 12 w 41"/>
                    <a:gd name="T23" fmla="*/ 13 h 15"/>
                    <a:gd name="T24" fmla="*/ 11 w 41"/>
                    <a:gd name="T25" fmla="*/ 9 h 15"/>
                    <a:gd name="T26" fmla="*/ 11 w 41"/>
                    <a:gd name="T27" fmla="*/ 9 h 15"/>
                    <a:gd name="T28" fmla="*/ 12 w 41"/>
                    <a:gd name="T29" fmla="*/ 6 h 15"/>
                    <a:gd name="T30" fmla="*/ 12 w 41"/>
                    <a:gd name="T31" fmla="*/ 6 h 15"/>
                    <a:gd name="T32" fmla="*/ 11 w 41"/>
                    <a:gd name="T33" fmla="*/ 4 h 15"/>
                    <a:gd name="T34" fmla="*/ 4 w 41"/>
                    <a:gd name="T35" fmla="*/ 4 h 15"/>
                    <a:gd name="T36" fmla="*/ 0 w 41"/>
                    <a:gd name="T37" fmla="*/ 2 h 15"/>
                    <a:gd name="T38" fmla="*/ 0 w 41"/>
                    <a:gd name="T39" fmla="*/ 2 h 15"/>
                    <a:gd name="T40" fmla="*/ 0 w 41"/>
                    <a:gd name="T41" fmla="*/ 0 h 15"/>
                    <a:gd name="T42" fmla="*/ 23 w 41"/>
                    <a:gd name="T43" fmla="*/ 4 h 15"/>
                    <a:gd name="T44" fmla="*/ 21 w 41"/>
                    <a:gd name="T45" fmla="*/ 6 h 15"/>
                    <a:gd name="T46" fmla="*/ 20 w 41"/>
                    <a:gd name="T47" fmla="*/ 6 h 15"/>
                    <a:gd name="T48" fmla="*/ 20 w 41"/>
                    <a:gd name="T49" fmla="*/ 9 h 15"/>
                    <a:gd name="T50" fmla="*/ 20 w 41"/>
                    <a:gd name="T51" fmla="*/ 9 h 15"/>
                    <a:gd name="T52" fmla="*/ 21 w 41"/>
                    <a:gd name="T53" fmla="*/ 11 h 15"/>
                    <a:gd name="T54" fmla="*/ 25 w 41"/>
                    <a:gd name="T55" fmla="*/ 11 h 15"/>
                    <a:gd name="T56" fmla="*/ 30 w 41"/>
                    <a:gd name="T57" fmla="*/ 11 h 15"/>
                    <a:gd name="T58" fmla="*/ 32 w 41"/>
                    <a:gd name="T59" fmla="*/ 9 h 15"/>
                    <a:gd name="T60" fmla="*/ 34 w 41"/>
                    <a:gd name="T61" fmla="*/ 9 h 15"/>
                    <a:gd name="T62" fmla="*/ 34 w 41"/>
                    <a:gd name="T63" fmla="*/ 9 h 15"/>
                    <a:gd name="T64" fmla="*/ 34 w 41"/>
                    <a:gd name="T65" fmla="*/ 6 h 15"/>
                    <a:gd name="T66" fmla="*/ 32 w 41"/>
                    <a:gd name="T67" fmla="*/ 6 h 15"/>
                    <a:gd name="T68" fmla="*/ 29 w 41"/>
                    <a:gd name="T69" fmla="*/ 4 h 15"/>
                    <a:gd name="T70" fmla="*/ 25 w 41"/>
                    <a:gd name="T71" fmla="*/ 4 h 1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15"/>
                    <a:gd name="T110" fmla="*/ 41 w 41"/>
                    <a:gd name="T111" fmla="*/ 15 h 1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15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36" y="4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1" y="9"/>
                      </a:lnTo>
                      <a:lnTo>
                        <a:pt x="41" y="11"/>
                      </a:lnTo>
                      <a:lnTo>
                        <a:pt x="39" y="13"/>
                      </a:lnTo>
                      <a:lnTo>
                        <a:pt x="37" y="15"/>
                      </a:lnTo>
                      <a:lnTo>
                        <a:pt x="32" y="15"/>
                      </a:lnTo>
                      <a:lnTo>
                        <a:pt x="29" y="15"/>
                      </a:lnTo>
                      <a:lnTo>
                        <a:pt x="25" y="15"/>
                      </a:lnTo>
                      <a:lnTo>
                        <a:pt x="14" y="15"/>
                      </a:lnTo>
                      <a:lnTo>
                        <a:pt x="12" y="13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7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5" y="4"/>
                      </a:move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30" y="11"/>
                      </a:lnTo>
                      <a:lnTo>
                        <a:pt x="32" y="9"/>
                      </a:lnTo>
                      <a:lnTo>
                        <a:pt x="34" y="9"/>
                      </a:lnTo>
                      <a:lnTo>
                        <a:pt x="34" y="6"/>
                      </a:lnTo>
                      <a:lnTo>
                        <a:pt x="32" y="6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1" name="Freeform 950"/>
                <p:cNvSpPr>
                  <a:spLocks/>
                </p:cNvSpPr>
                <p:nvPr/>
              </p:nvSpPr>
              <p:spPr bwMode="auto">
                <a:xfrm>
                  <a:off x="3573" y="2273"/>
                  <a:ext cx="30" cy="12"/>
                </a:xfrm>
                <a:custGeom>
                  <a:avLst/>
                  <a:gdLst>
                    <a:gd name="T0" fmla="*/ 0 w 30"/>
                    <a:gd name="T1" fmla="*/ 12 h 12"/>
                    <a:gd name="T2" fmla="*/ 0 w 30"/>
                    <a:gd name="T3" fmla="*/ 6 h 12"/>
                    <a:gd name="T4" fmla="*/ 5 w 30"/>
                    <a:gd name="T5" fmla="*/ 6 h 12"/>
                    <a:gd name="T6" fmla="*/ 3 w 30"/>
                    <a:gd name="T7" fmla="*/ 6 h 12"/>
                    <a:gd name="T8" fmla="*/ 1 w 30"/>
                    <a:gd name="T9" fmla="*/ 6 h 12"/>
                    <a:gd name="T10" fmla="*/ 1 w 30"/>
                    <a:gd name="T11" fmla="*/ 6 h 12"/>
                    <a:gd name="T12" fmla="*/ 0 w 30"/>
                    <a:gd name="T13" fmla="*/ 4 h 12"/>
                    <a:gd name="T14" fmla="*/ 0 w 30"/>
                    <a:gd name="T15" fmla="*/ 4 h 12"/>
                    <a:gd name="T16" fmla="*/ 0 w 30"/>
                    <a:gd name="T17" fmla="*/ 4 h 12"/>
                    <a:gd name="T18" fmla="*/ 0 w 30"/>
                    <a:gd name="T19" fmla="*/ 2 h 12"/>
                    <a:gd name="T20" fmla="*/ 0 w 30"/>
                    <a:gd name="T21" fmla="*/ 2 h 12"/>
                    <a:gd name="T22" fmla="*/ 0 w 30"/>
                    <a:gd name="T23" fmla="*/ 2 h 12"/>
                    <a:gd name="T24" fmla="*/ 1 w 30"/>
                    <a:gd name="T25" fmla="*/ 0 h 12"/>
                    <a:gd name="T26" fmla="*/ 3 w 30"/>
                    <a:gd name="T27" fmla="*/ 2 h 12"/>
                    <a:gd name="T28" fmla="*/ 5 w 30"/>
                    <a:gd name="T29" fmla="*/ 2 h 12"/>
                    <a:gd name="T30" fmla="*/ 7 w 30"/>
                    <a:gd name="T31" fmla="*/ 2 h 12"/>
                    <a:gd name="T32" fmla="*/ 9 w 30"/>
                    <a:gd name="T33" fmla="*/ 2 h 12"/>
                    <a:gd name="T34" fmla="*/ 9 w 30"/>
                    <a:gd name="T35" fmla="*/ 4 h 12"/>
                    <a:gd name="T36" fmla="*/ 9 w 30"/>
                    <a:gd name="T37" fmla="*/ 4 h 12"/>
                    <a:gd name="T38" fmla="*/ 9 w 30"/>
                    <a:gd name="T39" fmla="*/ 4 h 12"/>
                    <a:gd name="T40" fmla="*/ 9 w 30"/>
                    <a:gd name="T41" fmla="*/ 4 h 12"/>
                    <a:gd name="T42" fmla="*/ 9 w 30"/>
                    <a:gd name="T43" fmla="*/ 6 h 12"/>
                    <a:gd name="T44" fmla="*/ 9 w 30"/>
                    <a:gd name="T45" fmla="*/ 6 h 12"/>
                    <a:gd name="T46" fmla="*/ 10 w 30"/>
                    <a:gd name="T47" fmla="*/ 6 h 12"/>
                    <a:gd name="T48" fmla="*/ 12 w 30"/>
                    <a:gd name="T49" fmla="*/ 6 h 12"/>
                    <a:gd name="T50" fmla="*/ 14 w 30"/>
                    <a:gd name="T51" fmla="*/ 6 h 12"/>
                    <a:gd name="T52" fmla="*/ 19 w 30"/>
                    <a:gd name="T53" fmla="*/ 6 h 12"/>
                    <a:gd name="T54" fmla="*/ 30 w 30"/>
                    <a:gd name="T55" fmla="*/ 6 h 12"/>
                    <a:gd name="T56" fmla="*/ 30 w 30"/>
                    <a:gd name="T57" fmla="*/ 12 h 12"/>
                    <a:gd name="T58" fmla="*/ 23 w 30"/>
                    <a:gd name="T59" fmla="*/ 12 h 12"/>
                    <a:gd name="T60" fmla="*/ 16 w 30"/>
                    <a:gd name="T61" fmla="*/ 12 h 12"/>
                    <a:gd name="T62" fmla="*/ 7 w 30"/>
                    <a:gd name="T63" fmla="*/ 12 h 12"/>
                    <a:gd name="T64" fmla="*/ 0 w 30"/>
                    <a:gd name="T65" fmla="*/ 1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12"/>
                    <a:gd name="T101" fmla="*/ 30 w 30"/>
                    <a:gd name="T102" fmla="*/ 12 h 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9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lnTo>
                        <a:pt x="23" y="12"/>
                      </a:lnTo>
                      <a:lnTo>
                        <a:pt x="16" y="12"/>
                      </a:lnTo>
                      <a:lnTo>
                        <a:pt x="7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2" name="Freeform 951"/>
                <p:cNvSpPr>
                  <a:spLocks noEditPoints="1"/>
                </p:cNvSpPr>
                <p:nvPr/>
              </p:nvSpPr>
              <p:spPr bwMode="auto">
                <a:xfrm>
                  <a:off x="3573" y="2246"/>
                  <a:ext cx="30" cy="16"/>
                </a:xfrm>
                <a:custGeom>
                  <a:avLst/>
                  <a:gdLst>
                    <a:gd name="T0" fmla="*/ 16 w 30"/>
                    <a:gd name="T1" fmla="*/ 16 h 16"/>
                    <a:gd name="T2" fmla="*/ 12 w 30"/>
                    <a:gd name="T3" fmla="*/ 16 h 16"/>
                    <a:gd name="T4" fmla="*/ 9 w 30"/>
                    <a:gd name="T5" fmla="*/ 16 h 16"/>
                    <a:gd name="T6" fmla="*/ 7 w 30"/>
                    <a:gd name="T7" fmla="*/ 16 h 16"/>
                    <a:gd name="T8" fmla="*/ 3 w 30"/>
                    <a:gd name="T9" fmla="*/ 14 h 16"/>
                    <a:gd name="T10" fmla="*/ 1 w 30"/>
                    <a:gd name="T11" fmla="*/ 14 h 16"/>
                    <a:gd name="T12" fmla="*/ 1 w 30"/>
                    <a:gd name="T13" fmla="*/ 12 h 16"/>
                    <a:gd name="T14" fmla="*/ 0 w 30"/>
                    <a:gd name="T15" fmla="*/ 10 h 16"/>
                    <a:gd name="T16" fmla="*/ 0 w 30"/>
                    <a:gd name="T17" fmla="*/ 8 h 16"/>
                    <a:gd name="T18" fmla="*/ 0 w 30"/>
                    <a:gd name="T19" fmla="*/ 6 h 16"/>
                    <a:gd name="T20" fmla="*/ 1 w 30"/>
                    <a:gd name="T21" fmla="*/ 6 h 16"/>
                    <a:gd name="T22" fmla="*/ 3 w 30"/>
                    <a:gd name="T23" fmla="*/ 4 h 16"/>
                    <a:gd name="T24" fmla="*/ 5 w 30"/>
                    <a:gd name="T25" fmla="*/ 2 h 16"/>
                    <a:gd name="T26" fmla="*/ 7 w 30"/>
                    <a:gd name="T27" fmla="*/ 0 h 16"/>
                    <a:gd name="T28" fmla="*/ 9 w 30"/>
                    <a:gd name="T29" fmla="*/ 0 h 16"/>
                    <a:gd name="T30" fmla="*/ 14 w 30"/>
                    <a:gd name="T31" fmla="*/ 0 h 16"/>
                    <a:gd name="T32" fmla="*/ 18 w 30"/>
                    <a:gd name="T33" fmla="*/ 0 h 16"/>
                    <a:gd name="T34" fmla="*/ 21 w 30"/>
                    <a:gd name="T35" fmla="*/ 2 h 16"/>
                    <a:gd name="T36" fmla="*/ 25 w 30"/>
                    <a:gd name="T37" fmla="*/ 2 h 16"/>
                    <a:gd name="T38" fmla="*/ 26 w 30"/>
                    <a:gd name="T39" fmla="*/ 2 h 16"/>
                    <a:gd name="T40" fmla="*/ 28 w 30"/>
                    <a:gd name="T41" fmla="*/ 6 h 16"/>
                    <a:gd name="T42" fmla="*/ 30 w 30"/>
                    <a:gd name="T43" fmla="*/ 6 h 16"/>
                    <a:gd name="T44" fmla="*/ 30 w 30"/>
                    <a:gd name="T45" fmla="*/ 8 h 16"/>
                    <a:gd name="T46" fmla="*/ 30 w 30"/>
                    <a:gd name="T47" fmla="*/ 10 h 16"/>
                    <a:gd name="T48" fmla="*/ 30 w 30"/>
                    <a:gd name="T49" fmla="*/ 12 h 16"/>
                    <a:gd name="T50" fmla="*/ 28 w 30"/>
                    <a:gd name="T51" fmla="*/ 12 h 16"/>
                    <a:gd name="T52" fmla="*/ 26 w 30"/>
                    <a:gd name="T53" fmla="*/ 14 h 16"/>
                    <a:gd name="T54" fmla="*/ 25 w 30"/>
                    <a:gd name="T55" fmla="*/ 16 h 16"/>
                    <a:gd name="T56" fmla="*/ 21 w 30"/>
                    <a:gd name="T57" fmla="*/ 16 h 16"/>
                    <a:gd name="T58" fmla="*/ 16 w 30"/>
                    <a:gd name="T59" fmla="*/ 16 h 16"/>
                    <a:gd name="T60" fmla="*/ 16 w 30"/>
                    <a:gd name="T61" fmla="*/ 16 h 16"/>
                    <a:gd name="T62" fmla="*/ 16 w 30"/>
                    <a:gd name="T63" fmla="*/ 12 h 16"/>
                    <a:gd name="T64" fmla="*/ 18 w 30"/>
                    <a:gd name="T65" fmla="*/ 12 h 16"/>
                    <a:gd name="T66" fmla="*/ 19 w 30"/>
                    <a:gd name="T67" fmla="*/ 12 h 16"/>
                    <a:gd name="T68" fmla="*/ 19 w 30"/>
                    <a:gd name="T69" fmla="*/ 10 h 16"/>
                    <a:gd name="T70" fmla="*/ 21 w 30"/>
                    <a:gd name="T71" fmla="*/ 10 h 16"/>
                    <a:gd name="T72" fmla="*/ 23 w 30"/>
                    <a:gd name="T73" fmla="*/ 10 h 16"/>
                    <a:gd name="T74" fmla="*/ 23 w 30"/>
                    <a:gd name="T75" fmla="*/ 10 h 16"/>
                    <a:gd name="T76" fmla="*/ 23 w 30"/>
                    <a:gd name="T77" fmla="*/ 10 h 16"/>
                    <a:gd name="T78" fmla="*/ 23 w 30"/>
                    <a:gd name="T79" fmla="*/ 8 h 16"/>
                    <a:gd name="T80" fmla="*/ 23 w 30"/>
                    <a:gd name="T81" fmla="*/ 8 h 16"/>
                    <a:gd name="T82" fmla="*/ 23 w 30"/>
                    <a:gd name="T83" fmla="*/ 8 h 16"/>
                    <a:gd name="T84" fmla="*/ 21 w 30"/>
                    <a:gd name="T85" fmla="*/ 6 h 16"/>
                    <a:gd name="T86" fmla="*/ 18 w 30"/>
                    <a:gd name="T87" fmla="*/ 6 h 16"/>
                    <a:gd name="T88" fmla="*/ 16 w 30"/>
                    <a:gd name="T89" fmla="*/ 6 h 16"/>
                    <a:gd name="T90" fmla="*/ 14 w 30"/>
                    <a:gd name="T91" fmla="*/ 6 h 16"/>
                    <a:gd name="T92" fmla="*/ 9 w 30"/>
                    <a:gd name="T93" fmla="*/ 6 h 16"/>
                    <a:gd name="T94" fmla="*/ 9 w 30"/>
                    <a:gd name="T95" fmla="*/ 8 h 16"/>
                    <a:gd name="T96" fmla="*/ 9 w 30"/>
                    <a:gd name="T97" fmla="*/ 8 h 16"/>
                    <a:gd name="T98" fmla="*/ 7 w 30"/>
                    <a:gd name="T99" fmla="*/ 8 h 16"/>
                    <a:gd name="T100" fmla="*/ 7 w 30"/>
                    <a:gd name="T101" fmla="*/ 8 h 16"/>
                    <a:gd name="T102" fmla="*/ 7 w 30"/>
                    <a:gd name="T103" fmla="*/ 10 h 16"/>
                    <a:gd name="T104" fmla="*/ 9 w 30"/>
                    <a:gd name="T105" fmla="*/ 10 h 16"/>
                    <a:gd name="T106" fmla="*/ 9 w 30"/>
                    <a:gd name="T107" fmla="*/ 10 h 16"/>
                    <a:gd name="T108" fmla="*/ 9 w 30"/>
                    <a:gd name="T109" fmla="*/ 10 h 16"/>
                    <a:gd name="T110" fmla="*/ 10 w 30"/>
                    <a:gd name="T111" fmla="*/ 10 h 16"/>
                    <a:gd name="T112" fmla="*/ 12 w 30"/>
                    <a:gd name="T113" fmla="*/ 12 h 16"/>
                    <a:gd name="T114" fmla="*/ 14 w 30"/>
                    <a:gd name="T115" fmla="*/ 12 h 16"/>
                    <a:gd name="T116" fmla="*/ 16 w 30"/>
                    <a:gd name="T117" fmla="*/ 12 h 16"/>
                    <a:gd name="T118" fmla="*/ 16 w 30"/>
                    <a:gd name="T119" fmla="*/ 12 h 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16"/>
                    <a:gd name="T182" fmla="*/ 30 w 30"/>
                    <a:gd name="T183" fmla="*/ 16 h 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16">
                      <a:moveTo>
                        <a:pt x="16" y="16"/>
                      </a:move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6" y="14"/>
                      </a:lnTo>
                      <a:lnTo>
                        <a:pt x="25" y="16"/>
                      </a:lnTo>
                      <a:lnTo>
                        <a:pt x="21" y="16"/>
                      </a:lnTo>
                      <a:lnTo>
                        <a:pt x="16" y="16"/>
                      </a:lnTo>
                      <a:close/>
                      <a:moveTo>
                        <a:pt x="16" y="12"/>
                      </a:move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3" name="Freeform 952"/>
                <p:cNvSpPr>
                  <a:spLocks/>
                </p:cNvSpPr>
                <p:nvPr/>
              </p:nvSpPr>
              <p:spPr bwMode="auto">
                <a:xfrm>
                  <a:off x="3573" y="2215"/>
                  <a:ext cx="30" cy="19"/>
                </a:xfrm>
                <a:custGeom>
                  <a:avLst/>
                  <a:gdLst>
                    <a:gd name="T0" fmla="*/ 0 w 30"/>
                    <a:gd name="T1" fmla="*/ 17 h 19"/>
                    <a:gd name="T2" fmla="*/ 0 w 30"/>
                    <a:gd name="T3" fmla="*/ 11 h 19"/>
                    <a:gd name="T4" fmla="*/ 1 w 30"/>
                    <a:gd name="T5" fmla="*/ 11 h 19"/>
                    <a:gd name="T6" fmla="*/ 5 w 30"/>
                    <a:gd name="T7" fmla="*/ 11 h 19"/>
                    <a:gd name="T8" fmla="*/ 7 w 30"/>
                    <a:gd name="T9" fmla="*/ 9 h 19"/>
                    <a:gd name="T10" fmla="*/ 9 w 30"/>
                    <a:gd name="T11" fmla="*/ 9 h 19"/>
                    <a:gd name="T12" fmla="*/ 7 w 30"/>
                    <a:gd name="T13" fmla="*/ 9 h 19"/>
                    <a:gd name="T14" fmla="*/ 5 w 30"/>
                    <a:gd name="T15" fmla="*/ 9 h 19"/>
                    <a:gd name="T16" fmla="*/ 1 w 30"/>
                    <a:gd name="T17" fmla="*/ 6 h 19"/>
                    <a:gd name="T18" fmla="*/ 0 w 30"/>
                    <a:gd name="T19" fmla="*/ 6 h 19"/>
                    <a:gd name="T20" fmla="*/ 0 w 30"/>
                    <a:gd name="T21" fmla="*/ 0 h 19"/>
                    <a:gd name="T22" fmla="*/ 3 w 30"/>
                    <a:gd name="T23" fmla="*/ 2 h 19"/>
                    <a:gd name="T24" fmla="*/ 7 w 30"/>
                    <a:gd name="T25" fmla="*/ 2 h 19"/>
                    <a:gd name="T26" fmla="*/ 10 w 30"/>
                    <a:gd name="T27" fmla="*/ 2 h 19"/>
                    <a:gd name="T28" fmla="*/ 14 w 30"/>
                    <a:gd name="T29" fmla="*/ 4 h 19"/>
                    <a:gd name="T30" fmla="*/ 23 w 30"/>
                    <a:gd name="T31" fmla="*/ 2 h 19"/>
                    <a:gd name="T32" fmla="*/ 26 w 30"/>
                    <a:gd name="T33" fmla="*/ 0 h 19"/>
                    <a:gd name="T34" fmla="*/ 30 w 30"/>
                    <a:gd name="T35" fmla="*/ 0 h 19"/>
                    <a:gd name="T36" fmla="*/ 30 w 30"/>
                    <a:gd name="T37" fmla="*/ 6 h 19"/>
                    <a:gd name="T38" fmla="*/ 28 w 30"/>
                    <a:gd name="T39" fmla="*/ 6 h 19"/>
                    <a:gd name="T40" fmla="*/ 25 w 30"/>
                    <a:gd name="T41" fmla="*/ 9 h 19"/>
                    <a:gd name="T42" fmla="*/ 23 w 30"/>
                    <a:gd name="T43" fmla="*/ 9 h 19"/>
                    <a:gd name="T44" fmla="*/ 19 w 30"/>
                    <a:gd name="T45" fmla="*/ 9 h 19"/>
                    <a:gd name="T46" fmla="*/ 23 w 30"/>
                    <a:gd name="T47" fmla="*/ 11 h 19"/>
                    <a:gd name="T48" fmla="*/ 25 w 30"/>
                    <a:gd name="T49" fmla="*/ 11 h 19"/>
                    <a:gd name="T50" fmla="*/ 28 w 30"/>
                    <a:gd name="T51" fmla="*/ 11 h 19"/>
                    <a:gd name="T52" fmla="*/ 30 w 30"/>
                    <a:gd name="T53" fmla="*/ 13 h 19"/>
                    <a:gd name="T54" fmla="*/ 30 w 30"/>
                    <a:gd name="T55" fmla="*/ 19 h 19"/>
                    <a:gd name="T56" fmla="*/ 14 w 30"/>
                    <a:gd name="T57" fmla="*/ 13 h 19"/>
                    <a:gd name="T58" fmla="*/ 10 w 30"/>
                    <a:gd name="T59" fmla="*/ 15 h 19"/>
                    <a:gd name="T60" fmla="*/ 7 w 30"/>
                    <a:gd name="T61" fmla="*/ 15 h 19"/>
                    <a:gd name="T62" fmla="*/ 3 w 30"/>
                    <a:gd name="T63" fmla="*/ 17 h 19"/>
                    <a:gd name="T64" fmla="*/ 0 w 30"/>
                    <a:gd name="T65" fmla="*/ 17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19"/>
                    <a:gd name="T101" fmla="*/ 30 w 30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19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4" y="4"/>
                      </a:lnTo>
                      <a:lnTo>
                        <a:pt x="23" y="2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19" y="9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8" y="11"/>
                      </a:lnTo>
                      <a:lnTo>
                        <a:pt x="30" y="13"/>
                      </a:lnTo>
                      <a:lnTo>
                        <a:pt x="30" y="19"/>
                      </a:lnTo>
                      <a:lnTo>
                        <a:pt x="14" y="13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3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4" name="Freeform 953"/>
                <p:cNvSpPr>
                  <a:spLocks/>
                </p:cNvSpPr>
                <p:nvPr/>
              </p:nvSpPr>
              <p:spPr bwMode="auto">
                <a:xfrm>
                  <a:off x="3573" y="2183"/>
                  <a:ext cx="43" cy="18"/>
                </a:xfrm>
                <a:custGeom>
                  <a:avLst/>
                  <a:gdLst>
                    <a:gd name="T0" fmla="*/ 0 w 43"/>
                    <a:gd name="T1" fmla="*/ 18 h 18"/>
                    <a:gd name="T2" fmla="*/ 0 w 43"/>
                    <a:gd name="T3" fmla="*/ 12 h 18"/>
                    <a:gd name="T4" fmla="*/ 5 w 43"/>
                    <a:gd name="T5" fmla="*/ 10 h 18"/>
                    <a:gd name="T6" fmla="*/ 10 w 43"/>
                    <a:gd name="T7" fmla="*/ 10 h 18"/>
                    <a:gd name="T8" fmla="*/ 16 w 43"/>
                    <a:gd name="T9" fmla="*/ 10 h 18"/>
                    <a:gd name="T10" fmla="*/ 19 w 43"/>
                    <a:gd name="T11" fmla="*/ 8 h 18"/>
                    <a:gd name="T12" fmla="*/ 16 w 43"/>
                    <a:gd name="T13" fmla="*/ 8 h 18"/>
                    <a:gd name="T14" fmla="*/ 10 w 43"/>
                    <a:gd name="T15" fmla="*/ 8 h 18"/>
                    <a:gd name="T16" fmla="*/ 5 w 43"/>
                    <a:gd name="T17" fmla="*/ 6 h 18"/>
                    <a:gd name="T18" fmla="*/ 0 w 43"/>
                    <a:gd name="T19" fmla="*/ 6 h 18"/>
                    <a:gd name="T20" fmla="*/ 0 w 43"/>
                    <a:gd name="T21" fmla="*/ 0 h 18"/>
                    <a:gd name="T22" fmla="*/ 32 w 43"/>
                    <a:gd name="T23" fmla="*/ 6 h 18"/>
                    <a:gd name="T24" fmla="*/ 34 w 43"/>
                    <a:gd name="T25" fmla="*/ 6 h 18"/>
                    <a:gd name="T26" fmla="*/ 35 w 43"/>
                    <a:gd name="T27" fmla="*/ 8 h 18"/>
                    <a:gd name="T28" fmla="*/ 37 w 43"/>
                    <a:gd name="T29" fmla="*/ 8 h 18"/>
                    <a:gd name="T30" fmla="*/ 39 w 43"/>
                    <a:gd name="T31" fmla="*/ 8 h 18"/>
                    <a:gd name="T32" fmla="*/ 41 w 43"/>
                    <a:gd name="T33" fmla="*/ 8 h 18"/>
                    <a:gd name="T34" fmla="*/ 41 w 43"/>
                    <a:gd name="T35" fmla="*/ 10 h 18"/>
                    <a:gd name="T36" fmla="*/ 43 w 43"/>
                    <a:gd name="T37" fmla="*/ 10 h 18"/>
                    <a:gd name="T38" fmla="*/ 43 w 43"/>
                    <a:gd name="T39" fmla="*/ 12 h 18"/>
                    <a:gd name="T40" fmla="*/ 43 w 43"/>
                    <a:gd name="T41" fmla="*/ 14 h 18"/>
                    <a:gd name="T42" fmla="*/ 43 w 43"/>
                    <a:gd name="T43" fmla="*/ 14 h 18"/>
                    <a:gd name="T44" fmla="*/ 41 w 43"/>
                    <a:gd name="T45" fmla="*/ 14 h 18"/>
                    <a:gd name="T46" fmla="*/ 41 w 43"/>
                    <a:gd name="T47" fmla="*/ 16 h 18"/>
                    <a:gd name="T48" fmla="*/ 39 w 43"/>
                    <a:gd name="T49" fmla="*/ 16 h 18"/>
                    <a:gd name="T50" fmla="*/ 37 w 43"/>
                    <a:gd name="T51" fmla="*/ 16 h 18"/>
                    <a:gd name="T52" fmla="*/ 35 w 43"/>
                    <a:gd name="T53" fmla="*/ 16 h 18"/>
                    <a:gd name="T54" fmla="*/ 34 w 43"/>
                    <a:gd name="T55" fmla="*/ 16 h 18"/>
                    <a:gd name="T56" fmla="*/ 34 w 43"/>
                    <a:gd name="T57" fmla="*/ 16 h 18"/>
                    <a:gd name="T58" fmla="*/ 34 w 43"/>
                    <a:gd name="T59" fmla="*/ 16 h 18"/>
                    <a:gd name="T60" fmla="*/ 34 w 43"/>
                    <a:gd name="T61" fmla="*/ 14 h 18"/>
                    <a:gd name="T62" fmla="*/ 34 w 43"/>
                    <a:gd name="T63" fmla="*/ 14 h 18"/>
                    <a:gd name="T64" fmla="*/ 34 w 43"/>
                    <a:gd name="T65" fmla="*/ 14 h 18"/>
                    <a:gd name="T66" fmla="*/ 34 w 43"/>
                    <a:gd name="T67" fmla="*/ 14 h 18"/>
                    <a:gd name="T68" fmla="*/ 34 w 43"/>
                    <a:gd name="T69" fmla="*/ 12 h 18"/>
                    <a:gd name="T70" fmla="*/ 34 w 43"/>
                    <a:gd name="T71" fmla="*/ 12 h 18"/>
                    <a:gd name="T72" fmla="*/ 32 w 43"/>
                    <a:gd name="T73" fmla="*/ 12 h 18"/>
                    <a:gd name="T74" fmla="*/ 32 w 43"/>
                    <a:gd name="T75" fmla="*/ 12 h 18"/>
                    <a:gd name="T76" fmla="*/ 32 w 43"/>
                    <a:gd name="T77" fmla="*/ 12 h 18"/>
                    <a:gd name="T78" fmla="*/ 30 w 43"/>
                    <a:gd name="T79" fmla="*/ 12 h 18"/>
                    <a:gd name="T80" fmla="*/ 23 w 43"/>
                    <a:gd name="T81" fmla="*/ 14 h 18"/>
                    <a:gd name="T82" fmla="*/ 16 w 43"/>
                    <a:gd name="T83" fmla="*/ 16 h 18"/>
                    <a:gd name="T84" fmla="*/ 7 w 43"/>
                    <a:gd name="T85" fmla="*/ 16 h 18"/>
                    <a:gd name="T86" fmla="*/ 0 w 43"/>
                    <a:gd name="T87" fmla="*/ 18 h 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"/>
                    <a:gd name="T133" fmla="*/ 0 h 18"/>
                    <a:gd name="T134" fmla="*/ 43 w 43"/>
                    <a:gd name="T135" fmla="*/ 18 h 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9" y="8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3" y="14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2"/>
                      </a:lnTo>
                      <a:lnTo>
                        <a:pt x="23" y="14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5" name="Freeform 954"/>
                <p:cNvSpPr>
                  <a:spLocks noEditPoints="1"/>
                </p:cNvSpPr>
                <p:nvPr/>
              </p:nvSpPr>
              <p:spPr bwMode="auto">
                <a:xfrm>
                  <a:off x="3562" y="2162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4 w 41"/>
                    <a:gd name="T7" fmla="*/ 0 h 6"/>
                    <a:gd name="T8" fmla="*/ 5 w 41"/>
                    <a:gd name="T9" fmla="*/ 0 h 6"/>
                    <a:gd name="T10" fmla="*/ 7 w 41"/>
                    <a:gd name="T11" fmla="*/ 0 h 6"/>
                    <a:gd name="T12" fmla="*/ 7 w 41"/>
                    <a:gd name="T13" fmla="*/ 6 h 6"/>
                    <a:gd name="T14" fmla="*/ 5 w 41"/>
                    <a:gd name="T15" fmla="*/ 6 h 6"/>
                    <a:gd name="T16" fmla="*/ 4 w 41"/>
                    <a:gd name="T17" fmla="*/ 6 h 6"/>
                    <a:gd name="T18" fmla="*/ 2 w 41"/>
                    <a:gd name="T19" fmla="*/ 6 h 6"/>
                    <a:gd name="T20" fmla="*/ 0 w 41"/>
                    <a:gd name="T21" fmla="*/ 6 h 6"/>
                    <a:gd name="T22" fmla="*/ 0 w 41"/>
                    <a:gd name="T23" fmla="*/ 6 h 6"/>
                    <a:gd name="T24" fmla="*/ 11 w 41"/>
                    <a:gd name="T25" fmla="*/ 6 h 6"/>
                    <a:gd name="T26" fmla="*/ 11 w 41"/>
                    <a:gd name="T27" fmla="*/ 0 h 6"/>
                    <a:gd name="T28" fmla="*/ 18 w 41"/>
                    <a:gd name="T29" fmla="*/ 0 h 6"/>
                    <a:gd name="T30" fmla="*/ 27 w 41"/>
                    <a:gd name="T31" fmla="*/ 0 h 6"/>
                    <a:gd name="T32" fmla="*/ 34 w 41"/>
                    <a:gd name="T33" fmla="*/ 0 h 6"/>
                    <a:gd name="T34" fmla="*/ 41 w 41"/>
                    <a:gd name="T35" fmla="*/ 0 h 6"/>
                    <a:gd name="T36" fmla="*/ 41 w 41"/>
                    <a:gd name="T37" fmla="*/ 6 h 6"/>
                    <a:gd name="T38" fmla="*/ 34 w 41"/>
                    <a:gd name="T39" fmla="*/ 6 h 6"/>
                    <a:gd name="T40" fmla="*/ 27 w 41"/>
                    <a:gd name="T41" fmla="*/ 6 h 6"/>
                    <a:gd name="T42" fmla="*/ 18 w 41"/>
                    <a:gd name="T43" fmla="*/ 6 h 6"/>
                    <a:gd name="T44" fmla="*/ 11 w 41"/>
                    <a:gd name="T45" fmla="*/ 6 h 6"/>
                    <a:gd name="T46" fmla="*/ 11 w 41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6"/>
                    <a:gd name="T74" fmla="*/ 41 w 4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8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6" name="Freeform 955"/>
                <p:cNvSpPr>
                  <a:spLocks/>
                </p:cNvSpPr>
                <p:nvPr/>
              </p:nvSpPr>
              <p:spPr bwMode="auto">
                <a:xfrm>
                  <a:off x="3573" y="2127"/>
                  <a:ext cx="30" cy="25"/>
                </a:xfrm>
                <a:custGeom>
                  <a:avLst/>
                  <a:gdLst>
                    <a:gd name="T0" fmla="*/ 0 w 30"/>
                    <a:gd name="T1" fmla="*/ 19 h 25"/>
                    <a:gd name="T2" fmla="*/ 3 w 30"/>
                    <a:gd name="T3" fmla="*/ 19 h 25"/>
                    <a:gd name="T4" fmla="*/ 1 w 30"/>
                    <a:gd name="T5" fmla="*/ 17 h 25"/>
                    <a:gd name="T6" fmla="*/ 0 w 30"/>
                    <a:gd name="T7" fmla="*/ 17 h 25"/>
                    <a:gd name="T8" fmla="*/ 0 w 30"/>
                    <a:gd name="T9" fmla="*/ 15 h 25"/>
                    <a:gd name="T10" fmla="*/ 0 w 30"/>
                    <a:gd name="T11" fmla="*/ 13 h 25"/>
                    <a:gd name="T12" fmla="*/ 1 w 30"/>
                    <a:gd name="T13" fmla="*/ 13 h 25"/>
                    <a:gd name="T14" fmla="*/ 3 w 30"/>
                    <a:gd name="T15" fmla="*/ 11 h 25"/>
                    <a:gd name="T16" fmla="*/ 3 w 30"/>
                    <a:gd name="T17" fmla="*/ 8 h 25"/>
                    <a:gd name="T18" fmla="*/ 0 w 30"/>
                    <a:gd name="T19" fmla="*/ 8 h 25"/>
                    <a:gd name="T20" fmla="*/ 0 w 30"/>
                    <a:gd name="T21" fmla="*/ 6 h 25"/>
                    <a:gd name="T22" fmla="*/ 0 w 30"/>
                    <a:gd name="T23" fmla="*/ 4 h 25"/>
                    <a:gd name="T24" fmla="*/ 0 w 30"/>
                    <a:gd name="T25" fmla="*/ 4 h 25"/>
                    <a:gd name="T26" fmla="*/ 1 w 30"/>
                    <a:gd name="T27" fmla="*/ 2 h 25"/>
                    <a:gd name="T28" fmla="*/ 7 w 30"/>
                    <a:gd name="T29" fmla="*/ 0 h 25"/>
                    <a:gd name="T30" fmla="*/ 10 w 30"/>
                    <a:gd name="T31" fmla="*/ 0 h 25"/>
                    <a:gd name="T32" fmla="*/ 21 w 30"/>
                    <a:gd name="T33" fmla="*/ 0 h 25"/>
                    <a:gd name="T34" fmla="*/ 30 w 30"/>
                    <a:gd name="T35" fmla="*/ 0 h 25"/>
                    <a:gd name="T36" fmla="*/ 21 w 30"/>
                    <a:gd name="T37" fmla="*/ 6 h 25"/>
                    <a:gd name="T38" fmla="*/ 12 w 30"/>
                    <a:gd name="T39" fmla="*/ 6 h 25"/>
                    <a:gd name="T40" fmla="*/ 12 w 30"/>
                    <a:gd name="T41" fmla="*/ 6 h 25"/>
                    <a:gd name="T42" fmla="*/ 10 w 30"/>
                    <a:gd name="T43" fmla="*/ 6 h 25"/>
                    <a:gd name="T44" fmla="*/ 9 w 30"/>
                    <a:gd name="T45" fmla="*/ 6 h 25"/>
                    <a:gd name="T46" fmla="*/ 9 w 30"/>
                    <a:gd name="T47" fmla="*/ 8 h 25"/>
                    <a:gd name="T48" fmla="*/ 9 w 30"/>
                    <a:gd name="T49" fmla="*/ 8 h 25"/>
                    <a:gd name="T50" fmla="*/ 10 w 30"/>
                    <a:gd name="T51" fmla="*/ 8 h 25"/>
                    <a:gd name="T52" fmla="*/ 12 w 30"/>
                    <a:gd name="T53" fmla="*/ 11 h 25"/>
                    <a:gd name="T54" fmla="*/ 30 w 30"/>
                    <a:gd name="T55" fmla="*/ 11 h 25"/>
                    <a:gd name="T56" fmla="*/ 30 w 30"/>
                    <a:gd name="T57" fmla="*/ 13 h 25"/>
                    <a:gd name="T58" fmla="*/ 30 w 30"/>
                    <a:gd name="T59" fmla="*/ 15 h 25"/>
                    <a:gd name="T60" fmla="*/ 12 w 30"/>
                    <a:gd name="T61" fmla="*/ 15 h 25"/>
                    <a:gd name="T62" fmla="*/ 10 w 30"/>
                    <a:gd name="T63" fmla="*/ 15 h 25"/>
                    <a:gd name="T64" fmla="*/ 10 w 30"/>
                    <a:gd name="T65" fmla="*/ 17 h 25"/>
                    <a:gd name="T66" fmla="*/ 9 w 30"/>
                    <a:gd name="T67" fmla="*/ 17 h 25"/>
                    <a:gd name="T68" fmla="*/ 9 w 30"/>
                    <a:gd name="T69" fmla="*/ 19 h 25"/>
                    <a:gd name="T70" fmla="*/ 9 w 30"/>
                    <a:gd name="T71" fmla="*/ 19 h 25"/>
                    <a:gd name="T72" fmla="*/ 10 w 30"/>
                    <a:gd name="T73" fmla="*/ 19 h 25"/>
                    <a:gd name="T74" fmla="*/ 14 w 30"/>
                    <a:gd name="T75" fmla="*/ 19 h 25"/>
                    <a:gd name="T76" fmla="*/ 30 w 30"/>
                    <a:gd name="T77" fmla="*/ 25 h 25"/>
                    <a:gd name="T78" fmla="*/ 16 w 30"/>
                    <a:gd name="T79" fmla="*/ 25 h 25"/>
                    <a:gd name="T80" fmla="*/ 0 w 30"/>
                    <a:gd name="T81" fmla="*/ 25 h 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"/>
                    <a:gd name="T124" fmla="*/ 0 h 25"/>
                    <a:gd name="T125" fmla="*/ 30 w 30"/>
                    <a:gd name="T126" fmla="*/ 25 h 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" h="25">
                      <a:moveTo>
                        <a:pt x="0" y="25"/>
                      </a:move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1" y="19"/>
                      </a:lnTo>
                      <a:lnTo>
                        <a:pt x="1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30" y="19"/>
                      </a:lnTo>
                      <a:lnTo>
                        <a:pt x="30" y="25"/>
                      </a:lnTo>
                      <a:lnTo>
                        <a:pt x="23" y="25"/>
                      </a:lnTo>
                      <a:lnTo>
                        <a:pt x="16" y="25"/>
                      </a:lnTo>
                      <a:lnTo>
                        <a:pt x="7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7" name="Freeform 956"/>
                <p:cNvSpPr>
                  <a:spLocks noEditPoints="1"/>
                </p:cNvSpPr>
                <p:nvPr/>
              </p:nvSpPr>
              <p:spPr bwMode="auto">
                <a:xfrm>
                  <a:off x="3562" y="2097"/>
                  <a:ext cx="41" cy="6"/>
                </a:xfrm>
                <a:custGeom>
                  <a:avLst/>
                  <a:gdLst>
                    <a:gd name="T0" fmla="*/ 0 w 41"/>
                    <a:gd name="T1" fmla="*/ 6 h 6"/>
                    <a:gd name="T2" fmla="*/ 0 w 41"/>
                    <a:gd name="T3" fmla="*/ 0 h 6"/>
                    <a:gd name="T4" fmla="*/ 2 w 41"/>
                    <a:gd name="T5" fmla="*/ 0 h 6"/>
                    <a:gd name="T6" fmla="*/ 4 w 41"/>
                    <a:gd name="T7" fmla="*/ 0 h 6"/>
                    <a:gd name="T8" fmla="*/ 5 w 41"/>
                    <a:gd name="T9" fmla="*/ 0 h 6"/>
                    <a:gd name="T10" fmla="*/ 7 w 41"/>
                    <a:gd name="T11" fmla="*/ 0 h 6"/>
                    <a:gd name="T12" fmla="*/ 7 w 41"/>
                    <a:gd name="T13" fmla="*/ 6 h 6"/>
                    <a:gd name="T14" fmla="*/ 5 w 41"/>
                    <a:gd name="T15" fmla="*/ 6 h 6"/>
                    <a:gd name="T16" fmla="*/ 4 w 41"/>
                    <a:gd name="T17" fmla="*/ 6 h 6"/>
                    <a:gd name="T18" fmla="*/ 2 w 41"/>
                    <a:gd name="T19" fmla="*/ 6 h 6"/>
                    <a:gd name="T20" fmla="*/ 0 w 41"/>
                    <a:gd name="T21" fmla="*/ 6 h 6"/>
                    <a:gd name="T22" fmla="*/ 0 w 41"/>
                    <a:gd name="T23" fmla="*/ 6 h 6"/>
                    <a:gd name="T24" fmla="*/ 11 w 41"/>
                    <a:gd name="T25" fmla="*/ 6 h 6"/>
                    <a:gd name="T26" fmla="*/ 11 w 41"/>
                    <a:gd name="T27" fmla="*/ 0 h 6"/>
                    <a:gd name="T28" fmla="*/ 18 w 41"/>
                    <a:gd name="T29" fmla="*/ 0 h 6"/>
                    <a:gd name="T30" fmla="*/ 27 w 41"/>
                    <a:gd name="T31" fmla="*/ 0 h 6"/>
                    <a:gd name="T32" fmla="*/ 34 w 41"/>
                    <a:gd name="T33" fmla="*/ 0 h 6"/>
                    <a:gd name="T34" fmla="*/ 41 w 41"/>
                    <a:gd name="T35" fmla="*/ 0 h 6"/>
                    <a:gd name="T36" fmla="*/ 41 w 41"/>
                    <a:gd name="T37" fmla="*/ 6 h 6"/>
                    <a:gd name="T38" fmla="*/ 34 w 41"/>
                    <a:gd name="T39" fmla="*/ 6 h 6"/>
                    <a:gd name="T40" fmla="*/ 27 w 41"/>
                    <a:gd name="T41" fmla="*/ 6 h 6"/>
                    <a:gd name="T42" fmla="*/ 18 w 41"/>
                    <a:gd name="T43" fmla="*/ 6 h 6"/>
                    <a:gd name="T44" fmla="*/ 11 w 41"/>
                    <a:gd name="T45" fmla="*/ 6 h 6"/>
                    <a:gd name="T46" fmla="*/ 11 w 41"/>
                    <a:gd name="T47" fmla="*/ 6 h 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"/>
                    <a:gd name="T73" fmla="*/ 0 h 6"/>
                    <a:gd name="T74" fmla="*/ 41 w 41"/>
                    <a:gd name="T75" fmla="*/ 6 h 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11" y="6"/>
                      </a:move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34" y="6"/>
                      </a:lnTo>
                      <a:lnTo>
                        <a:pt x="27" y="6"/>
                      </a:lnTo>
                      <a:lnTo>
                        <a:pt x="18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8" name="Freeform 957"/>
                <p:cNvSpPr>
                  <a:spLocks/>
                </p:cNvSpPr>
                <p:nvPr/>
              </p:nvSpPr>
              <p:spPr bwMode="auto">
                <a:xfrm>
                  <a:off x="3573" y="2070"/>
                  <a:ext cx="30" cy="16"/>
                </a:xfrm>
                <a:custGeom>
                  <a:avLst/>
                  <a:gdLst>
                    <a:gd name="T0" fmla="*/ 0 w 30"/>
                    <a:gd name="T1" fmla="*/ 16 h 16"/>
                    <a:gd name="T2" fmla="*/ 0 w 30"/>
                    <a:gd name="T3" fmla="*/ 10 h 16"/>
                    <a:gd name="T4" fmla="*/ 5 w 30"/>
                    <a:gd name="T5" fmla="*/ 10 h 16"/>
                    <a:gd name="T6" fmla="*/ 3 w 30"/>
                    <a:gd name="T7" fmla="*/ 10 h 16"/>
                    <a:gd name="T8" fmla="*/ 1 w 30"/>
                    <a:gd name="T9" fmla="*/ 10 h 16"/>
                    <a:gd name="T10" fmla="*/ 1 w 30"/>
                    <a:gd name="T11" fmla="*/ 8 h 16"/>
                    <a:gd name="T12" fmla="*/ 0 w 30"/>
                    <a:gd name="T13" fmla="*/ 8 h 16"/>
                    <a:gd name="T14" fmla="*/ 0 w 30"/>
                    <a:gd name="T15" fmla="*/ 8 h 16"/>
                    <a:gd name="T16" fmla="*/ 0 w 30"/>
                    <a:gd name="T17" fmla="*/ 6 h 16"/>
                    <a:gd name="T18" fmla="*/ 0 w 30"/>
                    <a:gd name="T19" fmla="*/ 6 h 16"/>
                    <a:gd name="T20" fmla="*/ 0 w 30"/>
                    <a:gd name="T21" fmla="*/ 4 h 16"/>
                    <a:gd name="T22" fmla="*/ 0 w 30"/>
                    <a:gd name="T23" fmla="*/ 2 h 16"/>
                    <a:gd name="T24" fmla="*/ 1 w 30"/>
                    <a:gd name="T25" fmla="*/ 2 h 16"/>
                    <a:gd name="T26" fmla="*/ 3 w 30"/>
                    <a:gd name="T27" fmla="*/ 2 h 16"/>
                    <a:gd name="T28" fmla="*/ 5 w 30"/>
                    <a:gd name="T29" fmla="*/ 2 h 16"/>
                    <a:gd name="T30" fmla="*/ 9 w 30"/>
                    <a:gd name="T31" fmla="*/ 0 h 16"/>
                    <a:gd name="T32" fmla="*/ 10 w 30"/>
                    <a:gd name="T33" fmla="*/ 0 h 16"/>
                    <a:gd name="T34" fmla="*/ 16 w 30"/>
                    <a:gd name="T35" fmla="*/ 0 h 16"/>
                    <a:gd name="T36" fmla="*/ 21 w 30"/>
                    <a:gd name="T37" fmla="*/ 0 h 16"/>
                    <a:gd name="T38" fmla="*/ 25 w 30"/>
                    <a:gd name="T39" fmla="*/ 0 h 16"/>
                    <a:gd name="T40" fmla="*/ 30 w 30"/>
                    <a:gd name="T41" fmla="*/ 0 h 16"/>
                    <a:gd name="T42" fmla="*/ 30 w 30"/>
                    <a:gd name="T43" fmla="*/ 6 h 16"/>
                    <a:gd name="T44" fmla="*/ 14 w 30"/>
                    <a:gd name="T45" fmla="*/ 6 h 16"/>
                    <a:gd name="T46" fmla="*/ 9 w 30"/>
                    <a:gd name="T47" fmla="*/ 6 h 16"/>
                    <a:gd name="T48" fmla="*/ 9 w 30"/>
                    <a:gd name="T49" fmla="*/ 8 h 16"/>
                    <a:gd name="T50" fmla="*/ 9 w 30"/>
                    <a:gd name="T51" fmla="*/ 8 h 16"/>
                    <a:gd name="T52" fmla="*/ 9 w 30"/>
                    <a:gd name="T53" fmla="*/ 8 h 16"/>
                    <a:gd name="T54" fmla="*/ 9 w 30"/>
                    <a:gd name="T55" fmla="*/ 8 h 16"/>
                    <a:gd name="T56" fmla="*/ 9 w 30"/>
                    <a:gd name="T57" fmla="*/ 10 h 16"/>
                    <a:gd name="T58" fmla="*/ 9 w 30"/>
                    <a:gd name="T59" fmla="*/ 10 h 16"/>
                    <a:gd name="T60" fmla="*/ 10 w 30"/>
                    <a:gd name="T61" fmla="*/ 10 h 16"/>
                    <a:gd name="T62" fmla="*/ 10 w 30"/>
                    <a:gd name="T63" fmla="*/ 10 h 16"/>
                    <a:gd name="T64" fmla="*/ 12 w 30"/>
                    <a:gd name="T65" fmla="*/ 10 h 16"/>
                    <a:gd name="T66" fmla="*/ 14 w 30"/>
                    <a:gd name="T67" fmla="*/ 10 h 16"/>
                    <a:gd name="T68" fmla="*/ 16 w 30"/>
                    <a:gd name="T69" fmla="*/ 10 h 16"/>
                    <a:gd name="T70" fmla="*/ 19 w 30"/>
                    <a:gd name="T71" fmla="*/ 10 h 16"/>
                    <a:gd name="T72" fmla="*/ 23 w 30"/>
                    <a:gd name="T73" fmla="*/ 10 h 16"/>
                    <a:gd name="T74" fmla="*/ 26 w 30"/>
                    <a:gd name="T75" fmla="*/ 10 h 16"/>
                    <a:gd name="T76" fmla="*/ 30 w 30"/>
                    <a:gd name="T77" fmla="*/ 10 h 16"/>
                    <a:gd name="T78" fmla="*/ 30 w 30"/>
                    <a:gd name="T79" fmla="*/ 16 h 16"/>
                    <a:gd name="T80" fmla="*/ 23 w 30"/>
                    <a:gd name="T81" fmla="*/ 16 h 16"/>
                    <a:gd name="T82" fmla="*/ 16 w 30"/>
                    <a:gd name="T83" fmla="*/ 16 h 16"/>
                    <a:gd name="T84" fmla="*/ 7 w 30"/>
                    <a:gd name="T85" fmla="*/ 16 h 16"/>
                    <a:gd name="T86" fmla="*/ 0 w 30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6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9" name="Freeform 958"/>
                <p:cNvSpPr>
                  <a:spLocks noEditPoints="1"/>
                </p:cNvSpPr>
                <p:nvPr/>
              </p:nvSpPr>
              <p:spPr bwMode="auto">
                <a:xfrm>
                  <a:off x="3573" y="2037"/>
                  <a:ext cx="30" cy="17"/>
                </a:xfrm>
                <a:custGeom>
                  <a:avLst/>
                  <a:gdLst>
                    <a:gd name="T0" fmla="*/ 16 w 30"/>
                    <a:gd name="T1" fmla="*/ 17 h 17"/>
                    <a:gd name="T2" fmla="*/ 12 w 30"/>
                    <a:gd name="T3" fmla="*/ 17 h 17"/>
                    <a:gd name="T4" fmla="*/ 9 w 30"/>
                    <a:gd name="T5" fmla="*/ 17 h 17"/>
                    <a:gd name="T6" fmla="*/ 7 w 30"/>
                    <a:gd name="T7" fmla="*/ 17 h 17"/>
                    <a:gd name="T8" fmla="*/ 3 w 30"/>
                    <a:gd name="T9" fmla="*/ 15 h 17"/>
                    <a:gd name="T10" fmla="*/ 1 w 30"/>
                    <a:gd name="T11" fmla="*/ 12 h 17"/>
                    <a:gd name="T12" fmla="*/ 0 w 30"/>
                    <a:gd name="T13" fmla="*/ 10 h 17"/>
                    <a:gd name="T14" fmla="*/ 0 w 30"/>
                    <a:gd name="T15" fmla="*/ 8 h 17"/>
                    <a:gd name="T16" fmla="*/ 0 w 30"/>
                    <a:gd name="T17" fmla="*/ 6 h 17"/>
                    <a:gd name="T18" fmla="*/ 1 w 30"/>
                    <a:gd name="T19" fmla="*/ 6 h 17"/>
                    <a:gd name="T20" fmla="*/ 3 w 30"/>
                    <a:gd name="T21" fmla="*/ 4 h 17"/>
                    <a:gd name="T22" fmla="*/ 5 w 30"/>
                    <a:gd name="T23" fmla="*/ 2 h 17"/>
                    <a:gd name="T24" fmla="*/ 7 w 30"/>
                    <a:gd name="T25" fmla="*/ 0 h 17"/>
                    <a:gd name="T26" fmla="*/ 9 w 30"/>
                    <a:gd name="T27" fmla="*/ 0 h 17"/>
                    <a:gd name="T28" fmla="*/ 14 w 30"/>
                    <a:gd name="T29" fmla="*/ 0 h 17"/>
                    <a:gd name="T30" fmla="*/ 18 w 30"/>
                    <a:gd name="T31" fmla="*/ 0 h 17"/>
                    <a:gd name="T32" fmla="*/ 21 w 30"/>
                    <a:gd name="T33" fmla="*/ 0 h 17"/>
                    <a:gd name="T34" fmla="*/ 25 w 30"/>
                    <a:gd name="T35" fmla="*/ 0 h 17"/>
                    <a:gd name="T36" fmla="*/ 26 w 30"/>
                    <a:gd name="T37" fmla="*/ 2 h 17"/>
                    <a:gd name="T38" fmla="*/ 28 w 30"/>
                    <a:gd name="T39" fmla="*/ 6 h 17"/>
                    <a:gd name="T40" fmla="*/ 30 w 30"/>
                    <a:gd name="T41" fmla="*/ 6 h 17"/>
                    <a:gd name="T42" fmla="*/ 30 w 30"/>
                    <a:gd name="T43" fmla="*/ 8 h 17"/>
                    <a:gd name="T44" fmla="*/ 30 w 30"/>
                    <a:gd name="T45" fmla="*/ 10 h 17"/>
                    <a:gd name="T46" fmla="*/ 30 w 30"/>
                    <a:gd name="T47" fmla="*/ 12 h 17"/>
                    <a:gd name="T48" fmla="*/ 28 w 30"/>
                    <a:gd name="T49" fmla="*/ 12 h 17"/>
                    <a:gd name="T50" fmla="*/ 26 w 30"/>
                    <a:gd name="T51" fmla="*/ 15 h 17"/>
                    <a:gd name="T52" fmla="*/ 25 w 30"/>
                    <a:gd name="T53" fmla="*/ 17 h 17"/>
                    <a:gd name="T54" fmla="*/ 21 w 30"/>
                    <a:gd name="T55" fmla="*/ 17 h 17"/>
                    <a:gd name="T56" fmla="*/ 16 w 30"/>
                    <a:gd name="T57" fmla="*/ 17 h 17"/>
                    <a:gd name="T58" fmla="*/ 16 w 30"/>
                    <a:gd name="T59" fmla="*/ 17 h 17"/>
                    <a:gd name="T60" fmla="*/ 16 w 30"/>
                    <a:gd name="T61" fmla="*/ 12 h 17"/>
                    <a:gd name="T62" fmla="*/ 18 w 30"/>
                    <a:gd name="T63" fmla="*/ 12 h 17"/>
                    <a:gd name="T64" fmla="*/ 19 w 30"/>
                    <a:gd name="T65" fmla="*/ 12 h 17"/>
                    <a:gd name="T66" fmla="*/ 19 w 30"/>
                    <a:gd name="T67" fmla="*/ 10 h 17"/>
                    <a:gd name="T68" fmla="*/ 21 w 30"/>
                    <a:gd name="T69" fmla="*/ 10 h 17"/>
                    <a:gd name="T70" fmla="*/ 23 w 30"/>
                    <a:gd name="T71" fmla="*/ 10 h 17"/>
                    <a:gd name="T72" fmla="*/ 23 w 30"/>
                    <a:gd name="T73" fmla="*/ 10 h 17"/>
                    <a:gd name="T74" fmla="*/ 23 w 30"/>
                    <a:gd name="T75" fmla="*/ 10 h 17"/>
                    <a:gd name="T76" fmla="*/ 23 w 30"/>
                    <a:gd name="T77" fmla="*/ 8 h 17"/>
                    <a:gd name="T78" fmla="*/ 23 w 30"/>
                    <a:gd name="T79" fmla="*/ 8 h 17"/>
                    <a:gd name="T80" fmla="*/ 23 w 30"/>
                    <a:gd name="T81" fmla="*/ 8 h 17"/>
                    <a:gd name="T82" fmla="*/ 23 w 30"/>
                    <a:gd name="T83" fmla="*/ 6 h 17"/>
                    <a:gd name="T84" fmla="*/ 21 w 30"/>
                    <a:gd name="T85" fmla="*/ 6 h 17"/>
                    <a:gd name="T86" fmla="*/ 18 w 30"/>
                    <a:gd name="T87" fmla="*/ 6 h 17"/>
                    <a:gd name="T88" fmla="*/ 16 w 30"/>
                    <a:gd name="T89" fmla="*/ 6 h 17"/>
                    <a:gd name="T90" fmla="*/ 14 w 30"/>
                    <a:gd name="T91" fmla="*/ 6 h 17"/>
                    <a:gd name="T92" fmla="*/ 9 w 30"/>
                    <a:gd name="T93" fmla="*/ 6 h 17"/>
                    <a:gd name="T94" fmla="*/ 9 w 30"/>
                    <a:gd name="T95" fmla="*/ 6 h 17"/>
                    <a:gd name="T96" fmla="*/ 9 w 30"/>
                    <a:gd name="T97" fmla="*/ 8 h 17"/>
                    <a:gd name="T98" fmla="*/ 7 w 30"/>
                    <a:gd name="T99" fmla="*/ 8 h 17"/>
                    <a:gd name="T100" fmla="*/ 7 w 30"/>
                    <a:gd name="T101" fmla="*/ 8 h 17"/>
                    <a:gd name="T102" fmla="*/ 7 w 30"/>
                    <a:gd name="T103" fmla="*/ 10 h 17"/>
                    <a:gd name="T104" fmla="*/ 9 w 30"/>
                    <a:gd name="T105" fmla="*/ 10 h 17"/>
                    <a:gd name="T106" fmla="*/ 9 w 30"/>
                    <a:gd name="T107" fmla="*/ 10 h 17"/>
                    <a:gd name="T108" fmla="*/ 9 w 30"/>
                    <a:gd name="T109" fmla="*/ 10 h 17"/>
                    <a:gd name="T110" fmla="*/ 10 w 30"/>
                    <a:gd name="T111" fmla="*/ 10 h 17"/>
                    <a:gd name="T112" fmla="*/ 12 w 30"/>
                    <a:gd name="T113" fmla="*/ 12 h 17"/>
                    <a:gd name="T114" fmla="*/ 14 w 30"/>
                    <a:gd name="T115" fmla="*/ 12 h 17"/>
                    <a:gd name="T116" fmla="*/ 16 w 30"/>
                    <a:gd name="T117" fmla="*/ 12 h 17"/>
                    <a:gd name="T118" fmla="*/ 16 w 30"/>
                    <a:gd name="T119" fmla="*/ 12 h 1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17"/>
                    <a:gd name="T182" fmla="*/ 30 w 30"/>
                    <a:gd name="T183" fmla="*/ 17 h 1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17">
                      <a:moveTo>
                        <a:pt x="16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6" y="15"/>
                      </a:lnTo>
                      <a:lnTo>
                        <a:pt x="25" y="17"/>
                      </a:lnTo>
                      <a:lnTo>
                        <a:pt x="21" y="17"/>
                      </a:lnTo>
                      <a:lnTo>
                        <a:pt x="16" y="17"/>
                      </a:lnTo>
                      <a:close/>
                      <a:moveTo>
                        <a:pt x="16" y="12"/>
                      </a:move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0" name="Freeform 959"/>
                <p:cNvSpPr>
                  <a:spLocks/>
                </p:cNvSpPr>
                <p:nvPr/>
              </p:nvSpPr>
              <p:spPr bwMode="auto">
                <a:xfrm>
                  <a:off x="3583" y="2013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4 h 8"/>
                    <a:gd name="T4" fmla="*/ 0 w 9"/>
                    <a:gd name="T5" fmla="*/ 2 h 8"/>
                    <a:gd name="T6" fmla="*/ 0 w 9"/>
                    <a:gd name="T7" fmla="*/ 0 h 8"/>
                    <a:gd name="T8" fmla="*/ 2 w 9"/>
                    <a:gd name="T9" fmla="*/ 0 h 8"/>
                    <a:gd name="T10" fmla="*/ 6 w 9"/>
                    <a:gd name="T11" fmla="*/ 0 h 8"/>
                    <a:gd name="T12" fmla="*/ 8 w 9"/>
                    <a:gd name="T13" fmla="*/ 0 h 8"/>
                    <a:gd name="T14" fmla="*/ 9 w 9"/>
                    <a:gd name="T15" fmla="*/ 0 h 8"/>
                    <a:gd name="T16" fmla="*/ 9 w 9"/>
                    <a:gd name="T17" fmla="*/ 2 h 8"/>
                    <a:gd name="T18" fmla="*/ 9 w 9"/>
                    <a:gd name="T19" fmla="*/ 4 h 8"/>
                    <a:gd name="T20" fmla="*/ 9 w 9"/>
                    <a:gd name="T21" fmla="*/ 8 h 8"/>
                    <a:gd name="T22" fmla="*/ 8 w 9"/>
                    <a:gd name="T23" fmla="*/ 8 h 8"/>
                    <a:gd name="T24" fmla="*/ 6 w 9"/>
                    <a:gd name="T25" fmla="*/ 8 h 8"/>
                    <a:gd name="T26" fmla="*/ 2 w 9"/>
                    <a:gd name="T27" fmla="*/ 8 h 8"/>
                    <a:gd name="T28" fmla="*/ 0 w 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1" name="Freeform 960"/>
                <p:cNvSpPr>
                  <a:spLocks/>
                </p:cNvSpPr>
                <p:nvPr/>
              </p:nvSpPr>
              <p:spPr bwMode="auto">
                <a:xfrm>
                  <a:off x="3514" y="3243"/>
                  <a:ext cx="52" cy="19"/>
                </a:xfrm>
                <a:custGeom>
                  <a:avLst/>
                  <a:gdLst>
                    <a:gd name="T0" fmla="*/ 0 w 52"/>
                    <a:gd name="T1" fmla="*/ 19 h 19"/>
                    <a:gd name="T2" fmla="*/ 0 w 52"/>
                    <a:gd name="T3" fmla="*/ 0 h 19"/>
                    <a:gd name="T4" fmla="*/ 3 w 52"/>
                    <a:gd name="T5" fmla="*/ 0 h 19"/>
                    <a:gd name="T6" fmla="*/ 7 w 52"/>
                    <a:gd name="T7" fmla="*/ 0 h 19"/>
                    <a:gd name="T8" fmla="*/ 9 w 52"/>
                    <a:gd name="T9" fmla="*/ 0 h 19"/>
                    <a:gd name="T10" fmla="*/ 12 w 52"/>
                    <a:gd name="T11" fmla="*/ 0 h 19"/>
                    <a:gd name="T12" fmla="*/ 12 w 52"/>
                    <a:gd name="T13" fmla="*/ 6 h 19"/>
                    <a:gd name="T14" fmla="*/ 23 w 52"/>
                    <a:gd name="T15" fmla="*/ 6 h 19"/>
                    <a:gd name="T16" fmla="*/ 32 w 52"/>
                    <a:gd name="T17" fmla="*/ 6 h 19"/>
                    <a:gd name="T18" fmla="*/ 52 w 52"/>
                    <a:gd name="T19" fmla="*/ 6 h 19"/>
                    <a:gd name="T20" fmla="*/ 52 w 52"/>
                    <a:gd name="T21" fmla="*/ 12 h 19"/>
                    <a:gd name="T22" fmla="*/ 32 w 52"/>
                    <a:gd name="T23" fmla="*/ 12 h 19"/>
                    <a:gd name="T24" fmla="*/ 23 w 52"/>
                    <a:gd name="T25" fmla="*/ 12 h 19"/>
                    <a:gd name="T26" fmla="*/ 12 w 52"/>
                    <a:gd name="T27" fmla="*/ 12 h 19"/>
                    <a:gd name="T28" fmla="*/ 12 w 52"/>
                    <a:gd name="T29" fmla="*/ 19 h 19"/>
                    <a:gd name="T30" fmla="*/ 9 w 52"/>
                    <a:gd name="T31" fmla="*/ 19 h 19"/>
                    <a:gd name="T32" fmla="*/ 7 w 52"/>
                    <a:gd name="T33" fmla="*/ 19 h 19"/>
                    <a:gd name="T34" fmla="*/ 3 w 52"/>
                    <a:gd name="T35" fmla="*/ 19 h 19"/>
                    <a:gd name="T36" fmla="*/ 0 w 52"/>
                    <a:gd name="T37" fmla="*/ 19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"/>
                    <a:gd name="T58" fmla="*/ 0 h 19"/>
                    <a:gd name="T59" fmla="*/ 52 w 52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23" y="6"/>
                      </a:lnTo>
                      <a:lnTo>
                        <a:pt x="32" y="6"/>
                      </a:lnTo>
                      <a:lnTo>
                        <a:pt x="52" y="6"/>
                      </a:lnTo>
                      <a:lnTo>
                        <a:pt x="52" y="12"/>
                      </a:lnTo>
                      <a:lnTo>
                        <a:pt x="32" y="12"/>
                      </a:lnTo>
                      <a:lnTo>
                        <a:pt x="23" y="12"/>
                      </a:lnTo>
                      <a:lnTo>
                        <a:pt x="12" y="12"/>
                      </a:ln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3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2" name="Freeform 961"/>
                <p:cNvSpPr>
                  <a:spLocks noEditPoints="1"/>
                </p:cNvSpPr>
                <p:nvPr/>
              </p:nvSpPr>
              <p:spPr bwMode="auto">
                <a:xfrm>
                  <a:off x="3528" y="3212"/>
                  <a:ext cx="39" cy="17"/>
                </a:xfrm>
                <a:custGeom>
                  <a:avLst/>
                  <a:gdLst>
                    <a:gd name="T0" fmla="*/ 23 w 39"/>
                    <a:gd name="T1" fmla="*/ 13 h 17"/>
                    <a:gd name="T2" fmla="*/ 27 w 39"/>
                    <a:gd name="T3" fmla="*/ 13 h 17"/>
                    <a:gd name="T4" fmla="*/ 29 w 39"/>
                    <a:gd name="T5" fmla="*/ 11 h 17"/>
                    <a:gd name="T6" fmla="*/ 30 w 39"/>
                    <a:gd name="T7" fmla="*/ 11 h 17"/>
                    <a:gd name="T8" fmla="*/ 30 w 39"/>
                    <a:gd name="T9" fmla="*/ 9 h 17"/>
                    <a:gd name="T10" fmla="*/ 30 w 39"/>
                    <a:gd name="T11" fmla="*/ 9 h 17"/>
                    <a:gd name="T12" fmla="*/ 29 w 39"/>
                    <a:gd name="T13" fmla="*/ 7 h 17"/>
                    <a:gd name="T14" fmla="*/ 27 w 39"/>
                    <a:gd name="T15" fmla="*/ 7 h 17"/>
                    <a:gd name="T16" fmla="*/ 29 w 39"/>
                    <a:gd name="T17" fmla="*/ 4 h 17"/>
                    <a:gd name="T18" fmla="*/ 29 w 39"/>
                    <a:gd name="T19" fmla="*/ 0 h 17"/>
                    <a:gd name="T20" fmla="*/ 34 w 39"/>
                    <a:gd name="T21" fmla="*/ 2 h 17"/>
                    <a:gd name="T22" fmla="*/ 36 w 39"/>
                    <a:gd name="T23" fmla="*/ 4 h 17"/>
                    <a:gd name="T24" fmla="*/ 38 w 39"/>
                    <a:gd name="T25" fmla="*/ 7 h 17"/>
                    <a:gd name="T26" fmla="*/ 39 w 39"/>
                    <a:gd name="T27" fmla="*/ 9 h 17"/>
                    <a:gd name="T28" fmla="*/ 39 w 39"/>
                    <a:gd name="T29" fmla="*/ 11 h 17"/>
                    <a:gd name="T30" fmla="*/ 38 w 39"/>
                    <a:gd name="T31" fmla="*/ 13 h 17"/>
                    <a:gd name="T32" fmla="*/ 34 w 39"/>
                    <a:gd name="T33" fmla="*/ 15 h 17"/>
                    <a:gd name="T34" fmla="*/ 30 w 39"/>
                    <a:gd name="T35" fmla="*/ 17 h 17"/>
                    <a:gd name="T36" fmla="*/ 14 w 39"/>
                    <a:gd name="T37" fmla="*/ 17 h 17"/>
                    <a:gd name="T38" fmla="*/ 9 w 39"/>
                    <a:gd name="T39" fmla="*/ 17 h 17"/>
                    <a:gd name="T40" fmla="*/ 4 w 39"/>
                    <a:gd name="T41" fmla="*/ 15 h 17"/>
                    <a:gd name="T42" fmla="*/ 0 w 39"/>
                    <a:gd name="T43" fmla="*/ 11 h 17"/>
                    <a:gd name="T44" fmla="*/ 0 w 39"/>
                    <a:gd name="T45" fmla="*/ 7 h 17"/>
                    <a:gd name="T46" fmla="*/ 0 w 39"/>
                    <a:gd name="T47" fmla="*/ 7 h 17"/>
                    <a:gd name="T48" fmla="*/ 4 w 39"/>
                    <a:gd name="T49" fmla="*/ 2 h 17"/>
                    <a:gd name="T50" fmla="*/ 7 w 39"/>
                    <a:gd name="T51" fmla="*/ 2 h 17"/>
                    <a:gd name="T52" fmla="*/ 13 w 39"/>
                    <a:gd name="T53" fmla="*/ 0 h 17"/>
                    <a:gd name="T54" fmla="*/ 18 w 39"/>
                    <a:gd name="T55" fmla="*/ 0 h 17"/>
                    <a:gd name="T56" fmla="*/ 21 w 39"/>
                    <a:gd name="T57" fmla="*/ 0 h 17"/>
                    <a:gd name="T58" fmla="*/ 23 w 39"/>
                    <a:gd name="T59" fmla="*/ 0 h 17"/>
                    <a:gd name="T60" fmla="*/ 16 w 39"/>
                    <a:gd name="T61" fmla="*/ 7 h 17"/>
                    <a:gd name="T62" fmla="*/ 13 w 39"/>
                    <a:gd name="T63" fmla="*/ 7 h 17"/>
                    <a:gd name="T64" fmla="*/ 9 w 39"/>
                    <a:gd name="T65" fmla="*/ 9 h 17"/>
                    <a:gd name="T66" fmla="*/ 7 w 39"/>
                    <a:gd name="T67" fmla="*/ 9 h 17"/>
                    <a:gd name="T68" fmla="*/ 7 w 39"/>
                    <a:gd name="T69" fmla="*/ 11 h 17"/>
                    <a:gd name="T70" fmla="*/ 11 w 39"/>
                    <a:gd name="T71" fmla="*/ 11 h 17"/>
                    <a:gd name="T72" fmla="*/ 14 w 39"/>
                    <a:gd name="T73" fmla="*/ 13 h 17"/>
                    <a:gd name="T74" fmla="*/ 16 w 39"/>
                    <a:gd name="T75" fmla="*/ 13 h 17"/>
                    <a:gd name="T76" fmla="*/ 16 w 39"/>
                    <a:gd name="T77" fmla="*/ 7 h 1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17"/>
                    <a:gd name="T119" fmla="*/ 39 w 39"/>
                    <a:gd name="T120" fmla="*/ 17 h 1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17">
                      <a:moveTo>
                        <a:pt x="23" y="0"/>
                      </a:move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8" y="13"/>
                      </a:lnTo>
                      <a:lnTo>
                        <a:pt x="36" y="15"/>
                      </a:lnTo>
                      <a:lnTo>
                        <a:pt x="34" y="15"/>
                      </a:lnTo>
                      <a:lnTo>
                        <a:pt x="32" y="15"/>
                      </a:lnTo>
                      <a:lnTo>
                        <a:pt x="30" y="17"/>
                      </a:lnTo>
                      <a:lnTo>
                        <a:pt x="20" y="17"/>
                      </a:ln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7"/>
                      </a:move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3" name="Freeform 962"/>
                <p:cNvSpPr>
                  <a:spLocks/>
                </p:cNvSpPr>
                <p:nvPr/>
              </p:nvSpPr>
              <p:spPr bwMode="auto">
                <a:xfrm>
                  <a:off x="3514" y="3188"/>
                  <a:ext cx="53" cy="10"/>
                </a:xfrm>
                <a:custGeom>
                  <a:avLst/>
                  <a:gdLst>
                    <a:gd name="T0" fmla="*/ 3 w 53"/>
                    <a:gd name="T1" fmla="*/ 2 h 10"/>
                    <a:gd name="T2" fmla="*/ 10 w 53"/>
                    <a:gd name="T3" fmla="*/ 2 h 10"/>
                    <a:gd name="T4" fmla="*/ 14 w 53"/>
                    <a:gd name="T5" fmla="*/ 2 h 10"/>
                    <a:gd name="T6" fmla="*/ 14 w 53"/>
                    <a:gd name="T7" fmla="*/ 0 h 10"/>
                    <a:gd name="T8" fmla="*/ 25 w 53"/>
                    <a:gd name="T9" fmla="*/ 0 h 10"/>
                    <a:gd name="T10" fmla="*/ 25 w 53"/>
                    <a:gd name="T11" fmla="*/ 2 h 10"/>
                    <a:gd name="T12" fmla="*/ 25 w 53"/>
                    <a:gd name="T13" fmla="*/ 2 h 10"/>
                    <a:gd name="T14" fmla="*/ 32 w 53"/>
                    <a:gd name="T15" fmla="*/ 2 h 10"/>
                    <a:gd name="T16" fmla="*/ 39 w 53"/>
                    <a:gd name="T17" fmla="*/ 2 h 10"/>
                    <a:gd name="T18" fmla="*/ 41 w 53"/>
                    <a:gd name="T19" fmla="*/ 2 h 10"/>
                    <a:gd name="T20" fmla="*/ 41 w 53"/>
                    <a:gd name="T21" fmla="*/ 2 h 10"/>
                    <a:gd name="T22" fmla="*/ 43 w 53"/>
                    <a:gd name="T23" fmla="*/ 2 h 10"/>
                    <a:gd name="T24" fmla="*/ 43 w 53"/>
                    <a:gd name="T25" fmla="*/ 0 h 10"/>
                    <a:gd name="T26" fmla="*/ 43 w 53"/>
                    <a:gd name="T27" fmla="*/ 0 h 10"/>
                    <a:gd name="T28" fmla="*/ 46 w 53"/>
                    <a:gd name="T29" fmla="*/ 0 h 10"/>
                    <a:gd name="T30" fmla="*/ 53 w 53"/>
                    <a:gd name="T31" fmla="*/ 0 h 10"/>
                    <a:gd name="T32" fmla="*/ 53 w 53"/>
                    <a:gd name="T33" fmla="*/ 2 h 10"/>
                    <a:gd name="T34" fmla="*/ 53 w 53"/>
                    <a:gd name="T35" fmla="*/ 4 h 10"/>
                    <a:gd name="T36" fmla="*/ 52 w 53"/>
                    <a:gd name="T37" fmla="*/ 6 h 10"/>
                    <a:gd name="T38" fmla="*/ 50 w 53"/>
                    <a:gd name="T39" fmla="*/ 6 h 10"/>
                    <a:gd name="T40" fmla="*/ 48 w 53"/>
                    <a:gd name="T41" fmla="*/ 8 h 10"/>
                    <a:gd name="T42" fmla="*/ 44 w 53"/>
                    <a:gd name="T43" fmla="*/ 8 h 10"/>
                    <a:gd name="T44" fmla="*/ 35 w 53"/>
                    <a:gd name="T45" fmla="*/ 8 h 10"/>
                    <a:gd name="T46" fmla="*/ 28 w 53"/>
                    <a:gd name="T47" fmla="*/ 8 h 10"/>
                    <a:gd name="T48" fmla="*/ 25 w 53"/>
                    <a:gd name="T49" fmla="*/ 8 h 10"/>
                    <a:gd name="T50" fmla="*/ 25 w 53"/>
                    <a:gd name="T51" fmla="*/ 10 h 10"/>
                    <a:gd name="T52" fmla="*/ 14 w 53"/>
                    <a:gd name="T53" fmla="*/ 8 h 10"/>
                    <a:gd name="T54" fmla="*/ 14 w 53"/>
                    <a:gd name="T55" fmla="*/ 8 h 10"/>
                    <a:gd name="T56" fmla="*/ 10 w 53"/>
                    <a:gd name="T57" fmla="*/ 8 h 10"/>
                    <a:gd name="T58" fmla="*/ 7 w 53"/>
                    <a:gd name="T59" fmla="*/ 8 h 10"/>
                    <a:gd name="T60" fmla="*/ 3 w 53"/>
                    <a:gd name="T61" fmla="*/ 6 h 10"/>
                    <a:gd name="T62" fmla="*/ 0 w 53"/>
                    <a:gd name="T63" fmla="*/ 2 h 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"/>
                    <a:gd name="T97" fmla="*/ 0 h 10"/>
                    <a:gd name="T98" fmla="*/ 53 w 53"/>
                    <a:gd name="T99" fmla="*/ 10 h 1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" h="10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8" y="2"/>
                      </a:lnTo>
                      <a:lnTo>
                        <a:pt x="32" y="2"/>
                      </a:lnTo>
                      <a:lnTo>
                        <a:pt x="35" y="2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3" y="2"/>
                      </a:lnTo>
                      <a:lnTo>
                        <a:pt x="53" y="4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0" y="6"/>
                      </a:lnTo>
                      <a:lnTo>
                        <a:pt x="48" y="8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39" y="8"/>
                      </a:lnTo>
                      <a:lnTo>
                        <a:pt x="35" y="8"/>
                      </a:lnTo>
                      <a:lnTo>
                        <a:pt x="32" y="8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4" name="Freeform 963"/>
                <p:cNvSpPr>
                  <a:spLocks/>
                </p:cNvSpPr>
                <p:nvPr/>
              </p:nvSpPr>
              <p:spPr bwMode="auto">
                <a:xfrm>
                  <a:off x="3528" y="3163"/>
                  <a:ext cx="38" cy="13"/>
                </a:xfrm>
                <a:custGeom>
                  <a:avLst/>
                  <a:gdLst>
                    <a:gd name="T0" fmla="*/ 0 w 38"/>
                    <a:gd name="T1" fmla="*/ 13 h 13"/>
                    <a:gd name="T2" fmla="*/ 0 w 38"/>
                    <a:gd name="T3" fmla="*/ 6 h 13"/>
                    <a:gd name="T4" fmla="*/ 4 w 38"/>
                    <a:gd name="T5" fmla="*/ 6 h 13"/>
                    <a:gd name="T6" fmla="*/ 5 w 38"/>
                    <a:gd name="T7" fmla="*/ 6 h 13"/>
                    <a:gd name="T8" fmla="*/ 7 w 38"/>
                    <a:gd name="T9" fmla="*/ 6 h 13"/>
                    <a:gd name="T10" fmla="*/ 5 w 38"/>
                    <a:gd name="T11" fmla="*/ 6 h 13"/>
                    <a:gd name="T12" fmla="*/ 4 w 38"/>
                    <a:gd name="T13" fmla="*/ 6 h 13"/>
                    <a:gd name="T14" fmla="*/ 0 w 38"/>
                    <a:gd name="T15" fmla="*/ 6 h 13"/>
                    <a:gd name="T16" fmla="*/ 0 w 38"/>
                    <a:gd name="T17" fmla="*/ 4 h 13"/>
                    <a:gd name="T18" fmla="*/ 0 w 38"/>
                    <a:gd name="T19" fmla="*/ 4 h 13"/>
                    <a:gd name="T20" fmla="*/ 0 w 38"/>
                    <a:gd name="T21" fmla="*/ 4 h 13"/>
                    <a:gd name="T22" fmla="*/ 0 w 38"/>
                    <a:gd name="T23" fmla="*/ 2 h 13"/>
                    <a:gd name="T24" fmla="*/ 0 w 38"/>
                    <a:gd name="T25" fmla="*/ 2 h 13"/>
                    <a:gd name="T26" fmla="*/ 0 w 38"/>
                    <a:gd name="T27" fmla="*/ 2 h 13"/>
                    <a:gd name="T28" fmla="*/ 2 w 38"/>
                    <a:gd name="T29" fmla="*/ 0 h 13"/>
                    <a:gd name="T30" fmla="*/ 5 w 38"/>
                    <a:gd name="T31" fmla="*/ 2 h 13"/>
                    <a:gd name="T32" fmla="*/ 7 w 38"/>
                    <a:gd name="T33" fmla="*/ 2 h 13"/>
                    <a:gd name="T34" fmla="*/ 9 w 38"/>
                    <a:gd name="T35" fmla="*/ 2 h 13"/>
                    <a:gd name="T36" fmla="*/ 11 w 38"/>
                    <a:gd name="T37" fmla="*/ 2 h 13"/>
                    <a:gd name="T38" fmla="*/ 11 w 38"/>
                    <a:gd name="T39" fmla="*/ 4 h 13"/>
                    <a:gd name="T40" fmla="*/ 11 w 38"/>
                    <a:gd name="T41" fmla="*/ 4 h 13"/>
                    <a:gd name="T42" fmla="*/ 11 w 38"/>
                    <a:gd name="T43" fmla="*/ 4 h 13"/>
                    <a:gd name="T44" fmla="*/ 11 w 38"/>
                    <a:gd name="T45" fmla="*/ 4 h 13"/>
                    <a:gd name="T46" fmla="*/ 11 w 38"/>
                    <a:gd name="T47" fmla="*/ 6 h 13"/>
                    <a:gd name="T48" fmla="*/ 11 w 38"/>
                    <a:gd name="T49" fmla="*/ 6 h 13"/>
                    <a:gd name="T50" fmla="*/ 13 w 38"/>
                    <a:gd name="T51" fmla="*/ 6 h 13"/>
                    <a:gd name="T52" fmla="*/ 14 w 38"/>
                    <a:gd name="T53" fmla="*/ 6 h 13"/>
                    <a:gd name="T54" fmla="*/ 18 w 38"/>
                    <a:gd name="T55" fmla="*/ 6 h 13"/>
                    <a:gd name="T56" fmla="*/ 21 w 38"/>
                    <a:gd name="T57" fmla="*/ 6 h 13"/>
                    <a:gd name="T58" fmla="*/ 25 w 38"/>
                    <a:gd name="T59" fmla="*/ 6 h 13"/>
                    <a:gd name="T60" fmla="*/ 29 w 38"/>
                    <a:gd name="T61" fmla="*/ 6 h 13"/>
                    <a:gd name="T62" fmla="*/ 32 w 38"/>
                    <a:gd name="T63" fmla="*/ 6 h 13"/>
                    <a:gd name="T64" fmla="*/ 38 w 38"/>
                    <a:gd name="T65" fmla="*/ 6 h 13"/>
                    <a:gd name="T66" fmla="*/ 38 w 38"/>
                    <a:gd name="T67" fmla="*/ 13 h 13"/>
                    <a:gd name="T68" fmla="*/ 0 w 38"/>
                    <a:gd name="T69" fmla="*/ 13 h 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"/>
                    <a:gd name="T106" fmla="*/ 0 h 13"/>
                    <a:gd name="T107" fmla="*/ 38 w 38"/>
                    <a:gd name="T108" fmla="*/ 13 h 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" h="13">
                      <a:moveTo>
                        <a:pt x="0" y="13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2" y="6"/>
                      </a:lnTo>
                      <a:lnTo>
                        <a:pt x="38" y="6"/>
                      </a:lnTo>
                      <a:lnTo>
                        <a:pt x="38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5" name="Freeform 964"/>
                <p:cNvSpPr>
                  <a:spLocks noEditPoints="1"/>
                </p:cNvSpPr>
                <p:nvPr/>
              </p:nvSpPr>
              <p:spPr bwMode="auto">
                <a:xfrm>
                  <a:off x="3528" y="3137"/>
                  <a:ext cx="39" cy="16"/>
                </a:xfrm>
                <a:custGeom>
                  <a:avLst/>
                  <a:gdLst>
                    <a:gd name="T0" fmla="*/ 13 w 39"/>
                    <a:gd name="T1" fmla="*/ 14 h 16"/>
                    <a:gd name="T2" fmla="*/ 5 w 39"/>
                    <a:gd name="T3" fmla="*/ 16 h 16"/>
                    <a:gd name="T4" fmla="*/ 2 w 39"/>
                    <a:gd name="T5" fmla="*/ 14 h 16"/>
                    <a:gd name="T6" fmla="*/ 0 w 39"/>
                    <a:gd name="T7" fmla="*/ 14 h 16"/>
                    <a:gd name="T8" fmla="*/ 0 w 39"/>
                    <a:gd name="T9" fmla="*/ 12 h 16"/>
                    <a:gd name="T10" fmla="*/ 0 w 39"/>
                    <a:gd name="T11" fmla="*/ 10 h 16"/>
                    <a:gd name="T12" fmla="*/ 0 w 39"/>
                    <a:gd name="T13" fmla="*/ 6 h 16"/>
                    <a:gd name="T14" fmla="*/ 2 w 39"/>
                    <a:gd name="T15" fmla="*/ 4 h 16"/>
                    <a:gd name="T16" fmla="*/ 5 w 39"/>
                    <a:gd name="T17" fmla="*/ 2 h 16"/>
                    <a:gd name="T18" fmla="*/ 18 w 39"/>
                    <a:gd name="T19" fmla="*/ 2 h 16"/>
                    <a:gd name="T20" fmla="*/ 32 w 39"/>
                    <a:gd name="T21" fmla="*/ 2 h 16"/>
                    <a:gd name="T22" fmla="*/ 36 w 39"/>
                    <a:gd name="T23" fmla="*/ 2 h 16"/>
                    <a:gd name="T24" fmla="*/ 38 w 39"/>
                    <a:gd name="T25" fmla="*/ 0 h 16"/>
                    <a:gd name="T26" fmla="*/ 38 w 39"/>
                    <a:gd name="T27" fmla="*/ 6 h 16"/>
                    <a:gd name="T28" fmla="*/ 36 w 39"/>
                    <a:gd name="T29" fmla="*/ 6 h 16"/>
                    <a:gd name="T30" fmla="*/ 34 w 39"/>
                    <a:gd name="T31" fmla="*/ 6 h 16"/>
                    <a:gd name="T32" fmla="*/ 38 w 39"/>
                    <a:gd name="T33" fmla="*/ 8 h 16"/>
                    <a:gd name="T34" fmla="*/ 39 w 39"/>
                    <a:gd name="T35" fmla="*/ 10 h 16"/>
                    <a:gd name="T36" fmla="*/ 39 w 39"/>
                    <a:gd name="T37" fmla="*/ 14 h 16"/>
                    <a:gd name="T38" fmla="*/ 36 w 39"/>
                    <a:gd name="T39" fmla="*/ 16 h 16"/>
                    <a:gd name="T40" fmla="*/ 30 w 39"/>
                    <a:gd name="T41" fmla="*/ 16 h 16"/>
                    <a:gd name="T42" fmla="*/ 25 w 39"/>
                    <a:gd name="T43" fmla="*/ 16 h 16"/>
                    <a:gd name="T44" fmla="*/ 20 w 39"/>
                    <a:gd name="T45" fmla="*/ 14 h 16"/>
                    <a:gd name="T46" fmla="*/ 16 w 39"/>
                    <a:gd name="T47" fmla="*/ 10 h 16"/>
                    <a:gd name="T48" fmla="*/ 14 w 39"/>
                    <a:gd name="T49" fmla="*/ 8 h 16"/>
                    <a:gd name="T50" fmla="*/ 11 w 39"/>
                    <a:gd name="T51" fmla="*/ 6 h 16"/>
                    <a:gd name="T52" fmla="*/ 9 w 39"/>
                    <a:gd name="T53" fmla="*/ 8 h 16"/>
                    <a:gd name="T54" fmla="*/ 7 w 39"/>
                    <a:gd name="T55" fmla="*/ 8 h 16"/>
                    <a:gd name="T56" fmla="*/ 9 w 39"/>
                    <a:gd name="T57" fmla="*/ 10 h 16"/>
                    <a:gd name="T58" fmla="*/ 11 w 39"/>
                    <a:gd name="T59" fmla="*/ 12 h 16"/>
                    <a:gd name="T60" fmla="*/ 13 w 39"/>
                    <a:gd name="T61" fmla="*/ 12 h 16"/>
                    <a:gd name="T62" fmla="*/ 21 w 39"/>
                    <a:gd name="T63" fmla="*/ 8 h 16"/>
                    <a:gd name="T64" fmla="*/ 23 w 39"/>
                    <a:gd name="T65" fmla="*/ 10 h 16"/>
                    <a:gd name="T66" fmla="*/ 25 w 39"/>
                    <a:gd name="T67" fmla="*/ 12 h 16"/>
                    <a:gd name="T68" fmla="*/ 27 w 39"/>
                    <a:gd name="T69" fmla="*/ 12 h 16"/>
                    <a:gd name="T70" fmla="*/ 29 w 39"/>
                    <a:gd name="T71" fmla="*/ 12 h 16"/>
                    <a:gd name="T72" fmla="*/ 30 w 39"/>
                    <a:gd name="T73" fmla="*/ 10 h 16"/>
                    <a:gd name="T74" fmla="*/ 30 w 39"/>
                    <a:gd name="T75" fmla="*/ 10 h 16"/>
                    <a:gd name="T76" fmla="*/ 30 w 39"/>
                    <a:gd name="T77" fmla="*/ 8 h 16"/>
                    <a:gd name="T78" fmla="*/ 29 w 39"/>
                    <a:gd name="T79" fmla="*/ 8 h 16"/>
                    <a:gd name="T80" fmla="*/ 25 w 39"/>
                    <a:gd name="T81" fmla="*/ 6 h 16"/>
                    <a:gd name="T82" fmla="*/ 21 w 39"/>
                    <a:gd name="T83" fmla="*/ 6 h 16"/>
                    <a:gd name="T84" fmla="*/ 20 w 39"/>
                    <a:gd name="T85" fmla="*/ 6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16"/>
                    <a:gd name="T131" fmla="*/ 39 w 39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16">
                      <a:moveTo>
                        <a:pt x="13" y="12"/>
                      </a:move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3" y="2"/>
                      </a:lnTo>
                      <a:lnTo>
                        <a:pt x="18" y="2"/>
                      </a:lnTo>
                      <a:lnTo>
                        <a:pt x="21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0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9" y="14"/>
                      </a:lnTo>
                      <a:lnTo>
                        <a:pt x="38" y="14"/>
                      </a:lnTo>
                      <a:lnTo>
                        <a:pt x="36" y="16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1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3" y="12"/>
                      </a:lnTo>
                      <a:close/>
                      <a:moveTo>
                        <a:pt x="20" y="6"/>
                      </a:move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6" name="Freeform 965"/>
                <p:cNvSpPr>
                  <a:spLocks noEditPoints="1"/>
                </p:cNvSpPr>
                <p:nvPr/>
              </p:nvSpPr>
              <p:spPr bwMode="auto">
                <a:xfrm>
                  <a:off x="3514" y="3106"/>
                  <a:ext cx="53" cy="16"/>
                </a:xfrm>
                <a:custGeom>
                  <a:avLst/>
                  <a:gdLst>
                    <a:gd name="T0" fmla="*/ 27 w 53"/>
                    <a:gd name="T1" fmla="*/ 0 h 16"/>
                    <a:gd name="T2" fmla="*/ 52 w 53"/>
                    <a:gd name="T3" fmla="*/ 0 h 16"/>
                    <a:gd name="T4" fmla="*/ 46 w 53"/>
                    <a:gd name="T5" fmla="*/ 6 h 16"/>
                    <a:gd name="T6" fmla="*/ 50 w 53"/>
                    <a:gd name="T7" fmla="*/ 6 h 16"/>
                    <a:gd name="T8" fmla="*/ 52 w 53"/>
                    <a:gd name="T9" fmla="*/ 8 h 16"/>
                    <a:gd name="T10" fmla="*/ 53 w 53"/>
                    <a:gd name="T11" fmla="*/ 8 h 16"/>
                    <a:gd name="T12" fmla="*/ 53 w 53"/>
                    <a:gd name="T13" fmla="*/ 10 h 16"/>
                    <a:gd name="T14" fmla="*/ 52 w 53"/>
                    <a:gd name="T15" fmla="*/ 12 h 16"/>
                    <a:gd name="T16" fmla="*/ 48 w 53"/>
                    <a:gd name="T17" fmla="*/ 14 h 16"/>
                    <a:gd name="T18" fmla="*/ 41 w 53"/>
                    <a:gd name="T19" fmla="*/ 16 h 16"/>
                    <a:gd name="T20" fmla="*/ 32 w 53"/>
                    <a:gd name="T21" fmla="*/ 16 h 16"/>
                    <a:gd name="T22" fmla="*/ 21 w 53"/>
                    <a:gd name="T23" fmla="*/ 16 h 16"/>
                    <a:gd name="T24" fmla="*/ 16 w 53"/>
                    <a:gd name="T25" fmla="*/ 12 h 16"/>
                    <a:gd name="T26" fmla="*/ 14 w 53"/>
                    <a:gd name="T27" fmla="*/ 12 h 16"/>
                    <a:gd name="T28" fmla="*/ 14 w 53"/>
                    <a:gd name="T29" fmla="*/ 8 h 16"/>
                    <a:gd name="T30" fmla="*/ 14 w 53"/>
                    <a:gd name="T31" fmla="*/ 8 h 16"/>
                    <a:gd name="T32" fmla="*/ 16 w 53"/>
                    <a:gd name="T33" fmla="*/ 6 h 16"/>
                    <a:gd name="T34" fmla="*/ 18 w 53"/>
                    <a:gd name="T35" fmla="*/ 6 h 16"/>
                    <a:gd name="T36" fmla="*/ 9 w 53"/>
                    <a:gd name="T37" fmla="*/ 6 h 16"/>
                    <a:gd name="T38" fmla="*/ 0 w 53"/>
                    <a:gd name="T39" fmla="*/ 6 h 16"/>
                    <a:gd name="T40" fmla="*/ 0 w 53"/>
                    <a:gd name="T41" fmla="*/ 0 h 16"/>
                    <a:gd name="T42" fmla="*/ 32 w 53"/>
                    <a:gd name="T43" fmla="*/ 6 h 16"/>
                    <a:gd name="T44" fmla="*/ 27 w 53"/>
                    <a:gd name="T45" fmla="*/ 6 h 16"/>
                    <a:gd name="T46" fmla="*/ 25 w 53"/>
                    <a:gd name="T47" fmla="*/ 8 h 16"/>
                    <a:gd name="T48" fmla="*/ 25 w 53"/>
                    <a:gd name="T49" fmla="*/ 8 h 16"/>
                    <a:gd name="T50" fmla="*/ 25 w 53"/>
                    <a:gd name="T51" fmla="*/ 10 h 16"/>
                    <a:gd name="T52" fmla="*/ 27 w 53"/>
                    <a:gd name="T53" fmla="*/ 10 h 16"/>
                    <a:gd name="T54" fmla="*/ 32 w 53"/>
                    <a:gd name="T55" fmla="*/ 10 h 16"/>
                    <a:gd name="T56" fmla="*/ 35 w 53"/>
                    <a:gd name="T57" fmla="*/ 10 h 16"/>
                    <a:gd name="T58" fmla="*/ 41 w 53"/>
                    <a:gd name="T59" fmla="*/ 10 h 16"/>
                    <a:gd name="T60" fmla="*/ 43 w 53"/>
                    <a:gd name="T61" fmla="*/ 10 h 16"/>
                    <a:gd name="T62" fmla="*/ 43 w 53"/>
                    <a:gd name="T63" fmla="*/ 8 h 16"/>
                    <a:gd name="T64" fmla="*/ 43 w 53"/>
                    <a:gd name="T65" fmla="*/ 8 h 16"/>
                    <a:gd name="T66" fmla="*/ 41 w 53"/>
                    <a:gd name="T67" fmla="*/ 6 h 16"/>
                    <a:gd name="T68" fmla="*/ 37 w 53"/>
                    <a:gd name="T69" fmla="*/ 6 h 16"/>
                    <a:gd name="T70" fmla="*/ 34 w 53"/>
                    <a:gd name="T71" fmla="*/ 6 h 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16"/>
                    <a:gd name="T110" fmla="*/ 53 w 53"/>
                    <a:gd name="T111" fmla="*/ 16 h 1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16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52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50" y="6"/>
                      </a:lnTo>
                      <a:lnTo>
                        <a:pt x="52" y="8"/>
                      </a:lnTo>
                      <a:lnTo>
                        <a:pt x="53" y="8"/>
                      </a:lnTo>
                      <a:lnTo>
                        <a:pt x="53" y="10"/>
                      </a:lnTo>
                      <a:lnTo>
                        <a:pt x="53" y="12"/>
                      </a:lnTo>
                      <a:lnTo>
                        <a:pt x="52" y="12"/>
                      </a:lnTo>
                      <a:lnTo>
                        <a:pt x="50" y="14"/>
                      </a:lnTo>
                      <a:lnTo>
                        <a:pt x="48" y="14"/>
                      </a:lnTo>
                      <a:lnTo>
                        <a:pt x="44" y="16"/>
                      </a:lnTo>
                      <a:lnTo>
                        <a:pt x="41" y="16"/>
                      </a:lnTo>
                      <a:lnTo>
                        <a:pt x="37" y="16"/>
                      </a:lnTo>
                      <a:lnTo>
                        <a:pt x="32" y="16"/>
                      </a:lnTo>
                      <a:lnTo>
                        <a:pt x="25" y="16"/>
                      </a:lnTo>
                      <a:lnTo>
                        <a:pt x="21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34" y="6"/>
                      </a:move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5" y="10"/>
                      </a:lnTo>
                      <a:lnTo>
                        <a:pt x="37" y="10"/>
                      </a:lnTo>
                      <a:lnTo>
                        <a:pt x="41" y="10"/>
                      </a:lnTo>
                      <a:lnTo>
                        <a:pt x="43" y="10"/>
                      </a:lnTo>
                      <a:lnTo>
                        <a:pt x="43" y="8"/>
                      </a:lnTo>
                      <a:lnTo>
                        <a:pt x="41" y="6"/>
                      </a:lnTo>
                      <a:lnTo>
                        <a:pt x="39" y="6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7" name="Freeform 966"/>
                <p:cNvSpPr>
                  <a:spLocks noEditPoints="1"/>
                </p:cNvSpPr>
                <p:nvPr/>
              </p:nvSpPr>
              <p:spPr bwMode="auto">
                <a:xfrm>
                  <a:off x="3528" y="3073"/>
                  <a:ext cx="39" cy="17"/>
                </a:xfrm>
                <a:custGeom>
                  <a:avLst/>
                  <a:gdLst>
                    <a:gd name="T0" fmla="*/ 23 w 39"/>
                    <a:gd name="T1" fmla="*/ 6 h 17"/>
                    <a:gd name="T2" fmla="*/ 23 w 39"/>
                    <a:gd name="T3" fmla="*/ 10 h 17"/>
                    <a:gd name="T4" fmla="*/ 30 w 39"/>
                    <a:gd name="T5" fmla="*/ 10 h 17"/>
                    <a:gd name="T6" fmla="*/ 30 w 39"/>
                    <a:gd name="T7" fmla="*/ 10 h 17"/>
                    <a:gd name="T8" fmla="*/ 30 w 39"/>
                    <a:gd name="T9" fmla="*/ 8 h 17"/>
                    <a:gd name="T10" fmla="*/ 29 w 39"/>
                    <a:gd name="T11" fmla="*/ 6 h 17"/>
                    <a:gd name="T12" fmla="*/ 29 w 39"/>
                    <a:gd name="T13" fmla="*/ 6 h 17"/>
                    <a:gd name="T14" fmla="*/ 27 w 39"/>
                    <a:gd name="T15" fmla="*/ 4 h 17"/>
                    <a:gd name="T16" fmla="*/ 29 w 39"/>
                    <a:gd name="T17" fmla="*/ 2 h 17"/>
                    <a:gd name="T18" fmla="*/ 30 w 39"/>
                    <a:gd name="T19" fmla="*/ 2 h 17"/>
                    <a:gd name="T20" fmla="*/ 36 w 39"/>
                    <a:gd name="T21" fmla="*/ 2 h 17"/>
                    <a:gd name="T22" fmla="*/ 38 w 39"/>
                    <a:gd name="T23" fmla="*/ 4 h 17"/>
                    <a:gd name="T24" fmla="*/ 39 w 39"/>
                    <a:gd name="T25" fmla="*/ 6 h 17"/>
                    <a:gd name="T26" fmla="*/ 39 w 39"/>
                    <a:gd name="T27" fmla="*/ 10 h 17"/>
                    <a:gd name="T28" fmla="*/ 38 w 39"/>
                    <a:gd name="T29" fmla="*/ 12 h 17"/>
                    <a:gd name="T30" fmla="*/ 36 w 39"/>
                    <a:gd name="T31" fmla="*/ 14 h 17"/>
                    <a:gd name="T32" fmla="*/ 32 w 39"/>
                    <a:gd name="T33" fmla="*/ 14 h 17"/>
                    <a:gd name="T34" fmla="*/ 20 w 39"/>
                    <a:gd name="T35" fmla="*/ 17 h 17"/>
                    <a:gd name="T36" fmla="*/ 11 w 39"/>
                    <a:gd name="T37" fmla="*/ 17 h 17"/>
                    <a:gd name="T38" fmla="*/ 5 w 39"/>
                    <a:gd name="T39" fmla="*/ 14 h 17"/>
                    <a:gd name="T40" fmla="*/ 2 w 39"/>
                    <a:gd name="T41" fmla="*/ 12 h 17"/>
                    <a:gd name="T42" fmla="*/ 0 w 39"/>
                    <a:gd name="T43" fmla="*/ 8 h 17"/>
                    <a:gd name="T44" fmla="*/ 0 w 39"/>
                    <a:gd name="T45" fmla="*/ 4 h 17"/>
                    <a:gd name="T46" fmla="*/ 4 w 39"/>
                    <a:gd name="T47" fmla="*/ 2 h 17"/>
                    <a:gd name="T48" fmla="*/ 7 w 39"/>
                    <a:gd name="T49" fmla="*/ 2 h 17"/>
                    <a:gd name="T50" fmla="*/ 13 w 39"/>
                    <a:gd name="T51" fmla="*/ 0 h 17"/>
                    <a:gd name="T52" fmla="*/ 18 w 39"/>
                    <a:gd name="T53" fmla="*/ 0 h 17"/>
                    <a:gd name="T54" fmla="*/ 21 w 39"/>
                    <a:gd name="T55" fmla="*/ 0 h 17"/>
                    <a:gd name="T56" fmla="*/ 23 w 39"/>
                    <a:gd name="T57" fmla="*/ 0 h 17"/>
                    <a:gd name="T58" fmla="*/ 16 w 39"/>
                    <a:gd name="T59" fmla="*/ 6 h 17"/>
                    <a:gd name="T60" fmla="*/ 13 w 39"/>
                    <a:gd name="T61" fmla="*/ 6 h 17"/>
                    <a:gd name="T62" fmla="*/ 9 w 39"/>
                    <a:gd name="T63" fmla="*/ 6 h 17"/>
                    <a:gd name="T64" fmla="*/ 7 w 39"/>
                    <a:gd name="T65" fmla="*/ 8 h 17"/>
                    <a:gd name="T66" fmla="*/ 7 w 39"/>
                    <a:gd name="T67" fmla="*/ 10 h 17"/>
                    <a:gd name="T68" fmla="*/ 11 w 39"/>
                    <a:gd name="T69" fmla="*/ 10 h 17"/>
                    <a:gd name="T70" fmla="*/ 16 w 39"/>
                    <a:gd name="T71" fmla="*/ 10 h 17"/>
                    <a:gd name="T72" fmla="*/ 16 w 39"/>
                    <a:gd name="T73" fmla="*/ 6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"/>
                    <a:gd name="T112" fmla="*/ 0 h 17"/>
                    <a:gd name="T113" fmla="*/ 39 w 39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" h="17">
                      <a:moveTo>
                        <a:pt x="23" y="0"/>
                      </a:move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8" y="12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0" y="17"/>
                      </a:lnTo>
                      <a:lnTo>
                        <a:pt x="20" y="17"/>
                      </a:ln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  <a:moveTo>
                        <a:pt x="16" y="6"/>
                      </a:move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8" name="Freeform 967"/>
                <p:cNvSpPr>
                  <a:spLocks/>
                </p:cNvSpPr>
                <p:nvPr/>
              </p:nvSpPr>
              <p:spPr bwMode="auto">
                <a:xfrm>
                  <a:off x="3528" y="3040"/>
                  <a:ext cx="39" cy="19"/>
                </a:xfrm>
                <a:custGeom>
                  <a:avLst/>
                  <a:gdLst>
                    <a:gd name="T0" fmla="*/ 23 w 39"/>
                    <a:gd name="T1" fmla="*/ 4 h 19"/>
                    <a:gd name="T2" fmla="*/ 25 w 39"/>
                    <a:gd name="T3" fmla="*/ 2 h 19"/>
                    <a:gd name="T4" fmla="*/ 27 w 39"/>
                    <a:gd name="T5" fmla="*/ 2 h 19"/>
                    <a:gd name="T6" fmla="*/ 32 w 39"/>
                    <a:gd name="T7" fmla="*/ 2 h 19"/>
                    <a:gd name="T8" fmla="*/ 36 w 39"/>
                    <a:gd name="T9" fmla="*/ 4 h 19"/>
                    <a:gd name="T10" fmla="*/ 38 w 39"/>
                    <a:gd name="T11" fmla="*/ 4 h 19"/>
                    <a:gd name="T12" fmla="*/ 39 w 39"/>
                    <a:gd name="T13" fmla="*/ 7 h 19"/>
                    <a:gd name="T14" fmla="*/ 39 w 39"/>
                    <a:gd name="T15" fmla="*/ 9 h 19"/>
                    <a:gd name="T16" fmla="*/ 39 w 39"/>
                    <a:gd name="T17" fmla="*/ 13 h 19"/>
                    <a:gd name="T18" fmla="*/ 38 w 39"/>
                    <a:gd name="T19" fmla="*/ 15 h 19"/>
                    <a:gd name="T20" fmla="*/ 34 w 39"/>
                    <a:gd name="T21" fmla="*/ 15 h 19"/>
                    <a:gd name="T22" fmla="*/ 32 w 39"/>
                    <a:gd name="T23" fmla="*/ 17 h 19"/>
                    <a:gd name="T24" fmla="*/ 27 w 39"/>
                    <a:gd name="T25" fmla="*/ 17 h 19"/>
                    <a:gd name="T26" fmla="*/ 23 w 39"/>
                    <a:gd name="T27" fmla="*/ 19 h 19"/>
                    <a:gd name="T28" fmla="*/ 18 w 39"/>
                    <a:gd name="T29" fmla="*/ 19 h 19"/>
                    <a:gd name="T30" fmla="*/ 13 w 39"/>
                    <a:gd name="T31" fmla="*/ 17 h 19"/>
                    <a:gd name="T32" fmla="*/ 7 w 39"/>
                    <a:gd name="T33" fmla="*/ 17 h 19"/>
                    <a:gd name="T34" fmla="*/ 4 w 39"/>
                    <a:gd name="T35" fmla="*/ 15 h 19"/>
                    <a:gd name="T36" fmla="*/ 4 w 39"/>
                    <a:gd name="T37" fmla="*/ 15 h 19"/>
                    <a:gd name="T38" fmla="*/ 2 w 39"/>
                    <a:gd name="T39" fmla="*/ 13 h 19"/>
                    <a:gd name="T40" fmla="*/ 0 w 39"/>
                    <a:gd name="T41" fmla="*/ 11 h 19"/>
                    <a:gd name="T42" fmla="*/ 0 w 39"/>
                    <a:gd name="T43" fmla="*/ 7 h 19"/>
                    <a:gd name="T44" fmla="*/ 2 w 39"/>
                    <a:gd name="T45" fmla="*/ 4 h 19"/>
                    <a:gd name="T46" fmla="*/ 7 w 39"/>
                    <a:gd name="T47" fmla="*/ 2 h 19"/>
                    <a:gd name="T48" fmla="*/ 13 w 39"/>
                    <a:gd name="T49" fmla="*/ 2 h 19"/>
                    <a:gd name="T50" fmla="*/ 14 w 39"/>
                    <a:gd name="T51" fmla="*/ 4 h 19"/>
                    <a:gd name="T52" fmla="*/ 14 w 39"/>
                    <a:gd name="T53" fmla="*/ 7 h 19"/>
                    <a:gd name="T54" fmla="*/ 11 w 39"/>
                    <a:gd name="T55" fmla="*/ 7 h 19"/>
                    <a:gd name="T56" fmla="*/ 9 w 39"/>
                    <a:gd name="T57" fmla="*/ 9 h 19"/>
                    <a:gd name="T58" fmla="*/ 9 w 39"/>
                    <a:gd name="T59" fmla="*/ 9 h 19"/>
                    <a:gd name="T60" fmla="*/ 11 w 39"/>
                    <a:gd name="T61" fmla="*/ 11 h 19"/>
                    <a:gd name="T62" fmla="*/ 14 w 39"/>
                    <a:gd name="T63" fmla="*/ 13 h 19"/>
                    <a:gd name="T64" fmla="*/ 18 w 39"/>
                    <a:gd name="T65" fmla="*/ 13 h 19"/>
                    <a:gd name="T66" fmla="*/ 21 w 39"/>
                    <a:gd name="T67" fmla="*/ 13 h 19"/>
                    <a:gd name="T68" fmla="*/ 25 w 39"/>
                    <a:gd name="T69" fmla="*/ 13 h 19"/>
                    <a:gd name="T70" fmla="*/ 29 w 39"/>
                    <a:gd name="T71" fmla="*/ 11 h 19"/>
                    <a:gd name="T72" fmla="*/ 29 w 39"/>
                    <a:gd name="T73" fmla="*/ 11 h 19"/>
                    <a:gd name="T74" fmla="*/ 29 w 39"/>
                    <a:gd name="T75" fmla="*/ 9 h 19"/>
                    <a:gd name="T76" fmla="*/ 27 w 39"/>
                    <a:gd name="T77" fmla="*/ 7 h 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19"/>
                    <a:gd name="T119" fmla="*/ 39 w 39"/>
                    <a:gd name="T120" fmla="*/ 19 h 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19">
                      <a:moveTo>
                        <a:pt x="23" y="7"/>
                      </a:move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6" y="15"/>
                      </a:lnTo>
                      <a:lnTo>
                        <a:pt x="34" y="15"/>
                      </a:lnTo>
                      <a:lnTo>
                        <a:pt x="32" y="17"/>
                      </a:lnTo>
                      <a:lnTo>
                        <a:pt x="29" y="17"/>
                      </a:lnTo>
                      <a:lnTo>
                        <a:pt x="27" y="17"/>
                      </a:lnTo>
                      <a:lnTo>
                        <a:pt x="25" y="19"/>
                      </a:lnTo>
                      <a:lnTo>
                        <a:pt x="23" y="19"/>
                      </a:lnTo>
                      <a:lnTo>
                        <a:pt x="20" y="19"/>
                      </a:lnTo>
                      <a:lnTo>
                        <a:pt x="18" y="19"/>
                      </a:lnTo>
                      <a:lnTo>
                        <a:pt x="14" y="19"/>
                      </a:lnTo>
                      <a:lnTo>
                        <a:pt x="13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9" name="Freeform 968"/>
                <p:cNvSpPr>
                  <a:spLocks noEditPoints="1"/>
                </p:cNvSpPr>
                <p:nvPr/>
              </p:nvSpPr>
              <p:spPr bwMode="auto">
                <a:xfrm>
                  <a:off x="3528" y="3010"/>
                  <a:ext cx="39" cy="16"/>
                </a:xfrm>
                <a:custGeom>
                  <a:avLst/>
                  <a:gdLst>
                    <a:gd name="T0" fmla="*/ 13 w 39"/>
                    <a:gd name="T1" fmla="*/ 14 h 16"/>
                    <a:gd name="T2" fmla="*/ 9 w 39"/>
                    <a:gd name="T3" fmla="*/ 16 h 16"/>
                    <a:gd name="T4" fmla="*/ 5 w 39"/>
                    <a:gd name="T5" fmla="*/ 14 h 16"/>
                    <a:gd name="T6" fmla="*/ 2 w 39"/>
                    <a:gd name="T7" fmla="*/ 12 h 16"/>
                    <a:gd name="T8" fmla="*/ 0 w 39"/>
                    <a:gd name="T9" fmla="*/ 12 h 16"/>
                    <a:gd name="T10" fmla="*/ 0 w 39"/>
                    <a:gd name="T11" fmla="*/ 10 h 16"/>
                    <a:gd name="T12" fmla="*/ 0 w 39"/>
                    <a:gd name="T13" fmla="*/ 6 h 16"/>
                    <a:gd name="T14" fmla="*/ 0 w 39"/>
                    <a:gd name="T15" fmla="*/ 4 h 16"/>
                    <a:gd name="T16" fmla="*/ 4 w 39"/>
                    <a:gd name="T17" fmla="*/ 2 h 16"/>
                    <a:gd name="T18" fmla="*/ 5 w 39"/>
                    <a:gd name="T19" fmla="*/ 2 h 16"/>
                    <a:gd name="T20" fmla="*/ 18 w 39"/>
                    <a:gd name="T21" fmla="*/ 0 h 16"/>
                    <a:gd name="T22" fmla="*/ 32 w 39"/>
                    <a:gd name="T23" fmla="*/ 0 h 16"/>
                    <a:gd name="T24" fmla="*/ 36 w 39"/>
                    <a:gd name="T25" fmla="*/ 0 h 16"/>
                    <a:gd name="T26" fmla="*/ 38 w 39"/>
                    <a:gd name="T27" fmla="*/ 0 h 16"/>
                    <a:gd name="T28" fmla="*/ 38 w 39"/>
                    <a:gd name="T29" fmla="*/ 4 h 16"/>
                    <a:gd name="T30" fmla="*/ 36 w 39"/>
                    <a:gd name="T31" fmla="*/ 6 h 16"/>
                    <a:gd name="T32" fmla="*/ 36 w 39"/>
                    <a:gd name="T33" fmla="*/ 6 h 16"/>
                    <a:gd name="T34" fmla="*/ 36 w 39"/>
                    <a:gd name="T35" fmla="*/ 6 h 16"/>
                    <a:gd name="T36" fmla="*/ 39 w 39"/>
                    <a:gd name="T37" fmla="*/ 8 h 16"/>
                    <a:gd name="T38" fmla="*/ 39 w 39"/>
                    <a:gd name="T39" fmla="*/ 10 h 16"/>
                    <a:gd name="T40" fmla="*/ 38 w 39"/>
                    <a:gd name="T41" fmla="*/ 14 h 16"/>
                    <a:gd name="T42" fmla="*/ 32 w 39"/>
                    <a:gd name="T43" fmla="*/ 16 h 16"/>
                    <a:gd name="T44" fmla="*/ 27 w 39"/>
                    <a:gd name="T45" fmla="*/ 16 h 16"/>
                    <a:gd name="T46" fmla="*/ 21 w 39"/>
                    <a:gd name="T47" fmla="*/ 14 h 16"/>
                    <a:gd name="T48" fmla="*/ 16 w 39"/>
                    <a:gd name="T49" fmla="*/ 12 h 16"/>
                    <a:gd name="T50" fmla="*/ 14 w 39"/>
                    <a:gd name="T51" fmla="*/ 8 h 16"/>
                    <a:gd name="T52" fmla="*/ 14 w 39"/>
                    <a:gd name="T53" fmla="*/ 6 h 16"/>
                    <a:gd name="T54" fmla="*/ 11 w 39"/>
                    <a:gd name="T55" fmla="*/ 6 h 16"/>
                    <a:gd name="T56" fmla="*/ 9 w 39"/>
                    <a:gd name="T57" fmla="*/ 6 h 16"/>
                    <a:gd name="T58" fmla="*/ 7 w 39"/>
                    <a:gd name="T59" fmla="*/ 8 h 16"/>
                    <a:gd name="T60" fmla="*/ 9 w 39"/>
                    <a:gd name="T61" fmla="*/ 8 h 16"/>
                    <a:gd name="T62" fmla="*/ 11 w 39"/>
                    <a:gd name="T63" fmla="*/ 10 h 16"/>
                    <a:gd name="T64" fmla="*/ 20 w 39"/>
                    <a:gd name="T65" fmla="*/ 6 h 16"/>
                    <a:gd name="T66" fmla="*/ 21 w 39"/>
                    <a:gd name="T67" fmla="*/ 8 h 16"/>
                    <a:gd name="T68" fmla="*/ 23 w 39"/>
                    <a:gd name="T69" fmla="*/ 10 h 16"/>
                    <a:gd name="T70" fmla="*/ 25 w 39"/>
                    <a:gd name="T71" fmla="*/ 10 h 16"/>
                    <a:gd name="T72" fmla="*/ 27 w 39"/>
                    <a:gd name="T73" fmla="*/ 10 h 16"/>
                    <a:gd name="T74" fmla="*/ 29 w 39"/>
                    <a:gd name="T75" fmla="*/ 10 h 16"/>
                    <a:gd name="T76" fmla="*/ 30 w 39"/>
                    <a:gd name="T77" fmla="*/ 10 h 16"/>
                    <a:gd name="T78" fmla="*/ 29 w 39"/>
                    <a:gd name="T79" fmla="*/ 6 h 16"/>
                    <a:gd name="T80" fmla="*/ 27 w 39"/>
                    <a:gd name="T81" fmla="*/ 6 h 16"/>
                    <a:gd name="T82" fmla="*/ 25 w 39"/>
                    <a:gd name="T83" fmla="*/ 6 h 16"/>
                    <a:gd name="T84" fmla="*/ 21 w 39"/>
                    <a:gd name="T85" fmla="*/ 6 h 16"/>
                    <a:gd name="T86" fmla="*/ 20 w 39"/>
                    <a:gd name="T87" fmla="*/ 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"/>
                    <a:gd name="T133" fmla="*/ 0 h 16"/>
                    <a:gd name="T134" fmla="*/ 39 w 39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" h="16">
                      <a:moveTo>
                        <a:pt x="13" y="10"/>
                      </a:moveTo>
                      <a:lnTo>
                        <a:pt x="13" y="12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6" y="6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close/>
                      <a:moveTo>
                        <a:pt x="20" y="6"/>
                      </a:move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0" name="Freeform 969"/>
                <p:cNvSpPr>
                  <a:spLocks/>
                </p:cNvSpPr>
                <p:nvPr/>
              </p:nvSpPr>
              <p:spPr bwMode="auto">
                <a:xfrm>
                  <a:off x="3528" y="2979"/>
                  <a:ext cx="38" cy="14"/>
                </a:xfrm>
                <a:custGeom>
                  <a:avLst/>
                  <a:gdLst>
                    <a:gd name="T0" fmla="*/ 0 w 38"/>
                    <a:gd name="T1" fmla="*/ 14 h 14"/>
                    <a:gd name="T2" fmla="*/ 0 w 38"/>
                    <a:gd name="T3" fmla="*/ 8 h 14"/>
                    <a:gd name="T4" fmla="*/ 5 w 38"/>
                    <a:gd name="T5" fmla="*/ 8 h 14"/>
                    <a:gd name="T6" fmla="*/ 4 w 38"/>
                    <a:gd name="T7" fmla="*/ 8 h 14"/>
                    <a:gd name="T8" fmla="*/ 2 w 38"/>
                    <a:gd name="T9" fmla="*/ 8 h 14"/>
                    <a:gd name="T10" fmla="*/ 0 w 38"/>
                    <a:gd name="T11" fmla="*/ 6 h 14"/>
                    <a:gd name="T12" fmla="*/ 0 w 38"/>
                    <a:gd name="T13" fmla="*/ 6 h 14"/>
                    <a:gd name="T14" fmla="*/ 0 w 38"/>
                    <a:gd name="T15" fmla="*/ 6 h 14"/>
                    <a:gd name="T16" fmla="*/ 0 w 38"/>
                    <a:gd name="T17" fmla="*/ 4 h 14"/>
                    <a:gd name="T18" fmla="*/ 0 w 38"/>
                    <a:gd name="T19" fmla="*/ 4 h 14"/>
                    <a:gd name="T20" fmla="*/ 0 w 38"/>
                    <a:gd name="T21" fmla="*/ 2 h 14"/>
                    <a:gd name="T22" fmla="*/ 0 w 38"/>
                    <a:gd name="T23" fmla="*/ 2 h 14"/>
                    <a:gd name="T24" fmla="*/ 2 w 38"/>
                    <a:gd name="T25" fmla="*/ 2 h 14"/>
                    <a:gd name="T26" fmla="*/ 4 w 38"/>
                    <a:gd name="T27" fmla="*/ 0 h 14"/>
                    <a:gd name="T28" fmla="*/ 5 w 38"/>
                    <a:gd name="T29" fmla="*/ 0 h 14"/>
                    <a:gd name="T30" fmla="*/ 7 w 38"/>
                    <a:gd name="T31" fmla="*/ 0 h 14"/>
                    <a:gd name="T32" fmla="*/ 11 w 38"/>
                    <a:gd name="T33" fmla="*/ 0 h 14"/>
                    <a:gd name="T34" fmla="*/ 14 w 38"/>
                    <a:gd name="T35" fmla="*/ 0 h 14"/>
                    <a:gd name="T36" fmla="*/ 20 w 38"/>
                    <a:gd name="T37" fmla="*/ 0 h 14"/>
                    <a:gd name="T38" fmla="*/ 27 w 38"/>
                    <a:gd name="T39" fmla="*/ 0 h 14"/>
                    <a:gd name="T40" fmla="*/ 32 w 38"/>
                    <a:gd name="T41" fmla="*/ 0 h 14"/>
                    <a:gd name="T42" fmla="*/ 38 w 38"/>
                    <a:gd name="T43" fmla="*/ 0 h 14"/>
                    <a:gd name="T44" fmla="*/ 38 w 38"/>
                    <a:gd name="T45" fmla="*/ 0 h 14"/>
                    <a:gd name="T46" fmla="*/ 38 w 38"/>
                    <a:gd name="T47" fmla="*/ 2 h 14"/>
                    <a:gd name="T48" fmla="*/ 38 w 38"/>
                    <a:gd name="T49" fmla="*/ 4 h 14"/>
                    <a:gd name="T50" fmla="*/ 32 w 38"/>
                    <a:gd name="T51" fmla="*/ 4 h 14"/>
                    <a:gd name="T52" fmla="*/ 29 w 38"/>
                    <a:gd name="T53" fmla="*/ 4 h 14"/>
                    <a:gd name="T54" fmla="*/ 23 w 38"/>
                    <a:gd name="T55" fmla="*/ 4 h 14"/>
                    <a:gd name="T56" fmla="*/ 18 w 38"/>
                    <a:gd name="T57" fmla="*/ 4 h 14"/>
                    <a:gd name="T58" fmla="*/ 16 w 38"/>
                    <a:gd name="T59" fmla="*/ 4 h 14"/>
                    <a:gd name="T60" fmla="*/ 14 w 38"/>
                    <a:gd name="T61" fmla="*/ 4 h 14"/>
                    <a:gd name="T62" fmla="*/ 13 w 38"/>
                    <a:gd name="T63" fmla="*/ 4 h 14"/>
                    <a:gd name="T64" fmla="*/ 13 w 38"/>
                    <a:gd name="T65" fmla="*/ 4 h 14"/>
                    <a:gd name="T66" fmla="*/ 11 w 38"/>
                    <a:gd name="T67" fmla="*/ 6 h 14"/>
                    <a:gd name="T68" fmla="*/ 11 w 38"/>
                    <a:gd name="T69" fmla="*/ 6 h 14"/>
                    <a:gd name="T70" fmla="*/ 11 w 38"/>
                    <a:gd name="T71" fmla="*/ 6 h 14"/>
                    <a:gd name="T72" fmla="*/ 11 w 38"/>
                    <a:gd name="T73" fmla="*/ 6 h 14"/>
                    <a:gd name="T74" fmla="*/ 11 w 38"/>
                    <a:gd name="T75" fmla="*/ 8 h 14"/>
                    <a:gd name="T76" fmla="*/ 11 w 38"/>
                    <a:gd name="T77" fmla="*/ 8 h 14"/>
                    <a:gd name="T78" fmla="*/ 13 w 38"/>
                    <a:gd name="T79" fmla="*/ 8 h 14"/>
                    <a:gd name="T80" fmla="*/ 16 w 38"/>
                    <a:gd name="T81" fmla="*/ 8 h 14"/>
                    <a:gd name="T82" fmla="*/ 18 w 38"/>
                    <a:gd name="T83" fmla="*/ 8 h 14"/>
                    <a:gd name="T84" fmla="*/ 20 w 38"/>
                    <a:gd name="T85" fmla="*/ 8 h 14"/>
                    <a:gd name="T86" fmla="*/ 25 w 38"/>
                    <a:gd name="T87" fmla="*/ 8 h 14"/>
                    <a:gd name="T88" fmla="*/ 29 w 38"/>
                    <a:gd name="T89" fmla="*/ 8 h 14"/>
                    <a:gd name="T90" fmla="*/ 38 w 38"/>
                    <a:gd name="T91" fmla="*/ 8 h 14"/>
                    <a:gd name="T92" fmla="*/ 38 w 38"/>
                    <a:gd name="T93" fmla="*/ 14 h 14"/>
                    <a:gd name="T94" fmla="*/ 0 w 38"/>
                    <a:gd name="T95" fmla="*/ 14 h 1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"/>
                    <a:gd name="T145" fmla="*/ 0 h 14"/>
                    <a:gd name="T146" fmla="*/ 38 w 38"/>
                    <a:gd name="T147" fmla="*/ 14 h 1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" h="14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2" y="4"/>
                      </a:lnTo>
                      <a:lnTo>
                        <a:pt x="29" y="4"/>
                      </a:lnTo>
                      <a:lnTo>
                        <a:pt x="23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5" y="8"/>
                      </a:lnTo>
                      <a:lnTo>
                        <a:pt x="29" y="8"/>
                      </a:lnTo>
                      <a:lnTo>
                        <a:pt x="38" y="8"/>
                      </a:lnTo>
                      <a:lnTo>
                        <a:pt x="38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1" name="Freeform 970"/>
                <p:cNvSpPr>
                  <a:spLocks noEditPoints="1"/>
                </p:cNvSpPr>
                <p:nvPr/>
              </p:nvSpPr>
              <p:spPr bwMode="auto">
                <a:xfrm>
                  <a:off x="3528" y="2946"/>
                  <a:ext cx="39" cy="17"/>
                </a:xfrm>
                <a:custGeom>
                  <a:avLst/>
                  <a:gdLst>
                    <a:gd name="T0" fmla="*/ 20 w 39"/>
                    <a:gd name="T1" fmla="*/ 17 h 17"/>
                    <a:gd name="T2" fmla="*/ 14 w 39"/>
                    <a:gd name="T3" fmla="*/ 17 h 17"/>
                    <a:gd name="T4" fmla="*/ 11 w 39"/>
                    <a:gd name="T5" fmla="*/ 17 h 17"/>
                    <a:gd name="T6" fmla="*/ 9 w 39"/>
                    <a:gd name="T7" fmla="*/ 15 h 17"/>
                    <a:gd name="T8" fmla="*/ 5 w 39"/>
                    <a:gd name="T9" fmla="*/ 15 h 17"/>
                    <a:gd name="T10" fmla="*/ 4 w 39"/>
                    <a:gd name="T11" fmla="*/ 13 h 17"/>
                    <a:gd name="T12" fmla="*/ 2 w 39"/>
                    <a:gd name="T13" fmla="*/ 13 h 17"/>
                    <a:gd name="T14" fmla="*/ 0 w 39"/>
                    <a:gd name="T15" fmla="*/ 10 h 17"/>
                    <a:gd name="T16" fmla="*/ 0 w 39"/>
                    <a:gd name="T17" fmla="*/ 8 h 17"/>
                    <a:gd name="T18" fmla="*/ 0 w 39"/>
                    <a:gd name="T19" fmla="*/ 6 h 17"/>
                    <a:gd name="T20" fmla="*/ 2 w 39"/>
                    <a:gd name="T21" fmla="*/ 4 h 17"/>
                    <a:gd name="T22" fmla="*/ 4 w 39"/>
                    <a:gd name="T23" fmla="*/ 2 h 17"/>
                    <a:gd name="T24" fmla="*/ 5 w 39"/>
                    <a:gd name="T25" fmla="*/ 0 h 17"/>
                    <a:gd name="T26" fmla="*/ 9 w 39"/>
                    <a:gd name="T27" fmla="*/ 0 h 17"/>
                    <a:gd name="T28" fmla="*/ 13 w 39"/>
                    <a:gd name="T29" fmla="*/ 0 h 17"/>
                    <a:gd name="T30" fmla="*/ 20 w 39"/>
                    <a:gd name="T31" fmla="*/ 0 h 17"/>
                    <a:gd name="T32" fmla="*/ 27 w 39"/>
                    <a:gd name="T33" fmla="*/ 0 h 17"/>
                    <a:gd name="T34" fmla="*/ 30 w 39"/>
                    <a:gd name="T35" fmla="*/ 0 h 17"/>
                    <a:gd name="T36" fmla="*/ 34 w 39"/>
                    <a:gd name="T37" fmla="*/ 2 h 17"/>
                    <a:gd name="T38" fmla="*/ 36 w 39"/>
                    <a:gd name="T39" fmla="*/ 2 h 17"/>
                    <a:gd name="T40" fmla="*/ 38 w 39"/>
                    <a:gd name="T41" fmla="*/ 4 h 17"/>
                    <a:gd name="T42" fmla="*/ 39 w 39"/>
                    <a:gd name="T43" fmla="*/ 6 h 17"/>
                    <a:gd name="T44" fmla="*/ 39 w 39"/>
                    <a:gd name="T45" fmla="*/ 8 h 17"/>
                    <a:gd name="T46" fmla="*/ 39 w 39"/>
                    <a:gd name="T47" fmla="*/ 10 h 17"/>
                    <a:gd name="T48" fmla="*/ 38 w 39"/>
                    <a:gd name="T49" fmla="*/ 10 h 17"/>
                    <a:gd name="T50" fmla="*/ 36 w 39"/>
                    <a:gd name="T51" fmla="*/ 13 h 17"/>
                    <a:gd name="T52" fmla="*/ 34 w 39"/>
                    <a:gd name="T53" fmla="*/ 13 h 17"/>
                    <a:gd name="T54" fmla="*/ 30 w 39"/>
                    <a:gd name="T55" fmla="*/ 15 h 17"/>
                    <a:gd name="T56" fmla="*/ 27 w 39"/>
                    <a:gd name="T57" fmla="*/ 15 h 17"/>
                    <a:gd name="T58" fmla="*/ 23 w 39"/>
                    <a:gd name="T59" fmla="*/ 17 h 17"/>
                    <a:gd name="T60" fmla="*/ 20 w 39"/>
                    <a:gd name="T61" fmla="*/ 17 h 17"/>
                    <a:gd name="T62" fmla="*/ 20 w 39"/>
                    <a:gd name="T63" fmla="*/ 17 h 17"/>
                    <a:gd name="T64" fmla="*/ 20 w 39"/>
                    <a:gd name="T65" fmla="*/ 10 h 17"/>
                    <a:gd name="T66" fmla="*/ 21 w 39"/>
                    <a:gd name="T67" fmla="*/ 10 h 17"/>
                    <a:gd name="T68" fmla="*/ 23 w 39"/>
                    <a:gd name="T69" fmla="*/ 10 h 17"/>
                    <a:gd name="T70" fmla="*/ 27 w 39"/>
                    <a:gd name="T71" fmla="*/ 10 h 17"/>
                    <a:gd name="T72" fmla="*/ 29 w 39"/>
                    <a:gd name="T73" fmla="*/ 8 h 17"/>
                    <a:gd name="T74" fmla="*/ 29 w 39"/>
                    <a:gd name="T75" fmla="*/ 8 h 17"/>
                    <a:gd name="T76" fmla="*/ 29 w 39"/>
                    <a:gd name="T77" fmla="*/ 8 h 17"/>
                    <a:gd name="T78" fmla="*/ 29 w 39"/>
                    <a:gd name="T79" fmla="*/ 6 h 17"/>
                    <a:gd name="T80" fmla="*/ 29 w 39"/>
                    <a:gd name="T81" fmla="*/ 6 h 17"/>
                    <a:gd name="T82" fmla="*/ 29 w 39"/>
                    <a:gd name="T83" fmla="*/ 6 h 17"/>
                    <a:gd name="T84" fmla="*/ 27 w 39"/>
                    <a:gd name="T85" fmla="*/ 6 h 17"/>
                    <a:gd name="T86" fmla="*/ 25 w 39"/>
                    <a:gd name="T87" fmla="*/ 4 h 17"/>
                    <a:gd name="T88" fmla="*/ 23 w 39"/>
                    <a:gd name="T89" fmla="*/ 4 h 17"/>
                    <a:gd name="T90" fmla="*/ 21 w 39"/>
                    <a:gd name="T91" fmla="*/ 4 h 17"/>
                    <a:gd name="T92" fmla="*/ 20 w 39"/>
                    <a:gd name="T93" fmla="*/ 4 h 17"/>
                    <a:gd name="T94" fmla="*/ 18 w 39"/>
                    <a:gd name="T95" fmla="*/ 4 h 17"/>
                    <a:gd name="T96" fmla="*/ 14 w 39"/>
                    <a:gd name="T97" fmla="*/ 4 h 17"/>
                    <a:gd name="T98" fmla="*/ 13 w 39"/>
                    <a:gd name="T99" fmla="*/ 4 h 17"/>
                    <a:gd name="T100" fmla="*/ 13 w 39"/>
                    <a:gd name="T101" fmla="*/ 6 h 17"/>
                    <a:gd name="T102" fmla="*/ 11 w 39"/>
                    <a:gd name="T103" fmla="*/ 6 h 17"/>
                    <a:gd name="T104" fmla="*/ 9 w 39"/>
                    <a:gd name="T105" fmla="*/ 6 h 17"/>
                    <a:gd name="T106" fmla="*/ 9 w 39"/>
                    <a:gd name="T107" fmla="*/ 8 h 17"/>
                    <a:gd name="T108" fmla="*/ 9 w 39"/>
                    <a:gd name="T109" fmla="*/ 8 h 17"/>
                    <a:gd name="T110" fmla="*/ 11 w 39"/>
                    <a:gd name="T111" fmla="*/ 8 h 17"/>
                    <a:gd name="T112" fmla="*/ 11 w 39"/>
                    <a:gd name="T113" fmla="*/ 8 h 17"/>
                    <a:gd name="T114" fmla="*/ 13 w 39"/>
                    <a:gd name="T115" fmla="*/ 10 h 17"/>
                    <a:gd name="T116" fmla="*/ 13 w 39"/>
                    <a:gd name="T117" fmla="*/ 10 h 17"/>
                    <a:gd name="T118" fmla="*/ 14 w 39"/>
                    <a:gd name="T119" fmla="*/ 10 h 17"/>
                    <a:gd name="T120" fmla="*/ 18 w 39"/>
                    <a:gd name="T121" fmla="*/ 10 h 17"/>
                    <a:gd name="T122" fmla="*/ 20 w 39"/>
                    <a:gd name="T123" fmla="*/ 10 h 17"/>
                    <a:gd name="T124" fmla="*/ 20 w 39"/>
                    <a:gd name="T125" fmla="*/ 10 h 1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9"/>
                    <a:gd name="T190" fmla="*/ 0 h 17"/>
                    <a:gd name="T191" fmla="*/ 39 w 39"/>
                    <a:gd name="T192" fmla="*/ 17 h 1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9" h="17">
                      <a:moveTo>
                        <a:pt x="20" y="17"/>
                      </a:moveTo>
                      <a:lnTo>
                        <a:pt x="14" y="17"/>
                      </a:lnTo>
                      <a:lnTo>
                        <a:pt x="11" y="17"/>
                      </a:ln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8" y="10"/>
                      </a:lnTo>
                      <a:lnTo>
                        <a:pt x="36" y="13"/>
                      </a:lnTo>
                      <a:lnTo>
                        <a:pt x="34" y="13"/>
                      </a:lnTo>
                      <a:lnTo>
                        <a:pt x="30" y="15"/>
                      </a:lnTo>
                      <a:lnTo>
                        <a:pt x="27" y="15"/>
                      </a:lnTo>
                      <a:lnTo>
                        <a:pt x="23" y="17"/>
                      </a:lnTo>
                      <a:lnTo>
                        <a:pt x="20" y="17"/>
                      </a:lnTo>
                      <a:close/>
                      <a:moveTo>
                        <a:pt x="20" y="10"/>
                      </a:move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8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2" name="Freeform 971"/>
                <p:cNvSpPr>
                  <a:spLocks noEditPoints="1"/>
                </p:cNvSpPr>
                <p:nvPr/>
              </p:nvSpPr>
              <p:spPr bwMode="auto">
                <a:xfrm>
                  <a:off x="3514" y="2924"/>
                  <a:ext cx="52" cy="6"/>
                </a:xfrm>
                <a:custGeom>
                  <a:avLst/>
                  <a:gdLst>
                    <a:gd name="T0" fmla="*/ 0 w 52"/>
                    <a:gd name="T1" fmla="*/ 6 h 6"/>
                    <a:gd name="T2" fmla="*/ 0 w 52"/>
                    <a:gd name="T3" fmla="*/ 0 h 6"/>
                    <a:gd name="T4" fmla="*/ 5 w 52"/>
                    <a:gd name="T5" fmla="*/ 0 h 6"/>
                    <a:gd name="T6" fmla="*/ 7 w 52"/>
                    <a:gd name="T7" fmla="*/ 0 h 6"/>
                    <a:gd name="T8" fmla="*/ 9 w 52"/>
                    <a:gd name="T9" fmla="*/ 0 h 6"/>
                    <a:gd name="T10" fmla="*/ 9 w 52"/>
                    <a:gd name="T11" fmla="*/ 6 h 6"/>
                    <a:gd name="T12" fmla="*/ 7 w 52"/>
                    <a:gd name="T13" fmla="*/ 6 h 6"/>
                    <a:gd name="T14" fmla="*/ 5 w 52"/>
                    <a:gd name="T15" fmla="*/ 6 h 6"/>
                    <a:gd name="T16" fmla="*/ 0 w 52"/>
                    <a:gd name="T17" fmla="*/ 6 h 6"/>
                    <a:gd name="T18" fmla="*/ 0 w 52"/>
                    <a:gd name="T19" fmla="*/ 6 h 6"/>
                    <a:gd name="T20" fmla="*/ 14 w 52"/>
                    <a:gd name="T21" fmla="*/ 6 h 6"/>
                    <a:gd name="T22" fmla="*/ 14 w 52"/>
                    <a:gd name="T23" fmla="*/ 0 h 6"/>
                    <a:gd name="T24" fmla="*/ 52 w 52"/>
                    <a:gd name="T25" fmla="*/ 0 h 6"/>
                    <a:gd name="T26" fmla="*/ 52 w 52"/>
                    <a:gd name="T27" fmla="*/ 6 h 6"/>
                    <a:gd name="T28" fmla="*/ 14 w 52"/>
                    <a:gd name="T29" fmla="*/ 6 h 6"/>
                    <a:gd name="T30" fmla="*/ 14 w 52"/>
                    <a:gd name="T31" fmla="*/ 6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"/>
                    <a:gd name="T49" fmla="*/ 0 h 6"/>
                    <a:gd name="T50" fmla="*/ 52 w 52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52" y="0"/>
                      </a:lnTo>
                      <a:lnTo>
                        <a:pt x="52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3" name="Freeform 972"/>
                <p:cNvSpPr>
                  <a:spLocks/>
                </p:cNvSpPr>
                <p:nvPr/>
              </p:nvSpPr>
              <p:spPr bwMode="auto">
                <a:xfrm>
                  <a:off x="3528" y="2897"/>
                  <a:ext cx="39" cy="16"/>
                </a:xfrm>
                <a:custGeom>
                  <a:avLst/>
                  <a:gdLst>
                    <a:gd name="T0" fmla="*/ 23 w 39"/>
                    <a:gd name="T1" fmla="*/ 4 h 16"/>
                    <a:gd name="T2" fmla="*/ 25 w 39"/>
                    <a:gd name="T3" fmla="*/ 2 h 16"/>
                    <a:gd name="T4" fmla="*/ 27 w 39"/>
                    <a:gd name="T5" fmla="*/ 0 h 16"/>
                    <a:gd name="T6" fmla="*/ 30 w 39"/>
                    <a:gd name="T7" fmla="*/ 0 h 16"/>
                    <a:gd name="T8" fmla="*/ 34 w 39"/>
                    <a:gd name="T9" fmla="*/ 2 h 16"/>
                    <a:gd name="T10" fmla="*/ 36 w 39"/>
                    <a:gd name="T11" fmla="*/ 4 h 16"/>
                    <a:gd name="T12" fmla="*/ 39 w 39"/>
                    <a:gd name="T13" fmla="*/ 6 h 16"/>
                    <a:gd name="T14" fmla="*/ 39 w 39"/>
                    <a:gd name="T15" fmla="*/ 6 h 16"/>
                    <a:gd name="T16" fmla="*/ 39 w 39"/>
                    <a:gd name="T17" fmla="*/ 10 h 16"/>
                    <a:gd name="T18" fmla="*/ 39 w 39"/>
                    <a:gd name="T19" fmla="*/ 10 h 16"/>
                    <a:gd name="T20" fmla="*/ 38 w 39"/>
                    <a:gd name="T21" fmla="*/ 12 h 16"/>
                    <a:gd name="T22" fmla="*/ 36 w 39"/>
                    <a:gd name="T23" fmla="*/ 14 h 16"/>
                    <a:gd name="T24" fmla="*/ 32 w 39"/>
                    <a:gd name="T25" fmla="*/ 14 h 16"/>
                    <a:gd name="T26" fmla="*/ 30 w 39"/>
                    <a:gd name="T27" fmla="*/ 16 h 16"/>
                    <a:gd name="T28" fmla="*/ 27 w 39"/>
                    <a:gd name="T29" fmla="*/ 16 h 16"/>
                    <a:gd name="T30" fmla="*/ 20 w 39"/>
                    <a:gd name="T31" fmla="*/ 16 h 16"/>
                    <a:gd name="T32" fmla="*/ 7 w 39"/>
                    <a:gd name="T33" fmla="*/ 16 h 16"/>
                    <a:gd name="T34" fmla="*/ 5 w 39"/>
                    <a:gd name="T35" fmla="*/ 14 h 16"/>
                    <a:gd name="T36" fmla="*/ 4 w 39"/>
                    <a:gd name="T37" fmla="*/ 14 h 16"/>
                    <a:gd name="T38" fmla="*/ 2 w 39"/>
                    <a:gd name="T39" fmla="*/ 12 h 16"/>
                    <a:gd name="T40" fmla="*/ 0 w 39"/>
                    <a:gd name="T41" fmla="*/ 12 h 16"/>
                    <a:gd name="T42" fmla="*/ 0 w 39"/>
                    <a:gd name="T43" fmla="*/ 8 h 16"/>
                    <a:gd name="T44" fmla="*/ 0 w 39"/>
                    <a:gd name="T45" fmla="*/ 4 h 16"/>
                    <a:gd name="T46" fmla="*/ 4 w 39"/>
                    <a:gd name="T47" fmla="*/ 2 h 16"/>
                    <a:gd name="T48" fmla="*/ 9 w 39"/>
                    <a:gd name="T49" fmla="*/ 0 h 16"/>
                    <a:gd name="T50" fmla="*/ 13 w 39"/>
                    <a:gd name="T51" fmla="*/ 2 h 16"/>
                    <a:gd name="T52" fmla="*/ 14 w 39"/>
                    <a:gd name="T53" fmla="*/ 4 h 16"/>
                    <a:gd name="T54" fmla="*/ 13 w 39"/>
                    <a:gd name="T55" fmla="*/ 6 h 16"/>
                    <a:gd name="T56" fmla="*/ 11 w 39"/>
                    <a:gd name="T57" fmla="*/ 6 h 16"/>
                    <a:gd name="T58" fmla="*/ 9 w 39"/>
                    <a:gd name="T59" fmla="*/ 8 h 16"/>
                    <a:gd name="T60" fmla="*/ 9 w 39"/>
                    <a:gd name="T61" fmla="*/ 8 h 16"/>
                    <a:gd name="T62" fmla="*/ 11 w 39"/>
                    <a:gd name="T63" fmla="*/ 10 h 16"/>
                    <a:gd name="T64" fmla="*/ 13 w 39"/>
                    <a:gd name="T65" fmla="*/ 10 h 16"/>
                    <a:gd name="T66" fmla="*/ 16 w 39"/>
                    <a:gd name="T67" fmla="*/ 12 h 16"/>
                    <a:gd name="T68" fmla="*/ 20 w 39"/>
                    <a:gd name="T69" fmla="*/ 12 h 16"/>
                    <a:gd name="T70" fmla="*/ 23 w 39"/>
                    <a:gd name="T71" fmla="*/ 12 h 16"/>
                    <a:gd name="T72" fmla="*/ 27 w 39"/>
                    <a:gd name="T73" fmla="*/ 10 h 16"/>
                    <a:gd name="T74" fmla="*/ 29 w 39"/>
                    <a:gd name="T75" fmla="*/ 10 h 16"/>
                    <a:gd name="T76" fmla="*/ 29 w 39"/>
                    <a:gd name="T77" fmla="*/ 8 h 16"/>
                    <a:gd name="T78" fmla="*/ 29 w 39"/>
                    <a:gd name="T79" fmla="*/ 8 h 16"/>
                    <a:gd name="T80" fmla="*/ 29 w 39"/>
                    <a:gd name="T81" fmla="*/ 6 h 1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9"/>
                    <a:gd name="T124" fmla="*/ 0 h 16"/>
                    <a:gd name="T125" fmla="*/ 39 w 39"/>
                    <a:gd name="T126" fmla="*/ 16 h 1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9" h="16">
                      <a:moveTo>
                        <a:pt x="23" y="6"/>
                      </a:move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8" y="12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2" y="14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0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4" name="Freeform 973"/>
                <p:cNvSpPr>
                  <a:spLocks noEditPoints="1"/>
                </p:cNvSpPr>
                <p:nvPr/>
              </p:nvSpPr>
              <p:spPr bwMode="auto">
                <a:xfrm>
                  <a:off x="3528" y="2850"/>
                  <a:ext cx="39" cy="16"/>
                </a:xfrm>
                <a:custGeom>
                  <a:avLst/>
                  <a:gdLst>
                    <a:gd name="T0" fmla="*/ 13 w 39"/>
                    <a:gd name="T1" fmla="*/ 12 h 16"/>
                    <a:gd name="T2" fmla="*/ 5 w 39"/>
                    <a:gd name="T3" fmla="*/ 14 h 16"/>
                    <a:gd name="T4" fmla="*/ 2 w 39"/>
                    <a:gd name="T5" fmla="*/ 12 h 16"/>
                    <a:gd name="T6" fmla="*/ 0 w 39"/>
                    <a:gd name="T7" fmla="*/ 12 h 16"/>
                    <a:gd name="T8" fmla="*/ 0 w 39"/>
                    <a:gd name="T9" fmla="*/ 10 h 16"/>
                    <a:gd name="T10" fmla="*/ 0 w 39"/>
                    <a:gd name="T11" fmla="*/ 6 h 16"/>
                    <a:gd name="T12" fmla="*/ 0 w 39"/>
                    <a:gd name="T13" fmla="*/ 2 h 16"/>
                    <a:gd name="T14" fmla="*/ 4 w 39"/>
                    <a:gd name="T15" fmla="*/ 2 h 16"/>
                    <a:gd name="T16" fmla="*/ 7 w 39"/>
                    <a:gd name="T17" fmla="*/ 0 h 16"/>
                    <a:gd name="T18" fmla="*/ 21 w 39"/>
                    <a:gd name="T19" fmla="*/ 0 h 16"/>
                    <a:gd name="T20" fmla="*/ 34 w 39"/>
                    <a:gd name="T21" fmla="*/ 0 h 16"/>
                    <a:gd name="T22" fmla="*/ 36 w 39"/>
                    <a:gd name="T23" fmla="*/ 0 h 16"/>
                    <a:gd name="T24" fmla="*/ 38 w 39"/>
                    <a:gd name="T25" fmla="*/ 2 h 16"/>
                    <a:gd name="T26" fmla="*/ 38 w 39"/>
                    <a:gd name="T27" fmla="*/ 4 h 16"/>
                    <a:gd name="T28" fmla="*/ 36 w 39"/>
                    <a:gd name="T29" fmla="*/ 4 h 16"/>
                    <a:gd name="T30" fmla="*/ 36 w 39"/>
                    <a:gd name="T31" fmla="*/ 4 h 16"/>
                    <a:gd name="T32" fmla="*/ 36 w 39"/>
                    <a:gd name="T33" fmla="*/ 6 h 16"/>
                    <a:gd name="T34" fmla="*/ 38 w 39"/>
                    <a:gd name="T35" fmla="*/ 8 h 16"/>
                    <a:gd name="T36" fmla="*/ 39 w 39"/>
                    <a:gd name="T37" fmla="*/ 10 h 16"/>
                    <a:gd name="T38" fmla="*/ 38 w 39"/>
                    <a:gd name="T39" fmla="*/ 12 h 16"/>
                    <a:gd name="T40" fmla="*/ 34 w 39"/>
                    <a:gd name="T41" fmla="*/ 14 h 16"/>
                    <a:gd name="T42" fmla="*/ 29 w 39"/>
                    <a:gd name="T43" fmla="*/ 16 h 16"/>
                    <a:gd name="T44" fmla="*/ 23 w 39"/>
                    <a:gd name="T45" fmla="*/ 16 h 16"/>
                    <a:gd name="T46" fmla="*/ 20 w 39"/>
                    <a:gd name="T47" fmla="*/ 14 h 16"/>
                    <a:gd name="T48" fmla="*/ 16 w 39"/>
                    <a:gd name="T49" fmla="*/ 10 h 16"/>
                    <a:gd name="T50" fmla="*/ 14 w 39"/>
                    <a:gd name="T51" fmla="*/ 8 h 16"/>
                    <a:gd name="T52" fmla="*/ 14 w 39"/>
                    <a:gd name="T53" fmla="*/ 6 h 16"/>
                    <a:gd name="T54" fmla="*/ 9 w 39"/>
                    <a:gd name="T55" fmla="*/ 6 h 16"/>
                    <a:gd name="T56" fmla="*/ 9 w 39"/>
                    <a:gd name="T57" fmla="*/ 6 h 16"/>
                    <a:gd name="T58" fmla="*/ 7 w 39"/>
                    <a:gd name="T59" fmla="*/ 8 h 16"/>
                    <a:gd name="T60" fmla="*/ 9 w 39"/>
                    <a:gd name="T61" fmla="*/ 10 h 16"/>
                    <a:gd name="T62" fmla="*/ 13 w 39"/>
                    <a:gd name="T63" fmla="*/ 10 h 16"/>
                    <a:gd name="T64" fmla="*/ 21 w 39"/>
                    <a:gd name="T65" fmla="*/ 6 h 16"/>
                    <a:gd name="T66" fmla="*/ 21 w 39"/>
                    <a:gd name="T67" fmla="*/ 8 h 16"/>
                    <a:gd name="T68" fmla="*/ 23 w 39"/>
                    <a:gd name="T69" fmla="*/ 10 h 16"/>
                    <a:gd name="T70" fmla="*/ 27 w 39"/>
                    <a:gd name="T71" fmla="*/ 10 h 16"/>
                    <a:gd name="T72" fmla="*/ 29 w 39"/>
                    <a:gd name="T73" fmla="*/ 10 h 16"/>
                    <a:gd name="T74" fmla="*/ 30 w 39"/>
                    <a:gd name="T75" fmla="*/ 10 h 16"/>
                    <a:gd name="T76" fmla="*/ 30 w 39"/>
                    <a:gd name="T77" fmla="*/ 8 h 16"/>
                    <a:gd name="T78" fmla="*/ 30 w 39"/>
                    <a:gd name="T79" fmla="*/ 8 h 16"/>
                    <a:gd name="T80" fmla="*/ 29 w 39"/>
                    <a:gd name="T81" fmla="*/ 6 h 16"/>
                    <a:gd name="T82" fmla="*/ 25 w 39"/>
                    <a:gd name="T83" fmla="*/ 6 h 16"/>
                    <a:gd name="T84" fmla="*/ 23 w 39"/>
                    <a:gd name="T85" fmla="*/ 6 h 16"/>
                    <a:gd name="T86" fmla="*/ 21 w 39"/>
                    <a:gd name="T87" fmla="*/ 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"/>
                    <a:gd name="T133" fmla="*/ 0 h 16"/>
                    <a:gd name="T134" fmla="*/ 39 w 39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" h="16">
                      <a:moveTo>
                        <a:pt x="13" y="10"/>
                      </a:move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close/>
                      <a:moveTo>
                        <a:pt x="20" y="6"/>
                      </a:move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30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5" name="Freeform 974"/>
                <p:cNvSpPr>
                  <a:spLocks/>
                </p:cNvSpPr>
                <p:nvPr/>
              </p:nvSpPr>
              <p:spPr bwMode="auto">
                <a:xfrm>
                  <a:off x="3528" y="2817"/>
                  <a:ext cx="39" cy="17"/>
                </a:xfrm>
                <a:custGeom>
                  <a:avLst/>
                  <a:gdLst>
                    <a:gd name="T0" fmla="*/ 23 w 39"/>
                    <a:gd name="T1" fmla="*/ 4 h 17"/>
                    <a:gd name="T2" fmla="*/ 25 w 39"/>
                    <a:gd name="T3" fmla="*/ 2 h 17"/>
                    <a:gd name="T4" fmla="*/ 27 w 39"/>
                    <a:gd name="T5" fmla="*/ 0 h 17"/>
                    <a:gd name="T6" fmla="*/ 30 w 39"/>
                    <a:gd name="T7" fmla="*/ 0 h 17"/>
                    <a:gd name="T8" fmla="*/ 36 w 39"/>
                    <a:gd name="T9" fmla="*/ 2 h 17"/>
                    <a:gd name="T10" fmla="*/ 38 w 39"/>
                    <a:gd name="T11" fmla="*/ 4 h 17"/>
                    <a:gd name="T12" fmla="*/ 39 w 39"/>
                    <a:gd name="T13" fmla="*/ 6 h 17"/>
                    <a:gd name="T14" fmla="*/ 39 w 39"/>
                    <a:gd name="T15" fmla="*/ 10 h 17"/>
                    <a:gd name="T16" fmla="*/ 39 w 39"/>
                    <a:gd name="T17" fmla="*/ 10 h 17"/>
                    <a:gd name="T18" fmla="*/ 38 w 39"/>
                    <a:gd name="T19" fmla="*/ 13 h 17"/>
                    <a:gd name="T20" fmla="*/ 36 w 39"/>
                    <a:gd name="T21" fmla="*/ 15 h 17"/>
                    <a:gd name="T22" fmla="*/ 32 w 39"/>
                    <a:gd name="T23" fmla="*/ 15 h 17"/>
                    <a:gd name="T24" fmla="*/ 30 w 39"/>
                    <a:gd name="T25" fmla="*/ 17 h 17"/>
                    <a:gd name="T26" fmla="*/ 27 w 39"/>
                    <a:gd name="T27" fmla="*/ 17 h 17"/>
                    <a:gd name="T28" fmla="*/ 20 w 39"/>
                    <a:gd name="T29" fmla="*/ 17 h 17"/>
                    <a:gd name="T30" fmla="*/ 7 w 39"/>
                    <a:gd name="T31" fmla="*/ 17 h 17"/>
                    <a:gd name="T32" fmla="*/ 5 w 39"/>
                    <a:gd name="T33" fmla="*/ 15 h 17"/>
                    <a:gd name="T34" fmla="*/ 4 w 39"/>
                    <a:gd name="T35" fmla="*/ 15 h 17"/>
                    <a:gd name="T36" fmla="*/ 2 w 39"/>
                    <a:gd name="T37" fmla="*/ 13 h 17"/>
                    <a:gd name="T38" fmla="*/ 0 w 39"/>
                    <a:gd name="T39" fmla="*/ 10 h 17"/>
                    <a:gd name="T40" fmla="*/ 0 w 39"/>
                    <a:gd name="T41" fmla="*/ 10 h 17"/>
                    <a:gd name="T42" fmla="*/ 0 w 39"/>
                    <a:gd name="T43" fmla="*/ 6 h 17"/>
                    <a:gd name="T44" fmla="*/ 2 w 39"/>
                    <a:gd name="T45" fmla="*/ 2 h 17"/>
                    <a:gd name="T46" fmla="*/ 7 w 39"/>
                    <a:gd name="T47" fmla="*/ 2 h 17"/>
                    <a:gd name="T48" fmla="*/ 13 w 39"/>
                    <a:gd name="T49" fmla="*/ 0 h 17"/>
                    <a:gd name="T50" fmla="*/ 14 w 39"/>
                    <a:gd name="T51" fmla="*/ 4 h 17"/>
                    <a:gd name="T52" fmla="*/ 14 w 39"/>
                    <a:gd name="T53" fmla="*/ 6 h 17"/>
                    <a:gd name="T54" fmla="*/ 11 w 39"/>
                    <a:gd name="T55" fmla="*/ 6 h 17"/>
                    <a:gd name="T56" fmla="*/ 9 w 39"/>
                    <a:gd name="T57" fmla="*/ 6 h 17"/>
                    <a:gd name="T58" fmla="*/ 9 w 39"/>
                    <a:gd name="T59" fmla="*/ 8 h 17"/>
                    <a:gd name="T60" fmla="*/ 9 w 39"/>
                    <a:gd name="T61" fmla="*/ 8 h 17"/>
                    <a:gd name="T62" fmla="*/ 11 w 39"/>
                    <a:gd name="T63" fmla="*/ 10 h 17"/>
                    <a:gd name="T64" fmla="*/ 16 w 39"/>
                    <a:gd name="T65" fmla="*/ 10 h 17"/>
                    <a:gd name="T66" fmla="*/ 20 w 39"/>
                    <a:gd name="T67" fmla="*/ 10 h 17"/>
                    <a:gd name="T68" fmla="*/ 23 w 39"/>
                    <a:gd name="T69" fmla="*/ 10 h 17"/>
                    <a:gd name="T70" fmla="*/ 29 w 39"/>
                    <a:gd name="T71" fmla="*/ 10 h 17"/>
                    <a:gd name="T72" fmla="*/ 29 w 39"/>
                    <a:gd name="T73" fmla="*/ 8 h 17"/>
                    <a:gd name="T74" fmla="*/ 29 w 39"/>
                    <a:gd name="T75" fmla="*/ 8 h 17"/>
                    <a:gd name="T76" fmla="*/ 29 w 39"/>
                    <a:gd name="T77" fmla="*/ 6 h 17"/>
                    <a:gd name="T78" fmla="*/ 23 w 39"/>
                    <a:gd name="T79" fmla="*/ 6 h 1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9"/>
                    <a:gd name="T121" fmla="*/ 0 h 17"/>
                    <a:gd name="T122" fmla="*/ 39 w 39"/>
                    <a:gd name="T123" fmla="*/ 17 h 1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9" h="17">
                      <a:moveTo>
                        <a:pt x="23" y="6"/>
                      </a:move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38" y="4"/>
                      </a:ln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9" y="10"/>
                      </a:lnTo>
                      <a:lnTo>
                        <a:pt x="38" y="13"/>
                      </a:lnTo>
                      <a:lnTo>
                        <a:pt x="36" y="15"/>
                      </a:lnTo>
                      <a:lnTo>
                        <a:pt x="34" y="15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0" y="17"/>
                      </a:lnTo>
                      <a:lnTo>
                        <a:pt x="29" y="17"/>
                      </a:ln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0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9" y="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6" name="Freeform 975"/>
                <p:cNvSpPr>
                  <a:spLocks noEditPoints="1"/>
                </p:cNvSpPr>
                <p:nvPr/>
              </p:nvSpPr>
              <p:spPr bwMode="auto">
                <a:xfrm>
                  <a:off x="3514" y="2795"/>
                  <a:ext cx="52" cy="6"/>
                </a:xfrm>
                <a:custGeom>
                  <a:avLst/>
                  <a:gdLst>
                    <a:gd name="T0" fmla="*/ 0 w 52"/>
                    <a:gd name="T1" fmla="*/ 6 h 6"/>
                    <a:gd name="T2" fmla="*/ 0 w 52"/>
                    <a:gd name="T3" fmla="*/ 0 h 6"/>
                    <a:gd name="T4" fmla="*/ 5 w 52"/>
                    <a:gd name="T5" fmla="*/ 0 h 6"/>
                    <a:gd name="T6" fmla="*/ 7 w 52"/>
                    <a:gd name="T7" fmla="*/ 0 h 6"/>
                    <a:gd name="T8" fmla="*/ 9 w 52"/>
                    <a:gd name="T9" fmla="*/ 0 h 6"/>
                    <a:gd name="T10" fmla="*/ 9 w 52"/>
                    <a:gd name="T11" fmla="*/ 6 h 6"/>
                    <a:gd name="T12" fmla="*/ 7 w 52"/>
                    <a:gd name="T13" fmla="*/ 6 h 6"/>
                    <a:gd name="T14" fmla="*/ 5 w 52"/>
                    <a:gd name="T15" fmla="*/ 6 h 6"/>
                    <a:gd name="T16" fmla="*/ 0 w 52"/>
                    <a:gd name="T17" fmla="*/ 6 h 6"/>
                    <a:gd name="T18" fmla="*/ 0 w 52"/>
                    <a:gd name="T19" fmla="*/ 6 h 6"/>
                    <a:gd name="T20" fmla="*/ 14 w 52"/>
                    <a:gd name="T21" fmla="*/ 6 h 6"/>
                    <a:gd name="T22" fmla="*/ 14 w 52"/>
                    <a:gd name="T23" fmla="*/ 0 h 6"/>
                    <a:gd name="T24" fmla="*/ 52 w 52"/>
                    <a:gd name="T25" fmla="*/ 0 h 6"/>
                    <a:gd name="T26" fmla="*/ 52 w 52"/>
                    <a:gd name="T27" fmla="*/ 6 h 6"/>
                    <a:gd name="T28" fmla="*/ 14 w 52"/>
                    <a:gd name="T29" fmla="*/ 6 h 6"/>
                    <a:gd name="T30" fmla="*/ 14 w 52"/>
                    <a:gd name="T31" fmla="*/ 6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"/>
                    <a:gd name="T49" fmla="*/ 0 h 6"/>
                    <a:gd name="T50" fmla="*/ 52 w 52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0" y="6"/>
                      </a:lnTo>
                      <a:close/>
                      <a:moveTo>
                        <a:pt x="14" y="6"/>
                      </a:moveTo>
                      <a:lnTo>
                        <a:pt x="14" y="0"/>
                      </a:lnTo>
                      <a:lnTo>
                        <a:pt x="52" y="0"/>
                      </a:lnTo>
                      <a:lnTo>
                        <a:pt x="52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7" name="Freeform 976"/>
                <p:cNvSpPr>
                  <a:spLocks noEditPoints="1"/>
                </p:cNvSpPr>
                <p:nvPr/>
              </p:nvSpPr>
              <p:spPr bwMode="auto">
                <a:xfrm>
                  <a:off x="3514" y="2770"/>
                  <a:ext cx="53" cy="17"/>
                </a:xfrm>
                <a:custGeom>
                  <a:avLst/>
                  <a:gdLst>
                    <a:gd name="T0" fmla="*/ 27 w 53"/>
                    <a:gd name="T1" fmla="*/ 0 h 17"/>
                    <a:gd name="T2" fmla="*/ 52 w 53"/>
                    <a:gd name="T3" fmla="*/ 0 h 17"/>
                    <a:gd name="T4" fmla="*/ 52 w 53"/>
                    <a:gd name="T5" fmla="*/ 4 h 17"/>
                    <a:gd name="T6" fmla="*/ 46 w 53"/>
                    <a:gd name="T7" fmla="*/ 4 h 17"/>
                    <a:gd name="T8" fmla="*/ 50 w 53"/>
                    <a:gd name="T9" fmla="*/ 6 h 17"/>
                    <a:gd name="T10" fmla="*/ 52 w 53"/>
                    <a:gd name="T11" fmla="*/ 6 h 17"/>
                    <a:gd name="T12" fmla="*/ 53 w 53"/>
                    <a:gd name="T13" fmla="*/ 8 h 17"/>
                    <a:gd name="T14" fmla="*/ 53 w 53"/>
                    <a:gd name="T15" fmla="*/ 10 h 17"/>
                    <a:gd name="T16" fmla="*/ 52 w 53"/>
                    <a:gd name="T17" fmla="*/ 12 h 17"/>
                    <a:gd name="T18" fmla="*/ 48 w 53"/>
                    <a:gd name="T19" fmla="*/ 14 h 17"/>
                    <a:gd name="T20" fmla="*/ 41 w 53"/>
                    <a:gd name="T21" fmla="*/ 17 h 17"/>
                    <a:gd name="T22" fmla="*/ 32 w 53"/>
                    <a:gd name="T23" fmla="*/ 17 h 17"/>
                    <a:gd name="T24" fmla="*/ 25 w 53"/>
                    <a:gd name="T25" fmla="*/ 17 h 17"/>
                    <a:gd name="T26" fmla="*/ 18 w 53"/>
                    <a:gd name="T27" fmla="*/ 14 h 17"/>
                    <a:gd name="T28" fmla="*/ 14 w 53"/>
                    <a:gd name="T29" fmla="*/ 12 h 17"/>
                    <a:gd name="T30" fmla="*/ 14 w 53"/>
                    <a:gd name="T31" fmla="*/ 10 h 17"/>
                    <a:gd name="T32" fmla="*/ 14 w 53"/>
                    <a:gd name="T33" fmla="*/ 8 h 17"/>
                    <a:gd name="T34" fmla="*/ 16 w 53"/>
                    <a:gd name="T35" fmla="*/ 6 h 17"/>
                    <a:gd name="T36" fmla="*/ 16 w 53"/>
                    <a:gd name="T37" fmla="*/ 6 h 17"/>
                    <a:gd name="T38" fmla="*/ 14 w 53"/>
                    <a:gd name="T39" fmla="*/ 6 h 17"/>
                    <a:gd name="T40" fmla="*/ 3 w 53"/>
                    <a:gd name="T41" fmla="*/ 6 h 17"/>
                    <a:gd name="T42" fmla="*/ 0 w 53"/>
                    <a:gd name="T43" fmla="*/ 0 h 17"/>
                    <a:gd name="T44" fmla="*/ 34 w 53"/>
                    <a:gd name="T45" fmla="*/ 6 h 17"/>
                    <a:gd name="T46" fmla="*/ 30 w 53"/>
                    <a:gd name="T47" fmla="*/ 6 h 17"/>
                    <a:gd name="T48" fmla="*/ 25 w 53"/>
                    <a:gd name="T49" fmla="*/ 6 h 17"/>
                    <a:gd name="T50" fmla="*/ 25 w 53"/>
                    <a:gd name="T51" fmla="*/ 8 h 17"/>
                    <a:gd name="T52" fmla="*/ 25 w 53"/>
                    <a:gd name="T53" fmla="*/ 8 h 17"/>
                    <a:gd name="T54" fmla="*/ 27 w 53"/>
                    <a:gd name="T55" fmla="*/ 10 h 17"/>
                    <a:gd name="T56" fmla="*/ 32 w 53"/>
                    <a:gd name="T57" fmla="*/ 10 h 17"/>
                    <a:gd name="T58" fmla="*/ 35 w 53"/>
                    <a:gd name="T59" fmla="*/ 10 h 17"/>
                    <a:gd name="T60" fmla="*/ 41 w 53"/>
                    <a:gd name="T61" fmla="*/ 10 h 17"/>
                    <a:gd name="T62" fmla="*/ 43 w 53"/>
                    <a:gd name="T63" fmla="*/ 8 h 17"/>
                    <a:gd name="T64" fmla="*/ 43 w 53"/>
                    <a:gd name="T65" fmla="*/ 8 h 17"/>
                    <a:gd name="T66" fmla="*/ 43 w 53"/>
                    <a:gd name="T67" fmla="*/ 6 h 17"/>
                    <a:gd name="T68" fmla="*/ 41 w 53"/>
                    <a:gd name="T69" fmla="*/ 6 h 17"/>
                    <a:gd name="T70" fmla="*/ 37 w 53"/>
                    <a:gd name="T71" fmla="*/ 6 h 17"/>
                    <a:gd name="T72" fmla="*/ 34 w 53"/>
                    <a:gd name="T73" fmla="*/ 6 h 1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3"/>
                    <a:gd name="T112" fmla="*/ 0 h 17"/>
                    <a:gd name="T113" fmla="*/ 53 w 53"/>
                    <a:gd name="T114" fmla="*/ 17 h 1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3" h="17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46" y="4"/>
                      </a:lnTo>
                      <a:lnTo>
                        <a:pt x="48" y="6"/>
                      </a:lnTo>
                      <a:lnTo>
                        <a:pt x="50" y="6"/>
                      </a:lnTo>
                      <a:lnTo>
                        <a:pt x="52" y="6"/>
                      </a:lnTo>
                      <a:lnTo>
                        <a:pt x="53" y="8"/>
                      </a:lnTo>
                      <a:lnTo>
                        <a:pt x="53" y="10"/>
                      </a:lnTo>
                      <a:lnTo>
                        <a:pt x="53" y="12"/>
                      </a:lnTo>
                      <a:lnTo>
                        <a:pt x="52" y="12"/>
                      </a:lnTo>
                      <a:lnTo>
                        <a:pt x="50" y="12"/>
                      </a:lnTo>
                      <a:lnTo>
                        <a:pt x="48" y="14"/>
                      </a:lnTo>
                      <a:lnTo>
                        <a:pt x="44" y="14"/>
                      </a:lnTo>
                      <a:lnTo>
                        <a:pt x="41" y="17"/>
                      </a:lnTo>
                      <a:lnTo>
                        <a:pt x="37" y="17"/>
                      </a:lnTo>
                      <a:lnTo>
                        <a:pt x="32" y="17"/>
                      </a:lnTo>
                      <a:lnTo>
                        <a:pt x="28" y="17"/>
                      </a:lnTo>
                      <a:lnTo>
                        <a:pt x="25" y="17"/>
                      </a:lnTo>
                      <a:lnTo>
                        <a:pt x="21" y="14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6" y="6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34" y="6"/>
                      </a:move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7" y="10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4" y="10"/>
                      </a:lnTo>
                      <a:lnTo>
                        <a:pt x="35" y="10"/>
                      </a:lnTo>
                      <a:lnTo>
                        <a:pt x="37" y="10"/>
                      </a:lnTo>
                      <a:lnTo>
                        <a:pt x="41" y="10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6"/>
                      </a:lnTo>
                      <a:lnTo>
                        <a:pt x="41" y="6"/>
                      </a:lnTo>
                      <a:lnTo>
                        <a:pt x="39" y="6"/>
                      </a:lnTo>
                      <a:lnTo>
                        <a:pt x="37" y="6"/>
                      </a:lnTo>
                      <a:lnTo>
                        <a:pt x="35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8" name="Freeform 977"/>
                <p:cNvSpPr>
                  <a:spLocks/>
                </p:cNvSpPr>
                <p:nvPr/>
              </p:nvSpPr>
              <p:spPr bwMode="auto">
                <a:xfrm>
                  <a:off x="3460" y="3399"/>
                  <a:ext cx="41" cy="16"/>
                </a:xfrm>
                <a:custGeom>
                  <a:avLst/>
                  <a:gdLst>
                    <a:gd name="T0" fmla="*/ 0 w 41"/>
                    <a:gd name="T1" fmla="*/ 16 h 16"/>
                    <a:gd name="T2" fmla="*/ 0 w 41"/>
                    <a:gd name="T3" fmla="*/ 8 h 16"/>
                    <a:gd name="T4" fmla="*/ 0 w 41"/>
                    <a:gd name="T5" fmla="*/ 4 h 16"/>
                    <a:gd name="T6" fmla="*/ 0 w 41"/>
                    <a:gd name="T7" fmla="*/ 0 h 16"/>
                    <a:gd name="T8" fmla="*/ 2 w 41"/>
                    <a:gd name="T9" fmla="*/ 0 h 16"/>
                    <a:gd name="T10" fmla="*/ 4 w 41"/>
                    <a:gd name="T11" fmla="*/ 0 h 16"/>
                    <a:gd name="T12" fmla="*/ 9 w 41"/>
                    <a:gd name="T13" fmla="*/ 0 h 16"/>
                    <a:gd name="T14" fmla="*/ 9 w 41"/>
                    <a:gd name="T15" fmla="*/ 2 h 16"/>
                    <a:gd name="T16" fmla="*/ 9 w 41"/>
                    <a:gd name="T17" fmla="*/ 4 h 16"/>
                    <a:gd name="T18" fmla="*/ 9 w 41"/>
                    <a:gd name="T19" fmla="*/ 10 h 16"/>
                    <a:gd name="T20" fmla="*/ 14 w 41"/>
                    <a:gd name="T21" fmla="*/ 10 h 16"/>
                    <a:gd name="T22" fmla="*/ 14 w 41"/>
                    <a:gd name="T23" fmla="*/ 8 h 16"/>
                    <a:gd name="T24" fmla="*/ 14 w 41"/>
                    <a:gd name="T25" fmla="*/ 6 h 16"/>
                    <a:gd name="T26" fmla="*/ 14 w 41"/>
                    <a:gd name="T27" fmla="*/ 2 h 16"/>
                    <a:gd name="T28" fmla="*/ 14 w 41"/>
                    <a:gd name="T29" fmla="*/ 0 h 16"/>
                    <a:gd name="T30" fmla="*/ 16 w 41"/>
                    <a:gd name="T31" fmla="*/ 0 h 16"/>
                    <a:gd name="T32" fmla="*/ 20 w 41"/>
                    <a:gd name="T33" fmla="*/ 0 h 16"/>
                    <a:gd name="T34" fmla="*/ 22 w 41"/>
                    <a:gd name="T35" fmla="*/ 0 h 16"/>
                    <a:gd name="T36" fmla="*/ 23 w 41"/>
                    <a:gd name="T37" fmla="*/ 0 h 16"/>
                    <a:gd name="T38" fmla="*/ 23 w 41"/>
                    <a:gd name="T39" fmla="*/ 2 h 16"/>
                    <a:gd name="T40" fmla="*/ 23 w 41"/>
                    <a:gd name="T41" fmla="*/ 6 h 16"/>
                    <a:gd name="T42" fmla="*/ 23 w 41"/>
                    <a:gd name="T43" fmla="*/ 8 h 16"/>
                    <a:gd name="T44" fmla="*/ 23 w 41"/>
                    <a:gd name="T45" fmla="*/ 10 h 16"/>
                    <a:gd name="T46" fmla="*/ 25 w 41"/>
                    <a:gd name="T47" fmla="*/ 10 h 16"/>
                    <a:gd name="T48" fmla="*/ 29 w 41"/>
                    <a:gd name="T49" fmla="*/ 10 h 16"/>
                    <a:gd name="T50" fmla="*/ 31 w 41"/>
                    <a:gd name="T51" fmla="*/ 10 h 16"/>
                    <a:gd name="T52" fmla="*/ 32 w 41"/>
                    <a:gd name="T53" fmla="*/ 10 h 16"/>
                    <a:gd name="T54" fmla="*/ 32 w 41"/>
                    <a:gd name="T55" fmla="*/ 4 h 16"/>
                    <a:gd name="T56" fmla="*/ 32 w 41"/>
                    <a:gd name="T57" fmla="*/ 2 h 16"/>
                    <a:gd name="T58" fmla="*/ 32 w 41"/>
                    <a:gd name="T59" fmla="*/ 0 h 16"/>
                    <a:gd name="T60" fmla="*/ 34 w 41"/>
                    <a:gd name="T61" fmla="*/ 0 h 16"/>
                    <a:gd name="T62" fmla="*/ 36 w 41"/>
                    <a:gd name="T63" fmla="*/ 0 h 16"/>
                    <a:gd name="T64" fmla="*/ 41 w 41"/>
                    <a:gd name="T65" fmla="*/ 0 h 16"/>
                    <a:gd name="T66" fmla="*/ 41 w 41"/>
                    <a:gd name="T67" fmla="*/ 4 h 16"/>
                    <a:gd name="T68" fmla="*/ 41 w 41"/>
                    <a:gd name="T69" fmla="*/ 8 h 16"/>
                    <a:gd name="T70" fmla="*/ 41 w 41"/>
                    <a:gd name="T71" fmla="*/ 16 h 16"/>
                    <a:gd name="T72" fmla="*/ 20 w 41"/>
                    <a:gd name="T73" fmla="*/ 16 h 16"/>
                    <a:gd name="T74" fmla="*/ 9 w 41"/>
                    <a:gd name="T75" fmla="*/ 16 h 16"/>
                    <a:gd name="T76" fmla="*/ 0 w 41"/>
                    <a:gd name="T77" fmla="*/ 16 h 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16"/>
                    <a:gd name="T119" fmla="*/ 41 w 41"/>
                    <a:gd name="T120" fmla="*/ 16 h 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16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2" y="10"/>
                      </a:ln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4"/>
                      </a:lnTo>
                      <a:lnTo>
                        <a:pt x="41" y="8"/>
                      </a:lnTo>
                      <a:lnTo>
                        <a:pt x="41" y="16"/>
                      </a:lnTo>
                      <a:lnTo>
                        <a:pt x="20" y="16"/>
                      </a:lnTo>
                      <a:lnTo>
                        <a:pt x="9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9" name="Freeform 978"/>
                <p:cNvSpPr>
                  <a:spLocks/>
                </p:cNvSpPr>
                <p:nvPr/>
              </p:nvSpPr>
              <p:spPr bwMode="auto">
                <a:xfrm>
                  <a:off x="3460" y="3370"/>
                  <a:ext cx="41" cy="12"/>
                </a:xfrm>
                <a:custGeom>
                  <a:avLst/>
                  <a:gdLst>
                    <a:gd name="T0" fmla="*/ 0 w 41"/>
                    <a:gd name="T1" fmla="*/ 4 h 12"/>
                    <a:gd name="T2" fmla="*/ 11 w 41"/>
                    <a:gd name="T3" fmla="*/ 4 h 12"/>
                    <a:gd name="T4" fmla="*/ 11 w 41"/>
                    <a:gd name="T5" fmla="*/ 2 h 12"/>
                    <a:gd name="T6" fmla="*/ 11 w 41"/>
                    <a:gd name="T7" fmla="*/ 2 h 12"/>
                    <a:gd name="T8" fmla="*/ 11 w 41"/>
                    <a:gd name="T9" fmla="*/ 2 h 12"/>
                    <a:gd name="T10" fmla="*/ 13 w 41"/>
                    <a:gd name="T11" fmla="*/ 2 h 12"/>
                    <a:gd name="T12" fmla="*/ 16 w 41"/>
                    <a:gd name="T13" fmla="*/ 2 h 12"/>
                    <a:gd name="T14" fmla="*/ 18 w 41"/>
                    <a:gd name="T15" fmla="*/ 2 h 12"/>
                    <a:gd name="T16" fmla="*/ 20 w 41"/>
                    <a:gd name="T17" fmla="*/ 2 h 12"/>
                    <a:gd name="T18" fmla="*/ 20 w 41"/>
                    <a:gd name="T19" fmla="*/ 2 h 12"/>
                    <a:gd name="T20" fmla="*/ 20 w 41"/>
                    <a:gd name="T21" fmla="*/ 2 h 12"/>
                    <a:gd name="T22" fmla="*/ 20 w 41"/>
                    <a:gd name="T23" fmla="*/ 4 h 12"/>
                    <a:gd name="T24" fmla="*/ 31 w 41"/>
                    <a:gd name="T25" fmla="*/ 4 h 12"/>
                    <a:gd name="T26" fmla="*/ 31 w 41"/>
                    <a:gd name="T27" fmla="*/ 4 h 12"/>
                    <a:gd name="T28" fmla="*/ 32 w 41"/>
                    <a:gd name="T29" fmla="*/ 4 h 12"/>
                    <a:gd name="T30" fmla="*/ 32 w 41"/>
                    <a:gd name="T31" fmla="*/ 4 h 12"/>
                    <a:gd name="T32" fmla="*/ 32 w 41"/>
                    <a:gd name="T33" fmla="*/ 4 h 12"/>
                    <a:gd name="T34" fmla="*/ 32 w 41"/>
                    <a:gd name="T35" fmla="*/ 4 h 12"/>
                    <a:gd name="T36" fmla="*/ 34 w 41"/>
                    <a:gd name="T37" fmla="*/ 4 h 12"/>
                    <a:gd name="T38" fmla="*/ 34 w 41"/>
                    <a:gd name="T39" fmla="*/ 4 h 12"/>
                    <a:gd name="T40" fmla="*/ 34 w 41"/>
                    <a:gd name="T41" fmla="*/ 2 h 12"/>
                    <a:gd name="T42" fmla="*/ 34 w 41"/>
                    <a:gd name="T43" fmla="*/ 2 h 12"/>
                    <a:gd name="T44" fmla="*/ 34 w 41"/>
                    <a:gd name="T45" fmla="*/ 2 h 12"/>
                    <a:gd name="T46" fmla="*/ 32 w 41"/>
                    <a:gd name="T47" fmla="*/ 2 h 12"/>
                    <a:gd name="T48" fmla="*/ 32 w 41"/>
                    <a:gd name="T49" fmla="*/ 2 h 12"/>
                    <a:gd name="T50" fmla="*/ 34 w 41"/>
                    <a:gd name="T51" fmla="*/ 2 h 12"/>
                    <a:gd name="T52" fmla="*/ 38 w 41"/>
                    <a:gd name="T53" fmla="*/ 2 h 12"/>
                    <a:gd name="T54" fmla="*/ 39 w 41"/>
                    <a:gd name="T55" fmla="*/ 0 h 12"/>
                    <a:gd name="T56" fmla="*/ 41 w 41"/>
                    <a:gd name="T57" fmla="*/ 0 h 12"/>
                    <a:gd name="T58" fmla="*/ 41 w 41"/>
                    <a:gd name="T59" fmla="*/ 2 h 12"/>
                    <a:gd name="T60" fmla="*/ 41 w 41"/>
                    <a:gd name="T61" fmla="*/ 4 h 12"/>
                    <a:gd name="T62" fmla="*/ 41 w 41"/>
                    <a:gd name="T63" fmla="*/ 4 h 12"/>
                    <a:gd name="T64" fmla="*/ 41 w 41"/>
                    <a:gd name="T65" fmla="*/ 6 h 12"/>
                    <a:gd name="T66" fmla="*/ 41 w 41"/>
                    <a:gd name="T67" fmla="*/ 6 h 12"/>
                    <a:gd name="T68" fmla="*/ 41 w 41"/>
                    <a:gd name="T69" fmla="*/ 6 h 12"/>
                    <a:gd name="T70" fmla="*/ 39 w 41"/>
                    <a:gd name="T71" fmla="*/ 8 h 12"/>
                    <a:gd name="T72" fmla="*/ 39 w 41"/>
                    <a:gd name="T73" fmla="*/ 8 h 12"/>
                    <a:gd name="T74" fmla="*/ 39 w 41"/>
                    <a:gd name="T75" fmla="*/ 8 h 12"/>
                    <a:gd name="T76" fmla="*/ 38 w 41"/>
                    <a:gd name="T77" fmla="*/ 8 h 12"/>
                    <a:gd name="T78" fmla="*/ 38 w 41"/>
                    <a:gd name="T79" fmla="*/ 8 h 12"/>
                    <a:gd name="T80" fmla="*/ 36 w 41"/>
                    <a:gd name="T81" fmla="*/ 8 h 12"/>
                    <a:gd name="T82" fmla="*/ 34 w 41"/>
                    <a:gd name="T83" fmla="*/ 10 h 12"/>
                    <a:gd name="T84" fmla="*/ 32 w 41"/>
                    <a:gd name="T85" fmla="*/ 10 h 12"/>
                    <a:gd name="T86" fmla="*/ 31 w 41"/>
                    <a:gd name="T87" fmla="*/ 10 h 12"/>
                    <a:gd name="T88" fmla="*/ 20 w 41"/>
                    <a:gd name="T89" fmla="*/ 10 h 12"/>
                    <a:gd name="T90" fmla="*/ 20 w 41"/>
                    <a:gd name="T91" fmla="*/ 10 h 12"/>
                    <a:gd name="T92" fmla="*/ 20 w 41"/>
                    <a:gd name="T93" fmla="*/ 10 h 12"/>
                    <a:gd name="T94" fmla="*/ 20 w 41"/>
                    <a:gd name="T95" fmla="*/ 12 h 12"/>
                    <a:gd name="T96" fmla="*/ 18 w 41"/>
                    <a:gd name="T97" fmla="*/ 12 h 12"/>
                    <a:gd name="T98" fmla="*/ 16 w 41"/>
                    <a:gd name="T99" fmla="*/ 12 h 12"/>
                    <a:gd name="T100" fmla="*/ 13 w 41"/>
                    <a:gd name="T101" fmla="*/ 12 h 12"/>
                    <a:gd name="T102" fmla="*/ 11 w 41"/>
                    <a:gd name="T103" fmla="*/ 12 h 12"/>
                    <a:gd name="T104" fmla="*/ 11 w 41"/>
                    <a:gd name="T105" fmla="*/ 10 h 12"/>
                    <a:gd name="T106" fmla="*/ 11 w 41"/>
                    <a:gd name="T107" fmla="*/ 10 h 12"/>
                    <a:gd name="T108" fmla="*/ 11 w 41"/>
                    <a:gd name="T109" fmla="*/ 10 h 12"/>
                    <a:gd name="T110" fmla="*/ 6 w 41"/>
                    <a:gd name="T111" fmla="*/ 10 h 12"/>
                    <a:gd name="T112" fmla="*/ 0 w 41"/>
                    <a:gd name="T113" fmla="*/ 4 h 1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1"/>
                    <a:gd name="T172" fmla="*/ 0 h 12"/>
                    <a:gd name="T173" fmla="*/ 41 w 41"/>
                    <a:gd name="T174" fmla="*/ 12 h 1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1" h="12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0" y="4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8" y="2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3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0" name="Freeform 979"/>
                <p:cNvSpPr>
                  <a:spLocks/>
                </p:cNvSpPr>
                <p:nvPr/>
              </p:nvSpPr>
              <p:spPr bwMode="auto">
                <a:xfrm>
                  <a:off x="3460" y="3345"/>
                  <a:ext cx="41" cy="15"/>
                </a:xfrm>
                <a:custGeom>
                  <a:avLst/>
                  <a:gdLst>
                    <a:gd name="T0" fmla="*/ 0 w 41"/>
                    <a:gd name="T1" fmla="*/ 15 h 15"/>
                    <a:gd name="T2" fmla="*/ 0 w 41"/>
                    <a:gd name="T3" fmla="*/ 9 h 15"/>
                    <a:gd name="T4" fmla="*/ 4 w 41"/>
                    <a:gd name="T5" fmla="*/ 9 h 15"/>
                    <a:gd name="T6" fmla="*/ 7 w 41"/>
                    <a:gd name="T7" fmla="*/ 9 h 15"/>
                    <a:gd name="T8" fmla="*/ 11 w 41"/>
                    <a:gd name="T9" fmla="*/ 9 h 15"/>
                    <a:gd name="T10" fmla="*/ 14 w 41"/>
                    <a:gd name="T11" fmla="*/ 9 h 15"/>
                    <a:gd name="T12" fmla="*/ 13 w 41"/>
                    <a:gd name="T13" fmla="*/ 9 h 15"/>
                    <a:gd name="T14" fmla="*/ 13 w 41"/>
                    <a:gd name="T15" fmla="*/ 9 h 15"/>
                    <a:gd name="T16" fmla="*/ 13 w 41"/>
                    <a:gd name="T17" fmla="*/ 9 h 15"/>
                    <a:gd name="T18" fmla="*/ 11 w 41"/>
                    <a:gd name="T19" fmla="*/ 7 h 15"/>
                    <a:gd name="T20" fmla="*/ 11 w 41"/>
                    <a:gd name="T21" fmla="*/ 7 h 15"/>
                    <a:gd name="T22" fmla="*/ 11 w 41"/>
                    <a:gd name="T23" fmla="*/ 7 h 15"/>
                    <a:gd name="T24" fmla="*/ 11 w 41"/>
                    <a:gd name="T25" fmla="*/ 5 h 15"/>
                    <a:gd name="T26" fmla="*/ 11 w 41"/>
                    <a:gd name="T27" fmla="*/ 5 h 15"/>
                    <a:gd name="T28" fmla="*/ 11 w 41"/>
                    <a:gd name="T29" fmla="*/ 3 h 15"/>
                    <a:gd name="T30" fmla="*/ 11 w 41"/>
                    <a:gd name="T31" fmla="*/ 3 h 15"/>
                    <a:gd name="T32" fmla="*/ 11 w 41"/>
                    <a:gd name="T33" fmla="*/ 3 h 15"/>
                    <a:gd name="T34" fmla="*/ 13 w 41"/>
                    <a:gd name="T35" fmla="*/ 0 h 15"/>
                    <a:gd name="T36" fmla="*/ 14 w 41"/>
                    <a:gd name="T37" fmla="*/ 0 h 15"/>
                    <a:gd name="T38" fmla="*/ 16 w 41"/>
                    <a:gd name="T39" fmla="*/ 0 h 15"/>
                    <a:gd name="T40" fmla="*/ 22 w 41"/>
                    <a:gd name="T41" fmla="*/ 0 h 15"/>
                    <a:gd name="T42" fmla="*/ 27 w 41"/>
                    <a:gd name="T43" fmla="*/ 0 h 15"/>
                    <a:gd name="T44" fmla="*/ 32 w 41"/>
                    <a:gd name="T45" fmla="*/ 0 h 15"/>
                    <a:gd name="T46" fmla="*/ 36 w 41"/>
                    <a:gd name="T47" fmla="*/ 0 h 15"/>
                    <a:gd name="T48" fmla="*/ 41 w 41"/>
                    <a:gd name="T49" fmla="*/ 0 h 15"/>
                    <a:gd name="T50" fmla="*/ 41 w 41"/>
                    <a:gd name="T51" fmla="*/ 3 h 15"/>
                    <a:gd name="T52" fmla="*/ 41 w 41"/>
                    <a:gd name="T53" fmla="*/ 3 h 15"/>
                    <a:gd name="T54" fmla="*/ 41 w 41"/>
                    <a:gd name="T55" fmla="*/ 3 h 15"/>
                    <a:gd name="T56" fmla="*/ 41 w 41"/>
                    <a:gd name="T57" fmla="*/ 5 h 15"/>
                    <a:gd name="T58" fmla="*/ 25 w 41"/>
                    <a:gd name="T59" fmla="*/ 5 h 15"/>
                    <a:gd name="T60" fmla="*/ 23 w 41"/>
                    <a:gd name="T61" fmla="*/ 5 h 15"/>
                    <a:gd name="T62" fmla="*/ 22 w 41"/>
                    <a:gd name="T63" fmla="*/ 5 h 15"/>
                    <a:gd name="T64" fmla="*/ 20 w 41"/>
                    <a:gd name="T65" fmla="*/ 7 h 15"/>
                    <a:gd name="T66" fmla="*/ 20 w 41"/>
                    <a:gd name="T67" fmla="*/ 7 h 15"/>
                    <a:gd name="T68" fmla="*/ 20 w 41"/>
                    <a:gd name="T69" fmla="*/ 9 h 15"/>
                    <a:gd name="T70" fmla="*/ 20 w 41"/>
                    <a:gd name="T71" fmla="*/ 9 h 15"/>
                    <a:gd name="T72" fmla="*/ 20 w 41"/>
                    <a:gd name="T73" fmla="*/ 9 h 15"/>
                    <a:gd name="T74" fmla="*/ 22 w 41"/>
                    <a:gd name="T75" fmla="*/ 9 h 15"/>
                    <a:gd name="T76" fmla="*/ 22 w 41"/>
                    <a:gd name="T77" fmla="*/ 9 h 15"/>
                    <a:gd name="T78" fmla="*/ 23 w 41"/>
                    <a:gd name="T79" fmla="*/ 9 h 15"/>
                    <a:gd name="T80" fmla="*/ 25 w 41"/>
                    <a:gd name="T81" fmla="*/ 9 h 15"/>
                    <a:gd name="T82" fmla="*/ 27 w 41"/>
                    <a:gd name="T83" fmla="*/ 9 h 15"/>
                    <a:gd name="T84" fmla="*/ 31 w 41"/>
                    <a:gd name="T85" fmla="*/ 9 h 15"/>
                    <a:gd name="T86" fmla="*/ 34 w 41"/>
                    <a:gd name="T87" fmla="*/ 9 h 15"/>
                    <a:gd name="T88" fmla="*/ 41 w 41"/>
                    <a:gd name="T89" fmla="*/ 9 h 15"/>
                    <a:gd name="T90" fmla="*/ 41 w 41"/>
                    <a:gd name="T91" fmla="*/ 15 h 15"/>
                    <a:gd name="T92" fmla="*/ 20 w 41"/>
                    <a:gd name="T93" fmla="*/ 15 h 15"/>
                    <a:gd name="T94" fmla="*/ 9 w 41"/>
                    <a:gd name="T95" fmla="*/ 15 h 15"/>
                    <a:gd name="T96" fmla="*/ 0 w 41"/>
                    <a:gd name="T97" fmla="*/ 15 h 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1"/>
                    <a:gd name="T148" fmla="*/ 0 h 15"/>
                    <a:gd name="T149" fmla="*/ 41 w 41"/>
                    <a:gd name="T150" fmla="*/ 15 h 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1" h="15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3"/>
                      </a:lnTo>
                      <a:lnTo>
                        <a:pt x="41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7" y="9"/>
                      </a:lnTo>
                      <a:lnTo>
                        <a:pt x="31" y="9"/>
                      </a:lnTo>
                      <a:lnTo>
                        <a:pt x="34" y="9"/>
                      </a:lnTo>
                      <a:lnTo>
                        <a:pt x="41" y="9"/>
                      </a:lnTo>
                      <a:lnTo>
                        <a:pt x="41" y="15"/>
                      </a:lnTo>
                      <a:lnTo>
                        <a:pt x="20" y="15"/>
                      </a:lnTo>
                      <a:lnTo>
                        <a:pt x="9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1" name="Freeform 980"/>
                <p:cNvSpPr>
                  <a:spLocks noEditPoints="1"/>
                </p:cNvSpPr>
                <p:nvPr/>
              </p:nvSpPr>
              <p:spPr bwMode="auto">
                <a:xfrm>
                  <a:off x="3471" y="3313"/>
                  <a:ext cx="30" cy="16"/>
                </a:xfrm>
                <a:custGeom>
                  <a:avLst/>
                  <a:gdLst>
                    <a:gd name="T0" fmla="*/ 9 w 30"/>
                    <a:gd name="T1" fmla="*/ 14 h 16"/>
                    <a:gd name="T2" fmla="*/ 7 w 30"/>
                    <a:gd name="T3" fmla="*/ 16 h 16"/>
                    <a:gd name="T4" fmla="*/ 3 w 30"/>
                    <a:gd name="T5" fmla="*/ 14 h 16"/>
                    <a:gd name="T6" fmla="*/ 2 w 30"/>
                    <a:gd name="T7" fmla="*/ 12 h 16"/>
                    <a:gd name="T8" fmla="*/ 0 w 30"/>
                    <a:gd name="T9" fmla="*/ 12 h 16"/>
                    <a:gd name="T10" fmla="*/ 0 w 30"/>
                    <a:gd name="T11" fmla="*/ 10 h 16"/>
                    <a:gd name="T12" fmla="*/ 0 w 30"/>
                    <a:gd name="T13" fmla="*/ 6 h 16"/>
                    <a:gd name="T14" fmla="*/ 0 w 30"/>
                    <a:gd name="T15" fmla="*/ 4 h 16"/>
                    <a:gd name="T16" fmla="*/ 2 w 30"/>
                    <a:gd name="T17" fmla="*/ 2 h 16"/>
                    <a:gd name="T18" fmla="*/ 5 w 30"/>
                    <a:gd name="T19" fmla="*/ 2 h 16"/>
                    <a:gd name="T20" fmla="*/ 11 w 30"/>
                    <a:gd name="T21" fmla="*/ 0 h 16"/>
                    <a:gd name="T22" fmla="*/ 20 w 30"/>
                    <a:gd name="T23" fmla="*/ 0 h 16"/>
                    <a:gd name="T24" fmla="*/ 27 w 30"/>
                    <a:gd name="T25" fmla="*/ 0 h 16"/>
                    <a:gd name="T26" fmla="*/ 28 w 30"/>
                    <a:gd name="T27" fmla="*/ 0 h 16"/>
                    <a:gd name="T28" fmla="*/ 30 w 30"/>
                    <a:gd name="T29" fmla="*/ 4 h 16"/>
                    <a:gd name="T30" fmla="*/ 28 w 30"/>
                    <a:gd name="T31" fmla="*/ 6 h 16"/>
                    <a:gd name="T32" fmla="*/ 28 w 30"/>
                    <a:gd name="T33" fmla="*/ 6 h 16"/>
                    <a:gd name="T34" fmla="*/ 27 w 30"/>
                    <a:gd name="T35" fmla="*/ 6 h 16"/>
                    <a:gd name="T36" fmla="*/ 28 w 30"/>
                    <a:gd name="T37" fmla="*/ 8 h 16"/>
                    <a:gd name="T38" fmla="*/ 30 w 30"/>
                    <a:gd name="T39" fmla="*/ 10 h 16"/>
                    <a:gd name="T40" fmla="*/ 30 w 30"/>
                    <a:gd name="T41" fmla="*/ 14 h 16"/>
                    <a:gd name="T42" fmla="*/ 25 w 30"/>
                    <a:gd name="T43" fmla="*/ 16 h 16"/>
                    <a:gd name="T44" fmla="*/ 20 w 30"/>
                    <a:gd name="T45" fmla="*/ 16 h 16"/>
                    <a:gd name="T46" fmla="*/ 14 w 30"/>
                    <a:gd name="T47" fmla="*/ 14 h 16"/>
                    <a:gd name="T48" fmla="*/ 12 w 30"/>
                    <a:gd name="T49" fmla="*/ 12 h 16"/>
                    <a:gd name="T50" fmla="*/ 11 w 30"/>
                    <a:gd name="T51" fmla="*/ 8 h 16"/>
                    <a:gd name="T52" fmla="*/ 11 w 30"/>
                    <a:gd name="T53" fmla="*/ 6 h 16"/>
                    <a:gd name="T54" fmla="*/ 7 w 30"/>
                    <a:gd name="T55" fmla="*/ 6 h 16"/>
                    <a:gd name="T56" fmla="*/ 7 w 30"/>
                    <a:gd name="T57" fmla="*/ 6 h 16"/>
                    <a:gd name="T58" fmla="*/ 7 w 30"/>
                    <a:gd name="T59" fmla="*/ 10 h 16"/>
                    <a:gd name="T60" fmla="*/ 7 w 30"/>
                    <a:gd name="T61" fmla="*/ 10 h 16"/>
                    <a:gd name="T62" fmla="*/ 11 w 30"/>
                    <a:gd name="T63" fmla="*/ 10 h 16"/>
                    <a:gd name="T64" fmla="*/ 16 w 30"/>
                    <a:gd name="T65" fmla="*/ 8 h 16"/>
                    <a:gd name="T66" fmla="*/ 18 w 30"/>
                    <a:gd name="T67" fmla="*/ 10 h 16"/>
                    <a:gd name="T68" fmla="*/ 20 w 30"/>
                    <a:gd name="T69" fmla="*/ 10 h 16"/>
                    <a:gd name="T70" fmla="*/ 21 w 30"/>
                    <a:gd name="T71" fmla="*/ 10 h 16"/>
                    <a:gd name="T72" fmla="*/ 23 w 30"/>
                    <a:gd name="T73" fmla="*/ 10 h 16"/>
                    <a:gd name="T74" fmla="*/ 25 w 30"/>
                    <a:gd name="T75" fmla="*/ 10 h 16"/>
                    <a:gd name="T76" fmla="*/ 25 w 30"/>
                    <a:gd name="T77" fmla="*/ 8 h 16"/>
                    <a:gd name="T78" fmla="*/ 23 w 30"/>
                    <a:gd name="T79" fmla="*/ 8 h 16"/>
                    <a:gd name="T80" fmla="*/ 21 w 30"/>
                    <a:gd name="T81" fmla="*/ 6 h 16"/>
                    <a:gd name="T82" fmla="*/ 20 w 30"/>
                    <a:gd name="T83" fmla="*/ 6 h 16"/>
                    <a:gd name="T84" fmla="*/ 18 w 30"/>
                    <a:gd name="T85" fmla="*/ 6 h 16"/>
                    <a:gd name="T86" fmla="*/ 16 w 30"/>
                    <a:gd name="T87" fmla="*/ 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11" y="10"/>
                      </a:move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2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close/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2" name="Freeform 981"/>
                <p:cNvSpPr>
                  <a:spLocks/>
                </p:cNvSpPr>
                <p:nvPr/>
              </p:nvSpPr>
              <p:spPr bwMode="auto">
                <a:xfrm>
                  <a:off x="3471" y="3282"/>
                  <a:ext cx="30" cy="14"/>
                </a:xfrm>
                <a:custGeom>
                  <a:avLst/>
                  <a:gdLst>
                    <a:gd name="T0" fmla="*/ 0 w 30"/>
                    <a:gd name="T1" fmla="*/ 14 h 14"/>
                    <a:gd name="T2" fmla="*/ 0 w 30"/>
                    <a:gd name="T3" fmla="*/ 12 h 14"/>
                    <a:gd name="T4" fmla="*/ 0 w 30"/>
                    <a:gd name="T5" fmla="*/ 12 h 14"/>
                    <a:gd name="T6" fmla="*/ 0 w 30"/>
                    <a:gd name="T7" fmla="*/ 12 h 14"/>
                    <a:gd name="T8" fmla="*/ 0 w 30"/>
                    <a:gd name="T9" fmla="*/ 10 h 14"/>
                    <a:gd name="T10" fmla="*/ 5 w 30"/>
                    <a:gd name="T11" fmla="*/ 10 h 14"/>
                    <a:gd name="T12" fmla="*/ 3 w 30"/>
                    <a:gd name="T13" fmla="*/ 8 h 14"/>
                    <a:gd name="T14" fmla="*/ 3 w 30"/>
                    <a:gd name="T15" fmla="*/ 8 h 14"/>
                    <a:gd name="T16" fmla="*/ 0 w 30"/>
                    <a:gd name="T17" fmla="*/ 8 h 14"/>
                    <a:gd name="T18" fmla="*/ 0 w 30"/>
                    <a:gd name="T19" fmla="*/ 6 h 14"/>
                    <a:gd name="T20" fmla="*/ 0 w 30"/>
                    <a:gd name="T21" fmla="*/ 6 h 14"/>
                    <a:gd name="T22" fmla="*/ 0 w 30"/>
                    <a:gd name="T23" fmla="*/ 6 h 14"/>
                    <a:gd name="T24" fmla="*/ 0 w 30"/>
                    <a:gd name="T25" fmla="*/ 4 h 14"/>
                    <a:gd name="T26" fmla="*/ 0 w 30"/>
                    <a:gd name="T27" fmla="*/ 4 h 14"/>
                    <a:gd name="T28" fmla="*/ 0 w 30"/>
                    <a:gd name="T29" fmla="*/ 4 h 14"/>
                    <a:gd name="T30" fmla="*/ 0 w 30"/>
                    <a:gd name="T31" fmla="*/ 2 h 14"/>
                    <a:gd name="T32" fmla="*/ 2 w 30"/>
                    <a:gd name="T33" fmla="*/ 2 h 14"/>
                    <a:gd name="T34" fmla="*/ 3 w 30"/>
                    <a:gd name="T35" fmla="*/ 0 h 14"/>
                    <a:gd name="T36" fmla="*/ 5 w 30"/>
                    <a:gd name="T37" fmla="*/ 0 h 14"/>
                    <a:gd name="T38" fmla="*/ 11 w 30"/>
                    <a:gd name="T39" fmla="*/ 0 h 14"/>
                    <a:gd name="T40" fmla="*/ 16 w 30"/>
                    <a:gd name="T41" fmla="*/ 0 h 14"/>
                    <a:gd name="T42" fmla="*/ 21 w 30"/>
                    <a:gd name="T43" fmla="*/ 0 h 14"/>
                    <a:gd name="T44" fmla="*/ 25 w 30"/>
                    <a:gd name="T45" fmla="*/ 0 h 14"/>
                    <a:gd name="T46" fmla="*/ 30 w 30"/>
                    <a:gd name="T47" fmla="*/ 0 h 14"/>
                    <a:gd name="T48" fmla="*/ 30 w 30"/>
                    <a:gd name="T49" fmla="*/ 6 h 14"/>
                    <a:gd name="T50" fmla="*/ 14 w 30"/>
                    <a:gd name="T51" fmla="*/ 6 h 14"/>
                    <a:gd name="T52" fmla="*/ 9 w 30"/>
                    <a:gd name="T53" fmla="*/ 6 h 14"/>
                    <a:gd name="T54" fmla="*/ 9 w 30"/>
                    <a:gd name="T55" fmla="*/ 6 h 14"/>
                    <a:gd name="T56" fmla="*/ 9 w 30"/>
                    <a:gd name="T57" fmla="*/ 8 h 14"/>
                    <a:gd name="T58" fmla="*/ 9 w 30"/>
                    <a:gd name="T59" fmla="*/ 8 h 14"/>
                    <a:gd name="T60" fmla="*/ 9 w 30"/>
                    <a:gd name="T61" fmla="*/ 8 h 14"/>
                    <a:gd name="T62" fmla="*/ 11 w 30"/>
                    <a:gd name="T63" fmla="*/ 8 h 14"/>
                    <a:gd name="T64" fmla="*/ 11 w 30"/>
                    <a:gd name="T65" fmla="*/ 8 h 14"/>
                    <a:gd name="T66" fmla="*/ 12 w 30"/>
                    <a:gd name="T67" fmla="*/ 10 h 14"/>
                    <a:gd name="T68" fmla="*/ 14 w 30"/>
                    <a:gd name="T69" fmla="*/ 10 h 14"/>
                    <a:gd name="T70" fmla="*/ 16 w 30"/>
                    <a:gd name="T71" fmla="*/ 10 h 14"/>
                    <a:gd name="T72" fmla="*/ 20 w 30"/>
                    <a:gd name="T73" fmla="*/ 10 h 14"/>
                    <a:gd name="T74" fmla="*/ 23 w 30"/>
                    <a:gd name="T75" fmla="*/ 10 h 14"/>
                    <a:gd name="T76" fmla="*/ 30 w 30"/>
                    <a:gd name="T77" fmla="*/ 10 h 14"/>
                    <a:gd name="T78" fmla="*/ 30 w 30"/>
                    <a:gd name="T79" fmla="*/ 10 h 14"/>
                    <a:gd name="T80" fmla="*/ 30 w 30"/>
                    <a:gd name="T81" fmla="*/ 12 h 14"/>
                    <a:gd name="T82" fmla="*/ 30 w 30"/>
                    <a:gd name="T83" fmla="*/ 14 h 14"/>
                    <a:gd name="T84" fmla="*/ 23 w 30"/>
                    <a:gd name="T85" fmla="*/ 14 h 14"/>
                    <a:gd name="T86" fmla="*/ 16 w 30"/>
                    <a:gd name="T87" fmla="*/ 14 h 14"/>
                    <a:gd name="T88" fmla="*/ 7 w 30"/>
                    <a:gd name="T89" fmla="*/ 14 h 14"/>
                    <a:gd name="T90" fmla="*/ 0 w 30"/>
                    <a:gd name="T91" fmla="*/ 14 h 1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0"/>
                    <a:gd name="T139" fmla="*/ 0 h 14"/>
                    <a:gd name="T140" fmla="*/ 30 w 30"/>
                    <a:gd name="T141" fmla="*/ 14 h 1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0" h="14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3" y="14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3" name="Freeform 982"/>
                <p:cNvSpPr>
                  <a:spLocks noEditPoints="1"/>
                </p:cNvSpPr>
                <p:nvPr/>
              </p:nvSpPr>
              <p:spPr bwMode="auto">
                <a:xfrm>
                  <a:off x="3471" y="3249"/>
                  <a:ext cx="30" cy="17"/>
                </a:xfrm>
                <a:custGeom>
                  <a:avLst/>
                  <a:gdLst>
                    <a:gd name="T0" fmla="*/ 14 w 30"/>
                    <a:gd name="T1" fmla="*/ 17 h 17"/>
                    <a:gd name="T2" fmla="*/ 9 w 30"/>
                    <a:gd name="T3" fmla="*/ 17 h 17"/>
                    <a:gd name="T4" fmla="*/ 7 w 30"/>
                    <a:gd name="T5" fmla="*/ 17 h 17"/>
                    <a:gd name="T6" fmla="*/ 3 w 30"/>
                    <a:gd name="T7" fmla="*/ 15 h 17"/>
                    <a:gd name="T8" fmla="*/ 2 w 30"/>
                    <a:gd name="T9" fmla="*/ 13 h 17"/>
                    <a:gd name="T10" fmla="*/ 0 w 30"/>
                    <a:gd name="T11" fmla="*/ 10 h 17"/>
                    <a:gd name="T12" fmla="*/ 0 w 30"/>
                    <a:gd name="T13" fmla="*/ 8 h 17"/>
                    <a:gd name="T14" fmla="*/ 0 w 30"/>
                    <a:gd name="T15" fmla="*/ 6 h 17"/>
                    <a:gd name="T16" fmla="*/ 2 w 30"/>
                    <a:gd name="T17" fmla="*/ 6 h 17"/>
                    <a:gd name="T18" fmla="*/ 3 w 30"/>
                    <a:gd name="T19" fmla="*/ 4 h 17"/>
                    <a:gd name="T20" fmla="*/ 5 w 30"/>
                    <a:gd name="T21" fmla="*/ 2 h 17"/>
                    <a:gd name="T22" fmla="*/ 7 w 30"/>
                    <a:gd name="T23" fmla="*/ 2 h 17"/>
                    <a:gd name="T24" fmla="*/ 9 w 30"/>
                    <a:gd name="T25" fmla="*/ 2 h 17"/>
                    <a:gd name="T26" fmla="*/ 12 w 30"/>
                    <a:gd name="T27" fmla="*/ 0 h 17"/>
                    <a:gd name="T28" fmla="*/ 14 w 30"/>
                    <a:gd name="T29" fmla="*/ 0 h 17"/>
                    <a:gd name="T30" fmla="*/ 18 w 30"/>
                    <a:gd name="T31" fmla="*/ 0 h 17"/>
                    <a:gd name="T32" fmla="*/ 21 w 30"/>
                    <a:gd name="T33" fmla="*/ 2 h 17"/>
                    <a:gd name="T34" fmla="*/ 25 w 30"/>
                    <a:gd name="T35" fmla="*/ 2 h 17"/>
                    <a:gd name="T36" fmla="*/ 27 w 30"/>
                    <a:gd name="T37" fmla="*/ 2 h 17"/>
                    <a:gd name="T38" fmla="*/ 28 w 30"/>
                    <a:gd name="T39" fmla="*/ 6 h 17"/>
                    <a:gd name="T40" fmla="*/ 30 w 30"/>
                    <a:gd name="T41" fmla="*/ 6 h 17"/>
                    <a:gd name="T42" fmla="*/ 30 w 30"/>
                    <a:gd name="T43" fmla="*/ 8 h 17"/>
                    <a:gd name="T44" fmla="*/ 30 w 30"/>
                    <a:gd name="T45" fmla="*/ 10 h 17"/>
                    <a:gd name="T46" fmla="*/ 28 w 30"/>
                    <a:gd name="T47" fmla="*/ 13 h 17"/>
                    <a:gd name="T48" fmla="*/ 27 w 30"/>
                    <a:gd name="T49" fmla="*/ 15 h 17"/>
                    <a:gd name="T50" fmla="*/ 25 w 30"/>
                    <a:gd name="T51" fmla="*/ 17 h 17"/>
                    <a:gd name="T52" fmla="*/ 21 w 30"/>
                    <a:gd name="T53" fmla="*/ 17 h 17"/>
                    <a:gd name="T54" fmla="*/ 18 w 30"/>
                    <a:gd name="T55" fmla="*/ 17 h 17"/>
                    <a:gd name="T56" fmla="*/ 14 w 30"/>
                    <a:gd name="T57" fmla="*/ 17 h 17"/>
                    <a:gd name="T58" fmla="*/ 14 w 30"/>
                    <a:gd name="T59" fmla="*/ 17 h 17"/>
                    <a:gd name="T60" fmla="*/ 14 w 30"/>
                    <a:gd name="T61" fmla="*/ 13 h 17"/>
                    <a:gd name="T62" fmla="*/ 16 w 30"/>
                    <a:gd name="T63" fmla="*/ 13 h 17"/>
                    <a:gd name="T64" fmla="*/ 18 w 30"/>
                    <a:gd name="T65" fmla="*/ 13 h 17"/>
                    <a:gd name="T66" fmla="*/ 20 w 30"/>
                    <a:gd name="T67" fmla="*/ 10 h 17"/>
                    <a:gd name="T68" fmla="*/ 21 w 30"/>
                    <a:gd name="T69" fmla="*/ 10 h 17"/>
                    <a:gd name="T70" fmla="*/ 21 w 30"/>
                    <a:gd name="T71" fmla="*/ 10 h 17"/>
                    <a:gd name="T72" fmla="*/ 23 w 30"/>
                    <a:gd name="T73" fmla="*/ 10 h 17"/>
                    <a:gd name="T74" fmla="*/ 23 w 30"/>
                    <a:gd name="T75" fmla="*/ 10 h 17"/>
                    <a:gd name="T76" fmla="*/ 23 w 30"/>
                    <a:gd name="T77" fmla="*/ 8 h 17"/>
                    <a:gd name="T78" fmla="*/ 23 w 30"/>
                    <a:gd name="T79" fmla="*/ 8 h 17"/>
                    <a:gd name="T80" fmla="*/ 23 w 30"/>
                    <a:gd name="T81" fmla="*/ 8 h 17"/>
                    <a:gd name="T82" fmla="*/ 21 w 30"/>
                    <a:gd name="T83" fmla="*/ 8 h 17"/>
                    <a:gd name="T84" fmla="*/ 21 w 30"/>
                    <a:gd name="T85" fmla="*/ 6 h 17"/>
                    <a:gd name="T86" fmla="*/ 18 w 30"/>
                    <a:gd name="T87" fmla="*/ 6 h 17"/>
                    <a:gd name="T88" fmla="*/ 16 w 30"/>
                    <a:gd name="T89" fmla="*/ 6 h 17"/>
                    <a:gd name="T90" fmla="*/ 14 w 30"/>
                    <a:gd name="T91" fmla="*/ 6 h 17"/>
                    <a:gd name="T92" fmla="*/ 9 w 30"/>
                    <a:gd name="T93" fmla="*/ 6 h 17"/>
                    <a:gd name="T94" fmla="*/ 7 w 30"/>
                    <a:gd name="T95" fmla="*/ 8 h 17"/>
                    <a:gd name="T96" fmla="*/ 7 w 30"/>
                    <a:gd name="T97" fmla="*/ 8 h 17"/>
                    <a:gd name="T98" fmla="*/ 7 w 30"/>
                    <a:gd name="T99" fmla="*/ 8 h 17"/>
                    <a:gd name="T100" fmla="*/ 7 w 30"/>
                    <a:gd name="T101" fmla="*/ 10 h 17"/>
                    <a:gd name="T102" fmla="*/ 9 w 30"/>
                    <a:gd name="T103" fmla="*/ 10 h 17"/>
                    <a:gd name="T104" fmla="*/ 9 w 30"/>
                    <a:gd name="T105" fmla="*/ 10 h 17"/>
                    <a:gd name="T106" fmla="*/ 9 w 30"/>
                    <a:gd name="T107" fmla="*/ 10 h 17"/>
                    <a:gd name="T108" fmla="*/ 11 w 30"/>
                    <a:gd name="T109" fmla="*/ 10 h 17"/>
                    <a:gd name="T110" fmla="*/ 12 w 30"/>
                    <a:gd name="T111" fmla="*/ 13 h 17"/>
                    <a:gd name="T112" fmla="*/ 12 w 30"/>
                    <a:gd name="T113" fmla="*/ 13 h 17"/>
                    <a:gd name="T114" fmla="*/ 14 w 30"/>
                    <a:gd name="T115" fmla="*/ 13 h 17"/>
                    <a:gd name="T116" fmla="*/ 14 w 30"/>
                    <a:gd name="T117" fmla="*/ 13 h 1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0"/>
                    <a:gd name="T178" fmla="*/ 0 h 17"/>
                    <a:gd name="T179" fmla="*/ 30 w 30"/>
                    <a:gd name="T180" fmla="*/ 17 h 1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0" h="17">
                      <a:moveTo>
                        <a:pt x="14" y="17"/>
                      </a:move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3"/>
                      </a:lnTo>
                      <a:lnTo>
                        <a:pt x="27" y="15"/>
                      </a:lnTo>
                      <a:lnTo>
                        <a:pt x="25" y="17"/>
                      </a:lnTo>
                      <a:lnTo>
                        <a:pt x="21" y="17"/>
                      </a:lnTo>
                      <a:lnTo>
                        <a:pt x="18" y="17"/>
                      </a:lnTo>
                      <a:lnTo>
                        <a:pt x="14" y="17"/>
                      </a:lnTo>
                      <a:close/>
                      <a:moveTo>
                        <a:pt x="14" y="13"/>
                      </a:move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2" y="13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4" name="Freeform 983"/>
                <p:cNvSpPr>
                  <a:spLocks/>
                </p:cNvSpPr>
                <p:nvPr/>
              </p:nvSpPr>
              <p:spPr bwMode="auto">
                <a:xfrm>
                  <a:off x="3471" y="3219"/>
                  <a:ext cx="30" cy="14"/>
                </a:xfrm>
                <a:custGeom>
                  <a:avLst/>
                  <a:gdLst>
                    <a:gd name="T0" fmla="*/ 0 w 30"/>
                    <a:gd name="T1" fmla="*/ 14 h 14"/>
                    <a:gd name="T2" fmla="*/ 0 w 30"/>
                    <a:gd name="T3" fmla="*/ 14 h 14"/>
                    <a:gd name="T4" fmla="*/ 0 w 30"/>
                    <a:gd name="T5" fmla="*/ 12 h 14"/>
                    <a:gd name="T6" fmla="*/ 0 w 30"/>
                    <a:gd name="T7" fmla="*/ 10 h 14"/>
                    <a:gd name="T8" fmla="*/ 5 w 30"/>
                    <a:gd name="T9" fmla="*/ 10 h 14"/>
                    <a:gd name="T10" fmla="*/ 3 w 30"/>
                    <a:gd name="T11" fmla="*/ 10 h 14"/>
                    <a:gd name="T12" fmla="*/ 3 w 30"/>
                    <a:gd name="T13" fmla="*/ 10 h 14"/>
                    <a:gd name="T14" fmla="*/ 2 w 30"/>
                    <a:gd name="T15" fmla="*/ 8 h 14"/>
                    <a:gd name="T16" fmla="*/ 0 w 30"/>
                    <a:gd name="T17" fmla="*/ 8 h 14"/>
                    <a:gd name="T18" fmla="*/ 0 w 30"/>
                    <a:gd name="T19" fmla="*/ 8 h 14"/>
                    <a:gd name="T20" fmla="*/ 0 w 30"/>
                    <a:gd name="T21" fmla="*/ 8 h 14"/>
                    <a:gd name="T22" fmla="*/ 0 w 30"/>
                    <a:gd name="T23" fmla="*/ 6 h 14"/>
                    <a:gd name="T24" fmla="*/ 0 w 30"/>
                    <a:gd name="T25" fmla="*/ 6 h 14"/>
                    <a:gd name="T26" fmla="*/ 0 w 30"/>
                    <a:gd name="T27" fmla="*/ 4 h 14"/>
                    <a:gd name="T28" fmla="*/ 0 w 30"/>
                    <a:gd name="T29" fmla="*/ 2 h 14"/>
                    <a:gd name="T30" fmla="*/ 2 w 30"/>
                    <a:gd name="T31" fmla="*/ 2 h 14"/>
                    <a:gd name="T32" fmla="*/ 3 w 30"/>
                    <a:gd name="T33" fmla="*/ 0 h 14"/>
                    <a:gd name="T34" fmla="*/ 5 w 30"/>
                    <a:gd name="T35" fmla="*/ 0 h 14"/>
                    <a:gd name="T36" fmla="*/ 11 w 30"/>
                    <a:gd name="T37" fmla="*/ 0 h 14"/>
                    <a:gd name="T38" fmla="*/ 16 w 30"/>
                    <a:gd name="T39" fmla="*/ 0 h 14"/>
                    <a:gd name="T40" fmla="*/ 21 w 30"/>
                    <a:gd name="T41" fmla="*/ 0 h 14"/>
                    <a:gd name="T42" fmla="*/ 25 w 30"/>
                    <a:gd name="T43" fmla="*/ 0 h 14"/>
                    <a:gd name="T44" fmla="*/ 30 w 30"/>
                    <a:gd name="T45" fmla="*/ 0 h 14"/>
                    <a:gd name="T46" fmla="*/ 30 w 30"/>
                    <a:gd name="T47" fmla="*/ 6 h 14"/>
                    <a:gd name="T48" fmla="*/ 14 w 30"/>
                    <a:gd name="T49" fmla="*/ 6 h 14"/>
                    <a:gd name="T50" fmla="*/ 9 w 30"/>
                    <a:gd name="T51" fmla="*/ 6 h 14"/>
                    <a:gd name="T52" fmla="*/ 9 w 30"/>
                    <a:gd name="T53" fmla="*/ 6 h 14"/>
                    <a:gd name="T54" fmla="*/ 9 w 30"/>
                    <a:gd name="T55" fmla="*/ 8 h 14"/>
                    <a:gd name="T56" fmla="*/ 9 w 30"/>
                    <a:gd name="T57" fmla="*/ 8 h 14"/>
                    <a:gd name="T58" fmla="*/ 9 w 30"/>
                    <a:gd name="T59" fmla="*/ 8 h 14"/>
                    <a:gd name="T60" fmla="*/ 9 w 30"/>
                    <a:gd name="T61" fmla="*/ 8 h 14"/>
                    <a:gd name="T62" fmla="*/ 9 w 30"/>
                    <a:gd name="T63" fmla="*/ 8 h 14"/>
                    <a:gd name="T64" fmla="*/ 11 w 30"/>
                    <a:gd name="T65" fmla="*/ 10 h 14"/>
                    <a:gd name="T66" fmla="*/ 11 w 30"/>
                    <a:gd name="T67" fmla="*/ 10 h 14"/>
                    <a:gd name="T68" fmla="*/ 12 w 30"/>
                    <a:gd name="T69" fmla="*/ 10 h 14"/>
                    <a:gd name="T70" fmla="*/ 14 w 30"/>
                    <a:gd name="T71" fmla="*/ 10 h 14"/>
                    <a:gd name="T72" fmla="*/ 16 w 30"/>
                    <a:gd name="T73" fmla="*/ 10 h 14"/>
                    <a:gd name="T74" fmla="*/ 20 w 30"/>
                    <a:gd name="T75" fmla="*/ 10 h 14"/>
                    <a:gd name="T76" fmla="*/ 23 w 30"/>
                    <a:gd name="T77" fmla="*/ 10 h 14"/>
                    <a:gd name="T78" fmla="*/ 30 w 30"/>
                    <a:gd name="T79" fmla="*/ 10 h 14"/>
                    <a:gd name="T80" fmla="*/ 30 w 30"/>
                    <a:gd name="T81" fmla="*/ 12 h 14"/>
                    <a:gd name="T82" fmla="*/ 30 w 30"/>
                    <a:gd name="T83" fmla="*/ 14 h 14"/>
                    <a:gd name="T84" fmla="*/ 30 w 30"/>
                    <a:gd name="T85" fmla="*/ 14 h 14"/>
                    <a:gd name="T86" fmla="*/ 23 w 30"/>
                    <a:gd name="T87" fmla="*/ 14 h 14"/>
                    <a:gd name="T88" fmla="*/ 16 w 30"/>
                    <a:gd name="T89" fmla="*/ 14 h 14"/>
                    <a:gd name="T90" fmla="*/ 7 w 30"/>
                    <a:gd name="T91" fmla="*/ 14 h 14"/>
                    <a:gd name="T92" fmla="*/ 0 w 30"/>
                    <a:gd name="T93" fmla="*/ 14 h 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0"/>
                    <a:gd name="T142" fmla="*/ 0 h 14"/>
                    <a:gd name="T143" fmla="*/ 30 w 30"/>
                    <a:gd name="T144" fmla="*/ 14 h 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0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3" y="14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5" name="Freeform 984"/>
                <p:cNvSpPr>
                  <a:spLocks noEditPoints="1"/>
                </p:cNvSpPr>
                <p:nvPr/>
              </p:nvSpPr>
              <p:spPr bwMode="auto">
                <a:xfrm>
                  <a:off x="3471" y="3188"/>
                  <a:ext cx="30" cy="14"/>
                </a:xfrm>
                <a:custGeom>
                  <a:avLst/>
                  <a:gdLst>
                    <a:gd name="T0" fmla="*/ 18 w 30"/>
                    <a:gd name="T1" fmla="*/ 2 h 14"/>
                    <a:gd name="T2" fmla="*/ 18 w 30"/>
                    <a:gd name="T3" fmla="*/ 10 h 14"/>
                    <a:gd name="T4" fmla="*/ 21 w 30"/>
                    <a:gd name="T5" fmla="*/ 10 h 14"/>
                    <a:gd name="T6" fmla="*/ 23 w 30"/>
                    <a:gd name="T7" fmla="*/ 8 h 14"/>
                    <a:gd name="T8" fmla="*/ 23 w 30"/>
                    <a:gd name="T9" fmla="*/ 8 h 14"/>
                    <a:gd name="T10" fmla="*/ 23 w 30"/>
                    <a:gd name="T11" fmla="*/ 6 h 14"/>
                    <a:gd name="T12" fmla="*/ 23 w 30"/>
                    <a:gd name="T13" fmla="*/ 6 h 14"/>
                    <a:gd name="T14" fmla="*/ 21 w 30"/>
                    <a:gd name="T15" fmla="*/ 4 h 14"/>
                    <a:gd name="T16" fmla="*/ 21 w 30"/>
                    <a:gd name="T17" fmla="*/ 2 h 14"/>
                    <a:gd name="T18" fmla="*/ 21 w 30"/>
                    <a:gd name="T19" fmla="*/ 0 h 14"/>
                    <a:gd name="T20" fmla="*/ 25 w 30"/>
                    <a:gd name="T21" fmla="*/ 2 h 14"/>
                    <a:gd name="T22" fmla="*/ 28 w 30"/>
                    <a:gd name="T23" fmla="*/ 2 h 14"/>
                    <a:gd name="T24" fmla="*/ 30 w 30"/>
                    <a:gd name="T25" fmla="*/ 4 h 14"/>
                    <a:gd name="T26" fmla="*/ 30 w 30"/>
                    <a:gd name="T27" fmla="*/ 8 h 14"/>
                    <a:gd name="T28" fmla="*/ 30 w 30"/>
                    <a:gd name="T29" fmla="*/ 10 h 14"/>
                    <a:gd name="T30" fmla="*/ 28 w 30"/>
                    <a:gd name="T31" fmla="*/ 12 h 14"/>
                    <a:gd name="T32" fmla="*/ 27 w 30"/>
                    <a:gd name="T33" fmla="*/ 14 h 14"/>
                    <a:gd name="T34" fmla="*/ 23 w 30"/>
                    <a:gd name="T35" fmla="*/ 14 h 14"/>
                    <a:gd name="T36" fmla="*/ 20 w 30"/>
                    <a:gd name="T37" fmla="*/ 14 h 14"/>
                    <a:gd name="T38" fmla="*/ 9 w 30"/>
                    <a:gd name="T39" fmla="*/ 14 h 14"/>
                    <a:gd name="T40" fmla="*/ 3 w 30"/>
                    <a:gd name="T41" fmla="*/ 12 h 14"/>
                    <a:gd name="T42" fmla="*/ 2 w 30"/>
                    <a:gd name="T43" fmla="*/ 10 h 14"/>
                    <a:gd name="T44" fmla="*/ 0 w 30"/>
                    <a:gd name="T45" fmla="*/ 8 h 14"/>
                    <a:gd name="T46" fmla="*/ 0 w 30"/>
                    <a:gd name="T47" fmla="*/ 4 h 14"/>
                    <a:gd name="T48" fmla="*/ 3 w 30"/>
                    <a:gd name="T49" fmla="*/ 2 h 14"/>
                    <a:gd name="T50" fmla="*/ 5 w 30"/>
                    <a:gd name="T51" fmla="*/ 0 h 14"/>
                    <a:gd name="T52" fmla="*/ 9 w 30"/>
                    <a:gd name="T53" fmla="*/ 0 h 14"/>
                    <a:gd name="T54" fmla="*/ 16 w 30"/>
                    <a:gd name="T55" fmla="*/ 0 h 14"/>
                    <a:gd name="T56" fmla="*/ 18 w 30"/>
                    <a:gd name="T57" fmla="*/ 0 h 14"/>
                    <a:gd name="T58" fmla="*/ 18 w 30"/>
                    <a:gd name="T59" fmla="*/ 0 h 14"/>
                    <a:gd name="T60" fmla="*/ 11 w 30"/>
                    <a:gd name="T61" fmla="*/ 4 h 14"/>
                    <a:gd name="T62" fmla="*/ 7 w 30"/>
                    <a:gd name="T63" fmla="*/ 6 h 14"/>
                    <a:gd name="T64" fmla="*/ 7 w 30"/>
                    <a:gd name="T65" fmla="*/ 8 h 14"/>
                    <a:gd name="T66" fmla="*/ 7 w 30"/>
                    <a:gd name="T67" fmla="*/ 8 h 14"/>
                    <a:gd name="T68" fmla="*/ 9 w 30"/>
                    <a:gd name="T69" fmla="*/ 10 h 14"/>
                    <a:gd name="T70" fmla="*/ 12 w 30"/>
                    <a:gd name="T71" fmla="*/ 10 h 14"/>
                    <a:gd name="T72" fmla="*/ 12 w 30"/>
                    <a:gd name="T73" fmla="*/ 4 h 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"/>
                    <a:gd name="T112" fmla="*/ 0 h 14"/>
                    <a:gd name="T113" fmla="*/ 30 w 30"/>
                    <a:gd name="T114" fmla="*/ 14 h 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" h="14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4"/>
                      </a:move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6" name="Freeform 985"/>
                <p:cNvSpPr>
                  <a:spLocks/>
                </p:cNvSpPr>
                <p:nvPr/>
              </p:nvSpPr>
              <p:spPr bwMode="auto">
                <a:xfrm>
                  <a:off x="3489" y="3165"/>
                  <a:ext cx="23" cy="6"/>
                </a:xfrm>
                <a:custGeom>
                  <a:avLst/>
                  <a:gdLst>
                    <a:gd name="T0" fmla="*/ 0 w 23"/>
                    <a:gd name="T1" fmla="*/ 6 h 6"/>
                    <a:gd name="T2" fmla="*/ 0 w 23"/>
                    <a:gd name="T3" fmla="*/ 0 h 6"/>
                    <a:gd name="T4" fmla="*/ 10 w 23"/>
                    <a:gd name="T5" fmla="*/ 0 h 6"/>
                    <a:gd name="T6" fmla="*/ 12 w 23"/>
                    <a:gd name="T7" fmla="*/ 0 h 6"/>
                    <a:gd name="T8" fmla="*/ 14 w 23"/>
                    <a:gd name="T9" fmla="*/ 0 h 6"/>
                    <a:gd name="T10" fmla="*/ 18 w 23"/>
                    <a:gd name="T11" fmla="*/ 0 h 6"/>
                    <a:gd name="T12" fmla="*/ 19 w 23"/>
                    <a:gd name="T13" fmla="*/ 2 h 6"/>
                    <a:gd name="T14" fmla="*/ 21 w 23"/>
                    <a:gd name="T15" fmla="*/ 2 h 6"/>
                    <a:gd name="T16" fmla="*/ 21 w 23"/>
                    <a:gd name="T17" fmla="*/ 2 h 6"/>
                    <a:gd name="T18" fmla="*/ 23 w 23"/>
                    <a:gd name="T19" fmla="*/ 4 h 6"/>
                    <a:gd name="T20" fmla="*/ 21 w 23"/>
                    <a:gd name="T21" fmla="*/ 4 h 6"/>
                    <a:gd name="T22" fmla="*/ 21 w 23"/>
                    <a:gd name="T23" fmla="*/ 6 h 6"/>
                    <a:gd name="T24" fmla="*/ 19 w 23"/>
                    <a:gd name="T25" fmla="*/ 6 h 6"/>
                    <a:gd name="T26" fmla="*/ 18 w 23"/>
                    <a:gd name="T27" fmla="*/ 6 h 6"/>
                    <a:gd name="T28" fmla="*/ 18 w 23"/>
                    <a:gd name="T29" fmla="*/ 4 h 6"/>
                    <a:gd name="T30" fmla="*/ 18 w 23"/>
                    <a:gd name="T31" fmla="*/ 4 h 6"/>
                    <a:gd name="T32" fmla="*/ 16 w 23"/>
                    <a:gd name="T33" fmla="*/ 4 h 6"/>
                    <a:gd name="T34" fmla="*/ 16 w 23"/>
                    <a:gd name="T35" fmla="*/ 4 h 6"/>
                    <a:gd name="T36" fmla="*/ 14 w 23"/>
                    <a:gd name="T37" fmla="*/ 4 h 6"/>
                    <a:gd name="T38" fmla="*/ 14 w 23"/>
                    <a:gd name="T39" fmla="*/ 4 h 6"/>
                    <a:gd name="T40" fmla="*/ 12 w 23"/>
                    <a:gd name="T41" fmla="*/ 2 h 6"/>
                    <a:gd name="T42" fmla="*/ 12 w 23"/>
                    <a:gd name="T43" fmla="*/ 2 h 6"/>
                    <a:gd name="T44" fmla="*/ 12 w 23"/>
                    <a:gd name="T45" fmla="*/ 4 h 6"/>
                    <a:gd name="T46" fmla="*/ 12 w 23"/>
                    <a:gd name="T47" fmla="*/ 4 h 6"/>
                    <a:gd name="T48" fmla="*/ 12 w 23"/>
                    <a:gd name="T49" fmla="*/ 4 h 6"/>
                    <a:gd name="T50" fmla="*/ 12 w 23"/>
                    <a:gd name="T51" fmla="*/ 6 h 6"/>
                    <a:gd name="T52" fmla="*/ 7 w 23"/>
                    <a:gd name="T53" fmla="*/ 6 h 6"/>
                    <a:gd name="T54" fmla="*/ 3 w 23"/>
                    <a:gd name="T55" fmla="*/ 6 h 6"/>
                    <a:gd name="T56" fmla="*/ 0 w 23"/>
                    <a:gd name="T57" fmla="*/ 6 h 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"/>
                    <a:gd name="T88" fmla="*/ 0 h 6"/>
                    <a:gd name="T89" fmla="*/ 23 w 23"/>
                    <a:gd name="T90" fmla="*/ 6 h 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7" name="Freeform 986"/>
                <p:cNvSpPr>
                  <a:spLocks/>
                </p:cNvSpPr>
                <p:nvPr/>
              </p:nvSpPr>
              <p:spPr bwMode="auto">
                <a:xfrm>
                  <a:off x="3458" y="3128"/>
                  <a:ext cx="43" cy="11"/>
                </a:xfrm>
                <a:custGeom>
                  <a:avLst/>
                  <a:gdLst>
                    <a:gd name="T0" fmla="*/ 0 w 43"/>
                    <a:gd name="T1" fmla="*/ 0 h 11"/>
                    <a:gd name="T2" fmla="*/ 43 w 43"/>
                    <a:gd name="T3" fmla="*/ 0 h 11"/>
                    <a:gd name="T4" fmla="*/ 43 w 43"/>
                    <a:gd name="T5" fmla="*/ 2 h 11"/>
                    <a:gd name="T6" fmla="*/ 43 w 43"/>
                    <a:gd name="T7" fmla="*/ 5 h 11"/>
                    <a:gd name="T8" fmla="*/ 43 w 43"/>
                    <a:gd name="T9" fmla="*/ 5 h 11"/>
                    <a:gd name="T10" fmla="*/ 29 w 43"/>
                    <a:gd name="T11" fmla="*/ 5 h 11"/>
                    <a:gd name="T12" fmla="*/ 22 w 43"/>
                    <a:gd name="T13" fmla="*/ 5 h 11"/>
                    <a:gd name="T14" fmla="*/ 15 w 43"/>
                    <a:gd name="T15" fmla="*/ 5 h 11"/>
                    <a:gd name="T16" fmla="*/ 16 w 43"/>
                    <a:gd name="T17" fmla="*/ 7 h 11"/>
                    <a:gd name="T18" fmla="*/ 16 w 43"/>
                    <a:gd name="T19" fmla="*/ 7 h 11"/>
                    <a:gd name="T20" fmla="*/ 18 w 43"/>
                    <a:gd name="T21" fmla="*/ 7 h 11"/>
                    <a:gd name="T22" fmla="*/ 18 w 43"/>
                    <a:gd name="T23" fmla="*/ 9 h 11"/>
                    <a:gd name="T24" fmla="*/ 20 w 43"/>
                    <a:gd name="T25" fmla="*/ 9 h 11"/>
                    <a:gd name="T26" fmla="*/ 20 w 43"/>
                    <a:gd name="T27" fmla="*/ 11 h 11"/>
                    <a:gd name="T28" fmla="*/ 20 w 43"/>
                    <a:gd name="T29" fmla="*/ 11 h 11"/>
                    <a:gd name="T30" fmla="*/ 22 w 43"/>
                    <a:gd name="T31" fmla="*/ 11 h 11"/>
                    <a:gd name="T32" fmla="*/ 16 w 43"/>
                    <a:gd name="T33" fmla="*/ 11 h 11"/>
                    <a:gd name="T34" fmla="*/ 15 w 43"/>
                    <a:gd name="T35" fmla="*/ 11 h 11"/>
                    <a:gd name="T36" fmla="*/ 13 w 43"/>
                    <a:gd name="T37" fmla="*/ 11 h 11"/>
                    <a:gd name="T38" fmla="*/ 11 w 43"/>
                    <a:gd name="T39" fmla="*/ 9 h 11"/>
                    <a:gd name="T40" fmla="*/ 11 w 43"/>
                    <a:gd name="T41" fmla="*/ 9 h 11"/>
                    <a:gd name="T42" fmla="*/ 9 w 43"/>
                    <a:gd name="T43" fmla="*/ 9 h 11"/>
                    <a:gd name="T44" fmla="*/ 8 w 43"/>
                    <a:gd name="T45" fmla="*/ 7 h 11"/>
                    <a:gd name="T46" fmla="*/ 6 w 43"/>
                    <a:gd name="T47" fmla="*/ 7 h 11"/>
                    <a:gd name="T48" fmla="*/ 4 w 43"/>
                    <a:gd name="T49" fmla="*/ 7 h 11"/>
                    <a:gd name="T50" fmla="*/ 2 w 43"/>
                    <a:gd name="T51" fmla="*/ 5 h 11"/>
                    <a:gd name="T52" fmla="*/ 0 w 43"/>
                    <a:gd name="T53" fmla="*/ 5 h 11"/>
                    <a:gd name="T54" fmla="*/ 0 w 43"/>
                    <a:gd name="T55" fmla="*/ 2 h 11"/>
                    <a:gd name="T56" fmla="*/ 0 w 43"/>
                    <a:gd name="T57" fmla="*/ 0 h 11"/>
                    <a:gd name="T58" fmla="*/ 0 w 43"/>
                    <a:gd name="T59" fmla="*/ 0 h 1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"/>
                    <a:gd name="T91" fmla="*/ 0 h 11"/>
                    <a:gd name="T92" fmla="*/ 43 w 43"/>
                    <a:gd name="T93" fmla="*/ 11 h 1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" h="11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2"/>
                      </a:lnTo>
                      <a:lnTo>
                        <a:pt x="43" y="5"/>
                      </a:lnTo>
                      <a:lnTo>
                        <a:pt x="29" y="5"/>
                      </a:lnTo>
                      <a:lnTo>
                        <a:pt x="22" y="5"/>
                      </a:lnTo>
                      <a:lnTo>
                        <a:pt x="15" y="5"/>
                      </a:lnTo>
                      <a:lnTo>
                        <a:pt x="16" y="7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22" y="11"/>
                      </a:lnTo>
                      <a:lnTo>
                        <a:pt x="16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8" name="Freeform 987"/>
                <p:cNvSpPr>
                  <a:spLocks/>
                </p:cNvSpPr>
                <p:nvPr/>
              </p:nvSpPr>
              <p:spPr bwMode="auto">
                <a:xfrm>
                  <a:off x="3482" y="3102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0 h 8"/>
                    <a:gd name="T8" fmla="*/ 1 w 9"/>
                    <a:gd name="T9" fmla="*/ 0 h 8"/>
                    <a:gd name="T10" fmla="*/ 5 w 9"/>
                    <a:gd name="T11" fmla="*/ 0 h 8"/>
                    <a:gd name="T12" fmla="*/ 7 w 9"/>
                    <a:gd name="T13" fmla="*/ 0 h 8"/>
                    <a:gd name="T14" fmla="*/ 9 w 9"/>
                    <a:gd name="T15" fmla="*/ 0 h 8"/>
                    <a:gd name="T16" fmla="*/ 9 w 9"/>
                    <a:gd name="T17" fmla="*/ 4 h 8"/>
                    <a:gd name="T18" fmla="*/ 9 w 9"/>
                    <a:gd name="T19" fmla="*/ 6 h 8"/>
                    <a:gd name="T20" fmla="*/ 9 w 9"/>
                    <a:gd name="T21" fmla="*/ 8 h 8"/>
                    <a:gd name="T22" fmla="*/ 7 w 9"/>
                    <a:gd name="T23" fmla="*/ 8 h 8"/>
                    <a:gd name="T24" fmla="*/ 5 w 9"/>
                    <a:gd name="T25" fmla="*/ 8 h 8"/>
                    <a:gd name="T26" fmla="*/ 1 w 9"/>
                    <a:gd name="T27" fmla="*/ 8 h 8"/>
                    <a:gd name="T28" fmla="*/ 0 w 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9" name="Freeform 988"/>
                <p:cNvSpPr>
                  <a:spLocks/>
                </p:cNvSpPr>
                <p:nvPr/>
              </p:nvSpPr>
              <p:spPr bwMode="auto">
                <a:xfrm>
                  <a:off x="3458" y="3085"/>
                  <a:ext cx="54" cy="7"/>
                </a:xfrm>
                <a:custGeom>
                  <a:avLst/>
                  <a:gdLst>
                    <a:gd name="T0" fmla="*/ 0 w 54"/>
                    <a:gd name="T1" fmla="*/ 2 h 7"/>
                    <a:gd name="T2" fmla="*/ 0 w 54"/>
                    <a:gd name="T3" fmla="*/ 2 h 7"/>
                    <a:gd name="T4" fmla="*/ 0 w 54"/>
                    <a:gd name="T5" fmla="*/ 2 h 7"/>
                    <a:gd name="T6" fmla="*/ 0 w 54"/>
                    <a:gd name="T7" fmla="*/ 0 h 7"/>
                    <a:gd name="T8" fmla="*/ 0 w 54"/>
                    <a:gd name="T9" fmla="*/ 0 h 7"/>
                    <a:gd name="T10" fmla="*/ 4 w 54"/>
                    <a:gd name="T11" fmla="*/ 0 h 7"/>
                    <a:gd name="T12" fmla="*/ 9 w 54"/>
                    <a:gd name="T13" fmla="*/ 2 h 7"/>
                    <a:gd name="T14" fmla="*/ 13 w 54"/>
                    <a:gd name="T15" fmla="*/ 2 h 7"/>
                    <a:gd name="T16" fmla="*/ 16 w 54"/>
                    <a:gd name="T17" fmla="*/ 2 h 7"/>
                    <a:gd name="T18" fmla="*/ 22 w 54"/>
                    <a:gd name="T19" fmla="*/ 2 h 7"/>
                    <a:gd name="T20" fmla="*/ 25 w 54"/>
                    <a:gd name="T21" fmla="*/ 2 h 7"/>
                    <a:gd name="T22" fmla="*/ 29 w 54"/>
                    <a:gd name="T23" fmla="*/ 2 h 7"/>
                    <a:gd name="T24" fmla="*/ 36 w 54"/>
                    <a:gd name="T25" fmla="*/ 2 h 7"/>
                    <a:gd name="T26" fmla="*/ 41 w 54"/>
                    <a:gd name="T27" fmla="*/ 2 h 7"/>
                    <a:gd name="T28" fmla="*/ 47 w 54"/>
                    <a:gd name="T29" fmla="*/ 2 h 7"/>
                    <a:gd name="T30" fmla="*/ 54 w 54"/>
                    <a:gd name="T31" fmla="*/ 0 h 7"/>
                    <a:gd name="T32" fmla="*/ 54 w 54"/>
                    <a:gd name="T33" fmla="*/ 0 h 7"/>
                    <a:gd name="T34" fmla="*/ 54 w 54"/>
                    <a:gd name="T35" fmla="*/ 2 h 7"/>
                    <a:gd name="T36" fmla="*/ 54 w 54"/>
                    <a:gd name="T37" fmla="*/ 2 h 7"/>
                    <a:gd name="T38" fmla="*/ 54 w 54"/>
                    <a:gd name="T39" fmla="*/ 2 h 7"/>
                    <a:gd name="T40" fmla="*/ 50 w 54"/>
                    <a:gd name="T41" fmla="*/ 5 h 7"/>
                    <a:gd name="T42" fmla="*/ 49 w 54"/>
                    <a:gd name="T43" fmla="*/ 5 h 7"/>
                    <a:gd name="T44" fmla="*/ 45 w 54"/>
                    <a:gd name="T45" fmla="*/ 7 h 7"/>
                    <a:gd name="T46" fmla="*/ 41 w 54"/>
                    <a:gd name="T47" fmla="*/ 7 h 7"/>
                    <a:gd name="T48" fmla="*/ 38 w 54"/>
                    <a:gd name="T49" fmla="*/ 7 h 7"/>
                    <a:gd name="T50" fmla="*/ 34 w 54"/>
                    <a:gd name="T51" fmla="*/ 7 h 7"/>
                    <a:gd name="T52" fmla="*/ 31 w 54"/>
                    <a:gd name="T53" fmla="*/ 7 h 7"/>
                    <a:gd name="T54" fmla="*/ 27 w 54"/>
                    <a:gd name="T55" fmla="*/ 7 h 7"/>
                    <a:gd name="T56" fmla="*/ 24 w 54"/>
                    <a:gd name="T57" fmla="*/ 7 h 7"/>
                    <a:gd name="T58" fmla="*/ 22 w 54"/>
                    <a:gd name="T59" fmla="*/ 7 h 7"/>
                    <a:gd name="T60" fmla="*/ 18 w 54"/>
                    <a:gd name="T61" fmla="*/ 7 h 7"/>
                    <a:gd name="T62" fmla="*/ 15 w 54"/>
                    <a:gd name="T63" fmla="*/ 7 h 7"/>
                    <a:gd name="T64" fmla="*/ 11 w 54"/>
                    <a:gd name="T65" fmla="*/ 7 h 7"/>
                    <a:gd name="T66" fmla="*/ 8 w 54"/>
                    <a:gd name="T67" fmla="*/ 5 h 7"/>
                    <a:gd name="T68" fmla="*/ 0 w 54"/>
                    <a:gd name="T69" fmla="*/ 2 h 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4"/>
                    <a:gd name="T106" fmla="*/ 0 h 7"/>
                    <a:gd name="T107" fmla="*/ 54 w 54"/>
                    <a:gd name="T108" fmla="*/ 7 h 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4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22" y="2"/>
                      </a:lnTo>
                      <a:lnTo>
                        <a:pt x="25" y="2"/>
                      </a:lnTo>
                      <a:lnTo>
                        <a:pt x="29" y="2"/>
                      </a:lnTo>
                      <a:lnTo>
                        <a:pt x="36" y="2"/>
                      </a:lnTo>
                      <a:lnTo>
                        <a:pt x="41" y="2"/>
                      </a:lnTo>
                      <a:lnTo>
                        <a:pt x="47" y="2"/>
                      </a:lnTo>
                      <a:lnTo>
                        <a:pt x="54" y="0"/>
                      </a:lnTo>
                      <a:lnTo>
                        <a:pt x="54" y="2"/>
                      </a:lnTo>
                      <a:lnTo>
                        <a:pt x="50" y="5"/>
                      </a:lnTo>
                      <a:lnTo>
                        <a:pt x="49" y="5"/>
                      </a:lnTo>
                      <a:lnTo>
                        <a:pt x="45" y="7"/>
                      </a:lnTo>
                      <a:lnTo>
                        <a:pt x="41" y="7"/>
                      </a:lnTo>
                      <a:lnTo>
                        <a:pt x="38" y="7"/>
                      </a:lnTo>
                      <a:lnTo>
                        <a:pt x="34" y="7"/>
                      </a:lnTo>
                      <a:lnTo>
                        <a:pt x="31" y="7"/>
                      </a:lnTo>
                      <a:lnTo>
                        <a:pt x="27" y="7"/>
                      </a:lnTo>
                      <a:lnTo>
                        <a:pt x="24" y="7"/>
                      </a:lnTo>
                      <a:lnTo>
                        <a:pt x="22" y="7"/>
                      </a:lnTo>
                      <a:lnTo>
                        <a:pt x="18" y="7"/>
                      </a:lnTo>
                      <a:lnTo>
                        <a:pt x="15" y="7"/>
                      </a:lnTo>
                      <a:lnTo>
                        <a:pt x="11" y="7"/>
                      </a:lnTo>
                      <a:lnTo>
                        <a:pt x="8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0" name="Freeform 989"/>
                <p:cNvSpPr>
                  <a:spLocks noEditPoints="1"/>
                </p:cNvSpPr>
                <p:nvPr/>
              </p:nvSpPr>
              <p:spPr bwMode="auto">
                <a:xfrm>
                  <a:off x="3458" y="3059"/>
                  <a:ext cx="43" cy="16"/>
                </a:xfrm>
                <a:custGeom>
                  <a:avLst/>
                  <a:gdLst>
                    <a:gd name="T0" fmla="*/ 34 w 43"/>
                    <a:gd name="T1" fmla="*/ 6 h 16"/>
                    <a:gd name="T2" fmla="*/ 34 w 43"/>
                    <a:gd name="T3" fmla="*/ 8 h 16"/>
                    <a:gd name="T4" fmla="*/ 34 w 43"/>
                    <a:gd name="T5" fmla="*/ 12 h 16"/>
                    <a:gd name="T6" fmla="*/ 34 w 43"/>
                    <a:gd name="T7" fmla="*/ 14 h 16"/>
                    <a:gd name="T8" fmla="*/ 34 w 43"/>
                    <a:gd name="T9" fmla="*/ 16 h 16"/>
                    <a:gd name="T10" fmla="*/ 33 w 43"/>
                    <a:gd name="T11" fmla="*/ 16 h 16"/>
                    <a:gd name="T12" fmla="*/ 31 w 43"/>
                    <a:gd name="T13" fmla="*/ 16 h 16"/>
                    <a:gd name="T14" fmla="*/ 25 w 43"/>
                    <a:gd name="T15" fmla="*/ 16 h 16"/>
                    <a:gd name="T16" fmla="*/ 20 w 43"/>
                    <a:gd name="T17" fmla="*/ 14 h 16"/>
                    <a:gd name="T18" fmla="*/ 13 w 43"/>
                    <a:gd name="T19" fmla="*/ 12 h 16"/>
                    <a:gd name="T20" fmla="*/ 8 w 43"/>
                    <a:gd name="T21" fmla="*/ 8 h 16"/>
                    <a:gd name="T22" fmla="*/ 0 w 43"/>
                    <a:gd name="T23" fmla="*/ 6 h 16"/>
                    <a:gd name="T24" fmla="*/ 0 w 43"/>
                    <a:gd name="T25" fmla="*/ 4 h 16"/>
                    <a:gd name="T26" fmla="*/ 0 w 43"/>
                    <a:gd name="T27" fmla="*/ 4 h 16"/>
                    <a:gd name="T28" fmla="*/ 0 w 43"/>
                    <a:gd name="T29" fmla="*/ 4 h 16"/>
                    <a:gd name="T30" fmla="*/ 0 w 43"/>
                    <a:gd name="T31" fmla="*/ 2 h 16"/>
                    <a:gd name="T32" fmla="*/ 27 w 43"/>
                    <a:gd name="T33" fmla="*/ 2 h 16"/>
                    <a:gd name="T34" fmla="*/ 27 w 43"/>
                    <a:gd name="T35" fmla="*/ 2 h 16"/>
                    <a:gd name="T36" fmla="*/ 27 w 43"/>
                    <a:gd name="T37" fmla="*/ 2 h 16"/>
                    <a:gd name="T38" fmla="*/ 27 w 43"/>
                    <a:gd name="T39" fmla="*/ 0 h 16"/>
                    <a:gd name="T40" fmla="*/ 27 w 43"/>
                    <a:gd name="T41" fmla="*/ 0 h 16"/>
                    <a:gd name="T42" fmla="*/ 29 w 43"/>
                    <a:gd name="T43" fmla="*/ 0 h 16"/>
                    <a:gd name="T44" fmla="*/ 31 w 43"/>
                    <a:gd name="T45" fmla="*/ 0 h 16"/>
                    <a:gd name="T46" fmla="*/ 33 w 43"/>
                    <a:gd name="T47" fmla="*/ 0 h 16"/>
                    <a:gd name="T48" fmla="*/ 34 w 43"/>
                    <a:gd name="T49" fmla="*/ 0 h 16"/>
                    <a:gd name="T50" fmla="*/ 34 w 43"/>
                    <a:gd name="T51" fmla="*/ 0 h 16"/>
                    <a:gd name="T52" fmla="*/ 34 w 43"/>
                    <a:gd name="T53" fmla="*/ 2 h 16"/>
                    <a:gd name="T54" fmla="*/ 34 w 43"/>
                    <a:gd name="T55" fmla="*/ 2 h 16"/>
                    <a:gd name="T56" fmla="*/ 34 w 43"/>
                    <a:gd name="T57" fmla="*/ 2 h 16"/>
                    <a:gd name="T58" fmla="*/ 36 w 43"/>
                    <a:gd name="T59" fmla="*/ 2 h 16"/>
                    <a:gd name="T60" fmla="*/ 40 w 43"/>
                    <a:gd name="T61" fmla="*/ 2 h 16"/>
                    <a:gd name="T62" fmla="*/ 41 w 43"/>
                    <a:gd name="T63" fmla="*/ 2 h 16"/>
                    <a:gd name="T64" fmla="*/ 43 w 43"/>
                    <a:gd name="T65" fmla="*/ 2 h 16"/>
                    <a:gd name="T66" fmla="*/ 43 w 43"/>
                    <a:gd name="T67" fmla="*/ 4 h 16"/>
                    <a:gd name="T68" fmla="*/ 43 w 43"/>
                    <a:gd name="T69" fmla="*/ 4 h 16"/>
                    <a:gd name="T70" fmla="*/ 43 w 43"/>
                    <a:gd name="T71" fmla="*/ 4 h 16"/>
                    <a:gd name="T72" fmla="*/ 43 w 43"/>
                    <a:gd name="T73" fmla="*/ 6 h 16"/>
                    <a:gd name="T74" fmla="*/ 41 w 43"/>
                    <a:gd name="T75" fmla="*/ 6 h 16"/>
                    <a:gd name="T76" fmla="*/ 40 w 43"/>
                    <a:gd name="T77" fmla="*/ 6 h 16"/>
                    <a:gd name="T78" fmla="*/ 36 w 43"/>
                    <a:gd name="T79" fmla="*/ 6 h 16"/>
                    <a:gd name="T80" fmla="*/ 34 w 43"/>
                    <a:gd name="T81" fmla="*/ 6 h 16"/>
                    <a:gd name="T82" fmla="*/ 34 w 43"/>
                    <a:gd name="T83" fmla="*/ 6 h 16"/>
                    <a:gd name="T84" fmla="*/ 27 w 43"/>
                    <a:gd name="T85" fmla="*/ 6 h 16"/>
                    <a:gd name="T86" fmla="*/ 24 w 43"/>
                    <a:gd name="T87" fmla="*/ 6 h 16"/>
                    <a:gd name="T88" fmla="*/ 20 w 43"/>
                    <a:gd name="T89" fmla="*/ 6 h 16"/>
                    <a:gd name="T90" fmla="*/ 16 w 43"/>
                    <a:gd name="T91" fmla="*/ 6 h 16"/>
                    <a:gd name="T92" fmla="*/ 13 w 43"/>
                    <a:gd name="T93" fmla="*/ 6 h 16"/>
                    <a:gd name="T94" fmla="*/ 16 w 43"/>
                    <a:gd name="T95" fmla="*/ 8 h 16"/>
                    <a:gd name="T96" fmla="*/ 20 w 43"/>
                    <a:gd name="T97" fmla="*/ 10 h 16"/>
                    <a:gd name="T98" fmla="*/ 24 w 43"/>
                    <a:gd name="T99" fmla="*/ 10 h 16"/>
                    <a:gd name="T100" fmla="*/ 27 w 43"/>
                    <a:gd name="T101" fmla="*/ 12 h 16"/>
                    <a:gd name="T102" fmla="*/ 27 w 43"/>
                    <a:gd name="T103" fmla="*/ 6 h 16"/>
                    <a:gd name="T104" fmla="*/ 27 w 43"/>
                    <a:gd name="T105" fmla="*/ 6 h 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3"/>
                    <a:gd name="T160" fmla="*/ 0 h 16"/>
                    <a:gd name="T161" fmla="*/ 43 w 43"/>
                    <a:gd name="T162" fmla="*/ 16 h 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3" h="16">
                      <a:moveTo>
                        <a:pt x="34" y="6"/>
                      </a:moveTo>
                      <a:lnTo>
                        <a:pt x="34" y="8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4" y="16"/>
                      </a:lnTo>
                      <a:lnTo>
                        <a:pt x="33" y="16"/>
                      </a:lnTo>
                      <a:lnTo>
                        <a:pt x="31" y="16"/>
                      </a:lnTo>
                      <a:lnTo>
                        <a:pt x="25" y="16"/>
                      </a:lnTo>
                      <a:lnTo>
                        <a:pt x="20" y="14"/>
                      </a:lnTo>
                      <a:lnTo>
                        <a:pt x="13" y="12"/>
                      </a:lnTo>
                      <a:lnTo>
                        <a:pt x="8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40" y="2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1" y="6"/>
                      </a:lnTo>
                      <a:lnTo>
                        <a:pt x="40" y="6"/>
                      </a:lnTo>
                      <a:lnTo>
                        <a:pt x="36" y="6"/>
                      </a:lnTo>
                      <a:lnTo>
                        <a:pt x="34" y="6"/>
                      </a:lnTo>
                      <a:close/>
                      <a:moveTo>
                        <a:pt x="27" y="6"/>
                      </a:moveTo>
                      <a:lnTo>
                        <a:pt x="24" y="6"/>
                      </a:lnTo>
                      <a:lnTo>
                        <a:pt x="20" y="6"/>
                      </a:lnTo>
                      <a:lnTo>
                        <a:pt x="16" y="6"/>
                      </a:lnTo>
                      <a:lnTo>
                        <a:pt x="13" y="6"/>
                      </a:lnTo>
                      <a:lnTo>
                        <a:pt x="16" y="8"/>
                      </a:lnTo>
                      <a:lnTo>
                        <a:pt x="20" y="10"/>
                      </a:lnTo>
                      <a:lnTo>
                        <a:pt x="24" y="10"/>
                      </a:lnTo>
                      <a:lnTo>
                        <a:pt x="27" y="12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1" name="Freeform 990"/>
                <p:cNvSpPr>
                  <a:spLocks/>
                </p:cNvSpPr>
                <p:nvPr/>
              </p:nvSpPr>
              <p:spPr bwMode="auto">
                <a:xfrm>
                  <a:off x="3482" y="3036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0 h 8"/>
                    <a:gd name="T8" fmla="*/ 1 w 9"/>
                    <a:gd name="T9" fmla="*/ 0 h 8"/>
                    <a:gd name="T10" fmla="*/ 5 w 9"/>
                    <a:gd name="T11" fmla="*/ 0 h 8"/>
                    <a:gd name="T12" fmla="*/ 7 w 9"/>
                    <a:gd name="T13" fmla="*/ 0 h 8"/>
                    <a:gd name="T14" fmla="*/ 9 w 9"/>
                    <a:gd name="T15" fmla="*/ 0 h 8"/>
                    <a:gd name="T16" fmla="*/ 9 w 9"/>
                    <a:gd name="T17" fmla="*/ 4 h 8"/>
                    <a:gd name="T18" fmla="*/ 9 w 9"/>
                    <a:gd name="T19" fmla="*/ 6 h 8"/>
                    <a:gd name="T20" fmla="*/ 9 w 9"/>
                    <a:gd name="T21" fmla="*/ 8 h 8"/>
                    <a:gd name="T22" fmla="*/ 7 w 9"/>
                    <a:gd name="T23" fmla="*/ 8 h 8"/>
                    <a:gd name="T24" fmla="*/ 5 w 9"/>
                    <a:gd name="T25" fmla="*/ 8 h 8"/>
                    <a:gd name="T26" fmla="*/ 1 w 9"/>
                    <a:gd name="T27" fmla="*/ 8 h 8"/>
                    <a:gd name="T28" fmla="*/ 0 w 9"/>
                    <a:gd name="T29" fmla="*/ 8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2" name="Freeform 991"/>
                <p:cNvSpPr>
                  <a:spLocks/>
                </p:cNvSpPr>
                <p:nvPr/>
              </p:nvSpPr>
              <p:spPr bwMode="auto">
                <a:xfrm>
                  <a:off x="3460" y="3012"/>
                  <a:ext cx="41" cy="14"/>
                </a:xfrm>
                <a:custGeom>
                  <a:avLst/>
                  <a:gdLst>
                    <a:gd name="T0" fmla="*/ 0 w 41"/>
                    <a:gd name="T1" fmla="*/ 14 h 14"/>
                    <a:gd name="T2" fmla="*/ 0 w 41"/>
                    <a:gd name="T3" fmla="*/ 14 h 14"/>
                    <a:gd name="T4" fmla="*/ 0 w 41"/>
                    <a:gd name="T5" fmla="*/ 12 h 14"/>
                    <a:gd name="T6" fmla="*/ 0 w 41"/>
                    <a:gd name="T7" fmla="*/ 10 h 14"/>
                    <a:gd name="T8" fmla="*/ 4 w 41"/>
                    <a:gd name="T9" fmla="*/ 10 h 14"/>
                    <a:gd name="T10" fmla="*/ 7 w 41"/>
                    <a:gd name="T11" fmla="*/ 10 h 14"/>
                    <a:gd name="T12" fmla="*/ 11 w 41"/>
                    <a:gd name="T13" fmla="*/ 10 h 14"/>
                    <a:gd name="T14" fmla="*/ 14 w 41"/>
                    <a:gd name="T15" fmla="*/ 10 h 14"/>
                    <a:gd name="T16" fmla="*/ 13 w 41"/>
                    <a:gd name="T17" fmla="*/ 8 h 14"/>
                    <a:gd name="T18" fmla="*/ 13 w 41"/>
                    <a:gd name="T19" fmla="*/ 8 h 14"/>
                    <a:gd name="T20" fmla="*/ 13 w 41"/>
                    <a:gd name="T21" fmla="*/ 8 h 14"/>
                    <a:gd name="T22" fmla="*/ 11 w 41"/>
                    <a:gd name="T23" fmla="*/ 8 h 14"/>
                    <a:gd name="T24" fmla="*/ 11 w 41"/>
                    <a:gd name="T25" fmla="*/ 6 h 14"/>
                    <a:gd name="T26" fmla="*/ 11 w 41"/>
                    <a:gd name="T27" fmla="*/ 6 h 14"/>
                    <a:gd name="T28" fmla="*/ 11 w 41"/>
                    <a:gd name="T29" fmla="*/ 6 h 14"/>
                    <a:gd name="T30" fmla="*/ 11 w 41"/>
                    <a:gd name="T31" fmla="*/ 4 h 14"/>
                    <a:gd name="T32" fmla="*/ 11 w 41"/>
                    <a:gd name="T33" fmla="*/ 2 h 14"/>
                    <a:gd name="T34" fmla="*/ 13 w 41"/>
                    <a:gd name="T35" fmla="*/ 2 h 14"/>
                    <a:gd name="T36" fmla="*/ 14 w 41"/>
                    <a:gd name="T37" fmla="*/ 0 h 14"/>
                    <a:gd name="T38" fmla="*/ 16 w 41"/>
                    <a:gd name="T39" fmla="*/ 0 h 14"/>
                    <a:gd name="T40" fmla="*/ 22 w 41"/>
                    <a:gd name="T41" fmla="*/ 0 h 14"/>
                    <a:gd name="T42" fmla="*/ 27 w 41"/>
                    <a:gd name="T43" fmla="*/ 0 h 14"/>
                    <a:gd name="T44" fmla="*/ 32 w 41"/>
                    <a:gd name="T45" fmla="*/ 0 h 14"/>
                    <a:gd name="T46" fmla="*/ 36 w 41"/>
                    <a:gd name="T47" fmla="*/ 0 h 14"/>
                    <a:gd name="T48" fmla="*/ 41 w 41"/>
                    <a:gd name="T49" fmla="*/ 0 h 14"/>
                    <a:gd name="T50" fmla="*/ 41 w 41"/>
                    <a:gd name="T51" fmla="*/ 6 h 14"/>
                    <a:gd name="T52" fmla="*/ 25 w 41"/>
                    <a:gd name="T53" fmla="*/ 6 h 14"/>
                    <a:gd name="T54" fmla="*/ 20 w 41"/>
                    <a:gd name="T55" fmla="*/ 6 h 14"/>
                    <a:gd name="T56" fmla="*/ 20 w 41"/>
                    <a:gd name="T57" fmla="*/ 6 h 14"/>
                    <a:gd name="T58" fmla="*/ 20 w 41"/>
                    <a:gd name="T59" fmla="*/ 6 h 14"/>
                    <a:gd name="T60" fmla="*/ 20 w 41"/>
                    <a:gd name="T61" fmla="*/ 8 h 14"/>
                    <a:gd name="T62" fmla="*/ 20 w 41"/>
                    <a:gd name="T63" fmla="*/ 8 h 14"/>
                    <a:gd name="T64" fmla="*/ 20 w 41"/>
                    <a:gd name="T65" fmla="*/ 8 h 14"/>
                    <a:gd name="T66" fmla="*/ 22 w 41"/>
                    <a:gd name="T67" fmla="*/ 10 h 14"/>
                    <a:gd name="T68" fmla="*/ 22 w 41"/>
                    <a:gd name="T69" fmla="*/ 10 h 14"/>
                    <a:gd name="T70" fmla="*/ 23 w 41"/>
                    <a:gd name="T71" fmla="*/ 10 h 14"/>
                    <a:gd name="T72" fmla="*/ 25 w 41"/>
                    <a:gd name="T73" fmla="*/ 10 h 14"/>
                    <a:gd name="T74" fmla="*/ 27 w 41"/>
                    <a:gd name="T75" fmla="*/ 10 h 14"/>
                    <a:gd name="T76" fmla="*/ 31 w 41"/>
                    <a:gd name="T77" fmla="*/ 10 h 14"/>
                    <a:gd name="T78" fmla="*/ 34 w 41"/>
                    <a:gd name="T79" fmla="*/ 10 h 14"/>
                    <a:gd name="T80" fmla="*/ 41 w 41"/>
                    <a:gd name="T81" fmla="*/ 10 h 14"/>
                    <a:gd name="T82" fmla="*/ 41 w 41"/>
                    <a:gd name="T83" fmla="*/ 12 h 14"/>
                    <a:gd name="T84" fmla="*/ 41 w 41"/>
                    <a:gd name="T85" fmla="*/ 14 h 14"/>
                    <a:gd name="T86" fmla="*/ 41 w 41"/>
                    <a:gd name="T87" fmla="*/ 14 h 14"/>
                    <a:gd name="T88" fmla="*/ 20 w 41"/>
                    <a:gd name="T89" fmla="*/ 14 h 14"/>
                    <a:gd name="T90" fmla="*/ 9 w 41"/>
                    <a:gd name="T91" fmla="*/ 14 h 14"/>
                    <a:gd name="T92" fmla="*/ 0 w 41"/>
                    <a:gd name="T93" fmla="*/ 14 h 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1"/>
                    <a:gd name="T142" fmla="*/ 0 h 14"/>
                    <a:gd name="T143" fmla="*/ 41 w 41"/>
                    <a:gd name="T144" fmla="*/ 14 h 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1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25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1" y="10"/>
                      </a:lnTo>
                      <a:lnTo>
                        <a:pt x="34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20" y="14"/>
                      </a:lnTo>
                      <a:lnTo>
                        <a:pt x="9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3" name="Freeform 992"/>
                <p:cNvSpPr>
                  <a:spLocks/>
                </p:cNvSpPr>
                <p:nvPr/>
              </p:nvSpPr>
              <p:spPr bwMode="auto">
                <a:xfrm>
                  <a:off x="3471" y="2981"/>
                  <a:ext cx="41" cy="16"/>
                </a:xfrm>
                <a:custGeom>
                  <a:avLst/>
                  <a:gdLst>
                    <a:gd name="T0" fmla="*/ 0 w 41"/>
                    <a:gd name="T1" fmla="*/ 16 h 16"/>
                    <a:gd name="T2" fmla="*/ 0 w 41"/>
                    <a:gd name="T3" fmla="*/ 10 h 16"/>
                    <a:gd name="T4" fmla="*/ 5 w 41"/>
                    <a:gd name="T5" fmla="*/ 10 h 16"/>
                    <a:gd name="T6" fmla="*/ 11 w 41"/>
                    <a:gd name="T7" fmla="*/ 10 h 16"/>
                    <a:gd name="T8" fmla="*/ 16 w 41"/>
                    <a:gd name="T9" fmla="*/ 8 h 16"/>
                    <a:gd name="T10" fmla="*/ 20 w 41"/>
                    <a:gd name="T11" fmla="*/ 8 h 16"/>
                    <a:gd name="T12" fmla="*/ 16 w 41"/>
                    <a:gd name="T13" fmla="*/ 6 h 16"/>
                    <a:gd name="T14" fmla="*/ 11 w 41"/>
                    <a:gd name="T15" fmla="*/ 6 h 16"/>
                    <a:gd name="T16" fmla="*/ 5 w 41"/>
                    <a:gd name="T17" fmla="*/ 6 h 16"/>
                    <a:gd name="T18" fmla="*/ 0 w 41"/>
                    <a:gd name="T19" fmla="*/ 4 h 16"/>
                    <a:gd name="T20" fmla="*/ 0 w 41"/>
                    <a:gd name="T21" fmla="*/ 4 h 16"/>
                    <a:gd name="T22" fmla="*/ 0 w 41"/>
                    <a:gd name="T23" fmla="*/ 2 h 16"/>
                    <a:gd name="T24" fmla="*/ 0 w 41"/>
                    <a:gd name="T25" fmla="*/ 0 h 16"/>
                    <a:gd name="T26" fmla="*/ 16 w 41"/>
                    <a:gd name="T27" fmla="*/ 2 h 16"/>
                    <a:gd name="T28" fmla="*/ 25 w 41"/>
                    <a:gd name="T29" fmla="*/ 4 h 16"/>
                    <a:gd name="T30" fmla="*/ 32 w 41"/>
                    <a:gd name="T31" fmla="*/ 4 h 16"/>
                    <a:gd name="T32" fmla="*/ 34 w 41"/>
                    <a:gd name="T33" fmla="*/ 6 h 16"/>
                    <a:gd name="T34" fmla="*/ 36 w 41"/>
                    <a:gd name="T35" fmla="*/ 6 h 16"/>
                    <a:gd name="T36" fmla="*/ 39 w 41"/>
                    <a:gd name="T37" fmla="*/ 6 h 16"/>
                    <a:gd name="T38" fmla="*/ 41 w 41"/>
                    <a:gd name="T39" fmla="*/ 8 h 16"/>
                    <a:gd name="T40" fmla="*/ 41 w 41"/>
                    <a:gd name="T41" fmla="*/ 10 h 16"/>
                    <a:gd name="T42" fmla="*/ 41 w 41"/>
                    <a:gd name="T43" fmla="*/ 12 h 16"/>
                    <a:gd name="T44" fmla="*/ 41 w 41"/>
                    <a:gd name="T45" fmla="*/ 12 h 16"/>
                    <a:gd name="T46" fmla="*/ 41 w 41"/>
                    <a:gd name="T47" fmla="*/ 12 h 16"/>
                    <a:gd name="T48" fmla="*/ 41 w 41"/>
                    <a:gd name="T49" fmla="*/ 14 h 16"/>
                    <a:gd name="T50" fmla="*/ 39 w 41"/>
                    <a:gd name="T51" fmla="*/ 14 h 16"/>
                    <a:gd name="T52" fmla="*/ 37 w 41"/>
                    <a:gd name="T53" fmla="*/ 14 h 16"/>
                    <a:gd name="T54" fmla="*/ 36 w 41"/>
                    <a:gd name="T55" fmla="*/ 14 h 16"/>
                    <a:gd name="T56" fmla="*/ 34 w 41"/>
                    <a:gd name="T57" fmla="*/ 14 h 16"/>
                    <a:gd name="T58" fmla="*/ 34 w 41"/>
                    <a:gd name="T59" fmla="*/ 14 h 16"/>
                    <a:gd name="T60" fmla="*/ 34 w 41"/>
                    <a:gd name="T61" fmla="*/ 14 h 16"/>
                    <a:gd name="T62" fmla="*/ 34 w 41"/>
                    <a:gd name="T63" fmla="*/ 12 h 16"/>
                    <a:gd name="T64" fmla="*/ 34 w 41"/>
                    <a:gd name="T65" fmla="*/ 12 h 16"/>
                    <a:gd name="T66" fmla="*/ 34 w 41"/>
                    <a:gd name="T67" fmla="*/ 12 h 16"/>
                    <a:gd name="T68" fmla="*/ 34 w 41"/>
                    <a:gd name="T69" fmla="*/ 10 h 16"/>
                    <a:gd name="T70" fmla="*/ 32 w 41"/>
                    <a:gd name="T71" fmla="*/ 10 h 16"/>
                    <a:gd name="T72" fmla="*/ 32 w 41"/>
                    <a:gd name="T73" fmla="*/ 10 h 16"/>
                    <a:gd name="T74" fmla="*/ 32 w 41"/>
                    <a:gd name="T75" fmla="*/ 10 h 16"/>
                    <a:gd name="T76" fmla="*/ 30 w 41"/>
                    <a:gd name="T77" fmla="*/ 10 h 16"/>
                    <a:gd name="T78" fmla="*/ 23 w 41"/>
                    <a:gd name="T79" fmla="*/ 12 h 16"/>
                    <a:gd name="T80" fmla="*/ 16 w 41"/>
                    <a:gd name="T81" fmla="*/ 14 h 16"/>
                    <a:gd name="T82" fmla="*/ 7 w 41"/>
                    <a:gd name="T83" fmla="*/ 14 h 16"/>
                    <a:gd name="T84" fmla="*/ 0 w 41"/>
                    <a:gd name="T85" fmla="*/ 16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16"/>
                    <a:gd name="T131" fmla="*/ 41 w 41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11" y="10"/>
                      </a:lnTo>
                      <a:lnTo>
                        <a:pt x="16" y="8"/>
                      </a:lnTo>
                      <a:lnTo>
                        <a:pt x="20" y="8"/>
                      </a:lnTo>
                      <a:lnTo>
                        <a:pt x="16" y="6"/>
                      </a:ln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2"/>
                      </a:lnTo>
                      <a:lnTo>
                        <a:pt x="25" y="4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6" y="6"/>
                      </a:lnTo>
                      <a:lnTo>
                        <a:pt x="39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39" y="14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4" y="10"/>
                      </a:lnTo>
                      <a:lnTo>
                        <a:pt x="32" y="10"/>
                      </a:lnTo>
                      <a:lnTo>
                        <a:pt x="30" y="10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4" name="Freeform 993"/>
                <p:cNvSpPr>
                  <a:spLocks noEditPoints="1"/>
                </p:cNvSpPr>
                <p:nvPr/>
              </p:nvSpPr>
              <p:spPr bwMode="auto">
                <a:xfrm>
                  <a:off x="3460" y="2952"/>
                  <a:ext cx="41" cy="17"/>
                </a:xfrm>
                <a:custGeom>
                  <a:avLst/>
                  <a:gdLst>
                    <a:gd name="T0" fmla="*/ 9 w 41"/>
                    <a:gd name="T1" fmla="*/ 0 h 17"/>
                    <a:gd name="T2" fmla="*/ 41 w 41"/>
                    <a:gd name="T3" fmla="*/ 0 h 17"/>
                    <a:gd name="T4" fmla="*/ 36 w 41"/>
                    <a:gd name="T5" fmla="*/ 7 h 17"/>
                    <a:gd name="T6" fmla="*/ 39 w 41"/>
                    <a:gd name="T7" fmla="*/ 7 h 17"/>
                    <a:gd name="T8" fmla="*/ 41 w 41"/>
                    <a:gd name="T9" fmla="*/ 9 h 17"/>
                    <a:gd name="T10" fmla="*/ 41 w 41"/>
                    <a:gd name="T11" fmla="*/ 9 h 17"/>
                    <a:gd name="T12" fmla="*/ 41 w 41"/>
                    <a:gd name="T13" fmla="*/ 13 h 17"/>
                    <a:gd name="T14" fmla="*/ 39 w 41"/>
                    <a:gd name="T15" fmla="*/ 15 h 17"/>
                    <a:gd name="T16" fmla="*/ 36 w 41"/>
                    <a:gd name="T17" fmla="*/ 15 h 17"/>
                    <a:gd name="T18" fmla="*/ 29 w 41"/>
                    <a:gd name="T19" fmla="*/ 17 h 17"/>
                    <a:gd name="T20" fmla="*/ 22 w 41"/>
                    <a:gd name="T21" fmla="*/ 17 h 17"/>
                    <a:gd name="T22" fmla="*/ 16 w 41"/>
                    <a:gd name="T23" fmla="*/ 15 h 17"/>
                    <a:gd name="T24" fmla="*/ 13 w 41"/>
                    <a:gd name="T25" fmla="*/ 13 h 17"/>
                    <a:gd name="T26" fmla="*/ 11 w 41"/>
                    <a:gd name="T27" fmla="*/ 13 h 17"/>
                    <a:gd name="T28" fmla="*/ 11 w 41"/>
                    <a:gd name="T29" fmla="*/ 9 h 17"/>
                    <a:gd name="T30" fmla="*/ 11 w 41"/>
                    <a:gd name="T31" fmla="*/ 9 h 17"/>
                    <a:gd name="T32" fmla="*/ 13 w 41"/>
                    <a:gd name="T33" fmla="*/ 7 h 17"/>
                    <a:gd name="T34" fmla="*/ 14 w 41"/>
                    <a:gd name="T35" fmla="*/ 7 h 17"/>
                    <a:gd name="T36" fmla="*/ 4 w 41"/>
                    <a:gd name="T37" fmla="*/ 7 h 17"/>
                    <a:gd name="T38" fmla="*/ 0 w 41"/>
                    <a:gd name="T39" fmla="*/ 0 h 17"/>
                    <a:gd name="T40" fmla="*/ 25 w 41"/>
                    <a:gd name="T41" fmla="*/ 7 h 17"/>
                    <a:gd name="T42" fmla="*/ 20 w 41"/>
                    <a:gd name="T43" fmla="*/ 7 h 17"/>
                    <a:gd name="T44" fmla="*/ 20 w 41"/>
                    <a:gd name="T45" fmla="*/ 9 h 17"/>
                    <a:gd name="T46" fmla="*/ 20 w 41"/>
                    <a:gd name="T47" fmla="*/ 9 h 17"/>
                    <a:gd name="T48" fmla="*/ 20 w 41"/>
                    <a:gd name="T49" fmla="*/ 11 h 17"/>
                    <a:gd name="T50" fmla="*/ 23 w 41"/>
                    <a:gd name="T51" fmla="*/ 11 h 17"/>
                    <a:gd name="T52" fmla="*/ 27 w 41"/>
                    <a:gd name="T53" fmla="*/ 11 h 17"/>
                    <a:gd name="T54" fmla="*/ 31 w 41"/>
                    <a:gd name="T55" fmla="*/ 11 h 17"/>
                    <a:gd name="T56" fmla="*/ 32 w 41"/>
                    <a:gd name="T57" fmla="*/ 11 h 17"/>
                    <a:gd name="T58" fmla="*/ 32 w 41"/>
                    <a:gd name="T59" fmla="*/ 9 h 17"/>
                    <a:gd name="T60" fmla="*/ 32 w 41"/>
                    <a:gd name="T61" fmla="*/ 9 h 17"/>
                    <a:gd name="T62" fmla="*/ 32 w 41"/>
                    <a:gd name="T63" fmla="*/ 7 h 17"/>
                    <a:gd name="T64" fmla="*/ 31 w 41"/>
                    <a:gd name="T65" fmla="*/ 7 h 17"/>
                    <a:gd name="T66" fmla="*/ 27 w 41"/>
                    <a:gd name="T67" fmla="*/ 7 h 17"/>
                    <a:gd name="T68" fmla="*/ 25 w 41"/>
                    <a:gd name="T69" fmla="*/ 7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"/>
                    <a:gd name="T106" fmla="*/ 0 h 17"/>
                    <a:gd name="T107" fmla="*/ 41 w 41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" h="1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41" y="0"/>
                      </a:lnTo>
                      <a:lnTo>
                        <a:pt x="41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1" y="11"/>
                      </a:lnTo>
                      <a:lnTo>
                        <a:pt x="41" y="13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6" y="15"/>
                      </a:lnTo>
                      <a:lnTo>
                        <a:pt x="32" y="17"/>
                      </a:lnTo>
                      <a:lnTo>
                        <a:pt x="29" y="17"/>
                      </a:lnTo>
                      <a:lnTo>
                        <a:pt x="25" y="17"/>
                      </a:lnTo>
                      <a:lnTo>
                        <a:pt x="22" y="17"/>
                      </a:lnTo>
                      <a:lnTo>
                        <a:pt x="20" y="17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3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25" y="7"/>
                      </a:move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0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31" y="11"/>
                      </a:lnTo>
                      <a:lnTo>
                        <a:pt x="32" y="11"/>
                      </a:lnTo>
                      <a:lnTo>
                        <a:pt x="32" y="9"/>
                      </a:lnTo>
                      <a:lnTo>
                        <a:pt x="32" y="7"/>
                      </a:lnTo>
                      <a:lnTo>
                        <a:pt x="31" y="7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5" name="Freeform 994"/>
                <p:cNvSpPr>
                  <a:spLocks/>
                </p:cNvSpPr>
                <p:nvPr/>
              </p:nvSpPr>
              <p:spPr bwMode="auto">
                <a:xfrm>
                  <a:off x="3471" y="2926"/>
                  <a:ext cx="30" cy="10"/>
                </a:xfrm>
                <a:custGeom>
                  <a:avLst/>
                  <a:gdLst>
                    <a:gd name="T0" fmla="*/ 0 w 30"/>
                    <a:gd name="T1" fmla="*/ 10 h 10"/>
                    <a:gd name="T2" fmla="*/ 0 w 30"/>
                    <a:gd name="T3" fmla="*/ 8 h 10"/>
                    <a:gd name="T4" fmla="*/ 0 w 30"/>
                    <a:gd name="T5" fmla="*/ 6 h 10"/>
                    <a:gd name="T6" fmla="*/ 0 w 30"/>
                    <a:gd name="T7" fmla="*/ 6 h 10"/>
                    <a:gd name="T8" fmla="*/ 5 w 30"/>
                    <a:gd name="T9" fmla="*/ 6 h 10"/>
                    <a:gd name="T10" fmla="*/ 3 w 30"/>
                    <a:gd name="T11" fmla="*/ 4 h 10"/>
                    <a:gd name="T12" fmla="*/ 3 w 30"/>
                    <a:gd name="T13" fmla="*/ 4 h 10"/>
                    <a:gd name="T14" fmla="*/ 0 w 30"/>
                    <a:gd name="T15" fmla="*/ 4 h 10"/>
                    <a:gd name="T16" fmla="*/ 0 w 30"/>
                    <a:gd name="T17" fmla="*/ 4 h 10"/>
                    <a:gd name="T18" fmla="*/ 0 w 30"/>
                    <a:gd name="T19" fmla="*/ 4 h 10"/>
                    <a:gd name="T20" fmla="*/ 0 w 30"/>
                    <a:gd name="T21" fmla="*/ 2 h 10"/>
                    <a:gd name="T22" fmla="*/ 0 w 30"/>
                    <a:gd name="T23" fmla="*/ 2 h 10"/>
                    <a:gd name="T24" fmla="*/ 0 w 30"/>
                    <a:gd name="T25" fmla="*/ 2 h 10"/>
                    <a:gd name="T26" fmla="*/ 0 w 30"/>
                    <a:gd name="T27" fmla="*/ 2 h 10"/>
                    <a:gd name="T28" fmla="*/ 0 w 30"/>
                    <a:gd name="T29" fmla="*/ 0 h 10"/>
                    <a:gd name="T30" fmla="*/ 2 w 30"/>
                    <a:gd name="T31" fmla="*/ 0 h 10"/>
                    <a:gd name="T32" fmla="*/ 3 w 30"/>
                    <a:gd name="T33" fmla="*/ 0 h 10"/>
                    <a:gd name="T34" fmla="*/ 5 w 30"/>
                    <a:gd name="T35" fmla="*/ 0 h 10"/>
                    <a:gd name="T36" fmla="*/ 7 w 30"/>
                    <a:gd name="T37" fmla="*/ 0 h 10"/>
                    <a:gd name="T38" fmla="*/ 9 w 30"/>
                    <a:gd name="T39" fmla="*/ 0 h 10"/>
                    <a:gd name="T40" fmla="*/ 9 w 30"/>
                    <a:gd name="T41" fmla="*/ 2 h 10"/>
                    <a:gd name="T42" fmla="*/ 9 w 30"/>
                    <a:gd name="T43" fmla="*/ 2 h 10"/>
                    <a:gd name="T44" fmla="*/ 9 w 30"/>
                    <a:gd name="T45" fmla="*/ 2 h 10"/>
                    <a:gd name="T46" fmla="*/ 9 w 30"/>
                    <a:gd name="T47" fmla="*/ 4 h 10"/>
                    <a:gd name="T48" fmla="*/ 9 w 30"/>
                    <a:gd name="T49" fmla="*/ 4 h 10"/>
                    <a:gd name="T50" fmla="*/ 9 w 30"/>
                    <a:gd name="T51" fmla="*/ 4 h 10"/>
                    <a:gd name="T52" fmla="*/ 11 w 30"/>
                    <a:gd name="T53" fmla="*/ 4 h 10"/>
                    <a:gd name="T54" fmla="*/ 12 w 30"/>
                    <a:gd name="T55" fmla="*/ 4 h 10"/>
                    <a:gd name="T56" fmla="*/ 14 w 30"/>
                    <a:gd name="T57" fmla="*/ 4 h 10"/>
                    <a:gd name="T58" fmla="*/ 20 w 30"/>
                    <a:gd name="T59" fmla="*/ 4 h 10"/>
                    <a:gd name="T60" fmla="*/ 30 w 30"/>
                    <a:gd name="T61" fmla="*/ 4 h 10"/>
                    <a:gd name="T62" fmla="*/ 30 w 30"/>
                    <a:gd name="T63" fmla="*/ 10 h 10"/>
                    <a:gd name="T64" fmla="*/ 23 w 30"/>
                    <a:gd name="T65" fmla="*/ 10 h 10"/>
                    <a:gd name="T66" fmla="*/ 16 w 30"/>
                    <a:gd name="T67" fmla="*/ 10 h 10"/>
                    <a:gd name="T68" fmla="*/ 7 w 30"/>
                    <a:gd name="T69" fmla="*/ 10 h 10"/>
                    <a:gd name="T70" fmla="*/ 0 w 30"/>
                    <a:gd name="T71" fmla="*/ 10 h 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"/>
                    <a:gd name="T109" fmla="*/ 0 h 10"/>
                    <a:gd name="T110" fmla="*/ 30 w 30"/>
                    <a:gd name="T111" fmla="*/ 10 h 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20" y="4"/>
                      </a:lnTo>
                      <a:lnTo>
                        <a:pt x="30" y="4"/>
                      </a:lnTo>
                      <a:lnTo>
                        <a:pt x="30" y="10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6" name="Freeform 995"/>
                <p:cNvSpPr>
                  <a:spLocks noEditPoints="1"/>
                </p:cNvSpPr>
                <p:nvPr/>
              </p:nvSpPr>
              <p:spPr bwMode="auto">
                <a:xfrm>
                  <a:off x="3471" y="2899"/>
                  <a:ext cx="30" cy="17"/>
                </a:xfrm>
                <a:custGeom>
                  <a:avLst/>
                  <a:gdLst>
                    <a:gd name="T0" fmla="*/ 14 w 30"/>
                    <a:gd name="T1" fmla="*/ 17 h 17"/>
                    <a:gd name="T2" fmla="*/ 12 w 30"/>
                    <a:gd name="T3" fmla="*/ 17 h 17"/>
                    <a:gd name="T4" fmla="*/ 9 w 30"/>
                    <a:gd name="T5" fmla="*/ 17 h 17"/>
                    <a:gd name="T6" fmla="*/ 7 w 30"/>
                    <a:gd name="T7" fmla="*/ 14 h 17"/>
                    <a:gd name="T8" fmla="*/ 3 w 30"/>
                    <a:gd name="T9" fmla="*/ 14 h 17"/>
                    <a:gd name="T10" fmla="*/ 2 w 30"/>
                    <a:gd name="T11" fmla="*/ 12 h 17"/>
                    <a:gd name="T12" fmla="*/ 0 w 30"/>
                    <a:gd name="T13" fmla="*/ 10 h 17"/>
                    <a:gd name="T14" fmla="*/ 0 w 30"/>
                    <a:gd name="T15" fmla="*/ 8 h 17"/>
                    <a:gd name="T16" fmla="*/ 0 w 30"/>
                    <a:gd name="T17" fmla="*/ 6 h 17"/>
                    <a:gd name="T18" fmla="*/ 2 w 30"/>
                    <a:gd name="T19" fmla="*/ 4 h 17"/>
                    <a:gd name="T20" fmla="*/ 3 w 30"/>
                    <a:gd name="T21" fmla="*/ 2 h 17"/>
                    <a:gd name="T22" fmla="*/ 5 w 30"/>
                    <a:gd name="T23" fmla="*/ 2 h 17"/>
                    <a:gd name="T24" fmla="*/ 7 w 30"/>
                    <a:gd name="T25" fmla="*/ 0 h 17"/>
                    <a:gd name="T26" fmla="*/ 9 w 30"/>
                    <a:gd name="T27" fmla="*/ 0 h 17"/>
                    <a:gd name="T28" fmla="*/ 14 w 30"/>
                    <a:gd name="T29" fmla="*/ 0 h 17"/>
                    <a:gd name="T30" fmla="*/ 18 w 30"/>
                    <a:gd name="T31" fmla="*/ 0 h 17"/>
                    <a:gd name="T32" fmla="*/ 21 w 30"/>
                    <a:gd name="T33" fmla="*/ 0 h 17"/>
                    <a:gd name="T34" fmla="*/ 25 w 30"/>
                    <a:gd name="T35" fmla="*/ 0 h 17"/>
                    <a:gd name="T36" fmla="*/ 27 w 30"/>
                    <a:gd name="T37" fmla="*/ 2 h 17"/>
                    <a:gd name="T38" fmla="*/ 28 w 30"/>
                    <a:gd name="T39" fmla="*/ 6 h 17"/>
                    <a:gd name="T40" fmla="*/ 30 w 30"/>
                    <a:gd name="T41" fmla="*/ 6 h 17"/>
                    <a:gd name="T42" fmla="*/ 30 w 30"/>
                    <a:gd name="T43" fmla="*/ 8 h 17"/>
                    <a:gd name="T44" fmla="*/ 30 w 30"/>
                    <a:gd name="T45" fmla="*/ 10 h 17"/>
                    <a:gd name="T46" fmla="*/ 28 w 30"/>
                    <a:gd name="T47" fmla="*/ 12 h 17"/>
                    <a:gd name="T48" fmla="*/ 27 w 30"/>
                    <a:gd name="T49" fmla="*/ 14 h 17"/>
                    <a:gd name="T50" fmla="*/ 25 w 30"/>
                    <a:gd name="T51" fmla="*/ 14 h 17"/>
                    <a:gd name="T52" fmla="*/ 21 w 30"/>
                    <a:gd name="T53" fmla="*/ 17 h 17"/>
                    <a:gd name="T54" fmla="*/ 18 w 30"/>
                    <a:gd name="T55" fmla="*/ 17 h 17"/>
                    <a:gd name="T56" fmla="*/ 14 w 30"/>
                    <a:gd name="T57" fmla="*/ 17 h 17"/>
                    <a:gd name="T58" fmla="*/ 14 w 30"/>
                    <a:gd name="T59" fmla="*/ 17 h 17"/>
                    <a:gd name="T60" fmla="*/ 14 w 30"/>
                    <a:gd name="T61" fmla="*/ 10 h 17"/>
                    <a:gd name="T62" fmla="*/ 16 w 30"/>
                    <a:gd name="T63" fmla="*/ 10 h 17"/>
                    <a:gd name="T64" fmla="*/ 18 w 30"/>
                    <a:gd name="T65" fmla="*/ 10 h 17"/>
                    <a:gd name="T66" fmla="*/ 21 w 30"/>
                    <a:gd name="T67" fmla="*/ 10 h 17"/>
                    <a:gd name="T68" fmla="*/ 21 w 30"/>
                    <a:gd name="T69" fmla="*/ 10 h 17"/>
                    <a:gd name="T70" fmla="*/ 23 w 30"/>
                    <a:gd name="T71" fmla="*/ 10 h 17"/>
                    <a:gd name="T72" fmla="*/ 23 w 30"/>
                    <a:gd name="T73" fmla="*/ 8 h 17"/>
                    <a:gd name="T74" fmla="*/ 23 w 30"/>
                    <a:gd name="T75" fmla="*/ 8 h 17"/>
                    <a:gd name="T76" fmla="*/ 23 w 30"/>
                    <a:gd name="T77" fmla="*/ 6 h 17"/>
                    <a:gd name="T78" fmla="*/ 23 w 30"/>
                    <a:gd name="T79" fmla="*/ 6 h 17"/>
                    <a:gd name="T80" fmla="*/ 21 w 30"/>
                    <a:gd name="T81" fmla="*/ 6 h 17"/>
                    <a:gd name="T82" fmla="*/ 21 w 30"/>
                    <a:gd name="T83" fmla="*/ 6 h 17"/>
                    <a:gd name="T84" fmla="*/ 18 w 30"/>
                    <a:gd name="T85" fmla="*/ 6 h 17"/>
                    <a:gd name="T86" fmla="*/ 16 w 30"/>
                    <a:gd name="T87" fmla="*/ 6 h 17"/>
                    <a:gd name="T88" fmla="*/ 14 w 30"/>
                    <a:gd name="T89" fmla="*/ 6 h 17"/>
                    <a:gd name="T90" fmla="*/ 9 w 30"/>
                    <a:gd name="T91" fmla="*/ 6 h 17"/>
                    <a:gd name="T92" fmla="*/ 7 w 30"/>
                    <a:gd name="T93" fmla="*/ 6 h 17"/>
                    <a:gd name="T94" fmla="*/ 7 w 30"/>
                    <a:gd name="T95" fmla="*/ 6 h 17"/>
                    <a:gd name="T96" fmla="*/ 7 w 30"/>
                    <a:gd name="T97" fmla="*/ 6 h 17"/>
                    <a:gd name="T98" fmla="*/ 7 w 30"/>
                    <a:gd name="T99" fmla="*/ 8 h 17"/>
                    <a:gd name="T100" fmla="*/ 7 w 30"/>
                    <a:gd name="T101" fmla="*/ 8 h 17"/>
                    <a:gd name="T102" fmla="*/ 9 w 30"/>
                    <a:gd name="T103" fmla="*/ 10 h 17"/>
                    <a:gd name="T104" fmla="*/ 9 w 30"/>
                    <a:gd name="T105" fmla="*/ 10 h 17"/>
                    <a:gd name="T106" fmla="*/ 9 w 30"/>
                    <a:gd name="T107" fmla="*/ 10 h 17"/>
                    <a:gd name="T108" fmla="*/ 14 w 30"/>
                    <a:gd name="T109" fmla="*/ 10 h 17"/>
                    <a:gd name="T110" fmla="*/ 14 w 30"/>
                    <a:gd name="T111" fmla="*/ 10 h 1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0"/>
                    <a:gd name="T169" fmla="*/ 0 h 17"/>
                    <a:gd name="T170" fmla="*/ 30 w 30"/>
                    <a:gd name="T171" fmla="*/ 17 h 1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0" h="17"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9" y="17"/>
                      </a:lnTo>
                      <a:lnTo>
                        <a:pt x="7" y="14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1" y="17"/>
                      </a:lnTo>
                      <a:lnTo>
                        <a:pt x="18" y="17"/>
                      </a:lnTo>
                      <a:lnTo>
                        <a:pt x="14" y="17"/>
                      </a:lnTo>
                      <a:close/>
                      <a:moveTo>
                        <a:pt x="14" y="10"/>
                      </a:moveTo>
                      <a:lnTo>
                        <a:pt x="16" y="10"/>
                      </a:lnTo>
                      <a:lnTo>
                        <a:pt x="18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7" name="Freeform 996"/>
                <p:cNvSpPr>
                  <a:spLocks/>
                </p:cNvSpPr>
                <p:nvPr/>
              </p:nvSpPr>
              <p:spPr bwMode="auto">
                <a:xfrm>
                  <a:off x="3471" y="2868"/>
                  <a:ext cx="30" cy="19"/>
                </a:xfrm>
                <a:custGeom>
                  <a:avLst/>
                  <a:gdLst>
                    <a:gd name="T0" fmla="*/ 0 w 30"/>
                    <a:gd name="T1" fmla="*/ 19 h 19"/>
                    <a:gd name="T2" fmla="*/ 0 w 30"/>
                    <a:gd name="T3" fmla="*/ 17 h 19"/>
                    <a:gd name="T4" fmla="*/ 0 w 30"/>
                    <a:gd name="T5" fmla="*/ 15 h 19"/>
                    <a:gd name="T6" fmla="*/ 0 w 30"/>
                    <a:gd name="T7" fmla="*/ 11 h 19"/>
                    <a:gd name="T8" fmla="*/ 2 w 30"/>
                    <a:gd name="T9" fmla="*/ 11 h 19"/>
                    <a:gd name="T10" fmla="*/ 5 w 30"/>
                    <a:gd name="T11" fmla="*/ 11 h 19"/>
                    <a:gd name="T12" fmla="*/ 7 w 30"/>
                    <a:gd name="T13" fmla="*/ 11 h 19"/>
                    <a:gd name="T14" fmla="*/ 9 w 30"/>
                    <a:gd name="T15" fmla="*/ 9 h 19"/>
                    <a:gd name="T16" fmla="*/ 7 w 30"/>
                    <a:gd name="T17" fmla="*/ 9 h 19"/>
                    <a:gd name="T18" fmla="*/ 5 w 30"/>
                    <a:gd name="T19" fmla="*/ 9 h 19"/>
                    <a:gd name="T20" fmla="*/ 2 w 30"/>
                    <a:gd name="T21" fmla="*/ 7 h 19"/>
                    <a:gd name="T22" fmla="*/ 0 w 30"/>
                    <a:gd name="T23" fmla="*/ 7 h 19"/>
                    <a:gd name="T24" fmla="*/ 0 w 30"/>
                    <a:gd name="T25" fmla="*/ 0 h 19"/>
                    <a:gd name="T26" fmla="*/ 3 w 30"/>
                    <a:gd name="T27" fmla="*/ 2 h 19"/>
                    <a:gd name="T28" fmla="*/ 7 w 30"/>
                    <a:gd name="T29" fmla="*/ 5 h 19"/>
                    <a:gd name="T30" fmla="*/ 11 w 30"/>
                    <a:gd name="T31" fmla="*/ 5 h 19"/>
                    <a:gd name="T32" fmla="*/ 14 w 30"/>
                    <a:gd name="T33" fmla="*/ 7 h 19"/>
                    <a:gd name="T34" fmla="*/ 30 w 30"/>
                    <a:gd name="T35" fmla="*/ 0 h 19"/>
                    <a:gd name="T36" fmla="*/ 30 w 30"/>
                    <a:gd name="T37" fmla="*/ 7 h 19"/>
                    <a:gd name="T38" fmla="*/ 28 w 30"/>
                    <a:gd name="T39" fmla="*/ 7 h 19"/>
                    <a:gd name="T40" fmla="*/ 25 w 30"/>
                    <a:gd name="T41" fmla="*/ 9 h 19"/>
                    <a:gd name="T42" fmla="*/ 23 w 30"/>
                    <a:gd name="T43" fmla="*/ 9 h 19"/>
                    <a:gd name="T44" fmla="*/ 20 w 30"/>
                    <a:gd name="T45" fmla="*/ 9 h 19"/>
                    <a:gd name="T46" fmla="*/ 23 w 30"/>
                    <a:gd name="T47" fmla="*/ 11 h 19"/>
                    <a:gd name="T48" fmla="*/ 25 w 30"/>
                    <a:gd name="T49" fmla="*/ 11 h 19"/>
                    <a:gd name="T50" fmla="*/ 28 w 30"/>
                    <a:gd name="T51" fmla="*/ 11 h 19"/>
                    <a:gd name="T52" fmla="*/ 30 w 30"/>
                    <a:gd name="T53" fmla="*/ 13 h 19"/>
                    <a:gd name="T54" fmla="*/ 30 w 30"/>
                    <a:gd name="T55" fmla="*/ 19 h 19"/>
                    <a:gd name="T56" fmla="*/ 14 w 30"/>
                    <a:gd name="T57" fmla="*/ 13 h 19"/>
                    <a:gd name="T58" fmla="*/ 11 w 30"/>
                    <a:gd name="T59" fmla="*/ 15 h 19"/>
                    <a:gd name="T60" fmla="*/ 7 w 30"/>
                    <a:gd name="T61" fmla="*/ 17 h 19"/>
                    <a:gd name="T62" fmla="*/ 3 w 30"/>
                    <a:gd name="T63" fmla="*/ 17 h 19"/>
                    <a:gd name="T64" fmla="*/ 0 w 30"/>
                    <a:gd name="T65" fmla="*/ 19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19"/>
                    <a:gd name="T101" fmla="*/ 30 w 30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19"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7" y="5"/>
                      </a:lnTo>
                      <a:lnTo>
                        <a:pt x="11" y="5"/>
                      </a:lnTo>
                      <a:lnTo>
                        <a:pt x="14" y="7"/>
                      </a:lnTo>
                      <a:lnTo>
                        <a:pt x="30" y="0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9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8" y="11"/>
                      </a:lnTo>
                      <a:lnTo>
                        <a:pt x="30" y="13"/>
                      </a:lnTo>
                      <a:lnTo>
                        <a:pt x="30" y="19"/>
                      </a:lnTo>
                      <a:lnTo>
                        <a:pt x="14" y="13"/>
                      </a:lnTo>
                      <a:lnTo>
                        <a:pt x="11" y="15"/>
                      </a:lnTo>
                      <a:lnTo>
                        <a:pt x="7" y="17"/>
                      </a:lnTo>
                      <a:lnTo>
                        <a:pt x="3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8" name="Freeform 997"/>
                <p:cNvSpPr>
                  <a:spLocks/>
                </p:cNvSpPr>
                <p:nvPr/>
              </p:nvSpPr>
              <p:spPr bwMode="auto">
                <a:xfrm>
                  <a:off x="3471" y="2838"/>
                  <a:ext cx="41" cy="16"/>
                </a:xfrm>
                <a:custGeom>
                  <a:avLst/>
                  <a:gdLst>
                    <a:gd name="T0" fmla="*/ 0 w 41"/>
                    <a:gd name="T1" fmla="*/ 16 h 16"/>
                    <a:gd name="T2" fmla="*/ 0 w 41"/>
                    <a:gd name="T3" fmla="*/ 14 h 16"/>
                    <a:gd name="T4" fmla="*/ 0 w 41"/>
                    <a:gd name="T5" fmla="*/ 12 h 16"/>
                    <a:gd name="T6" fmla="*/ 0 w 41"/>
                    <a:gd name="T7" fmla="*/ 12 h 16"/>
                    <a:gd name="T8" fmla="*/ 5 w 41"/>
                    <a:gd name="T9" fmla="*/ 10 h 16"/>
                    <a:gd name="T10" fmla="*/ 11 w 41"/>
                    <a:gd name="T11" fmla="*/ 10 h 16"/>
                    <a:gd name="T12" fmla="*/ 16 w 41"/>
                    <a:gd name="T13" fmla="*/ 10 h 16"/>
                    <a:gd name="T14" fmla="*/ 20 w 41"/>
                    <a:gd name="T15" fmla="*/ 8 h 16"/>
                    <a:gd name="T16" fmla="*/ 16 w 41"/>
                    <a:gd name="T17" fmla="*/ 8 h 16"/>
                    <a:gd name="T18" fmla="*/ 11 w 41"/>
                    <a:gd name="T19" fmla="*/ 8 h 16"/>
                    <a:gd name="T20" fmla="*/ 5 w 41"/>
                    <a:gd name="T21" fmla="*/ 6 h 16"/>
                    <a:gd name="T22" fmla="*/ 0 w 41"/>
                    <a:gd name="T23" fmla="*/ 6 h 16"/>
                    <a:gd name="T24" fmla="*/ 0 w 41"/>
                    <a:gd name="T25" fmla="*/ 0 h 16"/>
                    <a:gd name="T26" fmla="*/ 32 w 41"/>
                    <a:gd name="T27" fmla="*/ 6 h 16"/>
                    <a:gd name="T28" fmla="*/ 34 w 41"/>
                    <a:gd name="T29" fmla="*/ 6 h 16"/>
                    <a:gd name="T30" fmla="*/ 36 w 41"/>
                    <a:gd name="T31" fmla="*/ 8 h 16"/>
                    <a:gd name="T32" fmla="*/ 37 w 41"/>
                    <a:gd name="T33" fmla="*/ 8 h 16"/>
                    <a:gd name="T34" fmla="*/ 39 w 41"/>
                    <a:gd name="T35" fmla="*/ 8 h 16"/>
                    <a:gd name="T36" fmla="*/ 41 w 41"/>
                    <a:gd name="T37" fmla="*/ 8 h 16"/>
                    <a:gd name="T38" fmla="*/ 41 w 41"/>
                    <a:gd name="T39" fmla="*/ 10 h 16"/>
                    <a:gd name="T40" fmla="*/ 41 w 41"/>
                    <a:gd name="T41" fmla="*/ 12 h 16"/>
                    <a:gd name="T42" fmla="*/ 41 w 41"/>
                    <a:gd name="T43" fmla="*/ 12 h 16"/>
                    <a:gd name="T44" fmla="*/ 41 w 41"/>
                    <a:gd name="T45" fmla="*/ 14 h 16"/>
                    <a:gd name="T46" fmla="*/ 41 w 41"/>
                    <a:gd name="T47" fmla="*/ 16 h 16"/>
                    <a:gd name="T48" fmla="*/ 39 w 41"/>
                    <a:gd name="T49" fmla="*/ 16 h 16"/>
                    <a:gd name="T50" fmla="*/ 37 w 41"/>
                    <a:gd name="T51" fmla="*/ 16 h 16"/>
                    <a:gd name="T52" fmla="*/ 36 w 41"/>
                    <a:gd name="T53" fmla="*/ 16 h 16"/>
                    <a:gd name="T54" fmla="*/ 34 w 41"/>
                    <a:gd name="T55" fmla="*/ 16 h 16"/>
                    <a:gd name="T56" fmla="*/ 34 w 41"/>
                    <a:gd name="T57" fmla="*/ 16 h 16"/>
                    <a:gd name="T58" fmla="*/ 34 w 41"/>
                    <a:gd name="T59" fmla="*/ 16 h 16"/>
                    <a:gd name="T60" fmla="*/ 34 w 41"/>
                    <a:gd name="T61" fmla="*/ 14 h 16"/>
                    <a:gd name="T62" fmla="*/ 34 w 41"/>
                    <a:gd name="T63" fmla="*/ 14 h 16"/>
                    <a:gd name="T64" fmla="*/ 34 w 41"/>
                    <a:gd name="T65" fmla="*/ 12 h 16"/>
                    <a:gd name="T66" fmla="*/ 34 w 41"/>
                    <a:gd name="T67" fmla="*/ 12 h 16"/>
                    <a:gd name="T68" fmla="*/ 34 w 41"/>
                    <a:gd name="T69" fmla="*/ 12 h 16"/>
                    <a:gd name="T70" fmla="*/ 32 w 41"/>
                    <a:gd name="T71" fmla="*/ 12 h 16"/>
                    <a:gd name="T72" fmla="*/ 32 w 41"/>
                    <a:gd name="T73" fmla="*/ 12 h 16"/>
                    <a:gd name="T74" fmla="*/ 32 w 41"/>
                    <a:gd name="T75" fmla="*/ 12 h 16"/>
                    <a:gd name="T76" fmla="*/ 30 w 41"/>
                    <a:gd name="T77" fmla="*/ 10 h 16"/>
                    <a:gd name="T78" fmla="*/ 23 w 41"/>
                    <a:gd name="T79" fmla="*/ 12 h 16"/>
                    <a:gd name="T80" fmla="*/ 16 w 41"/>
                    <a:gd name="T81" fmla="*/ 14 h 16"/>
                    <a:gd name="T82" fmla="*/ 7 w 41"/>
                    <a:gd name="T83" fmla="*/ 14 h 16"/>
                    <a:gd name="T84" fmla="*/ 0 w 41"/>
                    <a:gd name="T85" fmla="*/ 16 h 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16"/>
                    <a:gd name="T131" fmla="*/ 41 w 41"/>
                    <a:gd name="T132" fmla="*/ 16 h 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16">
                      <a:moveTo>
                        <a:pt x="0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5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6" y="16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9" name="Freeform 998"/>
                <p:cNvSpPr>
                  <a:spLocks/>
                </p:cNvSpPr>
                <p:nvPr/>
              </p:nvSpPr>
              <p:spPr bwMode="auto">
                <a:xfrm>
                  <a:off x="3482" y="2817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1 w 9"/>
                    <a:gd name="T11" fmla="*/ 0 h 8"/>
                    <a:gd name="T12" fmla="*/ 5 w 9"/>
                    <a:gd name="T13" fmla="*/ 0 h 8"/>
                    <a:gd name="T14" fmla="*/ 7 w 9"/>
                    <a:gd name="T15" fmla="*/ 0 h 8"/>
                    <a:gd name="T16" fmla="*/ 9 w 9"/>
                    <a:gd name="T17" fmla="*/ 0 h 8"/>
                    <a:gd name="T18" fmla="*/ 9 w 9"/>
                    <a:gd name="T19" fmla="*/ 2 h 8"/>
                    <a:gd name="T20" fmla="*/ 9 w 9"/>
                    <a:gd name="T21" fmla="*/ 4 h 8"/>
                    <a:gd name="T22" fmla="*/ 9 w 9"/>
                    <a:gd name="T23" fmla="*/ 6 h 8"/>
                    <a:gd name="T24" fmla="*/ 9 w 9"/>
                    <a:gd name="T25" fmla="*/ 8 h 8"/>
                    <a:gd name="T26" fmla="*/ 7 w 9"/>
                    <a:gd name="T27" fmla="*/ 8 h 8"/>
                    <a:gd name="T28" fmla="*/ 5 w 9"/>
                    <a:gd name="T29" fmla="*/ 8 h 8"/>
                    <a:gd name="T30" fmla="*/ 1 w 9"/>
                    <a:gd name="T31" fmla="*/ 8 h 8"/>
                    <a:gd name="T32" fmla="*/ 0 w 9"/>
                    <a:gd name="T33" fmla="*/ 8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8"/>
                    <a:gd name="T53" fmla="*/ 9 w 9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0" name="Freeform 999"/>
                <p:cNvSpPr>
                  <a:spLocks/>
                </p:cNvSpPr>
                <p:nvPr/>
              </p:nvSpPr>
              <p:spPr bwMode="auto">
                <a:xfrm>
                  <a:off x="3458" y="2793"/>
                  <a:ext cx="43" cy="16"/>
                </a:xfrm>
                <a:custGeom>
                  <a:avLst/>
                  <a:gdLst>
                    <a:gd name="T0" fmla="*/ 43 w 43"/>
                    <a:gd name="T1" fmla="*/ 8 h 16"/>
                    <a:gd name="T2" fmla="*/ 43 w 43"/>
                    <a:gd name="T3" fmla="*/ 16 h 16"/>
                    <a:gd name="T4" fmla="*/ 36 w 43"/>
                    <a:gd name="T5" fmla="*/ 16 h 16"/>
                    <a:gd name="T6" fmla="*/ 31 w 43"/>
                    <a:gd name="T7" fmla="*/ 14 h 16"/>
                    <a:gd name="T8" fmla="*/ 24 w 43"/>
                    <a:gd name="T9" fmla="*/ 10 h 16"/>
                    <a:gd name="T10" fmla="*/ 20 w 43"/>
                    <a:gd name="T11" fmla="*/ 8 h 16"/>
                    <a:gd name="T12" fmla="*/ 16 w 43"/>
                    <a:gd name="T13" fmla="*/ 6 h 16"/>
                    <a:gd name="T14" fmla="*/ 15 w 43"/>
                    <a:gd name="T15" fmla="*/ 6 h 16"/>
                    <a:gd name="T16" fmla="*/ 13 w 43"/>
                    <a:gd name="T17" fmla="*/ 6 h 16"/>
                    <a:gd name="T18" fmla="*/ 11 w 43"/>
                    <a:gd name="T19" fmla="*/ 6 h 16"/>
                    <a:gd name="T20" fmla="*/ 9 w 43"/>
                    <a:gd name="T21" fmla="*/ 8 h 16"/>
                    <a:gd name="T22" fmla="*/ 9 w 43"/>
                    <a:gd name="T23" fmla="*/ 8 h 16"/>
                    <a:gd name="T24" fmla="*/ 9 w 43"/>
                    <a:gd name="T25" fmla="*/ 10 h 16"/>
                    <a:gd name="T26" fmla="*/ 11 w 43"/>
                    <a:gd name="T27" fmla="*/ 10 h 16"/>
                    <a:gd name="T28" fmla="*/ 13 w 43"/>
                    <a:gd name="T29" fmla="*/ 10 h 16"/>
                    <a:gd name="T30" fmla="*/ 15 w 43"/>
                    <a:gd name="T31" fmla="*/ 16 h 16"/>
                    <a:gd name="T32" fmla="*/ 11 w 43"/>
                    <a:gd name="T33" fmla="*/ 16 h 16"/>
                    <a:gd name="T34" fmla="*/ 6 w 43"/>
                    <a:gd name="T35" fmla="*/ 14 h 16"/>
                    <a:gd name="T36" fmla="*/ 4 w 43"/>
                    <a:gd name="T37" fmla="*/ 14 h 16"/>
                    <a:gd name="T38" fmla="*/ 2 w 43"/>
                    <a:gd name="T39" fmla="*/ 12 h 16"/>
                    <a:gd name="T40" fmla="*/ 0 w 43"/>
                    <a:gd name="T41" fmla="*/ 10 h 16"/>
                    <a:gd name="T42" fmla="*/ 0 w 43"/>
                    <a:gd name="T43" fmla="*/ 6 h 16"/>
                    <a:gd name="T44" fmla="*/ 2 w 43"/>
                    <a:gd name="T45" fmla="*/ 6 h 16"/>
                    <a:gd name="T46" fmla="*/ 4 w 43"/>
                    <a:gd name="T47" fmla="*/ 4 h 16"/>
                    <a:gd name="T48" fmla="*/ 6 w 43"/>
                    <a:gd name="T49" fmla="*/ 2 h 16"/>
                    <a:gd name="T50" fmla="*/ 13 w 43"/>
                    <a:gd name="T51" fmla="*/ 2 h 16"/>
                    <a:gd name="T52" fmla="*/ 16 w 43"/>
                    <a:gd name="T53" fmla="*/ 2 h 16"/>
                    <a:gd name="T54" fmla="*/ 22 w 43"/>
                    <a:gd name="T55" fmla="*/ 2 h 16"/>
                    <a:gd name="T56" fmla="*/ 25 w 43"/>
                    <a:gd name="T57" fmla="*/ 4 h 16"/>
                    <a:gd name="T58" fmla="*/ 29 w 43"/>
                    <a:gd name="T59" fmla="*/ 6 h 16"/>
                    <a:gd name="T60" fmla="*/ 31 w 43"/>
                    <a:gd name="T61" fmla="*/ 8 h 16"/>
                    <a:gd name="T62" fmla="*/ 33 w 43"/>
                    <a:gd name="T63" fmla="*/ 8 h 16"/>
                    <a:gd name="T64" fmla="*/ 33 w 43"/>
                    <a:gd name="T65" fmla="*/ 8 h 16"/>
                    <a:gd name="T66" fmla="*/ 34 w 43"/>
                    <a:gd name="T67" fmla="*/ 8 h 16"/>
                    <a:gd name="T68" fmla="*/ 34 w 43"/>
                    <a:gd name="T69" fmla="*/ 2 h 16"/>
                    <a:gd name="T70" fmla="*/ 36 w 43"/>
                    <a:gd name="T71" fmla="*/ 0 h 16"/>
                    <a:gd name="T72" fmla="*/ 43 w 43"/>
                    <a:gd name="T73" fmla="*/ 0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3"/>
                    <a:gd name="T112" fmla="*/ 0 h 16"/>
                    <a:gd name="T113" fmla="*/ 43 w 43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3" h="16">
                      <a:moveTo>
                        <a:pt x="43" y="0"/>
                      </a:moveTo>
                      <a:lnTo>
                        <a:pt x="43" y="8"/>
                      </a:lnTo>
                      <a:lnTo>
                        <a:pt x="43" y="12"/>
                      </a:lnTo>
                      <a:lnTo>
                        <a:pt x="43" y="16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29" y="12"/>
                      </a:lnTo>
                      <a:lnTo>
                        <a:pt x="24" y="10"/>
                      </a:lnTo>
                      <a:lnTo>
                        <a:pt x="22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5" y="10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4" y="4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31" y="8"/>
                      </a:lnTo>
                      <a:lnTo>
                        <a:pt x="33" y="8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1" name="Freeform 1000"/>
                <p:cNvSpPr>
                  <a:spLocks/>
                </p:cNvSpPr>
                <p:nvPr/>
              </p:nvSpPr>
              <p:spPr bwMode="auto">
                <a:xfrm>
                  <a:off x="3482" y="2770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6 h 8"/>
                    <a:gd name="T4" fmla="*/ 0 w 9"/>
                    <a:gd name="T5" fmla="*/ 4 h 8"/>
                    <a:gd name="T6" fmla="*/ 0 w 9"/>
                    <a:gd name="T7" fmla="*/ 2 h 8"/>
                    <a:gd name="T8" fmla="*/ 0 w 9"/>
                    <a:gd name="T9" fmla="*/ 0 h 8"/>
                    <a:gd name="T10" fmla="*/ 1 w 9"/>
                    <a:gd name="T11" fmla="*/ 0 h 8"/>
                    <a:gd name="T12" fmla="*/ 5 w 9"/>
                    <a:gd name="T13" fmla="*/ 0 h 8"/>
                    <a:gd name="T14" fmla="*/ 7 w 9"/>
                    <a:gd name="T15" fmla="*/ 0 h 8"/>
                    <a:gd name="T16" fmla="*/ 9 w 9"/>
                    <a:gd name="T17" fmla="*/ 0 h 8"/>
                    <a:gd name="T18" fmla="*/ 9 w 9"/>
                    <a:gd name="T19" fmla="*/ 2 h 8"/>
                    <a:gd name="T20" fmla="*/ 9 w 9"/>
                    <a:gd name="T21" fmla="*/ 4 h 8"/>
                    <a:gd name="T22" fmla="*/ 9 w 9"/>
                    <a:gd name="T23" fmla="*/ 6 h 8"/>
                    <a:gd name="T24" fmla="*/ 9 w 9"/>
                    <a:gd name="T25" fmla="*/ 8 h 8"/>
                    <a:gd name="T26" fmla="*/ 7 w 9"/>
                    <a:gd name="T27" fmla="*/ 8 h 8"/>
                    <a:gd name="T28" fmla="*/ 5 w 9"/>
                    <a:gd name="T29" fmla="*/ 8 h 8"/>
                    <a:gd name="T30" fmla="*/ 1 w 9"/>
                    <a:gd name="T31" fmla="*/ 8 h 8"/>
                    <a:gd name="T32" fmla="*/ 0 w 9"/>
                    <a:gd name="T33" fmla="*/ 8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8"/>
                    <a:gd name="T53" fmla="*/ 9 w 9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2" name="Freeform 1001"/>
                <p:cNvSpPr>
                  <a:spLocks/>
                </p:cNvSpPr>
                <p:nvPr/>
              </p:nvSpPr>
              <p:spPr bwMode="auto">
                <a:xfrm>
                  <a:off x="3471" y="2737"/>
                  <a:ext cx="30" cy="25"/>
                </a:xfrm>
                <a:custGeom>
                  <a:avLst/>
                  <a:gdLst>
                    <a:gd name="T0" fmla="*/ 0 w 30"/>
                    <a:gd name="T1" fmla="*/ 19 h 25"/>
                    <a:gd name="T2" fmla="*/ 3 w 30"/>
                    <a:gd name="T3" fmla="*/ 19 h 25"/>
                    <a:gd name="T4" fmla="*/ 0 w 30"/>
                    <a:gd name="T5" fmla="*/ 17 h 25"/>
                    <a:gd name="T6" fmla="*/ 0 w 30"/>
                    <a:gd name="T7" fmla="*/ 17 h 25"/>
                    <a:gd name="T8" fmla="*/ 0 w 30"/>
                    <a:gd name="T9" fmla="*/ 13 h 25"/>
                    <a:gd name="T10" fmla="*/ 0 w 30"/>
                    <a:gd name="T11" fmla="*/ 13 h 25"/>
                    <a:gd name="T12" fmla="*/ 3 w 30"/>
                    <a:gd name="T13" fmla="*/ 11 h 25"/>
                    <a:gd name="T14" fmla="*/ 3 w 30"/>
                    <a:gd name="T15" fmla="*/ 11 h 25"/>
                    <a:gd name="T16" fmla="*/ 2 w 30"/>
                    <a:gd name="T17" fmla="*/ 9 h 25"/>
                    <a:gd name="T18" fmla="*/ 0 w 30"/>
                    <a:gd name="T19" fmla="*/ 7 h 25"/>
                    <a:gd name="T20" fmla="*/ 0 w 30"/>
                    <a:gd name="T21" fmla="*/ 7 h 25"/>
                    <a:gd name="T22" fmla="*/ 0 w 30"/>
                    <a:gd name="T23" fmla="*/ 2 h 25"/>
                    <a:gd name="T24" fmla="*/ 3 w 30"/>
                    <a:gd name="T25" fmla="*/ 0 h 25"/>
                    <a:gd name="T26" fmla="*/ 11 w 30"/>
                    <a:gd name="T27" fmla="*/ 0 h 25"/>
                    <a:gd name="T28" fmla="*/ 21 w 30"/>
                    <a:gd name="T29" fmla="*/ 0 h 25"/>
                    <a:gd name="T30" fmla="*/ 30 w 30"/>
                    <a:gd name="T31" fmla="*/ 0 h 25"/>
                    <a:gd name="T32" fmla="*/ 27 w 30"/>
                    <a:gd name="T33" fmla="*/ 7 h 25"/>
                    <a:gd name="T34" fmla="*/ 16 w 30"/>
                    <a:gd name="T35" fmla="*/ 7 h 25"/>
                    <a:gd name="T36" fmla="*/ 12 w 30"/>
                    <a:gd name="T37" fmla="*/ 7 h 25"/>
                    <a:gd name="T38" fmla="*/ 11 w 30"/>
                    <a:gd name="T39" fmla="*/ 7 h 25"/>
                    <a:gd name="T40" fmla="*/ 9 w 30"/>
                    <a:gd name="T41" fmla="*/ 7 h 25"/>
                    <a:gd name="T42" fmla="*/ 9 w 30"/>
                    <a:gd name="T43" fmla="*/ 7 h 25"/>
                    <a:gd name="T44" fmla="*/ 9 w 30"/>
                    <a:gd name="T45" fmla="*/ 9 h 25"/>
                    <a:gd name="T46" fmla="*/ 11 w 30"/>
                    <a:gd name="T47" fmla="*/ 9 h 25"/>
                    <a:gd name="T48" fmla="*/ 12 w 30"/>
                    <a:gd name="T49" fmla="*/ 11 h 25"/>
                    <a:gd name="T50" fmla="*/ 30 w 30"/>
                    <a:gd name="T51" fmla="*/ 11 h 25"/>
                    <a:gd name="T52" fmla="*/ 30 w 30"/>
                    <a:gd name="T53" fmla="*/ 13 h 25"/>
                    <a:gd name="T54" fmla="*/ 30 w 30"/>
                    <a:gd name="T55" fmla="*/ 15 h 25"/>
                    <a:gd name="T56" fmla="*/ 12 w 30"/>
                    <a:gd name="T57" fmla="*/ 15 h 25"/>
                    <a:gd name="T58" fmla="*/ 11 w 30"/>
                    <a:gd name="T59" fmla="*/ 15 h 25"/>
                    <a:gd name="T60" fmla="*/ 11 w 30"/>
                    <a:gd name="T61" fmla="*/ 17 h 25"/>
                    <a:gd name="T62" fmla="*/ 9 w 30"/>
                    <a:gd name="T63" fmla="*/ 17 h 25"/>
                    <a:gd name="T64" fmla="*/ 9 w 30"/>
                    <a:gd name="T65" fmla="*/ 17 h 25"/>
                    <a:gd name="T66" fmla="*/ 9 w 30"/>
                    <a:gd name="T67" fmla="*/ 19 h 25"/>
                    <a:gd name="T68" fmla="*/ 11 w 30"/>
                    <a:gd name="T69" fmla="*/ 19 h 25"/>
                    <a:gd name="T70" fmla="*/ 14 w 30"/>
                    <a:gd name="T71" fmla="*/ 19 h 25"/>
                    <a:gd name="T72" fmla="*/ 30 w 30"/>
                    <a:gd name="T73" fmla="*/ 25 h 25"/>
                    <a:gd name="T74" fmla="*/ 16 w 30"/>
                    <a:gd name="T75" fmla="*/ 25 h 25"/>
                    <a:gd name="T76" fmla="*/ 0 w 30"/>
                    <a:gd name="T77" fmla="*/ 25 h 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"/>
                    <a:gd name="T118" fmla="*/ 0 h 25"/>
                    <a:gd name="T119" fmla="*/ 30 w 30"/>
                    <a:gd name="T120" fmla="*/ 25 h 2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" h="25">
                      <a:moveTo>
                        <a:pt x="0" y="25"/>
                      </a:moveTo>
                      <a:lnTo>
                        <a:pt x="0" y="19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7"/>
                      </a:lnTo>
                      <a:lnTo>
                        <a:pt x="27" y="7"/>
                      </a:lnTo>
                      <a:lnTo>
                        <a:pt x="21" y="7"/>
                      </a:lnTo>
                      <a:lnTo>
                        <a:pt x="16" y="7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30" y="19"/>
                      </a:lnTo>
                      <a:lnTo>
                        <a:pt x="30" y="25"/>
                      </a:lnTo>
                      <a:lnTo>
                        <a:pt x="23" y="25"/>
                      </a:lnTo>
                      <a:lnTo>
                        <a:pt x="16" y="25"/>
                      </a:lnTo>
                      <a:lnTo>
                        <a:pt x="7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3" name="Freeform 1002"/>
                <p:cNvSpPr>
                  <a:spLocks noEditPoints="1"/>
                </p:cNvSpPr>
                <p:nvPr/>
              </p:nvSpPr>
              <p:spPr bwMode="auto">
                <a:xfrm>
                  <a:off x="3471" y="2698"/>
                  <a:ext cx="30" cy="17"/>
                </a:xfrm>
                <a:custGeom>
                  <a:avLst/>
                  <a:gdLst>
                    <a:gd name="T0" fmla="*/ 18 w 30"/>
                    <a:gd name="T1" fmla="*/ 7 h 17"/>
                    <a:gd name="T2" fmla="*/ 18 w 30"/>
                    <a:gd name="T3" fmla="*/ 11 h 17"/>
                    <a:gd name="T4" fmla="*/ 21 w 30"/>
                    <a:gd name="T5" fmla="*/ 11 h 17"/>
                    <a:gd name="T6" fmla="*/ 23 w 30"/>
                    <a:gd name="T7" fmla="*/ 11 h 17"/>
                    <a:gd name="T8" fmla="*/ 23 w 30"/>
                    <a:gd name="T9" fmla="*/ 11 h 17"/>
                    <a:gd name="T10" fmla="*/ 23 w 30"/>
                    <a:gd name="T11" fmla="*/ 9 h 17"/>
                    <a:gd name="T12" fmla="*/ 23 w 30"/>
                    <a:gd name="T13" fmla="*/ 7 h 17"/>
                    <a:gd name="T14" fmla="*/ 23 w 30"/>
                    <a:gd name="T15" fmla="*/ 7 h 17"/>
                    <a:gd name="T16" fmla="*/ 21 w 30"/>
                    <a:gd name="T17" fmla="*/ 7 h 17"/>
                    <a:gd name="T18" fmla="*/ 23 w 30"/>
                    <a:gd name="T19" fmla="*/ 3 h 17"/>
                    <a:gd name="T20" fmla="*/ 27 w 30"/>
                    <a:gd name="T21" fmla="*/ 3 h 17"/>
                    <a:gd name="T22" fmla="*/ 30 w 30"/>
                    <a:gd name="T23" fmla="*/ 5 h 17"/>
                    <a:gd name="T24" fmla="*/ 30 w 30"/>
                    <a:gd name="T25" fmla="*/ 9 h 17"/>
                    <a:gd name="T26" fmla="*/ 30 w 30"/>
                    <a:gd name="T27" fmla="*/ 13 h 17"/>
                    <a:gd name="T28" fmla="*/ 28 w 30"/>
                    <a:gd name="T29" fmla="*/ 15 h 17"/>
                    <a:gd name="T30" fmla="*/ 25 w 30"/>
                    <a:gd name="T31" fmla="*/ 15 h 17"/>
                    <a:gd name="T32" fmla="*/ 21 w 30"/>
                    <a:gd name="T33" fmla="*/ 17 h 17"/>
                    <a:gd name="T34" fmla="*/ 14 w 30"/>
                    <a:gd name="T35" fmla="*/ 17 h 17"/>
                    <a:gd name="T36" fmla="*/ 7 w 30"/>
                    <a:gd name="T37" fmla="*/ 17 h 17"/>
                    <a:gd name="T38" fmla="*/ 2 w 30"/>
                    <a:gd name="T39" fmla="*/ 13 h 17"/>
                    <a:gd name="T40" fmla="*/ 0 w 30"/>
                    <a:gd name="T41" fmla="*/ 9 h 17"/>
                    <a:gd name="T42" fmla="*/ 0 w 30"/>
                    <a:gd name="T43" fmla="*/ 7 h 17"/>
                    <a:gd name="T44" fmla="*/ 2 w 30"/>
                    <a:gd name="T45" fmla="*/ 5 h 17"/>
                    <a:gd name="T46" fmla="*/ 5 w 30"/>
                    <a:gd name="T47" fmla="*/ 3 h 17"/>
                    <a:gd name="T48" fmla="*/ 9 w 30"/>
                    <a:gd name="T49" fmla="*/ 0 h 17"/>
                    <a:gd name="T50" fmla="*/ 16 w 30"/>
                    <a:gd name="T51" fmla="*/ 0 h 17"/>
                    <a:gd name="T52" fmla="*/ 18 w 30"/>
                    <a:gd name="T53" fmla="*/ 0 h 17"/>
                    <a:gd name="T54" fmla="*/ 18 w 30"/>
                    <a:gd name="T55" fmla="*/ 0 h 17"/>
                    <a:gd name="T56" fmla="*/ 7 w 30"/>
                    <a:gd name="T57" fmla="*/ 7 h 17"/>
                    <a:gd name="T58" fmla="*/ 7 w 30"/>
                    <a:gd name="T59" fmla="*/ 9 h 17"/>
                    <a:gd name="T60" fmla="*/ 7 w 30"/>
                    <a:gd name="T61" fmla="*/ 11 h 17"/>
                    <a:gd name="T62" fmla="*/ 7 w 30"/>
                    <a:gd name="T63" fmla="*/ 11 h 17"/>
                    <a:gd name="T64" fmla="*/ 9 w 30"/>
                    <a:gd name="T65" fmla="*/ 11 h 17"/>
                    <a:gd name="T66" fmla="*/ 12 w 30"/>
                    <a:gd name="T67" fmla="*/ 11 h 17"/>
                    <a:gd name="T68" fmla="*/ 12 w 30"/>
                    <a:gd name="T69" fmla="*/ 9 h 17"/>
                    <a:gd name="T70" fmla="*/ 12 w 30"/>
                    <a:gd name="T71" fmla="*/ 7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"/>
                    <a:gd name="T109" fmla="*/ 0 h 17"/>
                    <a:gd name="T110" fmla="*/ 30 w 3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" h="17">
                      <a:moveTo>
                        <a:pt x="18" y="0"/>
                      </a:move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8" y="5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7"/>
                      </a:ln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4" y="17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7"/>
                      </a:move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4" name="Freeform 1003"/>
                <p:cNvSpPr>
                  <a:spLocks/>
                </p:cNvSpPr>
                <p:nvPr/>
              </p:nvSpPr>
              <p:spPr bwMode="auto">
                <a:xfrm>
                  <a:off x="3460" y="2674"/>
                  <a:ext cx="41" cy="10"/>
                </a:xfrm>
                <a:custGeom>
                  <a:avLst/>
                  <a:gdLst>
                    <a:gd name="T0" fmla="*/ 0 w 41"/>
                    <a:gd name="T1" fmla="*/ 2 h 10"/>
                    <a:gd name="T2" fmla="*/ 11 w 41"/>
                    <a:gd name="T3" fmla="*/ 2 h 10"/>
                    <a:gd name="T4" fmla="*/ 11 w 41"/>
                    <a:gd name="T5" fmla="*/ 2 h 10"/>
                    <a:gd name="T6" fmla="*/ 11 w 41"/>
                    <a:gd name="T7" fmla="*/ 2 h 10"/>
                    <a:gd name="T8" fmla="*/ 11 w 41"/>
                    <a:gd name="T9" fmla="*/ 0 h 10"/>
                    <a:gd name="T10" fmla="*/ 11 w 41"/>
                    <a:gd name="T11" fmla="*/ 0 h 10"/>
                    <a:gd name="T12" fmla="*/ 13 w 41"/>
                    <a:gd name="T13" fmla="*/ 0 h 10"/>
                    <a:gd name="T14" fmla="*/ 16 w 41"/>
                    <a:gd name="T15" fmla="*/ 0 h 10"/>
                    <a:gd name="T16" fmla="*/ 18 w 41"/>
                    <a:gd name="T17" fmla="*/ 0 h 10"/>
                    <a:gd name="T18" fmla="*/ 20 w 41"/>
                    <a:gd name="T19" fmla="*/ 0 h 10"/>
                    <a:gd name="T20" fmla="*/ 20 w 41"/>
                    <a:gd name="T21" fmla="*/ 0 h 10"/>
                    <a:gd name="T22" fmla="*/ 20 w 41"/>
                    <a:gd name="T23" fmla="*/ 2 h 10"/>
                    <a:gd name="T24" fmla="*/ 20 w 41"/>
                    <a:gd name="T25" fmla="*/ 2 h 10"/>
                    <a:gd name="T26" fmla="*/ 20 w 41"/>
                    <a:gd name="T27" fmla="*/ 2 h 10"/>
                    <a:gd name="T28" fmla="*/ 31 w 41"/>
                    <a:gd name="T29" fmla="*/ 2 h 10"/>
                    <a:gd name="T30" fmla="*/ 31 w 41"/>
                    <a:gd name="T31" fmla="*/ 2 h 10"/>
                    <a:gd name="T32" fmla="*/ 32 w 41"/>
                    <a:gd name="T33" fmla="*/ 2 h 10"/>
                    <a:gd name="T34" fmla="*/ 32 w 41"/>
                    <a:gd name="T35" fmla="*/ 2 h 10"/>
                    <a:gd name="T36" fmla="*/ 32 w 41"/>
                    <a:gd name="T37" fmla="*/ 2 h 10"/>
                    <a:gd name="T38" fmla="*/ 32 w 41"/>
                    <a:gd name="T39" fmla="*/ 2 h 10"/>
                    <a:gd name="T40" fmla="*/ 34 w 41"/>
                    <a:gd name="T41" fmla="*/ 2 h 10"/>
                    <a:gd name="T42" fmla="*/ 34 w 41"/>
                    <a:gd name="T43" fmla="*/ 2 h 10"/>
                    <a:gd name="T44" fmla="*/ 34 w 41"/>
                    <a:gd name="T45" fmla="*/ 2 h 10"/>
                    <a:gd name="T46" fmla="*/ 34 w 41"/>
                    <a:gd name="T47" fmla="*/ 2 h 10"/>
                    <a:gd name="T48" fmla="*/ 34 w 41"/>
                    <a:gd name="T49" fmla="*/ 2 h 10"/>
                    <a:gd name="T50" fmla="*/ 32 w 41"/>
                    <a:gd name="T51" fmla="*/ 0 h 10"/>
                    <a:gd name="T52" fmla="*/ 32 w 41"/>
                    <a:gd name="T53" fmla="*/ 0 h 10"/>
                    <a:gd name="T54" fmla="*/ 34 w 41"/>
                    <a:gd name="T55" fmla="*/ 0 h 10"/>
                    <a:gd name="T56" fmla="*/ 38 w 41"/>
                    <a:gd name="T57" fmla="*/ 0 h 10"/>
                    <a:gd name="T58" fmla="*/ 39 w 41"/>
                    <a:gd name="T59" fmla="*/ 0 h 10"/>
                    <a:gd name="T60" fmla="*/ 41 w 41"/>
                    <a:gd name="T61" fmla="*/ 0 h 10"/>
                    <a:gd name="T62" fmla="*/ 41 w 41"/>
                    <a:gd name="T63" fmla="*/ 0 h 10"/>
                    <a:gd name="T64" fmla="*/ 41 w 41"/>
                    <a:gd name="T65" fmla="*/ 2 h 10"/>
                    <a:gd name="T66" fmla="*/ 41 w 41"/>
                    <a:gd name="T67" fmla="*/ 4 h 10"/>
                    <a:gd name="T68" fmla="*/ 41 w 41"/>
                    <a:gd name="T69" fmla="*/ 4 h 10"/>
                    <a:gd name="T70" fmla="*/ 41 w 41"/>
                    <a:gd name="T71" fmla="*/ 6 h 10"/>
                    <a:gd name="T72" fmla="*/ 41 w 41"/>
                    <a:gd name="T73" fmla="*/ 6 h 10"/>
                    <a:gd name="T74" fmla="*/ 39 w 41"/>
                    <a:gd name="T75" fmla="*/ 6 h 10"/>
                    <a:gd name="T76" fmla="*/ 39 w 41"/>
                    <a:gd name="T77" fmla="*/ 6 h 10"/>
                    <a:gd name="T78" fmla="*/ 39 w 41"/>
                    <a:gd name="T79" fmla="*/ 8 h 10"/>
                    <a:gd name="T80" fmla="*/ 38 w 41"/>
                    <a:gd name="T81" fmla="*/ 8 h 10"/>
                    <a:gd name="T82" fmla="*/ 38 w 41"/>
                    <a:gd name="T83" fmla="*/ 8 h 10"/>
                    <a:gd name="T84" fmla="*/ 36 w 41"/>
                    <a:gd name="T85" fmla="*/ 8 h 10"/>
                    <a:gd name="T86" fmla="*/ 34 w 41"/>
                    <a:gd name="T87" fmla="*/ 8 h 10"/>
                    <a:gd name="T88" fmla="*/ 32 w 41"/>
                    <a:gd name="T89" fmla="*/ 8 h 10"/>
                    <a:gd name="T90" fmla="*/ 31 w 41"/>
                    <a:gd name="T91" fmla="*/ 8 h 10"/>
                    <a:gd name="T92" fmla="*/ 20 w 41"/>
                    <a:gd name="T93" fmla="*/ 8 h 10"/>
                    <a:gd name="T94" fmla="*/ 20 w 41"/>
                    <a:gd name="T95" fmla="*/ 8 h 10"/>
                    <a:gd name="T96" fmla="*/ 20 w 41"/>
                    <a:gd name="T97" fmla="*/ 10 h 10"/>
                    <a:gd name="T98" fmla="*/ 20 w 41"/>
                    <a:gd name="T99" fmla="*/ 10 h 10"/>
                    <a:gd name="T100" fmla="*/ 20 w 41"/>
                    <a:gd name="T101" fmla="*/ 10 h 10"/>
                    <a:gd name="T102" fmla="*/ 18 w 41"/>
                    <a:gd name="T103" fmla="*/ 10 h 10"/>
                    <a:gd name="T104" fmla="*/ 16 w 41"/>
                    <a:gd name="T105" fmla="*/ 10 h 10"/>
                    <a:gd name="T106" fmla="*/ 13 w 41"/>
                    <a:gd name="T107" fmla="*/ 10 h 10"/>
                    <a:gd name="T108" fmla="*/ 11 w 41"/>
                    <a:gd name="T109" fmla="*/ 10 h 10"/>
                    <a:gd name="T110" fmla="*/ 11 w 41"/>
                    <a:gd name="T111" fmla="*/ 10 h 10"/>
                    <a:gd name="T112" fmla="*/ 11 w 41"/>
                    <a:gd name="T113" fmla="*/ 10 h 10"/>
                    <a:gd name="T114" fmla="*/ 11 w 41"/>
                    <a:gd name="T115" fmla="*/ 8 h 10"/>
                    <a:gd name="T116" fmla="*/ 11 w 41"/>
                    <a:gd name="T117" fmla="*/ 8 h 10"/>
                    <a:gd name="T118" fmla="*/ 6 w 41"/>
                    <a:gd name="T119" fmla="*/ 8 h 10"/>
                    <a:gd name="T120" fmla="*/ 0 w 41"/>
                    <a:gd name="T121" fmla="*/ 2 h 1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1"/>
                    <a:gd name="T184" fmla="*/ 0 h 10"/>
                    <a:gd name="T185" fmla="*/ 41 w 41"/>
                    <a:gd name="T186" fmla="*/ 10 h 1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1" h="10">
                      <a:moveTo>
                        <a:pt x="0" y="2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1" y="8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6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5" name="Freeform 1004"/>
                <p:cNvSpPr>
                  <a:spLocks/>
                </p:cNvSpPr>
                <p:nvPr/>
              </p:nvSpPr>
              <p:spPr bwMode="auto">
                <a:xfrm>
                  <a:off x="3460" y="2647"/>
                  <a:ext cx="41" cy="15"/>
                </a:xfrm>
                <a:custGeom>
                  <a:avLst/>
                  <a:gdLst>
                    <a:gd name="T0" fmla="*/ 0 w 41"/>
                    <a:gd name="T1" fmla="*/ 15 h 15"/>
                    <a:gd name="T2" fmla="*/ 0 w 41"/>
                    <a:gd name="T3" fmla="*/ 13 h 15"/>
                    <a:gd name="T4" fmla="*/ 0 w 41"/>
                    <a:gd name="T5" fmla="*/ 13 h 15"/>
                    <a:gd name="T6" fmla="*/ 0 w 41"/>
                    <a:gd name="T7" fmla="*/ 13 h 15"/>
                    <a:gd name="T8" fmla="*/ 0 w 41"/>
                    <a:gd name="T9" fmla="*/ 11 h 15"/>
                    <a:gd name="T10" fmla="*/ 4 w 41"/>
                    <a:gd name="T11" fmla="*/ 11 h 15"/>
                    <a:gd name="T12" fmla="*/ 7 w 41"/>
                    <a:gd name="T13" fmla="*/ 11 h 15"/>
                    <a:gd name="T14" fmla="*/ 11 w 41"/>
                    <a:gd name="T15" fmla="*/ 11 h 15"/>
                    <a:gd name="T16" fmla="*/ 14 w 41"/>
                    <a:gd name="T17" fmla="*/ 11 h 15"/>
                    <a:gd name="T18" fmla="*/ 13 w 41"/>
                    <a:gd name="T19" fmla="*/ 8 h 15"/>
                    <a:gd name="T20" fmla="*/ 13 w 41"/>
                    <a:gd name="T21" fmla="*/ 8 h 15"/>
                    <a:gd name="T22" fmla="*/ 13 w 41"/>
                    <a:gd name="T23" fmla="*/ 8 h 15"/>
                    <a:gd name="T24" fmla="*/ 11 w 41"/>
                    <a:gd name="T25" fmla="*/ 8 h 15"/>
                    <a:gd name="T26" fmla="*/ 11 w 41"/>
                    <a:gd name="T27" fmla="*/ 6 h 15"/>
                    <a:gd name="T28" fmla="*/ 11 w 41"/>
                    <a:gd name="T29" fmla="*/ 6 h 15"/>
                    <a:gd name="T30" fmla="*/ 11 w 41"/>
                    <a:gd name="T31" fmla="*/ 6 h 15"/>
                    <a:gd name="T32" fmla="*/ 11 w 41"/>
                    <a:gd name="T33" fmla="*/ 4 h 15"/>
                    <a:gd name="T34" fmla="*/ 11 w 41"/>
                    <a:gd name="T35" fmla="*/ 4 h 15"/>
                    <a:gd name="T36" fmla="*/ 11 w 41"/>
                    <a:gd name="T37" fmla="*/ 4 h 15"/>
                    <a:gd name="T38" fmla="*/ 11 w 41"/>
                    <a:gd name="T39" fmla="*/ 2 h 15"/>
                    <a:gd name="T40" fmla="*/ 13 w 41"/>
                    <a:gd name="T41" fmla="*/ 2 h 15"/>
                    <a:gd name="T42" fmla="*/ 14 w 41"/>
                    <a:gd name="T43" fmla="*/ 0 h 15"/>
                    <a:gd name="T44" fmla="*/ 16 w 41"/>
                    <a:gd name="T45" fmla="*/ 0 h 15"/>
                    <a:gd name="T46" fmla="*/ 22 w 41"/>
                    <a:gd name="T47" fmla="*/ 0 h 15"/>
                    <a:gd name="T48" fmla="*/ 27 w 41"/>
                    <a:gd name="T49" fmla="*/ 0 h 15"/>
                    <a:gd name="T50" fmla="*/ 32 w 41"/>
                    <a:gd name="T51" fmla="*/ 0 h 15"/>
                    <a:gd name="T52" fmla="*/ 36 w 41"/>
                    <a:gd name="T53" fmla="*/ 0 h 15"/>
                    <a:gd name="T54" fmla="*/ 41 w 41"/>
                    <a:gd name="T55" fmla="*/ 0 h 15"/>
                    <a:gd name="T56" fmla="*/ 41 w 41"/>
                    <a:gd name="T57" fmla="*/ 6 h 15"/>
                    <a:gd name="T58" fmla="*/ 25 w 41"/>
                    <a:gd name="T59" fmla="*/ 6 h 15"/>
                    <a:gd name="T60" fmla="*/ 20 w 41"/>
                    <a:gd name="T61" fmla="*/ 6 h 15"/>
                    <a:gd name="T62" fmla="*/ 20 w 41"/>
                    <a:gd name="T63" fmla="*/ 6 h 15"/>
                    <a:gd name="T64" fmla="*/ 20 w 41"/>
                    <a:gd name="T65" fmla="*/ 6 h 15"/>
                    <a:gd name="T66" fmla="*/ 20 w 41"/>
                    <a:gd name="T67" fmla="*/ 8 h 15"/>
                    <a:gd name="T68" fmla="*/ 20 w 41"/>
                    <a:gd name="T69" fmla="*/ 8 h 15"/>
                    <a:gd name="T70" fmla="*/ 20 w 41"/>
                    <a:gd name="T71" fmla="*/ 8 h 15"/>
                    <a:gd name="T72" fmla="*/ 22 w 41"/>
                    <a:gd name="T73" fmla="*/ 8 h 15"/>
                    <a:gd name="T74" fmla="*/ 22 w 41"/>
                    <a:gd name="T75" fmla="*/ 11 h 15"/>
                    <a:gd name="T76" fmla="*/ 23 w 41"/>
                    <a:gd name="T77" fmla="*/ 11 h 15"/>
                    <a:gd name="T78" fmla="*/ 25 w 41"/>
                    <a:gd name="T79" fmla="*/ 11 h 15"/>
                    <a:gd name="T80" fmla="*/ 27 w 41"/>
                    <a:gd name="T81" fmla="*/ 11 h 15"/>
                    <a:gd name="T82" fmla="*/ 31 w 41"/>
                    <a:gd name="T83" fmla="*/ 11 h 15"/>
                    <a:gd name="T84" fmla="*/ 34 w 41"/>
                    <a:gd name="T85" fmla="*/ 11 h 15"/>
                    <a:gd name="T86" fmla="*/ 41 w 41"/>
                    <a:gd name="T87" fmla="*/ 11 h 15"/>
                    <a:gd name="T88" fmla="*/ 41 w 41"/>
                    <a:gd name="T89" fmla="*/ 13 h 15"/>
                    <a:gd name="T90" fmla="*/ 41 w 41"/>
                    <a:gd name="T91" fmla="*/ 13 h 15"/>
                    <a:gd name="T92" fmla="*/ 41 w 41"/>
                    <a:gd name="T93" fmla="*/ 13 h 15"/>
                    <a:gd name="T94" fmla="*/ 41 w 41"/>
                    <a:gd name="T95" fmla="*/ 15 h 15"/>
                    <a:gd name="T96" fmla="*/ 20 w 41"/>
                    <a:gd name="T97" fmla="*/ 15 h 15"/>
                    <a:gd name="T98" fmla="*/ 9 w 41"/>
                    <a:gd name="T99" fmla="*/ 15 h 15"/>
                    <a:gd name="T100" fmla="*/ 0 w 41"/>
                    <a:gd name="T101" fmla="*/ 15 h 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1"/>
                    <a:gd name="T154" fmla="*/ 0 h 15"/>
                    <a:gd name="T155" fmla="*/ 41 w 41"/>
                    <a:gd name="T156" fmla="*/ 15 h 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1" h="15">
                      <a:moveTo>
                        <a:pt x="0" y="15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11" y="11"/>
                      </a:lnTo>
                      <a:lnTo>
                        <a:pt x="14" y="11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6"/>
                      </a:lnTo>
                      <a:lnTo>
                        <a:pt x="25" y="6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31" y="11"/>
                      </a:lnTo>
                      <a:lnTo>
                        <a:pt x="34" y="11"/>
                      </a:lnTo>
                      <a:lnTo>
                        <a:pt x="41" y="11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20" y="15"/>
                      </a:lnTo>
                      <a:lnTo>
                        <a:pt x="9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6" name="Freeform 1005"/>
                <p:cNvSpPr>
                  <a:spLocks noEditPoints="1"/>
                </p:cNvSpPr>
                <p:nvPr/>
              </p:nvSpPr>
              <p:spPr bwMode="auto">
                <a:xfrm>
                  <a:off x="3471" y="2615"/>
                  <a:ext cx="30" cy="16"/>
                </a:xfrm>
                <a:custGeom>
                  <a:avLst/>
                  <a:gdLst>
                    <a:gd name="T0" fmla="*/ 18 w 30"/>
                    <a:gd name="T1" fmla="*/ 12 h 16"/>
                    <a:gd name="T2" fmla="*/ 20 w 30"/>
                    <a:gd name="T3" fmla="*/ 12 h 16"/>
                    <a:gd name="T4" fmla="*/ 21 w 30"/>
                    <a:gd name="T5" fmla="*/ 10 h 16"/>
                    <a:gd name="T6" fmla="*/ 23 w 30"/>
                    <a:gd name="T7" fmla="*/ 10 h 16"/>
                    <a:gd name="T8" fmla="*/ 23 w 30"/>
                    <a:gd name="T9" fmla="*/ 8 h 16"/>
                    <a:gd name="T10" fmla="*/ 23 w 30"/>
                    <a:gd name="T11" fmla="*/ 6 h 16"/>
                    <a:gd name="T12" fmla="*/ 21 w 30"/>
                    <a:gd name="T13" fmla="*/ 6 h 16"/>
                    <a:gd name="T14" fmla="*/ 21 w 30"/>
                    <a:gd name="T15" fmla="*/ 0 h 16"/>
                    <a:gd name="T16" fmla="*/ 25 w 30"/>
                    <a:gd name="T17" fmla="*/ 2 h 16"/>
                    <a:gd name="T18" fmla="*/ 28 w 30"/>
                    <a:gd name="T19" fmla="*/ 4 h 16"/>
                    <a:gd name="T20" fmla="*/ 30 w 30"/>
                    <a:gd name="T21" fmla="*/ 6 h 16"/>
                    <a:gd name="T22" fmla="*/ 30 w 30"/>
                    <a:gd name="T23" fmla="*/ 10 h 16"/>
                    <a:gd name="T24" fmla="*/ 28 w 30"/>
                    <a:gd name="T25" fmla="*/ 12 h 16"/>
                    <a:gd name="T26" fmla="*/ 27 w 30"/>
                    <a:gd name="T27" fmla="*/ 14 h 16"/>
                    <a:gd name="T28" fmla="*/ 23 w 30"/>
                    <a:gd name="T29" fmla="*/ 16 h 16"/>
                    <a:gd name="T30" fmla="*/ 20 w 30"/>
                    <a:gd name="T31" fmla="*/ 16 h 16"/>
                    <a:gd name="T32" fmla="*/ 9 w 30"/>
                    <a:gd name="T33" fmla="*/ 16 h 16"/>
                    <a:gd name="T34" fmla="*/ 3 w 30"/>
                    <a:gd name="T35" fmla="*/ 14 h 16"/>
                    <a:gd name="T36" fmla="*/ 2 w 30"/>
                    <a:gd name="T37" fmla="*/ 12 h 16"/>
                    <a:gd name="T38" fmla="*/ 0 w 30"/>
                    <a:gd name="T39" fmla="*/ 8 h 16"/>
                    <a:gd name="T40" fmla="*/ 0 w 30"/>
                    <a:gd name="T41" fmla="*/ 6 h 16"/>
                    <a:gd name="T42" fmla="*/ 2 w 30"/>
                    <a:gd name="T43" fmla="*/ 4 h 16"/>
                    <a:gd name="T44" fmla="*/ 5 w 30"/>
                    <a:gd name="T45" fmla="*/ 2 h 16"/>
                    <a:gd name="T46" fmla="*/ 9 w 30"/>
                    <a:gd name="T47" fmla="*/ 0 h 16"/>
                    <a:gd name="T48" fmla="*/ 16 w 30"/>
                    <a:gd name="T49" fmla="*/ 0 h 16"/>
                    <a:gd name="T50" fmla="*/ 18 w 30"/>
                    <a:gd name="T51" fmla="*/ 0 h 16"/>
                    <a:gd name="T52" fmla="*/ 18 w 30"/>
                    <a:gd name="T53" fmla="*/ 0 h 16"/>
                    <a:gd name="T54" fmla="*/ 7 w 30"/>
                    <a:gd name="T55" fmla="*/ 6 h 16"/>
                    <a:gd name="T56" fmla="*/ 7 w 30"/>
                    <a:gd name="T57" fmla="*/ 8 h 16"/>
                    <a:gd name="T58" fmla="*/ 7 w 30"/>
                    <a:gd name="T59" fmla="*/ 10 h 16"/>
                    <a:gd name="T60" fmla="*/ 7 w 30"/>
                    <a:gd name="T61" fmla="*/ 10 h 16"/>
                    <a:gd name="T62" fmla="*/ 9 w 30"/>
                    <a:gd name="T63" fmla="*/ 10 h 16"/>
                    <a:gd name="T64" fmla="*/ 11 w 30"/>
                    <a:gd name="T65" fmla="*/ 12 h 16"/>
                    <a:gd name="T66" fmla="*/ 12 w 30"/>
                    <a:gd name="T67" fmla="*/ 6 h 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16"/>
                    <a:gd name="T104" fmla="*/ 30 w 30"/>
                    <a:gd name="T105" fmla="*/ 16 h 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16">
                      <a:moveTo>
                        <a:pt x="18" y="0"/>
                      </a:moveTo>
                      <a:lnTo>
                        <a:pt x="18" y="12"/>
                      </a:lnTo>
                      <a:lnTo>
                        <a:pt x="20" y="12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6"/>
                      </a:lnTo>
                      <a:lnTo>
                        <a:pt x="21" y="16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6"/>
                      </a:move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7" name="Freeform 1006"/>
                <p:cNvSpPr>
                  <a:spLocks/>
                </p:cNvSpPr>
                <p:nvPr/>
              </p:nvSpPr>
              <p:spPr bwMode="auto">
                <a:xfrm>
                  <a:off x="3471" y="2584"/>
                  <a:ext cx="30" cy="16"/>
                </a:xfrm>
                <a:custGeom>
                  <a:avLst/>
                  <a:gdLst>
                    <a:gd name="T0" fmla="*/ 0 w 30"/>
                    <a:gd name="T1" fmla="*/ 16 h 16"/>
                    <a:gd name="T2" fmla="*/ 0 w 30"/>
                    <a:gd name="T3" fmla="*/ 10 h 16"/>
                    <a:gd name="T4" fmla="*/ 5 w 30"/>
                    <a:gd name="T5" fmla="*/ 10 h 16"/>
                    <a:gd name="T6" fmla="*/ 3 w 30"/>
                    <a:gd name="T7" fmla="*/ 10 h 16"/>
                    <a:gd name="T8" fmla="*/ 3 w 30"/>
                    <a:gd name="T9" fmla="*/ 10 h 16"/>
                    <a:gd name="T10" fmla="*/ 2 w 30"/>
                    <a:gd name="T11" fmla="*/ 8 h 16"/>
                    <a:gd name="T12" fmla="*/ 0 w 30"/>
                    <a:gd name="T13" fmla="*/ 8 h 16"/>
                    <a:gd name="T14" fmla="*/ 0 w 30"/>
                    <a:gd name="T15" fmla="*/ 8 h 16"/>
                    <a:gd name="T16" fmla="*/ 0 w 30"/>
                    <a:gd name="T17" fmla="*/ 8 h 16"/>
                    <a:gd name="T18" fmla="*/ 0 w 30"/>
                    <a:gd name="T19" fmla="*/ 6 h 16"/>
                    <a:gd name="T20" fmla="*/ 0 w 30"/>
                    <a:gd name="T21" fmla="*/ 6 h 16"/>
                    <a:gd name="T22" fmla="*/ 0 w 30"/>
                    <a:gd name="T23" fmla="*/ 4 h 16"/>
                    <a:gd name="T24" fmla="*/ 0 w 30"/>
                    <a:gd name="T25" fmla="*/ 2 h 16"/>
                    <a:gd name="T26" fmla="*/ 2 w 30"/>
                    <a:gd name="T27" fmla="*/ 2 h 16"/>
                    <a:gd name="T28" fmla="*/ 3 w 30"/>
                    <a:gd name="T29" fmla="*/ 2 h 16"/>
                    <a:gd name="T30" fmla="*/ 5 w 30"/>
                    <a:gd name="T31" fmla="*/ 2 h 16"/>
                    <a:gd name="T32" fmla="*/ 9 w 30"/>
                    <a:gd name="T33" fmla="*/ 0 h 16"/>
                    <a:gd name="T34" fmla="*/ 11 w 30"/>
                    <a:gd name="T35" fmla="*/ 0 h 16"/>
                    <a:gd name="T36" fmla="*/ 16 w 30"/>
                    <a:gd name="T37" fmla="*/ 0 h 16"/>
                    <a:gd name="T38" fmla="*/ 21 w 30"/>
                    <a:gd name="T39" fmla="*/ 0 h 16"/>
                    <a:gd name="T40" fmla="*/ 25 w 30"/>
                    <a:gd name="T41" fmla="*/ 0 h 16"/>
                    <a:gd name="T42" fmla="*/ 30 w 30"/>
                    <a:gd name="T43" fmla="*/ 0 h 16"/>
                    <a:gd name="T44" fmla="*/ 30 w 30"/>
                    <a:gd name="T45" fmla="*/ 6 h 16"/>
                    <a:gd name="T46" fmla="*/ 14 w 30"/>
                    <a:gd name="T47" fmla="*/ 6 h 16"/>
                    <a:gd name="T48" fmla="*/ 9 w 30"/>
                    <a:gd name="T49" fmla="*/ 6 h 16"/>
                    <a:gd name="T50" fmla="*/ 9 w 30"/>
                    <a:gd name="T51" fmla="*/ 6 h 16"/>
                    <a:gd name="T52" fmla="*/ 9 w 30"/>
                    <a:gd name="T53" fmla="*/ 8 h 16"/>
                    <a:gd name="T54" fmla="*/ 9 w 30"/>
                    <a:gd name="T55" fmla="*/ 8 h 16"/>
                    <a:gd name="T56" fmla="*/ 9 w 30"/>
                    <a:gd name="T57" fmla="*/ 8 h 16"/>
                    <a:gd name="T58" fmla="*/ 9 w 30"/>
                    <a:gd name="T59" fmla="*/ 8 h 16"/>
                    <a:gd name="T60" fmla="*/ 9 w 30"/>
                    <a:gd name="T61" fmla="*/ 8 h 16"/>
                    <a:gd name="T62" fmla="*/ 11 w 30"/>
                    <a:gd name="T63" fmla="*/ 10 h 16"/>
                    <a:gd name="T64" fmla="*/ 11 w 30"/>
                    <a:gd name="T65" fmla="*/ 10 h 16"/>
                    <a:gd name="T66" fmla="*/ 12 w 30"/>
                    <a:gd name="T67" fmla="*/ 10 h 16"/>
                    <a:gd name="T68" fmla="*/ 14 w 30"/>
                    <a:gd name="T69" fmla="*/ 10 h 16"/>
                    <a:gd name="T70" fmla="*/ 16 w 30"/>
                    <a:gd name="T71" fmla="*/ 10 h 16"/>
                    <a:gd name="T72" fmla="*/ 20 w 30"/>
                    <a:gd name="T73" fmla="*/ 10 h 16"/>
                    <a:gd name="T74" fmla="*/ 23 w 30"/>
                    <a:gd name="T75" fmla="*/ 10 h 16"/>
                    <a:gd name="T76" fmla="*/ 30 w 30"/>
                    <a:gd name="T77" fmla="*/ 10 h 16"/>
                    <a:gd name="T78" fmla="*/ 30 w 30"/>
                    <a:gd name="T79" fmla="*/ 16 h 16"/>
                    <a:gd name="T80" fmla="*/ 23 w 30"/>
                    <a:gd name="T81" fmla="*/ 16 h 16"/>
                    <a:gd name="T82" fmla="*/ 16 w 30"/>
                    <a:gd name="T83" fmla="*/ 16 h 16"/>
                    <a:gd name="T84" fmla="*/ 7 w 30"/>
                    <a:gd name="T85" fmla="*/ 16 h 16"/>
                    <a:gd name="T86" fmla="*/ 0 w 30"/>
                    <a:gd name="T87" fmla="*/ 16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16"/>
                    <a:gd name="T134" fmla="*/ 30 w 30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14" y="6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20" y="10"/>
                      </a:lnTo>
                      <a:lnTo>
                        <a:pt x="23" y="10"/>
                      </a:lnTo>
                      <a:lnTo>
                        <a:pt x="30" y="10"/>
                      </a:lnTo>
                      <a:lnTo>
                        <a:pt x="30" y="16"/>
                      </a:lnTo>
                      <a:lnTo>
                        <a:pt x="23" y="16"/>
                      </a:lnTo>
                      <a:lnTo>
                        <a:pt x="16" y="16"/>
                      </a:lnTo>
                      <a:lnTo>
                        <a:pt x="7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8" name="Freeform 1007"/>
                <p:cNvSpPr>
                  <a:spLocks noEditPoints="1"/>
                </p:cNvSpPr>
                <p:nvPr/>
              </p:nvSpPr>
              <p:spPr bwMode="auto">
                <a:xfrm>
                  <a:off x="3471" y="2553"/>
                  <a:ext cx="30" cy="17"/>
                </a:xfrm>
                <a:custGeom>
                  <a:avLst/>
                  <a:gdLst>
                    <a:gd name="T0" fmla="*/ 18 w 30"/>
                    <a:gd name="T1" fmla="*/ 2 h 17"/>
                    <a:gd name="T2" fmla="*/ 18 w 30"/>
                    <a:gd name="T3" fmla="*/ 10 h 17"/>
                    <a:gd name="T4" fmla="*/ 21 w 30"/>
                    <a:gd name="T5" fmla="*/ 10 h 17"/>
                    <a:gd name="T6" fmla="*/ 23 w 30"/>
                    <a:gd name="T7" fmla="*/ 8 h 17"/>
                    <a:gd name="T8" fmla="*/ 23 w 30"/>
                    <a:gd name="T9" fmla="*/ 8 h 17"/>
                    <a:gd name="T10" fmla="*/ 23 w 30"/>
                    <a:gd name="T11" fmla="*/ 6 h 17"/>
                    <a:gd name="T12" fmla="*/ 23 w 30"/>
                    <a:gd name="T13" fmla="*/ 6 h 17"/>
                    <a:gd name="T14" fmla="*/ 21 w 30"/>
                    <a:gd name="T15" fmla="*/ 4 h 17"/>
                    <a:gd name="T16" fmla="*/ 21 w 30"/>
                    <a:gd name="T17" fmla="*/ 2 h 17"/>
                    <a:gd name="T18" fmla="*/ 21 w 30"/>
                    <a:gd name="T19" fmla="*/ 2 h 17"/>
                    <a:gd name="T20" fmla="*/ 23 w 30"/>
                    <a:gd name="T21" fmla="*/ 0 h 17"/>
                    <a:gd name="T22" fmla="*/ 27 w 30"/>
                    <a:gd name="T23" fmla="*/ 2 h 17"/>
                    <a:gd name="T24" fmla="*/ 30 w 30"/>
                    <a:gd name="T25" fmla="*/ 4 h 17"/>
                    <a:gd name="T26" fmla="*/ 30 w 30"/>
                    <a:gd name="T27" fmla="*/ 8 h 17"/>
                    <a:gd name="T28" fmla="*/ 30 w 30"/>
                    <a:gd name="T29" fmla="*/ 10 h 17"/>
                    <a:gd name="T30" fmla="*/ 28 w 30"/>
                    <a:gd name="T31" fmla="*/ 12 h 17"/>
                    <a:gd name="T32" fmla="*/ 27 w 30"/>
                    <a:gd name="T33" fmla="*/ 14 h 17"/>
                    <a:gd name="T34" fmla="*/ 23 w 30"/>
                    <a:gd name="T35" fmla="*/ 14 h 17"/>
                    <a:gd name="T36" fmla="*/ 20 w 30"/>
                    <a:gd name="T37" fmla="*/ 17 h 17"/>
                    <a:gd name="T38" fmla="*/ 14 w 30"/>
                    <a:gd name="T39" fmla="*/ 17 h 17"/>
                    <a:gd name="T40" fmla="*/ 9 w 30"/>
                    <a:gd name="T41" fmla="*/ 14 h 17"/>
                    <a:gd name="T42" fmla="*/ 2 w 30"/>
                    <a:gd name="T43" fmla="*/ 12 h 17"/>
                    <a:gd name="T44" fmla="*/ 0 w 30"/>
                    <a:gd name="T45" fmla="*/ 10 h 17"/>
                    <a:gd name="T46" fmla="*/ 0 w 30"/>
                    <a:gd name="T47" fmla="*/ 6 h 17"/>
                    <a:gd name="T48" fmla="*/ 2 w 30"/>
                    <a:gd name="T49" fmla="*/ 2 h 17"/>
                    <a:gd name="T50" fmla="*/ 5 w 30"/>
                    <a:gd name="T51" fmla="*/ 2 h 17"/>
                    <a:gd name="T52" fmla="*/ 7 w 30"/>
                    <a:gd name="T53" fmla="*/ 0 h 17"/>
                    <a:gd name="T54" fmla="*/ 11 w 30"/>
                    <a:gd name="T55" fmla="*/ 0 h 17"/>
                    <a:gd name="T56" fmla="*/ 18 w 30"/>
                    <a:gd name="T57" fmla="*/ 0 h 17"/>
                    <a:gd name="T58" fmla="*/ 18 w 30"/>
                    <a:gd name="T59" fmla="*/ 0 h 17"/>
                    <a:gd name="T60" fmla="*/ 12 w 30"/>
                    <a:gd name="T61" fmla="*/ 4 h 17"/>
                    <a:gd name="T62" fmla="*/ 9 w 30"/>
                    <a:gd name="T63" fmla="*/ 4 h 17"/>
                    <a:gd name="T64" fmla="*/ 7 w 30"/>
                    <a:gd name="T65" fmla="*/ 6 h 17"/>
                    <a:gd name="T66" fmla="*/ 7 w 30"/>
                    <a:gd name="T67" fmla="*/ 8 h 17"/>
                    <a:gd name="T68" fmla="*/ 7 w 30"/>
                    <a:gd name="T69" fmla="*/ 8 h 17"/>
                    <a:gd name="T70" fmla="*/ 9 w 30"/>
                    <a:gd name="T71" fmla="*/ 10 h 17"/>
                    <a:gd name="T72" fmla="*/ 12 w 30"/>
                    <a:gd name="T73" fmla="*/ 10 h 17"/>
                    <a:gd name="T74" fmla="*/ 12 w 30"/>
                    <a:gd name="T75" fmla="*/ 4 h 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"/>
                    <a:gd name="T115" fmla="*/ 0 h 17"/>
                    <a:gd name="T116" fmla="*/ 30 w 30"/>
                    <a:gd name="T117" fmla="*/ 17 h 1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" h="17">
                      <a:moveTo>
                        <a:pt x="18" y="0"/>
                      </a:move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8" y="12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20" y="17"/>
                      </a:lnTo>
                      <a:lnTo>
                        <a:pt x="18" y="17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9" y="14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close/>
                      <a:moveTo>
                        <a:pt x="12" y="4"/>
                      </a:move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9" name="Freeform 1008"/>
                <p:cNvSpPr>
                  <a:spLocks/>
                </p:cNvSpPr>
                <p:nvPr/>
              </p:nvSpPr>
              <p:spPr bwMode="auto">
                <a:xfrm>
                  <a:off x="3460" y="2522"/>
                  <a:ext cx="41" cy="15"/>
                </a:xfrm>
                <a:custGeom>
                  <a:avLst/>
                  <a:gdLst>
                    <a:gd name="T0" fmla="*/ 0 w 41"/>
                    <a:gd name="T1" fmla="*/ 15 h 15"/>
                    <a:gd name="T2" fmla="*/ 0 w 41"/>
                    <a:gd name="T3" fmla="*/ 9 h 15"/>
                    <a:gd name="T4" fmla="*/ 4 w 41"/>
                    <a:gd name="T5" fmla="*/ 9 h 15"/>
                    <a:gd name="T6" fmla="*/ 7 w 41"/>
                    <a:gd name="T7" fmla="*/ 9 h 15"/>
                    <a:gd name="T8" fmla="*/ 11 w 41"/>
                    <a:gd name="T9" fmla="*/ 9 h 15"/>
                    <a:gd name="T10" fmla="*/ 14 w 41"/>
                    <a:gd name="T11" fmla="*/ 9 h 15"/>
                    <a:gd name="T12" fmla="*/ 13 w 41"/>
                    <a:gd name="T13" fmla="*/ 9 h 15"/>
                    <a:gd name="T14" fmla="*/ 13 w 41"/>
                    <a:gd name="T15" fmla="*/ 9 h 15"/>
                    <a:gd name="T16" fmla="*/ 13 w 41"/>
                    <a:gd name="T17" fmla="*/ 9 h 15"/>
                    <a:gd name="T18" fmla="*/ 11 w 41"/>
                    <a:gd name="T19" fmla="*/ 7 h 15"/>
                    <a:gd name="T20" fmla="*/ 11 w 41"/>
                    <a:gd name="T21" fmla="*/ 7 h 15"/>
                    <a:gd name="T22" fmla="*/ 11 w 41"/>
                    <a:gd name="T23" fmla="*/ 7 h 15"/>
                    <a:gd name="T24" fmla="*/ 11 w 41"/>
                    <a:gd name="T25" fmla="*/ 5 h 15"/>
                    <a:gd name="T26" fmla="*/ 11 w 41"/>
                    <a:gd name="T27" fmla="*/ 5 h 15"/>
                    <a:gd name="T28" fmla="*/ 11 w 41"/>
                    <a:gd name="T29" fmla="*/ 2 h 15"/>
                    <a:gd name="T30" fmla="*/ 11 w 41"/>
                    <a:gd name="T31" fmla="*/ 2 h 15"/>
                    <a:gd name="T32" fmla="*/ 11 w 41"/>
                    <a:gd name="T33" fmla="*/ 2 h 15"/>
                    <a:gd name="T34" fmla="*/ 13 w 41"/>
                    <a:gd name="T35" fmla="*/ 0 h 15"/>
                    <a:gd name="T36" fmla="*/ 14 w 41"/>
                    <a:gd name="T37" fmla="*/ 0 h 15"/>
                    <a:gd name="T38" fmla="*/ 16 w 41"/>
                    <a:gd name="T39" fmla="*/ 0 h 15"/>
                    <a:gd name="T40" fmla="*/ 22 w 41"/>
                    <a:gd name="T41" fmla="*/ 0 h 15"/>
                    <a:gd name="T42" fmla="*/ 27 w 41"/>
                    <a:gd name="T43" fmla="*/ 0 h 15"/>
                    <a:gd name="T44" fmla="*/ 32 w 41"/>
                    <a:gd name="T45" fmla="*/ 0 h 15"/>
                    <a:gd name="T46" fmla="*/ 36 w 41"/>
                    <a:gd name="T47" fmla="*/ 0 h 15"/>
                    <a:gd name="T48" fmla="*/ 41 w 41"/>
                    <a:gd name="T49" fmla="*/ 0 h 15"/>
                    <a:gd name="T50" fmla="*/ 41 w 41"/>
                    <a:gd name="T51" fmla="*/ 0 h 15"/>
                    <a:gd name="T52" fmla="*/ 41 w 41"/>
                    <a:gd name="T53" fmla="*/ 2 h 15"/>
                    <a:gd name="T54" fmla="*/ 41 w 41"/>
                    <a:gd name="T55" fmla="*/ 5 h 15"/>
                    <a:gd name="T56" fmla="*/ 25 w 41"/>
                    <a:gd name="T57" fmla="*/ 5 h 15"/>
                    <a:gd name="T58" fmla="*/ 20 w 41"/>
                    <a:gd name="T59" fmla="*/ 5 h 15"/>
                    <a:gd name="T60" fmla="*/ 20 w 41"/>
                    <a:gd name="T61" fmla="*/ 7 h 15"/>
                    <a:gd name="T62" fmla="*/ 20 w 41"/>
                    <a:gd name="T63" fmla="*/ 7 h 15"/>
                    <a:gd name="T64" fmla="*/ 20 w 41"/>
                    <a:gd name="T65" fmla="*/ 7 h 15"/>
                    <a:gd name="T66" fmla="*/ 20 w 41"/>
                    <a:gd name="T67" fmla="*/ 7 h 15"/>
                    <a:gd name="T68" fmla="*/ 20 w 41"/>
                    <a:gd name="T69" fmla="*/ 9 h 15"/>
                    <a:gd name="T70" fmla="*/ 20 w 41"/>
                    <a:gd name="T71" fmla="*/ 9 h 15"/>
                    <a:gd name="T72" fmla="*/ 22 w 41"/>
                    <a:gd name="T73" fmla="*/ 9 h 15"/>
                    <a:gd name="T74" fmla="*/ 22 w 41"/>
                    <a:gd name="T75" fmla="*/ 9 h 15"/>
                    <a:gd name="T76" fmla="*/ 23 w 41"/>
                    <a:gd name="T77" fmla="*/ 9 h 15"/>
                    <a:gd name="T78" fmla="*/ 25 w 41"/>
                    <a:gd name="T79" fmla="*/ 9 h 15"/>
                    <a:gd name="T80" fmla="*/ 27 w 41"/>
                    <a:gd name="T81" fmla="*/ 9 h 15"/>
                    <a:gd name="T82" fmla="*/ 31 w 41"/>
                    <a:gd name="T83" fmla="*/ 9 h 15"/>
                    <a:gd name="T84" fmla="*/ 34 w 41"/>
                    <a:gd name="T85" fmla="*/ 9 h 15"/>
                    <a:gd name="T86" fmla="*/ 41 w 41"/>
                    <a:gd name="T87" fmla="*/ 9 h 15"/>
                    <a:gd name="T88" fmla="*/ 41 w 41"/>
                    <a:gd name="T89" fmla="*/ 15 h 15"/>
                    <a:gd name="T90" fmla="*/ 20 w 41"/>
                    <a:gd name="T91" fmla="*/ 15 h 15"/>
                    <a:gd name="T92" fmla="*/ 9 w 41"/>
                    <a:gd name="T93" fmla="*/ 15 h 15"/>
                    <a:gd name="T94" fmla="*/ 0 w 41"/>
                    <a:gd name="T95" fmla="*/ 15 h 1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15"/>
                    <a:gd name="T146" fmla="*/ 41 w 41"/>
                    <a:gd name="T147" fmla="*/ 15 h 1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15">
                      <a:moveTo>
                        <a:pt x="0" y="15"/>
                      </a:move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5"/>
                      </a:lnTo>
                      <a:lnTo>
                        <a:pt x="25" y="5"/>
                      </a:lnTo>
                      <a:lnTo>
                        <a:pt x="20" y="5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7" y="9"/>
                      </a:lnTo>
                      <a:lnTo>
                        <a:pt x="31" y="9"/>
                      </a:lnTo>
                      <a:lnTo>
                        <a:pt x="34" y="9"/>
                      </a:lnTo>
                      <a:lnTo>
                        <a:pt x="41" y="9"/>
                      </a:lnTo>
                      <a:lnTo>
                        <a:pt x="41" y="15"/>
                      </a:lnTo>
                      <a:lnTo>
                        <a:pt x="20" y="15"/>
                      </a:lnTo>
                      <a:lnTo>
                        <a:pt x="9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0" name="Freeform 1009"/>
                <p:cNvSpPr>
                  <a:spLocks/>
                </p:cNvSpPr>
                <p:nvPr/>
              </p:nvSpPr>
              <p:spPr bwMode="auto">
                <a:xfrm>
                  <a:off x="3471" y="2490"/>
                  <a:ext cx="41" cy="16"/>
                </a:xfrm>
                <a:custGeom>
                  <a:avLst/>
                  <a:gdLst>
                    <a:gd name="T0" fmla="*/ 0 w 41"/>
                    <a:gd name="T1" fmla="*/ 16 h 16"/>
                    <a:gd name="T2" fmla="*/ 0 w 41"/>
                    <a:gd name="T3" fmla="*/ 10 h 16"/>
                    <a:gd name="T4" fmla="*/ 11 w 41"/>
                    <a:gd name="T5" fmla="*/ 10 h 16"/>
                    <a:gd name="T6" fmla="*/ 16 w 41"/>
                    <a:gd name="T7" fmla="*/ 10 h 16"/>
                    <a:gd name="T8" fmla="*/ 20 w 41"/>
                    <a:gd name="T9" fmla="*/ 8 h 16"/>
                    <a:gd name="T10" fmla="*/ 16 w 41"/>
                    <a:gd name="T11" fmla="*/ 8 h 16"/>
                    <a:gd name="T12" fmla="*/ 11 w 41"/>
                    <a:gd name="T13" fmla="*/ 8 h 16"/>
                    <a:gd name="T14" fmla="*/ 5 w 41"/>
                    <a:gd name="T15" fmla="*/ 6 h 16"/>
                    <a:gd name="T16" fmla="*/ 0 w 41"/>
                    <a:gd name="T17" fmla="*/ 6 h 16"/>
                    <a:gd name="T18" fmla="*/ 0 w 41"/>
                    <a:gd name="T19" fmla="*/ 0 h 16"/>
                    <a:gd name="T20" fmla="*/ 32 w 41"/>
                    <a:gd name="T21" fmla="*/ 6 h 16"/>
                    <a:gd name="T22" fmla="*/ 34 w 41"/>
                    <a:gd name="T23" fmla="*/ 6 h 16"/>
                    <a:gd name="T24" fmla="*/ 36 w 41"/>
                    <a:gd name="T25" fmla="*/ 8 h 16"/>
                    <a:gd name="T26" fmla="*/ 37 w 41"/>
                    <a:gd name="T27" fmla="*/ 8 h 16"/>
                    <a:gd name="T28" fmla="*/ 39 w 41"/>
                    <a:gd name="T29" fmla="*/ 8 h 16"/>
                    <a:gd name="T30" fmla="*/ 41 w 41"/>
                    <a:gd name="T31" fmla="*/ 8 h 16"/>
                    <a:gd name="T32" fmla="*/ 41 w 41"/>
                    <a:gd name="T33" fmla="*/ 10 h 16"/>
                    <a:gd name="T34" fmla="*/ 41 w 41"/>
                    <a:gd name="T35" fmla="*/ 12 h 16"/>
                    <a:gd name="T36" fmla="*/ 41 w 41"/>
                    <a:gd name="T37" fmla="*/ 12 h 16"/>
                    <a:gd name="T38" fmla="*/ 41 w 41"/>
                    <a:gd name="T39" fmla="*/ 14 h 16"/>
                    <a:gd name="T40" fmla="*/ 41 w 41"/>
                    <a:gd name="T41" fmla="*/ 16 h 16"/>
                    <a:gd name="T42" fmla="*/ 39 w 41"/>
                    <a:gd name="T43" fmla="*/ 16 h 16"/>
                    <a:gd name="T44" fmla="*/ 37 w 41"/>
                    <a:gd name="T45" fmla="*/ 16 h 16"/>
                    <a:gd name="T46" fmla="*/ 36 w 41"/>
                    <a:gd name="T47" fmla="*/ 16 h 16"/>
                    <a:gd name="T48" fmla="*/ 34 w 41"/>
                    <a:gd name="T49" fmla="*/ 16 h 16"/>
                    <a:gd name="T50" fmla="*/ 34 w 41"/>
                    <a:gd name="T51" fmla="*/ 14 h 16"/>
                    <a:gd name="T52" fmla="*/ 34 w 41"/>
                    <a:gd name="T53" fmla="*/ 14 h 16"/>
                    <a:gd name="T54" fmla="*/ 34 w 41"/>
                    <a:gd name="T55" fmla="*/ 14 h 16"/>
                    <a:gd name="T56" fmla="*/ 34 w 41"/>
                    <a:gd name="T57" fmla="*/ 12 h 16"/>
                    <a:gd name="T58" fmla="*/ 34 w 41"/>
                    <a:gd name="T59" fmla="*/ 12 h 16"/>
                    <a:gd name="T60" fmla="*/ 34 w 41"/>
                    <a:gd name="T61" fmla="*/ 12 h 16"/>
                    <a:gd name="T62" fmla="*/ 32 w 41"/>
                    <a:gd name="T63" fmla="*/ 12 h 16"/>
                    <a:gd name="T64" fmla="*/ 32 w 41"/>
                    <a:gd name="T65" fmla="*/ 12 h 16"/>
                    <a:gd name="T66" fmla="*/ 32 w 41"/>
                    <a:gd name="T67" fmla="*/ 12 h 16"/>
                    <a:gd name="T68" fmla="*/ 30 w 41"/>
                    <a:gd name="T69" fmla="*/ 10 h 16"/>
                    <a:gd name="T70" fmla="*/ 23 w 41"/>
                    <a:gd name="T71" fmla="*/ 12 h 16"/>
                    <a:gd name="T72" fmla="*/ 16 w 41"/>
                    <a:gd name="T73" fmla="*/ 14 h 16"/>
                    <a:gd name="T74" fmla="*/ 7 w 41"/>
                    <a:gd name="T75" fmla="*/ 14 h 16"/>
                    <a:gd name="T76" fmla="*/ 0 w 41"/>
                    <a:gd name="T77" fmla="*/ 16 h 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"/>
                    <a:gd name="T118" fmla="*/ 0 h 16"/>
                    <a:gd name="T119" fmla="*/ 41 w 41"/>
                    <a:gd name="T120" fmla="*/ 16 h 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2" y="6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1" y="14"/>
                      </a:lnTo>
                      <a:lnTo>
                        <a:pt x="41" y="16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6" y="16"/>
                      </a:lnTo>
                      <a:lnTo>
                        <a:pt x="34" y="16"/>
                      </a:lnTo>
                      <a:lnTo>
                        <a:pt x="34" y="14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7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1" name="Freeform 1010"/>
                <p:cNvSpPr>
                  <a:spLocks noEditPoints="1"/>
                </p:cNvSpPr>
                <p:nvPr/>
              </p:nvSpPr>
              <p:spPr bwMode="auto">
                <a:xfrm>
                  <a:off x="3460" y="2463"/>
                  <a:ext cx="41" cy="14"/>
                </a:xfrm>
                <a:custGeom>
                  <a:avLst/>
                  <a:gdLst>
                    <a:gd name="T0" fmla="*/ 9 w 41"/>
                    <a:gd name="T1" fmla="*/ 0 h 14"/>
                    <a:gd name="T2" fmla="*/ 41 w 41"/>
                    <a:gd name="T3" fmla="*/ 0 h 14"/>
                    <a:gd name="T4" fmla="*/ 41 w 41"/>
                    <a:gd name="T5" fmla="*/ 2 h 14"/>
                    <a:gd name="T6" fmla="*/ 36 w 41"/>
                    <a:gd name="T7" fmla="*/ 4 h 14"/>
                    <a:gd name="T8" fmla="*/ 38 w 41"/>
                    <a:gd name="T9" fmla="*/ 6 h 14"/>
                    <a:gd name="T10" fmla="*/ 39 w 41"/>
                    <a:gd name="T11" fmla="*/ 6 h 14"/>
                    <a:gd name="T12" fmla="*/ 41 w 41"/>
                    <a:gd name="T13" fmla="*/ 8 h 14"/>
                    <a:gd name="T14" fmla="*/ 41 w 41"/>
                    <a:gd name="T15" fmla="*/ 8 h 14"/>
                    <a:gd name="T16" fmla="*/ 39 w 41"/>
                    <a:gd name="T17" fmla="*/ 10 h 14"/>
                    <a:gd name="T18" fmla="*/ 38 w 41"/>
                    <a:gd name="T19" fmla="*/ 12 h 14"/>
                    <a:gd name="T20" fmla="*/ 32 w 41"/>
                    <a:gd name="T21" fmla="*/ 14 h 14"/>
                    <a:gd name="T22" fmla="*/ 25 w 41"/>
                    <a:gd name="T23" fmla="*/ 14 h 14"/>
                    <a:gd name="T24" fmla="*/ 20 w 41"/>
                    <a:gd name="T25" fmla="*/ 14 h 14"/>
                    <a:gd name="T26" fmla="*/ 14 w 41"/>
                    <a:gd name="T27" fmla="*/ 12 h 14"/>
                    <a:gd name="T28" fmla="*/ 13 w 41"/>
                    <a:gd name="T29" fmla="*/ 10 h 14"/>
                    <a:gd name="T30" fmla="*/ 11 w 41"/>
                    <a:gd name="T31" fmla="*/ 8 h 14"/>
                    <a:gd name="T32" fmla="*/ 11 w 41"/>
                    <a:gd name="T33" fmla="*/ 8 h 14"/>
                    <a:gd name="T34" fmla="*/ 11 w 41"/>
                    <a:gd name="T35" fmla="*/ 6 h 14"/>
                    <a:gd name="T36" fmla="*/ 13 w 41"/>
                    <a:gd name="T37" fmla="*/ 6 h 14"/>
                    <a:gd name="T38" fmla="*/ 14 w 41"/>
                    <a:gd name="T39" fmla="*/ 4 h 14"/>
                    <a:gd name="T40" fmla="*/ 4 w 41"/>
                    <a:gd name="T41" fmla="*/ 4 h 14"/>
                    <a:gd name="T42" fmla="*/ 0 w 41"/>
                    <a:gd name="T43" fmla="*/ 2 h 14"/>
                    <a:gd name="T44" fmla="*/ 0 w 41"/>
                    <a:gd name="T45" fmla="*/ 2 h 14"/>
                    <a:gd name="T46" fmla="*/ 0 w 41"/>
                    <a:gd name="T47" fmla="*/ 0 h 14"/>
                    <a:gd name="T48" fmla="*/ 23 w 41"/>
                    <a:gd name="T49" fmla="*/ 4 h 14"/>
                    <a:gd name="T50" fmla="*/ 20 w 41"/>
                    <a:gd name="T51" fmla="*/ 6 h 14"/>
                    <a:gd name="T52" fmla="*/ 20 w 41"/>
                    <a:gd name="T53" fmla="*/ 8 h 14"/>
                    <a:gd name="T54" fmla="*/ 20 w 41"/>
                    <a:gd name="T55" fmla="*/ 8 h 14"/>
                    <a:gd name="T56" fmla="*/ 23 w 41"/>
                    <a:gd name="T57" fmla="*/ 10 h 14"/>
                    <a:gd name="T58" fmla="*/ 27 w 41"/>
                    <a:gd name="T59" fmla="*/ 10 h 14"/>
                    <a:gd name="T60" fmla="*/ 29 w 41"/>
                    <a:gd name="T61" fmla="*/ 10 h 14"/>
                    <a:gd name="T62" fmla="*/ 31 w 41"/>
                    <a:gd name="T63" fmla="*/ 8 h 14"/>
                    <a:gd name="T64" fmla="*/ 32 w 41"/>
                    <a:gd name="T65" fmla="*/ 8 h 14"/>
                    <a:gd name="T66" fmla="*/ 32 w 41"/>
                    <a:gd name="T67" fmla="*/ 6 h 14"/>
                    <a:gd name="T68" fmla="*/ 32 w 41"/>
                    <a:gd name="T69" fmla="*/ 6 h 14"/>
                    <a:gd name="T70" fmla="*/ 31 w 41"/>
                    <a:gd name="T71" fmla="*/ 4 h 14"/>
                    <a:gd name="T72" fmla="*/ 27 w 41"/>
                    <a:gd name="T73" fmla="*/ 4 h 14"/>
                    <a:gd name="T74" fmla="*/ 25 w 41"/>
                    <a:gd name="T75" fmla="*/ 4 h 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1"/>
                    <a:gd name="T115" fmla="*/ 0 h 14"/>
                    <a:gd name="T116" fmla="*/ 41 w 41"/>
                    <a:gd name="T117" fmla="*/ 14 h 1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1" h="14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4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6" y="14"/>
                      </a:lnTo>
                      <a:lnTo>
                        <a:pt x="32" y="14"/>
                      </a:lnTo>
                      <a:lnTo>
                        <a:pt x="29" y="14"/>
                      </a:lnTo>
                      <a:lnTo>
                        <a:pt x="25" y="14"/>
                      </a:lnTo>
                      <a:lnTo>
                        <a:pt x="22" y="14"/>
                      </a:lnTo>
                      <a:lnTo>
                        <a:pt x="20" y="14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4" y="4"/>
                      </a:lnTo>
                      <a:lnTo>
                        <a:pt x="7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5" y="4"/>
                      </a:move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1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897" name="Freeform 1011"/>
              <p:cNvSpPr>
                <a:spLocks/>
              </p:cNvSpPr>
              <p:nvPr/>
            </p:nvSpPr>
            <p:spPr bwMode="auto">
              <a:xfrm>
                <a:off x="3471" y="2434"/>
                <a:ext cx="30" cy="11"/>
              </a:xfrm>
              <a:custGeom>
                <a:avLst/>
                <a:gdLst>
                  <a:gd name="T0" fmla="*/ 0 w 30"/>
                  <a:gd name="T1" fmla="*/ 11 h 11"/>
                  <a:gd name="T2" fmla="*/ 0 w 30"/>
                  <a:gd name="T3" fmla="*/ 11 h 11"/>
                  <a:gd name="T4" fmla="*/ 0 w 30"/>
                  <a:gd name="T5" fmla="*/ 9 h 11"/>
                  <a:gd name="T6" fmla="*/ 0 w 30"/>
                  <a:gd name="T7" fmla="*/ 7 h 11"/>
                  <a:gd name="T8" fmla="*/ 5 w 30"/>
                  <a:gd name="T9" fmla="*/ 7 h 11"/>
                  <a:gd name="T10" fmla="*/ 3 w 30"/>
                  <a:gd name="T11" fmla="*/ 7 h 11"/>
                  <a:gd name="T12" fmla="*/ 2 w 30"/>
                  <a:gd name="T13" fmla="*/ 7 h 11"/>
                  <a:gd name="T14" fmla="*/ 0 w 30"/>
                  <a:gd name="T15" fmla="*/ 4 h 11"/>
                  <a:gd name="T16" fmla="*/ 0 w 30"/>
                  <a:gd name="T17" fmla="*/ 4 h 11"/>
                  <a:gd name="T18" fmla="*/ 0 w 30"/>
                  <a:gd name="T19" fmla="*/ 4 h 11"/>
                  <a:gd name="T20" fmla="*/ 0 w 30"/>
                  <a:gd name="T21" fmla="*/ 2 h 11"/>
                  <a:gd name="T22" fmla="*/ 0 w 30"/>
                  <a:gd name="T23" fmla="*/ 2 h 11"/>
                  <a:gd name="T24" fmla="*/ 0 w 30"/>
                  <a:gd name="T25" fmla="*/ 2 h 11"/>
                  <a:gd name="T26" fmla="*/ 2 w 30"/>
                  <a:gd name="T27" fmla="*/ 0 h 11"/>
                  <a:gd name="T28" fmla="*/ 3 w 30"/>
                  <a:gd name="T29" fmla="*/ 0 h 11"/>
                  <a:gd name="T30" fmla="*/ 5 w 30"/>
                  <a:gd name="T31" fmla="*/ 2 h 11"/>
                  <a:gd name="T32" fmla="*/ 7 w 30"/>
                  <a:gd name="T33" fmla="*/ 2 h 11"/>
                  <a:gd name="T34" fmla="*/ 9 w 30"/>
                  <a:gd name="T35" fmla="*/ 2 h 11"/>
                  <a:gd name="T36" fmla="*/ 9 w 30"/>
                  <a:gd name="T37" fmla="*/ 2 h 11"/>
                  <a:gd name="T38" fmla="*/ 9 w 30"/>
                  <a:gd name="T39" fmla="*/ 2 h 11"/>
                  <a:gd name="T40" fmla="*/ 9 w 30"/>
                  <a:gd name="T41" fmla="*/ 4 h 11"/>
                  <a:gd name="T42" fmla="*/ 9 w 30"/>
                  <a:gd name="T43" fmla="*/ 4 h 11"/>
                  <a:gd name="T44" fmla="*/ 9 w 30"/>
                  <a:gd name="T45" fmla="*/ 4 h 11"/>
                  <a:gd name="T46" fmla="*/ 11 w 30"/>
                  <a:gd name="T47" fmla="*/ 4 h 11"/>
                  <a:gd name="T48" fmla="*/ 12 w 30"/>
                  <a:gd name="T49" fmla="*/ 7 h 11"/>
                  <a:gd name="T50" fmla="*/ 14 w 30"/>
                  <a:gd name="T51" fmla="*/ 7 h 11"/>
                  <a:gd name="T52" fmla="*/ 20 w 30"/>
                  <a:gd name="T53" fmla="*/ 7 h 11"/>
                  <a:gd name="T54" fmla="*/ 30 w 30"/>
                  <a:gd name="T55" fmla="*/ 7 h 11"/>
                  <a:gd name="T56" fmla="*/ 30 w 30"/>
                  <a:gd name="T57" fmla="*/ 9 h 11"/>
                  <a:gd name="T58" fmla="*/ 30 w 30"/>
                  <a:gd name="T59" fmla="*/ 11 h 11"/>
                  <a:gd name="T60" fmla="*/ 30 w 30"/>
                  <a:gd name="T61" fmla="*/ 11 h 11"/>
                  <a:gd name="T62" fmla="*/ 23 w 30"/>
                  <a:gd name="T63" fmla="*/ 11 h 11"/>
                  <a:gd name="T64" fmla="*/ 16 w 30"/>
                  <a:gd name="T65" fmla="*/ 11 h 11"/>
                  <a:gd name="T66" fmla="*/ 7 w 30"/>
                  <a:gd name="T67" fmla="*/ 11 h 11"/>
                  <a:gd name="T68" fmla="*/ 0 w 30"/>
                  <a:gd name="T69" fmla="*/ 11 h 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11"/>
                  <a:gd name="T107" fmla="*/ 30 w 30"/>
                  <a:gd name="T108" fmla="*/ 11 h 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7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1012"/>
              <p:cNvSpPr>
                <a:spLocks noEditPoints="1"/>
              </p:cNvSpPr>
              <p:nvPr/>
            </p:nvSpPr>
            <p:spPr bwMode="auto">
              <a:xfrm>
                <a:off x="3471" y="2408"/>
                <a:ext cx="30" cy="16"/>
              </a:xfrm>
              <a:custGeom>
                <a:avLst/>
                <a:gdLst>
                  <a:gd name="T0" fmla="*/ 14 w 30"/>
                  <a:gd name="T1" fmla="*/ 16 h 16"/>
                  <a:gd name="T2" fmla="*/ 9 w 30"/>
                  <a:gd name="T3" fmla="*/ 16 h 16"/>
                  <a:gd name="T4" fmla="*/ 7 w 30"/>
                  <a:gd name="T5" fmla="*/ 16 h 16"/>
                  <a:gd name="T6" fmla="*/ 3 w 30"/>
                  <a:gd name="T7" fmla="*/ 14 h 16"/>
                  <a:gd name="T8" fmla="*/ 2 w 30"/>
                  <a:gd name="T9" fmla="*/ 12 h 16"/>
                  <a:gd name="T10" fmla="*/ 0 w 30"/>
                  <a:gd name="T11" fmla="*/ 10 h 16"/>
                  <a:gd name="T12" fmla="*/ 0 w 30"/>
                  <a:gd name="T13" fmla="*/ 8 h 16"/>
                  <a:gd name="T14" fmla="*/ 0 w 30"/>
                  <a:gd name="T15" fmla="*/ 6 h 16"/>
                  <a:gd name="T16" fmla="*/ 2 w 30"/>
                  <a:gd name="T17" fmla="*/ 6 h 16"/>
                  <a:gd name="T18" fmla="*/ 3 w 30"/>
                  <a:gd name="T19" fmla="*/ 4 h 16"/>
                  <a:gd name="T20" fmla="*/ 5 w 30"/>
                  <a:gd name="T21" fmla="*/ 2 h 16"/>
                  <a:gd name="T22" fmla="*/ 7 w 30"/>
                  <a:gd name="T23" fmla="*/ 2 h 16"/>
                  <a:gd name="T24" fmla="*/ 9 w 30"/>
                  <a:gd name="T25" fmla="*/ 2 h 16"/>
                  <a:gd name="T26" fmla="*/ 12 w 30"/>
                  <a:gd name="T27" fmla="*/ 0 h 16"/>
                  <a:gd name="T28" fmla="*/ 14 w 30"/>
                  <a:gd name="T29" fmla="*/ 0 h 16"/>
                  <a:gd name="T30" fmla="*/ 18 w 30"/>
                  <a:gd name="T31" fmla="*/ 0 h 16"/>
                  <a:gd name="T32" fmla="*/ 21 w 30"/>
                  <a:gd name="T33" fmla="*/ 2 h 16"/>
                  <a:gd name="T34" fmla="*/ 25 w 30"/>
                  <a:gd name="T35" fmla="*/ 2 h 16"/>
                  <a:gd name="T36" fmla="*/ 27 w 30"/>
                  <a:gd name="T37" fmla="*/ 2 h 16"/>
                  <a:gd name="T38" fmla="*/ 28 w 30"/>
                  <a:gd name="T39" fmla="*/ 6 h 16"/>
                  <a:gd name="T40" fmla="*/ 30 w 30"/>
                  <a:gd name="T41" fmla="*/ 6 h 16"/>
                  <a:gd name="T42" fmla="*/ 30 w 30"/>
                  <a:gd name="T43" fmla="*/ 8 h 16"/>
                  <a:gd name="T44" fmla="*/ 30 w 30"/>
                  <a:gd name="T45" fmla="*/ 10 h 16"/>
                  <a:gd name="T46" fmla="*/ 28 w 30"/>
                  <a:gd name="T47" fmla="*/ 12 h 16"/>
                  <a:gd name="T48" fmla="*/ 27 w 30"/>
                  <a:gd name="T49" fmla="*/ 14 h 16"/>
                  <a:gd name="T50" fmla="*/ 25 w 30"/>
                  <a:gd name="T51" fmla="*/ 16 h 16"/>
                  <a:gd name="T52" fmla="*/ 21 w 30"/>
                  <a:gd name="T53" fmla="*/ 16 h 16"/>
                  <a:gd name="T54" fmla="*/ 18 w 30"/>
                  <a:gd name="T55" fmla="*/ 16 h 16"/>
                  <a:gd name="T56" fmla="*/ 14 w 30"/>
                  <a:gd name="T57" fmla="*/ 16 h 16"/>
                  <a:gd name="T58" fmla="*/ 14 w 30"/>
                  <a:gd name="T59" fmla="*/ 16 h 16"/>
                  <a:gd name="T60" fmla="*/ 14 w 30"/>
                  <a:gd name="T61" fmla="*/ 12 h 16"/>
                  <a:gd name="T62" fmla="*/ 16 w 30"/>
                  <a:gd name="T63" fmla="*/ 12 h 16"/>
                  <a:gd name="T64" fmla="*/ 18 w 30"/>
                  <a:gd name="T65" fmla="*/ 12 h 16"/>
                  <a:gd name="T66" fmla="*/ 20 w 30"/>
                  <a:gd name="T67" fmla="*/ 10 h 16"/>
                  <a:gd name="T68" fmla="*/ 21 w 30"/>
                  <a:gd name="T69" fmla="*/ 10 h 16"/>
                  <a:gd name="T70" fmla="*/ 21 w 30"/>
                  <a:gd name="T71" fmla="*/ 10 h 16"/>
                  <a:gd name="T72" fmla="*/ 23 w 30"/>
                  <a:gd name="T73" fmla="*/ 10 h 16"/>
                  <a:gd name="T74" fmla="*/ 23 w 30"/>
                  <a:gd name="T75" fmla="*/ 10 h 16"/>
                  <a:gd name="T76" fmla="*/ 23 w 30"/>
                  <a:gd name="T77" fmla="*/ 8 h 16"/>
                  <a:gd name="T78" fmla="*/ 23 w 30"/>
                  <a:gd name="T79" fmla="*/ 8 h 16"/>
                  <a:gd name="T80" fmla="*/ 23 w 30"/>
                  <a:gd name="T81" fmla="*/ 8 h 16"/>
                  <a:gd name="T82" fmla="*/ 21 w 30"/>
                  <a:gd name="T83" fmla="*/ 8 h 16"/>
                  <a:gd name="T84" fmla="*/ 21 w 30"/>
                  <a:gd name="T85" fmla="*/ 6 h 16"/>
                  <a:gd name="T86" fmla="*/ 18 w 30"/>
                  <a:gd name="T87" fmla="*/ 6 h 16"/>
                  <a:gd name="T88" fmla="*/ 16 w 30"/>
                  <a:gd name="T89" fmla="*/ 6 h 16"/>
                  <a:gd name="T90" fmla="*/ 14 w 30"/>
                  <a:gd name="T91" fmla="*/ 6 h 16"/>
                  <a:gd name="T92" fmla="*/ 9 w 30"/>
                  <a:gd name="T93" fmla="*/ 6 h 16"/>
                  <a:gd name="T94" fmla="*/ 7 w 30"/>
                  <a:gd name="T95" fmla="*/ 8 h 16"/>
                  <a:gd name="T96" fmla="*/ 7 w 30"/>
                  <a:gd name="T97" fmla="*/ 8 h 16"/>
                  <a:gd name="T98" fmla="*/ 7 w 30"/>
                  <a:gd name="T99" fmla="*/ 8 h 16"/>
                  <a:gd name="T100" fmla="*/ 7 w 30"/>
                  <a:gd name="T101" fmla="*/ 10 h 16"/>
                  <a:gd name="T102" fmla="*/ 9 w 30"/>
                  <a:gd name="T103" fmla="*/ 10 h 16"/>
                  <a:gd name="T104" fmla="*/ 9 w 30"/>
                  <a:gd name="T105" fmla="*/ 10 h 16"/>
                  <a:gd name="T106" fmla="*/ 9 w 30"/>
                  <a:gd name="T107" fmla="*/ 10 h 16"/>
                  <a:gd name="T108" fmla="*/ 11 w 30"/>
                  <a:gd name="T109" fmla="*/ 10 h 16"/>
                  <a:gd name="T110" fmla="*/ 12 w 30"/>
                  <a:gd name="T111" fmla="*/ 12 h 16"/>
                  <a:gd name="T112" fmla="*/ 12 w 30"/>
                  <a:gd name="T113" fmla="*/ 12 h 16"/>
                  <a:gd name="T114" fmla="*/ 14 w 30"/>
                  <a:gd name="T115" fmla="*/ 12 h 16"/>
                  <a:gd name="T116" fmla="*/ 14 w 30"/>
                  <a:gd name="T117" fmla="*/ 12 h 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"/>
                  <a:gd name="T178" fmla="*/ 0 h 16"/>
                  <a:gd name="T179" fmla="*/ 30 w 30"/>
                  <a:gd name="T180" fmla="*/ 16 h 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" h="16">
                    <a:moveTo>
                      <a:pt x="14" y="16"/>
                    </a:moveTo>
                    <a:lnTo>
                      <a:pt x="9" y="16"/>
                    </a:lnTo>
                    <a:lnTo>
                      <a:pt x="7" y="16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close/>
                    <a:moveTo>
                      <a:pt x="14" y="12"/>
                    </a:moveTo>
                    <a:lnTo>
                      <a:pt x="16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Freeform 1013"/>
              <p:cNvSpPr>
                <a:spLocks/>
              </p:cNvSpPr>
              <p:nvPr/>
            </p:nvSpPr>
            <p:spPr bwMode="auto">
              <a:xfrm>
                <a:off x="3471" y="2377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0 w 30"/>
                  <a:gd name="T3" fmla="*/ 12 h 18"/>
                  <a:gd name="T4" fmla="*/ 2 w 30"/>
                  <a:gd name="T5" fmla="*/ 10 h 18"/>
                  <a:gd name="T6" fmla="*/ 5 w 30"/>
                  <a:gd name="T7" fmla="*/ 10 h 18"/>
                  <a:gd name="T8" fmla="*/ 7 w 30"/>
                  <a:gd name="T9" fmla="*/ 10 h 18"/>
                  <a:gd name="T10" fmla="*/ 9 w 30"/>
                  <a:gd name="T11" fmla="*/ 10 h 18"/>
                  <a:gd name="T12" fmla="*/ 7 w 30"/>
                  <a:gd name="T13" fmla="*/ 8 h 18"/>
                  <a:gd name="T14" fmla="*/ 5 w 30"/>
                  <a:gd name="T15" fmla="*/ 8 h 18"/>
                  <a:gd name="T16" fmla="*/ 2 w 30"/>
                  <a:gd name="T17" fmla="*/ 8 h 18"/>
                  <a:gd name="T18" fmla="*/ 0 w 30"/>
                  <a:gd name="T19" fmla="*/ 6 h 18"/>
                  <a:gd name="T20" fmla="*/ 0 w 30"/>
                  <a:gd name="T21" fmla="*/ 6 h 18"/>
                  <a:gd name="T22" fmla="*/ 0 w 30"/>
                  <a:gd name="T23" fmla="*/ 4 h 18"/>
                  <a:gd name="T24" fmla="*/ 0 w 30"/>
                  <a:gd name="T25" fmla="*/ 2 h 18"/>
                  <a:gd name="T26" fmla="*/ 3 w 30"/>
                  <a:gd name="T27" fmla="*/ 2 h 18"/>
                  <a:gd name="T28" fmla="*/ 7 w 30"/>
                  <a:gd name="T29" fmla="*/ 4 h 18"/>
                  <a:gd name="T30" fmla="*/ 11 w 30"/>
                  <a:gd name="T31" fmla="*/ 4 h 18"/>
                  <a:gd name="T32" fmla="*/ 14 w 30"/>
                  <a:gd name="T33" fmla="*/ 6 h 18"/>
                  <a:gd name="T34" fmla="*/ 30 w 30"/>
                  <a:gd name="T35" fmla="*/ 0 h 18"/>
                  <a:gd name="T36" fmla="*/ 30 w 30"/>
                  <a:gd name="T37" fmla="*/ 6 h 18"/>
                  <a:gd name="T38" fmla="*/ 28 w 30"/>
                  <a:gd name="T39" fmla="*/ 8 h 18"/>
                  <a:gd name="T40" fmla="*/ 25 w 30"/>
                  <a:gd name="T41" fmla="*/ 8 h 18"/>
                  <a:gd name="T42" fmla="*/ 23 w 30"/>
                  <a:gd name="T43" fmla="*/ 8 h 18"/>
                  <a:gd name="T44" fmla="*/ 20 w 30"/>
                  <a:gd name="T45" fmla="*/ 10 h 18"/>
                  <a:gd name="T46" fmla="*/ 23 w 30"/>
                  <a:gd name="T47" fmla="*/ 10 h 18"/>
                  <a:gd name="T48" fmla="*/ 25 w 30"/>
                  <a:gd name="T49" fmla="*/ 12 h 18"/>
                  <a:gd name="T50" fmla="*/ 28 w 30"/>
                  <a:gd name="T51" fmla="*/ 12 h 18"/>
                  <a:gd name="T52" fmla="*/ 30 w 30"/>
                  <a:gd name="T53" fmla="*/ 12 h 18"/>
                  <a:gd name="T54" fmla="*/ 30 w 30"/>
                  <a:gd name="T55" fmla="*/ 18 h 18"/>
                  <a:gd name="T56" fmla="*/ 23 w 30"/>
                  <a:gd name="T57" fmla="*/ 16 h 18"/>
                  <a:gd name="T58" fmla="*/ 18 w 30"/>
                  <a:gd name="T59" fmla="*/ 14 h 18"/>
                  <a:gd name="T60" fmla="*/ 14 w 30"/>
                  <a:gd name="T61" fmla="*/ 14 h 18"/>
                  <a:gd name="T62" fmla="*/ 11 w 30"/>
                  <a:gd name="T63" fmla="*/ 14 h 18"/>
                  <a:gd name="T64" fmla="*/ 7 w 30"/>
                  <a:gd name="T65" fmla="*/ 16 h 18"/>
                  <a:gd name="T66" fmla="*/ 3 w 30"/>
                  <a:gd name="T67" fmla="*/ 16 h 18"/>
                  <a:gd name="T68" fmla="*/ 0 w 30"/>
                  <a:gd name="T69" fmla="*/ 18 h 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18"/>
                  <a:gd name="T107" fmla="*/ 30 w 30"/>
                  <a:gd name="T108" fmla="*/ 18 h 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18">
                    <a:moveTo>
                      <a:pt x="0" y="18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3" y="16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0" name="Freeform 1014"/>
              <p:cNvSpPr>
                <a:spLocks/>
              </p:cNvSpPr>
              <p:nvPr/>
            </p:nvSpPr>
            <p:spPr bwMode="auto">
              <a:xfrm>
                <a:off x="3471" y="2348"/>
                <a:ext cx="41" cy="17"/>
              </a:xfrm>
              <a:custGeom>
                <a:avLst/>
                <a:gdLst>
                  <a:gd name="T0" fmla="*/ 0 w 41"/>
                  <a:gd name="T1" fmla="*/ 17 h 17"/>
                  <a:gd name="T2" fmla="*/ 0 w 41"/>
                  <a:gd name="T3" fmla="*/ 11 h 17"/>
                  <a:gd name="T4" fmla="*/ 5 w 41"/>
                  <a:gd name="T5" fmla="*/ 11 h 17"/>
                  <a:gd name="T6" fmla="*/ 11 w 41"/>
                  <a:gd name="T7" fmla="*/ 11 h 17"/>
                  <a:gd name="T8" fmla="*/ 16 w 41"/>
                  <a:gd name="T9" fmla="*/ 9 h 17"/>
                  <a:gd name="T10" fmla="*/ 20 w 41"/>
                  <a:gd name="T11" fmla="*/ 9 h 17"/>
                  <a:gd name="T12" fmla="*/ 16 w 41"/>
                  <a:gd name="T13" fmla="*/ 7 h 17"/>
                  <a:gd name="T14" fmla="*/ 11 w 41"/>
                  <a:gd name="T15" fmla="*/ 7 h 17"/>
                  <a:gd name="T16" fmla="*/ 5 w 41"/>
                  <a:gd name="T17" fmla="*/ 7 h 17"/>
                  <a:gd name="T18" fmla="*/ 0 w 41"/>
                  <a:gd name="T19" fmla="*/ 4 h 17"/>
                  <a:gd name="T20" fmla="*/ 0 w 41"/>
                  <a:gd name="T21" fmla="*/ 2 h 17"/>
                  <a:gd name="T22" fmla="*/ 0 w 41"/>
                  <a:gd name="T23" fmla="*/ 2 h 17"/>
                  <a:gd name="T24" fmla="*/ 0 w 41"/>
                  <a:gd name="T25" fmla="*/ 2 h 17"/>
                  <a:gd name="T26" fmla="*/ 0 w 41"/>
                  <a:gd name="T27" fmla="*/ 0 h 17"/>
                  <a:gd name="T28" fmla="*/ 16 w 41"/>
                  <a:gd name="T29" fmla="*/ 2 h 17"/>
                  <a:gd name="T30" fmla="*/ 25 w 41"/>
                  <a:gd name="T31" fmla="*/ 4 h 17"/>
                  <a:gd name="T32" fmla="*/ 32 w 41"/>
                  <a:gd name="T33" fmla="*/ 4 h 17"/>
                  <a:gd name="T34" fmla="*/ 34 w 41"/>
                  <a:gd name="T35" fmla="*/ 7 h 17"/>
                  <a:gd name="T36" fmla="*/ 36 w 41"/>
                  <a:gd name="T37" fmla="*/ 7 h 17"/>
                  <a:gd name="T38" fmla="*/ 39 w 41"/>
                  <a:gd name="T39" fmla="*/ 7 h 17"/>
                  <a:gd name="T40" fmla="*/ 41 w 41"/>
                  <a:gd name="T41" fmla="*/ 9 h 17"/>
                  <a:gd name="T42" fmla="*/ 41 w 41"/>
                  <a:gd name="T43" fmla="*/ 9 h 17"/>
                  <a:gd name="T44" fmla="*/ 41 w 41"/>
                  <a:gd name="T45" fmla="*/ 9 h 17"/>
                  <a:gd name="T46" fmla="*/ 41 w 41"/>
                  <a:gd name="T47" fmla="*/ 11 h 17"/>
                  <a:gd name="T48" fmla="*/ 41 w 41"/>
                  <a:gd name="T49" fmla="*/ 13 h 17"/>
                  <a:gd name="T50" fmla="*/ 41 w 41"/>
                  <a:gd name="T51" fmla="*/ 13 h 17"/>
                  <a:gd name="T52" fmla="*/ 41 w 41"/>
                  <a:gd name="T53" fmla="*/ 13 h 17"/>
                  <a:gd name="T54" fmla="*/ 41 w 41"/>
                  <a:gd name="T55" fmla="*/ 15 h 17"/>
                  <a:gd name="T56" fmla="*/ 39 w 41"/>
                  <a:gd name="T57" fmla="*/ 15 h 17"/>
                  <a:gd name="T58" fmla="*/ 37 w 41"/>
                  <a:gd name="T59" fmla="*/ 15 h 17"/>
                  <a:gd name="T60" fmla="*/ 36 w 41"/>
                  <a:gd name="T61" fmla="*/ 15 h 17"/>
                  <a:gd name="T62" fmla="*/ 34 w 41"/>
                  <a:gd name="T63" fmla="*/ 15 h 17"/>
                  <a:gd name="T64" fmla="*/ 34 w 41"/>
                  <a:gd name="T65" fmla="*/ 15 h 17"/>
                  <a:gd name="T66" fmla="*/ 34 w 41"/>
                  <a:gd name="T67" fmla="*/ 15 h 17"/>
                  <a:gd name="T68" fmla="*/ 34 w 41"/>
                  <a:gd name="T69" fmla="*/ 13 h 17"/>
                  <a:gd name="T70" fmla="*/ 34 w 41"/>
                  <a:gd name="T71" fmla="*/ 13 h 17"/>
                  <a:gd name="T72" fmla="*/ 34 w 41"/>
                  <a:gd name="T73" fmla="*/ 13 h 17"/>
                  <a:gd name="T74" fmla="*/ 34 w 41"/>
                  <a:gd name="T75" fmla="*/ 11 h 17"/>
                  <a:gd name="T76" fmla="*/ 32 w 41"/>
                  <a:gd name="T77" fmla="*/ 11 h 17"/>
                  <a:gd name="T78" fmla="*/ 32 w 41"/>
                  <a:gd name="T79" fmla="*/ 11 h 17"/>
                  <a:gd name="T80" fmla="*/ 32 w 41"/>
                  <a:gd name="T81" fmla="*/ 11 h 17"/>
                  <a:gd name="T82" fmla="*/ 30 w 41"/>
                  <a:gd name="T83" fmla="*/ 11 h 17"/>
                  <a:gd name="T84" fmla="*/ 23 w 41"/>
                  <a:gd name="T85" fmla="*/ 13 h 17"/>
                  <a:gd name="T86" fmla="*/ 16 w 41"/>
                  <a:gd name="T87" fmla="*/ 15 h 17"/>
                  <a:gd name="T88" fmla="*/ 7 w 41"/>
                  <a:gd name="T89" fmla="*/ 15 h 17"/>
                  <a:gd name="T90" fmla="*/ 0 w 41"/>
                  <a:gd name="T91" fmla="*/ 17 h 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"/>
                  <a:gd name="T139" fmla="*/ 0 h 17"/>
                  <a:gd name="T140" fmla="*/ 41 w 41"/>
                  <a:gd name="T141" fmla="*/ 17 h 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" h="17">
                    <a:moveTo>
                      <a:pt x="0" y="17"/>
                    </a:moveTo>
                    <a:lnTo>
                      <a:pt x="0" y="11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5" y="4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3" y="13"/>
                    </a:lnTo>
                    <a:lnTo>
                      <a:pt x="16" y="15"/>
                    </a:lnTo>
                    <a:lnTo>
                      <a:pt x="7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1" name="Freeform 1015"/>
              <p:cNvSpPr>
                <a:spLocks noEditPoints="1"/>
              </p:cNvSpPr>
              <p:nvPr/>
            </p:nvSpPr>
            <p:spPr bwMode="auto">
              <a:xfrm>
                <a:off x="3460" y="2328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2 w 41"/>
                  <a:gd name="T5" fmla="*/ 0 h 6"/>
                  <a:gd name="T6" fmla="*/ 4 w 41"/>
                  <a:gd name="T7" fmla="*/ 0 h 6"/>
                  <a:gd name="T8" fmla="*/ 6 w 41"/>
                  <a:gd name="T9" fmla="*/ 0 h 6"/>
                  <a:gd name="T10" fmla="*/ 7 w 41"/>
                  <a:gd name="T11" fmla="*/ 0 h 6"/>
                  <a:gd name="T12" fmla="*/ 7 w 41"/>
                  <a:gd name="T13" fmla="*/ 6 h 6"/>
                  <a:gd name="T14" fmla="*/ 6 w 41"/>
                  <a:gd name="T15" fmla="*/ 6 h 6"/>
                  <a:gd name="T16" fmla="*/ 4 w 41"/>
                  <a:gd name="T17" fmla="*/ 6 h 6"/>
                  <a:gd name="T18" fmla="*/ 2 w 41"/>
                  <a:gd name="T19" fmla="*/ 6 h 6"/>
                  <a:gd name="T20" fmla="*/ 0 w 41"/>
                  <a:gd name="T21" fmla="*/ 6 h 6"/>
                  <a:gd name="T22" fmla="*/ 0 w 41"/>
                  <a:gd name="T23" fmla="*/ 6 h 6"/>
                  <a:gd name="T24" fmla="*/ 11 w 41"/>
                  <a:gd name="T25" fmla="*/ 6 h 6"/>
                  <a:gd name="T26" fmla="*/ 11 w 41"/>
                  <a:gd name="T27" fmla="*/ 0 h 6"/>
                  <a:gd name="T28" fmla="*/ 18 w 41"/>
                  <a:gd name="T29" fmla="*/ 0 h 6"/>
                  <a:gd name="T30" fmla="*/ 27 w 41"/>
                  <a:gd name="T31" fmla="*/ 0 h 6"/>
                  <a:gd name="T32" fmla="*/ 34 w 41"/>
                  <a:gd name="T33" fmla="*/ 0 h 6"/>
                  <a:gd name="T34" fmla="*/ 41 w 41"/>
                  <a:gd name="T35" fmla="*/ 0 h 6"/>
                  <a:gd name="T36" fmla="*/ 41 w 41"/>
                  <a:gd name="T37" fmla="*/ 6 h 6"/>
                  <a:gd name="T38" fmla="*/ 34 w 41"/>
                  <a:gd name="T39" fmla="*/ 6 h 6"/>
                  <a:gd name="T40" fmla="*/ 27 w 41"/>
                  <a:gd name="T41" fmla="*/ 6 h 6"/>
                  <a:gd name="T42" fmla="*/ 18 w 41"/>
                  <a:gd name="T43" fmla="*/ 6 h 6"/>
                  <a:gd name="T44" fmla="*/ 11 w 41"/>
                  <a:gd name="T45" fmla="*/ 6 h 6"/>
                  <a:gd name="T46" fmla="*/ 11 w 41"/>
                  <a:gd name="T47" fmla="*/ 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"/>
                  <a:gd name="T73" fmla="*/ 0 h 6"/>
                  <a:gd name="T74" fmla="*/ 41 w 4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11" y="6"/>
                    </a:moveTo>
                    <a:lnTo>
                      <a:pt x="11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27" y="6"/>
                    </a:lnTo>
                    <a:lnTo>
                      <a:pt x="18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2" name="Freeform 1016"/>
              <p:cNvSpPr>
                <a:spLocks/>
              </p:cNvSpPr>
              <p:nvPr/>
            </p:nvSpPr>
            <p:spPr bwMode="auto">
              <a:xfrm>
                <a:off x="3471" y="2295"/>
                <a:ext cx="30" cy="23"/>
              </a:xfrm>
              <a:custGeom>
                <a:avLst/>
                <a:gdLst>
                  <a:gd name="T0" fmla="*/ 0 w 30"/>
                  <a:gd name="T1" fmla="*/ 21 h 23"/>
                  <a:gd name="T2" fmla="*/ 0 w 30"/>
                  <a:gd name="T3" fmla="*/ 21 h 23"/>
                  <a:gd name="T4" fmla="*/ 5 w 30"/>
                  <a:gd name="T5" fmla="*/ 19 h 23"/>
                  <a:gd name="T6" fmla="*/ 3 w 30"/>
                  <a:gd name="T7" fmla="*/ 17 h 23"/>
                  <a:gd name="T8" fmla="*/ 0 w 30"/>
                  <a:gd name="T9" fmla="*/ 14 h 23"/>
                  <a:gd name="T10" fmla="*/ 0 w 30"/>
                  <a:gd name="T11" fmla="*/ 14 h 23"/>
                  <a:gd name="T12" fmla="*/ 0 w 30"/>
                  <a:gd name="T13" fmla="*/ 12 h 23"/>
                  <a:gd name="T14" fmla="*/ 0 w 30"/>
                  <a:gd name="T15" fmla="*/ 10 h 23"/>
                  <a:gd name="T16" fmla="*/ 3 w 30"/>
                  <a:gd name="T17" fmla="*/ 10 h 23"/>
                  <a:gd name="T18" fmla="*/ 5 w 30"/>
                  <a:gd name="T19" fmla="*/ 8 h 23"/>
                  <a:gd name="T20" fmla="*/ 2 w 30"/>
                  <a:gd name="T21" fmla="*/ 8 h 23"/>
                  <a:gd name="T22" fmla="*/ 0 w 30"/>
                  <a:gd name="T23" fmla="*/ 6 h 23"/>
                  <a:gd name="T24" fmla="*/ 0 w 30"/>
                  <a:gd name="T25" fmla="*/ 6 h 23"/>
                  <a:gd name="T26" fmla="*/ 0 w 30"/>
                  <a:gd name="T27" fmla="*/ 4 h 23"/>
                  <a:gd name="T28" fmla="*/ 0 w 30"/>
                  <a:gd name="T29" fmla="*/ 2 h 23"/>
                  <a:gd name="T30" fmla="*/ 2 w 30"/>
                  <a:gd name="T31" fmla="*/ 0 h 23"/>
                  <a:gd name="T32" fmla="*/ 5 w 30"/>
                  <a:gd name="T33" fmla="*/ 0 h 23"/>
                  <a:gd name="T34" fmla="*/ 16 w 30"/>
                  <a:gd name="T35" fmla="*/ 0 h 23"/>
                  <a:gd name="T36" fmla="*/ 25 w 30"/>
                  <a:gd name="T37" fmla="*/ 0 h 23"/>
                  <a:gd name="T38" fmla="*/ 30 w 30"/>
                  <a:gd name="T39" fmla="*/ 2 h 23"/>
                  <a:gd name="T40" fmla="*/ 30 w 30"/>
                  <a:gd name="T41" fmla="*/ 2 h 23"/>
                  <a:gd name="T42" fmla="*/ 27 w 30"/>
                  <a:gd name="T43" fmla="*/ 4 h 23"/>
                  <a:gd name="T44" fmla="*/ 16 w 30"/>
                  <a:gd name="T45" fmla="*/ 4 h 23"/>
                  <a:gd name="T46" fmla="*/ 12 w 30"/>
                  <a:gd name="T47" fmla="*/ 4 h 23"/>
                  <a:gd name="T48" fmla="*/ 11 w 30"/>
                  <a:gd name="T49" fmla="*/ 4 h 23"/>
                  <a:gd name="T50" fmla="*/ 9 w 30"/>
                  <a:gd name="T51" fmla="*/ 6 h 23"/>
                  <a:gd name="T52" fmla="*/ 9 w 30"/>
                  <a:gd name="T53" fmla="*/ 6 h 23"/>
                  <a:gd name="T54" fmla="*/ 9 w 30"/>
                  <a:gd name="T55" fmla="*/ 8 h 23"/>
                  <a:gd name="T56" fmla="*/ 11 w 30"/>
                  <a:gd name="T57" fmla="*/ 8 h 23"/>
                  <a:gd name="T58" fmla="*/ 12 w 30"/>
                  <a:gd name="T59" fmla="*/ 8 h 23"/>
                  <a:gd name="T60" fmla="*/ 30 w 30"/>
                  <a:gd name="T61" fmla="*/ 8 h 23"/>
                  <a:gd name="T62" fmla="*/ 14 w 30"/>
                  <a:gd name="T63" fmla="*/ 14 h 23"/>
                  <a:gd name="T64" fmla="*/ 11 w 30"/>
                  <a:gd name="T65" fmla="*/ 14 h 23"/>
                  <a:gd name="T66" fmla="*/ 11 w 30"/>
                  <a:gd name="T67" fmla="*/ 14 h 23"/>
                  <a:gd name="T68" fmla="*/ 9 w 30"/>
                  <a:gd name="T69" fmla="*/ 14 h 23"/>
                  <a:gd name="T70" fmla="*/ 9 w 30"/>
                  <a:gd name="T71" fmla="*/ 14 h 23"/>
                  <a:gd name="T72" fmla="*/ 9 w 30"/>
                  <a:gd name="T73" fmla="*/ 17 h 23"/>
                  <a:gd name="T74" fmla="*/ 9 w 30"/>
                  <a:gd name="T75" fmla="*/ 17 h 23"/>
                  <a:gd name="T76" fmla="*/ 11 w 30"/>
                  <a:gd name="T77" fmla="*/ 19 h 23"/>
                  <a:gd name="T78" fmla="*/ 14 w 30"/>
                  <a:gd name="T79" fmla="*/ 19 h 23"/>
                  <a:gd name="T80" fmla="*/ 30 w 30"/>
                  <a:gd name="T81" fmla="*/ 19 h 23"/>
                  <a:gd name="T82" fmla="*/ 30 w 30"/>
                  <a:gd name="T83" fmla="*/ 23 h 23"/>
                  <a:gd name="T84" fmla="*/ 16 w 30"/>
                  <a:gd name="T85" fmla="*/ 23 h 23"/>
                  <a:gd name="T86" fmla="*/ 0 w 30"/>
                  <a:gd name="T87" fmla="*/ 23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23"/>
                  <a:gd name="T134" fmla="*/ 30 w 30"/>
                  <a:gd name="T135" fmla="*/ 23 h 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23">
                    <a:moveTo>
                      <a:pt x="0" y="23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1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30" y="8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3" y="23"/>
                    </a:lnTo>
                    <a:lnTo>
                      <a:pt x="16" y="23"/>
                    </a:lnTo>
                    <a:lnTo>
                      <a:pt x="7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Freeform 1017"/>
              <p:cNvSpPr>
                <a:spLocks noEditPoints="1"/>
              </p:cNvSpPr>
              <p:nvPr/>
            </p:nvSpPr>
            <p:spPr bwMode="auto">
              <a:xfrm>
                <a:off x="3460" y="2266"/>
                <a:ext cx="41" cy="5"/>
              </a:xfrm>
              <a:custGeom>
                <a:avLst/>
                <a:gdLst>
                  <a:gd name="T0" fmla="*/ 0 w 41"/>
                  <a:gd name="T1" fmla="*/ 5 h 5"/>
                  <a:gd name="T2" fmla="*/ 0 w 41"/>
                  <a:gd name="T3" fmla="*/ 3 h 5"/>
                  <a:gd name="T4" fmla="*/ 0 w 41"/>
                  <a:gd name="T5" fmla="*/ 0 h 5"/>
                  <a:gd name="T6" fmla="*/ 0 w 41"/>
                  <a:gd name="T7" fmla="*/ 0 h 5"/>
                  <a:gd name="T8" fmla="*/ 2 w 41"/>
                  <a:gd name="T9" fmla="*/ 0 h 5"/>
                  <a:gd name="T10" fmla="*/ 4 w 41"/>
                  <a:gd name="T11" fmla="*/ 0 h 5"/>
                  <a:gd name="T12" fmla="*/ 6 w 41"/>
                  <a:gd name="T13" fmla="*/ 0 h 5"/>
                  <a:gd name="T14" fmla="*/ 7 w 41"/>
                  <a:gd name="T15" fmla="*/ 0 h 5"/>
                  <a:gd name="T16" fmla="*/ 7 w 41"/>
                  <a:gd name="T17" fmla="*/ 0 h 5"/>
                  <a:gd name="T18" fmla="*/ 7 w 41"/>
                  <a:gd name="T19" fmla="*/ 3 h 5"/>
                  <a:gd name="T20" fmla="*/ 7 w 41"/>
                  <a:gd name="T21" fmla="*/ 5 h 5"/>
                  <a:gd name="T22" fmla="*/ 6 w 41"/>
                  <a:gd name="T23" fmla="*/ 5 h 5"/>
                  <a:gd name="T24" fmla="*/ 4 w 41"/>
                  <a:gd name="T25" fmla="*/ 5 h 5"/>
                  <a:gd name="T26" fmla="*/ 2 w 41"/>
                  <a:gd name="T27" fmla="*/ 5 h 5"/>
                  <a:gd name="T28" fmla="*/ 0 w 41"/>
                  <a:gd name="T29" fmla="*/ 5 h 5"/>
                  <a:gd name="T30" fmla="*/ 0 w 41"/>
                  <a:gd name="T31" fmla="*/ 5 h 5"/>
                  <a:gd name="T32" fmla="*/ 11 w 41"/>
                  <a:gd name="T33" fmla="*/ 5 h 5"/>
                  <a:gd name="T34" fmla="*/ 11 w 41"/>
                  <a:gd name="T35" fmla="*/ 3 h 5"/>
                  <a:gd name="T36" fmla="*/ 11 w 41"/>
                  <a:gd name="T37" fmla="*/ 0 h 5"/>
                  <a:gd name="T38" fmla="*/ 11 w 41"/>
                  <a:gd name="T39" fmla="*/ 0 h 5"/>
                  <a:gd name="T40" fmla="*/ 18 w 41"/>
                  <a:gd name="T41" fmla="*/ 0 h 5"/>
                  <a:gd name="T42" fmla="*/ 27 w 41"/>
                  <a:gd name="T43" fmla="*/ 0 h 5"/>
                  <a:gd name="T44" fmla="*/ 34 w 41"/>
                  <a:gd name="T45" fmla="*/ 0 h 5"/>
                  <a:gd name="T46" fmla="*/ 41 w 41"/>
                  <a:gd name="T47" fmla="*/ 0 h 5"/>
                  <a:gd name="T48" fmla="*/ 41 w 41"/>
                  <a:gd name="T49" fmla="*/ 0 h 5"/>
                  <a:gd name="T50" fmla="*/ 41 w 41"/>
                  <a:gd name="T51" fmla="*/ 3 h 5"/>
                  <a:gd name="T52" fmla="*/ 41 w 41"/>
                  <a:gd name="T53" fmla="*/ 5 h 5"/>
                  <a:gd name="T54" fmla="*/ 34 w 41"/>
                  <a:gd name="T55" fmla="*/ 5 h 5"/>
                  <a:gd name="T56" fmla="*/ 27 w 41"/>
                  <a:gd name="T57" fmla="*/ 5 h 5"/>
                  <a:gd name="T58" fmla="*/ 18 w 41"/>
                  <a:gd name="T59" fmla="*/ 5 h 5"/>
                  <a:gd name="T60" fmla="*/ 11 w 41"/>
                  <a:gd name="T61" fmla="*/ 5 h 5"/>
                  <a:gd name="T62" fmla="*/ 11 w 41"/>
                  <a:gd name="T63" fmla="*/ 5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5"/>
                  <a:gd name="T98" fmla="*/ 41 w 41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11" y="5"/>
                    </a:moveTo>
                    <a:lnTo>
                      <a:pt x="11" y="3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34" y="5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4" name="Freeform 1018"/>
              <p:cNvSpPr>
                <a:spLocks/>
              </p:cNvSpPr>
              <p:nvPr/>
            </p:nvSpPr>
            <p:spPr bwMode="auto">
              <a:xfrm>
                <a:off x="3471" y="2240"/>
                <a:ext cx="30" cy="16"/>
              </a:xfrm>
              <a:custGeom>
                <a:avLst/>
                <a:gdLst>
                  <a:gd name="T0" fmla="*/ 0 w 30"/>
                  <a:gd name="T1" fmla="*/ 16 h 16"/>
                  <a:gd name="T2" fmla="*/ 0 w 30"/>
                  <a:gd name="T3" fmla="*/ 10 h 16"/>
                  <a:gd name="T4" fmla="*/ 5 w 30"/>
                  <a:gd name="T5" fmla="*/ 10 h 16"/>
                  <a:gd name="T6" fmla="*/ 3 w 30"/>
                  <a:gd name="T7" fmla="*/ 10 h 16"/>
                  <a:gd name="T8" fmla="*/ 3 w 30"/>
                  <a:gd name="T9" fmla="*/ 10 h 16"/>
                  <a:gd name="T10" fmla="*/ 2 w 30"/>
                  <a:gd name="T11" fmla="*/ 8 h 16"/>
                  <a:gd name="T12" fmla="*/ 0 w 30"/>
                  <a:gd name="T13" fmla="*/ 8 h 16"/>
                  <a:gd name="T14" fmla="*/ 0 w 30"/>
                  <a:gd name="T15" fmla="*/ 8 h 16"/>
                  <a:gd name="T16" fmla="*/ 0 w 30"/>
                  <a:gd name="T17" fmla="*/ 8 h 16"/>
                  <a:gd name="T18" fmla="*/ 0 w 30"/>
                  <a:gd name="T19" fmla="*/ 6 h 16"/>
                  <a:gd name="T20" fmla="*/ 0 w 30"/>
                  <a:gd name="T21" fmla="*/ 6 h 16"/>
                  <a:gd name="T22" fmla="*/ 0 w 30"/>
                  <a:gd name="T23" fmla="*/ 4 h 16"/>
                  <a:gd name="T24" fmla="*/ 0 w 30"/>
                  <a:gd name="T25" fmla="*/ 2 h 16"/>
                  <a:gd name="T26" fmla="*/ 2 w 30"/>
                  <a:gd name="T27" fmla="*/ 2 h 16"/>
                  <a:gd name="T28" fmla="*/ 3 w 30"/>
                  <a:gd name="T29" fmla="*/ 2 h 16"/>
                  <a:gd name="T30" fmla="*/ 5 w 30"/>
                  <a:gd name="T31" fmla="*/ 2 h 16"/>
                  <a:gd name="T32" fmla="*/ 9 w 30"/>
                  <a:gd name="T33" fmla="*/ 0 h 16"/>
                  <a:gd name="T34" fmla="*/ 11 w 30"/>
                  <a:gd name="T35" fmla="*/ 0 h 16"/>
                  <a:gd name="T36" fmla="*/ 16 w 30"/>
                  <a:gd name="T37" fmla="*/ 0 h 16"/>
                  <a:gd name="T38" fmla="*/ 21 w 30"/>
                  <a:gd name="T39" fmla="*/ 0 h 16"/>
                  <a:gd name="T40" fmla="*/ 25 w 30"/>
                  <a:gd name="T41" fmla="*/ 0 h 16"/>
                  <a:gd name="T42" fmla="*/ 30 w 30"/>
                  <a:gd name="T43" fmla="*/ 0 h 16"/>
                  <a:gd name="T44" fmla="*/ 30 w 30"/>
                  <a:gd name="T45" fmla="*/ 6 h 16"/>
                  <a:gd name="T46" fmla="*/ 14 w 30"/>
                  <a:gd name="T47" fmla="*/ 6 h 16"/>
                  <a:gd name="T48" fmla="*/ 9 w 30"/>
                  <a:gd name="T49" fmla="*/ 6 h 16"/>
                  <a:gd name="T50" fmla="*/ 9 w 30"/>
                  <a:gd name="T51" fmla="*/ 6 h 16"/>
                  <a:gd name="T52" fmla="*/ 9 w 30"/>
                  <a:gd name="T53" fmla="*/ 8 h 16"/>
                  <a:gd name="T54" fmla="*/ 9 w 30"/>
                  <a:gd name="T55" fmla="*/ 8 h 16"/>
                  <a:gd name="T56" fmla="*/ 9 w 30"/>
                  <a:gd name="T57" fmla="*/ 8 h 16"/>
                  <a:gd name="T58" fmla="*/ 9 w 30"/>
                  <a:gd name="T59" fmla="*/ 8 h 16"/>
                  <a:gd name="T60" fmla="*/ 9 w 30"/>
                  <a:gd name="T61" fmla="*/ 8 h 16"/>
                  <a:gd name="T62" fmla="*/ 11 w 30"/>
                  <a:gd name="T63" fmla="*/ 10 h 16"/>
                  <a:gd name="T64" fmla="*/ 11 w 30"/>
                  <a:gd name="T65" fmla="*/ 10 h 16"/>
                  <a:gd name="T66" fmla="*/ 12 w 30"/>
                  <a:gd name="T67" fmla="*/ 10 h 16"/>
                  <a:gd name="T68" fmla="*/ 14 w 30"/>
                  <a:gd name="T69" fmla="*/ 10 h 16"/>
                  <a:gd name="T70" fmla="*/ 16 w 30"/>
                  <a:gd name="T71" fmla="*/ 10 h 16"/>
                  <a:gd name="T72" fmla="*/ 20 w 30"/>
                  <a:gd name="T73" fmla="*/ 10 h 16"/>
                  <a:gd name="T74" fmla="*/ 23 w 30"/>
                  <a:gd name="T75" fmla="*/ 10 h 16"/>
                  <a:gd name="T76" fmla="*/ 30 w 30"/>
                  <a:gd name="T77" fmla="*/ 10 h 16"/>
                  <a:gd name="T78" fmla="*/ 30 w 30"/>
                  <a:gd name="T79" fmla="*/ 16 h 16"/>
                  <a:gd name="T80" fmla="*/ 23 w 30"/>
                  <a:gd name="T81" fmla="*/ 16 h 16"/>
                  <a:gd name="T82" fmla="*/ 16 w 30"/>
                  <a:gd name="T83" fmla="*/ 16 h 16"/>
                  <a:gd name="T84" fmla="*/ 7 w 30"/>
                  <a:gd name="T85" fmla="*/ 16 h 16"/>
                  <a:gd name="T86" fmla="*/ 0 w 30"/>
                  <a:gd name="T87" fmla="*/ 16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16"/>
                  <a:gd name="T134" fmla="*/ 30 w 30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16">
                    <a:moveTo>
                      <a:pt x="0" y="16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30" y="10"/>
                    </a:lnTo>
                    <a:lnTo>
                      <a:pt x="30" y="16"/>
                    </a:lnTo>
                    <a:lnTo>
                      <a:pt x="23" y="16"/>
                    </a:lnTo>
                    <a:lnTo>
                      <a:pt x="16" y="16"/>
                    </a:lnTo>
                    <a:lnTo>
                      <a:pt x="7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Freeform 1019"/>
              <p:cNvSpPr>
                <a:spLocks noEditPoints="1"/>
              </p:cNvSpPr>
              <p:nvPr/>
            </p:nvSpPr>
            <p:spPr bwMode="auto">
              <a:xfrm>
                <a:off x="3471" y="2209"/>
                <a:ext cx="30" cy="17"/>
              </a:xfrm>
              <a:custGeom>
                <a:avLst/>
                <a:gdLst>
                  <a:gd name="T0" fmla="*/ 14 w 30"/>
                  <a:gd name="T1" fmla="*/ 17 h 17"/>
                  <a:gd name="T2" fmla="*/ 12 w 30"/>
                  <a:gd name="T3" fmla="*/ 17 h 17"/>
                  <a:gd name="T4" fmla="*/ 9 w 30"/>
                  <a:gd name="T5" fmla="*/ 15 h 17"/>
                  <a:gd name="T6" fmla="*/ 3 w 30"/>
                  <a:gd name="T7" fmla="*/ 12 h 17"/>
                  <a:gd name="T8" fmla="*/ 2 w 30"/>
                  <a:gd name="T9" fmla="*/ 12 h 17"/>
                  <a:gd name="T10" fmla="*/ 2 w 30"/>
                  <a:gd name="T11" fmla="*/ 10 h 17"/>
                  <a:gd name="T12" fmla="*/ 0 w 30"/>
                  <a:gd name="T13" fmla="*/ 10 h 17"/>
                  <a:gd name="T14" fmla="*/ 0 w 30"/>
                  <a:gd name="T15" fmla="*/ 8 h 17"/>
                  <a:gd name="T16" fmla="*/ 0 w 30"/>
                  <a:gd name="T17" fmla="*/ 6 h 17"/>
                  <a:gd name="T18" fmla="*/ 2 w 30"/>
                  <a:gd name="T19" fmla="*/ 4 h 17"/>
                  <a:gd name="T20" fmla="*/ 3 w 30"/>
                  <a:gd name="T21" fmla="*/ 2 h 17"/>
                  <a:gd name="T22" fmla="*/ 5 w 30"/>
                  <a:gd name="T23" fmla="*/ 2 h 17"/>
                  <a:gd name="T24" fmla="*/ 7 w 30"/>
                  <a:gd name="T25" fmla="*/ 0 h 17"/>
                  <a:gd name="T26" fmla="*/ 9 w 30"/>
                  <a:gd name="T27" fmla="*/ 0 h 17"/>
                  <a:gd name="T28" fmla="*/ 14 w 30"/>
                  <a:gd name="T29" fmla="*/ 0 h 17"/>
                  <a:gd name="T30" fmla="*/ 18 w 30"/>
                  <a:gd name="T31" fmla="*/ 0 h 17"/>
                  <a:gd name="T32" fmla="*/ 21 w 30"/>
                  <a:gd name="T33" fmla="*/ 0 h 17"/>
                  <a:gd name="T34" fmla="*/ 25 w 30"/>
                  <a:gd name="T35" fmla="*/ 0 h 17"/>
                  <a:gd name="T36" fmla="*/ 27 w 30"/>
                  <a:gd name="T37" fmla="*/ 2 h 17"/>
                  <a:gd name="T38" fmla="*/ 28 w 30"/>
                  <a:gd name="T39" fmla="*/ 2 h 17"/>
                  <a:gd name="T40" fmla="*/ 28 w 30"/>
                  <a:gd name="T41" fmla="*/ 4 h 17"/>
                  <a:gd name="T42" fmla="*/ 30 w 30"/>
                  <a:gd name="T43" fmla="*/ 6 h 17"/>
                  <a:gd name="T44" fmla="*/ 30 w 30"/>
                  <a:gd name="T45" fmla="*/ 8 h 17"/>
                  <a:gd name="T46" fmla="*/ 30 w 30"/>
                  <a:gd name="T47" fmla="*/ 10 h 17"/>
                  <a:gd name="T48" fmla="*/ 28 w 30"/>
                  <a:gd name="T49" fmla="*/ 10 h 17"/>
                  <a:gd name="T50" fmla="*/ 28 w 30"/>
                  <a:gd name="T51" fmla="*/ 12 h 17"/>
                  <a:gd name="T52" fmla="*/ 27 w 30"/>
                  <a:gd name="T53" fmla="*/ 12 h 17"/>
                  <a:gd name="T54" fmla="*/ 21 w 30"/>
                  <a:gd name="T55" fmla="*/ 15 h 17"/>
                  <a:gd name="T56" fmla="*/ 18 w 30"/>
                  <a:gd name="T57" fmla="*/ 17 h 17"/>
                  <a:gd name="T58" fmla="*/ 14 w 30"/>
                  <a:gd name="T59" fmla="*/ 17 h 17"/>
                  <a:gd name="T60" fmla="*/ 14 w 30"/>
                  <a:gd name="T61" fmla="*/ 17 h 17"/>
                  <a:gd name="T62" fmla="*/ 14 w 30"/>
                  <a:gd name="T63" fmla="*/ 10 h 17"/>
                  <a:gd name="T64" fmla="*/ 16 w 30"/>
                  <a:gd name="T65" fmla="*/ 10 h 17"/>
                  <a:gd name="T66" fmla="*/ 18 w 30"/>
                  <a:gd name="T67" fmla="*/ 10 h 17"/>
                  <a:gd name="T68" fmla="*/ 21 w 30"/>
                  <a:gd name="T69" fmla="*/ 10 h 17"/>
                  <a:gd name="T70" fmla="*/ 21 w 30"/>
                  <a:gd name="T71" fmla="*/ 8 h 17"/>
                  <a:gd name="T72" fmla="*/ 23 w 30"/>
                  <a:gd name="T73" fmla="*/ 8 h 17"/>
                  <a:gd name="T74" fmla="*/ 23 w 30"/>
                  <a:gd name="T75" fmla="*/ 8 h 17"/>
                  <a:gd name="T76" fmla="*/ 23 w 30"/>
                  <a:gd name="T77" fmla="*/ 8 h 17"/>
                  <a:gd name="T78" fmla="*/ 23 w 30"/>
                  <a:gd name="T79" fmla="*/ 6 h 17"/>
                  <a:gd name="T80" fmla="*/ 23 w 30"/>
                  <a:gd name="T81" fmla="*/ 6 h 17"/>
                  <a:gd name="T82" fmla="*/ 21 w 30"/>
                  <a:gd name="T83" fmla="*/ 6 h 17"/>
                  <a:gd name="T84" fmla="*/ 21 w 30"/>
                  <a:gd name="T85" fmla="*/ 6 h 17"/>
                  <a:gd name="T86" fmla="*/ 20 w 30"/>
                  <a:gd name="T87" fmla="*/ 4 h 17"/>
                  <a:gd name="T88" fmla="*/ 18 w 30"/>
                  <a:gd name="T89" fmla="*/ 4 h 17"/>
                  <a:gd name="T90" fmla="*/ 16 w 30"/>
                  <a:gd name="T91" fmla="*/ 4 h 17"/>
                  <a:gd name="T92" fmla="*/ 14 w 30"/>
                  <a:gd name="T93" fmla="*/ 4 h 17"/>
                  <a:gd name="T94" fmla="*/ 12 w 30"/>
                  <a:gd name="T95" fmla="*/ 4 h 17"/>
                  <a:gd name="T96" fmla="*/ 11 w 30"/>
                  <a:gd name="T97" fmla="*/ 4 h 17"/>
                  <a:gd name="T98" fmla="*/ 9 w 30"/>
                  <a:gd name="T99" fmla="*/ 6 h 17"/>
                  <a:gd name="T100" fmla="*/ 7 w 30"/>
                  <a:gd name="T101" fmla="*/ 6 h 17"/>
                  <a:gd name="T102" fmla="*/ 7 w 30"/>
                  <a:gd name="T103" fmla="*/ 6 h 17"/>
                  <a:gd name="T104" fmla="*/ 7 w 30"/>
                  <a:gd name="T105" fmla="*/ 6 h 17"/>
                  <a:gd name="T106" fmla="*/ 7 w 30"/>
                  <a:gd name="T107" fmla="*/ 8 h 17"/>
                  <a:gd name="T108" fmla="*/ 7 w 30"/>
                  <a:gd name="T109" fmla="*/ 8 h 17"/>
                  <a:gd name="T110" fmla="*/ 9 w 30"/>
                  <a:gd name="T111" fmla="*/ 8 h 17"/>
                  <a:gd name="T112" fmla="*/ 9 w 30"/>
                  <a:gd name="T113" fmla="*/ 8 h 17"/>
                  <a:gd name="T114" fmla="*/ 9 w 30"/>
                  <a:gd name="T115" fmla="*/ 10 h 17"/>
                  <a:gd name="T116" fmla="*/ 14 w 30"/>
                  <a:gd name="T117" fmla="*/ 10 h 17"/>
                  <a:gd name="T118" fmla="*/ 14 w 30"/>
                  <a:gd name="T119" fmla="*/ 10 h 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"/>
                  <a:gd name="T181" fmla="*/ 0 h 17"/>
                  <a:gd name="T182" fmla="*/ 30 w 30"/>
                  <a:gd name="T183" fmla="*/ 17 h 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" h="17">
                    <a:moveTo>
                      <a:pt x="14" y="17"/>
                    </a:moveTo>
                    <a:lnTo>
                      <a:pt x="12" y="17"/>
                    </a:lnTo>
                    <a:lnTo>
                      <a:pt x="9" y="15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1" y="15"/>
                    </a:lnTo>
                    <a:lnTo>
                      <a:pt x="18" y="17"/>
                    </a:lnTo>
                    <a:lnTo>
                      <a:pt x="14" y="17"/>
                    </a:lnTo>
                    <a:close/>
                    <a:moveTo>
                      <a:pt x="14" y="10"/>
                    </a:moveTo>
                    <a:lnTo>
                      <a:pt x="16" y="10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6" name="Freeform 1020"/>
              <p:cNvSpPr>
                <a:spLocks/>
              </p:cNvSpPr>
              <p:nvPr/>
            </p:nvSpPr>
            <p:spPr bwMode="auto">
              <a:xfrm>
                <a:off x="3482" y="218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1 w 9"/>
                  <a:gd name="T5" fmla="*/ 0 h 6"/>
                  <a:gd name="T6" fmla="*/ 5 w 9"/>
                  <a:gd name="T7" fmla="*/ 0 h 6"/>
                  <a:gd name="T8" fmla="*/ 7 w 9"/>
                  <a:gd name="T9" fmla="*/ 0 h 6"/>
                  <a:gd name="T10" fmla="*/ 9 w 9"/>
                  <a:gd name="T11" fmla="*/ 0 h 6"/>
                  <a:gd name="T12" fmla="*/ 9 w 9"/>
                  <a:gd name="T13" fmla="*/ 6 h 6"/>
                  <a:gd name="T14" fmla="*/ 7 w 9"/>
                  <a:gd name="T15" fmla="*/ 6 h 6"/>
                  <a:gd name="T16" fmla="*/ 5 w 9"/>
                  <a:gd name="T17" fmla="*/ 6 h 6"/>
                  <a:gd name="T18" fmla="*/ 1 w 9"/>
                  <a:gd name="T19" fmla="*/ 6 h 6"/>
                  <a:gd name="T20" fmla="*/ 0 w 9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6"/>
                  <a:gd name="T35" fmla="*/ 9 w 9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7" name="Freeform 1021"/>
              <p:cNvSpPr>
                <a:spLocks/>
              </p:cNvSpPr>
              <p:nvPr/>
            </p:nvSpPr>
            <p:spPr bwMode="auto">
              <a:xfrm>
                <a:off x="3405" y="3599"/>
                <a:ext cx="43" cy="25"/>
              </a:xfrm>
              <a:custGeom>
                <a:avLst/>
                <a:gdLst>
                  <a:gd name="T0" fmla="*/ 0 w 43"/>
                  <a:gd name="T1" fmla="*/ 25 h 25"/>
                  <a:gd name="T2" fmla="*/ 0 w 43"/>
                  <a:gd name="T3" fmla="*/ 0 h 25"/>
                  <a:gd name="T4" fmla="*/ 11 w 43"/>
                  <a:gd name="T5" fmla="*/ 0 h 25"/>
                  <a:gd name="T6" fmla="*/ 11 w 43"/>
                  <a:gd name="T7" fmla="*/ 2 h 25"/>
                  <a:gd name="T8" fmla="*/ 11 w 43"/>
                  <a:gd name="T9" fmla="*/ 4 h 25"/>
                  <a:gd name="T10" fmla="*/ 11 w 43"/>
                  <a:gd name="T11" fmla="*/ 6 h 25"/>
                  <a:gd name="T12" fmla="*/ 11 w 43"/>
                  <a:gd name="T13" fmla="*/ 9 h 25"/>
                  <a:gd name="T14" fmla="*/ 43 w 43"/>
                  <a:gd name="T15" fmla="*/ 9 h 25"/>
                  <a:gd name="T16" fmla="*/ 43 w 43"/>
                  <a:gd name="T17" fmla="*/ 13 h 25"/>
                  <a:gd name="T18" fmla="*/ 43 w 43"/>
                  <a:gd name="T19" fmla="*/ 15 h 25"/>
                  <a:gd name="T20" fmla="*/ 43 w 43"/>
                  <a:gd name="T21" fmla="*/ 17 h 25"/>
                  <a:gd name="T22" fmla="*/ 11 w 43"/>
                  <a:gd name="T23" fmla="*/ 17 h 25"/>
                  <a:gd name="T24" fmla="*/ 11 w 43"/>
                  <a:gd name="T25" fmla="*/ 21 h 25"/>
                  <a:gd name="T26" fmla="*/ 11 w 43"/>
                  <a:gd name="T27" fmla="*/ 23 h 25"/>
                  <a:gd name="T28" fmla="*/ 11 w 43"/>
                  <a:gd name="T29" fmla="*/ 25 h 25"/>
                  <a:gd name="T30" fmla="*/ 0 w 43"/>
                  <a:gd name="T31" fmla="*/ 25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5"/>
                  <a:gd name="T50" fmla="*/ 43 w 4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5">
                    <a:moveTo>
                      <a:pt x="0" y="25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43" y="9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8" name="Freeform 1022"/>
              <p:cNvSpPr>
                <a:spLocks noEditPoints="1"/>
              </p:cNvSpPr>
              <p:nvPr/>
            </p:nvSpPr>
            <p:spPr bwMode="auto">
              <a:xfrm>
                <a:off x="3417" y="3560"/>
                <a:ext cx="32" cy="21"/>
              </a:xfrm>
              <a:custGeom>
                <a:avLst/>
                <a:gdLst>
                  <a:gd name="T0" fmla="*/ 18 w 32"/>
                  <a:gd name="T1" fmla="*/ 7 h 21"/>
                  <a:gd name="T2" fmla="*/ 18 w 32"/>
                  <a:gd name="T3" fmla="*/ 15 h 21"/>
                  <a:gd name="T4" fmla="*/ 22 w 32"/>
                  <a:gd name="T5" fmla="*/ 15 h 21"/>
                  <a:gd name="T6" fmla="*/ 24 w 32"/>
                  <a:gd name="T7" fmla="*/ 13 h 21"/>
                  <a:gd name="T8" fmla="*/ 25 w 32"/>
                  <a:gd name="T9" fmla="*/ 13 h 21"/>
                  <a:gd name="T10" fmla="*/ 25 w 32"/>
                  <a:gd name="T11" fmla="*/ 11 h 21"/>
                  <a:gd name="T12" fmla="*/ 25 w 32"/>
                  <a:gd name="T13" fmla="*/ 11 h 21"/>
                  <a:gd name="T14" fmla="*/ 24 w 32"/>
                  <a:gd name="T15" fmla="*/ 9 h 21"/>
                  <a:gd name="T16" fmla="*/ 24 w 32"/>
                  <a:gd name="T17" fmla="*/ 9 h 21"/>
                  <a:gd name="T18" fmla="*/ 22 w 32"/>
                  <a:gd name="T19" fmla="*/ 7 h 21"/>
                  <a:gd name="T20" fmla="*/ 24 w 32"/>
                  <a:gd name="T21" fmla="*/ 5 h 21"/>
                  <a:gd name="T22" fmla="*/ 24 w 32"/>
                  <a:gd name="T23" fmla="*/ 0 h 21"/>
                  <a:gd name="T24" fmla="*/ 27 w 32"/>
                  <a:gd name="T25" fmla="*/ 2 h 21"/>
                  <a:gd name="T26" fmla="*/ 29 w 32"/>
                  <a:gd name="T27" fmla="*/ 5 h 21"/>
                  <a:gd name="T28" fmla="*/ 31 w 32"/>
                  <a:gd name="T29" fmla="*/ 7 h 21"/>
                  <a:gd name="T30" fmla="*/ 32 w 32"/>
                  <a:gd name="T31" fmla="*/ 11 h 21"/>
                  <a:gd name="T32" fmla="*/ 32 w 32"/>
                  <a:gd name="T33" fmla="*/ 15 h 21"/>
                  <a:gd name="T34" fmla="*/ 31 w 32"/>
                  <a:gd name="T35" fmla="*/ 17 h 21"/>
                  <a:gd name="T36" fmla="*/ 29 w 32"/>
                  <a:gd name="T37" fmla="*/ 19 h 21"/>
                  <a:gd name="T38" fmla="*/ 25 w 32"/>
                  <a:gd name="T39" fmla="*/ 19 h 21"/>
                  <a:gd name="T40" fmla="*/ 22 w 32"/>
                  <a:gd name="T41" fmla="*/ 21 h 21"/>
                  <a:gd name="T42" fmla="*/ 16 w 32"/>
                  <a:gd name="T43" fmla="*/ 21 h 21"/>
                  <a:gd name="T44" fmla="*/ 9 w 32"/>
                  <a:gd name="T45" fmla="*/ 21 h 21"/>
                  <a:gd name="T46" fmla="*/ 4 w 32"/>
                  <a:gd name="T47" fmla="*/ 19 h 21"/>
                  <a:gd name="T48" fmla="*/ 0 w 32"/>
                  <a:gd name="T49" fmla="*/ 15 h 21"/>
                  <a:gd name="T50" fmla="*/ 0 w 32"/>
                  <a:gd name="T51" fmla="*/ 11 h 21"/>
                  <a:gd name="T52" fmla="*/ 0 w 32"/>
                  <a:gd name="T53" fmla="*/ 7 h 21"/>
                  <a:gd name="T54" fmla="*/ 2 w 32"/>
                  <a:gd name="T55" fmla="*/ 2 h 21"/>
                  <a:gd name="T56" fmla="*/ 6 w 32"/>
                  <a:gd name="T57" fmla="*/ 2 h 21"/>
                  <a:gd name="T58" fmla="*/ 9 w 32"/>
                  <a:gd name="T59" fmla="*/ 0 h 21"/>
                  <a:gd name="T60" fmla="*/ 15 w 32"/>
                  <a:gd name="T61" fmla="*/ 0 h 21"/>
                  <a:gd name="T62" fmla="*/ 18 w 32"/>
                  <a:gd name="T63" fmla="*/ 0 h 21"/>
                  <a:gd name="T64" fmla="*/ 13 w 32"/>
                  <a:gd name="T65" fmla="*/ 7 h 21"/>
                  <a:gd name="T66" fmla="*/ 9 w 32"/>
                  <a:gd name="T67" fmla="*/ 7 h 21"/>
                  <a:gd name="T68" fmla="*/ 7 w 32"/>
                  <a:gd name="T69" fmla="*/ 9 h 21"/>
                  <a:gd name="T70" fmla="*/ 7 w 32"/>
                  <a:gd name="T71" fmla="*/ 11 h 21"/>
                  <a:gd name="T72" fmla="*/ 7 w 32"/>
                  <a:gd name="T73" fmla="*/ 13 h 21"/>
                  <a:gd name="T74" fmla="*/ 9 w 32"/>
                  <a:gd name="T75" fmla="*/ 13 h 21"/>
                  <a:gd name="T76" fmla="*/ 11 w 32"/>
                  <a:gd name="T77" fmla="*/ 15 h 21"/>
                  <a:gd name="T78" fmla="*/ 13 w 32"/>
                  <a:gd name="T79" fmla="*/ 15 h 21"/>
                  <a:gd name="T80" fmla="*/ 13 w 32"/>
                  <a:gd name="T81" fmla="*/ 11 h 21"/>
                  <a:gd name="T82" fmla="*/ 13 w 32"/>
                  <a:gd name="T83" fmla="*/ 7 h 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21"/>
                  <a:gd name="T128" fmla="*/ 32 w 32"/>
                  <a:gd name="T129" fmla="*/ 21 h 2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21">
                    <a:moveTo>
                      <a:pt x="18" y="0"/>
                    </a:moveTo>
                    <a:lnTo>
                      <a:pt x="18" y="7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  <a:moveTo>
                      <a:pt x="13" y="7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9" name="Freeform 1023"/>
              <p:cNvSpPr>
                <a:spLocks/>
              </p:cNvSpPr>
              <p:nvPr/>
            </p:nvSpPr>
            <p:spPr bwMode="auto">
              <a:xfrm>
                <a:off x="3405" y="3526"/>
                <a:ext cx="44" cy="14"/>
              </a:xfrm>
              <a:custGeom>
                <a:avLst/>
                <a:gdLst>
                  <a:gd name="T0" fmla="*/ 0 w 44"/>
                  <a:gd name="T1" fmla="*/ 4 h 14"/>
                  <a:gd name="T2" fmla="*/ 3 w 44"/>
                  <a:gd name="T3" fmla="*/ 4 h 14"/>
                  <a:gd name="T4" fmla="*/ 7 w 44"/>
                  <a:gd name="T5" fmla="*/ 4 h 14"/>
                  <a:gd name="T6" fmla="*/ 12 w 44"/>
                  <a:gd name="T7" fmla="*/ 4 h 14"/>
                  <a:gd name="T8" fmla="*/ 12 w 44"/>
                  <a:gd name="T9" fmla="*/ 4 h 14"/>
                  <a:gd name="T10" fmla="*/ 12 w 44"/>
                  <a:gd name="T11" fmla="*/ 2 h 14"/>
                  <a:gd name="T12" fmla="*/ 12 w 44"/>
                  <a:gd name="T13" fmla="*/ 0 h 14"/>
                  <a:gd name="T14" fmla="*/ 14 w 44"/>
                  <a:gd name="T15" fmla="*/ 0 h 14"/>
                  <a:gd name="T16" fmla="*/ 18 w 44"/>
                  <a:gd name="T17" fmla="*/ 0 h 14"/>
                  <a:gd name="T18" fmla="*/ 19 w 44"/>
                  <a:gd name="T19" fmla="*/ 0 h 14"/>
                  <a:gd name="T20" fmla="*/ 21 w 44"/>
                  <a:gd name="T21" fmla="*/ 0 h 14"/>
                  <a:gd name="T22" fmla="*/ 21 w 44"/>
                  <a:gd name="T23" fmla="*/ 2 h 14"/>
                  <a:gd name="T24" fmla="*/ 21 w 44"/>
                  <a:gd name="T25" fmla="*/ 4 h 14"/>
                  <a:gd name="T26" fmla="*/ 21 w 44"/>
                  <a:gd name="T27" fmla="*/ 4 h 14"/>
                  <a:gd name="T28" fmla="*/ 32 w 44"/>
                  <a:gd name="T29" fmla="*/ 4 h 14"/>
                  <a:gd name="T30" fmla="*/ 34 w 44"/>
                  <a:gd name="T31" fmla="*/ 4 h 14"/>
                  <a:gd name="T32" fmla="*/ 34 w 44"/>
                  <a:gd name="T33" fmla="*/ 4 h 14"/>
                  <a:gd name="T34" fmla="*/ 34 w 44"/>
                  <a:gd name="T35" fmla="*/ 4 h 14"/>
                  <a:gd name="T36" fmla="*/ 36 w 44"/>
                  <a:gd name="T37" fmla="*/ 4 h 14"/>
                  <a:gd name="T38" fmla="*/ 36 w 44"/>
                  <a:gd name="T39" fmla="*/ 4 h 14"/>
                  <a:gd name="T40" fmla="*/ 36 w 44"/>
                  <a:gd name="T41" fmla="*/ 4 h 14"/>
                  <a:gd name="T42" fmla="*/ 36 w 44"/>
                  <a:gd name="T43" fmla="*/ 2 h 14"/>
                  <a:gd name="T44" fmla="*/ 36 w 44"/>
                  <a:gd name="T45" fmla="*/ 2 h 14"/>
                  <a:gd name="T46" fmla="*/ 36 w 44"/>
                  <a:gd name="T47" fmla="*/ 2 h 14"/>
                  <a:gd name="T48" fmla="*/ 36 w 44"/>
                  <a:gd name="T49" fmla="*/ 0 h 14"/>
                  <a:gd name="T50" fmla="*/ 37 w 44"/>
                  <a:gd name="T51" fmla="*/ 0 h 14"/>
                  <a:gd name="T52" fmla="*/ 39 w 44"/>
                  <a:gd name="T53" fmla="*/ 0 h 14"/>
                  <a:gd name="T54" fmla="*/ 41 w 44"/>
                  <a:gd name="T55" fmla="*/ 0 h 14"/>
                  <a:gd name="T56" fmla="*/ 43 w 44"/>
                  <a:gd name="T57" fmla="*/ 0 h 14"/>
                  <a:gd name="T58" fmla="*/ 43 w 44"/>
                  <a:gd name="T59" fmla="*/ 2 h 14"/>
                  <a:gd name="T60" fmla="*/ 44 w 44"/>
                  <a:gd name="T61" fmla="*/ 4 h 14"/>
                  <a:gd name="T62" fmla="*/ 44 w 44"/>
                  <a:gd name="T63" fmla="*/ 4 h 14"/>
                  <a:gd name="T64" fmla="*/ 44 w 44"/>
                  <a:gd name="T65" fmla="*/ 6 h 14"/>
                  <a:gd name="T66" fmla="*/ 44 w 44"/>
                  <a:gd name="T67" fmla="*/ 6 h 14"/>
                  <a:gd name="T68" fmla="*/ 44 w 44"/>
                  <a:gd name="T69" fmla="*/ 8 h 14"/>
                  <a:gd name="T70" fmla="*/ 43 w 44"/>
                  <a:gd name="T71" fmla="*/ 8 h 14"/>
                  <a:gd name="T72" fmla="*/ 43 w 44"/>
                  <a:gd name="T73" fmla="*/ 8 h 14"/>
                  <a:gd name="T74" fmla="*/ 43 w 44"/>
                  <a:gd name="T75" fmla="*/ 10 h 14"/>
                  <a:gd name="T76" fmla="*/ 41 w 44"/>
                  <a:gd name="T77" fmla="*/ 10 h 14"/>
                  <a:gd name="T78" fmla="*/ 39 w 44"/>
                  <a:gd name="T79" fmla="*/ 10 h 14"/>
                  <a:gd name="T80" fmla="*/ 37 w 44"/>
                  <a:gd name="T81" fmla="*/ 12 h 14"/>
                  <a:gd name="T82" fmla="*/ 36 w 44"/>
                  <a:gd name="T83" fmla="*/ 12 h 14"/>
                  <a:gd name="T84" fmla="*/ 34 w 44"/>
                  <a:gd name="T85" fmla="*/ 12 h 14"/>
                  <a:gd name="T86" fmla="*/ 32 w 44"/>
                  <a:gd name="T87" fmla="*/ 12 h 14"/>
                  <a:gd name="T88" fmla="*/ 21 w 44"/>
                  <a:gd name="T89" fmla="*/ 12 h 14"/>
                  <a:gd name="T90" fmla="*/ 21 w 44"/>
                  <a:gd name="T91" fmla="*/ 12 h 14"/>
                  <a:gd name="T92" fmla="*/ 21 w 44"/>
                  <a:gd name="T93" fmla="*/ 12 h 14"/>
                  <a:gd name="T94" fmla="*/ 21 w 44"/>
                  <a:gd name="T95" fmla="*/ 14 h 14"/>
                  <a:gd name="T96" fmla="*/ 19 w 44"/>
                  <a:gd name="T97" fmla="*/ 14 h 14"/>
                  <a:gd name="T98" fmla="*/ 18 w 44"/>
                  <a:gd name="T99" fmla="*/ 14 h 14"/>
                  <a:gd name="T100" fmla="*/ 14 w 44"/>
                  <a:gd name="T101" fmla="*/ 14 h 14"/>
                  <a:gd name="T102" fmla="*/ 12 w 44"/>
                  <a:gd name="T103" fmla="*/ 14 h 14"/>
                  <a:gd name="T104" fmla="*/ 12 w 44"/>
                  <a:gd name="T105" fmla="*/ 12 h 14"/>
                  <a:gd name="T106" fmla="*/ 12 w 44"/>
                  <a:gd name="T107" fmla="*/ 12 h 14"/>
                  <a:gd name="T108" fmla="*/ 12 w 44"/>
                  <a:gd name="T109" fmla="*/ 12 h 14"/>
                  <a:gd name="T110" fmla="*/ 7 w 44"/>
                  <a:gd name="T111" fmla="*/ 12 h 14"/>
                  <a:gd name="T112" fmla="*/ 5 w 44"/>
                  <a:gd name="T113" fmla="*/ 10 h 14"/>
                  <a:gd name="T114" fmla="*/ 3 w 44"/>
                  <a:gd name="T115" fmla="*/ 8 h 14"/>
                  <a:gd name="T116" fmla="*/ 2 w 44"/>
                  <a:gd name="T117" fmla="*/ 6 h 14"/>
                  <a:gd name="T118" fmla="*/ 0 w 44"/>
                  <a:gd name="T119" fmla="*/ 4 h 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"/>
                  <a:gd name="T181" fmla="*/ 0 h 14"/>
                  <a:gd name="T182" fmla="*/ 44 w 44"/>
                  <a:gd name="T183" fmla="*/ 14 h 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" h="14">
                    <a:moveTo>
                      <a:pt x="0" y="4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0" name="Freeform 1024"/>
              <p:cNvSpPr>
                <a:spLocks/>
              </p:cNvSpPr>
              <p:nvPr/>
            </p:nvSpPr>
            <p:spPr bwMode="auto">
              <a:xfrm>
                <a:off x="3417" y="3497"/>
                <a:ext cx="31" cy="14"/>
              </a:xfrm>
              <a:custGeom>
                <a:avLst/>
                <a:gdLst>
                  <a:gd name="T0" fmla="*/ 0 w 31"/>
                  <a:gd name="T1" fmla="*/ 14 h 14"/>
                  <a:gd name="T2" fmla="*/ 0 w 31"/>
                  <a:gd name="T3" fmla="*/ 10 h 14"/>
                  <a:gd name="T4" fmla="*/ 0 w 31"/>
                  <a:gd name="T5" fmla="*/ 8 h 14"/>
                  <a:gd name="T6" fmla="*/ 0 w 31"/>
                  <a:gd name="T7" fmla="*/ 6 h 14"/>
                  <a:gd name="T8" fmla="*/ 6 w 31"/>
                  <a:gd name="T9" fmla="*/ 6 h 14"/>
                  <a:gd name="T10" fmla="*/ 4 w 31"/>
                  <a:gd name="T11" fmla="*/ 6 h 14"/>
                  <a:gd name="T12" fmla="*/ 2 w 31"/>
                  <a:gd name="T13" fmla="*/ 6 h 14"/>
                  <a:gd name="T14" fmla="*/ 0 w 31"/>
                  <a:gd name="T15" fmla="*/ 4 h 14"/>
                  <a:gd name="T16" fmla="*/ 0 w 31"/>
                  <a:gd name="T17" fmla="*/ 4 h 14"/>
                  <a:gd name="T18" fmla="*/ 0 w 31"/>
                  <a:gd name="T19" fmla="*/ 4 h 14"/>
                  <a:gd name="T20" fmla="*/ 0 w 31"/>
                  <a:gd name="T21" fmla="*/ 2 h 14"/>
                  <a:gd name="T22" fmla="*/ 0 w 31"/>
                  <a:gd name="T23" fmla="*/ 2 h 14"/>
                  <a:gd name="T24" fmla="*/ 0 w 31"/>
                  <a:gd name="T25" fmla="*/ 2 h 14"/>
                  <a:gd name="T26" fmla="*/ 0 w 31"/>
                  <a:gd name="T27" fmla="*/ 0 h 14"/>
                  <a:gd name="T28" fmla="*/ 2 w 31"/>
                  <a:gd name="T29" fmla="*/ 0 h 14"/>
                  <a:gd name="T30" fmla="*/ 4 w 31"/>
                  <a:gd name="T31" fmla="*/ 0 h 14"/>
                  <a:gd name="T32" fmla="*/ 6 w 31"/>
                  <a:gd name="T33" fmla="*/ 0 h 14"/>
                  <a:gd name="T34" fmla="*/ 7 w 31"/>
                  <a:gd name="T35" fmla="*/ 0 h 14"/>
                  <a:gd name="T36" fmla="*/ 9 w 31"/>
                  <a:gd name="T37" fmla="*/ 2 h 14"/>
                  <a:gd name="T38" fmla="*/ 9 w 31"/>
                  <a:gd name="T39" fmla="*/ 2 h 14"/>
                  <a:gd name="T40" fmla="*/ 9 w 31"/>
                  <a:gd name="T41" fmla="*/ 2 h 14"/>
                  <a:gd name="T42" fmla="*/ 9 w 31"/>
                  <a:gd name="T43" fmla="*/ 4 h 14"/>
                  <a:gd name="T44" fmla="*/ 9 w 31"/>
                  <a:gd name="T45" fmla="*/ 4 h 14"/>
                  <a:gd name="T46" fmla="*/ 9 w 31"/>
                  <a:gd name="T47" fmla="*/ 4 h 14"/>
                  <a:gd name="T48" fmla="*/ 11 w 31"/>
                  <a:gd name="T49" fmla="*/ 6 h 14"/>
                  <a:gd name="T50" fmla="*/ 13 w 31"/>
                  <a:gd name="T51" fmla="*/ 6 h 14"/>
                  <a:gd name="T52" fmla="*/ 15 w 31"/>
                  <a:gd name="T53" fmla="*/ 6 h 14"/>
                  <a:gd name="T54" fmla="*/ 20 w 31"/>
                  <a:gd name="T55" fmla="*/ 6 h 14"/>
                  <a:gd name="T56" fmla="*/ 31 w 31"/>
                  <a:gd name="T57" fmla="*/ 6 h 14"/>
                  <a:gd name="T58" fmla="*/ 31 w 31"/>
                  <a:gd name="T59" fmla="*/ 8 h 14"/>
                  <a:gd name="T60" fmla="*/ 31 w 31"/>
                  <a:gd name="T61" fmla="*/ 10 h 14"/>
                  <a:gd name="T62" fmla="*/ 31 w 31"/>
                  <a:gd name="T63" fmla="*/ 12 h 14"/>
                  <a:gd name="T64" fmla="*/ 31 w 31"/>
                  <a:gd name="T65" fmla="*/ 14 h 14"/>
                  <a:gd name="T66" fmla="*/ 24 w 31"/>
                  <a:gd name="T67" fmla="*/ 14 h 14"/>
                  <a:gd name="T68" fmla="*/ 16 w 31"/>
                  <a:gd name="T69" fmla="*/ 14 h 14"/>
                  <a:gd name="T70" fmla="*/ 7 w 31"/>
                  <a:gd name="T71" fmla="*/ 14 h 14"/>
                  <a:gd name="T72" fmla="*/ 0 w 31"/>
                  <a:gd name="T73" fmla="*/ 14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"/>
                  <a:gd name="T112" fmla="*/ 0 h 14"/>
                  <a:gd name="T113" fmla="*/ 31 w 31"/>
                  <a:gd name="T114" fmla="*/ 14 h 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" h="14">
                    <a:moveTo>
                      <a:pt x="0" y="1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20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24" y="14"/>
                    </a:lnTo>
                    <a:lnTo>
                      <a:pt x="16" y="14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1" name="Freeform 1025"/>
              <p:cNvSpPr>
                <a:spLocks noEditPoints="1"/>
              </p:cNvSpPr>
              <p:nvPr/>
            </p:nvSpPr>
            <p:spPr bwMode="auto">
              <a:xfrm>
                <a:off x="3417" y="3462"/>
                <a:ext cx="32" cy="21"/>
              </a:xfrm>
              <a:custGeom>
                <a:avLst/>
                <a:gdLst>
                  <a:gd name="T0" fmla="*/ 9 w 32"/>
                  <a:gd name="T1" fmla="*/ 17 h 21"/>
                  <a:gd name="T2" fmla="*/ 7 w 32"/>
                  <a:gd name="T3" fmla="*/ 21 h 21"/>
                  <a:gd name="T4" fmla="*/ 4 w 32"/>
                  <a:gd name="T5" fmla="*/ 19 h 21"/>
                  <a:gd name="T6" fmla="*/ 2 w 32"/>
                  <a:gd name="T7" fmla="*/ 17 h 21"/>
                  <a:gd name="T8" fmla="*/ 0 w 32"/>
                  <a:gd name="T9" fmla="*/ 14 h 21"/>
                  <a:gd name="T10" fmla="*/ 0 w 32"/>
                  <a:gd name="T11" fmla="*/ 12 h 21"/>
                  <a:gd name="T12" fmla="*/ 0 w 32"/>
                  <a:gd name="T13" fmla="*/ 8 h 21"/>
                  <a:gd name="T14" fmla="*/ 0 w 32"/>
                  <a:gd name="T15" fmla="*/ 4 h 21"/>
                  <a:gd name="T16" fmla="*/ 2 w 32"/>
                  <a:gd name="T17" fmla="*/ 2 h 21"/>
                  <a:gd name="T18" fmla="*/ 6 w 32"/>
                  <a:gd name="T19" fmla="*/ 0 h 21"/>
                  <a:gd name="T20" fmla="*/ 15 w 32"/>
                  <a:gd name="T21" fmla="*/ 0 h 21"/>
                  <a:gd name="T22" fmla="*/ 25 w 32"/>
                  <a:gd name="T23" fmla="*/ 0 h 21"/>
                  <a:gd name="T24" fmla="*/ 27 w 32"/>
                  <a:gd name="T25" fmla="*/ 0 h 21"/>
                  <a:gd name="T26" fmla="*/ 31 w 32"/>
                  <a:gd name="T27" fmla="*/ 0 h 21"/>
                  <a:gd name="T28" fmla="*/ 31 w 32"/>
                  <a:gd name="T29" fmla="*/ 6 h 21"/>
                  <a:gd name="T30" fmla="*/ 29 w 32"/>
                  <a:gd name="T31" fmla="*/ 6 h 21"/>
                  <a:gd name="T32" fmla="*/ 29 w 32"/>
                  <a:gd name="T33" fmla="*/ 8 h 21"/>
                  <a:gd name="T34" fmla="*/ 31 w 32"/>
                  <a:gd name="T35" fmla="*/ 10 h 21"/>
                  <a:gd name="T36" fmla="*/ 32 w 32"/>
                  <a:gd name="T37" fmla="*/ 12 h 21"/>
                  <a:gd name="T38" fmla="*/ 31 w 32"/>
                  <a:gd name="T39" fmla="*/ 17 h 21"/>
                  <a:gd name="T40" fmla="*/ 27 w 32"/>
                  <a:gd name="T41" fmla="*/ 21 h 21"/>
                  <a:gd name="T42" fmla="*/ 22 w 32"/>
                  <a:gd name="T43" fmla="*/ 21 h 21"/>
                  <a:gd name="T44" fmla="*/ 16 w 32"/>
                  <a:gd name="T45" fmla="*/ 19 h 21"/>
                  <a:gd name="T46" fmla="*/ 15 w 32"/>
                  <a:gd name="T47" fmla="*/ 17 h 21"/>
                  <a:gd name="T48" fmla="*/ 13 w 32"/>
                  <a:gd name="T49" fmla="*/ 12 h 21"/>
                  <a:gd name="T50" fmla="*/ 11 w 32"/>
                  <a:gd name="T51" fmla="*/ 8 h 21"/>
                  <a:gd name="T52" fmla="*/ 11 w 32"/>
                  <a:gd name="T53" fmla="*/ 6 h 21"/>
                  <a:gd name="T54" fmla="*/ 7 w 32"/>
                  <a:gd name="T55" fmla="*/ 8 h 21"/>
                  <a:gd name="T56" fmla="*/ 7 w 32"/>
                  <a:gd name="T57" fmla="*/ 8 h 21"/>
                  <a:gd name="T58" fmla="*/ 7 w 32"/>
                  <a:gd name="T59" fmla="*/ 12 h 21"/>
                  <a:gd name="T60" fmla="*/ 7 w 32"/>
                  <a:gd name="T61" fmla="*/ 12 h 21"/>
                  <a:gd name="T62" fmla="*/ 11 w 32"/>
                  <a:gd name="T63" fmla="*/ 12 h 21"/>
                  <a:gd name="T64" fmla="*/ 18 w 32"/>
                  <a:gd name="T65" fmla="*/ 8 h 21"/>
                  <a:gd name="T66" fmla="*/ 18 w 32"/>
                  <a:gd name="T67" fmla="*/ 12 h 21"/>
                  <a:gd name="T68" fmla="*/ 20 w 32"/>
                  <a:gd name="T69" fmla="*/ 12 h 21"/>
                  <a:gd name="T70" fmla="*/ 22 w 32"/>
                  <a:gd name="T71" fmla="*/ 14 h 21"/>
                  <a:gd name="T72" fmla="*/ 24 w 32"/>
                  <a:gd name="T73" fmla="*/ 14 h 21"/>
                  <a:gd name="T74" fmla="*/ 25 w 32"/>
                  <a:gd name="T75" fmla="*/ 12 h 21"/>
                  <a:gd name="T76" fmla="*/ 25 w 32"/>
                  <a:gd name="T77" fmla="*/ 10 h 21"/>
                  <a:gd name="T78" fmla="*/ 24 w 32"/>
                  <a:gd name="T79" fmla="*/ 8 h 21"/>
                  <a:gd name="T80" fmla="*/ 22 w 32"/>
                  <a:gd name="T81" fmla="*/ 8 h 21"/>
                  <a:gd name="T82" fmla="*/ 20 w 32"/>
                  <a:gd name="T83" fmla="*/ 6 h 21"/>
                  <a:gd name="T84" fmla="*/ 18 w 32"/>
                  <a:gd name="T85" fmla="*/ 6 h 21"/>
                  <a:gd name="T86" fmla="*/ 16 w 32"/>
                  <a:gd name="T87" fmla="*/ 6 h 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21"/>
                  <a:gd name="T134" fmla="*/ 32 w 32"/>
                  <a:gd name="T135" fmla="*/ 21 h 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21">
                    <a:moveTo>
                      <a:pt x="11" y="12"/>
                    </a:moveTo>
                    <a:lnTo>
                      <a:pt x="9" y="14"/>
                    </a:lnTo>
                    <a:lnTo>
                      <a:pt x="9" y="17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2"/>
                    </a:lnTo>
                    <a:close/>
                    <a:moveTo>
                      <a:pt x="16" y="6"/>
                    </a:moveTo>
                    <a:lnTo>
                      <a:pt x="16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2" name="Freeform 1026"/>
              <p:cNvSpPr>
                <a:spLocks noEditPoints="1"/>
              </p:cNvSpPr>
              <p:nvPr/>
            </p:nvSpPr>
            <p:spPr bwMode="auto">
              <a:xfrm>
                <a:off x="3405" y="3421"/>
                <a:ext cx="44" cy="21"/>
              </a:xfrm>
              <a:custGeom>
                <a:avLst/>
                <a:gdLst>
                  <a:gd name="T0" fmla="*/ 43 w 44"/>
                  <a:gd name="T1" fmla="*/ 0 h 21"/>
                  <a:gd name="T2" fmla="*/ 41 w 44"/>
                  <a:gd name="T3" fmla="*/ 6 h 21"/>
                  <a:gd name="T4" fmla="*/ 41 w 44"/>
                  <a:gd name="T5" fmla="*/ 6 h 21"/>
                  <a:gd name="T6" fmla="*/ 41 w 44"/>
                  <a:gd name="T7" fmla="*/ 6 h 21"/>
                  <a:gd name="T8" fmla="*/ 41 w 44"/>
                  <a:gd name="T9" fmla="*/ 8 h 21"/>
                  <a:gd name="T10" fmla="*/ 43 w 44"/>
                  <a:gd name="T11" fmla="*/ 10 h 21"/>
                  <a:gd name="T12" fmla="*/ 44 w 44"/>
                  <a:gd name="T13" fmla="*/ 10 h 21"/>
                  <a:gd name="T14" fmla="*/ 44 w 44"/>
                  <a:gd name="T15" fmla="*/ 15 h 21"/>
                  <a:gd name="T16" fmla="*/ 41 w 44"/>
                  <a:gd name="T17" fmla="*/ 17 h 21"/>
                  <a:gd name="T18" fmla="*/ 37 w 44"/>
                  <a:gd name="T19" fmla="*/ 19 h 21"/>
                  <a:gd name="T20" fmla="*/ 30 w 44"/>
                  <a:gd name="T21" fmla="*/ 21 h 21"/>
                  <a:gd name="T22" fmla="*/ 23 w 44"/>
                  <a:gd name="T23" fmla="*/ 21 h 21"/>
                  <a:gd name="T24" fmla="*/ 18 w 44"/>
                  <a:gd name="T25" fmla="*/ 19 h 21"/>
                  <a:gd name="T26" fmla="*/ 14 w 44"/>
                  <a:gd name="T27" fmla="*/ 17 h 21"/>
                  <a:gd name="T28" fmla="*/ 12 w 44"/>
                  <a:gd name="T29" fmla="*/ 15 h 21"/>
                  <a:gd name="T30" fmla="*/ 12 w 44"/>
                  <a:gd name="T31" fmla="*/ 10 h 21"/>
                  <a:gd name="T32" fmla="*/ 12 w 44"/>
                  <a:gd name="T33" fmla="*/ 10 h 21"/>
                  <a:gd name="T34" fmla="*/ 12 w 44"/>
                  <a:gd name="T35" fmla="*/ 8 h 21"/>
                  <a:gd name="T36" fmla="*/ 14 w 44"/>
                  <a:gd name="T37" fmla="*/ 8 h 21"/>
                  <a:gd name="T38" fmla="*/ 0 w 44"/>
                  <a:gd name="T39" fmla="*/ 6 h 21"/>
                  <a:gd name="T40" fmla="*/ 0 w 44"/>
                  <a:gd name="T41" fmla="*/ 0 h 21"/>
                  <a:gd name="T42" fmla="*/ 27 w 44"/>
                  <a:gd name="T43" fmla="*/ 6 h 21"/>
                  <a:gd name="T44" fmla="*/ 23 w 44"/>
                  <a:gd name="T45" fmla="*/ 6 h 21"/>
                  <a:gd name="T46" fmla="*/ 21 w 44"/>
                  <a:gd name="T47" fmla="*/ 8 h 21"/>
                  <a:gd name="T48" fmla="*/ 21 w 44"/>
                  <a:gd name="T49" fmla="*/ 8 h 21"/>
                  <a:gd name="T50" fmla="*/ 21 w 44"/>
                  <a:gd name="T51" fmla="*/ 10 h 21"/>
                  <a:gd name="T52" fmla="*/ 21 w 44"/>
                  <a:gd name="T53" fmla="*/ 12 h 21"/>
                  <a:gd name="T54" fmla="*/ 23 w 44"/>
                  <a:gd name="T55" fmla="*/ 12 h 21"/>
                  <a:gd name="T56" fmla="*/ 27 w 44"/>
                  <a:gd name="T57" fmla="*/ 12 h 21"/>
                  <a:gd name="T58" fmla="*/ 34 w 44"/>
                  <a:gd name="T59" fmla="*/ 12 h 21"/>
                  <a:gd name="T60" fmla="*/ 36 w 44"/>
                  <a:gd name="T61" fmla="*/ 12 h 21"/>
                  <a:gd name="T62" fmla="*/ 36 w 44"/>
                  <a:gd name="T63" fmla="*/ 10 h 21"/>
                  <a:gd name="T64" fmla="*/ 36 w 44"/>
                  <a:gd name="T65" fmla="*/ 8 h 21"/>
                  <a:gd name="T66" fmla="*/ 34 w 44"/>
                  <a:gd name="T67" fmla="*/ 8 h 21"/>
                  <a:gd name="T68" fmla="*/ 32 w 44"/>
                  <a:gd name="T69" fmla="*/ 6 h 21"/>
                  <a:gd name="T70" fmla="*/ 28 w 44"/>
                  <a:gd name="T71" fmla="*/ 6 h 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"/>
                  <a:gd name="T109" fmla="*/ 0 h 21"/>
                  <a:gd name="T110" fmla="*/ 44 w 44"/>
                  <a:gd name="T111" fmla="*/ 21 h 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" h="21">
                    <a:moveTo>
                      <a:pt x="0" y="0"/>
                    </a:moveTo>
                    <a:lnTo>
                      <a:pt x="43" y="0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4" y="15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21"/>
                    </a:lnTo>
                    <a:lnTo>
                      <a:pt x="30" y="21"/>
                    </a:lnTo>
                    <a:lnTo>
                      <a:pt x="27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8" y="6"/>
                    </a:move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Freeform 1027"/>
              <p:cNvSpPr>
                <a:spLocks noEditPoints="1"/>
              </p:cNvSpPr>
              <p:nvPr/>
            </p:nvSpPr>
            <p:spPr bwMode="auto">
              <a:xfrm>
                <a:off x="3417" y="3378"/>
                <a:ext cx="32" cy="21"/>
              </a:xfrm>
              <a:custGeom>
                <a:avLst/>
                <a:gdLst>
                  <a:gd name="T0" fmla="*/ 18 w 32"/>
                  <a:gd name="T1" fmla="*/ 6 h 21"/>
                  <a:gd name="T2" fmla="*/ 18 w 32"/>
                  <a:gd name="T3" fmla="*/ 15 h 21"/>
                  <a:gd name="T4" fmla="*/ 22 w 32"/>
                  <a:gd name="T5" fmla="*/ 15 h 21"/>
                  <a:gd name="T6" fmla="*/ 24 w 32"/>
                  <a:gd name="T7" fmla="*/ 12 h 21"/>
                  <a:gd name="T8" fmla="*/ 25 w 32"/>
                  <a:gd name="T9" fmla="*/ 12 h 21"/>
                  <a:gd name="T10" fmla="*/ 25 w 32"/>
                  <a:gd name="T11" fmla="*/ 10 h 21"/>
                  <a:gd name="T12" fmla="*/ 25 w 32"/>
                  <a:gd name="T13" fmla="*/ 8 h 21"/>
                  <a:gd name="T14" fmla="*/ 24 w 32"/>
                  <a:gd name="T15" fmla="*/ 8 h 21"/>
                  <a:gd name="T16" fmla="*/ 22 w 32"/>
                  <a:gd name="T17" fmla="*/ 6 h 21"/>
                  <a:gd name="T18" fmla="*/ 24 w 32"/>
                  <a:gd name="T19" fmla="*/ 4 h 21"/>
                  <a:gd name="T20" fmla="*/ 24 w 32"/>
                  <a:gd name="T21" fmla="*/ 0 h 21"/>
                  <a:gd name="T22" fmla="*/ 27 w 32"/>
                  <a:gd name="T23" fmla="*/ 2 h 21"/>
                  <a:gd name="T24" fmla="*/ 29 w 32"/>
                  <a:gd name="T25" fmla="*/ 4 h 21"/>
                  <a:gd name="T26" fmla="*/ 32 w 32"/>
                  <a:gd name="T27" fmla="*/ 8 h 21"/>
                  <a:gd name="T28" fmla="*/ 32 w 32"/>
                  <a:gd name="T29" fmla="*/ 12 h 21"/>
                  <a:gd name="T30" fmla="*/ 31 w 32"/>
                  <a:gd name="T31" fmla="*/ 15 h 21"/>
                  <a:gd name="T32" fmla="*/ 29 w 32"/>
                  <a:gd name="T33" fmla="*/ 19 h 21"/>
                  <a:gd name="T34" fmla="*/ 27 w 32"/>
                  <a:gd name="T35" fmla="*/ 19 h 21"/>
                  <a:gd name="T36" fmla="*/ 24 w 32"/>
                  <a:gd name="T37" fmla="*/ 21 h 21"/>
                  <a:gd name="T38" fmla="*/ 18 w 32"/>
                  <a:gd name="T39" fmla="*/ 21 h 21"/>
                  <a:gd name="T40" fmla="*/ 13 w 32"/>
                  <a:gd name="T41" fmla="*/ 21 h 21"/>
                  <a:gd name="T42" fmla="*/ 7 w 32"/>
                  <a:gd name="T43" fmla="*/ 21 h 21"/>
                  <a:gd name="T44" fmla="*/ 2 w 32"/>
                  <a:gd name="T45" fmla="*/ 17 h 21"/>
                  <a:gd name="T46" fmla="*/ 0 w 32"/>
                  <a:gd name="T47" fmla="*/ 12 h 21"/>
                  <a:gd name="T48" fmla="*/ 0 w 32"/>
                  <a:gd name="T49" fmla="*/ 8 h 21"/>
                  <a:gd name="T50" fmla="*/ 2 w 32"/>
                  <a:gd name="T51" fmla="*/ 4 h 21"/>
                  <a:gd name="T52" fmla="*/ 4 w 32"/>
                  <a:gd name="T53" fmla="*/ 2 h 21"/>
                  <a:gd name="T54" fmla="*/ 7 w 32"/>
                  <a:gd name="T55" fmla="*/ 0 h 21"/>
                  <a:gd name="T56" fmla="*/ 11 w 32"/>
                  <a:gd name="T57" fmla="*/ 0 h 21"/>
                  <a:gd name="T58" fmla="*/ 18 w 32"/>
                  <a:gd name="T59" fmla="*/ 0 h 21"/>
                  <a:gd name="T60" fmla="*/ 18 w 32"/>
                  <a:gd name="T61" fmla="*/ 0 h 21"/>
                  <a:gd name="T62" fmla="*/ 11 w 32"/>
                  <a:gd name="T63" fmla="*/ 6 h 21"/>
                  <a:gd name="T64" fmla="*/ 9 w 32"/>
                  <a:gd name="T65" fmla="*/ 8 h 21"/>
                  <a:gd name="T66" fmla="*/ 7 w 32"/>
                  <a:gd name="T67" fmla="*/ 8 h 21"/>
                  <a:gd name="T68" fmla="*/ 7 w 32"/>
                  <a:gd name="T69" fmla="*/ 10 h 21"/>
                  <a:gd name="T70" fmla="*/ 7 w 32"/>
                  <a:gd name="T71" fmla="*/ 12 h 21"/>
                  <a:gd name="T72" fmla="*/ 7 w 32"/>
                  <a:gd name="T73" fmla="*/ 12 h 21"/>
                  <a:gd name="T74" fmla="*/ 9 w 32"/>
                  <a:gd name="T75" fmla="*/ 15 h 21"/>
                  <a:gd name="T76" fmla="*/ 13 w 32"/>
                  <a:gd name="T77" fmla="*/ 15 h 21"/>
                  <a:gd name="T78" fmla="*/ 13 w 32"/>
                  <a:gd name="T79" fmla="*/ 10 h 21"/>
                  <a:gd name="T80" fmla="*/ 13 w 32"/>
                  <a:gd name="T81" fmla="*/ 6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"/>
                  <a:gd name="T124" fmla="*/ 0 h 21"/>
                  <a:gd name="T125" fmla="*/ 32 w 32"/>
                  <a:gd name="T126" fmla="*/ 21 h 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" h="21">
                    <a:moveTo>
                      <a:pt x="18" y="0"/>
                    </a:moveTo>
                    <a:lnTo>
                      <a:pt x="18" y="6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  <a:moveTo>
                      <a:pt x="13" y="6"/>
                    </a:move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Freeform 1028"/>
              <p:cNvSpPr>
                <a:spLocks/>
              </p:cNvSpPr>
              <p:nvPr/>
            </p:nvSpPr>
            <p:spPr bwMode="auto">
              <a:xfrm>
                <a:off x="3417" y="3335"/>
                <a:ext cx="32" cy="23"/>
              </a:xfrm>
              <a:custGeom>
                <a:avLst/>
                <a:gdLst>
                  <a:gd name="T0" fmla="*/ 20 w 32"/>
                  <a:gd name="T1" fmla="*/ 6 h 23"/>
                  <a:gd name="T2" fmla="*/ 20 w 32"/>
                  <a:gd name="T3" fmla="*/ 2 h 23"/>
                  <a:gd name="T4" fmla="*/ 22 w 32"/>
                  <a:gd name="T5" fmla="*/ 2 h 23"/>
                  <a:gd name="T6" fmla="*/ 27 w 32"/>
                  <a:gd name="T7" fmla="*/ 2 h 23"/>
                  <a:gd name="T8" fmla="*/ 29 w 32"/>
                  <a:gd name="T9" fmla="*/ 4 h 23"/>
                  <a:gd name="T10" fmla="*/ 31 w 32"/>
                  <a:gd name="T11" fmla="*/ 6 h 23"/>
                  <a:gd name="T12" fmla="*/ 32 w 32"/>
                  <a:gd name="T13" fmla="*/ 8 h 23"/>
                  <a:gd name="T14" fmla="*/ 32 w 32"/>
                  <a:gd name="T15" fmla="*/ 10 h 23"/>
                  <a:gd name="T16" fmla="*/ 32 w 32"/>
                  <a:gd name="T17" fmla="*/ 15 h 23"/>
                  <a:gd name="T18" fmla="*/ 31 w 32"/>
                  <a:gd name="T19" fmla="*/ 17 h 23"/>
                  <a:gd name="T20" fmla="*/ 29 w 32"/>
                  <a:gd name="T21" fmla="*/ 19 h 23"/>
                  <a:gd name="T22" fmla="*/ 27 w 32"/>
                  <a:gd name="T23" fmla="*/ 19 h 23"/>
                  <a:gd name="T24" fmla="*/ 25 w 32"/>
                  <a:gd name="T25" fmla="*/ 21 h 23"/>
                  <a:gd name="T26" fmla="*/ 22 w 32"/>
                  <a:gd name="T27" fmla="*/ 23 h 23"/>
                  <a:gd name="T28" fmla="*/ 18 w 32"/>
                  <a:gd name="T29" fmla="*/ 23 h 23"/>
                  <a:gd name="T30" fmla="*/ 11 w 32"/>
                  <a:gd name="T31" fmla="*/ 23 h 23"/>
                  <a:gd name="T32" fmla="*/ 7 w 32"/>
                  <a:gd name="T33" fmla="*/ 21 h 23"/>
                  <a:gd name="T34" fmla="*/ 6 w 32"/>
                  <a:gd name="T35" fmla="*/ 21 h 23"/>
                  <a:gd name="T36" fmla="*/ 4 w 32"/>
                  <a:gd name="T37" fmla="*/ 19 h 23"/>
                  <a:gd name="T38" fmla="*/ 2 w 32"/>
                  <a:gd name="T39" fmla="*/ 19 h 23"/>
                  <a:gd name="T40" fmla="*/ 0 w 32"/>
                  <a:gd name="T41" fmla="*/ 17 h 23"/>
                  <a:gd name="T42" fmla="*/ 0 w 32"/>
                  <a:gd name="T43" fmla="*/ 15 h 23"/>
                  <a:gd name="T44" fmla="*/ 0 w 32"/>
                  <a:gd name="T45" fmla="*/ 10 h 23"/>
                  <a:gd name="T46" fmla="*/ 0 w 32"/>
                  <a:gd name="T47" fmla="*/ 6 h 23"/>
                  <a:gd name="T48" fmla="*/ 4 w 32"/>
                  <a:gd name="T49" fmla="*/ 2 h 23"/>
                  <a:gd name="T50" fmla="*/ 11 w 32"/>
                  <a:gd name="T51" fmla="*/ 2 h 23"/>
                  <a:gd name="T52" fmla="*/ 11 w 32"/>
                  <a:gd name="T53" fmla="*/ 8 h 23"/>
                  <a:gd name="T54" fmla="*/ 9 w 32"/>
                  <a:gd name="T55" fmla="*/ 8 h 23"/>
                  <a:gd name="T56" fmla="*/ 7 w 32"/>
                  <a:gd name="T57" fmla="*/ 10 h 23"/>
                  <a:gd name="T58" fmla="*/ 7 w 32"/>
                  <a:gd name="T59" fmla="*/ 10 h 23"/>
                  <a:gd name="T60" fmla="*/ 9 w 32"/>
                  <a:gd name="T61" fmla="*/ 13 h 23"/>
                  <a:gd name="T62" fmla="*/ 9 w 32"/>
                  <a:gd name="T63" fmla="*/ 15 h 23"/>
                  <a:gd name="T64" fmla="*/ 15 w 32"/>
                  <a:gd name="T65" fmla="*/ 15 h 23"/>
                  <a:gd name="T66" fmla="*/ 22 w 32"/>
                  <a:gd name="T67" fmla="*/ 15 h 23"/>
                  <a:gd name="T68" fmla="*/ 24 w 32"/>
                  <a:gd name="T69" fmla="*/ 15 h 23"/>
                  <a:gd name="T70" fmla="*/ 24 w 32"/>
                  <a:gd name="T71" fmla="*/ 13 h 23"/>
                  <a:gd name="T72" fmla="*/ 24 w 32"/>
                  <a:gd name="T73" fmla="*/ 10 h 23"/>
                  <a:gd name="T74" fmla="*/ 24 w 32"/>
                  <a:gd name="T75" fmla="*/ 8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"/>
                  <a:gd name="T115" fmla="*/ 0 h 23"/>
                  <a:gd name="T116" fmla="*/ 32 w 32"/>
                  <a:gd name="T117" fmla="*/ 23 h 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" h="23">
                    <a:moveTo>
                      <a:pt x="18" y="8"/>
                    </a:moveTo>
                    <a:lnTo>
                      <a:pt x="20" y="6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3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Freeform 1029"/>
              <p:cNvSpPr>
                <a:spLocks noEditPoints="1"/>
              </p:cNvSpPr>
              <p:nvPr/>
            </p:nvSpPr>
            <p:spPr bwMode="auto">
              <a:xfrm>
                <a:off x="3417" y="3294"/>
                <a:ext cx="32" cy="21"/>
              </a:xfrm>
              <a:custGeom>
                <a:avLst/>
                <a:gdLst>
                  <a:gd name="T0" fmla="*/ 9 w 32"/>
                  <a:gd name="T1" fmla="*/ 17 h 21"/>
                  <a:gd name="T2" fmla="*/ 9 w 32"/>
                  <a:gd name="T3" fmla="*/ 21 h 21"/>
                  <a:gd name="T4" fmla="*/ 4 w 32"/>
                  <a:gd name="T5" fmla="*/ 19 h 21"/>
                  <a:gd name="T6" fmla="*/ 2 w 32"/>
                  <a:gd name="T7" fmla="*/ 19 h 21"/>
                  <a:gd name="T8" fmla="*/ 0 w 32"/>
                  <a:gd name="T9" fmla="*/ 17 h 21"/>
                  <a:gd name="T10" fmla="*/ 0 w 32"/>
                  <a:gd name="T11" fmla="*/ 17 h 21"/>
                  <a:gd name="T12" fmla="*/ 0 w 32"/>
                  <a:gd name="T13" fmla="*/ 15 h 21"/>
                  <a:gd name="T14" fmla="*/ 0 w 32"/>
                  <a:gd name="T15" fmla="*/ 13 h 21"/>
                  <a:gd name="T16" fmla="*/ 0 w 32"/>
                  <a:gd name="T17" fmla="*/ 11 h 21"/>
                  <a:gd name="T18" fmla="*/ 0 w 32"/>
                  <a:gd name="T19" fmla="*/ 8 h 21"/>
                  <a:gd name="T20" fmla="*/ 0 w 32"/>
                  <a:gd name="T21" fmla="*/ 4 h 21"/>
                  <a:gd name="T22" fmla="*/ 2 w 32"/>
                  <a:gd name="T23" fmla="*/ 4 h 21"/>
                  <a:gd name="T24" fmla="*/ 4 w 32"/>
                  <a:gd name="T25" fmla="*/ 2 h 21"/>
                  <a:gd name="T26" fmla="*/ 6 w 32"/>
                  <a:gd name="T27" fmla="*/ 2 h 21"/>
                  <a:gd name="T28" fmla="*/ 9 w 32"/>
                  <a:gd name="T29" fmla="*/ 2 h 21"/>
                  <a:gd name="T30" fmla="*/ 11 w 32"/>
                  <a:gd name="T31" fmla="*/ 0 h 21"/>
                  <a:gd name="T32" fmla="*/ 18 w 32"/>
                  <a:gd name="T33" fmla="*/ 0 h 21"/>
                  <a:gd name="T34" fmla="*/ 25 w 32"/>
                  <a:gd name="T35" fmla="*/ 0 h 21"/>
                  <a:gd name="T36" fmla="*/ 27 w 32"/>
                  <a:gd name="T37" fmla="*/ 0 h 21"/>
                  <a:gd name="T38" fmla="*/ 29 w 32"/>
                  <a:gd name="T39" fmla="*/ 0 h 21"/>
                  <a:gd name="T40" fmla="*/ 31 w 32"/>
                  <a:gd name="T41" fmla="*/ 0 h 21"/>
                  <a:gd name="T42" fmla="*/ 31 w 32"/>
                  <a:gd name="T43" fmla="*/ 6 h 21"/>
                  <a:gd name="T44" fmla="*/ 29 w 32"/>
                  <a:gd name="T45" fmla="*/ 8 h 21"/>
                  <a:gd name="T46" fmla="*/ 29 w 32"/>
                  <a:gd name="T47" fmla="*/ 8 h 21"/>
                  <a:gd name="T48" fmla="*/ 27 w 32"/>
                  <a:gd name="T49" fmla="*/ 8 h 21"/>
                  <a:gd name="T50" fmla="*/ 29 w 32"/>
                  <a:gd name="T51" fmla="*/ 11 h 21"/>
                  <a:gd name="T52" fmla="*/ 31 w 32"/>
                  <a:gd name="T53" fmla="*/ 11 h 21"/>
                  <a:gd name="T54" fmla="*/ 32 w 32"/>
                  <a:gd name="T55" fmla="*/ 13 h 21"/>
                  <a:gd name="T56" fmla="*/ 32 w 32"/>
                  <a:gd name="T57" fmla="*/ 15 h 21"/>
                  <a:gd name="T58" fmla="*/ 31 w 32"/>
                  <a:gd name="T59" fmla="*/ 19 h 21"/>
                  <a:gd name="T60" fmla="*/ 24 w 32"/>
                  <a:gd name="T61" fmla="*/ 21 h 21"/>
                  <a:gd name="T62" fmla="*/ 20 w 32"/>
                  <a:gd name="T63" fmla="*/ 21 h 21"/>
                  <a:gd name="T64" fmla="*/ 16 w 32"/>
                  <a:gd name="T65" fmla="*/ 19 h 21"/>
                  <a:gd name="T66" fmla="*/ 15 w 32"/>
                  <a:gd name="T67" fmla="*/ 19 h 21"/>
                  <a:gd name="T68" fmla="*/ 13 w 32"/>
                  <a:gd name="T69" fmla="*/ 15 h 21"/>
                  <a:gd name="T70" fmla="*/ 13 w 32"/>
                  <a:gd name="T71" fmla="*/ 11 h 21"/>
                  <a:gd name="T72" fmla="*/ 11 w 32"/>
                  <a:gd name="T73" fmla="*/ 11 h 21"/>
                  <a:gd name="T74" fmla="*/ 11 w 32"/>
                  <a:gd name="T75" fmla="*/ 8 h 21"/>
                  <a:gd name="T76" fmla="*/ 9 w 32"/>
                  <a:gd name="T77" fmla="*/ 8 h 21"/>
                  <a:gd name="T78" fmla="*/ 7 w 32"/>
                  <a:gd name="T79" fmla="*/ 8 h 21"/>
                  <a:gd name="T80" fmla="*/ 7 w 32"/>
                  <a:gd name="T81" fmla="*/ 11 h 21"/>
                  <a:gd name="T82" fmla="*/ 7 w 32"/>
                  <a:gd name="T83" fmla="*/ 11 h 21"/>
                  <a:gd name="T84" fmla="*/ 7 w 32"/>
                  <a:gd name="T85" fmla="*/ 13 h 21"/>
                  <a:gd name="T86" fmla="*/ 7 w 32"/>
                  <a:gd name="T87" fmla="*/ 15 h 21"/>
                  <a:gd name="T88" fmla="*/ 11 w 32"/>
                  <a:gd name="T89" fmla="*/ 15 h 21"/>
                  <a:gd name="T90" fmla="*/ 16 w 32"/>
                  <a:gd name="T91" fmla="*/ 8 h 21"/>
                  <a:gd name="T92" fmla="*/ 18 w 32"/>
                  <a:gd name="T93" fmla="*/ 11 h 21"/>
                  <a:gd name="T94" fmla="*/ 18 w 32"/>
                  <a:gd name="T95" fmla="*/ 11 h 21"/>
                  <a:gd name="T96" fmla="*/ 20 w 32"/>
                  <a:gd name="T97" fmla="*/ 13 h 21"/>
                  <a:gd name="T98" fmla="*/ 20 w 32"/>
                  <a:gd name="T99" fmla="*/ 15 h 21"/>
                  <a:gd name="T100" fmla="*/ 22 w 32"/>
                  <a:gd name="T101" fmla="*/ 15 h 21"/>
                  <a:gd name="T102" fmla="*/ 22 w 32"/>
                  <a:gd name="T103" fmla="*/ 15 h 21"/>
                  <a:gd name="T104" fmla="*/ 24 w 32"/>
                  <a:gd name="T105" fmla="*/ 15 h 21"/>
                  <a:gd name="T106" fmla="*/ 25 w 32"/>
                  <a:gd name="T107" fmla="*/ 15 h 21"/>
                  <a:gd name="T108" fmla="*/ 25 w 32"/>
                  <a:gd name="T109" fmla="*/ 13 h 21"/>
                  <a:gd name="T110" fmla="*/ 25 w 32"/>
                  <a:gd name="T111" fmla="*/ 11 h 21"/>
                  <a:gd name="T112" fmla="*/ 25 w 32"/>
                  <a:gd name="T113" fmla="*/ 11 h 21"/>
                  <a:gd name="T114" fmla="*/ 24 w 32"/>
                  <a:gd name="T115" fmla="*/ 8 h 21"/>
                  <a:gd name="T116" fmla="*/ 24 w 32"/>
                  <a:gd name="T117" fmla="*/ 8 h 21"/>
                  <a:gd name="T118" fmla="*/ 22 w 32"/>
                  <a:gd name="T119" fmla="*/ 8 h 21"/>
                  <a:gd name="T120" fmla="*/ 18 w 32"/>
                  <a:gd name="T121" fmla="*/ 8 h 21"/>
                  <a:gd name="T122" fmla="*/ 18 w 32"/>
                  <a:gd name="T123" fmla="*/ 8 h 21"/>
                  <a:gd name="T124" fmla="*/ 16 w 32"/>
                  <a:gd name="T125" fmla="*/ 8 h 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"/>
                  <a:gd name="T190" fmla="*/ 0 h 21"/>
                  <a:gd name="T191" fmla="*/ 32 w 32"/>
                  <a:gd name="T192" fmla="*/ 21 h 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" h="21">
                    <a:moveTo>
                      <a:pt x="11" y="15"/>
                    </a:moveTo>
                    <a:lnTo>
                      <a:pt x="9" y="17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6" name="Freeform 1030"/>
              <p:cNvSpPr>
                <a:spLocks/>
              </p:cNvSpPr>
              <p:nvPr/>
            </p:nvSpPr>
            <p:spPr bwMode="auto">
              <a:xfrm>
                <a:off x="3417" y="3253"/>
                <a:ext cx="31" cy="21"/>
              </a:xfrm>
              <a:custGeom>
                <a:avLst/>
                <a:gdLst>
                  <a:gd name="T0" fmla="*/ 0 w 31"/>
                  <a:gd name="T1" fmla="*/ 21 h 21"/>
                  <a:gd name="T2" fmla="*/ 0 w 31"/>
                  <a:gd name="T3" fmla="*/ 19 h 21"/>
                  <a:gd name="T4" fmla="*/ 0 w 31"/>
                  <a:gd name="T5" fmla="*/ 17 h 21"/>
                  <a:gd name="T6" fmla="*/ 0 w 31"/>
                  <a:gd name="T7" fmla="*/ 15 h 21"/>
                  <a:gd name="T8" fmla="*/ 0 w 31"/>
                  <a:gd name="T9" fmla="*/ 13 h 21"/>
                  <a:gd name="T10" fmla="*/ 6 w 31"/>
                  <a:gd name="T11" fmla="*/ 13 h 21"/>
                  <a:gd name="T12" fmla="*/ 4 w 31"/>
                  <a:gd name="T13" fmla="*/ 13 h 21"/>
                  <a:gd name="T14" fmla="*/ 4 w 31"/>
                  <a:gd name="T15" fmla="*/ 13 h 21"/>
                  <a:gd name="T16" fmla="*/ 2 w 31"/>
                  <a:gd name="T17" fmla="*/ 11 h 21"/>
                  <a:gd name="T18" fmla="*/ 0 w 31"/>
                  <a:gd name="T19" fmla="*/ 11 h 21"/>
                  <a:gd name="T20" fmla="*/ 0 w 31"/>
                  <a:gd name="T21" fmla="*/ 9 h 21"/>
                  <a:gd name="T22" fmla="*/ 0 w 31"/>
                  <a:gd name="T23" fmla="*/ 9 h 21"/>
                  <a:gd name="T24" fmla="*/ 0 w 31"/>
                  <a:gd name="T25" fmla="*/ 9 h 21"/>
                  <a:gd name="T26" fmla="*/ 0 w 31"/>
                  <a:gd name="T27" fmla="*/ 6 h 21"/>
                  <a:gd name="T28" fmla="*/ 0 w 31"/>
                  <a:gd name="T29" fmla="*/ 4 h 21"/>
                  <a:gd name="T30" fmla="*/ 0 w 31"/>
                  <a:gd name="T31" fmla="*/ 2 h 21"/>
                  <a:gd name="T32" fmla="*/ 2 w 31"/>
                  <a:gd name="T33" fmla="*/ 2 h 21"/>
                  <a:gd name="T34" fmla="*/ 4 w 31"/>
                  <a:gd name="T35" fmla="*/ 0 h 21"/>
                  <a:gd name="T36" fmla="*/ 6 w 31"/>
                  <a:gd name="T37" fmla="*/ 0 h 21"/>
                  <a:gd name="T38" fmla="*/ 11 w 31"/>
                  <a:gd name="T39" fmla="*/ 0 h 21"/>
                  <a:gd name="T40" fmla="*/ 22 w 31"/>
                  <a:gd name="T41" fmla="*/ 0 h 21"/>
                  <a:gd name="T42" fmla="*/ 27 w 31"/>
                  <a:gd name="T43" fmla="*/ 0 h 21"/>
                  <a:gd name="T44" fmla="*/ 31 w 31"/>
                  <a:gd name="T45" fmla="*/ 0 h 21"/>
                  <a:gd name="T46" fmla="*/ 31 w 31"/>
                  <a:gd name="T47" fmla="*/ 4 h 21"/>
                  <a:gd name="T48" fmla="*/ 31 w 31"/>
                  <a:gd name="T49" fmla="*/ 6 h 21"/>
                  <a:gd name="T50" fmla="*/ 31 w 31"/>
                  <a:gd name="T51" fmla="*/ 9 h 21"/>
                  <a:gd name="T52" fmla="*/ 15 w 31"/>
                  <a:gd name="T53" fmla="*/ 9 h 21"/>
                  <a:gd name="T54" fmla="*/ 9 w 31"/>
                  <a:gd name="T55" fmla="*/ 9 h 21"/>
                  <a:gd name="T56" fmla="*/ 9 w 31"/>
                  <a:gd name="T57" fmla="*/ 9 h 21"/>
                  <a:gd name="T58" fmla="*/ 9 w 31"/>
                  <a:gd name="T59" fmla="*/ 9 h 21"/>
                  <a:gd name="T60" fmla="*/ 9 w 31"/>
                  <a:gd name="T61" fmla="*/ 11 h 21"/>
                  <a:gd name="T62" fmla="*/ 9 w 31"/>
                  <a:gd name="T63" fmla="*/ 11 h 21"/>
                  <a:gd name="T64" fmla="*/ 9 w 31"/>
                  <a:gd name="T65" fmla="*/ 13 h 21"/>
                  <a:gd name="T66" fmla="*/ 9 w 31"/>
                  <a:gd name="T67" fmla="*/ 13 h 21"/>
                  <a:gd name="T68" fmla="*/ 11 w 31"/>
                  <a:gd name="T69" fmla="*/ 13 h 21"/>
                  <a:gd name="T70" fmla="*/ 11 w 31"/>
                  <a:gd name="T71" fmla="*/ 13 h 21"/>
                  <a:gd name="T72" fmla="*/ 13 w 31"/>
                  <a:gd name="T73" fmla="*/ 13 h 21"/>
                  <a:gd name="T74" fmla="*/ 15 w 31"/>
                  <a:gd name="T75" fmla="*/ 13 h 21"/>
                  <a:gd name="T76" fmla="*/ 16 w 31"/>
                  <a:gd name="T77" fmla="*/ 13 h 21"/>
                  <a:gd name="T78" fmla="*/ 20 w 31"/>
                  <a:gd name="T79" fmla="*/ 13 h 21"/>
                  <a:gd name="T80" fmla="*/ 24 w 31"/>
                  <a:gd name="T81" fmla="*/ 13 h 21"/>
                  <a:gd name="T82" fmla="*/ 27 w 31"/>
                  <a:gd name="T83" fmla="*/ 13 h 21"/>
                  <a:gd name="T84" fmla="*/ 31 w 31"/>
                  <a:gd name="T85" fmla="*/ 13 h 21"/>
                  <a:gd name="T86" fmla="*/ 31 w 31"/>
                  <a:gd name="T87" fmla="*/ 17 h 21"/>
                  <a:gd name="T88" fmla="*/ 31 w 31"/>
                  <a:gd name="T89" fmla="*/ 19 h 21"/>
                  <a:gd name="T90" fmla="*/ 31 w 31"/>
                  <a:gd name="T91" fmla="*/ 21 h 21"/>
                  <a:gd name="T92" fmla="*/ 24 w 31"/>
                  <a:gd name="T93" fmla="*/ 21 h 21"/>
                  <a:gd name="T94" fmla="*/ 16 w 31"/>
                  <a:gd name="T95" fmla="*/ 21 h 21"/>
                  <a:gd name="T96" fmla="*/ 7 w 31"/>
                  <a:gd name="T97" fmla="*/ 21 h 21"/>
                  <a:gd name="T98" fmla="*/ 0 w 31"/>
                  <a:gd name="T99" fmla="*/ 21 h 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21"/>
                  <a:gd name="T152" fmla="*/ 31 w 31"/>
                  <a:gd name="T153" fmla="*/ 21 h 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21">
                    <a:moveTo>
                      <a:pt x="0" y="21"/>
                    </a:move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15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20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24" y="21"/>
                    </a:lnTo>
                    <a:lnTo>
                      <a:pt x="16" y="21"/>
                    </a:lnTo>
                    <a:lnTo>
                      <a:pt x="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7" name="Freeform 1031"/>
              <p:cNvSpPr>
                <a:spLocks noEditPoints="1"/>
              </p:cNvSpPr>
              <p:nvPr/>
            </p:nvSpPr>
            <p:spPr bwMode="auto">
              <a:xfrm>
                <a:off x="3417" y="3210"/>
                <a:ext cx="32" cy="23"/>
              </a:xfrm>
              <a:custGeom>
                <a:avLst/>
                <a:gdLst>
                  <a:gd name="T0" fmla="*/ 18 w 32"/>
                  <a:gd name="T1" fmla="*/ 4 h 23"/>
                  <a:gd name="T2" fmla="*/ 18 w 32"/>
                  <a:gd name="T3" fmla="*/ 11 h 23"/>
                  <a:gd name="T4" fmla="*/ 24 w 32"/>
                  <a:gd name="T5" fmla="*/ 15 h 23"/>
                  <a:gd name="T6" fmla="*/ 25 w 32"/>
                  <a:gd name="T7" fmla="*/ 13 h 23"/>
                  <a:gd name="T8" fmla="*/ 25 w 32"/>
                  <a:gd name="T9" fmla="*/ 11 h 23"/>
                  <a:gd name="T10" fmla="*/ 25 w 32"/>
                  <a:gd name="T11" fmla="*/ 11 h 23"/>
                  <a:gd name="T12" fmla="*/ 24 w 32"/>
                  <a:gd name="T13" fmla="*/ 9 h 23"/>
                  <a:gd name="T14" fmla="*/ 22 w 32"/>
                  <a:gd name="T15" fmla="*/ 9 h 23"/>
                  <a:gd name="T16" fmla="*/ 24 w 32"/>
                  <a:gd name="T17" fmla="*/ 4 h 23"/>
                  <a:gd name="T18" fmla="*/ 24 w 32"/>
                  <a:gd name="T19" fmla="*/ 0 h 23"/>
                  <a:gd name="T20" fmla="*/ 27 w 32"/>
                  <a:gd name="T21" fmla="*/ 2 h 23"/>
                  <a:gd name="T22" fmla="*/ 29 w 32"/>
                  <a:gd name="T23" fmla="*/ 4 h 23"/>
                  <a:gd name="T24" fmla="*/ 32 w 32"/>
                  <a:gd name="T25" fmla="*/ 9 h 23"/>
                  <a:gd name="T26" fmla="*/ 32 w 32"/>
                  <a:gd name="T27" fmla="*/ 13 h 23"/>
                  <a:gd name="T28" fmla="*/ 31 w 32"/>
                  <a:gd name="T29" fmla="*/ 17 h 23"/>
                  <a:gd name="T30" fmla="*/ 29 w 32"/>
                  <a:gd name="T31" fmla="*/ 19 h 23"/>
                  <a:gd name="T32" fmla="*/ 25 w 32"/>
                  <a:gd name="T33" fmla="*/ 21 h 23"/>
                  <a:gd name="T34" fmla="*/ 22 w 32"/>
                  <a:gd name="T35" fmla="*/ 23 h 23"/>
                  <a:gd name="T36" fmla="*/ 16 w 32"/>
                  <a:gd name="T37" fmla="*/ 23 h 23"/>
                  <a:gd name="T38" fmla="*/ 9 w 32"/>
                  <a:gd name="T39" fmla="*/ 21 h 23"/>
                  <a:gd name="T40" fmla="*/ 2 w 32"/>
                  <a:gd name="T41" fmla="*/ 17 h 23"/>
                  <a:gd name="T42" fmla="*/ 0 w 32"/>
                  <a:gd name="T43" fmla="*/ 15 h 23"/>
                  <a:gd name="T44" fmla="*/ 0 w 32"/>
                  <a:gd name="T45" fmla="*/ 11 h 23"/>
                  <a:gd name="T46" fmla="*/ 0 w 32"/>
                  <a:gd name="T47" fmla="*/ 6 h 23"/>
                  <a:gd name="T48" fmla="*/ 2 w 32"/>
                  <a:gd name="T49" fmla="*/ 4 h 23"/>
                  <a:gd name="T50" fmla="*/ 6 w 32"/>
                  <a:gd name="T51" fmla="*/ 2 h 23"/>
                  <a:gd name="T52" fmla="*/ 9 w 32"/>
                  <a:gd name="T53" fmla="*/ 0 h 23"/>
                  <a:gd name="T54" fmla="*/ 15 w 32"/>
                  <a:gd name="T55" fmla="*/ 0 h 23"/>
                  <a:gd name="T56" fmla="*/ 18 w 32"/>
                  <a:gd name="T57" fmla="*/ 0 h 23"/>
                  <a:gd name="T58" fmla="*/ 13 w 32"/>
                  <a:gd name="T59" fmla="*/ 9 h 23"/>
                  <a:gd name="T60" fmla="*/ 7 w 32"/>
                  <a:gd name="T61" fmla="*/ 11 h 23"/>
                  <a:gd name="T62" fmla="*/ 7 w 32"/>
                  <a:gd name="T63" fmla="*/ 11 h 23"/>
                  <a:gd name="T64" fmla="*/ 7 w 32"/>
                  <a:gd name="T65" fmla="*/ 13 h 23"/>
                  <a:gd name="T66" fmla="*/ 9 w 32"/>
                  <a:gd name="T67" fmla="*/ 15 h 23"/>
                  <a:gd name="T68" fmla="*/ 11 w 32"/>
                  <a:gd name="T69" fmla="*/ 15 h 23"/>
                  <a:gd name="T70" fmla="*/ 13 w 32"/>
                  <a:gd name="T71" fmla="*/ 9 h 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"/>
                  <a:gd name="T109" fmla="*/ 0 h 23"/>
                  <a:gd name="T110" fmla="*/ 32 w 32"/>
                  <a:gd name="T111" fmla="*/ 23 h 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" h="23">
                    <a:moveTo>
                      <a:pt x="18" y="0"/>
                    </a:moveTo>
                    <a:lnTo>
                      <a:pt x="18" y="4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24" y="15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1" y="17"/>
                    </a:lnTo>
                    <a:lnTo>
                      <a:pt x="29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  <a:moveTo>
                      <a:pt x="13" y="9"/>
                    </a:moveTo>
                    <a:lnTo>
                      <a:pt x="7" y="9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8" name="Freeform 1032"/>
              <p:cNvSpPr>
                <a:spLocks/>
              </p:cNvSpPr>
              <p:nvPr/>
            </p:nvSpPr>
            <p:spPr bwMode="auto">
              <a:xfrm>
                <a:off x="3417" y="3169"/>
                <a:ext cx="31" cy="21"/>
              </a:xfrm>
              <a:custGeom>
                <a:avLst/>
                <a:gdLst>
                  <a:gd name="T0" fmla="*/ 0 w 31"/>
                  <a:gd name="T1" fmla="*/ 21 h 21"/>
                  <a:gd name="T2" fmla="*/ 0 w 31"/>
                  <a:gd name="T3" fmla="*/ 15 h 21"/>
                  <a:gd name="T4" fmla="*/ 6 w 31"/>
                  <a:gd name="T5" fmla="*/ 15 h 21"/>
                  <a:gd name="T6" fmla="*/ 4 w 31"/>
                  <a:gd name="T7" fmla="*/ 13 h 21"/>
                  <a:gd name="T8" fmla="*/ 4 w 31"/>
                  <a:gd name="T9" fmla="*/ 13 h 21"/>
                  <a:gd name="T10" fmla="*/ 2 w 31"/>
                  <a:gd name="T11" fmla="*/ 13 h 21"/>
                  <a:gd name="T12" fmla="*/ 0 w 31"/>
                  <a:gd name="T13" fmla="*/ 11 h 21"/>
                  <a:gd name="T14" fmla="*/ 0 w 31"/>
                  <a:gd name="T15" fmla="*/ 11 h 21"/>
                  <a:gd name="T16" fmla="*/ 0 w 31"/>
                  <a:gd name="T17" fmla="*/ 9 h 21"/>
                  <a:gd name="T18" fmla="*/ 0 w 31"/>
                  <a:gd name="T19" fmla="*/ 7 h 21"/>
                  <a:gd name="T20" fmla="*/ 0 w 31"/>
                  <a:gd name="T21" fmla="*/ 4 h 21"/>
                  <a:gd name="T22" fmla="*/ 0 w 31"/>
                  <a:gd name="T23" fmla="*/ 4 h 21"/>
                  <a:gd name="T24" fmla="*/ 0 w 31"/>
                  <a:gd name="T25" fmla="*/ 4 h 21"/>
                  <a:gd name="T26" fmla="*/ 2 w 31"/>
                  <a:gd name="T27" fmla="*/ 2 h 21"/>
                  <a:gd name="T28" fmla="*/ 4 w 31"/>
                  <a:gd name="T29" fmla="*/ 2 h 21"/>
                  <a:gd name="T30" fmla="*/ 6 w 31"/>
                  <a:gd name="T31" fmla="*/ 2 h 21"/>
                  <a:gd name="T32" fmla="*/ 9 w 31"/>
                  <a:gd name="T33" fmla="*/ 0 h 21"/>
                  <a:gd name="T34" fmla="*/ 11 w 31"/>
                  <a:gd name="T35" fmla="*/ 0 h 21"/>
                  <a:gd name="T36" fmla="*/ 22 w 31"/>
                  <a:gd name="T37" fmla="*/ 0 h 21"/>
                  <a:gd name="T38" fmla="*/ 27 w 31"/>
                  <a:gd name="T39" fmla="*/ 0 h 21"/>
                  <a:gd name="T40" fmla="*/ 31 w 31"/>
                  <a:gd name="T41" fmla="*/ 0 h 21"/>
                  <a:gd name="T42" fmla="*/ 31 w 31"/>
                  <a:gd name="T43" fmla="*/ 2 h 21"/>
                  <a:gd name="T44" fmla="*/ 31 w 31"/>
                  <a:gd name="T45" fmla="*/ 4 h 21"/>
                  <a:gd name="T46" fmla="*/ 31 w 31"/>
                  <a:gd name="T47" fmla="*/ 7 h 21"/>
                  <a:gd name="T48" fmla="*/ 31 w 31"/>
                  <a:gd name="T49" fmla="*/ 9 h 21"/>
                  <a:gd name="T50" fmla="*/ 15 w 31"/>
                  <a:gd name="T51" fmla="*/ 9 h 21"/>
                  <a:gd name="T52" fmla="*/ 9 w 31"/>
                  <a:gd name="T53" fmla="*/ 9 h 21"/>
                  <a:gd name="T54" fmla="*/ 9 w 31"/>
                  <a:gd name="T55" fmla="*/ 9 h 21"/>
                  <a:gd name="T56" fmla="*/ 9 w 31"/>
                  <a:gd name="T57" fmla="*/ 11 h 21"/>
                  <a:gd name="T58" fmla="*/ 9 w 31"/>
                  <a:gd name="T59" fmla="*/ 11 h 21"/>
                  <a:gd name="T60" fmla="*/ 9 w 31"/>
                  <a:gd name="T61" fmla="*/ 11 h 21"/>
                  <a:gd name="T62" fmla="*/ 9 w 31"/>
                  <a:gd name="T63" fmla="*/ 11 h 21"/>
                  <a:gd name="T64" fmla="*/ 9 w 31"/>
                  <a:gd name="T65" fmla="*/ 13 h 21"/>
                  <a:gd name="T66" fmla="*/ 9 w 31"/>
                  <a:gd name="T67" fmla="*/ 13 h 21"/>
                  <a:gd name="T68" fmla="*/ 11 w 31"/>
                  <a:gd name="T69" fmla="*/ 13 h 21"/>
                  <a:gd name="T70" fmla="*/ 11 w 31"/>
                  <a:gd name="T71" fmla="*/ 13 h 21"/>
                  <a:gd name="T72" fmla="*/ 13 w 31"/>
                  <a:gd name="T73" fmla="*/ 13 h 21"/>
                  <a:gd name="T74" fmla="*/ 15 w 31"/>
                  <a:gd name="T75" fmla="*/ 13 h 21"/>
                  <a:gd name="T76" fmla="*/ 16 w 31"/>
                  <a:gd name="T77" fmla="*/ 13 h 21"/>
                  <a:gd name="T78" fmla="*/ 20 w 31"/>
                  <a:gd name="T79" fmla="*/ 13 h 21"/>
                  <a:gd name="T80" fmla="*/ 24 w 31"/>
                  <a:gd name="T81" fmla="*/ 13 h 21"/>
                  <a:gd name="T82" fmla="*/ 27 w 31"/>
                  <a:gd name="T83" fmla="*/ 13 h 21"/>
                  <a:gd name="T84" fmla="*/ 31 w 31"/>
                  <a:gd name="T85" fmla="*/ 13 h 21"/>
                  <a:gd name="T86" fmla="*/ 31 w 31"/>
                  <a:gd name="T87" fmla="*/ 15 h 21"/>
                  <a:gd name="T88" fmla="*/ 31 w 31"/>
                  <a:gd name="T89" fmla="*/ 17 h 21"/>
                  <a:gd name="T90" fmla="*/ 31 w 31"/>
                  <a:gd name="T91" fmla="*/ 21 h 21"/>
                  <a:gd name="T92" fmla="*/ 24 w 31"/>
                  <a:gd name="T93" fmla="*/ 21 h 21"/>
                  <a:gd name="T94" fmla="*/ 16 w 31"/>
                  <a:gd name="T95" fmla="*/ 21 h 21"/>
                  <a:gd name="T96" fmla="*/ 7 w 31"/>
                  <a:gd name="T97" fmla="*/ 21 h 21"/>
                  <a:gd name="T98" fmla="*/ 0 w 31"/>
                  <a:gd name="T99" fmla="*/ 21 h 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"/>
                  <a:gd name="T151" fmla="*/ 0 h 21"/>
                  <a:gd name="T152" fmla="*/ 31 w 31"/>
                  <a:gd name="T153" fmla="*/ 21 h 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" h="21">
                    <a:moveTo>
                      <a:pt x="0" y="21"/>
                    </a:moveTo>
                    <a:lnTo>
                      <a:pt x="0" y="15"/>
                    </a:lnTo>
                    <a:lnTo>
                      <a:pt x="6" y="15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15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20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21"/>
                    </a:lnTo>
                    <a:lnTo>
                      <a:pt x="24" y="21"/>
                    </a:lnTo>
                    <a:lnTo>
                      <a:pt x="16" y="21"/>
                    </a:lnTo>
                    <a:lnTo>
                      <a:pt x="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9" name="Freeform 1033"/>
              <p:cNvSpPr>
                <a:spLocks noEditPoints="1"/>
              </p:cNvSpPr>
              <p:nvPr/>
            </p:nvSpPr>
            <p:spPr bwMode="auto">
              <a:xfrm>
                <a:off x="3405" y="3141"/>
                <a:ext cx="43" cy="6"/>
              </a:xfrm>
              <a:custGeom>
                <a:avLst/>
                <a:gdLst>
                  <a:gd name="T0" fmla="*/ 0 w 43"/>
                  <a:gd name="T1" fmla="*/ 6 h 6"/>
                  <a:gd name="T2" fmla="*/ 0 w 43"/>
                  <a:gd name="T3" fmla="*/ 0 h 6"/>
                  <a:gd name="T4" fmla="*/ 2 w 43"/>
                  <a:gd name="T5" fmla="*/ 0 h 6"/>
                  <a:gd name="T6" fmla="*/ 5 w 43"/>
                  <a:gd name="T7" fmla="*/ 0 h 6"/>
                  <a:gd name="T8" fmla="*/ 7 w 43"/>
                  <a:gd name="T9" fmla="*/ 0 h 6"/>
                  <a:gd name="T10" fmla="*/ 9 w 43"/>
                  <a:gd name="T11" fmla="*/ 0 h 6"/>
                  <a:gd name="T12" fmla="*/ 9 w 43"/>
                  <a:gd name="T13" fmla="*/ 6 h 6"/>
                  <a:gd name="T14" fmla="*/ 7 w 43"/>
                  <a:gd name="T15" fmla="*/ 6 h 6"/>
                  <a:gd name="T16" fmla="*/ 5 w 43"/>
                  <a:gd name="T17" fmla="*/ 6 h 6"/>
                  <a:gd name="T18" fmla="*/ 2 w 43"/>
                  <a:gd name="T19" fmla="*/ 6 h 6"/>
                  <a:gd name="T20" fmla="*/ 0 w 43"/>
                  <a:gd name="T21" fmla="*/ 6 h 6"/>
                  <a:gd name="T22" fmla="*/ 0 w 43"/>
                  <a:gd name="T23" fmla="*/ 6 h 6"/>
                  <a:gd name="T24" fmla="*/ 12 w 43"/>
                  <a:gd name="T25" fmla="*/ 6 h 6"/>
                  <a:gd name="T26" fmla="*/ 12 w 43"/>
                  <a:gd name="T27" fmla="*/ 0 h 6"/>
                  <a:gd name="T28" fmla="*/ 19 w 43"/>
                  <a:gd name="T29" fmla="*/ 0 h 6"/>
                  <a:gd name="T30" fmla="*/ 28 w 43"/>
                  <a:gd name="T31" fmla="*/ 0 h 6"/>
                  <a:gd name="T32" fmla="*/ 36 w 43"/>
                  <a:gd name="T33" fmla="*/ 0 h 6"/>
                  <a:gd name="T34" fmla="*/ 43 w 43"/>
                  <a:gd name="T35" fmla="*/ 0 h 6"/>
                  <a:gd name="T36" fmla="*/ 43 w 43"/>
                  <a:gd name="T37" fmla="*/ 6 h 6"/>
                  <a:gd name="T38" fmla="*/ 36 w 43"/>
                  <a:gd name="T39" fmla="*/ 6 h 6"/>
                  <a:gd name="T40" fmla="*/ 28 w 43"/>
                  <a:gd name="T41" fmla="*/ 6 h 6"/>
                  <a:gd name="T42" fmla="*/ 19 w 43"/>
                  <a:gd name="T43" fmla="*/ 6 h 6"/>
                  <a:gd name="T44" fmla="*/ 12 w 43"/>
                  <a:gd name="T45" fmla="*/ 6 h 6"/>
                  <a:gd name="T46" fmla="*/ 12 w 43"/>
                  <a:gd name="T47" fmla="*/ 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"/>
                  <a:gd name="T73" fmla="*/ 0 h 6"/>
                  <a:gd name="T74" fmla="*/ 43 w 43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12" y="6"/>
                    </a:moveTo>
                    <a:lnTo>
                      <a:pt x="12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28" y="6"/>
                    </a:lnTo>
                    <a:lnTo>
                      <a:pt x="19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0" name="Freeform 1034"/>
              <p:cNvSpPr>
                <a:spLocks/>
              </p:cNvSpPr>
              <p:nvPr/>
            </p:nvSpPr>
            <p:spPr bwMode="auto">
              <a:xfrm>
                <a:off x="3405" y="3114"/>
                <a:ext cx="44" cy="14"/>
              </a:xfrm>
              <a:custGeom>
                <a:avLst/>
                <a:gdLst>
                  <a:gd name="T0" fmla="*/ 0 w 44"/>
                  <a:gd name="T1" fmla="*/ 4 h 14"/>
                  <a:gd name="T2" fmla="*/ 3 w 44"/>
                  <a:gd name="T3" fmla="*/ 4 h 14"/>
                  <a:gd name="T4" fmla="*/ 7 w 44"/>
                  <a:gd name="T5" fmla="*/ 4 h 14"/>
                  <a:gd name="T6" fmla="*/ 12 w 44"/>
                  <a:gd name="T7" fmla="*/ 4 h 14"/>
                  <a:gd name="T8" fmla="*/ 12 w 44"/>
                  <a:gd name="T9" fmla="*/ 2 h 14"/>
                  <a:gd name="T10" fmla="*/ 12 w 44"/>
                  <a:gd name="T11" fmla="*/ 2 h 14"/>
                  <a:gd name="T12" fmla="*/ 12 w 44"/>
                  <a:gd name="T13" fmla="*/ 2 h 14"/>
                  <a:gd name="T14" fmla="*/ 12 w 44"/>
                  <a:gd name="T15" fmla="*/ 0 h 14"/>
                  <a:gd name="T16" fmla="*/ 14 w 44"/>
                  <a:gd name="T17" fmla="*/ 0 h 14"/>
                  <a:gd name="T18" fmla="*/ 18 w 44"/>
                  <a:gd name="T19" fmla="*/ 0 h 14"/>
                  <a:gd name="T20" fmla="*/ 19 w 44"/>
                  <a:gd name="T21" fmla="*/ 0 h 14"/>
                  <a:gd name="T22" fmla="*/ 21 w 44"/>
                  <a:gd name="T23" fmla="*/ 0 h 14"/>
                  <a:gd name="T24" fmla="*/ 21 w 44"/>
                  <a:gd name="T25" fmla="*/ 2 h 14"/>
                  <a:gd name="T26" fmla="*/ 21 w 44"/>
                  <a:gd name="T27" fmla="*/ 2 h 14"/>
                  <a:gd name="T28" fmla="*/ 21 w 44"/>
                  <a:gd name="T29" fmla="*/ 2 h 14"/>
                  <a:gd name="T30" fmla="*/ 21 w 44"/>
                  <a:gd name="T31" fmla="*/ 4 h 14"/>
                  <a:gd name="T32" fmla="*/ 32 w 44"/>
                  <a:gd name="T33" fmla="*/ 4 h 14"/>
                  <a:gd name="T34" fmla="*/ 34 w 44"/>
                  <a:gd name="T35" fmla="*/ 4 h 14"/>
                  <a:gd name="T36" fmla="*/ 34 w 44"/>
                  <a:gd name="T37" fmla="*/ 4 h 14"/>
                  <a:gd name="T38" fmla="*/ 34 w 44"/>
                  <a:gd name="T39" fmla="*/ 4 h 14"/>
                  <a:gd name="T40" fmla="*/ 36 w 44"/>
                  <a:gd name="T41" fmla="*/ 4 h 14"/>
                  <a:gd name="T42" fmla="*/ 36 w 44"/>
                  <a:gd name="T43" fmla="*/ 4 h 14"/>
                  <a:gd name="T44" fmla="*/ 36 w 44"/>
                  <a:gd name="T45" fmla="*/ 4 h 14"/>
                  <a:gd name="T46" fmla="*/ 36 w 44"/>
                  <a:gd name="T47" fmla="*/ 2 h 14"/>
                  <a:gd name="T48" fmla="*/ 36 w 44"/>
                  <a:gd name="T49" fmla="*/ 2 h 14"/>
                  <a:gd name="T50" fmla="*/ 36 w 44"/>
                  <a:gd name="T51" fmla="*/ 2 h 14"/>
                  <a:gd name="T52" fmla="*/ 36 w 44"/>
                  <a:gd name="T53" fmla="*/ 0 h 14"/>
                  <a:gd name="T54" fmla="*/ 37 w 44"/>
                  <a:gd name="T55" fmla="*/ 0 h 14"/>
                  <a:gd name="T56" fmla="*/ 39 w 44"/>
                  <a:gd name="T57" fmla="*/ 0 h 14"/>
                  <a:gd name="T58" fmla="*/ 41 w 44"/>
                  <a:gd name="T59" fmla="*/ 0 h 14"/>
                  <a:gd name="T60" fmla="*/ 43 w 44"/>
                  <a:gd name="T61" fmla="*/ 0 h 14"/>
                  <a:gd name="T62" fmla="*/ 43 w 44"/>
                  <a:gd name="T63" fmla="*/ 2 h 14"/>
                  <a:gd name="T64" fmla="*/ 44 w 44"/>
                  <a:gd name="T65" fmla="*/ 2 h 14"/>
                  <a:gd name="T66" fmla="*/ 44 w 44"/>
                  <a:gd name="T67" fmla="*/ 4 h 14"/>
                  <a:gd name="T68" fmla="*/ 44 w 44"/>
                  <a:gd name="T69" fmla="*/ 4 h 14"/>
                  <a:gd name="T70" fmla="*/ 44 w 44"/>
                  <a:gd name="T71" fmla="*/ 6 h 14"/>
                  <a:gd name="T72" fmla="*/ 44 w 44"/>
                  <a:gd name="T73" fmla="*/ 6 h 14"/>
                  <a:gd name="T74" fmla="*/ 43 w 44"/>
                  <a:gd name="T75" fmla="*/ 8 h 14"/>
                  <a:gd name="T76" fmla="*/ 43 w 44"/>
                  <a:gd name="T77" fmla="*/ 8 h 14"/>
                  <a:gd name="T78" fmla="*/ 43 w 44"/>
                  <a:gd name="T79" fmla="*/ 10 h 14"/>
                  <a:gd name="T80" fmla="*/ 41 w 44"/>
                  <a:gd name="T81" fmla="*/ 10 h 14"/>
                  <a:gd name="T82" fmla="*/ 39 w 44"/>
                  <a:gd name="T83" fmla="*/ 10 h 14"/>
                  <a:gd name="T84" fmla="*/ 37 w 44"/>
                  <a:gd name="T85" fmla="*/ 10 h 14"/>
                  <a:gd name="T86" fmla="*/ 36 w 44"/>
                  <a:gd name="T87" fmla="*/ 12 h 14"/>
                  <a:gd name="T88" fmla="*/ 34 w 44"/>
                  <a:gd name="T89" fmla="*/ 12 h 14"/>
                  <a:gd name="T90" fmla="*/ 32 w 44"/>
                  <a:gd name="T91" fmla="*/ 12 h 14"/>
                  <a:gd name="T92" fmla="*/ 21 w 44"/>
                  <a:gd name="T93" fmla="*/ 12 h 14"/>
                  <a:gd name="T94" fmla="*/ 21 w 44"/>
                  <a:gd name="T95" fmla="*/ 12 h 14"/>
                  <a:gd name="T96" fmla="*/ 21 w 44"/>
                  <a:gd name="T97" fmla="*/ 12 h 14"/>
                  <a:gd name="T98" fmla="*/ 21 w 44"/>
                  <a:gd name="T99" fmla="*/ 14 h 14"/>
                  <a:gd name="T100" fmla="*/ 19 w 44"/>
                  <a:gd name="T101" fmla="*/ 14 h 14"/>
                  <a:gd name="T102" fmla="*/ 18 w 44"/>
                  <a:gd name="T103" fmla="*/ 14 h 14"/>
                  <a:gd name="T104" fmla="*/ 14 w 44"/>
                  <a:gd name="T105" fmla="*/ 14 h 14"/>
                  <a:gd name="T106" fmla="*/ 12 w 44"/>
                  <a:gd name="T107" fmla="*/ 14 h 14"/>
                  <a:gd name="T108" fmla="*/ 12 w 44"/>
                  <a:gd name="T109" fmla="*/ 12 h 14"/>
                  <a:gd name="T110" fmla="*/ 12 w 44"/>
                  <a:gd name="T111" fmla="*/ 12 h 14"/>
                  <a:gd name="T112" fmla="*/ 12 w 44"/>
                  <a:gd name="T113" fmla="*/ 12 h 14"/>
                  <a:gd name="T114" fmla="*/ 7 w 44"/>
                  <a:gd name="T115" fmla="*/ 12 h 14"/>
                  <a:gd name="T116" fmla="*/ 5 w 44"/>
                  <a:gd name="T117" fmla="*/ 10 h 14"/>
                  <a:gd name="T118" fmla="*/ 3 w 44"/>
                  <a:gd name="T119" fmla="*/ 8 h 14"/>
                  <a:gd name="T120" fmla="*/ 2 w 44"/>
                  <a:gd name="T121" fmla="*/ 6 h 14"/>
                  <a:gd name="T122" fmla="*/ 0 w 44"/>
                  <a:gd name="T123" fmla="*/ 4 h 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14"/>
                  <a:gd name="T188" fmla="*/ 44 w 44"/>
                  <a:gd name="T189" fmla="*/ 14 h 1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14">
                    <a:moveTo>
                      <a:pt x="0" y="4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1" name="Freeform 1035"/>
              <p:cNvSpPr>
                <a:spLocks/>
              </p:cNvSpPr>
              <p:nvPr/>
            </p:nvSpPr>
            <p:spPr bwMode="auto">
              <a:xfrm>
                <a:off x="3417" y="3083"/>
                <a:ext cx="31" cy="17"/>
              </a:xfrm>
              <a:custGeom>
                <a:avLst/>
                <a:gdLst>
                  <a:gd name="T0" fmla="*/ 0 w 31"/>
                  <a:gd name="T1" fmla="*/ 17 h 17"/>
                  <a:gd name="T2" fmla="*/ 0 w 31"/>
                  <a:gd name="T3" fmla="*/ 15 h 17"/>
                  <a:gd name="T4" fmla="*/ 0 w 31"/>
                  <a:gd name="T5" fmla="*/ 13 h 17"/>
                  <a:gd name="T6" fmla="*/ 0 w 31"/>
                  <a:gd name="T7" fmla="*/ 11 h 17"/>
                  <a:gd name="T8" fmla="*/ 0 w 31"/>
                  <a:gd name="T9" fmla="*/ 9 h 17"/>
                  <a:gd name="T10" fmla="*/ 6 w 31"/>
                  <a:gd name="T11" fmla="*/ 9 h 17"/>
                  <a:gd name="T12" fmla="*/ 4 w 31"/>
                  <a:gd name="T13" fmla="*/ 9 h 17"/>
                  <a:gd name="T14" fmla="*/ 2 w 31"/>
                  <a:gd name="T15" fmla="*/ 9 h 17"/>
                  <a:gd name="T16" fmla="*/ 0 w 31"/>
                  <a:gd name="T17" fmla="*/ 7 h 17"/>
                  <a:gd name="T18" fmla="*/ 0 w 31"/>
                  <a:gd name="T19" fmla="*/ 7 h 17"/>
                  <a:gd name="T20" fmla="*/ 0 w 31"/>
                  <a:gd name="T21" fmla="*/ 7 h 17"/>
                  <a:gd name="T22" fmla="*/ 0 w 31"/>
                  <a:gd name="T23" fmla="*/ 4 h 17"/>
                  <a:gd name="T24" fmla="*/ 0 w 31"/>
                  <a:gd name="T25" fmla="*/ 4 h 17"/>
                  <a:gd name="T26" fmla="*/ 0 w 31"/>
                  <a:gd name="T27" fmla="*/ 2 h 17"/>
                  <a:gd name="T28" fmla="*/ 0 w 31"/>
                  <a:gd name="T29" fmla="*/ 2 h 17"/>
                  <a:gd name="T30" fmla="*/ 2 w 31"/>
                  <a:gd name="T31" fmla="*/ 0 h 17"/>
                  <a:gd name="T32" fmla="*/ 4 w 31"/>
                  <a:gd name="T33" fmla="*/ 2 h 17"/>
                  <a:gd name="T34" fmla="*/ 6 w 31"/>
                  <a:gd name="T35" fmla="*/ 2 h 17"/>
                  <a:gd name="T36" fmla="*/ 7 w 31"/>
                  <a:gd name="T37" fmla="*/ 2 h 17"/>
                  <a:gd name="T38" fmla="*/ 9 w 31"/>
                  <a:gd name="T39" fmla="*/ 4 h 17"/>
                  <a:gd name="T40" fmla="*/ 9 w 31"/>
                  <a:gd name="T41" fmla="*/ 4 h 17"/>
                  <a:gd name="T42" fmla="*/ 9 w 31"/>
                  <a:gd name="T43" fmla="*/ 4 h 17"/>
                  <a:gd name="T44" fmla="*/ 9 w 31"/>
                  <a:gd name="T45" fmla="*/ 7 h 17"/>
                  <a:gd name="T46" fmla="*/ 9 w 31"/>
                  <a:gd name="T47" fmla="*/ 7 h 17"/>
                  <a:gd name="T48" fmla="*/ 9 w 31"/>
                  <a:gd name="T49" fmla="*/ 7 h 17"/>
                  <a:gd name="T50" fmla="*/ 11 w 31"/>
                  <a:gd name="T51" fmla="*/ 9 h 17"/>
                  <a:gd name="T52" fmla="*/ 13 w 31"/>
                  <a:gd name="T53" fmla="*/ 9 h 17"/>
                  <a:gd name="T54" fmla="*/ 15 w 31"/>
                  <a:gd name="T55" fmla="*/ 9 h 17"/>
                  <a:gd name="T56" fmla="*/ 20 w 31"/>
                  <a:gd name="T57" fmla="*/ 9 h 17"/>
                  <a:gd name="T58" fmla="*/ 31 w 31"/>
                  <a:gd name="T59" fmla="*/ 9 h 17"/>
                  <a:gd name="T60" fmla="*/ 31 w 31"/>
                  <a:gd name="T61" fmla="*/ 13 h 17"/>
                  <a:gd name="T62" fmla="*/ 31 w 31"/>
                  <a:gd name="T63" fmla="*/ 15 h 17"/>
                  <a:gd name="T64" fmla="*/ 31 w 31"/>
                  <a:gd name="T65" fmla="*/ 17 h 17"/>
                  <a:gd name="T66" fmla="*/ 24 w 31"/>
                  <a:gd name="T67" fmla="*/ 17 h 17"/>
                  <a:gd name="T68" fmla="*/ 16 w 31"/>
                  <a:gd name="T69" fmla="*/ 17 h 17"/>
                  <a:gd name="T70" fmla="*/ 7 w 31"/>
                  <a:gd name="T71" fmla="*/ 17 h 17"/>
                  <a:gd name="T72" fmla="*/ 0 w 31"/>
                  <a:gd name="T73" fmla="*/ 17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"/>
                  <a:gd name="T112" fmla="*/ 0 h 17"/>
                  <a:gd name="T113" fmla="*/ 31 w 31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" h="17">
                    <a:moveTo>
                      <a:pt x="0" y="17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20" y="9"/>
                    </a:lnTo>
                    <a:lnTo>
                      <a:pt x="31" y="9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6" y="17"/>
                    </a:lnTo>
                    <a:lnTo>
                      <a:pt x="7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1036"/>
              <p:cNvSpPr>
                <a:spLocks noEditPoints="1"/>
              </p:cNvSpPr>
              <p:nvPr/>
            </p:nvSpPr>
            <p:spPr bwMode="auto">
              <a:xfrm>
                <a:off x="3405" y="3063"/>
                <a:ext cx="43" cy="8"/>
              </a:xfrm>
              <a:custGeom>
                <a:avLst/>
                <a:gdLst>
                  <a:gd name="T0" fmla="*/ 0 w 43"/>
                  <a:gd name="T1" fmla="*/ 8 h 8"/>
                  <a:gd name="T2" fmla="*/ 0 w 43"/>
                  <a:gd name="T3" fmla="*/ 4 h 8"/>
                  <a:gd name="T4" fmla="*/ 0 w 43"/>
                  <a:gd name="T5" fmla="*/ 2 h 8"/>
                  <a:gd name="T6" fmla="*/ 0 w 43"/>
                  <a:gd name="T7" fmla="*/ 0 h 8"/>
                  <a:gd name="T8" fmla="*/ 2 w 43"/>
                  <a:gd name="T9" fmla="*/ 0 h 8"/>
                  <a:gd name="T10" fmla="*/ 5 w 43"/>
                  <a:gd name="T11" fmla="*/ 0 h 8"/>
                  <a:gd name="T12" fmla="*/ 7 w 43"/>
                  <a:gd name="T13" fmla="*/ 0 h 8"/>
                  <a:gd name="T14" fmla="*/ 9 w 43"/>
                  <a:gd name="T15" fmla="*/ 0 h 8"/>
                  <a:gd name="T16" fmla="*/ 9 w 43"/>
                  <a:gd name="T17" fmla="*/ 2 h 8"/>
                  <a:gd name="T18" fmla="*/ 9 w 43"/>
                  <a:gd name="T19" fmla="*/ 4 h 8"/>
                  <a:gd name="T20" fmla="*/ 9 w 43"/>
                  <a:gd name="T21" fmla="*/ 8 h 8"/>
                  <a:gd name="T22" fmla="*/ 7 w 43"/>
                  <a:gd name="T23" fmla="*/ 8 h 8"/>
                  <a:gd name="T24" fmla="*/ 5 w 43"/>
                  <a:gd name="T25" fmla="*/ 8 h 8"/>
                  <a:gd name="T26" fmla="*/ 2 w 43"/>
                  <a:gd name="T27" fmla="*/ 8 h 8"/>
                  <a:gd name="T28" fmla="*/ 0 w 43"/>
                  <a:gd name="T29" fmla="*/ 8 h 8"/>
                  <a:gd name="T30" fmla="*/ 0 w 43"/>
                  <a:gd name="T31" fmla="*/ 8 h 8"/>
                  <a:gd name="T32" fmla="*/ 12 w 43"/>
                  <a:gd name="T33" fmla="*/ 8 h 8"/>
                  <a:gd name="T34" fmla="*/ 12 w 43"/>
                  <a:gd name="T35" fmla="*/ 4 h 8"/>
                  <a:gd name="T36" fmla="*/ 12 w 43"/>
                  <a:gd name="T37" fmla="*/ 2 h 8"/>
                  <a:gd name="T38" fmla="*/ 12 w 43"/>
                  <a:gd name="T39" fmla="*/ 0 h 8"/>
                  <a:gd name="T40" fmla="*/ 19 w 43"/>
                  <a:gd name="T41" fmla="*/ 0 h 8"/>
                  <a:gd name="T42" fmla="*/ 28 w 43"/>
                  <a:gd name="T43" fmla="*/ 0 h 8"/>
                  <a:gd name="T44" fmla="*/ 36 w 43"/>
                  <a:gd name="T45" fmla="*/ 0 h 8"/>
                  <a:gd name="T46" fmla="*/ 43 w 43"/>
                  <a:gd name="T47" fmla="*/ 0 h 8"/>
                  <a:gd name="T48" fmla="*/ 43 w 43"/>
                  <a:gd name="T49" fmla="*/ 2 h 8"/>
                  <a:gd name="T50" fmla="*/ 43 w 43"/>
                  <a:gd name="T51" fmla="*/ 4 h 8"/>
                  <a:gd name="T52" fmla="*/ 43 w 43"/>
                  <a:gd name="T53" fmla="*/ 8 h 8"/>
                  <a:gd name="T54" fmla="*/ 36 w 43"/>
                  <a:gd name="T55" fmla="*/ 8 h 8"/>
                  <a:gd name="T56" fmla="*/ 28 w 43"/>
                  <a:gd name="T57" fmla="*/ 8 h 8"/>
                  <a:gd name="T58" fmla="*/ 19 w 43"/>
                  <a:gd name="T59" fmla="*/ 8 h 8"/>
                  <a:gd name="T60" fmla="*/ 12 w 43"/>
                  <a:gd name="T61" fmla="*/ 8 h 8"/>
                  <a:gd name="T62" fmla="*/ 12 w 43"/>
                  <a:gd name="T63" fmla="*/ 8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"/>
                  <a:gd name="T97" fmla="*/ 0 h 8"/>
                  <a:gd name="T98" fmla="*/ 43 w 43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" h="8">
                    <a:moveTo>
                      <a:pt x="0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12" y="8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3" y="8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9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3" name="Freeform 1037"/>
              <p:cNvSpPr>
                <a:spLocks/>
              </p:cNvSpPr>
              <p:nvPr/>
            </p:nvSpPr>
            <p:spPr bwMode="auto">
              <a:xfrm>
                <a:off x="3405" y="3042"/>
                <a:ext cx="43" cy="9"/>
              </a:xfrm>
              <a:custGeom>
                <a:avLst/>
                <a:gdLst>
                  <a:gd name="T0" fmla="*/ 0 w 43"/>
                  <a:gd name="T1" fmla="*/ 9 h 9"/>
                  <a:gd name="T2" fmla="*/ 0 w 43"/>
                  <a:gd name="T3" fmla="*/ 7 h 9"/>
                  <a:gd name="T4" fmla="*/ 0 w 43"/>
                  <a:gd name="T5" fmla="*/ 5 h 9"/>
                  <a:gd name="T6" fmla="*/ 0 w 43"/>
                  <a:gd name="T7" fmla="*/ 2 h 9"/>
                  <a:gd name="T8" fmla="*/ 0 w 43"/>
                  <a:gd name="T9" fmla="*/ 0 h 9"/>
                  <a:gd name="T10" fmla="*/ 43 w 43"/>
                  <a:gd name="T11" fmla="*/ 0 h 9"/>
                  <a:gd name="T12" fmla="*/ 43 w 43"/>
                  <a:gd name="T13" fmla="*/ 2 h 9"/>
                  <a:gd name="T14" fmla="*/ 43 w 43"/>
                  <a:gd name="T15" fmla="*/ 5 h 9"/>
                  <a:gd name="T16" fmla="*/ 43 w 43"/>
                  <a:gd name="T17" fmla="*/ 7 h 9"/>
                  <a:gd name="T18" fmla="*/ 43 w 43"/>
                  <a:gd name="T19" fmla="*/ 9 h 9"/>
                  <a:gd name="T20" fmla="*/ 0 w 43"/>
                  <a:gd name="T21" fmla="*/ 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9"/>
                  <a:gd name="T35" fmla="*/ 43 w 43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9">
                    <a:moveTo>
                      <a:pt x="0" y="9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4" name="Freeform 1038"/>
              <p:cNvSpPr>
                <a:spLocks noEditPoints="1"/>
              </p:cNvSpPr>
              <p:nvPr/>
            </p:nvSpPr>
            <p:spPr bwMode="auto">
              <a:xfrm>
                <a:off x="3417" y="3010"/>
                <a:ext cx="32" cy="20"/>
              </a:xfrm>
              <a:custGeom>
                <a:avLst/>
                <a:gdLst>
                  <a:gd name="T0" fmla="*/ 18 w 32"/>
                  <a:gd name="T1" fmla="*/ 6 h 20"/>
                  <a:gd name="T2" fmla="*/ 18 w 32"/>
                  <a:gd name="T3" fmla="*/ 14 h 20"/>
                  <a:gd name="T4" fmla="*/ 22 w 32"/>
                  <a:gd name="T5" fmla="*/ 14 h 20"/>
                  <a:gd name="T6" fmla="*/ 24 w 32"/>
                  <a:gd name="T7" fmla="*/ 12 h 20"/>
                  <a:gd name="T8" fmla="*/ 25 w 32"/>
                  <a:gd name="T9" fmla="*/ 12 h 20"/>
                  <a:gd name="T10" fmla="*/ 25 w 32"/>
                  <a:gd name="T11" fmla="*/ 10 h 20"/>
                  <a:gd name="T12" fmla="*/ 25 w 32"/>
                  <a:gd name="T13" fmla="*/ 10 h 20"/>
                  <a:gd name="T14" fmla="*/ 24 w 32"/>
                  <a:gd name="T15" fmla="*/ 8 h 20"/>
                  <a:gd name="T16" fmla="*/ 24 w 32"/>
                  <a:gd name="T17" fmla="*/ 8 h 20"/>
                  <a:gd name="T18" fmla="*/ 22 w 32"/>
                  <a:gd name="T19" fmla="*/ 6 h 20"/>
                  <a:gd name="T20" fmla="*/ 24 w 32"/>
                  <a:gd name="T21" fmla="*/ 4 h 20"/>
                  <a:gd name="T22" fmla="*/ 24 w 32"/>
                  <a:gd name="T23" fmla="*/ 0 h 20"/>
                  <a:gd name="T24" fmla="*/ 27 w 32"/>
                  <a:gd name="T25" fmla="*/ 2 h 20"/>
                  <a:gd name="T26" fmla="*/ 29 w 32"/>
                  <a:gd name="T27" fmla="*/ 4 h 20"/>
                  <a:gd name="T28" fmla="*/ 31 w 32"/>
                  <a:gd name="T29" fmla="*/ 6 h 20"/>
                  <a:gd name="T30" fmla="*/ 32 w 32"/>
                  <a:gd name="T31" fmla="*/ 10 h 20"/>
                  <a:gd name="T32" fmla="*/ 32 w 32"/>
                  <a:gd name="T33" fmla="*/ 14 h 20"/>
                  <a:gd name="T34" fmla="*/ 31 w 32"/>
                  <a:gd name="T35" fmla="*/ 16 h 20"/>
                  <a:gd name="T36" fmla="*/ 29 w 32"/>
                  <a:gd name="T37" fmla="*/ 18 h 20"/>
                  <a:gd name="T38" fmla="*/ 25 w 32"/>
                  <a:gd name="T39" fmla="*/ 18 h 20"/>
                  <a:gd name="T40" fmla="*/ 22 w 32"/>
                  <a:gd name="T41" fmla="*/ 20 h 20"/>
                  <a:gd name="T42" fmla="*/ 16 w 32"/>
                  <a:gd name="T43" fmla="*/ 20 h 20"/>
                  <a:gd name="T44" fmla="*/ 9 w 32"/>
                  <a:gd name="T45" fmla="*/ 20 h 20"/>
                  <a:gd name="T46" fmla="*/ 4 w 32"/>
                  <a:gd name="T47" fmla="*/ 18 h 20"/>
                  <a:gd name="T48" fmla="*/ 0 w 32"/>
                  <a:gd name="T49" fmla="*/ 14 h 20"/>
                  <a:gd name="T50" fmla="*/ 0 w 32"/>
                  <a:gd name="T51" fmla="*/ 10 h 20"/>
                  <a:gd name="T52" fmla="*/ 0 w 32"/>
                  <a:gd name="T53" fmla="*/ 6 h 20"/>
                  <a:gd name="T54" fmla="*/ 2 w 32"/>
                  <a:gd name="T55" fmla="*/ 2 h 20"/>
                  <a:gd name="T56" fmla="*/ 6 w 32"/>
                  <a:gd name="T57" fmla="*/ 2 h 20"/>
                  <a:gd name="T58" fmla="*/ 9 w 32"/>
                  <a:gd name="T59" fmla="*/ 0 h 20"/>
                  <a:gd name="T60" fmla="*/ 15 w 32"/>
                  <a:gd name="T61" fmla="*/ 0 h 20"/>
                  <a:gd name="T62" fmla="*/ 18 w 32"/>
                  <a:gd name="T63" fmla="*/ 0 h 20"/>
                  <a:gd name="T64" fmla="*/ 13 w 32"/>
                  <a:gd name="T65" fmla="*/ 6 h 20"/>
                  <a:gd name="T66" fmla="*/ 9 w 32"/>
                  <a:gd name="T67" fmla="*/ 6 h 20"/>
                  <a:gd name="T68" fmla="*/ 7 w 32"/>
                  <a:gd name="T69" fmla="*/ 8 h 20"/>
                  <a:gd name="T70" fmla="*/ 7 w 32"/>
                  <a:gd name="T71" fmla="*/ 10 h 20"/>
                  <a:gd name="T72" fmla="*/ 7 w 32"/>
                  <a:gd name="T73" fmla="*/ 12 h 20"/>
                  <a:gd name="T74" fmla="*/ 9 w 32"/>
                  <a:gd name="T75" fmla="*/ 12 h 20"/>
                  <a:gd name="T76" fmla="*/ 11 w 32"/>
                  <a:gd name="T77" fmla="*/ 14 h 20"/>
                  <a:gd name="T78" fmla="*/ 13 w 32"/>
                  <a:gd name="T79" fmla="*/ 14 h 20"/>
                  <a:gd name="T80" fmla="*/ 13 w 32"/>
                  <a:gd name="T81" fmla="*/ 10 h 20"/>
                  <a:gd name="T82" fmla="*/ 13 w 32"/>
                  <a:gd name="T83" fmla="*/ 6 h 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20"/>
                  <a:gd name="T128" fmla="*/ 32 w 32"/>
                  <a:gd name="T129" fmla="*/ 20 h 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20">
                    <a:moveTo>
                      <a:pt x="18" y="0"/>
                    </a:moveTo>
                    <a:lnTo>
                      <a:pt x="18" y="6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3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  <a:moveTo>
                      <a:pt x="13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5" name="Freeform 1039"/>
              <p:cNvSpPr>
                <a:spLocks/>
              </p:cNvSpPr>
              <p:nvPr/>
            </p:nvSpPr>
            <p:spPr bwMode="auto">
              <a:xfrm>
                <a:off x="3369" y="3605"/>
                <a:ext cx="34" cy="29"/>
              </a:xfrm>
              <a:custGeom>
                <a:avLst/>
                <a:gdLst>
                  <a:gd name="T0" fmla="*/ 22 w 34"/>
                  <a:gd name="T1" fmla="*/ 7 h 29"/>
                  <a:gd name="T2" fmla="*/ 22 w 34"/>
                  <a:gd name="T3" fmla="*/ 3 h 29"/>
                  <a:gd name="T4" fmla="*/ 27 w 34"/>
                  <a:gd name="T5" fmla="*/ 0 h 29"/>
                  <a:gd name="T6" fmla="*/ 29 w 34"/>
                  <a:gd name="T7" fmla="*/ 3 h 29"/>
                  <a:gd name="T8" fmla="*/ 30 w 34"/>
                  <a:gd name="T9" fmla="*/ 5 h 29"/>
                  <a:gd name="T10" fmla="*/ 32 w 34"/>
                  <a:gd name="T11" fmla="*/ 7 h 29"/>
                  <a:gd name="T12" fmla="*/ 34 w 34"/>
                  <a:gd name="T13" fmla="*/ 11 h 29"/>
                  <a:gd name="T14" fmla="*/ 34 w 34"/>
                  <a:gd name="T15" fmla="*/ 15 h 29"/>
                  <a:gd name="T16" fmla="*/ 34 w 34"/>
                  <a:gd name="T17" fmla="*/ 19 h 29"/>
                  <a:gd name="T18" fmla="*/ 32 w 34"/>
                  <a:gd name="T19" fmla="*/ 23 h 29"/>
                  <a:gd name="T20" fmla="*/ 30 w 34"/>
                  <a:gd name="T21" fmla="*/ 25 h 29"/>
                  <a:gd name="T22" fmla="*/ 27 w 34"/>
                  <a:gd name="T23" fmla="*/ 27 h 29"/>
                  <a:gd name="T24" fmla="*/ 23 w 34"/>
                  <a:gd name="T25" fmla="*/ 29 h 29"/>
                  <a:gd name="T26" fmla="*/ 13 w 34"/>
                  <a:gd name="T27" fmla="*/ 29 h 29"/>
                  <a:gd name="T28" fmla="*/ 7 w 34"/>
                  <a:gd name="T29" fmla="*/ 27 h 29"/>
                  <a:gd name="T30" fmla="*/ 4 w 34"/>
                  <a:gd name="T31" fmla="*/ 23 h 29"/>
                  <a:gd name="T32" fmla="*/ 0 w 34"/>
                  <a:gd name="T33" fmla="*/ 19 h 29"/>
                  <a:gd name="T34" fmla="*/ 0 w 34"/>
                  <a:gd name="T35" fmla="*/ 13 h 29"/>
                  <a:gd name="T36" fmla="*/ 2 w 34"/>
                  <a:gd name="T37" fmla="*/ 7 h 29"/>
                  <a:gd name="T38" fmla="*/ 4 w 34"/>
                  <a:gd name="T39" fmla="*/ 3 h 29"/>
                  <a:gd name="T40" fmla="*/ 9 w 34"/>
                  <a:gd name="T41" fmla="*/ 0 h 29"/>
                  <a:gd name="T42" fmla="*/ 11 w 34"/>
                  <a:gd name="T43" fmla="*/ 3 h 29"/>
                  <a:gd name="T44" fmla="*/ 13 w 34"/>
                  <a:gd name="T45" fmla="*/ 7 h 29"/>
                  <a:gd name="T46" fmla="*/ 11 w 34"/>
                  <a:gd name="T47" fmla="*/ 9 h 29"/>
                  <a:gd name="T48" fmla="*/ 11 w 34"/>
                  <a:gd name="T49" fmla="*/ 9 h 29"/>
                  <a:gd name="T50" fmla="*/ 9 w 34"/>
                  <a:gd name="T51" fmla="*/ 11 h 29"/>
                  <a:gd name="T52" fmla="*/ 7 w 34"/>
                  <a:gd name="T53" fmla="*/ 13 h 29"/>
                  <a:gd name="T54" fmla="*/ 7 w 34"/>
                  <a:gd name="T55" fmla="*/ 13 h 29"/>
                  <a:gd name="T56" fmla="*/ 7 w 34"/>
                  <a:gd name="T57" fmla="*/ 17 h 29"/>
                  <a:gd name="T58" fmla="*/ 9 w 34"/>
                  <a:gd name="T59" fmla="*/ 19 h 29"/>
                  <a:gd name="T60" fmla="*/ 13 w 34"/>
                  <a:gd name="T61" fmla="*/ 21 h 29"/>
                  <a:gd name="T62" fmla="*/ 16 w 34"/>
                  <a:gd name="T63" fmla="*/ 21 h 29"/>
                  <a:gd name="T64" fmla="*/ 20 w 34"/>
                  <a:gd name="T65" fmla="*/ 21 h 29"/>
                  <a:gd name="T66" fmla="*/ 23 w 34"/>
                  <a:gd name="T67" fmla="*/ 19 h 29"/>
                  <a:gd name="T68" fmla="*/ 25 w 34"/>
                  <a:gd name="T69" fmla="*/ 17 h 29"/>
                  <a:gd name="T70" fmla="*/ 27 w 34"/>
                  <a:gd name="T71" fmla="*/ 17 h 29"/>
                  <a:gd name="T72" fmla="*/ 27 w 34"/>
                  <a:gd name="T73" fmla="*/ 13 h 29"/>
                  <a:gd name="T74" fmla="*/ 25 w 34"/>
                  <a:gd name="T75" fmla="*/ 11 h 29"/>
                  <a:gd name="T76" fmla="*/ 23 w 34"/>
                  <a:gd name="T77" fmla="*/ 9 h 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"/>
                  <a:gd name="T118" fmla="*/ 0 h 29"/>
                  <a:gd name="T119" fmla="*/ 34 w 34"/>
                  <a:gd name="T120" fmla="*/ 29 h 2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" h="29">
                    <a:moveTo>
                      <a:pt x="20" y="9"/>
                    </a:moveTo>
                    <a:lnTo>
                      <a:pt x="22" y="7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18" y="29"/>
                    </a:lnTo>
                    <a:lnTo>
                      <a:pt x="13" y="29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3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6" name="Freeform 1040"/>
              <p:cNvSpPr>
                <a:spLocks/>
              </p:cNvSpPr>
              <p:nvPr/>
            </p:nvSpPr>
            <p:spPr bwMode="auto">
              <a:xfrm>
                <a:off x="3378" y="3550"/>
                <a:ext cx="34" cy="27"/>
              </a:xfrm>
              <a:custGeom>
                <a:avLst/>
                <a:gdLst>
                  <a:gd name="T0" fmla="*/ 0 w 34"/>
                  <a:gd name="T1" fmla="*/ 27 h 27"/>
                  <a:gd name="T2" fmla="*/ 0 w 34"/>
                  <a:gd name="T3" fmla="*/ 25 h 27"/>
                  <a:gd name="T4" fmla="*/ 0 w 34"/>
                  <a:gd name="T5" fmla="*/ 23 h 27"/>
                  <a:gd name="T6" fmla="*/ 0 w 34"/>
                  <a:gd name="T7" fmla="*/ 21 h 27"/>
                  <a:gd name="T8" fmla="*/ 0 w 34"/>
                  <a:gd name="T9" fmla="*/ 19 h 27"/>
                  <a:gd name="T10" fmla="*/ 9 w 34"/>
                  <a:gd name="T11" fmla="*/ 17 h 27"/>
                  <a:gd name="T12" fmla="*/ 13 w 34"/>
                  <a:gd name="T13" fmla="*/ 15 h 27"/>
                  <a:gd name="T14" fmla="*/ 16 w 34"/>
                  <a:gd name="T15" fmla="*/ 15 h 27"/>
                  <a:gd name="T16" fmla="*/ 0 w 34"/>
                  <a:gd name="T17" fmla="*/ 8 h 27"/>
                  <a:gd name="T18" fmla="*/ 0 w 34"/>
                  <a:gd name="T19" fmla="*/ 4 h 27"/>
                  <a:gd name="T20" fmla="*/ 0 w 34"/>
                  <a:gd name="T21" fmla="*/ 2 h 27"/>
                  <a:gd name="T22" fmla="*/ 0 w 34"/>
                  <a:gd name="T23" fmla="*/ 0 h 27"/>
                  <a:gd name="T24" fmla="*/ 7 w 34"/>
                  <a:gd name="T25" fmla="*/ 2 h 27"/>
                  <a:gd name="T26" fmla="*/ 14 w 34"/>
                  <a:gd name="T27" fmla="*/ 6 h 27"/>
                  <a:gd name="T28" fmla="*/ 20 w 34"/>
                  <a:gd name="T29" fmla="*/ 8 h 27"/>
                  <a:gd name="T30" fmla="*/ 27 w 34"/>
                  <a:gd name="T31" fmla="*/ 10 h 27"/>
                  <a:gd name="T32" fmla="*/ 29 w 34"/>
                  <a:gd name="T33" fmla="*/ 10 h 27"/>
                  <a:gd name="T34" fmla="*/ 30 w 34"/>
                  <a:gd name="T35" fmla="*/ 12 h 27"/>
                  <a:gd name="T36" fmla="*/ 30 w 34"/>
                  <a:gd name="T37" fmla="*/ 12 h 27"/>
                  <a:gd name="T38" fmla="*/ 32 w 34"/>
                  <a:gd name="T39" fmla="*/ 12 h 27"/>
                  <a:gd name="T40" fmla="*/ 34 w 34"/>
                  <a:gd name="T41" fmla="*/ 15 h 27"/>
                  <a:gd name="T42" fmla="*/ 34 w 34"/>
                  <a:gd name="T43" fmla="*/ 17 h 27"/>
                  <a:gd name="T44" fmla="*/ 34 w 34"/>
                  <a:gd name="T45" fmla="*/ 19 h 27"/>
                  <a:gd name="T46" fmla="*/ 34 w 34"/>
                  <a:gd name="T47" fmla="*/ 21 h 27"/>
                  <a:gd name="T48" fmla="*/ 34 w 34"/>
                  <a:gd name="T49" fmla="*/ 21 h 27"/>
                  <a:gd name="T50" fmla="*/ 34 w 34"/>
                  <a:gd name="T51" fmla="*/ 23 h 27"/>
                  <a:gd name="T52" fmla="*/ 34 w 34"/>
                  <a:gd name="T53" fmla="*/ 25 h 27"/>
                  <a:gd name="T54" fmla="*/ 32 w 34"/>
                  <a:gd name="T55" fmla="*/ 25 h 27"/>
                  <a:gd name="T56" fmla="*/ 30 w 34"/>
                  <a:gd name="T57" fmla="*/ 27 h 27"/>
                  <a:gd name="T58" fmla="*/ 29 w 34"/>
                  <a:gd name="T59" fmla="*/ 27 h 27"/>
                  <a:gd name="T60" fmla="*/ 27 w 34"/>
                  <a:gd name="T61" fmla="*/ 27 h 27"/>
                  <a:gd name="T62" fmla="*/ 29 w 34"/>
                  <a:gd name="T63" fmla="*/ 25 h 27"/>
                  <a:gd name="T64" fmla="*/ 29 w 34"/>
                  <a:gd name="T65" fmla="*/ 25 h 27"/>
                  <a:gd name="T66" fmla="*/ 29 w 34"/>
                  <a:gd name="T67" fmla="*/ 23 h 27"/>
                  <a:gd name="T68" fmla="*/ 29 w 34"/>
                  <a:gd name="T69" fmla="*/ 23 h 27"/>
                  <a:gd name="T70" fmla="*/ 29 w 34"/>
                  <a:gd name="T71" fmla="*/ 21 h 27"/>
                  <a:gd name="T72" fmla="*/ 29 w 34"/>
                  <a:gd name="T73" fmla="*/ 21 h 27"/>
                  <a:gd name="T74" fmla="*/ 29 w 34"/>
                  <a:gd name="T75" fmla="*/ 21 h 27"/>
                  <a:gd name="T76" fmla="*/ 27 w 34"/>
                  <a:gd name="T77" fmla="*/ 19 h 27"/>
                  <a:gd name="T78" fmla="*/ 27 w 34"/>
                  <a:gd name="T79" fmla="*/ 19 h 27"/>
                  <a:gd name="T80" fmla="*/ 27 w 34"/>
                  <a:gd name="T81" fmla="*/ 19 h 27"/>
                  <a:gd name="T82" fmla="*/ 25 w 34"/>
                  <a:gd name="T83" fmla="*/ 19 h 27"/>
                  <a:gd name="T84" fmla="*/ 18 w 34"/>
                  <a:gd name="T85" fmla="*/ 21 h 27"/>
                  <a:gd name="T86" fmla="*/ 13 w 34"/>
                  <a:gd name="T87" fmla="*/ 23 h 27"/>
                  <a:gd name="T88" fmla="*/ 7 w 34"/>
                  <a:gd name="T89" fmla="*/ 25 h 27"/>
                  <a:gd name="T90" fmla="*/ 0 w 34"/>
                  <a:gd name="T91" fmla="*/ 27 h 2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"/>
                  <a:gd name="T139" fmla="*/ 0 h 27"/>
                  <a:gd name="T140" fmla="*/ 34 w 34"/>
                  <a:gd name="T141" fmla="*/ 27 h 2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" h="27">
                    <a:moveTo>
                      <a:pt x="0" y="27"/>
                    </a:move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9" y="17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6"/>
                    </a:lnTo>
                    <a:lnTo>
                      <a:pt x="20" y="8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18" y="21"/>
                    </a:lnTo>
                    <a:lnTo>
                      <a:pt x="13" y="23"/>
                    </a:lnTo>
                    <a:lnTo>
                      <a:pt x="7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7" name="Freeform 1041"/>
              <p:cNvSpPr>
                <a:spLocks/>
              </p:cNvSpPr>
              <p:nvPr/>
            </p:nvSpPr>
            <p:spPr bwMode="auto">
              <a:xfrm>
                <a:off x="3378" y="3505"/>
                <a:ext cx="25" cy="25"/>
              </a:xfrm>
              <a:custGeom>
                <a:avLst/>
                <a:gdLst>
                  <a:gd name="T0" fmla="*/ 16 w 25"/>
                  <a:gd name="T1" fmla="*/ 6 h 25"/>
                  <a:gd name="T2" fmla="*/ 16 w 25"/>
                  <a:gd name="T3" fmla="*/ 0 h 25"/>
                  <a:gd name="T4" fmla="*/ 20 w 25"/>
                  <a:gd name="T5" fmla="*/ 0 h 25"/>
                  <a:gd name="T6" fmla="*/ 21 w 25"/>
                  <a:gd name="T7" fmla="*/ 2 h 25"/>
                  <a:gd name="T8" fmla="*/ 23 w 25"/>
                  <a:gd name="T9" fmla="*/ 4 h 25"/>
                  <a:gd name="T10" fmla="*/ 25 w 25"/>
                  <a:gd name="T11" fmla="*/ 6 h 25"/>
                  <a:gd name="T12" fmla="*/ 25 w 25"/>
                  <a:gd name="T13" fmla="*/ 10 h 25"/>
                  <a:gd name="T14" fmla="*/ 25 w 25"/>
                  <a:gd name="T15" fmla="*/ 19 h 25"/>
                  <a:gd name="T16" fmla="*/ 23 w 25"/>
                  <a:gd name="T17" fmla="*/ 21 h 25"/>
                  <a:gd name="T18" fmla="*/ 21 w 25"/>
                  <a:gd name="T19" fmla="*/ 23 h 25"/>
                  <a:gd name="T20" fmla="*/ 20 w 25"/>
                  <a:gd name="T21" fmla="*/ 25 h 25"/>
                  <a:gd name="T22" fmla="*/ 18 w 25"/>
                  <a:gd name="T23" fmla="*/ 25 h 25"/>
                  <a:gd name="T24" fmla="*/ 16 w 25"/>
                  <a:gd name="T25" fmla="*/ 25 h 25"/>
                  <a:gd name="T26" fmla="*/ 13 w 25"/>
                  <a:gd name="T27" fmla="*/ 25 h 25"/>
                  <a:gd name="T28" fmla="*/ 5 w 25"/>
                  <a:gd name="T29" fmla="*/ 25 h 25"/>
                  <a:gd name="T30" fmla="*/ 4 w 25"/>
                  <a:gd name="T31" fmla="*/ 23 h 25"/>
                  <a:gd name="T32" fmla="*/ 2 w 25"/>
                  <a:gd name="T33" fmla="*/ 21 h 25"/>
                  <a:gd name="T34" fmla="*/ 2 w 25"/>
                  <a:gd name="T35" fmla="*/ 21 h 25"/>
                  <a:gd name="T36" fmla="*/ 0 w 25"/>
                  <a:gd name="T37" fmla="*/ 17 h 25"/>
                  <a:gd name="T38" fmla="*/ 0 w 25"/>
                  <a:gd name="T39" fmla="*/ 12 h 25"/>
                  <a:gd name="T40" fmla="*/ 2 w 25"/>
                  <a:gd name="T41" fmla="*/ 8 h 25"/>
                  <a:gd name="T42" fmla="*/ 2 w 25"/>
                  <a:gd name="T43" fmla="*/ 4 h 25"/>
                  <a:gd name="T44" fmla="*/ 7 w 25"/>
                  <a:gd name="T45" fmla="*/ 0 h 25"/>
                  <a:gd name="T46" fmla="*/ 9 w 25"/>
                  <a:gd name="T47" fmla="*/ 4 h 25"/>
                  <a:gd name="T48" fmla="*/ 9 w 25"/>
                  <a:gd name="T49" fmla="*/ 8 h 25"/>
                  <a:gd name="T50" fmla="*/ 9 w 25"/>
                  <a:gd name="T51" fmla="*/ 8 h 25"/>
                  <a:gd name="T52" fmla="*/ 7 w 25"/>
                  <a:gd name="T53" fmla="*/ 8 h 25"/>
                  <a:gd name="T54" fmla="*/ 7 w 25"/>
                  <a:gd name="T55" fmla="*/ 10 h 25"/>
                  <a:gd name="T56" fmla="*/ 7 w 25"/>
                  <a:gd name="T57" fmla="*/ 12 h 25"/>
                  <a:gd name="T58" fmla="*/ 7 w 25"/>
                  <a:gd name="T59" fmla="*/ 14 h 25"/>
                  <a:gd name="T60" fmla="*/ 9 w 25"/>
                  <a:gd name="T61" fmla="*/ 17 h 25"/>
                  <a:gd name="T62" fmla="*/ 11 w 25"/>
                  <a:gd name="T63" fmla="*/ 17 h 25"/>
                  <a:gd name="T64" fmla="*/ 18 w 25"/>
                  <a:gd name="T65" fmla="*/ 17 h 25"/>
                  <a:gd name="T66" fmla="*/ 20 w 25"/>
                  <a:gd name="T67" fmla="*/ 14 h 25"/>
                  <a:gd name="T68" fmla="*/ 20 w 25"/>
                  <a:gd name="T69" fmla="*/ 12 h 25"/>
                  <a:gd name="T70" fmla="*/ 20 w 25"/>
                  <a:gd name="T71" fmla="*/ 10 h 25"/>
                  <a:gd name="T72" fmla="*/ 18 w 25"/>
                  <a:gd name="T73" fmla="*/ 8 h 25"/>
                  <a:gd name="T74" fmla="*/ 18 w 25"/>
                  <a:gd name="T75" fmla="*/ 8 h 25"/>
                  <a:gd name="T76" fmla="*/ 16 w 25"/>
                  <a:gd name="T77" fmla="*/ 8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25"/>
                  <a:gd name="T119" fmla="*/ 25 w 25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25">
                    <a:moveTo>
                      <a:pt x="16" y="8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8" name="Freeform 1042"/>
              <p:cNvSpPr>
                <a:spLocks/>
              </p:cNvSpPr>
              <p:nvPr/>
            </p:nvSpPr>
            <p:spPr bwMode="auto">
              <a:xfrm>
                <a:off x="3369" y="3470"/>
                <a:ext cx="34" cy="11"/>
              </a:xfrm>
              <a:custGeom>
                <a:avLst/>
                <a:gdLst>
                  <a:gd name="T0" fmla="*/ 0 w 34"/>
                  <a:gd name="T1" fmla="*/ 11 h 11"/>
                  <a:gd name="T2" fmla="*/ 0 w 34"/>
                  <a:gd name="T3" fmla="*/ 9 h 11"/>
                  <a:gd name="T4" fmla="*/ 0 w 34"/>
                  <a:gd name="T5" fmla="*/ 6 h 11"/>
                  <a:gd name="T6" fmla="*/ 0 w 34"/>
                  <a:gd name="T7" fmla="*/ 2 h 11"/>
                  <a:gd name="T8" fmla="*/ 0 w 34"/>
                  <a:gd name="T9" fmla="*/ 0 h 11"/>
                  <a:gd name="T10" fmla="*/ 9 w 34"/>
                  <a:gd name="T11" fmla="*/ 0 h 11"/>
                  <a:gd name="T12" fmla="*/ 18 w 34"/>
                  <a:gd name="T13" fmla="*/ 0 h 11"/>
                  <a:gd name="T14" fmla="*/ 34 w 34"/>
                  <a:gd name="T15" fmla="*/ 0 h 11"/>
                  <a:gd name="T16" fmla="*/ 34 w 34"/>
                  <a:gd name="T17" fmla="*/ 2 h 11"/>
                  <a:gd name="T18" fmla="*/ 34 w 34"/>
                  <a:gd name="T19" fmla="*/ 6 h 11"/>
                  <a:gd name="T20" fmla="*/ 34 w 34"/>
                  <a:gd name="T21" fmla="*/ 9 h 11"/>
                  <a:gd name="T22" fmla="*/ 34 w 34"/>
                  <a:gd name="T23" fmla="*/ 11 h 11"/>
                  <a:gd name="T24" fmla="*/ 18 w 34"/>
                  <a:gd name="T25" fmla="*/ 11 h 11"/>
                  <a:gd name="T26" fmla="*/ 9 w 34"/>
                  <a:gd name="T27" fmla="*/ 11 h 11"/>
                  <a:gd name="T28" fmla="*/ 0 w 34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11"/>
                  <a:gd name="T47" fmla="*/ 34 w 34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6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18" y="11"/>
                    </a:lnTo>
                    <a:lnTo>
                      <a:pt x="9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9" name="Freeform 1043"/>
              <p:cNvSpPr>
                <a:spLocks noEditPoints="1"/>
              </p:cNvSpPr>
              <p:nvPr/>
            </p:nvSpPr>
            <p:spPr bwMode="auto">
              <a:xfrm>
                <a:off x="3378" y="3429"/>
                <a:ext cx="25" cy="27"/>
              </a:xfrm>
              <a:custGeom>
                <a:avLst/>
                <a:gdLst>
                  <a:gd name="T0" fmla="*/ 11 w 25"/>
                  <a:gd name="T1" fmla="*/ 27 h 27"/>
                  <a:gd name="T2" fmla="*/ 5 w 25"/>
                  <a:gd name="T3" fmla="*/ 25 h 27"/>
                  <a:gd name="T4" fmla="*/ 2 w 25"/>
                  <a:gd name="T5" fmla="*/ 19 h 27"/>
                  <a:gd name="T6" fmla="*/ 0 w 25"/>
                  <a:gd name="T7" fmla="*/ 15 h 27"/>
                  <a:gd name="T8" fmla="*/ 2 w 25"/>
                  <a:gd name="T9" fmla="*/ 9 h 27"/>
                  <a:gd name="T10" fmla="*/ 4 w 25"/>
                  <a:gd name="T11" fmla="*/ 4 h 27"/>
                  <a:gd name="T12" fmla="*/ 9 w 25"/>
                  <a:gd name="T13" fmla="*/ 2 h 27"/>
                  <a:gd name="T14" fmla="*/ 13 w 25"/>
                  <a:gd name="T15" fmla="*/ 0 h 27"/>
                  <a:gd name="T16" fmla="*/ 18 w 25"/>
                  <a:gd name="T17" fmla="*/ 2 h 27"/>
                  <a:gd name="T18" fmla="*/ 21 w 25"/>
                  <a:gd name="T19" fmla="*/ 4 h 27"/>
                  <a:gd name="T20" fmla="*/ 23 w 25"/>
                  <a:gd name="T21" fmla="*/ 9 h 27"/>
                  <a:gd name="T22" fmla="*/ 25 w 25"/>
                  <a:gd name="T23" fmla="*/ 15 h 27"/>
                  <a:gd name="T24" fmla="*/ 25 w 25"/>
                  <a:gd name="T25" fmla="*/ 19 h 27"/>
                  <a:gd name="T26" fmla="*/ 21 w 25"/>
                  <a:gd name="T27" fmla="*/ 23 h 27"/>
                  <a:gd name="T28" fmla="*/ 18 w 25"/>
                  <a:gd name="T29" fmla="*/ 25 h 27"/>
                  <a:gd name="T30" fmla="*/ 13 w 25"/>
                  <a:gd name="T31" fmla="*/ 27 h 27"/>
                  <a:gd name="T32" fmla="*/ 13 w 25"/>
                  <a:gd name="T33" fmla="*/ 19 h 27"/>
                  <a:gd name="T34" fmla="*/ 16 w 25"/>
                  <a:gd name="T35" fmla="*/ 19 h 27"/>
                  <a:gd name="T36" fmla="*/ 18 w 25"/>
                  <a:gd name="T37" fmla="*/ 17 h 27"/>
                  <a:gd name="T38" fmla="*/ 20 w 25"/>
                  <a:gd name="T39" fmla="*/ 17 h 27"/>
                  <a:gd name="T40" fmla="*/ 20 w 25"/>
                  <a:gd name="T41" fmla="*/ 15 h 27"/>
                  <a:gd name="T42" fmla="*/ 20 w 25"/>
                  <a:gd name="T43" fmla="*/ 13 h 27"/>
                  <a:gd name="T44" fmla="*/ 18 w 25"/>
                  <a:gd name="T45" fmla="*/ 11 h 27"/>
                  <a:gd name="T46" fmla="*/ 16 w 25"/>
                  <a:gd name="T47" fmla="*/ 11 h 27"/>
                  <a:gd name="T48" fmla="*/ 13 w 25"/>
                  <a:gd name="T49" fmla="*/ 9 h 27"/>
                  <a:gd name="T50" fmla="*/ 11 w 25"/>
                  <a:gd name="T51" fmla="*/ 11 h 27"/>
                  <a:gd name="T52" fmla="*/ 9 w 25"/>
                  <a:gd name="T53" fmla="*/ 11 h 27"/>
                  <a:gd name="T54" fmla="*/ 7 w 25"/>
                  <a:gd name="T55" fmla="*/ 13 h 27"/>
                  <a:gd name="T56" fmla="*/ 7 w 25"/>
                  <a:gd name="T57" fmla="*/ 15 h 27"/>
                  <a:gd name="T58" fmla="*/ 7 w 25"/>
                  <a:gd name="T59" fmla="*/ 17 h 27"/>
                  <a:gd name="T60" fmla="*/ 9 w 25"/>
                  <a:gd name="T61" fmla="*/ 17 h 27"/>
                  <a:gd name="T62" fmla="*/ 11 w 25"/>
                  <a:gd name="T63" fmla="*/ 19 h 27"/>
                  <a:gd name="T64" fmla="*/ 13 w 25"/>
                  <a:gd name="T65" fmla="*/ 19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27"/>
                  <a:gd name="T101" fmla="*/ 25 w 25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27">
                    <a:moveTo>
                      <a:pt x="13" y="27"/>
                    </a:moveTo>
                    <a:lnTo>
                      <a:pt x="11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6" y="27"/>
                    </a:lnTo>
                    <a:lnTo>
                      <a:pt x="13" y="27"/>
                    </a:lnTo>
                    <a:close/>
                    <a:moveTo>
                      <a:pt x="13" y="19"/>
                    </a:moveTo>
                    <a:lnTo>
                      <a:pt x="14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0" name="Freeform 1044"/>
              <p:cNvSpPr>
                <a:spLocks noEditPoints="1"/>
              </p:cNvSpPr>
              <p:nvPr/>
            </p:nvSpPr>
            <p:spPr bwMode="auto">
              <a:xfrm>
                <a:off x="3369" y="3380"/>
                <a:ext cx="34" cy="25"/>
              </a:xfrm>
              <a:custGeom>
                <a:avLst/>
                <a:gdLst>
                  <a:gd name="T0" fmla="*/ 9 w 34"/>
                  <a:gd name="T1" fmla="*/ 0 h 25"/>
                  <a:gd name="T2" fmla="*/ 34 w 34"/>
                  <a:gd name="T3" fmla="*/ 0 h 25"/>
                  <a:gd name="T4" fmla="*/ 34 w 34"/>
                  <a:gd name="T5" fmla="*/ 6 h 25"/>
                  <a:gd name="T6" fmla="*/ 32 w 34"/>
                  <a:gd name="T7" fmla="*/ 8 h 25"/>
                  <a:gd name="T8" fmla="*/ 30 w 34"/>
                  <a:gd name="T9" fmla="*/ 8 h 25"/>
                  <a:gd name="T10" fmla="*/ 32 w 34"/>
                  <a:gd name="T11" fmla="*/ 10 h 25"/>
                  <a:gd name="T12" fmla="*/ 34 w 34"/>
                  <a:gd name="T13" fmla="*/ 10 h 25"/>
                  <a:gd name="T14" fmla="*/ 34 w 34"/>
                  <a:gd name="T15" fmla="*/ 15 h 25"/>
                  <a:gd name="T16" fmla="*/ 34 w 34"/>
                  <a:gd name="T17" fmla="*/ 17 h 25"/>
                  <a:gd name="T18" fmla="*/ 30 w 34"/>
                  <a:gd name="T19" fmla="*/ 23 h 25"/>
                  <a:gd name="T20" fmla="*/ 27 w 34"/>
                  <a:gd name="T21" fmla="*/ 25 h 25"/>
                  <a:gd name="T22" fmla="*/ 16 w 34"/>
                  <a:gd name="T23" fmla="*/ 25 h 25"/>
                  <a:gd name="T24" fmla="*/ 13 w 34"/>
                  <a:gd name="T25" fmla="*/ 23 h 25"/>
                  <a:gd name="T26" fmla="*/ 9 w 34"/>
                  <a:gd name="T27" fmla="*/ 17 h 25"/>
                  <a:gd name="T28" fmla="*/ 9 w 34"/>
                  <a:gd name="T29" fmla="*/ 15 h 25"/>
                  <a:gd name="T30" fmla="*/ 9 w 34"/>
                  <a:gd name="T31" fmla="*/ 13 h 25"/>
                  <a:gd name="T32" fmla="*/ 11 w 34"/>
                  <a:gd name="T33" fmla="*/ 10 h 25"/>
                  <a:gd name="T34" fmla="*/ 11 w 34"/>
                  <a:gd name="T35" fmla="*/ 10 h 25"/>
                  <a:gd name="T36" fmla="*/ 9 w 34"/>
                  <a:gd name="T37" fmla="*/ 8 h 25"/>
                  <a:gd name="T38" fmla="*/ 4 w 34"/>
                  <a:gd name="T39" fmla="*/ 8 h 25"/>
                  <a:gd name="T40" fmla="*/ 0 w 34"/>
                  <a:gd name="T41" fmla="*/ 6 h 25"/>
                  <a:gd name="T42" fmla="*/ 0 w 34"/>
                  <a:gd name="T43" fmla="*/ 2 h 25"/>
                  <a:gd name="T44" fmla="*/ 0 w 34"/>
                  <a:gd name="T45" fmla="*/ 0 h 25"/>
                  <a:gd name="T46" fmla="*/ 20 w 34"/>
                  <a:gd name="T47" fmla="*/ 8 h 25"/>
                  <a:gd name="T48" fmla="*/ 18 w 34"/>
                  <a:gd name="T49" fmla="*/ 10 h 25"/>
                  <a:gd name="T50" fmla="*/ 16 w 34"/>
                  <a:gd name="T51" fmla="*/ 10 h 25"/>
                  <a:gd name="T52" fmla="*/ 16 w 34"/>
                  <a:gd name="T53" fmla="*/ 13 h 25"/>
                  <a:gd name="T54" fmla="*/ 16 w 34"/>
                  <a:gd name="T55" fmla="*/ 15 h 25"/>
                  <a:gd name="T56" fmla="*/ 18 w 34"/>
                  <a:gd name="T57" fmla="*/ 15 h 25"/>
                  <a:gd name="T58" fmla="*/ 20 w 34"/>
                  <a:gd name="T59" fmla="*/ 17 h 25"/>
                  <a:gd name="T60" fmla="*/ 25 w 34"/>
                  <a:gd name="T61" fmla="*/ 17 h 25"/>
                  <a:gd name="T62" fmla="*/ 27 w 34"/>
                  <a:gd name="T63" fmla="*/ 15 h 25"/>
                  <a:gd name="T64" fmla="*/ 27 w 34"/>
                  <a:gd name="T65" fmla="*/ 15 h 25"/>
                  <a:gd name="T66" fmla="*/ 27 w 34"/>
                  <a:gd name="T67" fmla="*/ 13 h 25"/>
                  <a:gd name="T68" fmla="*/ 27 w 34"/>
                  <a:gd name="T69" fmla="*/ 10 h 25"/>
                  <a:gd name="T70" fmla="*/ 25 w 34"/>
                  <a:gd name="T71" fmla="*/ 8 h 25"/>
                  <a:gd name="T72" fmla="*/ 22 w 34"/>
                  <a:gd name="T73" fmla="*/ 8 h 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25"/>
                  <a:gd name="T113" fmla="*/ 34 w 34"/>
                  <a:gd name="T114" fmla="*/ 25 h 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25">
                    <a:moveTo>
                      <a:pt x="0" y="0"/>
                    </a:moveTo>
                    <a:lnTo>
                      <a:pt x="9" y="0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0" y="23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3" y="23"/>
                    </a:lnTo>
                    <a:lnTo>
                      <a:pt x="11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2" y="8"/>
                    </a:moveTo>
                    <a:lnTo>
                      <a:pt x="20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1" name="Freeform 1045"/>
              <p:cNvSpPr>
                <a:spLocks noEditPoints="1"/>
              </p:cNvSpPr>
              <p:nvPr/>
            </p:nvSpPr>
            <p:spPr bwMode="auto">
              <a:xfrm>
                <a:off x="3378" y="3327"/>
                <a:ext cx="25" cy="27"/>
              </a:xfrm>
              <a:custGeom>
                <a:avLst/>
                <a:gdLst>
                  <a:gd name="T0" fmla="*/ 13 w 25"/>
                  <a:gd name="T1" fmla="*/ 27 h 27"/>
                  <a:gd name="T2" fmla="*/ 11 w 25"/>
                  <a:gd name="T3" fmla="*/ 27 h 27"/>
                  <a:gd name="T4" fmla="*/ 7 w 25"/>
                  <a:gd name="T5" fmla="*/ 25 h 27"/>
                  <a:gd name="T6" fmla="*/ 5 w 25"/>
                  <a:gd name="T7" fmla="*/ 25 h 27"/>
                  <a:gd name="T8" fmla="*/ 4 w 25"/>
                  <a:gd name="T9" fmla="*/ 23 h 27"/>
                  <a:gd name="T10" fmla="*/ 2 w 25"/>
                  <a:gd name="T11" fmla="*/ 18 h 27"/>
                  <a:gd name="T12" fmla="*/ 0 w 25"/>
                  <a:gd name="T13" fmla="*/ 16 h 27"/>
                  <a:gd name="T14" fmla="*/ 0 w 25"/>
                  <a:gd name="T15" fmla="*/ 14 h 27"/>
                  <a:gd name="T16" fmla="*/ 0 w 25"/>
                  <a:gd name="T17" fmla="*/ 10 h 27"/>
                  <a:gd name="T18" fmla="*/ 2 w 25"/>
                  <a:gd name="T19" fmla="*/ 8 h 27"/>
                  <a:gd name="T20" fmla="*/ 2 w 25"/>
                  <a:gd name="T21" fmla="*/ 6 h 27"/>
                  <a:gd name="T22" fmla="*/ 4 w 25"/>
                  <a:gd name="T23" fmla="*/ 4 h 27"/>
                  <a:gd name="T24" fmla="*/ 5 w 25"/>
                  <a:gd name="T25" fmla="*/ 2 h 27"/>
                  <a:gd name="T26" fmla="*/ 9 w 25"/>
                  <a:gd name="T27" fmla="*/ 2 h 27"/>
                  <a:gd name="T28" fmla="*/ 11 w 25"/>
                  <a:gd name="T29" fmla="*/ 0 h 27"/>
                  <a:gd name="T30" fmla="*/ 13 w 25"/>
                  <a:gd name="T31" fmla="*/ 0 h 27"/>
                  <a:gd name="T32" fmla="*/ 16 w 25"/>
                  <a:gd name="T33" fmla="*/ 0 h 27"/>
                  <a:gd name="T34" fmla="*/ 18 w 25"/>
                  <a:gd name="T35" fmla="*/ 2 h 27"/>
                  <a:gd name="T36" fmla="*/ 20 w 25"/>
                  <a:gd name="T37" fmla="*/ 2 h 27"/>
                  <a:gd name="T38" fmla="*/ 21 w 25"/>
                  <a:gd name="T39" fmla="*/ 4 h 27"/>
                  <a:gd name="T40" fmla="*/ 23 w 25"/>
                  <a:gd name="T41" fmla="*/ 6 h 27"/>
                  <a:gd name="T42" fmla="*/ 23 w 25"/>
                  <a:gd name="T43" fmla="*/ 8 h 27"/>
                  <a:gd name="T44" fmla="*/ 25 w 25"/>
                  <a:gd name="T45" fmla="*/ 12 h 27"/>
                  <a:gd name="T46" fmla="*/ 25 w 25"/>
                  <a:gd name="T47" fmla="*/ 14 h 27"/>
                  <a:gd name="T48" fmla="*/ 25 w 25"/>
                  <a:gd name="T49" fmla="*/ 16 h 27"/>
                  <a:gd name="T50" fmla="*/ 25 w 25"/>
                  <a:gd name="T51" fmla="*/ 18 h 27"/>
                  <a:gd name="T52" fmla="*/ 23 w 25"/>
                  <a:gd name="T53" fmla="*/ 21 h 27"/>
                  <a:gd name="T54" fmla="*/ 21 w 25"/>
                  <a:gd name="T55" fmla="*/ 23 h 27"/>
                  <a:gd name="T56" fmla="*/ 20 w 25"/>
                  <a:gd name="T57" fmla="*/ 25 h 27"/>
                  <a:gd name="T58" fmla="*/ 18 w 25"/>
                  <a:gd name="T59" fmla="*/ 25 h 27"/>
                  <a:gd name="T60" fmla="*/ 16 w 25"/>
                  <a:gd name="T61" fmla="*/ 27 h 27"/>
                  <a:gd name="T62" fmla="*/ 13 w 25"/>
                  <a:gd name="T63" fmla="*/ 27 h 27"/>
                  <a:gd name="T64" fmla="*/ 13 w 25"/>
                  <a:gd name="T65" fmla="*/ 27 h 27"/>
                  <a:gd name="T66" fmla="*/ 13 w 25"/>
                  <a:gd name="T67" fmla="*/ 18 h 27"/>
                  <a:gd name="T68" fmla="*/ 16 w 25"/>
                  <a:gd name="T69" fmla="*/ 18 h 27"/>
                  <a:gd name="T70" fmla="*/ 16 w 25"/>
                  <a:gd name="T71" fmla="*/ 18 h 27"/>
                  <a:gd name="T72" fmla="*/ 18 w 25"/>
                  <a:gd name="T73" fmla="*/ 16 h 27"/>
                  <a:gd name="T74" fmla="*/ 18 w 25"/>
                  <a:gd name="T75" fmla="*/ 16 h 27"/>
                  <a:gd name="T76" fmla="*/ 20 w 25"/>
                  <a:gd name="T77" fmla="*/ 16 h 27"/>
                  <a:gd name="T78" fmla="*/ 20 w 25"/>
                  <a:gd name="T79" fmla="*/ 14 h 27"/>
                  <a:gd name="T80" fmla="*/ 20 w 25"/>
                  <a:gd name="T81" fmla="*/ 14 h 27"/>
                  <a:gd name="T82" fmla="*/ 20 w 25"/>
                  <a:gd name="T83" fmla="*/ 12 h 27"/>
                  <a:gd name="T84" fmla="*/ 20 w 25"/>
                  <a:gd name="T85" fmla="*/ 12 h 27"/>
                  <a:gd name="T86" fmla="*/ 18 w 25"/>
                  <a:gd name="T87" fmla="*/ 12 h 27"/>
                  <a:gd name="T88" fmla="*/ 18 w 25"/>
                  <a:gd name="T89" fmla="*/ 10 h 27"/>
                  <a:gd name="T90" fmla="*/ 13 w 25"/>
                  <a:gd name="T91" fmla="*/ 10 h 27"/>
                  <a:gd name="T92" fmla="*/ 11 w 25"/>
                  <a:gd name="T93" fmla="*/ 10 h 27"/>
                  <a:gd name="T94" fmla="*/ 9 w 25"/>
                  <a:gd name="T95" fmla="*/ 10 h 27"/>
                  <a:gd name="T96" fmla="*/ 9 w 25"/>
                  <a:gd name="T97" fmla="*/ 10 h 27"/>
                  <a:gd name="T98" fmla="*/ 7 w 25"/>
                  <a:gd name="T99" fmla="*/ 12 h 27"/>
                  <a:gd name="T100" fmla="*/ 7 w 25"/>
                  <a:gd name="T101" fmla="*/ 12 h 27"/>
                  <a:gd name="T102" fmla="*/ 7 w 25"/>
                  <a:gd name="T103" fmla="*/ 12 h 27"/>
                  <a:gd name="T104" fmla="*/ 7 w 25"/>
                  <a:gd name="T105" fmla="*/ 14 h 27"/>
                  <a:gd name="T106" fmla="*/ 7 w 25"/>
                  <a:gd name="T107" fmla="*/ 14 h 27"/>
                  <a:gd name="T108" fmla="*/ 7 w 25"/>
                  <a:gd name="T109" fmla="*/ 16 h 27"/>
                  <a:gd name="T110" fmla="*/ 7 w 25"/>
                  <a:gd name="T111" fmla="*/ 16 h 27"/>
                  <a:gd name="T112" fmla="*/ 9 w 25"/>
                  <a:gd name="T113" fmla="*/ 16 h 27"/>
                  <a:gd name="T114" fmla="*/ 9 w 25"/>
                  <a:gd name="T115" fmla="*/ 18 h 27"/>
                  <a:gd name="T116" fmla="*/ 11 w 25"/>
                  <a:gd name="T117" fmla="*/ 18 h 27"/>
                  <a:gd name="T118" fmla="*/ 13 w 25"/>
                  <a:gd name="T119" fmla="*/ 18 h 27"/>
                  <a:gd name="T120" fmla="*/ 13 w 25"/>
                  <a:gd name="T121" fmla="*/ 18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"/>
                  <a:gd name="T184" fmla="*/ 0 h 27"/>
                  <a:gd name="T185" fmla="*/ 25 w 25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" h="27">
                    <a:moveTo>
                      <a:pt x="13" y="27"/>
                    </a:moveTo>
                    <a:lnTo>
                      <a:pt x="11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6" y="27"/>
                    </a:lnTo>
                    <a:lnTo>
                      <a:pt x="13" y="27"/>
                    </a:lnTo>
                    <a:close/>
                    <a:moveTo>
                      <a:pt x="13" y="18"/>
                    </a:move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2" name="Freeform 1046"/>
              <p:cNvSpPr>
                <a:spLocks noEditPoints="1"/>
              </p:cNvSpPr>
              <p:nvPr/>
            </p:nvSpPr>
            <p:spPr bwMode="auto">
              <a:xfrm>
                <a:off x="3369" y="3278"/>
                <a:ext cx="34" cy="24"/>
              </a:xfrm>
              <a:custGeom>
                <a:avLst/>
                <a:gdLst>
                  <a:gd name="T0" fmla="*/ 9 w 34"/>
                  <a:gd name="T1" fmla="*/ 0 h 24"/>
                  <a:gd name="T2" fmla="*/ 34 w 34"/>
                  <a:gd name="T3" fmla="*/ 0 h 24"/>
                  <a:gd name="T4" fmla="*/ 34 w 34"/>
                  <a:gd name="T5" fmla="*/ 4 h 24"/>
                  <a:gd name="T6" fmla="*/ 34 w 34"/>
                  <a:gd name="T7" fmla="*/ 8 h 24"/>
                  <a:gd name="T8" fmla="*/ 30 w 34"/>
                  <a:gd name="T9" fmla="*/ 8 h 24"/>
                  <a:gd name="T10" fmla="*/ 32 w 34"/>
                  <a:gd name="T11" fmla="*/ 8 h 24"/>
                  <a:gd name="T12" fmla="*/ 32 w 34"/>
                  <a:gd name="T13" fmla="*/ 10 h 24"/>
                  <a:gd name="T14" fmla="*/ 34 w 34"/>
                  <a:gd name="T15" fmla="*/ 12 h 24"/>
                  <a:gd name="T16" fmla="*/ 34 w 34"/>
                  <a:gd name="T17" fmla="*/ 14 h 24"/>
                  <a:gd name="T18" fmla="*/ 32 w 34"/>
                  <a:gd name="T19" fmla="*/ 18 h 24"/>
                  <a:gd name="T20" fmla="*/ 29 w 34"/>
                  <a:gd name="T21" fmla="*/ 24 h 24"/>
                  <a:gd name="T22" fmla="*/ 22 w 34"/>
                  <a:gd name="T23" fmla="*/ 24 h 24"/>
                  <a:gd name="T24" fmla="*/ 14 w 34"/>
                  <a:gd name="T25" fmla="*/ 24 h 24"/>
                  <a:gd name="T26" fmla="*/ 11 w 34"/>
                  <a:gd name="T27" fmla="*/ 18 h 24"/>
                  <a:gd name="T28" fmla="*/ 9 w 34"/>
                  <a:gd name="T29" fmla="*/ 14 h 24"/>
                  <a:gd name="T30" fmla="*/ 9 w 34"/>
                  <a:gd name="T31" fmla="*/ 14 h 24"/>
                  <a:gd name="T32" fmla="*/ 11 w 34"/>
                  <a:gd name="T33" fmla="*/ 12 h 24"/>
                  <a:gd name="T34" fmla="*/ 11 w 34"/>
                  <a:gd name="T35" fmla="*/ 10 h 24"/>
                  <a:gd name="T36" fmla="*/ 13 w 34"/>
                  <a:gd name="T37" fmla="*/ 8 h 24"/>
                  <a:gd name="T38" fmla="*/ 7 w 34"/>
                  <a:gd name="T39" fmla="*/ 8 h 24"/>
                  <a:gd name="T40" fmla="*/ 0 w 34"/>
                  <a:gd name="T41" fmla="*/ 8 h 24"/>
                  <a:gd name="T42" fmla="*/ 0 w 34"/>
                  <a:gd name="T43" fmla="*/ 4 h 24"/>
                  <a:gd name="T44" fmla="*/ 0 w 34"/>
                  <a:gd name="T45" fmla="*/ 0 h 24"/>
                  <a:gd name="T46" fmla="*/ 22 w 34"/>
                  <a:gd name="T47" fmla="*/ 8 h 24"/>
                  <a:gd name="T48" fmla="*/ 18 w 34"/>
                  <a:gd name="T49" fmla="*/ 8 h 24"/>
                  <a:gd name="T50" fmla="*/ 16 w 34"/>
                  <a:gd name="T51" fmla="*/ 10 h 24"/>
                  <a:gd name="T52" fmla="*/ 16 w 34"/>
                  <a:gd name="T53" fmla="*/ 12 h 24"/>
                  <a:gd name="T54" fmla="*/ 16 w 34"/>
                  <a:gd name="T55" fmla="*/ 14 h 24"/>
                  <a:gd name="T56" fmla="*/ 16 w 34"/>
                  <a:gd name="T57" fmla="*/ 14 h 24"/>
                  <a:gd name="T58" fmla="*/ 18 w 34"/>
                  <a:gd name="T59" fmla="*/ 16 h 24"/>
                  <a:gd name="T60" fmla="*/ 22 w 34"/>
                  <a:gd name="T61" fmla="*/ 16 h 24"/>
                  <a:gd name="T62" fmla="*/ 25 w 34"/>
                  <a:gd name="T63" fmla="*/ 16 h 24"/>
                  <a:gd name="T64" fmla="*/ 27 w 34"/>
                  <a:gd name="T65" fmla="*/ 14 h 24"/>
                  <a:gd name="T66" fmla="*/ 27 w 34"/>
                  <a:gd name="T67" fmla="*/ 12 h 24"/>
                  <a:gd name="T68" fmla="*/ 27 w 34"/>
                  <a:gd name="T69" fmla="*/ 12 h 24"/>
                  <a:gd name="T70" fmla="*/ 27 w 34"/>
                  <a:gd name="T71" fmla="*/ 10 h 24"/>
                  <a:gd name="T72" fmla="*/ 25 w 34"/>
                  <a:gd name="T73" fmla="*/ 8 h 24"/>
                  <a:gd name="T74" fmla="*/ 22 w 34"/>
                  <a:gd name="T75" fmla="*/ 8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"/>
                  <a:gd name="T115" fmla="*/ 0 h 24"/>
                  <a:gd name="T116" fmla="*/ 34 w 34"/>
                  <a:gd name="T117" fmla="*/ 24 h 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" h="24">
                    <a:moveTo>
                      <a:pt x="0" y="0"/>
                    </a:moveTo>
                    <a:lnTo>
                      <a:pt x="9" y="0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2" y="18"/>
                    </a:lnTo>
                    <a:lnTo>
                      <a:pt x="30" y="22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1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2" y="8"/>
                    </a:moveTo>
                    <a:lnTo>
                      <a:pt x="20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6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3" name="Freeform 1047"/>
              <p:cNvSpPr>
                <a:spLocks noEditPoints="1"/>
              </p:cNvSpPr>
              <p:nvPr/>
            </p:nvSpPr>
            <p:spPr bwMode="auto">
              <a:xfrm>
                <a:off x="3378" y="3225"/>
                <a:ext cx="25" cy="26"/>
              </a:xfrm>
              <a:custGeom>
                <a:avLst/>
                <a:gdLst>
                  <a:gd name="T0" fmla="*/ 14 w 25"/>
                  <a:gd name="T1" fmla="*/ 18 h 26"/>
                  <a:gd name="T2" fmla="*/ 18 w 25"/>
                  <a:gd name="T3" fmla="*/ 18 h 26"/>
                  <a:gd name="T4" fmla="*/ 20 w 25"/>
                  <a:gd name="T5" fmla="*/ 16 h 26"/>
                  <a:gd name="T6" fmla="*/ 20 w 25"/>
                  <a:gd name="T7" fmla="*/ 14 h 26"/>
                  <a:gd name="T8" fmla="*/ 20 w 25"/>
                  <a:gd name="T9" fmla="*/ 12 h 26"/>
                  <a:gd name="T10" fmla="*/ 20 w 25"/>
                  <a:gd name="T11" fmla="*/ 12 h 26"/>
                  <a:gd name="T12" fmla="*/ 20 w 25"/>
                  <a:gd name="T13" fmla="*/ 10 h 26"/>
                  <a:gd name="T14" fmla="*/ 18 w 25"/>
                  <a:gd name="T15" fmla="*/ 10 h 26"/>
                  <a:gd name="T16" fmla="*/ 18 w 25"/>
                  <a:gd name="T17" fmla="*/ 8 h 26"/>
                  <a:gd name="T18" fmla="*/ 18 w 25"/>
                  <a:gd name="T19" fmla="*/ 2 h 26"/>
                  <a:gd name="T20" fmla="*/ 21 w 25"/>
                  <a:gd name="T21" fmla="*/ 4 h 26"/>
                  <a:gd name="T22" fmla="*/ 23 w 25"/>
                  <a:gd name="T23" fmla="*/ 6 h 26"/>
                  <a:gd name="T24" fmla="*/ 25 w 25"/>
                  <a:gd name="T25" fmla="*/ 10 h 26"/>
                  <a:gd name="T26" fmla="*/ 25 w 25"/>
                  <a:gd name="T27" fmla="*/ 14 h 26"/>
                  <a:gd name="T28" fmla="*/ 25 w 25"/>
                  <a:gd name="T29" fmla="*/ 18 h 26"/>
                  <a:gd name="T30" fmla="*/ 23 w 25"/>
                  <a:gd name="T31" fmla="*/ 22 h 26"/>
                  <a:gd name="T32" fmla="*/ 21 w 25"/>
                  <a:gd name="T33" fmla="*/ 24 h 26"/>
                  <a:gd name="T34" fmla="*/ 18 w 25"/>
                  <a:gd name="T35" fmla="*/ 26 h 26"/>
                  <a:gd name="T36" fmla="*/ 14 w 25"/>
                  <a:gd name="T37" fmla="*/ 26 h 26"/>
                  <a:gd name="T38" fmla="*/ 11 w 25"/>
                  <a:gd name="T39" fmla="*/ 26 h 26"/>
                  <a:gd name="T40" fmla="*/ 5 w 25"/>
                  <a:gd name="T41" fmla="*/ 24 h 26"/>
                  <a:gd name="T42" fmla="*/ 2 w 25"/>
                  <a:gd name="T43" fmla="*/ 18 h 26"/>
                  <a:gd name="T44" fmla="*/ 0 w 25"/>
                  <a:gd name="T45" fmla="*/ 14 h 26"/>
                  <a:gd name="T46" fmla="*/ 0 w 25"/>
                  <a:gd name="T47" fmla="*/ 10 h 26"/>
                  <a:gd name="T48" fmla="*/ 2 w 25"/>
                  <a:gd name="T49" fmla="*/ 6 h 26"/>
                  <a:gd name="T50" fmla="*/ 4 w 25"/>
                  <a:gd name="T51" fmla="*/ 4 h 26"/>
                  <a:gd name="T52" fmla="*/ 7 w 25"/>
                  <a:gd name="T53" fmla="*/ 2 h 26"/>
                  <a:gd name="T54" fmla="*/ 11 w 25"/>
                  <a:gd name="T55" fmla="*/ 2 h 26"/>
                  <a:gd name="T56" fmla="*/ 14 w 25"/>
                  <a:gd name="T57" fmla="*/ 0 h 26"/>
                  <a:gd name="T58" fmla="*/ 14 w 25"/>
                  <a:gd name="T59" fmla="*/ 0 h 26"/>
                  <a:gd name="T60" fmla="*/ 9 w 25"/>
                  <a:gd name="T61" fmla="*/ 10 h 26"/>
                  <a:gd name="T62" fmla="*/ 7 w 25"/>
                  <a:gd name="T63" fmla="*/ 10 h 26"/>
                  <a:gd name="T64" fmla="*/ 5 w 25"/>
                  <a:gd name="T65" fmla="*/ 12 h 26"/>
                  <a:gd name="T66" fmla="*/ 5 w 25"/>
                  <a:gd name="T67" fmla="*/ 14 h 26"/>
                  <a:gd name="T68" fmla="*/ 5 w 25"/>
                  <a:gd name="T69" fmla="*/ 16 h 26"/>
                  <a:gd name="T70" fmla="*/ 7 w 25"/>
                  <a:gd name="T71" fmla="*/ 16 h 26"/>
                  <a:gd name="T72" fmla="*/ 9 w 25"/>
                  <a:gd name="T73" fmla="*/ 18 h 26"/>
                  <a:gd name="T74" fmla="*/ 11 w 25"/>
                  <a:gd name="T75" fmla="*/ 18 h 26"/>
                  <a:gd name="T76" fmla="*/ 11 w 25"/>
                  <a:gd name="T77" fmla="*/ 14 h 26"/>
                  <a:gd name="T78" fmla="*/ 11 w 25"/>
                  <a:gd name="T79" fmla="*/ 10 h 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26"/>
                  <a:gd name="T122" fmla="*/ 25 w 25"/>
                  <a:gd name="T123" fmla="*/ 26 h 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26">
                    <a:moveTo>
                      <a:pt x="14" y="0"/>
                    </a:move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11" y="10"/>
                    </a:moveTo>
                    <a:lnTo>
                      <a:pt x="9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4" name="Freeform 1048"/>
              <p:cNvSpPr>
                <a:spLocks/>
              </p:cNvSpPr>
              <p:nvPr/>
            </p:nvSpPr>
            <p:spPr bwMode="auto">
              <a:xfrm>
                <a:off x="3378" y="3173"/>
                <a:ext cx="25" cy="27"/>
              </a:xfrm>
              <a:custGeom>
                <a:avLst/>
                <a:gdLst>
                  <a:gd name="T0" fmla="*/ 16 w 25"/>
                  <a:gd name="T1" fmla="*/ 5 h 27"/>
                  <a:gd name="T2" fmla="*/ 16 w 25"/>
                  <a:gd name="T3" fmla="*/ 0 h 27"/>
                  <a:gd name="T4" fmla="*/ 20 w 25"/>
                  <a:gd name="T5" fmla="*/ 3 h 27"/>
                  <a:gd name="T6" fmla="*/ 21 w 25"/>
                  <a:gd name="T7" fmla="*/ 5 h 27"/>
                  <a:gd name="T8" fmla="*/ 23 w 25"/>
                  <a:gd name="T9" fmla="*/ 7 h 27"/>
                  <a:gd name="T10" fmla="*/ 25 w 25"/>
                  <a:gd name="T11" fmla="*/ 9 h 27"/>
                  <a:gd name="T12" fmla="*/ 25 w 25"/>
                  <a:gd name="T13" fmla="*/ 13 h 27"/>
                  <a:gd name="T14" fmla="*/ 25 w 25"/>
                  <a:gd name="T15" fmla="*/ 17 h 27"/>
                  <a:gd name="T16" fmla="*/ 25 w 25"/>
                  <a:gd name="T17" fmla="*/ 19 h 27"/>
                  <a:gd name="T18" fmla="*/ 23 w 25"/>
                  <a:gd name="T19" fmla="*/ 21 h 27"/>
                  <a:gd name="T20" fmla="*/ 21 w 25"/>
                  <a:gd name="T21" fmla="*/ 23 h 27"/>
                  <a:gd name="T22" fmla="*/ 20 w 25"/>
                  <a:gd name="T23" fmla="*/ 25 h 27"/>
                  <a:gd name="T24" fmla="*/ 18 w 25"/>
                  <a:gd name="T25" fmla="*/ 27 h 27"/>
                  <a:gd name="T26" fmla="*/ 16 w 25"/>
                  <a:gd name="T27" fmla="*/ 27 h 27"/>
                  <a:gd name="T28" fmla="*/ 13 w 25"/>
                  <a:gd name="T29" fmla="*/ 27 h 27"/>
                  <a:gd name="T30" fmla="*/ 5 w 25"/>
                  <a:gd name="T31" fmla="*/ 25 h 27"/>
                  <a:gd name="T32" fmla="*/ 4 w 25"/>
                  <a:gd name="T33" fmla="*/ 25 h 27"/>
                  <a:gd name="T34" fmla="*/ 2 w 25"/>
                  <a:gd name="T35" fmla="*/ 23 h 27"/>
                  <a:gd name="T36" fmla="*/ 2 w 25"/>
                  <a:gd name="T37" fmla="*/ 21 h 27"/>
                  <a:gd name="T38" fmla="*/ 0 w 25"/>
                  <a:gd name="T39" fmla="*/ 19 h 27"/>
                  <a:gd name="T40" fmla="*/ 0 w 25"/>
                  <a:gd name="T41" fmla="*/ 15 h 27"/>
                  <a:gd name="T42" fmla="*/ 2 w 25"/>
                  <a:gd name="T43" fmla="*/ 11 h 27"/>
                  <a:gd name="T44" fmla="*/ 2 w 25"/>
                  <a:gd name="T45" fmla="*/ 7 h 27"/>
                  <a:gd name="T46" fmla="*/ 7 w 25"/>
                  <a:gd name="T47" fmla="*/ 3 h 27"/>
                  <a:gd name="T48" fmla="*/ 9 w 25"/>
                  <a:gd name="T49" fmla="*/ 7 h 27"/>
                  <a:gd name="T50" fmla="*/ 9 w 25"/>
                  <a:gd name="T51" fmla="*/ 11 h 27"/>
                  <a:gd name="T52" fmla="*/ 9 w 25"/>
                  <a:gd name="T53" fmla="*/ 11 h 27"/>
                  <a:gd name="T54" fmla="*/ 7 w 25"/>
                  <a:gd name="T55" fmla="*/ 11 h 27"/>
                  <a:gd name="T56" fmla="*/ 7 w 25"/>
                  <a:gd name="T57" fmla="*/ 13 h 27"/>
                  <a:gd name="T58" fmla="*/ 7 w 25"/>
                  <a:gd name="T59" fmla="*/ 15 h 27"/>
                  <a:gd name="T60" fmla="*/ 7 w 25"/>
                  <a:gd name="T61" fmla="*/ 17 h 27"/>
                  <a:gd name="T62" fmla="*/ 9 w 25"/>
                  <a:gd name="T63" fmla="*/ 17 h 27"/>
                  <a:gd name="T64" fmla="*/ 11 w 25"/>
                  <a:gd name="T65" fmla="*/ 19 h 27"/>
                  <a:gd name="T66" fmla="*/ 16 w 25"/>
                  <a:gd name="T67" fmla="*/ 19 h 27"/>
                  <a:gd name="T68" fmla="*/ 18 w 25"/>
                  <a:gd name="T69" fmla="*/ 17 h 27"/>
                  <a:gd name="T70" fmla="*/ 20 w 25"/>
                  <a:gd name="T71" fmla="*/ 17 h 27"/>
                  <a:gd name="T72" fmla="*/ 20 w 25"/>
                  <a:gd name="T73" fmla="*/ 15 h 27"/>
                  <a:gd name="T74" fmla="*/ 20 w 25"/>
                  <a:gd name="T75" fmla="*/ 13 h 27"/>
                  <a:gd name="T76" fmla="*/ 18 w 25"/>
                  <a:gd name="T77" fmla="*/ 11 h 27"/>
                  <a:gd name="T78" fmla="*/ 18 w 25"/>
                  <a:gd name="T79" fmla="*/ 11 h 27"/>
                  <a:gd name="T80" fmla="*/ 16 w 25"/>
                  <a:gd name="T81" fmla="*/ 9 h 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"/>
                  <a:gd name="T124" fmla="*/ 0 h 27"/>
                  <a:gd name="T125" fmla="*/ 25 w 25"/>
                  <a:gd name="T126" fmla="*/ 27 h 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" h="27">
                    <a:moveTo>
                      <a:pt x="16" y="9"/>
                    </a:moveTo>
                    <a:lnTo>
                      <a:pt x="16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5" name="Freeform 1049"/>
              <p:cNvSpPr>
                <a:spLocks noEditPoints="1"/>
              </p:cNvSpPr>
              <p:nvPr/>
            </p:nvSpPr>
            <p:spPr bwMode="auto">
              <a:xfrm>
                <a:off x="3378" y="3122"/>
                <a:ext cx="25" cy="27"/>
              </a:xfrm>
              <a:custGeom>
                <a:avLst/>
                <a:gdLst>
                  <a:gd name="T0" fmla="*/ 9 w 25"/>
                  <a:gd name="T1" fmla="*/ 23 h 27"/>
                  <a:gd name="T2" fmla="*/ 5 w 25"/>
                  <a:gd name="T3" fmla="*/ 27 h 27"/>
                  <a:gd name="T4" fmla="*/ 4 w 25"/>
                  <a:gd name="T5" fmla="*/ 25 h 27"/>
                  <a:gd name="T6" fmla="*/ 2 w 25"/>
                  <a:gd name="T7" fmla="*/ 25 h 27"/>
                  <a:gd name="T8" fmla="*/ 2 w 25"/>
                  <a:gd name="T9" fmla="*/ 21 h 27"/>
                  <a:gd name="T10" fmla="*/ 0 w 25"/>
                  <a:gd name="T11" fmla="*/ 19 h 27"/>
                  <a:gd name="T12" fmla="*/ 0 w 25"/>
                  <a:gd name="T13" fmla="*/ 8 h 27"/>
                  <a:gd name="T14" fmla="*/ 2 w 25"/>
                  <a:gd name="T15" fmla="*/ 6 h 27"/>
                  <a:gd name="T16" fmla="*/ 4 w 25"/>
                  <a:gd name="T17" fmla="*/ 4 h 27"/>
                  <a:gd name="T18" fmla="*/ 7 w 25"/>
                  <a:gd name="T19" fmla="*/ 2 h 27"/>
                  <a:gd name="T20" fmla="*/ 9 w 25"/>
                  <a:gd name="T21" fmla="*/ 2 h 27"/>
                  <a:gd name="T22" fmla="*/ 21 w 25"/>
                  <a:gd name="T23" fmla="*/ 2 h 27"/>
                  <a:gd name="T24" fmla="*/ 23 w 25"/>
                  <a:gd name="T25" fmla="*/ 2 h 27"/>
                  <a:gd name="T26" fmla="*/ 25 w 25"/>
                  <a:gd name="T27" fmla="*/ 2 h 27"/>
                  <a:gd name="T28" fmla="*/ 23 w 25"/>
                  <a:gd name="T29" fmla="*/ 11 h 27"/>
                  <a:gd name="T30" fmla="*/ 23 w 25"/>
                  <a:gd name="T31" fmla="*/ 11 h 27"/>
                  <a:gd name="T32" fmla="*/ 23 w 25"/>
                  <a:gd name="T33" fmla="*/ 11 h 27"/>
                  <a:gd name="T34" fmla="*/ 25 w 25"/>
                  <a:gd name="T35" fmla="*/ 15 h 27"/>
                  <a:gd name="T36" fmla="*/ 25 w 25"/>
                  <a:gd name="T37" fmla="*/ 19 h 27"/>
                  <a:gd name="T38" fmla="*/ 25 w 25"/>
                  <a:gd name="T39" fmla="*/ 25 h 27"/>
                  <a:gd name="T40" fmla="*/ 21 w 25"/>
                  <a:gd name="T41" fmla="*/ 27 h 27"/>
                  <a:gd name="T42" fmla="*/ 14 w 25"/>
                  <a:gd name="T43" fmla="*/ 27 h 27"/>
                  <a:gd name="T44" fmla="*/ 13 w 25"/>
                  <a:gd name="T45" fmla="*/ 23 h 27"/>
                  <a:gd name="T46" fmla="*/ 11 w 25"/>
                  <a:gd name="T47" fmla="*/ 19 h 27"/>
                  <a:gd name="T48" fmla="*/ 9 w 25"/>
                  <a:gd name="T49" fmla="*/ 15 h 27"/>
                  <a:gd name="T50" fmla="*/ 9 w 25"/>
                  <a:gd name="T51" fmla="*/ 13 h 27"/>
                  <a:gd name="T52" fmla="*/ 7 w 25"/>
                  <a:gd name="T53" fmla="*/ 11 h 27"/>
                  <a:gd name="T54" fmla="*/ 5 w 25"/>
                  <a:gd name="T55" fmla="*/ 13 h 27"/>
                  <a:gd name="T56" fmla="*/ 5 w 25"/>
                  <a:gd name="T57" fmla="*/ 15 h 27"/>
                  <a:gd name="T58" fmla="*/ 7 w 25"/>
                  <a:gd name="T59" fmla="*/ 17 h 27"/>
                  <a:gd name="T60" fmla="*/ 7 w 25"/>
                  <a:gd name="T61" fmla="*/ 19 h 27"/>
                  <a:gd name="T62" fmla="*/ 13 w 25"/>
                  <a:gd name="T63" fmla="*/ 11 h 27"/>
                  <a:gd name="T64" fmla="*/ 14 w 25"/>
                  <a:gd name="T65" fmla="*/ 13 h 27"/>
                  <a:gd name="T66" fmla="*/ 16 w 25"/>
                  <a:gd name="T67" fmla="*/ 17 h 27"/>
                  <a:gd name="T68" fmla="*/ 16 w 25"/>
                  <a:gd name="T69" fmla="*/ 19 h 27"/>
                  <a:gd name="T70" fmla="*/ 18 w 25"/>
                  <a:gd name="T71" fmla="*/ 19 h 27"/>
                  <a:gd name="T72" fmla="*/ 20 w 25"/>
                  <a:gd name="T73" fmla="*/ 19 h 27"/>
                  <a:gd name="T74" fmla="*/ 20 w 25"/>
                  <a:gd name="T75" fmla="*/ 17 h 27"/>
                  <a:gd name="T76" fmla="*/ 20 w 25"/>
                  <a:gd name="T77" fmla="*/ 15 h 27"/>
                  <a:gd name="T78" fmla="*/ 20 w 25"/>
                  <a:gd name="T79" fmla="*/ 13 h 27"/>
                  <a:gd name="T80" fmla="*/ 18 w 25"/>
                  <a:gd name="T81" fmla="*/ 11 h 27"/>
                  <a:gd name="T82" fmla="*/ 16 w 25"/>
                  <a:gd name="T83" fmla="*/ 11 h 27"/>
                  <a:gd name="T84" fmla="*/ 14 w 25"/>
                  <a:gd name="T85" fmla="*/ 11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9" y="19"/>
                    </a:moveTo>
                    <a:lnTo>
                      <a:pt x="9" y="21"/>
                    </a:lnTo>
                    <a:lnTo>
                      <a:pt x="9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8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9" y="19"/>
                    </a:lnTo>
                    <a:close/>
                    <a:moveTo>
                      <a:pt x="13" y="11"/>
                    </a:moveTo>
                    <a:lnTo>
                      <a:pt x="14" y="13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6" name="Freeform 1050"/>
              <p:cNvSpPr>
                <a:spLocks/>
              </p:cNvSpPr>
              <p:nvPr/>
            </p:nvSpPr>
            <p:spPr bwMode="auto">
              <a:xfrm>
                <a:off x="3378" y="3073"/>
                <a:ext cx="25" cy="25"/>
              </a:xfrm>
              <a:custGeom>
                <a:avLst/>
                <a:gdLst>
                  <a:gd name="T0" fmla="*/ 0 w 25"/>
                  <a:gd name="T1" fmla="*/ 25 h 25"/>
                  <a:gd name="T2" fmla="*/ 0 w 25"/>
                  <a:gd name="T3" fmla="*/ 23 h 25"/>
                  <a:gd name="T4" fmla="*/ 0 w 25"/>
                  <a:gd name="T5" fmla="*/ 21 h 25"/>
                  <a:gd name="T6" fmla="*/ 0 w 25"/>
                  <a:gd name="T7" fmla="*/ 17 h 25"/>
                  <a:gd name="T8" fmla="*/ 5 w 25"/>
                  <a:gd name="T9" fmla="*/ 17 h 25"/>
                  <a:gd name="T10" fmla="*/ 4 w 25"/>
                  <a:gd name="T11" fmla="*/ 14 h 25"/>
                  <a:gd name="T12" fmla="*/ 4 w 25"/>
                  <a:gd name="T13" fmla="*/ 14 h 25"/>
                  <a:gd name="T14" fmla="*/ 2 w 25"/>
                  <a:gd name="T15" fmla="*/ 14 h 25"/>
                  <a:gd name="T16" fmla="*/ 2 w 25"/>
                  <a:gd name="T17" fmla="*/ 12 h 25"/>
                  <a:gd name="T18" fmla="*/ 0 w 25"/>
                  <a:gd name="T19" fmla="*/ 10 h 25"/>
                  <a:gd name="T20" fmla="*/ 0 w 25"/>
                  <a:gd name="T21" fmla="*/ 10 h 25"/>
                  <a:gd name="T22" fmla="*/ 0 w 25"/>
                  <a:gd name="T23" fmla="*/ 10 h 25"/>
                  <a:gd name="T24" fmla="*/ 0 w 25"/>
                  <a:gd name="T25" fmla="*/ 8 h 25"/>
                  <a:gd name="T26" fmla="*/ 0 w 25"/>
                  <a:gd name="T27" fmla="*/ 6 h 25"/>
                  <a:gd name="T28" fmla="*/ 2 w 25"/>
                  <a:gd name="T29" fmla="*/ 6 h 25"/>
                  <a:gd name="T30" fmla="*/ 2 w 25"/>
                  <a:gd name="T31" fmla="*/ 4 h 25"/>
                  <a:gd name="T32" fmla="*/ 2 w 25"/>
                  <a:gd name="T33" fmla="*/ 2 h 25"/>
                  <a:gd name="T34" fmla="*/ 4 w 25"/>
                  <a:gd name="T35" fmla="*/ 0 h 25"/>
                  <a:gd name="T36" fmla="*/ 5 w 25"/>
                  <a:gd name="T37" fmla="*/ 0 h 25"/>
                  <a:gd name="T38" fmla="*/ 7 w 25"/>
                  <a:gd name="T39" fmla="*/ 0 h 25"/>
                  <a:gd name="T40" fmla="*/ 9 w 25"/>
                  <a:gd name="T41" fmla="*/ 0 h 25"/>
                  <a:gd name="T42" fmla="*/ 25 w 25"/>
                  <a:gd name="T43" fmla="*/ 0 h 25"/>
                  <a:gd name="T44" fmla="*/ 25 w 25"/>
                  <a:gd name="T45" fmla="*/ 2 h 25"/>
                  <a:gd name="T46" fmla="*/ 25 w 25"/>
                  <a:gd name="T47" fmla="*/ 4 h 25"/>
                  <a:gd name="T48" fmla="*/ 25 w 25"/>
                  <a:gd name="T49" fmla="*/ 6 h 25"/>
                  <a:gd name="T50" fmla="*/ 25 w 25"/>
                  <a:gd name="T51" fmla="*/ 8 h 25"/>
                  <a:gd name="T52" fmla="*/ 21 w 25"/>
                  <a:gd name="T53" fmla="*/ 8 h 25"/>
                  <a:gd name="T54" fmla="*/ 18 w 25"/>
                  <a:gd name="T55" fmla="*/ 8 h 25"/>
                  <a:gd name="T56" fmla="*/ 14 w 25"/>
                  <a:gd name="T57" fmla="*/ 8 h 25"/>
                  <a:gd name="T58" fmla="*/ 11 w 25"/>
                  <a:gd name="T59" fmla="*/ 8 h 25"/>
                  <a:gd name="T60" fmla="*/ 11 w 25"/>
                  <a:gd name="T61" fmla="*/ 8 h 25"/>
                  <a:gd name="T62" fmla="*/ 11 w 25"/>
                  <a:gd name="T63" fmla="*/ 8 h 25"/>
                  <a:gd name="T64" fmla="*/ 9 w 25"/>
                  <a:gd name="T65" fmla="*/ 8 h 25"/>
                  <a:gd name="T66" fmla="*/ 9 w 25"/>
                  <a:gd name="T67" fmla="*/ 10 h 25"/>
                  <a:gd name="T68" fmla="*/ 7 w 25"/>
                  <a:gd name="T69" fmla="*/ 10 h 25"/>
                  <a:gd name="T70" fmla="*/ 7 w 25"/>
                  <a:gd name="T71" fmla="*/ 10 h 25"/>
                  <a:gd name="T72" fmla="*/ 7 w 25"/>
                  <a:gd name="T73" fmla="*/ 10 h 25"/>
                  <a:gd name="T74" fmla="*/ 7 w 25"/>
                  <a:gd name="T75" fmla="*/ 12 h 25"/>
                  <a:gd name="T76" fmla="*/ 7 w 25"/>
                  <a:gd name="T77" fmla="*/ 12 h 25"/>
                  <a:gd name="T78" fmla="*/ 7 w 25"/>
                  <a:gd name="T79" fmla="*/ 14 h 25"/>
                  <a:gd name="T80" fmla="*/ 7 w 25"/>
                  <a:gd name="T81" fmla="*/ 14 h 25"/>
                  <a:gd name="T82" fmla="*/ 9 w 25"/>
                  <a:gd name="T83" fmla="*/ 14 h 25"/>
                  <a:gd name="T84" fmla="*/ 9 w 25"/>
                  <a:gd name="T85" fmla="*/ 14 h 25"/>
                  <a:gd name="T86" fmla="*/ 11 w 25"/>
                  <a:gd name="T87" fmla="*/ 14 h 25"/>
                  <a:gd name="T88" fmla="*/ 13 w 25"/>
                  <a:gd name="T89" fmla="*/ 14 h 25"/>
                  <a:gd name="T90" fmla="*/ 16 w 25"/>
                  <a:gd name="T91" fmla="*/ 14 h 25"/>
                  <a:gd name="T92" fmla="*/ 20 w 25"/>
                  <a:gd name="T93" fmla="*/ 14 h 25"/>
                  <a:gd name="T94" fmla="*/ 25 w 25"/>
                  <a:gd name="T95" fmla="*/ 14 h 25"/>
                  <a:gd name="T96" fmla="*/ 25 w 25"/>
                  <a:gd name="T97" fmla="*/ 17 h 25"/>
                  <a:gd name="T98" fmla="*/ 25 w 25"/>
                  <a:gd name="T99" fmla="*/ 21 h 25"/>
                  <a:gd name="T100" fmla="*/ 25 w 25"/>
                  <a:gd name="T101" fmla="*/ 23 h 25"/>
                  <a:gd name="T102" fmla="*/ 25 w 25"/>
                  <a:gd name="T103" fmla="*/ 25 h 25"/>
                  <a:gd name="T104" fmla="*/ 18 w 25"/>
                  <a:gd name="T105" fmla="*/ 25 h 25"/>
                  <a:gd name="T106" fmla="*/ 13 w 25"/>
                  <a:gd name="T107" fmla="*/ 25 h 25"/>
                  <a:gd name="T108" fmla="*/ 7 w 25"/>
                  <a:gd name="T109" fmla="*/ 25 h 25"/>
                  <a:gd name="T110" fmla="*/ 0 w 25"/>
                  <a:gd name="T111" fmla="*/ 25 h 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"/>
                  <a:gd name="T169" fmla="*/ 0 h 25"/>
                  <a:gd name="T170" fmla="*/ 25 w 25"/>
                  <a:gd name="T171" fmla="*/ 25 h 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" h="25">
                    <a:moveTo>
                      <a:pt x="0" y="25"/>
                    </a:moveTo>
                    <a:lnTo>
                      <a:pt x="0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5" y="17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5" y="14"/>
                    </a:lnTo>
                    <a:lnTo>
                      <a:pt x="25" y="17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18" y="25"/>
                    </a:lnTo>
                    <a:lnTo>
                      <a:pt x="13" y="25"/>
                    </a:lnTo>
                    <a:lnTo>
                      <a:pt x="7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7" name="Freeform 1051"/>
              <p:cNvSpPr>
                <a:spLocks noEditPoints="1"/>
              </p:cNvSpPr>
              <p:nvPr/>
            </p:nvSpPr>
            <p:spPr bwMode="auto">
              <a:xfrm>
                <a:off x="3378" y="3020"/>
                <a:ext cx="25" cy="27"/>
              </a:xfrm>
              <a:custGeom>
                <a:avLst/>
                <a:gdLst>
                  <a:gd name="T0" fmla="*/ 14 w 25"/>
                  <a:gd name="T1" fmla="*/ 18 h 27"/>
                  <a:gd name="T2" fmla="*/ 18 w 25"/>
                  <a:gd name="T3" fmla="*/ 18 h 27"/>
                  <a:gd name="T4" fmla="*/ 20 w 25"/>
                  <a:gd name="T5" fmla="*/ 16 h 27"/>
                  <a:gd name="T6" fmla="*/ 20 w 25"/>
                  <a:gd name="T7" fmla="*/ 14 h 27"/>
                  <a:gd name="T8" fmla="*/ 20 w 25"/>
                  <a:gd name="T9" fmla="*/ 12 h 27"/>
                  <a:gd name="T10" fmla="*/ 20 w 25"/>
                  <a:gd name="T11" fmla="*/ 12 h 27"/>
                  <a:gd name="T12" fmla="*/ 20 w 25"/>
                  <a:gd name="T13" fmla="*/ 10 h 27"/>
                  <a:gd name="T14" fmla="*/ 18 w 25"/>
                  <a:gd name="T15" fmla="*/ 10 h 27"/>
                  <a:gd name="T16" fmla="*/ 18 w 25"/>
                  <a:gd name="T17" fmla="*/ 6 h 27"/>
                  <a:gd name="T18" fmla="*/ 18 w 25"/>
                  <a:gd name="T19" fmla="*/ 2 h 27"/>
                  <a:gd name="T20" fmla="*/ 21 w 25"/>
                  <a:gd name="T21" fmla="*/ 4 h 27"/>
                  <a:gd name="T22" fmla="*/ 23 w 25"/>
                  <a:gd name="T23" fmla="*/ 6 h 27"/>
                  <a:gd name="T24" fmla="*/ 25 w 25"/>
                  <a:gd name="T25" fmla="*/ 10 h 27"/>
                  <a:gd name="T26" fmla="*/ 25 w 25"/>
                  <a:gd name="T27" fmla="*/ 14 h 27"/>
                  <a:gd name="T28" fmla="*/ 25 w 25"/>
                  <a:gd name="T29" fmla="*/ 18 h 27"/>
                  <a:gd name="T30" fmla="*/ 23 w 25"/>
                  <a:gd name="T31" fmla="*/ 20 h 27"/>
                  <a:gd name="T32" fmla="*/ 21 w 25"/>
                  <a:gd name="T33" fmla="*/ 22 h 27"/>
                  <a:gd name="T34" fmla="*/ 20 w 25"/>
                  <a:gd name="T35" fmla="*/ 24 h 27"/>
                  <a:gd name="T36" fmla="*/ 16 w 25"/>
                  <a:gd name="T37" fmla="*/ 27 h 27"/>
                  <a:gd name="T38" fmla="*/ 13 w 25"/>
                  <a:gd name="T39" fmla="*/ 27 h 27"/>
                  <a:gd name="T40" fmla="*/ 5 w 25"/>
                  <a:gd name="T41" fmla="*/ 27 h 27"/>
                  <a:gd name="T42" fmla="*/ 2 w 25"/>
                  <a:gd name="T43" fmla="*/ 22 h 27"/>
                  <a:gd name="T44" fmla="*/ 0 w 25"/>
                  <a:gd name="T45" fmla="*/ 18 h 27"/>
                  <a:gd name="T46" fmla="*/ 0 w 25"/>
                  <a:gd name="T47" fmla="*/ 12 h 27"/>
                  <a:gd name="T48" fmla="*/ 0 w 25"/>
                  <a:gd name="T49" fmla="*/ 8 h 27"/>
                  <a:gd name="T50" fmla="*/ 4 w 25"/>
                  <a:gd name="T51" fmla="*/ 4 h 27"/>
                  <a:gd name="T52" fmla="*/ 5 w 25"/>
                  <a:gd name="T53" fmla="*/ 4 h 27"/>
                  <a:gd name="T54" fmla="*/ 9 w 25"/>
                  <a:gd name="T55" fmla="*/ 2 h 27"/>
                  <a:gd name="T56" fmla="*/ 13 w 25"/>
                  <a:gd name="T57" fmla="*/ 0 h 27"/>
                  <a:gd name="T58" fmla="*/ 14 w 25"/>
                  <a:gd name="T59" fmla="*/ 0 h 27"/>
                  <a:gd name="T60" fmla="*/ 11 w 25"/>
                  <a:gd name="T61" fmla="*/ 10 h 27"/>
                  <a:gd name="T62" fmla="*/ 7 w 25"/>
                  <a:gd name="T63" fmla="*/ 10 h 27"/>
                  <a:gd name="T64" fmla="*/ 5 w 25"/>
                  <a:gd name="T65" fmla="*/ 12 h 27"/>
                  <a:gd name="T66" fmla="*/ 5 w 25"/>
                  <a:gd name="T67" fmla="*/ 12 h 27"/>
                  <a:gd name="T68" fmla="*/ 5 w 25"/>
                  <a:gd name="T69" fmla="*/ 16 h 27"/>
                  <a:gd name="T70" fmla="*/ 5 w 25"/>
                  <a:gd name="T71" fmla="*/ 16 h 27"/>
                  <a:gd name="T72" fmla="*/ 9 w 25"/>
                  <a:gd name="T73" fmla="*/ 18 h 27"/>
                  <a:gd name="T74" fmla="*/ 9 w 25"/>
                  <a:gd name="T75" fmla="*/ 18 h 27"/>
                  <a:gd name="T76" fmla="*/ 11 w 25"/>
                  <a:gd name="T77" fmla="*/ 16 h 27"/>
                  <a:gd name="T78" fmla="*/ 11 w 25"/>
                  <a:gd name="T79" fmla="*/ 12 h 27"/>
                  <a:gd name="T80" fmla="*/ 11 w 25"/>
                  <a:gd name="T81" fmla="*/ 10 h 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"/>
                  <a:gd name="T124" fmla="*/ 0 h 27"/>
                  <a:gd name="T125" fmla="*/ 25 w 25"/>
                  <a:gd name="T126" fmla="*/ 27 h 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" h="27">
                    <a:moveTo>
                      <a:pt x="14" y="0"/>
                    </a:move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  <a:moveTo>
                      <a:pt x="11" y="10"/>
                    </a:moveTo>
                    <a:lnTo>
                      <a:pt x="9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8" name="Freeform 1052"/>
              <p:cNvSpPr>
                <a:spLocks noEditPoints="1"/>
              </p:cNvSpPr>
              <p:nvPr/>
            </p:nvSpPr>
            <p:spPr bwMode="auto">
              <a:xfrm>
                <a:off x="4205" y="2852"/>
                <a:ext cx="53" cy="41"/>
              </a:xfrm>
              <a:custGeom>
                <a:avLst/>
                <a:gdLst>
                  <a:gd name="T0" fmla="*/ 21 w 53"/>
                  <a:gd name="T1" fmla="*/ 41 h 41"/>
                  <a:gd name="T2" fmla="*/ 10 w 53"/>
                  <a:gd name="T3" fmla="*/ 37 h 41"/>
                  <a:gd name="T4" fmla="*/ 3 w 53"/>
                  <a:gd name="T5" fmla="*/ 33 h 41"/>
                  <a:gd name="T6" fmla="*/ 0 w 53"/>
                  <a:gd name="T7" fmla="*/ 25 h 41"/>
                  <a:gd name="T8" fmla="*/ 0 w 53"/>
                  <a:gd name="T9" fmla="*/ 16 h 41"/>
                  <a:gd name="T10" fmla="*/ 3 w 53"/>
                  <a:gd name="T11" fmla="*/ 10 h 41"/>
                  <a:gd name="T12" fmla="*/ 10 w 53"/>
                  <a:gd name="T13" fmla="*/ 4 h 41"/>
                  <a:gd name="T14" fmla="*/ 19 w 53"/>
                  <a:gd name="T15" fmla="*/ 0 h 41"/>
                  <a:gd name="T16" fmla="*/ 30 w 53"/>
                  <a:gd name="T17" fmla="*/ 0 h 41"/>
                  <a:gd name="T18" fmla="*/ 37 w 53"/>
                  <a:gd name="T19" fmla="*/ 2 h 41"/>
                  <a:gd name="T20" fmla="*/ 46 w 53"/>
                  <a:gd name="T21" fmla="*/ 6 h 41"/>
                  <a:gd name="T22" fmla="*/ 50 w 53"/>
                  <a:gd name="T23" fmla="*/ 10 h 41"/>
                  <a:gd name="T24" fmla="*/ 52 w 53"/>
                  <a:gd name="T25" fmla="*/ 14 h 41"/>
                  <a:gd name="T26" fmla="*/ 53 w 53"/>
                  <a:gd name="T27" fmla="*/ 21 h 41"/>
                  <a:gd name="T28" fmla="*/ 52 w 53"/>
                  <a:gd name="T29" fmla="*/ 27 h 41"/>
                  <a:gd name="T30" fmla="*/ 50 w 53"/>
                  <a:gd name="T31" fmla="*/ 31 h 41"/>
                  <a:gd name="T32" fmla="*/ 46 w 53"/>
                  <a:gd name="T33" fmla="*/ 35 h 41"/>
                  <a:gd name="T34" fmla="*/ 41 w 53"/>
                  <a:gd name="T35" fmla="*/ 39 h 41"/>
                  <a:gd name="T36" fmla="*/ 34 w 53"/>
                  <a:gd name="T37" fmla="*/ 41 h 41"/>
                  <a:gd name="T38" fmla="*/ 27 w 53"/>
                  <a:gd name="T39" fmla="*/ 41 h 41"/>
                  <a:gd name="T40" fmla="*/ 27 w 53"/>
                  <a:gd name="T41" fmla="*/ 29 h 41"/>
                  <a:gd name="T42" fmla="*/ 34 w 53"/>
                  <a:gd name="T43" fmla="*/ 29 h 41"/>
                  <a:gd name="T44" fmla="*/ 37 w 53"/>
                  <a:gd name="T45" fmla="*/ 27 h 41"/>
                  <a:gd name="T46" fmla="*/ 41 w 53"/>
                  <a:gd name="T47" fmla="*/ 25 h 41"/>
                  <a:gd name="T48" fmla="*/ 41 w 53"/>
                  <a:gd name="T49" fmla="*/ 21 h 41"/>
                  <a:gd name="T50" fmla="*/ 41 w 53"/>
                  <a:gd name="T51" fmla="*/ 18 h 41"/>
                  <a:gd name="T52" fmla="*/ 37 w 53"/>
                  <a:gd name="T53" fmla="*/ 14 h 41"/>
                  <a:gd name="T54" fmla="*/ 34 w 53"/>
                  <a:gd name="T55" fmla="*/ 12 h 41"/>
                  <a:gd name="T56" fmla="*/ 27 w 53"/>
                  <a:gd name="T57" fmla="*/ 12 h 41"/>
                  <a:gd name="T58" fmla="*/ 19 w 53"/>
                  <a:gd name="T59" fmla="*/ 12 h 41"/>
                  <a:gd name="T60" fmla="*/ 16 w 53"/>
                  <a:gd name="T61" fmla="*/ 14 h 41"/>
                  <a:gd name="T62" fmla="*/ 12 w 53"/>
                  <a:gd name="T63" fmla="*/ 18 h 41"/>
                  <a:gd name="T64" fmla="*/ 12 w 53"/>
                  <a:gd name="T65" fmla="*/ 21 h 41"/>
                  <a:gd name="T66" fmla="*/ 12 w 53"/>
                  <a:gd name="T67" fmla="*/ 25 h 41"/>
                  <a:gd name="T68" fmla="*/ 16 w 53"/>
                  <a:gd name="T69" fmla="*/ 27 h 41"/>
                  <a:gd name="T70" fmla="*/ 19 w 53"/>
                  <a:gd name="T71" fmla="*/ 29 h 41"/>
                  <a:gd name="T72" fmla="*/ 27 w 53"/>
                  <a:gd name="T73" fmla="*/ 29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"/>
                  <a:gd name="T112" fmla="*/ 0 h 41"/>
                  <a:gd name="T113" fmla="*/ 53 w 53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" h="41">
                    <a:moveTo>
                      <a:pt x="27" y="41"/>
                    </a:moveTo>
                    <a:lnTo>
                      <a:pt x="21" y="41"/>
                    </a:lnTo>
                    <a:lnTo>
                      <a:pt x="16" y="39"/>
                    </a:lnTo>
                    <a:lnTo>
                      <a:pt x="10" y="37"/>
                    </a:lnTo>
                    <a:lnTo>
                      <a:pt x="7" y="35"/>
                    </a:lnTo>
                    <a:lnTo>
                      <a:pt x="3" y="33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1" y="2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3" y="18"/>
                    </a:lnTo>
                    <a:lnTo>
                      <a:pt x="53" y="21"/>
                    </a:lnTo>
                    <a:lnTo>
                      <a:pt x="53" y="25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0" y="31"/>
                    </a:lnTo>
                    <a:lnTo>
                      <a:pt x="48" y="33"/>
                    </a:lnTo>
                    <a:lnTo>
                      <a:pt x="46" y="35"/>
                    </a:lnTo>
                    <a:lnTo>
                      <a:pt x="44" y="37"/>
                    </a:lnTo>
                    <a:lnTo>
                      <a:pt x="41" y="39"/>
                    </a:lnTo>
                    <a:lnTo>
                      <a:pt x="37" y="41"/>
                    </a:lnTo>
                    <a:lnTo>
                      <a:pt x="34" y="41"/>
                    </a:lnTo>
                    <a:lnTo>
                      <a:pt x="27" y="41"/>
                    </a:lnTo>
                    <a:close/>
                    <a:moveTo>
                      <a:pt x="27" y="29"/>
                    </a:moveTo>
                    <a:lnTo>
                      <a:pt x="30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1"/>
                    </a:lnTo>
                    <a:lnTo>
                      <a:pt x="41" y="18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3" y="29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9" name="Freeform 1053"/>
              <p:cNvSpPr>
                <a:spLocks/>
              </p:cNvSpPr>
              <p:nvPr/>
            </p:nvSpPr>
            <p:spPr bwMode="auto">
              <a:xfrm>
                <a:off x="4205" y="2801"/>
                <a:ext cx="52" cy="12"/>
              </a:xfrm>
              <a:custGeom>
                <a:avLst/>
                <a:gdLst>
                  <a:gd name="T0" fmla="*/ 0 w 52"/>
                  <a:gd name="T1" fmla="*/ 12 h 12"/>
                  <a:gd name="T2" fmla="*/ 0 w 52"/>
                  <a:gd name="T3" fmla="*/ 0 h 12"/>
                  <a:gd name="T4" fmla="*/ 27 w 52"/>
                  <a:gd name="T5" fmla="*/ 0 h 12"/>
                  <a:gd name="T6" fmla="*/ 39 w 52"/>
                  <a:gd name="T7" fmla="*/ 0 h 12"/>
                  <a:gd name="T8" fmla="*/ 52 w 52"/>
                  <a:gd name="T9" fmla="*/ 0 h 12"/>
                  <a:gd name="T10" fmla="*/ 52 w 52"/>
                  <a:gd name="T11" fmla="*/ 12 h 12"/>
                  <a:gd name="T12" fmla="*/ 39 w 52"/>
                  <a:gd name="T13" fmla="*/ 12 h 12"/>
                  <a:gd name="T14" fmla="*/ 27 w 52"/>
                  <a:gd name="T15" fmla="*/ 12 h 12"/>
                  <a:gd name="T16" fmla="*/ 0 w 5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2"/>
                  <a:gd name="T29" fmla="*/ 52 w 5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2">
                    <a:moveTo>
                      <a:pt x="0" y="1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52" y="12"/>
                    </a:lnTo>
                    <a:lnTo>
                      <a:pt x="39" y="12"/>
                    </a:lnTo>
                    <a:lnTo>
                      <a:pt x="27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0" name="Freeform 1054"/>
              <p:cNvSpPr>
                <a:spLocks noEditPoints="1"/>
              </p:cNvSpPr>
              <p:nvPr/>
            </p:nvSpPr>
            <p:spPr bwMode="auto">
              <a:xfrm>
                <a:off x="4219" y="2750"/>
                <a:ext cx="39" cy="32"/>
              </a:xfrm>
              <a:custGeom>
                <a:avLst/>
                <a:gdLst>
                  <a:gd name="T0" fmla="*/ 23 w 39"/>
                  <a:gd name="T1" fmla="*/ 6 h 32"/>
                  <a:gd name="T2" fmla="*/ 23 w 39"/>
                  <a:gd name="T3" fmla="*/ 16 h 32"/>
                  <a:gd name="T4" fmla="*/ 25 w 39"/>
                  <a:gd name="T5" fmla="*/ 20 h 32"/>
                  <a:gd name="T6" fmla="*/ 29 w 39"/>
                  <a:gd name="T7" fmla="*/ 20 h 32"/>
                  <a:gd name="T8" fmla="*/ 30 w 39"/>
                  <a:gd name="T9" fmla="*/ 18 h 32"/>
                  <a:gd name="T10" fmla="*/ 30 w 39"/>
                  <a:gd name="T11" fmla="*/ 16 h 32"/>
                  <a:gd name="T12" fmla="*/ 30 w 39"/>
                  <a:gd name="T13" fmla="*/ 14 h 32"/>
                  <a:gd name="T14" fmla="*/ 30 w 39"/>
                  <a:gd name="T15" fmla="*/ 12 h 32"/>
                  <a:gd name="T16" fmla="*/ 29 w 39"/>
                  <a:gd name="T17" fmla="*/ 12 h 32"/>
                  <a:gd name="T18" fmla="*/ 27 w 39"/>
                  <a:gd name="T19" fmla="*/ 10 h 32"/>
                  <a:gd name="T20" fmla="*/ 29 w 39"/>
                  <a:gd name="T21" fmla="*/ 6 h 32"/>
                  <a:gd name="T22" fmla="*/ 34 w 39"/>
                  <a:gd name="T23" fmla="*/ 4 h 32"/>
                  <a:gd name="T24" fmla="*/ 38 w 39"/>
                  <a:gd name="T25" fmla="*/ 6 h 32"/>
                  <a:gd name="T26" fmla="*/ 39 w 39"/>
                  <a:gd name="T27" fmla="*/ 10 h 32"/>
                  <a:gd name="T28" fmla="*/ 39 w 39"/>
                  <a:gd name="T29" fmla="*/ 16 h 32"/>
                  <a:gd name="T30" fmla="*/ 39 w 39"/>
                  <a:gd name="T31" fmla="*/ 20 h 32"/>
                  <a:gd name="T32" fmla="*/ 38 w 39"/>
                  <a:gd name="T33" fmla="*/ 24 h 32"/>
                  <a:gd name="T34" fmla="*/ 32 w 39"/>
                  <a:gd name="T35" fmla="*/ 28 h 32"/>
                  <a:gd name="T36" fmla="*/ 29 w 39"/>
                  <a:gd name="T37" fmla="*/ 32 h 32"/>
                  <a:gd name="T38" fmla="*/ 20 w 39"/>
                  <a:gd name="T39" fmla="*/ 32 h 32"/>
                  <a:gd name="T40" fmla="*/ 13 w 39"/>
                  <a:gd name="T41" fmla="*/ 30 h 32"/>
                  <a:gd name="T42" fmla="*/ 5 w 39"/>
                  <a:gd name="T43" fmla="*/ 28 h 32"/>
                  <a:gd name="T44" fmla="*/ 2 w 39"/>
                  <a:gd name="T45" fmla="*/ 24 h 32"/>
                  <a:gd name="T46" fmla="*/ 0 w 39"/>
                  <a:gd name="T47" fmla="*/ 16 h 32"/>
                  <a:gd name="T48" fmla="*/ 0 w 39"/>
                  <a:gd name="T49" fmla="*/ 12 h 32"/>
                  <a:gd name="T50" fmla="*/ 2 w 39"/>
                  <a:gd name="T51" fmla="*/ 6 h 32"/>
                  <a:gd name="T52" fmla="*/ 5 w 39"/>
                  <a:gd name="T53" fmla="*/ 4 h 32"/>
                  <a:gd name="T54" fmla="*/ 9 w 39"/>
                  <a:gd name="T55" fmla="*/ 2 h 32"/>
                  <a:gd name="T56" fmla="*/ 14 w 39"/>
                  <a:gd name="T57" fmla="*/ 0 h 32"/>
                  <a:gd name="T58" fmla="*/ 21 w 39"/>
                  <a:gd name="T59" fmla="*/ 0 h 32"/>
                  <a:gd name="T60" fmla="*/ 23 w 39"/>
                  <a:gd name="T61" fmla="*/ 0 h 32"/>
                  <a:gd name="T62" fmla="*/ 23 w 39"/>
                  <a:gd name="T63" fmla="*/ 0 h 32"/>
                  <a:gd name="T64" fmla="*/ 16 w 39"/>
                  <a:gd name="T65" fmla="*/ 10 h 32"/>
                  <a:gd name="T66" fmla="*/ 13 w 39"/>
                  <a:gd name="T67" fmla="*/ 12 h 32"/>
                  <a:gd name="T68" fmla="*/ 11 w 39"/>
                  <a:gd name="T69" fmla="*/ 12 h 32"/>
                  <a:gd name="T70" fmla="*/ 9 w 39"/>
                  <a:gd name="T71" fmla="*/ 14 h 32"/>
                  <a:gd name="T72" fmla="*/ 9 w 39"/>
                  <a:gd name="T73" fmla="*/ 16 h 32"/>
                  <a:gd name="T74" fmla="*/ 9 w 39"/>
                  <a:gd name="T75" fmla="*/ 18 h 32"/>
                  <a:gd name="T76" fmla="*/ 11 w 39"/>
                  <a:gd name="T77" fmla="*/ 20 h 32"/>
                  <a:gd name="T78" fmla="*/ 14 w 39"/>
                  <a:gd name="T79" fmla="*/ 20 h 32"/>
                  <a:gd name="T80" fmla="*/ 16 w 39"/>
                  <a:gd name="T81" fmla="*/ 10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"/>
                  <a:gd name="T124" fmla="*/ 0 h 32"/>
                  <a:gd name="T125" fmla="*/ 39 w 39"/>
                  <a:gd name="T126" fmla="*/ 32 h 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" h="32">
                    <a:moveTo>
                      <a:pt x="23" y="0"/>
                    </a:moveTo>
                    <a:lnTo>
                      <a:pt x="23" y="6"/>
                    </a:lnTo>
                    <a:lnTo>
                      <a:pt x="23" y="12"/>
                    </a:lnTo>
                    <a:lnTo>
                      <a:pt x="23" y="16"/>
                    </a:lnTo>
                    <a:lnTo>
                      <a:pt x="23" y="22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9" y="10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9" y="22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9" y="32"/>
                    </a:lnTo>
                    <a:lnTo>
                      <a:pt x="25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0"/>
                    </a:lnTo>
                    <a:lnTo>
                      <a:pt x="5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close/>
                    <a:moveTo>
                      <a:pt x="16" y="10"/>
                    </a:moveTo>
                    <a:lnTo>
                      <a:pt x="14" y="10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1" name="Freeform 1055"/>
              <p:cNvSpPr>
                <a:spLocks noEditPoints="1"/>
              </p:cNvSpPr>
              <p:nvPr/>
            </p:nvSpPr>
            <p:spPr bwMode="auto">
              <a:xfrm>
                <a:off x="4205" y="2707"/>
                <a:ext cx="52" cy="10"/>
              </a:xfrm>
              <a:custGeom>
                <a:avLst/>
                <a:gdLst>
                  <a:gd name="T0" fmla="*/ 0 w 52"/>
                  <a:gd name="T1" fmla="*/ 10 h 10"/>
                  <a:gd name="T2" fmla="*/ 0 w 52"/>
                  <a:gd name="T3" fmla="*/ 8 h 10"/>
                  <a:gd name="T4" fmla="*/ 0 w 52"/>
                  <a:gd name="T5" fmla="*/ 6 h 10"/>
                  <a:gd name="T6" fmla="*/ 0 w 52"/>
                  <a:gd name="T7" fmla="*/ 2 h 10"/>
                  <a:gd name="T8" fmla="*/ 0 w 52"/>
                  <a:gd name="T9" fmla="*/ 0 h 10"/>
                  <a:gd name="T10" fmla="*/ 10 w 52"/>
                  <a:gd name="T11" fmla="*/ 0 h 10"/>
                  <a:gd name="T12" fmla="*/ 10 w 52"/>
                  <a:gd name="T13" fmla="*/ 2 h 10"/>
                  <a:gd name="T14" fmla="*/ 10 w 52"/>
                  <a:gd name="T15" fmla="*/ 6 h 10"/>
                  <a:gd name="T16" fmla="*/ 10 w 52"/>
                  <a:gd name="T17" fmla="*/ 8 h 10"/>
                  <a:gd name="T18" fmla="*/ 10 w 52"/>
                  <a:gd name="T19" fmla="*/ 10 h 10"/>
                  <a:gd name="T20" fmla="*/ 0 w 52"/>
                  <a:gd name="T21" fmla="*/ 10 h 10"/>
                  <a:gd name="T22" fmla="*/ 0 w 52"/>
                  <a:gd name="T23" fmla="*/ 10 h 10"/>
                  <a:gd name="T24" fmla="*/ 14 w 52"/>
                  <a:gd name="T25" fmla="*/ 10 h 10"/>
                  <a:gd name="T26" fmla="*/ 14 w 52"/>
                  <a:gd name="T27" fmla="*/ 8 h 10"/>
                  <a:gd name="T28" fmla="*/ 14 w 52"/>
                  <a:gd name="T29" fmla="*/ 6 h 10"/>
                  <a:gd name="T30" fmla="*/ 14 w 52"/>
                  <a:gd name="T31" fmla="*/ 2 h 10"/>
                  <a:gd name="T32" fmla="*/ 14 w 52"/>
                  <a:gd name="T33" fmla="*/ 0 h 10"/>
                  <a:gd name="T34" fmla="*/ 52 w 52"/>
                  <a:gd name="T35" fmla="*/ 0 h 10"/>
                  <a:gd name="T36" fmla="*/ 52 w 52"/>
                  <a:gd name="T37" fmla="*/ 2 h 10"/>
                  <a:gd name="T38" fmla="*/ 52 w 52"/>
                  <a:gd name="T39" fmla="*/ 6 h 10"/>
                  <a:gd name="T40" fmla="*/ 52 w 52"/>
                  <a:gd name="T41" fmla="*/ 8 h 10"/>
                  <a:gd name="T42" fmla="*/ 52 w 52"/>
                  <a:gd name="T43" fmla="*/ 10 h 10"/>
                  <a:gd name="T44" fmla="*/ 14 w 52"/>
                  <a:gd name="T45" fmla="*/ 10 h 10"/>
                  <a:gd name="T46" fmla="*/ 14 w 52"/>
                  <a:gd name="T47" fmla="*/ 10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"/>
                  <a:gd name="T73" fmla="*/ 0 h 10"/>
                  <a:gd name="T74" fmla="*/ 52 w 52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" h="10">
                    <a:moveTo>
                      <a:pt x="0" y="10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  <a:moveTo>
                      <a:pt x="14" y="10"/>
                    </a:moveTo>
                    <a:lnTo>
                      <a:pt x="14" y="8"/>
                    </a:lnTo>
                    <a:lnTo>
                      <a:pt x="14" y="6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2" name="Freeform 1056"/>
              <p:cNvSpPr>
                <a:spLocks/>
              </p:cNvSpPr>
              <p:nvPr/>
            </p:nvSpPr>
            <p:spPr bwMode="auto">
              <a:xfrm>
                <a:off x="4219" y="2653"/>
                <a:ext cx="39" cy="33"/>
              </a:xfrm>
              <a:custGeom>
                <a:avLst/>
                <a:gdLst>
                  <a:gd name="T0" fmla="*/ 25 w 39"/>
                  <a:gd name="T1" fmla="*/ 9 h 33"/>
                  <a:gd name="T2" fmla="*/ 25 w 39"/>
                  <a:gd name="T3" fmla="*/ 0 h 33"/>
                  <a:gd name="T4" fmla="*/ 29 w 39"/>
                  <a:gd name="T5" fmla="*/ 2 h 33"/>
                  <a:gd name="T6" fmla="*/ 32 w 39"/>
                  <a:gd name="T7" fmla="*/ 5 h 33"/>
                  <a:gd name="T8" fmla="*/ 36 w 39"/>
                  <a:gd name="T9" fmla="*/ 7 h 33"/>
                  <a:gd name="T10" fmla="*/ 39 w 39"/>
                  <a:gd name="T11" fmla="*/ 11 h 33"/>
                  <a:gd name="T12" fmla="*/ 39 w 39"/>
                  <a:gd name="T13" fmla="*/ 15 h 33"/>
                  <a:gd name="T14" fmla="*/ 39 w 39"/>
                  <a:gd name="T15" fmla="*/ 19 h 33"/>
                  <a:gd name="T16" fmla="*/ 39 w 39"/>
                  <a:gd name="T17" fmla="*/ 23 h 33"/>
                  <a:gd name="T18" fmla="*/ 38 w 39"/>
                  <a:gd name="T19" fmla="*/ 27 h 33"/>
                  <a:gd name="T20" fmla="*/ 36 w 39"/>
                  <a:gd name="T21" fmla="*/ 27 h 33"/>
                  <a:gd name="T22" fmla="*/ 32 w 39"/>
                  <a:gd name="T23" fmla="*/ 31 h 33"/>
                  <a:gd name="T24" fmla="*/ 30 w 39"/>
                  <a:gd name="T25" fmla="*/ 31 h 33"/>
                  <a:gd name="T26" fmla="*/ 27 w 39"/>
                  <a:gd name="T27" fmla="*/ 33 h 33"/>
                  <a:gd name="T28" fmla="*/ 20 w 39"/>
                  <a:gd name="T29" fmla="*/ 33 h 33"/>
                  <a:gd name="T30" fmla="*/ 13 w 39"/>
                  <a:gd name="T31" fmla="*/ 33 h 33"/>
                  <a:gd name="T32" fmla="*/ 9 w 39"/>
                  <a:gd name="T33" fmla="*/ 31 h 33"/>
                  <a:gd name="T34" fmla="*/ 7 w 39"/>
                  <a:gd name="T35" fmla="*/ 31 h 33"/>
                  <a:gd name="T36" fmla="*/ 4 w 39"/>
                  <a:gd name="T37" fmla="*/ 29 h 33"/>
                  <a:gd name="T38" fmla="*/ 2 w 39"/>
                  <a:gd name="T39" fmla="*/ 27 h 33"/>
                  <a:gd name="T40" fmla="*/ 0 w 39"/>
                  <a:gd name="T41" fmla="*/ 23 h 33"/>
                  <a:gd name="T42" fmla="*/ 0 w 39"/>
                  <a:gd name="T43" fmla="*/ 19 h 33"/>
                  <a:gd name="T44" fmla="*/ 0 w 39"/>
                  <a:gd name="T45" fmla="*/ 15 h 33"/>
                  <a:gd name="T46" fmla="*/ 2 w 39"/>
                  <a:gd name="T47" fmla="*/ 9 h 33"/>
                  <a:gd name="T48" fmla="*/ 5 w 39"/>
                  <a:gd name="T49" fmla="*/ 5 h 33"/>
                  <a:gd name="T50" fmla="*/ 11 w 39"/>
                  <a:gd name="T51" fmla="*/ 2 h 33"/>
                  <a:gd name="T52" fmla="*/ 14 w 39"/>
                  <a:gd name="T53" fmla="*/ 5 h 33"/>
                  <a:gd name="T54" fmla="*/ 14 w 39"/>
                  <a:gd name="T55" fmla="*/ 13 h 33"/>
                  <a:gd name="T56" fmla="*/ 13 w 39"/>
                  <a:gd name="T57" fmla="*/ 13 h 33"/>
                  <a:gd name="T58" fmla="*/ 11 w 39"/>
                  <a:gd name="T59" fmla="*/ 13 h 33"/>
                  <a:gd name="T60" fmla="*/ 11 w 39"/>
                  <a:gd name="T61" fmla="*/ 15 h 33"/>
                  <a:gd name="T62" fmla="*/ 9 w 39"/>
                  <a:gd name="T63" fmla="*/ 17 h 33"/>
                  <a:gd name="T64" fmla="*/ 11 w 39"/>
                  <a:gd name="T65" fmla="*/ 19 h 33"/>
                  <a:gd name="T66" fmla="*/ 13 w 39"/>
                  <a:gd name="T67" fmla="*/ 21 h 33"/>
                  <a:gd name="T68" fmla="*/ 16 w 39"/>
                  <a:gd name="T69" fmla="*/ 23 h 33"/>
                  <a:gd name="T70" fmla="*/ 20 w 39"/>
                  <a:gd name="T71" fmla="*/ 23 h 33"/>
                  <a:gd name="T72" fmla="*/ 23 w 39"/>
                  <a:gd name="T73" fmla="*/ 23 h 33"/>
                  <a:gd name="T74" fmla="*/ 27 w 39"/>
                  <a:gd name="T75" fmla="*/ 21 h 33"/>
                  <a:gd name="T76" fmla="*/ 29 w 39"/>
                  <a:gd name="T77" fmla="*/ 19 h 33"/>
                  <a:gd name="T78" fmla="*/ 30 w 39"/>
                  <a:gd name="T79" fmla="*/ 17 h 33"/>
                  <a:gd name="T80" fmla="*/ 30 w 39"/>
                  <a:gd name="T81" fmla="*/ 15 h 33"/>
                  <a:gd name="T82" fmla="*/ 29 w 39"/>
                  <a:gd name="T83" fmla="*/ 13 h 33"/>
                  <a:gd name="T84" fmla="*/ 25 w 39"/>
                  <a:gd name="T85" fmla="*/ 13 h 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33"/>
                  <a:gd name="T131" fmla="*/ 39 w 39"/>
                  <a:gd name="T132" fmla="*/ 33 h 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33">
                    <a:moveTo>
                      <a:pt x="23" y="11"/>
                    </a:moveTo>
                    <a:lnTo>
                      <a:pt x="25" y="9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8" y="25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0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3" name="Freeform 1057"/>
              <p:cNvSpPr>
                <a:spLocks noEditPoints="1"/>
              </p:cNvSpPr>
              <p:nvPr/>
            </p:nvSpPr>
            <p:spPr bwMode="auto">
              <a:xfrm>
                <a:off x="4219" y="2559"/>
                <a:ext cx="39" cy="33"/>
              </a:xfrm>
              <a:custGeom>
                <a:avLst/>
                <a:gdLst>
                  <a:gd name="T0" fmla="*/ 13 w 39"/>
                  <a:gd name="T1" fmla="*/ 27 h 33"/>
                  <a:gd name="T2" fmla="*/ 11 w 39"/>
                  <a:gd name="T3" fmla="*/ 31 h 33"/>
                  <a:gd name="T4" fmla="*/ 4 w 39"/>
                  <a:gd name="T5" fmla="*/ 29 h 33"/>
                  <a:gd name="T6" fmla="*/ 4 w 39"/>
                  <a:gd name="T7" fmla="*/ 29 h 33"/>
                  <a:gd name="T8" fmla="*/ 2 w 39"/>
                  <a:gd name="T9" fmla="*/ 27 h 33"/>
                  <a:gd name="T10" fmla="*/ 2 w 39"/>
                  <a:gd name="T11" fmla="*/ 25 h 33"/>
                  <a:gd name="T12" fmla="*/ 0 w 39"/>
                  <a:gd name="T13" fmla="*/ 17 h 33"/>
                  <a:gd name="T14" fmla="*/ 0 w 39"/>
                  <a:gd name="T15" fmla="*/ 13 h 33"/>
                  <a:gd name="T16" fmla="*/ 0 w 39"/>
                  <a:gd name="T17" fmla="*/ 8 h 33"/>
                  <a:gd name="T18" fmla="*/ 2 w 39"/>
                  <a:gd name="T19" fmla="*/ 6 h 33"/>
                  <a:gd name="T20" fmla="*/ 4 w 39"/>
                  <a:gd name="T21" fmla="*/ 4 h 33"/>
                  <a:gd name="T22" fmla="*/ 5 w 39"/>
                  <a:gd name="T23" fmla="*/ 4 h 33"/>
                  <a:gd name="T24" fmla="*/ 9 w 39"/>
                  <a:gd name="T25" fmla="*/ 2 h 33"/>
                  <a:gd name="T26" fmla="*/ 30 w 39"/>
                  <a:gd name="T27" fmla="*/ 2 h 33"/>
                  <a:gd name="T28" fmla="*/ 34 w 39"/>
                  <a:gd name="T29" fmla="*/ 2 h 33"/>
                  <a:gd name="T30" fmla="*/ 36 w 39"/>
                  <a:gd name="T31" fmla="*/ 0 h 33"/>
                  <a:gd name="T32" fmla="*/ 38 w 39"/>
                  <a:gd name="T33" fmla="*/ 0 h 33"/>
                  <a:gd name="T34" fmla="*/ 38 w 39"/>
                  <a:gd name="T35" fmla="*/ 6 h 33"/>
                  <a:gd name="T36" fmla="*/ 38 w 39"/>
                  <a:gd name="T37" fmla="*/ 11 h 33"/>
                  <a:gd name="T38" fmla="*/ 38 w 39"/>
                  <a:gd name="T39" fmla="*/ 11 h 33"/>
                  <a:gd name="T40" fmla="*/ 36 w 39"/>
                  <a:gd name="T41" fmla="*/ 11 h 33"/>
                  <a:gd name="T42" fmla="*/ 34 w 39"/>
                  <a:gd name="T43" fmla="*/ 11 h 33"/>
                  <a:gd name="T44" fmla="*/ 36 w 39"/>
                  <a:gd name="T45" fmla="*/ 13 h 33"/>
                  <a:gd name="T46" fmla="*/ 38 w 39"/>
                  <a:gd name="T47" fmla="*/ 15 h 33"/>
                  <a:gd name="T48" fmla="*/ 39 w 39"/>
                  <a:gd name="T49" fmla="*/ 19 h 33"/>
                  <a:gd name="T50" fmla="*/ 39 w 39"/>
                  <a:gd name="T51" fmla="*/ 23 h 33"/>
                  <a:gd name="T52" fmla="*/ 38 w 39"/>
                  <a:gd name="T53" fmla="*/ 27 h 33"/>
                  <a:gd name="T54" fmla="*/ 36 w 39"/>
                  <a:gd name="T55" fmla="*/ 29 h 33"/>
                  <a:gd name="T56" fmla="*/ 30 w 39"/>
                  <a:gd name="T57" fmla="*/ 33 h 33"/>
                  <a:gd name="T58" fmla="*/ 27 w 39"/>
                  <a:gd name="T59" fmla="*/ 33 h 33"/>
                  <a:gd name="T60" fmla="*/ 23 w 39"/>
                  <a:gd name="T61" fmla="*/ 31 h 33"/>
                  <a:gd name="T62" fmla="*/ 20 w 39"/>
                  <a:gd name="T63" fmla="*/ 27 h 33"/>
                  <a:gd name="T64" fmla="*/ 18 w 39"/>
                  <a:gd name="T65" fmla="*/ 23 h 33"/>
                  <a:gd name="T66" fmla="*/ 16 w 39"/>
                  <a:gd name="T67" fmla="*/ 19 h 33"/>
                  <a:gd name="T68" fmla="*/ 14 w 39"/>
                  <a:gd name="T69" fmla="*/ 17 h 33"/>
                  <a:gd name="T70" fmla="*/ 14 w 39"/>
                  <a:gd name="T71" fmla="*/ 13 h 33"/>
                  <a:gd name="T72" fmla="*/ 11 w 39"/>
                  <a:gd name="T73" fmla="*/ 13 h 33"/>
                  <a:gd name="T74" fmla="*/ 11 w 39"/>
                  <a:gd name="T75" fmla="*/ 13 h 33"/>
                  <a:gd name="T76" fmla="*/ 9 w 39"/>
                  <a:gd name="T77" fmla="*/ 13 h 33"/>
                  <a:gd name="T78" fmla="*/ 9 w 39"/>
                  <a:gd name="T79" fmla="*/ 17 h 33"/>
                  <a:gd name="T80" fmla="*/ 9 w 39"/>
                  <a:gd name="T81" fmla="*/ 19 h 33"/>
                  <a:gd name="T82" fmla="*/ 9 w 39"/>
                  <a:gd name="T83" fmla="*/ 19 h 33"/>
                  <a:gd name="T84" fmla="*/ 11 w 39"/>
                  <a:gd name="T85" fmla="*/ 21 h 33"/>
                  <a:gd name="T86" fmla="*/ 13 w 39"/>
                  <a:gd name="T87" fmla="*/ 21 h 33"/>
                  <a:gd name="T88" fmla="*/ 20 w 39"/>
                  <a:gd name="T89" fmla="*/ 13 h 33"/>
                  <a:gd name="T90" fmla="*/ 21 w 39"/>
                  <a:gd name="T91" fmla="*/ 15 h 33"/>
                  <a:gd name="T92" fmla="*/ 23 w 39"/>
                  <a:gd name="T93" fmla="*/ 17 h 33"/>
                  <a:gd name="T94" fmla="*/ 23 w 39"/>
                  <a:gd name="T95" fmla="*/ 21 h 33"/>
                  <a:gd name="T96" fmla="*/ 25 w 39"/>
                  <a:gd name="T97" fmla="*/ 21 h 33"/>
                  <a:gd name="T98" fmla="*/ 27 w 39"/>
                  <a:gd name="T99" fmla="*/ 21 h 33"/>
                  <a:gd name="T100" fmla="*/ 29 w 39"/>
                  <a:gd name="T101" fmla="*/ 21 h 33"/>
                  <a:gd name="T102" fmla="*/ 29 w 39"/>
                  <a:gd name="T103" fmla="*/ 21 h 33"/>
                  <a:gd name="T104" fmla="*/ 30 w 39"/>
                  <a:gd name="T105" fmla="*/ 21 h 33"/>
                  <a:gd name="T106" fmla="*/ 30 w 39"/>
                  <a:gd name="T107" fmla="*/ 19 h 33"/>
                  <a:gd name="T108" fmla="*/ 30 w 39"/>
                  <a:gd name="T109" fmla="*/ 17 h 33"/>
                  <a:gd name="T110" fmla="*/ 30 w 39"/>
                  <a:gd name="T111" fmla="*/ 17 h 33"/>
                  <a:gd name="T112" fmla="*/ 29 w 39"/>
                  <a:gd name="T113" fmla="*/ 15 h 33"/>
                  <a:gd name="T114" fmla="*/ 29 w 39"/>
                  <a:gd name="T115" fmla="*/ 13 h 33"/>
                  <a:gd name="T116" fmla="*/ 27 w 39"/>
                  <a:gd name="T117" fmla="*/ 13 h 33"/>
                  <a:gd name="T118" fmla="*/ 23 w 39"/>
                  <a:gd name="T119" fmla="*/ 13 h 33"/>
                  <a:gd name="T120" fmla="*/ 21 w 39"/>
                  <a:gd name="T121" fmla="*/ 13 h 33"/>
                  <a:gd name="T122" fmla="*/ 20 w 39"/>
                  <a:gd name="T123" fmla="*/ 13 h 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"/>
                  <a:gd name="T187" fmla="*/ 0 h 33"/>
                  <a:gd name="T188" fmla="*/ 39 w 39"/>
                  <a:gd name="T189" fmla="*/ 33 h 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" h="33">
                    <a:moveTo>
                      <a:pt x="13" y="21"/>
                    </a:moveTo>
                    <a:lnTo>
                      <a:pt x="13" y="27"/>
                    </a:lnTo>
                    <a:lnTo>
                      <a:pt x="13" y="29"/>
                    </a:lnTo>
                    <a:lnTo>
                      <a:pt x="11" y="31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4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19"/>
                    </a:lnTo>
                    <a:lnTo>
                      <a:pt x="11" y="21"/>
                    </a:lnTo>
                    <a:lnTo>
                      <a:pt x="13" y="21"/>
                    </a:lnTo>
                    <a:close/>
                    <a:moveTo>
                      <a:pt x="20" y="13"/>
                    </a:moveTo>
                    <a:lnTo>
                      <a:pt x="21" y="13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4" name="Freeform 1058"/>
              <p:cNvSpPr>
                <a:spLocks/>
              </p:cNvSpPr>
              <p:nvPr/>
            </p:nvSpPr>
            <p:spPr bwMode="auto">
              <a:xfrm>
                <a:off x="4219" y="2496"/>
                <a:ext cx="39" cy="33"/>
              </a:xfrm>
              <a:custGeom>
                <a:avLst/>
                <a:gdLst>
                  <a:gd name="T0" fmla="*/ 25 w 39"/>
                  <a:gd name="T1" fmla="*/ 8 h 33"/>
                  <a:gd name="T2" fmla="*/ 25 w 39"/>
                  <a:gd name="T3" fmla="*/ 2 h 33"/>
                  <a:gd name="T4" fmla="*/ 27 w 39"/>
                  <a:gd name="T5" fmla="*/ 0 h 33"/>
                  <a:gd name="T6" fmla="*/ 30 w 39"/>
                  <a:gd name="T7" fmla="*/ 0 h 33"/>
                  <a:gd name="T8" fmla="*/ 38 w 39"/>
                  <a:gd name="T9" fmla="*/ 8 h 33"/>
                  <a:gd name="T10" fmla="*/ 39 w 39"/>
                  <a:gd name="T11" fmla="*/ 12 h 33"/>
                  <a:gd name="T12" fmla="*/ 39 w 39"/>
                  <a:gd name="T13" fmla="*/ 16 h 33"/>
                  <a:gd name="T14" fmla="*/ 39 w 39"/>
                  <a:gd name="T15" fmla="*/ 20 h 33"/>
                  <a:gd name="T16" fmla="*/ 38 w 39"/>
                  <a:gd name="T17" fmla="*/ 24 h 33"/>
                  <a:gd name="T18" fmla="*/ 36 w 39"/>
                  <a:gd name="T19" fmla="*/ 26 h 33"/>
                  <a:gd name="T20" fmla="*/ 32 w 39"/>
                  <a:gd name="T21" fmla="*/ 28 h 33"/>
                  <a:gd name="T22" fmla="*/ 29 w 39"/>
                  <a:gd name="T23" fmla="*/ 31 h 33"/>
                  <a:gd name="T24" fmla="*/ 25 w 39"/>
                  <a:gd name="T25" fmla="*/ 33 h 33"/>
                  <a:gd name="T26" fmla="*/ 18 w 39"/>
                  <a:gd name="T27" fmla="*/ 33 h 33"/>
                  <a:gd name="T28" fmla="*/ 13 w 39"/>
                  <a:gd name="T29" fmla="*/ 31 h 33"/>
                  <a:gd name="T30" fmla="*/ 9 w 39"/>
                  <a:gd name="T31" fmla="*/ 31 h 33"/>
                  <a:gd name="T32" fmla="*/ 7 w 39"/>
                  <a:gd name="T33" fmla="*/ 28 h 33"/>
                  <a:gd name="T34" fmla="*/ 4 w 39"/>
                  <a:gd name="T35" fmla="*/ 26 h 33"/>
                  <a:gd name="T36" fmla="*/ 2 w 39"/>
                  <a:gd name="T37" fmla="*/ 24 h 33"/>
                  <a:gd name="T38" fmla="*/ 0 w 39"/>
                  <a:gd name="T39" fmla="*/ 20 h 33"/>
                  <a:gd name="T40" fmla="*/ 0 w 39"/>
                  <a:gd name="T41" fmla="*/ 16 h 33"/>
                  <a:gd name="T42" fmla="*/ 2 w 39"/>
                  <a:gd name="T43" fmla="*/ 10 h 33"/>
                  <a:gd name="T44" fmla="*/ 4 w 39"/>
                  <a:gd name="T45" fmla="*/ 6 h 33"/>
                  <a:gd name="T46" fmla="*/ 7 w 39"/>
                  <a:gd name="T47" fmla="*/ 2 h 33"/>
                  <a:gd name="T48" fmla="*/ 13 w 39"/>
                  <a:gd name="T49" fmla="*/ 0 h 33"/>
                  <a:gd name="T50" fmla="*/ 14 w 39"/>
                  <a:gd name="T51" fmla="*/ 6 h 33"/>
                  <a:gd name="T52" fmla="*/ 14 w 39"/>
                  <a:gd name="T53" fmla="*/ 10 h 33"/>
                  <a:gd name="T54" fmla="*/ 13 w 39"/>
                  <a:gd name="T55" fmla="*/ 10 h 33"/>
                  <a:gd name="T56" fmla="*/ 11 w 39"/>
                  <a:gd name="T57" fmla="*/ 12 h 33"/>
                  <a:gd name="T58" fmla="*/ 11 w 39"/>
                  <a:gd name="T59" fmla="*/ 14 h 33"/>
                  <a:gd name="T60" fmla="*/ 9 w 39"/>
                  <a:gd name="T61" fmla="*/ 16 h 33"/>
                  <a:gd name="T62" fmla="*/ 11 w 39"/>
                  <a:gd name="T63" fmla="*/ 18 h 33"/>
                  <a:gd name="T64" fmla="*/ 16 w 39"/>
                  <a:gd name="T65" fmla="*/ 20 h 33"/>
                  <a:gd name="T66" fmla="*/ 20 w 39"/>
                  <a:gd name="T67" fmla="*/ 20 h 33"/>
                  <a:gd name="T68" fmla="*/ 23 w 39"/>
                  <a:gd name="T69" fmla="*/ 20 h 33"/>
                  <a:gd name="T70" fmla="*/ 29 w 39"/>
                  <a:gd name="T71" fmla="*/ 18 h 33"/>
                  <a:gd name="T72" fmla="*/ 30 w 39"/>
                  <a:gd name="T73" fmla="*/ 16 h 33"/>
                  <a:gd name="T74" fmla="*/ 30 w 39"/>
                  <a:gd name="T75" fmla="*/ 14 h 33"/>
                  <a:gd name="T76" fmla="*/ 29 w 39"/>
                  <a:gd name="T77" fmla="*/ 12 h 33"/>
                  <a:gd name="T78" fmla="*/ 27 w 39"/>
                  <a:gd name="T79" fmla="*/ 10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"/>
                  <a:gd name="T121" fmla="*/ 0 h 33"/>
                  <a:gd name="T122" fmla="*/ 39 w 39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" h="33">
                    <a:moveTo>
                      <a:pt x="23" y="10"/>
                    </a:moveTo>
                    <a:lnTo>
                      <a:pt x="25" y="8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2" y="28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7" y="20"/>
                    </a:lnTo>
                    <a:lnTo>
                      <a:pt x="29" y="18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5" name="Freeform 1059"/>
              <p:cNvSpPr>
                <a:spLocks noEditPoints="1"/>
              </p:cNvSpPr>
              <p:nvPr/>
            </p:nvSpPr>
            <p:spPr bwMode="auto">
              <a:xfrm>
                <a:off x="4205" y="2453"/>
                <a:ext cx="52" cy="10"/>
              </a:xfrm>
              <a:custGeom>
                <a:avLst/>
                <a:gdLst>
                  <a:gd name="T0" fmla="*/ 0 w 52"/>
                  <a:gd name="T1" fmla="*/ 10 h 10"/>
                  <a:gd name="T2" fmla="*/ 0 w 52"/>
                  <a:gd name="T3" fmla="*/ 4 h 10"/>
                  <a:gd name="T4" fmla="*/ 0 w 52"/>
                  <a:gd name="T5" fmla="*/ 2 h 10"/>
                  <a:gd name="T6" fmla="*/ 0 w 52"/>
                  <a:gd name="T7" fmla="*/ 0 h 10"/>
                  <a:gd name="T8" fmla="*/ 10 w 52"/>
                  <a:gd name="T9" fmla="*/ 0 h 10"/>
                  <a:gd name="T10" fmla="*/ 10 w 52"/>
                  <a:gd name="T11" fmla="*/ 2 h 10"/>
                  <a:gd name="T12" fmla="*/ 10 w 52"/>
                  <a:gd name="T13" fmla="*/ 4 h 10"/>
                  <a:gd name="T14" fmla="*/ 10 w 52"/>
                  <a:gd name="T15" fmla="*/ 10 h 10"/>
                  <a:gd name="T16" fmla="*/ 0 w 52"/>
                  <a:gd name="T17" fmla="*/ 10 h 10"/>
                  <a:gd name="T18" fmla="*/ 0 w 52"/>
                  <a:gd name="T19" fmla="*/ 10 h 10"/>
                  <a:gd name="T20" fmla="*/ 14 w 52"/>
                  <a:gd name="T21" fmla="*/ 10 h 10"/>
                  <a:gd name="T22" fmla="*/ 14 w 52"/>
                  <a:gd name="T23" fmla="*/ 4 h 10"/>
                  <a:gd name="T24" fmla="*/ 14 w 52"/>
                  <a:gd name="T25" fmla="*/ 2 h 10"/>
                  <a:gd name="T26" fmla="*/ 14 w 52"/>
                  <a:gd name="T27" fmla="*/ 0 h 10"/>
                  <a:gd name="T28" fmla="*/ 52 w 52"/>
                  <a:gd name="T29" fmla="*/ 0 h 10"/>
                  <a:gd name="T30" fmla="*/ 52 w 52"/>
                  <a:gd name="T31" fmla="*/ 2 h 10"/>
                  <a:gd name="T32" fmla="*/ 52 w 52"/>
                  <a:gd name="T33" fmla="*/ 4 h 10"/>
                  <a:gd name="T34" fmla="*/ 52 w 52"/>
                  <a:gd name="T35" fmla="*/ 10 h 10"/>
                  <a:gd name="T36" fmla="*/ 14 w 52"/>
                  <a:gd name="T37" fmla="*/ 10 h 10"/>
                  <a:gd name="T38" fmla="*/ 14 w 52"/>
                  <a:gd name="T39" fmla="*/ 1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2"/>
                  <a:gd name="T61" fmla="*/ 0 h 10"/>
                  <a:gd name="T62" fmla="*/ 52 w 52"/>
                  <a:gd name="T63" fmla="*/ 10 h 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2" h="10">
                    <a:moveTo>
                      <a:pt x="0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  <a:moveTo>
                      <a:pt x="14" y="10"/>
                    </a:moveTo>
                    <a:lnTo>
                      <a:pt x="14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1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6" name="Freeform 1060"/>
              <p:cNvSpPr>
                <a:spLocks noEditPoints="1"/>
              </p:cNvSpPr>
              <p:nvPr/>
            </p:nvSpPr>
            <p:spPr bwMode="auto">
              <a:xfrm>
                <a:off x="4205" y="2402"/>
                <a:ext cx="53" cy="30"/>
              </a:xfrm>
              <a:custGeom>
                <a:avLst/>
                <a:gdLst>
                  <a:gd name="T0" fmla="*/ 27 w 53"/>
                  <a:gd name="T1" fmla="*/ 0 h 30"/>
                  <a:gd name="T2" fmla="*/ 52 w 53"/>
                  <a:gd name="T3" fmla="*/ 0 h 30"/>
                  <a:gd name="T4" fmla="*/ 52 w 53"/>
                  <a:gd name="T5" fmla="*/ 6 h 30"/>
                  <a:gd name="T6" fmla="*/ 52 w 53"/>
                  <a:gd name="T7" fmla="*/ 10 h 30"/>
                  <a:gd name="T8" fmla="*/ 48 w 53"/>
                  <a:gd name="T9" fmla="*/ 12 h 30"/>
                  <a:gd name="T10" fmla="*/ 52 w 53"/>
                  <a:gd name="T11" fmla="*/ 12 h 30"/>
                  <a:gd name="T12" fmla="*/ 53 w 53"/>
                  <a:gd name="T13" fmla="*/ 16 h 30"/>
                  <a:gd name="T14" fmla="*/ 53 w 53"/>
                  <a:gd name="T15" fmla="*/ 16 h 30"/>
                  <a:gd name="T16" fmla="*/ 53 w 53"/>
                  <a:gd name="T17" fmla="*/ 22 h 30"/>
                  <a:gd name="T18" fmla="*/ 50 w 53"/>
                  <a:gd name="T19" fmla="*/ 26 h 30"/>
                  <a:gd name="T20" fmla="*/ 44 w 53"/>
                  <a:gd name="T21" fmla="*/ 30 h 30"/>
                  <a:gd name="T22" fmla="*/ 37 w 53"/>
                  <a:gd name="T23" fmla="*/ 30 h 30"/>
                  <a:gd name="T24" fmla="*/ 28 w 53"/>
                  <a:gd name="T25" fmla="*/ 30 h 30"/>
                  <a:gd name="T26" fmla="*/ 23 w 53"/>
                  <a:gd name="T27" fmla="*/ 30 h 30"/>
                  <a:gd name="T28" fmla="*/ 18 w 53"/>
                  <a:gd name="T29" fmla="*/ 26 h 30"/>
                  <a:gd name="T30" fmla="*/ 14 w 53"/>
                  <a:gd name="T31" fmla="*/ 20 h 30"/>
                  <a:gd name="T32" fmla="*/ 14 w 53"/>
                  <a:gd name="T33" fmla="*/ 18 h 30"/>
                  <a:gd name="T34" fmla="*/ 14 w 53"/>
                  <a:gd name="T35" fmla="*/ 16 h 30"/>
                  <a:gd name="T36" fmla="*/ 16 w 53"/>
                  <a:gd name="T37" fmla="*/ 12 h 30"/>
                  <a:gd name="T38" fmla="*/ 18 w 53"/>
                  <a:gd name="T39" fmla="*/ 12 h 30"/>
                  <a:gd name="T40" fmla="*/ 14 w 53"/>
                  <a:gd name="T41" fmla="*/ 10 h 30"/>
                  <a:gd name="T42" fmla="*/ 5 w 53"/>
                  <a:gd name="T43" fmla="*/ 10 h 30"/>
                  <a:gd name="T44" fmla="*/ 0 w 53"/>
                  <a:gd name="T45" fmla="*/ 8 h 30"/>
                  <a:gd name="T46" fmla="*/ 0 w 53"/>
                  <a:gd name="T47" fmla="*/ 0 h 30"/>
                  <a:gd name="T48" fmla="*/ 34 w 53"/>
                  <a:gd name="T49" fmla="*/ 10 h 30"/>
                  <a:gd name="T50" fmla="*/ 30 w 53"/>
                  <a:gd name="T51" fmla="*/ 12 h 30"/>
                  <a:gd name="T52" fmla="*/ 27 w 53"/>
                  <a:gd name="T53" fmla="*/ 12 h 30"/>
                  <a:gd name="T54" fmla="*/ 25 w 53"/>
                  <a:gd name="T55" fmla="*/ 14 h 30"/>
                  <a:gd name="T56" fmla="*/ 25 w 53"/>
                  <a:gd name="T57" fmla="*/ 16 h 30"/>
                  <a:gd name="T58" fmla="*/ 25 w 53"/>
                  <a:gd name="T59" fmla="*/ 18 h 30"/>
                  <a:gd name="T60" fmla="*/ 28 w 53"/>
                  <a:gd name="T61" fmla="*/ 20 h 30"/>
                  <a:gd name="T62" fmla="*/ 32 w 53"/>
                  <a:gd name="T63" fmla="*/ 20 h 30"/>
                  <a:gd name="T64" fmla="*/ 35 w 53"/>
                  <a:gd name="T65" fmla="*/ 20 h 30"/>
                  <a:gd name="T66" fmla="*/ 39 w 53"/>
                  <a:gd name="T67" fmla="*/ 20 h 30"/>
                  <a:gd name="T68" fmla="*/ 43 w 53"/>
                  <a:gd name="T69" fmla="*/ 18 h 30"/>
                  <a:gd name="T70" fmla="*/ 43 w 53"/>
                  <a:gd name="T71" fmla="*/ 16 h 30"/>
                  <a:gd name="T72" fmla="*/ 43 w 53"/>
                  <a:gd name="T73" fmla="*/ 14 h 30"/>
                  <a:gd name="T74" fmla="*/ 41 w 53"/>
                  <a:gd name="T75" fmla="*/ 12 h 30"/>
                  <a:gd name="T76" fmla="*/ 37 w 53"/>
                  <a:gd name="T77" fmla="*/ 12 h 30"/>
                  <a:gd name="T78" fmla="*/ 34 w 53"/>
                  <a:gd name="T79" fmla="*/ 10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3"/>
                  <a:gd name="T121" fmla="*/ 0 h 30"/>
                  <a:gd name="T122" fmla="*/ 53 w 53"/>
                  <a:gd name="T123" fmla="*/ 30 h 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3" h="30">
                    <a:moveTo>
                      <a:pt x="0" y="0"/>
                    </a:moveTo>
                    <a:lnTo>
                      <a:pt x="27" y="0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46" y="10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3" y="22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48" y="28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37" y="30"/>
                    </a:lnTo>
                    <a:lnTo>
                      <a:pt x="34" y="30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19" y="28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34" y="10"/>
                    </a:moveTo>
                    <a:lnTo>
                      <a:pt x="32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7" name="Freeform 1061"/>
              <p:cNvSpPr>
                <a:spLocks noEditPoints="1"/>
              </p:cNvSpPr>
              <p:nvPr/>
            </p:nvSpPr>
            <p:spPr bwMode="auto">
              <a:xfrm>
                <a:off x="4264" y="2875"/>
                <a:ext cx="41" cy="36"/>
              </a:xfrm>
              <a:custGeom>
                <a:avLst/>
                <a:gdLst>
                  <a:gd name="T0" fmla="*/ 0 w 41"/>
                  <a:gd name="T1" fmla="*/ 36 h 36"/>
                  <a:gd name="T2" fmla="*/ 0 w 41"/>
                  <a:gd name="T3" fmla="*/ 30 h 36"/>
                  <a:gd name="T4" fmla="*/ 0 w 41"/>
                  <a:gd name="T5" fmla="*/ 26 h 36"/>
                  <a:gd name="T6" fmla="*/ 0 w 41"/>
                  <a:gd name="T7" fmla="*/ 20 h 36"/>
                  <a:gd name="T8" fmla="*/ 0 w 41"/>
                  <a:gd name="T9" fmla="*/ 14 h 36"/>
                  <a:gd name="T10" fmla="*/ 0 w 41"/>
                  <a:gd name="T11" fmla="*/ 12 h 36"/>
                  <a:gd name="T12" fmla="*/ 0 w 41"/>
                  <a:gd name="T13" fmla="*/ 8 h 36"/>
                  <a:gd name="T14" fmla="*/ 1 w 41"/>
                  <a:gd name="T15" fmla="*/ 6 h 36"/>
                  <a:gd name="T16" fmla="*/ 3 w 41"/>
                  <a:gd name="T17" fmla="*/ 4 h 36"/>
                  <a:gd name="T18" fmla="*/ 5 w 41"/>
                  <a:gd name="T19" fmla="*/ 2 h 36"/>
                  <a:gd name="T20" fmla="*/ 7 w 41"/>
                  <a:gd name="T21" fmla="*/ 2 h 36"/>
                  <a:gd name="T22" fmla="*/ 10 w 41"/>
                  <a:gd name="T23" fmla="*/ 0 h 36"/>
                  <a:gd name="T24" fmla="*/ 12 w 41"/>
                  <a:gd name="T25" fmla="*/ 0 h 36"/>
                  <a:gd name="T26" fmla="*/ 16 w 41"/>
                  <a:gd name="T27" fmla="*/ 0 h 36"/>
                  <a:gd name="T28" fmla="*/ 17 w 41"/>
                  <a:gd name="T29" fmla="*/ 2 h 36"/>
                  <a:gd name="T30" fmla="*/ 19 w 41"/>
                  <a:gd name="T31" fmla="*/ 2 h 36"/>
                  <a:gd name="T32" fmla="*/ 21 w 41"/>
                  <a:gd name="T33" fmla="*/ 4 h 36"/>
                  <a:gd name="T34" fmla="*/ 23 w 41"/>
                  <a:gd name="T35" fmla="*/ 6 h 36"/>
                  <a:gd name="T36" fmla="*/ 25 w 41"/>
                  <a:gd name="T37" fmla="*/ 8 h 36"/>
                  <a:gd name="T38" fmla="*/ 25 w 41"/>
                  <a:gd name="T39" fmla="*/ 12 h 36"/>
                  <a:gd name="T40" fmla="*/ 25 w 41"/>
                  <a:gd name="T41" fmla="*/ 16 h 36"/>
                  <a:gd name="T42" fmla="*/ 25 w 41"/>
                  <a:gd name="T43" fmla="*/ 20 h 36"/>
                  <a:gd name="T44" fmla="*/ 25 w 41"/>
                  <a:gd name="T45" fmla="*/ 22 h 36"/>
                  <a:gd name="T46" fmla="*/ 25 w 41"/>
                  <a:gd name="T47" fmla="*/ 24 h 36"/>
                  <a:gd name="T48" fmla="*/ 41 w 41"/>
                  <a:gd name="T49" fmla="*/ 24 h 36"/>
                  <a:gd name="T50" fmla="*/ 41 w 41"/>
                  <a:gd name="T51" fmla="*/ 36 h 36"/>
                  <a:gd name="T52" fmla="*/ 30 w 41"/>
                  <a:gd name="T53" fmla="*/ 36 h 36"/>
                  <a:gd name="T54" fmla="*/ 21 w 41"/>
                  <a:gd name="T55" fmla="*/ 36 h 36"/>
                  <a:gd name="T56" fmla="*/ 10 w 41"/>
                  <a:gd name="T57" fmla="*/ 36 h 36"/>
                  <a:gd name="T58" fmla="*/ 0 w 41"/>
                  <a:gd name="T59" fmla="*/ 36 h 36"/>
                  <a:gd name="T60" fmla="*/ 0 w 41"/>
                  <a:gd name="T61" fmla="*/ 36 h 36"/>
                  <a:gd name="T62" fmla="*/ 17 w 41"/>
                  <a:gd name="T63" fmla="*/ 24 h 36"/>
                  <a:gd name="T64" fmla="*/ 17 w 41"/>
                  <a:gd name="T65" fmla="*/ 22 h 36"/>
                  <a:gd name="T66" fmla="*/ 17 w 41"/>
                  <a:gd name="T67" fmla="*/ 20 h 36"/>
                  <a:gd name="T68" fmla="*/ 17 w 41"/>
                  <a:gd name="T69" fmla="*/ 20 h 36"/>
                  <a:gd name="T70" fmla="*/ 17 w 41"/>
                  <a:gd name="T71" fmla="*/ 18 h 36"/>
                  <a:gd name="T72" fmla="*/ 17 w 41"/>
                  <a:gd name="T73" fmla="*/ 16 h 36"/>
                  <a:gd name="T74" fmla="*/ 16 w 41"/>
                  <a:gd name="T75" fmla="*/ 14 h 36"/>
                  <a:gd name="T76" fmla="*/ 16 w 41"/>
                  <a:gd name="T77" fmla="*/ 14 h 36"/>
                  <a:gd name="T78" fmla="*/ 14 w 41"/>
                  <a:gd name="T79" fmla="*/ 14 h 36"/>
                  <a:gd name="T80" fmla="*/ 14 w 41"/>
                  <a:gd name="T81" fmla="*/ 12 h 36"/>
                  <a:gd name="T82" fmla="*/ 12 w 41"/>
                  <a:gd name="T83" fmla="*/ 12 h 36"/>
                  <a:gd name="T84" fmla="*/ 10 w 41"/>
                  <a:gd name="T85" fmla="*/ 12 h 36"/>
                  <a:gd name="T86" fmla="*/ 10 w 41"/>
                  <a:gd name="T87" fmla="*/ 14 h 36"/>
                  <a:gd name="T88" fmla="*/ 10 w 41"/>
                  <a:gd name="T89" fmla="*/ 14 h 36"/>
                  <a:gd name="T90" fmla="*/ 9 w 41"/>
                  <a:gd name="T91" fmla="*/ 14 h 36"/>
                  <a:gd name="T92" fmla="*/ 9 w 41"/>
                  <a:gd name="T93" fmla="*/ 16 h 36"/>
                  <a:gd name="T94" fmla="*/ 9 w 41"/>
                  <a:gd name="T95" fmla="*/ 16 h 36"/>
                  <a:gd name="T96" fmla="*/ 9 w 41"/>
                  <a:gd name="T97" fmla="*/ 18 h 36"/>
                  <a:gd name="T98" fmla="*/ 9 w 41"/>
                  <a:gd name="T99" fmla="*/ 20 h 36"/>
                  <a:gd name="T100" fmla="*/ 9 w 41"/>
                  <a:gd name="T101" fmla="*/ 20 h 36"/>
                  <a:gd name="T102" fmla="*/ 9 w 41"/>
                  <a:gd name="T103" fmla="*/ 22 h 36"/>
                  <a:gd name="T104" fmla="*/ 9 w 41"/>
                  <a:gd name="T105" fmla="*/ 24 h 36"/>
                  <a:gd name="T106" fmla="*/ 10 w 41"/>
                  <a:gd name="T107" fmla="*/ 24 h 36"/>
                  <a:gd name="T108" fmla="*/ 12 w 41"/>
                  <a:gd name="T109" fmla="*/ 24 h 36"/>
                  <a:gd name="T110" fmla="*/ 17 w 41"/>
                  <a:gd name="T111" fmla="*/ 24 h 36"/>
                  <a:gd name="T112" fmla="*/ 17 w 41"/>
                  <a:gd name="T113" fmla="*/ 24 h 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"/>
                  <a:gd name="T172" fmla="*/ 0 h 36"/>
                  <a:gd name="T173" fmla="*/ 41 w 41"/>
                  <a:gd name="T174" fmla="*/ 36 h 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"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5" y="16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41" y="24"/>
                    </a:lnTo>
                    <a:lnTo>
                      <a:pt x="41" y="36"/>
                    </a:lnTo>
                    <a:lnTo>
                      <a:pt x="30" y="36"/>
                    </a:lnTo>
                    <a:lnTo>
                      <a:pt x="21" y="36"/>
                    </a:lnTo>
                    <a:lnTo>
                      <a:pt x="10" y="36"/>
                    </a:lnTo>
                    <a:lnTo>
                      <a:pt x="0" y="36"/>
                    </a:lnTo>
                    <a:close/>
                    <a:moveTo>
                      <a:pt x="17" y="24"/>
                    </a:moveTo>
                    <a:lnTo>
                      <a:pt x="17" y="22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8" name="Freeform 1062"/>
              <p:cNvSpPr>
                <a:spLocks/>
              </p:cNvSpPr>
              <p:nvPr/>
            </p:nvSpPr>
            <p:spPr bwMode="auto">
              <a:xfrm>
                <a:off x="4274" y="2801"/>
                <a:ext cx="43" cy="39"/>
              </a:xfrm>
              <a:custGeom>
                <a:avLst/>
                <a:gdLst>
                  <a:gd name="T0" fmla="*/ 0 w 43"/>
                  <a:gd name="T1" fmla="*/ 39 h 39"/>
                  <a:gd name="T2" fmla="*/ 0 w 43"/>
                  <a:gd name="T3" fmla="*/ 35 h 39"/>
                  <a:gd name="T4" fmla="*/ 0 w 43"/>
                  <a:gd name="T5" fmla="*/ 31 h 39"/>
                  <a:gd name="T6" fmla="*/ 0 w 43"/>
                  <a:gd name="T7" fmla="*/ 24 h 39"/>
                  <a:gd name="T8" fmla="*/ 11 w 43"/>
                  <a:gd name="T9" fmla="*/ 22 h 39"/>
                  <a:gd name="T10" fmla="*/ 16 w 43"/>
                  <a:gd name="T11" fmla="*/ 20 h 39"/>
                  <a:gd name="T12" fmla="*/ 20 w 43"/>
                  <a:gd name="T13" fmla="*/ 18 h 39"/>
                  <a:gd name="T14" fmla="*/ 16 w 43"/>
                  <a:gd name="T15" fmla="*/ 16 h 39"/>
                  <a:gd name="T16" fmla="*/ 11 w 43"/>
                  <a:gd name="T17" fmla="*/ 16 h 39"/>
                  <a:gd name="T18" fmla="*/ 0 w 43"/>
                  <a:gd name="T19" fmla="*/ 12 h 39"/>
                  <a:gd name="T20" fmla="*/ 0 w 43"/>
                  <a:gd name="T21" fmla="*/ 0 h 39"/>
                  <a:gd name="T22" fmla="*/ 32 w 43"/>
                  <a:gd name="T23" fmla="*/ 12 h 39"/>
                  <a:gd name="T24" fmla="*/ 34 w 43"/>
                  <a:gd name="T25" fmla="*/ 14 h 39"/>
                  <a:gd name="T26" fmla="*/ 38 w 43"/>
                  <a:gd name="T27" fmla="*/ 16 h 39"/>
                  <a:gd name="T28" fmla="*/ 40 w 43"/>
                  <a:gd name="T29" fmla="*/ 16 h 39"/>
                  <a:gd name="T30" fmla="*/ 40 w 43"/>
                  <a:gd name="T31" fmla="*/ 18 h 39"/>
                  <a:gd name="T32" fmla="*/ 41 w 43"/>
                  <a:gd name="T33" fmla="*/ 22 h 39"/>
                  <a:gd name="T34" fmla="*/ 43 w 43"/>
                  <a:gd name="T35" fmla="*/ 24 h 39"/>
                  <a:gd name="T36" fmla="*/ 43 w 43"/>
                  <a:gd name="T37" fmla="*/ 26 h 39"/>
                  <a:gd name="T38" fmla="*/ 43 w 43"/>
                  <a:gd name="T39" fmla="*/ 31 h 39"/>
                  <a:gd name="T40" fmla="*/ 43 w 43"/>
                  <a:gd name="T41" fmla="*/ 33 h 39"/>
                  <a:gd name="T42" fmla="*/ 41 w 43"/>
                  <a:gd name="T43" fmla="*/ 35 h 39"/>
                  <a:gd name="T44" fmla="*/ 40 w 43"/>
                  <a:gd name="T45" fmla="*/ 35 h 39"/>
                  <a:gd name="T46" fmla="*/ 38 w 43"/>
                  <a:gd name="T47" fmla="*/ 37 h 39"/>
                  <a:gd name="T48" fmla="*/ 36 w 43"/>
                  <a:gd name="T49" fmla="*/ 37 h 39"/>
                  <a:gd name="T50" fmla="*/ 34 w 43"/>
                  <a:gd name="T51" fmla="*/ 37 h 39"/>
                  <a:gd name="T52" fmla="*/ 34 w 43"/>
                  <a:gd name="T53" fmla="*/ 31 h 39"/>
                  <a:gd name="T54" fmla="*/ 34 w 43"/>
                  <a:gd name="T55" fmla="*/ 29 h 39"/>
                  <a:gd name="T56" fmla="*/ 34 w 43"/>
                  <a:gd name="T57" fmla="*/ 29 h 39"/>
                  <a:gd name="T58" fmla="*/ 34 w 43"/>
                  <a:gd name="T59" fmla="*/ 29 h 39"/>
                  <a:gd name="T60" fmla="*/ 34 w 43"/>
                  <a:gd name="T61" fmla="*/ 26 h 39"/>
                  <a:gd name="T62" fmla="*/ 34 w 43"/>
                  <a:gd name="T63" fmla="*/ 26 h 39"/>
                  <a:gd name="T64" fmla="*/ 32 w 43"/>
                  <a:gd name="T65" fmla="*/ 26 h 39"/>
                  <a:gd name="T66" fmla="*/ 32 w 43"/>
                  <a:gd name="T67" fmla="*/ 24 h 39"/>
                  <a:gd name="T68" fmla="*/ 31 w 43"/>
                  <a:gd name="T69" fmla="*/ 24 h 39"/>
                  <a:gd name="T70" fmla="*/ 24 w 43"/>
                  <a:gd name="T71" fmla="*/ 29 h 39"/>
                  <a:gd name="T72" fmla="*/ 16 w 43"/>
                  <a:gd name="T73" fmla="*/ 31 h 39"/>
                  <a:gd name="T74" fmla="*/ 7 w 43"/>
                  <a:gd name="T75" fmla="*/ 35 h 39"/>
                  <a:gd name="T76" fmla="*/ 0 w 43"/>
                  <a:gd name="T77" fmla="*/ 39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"/>
                  <a:gd name="T118" fmla="*/ 0 h 39"/>
                  <a:gd name="T119" fmla="*/ 43 w 43"/>
                  <a:gd name="T120" fmla="*/ 39 h 3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" h="39">
                    <a:moveTo>
                      <a:pt x="0" y="39"/>
                    </a:moveTo>
                    <a:lnTo>
                      <a:pt x="0" y="35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11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1" y="1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1" y="22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1" y="35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4" y="29"/>
                    </a:lnTo>
                    <a:lnTo>
                      <a:pt x="16" y="31"/>
                    </a:lnTo>
                    <a:lnTo>
                      <a:pt x="7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9" name="Freeform 1063"/>
              <p:cNvSpPr>
                <a:spLocks/>
              </p:cNvSpPr>
              <p:nvPr/>
            </p:nvSpPr>
            <p:spPr bwMode="auto">
              <a:xfrm>
                <a:off x="4274" y="2746"/>
                <a:ext cx="31" cy="24"/>
              </a:xfrm>
              <a:custGeom>
                <a:avLst/>
                <a:gdLst>
                  <a:gd name="T0" fmla="*/ 0 w 31"/>
                  <a:gd name="T1" fmla="*/ 24 h 24"/>
                  <a:gd name="T2" fmla="*/ 0 w 31"/>
                  <a:gd name="T3" fmla="*/ 12 h 24"/>
                  <a:gd name="T4" fmla="*/ 6 w 31"/>
                  <a:gd name="T5" fmla="*/ 12 h 24"/>
                  <a:gd name="T6" fmla="*/ 4 w 31"/>
                  <a:gd name="T7" fmla="*/ 12 h 24"/>
                  <a:gd name="T8" fmla="*/ 4 w 31"/>
                  <a:gd name="T9" fmla="*/ 12 h 24"/>
                  <a:gd name="T10" fmla="*/ 2 w 31"/>
                  <a:gd name="T11" fmla="*/ 10 h 24"/>
                  <a:gd name="T12" fmla="*/ 2 w 31"/>
                  <a:gd name="T13" fmla="*/ 10 h 24"/>
                  <a:gd name="T14" fmla="*/ 0 w 31"/>
                  <a:gd name="T15" fmla="*/ 8 h 24"/>
                  <a:gd name="T16" fmla="*/ 0 w 31"/>
                  <a:gd name="T17" fmla="*/ 8 h 24"/>
                  <a:gd name="T18" fmla="*/ 0 w 31"/>
                  <a:gd name="T19" fmla="*/ 6 h 24"/>
                  <a:gd name="T20" fmla="*/ 0 w 31"/>
                  <a:gd name="T21" fmla="*/ 6 h 24"/>
                  <a:gd name="T22" fmla="*/ 0 w 31"/>
                  <a:gd name="T23" fmla="*/ 4 h 24"/>
                  <a:gd name="T24" fmla="*/ 0 w 31"/>
                  <a:gd name="T25" fmla="*/ 2 h 24"/>
                  <a:gd name="T26" fmla="*/ 2 w 31"/>
                  <a:gd name="T27" fmla="*/ 0 h 24"/>
                  <a:gd name="T28" fmla="*/ 4 w 31"/>
                  <a:gd name="T29" fmla="*/ 0 h 24"/>
                  <a:gd name="T30" fmla="*/ 6 w 31"/>
                  <a:gd name="T31" fmla="*/ 2 h 24"/>
                  <a:gd name="T32" fmla="*/ 7 w 31"/>
                  <a:gd name="T33" fmla="*/ 2 h 24"/>
                  <a:gd name="T34" fmla="*/ 9 w 31"/>
                  <a:gd name="T35" fmla="*/ 4 h 24"/>
                  <a:gd name="T36" fmla="*/ 9 w 31"/>
                  <a:gd name="T37" fmla="*/ 4 h 24"/>
                  <a:gd name="T38" fmla="*/ 9 w 31"/>
                  <a:gd name="T39" fmla="*/ 6 h 24"/>
                  <a:gd name="T40" fmla="*/ 9 w 31"/>
                  <a:gd name="T41" fmla="*/ 6 h 24"/>
                  <a:gd name="T42" fmla="*/ 9 w 31"/>
                  <a:gd name="T43" fmla="*/ 6 h 24"/>
                  <a:gd name="T44" fmla="*/ 9 w 31"/>
                  <a:gd name="T45" fmla="*/ 8 h 24"/>
                  <a:gd name="T46" fmla="*/ 9 w 31"/>
                  <a:gd name="T47" fmla="*/ 10 h 24"/>
                  <a:gd name="T48" fmla="*/ 11 w 31"/>
                  <a:gd name="T49" fmla="*/ 10 h 24"/>
                  <a:gd name="T50" fmla="*/ 13 w 31"/>
                  <a:gd name="T51" fmla="*/ 12 h 24"/>
                  <a:gd name="T52" fmla="*/ 15 w 31"/>
                  <a:gd name="T53" fmla="*/ 12 h 24"/>
                  <a:gd name="T54" fmla="*/ 20 w 31"/>
                  <a:gd name="T55" fmla="*/ 12 h 24"/>
                  <a:gd name="T56" fmla="*/ 31 w 31"/>
                  <a:gd name="T57" fmla="*/ 12 h 24"/>
                  <a:gd name="T58" fmla="*/ 31 w 31"/>
                  <a:gd name="T59" fmla="*/ 24 h 24"/>
                  <a:gd name="T60" fmla="*/ 24 w 31"/>
                  <a:gd name="T61" fmla="*/ 24 h 24"/>
                  <a:gd name="T62" fmla="*/ 16 w 31"/>
                  <a:gd name="T63" fmla="*/ 24 h 24"/>
                  <a:gd name="T64" fmla="*/ 7 w 31"/>
                  <a:gd name="T65" fmla="*/ 24 h 24"/>
                  <a:gd name="T66" fmla="*/ 0 w 31"/>
                  <a:gd name="T67" fmla="*/ 24 h 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24"/>
                  <a:gd name="T104" fmla="*/ 31 w 31"/>
                  <a:gd name="T105" fmla="*/ 24 h 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24">
                    <a:moveTo>
                      <a:pt x="0" y="24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20" y="12"/>
                    </a:lnTo>
                    <a:lnTo>
                      <a:pt x="31" y="12"/>
                    </a:lnTo>
                    <a:lnTo>
                      <a:pt x="31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7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Freeform 1064"/>
              <p:cNvSpPr>
                <a:spLocks noEditPoints="1"/>
              </p:cNvSpPr>
              <p:nvPr/>
            </p:nvSpPr>
            <p:spPr bwMode="auto">
              <a:xfrm>
                <a:off x="4274" y="2686"/>
                <a:ext cx="31" cy="37"/>
              </a:xfrm>
              <a:custGeom>
                <a:avLst/>
                <a:gdLst>
                  <a:gd name="T0" fmla="*/ 18 w 31"/>
                  <a:gd name="T1" fmla="*/ 25 h 37"/>
                  <a:gd name="T2" fmla="*/ 22 w 31"/>
                  <a:gd name="T3" fmla="*/ 25 h 37"/>
                  <a:gd name="T4" fmla="*/ 24 w 31"/>
                  <a:gd name="T5" fmla="*/ 23 h 37"/>
                  <a:gd name="T6" fmla="*/ 25 w 31"/>
                  <a:gd name="T7" fmla="*/ 21 h 37"/>
                  <a:gd name="T8" fmla="*/ 25 w 31"/>
                  <a:gd name="T9" fmla="*/ 19 h 37"/>
                  <a:gd name="T10" fmla="*/ 25 w 31"/>
                  <a:gd name="T11" fmla="*/ 15 h 37"/>
                  <a:gd name="T12" fmla="*/ 24 w 31"/>
                  <a:gd name="T13" fmla="*/ 15 h 37"/>
                  <a:gd name="T14" fmla="*/ 24 w 31"/>
                  <a:gd name="T15" fmla="*/ 12 h 37"/>
                  <a:gd name="T16" fmla="*/ 22 w 31"/>
                  <a:gd name="T17" fmla="*/ 10 h 37"/>
                  <a:gd name="T18" fmla="*/ 24 w 31"/>
                  <a:gd name="T19" fmla="*/ 4 h 37"/>
                  <a:gd name="T20" fmla="*/ 25 w 31"/>
                  <a:gd name="T21" fmla="*/ 2 h 37"/>
                  <a:gd name="T22" fmla="*/ 29 w 31"/>
                  <a:gd name="T23" fmla="*/ 4 h 37"/>
                  <a:gd name="T24" fmla="*/ 31 w 31"/>
                  <a:gd name="T25" fmla="*/ 8 h 37"/>
                  <a:gd name="T26" fmla="*/ 31 w 31"/>
                  <a:gd name="T27" fmla="*/ 15 h 37"/>
                  <a:gd name="T28" fmla="*/ 31 w 31"/>
                  <a:gd name="T29" fmla="*/ 21 h 37"/>
                  <a:gd name="T30" fmla="*/ 31 w 31"/>
                  <a:gd name="T31" fmla="*/ 27 h 37"/>
                  <a:gd name="T32" fmla="*/ 29 w 31"/>
                  <a:gd name="T33" fmla="*/ 31 h 37"/>
                  <a:gd name="T34" fmla="*/ 25 w 31"/>
                  <a:gd name="T35" fmla="*/ 33 h 37"/>
                  <a:gd name="T36" fmla="*/ 22 w 31"/>
                  <a:gd name="T37" fmla="*/ 35 h 37"/>
                  <a:gd name="T38" fmla="*/ 18 w 31"/>
                  <a:gd name="T39" fmla="*/ 37 h 37"/>
                  <a:gd name="T40" fmla="*/ 13 w 31"/>
                  <a:gd name="T41" fmla="*/ 37 h 37"/>
                  <a:gd name="T42" fmla="*/ 7 w 31"/>
                  <a:gd name="T43" fmla="*/ 33 h 37"/>
                  <a:gd name="T44" fmla="*/ 2 w 31"/>
                  <a:gd name="T45" fmla="*/ 29 h 37"/>
                  <a:gd name="T46" fmla="*/ 0 w 31"/>
                  <a:gd name="T47" fmla="*/ 23 h 37"/>
                  <a:gd name="T48" fmla="*/ 0 w 31"/>
                  <a:gd name="T49" fmla="*/ 12 h 37"/>
                  <a:gd name="T50" fmla="*/ 2 w 31"/>
                  <a:gd name="T51" fmla="*/ 8 h 37"/>
                  <a:gd name="T52" fmla="*/ 6 w 31"/>
                  <a:gd name="T53" fmla="*/ 4 h 37"/>
                  <a:gd name="T54" fmla="*/ 7 w 31"/>
                  <a:gd name="T55" fmla="*/ 2 h 37"/>
                  <a:gd name="T56" fmla="*/ 13 w 31"/>
                  <a:gd name="T57" fmla="*/ 0 h 37"/>
                  <a:gd name="T58" fmla="*/ 18 w 31"/>
                  <a:gd name="T59" fmla="*/ 0 h 37"/>
                  <a:gd name="T60" fmla="*/ 18 w 31"/>
                  <a:gd name="T61" fmla="*/ 0 h 37"/>
                  <a:gd name="T62" fmla="*/ 11 w 31"/>
                  <a:gd name="T63" fmla="*/ 12 h 37"/>
                  <a:gd name="T64" fmla="*/ 9 w 31"/>
                  <a:gd name="T65" fmla="*/ 15 h 37"/>
                  <a:gd name="T66" fmla="*/ 7 w 31"/>
                  <a:gd name="T67" fmla="*/ 17 h 37"/>
                  <a:gd name="T68" fmla="*/ 7 w 31"/>
                  <a:gd name="T69" fmla="*/ 21 h 37"/>
                  <a:gd name="T70" fmla="*/ 7 w 31"/>
                  <a:gd name="T71" fmla="*/ 21 h 37"/>
                  <a:gd name="T72" fmla="*/ 9 w 31"/>
                  <a:gd name="T73" fmla="*/ 23 h 37"/>
                  <a:gd name="T74" fmla="*/ 11 w 31"/>
                  <a:gd name="T75" fmla="*/ 25 h 37"/>
                  <a:gd name="T76" fmla="*/ 13 w 31"/>
                  <a:gd name="T77" fmla="*/ 12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"/>
                  <a:gd name="T118" fmla="*/ 0 h 37"/>
                  <a:gd name="T119" fmla="*/ 31 w 31"/>
                  <a:gd name="T120" fmla="*/ 37 h 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" h="37">
                    <a:moveTo>
                      <a:pt x="18" y="0"/>
                    </a:moveTo>
                    <a:lnTo>
                      <a:pt x="18" y="25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12"/>
                    </a:lnTo>
                    <a:lnTo>
                      <a:pt x="31" y="15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0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7" y="33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  <a:moveTo>
                      <a:pt x="13" y="12"/>
                    </a:moveTo>
                    <a:lnTo>
                      <a:pt x="11" y="12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1" name="Freeform 1065"/>
              <p:cNvSpPr>
                <a:spLocks/>
              </p:cNvSpPr>
              <p:nvPr/>
            </p:nvSpPr>
            <p:spPr bwMode="auto">
              <a:xfrm>
                <a:off x="4274" y="2617"/>
                <a:ext cx="31" cy="32"/>
              </a:xfrm>
              <a:custGeom>
                <a:avLst/>
                <a:gdLst>
                  <a:gd name="T0" fmla="*/ 0 w 31"/>
                  <a:gd name="T1" fmla="*/ 32 h 32"/>
                  <a:gd name="T2" fmla="*/ 0 w 31"/>
                  <a:gd name="T3" fmla="*/ 26 h 32"/>
                  <a:gd name="T4" fmla="*/ 0 w 31"/>
                  <a:gd name="T5" fmla="*/ 24 h 32"/>
                  <a:gd name="T6" fmla="*/ 0 w 31"/>
                  <a:gd name="T7" fmla="*/ 22 h 32"/>
                  <a:gd name="T8" fmla="*/ 6 w 31"/>
                  <a:gd name="T9" fmla="*/ 22 h 32"/>
                  <a:gd name="T10" fmla="*/ 4 w 31"/>
                  <a:gd name="T11" fmla="*/ 20 h 32"/>
                  <a:gd name="T12" fmla="*/ 2 w 31"/>
                  <a:gd name="T13" fmla="*/ 18 h 32"/>
                  <a:gd name="T14" fmla="*/ 2 w 31"/>
                  <a:gd name="T15" fmla="*/ 16 h 32"/>
                  <a:gd name="T16" fmla="*/ 0 w 31"/>
                  <a:gd name="T17" fmla="*/ 14 h 32"/>
                  <a:gd name="T18" fmla="*/ 0 w 31"/>
                  <a:gd name="T19" fmla="*/ 14 h 32"/>
                  <a:gd name="T20" fmla="*/ 0 w 31"/>
                  <a:gd name="T21" fmla="*/ 10 h 32"/>
                  <a:gd name="T22" fmla="*/ 0 w 31"/>
                  <a:gd name="T23" fmla="*/ 8 h 32"/>
                  <a:gd name="T24" fmla="*/ 0 w 31"/>
                  <a:gd name="T25" fmla="*/ 6 h 32"/>
                  <a:gd name="T26" fmla="*/ 0 w 31"/>
                  <a:gd name="T27" fmla="*/ 4 h 32"/>
                  <a:gd name="T28" fmla="*/ 2 w 31"/>
                  <a:gd name="T29" fmla="*/ 2 h 32"/>
                  <a:gd name="T30" fmla="*/ 4 w 31"/>
                  <a:gd name="T31" fmla="*/ 0 h 32"/>
                  <a:gd name="T32" fmla="*/ 7 w 31"/>
                  <a:gd name="T33" fmla="*/ 0 h 32"/>
                  <a:gd name="T34" fmla="*/ 9 w 31"/>
                  <a:gd name="T35" fmla="*/ 0 h 32"/>
                  <a:gd name="T36" fmla="*/ 11 w 31"/>
                  <a:gd name="T37" fmla="*/ 0 h 32"/>
                  <a:gd name="T38" fmla="*/ 16 w 31"/>
                  <a:gd name="T39" fmla="*/ 0 h 32"/>
                  <a:gd name="T40" fmla="*/ 22 w 31"/>
                  <a:gd name="T41" fmla="*/ 0 h 32"/>
                  <a:gd name="T42" fmla="*/ 25 w 31"/>
                  <a:gd name="T43" fmla="*/ 0 h 32"/>
                  <a:gd name="T44" fmla="*/ 31 w 31"/>
                  <a:gd name="T45" fmla="*/ 0 h 32"/>
                  <a:gd name="T46" fmla="*/ 31 w 31"/>
                  <a:gd name="T47" fmla="*/ 12 h 32"/>
                  <a:gd name="T48" fmla="*/ 15 w 31"/>
                  <a:gd name="T49" fmla="*/ 12 h 32"/>
                  <a:gd name="T50" fmla="*/ 13 w 31"/>
                  <a:gd name="T51" fmla="*/ 12 h 32"/>
                  <a:gd name="T52" fmla="*/ 11 w 31"/>
                  <a:gd name="T53" fmla="*/ 12 h 32"/>
                  <a:gd name="T54" fmla="*/ 11 w 31"/>
                  <a:gd name="T55" fmla="*/ 12 h 32"/>
                  <a:gd name="T56" fmla="*/ 9 w 31"/>
                  <a:gd name="T57" fmla="*/ 14 h 32"/>
                  <a:gd name="T58" fmla="*/ 9 w 31"/>
                  <a:gd name="T59" fmla="*/ 14 h 32"/>
                  <a:gd name="T60" fmla="*/ 9 w 31"/>
                  <a:gd name="T61" fmla="*/ 14 h 32"/>
                  <a:gd name="T62" fmla="*/ 9 w 31"/>
                  <a:gd name="T63" fmla="*/ 16 h 32"/>
                  <a:gd name="T64" fmla="*/ 9 w 31"/>
                  <a:gd name="T65" fmla="*/ 16 h 32"/>
                  <a:gd name="T66" fmla="*/ 9 w 31"/>
                  <a:gd name="T67" fmla="*/ 18 h 32"/>
                  <a:gd name="T68" fmla="*/ 9 w 31"/>
                  <a:gd name="T69" fmla="*/ 18 h 32"/>
                  <a:gd name="T70" fmla="*/ 11 w 31"/>
                  <a:gd name="T71" fmla="*/ 20 h 32"/>
                  <a:gd name="T72" fmla="*/ 11 w 31"/>
                  <a:gd name="T73" fmla="*/ 20 h 32"/>
                  <a:gd name="T74" fmla="*/ 13 w 31"/>
                  <a:gd name="T75" fmla="*/ 20 h 32"/>
                  <a:gd name="T76" fmla="*/ 15 w 31"/>
                  <a:gd name="T77" fmla="*/ 20 h 32"/>
                  <a:gd name="T78" fmla="*/ 16 w 31"/>
                  <a:gd name="T79" fmla="*/ 20 h 32"/>
                  <a:gd name="T80" fmla="*/ 20 w 31"/>
                  <a:gd name="T81" fmla="*/ 20 h 32"/>
                  <a:gd name="T82" fmla="*/ 24 w 31"/>
                  <a:gd name="T83" fmla="*/ 20 h 32"/>
                  <a:gd name="T84" fmla="*/ 27 w 31"/>
                  <a:gd name="T85" fmla="*/ 20 h 32"/>
                  <a:gd name="T86" fmla="*/ 31 w 31"/>
                  <a:gd name="T87" fmla="*/ 20 h 32"/>
                  <a:gd name="T88" fmla="*/ 31 w 31"/>
                  <a:gd name="T89" fmla="*/ 32 h 32"/>
                  <a:gd name="T90" fmla="*/ 24 w 31"/>
                  <a:gd name="T91" fmla="*/ 32 h 32"/>
                  <a:gd name="T92" fmla="*/ 16 w 31"/>
                  <a:gd name="T93" fmla="*/ 32 h 32"/>
                  <a:gd name="T94" fmla="*/ 7 w 31"/>
                  <a:gd name="T95" fmla="*/ 32 h 32"/>
                  <a:gd name="T96" fmla="*/ 0 w 31"/>
                  <a:gd name="T97" fmla="*/ 32 h 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"/>
                  <a:gd name="T148" fmla="*/ 0 h 32"/>
                  <a:gd name="T149" fmla="*/ 31 w 31"/>
                  <a:gd name="T150" fmla="*/ 32 h 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" h="32">
                    <a:moveTo>
                      <a:pt x="0" y="32"/>
                    </a:move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1" y="20"/>
                    </a:lnTo>
                    <a:lnTo>
                      <a:pt x="31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7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2" name="Freeform 1066"/>
              <p:cNvSpPr>
                <a:spLocks noEditPoints="1"/>
              </p:cNvSpPr>
              <p:nvPr/>
            </p:nvSpPr>
            <p:spPr bwMode="auto">
              <a:xfrm>
                <a:off x="4274" y="2543"/>
                <a:ext cx="31" cy="37"/>
              </a:xfrm>
              <a:custGeom>
                <a:avLst/>
                <a:gdLst>
                  <a:gd name="T0" fmla="*/ 18 w 31"/>
                  <a:gd name="T1" fmla="*/ 24 h 37"/>
                  <a:gd name="T2" fmla="*/ 22 w 31"/>
                  <a:gd name="T3" fmla="*/ 24 h 37"/>
                  <a:gd name="T4" fmla="*/ 24 w 31"/>
                  <a:gd name="T5" fmla="*/ 22 h 37"/>
                  <a:gd name="T6" fmla="*/ 25 w 31"/>
                  <a:gd name="T7" fmla="*/ 20 h 37"/>
                  <a:gd name="T8" fmla="*/ 25 w 31"/>
                  <a:gd name="T9" fmla="*/ 16 h 37"/>
                  <a:gd name="T10" fmla="*/ 25 w 31"/>
                  <a:gd name="T11" fmla="*/ 16 h 37"/>
                  <a:gd name="T12" fmla="*/ 24 w 31"/>
                  <a:gd name="T13" fmla="*/ 14 h 37"/>
                  <a:gd name="T14" fmla="*/ 22 w 31"/>
                  <a:gd name="T15" fmla="*/ 12 h 37"/>
                  <a:gd name="T16" fmla="*/ 24 w 31"/>
                  <a:gd name="T17" fmla="*/ 6 h 37"/>
                  <a:gd name="T18" fmla="*/ 24 w 31"/>
                  <a:gd name="T19" fmla="*/ 0 h 37"/>
                  <a:gd name="T20" fmla="*/ 27 w 31"/>
                  <a:gd name="T21" fmla="*/ 4 h 37"/>
                  <a:gd name="T22" fmla="*/ 29 w 31"/>
                  <a:gd name="T23" fmla="*/ 8 h 37"/>
                  <a:gd name="T24" fmla="*/ 31 w 31"/>
                  <a:gd name="T25" fmla="*/ 12 h 37"/>
                  <a:gd name="T26" fmla="*/ 31 w 31"/>
                  <a:gd name="T27" fmla="*/ 24 h 37"/>
                  <a:gd name="T28" fmla="*/ 29 w 31"/>
                  <a:gd name="T29" fmla="*/ 29 h 37"/>
                  <a:gd name="T30" fmla="*/ 27 w 31"/>
                  <a:gd name="T31" fmla="*/ 33 h 37"/>
                  <a:gd name="T32" fmla="*/ 24 w 31"/>
                  <a:gd name="T33" fmla="*/ 35 h 37"/>
                  <a:gd name="T34" fmla="*/ 20 w 31"/>
                  <a:gd name="T35" fmla="*/ 37 h 37"/>
                  <a:gd name="T36" fmla="*/ 16 w 31"/>
                  <a:gd name="T37" fmla="*/ 37 h 37"/>
                  <a:gd name="T38" fmla="*/ 9 w 31"/>
                  <a:gd name="T39" fmla="*/ 35 h 37"/>
                  <a:gd name="T40" fmla="*/ 2 w 31"/>
                  <a:gd name="T41" fmla="*/ 27 h 37"/>
                  <a:gd name="T42" fmla="*/ 0 w 31"/>
                  <a:gd name="T43" fmla="*/ 18 h 37"/>
                  <a:gd name="T44" fmla="*/ 0 w 31"/>
                  <a:gd name="T45" fmla="*/ 10 h 37"/>
                  <a:gd name="T46" fmla="*/ 7 w 31"/>
                  <a:gd name="T47" fmla="*/ 2 h 37"/>
                  <a:gd name="T48" fmla="*/ 13 w 31"/>
                  <a:gd name="T49" fmla="*/ 0 h 37"/>
                  <a:gd name="T50" fmla="*/ 18 w 31"/>
                  <a:gd name="T51" fmla="*/ 0 h 37"/>
                  <a:gd name="T52" fmla="*/ 18 w 31"/>
                  <a:gd name="T53" fmla="*/ 0 h 37"/>
                  <a:gd name="T54" fmla="*/ 11 w 31"/>
                  <a:gd name="T55" fmla="*/ 12 h 37"/>
                  <a:gd name="T56" fmla="*/ 9 w 31"/>
                  <a:gd name="T57" fmla="*/ 14 h 37"/>
                  <a:gd name="T58" fmla="*/ 7 w 31"/>
                  <a:gd name="T59" fmla="*/ 16 h 37"/>
                  <a:gd name="T60" fmla="*/ 7 w 31"/>
                  <a:gd name="T61" fmla="*/ 16 h 37"/>
                  <a:gd name="T62" fmla="*/ 7 w 31"/>
                  <a:gd name="T63" fmla="*/ 20 h 37"/>
                  <a:gd name="T64" fmla="*/ 9 w 31"/>
                  <a:gd name="T65" fmla="*/ 22 h 37"/>
                  <a:gd name="T66" fmla="*/ 11 w 31"/>
                  <a:gd name="T67" fmla="*/ 24 h 37"/>
                  <a:gd name="T68" fmla="*/ 13 w 31"/>
                  <a:gd name="T69" fmla="*/ 12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"/>
                  <a:gd name="T106" fmla="*/ 0 h 37"/>
                  <a:gd name="T107" fmla="*/ 31 w 31"/>
                  <a:gd name="T108" fmla="*/ 37 h 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" h="37">
                    <a:moveTo>
                      <a:pt x="18" y="0"/>
                    </a:moveTo>
                    <a:lnTo>
                      <a:pt x="18" y="24"/>
                    </a:lnTo>
                    <a:lnTo>
                      <a:pt x="22" y="24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8"/>
                    </a:lnTo>
                    <a:lnTo>
                      <a:pt x="31" y="24"/>
                    </a:lnTo>
                    <a:lnTo>
                      <a:pt x="31" y="27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4" y="35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close/>
                    <a:moveTo>
                      <a:pt x="13" y="12"/>
                    </a:move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3" name="Freeform 1067"/>
              <p:cNvSpPr>
                <a:spLocks noEditPoints="1"/>
              </p:cNvSpPr>
              <p:nvPr/>
            </p:nvSpPr>
            <p:spPr bwMode="auto">
              <a:xfrm>
                <a:off x="4542" y="2377"/>
                <a:ext cx="41" cy="25"/>
              </a:xfrm>
              <a:custGeom>
                <a:avLst/>
                <a:gdLst>
                  <a:gd name="T0" fmla="*/ 0 w 41"/>
                  <a:gd name="T1" fmla="*/ 21 h 25"/>
                  <a:gd name="T2" fmla="*/ 0 w 41"/>
                  <a:gd name="T3" fmla="*/ 12 h 25"/>
                  <a:gd name="T4" fmla="*/ 0 w 41"/>
                  <a:gd name="T5" fmla="*/ 6 h 25"/>
                  <a:gd name="T6" fmla="*/ 2 w 41"/>
                  <a:gd name="T7" fmla="*/ 4 h 25"/>
                  <a:gd name="T8" fmla="*/ 6 w 41"/>
                  <a:gd name="T9" fmla="*/ 2 h 25"/>
                  <a:gd name="T10" fmla="*/ 9 w 41"/>
                  <a:gd name="T11" fmla="*/ 2 h 25"/>
                  <a:gd name="T12" fmla="*/ 13 w 41"/>
                  <a:gd name="T13" fmla="*/ 2 h 25"/>
                  <a:gd name="T14" fmla="*/ 18 w 41"/>
                  <a:gd name="T15" fmla="*/ 4 h 25"/>
                  <a:gd name="T16" fmla="*/ 18 w 41"/>
                  <a:gd name="T17" fmla="*/ 4 h 25"/>
                  <a:gd name="T18" fmla="*/ 20 w 41"/>
                  <a:gd name="T19" fmla="*/ 4 h 25"/>
                  <a:gd name="T20" fmla="*/ 22 w 41"/>
                  <a:gd name="T21" fmla="*/ 2 h 25"/>
                  <a:gd name="T22" fmla="*/ 25 w 41"/>
                  <a:gd name="T23" fmla="*/ 0 h 25"/>
                  <a:gd name="T24" fmla="*/ 29 w 41"/>
                  <a:gd name="T25" fmla="*/ 0 h 25"/>
                  <a:gd name="T26" fmla="*/ 32 w 41"/>
                  <a:gd name="T27" fmla="*/ 0 h 25"/>
                  <a:gd name="T28" fmla="*/ 36 w 41"/>
                  <a:gd name="T29" fmla="*/ 2 h 25"/>
                  <a:gd name="T30" fmla="*/ 38 w 41"/>
                  <a:gd name="T31" fmla="*/ 2 h 25"/>
                  <a:gd name="T32" fmla="*/ 39 w 41"/>
                  <a:gd name="T33" fmla="*/ 4 h 25"/>
                  <a:gd name="T34" fmla="*/ 39 w 41"/>
                  <a:gd name="T35" fmla="*/ 6 h 25"/>
                  <a:gd name="T36" fmla="*/ 41 w 41"/>
                  <a:gd name="T37" fmla="*/ 6 h 25"/>
                  <a:gd name="T38" fmla="*/ 41 w 41"/>
                  <a:gd name="T39" fmla="*/ 10 h 25"/>
                  <a:gd name="T40" fmla="*/ 41 w 41"/>
                  <a:gd name="T41" fmla="*/ 16 h 25"/>
                  <a:gd name="T42" fmla="*/ 41 w 41"/>
                  <a:gd name="T43" fmla="*/ 25 h 25"/>
                  <a:gd name="T44" fmla="*/ 9 w 41"/>
                  <a:gd name="T45" fmla="*/ 25 h 25"/>
                  <a:gd name="T46" fmla="*/ 0 w 41"/>
                  <a:gd name="T47" fmla="*/ 25 h 25"/>
                  <a:gd name="T48" fmla="*/ 16 w 41"/>
                  <a:gd name="T49" fmla="*/ 14 h 25"/>
                  <a:gd name="T50" fmla="*/ 16 w 41"/>
                  <a:gd name="T51" fmla="*/ 14 h 25"/>
                  <a:gd name="T52" fmla="*/ 16 w 41"/>
                  <a:gd name="T53" fmla="*/ 10 h 25"/>
                  <a:gd name="T54" fmla="*/ 16 w 41"/>
                  <a:gd name="T55" fmla="*/ 10 h 25"/>
                  <a:gd name="T56" fmla="*/ 14 w 41"/>
                  <a:gd name="T57" fmla="*/ 10 h 25"/>
                  <a:gd name="T58" fmla="*/ 13 w 41"/>
                  <a:gd name="T59" fmla="*/ 8 h 25"/>
                  <a:gd name="T60" fmla="*/ 11 w 41"/>
                  <a:gd name="T61" fmla="*/ 8 h 25"/>
                  <a:gd name="T62" fmla="*/ 9 w 41"/>
                  <a:gd name="T63" fmla="*/ 10 h 25"/>
                  <a:gd name="T64" fmla="*/ 9 w 41"/>
                  <a:gd name="T65" fmla="*/ 10 h 25"/>
                  <a:gd name="T66" fmla="*/ 7 w 41"/>
                  <a:gd name="T67" fmla="*/ 10 h 25"/>
                  <a:gd name="T68" fmla="*/ 7 w 41"/>
                  <a:gd name="T69" fmla="*/ 14 h 25"/>
                  <a:gd name="T70" fmla="*/ 7 w 41"/>
                  <a:gd name="T71" fmla="*/ 14 h 25"/>
                  <a:gd name="T72" fmla="*/ 9 w 41"/>
                  <a:gd name="T73" fmla="*/ 16 h 25"/>
                  <a:gd name="T74" fmla="*/ 14 w 41"/>
                  <a:gd name="T75" fmla="*/ 16 h 25"/>
                  <a:gd name="T76" fmla="*/ 16 w 41"/>
                  <a:gd name="T77" fmla="*/ 16 h 25"/>
                  <a:gd name="T78" fmla="*/ 32 w 41"/>
                  <a:gd name="T79" fmla="*/ 14 h 25"/>
                  <a:gd name="T80" fmla="*/ 32 w 41"/>
                  <a:gd name="T81" fmla="*/ 12 h 25"/>
                  <a:gd name="T82" fmla="*/ 32 w 41"/>
                  <a:gd name="T83" fmla="*/ 10 h 25"/>
                  <a:gd name="T84" fmla="*/ 31 w 41"/>
                  <a:gd name="T85" fmla="*/ 8 h 25"/>
                  <a:gd name="T86" fmla="*/ 29 w 41"/>
                  <a:gd name="T87" fmla="*/ 8 h 25"/>
                  <a:gd name="T88" fmla="*/ 27 w 41"/>
                  <a:gd name="T89" fmla="*/ 8 h 25"/>
                  <a:gd name="T90" fmla="*/ 25 w 41"/>
                  <a:gd name="T91" fmla="*/ 8 h 25"/>
                  <a:gd name="T92" fmla="*/ 23 w 41"/>
                  <a:gd name="T93" fmla="*/ 10 h 25"/>
                  <a:gd name="T94" fmla="*/ 23 w 41"/>
                  <a:gd name="T95" fmla="*/ 10 h 25"/>
                  <a:gd name="T96" fmla="*/ 23 w 41"/>
                  <a:gd name="T97" fmla="*/ 12 h 25"/>
                  <a:gd name="T98" fmla="*/ 23 w 41"/>
                  <a:gd name="T99" fmla="*/ 16 h 25"/>
                  <a:gd name="T100" fmla="*/ 29 w 41"/>
                  <a:gd name="T101" fmla="*/ 16 h 25"/>
                  <a:gd name="T102" fmla="*/ 32 w 41"/>
                  <a:gd name="T103" fmla="*/ 16 h 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"/>
                  <a:gd name="T157" fmla="*/ 0 h 25"/>
                  <a:gd name="T158" fmla="*/ 41 w 41"/>
                  <a:gd name="T159" fmla="*/ 25 h 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" h="25">
                    <a:moveTo>
                      <a:pt x="0" y="25"/>
                    </a:moveTo>
                    <a:lnTo>
                      <a:pt x="0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6"/>
                    </a:lnTo>
                    <a:lnTo>
                      <a:pt x="41" y="21"/>
                    </a:lnTo>
                    <a:lnTo>
                      <a:pt x="41" y="25"/>
                    </a:lnTo>
                    <a:lnTo>
                      <a:pt x="20" y="25"/>
                    </a:lnTo>
                    <a:lnTo>
                      <a:pt x="9" y="25"/>
                    </a:lnTo>
                    <a:lnTo>
                      <a:pt x="0" y="25"/>
                    </a:lnTo>
                    <a:close/>
                    <a:moveTo>
                      <a:pt x="16" y="16"/>
                    </a:move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close/>
                    <a:moveTo>
                      <a:pt x="32" y="16"/>
                    </a:moveTo>
                    <a:lnTo>
                      <a:pt x="32" y="14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4" name="Freeform 1068"/>
              <p:cNvSpPr>
                <a:spLocks noEditPoints="1"/>
              </p:cNvSpPr>
              <p:nvPr/>
            </p:nvSpPr>
            <p:spPr bwMode="auto">
              <a:xfrm>
                <a:off x="4553" y="2332"/>
                <a:ext cx="30" cy="23"/>
              </a:xfrm>
              <a:custGeom>
                <a:avLst/>
                <a:gdLst>
                  <a:gd name="T0" fmla="*/ 18 w 30"/>
                  <a:gd name="T1" fmla="*/ 4 h 23"/>
                  <a:gd name="T2" fmla="*/ 18 w 30"/>
                  <a:gd name="T3" fmla="*/ 10 h 23"/>
                  <a:gd name="T4" fmla="*/ 20 w 30"/>
                  <a:gd name="T5" fmla="*/ 14 h 23"/>
                  <a:gd name="T6" fmla="*/ 21 w 30"/>
                  <a:gd name="T7" fmla="*/ 14 h 23"/>
                  <a:gd name="T8" fmla="*/ 23 w 30"/>
                  <a:gd name="T9" fmla="*/ 12 h 23"/>
                  <a:gd name="T10" fmla="*/ 23 w 30"/>
                  <a:gd name="T11" fmla="*/ 10 h 23"/>
                  <a:gd name="T12" fmla="*/ 23 w 30"/>
                  <a:gd name="T13" fmla="*/ 10 h 23"/>
                  <a:gd name="T14" fmla="*/ 23 w 30"/>
                  <a:gd name="T15" fmla="*/ 8 h 23"/>
                  <a:gd name="T16" fmla="*/ 21 w 30"/>
                  <a:gd name="T17" fmla="*/ 8 h 23"/>
                  <a:gd name="T18" fmla="*/ 21 w 30"/>
                  <a:gd name="T19" fmla="*/ 4 h 23"/>
                  <a:gd name="T20" fmla="*/ 23 w 30"/>
                  <a:gd name="T21" fmla="*/ 0 h 23"/>
                  <a:gd name="T22" fmla="*/ 27 w 30"/>
                  <a:gd name="T23" fmla="*/ 4 h 23"/>
                  <a:gd name="T24" fmla="*/ 30 w 30"/>
                  <a:gd name="T25" fmla="*/ 6 h 23"/>
                  <a:gd name="T26" fmla="*/ 30 w 30"/>
                  <a:gd name="T27" fmla="*/ 10 h 23"/>
                  <a:gd name="T28" fmla="*/ 30 w 30"/>
                  <a:gd name="T29" fmla="*/ 14 h 23"/>
                  <a:gd name="T30" fmla="*/ 28 w 30"/>
                  <a:gd name="T31" fmla="*/ 16 h 23"/>
                  <a:gd name="T32" fmla="*/ 27 w 30"/>
                  <a:gd name="T33" fmla="*/ 18 h 23"/>
                  <a:gd name="T34" fmla="*/ 23 w 30"/>
                  <a:gd name="T35" fmla="*/ 20 h 23"/>
                  <a:gd name="T36" fmla="*/ 20 w 30"/>
                  <a:gd name="T37" fmla="*/ 23 h 23"/>
                  <a:gd name="T38" fmla="*/ 16 w 30"/>
                  <a:gd name="T39" fmla="*/ 23 h 23"/>
                  <a:gd name="T40" fmla="*/ 9 w 30"/>
                  <a:gd name="T41" fmla="*/ 20 h 23"/>
                  <a:gd name="T42" fmla="*/ 2 w 30"/>
                  <a:gd name="T43" fmla="*/ 16 h 23"/>
                  <a:gd name="T44" fmla="*/ 0 w 30"/>
                  <a:gd name="T45" fmla="*/ 12 h 23"/>
                  <a:gd name="T46" fmla="*/ 0 w 30"/>
                  <a:gd name="T47" fmla="*/ 8 h 23"/>
                  <a:gd name="T48" fmla="*/ 2 w 30"/>
                  <a:gd name="T49" fmla="*/ 4 h 23"/>
                  <a:gd name="T50" fmla="*/ 5 w 30"/>
                  <a:gd name="T51" fmla="*/ 4 h 23"/>
                  <a:gd name="T52" fmla="*/ 7 w 30"/>
                  <a:gd name="T53" fmla="*/ 2 h 23"/>
                  <a:gd name="T54" fmla="*/ 11 w 30"/>
                  <a:gd name="T55" fmla="*/ 0 h 23"/>
                  <a:gd name="T56" fmla="*/ 18 w 30"/>
                  <a:gd name="T57" fmla="*/ 0 h 23"/>
                  <a:gd name="T58" fmla="*/ 18 w 30"/>
                  <a:gd name="T59" fmla="*/ 0 h 23"/>
                  <a:gd name="T60" fmla="*/ 12 w 30"/>
                  <a:gd name="T61" fmla="*/ 8 h 23"/>
                  <a:gd name="T62" fmla="*/ 7 w 30"/>
                  <a:gd name="T63" fmla="*/ 10 h 23"/>
                  <a:gd name="T64" fmla="*/ 7 w 30"/>
                  <a:gd name="T65" fmla="*/ 10 h 23"/>
                  <a:gd name="T66" fmla="*/ 7 w 30"/>
                  <a:gd name="T67" fmla="*/ 12 h 23"/>
                  <a:gd name="T68" fmla="*/ 9 w 30"/>
                  <a:gd name="T69" fmla="*/ 14 h 23"/>
                  <a:gd name="T70" fmla="*/ 11 w 30"/>
                  <a:gd name="T71" fmla="*/ 14 h 23"/>
                  <a:gd name="T72" fmla="*/ 12 w 30"/>
                  <a:gd name="T73" fmla="*/ 8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"/>
                  <a:gd name="T112" fmla="*/ 0 h 23"/>
                  <a:gd name="T113" fmla="*/ 30 w 30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" h="23">
                    <a:moveTo>
                      <a:pt x="18" y="0"/>
                    </a:moveTo>
                    <a:lnTo>
                      <a:pt x="18" y="4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2" y="23"/>
                    </a:lnTo>
                    <a:lnTo>
                      <a:pt x="9" y="20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  <a:moveTo>
                      <a:pt x="12" y="8"/>
                    </a:move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5" name="Freeform 1069"/>
              <p:cNvSpPr>
                <a:spLocks/>
              </p:cNvSpPr>
              <p:nvPr/>
            </p:nvSpPr>
            <p:spPr bwMode="auto">
              <a:xfrm>
                <a:off x="4553" y="2291"/>
                <a:ext cx="30" cy="21"/>
              </a:xfrm>
              <a:custGeom>
                <a:avLst/>
                <a:gdLst>
                  <a:gd name="T0" fmla="*/ 0 w 30"/>
                  <a:gd name="T1" fmla="*/ 21 h 21"/>
                  <a:gd name="T2" fmla="*/ 0 w 30"/>
                  <a:gd name="T3" fmla="*/ 14 h 21"/>
                  <a:gd name="T4" fmla="*/ 5 w 30"/>
                  <a:gd name="T5" fmla="*/ 14 h 21"/>
                  <a:gd name="T6" fmla="*/ 3 w 30"/>
                  <a:gd name="T7" fmla="*/ 12 h 21"/>
                  <a:gd name="T8" fmla="*/ 3 w 30"/>
                  <a:gd name="T9" fmla="*/ 12 h 21"/>
                  <a:gd name="T10" fmla="*/ 2 w 30"/>
                  <a:gd name="T11" fmla="*/ 12 h 21"/>
                  <a:gd name="T12" fmla="*/ 0 w 30"/>
                  <a:gd name="T13" fmla="*/ 10 h 21"/>
                  <a:gd name="T14" fmla="*/ 0 w 30"/>
                  <a:gd name="T15" fmla="*/ 10 h 21"/>
                  <a:gd name="T16" fmla="*/ 0 w 30"/>
                  <a:gd name="T17" fmla="*/ 8 h 21"/>
                  <a:gd name="T18" fmla="*/ 0 w 30"/>
                  <a:gd name="T19" fmla="*/ 6 h 21"/>
                  <a:gd name="T20" fmla="*/ 0 w 30"/>
                  <a:gd name="T21" fmla="*/ 6 h 21"/>
                  <a:gd name="T22" fmla="*/ 0 w 30"/>
                  <a:gd name="T23" fmla="*/ 4 h 21"/>
                  <a:gd name="T24" fmla="*/ 0 w 30"/>
                  <a:gd name="T25" fmla="*/ 4 h 21"/>
                  <a:gd name="T26" fmla="*/ 2 w 30"/>
                  <a:gd name="T27" fmla="*/ 2 h 21"/>
                  <a:gd name="T28" fmla="*/ 3 w 30"/>
                  <a:gd name="T29" fmla="*/ 2 h 21"/>
                  <a:gd name="T30" fmla="*/ 5 w 30"/>
                  <a:gd name="T31" fmla="*/ 2 h 21"/>
                  <a:gd name="T32" fmla="*/ 9 w 30"/>
                  <a:gd name="T33" fmla="*/ 0 h 21"/>
                  <a:gd name="T34" fmla="*/ 11 w 30"/>
                  <a:gd name="T35" fmla="*/ 0 h 21"/>
                  <a:gd name="T36" fmla="*/ 16 w 30"/>
                  <a:gd name="T37" fmla="*/ 0 h 21"/>
                  <a:gd name="T38" fmla="*/ 21 w 30"/>
                  <a:gd name="T39" fmla="*/ 0 h 21"/>
                  <a:gd name="T40" fmla="*/ 25 w 30"/>
                  <a:gd name="T41" fmla="*/ 0 h 21"/>
                  <a:gd name="T42" fmla="*/ 30 w 30"/>
                  <a:gd name="T43" fmla="*/ 0 h 21"/>
                  <a:gd name="T44" fmla="*/ 30 w 30"/>
                  <a:gd name="T45" fmla="*/ 2 h 21"/>
                  <a:gd name="T46" fmla="*/ 30 w 30"/>
                  <a:gd name="T47" fmla="*/ 4 h 21"/>
                  <a:gd name="T48" fmla="*/ 30 w 30"/>
                  <a:gd name="T49" fmla="*/ 8 h 21"/>
                  <a:gd name="T50" fmla="*/ 14 w 30"/>
                  <a:gd name="T51" fmla="*/ 8 h 21"/>
                  <a:gd name="T52" fmla="*/ 9 w 30"/>
                  <a:gd name="T53" fmla="*/ 8 h 21"/>
                  <a:gd name="T54" fmla="*/ 9 w 30"/>
                  <a:gd name="T55" fmla="*/ 8 h 21"/>
                  <a:gd name="T56" fmla="*/ 9 w 30"/>
                  <a:gd name="T57" fmla="*/ 10 h 21"/>
                  <a:gd name="T58" fmla="*/ 9 w 30"/>
                  <a:gd name="T59" fmla="*/ 10 h 21"/>
                  <a:gd name="T60" fmla="*/ 9 w 30"/>
                  <a:gd name="T61" fmla="*/ 10 h 21"/>
                  <a:gd name="T62" fmla="*/ 9 w 30"/>
                  <a:gd name="T63" fmla="*/ 10 h 21"/>
                  <a:gd name="T64" fmla="*/ 9 w 30"/>
                  <a:gd name="T65" fmla="*/ 12 h 21"/>
                  <a:gd name="T66" fmla="*/ 9 w 30"/>
                  <a:gd name="T67" fmla="*/ 12 h 21"/>
                  <a:gd name="T68" fmla="*/ 11 w 30"/>
                  <a:gd name="T69" fmla="*/ 12 h 21"/>
                  <a:gd name="T70" fmla="*/ 11 w 30"/>
                  <a:gd name="T71" fmla="*/ 12 h 21"/>
                  <a:gd name="T72" fmla="*/ 12 w 30"/>
                  <a:gd name="T73" fmla="*/ 12 h 21"/>
                  <a:gd name="T74" fmla="*/ 14 w 30"/>
                  <a:gd name="T75" fmla="*/ 12 h 21"/>
                  <a:gd name="T76" fmla="*/ 16 w 30"/>
                  <a:gd name="T77" fmla="*/ 12 h 21"/>
                  <a:gd name="T78" fmla="*/ 20 w 30"/>
                  <a:gd name="T79" fmla="*/ 12 h 21"/>
                  <a:gd name="T80" fmla="*/ 23 w 30"/>
                  <a:gd name="T81" fmla="*/ 12 h 21"/>
                  <a:gd name="T82" fmla="*/ 27 w 30"/>
                  <a:gd name="T83" fmla="*/ 12 h 21"/>
                  <a:gd name="T84" fmla="*/ 30 w 30"/>
                  <a:gd name="T85" fmla="*/ 12 h 21"/>
                  <a:gd name="T86" fmla="*/ 30 w 30"/>
                  <a:gd name="T87" fmla="*/ 14 h 21"/>
                  <a:gd name="T88" fmla="*/ 30 w 30"/>
                  <a:gd name="T89" fmla="*/ 16 h 21"/>
                  <a:gd name="T90" fmla="*/ 30 w 30"/>
                  <a:gd name="T91" fmla="*/ 21 h 21"/>
                  <a:gd name="T92" fmla="*/ 23 w 30"/>
                  <a:gd name="T93" fmla="*/ 21 h 21"/>
                  <a:gd name="T94" fmla="*/ 16 w 30"/>
                  <a:gd name="T95" fmla="*/ 21 h 21"/>
                  <a:gd name="T96" fmla="*/ 7 w 30"/>
                  <a:gd name="T97" fmla="*/ 21 h 21"/>
                  <a:gd name="T98" fmla="*/ 0 w 30"/>
                  <a:gd name="T99" fmla="*/ 21 h 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"/>
                  <a:gd name="T151" fmla="*/ 0 h 21"/>
                  <a:gd name="T152" fmla="*/ 30 w 30"/>
                  <a:gd name="T153" fmla="*/ 21 h 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" h="21">
                    <a:moveTo>
                      <a:pt x="0" y="21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3" y="12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6" name="Freeform 1070"/>
              <p:cNvSpPr>
                <a:spLocks/>
              </p:cNvSpPr>
              <p:nvPr/>
            </p:nvSpPr>
            <p:spPr bwMode="auto">
              <a:xfrm>
                <a:off x="4553" y="2252"/>
                <a:ext cx="30" cy="19"/>
              </a:xfrm>
              <a:custGeom>
                <a:avLst/>
                <a:gdLst>
                  <a:gd name="T0" fmla="*/ 0 w 30"/>
                  <a:gd name="T1" fmla="*/ 19 h 19"/>
                  <a:gd name="T2" fmla="*/ 0 w 30"/>
                  <a:gd name="T3" fmla="*/ 14 h 19"/>
                  <a:gd name="T4" fmla="*/ 0 w 30"/>
                  <a:gd name="T5" fmla="*/ 10 h 19"/>
                  <a:gd name="T6" fmla="*/ 0 w 30"/>
                  <a:gd name="T7" fmla="*/ 6 h 19"/>
                  <a:gd name="T8" fmla="*/ 0 w 30"/>
                  <a:gd name="T9" fmla="*/ 2 h 19"/>
                  <a:gd name="T10" fmla="*/ 2 w 30"/>
                  <a:gd name="T11" fmla="*/ 2 h 19"/>
                  <a:gd name="T12" fmla="*/ 3 w 30"/>
                  <a:gd name="T13" fmla="*/ 2 h 19"/>
                  <a:gd name="T14" fmla="*/ 5 w 30"/>
                  <a:gd name="T15" fmla="*/ 2 h 19"/>
                  <a:gd name="T16" fmla="*/ 7 w 30"/>
                  <a:gd name="T17" fmla="*/ 2 h 19"/>
                  <a:gd name="T18" fmla="*/ 11 w 30"/>
                  <a:gd name="T19" fmla="*/ 4 h 19"/>
                  <a:gd name="T20" fmla="*/ 14 w 30"/>
                  <a:gd name="T21" fmla="*/ 6 h 19"/>
                  <a:gd name="T22" fmla="*/ 18 w 30"/>
                  <a:gd name="T23" fmla="*/ 8 h 19"/>
                  <a:gd name="T24" fmla="*/ 21 w 30"/>
                  <a:gd name="T25" fmla="*/ 10 h 19"/>
                  <a:gd name="T26" fmla="*/ 21 w 30"/>
                  <a:gd name="T27" fmla="*/ 8 h 19"/>
                  <a:gd name="T28" fmla="*/ 21 w 30"/>
                  <a:gd name="T29" fmla="*/ 6 h 19"/>
                  <a:gd name="T30" fmla="*/ 21 w 30"/>
                  <a:gd name="T31" fmla="*/ 0 h 19"/>
                  <a:gd name="T32" fmla="*/ 23 w 30"/>
                  <a:gd name="T33" fmla="*/ 0 h 19"/>
                  <a:gd name="T34" fmla="*/ 27 w 30"/>
                  <a:gd name="T35" fmla="*/ 0 h 19"/>
                  <a:gd name="T36" fmla="*/ 28 w 30"/>
                  <a:gd name="T37" fmla="*/ 0 h 19"/>
                  <a:gd name="T38" fmla="*/ 30 w 30"/>
                  <a:gd name="T39" fmla="*/ 0 h 19"/>
                  <a:gd name="T40" fmla="*/ 30 w 30"/>
                  <a:gd name="T41" fmla="*/ 19 h 19"/>
                  <a:gd name="T42" fmla="*/ 28 w 30"/>
                  <a:gd name="T43" fmla="*/ 19 h 19"/>
                  <a:gd name="T44" fmla="*/ 27 w 30"/>
                  <a:gd name="T45" fmla="*/ 19 h 19"/>
                  <a:gd name="T46" fmla="*/ 25 w 30"/>
                  <a:gd name="T47" fmla="*/ 19 h 19"/>
                  <a:gd name="T48" fmla="*/ 23 w 30"/>
                  <a:gd name="T49" fmla="*/ 19 h 19"/>
                  <a:gd name="T50" fmla="*/ 16 w 30"/>
                  <a:gd name="T51" fmla="*/ 14 h 19"/>
                  <a:gd name="T52" fmla="*/ 11 w 30"/>
                  <a:gd name="T53" fmla="*/ 12 h 19"/>
                  <a:gd name="T54" fmla="*/ 7 w 30"/>
                  <a:gd name="T55" fmla="*/ 10 h 19"/>
                  <a:gd name="T56" fmla="*/ 7 w 30"/>
                  <a:gd name="T57" fmla="*/ 12 h 19"/>
                  <a:gd name="T58" fmla="*/ 7 w 30"/>
                  <a:gd name="T59" fmla="*/ 14 h 19"/>
                  <a:gd name="T60" fmla="*/ 7 w 30"/>
                  <a:gd name="T61" fmla="*/ 17 h 19"/>
                  <a:gd name="T62" fmla="*/ 7 w 30"/>
                  <a:gd name="T63" fmla="*/ 19 h 19"/>
                  <a:gd name="T64" fmla="*/ 3 w 30"/>
                  <a:gd name="T65" fmla="*/ 19 h 19"/>
                  <a:gd name="T66" fmla="*/ 2 w 30"/>
                  <a:gd name="T67" fmla="*/ 19 h 19"/>
                  <a:gd name="T68" fmla="*/ 0 w 30"/>
                  <a:gd name="T69" fmla="*/ 19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"/>
                  <a:gd name="T106" fmla="*/ 0 h 19"/>
                  <a:gd name="T107" fmla="*/ 30 w 30"/>
                  <a:gd name="T108" fmla="*/ 19 h 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" h="19">
                    <a:moveTo>
                      <a:pt x="0" y="19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16" y="14"/>
                    </a:lnTo>
                    <a:lnTo>
                      <a:pt x="11" y="12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7" name="Freeform 1071"/>
              <p:cNvSpPr>
                <a:spLocks/>
              </p:cNvSpPr>
              <p:nvPr/>
            </p:nvSpPr>
            <p:spPr bwMode="auto">
              <a:xfrm>
                <a:off x="4553" y="2215"/>
                <a:ext cx="43" cy="23"/>
              </a:xfrm>
              <a:custGeom>
                <a:avLst/>
                <a:gdLst>
                  <a:gd name="T0" fmla="*/ 0 w 43"/>
                  <a:gd name="T1" fmla="*/ 23 h 23"/>
                  <a:gd name="T2" fmla="*/ 0 w 43"/>
                  <a:gd name="T3" fmla="*/ 21 h 23"/>
                  <a:gd name="T4" fmla="*/ 0 w 43"/>
                  <a:gd name="T5" fmla="*/ 19 h 23"/>
                  <a:gd name="T6" fmla="*/ 0 w 43"/>
                  <a:gd name="T7" fmla="*/ 17 h 23"/>
                  <a:gd name="T8" fmla="*/ 0 w 43"/>
                  <a:gd name="T9" fmla="*/ 15 h 23"/>
                  <a:gd name="T10" fmla="*/ 5 w 43"/>
                  <a:gd name="T11" fmla="*/ 15 h 23"/>
                  <a:gd name="T12" fmla="*/ 11 w 43"/>
                  <a:gd name="T13" fmla="*/ 13 h 23"/>
                  <a:gd name="T14" fmla="*/ 16 w 43"/>
                  <a:gd name="T15" fmla="*/ 13 h 23"/>
                  <a:gd name="T16" fmla="*/ 20 w 43"/>
                  <a:gd name="T17" fmla="*/ 11 h 23"/>
                  <a:gd name="T18" fmla="*/ 16 w 43"/>
                  <a:gd name="T19" fmla="*/ 11 h 23"/>
                  <a:gd name="T20" fmla="*/ 11 w 43"/>
                  <a:gd name="T21" fmla="*/ 11 h 23"/>
                  <a:gd name="T22" fmla="*/ 5 w 43"/>
                  <a:gd name="T23" fmla="*/ 9 h 23"/>
                  <a:gd name="T24" fmla="*/ 0 w 43"/>
                  <a:gd name="T25" fmla="*/ 9 h 23"/>
                  <a:gd name="T26" fmla="*/ 0 w 43"/>
                  <a:gd name="T27" fmla="*/ 6 h 23"/>
                  <a:gd name="T28" fmla="*/ 0 w 43"/>
                  <a:gd name="T29" fmla="*/ 4 h 23"/>
                  <a:gd name="T30" fmla="*/ 0 w 43"/>
                  <a:gd name="T31" fmla="*/ 0 h 23"/>
                  <a:gd name="T32" fmla="*/ 9 w 43"/>
                  <a:gd name="T33" fmla="*/ 2 h 23"/>
                  <a:gd name="T34" fmla="*/ 16 w 43"/>
                  <a:gd name="T35" fmla="*/ 4 h 23"/>
                  <a:gd name="T36" fmla="*/ 25 w 43"/>
                  <a:gd name="T37" fmla="*/ 6 h 23"/>
                  <a:gd name="T38" fmla="*/ 32 w 43"/>
                  <a:gd name="T39" fmla="*/ 9 h 23"/>
                  <a:gd name="T40" fmla="*/ 34 w 43"/>
                  <a:gd name="T41" fmla="*/ 9 h 23"/>
                  <a:gd name="T42" fmla="*/ 36 w 43"/>
                  <a:gd name="T43" fmla="*/ 11 h 23"/>
                  <a:gd name="T44" fmla="*/ 37 w 43"/>
                  <a:gd name="T45" fmla="*/ 11 h 23"/>
                  <a:gd name="T46" fmla="*/ 39 w 43"/>
                  <a:gd name="T47" fmla="*/ 11 h 23"/>
                  <a:gd name="T48" fmla="*/ 41 w 43"/>
                  <a:gd name="T49" fmla="*/ 15 h 23"/>
                  <a:gd name="T50" fmla="*/ 43 w 43"/>
                  <a:gd name="T51" fmla="*/ 15 h 23"/>
                  <a:gd name="T52" fmla="*/ 43 w 43"/>
                  <a:gd name="T53" fmla="*/ 17 h 23"/>
                  <a:gd name="T54" fmla="*/ 43 w 43"/>
                  <a:gd name="T55" fmla="*/ 17 h 23"/>
                  <a:gd name="T56" fmla="*/ 43 w 43"/>
                  <a:gd name="T57" fmla="*/ 19 h 23"/>
                  <a:gd name="T58" fmla="*/ 43 w 43"/>
                  <a:gd name="T59" fmla="*/ 19 h 23"/>
                  <a:gd name="T60" fmla="*/ 41 w 43"/>
                  <a:gd name="T61" fmla="*/ 21 h 23"/>
                  <a:gd name="T62" fmla="*/ 39 w 43"/>
                  <a:gd name="T63" fmla="*/ 21 h 23"/>
                  <a:gd name="T64" fmla="*/ 37 w 43"/>
                  <a:gd name="T65" fmla="*/ 21 h 23"/>
                  <a:gd name="T66" fmla="*/ 36 w 43"/>
                  <a:gd name="T67" fmla="*/ 21 h 23"/>
                  <a:gd name="T68" fmla="*/ 34 w 43"/>
                  <a:gd name="T69" fmla="*/ 21 h 23"/>
                  <a:gd name="T70" fmla="*/ 34 w 43"/>
                  <a:gd name="T71" fmla="*/ 21 h 23"/>
                  <a:gd name="T72" fmla="*/ 34 w 43"/>
                  <a:gd name="T73" fmla="*/ 21 h 23"/>
                  <a:gd name="T74" fmla="*/ 34 w 43"/>
                  <a:gd name="T75" fmla="*/ 19 h 23"/>
                  <a:gd name="T76" fmla="*/ 34 w 43"/>
                  <a:gd name="T77" fmla="*/ 19 h 23"/>
                  <a:gd name="T78" fmla="*/ 34 w 43"/>
                  <a:gd name="T79" fmla="*/ 17 h 23"/>
                  <a:gd name="T80" fmla="*/ 34 w 43"/>
                  <a:gd name="T81" fmla="*/ 17 h 23"/>
                  <a:gd name="T82" fmla="*/ 34 w 43"/>
                  <a:gd name="T83" fmla="*/ 17 h 23"/>
                  <a:gd name="T84" fmla="*/ 32 w 43"/>
                  <a:gd name="T85" fmla="*/ 15 h 23"/>
                  <a:gd name="T86" fmla="*/ 32 w 43"/>
                  <a:gd name="T87" fmla="*/ 15 h 23"/>
                  <a:gd name="T88" fmla="*/ 32 w 43"/>
                  <a:gd name="T89" fmla="*/ 15 h 23"/>
                  <a:gd name="T90" fmla="*/ 30 w 43"/>
                  <a:gd name="T91" fmla="*/ 15 h 23"/>
                  <a:gd name="T92" fmla="*/ 23 w 43"/>
                  <a:gd name="T93" fmla="*/ 17 h 23"/>
                  <a:gd name="T94" fmla="*/ 16 w 43"/>
                  <a:gd name="T95" fmla="*/ 19 h 23"/>
                  <a:gd name="T96" fmla="*/ 7 w 43"/>
                  <a:gd name="T97" fmla="*/ 21 h 23"/>
                  <a:gd name="T98" fmla="*/ 0 w 43"/>
                  <a:gd name="T99" fmla="*/ 23 h 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3"/>
                  <a:gd name="T151" fmla="*/ 0 h 23"/>
                  <a:gd name="T152" fmla="*/ 43 w 43"/>
                  <a:gd name="T153" fmla="*/ 23 h 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3" h="23">
                    <a:moveTo>
                      <a:pt x="0" y="23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11" y="13"/>
                    </a:lnTo>
                    <a:lnTo>
                      <a:pt x="16" y="13"/>
                    </a:lnTo>
                    <a:lnTo>
                      <a:pt x="20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25" y="6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3" y="17"/>
                    </a:lnTo>
                    <a:lnTo>
                      <a:pt x="16" y="19"/>
                    </a:lnTo>
                    <a:lnTo>
                      <a:pt x="7" y="2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8" name="Freeform 1072"/>
              <p:cNvSpPr>
                <a:spLocks/>
              </p:cNvSpPr>
              <p:nvPr/>
            </p:nvSpPr>
            <p:spPr bwMode="auto">
              <a:xfrm>
                <a:off x="4542" y="2191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9 w 41"/>
                  <a:gd name="T5" fmla="*/ 0 h 6"/>
                  <a:gd name="T6" fmla="*/ 20 w 41"/>
                  <a:gd name="T7" fmla="*/ 0 h 6"/>
                  <a:gd name="T8" fmla="*/ 41 w 41"/>
                  <a:gd name="T9" fmla="*/ 0 h 6"/>
                  <a:gd name="T10" fmla="*/ 41 w 41"/>
                  <a:gd name="T11" fmla="*/ 6 h 6"/>
                  <a:gd name="T12" fmla="*/ 20 w 41"/>
                  <a:gd name="T13" fmla="*/ 6 h 6"/>
                  <a:gd name="T14" fmla="*/ 9 w 41"/>
                  <a:gd name="T15" fmla="*/ 6 h 6"/>
                  <a:gd name="T16" fmla="*/ 0 w 41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6"/>
                  <a:gd name="T29" fmla="*/ 41 w 4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9" name="Freeform 1073"/>
              <p:cNvSpPr>
                <a:spLocks noEditPoints="1"/>
              </p:cNvSpPr>
              <p:nvPr/>
            </p:nvSpPr>
            <p:spPr bwMode="auto">
              <a:xfrm>
                <a:off x="4542" y="2135"/>
                <a:ext cx="41" cy="21"/>
              </a:xfrm>
              <a:custGeom>
                <a:avLst/>
                <a:gdLst>
                  <a:gd name="T0" fmla="*/ 0 w 41"/>
                  <a:gd name="T1" fmla="*/ 15 h 21"/>
                  <a:gd name="T2" fmla="*/ 7 w 41"/>
                  <a:gd name="T3" fmla="*/ 15 h 21"/>
                  <a:gd name="T4" fmla="*/ 13 w 41"/>
                  <a:gd name="T5" fmla="*/ 13 h 21"/>
                  <a:gd name="T6" fmla="*/ 13 w 41"/>
                  <a:gd name="T7" fmla="*/ 13 h 21"/>
                  <a:gd name="T8" fmla="*/ 11 w 41"/>
                  <a:gd name="T9" fmla="*/ 11 h 21"/>
                  <a:gd name="T10" fmla="*/ 11 w 41"/>
                  <a:gd name="T11" fmla="*/ 9 h 21"/>
                  <a:gd name="T12" fmla="*/ 11 w 41"/>
                  <a:gd name="T13" fmla="*/ 7 h 21"/>
                  <a:gd name="T14" fmla="*/ 13 w 41"/>
                  <a:gd name="T15" fmla="*/ 5 h 21"/>
                  <a:gd name="T16" fmla="*/ 16 w 41"/>
                  <a:gd name="T17" fmla="*/ 0 h 21"/>
                  <a:gd name="T18" fmla="*/ 22 w 41"/>
                  <a:gd name="T19" fmla="*/ 0 h 21"/>
                  <a:gd name="T20" fmla="*/ 31 w 41"/>
                  <a:gd name="T21" fmla="*/ 0 h 21"/>
                  <a:gd name="T22" fmla="*/ 34 w 41"/>
                  <a:gd name="T23" fmla="*/ 3 h 21"/>
                  <a:gd name="T24" fmla="*/ 38 w 41"/>
                  <a:gd name="T25" fmla="*/ 3 h 21"/>
                  <a:gd name="T26" fmla="*/ 39 w 41"/>
                  <a:gd name="T27" fmla="*/ 5 h 21"/>
                  <a:gd name="T28" fmla="*/ 41 w 41"/>
                  <a:gd name="T29" fmla="*/ 7 h 21"/>
                  <a:gd name="T30" fmla="*/ 41 w 41"/>
                  <a:gd name="T31" fmla="*/ 9 h 21"/>
                  <a:gd name="T32" fmla="*/ 41 w 41"/>
                  <a:gd name="T33" fmla="*/ 11 h 21"/>
                  <a:gd name="T34" fmla="*/ 41 w 41"/>
                  <a:gd name="T35" fmla="*/ 13 h 21"/>
                  <a:gd name="T36" fmla="*/ 38 w 41"/>
                  <a:gd name="T37" fmla="*/ 13 h 21"/>
                  <a:gd name="T38" fmla="*/ 41 w 41"/>
                  <a:gd name="T39" fmla="*/ 15 h 21"/>
                  <a:gd name="T40" fmla="*/ 20 w 41"/>
                  <a:gd name="T41" fmla="*/ 21 h 21"/>
                  <a:gd name="T42" fmla="*/ 0 w 41"/>
                  <a:gd name="T43" fmla="*/ 21 h 21"/>
                  <a:gd name="T44" fmla="*/ 25 w 41"/>
                  <a:gd name="T45" fmla="*/ 15 h 21"/>
                  <a:gd name="T46" fmla="*/ 29 w 41"/>
                  <a:gd name="T47" fmla="*/ 15 h 21"/>
                  <a:gd name="T48" fmla="*/ 32 w 41"/>
                  <a:gd name="T49" fmla="*/ 13 h 21"/>
                  <a:gd name="T50" fmla="*/ 34 w 41"/>
                  <a:gd name="T51" fmla="*/ 13 h 21"/>
                  <a:gd name="T52" fmla="*/ 34 w 41"/>
                  <a:gd name="T53" fmla="*/ 11 h 21"/>
                  <a:gd name="T54" fmla="*/ 34 w 41"/>
                  <a:gd name="T55" fmla="*/ 11 h 21"/>
                  <a:gd name="T56" fmla="*/ 32 w 41"/>
                  <a:gd name="T57" fmla="*/ 9 h 21"/>
                  <a:gd name="T58" fmla="*/ 27 w 41"/>
                  <a:gd name="T59" fmla="*/ 9 h 21"/>
                  <a:gd name="T60" fmla="*/ 20 w 41"/>
                  <a:gd name="T61" fmla="*/ 9 h 21"/>
                  <a:gd name="T62" fmla="*/ 20 w 41"/>
                  <a:gd name="T63" fmla="*/ 11 h 21"/>
                  <a:gd name="T64" fmla="*/ 20 w 41"/>
                  <a:gd name="T65" fmla="*/ 11 h 21"/>
                  <a:gd name="T66" fmla="*/ 20 w 41"/>
                  <a:gd name="T67" fmla="*/ 13 h 21"/>
                  <a:gd name="T68" fmla="*/ 20 w 41"/>
                  <a:gd name="T69" fmla="*/ 13 h 21"/>
                  <a:gd name="T70" fmla="*/ 23 w 41"/>
                  <a:gd name="T71" fmla="*/ 15 h 21"/>
                  <a:gd name="T72" fmla="*/ 25 w 41"/>
                  <a:gd name="T73" fmla="*/ 15 h 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"/>
                  <a:gd name="T112" fmla="*/ 0 h 21"/>
                  <a:gd name="T113" fmla="*/ 41 w 41"/>
                  <a:gd name="T114" fmla="*/ 21 h 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" h="21">
                    <a:moveTo>
                      <a:pt x="0" y="21"/>
                    </a:moveTo>
                    <a:lnTo>
                      <a:pt x="0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14" y="15"/>
                    </a:lnTo>
                    <a:lnTo>
                      <a:pt x="13" y="13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6" y="15"/>
                    </a:lnTo>
                    <a:lnTo>
                      <a:pt x="41" y="1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9" y="21"/>
                    </a:lnTo>
                    <a:lnTo>
                      <a:pt x="0" y="21"/>
                    </a:lnTo>
                    <a:close/>
                    <a:moveTo>
                      <a:pt x="25" y="15"/>
                    </a:moveTo>
                    <a:lnTo>
                      <a:pt x="27" y="15"/>
                    </a:lnTo>
                    <a:lnTo>
                      <a:pt x="29" y="15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5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0" name="Freeform 1074"/>
              <p:cNvSpPr>
                <a:spLocks/>
              </p:cNvSpPr>
              <p:nvPr/>
            </p:nvSpPr>
            <p:spPr bwMode="auto">
              <a:xfrm>
                <a:off x="4553" y="2095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30 w 30"/>
                  <a:gd name="T3" fmla="*/ 4 h 20"/>
                  <a:gd name="T4" fmla="*/ 30 w 30"/>
                  <a:gd name="T5" fmla="*/ 6 h 20"/>
                  <a:gd name="T6" fmla="*/ 30 w 30"/>
                  <a:gd name="T7" fmla="*/ 8 h 20"/>
                  <a:gd name="T8" fmla="*/ 25 w 30"/>
                  <a:gd name="T9" fmla="*/ 8 h 20"/>
                  <a:gd name="T10" fmla="*/ 27 w 30"/>
                  <a:gd name="T11" fmla="*/ 8 h 20"/>
                  <a:gd name="T12" fmla="*/ 28 w 30"/>
                  <a:gd name="T13" fmla="*/ 10 h 20"/>
                  <a:gd name="T14" fmla="*/ 28 w 30"/>
                  <a:gd name="T15" fmla="*/ 10 h 20"/>
                  <a:gd name="T16" fmla="*/ 30 w 30"/>
                  <a:gd name="T17" fmla="*/ 10 h 20"/>
                  <a:gd name="T18" fmla="*/ 30 w 30"/>
                  <a:gd name="T19" fmla="*/ 10 h 20"/>
                  <a:gd name="T20" fmla="*/ 30 w 30"/>
                  <a:gd name="T21" fmla="*/ 12 h 20"/>
                  <a:gd name="T22" fmla="*/ 30 w 30"/>
                  <a:gd name="T23" fmla="*/ 14 h 20"/>
                  <a:gd name="T24" fmla="*/ 30 w 30"/>
                  <a:gd name="T25" fmla="*/ 16 h 20"/>
                  <a:gd name="T26" fmla="*/ 30 w 30"/>
                  <a:gd name="T27" fmla="*/ 16 h 20"/>
                  <a:gd name="T28" fmla="*/ 30 w 30"/>
                  <a:gd name="T29" fmla="*/ 16 h 20"/>
                  <a:gd name="T30" fmla="*/ 28 w 30"/>
                  <a:gd name="T31" fmla="*/ 18 h 20"/>
                  <a:gd name="T32" fmla="*/ 27 w 30"/>
                  <a:gd name="T33" fmla="*/ 20 h 20"/>
                  <a:gd name="T34" fmla="*/ 25 w 30"/>
                  <a:gd name="T35" fmla="*/ 20 h 20"/>
                  <a:gd name="T36" fmla="*/ 20 w 30"/>
                  <a:gd name="T37" fmla="*/ 20 h 20"/>
                  <a:gd name="T38" fmla="*/ 14 w 30"/>
                  <a:gd name="T39" fmla="*/ 20 h 20"/>
                  <a:gd name="T40" fmla="*/ 11 w 30"/>
                  <a:gd name="T41" fmla="*/ 20 h 20"/>
                  <a:gd name="T42" fmla="*/ 5 w 30"/>
                  <a:gd name="T43" fmla="*/ 20 h 20"/>
                  <a:gd name="T44" fmla="*/ 0 w 30"/>
                  <a:gd name="T45" fmla="*/ 20 h 20"/>
                  <a:gd name="T46" fmla="*/ 0 w 30"/>
                  <a:gd name="T47" fmla="*/ 16 h 20"/>
                  <a:gd name="T48" fmla="*/ 0 w 30"/>
                  <a:gd name="T49" fmla="*/ 14 h 20"/>
                  <a:gd name="T50" fmla="*/ 0 w 30"/>
                  <a:gd name="T51" fmla="*/ 12 h 20"/>
                  <a:gd name="T52" fmla="*/ 16 w 30"/>
                  <a:gd name="T53" fmla="*/ 12 h 20"/>
                  <a:gd name="T54" fmla="*/ 21 w 30"/>
                  <a:gd name="T55" fmla="*/ 12 h 20"/>
                  <a:gd name="T56" fmla="*/ 21 w 30"/>
                  <a:gd name="T57" fmla="*/ 12 h 20"/>
                  <a:gd name="T58" fmla="*/ 21 w 30"/>
                  <a:gd name="T59" fmla="*/ 12 h 20"/>
                  <a:gd name="T60" fmla="*/ 21 w 30"/>
                  <a:gd name="T61" fmla="*/ 10 h 20"/>
                  <a:gd name="T62" fmla="*/ 21 w 30"/>
                  <a:gd name="T63" fmla="*/ 10 h 20"/>
                  <a:gd name="T64" fmla="*/ 21 w 30"/>
                  <a:gd name="T65" fmla="*/ 10 h 20"/>
                  <a:gd name="T66" fmla="*/ 21 w 30"/>
                  <a:gd name="T67" fmla="*/ 8 h 20"/>
                  <a:gd name="T68" fmla="*/ 20 w 30"/>
                  <a:gd name="T69" fmla="*/ 8 h 20"/>
                  <a:gd name="T70" fmla="*/ 20 w 30"/>
                  <a:gd name="T71" fmla="*/ 8 h 20"/>
                  <a:gd name="T72" fmla="*/ 18 w 30"/>
                  <a:gd name="T73" fmla="*/ 8 h 20"/>
                  <a:gd name="T74" fmla="*/ 16 w 30"/>
                  <a:gd name="T75" fmla="*/ 8 h 20"/>
                  <a:gd name="T76" fmla="*/ 14 w 30"/>
                  <a:gd name="T77" fmla="*/ 8 h 20"/>
                  <a:gd name="T78" fmla="*/ 11 w 30"/>
                  <a:gd name="T79" fmla="*/ 8 h 20"/>
                  <a:gd name="T80" fmla="*/ 7 w 30"/>
                  <a:gd name="T81" fmla="*/ 8 h 20"/>
                  <a:gd name="T82" fmla="*/ 3 w 30"/>
                  <a:gd name="T83" fmla="*/ 8 h 20"/>
                  <a:gd name="T84" fmla="*/ 0 w 30"/>
                  <a:gd name="T85" fmla="*/ 8 h 20"/>
                  <a:gd name="T86" fmla="*/ 0 w 30"/>
                  <a:gd name="T87" fmla="*/ 6 h 20"/>
                  <a:gd name="T88" fmla="*/ 0 w 30"/>
                  <a:gd name="T89" fmla="*/ 4 h 20"/>
                  <a:gd name="T90" fmla="*/ 0 w 30"/>
                  <a:gd name="T91" fmla="*/ 2 h 20"/>
                  <a:gd name="T92" fmla="*/ 0 w 30"/>
                  <a:gd name="T93" fmla="*/ 0 h 20"/>
                  <a:gd name="T94" fmla="*/ 7 w 30"/>
                  <a:gd name="T95" fmla="*/ 0 h 20"/>
                  <a:gd name="T96" fmla="*/ 16 w 30"/>
                  <a:gd name="T97" fmla="*/ 0 h 20"/>
                  <a:gd name="T98" fmla="*/ 23 w 30"/>
                  <a:gd name="T99" fmla="*/ 0 h 20"/>
                  <a:gd name="T100" fmla="*/ 30 w 30"/>
                  <a:gd name="T101" fmla="*/ 0 h 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20"/>
                  <a:gd name="T155" fmla="*/ 30 w 30"/>
                  <a:gd name="T156" fmla="*/ 20 h 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20">
                    <a:moveTo>
                      <a:pt x="30" y="0"/>
                    </a:moveTo>
                    <a:lnTo>
                      <a:pt x="30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0" y="20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6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1" name="Freeform 1075"/>
              <p:cNvSpPr>
                <a:spLocks/>
              </p:cNvSpPr>
              <p:nvPr/>
            </p:nvSpPr>
            <p:spPr bwMode="auto">
              <a:xfrm>
                <a:off x="4542" y="2060"/>
                <a:ext cx="41" cy="14"/>
              </a:xfrm>
              <a:custGeom>
                <a:avLst/>
                <a:gdLst>
                  <a:gd name="T0" fmla="*/ 0 w 41"/>
                  <a:gd name="T1" fmla="*/ 4 h 14"/>
                  <a:gd name="T2" fmla="*/ 11 w 41"/>
                  <a:gd name="T3" fmla="*/ 4 h 14"/>
                  <a:gd name="T4" fmla="*/ 11 w 41"/>
                  <a:gd name="T5" fmla="*/ 4 h 14"/>
                  <a:gd name="T6" fmla="*/ 11 w 41"/>
                  <a:gd name="T7" fmla="*/ 2 h 14"/>
                  <a:gd name="T8" fmla="*/ 11 w 41"/>
                  <a:gd name="T9" fmla="*/ 0 h 14"/>
                  <a:gd name="T10" fmla="*/ 13 w 41"/>
                  <a:gd name="T11" fmla="*/ 0 h 14"/>
                  <a:gd name="T12" fmla="*/ 16 w 41"/>
                  <a:gd name="T13" fmla="*/ 0 h 14"/>
                  <a:gd name="T14" fmla="*/ 18 w 41"/>
                  <a:gd name="T15" fmla="*/ 0 h 14"/>
                  <a:gd name="T16" fmla="*/ 20 w 41"/>
                  <a:gd name="T17" fmla="*/ 0 h 14"/>
                  <a:gd name="T18" fmla="*/ 20 w 41"/>
                  <a:gd name="T19" fmla="*/ 2 h 14"/>
                  <a:gd name="T20" fmla="*/ 20 w 41"/>
                  <a:gd name="T21" fmla="*/ 4 h 14"/>
                  <a:gd name="T22" fmla="*/ 20 w 41"/>
                  <a:gd name="T23" fmla="*/ 4 h 14"/>
                  <a:gd name="T24" fmla="*/ 31 w 41"/>
                  <a:gd name="T25" fmla="*/ 4 h 14"/>
                  <a:gd name="T26" fmla="*/ 31 w 41"/>
                  <a:gd name="T27" fmla="*/ 4 h 14"/>
                  <a:gd name="T28" fmla="*/ 32 w 41"/>
                  <a:gd name="T29" fmla="*/ 4 h 14"/>
                  <a:gd name="T30" fmla="*/ 32 w 41"/>
                  <a:gd name="T31" fmla="*/ 4 h 14"/>
                  <a:gd name="T32" fmla="*/ 32 w 41"/>
                  <a:gd name="T33" fmla="*/ 4 h 14"/>
                  <a:gd name="T34" fmla="*/ 34 w 41"/>
                  <a:gd name="T35" fmla="*/ 4 h 14"/>
                  <a:gd name="T36" fmla="*/ 34 w 41"/>
                  <a:gd name="T37" fmla="*/ 4 h 14"/>
                  <a:gd name="T38" fmla="*/ 34 w 41"/>
                  <a:gd name="T39" fmla="*/ 4 h 14"/>
                  <a:gd name="T40" fmla="*/ 34 w 41"/>
                  <a:gd name="T41" fmla="*/ 2 h 14"/>
                  <a:gd name="T42" fmla="*/ 34 w 41"/>
                  <a:gd name="T43" fmla="*/ 2 h 14"/>
                  <a:gd name="T44" fmla="*/ 34 w 41"/>
                  <a:gd name="T45" fmla="*/ 2 h 14"/>
                  <a:gd name="T46" fmla="*/ 32 w 41"/>
                  <a:gd name="T47" fmla="*/ 2 h 14"/>
                  <a:gd name="T48" fmla="*/ 34 w 41"/>
                  <a:gd name="T49" fmla="*/ 2 h 14"/>
                  <a:gd name="T50" fmla="*/ 38 w 41"/>
                  <a:gd name="T51" fmla="*/ 2 h 14"/>
                  <a:gd name="T52" fmla="*/ 39 w 41"/>
                  <a:gd name="T53" fmla="*/ 0 h 14"/>
                  <a:gd name="T54" fmla="*/ 41 w 41"/>
                  <a:gd name="T55" fmla="*/ 0 h 14"/>
                  <a:gd name="T56" fmla="*/ 41 w 41"/>
                  <a:gd name="T57" fmla="*/ 6 h 14"/>
                  <a:gd name="T58" fmla="*/ 41 w 41"/>
                  <a:gd name="T59" fmla="*/ 8 h 14"/>
                  <a:gd name="T60" fmla="*/ 41 w 41"/>
                  <a:gd name="T61" fmla="*/ 8 h 14"/>
                  <a:gd name="T62" fmla="*/ 41 w 41"/>
                  <a:gd name="T63" fmla="*/ 8 h 14"/>
                  <a:gd name="T64" fmla="*/ 41 w 41"/>
                  <a:gd name="T65" fmla="*/ 10 h 14"/>
                  <a:gd name="T66" fmla="*/ 39 w 41"/>
                  <a:gd name="T67" fmla="*/ 10 h 14"/>
                  <a:gd name="T68" fmla="*/ 39 w 41"/>
                  <a:gd name="T69" fmla="*/ 10 h 14"/>
                  <a:gd name="T70" fmla="*/ 39 w 41"/>
                  <a:gd name="T71" fmla="*/ 10 h 14"/>
                  <a:gd name="T72" fmla="*/ 38 w 41"/>
                  <a:gd name="T73" fmla="*/ 12 h 14"/>
                  <a:gd name="T74" fmla="*/ 34 w 41"/>
                  <a:gd name="T75" fmla="*/ 12 h 14"/>
                  <a:gd name="T76" fmla="*/ 32 w 41"/>
                  <a:gd name="T77" fmla="*/ 12 h 14"/>
                  <a:gd name="T78" fmla="*/ 31 w 41"/>
                  <a:gd name="T79" fmla="*/ 12 h 14"/>
                  <a:gd name="T80" fmla="*/ 20 w 41"/>
                  <a:gd name="T81" fmla="*/ 12 h 14"/>
                  <a:gd name="T82" fmla="*/ 20 w 41"/>
                  <a:gd name="T83" fmla="*/ 12 h 14"/>
                  <a:gd name="T84" fmla="*/ 20 w 41"/>
                  <a:gd name="T85" fmla="*/ 14 h 14"/>
                  <a:gd name="T86" fmla="*/ 20 w 41"/>
                  <a:gd name="T87" fmla="*/ 14 h 14"/>
                  <a:gd name="T88" fmla="*/ 20 w 41"/>
                  <a:gd name="T89" fmla="*/ 14 h 14"/>
                  <a:gd name="T90" fmla="*/ 18 w 41"/>
                  <a:gd name="T91" fmla="*/ 14 h 14"/>
                  <a:gd name="T92" fmla="*/ 16 w 41"/>
                  <a:gd name="T93" fmla="*/ 14 h 14"/>
                  <a:gd name="T94" fmla="*/ 13 w 41"/>
                  <a:gd name="T95" fmla="*/ 14 h 14"/>
                  <a:gd name="T96" fmla="*/ 11 w 41"/>
                  <a:gd name="T97" fmla="*/ 14 h 14"/>
                  <a:gd name="T98" fmla="*/ 11 w 41"/>
                  <a:gd name="T99" fmla="*/ 14 h 14"/>
                  <a:gd name="T100" fmla="*/ 11 w 41"/>
                  <a:gd name="T101" fmla="*/ 14 h 14"/>
                  <a:gd name="T102" fmla="*/ 11 w 41"/>
                  <a:gd name="T103" fmla="*/ 12 h 14"/>
                  <a:gd name="T104" fmla="*/ 11 w 41"/>
                  <a:gd name="T105" fmla="*/ 12 h 14"/>
                  <a:gd name="T106" fmla="*/ 6 w 41"/>
                  <a:gd name="T107" fmla="*/ 12 h 14"/>
                  <a:gd name="T108" fmla="*/ 4 w 41"/>
                  <a:gd name="T109" fmla="*/ 8 h 14"/>
                  <a:gd name="T110" fmla="*/ 2 w 41"/>
                  <a:gd name="T111" fmla="*/ 6 h 14"/>
                  <a:gd name="T112" fmla="*/ 0 w 41"/>
                  <a:gd name="T113" fmla="*/ 4 h 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"/>
                  <a:gd name="T172" fmla="*/ 0 h 14"/>
                  <a:gd name="T173" fmla="*/ 41 w 41"/>
                  <a:gd name="T174" fmla="*/ 14 h 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" h="14">
                    <a:moveTo>
                      <a:pt x="0" y="4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8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2" name="Freeform 1076"/>
              <p:cNvSpPr>
                <a:spLocks/>
              </p:cNvSpPr>
              <p:nvPr/>
            </p:nvSpPr>
            <p:spPr bwMode="auto">
              <a:xfrm>
                <a:off x="4553" y="2025"/>
                <a:ext cx="43" cy="22"/>
              </a:xfrm>
              <a:custGeom>
                <a:avLst/>
                <a:gdLst>
                  <a:gd name="T0" fmla="*/ 0 w 43"/>
                  <a:gd name="T1" fmla="*/ 22 h 22"/>
                  <a:gd name="T2" fmla="*/ 0 w 43"/>
                  <a:gd name="T3" fmla="*/ 18 h 22"/>
                  <a:gd name="T4" fmla="*/ 0 w 43"/>
                  <a:gd name="T5" fmla="*/ 16 h 22"/>
                  <a:gd name="T6" fmla="*/ 0 w 43"/>
                  <a:gd name="T7" fmla="*/ 14 h 22"/>
                  <a:gd name="T8" fmla="*/ 5 w 43"/>
                  <a:gd name="T9" fmla="*/ 14 h 22"/>
                  <a:gd name="T10" fmla="*/ 11 w 43"/>
                  <a:gd name="T11" fmla="*/ 14 h 22"/>
                  <a:gd name="T12" fmla="*/ 16 w 43"/>
                  <a:gd name="T13" fmla="*/ 12 h 22"/>
                  <a:gd name="T14" fmla="*/ 20 w 43"/>
                  <a:gd name="T15" fmla="*/ 12 h 22"/>
                  <a:gd name="T16" fmla="*/ 16 w 43"/>
                  <a:gd name="T17" fmla="*/ 10 h 22"/>
                  <a:gd name="T18" fmla="*/ 11 w 43"/>
                  <a:gd name="T19" fmla="*/ 10 h 22"/>
                  <a:gd name="T20" fmla="*/ 5 w 43"/>
                  <a:gd name="T21" fmla="*/ 8 h 22"/>
                  <a:gd name="T22" fmla="*/ 0 w 43"/>
                  <a:gd name="T23" fmla="*/ 8 h 22"/>
                  <a:gd name="T24" fmla="*/ 0 w 43"/>
                  <a:gd name="T25" fmla="*/ 4 h 22"/>
                  <a:gd name="T26" fmla="*/ 0 w 43"/>
                  <a:gd name="T27" fmla="*/ 2 h 22"/>
                  <a:gd name="T28" fmla="*/ 0 w 43"/>
                  <a:gd name="T29" fmla="*/ 0 h 22"/>
                  <a:gd name="T30" fmla="*/ 9 w 43"/>
                  <a:gd name="T31" fmla="*/ 2 h 22"/>
                  <a:gd name="T32" fmla="*/ 16 w 43"/>
                  <a:gd name="T33" fmla="*/ 4 h 22"/>
                  <a:gd name="T34" fmla="*/ 32 w 43"/>
                  <a:gd name="T35" fmla="*/ 8 h 22"/>
                  <a:gd name="T36" fmla="*/ 34 w 43"/>
                  <a:gd name="T37" fmla="*/ 8 h 22"/>
                  <a:gd name="T38" fmla="*/ 36 w 43"/>
                  <a:gd name="T39" fmla="*/ 10 h 22"/>
                  <a:gd name="T40" fmla="*/ 37 w 43"/>
                  <a:gd name="T41" fmla="*/ 10 h 22"/>
                  <a:gd name="T42" fmla="*/ 39 w 43"/>
                  <a:gd name="T43" fmla="*/ 10 h 22"/>
                  <a:gd name="T44" fmla="*/ 41 w 43"/>
                  <a:gd name="T45" fmla="*/ 14 h 22"/>
                  <a:gd name="T46" fmla="*/ 43 w 43"/>
                  <a:gd name="T47" fmla="*/ 14 h 22"/>
                  <a:gd name="T48" fmla="*/ 43 w 43"/>
                  <a:gd name="T49" fmla="*/ 16 h 22"/>
                  <a:gd name="T50" fmla="*/ 43 w 43"/>
                  <a:gd name="T51" fmla="*/ 18 h 22"/>
                  <a:gd name="T52" fmla="*/ 43 w 43"/>
                  <a:gd name="T53" fmla="*/ 18 h 22"/>
                  <a:gd name="T54" fmla="*/ 43 w 43"/>
                  <a:gd name="T55" fmla="*/ 18 h 22"/>
                  <a:gd name="T56" fmla="*/ 41 w 43"/>
                  <a:gd name="T57" fmla="*/ 20 h 22"/>
                  <a:gd name="T58" fmla="*/ 39 w 43"/>
                  <a:gd name="T59" fmla="*/ 20 h 22"/>
                  <a:gd name="T60" fmla="*/ 37 w 43"/>
                  <a:gd name="T61" fmla="*/ 20 h 22"/>
                  <a:gd name="T62" fmla="*/ 36 w 43"/>
                  <a:gd name="T63" fmla="*/ 20 h 22"/>
                  <a:gd name="T64" fmla="*/ 34 w 43"/>
                  <a:gd name="T65" fmla="*/ 22 h 22"/>
                  <a:gd name="T66" fmla="*/ 34 w 43"/>
                  <a:gd name="T67" fmla="*/ 20 h 22"/>
                  <a:gd name="T68" fmla="*/ 34 w 43"/>
                  <a:gd name="T69" fmla="*/ 20 h 22"/>
                  <a:gd name="T70" fmla="*/ 34 w 43"/>
                  <a:gd name="T71" fmla="*/ 20 h 22"/>
                  <a:gd name="T72" fmla="*/ 34 w 43"/>
                  <a:gd name="T73" fmla="*/ 18 h 22"/>
                  <a:gd name="T74" fmla="*/ 34 w 43"/>
                  <a:gd name="T75" fmla="*/ 18 h 22"/>
                  <a:gd name="T76" fmla="*/ 34 w 43"/>
                  <a:gd name="T77" fmla="*/ 18 h 22"/>
                  <a:gd name="T78" fmla="*/ 34 w 43"/>
                  <a:gd name="T79" fmla="*/ 16 h 22"/>
                  <a:gd name="T80" fmla="*/ 34 w 43"/>
                  <a:gd name="T81" fmla="*/ 16 h 22"/>
                  <a:gd name="T82" fmla="*/ 32 w 43"/>
                  <a:gd name="T83" fmla="*/ 16 h 22"/>
                  <a:gd name="T84" fmla="*/ 32 w 43"/>
                  <a:gd name="T85" fmla="*/ 16 h 22"/>
                  <a:gd name="T86" fmla="*/ 32 w 43"/>
                  <a:gd name="T87" fmla="*/ 14 h 22"/>
                  <a:gd name="T88" fmla="*/ 30 w 43"/>
                  <a:gd name="T89" fmla="*/ 14 h 22"/>
                  <a:gd name="T90" fmla="*/ 23 w 43"/>
                  <a:gd name="T91" fmla="*/ 16 h 22"/>
                  <a:gd name="T92" fmla="*/ 16 w 43"/>
                  <a:gd name="T93" fmla="*/ 18 h 22"/>
                  <a:gd name="T94" fmla="*/ 7 w 43"/>
                  <a:gd name="T95" fmla="*/ 20 h 22"/>
                  <a:gd name="T96" fmla="*/ 0 w 43"/>
                  <a:gd name="T97" fmla="*/ 22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"/>
                  <a:gd name="T148" fmla="*/ 0 h 22"/>
                  <a:gd name="T149" fmla="*/ 43 w 43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" h="22">
                    <a:moveTo>
                      <a:pt x="0" y="22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11" y="14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16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3" y="16"/>
                    </a:lnTo>
                    <a:lnTo>
                      <a:pt x="16" y="18"/>
                    </a:lnTo>
                    <a:lnTo>
                      <a:pt x="7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3" name="Freeform 1077"/>
              <p:cNvSpPr>
                <a:spLocks/>
              </p:cNvSpPr>
              <p:nvPr/>
            </p:nvSpPr>
            <p:spPr bwMode="auto">
              <a:xfrm>
                <a:off x="4542" y="2000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9 w 41"/>
                  <a:gd name="T5" fmla="*/ 0 h 6"/>
                  <a:gd name="T6" fmla="*/ 20 w 41"/>
                  <a:gd name="T7" fmla="*/ 0 h 6"/>
                  <a:gd name="T8" fmla="*/ 41 w 41"/>
                  <a:gd name="T9" fmla="*/ 0 h 6"/>
                  <a:gd name="T10" fmla="*/ 41 w 41"/>
                  <a:gd name="T11" fmla="*/ 6 h 6"/>
                  <a:gd name="T12" fmla="*/ 20 w 41"/>
                  <a:gd name="T13" fmla="*/ 6 h 6"/>
                  <a:gd name="T14" fmla="*/ 9 w 41"/>
                  <a:gd name="T15" fmla="*/ 6 h 6"/>
                  <a:gd name="T16" fmla="*/ 0 w 41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6"/>
                  <a:gd name="T29" fmla="*/ 41 w 4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4" name="Freeform 1078"/>
              <p:cNvSpPr>
                <a:spLocks noEditPoints="1"/>
              </p:cNvSpPr>
              <p:nvPr/>
            </p:nvSpPr>
            <p:spPr bwMode="auto">
              <a:xfrm>
                <a:off x="4553" y="1945"/>
                <a:ext cx="41" cy="21"/>
              </a:xfrm>
              <a:custGeom>
                <a:avLst/>
                <a:gdLst>
                  <a:gd name="T0" fmla="*/ 32 w 41"/>
                  <a:gd name="T1" fmla="*/ 21 h 21"/>
                  <a:gd name="T2" fmla="*/ 0 w 41"/>
                  <a:gd name="T3" fmla="*/ 21 h 21"/>
                  <a:gd name="T4" fmla="*/ 5 w 41"/>
                  <a:gd name="T5" fmla="*/ 14 h 21"/>
                  <a:gd name="T6" fmla="*/ 3 w 41"/>
                  <a:gd name="T7" fmla="*/ 14 h 21"/>
                  <a:gd name="T8" fmla="*/ 0 w 41"/>
                  <a:gd name="T9" fmla="*/ 12 h 21"/>
                  <a:gd name="T10" fmla="*/ 0 w 41"/>
                  <a:gd name="T11" fmla="*/ 10 h 21"/>
                  <a:gd name="T12" fmla="*/ 0 w 41"/>
                  <a:gd name="T13" fmla="*/ 8 h 21"/>
                  <a:gd name="T14" fmla="*/ 2 w 41"/>
                  <a:gd name="T15" fmla="*/ 6 h 21"/>
                  <a:gd name="T16" fmla="*/ 7 w 41"/>
                  <a:gd name="T17" fmla="*/ 2 h 21"/>
                  <a:gd name="T18" fmla="*/ 12 w 41"/>
                  <a:gd name="T19" fmla="*/ 0 h 21"/>
                  <a:gd name="T20" fmla="*/ 20 w 41"/>
                  <a:gd name="T21" fmla="*/ 0 h 21"/>
                  <a:gd name="T22" fmla="*/ 25 w 41"/>
                  <a:gd name="T23" fmla="*/ 2 h 21"/>
                  <a:gd name="T24" fmla="*/ 28 w 41"/>
                  <a:gd name="T25" fmla="*/ 4 h 21"/>
                  <a:gd name="T26" fmla="*/ 30 w 41"/>
                  <a:gd name="T27" fmla="*/ 6 h 21"/>
                  <a:gd name="T28" fmla="*/ 30 w 41"/>
                  <a:gd name="T29" fmla="*/ 10 h 21"/>
                  <a:gd name="T30" fmla="*/ 30 w 41"/>
                  <a:gd name="T31" fmla="*/ 10 h 21"/>
                  <a:gd name="T32" fmla="*/ 28 w 41"/>
                  <a:gd name="T33" fmla="*/ 12 h 21"/>
                  <a:gd name="T34" fmla="*/ 28 w 41"/>
                  <a:gd name="T35" fmla="*/ 12 h 21"/>
                  <a:gd name="T36" fmla="*/ 34 w 41"/>
                  <a:gd name="T37" fmla="*/ 14 h 21"/>
                  <a:gd name="T38" fmla="*/ 41 w 41"/>
                  <a:gd name="T39" fmla="*/ 14 h 21"/>
                  <a:gd name="T40" fmla="*/ 41 w 41"/>
                  <a:gd name="T41" fmla="*/ 21 h 21"/>
                  <a:gd name="T42" fmla="*/ 20 w 41"/>
                  <a:gd name="T43" fmla="*/ 14 h 21"/>
                  <a:gd name="T44" fmla="*/ 21 w 41"/>
                  <a:gd name="T45" fmla="*/ 12 h 21"/>
                  <a:gd name="T46" fmla="*/ 21 w 41"/>
                  <a:gd name="T47" fmla="*/ 12 h 21"/>
                  <a:gd name="T48" fmla="*/ 21 w 41"/>
                  <a:gd name="T49" fmla="*/ 10 h 21"/>
                  <a:gd name="T50" fmla="*/ 21 w 41"/>
                  <a:gd name="T51" fmla="*/ 8 h 21"/>
                  <a:gd name="T52" fmla="*/ 16 w 41"/>
                  <a:gd name="T53" fmla="*/ 8 h 21"/>
                  <a:gd name="T54" fmla="*/ 9 w 41"/>
                  <a:gd name="T55" fmla="*/ 8 h 21"/>
                  <a:gd name="T56" fmla="*/ 9 w 41"/>
                  <a:gd name="T57" fmla="*/ 10 h 21"/>
                  <a:gd name="T58" fmla="*/ 7 w 41"/>
                  <a:gd name="T59" fmla="*/ 10 h 21"/>
                  <a:gd name="T60" fmla="*/ 9 w 41"/>
                  <a:gd name="T61" fmla="*/ 12 h 21"/>
                  <a:gd name="T62" fmla="*/ 9 w 41"/>
                  <a:gd name="T63" fmla="*/ 12 h 21"/>
                  <a:gd name="T64" fmla="*/ 12 w 41"/>
                  <a:gd name="T65" fmla="*/ 14 h 21"/>
                  <a:gd name="T66" fmla="*/ 16 w 41"/>
                  <a:gd name="T67" fmla="*/ 14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"/>
                  <a:gd name="T103" fmla="*/ 0 h 21"/>
                  <a:gd name="T104" fmla="*/ 41 w 41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" h="21">
                    <a:moveTo>
                      <a:pt x="41" y="21"/>
                    </a:moveTo>
                    <a:lnTo>
                      <a:pt x="32" y="21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34" y="14"/>
                    </a:lnTo>
                    <a:lnTo>
                      <a:pt x="37" y="14"/>
                    </a:lnTo>
                    <a:lnTo>
                      <a:pt x="41" y="14"/>
                    </a:lnTo>
                    <a:lnTo>
                      <a:pt x="41" y="21"/>
                    </a:lnTo>
                    <a:close/>
                    <a:moveTo>
                      <a:pt x="16" y="14"/>
                    </a:moveTo>
                    <a:lnTo>
                      <a:pt x="20" y="14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5" name="Freeform 1079"/>
              <p:cNvSpPr>
                <a:spLocks/>
              </p:cNvSpPr>
              <p:nvPr/>
            </p:nvSpPr>
            <p:spPr bwMode="auto">
              <a:xfrm>
                <a:off x="4542" y="1906"/>
                <a:ext cx="41" cy="19"/>
              </a:xfrm>
              <a:custGeom>
                <a:avLst/>
                <a:gdLst>
                  <a:gd name="T0" fmla="*/ 0 w 41"/>
                  <a:gd name="T1" fmla="*/ 19 h 19"/>
                  <a:gd name="T2" fmla="*/ 0 w 41"/>
                  <a:gd name="T3" fmla="*/ 12 h 19"/>
                  <a:gd name="T4" fmla="*/ 4 w 41"/>
                  <a:gd name="T5" fmla="*/ 12 h 19"/>
                  <a:gd name="T6" fmla="*/ 7 w 41"/>
                  <a:gd name="T7" fmla="*/ 12 h 19"/>
                  <a:gd name="T8" fmla="*/ 11 w 41"/>
                  <a:gd name="T9" fmla="*/ 12 h 19"/>
                  <a:gd name="T10" fmla="*/ 14 w 41"/>
                  <a:gd name="T11" fmla="*/ 12 h 19"/>
                  <a:gd name="T12" fmla="*/ 13 w 41"/>
                  <a:gd name="T13" fmla="*/ 10 h 19"/>
                  <a:gd name="T14" fmla="*/ 13 w 41"/>
                  <a:gd name="T15" fmla="*/ 10 h 19"/>
                  <a:gd name="T16" fmla="*/ 13 w 41"/>
                  <a:gd name="T17" fmla="*/ 10 h 19"/>
                  <a:gd name="T18" fmla="*/ 11 w 41"/>
                  <a:gd name="T19" fmla="*/ 8 h 19"/>
                  <a:gd name="T20" fmla="*/ 11 w 41"/>
                  <a:gd name="T21" fmla="*/ 8 h 19"/>
                  <a:gd name="T22" fmla="*/ 11 w 41"/>
                  <a:gd name="T23" fmla="*/ 8 h 19"/>
                  <a:gd name="T24" fmla="*/ 11 w 41"/>
                  <a:gd name="T25" fmla="*/ 6 h 19"/>
                  <a:gd name="T26" fmla="*/ 11 w 41"/>
                  <a:gd name="T27" fmla="*/ 6 h 19"/>
                  <a:gd name="T28" fmla="*/ 11 w 41"/>
                  <a:gd name="T29" fmla="*/ 4 h 19"/>
                  <a:gd name="T30" fmla="*/ 11 w 41"/>
                  <a:gd name="T31" fmla="*/ 2 h 19"/>
                  <a:gd name="T32" fmla="*/ 13 w 41"/>
                  <a:gd name="T33" fmla="*/ 0 h 19"/>
                  <a:gd name="T34" fmla="*/ 14 w 41"/>
                  <a:gd name="T35" fmla="*/ 0 h 19"/>
                  <a:gd name="T36" fmla="*/ 16 w 41"/>
                  <a:gd name="T37" fmla="*/ 0 h 19"/>
                  <a:gd name="T38" fmla="*/ 22 w 41"/>
                  <a:gd name="T39" fmla="*/ 0 h 19"/>
                  <a:gd name="T40" fmla="*/ 27 w 41"/>
                  <a:gd name="T41" fmla="*/ 0 h 19"/>
                  <a:gd name="T42" fmla="*/ 32 w 41"/>
                  <a:gd name="T43" fmla="*/ 0 h 19"/>
                  <a:gd name="T44" fmla="*/ 36 w 41"/>
                  <a:gd name="T45" fmla="*/ 0 h 19"/>
                  <a:gd name="T46" fmla="*/ 41 w 41"/>
                  <a:gd name="T47" fmla="*/ 0 h 19"/>
                  <a:gd name="T48" fmla="*/ 41 w 41"/>
                  <a:gd name="T49" fmla="*/ 6 h 19"/>
                  <a:gd name="T50" fmla="*/ 25 w 41"/>
                  <a:gd name="T51" fmla="*/ 6 h 19"/>
                  <a:gd name="T52" fmla="*/ 20 w 41"/>
                  <a:gd name="T53" fmla="*/ 6 h 19"/>
                  <a:gd name="T54" fmla="*/ 20 w 41"/>
                  <a:gd name="T55" fmla="*/ 8 h 19"/>
                  <a:gd name="T56" fmla="*/ 20 w 41"/>
                  <a:gd name="T57" fmla="*/ 8 h 19"/>
                  <a:gd name="T58" fmla="*/ 20 w 41"/>
                  <a:gd name="T59" fmla="*/ 8 h 19"/>
                  <a:gd name="T60" fmla="*/ 20 w 41"/>
                  <a:gd name="T61" fmla="*/ 10 h 19"/>
                  <a:gd name="T62" fmla="*/ 20 w 41"/>
                  <a:gd name="T63" fmla="*/ 10 h 19"/>
                  <a:gd name="T64" fmla="*/ 20 w 41"/>
                  <a:gd name="T65" fmla="*/ 10 h 19"/>
                  <a:gd name="T66" fmla="*/ 22 w 41"/>
                  <a:gd name="T67" fmla="*/ 10 h 19"/>
                  <a:gd name="T68" fmla="*/ 22 w 41"/>
                  <a:gd name="T69" fmla="*/ 10 h 19"/>
                  <a:gd name="T70" fmla="*/ 23 w 41"/>
                  <a:gd name="T71" fmla="*/ 12 h 19"/>
                  <a:gd name="T72" fmla="*/ 25 w 41"/>
                  <a:gd name="T73" fmla="*/ 12 h 19"/>
                  <a:gd name="T74" fmla="*/ 27 w 41"/>
                  <a:gd name="T75" fmla="*/ 12 h 19"/>
                  <a:gd name="T76" fmla="*/ 31 w 41"/>
                  <a:gd name="T77" fmla="*/ 12 h 19"/>
                  <a:gd name="T78" fmla="*/ 34 w 41"/>
                  <a:gd name="T79" fmla="*/ 12 h 19"/>
                  <a:gd name="T80" fmla="*/ 38 w 41"/>
                  <a:gd name="T81" fmla="*/ 12 h 19"/>
                  <a:gd name="T82" fmla="*/ 41 w 41"/>
                  <a:gd name="T83" fmla="*/ 12 h 19"/>
                  <a:gd name="T84" fmla="*/ 41 w 41"/>
                  <a:gd name="T85" fmla="*/ 19 h 19"/>
                  <a:gd name="T86" fmla="*/ 20 w 41"/>
                  <a:gd name="T87" fmla="*/ 19 h 19"/>
                  <a:gd name="T88" fmla="*/ 9 w 41"/>
                  <a:gd name="T89" fmla="*/ 19 h 19"/>
                  <a:gd name="T90" fmla="*/ 0 w 41"/>
                  <a:gd name="T91" fmla="*/ 19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"/>
                  <a:gd name="T139" fmla="*/ 0 h 19"/>
                  <a:gd name="T140" fmla="*/ 41 w 41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" h="19">
                    <a:moveTo>
                      <a:pt x="0" y="19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19"/>
                    </a:lnTo>
                    <a:lnTo>
                      <a:pt x="20" y="19"/>
                    </a:lnTo>
                    <a:lnTo>
                      <a:pt x="9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1080"/>
              <p:cNvSpPr>
                <a:spLocks/>
              </p:cNvSpPr>
              <p:nvPr/>
            </p:nvSpPr>
            <p:spPr bwMode="auto">
              <a:xfrm>
                <a:off x="4542" y="1871"/>
                <a:ext cx="41" cy="13"/>
              </a:xfrm>
              <a:custGeom>
                <a:avLst/>
                <a:gdLst>
                  <a:gd name="T0" fmla="*/ 0 w 41"/>
                  <a:gd name="T1" fmla="*/ 4 h 13"/>
                  <a:gd name="T2" fmla="*/ 11 w 41"/>
                  <a:gd name="T3" fmla="*/ 4 h 13"/>
                  <a:gd name="T4" fmla="*/ 11 w 41"/>
                  <a:gd name="T5" fmla="*/ 2 h 13"/>
                  <a:gd name="T6" fmla="*/ 11 w 41"/>
                  <a:gd name="T7" fmla="*/ 0 h 13"/>
                  <a:gd name="T8" fmla="*/ 11 w 41"/>
                  <a:gd name="T9" fmla="*/ 0 h 13"/>
                  <a:gd name="T10" fmla="*/ 13 w 41"/>
                  <a:gd name="T11" fmla="*/ 0 h 13"/>
                  <a:gd name="T12" fmla="*/ 16 w 41"/>
                  <a:gd name="T13" fmla="*/ 0 h 13"/>
                  <a:gd name="T14" fmla="*/ 18 w 41"/>
                  <a:gd name="T15" fmla="*/ 0 h 13"/>
                  <a:gd name="T16" fmla="*/ 20 w 41"/>
                  <a:gd name="T17" fmla="*/ 0 h 13"/>
                  <a:gd name="T18" fmla="*/ 20 w 41"/>
                  <a:gd name="T19" fmla="*/ 0 h 13"/>
                  <a:gd name="T20" fmla="*/ 20 w 41"/>
                  <a:gd name="T21" fmla="*/ 2 h 13"/>
                  <a:gd name="T22" fmla="*/ 20 w 41"/>
                  <a:gd name="T23" fmla="*/ 4 h 13"/>
                  <a:gd name="T24" fmla="*/ 31 w 41"/>
                  <a:gd name="T25" fmla="*/ 4 h 13"/>
                  <a:gd name="T26" fmla="*/ 31 w 41"/>
                  <a:gd name="T27" fmla="*/ 4 h 13"/>
                  <a:gd name="T28" fmla="*/ 32 w 41"/>
                  <a:gd name="T29" fmla="*/ 4 h 13"/>
                  <a:gd name="T30" fmla="*/ 32 w 41"/>
                  <a:gd name="T31" fmla="*/ 4 h 13"/>
                  <a:gd name="T32" fmla="*/ 32 w 41"/>
                  <a:gd name="T33" fmla="*/ 4 h 13"/>
                  <a:gd name="T34" fmla="*/ 34 w 41"/>
                  <a:gd name="T35" fmla="*/ 2 h 13"/>
                  <a:gd name="T36" fmla="*/ 34 w 41"/>
                  <a:gd name="T37" fmla="*/ 2 h 13"/>
                  <a:gd name="T38" fmla="*/ 34 w 41"/>
                  <a:gd name="T39" fmla="*/ 2 h 13"/>
                  <a:gd name="T40" fmla="*/ 34 w 41"/>
                  <a:gd name="T41" fmla="*/ 2 h 13"/>
                  <a:gd name="T42" fmla="*/ 34 w 41"/>
                  <a:gd name="T43" fmla="*/ 2 h 13"/>
                  <a:gd name="T44" fmla="*/ 34 w 41"/>
                  <a:gd name="T45" fmla="*/ 0 h 13"/>
                  <a:gd name="T46" fmla="*/ 32 w 41"/>
                  <a:gd name="T47" fmla="*/ 0 h 13"/>
                  <a:gd name="T48" fmla="*/ 34 w 41"/>
                  <a:gd name="T49" fmla="*/ 0 h 13"/>
                  <a:gd name="T50" fmla="*/ 38 w 41"/>
                  <a:gd name="T51" fmla="*/ 0 h 13"/>
                  <a:gd name="T52" fmla="*/ 39 w 41"/>
                  <a:gd name="T53" fmla="*/ 0 h 13"/>
                  <a:gd name="T54" fmla="*/ 41 w 41"/>
                  <a:gd name="T55" fmla="*/ 0 h 13"/>
                  <a:gd name="T56" fmla="*/ 41 w 41"/>
                  <a:gd name="T57" fmla="*/ 0 h 13"/>
                  <a:gd name="T58" fmla="*/ 41 w 41"/>
                  <a:gd name="T59" fmla="*/ 2 h 13"/>
                  <a:gd name="T60" fmla="*/ 41 w 41"/>
                  <a:gd name="T61" fmla="*/ 4 h 13"/>
                  <a:gd name="T62" fmla="*/ 41 w 41"/>
                  <a:gd name="T63" fmla="*/ 6 h 13"/>
                  <a:gd name="T64" fmla="*/ 41 w 41"/>
                  <a:gd name="T65" fmla="*/ 9 h 13"/>
                  <a:gd name="T66" fmla="*/ 41 w 41"/>
                  <a:gd name="T67" fmla="*/ 9 h 13"/>
                  <a:gd name="T68" fmla="*/ 39 w 41"/>
                  <a:gd name="T69" fmla="*/ 9 h 13"/>
                  <a:gd name="T70" fmla="*/ 39 w 41"/>
                  <a:gd name="T71" fmla="*/ 11 h 13"/>
                  <a:gd name="T72" fmla="*/ 39 w 41"/>
                  <a:gd name="T73" fmla="*/ 11 h 13"/>
                  <a:gd name="T74" fmla="*/ 38 w 41"/>
                  <a:gd name="T75" fmla="*/ 11 h 13"/>
                  <a:gd name="T76" fmla="*/ 34 w 41"/>
                  <a:gd name="T77" fmla="*/ 11 h 13"/>
                  <a:gd name="T78" fmla="*/ 32 w 41"/>
                  <a:gd name="T79" fmla="*/ 11 h 13"/>
                  <a:gd name="T80" fmla="*/ 31 w 41"/>
                  <a:gd name="T81" fmla="*/ 11 h 13"/>
                  <a:gd name="T82" fmla="*/ 20 w 41"/>
                  <a:gd name="T83" fmla="*/ 11 h 13"/>
                  <a:gd name="T84" fmla="*/ 20 w 41"/>
                  <a:gd name="T85" fmla="*/ 13 h 13"/>
                  <a:gd name="T86" fmla="*/ 20 w 41"/>
                  <a:gd name="T87" fmla="*/ 13 h 13"/>
                  <a:gd name="T88" fmla="*/ 20 w 41"/>
                  <a:gd name="T89" fmla="*/ 13 h 13"/>
                  <a:gd name="T90" fmla="*/ 18 w 41"/>
                  <a:gd name="T91" fmla="*/ 13 h 13"/>
                  <a:gd name="T92" fmla="*/ 16 w 41"/>
                  <a:gd name="T93" fmla="*/ 13 h 13"/>
                  <a:gd name="T94" fmla="*/ 13 w 41"/>
                  <a:gd name="T95" fmla="*/ 13 h 13"/>
                  <a:gd name="T96" fmla="*/ 11 w 41"/>
                  <a:gd name="T97" fmla="*/ 13 h 13"/>
                  <a:gd name="T98" fmla="*/ 11 w 41"/>
                  <a:gd name="T99" fmla="*/ 13 h 13"/>
                  <a:gd name="T100" fmla="*/ 11 w 41"/>
                  <a:gd name="T101" fmla="*/ 13 h 13"/>
                  <a:gd name="T102" fmla="*/ 11 w 41"/>
                  <a:gd name="T103" fmla="*/ 11 h 13"/>
                  <a:gd name="T104" fmla="*/ 6 w 41"/>
                  <a:gd name="T105" fmla="*/ 11 h 13"/>
                  <a:gd name="T106" fmla="*/ 0 w 41"/>
                  <a:gd name="T107" fmla="*/ 4 h 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13"/>
                  <a:gd name="T164" fmla="*/ 41 w 41"/>
                  <a:gd name="T165" fmla="*/ 13 h 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13">
                    <a:moveTo>
                      <a:pt x="0" y="4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7" name="Freeform 1081"/>
              <p:cNvSpPr>
                <a:spLocks/>
              </p:cNvSpPr>
              <p:nvPr/>
            </p:nvSpPr>
            <p:spPr bwMode="auto">
              <a:xfrm>
                <a:off x="4542" y="1837"/>
                <a:ext cx="41" cy="18"/>
              </a:xfrm>
              <a:custGeom>
                <a:avLst/>
                <a:gdLst>
                  <a:gd name="T0" fmla="*/ 0 w 41"/>
                  <a:gd name="T1" fmla="*/ 18 h 18"/>
                  <a:gd name="T2" fmla="*/ 0 w 41"/>
                  <a:gd name="T3" fmla="*/ 12 h 18"/>
                  <a:gd name="T4" fmla="*/ 4 w 41"/>
                  <a:gd name="T5" fmla="*/ 12 h 18"/>
                  <a:gd name="T6" fmla="*/ 7 w 41"/>
                  <a:gd name="T7" fmla="*/ 12 h 18"/>
                  <a:gd name="T8" fmla="*/ 11 w 41"/>
                  <a:gd name="T9" fmla="*/ 12 h 18"/>
                  <a:gd name="T10" fmla="*/ 14 w 41"/>
                  <a:gd name="T11" fmla="*/ 12 h 18"/>
                  <a:gd name="T12" fmla="*/ 13 w 41"/>
                  <a:gd name="T13" fmla="*/ 10 h 18"/>
                  <a:gd name="T14" fmla="*/ 13 w 41"/>
                  <a:gd name="T15" fmla="*/ 10 h 18"/>
                  <a:gd name="T16" fmla="*/ 13 w 41"/>
                  <a:gd name="T17" fmla="*/ 10 h 18"/>
                  <a:gd name="T18" fmla="*/ 11 w 41"/>
                  <a:gd name="T19" fmla="*/ 10 h 18"/>
                  <a:gd name="T20" fmla="*/ 11 w 41"/>
                  <a:gd name="T21" fmla="*/ 8 h 18"/>
                  <a:gd name="T22" fmla="*/ 11 w 41"/>
                  <a:gd name="T23" fmla="*/ 6 h 18"/>
                  <a:gd name="T24" fmla="*/ 11 w 41"/>
                  <a:gd name="T25" fmla="*/ 6 h 18"/>
                  <a:gd name="T26" fmla="*/ 11 w 41"/>
                  <a:gd name="T27" fmla="*/ 4 h 18"/>
                  <a:gd name="T28" fmla="*/ 11 w 41"/>
                  <a:gd name="T29" fmla="*/ 2 h 18"/>
                  <a:gd name="T30" fmla="*/ 13 w 41"/>
                  <a:gd name="T31" fmla="*/ 2 h 18"/>
                  <a:gd name="T32" fmla="*/ 14 w 41"/>
                  <a:gd name="T33" fmla="*/ 0 h 18"/>
                  <a:gd name="T34" fmla="*/ 16 w 41"/>
                  <a:gd name="T35" fmla="*/ 0 h 18"/>
                  <a:gd name="T36" fmla="*/ 22 w 41"/>
                  <a:gd name="T37" fmla="*/ 0 h 18"/>
                  <a:gd name="T38" fmla="*/ 27 w 41"/>
                  <a:gd name="T39" fmla="*/ 0 h 18"/>
                  <a:gd name="T40" fmla="*/ 32 w 41"/>
                  <a:gd name="T41" fmla="*/ 0 h 18"/>
                  <a:gd name="T42" fmla="*/ 36 w 41"/>
                  <a:gd name="T43" fmla="*/ 0 h 18"/>
                  <a:gd name="T44" fmla="*/ 41 w 41"/>
                  <a:gd name="T45" fmla="*/ 0 h 18"/>
                  <a:gd name="T46" fmla="*/ 41 w 41"/>
                  <a:gd name="T47" fmla="*/ 6 h 18"/>
                  <a:gd name="T48" fmla="*/ 25 w 41"/>
                  <a:gd name="T49" fmla="*/ 6 h 18"/>
                  <a:gd name="T50" fmla="*/ 23 w 41"/>
                  <a:gd name="T51" fmla="*/ 6 h 18"/>
                  <a:gd name="T52" fmla="*/ 22 w 41"/>
                  <a:gd name="T53" fmla="*/ 6 h 18"/>
                  <a:gd name="T54" fmla="*/ 20 w 41"/>
                  <a:gd name="T55" fmla="*/ 8 h 18"/>
                  <a:gd name="T56" fmla="*/ 20 w 41"/>
                  <a:gd name="T57" fmla="*/ 8 h 18"/>
                  <a:gd name="T58" fmla="*/ 20 w 41"/>
                  <a:gd name="T59" fmla="*/ 10 h 18"/>
                  <a:gd name="T60" fmla="*/ 20 w 41"/>
                  <a:gd name="T61" fmla="*/ 10 h 18"/>
                  <a:gd name="T62" fmla="*/ 20 w 41"/>
                  <a:gd name="T63" fmla="*/ 10 h 18"/>
                  <a:gd name="T64" fmla="*/ 22 w 41"/>
                  <a:gd name="T65" fmla="*/ 12 h 18"/>
                  <a:gd name="T66" fmla="*/ 22 w 41"/>
                  <a:gd name="T67" fmla="*/ 12 h 18"/>
                  <a:gd name="T68" fmla="*/ 23 w 41"/>
                  <a:gd name="T69" fmla="*/ 12 h 18"/>
                  <a:gd name="T70" fmla="*/ 25 w 41"/>
                  <a:gd name="T71" fmla="*/ 12 h 18"/>
                  <a:gd name="T72" fmla="*/ 27 w 41"/>
                  <a:gd name="T73" fmla="*/ 12 h 18"/>
                  <a:gd name="T74" fmla="*/ 31 w 41"/>
                  <a:gd name="T75" fmla="*/ 12 h 18"/>
                  <a:gd name="T76" fmla="*/ 34 w 41"/>
                  <a:gd name="T77" fmla="*/ 12 h 18"/>
                  <a:gd name="T78" fmla="*/ 38 w 41"/>
                  <a:gd name="T79" fmla="*/ 12 h 18"/>
                  <a:gd name="T80" fmla="*/ 41 w 41"/>
                  <a:gd name="T81" fmla="*/ 12 h 18"/>
                  <a:gd name="T82" fmla="*/ 41 w 41"/>
                  <a:gd name="T83" fmla="*/ 18 h 18"/>
                  <a:gd name="T84" fmla="*/ 20 w 41"/>
                  <a:gd name="T85" fmla="*/ 18 h 18"/>
                  <a:gd name="T86" fmla="*/ 9 w 41"/>
                  <a:gd name="T87" fmla="*/ 18 h 18"/>
                  <a:gd name="T88" fmla="*/ 0 w 41"/>
                  <a:gd name="T89" fmla="*/ 18 h 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"/>
                  <a:gd name="T136" fmla="*/ 0 h 18"/>
                  <a:gd name="T137" fmla="*/ 41 w 41"/>
                  <a:gd name="T138" fmla="*/ 18 h 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" h="18">
                    <a:moveTo>
                      <a:pt x="0" y="18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18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8" name="Freeform 1082"/>
              <p:cNvSpPr>
                <a:spLocks noEditPoints="1"/>
              </p:cNvSpPr>
              <p:nvPr/>
            </p:nvSpPr>
            <p:spPr bwMode="auto">
              <a:xfrm>
                <a:off x="4553" y="1794"/>
                <a:ext cx="30" cy="22"/>
              </a:xfrm>
              <a:custGeom>
                <a:avLst/>
                <a:gdLst>
                  <a:gd name="T0" fmla="*/ 9 w 30"/>
                  <a:gd name="T1" fmla="*/ 18 h 22"/>
                  <a:gd name="T2" fmla="*/ 3 w 30"/>
                  <a:gd name="T3" fmla="*/ 18 h 22"/>
                  <a:gd name="T4" fmla="*/ 2 w 30"/>
                  <a:gd name="T5" fmla="*/ 18 h 22"/>
                  <a:gd name="T6" fmla="*/ 0 w 30"/>
                  <a:gd name="T7" fmla="*/ 16 h 22"/>
                  <a:gd name="T8" fmla="*/ 0 w 30"/>
                  <a:gd name="T9" fmla="*/ 14 h 22"/>
                  <a:gd name="T10" fmla="*/ 0 w 30"/>
                  <a:gd name="T11" fmla="*/ 6 h 22"/>
                  <a:gd name="T12" fmla="*/ 2 w 30"/>
                  <a:gd name="T13" fmla="*/ 4 h 22"/>
                  <a:gd name="T14" fmla="*/ 3 w 30"/>
                  <a:gd name="T15" fmla="*/ 2 h 22"/>
                  <a:gd name="T16" fmla="*/ 11 w 30"/>
                  <a:gd name="T17" fmla="*/ 2 h 22"/>
                  <a:gd name="T18" fmla="*/ 20 w 30"/>
                  <a:gd name="T19" fmla="*/ 2 h 22"/>
                  <a:gd name="T20" fmla="*/ 27 w 30"/>
                  <a:gd name="T21" fmla="*/ 2 h 22"/>
                  <a:gd name="T22" fmla="*/ 28 w 30"/>
                  <a:gd name="T23" fmla="*/ 0 h 22"/>
                  <a:gd name="T24" fmla="*/ 30 w 30"/>
                  <a:gd name="T25" fmla="*/ 6 h 22"/>
                  <a:gd name="T26" fmla="*/ 28 w 30"/>
                  <a:gd name="T27" fmla="*/ 8 h 22"/>
                  <a:gd name="T28" fmla="*/ 27 w 30"/>
                  <a:gd name="T29" fmla="*/ 8 h 22"/>
                  <a:gd name="T30" fmla="*/ 28 w 30"/>
                  <a:gd name="T31" fmla="*/ 10 h 22"/>
                  <a:gd name="T32" fmla="*/ 30 w 30"/>
                  <a:gd name="T33" fmla="*/ 12 h 22"/>
                  <a:gd name="T34" fmla="*/ 30 w 30"/>
                  <a:gd name="T35" fmla="*/ 14 h 22"/>
                  <a:gd name="T36" fmla="*/ 28 w 30"/>
                  <a:gd name="T37" fmla="*/ 20 h 22"/>
                  <a:gd name="T38" fmla="*/ 23 w 30"/>
                  <a:gd name="T39" fmla="*/ 22 h 22"/>
                  <a:gd name="T40" fmla="*/ 20 w 30"/>
                  <a:gd name="T41" fmla="*/ 22 h 22"/>
                  <a:gd name="T42" fmla="*/ 14 w 30"/>
                  <a:gd name="T43" fmla="*/ 20 h 22"/>
                  <a:gd name="T44" fmla="*/ 12 w 30"/>
                  <a:gd name="T45" fmla="*/ 16 h 22"/>
                  <a:gd name="T46" fmla="*/ 12 w 30"/>
                  <a:gd name="T47" fmla="*/ 12 h 22"/>
                  <a:gd name="T48" fmla="*/ 11 w 30"/>
                  <a:gd name="T49" fmla="*/ 10 h 22"/>
                  <a:gd name="T50" fmla="*/ 9 w 30"/>
                  <a:gd name="T51" fmla="*/ 8 h 22"/>
                  <a:gd name="T52" fmla="*/ 7 w 30"/>
                  <a:gd name="T53" fmla="*/ 8 h 22"/>
                  <a:gd name="T54" fmla="*/ 7 w 30"/>
                  <a:gd name="T55" fmla="*/ 10 h 22"/>
                  <a:gd name="T56" fmla="*/ 7 w 30"/>
                  <a:gd name="T57" fmla="*/ 12 h 22"/>
                  <a:gd name="T58" fmla="*/ 11 w 30"/>
                  <a:gd name="T59" fmla="*/ 14 h 22"/>
                  <a:gd name="T60" fmla="*/ 16 w 30"/>
                  <a:gd name="T61" fmla="*/ 8 h 22"/>
                  <a:gd name="T62" fmla="*/ 18 w 30"/>
                  <a:gd name="T63" fmla="*/ 10 h 22"/>
                  <a:gd name="T64" fmla="*/ 20 w 30"/>
                  <a:gd name="T65" fmla="*/ 14 h 22"/>
                  <a:gd name="T66" fmla="*/ 21 w 30"/>
                  <a:gd name="T67" fmla="*/ 14 h 22"/>
                  <a:gd name="T68" fmla="*/ 23 w 30"/>
                  <a:gd name="T69" fmla="*/ 14 h 22"/>
                  <a:gd name="T70" fmla="*/ 25 w 30"/>
                  <a:gd name="T71" fmla="*/ 14 h 22"/>
                  <a:gd name="T72" fmla="*/ 25 w 30"/>
                  <a:gd name="T73" fmla="*/ 12 h 22"/>
                  <a:gd name="T74" fmla="*/ 25 w 30"/>
                  <a:gd name="T75" fmla="*/ 10 h 22"/>
                  <a:gd name="T76" fmla="*/ 23 w 30"/>
                  <a:gd name="T77" fmla="*/ 10 h 22"/>
                  <a:gd name="T78" fmla="*/ 20 w 30"/>
                  <a:gd name="T79" fmla="*/ 8 h 22"/>
                  <a:gd name="T80" fmla="*/ 18 w 30"/>
                  <a:gd name="T81" fmla="*/ 8 h 22"/>
                  <a:gd name="T82" fmla="*/ 16 w 30"/>
                  <a:gd name="T83" fmla="*/ 8 h 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"/>
                  <a:gd name="T127" fmla="*/ 0 h 22"/>
                  <a:gd name="T128" fmla="*/ 30 w 30"/>
                  <a:gd name="T129" fmla="*/ 22 h 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" h="22">
                    <a:moveTo>
                      <a:pt x="11" y="14"/>
                    </a:moveTo>
                    <a:lnTo>
                      <a:pt x="9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4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9" name="Freeform 1083"/>
              <p:cNvSpPr>
                <a:spLocks/>
              </p:cNvSpPr>
              <p:nvPr/>
            </p:nvSpPr>
            <p:spPr bwMode="auto">
              <a:xfrm>
                <a:off x="4542" y="1765"/>
                <a:ext cx="41" cy="8"/>
              </a:xfrm>
              <a:custGeom>
                <a:avLst/>
                <a:gdLst>
                  <a:gd name="T0" fmla="*/ 0 w 41"/>
                  <a:gd name="T1" fmla="*/ 8 h 8"/>
                  <a:gd name="T2" fmla="*/ 0 w 41"/>
                  <a:gd name="T3" fmla="*/ 6 h 8"/>
                  <a:gd name="T4" fmla="*/ 0 w 41"/>
                  <a:gd name="T5" fmla="*/ 4 h 8"/>
                  <a:gd name="T6" fmla="*/ 0 w 41"/>
                  <a:gd name="T7" fmla="*/ 2 h 8"/>
                  <a:gd name="T8" fmla="*/ 0 w 41"/>
                  <a:gd name="T9" fmla="*/ 0 h 8"/>
                  <a:gd name="T10" fmla="*/ 9 w 41"/>
                  <a:gd name="T11" fmla="*/ 0 h 8"/>
                  <a:gd name="T12" fmla="*/ 20 w 41"/>
                  <a:gd name="T13" fmla="*/ 0 h 8"/>
                  <a:gd name="T14" fmla="*/ 41 w 41"/>
                  <a:gd name="T15" fmla="*/ 0 h 8"/>
                  <a:gd name="T16" fmla="*/ 41 w 41"/>
                  <a:gd name="T17" fmla="*/ 2 h 8"/>
                  <a:gd name="T18" fmla="*/ 41 w 41"/>
                  <a:gd name="T19" fmla="*/ 4 h 8"/>
                  <a:gd name="T20" fmla="*/ 41 w 41"/>
                  <a:gd name="T21" fmla="*/ 6 h 8"/>
                  <a:gd name="T22" fmla="*/ 41 w 41"/>
                  <a:gd name="T23" fmla="*/ 8 h 8"/>
                  <a:gd name="T24" fmla="*/ 20 w 41"/>
                  <a:gd name="T25" fmla="*/ 8 h 8"/>
                  <a:gd name="T26" fmla="*/ 9 w 41"/>
                  <a:gd name="T27" fmla="*/ 8 h 8"/>
                  <a:gd name="T28" fmla="*/ 0 w 41"/>
                  <a:gd name="T29" fmla="*/ 8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8"/>
                  <a:gd name="T47" fmla="*/ 41 w 41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8">
                    <a:moveTo>
                      <a:pt x="0" y="8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20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0" name="Freeform 1084"/>
              <p:cNvSpPr>
                <a:spLocks noEditPoints="1"/>
              </p:cNvSpPr>
              <p:nvPr/>
            </p:nvSpPr>
            <p:spPr bwMode="auto">
              <a:xfrm>
                <a:off x="4553" y="1732"/>
                <a:ext cx="30" cy="21"/>
              </a:xfrm>
              <a:custGeom>
                <a:avLst/>
                <a:gdLst>
                  <a:gd name="T0" fmla="*/ 9 w 30"/>
                  <a:gd name="T1" fmla="*/ 17 h 21"/>
                  <a:gd name="T2" fmla="*/ 9 w 30"/>
                  <a:gd name="T3" fmla="*/ 21 h 21"/>
                  <a:gd name="T4" fmla="*/ 5 w 30"/>
                  <a:gd name="T5" fmla="*/ 21 h 21"/>
                  <a:gd name="T6" fmla="*/ 3 w 30"/>
                  <a:gd name="T7" fmla="*/ 19 h 21"/>
                  <a:gd name="T8" fmla="*/ 2 w 30"/>
                  <a:gd name="T9" fmla="*/ 19 h 21"/>
                  <a:gd name="T10" fmla="*/ 0 w 30"/>
                  <a:gd name="T11" fmla="*/ 17 h 21"/>
                  <a:gd name="T12" fmla="*/ 0 w 30"/>
                  <a:gd name="T13" fmla="*/ 17 h 21"/>
                  <a:gd name="T14" fmla="*/ 0 w 30"/>
                  <a:gd name="T15" fmla="*/ 12 h 21"/>
                  <a:gd name="T16" fmla="*/ 0 w 30"/>
                  <a:gd name="T17" fmla="*/ 12 h 21"/>
                  <a:gd name="T18" fmla="*/ 0 w 30"/>
                  <a:gd name="T19" fmla="*/ 8 h 21"/>
                  <a:gd name="T20" fmla="*/ 0 w 30"/>
                  <a:gd name="T21" fmla="*/ 6 h 21"/>
                  <a:gd name="T22" fmla="*/ 2 w 30"/>
                  <a:gd name="T23" fmla="*/ 4 h 21"/>
                  <a:gd name="T24" fmla="*/ 2 w 30"/>
                  <a:gd name="T25" fmla="*/ 2 h 21"/>
                  <a:gd name="T26" fmla="*/ 5 w 30"/>
                  <a:gd name="T27" fmla="*/ 2 h 21"/>
                  <a:gd name="T28" fmla="*/ 11 w 30"/>
                  <a:gd name="T29" fmla="*/ 0 h 21"/>
                  <a:gd name="T30" fmla="*/ 18 w 30"/>
                  <a:gd name="T31" fmla="*/ 0 h 21"/>
                  <a:gd name="T32" fmla="*/ 23 w 30"/>
                  <a:gd name="T33" fmla="*/ 0 h 21"/>
                  <a:gd name="T34" fmla="*/ 27 w 30"/>
                  <a:gd name="T35" fmla="*/ 0 h 21"/>
                  <a:gd name="T36" fmla="*/ 28 w 30"/>
                  <a:gd name="T37" fmla="*/ 0 h 21"/>
                  <a:gd name="T38" fmla="*/ 28 w 30"/>
                  <a:gd name="T39" fmla="*/ 0 h 21"/>
                  <a:gd name="T40" fmla="*/ 30 w 30"/>
                  <a:gd name="T41" fmla="*/ 6 h 21"/>
                  <a:gd name="T42" fmla="*/ 28 w 30"/>
                  <a:gd name="T43" fmla="*/ 6 h 21"/>
                  <a:gd name="T44" fmla="*/ 28 w 30"/>
                  <a:gd name="T45" fmla="*/ 6 h 21"/>
                  <a:gd name="T46" fmla="*/ 27 w 30"/>
                  <a:gd name="T47" fmla="*/ 6 h 21"/>
                  <a:gd name="T48" fmla="*/ 28 w 30"/>
                  <a:gd name="T49" fmla="*/ 8 h 21"/>
                  <a:gd name="T50" fmla="*/ 28 w 30"/>
                  <a:gd name="T51" fmla="*/ 8 h 21"/>
                  <a:gd name="T52" fmla="*/ 30 w 30"/>
                  <a:gd name="T53" fmla="*/ 10 h 21"/>
                  <a:gd name="T54" fmla="*/ 30 w 30"/>
                  <a:gd name="T55" fmla="*/ 14 h 21"/>
                  <a:gd name="T56" fmla="*/ 30 w 30"/>
                  <a:gd name="T57" fmla="*/ 19 h 21"/>
                  <a:gd name="T58" fmla="*/ 27 w 30"/>
                  <a:gd name="T59" fmla="*/ 21 h 21"/>
                  <a:gd name="T60" fmla="*/ 23 w 30"/>
                  <a:gd name="T61" fmla="*/ 21 h 21"/>
                  <a:gd name="T62" fmla="*/ 16 w 30"/>
                  <a:gd name="T63" fmla="*/ 21 h 21"/>
                  <a:gd name="T64" fmla="*/ 14 w 30"/>
                  <a:gd name="T65" fmla="*/ 19 h 21"/>
                  <a:gd name="T66" fmla="*/ 12 w 30"/>
                  <a:gd name="T67" fmla="*/ 14 h 21"/>
                  <a:gd name="T68" fmla="*/ 12 w 30"/>
                  <a:gd name="T69" fmla="*/ 10 h 21"/>
                  <a:gd name="T70" fmla="*/ 11 w 30"/>
                  <a:gd name="T71" fmla="*/ 8 h 21"/>
                  <a:gd name="T72" fmla="*/ 11 w 30"/>
                  <a:gd name="T73" fmla="*/ 8 h 21"/>
                  <a:gd name="T74" fmla="*/ 7 w 30"/>
                  <a:gd name="T75" fmla="*/ 8 h 21"/>
                  <a:gd name="T76" fmla="*/ 7 w 30"/>
                  <a:gd name="T77" fmla="*/ 8 h 21"/>
                  <a:gd name="T78" fmla="*/ 7 w 30"/>
                  <a:gd name="T79" fmla="*/ 10 h 21"/>
                  <a:gd name="T80" fmla="*/ 7 w 30"/>
                  <a:gd name="T81" fmla="*/ 12 h 21"/>
                  <a:gd name="T82" fmla="*/ 7 w 30"/>
                  <a:gd name="T83" fmla="*/ 12 h 21"/>
                  <a:gd name="T84" fmla="*/ 9 w 30"/>
                  <a:gd name="T85" fmla="*/ 12 h 21"/>
                  <a:gd name="T86" fmla="*/ 11 w 30"/>
                  <a:gd name="T87" fmla="*/ 14 h 21"/>
                  <a:gd name="T88" fmla="*/ 16 w 30"/>
                  <a:gd name="T89" fmla="*/ 8 h 21"/>
                  <a:gd name="T90" fmla="*/ 18 w 30"/>
                  <a:gd name="T91" fmla="*/ 10 h 21"/>
                  <a:gd name="T92" fmla="*/ 18 w 30"/>
                  <a:gd name="T93" fmla="*/ 10 h 21"/>
                  <a:gd name="T94" fmla="*/ 18 w 30"/>
                  <a:gd name="T95" fmla="*/ 12 h 21"/>
                  <a:gd name="T96" fmla="*/ 20 w 30"/>
                  <a:gd name="T97" fmla="*/ 12 h 21"/>
                  <a:gd name="T98" fmla="*/ 21 w 30"/>
                  <a:gd name="T99" fmla="*/ 14 h 21"/>
                  <a:gd name="T100" fmla="*/ 21 w 30"/>
                  <a:gd name="T101" fmla="*/ 14 h 21"/>
                  <a:gd name="T102" fmla="*/ 23 w 30"/>
                  <a:gd name="T103" fmla="*/ 14 h 21"/>
                  <a:gd name="T104" fmla="*/ 23 w 30"/>
                  <a:gd name="T105" fmla="*/ 12 h 21"/>
                  <a:gd name="T106" fmla="*/ 25 w 30"/>
                  <a:gd name="T107" fmla="*/ 12 h 21"/>
                  <a:gd name="T108" fmla="*/ 25 w 30"/>
                  <a:gd name="T109" fmla="*/ 10 h 21"/>
                  <a:gd name="T110" fmla="*/ 25 w 30"/>
                  <a:gd name="T111" fmla="*/ 10 h 21"/>
                  <a:gd name="T112" fmla="*/ 23 w 30"/>
                  <a:gd name="T113" fmla="*/ 8 h 21"/>
                  <a:gd name="T114" fmla="*/ 21 w 30"/>
                  <a:gd name="T115" fmla="*/ 8 h 21"/>
                  <a:gd name="T116" fmla="*/ 20 w 30"/>
                  <a:gd name="T117" fmla="*/ 8 h 21"/>
                  <a:gd name="T118" fmla="*/ 20 w 30"/>
                  <a:gd name="T119" fmla="*/ 8 h 21"/>
                  <a:gd name="T120" fmla="*/ 18 w 30"/>
                  <a:gd name="T121" fmla="*/ 8 h 21"/>
                  <a:gd name="T122" fmla="*/ 16 w 30"/>
                  <a:gd name="T123" fmla="*/ 8 h 21"/>
                  <a:gd name="T124" fmla="*/ 16 w 30"/>
                  <a:gd name="T125" fmla="*/ 8 h 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"/>
                  <a:gd name="T190" fmla="*/ 0 h 21"/>
                  <a:gd name="T191" fmla="*/ 30 w 30"/>
                  <a:gd name="T192" fmla="*/ 21 h 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" h="21">
                    <a:moveTo>
                      <a:pt x="11" y="14"/>
                    </a:moveTo>
                    <a:lnTo>
                      <a:pt x="9" y="17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4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1" name="Freeform 1085"/>
              <p:cNvSpPr>
                <a:spLocks/>
              </p:cNvSpPr>
              <p:nvPr/>
            </p:nvSpPr>
            <p:spPr bwMode="auto">
              <a:xfrm>
                <a:off x="4542" y="1699"/>
                <a:ext cx="41" cy="15"/>
              </a:xfrm>
              <a:custGeom>
                <a:avLst/>
                <a:gdLst>
                  <a:gd name="T0" fmla="*/ 0 w 41"/>
                  <a:gd name="T1" fmla="*/ 4 h 15"/>
                  <a:gd name="T2" fmla="*/ 11 w 41"/>
                  <a:gd name="T3" fmla="*/ 4 h 15"/>
                  <a:gd name="T4" fmla="*/ 11 w 41"/>
                  <a:gd name="T5" fmla="*/ 2 h 15"/>
                  <a:gd name="T6" fmla="*/ 11 w 41"/>
                  <a:gd name="T7" fmla="*/ 2 h 15"/>
                  <a:gd name="T8" fmla="*/ 11 w 41"/>
                  <a:gd name="T9" fmla="*/ 2 h 15"/>
                  <a:gd name="T10" fmla="*/ 11 w 41"/>
                  <a:gd name="T11" fmla="*/ 0 h 15"/>
                  <a:gd name="T12" fmla="*/ 13 w 41"/>
                  <a:gd name="T13" fmla="*/ 0 h 15"/>
                  <a:gd name="T14" fmla="*/ 16 w 41"/>
                  <a:gd name="T15" fmla="*/ 0 h 15"/>
                  <a:gd name="T16" fmla="*/ 18 w 41"/>
                  <a:gd name="T17" fmla="*/ 0 h 15"/>
                  <a:gd name="T18" fmla="*/ 20 w 41"/>
                  <a:gd name="T19" fmla="*/ 0 h 15"/>
                  <a:gd name="T20" fmla="*/ 20 w 41"/>
                  <a:gd name="T21" fmla="*/ 2 h 15"/>
                  <a:gd name="T22" fmla="*/ 20 w 41"/>
                  <a:gd name="T23" fmla="*/ 2 h 15"/>
                  <a:gd name="T24" fmla="*/ 20 w 41"/>
                  <a:gd name="T25" fmla="*/ 2 h 15"/>
                  <a:gd name="T26" fmla="*/ 20 w 41"/>
                  <a:gd name="T27" fmla="*/ 4 h 15"/>
                  <a:gd name="T28" fmla="*/ 31 w 41"/>
                  <a:gd name="T29" fmla="*/ 4 h 15"/>
                  <a:gd name="T30" fmla="*/ 31 w 41"/>
                  <a:gd name="T31" fmla="*/ 4 h 15"/>
                  <a:gd name="T32" fmla="*/ 32 w 41"/>
                  <a:gd name="T33" fmla="*/ 4 h 15"/>
                  <a:gd name="T34" fmla="*/ 32 w 41"/>
                  <a:gd name="T35" fmla="*/ 4 h 15"/>
                  <a:gd name="T36" fmla="*/ 32 w 41"/>
                  <a:gd name="T37" fmla="*/ 4 h 15"/>
                  <a:gd name="T38" fmla="*/ 34 w 41"/>
                  <a:gd name="T39" fmla="*/ 4 h 15"/>
                  <a:gd name="T40" fmla="*/ 34 w 41"/>
                  <a:gd name="T41" fmla="*/ 4 h 15"/>
                  <a:gd name="T42" fmla="*/ 34 w 41"/>
                  <a:gd name="T43" fmla="*/ 2 h 15"/>
                  <a:gd name="T44" fmla="*/ 34 w 41"/>
                  <a:gd name="T45" fmla="*/ 2 h 15"/>
                  <a:gd name="T46" fmla="*/ 34 w 41"/>
                  <a:gd name="T47" fmla="*/ 2 h 15"/>
                  <a:gd name="T48" fmla="*/ 34 w 41"/>
                  <a:gd name="T49" fmla="*/ 2 h 15"/>
                  <a:gd name="T50" fmla="*/ 32 w 41"/>
                  <a:gd name="T51" fmla="*/ 0 h 15"/>
                  <a:gd name="T52" fmla="*/ 34 w 41"/>
                  <a:gd name="T53" fmla="*/ 0 h 15"/>
                  <a:gd name="T54" fmla="*/ 38 w 41"/>
                  <a:gd name="T55" fmla="*/ 0 h 15"/>
                  <a:gd name="T56" fmla="*/ 39 w 41"/>
                  <a:gd name="T57" fmla="*/ 0 h 15"/>
                  <a:gd name="T58" fmla="*/ 41 w 41"/>
                  <a:gd name="T59" fmla="*/ 0 h 15"/>
                  <a:gd name="T60" fmla="*/ 41 w 41"/>
                  <a:gd name="T61" fmla="*/ 2 h 15"/>
                  <a:gd name="T62" fmla="*/ 41 w 41"/>
                  <a:gd name="T63" fmla="*/ 2 h 15"/>
                  <a:gd name="T64" fmla="*/ 41 w 41"/>
                  <a:gd name="T65" fmla="*/ 2 h 15"/>
                  <a:gd name="T66" fmla="*/ 41 w 41"/>
                  <a:gd name="T67" fmla="*/ 4 h 15"/>
                  <a:gd name="T68" fmla="*/ 41 w 41"/>
                  <a:gd name="T69" fmla="*/ 7 h 15"/>
                  <a:gd name="T70" fmla="*/ 41 w 41"/>
                  <a:gd name="T71" fmla="*/ 9 h 15"/>
                  <a:gd name="T72" fmla="*/ 41 w 41"/>
                  <a:gd name="T73" fmla="*/ 9 h 15"/>
                  <a:gd name="T74" fmla="*/ 39 w 41"/>
                  <a:gd name="T75" fmla="*/ 11 h 15"/>
                  <a:gd name="T76" fmla="*/ 39 w 41"/>
                  <a:gd name="T77" fmla="*/ 11 h 15"/>
                  <a:gd name="T78" fmla="*/ 39 w 41"/>
                  <a:gd name="T79" fmla="*/ 11 h 15"/>
                  <a:gd name="T80" fmla="*/ 38 w 41"/>
                  <a:gd name="T81" fmla="*/ 11 h 15"/>
                  <a:gd name="T82" fmla="*/ 34 w 41"/>
                  <a:gd name="T83" fmla="*/ 11 h 15"/>
                  <a:gd name="T84" fmla="*/ 32 w 41"/>
                  <a:gd name="T85" fmla="*/ 11 h 15"/>
                  <a:gd name="T86" fmla="*/ 31 w 41"/>
                  <a:gd name="T87" fmla="*/ 11 h 15"/>
                  <a:gd name="T88" fmla="*/ 20 w 41"/>
                  <a:gd name="T89" fmla="*/ 11 h 15"/>
                  <a:gd name="T90" fmla="*/ 20 w 41"/>
                  <a:gd name="T91" fmla="*/ 13 h 15"/>
                  <a:gd name="T92" fmla="*/ 20 w 41"/>
                  <a:gd name="T93" fmla="*/ 13 h 15"/>
                  <a:gd name="T94" fmla="*/ 20 w 41"/>
                  <a:gd name="T95" fmla="*/ 13 h 15"/>
                  <a:gd name="T96" fmla="*/ 20 w 41"/>
                  <a:gd name="T97" fmla="*/ 15 h 15"/>
                  <a:gd name="T98" fmla="*/ 18 w 41"/>
                  <a:gd name="T99" fmla="*/ 15 h 15"/>
                  <a:gd name="T100" fmla="*/ 16 w 41"/>
                  <a:gd name="T101" fmla="*/ 15 h 15"/>
                  <a:gd name="T102" fmla="*/ 13 w 41"/>
                  <a:gd name="T103" fmla="*/ 15 h 15"/>
                  <a:gd name="T104" fmla="*/ 11 w 41"/>
                  <a:gd name="T105" fmla="*/ 15 h 15"/>
                  <a:gd name="T106" fmla="*/ 11 w 41"/>
                  <a:gd name="T107" fmla="*/ 13 h 15"/>
                  <a:gd name="T108" fmla="*/ 11 w 41"/>
                  <a:gd name="T109" fmla="*/ 13 h 15"/>
                  <a:gd name="T110" fmla="*/ 11 w 41"/>
                  <a:gd name="T111" fmla="*/ 13 h 15"/>
                  <a:gd name="T112" fmla="*/ 11 w 41"/>
                  <a:gd name="T113" fmla="*/ 11 h 15"/>
                  <a:gd name="T114" fmla="*/ 6 w 41"/>
                  <a:gd name="T115" fmla="*/ 11 h 15"/>
                  <a:gd name="T116" fmla="*/ 0 w 41"/>
                  <a:gd name="T117" fmla="*/ 4 h 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1"/>
                  <a:gd name="T178" fmla="*/ 0 h 15"/>
                  <a:gd name="T179" fmla="*/ 41 w 41"/>
                  <a:gd name="T180" fmla="*/ 15 h 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1" h="15">
                    <a:moveTo>
                      <a:pt x="0" y="4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2" name="Freeform 1086"/>
              <p:cNvSpPr>
                <a:spLocks noEditPoints="1"/>
              </p:cNvSpPr>
              <p:nvPr/>
            </p:nvSpPr>
            <p:spPr bwMode="auto">
              <a:xfrm>
                <a:off x="4553" y="1665"/>
                <a:ext cx="30" cy="20"/>
              </a:xfrm>
              <a:custGeom>
                <a:avLst/>
                <a:gdLst>
                  <a:gd name="T0" fmla="*/ 18 w 30"/>
                  <a:gd name="T1" fmla="*/ 12 h 20"/>
                  <a:gd name="T2" fmla="*/ 21 w 30"/>
                  <a:gd name="T3" fmla="*/ 12 h 20"/>
                  <a:gd name="T4" fmla="*/ 23 w 30"/>
                  <a:gd name="T5" fmla="*/ 12 h 20"/>
                  <a:gd name="T6" fmla="*/ 23 w 30"/>
                  <a:gd name="T7" fmla="*/ 10 h 20"/>
                  <a:gd name="T8" fmla="*/ 23 w 30"/>
                  <a:gd name="T9" fmla="*/ 8 h 20"/>
                  <a:gd name="T10" fmla="*/ 23 w 30"/>
                  <a:gd name="T11" fmla="*/ 8 h 20"/>
                  <a:gd name="T12" fmla="*/ 23 w 30"/>
                  <a:gd name="T13" fmla="*/ 8 h 20"/>
                  <a:gd name="T14" fmla="*/ 21 w 30"/>
                  <a:gd name="T15" fmla="*/ 6 h 20"/>
                  <a:gd name="T16" fmla="*/ 21 w 30"/>
                  <a:gd name="T17" fmla="*/ 2 h 20"/>
                  <a:gd name="T18" fmla="*/ 25 w 30"/>
                  <a:gd name="T19" fmla="*/ 0 h 20"/>
                  <a:gd name="T20" fmla="*/ 28 w 30"/>
                  <a:gd name="T21" fmla="*/ 4 h 20"/>
                  <a:gd name="T22" fmla="*/ 30 w 30"/>
                  <a:gd name="T23" fmla="*/ 6 h 20"/>
                  <a:gd name="T24" fmla="*/ 30 w 30"/>
                  <a:gd name="T25" fmla="*/ 10 h 20"/>
                  <a:gd name="T26" fmla="*/ 30 w 30"/>
                  <a:gd name="T27" fmla="*/ 14 h 20"/>
                  <a:gd name="T28" fmla="*/ 28 w 30"/>
                  <a:gd name="T29" fmla="*/ 16 h 20"/>
                  <a:gd name="T30" fmla="*/ 25 w 30"/>
                  <a:gd name="T31" fmla="*/ 18 h 20"/>
                  <a:gd name="T32" fmla="*/ 21 w 30"/>
                  <a:gd name="T33" fmla="*/ 20 h 20"/>
                  <a:gd name="T34" fmla="*/ 18 w 30"/>
                  <a:gd name="T35" fmla="*/ 20 h 20"/>
                  <a:gd name="T36" fmla="*/ 12 w 30"/>
                  <a:gd name="T37" fmla="*/ 20 h 20"/>
                  <a:gd name="T38" fmla="*/ 7 w 30"/>
                  <a:gd name="T39" fmla="*/ 20 h 20"/>
                  <a:gd name="T40" fmla="*/ 2 w 30"/>
                  <a:gd name="T41" fmla="*/ 16 h 20"/>
                  <a:gd name="T42" fmla="*/ 0 w 30"/>
                  <a:gd name="T43" fmla="*/ 12 h 20"/>
                  <a:gd name="T44" fmla="*/ 0 w 30"/>
                  <a:gd name="T45" fmla="*/ 8 h 20"/>
                  <a:gd name="T46" fmla="*/ 2 w 30"/>
                  <a:gd name="T47" fmla="*/ 4 h 20"/>
                  <a:gd name="T48" fmla="*/ 5 w 30"/>
                  <a:gd name="T49" fmla="*/ 2 h 20"/>
                  <a:gd name="T50" fmla="*/ 7 w 30"/>
                  <a:gd name="T51" fmla="*/ 0 h 20"/>
                  <a:gd name="T52" fmla="*/ 11 w 30"/>
                  <a:gd name="T53" fmla="*/ 0 h 20"/>
                  <a:gd name="T54" fmla="*/ 18 w 30"/>
                  <a:gd name="T55" fmla="*/ 0 h 20"/>
                  <a:gd name="T56" fmla="*/ 18 w 30"/>
                  <a:gd name="T57" fmla="*/ 0 h 20"/>
                  <a:gd name="T58" fmla="*/ 12 w 30"/>
                  <a:gd name="T59" fmla="*/ 6 h 20"/>
                  <a:gd name="T60" fmla="*/ 9 w 30"/>
                  <a:gd name="T61" fmla="*/ 6 h 20"/>
                  <a:gd name="T62" fmla="*/ 7 w 30"/>
                  <a:gd name="T63" fmla="*/ 8 h 20"/>
                  <a:gd name="T64" fmla="*/ 7 w 30"/>
                  <a:gd name="T65" fmla="*/ 10 h 20"/>
                  <a:gd name="T66" fmla="*/ 7 w 30"/>
                  <a:gd name="T67" fmla="*/ 12 h 20"/>
                  <a:gd name="T68" fmla="*/ 9 w 30"/>
                  <a:gd name="T69" fmla="*/ 12 h 20"/>
                  <a:gd name="T70" fmla="*/ 11 w 30"/>
                  <a:gd name="T71" fmla="*/ 12 h 20"/>
                  <a:gd name="T72" fmla="*/ 12 w 30"/>
                  <a:gd name="T73" fmla="*/ 6 h 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"/>
                  <a:gd name="T112" fmla="*/ 0 h 20"/>
                  <a:gd name="T113" fmla="*/ 30 w 30"/>
                  <a:gd name="T114" fmla="*/ 20 h 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" h="20">
                    <a:moveTo>
                      <a:pt x="18" y="0"/>
                    </a:move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4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3" y="18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3" name="Freeform 1087"/>
              <p:cNvSpPr>
                <a:spLocks/>
              </p:cNvSpPr>
              <p:nvPr/>
            </p:nvSpPr>
            <p:spPr bwMode="auto">
              <a:xfrm>
                <a:off x="4508" y="2467"/>
                <a:ext cx="41" cy="12"/>
              </a:xfrm>
              <a:custGeom>
                <a:avLst/>
                <a:gdLst>
                  <a:gd name="T0" fmla="*/ 0 w 41"/>
                  <a:gd name="T1" fmla="*/ 0 h 12"/>
                  <a:gd name="T2" fmla="*/ 11 w 41"/>
                  <a:gd name="T3" fmla="*/ 0 h 12"/>
                  <a:gd name="T4" fmla="*/ 22 w 41"/>
                  <a:gd name="T5" fmla="*/ 0 h 12"/>
                  <a:gd name="T6" fmla="*/ 31 w 41"/>
                  <a:gd name="T7" fmla="*/ 0 h 12"/>
                  <a:gd name="T8" fmla="*/ 41 w 41"/>
                  <a:gd name="T9" fmla="*/ 0 h 12"/>
                  <a:gd name="T10" fmla="*/ 41 w 41"/>
                  <a:gd name="T11" fmla="*/ 6 h 12"/>
                  <a:gd name="T12" fmla="*/ 15 w 41"/>
                  <a:gd name="T13" fmla="*/ 6 h 12"/>
                  <a:gd name="T14" fmla="*/ 16 w 41"/>
                  <a:gd name="T15" fmla="*/ 6 h 12"/>
                  <a:gd name="T16" fmla="*/ 16 w 41"/>
                  <a:gd name="T17" fmla="*/ 8 h 12"/>
                  <a:gd name="T18" fmla="*/ 16 w 41"/>
                  <a:gd name="T19" fmla="*/ 8 h 12"/>
                  <a:gd name="T20" fmla="*/ 18 w 41"/>
                  <a:gd name="T21" fmla="*/ 8 h 12"/>
                  <a:gd name="T22" fmla="*/ 18 w 41"/>
                  <a:gd name="T23" fmla="*/ 10 h 12"/>
                  <a:gd name="T24" fmla="*/ 20 w 41"/>
                  <a:gd name="T25" fmla="*/ 10 h 12"/>
                  <a:gd name="T26" fmla="*/ 20 w 41"/>
                  <a:gd name="T27" fmla="*/ 10 h 12"/>
                  <a:gd name="T28" fmla="*/ 20 w 41"/>
                  <a:gd name="T29" fmla="*/ 12 h 12"/>
                  <a:gd name="T30" fmla="*/ 18 w 41"/>
                  <a:gd name="T31" fmla="*/ 12 h 12"/>
                  <a:gd name="T32" fmla="*/ 16 w 41"/>
                  <a:gd name="T33" fmla="*/ 12 h 12"/>
                  <a:gd name="T34" fmla="*/ 11 w 41"/>
                  <a:gd name="T35" fmla="*/ 12 h 12"/>
                  <a:gd name="T36" fmla="*/ 9 w 41"/>
                  <a:gd name="T37" fmla="*/ 10 h 12"/>
                  <a:gd name="T38" fmla="*/ 9 w 41"/>
                  <a:gd name="T39" fmla="*/ 10 h 12"/>
                  <a:gd name="T40" fmla="*/ 9 w 41"/>
                  <a:gd name="T41" fmla="*/ 8 h 12"/>
                  <a:gd name="T42" fmla="*/ 7 w 41"/>
                  <a:gd name="T43" fmla="*/ 8 h 12"/>
                  <a:gd name="T44" fmla="*/ 6 w 41"/>
                  <a:gd name="T45" fmla="*/ 6 h 12"/>
                  <a:gd name="T46" fmla="*/ 4 w 41"/>
                  <a:gd name="T47" fmla="*/ 6 h 12"/>
                  <a:gd name="T48" fmla="*/ 2 w 41"/>
                  <a:gd name="T49" fmla="*/ 6 h 12"/>
                  <a:gd name="T50" fmla="*/ 0 w 41"/>
                  <a:gd name="T51" fmla="*/ 4 h 12"/>
                  <a:gd name="T52" fmla="*/ 0 w 41"/>
                  <a:gd name="T53" fmla="*/ 4 h 12"/>
                  <a:gd name="T54" fmla="*/ 0 w 41"/>
                  <a:gd name="T55" fmla="*/ 2 h 12"/>
                  <a:gd name="T56" fmla="*/ 0 w 41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"/>
                  <a:gd name="T88" fmla="*/ 0 h 12"/>
                  <a:gd name="T89" fmla="*/ 41 w 41"/>
                  <a:gd name="T90" fmla="*/ 12 h 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" h="12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4" name="Freeform 1088"/>
              <p:cNvSpPr>
                <a:spLocks/>
              </p:cNvSpPr>
              <p:nvPr/>
            </p:nvSpPr>
            <p:spPr bwMode="auto">
              <a:xfrm>
                <a:off x="4539" y="2441"/>
                <a:ext cx="23" cy="6"/>
              </a:xfrm>
              <a:custGeom>
                <a:avLst/>
                <a:gdLst>
                  <a:gd name="T0" fmla="*/ 0 w 23"/>
                  <a:gd name="T1" fmla="*/ 6 h 6"/>
                  <a:gd name="T2" fmla="*/ 0 w 23"/>
                  <a:gd name="T3" fmla="*/ 0 h 6"/>
                  <a:gd name="T4" fmla="*/ 1 w 23"/>
                  <a:gd name="T5" fmla="*/ 0 h 6"/>
                  <a:gd name="T6" fmla="*/ 5 w 23"/>
                  <a:gd name="T7" fmla="*/ 0 h 6"/>
                  <a:gd name="T8" fmla="*/ 7 w 23"/>
                  <a:gd name="T9" fmla="*/ 0 h 6"/>
                  <a:gd name="T10" fmla="*/ 9 w 23"/>
                  <a:gd name="T11" fmla="*/ 0 h 6"/>
                  <a:gd name="T12" fmla="*/ 14 w 23"/>
                  <a:gd name="T13" fmla="*/ 0 h 6"/>
                  <a:gd name="T14" fmla="*/ 16 w 23"/>
                  <a:gd name="T15" fmla="*/ 0 h 6"/>
                  <a:gd name="T16" fmla="*/ 17 w 23"/>
                  <a:gd name="T17" fmla="*/ 0 h 6"/>
                  <a:gd name="T18" fmla="*/ 19 w 23"/>
                  <a:gd name="T19" fmla="*/ 0 h 6"/>
                  <a:gd name="T20" fmla="*/ 21 w 23"/>
                  <a:gd name="T21" fmla="*/ 2 h 6"/>
                  <a:gd name="T22" fmla="*/ 23 w 23"/>
                  <a:gd name="T23" fmla="*/ 4 h 6"/>
                  <a:gd name="T24" fmla="*/ 21 w 23"/>
                  <a:gd name="T25" fmla="*/ 4 h 6"/>
                  <a:gd name="T26" fmla="*/ 19 w 23"/>
                  <a:gd name="T27" fmla="*/ 4 h 6"/>
                  <a:gd name="T28" fmla="*/ 17 w 23"/>
                  <a:gd name="T29" fmla="*/ 6 h 6"/>
                  <a:gd name="T30" fmla="*/ 16 w 23"/>
                  <a:gd name="T31" fmla="*/ 4 h 6"/>
                  <a:gd name="T32" fmla="*/ 16 w 23"/>
                  <a:gd name="T33" fmla="*/ 4 h 6"/>
                  <a:gd name="T34" fmla="*/ 16 w 23"/>
                  <a:gd name="T35" fmla="*/ 4 h 6"/>
                  <a:gd name="T36" fmla="*/ 14 w 23"/>
                  <a:gd name="T37" fmla="*/ 2 h 6"/>
                  <a:gd name="T38" fmla="*/ 14 w 23"/>
                  <a:gd name="T39" fmla="*/ 2 h 6"/>
                  <a:gd name="T40" fmla="*/ 12 w 23"/>
                  <a:gd name="T41" fmla="*/ 2 h 6"/>
                  <a:gd name="T42" fmla="*/ 10 w 23"/>
                  <a:gd name="T43" fmla="*/ 2 h 6"/>
                  <a:gd name="T44" fmla="*/ 10 w 23"/>
                  <a:gd name="T45" fmla="*/ 4 h 6"/>
                  <a:gd name="T46" fmla="*/ 10 w 23"/>
                  <a:gd name="T47" fmla="*/ 4 h 6"/>
                  <a:gd name="T48" fmla="*/ 10 w 23"/>
                  <a:gd name="T49" fmla="*/ 4 h 6"/>
                  <a:gd name="T50" fmla="*/ 10 w 23"/>
                  <a:gd name="T51" fmla="*/ 6 h 6"/>
                  <a:gd name="T52" fmla="*/ 0 w 23"/>
                  <a:gd name="T53" fmla="*/ 6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"/>
                  <a:gd name="T82" fmla="*/ 0 h 6"/>
                  <a:gd name="T83" fmla="*/ 23 w 2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" h="6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5" name="Freeform 1089"/>
              <p:cNvSpPr>
                <a:spLocks/>
              </p:cNvSpPr>
              <p:nvPr/>
            </p:nvSpPr>
            <p:spPr bwMode="auto">
              <a:xfrm>
                <a:off x="4508" y="2412"/>
                <a:ext cx="41" cy="18"/>
              </a:xfrm>
              <a:custGeom>
                <a:avLst/>
                <a:gdLst>
                  <a:gd name="T0" fmla="*/ 41 w 41"/>
                  <a:gd name="T1" fmla="*/ 18 h 18"/>
                  <a:gd name="T2" fmla="*/ 38 w 41"/>
                  <a:gd name="T3" fmla="*/ 18 h 18"/>
                  <a:gd name="T4" fmla="*/ 32 w 41"/>
                  <a:gd name="T5" fmla="*/ 16 h 18"/>
                  <a:gd name="T6" fmla="*/ 20 w 41"/>
                  <a:gd name="T7" fmla="*/ 8 h 18"/>
                  <a:gd name="T8" fmla="*/ 16 w 41"/>
                  <a:gd name="T9" fmla="*/ 8 h 18"/>
                  <a:gd name="T10" fmla="*/ 15 w 41"/>
                  <a:gd name="T11" fmla="*/ 6 h 18"/>
                  <a:gd name="T12" fmla="*/ 13 w 41"/>
                  <a:gd name="T13" fmla="*/ 6 h 18"/>
                  <a:gd name="T14" fmla="*/ 11 w 41"/>
                  <a:gd name="T15" fmla="*/ 6 h 18"/>
                  <a:gd name="T16" fmla="*/ 9 w 41"/>
                  <a:gd name="T17" fmla="*/ 8 h 18"/>
                  <a:gd name="T18" fmla="*/ 9 w 41"/>
                  <a:gd name="T19" fmla="*/ 8 h 18"/>
                  <a:gd name="T20" fmla="*/ 7 w 41"/>
                  <a:gd name="T21" fmla="*/ 8 h 18"/>
                  <a:gd name="T22" fmla="*/ 9 w 41"/>
                  <a:gd name="T23" fmla="*/ 10 h 18"/>
                  <a:gd name="T24" fmla="*/ 9 w 41"/>
                  <a:gd name="T25" fmla="*/ 10 h 18"/>
                  <a:gd name="T26" fmla="*/ 11 w 41"/>
                  <a:gd name="T27" fmla="*/ 12 h 18"/>
                  <a:gd name="T28" fmla="*/ 15 w 41"/>
                  <a:gd name="T29" fmla="*/ 12 h 18"/>
                  <a:gd name="T30" fmla="*/ 15 w 41"/>
                  <a:gd name="T31" fmla="*/ 16 h 18"/>
                  <a:gd name="T32" fmla="*/ 13 w 41"/>
                  <a:gd name="T33" fmla="*/ 18 h 18"/>
                  <a:gd name="T34" fmla="*/ 9 w 41"/>
                  <a:gd name="T35" fmla="*/ 16 h 18"/>
                  <a:gd name="T36" fmla="*/ 4 w 41"/>
                  <a:gd name="T37" fmla="*/ 16 h 18"/>
                  <a:gd name="T38" fmla="*/ 2 w 41"/>
                  <a:gd name="T39" fmla="*/ 14 h 18"/>
                  <a:gd name="T40" fmla="*/ 0 w 41"/>
                  <a:gd name="T41" fmla="*/ 12 h 18"/>
                  <a:gd name="T42" fmla="*/ 0 w 41"/>
                  <a:gd name="T43" fmla="*/ 8 h 18"/>
                  <a:gd name="T44" fmla="*/ 0 w 41"/>
                  <a:gd name="T45" fmla="*/ 6 h 18"/>
                  <a:gd name="T46" fmla="*/ 2 w 41"/>
                  <a:gd name="T47" fmla="*/ 4 h 18"/>
                  <a:gd name="T48" fmla="*/ 4 w 41"/>
                  <a:gd name="T49" fmla="*/ 4 h 18"/>
                  <a:gd name="T50" fmla="*/ 6 w 41"/>
                  <a:gd name="T51" fmla="*/ 2 h 18"/>
                  <a:gd name="T52" fmla="*/ 9 w 41"/>
                  <a:gd name="T53" fmla="*/ 2 h 18"/>
                  <a:gd name="T54" fmla="*/ 13 w 41"/>
                  <a:gd name="T55" fmla="*/ 0 h 18"/>
                  <a:gd name="T56" fmla="*/ 16 w 41"/>
                  <a:gd name="T57" fmla="*/ 2 h 18"/>
                  <a:gd name="T58" fmla="*/ 20 w 41"/>
                  <a:gd name="T59" fmla="*/ 2 h 18"/>
                  <a:gd name="T60" fmla="*/ 23 w 41"/>
                  <a:gd name="T61" fmla="*/ 4 h 18"/>
                  <a:gd name="T62" fmla="*/ 27 w 41"/>
                  <a:gd name="T63" fmla="*/ 6 h 18"/>
                  <a:gd name="T64" fmla="*/ 29 w 41"/>
                  <a:gd name="T65" fmla="*/ 8 h 18"/>
                  <a:gd name="T66" fmla="*/ 31 w 41"/>
                  <a:gd name="T67" fmla="*/ 8 h 18"/>
                  <a:gd name="T68" fmla="*/ 31 w 41"/>
                  <a:gd name="T69" fmla="*/ 8 h 18"/>
                  <a:gd name="T70" fmla="*/ 32 w 41"/>
                  <a:gd name="T71" fmla="*/ 8 h 18"/>
                  <a:gd name="T72" fmla="*/ 32 w 41"/>
                  <a:gd name="T73" fmla="*/ 2 h 18"/>
                  <a:gd name="T74" fmla="*/ 34 w 41"/>
                  <a:gd name="T75" fmla="*/ 0 h 18"/>
                  <a:gd name="T76" fmla="*/ 40 w 41"/>
                  <a:gd name="T77" fmla="*/ 0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"/>
                  <a:gd name="T118" fmla="*/ 0 h 18"/>
                  <a:gd name="T119" fmla="*/ 41 w 41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" h="18">
                    <a:moveTo>
                      <a:pt x="41" y="0"/>
                    </a:moveTo>
                    <a:lnTo>
                      <a:pt x="41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6" name="Freeform 1090"/>
              <p:cNvSpPr>
                <a:spLocks/>
              </p:cNvSpPr>
              <p:nvPr/>
            </p:nvSpPr>
            <p:spPr bwMode="auto">
              <a:xfrm>
                <a:off x="4530" y="2387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0 w 9"/>
                  <a:gd name="T3" fmla="*/ 4 h 8"/>
                  <a:gd name="T4" fmla="*/ 0 w 9"/>
                  <a:gd name="T5" fmla="*/ 2 h 8"/>
                  <a:gd name="T6" fmla="*/ 0 w 9"/>
                  <a:gd name="T7" fmla="*/ 0 h 8"/>
                  <a:gd name="T8" fmla="*/ 5 w 9"/>
                  <a:gd name="T9" fmla="*/ 0 h 8"/>
                  <a:gd name="T10" fmla="*/ 7 w 9"/>
                  <a:gd name="T11" fmla="*/ 0 h 8"/>
                  <a:gd name="T12" fmla="*/ 9 w 9"/>
                  <a:gd name="T13" fmla="*/ 0 h 8"/>
                  <a:gd name="T14" fmla="*/ 9 w 9"/>
                  <a:gd name="T15" fmla="*/ 2 h 8"/>
                  <a:gd name="T16" fmla="*/ 9 w 9"/>
                  <a:gd name="T17" fmla="*/ 4 h 8"/>
                  <a:gd name="T18" fmla="*/ 9 w 9"/>
                  <a:gd name="T19" fmla="*/ 8 h 8"/>
                  <a:gd name="T20" fmla="*/ 7 w 9"/>
                  <a:gd name="T21" fmla="*/ 8 h 8"/>
                  <a:gd name="T22" fmla="*/ 5 w 9"/>
                  <a:gd name="T23" fmla="*/ 8 h 8"/>
                  <a:gd name="T24" fmla="*/ 0 w 9"/>
                  <a:gd name="T25" fmla="*/ 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8"/>
                  <a:gd name="T41" fmla="*/ 9 w 9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8">
                    <a:moveTo>
                      <a:pt x="0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7" name="Freeform 1091"/>
              <p:cNvSpPr>
                <a:spLocks noEditPoints="1"/>
              </p:cNvSpPr>
              <p:nvPr/>
            </p:nvSpPr>
            <p:spPr bwMode="auto">
              <a:xfrm>
                <a:off x="4508" y="2359"/>
                <a:ext cx="41" cy="18"/>
              </a:xfrm>
              <a:custGeom>
                <a:avLst/>
                <a:gdLst>
                  <a:gd name="T0" fmla="*/ 0 w 41"/>
                  <a:gd name="T1" fmla="*/ 6 h 18"/>
                  <a:gd name="T2" fmla="*/ 2 w 41"/>
                  <a:gd name="T3" fmla="*/ 4 h 18"/>
                  <a:gd name="T4" fmla="*/ 4 w 41"/>
                  <a:gd name="T5" fmla="*/ 2 h 18"/>
                  <a:gd name="T6" fmla="*/ 7 w 41"/>
                  <a:gd name="T7" fmla="*/ 2 h 18"/>
                  <a:gd name="T8" fmla="*/ 11 w 41"/>
                  <a:gd name="T9" fmla="*/ 0 h 18"/>
                  <a:gd name="T10" fmla="*/ 15 w 41"/>
                  <a:gd name="T11" fmla="*/ 0 h 18"/>
                  <a:gd name="T12" fmla="*/ 18 w 41"/>
                  <a:gd name="T13" fmla="*/ 2 h 18"/>
                  <a:gd name="T14" fmla="*/ 20 w 41"/>
                  <a:gd name="T15" fmla="*/ 2 h 18"/>
                  <a:gd name="T16" fmla="*/ 20 w 41"/>
                  <a:gd name="T17" fmla="*/ 4 h 18"/>
                  <a:gd name="T18" fmla="*/ 22 w 41"/>
                  <a:gd name="T19" fmla="*/ 2 h 18"/>
                  <a:gd name="T20" fmla="*/ 23 w 41"/>
                  <a:gd name="T21" fmla="*/ 0 h 18"/>
                  <a:gd name="T22" fmla="*/ 29 w 41"/>
                  <a:gd name="T23" fmla="*/ 0 h 18"/>
                  <a:gd name="T24" fmla="*/ 36 w 41"/>
                  <a:gd name="T25" fmla="*/ 0 h 18"/>
                  <a:gd name="T26" fmla="*/ 38 w 41"/>
                  <a:gd name="T27" fmla="*/ 2 h 18"/>
                  <a:gd name="T28" fmla="*/ 40 w 41"/>
                  <a:gd name="T29" fmla="*/ 2 h 18"/>
                  <a:gd name="T30" fmla="*/ 41 w 41"/>
                  <a:gd name="T31" fmla="*/ 4 h 18"/>
                  <a:gd name="T32" fmla="*/ 41 w 41"/>
                  <a:gd name="T33" fmla="*/ 4 h 18"/>
                  <a:gd name="T34" fmla="*/ 41 w 41"/>
                  <a:gd name="T35" fmla="*/ 8 h 18"/>
                  <a:gd name="T36" fmla="*/ 41 w 41"/>
                  <a:gd name="T37" fmla="*/ 10 h 18"/>
                  <a:gd name="T38" fmla="*/ 41 w 41"/>
                  <a:gd name="T39" fmla="*/ 16 h 18"/>
                  <a:gd name="T40" fmla="*/ 32 w 41"/>
                  <a:gd name="T41" fmla="*/ 18 h 18"/>
                  <a:gd name="T42" fmla="*/ 0 w 41"/>
                  <a:gd name="T43" fmla="*/ 18 h 18"/>
                  <a:gd name="T44" fmla="*/ 16 w 41"/>
                  <a:gd name="T45" fmla="*/ 12 h 18"/>
                  <a:gd name="T46" fmla="*/ 16 w 41"/>
                  <a:gd name="T47" fmla="*/ 12 h 18"/>
                  <a:gd name="T48" fmla="*/ 16 w 41"/>
                  <a:gd name="T49" fmla="*/ 10 h 18"/>
                  <a:gd name="T50" fmla="*/ 16 w 41"/>
                  <a:gd name="T51" fmla="*/ 8 h 18"/>
                  <a:gd name="T52" fmla="*/ 15 w 41"/>
                  <a:gd name="T53" fmla="*/ 6 h 18"/>
                  <a:gd name="T54" fmla="*/ 15 w 41"/>
                  <a:gd name="T55" fmla="*/ 6 h 18"/>
                  <a:gd name="T56" fmla="*/ 11 w 41"/>
                  <a:gd name="T57" fmla="*/ 6 h 18"/>
                  <a:gd name="T58" fmla="*/ 11 w 41"/>
                  <a:gd name="T59" fmla="*/ 6 h 18"/>
                  <a:gd name="T60" fmla="*/ 9 w 41"/>
                  <a:gd name="T61" fmla="*/ 8 h 18"/>
                  <a:gd name="T62" fmla="*/ 9 w 41"/>
                  <a:gd name="T63" fmla="*/ 8 h 18"/>
                  <a:gd name="T64" fmla="*/ 9 w 41"/>
                  <a:gd name="T65" fmla="*/ 10 h 18"/>
                  <a:gd name="T66" fmla="*/ 9 w 41"/>
                  <a:gd name="T67" fmla="*/ 12 h 18"/>
                  <a:gd name="T68" fmla="*/ 11 w 41"/>
                  <a:gd name="T69" fmla="*/ 12 h 18"/>
                  <a:gd name="T70" fmla="*/ 15 w 41"/>
                  <a:gd name="T71" fmla="*/ 12 h 18"/>
                  <a:gd name="T72" fmla="*/ 16 w 41"/>
                  <a:gd name="T73" fmla="*/ 12 h 18"/>
                  <a:gd name="T74" fmla="*/ 32 w 41"/>
                  <a:gd name="T75" fmla="*/ 12 h 18"/>
                  <a:gd name="T76" fmla="*/ 32 w 41"/>
                  <a:gd name="T77" fmla="*/ 8 h 18"/>
                  <a:gd name="T78" fmla="*/ 32 w 41"/>
                  <a:gd name="T79" fmla="*/ 8 h 18"/>
                  <a:gd name="T80" fmla="*/ 31 w 41"/>
                  <a:gd name="T81" fmla="*/ 6 h 18"/>
                  <a:gd name="T82" fmla="*/ 31 w 41"/>
                  <a:gd name="T83" fmla="*/ 6 h 18"/>
                  <a:gd name="T84" fmla="*/ 27 w 41"/>
                  <a:gd name="T85" fmla="*/ 6 h 18"/>
                  <a:gd name="T86" fmla="*/ 27 w 41"/>
                  <a:gd name="T87" fmla="*/ 6 h 18"/>
                  <a:gd name="T88" fmla="*/ 25 w 41"/>
                  <a:gd name="T89" fmla="*/ 8 h 18"/>
                  <a:gd name="T90" fmla="*/ 25 w 41"/>
                  <a:gd name="T91" fmla="*/ 8 h 18"/>
                  <a:gd name="T92" fmla="*/ 25 w 41"/>
                  <a:gd name="T93" fmla="*/ 12 h 18"/>
                  <a:gd name="T94" fmla="*/ 27 w 41"/>
                  <a:gd name="T95" fmla="*/ 12 h 18"/>
                  <a:gd name="T96" fmla="*/ 31 w 41"/>
                  <a:gd name="T97" fmla="*/ 12 h 18"/>
                  <a:gd name="T98" fmla="*/ 32 w 41"/>
                  <a:gd name="T99" fmla="*/ 12 h 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"/>
                  <a:gd name="T151" fmla="*/ 0 h 18"/>
                  <a:gd name="T152" fmla="*/ 41 w 41"/>
                  <a:gd name="T153" fmla="*/ 18 h 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" h="18">
                    <a:moveTo>
                      <a:pt x="0" y="18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32" y="18"/>
                    </a:lnTo>
                    <a:lnTo>
                      <a:pt x="22" y="18"/>
                    </a:lnTo>
                    <a:lnTo>
                      <a:pt x="0" y="18"/>
                    </a:lnTo>
                    <a:close/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close/>
                    <a:moveTo>
                      <a:pt x="32" y="12"/>
                    </a:moveTo>
                    <a:lnTo>
                      <a:pt x="32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8" name="Freeform 1092"/>
              <p:cNvSpPr>
                <a:spLocks noEditPoints="1"/>
              </p:cNvSpPr>
              <p:nvPr/>
            </p:nvSpPr>
            <p:spPr bwMode="auto">
              <a:xfrm>
                <a:off x="4519" y="2322"/>
                <a:ext cx="32" cy="16"/>
              </a:xfrm>
              <a:custGeom>
                <a:avLst/>
                <a:gdLst>
                  <a:gd name="T0" fmla="*/ 20 w 32"/>
                  <a:gd name="T1" fmla="*/ 12 h 16"/>
                  <a:gd name="T2" fmla="*/ 21 w 32"/>
                  <a:gd name="T3" fmla="*/ 12 h 16"/>
                  <a:gd name="T4" fmla="*/ 23 w 32"/>
                  <a:gd name="T5" fmla="*/ 10 h 16"/>
                  <a:gd name="T6" fmla="*/ 25 w 32"/>
                  <a:gd name="T7" fmla="*/ 10 h 16"/>
                  <a:gd name="T8" fmla="*/ 25 w 32"/>
                  <a:gd name="T9" fmla="*/ 8 h 16"/>
                  <a:gd name="T10" fmla="*/ 25 w 32"/>
                  <a:gd name="T11" fmla="*/ 8 h 16"/>
                  <a:gd name="T12" fmla="*/ 23 w 32"/>
                  <a:gd name="T13" fmla="*/ 6 h 16"/>
                  <a:gd name="T14" fmla="*/ 21 w 32"/>
                  <a:gd name="T15" fmla="*/ 6 h 16"/>
                  <a:gd name="T16" fmla="*/ 23 w 32"/>
                  <a:gd name="T17" fmla="*/ 4 h 16"/>
                  <a:gd name="T18" fmla="*/ 25 w 32"/>
                  <a:gd name="T19" fmla="*/ 0 h 16"/>
                  <a:gd name="T20" fmla="*/ 30 w 32"/>
                  <a:gd name="T21" fmla="*/ 4 h 16"/>
                  <a:gd name="T22" fmla="*/ 32 w 32"/>
                  <a:gd name="T23" fmla="*/ 6 h 16"/>
                  <a:gd name="T24" fmla="*/ 32 w 32"/>
                  <a:gd name="T25" fmla="*/ 8 h 16"/>
                  <a:gd name="T26" fmla="*/ 32 w 32"/>
                  <a:gd name="T27" fmla="*/ 10 h 16"/>
                  <a:gd name="T28" fmla="*/ 30 w 32"/>
                  <a:gd name="T29" fmla="*/ 12 h 16"/>
                  <a:gd name="T30" fmla="*/ 27 w 32"/>
                  <a:gd name="T31" fmla="*/ 16 h 16"/>
                  <a:gd name="T32" fmla="*/ 23 w 32"/>
                  <a:gd name="T33" fmla="*/ 16 h 16"/>
                  <a:gd name="T34" fmla="*/ 18 w 32"/>
                  <a:gd name="T35" fmla="*/ 16 h 16"/>
                  <a:gd name="T36" fmla="*/ 12 w 32"/>
                  <a:gd name="T37" fmla="*/ 16 h 16"/>
                  <a:gd name="T38" fmla="*/ 7 w 32"/>
                  <a:gd name="T39" fmla="*/ 16 h 16"/>
                  <a:gd name="T40" fmla="*/ 4 w 32"/>
                  <a:gd name="T41" fmla="*/ 14 h 16"/>
                  <a:gd name="T42" fmla="*/ 0 w 32"/>
                  <a:gd name="T43" fmla="*/ 10 h 16"/>
                  <a:gd name="T44" fmla="*/ 0 w 32"/>
                  <a:gd name="T45" fmla="*/ 6 h 16"/>
                  <a:gd name="T46" fmla="*/ 2 w 32"/>
                  <a:gd name="T47" fmla="*/ 4 h 16"/>
                  <a:gd name="T48" fmla="*/ 4 w 32"/>
                  <a:gd name="T49" fmla="*/ 2 h 16"/>
                  <a:gd name="T50" fmla="*/ 5 w 32"/>
                  <a:gd name="T51" fmla="*/ 2 h 16"/>
                  <a:gd name="T52" fmla="*/ 18 w 32"/>
                  <a:gd name="T53" fmla="*/ 0 h 16"/>
                  <a:gd name="T54" fmla="*/ 18 w 32"/>
                  <a:gd name="T55" fmla="*/ 0 h 16"/>
                  <a:gd name="T56" fmla="*/ 20 w 32"/>
                  <a:gd name="T57" fmla="*/ 0 h 16"/>
                  <a:gd name="T58" fmla="*/ 11 w 32"/>
                  <a:gd name="T59" fmla="*/ 6 h 16"/>
                  <a:gd name="T60" fmla="*/ 9 w 32"/>
                  <a:gd name="T61" fmla="*/ 6 h 16"/>
                  <a:gd name="T62" fmla="*/ 7 w 32"/>
                  <a:gd name="T63" fmla="*/ 8 h 16"/>
                  <a:gd name="T64" fmla="*/ 7 w 32"/>
                  <a:gd name="T65" fmla="*/ 8 h 16"/>
                  <a:gd name="T66" fmla="*/ 7 w 32"/>
                  <a:gd name="T67" fmla="*/ 10 h 16"/>
                  <a:gd name="T68" fmla="*/ 9 w 32"/>
                  <a:gd name="T69" fmla="*/ 10 h 16"/>
                  <a:gd name="T70" fmla="*/ 11 w 32"/>
                  <a:gd name="T71" fmla="*/ 12 h 16"/>
                  <a:gd name="T72" fmla="*/ 12 w 32"/>
                  <a:gd name="T73" fmla="*/ 12 h 16"/>
                  <a:gd name="T74" fmla="*/ 12 w 32"/>
                  <a:gd name="T75" fmla="*/ 6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"/>
                  <a:gd name="T115" fmla="*/ 0 h 16"/>
                  <a:gd name="T116" fmla="*/ 32 w 32"/>
                  <a:gd name="T117" fmla="*/ 16 h 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" h="16">
                    <a:moveTo>
                      <a:pt x="20" y="0"/>
                    </a:moveTo>
                    <a:lnTo>
                      <a:pt x="20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9" name="Freeform 1093"/>
              <p:cNvSpPr>
                <a:spLocks/>
              </p:cNvSpPr>
              <p:nvPr/>
            </p:nvSpPr>
            <p:spPr bwMode="auto">
              <a:xfrm>
                <a:off x="4519" y="2289"/>
                <a:ext cx="30" cy="14"/>
              </a:xfrm>
              <a:custGeom>
                <a:avLst/>
                <a:gdLst>
                  <a:gd name="T0" fmla="*/ 2 w 30"/>
                  <a:gd name="T1" fmla="*/ 14 h 14"/>
                  <a:gd name="T2" fmla="*/ 2 w 30"/>
                  <a:gd name="T3" fmla="*/ 14 h 14"/>
                  <a:gd name="T4" fmla="*/ 2 w 30"/>
                  <a:gd name="T5" fmla="*/ 12 h 14"/>
                  <a:gd name="T6" fmla="*/ 2 w 30"/>
                  <a:gd name="T7" fmla="*/ 10 h 14"/>
                  <a:gd name="T8" fmla="*/ 4 w 30"/>
                  <a:gd name="T9" fmla="*/ 10 h 14"/>
                  <a:gd name="T10" fmla="*/ 4 w 30"/>
                  <a:gd name="T11" fmla="*/ 10 h 14"/>
                  <a:gd name="T12" fmla="*/ 4 w 30"/>
                  <a:gd name="T13" fmla="*/ 10 h 14"/>
                  <a:gd name="T14" fmla="*/ 5 w 30"/>
                  <a:gd name="T15" fmla="*/ 10 h 14"/>
                  <a:gd name="T16" fmla="*/ 4 w 30"/>
                  <a:gd name="T17" fmla="*/ 8 h 14"/>
                  <a:gd name="T18" fmla="*/ 4 w 30"/>
                  <a:gd name="T19" fmla="*/ 8 h 14"/>
                  <a:gd name="T20" fmla="*/ 2 w 30"/>
                  <a:gd name="T21" fmla="*/ 8 h 14"/>
                  <a:gd name="T22" fmla="*/ 2 w 30"/>
                  <a:gd name="T23" fmla="*/ 8 h 14"/>
                  <a:gd name="T24" fmla="*/ 2 w 30"/>
                  <a:gd name="T25" fmla="*/ 6 h 14"/>
                  <a:gd name="T26" fmla="*/ 2 w 30"/>
                  <a:gd name="T27" fmla="*/ 6 h 14"/>
                  <a:gd name="T28" fmla="*/ 0 w 30"/>
                  <a:gd name="T29" fmla="*/ 6 h 14"/>
                  <a:gd name="T30" fmla="*/ 0 w 30"/>
                  <a:gd name="T31" fmla="*/ 4 h 14"/>
                  <a:gd name="T32" fmla="*/ 0 w 30"/>
                  <a:gd name="T33" fmla="*/ 2 h 14"/>
                  <a:gd name="T34" fmla="*/ 2 w 30"/>
                  <a:gd name="T35" fmla="*/ 2 h 14"/>
                  <a:gd name="T36" fmla="*/ 2 w 30"/>
                  <a:gd name="T37" fmla="*/ 2 h 14"/>
                  <a:gd name="T38" fmla="*/ 4 w 30"/>
                  <a:gd name="T39" fmla="*/ 0 h 14"/>
                  <a:gd name="T40" fmla="*/ 5 w 30"/>
                  <a:gd name="T41" fmla="*/ 0 h 14"/>
                  <a:gd name="T42" fmla="*/ 7 w 30"/>
                  <a:gd name="T43" fmla="*/ 0 h 14"/>
                  <a:gd name="T44" fmla="*/ 12 w 30"/>
                  <a:gd name="T45" fmla="*/ 0 h 14"/>
                  <a:gd name="T46" fmla="*/ 16 w 30"/>
                  <a:gd name="T47" fmla="*/ 0 h 14"/>
                  <a:gd name="T48" fmla="*/ 21 w 30"/>
                  <a:gd name="T49" fmla="*/ 0 h 14"/>
                  <a:gd name="T50" fmla="*/ 27 w 30"/>
                  <a:gd name="T51" fmla="*/ 0 h 14"/>
                  <a:gd name="T52" fmla="*/ 30 w 30"/>
                  <a:gd name="T53" fmla="*/ 0 h 14"/>
                  <a:gd name="T54" fmla="*/ 30 w 30"/>
                  <a:gd name="T55" fmla="*/ 6 h 14"/>
                  <a:gd name="T56" fmla="*/ 14 w 30"/>
                  <a:gd name="T57" fmla="*/ 6 h 14"/>
                  <a:gd name="T58" fmla="*/ 12 w 30"/>
                  <a:gd name="T59" fmla="*/ 6 h 14"/>
                  <a:gd name="T60" fmla="*/ 11 w 30"/>
                  <a:gd name="T61" fmla="*/ 6 h 14"/>
                  <a:gd name="T62" fmla="*/ 11 w 30"/>
                  <a:gd name="T63" fmla="*/ 6 h 14"/>
                  <a:gd name="T64" fmla="*/ 9 w 30"/>
                  <a:gd name="T65" fmla="*/ 6 h 14"/>
                  <a:gd name="T66" fmla="*/ 9 w 30"/>
                  <a:gd name="T67" fmla="*/ 6 h 14"/>
                  <a:gd name="T68" fmla="*/ 9 w 30"/>
                  <a:gd name="T69" fmla="*/ 6 h 14"/>
                  <a:gd name="T70" fmla="*/ 9 w 30"/>
                  <a:gd name="T71" fmla="*/ 8 h 14"/>
                  <a:gd name="T72" fmla="*/ 9 w 30"/>
                  <a:gd name="T73" fmla="*/ 8 h 14"/>
                  <a:gd name="T74" fmla="*/ 11 w 30"/>
                  <a:gd name="T75" fmla="*/ 8 h 14"/>
                  <a:gd name="T76" fmla="*/ 11 w 30"/>
                  <a:gd name="T77" fmla="*/ 8 h 14"/>
                  <a:gd name="T78" fmla="*/ 11 w 30"/>
                  <a:gd name="T79" fmla="*/ 8 h 14"/>
                  <a:gd name="T80" fmla="*/ 12 w 30"/>
                  <a:gd name="T81" fmla="*/ 10 h 14"/>
                  <a:gd name="T82" fmla="*/ 14 w 30"/>
                  <a:gd name="T83" fmla="*/ 10 h 14"/>
                  <a:gd name="T84" fmla="*/ 16 w 30"/>
                  <a:gd name="T85" fmla="*/ 10 h 14"/>
                  <a:gd name="T86" fmla="*/ 23 w 30"/>
                  <a:gd name="T87" fmla="*/ 10 h 14"/>
                  <a:gd name="T88" fmla="*/ 27 w 30"/>
                  <a:gd name="T89" fmla="*/ 10 h 14"/>
                  <a:gd name="T90" fmla="*/ 30 w 30"/>
                  <a:gd name="T91" fmla="*/ 10 h 14"/>
                  <a:gd name="T92" fmla="*/ 30 w 30"/>
                  <a:gd name="T93" fmla="*/ 12 h 14"/>
                  <a:gd name="T94" fmla="*/ 30 w 30"/>
                  <a:gd name="T95" fmla="*/ 14 h 14"/>
                  <a:gd name="T96" fmla="*/ 30 w 30"/>
                  <a:gd name="T97" fmla="*/ 14 h 14"/>
                  <a:gd name="T98" fmla="*/ 23 w 30"/>
                  <a:gd name="T99" fmla="*/ 14 h 14"/>
                  <a:gd name="T100" fmla="*/ 16 w 30"/>
                  <a:gd name="T101" fmla="*/ 14 h 14"/>
                  <a:gd name="T102" fmla="*/ 9 w 30"/>
                  <a:gd name="T103" fmla="*/ 14 h 14"/>
                  <a:gd name="T104" fmla="*/ 2 w 30"/>
                  <a:gd name="T105" fmla="*/ 14 h 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"/>
                  <a:gd name="T160" fmla="*/ 0 h 14"/>
                  <a:gd name="T161" fmla="*/ 30 w 30"/>
                  <a:gd name="T162" fmla="*/ 14 h 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" h="14">
                    <a:moveTo>
                      <a:pt x="2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23" y="10"/>
                    </a:lnTo>
                    <a:lnTo>
                      <a:pt x="27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3" y="14"/>
                    </a:lnTo>
                    <a:lnTo>
                      <a:pt x="16" y="14"/>
                    </a:lnTo>
                    <a:lnTo>
                      <a:pt x="9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0" name="Freeform 1094"/>
              <p:cNvSpPr>
                <a:spLocks/>
              </p:cNvSpPr>
              <p:nvPr/>
            </p:nvSpPr>
            <p:spPr bwMode="auto">
              <a:xfrm>
                <a:off x="4521" y="2256"/>
                <a:ext cx="28" cy="15"/>
              </a:xfrm>
              <a:custGeom>
                <a:avLst/>
                <a:gdLst>
                  <a:gd name="T0" fmla="*/ 0 w 28"/>
                  <a:gd name="T1" fmla="*/ 15 h 15"/>
                  <a:gd name="T2" fmla="*/ 0 w 28"/>
                  <a:gd name="T3" fmla="*/ 8 h 15"/>
                  <a:gd name="T4" fmla="*/ 0 w 28"/>
                  <a:gd name="T5" fmla="*/ 4 h 15"/>
                  <a:gd name="T6" fmla="*/ 0 w 28"/>
                  <a:gd name="T7" fmla="*/ 0 h 15"/>
                  <a:gd name="T8" fmla="*/ 5 w 28"/>
                  <a:gd name="T9" fmla="*/ 0 h 15"/>
                  <a:gd name="T10" fmla="*/ 9 w 28"/>
                  <a:gd name="T11" fmla="*/ 2 h 15"/>
                  <a:gd name="T12" fmla="*/ 14 w 28"/>
                  <a:gd name="T13" fmla="*/ 4 h 15"/>
                  <a:gd name="T14" fmla="*/ 21 w 28"/>
                  <a:gd name="T15" fmla="*/ 8 h 15"/>
                  <a:gd name="T16" fmla="*/ 21 w 28"/>
                  <a:gd name="T17" fmla="*/ 6 h 15"/>
                  <a:gd name="T18" fmla="*/ 21 w 28"/>
                  <a:gd name="T19" fmla="*/ 4 h 15"/>
                  <a:gd name="T20" fmla="*/ 21 w 28"/>
                  <a:gd name="T21" fmla="*/ 2 h 15"/>
                  <a:gd name="T22" fmla="*/ 21 w 28"/>
                  <a:gd name="T23" fmla="*/ 0 h 15"/>
                  <a:gd name="T24" fmla="*/ 23 w 28"/>
                  <a:gd name="T25" fmla="*/ 0 h 15"/>
                  <a:gd name="T26" fmla="*/ 25 w 28"/>
                  <a:gd name="T27" fmla="*/ 0 h 15"/>
                  <a:gd name="T28" fmla="*/ 27 w 28"/>
                  <a:gd name="T29" fmla="*/ 0 h 15"/>
                  <a:gd name="T30" fmla="*/ 28 w 28"/>
                  <a:gd name="T31" fmla="*/ 0 h 15"/>
                  <a:gd name="T32" fmla="*/ 28 w 28"/>
                  <a:gd name="T33" fmla="*/ 4 h 15"/>
                  <a:gd name="T34" fmla="*/ 28 w 28"/>
                  <a:gd name="T35" fmla="*/ 8 h 15"/>
                  <a:gd name="T36" fmla="*/ 28 w 28"/>
                  <a:gd name="T37" fmla="*/ 15 h 15"/>
                  <a:gd name="T38" fmla="*/ 27 w 28"/>
                  <a:gd name="T39" fmla="*/ 15 h 15"/>
                  <a:gd name="T40" fmla="*/ 25 w 28"/>
                  <a:gd name="T41" fmla="*/ 15 h 15"/>
                  <a:gd name="T42" fmla="*/ 23 w 28"/>
                  <a:gd name="T43" fmla="*/ 15 h 15"/>
                  <a:gd name="T44" fmla="*/ 21 w 28"/>
                  <a:gd name="T45" fmla="*/ 15 h 15"/>
                  <a:gd name="T46" fmla="*/ 18 w 28"/>
                  <a:gd name="T47" fmla="*/ 13 h 15"/>
                  <a:gd name="T48" fmla="*/ 14 w 28"/>
                  <a:gd name="T49" fmla="*/ 13 h 15"/>
                  <a:gd name="T50" fmla="*/ 10 w 28"/>
                  <a:gd name="T51" fmla="*/ 10 h 15"/>
                  <a:gd name="T52" fmla="*/ 7 w 28"/>
                  <a:gd name="T53" fmla="*/ 8 h 15"/>
                  <a:gd name="T54" fmla="*/ 7 w 28"/>
                  <a:gd name="T55" fmla="*/ 15 h 15"/>
                  <a:gd name="T56" fmla="*/ 5 w 28"/>
                  <a:gd name="T57" fmla="*/ 15 h 15"/>
                  <a:gd name="T58" fmla="*/ 3 w 28"/>
                  <a:gd name="T59" fmla="*/ 15 h 15"/>
                  <a:gd name="T60" fmla="*/ 2 w 28"/>
                  <a:gd name="T61" fmla="*/ 15 h 15"/>
                  <a:gd name="T62" fmla="*/ 0 w 28"/>
                  <a:gd name="T63" fmla="*/ 15 h 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"/>
                  <a:gd name="T97" fmla="*/ 0 h 15"/>
                  <a:gd name="T98" fmla="*/ 28 w 28"/>
                  <a:gd name="T99" fmla="*/ 15 h 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" h="15">
                    <a:moveTo>
                      <a:pt x="0" y="15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4" y="4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1" name="Freeform 1095"/>
              <p:cNvSpPr>
                <a:spLocks noEditPoints="1"/>
              </p:cNvSpPr>
              <p:nvPr/>
            </p:nvSpPr>
            <p:spPr bwMode="auto">
              <a:xfrm>
                <a:off x="4519" y="2226"/>
                <a:ext cx="32" cy="18"/>
              </a:xfrm>
              <a:custGeom>
                <a:avLst/>
                <a:gdLst>
                  <a:gd name="T0" fmla="*/ 20 w 32"/>
                  <a:gd name="T1" fmla="*/ 12 h 18"/>
                  <a:gd name="T2" fmla="*/ 21 w 32"/>
                  <a:gd name="T3" fmla="*/ 12 h 18"/>
                  <a:gd name="T4" fmla="*/ 23 w 32"/>
                  <a:gd name="T5" fmla="*/ 10 h 18"/>
                  <a:gd name="T6" fmla="*/ 25 w 32"/>
                  <a:gd name="T7" fmla="*/ 10 h 18"/>
                  <a:gd name="T8" fmla="*/ 25 w 32"/>
                  <a:gd name="T9" fmla="*/ 8 h 18"/>
                  <a:gd name="T10" fmla="*/ 25 w 32"/>
                  <a:gd name="T11" fmla="*/ 8 h 18"/>
                  <a:gd name="T12" fmla="*/ 23 w 32"/>
                  <a:gd name="T13" fmla="*/ 6 h 18"/>
                  <a:gd name="T14" fmla="*/ 23 w 32"/>
                  <a:gd name="T15" fmla="*/ 6 h 18"/>
                  <a:gd name="T16" fmla="*/ 23 w 32"/>
                  <a:gd name="T17" fmla="*/ 4 h 18"/>
                  <a:gd name="T18" fmla="*/ 23 w 32"/>
                  <a:gd name="T19" fmla="*/ 0 h 18"/>
                  <a:gd name="T20" fmla="*/ 27 w 32"/>
                  <a:gd name="T21" fmla="*/ 2 h 18"/>
                  <a:gd name="T22" fmla="*/ 30 w 32"/>
                  <a:gd name="T23" fmla="*/ 4 h 18"/>
                  <a:gd name="T24" fmla="*/ 32 w 32"/>
                  <a:gd name="T25" fmla="*/ 6 h 18"/>
                  <a:gd name="T26" fmla="*/ 32 w 32"/>
                  <a:gd name="T27" fmla="*/ 8 h 18"/>
                  <a:gd name="T28" fmla="*/ 32 w 32"/>
                  <a:gd name="T29" fmla="*/ 12 h 18"/>
                  <a:gd name="T30" fmla="*/ 30 w 32"/>
                  <a:gd name="T31" fmla="*/ 14 h 18"/>
                  <a:gd name="T32" fmla="*/ 29 w 32"/>
                  <a:gd name="T33" fmla="*/ 16 h 18"/>
                  <a:gd name="T34" fmla="*/ 25 w 32"/>
                  <a:gd name="T35" fmla="*/ 16 h 18"/>
                  <a:gd name="T36" fmla="*/ 21 w 32"/>
                  <a:gd name="T37" fmla="*/ 18 h 18"/>
                  <a:gd name="T38" fmla="*/ 16 w 32"/>
                  <a:gd name="T39" fmla="*/ 18 h 18"/>
                  <a:gd name="T40" fmla="*/ 9 w 32"/>
                  <a:gd name="T41" fmla="*/ 18 h 18"/>
                  <a:gd name="T42" fmla="*/ 5 w 32"/>
                  <a:gd name="T43" fmla="*/ 16 h 18"/>
                  <a:gd name="T44" fmla="*/ 2 w 32"/>
                  <a:gd name="T45" fmla="*/ 12 h 18"/>
                  <a:gd name="T46" fmla="*/ 0 w 32"/>
                  <a:gd name="T47" fmla="*/ 8 h 18"/>
                  <a:gd name="T48" fmla="*/ 2 w 32"/>
                  <a:gd name="T49" fmla="*/ 6 h 18"/>
                  <a:gd name="T50" fmla="*/ 2 w 32"/>
                  <a:gd name="T51" fmla="*/ 4 h 18"/>
                  <a:gd name="T52" fmla="*/ 5 w 32"/>
                  <a:gd name="T53" fmla="*/ 2 h 18"/>
                  <a:gd name="T54" fmla="*/ 11 w 32"/>
                  <a:gd name="T55" fmla="*/ 0 h 18"/>
                  <a:gd name="T56" fmla="*/ 18 w 32"/>
                  <a:gd name="T57" fmla="*/ 0 h 18"/>
                  <a:gd name="T58" fmla="*/ 18 w 32"/>
                  <a:gd name="T59" fmla="*/ 0 h 18"/>
                  <a:gd name="T60" fmla="*/ 20 w 32"/>
                  <a:gd name="T61" fmla="*/ 0 h 18"/>
                  <a:gd name="T62" fmla="*/ 11 w 32"/>
                  <a:gd name="T63" fmla="*/ 6 h 18"/>
                  <a:gd name="T64" fmla="*/ 9 w 32"/>
                  <a:gd name="T65" fmla="*/ 6 h 18"/>
                  <a:gd name="T66" fmla="*/ 7 w 32"/>
                  <a:gd name="T67" fmla="*/ 8 h 18"/>
                  <a:gd name="T68" fmla="*/ 7 w 32"/>
                  <a:gd name="T69" fmla="*/ 10 h 18"/>
                  <a:gd name="T70" fmla="*/ 7 w 32"/>
                  <a:gd name="T71" fmla="*/ 10 h 18"/>
                  <a:gd name="T72" fmla="*/ 11 w 32"/>
                  <a:gd name="T73" fmla="*/ 12 h 18"/>
                  <a:gd name="T74" fmla="*/ 11 w 32"/>
                  <a:gd name="T75" fmla="*/ 12 h 18"/>
                  <a:gd name="T76" fmla="*/ 12 w 32"/>
                  <a:gd name="T77" fmla="*/ 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8"/>
                  <a:gd name="T119" fmla="*/ 32 w 32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8">
                    <a:moveTo>
                      <a:pt x="20" y="0"/>
                    </a:moveTo>
                    <a:lnTo>
                      <a:pt x="20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2" name="Freeform 1096"/>
              <p:cNvSpPr>
                <a:spLocks/>
              </p:cNvSpPr>
              <p:nvPr/>
            </p:nvSpPr>
            <p:spPr bwMode="auto">
              <a:xfrm>
                <a:off x="4519" y="2193"/>
                <a:ext cx="30" cy="16"/>
              </a:xfrm>
              <a:custGeom>
                <a:avLst/>
                <a:gdLst>
                  <a:gd name="T0" fmla="*/ 2 w 30"/>
                  <a:gd name="T1" fmla="*/ 16 h 16"/>
                  <a:gd name="T2" fmla="*/ 2 w 30"/>
                  <a:gd name="T3" fmla="*/ 10 h 16"/>
                  <a:gd name="T4" fmla="*/ 4 w 30"/>
                  <a:gd name="T5" fmla="*/ 10 h 16"/>
                  <a:gd name="T6" fmla="*/ 4 w 30"/>
                  <a:gd name="T7" fmla="*/ 10 h 16"/>
                  <a:gd name="T8" fmla="*/ 4 w 30"/>
                  <a:gd name="T9" fmla="*/ 10 h 16"/>
                  <a:gd name="T10" fmla="*/ 5 w 30"/>
                  <a:gd name="T11" fmla="*/ 10 h 16"/>
                  <a:gd name="T12" fmla="*/ 4 w 30"/>
                  <a:gd name="T13" fmla="*/ 10 h 16"/>
                  <a:gd name="T14" fmla="*/ 4 w 30"/>
                  <a:gd name="T15" fmla="*/ 10 h 16"/>
                  <a:gd name="T16" fmla="*/ 2 w 30"/>
                  <a:gd name="T17" fmla="*/ 8 h 16"/>
                  <a:gd name="T18" fmla="*/ 2 w 30"/>
                  <a:gd name="T19" fmla="*/ 8 h 16"/>
                  <a:gd name="T20" fmla="*/ 2 w 30"/>
                  <a:gd name="T21" fmla="*/ 6 h 16"/>
                  <a:gd name="T22" fmla="*/ 2 w 30"/>
                  <a:gd name="T23" fmla="*/ 6 h 16"/>
                  <a:gd name="T24" fmla="*/ 0 w 30"/>
                  <a:gd name="T25" fmla="*/ 6 h 16"/>
                  <a:gd name="T26" fmla="*/ 0 w 30"/>
                  <a:gd name="T27" fmla="*/ 4 h 16"/>
                  <a:gd name="T28" fmla="*/ 0 w 30"/>
                  <a:gd name="T29" fmla="*/ 4 h 16"/>
                  <a:gd name="T30" fmla="*/ 2 w 30"/>
                  <a:gd name="T31" fmla="*/ 4 h 16"/>
                  <a:gd name="T32" fmla="*/ 2 w 30"/>
                  <a:gd name="T33" fmla="*/ 2 h 16"/>
                  <a:gd name="T34" fmla="*/ 4 w 30"/>
                  <a:gd name="T35" fmla="*/ 2 h 16"/>
                  <a:gd name="T36" fmla="*/ 5 w 30"/>
                  <a:gd name="T37" fmla="*/ 0 h 16"/>
                  <a:gd name="T38" fmla="*/ 7 w 30"/>
                  <a:gd name="T39" fmla="*/ 0 h 16"/>
                  <a:gd name="T40" fmla="*/ 12 w 30"/>
                  <a:gd name="T41" fmla="*/ 0 h 16"/>
                  <a:gd name="T42" fmla="*/ 16 w 30"/>
                  <a:gd name="T43" fmla="*/ 0 h 16"/>
                  <a:gd name="T44" fmla="*/ 21 w 30"/>
                  <a:gd name="T45" fmla="*/ 0 h 16"/>
                  <a:gd name="T46" fmla="*/ 27 w 30"/>
                  <a:gd name="T47" fmla="*/ 0 h 16"/>
                  <a:gd name="T48" fmla="*/ 30 w 30"/>
                  <a:gd name="T49" fmla="*/ 0 h 16"/>
                  <a:gd name="T50" fmla="*/ 30 w 30"/>
                  <a:gd name="T51" fmla="*/ 6 h 16"/>
                  <a:gd name="T52" fmla="*/ 14 w 30"/>
                  <a:gd name="T53" fmla="*/ 6 h 16"/>
                  <a:gd name="T54" fmla="*/ 12 w 30"/>
                  <a:gd name="T55" fmla="*/ 6 h 16"/>
                  <a:gd name="T56" fmla="*/ 11 w 30"/>
                  <a:gd name="T57" fmla="*/ 6 h 16"/>
                  <a:gd name="T58" fmla="*/ 11 w 30"/>
                  <a:gd name="T59" fmla="*/ 6 h 16"/>
                  <a:gd name="T60" fmla="*/ 9 w 30"/>
                  <a:gd name="T61" fmla="*/ 6 h 16"/>
                  <a:gd name="T62" fmla="*/ 9 w 30"/>
                  <a:gd name="T63" fmla="*/ 6 h 16"/>
                  <a:gd name="T64" fmla="*/ 9 w 30"/>
                  <a:gd name="T65" fmla="*/ 6 h 16"/>
                  <a:gd name="T66" fmla="*/ 9 w 30"/>
                  <a:gd name="T67" fmla="*/ 8 h 16"/>
                  <a:gd name="T68" fmla="*/ 9 w 30"/>
                  <a:gd name="T69" fmla="*/ 8 h 16"/>
                  <a:gd name="T70" fmla="*/ 11 w 30"/>
                  <a:gd name="T71" fmla="*/ 8 h 16"/>
                  <a:gd name="T72" fmla="*/ 11 w 30"/>
                  <a:gd name="T73" fmla="*/ 8 h 16"/>
                  <a:gd name="T74" fmla="*/ 11 w 30"/>
                  <a:gd name="T75" fmla="*/ 10 h 16"/>
                  <a:gd name="T76" fmla="*/ 16 w 30"/>
                  <a:gd name="T77" fmla="*/ 10 h 16"/>
                  <a:gd name="T78" fmla="*/ 23 w 30"/>
                  <a:gd name="T79" fmla="*/ 10 h 16"/>
                  <a:gd name="T80" fmla="*/ 27 w 30"/>
                  <a:gd name="T81" fmla="*/ 10 h 16"/>
                  <a:gd name="T82" fmla="*/ 30 w 30"/>
                  <a:gd name="T83" fmla="*/ 10 h 16"/>
                  <a:gd name="T84" fmla="*/ 30 w 30"/>
                  <a:gd name="T85" fmla="*/ 16 h 16"/>
                  <a:gd name="T86" fmla="*/ 23 w 30"/>
                  <a:gd name="T87" fmla="*/ 16 h 16"/>
                  <a:gd name="T88" fmla="*/ 16 w 30"/>
                  <a:gd name="T89" fmla="*/ 16 h 16"/>
                  <a:gd name="T90" fmla="*/ 9 w 30"/>
                  <a:gd name="T91" fmla="*/ 16 h 16"/>
                  <a:gd name="T92" fmla="*/ 2 w 30"/>
                  <a:gd name="T93" fmla="*/ 16 h 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"/>
                  <a:gd name="T142" fmla="*/ 0 h 16"/>
                  <a:gd name="T143" fmla="*/ 30 w 30"/>
                  <a:gd name="T144" fmla="*/ 16 h 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" h="16">
                    <a:moveTo>
                      <a:pt x="2" y="16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23" y="10"/>
                    </a:lnTo>
                    <a:lnTo>
                      <a:pt x="27" y="10"/>
                    </a:lnTo>
                    <a:lnTo>
                      <a:pt x="30" y="10"/>
                    </a:lnTo>
                    <a:lnTo>
                      <a:pt x="30" y="16"/>
                    </a:lnTo>
                    <a:lnTo>
                      <a:pt x="23" y="16"/>
                    </a:lnTo>
                    <a:lnTo>
                      <a:pt x="16" y="16"/>
                    </a:lnTo>
                    <a:lnTo>
                      <a:pt x="9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3" name="Freeform 1097"/>
              <p:cNvSpPr>
                <a:spLocks noEditPoints="1"/>
              </p:cNvSpPr>
              <p:nvPr/>
            </p:nvSpPr>
            <p:spPr bwMode="auto">
              <a:xfrm>
                <a:off x="4519" y="2158"/>
                <a:ext cx="32" cy="16"/>
              </a:xfrm>
              <a:custGeom>
                <a:avLst/>
                <a:gdLst>
                  <a:gd name="T0" fmla="*/ 20 w 32"/>
                  <a:gd name="T1" fmla="*/ 12 h 16"/>
                  <a:gd name="T2" fmla="*/ 21 w 32"/>
                  <a:gd name="T3" fmla="*/ 12 h 16"/>
                  <a:gd name="T4" fmla="*/ 23 w 32"/>
                  <a:gd name="T5" fmla="*/ 10 h 16"/>
                  <a:gd name="T6" fmla="*/ 25 w 32"/>
                  <a:gd name="T7" fmla="*/ 10 h 16"/>
                  <a:gd name="T8" fmla="*/ 25 w 32"/>
                  <a:gd name="T9" fmla="*/ 8 h 16"/>
                  <a:gd name="T10" fmla="*/ 25 w 32"/>
                  <a:gd name="T11" fmla="*/ 8 h 16"/>
                  <a:gd name="T12" fmla="*/ 23 w 32"/>
                  <a:gd name="T13" fmla="*/ 6 h 16"/>
                  <a:gd name="T14" fmla="*/ 21 w 32"/>
                  <a:gd name="T15" fmla="*/ 6 h 16"/>
                  <a:gd name="T16" fmla="*/ 23 w 32"/>
                  <a:gd name="T17" fmla="*/ 4 h 16"/>
                  <a:gd name="T18" fmla="*/ 25 w 32"/>
                  <a:gd name="T19" fmla="*/ 0 h 16"/>
                  <a:gd name="T20" fmla="*/ 30 w 32"/>
                  <a:gd name="T21" fmla="*/ 4 h 16"/>
                  <a:gd name="T22" fmla="*/ 32 w 32"/>
                  <a:gd name="T23" fmla="*/ 6 h 16"/>
                  <a:gd name="T24" fmla="*/ 32 w 32"/>
                  <a:gd name="T25" fmla="*/ 8 h 16"/>
                  <a:gd name="T26" fmla="*/ 32 w 32"/>
                  <a:gd name="T27" fmla="*/ 12 h 16"/>
                  <a:gd name="T28" fmla="*/ 30 w 32"/>
                  <a:gd name="T29" fmla="*/ 14 h 16"/>
                  <a:gd name="T30" fmla="*/ 29 w 32"/>
                  <a:gd name="T31" fmla="*/ 16 h 16"/>
                  <a:gd name="T32" fmla="*/ 25 w 32"/>
                  <a:gd name="T33" fmla="*/ 16 h 16"/>
                  <a:gd name="T34" fmla="*/ 21 w 32"/>
                  <a:gd name="T35" fmla="*/ 16 h 16"/>
                  <a:gd name="T36" fmla="*/ 16 w 32"/>
                  <a:gd name="T37" fmla="*/ 16 h 16"/>
                  <a:gd name="T38" fmla="*/ 9 w 32"/>
                  <a:gd name="T39" fmla="*/ 16 h 16"/>
                  <a:gd name="T40" fmla="*/ 5 w 32"/>
                  <a:gd name="T41" fmla="*/ 14 h 16"/>
                  <a:gd name="T42" fmla="*/ 2 w 32"/>
                  <a:gd name="T43" fmla="*/ 12 h 16"/>
                  <a:gd name="T44" fmla="*/ 0 w 32"/>
                  <a:gd name="T45" fmla="*/ 8 h 16"/>
                  <a:gd name="T46" fmla="*/ 2 w 32"/>
                  <a:gd name="T47" fmla="*/ 6 h 16"/>
                  <a:gd name="T48" fmla="*/ 2 w 32"/>
                  <a:gd name="T49" fmla="*/ 4 h 16"/>
                  <a:gd name="T50" fmla="*/ 5 w 32"/>
                  <a:gd name="T51" fmla="*/ 2 h 16"/>
                  <a:gd name="T52" fmla="*/ 7 w 32"/>
                  <a:gd name="T53" fmla="*/ 0 h 16"/>
                  <a:gd name="T54" fmla="*/ 18 w 32"/>
                  <a:gd name="T55" fmla="*/ 0 h 16"/>
                  <a:gd name="T56" fmla="*/ 20 w 32"/>
                  <a:gd name="T57" fmla="*/ 0 h 16"/>
                  <a:gd name="T58" fmla="*/ 12 w 32"/>
                  <a:gd name="T59" fmla="*/ 6 h 16"/>
                  <a:gd name="T60" fmla="*/ 9 w 32"/>
                  <a:gd name="T61" fmla="*/ 6 h 16"/>
                  <a:gd name="T62" fmla="*/ 7 w 32"/>
                  <a:gd name="T63" fmla="*/ 6 h 16"/>
                  <a:gd name="T64" fmla="*/ 7 w 32"/>
                  <a:gd name="T65" fmla="*/ 8 h 16"/>
                  <a:gd name="T66" fmla="*/ 7 w 32"/>
                  <a:gd name="T67" fmla="*/ 10 h 16"/>
                  <a:gd name="T68" fmla="*/ 7 w 32"/>
                  <a:gd name="T69" fmla="*/ 10 h 16"/>
                  <a:gd name="T70" fmla="*/ 11 w 32"/>
                  <a:gd name="T71" fmla="*/ 10 h 16"/>
                  <a:gd name="T72" fmla="*/ 11 w 32"/>
                  <a:gd name="T73" fmla="*/ 12 h 16"/>
                  <a:gd name="T74" fmla="*/ 12 w 32"/>
                  <a:gd name="T75" fmla="*/ 6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"/>
                  <a:gd name="T115" fmla="*/ 0 h 16"/>
                  <a:gd name="T116" fmla="*/ 32 w 32"/>
                  <a:gd name="T117" fmla="*/ 16 h 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" h="16">
                    <a:moveTo>
                      <a:pt x="20" y="0"/>
                    </a:moveTo>
                    <a:lnTo>
                      <a:pt x="20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4" name="Freeform 1098"/>
              <p:cNvSpPr>
                <a:spLocks noEditPoints="1"/>
              </p:cNvSpPr>
              <p:nvPr/>
            </p:nvSpPr>
            <p:spPr bwMode="auto">
              <a:xfrm>
                <a:off x="4508" y="2125"/>
                <a:ext cx="43" cy="17"/>
              </a:xfrm>
              <a:custGeom>
                <a:avLst/>
                <a:gdLst>
                  <a:gd name="T0" fmla="*/ 22 w 43"/>
                  <a:gd name="T1" fmla="*/ 0 h 17"/>
                  <a:gd name="T2" fmla="*/ 41 w 43"/>
                  <a:gd name="T3" fmla="*/ 0 h 17"/>
                  <a:gd name="T4" fmla="*/ 41 w 43"/>
                  <a:gd name="T5" fmla="*/ 4 h 17"/>
                  <a:gd name="T6" fmla="*/ 40 w 43"/>
                  <a:gd name="T7" fmla="*/ 4 h 17"/>
                  <a:gd name="T8" fmla="*/ 40 w 43"/>
                  <a:gd name="T9" fmla="*/ 4 h 17"/>
                  <a:gd name="T10" fmla="*/ 40 w 43"/>
                  <a:gd name="T11" fmla="*/ 6 h 17"/>
                  <a:gd name="T12" fmla="*/ 41 w 43"/>
                  <a:gd name="T13" fmla="*/ 6 h 17"/>
                  <a:gd name="T14" fmla="*/ 41 w 43"/>
                  <a:gd name="T15" fmla="*/ 8 h 17"/>
                  <a:gd name="T16" fmla="*/ 43 w 43"/>
                  <a:gd name="T17" fmla="*/ 8 h 17"/>
                  <a:gd name="T18" fmla="*/ 43 w 43"/>
                  <a:gd name="T19" fmla="*/ 13 h 17"/>
                  <a:gd name="T20" fmla="*/ 40 w 43"/>
                  <a:gd name="T21" fmla="*/ 15 h 17"/>
                  <a:gd name="T22" fmla="*/ 36 w 43"/>
                  <a:gd name="T23" fmla="*/ 17 h 17"/>
                  <a:gd name="T24" fmla="*/ 27 w 43"/>
                  <a:gd name="T25" fmla="*/ 17 h 17"/>
                  <a:gd name="T26" fmla="*/ 20 w 43"/>
                  <a:gd name="T27" fmla="*/ 17 h 17"/>
                  <a:gd name="T28" fmla="*/ 15 w 43"/>
                  <a:gd name="T29" fmla="*/ 15 h 17"/>
                  <a:gd name="T30" fmla="*/ 13 w 43"/>
                  <a:gd name="T31" fmla="*/ 13 h 17"/>
                  <a:gd name="T32" fmla="*/ 11 w 43"/>
                  <a:gd name="T33" fmla="*/ 10 h 17"/>
                  <a:gd name="T34" fmla="*/ 11 w 43"/>
                  <a:gd name="T35" fmla="*/ 8 h 17"/>
                  <a:gd name="T36" fmla="*/ 13 w 43"/>
                  <a:gd name="T37" fmla="*/ 8 h 17"/>
                  <a:gd name="T38" fmla="*/ 15 w 43"/>
                  <a:gd name="T39" fmla="*/ 6 h 17"/>
                  <a:gd name="T40" fmla="*/ 15 w 43"/>
                  <a:gd name="T41" fmla="*/ 6 h 17"/>
                  <a:gd name="T42" fmla="*/ 7 w 43"/>
                  <a:gd name="T43" fmla="*/ 6 h 17"/>
                  <a:gd name="T44" fmla="*/ 0 w 43"/>
                  <a:gd name="T45" fmla="*/ 0 h 17"/>
                  <a:gd name="T46" fmla="*/ 27 w 43"/>
                  <a:gd name="T47" fmla="*/ 6 h 17"/>
                  <a:gd name="T48" fmla="*/ 20 w 43"/>
                  <a:gd name="T49" fmla="*/ 6 h 17"/>
                  <a:gd name="T50" fmla="*/ 20 w 43"/>
                  <a:gd name="T51" fmla="*/ 6 h 17"/>
                  <a:gd name="T52" fmla="*/ 20 w 43"/>
                  <a:gd name="T53" fmla="*/ 8 h 17"/>
                  <a:gd name="T54" fmla="*/ 22 w 43"/>
                  <a:gd name="T55" fmla="*/ 10 h 17"/>
                  <a:gd name="T56" fmla="*/ 32 w 43"/>
                  <a:gd name="T57" fmla="*/ 10 h 17"/>
                  <a:gd name="T58" fmla="*/ 34 w 43"/>
                  <a:gd name="T59" fmla="*/ 8 h 17"/>
                  <a:gd name="T60" fmla="*/ 34 w 43"/>
                  <a:gd name="T61" fmla="*/ 6 h 17"/>
                  <a:gd name="T62" fmla="*/ 34 w 43"/>
                  <a:gd name="T63" fmla="*/ 6 h 17"/>
                  <a:gd name="T64" fmla="*/ 27 w 43"/>
                  <a:gd name="T65" fmla="*/ 6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17"/>
                  <a:gd name="T101" fmla="*/ 43 w 43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17">
                    <a:moveTo>
                      <a:pt x="0" y="0"/>
                    </a:moveTo>
                    <a:lnTo>
                      <a:pt x="22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0" y="15"/>
                    </a:lnTo>
                    <a:lnTo>
                      <a:pt x="38" y="1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27" y="17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27" y="6"/>
                    </a:moveTo>
                    <a:lnTo>
                      <a:pt x="22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5" name="Freeform 1099"/>
              <p:cNvSpPr>
                <a:spLocks noEditPoints="1"/>
              </p:cNvSpPr>
              <p:nvPr/>
            </p:nvSpPr>
            <p:spPr bwMode="auto">
              <a:xfrm>
                <a:off x="4508" y="2101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2 w 41"/>
                  <a:gd name="T5" fmla="*/ 0 h 6"/>
                  <a:gd name="T6" fmla="*/ 6 w 41"/>
                  <a:gd name="T7" fmla="*/ 0 h 6"/>
                  <a:gd name="T8" fmla="*/ 7 w 41"/>
                  <a:gd name="T9" fmla="*/ 0 h 6"/>
                  <a:gd name="T10" fmla="*/ 9 w 41"/>
                  <a:gd name="T11" fmla="*/ 0 h 6"/>
                  <a:gd name="T12" fmla="*/ 9 w 41"/>
                  <a:gd name="T13" fmla="*/ 6 h 6"/>
                  <a:gd name="T14" fmla="*/ 7 w 41"/>
                  <a:gd name="T15" fmla="*/ 6 h 6"/>
                  <a:gd name="T16" fmla="*/ 6 w 41"/>
                  <a:gd name="T17" fmla="*/ 6 h 6"/>
                  <a:gd name="T18" fmla="*/ 2 w 41"/>
                  <a:gd name="T19" fmla="*/ 6 h 6"/>
                  <a:gd name="T20" fmla="*/ 0 w 41"/>
                  <a:gd name="T21" fmla="*/ 6 h 6"/>
                  <a:gd name="T22" fmla="*/ 0 w 41"/>
                  <a:gd name="T23" fmla="*/ 6 h 6"/>
                  <a:gd name="T24" fmla="*/ 13 w 41"/>
                  <a:gd name="T25" fmla="*/ 6 h 6"/>
                  <a:gd name="T26" fmla="*/ 13 w 41"/>
                  <a:gd name="T27" fmla="*/ 0 h 6"/>
                  <a:gd name="T28" fmla="*/ 20 w 41"/>
                  <a:gd name="T29" fmla="*/ 0 h 6"/>
                  <a:gd name="T30" fmla="*/ 27 w 41"/>
                  <a:gd name="T31" fmla="*/ 0 h 6"/>
                  <a:gd name="T32" fmla="*/ 34 w 41"/>
                  <a:gd name="T33" fmla="*/ 0 h 6"/>
                  <a:gd name="T34" fmla="*/ 41 w 41"/>
                  <a:gd name="T35" fmla="*/ 0 h 6"/>
                  <a:gd name="T36" fmla="*/ 41 w 41"/>
                  <a:gd name="T37" fmla="*/ 6 h 6"/>
                  <a:gd name="T38" fmla="*/ 34 w 41"/>
                  <a:gd name="T39" fmla="*/ 6 h 6"/>
                  <a:gd name="T40" fmla="*/ 27 w 41"/>
                  <a:gd name="T41" fmla="*/ 6 h 6"/>
                  <a:gd name="T42" fmla="*/ 20 w 41"/>
                  <a:gd name="T43" fmla="*/ 6 h 6"/>
                  <a:gd name="T44" fmla="*/ 13 w 41"/>
                  <a:gd name="T45" fmla="*/ 6 h 6"/>
                  <a:gd name="T46" fmla="*/ 13 w 41"/>
                  <a:gd name="T47" fmla="*/ 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"/>
                  <a:gd name="T73" fmla="*/ 0 h 6"/>
                  <a:gd name="T74" fmla="*/ 41 w 4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13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27" y="6"/>
                    </a:lnTo>
                    <a:lnTo>
                      <a:pt x="20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6" name="Freeform 1100"/>
              <p:cNvSpPr>
                <a:spLocks/>
              </p:cNvSpPr>
              <p:nvPr/>
            </p:nvSpPr>
            <p:spPr bwMode="auto">
              <a:xfrm>
                <a:off x="4519" y="2072"/>
                <a:ext cx="32" cy="18"/>
              </a:xfrm>
              <a:custGeom>
                <a:avLst/>
                <a:gdLst>
                  <a:gd name="T0" fmla="*/ 20 w 32"/>
                  <a:gd name="T1" fmla="*/ 0 h 18"/>
                  <a:gd name="T2" fmla="*/ 23 w 32"/>
                  <a:gd name="T3" fmla="*/ 2 h 18"/>
                  <a:gd name="T4" fmla="*/ 29 w 32"/>
                  <a:gd name="T5" fmla="*/ 2 h 18"/>
                  <a:gd name="T6" fmla="*/ 29 w 32"/>
                  <a:gd name="T7" fmla="*/ 4 h 18"/>
                  <a:gd name="T8" fmla="*/ 30 w 32"/>
                  <a:gd name="T9" fmla="*/ 6 h 18"/>
                  <a:gd name="T10" fmla="*/ 32 w 32"/>
                  <a:gd name="T11" fmla="*/ 8 h 18"/>
                  <a:gd name="T12" fmla="*/ 32 w 32"/>
                  <a:gd name="T13" fmla="*/ 10 h 18"/>
                  <a:gd name="T14" fmla="*/ 30 w 32"/>
                  <a:gd name="T15" fmla="*/ 12 h 18"/>
                  <a:gd name="T16" fmla="*/ 30 w 32"/>
                  <a:gd name="T17" fmla="*/ 14 h 18"/>
                  <a:gd name="T18" fmla="*/ 29 w 32"/>
                  <a:gd name="T19" fmla="*/ 14 h 18"/>
                  <a:gd name="T20" fmla="*/ 27 w 32"/>
                  <a:gd name="T21" fmla="*/ 16 h 18"/>
                  <a:gd name="T22" fmla="*/ 23 w 32"/>
                  <a:gd name="T23" fmla="*/ 18 h 18"/>
                  <a:gd name="T24" fmla="*/ 18 w 32"/>
                  <a:gd name="T25" fmla="*/ 18 h 18"/>
                  <a:gd name="T26" fmla="*/ 14 w 32"/>
                  <a:gd name="T27" fmla="*/ 18 h 18"/>
                  <a:gd name="T28" fmla="*/ 9 w 32"/>
                  <a:gd name="T29" fmla="*/ 18 h 18"/>
                  <a:gd name="T30" fmla="*/ 7 w 32"/>
                  <a:gd name="T31" fmla="*/ 16 h 18"/>
                  <a:gd name="T32" fmla="*/ 5 w 32"/>
                  <a:gd name="T33" fmla="*/ 16 h 18"/>
                  <a:gd name="T34" fmla="*/ 4 w 32"/>
                  <a:gd name="T35" fmla="*/ 14 h 18"/>
                  <a:gd name="T36" fmla="*/ 2 w 32"/>
                  <a:gd name="T37" fmla="*/ 14 h 18"/>
                  <a:gd name="T38" fmla="*/ 2 w 32"/>
                  <a:gd name="T39" fmla="*/ 12 h 18"/>
                  <a:gd name="T40" fmla="*/ 0 w 32"/>
                  <a:gd name="T41" fmla="*/ 10 h 18"/>
                  <a:gd name="T42" fmla="*/ 2 w 32"/>
                  <a:gd name="T43" fmla="*/ 6 h 18"/>
                  <a:gd name="T44" fmla="*/ 4 w 32"/>
                  <a:gd name="T45" fmla="*/ 4 h 18"/>
                  <a:gd name="T46" fmla="*/ 7 w 32"/>
                  <a:gd name="T47" fmla="*/ 2 h 18"/>
                  <a:gd name="T48" fmla="*/ 11 w 32"/>
                  <a:gd name="T49" fmla="*/ 2 h 18"/>
                  <a:gd name="T50" fmla="*/ 11 w 32"/>
                  <a:gd name="T51" fmla="*/ 4 h 18"/>
                  <a:gd name="T52" fmla="*/ 12 w 32"/>
                  <a:gd name="T53" fmla="*/ 6 h 18"/>
                  <a:gd name="T54" fmla="*/ 11 w 32"/>
                  <a:gd name="T55" fmla="*/ 6 h 18"/>
                  <a:gd name="T56" fmla="*/ 9 w 32"/>
                  <a:gd name="T57" fmla="*/ 8 h 18"/>
                  <a:gd name="T58" fmla="*/ 9 w 32"/>
                  <a:gd name="T59" fmla="*/ 8 h 18"/>
                  <a:gd name="T60" fmla="*/ 9 w 32"/>
                  <a:gd name="T61" fmla="*/ 10 h 18"/>
                  <a:gd name="T62" fmla="*/ 11 w 32"/>
                  <a:gd name="T63" fmla="*/ 12 h 18"/>
                  <a:gd name="T64" fmla="*/ 18 w 32"/>
                  <a:gd name="T65" fmla="*/ 12 h 18"/>
                  <a:gd name="T66" fmla="*/ 21 w 32"/>
                  <a:gd name="T67" fmla="*/ 12 h 18"/>
                  <a:gd name="T68" fmla="*/ 23 w 32"/>
                  <a:gd name="T69" fmla="*/ 10 h 18"/>
                  <a:gd name="T70" fmla="*/ 23 w 32"/>
                  <a:gd name="T71" fmla="*/ 10 h 18"/>
                  <a:gd name="T72" fmla="*/ 23 w 32"/>
                  <a:gd name="T73" fmla="*/ 8 h 18"/>
                  <a:gd name="T74" fmla="*/ 21 w 32"/>
                  <a:gd name="T75" fmla="*/ 6 h 18"/>
                  <a:gd name="T76" fmla="*/ 21 w 32"/>
                  <a:gd name="T77" fmla="*/ 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8"/>
                  <a:gd name="T119" fmla="*/ 32 w 32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8">
                    <a:moveTo>
                      <a:pt x="20" y="6"/>
                    </a:moveTo>
                    <a:lnTo>
                      <a:pt x="20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7" name="Freeform 1101"/>
              <p:cNvSpPr>
                <a:spLocks noEditPoints="1"/>
              </p:cNvSpPr>
              <p:nvPr/>
            </p:nvSpPr>
            <p:spPr bwMode="auto">
              <a:xfrm>
                <a:off x="4519" y="2039"/>
                <a:ext cx="32" cy="17"/>
              </a:xfrm>
              <a:custGeom>
                <a:avLst/>
                <a:gdLst>
                  <a:gd name="T0" fmla="*/ 11 w 32"/>
                  <a:gd name="T1" fmla="*/ 15 h 17"/>
                  <a:gd name="T2" fmla="*/ 9 w 32"/>
                  <a:gd name="T3" fmla="*/ 17 h 17"/>
                  <a:gd name="T4" fmla="*/ 5 w 32"/>
                  <a:gd name="T5" fmla="*/ 17 h 17"/>
                  <a:gd name="T6" fmla="*/ 4 w 32"/>
                  <a:gd name="T7" fmla="*/ 17 h 17"/>
                  <a:gd name="T8" fmla="*/ 4 w 32"/>
                  <a:gd name="T9" fmla="*/ 15 h 17"/>
                  <a:gd name="T10" fmla="*/ 2 w 32"/>
                  <a:gd name="T11" fmla="*/ 15 h 17"/>
                  <a:gd name="T12" fmla="*/ 2 w 32"/>
                  <a:gd name="T13" fmla="*/ 13 h 17"/>
                  <a:gd name="T14" fmla="*/ 0 w 32"/>
                  <a:gd name="T15" fmla="*/ 10 h 17"/>
                  <a:gd name="T16" fmla="*/ 0 w 32"/>
                  <a:gd name="T17" fmla="*/ 10 h 17"/>
                  <a:gd name="T18" fmla="*/ 0 w 32"/>
                  <a:gd name="T19" fmla="*/ 6 h 17"/>
                  <a:gd name="T20" fmla="*/ 0 w 32"/>
                  <a:gd name="T21" fmla="*/ 6 h 17"/>
                  <a:gd name="T22" fmla="*/ 2 w 32"/>
                  <a:gd name="T23" fmla="*/ 4 h 17"/>
                  <a:gd name="T24" fmla="*/ 2 w 32"/>
                  <a:gd name="T25" fmla="*/ 2 h 17"/>
                  <a:gd name="T26" fmla="*/ 4 w 32"/>
                  <a:gd name="T27" fmla="*/ 2 h 17"/>
                  <a:gd name="T28" fmla="*/ 5 w 32"/>
                  <a:gd name="T29" fmla="*/ 2 h 17"/>
                  <a:gd name="T30" fmla="*/ 9 w 32"/>
                  <a:gd name="T31" fmla="*/ 0 h 17"/>
                  <a:gd name="T32" fmla="*/ 11 w 32"/>
                  <a:gd name="T33" fmla="*/ 0 h 17"/>
                  <a:gd name="T34" fmla="*/ 18 w 32"/>
                  <a:gd name="T35" fmla="*/ 0 h 17"/>
                  <a:gd name="T36" fmla="*/ 25 w 32"/>
                  <a:gd name="T37" fmla="*/ 0 h 17"/>
                  <a:gd name="T38" fmla="*/ 27 w 32"/>
                  <a:gd name="T39" fmla="*/ 0 h 17"/>
                  <a:gd name="T40" fmla="*/ 29 w 32"/>
                  <a:gd name="T41" fmla="*/ 0 h 17"/>
                  <a:gd name="T42" fmla="*/ 30 w 32"/>
                  <a:gd name="T43" fmla="*/ 0 h 17"/>
                  <a:gd name="T44" fmla="*/ 30 w 32"/>
                  <a:gd name="T45" fmla="*/ 6 h 17"/>
                  <a:gd name="T46" fmla="*/ 30 w 32"/>
                  <a:gd name="T47" fmla="*/ 6 h 17"/>
                  <a:gd name="T48" fmla="*/ 29 w 32"/>
                  <a:gd name="T49" fmla="*/ 6 h 17"/>
                  <a:gd name="T50" fmla="*/ 29 w 32"/>
                  <a:gd name="T51" fmla="*/ 6 h 17"/>
                  <a:gd name="T52" fmla="*/ 29 w 32"/>
                  <a:gd name="T53" fmla="*/ 6 h 17"/>
                  <a:gd name="T54" fmla="*/ 30 w 32"/>
                  <a:gd name="T55" fmla="*/ 8 h 17"/>
                  <a:gd name="T56" fmla="*/ 30 w 32"/>
                  <a:gd name="T57" fmla="*/ 8 h 17"/>
                  <a:gd name="T58" fmla="*/ 32 w 32"/>
                  <a:gd name="T59" fmla="*/ 10 h 17"/>
                  <a:gd name="T60" fmla="*/ 32 w 32"/>
                  <a:gd name="T61" fmla="*/ 15 h 17"/>
                  <a:gd name="T62" fmla="*/ 30 w 32"/>
                  <a:gd name="T63" fmla="*/ 15 h 17"/>
                  <a:gd name="T64" fmla="*/ 23 w 32"/>
                  <a:gd name="T65" fmla="*/ 17 h 17"/>
                  <a:gd name="T66" fmla="*/ 16 w 32"/>
                  <a:gd name="T67" fmla="*/ 17 h 17"/>
                  <a:gd name="T68" fmla="*/ 14 w 32"/>
                  <a:gd name="T69" fmla="*/ 15 h 17"/>
                  <a:gd name="T70" fmla="*/ 12 w 32"/>
                  <a:gd name="T71" fmla="*/ 10 h 17"/>
                  <a:gd name="T72" fmla="*/ 12 w 32"/>
                  <a:gd name="T73" fmla="*/ 8 h 17"/>
                  <a:gd name="T74" fmla="*/ 12 w 32"/>
                  <a:gd name="T75" fmla="*/ 8 h 17"/>
                  <a:gd name="T76" fmla="*/ 11 w 32"/>
                  <a:gd name="T77" fmla="*/ 6 h 17"/>
                  <a:gd name="T78" fmla="*/ 9 w 32"/>
                  <a:gd name="T79" fmla="*/ 6 h 17"/>
                  <a:gd name="T80" fmla="*/ 9 w 32"/>
                  <a:gd name="T81" fmla="*/ 6 h 17"/>
                  <a:gd name="T82" fmla="*/ 7 w 32"/>
                  <a:gd name="T83" fmla="*/ 8 h 17"/>
                  <a:gd name="T84" fmla="*/ 7 w 32"/>
                  <a:gd name="T85" fmla="*/ 8 h 17"/>
                  <a:gd name="T86" fmla="*/ 7 w 32"/>
                  <a:gd name="T87" fmla="*/ 10 h 17"/>
                  <a:gd name="T88" fmla="*/ 9 w 32"/>
                  <a:gd name="T89" fmla="*/ 10 h 17"/>
                  <a:gd name="T90" fmla="*/ 9 w 32"/>
                  <a:gd name="T91" fmla="*/ 10 h 17"/>
                  <a:gd name="T92" fmla="*/ 11 w 32"/>
                  <a:gd name="T93" fmla="*/ 10 h 17"/>
                  <a:gd name="T94" fmla="*/ 18 w 32"/>
                  <a:gd name="T95" fmla="*/ 6 h 17"/>
                  <a:gd name="T96" fmla="*/ 18 w 32"/>
                  <a:gd name="T97" fmla="*/ 8 h 17"/>
                  <a:gd name="T98" fmla="*/ 20 w 32"/>
                  <a:gd name="T99" fmla="*/ 10 h 17"/>
                  <a:gd name="T100" fmla="*/ 20 w 32"/>
                  <a:gd name="T101" fmla="*/ 10 h 17"/>
                  <a:gd name="T102" fmla="*/ 21 w 32"/>
                  <a:gd name="T103" fmla="*/ 13 h 17"/>
                  <a:gd name="T104" fmla="*/ 21 w 32"/>
                  <a:gd name="T105" fmla="*/ 13 h 17"/>
                  <a:gd name="T106" fmla="*/ 23 w 32"/>
                  <a:gd name="T107" fmla="*/ 13 h 17"/>
                  <a:gd name="T108" fmla="*/ 25 w 32"/>
                  <a:gd name="T109" fmla="*/ 10 h 17"/>
                  <a:gd name="T110" fmla="*/ 25 w 32"/>
                  <a:gd name="T111" fmla="*/ 8 h 17"/>
                  <a:gd name="T112" fmla="*/ 25 w 32"/>
                  <a:gd name="T113" fmla="*/ 8 h 17"/>
                  <a:gd name="T114" fmla="*/ 23 w 32"/>
                  <a:gd name="T115" fmla="*/ 6 h 17"/>
                  <a:gd name="T116" fmla="*/ 21 w 32"/>
                  <a:gd name="T117" fmla="*/ 6 h 17"/>
                  <a:gd name="T118" fmla="*/ 20 w 32"/>
                  <a:gd name="T119" fmla="*/ 6 h 17"/>
                  <a:gd name="T120" fmla="*/ 18 w 32"/>
                  <a:gd name="T121" fmla="*/ 6 h 17"/>
                  <a:gd name="T122" fmla="*/ 16 w 32"/>
                  <a:gd name="T123" fmla="*/ 6 h 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"/>
                  <a:gd name="T187" fmla="*/ 0 h 17"/>
                  <a:gd name="T188" fmla="*/ 32 w 32"/>
                  <a:gd name="T189" fmla="*/ 17 h 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" h="17">
                    <a:moveTo>
                      <a:pt x="11" y="10"/>
                    </a:moveTo>
                    <a:lnTo>
                      <a:pt x="11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9" y="17"/>
                    </a:lnTo>
                    <a:lnTo>
                      <a:pt x="23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close/>
                    <a:moveTo>
                      <a:pt x="16" y="6"/>
                    </a:moveTo>
                    <a:lnTo>
                      <a:pt x="18" y="6"/>
                    </a:lnTo>
                    <a:lnTo>
                      <a:pt x="18" y="8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8" name="Freeform 1102"/>
              <p:cNvSpPr>
                <a:spLocks/>
              </p:cNvSpPr>
              <p:nvPr/>
            </p:nvSpPr>
            <p:spPr bwMode="auto">
              <a:xfrm>
                <a:off x="4519" y="2011"/>
                <a:ext cx="30" cy="10"/>
              </a:xfrm>
              <a:custGeom>
                <a:avLst/>
                <a:gdLst>
                  <a:gd name="T0" fmla="*/ 2 w 30"/>
                  <a:gd name="T1" fmla="*/ 10 h 10"/>
                  <a:gd name="T2" fmla="*/ 2 w 30"/>
                  <a:gd name="T3" fmla="*/ 10 h 10"/>
                  <a:gd name="T4" fmla="*/ 2 w 30"/>
                  <a:gd name="T5" fmla="*/ 8 h 10"/>
                  <a:gd name="T6" fmla="*/ 2 w 30"/>
                  <a:gd name="T7" fmla="*/ 6 h 10"/>
                  <a:gd name="T8" fmla="*/ 4 w 30"/>
                  <a:gd name="T9" fmla="*/ 6 h 10"/>
                  <a:gd name="T10" fmla="*/ 4 w 30"/>
                  <a:gd name="T11" fmla="*/ 6 h 10"/>
                  <a:gd name="T12" fmla="*/ 4 w 30"/>
                  <a:gd name="T13" fmla="*/ 6 h 10"/>
                  <a:gd name="T14" fmla="*/ 5 w 30"/>
                  <a:gd name="T15" fmla="*/ 6 h 10"/>
                  <a:gd name="T16" fmla="*/ 4 w 30"/>
                  <a:gd name="T17" fmla="*/ 6 h 10"/>
                  <a:gd name="T18" fmla="*/ 4 w 30"/>
                  <a:gd name="T19" fmla="*/ 6 h 10"/>
                  <a:gd name="T20" fmla="*/ 2 w 30"/>
                  <a:gd name="T21" fmla="*/ 4 h 10"/>
                  <a:gd name="T22" fmla="*/ 2 w 30"/>
                  <a:gd name="T23" fmla="*/ 4 h 10"/>
                  <a:gd name="T24" fmla="*/ 0 w 30"/>
                  <a:gd name="T25" fmla="*/ 4 h 10"/>
                  <a:gd name="T26" fmla="*/ 0 w 30"/>
                  <a:gd name="T27" fmla="*/ 4 h 10"/>
                  <a:gd name="T28" fmla="*/ 0 w 30"/>
                  <a:gd name="T29" fmla="*/ 2 h 10"/>
                  <a:gd name="T30" fmla="*/ 0 w 30"/>
                  <a:gd name="T31" fmla="*/ 2 h 10"/>
                  <a:gd name="T32" fmla="*/ 0 w 30"/>
                  <a:gd name="T33" fmla="*/ 2 h 10"/>
                  <a:gd name="T34" fmla="*/ 2 w 30"/>
                  <a:gd name="T35" fmla="*/ 2 h 10"/>
                  <a:gd name="T36" fmla="*/ 2 w 30"/>
                  <a:gd name="T37" fmla="*/ 0 h 10"/>
                  <a:gd name="T38" fmla="*/ 2 w 30"/>
                  <a:gd name="T39" fmla="*/ 0 h 10"/>
                  <a:gd name="T40" fmla="*/ 4 w 30"/>
                  <a:gd name="T41" fmla="*/ 0 h 10"/>
                  <a:gd name="T42" fmla="*/ 7 w 30"/>
                  <a:gd name="T43" fmla="*/ 0 h 10"/>
                  <a:gd name="T44" fmla="*/ 9 w 30"/>
                  <a:gd name="T45" fmla="*/ 0 h 10"/>
                  <a:gd name="T46" fmla="*/ 11 w 30"/>
                  <a:gd name="T47" fmla="*/ 0 h 10"/>
                  <a:gd name="T48" fmla="*/ 9 w 30"/>
                  <a:gd name="T49" fmla="*/ 2 h 10"/>
                  <a:gd name="T50" fmla="*/ 9 w 30"/>
                  <a:gd name="T51" fmla="*/ 2 h 10"/>
                  <a:gd name="T52" fmla="*/ 9 w 30"/>
                  <a:gd name="T53" fmla="*/ 2 h 10"/>
                  <a:gd name="T54" fmla="*/ 9 w 30"/>
                  <a:gd name="T55" fmla="*/ 4 h 10"/>
                  <a:gd name="T56" fmla="*/ 11 w 30"/>
                  <a:gd name="T57" fmla="*/ 4 h 10"/>
                  <a:gd name="T58" fmla="*/ 11 w 30"/>
                  <a:gd name="T59" fmla="*/ 4 h 10"/>
                  <a:gd name="T60" fmla="*/ 11 w 30"/>
                  <a:gd name="T61" fmla="*/ 4 h 10"/>
                  <a:gd name="T62" fmla="*/ 12 w 30"/>
                  <a:gd name="T63" fmla="*/ 4 h 10"/>
                  <a:gd name="T64" fmla="*/ 14 w 30"/>
                  <a:gd name="T65" fmla="*/ 6 h 10"/>
                  <a:gd name="T66" fmla="*/ 18 w 30"/>
                  <a:gd name="T67" fmla="*/ 6 h 10"/>
                  <a:gd name="T68" fmla="*/ 21 w 30"/>
                  <a:gd name="T69" fmla="*/ 6 h 10"/>
                  <a:gd name="T70" fmla="*/ 23 w 30"/>
                  <a:gd name="T71" fmla="*/ 6 h 10"/>
                  <a:gd name="T72" fmla="*/ 27 w 30"/>
                  <a:gd name="T73" fmla="*/ 6 h 10"/>
                  <a:gd name="T74" fmla="*/ 29 w 30"/>
                  <a:gd name="T75" fmla="*/ 6 h 10"/>
                  <a:gd name="T76" fmla="*/ 30 w 30"/>
                  <a:gd name="T77" fmla="*/ 6 h 10"/>
                  <a:gd name="T78" fmla="*/ 30 w 30"/>
                  <a:gd name="T79" fmla="*/ 8 h 10"/>
                  <a:gd name="T80" fmla="*/ 30 w 30"/>
                  <a:gd name="T81" fmla="*/ 8 h 10"/>
                  <a:gd name="T82" fmla="*/ 30 w 30"/>
                  <a:gd name="T83" fmla="*/ 8 h 10"/>
                  <a:gd name="T84" fmla="*/ 30 w 30"/>
                  <a:gd name="T85" fmla="*/ 10 h 10"/>
                  <a:gd name="T86" fmla="*/ 23 w 30"/>
                  <a:gd name="T87" fmla="*/ 10 h 10"/>
                  <a:gd name="T88" fmla="*/ 16 w 30"/>
                  <a:gd name="T89" fmla="*/ 10 h 10"/>
                  <a:gd name="T90" fmla="*/ 9 w 30"/>
                  <a:gd name="T91" fmla="*/ 10 h 10"/>
                  <a:gd name="T92" fmla="*/ 2 w 30"/>
                  <a:gd name="T93" fmla="*/ 10 h 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"/>
                  <a:gd name="T142" fmla="*/ 0 h 10"/>
                  <a:gd name="T143" fmla="*/ 30 w 30"/>
                  <a:gd name="T144" fmla="*/ 10 h 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9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9" name="Freeform 1103"/>
              <p:cNvSpPr>
                <a:spLocks noEditPoints="1"/>
              </p:cNvSpPr>
              <p:nvPr/>
            </p:nvSpPr>
            <p:spPr bwMode="auto">
              <a:xfrm>
                <a:off x="4508" y="1982"/>
                <a:ext cx="43" cy="16"/>
              </a:xfrm>
              <a:custGeom>
                <a:avLst/>
                <a:gdLst>
                  <a:gd name="T0" fmla="*/ 0 w 43"/>
                  <a:gd name="T1" fmla="*/ 14 h 16"/>
                  <a:gd name="T2" fmla="*/ 0 w 43"/>
                  <a:gd name="T3" fmla="*/ 12 h 16"/>
                  <a:gd name="T4" fmla="*/ 11 w 43"/>
                  <a:gd name="T5" fmla="*/ 12 h 16"/>
                  <a:gd name="T6" fmla="*/ 15 w 43"/>
                  <a:gd name="T7" fmla="*/ 10 h 16"/>
                  <a:gd name="T8" fmla="*/ 13 w 43"/>
                  <a:gd name="T9" fmla="*/ 10 h 16"/>
                  <a:gd name="T10" fmla="*/ 11 w 43"/>
                  <a:gd name="T11" fmla="*/ 8 h 16"/>
                  <a:gd name="T12" fmla="*/ 11 w 43"/>
                  <a:gd name="T13" fmla="*/ 8 h 16"/>
                  <a:gd name="T14" fmla="*/ 11 w 43"/>
                  <a:gd name="T15" fmla="*/ 4 h 16"/>
                  <a:gd name="T16" fmla="*/ 13 w 43"/>
                  <a:gd name="T17" fmla="*/ 4 h 16"/>
                  <a:gd name="T18" fmla="*/ 18 w 43"/>
                  <a:gd name="T19" fmla="*/ 2 h 16"/>
                  <a:gd name="T20" fmla="*/ 23 w 43"/>
                  <a:gd name="T21" fmla="*/ 0 h 16"/>
                  <a:gd name="T22" fmla="*/ 29 w 43"/>
                  <a:gd name="T23" fmla="*/ 0 h 16"/>
                  <a:gd name="T24" fmla="*/ 32 w 43"/>
                  <a:gd name="T25" fmla="*/ 0 h 16"/>
                  <a:gd name="T26" fmla="*/ 36 w 43"/>
                  <a:gd name="T27" fmla="*/ 2 h 16"/>
                  <a:gd name="T28" fmla="*/ 40 w 43"/>
                  <a:gd name="T29" fmla="*/ 2 h 16"/>
                  <a:gd name="T30" fmla="*/ 41 w 43"/>
                  <a:gd name="T31" fmla="*/ 4 h 16"/>
                  <a:gd name="T32" fmla="*/ 43 w 43"/>
                  <a:gd name="T33" fmla="*/ 6 h 16"/>
                  <a:gd name="T34" fmla="*/ 43 w 43"/>
                  <a:gd name="T35" fmla="*/ 8 h 16"/>
                  <a:gd name="T36" fmla="*/ 41 w 43"/>
                  <a:gd name="T37" fmla="*/ 8 h 16"/>
                  <a:gd name="T38" fmla="*/ 41 w 43"/>
                  <a:gd name="T39" fmla="*/ 10 h 16"/>
                  <a:gd name="T40" fmla="*/ 40 w 43"/>
                  <a:gd name="T41" fmla="*/ 10 h 16"/>
                  <a:gd name="T42" fmla="*/ 40 w 43"/>
                  <a:gd name="T43" fmla="*/ 12 h 16"/>
                  <a:gd name="T44" fmla="*/ 40 w 43"/>
                  <a:gd name="T45" fmla="*/ 12 h 16"/>
                  <a:gd name="T46" fmla="*/ 41 w 43"/>
                  <a:gd name="T47" fmla="*/ 14 h 16"/>
                  <a:gd name="T48" fmla="*/ 41 w 43"/>
                  <a:gd name="T49" fmla="*/ 14 h 16"/>
                  <a:gd name="T50" fmla="*/ 32 w 43"/>
                  <a:gd name="T51" fmla="*/ 16 h 16"/>
                  <a:gd name="T52" fmla="*/ 0 w 43"/>
                  <a:gd name="T53" fmla="*/ 16 h 16"/>
                  <a:gd name="T54" fmla="*/ 27 w 43"/>
                  <a:gd name="T55" fmla="*/ 12 h 16"/>
                  <a:gd name="T56" fmla="*/ 31 w 43"/>
                  <a:gd name="T57" fmla="*/ 12 h 16"/>
                  <a:gd name="T58" fmla="*/ 32 w 43"/>
                  <a:gd name="T59" fmla="*/ 10 h 16"/>
                  <a:gd name="T60" fmla="*/ 34 w 43"/>
                  <a:gd name="T61" fmla="*/ 10 h 16"/>
                  <a:gd name="T62" fmla="*/ 34 w 43"/>
                  <a:gd name="T63" fmla="*/ 8 h 16"/>
                  <a:gd name="T64" fmla="*/ 34 w 43"/>
                  <a:gd name="T65" fmla="*/ 8 h 16"/>
                  <a:gd name="T66" fmla="*/ 27 w 43"/>
                  <a:gd name="T67" fmla="*/ 6 h 16"/>
                  <a:gd name="T68" fmla="*/ 20 w 43"/>
                  <a:gd name="T69" fmla="*/ 8 h 16"/>
                  <a:gd name="T70" fmla="*/ 20 w 43"/>
                  <a:gd name="T71" fmla="*/ 8 h 16"/>
                  <a:gd name="T72" fmla="*/ 20 w 43"/>
                  <a:gd name="T73" fmla="*/ 10 h 16"/>
                  <a:gd name="T74" fmla="*/ 22 w 43"/>
                  <a:gd name="T75" fmla="*/ 10 h 16"/>
                  <a:gd name="T76" fmla="*/ 25 w 43"/>
                  <a:gd name="T77" fmla="*/ 12 h 16"/>
                  <a:gd name="T78" fmla="*/ 27 w 43"/>
                  <a:gd name="T79" fmla="*/ 12 h 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"/>
                  <a:gd name="T121" fmla="*/ 0 h 16"/>
                  <a:gd name="T122" fmla="*/ 43 w 43"/>
                  <a:gd name="T123" fmla="*/ 16 h 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" h="16">
                    <a:moveTo>
                      <a:pt x="0" y="16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32" y="16"/>
                    </a:lnTo>
                    <a:lnTo>
                      <a:pt x="22" y="16"/>
                    </a:lnTo>
                    <a:lnTo>
                      <a:pt x="0" y="16"/>
                    </a:lnTo>
                    <a:close/>
                    <a:moveTo>
                      <a:pt x="27" y="12"/>
                    </a:moveTo>
                    <a:lnTo>
                      <a:pt x="29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7" y="6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0" name="Freeform 1104"/>
              <p:cNvSpPr>
                <a:spLocks noEditPoints="1"/>
              </p:cNvSpPr>
              <p:nvPr/>
            </p:nvSpPr>
            <p:spPr bwMode="auto">
              <a:xfrm>
                <a:off x="4519" y="1949"/>
                <a:ext cx="32" cy="17"/>
              </a:xfrm>
              <a:custGeom>
                <a:avLst/>
                <a:gdLst>
                  <a:gd name="T0" fmla="*/ 12 w 32"/>
                  <a:gd name="T1" fmla="*/ 17 h 17"/>
                  <a:gd name="T2" fmla="*/ 7 w 32"/>
                  <a:gd name="T3" fmla="*/ 17 h 17"/>
                  <a:gd name="T4" fmla="*/ 4 w 32"/>
                  <a:gd name="T5" fmla="*/ 12 h 17"/>
                  <a:gd name="T6" fmla="*/ 0 w 32"/>
                  <a:gd name="T7" fmla="*/ 10 h 17"/>
                  <a:gd name="T8" fmla="*/ 0 w 32"/>
                  <a:gd name="T9" fmla="*/ 6 h 17"/>
                  <a:gd name="T10" fmla="*/ 4 w 32"/>
                  <a:gd name="T11" fmla="*/ 2 h 17"/>
                  <a:gd name="T12" fmla="*/ 9 w 32"/>
                  <a:gd name="T13" fmla="*/ 0 h 17"/>
                  <a:gd name="T14" fmla="*/ 16 w 32"/>
                  <a:gd name="T15" fmla="*/ 0 h 17"/>
                  <a:gd name="T16" fmla="*/ 21 w 32"/>
                  <a:gd name="T17" fmla="*/ 0 h 17"/>
                  <a:gd name="T18" fmla="*/ 27 w 32"/>
                  <a:gd name="T19" fmla="*/ 2 h 17"/>
                  <a:gd name="T20" fmla="*/ 30 w 32"/>
                  <a:gd name="T21" fmla="*/ 6 h 17"/>
                  <a:gd name="T22" fmla="*/ 32 w 32"/>
                  <a:gd name="T23" fmla="*/ 8 h 17"/>
                  <a:gd name="T24" fmla="*/ 30 w 32"/>
                  <a:gd name="T25" fmla="*/ 12 h 17"/>
                  <a:gd name="T26" fmla="*/ 27 w 32"/>
                  <a:gd name="T27" fmla="*/ 17 h 17"/>
                  <a:gd name="T28" fmla="*/ 20 w 32"/>
                  <a:gd name="T29" fmla="*/ 17 h 17"/>
                  <a:gd name="T30" fmla="*/ 16 w 32"/>
                  <a:gd name="T31" fmla="*/ 17 h 17"/>
                  <a:gd name="T32" fmla="*/ 18 w 32"/>
                  <a:gd name="T33" fmla="*/ 10 h 17"/>
                  <a:gd name="T34" fmla="*/ 21 w 32"/>
                  <a:gd name="T35" fmla="*/ 10 h 17"/>
                  <a:gd name="T36" fmla="*/ 23 w 32"/>
                  <a:gd name="T37" fmla="*/ 10 h 17"/>
                  <a:gd name="T38" fmla="*/ 23 w 32"/>
                  <a:gd name="T39" fmla="*/ 8 h 17"/>
                  <a:gd name="T40" fmla="*/ 23 w 32"/>
                  <a:gd name="T41" fmla="*/ 6 h 17"/>
                  <a:gd name="T42" fmla="*/ 23 w 32"/>
                  <a:gd name="T43" fmla="*/ 6 h 17"/>
                  <a:gd name="T44" fmla="*/ 21 w 32"/>
                  <a:gd name="T45" fmla="*/ 6 h 17"/>
                  <a:gd name="T46" fmla="*/ 18 w 32"/>
                  <a:gd name="T47" fmla="*/ 6 h 17"/>
                  <a:gd name="T48" fmla="*/ 14 w 32"/>
                  <a:gd name="T49" fmla="*/ 6 h 17"/>
                  <a:gd name="T50" fmla="*/ 11 w 32"/>
                  <a:gd name="T51" fmla="*/ 6 h 17"/>
                  <a:gd name="T52" fmla="*/ 9 w 32"/>
                  <a:gd name="T53" fmla="*/ 6 h 17"/>
                  <a:gd name="T54" fmla="*/ 9 w 32"/>
                  <a:gd name="T55" fmla="*/ 6 h 17"/>
                  <a:gd name="T56" fmla="*/ 9 w 32"/>
                  <a:gd name="T57" fmla="*/ 8 h 17"/>
                  <a:gd name="T58" fmla="*/ 9 w 32"/>
                  <a:gd name="T59" fmla="*/ 10 h 17"/>
                  <a:gd name="T60" fmla="*/ 11 w 32"/>
                  <a:gd name="T61" fmla="*/ 10 h 17"/>
                  <a:gd name="T62" fmla="*/ 14 w 32"/>
                  <a:gd name="T63" fmla="*/ 10 h 17"/>
                  <a:gd name="T64" fmla="*/ 16 w 32"/>
                  <a:gd name="T65" fmla="*/ 10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"/>
                  <a:gd name="T100" fmla="*/ 0 h 17"/>
                  <a:gd name="T101" fmla="*/ 32 w 32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" h="17">
                    <a:moveTo>
                      <a:pt x="16" y="17"/>
                    </a:moveTo>
                    <a:lnTo>
                      <a:pt x="12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9" y="14"/>
                    </a:lnTo>
                    <a:lnTo>
                      <a:pt x="27" y="17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6" y="17"/>
                    </a:lnTo>
                    <a:close/>
                    <a:moveTo>
                      <a:pt x="16" y="10"/>
                    </a:moveTo>
                    <a:lnTo>
                      <a:pt x="18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1" name="Freeform 1105"/>
              <p:cNvSpPr>
                <a:spLocks/>
              </p:cNvSpPr>
              <p:nvPr/>
            </p:nvSpPr>
            <p:spPr bwMode="auto">
              <a:xfrm>
                <a:off x="4521" y="1916"/>
                <a:ext cx="28" cy="19"/>
              </a:xfrm>
              <a:custGeom>
                <a:avLst/>
                <a:gdLst>
                  <a:gd name="T0" fmla="*/ 0 w 28"/>
                  <a:gd name="T1" fmla="*/ 19 h 19"/>
                  <a:gd name="T2" fmla="*/ 0 w 28"/>
                  <a:gd name="T3" fmla="*/ 17 h 19"/>
                  <a:gd name="T4" fmla="*/ 0 w 28"/>
                  <a:gd name="T5" fmla="*/ 15 h 19"/>
                  <a:gd name="T6" fmla="*/ 0 w 28"/>
                  <a:gd name="T7" fmla="*/ 13 h 19"/>
                  <a:gd name="T8" fmla="*/ 0 w 28"/>
                  <a:gd name="T9" fmla="*/ 11 h 19"/>
                  <a:gd name="T10" fmla="*/ 2 w 28"/>
                  <a:gd name="T11" fmla="*/ 11 h 19"/>
                  <a:gd name="T12" fmla="*/ 3 w 28"/>
                  <a:gd name="T13" fmla="*/ 11 h 19"/>
                  <a:gd name="T14" fmla="*/ 5 w 28"/>
                  <a:gd name="T15" fmla="*/ 11 h 19"/>
                  <a:gd name="T16" fmla="*/ 7 w 28"/>
                  <a:gd name="T17" fmla="*/ 9 h 19"/>
                  <a:gd name="T18" fmla="*/ 5 w 28"/>
                  <a:gd name="T19" fmla="*/ 9 h 19"/>
                  <a:gd name="T20" fmla="*/ 3 w 28"/>
                  <a:gd name="T21" fmla="*/ 9 h 19"/>
                  <a:gd name="T22" fmla="*/ 2 w 28"/>
                  <a:gd name="T23" fmla="*/ 7 h 19"/>
                  <a:gd name="T24" fmla="*/ 0 w 28"/>
                  <a:gd name="T25" fmla="*/ 7 h 19"/>
                  <a:gd name="T26" fmla="*/ 0 w 28"/>
                  <a:gd name="T27" fmla="*/ 0 h 19"/>
                  <a:gd name="T28" fmla="*/ 3 w 28"/>
                  <a:gd name="T29" fmla="*/ 2 h 19"/>
                  <a:gd name="T30" fmla="*/ 7 w 28"/>
                  <a:gd name="T31" fmla="*/ 2 h 19"/>
                  <a:gd name="T32" fmla="*/ 10 w 28"/>
                  <a:gd name="T33" fmla="*/ 2 h 19"/>
                  <a:gd name="T34" fmla="*/ 14 w 28"/>
                  <a:gd name="T35" fmla="*/ 4 h 19"/>
                  <a:gd name="T36" fmla="*/ 18 w 28"/>
                  <a:gd name="T37" fmla="*/ 2 h 19"/>
                  <a:gd name="T38" fmla="*/ 21 w 28"/>
                  <a:gd name="T39" fmla="*/ 2 h 19"/>
                  <a:gd name="T40" fmla="*/ 25 w 28"/>
                  <a:gd name="T41" fmla="*/ 0 h 19"/>
                  <a:gd name="T42" fmla="*/ 28 w 28"/>
                  <a:gd name="T43" fmla="*/ 0 h 19"/>
                  <a:gd name="T44" fmla="*/ 28 w 28"/>
                  <a:gd name="T45" fmla="*/ 7 h 19"/>
                  <a:gd name="T46" fmla="*/ 27 w 28"/>
                  <a:gd name="T47" fmla="*/ 7 h 19"/>
                  <a:gd name="T48" fmla="*/ 25 w 28"/>
                  <a:gd name="T49" fmla="*/ 9 h 19"/>
                  <a:gd name="T50" fmla="*/ 21 w 28"/>
                  <a:gd name="T51" fmla="*/ 9 h 19"/>
                  <a:gd name="T52" fmla="*/ 19 w 28"/>
                  <a:gd name="T53" fmla="*/ 9 h 19"/>
                  <a:gd name="T54" fmla="*/ 21 w 28"/>
                  <a:gd name="T55" fmla="*/ 11 h 19"/>
                  <a:gd name="T56" fmla="*/ 25 w 28"/>
                  <a:gd name="T57" fmla="*/ 11 h 19"/>
                  <a:gd name="T58" fmla="*/ 27 w 28"/>
                  <a:gd name="T59" fmla="*/ 11 h 19"/>
                  <a:gd name="T60" fmla="*/ 28 w 28"/>
                  <a:gd name="T61" fmla="*/ 13 h 19"/>
                  <a:gd name="T62" fmla="*/ 28 w 28"/>
                  <a:gd name="T63" fmla="*/ 19 h 19"/>
                  <a:gd name="T64" fmla="*/ 21 w 28"/>
                  <a:gd name="T65" fmla="*/ 17 h 19"/>
                  <a:gd name="T66" fmla="*/ 18 w 28"/>
                  <a:gd name="T67" fmla="*/ 15 h 19"/>
                  <a:gd name="T68" fmla="*/ 14 w 28"/>
                  <a:gd name="T69" fmla="*/ 13 h 19"/>
                  <a:gd name="T70" fmla="*/ 7 w 28"/>
                  <a:gd name="T71" fmla="*/ 17 h 19"/>
                  <a:gd name="T72" fmla="*/ 3 w 28"/>
                  <a:gd name="T73" fmla="*/ 17 h 19"/>
                  <a:gd name="T74" fmla="*/ 0 w 28"/>
                  <a:gd name="T75" fmla="*/ 19 h 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"/>
                  <a:gd name="T115" fmla="*/ 0 h 19"/>
                  <a:gd name="T116" fmla="*/ 28 w 28"/>
                  <a:gd name="T117" fmla="*/ 19 h 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" h="19">
                    <a:moveTo>
                      <a:pt x="0" y="19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3"/>
                    </a:lnTo>
                    <a:lnTo>
                      <a:pt x="28" y="19"/>
                    </a:lnTo>
                    <a:lnTo>
                      <a:pt x="21" y="17"/>
                    </a:lnTo>
                    <a:lnTo>
                      <a:pt x="18" y="15"/>
                    </a:lnTo>
                    <a:lnTo>
                      <a:pt x="14" y="13"/>
                    </a:lnTo>
                    <a:lnTo>
                      <a:pt x="7" y="17"/>
                    </a:lnTo>
                    <a:lnTo>
                      <a:pt x="3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2" name="Freeform 1106"/>
              <p:cNvSpPr>
                <a:spLocks/>
              </p:cNvSpPr>
              <p:nvPr/>
            </p:nvSpPr>
            <p:spPr bwMode="auto">
              <a:xfrm>
                <a:off x="4521" y="1884"/>
                <a:ext cx="41" cy="16"/>
              </a:xfrm>
              <a:custGeom>
                <a:avLst/>
                <a:gdLst>
                  <a:gd name="T0" fmla="*/ 0 w 41"/>
                  <a:gd name="T1" fmla="*/ 16 h 16"/>
                  <a:gd name="T2" fmla="*/ 0 w 41"/>
                  <a:gd name="T3" fmla="*/ 10 h 16"/>
                  <a:gd name="T4" fmla="*/ 3 w 41"/>
                  <a:gd name="T5" fmla="*/ 10 h 16"/>
                  <a:gd name="T6" fmla="*/ 9 w 41"/>
                  <a:gd name="T7" fmla="*/ 10 h 16"/>
                  <a:gd name="T8" fmla="*/ 14 w 41"/>
                  <a:gd name="T9" fmla="*/ 8 h 16"/>
                  <a:gd name="T10" fmla="*/ 19 w 41"/>
                  <a:gd name="T11" fmla="*/ 8 h 16"/>
                  <a:gd name="T12" fmla="*/ 14 w 41"/>
                  <a:gd name="T13" fmla="*/ 6 h 16"/>
                  <a:gd name="T14" fmla="*/ 9 w 41"/>
                  <a:gd name="T15" fmla="*/ 6 h 16"/>
                  <a:gd name="T16" fmla="*/ 3 w 41"/>
                  <a:gd name="T17" fmla="*/ 6 h 16"/>
                  <a:gd name="T18" fmla="*/ 0 w 41"/>
                  <a:gd name="T19" fmla="*/ 4 h 16"/>
                  <a:gd name="T20" fmla="*/ 0 w 41"/>
                  <a:gd name="T21" fmla="*/ 2 h 16"/>
                  <a:gd name="T22" fmla="*/ 0 w 41"/>
                  <a:gd name="T23" fmla="*/ 2 h 16"/>
                  <a:gd name="T24" fmla="*/ 0 w 41"/>
                  <a:gd name="T25" fmla="*/ 2 h 16"/>
                  <a:gd name="T26" fmla="*/ 0 w 41"/>
                  <a:gd name="T27" fmla="*/ 0 h 16"/>
                  <a:gd name="T28" fmla="*/ 7 w 41"/>
                  <a:gd name="T29" fmla="*/ 2 h 16"/>
                  <a:gd name="T30" fmla="*/ 16 w 41"/>
                  <a:gd name="T31" fmla="*/ 4 h 16"/>
                  <a:gd name="T32" fmla="*/ 23 w 41"/>
                  <a:gd name="T33" fmla="*/ 4 h 16"/>
                  <a:gd name="T34" fmla="*/ 30 w 41"/>
                  <a:gd name="T35" fmla="*/ 6 h 16"/>
                  <a:gd name="T36" fmla="*/ 32 w 41"/>
                  <a:gd name="T37" fmla="*/ 6 h 16"/>
                  <a:gd name="T38" fmla="*/ 35 w 41"/>
                  <a:gd name="T39" fmla="*/ 6 h 16"/>
                  <a:gd name="T40" fmla="*/ 37 w 41"/>
                  <a:gd name="T41" fmla="*/ 6 h 16"/>
                  <a:gd name="T42" fmla="*/ 37 w 41"/>
                  <a:gd name="T43" fmla="*/ 8 h 16"/>
                  <a:gd name="T44" fmla="*/ 39 w 41"/>
                  <a:gd name="T45" fmla="*/ 8 h 16"/>
                  <a:gd name="T46" fmla="*/ 39 w 41"/>
                  <a:gd name="T47" fmla="*/ 10 h 16"/>
                  <a:gd name="T48" fmla="*/ 41 w 41"/>
                  <a:gd name="T49" fmla="*/ 10 h 16"/>
                  <a:gd name="T50" fmla="*/ 41 w 41"/>
                  <a:gd name="T51" fmla="*/ 12 h 16"/>
                  <a:gd name="T52" fmla="*/ 41 w 41"/>
                  <a:gd name="T53" fmla="*/ 12 h 16"/>
                  <a:gd name="T54" fmla="*/ 41 w 41"/>
                  <a:gd name="T55" fmla="*/ 14 h 16"/>
                  <a:gd name="T56" fmla="*/ 41 w 41"/>
                  <a:gd name="T57" fmla="*/ 16 h 16"/>
                  <a:gd name="T58" fmla="*/ 39 w 41"/>
                  <a:gd name="T59" fmla="*/ 16 h 16"/>
                  <a:gd name="T60" fmla="*/ 37 w 41"/>
                  <a:gd name="T61" fmla="*/ 16 h 16"/>
                  <a:gd name="T62" fmla="*/ 34 w 41"/>
                  <a:gd name="T63" fmla="*/ 16 h 16"/>
                  <a:gd name="T64" fmla="*/ 32 w 41"/>
                  <a:gd name="T65" fmla="*/ 16 h 16"/>
                  <a:gd name="T66" fmla="*/ 32 w 41"/>
                  <a:gd name="T67" fmla="*/ 14 h 16"/>
                  <a:gd name="T68" fmla="*/ 34 w 41"/>
                  <a:gd name="T69" fmla="*/ 14 h 16"/>
                  <a:gd name="T70" fmla="*/ 34 w 41"/>
                  <a:gd name="T71" fmla="*/ 14 h 16"/>
                  <a:gd name="T72" fmla="*/ 34 w 41"/>
                  <a:gd name="T73" fmla="*/ 14 h 16"/>
                  <a:gd name="T74" fmla="*/ 34 w 41"/>
                  <a:gd name="T75" fmla="*/ 12 h 16"/>
                  <a:gd name="T76" fmla="*/ 34 w 41"/>
                  <a:gd name="T77" fmla="*/ 12 h 16"/>
                  <a:gd name="T78" fmla="*/ 32 w 41"/>
                  <a:gd name="T79" fmla="*/ 12 h 16"/>
                  <a:gd name="T80" fmla="*/ 32 w 41"/>
                  <a:gd name="T81" fmla="*/ 12 h 16"/>
                  <a:gd name="T82" fmla="*/ 32 w 41"/>
                  <a:gd name="T83" fmla="*/ 12 h 16"/>
                  <a:gd name="T84" fmla="*/ 30 w 41"/>
                  <a:gd name="T85" fmla="*/ 12 h 16"/>
                  <a:gd name="T86" fmla="*/ 30 w 41"/>
                  <a:gd name="T87" fmla="*/ 10 h 16"/>
                  <a:gd name="T88" fmla="*/ 28 w 41"/>
                  <a:gd name="T89" fmla="*/ 10 h 16"/>
                  <a:gd name="T90" fmla="*/ 21 w 41"/>
                  <a:gd name="T91" fmla="*/ 12 h 16"/>
                  <a:gd name="T92" fmla="*/ 14 w 41"/>
                  <a:gd name="T93" fmla="*/ 14 h 16"/>
                  <a:gd name="T94" fmla="*/ 7 w 41"/>
                  <a:gd name="T95" fmla="*/ 14 h 16"/>
                  <a:gd name="T96" fmla="*/ 0 w 41"/>
                  <a:gd name="T97" fmla="*/ 16 h 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1"/>
                  <a:gd name="T148" fmla="*/ 0 h 16"/>
                  <a:gd name="T149" fmla="*/ 41 w 41"/>
                  <a:gd name="T150" fmla="*/ 16 h 1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1" h="16">
                    <a:moveTo>
                      <a:pt x="0" y="16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19" y="8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1" y="12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3" name="Freeform 1107"/>
              <p:cNvSpPr>
                <a:spLocks/>
              </p:cNvSpPr>
              <p:nvPr/>
            </p:nvSpPr>
            <p:spPr bwMode="auto">
              <a:xfrm>
                <a:off x="4508" y="1861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22 w 41"/>
                  <a:gd name="T5" fmla="*/ 0 h 6"/>
                  <a:gd name="T6" fmla="*/ 32 w 41"/>
                  <a:gd name="T7" fmla="*/ 0 h 6"/>
                  <a:gd name="T8" fmla="*/ 41 w 41"/>
                  <a:gd name="T9" fmla="*/ 0 h 6"/>
                  <a:gd name="T10" fmla="*/ 41 w 41"/>
                  <a:gd name="T11" fmla="*/ 6 h 6"/>
                  <a:gd name="T12" fmla="*/ 32 w 41"/>
                  <a:gd name="T13" fmla="*/ 6 h 6"/>
                  <a:gd name="T14" fmla="*/ 22 w 41"/>
                  <a:gd name="T15" fmla="*/ 6 h 6"/>
                  <a:gd name="T16" fmla="*/ 0 w 41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6"/>
                  <a:gd name="T29" fmla="*/ 41 w 4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2" y="6"/>
                    </a:lnTo>
                    <a:lnTo>
                      <a:pt x="2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4" name="Freeform 1108"/>
              <p:cNvSpPr>
                <a:spLocks noEditPoints="1"/>
              </p:cNvSpPr>
              <p:nvPr/>
            </p:nvSpPr>
            <p:spPr bwMode="auto">
              <a:xfrm>
                <a:off x="4508" y="1845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2 w 41"/>
                  <a:gd name="T5" fmla="*/ 0 h 6"/>
                  <a:gd name="T6" fmla="*/ 6 w 41"/>
                  <a:gd name="T7" fmla="*/ 0 h 6"/>
                  <a:gd name="T8" fmla="*/ 7 w 41"/>
                  <a:gd name="T9" fmla="*/ 0 h 6"/>
                  <a:gd name="T10" fmla="*/ 9 w 41"/>
                  <a:gd name="T11" fmla="*/ 0 h 6"/>
                  <a:gd name="T12" fmla="*/ 9 w 41"/>
                  <a:gd name="T13" fmla="*/ 6 h 6"/>
                  <a:gd name="T14" fmla="*/ 7 w 41"/>
                  <a:gd name="T15" fmla="*/ 6 h 6"/>
                  <a:gd name="T16" fmla="*/ 6 w 41"/>
                  <a:gd name="T17" fmla="*/ 6 h 6"/>
                  <a:gd name="T18" fmla="*/ 2 w 41"/>
                  <a:gd name="T19" fmla="*/ 6 h 6"/>
                  <a:gd name="T20" fmla="*/ 0 w 41"/>
                  <a:gd name="T21" fmla="*/ 6 h 6"/>
                  <a:gd name="T22" fmla="*/ 0 w 41"/>
                  <a:gd name="T23" fmla="*/ 6 h 6"/>
                  <a:gd name="T24" fmla="*/ 13 w 41"/>
                  <a:gd name="T25" fmla="*/ 6 h 6"/>
                  <a:gd name="T26" fmla="*/ 13 w 41"/>
                  <a:gd name="T27" fmla="*/ 0 h 6"/>
                  <a:gd name="T28" fmla="*/ 20 w 41"/>
                  <a:gd name="T29" fmla="*/ 0 h 6"/>
                  <a:gd name="T30" fmla="*/ 27 w 41"/>
                  <a:gd name="T31" fmla="*/ 0 h 6"/>
                  <a:gd name="T32" fmla="*/ 34 w 41"/>
                  <a:gd name="T33" fmla="*/ 0 h 6"/>
                  <a:gd name="T34" fmla="*/ 41 w 41"/>
                  <a:gd name="T35" fmla="*/ 0 h 6"/>
                  <a:gd name="T36" fmla="*/ 41 w 41"/>
                  <a:gd name="T37" fmla="*/ 6 h 6"/>
                  <a:gd name="T38" fmla="*/ 34 w 41"/>
                  <a:gd name="T39" fmla="*/ 6 h 6"/>
                  <a:gd name="T40" fmla="*/ 27 w 41"/>
                  <a:gd name="T41" fmla="*/ 6 h 6"/>
                  <a:gd name="T42" fmla="*/ 20 w 41"/>
                  <a:gd name="T43" fmla="*/ 6 h 6"/>
                  <a:gd name="T44" fmla="*/ 13 w 41"/>
                  <a:gd name="T45" fmla="*/ 6 h 6"/>
                  <a:gd name="T46" fmla="*/ 13 w 41"/>
                  <a:gd name="T47" fmla="*/ 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"/>
                  <a:gd name="T73" fmla="*/ 0 h 6"/>
                  <a:gd name="T74" fmla="*/ 41 w 4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13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27" y="6"/>
                    </a:lnTo>
                    <a:lnTo>
                      <a:pt x="20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5" name="Freeform 1109"/>
              <p:cNvSpPr>
                <a:spLocks/>
              </p:cNvSpPr>
              <p:nvPr/>
            </p:nvSpPr>
            <p:spPr bwMode="auto">
              <a:xfrm>
                <a:off x="4519" y="1818"/>
                <a:ext cx="32" cy="17"/>
              </a:xfrm>
              <a:custGeom>
                <a:avLst/>
                <a:gdLst>
                  <a:gd name="T0" fmla="*/ 20 w 32"/>
                  <a:gd name="T1" fmla="*/ 2 h 17"/>
                  <a:gd name="T2" fmla="*/ 20 w 32"/>
                  <a:gd name="T3" fmla="*/ 0 h 17"/>
                  <a:gd name="T4" fmla="*/ 23 w 32"/>
                  <a:gd name="T5" fmla="*/ 0 h 17"/>
                  <a:gd name="T6" fmla="*/ 29 w 32"/>
                  <a:gd name="T7" fmla="*/ 2 h 17"/>
                  <a:gd name="T8" fmla="*/ 29 w 32"/>
                  <a:gd name="T9" fmla="*/ 2 h 17"/>
                  <a:gd name="T10" fmla="*/ 30 w 32"/>
                  <a:gd name="T11" fmla="*/ 4 h 17"/>
                  <a:gd name="T12" fmla="*/ 32 w 32"/>
                  <a:gd name="T13" fmla="*/ 6 h 17"/>
                  <a:gd name="T14" fmla="*/ 32 w 32"/>
                  <a:gd name="T15" fmla="*/ 8 h 17"/>
                  <a:gd name="T16" fmla="*/ 30 w 32"/>
                  <a:gd name="T17" fmla="*/ 10 h 17"/>
                  <a:gd name="T18" fmla="*/ 30 w 32"/>
                  <a:gd name="T19" fmla="*/ 12 h 17"/>
                  <a:gd name="T20" fmla="*/ 29 w 32"/>
                  <a:gd name="T21" fmla="*/ 12 h 17"/>
                  <a:gd name="T22" fmla="*/ 27 w 32"/>
                  <a:gd name="T23" fmla="*/ 14 h 17"/>
                  <a:gd name="T24" fmla="*/ 25 w 32"/>
                  <a:gd name="T25" fmla="*/ 17 h 17"/>
                  <a:gd name="T26" fmla="*/ 20 w 32"/>
                  <a:gd name="T27" fmla="*/ 17 h 17"/>
                  <a:gd name="T28" fmla="*/ 16 w 32"/>
                  <a:gd name="T29" fmla="*/ 17 h 17"/>
                  <a:gd name="T30" fmla="*/ 12 w 32"/>
                  <a:gd name="T31" fmla="*/ 17 h 17"/>
                  <a:gd name="T32" fmla="*/ 7 w 32"/>
                  <a:gd name="T33" fmla="*/ 14 h 17"/>
                  <a:gd name="T34" fmla="*/ 5 w 32"/>
                  <a:gd name="T35" fmla="*/ 14 h 17"/>
                  <a:gd name="T36" fmla="*/ 4 w 32"/>
                  <a:gd name="T37" fmla="*/ 14 h 17"/>
                  <a:gd name="T38" fmla="*/ 2 w 32"/>
                  <a:gd name="T39" fmla="*/ 12 h 17"/>
                  <a:gd name="T40" fmla="*/ 2 w 32"/>
                  <a:gd name="T41" fmla="*/ 10 h 17"/>
                  <a:gd name="T42" fmla="*/ 0 w 32"/>
                  <a:gd name="T43" fmla="*/ 10 h 17"/>
                  <a:gd name="T44" fmla="*/ 0 w 32"/>
                  <a:gd name="T45" fmla="*/ 6 h 17"/>
                  <a:gd name="T46" fmla="*/ 4 w 32"/>
                  <a:gd name="T47" fmla="*/ 2 h 17"/>
                  <a:gd name="T48" fmla="*/ 7 w 32"/>
                  <a:gd name="T49" fmla="*/ 0 h 17"/>
                  <a:gd name="T50" fmla="*/ 11 w 32"/>
                  <a:gd name="T51" fmla="*/ 0 h 17"/>
                  <a:gd name="T52" fmla="*/ 11 w 32"/>
                  <a:gd name="T53" fmla="*/ 2 h 17"/>
                  <a:gd name="T54" fmla="*/ 12 w 32"/>
                  <a:gd name="T55" fmla="*/ 4 h 17"/>
                  <a:gd name="T56" fmla="*/ 11 w 32"/>
                  <a:gd name="T57" fmla="*/ 6 h 17"/>
                  <a:gd name="T58" fmla="*/ 9 w 32"/>
                  <a:gd name="T59" fmla="*/ 6 h 17"/>
                  <a:gd name="T60" fmla="*/ 9 w 32"/>
                  <a:gd name="T61" fmla="*/ 6 h 17"/>
                  <a:gd name="T62" fmla="*/ 9 w 32"/>
                  <a:gd name="T63" fmla="*/ 8 h 17"/>
                  <a:gd name="T64" fmla="*/ 9 w 32"/>
                  <a:gd name="T65" fmla="*/ 10 h 17"/>
                  <a:gd name="T66" fmla="*/ 16 w 32"/>
                  <a:gd name="T67" fmla="*/ 10 h 17"/>
                  <a:gd name="T68" fmla="*/ 20 w 32"/>
                  <a:gd name="T69" fmla="*/ 10 h 17"/>
                  <a:gd name="T70" fmla="*/ 21 w 32"/>
                  <a:gd name="T71" fmla="*/ 10 h 17"/>
                  <a:gd name="T72" fmla="*/ 23 w 32"/>
                  <a:gd name="T73" fmla="*/ 10 h 17"/>
                  <a:gd name="T74" fmla="*/ 23 w 32"/>
                  <a:gd name="T75" fmla="*/ 8 h 17"/>
                  <a:gd name="T76" fmla="*/ 23 w 32"/>
                  <a:gd name="T77" fmla="*/ 6 h 17"/>
                  <a:gd name="T78" fmla="*/ 21 w 32"/>
                  <a:gd name="T79" fmla="*/ 6 h 17"/>
                  <a:gd name="T80" fmla="*/ 21 w 32"/>
                  <a:gd name="T81" fmla="*/ 4 h 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"/>
                  <a:gd name="T124" fmla="*/ 0 h 17"/>
                  <a:gd name="T125" fmla="*/ 32 w 32"/>
                  <a:gd name="T126" fmla="*/ 17 h 1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" h="17">
                    <a:moveTo>
                      <a:pt x="20" y="4"/>
                    </a:move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9" y="1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6" name="Freeform 1110"/>
              <p:cNvSpPr>
                <a:spLocks noEditPoints="1"/>
              </p:cNvSpPr>
              <p:nvPr/>
            </p:nvSpPr>
            <p:spPr bwMode="auto">
              <a:xfrm>
                <a:off x="4519" y="1767"/>
                <a:ext cx="32" cy="16"/>
              </a:xfrm>
              <a:custGeom>
                <a:avLst/>
                <a:gdLst>
                  <a:gd name="T0" fmla="*/ 11 w 32"/>
                  <a:gd name="T1" fmla="*/ 14 h 16"/>
                  <a:gd name="T2" fmla="*/ 9 w 32"/>
                  <a:gd name="T3" fmla="*/ 16 h 16"/>
                  <a:gd name="T4" fmla="*/ 5 w 32"/>
                  <a:gd name="T5" fmla="*/ 16 h 16"/>
                  <a:gd name="T6" fmla="*/ 4 w 32"/>
                  <a:gd name="T7" fmla="*/ 14 h 16"/>
                  <a:gd name="T8" fmla="*/ 4 w 32"/>
                  <a:gd name="T9" fmla="*/ 14 h 16"/>
                  <a:gd name="T10" fmla="*/ 2 w 32"/>
                  <a:gd name="T11" fmla="*/ 12 h 16"/>
                  <a:gd name="T12" fmla="*/ 2 w 32"/>
                  <a:gd name="T13" fmla="*/ 12 h 16"/>
                  <a:gd name="T14" fmla="*/ 0 w 32"/>
                  <a:gd name="T15" fmla="*/ 10 h 16"/>
                  <a:gd name="T16" fmla="*/ 0 w 32"/>
                  <a:gd name="T17" fmla="*/ 8 h 16"/>
                  <a:gd name="T18" fmla="*/ 0 w 32"/>
                  <a:gd name="T19" fmla="*/ 6 h 16"/>
                  <a:gd name="T20" fmla="*/ 2 w 32"/>
                  <a:gd name="T21" fmla="*/ 4 h 16"/>
                  <a:gd name="T22" fmla="*/ 2 w 32"/>
                  <a:gd name="T23" fmla="*/ 4 h 16"/>
                  <a:gd name="T24" fmla="*/ 4 w 32"/>
                  <a:gd name="T25" fmla="*/ 2 h 16"/>
                  <a:gd name="T26" fmla="*/ 5 w 32"/>
                  <a:gd name="T27" fmla="*/ 2 h 16"/>
                  <a:gd name="T28" fmla="*/ 7 w 32"/>
                  <a:gd name="T29" fmla="*/ 0 h 16"/>
                  <a:gd name="T30" fmla="*/ 11 w 32"/>
                  <a:gd name="T31" fmla="*/ 0 h 16"/>
                  <a:gd name="T32" fmla="*/ 14 w 32"/>
                  <a:gd name="T33" fmla="*/ 0 h 16"/>
                  <a:gd name="T34" fmla="*/ 21 w 32"/>
                  <a:gd name="T35" fmla="*/ 0 h 16"/>
                  <a:gd name="T36" fmla="*/ 25 w 32"/>
                  <a:gd name="T37" fmla="*/ 0 h 16"/>
                  <a:gd name="T38" fmla="*/ 29 w 32"/>
                  <a:gd name="T39" fmla="*/ 0 h 16"/>
                  <a:gd name="T40" fmla="*/ 30 w 32"/>
                  <a:gd name="T41" fmla="*/ 0 h 16"/>
                  <a:gd name="T42" fmla="*/ 30 w 32"/>
                  <a:gd name="T43" fmla="*/ 0 h 16"/>
                  <a:gd name="T44" fmla="*/ 30 w 32"/>
                  <a:gd name="T45" fmla="*/ 2 h 16"/>
                  <a:gd name="T46" fmla="*/ 30 w 32"/>
                  <a:gd name="T47" fmla="*/ 4 h 16"/>
                  <a:gd name="T48" fmla="*/ 30 w 32"/>
                  <a:gd name="T49" fmla="*/ 4 h 16"/>
                  <a:gd name="T50" fmla="*/ 29 w 32"/>
                  <a:gd name="T51" fmla="*/ 6 h 16"/>
                  <a:gd name="T52" fmla="*/ 29 w 32"/>
                  <a:gd name="T53" fmla="*/ 6 h 16"/>
                  <a:gd name="T54" fmla="*/ 29 w 32"/>
                  <a:gd name="T55" fmla="*/ 6 h 16"/>
                  <a:gd name="T56" fmla="*/ 30 w 32"/>
                  <a:gd name="T57" fmla="*/ 8 h 16"/>
                  <a:gd name="T58" fmla="*/ 32 w 32"/>
                  <a:gd name="T59" fmla="*/ 10 h 16"/>
                  <a:gd name="T60" fmla="*/ 32 w 32"/>
                  <a:gd name="T61" fmla="*/ 10 h 16"/>
                  <a:gd name="T62" fmla="*/ 30 w 32"/>
                  <a:gd name="T63" fmla="*/ 12 h 16"/>
                  <a:gd name="T64" fmla="*/ 29 w 32"/>
                  <a:gd name="T65" fmla="*/ 14 h 16"/>
                  <a:gd name="T66" fmla="*/ 27 w 32"/>
                  <a:gd name="T67" fmla="*/ 16 h 16"/>
                  <a:gd name="T68" fmla="*/ 18 w 32"/>
                  <a:gd name="T69" fmla="*/ 16 h 16"/>
                  <a:gd name="T70" fmla="*/ 16 w 32"/>
                  <a:gd name="T71" fmla="*/ 14 h 16"/>
                  <a:gd name="T72" fmla="*/ 14 w 32"/>
                  <a:gd name="T73" fmla="*/ 12 h 16"/>
                  <a:gd name="T74" fmla="*/ 12 w 32"/>
                  <a:gd name="T75" fmla="*/ 10 h 16"/>
                  <a:gd name="T76" fmla="*/ 12 w 32"/>
                  <a:gd name="T77" fmla="*/ 8 h 16"/>
                  <a:gd name="T78" fmla="*/ 12 w 32"/>
                  <a:gd name="T79" fmla="*/ 6 h 16"/>
                  <a:gd name="T80" fmla="*/ 11 w 32"/>
                  <a:gd name="T81" fmla="*/ 6 h 16"/>
                  <a:gd name="T82" fmla="*/ 9 w 32"/>
                  <a:gd name="T83" fmla="*/ 6 h 16"/>
                  <a:gd name="T84" fmla="*/ 7 w 32"/>
                  <a:gd name="T85" fmla="*/ 6 h 16"/>
                  <a:gd name="T86" fmla="*/ 7 w 32"/>
                  <a:gd name="T87" fmla="*/ 6 h 16"/>
                  <a:gd name="T88" fmla="*/ 7 w 32"/>
                  <a:gd name="T89" fmla="*/ 8 h 16"/>
                  <a:gd name="T90" fmla="*/ 7 w 32"/>
                  <a:gd name="T91" fmla="*/ 10 h 16"/>
                  <a:gd name="T92" fmla="*/ 9 w 32"/>
                  <a:gd name="T93" fmla="*/ 10 h 16"/>
                  <a:gd name="T94" fmla="*/ 11 w 32"/>
                  <a:gd name="T95" fmla="*/ 10 h 16"/>
                  <a:gd name="T96" fmla="*/ 16 w 32"/>
                  <a:gd name="T97" fmla="*/ 6 h 16"/>
                  <a:gd name="T98" fmla="*/ 18 w 32"/>
                  <a:gd name="T99" fmla="*/ 8 h 16"/>
                  <a:gd name="T100" fmla="*/ 18 w 32"/>
                  <a:gd name="T101" fmla="*/ 8 h 16"/>
                  <a:gd name="T102" fmla="*/ 20 w 32"/>
                  <a:gd name="T103" fmla="*/ 10 h 16"/>
                  <a:gd name="T104" fmla="*/ 21 w 32"/>
                  <a:gd name="T105" fmla="*/ 10 h 16"/>
                  <a:gd name="T106" fmla="*/ 21 w 32"/>
                  <a:gd name="T107" fmla="*/ 10 h 16"/>
                  <a:gd name="T108" fmla="*/ 23 w 32"/>
                  <a:gd name="T109" fmla="*/ 10 h 16"/>
                  <a:gd name="T110" fmla="*/ 25 w 32"/>
                  <a:gd name="T111" fmla="*/ 10 h 16"/>
                  <a:gd name="T112" fmla="*/ 25 w 32"/>
                  <a:gd name="T113" fmla="*/ 10 h 16"/>
                  <a:gd name="T114" fmla="*/ 25 w 32"/>
                  <a:gd name="T115" fmla="*/ 8 h 16"/>
                  <a:gd name="T116" fmla="*/ 23 w 32"/>
                  <a:gd name="T117" fmla="*/ 6 h 16"/>
                  <a:gd name="T118" fmla="*/ 21 w 32"/>
                  <a:gd name="T119" fmla="*/ 6 h 16"/>
                  <a:gd name="T120" fmla="*/ 20 w 32"/>
                  <a:gd name="T121" fmla="*/ 6 h 16"/>
                  <a:gd name="T122" fmla="*/ 18 w 32"/>
                  <a:gd name="T123" fmla="*/ 6 h 16"/>
                  <a:gd name="T124" fmla="*/ 16 w 32"/>
                  <a:gd name="T125" fmla="*/ 6 h 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"/>
                  <a:gd name="T190" fmla="*/ 0 h 16"/>
                  <a:gd name="T191" fmla="*/ 32 w 32"/>
                  <a:gd name="T192" fmla="*/ 16 h 1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" h="16">
                    <a:moveTo>
                      <a:pt x="11" y="10"/>
                    </a:moveTo>
                    <a:lnTo>
                      <a:pt x="11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close/>
                    <a:moveTo>
                      <a:pt x="16" y="6"/>
                    </a:moveTo>
                    <a:lnTo>
                      <a:pt x="18" y="6"/>
                    </a:lnTo>
                    <a:lnTo>
                      <a:pt x="18" y="8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7" name="Freeform 1111"/>
              <p:cNvSpPr>
                <a:spLocks/>
              </p:cNvSpPr>
              <p:nvPr/>
            </p:nvSpPr>
            <p:spPr bwMode="auto">
              <a:xfrm>
                <a:off x="4519" y="1732"/>
                <a:ext cx="32" cy="19"/>
              </a:xfrm>
              <a:custGeom>
                <a:avLst/>
                <a:gdLst>
                  <a:gd name="T0" fmla="*/ 20 w 32"/>
                  <a:gd name="T1" fmla="*/ 0 h 19"/>
                  <a:gd name="T2" fmla="*/ 23 w 32"/>
                  <a:gd name="T3" fmla="*/ 0 h 19"/>
                  <a:gd name="T4" fmla="*/ 27 w 32"/>
                  <a:gd name="T5" fmla="*/ 2 h 19"/>
                  <a:gd name="T6" fmla="*/ 29 w 32"/>
                  <a:gd name="T7" fmla="*/ 4 h 19"/>
                  <a:gd name="T8" fmla="*/ 30 w 32"/>
                  <a:gd name="T9" fmla="*/ 4 h 19"/>
                  <a:gd name="T10" fmla="*/ 32 w 32"/>
                  <a:gd name="T11" fmla="*/ 6 h 19"/>
                  <a:gd name="T12" fmla="*/ 32 w 32"/>
                  <a:gd name="T13" fmla="*/ 8 h 19"/>
                  <a:gd name="T14" fmla="*/ 32 w 32"/>
                  <a:gd name="T15" fmla="*/ 10 h 19"/>
                  <a:gd name="T16" fmla="*/ 30 w 32"/>
                  <a:gd name="T17" fmla="*/ 12 h 19"/>
                  <a:gd name="T18" fmla="*/ 30 w 32"/>
                  <a:gd name="T19" fmla="*/ 14 h 19"/>
                  <a:gd name="T20" fmla="*/ 29 w 32"/>
                  <a:gd name="T21" fmla="*/ 14 h 19"/>
                  <a:gd name="T22" fmla="*/ 27 w 32"/>
                  <a:gd name="T23" fmla="*/ 17 h 19"/>
                  <a:gd name="T24" fmla="*/ 21 w 32"/>
                  <a:gd name="T25" fmla="*/ 17 h 19"/>
                  <a:gd name="T26" fmla="*/ 18 w 32"/>
                  <a:gd name="T27" fmla="*/ 19 h 19"/>
                  <a:gd name="T28" fmla="*/ 14 w 32"/>
                  <a:gd name="T29" fmla="*/ 19 h 19"/>
                  <a:gd name="T30" fmla="*/ 11 w 32"/>
                  <a:gd name="T31" fmla="*/ 17 h 19"/>
                  <a:gd name="T32" fmla="*/ 7 w 32"/>
                  <a:gd name="T33" fmla="*/ 17 h 19"/>
                  <a:gd name="T34" fmla="*/ 5 w 32"/>
                  <a:gd name="T35" fmla="*/ 14 h 19"/>
                  <a:gd name="T36" fmla="*/ 2 w 32"/>
                  <a:gd name="T37" fmla="*/ 14 h 19"/>
                  <a:gd name="T38" fmla="*/ 2 w 32"/>
                  <a:gd name="T39" fmla="*/ 12 h 19"/>
                  <a:gd name="T40" fmla="*/ 0 w 32"/>
                  <a:gd name="T41" fmla="*/ 10 h 19"/>
                  <a:gd name="T42" fmla="*/ 0 w 32"/>
                  <a:gd name="T43" fmla="*/ 6 h 19"/>
                  <a:gd name="T44" fmla="*/ 4 w 32"/>
                  <a:gd name="T45" fmla="*/ 2 h 19"/>
                  <a:gd name="T46" fmla="*/ 7 w 32"/>
                  <a:gd name="T47" fmla="*/ 2 h 19"/>
                  <a:gd name="T48" fmla="*/ 11 w 32"/>
                  <a:gd name="T49" fmla="*/ 0 h 19"/>
                  <a:gd name="T50" fmla="*/ 11 w 32"/>
                  <a:gd name="T51" fmla="*/ 4 h 19"/>
                  <a:gd name="T52" fmla="*/ 11 w 32"/>
                  <a:gd name="T53" fmla="*/ 6 h 19"/>
                  <a:gd name="T54" fmla="*/ 11 w 32"/>
                  <a:gd name="T55" fmla="*/ 6 h 19"/>
                  <a:gd name="T56" fmla="*/ 9 w 32"/>
                  <a:gd name="T57" fmla="*/ 6 h 19"/>
                  <a:gd name="T58" fmla="*/ 9 w 32"/>
                  <a:gd name="T59" fmla="*/ 8 h 19"/>
                  <a:gd name="T60" fmla="*/ 9 w 32"/>
                  <a:gd name="T61" fmla="*/ 10 h 19"/>
                  <a:gd name="T62" fmla="*/ 9 w 32"/>
                  <a:gd name="T63" fmla="*/ 10 h 19"/>
                  <a:gd name="T64" fmla="*/ 12 w 32"/>
                  <a:gd name="T65" fmla="*/ 12 h 19"/>
                  <a:gd name="T66" fmla="*/ 16 w 32"/>
                  <a:gd name="T67" fmla="*/ 12 h 19"/>
                  <a:gd name="T68" fmla="*/ 20 w 32"/>
                  <a:gd name="T69" fmla="*/ 12 h 19"/>
                  <a:gd name="T70" fmla="*/ 21 w 32"/>
                  <a:gd name="T71" fmla="*/ 10 h 19"/>
                  <a:gd name="T72" fmla="*/ 23 w 32"/>
                  <a:gd name="T73" fmla="*/ 10 h 19"/>
                  <a:gd name="T74" fmla="*/ 23 w 32"/>
                  <a:gd name="T75" fmla="*/ 8 h 19"/>
                  <a:gd name="T76" fmla="*/ 23 w 32"/>
                  <a:gd name="T77" fmla="*/ 8 h 19"/>
                  <a:gd name="T78" fmla="*/ 21 w 32"/>
                  <a:gd name="T79" fmla="*/ 6 h 19"/>
                  <a:gd name="T80" fmla="*/ 21 w 32"/>
                  <a:gd name="T81" fmla="*/ 6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"/>
                  <a:gd name="T124" fmla="*/ 0 h 19"/>
                  <a:gd name="T125" fmla="*/ 32 w 32"/>
                  <a:gd name="T126" fmla="*/ 19 h 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" h="19">
                    <a:moveTo>
                      <a:pt x="20" y="6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7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8" name="Freeform 1112"/>
              <p:cNvSpPr>
                <a:spLocks noEditPoints="1"/>
              </p:cNvSpPr>
              <p:nvPr/>
            </p:nvSpPr>
            <p:spPr bwMode="auto">
              <a:xfrm>
                <a:off x="4508" y="1710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2 w 41"/>
                  <a:gd name="T5" fmla="*/ 0 h 6"/>
                  <a:gd name="T6" fmla="*/ 6 w 41"/>
                  <a:gd name="T7" fmla="*/ 0 h 6"/>
                  <a:gd name="T8" fmla="*/ 7 w 41"/>
                  <a:gd name="T9" fmla="*/ 0 h 6"/>
                  <a:gd name="T10" fmla="*/ 9 w 41"/>
                  <a:gd name="T11" fmla="*/ 0 h 6"/>
                  <a:gd name="T12" fmla="*/ 9 w 41"/>
                  <a:gd name="T13" fmla="*/ 6 h 6"/>
                  <a:gd name="T14" fmla="*/ 7 w 41"/>
                  <a:gd name="T15" fmla="*/ 6 h 6"/>
                  <a:gd name="T16" fmla="*/ 6 w 41"/>
                  <a:gd name="T17" fmla="*/ 6 h 6"/>
                  <a:gd name="T18" fmla="*/ 2 w 41"/>
                  <a:gd name="T19" fmla="*/ 6 h 6"/>
                  <a:gd name="T20" fmla="*/ 0 w 41"/>
                  <a:gd name="T21" fmla="*/ 6 h 6"/>
                  <a:gd name="T22" fmla="*/ 0 w 41"/>
                  <a:gd name="T23" fmla="*/ 6 h 6"/>
                  <a:gd name="T24" fmla="*/ 13 w 41"/>
                  <a:gd name="T25" fmla="*/ 6 h 6"/>
                  <a:gd name="T26" fmla="*/ 13 w 41"/>
                  <a:gd name="T27" fmla="*/ 0 h 6"/>
                  <a:gd name="T28" fmla="*/ 20 w 41"/>
                  <a:gd name="T29" fmla="*/ 0 h 6"/>
                  <a:gd name="T30" fmla="*/ 27 w 41"/>
                  <a:gd name="T31" fmla="*/ 0 h 6"/>
                  <a:gd name="T32" fmla="*/ 34 w 41"/>
                  <a:gd name="T33" fmla="*/ 0 h 6"/>
                  <a:gd name="T34" fmla="*/ 41 w 41"/>
                  <a:gd name="T35" fmla="*/ 0 h 6"/>
                  <a:gd name="T36" fmla="*/ 41 w 41"/>
                  <a:gd name="T37" fmla="*/ 6 h 6"/>
                  <a:gd name="T38" fmla="*/ 34 w 41"/>
                  <a:gd name="T39" fmla="*/ 6 h 6"/>
                  <a:gd name="T40" fmla="*/ 27 w 41"/>
                  <a:gd name="T41" fmla="*/ 6 h 6"/>
                  <a:gd name="T42" fmla="*/ 20 w 41"/>
                  <a:gd name="T43" fmla="*/ 6 h 6"/>
                  <a:gd name="T44" fmla="*/ 13 w 41"/>
                  <a:gd name="T45" fmla="*/ 6 h 6"/>
                  <a:gd name="T46" fmla="*/ 13 w 41"/>
                  <a:gd name="T47" fmla="*/ 6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"/>
                  <a:gd name="T73" fmla="*/ 0 h 6"/>
                  <a:gd name="T74" fmla="*/ 41 w 41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13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4" y="6"/>
                    </a:lnTo>
                    <a:lnTo>
                      <a:pt x="27" y="6"/>
                    </a:lnTo>
                    <a:lnTo>
                      <a:pt x="20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9" name="Freeform 1113"/>
              <p:cNvSpPr>
                <a:spLocks noEditPoints="1"/>
              </p:cNvSpPr>
              <p:nvPr/>
            </p:nvSpPr>
            <p:spPr bwMode="auto">
              <a:xfrm>
                <a:off x="4508" y="1683"/>
                <a:ext cx="43" cy="16"/>
              </a:xfrm>
              <a:custGeom>
                <a:avLst/>
                <a:gdLst>
                  <a:gd name="T0" fmla="*/ 22 w 43"/>
                  <a:gd name="T1" fmla="*/ 0 h 16"/>
                  <a:gd name="T2" fmla="*/ 41 w 43"/>
                  <a:gd name="T3" fmla="*/ 0 h 16"/>
                  <a:gd name="T4" fmla="*/ 41 w 43"/>
                  <a:gd name="T5" fmla="*/ 2 h 16"/>
                  <a:gd name="T6" fmla="*/ 40 w 43"/>
                  <a:gd name="T7" fmla="*/ 4 h 16"/>
                  <a:gd name="T8" fmla="*/ 40 w 43"/>
                  <a:gd name="T9" fmla="*/ 4 h 16"/>
                  <a:gd name="T10" fmla="*/ 40 w 43"/>
                  <a:gd name="T11" fmla="*/ 6 h 16"/>
                  <a:gd name="T12" fmla="*/ 41 w 43"/>
                  <a:gd name="T13" fmla="*/ 6 h 16"/>
                  <a:gd name="T14" fmla="*/ 41 w 43"/>
                  <a:gd name="T15" fmla="*/ 8 h 16"/>
                  <a:gd name="T16" fmla="*/ 43 w 43"/>
                  <a:gd name="T17" fmla="*/ 8 h 16"/>
                  <a:gd name="T18" fmla="*/ 43 w 43"/>
                  <a:gd name="T19" fmla="*/ 12 h 16"/>
                  <a:gd name="T20" fmla="*/ 40 w 43"/>
                  <a:gd name="T21" fmla="*/ 12 h 16"/>
                  <a:gd name="T22" fmla="*/ 36 w 43"/>
                  <a:gd name="T23" fmla="*/ 14 h 16"/>
                  <a:gd name="T24" fmla="*/ 31 w 43"/>
                  <a:gd name="T25" fmla="*/ 16 h 16"/>
                  <a:gd name="T26" fmla="*/ 23 w 43"/>
                  <a:gd name="T27" fmla="*/ 16 h 16"/>
                  <a:gd name="T28" fmla="*/ 18 w 43"/>
                  <a:gd name="T29" fmla="*/ 14 h 16"/>
                  <a:gd name="T30" fmla="*/ 13 w 43"/>
                  <a:gd name="T31" fmla="*/ 12 h 16"/>
                  <a:gd name="T32" fmla="*/ 11 w 43"/>
                  <a:gd name="T33" fmla="*/ 10 h 16"/>
                  <a:gd name="T34" fmla="*/ 11 w 43"/>
                  <a:gd name="T35" fmla="*/ 8 h 16"/>
                  <a:gd name="T36" fmla="*/ 13 w 43"/>
                  <a:gd name="T37" fmla="*/ 6 h 16"/>
                  <a:gd name="T38" fmla="*/ 15 w 43"/>
                  <a:gd name="T39" fmla="*/ 6 h 16"/>
                  <a:gd name="T40" fmla="*/ 15 w 43"/>
                  <a:gd name="T41" fmla="*/ 4 h 16"/>
                  <a:gd name="T42" fmla="*/ 7 w 43"/>
                  <a:gd name="T43" fmla="*/ 4 h 16"/>
                  <a:gd name="T44" fmla="*/ 0 w 43"/>
                  <a:gd name="T45" fmla="*/ 2 h 16"/>
                  <a:gd name="T46" fmla="*/ 0 w 43"/>
                  <a:gd name="T47" fmla="*/ 2 h 16"/>
                  <a:gd name="T48" fmla="*/ 0 w 43"/>
                  <a:gd name="T49" fmla="*/ 0 h 16"/>
                  <a:gd name="T50" fmla="*/ 25 w 43"/>
                  <a:gd name="T51" fmla="*/ 4 h 16"/>
                  <a:gd name="T52" fmla="*/ 23 w 43"/>
                  <a:gd name="T53" fmla="*/ 6 h 16"/>
                  <a:gd name="T54" fmla="*/ 20 w 43"/>
                  <a:gd name="T55" fmla="*/ 6 h 16"/>
                  <a:gd name="T56" fmla="*/ 20 w 43"/>
                  <a:gd name="T57" fmla="*/ 6 h 16"/>
                  <a:gd name="T58" fmla="*/ 20 w 43"/>
                  <a:gd name="T59" fmla="*/ 8 h 16"/>
                  <a:gd name="T60" fmla="*/ 22 w 43"/>
                  <a:gd name="T61" fmla="*/ 10 h 16"/>
                  <a:gd name="T62" fmla="*/ 32 w 43"/>
                  <a:gd name="T63" fmla="*/ 10 h 16"/>
                  <a:gd name="T64" fmla="*/ 34 w 43"/>
                  <a:gd name="T65" fmla="*/ 8 h 16"/>
                  <a:gd name="T66" fmla="*/ 34 w 43"/>
                  <a:gd name="T67" fmla="*/ 6 h 16"/>
                  <a:gd name="T68" fmla="*/ 34 w 43"/>
                  <a:gd name="T69" fmla="*/ 6 h 16"/>
                  <a:gd name="T70" fmla="*/ 31 w 43"/>
                  <a:gd name="T71" fmla="*/ 6 h 16"/>
                  <a:gd name="T72" fmla="*/ 29 w 43"/>
                  <a:gd name="T73" fmla="*/ 4 h 16"/>
                  <a:gd name="T74" fmla="*/ 27 w 43"/>
                  <a:gd name="T75" fmla="*/ 4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3"/>
                  <a:gd name="T115" fmla="*/ 0 h 16"/>
                  <a:gd name="T116" fmla="*/ 43 w 43"/>
                  <a:gd name="T117" fmla="*/ 16 h 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3" h="16">
                    <a:moveTo>
                      <a:pt x="0" y="0"/>
                    </a:moveTo>
                    <a:lnTo>
                      <a:pt x="22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27" y="16"/>
                    </a:lnTo>
                    <a:lnTo>
                      <a:pt x="23" y="16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Freeform 1114"/>
              <p:cNvSpPr>
                <a:spLocks/>
              </p:cNvSpPr>
              <p:nvPr/>
            </p:nvSpPr>
            <p:spPr bwMode="auto">
              <a:xfrm>
                <a:off x="4539" y="1658"/>
                <a:ext cx="23" cy="7"/>
              </a:xfrm>
              <a:custGeom>
                <a:avLst/>
                <a:gdLst>
                  <a:gd name="T0" fmla="*/ 0 w 23"/>
                  <a:gd name="T1" fmla="*/ 7 h 7"/>
                  <a:gd name="T2" fmla="*/ 0 w 23"/>
                  <a:gd name="T3" fmla="*/ 0 h 7"/>
                  <a:gd name="T4" fmla="*/ 1 w 23"/>
                  <a:gd name="T5" fmla="*/ 0 h 7"/>
                  <a:gd name="T6" fmla="*/ 5 w 23"/>
                  <a:gd name="T7" fmla="*/ 0 h 7"/>
                  <a:gd name="T8" fmla="*/ 7 w 23"/>
                  <a:gd name="T9" fmla="*/ 0 h 7"/>
                  <a:gd name="T10" fmla="*/ 9 w 23"/>
                  <a:gd name="T11" fmla="*/ 0 h 7"/>
                  <a:gd name="T12" fmla="*/ 14 w 23"/>
                  <a:gd name="T13" fmla="*/ 0 h 7"/>
                  <a:gd name="T14" fmla="*/ 16 w 23"/>
                  <a:gd name="T15" fmla="*/ 0 h 7"/>
                  <a:gd name="T16" fmla="*/ 17 w 23"/>
                  <a:gd name="T17" fmla="*/ 0 h 7"/>
                  <a:gd name="T18" fmla="*/ 19 w 23"/>
                  <a:gd name="T19" fmla="*/ 2 h 7"/>
                  <a:gd name="T20" fmla="*/ 21 w 23"/>
                  <a:gd name="T21" fmla="*/ 2 h 7"/>
                  <a:gd name="T22" fmla="*/ 21 w 23"/>
                  <a:gd name="T23" fmla="*/ 2 h 7"/>
                  <a:gd name="T24" fmla="*/ 23 w 23"/>
                  <a:gd name="T25" fmla="*/ 5 h 7"/>
                  <a:gd name="T26" fmla="*/ 21 w 23"/>
                  <a:gd name="T27" fmla="*/ 5 h 7"/>
                  <a:gd name="T28" fmla="*/ 21 w 23"/>
                  <a:gd name="T29" fmla="*/ 7 h 7"/>
                  <a:gd name="T30" fmla="*/ 19 w 23"/>
                  <a:gd name="T31" fmla="*/ 7 h 7"/>
                  <a:gd name="T32" fmla="*/ 17 w 23"/>
                  <a:gd name="T33" fmla="*/ 7 h 7"/>
                  <a:gd name="T34" fmla="*/ 16 w 23"/>
                  <a:gd name="T35" fmla="*/ 5 h 7"/>
                  <a:gd name="T36" fmla="*/ 16 w 23"/>
                  <a:gd name="T37" fmla="*/ 5 h 7"/>
                  <a:gd name="T38" fmla="*/ 16 w 23"/>
                  <a:gd name="T39" fmla="*/ 5 h 7"/>
                  <a:gd name="T40" fmla="*/ 14 w 23"/>
                  <a:gd name="T41" fmla="*/ 5 h 7"/>
                  <a:gd name="T42" fmla="*/ 14 w 23"/>
                  <a:gd name="T43" fmla="*/ 2 h 7"/>
                  <a:gd name="T44" fmla="*/ 12 w 23"/>
                  <a:gd name="T45" fmla="*/ 2 h 7"/>
                  <a:gd name="T46" fmla="*/ 10 w 23"/>
                  <a:gd name="T47" fmla="*/ 2 h 7"/>
                  <a:gd name="T48" fmla="*/ 10 w 23"/>
                  <a:gd name="T49" fmla="*/ 5 h 7"/>
                  <a:gd name="T50" fmla="*/ 10 w 23"/>
                  <a:gd name="T51" fmla="*/ 5 h 7"/>
                  <a:gd name="T52" fmla="*/ 10 w 23"/>
                  <a:gd name="T53" fmla="*/ 5 h 7"/>
                  <a:gd name="T54" fmla="*/ 10 w 23"/>
                  <a:gd name="T55" fmla="*/ 7 h 7"/>
                  <a:gd name="T56" fmla="*/ 0 w 23"/>
                  <a:gd name="T57" fmla="*/ 7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"/>
                  <a:gd name="T88" fmla="*/ 0 h 7"/>
                  <a:gd name="T89" fmla="*/ 23 w 23"/>
                  <a:gd name="T90" fmla="*/ 7 h 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1" name="Freeform 1115"/>
              <p:cNvSpPr>
                <a:spLocks noEditPoints="1"/>
              </p:cNvSpPr>
              <p:nvPr/>
            </p:nvSpPr>
            <p:spPr bwMode="auto">
              <a:xfrm>
                <a:off x="4508" y="1613"/>
                <a:ext cx="43" cy="19"/>
              </a:xfrm>
              <a:custGeom>
                <a:avLst/>
                <a:gdLst>
                  <a:gd name="T0" fmla="*/ 22 w 43"/>
                  <a:gd name="T1" fmla="*/ 0 h 19"/>
                  <a:gd name="T2" fmla="*/ 41 w 43"/>
                  <a:gd name="T3" fmla="*/ 0 h 19"/>
                  <a:gd name="T4" fmla="*/ 40 w 43"/>
                  <a:gd name="T5" fmla="*/ 7 h 19"/>
                  <a:gd name="T6" fmla="*/ 40 w 43"/>
                  <a:gd name="T7" fmla="*/ 7 h 19"/>
                  <a:gd name="T8" fmla="*/ 40 w 43"/>
                  <a:gd name="T9" fmla="*/ 7 h 19"/>
                  <a:gd name="T10" fmla="*/ 41 w 43"/>
                  <a:gd name="T11" fmla="*/ 9 h 19"/>
                  <a:gd name="T12" fmla="*/ 41 w 43"/>
                  <a:gd name="T13" fmla="*/ 9 h 19"/>
                  <a:gd name="T14" fmla="*/ 43 w 43"/>
                  <a:gd name="T15" fmla="*/ 11 h 19"/>
                  <a:gd name="T16" fmla="*/ 43 w 43"/>
                  <a:gd name="T17" fmla="*/ 13 h 19"/>
                  <a:gd name="T18" fmla="*/ 40 w 43"/>
                  <a:gd name="T19" fmla="*/ 15 h 19"/>
                  <a:gd name="T20" fmla="*/ 36 w 43"/>
                  <a:gd name="T21" fmla="*/ 17 h 19"/>
                  <a:gd name="T22" fmla="*/ 31 w 43"/>
                  <a:gd name="T23" fmla="*/ 19 h 19"/>
                  <a:gd name="T24" fmla="*/ 23 w 43"/>
                  <a:gd name="T25" fmla="*/ 19 h 19"/>
                  <a:gd name="T26" fmla="*/ 18 w 43"/>
                  <a:gd name="T27" fmla="*/ 17 h 19"/>
                  <a:gd name="T28" fmla="*/ 13 w 43"/>
                  <a:gd name="T29" fmla="*/ 15 h 19"/>
                  <a:gd name="T30" fmla="*/ 11 w 43"/>
                  <a:gd name="T31" fmla="*/ 11 h 19"/>
                  <a:gd name="T32" fmla="*/ 11 w 43"/>
                  <a:gd name="T33" fmla="*/ 11 h 19"/>
                  <a:gd name="T34" fmla="*/ 13 w 43"/>
                  <a:gd name="T35" fmla="*/ 9 h 19"/>
                  <a:gd name="T36" fmla="*/ 15 w 43"/>
                  <a:gd name="T37" fmla="*/ 9 h 19"/>
                  <a:gd name="T38" fmla="*/ 11 w 43"/>
                  <a:gd name="T39" fmla="*/ 7 h 19"/>
                  <a:gd name="T40" fmla="*/ 0 w 43"/>
                  <a:gd name="T41" fmla="*/ 7 h 19"/>
                  <a:gd name="T42" fmla="*/ 0 w 43"/>
                  <a:gd name="T43" fmla="*/ 0 h 19"/>
                  <a:gd name="T44" fmla="*/ 25 w 43"/>
                  <a:gd name="T45" fmla="*/ 7 h 19"/>
                  <a:gd name="T46" fmla="*/ 22 w 43"/>
                  <a:gd name="T47" fmla="*/ 9 h 19"/>
                  <a:gd name="T48" fmla="*/ 20 w 43"/>
                  <a:gd name="T49" fmla="*/ 9 h 19"/>
                  <a:gd name="T50" fmla="*/ 20 w 43"/>
                  <a:gd name="T51" fmla="*/ 11 h 19"/>
                  <a:gd name="T52" fmla="*/ 20 w 43"/>
                  <a:gd name="T53" fmla="*/ 11 h 19"/>
                  <a:gd name="T54" fmla="*/ 23 w 43"/>
                  <a:gd name="T55" fmla="*/ 13 h 19"/>
                  <a:gd name="T56" fmla="*/ 27 w 43"/>
                  <a:gd name="T57" fmla="*/ 13 h 19"/>
                  <a:gd name="T58" fmla="*/ 31 w 43"/>
                  <a:gd name="T59" fmla="*/ 13 h 19"/>
                  <a:gd name="T60" fmla="*/ 34 w 43"/>
                  <a:gd name="T61" fmla="*/ 11 h 19"/>
                  <a:gd name="T62" fmla="*/ 34 w 43"/>
                  <a:gd name="T63" fmla="*/ 11 h 19"/>
                  <a:gd name="T64" fmla="*/ 34 w 43"/>
                  <a:gd name="T65" fmla="*/ 9 h 19"/>
                  <a:gd name="T66" fmla="*/ 32 w 43"/>
                  <a:gd name="T67" fmla="*/ 9 h 19"/>
                  <a:gd name="T68" fmla="*/ 31 w 43"/>
                  <a:gd name="T69" fmla="*/ 7 h 19"/>
                  <a:gd name="T70" fmla="*/ 27 w 43"/>
                  <a:gd name="T71" fmla="*/ 7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"/>
                  <a:gd name="T109" fmla="*/ 0 h 19"/>
                  <a:gd name="T110" fmla="*/ 43 w 43"/>
                  <a:gd name="T111" fmla="*/ 19 h 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" h="19">
                    <a:moveTo>
                      <a:pt x="0" y="0"/>
                    </a:moveTo>
                    <a:lnTo>
                      <a:pt x="22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20" y="19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27" y="7"/>
                    </a:moveTo>
                    <a:lnTo>
                      <a:pt x="25" y="7"/>
                    </a:lnTo>
                    <a:lnTo>
                      <a:pt x="23" y="7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31" y="13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1" y="7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2" name="Freeform 1116"/>
              <p:cNvSpPr>
                <a:spLocks noEditPoints="1"/>
              </p:cNvSpPr>
              <p:nvPr/>
            </p:nvSpPr>
            <p:spPr bwMode="auto">
              <a:xfrm>
                <a:off x="4519" y="1579"/>
                <a:ext cx="32" cy="18"/>
              </a:xfrm>
              <a:custGeom>
                <a:avLst/>
                <a:gdLst>
                  <a:gd name="T0" fmla="*/ 20 w 32"/>
                  <a:gd name="T1" fmla="*/ 12 h 18"/>
                  <a:gd name="T2" fmla="*/ 21 w 32"/>
                  <a:gd name="T3" fmla="*/ 12 h 18"/>
                  <a:gd name="T4" fmla="*/ 23 w 32"/>
                  <a:gd name="T5" fmla="*/ 12 h 18"/>
                  <a:gd name="T6" fmla="*/ 25 w 32"/>
                  <a:gd name="T7" fmla="*/ 10 h 18"/>
                  <a:gd name="T8" fmla="*/ 25 w 32"/>
                  <a:gd name="T9" fmla="*/ 8 h 18"/>
                  <a:gd name="T10" fmla="*/ 25 w 32"/>
                  <a:gd name="T11" fmla="*/ 8 h 18"/>
                  <a:gd name="T12" fmla="*/ 23 w 32"/>
                  <a:gd name="T13" fmla="*/ 8 h 18"/>
                  <a:gd name="T14" fmla="*/ 23 w 32"/>
                  <a:gd name="T15" fmla="*/ 6 h 18"/>
                  <a:gd name="T16" fmla="*/ 23 w 32"/>
                  <a:gd name="T17" fmla="*/ 4 h 18"/>
                  <a:gd name="T18" fmla="*/ 23 w 32"/>
                  <a:gd name="T19" fmla="*/ 2 h 18"/>
                  <a:gd name="T20" fmla="*/ 25 w 32"/>
                  <a:gd name="T21" fmla="*/ 2 h 18"/>
                  <a:gd name="T22" fmla="*/ 29 w 32"/>
                  <a:gd name="T23" fmla="*/ 2 h 18"/>
                  <a:gd name="T24" fmla="*/ 30 w 32"/>
                  <a:gd name="T25" fmla="*/ 6 h 18"/>
                  <a:gd name="T26" fmla="*/ 32 w 32"/>
                  <a:gd name="T27" fmla="*/ 8 h 18"/>
                  <a:gd name="T28" fmla="*/ 32 w 32"/>
                  <a:gd name="T29" fmla="*/ 12 h 18"/>
                  <a:gd name="T30" fmla="*/ 30 w 32"/>
                  <a:gd name="T31" fmla="*/ 12 h 18"/>
                  <a:gd name="T32" fmla="*/ 29 w 32"/>
                  <a:gd name="T33" fmla="*/ 16 h 18"/>
                  <a:gd name="T34" fmla="*/ 25 w 32"/>
                  <a:gd name="T35" fmla="*/ 16 h 18"/>
                  <a:gd name="T36" fmla="*/ 21 w 32"/>
                  <a:gd name="T37" fmla="*/ 18 h 18"/>
                  <a:gd name="T38" fmla="*/ 16 w 32"/>
                  <a:gd name="T39" fmla="*/ 18 h 18"/>
                  <a:gd name="T40" fmla="*/ 9 w 32"/>
                  <a:gd name="T41" fmla="*/ 18 h 18"/>
                  <a:gd name="T42" fmla="*/ 5 w 32"/>
                  <a:gd name="T43" fmla="*/ 16 h 18"/>
                  <a:gd name="T44" fmla="*/ 2 w 32"/>
                  <a:gd name="T45" fmla="*/ 14 h 18"/>
                  <a:gd name="T46" fmla="*/ 0 w 32"/>
                  <a:gd name="T47" fmla="*/ 10 h 18"/>
                  <a:gd name="T48" fmla="*/ 2 w 32"/>
                  <a:gd name="T49" fmla="*/ 8 h 18"/>
                  <a:gd name="T50" fmla="*/ 2 w 32"/>
                  <a:gd name="T51" fmla="*/ 4 h 18"/>
                  <a:gd name="T52" fmla="*/ 5 w 32"/>
                  <a:gd name="T53" fmla="*/ 4 h 18"/>
                  <a:gd name="T54" fmla="*/ 7 w 32"/>
                  <a:gd name="T55" fmla="*/ 2 h 18"/>
                  <a:gd name="T56" fmla="*/ 12 w 32"/>
                  <a:gd name="T57" fmla="*/ 2 h 18"/>
                  <a:gd name="T58" fmla="*/ 18 w 32"/>
                  <a:gd name="T59" fmla="*/ 0 h 18"/>
                  <a:gd name="T60" fmla="*/ 18 w 32"/>
                  <a:gd name="T61" fmla="*/ 0 h 18"/>
                  <a:gd name="T62" fmla="*/ 20 w 32"/>
                  <a:gd name="T63" fmla="*/ 0 h 18"/>
                  <a:gd name="T64" fmla="*/ 11 w 32"/>
                  <a:gd name="T65" fmla="*/ 6 h 18"/>
                  <a:gd name="T66" fmla="*/ 9 w 32"/>
                  <a:gd name="T67" fmla="*/ 8 h 18"/>
                  <a:gd name="T68" fmla="*/ 7 w 32"/>
                  <a:gd name="T69" fmla="*/ 8 h 18"/>
                  <a:gd name="T70" fmla="*/ 7 w 32"/>
                  <a:gd name="T71" fmla="*/ 10 h 18"/>
                  <a:gd name="T72" fmla="*/ 7 w 32"/>
                  <a:gd name="T73" fmla="*/ 10 h 18"/>
                  <a:gd name="T74" fmla="*/ 11 w 32"/>
                  <a:gd name="T75" fmla="*/ 12 h 18"/>
                  <a:gd name="T76" fmla="*/ 11 w 32"/>
                  <a:gd name="T77" fmla="*/ 12 h 18"/>
                  <a:gd name="T78" fmla="*/ 12 w 32"/>
                  <a:gd name="T79" fmla="*/ 6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"/>
                  <a:gd name="T121" fmla="*/ 0 h 18"/>
                  <a:gd name="T122" fmla="*/ 32 w 32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" h="18">
                    <a:moveTo>
                      <a:pt x="20" y="0"/>
                    </a:moveTo>
                    <a:lnTo>
                      <a:pt x="20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5" y="16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3" name="Freeform 1117"/>
              <p:cNvSpPr>
                <a:spLocks/>
              </p:cNvSpPr>
              <p:nvPr/>
            </p:nvSpPr>
            <p:spPr bwMode="auto">
              <a:xfrm>
                <a:off x="4519" y="1546"/>
                <a:ext cx="32" cy="16"/>
              </a:xfrm>
              <a:custGeom>
                <a:avLst/>
                <a:gdLst>
                  <a:gd name="T0" fmla="*/ 20 w 32"/>
                  <a:gd name="T1" fmla="*/ 4 h 16"/>
                  <a:gd name="T2" fmla="*/ 20 w 32"/>
                  <a:gd name="T3" fmla="*/ 0 h 16"/>
                  <a:gd name="T4" fmla="*/ 23 w 32"/>
                  <a:gd name="T5" fmla="*/ 0 h 16"/>
                  <a:gd name="T6" fmla="*/ 27 w 32"/>
                  <a:gd name="T7" fmla="*/ 2 h 16"/>
                  <a:gd name="T8" fmla="*/ 29 w 32"/>
                  <a:gd name="T9" fmla="*/ 2 h 16"/>
                  <a:gd name="T10" fmla="*/ 30 w 32"/>
                  <a:gd name="T11" fmla="*/ 4 h 16"/>
                  <a:gd name="T12" fmla="*/ 32 w 32"/>
                  <a:gd name="T13" fmla="*/ 6 h 16"/>
                  <a:gd name="T14" fmla="*/ 32 w 32"/>
                  <a:gd name="T15" fmla="*/ 8 h 16"/>
                  <a:gd name="T16" fmla="*/ 32 w 32"/>
                  <a:gd name="T17" fmla="*/ 10 h 16"/>
                  <a:gd name="T18" fmla="*/ 30 w 32"/>
                  <a:gd name="T19" fmla="*/ 12 h 16"/>
                  <a:gd name="T20" fmla="*/ 30 w 32"/>
                  <a:gd name="T21" fmla="*/ 14 h 16"/>
                  <a:gd name="T22" fmla="*/ 29 w 32"/>
                  <a:gd name="T23" fmla="*/ 14 h 16"/>
                  <a:gd name="T24" fmla="*/ 27 w 32"/>
                  <a:gd name="T25" fmla="*/ 16 h 16"/>
                  <a:gd name="T26" fmla="*/ 23 w 32"/>
                  <a:gd name="T27" fmla="*/ 16 h 16"/>
                  <a:gd name="T28" fmla="*/ 18 w 32"/>
                  <a:gd name="T29" fmla="*/ 16 h 16"/>
                  <a:gd name="T30" fmla="*/ 14 w 32"/>
                  <a:gd name="T31" fmla="*/ 16 h 16"/>
                  <a:gd name="T32" fmla="*/ 9 w 32"/>
                  <a:gd name="T33" fmla="*/ 16 h 16"/>
                  <a:gd name="T34" fmla="*/ 7 w 32"/>
                  <a:gd name="T35" fmla="*/ 16 h 16"/>
                  <a:gd name="T36" fmla="*/ 5 w 32"/>
                  <a:gd name="T37" fmla="*/ 14 h 16"/>
                  <a:gd name="T38" fmla="*/ 4 w 32"/>
                  <a:gd name="T39" fmla="*/ 14 h 16"/>
                  <a:gd name="T40" fmla="*/ 2 w 32"/>
                  <a:gd name="T41" fmla="*/ 12 h 16"/>
                  <a:gd name="T42" fmla="*/ 2 w 32"/>
                  <a:gd name="T43" fmla="*/ 10 h 16"/>
                  <a:gd name="T44" fmla="*/ 0 w 32"/>
                  <a:gd name="T45" fmla="*/ 8 h 16"/>
                  <a:gd name="T46" fmla="*/ 2 w 32"/>
                  <a:gd name="T47" fmla="*/ 6 h 16"/>
                  <a:gd name="T48" fmla="*/ 5 w 32"/>
                  <a:gd name="T49" fmla="*/ 2 h 16"/>
                  <a:gd name="T50" fmla="*/ 9 w 32"/>
                  <a:gd name="T51" fmla="*/ 0 h 16"/>
                  <a:gd name="T52" fmla="*/ 11 w 32"/>
                  <a:gd name="T53" fmla="*/ 4 h 16"/>
                  <a:gd name="T54" fmla="*/ 12 w 32"/>
                  <a:gd name="T55" fmla="*/ 6 h 16"/>
                  <a:gd name="T56" fmla="*/ 11 w 32"/>
                  <a:gd name="T57" fmla="*/ 6 h 16"/>
                  <a:gd name="T58" fmla="*/ 9 w 32"/>
                  <a:gd name="T59" fmla="*/ 6 h 16"/>
                  <a:gd name="T60" fmla="*/ 9 w 32"/>
                  <a:gd name="T61" fmla="*/ 8 h 16"/>
                  <a:gd name="T62" fmla="*/ 9 w 32"/>
                  <a:gd name="T63" fmla="*/ 8 h 16"/>
                  <a:gd name="T64" fmla="*/ 9 w 32"/>
                  <a:gd name="T65" fmla="*/ 10 h 16"/>
                  <a:gd name="T66" fmla="*/ 11 w 32"/>
                  <a:gd name="T67" fmla="*/ 10 h 16"/>
                  <a:gd name="T68" fmla="*/ 18 w 32"/>
                  <a:gd name="T69" fmla="*/ 10 h 16"/>
                  <a:gd name="T70" fmla="*/ 21 w 32"/>
                  <a:gd name="T71" fmla="*/ 10 h 16"/>
                  <a:gd name="T72" fmla="*/ 23 w 32"/>
                  <a:gd name="T73" fmla="*/ 10 h 16"/>
                  <a:gd name="T74" fmla="*/ 23 w 32"/>
                  <a:gd name="T75" fmla="*/ 8 h 16"/>
                  <a:gd name="T76" fmla="*/ 23 w 32"/>
                  <a:gd name="T77" fmla="*/ 8 h 16"/>
                  <a:gd name="T78" fmla="*/ 23 w 32"/>
                  <a:gd name="T79" fmla="*/ 6 h 16"/>
                  <a:gd name="T80" fmla="*/ 21 w 32"/>
                  <a:gd name="T81" fmla="*/ 6 h 16"/>
                  <a:gd name="T82" fmla="*/ 21 w 32"/>
                  <a:gd name="T83" fmla="*/ 6 h 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16"/>
                  <a:gd name="T128" fmla="*/ 32 w 32"/>
                  <a:gd name="T129" fmla="*/ 16 h 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16">
                    <a:moveTo>
                      <a:pt x="20" y="4"/>
                    </a:moveTo>
                    <a:lnTo>
                      <a:pt x="20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4" name="Freeform 1118"/>
              <p:cNvSpPr>
                <a:spLocks/>
              </p:cNvSpPr>
              <p:nvPr/>
            </p:nvSpPr>
            <p:spPr bwMode="auto">
              <a:xfrm>
                <a:off x="4521" y="1513"/>
                <a:ext cx="41" cy="18"/>
              </a:xfrm>
              <a:custGeom>
                <a:avLst/>
                <a:gdLst>
                  <a:gd name="T0" fmla="*/ 0 w 41"/>
                  <a:gd name="T1" fmla="*/ 18 h 18"/>
                  <a:gd name="T2" fmla="*/ 0 w 41"/>
                  <a:gd name="T3" fmla="*/ 12 h 18"/>
                  <a:gd name="T4" fmla="*/ 3 w 41"/>
                  <a:gd name="T5" fmla="*/ 10 h 18"/>
                  <a:gd name="T6" fmla="*/ 9 w 41"/>
                  <a:gd name="T7" fmla="*/ 10 h 18"/>
                  <a:gd name="T8" fmla="*/ 14 w 41"/>
                  <a:gd name="T9" fmla="*/ 10 h 18"/>
                  <a:gd name="T10" fmla="*/ 19 w 41"/>
                  <a:gd name="T11" fmla="*/ 8 h 18"/>
                  <a:gd name="T12" fmla="*/ 14 w 41"/>
                  <a:gd name="T13" fmla="*/ 8 h 18"/>
                  <a:gd name="T14" fmla="*/ 9 w 41"/>
                  <a:gd name="T15" fmla="*/ 8 h 18"/>
                  <a:gd name="T16" fmla="*/ 3 w 41"/>
                  <a:gd name="T17" fmla="*/ 6 h 18"/>
                  <a:gd name="T18" fmla="*/ 0 w 41"/>
                  <a:gd name="T19" fmla="*/ 6 h 18"/>
                  <a:gd name="T20" fmla="*/ 0 w 41"/>
                  <a:gd name="T21" fmla="*/ 0 h 18"/>
                  <a:gd name="T22" fmla="*/ 7 w 41"/>
                  <a:gd name="T23" fmla="*/ 2 h 18"/>
                  <a:gd name="T24" fmla="*/ 16 w 41"/>
                  <a:gd name="T25" fmla="*/ 4 h 18"/>
                  <a:gd name="T26" fmla="*/ 23 w 41"/>
                  <a:gd name="T27" fmla="*/ 4 h 18"/>
                  <a:gd name="T28" fmla="*/ 30 w 41"/>
                  <a:gd name="T29" fmla="*/ 6 h 18"/>
                  <a:gd name="T30" fmla="*/ 32 w 41"/>
                  <a:gd name="T31" fmla="*/ 6 h 18"/>
                  <a:gd name="T32" fmla="*/ 35 w 41"/>
                  <a:gd name="T33" fmla="*/ 8 h 18"/>
                  <a:gd name="T34" fmla="*/ 37 w 41"/>
                  <a:gd name="T35" fmla="*/ 8 h 18"/>
                  <a:gd name="T36" fmla="*/ 37 w 41"/>
                  <a:gd name="T37" fmla="*/ 8 h 18"/>
                  <a:gd name="T38" fmla="*/ 39 w 41"/>
                  <a:gd name="T39" fmla="*/ 8 h 18"/>
                  <a:gd name="T40" fmla="*/ 39 w 41"/>
                  <a:gd name="T41" fmla="*/ 10 h 18"/>
                  <a:gd name="T42" fmla="*/ 41 w 41"/>
                  <a:gd name="T43" fmla="*/ 10 h 18"/>
                  <a:gd name="T44" fmla="*/ 41 w 41"/>
                  <a:gd name="T45" fmla="*/ 12 h 18"/>
                  <a:gd name="T46" fmla="*/ 41 w 41"/>
                  <a:gd name="T47" fmla="*/ 14 h 18"/>
                  <a:gd name="T48" fmla="*/ 41 w 41"/>
                  <a:gd name="T49" fmla="*/ 14 h 18"/>
                  <a:gd name="T50" fmla="*/ 41 w 41"/>
                  <a:gd name="T51" fmla="*/ 14 h 18"/>
                  <a:gd name="T52" fmla="*/ 41 w 41"/>
                  <a:gd name="T53" fmla="*/ 16 h 18"/>
                  <a:gd name="T54" fmla="*/ 39 w 41"/>
                  <a:gd name="T55" fmla="*/ 16 h 18"/>
                  <a:gd name="T56" fmla="*/ 37 w 41"/>
                  <a:gd name="T57" fmla="*/ 16 h 18"/>
                  <a:gd name="T58" fmla="*/ 34 w 41"/>
                  <a:gd name="T59" fmla="*/ 16 h 18"/>
                  <a:gd name="T60" fmla="*/ 32 w 41"/>
                  <a:gd name="T61" fmla="*/ 16 h 18"/>
                  <a:gd name="T62" fmla="*/ 32 w 41"/>
                  <a:gd name="T63" fmla="*/ 16 h 18"/>
                  <a:gd name="T64" fmla="*/ 34 w 41"/>
                  <a:gd name="T65" fmla="*/ 16 h 18"/>
                  <a:gd name="T66" fmla="*/ 34 w 41"/>
                  <a:gd name="T67" fmla="*/ 14 h 18"/>
                  <a:gd name="T68" fmla="*/ 34 w 41"/>
                  <a:gd name="T69" fmla="*/ 14 h 18"/>
                  <a:gd name="T70" fmla="*/ 34 w 41"/>
                  <a:gd name="T71" fmla="*/ 14 h 18"/>
                  <a:gd name="T72" fmla="*/ 34 w 41"/>
                  <a:gd name="T73" fmla="*/ 14 h 18"/>
                  <a:gd name="T74" fmla="*/ 32 w 41"/>
                  <a:gd name="T75" fmla="*/ 12 h 18"/>
                  <a:gd name="T76" fmla="*/ 32 w 41"/>
                  <a:gd name="T77" fmla="*/ 12 h 18"/>
                  <a:gd name="T78" fmla="*/ 32 w 41"/>
                  <a:gd name="T79" fmla="*/ 12 h 18"/>
                  <a:gd name="T80" fmla="*/ 30 w 41"/>
                  <a:gd name="T81" fmla="*/ 12 h 18"/>
                  <a:gd name="T82" fmla="*/ 28 w 41"/>
                  <a:gd name="T83" fmla="*/ 12 h 18"/>
                  <a:gd name="T84" fmla="*/ 21 w 41"/>
                  <a:gd name="T85" fmla="*/ 14 h 18"/>
                  <a:gd name="T86" fmla="*/ 14 w 41"/>
                  <a:gd name="T87" fmla="*/ 16 h 18"/>
                  <a:gd name="T88" fmla="*/ 7 w 41"/>
                  <a:gd name="T89" fmla="*/ 16 h 18"/>
                  <a:gd name="T90" fmla="*/ 0 w 41"/>
                  <a:gd name="T91" fmla="*/ 18 h 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"/>
                  <a:gd name="T139" fmla="*/ 0 h 18"/>
                  <a:gd name="T140" fmla="*/ 41 w 41"/>
                  <a:gd name="T141" fmla="*/ 18 h 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" h="18">
                    <a:moveTo>
                      <a:pt x="0" y="18"/>
                    </a:moveTo>
                    <a:lnTo>
                      <a:pt x="0" y="12"/>
                    </a:lnTo>
                    <a:lnTo>
                      <a:pt x="3" y="10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9" y="8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1" y="14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5" name="Freeform 1119"/>
              <p:cNvSpPr>
                <a:spLocks/>
              </p:cNvSpPr>
              <p:nvPr/>
            </p:nvSpPr>
            <p:spPr bwMode="auto">
              <a:xfrm>
                <a:off x="4508" y="1493"/>
                <a:ext cx="41" cy="4"/>
              </a:xfrm>
              <a:custGeom>
                <a:avLst/>
                <a:gdLst>
                  <a:gd name="T0" fmla="*/ 0 w 41"/>
                  <a:gd name="T1" fmla="*/ 4 h 4"/>
                  <a:gd name="T2" fmla="*/ 0 w 41"/>
                  <a:gd name="T3" fmla="*/ 4 h 4"/>
                  <a:gd name="T4" fmla="*/ 0 w 41"/>
                  <a:gd name="T5" fmla="*/ 2 h 4"/>
                  <a:gd name="T6" fmla="*/ 0 w 41"/>
                  <a:gd name="T7" fmla="*/ 0 h 4"/>
                  <a:gd name="T8" fmla="*/ 22 w 41"/>
                  <a:gd name="T9" fmla="*/ 0 h 4"/>
                  <a:gd name="T10" fmla="*/ 32 w 41"/>
                  <a:gd name="T11" fmla="*/ 0 h 4"/>
                  <a:gd name="T12" fmla="*/ 41 w 41"/>
                  <a:gd name="T13" fmla="*/ 0 h 4"/>
                  <a:gd name="T14" fmla="*/ 41 w 41"/>
                  <a:gd name="T15" fmla="*/ 2 h 4"/>
                  <a:gd name="T16" fmla="*/ 41 w 41"/>
                  <a:gd name="T17" fmla="*/ 4 h 4"/>
                  <a:gd name="T18" fmla="*/ 41 w 41"/>
                  <a:gd name="T19" fmla="*/ 4 h 4"/>
                  <a:gd name="T20" fmla="*/ 32 w 41"/>
                  <a:gd name="T21" fmla="*/ 4 h 4"/>
                  <a:gd name="T22" fmla="*/ 22 w 41"/>
                  <a:gd name="T23" fmla="*/ 4 h 4"/>
                  <a:gd name="T24" fmla="*/ 0 w 41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"/>
                  <a:gd name="T41" fmla="*/ 41 w 41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32" y="4"/>
                    </a:lnTo>
                    <a:lnTo>
                      <a:pt x="2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6" name="Freeform 1120"/>
              <p:cNvSpPr>
                <a:spLocks/>
              </p:cNvSpPr>
              <p:nvPr/>
            </p:nvSpPr>
            <p:spPr bwMode="auto">
              <a:xfrm>
                <a:off x="4508" y="1448"/>
                <a:ext cx="41" cy="16"/>
              </a:xfrm>
              <a:custGeom>
                <a:avLst/>
                <a:gdLst>
                  <a:gd name="T0" fmla="*/ 0 w 41"/>
                  <a:gd name="T1" fmla="*/ 16 h 16"/>
                  <a:gd name="T2" fmla="*/ 0 w 41"/>
                  <a:gd name="T3" fmla="*/ 10 h 16"/>
                  <a:gd name="T4" fmla="*/ 16 w 41"/>
                  <a:gd name="T5" fmla="*/ 10 h 16"/>
                  <a:gd name="T6" fmla="*/ 15 w 41"/>
                  <a:gd name="T7" fmla="*/ 10 h 16"/>
                  <a:gd name="T8" fmla="*/ 15 w 41"/>
                  <a:gd name="T9" fmla="*/ 10 h 16"/>
                  <a:gd name="T10" fmla="*/ 13 w 41"/>
                  <a:gd name="T11" fmla="*/ 8 h 16"/>
                  <a:gd name="T12" fmla="*/ 13 w 41"/>
                  <a:gd name="T13" fmla="*/ 8 h 16"/>
                  <a:gd name="T14" fmla="*/ 11 w 41"/>
                  <a:gd name="T15" fmla="*/ 8 h 16"/>
                  <a:gd name="T16" fmla="*/ 11 w 41"/>
                  <a:gd name="T17" fmla="*/ 8 h 16"/>
                  <a:gd name="T18" fmla="*/ 11 w 41"/>
                  <a:gd name="T19" fmla="*/ 6 h 16"/>
                  <a:gd name="T20" fmla="*/ 11 w 41"/>
                  <a:gd name="T21" fmla="*/ 6 h 16"/>
                  <a:gd name="T22" fmla="*/ 11 w 41"/>
                  <a:gd name="T23" fmla="*/ 4 h 16"/>
                  <a:gd name="T24" fmla="*/ 13 w 41"/>
                  <a:gd name="T25" fmla="*/ 4 h 16"/>
                  <a:gd name="T26" fmla="*/ 13 w 41"/>
                  <a:gd name="T27" fmla="*/ 2 h 16"/>
                  <a:gd name="T28" fmla="*/ 15 w 41"/>
                  <a:gd name="T29" fmla="*/ 2 h 16"/>
                  <a:gd name="T30" fmla="*/ 16 w 41"/>
                  <a:gd name="T31" fmla="*/ 0 h 16"/>
                  <a:gd name="T32" fmla="*/ 18 w 41"/>
                  <a:gd name="T33" fmla="*/ 0 h 16"/>
                  <a:gd name="T34" fmla="*/ 23 w 41"/>
                  <a:gd name="T35" fmla="*/ 0 h 16"/>
                  <a:gd name="T36" fmla="*/ 27 w 41"/>
                  <a:gd name="T37" fmla="*/ 0 h 16"/>
                  <a:gd name="T38" fmla="*/ 32 w 41"/>
                  <a:gd name="T39" fmla="*/ 0 h 16"/>
                  <a:gd name="T40" fmla="*/ 38 w 41"/>
                  <a:gd name="T41" fmla="*/ 0 h 16"/>
                  <a:gd name="T42" fmla="*/ 41 w 41"/>
                  <a:gd name="T43" fmla="*/ 0 h 16"/>
                  <a:gd name="T44" fmla="*/ 41 w 41"/>
                  <a:gd name="T45" fmla="*/ 6 h 16"/>
                  <a:gd name="T46" fmla="*/ 25 w 41"/>
                  <a:gd name="T47" fmla="*/ 6 h 16"/>
                  <a:gd name="T48" fmla="*/ 23 w 41"/>
                  <a:gd name="T49" fmla="*/ 6 h 16"/>
                  <a:gd name="T50" fmla="*/ 22 w 41"/>
                  <a:gd name="T51" fmla="*/ 6 h 16"/>
                  <a:gd name="T52" fmla="*/ 22 w 41"/>
                  <a:gd name="T53" fmla="*/ 6 h 16"/>
                  <a:gd name="T54" fmla="*/ 20 w 41"/>
                  <a:gd name="T55" fmla="*/ 6 h 16"/>
                  <a:gd name="T56" fmla="*/ 20 w 41"/>
                  <a:gd name="T57" fmla="*/ 8 h 16"/>
                  <a:gd name="T58" fmla="*/ 20 w 41"/>
                  <a:gd name="T59" fmla="*/ 8 h 16"/>
                  <a:gd name="T60" fmla="*/ 20 w 41"/>
                  <a:gd name="T61" fmla="*/ 8 h 16"/>
                  <a:gd name="T62" fmla="*/ 20 w 41"/>
                  <a:gd name="T63" fmla="*/ 8 h 16"/>
                  <a:gd name="T64" fmla="*/ 22 w 41"/>
                  <a:gd name="T65" fmla="*/ 10 h 16"/>
                  <a:gd name="T66" fmla="*/ 22 w 41"/>
                  <a:gd name="T67" fmla="*/ 10 h 16"/>
                  <a:gd name="T68" fmla="*/ 22 w 41"/>
                  <a:gd name="T69" fmla="*/ 10 h 16"/>
                  <a:gd name="T70" fmla="*/ 27 w 41"/>
                  <a:gd name="T71" fmla="*/ 10 h 16"/>
                  <a:gd name="T72" fmla="*/ 34 w 41"/>
                  <a:gd name="T73" fmla="*/ 10 h 16"/>
                  <a:gd name="T74" fmla="*/ 38 w 41"/>
                  <a:gd name="T75" fmla="*/ 10 h 16"/>
                  <a:gd name="T76" fmla="*/ 41 w 41"/>
                  <a:gd name="T77" fmla="*/ 10 h 16"/>
                  <a:gd name="T78" fmla="*/ 41 w 41"/>
                  <a:gd name="T79" fmla="*/ 16 h 16"/>
                  <a:gd name="T80" fmla="*/ 32 w 41"/>
                  <a:gd name="T81" fmla="*/ 16 h 16"/>
                  <a:gd name="T82" fmla="*/ 22 w 41"/>
                  <a:gd name="T83" fmla="*/ 16 h 16"/>
                  <a:gd name="T84" fmla="*/ 0 w 41"/>
                  <a:gd name="T85" fmla="*/ 16 h 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16"/>
                  <a:gd name="T131" fmla="*/ 41 w 41"/>
                  <a:gd name="T132" fmla="*/ 16 h 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16">
                    <a:moveTo>
                      <a:pt x="0" y="16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7" y="10"/>
                    </a:lnTo>
                    <a:lnTo>
                      <a:pt x="34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1" y="16"/>
                    </a:lnTo>
                    <a:lnTo>
                      <a:pt x="32" y="16"/>
                    </a:lnTo>
                    <a:lnTo>
                      <a:pt x="22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7" name="Freeform 1121"/>
              <p:cNvSpPr>
                <a:spLocks noEditPoints="1"/>
              </p:cNvSpPr>
              <p:nvPr/>
            </p:nvSpPr>
            <p:spPr bwMode="auto">
              <a:xfrm>
                <a:off x="4519" y="1413"/>
                <a:ext cx="32" cy="18"/>
              </a:xfrm>
              <a:custGeom>
                <a:avLst/>
                <a:gdLst>
                  <a:gd name="T0" fmla="*/ 20 w 32"/>
                  <a:gd name="T1" fmla="*/ 12 h 18"/>
                  <a:gd name="T2" fmla="*/ 21 w 32"/>
                  <a:gd name="T3" fmla="*/ 12 h 18"/>
                  <a:gd name="T4" fmla="*/ 23 w 32"/>
                  <a:gd name="T5" fmla="*/ 12 h 18"/>
                  <a:gd name="T6" fmla="*/ 25 w 32"/>
                  <a:gd name="T7" fmla="*/ 10 h 18"/>
                  <a:gd name="T8" fmla="*/ 25 w 32"/>
                  <a:gd name="T9" fmla="*/ 8 h 18"/>
                  <a:gd name="T10" fmla="*/ 25 w 32"/>
                  <a:gd name="T11" fmla="*/ 8 h 18"/>
                  <a:gd name="T12" fmla="*/ 23 w 32"/>
                  <a:gd name="T13" fmla="*/ 8 h 18"/>
                  <a:gd name="T14" fmla="*/ 23 w 32"/>
                  <a:gd name="T15" fmla="*/ 6 h 18"/>
                  <a:gd name="T16" fmla="*/ 23 w 32"/>
                  <a:gd name="T17" fmla="*/ 4 h 18"/>
                  <a:gd name="T18" fmla="*/ 23 w 32"/>
                  <a:gd name="T19" fmla="*/ 0 h 18"/>
                  <a:gd name="T20" fmla="*/ 27 w 32"/>
                  <a:gd name="T21" fmla="*/ 2 h 18"/>
                  <a:gd name="T22" fmla="*/ 30 w 32"/>
                  <a:gd name="T23" fmla="*/ 4 h 18"/>
                  <a:gd name="T24" fmla="*/ 32 w 32"/>
                  <a:gd name="T25" fmla="*/ 6 h 18"/>
                  <a:gd name="T26" fmla="*/ 32 w 32"/>
                  <a:gd name="T27" fmla="*/ 10 h 18"/>
                  <a:gd name="T28" fmla="*/ 32 w 32"/>
                  <a:gd name="T29" fmla="*/ 12 h 18"/>
                  <a:gd name="T30" fmla="*/ 30 w 32"/>
                  <a:gd name="T31" fmla="*/ 14 h 18"/>
                  <a:gd name="T32" fmla="*/ 29 w 32"/>
                  <a:gd name="T33" fmla="*/ 16 h 18"/>
                  <a:gd name="T34" fmla="*/ 25 w 32"/>
                  <a:gd name="T35" fmla="*/ 16 h 18"/>
                  <a:gd name="T36" fmla="*/ 21 w 32"/>
                  <a:gd name="T37" fmla="*/ 18 h 18"/>
                  <a:gd name="T38" fmla="*/ 16 w 32"/>
                  <a:gd name="T39" fmla="*/ 18 h 18"/>
                  <a:gd name="T40" fmla="*/ 9 w 32"/>
                  <a:gd name="T41" fmla="*/ 18 h 18"/>
                  <a:gd name="T42" fmla="*/ 5 w 32"/>
                  <a:gd name="T43" fmla="*/ 16 h 18"/>
                  <a:gd name="T44" fmla="*/ 2 w 32"/>
                  <a:gd name="T45" fmla="*/ 14 h 18"/>
                  <a:gd name="T46" fmla="*/ 0 w 32"/>
                  <a:gd name="T47" fmla="*/ 10 h 18"/>
                  <a:gd name="T48" fmla="*/ 2 w 32"/>
                  <a:gd name="T49" fmla="*/ 8 h 18"/>
                  <a:gd name="T50" fmla="*/ 2 w 32"/>
                  <a:gd name="T51" fmla="*/ 4 h 18"/>
                  <a:gd name="T52" fmla="*/ 5 w 32"/>
                  <a:gd name="T53" fmla="*/ 2 h 18"/>
                  <a:gd name="T54" fmla="*/ 11 w 32"/>
                  <a:gd name="T55" fmla="*/ 0 h 18"/>
                  <a:gd name="T56" fmla="*/ 18 w 32"/>
                  <a:gd name="T57" fmla="*/ 0 h 18"/>
                  <a:gd name="T58" fmla="*/ 18 w 32"/>
                  <a:gd name="T59" fmla="*/ 0 h 18"/>
                  <a:gd name="T60" fmla="*/ 20 w 32"/>
                  <a:gd name="T61" fmla="*/ 0 h 18"/>
                  <a:gd name="T62" fmla="*/ 11 w 32"/>
                  <a:gd name="T63" fmla="*/ 6 h 18"/>
                  <a:gd name="T64" fmla="*/ 9 w 32"/>
                  <a:gd name="T65" fmla="*/ 8 h 18"/>
                  <a:gd name="T66" fmla="*/ 7 w 32"/>
                  <a:gd name="T67" fmla="*/ 8 h 18"/>
                  <a:gd name="T68" fmla="*/ 7 w 32"/>
                  <a:gd name="T69" fmla="*/ 10 h 18"/>
                  <a:gd name="T70" fmla="*/ 7 w 32"/>
                  <a:gd name="T71" fmla="*/ 10 h 18"/>
                  <a:gd name="T72" fmla="*/ 11 w 32"/>
                  <a:gd name="T73" fmla="*/ 12 h 18"/>
                  <a:gd name="T74" fmla="*/ 11 w 32"/>
                  <a:gd name="T75" fmla="*/ 12 h 18"/>
                  <a:gd name="T76" fmla="*/ 12 w 32"/>
                  <a:gd name="T77" fmla="*/ 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8"/>
                  <a:gd name="T119" fmla="*/ 32 w 32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8">
                    <a:moveTo>
                      <a:pt x="20" y="0"/>
                    </a:moveTo>
                    <a:lnTo>
                      <a:pt x="20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Freeform 1122"/>
              <p:cNvSpPr>
                <a:spLocks/>
              </p:cNvSpPr>
              <p:nvPr/>
            </p:nvSpPr>
            <p:spPr bwMode="auto">
              <a:xfrm>
                <a:off x="4521" y="1380"/>
                <a:ext cx="28" cy="18"/>
              </a:xfrm>
              <a:custGeom>
                <a:avLst/>
                <a:gdLst>
                  <a:gd name="T0" fmla="*/ 0 w 28"/>
                  <a:gd name="T1" fmla="*/ 18 h 18"/>
                  <a:gd name="T2" fmla="*/ 0 w 28"/>
                  <a:gd name="T3" fmla="*/ 12 h 18"/>
                  <a:gd name="T4" fmla="*/ 2 w 28"/>
                  <a:gd name="T5" fmla="*/ 10 h 18"/>
                  <a:gd name="T6" fmla="*/ 3 w 28"/>
                  <a:gd name="T7" fmla="*/ 10 h 18"/>
                  <a:gd name="T8" fmla="*/ 5 w 28"/>
                  <a:gd name="T9" fmla="*/ 10 h 18"/>
                  <a:gd name="T10" fmla="*/ 7 w 28"/>
                  <a:gd name="T11" fmla="*/ 10 h 18"/>
                  <a:gd name="T12" fmla="*/ 5 w 28"/>
                  <a:gd name="T13" fmla="*/ 8 h 18"/>
                  <a:gd name="T14" fmla="*/ 3 w 28"/>
                  <a:gd name="T15" fmla="*/ 8 h 18"/>
                  <a:gd name="T16" fmla="*/ 2 w 28"/>
                  <a:gd name="T17" fmla="*/ 8 h 18"/>
                  <a:gd name="T18" fmla="*/ 0 w 28"/>
                  <a:gd name="T19" fmla="*/ 6 h 18"/>
                  <a:gd name="T20" fmla="*/ 0 w 28"/>
                  <a:gd name="T21" fmla="*/ 0 h 18"/>
                  <a:gd name="T22" fmla="*/ 3 w 28"/>
                  <a:gd name="T23" fmla="*/ 2 h 18"/>
                  <a:gd name="T24" fmla="*/ 7 w 28"/>
                  <a:gd name="T25" fmla="*/ 4 h 18"/>
                  <a:gd name="T26" fmla="*/ 14 w 28"/>
                  <a:gd name="T27" fmla="*/ 6 h 18"/>
                  <a:gd name="T28" fmla="*/ 18 w 28"/>
                  <a:gd name="T29" fmla="*/ 4 h 18"/>
                  <a:gd name="T30" fmla="*/ 21 w 28"/>
                  <a:gd name="T31" fmla="*/ 4 h 18"/>
                  <a:gd name="T32" fmla="*/ 28 w 28"/>
                  <a:gd name="T33" fmla="*/ 0 h 18"/>
                  <a:gd name="T34" fmla="*/ 28 w 28"/>
                  <a:gd name="T35" fmla="*/ 6 h 18"/>
                  <a:gd name="T36" fmla="*/ 27 w 28"/>
                  <a:gd name="T37" fmla="*/ 8 h 18"/>
                  <a:gd name="T38" fmla="*/ 25 w 28"/>
                  <a:gd name="T39" fmla="*/ 8 h 18"/>
                  <a:gd name="T40" fmla="*/ 21 w 28"/>
                  <a:gd name="T41" fmla="*/ 8 h 18"/>
                  <a:gd name="T42" fmla="*/ 19 w 28"/>
                  <a:gd name="T43" fmla="*/ 10 h 18"/>
                  <a:gd name="T44" fmla="*/ 21 w 28"/>
                  <a:gd name="T45" fmla="*/ 10 h 18"/>
                  <a:gd name="T46" fmla="*/ 25 w 28"/>
                  <a:gd name="T47" fmla="*/ 12 h 18"/>
                  <a:gd name="T48" fmla="*/ 27 w 28"/>
                  <a:gd name="T49" fmla="*/ 12 h 18"/>
                  <a:gd name="T50" fmla="*/ 28 w 28"/>
                  <a:gd name="T51" fmla="*/ 12 h 18"/>
                  <a:gd name="T52" fmla="*/ 28 w 28"/>
                  <a:gd name="T53" fmla="*/ 18 h 18"/>
                  <a:gd name="T54" fmla="*/ 21 w 28"/>
                  <a:gd name="T55" fmla="*/ 16 h 18"/>
                  <a:gd name="T56" fmla="*/ 18 w 28"/>
                  <a:gd name="T57" fmla="*/ 14 h 18"/>
                  <a:gd name="T58" fmla="*/ 14 w 28"/>
                  <a:gd name="T59" fmla="*/ 14 h 18"/>
                  <a:gd name="T60" fmla="*/ 10 w 28"/>
                  <a:gd name="T61" fmla="*/ 14 h 18"/>
                  <a:gd name="T62" fmla="*/ 7 w 28"/>
                  <a:gd name="T63" fmla="*/ 16 h 18"/>
                  <a:gd name="T64" fmla="*/ 3 w 28"/>
                  <a:gd name="T65" fmla="*/ 16 h 18"/>
                  <a:gd name="T66" fmla="*/ 0 w 28"/>
                  <a:gd name="T67" fmla="*/ 18 h 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18"/>
                  <a:gd name="T104" fmla="*/ 28 w 28"/>
                  <a:gd name="T105" fmla="*/ 18 h 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18">
                    <a:moveTo>
                      <a:pt x="0" y="18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8"/>
                    </a:lnTo>
                    <a:lnTo>
                      <a:pt x="21" y="16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Freeform 1123"/>
              <p:cNvSpPr>
                <a:spLocks/>
              </p:cNvSpPr>
              <p:nvPr/>
            </p:nvSpPr>
            <p:spPr bwMode="auto">
              <a:xfrm>
                <a:off x="4521" y="1347"/>
                <a:ext cx="41" cy="19"/>
              </a:xfrm>
              <a:custGeom>
                <a:avLst/>
                <a:gdLst>
                  <a:gd name="T0" fmla="*/ 0 w 41"/>
                  <a:gd name="T1" fmla="*/ 19 h 19"/>
                  <a:gd name="T2" fmla="*/ 0 w 41"/>
                  <a:gd name="T3" fmla="*/ 13 h 19"/>
                  <a:gd name="T4" fmla="*/ 3 w 41"/>
                  <a:gd name="T5" fmla="*/ 10 h 19"/>
                  <a:gd name="T6" fmla="*/ 9 w 41"/>
                  <a:gd name="T7" fmla="*/ 10 h 19"/>
                  <a:gd name="T8" fmla="*/ 14 w 41"/>
                  <a:gd name="T9" fmla="*/ 10 h 19"/>
                  <a:gd name="T10" fmla="*/ 19 w 41"/>
                  <a:gd name="T11" fmla="*/ 8 h 19"/>
                  <a:gd name="T12" fmla="*/ 14 w 41"/>
                  <a:gd name="T13" fmla="*/ 8 h 19"/>
                  <a:gd name="T14" fmla="*/ 9 w 41"/>
                  <a:gd name="T15" fmla="*/ 8 h 19"/>
                  <a:gd name="T16" fmla="*/ 3 w 41"/>
                  <a:gd name="T17" fmla="*/ 6 h 19"/>
                  <a:gd name="T18" fmla="*/ 0 w 41"/>
                  <a:gd name="T19" fmla="*/ 6 h 19"/>
                  <a:gd name="T20" fmla="*/ 0 w 41"/>
                  <a:gd name="T21" fmla="*/ 0 h 19"/>
                  <a:gd name="T22" fmla="*/ 7 w 41"/>
                  <a:gd name="T23" fmla="*/ 2 h 19"/>
                  <a:gd name="T24" fmla="*/ 16 w 41"/>
                  <a:gd name="T25" fmla="*/ 4 h 19"/>
                  <a:gd name="T26" fmla="*/ 23 w 41"/>
                  <a:gd name="T27" fmla="*/ 4 h 19"/>
                  <a:gd name="T28" fmla="*/ 30 w 41"/>
                  <a:gd name="T29" fmla="*/ 6 h 19"/>
                  <a:gd name="T30" fmla="*/ 32 w 41"/>
                  <a:gd name="T31" fmla="*/ 6 h 19"/>
                  <a:gd name="T32" fmla="*/ 35 w 41"/>
                  <a:gd name="T33" fmla="*/ 8 h 19"/>
                  <a:gd name="T34" fmla="*/ 37 w 41"/>
                  <a:gd name="T35" fmla="*/ 8 h 19"/>
                  <a:gd name="T36" fmla="*/ 37 w 41"/>
                  <a:gd name="T37" fmla="*/ 8 h 19"/>
                  <a:gd name="T38" fmla="*/ 39 w 41"/>
                  <a:gd name="T39" fmla="*/ 8 h 19"/>
                  <a:gd name="T40" fmla="*/ 39 w 41"/>
                  <a:gd name="T41" fmla="*/ 10 h 19"/>
                  <a:gd name="T42" fmla="*/ 41 w 41"/>
                  <a:gd name="T43" fmla="*/ 10 h 19"/>
                  <a:gd name="T44" fmla="*/ 41 w 41"/>
                  <a:gd name="T45" fmla="*/ 13 h 19"/>
                  <a:gd name="T46" fmla="*/ 41 w 41"/>
                  <a:gd name="T47" fmla="*/ 15 h 19"/>
                  <a:gd name="T48" fmla="*/ 41 w 41"/>
                  <a:gd name="T49" fmla="*/ 15 h 19"/>
                  <a:gd name="T50" fmla="*/ 41 w 41"/>
                  <a:gd name="T51" fmla="*/ 15 h 19"/>
                  <a:gd name="T52" fmla="*/ 41 w 41"/>
                  <a:gd name="T53" fmla="*/ 17 h 19"/>
                  <a:gd name="T54" fmla="*/ 39 w 41"/>
                  <a:gd name="T55" fmla="*/ 17 h 19"/>
                  <a:gd name="T56" fmla="*/ 37 w 41"/>
                  <a:gd name="T57" fmla="*/ 17 h 19"/>
                  <a:gd name="T58" fmla="*/ 34 w 41"/>
                  <a:gd name="T59" fmla="*/ 17 h 19"/>
                  <a:gd name="T60" fmla="*/ 32 w 41"/>
                  <a:gd name="T61" fmla="*/ 17 h 19"/>
                  <a:gd name="T62" fmla="*/ 32 w 41"/>
                  <a:gd name="T63" fmla="*/ 17 h 19"/>
                  <a:gd name="T64" fmla="*/ 34 w 41"/>
                  <a:gd name="T65" fmla="*/ 17 h 19"/>
                  <a:gd name="T66" fmla="*/ 34 w 41"/>
                  <a:gd name="T67" fmla="*/ 15 h 19"/>
                  <a:gd name="T68" fmla="*/ 34 w 41"/>
                  <a:gd name="T69" fmla="*/ 15 h 19"/>
                  <a:gd name="T70" fmla="*/ 34 w 41"/>
                  <a:gd name="T71" fmla="*/ 15 h 19"/>
                  <a:gd name="T72" fmla="*/ 34 w 41"/>
                  <a:gd name="T73" fmla="*/ 15 h 19"/>
                  <a:gd name="T74" fmla="*/ 32 w 41"/>
                  <a:gd name="T75" fmla="*/ 13 h 19"/>
                  <a:gd name="T76" fmla="*/ 32 w 41"/>
                  <a:gd name="T77" fmla="*/ 13 h 19"/>
                  <a:gd name="T78" fmla="*/ 32 w 41"/>
                  <a:gd name="T79" fmla="*/ 13 h 19"/>
                  <a:gd name="T80" fmla="*/ 30 w 41"/>
                  <a:gd name="T81" fmla="*/ 13 h 19"/>
                  <a:gd name="T82" fmla="*/ 28 w 41"/>
                  <a:gd name="T83" fmla="*/ 13 h 19"/>
                  <a:gd name="T84" fmla="*/ 21 w 41"/>
                  <a:gd name="T85" fmla="*/ 15 h 19"/>
                  <a:gd name="T86" fmla="*/ 14 w 41"/>
                  <a:gd name="T87" fmla="*/ 17 h 19"/>
                  <a:gd name="T88" fmla="*/ 7 w 41"/>
                  <a:gd name="T89" fmla="*/ 17 h 19"/>
                  <a:gd name="T90" fmla="*/ 0 w 41"/>
                  <a:gd name="T91" fmla="*/ 19 h 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"/>
                  <a:gd name="T139" fmla="*/ 0 h 19"/>
                  <a:gd name="T140" fmla="*/ 41 w 41"/>
                  <a:gd name="T141" fmla="*/ 19 h 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" h="19">
                    <a:moveTo>
                      <a:pt x="0" y="19"/>
                    </a:moveTo>
                    <a:lnTo>
                      <a:pt x="0" y="13"/>
                    </a:lnTo>
                    <a:lnTo>
                      <a:pt x="3" y="10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9" y="8"/>
                    </a:lnTo>
                    <a:lnTo>
                      <a:pt x="14" y="8"/>
                    </a:lnTo>
                    <a:lnTo>
                      <a:pt x="9" y="8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1" y="15"/>
                    </a:lnTo>
                    <a:lnTo>
                      <a:pt x="14" y="17"/>
                    </a:lnTo>
                    <a:lnTo>
                      <a:pt x="7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0" name="Freeform 1124"/>
              <p:cNvSpPr>
                <a:spLocks/>
              </p:cNvSpPr>
              <p:nvPr/>
            </p:nvSpPr>
            <p:spPr bwMode="auto">
              <a:xfrm>
                <a:off x="4508" y="1327"/>
                <a:ext cx="41" cy="6"/>
              </a:xfrm>
              <a:custGeom>
                <a:avLst/>
                <a:gdLst>
                  <a:gd name="T0" fmla="*/ 0 w 41"/>
                  <a:gd name="T1" fmla="*/ 6 h 6"/>
                  <a:gd name="T2" fmla="*/ 0 w 41"/>
                  <a:gd name="T3" fmla="*/ 0 h 6"/>
                  <a:gd name="T4" fmla="*/ 22 w 41"/>
                  <a:gd name="T5" fmla="*/ 0 h 6"/>
                  <a:gd name="T6" fmla="*/ 32 w 41"/>
                  <a:gd name="T7" fmla="*/ 0 h 6"/>
                  <a:gd name="T8" fmla="*/ 41 w 41"/>
                  <a:gd name="T9" fmla="*/ 0 h 6"/>
                  <a:gd name="T10" fmla="*/ 41 w 41"/>
                  <a:gd name="T11" fmla="*/ 6 h 6"/>
                  <a:gd name="T12" fmla="*/ 32 w 41"/>
                  <a:gd name="T13" fmla="*/ 6 h 6"/>
                  <a:gd name="T14" fmla="*/ 22 w 41"/>
                  <a:gd name="T15" fmla="*/ 6 h 6"/>
                  <a:gd name="T16" fmla="*/ 0 w 41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6"/>
                  <a:gd name="T29" fmla="*/ 41 w 4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6">
                    <a:moveTo>
                      <a:pt x="0" y="6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2" y="6"/>
                    </a:lnTo>
                    <a:lnTo>
                      <a:pt x="2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1" name="Freeform 1125"/>
              <p:cNvSpPr>
                <a:spLocks noEditPoints="1"/>
              </p:cNvSpPr>
              <p:nvPr/>
            </p:nvSpPr>
            <p:spPr bwMode="auto">
              <a:xfrm>
                <a:off x="4519" y="1282"/>
                <a:ext cx="32" cy="16"/>
              </a:xfrm>
              <a:custGeom>
                <a:avLst/>
                <a:gdLst>
                  <a:gd name="T0" fmla="*/ 20 w 32"/>
                  <a:gd name="T1" fmla="*/ 12 h 16"/>
                  <a:gd name="T2" fmla="*/ 21 w 32"/>
                  <a:gd name="T3" fmla="*/ 12 h 16"/>
                  <a:gd name="T4" fmla="*/ 23 w 32"/>
                  <a:gd name="T5" fmla="*/ 10 h 16"/>
                  <a:gd name="T6" fmla="*/ 25 w 32"/>
                  <a:gd name="T7" fmla="*/ 10 h 16"/>
                  <a:gd name="T8" fmla="*/ 25 w 32"/>
                  <a:gd name="T9" fmla="*/ 8 h 16"/>
                  <a:gd name="T10" fmla="*/ 25 w 32"/>
                  <a:gd name="T11" fmla="*/ 8 h 16"/>
                  <a:gd name="T12" fmla="*/ 23 w 32"/>
                  <a:gd name="T13" fmla="*/ 6 h 16"/>
                  <a:gd name="T14" fmla="*/ 21 w 32"/>
                  <a:gd name="T15" fmla="*/ 6 h 16"/>
                  <a:gd name="T16" fmla="*/ 23 w 32"/>
                  <a:gd name="T17" fmla="*/ 4 h 16"/>
                  <a:gd name="T18" fmla="*/ 25 w 32"/>
                  <a:gd name="T19" fmla="*/ 0 h 16"/>
                  <a:gd name="T20" fmla="*/ 30 w 32"/>
                  <a:gd name="T21" fmla="*/ 4 h 16"/>
                  <a:gd name="T22" fmla="*/ 32 w 32"/>
                  <a:gd name="T23" fmla="*/ 6 h 16"/>
                  <a:gd name="T24" fmla="*/ 32 w 32"/>
                  <a:gd name="T25" fmla="*/ 8 h 16"/>
                  <a:gd name="T26" fmla="*/ 32 w 32"/>
                  <a:gd name="T27" fmla="*/ 10 h 16"/>
                  <a:gd name="T28" fmla="*/ 30 w 32"/>
                  <a:gd name="T29" fmla="*/ 12 h 16"/>
                  <a:gd name="T30" fmla="*/ 27 w 32"/>
                  <a:gd name="T31" fmla="*/ 16 h 16"/>
                  <a:gd name="T32" fmla="*/ 23 w 32"/>
                  <a:gd name="T33" fmla="*/ 16 h 16"/>
                  <a:gd name="T34" fmla="*/ 18 w 32"/>
                  <a:gd name="T35" fmla="*/ 16 h 16"/>
                  <a:gd name="T36" fmla="*/ 12 w 32"/>
                  <a:gd name="T37" fmla="*/ 16 h 16"/>
                  <a:gd name="T38" fmla="*/ 7 w 32"/>
                  <a:gd name="T39" fmla="*/ 16 h 16"/>
                  <a:gd name="T40" fmla="*/ 4 w 32"/>
                  <a:gd name="T41" fmla="*/ 14 h 16"/>
                  <a:gd name="T42" fmla="*/ 0 w 32"/>
                  <a:gd name="T43" fmla="*/ 10 h 16"/>
                  <a:gd name="T44" fmla="*/ 0 w 32"/>
                  <a:gd name="T45" fmla="*/ 6 h 16"/>
                  <a:gd name="T46" fmla="*/ 2 w 32"/>
                  <a:gd name="T47" fmla="*/ 4 h 16"/>
                  <a:gd name="T48" fmla="*/ 4 w 32"/>
                  <a:gd name="T49" fmla="*/ 2 h 16"/>
                  <a:gd name="T50" fmla="*/ 5 w 32"/>
                  <a:gd name="T51" fmla="*/ 2 h 16"/>
                  <a:gd name="T52" fmla="*/ 18 w 32"/>
                  <a:gd name="T53" fmla="*/ 0 h 16"/>
                  <a:gd name="T54" fmla="*/ 18 w 32"/>
                  <a:gd name="T55" fmla="*/ 0 h 16"/>
                  <a:gd name="T56" fmla="*/ 20 w 32"/>
                  <a:gd name="T57" fmla="*/ 0 h 16"/>
                  <a:gd name="T58" fmla="*/ 11 w 32"/>
                  <a:gd name="T59" fmla="*/ 6 h 16"/>
                  <a:gd name="T60" fmla="*/ 9 w 32"/>
                  <a:gd name="T61" fmla="*/ 6 h 16"/>
                  <a:gd name="T62" fmla="*/ 7 w 32"/>
                  <a:gd name="T63" fmla="*/ 8 h 16"/>
                  <a:gd name="T64" fmla="*/ 7 w 32"/>
                  <a:gd name="T65" fmla="*/ 8 h 16"/>
                  <a:gd name="T66" fmla="*/ 7 w 32"/>
                  <a:gd name="T67" fmla="*/ 10 h 16"/>
                  <a:gd name="T68" fmla="*/ 9 w 32"/>
                  <a:gd name="T69" fmla="*/ 10 h 16"/>
                  <a:gd name="T70" fmla="*/ 11 w 32"/>
                  <a:gd name="T71" fmla="*/ 12 h 16"/>
                  <a:gd name="T72" fmla="*/ 12 w 32"/>
                  <a:gd name="T73" fmla="*/ 12 h 16"/>
                  <a:gd name="T74" fmla="*/ 12 w 32"/>
                  <a:gd name="T75" fmla="*/ 6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"/>
                  <a:gd name="T115" fmla="*/ 0 h 16"/>
                  <a:gd name="T116" fmla="*/ 32 w 32"/>
                  <a:gd name="T117" fmla="*/ 16 h 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" h="16">
                    <a:moveTo>
                      <a:pt x="20" y="0"/>
                    </a:moveTo>
                    <a:lnTo>
                      <a:pt x="20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2" name="Freeform 1126"/>
              <p:cNvSpPr>
                <a:spLocks/>
              </p:cNvSpPr>
              <p:nvPr/>
            </p:nvSpPr>
            <p:spPr bwMode="auto">
              <a:xfrm>
                <a:off x="4519" y="1249"/>
                <a:ext cx="32" cy="16"/>
              </a:xfrm>
              <a:custGeom>
                <a:avLst/>
                <a:gdLst>
                  <a:gd name="T0" fmla="*/ 21 w 32"/>
                  <a:gd name="T1" fmla="*/ 14 h 16"/>
                  <a:gd name="T2" fmla="*/ 21 w 32"/>
                  <a:gd name="T3" fmla="*/ 10 h 16"/>
                  <a:gd name="T4" fmla="*/ 23 w 32"/>
                  <a:gd name="T5" fmla="*/ 10 h 16"/>
                  <a:gd name="T6" fmla="*/ 25 w 32"/>
                  <a:gd name="T7" fmla="*/ 10 h 16"/>
                  <a:gd name="T8" fmla="*/ 25 w 32"/>
                  <a:gd name="T9" fmla="*/ 8 h 16"/>
                  <a:gd name="T10" fmla="*/ 25 w 32"/>
                  <a:gd name="T11" fmla="*/ 6 h 16"/>
                  <a:gd name="T12" fmla="*/ 25 w 32"/>
                  <a:gd name="T13" fmla="*/ 6 h 16"/>
                  <a:gd name="T14" fmla="*/ 23 w 32"/>
                  <a:gd name="T15" fmla="*/ 6 h 16"/>
                  <a:gd name="T16" fmla="*/ 21 w 32"/>
                  <a:gd name="T17" fmla="*/ 6 h 16"/>
                  <a:gd name="T18" fmla="*/ 21 w 32"/>
                  <a:gd name="T19" fmla="*/ 6 h 16"/>
                  <a:gd name="T20" fmla="*/ 20 w 32"/>
                  <a:gd name="T21" fmla="*/ 8 h 16"/>
                  <a:gd name="T22" fmla="*/ 20 w 32"/>
                  <a:gd name="T23" fmla="*/ 8 h 16"/>
                  <a:gd name="T24" fmla="*/ 18 w 32"/>
                  <a:gd name="T25" fmla="*/ 10 h 16"/>
                  <a:gd name="T26" fmla="*/ 18 w 32"/>
                  <a:gd name="T27" fmla="*/ 12 h 16"/>
                  <a:gd name="T28" fmla="*/ 16 w 32"/>
                  <a:gd name="T29" fmla="*/ 14 h 16"/>
                  <a:gd name="T30" fmla="*/ 14 w 32"/>
                  <a:gd name="T31" fmla="*/ 14 h 16"/>
                  <a:gd name="T32" fmla="*/ 12 w 32"/>
                  <a:gd name="T33" fmla="*/ 16 h 16"/>
                  <a:gd name="T34" fmla="*/ 7 w 32"/>
                  <a:gd name="T35" fmla="*/ 16 h 16"/>
                  <a:gd name="T36" fmla="*/ 5 w 32"/>
                  <a:gd name="T37" fmla="*/ 14 h 16"/>
                  <a:gd name="T38" fmla="*/ 2 w 32"/>
                  <a:gd name="T39" fmla="*/ 14 h 16"/>
                  <a:gd name="T40" fmla="*/ 0 w 32"/>
                  <a:gd name="T41" fmla="*/ 12 h 16"/>
                  <a:gd name="T42" fmla="*/ 0 w 32"/>
                  <a:gd name="T43" fmla="*/ 8 h 16"/>
                  <a:gd name="T44" fmla="*/ 0 w 32"/>
                  <a:gd name="T45" fmla="*/ 6 h 16"/>
                  <a:gd name="T46" fmla="*/ 2 w 32"/>
                  <a:gd name="T47" fmla="*/ 4 h 16"/>
                  <a:gd name="T48" fmla="*/ 2 w 32"/>
                  <a:gd name="T49" fmla="*/ 4 h 16"/>
                  <a:gd name="T50" fmla="*/ 4 w 32"/>
                  <a:gd name="T51" fmla="*/ 2 h 16"/>
                  <a:gd name="T52" fmla="*/ 7 w 32"/>
                  <a:gd name="T53" fmla="*/ 2 h 16"/>
                  <a:gd name="T54" fmla="*/ 9 w 32"/>
                  <a:gd name="T55" fmla="*/ 6 h 16"/>
                  <a:gd name="T56" fmla="*/ 9 w 32"/>
                  <a:gd name="T57" fmla="*/ 6 h 16"/>
                  <a:gd name="T58" fmla="*/ 7 w 32"/>
                  <a:gd name="T59" fmla="*/ 6 h 16"/>
                  <a:gd name="T60" fmla="*/ 7 w 32"/>
                  <a:gd name="T61" fmla="*/ 8 h 16"/>
                  <a:gd name="T62" fmla="*/ 7 w 32"/>
                  <a:gd name="T63" fmla="*/ 10 h 16"/>
                  <a:gd name="T64" fmla="*/ 7 w 32"/>
                  <a:gd name="T65" fmla="*/ 10 h 16"/>
                  <a:gd name="T66" fmla="*/ 9 w 32"/>
                  <a:gd name="T67" fmla="*/ 10 h 16"/>
                  <a:gd name="T68" fmla="*/ 9 w 32"/>
                  <a:gd name="T69" fmla="*/ 10 h 16"/>
                  <a:gd name="T70" fmla="*/ 11 w 32"/>
                  <a:gd name="T71" fmla="*/ 10 h 16"/>
                  <a:gd name="T72" fmla="*/ 11 w 32"/>
                  <a:gd name="T73" fmla="*/ 10 h 16"/>
                  <a:gd name="T74" fmla="*/ 11 w 32"/>
                  <a:gd name="T75" fmla="*/ 10 h 16"/>
                  <a:gd name="T76" fmla="*/ 11 w 32"/>
                  <a:gd name="T77" fmla="*/ 8 h 16"/>
                  <a:gd name="T78" fmla="*/ 12 w 32"/>
                  <a:gd name="T79" fmla="*/ 6 h 16"/>
                  <a:gd name="T80" fmla="*/ 12 w 32"/>
                  <a:gd name="T81" fmla="*/ 4 h 16"/>
                  <a:gd name="T82" fmla="*/ 14 w 32"/>
                  <a:gd name="T83" fmla="*/ 2 h 16"/>
                  <a:gd name="T84" fmla="*/ 16 w 32"/>
                  <a:gd name="T85" fmla="*/ 2 h 16"/>
                  <a:gd name="T86" fmla="*/ 20 w 32"/>
                  <a:gd name="T87" fmla="*/ 0 h 16"/>
                  <a:gd name="T88" fmla="*/ 25 w 32"/>
                  <a:gd name="T89" fmla="*/ 0 h 16"/>
                  <a:gd name="T90" fmla="*/ 27 w 32"/>
                  <a:gd name="T91" fmla="*/ 2 h 16"/>
                  <a:gd name="T92" fmla="*/ 29 w 32"/>
                  <a:gd name="T93" fmla="*/ 2 h 16"/>
                  <a:gd name="T94" fmla="*/ 30 w 32"/>
                  <a:gd name="T95" fmla="*/ 4 h 16"/>
                  <a:gd name="T96" fmla="*/ 32 w 32"/>
                  <a:gd name="T97" fmla="*/ 6 h 16"/>
                  <a:gd name="T98" fmla="*/ 32 w 32"/>
                  <a:gd name="T99" fmla="*/ 8 h 16"/>
                  <a:gd name="T100" fmla="*/ 30 w 32"/>
                  <a:gd name="T101" fmla="*/ 12 h 16"/>
                  <a:gd name="T102" fmla="*/ 27 w 32"/>
                  <a:gd name="T103" fmla="*/ 14 h 16"/>
                  <a:gd name="T104" fmla="*/ 25 w 32"/>
                  <a:gd name="T105" fmla="*/ 16 h 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"/>
                  <a:gd name="T160" fmla="*/ 0 h 16"/>
                  <a:gd name="T161" fmla="*/ 32 w 32"/>
                  <a:gd name="T162" fmla="*/ 16 h 1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" h="16">
                    <a:moveTo>
                      <a:pt x="23" y="16"/>
                    </a:moveTo>
                    <a:lnTo>
                      <a:pt x="21" y="14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3" name="Freeform 1127"/>
              <p:cNvSpPr>
                <a:spLocks/>
              </p:cNvSpPr>
              <p:nvPr/>
            </p:nvSpPr>
            <p:spPr bwMode="auto">
              <a:xfrm>
                <a:off x="4508" y="1222"/>
                <a:ext cx="43" cy="13"/>
              </a:xfrm>
              <a:custGeom>
                <a:avLst/>
                <a:gdLst>
                  <a:gd name="T0" fmla="*/ 0 w 43"/>
                  <a:gd name="T1" fmla="*/ 4 h 13"/>
                  <a:gd name="T2" fmla="*/ 4 w 43"/>
                  <a:gd name="T3" fmla="*/ 4 h 13"/>
                  <a:gd name="T4" fmla="*/ 7 w 43"/>
                  <a:gd name="T5" fmla="*/ 4 h 13"/>
                  <a:gd name="T6" fmla="*/ 9 w 43"/>
                  <a:gd name="T7" fmla="*/ 4 h 13"/>
                  <a:gd name="T8" fmla="*/ 13 w 43"/>
                  <a:gd name="T9" fmla="*/ 4 h 13"/>
                  <a:gd name="T10" fmla="*/ 13 w 43"/>
                  <a:gd name="T11" fmla="*/ 2 h 13"/>
                  <a:gd name="T12" fmla="*/ 13 w 43"/>
                  <a:gd name="T13" fmla="*/ 2 h 13"/>
                  <a:gd name="T14" fmla="*/ 13 w 43"/>
                  <a:gd name="T15" fmla="*/ 2 h 13"/>
                  <a:gd name="T16" fmla="*/ 13 w 43"/>
                  <a:gd name="T17" fmla="*/ 0 h 13"/>
                  <a:gd name="T18" fmla="*/ 15 w 43"/>
                  <a:gd name="T19" fmla="*/ 0 h 13"/>
                  <a:gd name="T20" fmla="*/ 16 w 43"/>
                  <a:gd name="T21" fmla="*/ 0 h 13"/>
                  <a:gd name="T22" fmla="*/ 18 w 43"/>
                  <a:gd name="T23" fmla="*/ 0 h 13"/>
                  <a:gd name="T24" fmla="*/ 20 w 43"/>
                  <a:gd name="T25" fmla="*/ 0 h 13"/>
                  <a:gd name="T26" fmla="*/ 20 w 43"/>
                  <a:gd name="T27" fmla="*/ 2 h 13"/>
                  <a:gd name="T28" fmla="*/ 20 w 43"/>
                  <a:gd name="T29" fmla="*/ 2 h 13"/>
                  <a:gd name="T30" fmla="*/ 20 w 43"/>
                  <a:gd name="T31" fmla="*/ 2 h 13"/>
                  <a:gd name="T32" fmla="*/ 20 w 43"/>
                  <a:gd name="T33" fmla="*/ 4 h 13"/>
                  <a:gd name="T34" fmla="*/ 31 w 43"/>
                  <a:gd name="T35" fmla="*/ 4 h 13"/>
                  <a:gd name="T36" fmla="*/ 32 w 43"/>
                  <a:gd name="T37" fmla="*/ 4 h 13"/>
                  <a:gd name="T38" fmla="*/ 32 w 43"/>
                  <a:gd name="T39" fmla="*/ 4 h 13"/>
                  <a:gd name="T40" fmla="*/ 32 w 43"/>
                  <a:gd name="T41" fmla="*/ 4 h 13"/>
                  <a:gd name="T42" fmla="*/ 34 w 43"/>
                  <a:gd name="T43" fmla="*/ 4 h 13"/>
                  <a:gd name="T44" fmla="*/ 34 w 43"/>
                  <a:gd name="T45" fmla="*/ 4 h 13"/>
                  <a:gd name="T46" fmla="*/ 34 w 43"/>
                  <a:gd name="T47" fmla="*/ 4 h 13"/>
                  <a:gd name="T48" fmla="*/ 34 w 43"/>
                  <a:gd name="T49" fmla="*/ 2 h 13"/>
                  <a:gd name="T50" fmla="*/ 34 w 43"/>
                  <a:gd name="T51" fmla="*/ 2 h 13"/>
                  <a:gd name="T52" fmla="*/ 34 w 43"/>
                  <a:gd name="T53" fmla="*/ 2 h 13"/>
                  <a:gd name="T54" fmla="*/ 34 w 43"/>
                  <a:gd name="T55" fmla="*/ 0 h 13"/>
                  <a:gd name="T56" fmla="*/ 36 w 43"/>
                  <a:gd name="T57" fmla="*/ 0 h 13"/>
                  <a:gd name="T58" fmla="*/ 38 w 43"/>
                  <a:gd name="T59" fmla="*/ 0 h 13"/>
                  <a:gd name="T60" fmla="*/ 40 w 43"/>
                  <a:gd name="T61" fmla="*/ 0 h 13"/>
                  <a:gd name="T62" fmla="*/ 41 w 43"/>
                  <a:gd name="T63" fmla="*/ 0 h 13"/>
                  <a:gd name="T64" fmla="*/ 41 w 43"/>
                  <a:gd name="T65" fmla="*/ 2 h 13"/>
                  <a:gd name="T66" fmla="*/ 43 w 43"/>
                  <a:gd name="T67" fmla="*/ 2 h 13"/>
                  <a:gd name="T68" fmla="*/ 43 w 43"/>
                  <a:gd name="T69" fmla="*/ 4 h 13"/>
                  <a:gd name="T70" fmla="*/ 43 w 43"/>
                  <a:gd name="T71" fmla="*/ 4 h 13"/>
                  <a:gd name="T72" fmla="*/ 43 w 43"/>
                  <a:gd name="T73" fmla="*/ 6 h 13"/>
                  <a:gd name="T74" fmla="*/ 43 w 43"/>
                  <a:gd name="T75" fmla="*/ 6 h 13"/>
                  <a:gd name="T76" fmla="*/ 41 w 43"/>
                  <a:gd name="T77" fmla="*/ 6 h 13"/>
                  <a:gd name="T78" fmla="*/ 41 w 43"/>
                  <a:gd name="T79" fmla="*/ 9 h 13"/>
                  <a:gd name="T80" fmla="*/ 41 w 43"/>
                  <a:gd name="T81" fmla="*/ 9 h 13"/>
                  <a:gd name="T82" fmla="*/ 40 w 43"/>
                  <a:gd name="T83" fmla="*/ 9 h 13"/>
                  <a:gd name="T84" fmla="*/ 38 w 43"/>
                  <a:gd name="T85" fmla="*/ 9 h 13"/>
                  <a:gd name="T86" fmla="*/ 36 w 43"/>
                  <a:gd name="T87" fmla="*/ 11 h 13"/>
                  <a:gd name="T88" fmla="*/ 34 w 43"/>
                  <a:gd name="T89" fmla="*/ 11 h 13"/>
                  <a:gd name="T90" fmla="*/ 32 w 43"/>
                  <a:gd name="T91" fmla="*/ 11 h 13"/>
                  <a:gd name="T92" fmla="*/ 31 w 43"/>
                  <a:gd name="T93" fmla="*/ 11 h 13"/>
                  <a:gd name="T94" fmla="*/ 20 w 43"/>
                  <a:gd name="T95" fmla="*/ 11 h 13"/>
                  <a:gd name="T96" fmla="*/ 20 w 43"/>
                  <a:gd name="T97" fmla="*/ 11 h 13"/>
                  <a:gd name="T98" fmla="*/ 20 w 43"/>
                  <a:gd name="T99" fmla="*/ 11 h 13"/>
                  <a:gd name="T100" fmla="*/ 20 w 43"/>
                  <a:gd name="T101" fmla="*/ 13 h 13"/>
                  <a:gd name="T102" fmla="*/ 18 w 43"/>
                  <a:gd name="T103" fmla="*/ 13 h 13"/>
                  <a:gd name="T104" fmla="*/ 16 w 43"/>
                  <a:gd name="T105" fmla="*/ 13 h 13"/>
                  <a:gd name="T106" fmla="*/ 15 w 43"/>
                  <a:gd name="T107" fmla="*/ 13 h 13"/>
                  <a:gd name="T108" fmla="*/ 13 w 43"/>
                  <a:gd name="T109" fmla="*/ 13 h 13"/>
                  <a:gd name="T110" fmla="*/ 13 w 43"/>
                  <a:gd name="T111" fmla="*/ 11 h 13"/>
                  <a:gd name="T112" fmla="*/ 13 w 43"/>
                  <a:gd name="T113" fmla="*/ 11 h 13"/>
                  <a:gd name="T114" fmla="*/ 13 w 43"/>
                  <a:gd name="T115" fmla="*/ 11 h 13"/>
                  <a:gd name="T116" fmla="*/ 7 w 43"/>
                  <a:gd name="T117" fmla="*/ 11 h 13"/>
                  <a:gd name="T118" fmla="*/ 6 w 43"/>
                  <a:gd name="T119" fmla="*/ 9 h 13"/>
                  <a:gd name="T120" fmla="*/ 4 w 43"/>
                  <a:gd name="T121" fmla="*/ 9 h 13"/>
                  <a:gd name="T122" fmla="*/ 2 w 43"/>
                  <a:gd name="T123" fmla="*/ 6 h 13"/>
                  <a:gd name="T124" fmla="*/ 0 w 43"/>
                  <a:gd name="T125" fmla="*/ 4 h 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"/>
                  <a:gd name="T190" fmla="*/ 0 h 13"/>
                  <a:gd name="T191" fmla="*/ 43 w 43"/>
                  <a:gd name="T192" fmla="*/ 13 h 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" h="13">
                    <a:moveTo>
                      <a:pt x="0" y="4"/>
                    </a:move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4" name="Freeform 1128"/>
              <p:cNvSpPr>
                <a:spLocks noEditPoints="1"/>
              </p:cNvSpPr>
              <p:nvPr/>
            </p:nvSpPr>
            <p:spPr bwMode="auto">
              <a:xfrm>
                <a:off x="4519" y="1194"/>
                <a:ext cx="32" cy="18"/>
              </a:xfrm>
              <a:custGeom>
                <a:avLst/>
                <a:gdLst>
                  <a:gd name="T0" fmla="*/ 20 w 32"/>
                  <a:gd name="T1" fmla="*/ 12 h 18"/>
                  <a:gd name="T2" fmla="*/ 21 w 32"/>
                  <a:gd name="T3" fmla="*/ 12 h 18"/>
                  <a:gd name="T4" fmla="*/ 23 w 32"/>
                  <a:gd name="T5" fmla="*/ 10 h 18"/>
                  <a:gd name="T6" fmla="*/ 25 w 32"/>
                  <a:gd name="T7" fmla="*/ 10 h 18"/>
                  <a:gd name="T8" fmla="*/ 25 w 32"/>
                  <a:gd name="T9" fmla="*/ 8 h 18"/>
                  <a:gd name="T10" fmla="*/ 25 w 32"/>
                  <a:gd name="T11" fmla="*/ 8 h 18"/>
                  <a:gd name="T12" fmla="*/ 23 w 32"/>
                  <a:gd name="T13" fmla="*/ 6 h 18"/>
                  <a:gd name="T14" fmla="*/ 21 w 32"/>
                  <a:gd name="T15" fmla="*/ 6 h 18"/>
                  <a:gd name="T16" fmla="*/ 23 w 32"/>
                  <a:gd name="T17" fmla="*/ 4 h 18"/>
                  <a:gd name="T18" fmla="*/ 25 w 32"/>
                  <a:gd name="T19" fmla="*/ 2 h 18"/>
                  <a:gd name="T20" fmla="*/ 29 w 32"/>
                  <a:gd name="T21" fmla="*/ 2 h 18"/>
                  <a:gd name="T22" fmla="*/ 30 w 32"/>
                  <a:gd name="T23" fmla="*/ 4 h 18"/>
                  <a:gd name="T24" fmla="*/ 32 w 32"/>
                  <a:gd name="T25" fmla="*/ 6 h 18"/>
                  <a:gd name="T26" fmla="*/ 32 w 32"/>
                  <a:gd name="T27" fmla="*/ 10 h 18"/>
                  <a:gd name="T28" fmla="*/ 30 w 32"/>
                  <a:gd name="T29" fmla="*/ 12 h 18"/>
                  <a:gd name="T30" fmla="*/ 29 w 32"/>
                  <a:gd name="T31" fmla="*/ 14 h 18"/>
                  <a:gd name="T32" fmla="*/ 27 w 32"/>
                  <a:gd name="T33" fmla="*/ 16 h 18"/>
                  <a:gd name="T34" fmla="*/ 23 w 32"/>
                  <a:gd name="T35" fmla="*/ 16 h 18"/>
                  <a:gd name="T36" fmla="*/ 18 w 32"/>
                  <a:gd name="T37" fmla="*/ 18 h 18"/>
                  <a:gd name="T38" fmla="*/ 12 w 32"/>
                  <a:gd name="T39" fmla="*/ 18 h 18"/>
                  <a:gd name="T40" fmla="*/ 7 w 32"/>
                  <a:gd name="T41" fmla="*/ 16 h 18"/>
                  <a:gd name="T42" fmla="*/ 4 w 32"/>
                  <a:gd name="T43" fmla="*/ 14 h 18"/>
                  <a:gd name="T44" fmla="*/ 0 w 32"/>
                  <a:gd name="T45" fmla="*/ 10 h 18"/>
                  <a:gd name="T46" fmla="*/ 0 w 32"/>
                  <a:gd name="T47" fmla="*/ 6 h 18"/>
                  <a:gd name="T48" fmla="*/ 2 w 32"/>
                  <a:gd name="T49" fmla="*/ 6 h 18"/>
                  <a:gd name="T50" fmla="*/ 4 w 32"/>
                  <a:gd name="T51" fmla="*/ 2 h 18"/>
                  <a:gd name="T52" fmla="*/ 7 w 32"/>
                  <a:gd name="T53" fmla="*/ 2 h 18"/>
                  <a:gd name="T54" fmla="*/ 12 w 32"/>
                  <a:gd name="T55" fmla="*/ 0 h 18"/>
                  <a:gd name="T56" fmla="*/ 18 w 32"/>
                  <a:gd name="T57" fmla="*/ 0 h 18"/>
                  <a:gd name="T58" fmla="*/ 20 w 32"/>
                  <a:gd name="T59" fmla="*/ 0 h 18"/>
                  <a:gd name="T60" fmla="*/ 12 w 32"/>
                  <a:gd name="T61" fmla="*/ 6 h 18"/>
                  <a:gd name="T62" fmla="*/ 9 w 32"/>
                  <a:gd name="T63" fmla="*/ 6 h 18"/>
                  <a:gd name="T64" fmla="*/ 7 w 32"/>
                  <a:gd name="T65" fmla="*/ 8 h 18"/>
                  <a:gd name="T66" fmla="*/ 7 w 32"/>
                  <a:gd name="T67" fmla="*/ 8 h 18"/>
                  <a:gd name="T68" fmla="*/ 7 w 32"/>
                  <a:gd name="T69" fmla="*/ 10 h 18"/>
                  <a:gd name="T70" fmla="*/ 9 w 32"/>
                  <a:gd name="T71" fmla="*/ 10 h 18"/>
                  <a:gd name="T72" fmla="*/ 11 w 32"/>
                  <a:gd name="T73" fmla="*/ 12 h 18"/>
                  <a:gd name="T74" fmla="*/ 12 w 32"/>
                  <a:gd name="T75" fmla="*/ 12 h 18"/>
                  <a:gd name="T76" fmla="*/ 12 w 32"/>
                  <a:gd name="T77" fmla="*/ 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8"/>
                  <a:gd name="T119" fmla="*/ 32 w 32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8">
                    <a:moveTo>
                      <a:pt x="20" y="0"/>
                    </a:moveTo>
                    <a:lnTo>
                      <a:pt x="20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  <a:moveTo>
                      <a:pt x="12" y="6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5" name="Freeform 1129"/>
              <p:cNvSpPr>
                <a:spLocks/>
              </p:cNvSpPr>
              <p:nvPr/>
            </p:nvSpPr>
            <p:spPr bwMode="auto">
              <a:xfrm>
                <a:off x="4519" y="1165"/>
                <a:ext cx="30" cy="12"/>
              </a:xfrm>
              <a:custGeom>
                <a:avLst/>
                <a:gdLst>
                  <a:gd name="T0" fmla="*/ 2 w 30"/>
                  <a:gd name="T1" fmla="*/ 12 h 12"/>
                  <a:gd name="T2" fmla="*/ 2 w 30"/>
                  <a:gd name="T3" fmla="*/ 6 h 12"/>
                  <a:gd name="T4" fmla="*/ 4 w 30"/>
                  <a:gd name="T5" fmla="*/ 6 h 12"/>
                  <a:gd name="T6" fmla="*/ 4 w 30"/>
                  <a:gd name="T7" fmla="*/ 6 h 12"/>
                  <a:gd name="T8" fmla="*/ 4 w 30"/>
                  <a:gd name="T9" fmla="*/ 6 h 12"/>
                  <a:gd name="T10" fmla="*/ 5 w 30"/>
                  <a:gd name="T11" fmla="*/ 6 h 12"/>
                  <a:gd name="T12" fmla="*/ 4 w 30"/>
                  <a:gd name="T13" fmla="*/ 6 h 12"/>
                  <a:gd name="T14" fmla="*/ 4 w 30"/>
                  <a:gd name="T15" fmla="*/ 6 h 12"/>
                  <a:gd name="T16" fmla="*/ 2 w 30"/>
                  <a:gd name="T17" fmla="*/ 4 h 12"/>
                  <a:gd name="T18" fmla="*/ 2 w 30"/>
                  <a:gd name="T19" fmla="*/ 4 h 12"/>
                  <a:gd name="T20" fmla="*/ 0 w 30"/>
                  <a:gd name="T21" fmla="*/ 4 h 12"/>
                  <a:gd name="T22" fmla="*/ 0 w 30"/>
                  <a:gd name="T23" fmla="*/ 4 h 12"/>
                  <a:gd name="T24" fmla="*/ 0 w 30"/>
                  <a:gd name="T25" fmla="*/ 4 h 12"/>
                  <a:gd name="T26" fmla="*/ 0 w 30"/>
                  <a:gd name="T27" fmla="*/ 2 h 12"/>
                  <a:gd name="T28" fmla="*/ 0 w 30"/>
                  <a:gd name="T29" fmla="*/ 2 h 12"/>
                  <a:gd name="T30" fmla="*/ 2 w 30"/>
                  <a:gd name="T31" fmla="*/ 2 h 12"/>
                  <a:gd name="T32" fmla="*/ 2 w 30"/>
                  <a:gd name="T33" fmla="*/ 0 h 12"/>
                  <a:gd name="T34" fmla="*/ 2 w 30"/>
                  <a:gd name="T35" fmla="*/ 0 h 12"/>
                  <a:gd name="T36" fmla="*/ 4 w 30"/>
                  <a:gd name="T37" fmla="*/ 0 h 12"/>
                  <a:gd name="T38" fmla="*/ 7 w 30"/>
                  <a:gd name="T39" fmla="*/ 0 h 12"/>
                  <a:gd name="T40" fmla="*/ 9 w 30"/>
                  <a:gd name="T41" fmla="*/ 0 h 12"/>
                  <a:gd name="T42" fmla="*/ 11 w 30"/>
                  <a:gd name="T43" fmla="*/ 2 h 12"/>
                  <a:gd name="T44" fmla="*/ 9 w 30"/>
                  <a:gd name="T45" fmla="*/ 2 h 12"/>
                  <a:gd name="T46" fmla="*/ 9 w 30"/>
                  <a:gd name="T47" fmla="*/ 2 h 12"/>
                  <a:gd name="T48" fmla="*/ 9 w 30"/>
                  <a:gd name="T49" fmla="*/ 2 h 12"/>
                  <a:gd name="T50" fmla="*/ 9 w 30"/>
                  <a:gd name="T51" fmla="*/ 4 h 12"/>
                  <a:gd name="T52" fmla="*/ 11 w 30"/>
                  <a:gd name="T53" fmla="*/ 4 h 12"/>
                  <a:gd name="T54" fmla="*/ 11 w 30"/>
                  <a:gd name="T55" fmla="*/ 4 h 12"/>
                  <a:gd name="T56" fmla="*/ 11 w 30"/>
                  <a:gd name="T57" fmla="*/ 4 h 12"/>
                  <a:gd name="T58" fmla="*/ 12 w 30"/>
                  <a:gd name="T59" fmla="*/ 6 h 12"/>
                  <a:gd name="T60" fmla="*/ 14 w 30"/>
                  <a:gd name="T61" fmla="*/ 6 h 12"/>
                  <a:gd name="T62" fmla="*/ 18 w 30"/>
                  <a:gd name="T63" fmla="*/ 6 h 12"/>
                  <a:gd name="T64" fmla="*/ 21 w 30"/>
                  <a:gd name="T65" fmla="*/ 6 h 12"/>
                  <a:gd name="T66" fmla="*/ 23 w 30"/>
                  <a:gd name="T67" fmla="*/ 6 h 12"/>
                  <a:gd name="T68" fmla="*/ 27 w 30"/>
                  <a:gd name="T69" fmla="*/ 6 h 12"/>
                  <a:gd name="T70" fmla="*/ 29 w 30"/>
                  <a:gd name="T71" fmla="*/ 6 h 12"/>
                  <a:gd name="T72" fmla="*/ 30 w 30"/>
                  <a:gd name="T73" fmla="*/ 6 h 12"/>
                  <a:gd name="T74" fmla="*/ 30 w 30"/>
                  <a:gd name="T75" fmla="*/ 12 h 12"/>
                  <a:gd name="T76" fmla="*/ 23 w 30"/>
                  <a:gd name="T77" fmla="*/ 12 h 12"/>
                  <a:gd name="T78" fmla="*/ 16 w 30"/>
                  <a:gd name="T79" fmla="*/ 12 h 12"/>
                  <a:gd name="T80" fmla="*/ 9 w 30"/>
                  <a:gd name="T81" fmla="*/ 12 h 12"/>
                  <a:gd name="T82" fmla="*/ 2 w 30"/>
                  <a:gd name="T83" fmla="*/ 12 h 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"/>
                  <a:gd name="T127" fmla="*/ 0 h 12"/>
                  <a:gd name="T128" fmla="*/ 30 w 30"/>
                  <a:gd name="T129" fmla="*/ 12 h 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" h="12">
                    <a:moveTo>
                      <a:pt x="2" y="12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23" y="12"/>
                    </a:lnTo>
                    <a:lnTo>
                      <a:pt x="16" y="12"/>
                    </a:lnTo>
                    <a:lnTo>
                      <a:pt x="9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6" name="Freeform 1130"/>
              <p:cNvSpPr>
                <a:spLocks noEditPoints="1"/>
              </p:cNvSpPr>
              <p:nvPr/>
            </p:nvSpPr>
            <p:spPr bwMode="auto">
              <a:xfrm>
                <a:off x="4919" y="1910"/>
                <a:ext cx="39" cy="19"/>
              </a:xfrm>
              <a:custGeom>
                <a:avLst/>
                <a:gdLst>
                  <a:gd name="T0" fmla="*/ 0 w 39"/>
                  <a:gd name="T1" fmla="*/ 6 h 19"/>
                  <a:gd name="T2" fmla="*/ 0 w 39"/>
                  <a:gd name="T3" fmla="*/ 2 h 19"/>
                  <a:gd name="T4" fmla="*/ 3 w 39"/>
                  <a:gd name="T5" fmla="*/ 0 h 19"/>
                  <a:gd name="T6" fmla="*/ 7 w 39"/>
                  <a:gd name="T7" fmla="*/ 0 h 19"/>
                  <a:gd name="T8" fmla="*/ 11 w 39"/>
                  <a:gd name="T9" fmla="*/ 0 h 19"/>
                  <a:gd name="T10" fmla="*/ 14 w 39"/>
                  <a:gd name="T11" fmla="*/ 0 h 19"/>
                  <a:gd name="T12" fmla="*/ 16 w 39"/>
                  <a:gd name="T13" fmla="*/ 2 h 19"/>
                  <a:gd name="T14" fmla="*/ 18 w 39"/>
                  <a:gd name="T15" fmla="*/ 2 h 19"/>
                  <a:gd name="T16" fmla="*/ 20 w 39"/>
                  <a:gd name="T17" fmla="*/ 2 h 19"/>
                  <a:gd name="T18" fmla="*/ 20 w 39"/>
                  <a:gd name="T19" fmla="*/ 2 h 19"/>
                  <a:gd name="T20" fmla="*/ 25 w 39"/>
                  <a:gd name="T21" fmla="*/ 0 h 19"/>
                  <a:gd name="T22" fmla="*/ 28 w 39"/>
                  <a:gd name="T23" fmla="*/ 0 h 19"/>
                  <a:gd name="T24" fmla="*/ 36 w 39"/>
                  <a:gd name="T25" fmla="*/ 0 h 19"/>
                  <a:gd name="T26" fmla="*/ 37 w 39"/>
                  <a:gd name="T27" fmla="*/ 2 h 19"/>
                  <a:gd name="T28" fmla="*/ 39 w 39"/>
                  <a:gd name="T29" fmla="*/ 2 h 19"/>
                  <a:gd name="T30" fmla="*/ 39 w 39"/>
                  <a:gd name="T31" fmla="*/ 4 h 19"/>
                  <a:gd name="T32" fmla="*/ 39 w 39"/>
                  <a:gd name="T33" fmla="*/ 6 h 19"/>
                  <a:gd name="T34" fmla="*/ 39 w 39"/>
                  <a:gd name="T35" fmla="*/ 6 h 19"/>
                  <a:gd name="T36" fmla="*/ 39 w 39"/>
                  <a:gd name="T37" fmla="*/ 10 h 19"/>
                  <a:gd name="T38" fmla="*/ 39 w 39"/>
                  <a:gd name="T39" fmla="*/ 19 h 19"/>
                  <a:gd name="T40" fmla="*/ 20 w 39"/>
                  <a:gd name="T41" fmla="*/ 19 h 19"/>
                  <a:gd name="T42" fmla="*/ 0 w 39"/>
                  <a:gd name="T43" fmla="*/ 19 h 19"/>
                  <a:gd name="T44" fmla="*/ 14 w 39"/>
                  <a:gd name="T45" fmla="*/ 13 h 19"/>
                  <a:gd name="T46" fmla="*/ 14 w 39"/>
                  <a:gd name="T47" fmla="*/ 10 h 19"/>
                  <a:gd name="T48" fmla="*/ 14 w 39"/>
                  <a:gd name="T49" fmla="*/ 8 h 19"/>
                  <a:gd name="T50" fmla="*/ 14 w 39"/>
                  <a:gd name="T51" fmla="*/ 8 h 19"/>
                  <a:gd name="T52" fmla="*/ 12 w 39"/>
                  <a:gd name="T53" fmla="*/ 6 h 19"/>
                  <a:gd name="T54" fmla="*/ 11 w 39"/>
                  <a:gd name="T55" fmla="*/ 6 h 19"/>
                  <a:gd name="T56" fmla="*/ 9 w 39"/>
                  <a:gd name="T57" fmla="*/ 6 h 19"/>
                  <a:gd name="T58" fmla="*/ 7 w 39"/>
                  <a:gd name="T59" fmla="*/ 8 h 19"/>
                  <a:gd name="T60" fmla="*/ 7 w 39"/>
                  <a:gd name="T61" fmla="*/ 8 h 19"/>
                  <a:gd name="T62" fmla="*/ 7 w 39"/>
                  <a:gd name="T63" fmla="*/ 10 h 19"/>
                  <a:gd name="T64" fmla="*/ 7 w 39"/>
                  <a:gd name="T65" fmla="*/ 13 h 19"/>
                  <a:gd name="T66" fmla="*/ 11 w 39"/>
                  <a:gd name="T67" fmla="*/ 13 h 19"/>
                  <a:gd name="T68" fmla="*/ 14 w 39"/>
                  <a:gd name="T69" fmla="*/ 13 h 19"/>
                  <a:gd name="T70" fmla="*/ 30 w 39"/>
                  <a:gd name="T71" fmla="*/ 10 h 19"/>
                  <a:gd name="T72" fmla="*/ 30 w 39"/>
                  <a:gd name="T73" fmla="*/ 10 h 19"/>
                  <a:gd name="T74" fmla="*/ 30 w 39"/>
                  <a:gd name="T75" fmla="*/ 8 h 19"/>
                  <a:gd name="T76" fmla="*/ 30 w 39"/>
                  <a:gd name="T77" fmla="*/ 6 h 19"/>
                  <a:gd name="T78" fmla="*/ 28 w 39"/>
                  <a:gd name="T79" fmla="*/ 6 h 19"/>
                  <a:gd name="T80" fmla="*/ 28 w 39"/>
                  <a:gd name="T81" fmla="*/ 6 h 19"/>
                  <a:gd name="T82" fmla="*/ 25 w 39"/>
                  <a:gd name="T83" fmla="*/ 6 h 19"/>
                  <a:gd name="T84" fmla="*/ 25 w 39"/>
                  <a:gd name="T85" fmla="*/ 6 h 19"/>
                  <a:gd name="T86" fmla="*/ 23 w 39"/>
                  <a:gd name="T87" fmla="*/ 6 h 19"/>
                  <a:gd name="T88" fmla="*/ 23 w 39"/>
                  <a:gd name="T89" fmla="*/ 8 h 19"/>
                  <a:gd name="T90" fmla="*/ 23 w 39"/>
                  <a:gd name="T91" fmla="*/ 10 h 19"/>
                  <a:gd name="T92" fmla="*/ 23 w 39"/>
                  <a:gd name="T93" fmla="*/ 10 h 19"/>
                  <a:gd name="T94" fmla="*/ 25 w 39"/>
                  <a:gd name="T95" fmla="*/ 13 h 19"/>
                  <a:gd name="T96" fmla="*/ 28 w 39"/>
                  <a:gd name="T97" fmla="*/ 13 h 19"/>
                  <a:gd name="T98" fmla="*/ 30 w 39"/>
                  <a:gd name="T99" fmla="*/ 13 h 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"/>
                  <a:gd name="T151" fmla="*/ 0 h 19"/>
                  <a:gd name="T152" fmla="*/ 39 w 39"/>
                  <a:gd name="T153" fmla="*/ 19 h 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" h="19">
                    <a:moveTo>
                      <a:pt x="0" y="1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9" y="19"/>
                    </a:lnTo>
                    <a:lnTo>
                      <a:pt x="30" y="19"/>
                    </a:lnTo>
                    <a:lnTo>
                      <a:pt x="20" y="19"/>
                    </a:lnTo>
                    <a:lnTo>
                      <a:pt x="9" y="19"/>
                    </a:lnTo>
                    <a:lnTo>
                      <a:pt x="0" y="19"/>
                    </a:lnTo>
                    <a:close/>
                    <a:moveTo>
                      <a:pt x="14" y="13"/>
                    </a:moveTo>
                    <a:lnTo>
                      <a:pt x="14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4" y="13"/>
                    </a:lnTo>
                    <a:close/>
                    <a:moveTo>
                      <a:pt x="30" y="13"/>
                    </a:moveTo>
                    <a:lnTo>
                      <a:pt x="30" y="10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Freeform 1131"/>
              <p:cNvSpPr>
                <a:spLocks noEditPoints="1"/>
              </p:cNvSpPr>
              <p:nvPr/>
            </p:nvSpPr>
            <p:spPr bwMode="auto">
              <a:xfrm>
                <a:off x="4919" y="1884"/>
                <a:ext cx="39" cy="6"/>
              </a:xfrm>
              <a:custGeom>
                <a:avLst/>
                <a:gdLst>
                  <a:gd name="T0" fmla="*/ 0 w 39"/>
                  <a:gd name="T1" fmla="*/ 6 h 6"/>
                  <a:gd name="T2" fmla="*/ 0 w 39"/>
                  <a:gd name="T3" fmla="*/ 0 h 6"/>
                  <a:gd name="T4" fmla="*/ 3 w 39"/>
                  <a:gd name="T5" fmla="*/ 0 h 6"/>
                  <a:gd name="T6" fmla="*/ 5 w 39"/>
                  <a:gd name="T7" fmla="*/ 0 h 6"/>
                  <a:gd name="T8" fmla="*/ 7 w 39"/>
                  <a:gd name="T9" fmla="*/ 0 h 6"/>
                  <a:gd name="T10" fmla="*/ 7 w 39"/>
                  <a:gd name="T11" fmla="*/ 6 h 6"/>
                  <a:gd name="T12" fmla="*/ 5 w 39"/>
                  <a:gd name="T13" fmla="*/ 6 h 6"/>
                  <a:gd name="T14" fmla="*/ 3 w 39"/>
                  <a:gd name="T15" fmla="*/ 6 h 6"/>
                  <a:gd name="T16" fmla="*/ 0 w 39"/>
                  <a:gd name="T17" fmla="*/ 6 h 6"/>
                  <a:gd name="T18" fmla="*/ 0 w 39"/>
                  <a:gd name="T19" fmla="*/ 6 h 6"/>
                  <a:gd name="T20" fmla="*/ 11 w 39"/>
                  <a:gd name="T21" fmla="*/ 6 h 6"/>
                  <a:gd name="T22" fmla="*/ 11 w 39"/>
                  <a:gd name="T23" fmla="*/ 0 h 6"/>
                  <a:gd name="T24" fmla="*/ 18 w 39"/>
                  <a:gd name="T25" fmla="*/ 0 h 6"/>
                  <a:gd name="T26" fmla="*/ 25 w 39"/>
                  <a:gd name="T27" fmla="*/ 0 h 6"/>
                  <a:gd name="T28" fmla="*/ 32 w 39"/>
                  <a:gd name="T29" fmla="*/ 0 h 6"/>
                  <a:gd name="T30" fmla="*/ 39 w 39"/>
                  <a:gd name="T31" fmla="*/ 0 h 6"/>
                  <a:gd name="T32" fmla="*/ 39 w 39"/>
                  <a:gd name="T33" fmla="*/ 6 h 6"/>
                  <a:gd name="T34" fmla="*/ 32 w 39"/>
                  <a:gd name="T35" fmla="*/ 6 h 6"/>
                  <a:gd name="T36" fmla="*/ 25 w 39"/>
                  <a:gd name="T37" fmla="*/ 6 h 6"/>
                  <a:gd name="T38" fmla="*/ 18 w 39"/>
                  <a:gd name="T39" fmla="*/ 6 h 6"/>
                  <a:gd name="T40" fmla="*/ 11 w 39"/>
                  <a:gd name="T41" fmla="*/ 6 h 6"/>
                  <a:gd name="T42" fmla="*/ 11 w 39"/>
                  <a:gd name="T43" fmla="*/ 6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"/>
                  <a:gd name="T67" fmla="*/ 0 h 6"/>
                  <a:gd name="T68" fmla="*/ 39 w 39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" h="6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  <a:moveTo>
                      <a:pt x="11" y="6"/>
                    </a:moveTo>
                    <a:lnTo>
                      <a:pt x="11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39" y="6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8" name="Freeform 1132"/>
              <p:cNvSpPr>
                <a:spLocks/>
              </p:cNvSpPr>
              <p:nvPr/>
            </p:nvSpPr>
            <p:spPr bwMode="auto">
              <a:xfrm>
                <a:off x="4928" y="1857"/>
                <a:ext cx="32" cy="16"/>
              </a:xfrm>
              <a:custGeom>
                <a:avLst/>
                <a:gdLst>
                  <a:gd name="T0" fmla="*/ 23 w 32"/>
                  <a:gd name="T1" fmla="*/ 14 h 16"/>
                  <a:gd name="T2" fmla="*/ 21 w 32"/>
                  <a:gd name="T3" fmla="*/ 12 h 16"/>
                  <a:gd name="T4" fmla="*/ 23 w 32"/>
                  <a:gd name="T5" fmla="*/ 10 h 16"/>
                  <a:gd name="T6" fmla="*/ 23 w 32"/>
                  <a:gd name="T7" fmla="*/ 10 h 16"/>
                  <a:gd name="T8" fmla="*/ 25 w 32"/>
                  <a:gd name="T9" fmla="*/ 8 h 16"/>
                  <a:gd name="T10" fmla="*/ 25 w 32"/>
                  <a:gd name="T11" fmla="*/ 8 h 16"/>
                  <a:gd name="T12" fmla="*/ 25 w 32"/>
                  <a:gd name="T13" fmla="*/ 6 h 16"/>
                  <a:gd name="T14" fmla="*/ 23 w 32"/>
                  <a:gd name="T15" fmla="*/ 6 h 16"/>
                  <a:gd name="T16" fmla="*/ 23 w 32"/>
                  <a:gd name="T17" fmla="*/ 6 h 16"/>
                  <a:gd name="T18" fmla="*/ 21 w 32"/>
                  <a:gd name="T19" fmla="*/ 6 h 16"/>
                  <a:gd name="T20" fmla="*/ 21 w 32"/>
                  <a:gd name="T21" fmla="*/ 6 h 16"/>
                  <a:gd name="T22" fmla="*/ 19 w 32"/>
                  <a:gd name="T23" fmla="*/ 8 h 16"/>
                  <a:gd name="T24" fmla="*/ 19 w 32"/>
                  <a:gd name="T25" fmla="*/ 10 h 16"/>
                  <a:gd name="T26" fmla="*/ 18 w 32"/>
                  <a:gd name="T27" fmla="*/ 12 h 16"/>
                  <a:gd name="T28" fmla="*/ 18 w 32"/>
                  <a:gd name="T29" fmla="*/ 14 h 16"/>
                  <a:gd name="T30" fmla="*/ 14 w 32"/>
                  <a:gd name="T31" fmla="*/ 14 h 16"/>
                  <a:gd name="T32" fmla="*/ 12 w 32"/>
                  <a:gd name="T33" fmla="*/ 16 h 16"/>
                  <a:gd name="T34" fmla="*/ 11 w 32"/>
                  <a:gd name="T35" fmla="*/ 16 h 16"/>
                  <a:gd name="T36" fmla="*/ 9 w 32"/>
                  <a:gd name="T37" fmla="*/ 16 h 16"/>
                  <a:gd name="T38" fmla="*/ 5 w 32"/>
                  <a:gd name="T39" fmla="*/ 14 h 16"/>
                  <a:gd name="T40" fmla="*/ 2 w 32"/>
                  <a:gd name="T41" fmla="*/ 14 h 16"/>
                  <a:gd name="T42" fmla="*/ 2 w 32"/>
                  <a:gd name="T43" fmla="*/ 12 h 16"/>
                  <a:gd name="T44" fmla="*/ 0 w 32"/>
                  <a:gd name="T45" fmla="*/ 10 h 16"/>
                  <a:gd name="T46" fmla="*/ 0 w 32"/>
                  <a:gd name="T47" fmla="*/ 6 h 16"/>
                  <a:gd name="T48" fmla="*/ 2 w 32"/>
                  <a:gd name="T49" fmla="*/ 4 h 16"/>
                  <a:gd name="T50" fmla="*/ 2 w 32"/>
                  <a:gd name="T51" fmla="*/ 4 h 16"/>
                  <a:gd name="T52" fmla="*/ 3 w 32"/>
                  <a:gd name="T53" fmla="*/ 2 h 16"/>
                  <a:gd name="T54" fmla="*/ 5 w 32"/>
                  <a:gd name="T55" fmla="*/ 2 h 16"/>
                  <a:gd name="T56" fmla="*/ 7 w 32"/>
                  <a:gd name="T57" fmla="*/ 0 h 16"/>
                  <a:gd name="T58" fmla="*/ 9 w 32"/>
                  <a:gd name="T59" fmla="*/ 6 h 16"/>
                  <a:gd name="T60" fmla="*/ 9 w 32"/>
                  <a:gd name="T61" fmla="*/ 6 h 16"/>
                  <a:gd name="T62" fmla="*/ 7 w 32"/>
                  <a:gd name="T63" fmla="*/ 8 h 16"/>
                  <a:gd name="T64" fmla="*/ 7 w 32"/>
                  <a:gd name="T65" fmla="*/ 8 h 16"/>
                  <a:gd name="T66" fmla="*/ 7 w 32"/>
                  <a:gd name="T67" fmla="*/ 10 h 16"/>
                  <a:gd name="T68" fmla="*/ 7 w 32"/>
                  <a:gd name="T69" fmla="*/ 10 h 16"/>
                  <a:gd name="T70" fmla="*/ 9 w 32"/>
                  <a:gd name="T71" fmla="*/ 10 h 16"/>
                  <a:gd name="T72" fmla="*/ 9 w 32"/>
                  <a:gd name="T73" fmla="*/ 10 h 16"/>
                  <a:gd name="T74" fmla="*/ 11 w 32"/>
                  <a:gd name="T75" fmla="*/ 10 h 16"/>
                  <a:gd name="T76" fmla="*/ 11 w 32"/>
                  <a:gd name="T77" fmla="*/ 10 h 16"/>
                  <a:gd name="T78" fmla="*/ 11 w 32"/>
                  <a:gd name="T79" fmla="*/ 8 h 16"/>
                  <a:gd name="T80" fmla="*/ 12 w 32"/>
                  <a:gd name="T81" fmla="*/ 6 h 16"/>
                  <a:gd name="T82" fmla="*/ 14 w 32"/>
                  <a:gd name="T83" fmla="*/ 2 h 16"/>
                  <a:gd name="T84" fmla="*/ 16 w 32"/>
                  <a:gd name="T85" fmla="*/ 2 h 16"/>
                  <a:gd name="T86" fmla="*/ 16 w 32"/>
                  <a:gd name="T87" fmla="*/ 0 h 16"/>
                  <a:gd name="T88" fmla="*/ 27 w 32"/>
                  <a:gd name="T89" fmla="*/ 0 h 16"/>
                  <a:gd name="T90" fmla="*/ 28 w 32"/>
                  <a:gd name="T91" fmla="*/ 2 h 16"/>
                  <a:gd name="T92" fmla="*/ 30 w 32"/>
                  <a:gd name="T93" fmla="*/ 4 h 16"/>
                  <a:gd name="T94" fmla="*/ 32 w 32"/>
                  <a:gd name="T95" fmla="*/ 6 h 16"/>
                  <a:gd name="T96" fmla="*/ 32 w 32"/>
                  <a:gd name="T97" fmla="*/ 10 h 16"/>
                  <a:gd name="T98" fmla="*/ 28 w 32"/>
                  <a:gd name="T99" fmla="*/ 14 h 16"/>
                  <a:gd name="T100" fmla="*/ 27 w 32"/>
                  <a:gd name="T101" fmla="*/ 16 h 16"/>
                  <a:gd name="T102" fmla="*/ 23 w 32"/>
                  <a:gd name="T103" fmla="*/ 16 h 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"/>
                  <a:gd name="T157" fmla="*/ 0 h 16"/>
                  <a:gd name="T158" fmla="*/ 32 w 32"/>
                  <a:gd name="T159" fmla="*/ 16 h 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" h="16">
                    <a:moveTo>
                      <a:pt x="23" y="16"/>
                    </a:moveTo>
                    <a:lnTo>
                      <a:pt x="23" y="14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Freeform 1133"/>
              <p:cNvSpPr>
                <a:spLocks/>
              </p:cNvSpPr>
              <p:nvPr/>
            </p:nvSpPr>
            <p:spPr bwMode="auto">
              <a:xfrm>
                <a:off x="4917" y="1832"/>
                <a:ext cx="54" cy="9"/>
              </a:xfrm>
              <a:custGeom>
                <a:avLst/>
                <a:gdLst>
                  <a:gd name="T0" fmla="*/ 0 w 54"/>
                  <a:gd name="T1" fmla="*/ 5 h 9"/>
                  <a:gd name="T2" fmla="*/ 0 w 54"/>
                  <a:gd name="T3" fmla="*/ 3 h 9"/>
                  <a:gd name="T4" fmla="*/ 0 w 54"/>
                  <a:gd name="T5" fmla="*/ 3 h 9"/>
                  <a:gd name="T6" fmla="*/ 0 w 54"/>
                  <a:gd name="T7" fmla="*/ 3 h 9"/>
                  <a:gd name="T8" fmla="*/ 0 w 54"/>
                  <a:gd name="T9" fmla="*/ 0 h 9"/>
                  <a:gd name="T10" fmla="*/ 4 w 54"/>
                  <a:gd name="T11" fmla="*/ 3 h 9"/>
                  <a:gd name="T12" fmla="*/ 7 w 54"/>
                  <a:gd name="T13" fmla="*/ 3 h 9"/>
                  <a:gd name="T14" fmla="*/ 11 w 54"/>
                  <a:gd name="T15" fmla="*/ 3 h 9"/>
                  <a:gd name="T16" fmla="*/ 14 w 54"/>
                  <a:gd name="T17" fmla="*/ 3 h 9"/>
                  <a:gd name="T18" fmla="*/ 18 w 54"/>
                  <a:gd name="T19" fmla="*/ 3 h 9"/>
                  <a:gd name="T20" fmla="*/ 22 w 54"/>
                  <a:gd name="T21" fmla="*/ 5 h 9"/>
                  <a:gd name="T22" fmla="*/ 25 w 54"/>
                  <a:gd name="T23" fmla="*/ 5 h 9"/>
                  <a:gd name="T24" fmla="*/ 27 w 54"/>
                  <a:gd name="T25" fmla="*/ 5 h 9"/>
                  <a:gd name="T26" fmla="*/ 34 w 54"/>
                  <a:gd name="T27" fmla="*/ 5 h 9"/>
                  <a:gd name="T28" fmla="*/ 41 w 54"/>
                  <a:gd name="T29" fmla="*/ 3 h 9"/>
                  <a:gd name="T30" fmla="*/ 54 w 54"/>
                  <a:gd name="T31" fmla="*/ 0 h 9"/>
                  <a:gd name="T32" fmla="*/ 54 w 54"/>
                  <a:gd name="T33" fmla="*/ 3 h 9"/>
                  <a:gd name="T34" fmla="*/ 54 w 54"/>
                  <a:gd name="T35" fmla="*/ 3 h 9"/>
                  <a:gd name="T36" fmla="*/ 54 w 54"/>
                  <a:gd name="T37" fmla="*/ 3 h 9"/>
                  <a:gd name="T38" fmla="*/ 54 w 54"/>
                  <a:gd name="T39" fmla="*/ 5 h 9"/>
                  <a:gd name="T40" fmla="*/ 50 w 54"/>
                  <a:gd name="T41" fmla="*/ 7 h 9"/>
                  <a:gd name="T42" fmla="*/ 47 w 54"/>
                  <a:gd name="T43" fmla="*/ 7 h 9"/>
                  <a:gd name="T44" fmla="*/ 43 w 54"/>
                  <a:gd name="T45" fmla="*/ 7 h 9"/>
                  <a:gd name="T46" fmla="*/ 39 w 54"/>
                  <a:gd name="T47" fmla="*/ 9 h 9"/>
                  <a:gd name="T48" fmla="*/ 34 w 54"/>
                  <a:gd name="T49" fmla="*/ 9 h 9"/>
                  <a:gd name="T50" fmla="*/ 30 w 54"/>
                  <a:gd name="T51" fmla="*/ 9 h 9"/>
                  <a:gd name="T52" fmla="*/ 27 w 54"/>
                  <a:gd name="T53" fmla="*/ 9 h 9"/>
                  <a:gd name="T54" fmla="*/ 23 w 54"/>
                  <a:gd name="T55" fmla="*/ 9 h 9"/>
                  <a:gd name="T56" fmla="*/ 20 w 54"/>
                  <a:gd name="T57" fmla="*/ 9 h 9"/>
                  <a:gd name="T58" fmla="*/ 14 w 54"/>
                  <a:gd name="T59" fmla="*/ 9 h 9"/>
                  <a:gd name="T60" fmla="*/ 11 w 54"/>
                  <a:gd name="T61" fmla="*/ 7 h 9"/>
                  <a:gd name="T62" fmla="*/ 7 w 54"/>
                  <a:gd name="T63" fmla="*/ 7 h 9"/>
                  <a:gd name="T64" fmla="*/ 4 w 54"/>
                  <a:gd name="T65" fmla="*/ 7 h 9"/>
                  <a:gd name="T66" fmla="*/ 0 w 54"/>
                  <a:gd name="T67" fmla="*/ 5 h 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9"/>
                  <a:gd name="T104" fmla="*/ 54 w 54"/>
                  <a:gd name="T105" fmla="*/ 9 h 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9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4" y="5"/>
                    </a:lnTo>
                    <a:lnTo>
                      <a:pt x="41" y="3"/>
                    </a:lnTo>
                    <a:lnTo>
                      <a:pt x="54" y="0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0" y="7"/>
                    </a:lnTo>
                    <a:lnTo>
                      <a:pt x="47" y="7"/>
                    </a:lnTo>
                    <a:lnTo>
                      <a:pt x="43" y="7"/>
                    </a:lnTo>
                    <a:lnTo>
                      <a:pt x="39" y="9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4" y="9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Freeform 1134"/>
              <p:cNvSpPr>
                <a:spLocks/>
              </p:cNvSpPr>
              <p:nvPr/>
            </p:nvSpPr>
            <p:spPr bwMode="auto">
              <a:xfrm>
                <a:off x="4917" y="1804"/>
                <a:ext cx="41" cy="18"/>
              </a:xfrm>
              <a:custGeom>
                <a:avLst/>
                <a:gdLst>
                  <a:gd name="T0" fmla="*/ 41 w 41"/>
                  <a:gd name="T1" fmla="*/ 18 h 18"/>
                  <a:gd name="T2" fmla="*/ 38 w 41"/>
                  <a:gd name="T3" fmla="*/ 18 h 18"/>
                  <a:gd name="T4" fmla="*/ 32 w 41"/>
                  <a:gd name="T5" fmla="*/ 16 h 18"/>
                  <a:gd name="T6" fmla="*/ 20 w 41"/>
                  <a:gd name="T7" fmla="*/ 8 h 18"/>
                  <a:gd name="T8" fmla="*/ 16 w 41"/>
                  <a:gd name="T9" fmla="*/ 8 h 18"/>
                  <a:gd name="T10" fmla="*/ 14 w 41"/>
                  <a:gd name="T11" fmla="*/ 6 h 18"/>
                  <a:gd name="T12" fmla="*/ 13 w 41"/>
                  <a:gd name="T13" fmla="*/ 6 h 18"/>
                  <a:gd name="T14" fmla="*/ 11 w 41"/>
                  <a:gd name="T15" fmla="*/ 6 h 18"/>
                  <a:gd name="T16" fmla="*/ 9 w 41"/>
                  <a:gd name="T17" fmla="*/ 8 h 18"/>
                  <a:gd name="T18" fmla="*/ 9 w 41"/>
                  <a:gd name="T19" fmla="*/ 8 h 18"/>
                  <a:gd name="T20" fmla="*/ 7 w 41"/>
                  <a:gd name="T21" fmla="*/ 8 h 18"/>
                  <a:gd name="T22" fmla="*/ 9 w 41"/>
                  <a:gd name="T23" fmla="*/ 10 h 18"/>
                  <a:gd name="T24" fmla="*/ 9 w 41"/>
                  <a:gd name="T25" fmla="*/ 10 h 18"/>
                  <a:gd name="T26" fmla="*/ 13 w 41"/>
                  <a:gd name="T27" fmla="*/ 12 h 18"/>
                  <a:gd name="T28" fmla="*/ 14 w 41"/>
                  <a:gd name="T29" fmla="*/ 12 h 18"/>
                  <a:gd name="T30" fmla="*/ 14 w 41"/>
                  <a:gd name="T31" fmla="*/ 16 h 18"/>
                  <a:gd name="T32" fmla="*/ 11 w 41"/>
                  <a:gd name="T33" fmla="*/ 16 h 18"/>
                  <a:gd name="T34" fmla="*/ 7 w 41"/>
                  <a:gd name="T35" fmla="*/ 16 h 18"/>
                  <a:gd name="T36" fmla="*/ 4 w 41"/>
                  <a:gd name="T37" fmla="*/ 16 h 18"/>
                  <a:gd name="T38" fmla="*/ 2 w 41"/>
                  <a:gd name="T39" fmla="*/ 14 h 18"/>
                  <a:gd name="T40" fmla="*/ 0 w 41"/>
                  <a:gd name="T41" fmla="*/ 12 h 18"/>
                  <a:gd name="T42" fmla="*/ 0 w 41"/>
                  <a:gd name="T43" fmla="*/ 8 h 18"/>
                  <a:gd name="T44" fmla="*/ 0 w 41"/>
                  <a:gd name="T45" fmla="*/ 6 h 18"/>
                  <a:gd name="T46" fmla="*/ 2 w 41"/>
                  <a:gd name="T47" fmla="*/ 4 h 18"/>
                  <a:gd name="T48" fmla="*/ 4 w 41"/>
                  <a:gd name="T49" fmla="*/ 4 h 18"/>
                  <a:gd name="T50" fmla="*/ 5 w 41"/>
                  <a:gd name="T51" fmla="*/ 2 h 18"/>
                  <a:gd name="T52" fmla="*/ 9 w 41"/>
                  <a:gd name="T53" fmla="*/ 0 h 18"/>
                  <a:gd name="T54" fmla="*/ 13 w 41"/>
                  <a:gd name="T55" fmla="*/ 0 h 18"/>
                  <a:gd name="T56" fmla="*/ 16 w 41"/>
                  <a:gd name="T57" fmla="*/ 2 h 18"/>
                  <a:gd name="T58" fmla="*/ 20 w 41"/>
                  <a:gd name="T59" fmla="*/ 2 h 18"/>
                  <a:gd name="T60" fmla="*/ 23 w 41"/>
                  <a:gd name="T61" fmla="*/ 4 h 18"/>
                  <a:gd name="T62" fmla="*/ 27 w 41"/>
                  <a:gd name="T63" fmla="*/ 6 h 18"/>
                  <a:gd name="T64" fmla="*/ 29 w 41"/>
                  <a:gd name="T65" fmla="*/ 8 h 18"/>
                  <a:gd name="T66" fmla="*/ 30 w 41"/>
                  <a:gd name="T67" fmla="*/ 8 h 18"/>
                  <a:gd name="T68" fmla="*/ 32 w 41"/>
                  <a:gd name="T69" fmla="*/ 8 h 18"/>
                  <a:gd name="T70" fmla="*/ 32 w 41"/>
                  <a:gd name="T71" fmla="*/ 10 h 18"/>
                  <a:gd name="T72" fmla="*/ 32 w 41"/>
                  <a:gd name="T73" fmla="*/ 6 h 18"/>
                  <a:gd name="T74" fmla="*/ 32 w 41"/>
                  <a:gd name="T75" fmla="*/ 0 h 18"/>
                  <a:gd name="T76" fmla="*/ 39 w 41"/>
                  <a:gd name="T77" fmla="*/ 0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"/>
                  <a:gd name="T118" fmla="*/ 0 h 18"/>
                  <a:gd name="T119" fmla="*/ 41 w 41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" h="18">
                    <a:moveTo>
                      <a:pt x="41" y="0"/>
                    </a:moveTo>
                    <a:lnTo>
                      <a:pt x="41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2" y="16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1" name="Freeform 1135"/>
              <p:cNvSpPr>
                <a:spLocks/>
              </p:cNvSpPr>
              <p:nvPr/>
            </p:nvSpPr>
            <p:spPr bwMode="auto">
              <a:xfrm>
                <a:off x="4940" y="1779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0 w 9"/>
                  <a:gd name="T3" fmla="*/ 6 h 8"/>
                  <a:gd name="T4" fmla="*/ 0 w 9"/>
                  <a:gd name="T5" fmla="*/ 4 h 8"/>
                  <a:gd name="T6" fmla="*/ 0 w 9"/>
                  <a:gd name="T7" fmla="*/ 2 h 8"/>
                  <a:gd name="T8" fmla="*/ 0 w 9"/>
                  <a:gd name="T9" fmla="*/ 0 h 8"/>
                  <a:gd name="T10" fmla="*/ 2 w 9"/>
                  <a:gd name="T11" fmla="*/ 0 h 8"/>
                  <a:gd name="T12" fmla="*/ 4 w 9"/>
                  <a:gd name="T13" fmla="*/ 0 h 8"/>
                  <a:gd name="T14" fmla="*/ 9 w 9"/>
                  <a:gd name="T15" fmla="*/ 0 h 8"/>
                  <a:gd name="T16" fmla="*/ 9 w 9"/>
                  <a:gd name="T17" fmla="*/ 2 h 8"/>
                  <a:gd name="T18" fmla="*/ 9 w 9"/>
                  <a:gd name="T19" fmla="*/ 4 h 8"/>
                  <a:gd name="T20" fmla="*/ 9 w 9"/>
                  <a:gd name="T21" fmla="*/ 6 h 8"/>
                  <a:gd name="T22" fmla="*/ 9 w 9"/>
                  <a:gd name="T23" fmla="*/ 8 h 8"/>
                  <a:gd name="T24" fmla="*/ 4 w 9"/>
                  <a:gd name="T25" fmla="*/ 8 h 8"/>
                  <a:gd name="T26" fmla="*/ 2 w 9"/>
                  <a:gd name="T27" fmla="*/ 8 h 8"/>
                  <a:gd name="T28" fmla="*/ 0 w 9"/>
                  <a:gd name="T29" fmla="*/ 8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0" y="8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2" name="Freeform 1136"/>
              <p:cNvSpPr>
                <a:spLocks noEditPoints="1"/>
              </p:cNvSpPr>
              <p:nvPr/>
            </p:nvSpPr>
            <p:spPr bwMode="auto">
              <a:xfrm>
                <a:off x="4928" y="1753"/>
                <a:ext cx="32" cy="18"/>
              </a:xfrm>
              <a:custGeom>
                <a:avLst/>
                <a:gdLst>
                  <a:gd name="T0" fmla="*/ 19 w 32"/>
                  <a:gd name="T1" fmla="*/ 12 h 18"/>
                  <a:gd name="T2" fmla="*/ 21 w 32"/>
                  <a:gd name="T3" fmla="*/ 12 h 18"/>
                  <a:gd name="T4" fmla="*/ 23 w 32"/>
                  <a:gd name="T5" fmla="*/ 10 h 18"/>
                  <a:gd name="T6" fmla="*/ 25 w 32"/>
                  <a:gd name="T7" fmla="*/ 10 h 18"/>
                  <a:gd name="T8" fmla="*/ 25 w 32"/>
                  <a:gd name="T9" fmla="*/ 8 h 18"/>
                  <a:gd name="T10" fmla="*/ 25 w 32"/>
                  <a:gd name="T11" fmla="*/ 8 h 18"/>
                  <a:gd name="T12" fmla="*/ 23 w 32"/>
                  <a:gd name="T13" fmla="*/ 6 h 18"/>
                  <a:gd name="T14" fmla="*/ 23 w 32"/>
                  <a:gd name="T15" fmla="*/ 6 h 18"/>
                  <a:gd name="T16" fmla="*/ 25 w 32"/>
                  <a:gd name="T17" fmla="*/ 2 h 18"/>
                  <a:gd name="T18" fmla="*/ 28 w 32"/>
                  <a:gd name="T19" fmla="*/ 2 h 18"/>
                  <a:gd name="T20" fmla="*/ 30 w 32"/>
                  <a:gd name="T21" fmla="*/ 4 h 18"/>
                  <a:gd name="T22" fmla="*/ 32 w 32"/>
                  <a:gd name="T23" fmla="*/ 6 h 18"/>
                  <a:gd name="T24" fmla="*/ 32 w 32"/>
                  <a:gd name="T25" fmla="*/ 10 h 18"/>
                  <a:gd name="T26" fmla="*/ 30 w 32"/>
                  <a:gd name="T27" fmla="*/ 12 h 18"/>
                  <a:gd name="T28" fmla="*/ 28 w 32"/>
                  <a:gd name="T29" fmla="*/ 14 h 18"/>
                  <a:gd name="T30" fmla="*/ 27 w 32"/>
                  <a:gd name="T31" fmla="*/ 16 h 18"/>
                  <a:gd name="T32" fmla="*/ 23 w 32"/>
                  <a:gd name="T33" fmla="*/ 16 h 18"/>
                  <a:gd name="T34" fmla="*/ 19 w 32"/>
                  <a:gd name="T35" fmla="*/ 18 h 18"/>
                  <a:gd name="T36" fmla="*/ 12 w 32"/>
                  <a:gd name="T37" fmla="*/ 18 h 18"/>
                  <a:gd name="T38" fmla="*/ 7 w 32"/>
                  <a:gd name="T39" fmla="*/ 16 h 18"/>
                  <a:gd name="T40" fmla="*/ 3 w 32"/>
                  <a:gd name="T41" fmla="*/ 14 h 18"/>
                  <a:gd name="T42" fmla="*/ 0 w 32"/>
                  <a:gd name="T43" fmla="*/ 10 h 18"/>
                  <a:gd name="T44" fmla="*/ 0 w 32"/>
                  <a:gd name="T45" fmla="*/ 6 h 18"/>
                  <a:gd name="T46" fmla="*/ 2 w 32"/>
                  <a:gd name="T47" fmla="*/ 4 h 18"/>
                  <a:gd name="T48" fmla="*/ 3 w 32"/>
                  <a:gd name="T49" fmla="*/ 2 h 18"/>
                  <a:gd name="T50" fmla="*/ 7 w 32"/>
                  <a:gd name="T51" fmla="*/ 2 h 18"/>
                  <a:gd name="T52" fmla="*/ 11 w 32"/>
                  <a:gd name="T53" fmla="*/ 0 h 18"/>
                  <a:gd name="T54" fmla="*/ 18 w 32"/>
                  <a:gd name="T55" fmla="*/ 0 h 18"/>
                  <a:gd name="T56" fmla="*/ 18 w 32"/>
                  <a:gd name="T57" fmla="*/ 0 h 18"/>
                  <a:gd name="T58" fmla="*/ 19 w 32"/>
                  <a:gd name="T59" fmla="*/ 0 h 18"/>
                  <a:gd name="T60" fmla="*/ 12 w 32"/>
                  <a:gd name="T61" fmla="*/ 6 h 18"/>
                  <a:gd name="T62" fmla="*/ 11 w 32"/>
                  <a:gd name="T63" fmla="*/ 6 h 18"/>
                  <a:gd name="T64" fmla="*/ 7 w 32"/>
                  <a:gd name="T65" fmla="*/ 8 h 18"/>
                  <a:gd name="T66" fmla="*/ 7 w 32"/>
                  <a:gd name="T67" fmla="*/ 8 h 18"/>
                  <a:gd name="T68" fmla="*/ 9 w 32"/>
                  <a:gd name="T69" fmla="*/ 10 h 18"/>
                  <a:gd name="T70" fmla="*/ 9 w 32"/>
                  <a:gd name="T71" fmla="*/ 10 h 18"/>
                  <a:gd name="T72" fmla="*/ 12 w 32"/>
                  <a:gd name="T73" fmla="*/ 12 h 18"/>
                  <a:gd name="T74" fmla="*/ 14 w 32"/>
                  <a:gd name="T75" fmla="*/ 12 h 18"/>
                  <a:gd name="T76" fmla="*/ 14 w 32"/>
                  <a:gd name="T77" fmla="*/ 6 h 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8"/>
                  <a:gd name="T119" fmla="*/ 32 w 32"/>
                  <a:gd name="T120" fmla="*/ 18 h 1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8">
                    <a:moveTo>
                      <a:pt x="19" y="0"/>
                    </a:moveTo>
                    <a:lnTo>
                      <a:pt x="19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  <a:moveTo>
                      <a:pt x="14" y="6"/>
                    </a:move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3" name="Freeform 1137"/>
              <p:cNvSpPr>
                <a:spLocks/>
              </p:cNvSpPr>
              <p:nvPr/>
            </p:nvSpPr>
            <p:spPr bwMode="auto">
              <a:xfrm>
                <a:off x="4919" y="1724"/>
                <a:ext cx="41" cy="12"/>
              </a:xfrm>
              <a:custGeom>
                <a:avLst/>
                <a:gdLst>
                  <a:gd name="T0" fmla="*/ 0 w 41"/>
                  <a:gd name="T1" fmla="*/ 4 h 12"/>
                  <a:gd name="T2" fmla="*/ 11 w 41"/>
                  <a:gd name="T3" fmla="*/ 4 h 12"/>
                  <a:gd name="T4" fmla="*/ 11 w 41"/>
                  <a:gd name="T5" fmla="*/ 2 h 12"/>
                  <a:gd name="T6" fmla="*/ 11 w 41"/>
                  <a:gd name="T7" fmla="*/ 2 h 12"/>
                  <a:gd name="T8" fmla="*/ 11 w 41"/>
                  <a:gd name="T9" fmla="*/ 2 h 12"/>
                  <a:gd name="T10" fmla="*/ 11 w 41"/>
                  <a:gd name="T11" fmla="*/ 0 h 12"/>
                  <a:gd name="T12" fmla="*/ 12 w 41"/>
                  <a:gd name="T13" fmla="*/ 0 h 12"/>
                  <a:gd name="T14" fmla="*/ 14 w 41"/>
                  <a:gd name="T15" fmla="*/ 0 h 12"/>
                  <a:gd name="T16" fmla="*/ 16 w 41"/>
                  <a:gd name="T17" fmla="*/ 0 h 12"/>
                  <a:gd name="T18" fmla="*/ 18 w 41"/>
                  <a:gd name="T19" fmla="*/ 0 h 12"/>
                  <a:gd name="T20" fmla="*/ 18 w 41"/>
                  <a:gd name="T21" fmla="*/ 2 h 12"/>
                  <a:gd name="T22" fmla="*/ 18 w 41"/>
                  <a:gd name="T23" fmla="*/ 2 h 12"/>
                  <a:gd name="T24" fmla="*/ 18 w 41"/>
                  <a:gd name="T25" fmla="*/ 2 h 12"/>
                  <a:gd name="T26" fmla="*/ 18 w 41"/>
                  <a:gd name="T27" fmla="*/ 4 h 12"/>
                  <a:gd name="T28" fmla="*/ 28 w 41"/>
                  <a:gd name="T29" fmla="*/ 4 h 12"/>
                  <a:gd name="T30" fmla="*/ 30 w 41"/>
                  <a:gd name="T31" fmla="*/ 4 h 12"/>
                  <a:gd name="T32" fmla="*/ 32 w 41"/>
                  <a:gd name="T33" fmla="*/ 4 h 12"/>
                  <a:gd name="T34" fmla="*/ 32 w 41"/>
                  <a:gd name="T35" fmla="*/ 4 h 12"/>
                  <a:gd name="T36" fmla="*/ 32 w 41"/>
                  <a:gd name="T37" fmla="*/ 4 h 12"/>
                  <a:gd name="T38" fmla="*/ 32 w 41"/>
                  <a:gd name="T39" fmla="*/ 4 h 12"/>
                  <a:gd name="T40" fmla="*/ 32 w 41"/>
                  <a:gd name="T41" fmla="*/ 2 h 12"/>
                  <a:gd name="T42" fmla="*/ 32 w 41"/>
                  <a:gd name="T43" fmla="*/ 2 h 12"/>
                  <a:gd name="T44" fmla="*/ 34 w 41"/>
                  <a:gd name="T45" fmla="*/ 0 h 12"/>
                  <a:gd name="T46" fmla="*/ 36 w 41"/>
                  <a:gd name="T47" fmla="*/ 0 h 12"/>
                  <a:gd name="T48" fmla="*/ 37 w 41"/>
                  <a:gd name="T49" fmla="*/ 0 h 12"/>
                  <a:gd name="T50" fmla="*/ 39 w 41"/>
                  <a:gd name="T51" fmla="*/ 0 h 12"/>
                  <a:gd name="T52" fmla="*/ 41 w 41"/>
                  <a:gd name="T53" fmla="*/ 2 h 12"/>
                  <a:gd name="T54" fmla="*/ 41 w 41"/>
                  <a:gd name="T55" fmla="*/ 2 h 12"/>
                  <a:gd name="T56" fmla="*/ 41 w 41"/>
                  <a:gd name="T57" fmla="*/ 4 h 12"/>
                  <a:gd name="T58" fmla="*/ 41 w 41"/>
                  <a:gd name="T59" fmla="*/ 4 h 12"/>
                  <a:gd name="T60" fmla="*/ 41 w 41"/>
                  <a:gd name="T61" fmla="*/ 6 h 12"/>
                  <a:gd name="T62" fmla="*/ 41 w 41"/>
                  <a:gd name="T63" fmla="*/ 8 h 12"/>
                  <a:gd name="T64" fmla="*/ 39 w 41"/>
                  <a:gd name="T65" fmla="*/ 8 h 12"/>
                  <a:gd name="T66" fmla="*/ 39 w 41"/>
                  <a:gd name="T67" fmla="*/ 8 h 12"/>
                  <a:gd name="T68" fmla="*/ 37 w 41"/>
                  <a:gd name="T69" fmla="*/ 8 h 12"/>
                  <a:gd name="T70" fmla="*/ 37 w 41"/>
                  <a:gd name="T71" fmla="*/ 8 h 12"/>
                  <a:gd name="T72" fmla="*/ 36 w 41"/>
                  <a:gd name="T73" fmla="*/ 10 h 12"/>
                  <a:gd name="T74" fmla="*/ 32 w 41"/>
                  <a:gd name="T75" fmla="*/ 10 h 12"/>
                  <a:gd name="T76" fmla="*/ 30 w 41"/>
                  <a:gd name="T77" fmla="*/ 10 h 12"/>
                  <a:gd name="T78" fmla="*/ 28 w 41"/>
                  <a:gd name="T79" fmla="*/ 10 h 12"/>
                  <a:gd name="T80" fmla="*/ 18 w 41"/>
                  <a:gd name="T81" fmla="*/ 10 h 12"/>
                  <a:gd name="T82" fmla="*/ 18 w 41"/>
                  <a:gd name="T83" fmla="*/ 10 h 12"/>
                  <a:gd name="T84" fmla="*/ 18 w 41"/>
                  <a:gd name="T85" fmla="*/ 12 h 12"/>
                  <a:gd name="T86" fmla="*/ 18 w 41"/>
                  <a:gd name="T87" fmla="*/ 12 h 12"/>
                  <a:gd name="T88" fmla="*/ 18 w 41"/>
                  <a:gd name="T89" fmla="*/ 12 h 12"/>
                  <a:gd name="T90" fmla="*/ 16 w 41"/>
                  <a:gd name="T91" fmla="*/ 12 h 12"/>
                  <a:gd name="T92" fmla="*/ 14 w 41"/>
                  <a:gd name="T93" fmla="*/ 12 h 12"/>
                  <a:gd name="T94" fmla="*/ 12 w 41"/>
                  <a:gd name="T95" fmla="*/ 12 h 12"/>
                  <a:gd name="T96" fmla="*/ 11 w 41"/>
                  <a:gd name="T97" fmla="*/ 12 h 12"/>
                  <a:gd name="T98" fmla="*/ 11 w 41"/>
                  <a:gd name="T99" fmla="*/ 12 h 12"/>
                  <a:gd name="T100" fmla="*/ 11 w 41"/>
                  <a:gd name="T101" fmla="*/ 12 h 12"/>
                  <a:gd name="T102" fmla="*/ 11 w 41"/>
                  <a:gd name="T103" fmla="*/ 10 h 12"/>
                  <a:gd name="T104" fmla="*/ 11 w 41"/>
                  <a:gd name="T105" fmla="*/ 10 h 12"/>
                  <a:gd name="T106" fmla="*/ 5 w 41"/>
                  <a:gd name="T107" fmla="*/ 10 h 12"/>
                  <a:gd name="T108" fmla="*/ 0 w 41"/>
                  <a:gd name="T109" fmla="*/ 4 h 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"/>
                  <a:gd name="T166" fmla="*/ 0 h 12"/>
                  <a:gd name="T167" fmla="*/ 41 w 41"/>
                  <a:gd name="T168" fmla="*/ 12 h 1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" h="12">
                    <a:moveTo>
                      <a:pt x="0" y="4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5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4" name="Freeform 1138"/>
              <p:cNvSpPr>
                <a:spLocks/>
              </p:cNvSpPr>
              <p:nvPr/>
            </p:nvSpPr>
            <p:spPr bwMode="auto">
              <a:xfrm>
                <a:off x="4919" y="1695"/>
                <a:ext cx="39" cy="17"/>
              </a:xfrm>
              <a:custGeom>
                <a:avLst/>
                <a:gdLst>
                  <a:gd name="T0" fmla="*/ 0 w 39"/>
                  <a:gd name="T1" fmla="*/ 17 h 17"/>
                  <a:gd name="T2" fmla="*/ 0 w 39"/>
                  <a:gd name="T3" fmla="*/ 11 h 17"/>
                  <a:gd name="T4" fmla="*/ 3 w 39"/>
                  <a:gd name="T5" fmla="*/ 11 h 17"/>
                  <a:gd name="T6" fmla="*/ 7 w 39"/>
                  <a:gd name="T7" fmla="*/ 11 h 17"/>
                  <a:gd name="T8" fmla="*/ 14 w 39"/>
                  <a:gd name="T9" fmla="*/ 11 h 17"/>
                  <a:gd name="T10" fmla="*/ 12 w 39"/>
                  <a:gd name="T11" fmla="*/ 11 h 17"/>
                  <a:gd name="T12" fmla="*/ 11 w 39"/>
                  <a:gd name="T13" fmla="*/ 11 h 17"/>
                  <a:gd name="T14" fmla="*/ 11 w 39"/>
                  <a:gd name="T15" fmla="*/ 8 h 17"/>
                  <a:gd name="T16" fmla="*/ 11 w 39"/>
                  <a:gd name="T17" fmla="*/ 8 h 17"/>
                  <a:gd name="T18" fmla="*/ 11 w 39"/>
                  <a:gd name="T19" fmla="*/ 8 h 17"/>
                  <a:gd name="T20" fmla="*/ 9 w 39"/>
                  <a:gd name="T21" fmla="*/ 6 h 17"/>
                  <a:gd name="T22" fmla="*/ 9 w 39"/>
                  <a:gd name="T23" fmla="*/ 6 h 17"/>
                  <a:gd name="T24" fmla="*/ 9 w 39"/>
                  <a:gd name="T25" fmla="*/ 4 h 17"/>
                  <a:gd name="T26" fmla="*/ 11 w 39"/>
                  <a:gd name="T27" fmla="*/ 4 h 17"/>
                  <a:gd name="T28" fmla="*/ 11 w 39"/>
                  <a:gd name="T29" fmla="*/ 4 h 17"/>
                  <a:gd name="T30" fmla="*/ 12 w 39"/>
                  <a:gd name="T31" fmla="*/ 2 h 17"/>
                  <a:gd name="T32" fmla="*/ 14 w 39"/>
                  <a:gd name="T33" fmla="*/ 2 h 17"/>
                  <a:gd name="T34" fmla="*/ 16 w 39"/>
                  <a:gd name="T35" fmla="*/ 2 h 17"/>
                  <a:gd name="T36" fmla="*/ 20 w 39"/>
                  <a:gd name="T37" fmla="*/ 0 h 17"/>
                  <a:gd name="T38" fmla="*/ 21 w 39"/>
                  <a:gd name="T39" fmla="*/ 0 h 17"/>
                  <a:gd name="T40" fmla="*/ 25 w 39"/>
                  <a:gd name="T41" fmla="*/ 0 h 17"/>
                  <a:gd name="T42" fmla="*/ 30 w 39"/>
                  <a:gd name="T43" fmla="*/ 0 h 17"/>
                  <a:gd name="T44" fmla="*/ 36 w 39"/>
                  <a:gd name="T45" fmla="*/ 0 h 17"/>
                  <a:gd name="T46" fmla="*/ 39 w 39"/>
                  <a:gd name="T47" fmla="*/ 0 h 17"/>
                  <a:gd name="T48" fmla="*/ 39 w 39"/>
                  <a:gd name="T49" fmla="*/ 6 h 17"/>
                  <a:gd name="T50" fmla="*/ 23 w 39"/>
                  <a:gd name="T51" fmla="*/ 6 h 17"/>
                  <a:gd name="T52" fmla="*/ 21 w 39"/>
                  <a:gd name="T53" fmla="*/ 6 h 17"/>
                  <a:gd name="T54" fmla="*/ 21 w 39"/>
                  <a:gd name="T55" fmla="*/ 6 h 17"/>
                  <a:gd name="T56" fmla="*/ 21 w 39"/>
                  <a:gd name="T57" fmla="*/ 6 h 17"/>
                  <a:gd name="T58" fmla="*/ 20 w 39"/>
                  <a:gd name="T59" fmla="*/ 8 h 17"/>
                  <a:gd name="T60" fmla="*/ 20 w 39"/>
                  <a:gd name="T61" fmla="*/ 8 h 17"/>
                  <a:gd name="T62" fmla="*/ 20 w 39"/>
                  <a:gd name="T63" fmla="*/ 8 h 17"/>
                  <a:gd name="T64" fmla="*/ 18 w 39"/>
                  <a:gd name="T65" fmla="*/ 8 h 17"/>
                  <a:gd name="T66" fmla="*/ 18 w 39"/>
                  <a:gd name="T67" fmla="*/ 8 h 17"/>
                  <a:gd name="T68" fmla="*/ 18 w 39"/>
                  <a:gd name="T69" fmla="*/ 11 h 17"/>
                  <a:gd name="T70" fmla="*/ 20 w 39"/>
                  <a:gd name="T71" fmla="*/ 11 h 17"/>
                  <a:gd name="T72" fmla="*/ 20 w 39"/>
                  <a:gd name="T73" fmla="*/ 11 h 17"/>
                  <a:gd name="T74" fmla="*/ 20 w 39"/>
                  <a:gd name="T75" fmla="*/ 11 h 17"/>
                  <a:gd name="T76" fmla="*/ 25 w 39"/>
                  <a:gd name="T77" fmla="*/ 11 h 17"/>
                  <a:gd name="T78" fmla="*/ 32 w 39"/>
                  <a:gd name="T79" fmla="*/ 11 h 17"/>
                  <a:gd name="T80" fmla="*/ 36 w 39"/>
                  <a:gd name="T81" fmla="*/ 11 h 17"/>
                  <a:gd name="T82" fmla="*/ 39 w 39"/>
                  <a:gd name="T83" fmla="*/ 11 h 17"/>
                  <a:gd name="T84" fmla="*/ 39 w 39"/>
                  <a:gd name="T85" fmla="*/ 17 h 17"/>
                  <a:gd name="T86" fmla="*/ 30 w 39"/>
                  <a:gd name="T87" fmla="*/ 17 h 17"/>
                  <a:gd name="T88" fmla="*/ 20 w 39"/>
                  <a:gd name="T89" fmla="*/ 17 h 17"/>
                  <a:gd name="T90" fmla="*/ 9 w 39"/>
                  <a:gd name="T91" fmla="*/ 17 h 17"/>
                  <a:gd name="T92" fmla="*/ 0 w 39"/>
                  <a:gd name="T93" fmla="*/ 17 h 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17"/>
                  <a:gd name="T143" fmla="*/ 39 w 39"/>
                  <a:gd name="T144" fmla="*/ 17 h 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17">
                    <a:moveTo>
                      <a:pt x="0" y="17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5" y="11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30" y="17"/>
                    </a:lnTo>
                    <a:lnTo>
                      <a:pt x="20" y="17"/>
                    </a:lnTo>
                    <a:lnTo>
                      <a:pt x="9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5" name="Freeform 1139"/>
              <p:cNvSpPr>
                <a:spLocks/>
              </p:cNvSpPr>
              <p:nvPr/>
            </p:nvSpPr>
            <p:spPr bwMode="auto">
              <a:xfrm>
                <a:off x="4930" y="1663"/>
                <a:ext cx="41" cy="16"/>
              </a:xfrm>
              <a:custGeom>
                <a:avLst/>
                <a:gdLst>
                  <a:gd name="T0" fmla="*/ 0 w 41"/>
                  <a:gd name="T1" fmla="*/ 16 h 16"/>
                  <a:gd name="T2" fmla="*/ 0 w 41"/>
                  <a:gd name="T3" fmla="*/ 10 h 16"/>
                  <a:gd name="T4" fmla="*/ 5 w 41"/>
                  <a:gd name="T5" fmla="*/ 10 h 16"/>
                  <a:gd name="T6" fmla="*/ 10 w 41"/>
                  <a:gd name="T7" fmla="*/ 10 h 16"/>
                  <a:gd name="T8" fmla="*/ 14 w 41"/>
                  <a:gd name="T9" fmla="*/ 8 h 16"/>
                  <a:gd name="T10" fmla="*/ 19 w 41"/>
                  <a:gd name="T11" fmla="*/ 8 h 16"/>
                  <a:gd name="T12" fmla="*/ 14 w 41"/>
                  <a:gd name="T13" fmla="*/ 6 h 16"/>
                  <a:gd name="T14" fmla="*/ 10 w 41"/>
                  <a:gd name="T15" fmla="*/ 6 h 16"/>
                  <a:gd name="T16" fmla="*/ 5 w 41"/>
                  <a:gd name="T17" fmla="*/ 6 h 16"/>
                  <a:gd name="T18" fmla="*/ 0 w 41"/>
                  <a:gd name="T19" fmla="*/ 4 h 16"/>
                  <a:gd name="T20" fmla="*/ 0 w 41"/>
                  <a:gd name="T21" fmla="*/ 2 h 16"/>
                  <a:gd name="T22" fmla="*/ 0 w 41"/>
                  <a:gd name="T23" fmla="*/ 2 h 16"/>
                  <a:gd name="T24" fmla="*/ 0 w 41"/>
                  <a:gd name="T25" fmla="*/ 2 h 16"/>
                  <a:gd name="T26" fmla="*/ 0 w 41"/>
                  <a:gd name="T27" fmla="*/ 0 h 16"/>
                  <a:gd name="T28" fmla="*/ 32 w 41"/>
                  <a:gd name="T29" fmla="*/ 6 h 16"/>
                  <a:gd name="T30" fmla="*/ 34 w 41"/>
                  <a:gd name="T31" fmla="*/ 6 h 16"/>
                  <a:gd name="T32" fmla="*/ 35 w 41"/>
                  <a:gd name="T33" fmla="*/ 6 h 16"/>
                  <a:gd name="T34" fmla="*/ 37 w 41"/>
                  <a:gd name="T35" fmla="*/ 6 h 16"/>
                  <a:gd name="T36" fmla="*/ 39 w 41"/>
                  <a:gd name="T37" fmla="*/ 8 h 16"/>
                  <a:gd name="T38" fmla="*/ 41 w 41"/>
                  <a:gd name="T39" fmla="*/ 8 h 16"/>
                  <a:gd name="T40" fmla="*/ 41 w 41"/>
                  <a:gd name="T41" fmla="*/ 10 h 16"/>
                  <a:gd name="T42" fmla="*/ 41 w 41"/>
                  <a:gd name="T43" fmla="*/ 12 h 16"/>
                  <a:gd name="T44" fmla="*/ 41 w 41"/>
                  <a:gd name="T45" fmla="*/ 12 h 16"/>
                  <a:gd name="T46" fmla="*/ 41 w 41"/>
                  <a:gd name="T47" fmla="*/ 14 h 16"/>
                  <a:gd name="T48" fmla="*/ 41 w 41"/>
                  <a:gd name="T49" fmla="*/ 16 h 16"/>
                  <a:gd name="T50" fmla="*/ 39 w 41"/>
                  <a:gd name="T51" fmla="*/ 16 h 16"/>
                  <a:gd name="T52" fmla="*/ 37 w 41"/>
                  <a:gd name="T53" fmla="*/ 16 h 16"/>
                  <a:gd name="T54" fmla="*/ 34 w 41"/>
                  <a:gd name="T55" fmla="*/ 16 h 16"/>
                  <a:gd name="T56" fmla="*/ 32 w 41"/>
                  <a:gd name="T57" fmla="*/ 16 h 16"/>
                  <a:gd name="T58" fmla="*/ 34 w 41"/>
                  <a:gd name="T59" fmla="*/ 16 h 16"/>
                  <a:gd name="T60" fmla="*/ 34 w 41"/>
                  <a:gd name="T61" fmla="*/ 16 h 16"/>
                  <a:gd name="T62" fmla="*/ 34 w 41"/>
                  <a:gd name="T63" fmla="*/ 14 h 16"/>
                  <a:gd name="T64" fmla="*/ 34 w 41"/>
                  <a:gd name="T65" fmla="*/ 14 h 16"/>
                  <a:gd name="T66" fmla="*/ 34 w 41"/>
                  <a:gd name="T67" fmla="*/ 12 h 16"/>
                  <a:gd name="T68" fmla="*/ 34 w 41"/>
                  <a:gd name="T69" fmla="*/ 12 h 16"/>
                  <a:gd name="T70" fmla="*/ 34 w 41"/>
                  <a:gd name="T71" fmla="*/ 12 h 16"/>
                  <a:gd name="T72" fmla="*/ 32 w 41"/>
                  <a:gd name="T73" fmla="*/ 12 h 16"/>
                  <a:gd name="T74" fmla="*/ 32 w 41"/>
                  <a:gd name="T75" fmla="*/ 12 h 16"/>
                  <a:gd name="T76" fmla="*/ 30 w 41"/>
                  <a:gd name="T77" fmla="*/ 12 h 16"/>
                  <a:gd name="T78" fmla="*/ 30 w 41"/>
                  <a:gd name="T79" fmla="*/ 10 h 16"/>
                  <a:gd name="T80" fmla="*/ 28 w 41"/>
                  <a:gd name="T81" fmla="*/ 10 h 16"/>
                  <a:gd name="T82" fmla="*/ 21 w 41"/>
                  <a:gd name="T83" fmla="*/ 12 h 16"/>
                  <a:gd name="T84" fmla="*/ 14 w 41"/>
                  <a:gd name="T85" fmla="*/ 14 h 16"/>
                  <a:gd name="T86" fmla="*/ 7 w 41"/>
                  <a:gd name="T87" fmla="*/ 14 h 16"/>
                  <a:gd name="T88" fmla="*/ 0 w 41"/>
                  <a:gd name="T89" fmla="*/ 16 h 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"/>
                  <a:gd name="T136" fmla="*/ 0 h 16"/>
                  <a:gd name="T137" fmla="*/ 41 w 41"/>
                  <a:gd name="T138" fmla="*/ 16 h 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" h="16">
                    <a:moveTo>
                      <a:pt x="0" y="16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19" y="8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1" y="12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6" name="Freeform 1140"/>
              <p:cNvSpPr>
                <a:spLocks/>
              </p:cNvSpPr>
              <p:nvPr/>
            </p:nvSpPr>
            <p:spPr bwMode="auto">
              <a:xfrm>
                <a:off x="4919" y="1640"/>
                <a:ext cx="39" cy="6"/>
              </a:xfrm>
              <a:custGeom>
                <a:avLst/>
                <a:gdLst>
                  <a:gd name="T0" fmla="*/ 0 w 39"/>
                  <a:gd name="T1" fmla="*/ 6 h 6"/>
                  <a:gd name="T2" fmla="*/ 0 w 39"/>
                  <a:gd name="T3" fmla="*/ 0 h 6"/>
                  <a:gd name="T4" fmla="*/ 9 w 39"/>
                  <a:gd name="T5" fmla="*/ 0 h 6"/>
                  <a:gd name="T6" fmla="*/ 20 w 39"/>
                  <a:gd name="T7" fmla="*/ 0 h 6"/>
                  <a:gd name="T8" fmla="*/ 30 w 39"/>
                  <a:gd name="T9" fmla="*/ 0 h 6"/>
                  <a:gd name="T10" fmla="*/ 39 w 39"/>
                  <a:gd name="T11" fmla="*/ 0 h 6"/>
                  <a:gd name="T12" fmla="*/ 39 w 39"/>
                  <a:gd name="T13" fmla="*/ 6 h 6"/>
                  <a:gd name="T14" fmla="*/ 30 w 39"/>
                  <a:gd name="T15" fmla="*/ 6 h 6"/>
                  <a:gd name="T16" fmla="*/ 20 w 39"/>
                  <a:gd name="T17" fmla="*/ 6 h 6"/>
                  <a:gd name="T18" fmla="*/ 9 w 39"/>
                  <a:gd name="T19" fmla="*/ 6 h 6"/>
                  <a:gd name="T20" fmla="*/ 0 w 39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6"/>
                  <a:gd name="T35" fmla="*/ 39 w 39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6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7" name="Freeform 1141"/>
              <p:cNvSpPr>
                <a:spLocks/>
              </p:cNvSpPr>
              <p:nvPr/>
            </p:nvSpPr>
            <p:spPr bwMode="auto">
              <a:xfrm>
                <a:off x="4919" y="1613"/>
                <a:ext cx="39" cy="17"/>
              </a:xfrm>
              <a:custGeom>
                <a:avLst/>
                <a:gdLst>
                  <a:gd name="T0" fmla="*/ 0 w 39"/>
                  <a:gd name="T1" fmla="*/ 17 h 17"/>
                  <a:gd name="T2" fmla="*/ 0 w 39"/>
                  <a:gd name="T3" fmla="*/ 11 h 17"/>
                  <a:gd name="T4" fmla="*/ 3 w 39"/>
                  <a:gd name="T5" fmla="*/ 11 h 17"/>
                  <a:gd name="T6" fmla="*/ 7 w 39"/>
                  <a:gd name="T7" fmla="*/ 11 h 17"/>
                  <a:gd name="T8" fmla="*/ 14 w 39"/>
                  <a:gd name="T9" fmla="*/ 11 h 17"/>
                  <a:gd name="T10" fmla="*/ 12 w 39"/>
                  <a:gd name="T11" fmla="*/ 11 h 17"/>
                  <a:gd name="T12" fmla="*/ 12 w 39"/>
                  <a:gd name="T13" fmla="*/ 11 h 17"/>
                  <a:gd name="T14" fmla="*/ 11 w 39"/>
                  <a:gd name="T15" fmla="*/ 9 h 17"/>
                  <a:gd name="T16" fmla="*/ 11 w 39"/>
                  <a:gd name="T17" fmla="*/ 9 h 17"/>
                  <a:gd name="T18" fmla="*/ 11 w 39"/>
                  <a:gd name="T19" fmla="*/ 7 h 17"/>
                  <a:gd name="T20" fmla="*/ 11 w 39"/>
                  <a:gd name="T21" fmla="*/ 7 h 17"/>
                  <a:gd name="T22" fmla="*/ 9 w 39"/>
                  <a:gd name="T23" fmla="*/ 7 h 17"/>
                  <a:gd name="T24" fmla="*/ 9 w 39"/>
                  <a:gd name="T25" fmla="*/ 4 h 17"/>
                  <a:gd name="T26" fmla="*/ 9 w 39"/>
                  <a:gd name="T27" fmla="*/ 4 h 17"/>
                  <a:gd name="T28" fmla="*/ 11 w 39"/>
                  <a:gd name="T29" fmla="*/ 4 h 17"/>
                  <a:gd name="T30" fmla="*/ 11 w 39"/>
                  <a:gd name="T31" fmla="*/ 2 h 17"/>
                  <a:gd name="T32" fmla="*/ 12 w 39"/>
                  <a:gd name="T33" fmla="*/ 2 h 17"/>
                  <a:gd name="T34" fmla="*/ 14 w 39"/>
                  <a:gd name="T35" fmla="*/ 0 h 17"/>
                  <a:gd name="T36" fmla="*/ 16 w 39"/>
                  <a:gd name="T37" fmla="*/ 0 h 17"/>
                  <a:gd name="T38" fmla="*/ 21 w 39"/>
                  <a:gd name="T39" fmla="*/ 0 h 17"/>
                  <a:gd name="T40" fmla="*/ 25 w 39"/>
                  <a:gd name="T41" fmla="*/ 0 h 17"/>
                  <a:gd name="T42" fmla="*/ 30 w 39"/>
                  <a:gd name="T43" fmla="*/ 0 h 17"/>
                  <a:gd name="T44" fmla="*/ 36 w 39"/>
                  <a:gd name="T45" fmla="*/ 0 h 17"/>
                  <a:gd name="T46" fmla="*/ 39 w 39"/>
                  <a:gd name="T47" fmla="*/ 0 h 17"/>
                  <a:gd name="T48" fmla="*/ 39 w 39"/>
                  <a:gd name="T49" fmla="*/ 7 h 17"/>
                  <a:gd name="T50" fmla="*/ 23 w 39"/>
                  <a:gd name="T51" fmla="*/ 7 h 17"/>
                  <a:gd name="T52" fmla="*/ 21 w 39"/>
                  <a:gd name="T53" fmla="*/ 7 h 17"/>
                  <a:gd name="T54" fmla="*/ 21 w 39"/>
                  <a:gd name="T55" fmla="*/ 7 h 17"/>
                  <a:gd name="T56" fmla="*/ 21 w 39"/>
                  <a:gd name="T57" fmla="*/ 7 h 17"/>
                  <a:gd name="T58" fmla="*/ 20 w 39"/>
                  <a:gd name="T59" fmla="*/ 7 h 17"/>
                  <a:gd name="T60" fmla="*/ 20 w 39"/>
                  <a:gd name="T61" fmla="*/ 7 h 17"/>
                  <a:gd name="T62" fmla="*/ 20 w 39"/>
                  <a:gd name="T63" fmla="*/ 9 h 17"/>
                  <a:gd name="T64" fmla="*/ 18 w 39"/>
                  <a:gd name="T65" fmla="*/ 9 h 17"/>
                  <a:gd name="T66" fmla="*/ 18 w 39"/>
                  <a:gd name="T67" fmla="*/ 9 h 17"/>
                  <a:gd name="T68" fmla="*/ 18 w 39"/>
                  <a:gd name="T69" fmla="*/ 9 h 17"/>
                  <a:gd name="T70" fmla="*/ 20 w 39"/>
                  <a:gd name="T71" fmla="*/ 9 h 17"/>
                  <a:gd name="T72" fmla="*/ 20 w 39"/>
                  <a:gd name="T73" fmla="*/ 9 h 17"/>
                  <a:gd name="T74" fmla="*/ 20 w 39"/>
                  <a:gd name="T75" fmla="*/ 11 h 17"/>
                  <a:gd name="T76" fmla="*/ 25 w 39"/>
                  <a:gd name="T77" fmla="*/ 11 h 17"/>
                  <a:gd name="T78" fmla="*/ 32 w 39"/>
                  <a:gd name="T79" fmla="*/ 11 h 17"/>
                  <a:gd name="T80" fmla="*/ 36 w 39"/>
                  <a:gd name="T81" fmla="*/ 11 h 17"/>
                  <a:gd name="T82" fmla="*/ 39 w 39"/>
                  <a:gd name="T83" fmla="*/ 11 h 17"/>
                  <a:gd name="T84" fmla="*/ 39 w 39"/>
                  <a:gd name="T85" fmla="*/ 17 h 17"/>
                  <a:gd name="T86" fmla="*/ 30 w 39"/>
                  <a:gd name="T87" fmla="*/ 17 h 17"/>
                  <a:gd name="T88" fmla="*/ 20 w 39"/>
                  <a:gd name="T89" fmla="*/ 17 h 17"/>
                  <a:gd name="T90" fmla="*/ 9 w 39"/>
                  <a:gd name="T91" fmla="*/ 17 h 17"/>
                  <a:gd name="T92" fmla="*/ 0 w 39"/>
                  <a:gd name="T93" fmla="*/ 17 h 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17"/>
                  <a:gd name="T143" fmla="*/ 39 w 39"/>
                  <a:gd name="T144" fmla="*/ 17 h 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17">
                    <a:moveTo>
                      <a:pt x="0" y="17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5" y="11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30" y="17"/>
                    </a:lnTo>
                    <a:lnTo>
                      <a:pt x="20" y="17"/>
                    </a:lnTo>
                    <a:lnTo>
                      <a:pt x="9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8" name="Freeform 1142"/>
              <p:cNvSpPr>
                <a:spLocks noEditPoints="1"/>
              </p:cNvSpPr>
              <p:nvPr/>
            </p:nvSpPr>
            <p:spPr bwMode="auto">
              <a:xfrm>
                <a:off x="4928" y="1579"/>
                <a:ext cx="32" cy="16"/>
              </a:xfrm>
              <a:custGeom>
                <a:avLst/>
                <a:gdLst>
                  <a:gd name="T0" fmla="*/ 19 w 32"/>
                  <a:gd name="T1" fmla="*/ 12 h 16"/>
                  <a:gd name="T2" fmla="*/ 21 w 32"/>
                  <a:gd name="T3" fmla="*/ 12 h 16"/>
                  <a:gd name="T4" fmla="*/ 23 w 32"/>
                  <a:gd name="T5" fmla="*/ 10 h 16"/>
                  <a:gd name="T6" fmla="*/ 25 w 32"/>
                  <a:gd name="T7" fmla="*/ 10 h 16"/>
                  <a:gd name="T8" fmla="*/ 25 w 32"/>
                  <a:gd name="T9" fmla="*/ 8 h 16"/>
                  <a:gd name="T10" fmla="*/ 25 w 32"/>
                  <a:gd name="T11" fmla="*/ 8 h 16"/>
                  <a:gd name="T12" fmla="*/ 23 w 32"/>
                  <a:gd name="T13" fmla="*/ 6 h 16"/>
                  <a:gd name="T14" fmla="*/ 23 w 32"/>
                  <a:gd name="T15" fmla="*/ 6 h 16"/>
                  <a:gd name="T16" fmla="*/ 25 w 32"/>
                  <a:gd name="T17" fmla="*/ 0 h 16"/>
                  <a:gd name="T18" fmla="*/ 30 w 32"/>
                  <a:gd name="T19" fmla="*/ 4 h 16"/>
                  <a:gd name="T20" fmla="*/ 32 w 32"/>
                  <a:gd name="T21" fmla="*/ 6 h 16"/>
                  <a:gd name="T22" fmla="*/ 32 w 32"/>
                  <a:gd name="T23" fmla="*/ 8 h 16"/>
                  <a:gd name="T24" fmla="*/ 32 w 32"/>
                  <a:gd name="T25" fmla="*/ 10 h 16"/>
                  <a:gd name="T26" fmla="*/ 30 w 32"/>
                  <a:gd name="T27" fmla="*/ 12 h 16"/>
                  <a:gd name="T28" fmla="*/ 27 w 32"/>
                  <a:gd name="T29" fmla="*/ 16 h 16"/>
                  <a:gd name="T30" fmla="*/ 23 w 32"/>
                  <a:gd name="T31" fmla="*/ 16 h 16"/>
                  <a:gd name="T32" fmla="*/ 16 w 32"/>
                  <a:gd name="T33" fmla="*/ 16 h 16"/>
                  <a:gd name="T34" fmla="*/ 11 w 32"/>
                  <a:gd name="T35" fmla="*/ 16 h 16"/>
                  <a:gd name="T36" fmla="*/ 5 w 32"/>
                  <a:gd name="T37" fmla="*/ 14 h 16"/>
                  <a:gd name="T38" fmla="*/ 2 w 32"/>
                  <a:gd name="T39" fmla="*/ 12 h 16"/>
                  <a:gd name="T40" fmla="*/ 0 w 32"/>
                  <a:gd name="T41" fmla="*/ 8 h 16"/>
                  <a:gd name="T42" fmla="*/ 2 w 32"/>
                  <a:gd name="T43" fmla="*/ 6 h 16"/>
                  <a:gd name="T44" fmla="*/ 3 w 32"/>
                  <a:gd name="T45" fmla="*/ 4 h 16"/>
                  <a:gd name="T46" fmla="*/ 5 w 32"/>
                  <a:gd name="T47" fmla="*/ 2 h 16"/>
                  <a:gd name="T48" fmla="*/ 9 w 32"/>
                  <a:gd name="T49" fmla="*/ 0 h 16"/>
                  <a:gd name="T50" fmla="*/ 12 w 32"/>
                  <a:gd name="T51" fmla="*/ 0 h 16"/>
                  <a:gd name="T52" fmla="*/ 18 w 32"/>
                  <a:gd name="T53" fmla="*/ 0 h 16"/>
                  <a:gd name="T54" fmla="*/ 19 w 32"/>
                  <a:gd name="T55" fmla="*/ 0 h 16"/>
                  <a:gd name="T56" fmla="*/ 14 w 32"/>
                  <a:gd name="T57" fmla="*/ 6 h 16"/>
                  <a:gd name="T58" fmla="*/ 11 w 32"/>
                  <a:gd name="T59" fmla="*/ 6 h 16"/>
                  <a:gd name="T60" fmla="*/ 9 w 32"/>
                  <a:gd name="T61" fmla="*/ 6 h 16"/>
                  <a:gd name="T62" fmla="*/ 7 w 32"/>
                  <a:gd name="T63" fmla="*/ 8 h 16"/>
                  <a:gd name="T64" fmla="*/ 7 w 32"/>
                  <a:gd name="T65" fmla="*/ 8 h 16"/>
                  <a:gd name="T66" fmla="*/ 9 w 32"/>
                  <a:gd name="T67" fmla="*/ 10 h 16"/>
                  <a:gd name="T68" fmla="*/ 9 w 32"/>
                  <a:gd name="T69" fmla="*/ 10 h 16"/>
                  <a:gd name="T70" fmla="*/ 12 w 32"/>
                  <a:gd name="T71" fmla="*/ 12 h 16"/>
                  <a:gd name="T72" fmla="*/ 14 w 32"/>
                  <a:gd name="T73" fmla="*/ 12 h 16"/>
                  <a:gd name="T74" fmla="*/ 14 w 32"/>
                  <a:gd name="T75" fmla="*/ 6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"/>
                  <a:gd name="T115" fmla="*/ 0 h 16"/>
                  <a:gd name="T116" fmla="*/ 32 w 32"/>
                  <a:gd name="T117" fmla="*/ 16 h 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" h="16">
                    <a:moveTo>
                      <a:pt x="19" y="0"/>
                    </a:moveTo>
                    <a:lnTo>
                      <a:pt x="19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  <a:moveTo>
                      <a:pt x="14" y="6"/>
                    </a:move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9" name="Freeform 1143"/>
              <p:cNvSpPr>
                <a:spLocks/>
              </p:cNvSpPr>
              <p:nvPr/>
            </p:nvSpPr>
            <p:spPr bwMode="auto">
              <a:xfrm>
                <a:off x="4930" y="1544"/>
                <a:ext cx="28" cy="20"/>
              </a:xfrm>
              <a:custGeom>
                <a:avLst/>
                <a:gdLst>
                  <a:gd name="T0" fmla="*/ 0 w 28"/>
                  <a:gd name="T1" fmla="*/ 20 h 20"/>
                  <a:gd name="T2" fmla="*/ 0 w 28"/>
                  <a:gd name="T3" fmla="*/ 18 h 20"/>
                  <a:gd name="T4" fmla="*/ 0 w 28"/>
                  <a:gd name="T5" fmla="*/ 16 h 20"/>
                  <a:gd name="T6" fmla="*/ 0 w 28"/>
                  <a:gd name="T7" fmla="*/ 14 h 20"/>
                  <a:gd name="T8" fmla="*/ 0 w 28"/>
                  <a:gd name="T9" fmla="*/ 12 h 20"/>
                  <a:gd name="T10" fmla="*/ 1 w 28"/>
                  <a:gd name="T11" fmla="*/ 12 h 20"/>
                  <a:gd name="T12" fmla="*/ 3 w 28"/>
                  <a:gd name="T13" fmla="*/ 12 h 20"/>
                  <a:gd name="T14" fmla="*/ 5 w 28"/>
                  <a:gd name="T15" fmla="*/ 10 h 20"/>
                  <a:gd name="T16" fmla="*/ 7 w 28"/>
                  <a:gd name="T17" fmla="*/ 10 h 20"/>
                  <a:gd name="T18" fmla="*/ 5 w 28"/>
                  <a:gd name="T19" fmla="*/ 10 h 20"/>
                  <a:gd name="T20" fmla="*/ 3 w 28"/>
                  <a:gd name="T21" fmla="*/ 10 h 20"/>
                  <a:gd name="T22" fmla="*/ 1 w 28"/>
                  <a:gd name="T23" fmla="*/ 8 h 20"/>
                  <a:gd name="T24" fmla="*/ 0 w 28"/>
                  <a:gd name="T25" fmla="*/ 8 h 20"/>
                  <a:gd name="T26" fmla="*/ 0 w 28"/>
                  <a:gd name="T27" fmla="*/ 2 h 20"/>
                  <a:gd name="T28" fmla="*/ 3 w 28"/>
                  <a:gd name="T29" fmla="*/ 2 h 20"/>
                  <a:gd name="T30" fmla="*/ 7 w 28"/>
                  <a:gd name="T31" fmla="*/ 4 h 20"/>
                  <a:gd name="T32" fmla="*/ 14 w 28"/>
                  <a:gd name="T33" fmla="*/ 6 h 20"/>
                  <a:gd name="T34" fmla="*/ 21 w 28"/>
                  <a:gd name="T35" fmla="*/ 4 h 20"/>
                  <a:gd name="T36" fmla="*/ 25 w 28"/>
                  <a:gd name="T37" fmla="*/ 2 h 20"/>
                  <a:gd name="T38" fmla="*/ 28 w 28"/>
                  <a:gd name="T39" fmla="*/ 0 h 20"/>
                  <a:gd name="T40" fmla="*/ 28 w 28"/>
                  <a:gd name="T41" fmla="*/ 2 h 20"/>
                  <a:gd name="T42" fmla="*/ 28 w 28"/>
                  <a:gd name="T43" fmla="*/ 4 h 20"/>
                  <a:gd name="T44" fmla="*/ 28 w 28"/>
                  <a:gd name="T45" fmla="*/ 6 h 20"/>
                  <a:gd name="T46" fmla="*/ 28 w 28"/>
                  <a:gd name="T47" fmla="*/ 8 h 20"/>
                  <a:gd name="T48" fmla="*/ 26 w 28"/>
                  <a:gd name="T49" fmla="*/ 8 h 20"/>
                  <a:gd name="T50" fmla="*/ 25 w 28"/>
                  <a:gd name="T51" fmla="*/ 10 h 20"/>
                  <a:gd name="T52" fmla="*/ 23 w 28"/>
                  <a:gd name="T53" fmla="*/ 10 h 20"/>
                  <a:gd name="T54" fmla="*/ 19 w 28"/>
                  <a:gd name="T55" fmla="*/ 10 h 20"/>
                  <a:gd name="T56" fmla="*/ 23 w 28"/>
                  <a:gd name="T57" fmla="*/ 12 h 20"/>
                  <a:gd name="T58" fmla="*/ 25 w 28"/>
                  <a:gd name="T59" fmla="*/ 12 h 20"/>
                  <a:gd name="T60" fmla="*/ 26 w 28"/>
                  <a:gd name="T61" fmla="*/ 12 h 20"/>
                  <a:gd name="T62" fmla="*/ 28 w 28"/>
                  <a:gd name="T63" fmla="*/ 14 h 20"/>
                  <a:gd name="T64" fmla="*/ 28 w 28"/>
                  <a:gd name="T65" fmla="*/ 20 h 20"/>
                  <a:gd name="T66" fmla="*/ 25 w 28"/>
                  <a:gd name="T67" fmla="*/ 18 h 20"/>
                  <a:gd name="T68" fmla="*/ 21 w 28"/>
                  <a:gd name="T69" fmla="*/ 18 h 20"/>
                  <a:gd name="T70" fmla="*/ 14 w 28"/>
                  <a:gd name="T71" fmla="*/ 14 h 20"/>
                  <a:gd name="T72" fmla="*/ 7 w 28"/>
                  <a:gd name="T73" fmla="*/ 18 h 20"/>
                  <a:gd name="T74" fmla="*/ 3 w 28"/>
                  <a:gd name="T75" fmla="*/ 18 h 20"/>
                  <a:gd name="T76" fmla="*/ 0 w 28"/>
                  <a:gd name="T77" fmla="*/ 20 h 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8"/>
                  <a:gd name="T118" fmla="*/ 0 h 20"/>
                  <a:gd name="T119" fmla="*/ 28 w 28"/>
                  <a:gd name="T120" fmla="*/ 20 h 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8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14" y="6"/>
                    </a:lnTo>
                    <a:lnTo>
                      <a:pt x="21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14" y="14"/>
                    </a:lnTo>
                    <a:lnTo>
                      <a:pt x="7" y="18"/>
                    </a:lnTo>
                    <a:lnTo>
                      <a:pt x="3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0" name="Freeform 1144"/>
              <p:cNvSpPr>
                <a:spLocks/>
              </p:cNvSpPr>
              <p:nvPr/>
            </p:nvSpPr>
            <p:spPr bwMode="auto">
              <a:xfrm>
                <a:off x="4930" y="1511"/>
                <a:ext cx="41" cy="18"/>
              </a:xfrm>
              <a:custGeom>
                <a:avLst/>
                <a:gdLst>
                  <a:gd name="T0" fmla="*/ 0 w 41"/>
                  <a:gd name="T1" fmla="*/ 18 h 18"/>
                  <a:gd name="T2" fmla="*/ 0 w 41"/>
                  <a:gd name="T3" fmla="*/ 12 h 18"/>
                  <a:gd name="T4" fmla="*/ 5 w 41"/>
                  <a:gd name="T5" fmla="*/ 12 h 18"/>
                  <a:gd name="T6" fmla="*/ 10 w 41"/>
                  <a:gd name="T7" fmla="*/ 12 h 18"/>
                  <a:gd name="T8" fmla="*/ 14 w 41"/>
                  <a:gd name="T9" fmla="*/ 10 h 18"/>
                  <a:gd name="T10" fmla="*/ 19 w 41"/>
                  <a:gd name="T11" fmla="*/ 10 h 18"/>
                  <a:gd name="T12" fmla="*/ 14 w 41"/>
                  <a:gd name="T13" fmla="*/ 8 h 18"/>
                  <a:gd name="T14" fmla="*/ 10 w 41"/>
                  <a:gd name="T15" fmla="*/ 8 h 18"/>
                  <a:gd name="T16" fmla="*/ 5 w 41"/>
                  <a:gd name="T17" fmla="*/ 8 h 18"/>
                  <a:gd name="T18" fmla="*/ 0 w 41"/>
                  <a:gd name="T19" fmla="*/ 6 h 18"/>
                  <a:gd name="T20" fmla="*/ 0 w 41"/>
                  <a:gd name="T21" fmla="*/ 0 h 18"/>
                  <a:gd name="T22" fmla="*/ 32 w 41"/>
                  <a:gd name="T23" fmla="*/ 6 h 18"/>
                  <a:gd name="T24" fmla="*/ 34 w 41"/>
                  <a:gd name="T25" fmla="*/ 8 h 18"/>
                  <a:gd name="T26" fmla="*/ 35 w 41"/>
                  <a:gd name="T27" fmla="*/ 8 h 18"/>
                  <a:gd name="T28" fmla="*/ 39 w 41"/>
                  <a:gd name="T29" fmla="*/ 8 h 18"/>
                  <a:gd name="T30" fmla="*/ 41 w 41"/>
                  <a:gd name="T31" fmla="*/ 10 h 18"/>
                  <a:gd name="T32" fmla="*/ 41 w 41"/>
                  <a:gd name="T33" fmla="*/ 12 h 18"/>
                  <a:gd name="T34" fmla="*/ 41 w 41"/>
                  <a:gd name="T35" fmla="*/ 14 h 18"/>
                  <a:gd name="T36" fmla="*/ 41 w 41"/>
                  <a:gd name="T37" fmla="*/ 14 h 18"/>
                  <a:gd name="T38" fmla="*/ 41 w 41"/>
                  <a:gd name="T39" fmla="*/ 16 h 18"/>
                  <a:gd name="T40" fmla="*/ 41 w 41"/>
                  <a:gd name="T41" fmla="*/ 16 h 18"/>
                  <a:gd name="T42" fmla="*/ 41 w 41"/>
                  <a:gd name="T43" fmla="*/ 16 h 18"/>
                  <a:gd name="T44" fmla="*/ 39 w 41"/>
                  <a:gd name="T45" fmla="*/ 18 h 18"/>
                  <a:gd name="T46" fmla="*/ 37 w 41"/>
                  <a:gd name="T47" fmla="*/ 18 h 18"/>
                  <a:gd name="T48" fmla="*/ 34 w 41"/>
                  <a:gd name="T49" fmla="*/ 18 h 18"/>
                  <a:gd name="T50" fmla="*/ 32 w 41"/>
                  <a:gd name="T51" fmla="*/ 18 h 18"/>
                  <a:gd name="T52" fmla="*/ 34 w 41"/>
                  <a:gd name="T53" fmla="*/ 16 h 18"/>
                  <a:gd name="T54" fmla="*/ 34 w 41"/>
                  <a:gd name="T55" fmla="*/ 16 h 18"/>
                  <a:gd name="T56" fmla="*/ 34 w 41"/>
                  <a:gd name="T57" fmla="*/ 16 h 18"/>
                  <a:gd name="T58" fmla="*/ 34 w 41"/>
                  <a:gd name="T59" fmla="*/ 14 h 18"/>
                  <a:gd name="T60" fmla="*/ 34 w 41"/>
                  <a:gd name="T61" fmla="*/ 14 h 18"/>
                  <a:gd name="T62" fmla="*/ 34 w 41"/>
                  <a:gd name="T63" fmla="*/ 14 h 18"/>
                  <a:gd name="T64" fmla="*/ 32 w 41"/>
                  <a:gd name="T65" fmla="*/ 12 h 18"/>
                  <a:gd name="T66" fmla="*/ 32 w 41"/>
                  <a:gd name="T67" fmla="*/ 12 h 18"/>
                  <a:gd name="T68" fmla="*/ 30 w 41"/>
                  <a:gd name="T69" fmla="*/ 12 h 18"/>
                  <a:gd name="T70" fmla="*/ 28 w 41"/>
                  <a:gd name="T71" fmla="*/ 12 h 18"/>
                  <a:gd name="T72" fmla="*/ 21 w 41"/>
                  <a:gd name="T73" fmla="*/ 14 h 18"/>
                  <a:gd name="T74" fmla="*/ 14 w 41"/>
                  <a:gd name="T75" fmla="*/ 16 h 18"/>
                  <a:gd name="T76" fmla="*/ 7 w 41"/>
                  <a:gd name="T77" fmla="*/ 16 h 18"/>
                  <a:gd name="T78" fmla="*/ 0 w 41"/>
                  <a:gd name="T79" fmla="*/ 18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1"/>
                  <a:gd name="T121" fmla="*/ 0 h 18"/>
                  <a:gd name="T122" fmla="*/ 41 w 41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1" h="18">
                    <a:moveTo>
                      <a:pt x="0" y="18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4" y="10"/>
                    </a:lnTo>
                    <a:lnTo>
                      <a:pt x="19" y="10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5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39" y="18"/>
                    </a:lnTo>
                    <a:lnTo>
                      <a:pt x="37" y="18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1" y="14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1" name="Freeform 1145"/>
              <p:cNvSpPr>
                <a:spLocks/>
              </p:cNvSpPr>
              <p:nvPr/>
            </p:nvSpPr>
            <p:spPr bwMode="auto">
              <a:xfrm>
                <a:off x="4919" y="1491"/>
                <a:ext cx="39" cy="6"/>
              </a:xfrm>
              <a:custGeom>
                <a:avLst/>
                <a:gdLst>
                  <a:gd name="T0" fmla="*/ 0 w 39"/>
                  <a:gd name="T1" fmla="*/ 6 h 6"/>
                  <a:gd name="T2" fmla="*/ 0 w 39"/>
                  <a:gd name="T3" fmla="*/ 0 h 6"/>
                  <a:gd name="T4" fmla="*/ 9 w 39"/>
                  <a:gd name="T5" fmla="*/ 0 h 6"/>
                  <a:gd name="T6" fmla="*/ 20 w 39"/>
                  <a:gd name="T7" fmla="*/ 0 h 6"/>
                  <a:gd name="T8" fmla="*/ 30 w 39"/>
                  <a:gd name="T9" fmla="*/ 0 h 6"/>
                  <a:gd name="T10" fmla="*/ 39 w 39"/>
                  <a:gd name="T11" fmla="*/ 0 h 6"/>
                  <a:gd name="T12" fmla="*/ 39 w 39"/>
                  <a:gd name="T13" fmla="*/ 6 h 6"/>
                  <a:gd name="T14" fmla="*/ 30 w 39"/>
                  <a:gd name="T15" fmla="*/ 6 h 6"/>
                  <a:gd name="T16" fmla="*/ 20 w 39"/>
                  <a:gd name="T17" fmla="*/ 6 h 6"/>
                  <a:gd name="T18" fmla="*/ 9 w 39"/>
                  <a:gd name="T19" fmla="*/ 6 h 6"/>
                  <a:gd name="T20" fmla="*/ 0 w 39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6"/>
                  <a:gd name="T35" fmla="*/ 39 w 39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6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2" name="Freeform 1146"/>
              <p:cNvSpPr>
                <a:spLocks/>
              </p:cNvSpPr>
              <p:nvPr/>
            </p:nvSpPr>
            <p:spPr bwMode="auto">
              <a:xfrm>
                <a:off x="4917" y="1472"/>
                <a:ext cx="54" cy="8"/>
              </a:xfrm>
              <a:custGeom>
                <a:avLst/>
                <a:gdLst>
                  <a:gd name="T0" fmla="*/ 0 w 54"/>
                  <a:gd name="T1" fmla="*/ 4 h 8"/>
                  <a:gd name="T2" fmla="*/ 0 w 54"/>
                  <a:gd name="T3" fmla="*/ 6 h 8"/>
                  <a:gd name="T4" fmla="*/ 0 w 54"/>
                  <a:gd name="T5" fmla="*/ 6 h 8"/>
                  <a:gd name="T6" fmla="*/ 0 w 54"/>
                  <a:gd name="T7" fmla="*/ 6 h 8"/>
                  <a:gd name="T8" fmla="*/ 0 w 54"/>
                  <a:gd name="T9" fmla="*/ 8 h 8"/>
                  <a:gd name="T10" fmla="*/ 4 w 54"/>
                  <a:gd name="T11" fmla="*/ 6 h 8"/>
                  <a:gd name="T12" fmla="*/ 7 w 54"/>
                  <a:gd name="T13" fmla="*/ 6 h 8"/>
                  <a:gd name="T14" fmla="*/ 11 w 54"/>
                  <a:gd name="T15" fmla="*/ 6 h 8"/>
                  <a:gd name="T16" fmla="*/ 14 w 54"/>
                  <a:gd name="T17" fmla="*/ 6 h 8"/>
                  <a:gd name="T18" fmla="*/ 18 w 54"/>
                  <a:gd name="T19" fmla="*/ 4 h 8"/>
                  <a:gd name="T20" fmla="*/ 22 w 54"/>
                  <a:gd name="T21" fmla="*/ 4 h 8"/>
                  <a:gd name="T22" fmla="*/ 27 w 54"/>
                  <a:gd name="T23" fmla="*/ 4 h 8"/>
                  <a:gd name="T24" fmla="*/ 34 w 54"/>
                  <a:gd name="T25" fmla="*/ 4 h 8"/>
                  <a:gd name="T26" fmla="*/ 41 w 54"/>
                  <a:gd name="T27" fmla="*/ 6 h 8"/>
                  <a:gd name="T28" fmla="*/ 54 w 54"/>
                  <a:gd name="T29" fmla="*/ 8 h 8"/>
                  <a:gd name="T30" fmla="*/ 54 w 54"/>
                  <a:gd name="T31" fmla="*/ 6 h 8"/>
                  <a:gd name="T32" fmla="*/ 54 w 54"/>
                  <a:gd name="T33" fmla="*/ 6 h 8"/>
                  <a:gd name="T34" fmla="*/ 54 w 54"/>
                  <a:gd name="T35" fmla="*/ 6 h 8"/>
                  <a:gd name="T36" fmla="*/ 54 w 54"/>
                  <a:gd name="T37" fmla="*/ 4 h 8"/>
                  <a:gd name="T38" fmla="*/ 50 w 54"/>
                  <a:gd name="T39" fmla="*/ 2 h 8"/>
                  <a:gd name="T40" fmla="*/ 47 w 54"/>
                  <a:gd name="T41" fmla="*/ 2 h 8"/>
                  <a:gd name="T42" fmla="*/ 43 w 54"/>
                  <a:gd name="T43" fmla="*/ 2 h 8"/>
                  <a:gd name="T44" fmla="*/ 39 w 54"/>
                  <a:gd name="T45" fmla="*/ 0 h 8"/>
                  <a:gd name="T46" fmla="*/ 34 w 54"/>
                  <a:gd name="T47" fmla="*/ 0 h 8"/>
                  <a:gd name="T48" fmla="*/ 30 w 54"/>
                  <a:gd name="T49" fmla="*/ 0 h 8"/>
                  <a:gd name="T50" fmla="*/ 27 w 54"/>
                  <a:gd name="T51" fmla="*/ 0 h 8"/>
                  <a:gd name="T52" fmla="*/ 23 w 54"/>
                  <a:gd name="T53" fmla="*/ 0 h 8"/>
                  <a:gd name="T54" fmla="*/ 20 w 54"/>
                  <a:gd name="T55" fmla="*/ 0 h 8"/>
                  <a:gd name="T56" fmla="*/ 14 w 54"/>
                  <a:gd name="T57" fmla="*/ 0 h 8"/>
                  <a:gd name="T58" fmla="*/ 11 w 54"/>
                  <a:gd name="T59" fmla="*/ 2 h 8"/>
                  <a:gd name="T60" fmla="*/ 7 w 54"/>
                  <a:gd name="T61" fmla="*/ 2 h 8"/>
                  <a:gd name="T62" fmla="*/ 4 w 54"/>
                  <a:gd name="T63" fmla="*/ 2 h 8"/>
                  <a:gd name="T64" fmla="*/ 0 w 54"/>
                  <a:gd name="T65" fmla="*/ 4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8"/>
                  <a:gd name="T101" fmla="*/ 54 w 54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8">
                    <a:moveTo>
                      <a:pt x="0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4"/>
                    </a:lnTo>
                    <a:lnTo>
                      <a:pt x="34" y="4"/>
                    </a:lnTo>
                    <a:lnTo>
                      <a:pt x="41" y="6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3" name="Freeform 1147"/>
              <p:cNvSpPr>
                <a:spLocks noEditPoints="1"/>
              </p:cNvSpPr>
              <p:nvPr/>
            </p:nvSpPr>
            <p:spPr bwMode="auto">
              <a:xfrm>
                <a:off x="4928" y="1425"/>
                <a:ext cx="43" cy="16"/>
              </a:xfrm>
              <a:custGeom>
                <a:avLst/>
                <a:gdLst>
                  <a:gd name="T0" fmla="*/ 21 w 43"/>
                  <a:gd name="T1" fmla="*/ 16 h 16"/>
                  <a:gd name="T2" fmla="*/ 2 w 43"/>
                  <a:gd name="T3" fmla="*/ 16 h 16"/>
                  <a:gd name="T4" fmla="*/ 2 w 43"/>
                  <a:gd name="T5" fmla="*/ 14 h 16"/>
                  <a:gd name="T6" fmla="*/ 2 w 43"/>
                  <a:gd name="T7" fmla="*/ 12 h 16"/>
                  <a:gd name="T8" fmla="*/ 3 w 43"/>
                  <a:gd name="T9" fmla="*/ 12 h 16"/>
                  <a:gd name="T10" fmla="*/ 5 w 43"/>
                  <a:gd name="T11" fmla="*/ 12 h 16"/>
                  <a:gd name="T12" fmla="*/ 3 w 43"/>
                  <a:gd name="T13" fmla="*/ 10 h 16"/>
                  <a:gd name="T14" fmla="*/ 2 w 43"/>
                  <a:gd name="T15" fmla="*/ 10 h 16"/>
                  <a:gd name="T16" fmla="*/ 2 w 43"/>
                  <a:gd name="T17" fmla="*/ 8 h 16"/>
                  <a:gd name="T18" fmla="*/ 0 w 43"/>
                  <a:gd name="T19" fmla="*/ 6 h 16"/>
                  <a:gd name="T20" fmla="*/ 2 w 43"/>
                  <a:gd name="T21" fmla="*/ 4 h 16"/>
                  <a:gd name="T22" fmla="*/ 5 w 43"/>
                  <a:gd name="T23" fmla="*/ 2 h 16"/>
                  <a:gd name="T24" fmla="*/ 11 w 43"/>
                  <a:gd name="T25" fmla="*/ 0 h 16"/>
                  <a:gd name="T26" fmla="*/ 19 w 43"/>
                  <a:gd name="T27" fmla="*/ 0 h 16"/>
                  <a:gd name="T28" fmla="*/ 27 w 43"/>
                  <a:gd name="T29" fmla="*/ 0 h 16"/>
                  <a:gd name="T30" fmla="*/ 30 w 43"/>
                  <a:gd name="T31" fmla="*/ 4 h 16"/>
                  <a:gd name="T32" fmla="*/ 32 w 43"/>
                  <a:gd name="T33" fmla="*/ 4 h 16"/>
                  <a:gd name="T34" fmla="*/ 32 w 43"/>
                  <a:gd name="T35" fmla="*/ 8 h 16"/>
                  <a:gd name="T36" fmla="*/ 32 w 43"/>
                  <a:gd name="T37" fmla="*/ 8 h 16"/>
                  <a:gd name="T38" fmla="*/ 30 w 43"/>
                  <a:gd name="T39" fmla="*/ 10 h 16"/>
                  <a:gd name="T40" fmla="*/ 28 w 43"/>
                  <a:gd name="T41" fmla="*/ 10 h 16"/>
                  <a:gd name="T42" fmla="*/ 32 w 43"/>
                  <a:gd name="T43" fmla="*/ 10 h 16"/>
                  <a:gd name="T44" fmla="*/ 43 w 43"/>
                  <a:gd name="T45" fmla="*/ 10 h 16"/>
                  <a:gd name="T46" fmla="*/ 43 w 43"/>
                  <a:gd name="T47" fmla="*/ 16 h 16"/>
                  <a:gd name="T48" fmla="*/ 18 w 43"/>
                  <a:gd name="T49" fmla="*/ 12 h 16"/>
                  <a:gd name="T50" fmla="*/ 19 w 43"/>
                  <a:gd name="T51" fmla="*/ 10 h 16"/>
                  <a:gd name="T52" fmla="*/ 23 w 43"/>
                  <a:gd name="T53" fmla="*/ 10 h 16"/>
                  <a:gd name="T54" fmla="*/ 23 w 43"/>
                  <a:gd name="T55" fmla="*/ 10 h 16"/>
                  <a:gd name="T56" fmla="*/ 23 w 43"/>
                  <a:gd name="T57" fmla="*/ 8 h 16"/>
                  <a:gd name="T58" fmla="*/ 21 w 43"/>
                  <a:gd name="T59" fmla="*/ 6 h 16"/>
                  <a:gd name="T60" fmla="*/ 11 w 43"/>
                  <a:gd name="T61" fmla="*/ 6 h 16"/>
                  <a:gd name="T62" fmla="*/ 9 w 43"/>
                  <a:gd name="T63" fmla="*/ 8 h 16"/>
                  <a:gd name="T64" fmla="*/ 9 w 43"/>
                  <a:gd name="T65" fmla="*/ 10 h 16"/>
                  <a:gd name="T66" fmla="*/ 9 w 43"/>
                  <a:gd name="T67" fmla="*/ 10 h 16"/>
                  <a:gd name="T68" fmla="*/ 12 w 43"/>
                  <a:gd name="T69" fmla="*/ 10 h 16"/>
                  <a:gd name="T70" fmla="*/ 14 w 43"/>
                  <a:gd name="T71" fmla="*/ 12 h 16"/>
                  <a:gd name="T72" fmla="*/ 16 w 43"/>
                  <a:gd name="T73" fmla="*/ 12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"/>
                  <a:gd name="T112" fmla="*/ 0 h 16"/>
                  <a:gd name="T113" fmla="*/ 43 w 43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" h="16">
                    <a:moveTo>
                      <a:pt x="43" y="16"/>
                    </a:moveTo>
                    <a:lnTo>
                      <a:pt x="21" y="16"/>
                    </a:lnTo>
                    <a:lnTo>
                      <a:pt x="11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3" y="10"/>
                    </a:lnTo>
                    <a:lnTo>
                      <a:pt x="43" y="16"/>
                    </a:lnTo>
                    <a:close/>
                    <a:moveTo>
                      <a:pt x="16" y="12"/>
                    </a:moveTo>
                    <a:lnTo>
                      <a:pt x="18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4" name="Freeform 1148"/>
              <p:cNvSpPr>
                <a:spLocks/>
              </p:cNvSpPr>
              <p:nvPr/>
            </p:nvSpPr>
            <p:spPr bwMode="auto">
              <a:xfrm>
                <a:off x="4919" y="1392"/>
                <a:ext cx="39" cy="17"/>
              </a:xfrm>
              <a:custGeom>
                <a:avLst/>
                <a:gdLst>
                  <a:gd name="T0" fmla="*/ 0 w 39"/>
                  <a:gd name="T1" fmla="*/ 17 h 17"/>
                  <a:gd name="T2" fmla="*/ 0 w 39"/>
                  <a:gd name="T3" fmla="*/ 11 h 17"/>
                  <a:gd name="T4" fmla="*/ 3 w 39"/>
                  <a:gd name="T5" fmla="*/ 11 h 17"/>
                  <a:gd name="T6" fmla="*/ 7 w 39"/>
                  <a:gd name="T7" fmla="*/ 11 h 17"/>
                  <a:gd name="T8" fmla="*/ 14 w 39"/>
                  <a:gd name="T9" fmla="*/ 11 h 17"/>
                  <a:gd name="T10" fmla="*/ 12 w 39"/>
                  <a:gd name="T11" fmla="*/ 8 h 17"/>
                  <a:gd name="T12" fmla="*/ 12 w 39"/>
                  <a:gd name="T13" fmla="*/ 8 h 17"/>
                  <a:gd name="T14" fmla="*/ 11 w 39"/>
                  <a:gd name="T15" fmla="*/ 8 h 17"/>
                  <a:gd name="T16" fmla="*/ 11 w 39"/>
                  <a:gd name="T17" fmla="*/ 8 h 17"/>
                  <a:gd name="T18" fmla="*/ 11 w 39"/>
                  <a:gd name="T19" fmla="*/ 6 h 17"/>
                  <a:gd name="T20" fmla="*/ 11 w 39"/>
                  <a:gd name="T21" fmla="*/ 6 h 17"/>
                  <a:gd name="T22" fmla="*/ 9 w 39"/>
                  <a:gd name="T23" fmla="*/ 6 h 17"/>
                  <a:gd name="T24" fmla="*/ 9 w 39"/>
                  <a:gd name="T25" fmla="*/ 4 h 17"/>
                  <a:gd name="T26" fmla="*/ 9 w 39"/>
                  <a:gd name="T27" fmla="*/ 2 h 17"/>
                  <a:gd name="T28" fmla="*/ 11 w 39"/>
                  <a:gd name="T29" fmla="*/ 2 h 17"/>
                  <a:gd name="T30" fmla="*/ 11 w 39"/>
                  <a:gd name="T31" fmla="*/ 2 h 17"/>
                  <a:gd name="T32" fmla="*/ 12 w 39"/>
                  <a:gd name="T33" fmla="*/ 0 h 17"/>
                  <a:gd name="T34" fmla="*/ 14 w 39"/>
                  <a:gd name="T35" fmla="*/ 0 h 17"/>
                  <a:gd name="T36" fmla="*/ 16 w 39"/>
                  <a:gd name="T37" fmla="*/ 0 h 17"/>
                  <a:gd name="T38" fmla="*/ 21 w 39"/>
                  <a:gd name="T39" fmla="*/ 0 h 17"/>
                  <a:gd name="T40" fmla="*/ 25 w 39"/>
                  <a:gd name="T41" fmla="*/ 0 h 17"/>
                  <a:gd name="T42" fmla="*/ 30 w 39"/>
                  <a:gd name="T43" fmla="*/ 0 h 17"/>
                  <a:gd name="T44" fmla="*/ 36 w 39"/>
                  <a:gd name="T45" fmla="*/ 0 h 17"/>
                  <a:gd name="T46" fmla="*/ 39 w 39"/>
                  <a:gd name="T47" fmla="*/ 0 h 17"/>
                  <a:gd name="T48" fmla="*/ 39 w 39"/>
                  <a:gd name="T49" fmla="*/ 6 h 17"/>
                  <a:gd name="T50" fmla="*/ 23 w 39"/>
                  <a:gd name="T51" fmla="*/ 6 h 17"/>
                  <a:gd name="T52" fmla="*/ 21 w 39"/>
                  <a:gd name="T53" fmla="*/ 6 h 17"/>
                  <a:gd name="T54" fmla="*/ 21 w 39"/>
                  <a:gd name="T55" fmla="*/ 6 h 17"/>
                  <a:gd name="T56" fmla="*/ 21 w 39"/>
                  <a:gd name="T57" fmla="*/ 6 h 17"/>
                  <a:gd name="T58" fmla="*/ 20 w 39"/>
                  <a:gd name="T59" fmla="*/ 6 h 17"/>
                  <a:gd name="T60" fmla="*/ 20 w 39"/>
                  <a:gd name="T61" fmla="*/ 6 h 17"/>
                  <a:gd name="T62" fmla="*/ 20 w 39"/>
                  <a:gd name="T63" fmla="*/ 6 h 17"/>
                  <a:gd name="T64" fmla="*/ 18 w 39"/>
                  <a:gd name="T65" fmla="*/ 6 h 17"/>
                  <a:gd name="T66" fmla="*/ 18 w 39"/>
                  <a:gd name="T67" fmla="*/ 8 h 17"/>
                  <a:gd name="T68" fmla="*/ 18 w 39"/>
                  <a:gd name="T69" fmla="*/ 8 h 17"/>
                  <a:gd name="T70" fmla="*/ 20 w 39"/>
                  <a:gd name="T71" fmla="*/ 8 h 17"/>
                  <a:gd name="T72" fmla="*/ 20 w 39"/>
                  <a:gd name="T73" fmla="*/ 8 h 17"/>
                  <a:gd name="T74" fmla="*/ 20 w 39"/>
                  <a:gd name="T75" fmla="*/ 8 h 17"/>
                  <a:gd name="T76" fmla="*/ 21 w 39"/>
                  <a:gd name="T77" fmla="*/ 11 h 17"/>
                  <a:gd name="T78" fmla="*/ 23 w 39"/>
                  <a:gd name="T79" fmla="*/ 11 h 17"/>
                  <a:gd name="T80" fmla="*/ 25 w 39"/>
                  <a:gd name="T81" fmla="*/ 11 h 17"/>
                  <a:gd name="T82" fmla="*/ 32 w 39"/>
                  <a:gd name="T83" fmla="*/ 11 h 17"/>
                  <a:gd name="T84" fmla="*/ 36 w 39"/>
                  <a:gd name="T85" fmla="*/ 11 h 17"/>
                  <a:gd name="T86" fmla="*/ 39 w 39"/>
                  <a:gd name="T87" fmla="*/ 11 h 17"/>
                  <a:gd name="T88" fmla="*/ 39 w 39"/>
                  <a:gd name="T89" fmla="*/ 17 h 17"/>
                  <a:gd name="T90" fmla="*/ 30 w 39"/>
                  <a:gd name="T91" fmla="*/ 17 h 17"/>
                  <a:gd name="T92" fmla="*/ 20 w 39"/>
                  <a:gd name="T93" fmla="*/ 17 h 17"/>
                  <a:gd name="T94" fmla="*/ 9 w 39"/>
                  <a:gd name="T95" fmla="*/ 17 h 17"/>
                  <a:gd name="T96" fmla="*/ 0 w 39"/>
                  <a:gd name="T97" fmla="*/ 17 h 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"/>
                  <a:gd name="T148" fmla="*/ 0 h 17"/>
                  <a:gd name="T149" fmla="*/ 39 w 39"/>
                  <a:gd name="T150" fmla="*/ 17 h 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" h="17">
                    <a:moveTo>
                      <a:pt x="0" y="17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14" y="11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32" y="11"/>
                    </a:lnTo>
                    <a:lnTo>
                      <a:pt x="36" y="11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30" y="17"/>
                    </a:lnTo>
                    <a:lnTo>
                      <a:pt x="20" y="17"/>
                    </a:lnTo>
                    <a:lnTo>
                      <a:pt x="9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5" name="Freeform 1149"/>
              <p:cNvSpPr>
                <a:spLocks/>
              </p:cNvSpPr>
              <p:nvPr/>
            </p:nvSpPr>
            <p:spPr bwMode="auto">
              <a:xfrm>
                <a:off x="4919" y="1364"/>
                <a:ext cx="41" cy="10"/>
              </a:xfrm>
              <a:custGeom>
                <a:avLst/>
                <a:gdLst>
                  <a:gd name="T0" fmla="*/ 0 w 41"/>
                  <a:gd name="T1" fmla="*/ 2 h 10"/>
                  <a:gd name="T2" fmla="*/ 11 w 41"/>
                  <a:gd name="T3" fmla="*/ 2 h 10"/>
                  <a:gd name="T4" fmla="*/ 11 w 41"/>
                  <a:gd name="T5" fmla="*/ 2 h 10"/>
                  <a:gd name="T6" fmla="*/ 11 w 41"/>
                  <a:gd name="T7" fmla="*/ 2 h 10"/>
                  <a:gd name="T8" fmla="*/ 11 w 41"/>
                  <a:gd name="T9" fmla="*/ 0 h 10"/>
                  <a:gd name="T10" fmla="*/ 11 w 41"/>
                  <a:gd name="T11" fmla="*/ 0 h 10"/>
                  <a:gd name="T12" fmla="*/ 12 w 41"/>
                  <a:gd name="T13" fmla="*/ 0 h 10"/>
                  <a:gd name="T14" fmla="*/ 14 w 41"/>
                  <a:gd name="T15" fmla="*/ 0 h 10"/>
                  <a:gd name="T16" fmla="*/ 16 w 41"/>
                  <a:gd name="T17" fmla="*/ 0 h 10"/>
                  <a:gd name="T18" fmla="*/ 18 w 41"/>
                  <a:gd name="T19" fmla="*/ 0 h 10"/>
                  <a:gd name="T20" fmla="*/ 18 w 41"/>
                  <a:gd name="T21" fmla="*/ 0 h 10"/>
                  <a:gd name="T22" fmla="*/ 18 w 41"/>
                  <a:gd name="T23" fmla="*/ 2 h 10"/>
                  <a:gd name="T24" fmla="*/ 18 w 41"/>
                  <a:gd name="T25" fmla="*/ 2 h 10"/>
                  <a:gd name="T26" fmla="*/ 18 w 41"/>
                  <a:gd name="T27" fmla="*/ 2 h 10"/>
                  <a:gd name="T28" fmla="*/ 28 w 41"/>
                  <a:gd name="T29" fmla="*/ 2 h 10"/>
                  <a:gd name="T30" fmla="*/ 30 w 41"/>
                  <a:gd name="T31" fmla="*/ 2 h 10"/>
                  <a:gd name="T32" fmla="*/ 32 w 41"/>
                  <a:gd name="T33" fmla="*/ 2 h 10"/>
                  <a:gd name="T34" fmla="*/ 32 w 41"/>
                  <a:gd name="T35" fmla="*/ 2 h 10"/>
                  <a:gd name="T36" fmla="*/ 32 w 41"/>
                  <a:gd name="T37" fmla="*/ 2 h 10"/>
                  <a:gd name="T38" fmla="*/ 32 w 41"/>
                  <a:gd name="T39" fmla="*/ 2 h 10"/>
                  <a:gd name="T40" fmla="*/ 32 w 41"/>
                  <a:gd name="T41" fmla="*/ 2 h 10"/>
                  <a:gd name="T42" fmla="*/ 32 w 41"/>
                  <a:gd name="T43" fmla="*/ 0 h 10"/>
                  <a:gd name="T44" fmla="*/ 32 w 41"/>
                  <a:gd name="T45" fmla="*/ 0 h 10"/>
                  <a:gd name="T46" fmla="*/ 34 w 41"/>
                  <a:gd name="T47" fmla="*/ 0 h 10"/>
                  <a:gd name="T48" fmla="*/ 36 w 41"/>
                  <a:gd name="T49" fmla="*/ 0 h 10"/>
                  <a:gd name="T50" fmla="*/ 37 w 41"/>
                  <a:gd name="T51" fmla="*/ 0 h 10"/>
                  <a:gd name="T52" fmla="*/ 39 w 41"/>
                  <a:gd name="T53" fmla="*/ 0 h 10"/>
                  <a:gd name="T54" fmla="*/ 41 w 41"/>
                  <a:gd name="T55" fmla="*/ 0 h 10"/>
                  <a:gd name="T56" fmla="*/ 41 w 41"/>
                  <a:gd name="T57" fmla="*/ 2 h 10"/>
                  <a:gd name="T58" fmla="*/ 41 w 41"/>
                  <a:gd name="T59" fmla="*/ 4 h 10"/>
                  <a:gd name="T60" fmla="*/ 41 w 41"/>
                  <a:gd name="T61" fmla="*/ 4 h 10"/>
                  <a:gd name="T62" fmla="*/ 41 w 41"/>
                  <a:gd name="T63" fmla="*/ 6 h 10"/>
                  <a:gd name="T64" fmla="*/ 41 w 41"/>
                  <a:gd name="T65" fmla="*/ 6 h 10"/>
                  <a:gd name="T66" fmla="*/ 39 w 41"/>
                  <a:gd name="T67" fmla="*/ 6 h 10"/>
                  <a:gd name="T68" fmla="*/ 39 w 41"/>
                  <a:gd name="T69" fmla="*/ 8 h 10"/>
                  <a:gd name="T70" fmla="*/ 37 w 41"/>
                  <a:gd name="T71" fmla="*/ 8 h 10"/>
                  <a:gd name="T72" fmla="*/ 36 w 41"/>
                  <a:gd name="T73" fmla="*/ 8 h 10"/>
                  <a:gd name="T74" fmla="*/ 32 w 41"/>
                  <a:gd name="T75" fmla="*/ 8 h 10"/>
                  <a:gd name="T76" fmla="*/ 30 w 41"/>
                  <a:gd name="T77" fmla="*/ 8 h 10"/>
                  <a:gd name="T78" fmla="*/ 28 w 41"/>
                  <a:gd name="T79" fmla="*/ 8 h 10"/>
                  <a:gd name="T80" fmla="*/ 18 w 41"/>
                  <a:gd name="T81" fmla="*/ 8 h 10"/>
                  <a:gd name="T82" fmla="*/ 18 w 41"/>
                  <a:gd name="T83" fmla="*/ 10 h 10"/>
                  <a:gd name="T84" fmla="*/ 18 w 41"/>
                  <a:gd name="T85" fmla="*/ 10 h 10"/>
                  <a:gd name="T86" fmla="*/ 18 w 41"/>
                  <a:gd name="T87" fmla="*/ 10 h 10"/>
                  <a:gd name="T88" fmla="*/ 16 w 41"/>
                  <a:gd name="T89" fmla="*/ 10 h 10"/>
                  <a:gd name="T90" fmla="*/ 14 w 41"/>
                  <a:gd name="T91" fmla="*/ 10 h 10"/>
                  <a:gd name="T92" fmla="*/ 12 w 41"/>
                  <a:gd name="T93" fmla="*/ 10 h 10"/>
                  <a:gd name="T94" fmla="*/ 11 w 41"/>
                  <a:gd name="T95" fmla="*/ 10 h 10"/>
                  <a:gd name="T96" fmla="*/ 11 w 41"/>
                  <a:gd name="T97" fmla="*/ 10 h 10"/>
                  <a:gd name="T98" fmla="*/ 11 w 41"/>
                  <a:gd name="T99" fmla="*/ 10 h 10"/>
                  <a:gd name="T100" fmla="*/ 11 w 41"/>
                  <a:gd name="T101" fmla="*/ 8 h 10"/>
                  <a:gd name="T102" fmla="*/ 5 w 41"/>
                  <a:gd name="T103" fmla="*/ 8 h 10"/>
                  <a:gd name="T104" fmla="*/ 0 w 41"/>
                  <a:gd name="T105" fmla="*/ 2 h 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"/>
                  <a:gd name="T160" fmla="*/ 0 h 10"/>
                  <a:gd name="T161" fmla="*/ 41 w 41"/>
                  <a:gd name="T162" fmla="*/ 10 h 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" h="10">
                    <a:moveTo>
                      <a:pt x="0" y="2"/>
                    </a:moveTo>
                    <a:lnTo>
                      <a:pt x="11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6" name="Freeform 1150"/>
              <p:cNvSpPr>
                <a:spLocks/>
              </p:cNvSpPr>
              <p:nvPr/>
            </p:nvSpPr>
            <p:spPr bwMode="auto">
              <a:xfrm>
                <a:off x="4919" y="1335"/>
                <a:ext cx="39" cy="16"/>
              </a:xfrm>
              <a:custGeom>
                <a:avLst/>
                <a:gdLst>
                  <a:gd name="T0" fmla="*/ 0 w 39"/>
                  <a:gd name="T1" fmla="*/ 16 h 16"/>
                  <a:gd name="T2" fmla="*/ 0 w 39"/>
                  <a:gd name="T3" fmla="*/ 10 h 16"/>
                  <a:gd name="T4" fmla="*/ 3 w 39"/>
                  <a:gd name="T5" fmla="*/ 10 h 16"/>
                  <a:gd name="T6" fmla="*/ 7 w 39"/>
                  <a:gd name="T7" fmla="*/ 10 h 16"/>
                  <a:gd name="T8" fmla="*/ 14 w 39"/>
                  <a:gd name="T9" fmla="*/ 10 h 16"/>
                  <a:gd name="T10" fmla="*/ 12 w 39"/>
                  <a:gd name="T11" fmla="*/ 10 h 16"/>
                  <a:gd name="T12" fmla="*/ 12 w 39"/>
                  <a:gd name="T13" fmla="*/ 10 h 16"/>
                  <a:gd name="T14" fmla="*/ 11 w 39"/>
                  <a:gd name="T15" fmla="*/ 8 h 16"/>
                  <a:gd name="T16" fmla="*/ 11 w 39"/>
                  <a:gd name="T17" fmla="*/ 8 h 16"/>
                  <a:gd name="T18" fmla="*/ 11 w 39"/>
                  <a:gd name="T19" fmla="*/ 6 h 16"/>
                  <a:gd name="T20" fmla="*/ 11 w 39"/>
                  <a:gd name="T21" fmla="*/ 6 h 16"/>
                  <a:gd name="T22" fmla="*/ 9 w 39"/>
                  <a:gd name="T23" fmla="*/ 6 h 16"/>
                  <a:gd name="T24" fmla="*/ 9 w 39"/>
                  <a:gd name="T25" fmla="*/ 4 h 16"/>
                  <a:gd name="T26" fmla="*/ 9 w 39"/>
                  <a:gd name="T27" fmla="*/ 4 h 16"/>
                  <a:gd name="T28" fmla="*/ 11 w 39"/>
                  <a:gd name="T29" fmla="*/ 4 h 16"/>
                  <a:gd name="T30" fmla="*/ 11 w 39"/>
                  <a:gd name="T31" fmla="*/ 2 h 16"/>
                  <a:gd name="T32" fmla="*/ 12 w 39"/>
                  <a:gd name="T33" fmla="*/ 2 h 16"/>
                  <a:gd name="T34" fmla="*/ 14 w 39"/>
                  <a:gd name="T35" fmla="*/ 0 h 16"/>
                  <a:gd name="T36" fmla="*/ 16 w 39"/>
                  <a:gd name="T37" fmla="*/ 0 h 16"/>
                  <a:gd name="T38" fmla="*/ 21 w 39"/>
                  <a:gd name="T39" fmla="*/ 0 h 16"/>
                  <a:gd name="T40" fmla="*/ 25 w 39"/>
                  <a:gd name="T41" fmla="*/ 0 h 16"/>
                  <a:gd name="T42" fmla="*/ 30 w 39"/>
                  <a:gd name="T43" fmla="*/ 0 h 16"/>
                  <a:gd name="T44" fmla="*/ 36 w 39"/>
                  <a:gd name="T45" fmla="*/ 0 h 16"/>
                  <a:gd name="T46" fmla="*/ 39 w 39"/>
                  <a:gd name="T47" fmla="*/ 0 h 16"/>
                  <a:gd name="T48" fmla="*/ 39 w 39"/>
                  <a:gd name="T49" fmla="*/ 6 h 16"/>
                  <a:gd name="T50" fmla="*/ 23 w 39"/>
                  <a:gd name="T51" fmla="*/ 6 h 16"/>
                  <a:gd name="T52" fmla="*/ 21 w 39"/>
                  <a:gd name="T53" fmla="*/ 6 h 16"/>
                  <a:gd name="T54" fmla="*/ 21 w 39"/>
                  <a:gd name="T55" fmla="*/ 6 h 16"/>
                  <a:gd name="T56" fmla="*/ 21 w 39"/>
                  <a:gd name="T57" fmla="*/ 6 h 16"/>
                  <a:gd name="T58" fmla="*/ 20 w 39"/>
                  <a:gd name="T59" fmla="*/ 6 h 16"/>
                  <a:gd name="T60" fmla="*/ 20 w 39"/>
                  <a:gd name="T61" fmla="*/ 6 h 16"/>
                  <a:gd name="T62" fmla="*/ 20 w 39"/>
                  <a:gd name="T63" fmla="*/ 6 h 16"/>
                  <a:gd name="T64" fmla="*/ 18 w 39"/>
                  <a:gd name="T65" fmla="*/ 6 h 16"/>
                  <a:gd name="T66" fmla="*/ 18 w 39"/>
                  <a:gd name="T67" fmla="*/ 8 h 16"/>
                  <a:gd name="T68" fmla="*/ 18 w 39"/>
                  <a:gd name="T69" fmla="*/ 8 h 16"/>
                  <a:gd name="T70" fmla="*/ 20 w 39"/>
                  <a:gd name="T71" fmla="*/ 8 h 16"/>
                  <a:gd name="T72" fmla="*/ 20 w 39"/>
                  <a:gd name="T73" fmla="*/ 8 h 16"/>
                  <a:gd name="T74" fmla="*/ 20 w 39"/>
                  <a:gd name="T75" fmla="*/ 10 h 16"/>
                  <a:gd name="T76" fmla="*/ 25 w 39"/>
                  <a:gd name="T77" fmla="*/ 10 h 16"/>
                  <a:gd name="T78" fmla="*/ 32 w 39"/>
                  <a:gd name="T79" fmla="*/ 10 h 16"/>
                  <a:gd name="T80" fmla="*/ 36 w 39"/>
                  <a:gd name="T81" fmla="*/ 10 h 16"/>
                  <a:gd name="T82" fmla="*/ 39 w 39"/>
                  <a:gd name="T83" fmla="*/ 10 h 16"/>
                  <a:gd name="T84" fmla="*/ 39 w 39"/>
                  <a:gd name="T85" fmla="*/ 16 h 16"/>
                  <a:gd name="T86" fmla="*/ 30 w 39"/>
                  <a:gd name="T87" fmla="*/ 16 h 16"/>
                  <a:gd name="T88" fmla="*/ 20 w 39"/>
                  <a:gd name="T89" fmla="*/ 16 h 16"/>
                  <a:gd name="T90" fmla="*/ 9 w 39"/>
                  <a:gd name="T91" fmla="*/ 16 h 16"/>
                  <a:gd name="T92" fmla="*/ 0 w 39"/>
                  <a:gd name="T93" fmla="*/ 16 h 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16"/>
                  <a:gd name="T143" fmla="*/ 39 w 39"/>
                  <a:gd name="T144" fmla="*/ 16 h 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16">
                    <a:moveTo>
                      <a:pt x="0" y="16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39" y="10"/>
                    </a:lnTo>
                    <a:lnTo>
                      <a:pt x="39" y="16"/>
                    </a:lnTo>
                    <a:lnTo>
                      <a:pt x="30" y="16"/>
                    </a:lnTo>
                    <a:lnTo>
                      <a:pt x="20" y="16"/>
                    </a:lnTo>
                    <a:lnTo>
                      <a:pt x="9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7" name="Freeform 1151"/>
              <p:cNvSpPr>
                <a:spLocks noEditPoints="1"/>
              </p:cNvSpPr>
              <p:nvPr/>
            </p:nvSpPr>
            <p:spPr bwMode="auto">
              <a:xfrm>
                <a:off x="4928" y="1300"/>
                <a:ext cx="32" cy="17"/>
              </a:xfrm>
              <a:custGeom>
                <a:avLst/>
                <a:gdLst>
                  <a:gd name="T0" fmla="*/ 11 w 32"/>
                  <a:gd name="T1" fmla="*/ 17 h 17"/>
                  <a:gd name="T2" fmla="*/ 7 w 32"/>
                  <a:gd name="T3" fmla="*/ 17 h 17"/>
                  <a:gd name="T4" fmla="*/ 5 w 32"/>
                  <a:gd name="T5" fmla="*/ 17 h 17"/>
                  <a:gd name="T6" fmla="*/ 3 w 32"/>
                  <a:gd name="T7" fmla="*/ 14 h 17"/>
                  <a:gd name="T8" fmla="*/ 2 w 32"/>
                  <a:gd name="T9" fmla="*/ 14 h 17"/>
                  <a:gd name="T10" fmla="*/ 2 w 32"/>
                  <a:gd name="T11" fmla="*/ 14 h 17"/>
                  <a:gd name="T12" fmla="*/ 2 w 32"/>
                  <a:gd name="T13" fmla="*/ 12 h 17"/>
                  <a:gd name="T14" fmla="*/ 2 w 32"/>
                  <a:gd name="T15" fmla="*/ 10 h 17"/>
                  <a:gd name="T16" fmla="*/ 0 w 32"/>
                  <a:gd name="T17" fmla="*/ 8 h 17"/>
                  <a:gd name="T18" fmla="*/ 2 w 32"/>
                  <a:gd name="T19" fmla="*/ 6 h 17"/>
                  <a:gd name="T20" fmla="*/ 2 w 32"/>
                  <a:gd name="T21" fmla="*/ 4 h 17"/>
                  <a:gd name="T22" fmla="*/ 2 w 32"/>
                  <a:gd name="T23" fmla="*/ 4 h 17"/>
                  <a:gd name="T24" fmla="*/ 3 w 32"/>
                  <a:gd name="T25" fmla="*/ 2 h 17"/>
                  <a:gd name="T26" fmla="*/ 5 w 32"/>
                  <a:gd name="T27" fmla="*/ 2 h 17"/>
                  <a:gd name="T28" fmla="*/ 7 w 32"/>
                  <a:gd name="T29" fmla="*/ 0 h 17"/>
                  <a:gd name="T30" fmla="*/ 18 w 32"/>
                  <a:gd name="T31" fmla="*/ 0 h 17"/>
                  <a:gd name="T32" fmla="*/ 25 w 32"/>
                  <a:gd name="T33" fmla="*/ 0 h 17"/>
                  <a:gd name="T34" fmla="*/ 27 w 32"/>
                  <a:gd name="T35" fmla="*/ 0 h 17"/>
                  <a:gd name="T36" fmla="*/ 28 w 32"/>
                  <a:gd name="T37" fmla="*/ 0 h 17"/>
                  <a:gd name="T38" fmla="*/ 30 w 32"/>
                  <a:gd name="T39" fmla="*/ 0 h 17"/>
                  <a:gd name="T40" fmla="*/ 30 w 32"/>
                  <a:gd name="T41" fmla="*/ 0 h 17"/>
                  <a:gd name="T42" fmla="*/ 30 w 32"/>
                  <a:gd name="T43" fmla="*/ 4 h 17"/>
                  <a:gd name="T44" fmla="*/ 30 w 32"/>
                  <a:gd name="T45" fmla="*/ 6 h 17"/>
                  <a:gd name="T46" fmla="*/ 30 w 32"/>
                  <a:gd name="T47" fmla="*/ 6 h 17"/>
                  <a:gd name="T48" fmla="*/ 28 w 32"/>
                  <a:gd name="T49" fmla="*/ 6 h 17"/>
                  <a:gd name="T50" fmla="*/ 27 w 32"/>
                  <a:gd name="T51" fmla="*/ 6 h 17"/>
                  <a:gd name="T52" fmla="*/ 28 w 32"/>
                  <a:gd name="T53" fmla="*/ 8 h 17"/>
                  <a:gd name="T54" fmla="*/ 30 w 32"/>
                  <a:gd name="T55" fmla="*/ 8 h 17"/>
                  <a:gd name="T56" fmla="*/ 32 w 32"/>
                  <a:gd name="T57" fmla="*/ 10 h 17"/>
                  <a:gd name="T58" fmla="*/ 32 w 32"/>
                  <a:gd name="T59" fmla="*/ 14 h 17"/>
                  <a:gd name="T60" fmla="*/ 30 w 32"/>
                  <a:gd name="T61" fmla="*/ 14 h 17"/>
                  <a:gd name="T62" fmla="*/ 23 w 32"/>
                  <a:gd name="T63" fmla="*/ 17 h 17"/>
                  <a:gd name="T64" fmla="*/ 16 w 32"/>
                  <a:gd name="T65" fmla="*/ 17 h 17"/>
                  <a:gd name="T66" fmla="*/ 14 w 32"/>
                  <a:gd name="T67" fmla="*/ 14 h 17"/>
                  <a:gd name="T68" fmla="*/ 14 w 32"/>
                  <a:gd name="T69" fmla="*/ 10 h 17"/>
                  <a:gd name="T70" fmla="*/ 12 w 32"/>
                  <a:gd name="T71" fmla="*/ 8 h 17"/>
                  <a:gd name="T72" fmla="*/ 12 w 32"/>
                  <a:gd name="T73" fmla="*/ 8 h 17"/>
                  <a:gd name="T74" fmla="*/ 12 w 32"/>
                  <a:gd name="T75" fmla="*/ 6 h 17"/>
                  <a:gd name="T76" fmla="*/ 11 w 32"/>
                  <a:gd name="T77" fmla="*/ 6 h 17"/>
                  <a:gd name="T78" fmla="*/ 9 w 32"/>
                  <a:gd name="T79" fmla="*/ 6 h 17"/>
                  <a:gd name="T80" fmla="*/ 7 w 32"/>
                  <a:gd name="T81" fmla="*/ 6 h 17"/>
                  <a:gd name="T82" fmla="*/ 7 w 32"/>
                  <a:gd name="T83" fmla="*/ 8 h 17"/>
                  <a:gd name="T84" fmla="*/ 7 w 32"/>
                  <a:gd name="T85" fmla="*/ 8 h 17"/>
                  <a:gd name="T86" fmla="*/ 7 w 32"/>
                  <a:gd name="T87" fmla="*/ 10 h 17"/>
                  <a:gd name="T88" fmla="*/ 9 w 32"/>
                  <a:gd name="T89" fmla="*/ 10 h 17"/>
                  <a:gd name="T90" fmla="*/ 11 w 32"/>
                  <a:gd name="T91" fmla="*/ 10 h 17"/>
                  <a:gd name="T92" fmla="*/ 18 w 32"/>
                  <a:gd name="T93" fmla="*/ 6 h 17"/>
                  <a:gd name="T94" fmla="*/ 18 w 32"/>
                  <a:gd name="T95" fmla="*/ 8 h 17"/>
                  <a:gd name="T96" fmla="*/ 18 w 32"/>
                  <a:gd name="T97" fmla="*/ 8 h 17"/>
                  <a:gd name="T98" fmla="*/ 19 w 32"/>
                  <a:gd name="T99" fmla="*/ 10 h 17"/>
                  <a:gd name="T100" fmla="*/ 21 w 32"/>
                  <a:gd name="T101" fmla="*/ 10 h 17"/>
                  <a:gd name="T102" fmla="*/ 21 w 32"/>
                  <a:gd name="T103" fmla="*/ 10 h 17"/>
                  <a:gd name="T104" fmla="*/ 23 w 32"/>
                  <a:gd name="T105" fmla="*/ 10 h 17"/>
                  <a:gd name="T106" fmla="*/ 25 w 32"/>
                  <a:gd name="T107" fmla="*/ 10 h 17"/>
                  <a:gd name="T108" fmla="*/ 25 w 32"/>
                  <a:gd name="T109" fmla="*/ 8 h 17"/>
                  <a:gd name="T110" fmla="*/ 25 w 32"/>
                  <a:gd name="T111" fmla="*/ 8 h 17"/>
                  <a:gd name="T112" fmla="*/ 23 w 32"/>
                  <a:gd name="T113" fmla="*/ 6 h 17"/>
                  <a:gd name="T114" fmla="*/ 21 w 32"/>
                  <a:gd name="T115" fmla="*/ 6 h 17"/>
                  <a:gd name="T116" fmla="*/ 21 w 32"/>
                  <a:gd name="T117" fmla="*/ 6 h 17"/>
                  <a:gd name="T118" fmla="*/ 19 w 32"/>
                  <a:gd name="T119" fmla="*/ 6 h 17"/>
                  <a:gd name="T120" fmla="*/ 18 w 32"/>
                  <a:gd name="T121" fmla="*/ 6 h 17"/>
                  <a:gd name="T122" fmla="*/ 18 w 32"/>
                  <a:gd name="T123" fmla="*/ 6 h 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"/>
                  <a:gd name="T187" fmla="*/ 0 h 17"/>
                  <a:gd name="T188" fmla="*/ 32 w 32"/>
                  <a:gd name="T189" fmla="*/ 17 h 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" h="17">
                    <a:moveTo>
                      <a:pt x="11" y="10"/>
                    </a:move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7"/>
                    </a:lnTo>
                    <a:lnTo>
                      <a:pt x="23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close/>
                    <a:moveTo>
                      <a:pt x="18" y="6"/>
                    </a:moveTo>
                    <a:lnTo>
                      <a:pt x="18" y="6"/>
                    </a:lnTo>
                    <a:lnTo>
                      <a:pt x="18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8" name="Freeform 1152"/>
              <p:cNvSpPr>
                <a:spLocks/>
              </p:cNvSpPr>
              <p:nvPr/>
            </p:nvSpPr>
            <p:spPr bwMode="auto">
              <a:xfrm>
                <a:off x="4919" y="1276"/>
                <a:ext cx="39" cy="6"/>
              </a:xfrm>
              <a:custGeom>
                <a:avLst/>
                <a:gdLst>
                  <a:gd name="T0" fmla="*/ 0 w 39"/>
                  <a:gd name="T1" fmla="*/ 6 h 6"/>
                  <a:gd name="T2" fmla="*/ 0 w 39"/>
                  <a:gd name="T3" fmla="*/ 0 h 6"/>
                  <a:gd name="T4" fmla="*/ 9 w 39"/>
                  <a:gd name="T5" fmla="*/ 0 h 6"/>
                  <a:gd name="T6" fmla="*/ 20 w 39"/>
                  <a:gd name="T7" fmla="*/ 0 h 6"/>
                  <a:gd name="T8" fmla="*/ 30 w 39"/>
                  <a:gd name="T9" fmla="*/ 0 h 6"/>
                  <a:gd name="T10" fmla="*/ 39 w 39"/>
                  <a:gd name="T11" fmla="*/ 0 h 6"/>
                  <a:gd name="T12" fmla="*/ 39 w 39"/>
                  <a:gd name="T13" fmla="*/ 6 h 6"/>
                  <a:gd name="T14" fmla="*/ 30 w 39"/>
                  <a:gd name="T15" fmla="*/ 6 h 6"/>
                  <a:gd name="T16" fmla="*/ 20 w 39"/>
                  <a:gd name="T17" fmla="*/ 6 h 6"/>
                  <a:gd name="T18" fmla="*/ 9 w 39"/>
                  <a:gd name="T19" fmla="*/ 6 h 6"/>
                  <a:gd name="T20" fmla="*/ 0 w 39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6"/>
                  <a:gd name="T35" fmla="*/ 39 w 39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6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9" name="Freeform 1153"/>
              <p:cNvSpPr>
                <a:spLocks noEditPoints="1"/>
              </p:cNvSpPr>
              <p:nvPr/>
            </p:nvSpPr>
            <p:spPr bwMode="auto">
              <a:xfrm>
                <a:off x="4928" y="1249"/>
                <a:ext cx="32" cy="16"/>
              </a:xfrm>
              <a:custGeom>
                <a:avLst/>
                <a:gdLst>
                  <a:gd name="T0" fmla="*/ 11 w 32"/>
                  <a:gd name="T1" fmla="*/ 16 h 16"/>
                  <a:gd name="T2" fmla="*/ 7 w 32"/>
                  <a:gd name="T3" fmla="*/ 16 h 16"/>
                  <a:gd name="T4" fmla="*/ 5 w 32"/>
                  <a:gd name="T5" fmla="*/ 16 h 16"/>
                  <a:gd name="T6" fmla="*/ 3 w 32"/>
                  <a:gd name="T7" fmla="*/ 14 h 16"/>
                  <a:gd name="T8" fmla="*/ 2 w 32"/>
                  <a:gd name="T9" fmla="*/ 14 h 16"/>
                  <a:gd name="T10" fmla="*/ 2 w 32"/>
                  <a:gd name="T11" fmla="*/ 12 h 16"/>
                  <a:gd name="T12" fmla="*/ 2 w 32"/>
                  <a:gd name="T13" fmla="*/ 10 h 16"/>
                  <a:gd name="T14" fmla="*/ 0 w 32"/>
                  <a:gd name="T15" fmla="*/ 10 h 16"/>
                  <a:gd name="T16" fmla="*/ 0 w 32"/>
                  <a:gd name="T17" fmla="*/ 6 h 16"/>
                  <a:gd name="T18" fmla="*/ 2 w 32"/>
                  <a:gd name="T19" fmla="*/ 6 h 16"/>
                  <a:gd name="T20" fmla="*/ 2 w 32"/>
                  <a:gd name="T21" fmla="*/ 4 h 16"/>
                  <a:gd name="T22" fmla="*/ 2 w 32"/>
                  <a:gd name="T23" fmla="*/ 2 h 16"/>
                  <a:gd name="T24" fmla="*/ 5 w 32"/>
                  <a:gd name="T25" fmla="*/ 2 h 16"/>
                  <a:gd name="T26" fmla="*/ 5 w 32"/>
                  <a:gd name="T27" fmla="*/ 0 h 16"/>
                  <a:gd name="T28" fmla="*/ 12 w 32"/>
                  <a:gd name="T29" fmla="*/ 0 h 16"/>
                  <a:gd name="T30" fmla="*/ 21 w 32"/>
                  <a:gd name="T31" fmla="*/ 0 h 16"/>
                  <a:gd name="T32" fmla="*/ 27 w 32"/>
                  <a:gd name="T33" fmla="*/ 0 h 16"/>
                  <a:gd name="T34" fmla="*/ 27 w 32"/>
                  <a:gd name="T35" fmla="*/ 0 h 16"/>
                  <a:gd name="T36" fmla="*/ 28 w 32"/>
                  <a:gd name="T37" fmla="*/ 0 h 16"/>
                  <a:gd name="T38" fmla="*/ 30 w 32"/>
                  <a:gd name="T39" fmla="*/ 0 h 16"/>
                  <a:gd name="T40" fmla="*/ 30 w 32"/>
                  <a:gd name="T41" fmla="*/ 2 h 16"/>
                  <a:gd name="T42" fmla="*/ 30 w 32"/>
                  <a:gd name="T43" fmla="*/ 2 h 16"/>
                  <a:gd name="T44" fmla="*/ 30 w 32"/>
                  <a:gd name="T45" fmla="*/ 4 h 16"/>
                  <a:gd name="T46" fmla="*/ 30 w 32"/>
                  <a:gd name="T47" fmla="*/ 6 h 16"/>
                  <a:gd name="T48" fmla="*/ 28 w 32"/>
                  <a:gd name="T49" fmla="*/ 6 h 16"/>
                  <a:gd name="T50" fmla="*/ 27 w 32"/>
                  <a:gd name="T51" fmla="*/ 6 h 16"/>
                  <a:gd name="T52" fmla="*/ 30 w 32"/>
                  <a:gd name="T53" fmla="*/ 6 h 16"/>
                  <a:gd name="T54" fmla="*/ 32 w 32"/>
                  <a:gd name="T55" fmla="*/ 8 h 16"/>
                  <a:gd name="T56" fmla="*/ 32 w 32"/>
                  <a:gd name="T57" fmla="*/ 12 h 16"/>
                  <a:gd name="T58" fmla="*/ 30 w 32"/>
                  <a:gd name="T59" fmla="*/ 14 h 16"/>
                  <a:gd name="T60" fmla="*/ 23 w 32"/>
                  <a:gd name="T61" fmla="*/ 16 h 16"/>
                  <a:gd name="T62" fmla="*/ 16 w 32"/>
                  <a:gd name="T63" fmla="*/ 14 h 16"/>
                  <a:gd name="T64" fmla="*/ 14 w 32"/>
                  <a:gd name="T65" fmla="*/ 14 h 16"/>
                  <a:gd name="T66" fmla="*/ 14 w 32"/>
                  <a:gd name="T67" fmla="*/ 10 h 16"/>
                  <a:gd name="T68" fmla="*/ 12 w 32"/>
                  <a:gd name="T69" fmla="*/ 8 h 16"/>
                  <a:gd name="T70" fmla="*/ 12 w 32"/>
                  <a:gd name="T71" fmla="*/ 6 h 16"/>
                  <a:gd name="T72" fmla="*/ 12 w 32"/>
                  <a:gd name="T73" fmla="*/ 6 h 16"/>
                  <a:gd name="T74" fmla="*/ 11 w 32"/>
                  <a:gd name="T75" fmla="*/ 6 h 16"/>
                  <a:gd name="T76" fmla="*/ 9 w 32"/>
                  <a:gd name="T77" fmla="*/ 6 h 16"/>
                  <a:gd name="T78" fmla="*/ 7 w 32"/>
                  <a:gd name="T79" fmla="*/ 6 h 16"/>
                  <a:gd name="T80" fmla="*/ 7 w 32"/>
                  <a:gd name="T81" fmla="*/ 6 h 16"/>
                  <a:gd name="T82" fmla="*/ 7 w 32"/>
                  <a:gd name="T83" fmla="*/ 8 h 16"/>
                  <a:gd name="T84" fmla="*/ 7 w 32"/>
                  <a:gd name="T85" fmla="*/ 10 h 16"/>
                  <a:gd name="T86" fmla="*/ 9 w 32"/>
                  <a:gd name="T87" fmla="*/ 10 h 16"/>
                  <a:gd name="T88" fmla="*/ 11 w 32"/>
                  <a:gd name="T89" fmla="*/ 10 h 16"/>
                  <a:gd name="T90" fmla="*/ 18 w 32"/>
                  <a:gd name="T91" fmla="*/ 6 h 16"/>
                  <a:gd name="T92" fmla="*/ 18 w 32"/>
                  <a:gd name="T93" fmla="*/ 8 h 16"/>
                  <a:gd name="T94" fmla="*/ 18 w 32"/>
                  <a:gd name="T95" fmla="*/ 8 h 16"/>
                  <a:gd name="T96" fmla="*/ 19 w 32"/>
                  <a:gd name="T97" fmla="*/ 10 h 16"/>
                  <a:gd name="T98" fmla="*/ 21 w 32"/>
                  <a:gd name="T99" fmla="*/ 10 h 16"/>
                  <a:gd name="T100" fmla="*/ 21 w 32"/>
                  <a:gd name="T101" fmla="*/ 10 h 16"/>
                  <a:gd name="T102" fmla="*/ 23 w 32"/>
                  <a:gd name="T103" fmla="*/ 10 h 16"/>
                  <a:gd name="T104" fmla="*/ 25 w 32"/>
                  <a:gd name="T105" fmla="*/ 10 h 16"/>
                  <a:gd name="T106" fmla="*/ 25 w 32"/>
                  <a:gd name="T107" fmla="*/ 10 h 16"/>
                  <a:gd name="T108" fmla="*/ 25 w 32"/>
                  <a:gd name="T109" fmla="*/ 8 h 16"/>
                  <a:gd name="T110" fmla="*/ 23 w 32"/>
                  <a:gd name="T111" fmla="*/ 6 h 16"/>
                  <a:gd name="T112" fmla="*/ 21 w 32"/>
                  <a:gd name="T113" fmla="*/ 6 h 16"/>
                  <a:gd name="T114" fmla="*/ 21 w 32"/>
                  <a:gd name="T115" fmla="*/ 6 h 16"/>
                  <a:gd name="T116" fmla="*/ 19 w 32"/>
                  <a:gd name="T117" fmla="*/ 6 h 16"/>
                  <a:gd name="T118" fmla="*/ 18 w 32"/>
                  <a:gd name="T119" fmla="*/ 6 h 16"/>
                  <a:gd name="T120" fmla="*/ 18 w 32"/>
                  <a:gd name="T121" fmla="*/ 6 h 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"/>
                  <a:gd name="T184" fmla="*/ 0 h 16"/>
                  <a:gd name="T185" fmla="*/ 32 w 32"/>
                  <a:gd name="T186" fmla="*/ 16 h 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" h="16">
                    <a:moveTo>
                      <a:pt x="11" y="10"/>
                    </a:moveTo>
                    <a:lnTo>
                      <a:pt x="11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4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close/>
                    <a:moveTo>
                      <a:pt x="18" y="6"/>
                    </a:moveTo>
                    <a:lnTo>
                      <a:pt x="18" y="6"/>
                    </a:lnTo>
                    <a:lnTo>
                      <a:pt x="18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0" name="Freeform 1154"/>
              <p:cNvSpPr>
                <a:spLocks/>
              </p:cNvSpPr>
              <p:nvPr/>
            </p:nvSpPr>
            <p:spPr bwMode="auto">
              <a:xfrm>
                <a:off x="4919" y="1220"/>
                <a:ext cx="41" cy="13"/>
              </a:xfrm>
              <a:custGeom>
                <a:avLst/>
                <a:gdLst>
                  <a:gd name="T0" fmla="*/ 0 w 41"/>
                  <a:gd name="T1" fmla="*/ 4 h 13"/>
                  <a:gd name="T2" fmla="*/ 11 w 41"/>
                  <a:gd name="T3" fmla="*/ 4 h 13"/>
                  <a:gd name="T4" fmla="*/ 11 w 41"/>
                  <a:gd name="T5" fmla="*/ 4 h 13"/>
                  <a:gd name="T6" fmla="*/ 11 w 41"/>
                  <a:gd name="T7" fmla="*/ 4 h 13"/>
                  <a:gd name="T8" fmla="*/ 11 w 41"/>
                  <a:gd name="T9" fmla="*/ 2 h 13"/>
                  <a:gd name="T10" fmla="*/ 11 w 41"/>
                  <a:gd name="T11" fmla="*/ 2 h 13"/>
                  <a:gd name="T12" fmla="*/ 12 w 41"/>
                  <a:gd name="T13" fmla="*/ 2 h 13"/>
                  <a:gd name="T14" fmla="*/ 14 w 41"/>
                  <a:gd name="T15" fmla="*/ 2 h 13"/>
                  <a:gd name="T16" fmla="*/ 16 w 41"/>
                  <a:gd name="T17" fmla="*/ 2 h 13"/>
                  <a:gd name="T18" fmla="*/ 18 w 41"/>
                  <a:gd name="T19" fmla="*/ 2 h 13"/>
                  <a:gd name="T20" fmla="*/ 18 w 41"/>
                  <a:gd name="T21" fmla="*/ 2 h 13"/>
                  <a:gd name="T22" fmla="*/ 18 w 41"/>
                  <a:gd name="T23" fmla="*/ 4 h 13"/>
                  <a:gd name="T24" fmla="*/ 18 w 41"/>
                  <a:gd name="T25" fmla="*/ 4 h 13"/>
                  <a:gd name="T26" fmla="*/ 18 w 41"/>
                  <a:gd name="T27" fmla="*/ 4 h 13"/>
                  <a:gd name="T28" fmla="*/ 28 w 41"/>
                  <a:gd name="T29" fmla="*/ 4 h 13"/>
                  <a:gd name="T30" fmla="*/ 30 w 41"/>
                  <a:gd name="T31" fmla="*/ 4 h 13"/>
                  <a:gd name="T32" fmla="*/ 32 w 41"/>
                  <a:gd name="T33" fmla="*/ 4 h 13"/>
                  <a:gd name="T34" fmla="*/ 32 w 41"/>
                  <a:gd name="T35" fmla="*/ 4 h 13"/>
                  <a:gd name="T36" fmla="*/ 32 w 41"/>
                  <a:gd name="T37" fmla="*/ 4 h 13"/>
                  <a:gd name="T38" fmla="*/ 32 w 41"/>
                  <a:gd name="T39" fmla="*/ 2 h 13"/>
                  <a:gd name="T40" fmla="*/ 32 w 41"/>
                  <a:gd name="T41" fmla="*/ 2 h 13"/>
                  <a:gd name="T42" fmla="*/ 32 w 41"/>
                  <a:gd name="T43" fmla="*/ 2 h 13"/>
                  <a:gd name="T44" fmla="*/ 34 w 41"/>
                  <a:gd name="T45" fmla="*/ 2 h 13"/>
                  <a:gd name="T46" fmla="*/ 36 w 41"/>
                  <a:gd name="T47" fmla="*/ 2 h 13"/>
                  <a:gd name="T48" fmla="*/ 37 w 41"/>
                  <a:gd name="T49" fmla="*/ 2 h 13"/>
                  <a:gd name="T50" fmla="*/ 39 w 41"/>
                  <a:gd name="T51" fmla="*/ 0 h 13"/>
                  <a:gd name="T52" fmla="*/ 41 w 41"/>
                  <a:gd name="T53" fmla="*/ 2 h 13"/>
                  <a:gd name="T54" fmla="*/ 41 w 41"/>
                  <a:gd name="T55" fmla="*/ 2 h 13"/>
                  <a:gd name="T56" fmla="*/ 41 w 41"/>
                  <a:gd name="T57" fmla="*/ 4 h 13"/>
                  <a:gd name="T58" fmla="*/ 41 w 41"/>
                  <a:gd name="T59" fmla="*/ 4 h 13"/>
                  <a:gd name="T60" fmla="*/ 41 w 41"/>
                  <a:gd name="T61" fmla="*/ 6 h 13"/>
                  <a:gd name="T62" fmla="*/ 41 w 41"/>
                  <a:gd name="T63" fmla="*/ 8 h 13"/>
                  <a:gd name="T64" fmla="*/ 39 w 41"/>
                  <a:gd name="T65" fmla="*/ 8 h 13"/>
                  <a:gd name="T66" fmla="*/ 39 w 41"/>
                  <a:gd name="T67" fmla="*/ 8 h 13"/>
                  <a:gd name="T68" fmla="*/ 37 w 41"/>
                  <a:gd name="T69" fmla="*/ 11 h 13"/>
                  <a:gd name="T70" fmla="*/ 37 w 41"/>
                  <a:gd name="T71" fmla="*/ 11 h 13"/>
                  <a:gd name="T72" fmla="*/ 36 w 41"/>
                  <a:gd name="T73" fmla="*/ 11 h 13"/>
                  <a:gd name="T74" fmla="*/ 32 w 41"/>
                  <a:gd name="T75" fmla="*/ 11 h 13"/>
                  <a:gd name="T76" fmla="*/ 30 w 41"/>
                  <a:gd name="T77" fmla="*/ 11 h 13"/>
                  <a:gd name="T78" fmla="*/ 28 w 41"/>
                  <a:gd name="T79" fmla="*/ 11 h 13"/>
                  <a:gd name="T80" fmla="*/ 18 w 41"/>
                  <a:gd name="T81" fmla="*/ 11 h 13"/>
                  <a:gd name="T82" fmla="*/ 18 w 41"/>
                  <a:gd name="T83" fmla="*/ 11 h 13"/>
                  <a:gd name="T84" fmla="*/ 18 w 41"/>
                  <a:gd name="T85" fmla="*/ 13 h 13"/>
                  <a:gd name="T86" fmla="*/ 18 w 41"/>
                  <a:gd name="T87" fmla="*/ 13 h 13"/>
                  <a:gd name="T88" fmla="*/ 18 w 41"/>
                  <a:gd name="T89" fmla="*/ 13 h 13"/>
                  <a:gd name="T90" fmla="*/ 16 w 41"/>
                  <a:gd name="T91" fmla="*/ 13 h 13"/>
                  <a:gd name="T92" fmla="*/ 14 w 41"/>
                  <a:gd name="T93" fmla="*/ 13 h 13"/>
                  <a:gd name="T94" fmla="*/ 12 w 41"/>
                  <a:gd name="T95" fmla="*/ 13 h 13"/>
                  <a:gd name="T96" fmla="*/ 11 w 41"/>
                  <a:gd name="T97" fmla="*/ 13 h 13"/>
                  <a:gd name="T98" fmla="*/ 11 w 41"/>
                  <a:gd name="T99" fmla="*/ 13 h 13"/>
                  <a:gd name="T100" fmla="*/ 11 w 41"/>
                  <a:gd name="T101" fmla="*/ 13 h 13"/>
                  <a:gd name="T102" fmla="*/ 11 w 41"/>
                  <a:gd name="T103" fmla="*/ 11 h 13"/>
                  <a:gd name="T104" fmla="*/ 11 w 41"/>
                  <a:gd name="T105" fmla="*/ 11 h 13"/>
                  <a:gd name="T106" fmla="*/ 5 w 41"/>
                  <a:gd name="T107" fmla="*/ 11 h 13"/>
                  <a:gd name="T108" fmla="*/ 0 w 41"/>
                  <a:gd name="T109" fmla="*/ 4 h 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"/>
                  <a:gd name="T166" fmla="*/ 0 h 13"/>
                  <a:gd name="T167" fmla="*/ 41 w 41"/>
                  <a:gd name="T168" fmla="*/ 13 h 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" h="13">
                    <a:moveTo>
                      <a:pt x="0" y="4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5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1" name="Freeform 1155"/>
              <p:cNvSpPr>
                <a:spLocks noEditPoints="1"/>
              </p:cNvSpPr>
              <p:nvPr/>
            </p:nvSpPr>
            <p:spPr bwMode="auto">
              <a:xfrm>
                <a:off x="4928" y="1192"/>
                <a:ext cx="32" cy="18"/>
              </a:xfrm>
              <a:custGeom>
                <a:avLst/>
                <a:gdLst>
                  <a:gd name="T0" fmla="*/ 19 w 32"/>
                  <a:gd name="T1" fmla="*/ 12 h 18"/>
                  <a:gd name="T2" fmla="*/ 21 w 32"/>
                  <a:gd name="T3" fmla="*/ 12 h 18"/>
                  <a:gd name="T4" fmla="*/ 23 w 32"/>
                  <a:gd name="T5" fmla="*/ 10 h 18"/>
                  <a:gd name="T6" fmla="*/ 25 w 32"/>
                  <a:gd name="T7" fmla="*/ 10 h 18"/>
                  <a:gd name="T8" fmla="*/ 25 w 32"/>
                  <a:gd name="T9" fmla="*/ 8 h 18"/>
                  <a:gd name="T10" fmla="*/ 23 w 32"/>
                  <a:gd name="T11" fmla="*/ 6 h 18"/>
                  <a:gd name="T12" fmla="*/ 23 w 32"/>
                  <a:gd name="T13" fmla="*/ 6 h 18"/>
                  <a:gd name="T14" fmla="*/ 25 w 32"/>
                  <a:gd name="T15" fmla="*/ 2 h 18"/>
                  <a:gd name="T16" fmla="*/ 28 w 32"/>
                  <a:gd name="T17" fmla="*/ 2 h 18"/>
                  <a:gd name="T18" fmla="*/ 30 w 32"/>
                  <a:gd name="T19" fmla="*/ 4 h 18"/>
                  <a:gd name="T20" fmla="*/ 32 w 32"/>
                  <a:gd name="T21" fmla="*/ 6 h 18"/>
                  <a:gd name="T22" fmla="*/ 32 w 32"/>
                  <a:gd name="T23" fmla="*/ 10 h 18"/>
                  <a:gd name="T24" fmla="*/ 30 w 32"/>
                  <a:gd name="T25" fmla="*/ 12 h 18"/>
                  <a:gd name="T26" fmla="*/ 28 w 32"/>
                  <a:gd name="T27" fmla="*/ 14 h 18"/>
                  <a:gd name="T28" fmla="*/ 27 w 32"/>
                  <a:gd name="T29" fmla="*/ 16 h 18"/>
                  <a:gd name="T30" fmla="*/ 23 w 32"/>
                  <a:gd name="T31" fmla="*/ 18 h 18"/>
                  <a:gd name="T32" fmla="*/ 16 w 32"/>
                  <a:gd name="T33" fmla="*/ 18 h 18"/>
                  <a:gd name="T34" fmla="*/ 11 w 32"/>
                  <a:gd name="T35" fmla="*/ 18 h 18"/>
                  <a:gd name="T36" fmla="*/ 5 w 32"/>
                  <a:gd name="T37" fmla="*/ 16 h 18"/>
                  <a:gd name="T38" fmla="*/ 2 w 32"/>
                  <a:gd name="T39" fmla="*/ 14 h 18"/>
                  <a:gd name="T40" fmla="*/ 0 w 32"/>
                  <a:gd name="T41" fmla="*/ 10 h 18"/>
                  <a:gd name="T42" fmla="*/ 2 w 32"/>
                  <a:gd name="T43" fmla="*/ 6 h 18"/>
                  <a:gd name="T44" fmla="*/ 3 w 32"/>
                  <a:gd name="T45" fmla="*/ 4 h 18"/>
                  <a:gd name="T46" fmla="*/ 5 w 32"/>
                  <a:gd name="T47" fmla="*/ 2 h 18"/>
                  <a:gd name="T48" fmla="*/ 9 w 32"/>
                  <a:gd name="T49" fmla="*/ 2 h 18"/>
                  <a:gd name="T50" fmla="*/ 12 w 32"/>
                  <a:gd name="T51" fmla="*/ 0 h 18"/>
                  <a:gd name="T52" fmla="*/ 18 w 32"/>
                  <a:gd name="T53" fmla="*/ 0 h 18"/>
                  <a:gd name="T54" fmla="*/ 19 w 32"/>
                  <a:gd name="T55" fmla="*/ 0 h 18"/>
                  <a:gd name="T56" fmla="*/ 14 w 32"/>
                  <a:gd name="T57" fmla="*/ 6 h 18"/>
                  <a:gd name="T58" fmla="*/ 11 w 32"/>
                  <a:gd name="T59" fmla="*/ 6 h 18"/>
                  <a:gd name="T60" fmla="*/ 9 w 32"/>
                  <a:gd name="T61" fmla="*/ 6 h 18"/>
                  <a:gd name="T62" fmla="*/ 7 w 32"/>
                  <a:gd name="T63" fmla="*/ 8 h 18"/>
                  <a:gd name="T64" fmla="*/ 7 w 32"/>
                  <a:gd name="T65" fmla="*/ 10 h 18"/>
                  <a:gd name="T66" fmla="*/ 9 w 32"/>
                  <a:gd name="T67" fmla="*/ 10 h 18"/>
                  <a:gd name="T68" fmla="*/ 14 w 32"/>
                  <a:gd name="T69" fmla="*/ 12 h 18"/>
                  <a:gd name="T70" fmla="*/ 14 w 32"/>
                  <a:gd name="T71" fmla="*/ 6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"/>
                  <a:gd name="T109" fmla="*/ 0 h 18"/>
                  <a:gd name="T110" fmla="*/ 32 w 32"/>
                  <a:gd name="T111" fmla="*/ 18 h 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" h="18">
                    <a:moveTo>
                      <a:pt x="19" y="0"/>
                    </a:moveTo>
                    <a:lnTo>
                      <a:pt x="19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  <a:moveTo>
                      <a:pt x="14" y="6"/>
                    </a:move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4" y="12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1" name="Text Box 1156"/>
            <p:cNvSpPr txBox="1">
              <a:spLocks noChangeArrowheads="1"/>
            </p:cNvSpPr>
            <p:nvPr/>
          </p:nvSpPr>
          <p:spPr bwMode="auto">
            <a:xfrm>
              <a:off x="3052" y="912"/>
              <a:ext cx="2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 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Various forms of Petroleum Combustion</a:t>
              </a:r>
            </a:p>
          </p:txBody>
        </p:sp>
        <p:sp>
          <p:nvSpPr>
            <p:cNvPr id="36873" name="Text Box 1158"/>
            <p:cNvSpPr txBox="1">
              <a:spLocks noChangeArrowheads="1"/>
            </p:cNvSpPr>
            <p:nvPr/>
          </p:nvSpPr>
          <p:spPr bwMode="auto">
            <a:xfrm>
              <a:off x="3360" y="1776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Coffee</a:t>
              </a:r>
            </a:p>
          </p:txBody>
        </p:sp>
        <p:sp>
          <p:nvSpPr>
            <p:cNvPr id="36874" name="Text Box 1159"/>
            <p:cNvSpPr txBox="1">
              <a:spLocks noChangeArrowheads="1"/>
            </p:cNvSpPr>
            <p:nvPr/>
          </p:nvSpPr>
          <p:spPr bwMode="auto">
            <a:xfrm>
              <a:off x="3792" y="3600"/>
              <a:ext cx="2010" cy="231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Residential </a:t>
              </a:r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Wood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 Combustion</a:t>
              </a:r>
            </a:p>
          </p:txBody>
        </p:sp>
        <p:sp>
          <p:nvSpPr>
            <p:cNvPr id="36875" name="Line 1160"/>
            <p:cNvSpPr>
              <a:spLocks noChangeShapeType="1"/>
            </p:cNvSpPr>
            <p:nvPr/>
          </p:nvSpPr>
          <p:spPr bwMode="auto">
            <a:xfrm>
              <a:off x="3696" y="1968"/>
              <a:ext cx="0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161"/>
            <p:cNvSpPr>
              <a:spLocks noChangeShapeType="1"/>
            </p:cNvSpPr>
            <p:nvPr/>
          </p:nvSpPr>
          <p:spPr bwMode="auto">
            <a:xfrm flipV="1">
              <a:off x="4416" y="2784"/>
              <a:ext cx="48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1163"/>
            <p:cNvSpPr>
              <a:spLocks noChangeShapeType="1"/>
            </p:cNvSpPr>
            <p:nvPr/>
          </p:nvSpPr>
          <p:spPr bwMode="auto">
            <a:xfrm>
              <a:off x="5088" y="1104"/>
              <a:ext cx="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164"/>
            <p:cNvSpPr>
              <a:spLocks noChangeShapeType="1"/>
            </p:cNvSpPr>
            <p:nvPr/>
          </p:nvSpPr>
          <p:spPr bwMode="auto">
            <a:xfrm flipH="1">
              <a:off x="4704" y="110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165"/>
            <p:cNvSpPr>
              <a:spLocks noChangeShapeType="1"/>
            </p:cNvSpPr>
            <p:nvPr/>
          </p:nvSpPr>
          <p:spPr bwMode="auto">
            <a:xfrm flipV="1">
              <a:off x="5328" y="2592"/>
              <a:ext cx="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166"/>
            <p:cNvSpPr>
              <a:spLocks noChangeShapeType="1"/>
            </p:cNvSpPr>
            <p:nvPr/>
          </p:nvSpPr>
          <p:spPr bwMode="auto">
            <a:xfrm flipH="1" flipV="1">
              <a:off x="4320" y="3168"/>
              <a:ext cx="9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1167"/>
            <p:cNvSpPr>
              <a:spLocks noChangeShapeType="1"/>
            </p:cNvSpPr>
            <p:nvPr/>
          </p:nvSpPr>
          <p:spPr bwMode="auto">
            <a:xfrm flipH="1" flipV="1">
              <a:off x="4896" y="2544"/>
              <a:ext cx="432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Text Box 1168"/>
            <p:cNvSpPr txBox="1">
              <a:spLocks noChangeArrowheads="1"/>
            </p:cNvSpPr>
            <p:nvPr/>
          </p:nvSpPr>
          <p:spPr bwMode="auto">
            <a:xfrm>
              <a:off x="4836" y="2976"/>
              <a:ext cx="9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Plant Waxes</a:t>
              </a:r>
            </a:p>
          </p:txBody>
        </p:sp>
        <p:sp>
          <p:nvSpPr>
            <p:cNvPr id="36884" name="Rectangle 1169"/>
            <p:cNvSpPr>
              <a:spLocks noChangeArrowheads="1"/>
            </p:cNvSpPr>
            <p:nvPr/>
          </p:nvSpPr>
          <p:spPr bwMode="auto">
            <a:xfrm rot="-5400000">
              <a:off x="-768" y="2400"/>
              <a:ext cx="17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Relative Abundance</a:t>
              </a:r>
            </a:p>
          </p:txBody>
        </p:sp>
        <p:sp>
          <p:nvSpPr>
            <p:cNvPr id="36885" name="Rectangle 1170"/>
            <p:cNvSpPr>
              <a:spLocks noChangeArrowheads="1"/>
            </p:cNvSpPr>
            <p:nvPr/>
          </p:nvSpPr>
          <p:spPr bwMode="auto">
            <a:xfrm>
              <a:off x="0" y="950"/>
              <a:ext cx="96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1171"/>
            <p:cNvSpPr>
              <a:spLocks noChangeArrowheads="1"/>
            </p:cNvSpPr>
            <p:nvPr/>
          </p:nvSpPr>
          <p:spPr bwMode="auto">
            <a:xfrm>
              <a:off x="0" y="4128"/>
              <a:ext cx="96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1172"/>
            <p:cNvSpPr txBox="1">
              <a:spLocks noChangeArrowheads="1"/>
            </p:cNvSpPr>
            <p:nvPr/>
          </p:nvSpPr>
          <p:spPr bwMode="auto">
            <a:xfrm>
              <a:off x="0" y="4089"/>
              <a:ext cx="1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Retention Time</a:t>
              </a:r>
            </a:p>
          </p:txBody>
        </p:sp>
        <p:sp>
          <p:nvSpPr>
            <p:cNvPr id="36888" name="Line 1173"/>
            <p:cNvSpPr>
              <a:spLocks noChangeShapeType="1"/>
            </p:cNvSpPr>
            <p:nvPr/>
          </p:nvSpPr>
          <p:spPr bwMode="auto">
            <a:xfrm>
              <a:off x="1056" y="42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Text Box 1174"/>
            <p:cNvSpPr txBox="1">
              <a:spLocks noChangeArrowheads="1"/>
            </p:cNvSpPr>
            <p:nvPr/>
          </p:nvSpPr>
          <p:spPr bwMode="auto">
            <a:xfrm>
              <a:off x="1439" y="1643"/>
              <a:ext cx="18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Secondary Organic Aerosol</a:t>
              </a:r>
            </a:p>
          </p:txBody>
        </p:sp>
        <p:sp>
          <p:nvSpPr>
            <p:cNvPr id="36890" name="AutoShape 1175"/>
            <p:cNvSpPr>
              <a:spLocks/>
            </p:cNvSpPr>
            <p:nvPr/>
          </p:nvSpPr>
          <p:spPr bwMode="auto">
            <a:xfrm rot="-5400000">
              <a:off x="2130" y="1115"/>
              <a:ext cx="425" cy="2010"/>
            </a:xfrm>
            <a:prstGeom prst="rightBrace">
              <a:avLst>
                <a:gd name="adj1" fmla="val 39412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66" name="Group 1178"/>
          <p:cNvGrpSpPr>
            <a:grpSpLocks/>
          </p:cNvGrpSpPr>
          <p:nvPr/>
        </p:nvGrpSpPr>
        <p:grpSpPr bwMode="auto">
          <a:xfrm>
            <a:off x="0" y="0"/>
            <a:ext cx="9328150" cy="1447800"/>
            <a:chOff x="0" y="0"/>
            <a:chExt cx="5876" cy="912"/>
          </a:xfrm>
        </p:grpSpPr>
        <p:sp>
          <p:nvSpPr>
            <p:cNvPr id="36868" name="Rectangle 1176"/>
            <p:cNvSpPr>
              <a:spLocks noChangeArrowheads="1"/>
            </p:cNvSpPr>
            <p:nvPr/>
          </p:nvSpPr>
          <p:spPr bwMode="auto">
            <a:xfrm>
              <a:off x="0" y="0"/>
              <a:ext cx="5760" cy="91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" name="Rectangle 1177"/>
            <p:cNvSpPr>
              <a:spLocks noChangeArrowheads="1"/>
            </p:cNvSpPr>
            <p:nvPr/>
          </p:nvSpPr>
          <p:spPr bwMode="auto">
            <a:xfrm>
              <a:off x="116" y="162"/>
              <a:ext cx="576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dirty="0">
                  <a:solidFill>
                    <a:srgbClr val="FFFF00"/>
                  </a:solidFill>
                </a:rPr>
                <a:t> Organic portion (20-90% of total mass) is helpful in determining and understanding:</a:t>
              </a:r>
            </a:p>
            <a:p>
              <a:pPr lvl="1"/>
              <a:r>
                <a:rPr lang="en-US" dirty="0">
                  <a:solidFill>
                    <a:schemeClr val="bg1"/>
                  </a:solidFill>
                </a:rPr>
                <a:t>	- Particle sources</a:t>
              </a:r>
            </a:p>
            <a:p>
              <a:pPr lvl="1"/>
              <a:r>
                <a:rPr lang="en-US" dirty="0">
                  <a:solidFill>
                    <a:schemeClr val="bg1"/>
                  </a:solidFill>
                </a:rPr>
                <a:t>	- Particle formation processes</a:t>
              </a:r>
            </a:p>
            <a:p>
              <a:pPr lvl="1"/>
              <a:r>
                <a:rPr lang="en-US" dirty="0">
                  <a:solidFill>
                    <a:schemeClr val="bg1"/>
                  </a:solidFill>
                </a:rPr>
                <a:t>	- Particle transformations</a:t>
              </a:r>
            </a:p>
          </p:txBody>
        </p:sp>
      </p:grpSp>
      <p:sp>
        <p:nvSpPr>
          <p:cNvPr id="36867" name="Text Box 1179"/>
          <p:cNvSpPr txBox="1">
            <a:spLocks noChangeArrowheads="1"/>
          </p:cNvSpPr>
          <p:nvPr/>
        </p:nvSpPr>
        <p:spPr bwMode="auto">
          <a:xfrm>
            <a:off x="5224463" y="6203950"/>
            <a:ext cx="3919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Williams et al., Aerosol Sci Technol, 2006</a:t>
            </a:r>
          </a:p>
        </p:txBody>
      </p:sp>
    </p:spTree>
    <p:extLst>
      <p:ext uri="{BB962C8B-B14F-4D97-AF65-F5344CB8AC3E}">
        <p14:creationId xmlns:p14="http://schemas.microsoft.com/office/powerpoint/2010/main" val="342254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2"/>
          <p:cNvGraphicFramePr>
            <a:graphicFrameLocks noChangeAspect="1"/>
          </p:cNvGraphicFramePr>
          <p:nvPr/>
        </p:nvGraphicFramePr>
        <p:xfrm>
          <a:off x="2254250" y="982663"/>
          <a:ext cx="49815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Chart" r:id="rId4" imgW="4981456" imgH="3676710" progId="Excel.Chart.8">
                  <p:embed/>
                </p:oleObj>
              </mc:Choice>
              <mc:Fallback>
                <p:oleObj name="Chart" r:id="rId4" imgW="4981456" imgH="36767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85" t="9949" r="14685" b="14922"/>
                      <a:stretch>
                        <a:fillRect/>
                      </a:stretch>
                    </p:blipFill>
                    <p:spPr bwMode="auto">
                      <a:xfrm>
                        <a:off x="2254250" y="982663"/>
                        <a:ext cx="4981575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Line 5"/>
          <p:cNvSpPr>
            <a:spLocks noChangeShapeType="1"/>
          </p:cNvSpPr>
          <p:nvPr/>
        </p:nvSpPr>
        <p:spPr bwMode="auto">
          <a:xfrm flipV="1">
            <a:off x="4725988" y="1712913"/>
            <a:ext cx="395287" cy="1347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6"/>
          <p:cNvSpPr>
            <a:spLocks noChangeShapeType="1"/>
          </p:cNvSpPr>
          <p:nvPr/>
        </p:nvSpPr>
        <p:spPr bwMode="auto">
          <a:xfrm flipV="1">
            <a:off x="4714875" y="1893888"/>
            <a:ext cx="788988" cy="1155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 flipV="1">
            <a:off x="4722813" y="1998663"/>
            <a:ext cx="923925" cy="1049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8"/>
          <p:cNvSpPr>
            <a:spLocks noChangeShapeType="1"/>
          </p:cNvSpPr>
          <p:nvPr/>
        </p:nvSpPr>
        <p:spPr bwMode="auto">
          <a:xfrm>
            <a:off x="4740275" y="3065463"/>
            <a:ext cx="750888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9"/>
          <p:cNvSpPr>
            <a:spLocks noChangeShapeType="1"/>
          </p:cNvSpPr>
          <p:nvPr/>
        </p:nvSpPr>
        <p:spPr bwMode="auto">
          <a:xfrm flipV="1">
            <a:off x="4724400" y="1798638"/>
            <a:ext cx="625475" cy="1260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11"/>
          <p:cNvSpPr>
            <a:spLocks noChangeShapeType="1"/>
          </p:cNvSpPr>
          <p:nvPr/>
        </p:nvSpPr>
        <p:spPr bwMode="auto">
          <a:xfrm flipV="1">
            <a:off x="4729163" y="2252663"/>
            <a:ext cx="1165225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12"/>
          <p:cNvSpPr>
            <a:spLocks noChangeShapeType="1"/>
          </p:cNvSpPr>
          <p:nvPr/>
        </p:nvSpPr>
        <p:spPr bwMode="auto">
          <a:xfrm flipV="1">
            <a:off x="4708525" y="2443163"/>
            <a:ext cx="1298575" cy="638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13"/>
          <p:cNvSpPr>
            <a:spLocks noChangeShapeType="1"/>
          </p:cNvSpPr>
          <p:nvPr/>
        </p:nvSpPr>
        <p:spPr bwMode="auto">
          <a:xfrm flipV="1">
            <a:off x="4735513" y="2643188"/>
            <a:ext cx="1347787" cy="417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>
            <a:off x="4716463" y="3060700"/>
            <a:ext cx="1020762" cy="979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15"/>
          <p:cNvSpPr txBox="1">
            <a:spLocks noChangeArrowheads="1"/>
          </p:cNvSpPr>
          <p:nvPr/>
        </p:nvSpPr>
        <p:spPr bwMode="auto">
          <a:xfrm>
            <a:off x="1147763" y="5721350"/>
            <a:ext cx="6562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Example Sources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Positive Matrix Factorization of Molecular Marker Compounds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Multivariate fit of TAG PMF factors to total OA from AMS</a:t>
            </a:r>
          </a:p>
        </p:txBody>
      </p:sp>
      <p:sp>
        <p:nvSpPr>
          <p:cNvPr id="40972" name="Text Box 16"/>
          <p:cNvSpPr txBox="1">
            <a:spLocks noChangeArrowheads="1"/>
          </p:cNvSpPr>
          <p:nvPr/>
        </p:nvSpPr>
        <p:spPr bwMode="auto">
          <a:xfrm>
            <a:off x="6254750" y="0"/>
            <a:ext cx="288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Primary Vehicle Emissions</a:t>
            </a:r>
          </a:p>
        </p:txBody>
      </p:sp>
      <p:sp>
        <p:nvSpPr>
          <p:cNvPr id="40973" name="Text Box 17"/>
          <p:cNvSpPr txBox="1">
            <a:spLocks noChangeArrowheads="1"/>
          </p:cNvSpPr>
          <p:nvPr/>
        </p:nvSpPr>
        <p:spPr bwMode="auto">
          <a:xfrm>
            <a:off x="6623050" y="2778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Food Cooking</a:t>
            </a:r>
          </a:p>
        </p:txBody>
      </p: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7104063" y="59531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Plant Waxes</a:t>
            </a:r>
          </a:p>
        </p:txBody>
      </p:sp>
      <p:sp>
        <p:nvSpPr>
          <p:cNvPr id="40975" name="Text Box 19"/>
          <p:cNvSpPr txBox="1">
            <a:spLocks noChangeArrowheads="1"/>
          </p:cNvSpPr>
          <p:nvPr/>
        </p:nvSpPr>
        <p:spPr bwMode="auto">
          <a:xfrm>
            <a:off x="7237413" y="1335088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Biomass Burning: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Softwood</a:t>
            </a:r>
          </a:p>
        </p:txBody>
      </p:sp>
      <p:sp>
        <p:nvSpPr>
          <p:cNvPr id="40976" name="Text Box 20"/>
          <p:cNvSpPr txBox="1">
            <a:spLocks noChangeArrowheads="1"/>
          </p:cNvSpPr>
          <p:nvPr/>
        </p:nvSpPr>
        <p:spPr bwMode="auto">
          <a:xfrm>
            <a:off x="7254875" y="2016125"/>
            <a:ext cx="197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Biomass Burning: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Hardwood</a:t>
            </a:r>
          </a:p>
        </p:txBody>
      </p:sp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7285038" y="268446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Pesticides</a:t>
            </a:r>
          </a:p>
        </p:txBody>
      </p:sp>
      <p:sp>
        <p:nvSpPr>
          <p:cNvPr id="40978" name="Text Box 22"/>
          <p:cNvSpPr txBox="1">
            <a:spLocks noChangeArrowheads="1"/>
          </p:cNvSpPr>
          <p:nvPr/>
        </p:nvSpPr>
        <p:spPr bwMode="auto">
          <a:xfrm>
            <a:off x="7227888" y="955675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Pharmaceuticals</a:t>
            </a:r>
          </a:p>
        </p:txBody>
      </p:sp>
      <p:sp>
        <p:nvSpPr>
          <p:cNvPr id="40979" name="Text Box 23"/>
          <p:cNvSpPr txBox="1">
            <a:spLocks noChangeArrowheads="1"/>
          </p:cNvSpPr>
          <p:nvPr/>
        </p:nvSpPr>
        <p:spPr bwMode="auto">
          <a:xfrm>
            <a:off x="7319963" y="3468688"/>
            <a:ext cx="1671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Anthropogenic Secondary Organic Aerosol (SOA)</a:t>
            </a:r>
          </a:p>
        </p:txBody>
      </p:sp>
      <p:sp>
        <p:nvSpPr>
          <p:cNvPr id="40980" name="Text Box 24"/>
          <p:cNvSpPr txBox="1">
            <a:spLocks noChangeArrowheads="1"/>
          </p:cNvSpPr>
          <p:nvPr/>
        </p:nvSpPr>
        <p:spPr bwMode="auto">
          <a:xfrm>
            <a:off x="5508625" y="5026025"/>
            <a:ext cx="1671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Biogenic SOA: Isoprene SOA</a:t>
            </a:r>
          </a:p>
        </p:txBody>
      </p:sp>
      <p:sp>
        <p:nvSpPr>
          <p:cNvPr id="40981" name="Text Box 25"/>
          <p:cNvSpPr txBox="1">
            <a:spLocks noChangeArrowheads="1"/>
          </p:cNvSpPr>
          <p:nvPr/>
        </p:nvSpPr>
        <p:spPr bwMode="auto">
          <a:xfrm>
            <a:off x="3638550" y="5041900"/>
            <a:ext cx="1671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Biogenic SOA: Terpene SOA</a:t>
            </a:r>
          </a:p>
        </p:txBody>
      </p:sp>
      <p:sp>
        <p:nvSpPr>
          <p:cNvPr id="40982" name="Line 26"/>
          <p:cNvSpPr>
            <a:spLocks noChangeShapeType="1"/>
          </p:cNvSpPr>
          <p:nvPr/>
        </p:nvSpPr>
        <p:spPr bwMode="auto">
          <a:xfrm flipH="1">
            <a:off x="4937125" y="250825"/>
            <a:ext cx="1357313" cy="150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7"/>
          <p:cNvSpPr>
            <a:spLocks noChangeShapeType="1"/>
          </p:cNvSpPr>
          <p:nvPr/>
        </p:nvSpPr>
        <p:spPr bwMode="auto">
          <a:xfrm flipH="1">
            <a:off x="5186363" y="487363"/>
            <a:ext cx="1435100" cy="134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28"/>
          <p:cNvSpPr>
            <a:spLocks noChangeShapeType="1"/>
          </p:cNvSpPr>
          <p:nvPr/>
        </p:nvSpPr>
        <p:spPr bwMode="auto">
          <a:xfrm flipH="1">
            <a:off x="5367338" y="784225"/>
            <a:ext cx="1733550" cy="1127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Line 29"/>
          <p:cNvSpPr>
            <a:spLocks noChangeShapeType="1"/>
          </p:cNvSpPr>
          <p:nvPr/>
        </p:nvSpPr>
        <p:spPr bwMode="auto">
          <a:xfrm flipH="1">
            <a:off x="5500688" y="1149350"/>
            <a:ext cx="1771650" cy="855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Line 30"/>
          <p:cNvSpPr>
            <a:spLocks noChangeShapeType="1"/>
          </p:cNvSpPr>
          <p:nvPr/>
        </p:nvSpPr>
        <p:spPr bwMode="auto">
          <a:xfrm flipH="1">
            <a:off x="5681663" y="1543050"/>
            <a:ext cx="1579562" cy="623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Line 31"/>
          <p:cNvSpPr>
            <a:spLocks noChangeShapeType="1"/>
          </p:cNvSpPr>
          <p:nvPr/>
        </p:nvSpPr>
        <p:spPr bwMode="auto">
          <a:xfrm flipH="1">
            <a:off x="5861050" y="2176463"/>
            <a:ext cx="1446213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Line 32"/>
          <p:cNvSpPr>
            <a:spLocks noChangeShapeType="1"/>
          </p:cNvSpPr>
          <p:nvPr/>
        </p:nvSpPr>
        <p:spPr bwMode="auto">
          <a:xfrm flipH="1" flipV="1">
            <a:off x="5948363" y="2578100"/>
            <a:ext cx="1338262" cy="357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33"/>
          <p:cNvSpPr>
            <a:spLocks noChangeShapeType="1"/>
          </p:cNvSpPr>
          <p:nvPr/>
        </p:nvSpPr>
        <p:spPr bwMode="auto">
          <a:xfrm flipH="1" flipV="1">
            <a:off x="6021388" y="3209925"/>
            <a:ext cx="1349375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34"/>
          <p:cNvSpPr>
            <a:spLocks noChangeShapeType="1"/>
          </p:cNvSpPr>
          <p:nvPr/>
        </p:nvSpPr>
        <p:spPr bwMode="auto">
          <a:xfrm flipH="1" flipV="1">
            <a:off x="5537200" y="4025900"/>
            <a:ext cx="444500" cy="1052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Line 35"/>
          <p:cNvSpPr>
            <a:spLocks noChangeShapeType="1"/>
          </p:cNvSpPr>
          <p:nvPr/>
        </p:nvSpPr>
        <p:spPr bwMode="auto">
          <a:xfrm flipV="1">
            <a:off x="4584700" y="4200525"/>
            <a:ext cx="730250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2" name="Text Box 36"/>
          <p:cNvSpPr txBox="1">
            <a:spLocks noChangeArrowheads="1"/>
          </p:cNvSpPr>
          <p:nvPr/>
        </p:nvSpPr>
        <p:spPr bwMode="auto">
          <a:xfrm>
            <a:off x="0" y="0"/>
            <a:ext cx="6656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i="1" dirty="0" smtClean="0">
                <a:solidFill>
                  <a:srgbClr val="FFFF00"/>
                </a:solidFill>
                <a:latin typeface="Arial" charset="0"/>
              </a:rPr>
              <a:t>More Specific Yet:  TAG 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Speciation</a:t>
            </a:r>
          </a:p>
          <a:p>
            <a:pPr algn="ctr" eaLnBrk="1" hangingPunct="1"/>
            <a:r>
              <a:rPr lang="en-US" i="1" dirty="0">
                <a:solidFill>
                  <a:srgbClr val="FFFF00"/>
                </a:solidFill>
                <a:latin typeface="Arial" charset="0"/>
              </a:rPr>
              <a:t>(scaling to AMS OA mass)</a:t>
            </a:r>
          </a:p>
        </p:txBody>
      </p:sp>
      <p:sp>
        <p:nvSpPr>
          <p:cNvPr id="40993" name="Text Box 37"/>
          <p:cNvSpPr txBox="1">
            <a:spLocks noChangeArrowheads="1"/>
          </p:cNvSpPr>
          <p:nvPr/>
        </p:nvSpPr>
        <p:spPr bwMode="auto">
          <a:xfrm>
            <a:off x="7292975" y="303053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Plasticizers</a:t>
            </a:r>
          </a:p>
        </p:txBody>
      </p:sp>
      <p:sp>
        <p:nvSpPr>
          <p:cNvPr id="40994" name="Line 38"/>
          <p:cNvSpPr>
            <a:spLocks noChangeShapeType="1"/>
          </p:cNvSpPr>
          <p:nvPr/>
        </p:nvSpPr>
        <p:spPr bwMode="auto">
          <a:xfrm flipH="1" flipV="1">
            <a:off x="6011863" y="2747963"/>
            <a:ext cx="1320800" cy="44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5" name="Line 39"/>
          <p:cNvSpPr>
            <a:spLocks noChangeShapeType="1"/>
          </p:cNvSpPr>
          <p:nvPr/>
        </p:nvSpPr>
        <p:spPr bwMode="auto">
          <a:xfrm flipV="1">
            <a:off x="4762500" y="2816225"/>
            <a:ext cx="1376363" cy="242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6" name="Line 40"/>
          <p:cNvSpPr>
            <a:spLocks noChangeShapeType="1"/>
          </p:cNvSpPr>
          <p:nvPr/>
        </p:nvSpPr>
        <p:spPr bwMode="auto">
          <a:xfrm>
            <a:off x="4743450" y="3067050"/>
            <a:ext cx="1222375" cy="671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7" name="Text Box 41"/>
          <p:cNvSpPr txBox="1">
            <a:spLocks noChangeArrowheads="1"/>
          </p:cNvSpPr>
          <p:nvPr/>
        </p:nvSpPr>
        <p:spPr bwMode="auto">
          <a:xfrm>
            <a:off x="7324725" y="4716463"/>
            <a:ext cx="1671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Further Aged Anthro-SOA</a:t>
            </a:r>
          </a:p>
        </p:txBody>
      </p:sp>
      <p:sp>
        <p:nvSpPr>
          <p:cNvPr id="40998" name="Line 42"/>
          <p:cNvSpPr>
            <a:spLocks noChangeShapeType="1"/>
          </p:cNvSpPr>
          <p:nvPr/>
        </p:nvSpPr>
        <p:spPr bwMode="auto">
          <a:xfrm flipH="1" flipV="1">
            <a:off x="5776913" y="3822700"/>
            <a:ext cx="1627187" cy="1071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4"/>
          <p:cNvGrpSpPr>
            <a:grpSpLocks/>
          </p:cNvGrpSpPr>
          <p:nvPr/>
        </p:nvGrpSpPr>
        <p:grpSpPr bwMode="auto">
          <a:xfrm>
            <a:off x="2511425" y="915988"/>
            <a:ext cx="4257675" cy="2528887"/>
            <a:chOff x="715" y="759"/>
            <a:chExt cx="2682" cy="1593"/>
          </a:xfrm>
        </p:grpSpPr>
        <p:sp>
          <p:nvSpPr>
            <p:cNvPr id="420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715" y="795"/>
              <a:ext cx="2682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01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7" t="21028" r="13715" b="21028"/>
            <a:stretch>
              <a:fillRect/>
            </a:stretch>
          </p:blipFill>
          <p:spPr bwMode="auto">
            <a:xfrm>
              <a:off x="755" y="771"/>
              <a:ext cx="2636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7"/>
            <p:cNvSpPr txBox="1">
              <a:spLocks noChangeAspect="1" noChangeArrowheads="1"/>
            </p:cNvSpPr>
            <p:nvPr/>
          </p:nvSpPr>
          <p:spPr bwMode="auto">
            <a:xfrm>
              <a:off x="1215" y="1252"/>
              <a:ext cx="82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895" tIns="37948" rIns="75895" bIns="3794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Times New Roman" charset="0"/>
                </a:rPr>
                <a:t>Los Angeles</a:t>
              </a:r>
              <a:endParaRPr lang="en-US" sz="1400" smtClean="0">
                <a:ea typeface="Times New Roman" charset="0"/>
              </a:endParaRPr>
            </a:p>
          </p:txBody>
        </p:sp>
        <p:sp>
          <p:nvSpPr>
            <p:cNvPr id="19464" name="Text Box 8"/>
            <p:cNvSpPr txBox="1">
              <a:spLocks noChangeAspect="1" noChangeArrowheads="1"/>
            </p:cNvSpPr>
            <p:nvPr/>
          </p:nvSpPr>
          <p:spPr bwMode="auto">
            <a:xfrm>
              <a:off x="2429" y="1248"/>
              <a:ext cx="61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895" tIns="37948" rIns="75895" bIns="3794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Times New Roman" charset="0"/>
                </a:rPr>
                <a:t>Riverside</a:t>
              </a:r>
              <a:endParaRPr lang="en-US" sz="1400" smtClean="0">
                <a:ea typeface="Times New Roman" charset="0"/>
              </a:endParaRPr>
            </a:p>
          </p:txBody>
        </p:sp>
        <p:sp>
          <p:nvSpPr>
            <p:cNvPr id="42015" name="Oval 9"/>
            <p:cNvSpPr>
              <a:spLocks noChangeAspect="1" noChangeArrowheads="1"/>
            </p:cNvSpPr>
            <p:nvPr/>
          </p:nvSpPr>
          <p:spPr bwMode="auto">
            <a:xfrm>
              <a:off x="1789" y="1235"/>
              <a:ext cx="57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016" name="Oval 10"/>
            <p:cNvSpPr>
              <a:spLocks noChangeAspect="1" noChangeArrowheads="1"/>
            </p:cNvSpPr>
            <p:nvPr/>
          </p:nvSpPr>
          <p:spPr bwMode="auto">
            <a:xfrm>
              <a:off x="2381" y="1276"/>
              <a:ext cx="57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42017" name="Picture 11" descr="pm25_g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1199"/>
              <a:ext cx="493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2" descr="icon_blan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817"/>
              <a:ext cx="53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9" name="Line 13"/>
            <p:cNvSpPr>
              <a:spLocks noChangeAspect="1" noChangeShapeType="1"/>
            </p:cNvSpPr>
            <p:nvPr/>
          </p:nvSpPr>
          <p:spPr bwMode="auto">
            <a:xfrm flipV="1">
              <a:off x="3326" y="902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Text Box 14"/>
            <p:cNvSpPr txBox="1">
              <a:spLocks noChangeAspect="1" noChangeArrowheads="1"/>
            </p:cNvSpPr>
            <p:nvPr/>
          </p:nvSpPr>
          <p:spPr bwMode="auto">
            <a:xfrm>
              <a:off x="3244" y="759"/>
              <a:ext cx="12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5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N</a:t>
              </a:r>
              <a:endParaRPr lang="en-US" sz="1800">
                <a:latin typeface="Arial" charset="0"/>
                <a:cs typeface="Times New Roman" charset="0"/>
              </a:endParaRPr>
            </a:p>
          </p:txBody>
        </p:sp>
        <p:sp>
          <p:nvSpPr>
            <p:cNvPr id="42021" name="Line 15"/>
            <p:cNvSpPr>
              <a:spLocks noChangeAspect="1" noChangeShapeType="1"/>
            </p:cNvSpPr>
            <p:nvPr/>
          </p:nvSpPr>
          <p:spPr bwMode="auto">
            <a:xfrm>
              <a:off x="3297" y="974"/>
              <a:ext cx="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16"/>
            <p:cNvSpPr>
              <a:spLocks noChangeAspect="1" noChangeShapeType="1"/>
            </p:cNvSpPr>
            <p:nvPr/>
          </p:nvSpPr>
          <p:spPr bwMode="auto">
            <a:xfrm>
              <a:off x="1847" y="1264"/>
              <a:ext cx="535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Text Box 17"/>
            <p:cNvSpPr txBox="1">
              <a:spLocks noChangeAspect="1" noChangeArrowheads="1"/>
            </p:cNvSpPr>
            <p:nvPr/>
          </p:nvSpPr>
          <p:spPr bwMode="auto">
            <a:xfrm>
              <a:off x="1996" y="1022"/>
              <a:ext cx="5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895" tIns="37948" rIns="75895" bIns="3794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3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Times New Roman" charset="0"/>
                </a:rPr>
                <a:t>80 km</a:t>
              </a:r>
              <a:endParaRPr lang="en-US" sz="1800" smtClean="0">
                <a:ea typeface="Times New Roman" charset="0"/>
              </a:endParaRPr>
            </a:p>
          </p:txBody>
        </p:sp>
        <p:sp>
          <p:nvSpPr>
            <p:cNvPr id="42024" name="Oval 18"/>
            <p:cNvSpPr>
              <a:spLocks noChangeAspect="1" noChangeArrowheads="1"/>
            </p:cNvSpPr>
            <p:nvPr/>
          </p:nvSpPr>
          <p:spPr bwMode="auto">
            <a:xfrm>
              <a:off x="2559" y="2045"/>
              <a:ext cx="58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025" name="Line 19"/>
            <p:cNvSpPr>
              <a:spLocks noChangeAspect="1" noChangeShapeType="1"/>
            </p:cNvSpPr>
            <p:nvPr/>
          </p:nvSpPr>
          <p:spPr bwMode="auto">
            <a:xfrm flipH="1" flipV="1">
              <a:off x="2418" y="1325"/>
              <a:ext cx="159" cy="7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Text Box 20"/>
            <p:cNvSpPr txBox="1">
              <a:spLocks noChangeAspect="1" noChangeArrowheads="1"/>
            </p:cNvSpPr>
            <p:nvPr/>
          </p:nvSpPr>
          <p:spPr bwMode="auto">
            <a:xfrm>
              <a:off x="2599" y="2036"/>
              <a:ext cx="64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895" tIns="37948" rIns="75895" bIns="3794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Times New Roman" charset="0"/>
                </a:rPr>
                <a:t>San Diego</a:t>
              </a:r>
              <a:endParaRPr lang="en-US" sz="1400" smtClean="0">
                <a:ea typeface="Times New Roman" charset="0"/>
              </a:endParaRPr>
            </a:p>
          </p:txBody>
        </p:sp>
        <p:sp>
          <p:nvSpPr>
            <p:cNvPr id="19477" name="Text Box 21"/>
            <p:cNvSpPr txBox="1">
              <a:spLocks noChangeAspect="1" noChangeArrowheads="1"/>
            </p:cNvSpPr>
            <p:nvPr/>
          </p:nvSpPr>
          <p:spPr bwMode="auto">
            <a:xfrm>
              <a:off x="2503" y="1609"/>
              <a:ext cx="53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5895" tIns="37948" rIns="75895" bIns="37948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3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Times New Roman" charset="0"/>
                </a:rPr>
                <a:t>135 km</a:t>
              </a:r>
              <a:endParaRPr lang="en-US" sz="1800" smtClean="0">
                <a:ea typeface="Times New Roman" charset="0"/>
              </a:endParaRPr>
            </a:p>
          </p:txBody>
        </p:sp>
        <p:sp>
          <p:nvSpPr>
            <p:cNvPr id="42028" name="Text Box 22"/>
            <p:cNvSpPr txBox="1">
              <a:spLocks noChangeAspect="1" noChangeArrowheads="1"/>
            </p:cNvSpPr>
            <p:nvPr/>
          </p:nvSpPr>
          <p:spPr bwMode="auto">
            <a:xfrm>
              <a:off x="720" y="2137"/>
              <a:ext cx="199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chemeClr val="bg1"/>
                  </a:solidFill>
                  <a:latin typeface="Arial" charset="0"/>
                  <a:cs typeface="Times New Roman" charset="0"/>
                </a:rPr>
                <a:t>PM</a:t>
              </a:r>
              <a:r>
                <a:rPr lang="en-US" sz="800" baseline="-25000">
                  <a:solidFill>
                    <a:schemeClr val="bg1"/>
                  </a:solidFill>
                  <a:latin typeface="Arial" charset="0"/>
                  <a:cs typeface="Times New Roman" charset="0"/>
                </a:rPr>
                <a:t>2.5</a:t>
              </a:r>
              <a:r>
                <a:rPr lang="en-US" sz="800">
                  <a:solidFill>
                    <a:schemeClr val="bg1"/>
                  </a:solidFill>
                  <a:latin typeface="Arial" charset="0"/>
                  <a:cs typeface="Times New Roman" charset="0"/>
                </a:rPr>
                <a:t> Gridded Emissions (short tons/ozone season day/grid cell)</a:t>
              </a:r>
              <a:r>
                <a:rPr lang="en-US" sz="15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endParaRPr lang="en-US" sz="1800">
                <a:latin typeface="Arial" charset="0"/>
                <a:cs typeface="Times New Roman" charset="0"/>
              </a:endParaRPr>
            </a:p>
          </p:txBody>
        </p:sp>
      </p:grpSp>
      <p:sp>
        <p:nvSpPr>
          <p:cNvPr id="41986" name="Text Box 40"/>
          <p:cNvSpPr txBox="1">
            <a:spLocks noChangeArrowheads="1"/>
          </p:cNvSpPr>
          <p:nvPr/>
        </p:nvSpPr>
        <p:spPr bwMode="auto">
          <a:xfrm>
            <a:off x="5132388" y="6553200"/>
            <a:ext cx="4011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  <a:latin typeface="Arial" charset="0"/>
              </a:rPr>
              <a:t>Williams et al., Atmos Chem Phys Discuss, 2010</a:t>
            </a:r>
          </a:p>
        </p:txBody>
      </p:sp>
      <p:sp>
        <p:nvSpPr>
          <p:cNvPr id="41987" name="Text Box 41"/>
          <p:cNvSpPr txBox="1">
            <a:spLocks noChangeArrowheads="1"/>
          </p:cNvSpPr>
          <p:nvPr/>
        </p:nvSpPr>
        <p:spPr bwMode="auto">
          <a:xfrm>
            <a:off x="1381125" y="0"/>
            <a:ext cx="6419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i="1">
                <a:solidFill>
                  <a:srgbClr val="FFFF00"/>
                </a:solidFill>
                <a:latin typeface="Arial" charset="0"/>
              </a:rPr>
              <a:t>Example TAG Field Study:</a:t>
            </a:r>
          </a:p>
          <a:p>
            <a:pPr algn="ctr" eaLnBrk="1" hangingPunct="1"/>
            <a:r>
              <a:rPr lang="en-US" i="1">
                <a:solidFill>
                  <a:schemeClr val="bg1"/>
                </a:solidFill>
                <a:latin typeface="Arial" charset="0"/>
              </a:rPr>
              <a:t>Study of Organic Aerosol at Riverside (SOAR)</a:t>
            </a:r>
          </a:p>
        </p:txBody>
      </p:sp>
      <p:sp>
        <p:nvSpPr>
          <p:cNvPr id="41988" name="Text Box 70"/>
          <p:cNvSpPr txBox="1">
            <a:spLocks noChangeArrowheads="1"/>
          </p:cNvSpPr>
          <p:nvPr/>
        </p:nvSpPr>
        <p:spPr bwMode="auto">
          <a:xfrm>
            <a:off x="587375" y="5761038"/>
            <a:ext cx="84931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Use hundreds of TAG compound timelines in Positive Matrix Factorization (PMF)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Determine major OA components (sources)</a:t>
            </a: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Scale TAG factors to AMS OA mass</a:t>
            </a:r>
          </a:p>
        </p:txBody>
      </p:sp>
      <p:grpSp>
        <p:nvGrpSpPr>
          <p:cNvPr id="41989" name="Group 92"/>
          <p:cNvGrpSpPr>
            <a:grpSpLocks/>
          </p:cNvGrpSpPr>
          <p:nvPr/>
        </p:nvGrpSpPr>
        <p:grpSpPr bwMode="auto">
          <a:xfrm>
            <a:off x="1504950" y="3398838"/>
            <a:ext cx="5334000" cy="2325687"/>
            <a:chOff x="1206" y="2129"/>
            <a:chExt cx="3360" cy="1465"/>
          </a:xfrm>
        </p:grpSpPr>
        <p:sp>
          <p:nvSpPr>
            <p:cNvPr id="41991" name="Rectangle 71"/>
            <p:cNvSpPr>
              <a:spLocks noChangeArrowheads="1"/>
            </p:cNvSpPr>
            <p:nvPr/>
          </p:nvSpPr>
          <p:spPr bwMode="auto">
            <a:xfrm>
              <a:off x="1206" y="2130"/>
              <a:ext cx="3360" cy="1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92" name="Group 39"/>
            <p:cNvGrpSpPr>
              <a:grpSpLocks/>
            </p:cNvGrpSpPr>
            <p:nvPr/>
          </p:nvGrpSpPr>
          <p:grpSpPr bwMode="auto">
            <a:xfrm>
              <a:off x="1265" y="2134"/>
              <a:ext cx="3281" cy="1449"/>
              <a:chOff x="897" y="2171"/>
              <a:chExt cx="3281" cy="1449"/>
            </a:xfrm>
          </p:grpSpPr>
          <p:sp>
            <p:nvSpPr>
              <p:cNvPr id="41995" name="Rectangle 38"/>
              <p:cNvSpPr>
                <a:spLocks noChangeArrowheads="1"/>
              </p:cNvSpPr>
              <p:nvPr/>
            </p:nvSpPr>
            <p:spPr bwMode="auto">
              <a:xfrm>
                <a:off x="897" y="2171"/>
                <a:ext cx="3281" cy="1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996" name="Group 23"/>
              <p:cNvGrpSpPr>
                <a:grpSpLocks/>
              </p:cNvGrpSpPr>
              <p:nvPr/>
            </p:nvGrpSpPr>
            <p:grpSpPr bwMode="auto">
              <a:xfrm>
                <a:off x="960" y="2210"/>
                <a:ext cx="3140" cy="1357"/>
                <a:chOff x="256" y="1622"/>
                <a:chExt cx="3140" cy="1357"/>
              </a:xfrm>
            </p:grpSpPr>
            <p:graphicFrame>
              <p:nvGraphicFramePr>
                <p:cNvPr id="41997" name="Object 2"/>
                <p:cNvGraphicFramePr>
                  <a:graphicFrameLocks noChangeAspect="1"/>
                </p:cNvGraphicFramePr>
                <p:nvPr/>
              </p:nvGraphicFramePr>
              <p:xfrm>
                <a:off x="256" y="1622"/>
                <a:ext cx="3140" cy="8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581" name="Graph Sheet" r:id="rId6" imgW="3200065" imgH="2438400" progId="SPLUSGraphSheetFileType">
                        <p:embed/>
                      </p:oleObj>
                    </mc:Choice>
                    <mc:Fallback>
                      <p:oleObj name="Graph Sheet" r:id="rId6" imgW="3200065" imgH="2438400" progId="SPLUSGraphSheetFileTyp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lum contrast="-50000"/>
                              <a:grayscl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14285" t="37502" r="11429" b="36752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6" y="1622"/>
                              <a:ext cx="3140" cy="82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998" name="Rectangle 25"/>
                <p:cNvSpPr>
                  <a:spLocks noChangeArrowheads="1"/>
                </p:cNvSpPr>
                <p:nvPr/>
              </p:nvSpPr>
              <p:spPr bwMode="auto">
                <a:xfrm>
                  <a:off x="598" y="2553"/>
                  <a:ext cx="2340" cy="4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99" name="Text Box 2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35" y="2617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7/29/2005</a:t>
                  </a:r>
                </a:p>
              </p:txBody>
            </p:sp>
            <p:sp>
              <p:nvSpPr>
                <p:cNvPr id="42000" name="Text Box 2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29" y="2614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7/30/2005</a:t>
                  </a:r>
                </a:p>
              </p:txBody>
            </p:sp>
            <p:sp>
              <p:nvSpPr>
                <p:cNvPr id="42001" name="Text Box 2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28" y="2622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7/31/2005</a:t>
                  </a:r>
                </a:p>
              </p:txBody>
            </p:sp>
            <p:sp>
              <p:nvSpPr>
                <p:cNvPr id="42002" name="Text Box 2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022" y="2619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8/01/2005</a:t>
                  </a:r>
                </a:p>
              </p:txBody>
            </p:sp>
            <p:sp>
              <p:nvSpPr>
                <p:cNvPr id="42003" name="Text Box 3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221" y="2614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8/02/2005</a:t>
                  </a:r>
                </a:p>
              </p:txBody>
            </p:sp>
            <p:sp>
              <p:nvSpPr>
                <p:cNvPr id="42004" name="Text Box 3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408" y="2619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8/03/2005</a:t>
                  </a:r>
                </a:p>
              </p:txBody>
            </p:sp>
            <p:sp>
              <p:nvSpPr>
                <p:cNvPr id="42005" name="Text Box 3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601" y="2618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8/04/2005</a:t>
                  </a:r>
                </a:p>
              </p:txBody>
            </p:sp>
            <p:sp>
              <p:nvSpPr>
                <p:cNvPr id="42006" name="Text Box 3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799" y="2618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8/05/2005</a:t>
                  </a:r>
                </a:p>
              </p:txBody>
            </p:sp>
            <p:sp>
              <p:nvSpPr>
                <p:cNvPr id="42007" name="Text Box 3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993" y="2617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8/06/2005</a:t>
                  </a:r>
                </a:p>
              </p:txBody>
            </p:sp>
            <p:sp>
              <p:nvSpPr>
                <p:cNvPr id="42008" name="Text Box 3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187" y="2617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8/07/2005</a:t>
                  </a:r>
                </a:p>
              </p:txBody>
            </p:sp>
            <p:sp>
              <p:nvSpPr>
                <p:cNvPr id="42009" name="Text Box 3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385" y="2617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8/08/2005</a:t>
                  </a:r>
                </a:p>
              </p:txBody>
            </p:sp>
            <p:sp>
              <p:nvSpPr>
                <p:cNvPr id="42010" name="Text Box 3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78" y="2617"/>
                  <a:ext cx="541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>
                      <a:latin typeface="Arial" charset="0"/>
                    </a:rPr>
                    <a:t>8/09/2005</a:t>
                  </a:r>
                </a:p>
              </p:txBody>
            </p:sp>
          </p:grpSp>
        </p:grpSp>
        <p:sp>
          <p:nvSpPr>
            <p:cNvPr id="41993" name="Text Box 68"/>
            <p:cNvSpPr txBox="1">
              <a:spLocks noChangeArrowheads="1"/>
            </p:cNvSpPr>
            <p:nvPr/>
          </p:nvSpPr>
          <p:spPr bwMode="auto">
            <a:xfrm rot="-5400000">
              <a:off x="821" y="2581"/>
              <a:ext cx="107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Vehicle Marker</a:t>
              </a:r>
            </a:p>
          </p:txBody>
        </p:sp>
        <p:sp>
          <p:nvSpPr>
            <p:cNvPr id="41994" name="Text Box 91"/>
            <p:cNvSpPr txBox="1">
              <a:spLocks noChangeArrowheads="1"/>
            </p:cNvSpPr>
            <p:nvPr/>
          </p:nvSpPr>
          <p:spPr bwMode="auto">
            <a:xfrm rot="-5400000">
              <a:off x="3900" y="2467"/>
              <a:ext cx="90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C0C0C0"/>
                  </a:solidFill>
                  <a:latin typeface="Arial" charset="0"/>
                </a:rPr>
                <a:t>SOA Marker</a:t>
              </a:r>
            </a:p>
          </p:txBody>
        </p:sp>
      </p:grpSp>
      <p:sp>
        <p:nvSpPr>
          <p:cNvPr id="41990" name="Text Box 93"/>
          <p:cNvSpPr txBox="1">
            <a:spLocks noChangeArrowheads="1"/>
          </p:cNvSpPr>
          <p:nvPr/>
        </p:nvSpPr>
        <p:spPr bwMode="auto">
          <a:xfrm>
            <a:off x="6908800" y="3789363"/>
            <a:ext cx="22637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TAG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altLang="ja-JP" sz="1800">
                <a:solidFill>
                  <a:schemeClr val="bg1"/>
                </a:solidFill>
                <a:latin typeface="Arial" charset="0"/>
              </a:rPr>
              <a:t>s 1-hour time resolution provides diurnal trends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63625"/>
            <a:ext cx="2032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1"/>
          <p:cNvSpPr txBox="1">
            <a:spLocks noChangeArrowheads="1"/>
          </p:cNvSpPr>
          <p:nvPr/>
        </p:nvSpPr>
        <p:spPr bwMode="auto">
          <a:xfrm>
            <a:off x="411163" y="0"/>
            <a:ext cx="835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i="1">
                <a:solidFill>
                  <a:srgbClr val="FF0000"/>
                </a:solidFill>
                <a:latin typeface="Arial" charset="0"/>
              </a:rPr>
              <a:t>Main methods to determine particle sources:</a:t>
            </a:r>
          </a:p>
        </p:txBody>
      </p:sp>
      <p:sp>
        <p:nvSpPr>
          <p:cNvPr id="43012" name="Text Box 41"/>
          <p:cNvSpPr txBox="1">
            <a:spLocks noChangeArrowheads="1"/>
          </p:cNvSpPr>
          <p:nvPr/>
        </p:nvSpPr>
        <p:spPr bwMode="auto">
          <a:xfrm>
            <a:off x="207963" y="877888"/>
            <a:ext cx="277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FF0000"/>
                </a:solidFill>
                <a:latin typeface="Arial" charset="0"/>
              </a:rPr>
              <a:t>Chemical Mass Balance:</a:t>
            </a:r>
          </a:p>
        </p:txBody>
      </p:sp>
      <p:sp>
        <p:nvSpPr>
          <p:cNvPr id="43013" name="Text Box 41"/>
          <p:cNvSpPr txBox="1">
            <a:spLocks noChangeArrowheads="1"/>
          </p:cNvSpPr>
          <p:nvPr/>
        </p:nvSpPr>
        <p:spPr bwMode="auto">
          <a:xfrm>
            <a:off x="-22225" y="3979863"/>
            <a:ext cx="5491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FF0000"/>
                </a:solidFill>
                <a:latin typeface="Arial" charset="0"/>
              </a:rPr>
              <a:t>Factor Analysis (e.g., Positive Matrix Factorization):</a:t>
            </a:r>
          </a:p>
        </p:txBody>
      </p:sp>
      <p:sp>
        <p:nvSpPr>
          <p:cNvPr id="43014" name="Text Box 41"/>
          <p:cNvSpPr txBox="1">
            <a:spLocks noChangeArrowheads="1"/>
          </p:cNvSpPr>
          <p:nvPr/>
        </p:nvSpPr>
        <p:spPr bwMode="auto">
          <a:xfrm>
            <a:off x="828675" y="2066925"/>
            <a:ext cx="6038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latin typeface="Arial" charset="0"/>
              </a:rPr>
              <a:t>c</a:t>
            </a:r>
            <a:r>
              <a:rPr lang="en-US" sz="1600" i="1" baseline="-25000">
                <a:latin typeface="Arial" charset="0"/>
              </a:rPr>
              <a:t>ik</a:t>
            </a:r>
            <a:r>
              <a:rPr lang="en-US" sz="1600" i="1">
                <a:latin typeface="Arial" charset="0"/>
              </a:rPr>
              <a:t>= concentration of chemical </a:t>
            </a:r>
            <a:r>
              <a:rPr lang="en-US" sz="1600" b="1" i="1">
                <a:latin typeface="Arial" charset="0"/>
              </a:rPr>
              <a:t>species i </a:t>
            </a:r>
            <a:r>
              <a:rPr lang="en-US" sz="1600" i="1">
                <a:latin typeface="Arial" charset="0"/>
              </a:rPr>
              <a:t>in the fine particles at </a:t>
            </a:r>
            <a:r>
              <a:rPr lang="en-US" sz="1600" b="1" i="1">
                <a:latin typeface="Arial" charset="0"/>
              </a:rPr>
              <a:t>receptor site k</a:t>
            </a:r>
          </a:p>
          <a:p>
            <a:pPr eaLnBrk="1" hangingPunct="1"/>
            <a:r>
              <a:rPr lang="en-US" sz="1600" i="1">
                <a:latin typeface="Arial" charset="0"/>
              </a:rPr>
              <a:t>a</a:t>
            </a:r>
            <a:r>
              <a:rPr lang="en-US" sz="1600" i="1" baseline="-25000">
                <a:latin typeface="Arial" charset="0"/>
              </a:rPr>
              <a:t>ij = </a:t>
            </a:r>
            <a:r>
              <a:rPr lang="en-US" sz="1600" i="1">
                <a:latin typeface="Arial" charset="0"/>
              </a:rPr>
              <a:t>relative concentration of species i in the fine particle emissions from </a:t>
            </a:r>
            <a:r>
              <a:rPr lang="en-US" sz="1600" b="1" i="1">
                <a:latin typeface="Arial" charset="0"/>
              </a:rPr>
              <a:t>source j</a:t>
            </a:r>
          </a:p>
          <a:p>
            <a:pPr eaLnBrk="1" hangingPunct="1"/>
            <a:r>
              <a:rPr lang="en-US" sz="1600" i="1">
                <a:latin typeface="Arial" charset="0"/>
              </a:rPr>
              <a:t>s</a:t>
            </a:r>
            <a:r>
              <a:rPr lang="en-US" sz="1600" i="1" baseline="-25000">
                <a:latin typeface="Arial" charset="0"/>
              </a:rPr>
              <a:t>jk </a:t>
            </a:r>
            <a:r>
              <a:rPr lang="en-US" sz="1600" i="1">
                <a:latin typeface="Arial" charset="0"/>
              </a:rPr>
              <a:t>= increment to total fine PM concentration at receptor site k originating from source j</a:t>
            </a:r>
          </a:p>
          <a:p>
            <a:pPr eaLnBrk="1" hangingPunct="1"/>
            <a:r>
              <a:rPr lang="en-US" sz="1600" i="1">
                <a:latin typeface="Arial" charset="0"/>
              </a:rPr>
              <a:t>m= # of source types</a:t>
            </a:r>
          </a:p>
        </p:txBody>
      </p:sp>
      <p:sp>
        <p:nvSpPr>
          <p:cNvPr id="43015" name="Text Box 41"/>
          <p:cNvSpPr txBox="1">
            <a:spLocks noChangeArrowheads="1"/>
          </p:cNvSpPr>
          <p:nvPr/>
        </p:nvSpPr>
        <p:spPr bwMode="auto">
          <a:xfrm>
            <a:off x="3140075" y="877888"/>
            <a:ext cx="348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Arial" charset="0"/>
              </a:rPr>
              <a:t>Schauer and Cass, ES&amp;T, 2000</a:t>
            </a:r>
          </a:p>
        </p:txBody>
      </p:sp>
      <p:pic>
        <p:nvPicPr>
          <p:cNvPr id="430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433888"/>
            <a:ext cx="22923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41"/>
          <p:cNvSpPr txBox="1">
            <a:spLocks noChangeArrowheads="1"/>
          </p:cNvSpPr>
          <p:nvPr/>
        </p:nvSpPr>
        <p:spPr bwMode="auto">
          <a:xfrm>
            <a:off x="5297488" y="3973513"/>
            <a:ext cx="3951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Arial" charset="0"/>
              </a:rPr>
              <a:t>Ulbrich et al., Atm Chem Phys, 2009</a:t>
            </a:r>
          </a:p>
        </p:txBody>
      </p:sp>
      <p:pic>
        <p:nvPicPr>
          <p:cNvPr id="4301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333875"/>
            <a:ext cx="2428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07963" y="5053013"/>
            <a:ext cx="89360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 smtClean="0"/>
              <a:t>X</a:t>
            </a:r>
            <a:r>
              <a:rPr lang="en-US" sz="1600" i="1" baseline="-25000" dirty="0" smtClean="0"/>
              <a:t> </a:t>
            </a:r>
            <a:r>
              <a:rPr lang="en-US" sz="1600" i="1" dirty="0" smtClean="0"/>
              <a:t>= concentration of chemical species</a:t>
            </a:r>
          </a:p>
          <a:p>
            <a:pPr eaLnBrk="1" hangingPunct="1">
              <a:defRPr/>
            </a:pPr>
            <a:r>
              <a:rPr lang="en-US" sz="1600" i="1" dirty="0" smtClean="0"/>
              <a:t>G =</a:t>
            </a:r>
            <a:r>
              <a:rPr lang="en-US" sz="1600" i="1" baseline="-25000" dirty="0" smtClean="0"/>
              <a:t> </a:t>
            </a:r>
            <a:r>
              <a:rPr lang="en-US" sz="1600" i="1" dirty="0" smtClean="0"/>
              <a:t>Factor Profile </a:t>
            </a:r>
          </a:p>
          <a:p>
            <a:pPr eaLnBrk="1" hangingPunct="1">
              <a:defRPr/>
            </a:pPr>
            <a:r>
              <a:rPr lang="en-US" sz="1600" i="1" dirty="0" smtClean="0"/>
              <a:t>F </a:t>
            </a:r>
            <a:r>
              <a:rPr lang="en-US" sz="1600" i="1" baseline="-25000" dirty="0" smtClean="0"/>
              <a:t> </a:t>
            </a:r>
            <a:r>
              <a:rPr lang="en-US" sz="1600" i="1" dirty="0" smtClean="0"/>
              <a:t>= Factor Time Series</a:t>
            </a:r>
            <a:endParaRPr lang="en-US" sz="1600" b="1" i="1" dirty="0" smtClean="0"/>
          </a:p>
          <a:p>
            <a:pPr eaLnBrk="1" hangingPunct="1">
              <a:defRPr/>
            </a:pPr>
            <a:r>
              <a:rPr lang="en-US" sz="1600" i="1" dirty="0" smtClean="0"/>
              <a:t>E = Residuals</a:t>
            </a:r>
          </a:p>
          <a:p>
            <a:pPr eaLnBrk="1" hangingPunct="1">
              <a:defRPr/>
            </a:pPr>
            <a:r>
              <a:rPr lang="en-US" sz="1600" i="1" dirty="0" smtClean="0"/>
              <a:t>p = Factor#</a:t>
            </a:r>
          </a:p>
          <a:p>
            <a:pPr marL="285750" indent="-285750" eaLnBrk="1" hangingPunct="1">
              <a:buFont typeface="Symbol" charset="0"/>
              <a:buChar char="s"/>
              <a:defRPr/>
            </a:pPr>
            <a:r>
              <a:rPr lang="en-US" sz="1600" i="1" dirty="0" smtClean="0"/>
              <a:t>= estimated errors (uncertainty)</a:t>
            </a:r>
          </a:p>
          <a:p>
            <a:pPr eaLnBrk="1" hangingPunct="1">
              <a:defRPr/>
            </a:pPr>
            <a:r>
              <a:rPr lang="en-US" sz="1600" i="1" dirty="0" smtClean="0"/>
              <a:t>Q = quality of fit parameter</a:t>
            </a:r>
          </a:p>
        </p:txBody>
      </p:sp>
      <p:sp>
        <p:nvSpPr>
          <p:cNvPr id="43020" name="Text Box 41"/>
          <p:cNvSpPr txBox="1">
            <a:spLocks noChangeArrowheads="1"/>
          </p:cNvSpPr>
          <p:nvPr/>
        </p:nvSpPr>
        <p:spPr bwMode="auto">
          <a:xfrm>
            <a:off x="2933700" y="4583113"/>
            <a:ext cx="397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latin typeface="Arial" charset="0"/>
              </a:rPr>
              <a:t>G and F are determined by minimizing sum of least squares between residuals and errors: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397827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22225" y="8636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3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0"/>
          <p:cNvGrpSpPr>
            <a:grpSpLocks/>
          </p:cNvGrpSpPr>
          <p:nvPr/>
        </p:nvGrpSpPr>
        <p:grpSpPr bwMode="auto">
          <a:xfrm>
            <a:off x="0" y="663575"/>
            <a:ext cx="9144000" cy="5656263"/>
            <a:chOff x="0" y="418"/>
            <a:chExt cx="5760" cy="3563"/>
          </a:xfrm>
        </p:grpSpPr>
        <p:sp>
          <p:nvSpPr>
            <p:cNvPr id="44045" name="Rectangle 28"/>
            <p:cNvSpPr>
              <a:spLocks noChangeAspect="1" noChangeArrowheads="1"/>
            </p:cNvSpPr>
            <p:nvPr/>
          </p:nvSpPr>
          <p:spPr bwMode="auto">
            <a:xfrm>
              <a:off x="2" y="418"/>
              <a:ext cx="5758" cy="3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0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447"/>
              <a:ext cx="5364" cy="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7" name="Text Box 6"/>
            <p:cNvSpPr txBox="1">
              <a:spLocks noChangeAspect="1" noChangeArrowheads="1"/>
            </p:cNvSpPr>
            <p:nvPr/>
          </p:nvSpPr>
          <p:spPr bwMode="auto">
            <a:xfrm rot="-5400000">
              <a:off x="-1178" y="1606"/>
              <a:ext cx="25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Contribution to Factor (each factor profile sums to 1)</a:t>
              </a:r>
            </a:p>
          </p:txBody>
        </p:sp>
        <p:grpSp>
          <p:nvGrpSpPr>
            <p:cNvPr id="44048" name="Group 7"/>
            <p:cNvGrpSpPr>
              <a:grpSpLocks noChangeAspect="1"/>
            </p:cNvGrpSpPr>
            <p:nvPr/>
          </p:nvGrpSpPr>
          <p:grpSpPr bwMode="auto">
            <a:xfrm>
              <a:off x="5434" y="556"/>
              <a:ext cx="268" cy="2415"/>
              <a:chOff x="4866" y="563"/>
              <a:chExt cx="221" cy="1988"/>
            </a:xfrm>
          </p:grpSpPr>
          <p:sp>
            <p:nvSpPr>
              <p:cNvPr id="44060" name="Text Box 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06" y="2350"/>
                <a:ext cx="27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SOA1</a:t>
                </a:r>
              </a:p>
            </p:txBody>
          </p:sp>
          <p:sp>
            <p:nvSpPr>
              <p:cNvPr id="44061" name="Text Box 9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00" y="2117"/>
                <a:ext cx="27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SOA2</a:t>
                </a:r>
              </a:p>
            </p:txBody>
          </p:sp>
          <p:sp>
            <p:nvSpPr>
              <p:cNvPr id="44062" name="Text Box 10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00" y="1901"/>
                <a:ext cx="27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SOA3</a:t>
                </a:r>
              </a:p>
            </p:txBody>
          </p:sp>
          <p:sp>
            <p:nvSpPr>
              <p:cNvPr id="44063" name="Text Box 1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47" y="1644"/>
                <a:ext cx="274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SOA4</a:t>
                </a:r>
              </a:p>
              <a:p>
                <a:pPr eaLnBrk="1" hangingPunct="1"/>
                <a:r>
                  <a:rPr lang="en-US" sz="1000" b="1">
                    <a:latin typeface="Arial" charset="0"/>
                  </a:rPr>
                  <a:t> +SV</a:t>
                </a:r>
              </a:p>
            </p:txBody>
          </p:sp>
          <p:sp>
            <p:nvSpPr>
              <p:cNvPr id="44064" name="Text Box 1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18" y="1453"/>
                <a:ext cx="23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RPA</a:t>
                </a:r>
              </a:p>
            </p:txBody>
          </p:sp>
          <p:sp>
            <p:nvSpPr>
              <p:cNvPr id="44065" name="Text Box 13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47" y="1246"/>
                <a:ext cx="179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LV</a:t>
                </a:r>
              </a:p>
            </p:txBody>
          </p:sp>
          <p:sp>
            <p:nvSpPr>
              <p:cNvPr id="44066" name="Text Box 1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45" y="1034"/>
                <a:ext cx="183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FC</a:t>
                </a:r>
              </a:p>
            </p:txBody>
          </p:sp>
          <p:sp>
            <p:nvSpPr>
              <p:cNvPr id="44067" name="Text Box 1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35" y="820"/>
                <a:ext cx="19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BB</a:t>
                </a:r>
              </a:p>
            </p:txBody>
          </p:sp>
          <p:sp>
            <p:nvSpPr>
              <p:cNvPr id="44068" name="Text Box 16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829" y="600"/>
                <a:ext cx="20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1">
                    <a:latin typeface="Arial" charset="0"/>
                  </a:rPr>
                  <a:t>Bio</a:t>
                </a:r>
              </a:p>
            </p:txBody>
          </p:sp>
        </p:grpSp>
        <p:sp>
          <p:nvSpPr>
            <p:cNvPr id="44049" name="Rectangle 17"/>
            <p:cNvSpPr>
              <a:spLocks noChangeAspect="1" noChangeArrowheads="1"/>
            </p:cNvSpPr>
            <p:nvPr/>
          </p:nvSpPr>
          <p:spPr bwMode="auto">
            <a:xfrm>
              <a:off x="564" y="2908"/>
              <a:ext cx="1707" cy="972"/>
            </a:xfrm>
            <a:prstGeom prst="rect">
              <a:avLst/>
            </a:prstGeom>
            <a:solidFill>
              <a:srgbClr val="99CC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Rectangle 18"/>
            <p:cNvSpPr>
              <a:spLocks noChangeAspect="1" noChangeArrowheads="1"/>
            </p:cNvSpPr>
            <p:nvPr/>
          </p:nvSpPr>
          <p:spPr bwMode="auto">
            <a:xfrm>
              <a:off x="2270" y="2911"/>
              <a:ext cx="1740" cy="971"/>
            </a:xfrm>
            <a:prstGeom prst="rect">
              <a:avLst/>
            </a:prstGeom>
            <a:solidFill>
              <a:srgbClr val="FF979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spect="1" noChangeArrowheads="1"/>
            </p:cNvSpPr>
            <p:nvPr/>
          </p:nvSpPr>
          <p:spPr bwMode="auto">
            <a:xfrm>
              <a:off x="4093" y="2911"/>
              <a:ext cx="424" cy="971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Rectangle 20"/>
            <p:cNvSpPr>
              <a:spLocks noChangeAspect="1" noChangeArrowheads="1"/>
            </p:cNvSpPr>
            <p:nvPr/>
          </p:nvSpPr>
          <p:spPr bwMode="auto">
            <a:xfrm>
              <a:off x="4517" y="2912"/>
              <a:ext cx="582" cy="971"/>
            </a:xfrm>
            <a:prstGeom prst="rect">
              <a:avLst/>
            </a:prstGeom>
            <a:solidFill>
              <a:srgbClr val="96969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Rectangle 21"/>
            <p:cNvSpPr>
              <a:spLocks noChangeAspect="1" noChangeArrowheads="1"/>
            </p:cNvSpPr>
            <p:nvPr/>
          </p:nvSpPr>
          <p:spPr bwMode="auto">
            <a:xfrm>
              <a:off x="5099" y="2912"/>
              <a:ext cx="394" cy="971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Rectangle 22"/>
            <p:cNvSpPr>
              <a:spLocks noChangeAspect="1" noChangeArrowheads="1"/>
            </p:cNvSpPr>
            <p:nvPr/>
          </p:nvSpPr>
          <p:spPr bwMode="auto">
            <a:xfrm>
              <a:off x="4008" y="2908"/>
              <a:ext cx="82" cy="972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Text Box 23"/>
            <p:cNvSpPr txBox="1">
              <a:spLocks noChangeAspect="1" noChangeArrowheads="1"/>
            </p:cNvSpPr>
            <p:nvPr/>
          </p:nvSpPr>
          <p:spPr bwMode="auto">
            <a:xfrm>
              <a:off x="517" y="3764"/>
              <a:ext cx="6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</a:rPr>
                <a:t>Hydrocarbon</a:t>
              </a:r>
            </a:p>
          </p:txBody>
        </p:sp>
        <p:sp>
          <p:nvSpPr>
            <p:cNvPr id="44056" name="Text Box 24"/>
            <p:cNvSpPr txBox="1">
              <a:spLocks noChangeAspect="1" noChangeArrowheads="1"/>
            </p:cNvSpPr>
            <p:nvPr/>
          </p:nvSpPr>
          <p:spPr bwMode="auto">
            <a:xfrm>
              <a:off x="2233" y="3761"/>
              <a:ext cx="5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</a:rPr>
                <a:t>Oxygenated</a:t>
              </a:r>
            </a:p>
          </p:txBody>
        </p:sp>
        <p:sp>
          <p:nvSpPr>
            <p:cNvPr id="44057" name="Text Box 25"/>
            <p:cNvSpPr txBox="1">
              <a:spLocks noChangeAspect="1" noChangeArrowheads="1"/>
            </p:cNvSpPr>
            <p:nvPr/>
          </p:nvSpPr>
          <p:spPr bwMode="auto">
            <a:xfrm>
              <a:off x="4037" y="3762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</a:rPr>
                <a:t>Biogenic</a:t>
              </a:r>
            </a:p>
          </p:txBody>
        </p:sp>
        <p:sp>
          <p:nvSpPr>
            <p:cNvPr id="44058" name="Text Box 26"/>
            <p:cNvSpPr txBox="1">
              <a:spLocks noChangeAspect="1" noChangeArrowheads="1"/>
            </p:cNvSpPr>
            <p:nvPr/>
          </p:nvSpPr>
          <p:spPr bwMode="auto">
            <a:xfrm>
              <a:off x="4456" y="3768"/>
              <a:ext cx="6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</a:rPr>
                <a:t>N-Containing</a:t>
              </a:r>
            </a:p>
          </p:txBody>
        </p:sp>
        <p:sp>
          <p:nvSpPr>
            <p:cNvPr id="44059" name="Text Box 27"/>
            <p:cNvSpPr txBox="1">
              <a:spLocks noChangeAspect="1" noChangeArrowheads="1"/>
            </p:cNvSpPr>
            <p:nvPr/>
          </p:nvSpPr>
          <p:spPr bwMode="auto">
            <a:xfrm>
              <a:off x="5047" y="3759"/>
              <a:ext cx="3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>
                  <a:latin typeface="Arial" charset="0"/>
                </a:rPr>
                <a:t>Other</a:t>
              </a:r>
            </a:p>
          </p:txBody>
        </p:sp>
      </p:grpSp>
      <p:sp>
        <p:nvSpPr>
          <p:cNvPr id="44034" name="Text Box 31"/>
          <p:cNvSpPr txBox="1">
            <a:spLocks noChangeArrowheads="1"/>
          </p:cNvSpPr>
          <p:nvPr/>
        </p:nvSpPr>
        <p:spPr bwMode="auto">
          <a:xfrm>
            <a:off x="4570413" y="6430963"/>
            <a:ext cx="456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bg1"/>
                </a:solidFill>
                <a:latin typeface="Arial" charset="0"/>
              </a:rPr>
              <a:t>Williams et al., Atmos Chem Phys Discuss, 2010</a:t>
            </a:r>
          </a:p>
        </p:txBody>
      </p:sp>
      <p:sp>
        <p:nvSpPr>
          <p:cNvPr id="44035" name="Text Box 32"/>
          <p:cNvSpPr txBox="1">
            <a:spLocks noChangeArrowheads="1"/>
          </p:cNvSpPr>
          <p:nvPr/>
        </p:nvSpPr>
        <p:spPr bwMode="auto">
          <a:xfrm>
            <a:off x="1435100" y="0"/>
            <a:ext cx="5937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FF00"/>
                </a:solidFill>
                <a:latin typeface="Arial" charset="0"/>
              </a:rPr>
              <a:t>TAG PMF Components (SOAR)</a:t>
            </a:r>
          </a:p>
        </p:txBody>
      </p:sp>
      <p:sp>
        <p:nvSpPr>
          <p:cNvPr id="44036" name="Text Box 33"/>
          <p:cNvSpPr txBox="1">
            <a:spLocks noChangeArrowheads="1"/>
          </p:cNvSpPr>
          <p:nvPr/>
        </p:nvSpPr>
        <p:spPr bwMode="auto">
          <a:xfrm>
            <a:off x="7242175" y="696913"/>
            <a:ext cx="159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Biogenic Particles</a:t>
            </a:r>
          </a:p>
        </p:txBody>
      </p:sp>
      <p:sp>
        <p:nvSpPr>
          <p:cNvPr id="44037" name="Text Box 34"/>
          <p:cNvSpPr txBox="1">
            <a:spLocks noChangeArrowheads="1"/>
          </p:cNvSpPr>
          <p:nvPr/>
        </p:nvSpPr>
        <p:spPr bwMode="auto">
          <a:xfrm>
            <a:off x="7223125" y="1192213"/>
            <a:ext cx="152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Biomass Burning</a:t>
            </a:r>
          </a:p>
        </p:txBody>
      </p:sp>
      <p:sp>
        <p:nvSpPr>
          <p:cNvPr id="44038" name="Text Box 35"/>
          <p:cNvSpPr txBox="1">
            <a:spLocks noChangeArrowheads="1"/>
          </p:cNvSpPr>
          <p:nvPr/>
        </p:nvSpPr>
        <p:spPr bwMode="auto">
          <a:xfrm>
            <a:off x="7413625" y="1668463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Food Cooking</a:t>
            </a:r>
          </a:p>
        </p:txBody>
      </p:sp>
      <p:sp>
        <p:nvSpPr>
          <p:cNvPr id="44039" name="Text Box 36"/>
          <p:cNvSpPr txBox="1">
            <a:spLocks noChangeArrowheads="1"/>
          </p:cNvSpPr>
          <p:nvPr/>
        </p:nvSpPr>
        <p:spPr bwMode="auto">
          <a:xfrm>
            <a:off x="7289800" y="2058988"/>
            <a:ext cx="1328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Local Vehicles</a:t>
            </a:r>
          </a:p>
        </p:txBody>
      </p:sp>
      <p:sp>
        <p:nvSpPr>
          <p:cNvPr id="44040" name="Text Box 37"/>
          <p:cNvSpPr txBox="1">
            <a:spLocks noChangeArrowheads="1"/>
          </p:cNvSpPr>
          <p:nvPr/>
        </p:nvSpPr>
        <p:spPr bwMode="auto">
          <a:xfrm>
            <a:off x="5918200" y="2468563"/>
            <a:ext cx="282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Regional Primary Anthropogenics</a:t>
            </a:r>
          </a:p>
        </p:txBody>
      </p:sp>
      <p:sp>
        <p:nvSpPr>
          <p:cNvPr id="44041" name="Text Box 38"/>
          <p:cNvSpPr txBox="1">
            <a:spLocks noChangeArrowheads="1"/>
          </p:cNvSpPr>
          <p:nvPr/>
        </p:nvSpPr>
        <p:spPr bwMode="auto">
          <a:xfrm>
            <a:off x="5670550" y="2859088"/>
            <a:ext cx="2332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Aged SOA + Biogenic SOA</a:t>
            </a:r>
          </a:p>
        </p:txBody>
      </p:sp>
      <p:sp>
        <p:nvSpPr>
          <p:cNvPr id="44042" name="Text Box 39"/>
          <p:cNvSpPr txBox="1">
            <a:spLocks noChangeArrowheads="1"/>
          </p:cNvSpPr>
          <p:nvPr/>
        </p:nvSpPr>
        <p:spPr bwMode="auto">
          <a:xfrm>
            <a:off x="7051675" y="33067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Aged SOA</a:t>
            </a:r>
          </a:p>
        </p:txBody>
      </p:sp>
      <p:sp>
        <p:nvSpPr>
          <p:cNvPr id="44043" name="Text Box 40"/>
          <p:cNvSpPr txBox="1">
            <a:spLocks noChangeArrowheads="1"/>
          </p:cNvSpPr>
          <p:nvPr/>
        </p:nvSpPr>
        <p:spPr bwMode="auto">
          <a:xfrm>
            <a:off x="6765925" y="3763963"/>
            <a:ext cx="181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Regional Fresh SOA</a:t>
            </a:r>
          </a:p>
        </p:txBody>
      </p:sp>
      <p:sp>
        <p:nvSpPr>
          <p:cNvPr id="44044" name="Text Box 41"/>
          <p:cNvSpPr txBox="1">
            <a:spLocks noChangeArrowheads="1"/>
          </p:cNvSpPr>
          <p:nvPr/>
        </p:nvSpPr>
        <p:spPr bwMode="auto">
          <a:xfrm>
            <a:off x="7051675" y="4154488"/>
            <a:ext cx="1535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Local Fresh SOA</a:t>
            </a:r>
          </a:p>
        </p:txBody>
      </p:sp>
    </p:spTree>
    <p:extLst>
      <p:ext uri="{BB962C8B-B14F-4D97-AF65-F5344CB8AC3E}">
        <p14:creationId xmlns:p14="http://schemas.microsoft.com/office/powerpoint/2010/main" val="116659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2663" y="-381000"/>
            <a:ext cx="714073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Helvetica" charset="0"/>
              </a:rPr>
              <a:t>Why Do We Care:  Size</a:t>
            </a:r>
            <a:r>
              <a:rPr lang="en-US" sz="2400" dirty="0">
                <a:latin typeface="Helvetica" charset="0"/>
              </a:rPr>
              <a:t>-dependent Health Effects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50292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0" y="6521450"/>
            <a:ext cx="174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[NARSTO, 2003]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" y="990600"/>
            <a:ext cx="4343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Arial" charset="0"/>
              </a:rPr>
              <a:t>Course aerosols deposit by impaction in nose and throat</a:t>
            </a:r>
            <a:r>
              <a:rPr lang="en-US" sz="2000" b="0" dirty="0" smtClean="0">
                <a:latin typeface="Arial" charset="0"/>
              </a:rPr>
              <a:t>.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  <a:p>
            <a:pPr eaLnBrk="1" hangingPunct="1"/>
            <a:r>
              <a:rPr lang="en-US" sz="2000" b="0" dirty="0">
                <a:latin typeface="Arial" charset="0"/>
              </a:rPr>
              <a:t>Ultrafine aerosol deposit by diffusion deeper in lungs in smaller pathways</a:t>
            </a:r>
            <a:r>
              <a:rPr lang="en-US" sz="2000" b="0" dirty="0" smtClean="0">
                <a:latin typeface="Arial" charset="0"/>
              </a:rPr>
              <a:t>.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  <a:p>
            <a:pPr eaLnBrk="1" hangingPunct="1"/>
            <a:r>
              <a:rPr lang="en-US" sz="2000" b="0" dirty="0">
                <a:latin typeface="Arial" charset="0"/>
              </a:rPr>
              <a:t>Fine aerosol has a minimum in deposition efficiency at approximately 0.5 micron diameter</a:t>
            </a:r>
            <a:r>
              <a:rPr lang="en-US" sz="2000" b="0" dirty="0" smtClean="0">
                <a:latin typeface="Arial" charset="0"/>
              </a:rPr>
              <a:t>.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 smtClean="0"/>
              <a:t>Many organic species in Fine PM </a:t>
            </a:r>
            <a:r>
              <a:rPr lang="en-US" sz="2000" dirty="0"/>
              <a:t>are classified as toxins, mutagens, and carcinogens.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2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271713"/>
            <a:ext cx="274161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15" descr="Nov6-00h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106613"/>
            <a:ext cx="3656013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16"/>
          <p:cNvSpPr txBox="1">
            <a:spLocks noChangeArrowheads="1"/>
          </p:cNvSpPr>
          <p:nvPr/>
        </p:nvSpPr>
        <p:spPr bwMode="auto">
          <a:xfrm>
            <a:off x="2811463" y="0"/>
            <a:ext cx="428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FF00"/>
                </a:solidFill>
                <a:latin typeface="Arial" charset="0"/>
              </a:rPr>
              <a:t>Supporting Information</a:t>
            </a:r>
          </a:p>
        </p:txBody>
      </p:sp>
      <p:sp>
        <p:nvSpPr>
          <p:cNvPr id="45060" name="Text Box 17"/>
          <p:cNvSpPr txBox="1">
            <a:spLocks noChangeArrowheads="1"/>
          </p:cNvSpPr>
          <p:nvPr/>
        </p:nvSpPr>
        <p:spPr bwMode="auto">
          <a:xfrm>
            <a:off x="514350" y="151288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chemeClr val="bg1"/>
                </a:solidFill>
                <a:latin typeface="Arial" charset="0"/>
              </a:rPr>
              <a:t>Local Meteorology</a:t>
            </a:r>
          </a:p>
        </p:txBody>
      </p:sp>
      <p:sp>
        <p:nvSpPr>
          <p:cNvPr id="45061" name="Text Box 18"/>
          <p:cNvSpPr txBox="1">
            <a:spLocks noChangeArrowheads="1"/>
          </p:cNvSpPr>
          <p:nvPr/>
        </p:nvSpPr>
        <p:spPr bwMode="auto">
          <a:xfrm>
            <a:off x="3486150" y="1557338"/>
            <a:ext cx="325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chemeClr val="bg1"/>
                </a:solidFill>
                <a:latin typeface="Arial" charset="0"/>
              </a:rPr>
              <a:t>Backward Trajectory Modeling</a:t>
            </a:r>
          </a:p>
        </p:txBody>
      </p:sp>
      <p:sp>
        <p:nvSpPr>
          <p:cNvPr id="45062" name="Text Box 19"/>
          <p:cNvSpPr txBox="1">
            <a:spLocks noChangeArrowheads="1"/>
          </p:cNvSpPr>
          <p:nvPr/>
        </p:nvSpPr>
        <p:spPr bwMode="auto">
          <a:xfrm>
            <a:off x="7473950" y="1574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chemeClr val="bg1"/>
                </a:solidFill>
                <a:latin typeface="Arial" charset="0"/>
              </a:rPr>
              <a:t>Correlations</a:t>
            </a:r>
          </a:p>
        </p:txBody>
      </p:sp>
      <p:sp>
        <p:nvSpPr>
          <p:cNvPr id="45063" name="Text Box 20"/>
          <p:cNvSpPr txBox="1">
            <a:spLocks noChangeArrowheads="1"/>
          </p:cNvSpPr>
          <p:nvPr/>
        </p:nvSpPr>
        <p:spPr bwMode="auto">
          <a:xfrm>
            <a:off x="6975475" y="2198688"/>
            <a:ext cx="21685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RH</a:t>
            </a: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Temp</a:t>
            </a: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1800" baseline="-25000">
                <a:solidFill>
                  <a:schemeClr val="bg1"/>
                </a:solidFill>
                <a:latin typeface="Arial" charset="0"/>
              </a:rPr>
              <a:t>3</a:t>
            </a: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CO</a:t>
            </a: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OC/EC</a:t>
            </a:r>
          </a:p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gas-phase organics</a:t>
            </a:r>
          </a:p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AMS species</a:t>
            </a:r>
          </a:p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ATOFMS (single particles)</a:t>
            </a:r>
          </a:p>
          <a:p>
            <a:pPr algn="ctr" eaLnBrk="1" hangingPunct="1"/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584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144"/>
          <p:cNvGrpSpPr>
            <a:grpSpLocks/>
          </p:cNvGrpSpPr>
          <p:nvPr/>
        </p:nvGrpSpPr>
        <p:grpSpPr bwMode="auto">
          <a:xfrm>
            <a:off x="2324575" y="520700"/>
            <a:ext cx="5805488" cy="5891213"/>
            <a:chOff x="1194" y="430"/>
            <a:chExt cx="3657" cy="3711"/>
          </a:xfrm>
        </p:grpSpPr>
        <p:sp>
          <p:nvSpPr>
            <p:cNvPr id="46086" name="Rectangle 143"/>
            <p:cNvSpPr>
              <a:spLocks noChangeArrowheads="1"/>
            </p:cNvSpPr>
            <p:nvPr/>
          </p:nvSpPr>
          <p:spPr bwMode="auto">
            <a:xfrm>
              <a:off x="1194" y="430"/>
              <a:ext cx="3657" cy="3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87" name="Group 4"/>
            <p:cNvGrpSpPr>
              <a:grpSpLocks/>
            </p:cNvGrpSpPr>
            <p:nvPr/>
          </p:nvGrpSpPr>
          <p:grpSpPr bwMode="auto">
            <a:xfrm>
              <a:off x="1246" y="528"/>
              <a:ext cx="3556" cy="3554"/>
              <a:chOff x="1246" y="528"/>
              <a:chExt cx="3556" cy="3554"/>
            </a:xfrm>
          </p:grpSpPr>
          <p:grpSp>
            <p:nvGrpSpPr>
              <p:cNvPr id="46088" name="Group 5"/>
              <p:cNvGrpSpPr>
                <a:grpSpLocks/>
              </p:cNvGrpSpPr>
              <p:nvPr/>
            </p:nvGrpSpPr>
            <p:grpSpPr bwMode="auto">
              <a:xfrm>
                <a:off x="1981" y="943"/>
                <a:ext cx="2073" cy="2073"/>
                <a:chOff x="2005" y="879"/>
                <a:chExt cx="2073" cy="2073"/>
              </a:xfrm>
            </p:grpSpPr>
            <p:grpSp>
              <p:nvGrpSpPr>
                <p:cNvPr id="46216" name="Group 6"/>
                <p:cNvGrpSpPr>
                  <a:grpSpLocks/>
                </p:cNvGrpSpPr>
                <p:nvPr/>
              </p:nvGrpSpPr>
              <p:grpSpPr bwMode="auto">
                <a:xfrm rot="-1784227">
                  <a:off x="2005" y="879"/>
                  <a:ext cx="2073" cy="2073"/>
                  <a:chOff x="1909" y="795"/>
                  <a:chExt cx="2073" cy="2073"/>
                </a:xfrm>
              </p:grpSpPr>
              <p:sp>
                <p:nvSpPr>
                  <p:cNvPr id="4622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909" y="795"/>
                    <a:ext cx="2073" cy="207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6224" name="AutoShape 8"/>
                  <p:cNvCxnSpPr>
                    <a:cxnSpLocks noChangeShapeType="1"/>
                    <a:stCxn id="46223" idx="3"/>
                    <a:endCxn id="46223" idx="7"/>
                  </p:cNvCxnSpPr>
                  <p:nvPr/>
                </p:nvCxnSpPr>
                <p:spPr bwMode="auto">
                  <a:xfrm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225" name="AutoShape 9"/>
                  <p:cNvCxnSpPr>
                    <a:cxnSpLocks noChangeShapeType="1"/>
                    <a:stCxn id="46223" idx="5"/>
                    <a:endCxn id="46223" idx="1"/>
                  </p:cNvCxnSpPr>
                  <p:nvPr/>
                </p:nvCxnSpPr>
                <p:spPr bwMode="auto">
                  <a:xfrm flipH="1"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6217" name="Group 10"/>
                <p:cNvGrpSpPr>
                  <a:grpSpLocks/>
                </p:cNvGrpSpPr>
                <p:nvPr/>
              </p:nvGrpSpPr>
              <p:grpSpPr bwMode="auto">
                <a:xfrm rot="1798119">
                  <a:off x="2005" y="879"/>
                  <a:ext cx="2073" cy="2073"/>
                  <a:chOff x="1909" y="795"/>
                  <a:chExt cx="2073" cy="2073"/>
                </a:xfrm>
              </p:grpSpPr>
              <p:sp>
                <p:nvSpPr>
                  <p:cNvPr id="4622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909" y="795"/>
                    <a:ext cx="2073" cy="207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6221" name="AutoShape 12"/>
                  <p:cNvCxnSpPr>
                    <a:cxnSpLocks noChangeShapeType="1"/>
                    <a:stCxn id="46220" idx="3"/>
                    <a:endCxn id="46220" idx="7"/>
                  </p:cNvCxnSpPr>
                  <p:nvPr/>
                </p:nvCxnSpPr>
                <p:spPr bwMode="auto">
                  <a:xfrm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222" name="AutoShape 13"/>
                  <p:cNvCxnSpPr>
                    <a:cxnSpLocks noChangeShapeType="1"/>
                    <a:stCxn id="46220" idx="5"/>
                    <a:endCxn id="46220" idx="1"/>
                  </p:cNvCxnSpPr>
                  <p:nvPr/>
                </p:nvCxnSpPr>
                <p:spPr bwMode="auto">
                  <a:xfrm flipH="1"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6218" name="AutoShap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09" y="1187"/>
                  <a:ext cx="1465" cy="14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219" name="AutoShape 1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309" y="1187"/>
                  <a:ext cx="1465" cy="14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6089" name="Group 16"/>
              <p:cNvGrpSpPr>
                <a:grpSpLocks noChangeAspect="1"/>
              </p:cNvGrpSpPr>
              <p:nvPr/>
            </p:nvGrpSpPr>
            <p:grpSpPr bwMode="auto">
              <a:xfrm rot="902075">
                <a:off x="2442" y="1405"/>
                <a:ext cx="1152" cy="1152"/>
                <a:chOff x="2005" y="879"/>
                <a:chExt cx="2073" cy="2073"/>
              </a:xfrm>
            </p:grpSpPr>
            <p:grpSp>
              <p:nvGrpSpPr>
                <p:cNvPr id="46206" name="Group 17"/>
                <p:cNvGrpSpPr>
                  <a:grpSpLocks noChangeAspect="1"/>
                </p:cNvGrpSpPr>
                <p:nvPr/>
              </p:nvGrpSpPr>
              <p:grpSpPr bwMode="auto">
                <a:xfrm rot="-1784227">
                  <a:off x="2005" y="879"/>
                  <a:ext cx="2073" cy="2073"/>
                  <a:chOff x="1909" y="795"/>
                  <a:chExt cx="2073" cy="2073"/>
                </a:xfrm>
              </p:grpSpPr>
              <p:sp>
                <p:nvSpPr>
                  <p:cNvPr id="46213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9" y="795"/>
                    <a:ext cx="2073" cy="207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6214" name="AutoShape 19"/>
                  <p:cNvCxnSpPr>
                    <a:cxnSpLocks noChangeAspect="1" noChangeShapeType="1"/>
                    <a:stCxn id="46213" idx="3"/>
                    <a:endCxn id="46213" idx="7"/>
                  </p:cNvCxnSpPr>
                  <p:nvPr/>
                </p:nvCxnSpPr>
                <p:spPr bwMode="auto">
                  <a:xfrm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215" name="AutoShape 20"/>
                  <p:cNvCxnSpPr>
                    <a:cxnSpLocks noChangeAspect="1" noChangeShapeType="1"/>
                    <a:stCxn id="46213" idx="5"/>
                    <a:endCxn id="46213" idx="1"/>
                  </p:cNvCxnSpPr>
                  <p:nvPr/>
                </p:nvCxnSpPr>
                <p:spPr bwMode="auto">
                  <a:xfrm flipH="1"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6207" name="Group 21"/>
                <p:cNvGrpSpPr>
                  <a:grpSpLocks noChangeAspect="1"/>
                </p:cNvGrpSpPr>
                <p:nvPr/>
              </p:nvGrpSpPr>
              <p:grpSpPr bwMode="auto">
                <a:xfrm rot="1798119">
                  <a:off x="2005" y="879"/>
                  <a:ext cx="2073" cy="2073"/>
                  <a:chOff x="1909" y="795"/>
                  <a:chExt cx="2073" cy="2073"/>
                </a:xfrm>
              </p:grpSpPr>
              <p:sp>
                <p:nvSpPr>
                  <p:cNvPr id="46210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9" y="795"/>
                    <a:ext cx="2073" cy="207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46211" name="AutoShape 23"/>
                  <p:cNvCxnSpPr>
                    <a:cxnSpLocks noChangeAspect="1" noChangeShapeType="1"/>
                    <a:stCxn id="46210" idx="3"/>
                    <a:endCxn id="46210" idx="7"/>
                  </p:cNvCxnSpPr>
                  <p:nvPr/>
                </p:nvCxnSpPr>
                <p:spPr bwMode="auto">
                  <a:xfrm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212" name="AutoShape 24"/>
                  <p:cNvCxnSpPr>
                    <a:cxnSpLocks noChangeAspect="1" noChangeShapeType="1"/>
                    <a:stCxn id="46210" idx="5"/>
                    <a:endCxn id="46210" idx="1"/>
                  </p:cNvCxnSpPr>
                  <p:nvPr/>
                </p:nvCxnSpPr>
                <p:spPr bwMode="auto">
                  <a:xfrm flipH="1" flipV="1">
                    <a:off x="2213" y="1099"/>
                    <a:ext cx="1465" cy="146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6208" name="AutoShape 25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2309" y="1187"/>
                  <a:ext cx="1465" cy="14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209" name="AutoShape 26"/>
                <p:cNvCxnSpPr>
                  <a:cxnSpLocks noChangeAspect="1" noChangeShapeType="1"/>
                </p:cNvCxnSpPr>
                <p:nvPr/>
              </p:nvCxnSpPr>
              <p:spPr bwMode="auto">
                <a:xfrm flipH="1" flipV="1">
                  <a:off x="2309" y="1187"/>
                  <a:ext cx="1465" cy="14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46090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371"/>
                <a:ext cx="1236" cy="1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091" name="Group 28"/>
              <p:cNvGrpSpPr>
                <a:grpSpLocks noChangeAspect="1"/>
              </p:cNvGrpSpPr>
              <p:nvPr/>
            </p:nvGrpSpPr>
            <p:grpSpPr bwMode="auto">
              <a:xfrm>
                <a:off x="1722" y="683"/>
                <a:ext cx="2591" cy="2591"/>
                <a:chOff x="-42" y="170"/>
                <a:chExt cx="2002" cy="2002"/>
              </a:xfrm>
            </p:grpSpPr>
            <p:cxnSp>
              <p:nvCxnSpPr>
                <p:cNvPr id="46200" name="AutoShape 29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686" y="171"/>
                  <a:ext cx="546" cy="20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201" name="AutoShape 30"/>
                <p:cNvCxnSpPr>
                  <a:cxnSpLocks noChangeAspect="1" noChangeShapeType="1"/>
                </p:cNvCxnSpPr>
                <p:nvPr/>
              </p:nvCxnSpPr>
              <p:spPr bwMode="auto">
                <a:xfrm flipH="1" flipV="1">
                  <a:off x="-41" y="898"/>
                  <a:ext cx="2000" cy="54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202" name="AutoShape 31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-42" y="902"/>
                  <a:ext cx="2002" cy="53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203" name="AutoShape 32"/>
                <p:cNvCxnSpPr>
                  <a:cxnSpLocks noChangeAspect="1" noChangeShapeType="1"/>
                </p:cNvCxnSpPr>
                <p:nvPr/>
              </p:nvCxnSpPr>
              <p:spPr bwMode="auto">
                <a:xfrm flipH="1" flipV="1">
                  <a:off x="690" y="170"/>
                  <a:ext cx="538" cy="200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204" name="AutoShape 33"/>
                <p:cNvCxnSpPr>
                  <a:cxnSpLocks noChangeAspect="1" noChangeShapeType="1"/>
                </p:cNvCxnSpPr>
                <p:nvPr/>
              </p:nvCxnSpPr>
              <p:spPr bwMode="auto">
                <a:xfrm flipV="1">
                  <a:off x="227" y="443"/>
                  <a:ext cx="1465" cy="14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205" name="AutoShape 34"/>
                <p:cNvCxnSpPr>
                  <a:cxnSpLocks noChangeAspect="1" noChangeShapeType="1"/>
                </p:cNvCxnSpPr>
                <p:nvPr/>
              </p:nvCxnSpPr>
              <p:spPr bwMode="auto">
                <a:xfrm flipH="1" flipV="1">
                  <a:off x="227" y="443"/>
                  <a:ext cx="1465" cy="14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6092" name="Text Box 35"/>
              <p:cNvSpPr txBox="1">
                <a:spLocks noChangeArrowheads="1"/>
              </p:cNvSpPr>
              <p:nvPr/>
            </p:nvSpPr>
            <p:spPr bwMode="auto">
              <a:xfrm>
                <a:off x="3902" y="894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8.0</a:t>
                </a:r>
              </a:p>
            </p:txBody>
          </p:sp>
          <p:sp>
            <p:nvSpPr>
              <p:cNvPr id="46093" name="Text Box 36"/>
              <p:cNvSpPr txBox="1">
                <a:spLocks noChangeArrowheads="1"/>
              </p:cNvSpPr>
              <p:nvPr/>
            </p:nvSpPr>
            <p:spPr bwMode="auto">
              <a:xfrm>
                <a:off x="3230" y="533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6.8 </a:t>
                </a:r>
                <a:r>
                  <a:rPr lang="en-US" sz="1200">
                    <a:latin typeface="Symbol" charset="0"/>
                  </a:rPr>
                  <a:t>m</a:t>
                </a:r>
                <a:r>
                  <a:rPr lang="en-US" sz="1200">
                    <a:latin typeface="Arial" charset="0"/>
                  </a:rPr>
                  <a:t>g m</a:t>
                </a:r>
                <a:r>
                  <a:rPr lang="en-US" sz="1200" baseline="30000">
                    <a:latin typeface="Arial" charset="0"/>
                  </a:rPr>
                  <a:t>-3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46094" name="Text Box 37"/>
              <p:cNvSpPr txBox="1">
                <a:spLocks noChangeArrowheads="1"/>
              </p:cNvSpPr>
              <p:nvPr/>
            </p:nvSpPr>
            <p:spPr bwMode="auto">
              <a:xfrm>
                <a:off x="4262" y="1524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8.6</a:t>
                </a:r>
              </a:p>
            </p:txBody>
          </p:sp>
          <p:sp>
            <p:nvSpPr>
              <p:cNvPr id="46095" name="Text Box 38"/>
              <p:cNvSpPr txBox="1">
                <a:spLocks noChangeArrowheads="1"/>
              </p:cNvSpPr>
              <p:nvPr/>
            </p:nvSpPr>
            <p:spPr bwMode="auto">
              <a:xfrm>
                <a:off x="4268" y="2268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10.0</a:t>
                </a:r>
              </a:p>
            </p:txBody>
          </p:sp>
          <p:sp>
            <p:nvSpPr>
              <p:cNvPr id="46096" name="Text Box 39"/>
              <p:cNvSpPr txBox="1">
                <a:spLocks noChangeArrowheads="1"/>
              </p:cNvSpPr>
              <p:nvPr/>
            </p:nvSpPr>
            <p:spPr bwMode="auto">
              <a:xfrm>
                <a:off x="3884" y="2910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13.0</a:t>
                </a:r>
              </a:p>
            </p:txBody>
          </p:sp>
          <p:sp>
            <p:nvSpPr>
              <p:cNvPr id="46097" name="Text Box 40"/>
              <p:cNvSpPr txBox="1">
                <a:spLocks noChangeArrowheads="1"/>
              </p:cNvSpPr>
              <p:nvPr/>
            </p:nvSpPr>
            <p:spPr bwMode="auto">
              <a:xfrm>
                <a:off x="3254" y="3264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11.6</a:t>
                </a:r>
              </a:p>
            </p:txBody>
          </p:sp>
          <p:sp>
            <p:nvSpPr>
              <p:cNvPr id="46098" name="Text Box 41"/>
              <p:cNvSpPr txBox="1">
                <a:spLocks noChangeArrowheads="1"/>
              </p:cNvSpPr>
              <p:nvPr/>
            </p:nvSpPr>
            <p:spPr bwMode="auto">
              <a:xfrm>
                <a:off x="2486" y="3258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10.7</a:t>
                </a:r>
              </a:p>
            </p:txBody>
          </p:sp>
          <p:sp>
            <p:nvSpPr>
              <p:cNvPr id="46099" name="Text Box 42"/>
              <p:cNvSpPr txBox="1">
                <a:spLocks noChangeArrowheads="1"/>
              </p:cNvSpPr>
              <p:nvPr/>
            </p:nvSpPr>
            <p:spPr bwMode="auto">
              <a:xfrm>
                <a:off x="1850" y="2916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10.1</a:t>
                </a:r>
              </a:p>
            </p:txBody>
          </p:sp>
          <p:sp>
            <p:nvSpPr>
              <p:cNvPr id="46100" name="Text Box 43"/>
              <p:cNvSpPr txBox="1">
                <a:spLocks noChangeArrowheads="1"/>
              </p:cNvSpPr>
              <p:nvPr/>
            </p:nvSpPr>
            <p:spPr bwMode="auto">
              <a:xfrm>
                <a:off x="1460" y="2262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11.7</a:t>
                </a:r>
              </a:p>
            </p:txBody>
          </p:sp>
          <p:sp>
            <p:nvSpPr>
              <p:cNvPr id="46101" name="Text Box 44"/>
              <p:cNvSpPr txBox="1">
                <a:spLocks noChangeArrowheads="1"/>
              </p:cNvSpPr>
              <p:nvPr/>
            </p:nvSpPr>
            <p:spPr bwMode="auto">
              <a:xfrm>
                <a:off x="1454" y="1518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8.0</a:t>
                </a:r>
              </a:p>
            </p:txBody>
          </p:sp>
          <p:sp>
            <p:nvSpPr>
              <p:cNvPr id="46102" name="Text Box 45"/>
              <p:cNvSpPr txBox="1">
                <a:spLocks noChangeArrowheads="1"/>
              </p:cNvSpPr>
              <p:nvPr/>
            </p:nvSpPr>
            <p:spPr bwMode="auto">
              <a:xfrm>
                <a:off x="1820" y="900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5.3</a:t>
                </a:r>
              </a:p>
            </p:txBody>
          </p:sp>
          <p:sp>
            <p:nvSpPr>
              <p:cNvPr id="46103" name="Text Box 46"/>
              <p:cNvSpPr txBox="1">
                <a:spLocks noChangeArrowheads="1"/>
              </p:cNvSpPr>
              <p:nvPr/>
            </p:nvSpPr>
            <p:spPr bwMode="auto">
              <a:xfrm>
                <a:off x="2492" y="528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9.5</a:t>
                </a:r>
              </a:p>
            </p:txBody>
          </p:sp>
          <p:sp>
            <p:nvSpPr>
              <p:cNvPr id="46104" name="Text Box 47"/>
              <p:cNvSpPr txBox="1">
                <a:spLocks noChangeArrowheads="1"/>
              </p:cNvSpPr>
              <p:nvPr/>
            </p:nvSpPr>
            <p:spPr bwMode="auto">
              <a:xfrm>
                <a:off x="2875" y="1233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0:00</a:t>
                </a:r>
              </a:p>
            </p:txBody>
          </p:sp>
          <p:sp>
            <p:nvSpPr>
              <p:cNvPr id="46105" name="Text Box 48"/>
              <p:cNvSpPr txBox="1">
                <a:spLocks noChangeArrowheads="1"/>
              </p:cNvSpPr>
              <p:nvPr/>
            </p:nvSpPr>
            <p:spPr bwMode="auto">
              <a:xfrm>
                <a:off x="3215" y="1305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2:00</a:t>
                </a:r>
              </a:p>
            </p:txBody>
          </p:sp>
          <p:sp>
            <p:nvSpPr>
              <p:cNvPr id="46106" name="Text Box 49"/>
              <p:cNvSpPr txBox="1">
                <a:spLocks noChangeArrowheads="1"/>
              </p:cNvSpPr>
              <p:nvPr/>
            </p:nvSpPr>
            <p:spPr bwMode="auto">
              <a:xfrm>
                <a:off x="3464" y="1561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4:00</a:t>
                </a:r>
              </a:p>
            </p:txBody>
          </p:sp>
          <p:sp>
            <p:nvSpPr>
              <p:cNvPr id="46107" name="Text Box 50"/>
              <p:cNvSpPr txBox="1">
                <a:spLocks noChangeArrowheads="1"/>
              </p:cNvSpPr>
              <p:nvPr/>
            </p:nvSpPr>
            <p:spPr bwMode="auto">
              <a:xfrm>
                <a:off x="3558" y="1889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6:00</a:t>
                </a:r>
              </a:p>
            </p:txBody>
          </p:sp>
          <p:sp>
            <p:nvSpPr>
              <p:cNvPr id="46108" name="Text Box 51"/>
              <p:cNvSpPr txBox="1">
                <a:spLocks noChangeArrowheads="1"/>
              </p:cNvSpPr>
              <p:nvPr/>
            </p:nvSpPr>
            <p:spPr bwMode="auto">
              <a:xfrm>
                <a:off x="3460" y="2236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8:00</a:t>
                </a:r>
              </a:p>
            </p:txBody>
          </p:sp>
          <p:sp>
            <p:nvSpPr>
              <p:cNvPr id="46109" name="Text Box 52"/>
              <p:cNvSpPr txBox="1">
                <a:spLocks noChangeArrowheads="1"/>
              </p:cNvSpPr>
              <p:nvPr/>
            </p:nvSpPr>
            <p:spPr bwMode="auto">
              <a:xfrm>
                <a:off x="3190" y="2469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10:00</a:t>
                </a:r>
              </a:p>
            </p:txBody>
          </p:sp>
          <p:sp>
            <p:nvSpPr>
              <p:cNvPr id="46110" name="Text Box 53"/>
              <p:cNvSpPr txBox="1">
                <a:spLocks noChangeArrowheads="1"/>
              </p:cNvSpPr>
              <p:nvPr/>
            </p:nvSpPr>
            <p:spPr bwMode="auto">
              <a:xfrm>
                <a:off x="2842" y="2528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12:00</a:t>
                </a:r>
              </a:p>
            </p:txBody>
          </p:sp>
          <p:sp>
            <p:nvSpPr>
              <p:cNvPr id="46111" name="Text Box 54"/>
              <p:cNvSpPr txBox="1">
                <a:spLocks noChangeArrowheads="1"/>
              </p:cNvSpPr>
              <p:nvPr/>
            </p:nvSpPr>
            <p:spPr bwMode="auto">
              <a:xfrm>
                <a:off x="2506" y="2473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14:00</a:t>
                </a:r>
              </a:p>
            </p:txBody>
          </p:sp>
          <p:sp>
            <p:nvSpPr>
              <p:cNvPr id="46112" name="Text Box 55"/>
              <p:cNvSpPr txBox="1">
                <a:spLocks noChangeArrowheads="1"/>
              </p:cNvSpPr>
              <p:nvPr/>
            </p:nvSpPr>
            <p:spPr bwMode="auto">
              <a:xfrm>
                <a:off x="2230" y="2227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16:00</a:t>
                </a:r>
              </a:p>
            </p:txBody>
          </p:sp>
          <p:sp>
            <p:nvSpPr>
              <p:cNvPr id="46113" name="Text Box 56"/>
              <p:cNvSpPr txBox="1">
                <a:spLocks noChangeArrowheads="1"/>
              </p:cNvSpPr>
              <p:nvPr/>
            </p:nvSpPr>
            <p:spPr bwMode="auto">
              <a:xfrm>
                <a:off x="2122" y="1889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18:00</a:t>
                </a:r>
              </a:p>
            </p:txBody>
          </p:sp>
          <p:sp>
            <p:nvSpPr>
              <p:cNvPr id="46114" name="Text Box 57"/>
              <p:cNvSpPr txBox="1">
                <a:spLocks noChangeArrowheads="1"/>
              </p:cNvSpPr>
              <p:nvPr/>
            </p:nvSpPr>
            <p:spPr bwMode="auto">
              <a:xfrm>
                <a:off x="2228" y="1537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20:00</a:t>
                </a:r>
              </a:p>
            </p:txBody>
          </p:sp>
          <p:sp>
            <p:nvSpPr>
              <p:cNvPr id="46115" name="Text Box 58"/>
              <p:cNvSpPr txBox="1">
                <a:spLocks noChangeArrowheads="1"/>
              </p:cNvSpPr>
              <p:nvPr/>
            </p:nvSpPr>
            <p:spPr bwMode="auto">
              <a:xfrm>
                <a:off x="2496" y="1293"/>
                <a:ext cx="3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Arial" charset="0"/>
                  </a:rPr>
                  <a:t>22:00</a:t>
                </a:r>
              </a:p>
            </p:txBody>
          </p:sp>
          <p:grpSp>
            <p:nvGrpSpPr>
              <p:cNvPr id="46116" name="Group 59"/>
              <p:cNvGrpSpPr>
                <a:grpSpLocks/>
              </p:cNvGrpSpPr>
              <p:nvPr/>
            </p:nvGrpSpPr>
            <p:grpSpPr bwMode="auto">
              <a:xfrm>
                <a:off x="2874" y="2196"/>
                <a:ext cx="286" cy="277"/>
                <a:chOff x="2754" y="2132"/>
                <a:chExt cx="286" cy="277"/>
              </a:xfrm>
            </p:grpSpPr>
            <p:sp>
              <p:nvSpPr>
                <p:cNvPr id="46164" name="Line 60"/>
                <p:cNvSpPr>
                  <a:spLocks noChangeShapeType="1"/>
                </p:cNvSpPr>
                <p:nvPr/>
              </p:nvSpPr>
              <p:spPr bwMode="auto">
                <a:xfrm>
                  <a:off x="2754" y="2271"/>
                  <a:ext cx="285" cy="0"/>
                </a:xfrm>
                <a:prstGeom prst="line">
                  <a:avLst/>
                </a:prstGeom>
                <a:noFill/>
                <a:ln w="635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5" name="Line 61"/>
                <p:cNvSpPr>
                  <a:spLocks noChangeShapeType="1"/>
                </p:cNvSpPr>
                <p:nvPr/>
              </p:nvSpPr>
              <p:spPr bwMode="auto">
                <a:xfrm>
                  <a:off x="2893" y="2133"/>
                  <a:ext cx="6" cy="275"/>
                </a:xfrm>
                <a:prstGeom prst="line">
                  <a:avLst/>
                </a:prstGeom>
                <a:noFill/>
                <a:ln w="635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6" name="Line 62"/>
                <p:cNvSpPr>
                  <a:spLocks noChangeShapeType="1"/>
                </p:cNvSpPr>
                <p:nvPr/>
              </p:nvSpPr>
              <p:spPr bwMode="auto">
                <a:xfrm>
                  <a:off x="2790" y="2165"/>
                  <a:ext cx="206" cy="206"/>
                </a:xfrm>
                <a:prstGeom prst="line">
                  <a:avLst/>
                </a:prstGeom>
                <a:noFill/>
                <a:ln w="635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794" y="2172"/>
                  <a:ext cx="201" cy="204"/>
                </a:xfrm>
                <a:prstGeom prst="line">
                  <a:avLst/>
                </a:prstGeom>
                <a:noFill/>
                <a:ln w="635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8" name="Line 64"/>
                <p:cNvSpPr>
                  <a:spLocks noChangeShapeType="1"/>
                </p:cNvSpPr>
                <p:nvPr/>
              </p:nvSpPr>
              <p:spPr bwMode="auto">
                <a:xfrm>
                  <a:off x="2780" y="2361"/>
                  <a:ext cx="28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10" y="2349"/>
                  <a:ext cx="42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781" y="2318"/>
                  <a:ext cx="44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1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2811" y="2294"/>
                  <a:ext cx="14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756" y="2294"/>
                  <a:ext cx="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756" y="2253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4" name="Line 70"/>
                <p:cNvSpPr>
                  <a:spLocks noChangeShapeType="1"/>
                </p:cNvSpPr>
                <p:nvPr/>
              </p:nvSpPr>
              <p:spPr bwMode="auto">
                <a:xfrm>
                  <a:off x="2756" y="2252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11" y="2232"/>
                  <a:ext cx="15" cy="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6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2777" y="2181"/>
                  <a:ext cx="49" cy="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777" y="2152"/>
                  <a:ext cx="30" cy="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8" name="Line 74"/>
                <p:cNvSpPr>
                  <a:spLocks noChangeShapeType="1"/>
                </p:cNvSpPr>
                <p:nvPr/>
              </p:nvSpPr>
              <p:spPr bwMode="auto">
                <a:xfrm>
                  <a:off x="2807" y="2151"/>
                  <a:ext cx="46" cy="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51" y="2192"/>
                  <a:ext cx="23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76" y="2132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1" name="Line 77"/>
                <p:cNvSpPr>
                  <a:spLocks noChangeShapeType="1"/>
                </p:cNvSpPr>
                <p:nvPr/>
              </p:nvSpPr>
              <p:spPr bwMode="auto">
                <a:xfrm>
                  <a:off x="2876" y="2132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2" name="Line 78"/>
                <p:cNvSpPr>
                  <a:spLocks noChangeShapeType="1"/>
                </p:cNvSpPr>
                <p:nvPr/>
              </p:nvSpPr>
              <p:spPr bwMode="auto">
                <a:xfrm>
                  <a:off x="2914" y="2133"/>
                  <a:ext cx="0" cy="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3" name="Line 79"/>
                <p:cNvSpPr>
                  <a:spLocks noChangeShapeType="1"/>
                </p:cNvSpPr>
                <p:nvPr/>
              </p:nvSpPr>
              <p:spPr bwMode="auto">
                <a:xfrm>
                  <a:off x="2915" y="2190"/>
                  <a:ext cx="22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937" y="2159"/>
                  <a:ext cx="42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5" name="Line 81"/>
                <p:cNvSpPr>
                  <a:spLocks noChangeShapeType="1"/>
                </p:cNvSpPr>
                <p:nvPr/>
              </p:nvSpPr>
              <p:spPr bwMode="auto">
                <a:xfrm>
                  <a:off x="2979" y="2157"/>
                  <a:ext cx="29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968" y="2187"/>
                  <a:ext cx="3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7" name="Line 83"/>
                <p:cNvSpPr>
                  <a:spLocks noChangeShapeType="1"/>
                </p:cNvSpPr>
                <p:nvPr/>
              </p:nvSpPr>
              <p:spPr bwMode="auto">
                <a:xfrm>
                  <a:off x="2967" y="2228"/>
                  <a:ext cx="17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8" name="Line 84"/>
                <p:cNvSpPr>
                  <a:spLocks noChangeShapeType="1"/>
                </p:cNvSpPr>
                <p:nvPr/>
              </p:nvSpPr>
              <p:spPr bwMode="auto">
                <a:xfrm>
                  <a:off x="2984" y="2253"/>
                  <a:ext cx="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9" name="Line 85"/>
                <p:cNvSpPr>
                  <a:spLocks noChangeShapeType="1"/>
                </p:cNvSpPr>
                <p:nvPr/>
              </p:nvSpPr>
              <p:spPr bwMode="auto">
                <a:xfrm>
                  <a:off x="3040" y="2253"/>
                  <a:ext cx="0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0" name="Line 86"/>
                <p:cNvSpPr>
                  <a:spLocks noChangeShapeType="1"/>
                </p:cNvSpPr>
                <p:nvPr/>
              </p:nvSpPr>
              <p:spPr bwMode="auto">
                <a:xfrm>
                  <a:off x="2982" y="2290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971" y="2293"/>
                  <a:ext cx="11" cy="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2" name="Line 88"/>
                <p:cNvSpPr>
                  <a:spLocks noChangeShapeType="1"/>
                </p:cNvSpPr>
                <p:nvPr/>
              </p:nvSpPr>
              <p:spPr bwMode="auto">
                <a:xfrm>
                  <a:off x="2969" y="2318"/>
                  <a:ext cx="3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985" y="2359"/>
                  <a:ext cx="26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4" name="Line 90"/>
                <p:cNvSpPr>
                  <a:spLocks noChangeShapeType="1"/>
                </p:cNvSpPr>
                <p:nvPr/>
              </p:nvSpPr>
              <p:spPr bwMode="auto">
                <a:xfrm>
                  <a:off x="2879" y="2409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5" name="Line 91"/>
                <p:cNvSpPr>
                  <a:spLocks noChangeShapeType="1"/>
                </p:cNvSpPr>
                <p:nvPr/>
              </p:nvSpPr>
              <p:spPr bwMode="auto">
                <a:xfrm>
                  <a:off x="2852" y="2349"/>
                  <a:ext cx="24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6" name="Line 92"/>
                <p:cNvSpPr>
                  <a:spLocks noChangeShapeType="1"/>
                </p:cNvSpPr>
                <p:nvPr/>
              </p:nvSpPr>
              <p:spPr bwMode="auto">
                <a:xfrm>
                  <a:off x="2877" y="2363"/>
                  <a:ext cx="0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918" y="2358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918" y="2346"/>
                  <a:ext cx="24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9" name="Line 95"/>
                <p:cNvSpPr>
                  <a:spLocks noChangeShapeType="1"/>
                </p:cNvSpPr>
                <p:nvPr/>
              </p:nvSpPr>
              <p:spPr bwMode="auto">
                <a:xfrm>
                  <a:off x="2945" y="2348"/>
                  <a:ext cx="36" cy="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6117" name="Picture 9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0" y="788"/>
                <a:ext cx="420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18" name="Picture 9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" y="1044"/>
                <a:ext cx="489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19" name="Picture 9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5" y="1497"/>
                <a:ext cx="512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0" name="Picture 9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" y="2023"/>
                <a:ext cx="553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1" name="Picture 10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1" y="2444"/>
                <a:ext cx="639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2" name="Picture 10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" y="2731"/>
                <a:ext cx="605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3" name="Picture 10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6" y="2743"/>
                <a:ext cx="57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4" name="Picture 10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" y="2474"/>
                <a:ext cx="582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5" name="Picture 10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7" y="2020"/>
                <a:ext cx="55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6" name="Picture 10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" y="1508"/>
                <a:ext cx="48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7" name="Picture 10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2" y="1094"/>
                <a:ext cx="37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8" name="Picture 10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" y="756"/>
                <a:ext cx="541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29" name="Oval 108"/>
              <p:cNvSpPr>
                <a:spLocks noChangeAspect="1" noChangeArrowheads="1"/>
              </p:cNvSpPr>
              <p:nvPr/>
            </p:nvSpPr>
            <p:spPr bwMode="auto">
              <a:xfrm>
                <a:off x="2115" y="1084"/>
                <a:ext cx="328" cy="3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0" name="Oval 109"/>
              <p:cNvSpPr>
                <a:spLocks noChangeAspect="1" noChangeArrowheads="1"/>
              </p:cNvSpPr>
              <p:nvPr/>
            </p:nvSpPr>
            <p:spPr bwMode="auto">
              <a:xfrm>
                <a:off x="2526" y="755"/>
                <a:ext cx="443" cy="44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1" name="Oval 110"/>
              <p:cNvSpPr>
                <a:spLocks noChangeAspect="1" noChangeArrowheads="1"/>
              </p:cNvSpPr>
              <p:nvPr/>
            </p:nvSpPr>
            <p:spPr bwMode="auto">
              <a:xfrm>
                <a:off x="3105" y="791"/>
                <a:ext cx="374" cy="37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2" name="Oval 111"/>
              <p:cNvSpPr>
                <a:spLocks noChangeAspect="1" noChangeArrowheads="1"/>
              </p:cNvSpPr>
              <p:nvPr/>
            </p:nvSpPr>
            <p:spPr bwMode="auto">
              <a:xfrm>
                <a:off x="3543" y="1040"/>
                <a:ext cx="409" cy="40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3" name="Oval 112"/>
              <p:cNvSpPr>
                <a:spLocks noChangeAspect="1" noChangeArrowheads="1"/>
              </p:cNvSpPr>
              <p:nvPr/>
            </p:nvSpPr>
            <p:spPr bwMode="auto">
              <a:xfrm>
                <a:off x="3808" y="1495"/>
                <a:ext cx="420" cy="4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4" name="Oval 113"/>
              <p:cNvSpPr>
                <a:spLocks noChangeAspect="1" noChangeArrowheads="1"/>
              </p:cNvSpPr>
              <p:nvPr/>
            </p:nvSpPr>
            <p:spPr bwMode="auto">
              <a:xfrm>
                <a:off x="3792" y="2023"/>
                <a:ext cx="455" cy="45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5" name="Oval 114"/>
              <p:cNvSpPr>
                <a:spLocks noChangeAspect="1" noChangeArrowheads="1"/>
              </p:cNvSpPr>
              <p:nvPr/>
            </p:nvSpPr>
            <p:spPr bwMode="auto">
              <a:xfrm>
                <a:off x="3494" y="2448"/>
                <a:ext cx="518" cy="5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6" name="Oval 115"/>
              <p:cNvSpPr>
                <a:spLocks noChangeAspect="1" noChangeArrowheads="1"/>
              </p:cNvSpPr>
              <p:nvPr/>
            </p:nvSpPr>
            <p:spPr bwMode="auto">
              <a:xfrm>
                <a:off x="3048" y="2734"/>
                <a:ext cx="489" cy="4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7" name="Oval 116"/>
              <p:cNvSpPr>
                <a:spLocks noChangeAspect="1" noChangeArrowheads="1"/>
              </p:cNvSpPr>
              <p:nvPr/>
            </p:nvSpPr>
            <p:spPr bwMode="auto">
              <a:xfrm>
                <a:off x="1810" y="1503"/>
                <a:ext cx="409" cy="40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8" name="Oval 117"/>
              <p:cNvSpPr>
                <a:spLocks noChangeAspect="1" noChangeArrowheads="1"/>
              </p:cNvSpPr>
              <p:nvPr/>
            </p:nvSpPr>
            <p:spPr bwMode="auto">
              <a:xfrm>
                <a:off x="1770" y="2004"/>
                <a:ext cx="489" cy="4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9" name="Oval 118"/>
              <p:cNvSpPr>
                <a:spLocks noChangeAspect="1" noChangeArrowheads="1"/>
              </p:cNvSpPr>
              <p:nvPr/>
            </p:nvSpPr>
            <p:spPr bwMode="auto">
              <a:xfrm>
                <a:off x="2057" y="2485"/>
                <a:ext cx="455" cy="45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0" name="Oval 119"/>
              <p:cNvSpPr>
                <a:spLocks noChangeAspect="1" noChangeArrowheads="1"/>
              </p:cNvSpPr>
              <p:nvPr/>
            </p:nvSpPr>
            <p:spPr bwMode="auto">
              <a:xfrm>
                <a:off x="2505" y="2741"/>
                <a:ext cx="472" cy="4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141" name="Group 120"/>
              <p:cNvGrpSpPr>
                <a:grpSpLocks/>
              </p:cNvGrpSpPr>
              <p:nvPr/>
            </p:nvGrpSpPr>
            <p:grpSpPr bwMode="auto">
              <a:xfrm>
                <a:off x="1246" y="3440"/>
                <a:ext cx="3556" cy="642"/>
                <a:chOff x="1246" y="3440"/>
                <a:chExt cx="3556" cy="642"/>
              </a:xfrm>
            </p:grpSpPr>
            <p:sp>
              <p:nvSpPr>
                <p:cNvPr id="46142" name="Rectangle 121"/>
                <p:cNvSpPr>
                  <a:spLocks noChangeArrowheads="1"/>
                </p:cNvSpPr>
                <p:nvPr/>
              </p:nvSpPr>
              <p:spPr bwMode="auto">
                <a:xfrm>
                  <a:off x="1362" y="3498"/>
                  <a:ext cx="84" cy="84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428" y="3440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46144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1430" y="3447"/>
                  <a:ext cx="41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SOA1</a:t>
                  </a:r>
                </a:p>
              </p:txBody>
            </p:sp>
            <p:sp>
              <p:nvSpPr>
                <p:cNvPr id="46145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62" y="3642"/>
                  <a:ext cx="84" cy="8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6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1430" y="3591"/>
                  <a:ext cx="41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SOA2</a:t>
                  </a:r>
                </a:p>
              </p:txBody>
            </p:sp>
            <p:sp>
              <p:nvSpPr>
                <p:cNvPr id="46147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62" y="3790"/>
                  <a:ext cx="84" cy="8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8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430" y="3739"/>
                  <a:ext cx="41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SOA3</a:t>
                  </a:r>
                </a:p>
              </p:txBody>
            </p:sp>
            <p:sp>
              <p:nvSpPr>
                <p:cNvPr id="46149" name="Rectangle 128"/>
                <p:cNvSpPr>
                  <a:spLocks noChangeArrowheads="1"/>
                </p:cNvSpPr>
                <p:nvPr/>
              </p:nvSpPr>
              <p:spPr bwMode="auto">
                <a:xfrm>
                  <a:off x="1956" y="3498"/>
                  <a:ext cx="84" cy="84"/>
                </a:xfrm>
                <a:prstGeom prst="rect">
                  <a:avLst/>
                </a:prstGeom>
                <a:solidFill>
                  <a:srgbClr val="99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50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2024" y="3447"/>
                  <a:ext cx="108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SOA4+Semivolatile</a:t>
                  </a:r>
                </a:p>
              </p:txBody>
            </p:sp>
            <p:sp>
              <p:nvSpPr>
                <p:cNvPr id="4615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956" y="3642"/>
                  <a:ext cx="84" cy="8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52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2024" y="3591"/>
                  <a:ext cx="172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Regional Primary Anthropogenic</a:t>
                  </a:r>
                </a:p>
              </p:txBody>
            </p:sp>
            <p:sp>
              <p:nvSpPr>
                <p:cNvPr id="46153" name="Rectangle 132"/>
                <p:cNvSpPr>
                  <a:spLocks noChangeArrowheads="1"/>
                </p:cNvSpPr>
                <p:nvPr/>
              </p:nvSpPr>
              <p:spPr bwMode="auto">
                <a:xfrm>
                  <a:off x="1956" y="3790"/>
                  <a:ext cx="84" cy="84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54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024" y="3739"/>
                  <a:ext cx="78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Local Vehicle</a:t>
                  </a:r>
                </a:p>
              </p:txBody>
            </p:sp>
            <p:sp>
              <p:nvSpPr>
                <p:cNvPr id="4615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730" y="3498"/>
                  <a:ext cx="84" cy="84"/>
                </a:xfrm>
                <a:prstGeom prst="rect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56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3798" y="3447"/>
                  <a:ext cx="81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Food Cooking</a:t>
                  </a:r>
                </a:p>
              </p:txBody>
            </p:sp>
            <p:sp>
              <p:nvSpPr>
                <p:cNvPr id="46157" name="Rectangle 136"/>
                <p:cNvSpPr>
                  <a:spLocks noChangeArrowheads="1"/>
                </p:cNvSpPr>
                <p:nvPr/>
              </p:nvSpPr>
              <p:spPr bwMode="auto">
                <a:xfrm>
                  <a:off x="3730" y="3642"/>
                  <a:ext cx="84" cy="84"/>
                </a:xfrm>
                <a:prstGeom prst="rect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58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3798" y="3591"/>
                  <a:ext cx="96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Biomass Burning</a:t>
                  </a:r>
                </a:p>
              </p:txBody>
            </p:sp>
            <p:sp>
              <p:nvSpPr>
                <p:cNvPr id="46159" name="Rectangle 138"/>
                <p:cNvSpPr>
                  <a:spLocks noChangeArrowheads="1"/>
                </p:cNvSpPr>
                <p:nvPr/>
              </p:nvSpPr>
              <p:spPr bwMode="auto">
                <a:xfrm>
                  <a:off x="3730" y="3790"/>
                  <a:ext cx="84" cy="84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60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3798" y="3739"/>
                  <a:ext cx="96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Primary Biogenic</a:t>
                  </a:r>
                </a:p>
              </p:txBody>
            </p:sp>
            <p:sp>
              <p:nvSpPr>
                <p:cNvPr id="4616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246" y="3465"/>
                  <a:ext cx="3556" cy="6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62" name="Line 141"/>
                <p:cNvSpPr>
                  <a:spLocks noChangeShapeType="1"/>
                </p:cNvSpPr>
                <p:nvPr/>
              </p:nvSpPr>
              <p:spPr bwMode="auto">
                <a:xfrm>
                  <a:off x="3704" y="399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3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3802" y="3890"/>
                  <a:ext cx="8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</a:rPr>
                    <a:t>Measured OA</a:t>
                  </a:r>
                </a:p>
              </p:txBody>
            </p:sp>
          </p:grpSp>
        </p:grpSp>
      </p:grpSp>
      <p:sp>
        <p:nvSpPr>
          <p:cNvPr id="46082" name="Text Box 145"/>
          <p:cNvSpPr txBox="1">
            <a:spLocks noChangeArrowheads="1"/>
          </p:cNvSpPr>
          <p:nvPr/>
        </p:nvSpPr>
        <p:spPr bwMode="auto">
          <a:xfrm>
            <a:off x="4903788" y="6381750"/>
            <a:ext cx="4011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  <a:latin typeface="Arial" charset="0"/>
              </a:rPr>
              <a:t>Williams et al., Atmos Chem Phys Discuss, 2010</a:t>
            </a:r>
          </a:p>
        </p:txBody>
      </p:sp>
      <p:sp>
        <p:nvSpPr>
          <p:cNvPr id="46083" name="Text Box 146"/>
          <p:cNvSpPr txBox="1">
            <a:spLocks noChangeArrowheads="1"/>
          </p:cNvSpPr>
          <p:nvPr/>
        </p:nvSpPr>
        <p:spPr bwMode="auto">
          <a:xfrm>
            <a:off x="1658938" y="0"/>
            <a:ext cx="6249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FF00"/>
                </a:solidFill>
                <a:latin typeface="Arial" charset="0"/>
              </a:rPr>
              <a:t>TAG PMF Components (summer)</a:t>
            </a:r>
          </a:p>
        </p:txBody>
      </p:sp>
      <p:sp>
        <p:nvSpPr>
          <p:cNvPr id="14483" name="Text Box 147"/>
          <p:cNvSpPr txBox="1">
            <a:spLocks noChangeArrowheads="1"/>
          </p:cNvSpPr>
          <p:nvPr/>
        </p:nvSpPr>
        <p:spPr bwMode="auto">
          <a:xfrm>
            <a:off x="486250" y="4164013"/>
            <a:ext cx="1768475" cy="2219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FFCC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SOA1 = Local Fresh SOA</a:t>
            </a:r>
          </a:p>
          <a:p>
            <a:pPr eaLnBrk="1" hangingPunct="1">
              <a:defRPr/>
            </a:pPr>
            <a:endParaRPr lang="en-US" sz="14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140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SOA2 = Regional Fresh SOA</a:t>
            </a:r>
          </a:p>
          <a:p>
            <a:pPr eaLnBrk="1" hangingPunct="1">
              <a:defRPr/>
            </a:pPr>
            <a:endParaRPr lang="en-US" sz="1400" smtClean="0">
              <a:solidFill>
                <a:srgbClr val="FF99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SOA3 = Aged SOA</a:t>
            </a:r>
          </a:p>
          <a:p>
            <a:pPr eaLnBrk="1" hangingPunct="1">
              <a:defRPr/>
            </a:pPr>
            <a:endParaRPr lang="en-US" sz="140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smtClean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SOA4 = Aged SOA + Biogenic SOA</a:t>
            </a:r>
          </a:p>
        </p:txBody>
      </p:sp>
      <p:sp>
        <p:nvSpPr>
          <p:cNvPr id="46085" name="Text Box 148"/>
          <p:cNvSpPr txBox="1">
            <a:spLocks noChangeArrowheads="1"/>
          </p:cNvSpPr>
          <p:nvPr/>
        </p:nvSpPr>
        <p:spPr bwMode="auto">
          <a:xfrm>
            <a:off x="718025" y="903288"/>
            <a:ext cx="14160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SOA~70% of fine OA</a:t>
            </a: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Arial" charset="0"/>
              </a:rPr>
              <a:t>Immediately downwind of large urban area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</a:rPr>
              <a:t>Previous Studies:  SOA~20-50% of fine OA</a:t>
            </a:r>
          </a:p>
        </p:txBody>
      </p:sp>
    </p:spTree>
    <p:extLst>
      <p:ext uri="{BB962C8B-B14F-4D97-AF65-F5344CB8AC3E}">
        <p14:creationId xmlns:p14="http://schemas.microsoft.com/office/powerpoint/2010/main" val="24602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05 at 6.3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2" y="87534"/>
            <a:ext cx="8854633" cy="626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4777" y="6353709"/>
            <a:ext cx="278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Docherty et al., ES&amp;T, 2008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15887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57200"/>
            <a:ext cx="7289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5589588" y="6457950"/>
            <a:ext cx="355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bg1"/>
                </a:solidFill>
                <a:latin typeface="Arial" charset="0"/>
              </a:rPr>
              <a:t>Spracklen et al., ACPD, 2011</a:t>
            </a:r>
          </a:p>
        </p:txBody>
      </p:sp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2528996" y="9525"/>
            <a:ext cx="4169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  <a:latin typeface="Arial" charset="0"/>
              </a:rPr>
              <a:t>What Models are 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still missing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349875" y="1301750"/>
            <a:ext cx="236538" cy="2270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05 at 6.3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5" y="0"/>
            <a:ext cx="4075914" cy="1544498"/>
          </a:xfrm>
          <a:prstGeom prst="rect">
            <a:avLst/>
          </a:prstGeom>
        </p:spPr>
      </p:pic>
      <p:pic>
        <p:nvPicPr>
          <p:cNvPr id="3" name="Picture 2" descr="Screen shot 2012-12-05 at 6.31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49" y="1922042"/>
            <a:ext cx="7640451" cy="49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4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6" y="1153917"/>
            <a:ext cx="7522781" cy="521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2327" y="6437185"/>
            <a:ext cx="295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IPCC-Climate Change, 2007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612087"/>
            <a:ext cx="3471726" cy="95991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810000"/>
            <a:ext cx="65532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4905" y="915390"/>
            <a:ext cx="4587241" cy="4770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Radiative</a:t>
            </a:r>
            <a:r>
              <a:rPr lang="en-US" sz="2500" dirty="0" smtClean="0"/>
              <a:t> forcing components</a:t>
            </a:r>
            <a:endParaRPr lang="en-US" sz="25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61171" y="-381000"/>
            <a:ext cx="714073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Helvetica" charset="0"/>
              </a:rPr>
              <a:t>Why Do We Care:  Climate Effects</a:t>
            </a:r>
            <a:endParaRPr lang="en-US" sz="2400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838" y="6368093"/>
            <a:ext cx="377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Changes since 1750 (preindustrial)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500" y="4559300"/>
            <a:ext cx="365837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  <a:r>
              <a:rPr lang="en-US" sz="2400" dirty="0" smtClean="0"/>
              <a:t>ot accounting for many aerosol indirect effects.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14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6" y="716487"/>
            <a:ext cx="835964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57064"/>
            <a:ext cx="400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IPCC-Climate Change, 2007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612087"/>
            <a:ext cx="3471726" cy="95991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67807" y="395189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4638" y="3484179"/>
            <a:ext cx="4520762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Sulfate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Primary Organic Carbon from Fossil Fuels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Black </a:t>
            </a:r>
            <a:r>
              <a:rPr lang="en-US" b="1" dirty="0"/>
              <a:t>Carbon </a:t>
            </a:r>
            <a:r>
              <a:rPr lang="en-US" b="1" dirty="0" smtClean="0"/>
              <a:t>from </a:t>
            </a:r>
            <a:r>
              <a:rPr lang="en-US" b="1" dirty="0"/>
              <a:t>Fossil Fuels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Biomass burning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Nitrate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Mineral Dust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3774997"/>
            <a:ext cx="2781957" cy="339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0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6" y="716487"/>
            <a:ext cx="835964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400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IPCC-Climate Change, 2007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3612087"/>
            <a:ext cx="3471726" cy="95991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67807" y="395189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94638" y="3484179"/>
            <a:ext cx="4520762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Sulfate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Primary Organic Carbon from Fossil Fuels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Black </a:t>
            </a:r>
            <a:r>
              <a:rPr lang="en-US" b="1" dirty="0"/>
              <a:t>Carbon </a:t>
            </a:r>
            <a:r>
              <a:rPr lang="en-US" b="1" dirty="0" smtClean="0"/>
              <a:t>from </a:t>
            </a:r>
            <a:r>
              <a:rPr lang="en-US" b="1" dirty="0"/>
              <a:t>Fossil Fuels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Biomass burning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Nitrate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Mineral Dust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3774997"/>
            <a:ext cx="2781957" cy="339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6125" y="1931573"/>
            <a:ext cx="5779275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Not Accounting for Secondary Organic Aerosol (SOA).  Is there enough SOA to make a difference?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4332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301" y="2505519"/>
            <a:ext cx="5188715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 main questions to discuss today: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1) Why do we care?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2) Where does it come from?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		-</a:t>
            </a:r>
            <a:r>
              <a:rPr lang="en-US" sz="2800" dirty="0" smtClean="0">
                <a:solidFill>
                  <a:srgbClr val="FFFF00"/>
                </a:solidFill>
              </a:rPr>
              <a:t>primary vs. secondary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1116" y="497672"/>
            <a:ext cx="28374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Organic Aerosol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3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ChangeArrowheads="1"/>
          </p:cNvSpPr>
          <p:nvPr/>
        </p:nvSpPr>
        <p:spPr bwMode="auto">
          <a:xfrm>
            <a:off x="533400" y="54864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38200"/>
            <a:ext cx="8153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850" y="152400"/>
            <a:ext cx="9012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28" charset="-128"/>
                <a:cs typeface="+mn-cs"/>
              </a:rPr>
              <a:t>Organic Aerosol is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28" charset="-128"/>
                <a:cs typeface="+mn-cs"/>
              </a:rPr>
              <a:t>Most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28" charset="-128"/>
                <a:cs typeface="+mn-cs"/>
              </a:rPr>
              <a:t>Abundant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28" charset="-128"/>
                <a:cs typeface="+mn-cs"/>
              </a:rPr>
              <a:t>Fine PM Component Globally</a:t>
            </a:r>
            <a:endParaRPr lang="en-US" sz="2400" dirty="0">
              <a:solidFill>
                <a:srgbClr val="FFFF00"/>
              </a:solidFill>
              <a:ea typeface="ＭＳ Ｐゴシック" pitchFamily="28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5638800"/>
            <a:ext cx="2665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28" charset="-128"/>
                <a:cs typeface="+mn-cs"/>
              </a:rPr>
              <a:t>Zhang et al., 2007</a:t>
            </a:r>
            <a:endParaRPr lang="en-US" dirty="0">
              <a:solidFill>
                <a:srgbClr val="000000"/>
              </a:solidFill>
              <a:ea typeface="ＭＳ Ｐゴシック" pitchFamily="28" charset="-128"/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00075" y="5638800"/>
            <a:ext cx="1136650" cy="3667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organics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743075" y="5638800"/>
            <a:ext cx="9207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sulfate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2663825" y="5638800"/>
            <a:ext cx="8826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nitrate</a:t>
            </a:r>
            <a:endParaRPr lang="en-US" baseline="3000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3549650" y="5643563"/>
            <a:ext cx="140335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ammonium</a:t>
            </a:r>
          </a:p>
        </p:txBody>
      </p:sp>
    </p:spTree>
    <p:extLst>
      <p:ext uri="{BB962C8B-B14F-4D97-AF65-F5344CB8AC3E}">
        <p14:creationId xmlns:p14="http://schemas.microsoft.com/office/powerpoint/2010/main" val="418219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/>
        </p:nvGraphicFramePr>
        <p:xfrm>
          <a:off x="2109788" y="728663"/>
          <a:ext cx="4981575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Chart" r:id="rId4" imgW="4971871" imgH="3667125" progId="Excel.Chart.8">
                  <p:embed/>
                </p:oleObj>
              </mc:Choice>
              <mc:Fallback>
                <p:oleObj name="Chart" r:id="rId4" imgW="4971871" imgH="36671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13" t="9975" r="14713" b="14961"/>
                      <a:stretch>
                        <a:fillRect/>
                      </a:stretch>
                    </p:blipFill>
                    <p:spPr bwMode="auto">
                      <a:xfrm>
                        <a:off x="2109788" y="728663"/>
                        <a:ext cx="4981575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041400" y="4686300"/>
            <a:ext cx="7383463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 Northern Hemisphere Average (37 studies)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 More Summer data than Winter 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 Non-Refractory Only (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doesn</a:t>
            </a:r>
            <a:r>
              <a:rPr lang="ja-JP" altLang="en-US" sz="1600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altLang="ja-JP" sz="1600" dirty="0">
                <a:solidFill>
                  <a:schemeClr val="bg1"/>
                </a:solidFill>
                <a:latin typeface="Arial" charset="0"/>
              </a:rPr>
              <a:t>t include metals and elemental carbon)</a:t>
            </a:r>
          </a:p>
          <a:p>
            <a:pPr eaLnBrk="1" hangingPunct="1">
              <a:buFontTx/>
              <a:buChar char="•"/>
            </a:pPr>
            <a:r>
              <a:rPr lang="en-US" altLang="ja-JP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  <a:latin typeface="Arial" charset="0"/>
              </a:rPr>
              <a:t>Sulfate and Nitrate are formed through secondary processes</a:t>
            </a:r>
            <a:endParaRPr lang="en-US" altLang="ja-JP" sz="200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altLang="ja-JP" sz="2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  <a:latin typeface="Arial" charset="0"/>
              </a:rPr>
              <a:t>Organics previously thought of as mostly primary emissions, but that view has changed.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1214438" y="0"/>
            <a:ext cx="7208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FFFF00"/>
                </a:solidFill>
                <a:latin typeface="Arial" charset="0"/>
              </a:rPr>
              <a:t>Major Atmospheric Species (fine PM)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6015038" y="6553200"/>
            <a:ext cx="312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  <a:latin typeface="Arial" charset="0"/>
              </a:rPr>
              <a:t>Zhang et al., Geophys Res Lett, 2007</a:t>
            </a:r>
          </a:p>
        </p:txBody>
      </p:sp>
    </p:spTree>
    <p:extLst>
      <p:ext uri="{BB962C8B-B14F-4D97-AF65-F5344CB8AC3E}">
        <p14:creationId xmlns:p14="http://schemas.microsoft.com/office/powerpoint/2010/main" val="290195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1708</Words>
  <Application>Microsoft Macintosh PowerPoint</Application>
  <PresentationFormat>On-screen Show (4:3)</PresentationFormat>
  <Paragraphs>435</Paragraphs>
  <Slides>34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Chart</vt:lpstr>
      <vt:lpstr>Graph Sheet</vt:lpstr>
      <vt:lpstr>PowerPoint Presentation</vt:lpstr>
      <vt:lpstr>PowerPoint Presentation</vt:lpstr>
      <vt:lpstr>Why Do We Care:  Size-dependent Health Effects</vt:lpstr>
      <vt:lpstr>Why Do We Care:  Climate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Atmospheric Aerosols</vt:lpstr>
      <vt:lpstr>ORIGINS OF ATMOSPHERIC AEROSOL</vt:lpstr>
      <vt:lpstr>Atmospheric Organic Matter: Oxidation state and carbon numbers</vt:lpstr>
      <vt:lpstr>Chemical complexity of atmospheric organics</vt:lpstr>
      <vt:lpstr>Oxidation state of organic aerosol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University in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Williams</dc:creator>
  <cp:lastModifiedBy>Brent Williams</cp:lastModifiedBy>
  <cp:revision>36</cp:revision>
  <dcterms:created xsi:type="dcterms:W3CDTF">2012-12-05T23:34:29Z</dcterms:created>
  <dcterms:modified xsi:type="dcterms:W3CDTF">2012-12-06T21:13:11Z</dcterms:modified>
</cp:coreProperties>
</file>