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Default Extension="wmf" ContentType="image/x-wmf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0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9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rgbClr val="0099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pic>
        <p:nvPicPr>
          <p:cNvPr id="5" name="Picture 8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4800"/>
            <a:ext cx="30480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4038600"/>
            <a:ext cx="6629400" cy="1676400"/>
          </a:xfrm>
        </p:spPr>
        <p:txBody>
          <a:bodyPr/>
          <a:lstStyle>
            <a:lvl1pPr marL="0" indent="0">
              <a:buFont typeface="Wingdings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Rectangle 7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3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F409FC0-0A0A-3C45-BC0F-EED232C1EB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E99DE-7097-9C46-9AE2-9D30C8C520DC}" type="datetimeFigureOut">
              <a:rPr lang="en-US" smtClean="0"/>
              <a:t>1/9/13</a:t>
            </a:fld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04800"/>
            <a:ext cx="20193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9055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E99DE-7097-9C46-9AE2-9D30C8C520DC}" type="datetimeFigureOut">
              <a:rPr lang="en-US" smtClean="0"/>
              <a:t>1/9/13</a:t>
            </a:fld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E99DE-7097-9C46-9AE2-9D30C8C520DC}" type="datetimeFigureOut">
              <a:rPr lang="en-US" smtClean="0"/>
              <a:t>1/9/13</a:t>
            </a:fld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E99DE-7097-9C46-9AE2-9D30C8C520DC}" type="datetimeFigureOut">
              <a:rPr lang="en-US" smtClean="0"/>
              <a:t>1/9/13</a:t>
            </a:fld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E99DE-7097-9C46-9AE2-9D30C8C520DC}" type="datetimeFigureOut">
              <a:rPr lang="en-US" smtClean="0"/>
              <a:t>1/9/13</a:t>
            </a:fld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E99DE-7097-9C46-9AE2-9D30C8C520DC}" type="datetimeFigureOut">
              <a:rPr lang="en-US" smtClean="0"/>
              <a:t>1/9/13</a:t>
            </a:fld>
            <a:endParaRPr lang="en-US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E99DE-7097-9C46-9AE2-9D30C8C520DC}" type="datetimeFigureOut">
              <a:rPr lang="en-US" smtClean="0"/>
              <a:t>1/9/13</a:t>
            </a:fld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E99DE-7097-9C46-9AE2-9D30C8C520DC}" type="datetimeFigureOut">
              <a:rPr lang="en-US" smtClean="0"/>
              <a:t>1/9/13</a:t>
            </a:fld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E99DE-7097-9C46-9AE2-9D30C8C520DC}" type="datetimeFigureOut">
              <a:rPr lang="en-US" smtClean="0"/>
              <a:t>1/9/13</a:t>
            </a:fld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E99DE-7097-9C46-9AE2-9D30C8C520DC}" type="datetimeFigureOut">
              <a:rPr lang="en-US" smtClean="0"/>
              <a:t>1/9/13</a:t>
            </a:fld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wmf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Rectangle 57"/>
          <p:cNvSpPr>
            <a:spLocks noChangeArrowheads="1"/>
          </p:cNvSpPr>
          <p:nvPr/>
        </p:nvSpPr>
        <p:spPr bwMode="ltGray">
          <a:xfrm>
            <a:off x="0" y="0"/>
            <a:ext cx="9144000" cy="1524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rgbClr val="0099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92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81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58E99DE-7097-9C46-9AE2-9D30C8C520DC}" type="datetimeFigureOut">
              <a:rPr lang="en-US" smtClean="0"/>
              <a:t>1/9/13</a:t>
            </a:fld>
            <a:endParaRPr lang="en-US"/>
          </a:p>
        </p:txBody>
      </p:sp>
      <p:sp>
        <p:nvSpPr>
          <p:cNvPr id="1093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91000" y="6248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99" name="Text Box 75"/>
          <p:cNvSpPr txBox="1">
            <a:spLocks noChangeArrowheads="1"/>
          </p:cNvSpPr>
          <p:nvPr/>
        </p:nvSpPr>
        <p:spPr bwMode="auto">
          <a:xfrm>
            <a:off x="8429625" y="6384925"/>
            <a:ext cx="561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>
              <a:defRPr/>
            </a:pPr>
            <a:fld id="{A2603D54-7E92-4447-9B23-FE309CF9537F}" type="slidenum">
              <a:rPr lang="en-US" sz="2000"/>
              <a:pPr algn="r">
                <a:defRPr/>
              </a:pPr>
              <a:t>‹#›</a:t>
            </a:fld>
            <a:endParaRPr lang="en-US" sz="2000"/>
          </a:p>
        </p:txBody>
      </p:sp>
      <p:pic>
        <p:nvPicPr>
          <p:cNvPr id="1032" name="Picture 76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5226050"/>
            <a:ext cx="243840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charset="2"/>
        <a:buBlip>
          <a:blip r:embed="rId14"/>
        </a:buBlip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2"/>
        <a:buChar char="n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2"/>
        <a:buChar char="w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Geospatial Cloud Computing Agency Panel, ESIP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876800"/>
            <a:ext cx="7696200" cy="1676400"/>
          </a:xfrm>
        </p:spPr>
        <p:txBody>
          <a:bodyPr/>
          <a:lstStyle/>
          <a:p>
            <a:r>
              <a:rPr lang="en-US" dirty="0" smtClean="0"/>
              <a:t>Doug Nebert</a:t>
            </a:r>
          </a:p>
          <a:p>
            <a:pPr algn="ctr"/>
            <a:r>
              <a:rPr lang="en-US" sz="2800" dirty="0" smtClean="0"/>
              <a:t>USGS Federal Geographic Data Committee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1)      What is your agency's view in regard to Cloud Computing?</a:t>
            </a:r>
            <a:br>
              <a:rPr lang="en-US" sz="2000" dirty="0" smtClean="0"/>
            </a:br>
            <a:r>
              <a:rPr lang="en-US" sz="2000" dirty="0" smtClean="0"/>
              <a:t>2)      What is your agency's near term plan for Cloud?</a:t>
            </a:r>
            <a:br>
              <a:rPr lang="en-US" sz="2000" dirty="0" smtClean="0"/>
            </a:br>
            <a:r>
              <a:rPr lang="en-US" sz="2000" dirty="0" smtClean="0"/>
              <a:t>3)      What is your agency's position with regard to public, private, and hybrid Cloud?</a:t>
            </a:r>
            <a:br>
              <a:rPr lang="en-US" sz="2000" dirty="0" smtClean="0"/>
            </a:br>
            <a:r>
              <a:rPr lang="en-US" sz="2000" dirty="0" smtClean="0"/>
              <a:t>4)      Is your agency working with any public cloud </a:t>
            </a:r>
            <a:r>
              <a:rPr lang="en-US" sz="2000" dirty="0" err="1" smtClean="0"/>
              <a:t>provider(s</a:t>
            </a:r>
            <a:r>
              <a:rPr lang="en-US" sz="2000" dirty="0" smtClean="0"/>
              <a:t>)?  Any feedback on the quality of their service?</a:t>
            </a:r>
            <a:br>
              <a:rPr lang="en-US" sz="2000" dirty="0" smtClean="0"/>
            </a:br>
            <a:r>
              <a:rPr lang="en-US" sz="2000" dirty="0" smtClean="0"/>
              <a:t>5)      What is your Big Data problem?  Can cloud be the solution?</a:t>
            </a:r>
            <a:br>
              <a:rPr lang="en-US" sz="2000" dirty="0" smtClean="0"/>
            </a:br>
            <a:r>
              <a:rPr lang="en-US" sz="2000" dirty="0" smtClean="0"/>
              <a:t>6)      What are the fundamental, designing, implementation, application, and policy/social issues for cloud computing?</a:t>
            </a:r>
            <a:br>
              <a:rPr lang="en-US" sz="2000" dirty="0" smtClean="0"/>
            </a:br>
            <a:r>
              <a:rPr lang="en-US" sz="2000" dirty="0" smtClean="0"/>
              <a:t>7)      What are our best practices and lessons learned?</a:t>
            </a:r>
            <a:br>
              <a:rPr lang="en-US" sz="2000" dirty="0" smtClean="0"/>
            </a:br>
            <a:r>
              <a:rPr lang="en-US" sz="2000" dirty="0" smtClean="0"/>
              <a:t>8)      What are the long term strategies?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view of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FGDC is coordinating the GeoCloud Sandbox as incubator for agency geospatial Web services Platforms</a:t>
            </a:r>
          </a:p>
          <a:p>
            <a:r>
              <a:rPr lang="en-US" dirty="0" smtClean="0"/>
              <a:t>Commercial and private Cloud solutions are appropriate and economical for geospatial services and applications</a:t>
            </a:r>
          </a:p>
          <a:p>
            <a:r>
              <a:rPr lang="en-US" dirty="0" smtClean="0"/>
              <a:t>Hybrid solutions already in effect at USGS (</a:t>
            </a:r>
            <a:r>
              <a:rPr lang="en-US" dirty="0" err="1" smtClean="0"/>
              <a:t>Streamstats</a:t>
            </a:r>
            <a:r>
              <a:rPr lang="en-US" dirty="0" smtClean="0"/>
              <a:t>, National Map)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Near-term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Geospatial Platform will be hosted for the near-term in AWS with back-end links to Esri AGOL </a:t>
            </a:r>
            <a:r>
              <a:rPr lang="en-US" dirty="0" err="1" smtClean="0"/>
              <a:t>SaaS</a:t>
            </a:r>
            <a:r>
              <a:rPr lang="en-US" dirty="0" smtClean="0"/>
              <a:t> for map composition and rendering</a:t>
            </a:r>
          </a:p>
          <a:p>
            <a:r>
              <a:rPr lang="en-US" dirty="0" smtClean="0"/>
              <a:t>FGDC will continue to support GeoCloud as incubator and offer fee-for-service hosting for national geospatial data assets in secure Cloud infrastructure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Cloud Collaboration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FGDC is contracting for services with Amazon Web Services (AWS) for Geospatial Platform website hosting and for hosting of select agency assets</a:t>
            </a:r>
          </a:p>
          <a:p>
            <a:r>
              <a:rPr lang="en-US" dirty="0" smtClean="0"/>
              <a:t> Will exploit the pending DOI IT/Cloud services contract vehicle, when available for future Cloud </a:t>
            </a:r>
            <a:r>
              <a:rPr lang="en-US" dirty="0" err="1" smtClean="0"/>
              <a:t>servics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BigData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34830"/>
            <a:ext cx="7772400" cy="4267200"/>
          </a:xfrm>
        </p:spPr>
        <p:txBody>
          <a:bodyPr/>
          <a:lstStyle/>
          <a:p>
            <a:r>
              <a:rPr lang="en-US" sz="2800" dirty="0" smtClean="0"/>
              <a:t>The FGDC Secretariat holds no data, but FGDC Committee Members do – data must be provided by high-availability services</a:t>
            </a:r>
          </a:p>
          <a:p>
            <a:r>
              <a:rPr lang="en-US" sz="2800" dirty="0" smtClean="0"/>
              <a:t>3+ million </a:t>
            </a:r>
            <a:r>
              <a:rPr lang="en-US" sz="2800" dirty="0" err="1" smtClean="0"/>
              <a:t>Landsat</a:t>
            </a:r>
            <a:r>
              <a:rPr lang="en-US" sz="2800" dirty="0" smtClean="0"/>
              <a:t> images</a:t>
            </a:r>
          </a:p>
          <a:p>
            <a:r>
              <a:rPr lang="en-US" sz="2800" dirty="0" smtClean="0"/>
              <a:t>The National Map vector and raster sources</a:t>
            </a:r>
          </a:p>
          <a:p>
            <a:r>
              <a:rPr lang="en-US" sz="2800" dirty="0" smtClean="0"/>
              <a:t>National Wetlands Inventory</a:t>
            </a:r>
          </a:p>
          <a:p>
            <a:r>
              <a:rPr lang="en-US" sz="2800" dirty="0" smtClean="0"/>
              <a:t>Census TIGER (TIGER-File, </a:t>
            </a:r>
            <a:r>
              <a:rPr lang="en-US" sz="2800" dirty="0" err="1" smtClean="0"/>
              <a:t>TIGERWeb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Public and private Web solutions in-force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Culture change</a:t>
            </a:r>
          </a:p>
          <a:p>
            <a:pPr lvl="1"/>
            <a:r>
              <a:rPr lang="en-US" dirty="0" smtClean="0"/>
              <a:t>With few exceptions, the agency CIO approval of Cloud IaaS has been difficult as the mentality is to secure ‘systems’ not clones of ‘solution architectures’</a:t>
            </a:r>
          </a:p>
          <a:p>
            <a:pPr lvl="1"/>
            <a:r>
              <a:rPr lang="en-US" dirty="0" smtClean="0"/>
              <a:t>Factoring and reconsidering bandwidth, firewall, VPN, and data management policies with an external Cloud offering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872406"/>
          </a:xfrm>
        </p:spPr>
        <p:txBody>
          <a:bodyPr/>
          <a:lstStyle/>
          <a:p>
            <a:r>
              <a:rPr lang="en-US" dirty="0" smtClean="0"/>
              <a:t>Best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7772400" cy="4267200"/>
          </a:xfrm>
        </p:spPr>
        <p:txBody>
          <a:bodyPr/>
          <a:lstStyle/>
          <a:p>
            <a:r>
              <a:rPr lang="en-US" dirty="0" smtClean="0"/>
              <a:t>The GeoCloud effort has posted a number of project reports for 2011 that will help agencies understand the costs and benefits of Cloud to geospatial </a:t>
            </a:r>
            <a:r>
              <a:rPr lang="en-US" dirty="0" smtClean="0"/>
              <a:t>applications</a:t>
            </a:r>
            <a:r>
              <a:rPr lang="en-US" dirty="0" smtClean="0"/>
              <a:t> </a:t>
            </a:r>
          </a:p>
          <a:p>
            <a:pPr lvl="1"/>
            <a:r>
              <a:rPr lang="en-US" sz="2000" dirty="0" smtClean="0"/>
              <a:t>http</a:t>
            </a:r>
            <a:r>
              <a:rPr lang="en-US" sz="2000" dirty="0" smtClean="0"/>
              <a:t>://</a:t>
            </a:r>
            <a:r>
              <a:rPr lang="en-US" sz="2000" dirty="0" err="1" smtClean="0"/>
              <a:t>www.fgdc.gov/initiatives/geoplatform/</a:t>
            </a:r>
            <a:r>
              <a:rPr lang="en-US" sz="2000" dirty="0" err="1" smtClean="0"/>
              <a:t>geocloud</a:t>
            </a:r>
            <a:endParaRPr lang="en-US" sz="2000" dirty="0" smtClean="0"/>
          </a:p>
          <a:p>
            <a:r>
              <a:rPr lang="en-US" dirty="0" smtClean="0"/>
              <a:t>Planning a white paper to help accelerate Cloud deployment for federal agencies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Long-Term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</a:t>
            </a:r>
            <a:r>
              <a:rPr lang="en-US" dirty="0" smtClean="0"/>
              <a:t>ajority of agency geospatial services will be hosted on security-certified Cloud platform</a:t>
            </a:r>
          </a:p>
          <a:p>
            <a:r>
              <a:rPr lang="en-US" dirty="0" smtClean="0"/>
              <a:t>Geoprocessing functions (models and transformations) will be performed in the Cloud to support more than just visual analysis of geospatial data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GDC">
  <a:themeElements>
    <a:clrScheme name="FGDC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FGDC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FGDC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GDC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GDC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GDC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GDC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GDC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GDC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GDC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NSDI10.potx</Template>
  <TotalTime>122</TotalTime>
  <Words>546</Words>
  <Application>Microsoft Macintosh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FGDC</vt:lpstr>
      <vt:lpstr>Geospatial Cloud Computing Agency Panel, ESIP </vt:lpstr>
      <vt:lpstr>Agency view</vt:lpstr>
      <vt:lpstr>Agency view of Cloud</vt:lpstr>
      <vt:lpstr>Near-term Plan</vt:lpstr>
      <vt:lpstr>Public Cloud Collaboration</vt:lpstr>
      <vt:lpstr>BigData</vt:lpstr>
      <vt:lpstr>Fundamental Issues</vt:lpstr>
      <vt:lpstr>Best Practices</vt:lpstr>
      <vt:lpstr>Long-Term Strategies</vt:lpstr>
    </vt:vector>
  </TitlesOfParts>
  <Company>USGS-FDGC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Geospatial Cloud Computing Agency Panel, ESIP </dc:title>
  <dc:creator>Douglas Nebert</dc:creator>
  <cp:lastModifiedBy>Douglas Nebert</cp:lastModifiedBy>
  <cp:revision>1</cp:revision>
  <dcterms:created xsi:type="dcterms:W3CDTF">2013-01-09T16:11:54Z</dcterms:created>
  <dcterms:modified xsi:type="dcterms:W3CDTF">2013-01-09T18:14:10Z</dcterms:modified>
</cp:coreProperties>
</file>