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4" r:id="rId2"/>
    <p:sldId id="265" r:id="rId3"/>
    <p:sldId id="261" r:id="rId4"/>
    <p:sldId id="262" r:id="rId5"/>
    <p:sldId id="267" r:id="rId6"/>
    <p:sldId id="268" r:id="rId7"/>
    <p:sldId id="269" r:id="rId8"/>
    <p:sldId id="270" r:id="rId9"/>
    <p:sldId id="266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>
      <p:cViewPr>
        <p:scale>
          <a:sx n="70" d="100"/>
          <a:sy n="70" d="100"/>
        </p:scale>
        <p:origin x="-1944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C9E4EB-A5D1-4ECB-ADD3-8FC99B1589C5}" type="datetimeFigureOut">
              <a:rPr lang="en-IN" smtClean="0"/>
              <a:t>07-12-2012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19B47E-FACE-4606-A73E-321CBDCD2847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Spatial patterns,</a:t>
            </a:r>
          </a:p>
          <a:p>
            <a:pPr marL="0" indent="0">
              <a:buNone/>
            </a:pPr>
            <a:r>
              <a:rPr lang="en-US" dirty="0" smtClean="0"/>
              <a:t>Result from emissions patterns (SO2 map, biomass burning map)</a:t>
            </a:r>
          </a:p>
          <a:p>
            <a:pPr marL="0" indent="0">
              <a:buNone/>
            </a:pPr>
            <a:r>
              <a:rPr lang="en-US" dirty="0" smtClean="0"/>
              <a:t>And residence time and transport patterns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rudi</a:t>
            </a:r>
            <a:r>
              <a:rPr lang="en-US" dirty="0" smtClean="0"/>
              <a:t> residence time piece my dilution piece</a:t>
            </a:r>
          </a:p>
          <a:p>
            <a:pPr marL="0" indent="0">
              <a:buNone/>
            </a:pPr>
            <a:r>
              <a:rPr lang="en-US" dirty="0" smtClean="0"/>
              <a:t>Chemical formation and loss rates (atmospheric lifetimes)</a:t>
            </a:r>
          </a:p>
          <a:p>
            <a:pPr marL="0" indent="0">
              <a:buNone/>
            </a:pPr>
            <a:r>
              <a:rPr lang="en-US" dirty="0" smtClean="0"/>
              <a:t>	SOA</a:t>
            </a:r>
          </a:p>
          <a:p>
            <a:pPr marL="0" indent="0">
              <a:buNone/>
            </a:pPr>
            <a:r>
              <a:rPr lang="en-US" dirty="0" smtClean="0"/>
              <a:t>Transport patterns</a:t>
            </a:r>
          </a:p>
          <a:p>
            <a:pPr marL="0" indent="0">
              <a:buNone/>
            </a:pPr>
            <a:r>
              <a:rPr lang="en-US" dirty="0" smtClean="0"/>
              <a:t>Geography – elevation and cartoon of blocking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41FE7F-21D1-4B63-8243-9639DB461B0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6042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F2B38-CB04-438A-B5A6-6F06C90527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145DC-046C-4E7F-B53A-3DA74C6025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6973A-18E2-4607-B026-539926549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F60BB-ABBF-42F4-BA31-9239B0785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A5E93-46EB-4419-8F50-7C7E7B7176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35F2C-DC62-446A-9145-1E4A042A19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C02E86-7902-4173-A987-05B60E4304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DA8A6-F52F-4A51-AC00-DD923B2A6A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C879E-2A0F-4703-A681-08FF53F4CC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B7E78-B10F-47D3-8A75-7EE6ABE3F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C85A1-EC83-485E-9678-14402B99D3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DFAF3-9C0E-4893-B257-D0E6A82FE0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320EF-6B59-4137-950D-7F6A96F642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5773C48-0303-4D43-A108-E832D0225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r>
              <a:rPr lang="en-US" dirty="0" smtClean="0"/>
              <a:t>Summary of day 1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December, 2012</a:t>
            </a:r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1: Dr.CVC </a:t>
            </a:r>
            <a:r>
              <a:rPr lang="en-US" dirty="0" err="1" smtClean="0"/>
              <a:t>Rao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 </a:t>
            </a:r>
            <a:r>
              <a:rPr lang="en-US" sz="3600" dirty="0" err="1" smtClean="0"/>
              <a:t>Dr.Ajay</a:t>
            </a:r>
            <a:r>
              <a:rPr lang="en-US" sz="3600" dirty="0" smtClean="0"/>
              <a:t> </a:t>
            </a:r>
            <a:r>
              <a:rPr lang="en-US" sz="3600" dirty="0" err="1" smtClean="0"/>
              <a:t>Deshpande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399"/>
          </a:xfrm>
        </p:spPr>
        <p:txBody>
          <a:bodyPr/>
          <a:lstStyle/>
          <a:p>
            <a:pPr algn="ctr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	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Development 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and Augmentation of 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Ambient 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Air Quality Network in 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Maharashtra</a:t>
            </a:r>
          </a:p>
          <a:p>
            <a:pPr algn="just">
              <a:lnSpc>
                <a:spcPct val="80000"/>
              </a:lnSpc>
            </a:pPr>
            <a:endParaRPr lang="en-US" sz="2800" dirty="0" smtClean="0"/>
          </a:p>
          <a:p>
            <a:pPr algn="just">
              <a:lnSpc>
                <a:spcPct val="80000"/>
              </a:lnSpc>
            </a:pPr>
            <a:r>
              <a:rPr lang="en-US" sz="2800" dirty="0" smtClean="0"/>
              <a:t>Bring about a paradigm shift in monitoring system through combination of efforts from SPCB, CPCB and Industries </a:t>
            </a:r>
          </a:p>
          <a:p>
            <a:pPr algn="just">
              <a:lnSpc>
                <a:spcPct val="80000"/>
              </a:lnSpc>
            </a:pPr>
            <a:endParaRPr lang="en-US" sz="2800" dirty="0" smtClean="0"/>
          </a:p>
          <a:p>
            <a:pPr algn="just">
              <a:lnSpc>
                <a:spcPct val="80000"/>
              </a:lnSpc>
            </a:pPr>
            <a:r>
              <a:rPr lang="en-US" sz="2800" dirty="0" smtClean="0"/>
              <a:t>Analysis and interpretation of data for development of action plans and linkage to health studies, traffic management, source inventory etc.</a:t>
            </a:r>
          </a:p>
          <a:p>
            <a:pPr>
              <a:buNone/>
            </a:pPr>
            <a:endParaRPr lang="en-US" sz="2800" b="1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>
              <a:buNone/>
            </a:pPr>
            <a:endParaRPr lang="en-US" sz="2800" b="1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>
              <a:buNone/>
            </a:pPr>
            <a:endParaRPr lang="en-IN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868362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Dr.Gurfan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Beig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58371" name="Rectangle 3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382000" cy="3581400"/>
          </a:xfrm>
        </p:spPr>
        <p:txBody>
          <a:bodyPr/>
          <a:lstStyle/>
          <a:p>
            <a:pPr algn="ctr">
              <a:lnSpc>
                <a:spcPct val="80000"/>
              </a:lnSpc>
              <a:buNone/>
            </a:pPr>
            <a:r>
              <a:rPr lang="en-US" sz="2800" dirty="0" smtClean="0"/>
              <a:t>   </a:t>
            </a:r>
            <a:r>
              <a:rPr lang="en-US" sz="2800" dirty="0" smtClean="0">
                <a:solidFill>
                  <a:srgbClr val="FF0000"/>
                </a:solidFill>
              </a:rPr>
              <a:t>System of Air Quality Weather Forecasting and Research (SAFAR</a:t>
            </a:r>
            <a:r>
              <a:rPr lang="en-US" sz="2800" dirty="0" smtClean="0"/>
              <a:t>)</a:t>
            </a:r>
          </a:p>
          <a:p>
            <a:pPr algn="just">
              <a:lnSpc>
                <a:spcPct val="80000"/>
              </a:lnSpc>
            </a:pPr>
            <a:endParaRPr lang="en-US" sz="2800" dirty="0" smtClean="0"/>
          </a:p>
          <a:p>
            <a:pPr algn="just">
              <a:lnSpc>
                <a:spcPct val="80000"/>
              </a:lnSpc>
            </a:pPr>
            <a:r>
              <a:rPr lang="en-US" sz="2800" dirty="0" smtClean="0"/>
              <a:t>Major effort of MOES in Delhi and later in </a:t>
            </a:r>
            <a:r>
              <a:rPr lang="en-US" sz="2800" dirty="0" err="1" smtClean="0"/>
              <a:t>Pune</a:t>
            </a:r>
            <a:r>
              <a:rPr lang="en-US" sz="2800" dirty="0" smtClean="0"/>
              <a:t> to carry out large scale monitoring, </a:t>
            </a:r>
            <a:r>
              <a:rPr lang="en-US" sz="2800" dirty="0" err="1" smtClean="0"/>
              <a:t>modelling</a:t>
            </a:r>
            <a:r>
              <a:rPr lang="en-US" sz="2800" dirty="0" smtClean="0"/>
              <a:t> and Forecasting</a:t>
            </a:r>
          </a:p>
          <a:p>
            <a:pPr algn="just">
              <a:lnSpc>
                <a:spcPct val="80000"/>
              </a:lnSpc>
            </a:pPr>
            <a:endParaRPr lang="en-US" sz="2800" dirty="0" smtClean="0"/>
          </a:p>
          <a:p>
            <a:pPr algn="just">
              <a:lnSpc>
                <a:spcPct val="80000"/>
              </a:lnSpc>
            </a:pPr>
            <a:r>
              <a:rPr lang="en-US" sz="2800" dirty="0" smtClean="0"/>
              <a:t>Extending the process to other cities 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/>
              <a:t>Dr.R.N.Singh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	Future of Air Quality </a:t>
            </a:r>
            <a:r>
              <a:rPr lang="en-US" dirty="0" err="1" smtClean="0"/>
              <a:t>Modelling</a:t>
            </a:r>
            <a:r>
              <a:rPr lang="en-US" dirty="0" smtClean="0"/>
              <a:t> for Sustainable Development</a:t>
            </a:r>
          </a:p>
          <a:p>
            <a:endParaRPr lang="en-US" sz="1000" dirty="0" smtClean="0"/>
          </a:p>
          <a:p>
            <a:r>
              <a:rPr lang="en-US" sz="2400" dirty="0" smtClean="0">
                <a:solidFill>
                  <a:srgbClr val="0070C0"/>
                </a:solidFill>
              </a:rPr>
              <a:t>Moving through Bird to Frog View, future would be interdisciplinary, coupled,  nonlinear, uncertain 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Future lies in mastering ODE( economic growth) /PDE( air pollution field) / algebraic( chemical reactions) constrained optimization, numerical way for nonlinear stochastic models</a:t>
            </a:r>
          </a:p>
          <a:p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Air pollution community need to interact computational scientists and economists for sustainable developmental issues.</a:t>
            </a:r>
            <a:endParaRPr lang="en-IN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3">
              <a:lumMod val="85000"/>
            </a:schemeClr>
          </a:solidFill>
        </p:spPr>
        <p:txBody>
          <a:bodyPr/>
          <a:lstStyle/>
          <a:p>
            <a:r>
              <a:rPr lang="en-US" dirty="0" smtClean="0"/>
              <a:t>Discussion Outcome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Availability of climate and air quality data in public domain: for its use by researchers and policy groups</a:t>
            </a:r>
          </a:p>
          <a:p>
            <a:r>
              <a:rPr lang="en-US" sz="2400" dirty="0" smtClean="0"/>
              <a:t>Standard protocol for monitoring </a:t>
            </a:r>
          </a:p>
          <a:p>
            <a:r>
              <a:rPr lang="en-US" sz="2400" dirty="0" smtClean="0"/>
              <a:t>Combining multiple websites to enhance visibility, transparency and accountability</a:t>
            </a:r>
          </a:p>
          <a:p>
            <a:r>
              <a:rPr lang="en-US" sz="2400" dirty="0" smtClean="0"/>
              <a:t>Learn from mistakes of the past in many other countries and move forward to do things better</a:t>
            </a:r>
          </a:p>
          <a:p>
            <a:r>
              <a:rPr lang="en-US" sz="2400" dirty="0" smtClean="0"/>
              <a:t>Forecasting needs to be done with utmost care and calibration of models</a:t>
            </a:r>
          </a:p>
          <a:p>
            <a:r>
              <a:rPr lang="en-US" sz="2400" dirty="0" smtClean="0"/>
              <a:t>Indoor Air Quality Integration </a:t>
            </a:r>
            <a:endParaRPr lang="en-IN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sz="3200" dirty="0" smtClean="0"/>
              <a:t>Discussion Session: </a:t>
            </a:r>
            <a:r>
              <a:rPr lang="en-US" sz="3200" dirty="0" err="1" smtClean="0"/>
              <a:t>Dr.A.L.Aggarwal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Needs and Purpose of being here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Areas: What to study? Who Needs them??</a:t>
            </a:r>
          </a:p>
          <a:p>
            <a:r>
              <a:rPr lang="en-US" dirty="0" smtClean="0"/>
              <a:t>Health exposure study, Data use and interpretation and integration of air quality community</a:t>
            </a:r>
          </a:p>
          <a:p>
            <a:r>
              <a:rPr lang="en-US" dirty="0" smtClean="0"/>
              <a:t>Availability of resources: stakeholders not interested ??</a:t>
            </a:r>
          </a:p>
          <a:p>
            <a:r>
              <a:rPr lang="en-US" dirty="0" smtClean="0"/>
              <a:t>Enough awareness: Its time to act</a:t>
            </a:r>
            <a:endParaRPr lang="en-I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/>
              <a:t>Dr.Orhan</a:t>
            </a:r>
            <a:r>
              <a:rPr lang="en-US" dirty="0" smtClean="0"/>
              <a:t> </a:t>
            </a:r>
            <a:r>
              <a:rPr lang="en-US" dirty="0" err="1" smtClean="0"/>
              <a:t>Yenigun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	</a:t>
            </a:r>
            <a:r>
              <a:rPr lang="en-US" sz="1800" b="1" dirty="0" smtClean="0">
                <a:solidFill>
                  <a:srgbClr val="C00000"/>
                </a:solidFill>
              </a:rPr>
              <a:t>SURFACE OZONE IN URBAN, SEMI-RURAL AND RURAL SITES IN ISTANBUL, TURKEY</a:t>
            </a:r>
            <a:endParaRPr lang="en-US" sz="1800" dirty="0" smtClean="0"/>
          </a:p>
          <a:p>
            <a:endParaRPr lang="en-US" sz="1000" dirty="0" smtClean="0"/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Clear seasonal variation exhibiting a maximum in summer and a minimum in winter. 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Higher O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levels at the rural site compared to the semi-rural and the traffic sites. 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The lowest O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mixing ratios measured at the traffic site (titration effect of local high </a:t>
            </a:r>
            <a:r>
              <a:rPr lang="en-US" sz="2400" dirty="0" err="1" smtClean="0"/>
              <a:t>NO</a:t>
            </a:r>
            <a:r>
              <a:rPr lang="en-US" sz="2400" baseline="-25000" dirty="0" err="1" smtClean="0"/>
              <a:t>x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emissions).</a:t>
            </a:r>
            <a:endParaRPr lang="el-GR" sz="2400" dirty="0" smtClean="0"/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The sharp decrease in the morning rush hour O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levels during weekdays were not observed in weekends.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/>
              <a:t>Dr.Jay</a:t>
            </a:r>
            <a:r>
              <a:rPr lang="en-US" dirty="0" smtClean="0"/>
              <a:t> Turner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	Future of Air Quality </a:t>
            </a:r>
            <a:r>
              <a:rPr lang="en-US" dirty="0" err="1" smtClean="0"/>
              <a:t>Modelling</a:t>
            </a:r>
            <a:r>
              <a:rPr lang="en-US" dirty="0" smtClean="0"/>
              <a:t> for Sustainable Development</a:t>
            </a:r>
          </a:p>
          <a:p>
            <a:endParaRPr lang="en-US" sz="1000" dirty="0" smtClean="0"/>
          </a:p>
          <a:p>
            <a:r>
              <a:rPr lang="en-US" sz="2400" dirty="0" smtClean="0"/>
              <a:t>Status and perspectives on U.S. networks</a:t>
            </a:r>
          </a:p>
          <a:p>
            <a:pPr lvl="1"/>
            <a:r>
              <a:rPr lang="en-US" sz="2400" dirty="0" smtClean="0"/>
              <a:t>Emphasis </a:t>
            </a:r>
            <a:r>
              <a:rPr lang="en-US" sz="2400" dirty="0" smtClean="0"/>
              <a:t>on particulate matter</a:t>
            </a:r>
          </a:p>
          <a:p>
            <a:r>
              <a:rPr lang="en-US" sz="2400" dirty="0" smtClean="0"/>
              <a:t>Case Studies of </a:t>
            </a:r>
            <a:r>
              <a:rPr lang="en-US" sz="2400" dirty="0" smtClean="0"/>
              <a:t>Hong Kong, Ulaanbaatar</a:t>
            </a:r>
            <a:endParaRPr lang="en-US" sz="2400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Opportunities to learn from other networks, possibly leapfrog portions of the evolution path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Contemporary Network Design: Multiple purpose !!!</a:t>
            </a:r>
            <a:endParaRPr lang="en-US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/>
              <a:t>Dr.Harish</a:t>
            </a:r>
            <a:r>
              <a:rPr lang="en-US" dirty="0" smtClean="0"/>
              <a:t> </a:t>
            </a:r>
            <a:r>
              <a:rPr lang="en-US" dirty="0" err="1" smtClean="0"/>
              <a:t>Gadhavi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1371600"/>
            <a:ext cx="8610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 Aerosol Characterization in Rural Environment</a:t>
            </a:r>
          </a:p>
          <a:p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Biomass sources from rural areas have become significant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Need to use multiple techniques to arrive at their sources and their </a:t>
            </a:r>
            <a:r>
              <a:rPr lang="en-US" sz="2400" dirty="0" err="1" smtClean="0"/>
              <a:t>charcatrisation</a:t>
            </a:r>
            <a:endParaRPr lang="en-US" sz="2400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Black Carbon information and AOD properties can be very useful to </a:t>
            </a:r>
            <a:r>
              <a:rPr lang="en-US" sz="2400" dirty="0" err="1" smtClean="0"/>
              <a:t>undersatnd</a:t>
            </a:r>
            <a:r>
              <a:rPr lang="en-US" sz="2400" dirty="0" smtClean="0"/>
              <a:t> the process and possible management techniques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 Also discussed  various instrumental techniques and their output data handling </a:t>
            </a:r>
            <a:endParaRPr lang="en-IN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Prof. Rudolf </a:t>
            </a:r>
            <a:r>
              <a:rPr lang="en-US" dirty="0" err="1" smtClean="0"/>
              <a:t>Husar</a:t>
            </a:r>
            <a:r>
              <a:rPr lang="en-US" dirty="0" smtClean="0"/>
              <a:t> and </a:t>
            </a:r>
            <a:r>
              <a:rPr lang="en-US" dirty="0" err="1" smtClean="0"/>
              <a:t>Ratish</a:t>
            </a:r>
            <a:r>
              <a:rPr lang="en-US" dirty="0" smtClean="0"/>
              <a:t> 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1371600"/>
            <a:ext cx="8610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 Remote sensing and </a:t>
            </a:r>
            <a:r>
              <a:rPr lang="en-US" sz="3200" dirty="0" err="1" smtClean="0">
                <a:solidFill>
                  <a:srgbClr val="C00000"/>
                </a:solidFill>
              </a:rPr>
              <a:t>Modelling</a:t>
            </a:r>
            <a:r>
              <a:rPr lang="en-US" sz="3200" dirty="0" smtClean="0">
                <a:solidFill>
                  <a:srgbClr val="C00000"/>
                </a:solidFill>
              </a:rPr>
              <a:t> Results for PM over India</a:t>
            </a:r>
          </a:p>
          <a:p>
            <a:endParaRPr lang="en-US" sz="32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3200" dirty="0" smtClean="0"/>
              <a:t>Comprehensive </a:t>
            </a:r>
            <a:r>
              <a:rPr lang="en-US" sz="3200" dirty="0" smtClean="0"/>
              <a:t>talk on basics of aerosols and satellite data view and interpretation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3200" dirty="0" smtClean="0"/>
              <a:t>Aerosol properties: physical, optical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3200" dirty="0" smtClean="0"/>
              <a:t>Illustration of pattern of AOT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3200" dirty="0" smtClean="0"/>
              <a:t>Usage of </a:t>
            </a:r>
            <a:r>
              <a:rPr lang="en-US" sz="3200" dirty="0" smtClean="0"/>
              <a:t>model to estimate composition, 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32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3200" dirty="0" smtClean="0"/>
              <a:t>Finally, E</a:t>
            </a:r>
            <a:r>
              <a:rPr lang="en-US" sz="3200" dirty="0" smtClean="0"/>
              <a:t>xamine aerosol events</a:t>
            </a:r>
            <a:endParaRPr lang="en-IN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expected today?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US" dirty="0" smtClean="0"/>
              <a:t>Look for Mentor today</a:t>
            </a:r>
          </a:p>
          <a:p>
            <a:endParaRPr lang="en-US" dirty="0" smtClean="0"/>
          </a:p>
          <a:p>
            <a:r>
              <a:rPr lang="en-US" dirty="0" smtClean="0"/>
              <a:t>Look for your resource person: research, planning or any random issue </a:t>
            </a:r>
            <a:r>
              <a:rPr lang="en-US" dirty="0" smtClean="0">
                <a:sym typeface="Wingdings" pitchFamily="2" charset="2"/>
              </a:rPr>
              <a:t>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Put your point of view to us…… didn’t get a chance to talk, write and give  </a:t>
            </a:r>
            <a:endParaRPr lang="en-US" dirty="0" smtClean="0">
              <a:sym typeface="Wingdings" pitchFamily="2" charset="2"/>
            </a:endParaRPr>
          </a:p>
          <a:p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Inaugural: Key Messages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Welcome : Invitation to the process of development of Air Quality Community </a:t>
            </a:r>
          </a:p>
          <a:p>
            <a:endParaRPr lang="en-US" dirty="0" smtClean="0"/>
          </a:p>
          <a:p>
            <a:r>
              <a:rPr lang="en-US" dirty="0" smtClean="0"/>
              <a:t>Major Lessons Learnt from 6 city studies: What next </a:t>
            </a:r>
          </a:p>
          <a:p>
            <a:endParaRPr lang="en-US" dirty="0" smtClean="0"/>
          </a:p>
          <a:p>
            <a:r>
              <a:rPr lang="en-US" dirty="0" smtClean="0"/>
              <a:t>Why we are here??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685800"/>
            <a:ext cx="4038600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29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2209800"/>
            <a:ext cx="3352800" cy="258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29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3581400"/>
            <a:ext cx="3581400" cy="268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294"/>
          <p:cNvSpPr txBox="1">
            <a:spLocks noChangeArrowheads="1"/>
          </p:cNvSpPr>
          <p:nvPr/>
        </p:nvSpPr>
        <p:spPr bwMode="auto">
          <a:xfrm>
            <a:off x="95250" y="44450"/>
            <a:ext cx="5353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Air Quality Monitoring, Emission Inventory and </a:t>
            </a:r>
          </a:p>
          <a:p>
            <a:r>
              <a:rPr lang="en-US" b="1"/>
              <a:t>Source Apportionment Study for Indian Cities </a:t>
            </a:r>
          </a:p>
        </p:txBody>
      </p:sp>
      <p:sp>
        <p:nvSpPr>
          <p:cNvPr id="2054" name="Text Box 295"/>
          <p:cNvSpPr txBox="1">
            <a:spLocks noChangeArrowheads="1"/>
          </p:cNvSpPr>
          <p:nvPr/>
        </p:nvSpPr>
        <p:spPr bwMode="auto">
          <a:xfrm>
            <a:off x="5029200" y="1727200"/>
            <a:ext cx="386715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Snapshot of some of the comments by CSE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12" name="Group 696"/>
          <p:cNvGraphicFramePr>
            <a:graphicFrameLocks noGrp="1"/>
          </p:cNvGraphicFramePr>
          <p:nvPr>
            <p:ph/>
          </p:nvPr>
        </p:nvGraphicFramePr>
        <p:xfrm>
          <a:off x="304801" y="457200"/>
          <a:ext cx="8534398" cy="3535680"/>
        </p:xfrm>
        <a:graphic>
          <a:graphicData uri="http://schemas.openxmlformats.org/drawingml/2006/table">
            <a:tbl>
              <a:tblPr/>
              <a:tblGrid>
                <a:gridCol w="2125898"/>
                <a:gridCol w="1071752"/>
                <a:gridCol w="1010130"/>
                <a:gridCol w="994726"/>
                <a:gridCol w="1071752"/>
                <a:gridCol w="1089356"/>
                <a:gridCol w="1170784"/>
              </a:tblGrid>
              <a:tr h="16523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EL PM (T/d)</a:t>
                      </a: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Mumbai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Pune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Kanpur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Delhi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Chennai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Banglore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23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Area 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26.89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6.20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3.69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27.75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1.20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13.20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23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Point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20.62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0.40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2.39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32.48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0.22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7.80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23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Line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4.23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5.90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1.92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9.70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1.58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22.38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23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Pav.&amp;UnPav. Dust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21.71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19.75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1.35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77.28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8.01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10.90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45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73.45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32.25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9.36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147.20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11.01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54.28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459">
                <a:tc gridSpan="7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1459">
                <a:tc gridSpan="7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EL NOx (T/d)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145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Area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88.07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1.33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3.52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15.33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2.51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53.89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45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Point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102.41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0.89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8.41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360.53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1.38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17.19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45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Line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25.13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39.19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10.57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83.83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8.25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146.33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45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Total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215.60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41.41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22.50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459.69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12.14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217.41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459">
                <a:tc gridSpan="7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965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Registered Vehicles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(Millions)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1.50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1.45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0.59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5.20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2.27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2.53 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45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Area (KM)2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468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243.84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230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1500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176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565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45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Population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1600000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254000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257000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1380000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434000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570000</a:t>
                      </a: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06" name="Text Box 287"/>
          <p:cNvSpPr txBox="1">
            <a:spLocks noChangeArrowheads="1"/>
          </p:cNvSpPr>
          <p:nvPr/>
        </p:nvSpPr>
        <p:spPr bwMode="auto">
          <a:xfrm>
            <a:off x="3684419" y="152400"/>
            <a:ext cx="195438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/>
              <a:t>Emission </a:t>
            </a:r>
            <a:r>
              <a:rPr lang="en-US" b="1" dirty="0" smtClean="0"/>
              <a:t>Loads</a:t>
            </a:r>
            <a:endParaRPr lang="en-US" b="1" dirty="0"/>
          </a:p>
        </p:txBody>
      </p:sp>
      <p:sp>
        <p:nvSpPr>
          <p:cNvPr id="3207" name="Text Box 671"/>
          <p:cNvSpPr txBox="1">
            <a:spLocks noChangeArrowheads="1"/>
          </p:cNvSpPr>
          <p:nvPr/>
        </p:nvSpPr>
        <p:spPr bwMode="auto">
          <a:xfrm>
            <a:off x="304800" y="4495800"/>
            <a:ext cx="84582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0988" indent="-280988" algn="just">
              <a:buFontTx/>
              <a:buChar char="•"/>
            </a:pPr>
            <a:r>
              <a:rPr lang="en-US" b="1" dirty="0">
                <a:solidFill>
                  <a:srgbClr val="C00000"/>
                </a:solidFill>
              </a:rPr>
              <a:t>Mumbai and Delhi City inventory included about 10 to 11 area source categories as compared to 4-8 in other cites. </a:t>
            </a:r>
          </a:p>
          <a:p>
            <a:pPr marL="280988" indent="-280988" algn="just">
              <a:buFontTx/>
              <a:buChar char="•"/>
            </a:pPr>
            <a:r>
              <a:rPr lang="en-US" b="1" dirty="0">
                <a:solidFill>
                  <a:srgbClr val="C00000"/>
                </a:solidFill>
              </a:rPr>
              <a:t>The emission load of area and industries in these cities is much higher as compared to other cities.  </a:t>
            </a:r>
          </a:p>
          <a:p>
            <a:pPr marL="280988" indent="-280988" algn="just">
              <a:buFontTx/>
              <a:buChar char="•"/>
            </a:pPr>
            <a:r>
              <a:rPr lang="en-US" b="1" dirty="0">
                <a:solidFill>
                  <a:srgbClr val="C00000"/>
                </a:solidFill>
              </a:rPr>
              <a:t>Therefore the percentage  share of vehicles is less but absolute numbers are high</a:t>
            </a:r>
            <a:r>
              <a:rPr lang="en-US" b="1" dirty="0" smtClean="0">
                <a:solidFill>
                  <a:srgbClr val="C00000"/>
                </a:solidFill>
              </a:rPr>
              <a:t>.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 lIns="91440" rIns="91440" anchor="ctr"/>
          <a:lstStyle/>
          <a:p>
            <a:pPr eaLnBrk="1" hangingPunct="1"/>
            <a:r>
              <a:rPr lang="en-US" dirty="0" err="1" smtClean="0"/>
              <a:t>Prof.Virendra</a:t>
            </a:r>
            <a:r>
              <a:rPr lang="en-US" dirty="0" smtClean="0"/>
              <a:t> </a:t>
            </a:r>
            <a:r>
              <a:rPr lang="en-US" dirty="0" err="1" smtClean="0"/>
              <a:t>Sethi</a:t>
            </a:r>
            <a:endParaRPr lang="en-US" dirty="0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/>
        <p:txBody>
          <a:bodyPr lIns="91440" rIns="91440"/>
          <a:lstStyle/>
          <a:p>
            <a:pPr marL="342900" lvl="1" indent="-342900" eaLnBrk="1" hangingPunct="1">
              <a:buFontTx/>
              <a:buChar char="•"/>
            </a:pPr>
            <a:r>
              <a:rPr lang="en-US" sz="2400" b="1" dirty="0" smtClean="0">
                <a:ea typeface="ＭＳ Ｐゴシック" pitchFamily="34" charset="-128"/>
              </a:rPr>
              <a:t>Real Accomplishment</a:t>
            </a:r>
            <a:r>
              <a:rPr lang="en-US" sz="1800" dirty="0" smtClean="0">
                <a:ea typeface="ＭＳ Ｐゴシック" pitchFamily="34" charset="-128"/>
              </a:rPr>
              <a:t>  </a:t>
            </a:r>
          </a:p>
          <a:p>
            <a:pPr marL="342900" lvl="1" indent="-342900" eaLnBrk="1" hangingPunct="1"/>
            <a:r>
              <a:rPr lang="en-US" sz="1800" dirty="0" smtClean="0">
                <a:ea typeface="ＭＳ Ｐゴシック" pitchFamily="34" charset="-128"/>
              </a:rPr>
              <a:t>Report to submitted to the </a:t>
            </a:r>
            <a:r>
              <a:rPr lang="en-US" sz="1800" dirty="0" smtClean="0">
                <a:ea typeface="ＭＳ Ｐゴシック" pitchFamily="34" charset="-128"/>
              </a:rPr>
              <a:t>parliament  </a:t>
            </a:r>
            <a:r>
              <a:rPr lang="en-US" sz="1800" b="1" dirty="0" smtClean="0">
                <a:solidFill>
                  <a:srgbClr val="C00000"/>
                </a:solidFill>
                <a:ea typeface="ＭＳ Ｐゴシック" pitchFamily="34" charset="-128"/>
              </a:rPr>
              <a:t>BUT ALSO UNDERSTOOD AIR QUALITY REAL ISSUE OF INDIA</a:t>
            </a:r>
            <a:endParaRPr lang="en-US" sz="1800" b="1" dirty="0" smtClean="0">
              <a:solidFill>
                <a:srgbClr val="C00000"/>
              </a:solidFill>
              <a:ea typeface="ＭＳ Ｐゴシック" pitchFamily="34" charset="-128"/>
            </a:endParaRPr>
          </a:p>
          <a:p>
            <a:pPr marL="342900" lvl="1" indent="-342900" eaLnBrk="1" hangingPunct="1"/>
            <a:r>
              <a:rPr lang="en-US" sz="1800" dirty="0" smtClean="0">
                <a:ea typeface="ＭＳ Ｐゴシック" pitchFamily="34" charset="-128"/>
              </a:rPr>
              <a:t>60 people from 7 institutes (TERI, IITK, IITM, NEERI Nagpur, NEERI Mumbai, ARAI and IIT B) worked together with the CPCB for 3 years and built the capacity for air quality management work </a:t>
            </a:r>
          </a:p>
          <a:p>
            <a:pPr marL="342900" lvl="1" indent="-342900" eaLnBrk="1" hangingPunct="1"/>
            <a:endParaRPr lang="en-US" sz="1800" dirty="0" smtClean="0">
              <a:ea typeface="ＭＳ Ｐゴシック" pitchFamily="34" charset="-128"/>
            </a:endParaRPr>
          </a:p>
          <a:p>
            <a:pPr marL="342900" indent="-342900" eaLnBrk="1" hangingPunct="1"/>
            <a:r>
              <a:rPr lang="en-US" sz="2400" b="1" dirty="0" smtClean="0"/>
              <a:t>Real “NON-Accomplishment”</a:t>
            </a:r>
          </a:p>
          <a:p>
            <a:pPr marL="342900" lvl="1" indent="-342900" eaLnBrk="1" hangingPunct="1"/>
            <a:r>
              <a:rPr lang="en-US" sz="1800" dirty="0" smtClean="0">
                <a:ea typeface="ＭＳ Ｐゴシック" pitchFamily="34" charset="-128"/>
              </a:rPr>
              <a:t>7 institutes worked together for 3 years and built the capacity, with no FUTURE</a:t>
            </a:r>
          </a:p>
          <a:p>
            <a:pPr marL="342900" lvl="1" indent="-342900" eaLnBrk="1" hangingPunct="1"/>
            <a:r>
              <a:rPr lang="en-US" sz="1800" dirty="0" smtClean="0">
                <a:ea typeface="ＭＳ Ｐゴシック" pitchFamily="34" charset="-128"/>
              </a:rPr>
              <a:t>There is no platform for researchers to continue the work</a:t>
            </a:r>
          </a:p>
          <a:p>
            <a:pPr marL="342900" lvl="1" indent="-342900" eaLnBrk="1" hangingPunct="1"/>
            <a:r>
              <a:rPr lang="en-US" sz="1800" dirty="0" smtClean="0">
                <a:ea typeface="ＭＳ Ｐゴシック" pitchFamily="34" charset="-128"/>
              </a:rPr>
              <a:t>Resolution of source apportionment through PM10 adequate ? Need for PM2.5 based source apportionment ?</a:t>
            </a:r>
          </a:p>
          <a:p>
            <a:pPr marL="342900" lvl="1" indent="-342900" eaLnBrk="1" hangingPunct="1"/>
            <a:r>
              <a:rPr lang="en-US" sz="1800" dirty="0" smtClean="0">
                <a:ea typeface="ＭＳ Ｐゴシック" pitchFamily="34" charset="-128"/>
              </a:rPr>
              <a:t>Potential for societal benefit – but no structure for participants to </a:t>
            </a:r>
            <a:r>
              <a:rPr lang="en-US" sz="1800" dirty="0" smtClean="0">
                <a:ea typeface="ＭＳ Ｐゴシック" pitchFamily="34" charset="-128"/>
              </a:rPr>
              <a:t>engage</a:t>
            </a:r>
          </a:p>
          <a:p>
            <a:pPr marL="342900" lvl="1" indent="-342900" eaLnBrk="1" hangingPunct="1"/>
            <a:r>
              <a:rPr lang="en-US" sz="1800" b="1" dirty="0" smtClean="0">
                <a:solidFill>
                  <a:srgbClr val="C00000"/>
                </a:solidFill>
                <a:ea typeface="ＭＳ Ｐゴシック" pitchFamily="34" charset="-128"/>
              </a:rPr>
              <a:t>DECISION MAKER NOT USING THE KNOWLEDGE !!!!</a:t>
            </a:r>
            <a:endParaRPr lang="en-US" sz="1800" b="1" dirty="0" smtClean="0">
              <a:solidFill>
                <a:srgbClr val="C00000"/>
              </a:solidFill>
              <a:ea typeface="ＭＳ Ｐゴシック" pitchFamily="34" charset="-128"/>
            </a:endParaRPr>
          </a:p>
          <a:p>
            <a:pPr marL="342900" indent="-342900" eaLnBrk="1" hangingPunct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715000"/>
          </a:xfrm>
        </p:spPr>
        <p:txBody>
          <a:bodyPr/>
          <a:lstStyle/>
          <a:p>
            <a:r>
              <a:rPr lang="en-US" dirty="0" smtClean="0"/>
              <a:t>Build and connect the air quality community across the Indian subcontinent and GEO AQ </a:t>
            </a:r>
            <a:r>
              <a:rPr lang="en-US" dirty="0" err="1" smtClean="0"/>
              <a:t>CoP</a:t>
            </a:r>
            <a:endParaRPr lang="en-US" dirty="0" smtClean="0"/>
          </a:p>
          <a:p>
            <a:pPr lvl="1"/>
            <a:r>
              <a:rPr lang="en-US" sz="1800" dirty="0" smtClean="0">
                <a:ea typeface="ＭＳ Ｐゴシック" pitchFamily="34" charset="-128"/>
              </a:rPr>
              <a:t>Moving from Earth Observations to Societal Benefits through Collaboration via Communities of Practice</a:t>
            </a:r>
          </a:p>
          <a:p>
            <a:pPr lvl="1"/>
            <a:r>
              <a:rPr lang="en-US" sz="1800" dirty="0" smtClean="0">
                <a:ea typeface="ＭＳ Ｐゴシック" pitchFamily="34" charset="-128"/>
              </a:rPr>
              <a:t>Fostering a Culture of Collaboration in GEO via Communities of Practice</a:t>
            </a:r>
          </a:p>
          <a:p>
            <a:pPr lvl="1"/>
            <a:r>
              <a:rPr lang="en-US" sz="1800" i="1" dirty="0" smtClean="0">
                <a:ea typeface="ＭＳ Ｐゴシック" pitchFamily="34" charset="-128"/>
              </a:rPr>
              <a:t>“First, think about collaboration as both an attitude that prompts people to approach their work in the spirit of proactive cooperation and a shared effort that leads to better, more creative outcomes.” </a:t>
            </a:r>
          </a:p>
          <a:p>
            <a:pPr lvl="1"/>
            <a:endParaRPr lang="en-US" sz="1800" dirty="0" smtClean="0">
              <a:ea typeface="ＭＳ Ｐゴシック" pitchFamily="34" charset="-128"/>
            </a:endParaRPr>
          </a:p>
          <a:p>
            <a:r>
              <a:rPr lang="en-US" sz="3000" b="1" dirty="0" smtClean="0">
                <a:solidFill>
                  <a:srgbClr val="C00000"/>
                </a:solidFill>
              </a:rPr>
              <a:t>Leapfrogging for Air Quality Management in India by engaging with recent developments of new tools and practices</a:t>
            </a:r>
          </a:p>
          <a:p>
            <a:endParaRPr lang="en-US" dirty="0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1017587" y="257175"/>
            <a:ext cx="6297613" cy="600075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eaLnBrk="1" hangingPunct="1"/>
            <a:r>
              <a:rPr lang="en-US" dirty="0" smtClean="0"/>
              <a:t>Future Activities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/>
              <a:t>Mr.Rajeev</a:t>
            </a:r>
            <a:r>
              <a:rPr lang="en-US" dirty="0" smtClean="0"/>
              <a:t> </a:t>
            </a:r>
            <a:r>
              <a:rPr lang="en-US" dirty="0" err="1" smtClean="0"/>
              <a:t>Mital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Expectations from the community of academician and researchers:</a:t>
            </a:r>
          </a:p>
          <a:p>
            <a:pPr>
              <a:buNone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Share what will happen in future </a:t>
            </a:r>
          </a:p>
          <a:p>
            <a:pPr>
              <a:buFontTx/>
              <a:buChar char="-"/>
            </a:pPr>
            <a:r>
              <a:rPr lang="en-US" dirty="0" smtClean="0"/>
              <a:t>Move away from compliance</a:t>
            </a:r>
          </a:p>
          <a:p>
            <a:pPr>
              <a:buFontTx/>
              <a:buChar char="-"/>
            </a:pPr>
            <a:r>
              <a:rPr lang="en-US" dirty="0" smtClean="0"/>
              <a:t>Benchmarking of technologies/equipment</a:t>
            </a:r>
          </a:p>
          <a:p>
            <a:pPr>
              <a:buFontTx/>
              <a:buChar char="-"/>
            </a:pPr>
            <a:endParaRPr lang="en-US" dirty="0" smtClean="0"/>
          </a:p>
          <a:p>
            <a:pPr lvl="1"/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85000"/>
            </a:schemeClr>
          </a:solidFill>
        </p:spPr>
        <p:txBody>
          <a:bodyPr/>
          <a:lstStyle/>
          <a:p>
            <a:r>
              <a:rPr lang="en-US" dirty="0" err="1" smtClean="0"/>
              <a:t>Prof.Rudy</a:t>
            </a:r>
            <a:r>
              <a:rPr lang="en-US" dirty="0" smtClean="0"/>
              <a:t> </a:t>
            </a:r>
            <a:r>
              <a:rPr lang="en-US" dirty="0" err="1" smtClean="0"/>
              <a:t>Husar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Purpose of the Meet</a:t>
            </a:r>
          </a:p>
          <a:p>
            <a:endParaRPr lang="en-US" dirty="0" smtClean="0"/>
          </a:p>
          <a:p>
            <a:r>
              <a:rPr lang="en-US" dirty="0" smtClean="0"/>
              <a:t>Major interconnectivity: leading to balanced air quality management</a:t>
            </a:r>
          </a:p>
          <a:p>
            <a:endParaRPr lang="en-US" dirty="0" smtClean="0"/>
          </a:p>
          <a:p>
            <a:r>
              <a:rPr lang="en-US" dirty="0" smtClean="0"/>
              <a:t>Combining tools and techniques: complementing and enhancing the knowledge</a:t>
            </a: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11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/>
              <a:t>Urban </a:t>
            </a:r>
            <a:r>
              <a:rPr lang="en-US" sz="4000" dirty="0" smtClean="0"/>
              <a:t>and Regional Pollution:</a:t>
            </a:r>
          </a:p>
        </p:txBody>
      </p:sp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5900" y="1371600"/>
            <a:ext cx="3594100" cy="2113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0" y="4800600"/>
            <a:ext cx="9144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3038" indent="-173038" eaLnBrk="1" hangingPunct="1">
              <a:spcBef>
                <a:spcPts val="600"/>
              </a:spcBef>
              <a:buClr>
                <a:schemeClr val="hlink"/>
              </a:buClr>
              <a:buSzPct val="60000"/>
              <a:tabLst>
                <a:tab pos="1258888" algn="l"/>
                <a:tab pos="2970213" algn="l"/>
              </a:tabLst>
              <a:defRPr/>
            </a:pPr>
            <a:r>
              <a:rPr lang="en-US" sz="2400" kern="0" dirty="0" smtClean="0">
                <a:latin typeface="+mn-lt"/>
              </a:rPr>
              <a:t>  Combining </a:t>
            </a:r>
            <a:r>
              <a:rPr lang="en-US" sz="2400" kern="0" dirty="0" smtClean="0">
                <a:latin typeface="+mn-lt"/>
              </a:rPr>
              <a:t>local and regional/global observations, models and science. data,   </a:t>
            </a:r>
            <a:r>
              <a:rPr lang="en-US" sz="2400" kern="0" dirty="0">
                <a:latin typeface="+mn-lt"/>
              </a:rPr>
              <a:t>datasets allow the estimation of the regional background concentrations and the urban excess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438400"/>
            <a:ext cx="472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Challenge to air quality management, science and education:</a:t>
            </a:r>
          </a:p>
          <a:p>
            <a:endParaRPr lang="en-US" sz="2400" b="1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28600" y="914400"/>
            <a:ext cx="4775200" cy="121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Total  Pollution = </a:t>
            </a:r>
          </a:p>
          <a:p>
            <a:pPr algn="ctr"/>
            <a:r>
              <a:rPr lang="en-US" sz="2400" dirty="0" smtClean="0"/>
              <a:t>Regional Background + Urban Excess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95473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875</Words>
  <Application>Microsoft Office PowerPoint</Application>
  <PresentationFormat>On-screen Show (4:3)</PresentationFormat>
  <Paragraphs>224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Times New Roman</vt:lpstr>
      <vt:lpstr>Arial Unicode MS</vt:lpstr>
      <vt:lpstr>Wingdings</vt:lpstr>
      <vt:lpstr>Default Design</vt:lpstr>
      <vt:lpstr>Summary of day 1</vt:lpstr>
      <vt:lpstr>Inaugural: Key Messages</vt:lpstr>
      <vt:lpstr>Slide 3</vt:lpstr>
      <vt:lpstr>Slide 4</vt:lpstr>
      <vt:lpstr>Prof.Virendra Sethi</vt:lpstr>
      <vt:lpstr>Future Activities</vt:lpstr>
      <vt:lpstr>Mr.Rajeev Mital</vt:lpstr>
      <vt:lpstr>Prof.Rudy Husar</vt:lpstr>
      <vt:lpstr>Urban and Regional Pollution:</vt:lpstr>
      <vt:lpstr>Session 1: Dr.CVC Rao  Dr.Ajay Deshpande</vt:lpstr>
      <vt:lpstr>Dr.Gurfan Beig</vt:lpstr>
      <vt:lpstr>Dr.R.N.Singh</vt:lpstr>
      <vt:lpstr>Discussion Outcome</vt:lpstr>
      <vt:lpstr>Discussion Session: Dr.A.L.Aggarwal Needs and Purpose of being here</vt:lpstr>
      <vt:lpstr>Dr.Orhan Yenigun</vt:lpstr>
      <vt:lpstr>Dr.Jay Turner</vt:lpstr>
      <vt:lpstr>Dr.Harish Gadhavi</vt:lpstr>
      <vt:lpstr>Prof. Rudolf Husar and Ratish </vt:lpstr>
      <vt:lpstr>What is expected today?</vt:lpstr>
    </vt:vector>
  </TitlesOfParts>
  <Company>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Mr Rakesh</cp:lastModifiedBy>
  <cp:revision>119</cp:revision>
  <dcterms:created xsi:type="dcterms:W3CDTF">2011-07-21T09:32:40Z</dcterms:created>
  <dcterms:modified xsi:type="dcterms:W3CDTF">2012-12-06T19:49:06Z</dcterms:modified>
</cp:coreProperties>
</file>