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78" r:id="rId5"/>
    <p:sldId id="279" r:id="rId6"/>
    <p:sldId id="280" r:id="rId7"/>
    <p:sldId id="286" r:id="rId8"/>
    <p:sldId id="281" r:id="rId9"/>
    <p:sldId id="285" r:id="rId10"/>
    <p:sldId id="287" r:id="rId11"/>
    <p:sldId id="282"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283" r:id="rId29"/>
    <p:sldId id="288" r:id="rId30"/>
    <p:sldId id="284" r:id="rId31"/>
    <p:sldId id="273" r:id="rId32"/>
    <p:sldId id="268" r:id="rId33"/>
    <p:sldId id="269" r:id="rId34"/>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dirty="0" smtClean="0"/>
            </a:lvl1pPr>
          </a:lstStyle>
          <a:p>
            <a:pPr>
              <a:defRPr/>
            </a:pPr>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smtClean="0"/>
            </a:lvl1pPr>
          </a:lstStyle>
          <a:p>
            <a:pPr>
              <a:defRPr/>
            </a:pPr>
            <a:fld id="{FA42E38D-47A5-4679-8D44-5763C0A05FCD}" type="datetimeFigureOut">
              <a:rPr lang="en-US"/>
              <a:pPr>
                <a:defRPr/>
              </a:pPr>
              <a:t>7/14/2011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dirty="0" smtClean="0"/>
            </a:lvl1pPr>
          </a:lstStyle>
          <a:p>
            <a:pPr>
              <a:defRPr/>
            </a:pPr>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smtClean="0"/>
            </a:lvl1pPr>
          </a:lstStyle>
          <a:p>
            <a:pPr>
              <a:defRPr/>
            </a:pPr>
            <a:fld id="{F9B1A2F7-4C8C-4AA2-BAB5-E6EAA1D0D22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Used to look at current and future missions.</a:t>
            </a:r>
          </a:p>
          <a:p>
            <a:r>
              <a:rPr lang="en-US" dirty="0" smtClean="0"/>
              <a:t>Value</a:t>
            </a:r>
            <a:r>
              <a:rPr lang="en-US" baseline="0" dirty="0" smtClean="0"/>
              <a:t> will be in details – especially coupling/typing such as instrument type; e.g., radiometer </a:t>
            </a:r>
            <a:r>
              <a:rPr lang="en-US" baseline="0" dirty="0" err="1" smtClean="0"/>
              <a:t>vs</a:t>
            </a:r>
            <a:r>
              <a:rPr lang="en-US" baseline="0" dirty="0" smtClean="0"/>
              <a:t> spectrometer has different profile of components and sources)</a:t>
            </a:r>
          </a:p>
          <a:p>
            <a:endParaRPr lang="en-US" baseline="0" dirty="0" smtClean="0"/>
          </a:p>
          <a:p>
            <a:pPr marL="342900" indent="-342900">
              <a:buFont typeface="+mj-lt"/>
              <a:buAutoNum type="arabicPeriod"/>
            </a:pPr>
            <a:r>
              <a:rPr lang="en-US" dirty="0" smtClean="0"/>
              <a:t>Builder/Vendor</a:t>
            </a:r>
            <a:r>
              <a:rPr lang="en-US" baseline="0" dirty="0" smtClean="0"/>
              <a:t> </a:t>
            </a:r>
            <a:r>
              <a:rPr lang="en-US" dirty="0" smtClean="0"/>
              <a:t>deliverables</a:t>
            </a:r>
          </a:p>
          <a:p>
            <a:pPr marL="342900" indent="-342900">
              <a:buFont typeface="+mj-lt"/>
              <a:buAutoNum type="arabicPeriod"/>
            </a:pPr>
            <a:r>
              <a:rPr lang="en-US" dirty="0" smtClean="0"/>
              <a:t>Science Team</a:t>
            </a:r>
            <a:r>
              <a:rPr lang="en-US" baseline="0" dirty="0" smtClean="0"/>
              <a:t> results</a:t>
            </a:r>
          </a:p>
          <a:p>
            <a:pPr marL="342900" indent="-342900">
              <a:buFont typeface="+mj-lt"/>
              <a:buAutoNum type="arabicPeriod"/>
            </a:pPr>
            <a:r>
              <a:rPr lang="en-US" baseline="0" dirty="0" smtClean="0"/>
              <a:t>Factory recording prior to deployment</a:t>
            </a:r>
          </a:p>
          <a:p>
            <a:pPr marL="342900" indent="-342900">
              <a:buFont typeface="+mj-lt"/>
              <a:buAutoNum type="arabicPeriod"/>
            </a:pPr>
            <a:r>
              <a:rPr lang="en-US" dirty="0" smtClean="0"/>
              <a:t>Science</a:t>
            </a:r>
            <a:r>
              <a:rPr lang="en-US" baseline="0" dirty="0" smtClean="0"/>
              <a:t> computing facilities</a:t>
            </a:r>
            <a:endParaRPr lang="en-US" dirty="0" smtClean="0"/>
          </a:p>
          <a:p>
            <a:pPr marL="342900" indent="-342900">
              <a:buFont typeface="+mj-lt"/>
              <a:buAutoNum type="arabicPeriod"/>
            </a:pPr>
            <a:endParaRPr lang="en-US" dirty="0" smtClean="0"/>
          </a:p>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12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27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Priority</a:t>
            </a:r>
            <a:r>
              <a:rPr lang="en-US" baseline="0" dirty="0" smtClean="0"/>
              <a:t> established at the component level.</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Components are defined to represent important distinctions and priorities for Earth Science researchers</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C0B873AC-C936-45C1-9874-3206120298C3}"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Priority</a:t>
            </a:r>
            <a:r>
              <a:rPr lang="en-US" baseline="0" dirty="0" smtClean="0"/>
              <a:t> established at the component level.</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Components are defined to represent important distinctions and priorities for Earth Science researchers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Assimilation Types: Single parameter input (i.e., orbits assimilated into synoptic periods)</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C0B873AC-C936-45C1-9874-3206120298C3}"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15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17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Automatic</a:t>
            </a:r>
            <a:r>
              <a:rPr lang="en-US" baseline="0" dirty="0" smtClean="0"/>
              <a:t> Surface Observations System</a:t>
            </a:r>
          </a:p>
          <a:p>
            <a:r>
              <a:rPr lang="en-US" baseline="0" dirty="0" smtClean="0"/>
              <a:t>Coop observer program</a:t>
            </a:r>
          </a:p>
          <a:p>
            <a:r>
              <a:rPr lang="en-US" baseline="0" dirty="0" smtClean="0"/>
              <a:t>e.g., NWS METAR/TAF networks</a:t>
            </a:r>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21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Automatic</a:t>
            </a:r>
            <a:r>
              <a:rPr lang="en-US" baseline="0" dirty="0" smtClean="0"/>
              <a:t> Surface Observations System</a:t>
            </a:r>
          </a:p>
          <a:p>
            <a:r>
              <a:rPr lang="en-US" baseline="0" dirty="0" smtClean="0"/>
              <a:t>Coop observer program</a:t>
            </a:r>
          </a:p>
          <a:p>
            <a:r>
              <a:rPr lang="en-US" baseline="0" dirty="0" smtClean="0"/>
              <a:t>e.g., NWS METAR/TAF networks</a:t>
            </a:r>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22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25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B873AC-C936-45C1-9874-3206120298C3}"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B9B822D-C6AC-4BB8-BB04-ED9DF65A4343}" type="datetimeFigureOut">
              <a:rPr lang="en-US"/>
              <a:pPr>
                <a:defRPr/>
              </a:pPr>
              <a:t>7/14/2011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7BD9165-A4BF-466F-BEA8-1F2C887034C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A70C55-0B81-4C0A-8530-DE4C67AB92EB}" type="datetimeFigureOut">
              <a:rPr lang="en-US"/>
              <a:pPr>
                <a:defRPr/>
              </a:pPr>
              <a:t>7/14/2011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F9D35D7-FD42-474B-A2FE-881C70A5E83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63E30E-B21D-4ECF-BC88-37F8ADE7B8E5}" type="datetimeFigureOut">
              <a:rPr lang="en-US"/>
              <a:pPr>
                <a:defRPr/>
              </a:pPr>
              <a:t>7/14/2011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F2BEB7-38FE-42A6-B630-82015C8E3B4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CFCB60-D888-466A-BF05-42A85AEAF0B9}" type="datetimeFigureOut">
              <a:rPr lang="en-US"/>
              <a:pPr>
                <a:defRPr/>
              </a:pPr>
              <a:t>7/14/2011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9B4D6E-63B9-4352-9885-3DD408D4CF83}"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E6644B1-9445-443C-8B78-77E03B6B5E52}" type="datetimeFigureOut">
              <a:rPr lang="en-US"/>
              <a:pPr>
                <a:defRPr/>
              </a:pPr>
              <a:t>7/14/2011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97BE6C-F352-484A-AC01-68971088520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A53476D-E8E4-4708-9E98-4222F18B4ECD}" type="datetimeFigureOut">
              <a:rPr lang="en-US"/>
              <a:pPr>
                <a:defRPr/>
              </a:pPr>
              <a:t>7/14/2011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B5E5F6B-BFFE-4508-B50D-B76FF9F4004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2BEDFB5-54CC-4EDC-A03D-ADFF5081F132}" type="datetimeFigureOut">
              <a:rPr lang="en-US"/>
              <a:pPr>
                <a:defRPr/>
              </a:pPr>
              <a:t>7/14/2011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4ED6B72-1C80-4A70-989A-6917D7CB062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7D33063-197B-4045-A08F-993A2DB24977}" type="datetimeFigureOut">
              <a:rPr lang="en-US"/>
              <a:pPr>
                <a:defRPr/>
              </a:pPr>
              <a:t>7/14/2011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83AC5C1-87A0-4774-B03F-EDE1F284EFF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629CAF2-B999-4362-9507-0342D2AF98FD}" type="datetimeFigureOut">
              <a:rPr lang="en-US"/>
              <a:pPr>
                <a:defRPr/>
              </a:pPr>
              <a:t>7/14/2011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83AD998-8CA3-4CE3-9B0F-D1FFF9DC075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388073-1164-4408-8557-29424241E5B9}" type="datetimeFigureOut">
              <a:rPr lang="en-US"/>
              <a:pPr>
                <a:defRPr/>
              </a:pPr>
              <a:t>7/14/2011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C52858-510C-4625-B9CA-11586A0793B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FF9E7A-9353-4923-8E8F-399E10422A62}" type="datetimeFigureOut">
              <a:rPr lang="en-US"/>
              <a:pPr>
                <a:defRPr/>
              </a:pPr>
              <a:t>7/14/2011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130B1E1-B21E-4616-B2EB-20206F0AC25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944865C-1474-4F44-807A-BDF8C33C7DCF}" type="datetimeFigureOut">
              <a:rPr lang="en-US"/>
              <a:pPr>
                <a:defRPr/>
              </a:pPr>
              <a:t>7/14/2011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D8AFB05-E300-4402-A0E0-6AF288E116A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hn.F.Moses@nasa.gov" TargetMode="External"/><Relationship Id="rId2" Type="http://schemas.openxmlformats.org/officeDocument/2006/relationships/hyperlink" Target="mailto:Rama.Ramapriyan@nasa.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219200"/>
          </a:xfrm>
        </p:spPr>
        <p:txBody>
          <a:bodyPr rtlCol="0">
            <a:normAutofit fontScale="90000"/>
          </a:bodyPr>
          <a:lstStyle/>
          <a:p>
            <a:pPr eaLnBrk="1" fontAlgn="auto" hangingPunct="1">
              <a:spcAft>
                <a:spcPts val="0"/>
              </a:spcAft>
              <a:defRPr/>
            </a:pPr>
            <a:r>
              <a:rPr lang="en-US" dirty="0" smtClean="0"/>
              <a:t>Emerging Provenance/Context Content Standard </a:t>
            </a:r>
          </a:p>
        </p:txBody>
      </p:sp>
      <p:sp>
        <p:nvSpPr>
          <p:cNvPr id="3" name="Subtitle 2"/>
          <p:cNvSpPr>
            <a:spLocks noGrp="1"/>
          </p:cNvSpPr>
          <p:nvPr>
            <p:ph type="subTitle" idx="1"/>
          </p:nvPr>
        </p:nvSpPr>
        <p:spPr>
          <a:xfrm>
            <a:off x="1295400" y="2667000"/>
            <a:ext cx="6705600" cy="3124200"/>
          </a:xfrm>
        </p:spPr>
        <p:txBody>
          <a:bodyPr rtlCol="0">
            <a:normAutofit fontScale="70000" lnSpcReduction="20000"/>
          </a:bodyPr>
          <a:lstStyle/>
          <a:p>
            <a:pPr eaLnBrk="1" fontAlgn="auto" hangingPunct="1">
              <a:spcAft>
                <a:spcPts val="0"/>
              </a:spcAft>
              <a:buFont typeface="Arial" pitchFamily="34" charset="0"/>
              <a:buNone/>
              <a:defRPr/>
            </a:pPr>
            <a:r>
              <a:rPr lang="en-US" b="1" dirty="0" smtClean="0">
                <a:solidFill>
                  <a:schemeClr val="tx1"/>
                </a:solidFill>
              </a:rPr>
              <a:t>Discussion at Data Preservation and Stewardship Cluster Session at ESIP Federation Meeting</a:t>
            </a:r>
          </a:p>
          <a:p>
            <a:pPr eaLnBrk="1" fontAlgn="auto" hangingPunct="1">
              <a:spcAft>
                <a:spcPts val="0"/>
              </a:spcAft>
              <a:buFont typeface="Arial" pitchFamily="34" charset="0"/>
              <a:buNone/>
              <a:defRPr/>
            </a:pPr>
            <a:r>
              <a:rPr lang="en-US" b="1" dirty="0" smtClean="0">
                <a:solidFill>
                  <a:schemeClr val="tx1"/>
                </a:solidFill>
              </a:rPr>
              <a:t>July 14, 2011</a:t>
            </a:r>
          </a:p>
          <a:p>
            <a:pPr eaLnBrk="1" fontAlgn="auto" hangingPunct="1">
              <a:spcAft>
                <a:spcPts val="0"/>
              </a:spcAft>
              <a:buFont typeface="Arial" pitchFamily="34" charset="0"/>
              <a:buNone/>
              <a:defRPr/>
            </a:pPr>
            <a:endParaRPr lang="en-US" b="1" dirty="0" smtClean="0">
              <a:solidFill>
                <a:schemeClr val="tx1"/>
              </a:solidFill>
            </a:endParaRPr>
          </a:p>
          <a:p>
            <a:pPr eaLnBrk="1" fontAlgn="auto" hangingPunct="1">
              <a:spcAft>
                <a:spcPts val="0"/>
              </a:spcAft>
              <a:buFont typeface="Arial" pitchFamily="34" charset="0"/>
              <a:buNone/>
              <a:defRPr/>
            </a:pPr>
            <a:endParaRPr lang="en-US" b="1" dirty="0" smtClean="0">
              <a:solidFill>
                <a:schemeClr val="tx1"/>
              </a:solidFill>
            </a:endParaRPr>
          </a:p>
          <a:p>
            <a:pPr eaLnBrk="1" fontAlgn="auto" hangingPunct="1">
              <a:spcAft>
                <a:spcPts val="0"/>
              </a:spcAft>
              <a:buFont typeface="Arial" pitchFamily="34" charset="0"/>
              <a:buNone/>
              <a:defRPr/>
            </a:pPr>
            <a:r>
              <a:rPr lang="en-US" b="1" dirty="0" smtClean="0">
                <a:solidFill>
                  <a:schemeClr val="tx1"/>
                </a:solidFill>
              </a:rPr>
              <a:t>H. K. “Rama” Ramapriyan and John Moses</a:t>
            </a:r>
          </a:p>
          <a:p>
            <a:pPr eaLnBrk="1" fontAlgn="auto" hangingPunct="1">
              <a:spcAft>
                <a:spcPts val="0"/>
              </a:spcAft>
              <a:buFont typeface="Arial" pitchFamily="34" charset="0"/>
              <a:buNone/>
              <a:defRPr/>
            </a:pPr>
            <a:r>
              <a:rPr lang="en-US" b="1" dirty="0" smtClean="0">
                <a:solidFill>
                  <a:schemeClr val="tx1"/>
                </a:solidFill>
              </a:rPr>
              <a:t>ESDIS Project</a:t>
            </a:r>
          </a:p>
          <a:p>
            <a:pPr eaLnBrk="1" fontAlgn="auto" hangingPunct="1">
              <a:spcAft>
                <a:spcPts val="0"/>
              </a:spcAft>
              <a:buFont typeface="Arial" pitchFamily="34" charset="0"/>
              <a:buNone/>
              <a:defRPr/>
            </a:pPr>
            <a:r>
              <a:rPr lang="en-US" b="1" dirty="0" smtClean="0">
                <a:solidFill>
                  <a:schemeClr val="tx1"/>
                </a:solidFill>
              </a:rPr>
              <a:t>NASA Goddard Space Flight Center</a:t>
            </a:r>
          </a:p>
          <a:p>
            <a:pPr eaLnBrk="1" fontAlgn="auto" hangingPunct="1">
              <a:spcAft>
                <a:spcPts val="0"/>
              </a:spcAft>
              <a:buFont typeface="Arial" pitchFamily="34" charset="0"/>
              <a:buNone/>
              <a:defRPr/>
            </a:pPr>
            <a:r>
              <a:rPr lang="en-US" b="1" dirty="0" smtClean="0">
                <a:solidFill>
                  <a:schemeClr val="tx1"/>
                </a:solidFill>
                <a:hlinkClick r:id="rId2"/>
              </a:rPr>
              <a:t>Rama.Ramapriyan@nasa.gov</a:t>
            </a:r>
            <a:r>
              <a:rPr lang="en-US" b="1" dirty="0" smtClean="0">
                <a:solidFill>
                  <a:schemeClr val="tx1"/>
                </a:solidFill>
              </a:rPr>
              <a:t>; </a:t>
            </a:r>
            <a:r>
              <a:rPr lang="en-US" b="1" dirty="0" smtClean="0">
                <a:solidFill>
                  <a:schemeClr val="tx1"/>
                </a:solidFill>
                <a:hlinkClick r:id="rId3"/>
              </a:rPr>
              <a:t>John.F.Moses@nasa.gov</a:t>
            </a:r>
            <a:r>
              <a:rPr lang="en-US" b="1" dirty="0" smtClean="0">
                <a:solidFill>
                  <a:schemeClr val="tx1"/>
                </a:solidFill>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Content Matrix – Introduction (3 of 3)</a:t>
            </a:r>
          </a:p>
        </p:txBody>
      </p:sp>
      <p:sp>
        <p:nvSpPr>
          <p:cNvPr id="3075" name="Content Placeholder 2"/>
          <p:cNvSpPr>
            <a:spLocks noGrp="1"/>
          </p:cNvSpPr>
          <p:nvPr>
            <p:ph idx="1"/>
          </p:nvPr>
        </p:nvSpPr>
        <p:spPr>
          <a:xfrm>
            <a:off x="457200" y="685800"/>
            <a:ext cx="8229600" cy="5257800"/>
          </a:xfrm>
        </p:spPr>
        <p:txBody>
          <a:bodyPr/>
          <a:lstStyle/>
          <a:p>
            <a:pPr eaLnBrk="1" hangingPunct="1"/>
            <a:r>
              <a:rPr lang="en-US" dirty="0" smtClean="0"/>
              <a:t>Further level of detail is possible - components within content items</a:t>
            </a:r>
          </a:p>
          <a:p>
            <a:pPr lvl="1" eaLnBrk="1" hangingPunct="1"/>
            <a:r>
              <a:rPr lang="en-US" dirty="0" smtClean="0"/>
              <a:t>Different subsets of components are needed under different circumstances</a:t>
            </a:r>
          </a:p>
          <a:p>
            <a:pPr lvl="1" eaLnBrk="1" hangingPunct="1"/>
            <a:r>
              <a:rPr lang="en-US" dirty="0" smtClean="0"/>
              <a:t>Discriminators that determine such subsets:</a:t>
            </a:r>
          </a:p>
          <a:p>
            <a:pPr lvl="2" eaLnBrk="1" hangingPunct="1"/>
            <a:r>
              <a:rPr lang="en-US" sz="2000" dirty="0" smtClean="0"/>
              <a:t>Platform type (satellite, aircraft, flux tower, buoy, etc.)</a:t>
            </a:r>
          </a:p>
          <a:p>
            <a:pPr lvl="2" eaLnBrk="1" hangingPunct="1"/>
            <a:r>
              <a:rPr lang="en-US" sz="2000" dirty="0" smtClean="0"/>
              <a:t>Instrument type</a:t>
            </a:r>
          </a:p>
          <a:p>
            <a:pPr lvl="2" eaLnBrk="1" hangingPunct="1"/>
            <a:r>
              <a:rPr lang="en-US" sz="2000" dirty="0" smtClean="0"/>
              <a:t>Measurement type </a:t>
            </a:r>
          </a:p>
          <a:p>
            <a:pPr lvl="2" eaLnBrk="1" hangingPunct="1"/>
            <a:r>
              <a:rPr lang="en-US" sz="2000" dirty="0" smtClean="0"/>
              <a:t>Product level</a:t>
            </a:r>
          </a:p>
          <a:p>
            <a:pPr lvl="2" eaLnBrk="1" hangingPunct="1"/>
            <a:endParaRPr lang="en-US" sz="2000" dirty="0" smtClean="0"/>
          </a:p>
          <a:p>
            <a:pPr lvl="1" eaLnBrk="1" hangingPunct="1">
              <a:buNone/>
            </a:pPr>
            <a:endParaRPr lang="en-US" sz="1800" dirty="0" smtClean="0"/>
          </a:p>
          <a:p>
            <a:pPr eaLnBrk="1" hangingPunct="1"/>
            <a:endParaRPr lang="en-US" dirty="0" smtClean="0"/>
          </a:p>
          <a:p>
            <a:pPr lvl="1" eaLnBrk="1" hangingPunct="1"/>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Categories</a:t>
            </a:r>
          </a:p>
        </p:txBody>
      </p:sp>
      <p:sp>
        <p:nvSpPr>
          <p:cNvPr id="3075" name="Content Placeholder 2"/>
          <p:cNvSpPr>
            <a:spLocks noGrp="1"/>
          </p:cNvSpPr>
          <p:nvPr>
            <p:ph idx="1"/>
          </p:nvPr>
        </p:nvSpPr>
        <p:spPr>
          <a:xfrm>
            <a:off x="609600" y="914400"/>
            <a:ext cx="8229600" cy="5257800"/>
          </a:xfrm>
        </p:spPr>
        <p:txBody>
          <a:bodyPr/>
          <a:lstStyle/>
          <a:p>
            <a:pPr lvl="0">
              <a:buFont typeface="+mj-lt"/>
              <a:buAutoNum type="arabicPeriod"/>
            </a:pPr>
            <a:r>
              <a:rPr lang="en-US" sz="1800" b="1" dirty="0" smtClean="0"/>
              <a:t>Preflight/Pre-Operations: </a:t>
            </a:r>
            <a:r>
              <a:rPr lang="en-US" sz="1800" dirty="0" smtClean="0"/>
              <a:t>Instrument/Sensor characteristics including pre-flight/pre-operations performance measurements; calibration method; radiometric and spectral response; noise characteristics; detector offsets</a:t>
            </a:r>
          </a:p>
          <a:p>
            <a:pPr lvl="0">
              <a:buFont typeface="+mj-lt"/>
              <a:buAutoNum type="arabicPeriod"/>
            </a:pPr>
            <a:r>
              <a:rPr lang="en-US" sz="1800" b="1" dirty="0" smtClean="0"/>
              <a:t>Products (Data): </a:t>
            </a:r>
            <a:r>
              <a:rPr lang="en-US" sz="1800" dirty="0" smtClean="0"/>
              <a:t>Raw instrument data, Level 0 through Level 4 data products and associated metadata</a:t>
            </a:r>
          </a:p>
          <a:p>
            <a:pPr lvl="0">
              <a:buFont typeface="+mj-lt"/>
              <a:buAutoNum type="arabicPeriod"/>
            </a:pPr>
            <a:r>
              <a:rPr lang="en-US" sz="1800" b="1" dirty="0" smtClean="0"/>
              <a:t>Product Documentation: </a:t>
            </a:r>
            <a:r>
              <a:rPr lang="en-US" sz="1800" dirty="0" smtClean="0"/>
              <a:t>Structure and format with definitions of all parameters and metadata fields; algorithm theoretical basis; processing history and product version history; quality assessment information</a:t>
            </a:r>
          </a:p>
          <a:p>
            <a:pPr lvl="0">
              <a:buFont typeface="+mj-lt"/>
              <a:buAutoNum type="arabicPeriod"/>
            </a:pPr>
            <a:r>
              <a:rPr lang="en-US" sz="1800" b="1" dirty="0" smtClean="0"/>
              <a:t>Mission Calibration: </a:t>
            </a:r>
            <a:r>
              <a:rPr lang="en-US" sz="1800" dirty="0" smtClean="0"/>
              <a:t>Instrument/sensor calibration method (in operation) and data; calibration software used to generate lookup tables; instrument and platform events and maneuvers</a:t>
            </a:r>
          </a:p>
          <a:p>
            <a:pPr lvl="0">
              <a:buFont typeface="+mj-lt"/>
              <a:buAutoNum type="arabicPeriod"/>
            </a:pPr>
            <a:r>
              <a:rPr lang="en-US" sz="1800" b="1" dirty="0" smtClean="0"/>
              <a:t>Product Software: </a:t>
            </a:r>
            <a:r>
              <a:rPr lang="en-US" sz="1800" dirty="0" smtClean="0"/>
              <a:t>Product generation software and software documentation</a:t>
            </a:r>
          </a:p>
          <a:p>
            <a:pPr lvl="0">
              <a:buFont typeface="+mj-lt"/>
              <a:buAutoNum type="arabicPeriod"/>
            </a:pPr>
            <a:r>
              <a:rPr lang="en-US" sz="1800" b="1" dirty="0" smtClean="0"/>
              <a:t>Algorithm Input: </a:t>
            </a:r>
            <a:r>
              <a:rPr lang="en-US" sz="1800" dirty="0" smtClean="0"/>
              <a:t>Any ancillary data or other data sets used in generation or calibration of the data or derived product; ancillary data description and documentation</a:t>
            </a:r>
          </a:p>
          <a:p>
            <a:pPr lvl="0">
              <a:buFont typeface="+mj-lt"/>
              <a:buAutoNum type="arabicPeriod"/>
            </a:pPr>
            <a:r>
              <a:rPr lang="en-US" sz="1800" b="1" dirty="0" smtClean="0"/>
              <a:t>Validation: </a:t>
            </a:r>
            <a:r>
              <a:rPr lang="en-US" sz="1800" dirty="0" smtClean="0"/>
              <a:t>Record and data sets</a:t>
            </a:r>
          </a:p>
          <a:p>
            <a:pPr lvl="0">
              <a:buFont typeface="+mj-lt"/>
              <a:buAutoNum type="arabicPeriod"/>
            </a:pPr>
            <a:r>
              <a:rPr lang="en-US" sz="1800" b="1" dirty="0" smtClean="0"/>
              <a:t>Software Tools: </a:t>
            </a:r>
            <a:r>
              <a:rPr lang="en-US" sz="1800" dirty="0" smtClean="0"/>
              <a:t>product access (reader) tools.</a:t>
            </a:r>
          </a:p>
          <a:p>
            <a:pPr marL="800100" lvl="1" indent="-342900" eaLnBrk="1" hangingPunct="1">
              <a:buFont typeface="+mj-lt"/>
              <a:buAutoNum type="arabicPeriod"/>
            </a:pPr>
            <a:endParaRPr lang="en-US" sz="16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r>
              <a:rPr lang="en-US" dirty="0" smtClean="0"/>
              <a:t>1. Pre-Operational</a:t>
            </a:r>
            <a:endParaRPr lang="en-US" dirty="0"/>
          </a:p>
        </p:txBody>
      </p:sp>
      <p:graphicFrame>
        <p:nvGraphicFramePr>
          <p:cNvPr id="4" name="Content Placeholder 3"/>
          <p:cNvGraphicFramePr>
            <a:graphicFrameLocks noGrp="1"/>
          </p:cNvGraphicFramePr>
          <p:nvPr>
            <p:ph idx="1"/>
          </p:nvPr>
        </p:nvGraphicFramePr>
        <p:xfrm>
          <a:off x="457200" y="990600"/>
          <a:ext cx="8229599" cy="4663440"/>
        </p:xfrm>
        <a:graphic>
          <a:graphicData uri="http://schemas.openxmlformats.org/drawingml/2006/table">
            <a:tbl>
              <a:tblPr firstRow="1" bandRow="1">
                <a:tableStyleId>{5C22544A-7EE6-4342-B048-85BDC9FD1C3A}</a:tableStyleId>
              </a:tblPr>
              <a:tblGrid>
                <a:gridCol w="1371600"/>
                <a:gridCol w="2819400"/>
                <a:gridCol w="3124200"/>
                <a:gridCol w="914399"/>
              </a:tblGrid>
              <a:tr h="370840">
                <a:tc>
                  <a:txBody>
                    <a:bodyPr/>
                    <a:lstStyle/>
                    <a:p>
                      <a:r>
                        <a:rPr lang="en-US" dirty="0" smtClean="0"/>
                        <a:t>Content Name</a:t>
                      </a:r>
                      <a:endParaRPr lang="en-US" dirty="0"/>
                    </a:p>
                  </a:txBody>
                  <a:tcPr marL="65149" marR="65149"/>
                </a:tc>
                <a:tc>
                  <a:txBody>
                    <a:bodyPr/>
                    <a:lstStyle/>
                    <a:p>
                      <a:r>
                        <a:rPr lang="en-US" dirty="0" smtClean="0"/>
                        <a:t>Description</a:t>
                      </a:r>
                      <a:endParaRPr lang="en-US" dirty="0"/>
                    </a:p>
                  </a:txBody>
                  <a:tcPr marL="65149" marR="65149"/>
                </a:tc>
                <a:tc>
                  <a:txBody>
                    <a:bodyPr/>
                    <a:lstStyle/>
                    <a:p>
                      <a:r>
                        <a:rPr lang="en-US" dirty="0" smtClean="0"/>
                        <a:t>Discriminator/</a:t>
                      </a:r>
                    </a:p>
                    <a:p>
                      <a:r>
                        <a:rPr lang="en-US" dirty="0" smtClean="0"/>
                        <a:t>Components</a:t>
                      </a:r>
                      <a:endParaRPr lang="en-US" dirty="0"/>
                    </a:p>
                  </a:txBody>
                  <a:tcPr marL="65149" marR="65149"/>
                </a:tc>
                <a:tc>
                  <a:txBody>
                    <a:bodyPr/>
                    <a:lstStyle/>
                    <a:p>
                      <a:r>
                        <a:rPr lang="en-US" dirty="0" smtClean="0"/>
                        <a:t>Priority</a:t>
                      </a:r>
                      <a:endParaRPr lang="en-US" dirty="0"/>
                    </a:p>
                  </a:txBody>
                  <a:tcPr marL="65149" marR="65149"/>
                </a:tc>
              </a:tr>
              <a:tr h="370840">
                <a:tc>
                  <a:txBody>
                    <a:bodyPr/>
                    <a:lstStyle/>
                    <a:p>
                      <a:r>
                        <a:rPr lang="en-US" dirty="0" smtClean="0"/>
                        <a:t>Instrument Description</a:t>
                      </a:r>
                      <a:endParaRPr lang="en-US" dirty="0"/>
                    </a:p>
                  </a:txBody>
                  <a:tcPr marL="65149" marR="65149"/>
                </a:tc>
                <a:tc>
                  <a:txBody>
                    <a:bodyPr/>
                    <a:lstStyle/>
                    <a:p>
                      <a:r>
                        <a:rPr lang="en-US" dirty="0" smtClean="0"/>
                        <a:t>Documentation of Instrument/sensor characteristics including pre-flight or pre-operational performance measurements.</a:t>
                      </a:r>
                      <a:endParaRPr lang="en-US" dirty="0"/>
                    </a:p>
                  </a:txBody>
                  <a:tcPr marL="65149" marR="65149"/>
                </a:tc>
                <a:tc>
                  <a:txBody>
                    <a:bodyPr/>
                    <a:lstStyle/>
                    <a:p>
                      <a:pPr marL="342900" indent="-342900">
                        <a:buFont typeface="+mj-lt"/>
                        <a:buNone/>
                      </a:pPr>
                      <a:r>
                        <a:rPr lang="en-US" dirty="0" smtClean="0"/>
                        <a:t>Instrument Type</a:t>
                      </a:r>
                    </a:p>
                    <a:p>
                      <a:pPr marL="342900" lvl="0" indent="-342900">
                        <a:buFont typeface="Arial" pitchFamily="34" charset="0"/>
                        <a:buChar char="•"/>
                      </a:pPr>
                      <a:r>
                        <a:rPr lang="en-US" dirty="0" smtClean="0"/>
                        <a:t>Remote</a:t>
                      </a:r>
                      <a:r>
                        <a:rPr lang="en-US" baseline="0" dirty="0" smtClean="0"/>
                        <a:t> sensors</a:t>
                      </a:r>
                    </a:p>
                    <a:p>
                      <a:pPr marL="800100" lvl="1" indent="-342900">
                        <a:buFont typeface="Arial" pitchFamily="34" charset="0"/>
                        <a:buChar char="•"/>
                      </a:pPr>
                      <a:r>
                        <a:rPr lang="en-US" dirty="0" smtClean="0"/>
                        <a:t>Specifications</a:t>
                      </a:r>
                    </a:p>
                    <a:p>
                      <a:pPr marL="800100" lvl="1" indent="-342900">
                        <a:buFont typeface="Arial" pitchFamily="34" charset="0"/>
                        <a:buChar char="•"/>
                      </a:pPr>
                      <a:r>
                        <a:rPr lang="en-US" dirty="0" smtClean="0"/>
                        <a:t>Platform geometry</a:t>
                      </a:r>
                    </a:p>
                    <a:p>
                      <a:pPr marL="800100" lvl="1" indent="-342900">
                        <a:buFont typeface="Arial" pitchFamily="34" charset="0"/>
                        <a:buChar char="•"/>
                      </a:pPr>
                      <a:r>
                        <a:rPr lang="en-US" dirty="0" smtClean="0"/>
                        <a:t>Spectral response</a:t>
                      </a:r>
                    </a:p>
                    <a:p>
                      <a:pPr marL="800100" lvl="1" indent="-342900">
                        <a:buFont typeface="Arial" pitchFamily="34" charset="0"/>
                        <a:buChar char="•"/>
                      </a:pPr>
                      <a:r>
                        <a:rPr lang="en-US" dirty="0" smtClean="0"/>
                        <a:t>Radiometric</a:t>
                      </a:r>
                      <a:r>
                        <a:rPr lang="en-US" baseline="0" dirty="0" smtClean="0"/>
                        <a:t> response</a:t>
                      </a:r>
                      <a:endParaRPr lang="en-US" dirty="0" smtClean="0"/>
                    </a:p>
                    <a:p>
                      <a:pPr marL="800100" lvl="1" indent="-342900">
                        <a:buFont typeface="Arial" pitchFamily="34" charset="0"/>
                        <a:buChar char="•"/>
                      </a:pPr>
                      <a:r>
                        <a:rPr lang="en-US" dirty="0" smtClean="0"/>
                        <a:t>Noise characteristics</a:t>
                      </a:r>
                      <a:endParaRPr lang="en-US" baseline="0" dirty="0" smtClean="0"/>
                    </a:p>
                    <a:p>
                      <a:pPr marL="342900" lvl="0" indent="-342900">
                        <a:buFont typeface="Arial" pitchFamily="34" charset="0"/>
                        <a:buChar char="•"/>
                      </a:pPr>
                      <a:r>
                        <a:rPr lang="en-US" baseline="0" dirty="0" smtClean="0"/>
                        <a:t>In-Situ</a:t>
                      </a:r>
                    </a:p>
                  </a:txBody>
                  <a:tcPr marL="65149" marR="65149"/>
                </a:tc>
                <a:tc>
                  <a:txBody>
                    <a:bodyPr/>
                    <a:lstStyle/>
                    <a:p>
                      <a:pPr marL="342900" indent="-342900">
                        <a:buFont typeface="+mj-lt"/>
                        <a:buNone/>
                      </a:pPr>
                      <a:r>
                        <a:rPr lang="en-US" dirty="0" smtClean="0"/>
                        <a:t>H</a:t>
                      </a:r>
                      <a:endParaRPr lang="en-US" dirty="0"/>
                    </a:p>
                  </a:txBody>
                  <a:tcPr marL="65149" marR="65149"/>
                </a:tc>
              </a:tr>
              <a:tr h="370840">
                <a:tc>
                  <a:txBody>
                    <a:bodyPr/>
                    <a:lstStyle/>
                    <a:p>
                      <a:r>
                        <a:rPr lang="en-US" dirty="0" smtClean="0"/>
                        <a:t>Calibration Data</a:t>
                      </a:r>
                      <a:endParaRPr lang="en-US" dirty="0"/>
                    </a:p>
                  </a:txBody>
                  <a:tcPr marL="65149" marR="6514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Numeric (digital) files of Instrument/sensor characteristics including pre-flight or pre-operational performance measurements.</a:t>
                      </a:r>
                      <a:endParaRPr lang="en-US" dirty="0"/>
                    </a:p>
                  </a:txBody>
                  <a:tcPr marL="65149" marR="65149"/>
                </a:tc>
                <a:tc>
                  <a:txBody>
                    <a:bodyPr/>
                    <a:lstStyle/>
                    <a:p>
                      <a:pPr marL="342900" lvl="0" indent="-342900" algn="l" defTabSz="914400" rtl="0" eaLnBrk="1" latinLnBrk="0" hangingPunct="1">
                        <a:buFont typeface="Arial" pitchFamily="34" charset="0"/>
                        <a:buNone/>
                      </a:pPr>
                      <a:r>
                        <a:rPr lang="en-US" dirty="0" smtClean="0"/>
                        <a:t>Instrument Type</a:t>
                      </a:r>
                      <a:endParaRPr lang="en-US" baseline="0" dirty="0" smtClean="0"/>
                    </a:p>
                    <a:p>
                      <a:pPr marL="342900" lvl="0" indent="-342900" algn="l" defTabSz="914400" rtl="0" eaLnBrk="1" latinLnBrk="0" hangingPunct="1">
                        <a:buFont typeface="Arial" pitchFamily="34" charset="0"/>
                        <a:buChar char="•"/>
                      </a:pPr>
                      <a:r>
                        <a:rPr lang="en-US" sz="1800" kern="1200" dirty="0" smtClean="0">
                          <a:solidFill>
                            <a:schemeClr val="dk1"/>
                          </a:solidFill>
                          <a:latin typeface="+mn-lt"/>
                          <a:ea typeface="+mn-ea"/>
                          <a:cs typeface="+mn-cs"/>
                        </a:rPr>
                        <a:t>Measured spectral response data</a:t>
                      </a:r>
                    </a:p>
                    <a:p>
                      <a:pPr marL="342900" lvl="0" indent="-342900" algn="l" defTabSz="914400" rtl="0" eaLnBrk="1" latinLnBrk="0" hangingPunct="1">
                        <a:buFont typeface="Arial" pitchFamily="34" charset="0"/>
                        <a:buChar char="•"/>
                      </a:pPr>
                      <a:r>
                        <a:rPr lang="en-US" sz="1800" kern="1200" dirty="0" smtClean="0">
                          <a:solidFill>
                            <a:schemeClr val="dk1"/>
                          </a:solidFill>
                          <a:latin typeface="+mn-lt"/>
                          <a:ea typeface="+mn-ea"/>
                          <a:cs typeface="+mn-cs"/>
                        </a:rPr>
                        <a:t>Measured radiometric data</a:t>
                      </a:r>
                    </a:p>
                    <a:p>
                      <a:pPr marL="342900" marR="0" lvl="0" indent="-34290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kern="1200" dirty="0" smtClean="0">
                          <a:solidFill>
                            <a:schemeClr val="dk1"/>
                          </a:solidFill>
                          <a:latin typeface="+mn-lt"/>
                          <a:ea typeface="+mn-ea"/>
                          <a:cs typeface="+mn-cs"/>
                        </a:rPr>
                        <a:t>Measured ambient noise</a:t>
                      </a:r>
                    </a:p>
                  </a:txBody>
                  <a:tcPr marL="65149" marR="65149"/>
                </a:tc>
                <a:tc>
                  <a:txBody>
                    <a:bodyPr/>
                    <a:lstStyle/>
                    <a:p>
                      <a:pPr marL="342900" indent="-342900">
                        <a:buFont typeface="+mj-lt"/>
                        <a:buNone/>
                      </a:pPr>
                      <a:r>
                        <a:rPr lang="en-US" dirty="0" smtClean="0"/>
                        <a:t>L-M</a:t>
                      </a:r>
                      <a:endParaRPr lang="en-US" dirty="0"/>
                    </a:p>
                  </a:txBody>
                  <a:tcPr marL="65149" marR="65149"/>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2. Earth Science Data Products (1)</a:t>
            </a:r>
            <a:endParaRPr lang="en-US" dirty="0"/>
          </a:p>
        </p:txBody>
      </p:sp>
      <p:graphicFrame>
        <p:nvGraphicFramePr>
          <p:cNvPr id="4" name="Content Placeholder 3"/>
          <p:cNvGraphicFramePr>
            <a:graphicFrameLocks noGrp="1"/>
          </p:cNvGraphicFramePr>
          <p:nvPr>
            <p:ph idx="1"/>
          </p:nvPr>
        </p:nvGraphicFramePr>
        <p:xfrm>
          <a:off x="457200" y="1143000"/>
          <a:ext cx="8229600" cy="5303520"/>
        </p:xfrm>
        <a:graphic>
          <a:graphicData uri="http://schemas.openxmlformats.org/drawingml/2006/table">
            <a:tbl>
              <a:tblPr firstRow="1" bandRow="1">
                <a:tableStyleId>{5C22544A-7EE6-4342-B048-85BDC9FD1C3A}</a:tableStyleId>
              </a:tblPr>
              <a:tblGrid>
                <a:gridCol w="1447800"/>
                <a:gridCol w="4038600"/>
                <a:gridCol w="2133600"/>
                <a:gridCol w="6096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marL="65149" marR="65149"/>
                </a:tc>
                <a:tc>
                  <a:txBody>
                    <a:bodyPr/>
                    <a:lstStyle/>
                    <a:p>
                      <a:r>
                        <a:rPr lang="en-US" dirty="0" smtClean="0"/>
                        <a:t>Discriminator/</a:t>
                      </a:r>
                    </a:p>
                    <a:p>
                      <a:r>
                        <a:rPr lang="en-US" dirty="0" smtClean="0"/>
                        <a:t>Components</a:t>
                      </a:r>
                      <a:endParaRPr lang="en-US" dirty="0"/>
                    </a:p>
                  </a:txBody>
                  <a:tcPr marL="65149" marR="65149"/>
                </a:tc>
                <a:tc>
                  <a:txBody>
                    <a:bodyPr/>
                    <a:lstStyle/>
                    <a:p>
                      <a:endParaRPr lang="en-US" dirty="0"/>
                    </a:p>
                  </a:txBody>
                  <a:tcPr/>
                </a:tc>
              </a:tr>
              <a:tr h="370840">
                <a:tc>
                  <a:txBody>
                    <a:bodyPr/>
                    <a:lstStyle/>
                    <a:p>
                      <a:r>
                        <a:rPr lang="en-US" dirty="0" smtClean="0"/>
                        <a:t>Raw data or Level</a:t>
                      </a:r>
                      <a:r>
                        <a:rPr lang="en-US" baseline="0" dirty="0" smtClean="0"/>
                        <a:t> 0 data products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Raw</a:t>
                      </a:r>
                      <a:r>
                        <a:rPr lang="en-US" baseline="0" dirty="0" smtClean="0"/>
                        <a:t> d</a:t>
                      </a:r>
                      <a:r>
                        <a:rPr lang="en-US" dirty="0" smtClean="0"/>
                        <a:t>ata as measured by a </a:t>
                      </a:r>
                      <a:r>
                        <a:rPr lang="en-US" dirty="0" err="1" smtClean="0"/>
                        <a:t>spaceborne</a:t>
                      </a:r>
                      <a:r>
                        <a:rPr lang="en-US" dirty="0" smtClean="0"/>
                        <a:t>, airborne or in situ instrument</a:t>
                      </a:r>
                      <a:r>
                        <a:rPr lang="en-US" baseline="0" dirty="0" smtClean="0"/>
                        <a:t>; Level 0 data is the r</a:t>
                      </a:r>
                      <a:r>
                        <a:rPr lang="en-US" dirty="0" smtClean="0"/>
                        <a:t>econstructed, unprocessed instrument and payload data at full resolution, with any and all communications artifacts removed.</a:t>
                      </a:r>
                    </a:p>
                  </a:txBody>
                  <a:tcPr/>
                </a:tc>
                <a:tc>
                  <a:txBody>
                    <a:bodyPr/>
                    <a:lstStyle/>
                    <a:p>
                      <a:pPr marL="342900" indent="-342900">
                        <a:buFont typeface="+mj-lt"/>
                        <a:buNone/>
                      </a:pPr>
                      <a:r>
                        <a:rPr lang="en-US" dirty="0" smtClean="0"/>
                        <a:t>Instrument Type</a:t>
                      </a:r>
                    </a:p>
                    <a:p>
                      <a:pPr marL="342900" lvl="0" indent="-342900">
                        <a:buFont typeface="Arial" pitchFamily="34" charset="0"/>
                        <a:buChar char="•"/>
                      </a:pPr>
                      <a:r>
                        <a:rPr lang="en-US" dirty="0" smtClean="0"/>
                        <a:t>Observations </a:t>
                      </a:r>
                      <a:r>
                        <a:rPr lang="en-US" baseline="0" dirty="0" smtClean="0"/>
                        <a:t>platform ephemeris and metadata in multiple files</a:t>
                      </a:r>
                      <a:endParaRPr lang="en-US" dirty="0" smtClean="0"/>
                    </a:p>
                  </a:txBody>
                  <a:tcPr/>
                </a:tc>
                <a:tc>
                  <a:txBody>
                    <a:bodyPr/>
                    <a:lstStyle/>
                    <a:p>
                      <a:r>
                        <a:rPr lang="en-US" dirty="0" smtClean="0"/>
                        <a:t>L-M*</a:t>
                      </a:r>
                      <a:endParaRPr lang="en-US" dirty="0"/>
                    </a:p>
                  </a:txBody>
                  <a:tcPr/>
                </a:tc>
              </a:tr>
              <a:tr h="370840">
                <a:tc>
                  <a:txBody>
                    <a:bodyPr/>
                    <a:lstStyle/>
                    <a:p>
                      <a:r>
                        <a:rPr lang="en-US" dirty="0" smtClean="0"/>
                        <a:t>Level</a:t>
                      </a:r>
                      <a:r>
                        <a:rPr lang="en-US" baseline="0" dirty="0" smtClean="0"/>
                        <a:t> 1A data products</a:t>
                      </a:r>
                      <a:endParaRPr lang="en-US" dirty="0"/>
                    </a:p>
                  </a:txBody>
                  <a:tcPr/>
                </a:tc>
                <a:tc>
                  <a:txBody>
                    <a:bodyPr/>
                    <a:lstStyle/>
                    <a:p>
                      <a:r>
                        <a:rPr lang="en-US" dirty="0" smtClean="0"/>
                        <a:t>Reconstructed, unprocessed instrument data at full resolution, time-referenced, and annotated with ancillary information, including radiometric and geometric calibration coefficients and </a:t>
                      </a:r>
                      <a:r>
                        <a:rPr lang="en-US" dirty="0" err="1" smtClean="0"/>
                        <a:t>georeferencing</a:t>
                      </a:r>
                      <a:r>
                        <a:rPr lang="en-US" dirty="0" smtClean="0"/>
                        <a:t> parameters computed and appended but not applied to Level 0 data.</a:t>
                      </a:r>
                      <a:endParaRPr lang="en-US" dirty="0"/>
                    </a:p>
                  </a:txBody>
                  <a:tcPr/>
                </a:tc>
                <a:tc>
                  <a:txBody>
                    <a:bodyPr/>
                    <a:lstStyle/>
                    <a:p>
                      <a:pPr marL="342900" indent="-342900">
                        <a:buFont typeface="+mj-lt"/>
                        <a:buNone/>
                      </a:pPr>
                      <a:r>
                        <a:rPr lang="en-US" dirty="0" smtClean="0"/>
                        <a:t>Instrument Type</a:t>
                      </a:r>
                    </a:p>
                  </a:txBody>
                  <a:tcPr/>
                </a:tc>
                <a:tc>
                  <a:txBody>
                    <a:bodyPr/>
                    <a:lstStyle/>
                    <a:p>
                      <a:r>
                        <a:rPr lang="en-US" dirty="0" smtClean="0"/>
                        <a:t>L-H*</a:t>
                      </a:r>
                      <a:endParaRPr lang="en-US" dirty="0"/>
                    </a:p>
                  </a:txBody>
                  <a:tcPr/>
                </a:tc>
              </a:tr>
              <a:tr h="370840">
                <a:tc>
                  <a:txBody>
                    <a:bodyPr/>
                    <a:lstStyle/>
                    <a:p>
                      <a:r>
                        <a:rPr lang="en-US" dirty="0" smtClean="0"/>
                        <a:t>Level 1B data</a:t>
                      </a:r>
                      <a:endParaRPr lang="en-US" dirty="0"/>
                    </a:p>
                  </a:txBody>
                  <a:tcPr/>
                </a:tc>
                <a:tc>
                  <a:txBody>
                    <a:bodyPr/>
                    <a:lstStyle/>
                    <a:p>
                      <a:r>
                        <a:rPr lang="en-US" dirty="0" smtClean="0"/>
                        <a:t>Level 1A data that have been processed to sensor units.</a:t>
                      </a:r>
                      <a:endParaRPr lang="en-US" dirty="0"/>
                    </a:p>
                  </a:txBody>
                  <a:tcPr/>
                </a:tc>
                <a:tc>
                  <a:txBody>
                    <a:bodyPr/>
                    <a:lstStyle/>
                    <a:p>
                      <a:r>
                        <a:rPr lang="en-US" dirty="0" smtClean="0"/>
                        <a:t>Instrument Type</a:t>
                      </a:r>
                      <a:endParaRPr lang="en-US" dirty="0"/>
                    </a:p>
                  </a:txBody>
                  <a:tcPr/>
                </a:tc>
                <a:tc>
                  <a:txBody>
                    <a:bodyPr/>
                    <a:lstStyle/>
                    <a:p>
                      <a:r>
                        <a:rPr lang="en-US" dirty="0" smtClean="0"/>
                        <a:t>H</a:t>
                      </a:r>
                      <a:endParaRPr lang="en-US" dirty="0"/>
                    </a:p>
                  </a:txBody>
                  <a:tcPr/>
                </a:tc>
              </a:tr>
            </a:tbl>
          </a:graphicData>
        </a:graphic>
      </p:graphicFrame>
      <p:sp>
        <p:nvSpPr>
          <p:cNvPr id="5" name="TextBox 4"/>
          <p:cNvSpPr txBox="1"/>
          <p:nvPr/>
        </p:nvSpPr>
        <p:spPr>
          <a:xfrm>
            <a:off x="1295400" y="6488668"/>
            <a:ext cx="5057859" cy="369332"/>
          </a:xfrm>
          <a:prstGeom prst="rect">
            <a:avLst/>
          </a:prstGeom>
          <a:noFill/>
        </p:spPr>
        <p:txBody>
          <a:bodyPr wrap="none" rtlCol="0">
            <a:spAutoFit/>
          </a:bodyPr>
          <a:lstStyle/>
          <a:p>
            <a:r>
              <a:rPr lang="en-US" dirty="0" smtClean="0"/>
              <a:t>* Priorities depend on choice to keep L0 or L1A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2. Earth Science Data Products (2)</a:t>
            </a:r>
            <a:endParaRPr lang="en-US" dirty="0"/>
          </a:p>
        </p:txBody>
      </p:sp>
      <p:graphicFrame>
        <p:nvGraphicFramePr>
          <p:cNvPr id="4" name="Content Placeholder 3"/>
          <p:cNvGraphicFramePr>
            <a:graphicFrameLocks noGrp="1"/>
          </p:cNvGraphicFramePr>
          <p:nvPr>
            <p:ph idx="1"/>
          </p:nvPr>
        </p:nvGraphicFramePr>
        <p:xfrm>
          <a:off x="457200" y="1143000"/>
          <a:ext cx="8229600" cy="5394960"/>
        </p:xfrm>
        <a:graphic>
          <a:graphicData uri="http://schemas.openxmlformats.org/drawingml/2006/table">
            <a:tbl>
              <a:tblPr firstRow="1" bandRow="1">
                <a:tableStyleId>{5C22544A-7EE6-4342-B048-85BDC9FD1C3A}</a:tableStyleId>
              </a:tblPr>
              <a:tblGrid>
                <a:gridCol w="1447800"/>
                <a:gridCol w="3886200"/>
                <a:gridCol w="2514600"/>
                <a:gridCol w="3810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marL="65149" marR="65149"/>
                </a:tc>
                <a:tc>
                  <a:txBody>
                    <a:bodyPr/>
                    <a:lstStyle/>
                    <a:p>
                      <a:r>
                        <a:rPr lang="en-US" dirty="0" smtClean="0"/>
                        <a:t>Discriminator/</a:t>
                      </a:r>
                    </a:p>
                    <a:p>
                      <a:r>
                        <a:rPr lang="en-US" dirty="0" smtClean="0"/>
                        <a:t>Components</a:t>
                      </a:r>
                      <a:endParaRPr lang="en-US" dirty="0"/>
                    </a:p>
                  </a:txBody>
                  <a:tcPr marL="65149" marR="65149"/>
                </a:tc>
                <a:tc>
                  <a:txBody>
                    <a:bodyPr/>
                    <a:lstStyle/>
                    <a:p>
                      <a:endParaRPr lang="en-US" dirty="0"/>
                    </a:p>
                  </a:txBody>
                  <a:tcPr/>
                </a:tc>
              </a:tr>
              <a:tr h="370840">
                <a:tc>
                  <a:txBody>
                    <a:bodyPr/>
                    <a:lstStyle/>
                    <a:p>
                      <a:r>
                        <a:rPr lang="en-US" dirty="0" smtClean="0"/>
                        <a:t>Level 2 data</a:t>
                      </a:r>
                      <a:endParaRPr lang="en-US" dirty="0"/>
                    </a:p>
                  </a:txBody>
                  <a:tcPr/>
                </a:tc>
                <a:tc>
                  <a:txBody>
                    <a:bodyPr/>
                    <a:lstStyle/>
                    <a:p>
                      <a:r>
                        <a:rPr lang="en-US" dirty="0" smtClean="0"/>
                        <a:t>Derived geophysical variables at the same resolution and location as Level 1 source data.</a:t>
                      </a:r>
                      <a:endParaRPr lang="en-US" dirty="0"/>
                    </a:p>
                  </a:txBody>
                  <a:tcPr/>
                </a:tc>
                <a:tc>
                  <a:txBody>
                    <a:bodyPr/>
                    <a:lstStyle/>
                    <a:p>
                      <a:r>
                        <a:rPr lang="en-US" dirty="0" smtClean="0"/>
                        <a:t>Instrument Type</a:t>
                      </a:r>
                    </a:p>
                    <a:p>
                      <a:pPr marL="342900" lvl="0" indent="-342900">
                        <a:buFont typeface="Arial" pitchFamily="34" charset="0"/>
                        <a:buChar char="•"/>
                      </a:pPr>
                      <a:r>
                        <a:rPr lang="en-US" baseline="0" dirty="0" smtClean="0"/>
                        <a:t>Remote Sensor</a:t>
                      </a:r>
                    </a:p>
                    <a:p>
                      <a:pPr marL="342900" lvl="0" indent="-342900">
                        <a:buFont typeface="Arial" pitchFamily="34" charset="0"/>
                        <a:buChar char="•"/>
                      </a:pPr>
                      <a:r>
                        <a:rPr lang="en-US" baseline="0" dirty="0" smtClean="0"/>
                        <a:t>In-Situ</a:t>
                      </a:r>
                      <a:endParaRPr lang="en-US" dirty="0"/>
                    </a:p>
                  </a:txBody>
                  <a:tcPr/>
                </a:tc>
                <a:tc>
                  <a:txBody>
                    <a:bodyPr/>
                    <a:lstStyle/>
                    <a:p>
                      <a:r>
                        <a:rPr lang="en-US" dirty="0" smtClean="0"/>
                        <a:t>H</a:t>
                      </a:r>
                      <a:endParaRPr lang="en-US" dirty="0"/>
                    </a:p>
                  </a:txBody>
                  <a:tcPr/>
                </a:tc>
              </a:tr>
              <a:tr h="370840">
                <a:tc>
                  <a:txBody>
                    <a:bodyPr/>
                    <a:lstStyle/>
                    <a:p>
                      <a:r>
                        <a:rPr lang="en-US" dirty="0" smtClean="0"/>
                        <a:t>Level 3 data</a:t>
                      </a:r>
                      <a:endParaRPr lang="en-US" dirty="0"/>
                    </a:p>
                  </a:txBody>
                  <a:tcPr/>
                </a:tc>
                <a:tc>
                  <a:txBody>
                    <a:bodyPr/>
                    <a:lstStyle/>
                    <a:p>
                      <a:r>
                        <a:rPr lang="en-US" dirty="0" smtClean="0"/>
                        <a:t>Variables mapped on uniform space-time grid scales, usually with some completeness and consistency.</a:t>
                      </a:r>
                      <a:endParaRPr lang="en-US" dirty="0"/>
                    </a:p>
                  </a:txBody>
                  <a:tcPr/>
                </a:tc>
                <a:tc>
                  <a:txBody>
                    <a:bodyPr/>
                    <a:lstStyle/>
                    <a:p>
                      <a:r>
                        <a:rPr lang="en-US" dirty="0" smtClean="0"/>
                        <a:t>Assimilation Type</a:t>
                      </a:r>
                    </a:p>
                    <a:p>
                      <a:pPr marL="342900" lvl="0" indent="-342900">
                        <a:buFont typeface="Arial" pitchFamily="34" charset="0"/>
                        <a:buChar char="•"/>
                      </a:pPr>
                      <a:r>
                        <a:rPr lang="en-US" dirty="0" smtClean="0"/>
                        <a:t>Single</a:t>
                      </a:r>
                      <a:r>
                        <a:rPr lang="en-US" baseline="0" dirty="0" smtClean="0"/>
                        <a:t> Level 2 Input </a:t>
                      </a:r>
                    </a:p>
                    <a:p>
                      <a:pPr marL="342900" lvl="0" indent="-342900">
                        <a:buFont typeface="Arial" pitchFamily="34" charset="0"/>
                        <a:buChar char="•"/>
                      </a:pPr>
                      <a:r>
                        <a:rPr lang="en-US" baseline="0" dirty="0" smtClean="0"/>
                        <a:t>Multi Level 2 Inputs</a:t>
                      </a:r>
                      <a:endParaRPr lang="en-US" dirty="0"/>
                    </a:p>
                  </a:txBody>
                  <a:tcPr/>
                </a:tc>
                <a:tc>
                  <a:txBody>
                    <a:bodyPr/>
                    <a:lstStyle/>
                    <a:p>
                      <a:r>
                        <a:rPr lang="en-US" dirty="0" smtClean="0"/>
                        <a:t>H</a:t>
                      </a:r>
                      <a:endParaRPr lang="en-US" dirty="0"/>
                    </a:p>
                  </a:txBody>
                  <a:tcPr/>
                </a:tc>
              </a:tr>
              <a:tr h="370840">
                <a:tc>
                  <a:txBody>
                    <a:bodyPr/>
                    <a:lstStyle/>
                    <a:p>
                      <a:r>
                        <a:rPr lang="en-US" dirty="0" smtClean="0"/>
                        <a:t>Level 4 data</a:t>
                      </a:r>
                      <a:endParaRPr lang="en-US" dirty="0"/>
                    </a:p>
                  </a:txBody>
                  <a:tcPr/>
                </a:tc>
                <a:tc>
                  <a:txBody>
                    <a:bodyPr/>
                    <a:lstStyle/>
                    <a:p>
                      <a:r>
                        <a:rPr lang="en-US" dirty="0" smtClean="0"/>
                        <a:t>Model output or results from analyses of lower-level data.</a:t>
                      </a:r>
                      <a:endParaRPr lang="en-US" dirty="0"/>
                    </a:p>
                  </a:txBody>
                  <a:tcPr/>
                </a:tc>
                <a:tc>
                  <a:txBody>
                    <a:bodyPr/>
                    <a:lstStyle/>
                    <a:p>
                      <a:r>
                        <a:rPr lang="en-US" dirty="0" smtClean="0"/>
                        <a:t>Model Input</a:t>
                      </a:r>
                      <a:r>
                        <a:rPr lang="en-US" baseline="0" dirty="0" smtClean="0"/>
                        <a:t> Type</a:t>
                      </a:r>
                      <a:endParaRPr lang="en-US" dirty="0" smtClean="0"/>
                    </a:p>
                    <a:p>
                      <a:pPr marL="342900" lvl="0" indent="-342900">
                        <a:buFont typeface="Arial" pitchFamily="34" charset="0"/>
                        <a:buChar char="•"/>
                      </a:pPr>
                      <a:r>
                        <a:rPr lang="en-US" dirty="0" smtClean="0"/>
                        <a:t>Single</a:t>
                      </a:r>
                      <a:r>
                        <a:rPr lang="en-US" baseline="0" dirty="0" smtClean="0"/>
                        <a:t> Instrument</a:t>
                      </a:r>
                      <a:endParaRPr lang="en-US" dirty="0" smtClean="0"/>
                    </a:p>
                    <a:p>
                      <a:pPr marL="342900" lvl="0" indent="-342900">
                        <a:buFont typeface="Arial" pitchFamily="34" charset="0"/>
                        <a:buChar char="•"/>
                      </a:pPr>
                      <a:r>
                        <a:rPr lang="en-US" dirty="0" smtClean="0"/>
                        <a:t>Multiple Instrument</a:t>
                      </a:r>
                    </a:p>
                    <a:p>
                      <a:pPr marL="342900" lvl="0" indent="-342900">
                        <a:buFont typeface="Arial" pitchFamily="34" charset="0"/>
                        <a:buChar char="•"/>
                      </a:pPr>
                      <a:r>
                        <a:rPr lang="en-US" dirty="0" smtClean="0"/>
                        <a:t>Remote Sensor</a:t>
                      </a:r>
                      <a:r>
                        <a:rPr lang="en-US" baseline="0" dirty="0" smtClean="0"/>
                        <a:t> + In-Situ</a:t>
                      </a:r>
                      <a:endParaRPr lang="en-US" dirty="0" smtClean="0"/>
                    </a:p>
                  </a:txBody>
                  <a:tcPr/>
                </a:tc>
                <a:tc>
                  <a:txBody>
                    <a:bodyPr/>
                    <a:lstStyle/>
                    <a:p>
                      <a:r>
                        <a:rPr lang="en-US" dirty="0" smtClean="0"/>
                        <a:t>H</a:t>
                      </a:r>
                      <a:endParaRPr lang="en-US" dirty="0"/>
                    </a:p>
                  </a:txBody>
                  <a:tcPr/>
                </a:tc>
              </a:tr>
              <a:tr h="370840">
                <a:tc>
                  <a:txBody>
                    <a:bodyPr/>
                    <a:lstStyle/>
                    <a:p>
                      <a:r>
                        <a:rPr lang="en-US" dirty="0" smtClean="0"/>
                        <a:t>Metadata</a:t>
                      </a:r>
                      <a:endParaRPr lang="en-US" dirty="0"/>
                    </a:p>
                  </a:txBody>
                  <a:tcPr/>
                </a:tc>
                <a:tc>
                  <a:txBody>
                    <a:bodyPr/>
                    <a:lstStyle/>
                    <a:p>
                      <a:r>
                        <a:rPr lang="en-US" dirty="0" smtClean="0"/>
                        <a:t>Information about data to facilitate discovery, search, access, understanding and usage associated with each of the data products.  Links product to algorithm version.</a:t>
                      </a:r>
                      <a:endParaRPr lang="en-US" dirty="0"/>
                    </a:p>
                  </a:txBody>
                  <a:tcPr/>
                </a:tc>
                <a:tc>
                  <a:txBody>
                    <a:bodyPr/>
                    <a:lstStyle/>
                    <a:p>
                      <a:r>
                        <a:rPr lang="en-US" dirty="0" smtClean="0"/>
                        <a:t>Product Data Level</a:t>
                      </a:r>
                    </a:p>
                    <a:p>
                      <a:r>
                        <a:rPr lang="en-US" dirty="0" smtClean="0"/>
                        <a:t>Instrument</a:t>
                      </a:r>
                      <a:r>
                        <a:rPr lang="en-US" baseline="0" dirty="0" smtClean="0"/>
                        <a:t> Type</a:t>
                      </a:r>
                      <a:endParaRPr lang="en-US" dirty="0" smtClean="0"/>
                    </a:p>
                    <a:p>
                      <a:r>
                        <a:rPr lang="en-US" dirty="0" smtClean="0"/>
                        <a:t>Assimilation</a:t>
                      </a:r>
                      <a:r>
                        <a:rPr lang="en-US" baseline="0" dirty="0" smtClean="0"/>
                        <a:t> Type</a:t>
                      </a:r>
                    </a:p>
                    <a:p>
                      <a:r>
                        <a:rPr lang="en-US" baseline="0" dirty="0" smtClean="0"/>
                        <a:t>Model Input Type</a:t>
                      </a:r>
                      <a:endParaRPr lang="en-US" dirty="0" smtClean="0"/>
                    </a:p>
                    <a:p>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t>3. Product Documentation (1)</a:t>
            </a:r>
            <a:endParaRPr lang="en-US" dirty="0"/>
          </a:p>
        </p:txBody>
      </p:sp>
      <p:graphicFrame>
        <p:nvGraphicFramePr>
          <p:cNvPr id="4" name="Content Placeholder 3"/>
          <p:cNvGraphicFramePr>
            <a:graphicFrameLocks noGrp="1"/>
          </p:cNvGraphicFramePr>
          <p:nvPr>
            <p:ph idx="1"/>
          </p:nvPr>
        </p:nvGraphicFramePr>
        <p:xfrm>
          <a:off x="457200" y="1219200"/>
          <a:ext cx="8077201" cy="5303520"/>
        </p:xfrm>
        <a:graphic>
          <a:graphicData uri="http://schemas.openxmlformats.org/drawingml/2006/table">
            <a:tbl>
              <a:tblPr firstRow="1" bandRow="1">
                <a:tableStyleId>{5C22544A-7EE6-4342-B048-85BDC9FD1C3A}</a:tableStyleId>
              </a:tblPr>
              <a:tblGrid>
                <a:gridCol w="1828800"/>
                <a:gridCol w="3581400"/>
                <a:gridCol w="2286000"/>
                <a:gridCol w="381001"/>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Product</a:t>
                      </a:r>
                      <a:r>
                        <a:rPr lang="en-US" baseline="0" dirty="0" smtClean="0"/>
                        <a:t> Team</a:t>
                      </a:r>
                      <a:endParaRPr lang="en-US" dirty="0"/>
                    </a:p>
                  </a:txBody>
                  <a:tcPr/>
                </a:tc>
                <a:tc>
                  <a:txBody>
                    <a:bodyPr/>
                    <a:lstStyle/>
                    <a:p>
                      <a:r>
                        <a:rPr lang="en-US" dirty="0" smtClean="0"/>
                        <a:t>State the product team members</a:t>
                      </a:r>
                      <a:r>
                        <a:rPr lang="en-US" baseline="0" dirty="0" smtClean="0"/>
                        <a:t> </a:t>
                      </a:r>
                      <a:r>
                        <a:rPr lang="en-US" dirty="0" smtClean="0"/>
                        <a:t>roles, contact information and period of</a:t>
                      </a:r>
                      <a:r>
                        <a:rPr lang="en-US" baseline="0" dirty="0" smtClean="0"/>
                        <a:t> responsibility</a:t>
                      </a:r>
                      <a:r>
                        <a:rPr lang="en-US" dirty="0" smtClean="0"/>
                        <a:t>. </a:t>
                      </a:r>
                      <a:endParaRPr lang="en-US" dirty="0"/>
                    </a:p>
                  </a:txBody>
                  <a:tcPr/>
                </a:tc>
                <a:tc>
                  <a:txBody>
                    <a:bodyPr/>
                    <a:lstStyle/>
                    <a:p>
                      <a:r>
                        <a:rPr lang="en-US" dirty="0" smtClean="0"/>
                        <a:t>Team Type</a:t>
                      </a:r>
                    </a:p>
                    <a:p>
                      <a:pPr marL="342900" lvl="0" indent="-342900">
                        <a:buFont typeface="Arial" pitchFamily="34" charset="0"/>
                        <a:buChar char="•"/>
                      </a:pPr>
                      <a:r>
                        <a:rPr lang="en-US" dirty="0" smtClean="0"/>
                        <a:t>Investigator</a:t>
                      </a:r>
                    </a:p>
                    <a:p>
                      <a:pPr marL="342900" lvl="0" indent="-342900">
                        <a:buFont typeface="Arial" pitchFamily="34" charset="0"/>
                        <a:buChar char="•"/>
                      </a:pPr>
                      <a:r>
                        <a:rPr lang="en-US" dirty="0" smtClean="0"/>
                        <a:t>Development</a:t>
                      </a:r>
                    </a:p>
                    <a:p>
                      <a:pPr marL="342900" lvl="0" indent="-342900">
                        <a:buFont typeface="Arial" pitchFamily="34" charset="0"/>
                        <a:buChar char="•"/>
                      </a:pPr>
                      <a:r>
                        <a:rPr lang="en-US" dirty="0" smtClean="0"/>
                        <a:t>Help</a:t>
                      </a:r>
                      <a:r>
                        <a:rPr lang="en-US" baseline="0" dirty="0" smtClean="0"/>
                        <a:t> Desk</a:t>
                      </a:r>
                    </a:p>
                    <a:p>
                      <a:pPr marL="342900" lvl="0" indent="-342900">
                        <a:buFont typeface="Arial" pitchFamily="34" charset="0"/>
                        <a:buChar char="•"/>
                      </a:pPr>
                      <a:r>
                        <a:rPr lang="en-US" baseline="0" dirty="0" smtClean="0"/>
                        <a:t>Operations</a:t>
                      </a:r>
                      <a:endParaRPr lang="en-US" dirty="0"/>
                    </a:p>
                  </a:txBody>
                  <a:tcPr/>
                </a:tc>
                <a:tc>
                  <a:txBody>
                    <a:bodyPr/>
                    <a:lstStyle/>
                    <a:p>
                      <a:r>
                        <a:rPr lang="en-US" dirty="0" smtClean="0"/>
                        <a:t>H</a:t>
                      </a:r>
                      <a:endParaRPr lang="en-US" dirty="0"/>
                    </a:p>
                  </a:txBody>
                  <a:tcPr/>
                </a:tc>
              </a:tr>
              <a:tr h="370840">
                <a:tc>
                  <a:txBody>
                    <a:bodyPr/>
                    <a:lstStyle/>
                    <a:p>
                      <a:r>
                        <a:rPr lang="en-US" dirty="0" smtClean="0"/>
                        <a:t>Product Requirements</a:t>
                      </a:r>
                      <a:endParaRPr lang="en-US" dirty="0"/>
                    </a:p>
                  </a:txBody>
                  <a:tcPr/>
                </a:tc>
                <a:tc>
                  <a:txBody>
                    <a:bodyPr/>
                    <a:lstStyle/>
                    <a:p>
                      <a:r>
                        <a:rPr lang="en-US" dirty="0" smtClean="0"/>
                        <a:t>Project's requirements for each product, either explicitly or by reference to the project's requirements document, if available. </a:t>
                      </a:r>
                      <a:endParaRPr lang="en-US" dirty="0"/>
                    </a:p>
                  </a:txBody>
                  <a:tcPr/>
                </a:tc>
                <a:tc>
                  <a:txBody>
                    <a:bodyPr/>
                    <a:lstStyle/>
                    <a:p>
                      <a:r>
                        <a:rPr lang="en-US" dirty="0" smtClean="0"/>
                        <a:t>Requirements Type</a:t>
                      </a:r>
                    </a:p>
                    <a:p>
                      <a:pPr marL="342900" lvl="0" indent="-342900">
                        <a:buFont typeface="Arial" pitchFamily="34" charset="0"/>
                        <a:buChar char="•"/>
                      </a:pPr>
                      <a:r>
                        <a:rPr lang="en-US" dirty="0" smtClean="0"/>
                        <a:t>Content</a:t>
                      </a:r>
                    </a:p>
                    <a:p>
                      <a:pPr marL="342900" lvl="0" indent="-342900">
                        <a:buFont typeface="Arial" pitchFamily="34" charset="0"/>
                        <a:buChar char="•"/>
                      </a:pPr>
                      <a:r>
                        <a:rPr lang="en-US" dirty="0" smtClean="0"/>
                        <a:t>Format</a:t>
                      </a:r>
                    </a:p>
                    <a:p>
                      <a:pPr marL="342900" lvl="0" indent="-342900">
                        <a:buFont typeface="Arial" pitchFamily="34" charset="0"/>
                        <a:buChar char="•"/>
                      </a:pPr>
                      <a:r>
                        <a:rPr lang="en-US" dirty="0" smtClean="0"/>
                        <a:t>Latency</a:t>
                      </a:r>
                    </a:p>
                    <a:p>
                      <a:pPr marL="342900" lvl="0" indent="-342900">
                        <a:buFont typeface="Arial" pitchFamily="34" charset="0"/>
                        <a:buChar char="•"/>
                      </a:pPr>
                      <a:r>
                        <a:rPr lang="en-US" dirty="0" smtClean="0"/>
                        <a:t>Accuracy</a:t>
                      </a:r>
                    </a:p>
                    <a:p>
                      <a:pPr marL="342900" lvl="0" indent="-342900">
                        <a:buFont typeface="Arial" pitchFamily="34" charset="0"/>
                        <a:buChar char="•"/>
                      </a:pPr>
                      <a:r>
                        <a:rPr lang="en-US" dirty="0" smtClean="0"/>
                        <a:t>Quality</a:t>
                      </a:r>
                      <a:endParaRPr lang="en-US" dirty="0"/>
                    </a:p>
                  </a:txBody>
                  <a:tcPr/>
                </a:tc>
                <a:tc>
                  <a:txBody>
                    <a:bodyPr/>
                    <a:lstStyle/>
                    <a:p>
                      <a:r>
                        <a:rPr lang="en-US" dirty="0" smtClean="0"/>
                        <a:t>M</a:t>
                      </a:r>
                      <a:endParaRPr lang="en-US" dirty="0"/>
                    </a:p>
                  </a:txBody>
                  <a:tcPr/>
                </a:tc>
              </a:tr>
              <a:tr h="370840">
                <a:tc>
                  <a:txBody>
                    <a:bodyPr/>
                    <a:lstStyle/>
                    <a:p>
                      <a:r>
                        <a:rPr lang="en-US" dirty="0" smtClean="0"/>
                        <a:t>Product Dev. History</a:t>
                      </a:r>
                      <a:endParaRPr lang="en-US" dirty="0"/>
                    </a:p>
                  </a:txBody>
                  <a:tcPr/>
                </a:tc>
                <a:tc>
                  <a:txBody>
                    <a:bodyPr/>
                    <a:lstStyle/>
                    <a:p>
                      <a:r>
                        <a:rPr lang="en-US" dirty="0" smtClean="0"/>
                        <a:t>Major product development steps and milestones, with links to other relevant items that are part of the preserved provenance and context contents.</a:t>
                      </a:r>
                      <a:endParaRPr lang="en-US" dirty="0"/>
                    </a:p>
                  </a:txBody>
                  <a:tcPr/>
                </a:tc>
                <a:tc>
                  <a:txBody>
                    <a:bodyPr/>
                    <a:lstStyle/>
                    <a:p>
                      <a:r>
                        <a:rPr lang="en-US" dirty="0" smtClean="0"/>
                        <a:t>Instrument Type</a:t>
                      </a:r>
                    </a:p>
                    <a:p>
                      <a:r>
                        <a:rPr lang="en-US" dirty="0" smtClean="0"/>
                        <a:t>Assimilation Type</a:t>
                      </a:r>
                    </a:p>
                    <a:p>
                      <a:r>
                        <a:rPr lang="en-US" dirty="0" smtClean="0"/>
                        <a:t>Model Input Type</a:t>
                      </a:r>
                      <a:endParaRPr lang="en-US" dirty="0"/>
                    </a:p>
                  </a:txBody>
                  <a:tcPr/>
                </a:tc>
                <a:tc>
                  <a:txBody>
                    <a:bodyPr/>
                    <a:lstStyle/>
                    <a:p>
                      <a:r>
                        <a:rPr lang="en-US" dirty="0" smtClean="0"/>
                        <a:t>M</a:t>
                      </a:r>
                      <a:endParaRPr lang="en-US" dirty="0"/>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t>3. Product Documentation (2)</a:t>
            </a:r>
            <a:endParaRPr lang="en-US" dirty="0"/>
          </a:p>
        </p:txBody>
      </p:sp>
      <p:graphicFrame>
        <p:nvGraphicFramePr>
          <p:cNvPr id="4" name="Content Placeholder 3"/>
          <p:cNvGraphicFramePr>
            <a:graphicFrameLocks noGrp="1"/>
          </p:cNvGraphicFramePr>
          <p:nvPr>
            <p:ph idx="1"/>
          </p:nvPr>
        </p:nvGraphicFramePr>
        <p:xfrm>
          <a:off x="457200" y="1219200"/>
          <a:ext cx="8077201" cy="4663440"/>
        </p:xfrm>
        <a:graphic>
          <a:graphicData uri="http://schemas.openxmlformats.org/drawingml/2006/table">
            <a:tbl>
              <a:tblPr firstRow="1" bandRow="1">
                <a:tableStyleId>{5C22544A-7EE6-4342-B048-85BDC9FD1C3A}</a:tableStyleId>
              </a:tblPr>
              <a:tblGrid>
                <a:gridCol w="1828800"/>
                <a:gridCol w="3962400"/>
                <a:gridCol w="1828800"/>
                <a:gridCol w="457201"/>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Processing History</a:t>
                      </a:r>
                      <a:endParaRPr lang="en-US" dirty="0"/>
                    </a:p>
                  </a:txBody>
                  <a:tcPr/>
                </a:tc>
                <a:tc>
                  <a:txBody>
                    <a:bodyPr/>
                    <a:lstStyle/>
                    <a:p>
                      <a:r>
                        <a:rPr lang="en-US" dirty="0" smtClean="0"/>
                        <a:t>Documentation of Processing history and production version history, indicating which versions were used when, why different versions came about, and what the improvements were from version to version.</a:t>
                      </a:r>
                      <a:endParaRPr lang="en-US" dirty="0"/>
                    </a:p>
                  </a:txBody>
                  <a:tcPr/>
                </a:tc>
                <a:tc>
                  <a:txBody>
                    <a:bodyPr/>
                    <a:lstStyle/>
                    <a:p>
                      <a:r>
                        <a:rPr lang="en-US" dirty="0" smtClean="0"/>
                        <a:t>Instrument Type</a:t>
                      </a:r>
                    </a:p>
                    <a:p>
                      <a:r>
                        <a:rPr lang="en-US" dirty="0" smtClean="0"/>
                        <a:t>Product Level</a:t>
                      </a:r>
                      <a:endParaRPr lang="en-US" dirty="0"/>
                    </a:p>
                  </a:txBody>
                  <a:tcPr/>
                </a:tc>
                <a:tc>
                  <a:txBody>
                    <a:bodyPr/>
                    <a:lstStyle/>
                    <a:p>
                      <a:r>
                        <a:rPr lang="en-US" dirty="0" smtClean="0"/>
                        <a:t>H</a:t>
                      </a:r>
                      <a:endParaRPr lang="en-US" dirty="0"/>
                    </a:p>
                  </a:txBody>
                  <a:tcPr/>
                </a:tc>
              </a:tr>
              <a:tr h="370840">
                <a:tc>
                  <a:txBody>
                    <a:bodyPr/>
                    <a:lstStyle/>
                    <a:p>
                      <a:r>
                        <a:rPr lang="en-US" dirty="0" smtClean="0"/>
                        <a:t>Algorithm Version</a:t>
                      </a:r>
                      <a:r>
                        <a:rPr lang="en-US" baseline="0" dirty="0" smtClean="0"/>
                        <a:t> History</a:t>
                      </a:r>
                      <a:endParaRPr lang="en-US" dirty="0"/>
                    </a:p>
                  </a:txBody>
                  <a:tcPr/>
                </a:tc>
                <a:tc>
                  <a:txBody>
                    <a:bodyPr/>
                    <a:lstStyle/>
                    <a:p>
                      <a:r>
                        <a:rPr lang="en-US" dirty="0" smtClean="0"/>
                        <a:t>Processing history including versions of processing source code corresponding to versions of the data set or derived product held in the archive.  Granule level metadata should indicate which version of software was used for producing a given granule. Links</a:t>
                      </a:r>
                      <a:r>
                        <a:rPr lang="en-US" baseline="0" dirty="0" smtClean="0"/>
                        <a:t> Product to Algorithm Version.</a:t>
                      </a:r>
                      <a:endParaRPr lang="en-US" dirty="0"/>
                    </a:p>
                  </a:txBody>
                  <a:tcPr/>
                </a:tc>
                <a:tc>
                  <a:txBody>
                    <a:bodyPr/>
                    <a:lstStyle/>
                    <a:p>
                      <a:r>
                        <a:rPr lang="en-US" dirty="0" smtClean="0"/>
                        <a:t>Instrument Type</a:t>
                      </a:r>
                    </a:p>
                    <a:p>
                      <a:r>
                        <a:rPr lang="en-US" dirty="0" smtClean="0"/>
                        <a:t>Product Level</a:t>
                      </a:r>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t>3. Product Documentation (3)</a:t>
            </a:r>
            <a:endParaRPr lang="en-US" dirty="0"/>
          </a:p>
        </p:txBody>
      </p:sp>
      <p:graphicFrame>
        <p:nvGraphicFramePr>
          <p:cNvPr id="4" name="Content Placeholder 3"/>
          <p:cNvGraphicFramePr>
            <a:graphicFrameLocks noGrp="1"/>
          </p:cNvGraphicFramePr>
          <p:nvPr>
            <p:ph idx="1"/>
          </p:nvPr>
        </p:nvGraphicFramePr>
        <p:xfrm>
          <a:off x="457200" y="1143000"/>
          <a:ext cx="8229600" cy="5303520"/>
        </p:xfrm>
        <a:graphic>
          <a:graphicData uri="http://schemas.openxmlformats.org/drawingml/2006/table">
            <a:tbl>
              <a:tblPr firstRow="1" bandRow="1">
                <a:tableStyleId>{5C22544A-7EE6-4342-B048-85BDC9FD1C3A}</a:tableStyleId>
              </a:tblPr>
              <a:tblGrid>
                <a:gridCol w="1475117"/>
                <a:gridCol w="4270075"/>
                <a:gridCol w="2103408"/>
                <a:gridCol w="3810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Maintenance</a:t>
                      </a:r>
                      <a:r>
                        <a:rPr lang="en-US" baseline="0" dirty="0" smtClean="0"/>
                        <a:t> History</a:t>
                      </a:r>
                      <a:endParaRPr lang="en-US" dirty="0"/>
                    </a:p>
                  </a:txBody>
                  <a:tcPr/>
                </a:tc>
                <a:tc>
                  <a:txBody>
                    <a:bodyPr/>
                    <a:lstStyle/>
                    <a:p>
                      <a:r>
                        <a:rPr lang="en-US" dirty="0" smtClean="0"/>
                        <a:t>Excerpts and/or references to maintenance documentation deemed of value to product users. Maintenance</a:t>
                      </a:r>
                      <a:r>
                        <a:rPr lang="en-US" baseline="0" dirty="0" smtClean="0"/>
                        <a:t> reports.</a:t>
                      </a:r>
                      <a:endParaRPr lang="en-US" dirty="0"/>
                    </a:p>
                  </a:txBody>
                  <a:tcPr/>
                </a:tc>
                <a:tc>
                  <a:txBody>
                    <a:bodyPr/>
                    <a:lstStyle/>
                    <a:p>
                      <a:endParaRPr lang="en-US" baseline="0" dirty="0" smtClean="0"/>
                    </a:p>
                  </a:txBody>
                  <a:tcPr/>
                </a:tc>
                <a:tc>
                  <a:txBody>
                    <a:bodyPr/>
                    <a:lstStyle/>
                    <a:p>
                      <a:r>
                        <a:rPr lang="en-US" dirty="0" smtClean="0"/>
                        <a:t>M</a:t>
                      </a:r>
                      <a:endParaRPr lang="en-US" dirty="0"/>
                    </a:p>
                  </a:txBody>
                  <a:tcPr/>
                </a:tc>
              </a:tr>
              <a:tr h="370840">
                <a:tc>
                  <a:txBody>
                    <a:bodyPr/>
                    <a:lstStyle/>
                    <a:p>
                      <a:r>
                        <a:rPr lang="en-US" dirty="0" smtClean="0"/>
                        <a:t>Operations</a:t>
                      </a:r>
                      <a:r>
                        <a:rPr lang="en-US" baseline="0" dirty="0" smtClean="0"/>
                        <a:t> History</a:t>
                      </a:r>
                      <a:endParaRPr lang="en-US" dirty="0"/>
                    </a:p>
                  </a:txBody>
                  <a:tcPr/>
                </a:tc>
                <a:tc>
                  <a:txBody>
                    <a:bodyPr/>
                    <a:lstStyle/>
                    <a:p>
                      <a:r>
                        <a:rPr lang="en-US" dirty="0" smtClean="0"/>
                        <a:t>Excerpts and/or references to operations documentation deemed of value to product users. Operations event logs.</a:t>
                      </a:r>
                      <a:endParaRPr lang="en-US" dirty="0"/>
                    </a:p>
                  </a:txBody>
                  <a:tcPr/>
                </a:tc>
                <a:tc>
                  <a:txBody>
                    <a:bodyPr/>
                    <a:lstStyle/>
                    <a:p>
                      <a:endParaRPr lang="en-US" baseline="0" dirty="0" smtClean="0"/>
                    </a:p>
                  </a:txBody>
                  <a:tcPr/>
                </a:tc>
                <a:tc>
                  <a:txBody>
                    <a:bodyPr/>
                    <a:lstStyle/>
                    <a:p>
                      <a:r>
                        <a:rPr lang="en-US" dirty="0" smtClean="0"/>
                        <a:t>H</a:t>
                      </a:r>
                      <a:endParaRPr lang="en-US" dirty="0"/>
                    </a:p>
                  </a:txBody>
                  <a:tcPr/>
                </a:tc>
              </a:tr>
              <a:tr h="370840">
                <a:tc>
                  <a:txBody>
                    <a:bodyPr/>
                    <a:lstStyle/>
                    <a:p>
                      <a:r>
                        <a:rPr lang="en-US" dirty="0" smtClean="0"/>
                        <a:t>Product Generation</a:t>
                      </a:r>
                      <a:r>
                        <a:rPr lang="en-US" baseline="0" dirty="0" smtClean="0"/>
                        <a:t> Algorithms</a:t>
                      </a:r>
                      <a:endParaRPr lang="en-US" dirty="0"/>
                    </a:p>
                  </a:txBody>
                  <a:tcPr/>
                </a:tc>
                <a:tc>
                  <a:txBody>
                    <a:bodyPr/>
                    <a:lstStyle/>
                    <a:p>
                      <a:r>
                        <a:rPr lang="en-US" dirty="0" smtClean="0"/>
                        <a:t>Processing algorithms and their scientific and mathematical basis, including complete description of any sampling or mapping algorithm used in creation of the product - geo-location, radiometric calibration, geophysical parameters, sampling or mapping algorithms used in creation of the product, algorithm software documentation, ATBD &amp; high-level data flow diagrams</a:t>
                      </a:r>
                      <a:endParaRPr lang="en-US" dirty="0"/>
                    </a:p>
                  </a:txBody>
                  <a:tcPr/>
                </a:tc>
                <a:tc>
                  <a:txBody>
                    <a:bodyPr/>
                    <a:lstStyle/>
                    <a:p>
                      <a:r>
                        <a:rPr lang="en-US" dirty="0" smtClean="0"/>
                        <a:t>Product Level</a:t>
                      </a:r>
                    </a:p>
                    <a:p>
                      <a:pPr marL="342900" lvl="0" indent="-342900">
                        <a:buFont typeface="Arial" pitchFamily="34" charset="0"/>
                        <a:buChar char="•"/>
                      </a:pPr>
                      <a:r>
                        <a:rPr lang="en-US" dirty="0" smtClean="0"/>
                        <a:t>Algorith</a:t>
                      </a:r>
                      <a:r>
                        <a:rPr lang="en-US" baseline="0" dirty="0" smtClean="0"/>
                        <a:t>m Output</a:t>
                      </a:r>
                    </a:p>
                    <a:p>
                      <a:pPr marL="342900" lvl="0" indent="-342900">
                        <a:buFont typeface="Arial" pitchFamily="34" charset="0"/>
                        <a:buChar char="•"/>
                      </a:pPr>
                      <a:r>
                        <a:rPr lang="en-US" baseline="0" dirty="0" smtClean="0"/>
                        <a:t>Algorithm Performance Assumption</a:t>
                      </a:r>
                    </a:p>
                    <a:p>
                      <a:pPr marL="342900" lvl="0" indent="-342900">
                        <a:buFont typeface="Arial" pitchFamily="34" charset="0"/>
                        <a:buChar char="•"/>
                      </a:pPr>
                      <a:r>
                        <a:rPr lang="en-US" baseline="0" dirty="0" smtClean="0"/>
                        <a:t>Error Budget</a:t>
                      </a:r>
                    </a:p>
                    <a:p>
                      <a:pPr marL="342900" lvl="0" indent="-342900">
                        <a:buFont typeface="Arial" pitchFamily="34" charset="0"/>
                        <a:buChar char="•"/>
                      </a:pPr>
                      <a:r>
                        <a:rPr lang="en-US" baseline="0" dirty="0" smtClean="0"/>
                        <a:t>Numerical Computation Considerations</a:t>
                      </a:r>
                      <a:endParaRPr lang="en-US" dirty="0" smtClean="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3. Product Documentation (4)</a:t>
            </a:r>
            <a:endParaRPr lang="en-US" dirty="0"/>
          </a:p>
        </p:txBody>
      </p:sp>
      <p:graphicFrame>
        <p:nvGraphicFramePr>
          <p:cNvPr id="4" name="Content Placeholder 3"/>
          <p:cNvGraphicFramePr>
            <a:graphicFrameLocks noGrp="1"/>
          </p:cNvGraphicFramePr>
          <p:nvPr>
            <p:ph idx="1"/>
          </p:nvPr>
        </p:nvGraphicFramePr>
        <p:xfrm>
          <a:off x="457200" y="1066800"/>
          <a:ext cx="8305800" cy="5394960"/>
        </p:xfrm>
        <a:graphic>
          <a:graphicData uri="http://schemas.openxmlformats.org/drawingml/2006/table">
            <a:tbl>
              <a:tblPr firstRow="1" bandRow="1">
                <a:tableStyleId>{5C22544A-7EE6-4342-B048-85BDC9FD1C3A}</a:tableStyleId>
              </a:tblPr>
              <a:tblGrid>
                <a:gridCol w="1645488"/>
                <a:gridCol w="4466326"/>
                <a:gridCol w="1723845"/>
                <a:gridCol w="470141"/>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Product Quality</a:t>
                      </a:r>
                      <a:endParaRPr lang="en-US" dirty="0"/>
                    </a:p>
                  </a:txBody>
                  <a:tcPr/>
                </a:tc>
                <a:tc>
                  <a:txBody>
                    <a:bodyPr/>
                    <a:lstStyle/>
                    <a:p>
                      <a:r>
                        <a:rPr lang="en-US" dirty="0" smtClean="0"/>
                        <a:t>Documentation of product quality assessment (methods used, assessment summaries for each version of the datasets) </a:t>
                      </a:r>
                    </a:p>
                    <a:p>
                      <a:r>
                        <a:rPr lang="en-US" dirty="0" smtClean="0"/>
                        <a:t>Description of embedded data at the granule level including quality flags, product data uncertainty fields, data issues logs, etc.</a:t>
                      </a:r>
                      <a:endParaRPr lang="en-US" dirty="0"/>
                    </a:p>
                  </a:txBody>
                  <a:tcPr/>
                </a:tc>
                <a:tc>
                  <a:txBody>
                    <a:bodyPr/>
                    <a:lstStyle/>
                    <a:p>
                      <a:r>
                        <a:rPr lang="en-US" dirty="0" smtClean="0"/>
                        <a:t>Instrument Type</a:t>
                      </a:r>
                    </a:p>
                    <a:p>
                      <a:r>
                        <a:rPr lang="en-US" dirty="0" smtClean="0"/>
                        <a:t>Product Level</a:t>
                      </a:r>
                    </a:p>
                    <a:p>
                      <a:pPr marL="342900" lvl="0" indent="-342900">
                        <a:buFont typeface="Arial" pitchFamily="34" charset="0"/>
                        <a:buChar char="•"/>
                      </a:pPr>
                      <a:r>
                        <a:rPr lang="en-US" dirty="0" smtClean="0"/>
                        <a:t>Product Accuracy</a:t>
                      </a:r>
                    </a:p>
                    <a:p>
                      <a:pPr marL="342900" lvl="0" indent="-342900">
                        <a:buFont typeface="Arial" pitchFamily="34" charset="0"/>
                        <a:buChar char="•"/>
                      </a:pPr>
                      <a:r>
                        <a:rPr lang="en-US" dirty="0" smtClean="0"/>
                        <a:t>Sensor Effects</a:t>
                      </a:r>
                    </a:p>
                  </a:txBody>
                  <a:tcPr/>
                </a:tc>
                <a:tc>
                  <a:txBody>
                    <a:bodyPr/>
                    <a:lstStyle/>
                    <a:p>
                      <a:r>
                        <a:rPr lang="en-US" dirty="0" smtClean="0"/>
                        <a:t>H</a:t>
                      </a:r>
                      <a:endParaRPr lang="en-US" dirty="0"/>
                    </a:p>
                  </a:txBody>
                  <a:tcPr/>
                </a:tc>
              </a:tr>
              <a:tr h="370840">
                <a:tc>
                  <a:txBody>
                    <a:bodyPr/>
                    <a:lstStyle/>
                    <a:p>
                      <a:r>
                        <a:rPr lang="en-US" dirty="0" smtClean="0"/>
                        <a:t>Quality Assessment and Potential Algorithm improvements</a:t>
                      </a:r>
                      <a:endParaRPr lang="en-US" dirty="0"/>
                    </a:p>
                  </a:txBody>
                  <a:tcPr/>
                </a:tc>
                <a:tc>
                  <a:txBody>
                    <a:bodyPr/>
                    <a:lstStyle/>
                    <a:p>
                      <a:r>
                        <a:rPr lang="en-US" dirty="0" smtClean="0"/>
                        <a:t>Describe potential future enhancements to the algorithm, the limitations they will mitigate, and provide all possible and useful related information and links.</a:t>
                      </a:r>
                      <a:endParaRPr lang="en-US" dirty="0"/>
                    </a:p>
                  </a:txBody>
                  <a:tcPr/>
                </a:tc>
                <a:tc>
                  <a:txBody>
                    <a:bodyPr/>
                    <a:lstStyle/>
                    <a:p>
                      <a:r>
                        <a:rPr lang="en-US" dirty="0" smtClean="0"/>
                        <a:t>Instrument Type</a:t>
                      </a:r>
                      <a:endParaRPr lang="en-US" dirty="0"/>
                    </a:p>
                  </a:txBody>
                  <a:tcPr/>
                </a:tc>
                <a:tc>
                  <a:txBody>
                    <a:bodyPr/>
                    <a:lstStyle/>
                    <a:p>
                      <a:r>
                        <a:rPr lang="en-US" dirty="0" smtClean="0"/>
                        <a:t>H</a:t>
                      </a:r>
                      <a:endParaRPr lang="en-US" dirty="0"/>
                    </a:p>
                  </a:txBody>
                  <a:tcPr/>
                </a:tc>
              </a:tr>
              <a:tr h="370840">
                <a:tc>
                  <a:txBody>
                    <a:bodyPr/>
                    <a:lstStyle/>
                    <a:p>
                      <a:r>
                        <a:rPr lang="en-US" dirty="0" smtClean="0"/>
                        <a:t>References</a:t>
                      </a:r>
                      <a:endParaRPr lang="en-US" dirty="0"/>
                    </a:p>
                  </a:txBody>
                  <a:tcPr/>
                </a:tc>
                <a:tc>
                  <a:txBody>
                    <a:bodyPr/>
                    <a:lstStyle/>
                    <a:p>
                      <a:r>
                        <a:rPr lang="en-US" dirty="0" smtClean="0"/>
                        <a:t>A bibliography of pertinent Technical Notes and articles, including refereed publications reporting on research using the data set.</a:t>
                      </a:r>
                      <a:endParaRPr lang="en-US" dirty="0"/>
                    </a:p>
                  </a:txBody>
                  <a:tcPr/>
                </a:tc>
                <a:tc>
                  <a:txBody>
                    <a:bodyPr/>
                    <a:lstStyle/>
                    <a:p>
                      <a:endParaRPr lang="en-US" dirty="0"/>
                    </a:p>
                  </a:txBody>
                  <a:tcPr/>
                </a:tc>
                <a:tc>
                  <a:txBody>
                    <a:bodyPr/>
                    <a:lstStyle/>
                    <a:p>
                      <a:r>
                        <a:rPr lang="en-US" dirty="0" smtClean="0"/>
                        <a:t>H</a:t>
                      </a:r>
                      <a:endParaRPr lang="en-US" dirty="0"/>
                    </a:p>
                  </a:txBody>
                  <a:tcPr/>
                </a:tc>
              </a:tr>
              <a:tr h="370840">
                <a:tc>
                  <a:txBody>
                    <a:bodyPr/>
                    <a:lstStyle/>
                    <a:p>
                      <a:r>
                        <a:rPr lang="en-US" dirty="0" smtClean="0"/>
                        <a:t>User feedback</a:t>
                      </a:r>
                      <a:endParaRPr lang="en-US" dirty="0"/>
                    </a:p>
                  </a:txBody>
                  <a:tcPr/>
                </a:tc>
                <a:tc>
                  <a:txBody>
                    <a:bodyPr/>
                    <a:lstStyle/>
                    <a:p>
                      <a:r>
                        <a:rPr lang="en-US" dirty="0" smtClean="0"/>
                        <a:t>Information received back from users of the data set or product</a:t>
                      </a:r>
                      <a:endParaRPr lang="en-US" dirty="0"/>
                    </a:p>
                  </a:txBody>
                  <a:tcPr/>
                </a:tc>
                <a:tc>
                  <a:txBody>
                    <a:bodyPr/>
                    <a:lstStyle/>
                    <a:p>
                      <a:endParaRPr lang="en-US" dirty="0"/>
                    </a:p>
                  </a:txBody>
                  <a:tcPr/>
                </a:tc>
                <a:tc>
                  <a:txBody>
                    <a:bodyPr/>
                    <a:lstStyle/>
                    <a:p>
                      <a:r>
                        <a:rPr lang="en-US" dirty="0" smtClean="0"/>
                        <a:t>L</a:t>
                      </a:r>
                      <a:endParaRPr lang="en-US"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Product Generation Algorithms</a:t>
            </a:r>
            <a:endParaRPr lang="en-US" dirty="0"/>
          </a:p>
        </p:txBody>
      </p:sp>
      <p:graphicFrame>
        <p:nvGraphicFramePr>
          <p:cNvPr id="4" name="Content Placeholder 3"/>
          <p:cNvGraphicFramePr>
            <a:graphicFrameLocks noGrp="1"/>
          </p:cNvGraphicFramePr>
          <p:nvPr>
            <p:ph idx="1"/>
          </p:nvPr>
        </p:nvGraphicFramePr>
        <p:xfrm>
          <a:off x="457200" y="990600"/>
          <a:ext cx="8305800" cy="5125720"/>
        </p:xfrm>
        <a:graphic>
          <a:graphicData uri="http://schemas.openxmlformats.org/drawingml/2006/table">
            <a:tbl>
              <a:tblPr firstRow="1" bandRow="1">
                <a:tableStyleId>{5C22544A-7EE6-4342-B048-85BDC9FD1C3A}</a:tableStyleId>
              </a:tblPr>
              <a:tblGrid>
                <a:gridCol w="1828800"/>
                <a:gridCol w="6172200"/>
                <a:gridCol w="304800"/>
              </a:tblGrid>
              <a:tr h="370840">
                <a:tc>
                  <a:txBody>
                    <a:bodyPr/>
                    <a:lstStyle/>
                    <a:p>
                      <a:r>
                        <a:rPr lang="en-US" dirty="0" smtClean="0"/>
                        <a:t>Component</a:t>
                      </a:r>
                      <a:endParaRPr lang="en-US" dirty="0"/>
                    </a:p>
                  </a:txBody>
                  <a:tcPr/>
                </a:tc>
                <a:tc>
                  <a:txBody>
                    <a:bodyPr/>
                    <a:lstStyle/>
                    <a:p>
                      <a:r>
                        <a:rPr lang="en-US" dirty="0" smtClean="0"/>
                        <a:t>Description</a:t>
                      </a:r>
                      <a:endParaRPr lang="en-US" dirty="0"/>
                    </a:p>
                  </a:txBody>
                  <a:tcPr/>
                </a:tc>
                <a:tc>
                  <a:txBody>
                    <a:bodyPr/>
                    <a:lstStyle/>
                    <a:p>
                      <a:endParaRPr lang="en-US" dirty="0"/>
                    </a:p>
                  </a:txBody>
                  <a:tcPr/>
                </a:tc>
              </a:tr>
              <a:tr h="370840">
                <a:tc>
                  <a:txBody>
                    <a:bodyPr/>
                    <a:lstStyle/>
                    <a:p>
                      <a:r>
                        <a:rPr lang="en-US" dirty="0" smtClean="0"/>
                        <a:t>Algorithm Output</a:t>
                      </a:r>
                      <a:endParaRPr lang="en-US" dirty="0"/>
                    </a:p>
                  </a:txBody>
                  <a:tcPr/>
                </a:tc>
                <a:tc>
                  <a:txBody>
                    <a:bodyPr/>
                    <a:lstStyle/>
                    <a:p>
                      <a:r>
                        <a:rPr lang="en-US" dirty="0" smtClean="0"/>
                        <a:t>Describe the output data products - not format - at a level of detail to determine if the product meets user requirements. </a:t>
                      </a:r>
                      <a:endParaRPr lang="en-US" dirty="0"/>
                    </a:p>
                  </a:txBody>
                  <a:tcPr/>
                </a:tc>
                <a:tc>
                  <a:txBody>
                    <a:bodyPr/>
                    <a:lstStyle/>
                    <a:p>
                      <a:r>
                        <a:rPr lang="en-US" dirty="0" smtClean="0"/>
                        <a:t>H</a:t>
                      </a:r>
                      <a:endParaRPr lang="en-US" dirty="0"/>
                    </a:p>
                  </a:txBody>
                  <a:tcPr/>
                </a:tc>
              </a:tr>
              <a:tr h="370840">
                <a:tc>
                  <a:txBody>
                    <a:bodyPr/>
                    <a:lstStyle/>
                    <a:p>
                      <a:r>
                        <a:rPr lang="en-US" dirty="0" smtClean="0"/>
                        <a:t>Algorithm Performance Assumptions</a:t>
                      </a:r>
                      <a:endParaRPr lang="en-US" dirty="0"/>
                    </a:p>
                  </a:txBody>
                  <a:tcPr/>
                </a:tc>
                <a:tc>
                  <a:txBody>
                    <a:bodyPr/>
                    <a:lstStyle/>
                    <a:p>
                      <a:r>
                        <a:rPr lang="en-US" dirty="0" smtClean="0"/>
                        <a:t>Describe all assumptions that have been made concerning the algorithm performance estimates. Note any limitations that apply to the algorithms (e.g., conditions where retrievals cannot be made or where performance may be significantly degraded. To the extent possible, the potential for degraded performance should be explored, along with mitigating strategies. </a:t>
                      </a:r>
                      <a:endParaRPr lang="en-US" dirty="0"/>
                    </a:p>
                  </a:txBody>
                  <a:tcPr/>
                </a:tc>
                <a:tc>
                  <a:txBody>
                    <a:bodyPr/>
                    <a:lstStyle/>
                    <a:p>
                      <a:r>
                        <a:rPr lang="en-US" dirty="0" smtClean="0"/>
                        <a:t>H</a:t>
                      </a:r>
                      <a:endParaRPr lang="en-US" dirty="0"/>
                    </a:p>
                  </a:txBody>
                  <a:tcPr/>
                </a:tc>
              </a:tr>
              <a:tr h="370840">
                <a:tc>
                  <a:txBody>
                    <a:bodyPr/>
                    <a:lstStyle/>
                    <a:p>
                      <a:r>
                        <a:rPr lang="en-US" dirty="0" smtClean="0"/>
                        <a:t>Error Budget</a:t>
                      </a:r>
                      <a:endParaRPr lang="en-US" dirty="0"/>
                    </a:p>
                  </a:txBody>
                  <a:tcPr/>
                </a:tc>
                <a:tc>
                  <a:txBody>
                    <a:bodyPr/>
                    <a:lstStyle/>
                    <a:p>
                      <a:r>
                        <a:rPr lang="en-US" dirty="0" smtClean="0"/>
                        <a:t>Organize the various error estimates into an error budget. Error budget limitations should be explained. Describe prospects for overcoming error budget limitations with future maturation of the algorithm, test data, and error analysis methodology.</a:t>
                      </a:r>
                      <a:endParaRPr lang="en-US" dirty="0"/>
                    </a:p>
                  </a:txBody>
                  <a:tcPr/>
                </a:tc>
                <a:tc>
                  <a:txBody>
                    <a:bodyPr/>
                    <a:lstStyle/>
                    <a:p>
                      <a:r>
                        <a:rPr lang="en-US" dirty="0" smtClean="0"/>
                        <a:t>H</a:t>
                      </a:r>
                      <a:endParaRPr lang="en-US" dirty="0"/>
                    </a:p>
                  </a:txBody>
                  <a:tcPr/>
                </a:tc>
              </a:tr>
              <a:tr h="370840">
                <a:tc>
                  <a:txBody>
                    <a:bodyPr/>
                    <a:lstStyle/>
                    <a:p>
                      <a:r>
                        <a:rPr lang="en-US" dirty="0" smtClean="0"/>
                        <a:t>Numerical</a:t>
                      </a:r>
                      <a:r>
                        <a:rPr lang="en-US" baseline="0" dirty="0" smtClean="0"/>
                        <a:t> Computation Considerations</a:t>
                      </a:r>
                      <a:endParaRPr lang="en-US" dirty="0"/>
                    </a:p>
                  </a:txBody>
                  <a:tcPr/>
                </a:tc>
                <a:tc>
                  <a:txBody>
                    <a:bodyPr/>
                    <a:lstStyle/>
                    <a:p>
                      <a:r>
                        <a:rPr lang="en-US" dirty="0" smtClean="0"/>
                        <a:t>Describe how the algorithm is numerically implemented, including possible issues with computationally intensive operations (e.g., large matrix inversions, truncation and rounding).</a:t>
                      </a:r>
                      <a:endParaRPr lang="en-US" dirty="0"/>
                    </a:p>
                  </a:txBody>
                  <a:tcPr/>
                </a:tc>
                <a:tc>
                  <a:txBody>
                    <a:bodyPr/>
                    <a:lstStyle/>
                    <a:p>
                      <a:r>
                        <a:rPr lang="en-US" dirty="0" smtClean="0"/>
                        <a:t>M</a:t>
                      </a:r>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1143000"/>
          </a:xfrm>
        </p:spPr>
        <p:txBody>
          <a:bodyPr/>
          <a:lstStyle/>
          <a:p>
            <a:pPr eaLnBrk="1" hangingPunct="1"/>
            <a:r>
              <a:rPr lang="en-US" dirty="0" smtClean="0"/>
              <a:t>Outline</a:t>
            </a:r>
          </a:p>
        </p:txBody>
      </p:sp>
      <p:sp>
        <p:nvSpPr>
          <p:cNvPr id="3075" name="Content Placeholder 2"/>
          <p:cNvSpPr>
            <a:spLocks noGrp="1"/>
          </p:cNvSpPr>
          <p:nvPr>
            <p:ph idx="1"/>
          </p:nvPr>
        </p:nvSpPr>
        <p:spPr>
          <a:xfrm>
            <a:off x="533400" y="914400"/>
            <a:ext cx="8229600" cy="5638800"/>
          </a:xfrm>
        </p:spPr>
        <p:txBody>
          <a:bodyPr/>
          <a:lstStyle/>
          <a:p>
            <a:pPr eaLnBrk="1" hangingPunct="1"/>
            <a:r>
              <a:rPr lang="en-US" sz="2800" dirty="0" smtClean="0"/>
              <a:t>Why do we need a standard? (reaffirm)</a:t>
            </a:r>
          </a:p>
          <a:p>
            <a:pPr eaLnBrk="1" hangingPunct="1"/>
            <a:r>
              <a:rPr lang="en-US" sz="2800" dirty="0" smtClean="0"/>
              <a:t>Background</a:t>
            </a:r>
          </a:p>
          <a:p>
            <a:pPr eaLnBrk="1" hangingPunct="1"/>
            <a:r>
              <a:rPr lang="en-US" sz="2800" dirty="0" smtClean="0"/>
              <a:t>Status</a:t>
            </a:r>
          </a:p>
          <a:p>
            <a:pPr eaLnBrk="1" hangingPunct="1"/>
            <a:r>
              <a:rPr lang="en-US" sz="2800" dirty="0" smtClean="0"/>
              <a:t>Content Matrix</a:t>
            </a:r>
            <a:endParaRPr lang="en-US" sz="2400" dirty="0" smtClean="0"/>
          </a:p>
          <a:p>
            <a:pPr eaLnBrk="1" hangingPunct="1"/>
            <a:r>
              <a:rPr lang="en-US" sz="2800" dirty="0" smtClean="0"/>
              <a:t>Next steps</a:t>
            </a:r>
          </a:p>
          <a:p>
            <a:pPr lvl="1" eaLnBrk="1" hangingPunct="1"/>
            <a:r>
              <a:rPr lang="en-US" sz="2400" dirty="0" smtClean="0"/>
              <a:t>Draft introductory text material</a:t>
            </a:r>
          </a:p>
          <a:p>
            <a:pPr lvl="1" eaLnBrk="1" hangingPunct="1"/>
            <a:r>
              <a:rPr lang="en-US" sz="2400" dirty="0" smtClean="0"/>
              <a:t>Send matrix for broader review – NASA missions teams – satellite and aircraft investigations, MEaSUREs teams, DAAC UWGs, USGS, NOAA, EPA(?), ESA(?)</a:t>
            </a:r>
          </a:p>
          <a:p>
            <a:pPr lvl="1" eaLnBrk="1" hangingPunct="1"/>
            <a:r>
              <a:rPr lang="en-US" sz="2400" dirty="0" smtClean="0"/>
              <a:t>Decide on IEEE or ISO route to proceed further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Product Quality</a:t>
            </a:r>
            <a:endParaRPr lang="en-US" dirty="0"/>
          </a:p>
        </p:txBody>
      </p:sp>
      <p:graphicFrame>
        <p:nvGraphicFramePr>
          <p:cNvPr id="4" name="Content Placeholder 3"/>
          <p:cNvGraphicFramePr>
            <a:graphicFrameLocks noGrp="1"/>
          </p:cNvGraphicFramePr>
          <p:nvPr>
            <p:ph idx="1"/>
          </p:nvPr>
        </p:nvGraphicFramePr>
        <p:xfrm>
          <a:off x="457200" y="990600"/>
          <a:ext cx="8305800" cy="2199640"/>
        </p:xfrm>
        <a:graphic>
          <a:graphicData uri="http://schemas.openxmlformats.org/drawingml/2006/table">
            <a:tbl>
              <a:tblPr firstRow="1" bandRow="1">
                <a:tableStyleId>{5C22544A-7EE6-4342-B048-85BDC9FD1C3A}</a:tableStyleId>
              </a:tblPr>
              <a:tblGrid>
                <a:gridCol w="1828800"/>
                <a:gridCol w="6172200"/>
                <a:gridCol w="304800"/>
              </a:tblGrid>
              <a:tr h="370840">
                <a:tc>
                  <a:txBody>
                    <a:bodyPr/>
                    <a:lstStyle/>
                    <a:p>
                      <a:r>
                        <a:rPr lang="en-US" dirty="0" smtClean="0"/>
                        <a:t>Component</a:t>
                      </a:r>
                      <a:endParaRPr lang="en-US" dirty="0"/>
                    </a:p>
                  </a:txBody>
                  <a:tcPr/>
                </a:tc>
                <a:tc>
                  <a:txBody>
                    <a:bodyPr/>
                    <a:lstStyle/>
                    <a:p>
                      <a:r>
                        <a:rPr lang="en-US" dirty="0" smtClean="0"/>
                        <a:t>Description</a:t>
                      </a:r>
                      <a:endParaRPr lang="en-US" dirty="0"/>
                    </a:p>
                  </a:txBody>
                  <a:tcPr/>
                </a:tc>
                <a:tc>
                  <a:txBody>
                    <a:bodyPr/>
                    <a:lstStyle/>
                    <a:p>
                      <a:endParaRPr lang="en-US" dirty="0"/>
                    </a:p>
                  </a:txBody>
                  <a:tcPr/>
                </a:tc>
              </a:tr>
              <a:tr h="370840">
                <a:tc>
                  <a:txBody>
                    <a:bodyPr/>
                    <a:lstStyle/>
                    <a:p>
                      <a:r>
                        <a:rPr lang="en-US" dirty="0" smtClean="0"/>
                        <a:t>Product Accuracy</a:t>
                      </a:r>
                      <a:endParaRPr lang="en-US" dirty="0"/>
                    </a:p>
                  </a:txBody>
                  <a:tcPr/>
                </a:tc>
                <a:tc>
                  <a:txBody>
                    <a:bodyPr/>
                    <a:lstStyle/>
                    <a:p>
                      <a:r>
                        <a:rPr lang="en-US" dirty="0" smtClean="0"/>
                        <a:t>Accuracy of products, as measured by validation testing, and compared to accuracy requirements. References to relevant test reports.</a:t>
                      </a:r>
                      <a:endParaRPr lang="en-US" dirty="0"/>
                    </a:p>
                  </a:txBody>
                  <a:tcPr/>
                </a:tc>
                <a:tc>
                  <a:txBody>
                    <a:bodyPr/>
                    <a:lstStyle/>
                    <a:p>
                      <a:r>
                        <a:rPr lang="en-US" dirty="0" smtClean="0"/>
                        <a:t>H</a:t>
                      </a:r>
                      <a:endParaRPr lang="en-US" dirty="0"/>
                    </a:p>
                  </a:txBody>
                  <a:tcPr/>
                </a:tc>
              </a:tr>
              <a:tr h="370840">
                <a:tc>
                  <a:txBody>
                    <a:bodyPr/>
                    <a:lstStyle/>
                    <a:p>
                      <a:r>
                        <a:rPr lang="en-US" dirty="0" smtClean="0"/>
                        <a:t>Sensor Effects</a:t>
                      </a:r>
                      <a:endParaRPr lang="en-US" dirty="0"/>
                    </a:p>
                  </a:txBody>
                  <a:tcPr/>
                </a:tc>
                <a:tc>
                  <a:txBody>
                    <a:bodyPr/>
                    <a:lstStyle/>
                    <a:p>
                      <a:r>
                        <a:rPr lang="en-US" dirty="0" smtClean="0"/>
                        <a:t>Flowed-through effects of sensor noise, calibration errors, spatial and spectral errors, and/or un-modeled or neglected geophysical phenomena  on the quality of products.</a:t>
                      </a:r>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Mission Calibration (1)</a:t>
            </a:r>
            <a:endParaRPr lang="en-US" dirty="0"/>
          </a:p>
        </p:txBody>
      </p:sp>
      <p:graphicFrame>
        <p:nvGraphicFramePr>
          <p:cNvPr id="4" name="Content Placeholder 3"/>
          <p:cNvGraphicFramePr>
            <a:graphicFrameLocks noGrp="1"/>
          </p:cNvGraphicFramePr>
          <p:nvPr>
            <p:ph idx="1"/>
          </p:nvPr>
        </p:nvGraphicFramePr>
        <p:xfrm>
          <a:off x="457200" y="1371600"/>
          <a:ext cx="8229600" cy="4754880"/>
        </p:xfrm>
        <a:graphic>
          <a:graphicData uri="http://schemas.openxmlformats.org/drawingml/2006/table">
            <a:tbl>
              <a:tblPr firstRow="1" bandRow="1">
                <a:tableStyleId>{5C22544A-7EE6-4342-B048-85BDC9FD1C3A}</a:tableStyleId>
              </a:tblPr>
              <a:tblGrid>
                <a:gridCol w="1981200"/>
                <a:gridCol w="4038600"/>
                <a:gridCol w="1752600"/>
                <a:gridCol w="4572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Instrument/Sensor Calibration during mission</a:t>
                      </a:r>
                      <a:endParaRPr lang="en-US" dirty="0"/>
                    </a:p>
                  </a:txBody>
                  <a:tcPr/>
                </a:tc>
                <a:tc>
                  <a:txBody>
                    <a:bodyPr/>
                    <a:lstStyle/>
                    <a:p>
                      <a:r>
                        <a:rPr lang="en-US" dirty="0" smtClean="0"/>
                        <a:t>Instrument/sensor calibration method -  Radiometric calibration;  Spectral response/ calibration;  Noise characteristics; Geo-location</a:t>
                      </a:r>
                      <a:endParaRPr lang="en-US" dirty="0"/>
                    </a:p>
                  </a:txBody>
                  <a:tcPr/>
                </a:tc>
                <a:tc>
                  <a:txBody>
                    <a:bodyPr/>
                    <a:lstStyle/>
                    <a:p>
                      <a:r>
                        <a:rPr lang="en-US" dirty="0" smtClean="0"/>
                        <a:t>Instrument Type</a:t>
                      </a:r>
                      <a:endParaRPr lang="en-US" dirty="0"/>
                    </a:p>
                  </a:txBody>
                  <a:tcPr/>
                </a:tc>
                <a:tc>
                  <a:txBody>
                    <a:bodyPr/>
                    <a:lstStyle/>
                    <a:p>
                      <a:r>
                        <a:rPr lang="en-US" dirty="0" smtClean="0"/>
                        <a:t>H</a:t>
                      </a:r>
                      <a:endParaRPr lang="en-US" dirty="0"/>
                    </a:p>
                  </a:txBody>
                  <a:tcPr/>
                </a:tc>
              </a:tr>
              <a:tr h="370840">
                <a:tc>
                  <a:txBody>
                    <a:bodyPr/>
                    <a:lstStyle/>
                    <a:p>
                      <a:r>
                        <a:rPr lang="en-US" dirty="0" smtClean="0"/>
                        <a:t>In-situ measurement environment</a:t>
                      </a:r>
                      <a:endParaRPr lang="en-US" dirty="0"/>
                    </a:p>
                  </a:txBody>
                  <a:tcPr/>
                </a:tc>
                <a:tc>
                  <a:txBody>
                    <a:bodyPr/>
                    <a:lstStyle/>
                    <a:p>
                      <a:r>
                        <a:rPr lang="en-US" dirty="0" smtClean="0"/>
                        <a:t>In the case of Earth based data, station location and any changes in location, instrumentation, controlling agency, surrounding land use and other factors which could influence the long-term record</a:t>
                      </a:r>
                      <a:endParaRPr lang="en-US" dirty="0"/>
                    </a:p>
                  </a:txBody>
                  <a:tcPr/>
                </a:tc>
                <a:tc>
                  <a:txBody>
                    <a:bodyPr/>
                    <a:lstStyle/>
                    <a:p>
                      <a:r>
                        <a:rPr lang="en-US" dirty="0" smtClean="0"/>
                        <a:t>Platform Type</a:t>
                      </a:r>
                    </a:p>
                    <a:p>
                      <a:pPr marL="342900" lvl="0" indent="-342900">
                        <a:buFont typeface="Arial" pitchFamily="34" charset="0"/>
                        <a:buChar char="•"/>
                      </a:pPr>
                      <a:r>
                        <a:rPr lang="en-US" baseline="0" dirty="0" smtClean="0"/>
                        <a:t>Aircraft</a:t>
                      </a:r>
                    </a:p>
                    <a:p>
                      <a:pPr marL="342900" lvl="0" indent="-342900">
                        <a:buFont typeface="Arial" pitchFamily="34" charset="0"/>
                        <a:buChar char="•"/>
                      </a:pPr>
                      <a:r>
                        <a:rPr lang="en-US" baseline="0" dirty="0" smtClean="0"/>
                        <a:t>Balloon</a:t>
                      </a:r>
                    </a:p>
                    <a:p>
                      <a:pPr marL="342900" lvl="0" indent="-342900">
                        <a:buFont typeface="Arial" pitchFamily="34" charset="0"/>
                        <a:buChar char="•"/>
                      </a:pPr>
                      <a:r>
                        <a:rPr lang="en-US" baseline="0" dirty="0" smtClean="0"/>
                        <a:t>Station/Tower/Buoy</a:t>
                      </a:r>
                    </a:p>
                  </a:txBody>
                  <a:tcPr/>
                </a:tc>
                <a:tc>
                  <a:txBody>
                    <a:bodyPr/>
                    <a:lstStyle/>
                    <a:p>
                      <a:r>
                        <a:rPr lang="en-US" dirty="0" smtClean="0"/>
                        <a:t>H</a:t>
                      </a:r>
                      <a:endParaRPr lang="en-US" dirty="0"/>
                    </a:p>
                  </a:txBody>
                  <a:tcPr/>
                </a:tc>
              </a:tr>
              <a:tr h="370840">
                <a:tc>
                  <a:txBody>
                    <a:bodyPr/>
                    <a:lstStyle/>
                    <a:p>
                      <a:r>
                        <a:rPr lang="en-US" dirty="0" smtClean="0"/>
                        <a:t>Mission</a:t>
                      </a:r>
                      <a:r>
                        <a:rPr lang="en-US" baseline="0" dirty="0" smtClean="0"/>
                        <a:t> Platform </a:t>
                      </a:r>
                      <a:r>
                        <a:rPr lang="en-US" dirty="0" smtClean="0"/>
                        <a:t>History</a:t>
                      </a:r>
                      <a:endParaRPr lang="en-US" dirty="0"/>
                    </a:p>
                  </a:txBody>
                  <a:tcPr/>
                </a:tc>
                <a:tc>
                  <a:txBody>
                    <a:bodyPr/>
                    <a:lstStyle/>
                    <a:p>
                      <a:r>
                        <a:rPr lang="en-US" dirty="0" smtClean="0"/>
                        <a:t>Instrument events and maneuvers; attitude and ephemeris; aircraft position; event logs</a:t>
                      </a:r>
                      <a:endParaRPr lang="en-US" dirty="0"/>
                    </a:p>
                  </a:txBody>
                  <a:tcPr/>
                </a:tc>
                <a:tc>
                  <a:txBody>
                    <a:bodyPr/>
                    <a:lstStyle/>
                    <a:p>
                      <a:r>
                        <a:rPr lang="en-US" dirty="0" smtClean="0"/>
                        <a:t>Platform Type</a:t>
                      </a:r>
                    </a:p>
                    <a:p>
                      <a:pPr marL="342900" lvl="0" indent="-342900">
                        <a:buFont typeface="Arial" pitchFamily="34" charset="0"/>
                        <a:buChar char="•"/>
                      </a:pPr>
                      <a:r>
                        <a:rPr lang="en-US" baseline="0" dirty="0" smtClean="0"/>
                        <a:t>Satellite</a:t>
                      </a:r>
                    </a:p>
                    <a:p>
                      <a:pPr marL="342900" lvl="0" indent="-342900">
                        <a:buFont typeface="Arial" pitchFamily="34" charset="0"/>
                        <a:buChar char="•"/>
                      </a:pPr>
                      <a:r>
                        <a:rPr lang="en-US" baseline="0" dirty="0" smtClean="0"/>
                        <a:t>Aircraft</a:t>
                      </a:r>
                    </a:p>
                    <a:p>
                      <a:pPr marL="342900" lvl="0" indent="-342900">
                        <a:buFont typeface="Arial" pitchFamily="34" charset="0"/>
                        <a:buChar char="•"/>
                      </a:pPr>
                      <a:endParaRPr lang="en-US" baseline="0" dirty="0" smtClean="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Mission Calibration (2)</a:t>
            </a:r>
            <a:endParaRPr lang="en-US" dirty="0"/>
          </a:p>
        </p:txBody>
      </p:sp>
      <p:graphicFrame>
        <p:nvGraphicFramePr>
          <p:cNvPr id="4" name="Content Placeholder 3"/>
          <p:cNvGraphicFramePr>
            <a:graphicFrameLocks noGrp="1"/>
          </p:cNvGraphicFramePr>
          <p:nvPr>
            <p:ph idx="1"/>
          </p:nvPr>
        </p:nvGraphicFramePr>
        <p:xfrm>
          <a:off x="457200" y="1371600"/>
          <a:ext cx="8229600" cy="2743200"/>
        </p:xfrm>
        <a:graphic>
          <a:graphicData uri="http://schemas.openxmlformats.org/drawingml/2006/table">
            <a:tbl>
              <a:tblPr firstRow="1" bandRow="1">
                <a:tableStyleId>{5C22544A-7EE6-4342-B048-85BDC9FD1C3A}</a:tableStyleId>
              </a:tblPr>
              <a:tblGrid>
                <a:gridCol w="1828800"/>
                <a:gridCol w="4191000"/>
                <a:gridCol w="1752600"/>
                <a:gridCol w="457200"/>
              </a:tblGrid>
              <a:tr h="370840">
                <a:tc>
                  <a:txBody>
                    <a:bodyPr/>
                    <a:lstStyle/>
                    <a:p>
                      <a:r>
                        <a:rPr lang="en-US" dirty="0" smtClean="0"/>
                        <a:t>Content Name</a:t>
                      </a:r>
                      <a:endParaRPr lang="en-US" dirty="0"/>
                    </a:p>
                  </a:txBody>
                  <a:tcPr/>
                </a:tc>
                <a:tc>
                  <a:txBody>
                    <a:bodyPr/>
                    <a:lstStyle/>
                    <a:p>
                      <a:r>
                        <a:rPr lang="en-US" smtClean="0"/>
                        <a:t>Discriminator/</a:t>
                      </a:r>
                    </a:p>
                    <a:p>
                      <a:r>
                        <a:rPr lang="en-US" smtClean="0"/>
                        <a:t>Components</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Mission Calibration</a:t>
                      </a:r>
                      <a:r>
                        <a:rPr lang="en-US" baseline="0" dirty="0" smtClean="0"/>
                        <a:t> d</a:t>
                      </a:r>
                      <a:r>
                        <a:rPr lang="en-US" dirty="0" smtClean="0"/>
                        <a:t>ata</a:t>
                      </a:r>
                      <a:endParaRPr lang="en-US" dirty="0"/>
                    </a:p>
                  </a:txBody>
                  <a:tcPr/>
                </a:tc>
                <a:tc>
                  <a:txBody>
                    <a:bodyPr/>
                    <a:lstStyle/>
                    <a:p>
                      <a:r>
                        <a:rPr lang="en-US" dirty="0" smtClean="0"/>
                        <a:t>Instrument/sensor calibration data -  Radiometric calibration;  Spectral response/ calibration;  Noise characteristics; Geo-location</a:t>
                      </a:r>
                      <a:endParaRPr lang="en-US" dirty="0"/>
                    </a:p>
                  </a:txBody>
                  <a:tcPr/>
                </a:tc>
                <a:tc>
                  <a:txBody>
                    <a:bodyPr/>
                    <a:lstStyle/>
                    <a:p>
                      <a:r>
                        <a:rPr lang="en-US" dirty="0" smtClean="0"/>
                        <a:t>Instrument Type</a:t>
                      </a:r>
                      <a:endParaRPr lang="en-US" dirty="0"/>
                    </a:p>
                  </a:txBody>
                  <a:tcPr/>
                </a:tc>
                <a:tc>
                  <a:txBody>
                    <a:bodyPr/>
                    <a:lstStyle/>
                    <a:p>
                      <a:r>
                        <a:rPr lang="en-US" dirty="0" smtClean="0"/>
                        <a:t>M</a:t>
                      </a:r>
                      <a:endParaRPr lang="en-US" dirty="0"/>
                    </a:p>
                  </a:txBody>
                  <a:tcPr/>
                </a:tc>
              </a:tr>
              <a:tr h="370840">
                <a:tc>
                  <a:txBody>
                    <a:bodyPr/>
                    <a:lstStyle/>
                    <a:p>
                      <a:r>
                        <a:rPr lang="en-US" dirty="0" smtClean="0"/>
                        <a:t>Calibration software</a:t>
                      </a:r>
                      <a:endParaRPr lang="en-US" dirty="0"/>
                    </a:p>
                  </a:txBody>
                  <a:tcPr/>
                </a:tc>
                <a:tc>
                  <a:txBody>
                    <a:bodyPr/>
                    <a:lstStyle/>
                    <a:p>
                      <a:r>
                        <a:rPr lang="en-US" dirty="0" smtClean="0"/>
                        <a:t>Source code used in applying calibration to generate look-up tables and/or parameters needed for producing calibrated products</a:t>
                      </a:r>
                      <a:endParaRPr lang="en-US" dirty="0"/>
                    </a:p>
                  </a:txBody>
                  <a:tcPr/>
                </a:tc>
                <a:tc>
                  <a:txBody>
                    <a:bodyPr/>
                    <a:lstStyle/>
                    <a:p>
                      <a:r>
                        <a:rPr lang="en-US" dirty="0" smtClean="0"/>
                        <a:t>Instrument Type</a:t>
                      </a:r>
                      <a:endParaRPr lang="en-US" dirty="0"/>
                    </a:p>
                  </a:txBody>
                  <a:tcPr/>
                </a:tc>
                <a:tc>
                  <a:txBody>
                    <a:bodyPr/>
                    <a:lstStyle/>
                    <a:p>
                      <a:r>
                        <a:rPr lang="en-US" dirty="0" smtClean="0"/>
                        <a:t>M</a:t>
                      </a:r>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5. Product Software (1)</a:t>
            </a:r>
            <a:endParaRPr lang="en-US" dirty="0"/>
          </a:p>
        </p:txBody>
      </p:sp>
      <p:graphicFrame>
        <p:nvGraphicFramePr>
          <p:cNvPr id="4" name="Content Placeholder 3"/>
          <p:cNvGraphicFramePr>
            <a:graphicFrameLocks noGrp="1"/>
          </p:cNvGraphicFramePr>
          <p:nvPr>
            <p:ph idx="1"/>
          </p:nvPr>
        </p:nvGraphicFramePr>
        <p:xfrm>
          <a:off x="457200" y="1066800"/>
          <a:ext cx="8229600" cy="5394960"/>
        </p:xfrm>
        <a:graphic>
          <a:graphicData uri="http://schemas.openxmlformats.org/drawingml/2006/table">
            <a:tbl>
              <a:tblPr firstRow="1" bandRow="1">
                <a:tableStyleId>{5C22544A-7EE6-4342-B048-85BDC9FD1C3A}</a:tableStyleId>
              </a:tblPr>
              <a:tblGrid>
                <a:gridCol w="1676400"/>
                <a:gridCol w="4495800"/>
                <a:gridCol w="1676400"/>
                <a:gridCol w="3810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Product</a:t>
                      </a:r>
                      <a:r>
                        <a:rPr lang="en-US" baseline="0" dirty="0" smtClean="0"/>
                        <a:t> generation algorithms</a:t>
                      </a:r>
                      <a:endParaRPr lang="en-US" dirty="0"/>
                    </a:p>
                  </a:txBody>
                  <a:tcPr/>
                </a:tc>
                <a:tc>
                  <a:txBody>
                    <a:bodyPr/>
                    <a:lstStyle/>
                    <a:p>
                      <a:r>
                        <a:rPr lang="en-US" dirty="0" smtClean="0"/>
                        <a:t>Source code used  to generate products at all levels.</a:t>
                      </a:r>
                      <a:endParaRPr lang="en-US" dirty="0"/>
                    </a:p>
                  </a:txBody>
                  <a:tcPr/>
                </a:tc>
                <a:tc>
                  <a:txBody>
                    <a:bodyPr/>
                    <a:lstStyle/>
                    <a:p>
                      <a:r>
                        <a:rPr lang="en-US" dirty="0" smtClean="0"/>
                        <a:t>Instrument Type</a:t>
                      </a:r>
                    </a:p>
                  </a:txBody>
                  <a:tcPr/>
                </a:tc>
                <a:tc>
                  <a:txBody>
                    <a:bodyPr/>
                    <a:lstStyle/>
                    <a:p>
                      <a:r>
                        <a:rPr lang="en-US" dirty="0" smtClean="0"/>
                        <a:t>H</a:t>
                      </a:r>
                      <a:endParaRPr lang="en-US" dirty="0"/>
                    </a:p>
                  </a:txBody>
                  <a:tcPr/>
                </a:tc>
              </a:tr>
              <a:tr h="370840">
                <a:tc>
                  <a:txBody>
                    <a:bodyPr/>
                    <a:lstStyle/>
                    <a:p>
                      <a:r>
                        <a:rPr lang="en-US" dirty="0" smtClean="0"/>
                        <a:t>Output dataset description</a:t>
                      </a:r>
                      <a:endParaRPr lang="en-US" dirty="0"/>
                    </a:p>
                  </a:txBody>
                  <a:tcPr/>
                </a:tc>
                <a:tc>
                  <a:txBody>
                    <a:bodyPr/>
                    <a:lstStyle/>
                    <a:p>
                      <a:r>
                        <a:rPr lang="en-US" dirty="0" smtClean="0"/>
                        <a:t>For each output data file, details on data product's structure, format/type, range of values and special error values. Include data volume and file size. All information needed to verify that the required output data is created by a run. Verify that all expected datasets are product in the expected format.</a:t>
                      </a:r>
                      <a:endParaRPr lang="en-US" dirty="0"/>
                    </a:p>
                  </a:txBody>
                  <a:tcPr/>
                </a:tc>
                <a:tc>
                  <a:txBody>
                    <a:bodyPr/>
                    <a:lstStyle/>
                    <a:p>
                      <a:endParaRPr lang="en-US" dirty="0"/>
                    </a:p>
                  </a:txBody>
                  <a:tcPr/>
                </a:tc>
                <a:tc>
                  <a:txBody>
                    <a:bodyPr/>
                    <a:lstStyle/>
                    <a:p>
                      <a:r>
                        <a:rPr lang="en-US" dirty="0" smtClean="0"/>
                        <a:t>H</a:t>
                      </a:r>
                      <a:endParaRPr lang="en-US" dirty="0"/>
                    </a:p>
                  </a:txBody>
                  <a:tcPr/>
                </a:tc>
              </a:tr>
              <a:tr h="370840">
                <a:tc>
                  <a:txBody>
                    <a:bodyPr/>
                    <a:lstStyle/>
                    <a:p>
                      <a:r>
                        <a:rPr lang="en-US" dirty="0" smtClean="0"/>
                        <a:t>Programming &amp;</a:t>
                      </a:r>
                      <a:r>
                        <a:rPr lang="en-US" baseline="0" dirty="0" smtClean="0"/>
                        <a:t> </a:t>
                      </a:r>
                      <a:r>
                        <a:rPr lang="en-US" dirty="0" smtClean="0"/>
                        <a:t>Procedural</a:t>
                      </a:r>
                      <a:endParaRPr lang="en-US" dirty="0"/>
                    </a:p>
                  </a:txBody>
                  <a:tcPr/>
                </a:tc>
                <a:tc>
                  <a:txBody>
                    <a:bodyPr/>
                    <a:lstStyle/>
                    <a:p>
                      <a:r>
                        <a:rPr lang="en-US" dirty="0" smtClean="0"/>
                        <a:t>Describe any important programming and procedural aspects related to implementing the algorithm into operating code.</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M-H</a:t>
                      </a:r>
                    </a:p>
                  </a:txBody>
                  <a:tcPr/>
                </a:tc>
              </a:tr>
              <a:tr h="370840">
                <a:tc>
                  <a:txBody>
                    <a:bodyPr/>
                    <a:lstStyle/>
                    <a:p>
                      <a:r>
                        <a:rPr lang="en-US" dirty="0" smtClean="0"/>
                        <a:t>Exception</a:t>
                      </a:r>
                      <a:r>
                        <a:rPr lang="en-US" baseline="0" dirty="0" smtClean="0"/>
                        <a:t> Handling</a:t>
                      </a:r>
                      <a:endParaRPr lang="en-US" dirty="0"/>
                    </a:p>
                  </a:txBody>
                  <a:tcPr/>
                </a:tc>
                <a:tc>
                  <a:txBody>
                    <a:bodyPr/>
                    <a:lstStyle/>
                    <a:p>
                      <a:r>
                        <a:rPr lang="en-US" dirty="0" smtClean="0"/>
                        <a:t>List the complete set of expected exceptions, and describes how they are identified, trapped, and handled.</a:t>
                      </a:r>
                      <a:endParaRPr lang="en-US" dirty="0"/>
                    </a:p>
                  </a:txBody>
                  <a:tcPr/>
                </a:tc>
                <a:tc>
                  <a:txBody>
                    <a:bodyPr/>
                    <a:lstStyle/>
                    <a:p>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5. Product Software (2)</a:t>
            </a:r>
            <a:endParaRPr lang="en-US" dirty="0"/>
          </a:p>
        </p:txBody>
      </p:sp>
      <p:graphicFrame>
        <p:nvGraphicFramePr>
          <p:cNvPr id="4" name="Content Placeholder 3"/>
          <p:cNvGraphicFramePr>
            <a:graphicFrameLocks noGrp="1"/>
          </p:cNvGraphicFramePr>
          <p:nvPr>
            <p:ph idx="1"/>
          </p:nvPr>
        </p:nvGraphicFramePr>
        <p:xfrm>
          <a:off x="457200" y="1198880"/>
          <a:ext cx="8305799" cy="4211320"/>
        </p:xfrm>
        <a:graphic>
          <a:graphicData uri="http://schemas.openxmlformats.org/drawingml/2006/table">
            <a:tbl>
              <a:tblPr firstRow="1" bandRow="1">
                <a:tableStyleId>{5C22544A-7EE6-4342-B048-85BDC9FD1C3A}</a:tableStyleId>
              </a:tblPr>
              <a:tblGrid>
                <a:gridCol w="1982066"/>
                <a:gridCol w="5702739"/>
                <a:gridCol w="620994"/>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endParaRPr lang="en-US" dirty="0"/>
                    </a:p>
                  </a:txBody>
                  <a:tcPr/>
                </a:tc>
              </a:tr>
              <a:tr h="370840">
                <a:tc>
                  <a:txBody>
                    <a:bodyPr/>
                    <a:lstStyle/>
                    <a:p>
                      <a:r>
                        <a:rPr lang="en-US" dirty="0" smtClean="0"/>
                        <a:t>Test Data Description</a:t>
                      </a:r>
                      <a:endParaRPr lang="en-US" dirty="0"/>
                    </a:p>
                  </a:txBody>
                  <a:tcPr/>
                </a:tc>
                <a:tc>
                  <a:txBody>
                    <a:bodyPr/>
                    <a:lstStyle/>
                    <a:p>
                      <a:r>
                        <a:rPr lang="en-US" dirty="0" smtClean="0"/>
                        <a:t>Description of data sets used for software verification and validation, including unit tests and system test, either explicitly or by reference to the developer's test plans, if available. This will be updated during operations to describe test data for maintenance.</a:t>
                      </a:r>
                      <a:endParaRPr lang="en-US" dirty="0"/>
                    </a:p>
                  </a:txBody>
                  <a:tcPr/>
                </a:tc>
                <a:tc>
                  <a:txBody>
                    <a:bodyPr/>
                    <a:lstStyle/>
                    <a:p>
                      <a:r>
                        <a:rPr lang="en-US" dirty="0" smtClean="0"/>
                        <a:t>L-M</a:t>
                      </a:r>
                      <a:endParaRPr lang="en-US" dirty="0"/>
                    </a:p>
                  </a:txBody>
                  <a:tcPr/>
                </a:tc>
              </a:tr>
              <a:tr h="370840">
                <a:tc>
                  <a:txBody>
                    <a:bodyPr/>
                    <a:lstStyle/>
                    <a:p>
                      <a:r>
                        <a:rPr lang="en-US" dirty="0" smtClean="0"/>
                        <a:t>Unit Test Plans</a:t>
                      </a:r>
                      <a:endParaRPr lang="en-US" dirty="0"/>
                    </a:p>
                  </a:txBody>
                  <a:tcPr/>
                </a:tc>
                <a:tc>
                  <a:txBody>
                    <a:bodyPr/>
                    <a:lstStyle/>
                    <a:p>
                      <a:r>
                        <a:rPr lang="en-US" dirty="0" smtClean="0"/>
                        <a:t>Description of all test plans that were produced during development, including links or references to the artifacts.</a:t>
                      </a:r>
                      <a:endParaRPr lang="en-US" dirty="0"/>
                    </a:p>
                  </a:txBody>
                  <a:tcPr/>
                </a:tc>
                <a:tc>
                  <a:txBody>
                    <a:bodyPr/>
                    <a:lstStyle/>
                    <a:p>
                      <a:r>
                        <a:rPr lang="en-US" dirty="0" smtClean="0"/>
                        <a:t>L-M</a:t>
                      </a:r>
                      <a:endParaRPr lang="en-US" dirty="0"/>
                    </a:p>
                  </a:txBody>
                  <a:tcPr/>
                </a:tc>
              </a:tr>
              <a:tr h="370840">
                <a:tc>
                  <a:txBody>
                    <a:bodyPr/>
                    <a:lstStyle/>
                    <a:p>
                      <a:r>
                        <a:rPr lang="en-US" dirty="0" smtClean="0"/>
                        <a:t>Test Results</a:t>
                      </a:r>
                      <a:endParaRPr lang="en-US" dirty="0"/>
                    </a:p>
                  </a:txBody>
                  <a:tcPr/>
                </a:tc>
                <a:tc>
                  <a:txBody>
                    <a:bodyPr/>
                    <a:lstStyle/>
                    <a:p>
                      <a:r>
                        <a:rPr lang="en-US" dirty="0" smtClean="0"/>
                        <a:t>Description of testing and test results performed during development, either explicitly or by references to test reports. If test reports are not available to external users, provide a summary of the test results in sufficient detail to give external users a good sense of how the test results indicate that the products meet requirements.</a:t>
                      </a:r>
                      <a:endParaRPr lang="en-US" dirty="0"/>
                    </a:p>
                  </a:txBody>
                  <a:tcPr/>
                </a:tc>
                <a:tc>
                  <a:txBody>
                    <a:bodyPr/>
                    <a:lstStyle/>
                    <a:p>
                      <a:r>
                        <a:rPr lang="en-US" dirty="0" smtClean="0"/>
                        <a:t>L-M</a:t>
                      </a:r>
                      <a:endParaRPr lang="en-US"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6. Algorithm Input</a:t>
            </a:r>
            <a:endParaRPr lang="en-US" dirty="0"/>
          </a:p>
        </p:txBody>
      </p:sp>
      <p:graphicFrame>
        <p:nvGraphicFramePr>
          <p:cNvPr id="4" name="Content Placeholder 3"/>
          <p:cNvGraphicFramePr>
            <a:graphicFrameLocks noGrp="1"/>
          </p:cNvGraphicFramePr>
          <p:nvPr>
            <p:ph idx="1"/>
          </p:nvPr>
        </p:nvGraphicFramePr>
        <p:xfrm>
          <a:off x="457200" y="990600"/>
          <a:ext cx="8305800" cy="5491480"/>
        </p:xfrm>
        <a:graphic>
          <a:graphicData uri="http://schemas.openxmlformats.org/drawingml/2006/table">
            <a:tbl>
              <a:tblPr firstRow="1" bandRow="1">
                <a:tableStyleId>{5C22544A-7EE6-4342-B048-85BDC9FD1C3A}</a:tableStyleId>
              </a:tblPr>
              <a:tblGrid>
                <a:gridCol w="1986170"/>
                <a:gridCol w="5868228"/>
                <a:gridCol w="451402"/>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endParaRPr lang="en-US" dirty="0"/>
                    </a:p>
                  </a:txBody>
                  <a:tcPr/>
                </a:tc>
              </a:tr>
              <a:tr h="370840">
                <a:tc>
                  <a:txBody>
                    <a:bodyPr/>
                    <a:lstStyle/>
                    <a:p>
                      <a:r>
                        <a:rPr lang="en-US" dirty="0" smtClean="0"/>
                        <a:t>Algorithm input documentation</a:t>
                      </a:r>
                      <a:endParaRPr lang="en-US" dirty="0"/>
                    </a:p>
                  </a:txBody>
                  <a:tcPr/>
                </a:tc>
                <a:tc>
                  <a:txBody>
                    <a:bodyPr/>
                    <a:lstStyle/>
                    <a:p>
                      <a:r>
                        <a:rPr lang="en-US" dirty="0" smtClean="0"/>
                        <a:t>Complete information on any ancillary data or other data sets used in generation or calibration of the data set or derived product, either explicitly or by reference to appropriate documents. Information should include full description of  the input data and their attributes covering  all input data used by the algorithm, including primary sensor data, ancillary data, forward models (e.g. radiative transfer models, optical models, or other model that relates sensor observables to geophysical phenomena) and look-up tables. </a:t>
                      </a:r>
                      <a:endParaRPr lang="en-US" dirty="0"/>
                    </a:p>
                  </a:txBody>
                  <a:tcPr/>
                </a:tc>
                <a:tc>
                  <a:txBody>
                    <a:bodyPr/>
                    <a:lstStyle/>
                    <a:p>
                      <a:r>
                        <a:rPr lang="en-US" dirty="0" smtClean="0"/>
                        <a:t>H</a:t>
                      </a:r>
                      <a:endParaRPr lang="en-US" dirty="0"/>
                    </a:p>
                  </a:txBody>
                  <a:tcPr/>
                </a:tc>
              </a:tr>
              <a:tr h="370840">
                <a:tc>
                  <a:txBody>
                    <a:bodyPr/>
                    <a:lstStyle/>
                    <a:p>
                      <a:r>
                        <a:rPr lang="en-US" dirty="0" smtClean="0"/>
                        <a:t>Algorithm</a:t>
                      </a:r>
                      <a:r>
                        <a:rPr lang="en-US" baseline="0" dirty="0" smtClean="0"/>
                        <a:t> Input data</a:t>
                      </a:r>
                      <a:endParaRPr lang="en-US" dirty="0"/>
                    </a:p>
                  </a:txBody>
                  <a:tcPr/>
                </a:tc>
                <a:tc>
                  <a:txBody>
                    <a:bodyPr/>
                    <a:lstStyle/>
                    <a:p>
                      <a:r>
                        <a:rPr lang="en-US" dirty="0" smtClean="0"/>
                        <a:t>At granule level, include information on all inputs (including ancillary or other data granules, calibration files, look-up tables etc.) that were used to generate the product.</a:t>
                      </a:r>
                    </a:p>
                    <a:p>
                      <a:r>
                        <a:rPr lang="en-US" dirty="0" smtClean="0"/>
                        <a:t>At the appropriate level (granule or dataset) include calibration parameters, precision orbit &amp; attitude data; </a:t>
                      </a:r>
                      <a:r>
                        <a:rPr lang="en-US" dirty="0" err="1" smtClean="0"/>
                        <a:t>Climatological</a:t>
                      </a:r>
                      <a:r>
                        <a:rPr lang="en-US" dirty="0" smtClean="0"/>
                        <a:t> norms, geophysical masks or first guess fields, spectrum and transmittance information</a:t>
                      </a:r>
                    </a:p>
                    <a:p>
                      <a:r>
                        <a:rPr lang="en-US" dirty="0" smtClean="0"/>
                        <a:t>Numerical weather or climate model inputs</a:t>
                      </a:r>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7. Validation</a:t>
            </a:r>
            <a:endParaRPr lang="en-US" dirty="0"/>
          </a:p>
        </p:txBody>
      </p:sp>
      <p:graphicFrame>
        <p:nvGraphicFramePr>
          <p:cNvPr id="4" name="Content Placeholder 3"/>
          <p:cNvGraphicFramePr>
            <a:graphicFrameLocks noGrp="1"/>
          </p:cNvGraphicFramePr>
          <p:nvPr>
            <p:ph idx="1"/>
          </p:nvPr>
        </p:nvGraphicFramePr>
        <p:xfrm>
          <a:off x="457200" y="1371600"/>
          <a:ext cx="8229600" cy="2743200"/>
        </p:xfrm>
        <a:graphic>
          <a:graphicData uri="http://schemas.openxmlformats.org/drawingml/2006/table">
            <a:tbl>
              <a:tblPr firstRow="1" bandRow="1">
                <a:tableStyleId>{5C22544A-7EE6-4342-B048-85BDC9FD1C3A}</a:tableStyleId>
              </a:tblPr>
              <a:tblGrid>
                <a:gridCol w="2209800"/>
                <a:gridCol w="3581400"/>
                <a:gridCol w="1828800"/>
                <a:gridCol w="6096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Validation datasets</a:t>
                      </a:r>
                      <a:endParaRPr lang="en-US" dirty="0"/>
                    </a:p>
                  </a:txBody>
                  <a:tcPr/>
                </a:tc>
                <a:tc>
                  <a:txBody>
                    <a:bodyPr/>
                    <a:lstStyle/>
                    <a:p>
                      <a:r>
                        <a:rPr lang="en-US" dirty="0" smtClean="0"/>
                        <a:t>Description of validation process, including identification of validation data sets;  Cal/Val plans &amp; status; detailed history of validation activities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a:t>
                      </a:r>
                      <a:r>
                        <a:rPr lang="en-US" baseline="0" dirty="0" smtClean="0"/>
                        <a:t> Level</a:t>
                      </a:r>
                      <a:endParaRPr lang="en-US" dirty="0" smtClean="0"/>
                    </a:p>
                    <a:p>
                      <a:endParaRPr lang="en-US" dirty="0"/>
                    </a:p>
                  </a:txBody>
                  <a:tcPr/>
                </a:tc>
                <a:tc>
                  <a:txBody>
                    <a:bodyPr/>
                    <a:lstStyle/>
                    <a:p>
                      <a:r>
                        <a:rPr lang="en-US" dirty="0" smtClean="0"/>
                        <a:t>L-H</a:t>
                      </a:r>
                      <a:endParaRPr lang="en-US" dirty="0"/>
                    </a:p>
                  </a:txBody>
                  <a:tcPr/>
                </a:tc>
              </a:tr>
              <a:tr h="370840">
                <a:tc>
                  <a:txBody>
                    <a:bodyPr/>
                    <a:lstStyle/>
                    <a:p>
                      <a:r>
                        <a:rPr lang="en-US" dirty="0" smtClean="0"/>
                        <a:t>Validation record</a:t>
                      </a:r>
                      <a:endParaRPr lang="en-US" dirty="0"/>
                    </a:p>
                  </a:txBody>
                  <a:tcPr/>
                </a:tc>
                <a:tc>
                  <a:txBody>
                    <a:bodyPr/>
                    <a:lstStyle/>
                    <a:p>
                      <a:r>
                        <a:rPr lang="en-US" dirty="0" smtClean="0"/>
                        <a:t>Validation data sets along with metadata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a:t>
                      </a:r>
                      <a:r>
                        <a:rPr lang="en-US" baseline="0" dirty="0" smtClean="0"/>
                        <a:t> Level</a:t>
                      </a:r>
                      <a:endParaRPr lang="en-US" dirty="0" smtClean="0"/>
                    </a:p>
                    <a:p>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8. Software Tools</a:t>
            </a:r>
            <a:endParaRPr lang="en-US" dirty="0"/>
          </a:p>
        </p:txBody>
      </p:sp>
      <p:graphicFrame>
        <p:nvGraphicFramePr>
          <p:cNvPr id="4" name="Content Placeholder 3"/>
          <p:cNvGraphicFramePr>
            <a:graphicFrameLocks noGrp="1"/>
          </p:cNvGraphicFramePr>
          <p:nvPr>
            <p:ph idx="1"/>
          </p:nvPr>
        </p:nvGraphicFramePr>
        <p:xfrm>
          <a:off x="457200" y="1371600"/>
          <a:ext cx="8229600" cy="1280160"/>
        </p:xfrm>
        <a:graphic>
          <a:graphicData uri="http://schemas.openxmlformats.org/drawingml/2006/table">
            <a:tbl>
              <a:tblPr firstRow="1" bandRow="1">
                <a:tableStyleId>{5C22544A-7EE6-4342-B048-85BDC9FD1C3A}</a:tableStyleId>
              </a:tblPr>
              <a:tblGrid>
                <a:gridCol w="2209800"/>
                <a:gridCol w="3505200"/>
                <a:gridCol w="2057400"/>
                <a:gridCol w="457200"/>
              </a:tblGrid>
              <a:tr h="370840">
                <a:tc>
                  <a:txBody>
                    <a:bodyPr/>
                    <a:lstStyle/>
                    <a:p>
                      <a:r>
                        <a:rPr lang="en-US" dirty="0" smtClean="0"/>
                        <a:t>Content Name</a:t>
                      </a:r>
                      <a:endParaRPr lang="en-US" dirty="0"/>
                    </a:p>
                  </a:txBody>
                  <a:tcPr/>
                </a:tc>
                <a:tc>
                  <a:txBody>
                    <a:bodyPr/>
                    <a:lstStyle/>
                    <a:p>
                      <a:r>
                        <a:rPr lang="en-US" dirty="0" smtClean="0"/>
                        <a:t>Description</a:t>
                      </a:r>
                      <a:endParaRPr lang="en-US" dirty="0"/>
                    </a:p>
                  </a:txBody>
                  <a:tcPr/>
                </a:tc>
                <a:tc>
                  <a:txBody>
                    <a:bodyPr/>
                    <a:lstStyle/>
                    <a:p>
                      <a:r>
                        <a:rPr lang="en-US" dirty="0" smtClean="0"/>
                        <a:t>Discriminator/</a:t>
                      </a:r>
                    </a:p>
                    <a:p>
                      <a:r>
                        <a:rPr lang="en-US" dirty="0" smtClean="0"/>
                        <a:t>Components</a:t>
                      </a:r>
                      <a:endParaRPr lang="en-US" dirty="0"/>
                    </a:p>
                  </a:txBody>
                  <a:tcPr/>
                </a:tc>
                <a:tc>
                  <a:txBody>
                    <a:bodyPr/>
                    <a:lstStyle/>
                    <a:p>
                      <a:endParaRPr lang="en-US" dirty="0"/>
                    </a:p>
                  </a:txBody>
                  <a:tcPr/>
                </a:tc>
              </a:tr>
              <a:tr h="370840">
                <a:tc>
                  <a:txBody>
                    <a:bodyPr/>
                    <a:lstStyle/>
                    <a:p>
                      <a:r>
                        <a:rPr lang="en-US" dirty="0" smtClean="0"/>
                        <a:t>Tools for Users</a:t>
                      </a:r>
                      <a:endParaRPr lang="en-US" dirty="0"/>
                    </a:p>
                  </a:txBody>
                  <a:tcPr/>
                </a:tc>
                <a:tc>
                  <a:txBody>
                    <a:bodyPr/>
                    <a:lstStyle/>
                    <a:p>
                      <a:r>
                        <a:rPr lang="en-US" dirty="0" smtClean="0"/>
                        <a:t>Readers and data</a:t>
                      </a:r>
                      <a:r>
                        <a:rPr lang="en-US" baseline="0" dirty="0" smtClean="0"/>
                        <a:t>  analysis tools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Product Level</a:t>
                      </a:r>
                    </a:p>
                    <a:p>
                      <a:endParaRPr lang="en-US" dirty="0"/>
                    </a:p>
                  </a:txBody>
                  <a:tcPr/>
                </a:tc>
                <a:tc>
                  <a:txBody>
                    <a:bodyPr/>
                    <a:lstStyle/>
                    <a:p>
                      <a:r>
                        <a:rPr lang="en-US" dirty="0" smtClean="0"/>
                        <a:t>H</a:t>
                      </a:r>
                      <a:endParaRPr lang="en-US"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Next Steps (1 of 2)</a:t>
            </a:r>
          </a:p>
        </p:txBody>
      </p:sp>
      <p:sp>
        <p:nvSpPr>
          <p:cNvPr id="4" name="Content Placeholder 3"/>
          <p:cNvSpPr>
            <a:spLocks noGrp="1"/>
          </p:cNvSpPr>
          <p:nvPr>
            <p:ph idx="1"/>
          </p:nvPr>
        </p:nvSpPr>
        <p:spPr>
          <a:xfrm>
            <a:off x="304800" y="609600"/>
            <a:ext cx="8686800" cy="6248400"/>
          </a:xfrm>
        </p:spPr>
        <p:txBody>
          <a:bodyPr/>
          <a:lstStyle/>
          <a:p>
            <a:pPr eaLnBrk="1" hangingPunct="1"/>
            <a:r>
              <a:rPr lang="en-US" sz="2800" dirty="0" smtClean="0"/>
              <a:t>Review content matrix in this meeting – consider appropriateness of level of detail</a:t>
            </a:r>
          </a:p>
          <a:p>
            <a:pPr eaLnBrk="1" hangingPunct="1"/>
            <a:r>
              <a:rPr lang="en-US" sz="2800" dirty="0" smtClean="0"/>
              <a:t>Form small team (4 or 5 volunteers willing to review drafts in detail) to carry forward; incorporate results from this meeting on use </a:t>
            </a:r>
            <a:r>
              <a:rPr lang="en-US" sz="2800" dirty="0" smtClean="0"/>
              <a:t>cases</a:t>
            </a:r>
          </a:p>
          <a:p>
            <a:pPr eaLnBrk="1" hangingPunct="1"/>
            <a:r>
              <a:rPr lang="en-US" sz="2800" dirty="0" smtClean="0"/>
              <a:t>Look  at ISO19115, </a:t>
            </a:r>
            <a:r>
              <a:rPr lang="en-US" sz="2800" dirty="0" err="1" smtClean="0"/>
              <a:t>SensorML</a:t>
            </a:r>
            <a:r>
              <a:rPr lang="en-US" sz="2800" dirty="0" smtClean="0"/>
              <a:t>, Policy changes needed(?),</a:t>
            </a:r>
            <a:endParaRPr lang="en-US" sz="2800" dirty="0" smtClean="0"/>
          </a:p>
          <a:p>
            <a:pPr eaLnBrk="1" hangingPunct="1"/>
            <a:r>
              <a:rPr lang="en-US" sz="2800" dirty="0" smtClean="0"/>
              <a:t>Draft introductory text material to include</a:t>
            </a:r>
          </a:p>
          <a:p>
            <a:pPr lvl="1" eaLnBrk="1" hangingPunct="1"/>
            <a:r>
              <a:rPr lang="en-US" sz="1800" dirty="0" smtClean="0"/>
              <a:t>Need for content standard</a:t>
            </a:r>
          </a:p>
          <a:p>
            <a:pPr lvl="1" eaLnBrk="1" hangingPunct="1"/>
            <a:r>
              <a:rPr lang="en-US" sz="1800" dirty="0" smtClean="0"/>
              <a:t>ESIP Data Stewardship and Preservation Cluster – definition/mission/charter</a:t>
            </a:r>
          </a:p>
          <a:p>
            <a:pPr lvl="1" eaLnBrk="1" hangingPunct="1"/>
            <a:r>
              <a:rPr lang="en-US" sz="1800" dirty="0" smtClean="0"/>
              <a:t>Cluster’s motivation to promote standard</a:t>
            </a:r>
          </a:p>
          <a:p>
            <a:pPr lvl="1" eaLnBrk="1" hangingPunct="1"/>
            <a:r>
              <a:rPr lang="en-US" sz="1800" dirty="0" smtClean="0"/>
              <a:t>Scope of standard</a:t>
            </a:r>
          </a:p>
          <a:p>
            <a:pPr lvl="1" eaLnBrk="1" hangingPunct="1"/>
            <a:r>
              <a:rPr lang="en-US" sz="1800" dirty="0" smtClean="0"/>
              <a:t>Description of matrix</a:t>
            </a:r>
          </a:p>
          <a:p>
            <a:pPr lvl="1" eaLnBrk="1" hangingPunct="1"/>
            <a:r>
              <a:rPr lang="en-US" sz="1800" dirty="0" smtClean="0"/>
              <a:t>Request for review </a:t>
            </a:r>
          </a:p>
          <a:p>
            <a:pPr lvl="2" eaLnBrk="1" hangingPunct="1"/>
            <a:r>
              <a:rPr lang="en-US" sz="1600" dirty="0" smtClean="0"/>
              <a:t>include how review inputs should be provided</a:t>
            </a:r>
          </a:p>
          <a:p>
            <a:pPr lvl="2" eaLnBrk="1" hangingPunct="1"/>
            <a:r>
              <a:rPr lang="en-US" sz="1600" dirty="0" smtClean="0"/>
              <a:t>Reviewers should look at the list from the points of view providing data as well as using someone else’s data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Next Steps (2 of 2)</a:t>
            </a:r>
          </a:p>
        </p:txBody>
      </p:sp>
      <p:sp>
        <p:nvSpPr>
          <p:cNvPr id="4" name="Content Placeholder 3"/>
          <p:cNvSpPr>
            <a:spLocks noGrp="1"/>
          </p:cNvSpPr>
          <p:nvPr>
            <p:ph idx="1"/>
          </p:nvPr>
        </p:nvSpPr>
        <p:spPr>
          <a:xfrm>
            <a:off x="457200" y="609600"/>
            <a:ext cx="8382000" cy="6248400"/>
          </a:xfrm>
        </p:spPr>
        <p:txBody>
          <a:bodyPr/>
          <a:lstStyle/>
          <a:p>
            <a:pPr eaLnBrk="1" hangingPunct="1"/>
            <a:r>
              <a:rPr lang="en-US" dirty="0" smtClean="0"/>
              <a:t>“user test” on a small group of data providers</a:t>
            </a:r>
          </a:p>
          <a:p>
            <a:pPr eaLnBrk="1" hangingPunct="1"/>
            <a:r>
              <a:rPr lang="en-US" dirty="0" smtClean="0"/>
              <a:t>Send </a:t>
            </a:r>
            <a:r>
              <a:rPr lang="en-US" dirty="0" smtClean="0"/>
              <a:t>matrix with introductory text for broader review – NASA missions teams – satellite and aircraft investigations, MEaSUREs teams, DAAC UWGs, USGS, NOAA Data Centers, NOAA CDR Program PI’s, EPA(?), ESA(?)</a:t>
            </a:r>
          </a:p>
          <a:p>
            <a:pPr eaLnBrk="1" hangingPunct="1"/>
            <a:r>
              <a:rPr lang="en-US" dirty="0" smtClean="0"/>
              <a:t>Provide same material to NASA ESDSWG for consideration with its “best practices” submission</a:t>
            </a:r>
          </a:p>
          <a:p>
            <a:pPr eaLnBrk="1" hangingPunct="1"/>
            <a:r>
              <a:rPr lang="en-US" dirty="0" smtClean="0"/>
              <a:t>Decide on IEEE or ISO route to proceed further – may need to augment small team at this point</a:t>
            </a:r>
            <a:endParaRPr lang="en-US" sz="3600" dirty="0" smtClean="0"/>
          </a:p>
          <a:p>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0"/>
            <a:ext cx="8229600" cy="1143000"/>
          </a:xfrm>
        </p:spPr>
        <p:txBody>
          <a:bodyPr/>
          <a:lstStyle/>
          <a:p>
            <a:pPr eaLnBrk="1" hangingPunct="1"/>
            <a:r>
              <a:rPr lang="en-US" smtClean="0"/>
              <a:t>Why Standard?</a:t>
            </a:r>
          </a:p>
        </p:txBody>
      </p:sp>
      <p:sp>
        <p:nvSpPr>
          <p:cNvPr id="4099" name="Content Placeholder 2"/>
          <p:cNvSpPr>
            <a:spLocks noGrp="1"/>
          </p:cNvSpPr>
          <p:nvPr>
            <p:ph idx="1"/>
          </p:nvPr>
        </p:nvSpPr>
        <p:spPr>
          <a:xfrm>
            <a:off x="152400" y="914400"/>
            <a:ext cx="8839200" cy="5715000"/>
          </a:xfrm>
        </p:spPr>
        <p:txBody>
          <a:bodyPr/>
          <a:lstStyle/>
          <a:p>
            <a:pPr eaLnBrk="1" hangingPunct="1"/>
            <a:r>
              <a:rPr lang="en-US" sz="2400" dirty="0" smtClean="0"/>
              <a:t>Need to understand and document what </a:t>
            </a:r>
            <a:r>
              <a:rPr lang="en-US" sz="2400" i="1" dirty="0" smtClean="0"/>
              <a:t>content</a:t>
            </a:r>
            <a:r>
              <a:rPr lang="en-US" sz="2400" dirty="0" smtClean="0"/>
              <a:t>  is essential for long-term preservation of information from Earth observations</a:t>
            </a:r>
          </a:p>
          <a:p>
            <a:pPr eaLnBrk="1" hangingPunct="1"/>
            <a:r>
              <a:rPr lang="en-US" sz="2400" dirty="0" smtClean="0"/>
              <a:t>Common approach and consistency across organizations (national and international) will be beneficial to ensure future long-term archives preserve necessary content</a:t>
            </a:r>
          </a:p>
          <a:p>
            <a:pPr lvl="1" eaLnBrk="1" hangingPunct="1"/>
            <a:r>
              <a:rPr lang="en-US" sz="1800" dirty="0" smtClean="0"/>
              <a:t>Data needed for long-term science studies come from multiple organizations</a:t>
            </a:r>
          </a:p>
          <a:p>
            <a:pPr eaLnBrk="1" hangingPunct="1"/>
            <a:r>
              <a:rPr lang="en-US" sz="2400" dirty="0" smtClean="0"/>
              <a:t>Standard will enable new missions to plan for preservation of required content </a:t>
            </a:r>
          </a:p>
          <a:p>
            <a:pPr lvl="1" eaLnBrk="1" hangingPunct="1"/>
            <a:r>
              <a:rPr lang="en-US" sz="2000" dirty="0" smtClean="0"/>
              <a:t>Less expensive to plan ahead than retrofit (retrofitting may be impossible)</a:t>
            </a:r>
          </a:p>
          <a:p>
            <a:pPr eaLnBrk="1" hangingPunct="1"/>
            <a:r>
              <a:rPr lang="en-US" sz="2400" dirty="0" smtClean="0"/>
              <a:t>Assessing compliance to standard helps determine utility of datasets for long-term science studies</a:t>
            </a:r>
          </a:p>
          <a:p>
            <a:pPr lvl="1" eaLnBrk="1" hangingPunct="1"/>
            <a:r>
              <a:rPr lang="en-US" sz="2000" dirty="0" smtClean="0"/>
              <a:t>Standard is worth having even if compliance is not 100% (depends on capabilities, requirements, budgets of organizations)</a:t>
            </a:r>
          </a:p>
          <a:p>
            <a:pPr lvl="2" eaLnBrk="1" hangingPunct="1"/>
            <a:r>
              <a:rPr lang="en-US" sz="1400" dirty="0" smtClean="0"/>
              <a:t>Standard should provide priorities for content – e.g., critical, essential , desirable</a:t>
            </a:r>
          </a:p>
          <a:p>
            <a:pPr eaLnBrk="1" hangingPunct="1"/>
            <a:r>
              <a:rPr lang="en-US" sz="2400" dirty="0" smtClean="0"/>
              <a:t>Other Reasons??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Charts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z="3200" smtClean="0"/>
              <a:t>Proposal from NASA ESDSWG Technology Infusion Working Group (TIWG)</a:t>
            </a:r>
          </a:p>
        </p:txBody>
      </p:sp>
      <p:sp>
        <p:nvSpPr>
          <p:cNvPr id="17411" name="Content Placeholder 2"/>
          <p:cNvSpPr>
            <a:spLocks noGrp="1"/>
          </p:cNvSpPr>
          <p:nvPr>
            <p:ph idx="1"/>
          </p:nvPr>
        </p:nvSpPr>
        <p:spPr>
          <a:xfrm>
            <a:off x="457200" y="1447800"/>
            <a:ext cx="8229600" cy="5029200"/>
          </a:xfrm>
        </p:spPr>
        <p:txBody>
          <a:bodyPr/>
          <a:lstStyle/>
          <a:p>
            <a:r>
              <a:rPr lang="en-US" sz="2400" dirty="0" smtClean="0"/>
              <a:t>Concept of a provenance and context standard was discussed at the ESDSWG meeting in October</a:t>
            </a:r>
          </a:p>
          <a:p>
            <a:r>
              <a:rPr lang="en-US" sz="2400" dirty="0" smtClean="0"/>
              <a:t>Tentatively agreed to develop a “Best Practice” Technical Note for NASA Standards Process Group consideration</a:t>
            </a:r>
          </a:p>
          <a:p>
            <a:pPr lvl="1"/>
            <a:r>
              <a:rPr lang="en-US" sz="2000" dirty="0" smtClean="0"/>
              <a:t>Contents to include</a:t>
            </a:r>
          </a:p>
          <a:p>
            <a:pPr lvl="2"/>
            <a:r>
              <a:rPr lang="en-US" sz="1800" dirty="0" smtClean="0"/>
              <a:t>Items from the USGCRP 1998 Workshop Report</a:t>
            </a:r>
          </a:p>
          <a:p>
            <a:pPr lvl="2"/>
            <a:r>
              <a:rPr lang="en-US" sz="1800" dirty="0" smtClean="0"/>
              <a:t>1-2 paragraph justification and best practice for each item</a:t>
            </a:r>
          </a:p>
          <a:p>
            <a:pPr lvl="1"/>
            <a:r>
              <a:rPr lang="en-US" sz="2000" dirty="0" smtClean="0"/>
              <a:t>Process</a:t>
            </a:r>
          </a:p>
          <a:p>
            <a:pPr lvl="2"/>
            <a:r>
              <a:rPr lang="en-US" sz="1800" dirty="0" smtClean="0"/>
              <a:t>Develop Technical Note </a:t>
            </a:r>
          </a:p>
          <a:p>
            <a:pPr lvl="2"/>
            <a:r>
              <a:rPr lang="en-US" sz="1800" dirty="0" smtClean="0"/>
              <a:t>Submit RFC to SPG</a:t>
            </a:r>
          </a:p>
          <a:p>
            <a:pPr lvl="2"/>
            <a:r>
              <a:rPr lang="en-US" sz="1800" dirty="0" smtClean="0"/>
              <a:t>SPG initial screening</a:t>
            </a:r>
          </a:p>
          <a:p>
            <a:pPr lvl="2"/>
            <a:r>
              <a:rPr lang="en-US" sz="1800" dirty="0" smtClean="0"/>
              <a:t>Public evaluation</a:t>
            </a:r>
          </a:p>
          <a:p>
            <a:pPr lvl="1"/>
            <a:r>
              <a:rPr lang="en-US" sz="2200" dirty="0" smtClean="0"/>
              <a:t>Process expected to complete in about 1 year</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28600"/>
            <a:ext cx="8458200" cy="685800"/>
          </a:xfrm>
        </p:spPr>
        <p:txBody>
          <a:bodyPr/>
          <a:lstStyle/>
          <a:p>
            <a:pPr eaLnBrk="1" hangingPunct="1"/>
            <a:r>
              <a:rPr lang="en-US" sz="3200" smtClean="0"/>
              <a:t>IEEE Standard Development Process (~2 years)*</a:t>
            </a:r>
          </a:p>
        </p:txBody>
      </p:sp>
      <p:sp>
        <p:nvSpPr>
          <p:cNvPr id="14339" name="Content Placeholder 2"/>
          <p:cNvSpPr>
            <a:spLocks noGrp="1"/>
          </p:cNvSpPr>
          <p:nvPr>
            <p:ph idx="1"/>
          </p:nvPr>
        </p:nvSpPr>
        <p:spPr>
          <a:xfrm>
            <a:off x="152400" y="914400"/>
            <a:ext cx="8839200" cy="5562600"/>
          </a:xfrm>
        </p:spPr>
        <p:txBody>
          <a:bodyPr/>
          <a:lstStyle/>
          <a:p>
            <a:pPr>
              <a:defRPr/>
            </a:pPr>
            <a:r>
              <a:rPr lang="en-US" sz="1600" dirty="0" smtClean="0"/>
              <a:t>Form nucleus of a working group (core group of people interested in developing the standard) </a:t>
            </a:r>
          </a:p>
          <a:p>
            <a:pPr>
              <a:defRPr/>
            </a:pPr>
            <a:r>
              <a:rPr lang="en-US" sz="1600" dirty="0" smtClean="0"/>
              <a:t>Submit Project Authorization Request (PAR) to New Standards Committee (NesCom).  </a:t>
            </a:r>
          </a:p>
          <a:p>
            <a:pPr lvl="1">
              <a:defRPr/>
            </a:pPr>
            <a:r>
              <a:rPr lang="en-US" sz="1050" dirty="0" smtClean="0"/>
              <a:t>Relatively short form specifying the scope, purpose, and contact points for the new project. </a:t>
            </a:r>
          </a:p>
          <a:p>
            <a:pPr lvl="1">
              <a:defRPr/>
            </a:pPr>
            <a:r>
              <a:rPr lang="en-US" sz="1050" dirty="0" smtClean="0"/>
              <a:t>NesCom meets 4 times a year, but can start the review of the par shortly after it is submitted</a:t>
            </a:r>
            <a:r>
              <a:rPr lang="en-US" sz="1600" dirty="0" smtClean="0"/>
              <a:t> </a:t>
            </a:r>
          </a:p>
          <a:p>
            <a:pPr>
              <a:defRPr/>
            </a:pPr>
            <a:r>
              <a:rPr lang="en-US" sz="1600" dirty="0" smtClean="0"/>
              <a:t>Mobilize Working Group</a:t>
            </a:r>
          </a:p>
          <a:p>
            <a:pPr lvl="1">
              <a:defRPr/>
            </a:pPr>
            <a:r>
              <a:rPr lang="en-US" sz="1050" dirty="0" smtClean="0"/>
              <a:t>Individual-based IEEE working groups (one individual-one vote) are open to anyone to participate - participants don't have to be IEEE or IEEE-SA members. </a:t>
            </a:r>
          </a:p>
          <a:p>
            <a:pPr lvl="1">
              <a:defRPr/>
            </a:pPr>
            <a:r>
              <a:rPr lang="en-US" sz="1050" dirty="0" smtClean="0"/>
              <a:t>Entity-based IEEE working groups (one entity-one vote) have specific membership requirements for an entity to observe or attain membership and voting rights. There are legal issues related to patents and such that must be dealt with, but the IEEE Standards Association (SA) provides staff support to help with this.</a:t>
            </a:r>
            <a:endParaRPr lang="en-US" sz="1600" dirty="0" smtClean="0"/>
          </a:p>
          <a:p>
            <a:pPr>
              <a:defRPr/>
            </a:pPr>
            <a:r>
              <a:rPr lang="en-US" sz="1600" dirty="0" smtClean="0"/>
              <a:t>Draft the Standard</a:t>
            </a:r>
          </a:p>
          <a:p>
            <a:pPr lvl="1">
              <a:defRPr/>
            </a:pPr>
            <a:r>
              <a:rPr lang="en-US" sz="1050" dirty="0" smtClean="0"/>
              <a:t>IEEE-SA staff provides many tools and direct support in drafting the standards</a:t>
            </a:r>
          </a:p>
          <a:p>
            <a:pPr lvl="1">
              <a:defRPr/>
            </a:pPr>
            <a:r>
              <a:rPr lang="en-US" sz="1050" dirty="0" smtClean="0"/>
              <a:t> Involvement of the Quantities, Units and Letter Symbols Committee, and the IEEE-SA Staff Editor are mandatory.</a:t>
            </a:r>
          </a:p>
          <a:p>
            <a:pPr>
              <a:defRPr/>
            </a:pPr>
            <a:r>
              <a:rPr lang="en-US" sz="1600" dirty="0" smtClean="0"/>
              <a:t>Ballot the Standard</a:t>
            </a:r>
          </a:p>
          <a:p>
            <a:pPr lvl="1">
              <a:defRPr/>
            </a:pPr>
            <a:r>
              <a:rPr lang="en-US" sz="1050" dirty="0" smtClean="0"/>
              <a:t>When working group has determined that a draft is mature enough, they submit it to the IEEE sponsor (SCC40, chaired by SJS Khalsa). </a:t>
            </a:r>
          </a:p>
          <a:p>
            <a:pPr lvl="1">
              <a:defRPr/>
            </a:pPr>
            <a:r>
              <a:rPr lang="en-US" sz="1050" dirty="0" smtClean="0"/>
              <a:t>75% affirmative ballots are needed to proceed to the approval stage</a:t>
            </a:r>
            <a:r>
              <a:rPr lang="en-US" sz="1600" dirty="0" smtClean="0"/>
              <a:t> </a:t>
            </a:r>
          </a:p>
          <a:p>
            <a:pPr>
              <a:defRPr/>
            </a:pPr>
            <a:r>
              <a:rPr lang="en-US" sz="1600" dirty="0" smtClean="0"/>
              <a:t>Approve the Standard</a:t>
            </a:r>
          </a:p>
          <a:p>
            <a:pPr lvl="1">
              <a:defRPr/>
            </a:pPr>
            <a:r>
              <a:rPr lang="en-US" sz="1050" dirty="0" smtClean="0"/>
              <a:t>Final approval of an IEEE standard is achieved by submitting document and supporting material to IEEE-SA Standards Board Standards Review Committee (RevCom), which issues a recommendation to the IEEE-SA Standards Board.</a:t>
            </a:r>
            <a:endParaRPr lang="en-US" sz="1600" dirty="0" smtClean="0"/>
          </a:p>
          <a:p>
            <a:pPr>
              <a:defRPr/>
            </a:pPr>
            <a:r>
              <a:rPr lang="en-US" sz="1600" dirty="0" smtClean="0"/>
              <a:t>Maintain the Standard</a:t>
            </a:r>
          </a:p>
          <a:p>
            <a:pPr lvl="1">
              <a:defRPr/>
            </a:pPr>
            <a:r>
              <a:rPr lang="en-US" sz="1050" dirty="0" smtClean="0"/>
              <a:t>A standard has a validity period of five years from the date of approval by the IEEE-SA Standards Board. It is important to note that at the end of the five year validity period, one of three things has to happen: </a:t>
            </a:r>
          </a:p>
          <a:p>
            <a:pPr lvl="1">
              <a:defRPr/>
            </a:pPr>
            <a:r>
              <a:rPr lang="en-US" sz="1050" dirty="0" smtClean="0"/>
              <a:t>revision, reaffirmation, or withdrawal.</a:t>
            </a:r>
          </a:p>
          <a:p>
            <a:pPr lvl="1">
              <a:defRPr/>
            </a:pPr>
            <a:r>
              <a:rPr lang="en-US" sz="1050" dirty="0" smtClean="0"/>
              <a:t>During this five year validity period, amendments and corrigenda may need to be developed that offer minor additions/revision to the standard.</a:t>
            </a:r>
          </a:p>
        </p:txBody>
      </p:sp>
      <p:sp>
        <p:nvSpPr>
          <p:cNvPr id="17412" name="TextBox 3"/>
          <p:cNvSpPr txBox="1">
            <a:spLocks noChangeArrowheads="1"/>
          </p:cNvSpPr>
          <p:nvPr/>
        </p:nvSpPr>
        <p:spPr bwMode="auto">
          <a:xfrm>
            <a:off x="284163" y="6400800"/>
            <a:ext cx="2992437" cy="307975"/>
          </a:xfrm>
          <a:prstGeom prst="rect">
            <a:avLst/>
          </a:prstGeom>
          <a:noFill/>
          <a:ln w="9525">
            <a:noFill/>
            <a:miter lim="800000"/>
            <a:headEnd/>
            <a:tailEnd/>
          </a:ln>
        </p:spPr>
        <p:txBody>
          <a:bodyPr wrap="none">
            <a:spAutoFit/>
          </a:bodyPr>
          <a:lstStyle/>
          <a:p>
            <a:r>
              <a:rPr lang="en-US" sz="1400"/>
              <a:t>*Thanks to Siri Jodha Singh Khalsa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28600"/>
            <a:ext cx="8458200" cy="685800"/>
          </a:xfrm>
        </p:spPr>
        <p:txBody>
          <a:bodyPr/>
          <a:lstStyle/>
          <a:p>
            <a:pPr eaLnBrk="1" hangingPunct="1"/>
            <a:r>
              <a:rPr lang="en-US" sz="3200" smtClean="0"/>
              <a:t>ISO Standard Development Process (~4 years)*</a:t>
            </a:r>
          </a:p>
        </p:txBody>
      </p:sp>
      <p:sp>
        <p:nvSpPr>
          <p:cNvPr id="18435" name="Content Placeholder 2"/>
          <p:cNvSpPr>
            <a:spLocks noGrp="1"/>
          </p:cNvSpPr>
          <p:nvPr>
            <p:ph idx="1"/>
          </p:nvPr>
        </p:nvSpPr>
        <p:spPr>
          <a:xfrm>
            <a:off x="152400" y="1066800"/>
            <a:ext cx="8839200" cy="4724400"/>
          </a:xfrm>
        </p:spPr>
        <p:txBody>
          <a:bodyPr/>
          <a:lstStyle/>
          <a:p>
            <a:pPr eaLnBrk="1" hangingPunct="1"/>
            <a:r>
              <a:rPr lang="en-US" sz="1400" smtClean="0"/>
              <a:t>An INCITS/L1* member or members prepares a new work item proposal (NWIP)</a:t>
            </a:r>
          </a:p>
          <a:p>
            <a:pPr eaLnBrk="1" hangingPunct="1"/>
            <a:r>
              <a:rPr lang="en-US" sz="1400" smtClean="0"/>
              <a:t>NWIP will be voted by INCITS/L1 members for a one month voting period during which clarification questions need to be answered</a:t>
            </a:r>
          </a:p>
          <a:p>
            <a:pPr eaLnBrk="1" hangingPunct="1"/>
            <a:r>
              <a:rPr lang="en-US" sz="1400" smtClean="0"/>
              <a:t>If NWIP is approved by INCITS/L1, it will be voted by INCITS Executive board as U.S. contribution  will be sent to ISO TC211 secretariat by INCITS/L1. TC 211 will send the proposal to member countries for one month informal review</a:t>
            </a:r>
          </a:p>
          <a:p>
            <a:pPr eaLnBrk="1" hangingPunct="1"/>
            <a:r>
              <a:rPr lang="en-US" sz="1400" smtClean="0"/>
              <a:t>If more than half of voting members countries support the project and at least 5 members agree to participate in the project by nominating experts to the project team, the project is approved</a:t>
            </a:r>
          </a:p>
          <a:p>
            <a:r>
              <a:rPr lang="en-US" sz="1400" smtClean="0"/>
              <a:t>Project chair, editor, and the nominated experts will form the project team to draft the working draft (WD) of the standard . There are normally multiple versions of the WD. </a:t>
            </a:r>
          </a:p>
          <a:p>
            <a:r>
              <a:rPr lang="en-US" sz="1400" smtClean="0"/>
              <a:t>When the project team is satisfied with the WD, the final version of WD will be sent out by TC211 to countries’ members for Committee Draft (CD) voting.</a:t>
            </a:r>
          </a:p>
          <a:p>
            <a:r>
              <a:rPr lang="en-US" sz="1400" smtClean="0"/>
              <a:t>If CD voting approved, the project team is dissolved and an editing committee (EC) will be formed. The project chair will be the chair of the EC, and the ISO TC 211 working group 6 convener will become the EC chair.</a:t>
            </a:r>
          </a:p>
          <a:p>
            <a:pPr eaLnBrk="1" hangingPunct="1"/>
            <a:r>
              <a:rPr lang="en-US" sz="1400" smtClean="0"/>
              <a:t>Edited CD will be put in for vote again to advance to Draft International Standard (DIS) stage. If approved, the EC will have a final EC meeting to edit the document to DIS based on voting comments. If not approved, a new version of CD needs to be produced.</a:t>
            </a:r>
          </a:p>
          <a:p>
            <a:pPr eaLnBrk="1" hangingPunct="1"/>
            <a:r>
              <a:rPr lang="en-US" sz="1400" smtClean="0"/>
              <a:t>After it becomes DIS, the next step will be Formal Draft International Standard (FDIS). </a:t>
            </a:r>
          </a:p>
          <a:p>
            <a:pPr eaLnBrk="1" hangingPunct="1"/>
            <a:r>
              <a:rPr lang="en-US" sz="1400" smtClean="0"/>
              <a:t>FDIS to International standard (IS): It will automatically advance from FDIS to IS after 6 months without major objections. Only minor editorial change will be allowed from FDIS to IS.</a:t>
            </a:r>
          </a:p>
          <a:p>
            <a:pPr eaLnBrk="1" hangingPunct="1"/>
            <a:endParaRPr lang="en-US" sz="1400" smtClean="0"/>
          </a:p>
          <a:p>
            <a:pPr eaLnBrk="1" hangingPunct="1"/>
            <a:endParaRPr lang="en-US" sz="1400" smtClean="0"/>
          </a:p>
        </p:txBody>
      </p:sp>
      <p:sp>
        <p:nvSpPr>
          <p:cNvPr id="18436" name="TextBox 3"/>
          <p:cNvSpPr txBox="1">
            <a:spLocks noChangeArrowheads="1"/>
          </p:cNvSpPr>
          <p:nvPr/>
        </p:nvSpPr>
        <p:spPr bwMode="auto">
          <a:xfrm>
            <a:off x="685800" y="6248400"/>
            <a:ext cx="8080375" cy="307975"/>
          </a:xfrm>
          <a:prstGeom prst="rect">
            <a:avLst/>
          </a:prstGeom>
          <a:noFill/>
          <a:ln w="9525">
            <a:noFill/>
            <a:miter lim="800000"/>
            <a:headEnd/>
            <a:tailEnd/>
          </a:ln>
        </p:spPr>
        <p:txBody>
          <a:bodyPr wrap="none">
            <a:spAutoFit/>
          </a:bodyPr>
          <a:lstStyle/>
          <a:p>
            <a:r>
              <a:rPr lang="en-US" sz="1400"/>
              <a:t>**International Committee for Information Technology Standards – Geographic Information Systems</a:t>
            </a:r>
          </a:p>
        </p:txBody>
      </p:sp>
      <p:sp>
        <p:nvSpPr>
          <p:cNvPr id="18437" name="TextBox 4"/>
          <p:cNvSpPr txBox="1">
            <a:spLocks noChangeArrowheads="1"/>
          </p:cNvSpPr>
          <p:nvPr/>
        </p:nvSpPr>
        <p:spPr bwMode="auto">
          <a:xfrm>
            <a:off x="762000" y="5943600"/>
            <a:ext cx="1787525" cy="307975"/>
          </a:xfrm>
          <a:prstGeom prst="rect">
            <a:avLst/>
          </a:prstGeom>
          <a:noFill/>
          <a:ln w="9525">
            <a:noFill/>
            <a:miter lim="800000"/>
            <a:headEnd/>
            <a:tailEnd/>
          </a:ln>
        </p:spPr>
        <p:txBody>
          <a:bodyPr wrap="none">
            <a:spAutoFit/>
          </a:bodyPr>
          <a:lstStyle/>
          <a:p>
            <a:r>
              <a:rPr lang="en-US" sz="1400"/>
              <a:t>*Thanks to Liping Di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914400"/>
          </a:xfrm>
        </p:spPr>
        <p:txBody>
          <a:bodyPr/>
          <a:lstStyle/>
          <a:p>
            <a:pPr eaLnBrk="1" hangingPunct="1"/>
            <a:r>
              <a:rPr lang="en-US" dirty="0" smtClean="0"/>
              <a:t>Background</a:t>
            </a:r>
          </a:p>
        </p:txBody>
      </p:sp>
      <p:sp>
        <p:nvSpPr>
          <p:cNvPr id="3075" name="Content Placeholder 2"/>
          <p:cNvSpPr>
            <a:spLocks noGrp="1"/>
          </p:cNvSpPr>
          <p:nvPr>
            <p:ph idx="1"/>
          </p:nvPr>
        </p:nvSpPr>
        <p:spPr>
          <a:xfrm>
            <a:off x="228600" y="685800"/>
            <a:ext cx="8839200" cy="5867400"/>
          </a:xfrm>
        </p:spPr>
        <p:txBody>
          <a:bodyPr/>
          <a:lstStyle/>
          <a:p>
            <a:pPr eaLnBrk="1" hangingPunct="1"/>
            <a:r>
              <a:rPr lang="en-US" sz="2800" dirty="0" smtClean="0"/>
              <a:t>Proposed initiating standard activity at January 2011 ESIP Meeting </a:t>
            </a:r>
          </a:p>
          <a:p>
            <a:pPr lvl="1" eaLnBrk="1" hangingPunct="1"/>
            <a:r>
              <a:rPr lang="en-US" sz="2400" dirty="0" smtClean="0"/>
              <a:t>Attendees were very supportive of the idea</a:t>
            </a:r>
          </a:p>
          <a:p>
            <a:pPr lvl="1" eaLnBrk="1" hangingPunct="1"/>
            <a:r>
              <a:rPr lang="en-US" sz="2400" dirty="0" smtClean="0"/>
              <a:t>Agreed we should develop a matrix – candidate columns defined</a:t>
            </a:r>
          </a:p>
          <a:p>
            <a:pPr lvl="1" eaLnBrk="1" hangingPunct="1"/>
            <a:r>
              <a:rPr lang="en-US" sz="2400" dirty="0" smtClean="0"/>
              <a:t>Don’t know of an existing standard that covers enumeration of all content that must be preserved</a:t>
            </a:r>
          </a:p>
          <a:p>
            <a:pPr lvl="2" eaLnBrk="1" hangingPunct="1"/>
            <a:r>
              <a:rPr lang="en-US" sz="1800" dirty="0" smtClean="0"/>
              <a:t>May be some overlaps with ISO 19115, but need to identify them item by item</a:t>
            </a:r>
          </a:p>
          <a:p>
            <a:pPr eaLnBrk="1" hangingPunct="1"/>
            <a:r>
              <a:rPr lang="en-US" sz="2800" dirty="0" smtClean="0"/>
              <a:t>We are focused on “what” not “how”</a:t>
            </a:r>
          </a:p>
          <a:p>
            <a:pPr eaLnBrk="1" hangingPunct="1"/>
            <a:r>
              <a:rPr lang="en-US" sz="2800" dirty="0" smtClean="0"/>
              <a:t>Current title of standard: “Provenance and Context Content Standard for Data Supporting Global Change Research”</a:t>
            </a:r>
          </a:p>
          <a:p>
            <a:pPr lvl="1" eaLnBrk="1" hangingPunct="1"/>
            <a:r>
              <a:rPr lang="en-US" sz="2400" dirty="0" smtClean="0"/>
              <a:t>We propose simplifying to: “Preservation Content Standard for Data Supporting Global Change Research”</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Status (1 of 2)</a:t>
            </a:r>
          </a:p>
        </p:txBody>
      </p:sp>
      <p:sp>
        <p:nvSpPr>
          <p:cNvPr id="3075" name="Content Placeholder 2"/>
          <p:cNvSpPr>
            <a:spLocks noGrp="1"/>
          </p:cNvSpPr>
          <p:nvPr>
            <p:ph idx="1"/>
          </p:nvPr>
        </p:nvSpPr>
        <p:spPr>
          <a:xfrm>
            <a:off x="533400" y="685800"/>
            <a:ext cx="8229600" cy="5943600"/>
          </a:xfrm>
        </p:spPr>
        <p:txBody>
          <a:bodyPr/>
          <a:lstStyle/>
          <a:p>
            <a:pPr eaLnBrk="1" hangingPunct="1"/>
            <a:r>
              <a:rPr lang="en-US" sz="2800" dirty="0" smtClean="0"/>
              <a:t>Received inputs from Ted Habermann et al (NOAA)</a:t>
            </a:r>
          </a:p>
          <a:p>
            <a:pPr eaLnBrk="1" hangingPunct="1"/>
            <a:r>
              <a:rPr lang="en-US" sz="2800" dirty="0" smtClean="0"/>
              <a:t>Merged with NASA’s inputs based on USGCRP Workshop (1998) Report, and discussions (2010-2011) with EOS instrument teams (GLAS, HIRDLS) and TOMS instrument PI</a:t>
            </a:r>
          </a:p>
          <a:p>
            <a:pPr lvl="1" eaLnBrk="1" hangingPunct="1"/>
            <a:r>
              <a:rPr lang="en-US" sz="2000" dirty="0" smtClean="0"/>
              <a:t>Note – USGCRP workshop, jointly sponsored by NASA and NOAA, identified a number of scenarios from which content recommendations were derived</a:t>
            </a:r>
          </a:p>
          <a:p>
            <a:pPr eaLnBrk="1" hangingPunct="1"/>
            <a:r>
              <a:rPr lang="en-US" sz="2800" dirty="0" smtClean="0"/>
              <a:t>Content matrix was developed and posted on ESIP Data Stewardship and Preservation Cluster wiki</a:t>
            </a:r>
          </a:p>
          <a:p>
            <a:pPr lvl="1" eaLnBrk="1" hangingPunct="1"/>
            <a:r>
              <a:rPr lang="en-US" sz="2000" dirty="0" smtClean="0"/>
              <a:t>Initial version – March 1, 2011</a:t>
            </a:r>
          </a:p>
          <a:p>
            <a:pPr lvl="1" eaLnBrk="1" hangingPunct="1"/>
            <a:r>
              <a:rPr lang="en-US" sz="2000" dirty="0" smtClean="0"/>
              <a:t>Latest version (incorporates comments from cluster members) – June 8, 2011</a:t>
            </a:r>
          </a:p>
          <a:p>
            <a:pPr lvl="1" eaLnBrk="1" hangingPunct="1"/>
            <a:r>
              <a:rPr lang="en-US" sz="2000" dirty="0" smtClean="0"/>
              <a:t>Focused mostly on satellite remote sensing data; need to ensure we cover other types of data (aircraft, in situ)</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Status (2 of 2)</a:t>
            </a:r>
          </a:p>
        </p:txBody>
      </p:sp>
      <p:sp>
        <p:nvSpPr>
          <p:cNvPr id="3075" name="Content Placeholder 2"/>
          <p:cNvSpPr>
            <a:spLocks noGrp="1"/>
          </p:cNvSpPr>
          <p:nvPr>
            <p:ph idx="1"/>
          </p:nvPr>
        </p:nvSpPr>
        <p:spPr>
          <a:xfrm>
            <a:off x="457200" y="914400"/>
            <a:ext cx="8229600" cy="5257800"/>
          </a:xfrm>
        </p:spPr>
        <p:txBody>
          <a:bodyPr/>
          <a:lstStyle/>
          <a:p>
            <a:pPr eaLnBrk="1" hangingPunct="1"/>
            <a:r>
              <a:rPr lang="en-US" sz="2400" dirty="0" smtClean="0"/>
              <a:t>ESA/NASA Earth Science Framework for Cooperation</a:t>
            </a:r>
          </a:p>
          <a:p>
            <a:pPr lvl="1" eaLnBrk="1" hangingPunct="1"/>
            <a:r>
              <a:rPr lang="en-US" sz="2000" dirty="0" smtClean="0"/>
              <a:t>NASA and ESA are discussing collaboration and/or coordination in various areas, including data systems</a:t>
            </a:r>
          </a:p>
          <a:p>
            <a:pPr lvl="1" eaLnBrk="1" hangingPunct="1"/>
            <a:r>
              <a:rPr lang="en-US" sz="2000" dirty="0" smtClean="0"/>
              <a:t>Subgroup 3 - Ground Segments &amp; Data </a:t>
            </a:r>
          </a:p>
          <a:p>
            <a:pPr lvl="2" eaLnBrk="1" hangingPunct="1"/>
            <a:r>
              <a:rPr lang="en-US" sz="1800" b="1" dirty="0" smtClean="0"/>
              <a:t> </a:t>
            </a:r>
            <a:r>
              <a:rPr lang="en-US" sz="1800" dirty="0" smtClean="0"/>
              <a:t>Goals:  Collaborate between ESA and NASA ground segments and data systems to enhance mission return and to enable efficient development and generation of multi-mission/multi-agency data products.</a:t>
            </a:r>
          </a:p>
          <a:p>
            <a:pPr lvl="1" eaLnBrk="1" hangingPunct="1"/>
            <a:r>
              <a:rPr lang="en-US" sz="2000" dirty="0" smtClean="0"/>
              <a:t>ESA is very interested in coordinating the Content Standard with us – ESA has provided us with their documents related to Long-Term Data Preservation (LTDP)</a:t>
            </a:r>
          </a:p>
          <a:p>
            <a:pPr lvl="1" eaLnBrk="1" hangingPunct="1"/>
            <a:r>
              <a:rPr lang="en-US" sz="2000" dirty="0" smtClean="0"/>
              <a:t>Provides an opportunity to compare notes, be more comprehensive and avoid duplication – could ease the way to international standard</a:t>
            </a:r>
          </a:p>
          <a:p>
            <a:pPr lvl="1" eaLnBrk="1" hangingPunct="1"/>
            <a:r>
              <a:rPr lang="en-US" sz="2000" dirty="0" smtClean="0"/>
              <a:t>We have compared our matrix with ESA documents and identified only a few differences in content</a:t>
            </a:r>
          </a:p>
          <a:p>
            <a:pPr lvl="1" eaLnBrk="1" hangingPunct="1"/>
            <a:r>
              <a:rPr lang="en-US" sz="2000" dirty="0" smtClean="0"/>
              <a:t>We will share the matrix with ESA after this meeting</a:t>
            </a:r>
          </a:p>
          <a:p>
            <a:pPr lvl="1" eaLnBrk="1" hangingPunct="1"/>
            <a:endParaRPr lang="en-US"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Summary Earth Science Content Information</a:t>
            </a:r>
            <a:endParaRPr lang="en-US" dirty="0"/>
          </a:p>
        </p:txBody>
      </p:sp>
      <p:sp>
        <p:nvSpPr>
          <p:cNvPr id="3" name="Content Placeholder 2"/>
          <p:cNvSpPr>
            <a:spLocks noGrp="1"/>
          </p:cNvSpPr>
          <p:nvPr>
            <p:ph idx="1"/>
          </p:nvPr>
        </p:nvSpPr>
        <p:spPr>
          <a:xfrm>
            <a:off x="228600" y="1143000"/>
            <a:ext cx="8686800" cy="5486400"/>
          </a:xfrm>
        </p:spPr>
        <p:txBody>
          <a:bodyPr>
            <a:noAutofit/>
          </a:bodyPr>
          <a:lstStyle/>
          <a:p>
            <a:r>
              <a:rPr lang="en-US" sz="2800" dirty="0" smtClean="0"/>
              <a:t>OAIS Ref Model terms: Content Information Object includes Content Data Object with Representation Information for the Designated Community – Earth Science researchers.</a:t>
            </a:r>
          </a:p>
          <a:p>
            <a:pPr lvl="1"/>
            <a:r>
              <a:rPr lang="en-US" sz="2000" dirty="0" smtClean="0"/>
              <a:t>Preservation Description Information Types: Provenance (source of info), Context (relation  to other info), Reference (identifiers), Fixity (e.g., checksum)</a:t>
            </a:r>
          </a:p>
          <a:p>
            <a:pPr lvl="1"/>
            <a:r>
              <a:rPr lang="en-US" sz="2000" dirty="0" smtClean="0"/>
              <a:t>PCCS is not covering Reference and Fixity explicitly – should it?</a:t>
            </a:r>
          </a:p>
          <a:p>
            <a:r>
              <a:rPr lang="en-US" sz="2800" dirty="0" smtClean="0"/>
              <a:t>PCCS categories are defined to highlight the important information needed for Earth Science research.</a:t>
            </a:r>
          </a:p>
          <a:p>
            <a:pPr lvl="1"/>
            <a:r>
              <a:rPr lang="en-US" sz="2000" dirty="0" smtClean="0"/>
              <a:t>To identify the flow of information through an instrument’s life cycle.</a:t>
            </a:r>
          </a:p>
          <a:p>
            <a:pPr lvl="1"/>
            <a:r>
              <a:rPr lang="en-US" sz="2000" dirty="0" smtClean="0"/>
              <a:t>To develop a user’s sense of what should be included as provenance and context information about a particular instrument’s dataset.</a:t>
            </a:r>
          </a:p>
          <a:p>
            <a:pPr lvl="1"/>
            <a:r>
              <a:rPr lang="en-US" sz="2000" dirty="0" smtClean="0"/>
              <a:t>Extendable to classes of instruments and measurement systems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Content Matrix – Introduction (1 of 3)</a:t>
            </a:r>
          </a:p>
        </p:txBody>
      </p:sp>
      <p:sp>
        <p:nvSpPr>
          <p:cNvPr id="3075" name="Content Placeholder 2"/>
          <p:cNvSpPr>
            <a:spLocks noGrp="1"/>
          </p:cNvSpPr>
          <p:nvPr>
            <p:ph idx="1"/>
          </p:nvPr>
        </p:nvSpPr>
        <p:spPr>
          <a:xfrm>
            <a:off x="457200" y="762000"/>
            <a:ext cx="8229600" cy="5638800"/>
          </a:xfrm>
        </p:spPr>
        <p:txBody>
          <a:bodyPr/>
          <a:lstStyle/>
          <a:p>
            <a:pPr eaLnBrk="1" hangingPunct="1"/>
            <a:r>
              <a:rPr lang="en-US" sz="2400" dirty="0" smtClean="0"/>
              <a:t>Using column headings discussed at January 2011 ESIP meeting (mostly)</a:t>
            </a:r>
          </a:p>
          <a:p>
            <a:pPr eaLnBrk="1" hangingPunct="1"/>
            <a:r>
              <a:rPr lang="en-US" sz="2400" dirty="0" smtClean="0"/>
              <a:t>Each row corresponds to a content item and provides details</a:t>
            </a:r>
          </a:p>
          <a:p>
            <a:pPr eaLnBrk="1" hangingPunct="1"/>
            <a:r>
              <a:rPr lang="en-US" sz="2400" dirty="0" smtClean="0"/>
              <a:t>Content items are mapped into 8 categories (see later chart) </a:t>
            </a:r>
          </a:p>
          <a:p>
            <a:pPr marL="342900" lvl="1" indent="-342900" eaLnBrk="1" hangingPunct="1">
              <a:buFont typeface="Arial" charset="0"/>
              <a:buChar char="•"/>
            </a:pPr>
            <a:r>
              <a:rPr lang="en-US" sz="2400" dirty="0" smtClean="0"/>
              <a:t>One or more content items are defined in each of the categories </a:t>
            </a:r>
          </a:p>
          <a:p>
            <a:pPr eaLnBrk="1" hangingPunct="1"/>
            <a:r>
              <a:rPr lang="en-US" sz="2400" dirty="0" smtClean="0"/>
              <a:t>Column headings</a:t>
            </a:r>
          </a:p>
          <a:p>
            <a:pPr lvl="1" eaLnBrk="1" hangingPunct="1"/>
            <a:r>
              <a:rPr lang="en-US" sz="2000" dirty="0" smtClean="0"/>
              <a:t>Item Number (C.N – category and number within category)</a:t>
            </a:r>
          </a:p>
          <a:p>
            <a:pPr lvl="1" eaLnBrk="1" hangingPunct="1"/>
            <a:r>
              <a:rPr lang="en-US" sz="2000" dirty="0" smtClean="0"/>
              <a:t>Category </a:t>
            </a:r>
          </a:p>
          <a:p>
            <a:pPr lvl="1" eaLnBrk="1" hangingPunct="1"/>
            <a:r>
              <a:rPr lang="en-US" sz="2000" dirty="0" smtClean="0"/>
              <a:t>Content Item Name</a:t>
            </a:r>
          </a:p>
          <a:p>
            <a:pPr lvl="1" eaLnBrk="1" hangingPunct="1"/>
            <a:r>
              <a:rPr lang="en-US" sz="2000" dirty="0" smtClean="0"/>
              <a:t>Definition / Description</a:t>
            </a:r>
          </a:p>
          <a:p>
            <a:pPr lvl="1" eaLnBrk="1" hangingPunct="1"/>
            <a:r>
              <a:rPr lang="en-US" sz="2000" dirty="0" smtClean="0"/>
              <a:t>Rationale (why content is needed)</a:t>
            </a:r>
          </a:p>
          <a:p>
            <a:pPr lvl="1" eaLnBrk="1" hangingPunct="1"/>
            <a:r>
              <a:rPr lang="en-US" sz="2000" dirty="0" smtClean="0"/>
              <a:t>Criteria (how good content should be)</a:t>
            </a:r>
          </a:p>
          <a:p>
            <a:pPr lvl="1" eaLnBrk="1" hangingPunct="1"/>
            <a:r>
              <a:rPr lang="en-US" sz="2000" dirty="0" smtClean="0"/>
              <a:t>Priority (H, M, L or critical, essential , desirable)</a:t>
            </a:r>
            <a:endParaRPr lang="en-US" sz="1600" dirty="0" smtClean="0"/>
          </a:p>
          <a:p>
            <a:pPr lvl="1" eaLnBrk="1" hangingPunct="1"/>
            <a:endParaRPr lang="en-US"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0"/>
            <a:ext cx="8229600" cy="762000"/>
          </a:xfrm>
        </p:spPr>
        <p:txBody>
          <a:bodyPr/>
          <a:lstStyle/>
          <a:p>
            <a:pPr eaLnBrk="1" hangingPunct="1"/>
            <a:r>
              <a:rPr lang="en-US" sz="3200" dirty="0" smtClean="0"/>
              <a:t>Content Matrix – Introduction (2 of 3)</a:t>
            </a:r>
          </a:p>
        </p:txBody>
      </p:sp>
      <p:sp>
        <p:nvSpPr>
          <p:cNvPr id="3075" name="Content Placeholder 2"/>
          <p:cNvSpPr>
            <a:spLocks noGrp="1"/>
          </p:cNvSpPr>
          <p:nvPr>
            <p:ph idx="1"/>
          </p:nvPr>
        </p:nvSpPr>
        <p:spPr>
          <a:xfrm>
            <a:off x="457200" y="685800"/>
            <a:ext cx="8229600" cy="5257800"/>
          </a:xfrm>
        </p:spPr>
        <p:txBody>
          <a:bodyPr/>
          <a:lstStyle/>
          <a:p>
            <a:pPr eaLnBrk="1" hangingPunct="1"/>
            <a:r>
              <a:rPr lang="en-US" dirty="0" smtClean="0"/>
              <a:t>Column headings (cont.)</a:t>
            </a:r>
          </a:p>
          <a:p>
            <a:pPr lvl="1" eaLnBrk="1" hangingPunct="1"/>
            <a:r>
              <a:rPr lang="en-US" sz="2400" dirty="0" smtClean="0"/>
              <a:t>Source (who should provide content item)</a:t>
            </a:r>
          </a:p>
          <a:p>
            <a:pPr lvl="1" eaLnBrk="1" hangingPunct="1"/>
            <a:r>
              <a:rPr lang="en-US" sz="2400" dirty="0" smtClean="0"/>
              <a:t>Project phase for capture</a:t>
            </a:r>
          </a:p>
          <a:p>
            <a:pPr lvl="1" eaLnBrk="1" hangingPunct="1"/>
            <a:r>
              <a:rPr lang="en-US" sz="2400" dirty="0" smtClean="0"/>
              <a:t>User community (who would be most likely to need the content item – this column is mostly blank in this version; needs group inputs)</a:t>
            </a:r>
          </a:p>
          <a:p>
            <a:pPr lvl="1" eaLnBrk="1" hangingPunct="1"/>
            <a:r>
              <a:rPr lang="en-US" sz="2400" dirty="0" smtClean="0"/>
              <a:t>Representation (while focus in on “what”, brief comments are included here on whether items are word files, numeric files, pointers, etc.)</a:t>
            </a:r>
          </a:p>
          <a:p>
            <a:pPr lvl="1" eaLnBrk="1" hangingPunct="1"/>
            <a:r>
              <a:rPr lang="en-US" sz="2400" dirty="0" smtClean="0"/>
              <a:t>Distribution restrictions (potential proprietary or ITAR concerns  associated with content item)</a:t>
            </a:r>
          </a:p>
          <a:p>
            <a:pPr lvl="1" eaLnBrk="1" hangingPunct="1"/>
            <a:r>
              <a:rPr lang="en-US" sz="2400" dirty="0" smtClean="0"/>
              <a:t>Source identifying item (where content item came from – NASA, NOAA or both)</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2432</TotalTime>
  <Words>3571</Words>
  <Application>Microsoft Office PowerPoint</Application>
  <PresentationFormat>On-screen Show (4:3)</PresentationFormat>
  <Paragraphs>477</Paragraphs>
  <Slides>33</Slides>
  <Notes>10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Emerging Provenance/Context Content Standard </vt:lpstr>
      <vt:lpstr>Outline</vt:lpstr>
      <vt:lpstr>Why Standard?</vt:lpstr>
      <vt:lpstr>Background</vt:lpstr>
      <vt:lpstr>Status (1 of 2)</vt:lpstr>
      <vt:lpstr>Status (2 of 2)</vt:lpstr>
      <vt:lpstr>Summary Earth Science Content Information</vt:lpstr>
      <vt:lpstr>Content Matrix – Introduction (1 of 3)</vt:lpstr>
      <vt:lpstr>Content Matrix – Introduction (2 of 3)</vt:lpstr>
      <vt:lpstr>Content Matrix – Introduction (3 of 3)</vt:lpstr>
      <vt:lpstr>Categories</vt:lpstr>
      <vt:lpstr>1. Pre-Operational</vt:lpstr>
      <vt:lpstr>2. Earth Science Data Products (1)</vt:lpstr>
      <vt:lpstr>2. Earth Science Data Products (2)</vt:lpstr>
      <vt:lpstr>3. Product Documentation (1)</vt:lpstr>
      <vt:lpstr>3. Product Documentation (2)</vt:lpstr>
      <vt:lpstr>3. Product Documentation (3)</vt:lpstr>
      <vt:lpstr>3. Product Documentation (4)</vt:lpstr>
      <vt:lpstr>Product Generation Algorithms</vt:lpstr>
      <vt:lpstr>Product Quality</vt:lpstr>
      <vt:lpstr>4. Mission Calibration (1)</vt:lpstr>
      <vt:lpstr>4. Mission Calibration (2)</vt:lpstr>
      <vt:lpstr>5. Product Software (1)</vt:lpstr>
      <vt:lpstr>5. Product Software (2)</vt:lpstr>
      <vt:lpstr>6. Algorithm Input</vt:lpstr>
      <vt:lpstr>7. Validation</vt:lpstr>
      <vt:lpstr>8. Software Tools</vt:lpstr>
      <vt:lpstr>Next Steps (1 of 2)</vt:lpstr>
      <vt:lpstr>Next Steps (2 of 2)</vt:lpstr>
      <vt:lpstr>Back-up Charts</vt:lpstr>
      <vt:lpstr>Proposal from NASA ESDSWG Technology Infusion Working Group (TIWG)</vt:lpstr>
      <vt:lpstr>IEEE Standard Development Process (~2 years)*</vt:lpstr>
      <vt:lpstr>ISO Standard Development Process (~4 years)*</vt:lpstr>
    </vt:vector>
  </TitlesOfParts>
  <Company>NASA/ODIN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 Provenance/Context Content Standard</dc:title>
  <dc:creator>hramapri</dc:creator>
  <cp:lastModifiedBy>hramapri</cp:lastModifiedBy>
  <cp:revision>64</cp:revision>
  <dcterms:created xsi:type="dcterms:W3CDTF">2010-12-22T16:47:29Z</dcterms:created>
  <dcterms:modified xsi:type="dcterms:W3CDTF">2011-07-14T18:08:04Z</dcterms:modified>
</cp:coreProperties>
</file>