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87" d="100"/>
          <a:sy n="87" d="100"/>
        </p:scale>
        <p:origin x="-1253" y="-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7BDA0-B196-EF4B-A128-0B07CB55FA3B}" type="datetimeFigureOut">
              <a:rPr lang="en-US" smtClean="0"/>
              <a:t>8/2/2017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CA1BF-D9A8-354D-89A2-78A0F92695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512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7BDA0-B196-EF4B-A128-0B07CB55FA3B}" type="datetimeFigureOut">
              <a:rPr lang="en-US" smtClean="0"/>
              <a:t>8/2/2017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CA1BF-D9A8-354D-89A2-78A0F92695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354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7BDA0-B196-EF4B-A128-0B07CB55FA3B}" type="datetimeFigureOut">
              <a:rPr lang="en-US" smtClean="0"/>
              <a:t>8/2/2017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CA1BF-D9A8-354D-89A2-78A0F92695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704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7BDA0-B196-EF4B-A128-0B07CB55FA3B}" type="datetimeFigureOut">
              <a:rPr lang="en-US" smtClean="0"/>
              <a:t>8/2/2017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CA1BF-D9A8-354D-89A2-78A0F92695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668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7BDA0-B196-EF4B-A128-0B07CB55FA3B}" type="datetimeFigureOut">
              <a:rPr lang="en-US" smtClean="0"/>
              <a:t>8/2/2017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CA1BF-D9A8-354D-89A2-78A0F92695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220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7BDA0-B196-EF4B-A128-0B07CB55FA3B}" type="datetimeFigureOut">
              <a:rPr lang="en-US" smtClean="0"/>
              <a:t>8/2/2017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CA1BF-D9A8-354D-89A2-78A0F92695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308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7BDA0-B196-EF4B-A128-0B07CB55FA3B}" type="datetimeFigureOut">
              <a:rPr lang="en-US" smtClean="0"/>
              <a:t>8/2/2017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CA1BF-D9A8-354D-89A2-78A0F92695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99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7BDA0-B196-EF4B-A128-0B07CB55FA3B}" type="datetimeFigureOut">
              <a:rPr lang="en-US" smtClean="0"/>
              <a:t>8/2/2017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CA1BF-D9A8-354D-89A2-78A0F92695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247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7BDA0-B196-EF4B-A128-0B07CB55FA3B}" type="datetimeFigureOut">
              <a:rPr lang="en-US" smtClean="0"/>
              <a:t>8/2/2017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CA1BF-D9A8-354D-89A2-78A0F92695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695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7BDA0-B196-EF4B-A128-0B07CB55FA3B}" type="datetimeFigureOut">
              <a:rPr lang="en-US" smtClean="0"/>
              <a:t>8/2/2017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CA1BF-D9A8-354D-89A2-78A0F92695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176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7BDA0-B196-EF4B-A128-0B07CB55FA3B}" type="datetimeFigureOut">
              <a:rPr lang="en-US" smtClean="0"/>
              <a:t>8/2/2017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CA1BF-D9A8-354D-89A2-78A0F92695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876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F7BDA0-B196-EF4B-A128-0B07CB55FA3B}" type="datetimeFigureOut">
              <a:rPr lang="en-US" smtClean="0"/>
              <a:t>8/2/2017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2CA1BF-D9A8-354D-89A2-78A0F92695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355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8110" y="34601"/>
            <a:ext cx="7772400" cy="1470025"/>
          </a:xfrm>
        </p:spPr>
        <p:txBody>
          <a:bodyPr/>
          <a:lstStyle/>
          <a:p>
            <a:r>
              <a:rPr lang="en-US" dirty="0" smtClean="0"/>
              <a:t>Key Points from Plenary Session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68737" y="1332081"/>
            <a:ext cx="874769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000" dirty="0" smtClean="0"/>
              <a:t>Uncertainty needs to be known at the pixel/point level.</a:t>
            </a:r>
          </a:p>
          <a:p>
            <a:pPr marL="285750" indent="-285750">
              <a:buFont typeface="Arial"/>
              <a:buChar char="•"/>
            </a:pPr>
            <a:r>
              <a:rPr lang="en-US" sz="2000" dirty="0" smtClean="0"/>
              <a:t>Uncertainty often is a “squishy” term and needs to be more better defined so that communities across science disciplines are communicating the same thing.</a:t>
            </a:r>
          </a:p>
          <a:p>
            <a:pPr marL="285750" indent="-285750">
              <a:buFont typeface="Arial"/>
              <a:buChar char="•"/>
            </a:pPr>
            <a:r>
              <a:rPr lang="en-US" sz="2000" dirty="0" smtClean="0"/>
              <a:t>Less observations that have known uncertainty estimates are more important than having more observations with unknown uncertainties.</a:t>
            </a:r>
          </a:p>
          <a:p>
            <a:pPr marL="285750" indent="-285750">
              <a:buFont typeface="Arial"/>
              <a:buChar char="•"/>
            </a:pPr>
            <a:r>
              <a:rPr lang="en-US" sz="2000" dirty="0" smtClean="0"/>
              <a:t>Modelers and data assimilators often assume that the quality/uncertainty of their input and/or inter-comparison data is already accounted.</a:t>
            </a:r>
          </a:p>
          <a:p>
            <a:pPr marL="285750" indent="-285750">
              <a:buFont typeface="Arial"/>
              <a:buChar char="•"/>
            </a:pPr>
            <a:r>
              <a:rPr lang="en-US" sz="2000" dirty="0" smtClean="0"/>
              <a:t>During </a:t>
            </a:r>
            <a:r>
              <a:rPr lang="en-US" sz="2000" dirty="0" err="1" smtClean="0"/>
              <a:t>cal</a:t>
            </a:r>
            <a:r>
              <a:rPr lang="en-US" sz="2000" dirty="0" smtClean="0"/>
              <a:t>/</a:t>
            </a:r>
            <a:r>
              <a:rPr lang="en-US" sz="2000" dirty="0" err="1" smtClean="0"/>
              <a:t>val</a:t>
            </a:r>
            <a:r>
              <a:rPr lang="en-US" sz="2000" dirty="0" smtClean="0"/>
              <a:t>, the uncertainty of the “ground truth” data is often not a consideration.</a:t>
            </a:r>
          </a:p>
          <a:p>
            <a:pPr marL="285750" indent="-285750">
              <a:buFont typeface="Arial"/>
              <a:buChar char="•"/>
            </a:pPr>
            <a:r>
              <a:rPr lang="en-US" sz="2000" dirty="0" smtClean="0"/>
              <a:t>The biggest impacts that can be made at improving the quality of observations is with algorithms; this is because the largest existing source of uncertainty lies with the algorithms.</a:t>
            </a:r>
          </a:p>
          <a:p>
            <a:pPr marL="285750" indent="-285750">
              <a:buFont typeface="Arial"/>
              <a:buChar char="•"/>
            </a:pPr>
            <a:r>
              <a:rPr lang="en-US" sz="2000" dirty="0" smtClean="0"/>
              <a:t>Can we think of ways to better communicate uncertainty, and the importance it has on data and science conclusions, to decision makers and the general public?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6881132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788"/>
            <a:ext cx="8229600" cy="1143000"/>
          </a:xfrm>
        </p:spPr>
        <p:txBody>
          <a:bodyPr/>
          <a:lstStyle/>
          <a:p>
            <a:r>
              <a:rPr lang="en-US" dirty="0" smtClean="0"/>
              <a:t>Tie-ins with Matthew’s Talk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Determining if a model is an accurate representation of the “real world”.</a:t>
            </a:r>
          </a:p>
          <a:p>
            <a:r>
              <a:rPr lang="en-US" dirty="0" smtClean="0"/>
              <a:t>“Real World” perspective depends upon the intended usage of the model.</a:t>
            </a:r>
          </a:p>
          <a:p>
            <a:r>
              <a:rPr lang="en-US" dirty="0" smtClean="0"/>
              <a:t>In Modeling, the data itself doesn’t always close the uncertainty gap, so sometimes you need the modeler to do the work.</a:t>
            </a:r>
          </a:p>
          <a:p>
            <a:r>
              <a:rPr lang="en-US" dirty="0" smtClean="0"/>
              <a:t>How does a modeler determine what level of risk and uncertainty they can tolerate?</a:t>
            </a:r>
          </a:p>
          <a:p>
            <a:r>
              <a:rPr lang="en-US" dirty="0" smtClean="0"/>
              <a:t>Less variance improves validation and calibration.</a:t>
            </a:r>
          </a:p>
          <a:p>
            <a:r>
              <a:rPr lang="en-US" dirty="0" smtClean="0"/>
              <a:t>We also need less bias, which also improves the above.</a:t>
            </a:r>
          </a:p>
          <a:p>
            <a:r>
              <a:rPr lang="en-US" dirty="0" smtClean="0"/>
              <a:t>Fewer unknowns improve validation and degrade calibration.</a:t>
            </a:r>
          </a:p>
          <a:p>
            <a:r>
              <a:rPr lang="en-US" dirty="0" smtClean="0"/>
              <a:t>Less discrepancy improves validation and calibration.</a:t>
            </a:r>
          </a:p>
          <a:p>
            <a:r>
              <a:rPr lang="en-US" dirty="0" smtClean="0"/>
              <a:t>The hardest thing for a modeler to admit is that their model could be wrong (i.e., it has </a:t>
            </a:r>
            <a:r>
              <a:rPr lang="en-US" smtClean="0"/>
              <a:t>a “discrepancy”).</a:t>
            </a:r>
          </a:p>
        </p:txBody>
      </p:sp>
    </p:spTree>
    <p:extLst>
      <p:ext uri="{BB962C8B-B14F-4D97-AF65-F5344CB8AC3E}">
        <p14:creationId xmlns:p14="http://schemas.microsoft.com/office/powerpoint/2010/main" val="5117650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286</Words>
  <Application>Microsoft Office PowerPoint</Application>
  <PresentationFormat>On-screen Show (4:3)</PresentationFormat>
  <Paragraphs>18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Key Points from Plenary Session</vt:lpstr>
      <vt:lpstr>Tie-ins with Matthew’s Talk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Key Points from Plenary Session</dc:title>
  <dc:creator>David F Moroni</dc:creator>
  <cp:lastModifiedBy>Hampapuram Ramapriyan</cp:lastModifiedBy>
  <cp:revision>13</cp:revision>
  <dcterms:created xsi:type="dcterms:W3CDTF">2017-07-26T17:58:24Z</dcterms:created>
  <dcterms:modified xsi:type="dcterms:W3CDTF">2017-08-02T20:40:01Z</dcterms:modified>
</cp:coreProperties>
</file>