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79" r:id="rId3"/>
    <p:sldId id="257" r:id="rId4"/>
    <p:sldId id="258" r:id="rId5"/>
    <p:sldId id="259" r:id="rId6"/>
    <p:sldId id="262" r:id="rId7"/>
    <p:sldId id="264" r:id="rId8"/>
    <p:sldId id="267" r:id="rId9"/>
    <p:sldId id="265" r:id="rId10"/>
    <p:sldId id="263" r:id="rId11"/>
    <p:sldId id="268" r:id="rId12"/>
    <p:sldId id="260" r:id="rId13"/>
    <p:sldId id="278" r:id="rId14"/>
    <p:sldId id="272" r:id="rId15"/>
    <p:sldId id="277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0626" autoAdjust="0"/>
  </p:normalViewPr>
  <p:slideViewPr>
    <p:cSldViewPr>
      <p:cViewPr>
        <p:scale>
          <a:sx n="87" d="100"/>
          <a:sy n="87" d="100"/>
        </p:scale>
        <p:origin x="-1253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FD27E0-2566-445E-9860-7CBD11114F4B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44A314-B9F9-43DF-A41E-D6EEFBCE8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253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qa4eo.org/docs/maturity_matrix_2012EO440006_for.pdf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http://qa4eo.org/resources/</a:t>
            </a:r>
          </a:p>
          <a:p>
            <a:r>
              <a:rPr lang="en-US" dirty="0" smtClean="0"/>
              <a:t>http://qa4eo.org/case-studies/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44A314-B9F9-43DF-A41E-D6EEFBCE844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6979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smtClean="0">
                <a:hlinkClick r:id="rId3"/>
              </a:rPr>
              <a:t>http://qa4eo.org/docs/maturity_matrix_2012EO440006_for.pdf</a:t>
            </a:r>
            <a:endParaRPr lang="en-US" b="1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44A314-B9F9-43DF-A41E-D6EEFBCE844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834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E0C81-23A7-4578-96E8-9B47D2957696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C7B2E-74FE-493B-BDB5-6FA34052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122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E0C81-23A7-4578-96E8-9B47D2957696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C7B2E-74FE-493B-BDB5-6FA34052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434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E0C81-23A7-4578-96E8-9B47D2957696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C7B2E-74FE-493B-BDB5-6FA34052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065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E0C81-23A7-4578-96E8-9B47D2957696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C7B2E-74FE-493B-BDB5-6FA34052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805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E0C81-23A7-4578-96E8-9B47D2957696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C7B2E-74FE-493B-BDB5-6FA34052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221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E0C81-23A7-4578-96E8-9B47D2957696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C7B2E-74FE-493B-BDB5-6FA34052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881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E0C81-23A7-4578-96E8-9B47D2957696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C7B2E-74FE-493B-BDB5-6FA34052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929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E0C81-23A7-4578-96E8-9B47D2957696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C7B2E-74FE-493B-BDB5-6FA34052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761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E0C81-23A7-4578-96E8-9B47D2957696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C7B2E-74FE-493B-BDB5-6FA34052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061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E0C81-23A7-4578-96E8-9B47D2957696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C7B2E-74FE-493B-BDB5-6FA34052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968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E0C81-23A7-4578-96E8-9B47D2957696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C7B2E-74FE-493B-BDB5-6FA34052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835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3E0C81-23A7-4578-96E8-9B47D2957696}" type="datetimeFigureOut">
              <a:rPr lang="en-US" smtClean="0"/>
              <a:t>12/11/2015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FC7B2E-74FE-493B-BDB5-6FA34052C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238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David.F.Moroni@jpl.nasa.gov" TargetMode="External"/><Relationship Id="rId2" Type="http://schemas.openxmlformats.org/officeDocument/2006/relationships/hyperlink" Target="mailto:Hampapuram.ramapriyan@ssaihq.com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Ge.Peng@noaa.gov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qa4eo.org/docs/QA4EO_guide.pd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so.org/iso/home/store/catalogue_tc/catalogue_detail.htm?csnumber=32575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1.ncdc.noaa.gov/pub/data/sds/cdr/Guidelines/Maturity_Matrix_Template.xlsx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onlinelibrary.wiley.com/doi/10.1002/2013EO130001/abstract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16764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Improving Information Quality for Earth Science Data and Products </a:t>
            </a:r>
            <a:r>
              <a:rPr lang="en-US" b="1" dirty="0" smtClean="0">
                <a:solidFill>
                  <a:schemeClr val="tx2"/>
                </a:solidFill>
              </a:rPr>
              <a:t/>
            </a:r>
            <a:br>
              <a:rPr lang="en-US" b="1" dirty="0" smtClean="0">
                <a:solidFill>
                  <a:schemeClr val="tx2"/>
                </a:solidFill>
              </a:rPr>
            </a:br>
            <a:r>
              <a:rPr lang="en-US" b="1" dirty="0" smtClean="0">
                <a:solidFill>
                  <a:schemeClr val="tx2"/>
                </a:solidFill>
              </a:rPr>
              <a:t>– </a:t>
            </a:r>
            <a:r>
              <a:rPr lang="en-US" b="1" dirty="0">
                <a:solidFill>
                  <a:schemeClr val="tx2"/>
                </a:solidFill>
              </a:rPr>
              <a:t>An Overview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2209800"/>
            <a:ext cx="7772400" cy="2286000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H. K. (Rama) Ramapriyan</a:t>
            </a:r>
            <a:endParaRPr lang="en-US" sz="1800" b="1" dirty="0" smtClean="0">
              <a:solidFill>
                <a:schemeClr val="tx1"/>
              </a:solidFill>
            </a:endParaRPr>
          </a:p>
          <a:p>
            <a:r>
              <a:rPr lang="en-US" sz="1800" dirty="0" smtClean="0">
                <a:solidFill>
                  <a:schemeClr val="tx1"/>
                </a:solidFill>
              </a:rPr>
              <a:t>Science Systems and Applications, Inc. &amp; NASA Goddard Space Flight Center</a:t>
            </a:r>
          </a:p>
          <a:p>
            <a:r>
              <a:rPr lang="en-US" sz="2400" b="1" dirty="0" smtClean="0">
                <a:solidFill>
                  <a:schemeClr val="tx1"/>
                </a:solidFill>
              </a:rPr>
              <a:t>David Moroni</a:t>
            </a:r>
          </a:p>
          <a:p>
            <a:r>
              <a:rPr lang="en-US" sz="1800" dirty="0" smtClean="0">
                <a:solidFill>
                  <a:schemeClr val="tx1"/>
                </a:solidFill>
              </a:rPr>
              <a:t>Jet Propulsion Laboratory, California Institute of Technology</a:t>
            </a:r>
          </a:p>
          <a:p>
            <a:r>
              <a:rPr lang="en-US" sz="2400" b="1" dirty="0" smtClean="0">
                <a:solidFill>
                  <a:schemeClr val="tx1"/>
                </a:solidFill>
              </a:rPr>
              <a:t>Ge Peng</a:t>
            </a:r>
          </a:p>
          <a:p>
            <a:r>
              <a:rPr lang="en-US" sz="1800" dirty="0" smtClean="0">
                <a:solidFill>
                  <a:schemeClr val="tx1"/>
                </a:solidFill>
              </a:rPr>
              <a:t>North Carolina State University</a:t>
            </a:r>
          </a:p>
          <a:p>
            <a:endParaRPr lang="en-US" sz="1800" b="1" dirty="0" smtClean="0">
              <a:solidFill>
                <a:schemeClr val="tx1"/>
              </a:solidFill>
            </a:endParaRPr>
          </a:p>
          <a:p>
            <a:r>
              <a:rPr lang="en-US" sz="1800" b="1" dirty="0" smtClean="0">
                <a:solidFill>
                  <a:schemeClr val="tx2"/>
                </a:solidFill>
              </a:rPr>
              <a:t>December 14, 2015</a:t>
            </a:r>
            <a:endParaRPr lang="en-US" sz="1800" b="1" dirty="0">
              <a:solidFill>
                <a:schemeClr val="tx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47800" y="6107668"/>
            <a:ext cx="640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Paper #IN14A-01 - Presented at AGU Fall Meeting, San Francisco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66800" y="5221069"/>
            <a:ext cx="77611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H. K. Ramapriyan’s work was supported by NASA under contract NNG15HQ01C. David </a:t>
            </a:r>
            <a:r>
              <a:rPr lang="en-US" sz="1200" dirty="0" err="1"/>
              <a:t>Moroni’s</a:t>
            </a:r>
            <a:r>
              <a:rPr lang="en-US" sz="1200" dirty="0"/>
              <a:t> work is supported by a NASA contract with the Jet Propulsion Laboratory, California Institute of Technology, Pasadena, CA. </a:t>
            </a:r>
            <a:r>
              <a:rPr lang="en-US" sz="1200" dirty="0" smtClean="0"/>
              <a:t>Ge </a:t>
            </a:r>
            <a:r>
              <a:rPr lang="en-US" sz="1200" dirty="0"/>
              <a:t>Peng is supported by NOAA under Cooperative Agreement</a:t>
            </a:r>
            <a:r>
              <a:rPr lang="en-US" sz="1200"/>
              <a:t> NA14NES432003</a:t>
            </a:r>
            <a:r>
              <a:rPr lang="en-US" sz="1200" smtClean="0"/>
              <a:t>. </a:t>
            </a:r>
            <a:r>
              <a:rPr lang="en-US" sz="1200" dirty="0"/>
              <a:t>Government sponsorship acknowledged. </a:t>
            </a:r>
          </a:p>
        </p:txBody>
      </p:sp>
    </p:spTree>
    <p:extLst>
      <p:ext uri="{BB962C8B-B14F-4D97-AF65-F5344CB8AC3E}">
        <p14:creationId xmlns:p14="http://schemas.microsoft.com/office/powerpoint/2010/main" val="1048725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NASA </a:t>
            </a:r>
            <a:r>
              <a:rPr lang="en-US" b="1" dirty="0" smtClean="0">
                <a:solidFill>
                  <a:schemeClr val="tx2"/>
                </a:solidFill>
              </a:rPr>
              <a:t>MEaSUREs </a:t>
            </a:r>
            <a:br>
              <a:rPr lang="en-US" b="1" dirty="0" smtClean="0">
                <a:solidFill>
                  <a:schemeClr val="tx2"/>
                </a:solidFill>
              </a:rPr>
            </a:br>
            <a:r>
              <a:rPr lang="en-US" b="1" dirty="0" smtClean="0">
                <a:solidFill>
                  <a:schemeClr val="tx2"/>
                </a:solidFill>
              </a:rPr>
              <a:t>-  </a:t>
            </a:r>
            <a:r>
              <a:rPr lang="en-US" b="1" dirty="0">
                <a:solidFill>
                  <a:schemeClr val="tx2"/>
                </a:solidFill>
              </a:rPr>
              <a:t>Product Quality Checklists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72000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Making Earth System Data Records for Use in Research Environments (MEaSUREs)</a:t>
            </a:r>
          </a:p>
          <a:p>
            <a:r>
              <a:rPr lang="en-US" b="1" dirty="0" smtClean="0"/>
              <a:t>NASA-funded, typically 5-year projects generating long-term consistent time series </a:t>
            </a:r>
          </a:p>
          <a:p>
            <a:r>
              <a:rPr lang="en-US" b="1" dirty="0" smtClean="0"/>
              <a:t>Product Quality Checklists (PQC) indicate completeness of Quality Assessment, metadata, documentation, etc.</a:t>
            </a:r>
          </a:p>
          <a:p>
            <a:r>
              <a:rPr lang="en-US" b="1" dirty="0" smtClean="0"/>
              <a:t>PQC templates - developed in 2011 and adopted in 2012</a:t>
            </a:r>
          </a:p>
          <a:p>
            <a:r>
              <a:rPr lang="en-US" b="1" dirty="0" smtClean="0"/>
              <a:t>Questions asked address science quality, documentation quality, usage and user satisfaction</a:t>
            </a:r>
          </a:p>
          <a:p>
            <a:pPr marL="0" indent="0">
              <a:buNone/>
            </a:pPr>
            <a:endParaRPr lang="en-US" b="1" dirty="0" smtClean="0"/>
          </a:p>
          <a:p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990875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chemeClr val="tx2"/>
                </a:solidFill>
              </a:rPr>
              <a:t>NASA </a:t>
            </a:r>
            <a:r>
              <a:rPr lang="en-US" sz="2800" b="1" dirty="0" smtClean="0">
                <a:solidFill>
                  <a:schemeClr val="tx2"/>
                </a:solidFill>
              </a:rPr>
              <a:t>Earth Science Data System Working Groups (ESDSWG) – Data Quality Working Group (DQWG)</a:t>
            </a:r>
            <a:endParaRPr lang="en-US" sz="28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5486400"/>
          </a:xfrm>
        </p:spPr>
        <p:txBody>
          <a:bodyPr>
            <a:normAutofit fontScale="92500"/>
          </a:bodyPr>
          <a:lstStyle/>
          <a:p>
            <a:r>
              <a:rPr lang="en-US" sz="2400" b="1" i="1" u="sng" dirty="0" smtClean="0">
                <a:solidFill>
                  <a:srgbClr val="000000"/>
                </a:solidFill>
              </a:rPr>
              <a:t>Mission</a:t>
            </a:r>
            <a:r>
              <a:rPr lang="en-US" sz="2400" b="1" dirty="0">
                <a:solidFill>
                  <a:srgbClr val="000000"/>
                </a:solidFill>
              </a:rPr>
              <a:t>: “Assess </a:t>
            </a:r>
            <a:r>
              <a:rPr lang="en-US" sz="2400" b="1" i="1" u="sng" dirty="0" smtClean="0">
                <a:solidFill>
                  <a:srgbClr val="000000"/>
                </a:solidFill>
              </a:rPr>
              <a:t>existing</a:t>
            </a:r>
            <a:r>
              <a:rPr lang="en-US" sz="2400" b="1" dirty="0" smtClean="0">
                <a:solidFill>
                  <a:srgbClr val="000000"/>
                </a:solidFill>
              </a:rPr>
              <a:t> </a:t>
            </a:r>
            <a:r>
              <a:rPr lang="en-US" sz="2400" b="1" dirty="0">
                <a:solidFill>
                  <a:srgbClr val="000000"/>
                </a:solidFill>
              </a:rPr>
              <a:t>data quality </a:t>
            </a:r>
            <a:r>
              <a:rPr lang="en-US" sz="2400" b="1" i="1" u="sng" dirty="0">
                <a:solidFill>
                  <a:srgbClr val="000000"/>
                </a:solidFill>
              </a:rPr>
              <a:t>standards</a:t>
            </a:r>
            <a:r>
              <a:rPr lang="en-US" sz="2400" b="1" dirty="0">
                <a:solidFill>
                  <a:srgbClr val="000000"/>
                </a:solidFill>
              </a:rPr>
              <a:t> and </a:t>
            </a:r>
            <a:r>
              <a:rPr lang="en-US" sz="2400" b="1" i="1" u="sng" dirty="0">
                <a:solidFill>
                  <a:srgbClr val="000000"/>
                </a:solidFill>
              </a:rPr>
              <a:t>practices</a:t>
            </a:r>
            <a:r>
              <a:rPr lang="en-US" sz="2400" b="1" dirty="0">
                <a:solidFill>
                  <a:srgbClr val="000000"/>
                </a:solidFill>
              </a:rPr>
              <a:t> in the </a:t>
            </a:r>
            <a:r>
              <a:rPr lang="en-US" sz="2400" b="1" i="1" u="sng" dirty="0">
                <a:solidFill>
                  <a:srgbClr val="000000"/>
                </a:solidFill>
              </a:rPr>
              <a:t>inter-agency</a:t>
            </a:r>
            <a:r>
              <a:rPr lang="en-US" sz="2400" b="1" i="1" dirty="0">
                <a:solidFill>
                  <a:srgbClr val="000000"/>
                </a:solidFill>
              </a:rPr>
              <a:t> </a:t>
            </a:r>
            <a:r>
              <a:rPr lang="en-US" sz="2400" b="1" dirty="0">
                <a:solidFill>
                  <a:srgbClr val="000000"/>
                </a:solidFill>
              </a:rPr>
              <a:t>and </a:t>
            </a:r>
            <a:r>
              <a:rPr lang="en-US" sz="2400" b="1" i="1" u="sng" dirty="0">
                <a:solidFill>
                  <a:srgbClr val="000000"/>
                </a:solidFill>
              </a:rPr>
              <a:t>international</a:t>
            </a:r>
            <a:r>
              <a:rPr lang="en-US" sz="2400" b="1" dirty="0">
                <a:solidFill>
                  <a:srgbClr val="000000"/>
                </a:solidFill>
              </a:rPr>
              <a:t> arena to determine a working solution relevant to </a:t>
            </a:r>
            <a:r>
              <a:rPr lang="en-US" sz="2400" b="1" dirty="0" smtClean="0">
                <a:solidFill>
                  <a:srgbClr val="000000"/>
                </a:solidFill>
              </a:rPr>
              <a:t>Earth Science Data and Information System Project (ESDIS), Distributed Active Archive Centers (DAACs), </a:t>
            </a:r>
            <a:r>
              <a:rPr lang="en-US" sz="2400" b="1" dirty="0">
                <a:solidFill>
                  <a:srgbClr val="000000"/>
                </a:solidFill>
              </a:rPr>
              <a:t>and </a:t>
            </a:r>
            <a:r>
              <a:rPr lang="en-US" sz="2400" b="1" dirty="0" smtClean="0">
                <a:solidFill>
                  <a:srgbClr val="000000"/>
                </a:solidFill>
              </a:rPr>
              <a:t>NASA-funded </a:t>
            </a:r>
            <a:r>
              <a:rPr lang="en-US" sz="2400" b="1" dirty="0">
                <a:solidFill>
                  <a:srgbClr val="000000"/>
                </a:solidFill>
              </a:rPr>
              <a:t>Data </a:t>
            </a:r>
            <a:r>
              <a:rPr lang="en-US" sz="2400" b="1" dirty="0" smtClean="0">
                <a:solidFill>
                  <a:srgbClr val="000000"/>
                </a:solidFill>
              </a:rPr>
              <a:t>Producers.”</a:t>
            </a:r>
          </a:p>
          <a:p>
            <a:r>
              <a:rPr lang="en-US" sz="2400" b="1" dirty="0" smtClean="0">
                <a:solidFill>
                  <a:srgbClr val="000000"/>
                </a:solidFill>
              </a:rPr>
              <a:t>Initiated in March 2014</a:t>
            </a:r>
          </a:p>
          <a:p>
            <a:r>
              <a:rPr lang="en-US" sz="2400" b="1" dirty="0" smtClean="0">
                <a:solidFill>
                  <a:srgbClr val="000000"/>
                </a:solidFill>
              </a:rPr>
              <a:t>2014-2015: </a:t>
            </a:r>
          </a:p>
          <a:p>
            <a:pPr lvl="1"/>
            <a:r>
              <a:rPr lang="en-US" sz="2000" b="1" dirty="0" smtClean="0">
                <a:solidFill>
                  <a:srgbClr val="000000"/>
                </a:solidFill>
              </a:rPr>
              <a:t>16 use cases analyzed, issues identified from users’ points of view and ~100 recommendations made for improvement</a:t>
            </a:r>
          </a:p>
          <a:p>
            <a:pPr lvl="1"/>
            <a:r>
              <a:rPr lang="en-US" sz="2000" b="1" dirty="0" smtClean="0">
                <a:solidFill>
                  <a:srgbClr val="000000"/>
                </a:solidFill>
              </a:rPr>
              <a:t>Consolidated into 12 high-priority recommendations</a:t>
            </a:r>
          </a:p>
          <a:p>
            <a:r>
              <a:rPr lang="en-US" sz="2400" b="1" dirty="0" smtClean="0">
                <a:solidFill>
                  <a:srgbClr val="000000"/>
                </a:solidFill>
              </a:rPr>
              <a:t>2015-2016:</a:t>
            </a:r>
          </a:p>
          <a:p>
            <a:pPr lvl="1"/>
            <a:r>
              <a:rPr lang="en-US" sz="2000" b="1" dirty="0">
                <a:solidFill>
                  <a:srgbClr val="000000"/>
                </a:solidFill>
              </a:rPr>
              <a:t>Extracted 4 “Low Hanging Fruit” (LHF) recommendations from previous 12</a:t>
            </a:r>
          </a:p>
          <a:p>
            <a:pPr lvl="1"/>
            <a:r>
              <a:rPr lang="en-US" sz="2000" b="1" dirty="0">
                <a:solidFill>
                  <a:srgbClr val="000000"/>
                </a:solidFill>
              </a:rPr>
              <a:t>Implementation strategies for comprehensive integration across NASA ESDIS have been scoped out for LHF rec’s. </a:t>
            </a:r>
          </a:p>
          <a:p>
            <a:r>
              <a:rPr lang="en-US" sz="2400" b="1" dirty="0" smtClean="0">
                <a:solidFill>
                  <a:srgbClr val="000000"/>
                </a:solidFill>
              </a:rPr>
              <a:t>Details </a:t>
            </a:r>
            <a:r>
              <a:rPr lang="en-US" sz="2400" b="1" dirty="0">
                <a:solidFill>
                  <a:srgbClr val="000000"/>
                </a:solidFill>
              </a:rPr>
              <a:t>will be covered in paper #IN14A-08</a:t>
            </a:r>
          </a:p>
        </p:txBody>
      </p:sp>
    </p:spTree>
    <p:extLst>
      <p:ext uri="{BB962C8B-B14F-4D97-AF65-F5344CB8AC3E}">
        <p14:creationId xmlns:p14="http://schemas.microsoft.com/office/powerpoint/2010/main" val="866109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22238"/>
            <a:ext cx="8534400" cy="639762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>
                <a:solidFill>
                  <a:schemeClr val="tx2"/>
                </a:solidFill>
              </a:rPr>
              <a:t>ESIP Information Quality Cluster Activities</a:t>
            </a:r>
            <a:endParaRPr lang="en-US" sz="3600" b="1" dirty="0">
              <a:solidFill>
                <a:schemeClr val="tx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914400"/>
            <a:ext cx="86106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2000" b="1" dirty="0" smtClean="0"/>
              <a:t>Coordinate use case studies with broad and diverse applications, collaborating with the ESIP Data Stewardship Committee and various national and international programs</a:t>
            </a:r>
          </a:p>
          <a:p>
            <a:pPr marL="571500" indent="-571500">
              <a:spcBef>
                <a:spcPts val="400"/>
              </a:spcBef>
              <a:buFont typeface="Wingdings" panose="05000000000000000000" pitchFamily="2" charset="2"/>
              <a:buChar char="q"/>
            </a:pPr>
            <a:r>
              <a:rPr lang="en-US" sz="2000" b="1" dirty="0" smtClean="0"/>
              <a:t>Identify additional needs for consistently capturing, describing, and conveying quality information </a:t>
            </a:r>
          </a:p>
          <a:p>
            <a:pPr marL="571500" indent="-571500">
              <a:spcBef>
                <a:spcPts val="400"/>
              </a:spcBef>
              <a:buFont typeface="Wingdings" panose="05000000000000000000" pitchFamily="2" charset="2"/>
              <a:buChar char="q"/>
            </a:pPr>
            <a:r>
              <a:rPr lang="en-US" sz="2000" b="1" dirty="0" smtClean="0"/>
              <a:t>Establish and provide community-wide guidance on roles and responsibilities of key players and stakeholders including users and management</a:t>
            </a:r>
          </a:p>
          <a:p>
            <a:pPr marL="571500" indent="-571500">
              <a:spcBef>
                <a:spcPts val="400"/>
              </a:spcBef>
              <a:buFont typeface="Wingdings" panose="05000000000000000000" pitchFamily="2" charset="2"/>
              <a:buChar char="q"/>
            </a:pPr>
            <a:r>
              <a:rPr lang="en-US" sz="2000" b="1" dirty="0" smtClean="0"/>
              <a:t>Prototype innovative ways of conveying quality information to users</a:t>
            </a:r>
          </a:p>
          <a:p>
            <a:pPr marL="571500" indent="-571500">
              <a:spcBef>
                <a:spcPts val="400"/>
              </a:spcBef>
              <a:buFont typeface="Wingdings" panose="05000000000000000000" pitchFamily="2" charset="2"/>
              <a:buChar char="q"/>
            </a:pPr>
            <a:r>
              <a:rPr lang="en-US" sz="2000" b="1" dirty="0" smtClean="0"/>
              <a:t>Evaluate NASA ESDSWG </a:t>
            </a:r>
            <a:r>
              <a:rPr lang="en-US" sz="2000" b="1" dirty="0"/>
              <a:t>DQWG recommendations and propose possible implementations.</a:t>
            </a:r>
          </a:p>
          <a:p>
            <a:pPr marL="571500" indent="-571500">
              <a:spcBef>
                <a:spcPts val="400"/>
              </a:spcBef>
              <a:buFont typeface="Wingdings" panose="05000000000000000000" pitchFamily="2" charset="2"/>
              <a:buChar char="q"/>
            </a:pPr>
            <a:r>
              <a:rPr lang="en-US" sz="2000" b="1" dirty="0" smtClean="0"/>
              <a:t>Establish </a:t>
            </a:r>
            <a:r>
              <a:rPr lang="en-US" sz="2000" b="1" dirty="0"/>
              <a:t>a baseline of standards and best practices for data </a:t>
            </a:r>
            <a:r>
              <a:rPr lang="en-US" sz="2000" b="1" dirty="0" smtClean="0"/>
              <a:t>quality, collaborating with the ESIP Documentation Cluster and Earth Science agencies.</a:t>
            </a:r>
            <a:endParaRPr lang="en-US" sz="2000" b="1" dirty="0"/>
          </a:p>
          <a:p>
            <a:pPr marL="571500" indent="-571500">
              <a:spcBef>
                <a:spcPts val="400"/>
              </a:spcBef>
              <a:buFont typeface="Wingdings" panose="05000000000000000000" pitchFamily="2" charset="2"/>
              <a:buChar char="q"/>
            </a:pPr>
            <a:r>
              <a:rPr lang="en-US" sz="2000" b="1" dirty="0" smtClean="0"/>
              <a:t>Engage data providers, data managers, </a:t>
            </a:r>
            <a:r>
              <a:rPr lang="en-US" sz="2000" b="1" dirty="0"/>
              <a:t>and data user communities as resources to </a:t>
            </a:r>
            <a:r>
              <a:rPr lang="en-US" sz="2000" b="1" dirty="0" smtClean="0"/>
              <a:t>improve </a:t>
            </a:r>
            <a:r>
              <a:rPr lang="en-US" sz="2000" b="1" dirty="0"/>
              <a:t>our standards and best practices</a:t>
            </a:r>
            <a:r>
              <a:rPr lang="en-US" sz="2000" b="1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95946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905000" y="1371600"/>
            <a:ext cx="5334000" cy="1371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Thank you for your attention!</a:t>
            </a: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1676400" y="4114800"/>
            <a:ext cx="6019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hlinkClick r:id="rId2"/>
              </a:rPr>
              <a:t>Hampapuram.ramapriyan@ssaihq.com</a:t>
            </a:r>
            <a:endParaRPr lang="en-US" dirty="0" smtClean="0"/>
          </a:p>
          <a:p>
            <a:pPr algn="ctr"/>
            <a:r>
              <a:rPr lang="en-US" dirty="0" smtClean="0">
                <a:hlinkClick r:id="rId3"/>
              </a:rPr>
              <a:t>David.F.Moroni@jpl.nasa.gov</a:t>
            </a:r>
            <a:endParaRPr lang="en-US" dirty="0" smtClean="0"/>
          </a:p>
          <a:p>
            <a:pPr algn="ctr"/>
            <a:r>
              <a:rPr lang="en-US" dirty="0" smtClean="0">
                <a:hlinkClick r:id="rId4"/>
              </a:rPr>
              <a:t>Ge.Peng@noaa.gov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711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956931" y="36513"/>
            <a:ext cx="7563514" cy="854075"/>
          </a:xfrm>
        </p:spPr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  <a:ea typeface="ＭＳ Ｐゴシック" pitchFamily="-112" charset="-128"/>
                <a:cs typeface="ＭＳ Ｐゴシック" pitchFamily="-112" charset="-128"/>
              </a:rPr>
              <a:t>NOAA CDR Maturity Matrix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781BF49C-FD8A-5140-81D7-134BF165F365}" type="slidenum">
              <a:rPr lang="en-US">
                <a:latin typeface="Arial" pitchFamily="-112" charset="0"/>
                <a:ea typeface="ＭＳ Ｐゴシック" pitchFamily="-112" charset="-128"/>
                <a:cs typeface="ＭＳ Ｐゴシック" pitchFamily="-112" charset="-128"/>
              </a:rPr>
              <a:pPr/>
              <a:t>14</a:t>
            </a:fld>
            <a:endParaRPr lang="en-US" dirty="0">
              <a:latin typeface="Arial" pitchFamily="-112" charset="0"/>
              <a:ea typeface="ＭＳ Ｐゴシック" pitchFamily="-112" charset="-128"/>
              <a:cs typeface="ＭＳ Ｐゴシック" pitchFamily="-112" charset="-128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0607007"/>
              </p:ext>
            </p:extLst>
          </p:nvPr>
        </p:nvGraphicFramePr>
        <p:xfrm>
          <a:off x="212636" y="1158949"/>
          <a:ext cx="8709396" cy="5400528"/>
        </p:xfrm>
        <a:graphic>
          <a:graphicData uri="http://schemas.openxmlformats.org/drawingml/2006/table">
            <a:tbl>
              <a:tblPr/>
              <a:tblGrid>
                <a:gridCol w="906732"/>
                <a:gridCol w="1300444"/>
                <a:gridCol w="1300444"/>
                <a:gridCol w="1300444"/>
                <a:gridCol w="1300444"/>
                <a:gridCol w="1300444"/>
                <a:gridCol w="1300444"/>
              </a:tblGrid>
              <a:tr h="18410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Maturity</a:t>
                      </a:r>
                      <a:r>
                        <a:rPr lang="en-US" sz="1000" b="0" i="0" u="none" strike="noStrike">
                          <a:solidFill>
                            <a:srgbClr val="990033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Software Readiness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Metadata</a:t>
                      </a:r>
                      <a:r>
                        <a:rPr lang="en-US" sz="1000" b="0" i="0" u="none" strike="noStrike">
                          <a:solidFill>
                            <a:srgbClr val="990033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Documentation</a:t>
                      </a:r>
                      <a:r>
                        <a:rPr lang="en-US" sz="1000" b="0" i="0" u="none" strike="noStrike">
                          <a:solidFill>
                            <a:srgbClr val="990033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Product Validation</a:t>
                      </a:r>
                      <a:r>
                        <a:rPr lang="en-US" sz="1000" b="0" i="0" u="none" strike="noStrike">
                          <a:solidFill>
                            <a:srgbClr val="990033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Public Access</a:t>
                      </a:r>
                      <a:r>
                        <a:rPr lang="en-US" sz="1000" b="1" i="0" u="none" strike="noStrike">
                          <a:solidFill>
                            <a:srgbClr val="990033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Utility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58739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Conceptual development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Little or none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Draft Climate Algorithm Theoretical Basis Document (C-ATBD); paper on algorithm submitted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Little or None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Restricted to a select few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Little or none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50849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Significant code changes expected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Research grade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C-ATBD Version 1+ ; paper on algorithm reviewed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Minimal</a:t>
                      </a:r>
                      <a:r>
                        <a:rPr lang="en-US" sz="800" b="0" i="0" u="none" strike="noStrike">
                          <a:solidFill>
                            <a:srgbClr val="990033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Limited data availability to develop familiarity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Limited or ongoing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92054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 </a:t>
                      </a:r>
                      <a:b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</a:b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35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Moderate code changes expected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Research grade;  Meets int'l standards:  ISO or FGDC for collection; netCDF for file     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Public C-ATBD; Peer-reviewed publication on algorithm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Uncertainty estimated for select locations/times</a:t>
                      </a:r>
                      <a:r>
                        <a:rPr lang="en-US" sz="800" b="0" i="0" u="none" strike="noStrike">
                          <a:solidFill>
                            <a:srgbClr val="990033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Data and source code archived and available; caveats required for use.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Assessments have demonstrated positive value.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92054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35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Some code changes expected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Exists at file and collection level. Stable. Allows provenance tracking and reproducibility of dataset. Meets international standards for dataset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Public C-ATBD; Draft Operational Algorithm Description (OAD); Peer-reviewed publication on algorithm; paper on product submitted</a:t>
                      </a:r>
                      <a:r>
                        <a:rPr lang="en-US" sz="800" b="0" i="0" u="none" strike="noStrike">
                          <a:solidFill>
                            <a:srgbClr val="990033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Uncertainty estimated over widely distributed times/location by multiple investigators; Differences understood.</a:t>
                      </a:r>
                      <a:r>
                        <a:rPr lang="en-US" sz="800" b="0" i="0" u="none" strike="noStrike">
                          <a:solidFill>
                            <a:srgbClr val="990033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Data and source code archived and publicly available; uncertainty estimates provided; Known issues public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May be used in applications; assessments demonstrating positive value.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1060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Minimal code changes expected; Stable, portable and reproducible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Complete at file and collection level. Stable. Allows provenance tracking and reproducibility of dataset. Meets international standards for dataset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Public C-ATBD, Review version of OAD, Peer-reviewed publications on algorithm and  product</a:t>
                      </a:r>
                      <a:r>
                        <a:rPr lang="en-US" sz="800" b="0" i="0" u="none" strike="noStrike">
                          <a:solidFill>
                            <a:srgbClr val="990033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Consistent uncertainties estimated over most environmental conditions by multiple investigators</a:t>
                      </a:r>
                      <a:r>
                        <a:rPr lang="en-US" sz="800" b="0" i="0" u="none" strike="noStrike">
                          <a:solidFill>
                            <a:srgbClr val="990033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Record is archived and publicly available with associated uncertainty estimate; Known issues public. Periodically updated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May be used in applications by other investigators;  assessments demonstrating positive value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12186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No code changes expected; Stable and reproducible; portable and operationally efficient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Updated and complete at file and collection level. Stable. Allows provenance tracking and reproducibility of dataset. Meets current international standards for dataset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Public C-ATBD and OAD; Multiple peer-reviewed publications on algortihm and product</a:t>
                      </a:r>
                      <a:r>
                        <a:rPr lang="en-US" sz="800" b="0" i="0" u="none" strike="noStrike">
                          <a:solidFill>
                            <a:srgbClr val="990033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Observation strategy designed to reveal systematic errors through independent cross-checks, open inspection, and continuous interrogation; quantified errors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Record is publicly available from Long-Term archive; Regularly updated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Used in published applications; may be used by industry; assessments demonstrating positive value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0186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219200"/>
          </a:xfrm>
        </p:spPr>
        <p:txBody>
          <a:bodyPr>
            <a:normAutofit/>
          </a:bodyPr>
          <a:lstStyle/>
          <a:p>
            <a:r>
              <a:rPr lang="en-US" dirty="0" smtClean="0"/>
              <a:t>Data </a:t>
            </a:r>
            <a:r>
              <a:rPr lang="en-US" dirty="0"/>
              <a:t>Stewardship Maturity Matrix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67" y="28432"/>
            <a:ext cx="9141626" cy="5915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48238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ESIP Information Quality Cluster </a:t>
            </a:r>
            <a:br>
              <a:rPr lang="en-US" b="1" dirty="0" smtClean="0">
                <a:solidFill>
                  <a:schemeClr val="tx2"/>
                </a:solidFill>
              </a:rPr>
            </a:br>
            <a:r>
              <a:rPr lang="en-US" b="1" dirty="0" smtClean="0">
                <a:solidFill>
                  <a:schemeClr val="tx2"/>
                </a:solidFill>
              </a:rPr>
              <a:t>- Objectives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724400"/>
          </a:xfrm>
        </p:spPr>
        <p:txBody>
          <a:bodyPr>
            <a:normAutofit fontScale="55000" lnSpcReduction="20000"/>
          </a:bodyPr>
          <a:lstStyle/>
          <a:p>
            <a:pPr>
              <a:spcBef>
                <a:spcPts val="1000"/>
              </a:spcBef>
            </a:pPr>
            <a:r>
              <a:rPr lang="en-US" sz="4400" b="1" dirty="0"/>
              <a:t>Bring together people from various disciplines to assess aspects of quality of Earth science data</a:t>
            </a:r>
          </a:p>
          <a:p>
            <a:pPr>
              <a:spcBef>
                <a:spcPts val="1000"/>
              </a:spcBef>
            </a:pPr>
            <a:r>
              <a:rPr lang="en-US" sz="4400" b="1" dirty="0"/>
              <a:t>Establish and publish baseline of standards and best practices for data quality  for adoption by inter-agency and international data providers</a:t>
            </a:r>
          </a:p>
          <a:p>
            <a:pPr>
              <a:spcBef>
                <a:spcPts val="1000"/>
              </a:spcBef>
            </a:pPr>
            <a:r>
              <a:rPr lang="en-US" sz="4400" b="1" dirty="0"/>
              <a:t>Become an authoritative and responsive resource of information and guidance to data providers on how best to implement certain data quality standards and best practices for their datasets</a:t>
            </a:r>
          </a:p>
          <a:p>
            <a:pPr>
              <a:spcBef>
                <a:spcPts val="1000"/>
              </a:spcBef>
            </a:pPr>
            <a:r>
              <a:rPr lang="en-US" sz="4400" b="1" dirty="0"/>
              <a:t>Build framework for consistent capture, harmonization, and presentation of data quality for the purposes of climate change studies, Earth science and applications</a:t>
            </a:r>
          </a:p>
          <a:p>
            <a:pPr>
              <a:spcBef>
                <a:spcPts val="1000"/>
              </a:spcBef>
            </a:pPr>
            <a:r>
              <a:rPr lang="en-US" sz="4400" b="1" dirty="0" smtClean="0">
                <a:solidFill>
                  <a:schemeClr val="accent5"/>
                </a:solidFill>
              </a:rPr>
              <a:t>(Objectives </a:t>
            </a:r>
            <a:r>
              <a:rPr lang="en-US" sz="4400" b="1" dirty="0">
                <a:solidFill>
                  <a:schemeClr val="accent5"/>
                </a:solidFill>
              </a:rPr>
              <a:t>evolve with participant </a:t>
            </a:r>
            <a:r>
              <a:rPr lang="en-US" sz="4400" b="1" dirty="0" smtClean="0">
                <a:solidFill>
                  <a:schemeClr val="accent5"/>
                </a:solidFill>
              </a:rPr>
              <a:t>inputs)</a:t>
            </a:r>
            <a:endParaRPr lang="en-US" sz="4400" b="1" dirty="0">
              <a:solidFill>
                <a:schemeClr val="accent5"/>
              </a:solidFill>
            </a:endParaRPr>
          </a:p>
          <a:p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023400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Information Quality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191000"/>
          </a:xfrm>
        </p:spPr>
        <p:txBody>
          <a:bodyPr>
            <a:normAutofit fontScale="70000" lnSpcReduction="20000"/>
          </a:bodyPr>
          <a:lstStyle/>
          <a:p>
            <a:r>
              <a:rPr lang="en-US" sz="4000" b="1" dirty="0"/>
              <a:t>S</a:t>
            </a:r>
            <a:r>
              <a:rPr lang="en-US" sz="4000" b="1" dirty="0" smtClean="0"/>
              <a:t>cientific quality </a:t>
            </a:r>
          </a:p>
          <a:p>
            <a:pPr lvl="1"/>
            <a:r>
              <a:rPr lang="en-US" b="1" dirty="0"/>
              <a:t>A</a:t>
            </a:r>
            <a:r>
              <a:rPr lang="en-US" b="1" dirty="0" smtClean="0"/>
              <a:t>ccuracy</a:t>
            </a:r>
            <a:r>
              <a:rPr lang="en-US" b="1" dirty="0"/>
              <a:t>, precision, uncertainty, validity and suitability for </a:t>
            </a:r>
            <a:r>
              <a:rPr lang="en-US" b="1" dirty="0" smtClean="0"/>
              <a:t>use (fitness </a:t>
            </a:r>
            <a:r>
              <a:rPr lang="en-US" b="1" dirty="0"/>
              <a:t>for purpose) in various </a:t>
            </a:r>
            <a:r>
              <a:rPr lang="en-US" b="1" dirty="0" smtClean="0"/>
              <a:t>applications</a:t>
            </a:r>
          </a:p>
          <a:p>
            <a:r>
              <a:rPr lang="en-US" sz="4000" b="1" dirty="0" smtClean="0"/>
              <a:t>Product </a:t>
            </a:r>
            <a:r>
              <a:rPr lang="en-US" sz="4000" b="1" dirty="0"/>
              <a:t>quality </a:t>
            </a:r>
            <a:endParaRPr lang="en-US" sz="4000" b="1" dirty="0" smtClean="0"/>
          </a:p>
          <a:p>
            <a:pPr lvl="1"/>
            <a:r>
              <a:rPr lang="en-US" b="1" dirty="0" smtClean="0"/>
              <a:t>how </a:t>
            </a:r>
            <a:r>
              <a:rPr lang="en-US" b="1" dirty="0"/>
              <a:t>well the scientific quality is assessed and </a:t>
            </a:r>
            <a:r>
              <a:rPr lang="en-US" b="1" dirty="0" smtClean="0"/>
              <a:t>documented</a:t>
            </a:r>
          </a:p>
          <a:p>
            <a:pPr lvl="1"/>
            <a:r>
              <a:rPr lang="en-US" b="1" dirty="0" smtClean="0"/>
              <a:t>Completeness of metadata </a:t>
            </a:r>
            <a:r>
              <a:rPr lang="en-US" b="1" dirty="0"/>
              <a:t>and </a:t>
            </a:r>
            <a:r>
              <a:rPr lang="en-US" b="1" dirty="0" smtClean="0"/>
              <a:t>documentation, provenance and context, etc</a:t>
            </a:r>
            <a:r>
              <a:rPr lang="en-US" b="1" dirty="0"/>
              <a:t>. </a:t>
            </a:r>
            <a:endParaRPr lang="en-US" b="1" dirty="0" smtClean="0"/>
          </a:p>
          <a:p>
            <a:r>
              <a:rPr lang="en-US" sz="4000" b="1" dirty="0" smtClean="0"/>
              <a:t>Stewardship </a:t>
            </a:r>
            <a:r>
              <a:rPr lang="en-US" sz="4000" b="1" dirty="0"/>
              <a:t>quality </a:t>
            </a:r>
            <a:endParaRPr lang="en-US" sz="4000" b="1" dirty="0" smtClean="0"/>
          </a:p>
          <a:p>
            <a:pPr lvl="1"/>
            <a:r>
              <a:rPr lang="en-US" b="1" dirty="0" smtClean="0"/>
              <a:t>how </a:t>
            </a:r>
            <a:r>
              <a:rPr lang="en-US" b="1" dirty="0"/>
              <a:t>well data are being managed and preserved by an archive or </a:t>
            </a:r>
            <a:r>
              <a:rPr lang="en-US" b="1" dirty="0" smtClean="0"/>
              <a:t>repository</a:t>
            </a:r>
          </a:p>
          <a:p>
            <a:pPr lvl="1"/>
            <a:r>
              <a:rPr lang="en-US" b="1" dirty="0" smtClean="0"/>
              <a:t>how </a:t>
            </a:r>
            <a:r>
              <a:rPr lang="en-US" b="1" dirty="0"/>
              <a:t>easy it is for users </a:t>
            </a:r>
            <a:r>
              <a:rPr lang="en-US" b="1" dirty="0" smtClean="0"/>
              <a:t>to find</a:t>
            </a:r>
            <a:r>
              <a:rPr lang="en-US" b="1" dirty="0"/>
              <a:t>, get, understand, trust, and use </a:t>
            </a:r>
            <a:r>
              <a:rPr lang="en-US" b="1" dirty="0" smtClean="0"/>
              <a:t>data</a:t>
            </a:r>
          </a:p>
          <a:p>
            <a:pPr lvl="1"/>
            <a:r>
              <a:rPr lang="en-US" b="1" dirty="0" smtClean="0"/>
              <a:t>whether archive </a:t>
            </a:r>
            <a:r>
              <a:rPr lang="en-US" b="1" dirty="0"/>
              <a:t>has people who understand the </a:t>
            </a:r>
            <a:r>
              <a:rPr lang="en-US" b="1" dirty="0" smtClean="0"/>
              <a:t>data available </a:t>
            </a:r>
            <a:r>
              <a:rPr lang="en-US" b="1" dirty="0"/>
              <a:t>to help users</a:t>
            </a:r>
            <a:r>
              <a:rPr lang="en-US" b="1" dirty="0" smtClean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1066800" y="5715000"/>
            <a:ext cx="70866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Information Quality is a combination of all of the above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69574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Background 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0386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QA4EO</a:t>
            </a:r>
          </a:p>
          <a:p>
            <a:r>
              <a:rPr lang="en-US" b="1" dirty="0"/>
              <a:t>ISO 19157:2013 Standard “Geographic information -- Data quality”</a:t>
            </a:r>
          </a:p>
          <a:p>
            <a:r>
              <a:rPr lang="en-US" b="1" dirty="0" smtClean="0"/>
              <a:t>NOAA Climate Data Record (CDR) </a:t>
            </a:r>
            <a:r>
              <a:rPr lang="en-US" b="1" dirty="0"/>
              <a:t>Maturity </a:t>
            </a:r>
            <a:r>
              <a:rPr lang="en-US" b="1" dirty="0" smtClean="0"/>
              <a:t>Matrix</a:t>
            </a:r>
          </a:p>
          <a:p>
            <a:r>
              <a:rPr lang="en-US" b="1" dirty="0" smtClean="0"/>
              <a:t>NOAA </a:t>
            </a:r>
            <a:r>
              <a:rPr lang="en-US" b="1" dirty="0"/>
              <a:t>Data Stewardship Maturity </a:t>
            </a:r>
            <a:r>
              <a:rPr lang="en-US" b="1" dirty="0" smtClean="0"/>
              <a:t>Matrix</a:t>
            </a:r>
          </a:p>
          <a:p>
            <a:r>
              <a:rPr lang="en-US" b="1" dirty="0" smtClean="0"/>
              <a:t>NCAR</a:t>
            </a:r>
            <a:r>
              <a:rPr lang="en-US" b="1" dirty="0"/>
              <a:t> </a:t>
            </a:r>
            <a:r>
              <a:rPr lang="en-US" b="1" dirty="0" smtClean="0"/>
              <a:t>Community </a:t>
            </a:r>
            <a:r>
              <a:rPr lang="en-US" b="1" dirty="0"/>
              <a:t>Contribution </a:t>
            </a:r>
            <a:r>
              <a:rPr lang="en-US" b="1" dirty="0" smtClean="0"/>
              <a:t>Pages</a:t>
            </a:r>
          </a:p>
          <a:p>
            <a:r>
              <a:rPr lang="en-US" b="1" dirty="0" smtClean="0"/>
              <a:t>NASA Making Earth System Data Records (ESDRs) for use in Research Environments (MEaSUREs) </a:t>
            </a:r>
            <a:r>
              <a:rPr lang="en-US" b="1" dirty="0"/>
              <a:t>Product Quality </a:t>
            </a:r>
            <a:r>
              <a:rPr lang="en-US" b="1" dirty="0" smtClean="0"/>
              <a:t>Checklists</a:t>
            </a:r>
          </a:p>
          <a:p>
            <a:r>
              <a:rPr lang="en-US" b="1" dirty="0" smtClean="0"/>
              <a:t>NASA </a:t>
            </a:r>
            <a:r>
              <a:rPr lang="en-US" b="1" dirty="0"/>
              <a:t>Earth </a:t>
            </a:r>
            <a:r>
              <a:rPr lang="en-US" b="1" dirty="0" smtClean="0"/>
              <a:t>Science Data </a:t>
            </a:r>
            <a:r>
              <a:rPr lang="en-US" b="1" dirty="0"/>
              <a:t>System Working Groups (ESDSWG) Data Quality Working </a:t>
            </a:r>
            <a:r>
              <a:rPr lang="en-US" b="1" dirty="0" smtClean="0"/>
              <a:t>Group</a:t>
            </a:r>
          </a:p>
        </p:txBody>
      </p:sp>
      <p:sp>
        <p:nvSpPr>
          <p:cNvPr id="4" name="Rectangle 3"/>
          <p:cNvSpPr/>
          <p:nvPr/>
        </p:nvSpPr>
        <p:spPr>
          <a:xfrm>
            <a:off x="533400" y="5562600"/>
            <a:ext cx="81534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Much related work has occurred in recent years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09898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sz="4000" b="1" dirty="0" smtClean="0">
                <a:solidFill>
                  <a:schemeClr val="tx2"/>
                </a:solidFill>
              </a:rPr>
              <a:t>QA4EO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686800" cy="5562600"/>
          </a:xfrm>
        </p:spPr>
        <p:txBody>
          <a:bodyPr>
            <a:noAutofit/>
          </a:bodyPr>
          <a:lstStyle/>
          <a:p>
            <a:r>
              <a:rPr lang="en-US" sz="2000" b="1" dirty="0"/>
              <a:t>Established and endorsed by the Committee on Earth Observation Satellites (CEOS) in response to a Group on Earth Observations (GEO) Task DA-06-02 (now Task DA-09-01a)</a:t>
            </a:r>
          </a:p>
          <a:p>
            <a:r>
              <a:rPr lang="en-US" sz="2000" b="1" dirty="0"/>
              <a:t>Four International Workshops  - </a:t>
            </a:r>
            <a:r>
              <a:rPr lang="en-US" sz="2000" b="1" dirty="0" smtClean="0"/>
              <a:t>2007, 2008, 2009,  and 2011</a:t>
            </a:r>
            <a:endParaRPr lang="en-US" sz="2000" b="1" dirty="0"/>
          </a:p>
          <a:p>
            <a:r>
              <a:rPr lang="en-US" sz="1800" b="1" dirty="0" smtClean="0"/>
              <a:t>Key </a:t>
            </a:r>
            <a:r>
              <a:rPr lang="en-US" sz="1800" b="1" dirty="0"/>
              <a:t>Principles (from </a:t>
            </a:r>
            <a:r>
              <a:rPr lang="en-US" sz="1800" b="1" dirty="0">
                <a:hlinkClick r:id="rId3"/>
              </a:rPr>
              <a:t>http://</a:t>
            </a:r>
            <a:r>
              <a:rPr lang="en-US" sz="1800" b="1" dirty="0" smtClean="0">
                <a:hlinkClick r:id="rId3"/>
              </a:rPr>
              <a:t>qa4eo.org/docs/QA4EO_guide.pdf</a:t>
            </a:r>
            <a:r>
              <a:rPr lang="en-US" sz="1800" b="1" dirty="0" smtClean="0"/>
              <a:t>) </a:t>
            </a:r>
          </a:p>
          <a:p>
            <a:pPr lvl="1"/>
            <a:r>
              <a:rPr lang="en-US" sz="1600" b="1" dirty="0" smtClean="0"/>
              <a:t>“</a:t>
            </a:r>
            <a:r>
              <a:rPr lang="en-US" sz="1600" b="1" dirty="0"/>
              <a:t>In order to achieve the vision of GEOSS, Quality Indicators (QIs) should be ascribed to data and products, at each stage of the data processing chain - from collection and processing to </a:t>
            </a:r>
            <a:r>
              <a:rPr lang="en-US" sz="1600" b="1" dirty="0" smtClean="0"/>
              <a:t>delivery</a:t>
            </a:r>
            <a:endParaRPr lang="en-US" sz="1600" b="1" dirty="0"/>
          </a:p>
          <a:p>
            <a:pPr lvl="1"/>
            <a:r>
              <a:rPr lang="en-US" sz="1600" b="1" dirty="0" smtClean="0"/>
              <a:t> A </a:t>
            </a:r>
            <a:r>
              <a:rPr lang="en-US" sz="1600" b="1" dirty="0"/>
              <a:t>QI should provide sufficient information to allow </a:t>
            </a:r>
            <a:r>
              <a:rPr lang="en-US" sz="1600" b="1" dirty="0" smtClean="0"/>
              <a:t>all users </a:t>
            </a:r>
            <a:r>
              <a:rPr lang="en-US" sz="1600" b="1" dirty="0"/>
              <a:t>to readily evaluate a </a:t>
            </a:r>
            <a:r>
              <a:rPr lang="en-US" sz="1600" b="1" dirty="0" smtClean="0"/>
              <a:t>product’s </a:t>
            </a:r>
            <a:r>
              <a:rPr lang="en-US" sz="1600" b="1" dirty="0"/>
              <a:t>suitability for </a:t>
            </a:r>
            <a:r>
              <a:rPr lang="en-US" sz="1600" b="1" dirty="0" smtClean="0"/>
              <a:t>their particular </a:t>
            </a:r>
            <a:r>
              <a:rPr lang="en-US" sz="1600" b="1" dirty="0"/>
              <a:t>application, i.e. its </a:t>
            </a:r>
            <a:r>
              <a:rPr lang="en-US" sz="1600" b="1" dirty="0" smtClean="0"/>
              <a:t>“fitness </a:t>
            </a:r>
            <a:r>
              <a:rPr lang="en-US" sz="1600" b="1" dirty="0"/>
              <a:t>for </a:t>
            </a:r>
            <a:r>
              <a:rPr lang="en-US" sz="1600" b="1" dirty="0" smtClean="0"/>
              <a:t>purpose”.  </a:t>
            </a:r>
          </a:p>
          <a:p>
            <a:pPr lvl="1"/>
            <a:r>
              <a:rPr lang="en-US" sz="1600" b="1" dirty="0" smtClean="0"/>
              <a:t>To </a:t>
            </a:r>
            <a:r>
              <a:rPr lang="en-US" sz="1600" b="1" dirty="0"/>
              <a:t>ensure that this process is internationally </a:t>
            </a:r>
            <a:r>
              <a:rPr lang="en-US" sz="1600" b="1" dirty="0" smtClean="0"/>
              <a:t>harmonized </a:t>
            </a:r>
            <a:r>
              <a:rPr lang="en-US" sz="1600" b="1" dirty="0"/>
              <a:t>and </a:t>
            </a:r>
            <a:r>
              <a:rPr lang="en-US" sz="1600" b="1" dirty="0" smtClean="0"/>
              <a:t>consistent, the </a:t>
            </a:r>
            <a:r>
              <a:rPr lang="en-US" sz="1600" b="1" dirty="0"/>
              <a:t>QI needs to be based on a documented and </a:t>
            </a:r>
            <a:r>
              <a:rPr lang="en-US" sz="1600" b="1" dirty="0" smtClean="0"/>
              <a:t>quantifiable </a:t>
            </a:r>
            <a:r>
              <a:rPr lang="en-US" sz="1600" b="1" dirty="0"/>
              <a:t>assessment of evidence demonstrating the </a:t>
            </a:r>
            <a:r>
              <a:rPr lang="en-US" sz="1600" b="1" dirty="0" smtClean="0"/>
              <a:t>level </a:t>
            </a:r>
            <a:r>
              <a:rPr lang="en-US" sz="1600" b="1" dirty="0"/>
              <a:t>of </a:t>
            </a:r>
            <a:r>
              <a:rPr lang="en-US" sz="1600" b="1" dirty="0" smtClean="0"/>
              <a:t>traceability to </a:t>
            </a:r>
            <a:r>
              <a:rPr lang="en-US" sz="1600" b="1" dirty="0"/>
              <a:t>internationally agreed (where possible SI) </a:t>
            </a:r>
            <a:r>
              <a:rPr lang="en-US" sz="1600" b="1" dirty="0" smtClean="0"/>
              <a:t>reference </a:t>
            </a:r>
            <a:r>
              <a:rPr lang="en-US" sz="1600" b="1" dirty="0"/>
              <a:t>standards</a:t>
            </a:r>
            <a:r>
              <a:rPr lang="en-US" sz="1600" b="1" dirty="0" smtClean="0"/>
              <a:t>.”</a:t>
            </a:r>
            <a:endParaRPr lang="en-US" sz="1600" b="1" dirty="0"/>
          </a:p>
          <a:p>
            <a:r>
              <a:rPr lang="en-US" sz="1800" b="1" dirty="0" smtClean="0"/>
              <a:t>Framework and 10 Key Guidelines established </a:t>
            </a:r>
            <a:r>
              <a:rPr lang="en-US" sz="1800" b="1" dirty="0"/>
              <a:t>(e.g., </a:t>
            </a:r>
            <a:r>
              <a:rPr lang="en-US" sz="1800" b="1" dirty="0" smtClean="0"/>
              <a:t>establishing </a:t>
            </a:r>
            <a:r>
              <a:rPr lang="en-US" sz="1800" b="1" dirty="0"/>
              <a:t>Quality Indicator , </a:t>
            </a:r>
            <a:r>
              <a:rPr lang="en-US" sz="1800" b="1" dirty="0" smtClean="0"/>
              <a:t>establishing </a:t>
            </a:r>
            <a:r>
              <a:rPr lang="en-US" sz="1800" b="1" dirty="0"/>
              <a:t>measurement equivalence, </a:t>
            </a:r>
            <a:r>
              <a:rPr lang="en-US" sz="1800" b="1" dirty="0" smtClean="0"/>
              <a:t>expressing uncertainty</a:t>
            </a:r>
            <a:r>
              <a:rPr lang="en-US" sz="1800" b="1" dirty="0"/>
              <a:t>)</a:t>
            </a:r>
          </a:p>
          <a:p>
            <a:r>
              <a:rPr lang="en-US" sz="1800" b="1" dirty="0"/>
              <a:t>A few cases studies are available that illustrate QA4EO-compliant methodologies [e.g., NOAA Maturity Matrix for CDRs, WELD: Web - Enabled Landsat Data (NASA-funded MEaSUREs Project), ESA Sentinel-2 Radiometric Uncertainty </a:t>
            </a:r>
            <a:r>
              <a:rPr lang="en-US" sz="1800" b="1" dirty="0" smtClean="0"/>
              <a:t>Tool</a:t>
            </a:r>
            <a:r>
              <a:rPr lang="en-US" sz="1800" b="1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3243818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686800" cy="685800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chemeClr val="tx2"/>
                </a:solidFill>
              </a:rPr>
              <a:t>ISO </a:t>
            </a:r>
            <a:r>
              <a:rPr lang="en-US" sz="2800" b="1" dirty="0" smtClean="0">
                <a:solidFill>
                  <a:schemeClr val="tx2"/>
                </a:solidFill>
              </a:rPr>
              <a:t>19157:2013 </a:t>
            </a:r>
            <a:r>
              <a:rPr lang="en-US" sz="2800" b="1" dirty="0">
                <a:solidFill>
                  <a:schemeClr val="tx2"/>
                </a:solidFill>
              </a:rPr>
              <a:t>- Geographic information -- Data </a:t>
            </a:r>
            <a:r>
              <a:rPr lang="en-US" sz="2800" b="1" dirty="0" smtClean="0">
                <a:solidFill>
                  <a:schemeClr val="tx2"/>
                </a:solidFill>
              </a:rPr>
              <a:t>quality*</a:t>
            </a:r>
            <a:endParaRPr lang="en-US" sz="28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800600"/>
          </a:xfrm>
        </p:spPr>
        <p:txBody>
          <a:bodyPr>
            <a:noAutofit/>
          </a:bodyPr>
          <a:lstStyle/>
          <a:p>
            <a:r>
              <a:rPr lang="en-US" sz="2000" b="1" dirty="0" smtClean="0"/>
              <a:t>Establishes principles </a:t>
            </a:r>
            <a:r>
              <a:rPr lang="en-US" sz="2000" b="1" dirty="0"/>
              <a:t>for describing the quality of geographic </a:t>
            </a:r>
            <a:r>
              <a:rPr lang="en-US" sz="2000" b="1" dirty="0" smtClean="0"/>
              <a:t>data</a:t>
            </a:r>
          </a:p>
          <a:p>
            <a:pPr lvl="1"/>
            <a:r>
              <a:rPr lang="en-US" sz="1800" b="1" dirty="0" smtClean="0"/>
              <a:t>Defines </a:t>
            </a:r>
            <a:r>
              <a:rPr lang="en-US" sz="1800" b="1" dirty="0"/>
              <a:t>components for describing data </a:t>
            </a:r>
            <a:r>
              <a:rPr lang="en-US" sz="1800" b="1" dirty="0" smtClean="0"/>
              <a:t>quality</a:t>
            </a:r>
          </a:p>
          <a:p>
            <a:pPr lvl="1"/>
            <a:r>
              <a:rPr lang="en-US" sz="1800" b="1" dirty="0" smtClean="0"/>
              <a:t>Specifies </a:t>
            </a:r>
            <a:r>
              <a:rPr lang="en-US" sz="1800" b="1" dirty="0"/>
              <a:t>components and content structure of a register for data quality </a:t>
            </a:r>
            <a:r>
              <a:rPr lang="en-US" sz="1800" b="1" dirty="0" smtClean="0"/>
              <a:t>measures</a:t>
            </a:r>
          </a:p>
          <a:p>
            <a:pPr lvl="1"/>
            <a:r>
              <a:rPr lang="en-US" sz="1800" b="1" dirty="0" smtClean="0"/>
              <a:t>Describes </a:t>
            </a:r>
            <a:r>
              <a:rPr lang="en-US" sz="1800" b="1" dirty="0"/>
              <a:t>general procedures for evaluating the quality of geographic </a:t>
            </a:r>
            <a:r>
              <a:rPr lang="en-US" sz="1800" b="1" dirty="0" smtClean="0"/>
              <a:t>data</a:t>
            </a:r>
          </a:p>
          <a:p>
            <a:pPr lvl="1"/>
            <a:r>
              <a:rPr lang="en-US" sz="1800" b="1" dirty="0"/>
              <a:t>E</a:t>
            </a:r>
            <a:r>
              <a:rPr lang="en-US" sz="1800" b="1" dirty="0" smtClean="0"/>
              <a:t>stablishes </a:t>
            </a:r>
            <a:r>
              <a:rPr lang="en-US" sz="1800" b="1" dirty="0"/>
              <a:t>principles for reporting data </a:t>
            </a:r>
            <a:r>
              <a:rPr lang="en-US" sz="1800" b="1" dirty="0" smtClean="0"/>
              <a:t>quality</a:t>
            </a:r>
            <a:endParaRPr lang="en-US" sz="1800" b="1" dirty="0"/>
          </a:p>
          <a:p>
            <a:r>
              <a:rPr lang="en-US" sz="2000" b="1" dirty="0"/>
              <a:t>D</a:t>
            </a:r>
            <a:r>
              <a:rPr lang="en-US" sz="2000" b="1" dirty="0" smtClean="0"/>
              <a:t>efines </a:t>
            </a:r>
            <a:r>
              <a:rPr lang="en-US" sz="2000" b="1" dirty="0"/>
              <a:t>a set of data quality measures for use in evaluating and reporting data </a:t>
            </a:r>
            <a:r>
              <a:rPr lang="en-US" sz="2000" b="1" dirty="0" smtClean="0"/>
              <a:t>quality</a:t>
            </a:r>
          </a:p>
          <a:p>
            <a:r>
              <a:rPr lang="en-US" sz="2000" b="1" dirty="0"/>
              <a:t>A</a:t>
            </a:r>
            <a:r>
              <a:rPr lang="en-US" sz="2000" b="1" dirty="0" smtClean="0"/>
              <a:t>pplicable </a:t>
            </a:r>
            <a:r>
              <a:rPr lang="en-US" sz="2000" b="1" dirty="0"/>
              <a:t>to data producers providing quality information to describe and assess how well a data set conforms to its product specification </a:t>
            </a:r>
            <a:endParaRPr lang="en-US" sz="2000" b="1" dirty="0" smtClean="0"/>
          </a:p>
          <a:p>
            <a:r>
              <a:rPr lang="en-US" sz="2000" b="1" dirty="0" smtClean="0"/>
              <a:t>Applicable </a:t>
            </a:r>
            <a:r>
              <a:rPr lang="en-US" sz="2000" b="1" dirty="0"/>
              <a:t>to data users attempting to determine whether or not specific geographic data are of sufficient quality for their particular </a:t>
            </a:r>
            <a:r>
              <a:rPr lang="en-US" sz="2000" b="1" dirty="0" smtClean="0"/>
              <a:t>application</a:t>
            </a:r>
          </a:p>
          <a:p>
            <a:r>
              <a:rPr lang="en-US" sz="2000" b="1" dirty="0"/>
              <a:t>Examples of DQ Elements: </a:t>
            </a:r>
            <a:r>
              <a:rPr lang="en-US" sz="2000" b="1" dirty="0" smtClean="0"/>
              <a:t>Completeness, Thematic Accuracy, Logical Consistency, Temporal Quality, Positional </a:t>
            </a:r>
            <a:r>
              <a:rPr lang="en-US" sz="2000" b="1" dirty="0"/>
              <a:t>Accuracy</a:t>
            </a:r>
          </a:p>
          <a:p>
            <a:endParaRPr lang="en-US" sz="2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5943600"/>
            <a:ext cx="868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* From: </a:t>
            </a:r>
            <a:r>
              <a:rPr lang="en-US" sz="1600" dirty="0">
                <a:hlinkClick r:id="rId2"/>
              </a:rPr>
              <a:t>http://</a:t>
            </a:r>
            <a:r>
              <a:rPr lang="en-US" sz="1600" dirty="0" smtClean="0">
                <a:hlinkClick r:id="rId2"/>
              </a:rPr>
              <a:t>www.iso.org/iso/home/store/catalogue_tc/catalogue_detail.htm?csnumber=32575</a:t>
            </a:r>
            <a:r>
              <a:rPr lang="en-US" sz="1600" dirty="0" smtClean="0"/>
              <a:t>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473283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CDR Maturity Matrix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5638800"/>
          </a:xfrm>
        </p:spPr>
        <p:txBody>
          <a:bodyPr>
            <a:noAutofit/>
          </a:bodyPr>
          <a:lstStyle/>
          <a:p>
            <a:r>
              <a:rPr lang="en-US" sz="2400" b="1" dirty="0"/>
              <a:t>NOAA NCEI Climate Data Record (CDR) Maturity Matrix assesses </a:t>
            </a:r>
            <a:r>
              <a:rPr lang="en-US" sz="2400" b="1" dirty="0" smtClean="0"/>
              <a:t>readiness </a:t>
            </a:r>
            <a:r>
              <a:rPr lang="en-US" sz="2400" b="1" dirty="0"/>
              <a:t>of a product as a NOAA satellite </a:t>
            </a:r>
            <a:r>
              <a:rPr lang="en-US" sz="2400" b="1" dirty="0" smtClean="0"/>
              <a:t>CDR</a:t>
            </a:r>
          </a:p>
          <a:p>
            <a:r>
              <a:rPr lang="en-US" sz="2400" b="1" dirty="0"/>
              <a:t>Bates, J. J. and </a:t>
            </a:r>
            <a:r>
              <a:rPr lang="en-US" sz="2400" b="1" dirty="0" err="1"/>
              <a:t>Privette</a:t>
            </a:r>
            <a:r>
              <a:rPr lang="en-US" sz="2400" b="1" dirty="0"/>
              <a:t>, J. L., “A Maturity Model for Assessing the Completeness of Climate Data Records”, </a:t>
            </a:r>
            <a:r>
              <a:rPr lang="es-ES" sz="2400" b="1" dirty="0" err="1"/>
              <a:t>Eos</a:t>
            </a:r>
            <a:r>
              <a:rPr lang="es-ES" sz="2400" b="1" dirty="0"/>
              <a:t>, Vol. 93, No. 44, 30 </a:t>
            </a:r>
            <a:r>
              <a:rPr lang="es-ES" sz="2400" b="1" dirty="0" err="1"/>
              <a:t>October</a:t>
            </a:r>
            <a:r>
              <a:rPr lang="es-ES" sz="2400" b="1" dirty="0"/>
              <a:t> 2012</a:t>
            </a:r>
            <a:endParaRPr lang="en-US" sz="2400" b="1" dirty="0"/>
          </a:p>
          <a:p>
            <a:r>
              <a:rPr lang="en-US" sz="2400" b="1" dirty="0"/>
              <a:t>Assesses maturity in 6 categories (software readiness, metadata, documentation, product validation, public access, utility) at 6 levels </a:t>
            </a:r>
          </a:p>
          <a:p>
            <a:r>
              <a:rPr lang="en-US" sz="2400" b="1" dirty="0" smtClean="0"/>
              <a:t>Provides consistent </a:t>
            </a:r>
            <a:r>
              <a:rPr lang="en-US" sz="2400" b="1" dirty="0"/>
              <a:t>guidance to data producers for improved data quality and long-term </a:t>
            </a:r>
            <a:r>
              <a:rPr lang="en-US" sz="2400" b="1" dirty="0" smtClean="0"/>
              <a:t>preservation</a:t>
            </a:r>
          </a:p>
          <a:p>
            <a:r>
              <a:rPr lang="en-US" sz="2400" b="1" dirty="0" smtClean="0"/>
              <a:t>EUMETSAT’s CORE-CLIMAX Matrix – based on CDR Maturity Matrix</a:t>
            </a:r>
            <a:r>
              <a:rPr lang="en-US" sz="2400" b="1" dirty="0"/>
              <a:t>; contains guidance on uncertainty measures </a:t>
            </a:r>
            <a:endParaRPr lang="en-US" sz="2400" b="1" dirty="0" smtClean="0"/>
          </a:p>
          <a:p>
            <a:r>
              <a:rPr lang="en-US" sz="2400" b="1" dirty="0">
                <a:solidFill>
                  <a:srgbClr val="FF0000"/>
                </a:solidFill>
                <a:hlinkClick r:id="rId3"/>
              </a:rPr>
              <a:t>http://</a:t>
            </a:r>
            <a:r>
              <a:rPr lang="en-US" sz="2400" b="1" dirty="0" smtClean="0">
                <a:solidFill>
                  <a:srgbClr val="FF0000"/>
                </a:solidFill>
                <a:hlinkClick r:id="rId3"/>
              </a:rPr>
              <a:t>www1.ncdc.noaa.gov/pub/data/sds/cdr/Guidelines/Maturity_Matrix_Template.xlsx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6215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906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Data </a:t>
            </a:r>
            <a:r>
              <a:rPr lang="en-US" b="1" dirty="0">
                <a:solidFill>
                  <a:schemeClr val="tx2"/>
                </a:solidFill>
              </a:rPr>
              <a:t>Stewardship Maturity Matrix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534400" cy="5105400"/>
          </a:xfrm>
        </p:spPr>
        <p:txBody>
          <a:bodyPr>
            <a:noAutofit/>
          </a:bodyPr>
          <a:lstStyle/>
          <a:p>
            <a:r>
              <a:rPr lang="en-US" sz="2400" b="1" dirty="0" smtClean="0"/>
              <a:t>NOAA NCEI/CICS-NC </a:t>
            </a:r>
            <a:r>
              <a:rPr lang="en-US" sz="2400" b="1" dirty="0"/>
              <a:t>Scientific Data Stewardship Maturity Matrix (SMM) provides a unified framework for assessing the maturity of measurable stewardship practices applied to individual digital Earth Science datasets that are publicly </a:t>
            </a:r>
            <a:r>
              <a:rPr lang="en-US" sz="2400" b="1" dirty="0" smtClean="0"/>
              <a:t>available</a:t>
            </a:r>
          </a:p>
          <a:p>
            <a:r>
              <a:rPr lang="en-US" sz="2400" b="1" dirty="0" smtClean="0"/>
              <a:t>Assesses maturity in 9 categories (e.g., preservability, accessibility, data quality assessment, data integrity) at 5 levels</a:t>
            </a:r>
          </a:p>
          <a:p>
            <a:r>
              <a:rPr lang="en-US" sz="2400" b="1" dirty="0"/>
              <a:t>P</a:t>
            </a:r>
            <a:r>
              <a:rPr lang="en-US" sz="2400" b="1" dirty="0" smtClean="0"/>
              <a:t>rovides </a:t>
            </a:r>
            <a:r>
              <a:rPr lang="en-US" sz="2400" b="1" dirty="0"/>
              <a:t>understandable data quality information to users including scientists and actionable information to </a:t>
            </a:r>
            <a:r>
              <a:rPr lang="en-US" sz="2400" b="1" dirty="0" smtClean="0"/>
              <a:t>management</a:t>
            </a:r>
          </a:p>
          <a:p>
            <a:r>
              <a:rPr lang="en-US" sz="2400" b="1" dirty="0" smtClean="0"/>
              <a:t>Peng, G. et al, 2015. “A unified framework for measuring stewardship practices applied to digital environmental datasets”, Data Science Journal, 13. doi:10.2481/dsj.14-049</a:t>
            </a:r>
          </a:p>
          <a:p>
            <a:r>
              <a:rPr lang="en-US" sz="2400" b="1" dirty="0" smtClean="0"/>
              <a:t>More </a:t>
            </a:r>
            <a:r>
              <a:rPr lang="en-US" sz="2400" b="1" dirty="0"/>
              <a:t>details in paper #IN14A-05</a:t>
            </a:r>
          </a:p>
        </p:txBody>
      </p:sp>
    </p:spTree>
    <p:extLst>
      <p:ext uri="{BB962C8B-B14F-4D97-AF65-F5344CB8AC3E}">
        <p14:creationId xmlns:p14="http://schemas.microsoft.com/office/powerpoint/2010/main" val="2954995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906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NCAR </a:t>
            </a:r>
            <a:r>
              <a:rPr lang="en-US" b="1" dirty="0" smtClean="0">
                <a:solidFill>
                  <a:schemeClr val="tx2"/>
                </a:solidFill>
              </a:rPr>
              <a:t>Climate Data Guide*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2602839"/>
          </a:xfrm>
        </p:spPr>
        <p:txBody>
          <a:bodyPr>
            <a:noAutofit/>
          </a:bodyPr>
          <a:lstStyle/>
          <a:p>
            <a:r>
              <a:rPr lang="en-US" sz="2400" b="1" dirty="0" smtClean="0"/>
              <a:t>Community contributed datasets, reviews</a:t>
            </a:r>
          </a:p>
          <a:p>
            <a:r>
              <a:rPr lang="en-US" sz="2400" b="1" dirty="0" smtClean="0"/>
              <a:t>Focuses on “</a:t>
            </a:r>
            <a:r>
              <a:rPr lang="en-US" sz="2400" b="1" dirty="0"/>
              <a:t>limited selection </a:t>
            </a:r>
            <a:r>
              <a:rPr lang="en-US" sz="2400" b="1" dirty="0" smtClean="0"/>
              <a:t>of </a:t>
            </a:r>
            <a:r>
              <a:rPr lang="en-US" sz="2400" b="1" dirty="0"/>
              <a:t>data sets that are most useful for </a:t>
            </a:r>
            <a:r>
              <a:rPr lang="en-US" sz="2400" b="1" dirty="0" smtClean="0"/>
              <a:t>large-scale </a:t>
            </a:r>
            <a:r>
              <a:rPr lang="en-US" sz="2400" b="1" dirty="0"/>
              <a:t>climate research and model </a:t>
            </a:r>
            <a:r>
              <a:rPr lang="en-US" sz="2400" b="1" dirty="0" smtClean="0"/>
              <a:t>evaluation”</a:t>
            </a:r>
          </a:p>
          <a:p>
            <a:r>
              <a:rPr lang="en-US" sz="2400" b="1" dirty="0" smtClean="0"/>
              <a:t>Contributed reviews answer 10 key questions</a:t>
            </a:r>
            <a:r>
              <a:rPr lang="en-US" sz="2400" b="1" dirty="0"/>
              <a:t>; Examples of topics addressed</a:t>
            </a:r>
            <a:endParaRPr lang="en-US" sz="2400" b="1" dirty="0" smtClean="0"/>
          </a:p>
          <a:p>
            <a:pPr lvl="1"/>
            <a:r>
              <a:rPr lang="en-US" sz="2000" b="1" dirty="0" smtClean="0"/>
              <a:t>strengths, limitations, and typical applications of datasets</a:t>
            </a:r>
          </a:p>
          <a:p>
            <a:pPr lvl="1"/>
            <a:r>
              <a:rPr lang="en-US" sz="2000" b="1" dirty="0" smtClean="0"/>
              <a:t>Comparable datasets</a:t>
            </a:r>
          </a:p>
          <a:p>
            <a:pPr lvl="1"/>
            <a:r>
              <a:rPr lang="en-US" sz="2000" b="1" dirty="0" smtClean="0"/>
              <a:t>Methods of uncertainty characterization</a:t>
            </a:r>
          </a:p>
          <a:p>
            <a:pPr lvl="1"/>
            <a:r>
              <a:rPr lang="en-US" sz="2000" b="1" dirty="0"/>
              <a:t>utility for climate research and model evaluation.</a:t>
            </a:r>
            <a:endParaRPr lang="en-US" sz="2000" b="1" dirty="0" smtClean="0"/>
          </a:p>
          <a:p>
            <a:pPr lvl="1"/>
            <a:endParaRPr lang="en-US" sz="2000" b="1" dirty="0" smtClean="0"/>
          </a:p>
          <a:p>
            <a:pPr lvl="1"/>
            <a:endParaRPr lang="en-US" sz="2000" b="1" dirty="0" smtClean="0"/>
          </a:p>
          <a:p>
            <a:pPr marL="0" indent="0">
              <a:buNone/>
            </a:pPr>
            <a:endParaRPr lang="en-US" sz="1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5334000"/>
            <a:ext cx="8305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*From </a:t>
            </a:r>
            <a:r>
              <a:rPr lang="en-US" dirty="0"/>
              <a:t>Schneider, D. P., </a:t>
            </a:r>
            <a:r>
              <a:rPr lang="en-US" dirty="0" smtClean="0"/>
              <a:t>et al</a:t>
            </a:r>
            <a:r>
              <a:rPr lang="en-US" dirty="0"/>
              <a:t> (2013), Climate Data Guide Spurs Discovery and Understanding, Eos Trans. AGU, 94(13), 121. [</a:t>
            </a:r>
            <a:r>
              <a:rPr lang="en-US" dirty="0">
                <a:hlinkClick r:id="rId2"/>
              </a:rPr>
              <a:t>article</a:t>
            </a:r>
            <a:r>
              <a:rPr lang="en-US" dirty="0"/>
              <a:t>] - See more at: https://</a:t>
            </a:r>
            <a:r>
              <a:rPr lang="en-US" dirty="0" smtClean="0"/>
              <a:t>climatedataguide.ucar.edu/about/contribute-climate-data-guide#sthash.zaOUYP3j.dpuf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1664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1355</TotalTime>
  <Words>1734</Words>
  <Application>Microsoft Office PowerPoint</Application>
  <PresentationFormat>On-screen Show (4:3)</PresentationFormat>
  <Paragraphs>165</Paragraphs>
  <Slides>15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Improving Information Quality for Earth Science Data and Products  – An Overview</vt:lpstr>
      <vt:lpstr>ESIP Information Quality Cluster  - Objectives</vt:lpstr>
      <vt:lpstr>Information Quality</vt:lpstr>
      <vt:lpstr>Background </vt:lpstr>
      <vt:lpstr>QA4EO</vt:lpstr>
      <vt:lpstr>ISO 19157:2013 - Geographic information -- Data quality*</vt:lpstr>
      <vt:lpstr>CDR Maturity Matrix</vt:lpstr>
      <vt:lpstr>Data Stewardship Maturity Matrix</vt:lpstr>
      <vt:lpstr>NCAR Climate Data Guide*</vt:lpstr>
      <vt:lpstr>NASA MEaSUREs  -  Product Quality Checklists</vt:lpstr>
      <vt:lpstr>NASA Earth Science Data System Working Groups (ESDSWG) – Data Quality Working Group (DQWG)</vt:lpstr>
      <vt:lpstr>ESIP Information Quality Cluster Activities</vt:lpstr>
      <vt:lpstr>PowerPoint Presentation</vt:lpstr>
      <vt:lpstr>NOAA CDR Maturity Matrix</vt:lpstr>
      <vt:lpstr>Data Stewardship Maturity Matrix</vt:lpstr>
    </vt:vector>
  </TitlesOfParts>
  <Company>SSAI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Stewardship Committee &amp; Citizen Science</dc:title>
  <dc:creator>Hampapuram Ramapriyan</dc:creator>
  <cp:lastModifiedBy>Hampapuram Ramapriyan</cp:lastModifiedBy>
  <cp:revision>57</cp:revision>
  <dcterms:created xsi:type="dcterms:W3CDTF">2015-07-07T21:50:14Z</dcterms:created>
  <dcterms:modified xsi:type="dcterms:W3CDTF">2015-12-11T23:52:45Z</dcterms:modified>
</cp:coreProperties>
</file>