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9" r:id="rId3"/>
    <p:sldId id="280" r:id="rId4"/>
    <p:sldId id="281" r:id="rId5"/>
    <p:sldId id="285" r:id="rId6"/>
    <p:sldId id="283" r:id="rId7"/>
    <p:sldId id="282" r:id="rId8"/>
    <p:sldId id="292" r:id="rId9"/>
    <p:sldId id="290" r:id="rId10"/>
    <p:sldId id="291" r:id="rId11"/>
    <p:sldId id="287" r:id="rId12"/>
    <p:sldId id="278" r:id="rId13"/>
    <p:sldId id="28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>
        <p:scale>
          <a:sx n="89" d="100"/>
          <a:sy n="89" d="100"/>
        </p:scale>
        <p:origin x="-1181" y="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E1F92-8D0E-F946-9DEA-3DCEB27DC86C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C79FB-E8B0-8046-91AB-CF78C8DB5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104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D27E0-2566-445E-9860-7CBD11114F4B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4A314-B9F9-43DF-A41E-D6EEFBCE8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539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ACE6-D31F-D149-985E-F8672D7FBE30}" type="datetime1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B2E-74FE-493B-BDB5-6FA34052C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2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C10D-77D4-C641-9F86-4E48E929F704}" type="datetime1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B2E-74FE-493B-BDB5-6FA34052C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3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BC43-7500-4448-BA21-AD05379F13A5}" type="datetime1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B2E-74FE-493B-BDB5-6FA34052C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6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3658-742E-4F47-8581-AE0D99EFCBD7}" type="datetime1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B2E-74FE-493B-BDB5-6FA34052C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0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7F21-68B5-7B43-BC0A-D6F201187B7F}" type="datetime1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B2E-74FE-493B-BDB5-6FA34052C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2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4214-C7A9-EF45-84BC-023658AE7761}" type="datetime1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B2E-74FE-493B-BDB5-6FA34052C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8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F777-0149-504A-A32D-D275971D5B9B}" type="datetime1">
              <a:rPr lang="en-US" smtClean="0"/>
              <a:t>7/23/2017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B2E-74FE-493B-BDB5-6FA34052C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2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A8E7-6897-4647-B991-27FE705B85FC}" type="datetime1">
              <a:rPr lang="en-US" smtClean="0"/>
              <a:t>7/23/2017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B2E-74FE-493B-BDB5-6FA34052C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6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953A-421B-DF4E-AA5C-9791861078F2}" type="datetime1">
              <a:rPr lang="en-US" smtClean="0"/>
              <a:t>7/23/2017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B2E-74FE-493B-BDB5-6FA34052C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61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E980-9FFF-1844-B663-BB283709A693}" type="datetime1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B2E-74FE-493B-BDB5-6FA34052C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6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CD40-DE18-5B4D-BB94-103630020F91}" type="datetime1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B2E-74FE-493B-BDB5-6FA34052C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3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21D55-6CB8-5747-9655-6C27DF939DA7}" type="datetime1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C7B2E-74FE-493B-BDB5-6FA34052C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3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45/july2017-ramapriya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F.Moroni@jpl.nasa.gov" TargetMode="External"/><Relationship Id="rId2" Type="http://schemas.openxmlformats.org/officeDocument/2006/relationships/hyperlink" Target="mailto:Hampapuram.ramapriyan@ssaihq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Ge.Peng@noaa.go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50" Type="http://schemas.openxmlformats.org/officeDocument/2006/relationships/image" Target="../media/image48.png"/><Relationship Id="rId55" Type="http://schemas.openxmlformats.org/officeDocument/2006/relationships/image" Target="../media/image53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54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3" Type="http://schemas.openxmlformats.org/officeDocument/2006/relationships/image" Target="../media/image51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jpeg"/><Relationship Id="rId56" Type="http://schemas.openxmlformats.org/officeDocument/2006/relationships/image" Target="../media/image54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iki.esipfed.org/index.php/File:Summary_of_Evaluations_of_Use_Cases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5943600"/>
            <a:ext cx="472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2017 Summer ESIP Meeting, Bloomington, IN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079" y="304800"/>
            <a:ext cx="8077200" cy="1600200"/>
          </a:xfrm>
        </p:spPr>
        <p:txBody>
          <a:bodyPr>
            <a:normAutofit/>
          </a:bodyPr>
          <a:lstStyle/>
          <a:p>
            <a:r>
              <a:rPr lang="en-US" sz="3200" b="1" dirty="0"/>
              <a:t>Information Quality </a:t>
            </a:r>
            <a:r>
              <a:rPr lang="en-US" sz="3200" b="1" dirty="0" smtClean="0"/>
              <a:t>Cluster </a:t>
            </a:r>
            <a:r>
              <a:rPr lang="en-US" sz="3200" b="1" dirty="0"/>
              <a:t>- Fostering Collaborations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0279" y="1981200"/>
            <a:ext cx="6400800" cy="281940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H. K. (Rama) Ramapriyan, Science Systems and Applications, Inc. &amp; NASA Goddard Space Flight Center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Ge Peng, North Carolina State </a:t>
            </a:r>
            <a:r>
              <a:rPr lang="en-US" sz="1800" b="1" dirty="0" smtClean="0">
                <a:solidFill>
                  <a:schemeClr val="tx1"/>
                </a:solidFill>
              </a:rPr>
              <a:t>University &amp; NOAA National Centers for Environmental Information</a:t>
            </a:r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1800" b="1" dirty="0" smtClean="0">
                <a:solidFill>
                  <a:schemeClr val="tx1"/>
                </a:solidFill>
              </a:rPr>
              <a:t>David Moroni, Jet Propulsion Laboratory, California Institute of Technology, Pasadena, CA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26 July 2017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" y="4953000"/>
            <a:ext cx="7761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Acknowledgements: These </a:t>
            </a:r>
            <a:r>
              <a:rPr lang="en-US" sz="1200" dirty="0">
                <a:solidFill>
                  <a:srgbClr val="000000"/>
                </a:solidFill>
              </a:rPr>
              <a:t>activities were carried out across multiple United States government-funded institutions (noted above) under contracts with the National Aeronautics and Space Administration (NASA) and the National Oceanic and Atmospheric Administration (NOAA). Government sponsorship acknowledged</a:t>
            </a:r>
            <a:r>
              <a:rPr lang="en-US" sz="11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872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Activities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Publication and Presentations*: </a:t>
            </a:r>
          </a:p>
          <a:p>
            <a:pPr lvl="1"/>
            <a:r>
              <a:rPr lang="en-US" sz="2000" b="1" dirty="0">
                <a:solidFill>
                  <a:srgbClr val="002060"/>
                </a:solidFill>
              </a:rPr>
              <a:t>Moroni, D., H. Ramapriyan, and G. Peng, “A Platform to Provide International and Inter-Agency Support for Data and Information Quality Solutions and Best Practices”, International Ocean Vector Winds Science Team Meeting, 2–4 May 2017, San Diego, CA, USA. </a:t>
            </a:r>
          </a:p>
          <a:p>
            <a:pPr lvl="1"/>
            <a:r>
              <a:rPr lang="en-US" sz="2000" b="1" dirty="0">
                <a:solidFill>
                  <a:srgbClr val="002060"/>
                </a:solidFill>
              </a:rPr>
              <a:t>Peng, G., Ramapriyan, H., and D. Moroni, “The State of Building a Consistent Framework for Curation and Presentation of Earth Science Data Quality”, The ESIP winter meeting, 11–13 January 2017, Bethesda, MD, USA.</a:t>
            </a:r>
          </a:p>
          <a:p>
            <a:pPr lvl="1"/>
            <a:r>
              <a:rPr lang="en-US" sz="2000" b="1" dirty="0">
                <a:solidFill>
                  <a:srgbClr val="002060"/>
                </a:solidFill>
              </a:rPr>
              <a:t>Ramapriyan, H., G. Peng, D. Moroni, C-L Shie, “Ensuring and Improving Information Quality for Earth Science Data and Products”, D-Lib Magazine, July 2017, DOI: </a:t>
            </a:r>
            <a:r>
              <a:rPr lang="en-US" sz="2000" b="1" dirty="0">
                <a:solidFill>
                  <a:srgbClr val="002060"/>
                </a:solidFill>
                <a:hlinkClick r:id="rId2"/>
              </a:rPr>
              <a:t>https://doi.org/10.1045/july2017-ramapriyan</a:t>
            </a:r>
            <a:endParaRPr lang="en-US" sz="2000" b="1" dirty="0">
              <a:solidFill>
                <a:srgbClr val="002060"/>
              </a:solidFill>
            </a:endParaRPr>
          </a:p>
          <a:p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B2E-74FE-493B-BDB5-6FA34052C4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1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685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Conclusion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410200"/>
          </a:xfrm>
        </p:spPr>
        <p:txBody>
          <a:bodyPr>
            <a:noAutofit/>
          </a:bodyPr>
          <a:lstStyle/>
          <a:p>
            <a:r>
              <a:rPr lang="en-GB" sz="2600" b="1" dirty="0" smtClean="0"/>
              <a:t>Capture</a:t>
            </a:r>
            <a:r>
              <a:rPr lang="en-GB" sz="2600" b="1" dirty="0"/>
              <a:t>, description, discovery, and usability of information about data quality in Earth science data </a:t>
            </a:r>
            <a:r>
              <a:rPr lang="en-GB" sz="2600" b="1" dirty="0" smtClean="0"/>
              <a:t>products is critical for proper use of data.</a:t>
            </a:r>
          </a:p>
          <a:p>
            <a:r>
              <a:rPr lang="en-GB" sz="2600" b="1" dirty="0" smtClean="0"/>
              <a:t>Many groups are involved in developing and documenting best practices.</a:t>
            </a:r>
          </a:p>
          <a:p>
            <a:r>
              <a:rPr lang="en-GB" sz="2600" b="1" dirty="0" smtClean="0"/>
              <a:t>ESIP IQC, as a multilateral group is well placed to promoting standards and best practices.</a:t>
            </a:r>
          </a:p>
          <a:p>
            <a:r>
              <a:rPr lang="en-GB" sz="2600" b="1" dirty="0" smtClean="0"/>
              <a:t>Use Case Submission and Evaluation is an on-going process; working sessions are an efficient mechanism for vetting and finding solutions. </a:t>
            </a:r>
          </a:p>
          <a:p>
            <a:r>
              <a:rPr lang="en-GB" sz="2600" b="1" dirty="0" smtClean="0"/>
              <a:t>Membership in IQC is open: You are invited to participate!</a:t>
            </a:r>
          </a:p>
          <a:p>
            <a:r>
              <a:rPr lang="en-GB" sz="2600" b="1" dirty="0" smtClean="0"/>
              <a:t>Monthly </a:t>
            </a:r>
            <a:r>
              <a:rPr lang="en-GB" sz="2600" b="1" dirty="0" err="1" smtClean="0"/>
              <a:t>telecons</a:t>
            </a:r>
            <a:r>
              <a:rPr lang="en-GB" sz="2600" b="1" dirty="0" smtClean="0"/>
              <a:t> feature guest speakers on a variety of topics connected with Information Quality.</a:t>
            </a:r>
            <a:endParaRPr lang="en-US" sz="2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B2E-74FE-493B-BDB5-6FA34052C4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05000" y="1371600"/>
            <a:ext cx="53340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Thank you for your attention!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41148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Hampapuram.ramapriyan@ssaihq.com</a:t>
            </a:r>
            <a:endParaRPr lang="en-US" dirty="0" smtClean="0"/>
          </a:p>
          <a:p>
            <a:pPr algn="ctr"/>
            <a:r>
              <a:rPr lang="en-US" dirty="0" smtClean="0">
                <a:hlinkClick r:id="rId3"/>
              </a:rPr>
              <a:t>David.F.Moroni@jpl.nasa.gov</a:t>
            </a:r>
            <a:endParaRPr lang="en-US" dirty="0" smtClean="0"/>
          </a:p>
          <a:p>
            <a:pPr algn="ctr"/>
            <a:r>
              <a:rPr lang="en-US" dirty="0" smtClean="0">
                <a:hlinkClick r:id="rId4"/>
              </a:rPr>
              <a:t>Ge.Peng@noaa.gov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B2E-74FE-493B-BDB5-6FA34052C4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87680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b="1" dirty="0"/>
              <a:t>Introduction - H. K. "Rama" Ramapriyan       10 min.</a:t>
            </a:r>
          </a:p>
          <a:p>
            <a:r>
              <a:rPr lang="en-US" sz="2000" b="1" dirty="0"/>
              <a:t>Panelist Presentation:</a:t>
            </a:r>
          </a:p>
          <a:p>
            <a:pPr lvl="1"/>
            <a:r>
              <a:rPr lang="en-US" sz="1800" b="1" dirty="0"/>
              <a:t>Bridging the gap between data and models - Matthew </a:t>
            </a:r>
            <a:r>
              <a:rPr lang="en-US" sz="1800" b="1" dirty="0" err="1"/>
              <a:t>Plumlee</a:t>
            </a:r>
            <a:r>
              <a:rPr lang="en-US" sz="1800" b="1" dirty="0"/>
              <a:t>  (University of </a:t>
            </a:r>
            <a:r>
              <a:rPr lang="en-US" sz="1800" b="1" dirty="0" smtClean="0"/>
              <a:t>Michigan </a:t>
            </a:r>
            <a:r>
              <a:rPr lang="en-US" sz="1800" b="1" dirty="0" smtClean="0">
                <a:sym typeface="Wingdings" panose="05000000000000000000" pitchFamily="2" charset="2"/>
              </a:rPr>
              <a:t> Northwestern University</a:t>
            </a:r>
            <a:r>
              <a:rPr lang="en-US" sz="1800" b="1" dirty="0" smtClean="0"/>
              <a:t>) </a:t>
            </a:r>
            <a:r>
              <a:rPr lang="en-US" sz="1800" b="1" dirty="0"/>
              <a:t>15 min.</a:t>
            </a:r>
          </a:p>
          <a:p>
            <a:r>
              <a:rPr lang="en-US" sz="2000" b="1" dirty="0"/>
              <a:t>Key Points and Issues from Plenary </a:t>
            </a:r>
            <a:r>
              <a:rPr lang="en-US" sz="2000" b="1" dirty="0" smtClean="0"/>
              <a:t>Session </a:t>
            </a:r>
            <a:r>
              <a:rPr lang="en-US" sz="2000" b="1" dirty="0" smtClean="0"/>
              <a:t>– </a:t>
            </a:r>
            <a:r>
              <a:rPr lang="en-US" sz="2000" b="1" dirty="0"/>
              <a:t>David Moroni – 5 min.</a:t>
            </a:r>
          </a:p>
          <a:p>
            <a:r>
              <a:rPr lang="en-US" sz="2000" b="1" dirty="0"/>
              <a:t>Additional Comments from Plenary Session Speakers:</a:t>
            </a:r>
          </a:p>
          <a:p>
            <a:pPr lvl="1"/>
            <a:r>
              <a:rPr lang="en-US" sz="1800" b="1" dirty="0"/>
              <a:t>Information about the Data is as Important as the Data itself – </a:t>
            </a:r>
            <a:r>
              <a:rPr lang="en-US" sz="1800" b="1" dirty="0" smtClean="0"/>
              <a:t>Carol </a:t>
            </a:r>
            <a:r>
              <a:rPr lang="en-US" sz="1800" b="1" dirty="0"/>
              <a:t>Anne Clayson (Woods Hole Oceanographic Institution)  – </a:t>
            </a:r>
            <a:r>
              <a:rPr lang="en-US" sz="1800" b="1" dirty="0" smtClean="0"/>
              <a:t>5 </a:t>
            </a:r>
            <a:r>
              <a:rPr lang="en-US" sz="1800" b="1" dirty="0"/>
              <a:t>min.</a:t>
            </a:r>
          </a:p>
          <a:p>
            <a:pPr lvl="1"/>
            <a:r>
              <a:rPr lang="en-US" sz="1800" b="1" dirty="0"/>
              <a:t>Data uncertainty: what is it, where does it come from, and why should we care? – </a:t>
            </a:r>
            <a:r>
              <a:rPr lang="en-US" sz="1800" b="1" dirty="0" smtClean="0"/>
              <a:t>Amy </a:t>
            </a:r>
            <a:r>
              <a:rPr lang="en-US" sz="1800" b="1" dirty="0"/>
              <a:t>Braverman (Jet Propulsion Laboratory, California Institute of Technology)   – </a:t>
            </a:r>
            <a:r>
              <a:rPr lang="en-US" sz="1800" b="1" dirty="0" smtClean="0"/>
              <a:t>5 </a:t>
            </a:r>
            <a:r>
              <a:rPr lang="en-US" sz="1800" b="1" dirty="0"/>
              <a:t>min.</a:t>
            </a:r>
          </a:p>
          <a:p>
            <a:pPr lvl="1"/>
            <a:r>
              <a:rPr lang="en-US" sz="1800" b="1" dirty="0"/>
              <a:t>Challenges in Evaluating a Global Climate Models with the Limited Observational Data Record – </a:t>
            </a:r>
            <a:r>
              <a:rPr lang="en-US" sz="1800" b="1" dirty="0" smtClean="0"/>
              <a:t>Isla </a:t>
            </a:r>
            <a:r>
              <a:rPr lang="en-US" sz="1800" b="1" dirty="0"/>
              <a:t>Simpson (National Center for Atmospheric Research)   – </a:t>
            </a:r>
            <a:r>
              <a:rPr lang="en-US" sz="1800" b="1" dirty="0" smtClean="0"/>
              <a:t>5 </a:t>
            </a:r>
            <a:r>
              <a:rPr lang="en-US" sz="1800" b="1" dirty="0"/>
              <a:t>min.</a:t>
            </a:r>
          </a:p>
          <a:p>
            <a:r>
              <a:rPr lang="en-US" sz="2000" b="1" dirty="0"/>
              <a:t>Open Discussion </a:t>
            </a:r>
            <a:r>
              <a:rPr lang="en-US" sz="2000" b="1" dirty="0" smtClean="0"/>
              <a:t>– All </a:t>
            </a:r>
            <a:r>
              <a:rPr lang="en-US" sz="2000" b="1" dirty="0"/>
              <a:t>– </a:t>
            </a:r>
            <a:r>
              <a:rPr lang="en-US" sz="2000" b="1" dirty="0" smtClean="0"/>
              <a:t>45 min.</a:t>
            </a:r>
            <a:endParaRPr lang="en-US" sz="2000" b="1" dirty="0"/>
          </a:p>
          <a:p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B2E-74FE-493B-BDB5-6FA34052C4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9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Topics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029200"/>
          </a:xfrm>
        </p:spPr>
        <p:txBody>
          <a:bodyPr>
            <a:normAutofit/>
          </a:bodyPr>
          <a:lstStyle/>
          <a:p>
            <a:r>
              <a:rPr lang="en-US" b="1" dirty="0" smtClean="0"/>
              <a:t>Information Quality Cluster (IQC)</a:t>
            </a:r>
            <a:endParaRPr lang="en-US" b="1" dirty="0"/>
          </a:p>
          <a:p>
            <a:pPr lvl="1"/>
            <a:r>
              <a:rPr lang="en-US" dirty="0" smtClean="0"/>
              <a:t>Definition of Information Quality</a:t>
            </a:r>
          </a:p>
          <a:p>
            <a:pPr lvl="1"/>
            <a:r>
              <a:rPr lang="en-US" dirty="0" smtClean="0"/>
              <a:t>IQC Objectives</a:t>
            </a:r>
          </a:p>
          <a:p>
            <a:r>
              <a:rPr lang="en-US" b="1" dirty="0" smtClean="0"/>
              <a:t>“Many </a:t>
            </a:r>
            <a:r>
              <a:rPr lang="en-US" b="1" dirty="0" smtClean="0"/>
              <a:t>Players Around the World ”</a:t>
            </a:r>
            <a:endParaRPr lang="en-US" b="1" dirty="0" smtClean="0"/>
          </a:p>
          <a:p>
            <a:r>
              <a:rPr lang="en-US" b="1" dirty="0" smtClean="0"/>
              <a:t>Related Activities</a:t>
            </a:r>
          </a:p>
          <a:p>
            <a:r>
              <a:rPr lang="en-US" b="1" dirty="0" smtClean="0"/>
              <a:t>ESIP IQC Activities</a:t>
            </a:r>
          </a:p>
          <a:p>
            <a:r>
              <a:rPr lang="en-US" b="1" dirty="0" smtClean="0"/>
              <a:t>Conclusion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B2E-74FE-493B-BDB5-6FA34052C4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1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Information Quality Cluster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37338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Vision</a:t>
            </a:r>
          </a:p>
          <a:p>
            <a:pPr lvl="1"/>
            <a:r>
              <a:rPr lang="en-US" dirty="0" smtClean="0"/>
              <a:t>Become </a:t>
            </a:r>
            <a:r>
              <a:rPr lang="en-US" b="1" dirty="0"/>
              <a:t>internationally recognized </a:t>
            </a:r>
            <a:r>
              <a:rPr lang="en-US" dirty="0"/>
              <a:t>as an </a:t>
            </a:r>
            <a:r>
              <a:rPr lang="en-US" b="1" dirty="0"/>
              <a:t>authoritative and responsive information resource </a:t>
            </a:r>
            <a:r>
              <a:rPr lang="en-US" dirty="0"/>
              <a:t>for guiding the implementation of </a:t>
            </a:r>
            <a:r>
              <a:rPr lang="en-US" b="1" dirty="0" smtClean="0"/>
              <a:t>data </a:t>
            </a:r>
            <a:r>
              <a:rPr lang="en-US" b="1" dirty="0"/>
              <a:t>quality standards and best practices </a:t>
            </a:r>
            <a:r>
              <a:rPr lang="en-US" dirty="0"/>
              <a:t>of the science data systems, datasets, and data/metadata dissemination services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Closely connected to Data </a:t>
            </a:r>
            <a:r>
              <a:rPr lang="en-US" b="1" dirty="0">
                <a:solidFill>
                  <a:schemeClr val="accent1"/>
                </a:solidFill>
              </a:rPr>
              <a:t>Stewardship </a:t>
            </a:r>
            <a:r>
              <a:rPr lang="en-US" b="1" dirty="0" smtClean="0">
                <a:solidFill>
                  <a:schemeClr val="accent1"/>
                </a:solidFill>
              </a:rPr>
              <a:t>Committee</a:t>
            </a:r>
          </a:p>
          <a:p>
            <a:r>
              <a:rPr lang="en-US" b="1" dirty="0" smtClean="0"/>
              <a:t>Open membership (as with all Collaboration Areas in ESIP)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B2E-74FE-493B-BDB5-6FA34052C4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9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Information Quality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66800"/>
            <a:ext cx="8229600" cy="4495800"/>
          </a:xfrm>
        </p:spPr>
        <p:txBody>
          <a:bodyPr>
            <a:normAutofit fontScale="62500" lnSpcReduction="20000"/>
          </a:bodyPr>
          <a:lstStyle/>
          <a:p>
            <a:r>
              <a:rPr lang="en-US" sz="4000" b="1" dirty="0"/>
              <a:t>S</a:t>
            </a:r>
            <a:r>
              <a:rPr lang="en-US" sz="4000" b="1" dirty="0" smtClean="0"/>
              <a:t>cientific quality </a:t>
            </a:r>
          </a:p>
          <a:p>
            <a:pPr lvl="1"/>
            <a:r>
              <a:rPr lang="en-US" sz="3200" b="1" dirty="0"/>
              <a:t>A</a:t>
            </a:r>
            <a:r>
              <a:rPr lang="en-US" sz="3200" b="1" dirty="0" smtClean="0"/>
              <a:t>ccuracy</a:t>
            </a:r>
            <a:r>
              <a:rPr lang="en-US" sz="3200" b="1" dirty="0"/>
              <a:t>, precision, uncertainty, validity and suitability for </a:t>
            </a:r>
            <a:r>
              <a:rPr lang="en-US" sz="3200" b="1" dirty="0" smtClean="0"/>
              <a:t>use (fitness </a:t>
            </a:r>
            <a:r>
              <a:rPr lang="en-US" sz="3200" b="1" dirty="0"/>
              <a:t>for purpose) in various </a:t>
            </a:r>
            <a:r>
              <a:rPr lang="en-US" sz="3200" b="1" dirty="0" smtClean="0"/>
              <a:t>applications</a:t>
            </a:r>
          </a:p>
          <a:p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Product 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quality </a:t>
            </a:r>
            <a:endParaRPr lang="en-US" sz="4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how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well the scientific quality is assessed and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documented</a:t>
            </a:r>
          </a:p>
          <a:p>
            <a:pPr lvl="1"/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Completeness of metadata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documentation, provenance and context, etc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4000" b="1" dirty="0" smtClean="0"/>
              <a:t>Stewardship </a:t>
            </a:r>
            <a:r>
              <a:rPr lang="en-US" sz="4000" b="1" dirty="0"/>
              <a:t>quality </a:t>
            </a:r>
            <a:endParaRPr lang="en-US" sz="4000" b="1" dirty="0" smtClean="0"/>
          </a:p>
          <a:p>
            <a:pPr lvl="1"/>
            <a:r>
              <a:rPr lang="en-US" sz="3200" b="1" dirty="0" smtClean="0"/>
              <a:t>how </a:t>
            </a:r>
            <a:r>
              <a:rPr lang="en-US" sz="3200" b="1" dirty="0"/>
              <a:t>well data are being </a:t>
            </a:r>
            <a:r>
              <a:rPr lang="en-US" sz="3200" b="1" dirty="0" smtClean="0"/>
              <a:t>managed, preserved, and cared for </a:t>
            </a:r>
            <a:r>
              <a:rPr lang="en-US" sz="3200" b="1" dirty="0"/>
              <a:t>by an archive or </a:t>
            </a:r>
            <a:r>
              <a:rPr lang="en-US" sz="3200" b="1" dirty="0" smtClean="0"/>
              <a:t>repository</a:t>
            </a:r>
          </a:p>
          <a:p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Service Quality</a:t>
            </a:r>
          </a:p>
          <a:p>
            <a:pPr lvl="1"/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how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easy it is for users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 find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get, understand, trust, and use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data</a:t>
            </a:r>
          </a:p>
          <a:p>
            <a:pPr lvl="1"/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whether archive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has people who understand the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data available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 help users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5715000"/>
            <a:ext cx="7086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Information Quality is a combination of all of the above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B2E-74FE-493B-BDB5-6FA34052C4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5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ESIP Information Quality Cluster (IQC) - 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800600"/>
          </a:xfrm>
        </p:spPr>
        <p:txBody>
          <a:bodyPr>
            <a:noAutofit/>
          </a:bodyPr>
          <a:lstStyle/>
          <a:p>
            <a:pPr marL="571500" indent="-571500"/>
            <a:r>
              <a:rPr lang="en-US" sz="2000" b="1" dirty="0">
                <a:solidFill>
                  <a:srgbClr val="0070C0"/>
                </a:solidFill>
              </a:rPr>
              <a:t>Share </a:t>
            </a:r>
            <a:r>
              <a:rPr lang="en-US" sz="2000" b="1" dirty="0" smtClean="0">
                <a:solidFill>
                  <a:srgbClr val="0070C0"/>
                </a:solidFill>
              </a:rPr>
              <a:t>Experiences</a:t>
            </a:r>
            <a:endParaRPr lang="en-US" sz="2000" b="1" dirty="0">
              <a:solidFill>
                <a:srgbClr val="0070C0"/>
              </a:solidFill>
            </a:endParaRPr>
          </a:p>
          <a:p>
            <a:pPr marL="571500" indent="-571500"/>
            <a:r>
              <a:rPr lang="en-US" sz="2000" b="1" dirty="0">
                <a:solidFill>
                  <a:srgbClr val="002060"/>
                </a:solidFill>
              </a:rPr>
              <a:t>Actively evaluate best practices and standards for data quality from the Earth science community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  <a:r>
              <a:rPr lang="en-US" sz="2000" b="1" dirty="0" smtClean="0"/>
              <a:t> </a:t>
            </a:r>
            <a:endParaRPr lang="en-US" sz="2000" b="1" dirty="0"/>
          </a:p>
          <a:p>
            <a:pPr marL="571500" indent="-571500"/>
            <a:r>
              <a:rPr lang="en-US" sz="2000" b="1" dirty="0">
                <a:solidFill>
                  <a:srgbClr val="0070C0"/>
                </a:solidFill>
              </a:rPr>
              <a:t>Improve collection, description, discovery, and usability of information about data quality in Earth science data products. </a:t>
            </a:r>
            <a:endParaRPr lang="en-US" sz="2000" b="1" dirty="0"/>
          </a:p>
          <a:p>
            <a:pPr marL="571500" indent="-571500"/>
            <a:r>
              <a:rPr lang="en-US" sz="2000" b="1" dirty="0">
                <a:solidFill>
                  <a:srgbClr val="002060"/>
                </a:solidFill>
              </a:rPr>
              <a:t>Support:</a:t>
            </a:r>
          </a:p>
          <a:p>
            <a:pPr lvl="1"/>
            <a:r>
              <a:rPr lang="en-US" sz="1800" b="1" dirty="0">
                <a:solidFill>
                  <a:srgbClr val="002060"/>
                </a:solidFill>
              </a:rPr>
              <a:t>Data product producers with information about standards and best practices for conveying data quality; provide mentoring as needed</a:t>
            </a:r>
          </a:p>
          <a:p>
            <a:pPr lvl="1"/>
            <a:r>
              <a:rPr lang="en-US" sz="1800" b="1" dirty="0">
                <a:solidFill>
                  <a:srgbClr val="002060"/>
                </a:solidFill>
              </a:rPr>
              <a:t>Data providers/distributors/intermediaries establish, improve, and evolve mechanisms to assist users in discovering, understanding, and applying data quality information properly. </a:t>
            </a:r>
            <a:endParaRPr lang="en-US" sz="1800" b="1" dirty="0"/>
          </a:p>
          <a:p>
            <a:pPr marL="571500" indent="-571500"/>
            <a:r>
              <a:rPr lang="en-US" sz="2000" b="1" dirty="0">
                <a:solidFill>
                  <a:srgbClr val="0070C0"/>
                </a:solidFill>
              </a:rPr>
              <a:t>Consistently provide guidance to data managers and stewards on the </a:t>
            </a:r>
            <a:r>
              <a:rPr lang="en-US" sz="2000" b="1" dirty="0" smtClean="0">
                <a:solidFill>
                  <a:srgbClr val="0070C0"/>
                </a:solidFill>
              </a:rPr>
              <a:t>implementation of data </a:t>
            </a:r>
            <a:r>
              <a:rPr lang="en-US" sz="2000" b="1" dirty="0">
                <a:solidFill>
                  <a:srgbClr val="0070C0"/>
                </a:solidFill>
              </a:rPr>
              <a:t>quality </a:t>
            </a:r>
            <a:r>
              <a:rPr lang="en-US" sz="2000" b="1" dirty="0" smtClean="0">
                <a:solidFill>
                  <a:srgbClr val="0070C0"/>
                </a:solidFill>
              </a:rPr>
              <a:t>best </a:t>
            </a:r>
            <a:r>
              <a:rPr lang="en-US" sz="2000" b="1" smtClean="0">
                <a:solidFill>
                  <a:srgbClr val="0070C0"/>
                </a:solidFill>
              </a:rPr>
              <a:t>practices and standards </a:t>
            </a:r>
            <a:r>
              <a:rPr lang="en-US" sz="2000" b="1" dirty="0">
                <a:solidFill>
                  <a:srgbClr val="0070C0"/>
                </a:solidFill>
              </a:rPr>
              <a:t>as well as for enhancing and improving maturity of their datasets</a:t>
            </a:r>
            <a:r>
              <a:rPr lang="en-US" sz="2000" b="1" dirty="0" smtClean="0">
                <a:solidFill>
                  <a:srgbClr val="0070C0"/>
                </a:solidFill>
              </a:rPr>
              <a:t>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B2E-74FE-493B-BDB5-6FA34052C4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1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623108" cy="63976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Many </a:t>
            </a:r>
            <a:r>
              <a:rPr lang="en-US" sz="3600" b="1" dirty="0" smtClean="0">
                <a:solidFill>
                  <a:schemeClr val="tx2"/>
                </a:solidFill>
              </a:rPr>
              <a:t>Players Around the World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B2E-74FE-493B-BDB5-6FA34052C46A}" type="slidenum">
              <a:rPr lang="en-US" smtClean="0"/>
              <a:t>6</a:t>
            </a:fld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395156" y="999970"/>
            <a:ext cx="8672644" cy="5485133"/>
            <a:chOff x="395156" y="999970"/>
            <a:chExt cx="8672644" cy="5485133"/>
          </a:xfrm>
        </p:grpSpPr>
        <p:sp>
          <p:nvSpPr>
            <p:cNvPr id="5" name="Oval 4"/>
            <p:cNvSpPr/>
            <p:nvPr/>
          </p:nvSpPr>
          <p:spPr>
            <a:xfrm>
              <a:off x="395156" y="1480257"/>
              <a:ext cx="7989488" cy="5004846"/>
            </a:xfrm>
            <a:prstGeom prst="ellipse">
              <a:avLst/>
            </a:prstGeom>
            <a:solidFill>
              <a:srgbClr val="FFFF00">
                <a:alpha val="35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  <a:bevelB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276882" y="2436533"/>
              <a:ext cx="6013873" cy="3293348"/>
            </a:xfrm>
            <a:prstGeom prst="ellipse">
              <a:avLst/>
            </a:prstGeom>
            <a:solidFill>
              <a:srgbClr val="FFC000">
                <a:alpha val="3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8000"/>
                      </a14:imgEffect>
                      <a14:imgEffect>
                        <a14:saturation sat="3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6098" y="3523152"/>
              <a:ext cx="842862" cy="2907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77273" y="1886645"/>
              <a:ext cx="985642" cy="36456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04621" y="4681632"/>
              <a:ext cx="583300" cy="47000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15253" y="2767266"/>
              <a:ext cx="466138" cy="52373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73965" y="2381285"/>
              <a:ext cx="364026" cy="29543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/>
            <a:srcRect t="28742" b="28485"/>
            <a:stretch/>
          </p:blipFill>
          <p:spPr>
            <a:xfrm rot="3752399">
              <a:off x="7023432" y="3841323"/>
              <a:ext cx="1354142" cy="36716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0154485">
              <a:off x="646421" y="3990247"/>
              <a:ext cx="302713" cy="93995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18525" y="5138294"/>
              <a:ext cx="469966" cy="49918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22152" y="5387889"/>
              <a:ext cx="530469" cy="45987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753678" y="1820505"/>
              <a:ext cx="762620" cy="40624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63970" y="4906731"/>
              <a:ext cx="482839" cy="57053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19444524">
              <a:off x="780895" y="2603540"/>
              <a:ext cx="1098962" cy="52289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932068" y="2068927"/>
              <a:ext cx="765424" cy="58740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6"/>
            <a:srcRect l="14989" t="14414" r="13011" b="9747"/>
            <a:stretch/>
          </p:blipFill>
          <p:spPr>
            <a:xfrm>
              <a:off x="6161322" y="5477570"/>
              <a:ext cx="485525" cy="47813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7"/>
            <a:srcRect t="21031" b="17603"/>
            <a:stretch/>
          </p:blipFill>
          <p:spPr>
            <a:xfrm>
              <a:off x="5056365" y="5769232"/>
              <a:ext cx="781616" cy="37490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8"/>
            <a:srcRect l="8440" t="10817" r="8506" b="40402"/>
            <a:stretch/>
          </p:blipFill>
          <p:spPr>
            <a:xfrm>
              <a:off x="4033476" y="5861514"/>
              <a:ext cx="683505" cy="39887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390182" y="5743124"/>
              <a:ext cx="1361939" cy="36416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028452" y="2311795"/>
              <a:ext cx="751266" cy="38146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774553" y="3254960"/>
              <a:ext cx="587746" cy="40775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398821" y="1654133"/>
              <a:ext cx="908680" cy="40587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752192" y="3502297"/>
              <a:ext cx="1303787" cy="36256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5871631" y="3941996"/>
              <a:ext cx="969105" cy="26824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890774" y="4261792"/>
              <a:ext cx="863575" cy="289609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4650054" y="5151636"/>
              <a:ext cx="891191" cy="235477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3379641" y="5249493"/>
              <a:ext cx="1132032" cy="27679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2602261" y="4950277"/>
              <a:ext cx="569872" cy="34075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2493810" y="4196847"/>
              <a:ext cx="719892" cy="52675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1789701" y="4460222"/>
              <a:ext cx="596755" cy="32021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1746583" y="3699538"/>
              <a:ext cx="591809" cy="59728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2517519" y="2693261"/>
              <a:ext cx="548071" cy="57297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3098340" y="3549007"/>
              <a:ext cx="2928818" cy="197727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4575958" y="3044075"/>
              <a:ext cx="554405" cy="49385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4185607" y="2532311"/>
              <a:ext cx="541382" cy="40314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5200986" y="2701254"/>
              <a:ext cx="512195" cy="53546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4723878" y="2481617"/>
              <a:ext cx="475263" cy="547518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3652118" y="3055547"/>
              <a:ext cx="850770" cy="203298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3663362" y="3416548"/>
              <a:ext cx="681916" cy="329427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4375228" y="3599245"/>
              <a:ext cx="1279572" cy="204636"/>
            </a:xfrm>
            <a:prstGeom prst="rect">
              <a:avLst/>
            </a:prstGeom>
          </p:spPr>
        </p:pic>
        <p:pic>
          <p:nvPicPr>
            <p:cNvPr id="45" name="Picture 44" descr="nasa_3D"/>
            <p:cNvPicPr>
              <a:picLocks noChangeAspect="1" noChangeArrowheads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>
              <a:off x="3549036" y="2436533"/>
              <a:ext cx="715854" cy="594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11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362" y="4090287"/>
              <a:ext cx="1035622" cy="639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2" descr="http://data.globalchange.gov/gcis-logo-100.png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519" y="3701563"/>
              <a:ext cx="968816" cy="384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6879262" y="1066800"/>
              <a:ext cx="457989" cy="359474"/>
            </a:xfrm>
            <a:prstGeom prst="ellipse">
              <a:avLst/>
            </a:prstGeom>
            <a:solidFill>
              <a:srgbClr val="FFC000">
                <a:alpha val="3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00">
                <a:solidFill>
                  <a:schemeClr val="tx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66293" y="999970"/>
              <a:ext cx="131865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lvl="1" indent="-285750">
                <a:buFont typeface="Wingdings" panose="05000000000000000000" pitchFamily="2" charset="2"/>
                <a:buChar char="Ø"/>
              </a:pPr>
              <a:r>
                <a:rPr lang="en-US" sz="2000" b="1" dirty="0" smtClean="0"/>
                <a:t>US</a:t>
              </a:r>
              <a:endParaRPr lang="en-US" sz="2000" b="1" dirty="0"/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6877160" y="1517724"/>
              <a:ext cx="460510" cy="359474"/>
            </a:xfrm>
            <a:prstGeom prst="ellipse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00">
                <a:solidFill>
                  <a:schemeClr val="tx1"/>
                </a:solidFill>
              </a:endParaRPr>
            </a:p>
          </p:txBody>
        </p:sp>
        <p:pic>
          <p:nvPicPr>
            <p:cNvPr id="51" name="Picture 50"/>
            <p:cNvPicPr preferRelativeResize="0">
              <a:picLocks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2022" y="3243714"/>
              <a:ext cx="371734" cy="424824"/>
            </a:xfrm>
            <a:prstGeom prst="rect">
              <a:avLst/>
            </a:prstGeom>
          </p:spPr>
        </p:pic>
        <p:pic>
          <p:nvPicPr>
            <p:cNvPr id="52" name="Picture 51" descr="https://www.asf.alaska.edu/static/images/banners/alaska_satellite_facility_banner_14.png"/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142" y="3850260"/>
              <a:ext cx="1146061" cy="119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4" descr="CDDIS: NASA's Archive of Space Geodesy Data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4658" y="3874871"/>
              <a:ext cx="937533" cy="92403"/>
            </a:xfrm>
            <a:prstGeom prst="rect">
              <a:avLst/>
            </a:prstGeom>
            <a:solidFill>
              <a:schemeClr val="tx2"/>
            </a:solidFill>
          </p:spPr>
        </p:pic>
        <p:pic>
          <p:nvPicPr>
            <p:cNvPr id="54" name="Picture 6" descr="Home"/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9321" y="3247983"/>
              <a:ext cx="888082" cy="137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8" descr="LAADS Web - Level 1 and Atmosphere Archive and Distribution System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0309" y="3119465"/>
              <a:ext cx="937533" cy="146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10" descr="Solar radiation enters the Earth's atmosphere with a portion being scattered by clouds and aerosols."/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6162" y="2853603"/>
              <a:ext cx="395369" cy="238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7" name="Group 56"/>
            <p:cNvGrpSpPr/>
            <p:nvPr/>
          </p:nvGrpSpPr>
          <p:grpSpPr>
            <a:xfrm>
              <a:off x="3107304" y="2605600"/>
              <a:ext cx="429154" cy="583689"/>
              <a:chOff x="28921079" y="23164799"/>
              <a:chExt cx="1055642" cy="1256344"/>
            </a:xfrm>
          </p:grpSpPr>
          <p:pic>
            <p:nvPicPr>
              <p:cNvPr id="58" name="Picture 5"/>
              <p:cNvPicPr>
                <a:picLocks noChangeAspect="1" noChangeArrowheads="1"/>
              </p:cNvPicPr>
              <p:nvPr/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21079" y="23164799"/>
                <a:ext cx="1055642" cy="965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" name="TextBox 58"/>
              <p:cNvSpPr txBox="1"/>
              <p:nvPr/>
            </p:nvSpPr>
            <p:spPr>
              <a:xfrm>
                <a:off x="29160106" y="24144144"/>
                <a:ext cx="57758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NCEI</a:t>
                </a:r>
                <a:endParaRPr lang="en-US" sz="1200" dirty="0"/>
              </a:p>
            </p:txBody>
          </p:sp>
        </p:grpSp>
        <p:pic>
          <p:nvPicPr>
            <p:cNvPr id="60" name="Picture 16" descr="Image result for canadian space agency logo"/>
            <p:cNvPicPr>
              <a:picLocks noChangeAspect="1" noChangeArrowheads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862" y="1767202"/>
              <a:ext cx="335345" cy="383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12" descr="CSIRO Logo"/>
            <p:cNvPicPr>
              <a:picLocks noChangeAspect="1" noChangeArrowheads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1044" y="1781811"/>
              <a:ext cx="309778" cy="354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53F6377A-072F-47DB-BC39-3CCCF2BF2A2D" descr="image1.png"/>
            <p:cNvPicPr>
              <a:picLocks noChangeAspect="1" noChangeArrowheads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9575" y="4618849"/>
              <a:ext cx="437773" cy="500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3"/>
            <p:cNvPicPr>
              <a:picLocks noChangeAspect="1" noChangeArrowheads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874" y="3259041"/>
              <a:ext cx="268420" cy="328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2" descr="Image result for ICSU WDS logo"/>
            <p:cNvPicPr>
              <a:picLocks noChangeAspect="1" noChangeArrowheads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6762" y="2079387"/>
              <a:ext cx="596170" cy="367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7" descr="logo"/>
            <p:cNvPicPr>
              <a:picLocks noChangeAspect="1" noChangeArrowheads="1"/>
            </p:cNvPicPr>
            <p:nvPr/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986" y="2262944"/>
              <a:ext cx="736011" cy="244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TextBox 66"/>
            <p:cNvSpPr txBox="1"/>
            <p:nvPr/>
          </p:nvSpPr>
          <p:spPr>
            <a:xfrm>
              <a:off x="7266293" y="1524000"/>
              <a:ext cx="180150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lvl="1" indent="-285750">
                <a:buFont typeface="Wingdings" panose="05000000000000000000" pitchFamily="2" charset="2"/>
                <a:buChar char="Ø"/>
              </a:pPr>
              <a:r>
                <a:rPr lang="en-US" b="1" dirty="0" smtClean="0"/>
                <a:t>Foreign/Inter-national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038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Some Related Activities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10200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002060"/>
                </a:solidFill>
              </a:rPr>
              <a:t>NASA ESDSWG Data Quality </a:t>
            </a:r>
            <a:r>
              <a:rPr lang="en-US" sz="2200" b="1" dirty="0" smtClean="0">
                <a:solidFill>
                  <a:srgbClr val="002060"/>
                </a:solidFill>
              </a:rPr>
              <a:t>Working Group (DQWG) – </a:t>
            </a:r>
            <a:r>
              <a:rPr lang="en-US" sz="2200" b="1" dirty="0">
                <a:solidFill>
                  <a:srgbClr val="002060"/>
                </a:solidFill>
              </a:rPr>
              <a:t>2014-present</a:t>
            </a:r>
          </a:p>
          <a:p>
            <a:r>
              <a:rPr lang="en-US" sz="2200" b="1" dirty="0">
                <a:solidFill>
                  <a:srgbClr val="002060"/>
                </a:solidFill>
              </a:rPr>
              <a:t>NOAA Dataset Lifecycle Stage based Maturity Matrices – 2009 – present</a:t>
            </a:r>
          </a:p>
          <a:p>
            <a:r>
              <a:rPr lang="en-US" sz="2200" b="1" dirty="0">
                <a:solidFill>
                  <a:srgbClr val="002060"/>
                </a:solidFill>
              </a:rPr>
              <a:t>Quality Assurance framework for Earth Observation (QA4EO)</a:t>
            </a:r>
          </a:p>
          <a:p>
            <a:r>
              <a:rPr lang="en-US" sz="2200" b="1" dirty="0">
                <a:solidFill>
                  <a:srgbClr val="002060"/>
                </a:solidFill>
              </a:rPr>
              <a:t>ISO Metadata Quality Standards (19115:2003; 19157:2013; 19158:2012)</a:t>
            </a:r>
          </a:p>
          <a:p>
            <a:r>
              <a:rPr lang="en-US" sz="2200" b="1" dirty="0" smtClean="0">
                <a:solidFill>
                  <a:srgbClr val="002060"/>
                </a:solidFill>
              </a:rPr>
              <a:t>EUMETSAT </a:t>
            </a:r>
            <a:r>
              <a:rPr lang="en-US" sz="2200" b="1" dirty="0">
                <a:solidFill>
                  <a:srgbClr val="002060"/>
                </a:solidFill>
              </a:rPr>
              <a:t>CORE-CLIMAX Data System Maturity Matrices</a:t>
            </a:r>
          </a:p>
          <a:p>
            <a:r>
              <a:rPr lang="en-US" sz="2200" b="1" dirty="0">
                <a:solidFill>
                  <a:srgbClr val="002060"/>
                </a:solidFill>
              </a:rPr>
              <a:t>NASA Earth Science Data System Working Groups (ESDSWG) – Metrics Planning and Reporting WG (Product Quality Checklists) – 2010-2012</a:t>
            </a:r>
          </a:p>
          <a:p>
            <a:r>
              <a:rPr lang="en-US" sz="2200" b="1" dirty="0" smtClean="0">
                <a:solidFill>
                  <a:srgbClr val="002060"/>
                </a:solidFill>
              </a:rPr>
              <a:t>GEOSS </a:t>
            </a:r>
            <a:r>
              <a:rPr lang="en-US" sz="2200" b="1" dirty="0">
                <a:solidFill>
                  <a:srgbClr val="002060"/>
                </a:solidFill>
              </a:rPr>
              <a:t>Data Quality Guidelines and GEO DMP Implementation </a:t>
            </a:r>
            <a:r>
              <a:rPr lang="en-US" sz="2200" b="1" dirty="0" smtClean="0">
                <a:solidFill>
                  <a:srgbClr val="002060"/>
                </a:solidFill>
              </a:rPr>
              <a:t>Guidelines</a:t>
            </a:r>
          </a:p>
          <a:p>
            <a:r>
              <a:rPr lang="en-US" sz="2200" b="1" dirty="0">
                <a:solidFill>
                  <a:srgbClr val="002060"/>
                </a:solidFill>
              </a:rPr>
              <a:t>CEOS Essential Climate Variables (ECV) Inventory Questions</a:t>
            </a:r>
          </a:p>
          <a:p>
            <a:r>
              <a:rPr lang="en-US" sz="2200" b="1" dirty="0">
                <a:solidFill>
                  <a:srgbClr val="002060"/>
                </a:solidFill>
              </a:rPr>
              <a:t>NCAR Community Contribution </a:t>
            </a:r>
            <a:r>
              <a:rPr lang="en-US" sz="2200" b="1" dirty="0" smtClean="0">
                <a:solidFill>
                  <a:srgbClr val="002060"/>
                </a:solidFill>
              </a:rPr>
              <a:t>Pages</a:t>
            </a:r>
          </a:p>
          <a:p>
            <a:r>
              <a:rPr lang="en-US" sz="2200" b="1" dirty="0" smtClean="0">
                <a:solidFill>
                  <a:srgbClr val="002060"/>
                </a:solidFill>
              </a:rPr>
              <a:t>WDS/RDA </a:t>
            </a:r>
            <a:r>
              <a:rPr lang="en-US" sz="2200" b="1" dirty="0">
                <a:solidFill>
                  <a:srgbClr val="002060"/>
                </a:solidFill>
              </a:rPr>
              <a:t>Assessment of Data Fitness for Use WG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B2E-74FE-493B-BDB5-6FA34052C4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6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2015-2016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0292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Use Case Definition and Analysis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</a:rPr>
              <a:t>Dataset Rice Cooker Theory – Bob Downs, David Moroni, and Joseph </a:t>
            </a:r>
            <a:r>
              <a:rPr lang="en-US" sz="2400" b="1" dirty="0" smtClean="0">
                <a:solidFill>
                  <a:srgbClr val="002060"/>
                </a:solidFill>
              </a:rPr>
              <a:t>George</a:t>
            </a:r>
            <a:endParaRPr lang="en-US" sz="2400" b="1" dirty="0">
              <a:solidFill>
                <a:srgbClr val="002060"/>
              </a:solidFill>
            </a:endParaRPr>
          </a:p>
          <a:p>
            <a:pPr lvl="1"/>
            <a:r>
              <a:rPr lang="en-US" sz="2400" b="1" dirty="0">
                <a:solidFill>
                  <a:srgbClr val="002060"/>
                </a:solidFill>
              </a:rPr>
              <a:t>Appropriate Amount/Extent of Documentation for Data Use – Ge Peng, Steve Olding, and Lindsey </a:t>
            </a:r>
            <a:r>
              <a:rPr lang="en-US" sz="2400" b="1" dirty="0" smtClean="0">
                <a:solidFill>
                  <a:srgbClr val="002060"/>
                </a:solidFill>
              </a:rPr>
              <a:t>Harriman</a:t>
            </a:r>
            <a:endParaRPr lang="en-US" sz="2400" b="1" dirty="0">
              <a:solidFill>
                <a:srgbClr val="002060"/>
              </a:solidFill>
            </a:endParaRPr>
          </a:p>
          <a:p>
            <a:pPr lvl="1"/>
            <a:r>
              <a:rPr lang="en-US" sz="2400" b="1" dirty="0">
                <a:solidFill>
                  <a:srgbClr val="002060"/>
                </a:solidFill>
              </a:rPr>
              <a:t>Improving Use of SBC LTER Data Portal – Margaret O’Brien, Sophie Hou, Ross Bagwell, and Hampapuram Ramapriyan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  <a:endParaRPr lang="en-US" sz="2400" b="1" dirty="0">
              <a:solidFill>
                <a:srgbClr val="002060"/>
              </a:solidFill>
            </a:endParaRPr>
          </a:p>
          <a:p>
            <a:pPr lvl="1"/>
            <a:r>
              <a:rPr lang="en-US" sz="2400" b="1" dirty="0">
                <a:solidFill>
                  <a:srgbClr val="002060"/>
                </a:solidFill>
              </a:rPr>
              <a:t>Citizen Science – Ruth Duerr, Han Qin, Chung-Lin Shie, and Bhaskar Ramachandran</a:t>
            </a:r>
          </a:p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rgbClr val="002060"/>
                </a:solidFill>
              </a:rPr>
              <a:t>Details at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hlinkClick r:id="rId2"/>
              </a:rPr>
              <a:t>http</a:t>
            </a:r>
            <a:r>
              <a:rPr lang="en-US" sz="2400" b="1" dirty="0">
                <a:solidFill>
                  <a:srgbClr val="000000"/>
                </a:solidFill>
                <a:latin typeface="Arial"/>
                <a:hlinkClick r:id="rId2"/>
              </a:rPr>
              <a:t>://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hlinkClick r:id="rId2"/>
              </a:rPr>
              <a:t>wiki.esipfed.org/index.php/File:Summary_of_Evaluations_of_Use_Cases.pdf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B2E-74FE-493B-BDB5-6FA34052C4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6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/>
              <a:t>2017 Activities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10200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002060"/>
                </a:solidFill>
              </a:rPr>
              <a:t>Winter ESIP Meeting – IQC session on Fostering Collaborations: Applications-Oriented Presentations*</a:t>
            </a:r>
          </a:p>
          <a:p>
            <a:pPr lvl="1"/>
            <a:r>
              <a:rPr lang="en-US" sz="1800" b="1" dirty="0">
                <a:solidFill>
                  <a:srgbClr val="002060"/>
                </a:solidFill>
              </a:rPr>
              <a:t>Jeff Campbell (Agriculture and Climate Cluster/USDA) – Agricultural Research Perspectives</a:t>
            </a:r>
          </a:p>
          <a:p>
            <a:pPr lvl="1"/>
            <a:r>
              <a:rPr lang="en-US" sz="1800" b="1" dirty="0">
                <a:solidFill>
                  <a:srgbClr val="002060"/>
                </a:solidFill>
              </a:rPr>
              <a:t>Karen Moe (Disaster Lifecycle Cluster/NASA GSFC) – ESIP Disasters Lifecycle Cluster and Information Quality</a:t>
            </a:r>
          </a:p>
          <a:p>
            <a:pPr lvl="1"/>
            <a:r>
              <a:rPr lang="en-US" sz="1800" b="1" dirty="0">
                <a:solidFill>
                  <a:srgbClr val="002060"/>
                </a:solidFill>
              </a:rPr>
              <a:t>Pierre Guillevic (U of MD) – CEOS Land Product Validation Overview and Goals</a:t>
            </a:r>
          </a:p>
          <a:p>
            <a:pPr lvl="1"/>
            <a:r>
              <a:rPr lang="en-US" sz="1800" b="1" dirty="0">
                <a:solidFill>
                  <a:srgbClr val="002060"/>
                </a:solidFill>
              </a:rPr>
              <a:t>Robert Ferraro (JPL) – Obs4MIPS</a:t>
            </a:r>
          </a:p>
          <a:p>
            <a:r>
              <a:rPr lang="en-US" sz="2200" b="1" dirty="0">
                <a:solidFill>
                  <a:srgbClr val="002060"/>
                </a:solidFill>
              </a:rPr>
              <a:t>Monthly telecons – Invited Speakers* </a:t>
            </a:r>
          </a:p>
          <a:p>
            <a:pPr lvl="1"/>
            <a:r>
              <a:rPr lang="en-US" sz="1800" b="1" dirty="0">
                <a:solidFill>
                  <a:srgbClr val="002060"/>
                </a:solidFill>
              </a:rPr>
              <a:t>April – Aaron </a:t>
            </a:r>
            <a:r>
              <a:rPr lang="en-US" sz="1800" b="1" dirty="0" err="1">
                <a:solidFill>
                  <a:srgbClr val="002060"/>
                </a:solidFill>
              </a:rPr>
              <a:t>Friesz</a:t>
            </a:r>
            <a:r>
              <a:rPr lang="en-US" sz="1800" b="1" dirty="0">
                <a:solidFill>
                  <a:srgbClr val="002060"/>
                </a:solidFill>
              </a:rPr>
              <a:t> &amp; Lindsey Harriman (LP DAAC) – Demystifying MODIS quality data: Determining data usability via quality layers.</a:t>
            </a:r>
          </a:p>
          <a:p>
            <a:pPr lvl="1"/>
            <a:r>
              <a:rPr lang="en-US" sz="1800" b="1" dirty="0">
                <a:solidFill>
                  <a:srgbClr val="002060"/>
                </a:solidFill>
              </a:rPr>
              <a:t>May – </a:t>
            </a:r>
            <a:r>
              <a:rPr lang="nl-NL" sz="1800" b="1" dirty="0">
                <a:solidFill>
                  <a:srgbClr val="002060"/>
                </a:solidFill>
              </a:rPr>
              <a:t>Helena Cousijn, Claire Austin &amp; Michael Diepenbroek (PANGAEA) </a:t>
            </a:r>
            <a:r>
              <a:rPr lang="en-US" sz="1800" b="1" dirty="0">
                <a:solidFill>
                  <a:srgbClr val="002060"/>
                </a:solidFill>
              </a:rPr>
              <a:t>–</a:t>
            </a:r>
            <a:r>
              <a:rPr lang="nl-NL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>
                <a:solidFill>
                  <a:srgbClr val="002060"/>
                </a:solidFill>
              </a:rPr>
              <a:t>Assessment of Data Fitness for Use</a:t>
            </a:r>
          </a:p>
          <a:p>
            <a:pPr lvl="1"/>
            <a:r>
              <a:rPr lang="en-US" sz="1800" b="1" dirty="0">
                <a:solidFill>
                  <a:srgbClr val="002060"/>
                </a:solidFill>
              </a:rPr>
              <a:t>June – Nicholas Car (Geoscience Australia) – Data Reuse Fitness Assessment Using Provenance</a:t>
            </a:r>
          </a:p>
          <a:p>
            <a:pPr lvl="1"/>
            <a:r>
              <a:rPr lang="en-US" sz="1800" b="1" dirty="0">
                <a:solidFill>
                  <a:srgbClr val="002060"/>
                </a:solidFill>
              </a:rPr>
              <a:t>July – Mark Reese (Element 84) – Usability Considerations in Conveying Data Quality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B2E-74FE-493B-BDB5-6FA34052C4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8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1981</TotalTime>
  <Words>1044</Words>
  <Application>Microsoft Office PowerPoint</Application>
  <PresentationFormat>On-screen Show (4:3)</PresentationFormat>
  <Paragraphs>112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Information Quality Cluster - Fostering Collaborations</vt:lpstr>
      <vt:lpstr>Topics</vt:lpstr>
      <vt:lpstr>Information Quality Cluster</vt:lpstr>
      <vt:lpstr>Information Quality</vt:lpstr>
      <vt:lpstr>ESIP Information Quality Cluster (IQC) - Objectives</vt:lpstr>
      <vt:lpstr>Many Players Around the World</vt:lpstr>
      <vt:lpstr>Some Related Activities</vt:lpstr>
      <vt:lpstr>2015-2016 Activities</vt:lpstr>
      <vt:lpstr>2017 Activities (1 of 2)</vt:lpstr>
      <vt:lpstr>2017 Activities (2 of 2)</vt:lpstr>
      <vt:lpstr>Conclusion</vt:lpstr>
      <vt:lpstr>PowerPoint Presentation</vt:lpstr>
      <vt:lpstr>Session Agenda</vt:lpstr>
    </vt:vector>
  </TitlesOfParts>
  <Company>SSAI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Stewardship Committee &amp; Citizen Science</dc:title>
  <dc:creator>Hampapuram Ramapriyan</dc:creator>
  <cp:lastModifiedBy>Hampapuram Ramapriyan</cp:lastModifiedBy>
  <cp:revision>96</cp:revision>
  <dcterms:created xsi:type="dcterms:W3CDTF">2015-07-07T21:50:14Z</dcterms:created>
  <dcterms:modified xsi:type="dcterms:W3CDTF">2017-07-23T15:32:20Z</dcterms:modified>
</cp:coreProperties>
</file>