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9" r:id="rId4"/>
    <p:sldMasterId id="214748367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Century Gothic"/>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enturyGothic-regular.fntdata"/><Relationship Id="rId25" Type="http://schemas.openxmlformats.org/officeDocument/2006/relationships/slide" Target="slides/slide19.xml"/><Relationship Id="rId28" Type="http://schemas.openxmlformats.org/officeDocument/2006/relationships/font" Target="fonts/CenturyGothic-italic.fntdata"/><Relationship Id="rId27" Type="http://schemas.openxmlformats.org/officeDocument/2006/relationships/font" Target="fonts/CenturyGothic-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enturyGothic-boldItalic.fntdata"/><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g76c080ec91_0_16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76c080ec91_0_1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e307bbb9d_1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e307bbb9d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g76c080ec91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76c080ec91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76c080ec91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76c080ec91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76c080ec91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76c080ec91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7e307bbb9d_1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e307bbb9d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730da6b45a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latin typeface="Avenir"/>
              <a:ea typeface="Avenir"/>
              <a:cs typeface="Avenir"/>
              <a:sym typeface="Avenir"/>
            </a:endParaRPr>
          </a:p>
          <a:p>
            <a:pPr indent="0" lvl="0" marL="0" rtl="0" algn="l">
              <a:spcBef>
                <a:spcPts val="0"/>
              </a:spcBef>
              <a:spcAft>
                <a:spcPts val="0"/>
              </a:spcAft>
              <a:buNone/>
            </a:pPr>
            <a:r>
              <a:rPr lang="en">
                <a:latin typeface="Avenir"/>
                <a:ea typeface="Avenir"/>
                <a:cs typeface="Avenir"/>
                <a:sym typeface="Avenir"/>
              </a:rPr>
              <a:t>Word embeddings:</a:t>
            </a:r>
            <a:endParaRPr>
              <a:latin typeface="Avenir"/>
              <a:ea typeface="Avenir"/>
              <a:cs typeface="Avenir"/>
              <a:sym typeface="Avenir"/>
            </a:endParaRPr>
          </a:p>
          <a:p>
            <a:pPr indent="-304800" lvl="1" marL="914400" rtl="0" algn="l">
              <a:spcBef>
                <a:spcPts val="0"/>
              </a:spcBef>
              <a:spcAft>
                <a:spcPts val="0"/>
              </a:spcAft>
              <a:buClr>
                <a:schemeClr val="dk1"/>
              </a:buClr>
              <a:buSzPts val="1200"/>
              <a:buFont typeface="Avenir"/>
              <a:buChar char="○"/>
            </a:pPr>
            <a:r>
              <a:rPr lang="en">
                <a:latin typeface="Avenir"/>
                <a:ea typeface="Avenir"/>
                <a:cs typeface="Avenir"/>
                <a:sym typeface="Avenir"/>
              </a:rPr>
              <a:t>Count Vectors from Descriptions (CV)</a:t>
            </a:r>
            <a:endParaRPr>
              <a:latin typeface="Avenir"/>
              <a:ea typeface="Avenir"/>
              <a:cs typeface="Avenir"/>
              <a:sym typeface="Avenir"/>
            </a:endParaRPr>
          </a:p>
          <a:p>
            <a:pPr indent="-304800" lvl="2" marL="1371600" rtl="0" algn="l">
              <a:spcBef>
                <a:spcPts val="0"/>
              </a:spcBef>
              <a:spcAft>
                <a:spcPts val="0"/>
              </a:spcAft>
              <a:buClr>
                <a:schemeClr val="dk1"/>
              </a:buClr>
              <a:buSzPts val="1200"/>
              <a:buFont typeface="Avenir"/>
              <a:buChar char="■"/>
            </a:pPr>
            <a:r>
              <a:rPr lang="en">
                <a:latin typeface="Avenir"/>
                <a:ea typeface="Avenir"/>
                <a:cs typeface="Avenir"/>
                <a:sym typeface="Avenir"/>
              </a:rPr>
              <a:t>simple count of words present in corpus.</a:t>
            </a:r>
            <a:endParaRPr>
              <a:latin typeface="Avenir"/>
              <a:ea typeface="Avenir"/>
              <a:cs typeface="Avenir"/>
              <a:sym typeface="Avenir"/>
            </a:endParaRPr>
          </a:p>
          <a:p>
            <a:pPr indent="-304800" lvl="1" marL="914400" rtl="0" algn="l">
              <a:spcBef>
                <a:spcPts val="0"/>
              </a:spcBef>
              <a:spcAft>
                <a:spcPts val="0"/>
              </a:spcAft>
              <a:buClr>
                <a:schemeClr val="dk1"/>
              </a:buClr>
              <a:buSzPts val="1200"/>
              <a:buFont typeface="Avenir"/>
              <a:buChar char="○"/>
            </a:pPr>
            <a:r>
              <a:rPr lang="en">
                <a:latin typeface="Avenir"/>
                <a:ea typeface="Avenir"/>
                <a:cs typeface="Avenir"/>
                <a:sym typeface="Avenir"/>
              </a:rPr>
              <a:t>Tf-idf Vectors from Descriptions(TF)</a:t>
            </a:r>
            <a:endParaRPr>
              <a:latin typeface="Avenir"/>
              <a:ea typeface="Avenir"/>
              <a:cs typeface="Avenir"/>
              <a:sym typeface="Avenir"/>
            </a:endParaRPr>
          </a:p>
          <a:p>
            <a:pPr indent="-304800" lvl="2" marL="1371600" rtl="0" algn="l">
              <a:spcBef>
                <a:spcPts val="0"/>
              </a:spcBef>
              <a:spcAft>
                <a:spcPts val="0"/>
              </a:spcAft>
              <a:buClr>
                <a:schemeClr val="dk1"/>
              </a:buClr>
              <a:buSzPts val="1200"/>
              <a:buFont typeface="Avenir"/>
              <a:buChar char="■"/>
            </a:pPr>
            <a:r>
              <a:rPr lang="en">
                <a:latin typeface="Avenir"/>
                <a:ea typeface="Avenir"/>
                <a:cs typeface="Avenir"/>
                <a:sym typeface="Avenir"/>
              </a:rPr>
              <a:t>Importance of word pertaining to corpus.</a:t>
            </a:r>
            <a:endParaRPr>
              <a:latin typeface="Avenir"/>
              <a:ea typeface="Avenir"/>
              <a:cs typeface="Avenir"/>
              <a:sym typeface="Avenir"/>
            </a:endParaRPr>
          </a:p>
          <a:p>
            <a:pPr indent="-304800" lvl="1" marL="914400" rtl="0" algn="l">
              <a:spcBef>
                <a:spcPts val="0"/>
              </a:spcBef>
              <a:spcAft>
                <a:spcPts val="0"/>
              </a:spcAft>
              <a:buClr>
                <a:schemeClr val="dk1"/>
              </a:buClr>
              <a:buSzPts val="1200"/>
              <a:buFont typeface="Avenir"/>
              <a:buChar char="○"/>
            </a:pPr>
            <a:r>
              <a:rPr lang="en">
                <a:latin typeface="Avenir"/>
                <a:ea typeface="Avenir"/>
                <a:cs typeface="Avenir"/>
                <a:sym typeface="Avenir"/>
              </a:rPr>
              <a:t>Word2Vec built from science corpus (W2V)</a:t>
            </a:r>
            <a:endParaRPr>
              <a:latin typeface="Avenir"/>
              <a:ea typeface="Avenir"/>
              <a:cs typeface="Avenir"/>
              <a:sym typeface="Avenir"/>
            </a:endParaRPr>
          </a:p>
          <a:p>
            <a:pPr indent="-304800" lvl="2" marL="1371600" rtl="0" algn="l">
              <a:spcBef>
                <a:spcPts val="0"/>
              </a:spcBef>
              <a:spcAft>
                <a:spcPts val="0"/>
              </a:spcAft>
              <a:buClr>
                <a:schemeClr val="dk1"/>
              </a:buClr>
              <a:buSzPts val="1200"/>
              <a:buFont typeface="Avenir"/>
              <a:buChar char="■"/>
            </a:pPr>
            <a:r>
              <a:rPr lang="en">
                <a:latin typeface="Avenir"/>
                <a:ea typeface="Avenir"/>
                <a:cs typeface="Avenir"/>
                <a:sym typeface="Avenir"/>
              </a:rPr>
              <a:t>embedding that captures linguistic relationships between words in corpus.</a:t>
            </a:r>
            <a:endParaRPr>
              <a:latin typeface="Avenir"/>
              <a:ea typeface="Avenir"/>
              <a:cs typeface="Avenir"/>
              <a:sym typeface="Avenir"/>
            </a:endParaRPr>
          </a:p>
          <a:p>
            <a:pPr indent="-304800" lvl="2" marL="1371600" rtl="0" algn="l">
              <a:spcBef>
                <a:spcPts val="0"/>
              </a:spcBef>
              <a:spcAft>
                <a:spcPts val="0"/>
              </a:spcAft>
              <a:buClr>
                <a:schemeClr val="dk1"/>
              </a:buClr>
              <a:buSzPts val="1200"/>
              <a:buFont typeface="Avenir"/>
              <a:buChar char="■"/>
            </a:pPr>
            <a:r>
              <a:rPr lang="en">
                <a:latin typeface="Avenir"/>
                <a:ea typeface="Avenir"/>
                <a:cs typeface="Avenir"/>
                <a:sym typeface="Avenir"/>
              </a:rPr>
              <a:t>Our implementation was trained on a corpus of ~23000 Earth Science related journals</a:t>
            </a:r>
            <a:endParaRPr>
              <a:latin typeface="Avenir"/>
              <a:ea typeface="Avenir"/>
              <a:cs typeface="Avenir"/>
              <a:sym typeface="Avenir"/>
            </a:endParaRPr>
          </a:p>
          <a:p>
            <a:pPr indent="-304800" lvl="1" marL="914400" rtl="0" algn="l">
              <a:spcBef>
                <a:spcPts val="0"/>
              </a:spcBef>
              <a:spcAft>
                <a:spcPts val="0"/>
              </a:spcAft>
              <a:buClr>
                <a:schemeClr val="dk1"/>
              </a:buClr>
              <a:buSzPts val="1200"/>
              <a:buFont typeface="Avenir"/>
              <a:buChar char="○"/>
            </a:pPr>
            <a:r>
              <a:rPr lang="en">
                <a:latin typeface="Avenir"/>
                <a:ea typeface="Avenir"/>
                <a:cs typeface="Avenir"/>
                <a:sym typeface="Avenir"/>
              </a:rPr>
              <a:t>Latent Dirichlet Allocation from corpus (LDA)</a:t>
            </a:r>
            <a:endParaRPr>
              <a:latin typeface="Avenir"/>
              <a:ea typeface="Avenir"/>
              <a:cs typeface="Avenir"/>
              <a:sym typeface="Avenir"/>
            </a:endParaRPr>
          </a:p>
          <a:p>
            <a:pPr indent="-304800" lvl="2" marL="1371600" rtl="0" algn="l">
              <a:spcBef>
                <a:spcPts val="0"/>
              </a:spcBef>
              <a:spcAft>
                <a:spcPts val="0"/>
              </a:spcAft>
              <a:buClr>
                <a:schemeClr val="dk1"/>
              </a:buClr>
              <a:buSzPts val="1200"/>
              <a:buFont typeface="Avenir"/>
              <a:buChar char="■"/>
            </a:pPr>
            <a:r>
              <a:rPr lang="en">
                <a:latin typeface="Avenir"/>
                <a:ea typeface="Avenir"/>
                <a:cs typeface="Avenir"/>
                <a:sym typeface="Avenir"/>
              </a:rPr>
              <a:t>embedding that groups words with similar (latent) topics.</a:t>
            </a:r>
            <a:endParaRPr>
              <a:latin typeface="Avenir"/>
              <a:ea typeface="Avenir"/>
              <a:cs typeface="Avenir"/>
              <a:sym typeface="Avenir"/>
            </a:endParaRPr>
          </a:p>
          <a:p>
            <a:pPr indent="0" lvl="0" marL="0" rtl="0" algn="l">
              <a:spcBef>
                <a:spcPts val="0"/>
              </a:spcBef>
              <a:spcAft>
                <a:spcPts val="0"/>
              </a:spcAft>
              <a:buNone/>
            </a:pPr>
            <a:r>
              <a:t/>
            </a:r>
            <a:endParaRPr/>
          </a:p>
        </p:txBody>
      </p:sp>
      <p:sp>
        <p:nvSpPr>
          <p:cNvPr id="206" name="Google Shape;206;g730da6b45a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7e307bbb9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e307bbb9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400">
                <a:solidFill>
                  <a:schemeClr val="dk1"/>
                </a:solidFill>
                <a:latin typeface="Avenir"/>
                <a:ea typeface="Avenir"/>
                <a:cs typeface="Avenir"/>
                <a:sym typeface="Avenir"/>
              </a:rPr>
              <a:t>A user can search the corpus for a topic of interest such as </a:t>
            </a:r>
            <a:r>
              <a:rPr i="1" lang="en" sz="1400">
                <a:solidFill>
                  <a:schemeClr val="dk1"/>
                </a:solidFill>
                <a:latin typeface="Avenir"/>
                <a:ea typeface="Avenir"/>
                <a:cs typeface="Avenir"/>
                <a:sym typeface="Avenir"/>
              </a:rPr>
              <a:t>hurricane</a:t>
            </a:r>
            <a:r>
              <a:rPr lang="en" sz="1400">
                <a:solidFill>
                  <a:schemeClr val="dk1"/>
                </a:solidFill>
                <a:latin typeface="Avenir"/>
                <a:ea typeface="Avenir"/>
                <a:cs typeface="Avenir"/>
                <a:sym typeface="Avenir"/>
              </a:rPr>
              <a:t>. They can then filter on multiple categories such as: </a:t>
            </a:r>
            <a:r>
              <a:rPr i="1" lang="en" sz="1400">
                <a:solidFill>
                  <a:schemeClr val="dk1"/>
                </a:solidFill>
                <a:latin typeface="Avenir"/>
                <a:ea typeface="Avenir"/>
                <a:cs typeface="Avenir"/>
                <a:sym typeface="Avenir"/>
              </a:rPr>
              <a:t>instruments, human activity, land region, phenomena, property, representation, science key words, etc</a:t>
            </a:r>
            <a:r>
              <a:rPr lang="en" sz="1400">
                <a:solidFill>
                  <a:schemeClr val="dk1"/>
                </a:solidFill>
                <a:latin typeface="Avenir"/>
                <a:ea typeface="Avenir"/>
                <a:cs typeface="Avenir"/>
                <a:sym typeface="Avenir"/>
              </a:rPr>
              <a:t>.</a:t>
            </a:r>
            <a:endParaRPr sz="1400">
              <a:solidFill>
                <a:schemeClr val="dk1"/>
              </a:solidFill>
              <a:latin typeface="Avenir"/>
              <a:ea typeface="Avenir"/>
              <a:cs typeface="Avenir"/>
              <a:sym typeface="Avenir"/>
            </a:endParaRPr>
          </a:p>
          <a:p>
            <a:pPr indent="-254000" lvl="0" marL="342900" rtl="0" algn="l">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In this search for </a:t>
            </a:r>
            <a:r>
              <a:rPr i="1" lang="en" sz="1400">
                <a:solidFill>
                  <a:schemeClr val="dk1"/>
                </a:solidFill>
                <a:latin typeface="Avenir"/>
                <a:ea typeface="Avenir"/>
                <a:cs typeface="Avenir"/>
                <a:sym typeface="Avenir"/>
              </a:rPr>
              <a:t>hurricane</a:t>
            </a:r>
            <a:r>
              <a:rPr lang="en" sz="1400">
                <a:solidFill>
                  <a:schemeClr val="dk1"/>
                </a:solidFill>
                <a:latin typeface="Avenir"/>
                <a:ea typeface="Avenir"/>
                <a:cs typeface="Avenir"/>
                <a:sym typeface="Avenir"/>
              </a:rPr>
              <a:t>, the main results contain broad topics such as rough synonyms for hurricane (tc, tcs, typhoon, etc), hurricane names (Katrina, Ivan), and, interestingly, multiple prominent hurricane researchers (Demaria, Cangialosi, Knaff, Landsea, etc)</a:t>
            </a:r>
            <a:endParaRPr sz="1400">
              <a:solidFill>
                <a:schemeClr val="dk1"/>
              </a:solidFill>
              <a:latin typeface="Avenir"/>
              <a:ea typeface="Avenir"/>
              <a:cs typeface="Avenir"/>
              <a:sym typeface="Avenir"/>
            </a:endParaRPr>
          </a:p>
          <a:p>
            <a:pPr indent="-254000" lvl="0" marL="342900" rtl="0" algn="l">
              <a:spcBef>
                <a:spcPts val="0"/>
              </a:spcBef>
              <a:spcAft>
                <a:spcPts val="0"/>
              </a:spcAft>
              <a:buClr>
                <a:schemeClr val="dk1"/>
              </a:buClr>
              <a:buSzPts val="1400"/>
              <a:buFont typeface="Avenir"/>
              <a:buChar char="●"/>
            </a:pPr>
            <a:r>
              <a:rPr lang="en" sz="1400">
                <a:solidFill>
                  <a:schemeClr val="dk1"/>
                </a:solidFill>
                <a:latin typeface="Avenir"/>
                <a:ea typeface="Avenir"/>
                <a:cs typeface="Avenir"/>
                <a:sym typeface="Avenir"/>
              </a:rPr>
              <a:t>By filtering on instrument, a user can retrieve highly relevant instruments used in hurricane research</a:t>
            </a:r>
            <a:endParaRPr sz="1400">
              <a:solidFill>
                <a:schemeClr val="dk1"/>
              </a:solidFill>
              <a:latin typeface="Avenir"/>
              <a:ea typeface="Avenir"/>
              <a:cs typeface="Avenir"/>
              <a:sym typeface="Aveni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730da6b45a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730da6b45a_0_7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Keywords are vital to data discovery</a:t>
            </a:r>
            <a:endParaRPr/>
          </a:p>
          <a:p>
            <a:pPr indent="-298450" lvl="0" marL="457200" rtl="0" algn="l">
              <a:spcBef>
                <a:spcPts val="0"/>
              </a:spcBef>
              <a:spcAft>
                <a:spcPts val="0"/>
              </a:spcAft>
              <a:buSzPts val="1100"/>
              <a:buAutoNum type="arabicPeriod"/>
            </a:pPr>
            <a:r>
              <a:rPr lang="en"/>
              <a:t>Need a reliable automated way to tag metadata with keywords</a:t>
            </a:r>
            <a:endParaRPr/>
          </a:p>
        </p:txBody>
      </p:sp>
      <p:sp>
        <p:nvSpPr>
          <p:cNvPr id="225" name="Google Shape;225;g730da6b45a_0_71: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7e307bbb9d_7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word2vec is also a neural network, this result of the word2vec layer is fed into a 2nd neural network</a:t>
            </a:r>
            <a:endParaRPr/>
          </a:p>
        </p:txBody>
      </p:sp>
      <p:sp>
        <p:nvSpPr>
          <p:cNvPr id="231" name="Google Shape;231;g7e307bbb9d_7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6f32e199de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6f32e199de_0_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g6f32e199de_0_75: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6ff51d22e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6ff51d22e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6ff51d22e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6ff51d22e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e307bbb9d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e307bbb9d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lang="en"/>
              <a:t>u</a:t>
            </a:r>
            <a:r>
              <a:rPr lang="en"/>
              <a:t>rban hydrology’ results</a:t>
            </a:r>
            <a:endParaRPr/>
          </a:p>
          <a:p>
            <a:pPr indent="-298450" lvl="0" marL="457200" rtl="0" algn="l">
              <a:spcBef>
                <a:spcPts val="0"/>
              </a:spcBef>
              <a:spcAft>
                <a:spcPts val="0"/>
              </a:spcAft>
              <a:buSzPts val="1100"/>
              <a:buChar char="●"/>
            </a:pPr>
            <a:r>
              <a:rPr lang="en"/>
              <a:t>22k corpus - 4 papers</a:t>
            </a:r>
            <a:endParaRPr/>
          </a:p>
          <a:p>
            <a:pPr indent="-298450" lvl="0" marL="457200" rtl="0" algn="l">
              <a:spcBef>
                <a:spcPts val="0"/>
              </a:spcBef>
              <a:spcAft>
                <a:spcPts val="0"/>
              </a:spcAft>
              <a:buSzPts val="1100"/>
              <a:buChar char="●"/>
            </a:pPr>
            <a:r>
              <a:rPr lang="en"/>
              <a:t>88k corpus - 1990 papers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7e307bbb9d_1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7e307bbb9d_1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g52c3f108b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52c3f108b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7e307bbb9d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7e307bbb9d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6c080ec91_3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6c080ec91_3_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g76c080ec91_3_3: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7e307bbb9d_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e307bbb9d_1_1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g7e307bbb9d_1_12:notes"/>
          <p:cNvSpPr txBox="1"/>
          <p:nvPr>
            <p:ph idx="12" type="sldNum"/>
          </p:nvPr>
        </p:nvSpPr>
        <p:spPr>
          <a:xfrm>
            <a:off x="3884613" y="8685213"/>
            <a:ext cx="29718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28650" y="266327"/>
            <a:ext cx="7886700" cy="480000"/>
          </a:xfrm>
          <a:prstGeom prst="rect">
            <a:avLst/>
          </a:prstGeom>
          <a:solidFill>
            <a:srgbClr val="016AA3"/>
          </a:solidFill>
          <a:ln>
            <a:noFill/>
          </a:ln>
          <a:effectLst>
            <a:outerShdw blurRad="50800" rotWithShape="0" algn="t" dir="5400000" dist="25400">
              <a:srgbClr val="000000">
                <a:alpha val="40000"/>
              </a:srgbClr>
            </a:outerShdw>
          </a:effectLst>
        </p:spPr>
        <p:txBody>
          <a:bodyPr anchorCtr="1" anchor="ctr" bIns="68575" lIns="0" spcFirstLastPara="1" rIns="0" wrap="square" tIns="68575">
            <a:noAutofit/>
          </a:bodyPr>
          <a:lstStyle>
            <a:lvl1pPr lvl="0" marR="0" rtl="0" algn="l">
              <a:lnSpc>
                <a:spcPct val="90000"/>
              </a:lnSpc>
              <a:spcBef>
                <a:spcPts val="0"/>
              </a:spcBef>
              <a:spcAft>
                <a:spcPts val="0"/>
              </a:spcAft>
              <a:buClr>
                <a:schemeClr val="lt1"/>
              </a:buClr>
              <a:buSzPts val="2700"/>
              <a:buFont typeface="Century Gothic"/>
              <a:buNone/>
              <a:defRPr b="0" i="0" sz="2700" u="none" cap="none" strike="noStrike">
                <a:solidFill>
                  <a:schemeClr val="lt1"/>
                </a:solidFill>
                <a:latin typeface="Century Gothic"/>
                <a:ea typeface="Century Gothic"/>
                <a:cs typeface="Century Gothic"/>
                <a:sym typeface="Century Gothic"/>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0"/>
              </a:spcBef>
              <a:spcAft>
                <a:spcPts val="0"/>
              </a:spcAft>
              <a:buClr>
                <a:schemeClr val="dk1"/>
              </a:buClr>
              <a:buSzPts val="2100"/>
              <a:buFont typeface="Arial"/>
              <a:buChar char="•"/>
              <a:defRPr b="0" i="0" sz="2100" u="none" cap="none" strike="noStrike">
                <a:solidFill>
                  <a:schemeClr val="dk1"/>
                </a:solidFill>
                <a:latin typeface="Avenir"/>
                <a:ea typeface="Avenir"/>
                <a:cs typeface="Avenir"/>
                <a:sym typeface="Avenir"/>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2pPr>
            <a:lvl3pPr indent="-323850" lvl="2" marL="1371600" marR="0" rtl="0" algn="l">
              <a:lnSpc>
                <a:spcPct val="90000"/>
              </a:lnSpc>
              <a:spcBef>
                <a:spcPts val="200"/>
              </a:spcBef>
              <a:spcAft>
                <a:spcPts val="0"/>
              </a:spcAft>
              <a:buClr>
                <a:schemeClr val="dk1"/>
              </a:buClr>
              <a:buSzPts val="1500"/>
              <a:buFont typeface="Arial"/>
              <a:buChar char="•"/>
              <a:defRPr b="0" i="0" sz="1500" u="none" cap="none" strike="noStrike">
                <a:solidFill>
                  <a:schemeClr val="dk1"/>
                </a:solidFill>
                <a:latin typeface="Avenir"/>
                <a:ea typeface="Avenir"/>
                <a:cs typeface="Avenir"/>
                <a:sym typeface="Avenir"/>
              </a:defRPr>
            </a:lvl3pPr>
            <a:lvl4pPr indent="-317500" lvl="3" marL="18288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17500" lvl="4" marL="22860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type="title">
  <p:cSld name="TITLE">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15"/>
          <p:cNvSpPr/>
          <p:nvPr/>
        </p:nvSpPr>
        <p:spPr>
          <a:xfrm flipH="1">
            <a:off x="0" y="0"/>
            <a:ext cx="9144000" cy="5143500"/>
          </a:xfrm>
          <a:prstGeom prst="snip1Rect">
            <a:avLst>
              <a:gd fmla="val 50000" name="adj"/>
            </a:avLst>
          </a:prstGeom>
          <a:gradFill>
            <a:gsLst>
              <a:gs pos="0">
                <a:srgbClr val="0C4068">
                  <a:alpha val="80000"/>
                </a:srgbClr>
              </a:gs>
              <a:gs pos="50000">
                <a:srgbClr val="46B688">
                  <a:alpha val="69411"/>
                </a:srgbClr>
              </a:gs>
              <a:gs pos="100000">
                <a:srgbClr val="016AA3"/>
              </a:gs>
            </a:gsLst>
            <a:lin ang="2700006" scaled="0"/>
          </a:gradFill>
          <a:ln>
            <a:noFill/>
          </a:ln>
          <a:effectLst>
            <a:outerShdw blurRad="50800" rotWithShape="0" algn="ctr" dir="5400000" dist="50800">
              <a:srgbClr val="000000"/>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sp>
        <p:nvSpPr>
          <p:cNvPr id="62" name="Google Shape;62;p15"/>
          <p:cNvSpPr txBox="1"/>
          <p:nvPr>
            <p:ph type="ctrTitle"/>
          </p:nvPr>
        </p:nvSpPr>
        <p:spPr>
          <a:xfrm>
            <a:off x="628650" y="1989768"/>
            <a:ext cx="7886700" cy="480000"/>
          </a:xfrm>
          <a:prstGeom prst="rect">
            <a:avLst/>
          </a:prstGeom>
          <a:noFill/>
          <a:ln>
            <a:noFill/>
          </a:ln>
          <a:effectLst>
            <a:outerShdw blurRad="50800" rotWithShape="0" algn="t" dir="5400000" dist="25400">
              <a:srgbClr val="000000">
                <a:alpha val="40000"/>
              </a:srgbClr>
            </a:outerShdw>
          </a:effectLst>
        </p:spPr>
        <p:txBody>
          <a:bodyPr anchorCtr="1" anchor="ctr" bIns="68575" lIns="0" spcFirstLastPara="1" rIns="0" wrap="square" tIns="68575">
            <a:noAutofit/>
          </a:bodyPr>
          <a:lstStyle>
            <a:lvl1pPr lvl="0" marR="0" rtl="0" algn="ctr">
              <a:lnSpc>
                <a:spcPct val="90000"/>
              </a:lnSpc>
              <a:spcBef>
                <a:spcPts val="0"/>
              </a:spcBef>
              <a:spcAft>
                <a:spcPts val="0"/>
              </a:spcAft>
              <a:buClr>
                <a:schemeClr val="lt1"/>
              </a:buClr>
              <a:buSzPts val="3300"/>
              <a:buFont typeface="Century Gothic"/>
              <a:buNone/>
              <a:defRPr b="0" i="0" sz="3300" u="none" cap="none" strike="noStrike">
                <a:solidFill>
                  <a:schemeClr val="lt1"/>
                </a:solidFill>
                <a:latin typeface="Century Gothic"/>
                <a:ea typeface="Century Gothic"/>
                <a:cs typeface="Century Gothic"/>
                <a:sym typeface="Century Gothic"/>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63" name="Google Shape;63;p15"/>
          <p:cNvSpPr txBox="1"/>
          <p:nvPr>
            <p:ph idx="1" type="subTitle"/>
          </p:nvPr>
        </p:nvSpPr>
        <p:spPr>
          <a:xfrm>
            <a:off x="628650" y="2849519"/>
            <a:ext cx="7886700" cy="480000"/>
          </a:xfrm>
          <a:prstGeom prst="rect">
            <a:avLst/>
          </a:prstGeom>
          <a:noFill/>
          <a:ln>
            <a:noFill/>
          </a:ln>
          <a:effectLst>
            <a:outerShdw blurRad="50800" rotWithShape="0" algn="t" dir="5400000" dist="38100">
              <a:srgbClr val="000000">
                <a:alpha val="40000"/>
              </a:srgbClr>
            </a:outerShdw>
          </a:effectLst>
        </p:spPr>
        <p:txBody>
          <a:bodyPr anchorCtr="1" anchor="ctr" bIns="34275" lIns="68575" spcFirstLastPara="1" rIns="68575" wrap="square" tIns="34275">
            <a:noAutofit/>
          </a:bodyPr>
          <a:lstStyle>
            <a:lvl1pPr lvl="0" marR="0" rtl="0" algn="ctr">
              <a:lnSpc>
                <a:spcPct val="90000"/>
              </a:lnSpc>
              <a:spcBef>
                <a:spcPts val="0"/>
              </a:spcBef>
              <a:spcAft>
                <a:spcPts val="0"/>
              </a:spcAft>
              <a:buClr>
                <a:srgbClr val="F2F2F2"/>
              </a:buClr>
              <a:buSzPts val="2100"/>
              <a:buFont typeface="Arial"/>
              <a:buNone/>
              <a:defRPr b="0" i="0" sz="2100" u="none" cap="none" strike="noStrike">
                <a:solidFill>
                  <a:srgbClr val="F2F2F2"/>
                </a:solidFill>
                <a:latin typeface="Century Gothic"/>
                <a:ea typeface="Century Gothic"/>
                <a:cs typeface="Century Gothic"/>
                <a:sym typeface="Century Gothic"/>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Avenir"/>
                <a:ea typeface="Avenir"/>
                <a:cs typeface="Avenir"/>
                <a:sym typeface="Avenir"/>
              </a:defRPr>
            </a:lvl2pPr>
            <a:lvl3pPr lvl="2" marR="0" rtl="0" algn="ctr">
              <a:lnSpc>
                <a:spcPct val="90000"/>
              </a:lnSpc>
              <a:spcBef>
                <a:spcPts val="200"/>
              </a:spcBef>
              <a:spcAft>
                <a:spcPts val="0"/>
              </a:spcAft>
              <a:buClr>
                <a:schemeClr val="dk1"/>
              </a:buClr>
              <a:buSzPts val="1400"/>
              <a:buFont typeface="Arial"/>
              <a:buNone/>
              <a:defRPr b="0" i="0" sz="1400" u="none" cap="none" strike="noStrike">
                <a:solidFill>
                  <a:schemeClr val="dk1"/>
                </a:solidFill>
                <a:latin typeface="Avenir"/>
                <a:ea typeface="Avenir"/>
                <a:cs typeface="Avenir"/>
                <a:sym typeface="Avenir"/>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Avenir"/>
                <a:ea typeface="Avenir"/>
                <a:cs typeface="Avenir"/>
                <a:sym typeface="Avenir"/>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Avenir"/>
                <a:ea typeface="Avenir"/>
                <a:cs typeface="Avenir"/>
                <a:sym typeface="Avenir"/>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9pPr>
          </a:lstStyle>
          <a:p/>
        </p:txBody>
      </p:sp>
      <p:grpSp>
        <p:nvGrpSpPr>
          <p:cNvPr id="64" name="Google Shape;64;p15"/>
          <p:cNvGrpSpPr/>
          <p:nvPr/>
        </p:nvGrpSpPr>
        <p:grpSpPr>
          <a:xfrm>
            <a:off x="-503571" y="5060583"/>
            <a:ext cx="10151203" cy="82850"/>
            <a:chOff x="-170626" y="0"/>
            <a:chExt cx="13534938" cy="166800"/>
          </a:xfrm>
        </p:grpSpPr>
        <p:sp>
          <p:nvSpPr>
            <p:cNvPr id="65" name="Google Shape;65;p15"/>
            <p:cNvSpPr/>
            <p:nvPr/>
          </p:nvSpPr>
          <p:spPr>
            <a:xfrm>
              <a:off x="-170626" y="0"/>
              <a:ext cx="4511700" cy="166800"/>
            </a:xfrm>
            <a:prstGeom prst="parallelogram">
              <a:avLst>
                <a:gd fmla="val 114362" name="adj"/>
              </a:avLst>
            </a:prstGeom>
            <a:solidFill>
              <a:srgbClr val="016A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sp>
          <p:nvSpPr>
            <p:cNvPr id="66" name="Google Shape;66;p15"/>
            <p:cNvSpPr/>
            <p:nvPr/>
          </p:nvSpPr>
          <p:spPr>
            <a:xfrm>
              <a:off x="4340993" y="0"/>
              <a:ext cx="4511700" cy="166800"/>
            </a:xfrm>
            <a:prstGeom prst="parallelogram">
              <a:avLst>
                <a:gd fmla="val 114362" name="adj"/>
              </a:avLst>
            </a:prstGeom>
            <a:solidFill>
              <a:srgbClr val="46B68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sp>
          <p:nvSpPr>
            <p:cNvPr id="67" name="Google Shape;67;p15"/>
            <p:cNvSpPr/>
            <p:nvPr/>
          </p:nvSpPr>
          <p:spPr>
            <a:xfrm>
              <a:off x="8852612" y="0"/>
              <a:ext cx="4511700" cy="166800"/>
            </a:xfrm>
            <a:prstGeom prst="parallelogram">
              <a:avLst>
                <a:gd fmla="val 114362" name="adj"/>
              </a:avLst>
            </a:prstGeom>
            <a:solidFill>
              <a:srgbClr val="FEA34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grpSp>
      <p:cxnSp>
        <p:nvCxnSpPr>
          <p:cNvPr id="68" name="Google Shape;68;p15"/>
          <p:cNvCxnSpPr/>
          <p:nvPr/>
        </p:nvCxnSpPr>
        <p:spPr>
          <a:xfrm>
            <a:off x="2154115" y="2659673"/>
            <a:ext cx="4835700" cy="0"/>
          </a:xfrm>
          <a:prstGeom prst="straightConnector1">
            <a:avLst/>
          </a:prstGeom>
          <a:noFill/>
          <a:ln cap="flat" cmpd="sng" w="9525">
            <a:solidFill>
              <a:schemeClr val="lt1"/>
            </a:solidFill>
            <a:prstDash val="solid"/>
            <a:miter lim="800000"/>
            <a:headEnd len="sm" w="sm" type="none"/>
            <a:tailEnd len="sm" w="sm" type="none"/>
          </a:ln>
          <a:effectLst>
            <a:outerShdw blurRad="50800" rotWithShape="0" algn="t" dir="5400000" dist="25400">
              <a:srgbClr val="000000">
                <a:alpha val="40000"/>
              </a:srgbClr>
            </a:outerShdw>
          </a:effectLst>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9" name="Shape 69"/>
        <p:cNvGrpSpPr/>
        <p:nvPr/>
      </p:nvGrpSpPr>
      <p:grpSpPr>
        <a:xfrm>
          <a:off x="0" y="0"/>
          <a:ext cx="0" cy="0"/>
          <a:chOff x="0" y="0"/>
          <a:chExt cx="0" cy="0"/>
        </a:xfrm>
      </p:grpSpPr>
      <p:sp>
        <p:nvSpPr>
          <p:cNvPr id="70" name="Google Shape;70;p16"/>
          <p:cNvSpPr txBox="1"/>
          <p:nvPr>
            <p:ph type="title"/>
          </p:nvPr>
        </p:nvSpPr>
        <p:spPr>
          <a:xfrm>
            <a:off x="628650" y="266327"/>
            <a:ext cx="7886700" cy="480000"/>
          </a:xfrm>
          <a:prstGeom prst="rect">
            <a:avLst/>
          </a:prstGeom>
          <a:solidFill>
            <a:srgbClr val="016AA3"/>
          </a:solidFill>
          <a:ln>
            <a:noFill/>
          </a:ln>
          <a:effectLst>
            <a:outerShdw blurRad="50800" rotWithShape="0" algn="t" dir="5400000" dist="25400">
              <a:srgbClr val="000000">
                <a:alpha val="40000"/>
              </a:srgbClr>
            </a:outerShdw>
          </a:effectLst>
        </p:spPr>
        <p:txBody>
          <a:bodyPr anchorCtr="1" anchor="ctr" bIns="68575" lIns="0" spcFirstLastPara="1" rIns="0" wrap="square" tIns="68575">
            <a:noAutofit/>
          </a:bodyPr>
          <a:lstStyle>
            <a:lvl1pPr lvl="0" marR="0" rtl="0" algn="l">
              <a:lnSpc>
                <a:spcPct val="90000"/>
              </a:lnSpc>
              <a:spcBef>
                <a:spcPts val="0"/>
              </a:spcBef>
              <a:spcAft>
                <a:spcPts val="0"/>
              </a:spcAft>
              <a:buClr>
                <a:schemeClr val="lt1"/>
              </a:buClr>
              <a:buSzPts val="2700"/>
              <a:buFont typeface="Century Gothic"/>
              <a:buNone/>
              <a:defRPr b="0" i="0" sz="2700" u="none" cap="none" strike="noStrike">
                <a:solidFill>
                  <a:schemeClr val="lt1"/>
                </a:solidFill>
                <a:latin typeface="Century Gothic"/>
                <a:ea typeface="Century Gothic"/>
                <a:cs typeface="Century Gothic"/>
                <a:sym typeface="Century Gothic"/>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71" name="Google Shape;71;p16"/>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0"/>
              </a:spcBef>
              <a:spcAft>
                <a:spcPts val="0"/>
              </a:spcAft>
              <a:buClr>
                <a:schemeClr val="dk1"/>
              </a:buClr>
              <a:buSzPts val="2100"/>
              <a:buFont typeface="Arial"/>
              <a:buChar char="•"/>
              <a:defRPr b="0" i="0" sz="2100" u="none" cap="none" strike="noStrike">
                <a:solidFill>
                  <a:schemeClr val="dk1"/>
                </a:solidFill>
                <a:latin typeface="Avenir"/>
                <a:ea typeface="Avenir"/>
                <a:cs typeface="Avenir"/>
                <a:sym typeface="Avenir"/>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2pPr>
            <a:lvl3pPr indent="-323850" lvl="2" marL="1371600" marR="0" rtl="0" algn="l">
              <a:lnSpc>
                <a:spcPct val="90000"/>
              </a:lnSpc>
              <a:spcBef>
                <a:spcPts val="200"/>
              </a:spcBef>
              <a:spcAft>
                <a:spcPts val="0"/>
              </a:spcAft>
              <a:buClr>
                <a:schemeClr val="dk1"/>
              </a:buClr>
              <a:buSzPts val="1500"/>
              <a:buFont typeface="Arial"/>
              <a:buChar char="•"/>
              <a:defRPr b="0" i="0" sz="1500" u="none" cap="none" strike="noStrike">
                <a:solidFill>
                  <a:schemeClr val="dk1"/>
                </a:solidFill>
                <a:latin typeface="Avenir"/>
                <a:ea typeface="Avenir"/>
                <a:cs typeface="Avenir"/>
                <a:sym typeface="Avenir"/>
              </a:defRPr>
            </a:lvl3pPr>
            <a:lvl4pPr indent="-317500" lvl="3" marL="18288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17500" lvl="4" marL="22860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72" name="Shape 72"/>
        <p:cNvGrpSpPr/>
        <p:nvPr/>
      </p:nvGrpSpPr>
      <p:grpSpPr>
        <a:xfrm>
          <a:off x="0" y="0"/>
          <a:ext cx="0" cy="0"/>
          <a:chOff x="0" y="0"/>
          <a:chExt cx="0" cy="0"/>
        </a:xfrm>
      </p:grpSpPr>
      <p:sp>
        <p:nvSpPr>
          <p:cNvPr id="73" name="Google Shape;73;p17"/>
          <p:cNvSpPr txBox="1"/>
          <p:nvPr>
            <p:ph type="ctrTitle"/>
          </p:nvPr>
        </p:nvSpPr>
        <p:spPr>
          <a:xfrm>
            <a:off x="628650" y="243058"/>
            <a:ext cx="7886700" cy="480000"/>
          </a:xfrm>
          <a:prstGeom prst="rect">
            <a:avLst/>
          </a:prstGeom>
          <a:solidFill>
            <a:srgbClr val="016AA3"/>
          </a:solidFill>
          <a:ln>
            <a:noFill/>
          </a:ln>
          <a:effectLst>
            <a:outerShdw blurRad="50800" rotWithShape="0" algn="t" dir="5400000" dist="25400">
              <a:srgbClr val="000000">
                <a:alpha val="40000"/>
              </a:srgbClr>
            </a:outerShdw>
          </a:effectLst>
        </p:spPr>
        <p:txBody>
          <a:bodyPr anchorCtr="1" anchor="ctr" bIns="68575" lIns="0" spcFirstLastPara="1" rIns="0" wrap="square" tIns="68575">
            <a:noAutofit/>
          </a:bodyPr>
          <a:lstStyle>
            <a:lvl1pPr lvl="0" marR="0" rtl="0" algn="ctr">
              <a:lnSpc>
                <a:spcPct val="90000"/>
              </a:lnSpc>
              <a:spcBef>
                <a:spcPts val="0"/>
              </a:spcBef>
              <a:spcAft>
                <a:spcPts val="0"/>
              </a:spcAft>
              <a:buClr>
                <a:schemeClr val="lt1"/>
              </a:buClr>
              <a:buSzPts val="3300"/>
              <a:buFont typeface="Century Gothic"/>
              <a:buNone/>
              <a:defRPr b="0" i="0" sz="3300" u="none" cap="none" strike="noStrike">
                <a:solidFill>
                  <a:schemeClr val="lt1"/>
                </a:solidFill>
                <a:latin typeface="Century Gothic"/>
                <a:ea typeface="Century Gothic"/>
                <a:cs typeface="Century Gothic"/>
                <a:sym typeface="Century Gothic"/>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74" name="Google Shape;74;p17"/>
          <p:cNvSpPr txBox="1"/>
          <p:nvPr>
            <p:ph idx="1" type="subTitle"/>
          </p:nvPr>
        </p:nvSpPr>
        <p:spPr>
          <a:xfrm>
            <a:off x="1143000" y="2701528"/>
            <a:ext cx="6858000" cy="1241700"/>
          </a:xfrm>
          <a:prstGeom prst="rect">
            <a:avLst/>
          </a:prstGeom>
          <a:noFill/>
          <a:ln>
            <a:noFill/>
          </a:ln>
        </p:spPr>
        <p:txBody>
          <a:bodyPr anchorCtr="0" anchor="t" bIns="34275" lIns="68575" spcFirstLastPara="1" rIns="68575" wrap="square" tIns="34275">
            <a:noAutofit/>
          </a:bodyPr>
          <a:lstStyle>
            <a:lvl1pPr lvl="0" marR="0" rtl="0" algn="ctr">
              <a:lnSpc>
                <a:spcPct val="90000"/>
              </a:lnSpc>
              <a:spcBef>
                <a:spcPts val="0"/>
              </a:spcBef>
              <a:spcAft>
                <a:spcPts val="0"/>
              </a:spcAft>
              <a:buClr>
                <a:schemeClr val="dk1"/>
              </a:buClr>
              <a:buSzPts val="2100"/>
              <a:buFont typeface="Arial"/>
              <a:buNone/>
              <a:defRPr b="0" i="0" sz="2100" u="none" cap="none" strike="noStrike">
                <a:solidFill>
                  <a:schemeClr val="dk1"/>
                </a:solidFill>
                <a:latin typeface="Century Gothic"/>
                <a:ea typeface="Century Gothic"/>
                <a:cs typeface="Century Gothic"/>
                <a:sym typeface="Century Gothic"/>
              </a:defRPr>
            </a:lvl1pPr>
            <a:lvl2pPr lvl="1" marR="0" rtl="0" algn="ctr">
              <a:lnSpc>
                <a:spcPct val="90000"/>
              </a:lnSpc>
              <a:spcBef>
                <a:spcPts val="200"/>
              </a:spcBef>
              <a:spcAft>
                <a:spcPts val="0"/>
              </a:spcAft>
              <a:buClr>
                <a:schemeClr val="dk1"/>
              </a:buClr>
              <a:buSzPts val="1500"/>
              <a:buFont typeface="Arial"/>
              <a:buNone/>
              <a:defRPr b="0" i="0" sz="1500" u="none" cap="none" strike="noStrike">
                <a:solidFill>
                  <a:schemeClr val="dk1"/>
                </a:solidFill>
                <a:latin typeface="Avenir"/>
                <a:ea typeface="Avenir"/>
                <a:cs typeface="Avenir"/>
                <a:sym typeface="Avenir"/>
              </a:defRPr>
            </a:lvl2pPr>
            <a:lvl3pPr lvl="2" marR="0" rtl="0" algn="ctr">
              <a:lnSpc>
                <a:spcPct val="90000"/>
              </a:lnSpc>
              <a:spcBef>
                <a:spcPts val="200"/>
              </a:spcBef>
              <a:spcAft>
                <a:spcPts val="0"/>
              </a:spcAft>
              <a:buClr>
                <a:schemeClr val="dk1"/>
              </a:buClr>
              <a:buSzPts val="1400"/>
              <a:buFont typeface="Arial"/>
              <a:buNone/>
              <a:defRPr b="0" i="0" sz="1400" u="none" cap="none" strike="noStrike">
                <a:solidFill>
                  <a:schemeClr val="dk1"/>
                </a:solidFill>
                <a:latin typeface="Avenir"/>
                <a:ea typeface="Avenir"/>
                <a:cs typeface="Avenir"/>
                <a:sym typeface="Avenir"/>
              </a:defRPr>
            </a:lvl3pPr>
            <a:lvl4pPr lvl="3"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Avenir"/>
                <a:ea typeface="Avenir"/>
                <a:cs typeface="Avenir"/>
                <a:sym typeface="Avenir"/>
              </a:defRPr>
            </a:lvl4pPr>
            <a:lvl5pPr lvl="4" marR="0" rtl="0" algn="ctr">
              <a:lnSpc>
                <a:spcPct val="90000"/>
              </a:lnSpc>
              <a:spcBef>
                <a:spcPts val="200"/>
              </a:spcBef>
              <a:spcAft>
                <a:spcPts val="0"/>
              </a:spcAft>
              <a:buClr>
                <a:schemeClr val="dk1"/>
              </a:buClr>
              <a:buSzPts val="1200"/>
              <a:buFont typeface="Arial"/>
              <a:buNone/>
              <a:defRPr b="0" i="0" sz="1200" u="none" cap="none" strike="noStrike">
                <a:solidFill>
                  <a:schemeClr val="dk1"/>
                </a:solidFill>
                <a:latin typeface="Avenir"/>
                <a:ea typeface="Avenir"/>
                <a:cs typeface="Avenir"/>
                <a:sym typeface="Avenir"/>
              </a:defRPr>
            </a:lvl5pPr>
            <a:lvl6pPr lvl="5"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6pPr>
            <a:lvl7pPr lvl="6"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7pPr>
            <a:lvl8pPr lvl="7"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8pPr>
            <a:lvl9pPr lvl="8" marR="0" rtl="0" algn="ctr">
              <a:lnSpc>
                <a:spcPct val="90000"/>
              </a:lnSpc>
              <a:spcBef>
                <a:spcPts val="400"/>
              </a:spcBef>
              <a:spcAft>
                <a:spcPts val="0"/>
              </a:spcAft>
              <a:buClr>
                <a:schemeClr val="dk1"/>
              </a:buClr>
              <a:buSzPts val="1200"/>
              <a:buFont typeface="Arial"/>
              <a:buNone/>
              <a:defRPr b="0" i="0" sz="12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75" name="Shape 75"/>
        <p:cNvGrpSpPr/>
        <p:nvPr/>
      </p:nvGrpSpPr>
      <p:grpSpPr>
        <a:xfrm>
          <a:off x="0" y="0"/>
          <a:ext cx="0" cy="0"/>
          <a:chOff x="0" y="0"/>
          <a:chExt cx="0" cy="0"/>
        </a:xfrm>
      </p:grpSpPr>
      <p:sp>
        <p:nvSpPr>
          <p:cNvPr id="76" name="Google Shape;76;p18"/>
          <p:cNvSpPr txBox="1"/>
          <p:nvPr>
            <p:ph type="title"/>
          </p:nvPr>
        </p:nvSpPr>
        <p:spPr>
          <a:xfrm>
            <a:off x="628650" y="266327"/>
            <a:ext cx="7886700" cy="480000"/>
          </a:xfrm>
          <a:prstGeom prst="rect">
            <a:avLst/>
          </a:prstGeom>
          <a:solidFill>
            <a:srgbClr val="016AA3"/>
          </a:solidFill>
          <a:ln>
            <a:noFill/>
          </a:ln>
          <a:effectLst>
            <a:outerShdw blurRad="50800" rotWithShape="0" algn="t" dir="5400000" dist="25400">
              <a:srgbClr val="000000">
                <a:alpha val="40000"/>
              </a:srgbClr>
            </a:outerShdw>
          </a:effectLst>
        </p:spPr>
        <p:txBody>
          <a:bodyPr anchorCtr="1" anchor="ctr" bIns="68575" lIns="0" spcFirstLastPara="1" rIns="0" wrap="square" tIns="68575">
            <a:noAutofit/>
          </a:bodyPr>
          <a:lstStyle>
            <a:lvl1pPr lvl="0" marR="0" rtl="0" algn="l">
              <a:lnSpc>
                <a:spcPct val="90000"/>
              </a:lnSpc>
              <a:spcBef>
                <a:spcPts val="0"/>
              </a:spcBef>
              <a:spcAft>
                <a:spcPts val="0"/>
              </a:spcAft>
              <a:buClr>
                <a:schemeClr val="lt1"/>
              </a:buClr>
              <a:buSzPts val="2700"/>
              <a:buFont typeface="Century Gothic"/>
              <a:buNone/>
              <a:defRPr b="0" i="0" sz="2700" u="none" cap="none" strike="noStrike">
                <a:solidFill>
                  <a:schemeClr val="lt1"/>
                </a:solidFill>
                <a:latin typeface="Century Gothic"/>
                <a:ea typeface="Century Gothic"/>
                <a:cs typeface="Century Gothic"/>
                <a:sym typeface="Century Gothic"/>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77" name="Google Shape;77;p1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0"/>
              </a:spcBef>
              <a:spcAft>
                <a:spcPts val="0"/>
              </a:spcAft>
              <a:buClr>
                <a:schemeClr val="dk1"/>
              </a:buClr>
              <a:buSzPts val="2100"/>
              <a:buFont typeface="Arial"/>
              <a:buChar char="•"/>
              <a:defRPr b="0" i="0" sz="2100" u="none" cap="none" strike="noStrike">
                <a:solidFill>
                  <a:schemeClr val="dk1"/>
                </a:solidFill>
                <a:latin typeface="Avenir"/>
                <a:ea typeface="Avenir"/>
                <a:cs typeface="Avenir"/>
                <a:sym typeface="Avenir"/>
              </a:defRPr>
            </a:lvl1pPr>
            <a:lvl2pPr indent="-342900" lvl="1" marL="914400" marR="0" rtl="0" algn="l">
              <a:lnSpc>
                <a:spcPct val="90000"/>
              </a:lnSpc>
              <a:spcBef>
                <a:spcPts val="2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2pPr>
            <a:lvl3pPr indent="-323850" lvl="2" marL="1371600" marR="0" rtl="0" algn="l">
              <a:lnSpc>
                <a:spcPct val="90000"/>
              </a:lnSpc>
              <a:spcBef>
                <a:spcPts val="200"/>
              </a:spcBef>
              <a:spcAft>
                <a:spcPts val="0"/>
              </a:spcAft>
              <a:buClr>
                <a:schemeClr val="dk1"/>
              </a:buClr>
              <a:buSzPts val="1500"/>
              <a:buFont typeface="Arial"/>
              <a:buChar char="•"/>
              <a:defRPr b="0" i="0" sz="1500" u="none" cap="none" strike="noStrike">
                <a:solidFill>
                  <a:schemeClr val="dk1"/>
                </a:solidFill>
                <a:latin typeface="Avenir"/>
                <a:ea typeface="Avenir"/>
                <a:cs typeface="Avenir"/>
                <a:sym typeface="Avenir"/>
              </a:defRPr>
            </a:lvl3pPr>
            <a:lvl4pPr indent="-317500" lvl="3" marL="18288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17500" lvl="4" marL="22860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78" name="Google Shape;78;p1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0"/>
              </a:spcBef>
              <a:spcAft>
                <a:spcPts val="0"/>
              </a:spcAft>
              <a:buClr>
                <a:schemeClr val="dk1"/>
              </a:buClr>
              <a:buSzPts val="2100"/>
              <a:buFont typeface="Arial"/>
              <a:buChar char="•"/>
              <a:defRPr b="0" i="0" sz="2100" u="none" cap="none" strike="noStrike">
                <a:solidFill>
                  <a:schemeClr val="dk1"/>
                </a:solidFill>
                <a:latin typeface="Avenir"/>
                <a:ea typeface="Avenir"/>
                <a:cs typeface="Avenir"/>
                <a:sym typeface="Avenir"/>
              </a:defRPr>
            </a:lvl1pPr>
            <a:lvl2pPr indent="-342900" lvl="1" marL="914400" marR="0" rtl="0" algn="l">
              <a:lnSpc>
                <a:spcPct val="90000"/>
              </a:lnSpc>
              <a:spcBef>
                <a:spcPts val="2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2pPr>
            <a:lvl3pPr indent="-323850" lvl="2" marL="1371600" marR="0" rtl="0" algn="l">
              <a:lnSpc>
                <a:spcPct val="90000"/>
              </a:lnSpc>
              <a:spcBef>
                <a:spcPts val="200"/>
              </a:spcBef>
              <a:spcAft>
                <a:spcPts val="0"/>
              </a:spcAft>
              <a:buClr>
                <a:schemeClr val="dk1"/>
              </a:buClr>
              <a:buSzPts val="1500"/>
              <a:buFont typeface="Arial"/>
              <a:buChar char="•"/>
              <a:defRPr b="0" i="0" sz="1500" u="none" cap="none" strike="noStrike">
                <a:solidFill>
                  <a:schemeClr val="dk1"/>
                </a:solidFill>
                <a:latin typeface="Avenir"/>
                <a:ea typeface="Avenir"/>
                <a:cs typeface="Avenir"/>
                <a:sym typeface="Avenir"/>
              </a:defRPr>
            </a:lvl3pPr>
            <a:lvl4pPr indent="-317500" lvl="3" marL="18288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17500" lvl="4" marL="22860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9" name="Shape 79"/>
        <p:cNvGrpSpPr/>
        <p:nvPr/>
      </p:nvGrpSpPr>
      <p:grpSpPr>
        <a:xfrm>
          <a:off x="0" y="0"/>
          <a:ext cx="0" cy="0"/>
          <a:chOff x="0" y="0"/>
          <a:chExt cx="0" cy="0"/>
        </a:xfrm>
      </p:grpSpPr>
      <p:sp>
        <p:nvSpPr>
          <p:cNvPr id="80" name="Google Shape;80;p19"/>
          <p:cNvSpPr txBox="1"/>
          <p:nvPr>
            <p:ph type="title"/>
          </p:nvPr>
        </p:nvSpPr>
        <p:spPr>
          <a:xfrm>
            <a:off x="629841" y="273843"/>
            <a:ext cx="7886700" cy="480000"/>
          </a:xfrm>
          <a:prstGeom prst="rect">
            <a:avLst/>
          </a:prstGeom>
          <a:solidFill>
            <a:srgbClr val="016AA3"/>
          </a:solidFill>
          <a:ln>
            <a:noFill/>
          </a:ln>
          <a:effectLst>
            <a:outerShdw blurRad="50800" rotWithShape="0" algn="t" dir="5400000" dist="25400">
              <a:srgbClr val="000000">
                <a:alpha val="40000"/>
              </a:srgbClr>
            </a:outerShdw>
          </a:effectLst>
        </p:spPr>
        <p:txBody>
          <a:bodyPr anchorCtr="1" anchor="ctr" bIns="68575" lIns="0" spcFirstLastPara="1" rIns="0" wrap="square" tIns="68575">
            <a:noAutofit/>
          </a:bodyPr>
          <a:lstStyle>
            <a:lvl1pPr lvl="0" marR="0" rtl="0" algn="l">
              <a:lnSpc>
                <a:spcPct val="90000"/>
              </a:lnSpc>
              <a:spcBef>
                <a:spcPts val="0"/>
              </a:spcBef>
              <a:spcAft>
                <a:spcPts val="0"/>
              </a:spcAft>
              <a:buClr>
                <a:schemeClr val="lt1"/>
              </a:buClr>
              <a:buSzPts val="2700"/>
              <a:buFont typeface="Century Gothic"/>
              <a:buNone/>
              <a:defRPr b="0" i="0" sz="2700" u="none" cap="none" strike="noStrike">
                <a:solidFill>
                  <a:schemeClr val="lt1"/>
                </a:solidFill>
                <a:latin typeface="Century Gothic"/>
                <a:ea typeface="Century Gothic"/>
                <a:cs typeface="Century Gothic"/>
                <a:sym typeface="Century Gothic"/>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81" name="Google Shape;81;p19"/>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90000"/>
              </a:lnSpc>
              <a:spcBef>
                <a:spcPts val="0"/>
              </a:spcBef>
              <a:spcAft>
                <a:spcPts val="0"/>
              </a:spcAft>
              <a:buClr>
                <a:schemeClr val="dk1"/>
              </a:buClr>
              <a:buSzPts val="2100"/>
              <a:buFont typeface="Arial"/>
              <a:buNone/>
              <a:defRPr b="0" i="0" sz="2100" u="none" cap="none" strike="noStrike">
                <a:solidFill>
                  <a:schemeClr val="dk1"/>
                </a:solidFill>
                <a:latin typeface="Avenir"/>
                <a:ea typeface="Avenir"/>
                <a:cs typeface="Avenir"/>
                <a:sym typeface="Avenir"/>
              </a:defRPr>
            </a:lvl1pPr>
            <a:lvl2pPr indent="-228600" lvl="1" marL="914400" marR="0" rtl="0" algn="l">
              <a:lnSpc>
                <a:spcPct val="90000"/>
              </a:lnSpc>
              <a:spcBef>
                <a:spcPts val="200"/>
              </a:spcBef>
              <a:spcAft>
                <a:spcPts val="0"/>
              </a:spcAft>
              <a:buClr>
                <a:schemeClr val="dk1"/>
              </a:buClr>
              <a:buSzPts val="1500"/>
              <a:buFont typeface="Arial"/>
              <a:buNone/>
              <a:defRPr b="1" i="0" sz="1500" u="none" cap="none" strike="noStrike">
                <a:solidFill>
                  <a:schemeClr val="dk1"/>
                </a:solidFill>
                <a:latin typeface="Avenir"/>
                <a:ea typeface="Avenir"/>
                <a:cs typeface="Avenir"/>
                <a:sym typeface="Avenir"/>
              </a:defRPr>
            </a:lvl2pPr>
            <a:lvl3pPr indent="-228600" lvl="2" marL="1371600" marR="0" rtl="0" algn="l">
              <a:lnSpc>
                <a:spcPct val="90000"/>
              </a:lnSpc>
              <a:spcBef>
                <a:spcPts val="200"/>
              </a:spcBef>
              <a:spcAft>
                <a:spcPts val="0"/>
              </a:spcAft>
              <a:buClr>
                <a:schemeClr val="dk1"/>
              </a:buClr>
              <a:buSzPts val="1400"/>
              <a:buFont typeface="Arial"/>
              <a:buNone/>
              <a:defRPr b="1" i="0" sz="1400" u="none" cap="none" strike="noStrike">
                <a:solidFill>
                  <a:schemeClr val="dk1"/>
                </a:solidFill>
                <a:latin typeface="Avenir"/>
                <a:ea typeface="Avenir"/>
                <a:cs typeface="Avenir"/>
                <a:sym typeface="Avenir"/>
              </a:defRPr>
            </a:lvl3pPr>
            <a:lvl4pPr indent="-228600" lvl="3" marL="1828800" marR="0" rtl="0" algn="l">
              <a:lnSpc>
                <a:spcPct val="90000"/>
              </a:lnSpc>
              <a:spcBef>
                <a:spcPts val="200"/>
              </a:spcBef>
              <a:spcAft>
                <a:spcPts val="0"/>
              </a:spcAft>
              <a:buClr>
                <a:schemeClr val="dk1"/>
              </a:buClr>
              <a:buSzPts val="1200"/>
              <a:buFont typeface="Arial"/>
              <a:buNone/>
              <a:defRPr b="1" i="0" sz="1200" u="none" cap="none" strike="noStrike">
                <a:solidFill>
                  <a:schemeClr val="dk1"/>
                </a:solidFill>
                <a:latin typeface="Avenir"/>
                <a:ea typeface="Avenir"/>
                <a:cs typeface="Avenir"/>
                <a:sym typeface="Avenir"/>
              </a:defRPr>
            </a:lvl4pPr>
            <a:lvl5pPr indent="-228600" lvl="4" marL="2286000" marR="0" rtl="0" algn="l">
              <a:lnSpc>
                <a:spcPct val="90000"/>
              </a:lnSpc>
              <a:spcBef>
                <a:spcPts val="200"/>
              </a:spcBef>
              <a:spcAft>
                <a:spcPts val="0"/>
              </a:spcAft>
              <a:buClr>
                <a:schemeClr val="dk1"/>
              </a:buClr>
              <a:buSzPts val="1200"/>
              <a:buFont typeface="Arial"/>
              <a:buNone/>
              <a:defRPr b="1" i="0" sz="1200" u="none" cap="none" strike="noStrike">
                <a:solidFill>
                  <a:schemeClr val="dk1"/>
                </a:solidFill>
                <a:latin typeface="Avenir"/>
                <a:ea typeface="Avenir"/>
                <a:cs typeface="Avenir"/>
                <a:sym typeface="Avenir"/>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9pPr>
          </a:lstStyle>
          <a:p/>
        </p:txBody>
      </p:sp>
      <p:sp>
        <p:nvSpPr>
          <p:cNvPr id="82" name="Google Shape;82;p19"/>
          <p:cNvSpPr txBox="1"/>
          <p:nvPr>
            <p:ph idx="2" type="body"/>
          </p:nvPr>
        </p:nvSpPr>
        <p:spPr>
          <a:xfrm>
            <a:off x="629841" y="1878806"/>
            <a:ext cx="3868500" cy="276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0"/>
              </a:spcBef>
              <a:spcAft>
                <a:spcPts val="0"/>
              </a:spcAft>
              <a:buClr>
                <a:schemeClr val="dk1"/>
              </a:buClr>
              <a:buSzPts val="2100"/>
              <a:buFont typeface="Arial"/>
              <a:buChar char="•"/>
              <a:defRPr b="0" i="0" sz="2100" u="none" cap="none" strike="noStrike">
                <a:solidFill>
                  <a:schemeClr val="dk1"/>
                </a:solidFill>
                <a:latin typeface="Avenir"/>
                <a:ea typeface="Avenir"/>
                <a:cs typeface="Avenir"/>
                <a:sym typeface="Avenir"/>
              </a:defRPr>
            </a:lvl1pPr>
            <a:lvl2pPr indent="-342900" lvl="1" marL="914400" marR="0" rtl="0" algn="l">
              <a:lnSpc>
                <a:spcPct val="90000"/>
              </a:lnSpc>
              <a:spcBef>
                <a:spcPts val="2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2pPr>
            <a:lvl3pPr indent="-323850" lvl="2" marL="1371600" marR="0" rtl="0" algn="l">
              <a:lnSpc>
                <a:spcPct val="90000"/>
              </a:lnSpc>
              <a:spcBef>
                <a:spcPts val="200"/>
              </a:spcBef>
              <a:spcAft>
                <a:spcPts val="0"/>
              </a:spcAft>
              <a:buClr>
                <a:schemeClr val="dk1"/>
              </a:buClr>
              <a:buSzPts val="1500"/>
              <a:buFont typeface="Arial"/>
              <a:buChar char="•"/>
              <a:defRPr b="0" i="0" sz="1500" u="none" cap="none" strike="noStrike">
                <a:solidFill>
                  <a:schemeClr val="dk1"/>
                </a:solidFill>
                <a:latin typeface="Avenir"/>
                <a:ea typeface="Avenir"/>
                <a:cs typeface="Avenir"/>
                <a:sym typeface="Avenir"/>
              </a:defRPr>
            </a:lvl3pPr>
            <a:lvl4pPr indent="-317500" lvl="3" marL="18288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04800" lvl="4" marL="2286000" marR="0" rtl="0" algn="l">
              <a:lnSpc>
                <a:spcPct val="90000"/>
              </a:lnSpc>
              <a:spcBef>
                <a:spcPts val="200"/>
              </a:spcBef>
              <a:spcAft>
                <a:spcPts val="0"/>
              </a:spcAft>
              <a:buClr>
                <a:schemeClr val="dk1"/>
              </a:buClr>
              <a:buSzPts val="1200"/>
              <a:buFont typeface="Arial"/>
              <a:buChar char="•"/>
              <a:defRPr b="0" i="0" sz="1200" u="none" cap="none" strike="noStrike">
                <a:solidFill>
                  <a:schemeClr val="dk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
        <p:nvSpPr>
          <p:cNvPr id="83" name="Google Shape;83;p19"/>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Autofit/>
          </a:bodyPr>
          <a:lstStyle>
            <a:lvl1pPr indent="-228600" lvl="0" marL="457200" marR="0" rtl="0" algn="l">
              <a:lnSpc>
                <a:spcPct val="90000"/>
              </a:lnSpc>
              <a:spcBef>
                <a:spcPts val="0"/>
              </a:spcBef>
              <a:spcAft>
                <a:spcPts val="0"/>
              </a:spcAft>
              <a:buClr>
                <a:schemeClr val="dk1"/>
              </a:buClr>
              <a:buSzPts val="2100"/>
              <a:buFont typeface="Arial"/>
              <a:buNone/>
              <a:defRPr b="0" i="0" sz="2100" u="none" cap="none" strike="noStrike">
                <a:solidFill>
                  <a:schemeClr val="dk1"/>
                </a:solidFill>
                <a:latin typeface="Avenir"/>
                <a:ea typeface="Avenir"/>
                <a:cs typeface="Avenir"/>
                <a:sym typeface="Avenir"/>
              </a:defRPr>
            </a:lvl1pPr>
            <a:lvl2pPr indent="-228600" lvl="1" marL="914400" marR="0" rtl="0" algn="l">
              <a:lnSpc>
                <a:spcPct val="90000"/>
              </a:lnSpc>
              <a:spcBef>
                <a:spcPts val="200"/>
              </a:spcBef>
              <a:spcAft>
                <a:spcPts val="0"/>
              </a:spcAft>
              <a:buClr>
                <a:schemeClr val="dk1"/>
              </a:buClr>
              <a:buSzPts val="1500"/>
              <a:buFont typeface="Arial"/>
              <a:buNone/>
              <a:defRPr b="1" i="0" sz="1500" u="none" cap="none" strike="noStrike">
                <a:solidFill>
                  <a:schemeClr val="dk1"/>
                </a:solidFill>
                <a:latin typeface="Avenir"/>
                <a:ea typeface="Avenir"/>
                <a:cs typeface="Avenir"/>
                <a:sym typeface="Avenir"/>
              </a:defRPr>
            </a:lvl2pPr>
            <a:lvl3pPr indent="-228600" lvl="2" marL="1371600" marR="0" rtl="0" algn="l">
              <a:lnSpc>
                <a:spcPct val="90000"/>
              </a:lnSpc>
              <a:spcBef>
                <a:spcPts val="200"/>
              </a:spcBef>
              <a:spcAft>
                <a:spcPts val="0"/>
              </a:spcAft>
              <a:buClr>
                <a:schemeClr val="dk1"/>
              </a:buClr>
              <a:buSzPts val="1400"/>
              <a:buFont typeface="Arial"/>
              <a:buNone/>
              <a:defRPr b="1" i="0" sz="1400" u="none" cap="none" strike="noStrike">
                <a:solidFill>
                  <a:schemeClr val="dk1"/>
                </a:solidFill>
                <a:latin typeface="Avenir"/>
                <a:ea typeface="Avenir"/>
                <a:cs typeface="Avenir"/>
                <a:sym typeface="Avenir"/>
              </a:defRPr>
            </a:lvl3pPr>
            <a:lvl4pPr indent="-228600" lvl="3" marL="1828800" marR="0" rtl="0" algn="l">
              <a:lnSpc>
                <a:spcPct val="90000"/>
              </a:lnSpc>
              <a:spcBef>
                <a:spcPts val="200"/>
              </a:spcBef>
              <a:spcAft>
                <a:spcPts val="0"/>
              </a:spcAft>
              <a:buClr>
                <a:schemeClr val="dk1"/>
              </a:buClr>
              <a:buSzPts val="1200"/>
              <a:buFont typeface="Arial"/>
              <a:buNone/>
              <a:defRPr b="1" i="0" sz="1200" u="none" cap="none" strike="noStrike">
                <a:solidFill>
                  <a:schemeClr val="dk1"/>
                </a:solidFill>
                <a:latin typeface="Avenir"/>
                <a:ea typeface="Avenir"/>
                <a:cs typeface="Avenir"/>
                <a:sym typeface="Avenir"/>
              </a:defRPr>
            </a:lvl4pPr>
            <a:lvl5pPr indent="-228600" lvl="4" marL="2286000" marR="0" rtl="0" algn="l">
              <a:lnSpc>
                <a:spcPct val="90000"/>
              </a:lnSpc>
              <a:spcBef>
                <a:spcPts val="200"/>
              </a:spcBef>
              <a:spcAft>
                <a:spcPts val="0"/>
              </a:spcAft>
              <a:buClr>
                <a:schemeClr val="dk1"/>
              </a:buClr>
              <a:buSzPts val="1200"/>
              <a:buFont typeface="Arial"/>
              <a:buNone/>
              <a:defRPr b="1" i="0" sz="1200" u="none" cap="none" strike="noStrike">
                <a:solidFill>
                  <a:schemeClr val="dk1"/>
                </a:solidFill>
                <a:latin typeface="Avenir"/>
                <a:ea typeface="Avenir"/>
                <a:cs typeface="Avenir"/>
                <a:sym typeface="Avenir"/>
              </a:defRPr>
            </a:lvl5pPr>
            <a:lvl6pPr indent="-228600" lvl="5" marL="27432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400"/>
              </a:spcBef>
              <a:spcAft>
                <a:spcPts val="0"/>
              </a:spcAft>
              <a:buClr>
                <a:schemeClr val="dk1"/>
              </a:buClr>
              <a:buSzPts val="1200"/>
              <a:buFont typeface="Arial"/>
              <a:buNone/>
              <a:defRPr b="1" i="0" sz="1200" u="none" cap="none" strike="noStrike">
                <a:solidFill>
                  <a:schemeClr val="dk1"/>
                </a:solidFill>
                <a:latin typeface="Century Gothic"/>
                <a:ea typeface="Century Gothic"/>
                <a:cs typeface="Century Gothic"/>
                <a:sym typeface="Century Gothic"/>
              </a:defRPr>
            </a:lvl9pPr>
          </a:lstStyle>
          <a:p/>
        </p:txBody>
      </p:sp>
      <p:sp>
        <p:nvSpPr>
          <p:cNvPr id="84" name="Google Shape;84;p19"/>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0"/>
              </a:spcBef>
              <a:spcAft>
                <a:spcPts val="0"/>
              </a:spcAft>
              <a:buClr>
                <a:schemeClr val="dk1"/>
              </a:buClr>
              <a:buSzPts val="2100"/>
              <a:buFont typeface="Arial"/>
              <a:buChar char="•"/>
              <a:defRPr b="0" i="0" sz="2100" u="none" cap="none" strike="noStrike">
                <a:solidFill>
                  <a:schemeClr val="dk1"/>
                </a:solidFill>
                <a:latin typeface="Avenir"/>
                <a:ea typeface="Avenir"/>
                <a:cs typeface="Avenir"/>
                <a:sym typeface="Avenir"/>
              </a:defRPr>
            </a:lvl1pPr>
            <a:lvl2pPr indent="-342900" lvl="1" marL="914400" marR="0" rtl="0" algn="l">
              <a:lnSpc>
                <a:spcPct val="90000"/>
              </a:lnSpc>
              <a:spcBef>
                <a:spcPts val="2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2pPr>
            <a:lvl3pPr indent="-323850" lvl="2" marL="1371600" marR="0" rtl="0" algn="l">
              <a:lnSpc>
                <a:spcPct val="90000"/>
              </a:lnSpc>
              <a:spcBef>
                <a:spcPts val="200"/>
              </a:spcBef>
              <a:spcAft>
                <a:spcPts val="0"/>
              </a:spcAft>
              <a:buClr>
                <a:schemeClr val="dk1"/>
              </a:buClr>
              <a:buSzPts val="1500"/>
              <a:buFont typeface="Arial"/>
              <a:buChar char="•"/>
              <a:defRPr b="0" i="0" sz="1500" u="none" cap="none" strike="noStrike">
                <a:solidFill>
                  <a:schemeClr val="dk1"/>
                </a:solidFill>
                <a:latin typeface="Avenir"/>
                <a:ea typeface="Avenir"/>
                <a:cs typeface="Avenir"/>
                <a:sym typeface="Avenir"/>
              </a:defRPr>
            </a:lvl3pPr>
            <a:lvl4pPr indent="-317500" lvl="3" marL="18288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17500" lvl="4" marL="22860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85" name="Shape 85"/>
        <p:cNvGrpSpPr/>
        <p:nvPr/>
      </p:nvGrpSpPr>
      <p:grpSpPr>
        <a:xfrm>
          <a:off x="0" y="0"/>
          <a:ext cx="0" cy="0"/>
          <a:chOff x="0" y="0"/>
          <a:chExt cx="0" cy="0"/>
        </a:xfrm>
      </p:grpSpPr>
      <p:sp>
        <p:nvSpPr>
          <p:cNvPr id="86" name="Google Shape;86;p20"/>
          <p:cNvSpPr txBox="1"/>
          <p:nvPr>
            <p:ph type="title"/>
          </p:nvPr>
        </p:nvSpPr>
        <p:spPr>
          <a:xfrm>
            <a:off x="628650" y="266327"/>
            <a:ext cx="7886700" cy="480000"/>
          </a:xfrm>
          <a:prstGeom prst="rect">
            <a:avLst/>
          </a:prstGeom>
          <a:solidFill>
            <a:srgbClr val="016AA3"/>
          </a:solidFill>
          <a:ln>
            <a:noFill/>
          </a:ln>
          <a:effectLst>
            <a:outerShdw blurRad="50800" rotWithShape="0" algn="t" dir="5400000" dist="25400">
              <a:srgbClr val="000000">
                <a:alpha val="40000"/>
              </a:srgbClr>
            </a:outerShdw>
          </a:effectLst>
        </p:spPr>
        <p:txBody>
          <a:bodyPr anchorCtr="1" anchor="ctr" bIns="68575" lIns="0" spcFirstLastPara="1" rIns="0" wrap="square" tIns="68575">
            <a:noAutofit/>
          </a:bodyPr>
          <a:lstStyle>
            <a:lvl1pPr lvl="0" marR="0" rtl="0" algn="l">
              <a:lnSpc>
                <a:spcPct val="90000"/>
              </a:lnSpc>
              <a:spcBef>
                <a:spcPts val="0"/>
              </a:spcBef>
              <a:spcAft>
                <a:spcPts val="0"/>
              </a:spcAft>
              <a:buClr>
                <a:schemeClr val="lt1"/>
              </a:buClr>
              <a:buSzPts val="2700"/>
              <a:buFont typeface="Century Gothic"/>
              <a:buNone/>
              <a:defRPr b="0" i="0" sz="2700" u="none" cap="none" strike="noStrike">
                <a:solidFill>
                  <a:schemeClr val="lt1"/>
                </a:solidFill>
                <a:latin typeface="Century Gothic"/>
                <a:ea typeface="Century Gothic"/>
                <a:cs typeface="Century Gothic"/>
                <a:sym typeface="Century Gothic"/>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7" name="Shape 87"/>
        <p:cNvGrpSpPr/>
        <p:nvPr/>
      </p:nvGrpSpPr>
      <p:grpSpPr>
        <a:xfrm>
          <a:off x="0" y="0"/>
          <a:ext cx="0" cy="0"/>
          <a:chOff x="0" y="0"/>
          <a:chExt cx="0" cy="0"/>
        </a:xfrm>
      </p:grpSpPr>
      <p:sp>
        <p:nvSpPr>
          <p:cNvPr id="88" name="Google Shape;88;p21"/>
          <p:cNvSpPr txBox="1"/>
          <p:nvPr>
            <p:ph type="title"/>
          </p:nvPr>
        </p:nvSpPr>
        <p:spPr>
          <a:xfrm>
            <a:off x="629841" y="342900"/>
            <a:ext cx="2949000" cy="548400"/>
          </a:xfrm>
          <a:prstGeom prst="rect">
            <a:avLst/>
          </a:prstGeom>
          <a:solidFill>
            <a:srgbClr val="016AA3"/>
          </a:solidFill>
          <a:ln>
            <a:noFill/>
          </a:ln>
          <a:effectLst>
            <a:outerShdw blurRad="50800" rotWithShape="0" algn="t" dir="5400000" dist="25400">
              <a:srgbClr val="000000">
                <a:alpha val="40000"/>
              </a:srgbClr>
            </a:outerShdw>
          </a:effectLst>
        </p:spPr>
        <p:txBody>
          <a:bodyPr anchorCtr="1" anchor="ctr" bIns="68575" lIns="0" spcFirstLastPara="1" rIns="0" wrap="square" tIns="68575">
            <a:noAutofit/>
          </a:bodyPr>
          <a:lstStyle>
            <a:lvl1pPr lvl="0" marR="0" rtl="0" algn="l">
              <a:lnSpc>
                <a:spcPct val="9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89" name="Google Shape;89;p2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0"/>
              </a:spcBef>
              <a:spcAft>
                <a:spcPts val="0"/>
              </a:spcAft>
              <a:buClr>
                <a:schemeClr val="dk1"/>
              </a:buClr>
              <a:buSzPts val="2100"/>
              <a:buFont typeface="Arial"/>
              <a:buChar char="•"/>
              <a:defRPr b="0" i="0" sz="2100" u="none" cap="none" strike="noStrike">
                <a:solidFill>
                  <a:schemeClr val="dk1"/>
                </a:solidFill>
                <a:latin typeface="Avenir"/>
                <a:ea typeface="Avenir"/>
                <a:cs typeface="Avenir"/>
                <a:sym typeface="Avenir"/>
              </a:defRPr>
            </a:lvl1pPr>
            <a:lvl2pPr indent="-342900" lvl="1" marL="914400" marR="0" rtl="0" algn="l">
              <a:lnSpc>
                <a:spcPct val="90000"/>
              </a:lnSpc>
              <a:spcBef>
                <a:spcPts val="2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2pPr>
            <a:lvl3pPr indent="-323850" lvl="2" marL="1371600" marR="0" rtl="0" algn="l">
              <a:lnSpc>
                <a:spcPct val="90000"/>
              </a:lnSpc>
              <a:spcBef>
                <a:spcPts val="200"/>
              </a:spcBef>
              <a:spcAft>
                <a:spcPts val="0"/>
              </a:spcAft>
              <a:buClr>
                <a:schemeClr val="dk1"/>
              </a:buClr>
              <a:buSzPts val="1500"/>
              <a:buFont typeface="Arial"/>
              <a:buChar char="•"/>
              <a:defRPr b="0" i="0" sz="1500" u="none" cap="none" strike="noStrike">
                <a:solidFill>
                  <a:schemeClr val="dk1"/>
                </a:solidFill>
                <a:latin typeface="Avenir"/>
                <a:ea typeface="Avenir"/>
                <a:cs typeface="Avenir"/>
                <a:sym typeface="Avenir"/>
              </a:defRPr>
            </a:lvl3pPr>
            <a:lvl4pPr indent="-317500" lvl="3" marL="18288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04800" lvl="4" marL="2286000" marR="0" rtl="0" algn="l">
              <a:lnSpc>
                <a:spcPct val="90000"/>
              </a:lnSpc>
              <a:spcBef>
                <a:spcPts val="200"/>
              </a:spcBef>
              <a:spcAft>
                <a:spcPts val="0"/>
              </a:spcAft>
              <a:buClr>
                <a:schemeClr val="dk1"/>
              </a:buClr>
              <a:buSzPts val="1200"/>
              <a:buFont typeface="Arial"/>
              <a:buChar char="•"/>
              <a:defRPr b="0" i="0" sz="1200" u="none" cap="none" strike="noStrike">
                <a:solidFill>
                  <a:schemeClr val="dk1"/>
                </a:solidFill>
                <a:latin typeface="Avenir"/>
                <a:ea typeface="Avenir"/>
                <a:cs typeface="Avenir"/>
                <a:sym typeface="Avenir"/>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entury Gothic"/>
                <a:ea typeface="Century Gothic"/>
                <a:cs typeface="Century Gothic"/>
                <a:sym typeface="Century Gothic"/>
              </a:defRPr>
            </a:lvl9pPr>
          </a:lstStyle>
          <a:p/>
        </p:txBody>
      </p:sp>
      <p:sp>
        <p:nvSpPr>
          <p:cNvPr id="90" name="Google Shape;90;p21"/>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0"/>
              </a:spcBef>
              <a:spcAft>
                <a:spcPts val="0"/>
              </a:spcAft>
              <a:buClr>
                <a:schemeClr val="dk1"/>
              </a:buClr>
              <a:buSzPts val="1200"/>
              <a:buFont typeface="Arial"/>
              <a:buNone/>
              <a:defRPr b="0" i="0" sz="1200" u="none" cap="none" strike="noStrike">
                <a:solidFill>
                  <a:schemeClr val="dk1"/>
                </a:solidFill>
                <a:latin typeface="Avenir"/>
                <a:ea typeface="Avenir"/>
                <a:cs typeface="Avenir"/>
                <a:sym typeface="Avenir"/>
              </a:defRPr>
            </a:lvl1pPr>
            <a:lvl2pPr indent="-228600" lvl="1" marL="914400" marR="0" rtl="0" algn="l">
              <a:lnSpc>
                <a:spcPct val="90000"/>
              </a:lnSpc>
              <a:spcBef>
                <a:spcPts val="200"/>
              </a:spcBef>
              <a:spcAft>
                <a:spcPts val="0"/>
              </a:spcAft>
              <a:buClr>
                <a:schemeClr val="dk1"/>
              </a:buClr>
              <a:buSzPts val="1100"/>
              <a:buFont typeface="Arial"/>
              <a:buNone/>
              <a:defRPr b="0" i="0" sz="1100" u="none" cap="none" strike="noStrike">
                <a:solidFill>
                  <a:schemeClr val="dk1"/>
                </a:solidFill>
                <a:latin typeface="Avenir"/>
                <a:ea typeface="Avenir"/>
                <a:cs typeface="Avenir"/>
                <a:sym typeface="Avenir"/>
              </a:defRPr>
            </a:lvl2pPr>
            <a:lvl3pPr indent="-228600" lvl="2" marL="13716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Avenir"/>
                <a:ea typeface="Avenir"/>
                <a:cs typeface="Avenir"/>
                <a:sym typeface="Avenir"/>
              </a:defRPr>
            </a:lvl3pPr>
            <a:lvl4pPr indent="-228600" lvl="3" marL="1828800" marR="0" rtl="0" algn="l">
              <a:lnSpc>
                <a:spcPct val="90000"/>
              </a:lnSpc>
              <a:spcBef>
                <a:spcPts val="200"/>
              </a:spcBef>
              <a:spcAft>
                <a:spcPts val="0"/>
              </a:spcAft>
              <a:buClr>
                <a:schemeClr val="dk1"/>
              </a:buClr>
              <a:buSzPts val="800"/>
              <a:buFont typeface="Arial"/>
              <a:buNone/>
              <a:defRPr b="0" i="0" sz="800" u="none" cap="none" strike="noStrike">
                <a:solidFill>
                  <a:schemeClr val="dk1"/>
                </a:solidFill>
                <a:latin typeface="Avenir"/>
                <a:ea typeface="Avenir"/>
                <a:cs typeface="Avenir"/>
                <a:sym typeface="Avenir"/>
              </a:defRPr>
            </a:lvl4pPr>
            <a:lvl5pPr indent="-228600" lvl="4" marL="2286000" marR="0" rtl="0" algn="l">
              <a:lnSpc>
                <a:spcPct val="90000"/>
              </a:lnSpc>
              <a:spcBef>
                <a:spcPts val="200"/>
              </a:spcBef>
              <a:spcAft>
                <a:spcPts val="0"/>
              </a:spcAft>
              <a:buClr>
                <a:schemeClr val="dk1"/>
              </a:buClr>
              <a:buSzPts val="800"/>
              <a:buFont typeface="Arial"/>
              <a:buNone/>
              <a:defRPr b="0" i="0" sz="800" u="none" cap="none" strike="noStrike">
                <a:solidFill>
                  <a:schemeClr val="dk1"/>
                </a:solidFill>
                <a:latin typeface="Avenir"/>
                <a:ea typeface="Avenir"/>
                <a:cs typeface="Avenir"/>
                <a:sym typeface="Avenir"/>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1" name="Shape 91"/>
        <p:cNvGrpSpPr/>
        <p:nvPr/>
      </p:nvGrpSpPr>
      <p:grpSpPr>
        <a:xfrm>
          <a:off x="0" y="0"/>
          <a:ext cx="0" cy="0"/>
          <a:chOff x="0" y="0"/>
          <a:chExt cx="0" cy="0"/>
        </a:xfrm>
      </p:grpSpPr>
      <p:sp>
        <p:nvSpPr>
          <p:cNvPr id="92" name="Google Shape;92;p22"/>
          <p:cNvSpPr txBox="1"/>
          <p:nvPr>
            <p:ph type="title"/>
          </p:nvPr>
        </p:nvSpPr>
        <p:spPr>
          <a:xfrm>
            <a:off x="629841" y="342900"/>
            <a:ext cx="2949000" cy="548400"/>
          </a:xfrm>
          <a:prstGeom prst="rect">
            <a:avLst/>
          </a:prstGeom>
          <a:solidFill>
            <a:srgbClr val="016AA3"/>
          </a:solidFill>
          <a:ln>
            <a:noFill/>
          </a:ln>
          <a:effectLst>
            <a:outerShdw blurRad="50800" rotWithShape="0" algn="t" dir="5400000" dist="25400">
              <a:srgbClr val="000000">
                <a:alpha val="40000"/>
              </a:srgbClr>
            </a:outerShdw>
          </a:effectLst>
        </p:spPr>
        <p:txBody>
          <a:bodyPr anchorCtr="1" anchor="ctr" bIns="68575" lIns="0" spcFirstLastPara="1" rIns="0" wrap="square" tIns="68575">
            <a:noAutofit/>
          </a:bodyPr>
          <a:lstStyle>
            <a:lvl1pPr lvl="0" marR="0" rtl="0" algn="l">
              <a:lnSpc>
                <a:spcPct val="90000"/>
              </a:lnSpc>
              <a:spcBef>
                <a:spcPts val="0"/>
              </a:spcBef>
              <a:spcAft>
                <a:spcPts val="0"/>
              </a:spcAft>
              <a:buClr>
                <a:schemeClr val="lt1"/>
              </a:buClr>
              <a:buSzPts val="2400"/>
              <a:buFont typeface="Century Gothic"/>
              <a:buNone/>
              <a:defRPr b="0" i="0" sz="2400" u="none" cap="none" strike="noStrike">
                <a:solidFill>
                  <a:schemeClr val="lt1"/>
                </a:solidFill>
                <a:latin typeface="Century Gothic"/>
                <a:ea typeface="Century Gothic"/>
                <a:cs typeface="Century Gothic"/>
                <a:sym typeface="Century Gothic"/>
              </a:defRPr>
            </a:lvl1pPr>
            <a:lvl2pPr lvl="1" rtl="0" algn="l">
              <a:lnSpc>
                <a:spcPct val="100000"/>
              </a:lnSpc>
              <a:spcBef>
                <a:spcPts val="0"/>
              </a:spcBef>
              <a:spcAft>
                <a:spcPts val="0"/>
              </a:spcAft>
              <a:buSzPts val="1100"/>
              <a:buNone/>
              <a:defRPr sz="1400"/>
            </a:lvl2pPr>
            <a:lvl3pPr lvl="2" rtl="0" algn="l">
              <a:lnSpc>
                <a:spcPct val="100000"/>
              </a:lnSpc>
              <a:spcBef>
                <a:spcPts val="0"/>
              </a:spcBef>
              <a:spcAft>
                <a:spcPts val="0"/>
              </a:spcAft>
              <a:buSzPts val="1100"/>
              <a:buNone/>
              <a:defRPr sz="1400"/>
            </a:lvl3pPr>
            <a:lvl4pPr lvl="3" rtl="0" algn="l">
              <a:lnSpc>
                <a:spcPct val="100000"/>
              </a:lnSpc>
              <a:spcBef>
                <a:spcPts val="0"/>
              </a:spcBef>
              <a:spcAft>
                <a:spcPts val="0"/>
              </a:spcAft>
              <a:buSzPts val="1100"/>
              <a:buNone/>
              <a:defRPr sz="1400"/>
            </a:lvl4pPr>
            <a:lvl5pPr lvl="4" rtl="0" algn="l">
              <a:lnSpc>
                <a:spcPct val="100000"/>
              </a:lnSpc>
              <a:spcBef>
                <a:spcPts val="0"/>
              </a:spcBef>
              <a:spcAft>
                <a:spcPts val="0"/>
              </a:spcAft>
              <a:buSzPts val="1100"/>
              <a:buNone/>
              <a:defRPr sz="1400"/>
            </a:lvl5pPr>
            <a:lvl6pPr lvl="5" rtl="0" algn="l">
              <a:lnSpc>
                <a:spcPct val="100000"/>
              </a:lnSpc>
              <a:spcBef>
                <a:spcPts val="0"/>
              </a:spcBef>
              <a:spcAft>
                <a:spcPts val="0"/>
              </a:spcAft>
              <a:buSzPts val="1100"/>
              <a:buNone/>
              <a:defRPr sz="1400"/>
            </a:lvl6pPr>
            <a:lvl7pPr lvl="6" rtl="0" algn="l">
              <a:lnSpc>
                <a:spcPct val="100000"/>
              </a:lnSpc>
              <a:spcBef>
                <a:spcPts val="0"/>
              </a:spcBef>
              <a:spcAft>
                <a:spcPts val="0"/>
              </a:spcAft>
              <a:buSzPts val="1100"/>
              <a:buNone/>
              <a:defRPr sz="1400"/>
            </a:lvl7pPr>
            <a:lvl8pPr lvl="7" rtl="0" algn="l">
              <a:lnSpc>
                <a:spcPct val="100000"/>
              </a:lnSpc>
              <a:spcBef>
                <a:spcPts val="0"/>
              </a:spcBef>
              <a:spcAft>
                <a:spcPts val="0"/>
              </a:spcAft>
              <a:buSzPts val="1100"/>
              <a:buNone/>
              <a:defRPr sz="1400"/>
            </a:lvl8pPr>
            <a:lvl9pPr lvl="8" rtl="0" algn="l">
              <a:lnSpc>
                <a:spcPct val="100000"/>
              </a:lnSpc>
              <a:spcBef>
                <a:spcPts val="0"/>
              </a:spcBef>
              <a:spcAft>
                <a:spcPts val="0"/>
              </a:spcAft>
              <a:buSzPts val="1100"/>
              <a:buNone/>
              <a:defRPr sz="1400"/>
            </a:lvl9pPr>
          </a:lstStyle>
          <a:p/>
        </p:txBody>
      </p:sp>
      <p:sp>
        <p:nvSpPr>
          <p:cNvPr id="93" name="Google Shape;93;p22"/>
          <p:cNvSpPr/>
          <p:nvPr>
            <p:ph idx="2" type="pic"/>
          </p:nvPr>
        </p:nvSpPr>
        <p:spPr>
          <a:xfrm>
            <a:off x="3887391" y="740569"/>
            <a:ext cx="4629300" cy="3655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Arial"/>
              <a:buNone/>
              <a:defRPr b="0" i="0" sz="2400" u="none" cap="none" strike="noStrike">
                <a:solidFill>
                  <a:schemeClr val="dk1"/>
                </a:solidFill>
                <a:latin typeface="Avenir"/>
                <a:ea typeface="Avenir"/>
                <a:cs typeface="Avenir"/>
                <a:sym typeface="Avenir"/>
              </a:defRPr>
            </a:lvl1pPr>
            <a:lvl2pPr lvl="1" marR="0" rtl="0" algn="l">
              <a:lnSpc>
                <a:spcPct val="90000"/>
              </a:lnSpc>
              <a:spcBef>
                <a:spcPts val="200"/>
              </a:spcBef>
              <a:spcAft>
                <a:spcPts val="0"/>
              </a:spcAft>
              <a:buClr>
                <a:schemeClr val="dk1"/>
              </a:buClr>
              <a:buSzPts val="2100"/>
              <a:buFont typeface="Arial"/>
              <a:buNone/>
              <a:defRPr b="0" i="0" sz="2100" u="none" cap="none" strike="noStrike">
                <a:solidFill>
                  <a:schemeClr val="dk1"/>
                </a:solidFill>
                <a:latin typeface="Avenir"/>
                <a:ea typeface="Avenir"/>
                <a:cs typeface="Avenir"/>
                <a:sym typeface="Avenir"/>
              </a:defRPr>
            </a:lvl2pPr>
            <a:lvl3pPr lvl="2" marR="0" rtl="0" algn="l">
              <a:lnSpc>
                <a:spcPct val="90000"/>
              </a:lnSpc>
              <a:spcBef>
                <a:spcPts val="200"/>
              </a:spcBef>
              <a:spcAft>
                <a:spcPts val="0"/>
              </a:spcAft>
              <a:buClr>
                <a:schemeClr val="dk1"/>
              </a:buClr>
              <a:buSzPts val="1800"/>
              <a:buFont typeface="Arial"/>
              <a:buNone/>
              <a:defRPr b="0" i="0" sz="1800" u="none" cap="none" strike="noStrike">
                <a:solidFill>
                  <a:schemeClr val="dk1"/>
                </a:solidFill>
                <a:latin typeface="Avenir"/>
                <a:ea typeface="Avenir"/>
                <a:cs typeface="Avenir"/>
                <a:sym typeface="Avenir"/>
              </a:defRPr>
            </a:lvl3pPr>
            <a:lvl4pPr lvl="3" marR="0" rtl="0" algn="l">
              <a:lnSpc>
                <a:spcPct val="90000"/>
              </a:lnSpc>
              <a:spcBef>
                <a:spcPts val="200"/>
              </a:spcBef>
              <a:spcAft>
                <a:spcPts val="0"/>
              </a:spcAft>
              <a:buClr>
                <a:schemeClr val="dk1"/>
              </a:buClr>
              <a:buSzPts val="1500"/>
              <a:buFont typeface="Arial"/>
              <a:buNone/>
              <a:defRPr b="0" i="0" sz="1500" u="none" cap="none" strike="noStrike">
                <a:solidFill>
                  <a:schemeClr val="dk1"/>
                </a:solidFill>
                <a:latin typeface="Avenir"/>
                <a:ea typeface="Avenir"/>
                <a:cs typeface="Avenir"/>
                <a:sym typeface="Avenir"/>
              </a:defRPr>
            </a:lvl4pPr>
            <a:lvl5pPr lvl="4" marR="0" rtl="0" algn="l">
              <a:lnSpc>
                <a:spcPct val="90000"/>
              </a:lnSpc>
              <a:spcBef>
                <a:spcPts val="200"/>
              </a:spcBef>
              <a:spcAft>
                <a:spcPts val="0"/>
              </a:spcAft>
              <a:buClr>
                <a:schemeClr val="dk1"/>
              </a:buClr>
              <a:buSzPts val="1500"/>
              <a:buFont typeface="Arial"/>
              <a:buNone/>
              <a:defRPr b="0" i="0" sz="1500" u="none" cap="none" strike="noStrike">
                <a:solidFill>
                  <a:schemeClr val="dk1"/>
                </a:solidFill>
                <a:latin typeface="Avenir"/>
                <a:ea typeface="Avenir"/>
                <a:cs typeface="Avenir"/>
                <a:sym typeface="Avenir"/>
              </a:defRPr>
            </a:lvl5pPr>
            <a:lvl6pPr lvl="5"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400"/>
              </a:spcBef>
              <a:spcAft>
                <a:spcPts val="0"/>
              </a:spcAft>
              <a:buClr>
                <a:schemeClr val="dk1"/>
              </a:buClr>
              <a:buSzPts val="1500"/>
              <a:buFont typeface="Arial"/>
              <a:buNone/>
              <a:defRPr b="0" i="0" sz="1500" u="none" cap="none" strike="noStrike">
                <a:solidFill>
                  <a:schemeClr val="dk1"/>
                </a:solidFill>
                <a:latin typeface="Century Gothic"/>
                <a:ea typeface="Century Gothic"/>
                <a:cs typeface="Century Gothic"/>
                <a:sym typeface="Century Gothic"/>
              </a:defRPr>
            </a:lvl9pPr>
          </a:lstStyle>
          <a:p/>
        </p:txBody>
      </p:sp>
      <p:sp>
        <p:nvSpPr>
          <p:cNvPr id="94" name="Google Shape;94;p22"/>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0"/>
              </a:spcBef>
              <a:spcAft>
                <a:spcPts val="0"/>
              </a:spcAft>
              <a:buClr>
                <a:schemeClr val="dk1"/>
              </a:buClr>
              <a:buSzPts val="1400"/>
              <a:buFont typeface="Arial"/>
              <a:buNone/>
              <a:defRPr b="0" i="0" sz="1400" u="none" cap="none" strike="noStrike">
                <a:solidFill>
                  <a:schemeClr val="dk1"/>
                </a:solidFill>
                <a:latin typeface="Avenir"/>
                <a:ea typeface="Avenir"/>
                <a:cs typeface="Avenir"/>
                <a:sym typeface="Avenir"/>
              </a:defRPr>
            </a:lvl1pPr>
            <a:lvl2pPr indent="-228600" lvl="1" marL="914400" marR="0" rtl="0" algn="l">
              <a:lnSpc>
                <a:spcPct val="90000"/>
              </a:lnSpc>
              <a:spcBef>
                <a:spcPts val="200"/>
              </a:spcBef>
              <a:spcAft>
                <a:spcPts val="0"/>
              </a:spcAft>
              <a:buClr>
                <a:schemeClr val="dk1"/>
              </a:buClr>
              <a:buSzPts val="1100"/>
              <a:buFont typeface="Arial"/>
              <a:buNone/>
              <a:defRPr b="0" i="0" sz="1100" u="none" cap="none" strike="noStrike">
                <a:solidFill>
                  <a:schemeClr val="dk1"/>
                </a:solidFill>
                <a:latin typeface="Avenir"/>
                <a:ea typeface="Avenir"/>
                <a:cs typeface="Avenir"/>
                <a:sym typeface="Avenir"/>
              </a:defRPr>
            </a:lvl2pPr>
            <a:lvl3pPr indent="-228600" lvl="2" marL="1371600" marR="0" rtl="0" algn="l">
              <a:lnSpc>
                <a:spcPct val="90000"/>
              </a:lnSpc>
              <a:spcBef>
                <a:spcPts val="200"/>
              </a:spcBef>
              <a:spcAft>
                <a:spcPts val="0"/>
              </a:spcAft>
              <a:buClr>
                <a:schemeClr val="dk1"/>
              </a:buClr>
              <a:buSzPts val="900"/>
              <a:buFont typeface="Arial"/>
              <a:buNone/>
              <a:defRPr b="0" i="0" sz="900" u="none" cap="none" strike="noStrike">
                <a:solidFill>
                  <a:schemeClr val="dk1"/>
                </a:solidFill>
                <a:latin typeface="Avenir"/>
                <a:ea typeface="Avenir"/>
                <a:cs typeface="Avenir"/>
                <a:sym typeface="Avenir"/>
              </a:defRPr>
            </a:lvl3pPr>
            <a:lvl4pPr indent="-228600" lvl="3" marL="1828800" marR="0" rtl="0" algn="l">
              <a:lnSpc>
                <a:spcPct val="90000"/>
              </a:lnSpc>
              <a:spcBef>
                <a:spcPts val="200"/>
              </a:spcBef>
              <a:spcAft>
                <a:spcPts val="0"/>
              </a:spcAft>
              <a:buClr>
                <a:schemeClr val="dk1"/>
              </a:buClr>
              <a:buSzPts val="800"/>
              <a:buFont typeface="Arial"/>
              <a:buNone/>
              <a:defRPr b="0" i="0" sz="800" u="none" cap="none" strike="noStrike">
                <a:solidFill>
                  <a:schemeClr val="dk1"/>
                </a:solidFill>
                <a:latin typeface="Avenir"/>
                <a:ea typeface="Avenir"/>
                <a:cs typeface="Avenir"/>
                <a:sym typeface="Avenir"/>
              </a:defRPr>
            </a:lvl4pPr>
            <a:lvl5pPr indent="-228600" lvl="4" marL="2286000" marR="0" rtl="0" algn="l">
              <a:lnSpc>
                <a:spcPct val="90000"/>
              </a:lnSpc>
              <a:spcBef>
                <a:spcPts val="200"/>
              </a:spcBef>
              <a:spcAft>
                <a:spcPts val="0"/>
              </a:spcAft>
              <a:buClr>
                <a:schemeClr val="dk1"/>
              </a:buClr>
              <a:buSzPts val="800"/>
              <a:buFont typeface="Arial"/>
              <a:buNone/>
              <a:defRPr b="0" i="0" sz="800" u="none" cap="none" strike="noStrike">
                <a:solidFill>
                  <a:schemeClr val="dk1"/>
                </a:solidFill>
                <a:latin typeface="Avenir"/>
                <a:ea typeface="Avenir"/>
                <a:cs typeface="Avenir"/>
                <a:sym typeface="Avenir"/>
              </a:defRPr>
            </a:lvl5pPr>
            <a:lvl6pPr indent="-228600" lvl="5" marL="27432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entury Gothic"/>
                <a:ea typeface="Century Gothic"/>
                <a:cs typeface="Century Gothic"/>
                <a:sym typeface="Century Gothic"/>
              </a:defRPr>
            </a:lvl6pPr>
            <a:lvl7pPr indent="-228600" lvl="6" marL="32004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entury Gothic"/>
                <a:ea typeface="Century Gothic"/>
                <a:cs typeface="Century Gothic"/>
                <a:sym typeface="Century Gothic"/>
              </a:defRPr>
            </a:lvl7pPr>
            <a:lvl8pPr indent="-228600" lvl="7" marL="36576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entury Gothic"/>
                <a:ea typeface="Century Gothic"/>
                <a:cs typeface="Century Gothic"/>
                <a:sym typeface="Century Gothic"/>
              </a:defRPr>
            </a:lvl8pPr>
            <a:lvl9pPr indent="-228600" lvl="8" marL="4114800" marR="0" rtl="0" algn="l">
              <a:lnSpc>
                <a:spcPct val="90000"/>
              </a:lnSpc>
              <a:spcBef>
                <a:spcPts val="400"/>
              </a:spcBef>
              <a:spcAft>
                <a:spcPts val="0"/>
              </a:spcAft>
              <a:buClr>
                <a:schemeClr val="dk1"/>
              </a:buClr>
              <a:buSzPts val="800"/>
              <a:buFont typeface="Arial"/>
              <a:buNone/>
              <a:defRPr b="0" i="0" sz="800" u="none" cap="none" strike="noStrike">
                <a:solidFill>
                  <a:schemeClr val="dk1"/>
                </a:solidFill>
                <a:latin typeface="Century Gothic"/>
                <a:ea typeface="Century Gothic"/>
                <a:cs typeface="Century Gothic"/>
                <a:sym typeface="Century Gothic"/>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bg>
      <p:bgPr>
        <a:solidFill>
          <a:schemeClr val="lt1"/>
        </a:solidFill>
      </p:bgPr>
    </p:bg>
    <p:spTree>
      <p:nvGrpSpPr>
        <p:cNvPr id="95" name="Shape 95"/>
        <p:cNvGrpSpPr/>
        <p:nvPr/>
      </p:nvGrpSpPr>
      <p:grpSpPr>
        <a:xfrm>
          <a:off x="0" y="0"/>
          <a:ext cx="0" cy="0"/>
          <a:chOff x="0" y="0"/>
          <a:chExt cx="0" cy="0"/>
        </a:xfrm>
      </p:grpSpPr>
      <p:grpSp>
        <p:nvGrpSpPr>
          <p:cNvPr id="96" name="Google Shape;96;p23"/>
          <p:cNvGrpSpPr/>
          <p:nvPr/>
        </p:nvGrpSpPr>
        <p:grpSpPr>
          <a:xfrm>
            <a:off x="-503570" y="5060583"/>
            <a:ext cx="10151203" cy="82850"/>
            <a:chOff x="-170626" y="0"/>
            <a:chExt cx="13534938" cy="166800"/>
          </a:xfrm>
        </p:grpSpPr>
        <p:sp>
          <p:nvSpPr>
            <p:cNvPr id="97" name="Google Shape;97;p23"/>
            <p:cNvSpPr/>
            <p:nvPr/>
          </p:nvSpPr>
          <p:spPr>
            <a:xfrm>
              <a:off x="-170626" y="0"/>
              <a:ext cx="4511700" cy="166800"/>
            </a:xfrm>
            <a:prstGeom prst="parallelogram">
              <a:avLst>
                <a:gd fmla="val 114362" name="adj"/>
              </a:avLst>
            </a:prstGeom>
            <a:solidFill>
              <a:srgbClr val="016A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entury Gothic"/>
                <a:ea typeface="Century Gothic"/>
                <a:cs typeface="Century Gothic"/>
                <a:sym typeface="Century Gothic"/>
              </a:endParaRPr>
            </a:p>
          </p:txBody>
        </p:sp>
        <p:sp>
          <p:nvSpPr>
            <p:cNvPr id="98" name="Google Shape;98;p23"/>
            <p:cNvSpPr/>
            <p:nvPr/>
          </p:nvSpPr>
          <p:spPr>
            <a:xfrm>
              <a:off x="4340993" y="0"/>
              <a:ext cx="4511700" cy="166800"/>
            </a:xfrm>
            <a:prstGeom prst="parallelogram">
              <a:avLst>
                <a:gd fmla="val 114362" name="adj"/>
              </a:avLst>
            </a:prstGeom>
            <a:solidFill>
              <a:srgbClr val="46B68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entury Gothic"/>
                <a:ea typeface="Century Gothic"/>
                <a:cs typeface="Century Gothic"/>
                <a:sym typeface="Century Gothic"/>
              </a:endParaRPr>
            </a:p>
          </p:txBody>
        </p:sp>
        <p:sp>
          <p:nvSpPr>
            <p:cNvPr id="99" name="Google Shape;99;p23"/>
            <p:cNvSpPr/>
            <p:nvPr/>
          </p:nvSpPr>
          <p:spPr>
            <a:xfrm>
              <a:off x="8852612" y="0"/>
              <a:ext cx="4511700" cy="166800"/>
            </a:xfrm>
            <a:prstGeom prst="parallelogram">
              <a:avLst>
                <a:gd fmla="val 114362" name="adj"/>
              </a:avLst>
            </a:prstGeom>
            <a:solidFill>
              <a:srgbClr val="FEA34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lt1"/>
                </a:solidFill>
                <a:latin typeface="Century Gothic"/>
                <a:ea typeface="Century Gothic"/>
                <a:cs typeface="Century Gothic"/>
                <a:sym typeface="Century Gothic"/>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0"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 name="Shape 53"/>
        <p:cNvGrpSpPr/>
        <p:nvPr/>
      </p:nvGrpSpPr>
      <p:grpSpPr>
        <a:xfrm>
          <a:off x="0" y="0"/>
          <a:ext cx="0" cy="0"/>
          <a:chOff x="0" y="0"/>
          <a:chExt cx="0" cy="0"/>
        </a:xfrm>
      </p:grpSpPr>
      <p:sp>
        <p:nvSpPr>
          <p:cNvPr id="54" name="Google Shape;54;p14"/>
          <p:cNvSpPr txBox="1"/>
          <p:nvPr>
            <p:ph type="title"/>
          </p:nvPr>
        </p:nvSpPr>
        <p:spPr>
          <a:xfrm>
            <a:off x="628650" y="266327"/>
            <a:ext cx="7886700" cy="480000"/>
          </a:xfrm>
          <a:prstGeom prst="rect">
            <a:avLst/>
          </a:prstGeom>
          <a:solidFill>
            <a:srgbClr val="016AA3"/>
          </a:solidFill>
          <a:ln>
            <a:noFill/>
          </a:ln>
          <a:effectLst>
            <a:outerShdw blurRad="50800" rotWithShape="0" algn="t" dir="5400000" dist="25400">
              <a:srgbClr val="000000">
                <a:alpha val="40000"/>
              </a:srgbClr>
            </a:outerShdw>
          </a:effectLst>
        </p:spPr>
        <p:txBody>
          <a:bodyPr anchorCtr="1" anchor="ctr" bIns="68575" lIns="0" spcFirstLastPara="1" rIns="0" wrap="square" tIns="68575">
            <a:noAutofit/>
          </a:bodyPr>
          <a:lstStyle>
            <a:lvl1pPr lvl="0" marR="0" rtl="0" algn="l">
              <a:lnSpc>
                <a:spcPct val="90000"/>
              </a:lnSpc>
              <a:spcBef>
                <a:spcPts val="0"/>
              </a:spcBef>
              <a:spcAft>
                <a:spcPts val="0"/>
              </a:spcAft>
              <a:buClr>
                <a:schemeClr val="lt1"/>
              </a:buClr>
              <a:buSzPts val="2700"/>
              <a:buFont typeface="Century Gothic"/>
              <a:buNone/>
              <a:defRPr b="0" i="0" sz="2700" u="none" cap="none" strike="noStrike">
                <a:solidFill>
                  <a:schemeClr val="lt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5" name="Google Shape;55;p14"/>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90000"/>
              </a:lnSpc>
              <a:spcBef>
                <a:spcPts val="0"/>
              </a:spcBef>
              <a:spcAft>
                <a:spcPts val="0"/>
              </a:spcAft>
              <a:buClr>
                <a:schemeClr val="dk1"/>
              </a:buClr>
              <a:buSzPts val="2100"/>
              <a:buFont typeface="Arial"/>
              <a:buChar char="•"/>
              <a:defRPr b="0" i="0" sz="2100" u="none" cap="none" strike="noStrike">
                <a:solidFill>
                  <a:schemeClr val="dk1"/>
                </a:solidFill>
                <a:latin typeface="Avenir"/>
                <a:ea typeface="Avenir"/>
                <a:cs typeface="Avenir"/>
                <a:sym typeface="Avenir"/>
              </a:defRPr>
            </a:lvl1pPr>
            <a:lvl2pPr indent="-342900" lvl="1" marL="914400" marR="0" rtl="0" algn="l">
              <a:lnSpc>
                <a:spcPct val="90000"/>
              </a:lnSpc>
              <a:spcBef>
                <a:spcPts val="2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2pPr>
            <a:lvl3pPr indent="-323850" lvl="2" marL="1371600" marR="0" rtl="0" algn="l">
              <a:lnSpc>
                <a:spcPct val="90000"/>
              </a:lnSpc>
              <a:spcBef>
                <a:spcPts val="200"/>
              </a:spcBef>
              <a:spcAft>
                <a:spcPts val="0"/>
              </a:spcAft>
              <a:buClr>
                <a:schemeClr val="dk1"/>
              </a:buClr>
              <a:buSzPts val="1500"/>
              <a:buFont typeface="Arial"/>
              <a:buChar char="•"/>
              <a:defRPr b="0" i="0" sz="1500" u="none" cap="none" strike="noStrike">
                <a:solidFill>
                  <a:schemeClr val="dk1"/>
                </a:solidFill>
                <a:latin typeface="Avenir"/>
                <a:ea typeface="Avenir"/>
                <a:cs typeface="Avenir"/>
                <a:sym typeface="Avenir"/>
              </a:defRPr>
            </a:lvl3pPr>
            <a:lvl4pPr indent="-317500" lvl="3" marL="18288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4pPr>
            <a:lvl5pPr indent="-317500" lvl="4" marL="2286000" marR="0" rtl="0" algn="l">
              <a:lnSpc>
                <a:spcPct val="90000"/>
              </a:lnSpc>
              <a:spcBef>
                <a:spcPts val="2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entury Gothic"/>
                <a:ea typeface="Century Gothic"/>
                <a:cs typeface="Century Gothic"/>
                <a:sym typeface="Century Gothic"/>
              </a:defRPr>
            </a:lvl9pPr>
          </a:lstStyle>
          <a:p/>
        </p:txBody>
      </p:sp>
      <p:grpSp>
        <p:nvGrpSpPr>
          <p:cNvPr id="56" name="Google Shape;56;p14"/>
          <p:cNvGrpSpPr/>
          <p:nvPr/>
        </p:nvGrpSpPr>
        <p:grpSpPr>
          <a:xfrm>
            <a:off x="-503571" y="5060583"/>
            <a:ext cx="10151203" cy="82850"/>
            <a:chOff x="-170626" y="0"/>
            <a:chExt cx="13534938" cy="166800"/>
          </a:xfrm>
        </p:grpSpPr>
        <p:sp>
          <p:nvSpPr>
            <p:cNvPr id="57" name="Google Shape;57;p14"/>
            <p:cNvSpPr/>
            <p:nvPr/>
          </p:nvSpPr>
          <p:spPr>
            <a:xfrm>
              <a:off x="-170626" y="0"/>
              <a:ext cx="4511700" cy="166800"/>
            </a:xfrm>
            <a:prstGeom prst="parallelogram">
              <a:avLst>
                <a:gd fmla="val 114362" name="adj"/>
              </a:avLst>
            </a:prstGeom>
            <a:solidFill>
              <a:srgbClr val="016AA3"/>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sp>
          <p:nvSpPr>
            <p:cNvPr id="58" name="Google Shape;58;p14"/>
            <p:cNvSpPr/>
            <p:nvPr/>
          </p:nvSpPr>
          <p:spPr>
            <a:xfrm>
              <a:off x="4340993" y="0"/>
              <a:ext cx="4511700" cy="166800"/>
            </a:xfrm>
            <a:prstGeom prst="parallelogram">
              <a:avLst>
                <a:gd fmla="val 114362" name="adj"/>
              </a:avLst>
            </a:prstGeom>
            <a:solidFill>
              <a:srgbClr val="46B688"/>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sp>
          <p:nvSpPr>
            <p:cNvPr id="59" name="Google Shape;59;p14"/>
            <p:cNvSpPr/>
            <p:nvPr/>
          </p:nvSpPr>
          <p:spPr>
            <a:xfrm>
              <a:off x="8852612" y="0"/>
              <a:ext cx="4511700" cy="166800"/>
            </a:xfrm>
            <a:prstGeom prst="parallelogram">
              <a:avLst>
                <a:gd fmla="val 114362" name="adj"/>
              </a:avLst>
            </a:prstGeom>
            <a:solidFill>
              <a:srgbClr val="FEA34F"/>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entury Gothic"/>
                <a:ea typeface="Century Gothic"/>
                <a:cs typeface="Century Gothic"/>
                <a:sym typeface="Century Gothic"/>
              </a:endParaRPr>
            </a:p>
          </p:txBody>
        </p:sp>
      </p:gr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png"/><Relationship Id="rId4" Type="http://schemas.openxmlformats.org/officeDocument/2006/relationships/image" Target="../media/image6.png"/><Relationship Id="rId5"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hyperlink" Target="http://jalammar.github.io/illustrated-word2vec/" TargetMode="External"/><Relationship Id="rId4" Type="http://schemas.openxmlformats.org/officeDocument/2006/relationships/image" Target="../media/image23.png"/><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hyperlink" Target="https://gcmd.nasa-impact.net/" TargetMode="External"/><Relationship Id="rId4" Type="http://schemas.openxmlformats.org/officeDocument/2006/relationships/hyperlink" Target="http://drive.google.com/file/d/1jGaeGPRi8VnDpMsixpR857Y5XARzSdir/view" TargetMode="External"/><Relationship Id="rId5"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docs.google.com/spreadsheets/d/15CECBPBpF_dKypbCI1wjvpY_08hi9oz3nwsVIwsr5p0/edit#gid=27712271"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24"/>
          <p:cNvSpPr txBox="1"/>
          <p:nvPr>
            <p:ph type="ctrTitle"/>
          </p:nvPr>
        </p:nvSpPr>
        <p:spPr>
          <a:xfrm>
            <a:off x="1397643" y="1932346"/>
            <a:ext cx="6428400" cy="685800"/>
          </a:xfrm>
          <a:prstGeom prst="rect">
            <a:avLst/>
          </a:prstGeom>
          <a:noFill/>
          <a:ln>
            <a:noFill/>
          </a:ln>
          <a:effectLst>
            <a:outerShdw blurRad="50800" rotWithShape="0" algn="t" dir="5400000" dist="25400">
              <a:srgbClr val="000000">
                <a:alpha val="40000"/>
              </a:srgbClr>
            </a:outerShdw>
          </a:effectLst>
        </p:spPr>
        <p:txBody>
          <a:bodyPr anchorCtr="1" anchor="ctr" bIns="68575" lIns="0" spcFirstLastPara="1" rIns="0" wrap="square" tIns="68575">
            <a:noAutofit/>
          </a:bodyPr>
          <a:lstStyle/>
          <a:p>
            <a:pPr indent="0" lvl="0" marL="0" rtl="0" algn="ctr">
              <a:lnSpc>
                <a:spcPct val="90000"/>
              </a:lnSpc>
              <a:spcBef>
                <a:spcPts val="0"/>
              </a:spcBef>
              <a:spcAft>
                <a:spcPts val="0"/>
              </a:spcAft>
              <a:buSzPts val="3300"/>
              <a:buNone/>
            </a:pPr>
            <a:r>
              <a:rPr lang="en" sz="2400">
                <a:solidFill>
                  <a:srgbClr val="FFFFFF"/>
                </a:solidFill>
              </a:rPr>
              <a:t>Knowledge Graph Project </a:t>
            </a:r>
            <a:endParaRPr/>
          </a:p>
        </p:txBody>
      </p:sp>
      <p:sp>
        <p:nvSpPr>
          <p:cNvPr id="105" name="Google Shape;105;p24"/>
          <p:cNvSpPr txBox="1"/>
          <p:nvPr>
            <p:ph idx="1" type="subTitle"/>
          </p:nvPr>
        </p:nvSpPr>
        <p:spPr>
          <a:xfrm>
            <a:off x="621860" y="2417948"/>
            <a:ext cx="7980000" cy="1129800"/>
          </a:xfrm>
          <a:prstGeom prst="rect">
            <a:avLst/>
          </a:prstGeom>
          <a:noFill/>
          <a:ln>
            <a:noFill/>
          </a:ln>
          <a:effectLst>
            <a:outerShdw blurRad="50800" rotWithShape="0" algn="t" dir="5400000" dist="38100">
              <a:srgbClr val="000000">
                <a:alpha val="40000"/>
              </a:srgbClr>
            </a:outerShdw>
          </a:effectLst>
        </p:spPr>
        <p:txBody>
          <a:bodyPr anchorCtr="1" anchor="ctr" bIns="34275" lIns="68575" spcFirstLastPara="1" rIns="68575" wrap="square" tIns="34275">
            <a:noAutofit/>
          </a:bodyPr>
          <a:lstStyle/>
          <a:p>
            <a:pPr indent="0" lvl="0" marL="0" marR="0" rtl="0" algn="ctr">
              <a:lnSpc>
                <a:spcPct val="90000"/>
              </a:lnSpc>
              <a:spcBef>
                <a:spcPts val="200"/>
              </a:spcBef>
              <a:spcAft>
                <a:spcPts val="0"/>
              </a:spcAft>
              <a:buClr>
                <a:srgbClr val="F2F2F2"/>
              </a:buClr>
              <a:buSzPts val="1400"/>
              <a:buFont typeface="Arial"/>
              <a:buNone/>
            </a:pPr>
            <a:r>
              <a:t/>
            </a:r>
            <a:endParaRPr sz="1200"/>
          </a:p>
          <a:p>
            <a:pPr indent="0" lvl="0" marL="0" marR="0" rtl="0" algn="ctr">
              <a:lnSpc>
                <a:spcPct val="90000"/>
              </a:lnSpc>
              <a:spcBef>
                <a:spcPts val="200"/>
              </a:spcBef>
              <a:spcAft>
                <a:spcPts val="0"/>
              </a:spcAft>
              <a:buClr>
                <a:srgbClr val="F2F2F2"/>
              </a:buClr>
              <a:buSzPts val="1400"/>
              <a:buFont typeface="Arial"/>
              <a:buNone/>
            </a:pPr>
            <a:r>
              <a:t/>
            </a:r>
            <a:endParaRPr sz="1800"/>
          </a:p>
          <a:p>
            <a:pPr indent="0" lvl="0" marL="0" marR="0" rtl="0" algn="ctr">
              <a:lnSpc>
                <a:spcPct val="90000"/>
              </a:lnSpc>
              <a:spcBef>
                <a:spcPts val="200"/>
              </a:spcBef>
              <a:spcAft>
                <a:spcPts val="0"/>
              </a:spcAft>
              <a:buClr>
                <a:srgbClr val="F2F2F2"/>
              </a:buClr>
              <a:buSzPts val="1400"/>
              <a:buFont typeface="Arial"/>
              <a:buNone/>
            </a:pPr>
            <a:r>
              <a:rPr lang="en" sz="1800"/>
              <a:t>Progress and Vision</a:t>
            </a:r>
            <a:endParaRPr sz="1800"/>
          </a:p>
          <a:p>
            <a:pPr indent="0" lvl="0" marL="0" marR="0" rtl="0" algn="ctr">
              <a:lnSpc>
                <a:spcPct val="90000"/>
              </a:lnSpc>
              <a:spcBef>
                <a:spcPts val="200"/>
              </a:spcBef>
              <a:spcAft>
                <a:spcPts val="0"/>
              </a:spcAft>
              <a:buClr>
                <a:srgbClr val="F2F2F2"/>
              </a:buClr>
              <a:buSzPts val="1400"/>
              <a:buFont typeface="Arial"/>
              <a:buNone/>
            </a:pPr>
            <a:r>
              <a:rPr lang="en" sz="1800"/>
              <a:t>May 2020</a:t>
            </a:r>
            <a:endParaRPr sz="1800"/>
          </a:p>
          <a:p>
            <a:pPr indent="0" lvl="0" marL="0" marR="0" rtl="0" algn="ctr">
              <a:lnSpc>
                <a:spcPct val="90000"/>
              </a:lnSpc>
              <a:spcBef>
                <a:spcPts val="200"/>
              </a:spcBef>
              <a:spcAft>
                <a:spcPts val="0"/>
              </a:spcAft>
              <a:buClr>
                <a:srgbClr val="F2F2F2"/>
              </a:buClr>
              <a:buSzPts val="2100"/>
              <a:buFont typeface="Arial"/>
              <a:buNone/>
            </a:pPr>
            <a:r>
              <a:t/>
            </a:r>
            <a:endParaRPr b="0" i="0" sz="2100" u="none" cap="none" strike="noStrike">
              <a:solidFill>
                <a:srgbClr val="F2F2F2"/>
              </a:solidFill>
              <a:latin typeface="Century Gothic"/>
              <a:ea typeface="Century Gothic"/>
              <a:cs typeface="Century Gothic"/>
              <a:sym typeface="Century Gothic"/>
            </a:endParaRPr>
          </a:p>
        </p:txBody>
      </p:sp>
      <p:pic>
        <p:nvPicPr>
          <p:cNvPr id="106" name="Google Shape;106;p24"/>
          <p:cNvPicPr preferRelativeResize="0"/>
          <p:nvPr/>
        </p:nvPicPr>
        <p:blipFill rotWithShape="1">
          <a:blip r:embed="rId4">
            <a:alphaModFix/>
          </a:blip>
          <a:srcRect b="0" l="0" r="0" t="0"/>
          <a:stretch/>
        </p:blipFill>
        <p:spPr>
          <a:xfrm>
            <a:off x="668360" y="3920549"/>
            <a:ext cx="991367" cy="822835"/>
          </a:xfrm>
          <a:prstGeom prst="rect">
            <a:avLst/>
          </a:prstGeom>
          <a:noFill/>
          <a:ln>
            <a:noFill/>
          </a:ln>
          <a:effectLst>
            <a:outerShdw blurRad="50800" rotWithShape="0" algn="t" dir="5400000" dist="38100">
              <a:srgbClr val="000000">
                <a:alpha val="40000"/>
              </a:srgbClr>
            </a:outerShdw>
          </a:effectLst>
        </p:spPr>
      </p:pic>
      <p:pic>
        <p:nvPicPr>
          <p:cNvPr id="107" name="Google Shape;107;p24"/>
          <p:cNvPicPr preferRelativeResize="0"/>
          <p:nvPr/>
        </p:nvPicPr>
        <p:blipFill rotWithShape="1">
          <a:blip r:embed="rId5">
            <a:alphaModFix/>
          </a:blip>
          <a:srcRect b="0" l="0" r="0" t="0"/>
          <a:stretch/>
        </p:blipFill>
        <p:spPr>
          <a:xfrm>
            <a:off x="7210044" y="4033438"/>
            <a:ext cx="1705357" cy="8354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33"/>
          <p:cNvSpPr txBox="1"/>
          <p:nvPr>
            <p:ph type="title"/>
          </p:nvPr>
        </p:nvSpPr>
        <p:spPr>
          <a:xfrm>
            <a:off x="628650" y="266327"/>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Clr>
                <a:schemeClr val="dk1"/>
              </a:buClr>
              <a:buSzPts val="1100"/>
              <a:buFont typeface="Arial"/>
              <a:buNone/>
            </a:pPr>
            <a:r>
              <a:rPr lang="en"/>
              <a:t>Graphs Research</a:t>
            </a:r>
            <a:endParaRPr/>
          </a:p>
        </p:txBody>
      </p:sp>
      <p:pic>
        <p:nvPicPr>
          <p:cNvPr id="172" name="Google Shape;172;p33"/>
          <p:cNvPicPr preferRelativeResize="0"/>
          <p:nvPr/>
        </p:nvPicPr>
        <p:blipFill>
          <a:blip r:embed="rId3">
            <a:alphaModFix/>
          </a:blip>
          <a:stretch>
            <a:fillRect/>
          </a:stretch>
        </p:blipFill>
        <p:spPr>
          <a:xfrm>
            <a:off x="152400" y="1432127"/>
            <a:ext cx="8839196" cy="31195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34"/>
          <p:cNvSpPr txBox="1"/>
          <p:nvPr>
            <p:ph type="title"/>
          </p:nvPr>
        </p:nvSpPr>
        <p:spPr>
          <a:xfrm>
            <a:off x="628650" y="293777"/>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None/>
            </a:pPr>
            <a:r>
              <a:rPr lang="en"/>
              <a:t>Graphs Research: 7-Tuple</a:t>
            </a:r>
            <a:endParaRPr/>
          </a:p>
        </p:txBody>
      </p:sp>
      <p:pic>
        <p:nvPicPr>
          <p:cNvPr id="178" name="Google Shape;178;p34"/>
          <p:cNvPicPr preferRelativeResize="0"/>
          <p:nvPr/>
        </p:nvPicPr>
        <p:blipFill>
          <a:blip r:embed="rId3">
            <a:alphaModFix/>
          </a:blip>
          <a:stretch>
            <a:fillRect/>
          </a:stretch>
        </p:blipFill>
        <p:spPr>
          <a:xfrm>
            <a:off x="878950" y="1163375"/>
            <a:ext cx="7386098" cy="3900573"/>
          </a:xfrm>
          <a:prstGeom prst="rect">
            <a:avLst/>
          </a:prstGeom>
          <a:noFill/>
          <a:ln>
            <a:noFill/>
          </a:ln>
        </p:spPr>
      </p:pic>
      <p:sp>
        <p:nvSpPr>
          <p:cNvPr id="179" name="Google Shape;179;p34"/>
          <p:cNvSpPr txBox="1"/>
          <p:nvPr>
            <p:ph idx="1" type="body"/>
          </p:nvPr>
        </p:nvSpPr>
        <p:spPr>
          <a:xfrm>
            <a:off x="925900" y="822525"/>
            <a:ext cx="7186800" cy="480000"/>
          </a:xfrm>
          <a:prstGeom prst="rect">
            <a:avLst/>
          </a:prstGeom>
        </p:spPr>
        <p:txBody>
          <a:bodyPr anchorCtr="0" anchor="t" bIns="34275" lIns="68575" spcFirstLastPara="1" rIns="68575" wrap="square" tIns="34275">
            <a:noAutofit/>
          </a:bodyPr>
          <a:lstStyle/>
          <a:p>
            <a:pPr indent="0" lvl="0" marL="0" rtl="0" algn="ctr">
              <a:spcBef>
                <a:spcPts val="0"/>
              </a:spcBef>
              <a:spcAft>
                <a:spcPts val="0"/>
              </a:spcAft>
              <a:buNone/>
            </a:pPr>
            <a:r>
              <a:rPr b="1" lang="en"/>
              <a:t>What are all the </a:t>
            </a:r>
            <a:r>
              <a:rPr b="1" lang="en"/>
              <a:t>entities</a:t>
            </a:r>
            <a:r>
              <a:rPr b="1" lang="en"/>
              <a:t> connected to MODIS?</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id="184" name="Google Shape;184;p35"/>
          <p:cNvPicPr preferRelativeResize="0"/>
          <p:nvPr/>
        </p:nvPicPr>
        <p:blipFill>
          <a:blip r:embed="rId3">
            <a:alphaModFix/>
          </a:blip>
          <a:stretch>
            <a:fillRect/>
          </a:stretch>
        </p:blipFill>
        <p:spPr>
          <a:xfrm>
            <a:off x="552450" y="1136025"/>
            <a:ext cx="3408285" cy="3879926"/>
          </a:xfrm>
          <a:prstGeom prst="rect">
            <a:avLst/>
          </a:prstGeom>
          <a:noFill/>
          <a:ln>
            <a:noFill/>
          </a:ln>
        </p:spPr>
      </p:pic>
      <p:pic>
        <p:nvPicPr>
          <p:cNvPr id="185" name="Google Shape;185;p35"/>
          <p:cNvPicPr preferRelativeResize="0"/>
          <p:nvPr/>
        </p:nvPicPr>
        <p:blipFill>
          <a:blip r:embed="rId4">
            <a:alphaModFix/>
          </a:blip>
          <a:stretch>
            <a:fillRect/>
          </a:stretch>
        </p:blipFill>
        <p:spPr>
          <a:xfrm>
            <a:off x="4316050" y="1136025"/>
            <a:ext cx="3906049" cy="3778875"/>
          </a:xfrm>
          <a:prstGeom prst="rect">
            <a:avLst/>
          </a:prstGeom>
          <a:noFill/>
          <a:ln>
            <a:noFill/>
          </a:ln>
        </p:spPr>
      </p:pic>
      <p:sp>
        <p:nvSpPr>
          <p:cNvPr id="186" name="Google Shape;186;p35"/>
          <p:cNvSpPr txBox="1"/>
          <p:nvPr>
            <p:ph idx="1" type="body"/>
          </p:nvPr>
        </p:nvSpPr>
        <p:spPr>
          <a:xfrm>
            <a:off x="1522150" y="746325"/>
            <a:ext cx="1944000" cy="480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b="1" lang="en"/>
              <a:t>Main Cluster</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
        <p:nvSpPr>
          <p:cNvPr id="187" name="Google Shape;187;p35"/>
          <p:cNvSpPr txBox="1"/>
          <p:nvPr>
            <p:ph idx="1" type="body"/>
          </p:nvPr>
        </p:nvSpPr>
        <p:spPr>
          <a:xfrm>
            <a:off x="4905150" y="746325"/>
            <a:ext cx="2935500" cy="4800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b="1" lang="en"/>
              <a:t>Intermediate </a:t>
            </a:r>
            <a:r>
              <a:rPr b="1" lang="en"/>
              <a:t>Cluster</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p:txBody>
      </p:sp>
      <p:sp>
        <p:nvSpPr>
          <p:cNvPr id="188" name="Google Shape;188;p35"/>
          <p:cNvSpPr txBox="1"/>
          <p:nvPr>
            <p:ph type="title"/>
          </p:nvPr>
        </p:nvSpPr>
        <p:spPr>
          <a:xfrm>
            <a:off x="628650" y="266327"/>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None/>
            </a:pPr>
            <a:r>
              <a:rPr lang="en"/>
              <a:t>Graphs Research: 7-Tuple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6"/>
          <p:cNvSpPr txBox="1"/>
          <p:nvPr>
            <p:ph type="title"/>
          </p:nvPr>
        </p:nvSpPr>
        <p:spPr>
          <a:xfrm>
            <a:off x="628650" y="266327"/>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None/>
            </a:pPr>
            <a:r>
              <a:rPr lang="en"/>
              <a:t>Graphs Research: Semantic Queries</a:t>
            </a:r>
            <a:endParaRPr/>
          </a:p>
        </p:txBody>
      </p:sp>
      <p:pic>
        <p:nvPicPr>
          <p:cNvPr id="194" name="Google Shape;194;p36"/>
          <p:cNvPicPr preferRelativeResize="0"/>
          <p:nvPr/>
        </p:nvPicPr>
        <p:blipFill>
          <a:blip r:embed="rId3">
            <a:alphaModFix/>
          </a:blip>
          <a:stretch>
            <a:fillRect/>
          </a:stretch>
        </p:blipFill>
        <p:spPr>
          <a:xfrm>
            <a:off x="152400" y="1051125"/>
            <a:ext cx="4419599" cy="1260673"/>
          </a:xfrm>
          <a:prstGeom prst="rect">
            <a:avLst/>
          </a:prstGeom>
          <a:noFill/>
          <a:ln>
            <a:noFill/>
          </a:ln>
        </p:spPr>
      </p:pic>
      <p:pic>
        <p:nvPicPr>
          <p:cNvPr id="195" name="Google Shape;195;p36"/>
          <p:cNvPicPr preferRelativeResize="0"/>
          <p:nvPr/>
        </p:nvPicPr>
        <p:blipFill>
          <a:blip r:embed="rId4">
            <a:alphaModFix/>
          </a:blip>
          <a:stretch>
            <a:fillRect/>
          </a:stretch>
        </p:blipFill>
        <p:spPr>
          <a:xfrm>
            <a:off x="4644950" y="1051124"/>
            <a:ext cx="4383710" cy="1260675"/>
          </a:xfrm>
          <a:prstGeom prst="rect">
            <a:avLst/>
          </a:prstGeom>
          <a:noFill/>
          <a:ln>
            <a:noFill/>
          </a:ln>
        </p:spPr>
      </p:pic>
      <p:pic>
        <p:nvPicPr>
          <p:cNvPr id="196" name="Google Shape;196;p36"/>
          <p:cNvPicPr preferRelativeResize="0"/>
          <p:nvPr/>
        </p:nvPicPr>
        <p:blipFill>
          <a:blip r:embed="rId5">
            <a:alphaModFix/>
          </a:blip>
          <a:stretch>
            <a:fillRect/>
          </a:stretch>
        </p:blipFill>
        <p:spPr>
          <a:xfrm>
            <a:off x="152400" y="2542413"/>
            <a:ext cx="4419607" cy="1260675"/>
          </a:xfrm>
          <a:prstGeom prst="rect">
            <a:avLst/>
          </a:prstGeom>
          <a:noFill/>
          <a:ln>
            <a:noFill/>
          </a:ln>
        </p:spPr>
      </p:pic>
      <p:sp>
        <p:nvSpPr>
          <p:cNvPr id="197" name="Google Shape;197;p36"/>
          <p:cNvSpPr txBox="1"/>
          <p:nvPr/>
        </p:nvSpPr>
        <p:spPr>
          <a:xfrm>
            <a:off x="4890850" y="2542425"/>
            <a:ext cx="3891900" cy="1880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200000"/>
              </a:lnSpc>
              <a:spcBef>
                <a:spcPts val="0"/>
              </a:spcBef>
              <a:spcAft>
                <a:spcPts val="0"/>
              </a:spcAft>
              <a:buNone/>
            </a:pPr>
            <a:r>
              <a:rPr lang="en" sz="1200"/>
              <a:t>Entity Role 1: Gives rise to the relationship</a:t>
            </a:r>
            <a:endParaRPr sz="1200"/>
          </a:p>
          <a:p>
            <a:pPr indent="0" lvl="0" marL="0" rtl="0" algn="l">
              <a:lnSpc>
                <a:spcPct val="200000"/>
              </a:lnSpc>
              <a:spcBef>
                <a:spcPts val="0"/>
              </a:spcBef>
              <a:spcAft>
                <a:spcPts val="0"/>
              </a:spcAft>
              <a:buNone/>
            </a:pPr>
            <a:r>
              <a:rPr lang="en" sz="1200"/>
              <a:t>Entity Role 2: Directly acted on by the relationship</a:t>
            </a:r>
            <a:endParaRPr sz="1200"/>
          </a:p>
          <a:p>
            <a:pPr indent="0" lvl="0" marL="0" rtl="0" algn="l">
              <a:lnSpc>
                <a:spcPct val="200000"/>
              </a:lnSpc>
              <a:spcBef>
                <a:spcPts val="0"/>
              </a:spcBef>
              <a:spcAft>
                <a:spcPts val="0"/>
              </a:spcAft>
              <a:buNone/>
            </a:pPr>
            <a:r>
              <a:rPr lang="en" sz="1200"/>
              <a:t>Entity Role 3: Receives the outcome of the relationship</a:t>
            </a:r>
            <a:endParaRPr sz="1200"/>
          </a:p>
          <a:p>
            <a:pPr indent="0" lvl="0" marL="0" rtl="0" algn="l">
              <a:lnSpc>
                <a:spcPct val="200000"/>
              </a:lnSpc>
              <a:spcBef>
                <a:spcPts val="0"/>
              </a:spcBef>
              <a:spcAft>
                <a:spcPts val="0"/>
              </a:spcAft>
              <a:buNone/>
            </a:pPr>
            <a:r>
              <a:rPr lang="en" sz="1200"/>
              <a:t>Entity Role 4: Benefits from the relationship</a:t>
            </a:r>
            <a:endParaRPr sz="1200"/>
          </a:p>
          <a:p>
            <a:pPr indent="0" lvl="0" marL="0" rtl="0" algn="l">
              <a:lnSpc>
                <a:spcPct val="200000"/>
              </a:lnSpc>
              <a:spcBef>
                <a:spcPts val="0"/>
              </a:spcBef>
              <a:spcAft>
                <a:spcPts val="0"/>
              </a:spcAft>
              <a:buNone/>
            </a:pPr>
            <a:r>
              <a:rPr lang="en" sz="1200"/>
              <a:t>Entity Role 6: The context of the relationship</a:t>
            </a:r>
            <a:endParaRPr sz="1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37"/>
          <p:cNvSpPr txBox="1"/>
          <p:nvPr>
            <p:ph type="title"/>
          </p:nvPr>
        </p:nvSpPr>
        <p:spPr>
          <a:xfrm>
            <a:off x="628650" y="266327"/>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Clr>
                <a:schemeClr val="dk1"/>
              </a:buClr>
              <a:buSzPts val="1100"/>
              <a:buFont typeface="Arial"/>
              <a:buNone/>
            </a:pPr>
            <a:r>
              <a:rPr lang="en"/>
              <a:t>Deep Learning</a:t>
            </a:r>
            <a:endParaRPr/>
          </a:p>
        </p:txBody>
      </p:sp>
      <p:pic>
        <p:nvPicPr>
          <p:cNvPr id="203" name="Google Shape;203;p37"/>
          <p:cNvPicPr preferRelativeResize="0"/>
          <p:nvPr/>
        </p:nvPicPr>
        <p:blipFill>
          <a:blip r:embed="rId3">
            <a:alphaModFix/>
          </a:blip>
          <a:stretch>
            <a:fillRect/>
          </a:stretch>
        </p:blipFill>
        <p:spPr>
          <a:xfrm>
            <a:off x="152400" y="1411477"/>
            <a:ext cx="8839196" cy="305251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38"/>
          <p:cNvSpPr txBox="1"/>
          <p:nvPr>
            <p:ph type="title"/>
          </p:nvPr>
        </p:nvSpPr>
        <p:spPr>
          <a:xfrm>
            <a:off x="628650" y="142164"/>
            <a:ext cx="7886700" cy="480000"/>
          </a:xfrm>
          <a:prstGeom prst="rect">
            <a:avLst/>
          </a:prstGeom>
          <a:solidFill>
            <a:srgbClr val="016AA3"/>
          </a:solidFill>
          <a:ln>
            <a:noFill/>
          </a:ln>
          <a:effectLst>
            <a:outerShdw blurRad="50800" rotWithShape="0" algn="t" dir="5400000" dist="25400">
              <a:srgbClr val="000000">
                <a:alpha val="40000"/>
              </a:srgbClr>
            </a:outerShdw>
          </a:effectLst>
        </p:spPr>
        <p:txBody>
          <a:bodyPr anchorCtr="1" anchor="ctr" bIns="68575" lIns="0" spcFirstLastPara="1" rIns="0" wrap="square" tIns="68575">
            <a:noAutofit/>
          </a:bodyPr>
          <a:lstStyle/>
          <a:p>
            <a:pPr indent="0" lvl="0" marL="0" rtl="0" algn="ctr">
              <a:lnSpc>
                <a:spcPct val="90000"/>
              </a:lnSpc>
              <a:spcBef>
                <a:spcPts val="0"/>
              </a:spcBef>
              <a:spcAft>
                <a:spcPts val="0"/>
              </a:spcAft>
              <a:buSzPts val="2700"/>
              <a:buNone/>
            </a:pPr>
            <a:r>
              <a:rPr lang="en" sz="2400"/>
              <a:t>Word Embeddings</a:t>
            </a:r>
            <a:endParaRPr sz="2400"/>
          </a:p>
        </p:txBody>
      </p:sp>
      <p:sp>
        <p:nvSpPr>
          <p:cNvPr id="209" name="Google Shape;209;p38"/>
          <p:cNvSpPr txBox="1"/>
          <p:nvPr/>
        </p:nvSpPr>
        <p:spPr>
          <a:xfrm>
            <a:off x="648656" y="827906"/>
            <a:ext cx="7886700" cy="38844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sz="1100">
              <a:latin typeface="Avenir"/>
              <a:ea typeface="Avenir"/>
              <a:cs typeface="Avenir"/>
              <a:sym typeface="Avenir"/>
            </a:endParaRPr>
          </a:p>
        </p:txBody>
      </p:sp>
      <p:sp>
        <p:nvSpPr>
          <p:cNvPr id="210" name="Google Shape;210;p38"/>
          <p:cNvSpPr txBox="1"/>
          <p:nvPr/>
        </p:nvSpPr>
        <p:spPr>
          <a:xfrm>
            <a:off x="400050" y="815269"/>
            <a:ext cx="4395600" cy="3884400"/>
          </a:xfrm>
          <a:prstGeom prst="rect">
            <a:avLst/>
          </a:prstGeom>
          <a:noFill/>
          <a:ln>
            <a:noFill/>
          </a:ln>
        </p:spPr>
        <p:txBody>
          <a:bodyPr anchorCtr="0" anchor="t" bIns="68575" lIns="68575" spcFirstLastPara="1" rIns="68575" wrap="square" tIns="68575">
            <a:noAutofit/>
          </a:bodyPr>
          <a:lstStyle/>
          <a:p>
            <a:pPr indent="-273050" lvl="0" marL="342900" rtl="0" algn="l">
              <a:spcBef>
                <a:spcPts val="0"/>
              </a:spcBef>
              <a:spcAft>
                <a:spcPts val="0"/>
              </a:spcAft>
              <a:buClr>
                <a:schemeClr val="dk1"/>
              </a:buClr>
              <a:buSzPts val="1700"/>
              <a:buFont typeface="Avenir"/>
              <a:buChar char="●"/>
            </a:pPr>
            <a:r>
              <a:rPr lang="en" sz="1700">
                <a:solidFill>
                  <a:schemeClr val="dk1"/>
                </a:solidFill>
                <a:latin typeface="Avenir"/>
                <a:ea typeface="Avenir"/>
                <a:cs typeface="Avenir"/>
                <a:sym typeface="Avenir"/>
              </a:rPr>
              <a:t>Numerical representation of text</a:t>
            </a:r>
            <a:endParaRPr sz="1700">
              <a:solidFill>
                <a:schemeClr val="dk1"/>
              </a:solidFill>
              <a:latin typeface="Avenir"/>
              <a:ea typeface="Avenir"/>
              <a:cs typeface="Avenir"/>
              <a:sym typeface="Avenir"/>
            </a:endParaRPr>
          </a:p>
          <a:p>
            <a:pPr indent="0" lvl="0" marL="342900" rtl="0" algn="l">
              <a:spcBef>
                <a:spcPts val="0"/>
              </a:spcBef>
              <a:spcAft>
                <a:spcPts val="0"/>
              </a:spcAft>
              <a:buNone/>
            </a:pPr>
            <a:r>
              <a:t/>
            </a:r>
            <a:endParaRPr sz="600">
              <a:solidFill>
                <a:schemeClr val="dk1"/>
              </a:solidFill>
              <a:latin typeface="Avenir"/>
              <a:ea typeface="Avenir"/>
              <a:cs typeface="Avenir"/>
              <a:sym typeface="Avenir"/>
            </a:endParaRPr>
          </a:p>
          <a:p>
            <a:pPr indent="-273050" lvl="0" marL="342900" rtl="0" algn="l">
              <a:spcBef>
                <a:spcPts val="0"/>
              </a:spcBef>
              <a:spcAft>
                <a:spcPts val="0"/>
              </a:spcAft>
              <a:buClr>
                <a:schemeClr val="dk1"/>
              </a:buClr>
              <a:buSzPts val="1700"/>
              <a:buFont typeface="Avenir"/>
              <a:buChar char="●"/>
            </a:pPr>
            <a:r>
              <a:rPr lang="en" sz="1700">
                <a:solidFill>
                  <a:schemeClr val="dk1"/>
                </a:solidFill>
                <a:latin typeface="Avenir"/>
                <a:ea typeface="Avenir"/>
                <a:cs typeface="Avenir"/>
                <a:sym typeface="Avenir"/>
              </a:rPr>
              <a:t>Maps words or phrases from the vocabulary to vectors of real numbers</a:t>
            </a:r>
            <a:endParaRPr sz="1700">
              <a:solidFill>
                <a:schemeClr val="dk1"/>
              </a:solidFill>
              <a:latin typeface="Avenir"/>
              <a:ea typeface="Avenir"/>
              <a:cs typeface="Avenir"/>
              <a:sym typeface="Avenir"/>
            </a:endParaRPr>
          </a:p>
          <a:p>
            <a:pPr indent="0" lvl="0" marL="342900" rtl="0" algn="l">
              <a:spcBef>
                <a:spcPts val="0"/>
              </a:spcBef>
              <a:spcAft>
                <a:spcPts val="0"/>
              </a:spcAft>
              <a:buNone/>
            </a:pPr>
            <a:r>
              <a:t/>
            </a:r>
            <a:endParaRPr sz="600">
              <a:solidFill>
                <a:schemeClr val="dk1"/>
              </a:solidFill>
              <a:latin typeface="Avenir"/>
              <a:ea typeface="Avenir"/>
              <a:cs typeface="Avenir"/>
              <a:sym typeface="Avenir"/>
            </a:endParaRPr>
          </a:p>
          <a:p>
            <a:pPr indent="-273050" lvl="0" marL="342900" rtl="0" algn="l">
              <a:spcBef>
                <a:spcPts val="0"/>
              </a:spcBef>
              <a:spcAft>
                <a:spcPts val="0"/>
              </a:spcAft>
              <a:buClr>
                <a:schemeClr val="dk1"/>
              </a:buClr>
              <a:buSzPts val="1700"/>
              <a:buFont typeface="Avenir"/>
              <a:buChar char="●"/>
            </a:pPr>
            <a:r>
              <a:rPr lang="en" sz="1700">
                <a:solidFill>
                  <a:schemeClr val="dk1"/>
                </a:solidFill>
                <a:latin typeface="Avenir"/>
                <a:ea typeface="Avenir"/>
                <a:cs typeface="Avenir"/>
                <a:sym typeface="Avenir"/>
              </a:rPr>
              <a:t>Can be used for:</a:t>
            </a:r>
            <a:endParaRPr sz="1700">
              <a:solidFill>
                <a:schemeClr val="dk1"/>
              </a:solidFill>
              <a:latin typeface="Avenir"/>
              <a:ea typeface="Avenir"/>
              <a:cs typeface="Avenir"/>
              <a:sym typeface="Avenir"/>
            </a:endParaRPr>
          </a:p>
          <a:p>
            <a:pPr indent="-260350" lvl="1" marL="685800" rtl="0" algn="l">
              <a:spcBef>
                <a:spcPts val="0"/>
              </a:spcBef>
              <a:spcAft>
                <a:spcPts val="0"/>
              </a:spcAft>
              <a:buClr>
                <a:schemeClr val="dk1"/>
              </a:buClr>
              <a:buSzPts val="1500"/>
              <a:buFont typeface="Avenir"/>
              <a:buChar char="○"/>
            </a:pPr>
            <a:r>
              <a:rPr lang="en" sz="1500">
                <a:solidFill>
                  <a:schemeClr val="dk1"/>
                </a:solidFill>
                <a:latin typeface="Avenir"/>
                <a:ea typeface="Avenir"/>
                <a:cs typeface="Avenir"/>
                <a:sym typeface="Avenir"/>
              </a:rPr>
              <a:t>compact and machine readable representation of words in a corpus</a:t>
            </a:r>
            <a:endParaRPr sz="1500">
              <a:solidFill>
                <a:schemeClr val="dk1"/>
              </a:solidFill>
              <a:latin typeface="Avenir"/>
              <a:ea typeface="Avenir"/>
              <a:cs typeface="Avenir"/>
              <a:sym typeface="Avenir"/>
            </a:endParaRPr>
          </a:p>
          <a:p>
            <a:pPr indent="-260350" lvl="1" marL="685800" rtl="0" algn="l">
              <a:spcBef>
                <a:spcPts val="0"/>
              </a:spcBef>
              <a:spcAft>
                <a:spcPts val="0"/>
              </a:spcAft>
              <a:buClr>
                <a:schemeClr val="dk1"/>
              </a:buClr>
              <a:buSzPts val="1500"/>
              <a:buFont typeface="Avenir"/>
              <a:buChar char="○"/>
            </a:pPr>
            <a:r>
              <a:rPr lang="en" sz="1500">
                <a:solidFill>
                  <a:schemeClr val="dk1"/>
                </a:solidFill>
                <a:latin typeface="Avenir"/>
                <a:ea typeface="Avenir"/>
                <a:cs typeface="Avenir"/>
                <a:sym typeface="Avenir"/>
              </a:rPr>
              <a:t>performing statistical analysis on corpus</a:t>
            </a:r>
            <a:endParaRPr sz="1500">
              <a:solidFill>
                <a:schemeClr val="dk1"/>
              </a:solidFill>
              <a:latin typeface="Avenir"/>
              <a:ea typeface="Avenir"/>
              <a:cs typeface="Avenir"/>
              <a:sym typeface="Avenir"/>
            </a:endParaRPr>
          </a:p>
          <a:p>
            <a:pPr indent="-260350" lvl="1" marL="685800" rtl="0" algn="l">
              <a:spcBef>
                <a:spcPts val="0"/>
              </a:spcBef>
              <a:spcAft>
                <a:spcPts val="0"/>
              </a:spcAft>
              <a:buClr>
                <a:schemeClr val="dk1"/>
              </a:buClr>
              <a:buSzPts val="1500"/>
              <a:buFont typeface="Avenir"/>
              <a:buChar char="○"/>
            </a:pPr>
            <a:r>
              <a:rPr lang="en" sz="1500">
                <a:solidFill>
                  <a:schemeClr val="dk1"/>
                </a:solidFill>
                <a:latin typeface="Avenir"/>
                <a:ea typeface="Avenir"/>
                <a:cs typeface="Avenir"/>
                <a:sym typeface="Avenir"/>
              </a:rPr>
              <a:t>embedding text as input into ML models</a:t>
            </a:r>
            <a:endParaRPr sz="1500">
              <a:solidFill>
                <a:schemeClr val="dk1"/>
              </a:solidFill>
              <a:latin typeface="Avenir"/>
              <a:ea typeface="Avenir"/>
              <a:cs typeface="Avenir"/>
              <a:sym typeface="Avenir"/>
            </a:endParaRPr>
          </a:p>
          <a:p>
            <a:pPr indent="0" lvl="0" marL="685800" rtl="0" algn="l">
              <a:spcBef>
                <a:spcPts val="0"/>
              </a:spcBef>
              <a:spcAft>
                <a:spcPts val="0"/>
              </a:spcAft>
              <a:buNone/>
            </a:pPr>
            <a:r>
              <a:t/>
            </a:r>
            <a:endParaRPr sz="600">
              <a:solidFill>
                <a:schemeClr val="dk1"/>
              </a:solidFill>
              <a:latin typeface="Avenir"/>
              <a:ea typeface="Avenir"/>
              <a:cs typeface="Avenir"/>
              <a:sym typeface="Avenir"/>
            </a:endParaRPr>
          </a:p>
          <a:p>
            <a:pPr indent="-273050" lvl="0" marL="342900" rtl="0" algn="l">
              <a:spcBef>
                <a:spcPts val="0"/>
              </a:spcBef>
              <a:spcAft>
                <a:spcPts val="0"/>
              </a:spcAft>
              <a:buClr>
                <a:schemeClr val="dk1"/>
              </a:buClr>
              <a:buSzPts val="1700"/>
              <a:buFont typeface="Avenir"/>
              <a:buChar char="●"/>
            </a:pPr>
            <a:r>
              <a:rPr lang="en" sz="1700">
                <a:solidFill>
                  <a:schemeClr val="dk1"/>
                </a:solidFill>
                <a:latin typeface="Avenir"/>
                <a:ea typeface="Avenir"/>
                <a:cs typeface="Avenir"/>
                <a:sym typeface="Avenir"/>
              </a:rPr>
              <a:t>Types of word embeddings:</a:t>
            </a:r>
            <a:endParaRPr sz="1700">
              <a:solidFill>
                <a:schemeClr val="dk1"/>
              </a:solidFill>
              <a:latin typeface="Avenir"/>
              <a:ea typeface="Avenir"/>
              <a:cs typeface="Avenir"/>
              <a:sym typeface="Avenir"/>
            </a:endParaRPr>
          </a:p>
          <a:p>
            <a:pPr indent="-260350" lvl="1" marL="685800" rtl="0" algn="l">
              <a:spcBef>
                <a:spcPts val="0"/>
              </a:spcBef>
              <a:spcAft>
                <a:spcPts val="0"/>
              </a:spcAft>
              <a:buClr>
                <a:schemeClr val="dk1"/>
              </a:buClr>
              <a:buSzPts val="1500"/>
              <a:buFont typeface="Avenir"/>
              <a:buChar char="○"/>
            </a:pPr>
            <a:r>
              <a:rPr lang="en" sz="1500">
                <a:solidFill>
                  <a:schemeClr val="dk1"/>
                </a:solidFill>
                <a:latin typeface="Avenir"/>
                <a:ea typeface="Avenir"/>
                <a:cs typeface="Avenir"/>
                <a:sym typeface="Avenir"/>
              </a:rPr>
              <a:t>Count Vectors (CV)</a:t>
            </a:r>
            <a:endParaRPr sz="1500">
              <a:solidFill>
                <a:schemeClr val="dk1"/>
              </a:solidFill>
              <a:latin typeface="Avenir"/>
              <a:ea typeface="Avenir"/>
              <a:cs typeface="Avenir"/>
              <a:sym typeface="Avenir"/>
            </a:endParaRPr>
          </a:p>
          <a:p>
            <a:pPr indent="-260350" lvl="1" marL="685800" rtl="0" algn="l">
              <a:spcBef>
                <a:spcPts val="0"/>
              </a:spcBef>
              <a:spcAft>
                <a:spcPts val="0"/>
              </a:spcAft>
              <a:buClr>
                <a:schemeClr val="dk1"/>
              </a:buClr>
              <a:buSzPts val="1500"/>
              <a:buFont typeface="Avenir"/>
              <a:buChar char="○"/>
            </a:pPr>
            <a:r>
              <a:rPr lang="en" sz="1500">
                <a:solidFill>
                  <a:schemeClr val="dk1"/>
                </a:solidFill>
                <a:latin typeface="Avenir"/>
                <a:ea typeface="Avenir"/>
                <a:cs typeface="Avenir"/>
                <a:sym typeface="Avenir"/>
              </a:rPr>
              <a:t>Tf-idf Vectors (TF)</a:t>
            </a:r>
            <a:endParaRPr sz="1500">
              <a:solidFill>
                <a:schemeClr val="dk1"/>
              </a:solidFill>
              <a:latin typeface="Avenir"/>
              <a:ea typeface="Avenir"/>
              <a:cs typeface="Avenir"/>
              <a:sym typeface="Avenir"/>
            </a:endParaRPr>
          </a:p>
          <a:p>
            <a:pPr indent="-260350" lvl="1" marL="685800" rtl="0" algn="l">
              <a:spcBef>
                <a:spcPts val="0"/>
              </a:spcBef>
              <a:spcAft>
                <a:spcPts val="0"/>
              </a:spcAft>
              <a:buClr>
                <a:schemeClr val="dk1"/>
              </a:buClr>
              <a:buSzPts val="1500"/>
              <a:buFont typeface="Avenir"/>
              <a:buChar char="○"/>
            </a:pPr>
            <a:r>
              <a:rPr lang="en" sz="1500" u="sng">
                <a:solidFill>
                  <a:schemeClr val="hlink"/>
                </a:solidFill>
                <a:latin typeface="Avenir"/>
                <a:ea typeface="Avenir"/>
                <a:cs typeface="Avenir"/>
                <a:sym typeface="Avenir"/>
                <a:hlinkClick r:id="rId3"/>
              </a:rPr>
              <a:t>Word2Vec</a:t>
            </a:r>
            <a:r>
              <a:rPr lang="en" sz="1500">
                <a:solidFill>
                  <a:schemeClr val="dk1"/>
                </a:solidFill>
                <a:latin typeface="Avenir"/>
                <a:ea typeface="Avenir"/>
                <a:cs typeface="Avenir"/>
                <a:sym typeface="Avenir"/>
              </a:rPr>
              <a:t> (W2V)</a:t>
            </a:r>
            <a:endParaRPr sz="1500">
              <a:solidFill>
                <a:schemeClr val="dk1"/>
              </a:solidFill>
              <a:latin typeface="Avenir"/>
              <a:ea typeface="Avenir"/>
              <a:cs typeface="Avenir"/>
              <a:sym typeface="Avenir"/>
            </a:endParaRPr>
          </a:p>
          <a:p>
            <a:pPr indent="-260350" lvl="1" marL="685800" rtl="0" algn="l">
              <a:spcBef>
                <a:spcPts val="0"/>
              </a:spcBef>
              <a:spcAft>
                <a:spcPts val="0"/>
              </a:spcAft>
              <a:buClr>
                <a:schemeClr val="dk1"/>
              </a:buClr>
              <a:buSzPts val="1500"/>
              <a:buFont typeface="Avenir"/>
              <a:buChar char="○"/>
            </a:pPr>
            <a:r>
              <a:rPr lang="en" sz="1500">
                <a:solidFill>
                  <a:schemeClr val="dk1"/>
                </a:solidFill>
                <a:latin typeface="Avenir"/>
                <a:ea typeface="Avenir"/>
                <a:cs typeface="Avenir"/>
                <a:sym typeface="Avenir"/>
              </a:rPr>
              <a:t>Latent Dirichlet Allocation (LDA)</a:t>
            </a:r>
            <a:endParaRPr sz="1500">
              <a:solidFill>
                <a:schemeClr val="dk1"/>
              </a:solidFill>
              <a:latin typeface="Avenir"/>
              <a:ea typeface="Avenir"/>
              <a:cs typeface="Avenir"/>
              <a:sym typeface="Avenir"/>
            </a:endParaRPr>
          </a:p>
          <a:p>
            <a:pPr indent="0" lvl="0" marL="0" rtl="0" algn="l">
              <a:spcBef>
                <a:spcPts val="0"/>
              </a:spcBef>
              <a:spcAft>
                <a:spcPts val="0"/>
              </a:spcAft>
              <a:buNone/>
            </a:pPr>
            <a:r>
              <a:t/>
            </a:r>
            <a:endParaRPr sz="600">
              <a:solidFill>
                <a:schemeClr val="dk1"/>
              </a:solidFill>
              <a:latin typeface="Avenir"/>
              <a:ea typeface="Avenir"/>
              <a:cs typeface="Avenir"/>
              <a:sym typeface="Avenir"/>
            </a:endParaRPr>
          </a:p>
          <a:p>
            <a:pPr indent="-260350" lvl="0" marL="342900" rtl="0" algn="l">
              <a:spcBef>
                <a:spcPts val="0"/>
              </a:spcBef>
              <a:spcAft>
                <a:spcPts val="0"/>
              </a:spcAft>
              <a:buClr>
                <a:schemeClr val="dk1"/>
              </a:buClr>
              <a:buSzPts val="1500"/>
              <a:buFont typeface="Avenir"/>
              <a:buChar char="●"/>
            </a:pPr>
            <a:r>
              <a:rPr b="1" lang="en" sz="1500">
                <a:solidFill>
                  <a:schemeClr val="dk1"/>
                </a:solidFill>
                <a:latin typeface="Avenir"/>
                <a:ea typeface="Avenir"/>
                <a:cs typeface="Avenir"/>
                <a:sym typeface="Avenir"/>
              </a:rPr>
              <a:t>Utilized</a:t>
            </a:r>
            <a:r>
              <a:rPr lang="en" sz="1500">
                <a:solidFill>
                  <a:schemeClr val="dk1"/>
                </a:solidFill>
                <a:latin typeface="Avenir"/>
                <a:ea typeface="Avenir"/>
                <a:cs typeface="Avenir"/>
                <a:sym typeface="Avenir"/>
              </a:rPr>
              <a:t> </a:t>
            </a:r>
            <a:r>
              <a:rPr b="1" lang="en" sz="1500">
                <a:solidFill>
                  <a:schemeClr val="dk1"/>
                </a:solidFill>
                <a:latin typeface="Avenir"/>
                <a:ea typeface="Avenir"/>
                <a:cs typeface="Avenir"/>
                <a:sym typeface="Avenir"/>
              </a:rPr>
              <a:t>Word2Vec: trained on a corpus of ~23,000 Earth science journal articles</a:t>
            </a:r>
            <a:endParaRPr b="1" sz="1500">
              <a:solidFill>
                <a:schemeClr val="dk1"/>
              </a:solidFill>
              <a:latin typeface="Avenir"/>
              <a:ea typeface="Avenir"/>
              <a:cs typeface="Avenir"/>
              <a:sym typeface="Avenir"/>
            </a:endParaRPr>
          </a:p>
        </p:txBody>
      </p:sp>
      <p:pic>
        <p:nvPicPr>
          <p:cNvPr descr="@Article{Rozado2019,&#10;author=&quot;Rozado, David&quot;,&#10;title=&quot;Using Word Embeddings to Analyze how Universities Conceptualize ``Diversity'' in their Online Institutional Presence&quot;,&#10;journal=&quot;Society&quot;,&#10;year=&quot;2019&quot;,&#10;month=&quot;Jun&quot;,&#10;day=&quot;01&quot;,&#10;volume=&quot;56&quot;,&#10;number=&quot;3&quot;,&#10;pages=&quot;256--266&quot;,&#10;abstract=&quot;The term diversity can be operationalized demographically (in terms of physical or external characteristics such as race, gender, ethnicity and nationality) or intellectually (in terms of mental phenomena such as viewpoints, beliefs, ideas and political opinion). This work examines the context in which the concept of diversity is used by 50 US elite universities in their online institutional presence. Distributional semantics theory is leveraged to quantify semantic similarity between linguistic items based on their distributional properties in a large sample of language data taken from universities online profiles. The language modelling is carried out using Word2vec, a state-of-the-art machine learning model widely used by the natural language processing community to create vector representations of words (i.e. word embeddings). The model uses a neural network trained to reconstruct the linguistic context of words in the training corpus. As a by-product of the training objective, word2vec embeds words into a learned vector space where words that share common contexts and thus semantic meaning according to the distributional hypotheses, are located in close proximity to one another. A quantitative analysis of cosine similarities between word vectors derived from the corpus of text retrieved from universities online institutional profiles shows that the diversity concept is much closer to demographic operationalisations of diversity such as race, gender, ethnicity or nationality than to intellectual ones such as viewpoints, values, beliefs or political orientation. That is, the universities studied tend to use the word diversity predominantly in its demographic denotation to refer to variety of external appearance instead of to variety of mental phenomena. This is significant in light of the severe lack of ideological diversity in universities across the US, with the vast majority of faculty leaning left of center. Universities emphasis on the usage of the term diversity to denote demographic subtypes of diversity could be indicative of a majority power structure in the Academy which tries to hinder the fostering of viewpoint diversity by steering diversity efforts towards demographic interpretations of the word. At the very least, the results of this work suggest that universities, as judged from the way they use language in their own online institutional profiles, prioritize demographic types of diversity around variety of external appearance cues over intellectual heterogeneity.&quot;,&#10;issn=&quot;1936-4725&quot;,&#10;doi=&quot;10.1007/s12115-019-00362-9&quot;,&#10;url=&quot;https://doi.org/10.1007/s12115-019-00362-9&quot;&#10;}&#10;&#10;" id="211" name="Google Shape;211;p38"/>
          <p:cNvPicPr preferRelativeResize="0"/>
          <p:nvPr/>
        </p:nvPicPr>
        <p:blipFill>
          <a:blip r:embed="rId4">
            <a:alphaModFix/>
          </a:blip>
          <a:stretch>
            <a:fillRect/>
          </a:stretch>
        </p:blipFill>
        <p:spPr>
          <a:xfrm>
            <a:off x="4747969" y="836184"/>
            <a:ext cx="3882281" cy="2899631"/>
          </a:xfrm>
          <a:prstGeom prst="rect">
            <a:avLst/>
          </a:prstGeom>
          <a:noFill/>
          <a:ln cap="flat" cmpd="sng" w="9525">
            <a:solidFill>
              <a:srgbClr val="000000"/>
            </a:solidFill>
            <a:prstDash val="solid"/>
            <a:round/>
            <a:headEnd len="sm" w="sm" type="none"/>
            <a:tailEnd len="sm" w="sm" type="none"/>
          </a:ln>
        </p:spPr>
      </p:pic>
      <p:sp>
        <p:nvSpPr>
          <p:cNvPr id="212" name="Google Shape;212;p38"/>
          <p:cNvSpPr txBox="1"/>
          <p:nvPr/>
        </p:nvSpPr>
        <p:spPr>
          <a:xfrm>
            <a:off x="4700492" y="3696260"/>
            <a:ext cx="2724000" cy="253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1100">
                <a:latin typeface="Avenir"/>
                <a:ea typeface="Avenir"/>
                <a:cs typeface="Avenir"/>
                <a:sym typeface="Avenir"/>
              </a:rPr>
              <a:t>An example of word embeddings [1]</a:t>
            </a:r>
            <a:endParaRPr sz="1100">
              <a:latin typeface="Avenir"/>
              <a:ea typeface="Avenir"/>
              <a:cs typeface="Avenir"/>
              <a:sym typeface="Avenir"/>
            </a:endParaRPr>
          </a:p>
        </p:txBody>
      </p:sp>
      <p:pic>
        <p:nvPicPr>
          <p:cNvPr id="213" name="Google Shape;213;p38"/>
          <p:cNvPicPr preferRelativeResize="0"/>
          <p:nvPr/>
        </p:nvPicPr>
        <p:blipFill>
          <a:blip r:embed="rId5">
            <a:alphaModFix/>
          </a:blip>
          <a:stretch>
            <a:fillRect/>
          </a:stretch>
        </p:blipFill>
        <p:spPr>
          <a:xfrm>
            <a:off x="4747969" y="4156331"/>
            <a:ext cx="1814513" cy="771525"/>
          </a:xfrm>
          <a:prstGeom prst="rect">
            <a:avLst/>
          </a:prstGeom>
          <a:noFill/>
          <a:ln cap="flat" cmpd="sng" w="9525">
            <a:solidFill>
              <a:schemeClr val="dk2"/>
            </a:solidFill>
            <a:prstDash val="solid"/>
            <a:round/>
            <a:headEnd len="sm" w="sm" type="none"/>
            <a:tailEnd len="sm" w="sm" type="none"/>
          </a:ln>
        </p:spPr>
      </p:pic>
      <p:sp>
        <p:nvSpPr>
          <p:cNvPr id="214" name="Google Shape;214;p38"/>
          <p:cNvSpPr txBox="1"/>
          <p:nvPr/>
        </p:nvSpPr>
        <p:spPr>
          <a:xfrm>
            <a:off x="6562481" y="4156331"/>
            <a:ext cx="2308800" cy="771600"/>
          </a:xfrm>
          <a:prstGeom prst="rect">
            <a:avLst/>
          </a:prstGeom>
          <a:noFill/>
          <a:ln>
            <a:noFill/>
          </a:ln>
        </p:spPr>
        <p:txBody>
          <a:bodyPr anchorCtr="0" anchor="ctr" bIns="68575" lIns="68575" spcFirstLastPara="1" rIns="68575" wrap="square" tIns="68575">
            <a:noAutofit/>
          </a:bodyPr>
          <a:lstStyle/>
          <a:p>
            <a:pPr indent="0" lvl="0" marL="0" rtl="0" algn="l">
              <a:spcBef>
                <a:spcPts val="0"/>
              </a:spcBef>
              <a:spcAft>
                <a:spcPts val="0"/>
              </a:spcAft>
              <a:buNone/>
            </a:pPr>
            <a:r>
              <a:rPr lang="en" sz="900">
                <a:latin typeface="Avenir"/>
                <a:ea typeface="Avenir"/>
                <a:cs typeface="Avenir"/>
                <a:sym typeface="Avenir"/>
              </a:rPr>
              <a:t>In this example each trait is one of the ‘Big Five’ personality traits (openness to experience, </a:t>
            </a:r>
            <a:r>
              <a:rPr lang="en" sz="900">
                <a:solidFill>
                  <a:srgbClr val="222222"/>
                </a:solidFill>
                <a:highlight>
                  <a:srgbClr val="FFFFFF"/>
                </a:highlight>
                <a:latin typeface="Avenir"/>
                <a:ea typeface="Avenir"/>
                <a:cs typeface="Avenir"/>
                <a:sym typeface="Avenir"/>
              </a:rPr>
              <a:t>Conscientiousness, extraversion, agreeableness, neuroticism) [2]</a:t>
            </a:r>
            <a:endParaRPr sz="900">
              <a:latin typeface="Avenir"/>
              <a:ea typeface="Avenir"/>
              <a:cs typeface="Avenir"/>
              <a:sym typeface="Aveni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39"/>
          <p:cNvSpPr txBox="1"/>
          <p:nvPr/>
        </p:nvSpPr>
        <p:spPr>
          <a:xfrm>
            <a:off x="5348450" y="880675"/>
            <a:ext cx="3795600" cy="39888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a:solidFill>
                  <a:schemeClr val="dk1"/>
                </a:solidFill>
                <a:latin typeface="Avenir"/>
                <a:ea typeface="Avenir"/>
                <a:cs typeface="Avenir"/>
                <a:sym typeface="Avenir"/>
              </a:rPr>
              <a:t>Search for a topic such as </a:t>
            </a:r>
            <a:r>
              <a:rPr i="1" lang="en">
                <a:solidFill>
                  <a:schemeClr val="dk1"/>
                </a:solidFill>
                <a:latin typeface="Avenir"/>
                <a:ea typeface="Avenir"/>
                <a:cs typeface="Avenir"/>
                <a:sym typeface="Avenir"/>
              </a:rPr>
              <a:t>hurricane</a:t>
            </a:r>
            <a:endParaRPr i="1">
              <a:solidFill>
                <a:schemeClr val="dk1"/>
              </a:solidFill>
              <a:latin typeface="Avenir"/>
              <a:ea typeface="Avenir"/>
              <a:cs typeface="Avenir"/>
              <a:sym typeface="Avenir"/>
            </a:endParaRPr>
          </a:p>
          <a:p>
            <a:pPr indent="0" lvl="0" marL="0" rtl="0" algn="l">
              <a:spcBef>
                <a:spcPts val="0"/>
              </a:spcBef>
              <a:spcAft>
                <a:spcPts val="0"/>
              </a:spcAft>
              <a:buNone/>
            </a:pPr>
            <a:r>
              <a:t/>
            </a:r>
            <a:endParaRPr i="1">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Filter by subject: </a:t>
            </a:r>
            <a:r>
              <a:rPr i="1" lang="en">
                <a:solidFill>
                  <a:schemeClr val="dk1"/>
                </a:solidFill>
                <a:latin typeface="Avenir"/>
                <a:ea typeface="Avenir"/>
                <a:cs typeface="Avenir"/>
                <a:sym typeface="Avenir"/>
              </a:rPr>
              <a:t>instruments, human activity, land region, phenomena, property, representation, science key words, etc</a:t>
            </a:r>
            <a:r>
              <a:rPr lang="en">
                <a:solidFill>
                  <a:schemeClr val="dk1"/>
                </a:solidFill>
                <a:latin typeface="Avenir"/>
                <a:ea typeface="Avenir"/>
                <a:cs typeface="Avenir"/>
                <a:sym typeface="Avenir"/>
              </a:rPr>
              <a:t>.</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a:t>
            </a:r>
            <a:endParaRPr>
              <a:solidFill>
                <a:schemeClr val="dk1"/>
              </a:solidFill>
              <a:latin typeface="Avenir"/>
              <a:ea typeface="Avenir"/>
              <a:cs typeface="Avenir"/>
              <a:sym typeface="Avenir"/>
            </a:endParaRPr>
          </a:p>
          <a:p>
            <a:pPr indent="0" lvl="0" marL="0" rtl="0" algn="l">
              <a:spcBef>
                <a:spcPts val="0"/>
              </a:spcBef>
              <a:spcAft>
                <a:spcPts val="0"/>
              </a:spcAft>
              <a:buNone/>
            </a:pPr>
            <a:r>
              <a:t/>
            </a:r>
            <a:endParaRPr>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General Results</a:t>
            </a:r>
            <a:endParaRPr>
              <a:solidFill>
                <a:schemeClr val="dk1"/>
              </a:solidFill>
              <a:latin typeface="Avenir"/>
              <a:ea typeface="Avenir"/>
              <a:cs typeface="Avenir"/>
              <a:sym typeface="Avenir"/>
            </a:endParaRPr>
          </a:p>
          <a:p>
            <a:pPr indent="-317500" lvl="0" marL="457200" rtl="0" algn="l">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Broad topics</a:t>
            </a:r>
            <a:endParaRPr>
              <a:solidFill>
                <a:schemeClr val="dk1"/>
              </a:solidFill>
              <a:latin typeface="Avenir"/>
              <a:ea typeface="Avenir"/>
              <a:cs typeface="Avenir"/>
              <a:sym typeface="Avenir"/>
            </a:endParaRPr>
          </a:p>
          <a:p>
            <a:pPr indent="-317500" lvl="0" marL="457200" rtl="0" algn="l">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S</a:t>
            </a:r>
            <a:r>
              <a:rPr lang="en" sz="1400">
                <a:solidFill>
                  <a:schemeClr val="dk1"/>
                </a:solidFill>
                <a:latin typeface="Avenir"/>
                <a:ea typeface="Avenir"/>
                <a:cs typeface="Avenir"/>
                <a:sym typeface="Avenir"/>
              </a:rPr>
              <a:t>ynonyms (tc, t</a:t>
            </a:r>
            <a:r>
              <a:rPr lang="en">
                <a:solidFill>
                  <a:schemeClr val="dk1"/>
                </a:solidFill>
                <a:latin typeface="Avenir"/>
                <a:ea typeface="Avenir"/>
                <a:cs typeface="Avenir"/>
                <a:sym typeface="Avenir"/>
              </a:rPr>
              <a:t>cs, typhoon, etc)</a:t>
            </a:r>
            <a:endParaRPr>
              <a:solidFill>
                <a:schemeClr val="dk1"/>
              </a:solidFill>
              <a:latin typeface="Avenir"/>
              <a:ea typeface="Avenir"/>
              <a:cs typeface="Avenir"/>
              <a:sym typeface="Avenir"/>
            </a:endParaRPr>
          </a:p>
          <a:p>
            <a:pPr indent="-317500" lvl="0" marL="457200" rtl="0" algn="l">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H</a:t>
            </a:r>
            <a:r>
              <a:rPr lang="en" sz="1400">
                <a:solidFill>
                  <a:schemeClr val="dk1"/>
                </a:solidFill>
                <a:latin typeface="Avenir"/>
                <a:ea typeface="Avenir"/>
                <a:cs typeface="Avenir"/>
                <a:sym typeface="Avenir"/>
              </a:rPr>
              <a:t>urricane names (Katrina, Ivan)</a:t>
            </a:r>
            <a:endParaRPr>
              <a:solidFill>
                <a:schemeClr val="dk1"/>
              </a:solidFill>
              <a:latin typeface="Avenir"/>
              <a:ea typeface="Avenir"/>
              <a:cs typeface="Avenir"/>
              <a:sym typeface="Avenir"/>
            </a:endParaRPr>
          </a:p>
          <a:p>
            <a:pPr indent="-317500" lvl="0" marL="457200" rtl="0" algn="l">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Researchers </a:t>
            </a:r>
            <a:r>
              <a:rPr lang="en" sz="1400">
                <a:solidFill>
                  <a:schemeClr val="dk1"/>
                </a:solidFill>
                <a:latin typeface="Avenir"/>
                <a:ea typeface="Avenir"/>
                <a:cs typeface="Avenir"/>
                <a:sym typeface="Avenir"/>
              </a:rPr>
              <a:t>(Demaria, Cangialosi, Knaff, Landsea, etc)</a:t>
            </a:r>
            <a:endParaRPr sz="1400">
              <a:solidFill>
                <a:schemeClr val="dk1"/>
              </a:solidFill>
              <a:latin typeface="Avenir"/>
              <a:ea typeface="Avenir"/>
              <a:cs typeface="Avenir"/>
              <a:sym typeface="Avenir"/>
            </a:endParaRPr>
          </a:p>
          <a:p>
            <a:pPr indent="0" lvl="0" marL="0" rtl="0" algn="l">
              <a:spcBef>
                <a:spcPts val="0"/>
              </a:spcBef>
              <a:spcAft>
                <a:spcPts val="0"/>
              </a:spcAft>
              <a:buNone/>
            </a:pPr>
            <a:r>
              <a:t/>
            </a:r>
            <a:endParaRPr sz="1400">
              <a:solidFill>
                <a:schemeClr val="dk1"/>
              </a:solidFill>
              <a:latin typeface="Avenir"/>
              <a:ea typeface="Avenir"/>
              <a:cs typeface="Avenir"/>
              <a:sym typeface="Avenir"/>
            </a:endParaRPr>
          </a:p>
          <a:p>
            <a:pPr indent="0" lvl="0" marL="0" rtl="0" algn="l">
              <a:spcBef>
                <a:spcPts val="0"/>
              </a:spcBef>
              <a:spcAft>
                <a:spcPts val="0"/>
              </a:spcAft>
              <a:buNone/>
            </a:pPr>
            <a:r>
              <a:rPr lang="en">
                <a:solidFill>
                  <a:schemeClr val="dk1"/>
                </a:solidFill>
                <a:latin typeface="Avenir"/>
                <a:ea typeface="Avenir"/>
                <a:cs typeface="Avenir"/>
                <a:sym typeface="Avenir"/>
              </a:rPr>
              <a:t>Example Instrument Filter</a:t>
            </a:r>
            <a:endParaRPr sz="1400">
              <a:solidFill>
                <a:schemeClr val="dk1"/>
              </a:solidFill>
              <a:latin typeface="Avenir"/>
              <a:ea typeface="Avenir"/>
              <a:cs typeface="Avenir"/>
              <a:sym typeface="Avenir"/>
            </a:endParaRPr>
          </a:p>
          <a:p>
            <a:pPr indent="-254000" lvl="0" marL="342900" rtl="0" algn="l">
              <a:spcBef>
                <a:spcPts val="0"/>
              </a:spcBef>
              <a:spcAft>
                <a:spcPts val="0"/>
              </a:spcAft>
              <a:buClr>
                <a:schemeClr val="dk1"/>
              </a:buClr>
              <a:buSzPts val="1400"/>
              <a:buFont typeface="Avenir"/>
              <a:buChar char="●"/>
            </a:pPr>
            <a:r>
              <a:rPr lang="en">
                <a:solidFill>
                  <a:schemeClr val="dk1"/>
                </a:solidFill>
                <a:latin typeface="Avenir"/>
                <a:ea typeface="Avenir"/>
                <a:cs typeface="Avenir"/>
                <a:sym typeface="Avenir"/>
              </a:rPr>
              <a:t>Relevant instruments used in hurricane research</a:t>
            </a:r>
            <a:endParaRPr sz="1400">
              <a:solidFill>
                <a:schemeClr val="dk1"/>
              </a:solidFill>
              <a:latin typeface="Avenir"/>
              <a:ea typeface="Avenir"/>
              <a:cs typeface="Avenir"/>
              <a:sym typeface="Avenir"/>
            </a:endParaRPr>
          </a:p>
        </p:txBody>
      </p:sp>
      <p:sp>
        <p:nvSpPr>
          <p:cNvPr id="220" name="Google Shape;220;p39"/>
          <p:cNvSpPr txBox="1"/>
          <p:nvPr>
            <p:ph type="title"/>
          </p:nvPr>
        </p:nvSpPr>
        <p:spPr>
          <a:xfrm>
            <a:off x="628650" y="267462"/>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None/>
            </a:pPr>
            <a:r>
              <a:rPr lang="en"/>
              <a:t>Deep Learning: Embedding Exploration Tool</a:t>
            </a:r>
            <a:endParaRPr/>
          </a:p>
        </p:txBody>
      </p:sp>
      <p:pic>
        <p:nvPicPr>
          <p:cNvPr id="221" name="Google Shape;221;p39"/>
          <p:cNvPicPr preferRelativeResize="0"/>
          <p:nvPr/>
        </p:nvPicPr>
        <p:blipFill>
          <a:blip r:embed="rId3">
            <a:alphaModFix/>
          </a:blip>
          <a:stretch>
            <a:fillRect/>
          </a:stretch>
        </p:blipFill>
        <p:spPr>
          <a:xfrm>
            <a:off x="152400" y="899862"/>
            <a:ext cx="5043650" cy="398423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p40"/>
          <p:cNvSpPr txBox="1"/>
          <p:nvPr>
            <p:ph type="title"/>
          </p:nvPr>
        </p:nvSpPr>
        <p:spPr>
          <a:xfrm>
            <a:off x="471505" y="199750"/>
            <a:ext cx="8229300" cy="360000"/>
          </a:xfrm>
          <a:prstGeom prst="rect">
            <a:avLst/>
          </a:prstGeom>
        </p:spPr>
        <p:txBody>
          <a:bodyPr anchorCtr="1" anchor="ctr" bIns="68575" lIns="0" spcFirstLastPara="1" rIns="0" wrap="square" tIns="68575">
            <a:noAutofit/>
          </a:bodyPr>
          <a:lstStyle/>
          <a:p>
            <a:pPr indent="0" lvl="0" marL="0" rtl="0" algn="ctr">
              <a:spcBef>
                <a:spcPts val="0"/>
              </a:spcBef>
              <a:spcAft>
                <a:spcPts val="0"/>
              </a:spcAft>
              <a:buNone/>
            </a:pPr>
            <a:r>
              <a:rPr lang="en" sz="2600"/>
              <a:t>Metadata Keyword Prediction: </a:t>
            </a:r>
            <a:r>
              <a:rPr lang="en"/>
              <a:t>Problem Space</a:t>
            </a:r>
            <a:endParaRPr/>
          </a:p>
        </p:txBody>
      </p:sp>
      <p:sp>
        <p:nvSpPr>
          <p:cNvPr id="228" name="Google Shape;228;p40"/>
          <p:cNvSpPr txBox="1"/>
          <p:nvPr>
            <p:ph idx="1" type="body"/>
          </p:nvPr>
        </p:nvSpPr>
        <p:spPr>
          <a:xfrm>
            <a:off x="628650" y="1091944"/>
            <a:ext cx="7886700" cy="3510900"/>
          </a:xfrm>
          <a:prstGeom prst="rect">
            <a:avLst/>
          </a:prstGeom>
        </p:spPr>
        <p:txBody>
          <a:bodyPr anchorCtr="0" anchor="t" bIns="34275" lIns="68575" spcFirstLastPara="1" rIns="68575" wrap="square" tIns="34275">
            <a:noAutofit/>
          </a:bodyPr>
          <a:lstStyle/>
          <a:p>
            <a:pPr indent="0" lvl="0" marL="0" rtl="0" algn="l">
              <a:spcBef>
                <a:spcPts val="0"/>
              </a:spcBef>
              <a:spcAft>
                <a:spcPts val="0"/>
              </a:spcAft>
              <a:buNone/>
            </a:pPr>
            <a:r>
              <a:rPr lang="en" sz="2000"/>
              <a:t>Assigning science keywords is currently a manual process, which</a:t>
            </a:r>
            <a:r>
              <a:rPr lang="en" sz="2000"/>
              <a:t> is prone to human error and </a:t>
            </a:r>
            <a:r>
              <a:rPr lang="en" sz="2000"/>
              <a:t>inconsistencies</a:t>
            </a:r>
            <a:r>
              <a:rPr lang="en" sz="2000"/>
              <a:t>:</a:t>
            </a:r>
            <a:endParaRPr sz="2000"/>
          </a:p>
          <a:p>
            <a:pPr indent="0" lvl="0" marL="0" rtl="0" algn="l">
              <a:spcBef>
                <a:spcPts val="0"/>
              </a:spcBef>
              <a:spcAft>
                <a:spcPts val="0"/>
              </a:spcAft>
              <a:buNone/>
            </a:pPr>
            <a:r>
              <a:t/>
            </a:r>
            <a:endParaRPr sz="600"/>
          </a:p>
          <a:p>
            <a:pPr indent="-292100" lvl="0" marL="342900" rtl="0" algn="l">
              <a:spcBef>
                <a:spcPts val="0"/>
              </a:spcBef>
              <a:spcAft>
                <a:spcPts val="0"/>
              </a:spcAft>
              <a:buClr>
                <a:srgbClr val="000000"/>
              </a:buClr>
              <a:buSzPts val="2000"/>
              <a:buChar char="•"/>
            </a:pPr>
            <a:r>
              <a:rPr lang="en" sz="2000">
                <a:solidFill>
                  <a:srgbClr val="000000"/>
                </a:solidFill>
              </a:rPr>
              <a:t>Metadata managed across a network of multiple data centers (i.e. keywords not assigned by a central entity)</a:t>
            </a:r>
            <a:endParaRPr sz="2000">
              <a:solidFill>
                <a:srgbClr val="000000"/>
              </a:solidFill>
            </a:endParaRPr>
          </a:p>
          <a:p>
            <a:pPr indent="0" lvl="0" marL="342900" rtl="0" algn="l">
              <a:spcBef>
                <a:spcPts val="0"/>
              </a:spcBef>
              <a:spcAft>
                <a:spcPts val="0"/>
              </a:spcAft>
              <a:buNone/>
            </a:pPr>
            <a:r>
              <a:t/>
            </a:r>
            <a:endParaRPr sz="600">
              <a:solidFill>
                <a:srgbClr val="000000"/>
              </a:solidFill>
            </a:endParaRPr>
          </a:p>
          <a:p>
            <a:pPr indent="-292100" lvl="0" marL="342900" rtl="0" algn="l">
              <a:spcBef>
                <a:spcPts val="0"/>
              </a:spcBef>
              <a:spcAft>
                <a:spcPts val="0"/>
              </a:spcAft>
              <a:buClr>
                <a:srgbClr val="000000"/>
              </a:buClr>
              <a:buSzPts val="2000"/>
              <a:buChar char="•"/>
            </a:pPr>
            <a:r>
              <a:rPr b="1" lang="en" sz="2000">
                <a:solidFill>
                  <a:srgbClr val="000000"/>
                </a:solidFill>
              </a:rPr>
              <a:t>Keywords may be assigned by non-subject matter experts (SMEs)</a:t>
            </a:r>
            <a:endParaRPr b="1" sz="2000">
              <a:solidFill>
                <a:srgbClr val="000000"/>
              </a:solidFill>
            </a:endParaRPr>
          </a:p>
          <a:p>
            <a:pPr indent="0" lvl="0" marL="342900" rtl="0" algn="l">
              <a:spcBef>
                <a:spcPts val="0"/>
              </a:spcBef>
              <a:spcAft>
                <a:spcPts val="0"/>
              </a:spcAft>
              <a:buNone/>
            </a:pPr>
            <a:r>
              <a:t/>
            </a:r>
            <a:endParaRPr b="1" sz="600">
              <a:solidFill>
                <a:srgbClr val="000000"/>
              </a:solidFill>
            </a:endParaRPr>
          </a:p>
          <a:p>
            <a:pPr indent="-292100" lvl="0" marL="342900" rtl="0" algn="l">
              <a:spcBef>
                <a:spcPts val="0"/>
              </a:spcBef>
              <a:spcAft>
                <a:spcPts val="0"/>
              </a:spcAft>
              <a:buClr>
                <a:srgbClr val="000000"/>
              </a:buClr>
              <a:buSzPts val="2000"/>
              <a:buChar char="•"/>
            </a:pPr>
            <a:r>
              <a:rPr b="1" lang="en" sz="2000">
                <a:solidFill>
                  <a:srgbClr val="000000"/>
                </a:solidFill>
              </a:rPr>
              <a:t>SMEs assigning keywords may not be familiar with GCMD keywords or how keywords are used in search engines</a:t>
            </a:r>
            <a:endParaRPr b="1" sz="2000">
              <a:solidFill>
                <a:srgbClr val="000000"/>
              </a:solidFill>
            </a:endParaRPr>
          </a:p>
          <a:p>
            <a:pPr indent="0" lvl="0" marL="342900" rtl="0" algn="l">
              <a:spcBef>
                <a:spcPts val="0"/>
              </a:spcBef>
              <a:spcAft>
                <a:spcPts val="0"/>
              </a:spcAft>
              <a:buNone/>
            </a:pPr>
            <a:r>
              <a:t/>
            </a:r>
            <a:endParaRPr sz="600">
              <a:solidFill>
                <a:srgbClr val="000000"/>
              </a:solidFill>
            </a:endParaRPr>
          </a:p>
          <a:p>
            <a:pPr indent="-292100" lvl="0" marL="342900" rtl="0" algn="l">
              <a:spcBef>
                <a:spcPts val="0"/>
              </a:spcBef>
              <a:spcAft>
                <a:spcPts val="0"/>
              </a:spcAft>
              <a:buClr>
                <a:srgbClr val="000000"/>
              </a:buClr>
              <a:buSzPts val="2000"/>
              <a:buChar char="•"/>
            </a:pPr>
            <a:r>
              <a:rPr lang="en" sz="2000">
                <a:solidFill>
                  <a:srgbClr val="000000"/>
                </a:solidFill>
              </a:rPr>
              <a:t>Science keywords are meant for data discovery across a broad range of users and may not encompass highly specific scientific variables </a:t>
            </a:r>
            <a:endParaRPr sz="2000">
              <a:solidFill>
                <a:srgbClr val="00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cxnSp>
        <p:nvCxnSpPr>
          <p:cNvPr id="233" name="Google Shape;233;p41"/>
          <p:cNvCxnSpPr/>
          <p:nvPr/>
        </p:nvCxnSpPr>
        <p:spPr>
          <a:xfrm flipH="1">
            <a:off x="2933456" y="2010825"/>
            <a:ext cx="3791700" cy="412200"/>
          </a:xfrm>
          <a:prstGeom prst="bentConnector3">
            <a:avLst>
              <a:gd fmla="val 50000" name="adj1"/>
            </a:avLst>
          </a:prstGeom>
          <a:noFill/>
          <a:ln cap="flat" cmpd="sng" w="9525">
            <a:solidFill>
              <a:srgbClr val="44546A"/>
            </a:solidFill>
            <a:prstDash val="solid"/>
            <a:round/>
            <a:headEnd len="med" w="med" type="none"/>
            <a:tailEnd len="med" w="med" type="none"/>
          </a:ln>
        </p:spPr>
      </p:cxnSp>
      <p:sp>
        <p:nvSpPr>
          <p:cNvPr id="234" name="Google Shape;234;p41"/>
          <p:cNvSpPr/>
          <p:nvPr/>
        </p:nvSpPr>
        <p:spPr>
          <a:xfrm>
            <a:off x="2088850" y="1193077"/>
            <a:ext cx="6468900" cy="957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5" name="Google Shape;235;p41"/>
          <p:cNvSpPr txBox="1"/>
          <p:nvPr/>
        </p:nvSpPr>
        <p:spPr>
          <a:xfrm>
            <a:off x="2088850" y="1193075"/>
            <a:ext cx="6318600" cy="9576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rPr lang="en" sz="750">
                <a:latin typeface="Avenir"/>
                <a:ea typeface="Avenir"/>
                <a:cs typeface="Avenir"/>
                <a:sym typeface="Avenir"/>
              </a:rPr>
              <a:t>Version 7.3 is the current version of the data set. Version 3.5 is no longer available and has been superseded by Version 7.3. This data set is currently provided by the OCO (Orbiting Carbon Observatory) Project. In expectation of the OCO-2 launch, the algorithm was developed by the Atmospheric CO2 Observations from Space (ACOS) Task as a preparatory project, using GOSAT TANSO-FTS spectra. After the OCO-2 launch, “ACOS” data are still produced and improved, using approaches applied to the OCO-2 spectra. The “ACOS” data set contains Carbon Dioxide (CO2) column averaged dry air mole fraction for all soundings for which retrieval was attempted. These are the highest-level products made available by the OCO Project, using TANSO-FTS spectral radiances, and algorithm build version 7.3. The GOSAT team at JAXA produces GOSAT TANSO-FTS Level 1B</a:t>
            </a:r>
            <a:endParaRPr sz="750">
              <a:latin typeface="Avenir"/>
              <a:ea typeface="Avenir"/>
              <a:cs typeface="Avenir"/>
              <a:sym typeface="Avenir"/>
            </a:endParaRPr>
          </a:p>
        </p:txBody>
      </p:sp>
      <p:pic>
        <p:nvPicPr>
          <p:cNvPr id="236" name="Google Shape;236;p41"/>
          <p:cNvPicPr preferRelativeResize="0"/>
          <p:nvPr/>
        </p:nvPicPr>
        <p:blipFill>
          <a:blip r:embed="rId3">
            <a:alphaModFix/>
          </a:blip>
          <a:stretch>
            <a:fillRect/>
          </a:stretch>
        </p:blipFill>
        <p:spPr>
          <a:xfrm>
            <a:off x="154294" y="1140073"/>
            <a:ext cx="1725225" cy="3241351"/>
          </a:xfrm>
          <a:prstGeom prst="rect">
            <a:avLst/>
          </a:prstGeom>
          <a:noFill/>
          <a:ln>
            <a:noFill/>
          </a:ln>
        </p:spPr>
      </p:pic>
      <p:sp>
        <p:nvSpPr>
          <p:cNvPr id="237" name="Google Shape;237;p41"/>
          <p:cNvSpPr txBox="1"/>
          <p:nvPr>
            <p:ph type="title"/>
          </p:nvPr>
        </p:nvSpPr>
        <p:spPr>
          <a:xfrm>
            <a:off x="471500" y="199750"/>
            <a:ext cx="8091600" cy="504900"/>
          </a:xfrm>
          <a:prstGeom prst="rect">
            <a:avLst/>
          </a:prstGeom>
          <a:solidFill>
            <a:srgbClr val="016AA3"/>
          </a:solidFill>
          <a:ln>
            <a:noFill/>
          </a:ln>
          <a:effectLst>
            <a:outerShdw blurRad="50800" rotWithShape="0" algn="t" dir="5400000" dist="25400">
              <a:srgbClr val="000000">
                <a:alpha val="40000"/>
              </a:srgbClr>
            </a:outerShdw>
          </a:effectLst>
        </p:spPr>
        <p:txBody>
          <a:bodyPr anchorCtr="1" anchor="ctr" bIns="68575" lIns="0" spcFirstLastPara="1" rIns="0" wrap="square" tIns="68575">
            <a:noAutofit/>
          </a:bodyPr>
          <a:lstStyle/>
          <a:p>
            <a:pPr indent="0" lvl="0" marL="45720" rtl="0" algn="l">
              <a:lnSpc>
                <a:spcPct val="90000"/>
              </a:lnSpc>
              <a:spcBef>
                <a:spcPts val="0"/>
              </a:spcBef>
              <a:spcAft>
                <a:spcPts val="0"/>
              </a:spcAft>
              <a:buSzPts val="2700"/>
              <a:buNone/>
            </a:pPr>
            <a:r>
              <a:rPr lang="en"/>
              <a:t>Deep Learning: GCMD Keyword tagger</a:t>
            </a:r>
            <a:endParaRPr/>
          </a:p>
        </p:txBody>
      </p:sp>
      <p:cxnSp>
        <p:nvCxnSpPr>
          <p:cNvPr id="238" name="Google Shape;238;p41"/>
          <p:cNvCxnSpPr/>
          <p:nvPr/>
        </p:nvCxnSpPr>
        <p:spPr>
          <a:xfrm>
            <a:off x="2933485" y="2423063"/>
            <a:ext cx="0" cy="454200"/>
          </a:xfrm>
          <a:prstGeom prst="straightConnector1">
            <a:avLst/>
          </a:prstGeom>
          <a:noFill/>
          <a:ln cap="flat" cmpd="sng" w="9525">
            <a:solidFill>
              <a:srgbClr val="44546A"/>
            </a:solidFill>
            <a:prstDash val="solid"/>
            <a:round/>
            <a:headEnd len="med" w="med" type="none"/>
            <a:tailEnd len="med" w="med" type="triangle"/>
          </a:ln>
        </p:spPr>
      </p:cxnSp>
      <p:pic>
        <p:nvPicPr>
          <p:cNvPr descr="Artificial Neural Network.png" id="239" name="Google Shape;239;p41"/>
          <p:cNvPicPr preferRelativeResize="0"/>
          <p:nvPr/>
        </p:nvPicPr>
        <p:blipFill>
          <a:blip r:embed="rId4">
            <a:alphaModFix/>
          </a:blip>
          <a:stretch>
            <a:fillRect/>
          </a:stretch>
        </p:blipFill>
        <p:spPr>
          <a:xfrm>
            <a:off x="4407319" y="2868356"/>
            <a:ext cx="1978800" cy="1309144"/>
          </a:xfrm>
          <a:prstGeom prst="rect">
            <a:avLst/>
          </a:prstGeom>
          <a:noFill/>
          <a:ln>
            <a:noFill/>
          </a:ln>
        </p:spPr>
      </p:pic>
      <p:cxnSp>
        <p:nvCxnSpPr>
          <p:cNvPr id="240" name="Google Shape;240;p41"/>
          <p:cNvCxnSpPr/>
          <p:nvPr/>
        </p:nvCxnSpPr>
        <p:spPr>
          <a:xfrm flipH="1" rot="10800000">
            <a:off x="6433190" y="3456489"/>
            <a:ext cx="342900" cy="4500"/>
          </a:xfrm>
          <a:prstGeom prst="straightConnector1">
            <a:avLst/>
          </a:prstGeom>
          <a:noFill/>
          <a:ln cap="flat" cmpd="sng" w="9525">
            <a:solidFill>
              <a:srgbClr val="44546A"/>
            </a:solidFill>
            <a:prstDash val="solid"/>
            <a:round/>
            <a:headEnd len="med" w="med" type="none"/>
            <a:tailEnd len="med" w="med" type="triangle"/>
          </a:ln>
        </p:spPr>
      </p:cxnSp>
      <p:sp>
        <p:nvSpPr>
          <p:cNvPr id="241" name="Google Shape;241;p41"/>
          <p:cNvSpPr/>
          <p:nvPr/>
        </p:nvSpPr>
        <p:spPr>
          <a:xfrm>
            <a:off x="6805369" y="2482369"/>
            <a:ext cx="2156100" cy="1810500"/>
          </a:xfrm>
          <a:prstGeom prst="rect">
            <a:avLst/>
          </a:prstGeom>
          <a:solidFill>
            <a:srgbClr val="E7E6E6"/>
          </a:solidFill>
          <a:ln cap="flat" cmpd="sng" w="9525">
            <a:solidFill>
              <a:srgbClr val="44546A"/>
            </a:solidFill>
            <a:prstDash val="solid"/>
            <a:round/>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pic>
        <p:nvPicPr>
          <p:cNvPr id="242" name="Google Shape;242;p41"/>
          <p:cNvPicPr preferRelativeResize="0"/>
          <p:nvPr/>
        </p:nvPicPr>
        <p:blipFill>
          <a:blip r:embed="rId5">
            <a:alphaModFix/>
          </a:blip>
          <a:stretch>
            <a:fillRect/>
          </a:stretch>
        </p:blipFill>
        <p:spPr>
          <a:xfrm>
            <a:off x="6823175" y="2520261"/>
            <a:ext cx="2032968" cy="1734727"/>
          </a:xfrm>
          <a:prstGeom prst="rect">
            <a:avLst/>
          </a:prstGeom>
          <a:noFill/>
          <a:ln>
            <a:noFill/>
          </a:ln>
        </p:spPr>
      </p:pic>
      <p:pic>
        <p:nvPicPr>
          <p:cNvPr descr="Image result for word2vec images&quot;" id="243" name="Google Shape;243;p41"/>
          <p:cNvPicPr preferRelativeResize="0"/>
          <p:nvPr/>
        </p:nvPicPr>
        <p:blipFill rotWithShape="1">
          <a:blip r:embed="rId6">
            <a:alphaModFix/>
          </a:blip>
          <a:srcRect b="0" l="9804" r="0" t="16036"/>
          <a:stretch/>
        </p:blipFill>
        <p:spPr>
          <a:xfrm>
            <a:off x="2017350" y="2963231"/>
            <a:ext cx="2342912" cy="1119391"/>
          </a:xfrm>
          <a:prstGeom prst="rect">
            <a:avLst/>
          </a:prstGeom>
          <a:noFill/>
          <a:ln>
            <a:noFill/>
          </a:ln>
        </p:spPr>
      </p:pic>
      <p:cxnSp>
        <p:nvCxnSpPr>
          <p:cNvPr id="244" name="Google Shape;244;p41"/>
          <p:cNvCxnSpPr/>
          <p:nvPr/>
        </p:nvCxnSpPr>
        <p:spPr>
          <a:xfrm flipH="1" rot="10800000">
            <a:off x="4347972" y="3456432"/>
            <a:ext cx="342900" cy="4500"/>
          </a:xfrm>
          <a:prstGeom prst="straightConnector1">
            <a:avLst/>
          </a:prstGeom>
          <a:noFill/>
          <a:ln cap="flat" cmpd="sng" w="9525">
            <a:solidFill>
              <a:srgbClr val="44546A"/>
            </a:solidFill>
            <a:prstDash val="solid"/>
            <a:round/>
            <a:headEnd len="med" w="med" type="none"/>
            <a:tailEnd len="med" w="med" type="triangle"/>
          </a:ln>
        </p:spPr>
      </p:cxnSp>
      <p:sp>
        <p:nvSpPr>
          <p:cNvPr id="245" name="Google Shape;245;p41"/>
          <p:cNvSpPr/>
          <p:nvPr/>
        </p:nvSpPr>
        <p:spPr>
          <a:xfrm>
            <a:off x="2582350" y="4255000"/>
            <a:ext cx="1061400" cy="27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Word2vec</a:t>
            </a:r>
            <a:endParaRPr/>
          </a:p>
        </p:txBody>
      </p:sp>
      <p:sp>
        <p:nvSpPr>
          <p:cNvPr id="246" name="Google Shape;246;p41"/>
          <p:cNvSpPr/>
          <p:nvPr/>
        </p:nvSpPr>
        <p:spPr>
          <a:xfrm>
            <a:off x="5000450" y="4292875"/>
            <a:ext cx="1061400" cy="276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Classifier</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42"/>
          <p:cNvSpPr txBox="1"/>
          <p:nvPr>
            <p:ph type="title"/>
          </p:nvPr>
        </p:nvSpPr>
        <p:spPr>
          <a:xfrm>
            <a:off x="471505" y="199750"/>
            <a:ext cx="8089200" cy="36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None/>
            </a:pPr>
            <a:r>
              <a:rPr lang="en"/>
              <a:t>Demo</a:t>
            </a:r>
            <a:r>
              <a:rPr lang="en"/>
              <a:t>:</a:t>
            </a:r>
            <a:r>
              <a:rPr lang="en">
                <a:solidFill>
                  <a:srgbClr val="FFFFFF"/>
                </a:solidFill>
              </a:rPr>
              <a:t> </a:t>
            </a:r>
            <a:r>
              <a:rPr lang="en" u="sng">
                <a:solidFill>
                  <a:srgbClr val="FFFFFF"/>
                </a:solidFill>
                <a:hlinkClick r:id="rId3"/>
              </a:rPr>
              <a:t>https://gcmd.nasa-impact.net/</a:t>
            </a:r>
            <a:endParaRPr>
              <a:solidFill>
                <a:srgbClr val="FFFFFF"/>
              </a:solidFill>
            </a:endParaRPr>
          </a:p>
        </p:txBody>
      </p:sp>
      <p:sp>
        <p:nvSpPr>
          <p:cNvPr id="253" name="Google Shape;253;p42"/>
          <p:cNvSpPr txBox="1"/>
          <p:nvPr/>
        </p:nvSpPr>
        <p:spPr>
          <a:xfrm>
            <a:off x="628650" y="782044"/>
            <a:ext cx="7886700" cy="3781500"/>
          </a:xfrm>
          <a:prstGeom prst="rect">
            <a:avLst/>
          </a:prstGeom>
          <a:noFill/>
          <a:ln>
            <a:noFill/>
          </a:ln>
        </p:spPr>
        <p:txBody>
          <a:bodyPr anchorCtr="0" anchor="t" bIns="68575" lIns="68575" spcFirstLastPara="1" rIns="68575" wrap="square" tIns="68575">
            <a:noAutofit/>
          </a:bodyPr>
          <a:lstStyle/>
          <a:p>
            <a:pPr indent="0" lvl="0" marL="0" rtl="0" algn="l">
              <a:spcBef>
                <a:spcPts val="0"/>
              </a:spcBef>
              <a:spcAft>
                <a:spcPts val="0"/>
              </a:spcAft>
              <a:buNone/>
            </a:pPr>
            <a:r>
              <a:t/>
            </a:r>
            <a:endParaRPr sz="1100"/>
          </a:p>
        </p:txBody>
      </p:sp>
      <p:pic>
        <p:nvPicPr>
          <p:cNvPr id="254" name="Google Shape;254;p42" title="gcmd_keyword_demo.mp4">
            <a:hlinkClick r:id="rId4"/>
          </p:cNvPr>
          <p:cNvPicPr preferRelativeResize="0"/>
          <p:nvPr/>
        </p:nvPicPr>
        <p:blipFill>
          <a:blip r:embed="rId5">
            <a:alphaModFix/>
          </a:blip>
          <a:stretch>
            <a:fillRect/>
          </a:stretch>
        </p:blipFill>
        <p:spPr>
          <a:xfrm>
            <a:off x="628650" y="746475"/>
            <a:ext cx="7886700" cy="403786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25"/>
          <p:cNvSpPr txBox="1"/>
          <p:nvPr>
            <p:ph type="title"/>
          </p:nvPr>
        </p:nvSpPr>
        <p:spPr>
          <a:xfrm>
            <a:off x="628650" y="266327"/>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Clr>
                <a:schemeClr val="dk1"/>
              </a:buClr>
              <a:buSzPts val="1100"/>
              <a:buFont typeface="Arial"/>
              <a:buNone/>
            </a:pPr>
            <a:r>
              <a:rPr lang="en"/>
              <a:t>Knowledge Graph: Road Map </a:t>
            </a:r>
            <a:endParaRPr/>
          </a:p>
        </p:txBody>
      </p:sp>
      <p:pic>
        <p:nvPicPr>
          <p:cNvPr id="113" name="Google Shape;113;p25"/>
          <p:cNvPicPr preferRelativeResize="0"/>
          <p:nvPr/>
        </p:nvPicPr>
        <p:blipFill>
          <a:blip r:embed="rId3">
            <a:alphaModFix/>
          </a:blip>
          <a:stretch>
            <a:fillRect/>
          </a:stretch>
        </p:blipFill>
        <p:spPr>
          <a:xfrm>
            <a:off x="492650" y="1525642"/>
            <a:ext cx="8072925" cy="287978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6"/>
          <p:cNvSpPr txBox="1"/>
          <p:nvPr>
            <p:ph type="title"/>
          </p:nvPr>
        </p:nvSpPr>
        <p:spPr>
          <a:xfrm>
            <a:off x="628650" y="266327"/>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None/>
            </a:pPr>
            <a:r>
              <a:rPr lang="en"/>
              <a:t>Corpus</a:t>
            </a:r>
            <a:endParaRPr/>
          </a:p>
        </p:txBody>
      </p:sp>
      <p:pic>
        <p:nvPicPr>
          <p:cNvPr id="119" name="Google Shape;119;p26"/>
          <p:cNvPicPr preferRelativeResize="0"/>
          <p:nvPr/>
        </p:nvPicPr>
        <p:blipFill>
          <a:blip r:embed="rId3">
            <a:alphaModFix/>
          </a:blip>
          <a:stretch>
            <a:fillRect/>
          </a:stretch>
        </p:blipFill>
        <p:spPr>
          <a:xfrm>
            <a:off x="628650" y="1533706"/>
            <a:ext cx="7886698" cy="27441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7"/>
          <p:cNvSpPr txBox="1"/>
          <p:nvPr>
            <p:ph type="title"/>
          </p:nvPr>
        </p:nvSpPr>
        <p:spPr>
          <a:xfrm>
            <a:off x="628650" y="266327"/>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None/>
            </a:pPr>
            <a:r>
              <a:rPr lang="en"/>
              <a:t>Corpus</a:t>
            </a:r>
            <a:endParaRPr/>
          </a:p>
        </p:txBody>
      </p:sp>
      <p:pic>
        <p:nvPicPr>
          <p:cNvPr id="125" name="Google Shape;125;p27"/>
          <p:cNvPicPr preferRelativeResize="0"/>
          <p:nvPr/>
        </p:nvPicPr>
        <p:blipFill>
          <a:blip r:embed="rId3">
            <a:alphaModFix/>
          </a:blip>
          <a:stretch>
            <a:fillRect/>
          </a:stretch>
        </p:blipFill>
        <p:spPr>
          <a:xfrm>
            <a:off x="152400" y="1279727"/>
            <a:ext cx="8839200" cy="3533799"/>
          </a:xfrm>
          <a:prstGeom prst="rect">
            <a:avLst/>
          </a:prstGeom>
          <a:noFill/>
          <a:ln>
            <a:noFill/>
          </a:ln>
        </p:spPr>
      </p:pic>
      <p:sp>
        <p:nvSpPr>
          <p:cNvPr id="126" name="Google Shape;126;p27"/>
          <p:cNvSpPr txBox="1"/>
          <p:nvPr/>
        </p:nvSpPr>
        <p:spPr>
          <a:xfrm>
            <a:off x="101675" y="844550"/>
            <a:ext cx="11742300" cy="639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500"/>
              </a:spcAft>
              <a:buNone/>
            </a:pPr>
            <a:r>
              <a:rPr b="1" lang="en" sz="1800">
                <a:latin typeface="Avenir"/>
                <a:ea typeface="Avenir"/>
                <a:cs typeface="Avenir"/>
                <a:sym typeface="Avenir"/>
              </a:rPr>
              <a:t>88,410</a:t>
            </a:r>
            <a:r>
              <a:rPr b="1" lang="en" sz="1800">
                <a:solidFill>
                  <a:srgbClr val="000000"/>
                </a:solidFill>
                <a:latin typeface="Avenir"/>
                <a:ea typeface="Avenir"/>
                <a:cs typeface="Avenir"/>
                <a:sym typeface="Avenir"/>
              </a:rPr>
              <a:t> </a:t>
            </a:r>
            <a:r>
              <a:rPr b="1" lang="en" sz="1800">
                <a:latin typeface="Avenir"/>
                <a:ea typeface="Avenir"/>
                <a:cs typeface="Avenir"/>
                <a:sym typeface="Avenir"/>
              </a:rPr>
              <a:t>documents</a:t>
            </a:r>
            <a:r>
              <a:rPr b="1" lang="en" sz="1800">
                <a:solidFill>
                  <a:srgbClr val="000000"/>
                </a:solidFill>
                <a:latin typeface="Avenir"/>
                <a:ea typeface="Avenir"/>
                <a:cs typeface="Avenir"/>
                <a:sym typeface="Avenir"/>
              </a:rPr>
              <a:t>                      </a:t>
            </a:r>
            <a:r>
              <a:rPr b="1" lang="en" sz="1800">
                <a:latin typeface="Avenir"/>
                <a:ea typeface="Avenir"/>
                <a:cs typeface="Avenir"/>
                <a:sym typeface="Avenir"/>
              </a:rPr>
              <a:t>530</a:t>
            </a:r>
            <a:r>
              <a:rPr b="1" lang="en" sz="1800">
                <a:solidFill>
                  <a:srgbClr val="000000"/>
                </a:solidFill>
                <a:latin typeface="Avenir"/>
                <a:ea typeface="Avenir"/>
                <a:cs typeface="Avenir"/>
                <a:sym typeface="Avenir"/>
              </a:rPr>
              <a:t> million words                </a:t>
            </a:r>
            <a:r>
              <a:rPr b="1" lang="en" sz="1800">
                <a:latin typeface="Avenir"/>
                <a:ea typeface="Avenir"/>
                <a:cs typeface="Avenir"/>
                <a:sym typeface="Avenir"/>
              </a:rPr>
              <a:t>5.5</a:t>
            </a:r>
            <a:r>
              <a:rPr b="1" lang="en" sz="1800">
                <a:solidFill>
                  <a:srgbClr val="000000"/>
                </a:solidFill>
                <a:latin typeface="Avenir"/>
                <a:ea typeface="Avenir"/>
                <a:cs typeface="Avenir"/>
                <a:sym typeface="Avenir"/>
              </a:rPr>
              <a:t> million unique words</a:t>
            </a:r>
            <a:endParaRPr sz="1800">
              <a:solidFill>
                <a:srgbClr val="000000"/>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8"/>
          <p:cNvSpPr txBox="1"/>
          <p:nvPr>
            <p:ph type="title"/>
          </p:nvPr>
        </p:nvSpPr>
        <p:spPr>
          <a:xfrm>
            <a:off x="628650" y="266327"/>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Clr>
                <a:schemeClr val="dk1"/>
              </a:buClr>
              <a:buSzPts val="1100"/>
              <a:buFont typeface="Arial"/>
              <a:buNone/>
            </a:pPr>
            <a:r>
              <a:rPr lang="en" sz="2600"/>
              <a:t>Domain Capture</a:t>
            </a:r>
            <a:endParaRPr sz="2600"/>
          </a:p>
        </p:txBody>
      </p:sp>
      <p:pic>
        <p:nvPicPr>
          <p:cNvPr id="132" name="Google Shape;132;p28"/>
          <p:cNvPicPr preferRelativeResize="0"/>
          <p:nvPr/>
        </p:nvPicPr>
        <p:blipFill>
          <a:blip r:embed="rId3">
            <a:alphaModFix/>
          </a:blip>
          <a:stretch>
            <a:fillRect/>
          </a:stretch>
        </p:blipFill>
        <p:spPr>
          <a:xfrm>
            <a:off x="152400" y="1398802"/>
            <a:ext cx="8839202" cy="31129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Google Shape;137;p29"/>
          <p:cNvSpPr txBox="1"/>
          <p:nvPr>
            <p:ph type="title"/>
          </p:nvPr>
        </p:nvSpPr>
        <p:spPr>
          <a:xfrm>
            <a:off x="628650" y="266327"/>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None/>
            </a:pPr>
            <a:r>
              <a:rPr lang="en" sz="2500"/>
              <a:t>Domain Capture</a:t>
            </a:r>
            <a:r>
              <a:rPr lang="en" sz="2500"/>
              <a:t>: </a:t>
            </a:r>
            <a:r>
              <a:rPr lang="en" sz="2500"/>
              <a:t>Earth Science Analogy Test Set</a:t>
            </a:r>
            <a:endParaRPr sz="2500"/>
          </a:p>
        </p:txBody>
      </p:sp>
      <p:sp>
        <p:nvSpPr>
          <p:cNvPr id="138" name="Google Shape;138;p29"/>
          <p:cNvSpPr txBox="1"/>
          <p:nvPr/>
        </p:nvSpPr>
        <p:spPr>
          <a:xfrm>
            <a:off x="628650" y="899425"/>
            <a:ext cx="8090700" cy="683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a:solidFill>
                  <a:srgbClr val="000000"/>
                </a:solidFill>
                <a:latin typeface="Avenir"/>
                <a:ea typeface="Avenir"/>
                <a:cs typeface="Avenir"/>
                <a:sym typeface="Avenir"/>
              </a:rPr>
              <a:t>Word pairs are the foundation of synonym resolution, term generalization, and analogy test sets. </a:t>
            </a:r>
            <a:endParaRPr>
              <a:solidFill>
                <a:srgbClr val="000000"/>
              </a:solidFill>
              <a:latin typeface="Avenir"/>
              <a:ea typeface="Avenir"/>
              <a:cs typeface="Avenir"/>
              <a:sym typeface="Avenir"/>
            </a:endParaRPr>
          </a:p>
          <a:p>
            <a:pPr indent="0" lvl="0" marL="0" rtl="0" algn="l">
              <a:lnSpc>
                <a:spcPct val="115000"/>
              </a:lnSpc>
              <a:spcBef>
                <a:spcPts val="0"/>
              </a:spcBef>
              <a:spcAft>
                <a:spcPts val="0"/>
              </a:spcAft>
              <a:buNone/>
            </a:pPr>
            <a:r>
              <a:rPr lang="en">
                <a:solidFill>
                  <a:srgbClr val="000000"/>
                </a:solidFill>
                <a:latin typeface="Avenir"/>
                <a:ea typeface="Avenir"/>
                <a:cs typeface="Avenir"/>
                <a:sym typeface="Avenir"/>
              </a:rPr>
              <a:t>Word pair categories extracted from ENVO:</a:t>
            </a:r>
            <a:endParaRPr>
              <a:solidFill>
                <a:srgbClr val="000000"/>
              </a:solidFill>
              <a:latin typeface="Avenir"/>
              <a:ea typeface="Avenir"/>
              <a:cs typeface="Avenir"/>
              <a:sym typeface="Avenir"/>
            </a:endParaRPr>
          </a:p>
          <a:p>
            <a:pPr indent="0" lvl="0" marL="0" rtl="0" algn="l">
              <a:lnSpc>
                <a:spcPct val="90000"/>
              </a:lnSpc>
              <a:spcBef>
                <a:spcPts val="0"/>
              </a:spcBef>
              <a:spcAft>
                <a:spcPts val="0"/>
              </a:spcAft>
              <a:buNone/>
            </a:pPr>
            <a:r>
              <a:t/>
            </a:r>
            <a:endParaRPr sz="2200">
              <a:solidFill>
                <a:srgbClr val="000000"/>
              </a:solidFill>
              <a:latin typeface="Avenir"/>
              <a:ea typeface="Avenir"/>
              <a:cs typeface="Avenir"/>
              <a:sym typeface="Avenir"/>
            </a:endParaRPr>
          </a:p>
        </p:txBody>
      </p:sp>
      <p:sp>
        <p:nvSpPr>
          <p:cNvPr id="139" name="Google Shape;139;p29"/>
          <p:cNvSpPr txBox="1"/>
          <p:nvPr/>
        </p:nvSpPr>
        <p:spPr>
          <a:xfrm>
            <a:off x="7092425" y="3898800"/>
            <a:ext cx="1637700" cy="10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venir"/>
                <a:ea typeface="Avenir"/>
                <a:cs typeface="Avenir"/>
                <a:sym typeface="Avenir"/>
              </a:rPr>
              <a:t>synonym_EXACT</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synonym_RELATED</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synonym_NARROW</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synonym_BROAD</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t/>
            </a:r>
            <a:endParaRPr sz="1200">
              <a:latin typeface="Avenir"/>
              <a:ea typeface="Avenir"/>
              <a:cs typeface="Avenir"/>
              <a:sym typeface="Avenir"/>
            </a:endParaRPr>
          </a:p>
        </p:txBody>
      </p:sp>
      <p:sp>
        <p:nvSpPr>
          <p:cNvPr id="140" name="Google Shape;140;p29"/>
          <p:cNvSpPr txBox="1"/>
          <p:nvPr/>
        </p:nvSpPr>
        <p:spPr>
          <a:xfrm>
            <a:off x="223925" y="1419000"/>
            <a:ext cx="1881300" cy="32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venir"/>
                <a:ea typeface="Avenir"/>
                <a:cs typeface="Avenir"/>
                <a:sym typeface="Avenir"/>
              </a:rPr>
              <a:t>is_a</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formed_as_result_of</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part_of</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participates_in</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has_part</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has_quality</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composed_primarily_of</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partially_surrounded_by</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adjacent_to</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continuous_with</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overlaps</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partially_overlaps</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located_in</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location_of</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distributary_of</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output_of</a:t>
            </a:r>
            <a:endParaRPr sz="1200">
              <a:latin typeface="Avenir"/>
              <a:ea typeface="Avenir"/>
              <a:cs typeface="Avenir"/>
              <a:sym typeface="Avenir"/>
            </a:endParaRPr>
          </a:p>
          <a:p>
            <a:pPr indent="0" lvl="0" marL="0" rtl="0" algn="l">
              <a:spcBef>
                <a:spcPts val="0"/>
              </a:spcBef>
              <a:spcAft>
                <a:spcPts val="0"/>
              </a:spcAft>
              <a:buClr>
                <a:srgbClr val="000000"/>
              </a:buClr>
              <a:buSzPts val="1100"/>
              <a:buFont typeface="Arial"/>
              <a:buNone/>
            </a:pPr>
            <a:r>
              <a:rPr lang="en" sz="1200">
                <a:latin typeface="Avenir"/>
                <a:ea typeface="Avenir"/>
                <a:cs typeface="Avenir"/>
                <a:sym typeface="Avenir"/>
              </a:rPr>
              <a:t>derives_from</a:t>
            </a:r>
            <a:endParaRPr sz="1200">
              <a:latin typeface="Avenir"/>
              <a:ea typeface="Avenir"/>
              <a:cs typeface="Avenir"/>
              <a:sym typeface="Avenir"/>
            </a:endParaRPr>
          </a:p>
        </p:txBody>
      </p:sp>
      <p:sp>
        <p:nvSpPr>
          <p:cNvPr id="141" name="Google Shape;141;p29"/>
          <p:cNvSpPr txBox="1"/>
          <p:nvPr/>
        </p:nvSpPr>
        <p:spPr>
          <a:xfrm>
            <a:off x="2105225" y="1419000"/>
            <a:ext cx="2600400" cy="32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disconnected_from</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attached_to</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connects</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contains_process</a:t>
            </a:r>
            <a:endParaRPr sz="1200">
              <a:solidFill>
                <a:schemeClr val="dk1"/>
              </a:solidFill>
              <a:latin typeface="Avenir"/>
              <a:ea typeface="Avenir"/>
              <a:cs typeface="Avenir"/>
              <a:sym typeface="Avenir"/>
            </a:endParaRPr>
          </a:p>
          <a:p>
            <a:pPr indent="0" lvl="0" marL="0" rtl="0" algn="l">
              <a:spcBef>
                <a:spcPts val="0"/>
              </a:spcBef>
              <a:spcAft>
                <a:spcPts val="0"/>
              </a:spcAft>
              <a:buNone/>
            </a:pPr>
            <a:r>
              <a:rPr lang="en" sz="1200">
                <a:solidFill>
                  <a:schemeClr val="dk1"/>
                </a:solidFill>
                <a:latin typeface="Avenir"/>
                <a:ea typeface="Avenir"/>
                <a:cs typeface="Avenir"/>
                <a:sym typeface="Avenir"/>
              </a:rPr>
              <a:t>determined_by</a:t>
            </a:r>
            <a:endParaRPr sz="1200">
              <a:solidFill>
                <a:schemeClr val="dk1"/>
              </a:solidFill>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surrounded_by</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tributary_of</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has_increased_levels_of</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generates</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has_role</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determines</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has_function</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bounding_layer_of</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has_input</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has_output</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has_participant</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causally_downstream_of_or_within</a:t>
            </a:r>
            <a:endParaRPr sz="1200">
              <a:latin typeface="Avenir"/>
              <a:ea typeface="Avenir"/>
              <a:cs typeface="Avenir"/>
              <a:sym typeface="Avenir"/>
            </a:endParaRPr>
          </a:p>
        </p:txBody>
      </p:sp>
      <p:sp>
        <p:nvSpPr>
          <p:cNvPr id="142" name="Google Shape;142;p29"/>
          <p:cNvSpPr txBox="1"/>
          <p:nvPr/>
        </p:nvSpPr>
        <p:spPr>
          <a:xfrm>
            <a:off x="4705625" y="1419000"/>
            <a:ext cx="2386800" cy="32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causally_upstream_of_or_within</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occurs_in</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contained_in</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has_end_location</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inheres_in</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has_part_that_occurs_in</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results_in_formation_of</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contains</a:t>
            </a:r>
            <a:endParaRPr sz="1200">
              <a:solidFill>
                <a:schemeClr val="dk1"/>
              </a:solidFill>
              <a:latin typeface="Avenir"/>
              <a:ea typeface="Avenir"/>
              <a:cs typeface="Avenir"/>
              <a:sym typeface="Avenir"/>
            </a:endParaRPr>
          </a:p>
          <a:p>
            <a:pPr indent="0" lvl="0" marL="0" rtl="0" algn="l">
              <a:spcBef>
                <a:spcPts val="0"/>
              </a:spcBef>
              <a:spcAft>
                <a:spcPts val="0"/>
              </a:spcAft>
              <a:buClr>
                <a:schemeClr val="dk1"/>
              </a:buClr>
              <a:buSzPts val="1100"/>
              <a:buFont typeface="Arial"/>
              <a:buNone/>
            </a:pPr>
            <a:r>
              <a:rPr lang="en" sz="1200">
                <a:solidFill>
                  <a:schemeClr val="dk1"/>
                </a:solidFill>
                <a:latin typeface="Avenir"/>
                <a:ea typeface="Avenir"/>
                <a:cs typeface="Avenir"/>
                <a:sym typeface="Avenir"/>
              </a:rPr>
              <a:t>has_disposition</a:t>
            </a:r>
            <a:endParaRPr sz="1200">
              <a:solidFill>
                <a:schemeClr val="dk1"/>
              </a:solidFill>
              <a:latin typeface="Avenir"/>
              <a:ea typeface="Avenir"/>
              <a:cs typeface="Avenir"/>
              <a:sym typeface="Avenir"/>
            </a:endParaRPr>
          </a:p>
          <a:p>
            <a:pPr indent="0" lvl="0" marL="0" rtl="0" algn="l">
              <a:spcBef>
                <a:spcPts val="0"/>
              </a:spcBef>
              <a:spcAft>
                <a:spcPts val="0"/>
              </a:spcAft>
              <a:buNone/>
            </a:pPr>
            <a:r>
              <a:rPr lang="en" sz="1200">
                <a:solidFill>
                  <a:schemeClr val="dk1"/>
                </a:solidFill>
                <a:latin typeface="Avenir"/>
                <a:ea typeface="Avenir"/>
                <a:cs typeface="Avenir"/>
                <a:sym typeface="Avenir"/>
              </a:rPr>
              <a:t>negatively_regulates</a:t>
            </a:r>
            <a:endParaRPr sz="1200">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has_causal_agent</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has_active_participant</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derives_into</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realized_in</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has_member</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results_in_expansion_of</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results_in_proliferation_of</a:t>
            </a:r>
            <a:endParaRPr sz="1200">
              <a:solidFill>
                <a:srgbClr val="000000"/>
              </a:solidFill>
              <a:latin typeface="Avenir"/>
              <a:ea typeface="Avenir"/>
              <a:cs typeface="Avenir"/>
              <a:sym typeface="Avenir"/>
            </a:endParaRPr>
          </a:p>
          <a:p>
            <a:pPr indent="0" lvl="0" marL="0" rtl="0" algn="l">
              <a:spcBef>
                <a:spcPts val="0"/>
              </a:spcBef>
              <a:spcAft>
                <a:spcPts val="0"/>
              </a:spcAft>
              <a:buNone/>
            </a:pPr>
            <a:r>
              <a:t/>
            </a:r>
            <a:endParaRPr sz="1200">
              <a:latin typeface="Avenir"/>
              <a:ea typeface="Avenir"/>
              <a:cs typeface="Avenir"/>
              <a:sym typeface="Avenir"/>
            </a:endParaRPr>
          </a:p>
        </p:txBody>
      </p:sp>
      <p:sp>
        <p:nvSpPr>
          <p:cNvPr id="143" name="Google Shape;143;p29"/>
          <p:cNvSpPr txBox="1"/>
          <p:nvPr/>
        </p:nvSpPr>
        <p:spPr>
          <a:xfrm>
            <a:off x="3673500" y="4695000"/>
            <a:ext cx="2001000" cy="48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0563C1"/>
                </a:solidFill>
                <a:latin typeface="Avenir"/>
                <a:ea typeface="Avenir"/>
                <a:cs typeface="Avenir"/>
                <a:sym typeface="Avenir"/>
                <a:hlinkClick r:id="rId3"/>
              </a:rPr>
              <a:t>Word pair groupings</a:t>
            </a:r>
            <a:endParaRPr>
              <a:latin typeface="Avenir"/>
              <a:ea typeface="Avenir"/>
              <a:cs typeface="Avenir"/>
              <a:sym typeface="Avenir"/>
            </a:endParaRPr>
          </a:p>
        </p:txBody>
      </p:sp>
      <p:sp>
        <p:nvSpPr>
          <p:cNvPr id="144" name="Google Shape;144;p29"/>
          <p:cNvSpPr txBox="1"/>
          <p:nvPr/>
        </p:nvSpPr>
        <p:spPr>
          <a:xfrm>
            <a:off x="7092425" y="1419000"/>
            <a:ext cx="1932600" cy="247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rgbClr val="000000"/>
                </a:solidFill>
                <a:latin typeface="Avenir"/>
                <a:ea typeface="Avenir"/>
                <a:cs typeface="Avenir"/>
                <a:sym typeface="Avenir"/>
              </a:rPr>
              <a:t>ends</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regulates_(processual)</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solidFill>
                  <a:srgbClr val="000000"/>
                </a:solidFill>
                <a:latin typeface="Avenir"/>
                <a:ea typeface="Avenir"/>
                <a:cs typeface="Avenir"/>
                <a:sym typeface="Avenir"/>
              </a:rPr>
              <a:t>preceded_by</a:t>
            </a:r>
            <a:endParaRPr sz="1200">
              <a:solidFill>
                <a:srgbClr val="000000"/>
              </a:solidFill>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causally_upstream_of</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starts_during</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during_which_ends</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bearer_of</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determined_by_part_of</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member_of</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produced_by</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has_habitat</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develops_from</a:t>
            </a:r>
            <a:endParaRPr sz="1200">
              <a:latin typeface="Avenir"/>
              <a:ea typeface="Avenir"/>
              <a:cs typeface="Avenir"/>
              <a:sym typeface="Avenir"/>
            </a:endParaRPr>
          </a:p>
          <a:p>
            <a:pPr indent="0" lvl="0" marL="0" rtl="0" algn="l">
              <a:spcBef>
                <a:spcPts val="0"/>
              </a:spcBef>
              <a:spcAft>
                <a:spcPts val="0"/>
              </a:spcAft>
              <a:buNone/>
            </a:pPr>
            <a:r>
              <a:rPr lang="en" sz="1200">
                <a:latin typeface="Avenir"/>
                <a:ea typeface="Avenir"/>
                <a:cs typeface="Avenir"/>
                <a:sym typeface="Avenir"/>
              </a:rPr>
              <a:t>disjoint_from</a:t>
            </a:r>
            <a:endParaRPr sz="1200">
              <a:latin typeface="Avenir"/>
              <a:ea typeface="Avenir"/>
              <a:cs typeface="Avenir"/>
              <a:sym typeface="Avenir"/>
            </a:endParaRPr>
          </a:p>
          <a:p>
            <a:pPr indent="0" lvl="0" marL="0" rtl="0" algn="l">
              <a:spcBef>
                <a:spcPts val="0"/>
              </a:spcBef>
              <a:spcAft>
                <a:spcPts val="0"/>
              </a:spcAft>
              <a:buNone/>
            </a:pPr>
            <a:r>
              <a:t/>
            </a:r>
            <a:endParaRPr sz="1200">
              <a:latin typeface="Avenir"/>
              <a:ea typeface="Avenir"/>
              <a:cs typeface="Avenir"/>
              <a:sym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30"/>
          <p:cNvSpPr txBox="1"/>
          <p:nvPr>
            <p:ph type="title"/>
          </p:nvPr>
        </p:nvSpPr>
        <p:spPr>
          <a:xfrm>
            <a:off x="628650" y="266327"/>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Clr>
                <a:schemeClr val="dk1"/>
              </a:buClr>
              <a:buSzPts val="1100"/>
              <a:buFont typeface="Arial"/>
              <a:buNone/>
            </a:pPr>
            <a:r>
              <a:rPr lang="en"/>
              <a:t>Semantics</a:t>
            </a:r>
            <a:r>
              <a:rPr lang="en"/>
              <a:t> Research</a:t>
            </a:r>
            <a:endParaRPr/>
          </a:p>
        </p:txBody>
      </p:sp>
      <p:pic>
        <p:nvPicPr>
          <p:cNvPr id="150" name="Google Shape;150;p30"/>
          <p:cNvPicPr preferRelativeResize="0"/>
          <p:nvPr/>
        </p:nvPicPr>
        <p:blipFill>
          <a:blip r:embed="rId3">
            <a:alphaModFix/>
          </a:blip>
          <a:stretch>
            <a:fillRect/>
          </a:stretch>
        </p:blipFill>
        <p:spPr>
          <a:xfrm>
            <a:off x="152400" y="1432127"/>
            <a:ext cx="8839200" cy="306558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5" name="Shape 155"/>
        <p:cNvGrpSpPr/>
        <p:nvPr/>
      </p:nvGrpSpPr>
      <p:grpSpPr>
        <a:xfrm>
          <a:off x="0" y="0"/>
          <a:ext cx="0" cy="0"/>
          <a:chOff x="0" y="0"/>
          <a:chExt cx="0" cy="0"/>
        </a:xfrm>
      </p:grpSpPr>
      <p:sp>
        <p:nvSpPr>
          <p:cNvPr id="156" name="Google Shape;156;p31"/>
          <p:cNvSpPr txBox="1"/>
          <p:nvPr>
            <p:ph type="title"/>
          </p:nvPr>
        </p:nvSpPr>
        <p:spPr>
          <a:xfrm>
            <a:off x="628650" y="266327"/>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None/>
            </a:pPr>
            <a:r>
              <a:rPr lang="en" sz="2500"/>
              <a:t>Semantics Research</a:t>
            </a:r>
            <a:r>
              <a:rPr lang="en" sz="2500"/>
              <a:t>: 7-Tuple Information Extraction</a:t>
            </a:r>
            <a:endParaRPr sz="2500"/>
          </a:p>
        </p:txBody>
      </p:sp>
      <p:pic>
        <p:nvPicPr>
          <p:cNvPr id="157" name="Google Shape;157;p31"/>
          <p:cNvPicPr preferRelativeResize="0"/>
          <p:nvPr/>
        </p:nvPicPr>
        <p:blipFill>
          <a:blip r:embed="rId3">
            <a:alphaModFix/>
          </a:blip>
          <a:stretch>
            <a:fillRect/>
          </a:stretch>
        </p:blipFill>
        <p:spPr>
          <a:xfrm>
            <a:off x="628650" y="1058568"/>
            <a:ext cx="7886702" cy="367085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2"/>
          <p:cNvSpPr txBox="1"/>
          <p:nvPr>
            <p:ph type="title"/>
          </p:nvPr>
        </p:nvSpPr>
        <p:spPr>
          <a:xfrm>
            <a:off x="628650" y="266327"/>
            <a:ext cx="7886700" cy="480000"/>
          </a:xfrm>
          <a:prstGeom prst="rect">
            <a:avLst/>
          </a:prstGeom>
        </p:spPr>
        <p:txBody>
          <a:bodyPr anchorCtr="1" anchor="ctr" bIns="68575" lIns="0" spcFirstLastPara="1" rIns="0" wrap="square" tIns="68575">
            <a:noAutofit/>
          </a:bodyPr>
          <a:lstStyle/>
          <a:p>
            <a:pPr indent="0" lvl="0" marL="45720" rtl="0" algn="l">
              <a:spcBef>
                <a:spcPts val="0"/>
              </a:spcBef>
              <a:spcAft>
                <a:spcPts val="0"/>
              </a:spcAft>
              <a:buNone/>
            </a:pPr>
            <a:r>
              <a:rPr lang="en" sz="2500"/>
              <a:t>Semantics Research: Main Topic/Idea Prediction</a:t>
            </a:r>
            <a:endParaRPr sz="2500"/>
          </a:p>
        </p:txBody>
      </p:sp>
      <p:sp>
        <p:nvSpPr>
          <p:cNvPr id="164" name="Google Shape;164;p32"/>
          <p:cNvSpPr txBox="1"/>
          <p:nvPr/>
        </p:nvSpPr>
        <p:spPr>
          <a:xfrm>
            <a:off x="628650" y="992700"/>
            <a:ext cx="7886700" cy="668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a:latin typeface="Times"/>
                <a:ea typeface="Times"/>
                <a:cs typeface="Times"/>
                <a:sym typeface="Times"/>
              </a:rPr>
              <a:t>The Arabian Gulf supports intense </a:t>
            </a:r>
            <a:r>
              <a:rPr b="1" lang="en">
                <a:latin typeface="Times"/>
                <a:ea typeface="Times"/>
                <a:cs typeface="Times"/>
                <a:sym typeface="Times"/>
              </a:rPr>
              <a:t>economic activity</a:t>
            </a:r>
            <a:r>
              <a:rPr lang="en">
                <a:latin typeface="Times"/>
                <a:ea typeface="Times"/>
                <a:cs typeface="Times"/>
                <a:sym typeface="Times"/>
              </a:rPr>
              <a:t> driving numerous population centers. T</a:t>
            </a:r>
            <a:r>
              <a:rPr lang="en">
                <a:latin typeface="Times"/>
                <a:ea typeface="Times"/>
                <a:cs typeface="Times"/>
                <a:sym typeface="Times"/>
              </a:rPr>
              <a:t>he </a:t>
            </a:r>
            <a:r>
              <a:rPr b="1" lang="en">
                <a:latin typeface="Times"/>
                <a:ea typeface="Times"/>
                <a:cs typeface="Times"/>
                <a:sym typeface="Times"/>
              </a:rPr>
              <a:t>weather systems</a:t>
            </a:r>
            <a:r>
              <a:rPr lang="en">
                <a:latin typeface="Times"/>
                <a:ea typeface="Times"/>
                <a:cs typeface="Times"/>
                <a:sym typeface="Times"/>
              </a:rPr>
              <a:t> formed over the Arabian Gulf provide a </a:t>
            </a:r>
            <a:r>
              <a:rPr b="1" lang="en">
                <a:latin typeface="Times"/>
                <a:ea typeface="Times"/>
                <a:cs typeface="Times"/>
                <a:sym typeface="Times"/>
              </a:rPr>
              <a:t>water source</a:t>
            </a:r>
            <a:r>
              <a:rPr lang="en">
                <a:latin typeface="Times"/>
                <a:ea typeface="Times"/>
                <a:cs typeface="Times"/>
                <a:sym typeface="Times"/>
              </a:rPr>
              <a:t> for these</a:t>
            </a:r>
            <a:r>
              <a:rPr b="1" lang="en">
                <a:latin typeface="Times"/>
                <a:ea typeface="Times"/>
                <a:cs typeface="Times"/>
                <a:sym typeface="Times"/>
              </a:rPr>
              <a:t> </a:t>
            </a:r>
            <a:r>
              <a:rPr lang="en">
                <a:latin typeface="Times"/>
                <a:ea typeface="Times"/>
                <a:cs typeface="Times"/>
                <a:sym typeface="Times"/>
              </a:rPr>
              <a:t>population centers.</a:t>
            </a:r>
            <a:endParaRPr>
              <a:latin typeface="Times"/>
              <a:ea typeface="Times"/>
              <a:cs typeface="Times"/>
              <a:sym typeface="Times"/>
            </a:endParaRPr>
          </a:p>
        </p:txBody>
      </p:sp>
      <p:pic>
        <p:nvPicPr>
          <p:cNvPr id="165" name="Google Shape;165;p32"/>
          <p:cNvPicPr preferRelativeResize="0"/>
          <p:nvPr/>
        </p:nvPicPr>
        <p:blipFill>
          <a:blip r:embed="rId3">
            <a:alphaModFix/>
          </a:blip>
          <a:stretch>
            <a:fillRect/>
          </a:stretch>
        </p:blipFill>
        <p:spPr>
          <a:xfrm>
            <a:off x="942513" y="1813200"/>
            <a:ext cx="3272379" cy="3177900"/>
          </a:xfrm>
          <a:prstGeom prst="rect">
            <a:avLst/>
          </a:prstGeom>
          <a:noFill/>
          <a:ln>
            <a:noFill/>
          </a:ln>
        </p:spPr>
      </p:pic>
      <p:pic>
        <p:nvPicPr>
          <p:cNvPr id="166" name="Google Shape;166;p32"/>
          <p:cNvPicPr preferRelativeResize="0"/>
          <p:nvPr/>
        </p:nvPicPr>
        <p:blipFill>
          <a:blip r:embed="rId4">
            <a:alphaModFix/>
          </a:blip>
          <a:stretch>
            <a:fillRect/>
          </a:stretch>
        </p:blipFill>
        <p:spPr>
          <a:xfrm>
            <a:off x="4367291" y="1813200"/>
            <a:ext cx="3834205" cy="3177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