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58" r:id="rId3"/>
    <p:sldId id="263" r:id="rId4"/>
    <p:sldId id="349" r:id="rId5"/>
    <p:sldId id="355" r:id="rId6"/>
    <p:sldId id="350" r:id="rId7"/>
    <p:sldId id="351" r:id="rId8"/>
    <p:sldId id="352" r:id="rId9"/>
    <p:sldId id="353" r:id="rId10"/>
    <p:sldId id="301" r:id="rId11"/>
    <p:sldId id="302" r:id="rId12"/>
    <p:sldId id="300" r:id="rId13"/>
    <p:sldId id="304" r:id="rId14"/>
    <p:sldId id="307" r:id="rId15"/>
    <p:sldId id="344" r:id="rId16"/>
    <p:sldId id="306" r:id="rId17"/>
    <p:sldId id="343" r:id="rId18"/>
    <p:sldId id="345" r:id="rId19"/>
    <p:sldId id="303" r:id="rId20"/>
    <p:sldId id="357" r:id="rId21"/>
    <p:sldId id="261" r:id="rId22"/>
    <p:sldId id="262" r:id="rId23"/>
    <p:sldId id="346" r:id="rId24"/>
    <p:sldId id="305" r:id="rId25"/>
    <p:sldId id="354" r:id="rId26"/>
    <p:sldId id="259" r:id="rId27"/>
    <p:sldId id="328" r:id="rId28"/>
    <p:sldId id="279" r:id="rId29"/>
    <p:sldId id="325" r:id="rId30"/>
    <p:sldId id="294" r:id="rId31"/>
    <p:sldId id="271" r:id="rId32"/>
    <p:sldId id="326" r:id="rId33"/>
    <p:sldId id="286" r:id="rId34"/>
    <p:sldId id="327" r:id="rId35"/>
    <p:sldId id="297" r:id="rId36"/>
    <p:sldId id="356"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0"/>
    <a:srgbClr val="000000"/>
    <a:srgbClr val="B0DFA1"/>
    <a:srgbClr val="CBEAC0"/>
    <a:srgbClr val="E5F4E0"/>
    <a:srgbClr val="387026"/>
    <a:srgbClr val="55A8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80"/>
    <p:restoredTop sz="88839"/>
  </p:normalViewPr>
  <p:slideViewPr>
    <p:cSldViewPr snapToGrid="0" snapToObjects="1">
      <p:cViewPr>
        <p:scale>
          <a:sx n="82" d="100"/>
          <a:sy n="82" d="100"/>
        </p:scale>
        <p:origin x="-1253"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9A64BE-CACF-4CEE-A925-28596A754FAC}" type="datetimeFigureOut">
              <a:rPr lang="en-GB" smtClean="0"/>
              <a:t>13/11/2018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116527-64FD-4ADC-8819-9BFA1E8A93FB}" type="slidenum">
              <a:rPr lang="en-GB" smtClean="0"/>
              <a:t>‹#›</a:t>
            </a:fld>
            <a:endParaRPr lang="en-GB"/>
          </a:p>
        </p:txBody>
      </p:sp>
    </p:spTree>
    <p:extLst>
      <p:ext uri="{BB962C8B-B14F-4D97-AF65-F5344CB8AC3E}">
        <p14:creationId xmlns:p14="http://schemas.microsoft.com/office/powerpoint/2010/main" val="2330352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116527-64FD-4ADC-8819-9BFA1E8A93FB}" type="slidenum">
              <a:rPr lang="en-GB" smtClean="0"/>
              <a:t>1</a:t>
            </a:fld>
            <a:endParaRPr lang="en-GB"/>
          </a:p>
        </p:txBody>
      </p:sp>
    </p:spTree>
    <p:extLst>
      <p:ext uri="{BB962C8B-B14F-4D97-AF65-F5344CB8AC3E}">
        <p14:creationId xmlns:p14="http://schemas.microsoft.com/office/powerpoint/2010/main" val="631666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KNMI team meeting, we have reviewed the current maturity assessment models.</a:t>
            </a:r>
          </a:p>
          <a:p>
            <a:r>
              <a:rPr lang="en-US" dirty="0"/>
              <a:t>To define a maturity matrix, one has to define its scope first. </a:t>
            </a:r>
          </a:p>
          <a:p>
            <a:r>
              <a:rPr lang="en-US" dirty="0"/>
              <a:t>The quality of datasets is multi-dimensional, multi-perspective. </a:t>
            </a:r>
          </a:p>
          <a:p>
            <a:r>
              <a:rPr lang="en-US" dirty="0"/>
              <a:t>For example, shown in this diagram, the quality of datasets is categorized into four dimensions throughout the life cycle of a dataset according to Ramapriyan et al (2017) paper. Correspondingly, we can categorize maturity assessment models according to each dimension.</a:t>
            </a:r>
          </a:p>
          <a:p>
            <a:r>
              <a:rPr lang="en-US" dirty="0"/>
              <a:t>I will not go into the details of those maturity assessment models, which are described in my review paper published by Data Science Journal. </a:t>
            </a:r>
          </a:p>
          <a:p>
            <a:r>
              <a:rPr lang="en-US" dirty="0"/>
              <a:t>But to state that the maturity models help us ensure datasets we are managing are …</a:t>
            </a:r>
          </a:p>
        </p:txBody>
      </p:sp>
      <p:sp>
        <p:nvSpPr>
          <p:cNvPr id="4" name="Slide Number Placeholder 3"/>
          <p:cNvSpPr>
            <a:spLocks noGrp="1"/>
          </p:cNvSpPr>
          <p:nvPr>
            <p:ph type="sldNum" sz="quarter" idx="5"/>
          </p:nvPr>
        </p:nvSpPr>
        <p:spPr/>
        <p:txBody>
          <a:bodyPr/>
          <a:lstStyle/>
          <a:p>
            <a:fld id="{A7116527-64FD-4ADC-8819-9BFA1E8A93FB}" type="slidenum">
              <a:rPr lang="en-GB" smtClean="0"/>
              <a:t>10</a:t>
            </a:fld>
            <a:endParaRPr lang="en-GB"/>
          </a:p>
        </p:txBody>
      </p:sp>
    </p:spTree>
    <p:extLst>
      <p:ext uri="{BB962C8B-B14F-4D97-AF65-F5344CB8AC3E}">
        <p14:creationId xmlns:p14="http://schemas.microsoft.com/office/powerpoint/2010/main" val="1553098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current scope of the matrix are primarily based on NCEI/CICS-NC Data Stewardship Maturity Matrix (DSMM) and CORE-CLIMAX Production System Maturity Matrix (PSMM), plus some additional aspects such as Discoverability and Governance.</a:t>
            </a:r>
          </a:p>
          <a:p>
            <a:r>
              <a:rPr lang="en-US" dirty="0"/>
              <a:t>WGISS Data Management and Stewardship Maturity Matrix is one of the additional models that we have used as references.</a:t>
            </a:r>
          </a:p>
        </p:txBody>
      </p:sp>
      <p:sp>
        <p:nvSpPr>
          <p:cNvPr id="4" name="Slide Number Placeholder 3"/>
          <p:cNvSpPr>
            <a:spLocks noGrp="1"/>
          </p:cNvSpPr>
          <p:nvPr>
            <p:ph type="sldNum" sz="quarter" idx="5"/>
          </p:nvPr>
        </p:nvSpPr>
        <p:spPr/>
        <p:txBody>
          <a:bodyPr/>
          <a:lstStyle/>
          <a:p>
            <a:fld id="{A7116527-64FD-4ADC-8819-9BFA1E8A93FB}" type="slidenum">
              <a:rPr lang="en-GB" smtClean="0"/>
              <a:t>11</a:t>
            </a:fld>
            <a:endParaRPr lang="en-GB"/>
          </a:p>
        </p:txBody>
      </p:sp>
    </p:spTree>
    <p:extLst>
      <p:ext uri="{BB962C8B-B14F-4D97-AF65-F5344CB8AC3E}">
        <p14:creationId xmlns:p14="http://schemas.microsoft.com/office/powerpoint/2010/main" val="1786568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Four categories are agreed on by the SMM-CD Working Group and the members of the expert group.</a:t>
            </a:r>
          </a:p>
        </p:txBody>
      </p:sp>
      <p:sp>
        <p:nvSpPr>
          <p:cNvPr id="4" name="Slide Number Placeholder 3"/>
          <p:cNvSpPr>
            <a:spLocks noGrp="1"/>
          </p:cNvSpPr>
          <p:nvPr>
            <p:ph type="sldNum" sz="quarter" idx="5"/>
          </p:nvPr>
        </p:nvSpPr>
        <p:spPr/>
        <p:txBody>
          <a:bodyPr/>
          <a:lstStyle/>
          <a:p>
            <a:fld id="{A7116527-64FD-4ADC-8819-9BFA1E8A93FB}" type="slidenum">
              <a:rPr lang="en-GB" smtClean="0"/>
              <a:t>12</a:t>
            </a:fld>
            <a:endParaRPr lang="en-GB"/>
          </a:p>
        </p:txBody>
      </p:sp>
    </p:spTree>
    <p:extLst>
      <p:ext uri="{BB962C8B-B14F-4D97-AF65-F5344CB8AC3E}">
        <p14:creationId xmlns:p14="http://schemas.microsoft.com/office/powerpoint/2010/main" val="2075381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adopted from that of DSMM, which referenced maturity level structure, not the definitions, from CMMI and Level of maturity of digital repository.</a:t>
            </a:r>
          </a:p>
        </p:txBody>
      </p:sp>
      <p:sp>
        <p:nvSpPr>
          <p:cNvPr id="4" name="Slide Number Placeholder 3"/>
          <p:cNvSpPr>
            <a:spLocks noGrp="1"/>
          </p:cNvSpPr>
          <p:nvPr>
            <p:ph type="sldNum" sz="quarter" idx="5"/>
          </p:nvPr>
        </p:nvSpPr>
        <p:spPr/>
        <p:txBody>
          <a:bodyPr/>
          <a:lstStyle/>
          <a:p>
            <a:fld id="{A7116527-64FD-4ADC-8819-9BFA1E8A93FB}" type="slidenum">
              <a:rPr lang="en-GB" smtClean="0"/>
              <a:t>13</a:t>
            </a:fld>
            <a:endParaRPr lang="en-GB"/>
          </a:p>
        </p:txBody>
      </p:sp>
    </p:spTree>
    <p:extLst>
      <p:ext uri="{BB962C8B-B14F-4D97-AF65-F5344CB8AC3E}">
        <p14:creationId xmlns:p14="http://schemas.microsoft.com/office/powerpoint/2010/main" val="106435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not go through all aspects but a few. Here is for the Discoverability aspect - The state of locating the dataset, under the Data Access Category.</a:t>
            </a:r>
          </a:p>
          <a:p>
            <a:r>
              <a:rPr lang="en-US" dirty="0"/>
              <a:t>At Level 1: Dataset information not discoverable and users have to know who the right person is to find the data; </a:t>
            </a:r>
          </a:p>
          <a:p>
            <a:r>
              <a:rPr lang="en-US" dirty="0"/>
              <a:t>At Level 2: Journal articles; technical reports; user guides are available;</a:t>
            </a:r>
          </a:p>
          <a:p>
            <a:r>
              <a:rPr lang="en-US" dirty="0"/>
              <a:t>At Level 3: It is possible to search datasets online; Compliant with the WMO CORE Metadata Profile at the collection-level;</a:t>
            </a:r>
          </a:p>
          <a:p>
            <a:r>
              <a:rPr lang="en-US" dirty="0"/>
              <a:t>At Level 4: Complete collection-level standard-based discovery metadata; </a:t>
            </a:r>
          </a:p>
          <a:p>
            <a:r>
              <a:rPr lang="en-US" dirty="0"/>
              <a:t>At Level 5: Complete granule-level standard-based metadata; data are on an international catalogue and routinely updated.  </a:t>
            </a:r>
          </a:p>
          <a:p>
            <a:r>
              <a:rPr lang="en-US" dirty="0"/>
              <a:t>Collection: </a:t>
            </a:r>
            <a:r>
              <a:rPr lang="en-US" sz="1200" kern="1200" dirty="0">
                <a:solidFill>
                  <a:schemeClr val="tx1"/>
                </a:solidFill>
                <a:effectLst/>
                <a:latin typeface="+mn-lt"/>
                <a:ea typeface="+mn-ea"/>
                <a:cs typeface="+mn-cs"/>
              </a:rPr>
              <a:t>refers to a minimum citable unit of data; a grouping of environmental data or products that share common characteristics, is represented by a single metadata record, and consists of one or more granules. </a:t>
            </a:r>
          </a:p>
          <a:p>
            <a:r>
              <a:rPr lang="en-US" sz="1200" kern="1200" dirty="0" err="1">
                <a:solidFill>
                  <a:schemeClr val="tx1"/>
                </a:solidFill>
                <a:effectLst/>
                <a:latin typeface="+mn-lt"/>
                <a:ea typeface="+mn-ea"/>
                <a:cs typeface="+mn-cs"/>
              </a:rPr>
              <a:t>Ganule</a:t>
            </a:r>
            <a:r>
              <a:rPr lang="en-US" sz="1200" kern="1200" dirty="0">
                <a:solidFill>
                  <a:schemeClr val="tx1"/>
                </a:solidFill>
                <a:effectLst/>
                <a:latin typeface="+mn-lt"/>
                <a:ea typeface="+mn-ea"/>
                <a:cs typeface="+mn-cs"/>
              </a:rPr>
              <a:t>: the smallest aggregation of data that can be independently managed (described, inventoried, and retrieved)  </a:t>
            </a:r>
            <a:endParaRPr lang="en-US" dirty="0"/>
          </a:p>
          <a:p>
            <a:endParaRPr lang="en-US" dirty="0"/>
          </a:p>
        </p:txBody>
      </p:sp>
      <p:sp>
        <p:nvSpPr>
          <p:cNvPr id="4" name="Slide Number Placeholder 3"/>
          <p:cNvSpPr>
            <a:spLocks noGrp="1"/>
          </p:cNvSpPr>
          <p:nvPr>
            <p:ph type="sldNum" sz="quarter" idx="5"/>
          </p:nvPr>
        </p:nvSpPr>
        <p:spPr/>
        <p:txBody>
          <a:bodyPr/>
          <a:lstStyle/>
          <a:p>
            <a:fld id="{A7116527-64FD-4ADC-8819-9BFA1E8A93FB}" type="slidenum">
              <a:rPr lang="en-GB" smtClean="0"/>
              <a:t>14</a:t>
            </a:fld>
            <a:endParaRPr lang="en-GB"/>
          </a:p>
        </p:txBody>
      </p:sp>
    </p:spTree>
    <p:extLst>
      <p:ext uri="{BB962C8B-B14F-4D97-AF65-F5344CB8AC3E}">
        <p14:creationId xmlns:p14="http://schemas.microsoft.com/office/powerpoint/2010/main" val="3888778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on Level 1: </a:t>
            </a:r>
            <a:r>
              <a:rPr lang="en-US" sz="1200" kern="1200" dirty="0">
                <a:solidFill>
                  <a:schemeClr val="tx1"/>
                </a:solidFill>
                <a:effectLst/>
                <a:latin typeface="+mn-lt"/>
                <a:ea typeface="+mn-ea"/>
                <a:cs typeface="+mn-cs"/>
              </a:rPr>
              <a:t>Documents, such as Readme or user guide could exist</a:t>
            </a:r>
            <a:r>
              <a:rPr lang="en-US" sz="1200" kern="1200" baseline="0" dirty="0">
                <a:solidFill>
                  <a:schemeClr val="tx1"/>
                </a:solidFill>
                <a:effectLst/>
                <a:latin typeface="+mn-lt"/>
                <a:ea typeface="+mn-ea"/>
                <a:cs typeface="+mn-cs"/>
              </a:rPr>
              <a:t> but not publicly </a:t>
            </a:r>
            <a:r>
              <a:rPr lang="en-US" sz="1200" kern="1200" baseline="0" dirty="0" err="1">
                <a:solidFill>
                  <a:schemeClr val="tx1"/>
                </a:solidFill>
                <a:effectLst/>
                <a:latin typeface="+mn-lt"/>
                <a:ea typeface="+mn-ea"/>
                <a:cs typeface="+mn-cs"/>
              </a:rPr>
              <a:t>availabe</a:t>
            </a:r>
            <a:r>
              <a:rPr lang="en-US" sz="1200" kern="1200" dirty="0">
                <a:solidFill>
                  <a:schemeClr val="tx1"/>
                </a:solidFill>
                <a:effectLst/>
                <a:latin typeface="+mn-lt"/>
                <a:ea typeface="+mn-ea"/>
                <a:cs typeface="+mn-cs"/>
              </a:rPr>
              <a:t> but one has to know the right person to obtain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Level 2: Just basic information for users to know what variables in the file are and how to read data</a:t>
            </a:r>
            <a:r>
              <a:rPr lang="en-US"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Level 3: Including additional product information such as input data sources and processing steps;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Level 4: Compliant to WMO documentation requirements on transparency and traceability;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this level, documents should be under document management (e.g., assigned a unique ID and version controlled);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Level 5: Enough information including provenance for users to reproduce the data product</a:t>
            </a:r>
            <a:r>
              <a:rPr lang="en-US" dirty="0">
                <a:effectLst/>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7116527-64FD-4ADC-8819-9BFA1E8A93FB}" type="slidenum">
              <a:rPr lang="en-GB" smtClean="0"/>
              <a:t>15</a:t>
            </a:fld>
            <a:endParaRPr lang="en-GB"/>
          </a:p>
        </p:txBody>
      </p:sp>
    </p:spTree>
    <p:extLst>
      <p:ext uri="{BB962C8B-B14F-4D97-AF65-F5344CB8AC3E}">
        <p14:creationId xmlns:p14="http://schemas.microsoft.com/office/powerpoint/2010/main" val="1387293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Uncertainty Analysis Aspect is particularly controversial on if it should be included in the SMM-CD and may be potentially challenging in assessment.</a:t>
            </a:r>
          </a:p>
          <a:p>
            <a:r>
              <a:rPr lang="en-US" sz="1200" kern="1200" dirty="0">
                <a:solidFill>
                  <a:schemeClr val="tx1"/>
                </a:solidFill>
                <a:effectLst/>
                <a:latin typeface="+mn-lt"/>
                <a:ea typeface="+mn-ea"/>
                <a:cs typeface="+mn-cs"/>
              </a:rPr>
              <a:t>Notes for Level 1: Either uncertainty analysis has not yet been done or results are not available publicly;</a:t>
            </a:r>
          </a:p>
          <a:p>
            <a:r>
              <a:rPr lang="en-US" sz="1200" kern="1200" dirty="0">
                <a:solidFill>
                  <a:schemeClr val="tx1"/>
                </a:solidFill>
                <a:effectLst/>
                <a:latin typeface="+mn-lt"/>
                <a:ea typeface="+mn-ea"/>
                <a:cs typeface="+mn-cs"/>
              </a:rPr>
              <a:t>                Level 2: e.g. +/- x% without further explanation; Level 3: Some of the underlying assumptions and the method used e.g. “error propagation”</a:t>
            </a:r>
            <a:r>
              <a:rPr lang="en-US" dirty="0">
                <a:effectLst/>
              </a:rPr>
              <a:t> </a:t>
            </a:r>
            <a:endParaRPr lang="en-US" dirty="0"/>
          </a:p>
        </p:txBody>
      </p:sp>
      <p:sp>
        <p:nvSpPr>
          <p:cNvPr id="4" name="Slide Number Placeholder 3"/>
          <p:cNvSpPr>
            <a:spLocks noGrp="1"/>
          </p:cNvSpPr>
          <p:nvPr>
            <p:ph type="sldNum" sz="quarter" idx="5"/>
          </p:nvPr>
        </p:nvSpPr>
        <p:spPr/>
        <p:txBody>
          <a:bodyPr/>
          <a:lstStyle/>
          <a:p>
            <a:fld id="{A7116527-64FD-4ADC-8819-9BFA1E8A93FB}" type="slidenum">
              <a:rPr lang="en-GB" smtClean="0"/>
              <a:t>16</a:t>
            </a:fld>
            <a:endParaRPr lang="en-GB"/>
          </a:p>
        </p:txBody>
      </p:sp>
    </p:spTree>
    <p:extLst>
      <p:ext uri="{BB962C8B-B14F-4D97-AF65-F5344CB8AC3E}">
        <p14:creationId xmlns:p14="http://schemas.microsoft.com/office/powerpoint/2010/main" val="1409513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of being preserved</a:t>
            </a:r>
          </a:p>
        </p:txBody>
      </p:sp>
      <p:sp>
        <p:nvSpPr>
          <p:cNvPr id="4" name="Slide Number Placeholder 3"/>
          <p:cNvSpPr>
            <a:spLocks noGrp="1"/>
          </p:cNvSpPr>
          <p:nvPr>
            <p:ph type="sldNum" sz="quarter" idx="5"/>
          </p:nvPr>
        </p:nvSpPr>
        <p:spPr/>
        <p:txBody>
          <a:bodyPr/>
          <a:lstStyle/>
          <a:p>
            <a:fld id="{A7116527-64FD-4ADC-8819-9BFA1E8A93FB}" type="slidenum">
              <a:rPr lang="en-GB" smtClean="0"/>
              <a:t>17</a:t>
            </a:fld>
            <a:endParaRPr lang="en-GB"/>
          </a:p>
        </p:txBody>
      </p:sp>
    </p:spTree>
    <p:extLst>
      <p:ext uri="{BB962C8B-B14F-4D97-AF65-F5344CB8AC3E}">
        <p14:creationId xmlns:p14="http://schemas.microsoft.com/office/powerpoint/2010/main" val="1818094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started with one matrix but ended up with three documents.</a:t>
            </a:r>
          </a:p>
        </p:txBody>
      </p:sp>
      <p:sp>
        <p:nvSpPr>
          <p:cNvPr id="4" name="Slide Number Placeholder 3"/>
          <p:cNvSpPr>
            <a:spLocks noGrp="1"/>
          </p:cNvSpPr>
          <p:nvPr>
            <p:ph type="sldNum" sz="quarter" idx="5"/>
          </p:nvPr>
        </p:nvSpPr>
        <p:spPr/>
        <p:txBody>
          <a:bodyPr/>
          <a:lstStyle/>
          <a:p>
            <a:fld id="{A7116527-64FD-4ADC-8819-9BFA1E8A93FB}" type="slidenum">
              <a:rPr lang="en-GB" smtClean="0"/>
              <a:t>18</a:t>
            </a:fld>
            <a:endParaRPr lang="en-GB"/>
          </a:p>
        </p:txBody>
      </p:sp>
    </p:spTree>
    <p:extLst>
      <p:ext uri="{BB962C8B-B14F-4D97-AF65-F5344CB8AC3E}">
        <p14:creationId xmlns:p14="http://schemas.microsoft.com/office/powerpoint/2010/main" val="1657271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three documents have been baselined.</a:t>
            </a:r>
          </a:p>
          <a:p>
            <a:r>
              <a:rPr lang="en-US" dirty="0"/>
              <a:t>The road-test of 16 global datasets identified by the sub-group A is underway.</a:t>
            </a:r>
          </a:p>
        </p:txBody>
      </p:sp>
      <p:sp>
        <p:nvSpPr>
          <p:cNvPr id="4" name="Slide Number Placeholder 3"/>
          <p:cNvSpPr>
            <a:spLocks noGrp="1"/>
          </p:cNvSpPr>
          <p:nvPr>
            <p:ph type="sldNum" sz="quarter" idx="5"/>
          </p:nvPr>
        </p:nvSpPr>
        <p:spPr/>
        <p:txBody>
          <a:bodyPr/>
          <a:lstStyle/>
          <a:p>
            <a:fld id="{A7116527-64FD-4ADC-8819-9BFA1E8A93FB}" type="slidenum">
              <a:rPr lang="en-GB" smtClean="0"/>
              <a:t>19</a:t>
            </a:fld>
            <a:endParaRPr lang="en-GB"/>
          </a:p>
        </p:txBody>
      </p:sp>
    </p:spTree>
    <p:extLst>
      <p:ext uri="{BB962C8B-B14F-4D97-AF65-F5344CB8AC3E}">
        <p14:creationId xmlns:p14="http://schemas.microsoft.com/office/powerpoint/2010/main" val="3201230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WMO has defined the </a:t>
            </a:r>
            <a:r>
              <a:rPr lang="en-US" dirty="0" err="1"/>
              <a:t>reguirements</a:t>
            </a:r>
            <a:r>
              <a:rPr lang="en-US" dirty="0"/>
              <a:t> on open data and data sharing; quality and access of the data products; More and more requirements on those supporting policy and decisions. However, the implementation has been up to individual programs or member countries. </a:t>
            </a:r>
          </a:p>
          <a:p>
            <a:r>
              <a:rPr lang="en-US" dirty="0"/>
              <a:t>William from Australia Bureau of Meteorology.</a:t>
            </a:r>
          </a:p>
          <a:p>
            <a:r>
              <a:rPr lang="en-US" dirty="0"/>
              <a:t>William:  co-chair of Focus Are of Climate Monitoring, Data and Assessment of WMO Commission for Climatology.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Christina: IEG-CMD lead and Lead of Expert Team of Data Development and Stewardship (ET-DDS) (WMO/CCl); </a:t>
            </a:r>
          </a:p>
          <a:p>
            <a:r>
              <a:rPr lang="en-US" dirty="0"/>
              <a:t>Omar: Chief, World Climate Data and Monitoring; </a:t>
            </a:r>
          </a:p>
          <a:p>
            <a:r>
              <a:rPr lang="en-US" dirty="0"/>
              <a:t>Valentin: GCOS scientist; GCOS: Global Climate Observing System</a:t>
            </a:r>
          </a:p>
          <a:p>
            <a:r>
              <a:rPr lang="en-US" dirty="0"/>
              <a:t>WMO: a s</a:t>
            </a:r>
            <a:r>
              <a:rPr lang="en-US" i="1" dirty="0">
                <a:solidFill>
                  <a:srgbClr val="000090"/>
                </a:solidFill>
              </a:rPr>
              <a:t>pecialized agency of the United Nations i</a:t>
            </a:r>
            <a:r>
              <a:rPr lang="en-US" sz="1200" kern="1200" dirty="0">
                <a:solidFill>
                  <a:schemeClr val="tx1"/>
                </a:solidFill>
                <a:effectLst/>
                <a:latin typeface="+mn-lt"/>
                <a:ea typeface="+mn-ea"/>
                <a:cs typeface="+mn-cs"/>
              </a:rPr>
              <a:t>n the field of weather, water and climate</a:t>
            </a:r>
            <a:r>
              <a:rPr lang="en-US" dirty="0">
                <a:effectLst/>
              </a:rPr>
              <a:t> </a:t>
            </a:r>
            <a:endParaRPr lang="en-US" dirty="0"/>
          </a:p>
        </p:txBody>
      </p:sp>
      <p:sp>
        <p:nvSpPr>
          <p:cNvPr id="4" name="Slide Number Placeholder 3"/>
          <p:cNvSpPr>
            <a:spLocks noGrp="1"/>
          </p:cNvSpPr>
          <p:nvPr>
            <p:ph type="sldNum" sz="quarter" idx="5"/>
          </p:nvPr>
        </p:nvSpPr>
        <p:spPr/>
        <p:txBody>
          <a:bodyPr/>
          <a:lstStyle/>
          <a:p>
            <a:fld id="{A7116527-64FD-4ADC-8819-9BFA1E8A93FB}" type="slidenum">
              <a:rPr lang="en-GB" smtClean="0"/>
              <a:t>2</a:t>
            </a:fld>
            <a:endParaRPr lang="en-GB"/>
          </a:p>
        </p:txBody>
      </p:sp>
    </p:spTree>
    <p:extLst>
      <p:ext uri="{BB962C8B-B14F-4D97-AF65-F5344CB8AC3E}">
        <p14:creationId xmlns:p14="http://schemas.microsoft.com/office/powerpoint/2010/main" val="152477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116527-64FD-4ADC-8819-9BFA1E8A93FB}" type="slidenum">
              <a:rPr lang="en-GB" smtClean="0"/>
              <a:t>20</a:t>
            </a:fld>
            <a:endParaRPr lang="en-GB"/>
          </a:p>
        </p:txBody>
      </p:sp>
    </p:spTree>
    <p:extLst>
      <p:ext uri="{BB962C8B-B14F-4D97-AF65-F5344CB8AC3E}">
        <p14:creationId xmlns:p14="http://schemas.microsoft.com/office/powerpoint/2010/main" val="3587951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 that has provided you all with some basic description of the WMO SMM-CD. I’d now like to acknowledge …</a:t>
            </a:r>
          </a:p>
        </p:txBody>
      </p:sp>
      <p:sp>
        <p:nvSpPr>
          <p:cNvPr id="4" name="Slide Number Placeholder 3"/>
          <p:cNvSpPr>
            <a:spLocks noGrp="1"/>
          </p:cNvSpPr>
          <p:nvPr>
            <p:ph type="sldNum" sz="quarter" idx="5"/>
          </p:nvPr>
        </p:nvSpPr>
        <p:spPr/>
        <p:txBody>
          <a:bodyPr/>
          <a:lstStyle/>
          <a:p>
            <a:fld id="{A7116527-64FD-4ADC-8819-9BFA1E8A93FB}" type="slidenum">
              <a:rPr lang="en-GB" smtClean="0"/>
              <a:t>22</a:t>
            </a:fld>
            <a:endParaRPr lang="en-GB"/>
          </a:p>
        </p:txBody>
      </p:sp>
    </p:spTree>
    <p:extLst>
      <p:ext uri="{BB962C8B-B14F-4D97-AF65-F5344CB8AC3E}">
        <p14:creationId xmlns:p14="http://schemas.microsoft.com/office/powerpoint/2010/main" val="2595199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Discussions and feedback from many domain SMEs, especially those that I have listed here.</a:t>
            </a:r>
          </a:p>
          <a:p>
            <a:r>
              <a:rPr lang="en-US" dirty="0"/>
              <a:t>I’d like to give special thanks to …</a:t>
            </a:r>
          </a:p>
        </p:txBody>
      </p:sp>
      <p:sp>
        <p:nvSpPr>
          <p:cNvPr id="4" name="Slide Number Placeholder 3"/>
          <p:cNvSpPr>
            <a:spLocks noGrp="1"/>
          </p:cNvSpPr>
          <p:nvPr>
            <p:ph type="sldNum" sz="quarter" idx="5"/>
          </p:nvPr>
        </p:nvSpPr>
        <p:spPr/>
        <p:txBody>
          <a:bodyPr/>
          <a:lstStyle/>
          <a:p>
            <a:fld id="{A7116527-64FD-4ADC-8819-9BFA1E8A93FB}" type="slidenum">
              <a:rPr lang="en-GB" smtClean="0"/>
              <a:t>23</a:t>
            </a:fld>
            <a:endParaRPr lang="en-GB"/>
          </a:p>
        </p:txBody>
      </p:sp>
    </p:spTree>
    <p:extLst>
      <p:ext uri="{BB962C8B-B14F-4D97-AF65-F5344CB8AC3E}">
        <p14:creationId xmlns:p14="http://schemas.microsoft.com/office/powerpoint/2010/main" val="4110715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Doing so in a scalable fashion is a biggest challenge. It requires close collaborations of everybody: scientists, data producers, data stewards, and technology stewards, to tie the knowledge, standards, and efficiency together.  Of cause it can not be accomplished with management support. And We got EVERYONE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you have approaches, frameworks, workflows, best practices, tools, etc., that are under development or being implemented towards systematically evaluating quality attributes of individual data products and services, and automatically generating content-rich quality descriptive information that is interoperable and discoverable</a:t>
            </a:r>
          </a:p>
          <a:p>
            <a:endParaRPr lang="en-US" dirty="0"/>
          </a:p>
        </p:txBody>
      </p:sp>
      <p:sp>
        <p:nvSpPr>
          <p:cNvPr id="4" name="Slide Number Placeholder 3"/>
          <p:cNvSpPr>
            <a:spLocks noGrp="1"/>
          </p:cNvSpPr>
          <p:nvPr>
            <p:ph type="sldNum" sz="quarter" idx="5"/>
          </p:nvPr>
        </p:nvSpPr>
        <p:spPr/>
        <p:txBody>
          <a:bodyPr/>
          <a:lstStyle/>
          <a:p>
            <a:fld id="{A7116527-64FD-4ADC-8819-9BFA1E8A93FB}" type="slidenum">
              <a:rPr lang="en-GB" smtClean="0"/>
              <a:t>25</a:t>
            </a:fld>
            <a:endParaRPr lang="en-GB"/>
          </a:p>
        </p:txBody>
      </p:sp>
    </p:spTree>
    <p:extLst>
      <p:ext uri="{BB962C8B-B14F-4D97-AF65-F5344CB8AC3E}">
        <p14:creationId xmlns:p14="http://schemas.microsoft.com/office/powerpoint/2010/main" val="53535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you very much for your time and </a:t>
            </a:r>
            <a:r>
              <a:rPr lang="en-US" dirty="0" err="1"/>
              <a:t>Iolanda</a:t>
            </a:r>
            <a:r>
              <a:rPr lang="en-US" dirty="0"/>
              <a:t> for inviting me.</a:t>
            </a:r>
          </a:p>
          <a:p>
            <a:r>
              <a:rPr lang="en-US" dirty="0"/>
              <a:t>If no more question: if you have any addition questions or suggestions or would like to get any additional information on SMM-CD </a:t>
            </a:r>
          </a:p>
          <a:p>
            <a:r>
              <a:rPr lang="en-US" dirty="0"/>
              <a:t>or maturity model in general, please feel free </a:t>
            </a:r>
            <a:r>
              <a:rPr lang="en-US"/>
              <a:t>to contact me at</a:t>
            </a:r>
            <a:endParaRPr lang="en-US" dirty="0"/>
          </a:p>
        </p:txBody>
      </p:sp>
      <p:sp>
        <p:nvSpPr>
          <p:cNvPr id="4" name="Slide Number Placeholder 3"/>
          <p:cNvSpPr>
            <a:spLocks noGrp="1"/>
          </p:cNvSpPr>
          <p:nvPr>
            <p:ph type="sldNum" sz="quarter" idx="5"/>
          </p:nvPr>
        </p:nvSpPr>
        <p:spPr/>
        <p:txBody>
          <a:bodyPr/>
          <a:lstStyle/>
          <a:p>
            <a:fld id="{A7116527-64FD-4ADC-8819-9BFA1E8A93FB}" type="slidenum">
              <a:rPr lang="en-GB" smtClean="0"/>
              <a:t>26</a:t>
            </a:fld>
            <a:endParaRPr lang="en-GB"/>
          </a:p>
        </p:txBody>
      </p:sp>
    </p:spTree>
    <p:extLst>
      <p:ext uri="{BB962C8B-B14F-4D97-AF65-F5344CB8AC3E}">
        <p14:creationId xmlns:p14="http://schemas.microsoft.com/office/powerpoint/2010/main" val="3079363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we need data maturity assessment models? Why are they beneficial?</a:t>
            </a:r>
          </a:p>
          <a:p>
            <a:r>
              <a:rPr lang="en-US" dirty="0"/>
              <a:t>WMO is committed to free exchange of data and products; </a:t>
            </a:r>
          </a:p>
          <a:p>
            <a:r>
              <a:rPr lang="en-US" dirty="0"/>
              <a:t>WMO has dedicated to ensuring the high quality of data, products, and services.</a:t>
            </a:r>
          </a:p>
          <a:p>
            <a:r>
              <a:rPr lang="en-US" dirty="0"/>
              <a:t>The WMO Information System (WIS) objective for global climate data access is to provide authoritative, trusted datasets</a:t>
            </a:r>
          </a:p>
          <a:p>
            <a:endParaRPr lang="en-US" dirty="0"/>
          </a:p>
          <a:p>
            <a:r>
              <a:rPr lang="en-US" dirty="0"/>
              <a:t>WMO data and products support high influential scientific findings. These findings</a:t>
            </a:r>
            <a:r>
              <a:rPr lang="en-US" sz="1200" b="0" i="0" u="none" strike="noStrike" kern="1200" dirty="0">
                <a:solidFill>
                  <a:schemeClr val="tx1"/>
                </a:solidFill>
                <a:effectLst/>
                <a:latin typeface="+mn-lt"/>
                <a:ea typeface="+mn-ea"/>
                <a:cs typeface="+mn-cs"/>
              </a:rPr>
              <a:t> support policy decisions with significant societal impact. These data and products are required</a:t>
            </a:r>
            <a:r>
              <a:rPr lang="en-US" dirty="0"/>
              <a:t> to be, not only scientific sound, but also traceable and transparent to ensure their trustworthiness. Therefore, we need to demonstrate to our users that our data, products and services are in fact high quality. But how? If not, how to improve?</a:t>
            </a:r>
          </a:p>
        </p:txBody>
      </p:sp>
      <p:sp>
        <p:nvSpPr>
          <p:cNvPr id="4" name="Slide Number Placeholder 3"/>
          <p:cNvSpPr>
            <a:spLocks noGrp="1"/>
          </p:cNvSpPr>
          <p:nvPr>
            <p:ph type="sldNum" sz="quarter" idx="10"/>
          </p:nvPr>
        </p:nvSpPr>
        <p:spPr/>
        <p:txBody>
          <a:bodyPr/>
          <a:lstStyle/>
          <a:p>
            <a:fld id="{A7116527-64FD-4ADC-8819-9BFA1E8A93FB}" type="slidenum">
              <a:rPr lang="en-GB" smtClean="0"/>
              <a:t>28</a:t>
            </a:fld>
            <a:endParaRPr lang="en-GB"/>
          </a:p>
        </p:txBody>
      </p:sp>
    </p:spTree>
    <p:extLst>
      <p:ext uri="{BB962C8B-B14F-4D97-AF65-F5344CB8AC3E}">
        <p14:creationId xmlns:p14="http://schemas.microsoft.com/office/powerpoint/2010/main" val="163950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WMO has made the commitments. How does WMO management know? </a:t>
            </a:r>
          </a:p>
          <a:p>
            <a:r>
              <a:rPr lang="en-US"/>
              <a:t>Data producers or providers: what do these mean? How do I know if I am compliant not? If not, what do I need to do? </a:t>
            </a:r>
          </a:p>
          <a:p>
            <a:endParaRPr lang="en-US"/>
          </a:p>
          <a:p>
            <a:r>
              <a:rPr lang="en-US"/>
              <a:t>WMO data and products support high influential scientific findings. These findings</a:t>
            </a:r>
            <a:r>
              <a:rPr lang="en-US" sz="1200" b="0" i="0" u="none" strike="noStrike" kern="1200">
                <a:solidFill>
                  <a:schemeClr val="tx1"/>
                </a:solidFill>
                <a:effectLst/>
                <a:latin typeface="+mn-lt"/>
                <a:ea typeface="+mn-ea"/>
                <a:cs typeface="+mn-cs"/>
              </a:rPr>
              <a:t> support policy decisions with significant societal impact. These data and products are required</a:t>
            </a:r>
            <a:r>
              <a:rPr lang="en-US"/>
              <a:t> to be, not only scientific sound, but also traceable and transparent to ensure their trustworthiness. Therefore, we need to demonstrate to our users that our data, products and services are in fact high quality. But how? If not, how to improve?</a:t>
            </a:r>
          </a:p>
        </p:txBody>
      </p:sp>
      <p:sp>
        <p:nvSpPr>
          <p:cNvPr id="4" name="Slide Number Placeholder 3"/>
          <p:cNvSpPr>
            <a:spLocks noGrp="1"/>
          </p:cNvSpPr>
          <p:nvPr>
            <p:ph type="sldNum" sz="quarter" idx="10"/>
          </p:nvPr>
        </p:nvSpPr>
        <p:spPr/>
        <p:txBody>
          <a:bodyPr/>
          <a:lstStyle/>
          <a:p>
            <a:fld id="{A7116527-64FD-4ADC-8819-9BFA1E8A93FB}" type="slidenum">
              <a:rPr lang="en-GB" smtClean="0"/>
              <a:t>29</a:t>
            </a:fld>
            <a:endParaRPr lang="en-GB"/>
          </a:p>
        </p:txBody>
      </p:sp>
    </p:spTree>
    <p:extLst>
      <p:ext uri="{BB962C8B-B14F-4D97-AF65-F5344CB8AC3E}">
        <p14:creationId xmlns:p14="http://schemas.microsoft.com/office/powerpoint/2010/main" val="2912036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some of the benefits of maturity models</a:t>
            </a:r>
          </a:p>
          <a:p>
            <a:endParaRPr lang="en-US"/>
          </a:p>
          <a:p>
            <a:r>
              <a:rPr lang="en-US"/>
              <a:t>So you will say, that’s great and let’s have a MM for measuring dataset maturity and be done with it! </a:t>
            </a:r>
          </a:p>
          <a:p>
            <a:r>
              <a:rPr lang="en-US"/>
              <a:t>Unfortunately, there are big challenges for developing and implementing a MM.</a:t>
            </a:r>
          </a:p>
          <a:p>
            <a:endParaRPr lang="en-US"/>
          </a:p>
          <a:p>
            <a:r>
              <a:rPr lang="en-US"/>
              <a:t>ECVs – Essential Climate Variables (</a:t>
            </a:r>
            <a:r>
              <a:rPr lang="en-US" sz="1200" kern="1200">
                <a:solidFill>
                  <a:schemeClr val="tx1"/>
                </a:solidFill>
                <a:effectLst/>
                <a:latin typeface="+mn-lt"/>
                <a:ea typeface="+mn-ea"/>
                <a:cs typeface="+mn-cs"/>
              </a:rPr>
              <a:t>air temperature, precipitation, atmospheric motion (i.e. winds), air pressure, humidity and solar radiation)</a:t>
            </a:r>
            <a:endParaRPr lang="en-US"/>
          </a:p>
          <a:p>
            <a:r>
              <a:rPr lang="en-US"/>
              <a:t>GCOS – Global Climate Observing Systems.</a:t>
            </a:r>
          </a:p>
        </p:txBody>
      </p:sp>
      <p:sp>
        <p:nvSpPr>
          <p:cNvPr id="4" name="Slide Number Placeholder 3"/>
          <p:cNvSpPr>
            <a:spLocks noGrp="1"/>
          </p:cNvSpPr>
          <p:nvPr>
            <p:ph type="sldNum" sz="quarter" idx="10"/>
          </p:nvPr>
        </p:nvSpPr>
        <p:spPr/>
        <p:txBody>
          <a:bodyPr/>
          <a:lstStyle/>
          <a:p>
            <a:fld id="{A7116527-64FD-4ADC-8819-9BFA1E8A93FB}" type="slidenum">
              <a:rPr lang="en-GB" smtClean="0"/>
              <a:t>30</a:t>
            </a:fld>
            <a:endParaRPr lang="en-GB"/>
          </a:p>
        </p:txBody>
      </p:sp>
    </p:spTree>
    <p:extLst>
      <p:ext uri="{BB962C8B-B14F-4D97-AF65-F5344CB8AC3E}">
        <p14:creationId xmlns:p14="http://schemas.microsoft.com/office/powerpoint/2010/main" val="2595436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116527-64FD-4ADC-8819-9BFA1E8A93FB}" type="slidenum">
              <a:rPr lang="en-GB" smtClean="0"/>
              <a:t>32</a:t>
            </a:fld>
            <a:endParaRPr lang="en-GB"/>
          </a:p>
        </p:txBody>
      </p:sp>
    </p:spTree>
    <p:extLst>
      <p:ext uri="{BB962C8B-B14F-4D97-AF65-F5344CB8AC3E}">
        <p14:creationId xmlns:p14="http://schemas.microsoft.com/office/powerpoint/2010/main" val="2936026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116527-64FD-4ADC-8819-9BFA1E8A93FB}" type="slidenum">
              <a:rPr lang="en-GB" smtClean="0"/>
              <a:t>33</a:t>
            </a:fld>
            <a:endParaRPr lang="en-GB"/>
          </a:p>
        </p:txBody>
      </p:sp>
    </p:spTree>
    <p:extLst>
      <p:ext uri="{BB962C8B-B14F-4D97-AF65-F5344CB8AC3E}">
        <p14:creationId xmlns:p14="http://schemas.microsoft.com/office/powerpoint/2010/main" val="3820669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IOC: Intergovernmental Oceanographic Commission http://</a:t>
            </a:r>
            <a:r>
              <a:rPr lang="en-US" dirty="0" err="1"/>
              <a:t>www.unesco.org</a:t>
            </a:r>
            <a:r>
              <a:rPr lang="en-US" dirty="0"/>
              <a:t>/new/en/natural-sciences/</a:t>
            </a:r>
            <a:r>
              <a:rPr lang="en-US" dirty="0" err="1"/>
              <a:t>ioc</a:t>
            </a:r>
            <a:r>
              <a:rPr lang="en-US" dirty="0"/>
              <a:t>-oceans/high-level-objectives/climate-change/); </a:t>
            </a:r>
          </a:p>
        </p:txBody>
      </p:sp>
      <p:sp>
        <p:nvSpPr>
          <p:cNvPr id="4" name="Slide Number Placeholder 3"/>
          <p:cNvSpPr>
            <a:spLocks noGrp="1"/>
          </p:cNvSpPr>
          <p:nvPr>
            <p:ph type="sldNum" sz="quarter" idx="5"/>
          </p:nvPr>
        </p:nvSpPr>
        <p:spPr/>
        <p:txBody>
          <a:bodyPr/>
          <a:lstStyle/>
          <a:p>
            <a:fld id="{A7116527-64FD-4ADC-8819-9BFA1E8A93FB}" type="slidenum">
              <a:rPr lang="en-GB" smtClean="0"/>
              <a:t>3</a:t>
            </a:fld>
            <a:endParaRPr lang="en-GB"/>
          </a:p>
        </p:txBody>
      </p:sp>
    </p:spTree>
    <p:extLst>
      <p:ext uri="{BB962C8B-B14F-4D97-AF65-F5344CB8AC3E}">
        <p14:creationId xmlns:p14="http://schemas.microsoft.com/office/powerpoint/2010/main" val="22703726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GHCN - </a:t>
            </a:r>
            <a:r>
              <a:rPr lang="en-US" sz="1200" b="1" i="0" kern="1200">
                <a:solidFill>
                  <a:schemeClr val="tx1"/>
                </a:solidFill>
                <a:effectLst/>
                <a:latin typeface="+mn-lt"/>
                <a:ea typeface="+mn-ea"/>
                <a:cs typeface="+mn-cs"/>
              </a:rPr>
              <a:t>Global Historical Climatology Network</a:t>
            </a:r>
            <a:endParaRPr lang="en-US"/>
          </a:p>
        </p:txBody>
      </p:sp>
      <p:sp>
        <p:nvSpPr>
          <p:cNvPr id="4" name="Slide Number Placeholder 3"/>
          <p:cNvSpPr>
            <a:spLocks noGrp="1"/>
          </p:cNvSpPr>
          <p:nvPr>
            <p:ph type="sldNum" sz="quarter" idx="10"/>
          </p:nvPr>
        </p:nvSpPr>
        <p:spPr/>
        <p:txBody>
          <a:bodyPr/>
          <a:lstStyle/>
          <a:p>
            <a:fld id="{A7116527-64FD-4ADC-8819-9BFA1E8A93FB}" type="slidenum">
              <a:rPr lang="en-GB" smtClean="0"/>
              <a:t>34</a:t>
            </a:fld>
            <a:endParaRPr lang="en-GB"/>
          </a:p>
        </p:txBody>
      </p:sp>
    </p:spTree>
    <p:extLst>
      <p:ext uri="{BB962C8B-B14F-4D97-AF65-F5344CB8AC3E}">
        <p14:creationId xmlns:p14="http://schemas.microsoft.com/office/powerpoint/2010/main" val="19600734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116527-64FD-4ADC-8819-9BFA1E8A93FB}" type="slidenum">
              <a:rPr lang="en-GB" smtClean="0"/>
              <a:t>35</a:t>
            </a:fld>
            <a:endParaRPr lang="en-GB"/>
          </a:p>
        </p:txBody>
      </p:sp>
    </p:spTree>
    <p:extLst>
      <p:ext uri="{BB962C8B-B14F-4D97-AF65-F5344CB8AC3E}">
        <p14:creationId xmlns:p14="http://schemas.microsoft.com/office/powerpoint/2010/main" val="30126951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GHCN - </a:t>
            </a:r>
            <a:r>
              <a:rPr lang="en-US" sz="1200" b="1" i="0" kern="1200" dirty="0">
                <a:solidFill>
                  <a:schemeClr val="tx1"/>
                </a:solidFill>
                <a:effectLst/>
                <a:latin typeface="+mn-lt"/>
                <a:ea typeface="+mn-ea"/>
                <a:cs typeface="+mn-cs"/>
              </a:rPr>
              <a:t>Global Historical Climatology Network</a:t>
            </a:r>
            <a:endParaRPr lang="en-US" dirty="0"/>
          </a:p>
        </p:txBody>
      </p:sp>
      <p:sp>
        <p:nvSpPr>
          <p:cNvPr id="4" name="Slide Number Placeholder 3"/>
          <p:cNvSpPr>
            <a:spLocks noGrp="1"/>
          </p:cNvSpPr>
          <p:nvPr>
            <p:ph type="sldNum" sz="quarter" idx="10"/>
          </p:nvPr>
        </p:nvSpPr>
        <p:spPr/>
        <p:txBody>
          <a:bodyPr/>
          <a:lstStyle/>
          <a:p>
            <a:fld id="{A7116527-64FD-4ADC-8819-9BFA1E8A93FB}" type="slidenum">
              <a:rPr lang="en-GB" smtClean="0"/>
              <a:t>36</a:t>
            </a:fld>
            <a:endParaRPr lang="en-GB"/>
          </a:p>
        </p:txBody>
      </p:sp>
    </p:spTree>
    <p:extLst>
      <p:ext uri="{BB962C8B-B14F-4D97-AF65-F5344CB8AC3E}">
        <p14:creationId xmlns:p14="http://schemas.microsoft.com/office/powerpoint/2010/main" val="3436512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116527-64FD-4ADC-8819-9BFA1E8A93FB}" type="slidenum">
              <a:rPr lang="en-GB" smtClean="0"/>
              <a:t>4</a:t>
            </a:fld>
            <a:endParaRPr lang="en-GB"/>
          </a:p>
        </p:txBody>
      </p:sp>
    </p:spTree>
    <p:extLst>
      <p:ext uri="{BB962C8B-B14F-4D97-AF65-F5344CB8AC3E}">
        <p14:creationId xmlns:p14="http://schemas.microsoft.com/office/powerpoint/2010/main" val="2182999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70C0"/>
                </a:solidFill>
              </a:rPr>
              <a:t>A catalogue </a:t>
            </a:r>
            <a:r>
              <a:rPr lang="en-US" sz="1200" dirty="0">
                <a:solidFill>
                  <a:srgbClr val="0070C0"/>
                </a:solidFill>
              </a:rPr>
              <a:t>(high-quality data source identified by domain experts);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70C0"/>
                </a:solidFill>
              </a:rPr>
              <a:t>A maturity matrix </a:t>
            </a:r>
            <a:r>
              <a:rPr lang="en-US" sz="1200" dirty="0">
                <a:solidFill>
                  <a:srgbClr val="0070C0"/>
                </a:solidFill>
              </a:rPr>
              <a:t>(high-quality of data management, stewardship and governance by adopting domain standards and best practices);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70C0"/>
                </a:solidFill>
              </a:rPr>
              <a:t>A system </a:t>
            </a:r>
            <a:r>
              <a:rPr lang="en-US" sz="1200" dirty="0">
                <a:solidFill>
                  <a:srgbClr val="0070C0"/>
                </a:solidFill>
              </a:rPr>
              <a:t>(high-quality of data discovery and access via improved metadata and technology) </a:t>
            </a:r>
          </a:p>
          <a:p>
            <a:endParaRPr lang="en-US" dirty="0"/>
          </a:p>
        </p:txBody>
      </p:sp>
      <p:sp>
        <p:nvSpPr>
          <p:cNvPr id="4" name="Slide Number Placeholder 3"/>
          <p:cNvSpPr>
            <a:spLocks noGrp="1"/>
          </p:cNvSpPr>
          <p:nvPr>
            <p:ph type="sldNum" sz="quarter" idx="5"/>
          </p:nvPr>
        </p:nvSpPr>
        <p:spPr/>
        <p:txBody>
          <a:bodyPr/>
          <a:lstStyle/>
          <a:p>
            <a:fld id="{A7116527-64FD-4ADC-8819-9BFA1E8A93FB}" type="slidenum">
              <a:rPr lang="en-GB" smtClean="0"/>
              <a:t>5</a:t>
            </a:fld>
            <a:endParaRPr lang="en-GB"/>
          </a:p>
        </p:txBody>
      </p:sp>
    </p:spTree>
    <p:extLst>
      <p:ext uri="{BB962C8B-B14F-4D97-AF65-F5344CB8AC3E}">
        <p14:creationId xmlns:p14="http://schemas.microsoft.com/office/powerpoint/2010/main" val="2721428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Manua</a:t>
            </a:r>
            <a:r>
              <a:rPr lang="en-US" baseline="0" dirty="0"/>
              <a:t>l sets a strong regulatory foundation for consistent definitions, clearly identified data management operations </a:t>
            </a:r>
          </a:p>
          <a:p>
            <a:r>
              <a:rPr lang="en-US" baseline="0" dirty="0"/>
              <a:t>and guidance on related governance and policies.</a:t>
            </a:r>
            <a:endParaRPr lang="en-US" dirty="0"/>
          </a:p>
        </p:txBody>
      </p:sp>
      <p:sp>
        <p:nvSpPr>
          <p:cNvPr id="4" name="Slide Number Placeholder 3"/>
          <p:cNvSpPr>
            <a:spLocks noGrp="1"/>
          </p:cNvSpPr>
          <p:nvPr>
            <p:ph type="sldNum" sz="quarter" idx="5"/>
          </p:nvPr>
        </p:nvSpPr>
        <p:spPr/>
        <p:txBody>
          <a:bodyPr/>
          <a:lstStyle/>
          <a:p>
            <a:fld id="{A7116527-64FD-4ADC-8819-9BFA1E8A93FB}" type="slidenum">
              <a:rPr lang="en-GB" smtClean="0"/>
              <a:t>6</a:t>
            </a:fld>
            <a:endParaRPr lang="en-GB"/>
          </a:p>
        </p:txBody>
      </p:sp>
    </p:spTree>
    <p:extLst>
      <p:ext uri="{BB962C8B-B14F-4D97-AF65-F5344CB8AC3E}">
        <p14:creationId xmlns:p14="http://schemas.microsoft.com/office/powerpoint/2010/main" val="577151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116527-64FD-4ADC-8819-9BFA1E8A93FB}" type="slidenum">
              <a:rPr lang="en-GB" smtClean="0"/>
              <a:t>7</a:t>
            </a:fld>
            <a:endParaRPr lang="en-GB"/>
          </a:p>
        </p:txBody>
      </p:sp>
    </p:spTree>
    <p:extLst>
      <p:ext uri="{BB962C8B-B14F-4D97-AF65-F5344CB8AC3E}">
        <p14:creationId xmlns:p14="http://schemas.microsoft.com/office/powerpoint/2010/main" val="4134769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Sub-Group A consists of domain SMEs and identified 16 initial datasets: well-established and utilized; also largely based the GCOS effort.</a:t>
            </a:r>
          </a:p>
          <a:p>
            <a:r>
              <a:rPr lang="en-US" dirty="0"/>
              <a:t>Sub-Group B: Maturity matrix experts, data managers and scientific stewards, defined initial SMM-CD scope and first rough draft of definitions;</a:t>
            </a:r>
          </a:p>
          <a:p>
            <a:r>
              <a:rPr lang="en-US" dirty="0"/>
              <a:t>Sub-Group C: metadata standards and IT experts; defined key metadata requirements and identified discovery and access bests practices.</a:t>
            </a:r>
          </a:p>
        </p:txBody>
      </p:sp>
      <p:sp>
        <p:nvSpPr>
          <p:cNvPr id="4" name="Slide Number Placeholder 3"/>
          <p:cNvSpPr>
            <a:spLocks noGrp="1"/>
          </p:cNvSpPr>
          <p:nvPr>
            <p:ph type="sldNum" sz="quarter" idx="5"/>
          </p:nvPr>
        </p:nvSpPr>
        <p:spPr/>
        <p:txBody>
          <a:bodyPr/>
          <a:lstStyle/>
          <a:p>
            <a:fld id="{A7116527-64FD-4ADC-8819-9BFA1E8A93FB}" type="slidenum">
              <a:rPr lang="en-GB" smtClean="0"/>
              <a:t>8</a:t>
            </a:fld>
            <a:endParaRPr lang="en-GB"/>
          </a:p>
        </p:txBody>
      </p:sp>
    </p:spTree>
    <p:extLst>
      <p:ext uri="{BB962C8B-B14F-4D97-AF65-F5344CB8AC3E}">
        <p14:creationId xmlns:p14="http://schemas.microsoft.com/office/powerpoint/2010/main" val="1631706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116527-64FD-4ADC-8819-9BFA1E8A93FB}" type="slidenum">
              <a:rPr lang="en-GB" smtClean="0"/>
              <a:t>9</a:t>
            </a:fld>
            <a:endParaRPr lang="en-GB"/>
          </a:p>
        </p:txBody>
      </p:sp>
    </p:spTree>
    <p:extLst>
      <p:ext uri="{BB962C8B-B14F-4D97-AF65-F5344CB8AC3E}">
        <p14:creationId xmlns:p14="http://schemas.microsoft.com/office/powerpoint/2010/main" val="2443207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wmo2016_powerpoint_standard_v2-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wmo.int/pages/prog/wcp/ccl/opace/opace1/meetings/documents/DraftMeetingReport.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figshare.com/articles/The_WMO-Wide_Stewardship_Maturity_Matrix_for_Climate_Data/7006028" TargetMode="External"/><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hyperlink" Target="https://figshare.com/articles/The_template_for_the_WMO-Wide_Stewardship_Maturity_Matrix_for_Climate_Data/7003709" TargetMode="External"/><Relationship Id="rId4" Type="http://schemas.openxmlformats.org/officeDocument/2006/relationships/hyperlink" Target="https://figshare.com/articles/The_manual_for_the_WMO-Wide_Stewardship_Maturity_Matrix_for_Climate_Data/7002482"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hyperlink" Target="https://figshare.com/articles/Getting_To_Know_And_To_Use_DSMM/5346343"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17289" y="1132855"/>
            <a:ext cx="8234611" cy="2984135"/>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sz="12800" b="1" dirty="0">
                <a:solidFill>
                  <a:schemeClr val="tx2">
                    <a:lumMod val="50000"/>
                  </a:schemeClr>
                </a:solidFill>
              </a:rPr>
              <a:t>An Introduction of the WMO Stewardship Maturity Matrix for Climate Data (SMM-CD)</a:t>
            </a:r>
          </a:p>
          <a:p>
            <a:endParaRPr lang="en-US" sz="4800" dirty="0">
              <a:solidFill>
                <a:schemeClr val="tx2">
                  <a:lumMod val="50000"/>
                </a:schemeClr>
              </a:solidFill>
            </a:endParaRPr>
          </a:p>
          <a:p>
            <a:pPr>
              <a:lnSpc>
                <a:spcPct val="120000"/>
              </a:lnSpc>
              <a:spcBef>
                <a:spcPts val="0"/>
              </a:spcBef>
              <a:spcAft>
                <a:spcPts val="600"/>
              </a:spcAft>
            </a:pPr>
            <a:r>
              <a:rPr lang="en-US" sz="11200" i="1" dirty="0">
                <a:solidFill>
                  <a:srgbClr val="000090"/>
                </a:solidFill>
              </a:rPr>
              <a:t>Ge Peng, PhD </a:t>
            </a:r>
          </a:p>
          <a:p>
            <a:pPr>
              <a:lnSpc>
                <a:spcPct val="120000"/>
              </a:lnSpc>
              <a:spcAft>
                <a:spcPts val="600"/>
              </a:spcAft>
            </a:pPr>
            <a:r>
              <a:rPr lang="en-US" sz="7200" i="1" dirty="0">
                <a:solidFill>
                  <a:srgbClr val="000090"/>
                </a:solidFill>
              </a:rPr>
              <a:t>North Carolina State University, Cooperative Institute for Climate and Satellites–NC (CICS-NC) at NOAA’s National Centers for Environmental information (NCEI)</a:t>
            </a:r>
            <a:endParaRPr lang="en-US" sz="6400" i="1" dirty="0">
              <a:solidFill>
                <a:srgbClr val="000090"/>
              </a:solidFill>
            </a:endParaRPr>
          </a:p>
          <a:p>
            <a:pPr>
              <a:lnSpc>
                <a:spcPct val="120000"/>
              </a:lnSpc>
            </a:pPr>
            <a:r>
              <a:rPr lang="en-US" sz="7200" dirty="0"/>
              <a:t>ESIP IQC Telecon, November 13, 2018</a:t>
            </a:r>
          </a:p>
        </p:txBody>
      </p:sp>
      <p:sp>
        <p:nvSpPr>
          <p:cNvPr id="2" name="Slide Number Placeholder 1"/>
          <p:cNvSpPr>
            <a:spLocks noGrp="1"/>
          </p:cNvSpPr>
          <p:nvPr>
            <p:ph type="sldNum" sz="quarter" idx="12"/>
          </p:nvPr>
        </p:nvSpPr>
        <p:spPr/>
        <p:txBody>
          <a:bodyPr/>
          <a:lstStyle/>
          <a:p>
            <a:fld id="{9259AF2F-52C6-9B46-B8B2-0579234AE62E}" type="slidenum">
              <a:rPr lang="en-US" smtClean="0"/>
              <a:t>1</a:t>
            </a:fld>
            <a:endParaRPr lang="en-US" dirty="0"/>
          </a:p>
        </p:txBody>
      </p:sp>
      <p:sp>
        <p:nvSpPr>
          <p:cNvPr id="3" name="TextBox 2"/>
          <p:cNvSpPr txBox="1"/>
          <p:nvPr/>
        </p:nvSpPr>
        <p:spPr>
          <a:xfrm>
            <a:off x="3073401" y="4628882"/>
            <a:ext cx="5380252" cy="1077218"/>
          </a:xfrm>
          <a:prstGeom prst="rect">
            <a:avLst/>
          </a:prstGeom>
          <a:noFill/>
        </p:spPr>
        <p:txBody>
          <a:bodyPr wrap="square" rtlCol="0">
            <a:spAutoFit/>
          </a:bodyPr>
          <a:lstStyle/>
          <a:p>
            <a:pPr algn="ctr"/>
            <a:r>
              <a:rPr lang="en-US" sz="1600" dirty="0"/>
              <a:t>Based on the presentation at the 46th Meeting of </a:t>
            </a:r>
          </a:p>
          <a:p>
            <a:pPr algn="ctr"/>
            <a:r>
              <a:rPr lang="en-US" sz="1600" dirty="0"/>
              <a:t>the Working Group on Information Systems &amp; Services</a:t>
            </a:r>
          </a:p>
          <a:p>
            <a:pPr algn="ctr"/>
            <a:r>
              <a:rPr lang="en-US" sz="1600" dirty="0">
                <a:solidFill>
                  <a:srgbClr val="000090"/>
                </a:solidFill>
              </a:rPr>
              <a:t>German Aerospace Center (DLR), </a:t>
            </a:r>
            <a:r>
              <a:rPr lang="en-US" sz="1600" dirty="0" err="1">
                <a:solidFill>
                  <a:srgbClr val="000090"/>
                </a:solidFill>
              </a:rPr>
              <a:t>Oberpfaffenhofen</a:t>
            </a:r>
            <a:r>
              <a:rPr lang="en-US" sz="1600" dirty="0">
                <a:solidFill>
                  <a:srgbClr val="000090"/>
                </a:solidFill>
              </a:rPr>
              <a:t>, Germany</a:t>
            </a:r>
          </a:p>
          <a:p>
            <a:pPr algn="ctr"/>
            <a:r>
              <a:rPr lang="en-US" sz="1600" dirty="0">
                <a:solidFill>
                  <a:srgbClr val="000090"/>
                </a:solidFill>
              </a:rPr>
              <a:t>October 22, 2018</a:t>
            </a:r>
            <a:endParaRPr lang="fr-FR" sz="1600" dirty="0"/>
          </a:p>
        </p:txBody>
      </p:sp>
      <p:pic>
        <p:nvPicPr>
          <p:cNvPr id="5" name="Shape 104">
            <a:extLst>
              <a:ext uri="{FF2B5EF4-FFF2-40B4-BE49-F238E27FC236}">
                <a16:creationId xmlns:a16="http://schemas.microsoft.com/office/drawing/2014/main" xmlns="" id="{AC764795-312C-9449-9910-B57356878FFB}"/>
              </a:ext>
            </a:extLst>
          </p:cNvPr>
          <p:cNvPicPr preferRelativeResize="0">
            <a:picLocks noChangeAspect="1"/>
          </p:cNvPicPr>
          <p:nvPr/>
        </p:nvPicPr>
        <p:blipFill rotWithShape="1">
          <a:blip r:embed="rId3">
            <a:alphaModFix/>
          </a:blip>
          <a:srcRect/>
          <a:stretch/>
        </p:blipFill>
        <p:spPr>
          <a:xfrm>
            <a:off x="332378" y="6113196"/>
            <a:ext cx="685800" cy="687058"/>
          </a:xfrm>
          <a:prstGeom prst="rect">
            <a:avLst/>
          </a:prstGeom>
          <a:noFill/>
          <a:ln>
            <a:noFill/>
          </a:ln>
        </p:spPr>
      </p:pic>
      <p:pic>
        <p:nvPicPr>
          <p:cNvPr id="7" name="Picture 6">
            <a:extLst>
              <a:ext uri="{FF2B5EF4-FFF2-40B4-BE49-F238E27FC236}">
                <a16:creationId xmlns:a16="http://schemas.microsoft.com/office/drawing/2014/main" xmlns="" id="{ED04C13E-A331-4540-8A7C-F126CAF682F3}"/>
              </a:ext>
            </a:extLst>
          </p:cNvPr>
          <p:cNvPicPr>
            <a:picLocks noChangeAspect="1"/>
          </p:cNvPicPr>
          <p:nvPr/>
        </p:nvPicPr>
        <p:blipFill>
          <a:blip r:embed="rId4"/>
          <a:stretch>
            <a:fillRect/>
          </a:stretch>
        </p:blipFill>
        <p:spPr>
          <a:xfrm>
            <a:off x="8334272" y="6135460"/>
            <a:ext cx="640080" cy="640080"/>
          </a:xfrm>
          <a:prstGeom prst="rect">
            <a:avLst/>
          </a:prstGeom>
        </p:spPr>
      </p:pic>
    </p:spTree>
    <p:extLst>
      <p:ext uri="{BB962C8B-B14F-4D97-AF65-F5344CB8AC3E}">
        <p14:creationId xmlns:p14="http://schemas.microsoft.com/office/powerpoint/2010/main" val="2389260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59AF2F-52C6-9B46-B8B2-0579234AE62E}" type="slidenum">
              <a:rPr lang="en-US" smtClean="0"/>
              <a:t>10</a:t>
            </a:fld>
            <a:endParaRPr lang="en-US"/>
          </a:p>
        </p:txBody>
      </p:sp>
      <p:sp>
        <p:nvSpPr>
          <p:cNvPr id="11" name="Title 1">
            <a:extLst>
              <a:ext uri="{FF2B5EF4-FFF2-40B4-BE49-F238E27FC236}">
                <a16:creationId xmlns:a16="http://schemas.microsoft.com/office/drawing/2014/main" xmlns="" id="{0688A31A-2F20-764B-B8D0-021264847E6F}"/>
              </a:ext>
            </a:extLst>
          </p:cNvPr>
          <p:cNvSpPr>
            <a:spLocks noGrp="1"/>
          </p:cNvSpPr>
          <p:nvPr>
            <p:ph type="title"/>
          </p:nvPr>
        </p:nvSpPr>
        <p:spPr>
          <a:xfrm>
            <a:off x="0" y="0"/>
            <a:ext cx="9144000" cy="825393"/>
          </a:xfrm>
          <a:solidFill>
            <a:schemeClr val="accent5">
              <a:lumMod val="20000"/>
              <a:lumOff val="80000"/>
            </a:schemeClr>
          </a:solidFill>
        </p:spPr>
        <p:txBody>
          <a:bodyPr>
            <a:normAutofit/>
          </a:bodyPr>
          <a:lstStyle/>
          <a:p>
            <a:r>
              <a:rPr lang="en-US" sz="3200" b="1">
                <a:solidFill>
                  <a:schemeClr val="tx2">
                    <a:lumMod val="50000"/>
                  </a:schemeClr>
                </a:solidFill>
              </a:rPr>
              <a:t>Dataset</a:t>
            </a:r>
            <a:r>
              <a:rPr lang="it-IT" sz="3200" b="1">
                <a:solidFill>
                  <a:schemeClr val="tx2">
                    <a:lumMod val="50000"/>
                  </a:schemeClr>
                </a:solidFill>
              </a:rPr>
              <a:t> </a:t>
            </a:r>
            <a:r>
              <a:rPr lang="en-US" sz="3200" b="1">
                <a:solidFill>
                  <a:schemeClr val="tx2">
                    <a:lumMod val="50000"/>
                  </a:schemeClr>
                </a:solidFill>
              </a:rPr>
              <a:t>Quality</a:t>
            </a:r>
            <a:r>
              <a:rPr lang="it-IT" sz="3200" b="1">
                <a:solidFill>
                  <a:schemeClr val="tx2">
                    <a:lumMod val="50000"/>
                  </a:schemeClr>
                </a:solidFill>
              </a:rPr>
              <a:t>: </a:t>
            </a:r>
            <a:r>
              <a:rPr lang="en-US" sz="3200" b="1">
                <a:solidFill>
                  <a:schemeClr val="tx2">
                    <a:lumMod val="50000"/>
                  </a:schemeClr>
                </a:solidFill>
              </a:rPr>
              <a:t>Multi-dimensional</a:t>
            </a:r>
            <a:r>
              <a:rPr lang="it-IT" sz="3200" b="1">
                <a:solidFill>
                  <a:schemeClr val="tx2">
                    <a:lumMod val="50000"/>
                  </a:schemeClr>
                </a:solidFill>
              </a:rPr>
              <a:t> </a:t>
            </a:r>
            <a:endParaRPr lang="en-US" sz="3200" b="1">
              <a:solidFill>
                <a:schemeClr val="tx2">
                  <a:lumMod val="50000"/>
                </a:schemeClr>
              </a:solidFill>
            </a:endParaRPr>
          </a:p>
        </p:txBody>
      </p:sp>
      <p:pic>
        <p:nvPicPr>
          <p:cNvPr id="7" name="Picture 6">
            <a:extLst>
              <a:ext uri="{FF2B5EF4-FFF2-40B4-BE49-F238E27FC236}">
                <a16:creationId xmlns:a16="http://schemas.microsoft.com/office/drawing/2014/main" xmlns="" id="{CA4011B1-3B79-C44B-85FC-43B103CE4560}"/>
              </a:ext>
            </a:extLst>
          </p:cNvPr>
          <p:cNvPicPr>
            <a:picLocks noChangeAspect="1"/>
          </p:cNvPicPr>
          <p:nvPr/>
        </p:nvPicPr>
        <p:blipFill rotWithShape="1">
          <a:blip r:embed="rId3">
            <a:extLst>
              <a:ext uri="{28A0092B-C50C-407E-A947-70E740481C1C}">
                <a14:useLocalDpi xmlns:a14="http://schemas.microsoft.com/office/drawing/2010/main" val="0"/>
              </a:ext>
            </a:extLst>
          </a:blip>
          <a:srcRect t="21111" b="16314"/>
          <a:stretch/>
        </p:blipFill>
        <p:spPr>
          <a:xfrm>
            <a:off x="0" y="850900"/>
            <a:ext cx="9144000" cy="4291383"/>
          </a:xfrm>
          <a:prstGeom prst="rect">
            <a:avLst/>
          </a:prstGeom>
        </p:spPr>
      </p:pic>
      <p:sp>
        <p:nvSpPr>
          <p:cNvPr id="3" name="Rectangle 2">
            <a:extLst>
              <a:ext uri="{FF2B5EF4-FFF2-40B4-BE49-F238E27FC236}">
                <a16:creationId xmlns:a16="http://schemas.microsoft.com/office/drawing/2014/main" xmlns="" id="{74FC2442-6EB5-2A44-8F62-7375AA786D1B}"/>
              </a:ext>
            </a:extLst>
          </p:cNvPr>
          <p:cNvSpPr/>
          <p:nvPr/>
        </p:nvSpPr>
        <p:spPr>
          <a:xfrm>
            <a:off x="321072" y="5162034"/>
            <a:ext cx="2104627" cy="707886"/>
          </a:xfrm>
          <a:prstGeom prst="rect">
            <a:avLst/>
          </a:prstGeom>
          <a:ln w="19050">
            <a:solidFill>
              <a:schemeClr val="accent2"/>
            </a:solidFill>
          </a:ln>
        </p:spPr>
        <p:txBody>
          <a:bodyPr wrap="square">
            <a:spAutoFit/>
          </a:bodyPr>
          <a:lstStyle/>
          <a:p>
            <a:pPr algn="ctr"/>
            <a:r>
              <a:rPr lang="en-US" sz="2000" i="1" dirty="0">
                <a:solidFill>
                  <a:schemeClr val="accent1"/>
                </a:solidFill>
                <a:ea typeface="Times New Roman" panose="02020603050405020304" pitchFamily="18" charset="0"/>
              </a:rPr>
              <a:t>Scientifically sound and utilized</a:t>
            </a:r>
            <a:r>
              <a:rPr lang="en-US" sz="2000" dirty="0">
                <a:solidFill>
                  <a:schemeClr val="accent1"/>
                </a:solidFill>
              </a:rPr>
              <a:t> </a:t>
            </a:r>
          </a:p>
        </p:txBody>
      </p:sp>
      <p:sp>
        <p:nvSpPr>
          <p:cNvPr id="10" name="Rectangle 9">
            <a:extLst>
              <a:ext uri="{FF2B5EF4-FFF2-40B4-BE49-F238E27FC236}">
                <a16:creationId xmlns:a16="http://schemas.microsoft.com/office/drawing/2014/main" xmlns="" id="{36CFED05-C418-2F48-97DA-B69B8ADE3073}"/>
              </a:ext>
            </a:extLst>
          </p:cNvPr>
          <p:cNvSpPr/>
          <p:nvPr/>
        </p:nvSpPr>
        <p:spPr>
          <a:xfrm>
            <a:off x="4825338" y="5162034"/>
            <a:ext cx="1825227" cy="707886"/>
          </a:xfrm>
          <a:prstGeom prst="rect">
            <a:avLst/>
          </a:prstGeom>
          <a:ln w="19050">
            <a:solidFill>
              <a:schemeClr val="accent2"/>
            </a:solidFill>
          </a:ln>
        </p:spPr>
        <p:txBody>
          <a:bodyPr wrap="square">
            <a:spAutoFit/>
          </a:bodyPr>
          <a:lstStyle/>
          <a:p>
            <a:pPr algn="ctr"/>
            <a:r>
              <a:rPr lang="en-US" sz="2000" i="1" dirty="0">
                <a:solidFill>
                  <a:srgbClr val="4F81BD"/>
                </a:solidFill>
              </a:rPr>
              <a:t>Well-preserved and integrated</a:t>
            </a:r>
            <a:r>
              <a:rPr lang="en-US" sz="2000" dirty="0">
                <a:solidFill>
                  <a:srgbClr val="4F81BD"/>
                </a:solidFill>
              </a:rPr>
              <a:t> </a:t>
            </a:r>
          </a:p>
        </p:txBody>
      </p:sp>
      <p:sp>
        <p:nvSpPr>
          <p:cNvPr id="12" name="Rectangle 11">
            <a:extLst>
              <a:ext uri="{FF2B5EF4-FFF2-40B4-BE49-F238E27FC236}">
                <a16:creationId xmlns:a16="http://schemas.microsoft.com/office/drawing/2014/main" xmlns="" id="{4CFA2C9C-DD1B-844D-86BC-9BC75DE2B362}"/>
              </a:ext>
            </a:extLst>
          </p:cNvPr>
          <p:cNvSpPr/>
          <p:nvPr/>
        </p:nvSpPr>
        <p:spPr>
          <a:xfrm>
            <a:off x="2611305" y="5162034"/>
            <a:ext cx="2028427" cy="707886"/>
          </a:xfrm>
          <a:prstGeom prst="rect">
            <a:avLst/>
          </a:prstGeom>
          <a:ln w="19050">
            <a:solidFill>
              <a:schemeClr val="accent2"/>
            </a:solidFill>
          </a:ln>
        </p:spPr>
        <p:txBody>
          <a:bodyPr wrap="square">
            <a:spAutoFit/>
          </a:bodyPr>
          <a:lstStyle/>
          <a:p>
            <a:pPr algn="ctr"/>
            <a:r>
              <a:rPr lang="en-US" sz="2000" i="1" dirty="0">
                <a:solidFill>
                  <a:srgbClr val="4F81BD"/>
                </a:solidFill>
              </a:rPr>
              <a:t>Fully documented and transparent</a:t>
            </a:r>
            <a:r>
              <a:rPr lang="en-US" sz="2000" dirty="0">
                <a:solidFill>
                  <a:srgbClr val="4F81BD"/>
                </a:solidFill>
              </a:rPr>
              <a:t> </a:t>
            </a:r>
          </a:p>
        </p:txBody>
      </p:sp>
      <p:sp>
        <p:nvSpPr>
          <p:cNvPr id="13" name="Rectangle 12">
            <a:extLst>
              <a:ext uri="{FF2B5EF4-FFF2-40B4-BE49-F238E27FC236}">
                <a16:creationId xmlns:a16="http://schemas.microsoft.com/office/drawing/2014/main" xmlns="" id="{10E9C8BB-6609-474A-A20D-623E6AF2E05E}"/>
              </a:ext>
            </a:extLst>
          </p:cNvPr>
          <p:cNvSpPr/>
          <p:nvPr/>
        </p:nvSpPr>
        <p:spPr>
          <a:xfrm>
            <a:off x="6836172" y="5162034"/>
            <a:ext cx="2104627" cy="707886"/>
          </a:xfrm>
          <a:prstGeom prst="rect">
            <a:avLst/>
          </a:prstGeom>
          <a:ln w="19050">
            <a:solidFill>
              <a:schemeClr val="accent2"/>
            </a:solidFill>
          </a:ln>
        </p:spPr>
        <p:txBody>
          <a:bodyPr wrap="square">
            <a:spAutoFit/>
          </a:bodyPr>
          <a:lstStyle/>
          <a:p>
            <a:pPr algn="ctr"/>
            <a:r>
              <a:rPr lang="en-US" sz="2000" i="1" dirty="0">
                <a:solidFill>
                  <a:srgbClr val="4F81BD"/>
                </a:solidFill>
              </a:rPr>
              <a:t>Readily obtainable and usable</a:t>
            </a:r>
            <a:r>
              <a:rPr lang="en-US" sz="2000" dirty="0">
                <a:solidFill>
                  <a:srgbClr val="4F81BD"/>
                </a:solidFill>
              </a:rPr>
              <a:t> </a:t>
            </a:r>
          </a:p>
        </p:txBody>
      </p:sp>
      <p:sp>
        <p:nvSpPr>
          <p:cNvPr id="14" name="TextBox 13">
            <a:extLst>
              <a:ext uri="{FF2B5EF4-FFF2-40B4-BE49-F238E27FC236}">
                <a16:creationId xmlns:a16="http://schemas.microsoft.com/office/drawing/2014/main" xmlns="" id="{F6547E8A-03B2-9443-9BE9-40E67CAF0C23}"/>
              </a:ext>
            </a:extLst>
          </p:cNvPr>
          <p:cNvSpPr txBox="1"/>
          <p:nvPr/>
        </p:nvSpPr>
        <p:spPr>
          <a:xfrm>
            <a:off x="6032500" y="6007100"/>
            <a:ext cx="2644506" cy="307777"/>
          </a:xfrm>
          <a:prstGeom prst="rect">
            <a:avLst/>
          </a:prstGeom>
          <a:noFill/>
        </p:spPr>
        <p:txBody>
          <a:bodyPr wrap="none" rtlCol="0">
            <a:spAutoFit/>
          </a:bodyPr>
          <a:lstStyle/>
          <a:p>
            <a:r>
              <a:rPr lang="en-US" sz="1400"/>
              <a:t>(Peng 2018, </a:t>
            </a:r>
            <a:r>
              <a:rPr lang="en-US" sz="1400" i="1"/>
              <a:t>Data Science Journal)</a:t>
            </a:r>
          </a:p>
        </p:txBody>
      </p:sp>
    </p:spTree>
    <p:extLst>
      <p:ext uri="{BB962C8B-B14F-4D97-AF65-F5344CB8AC3E}">
        <p14:creationId xmlns:p14="http://schemas.microsoft.com/office/powerpoint/2010/main" val="324540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59AF2F-52C6-9B46-B8B2-0579234AE62E}" type="slidenum">
              <a:rPr lang="en-US" smtClean="0"/>
              <a:t>11</a:t>
            </a:fld>
            <a:endParaRPr lang="en-US"/>
          </a:p>
        </p:txBody>
      </p:sp>
      <p:pic>
        <p:nvPicPr>
          <p:cNvPr id="7" name="Picture 6">
            <a:extLst>
              <a:ext uri="{FF2B5EF4-FFF2-40B4-BE49-F238E27FC236}">
                <a16:creationId xmlns:a16="http://schemas.microsoft.com/office/drawing/2014/main" xmlns="" id="{CA4011B1-3B79-C44B-85FC-43B103CE4560}"/>
              </a:ext>
            </a:extLst>
          </p:cNvPr>
          <p:cNvPicPr>
            <a:picLocks noChangeAspect="1"/>
          </p:cNvPicPr>
          <p:nvPr/>
        </p:nvPicPr>
        <p:blipFill rotWithShape="1">
          <a:blip r:embed="rId3">
            <a:extLst>
              <a:ext uri="{28A0092B-C50C-407E-A947-70E740481C1C}">
                <a14:useLocalDpi xmlns:a14="http://schemas.microsoft.com/office/drawing/2010/main" val="0"/>
              </a:ext>
            </a:extLst>
          </a:blip>
          <a:srcRect t="21111" b="16314"/>
          <a:stretch/>
        </p:blipFill>
        <p:spPr>
          <a:xfrm>
            <a:off x="0" y="850900"/>
            <a:ext cx="9144000" cy="4291383"/>
          </a:xfrm>
          <a:prstGeom prst="rect">
            <a:avLst/>
          </a:prstGeom>
        </p:spPr>
      </p:pic>
      <p:sp>
        <p:nvSpPr>
          <p:cNvPr id="15" name="Oval 14">
            <a:extLst>
              <a:ext uri="{FF2B5EF4-FFF2-40B4-BE49-F238E27FC236}">
                <a16:creationId xmlns:a16="http://schemas.microsoft.com/office/drawing/2014/main" xmlns="" id="{3716596D-A729-7445-9A4E-B1DC451634FC}"/>
              </a:ext>
            </a:extLst>
          </p:cNvPr>
          <p:cNvSpPr/>
          <p:nvPr/>
        </p:nvSpPr>
        <p:spPr>
          <a:xfrm rot="21032759">
            <a:off x="3571958" y="4406382"/>
            <a:ext cx="1776552" cy="1211490"/>
          </a:xfrm>
          <a:prstGeom prst="ellipse">
            <a:avLst/>
          </a:prstGeom>
          <a:solidFill>
            <a:schemeClr val="tx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SMM-CD</a:t>
            </a:r>
          </a:p>
        </p:txBody>
      </p:sp>
      <p:sp>
        <p:nvSpPr>
          <p:cNvPr id="16" name="Oval 15">
            <a:extLst>
              <a:ext uri="{FF2B5EF4-FFF2-40B4-BE49-F238E27FC236}">
                <a16:creationId xmlns:a16="http://schemas.microsoft.com/office/drawing/2014/main" xmlns="" id="{A5EB7C16-821B-784D-BE85-B6F77779D8B9}"/>
              </a:ext>
            </a:extLst>
          </p:cNvPr>
          <p:cNvSpPr/>
          <p:nvPr/>
        </p:nvSpPr>
        <p:spPr>
          <a:xfrm rot="19969134">
            <a:off x="3899719" y="3875019"/>
            <a:ext cx="2914450" cy="1419823"/>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44F042C7-7548-A748-9461-990CBD839D2D}"/>
              </a:ext>
            </a:extLst>
          </p:cNvPr>
          <p:cNvSpPr/>
          <p:nvPr/>
        </p:nvSpPr>
        <p:spPr>
          <a:xfrm rot="456172">
            <a:off x="1183597" y="4391934"/>
            <a:ext cx="2861413" cy="1075050"/>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83584660-E4A8-AA4D-AF8A-B96C465F32D4}"/>
              </a:ext>
            </a:extLst>
          </p:cNvPr>
          <p:cNvSpPr txBox="1"/>
          <p:nvPr/>
        </p:nvSpPr>
        <p:spPr>
          <a:xfrm>
            <a:off x="1625600" y="4933950"/>
            <a:ext cx="1985736" cy="338554"/>
          </a:xfrm>
          <a:prstGeom prst="rect">
            <a:avLst/>
          </a:prstGeom>
          <a:noFill/>
        </p:spPr>
        <p:txBody>
          <a:bodyPr wrap="none" rtlCol="0">
            <a:spAutoFit/>
          </a:bodyPr>
          <a:lstStyle/>
          <a:p>
            <a:r>
              <a:rPr lang="en-US" sz="1600" b="1">
                <a:solidFill>
                  <a:schemeClr val="accent2">
                    <a:lumMod val="75000"/>
                  </a:schemeClr>
                </a:solidFill>
              </a:rPr>
              <a:t>CORE-CLIMAX PSMM</a:t>
            </a:r>
          </a:p>
        </p:txBody>
      </p:sp>
      <p:sp>
        <p:nvSpPr>
          <p:cNvPr id="9" name="TextBox 8">
            <a:extLst>
              <a:ext uri="{FF2B5EF4-FFF2-40B4-BE49-F238E27FC236}">
                <a16:creationId xmlns:a16="http://schemas.microsoft.com/office/drawing/2014/main" xmlns="" id="{0B08908A-0E4F-8F45-94A2-ACC9078FD2A6}"/>
              </a:ext>
            </a:extLst>
          </p:cNvPr>
          <p:cNvSpPr txBox="1"/>
          <p:nvPr/>
        </p:nvSpPr>
        <p:spPr>
          <a:xfrm>
            <a:off x="5499100" y="4311650"/>
            <a:ext cx="771365" cy="338554"/>
          </a:xfrm>
          <a:prstGeom prst="rect">
            <a:avLst/>
          </a:prstGeom>
          <a:noFill/>
        </p:spPr>
        <p:txBody>
          <a:bodyPr wrap="none" rtlCol="0">
            <a:spAutoFit/>
          </a:bodyPr>
          <a:lstStyle/>
          <a:p>
            <a:r>
              <a:rPr lang="en-US" sz="1600" b="1">
                <a:solidFill>
                  <a:schemeClr val="accent2">
                    <a:lumMod val="75000"/>
                  </a:schemeClr>
                </a:solidFill>
              </a:rPr>
              <a:t>DSMM</a:t>
            </a:r>
          </a:p>
        </p:txBody>
      </p:sp>
      <p:sp>
        <p:nvSpPr>
          <p:cNvPr id="12" name="Title 1">
            <a:extLst>
              <a:ext uri="{FF2B5EF4-FFF2-40B4-BE49-F238E27FC236}">
                <a16:creationId xmlns:a16="http://schemas.microsoft.com/office/drawing/2014/main" xmlns="" id="{F9706755-82FE-474F-B8A3-92F6166AFE81}"/>
              </a:ext>
            </a:extLst>
          </p:cNvPr>
          <p:cNvSpPr>
            <a:spLocks noGrp="1"/>
          </p:cNvSpPr>
          <p:nvPr>
            <p:ph type="title"/>
          </p:nvPr>
        </p:nvSpPr>
        <p:spPr>
          <a:xfrm>
            <a:off x="0" y="0"/>
            <a:ext cx="9144000" cy="825393"/>
          </a:xfrm>
          <a:solidFill>
            <a:schemeClr val="accent5">
              <a:lumMod val="20000"/>
              <a:lumOff val="80000"/>
            </a:schemeClr>
          </a:solidFill>
        </p:spPr>
        <p:txBody>
          <a:bodyPr>
            <a:normAutofit/>
          </a:bodyPr>
          <a:lstStyle/>
          <a:p>
            <a:r>
              <a:rPr lang="en-US" sz="3200" b="1">
                <a:solidFill>
                  <a:schemeClr val="tx2">
                    <a:lumMod val="50000"/>
                  </a:schemeClr>
                </a:solidFill>
              </a:rPr>
              <a:t>The Scope of SMM-CD</a:t>
            </a:r>
          </a:p>
        </p:txBody>
      </p:sp>
      <p:sp>
        <p:nvSpPr>
          <p:cNvPr id="10" name="TextBox 9">
            <a:extLst>
              <a:ext uri="{FF2B5EF4-FFF2-40B4-BE49-F238E27FC236}">
                <a16:creationId xmlns:a16="http://schemas.microsoft.com/office/drawing/2014/main" xmlns="" id="{D8C5FC9A-C4C2-DA4D-B4A5-62195E4B326D}"/>
              </a:ext>
            </a:extLst>
          </p:cNvPr>
          <p:cNvSpPr txBox="1"/>
          <p:nvPr/>
        </p:nvSpPr>
        <p:spPr>
          <a:xfrm>
            <a:off x="3568035" y="5956300"/>
            <a:ext cx="5012346" cy="329073"/>
          </a:xfrm>
          <a:prstGeom prst="rect">
            <a:avLst/>
          </a:prstGeom>
          <a:noFill/>
        </p:spPr>
        <p:txBody>
          <a:bodyPr wrap="none" lIns="82048" tIns="41025" rIns="82048" bIns="41025" rtlCol="0">
            <a:spAutoFit/>
          </a:bodyPr>
          <a:lstStyle/>
          <a:p>
            <a:r>
              <a:rPr lang="en-US" sz="1600" b="1" dirty="0"/>
              <a:t>WGISS DMSMM is one of the references for the SMM-CD</a:t>
            </a:r>
          </a:p>
        </p:txBody>
      </p:sp>
    </p:spTree>
    <p:extLst>
      <p:ext uri="{BB962C8B-B14F-4D97-AF65-F5344CB8AC3E}">
        <p14:creationId xmlns:p14="http://schemas.microsoft.com/office/powerpoint/2010/main" val="416075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59AF2F-52C6-9B46-B8B2-0579234AE62E}" type="slidenum">
              <a:rPr lang="en-US" smtClean="0"/>
              <a:t>12</a:t>
            </a:fld>
            <a:endParaRPr lang="en-US" dirty="0"/>
          </a:p>
        </p:txBody>
      </p:sp>
      <p:sp>
        <p:nvSpPr>
          <p:cNvPr id="6" name="Right Arrow 5">
            <a:extLst>
              <a:ext uri="{FF2B5EF4-FFF2-40B4-BE49-F238E27FC236}">
                <a16:creationId xmlns:a16="http://schemas.microsoft.com/office/drawing/2014/main" xmlns="" id="{9C38BE6A-1DC6-484E-9C40-AF05F8923831}"/>
              </a:ext>
            </a:extLst>
          </p:cNvPr>
          <p:cNvSpPr/>
          <p:nvPr/>
        </p:nvSpPr>
        <p:spPr>
          <a:xfrm>
            <a:off x="1358899" y="980379"/>
            <a:ext cx="6705601" cy="909508"/>
          </a:xfrm>
          <a:prstGeom prst="rightArrow">
            <a:avLst>
              <a:gd name="adj1" fmla="val 50000"/>
              <a:gd name="adj2" fmla="val 68776"/>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t>SMM-CD Category</a:t>
            </a:r>
          </a:p>
        </p:txBody>
      </p:sp>
      <p:sp>
        <p:nvSpPr>
          <p:cNvPr id="8" name="Left Arrow 7">
            <a:extLst>
              <a:ext uri="{FF2B5EF4-FFF2-40B4-BE49-F238E27FC236}">
                <a16:creationId xmlns:a16="http://schemas.microsoft.com/office/drawing/2014/main" xmlns="" id="{EFA27707-3E50-CC49-88F6-B89D4F857D74}"/>
              </a:ext>
            </a:extLst>
          </p:cNvPr>
          <p:cNvSpPr/>
          <p:nvPr/>
        </p:nvSpPr>
        <p:spPr>
          <a:xfrm rot="16200000">
            <a:off x="157845" y="3389594"/>
            <a:ext cx="1650628" cy="608443"/>
          </a:xfrm>
          <a:prstGeom prst="leftArrow">
            <a:avLst>
              <a:gd name="adj1" fmla="val 50000"/>
              <a:gd name="adj2" fmla="val 64124"/>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a:t>Aspect</a:t>
            </a:r>
          </a:p>
        </p:txBody>
      </p:sp>
      <p:graphicFrame>
        <p:nvGraphicFramePr>
          <p:cNvPr id="9" name="Table 8">
            <a:extLst>
              <a:ext uri="{FF2B5EF4-FFF2-40B4-BE49-F238E27FC236}">
                <a16:creationId xmlns:a16="http://schemas.microsoft.com/office/drawing/2014/main" xmlns="" id="{D813230B-21B6-0A40-9A30-8F3B2C90AF48}"/>
              </a:ext>
            </a:extLst>
          </p:cNvPr>
          <p:cNvGraphicFramePr>
            <a:graphicFrameLocks noGrp="1"/>
          </p:cNvGraphicFramePr>
          <p:nvPr>
            <p:extLst>
              <p:ext uri="{D42A27DB-BD31-4B8C-83A1-F6EECF244321}">
                <p14:modId xmlns:p14="http://schemas.microsoft.com/office/powerpoint/2010/main" val="405437549"/>
              </p:ext>
            </p:extLst>
          </p:nvPr>
        </p:nvGraphicFramePr>
        <p:xfrm>
          <a:off x="1333498" y="2771610"/>
          <a:ext cx="7213601" cy="1747520"/>
        </p:xfrm>
        <a:graphic>
          <a:graphicData uri="http://schemas.openxmlformats.org/drawingml/2006/table">
            <a:tbl>
              <a:tblPr firstRow="1" bandRow="1">
                <a:tableStyleId>{69CF1AB2-1976-4502-BF36-3FF5EA218861}</a:tableStyleId>
              </a:tblPr>
              <a:tblGrid>
                <a:gridCol w="1600202">
                  <a:extLst>
                    <a:ext uri="{9D8B030D-6E8A-4147-A177-3AD203B41FA5}">
                      <a16:colId xmlns:a16="http://schemas.microsoft.com/office/drawing/2014/main" xmlns="" val="2742252971"/>
                    </a:ext>
                  </a:extLst>
                </a:gridCol>
                <a:gridCol w="1689100">
                  <a:extLst>
                    <a:ext uri="{9D8B030D-6E8A-4147-A177-3AD203B41FA5}">
                      <a16:colId xmlns:a16="http://schemas.microsoft.com/office/drawing/2014/main" xmlns="" val="3416559227"/>
                    </a:ext>
                  </a:extLst>
                </a:gridCol>
                <a:gridCol w="2232851">
                  <a:extLst>
                    <a:ext uri="{9D8B030D-6E8A-4147-A177-3AD203B41FA5}">
                      <a16:colId xmlns:a16="http://schemas.microsoft.com/office/drawing/2014/main" xmlns="" val="1472972287"/>
                    </a:ext>
                  </a:extLst>
                </a:gridCol>
                <a:gridCol w="1691448">
                  <a:extLst>
                    <a:ext uri="{9D8B030D-6E8A-4147-A177-3AD203B41FA5}">
                      <a16:colId xmlns:a16="http://schemas.microsoft.com/office/drawing/2014/main" xmlns="" val="2150192262"/>
                    </a:ext>
                  </a:extLst>
                </a:gridCol>
              </a:tblGrid>
              <a:tr h="370840">
                <a:tc>
                  <a:txBody>
                    <a:bodyPr/>
                    <a:lstStyle/>
                    <a:p>
                      <a:pPr algn="ctr"/>
                      <a:r>
                        <a:rPr lang="en-US" sz="1800" b="0"/>
                        <a:t>Discoverability</a:t>
                      </a:r>
                    </a:p>
                  </a:txBody>
                  <a:tcPr anchor="ctr"/>
                </a:tc>
                <a:tc>
                  <a:txBody>
                    <a:bodyPr/>
                    <a:lstStyle/>
                    <a:p>
                      <a:pPr algn="ctr"/>
                      <a:r>
                        <a:rPr lang="en-US" sz="1800" b="0"/>
                        <a:t>Data Portability</a:t>
                      </a:r>
                    </a:p>
                  </a:txBody>
                  <a:tcPr anchor="ctr"/>
                </a:tc>
                <a:tc>
                  <a:txBody>
                    <a:bodyPr/>
                    <a:lstStyle/>
                    <a:p>
                      <a:pPr algn="ctr"/>
                      <a:r>
                        <a:rPr lang="en-US" sz="1800" b="0"/>
                        <a:t>Quality Assurance &amp; Control</a:t>
                      </a:r>
                    </a:p>
                  </a:txBody>
                  <a:tcPr anchor="ctr"/>
                </a:tc>
                <a:tc>
                  <a:txBody>
                    <a:bodyPr/>
                    <a:lstStyle/>
                    <a:p>
                      <a:pPr algn="ctr"/>
                      <a:r>
                        <a:rPr lang="en-US" sz="1800" b="0"/>
                        <a:t>Preservation</a:t>
                      </a:r>
                    </a:p>
                  </a:txBody>
                  <a:tcPr anchor="ctr"/>
                </a:tc>
                <a:extLst>
                  <a:ext uri="{0D108BD9-81ED-4DB2-BD59-A6C34878D82A}">
                    <a16:rowId xmlns:a16="http://schemas.microsoft.com/office/drawing/2014/main" xmlns="" val="1880586982"/>
                  </a:ext>
                </a:extLst>
              </a:tr>
              <a:tr h="370840">
                <a:tc>
                  <a:txBody>
                    <a:bodyPr/>
                    <a:lstStyle/>
                    <a:p>
                      <a:pPr algn="ctr"/>
                      <a:r>
                        <a:rPr lang="en-US" sz="1800" b="0"/>
                        <a:t>Accessibility</a:t>
                      </a:r>
                    </a:p>
                  </a:txBody>
                  <a:tcPr anchor="ctr"/>
                </a:tc>
                <a:tc>
                  <a:txBody>
                    <a:bodyPr/>
                    <a:lstStyle/>
                    <a:p>
                      <a:pPr algn="ctr"/>
                      <a:r>
                        <a:rPr lang="en-US" sz="1800" b="0"/>
                        <a:t>Documentation</a:t>
                      </a:r>
                    </a:p>
                  </a:txBody>
                  <a:tcPr anchor="ctr"/>
                </a:tc>
                <a:tc>
                  <a:txBody>
                    <a:bodyPr/>
                    <a:lstStyle/>
                    <a:p>
                      <a:pPr algn="ctr"/>
                      <a:r>
                        <a:rPr lang="en-US" sz="1800" b="0"/>
                        <a:t>Quality Assessment</a:t>
                      </a:r>
                    </a:p>
                  </a:txBody>
                  <a:tcPr anchor="ctr"/>
                </a:tc>
                <a:tc>
                  <a:txBody>
                    <a:bodyPr/>
                    <a:lstStyle/>
                    <a:p>
                      <a:pPr algn="ctr"/>
                      <a:r>
                        <a:rPr lang="en-US" sz="1800" b="0"/>
                        <a:t>Metadata</a:t>
                      </a:r>
                    </a:p>
                  </a:txBody>
                  <a:tcPr anchor="ctr"/>
                </a:tc>
                <a:extLst>
                  <a:ext uri="{0D108BD9-81ED-4DB2-BD59-A6C34878D82A}">
                    <a16:rowId xmlns:a16="http://schemas.microsoft.com/office/drawing/2014/main" xmlns="" val="1438733248"/>
                  </a:ext>
                </a:extLst>
              </a:tr>
              <a:tr h="370840">
                <a:tc>
                  <a:txBody>
                    <a:bodyPr/>
                    <a:lstStyle/>
                    <a:p>
                      <a:pPr algn="ctr"/>
                      <a:endParaRPr lang="en-US" sz="1800" b="0">
                        <a:solidFill>
                          <a:schemeClr val="bg1">
                            <a:lumMod val="50000"/>
                          </a:schemeClr>
                        </a:solidFill>
                      </a:endParaRPr>
                    </a:p>
                  </a:txBody>
                  <a:tcPr anchor="ctr"/>
                </a:tc>
                <a:tc>
                  <a:txBody>
                    <a:bodyPr/>
                    <a:lstStyle/>
                    <a:p>
                      <a:pPr algn="ctr"/>
                      <a:r>
                        <a:rPr lang="en-US" sz="1800" b="0"/>
                        <a:t>Usage</a:t>
                      </a:r>
                    </a:p>
                  </a:txBody>
                  <a:tcPr anchor="ctr"/>
                </a:tc>
                <a:tc>
                  <a:txBody>
                    <a:bodyPr/>
                    <a:lstStyle/>
                    <a:p>
                      <a:pPr algn="ctr"/>
                      <a:r>
                        <a:rPr lang="en-US" sz="1800" b="0"/>
                        <a:t>Uncertainty Analysis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u="none" strike="noStrike" kern="1200">
                          <a:effectLst/>
                        </a:rPr>
                        <a:t>Governance</a:t>
                      </a:r>
                      <a:endParaRPr lang="en-US" sz="1800" b="0"/>
                    </a:p>
                  </a:txBody>
                  <a:tcPr anchor="ctr"/>
                </a:tc>
                <a:extLst>
                  <a:ext uri="{0D108BD9-81ED-4DB2-BD59-A6C34878D82A}">
                    <a16:rowId xmlns:a16="http://schemas.microsoft.com/office/drawing/2014/main" xmlns="" val="3920828162"/>
                  </a:ext>
                </a:extLst>
              </a:tr>
              <a:tr h="311950">
                <a:tc>
                  <a:txBody>
                    <a:bodyPr/>
                    <a:lstStyle/>
                    <a:p>
                      <a:pPr algn="ctr"/>
                      <a:endParaRPr lang="en-US" sz="1800" b="0"/>
                    </a:p>
                  </a:txBody>
                  <a:tcPr anchor="ctr"/>
                </a:tc>
                <a:tc>
                  <a:txBody>
                    <a:bodyPr/>
                    <a:lstStyle/>
                    <a:p>
                      <a:pPr algn="ctr"/>
                      <a:endParaRPr lang="en-US" sz="1800" b="0"/>
                    </a:p>
                  </a:txBody>
                  <a:tcPr anchor="ctr"/>
                </a:tc>
                <a:tc>
                  <a:txBody>
                    <a:bodyPr/>
                    <a:lstStyle/>
                    <a:p>
                      <a:pPr algn="ctr"/>
                      <a:r>
                        <a:rPr lang="en-US" sz="1800" b="0"/>
                        <a:t>Data Integrity</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a:p>
                  </a:txBody>
                  <a:tcPr anchor="ctr"/>
                </a:tc>
                <a:extLst>
                  <a:ext uri="{0D108BD9-81ED-4DB2-BD59-A6C34878D82A}">
                    <a16:rowId xmlns:a16="http://schemas.microsoft.com/office/drawing/2014/main" xmlns="" val="66957722"/>
                  </a:ext>
                </a:extLst>
              </a:tr>
            </a:tbl>
          </a:graphicData>
        </a:graphic>
      </p:graphicFrame>
      <p:sp>
        <p:nvSpPr>
          <p:cNvPr id="11" name="Title 1">
            <a:extLst>
              <a:ext uri="{FF2B5EF4-FFF2-40B4-BE49-F238E27FC236}">
                <a16:creationId xmlns:a16="http://schemas.microsoft.com/office/drawing/2014/main" xmlns="" id="{0688A31A-2F20-764B-B8D0-021264847E6F}"/>
              </a:ext>
            </a:extLst>
          </p:cNvPr>
          <p:cNvSpPr>
            <a:spLocks noGrp="1"/>
          </p:cNvSpPr>
          <p:nvPr>
            <p:ph type="title"/>
          </p:nvPr>
        </p:nvSpPr>
        <p:spPr>
          <a:xfrm>
            <a:off x="0" y="0"/>
            <a:ext cx="9144000" cy="825393"/>
          </a:xfrm>
          <a:solidFill>
            <a:schemeClr val="accent5">
              <a:lumMod val="20000"/>
              <a:lumOff val="80000"/>
            </a:schemeClr>
          </a:solidFill>
        </p:spPr>
        <p:txBody>
          <a:bodyPr>
            <a:normAutofit/>
          </a:bodyPr>
          <a:lstStyle/>
          <a:p>
            <a:r>
              <a:rPr lang="it-IT" sz="4000" b="1">
                <a:solidFill>
                  <a:schemeClr val="tx2">
                    <a:lumMod val="50000"/>
                  </a:schemeClr>
                </a:solidFill>
              </a:rPr>
              <a:t>The </a:t>
            </a:r>
            <a:r>
              <a:rPr lang="en-US" sz="4000" b="1">
                <a:solidFill>
                  <a:schemeClr val="tx2">
                    <a:lumMod val="50000"/>
                  </a:schemeClr>
                </a:solidFill>
              </a:rPr>
              <a:t>Structure</a:t>
            </a:r>
            <a:r>
              <a:rPr lang="it-IT" sz="4000" b="1">
                <a:solidFill>
                  <a:schemeClr val="tx2">
                    <a:lumMod val="50000"/>
                  </a:schemeClr>
                </a:solidFill>
              </a:rPr>
              <a:t> of SMM-CD </a:t>
            </a:r>
            <a:endParaRPr lang="en-US" sz="4000" b="1">
              <a:solidFill>
                <a:schemeClr val="tx2">
                  <a:lumMod val="50000"/>
                </a:schemeClr>
              </a:solidFill>
            </a:endParaRPr>
          </a:p>
        </p:txBody>
      </p:sp>
      <p:graphicFrame>
        <p:nvGraphicFramePr>
          <p:cNvPr id="12" name="Table 11">
            <a:extLst>
              <a:ext uri="{FF2B5EF4-FFF2-40B4-BE49-F238E27FC236}">
                <a16:creationId xmlns:a16="http://schemas.microsoft.com/office/drawing/2014/main" xmlns="" id="{C4C77D0A-606A-EA4C-9662-F63CBD21F0DB}"/>
              </a:ext>
            </a:extLst>
          </p:cNvPr>
          <p:cNvGraphicFramePr>
            <a:graphicFrameLocks noGrp="1"/>
          </p:cNvGraphicFramePr>
          <p:nvPr>
            <p:extLst>
              <p:ext uri="{D42A27DB-BD31-4B8C-83A1-F6EECF244321}">
                <p14:modId xmlns:p14="http://schemas.microsoft.com/office/powerpoint/2010/main" val="3917193757"/>
              </p:ext>
            </p:extLst>
          </p:nvPr>
        </p:nvGraphicFramePr>
        <p:xfrm>
          <a:off x="1333499" y="1984210"/>
          <a:ext cx="7213600" cy="701040"/>
        </p:xfrm>
        <a:graphic>
          <a:graphicData uri="http://schemas.openxmlformats.org/drawingml/2006/table">
            <a:tbl>
              <a:tblPr firstRow="1" bandRow="1">
                <a:tableStyleId>{5C22544A-7EE6-4342-B048-85BDC9FD1C3A}</a:tableStyleId>
              </a:tblPr>
              <a:tblGrid>
                <a:gridCol w="1574801">
                  <a:extLst>
                    <a:ext uri="{9D8B030D-6E8A-4147-A177-3AD203B41FA5}">
                      <a16:colId xmlns:a16="http://schemas.microsoft.com/office/drawing/2014/main" xmlns="" val="2742252971"/>
                    </a:ext>
                  </a:extLst>
                </a:gridCol>
                <a:gridCol w="1701800">
                  <a:extLst>
                    <a:ext uri="{9D8B030D-6E8A-4147-A177-3AD203B41FA5}">
                      <a16:colId xmlns:a16="http://schemas.microsoft.com/office/drawing/2014/main" xmlns="" val="3416559227"/>
                    </a:ext>
                  </a:extLst>
                </a:gridCol>
                <a:gridCol w="2247900">
                  <a:extLst>
                    <a:ext uri="{9D8B030D-6E8A-4147-A177-3AD203B41FA5}">
                      <a16:colId xmlns:a16="http://schemas.microsoft.com/office/drawing/2014/main" xmlns="" val="1472972287"/>
                    </a:ext>
                  </a:extLst>
                </a:gridCol>
                <a:gridCol w="1689099">
                  <a:extLst>
                    <a:ext uri="{9D8B030D-6E8A-4147-A177-3AD203B41FA5}">
                      <a16:colId xmlns:a16="http://schemas.microsoft.com/office/drawing/2014/main" xmlns="" val="2150192262"/>
                    </a:ext>
                  </a:extLst>
                </a:gridCol>
              </a:tblGrid>
              <a:tr h="370840">
                <a:tc>
                  <a:txBody>
                    <a:bodyPr/>
                    <a:lstStyle/>
                    <a:p>
                      <a:pPr algn="ctr"/>
                      <a:r>
                        <a:rPr lang="en-US" sz="2000" b="1"/>
                        <a:t>Data Access</a:t>
                      </a:r>
                    </a:p>
                  </a:txBody>
                  <a:tcPr anchor="ctr"/>
                </a:tc>
                <a:tc>
                  <a:txBody>
                    <a:bodyPr/>
                    <a:lstStyle/>
                    <a:p>
                      <a:pPr algn="ctr"/>
                      <a:r>
                        <a:rPr lang="en-US" sz="2000" b="1"/>
                        <a:t>Usability &amp; Usage</a:t>
                      </a:r>
                    </a:p>
                  </a:txBody>
                  <a:tcPr anchor="ctr"/>
                </a:tc>
                <a:tc>
                  <a:txBody>
                    <a:bodyPr/>
                    <a:lstStyle/>
                    <a:p>
                      <a:pPr algn="ctr"/>
                      <a:r>
                        <a:rPr lang="en-US" sz="2000" b="1"/>
                        <a:t>Quality Management</a:t>
                      </a:r>
                    </a:p>
                  </a:txBody>
                  <a:tcPr anchor="ctr"/>
                </a:tc>
                <a:tc>
                  <a:txBody>
                    <a:bodyPr/>
                    <a:lstStyle/>
                    <a:p>
                      <a:pPr algn="ctr"/>
                      <a:r>
                        <a:rPr lang="en-US" sz="2000" b="1"/>
                        <a:t>Data Management</a:t>
                      </a:r>
                    </a:p>
                  </a:txBody>
                  <a:tcPr anchor="ctr"/>
                </a:tc>
                <a:extLst>
                  <a:ext uri="{0D108BD9-81ED-4DB2-BD59-A6C34878D82A}">
                    <a16:rowId xmlns:a16="http://schemas.microsoft.com/office/drawing/2014/main" xmlns="" val="907094512"/>
                  </a:ext>
                </a:extLst>
              </a:tr>
            </a:tbl>
          </a:graphicData>
        </a:graphic>
      </p:graphicFrame>
      <p:sp>
        <p:nvSpPr>
          <p:cNvPr id="10" name="Rectangle 9">
            <a:extLst>
              <a:ext uri="{FF2B5EF4-FFF2-40B4-BE49-F238E27FC236}">
                <a16:creationId xmlns:a16="http://schemas.microsoft.com/office/drawing/2014/main" xmlns="" id="{054707A1-0DC0-3D4C-AA4D-8FCCE0280D80}"/>
              </a:ext>
            </a:extLst>
          </p:cNvPr>
          <p:cNvSpPr/>
          <p:nvPr/>
        </p:nvSpPr>
        <p:spPr>
          <a:xfrm>
            <a:off x="1358899" y="4679434"/>
            <a:ext cx="1549401" cy="1384995"/>
          </a:xfrm>
          <a:prstGeom prst="rect">
            <a:avLst/>
          </a:prstGeom>
          <a:ln w="19050">
            <a:solidFill>
              <a:schemeClr val="accent2"/>
            </a:solidFill>
          </a:ln>
        </p:spPr>
        <p:txBody>
          <a:bodyPr wrap="square">
            <a:spAutoFit/>
          </a:bodyPr>
          <a:lstStyle/>
          <a:p>
            <a:pPr algn="ctr"/>
            <a:r>
              <a:rPr lang="en-US" sz="1400" b="1" i="1" dirty="0">
                <a:solidFill>
                  <a:srgbClr val="4F81BD"/>
                </a:solidFill>
                <a:ea typeface="Times New Roman" panose="02020603050405020304" pitchFamily="18" charset="0"/>
              </a:rPr>
              <a:t>The state or ability to locate (Discoverability) and get to the dataset  (Accessibility)</a:t>
            </a:r>
            <a:endParaRPr lang="en-US" sz="1400" b="1" dirty="0">
              <a:solidFill>
                <a:srgbClr val="4F81BD"/>
              </a:solidFill>
            </a:endParaRPr>
          </a:p>
        </p:txBody>
      </p:sp>
      <p:sp>
        <p:nvSpPr>
          <p:cNvPr id="13" name="Rectangle 12">
            <a:extLst>
              <a:ext uri="{FF2B5EF4-FFF2-40B4-BE49-F238E27FC236}">
                <a16:creationId xmlns:a16="http://schemas.microsoft.com/office/drawing/2014/main" xmlns="" id="{5CCD258F-697D-E24D-B681-29551BBF9AEA}"/>
              </a:ext>
            </a:extLst>
          </p:cNvPr>
          <p:cNvSpPr/>
          <p:nvPr/>
        </p:nvSpPr>
        <p:spPr>
          <a:xfrm>
            <a:off x="2987604" y="4679434"/>
            <a:ext cx="1645920" cy="1600438"/>
          </a:xfrm>
          <a:prstGeom prst="rect">
            <a:avLst/>
          </a:prstGeom>
          <a:ln w="19050">
            <a:solidFill>
              <a:schemeClr val="accent2"/>
            </a:solidFill>
          </a:ln>
        </p:spPr>
        <p:txBody>
          <a:bodyPr wrap="square">
            <a:spAutoFit/>
          </a:bodyPr>
          <a:lstStyle/>
          <a:p>
            <a:pPr algn="ctr"/>
            <a:r>
              <a:rPr lang="en-US" sz="1400" b="1" i="1" dirty="0">
                <a:solidFill>
                  <a:srgbClr val="4F81BD"/>
                </a:solidFill>
                <a:ea typeface="Times New Roman" panose="02020603050405020304" pitchFamily="18" charset="0"/>
              </a:rPr>
              <a:t>How easily the data product may be understood and integrated by users; the usage and impact of the dataset</a:t>
            </a:r>
            <a:endParaRPr lang="en-US" sz="1400" b="1" dirty="0">
              <a:solidFill>
                <a:srgbClr val="4F81BD"/>
              </a:solidFill>
            </a:endParaRPr>
          </a:p>
        </p:txBody>
      </p:sp>
      <p:sp>
        <p:nvSpPr>
          <p:cNvPr id="14" name="Rectangle 13">
            <a:extLst>
              <a:ext uri="{FF2B5EF4-FFF2-40B4-BE49-F238E27FC236}">
                <a16:creationId xmlns:a16="http://schemas.microsoft.com/office/drawing/2014/main" xmlns="" id="{94927F06-84F8-564F-B354-8473E5FDD146}"/>
              </a:ext>
            </a:extLst>
          </p:cNvPr>
          <p:cNvSpPr/>
          <p:nvPr/>
        </p:nvSpPr>
        <p:spPr>
          <a:xfrm>
            <a:off x="4712828" y="4679433"/>
            <a:ext cx="2057400" cy="1384995"/>
          </a:xfrm>
          <a:prstGeom prst="rect">
            <a:avLst/>
          </a:prstGeom>
          <a:ln w="19050">
            <a:solidFill>
              <a:schemeClr val="accent2"/>
            </a:solidFill>
          </a:ln>
        </p:spPr>
        <p:txBody>
          <a:bodyPr wrap="square">
            <a:spAutoFit/>
          </a:bodyPr>
          <a:lstStyle/>
          <a:p>
            <a:pPr algn="ctr"/>
            <a:r>
              <a:rPr lang="en-US" sz="1400" b="1" i="1" dirty="0">
                <a:solidFill>
                  <a:srgbClr val="4F81BD"/>
                </a:solidFill>
                <a:ea typeface="Times New Roman" panose="02020603050405020304" pitchFamily="18" charset="0"/>
              </a:rPr>
              <a:t>The state of quality assurance, control, and assessment; data uncertainty and reliability, and data fixation</a:t>
            </a:r>
            <a:endParaRPr lang="en-US" sz="1400" b="1" dirty="0">
              <a:solidFill>
                <a:srgbClr val="4F81BD"/>
              </a:solidFill>
            </a:endParaRPr>
          </a:p>
        </p:txBody>
      </p:sp>
      <p:sp>
        <p:nvSpPr>
          <p:cNvPr id="15" name="Rectangle 14">
            <a:extLst>
              <a:ext uri="{FF2B5EF4-FFF2-40B4-BE49-F238E27FC236}">
                <a16:creationId xmlns:a16="http://schemas.microsoft.com/office/drawing/2014/main" xmlns="" id="{729F7DFB-0B4B-304B-98ED-225D34C0563B}"/>
              </a:ext>
            </a:extLst>
          </p:cNvPr>
          <p:cNvSpPr/>
          <p:nvPr/>
        </p:nvSpPr>
        <p:spPr>
          <a:xfrm>
            <a:off x="6871854" y="4679434"/>
            <a:ext cx="1675246" cy="1600438"/>
          </a:xfrm>
          <a:prstGeom prst="rect">
            <a:avLst/>
          </a:prstGeom>
          <a:ln w="19050">
            <a:solidFill>
              <a:schemeClr val="accent2"/>
            </a:solidFill>
          </a:ln>
        </p:spPr>
        <p:txBody>
          <a:bodyPr wrap="square">
            <a:spAutoFit/>
          </a:bodyPr>
          <a:lstStyle/>
          <a:p>
            <a:pPr algn="ctr"/>
            <a:r>
              <a:rPr lang="en-US" sz="1400" b="1" i="1" dirty="0">
                <a:solidFill>
                  <a:srgbClr val="4F81BD"/>
                </a:solidFill>
                <a:ea typeface="Times New Roman" panose="02020603050405020304" pitchFamily="18" charset="0"/>
              </a:rPr>
              <a:t>The state of the dataset preservation, metadata completeness, and governance practices </a:t>
            </a:r>
            <a:endParaRPr lang="en-US" sz="1400" b="1" dirty="0">
              <a:solidFill>
                <a:srgbClr val="4F81BD"/>
              </a:solidFill>
            </a:endParaRPr>
          </a:p>
        </p:txBody>
      </p:sp>
    </p:spTree>
    <p:extLst>
      <p:ext uri="{BB962C8B-B14F-4D97-AF65-F5344CB8AC3E}">
        <p14:creationId xmlns:p14="http://schemas.microsoft.com/office/powerpoint/2010/main" val="134369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391"/>
            <a:ext cx="9144000" cy="825393"/>
          </a:xfrm>
          <a:solidFill>
            <a:schemeClr val="accent5">
              <a:lumMod val="20000"/>
              <a:lumOff val="80000"/>
            </a:schemeClr>
          </a:solidFill>
        </p:spPr>
        <p:txBody>
          <a:bodyPr>
            <a:normAutofit/>
          </a:bodyPr>
          <a:lstStyle/>
          <a:p>
            <a:r>
              <a:rPr lang="it-IT" sz="4000" b="1">
                <a:solidFill>
                  <a:schemeClr val="tx2">
                    <a:lumMod val="50000"/>
                  </a:schemeClr>
                </a:solidFill>
              </a:rPr>
              <a:t>SMM-CD: Maturity Scale Structure </a:t>
            </a:r>
            <a:endParaRPr lang="en-US" sz="4000" b="1">
              <a:solidFill>
                <a:schemeClr val="tx2">
                  <a:lumMod val="50000"/>
                </a:schemeClr>
              </a:solidFill>
            </a:endParaRPr>
          </a:p>
        </p:txBody>
      </p:sp>
      <p:sp>
        <p:nvSpPr>
          <p:cNvPr id="5" name="Rectangle 4">
            <a:extLst>
              <a:ext uri="{FF2B5EF4-FFF2-40B4-BE49-F238E27FC236}">
                <a16:creationId xmlns:a16="http://schemas.microsoft.com/office/drawing/2014/main" xmlns="" id="{7B11C492-25D3-9F48-AE1D-91961313A5F9}"/>
              </a:ext>
            </a:extLst>
          </p:cNvPr>
          <p:cNvSpPr/>
          <p:nvPr/>
        </p:nvSpPr>
        <p:spPr>
          <a:xfrm>
            <a:off x="1031240" y="4882537"/>
            <a:ext cx="2880360" cy="806824"/>
          </a:xfrm>
          <a:prstGeom prst="rect">
            <a:avLst/>
          </a:prstGeom>
          <a:solidFill>
            <a:srgbClr val="E5F4E0"/>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r>
              <a:rPr lang="en-US" sz="2000" b="1">
                <a:solidFill>
                  <a:schemeClr val="tx2">
                    <a:lumMod val="50000"/>
                  </a:schemeClr>
                </a:solidFill>
              </a:rPr>
              <a:t>Level 1: </a:t>
            </a:r>
            <a:r>
              <a:rPr lang="en-US" sz="2000">
                <a:solidFill>
                  <a:schemeClr val="tx2">
                    <a:lumMod val="50000"/>
                  </a:schemeClr>
                </a:solidFill>
              </a:rPr>
              <a:t>Ad Hoc</a:t>
            </a:r>
          </a:p>
          <a:p>
            <a:pPr algn="ctr"/>
            <a:r>
              <a:rPr lang="en-US" sz="1600">
                <a:solidFill>
                  <a:schemeClr val="tx2">
                    <a:lumMod val="50000"/>
                  </a:schemeClr>
                </a:solidFill>
              </a:rPr>
              <a:t>Not Managed</a:t>
            </a:r>
          </a:p>
        </p:txBody>
      </p:sp>
      <p:sp>
        <p:nvSpPr>
          <p:cNvPr id="6" name="Rectangle 5">
            <a:extLst>
              <a:ext uri="{FF2B5EF4-FFF2-40B4-BE49-F238E27FC236}">
                <a16:creationId xmlns:a16="http://schemas.microsoft.com/office/drawing/2014/main" xmlns="" id="{AC9D0F92-37C2-9A4D-86B9-0C22E6E36EAD}"/>
              </a:ext>
            </a:extLst>
          </p:cNvPr>
          <p:cNvSpPr/>
          <p:nvPr/>
        </p:nvSpPr>
        <p:spPr>
          <a:xfrm>
            <a:off x="1717040" y="3941244"/>
            <a:ext cx="2880360" cy="804672"/>
          </a:xfrm>
          <a:prstGeom prst="rect">
            <a:avLst/>
          </a:prstGeom>
          <a:solidFill>
            <a:srgbClr val="CBEAC0"/>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r>
              <a:rPr lang="en-US" sz="2000" b="1">
                <a:solidFill>
                  <a:schemeClr val="tx2">
                    <a:lumMod val="50000"/>
                  </a:schemeClr>
                </a:solidFill>
              </a:rPr>
              <a:t>Level 2: </a:t>
            </a:r>
            <a:r>
              <a:rPr lang="en-US" sz="2000">
                <a:solidFill>
                  <a:schemeClr val="tx2">
                    <a:lumMod val="50000"/>
                  </a:schemeClr>
                </a:solidFill>
              </a:rPr>
              <a:t>Minimal</a:t>
            </a:r>
          </a:p>
          <a:p>
            <a:pPr algn="ctr"/>
            <a:r>
              <a:rPr lang="en-US" sz="1600">
                <a:solidFill>
                  <a:schemeClr val="tx2">
                    <a:lumMod val="50000"/>
                  </a:schemeClr>
                </a:solidFill>
              </a:rPr>
              <a:t>Limit Managed; Not Defined</a:t>
            </a:r>
          </a:p>
        </p:txBody>
      </p:sp>
      <p:sp>
        <p:nvSpPr>
          <p:cNvPr id="7" name="Rectangle 6">
            <a:extLst>
              <a:ext uri="{FF2B5EF4-FFF2-40B4-BE49-F238E27FC236}">
                <a16:creationId xmlns:a16="http://schemas.microsoft.com/office/drawing/2014/main" xmlns="" id="{33900B7A-DDB6-1A41-BAD1-A9D2091BB840}"/>
              </a:ext>
            </a:extLst>
          </p:cNvPr>
          <p:cNvSpPr/>
          <p:nvPr/>
        </p:nvSpPr>
        <p:spPr>
          <a:xfrm>
            <a:off x="2402840" y="2999949"/>
            <a:ext cx="2880360" cy="822960"/>
          </a:xfrm>
          <a:prstGeom prst="rect">
            <a:avLst/>
          </a:prstGeom>
          <a:solidFill>
            <a:srgbClr val="B0DFA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r>
              <a:rPr lang="en-US" sz="2000" b="1">
                <a:solidFill>
                  <a:schemeClr val="tx2">
                    <a:lumMod val="50000"/>
                  </a:schemeClr>
                </a:solidFill>
              </a:rPr>
              <a:t>Level 3: </a:t>
            </a:r>
            <a:r>
              <a:rPr lang="en-US" sz="2000">
                <a:solidFill>
                  <a:schemeClr val="tx2">
                    <a:lumMod val="50000"/>
                  </a:schemeClr>
                </a:solidFill>
              </a:rPr>
              <a:t>Intermediate</a:t>
            </a:r>
          </a:p>
          <a:p>
            <a:pPr algn="ctr"/>
            <a:r>
              <a:rPr lang="en-US" sz="1600">
                <a:solidFill>
                  <a:schemeClr val="tx2">
                    <a:lumMod val="50000"/>
                  </a:schemeClr>
                </a:solidFill>
              </a:rPr>
              <a:t>Managed; Defined; </a:t>
            </a:r>
          </a:p>
          <a:p>
            <a:pPr algn="ctr"/>
            <a:r>
              <a:rPr lang="en-US" sz="1600">
                <a:solidFill>
                  <a:schemeClr val="tx2">
                    <a:lumMod val="50000"/>
                  </a:schemeClr>
                </a:solidFill>
              </a:rPr>
              <a:t>Partially Implemented</a:t>
            </a:r>
          </a:p>
        </p:txBody>
      </p:sp>
      <p:sp>
        <p:nvSpPr>
          <p:cNvPr id="8" name="Rectangle 7">
            <a:extLst>
              <a:ext uri="{FF2B5EF4-FFF2-40B4-BE49-F238E27FC236}">
                <a16:creationId xmlns:a16="http://schemas.microsoft.com/office/drawing/2014/main" xmlns="" id="{432AC622-4015-0A47-9B6C-38CFBBC24FD6}"/>
              </a:ext>
            </a:extLst>
          </p:cNvPr>
          <p:cNvSpPr/>
          <p:nvPr/>
        </p:nvSpPr>
        <p:spPr>
          <a:xfrm>
            <a:off x="3088640" y="2058654"/>
            <a:ext cx="2880360" cy="822960"/>
          </a:xfrm>
          <a:prstGeom prst="rect">
            <a:avLst/>
          </a:prstGeom>
          <a:solidFill>
            <a:srgbClr val="55A839"/>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r>
              <a:rPr lang="en-US" sz="2000" b="1" dirty="0"/>
              <a:t>Level 4: </a:t>
            </a:r>
            <a:r>
              <a:rPr lang="en-US" sz="2000" dirty="0"/>
              <a:t>Advanced</a:t>
            </a:r>
          </a:p>
          <a:p>
            <a:pPr algn="ctr"/>
            <a:r>
              <a:rPr lang="en-US" sz="1600" dirty="0"/>
              <a:t>Well-Managed; Well-Defined;</a:t>
            </a:r>
          </a:p>
          <a:p>
            <a:pPr algn="ctr"/>
            <a:r>
              <a:rPr lang="en-US" sz="1600" dirty="0"/>
              <a:t>Fully Implemented</a:t>
            </a:r>
          </a:p>
        </p:txBody>
      </p:sp>
      <p:sp>
        <p:nvSpPr>
          <p:cNvPr id="9" name="Rectangle 8">
            <a:extLst>
              <a:ext uri="{FF2B5EF4-FFF2-40B4-BE49-F238E27FC236}">
                <a16:creationId xmlns:a16="http://schemas.microsoft.com/office/drawing/2014/main" xmlns="" id="{32C8A1A2-6AE3-5D48-96FC-BD54A5C84A54}"/>
              </a:ext>
            </a:extLst>
          </p:cNvPr>
          <p:cNvSpPr/>
          <p:nvPr/>
        </p:nvSpPr>
        <p:spPr>
          <a:xfrm>
            <a:off x="3759200" y="1117359"/>
            <a:ext cx="2880360" cy="822960"/>
          </a:xfrm>
          <a:prstGeom prst="rect">
            <a:avLst/>
          </a:prstGeom>
          <a:solidFill>
            <a:srgbClr val="387026"/>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r>
              <a:rPr lang="en-US" sz="2000" b="1"/>
              <a:t>Level 5: </a:t>
            </a:r>
            <a:r>
              <a:rPr lang="en-US" sz="2000"/>
              <a:t>Optimal</a:t>
            </a:r>
          </a:p>
          <a:p>
            <a:pPr algn="ctr"/>
            <a:r>
              <a:rPr lang="en-US" sz="1600"/>
              <a:t>Level 4 + </a:t>
            </a:r>
          </a:p>
          <a:p>
            <a:pPr algn="ctr"/>
            <a:r>
              <a:rPr lang="en-US" sz="1600"/>
              <a:t>Measured, Controlled, Audited</a:t>
            </a:r>
          </a:p>
        </p:txBody>
      </p:sp>
      <p:sp>
        <p:nvSpPr>
          <p:cNvPr id="10" name="Bent-Up Arrow 9">
            <a:extLst>
              <a:ext uri="{FF2B5EF4-FFF2-40B4-BE49-F238E27FC236}">
                <a16:creationId xmlns:a16="http://schemas.microsoft.com/office/drawing/2014/main" xmlns="" id="{BBCCEC62-71CB-9943-8E2D-581C078A6CD8}"/>
              </a:ext>
            </a:extLst>
          </p:cNvPr>
          <p:cNvSpPr/>
          <p:nvPr/>
        </p:nvSpPr>
        <p:spPr>
          <a:xfrm rot="16200000" flipV="1">
            <a:off x="1081533" y="4292749"/>
            <a:ext cx="676656" cy="502920"/>
          </a:xfrm>
          <a:prstGeom prst="bentUpArrow">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endParaRPr lang="en-US"/>
          </a:p>
        </p:txBody>
      </p:sp>
      <p:sp>
        <p:nvSpPr>
          <p:cNvPr id="11" name="Bent-Up Arrow 10">
            <a:extLst>
              <a:ext uri="{FF2B5EF4-FFF2-40B4-BE49-F238E27FC236}">
                <a16:creationId xmlns:a16="http://schemas.microsoft.com/office/drawing/2014/main" xmlns="" id="{ABC149C8-5301-9040-A73C-F2AD195F0089}"/>
              </a:ext>
            </a:extLst>
          </p:cNvPr>
          <p:cNvSpPr/>
          <p:nvPr/>
        </p:nvSpPr>
        <p:spPr>
          <a:xfrm rot="16200000" flipV="1">
            <a:off x="1766943" y="3353606"/>
            <a:ext cx="672353" cy="502920"/>
          </a:xfrm>
          <a:prstGeom prst="bentUpArrow">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endParaRPr lang="en-US"/>
          </a:p>
        </p:txBody>
      </p:sp>
      <p:sp>
        <p:nvSpPr>
          <p:cNvPr id="12" name="Bent-Up Arrow 11">
            <a:extLst>
              <a:ext uri="{FF2B5EF4-FFF2-40B4-BE49-F238E27FC236}">
                <a16:creationId xmlns:a16="http://schemas.microsoft.com/office/drawing/2014/main" xmlns="" id="{A1B6599F-7EE3-6F41-AC96-84B9386A6444}"/>
              </a:ext>
            </a:extLst>
          </p:cNvPr>
          <p:cNvSpPr/>
          <p:nvPr/>
        </p:nvSpPr>
        <p:spPr>
          <a:xfrm rot="16200000" flipV="1">
            <a:off x="2455284" y="2412312"/>
            <a:ext cx="672353" cy="502920"/>
          </a:xfrm>
          <a:prstGeom prst="bentUpArrow">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endParaRPr lang="en-US"/>
          </a:p>
        </p:txBody>
      </p:sp>
      <p:sp>
        <p:nvSpPr>
          <p:cNvPr id="13" name="Bent-Up Arrow 12">
            <a:extLst>
              <a:ext uri="{FF2B5EF4-FFF2-40B4-BE49-F238E27FC236}">
                <a16:creationId xmlns:a16="http://schemas.microsoft.com/office/drawing/2014/main" xmlns="" id="{82B1D3D0-6608-7F48-A268-D3A150CFDF59}"/>
              </a:ext>
            </a:extLst>
          </p:cNvPr>
          <p:cNvSpPr/>
          <p:nvPr/>
        </p:nvSpPr>
        <p:spPr>
          <a:xfrm rot="16200000" flipV="1">
            <a:off x="3133464" y="1471018"/>
            <a:ext cx="672353" cy="502920"/>
          </a:xfrm>
          <a:prstGeom prst="bentUpArrow">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endParaRPr lang="en-US"/>
          </a:p>
        </p:txBody>
      </p:sp>
      <p:sp>
        <p:nvSpPr>
          <p:cNvPr id="15" name="TextBox 14">
            <a:extLst>
              <a:ext uri="{FF2B5EF4-FFF2-40B4-BE49-F238E27FC236}">
                <a16:creationId xmlns:a16="http://schemas.microsoft.com/office/drawing/2014/main" xmlns="" id="{94898972-17BB-F94E-833F-966FD8ECD597}"/>
              </a:ext>
            </a:extLst>
          </p:cNvPr>
          <p:cNvSpPr txBox="1"/>
          <p:nvPr/>
        </p:nvSpPr>
        <p:spPr>
          <a:xfrm>
            <a:off x="3161635" y="5969000"/>
            <a:ext cx="4407565" cy="852293"/>
          </a:xfrm>
          <a:prstGeom prst="rect">
            <a:avLst/>
          </a:prstGeom>
          <a:noFill/>
        </p:spPr>
        <p:txBody>
          <a:bodyPr wrap="none" lIns="82048" tIns="41025" rIns="82048" bIns="41025" rtlCol="0">
            <a:spAutoFit/>
          </a:bodyPr>
          <a:lstStyle/>
          <a:p>
            <a:r>
              <a:rPr lang="en-US" sz="1600" b="1" dirty="0"/>
              <a:t>Reference Maturity Level Structure</a:t>
            </a:r>
          </a:p>
          <a:p>
            <a:pPr marL="320040" indent="-228600">
              <a:buFont typeface="Arial" panose="020B0604020202020204" pitchFamily="34" charset="0"/>
              <a:buChar char="•"/>
            </a:pPr>
            <a:r>
              <a:rPr lang="en-US" sz="1600" dirty="0"/>
              <a:t>Capability Maturity Model Integration (CMMI)</a:t>
            </a:r>
          </a:p>
          <a:p>
            <a:pPr marL="320040" indent="-228600">
              <a:buFont typeface="Arial" panose="020B0604020202020204" pitchFamily="34" charset="0"/>
              <a:buChar char="•"/>
            </a:pPr>
            <a:r>
              <a:rPr lang="en-US" sz="1600" dirty="0"/>
              <a:t>Levels of Maturity of Digital Repository</a:t>
            </a:r>
          </a:p>
        </p:txBody>
      </p:sp>
      <p:sp>
        <p:nvSpPr>
          <p:cNvPr id="16" name="Right Triangle 15">
            <a:extLst>
              <a:ext uri="{FF2B5EF4-FFF2-40B4-BE49-F238E27FC236}">
                <a16:creationId xmlns:a16="http://schemas.microsoft.com/office/drawing/2014/main" xmlns="" id="{B70BE222-EB6A-7E45-A271-64E84BD05A1A}"/>
              </a:ext>
            </a:extLst>
          </p:cNvPr>
          <p:cNvSpPr/>
          <p:nvPr/>
        </p:nvSpPr>
        <p:spPr>
          <a:xfrm flipH="1">
            <a:off x="6959600" y="1148736"/>
            <a:ext cx="1371600" cy="4572002"/>
          </a:xfrm>
          <a:prstGeom prst="r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sp>
        <p:nvSpPr>
          <p:cNvPr id="17" name="Right Triangle 16">
            <a:extLst>
              <a:ext uri="{FF2B5EF4-FFF2-40B4-BE49-F238E27FC236}">
                <a16:creationId xmlns:a16="http://schemas.microsoft.com/office/drawing/2014/main" xmlns="" id="{298EE91E-315C-774D-8629-598C0CB9D391}"/>
              </a:ext>
            </a:extLst>
          </p:cNvPr>
          <p:cNvSpPr/>
          <p:nvPr/>
        </p:nvSpPr>
        <p:spPr>
          <a:xfrm flipV="1">
            <a:off x="6959600" y="1148736"/>
            <a:ext cx="1371600" cy="4572002"/>
          </a:xfrm>
          <a:prstGeom prst="rtTriangl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solidFill>
                <a:srgbClr val="FF9900"/>
              </a:solidFill>
            </a:endParaRPr>
          </a:p>
        </p:txBody>
      </p:sp>
      <p:sp>
        <p:nvSpPr>
          <p:cNvPr id="18" name="TextBox 17">
            <a:extLst>
              <a:ext uri="{FF2B5EF4-FFF2-40B4-BE49-F238E27FC236}">
                <a16:creationId xmlns:a16="http://schemas.microsoft.com/office/drawing/2014/main" xmlns="" id="{60EBC8A2-588F-CE45-9300-E2A72CDCF125}"/>
              </a:ext>
            </a:extLst>
          </p:cNvPr>
          <p:cNvSpPr txBox="1"/>
          <p:nvPr/>
        </p:nvSpPr>
        <p:spPr>
          <a:xfrm>
            <a:off x="6930341" y="1168400"/>
            <a:ext cx="1186993" cy="1015663"/>
          </a:xfrm>
          <a:prstGeom prst="rect">
            <a:avLst/>
          </a:prstGeom>
          <a:noFill/>
        </p:spPr>
        <p:txBody>
          <a:bodyPr wrap="none" rtlCol="0">
            <a:spAutoFit/>
          </a:bodyPr>
          <a:lstStyle/>
          <a:p>
            <a:pPr algn="ctr"/>
            <a:r>
              <a:rPr lang="en-US" sz="2000" b="1">
                <a:solidFill>
                  <a:schemeClr val="bg1"/>
                </a:solidFill>
              </a:rPr>
              <a:t>Open</a:t>
            </a:r>
          </a:p>
          <a:p>
            <a:pPr algn="ctr"/>
            <a:r>
              <a:rPr lang="en-US" sz="2000" b="1">
                <a:solidFill>
                  <a:schemeClr val="bg1"/>
                </a:solidFill>
              </a:rPr>
              <a:t>Managed</a:t>
            </a:r>
          </a:p>
          <a:p>
            <a:pPr algn="ctr"/>
            <a:r>
              <a:rPr lang="en-US" sz="2000" b="1">
                <a:solidFill>
                  <a:schemeClr val="bg1"/>
                </a:solidFill>
              </a:rPr>
              <a:t>Trusted</a:t>
            </a:r>
          </a:p>
        </p:txBody>
      </p:sp>
      <p:sp>
        <p:nvSpPr>
          <p:cNvPr id="19" name="TextBox 18">
            <a:extLst>
              <a:ext uri="{FF2B5EF4-FFF2-40B4-BE49-F238E27FC236}">
                <a16:creationId xmlns:a16="http://schemas.microsoft.com/office/drawing/2014/main" xmlns="" id="{3430DDF4-F50D-5741-BA6D-5A6155BF83A8}"/>
              </a:ext>
            </a:extLst>
          </p:cNvPr>
          <p:cNvSpPr txBox="1"/>
          <p:nvPr/>
        </p:nvSpPr>
        <p:spPr>
          <a:xfrm>
            <a:off x="7188201" y="5032514"/>
            <a:ext cx="1066800" cy="707886"/>
          </a:xfrm>
          <a:prstGeom prst="rect">
            <a:avLst/>
          </a:prstGeom>
          <a:noFill/>
        </p:spPr>
        <p:txBody>
          <a:bodyPr wrap="square" rtlCol="0">
            <a:spAutoFit/>
          </a:bodyPr>
          <a:lstStyle/>
          <a:p>
            <a:pPr algn="ctr"/>
            <a:r>
              <a:rPr lang="en-US" sz="2000" b="1">
                <a:solidFill>
                  <a:schemeClr val="bg1"/>
                </a:solidFill>
              </a:rPr>
              <a:t>Risk</a:t>
            </a:r>
          </a:p>
          <a:p>
            <a:pPr algn="ctr"/>
            <a:r>
              <a:rPr lang="en-US" sz="2000" b="1">
                <a:solidFill>
                  <a:schemeClr val="bg1"/>
                </a:solidFill>
              </a:rPr>
              <a:t>Ad Hoc</a:t>
            </a:r>
          </a:p>
        </p:txBody>
      </p:sp>
      <p:sp>
        <p:nvSpPr>
          <p:cNvPr id="20" name="Slide Number Placeholder 1">
            <a:extLst>
              <a:ext uri="{FF2B5EF4-FFF2-40B4-BE49-F238E27FC236}">
                <a16:creationId xmlns:a16="http://schemas.microsoft.com/office/drawing/2014/main" xmlns="" id="{47676175-2A33-C345-8587-17AE9C27B951}"/>
              </a:ext>
            </a:extLst>
          </p:cNvPr>
          <p:cNvSpPr>
            <a:spLocks noGrp="1"/>
          </p:cNvSpPr>
          <p:nvPr>
            <p:ph type="sldNum" sz="quarter" idx="12"/>
          </p:nvPr>
        </p:nvSpPr>
        <p:spPr>
          <a:xfrm>
            <a:off x="6553200" y="6356350"/>
            <a:ext cx="2133600" cy="365125"/>
          </a:xfrm>
        </p:spPr>
        <p:txBody>
          <a:bodyPr/>
          <a:lstStyle/>
          <a:p>
            <a:fld id="{9259AF2F-52C6-9B46-B8B2-0579234AE62E}" type="slidenum">
              <a:rPr lang="en-US" smtClean="0"/>
              <a:t>13</a:t>
            </a:fld>
            <a:endParaRPr lang="en-US" dirty="0"/>
          </a:p>
        </p:txBody>
      </p:sp>
    </p:spTree>
    <p:extLst>
      <p:ext uri="{BB962C8B-B14F-4D97-AF65-F5344CB8AC3E}">
        <p14:creationId xmlns:p14="http://schemas.microsoft.com/office/powerpoint/2010/main" val="108670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25393"/>
          </a:xfrm>
          <a:solidFill>
            <a:schemeClr val="accent5">
              <a:lumMod val="20000"/>
              <a:lumOff val="80000"/>
            </a:schemeClr>
          </a:solidFill>
        </p:spPr>
        <p:txBody>
          <a:bodyPr>
            <a:normAutofit/>
          </a:bodyPr>
          <a:lstStyle/>
          <a:p>
            <a:r>
              <a:rPr lang="it-IT" sz="4000" b="1">
                <a:solidFill>
                  <a:schemeClr val="tx2">
                    <a:lumMod val="50000"/>
                  </a:schemeClr>
                </a:solidFill>
              </a:rPr>
              <a:t>SMM-CD: Maturity </a:t>
            </a:r>
            <a:r>
              <a:rPr lang="en-US" sz="4000" b="1">
                <a:solidFill>
                  <a:schemeClr val="tx2">
                    <a:lumMod val="50000"/>
                  </a:schemeClr>
                </a:solidFill>
              </a:rPr>
              <a:t>Level Definitions</a:t>
            </a:r>
          </a:p>
        </p:txBody>
      </p:sp>
      <p:sp>
        <p:nvSpPr>
          <p:cNvPr id="9" name="Rectangle 8">
            <a:extLst>
              <a:ext uri="{FF2B5EF4-FFF2-40B4-BE49-F238E27FC236}">
                <a16:creationId xmlns:a16="http://schemas.microsoft.com/office/drawing/2014/main" xmlns="" id="{32C8A1A2-6AE3-5D48-96FC-BD54A5C84A54}"/>
              </a:ext>
            </a:extLst>
          </p:cNvPr>
          <p:cNvSpPr/>
          <p:nvPr/>
        </p:nvSpPr>
        <p:spPr>
          <a:xfrm>
            <a:off x="3289300" y="962014"/>
            <a:ext cx="5407194" cy="1181505"/>
          </a:xfrm>
          <a:prstGeom prst="rect">
            <a:avLst/>
          </a:prstGeom>
          <a:solidFill>
            <a:srgbClr val="387026"/>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r>
              <a:rPr lang="en-US" sz="2000" b="1" dirty="0"/>
              <a:t>Level 5: </a:t>
            </a:r>
            <a:r>
              <a:rPr lang="en-US" sz="2000" dirty="0"/>
              <a:t>Optimal</a:t>
            </a:r>
          </a:p>
          <a:p>
            <a:pPr algn="ctr"/>
            <a:r>
              <a:rPr lang="en-US" dirty="0"/>
              <a:t>Available on an international catalogue, prominently displayed online, and routinely updated</a:t>
            </a:r>
          </a:p>
        </p:txBody>
      </p:sp>
      <p:sp>
        <p:nvSpPr>
          <p:cNvPr id="10" name="Bent-Up Arrow 9">
            <a:extLst>
              <a:ext uri="{FF2B5EF4-FFF2-40B4-BE49-F238E27FC236}">
                <a16:creationId xmlns:a16="http://schemas.microsoft.com/office/drawing/2014/main" xmlns="" id="{BBCCEC62-71CB-9943-8E2D-581C078A6CD8}"/>
              </a:ext>
            </a:extLst>
          </p:cNvPr>
          <p:cNvSpPr/>
          <p:nvPr/>
        </p:nvSpPr>
        <p:spPr>
          <a:xfrm rot="16200000" flipV="1">
            <a:off x="611633" y="4610249"/>
            <a:ext cx="676656" cy="502920"/>
          </a:xfrm>
          <a:prstGeom prst="bentUpArrow">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endParaRPr lang="en-US"/>
          </a:p>
        </p:txBody>
      </p:sp>
      <p:sp>
        <p:nvSpPr>
          <p:cNvPr id="11" name="Bent-Up Arrow 10">
            <a:extLst>
              <a:ext uri="{FF2B5EF4-FFF2-40B4-BE49-F238E27FC236}">
                <a16:creationId xmlns:a16="http://schemas.microsoft.com/office/drawing/2014/main" xmlns="" id="{ABC149C8-5301-9040-A73C-F2AD195F0089}"/>
              </a:ext>
            </a:extLst>
          </p:cNvPr>
          <p:cNvSpPr/>
          <p:nvPr/>
        </p:nvSpPr>
        <p:spPr>
          <a:xfrm rot="16200000" flipV="1">
            <a:off x="1297043" y="3645706"/>
            <a:ext cx="672353" cy="502920"/>
          </a:xfrm>
          <a:prstGeom prst="bentUpArrow">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endParaRPr lang="en-US"/>
          </a:p>
        </p:txBody>
      </p:sp>
      <p:sp>
        <p:nvSpPr>
          <p:cNvPr id="12" name="Bent-Up Arrow 11">
            <a:extLst>
              <a:ext uri="{FF2B5EF4-FFF2-40B4-BE49-F238E27FC236}">
                <a16:creationId xmlns:a16="http://schemas.microsoft.com/office/drawing/2014/main" xmlns="" id="{A1B6599F-7EE3-6F41-AC96-84B9386A6444}"/>
              </a:ext>
            </a:extLst>
          </p:cNvPr>
          <p:cNvSpPr/>
          <p:nvPr/>
        </p:nvSpPr>
        <p:spPr>
          <a:xfrm rot="16200000" flipV="1">
            <a:off x="1985384" y="2729812"/>
            <a:ext cx="672353" cy="502920"/>
          </a:xfrm>
          <a:prstGeom prst="bentUpArrow">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endParaRPr lang="en-US"/>
          </a:p>
        </p:txBody>
      </p:sp>
      <p:sp>
        <p:nvSpPr>
          <p:cNvPr id="13" name="Bent-Up Arrow 12">
            <a:extLst>
              <a:ext uri="{FF2B5EF4-FFF2-40B4-BE49-F238E27FC236}">
                <a16:creationId xmlns:a16="http://schemas.microsoft.com/office/drawing/2014/main" xmlns="" id="{82B1D3D0-6608-7F48-A268-D3A150CFDF59}"/>
              </a:ext>
            </a:extLst>
          </p:cNvPr>
          <p:cNvSpPr/>
          <p:nvPr/>
        </p:nvSpPr>
        <p:spPr>
          <a:xfrm rot="16200000" flipV="1">
            <a:off x="2617687" y="1653741"/>
            <a:ext cx="764108" cy="502920"/>
          </a:xfrm>
          <a:prstGeom prst="bentUpArrow">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endParaRPr lang="en-US"/>
          </a:p>
        </p:txBody>
      </p:sp>
      <p:sp>
        <p:nvSpPr>
          <p:cNvPr id="3" name="Rectangle 2">
            <a:extLst>
              <a:ext uri="{FF2B5EF4-FFF2-40B4-BE49-F238E27FC236}">
                <a16:creationId xmlns:a16="http://schemas.microsoft.com/office/drawing/2014/main" xmlns="" id="{FE3AADF2-65FD-6144-B76B-FA6652BEDB58}"/>
              </a:ext>
            </a:extLst>
          </p:cNvPr>
          <p:cNvSpPr/>
          <p:nvPr/>
        </p:nvSpPr>
        <p:spPr>
          <a:xfrm>
            <a:off x="3123844" y="5962134"/>
            <a:ext cx="3175998" cy="769441"/>
          </a:xfrm>
          <a:prstGeom prst="rect">
            <a:avLst/>
          </a:prstGeom>
        </p:spPr>
        <p:txBody>
          <a:bodyPr wrap="none">
            <a:spAutoFit/>
          </a:bodyPr>
          <a:lstStyle/>
          <a:p>
            <a:pPr algn="ctr"/>
            <a:r>
              <a:rPr lang="en-US" sz="2000" b="1" i="1" dirty="0">
                <a:solidFill>
                  <a:srgbClr val="0070C0"/>
                </a:solidFill>
                <a:latin typeface="Times New Roman" panose="02020603050405020304" pitchFamily="18" charset="0"/>
                <a:ea typeface="SimSun" panose="02010600030101010101" pitchFamily="2" charset="-122"/>
              </a:rPr>
              <a:t> Aspect: Discoverability </a:t>
            </a:r>
          </a:p>
          <a:p>
            <a:pPr algn="ctr"/>
            <a:r>
              <a:rPr lang="en-US" sz="2400" b="1" dirty="0">
                <a:solidFill>
                  <a:schemeClr val="tx2">
                    <a:lumMod val="50000"/>
                  </a:schemeClr>
                </a:solidFill>
                <a:ea typeface="SimSun" panose="02010600030101010101" pitchFamily="2" charset="-122"/>
              </a:rPr>
              <a:t>Category: Data Access</a:t>
            </a:r>
            <a:r>
              <a:rPr lang="en-US" sz="2400" dirty="0">
                <a:solidFill>
                  <a:schemeClr val="tx2">
                    <a:lumMod val="50000"/>
                  </a:schemeClr>
                </a:solidFill>
              </a:rPr>
              <a:t> </a:t>
            </a:r>
          </a:p>
        </p:txBody>
      </p:sp>
      <p:sp>
        <p:nvSpPr>
          <p:cNvPr id="5" name="Rectangle 4">
            <a:extLst>
              <a:ext uri="{FF2B5EF4-FFF2-40B4-BE49-F238E27FC236}">
                <a16:creationId xmlns:a16="http://schemas.microsoft.com/office/drawing/2014/main" xmlns="" id="{7B11C492-25D3-9F48-AE1D-91961313A5F9}"/>
              </a:ext>
            </a:extLst>
          </p:cNvPr>
          <p:cNvSpPr/>
          <p:nvPr/>
        </p:nvSpPr>
        <p:spPr>
          <a:xfrm>
            <a:off x="561340" y="5182861"/>
            <a:ext cx="8135154" cy="709700"/>
          </a:xfrm>
          <a:prstGeom prst="rect">
            <a:avLst/>
          </a:prstGeom>
          <a:solidFill>
            <a:srgbClr val="E5F4E0"/>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r>
              <a:rPr lang="en-US" sz="2000" b="1">
                <a:solidFill>
                  <a:schemeClr val="tx2">
                    <a:lumMod val="50000"/>
                  </a:schemeClr>
                </a:solidFill>
              </a:rPr>
              <a:t>Level 1: </a:t>
            </a:r>
            <a:r>
              <a:rPr lang="en-US" sz="2000">
                <a:solidFill>
                  <a:schemeClr val="tx2">
                    <a:lumMod val="50000"/>
                  </a:schemeClr>
                </a:solidFill>
              </a:rPr>
              <a:t>Ad Hoc</a:t>
            </a:r>
          </a:p>
          <a:p>
            <a:pPr algn="ctr"/>
            <a:r>
              <a:rPr lang="en-US">
                <a:solidFill>
                  <a:schemeClr val="tx1"/>
                </a:solidFill>
                <a:ea typeface="SimSun" panose="02010600030101010101" pitchFamily="2" charset="-122"/>
              </a:rPr>
              <a:t>By personal contact only; Dataset information not discoverable </a:t>
            </a:r>
            <a:r>
              <a:rPr lang="en-US" sz="2000" b="1">
                <a:solidFill>
                  <a:schemeClr val="tx2">
                    <a:lumMod val="50000"/>
                  </a:schemeClr>
                </a:solidFill>
              </a:rPr>
              <a:t> </a:t>
            </a:r>
            <a:endParaRPr lang="en-US" sz="1600">
              <a:solidFill>
                <a:schemeClr val="tx2">
                  <a:lumMod val="50000"/>
                </a:schemeClr>
              </a:solidFill>
            </a:endParaRPr>
          </a:p>
        </p:txBody>
      </p:sp>
      <p:sp>
        <p:nvSpPr>
          <p:cNvPr id="7" name="Rectangle 6">
            <a:extLst>
              <a:ext uri="{FF2B5EF4-FFF2-40B4-BE49-F238E27FC236}">
                <a16:creationId xmlns:a16="http://schemas.microsoft.com/office/drawing/2014/main" xmlns="" id="{33900B7A-DDB6-1A41-BAD1-A9D2091BB840}"/>
              </a:ext>
            </a:extLst>
          </p:cNvPr>
          <p:cNvSpPr/>
          <p:nvPr/>
        </p:nvSpPr>
        <p:spPr>
          <a:xfrm>
            <a:off x="1932940" y="3306573"/>
            <a:ext cx="6763554" cy="713232"/>
          </a:xfrm>
          <a:prstGeom prst="rect">
            <a:avLst/>
          </a:prstGeom>
          <a:solidFill>
            <a:srgbClr val="B0DFA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r>
              <a:rPr lang="en-US" sz="2000" b="1">
                <a:solidFill>
                  <a:schemeClr val="tx2">
                    <a:lumMod val="50000"/>
                  </a:schemeClr>
                </a:solidFill>
              </a:rPr>
              <a:t>Level 3: </a:t>
            </a:r>
            <a:r>
              <a:rPr lang="en-US" sz="2000">
                <a:solidFill>
                  <a:schemeClr val="tx2">
                    <a:lumMod val="50000"/>
                  </a:schemeClr>
                </a:solidFill>
              </a:rPr>
              <a:t>Intermediate</a:t>
            </a:r>
          </a:p>
          <a:p>
            <a:pPr algn="ctr"/>
            <a:r>
              <a:rPr lang="en-US">
                <a:solidFill>
                  <a:schemeClr val="tx2">
                    <a:lumMod val="50000"/>
                  </a:schemeClr>
                </a:solidFill>
              </a:rPr>
              <a:t>Minimal catalogue-level metadata; Dataset searchable online</a:t>
            </a:r>
          </a:p>
        </p:txBody>
      </p:sp>
      <p:sp>
        <p:nvSpPr>
          <p:cNvPr id="6" name="Rectangle 5">
            <a:extLst>
              <a:ext uri="{FF2B5EF4-FFF2-40B4-BE49-F238E27FC236}">
                <a16:creationId xmlns:a16="http://schemas.microsoft.com/office/drawing/2014/main" xmlns="" id="{AC9D0F92-37C2-9A4D-86B9-0C22E6E36EAD}"/>
              </a:ext>
            </a:extLst>
          </p:cNvPr>
          <p:cNvSpPr/>
          <p:nvPr/>
        </p:nvSpPr>
        <p:spPr>
          <a:xfrm>
            <a:off x="1247140" y="4171564"/>
            <a:ext cx="7449354" cy="859536"/>
          </a:xfrm>
          <a:prstGeom prst="rect">
            <a:avLst/>
          </a:prstGeom>
          <a:solidFill>
            <a:srgbClr val="CBEAC0"/>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r>
              <a:rPr lang="en-US" sz="2000" b="1">
                <a:solidFill>
                  <a:schemeClr val="tx2">
                    <a:lumMod val="50000"/>
                  </a:schemeClr>
                </a:solidFill>
              </a:rPr>
              <a:t>Level 2: </a:t>
            </a:r>
            <a:r>
              <a:rPr lang="en-US" sz="2000">
                <a:solidFill>
                  <a:schemeClr val="tx2">
                    <a:lumMod val="50000"/>
                  </a:schemeClr>
                </a:solidFill>
              </a:rPr>
              <a:t>Minimal</a:t>
            </a:r>
          </a:p>
          <a:p>
            <a:pPr algn="ctr"/>
            <a:r>
              <a:rPr lang="en-US">
                <a:solidFill>
                  <a:schemeClr val="tx2">
                    <a:lumMod val="50000"/>
                  </a:schemeClr>
                </a:solidFill>
              </a:rPr>
              <a:t> Limited dataset information, such as scientific description of the methodology, in the literature</a:t>
            </a:r>
          </a:p>
        </p:txBody>
      </p:sp>
      <p:sp>
        <p:nvSpPr>
          <p:cNvPr id="8" name="Rectangle 7">
            <a:extLst>
              <a:ext uri="{FF2B5EF4-FFF2-40B4-BE49-F238E27FC236}">
                <a16:creationId xmlns:a16="http://schemas.microsoft.com/office/drawing/2014/main" xmlns="" id="{432AC622-4015-0A47-9B6C-38CFBBC24FD6}"/>
              </a:ext>
            </a:extLst>
          </p:cNvPr>
          <p:cNvSpPr/>
          <p:nvPr/>
        </p:nvSpPr>
        <p:spPr>
          <a:xfrm>
            <a:off x="2618740" y="2295278"/>
            <a:ext cx="6077754" cy="859536"/>
          </a:xfrm>
          <a:prstGeom prst="rect">
            <a:avLst/>
          </a:prstGeom>
          <a:solidFill>
            <a:srgbClr val="55A839"/>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r>
              <a:rPr lang="en-US" sz="2000" b="1" dirty="0"/>
              <a:t>Level 4: </a:t>
            </a:r>
            <a:r>
              <a:rPr lang="en-US" sz="2000" dirty="0"/>
              <a:t>Advanced</a:t>
            </a:r>
          </a:p>
          <a:p>
            <a:pPr algn="ctr"/>
            <a:r>
              <a:rPr lang="en-US" dirty="0"/>
              <a:t>Complete set of collection-level discovery metadata;  </a:t>
            </a:r>
          </a:p>
          <a:p>
            <a:pPr algn="ctr"/>
            <a:r>
              <a:rPr lang="en-US" dirty="0"/>
              <a:t> minimal granule metadata</a:t>
            </a:r>
          </a:p>
        </p:txBody>
      </p:sp>
      <p:sp>
        <p:nvSpPr>
          <p:cNvPr id="14" name="Slide Number Placeholder 1">
            <a:extLst>
              <a:ext uri="{FF2B5EF4-FFF2-40B4-BE49-F238E27FC236}">
                <a16:creationId xmlns:a16="http://schemas.microsoft.com/office/drawing/2014/main" xmlns="" id="{72899089-1091-7243-9AF9-D7E6CCD62E9D}"/>
              </a:ext>
            </a:extLst>
          </p:cNvPr>
          <p:cNvSpPr>
            <a:spLocks noGrp="1"/>
          </p:cNvSpPr>
          <p:nvPr>
            <p:ph type="sldNum" sz="quarter" idx="12"/>
          </p:nvPr>
        </p:nvSpPr>
        <p:spPr>
          <a:xfrm>
            <a:off x="6553200" y="6356350"/>
            <a:ext cx="2133600" cy="365125"/>
          </a:xfrm>
        </p:spPr>
        <p:txBody>
          <a:bodyPr/>
          <a:lstStyle/>
          <a:p>
            <a:fld id="{9259AF2F-52C6-9B46-B8B2-0579234AE62E}" type="slidenum">
              <a:rPr lang="en-US" smtClean="0"/>
              <a:t>14</a:t>
            </a:fld>
            <a:endParaRPr lang="en-US" dirty="0"/>
          </a:p>
        </p:txBody>
      </p:sp>
    </p:spTree>
    <p:extLst>
      <p:ext uri="{BB962C8B-B14F-4D97-AF65-F5344CB8AC3E}">
        <p14:creationId xmlns:p14="http://schemas.microsoft.com/office/powerpoint/2010/main" val="200935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7" grpId="0" animBg="1"/>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25393"/>
          </a:xfrm>
          <a:solidFill>
            <a:schemeClr val="accent5">
              <a:lumMod val="20000"/>
              <a:lumOff val="80000"/>
            </a:schemeClr>
          </a:solidFill>
        </p:spPr>
        <p:txBody>
          <a:bodyPr>
            <a:normAutofit/>
          </a:bodyPr>
          <a:lstStyle/>
          <a:p>
            <a:r>
              <a:rPr lang="it-IT" sz="4000" b="1">
                <a:solidFill>
                  <a:schemeClr val="tx2">
                    <a:lumMod val="50000"/>
                  </a:schemeClr>
                </a:solidFill>
              </a:rPr>
              <a:t>SMM-CD: Maturity </a:t>
            </a:r>
            <a:r>
              <a:rPr lang="en-US" sz="4000" b="1">
                <a:solidFill>
                  <a:schemeClr val="tx2">
                    <a:lumMod val="50000"/>
                  </a:schemeClr>
                </a:solidFill>
              </a:rPr>
              <a:t>Level Definitions</a:t>
            </a:r>
          </a:p>
        </p:txBody>
      </p:sp>
      <p:sp>
        <p:nvSpPr>
          <p:cNvPr id="9" name="Rectangle 8">
            <a:extLst>
              <a:ext uri="{FF2B5EF4-FFF2-40B4-BE49-F238E27FC236}">
                <a16:creationId xmlns:a16="http://schemas.microsoft.com/office/drawing/2014/main" xmlns="" id="{32C8A1A2-6AE3-5D48-96FC-BD54A5C84A54}"/>
              </a:ext>
            </a:extLst>
          </p:cNvPr>
          <p:cNvSpPr/>
          <p:nvPr/>
        </p:nvSpPr>
        <p:spPr>
          <a:xfrm>
            <a:off x="3289300" y="962014"/>
            <a:ext cx="5407194" cy="1181505"/>
          </a:xfrm>
          <a:prstGeom prst="rect">
            <a:avLst/>
          </a:prstGeom>
          <a:solidFill>
            <a:srgbClr val="387026"/>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r>
              <a:rPr lang="en-US" sz="2000" b="1"/>
              <a:t>Level 5: </a:t>
            </a:r>
            <a:r>
              <a:rPr lang="en-US" sz="2000"/>
              <a:t>Optimal</a:t>
            </a:r>
          </a:p>
          <a:p>
            <a:pPr algn="ctr"/>
            <a:r>
              <a:rPr lang="en-US"/>
              <a:t>Level 4 + Online tutorial on using and analysing the dataset; Complete production system information available online</a:t>
            </a:r>
          </a:p>
        </p:txBody>
      </p:sp>
      <p:sp>
        <p:nvSpPr>
          <p:cNvPr id="10" name="Bent-Up Arrow 9">
            <a:extLst>
              <a:ext uri="{FF2B5EF4-FFF2-40B4-BE49-F238E27FC236}">
                <a16:creationId xmlns:a16="http://schemas.microsoft.com/office/drawing/2014/main" xmlns="" id="{BBCCEC62-71CB-9943-8E2D-581C078A6CD8}"/>
              </a:ext>
            </a:extLst>
          </p:cNvPr>
          <p:cNvSpPr/>
          <p:nvPr/>
        </p:nvSpPr>
        <p:spPr>
          <a:xfrm rot="16200000" flipV="1">
            <a:off x="611633" y="4610249"/>
            <a:ext cx="676656" cy="502920"/>
          </a:xfrm>
          <a:prstGeom prst="bentUpArrow">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endParaRPr lang="en-US"/>
          </a:p>
        </p:txBody>
      </p:sp>
      <p:sp>
        <p:nvSpPr>
          <p:cNvPr id="11" name="Bent-Up Arrow 10">
            <a:extLst>
              <a:ext uri="{FF2B5EF4-FFF2-40B4-BE49-F238E27FC236}">
                <a16:creationId xmlns:a16="http://schemas.microsoft.com/office/drawing/2014/main" xmlns="" id="{ABC149C8-5301-9040-A73C-F2AD195F0089}"/>
              </a:ext>
            </a:extLst>
          </p:cNvPr>
          <p:cNvSpPr/>
          <p:nvPr/>
        </p:nvSpPr>
        <p:spPr>
          <a:xfrm rot="16200000" flipV="1">
            <a:off x="1297043" y="3721906"/>
            <a:ext cx="672353" cy="502920"/>
          </a:xfrm>
          <a:prstGeom prst="bentUpArrow">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endParaRPr lang="en-US"/>
          </a:p>
        </p:txBody>
      </p:sp>
      <p:sp>
        <p:nvSpPr>
          <p:cNvPr id="12" name="Bent-Up Arrow 11">
            <a:extLst>
              <a:ext uri="{FF2B5EF4-FFF2-40B4-BE49-F238E27FC236}">
                <a16:creationId xmlns:a16="http://schemas.microsoft.com/office/drawing/2014/main" xmlns="" id="{A1B6599F-7EE3-6F41-AC96-84B9386A6444}"/>
              </a:ext>
            </a:extLst>
          </p:cNvPr>
          <p:cNvSpPr/>
          <p:nvPr/>
        </p:nvSpPr>
        <p:spPr>
          <a:xfrm rot="16200000" flipV="1">
            <a:off x="1985384" y="2729812"/>
            <a:ext cx="672353" cy="502920"/>
          </a:xfrm>
          <a:prstGeom prst="bentUpArrow">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endParaRPr lang="en-US"/>
          </a:p>
        </p:txBody>
      </p:sp>
      <p:sp>
        <p:nvSpPr>
          <p:cNvPr id="13" name="Bent-Up Arrow 12">
            <a:extLst>
              <a:ext uri="{FF2B5EF4-FFF2-40B4-BE49-F238E27FC236}">
                <a16:creationId xmlns:a16="http://schemas.microsoft.com/office/drawing/2014/main" xmlns="" id="{82B1D3D0-6608-7F48-A268-D3A150CFDF59}"/>
              </a:ext>
            </a:extLst>
          </p:cNvPr>
          <p:cNvSpPr/>
          <p:nvPr/>
        </p:nvSpPr>
        <p:spPr>
          <a:xfrm rot="16200000" flipV="1">
            <a:off x="2617687" y="1653741"/>
            <a:ext cx="764108" cy="502920"/>
          </a:xfrm>
          <a:prstGeom prst="bentUpArrow">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endParaRPr lang="en-US"/>
          </a:p>
        </p:txBody>
      </p:sp>
      <p:sp>
        <p:nvSpPr>
          <p:cNvPr id="3" name="Rectangle 2">
            <a:extLst>
              <a:ext uri="{FF2B5EF4-FFF2-40B4-BE49-F238E27FC236}">
                <a16:creationId xmlns:a16="http://schemas.microsoft.com/office/drawing/2014/main" xmlns="" id="{FE3AADF2-65FD-6144-B76B-FA6652BEDB58}"/>
              </a:ext>
            </a:extLst>
          </p:cNvPr>
          <p:cNvSpPr/>
          <p:nvPr/>
        </p:nvSpPr>
        <p:spPr>
          <a:xfrm>
            <a:off x="2682499" y="5962134"/>
            <a:ext cx="4058675" cy="769441"/>
          </a:xfrm>
          <a:prstGeom prst="rect">
            <a:avLst/>
          </a:prstGeom>
        </p:spPr>
        <p:txBody>
          <a:bodyPr wrap="none">
            <a:spAutoFit/>
          </a:bodyPr>
          <a:lstStyle/>
          <a:p>
            <a:pPr algn="ctr"/>
            <a:r>
              <a:rPr lang="en-US" sz="2000" b="1" i="1">
                <a:solidFill>
                  <a:srgbClr val="0070C0"/>
                </a:solidFill>
                <a:latin typeface="Times New Roman" panose="02020603050405020304" pitchFamily="18" charset="0"/>
                <a:ea typeface="SimSun" panose="02010600030101010101" pitchFamily="2" charset="-122"/>
              </a:rPr>
              <a:t>Aspect: Documentation</a:t>
            </a:r>
          </a:p>
          <a:p>
            <a:pPr algn="ctr"/>
            <a:r>
              <a:rPr lang="en-US" sz="2400" b="1">
                <a:solidFill>
                  <a:schemeClr val="tx2">
                    <a:lumMod val="50000"/>
                  </a:schemeClr>
                </a:solidFill>
                <a:ea typeface="SimSun" panose="02010600030101010101" pitchFamily="2" charset="-122"/>
              </a:rPr>
              <a:t>Category: Usability and Usage</a:t>
            </a:r>
            <a:r>
              <a:rPr lang="en-US" sz="2400">
                <a:solidFill>
                  <a:schemeClr val="tx2">
                    <a:lumMod val="50000"/>
                  </a:schemeClr>
                </a:solidFill>
              </a:rPr>
              <a:t> </a:t>
            </a:r>
          </a:p>
        </p:txBody>
      </p:sp>
      <p:sp>
        <p:nvSpPr>
          <p:cNvPr id="5" name="Rectangle 4">
            <a:extLst>
              <a:ext uri="{FF2B5EF4-FFF2-40B4-BE49-F238E27FC236}">
                <a16:creationId xmlns:a16="http://schemas.microsoft.com/office/drawing/2014/main" xmlns="" id="{7B11C492-25D3-9F48-AE1D-91961313A5F9}"/>
              </a:ext>
            </a:extLst>
          </p:cNvPr>
          <p:cNvSpPr/>
          <p:nvPr/>
        </p:nvSpPr>
        <p:spPr>
          <a:xfrm>
            <a:off x="561340" y="5182861"/>
            <a:ext cx="8135154" cy="709700"/>
          </a:xfrm>
          <a:prstGeom prst="rect">
            <a:avLst/>
          </a:prstGeom>
          <a:solidFill>
            <a:srgbClr val="E5F4E0"/>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r>
              <a:rPr lang="en-US" sz="2000" b="1">
                <a:solidFill>
                  <a:schemeClr val="tx2">
                    <a:lumMod val="50000"/>
                  </a:schemeClr>
                </a:solidFill>
              </a:rPr>
              <a:t>Level 1: </a:t>
            </a:r>
            <a:r>
              <a:rPr lang="en-US" sz="2000">
                <a:solidFill>
                  <a:schemeClr val="tx2">
                    <a:lumMod val="50000"/>
                  </a:schemeClr>
                </a:solidFill>
              </a:rPr>
              <a:t>Ad Hoc</a:t>
            </a:r>
          </a:p>
          <a:p>
            <a:pPr algn="ctr"/>
            <a:r>
              <a:rPr lang="en-US">
                <a:solidFill>
                  <a:schemeClr val="tx1"/>
                </a:solidFill>
                <a:ea typeface="SimSun" panose="02010600030101010101" pitchFamily="2" charset="-122"/>
              </a:rPr>
              <a:t>Product information not publicly available online </a:t>
            </a:r>
            <a:endParaRPr lang="en-US" sz="1600">
              <a:solidFill>
                <a:schemeClr val="tx2">
                  <a:lumMod val="50000"/>
                </a:schemeClr>
              </a:solidFill>
            </a:endParaRPr>
          </a:p>
        </p:txBody>
      </p:sp>
      <p:sp>
        <p:nvSpPr>
          <p:cNvPr id="7" name="Rectangle 6">
            <a:extLst>
              <a:ext uri="{FF2B5EF4-FFF2-40B4-BE49-F238E27FC236}">
                <a16:creationId xmlns:a16="http://schemas.microsoft.com/office/drawing/2014/main" xmlns="" id="{33900B7A-DDB6-1A41-BAD1-A9D2091BB840}"/>
              </a:ext>
            </a:extLst>
          </p:cNvPr>
          <p:cNvSpPr/>
          <p:nvPr/>
        </p:nvSpPr>
        <p:spPr>
          <a:xfrm>
            <a:off x="1932940" y="3306575"/>
            <a:ext cx="6763554" cy="859536"/>
          </a:xfrm>
          <a:prstGeom prst="rect">
            <a:avLst/>
          </a:prstGeom>
          <a:solidFill>
            <a:srgbClr val="B0DFA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r>
              <a:rPr lang="en-US" sz="2000" b="1" dirty="0">
                <a:solidFill>
                  <a:schemeClr val="tx2">
                    <a:lumMod val="50000"/>
                  </a:schemeClr>
                </a:solidFill>
              </a:rPr>
              <a:t>Level 3: </a:t>
            </a:r>
            <a:r>
              <a:rPr lang="en-US" sz="2000" dirty="0">
                <a:solidFill>
                  <a:schemeClr val="tx2">
                    <a:lumMod val="50000"/>
                  </a:schemeClr>
                </a:solidFill>
              </a:rPr>
              <a:t>Intermediate</a:t>
            </a:r>
          </a:p>
          <a:p>
            <a:pPr algn="ctr"/>
            <a:r>
              <a:rPr lang="en-US" dirty="0">
                <a:solidFill>
                  <a:schemeClr val="tx2">
                    <a:lumMod val="50000"/>
                  </a:schemeClr>
                </a:solidFill>
              </a:rPr>
              <a:t>Document on how the data product was created and how to use it </a:t>
            </a:r>
          </a:p>
          <a:p>
            <a:pPr algn="ctr"/>
            <a:r>
              <a:rPr lang="en-US" dirty="0">
                <a:solidFill>
                  <a:schemeClr val="tx2">
                    <a:lumMod val="50000"/>
                  </a:schemeClr>
                </a:solidFill>
              </a:rPr>
              <a:t>is available online</a:t>
            </a:r>
          </a:p>
        </p:txBody>
      </p:sp>
      <p:sp>
        <p:nvSpPr>
          <p:cNvPr id="6" name="Rectangle 5">
            <a:extLst>
              <a:ext uri="{FF2B5EF4-FFF2-40B4-BE49-F238E27FC236}">
                <a16:creationId xmlns:a16="http://schemas.microsoft.com/office/drawing/2014/main" xmlns="" id="{AC9D0F92-37C2-9A4D-86B9-0C22E6E36EAD}"/>
              </a:ext>
            </a:extLst>
          </p:cNvPr>
          <p:cNvSpPr/>
          <p:nvPr/>
        </p:nvSpPr>
        <p:spPr>
          <a:xfrm>
            <a:off x="1247140" y="4317870"/>
            <a:ext cx="7449354" cy="713232"/>
          </a:xfrm>
          <a:prstGeom prst="rect">
            <a:avLst/>
          </a:prstGeom>
          <a:solidFill>
            <a:srgbClr val="CBEAC0"/>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r>
              <a:rPr lang="en-US" sz="2000" b="1">
                <a:solidFill>
                  <a:schemeClr val="tx2">
                    <a:lumMod val="50000"/>
                  </a:schemeClr>
                </a:solidFill>
              </a:rPr>
              <a:t>Level 2: </a:t>
            </a:r>
            <a:r>
              <a:rPr lang="en-US" sz="2000">
                <a:solidFill>
                  <a:schemeClr val="tx2">
                    <a:lumMod val="50000"/>
                  </a:schemeClr>
                </a:solidFill>
              </a:rPr>
              <a:t>Minimal</a:t>
            </a:r>
          </a:p>
          <a:p>
            <a:pPr algn="ctr"/>
            <a:r>
              <a:rPr lang="en-US">
                <a:solidFill>
                  <a:schemeClr val="tx2">
                    <a:lumMod val="50000"/>
                  </a:schemeClr>
                </a:solidFill>
              </a:rPr>
              <a:t>Limited online documentation (e.g., User Guide)</a:t>
            </a:r>
          </a:p>
        </p:txBody>
      </p:sp>
      <p:sp>
        <p:nvSpPr>
          <p:cNvPr id="8" name="Rectangle 7">
            <a:extLst>
              <a:ext uri="{FF2B5EF4-FFF2-40B4-BE49-F238E27FC236}">
                <a16:creationId xmlns:a16="http://schemas.microsoft.com/office/drawing/2014/main" xmlns="" id="{432AC622-4015-0A47-9B6C-38CFBBC24FD6}"/>
              </a:ext>
            </a:extLst>
          </p:cNvPr>
          <p:cNvSpPr/>
          <p:nvPr/>
        </p:nvSpPr>
        <p:spPr>
          <a:xfrm>
            <a:off x="2618740" y="2295279"/>
            <a:ext cx="6077754" cy="859536"/>
          </a:xfrm>
          <a:prstGeom prst="rect">
            <a:avLst/>
          </a:prstGeom>
          <a:solidFill>
            <a:srgbClr val="55A839"/>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r>
              <a:rPr lang="en-US" sz="2000" b="1"/>
              <a:t>Level 4: </a:t>
            </a:r>
            <a:r>
              <a:rPr lang="en-US" sz="2000"/>
              <a:t>Advanced</a:t>
            </a:r>
          </a:p>
          <a:p>
            <a:pPr algn="ctr"/>
            <a:r>
              <a:rPr lang="en-US"/>
              <a:t>Full documentation based on a standard template </a:t>
            </a:r>
          </a:p>
          <a:p>
            <a:pPr algn="ctr"/>
            <a:r>
              <a:rPr lang="en-US"/>
              <a:t>and available online</a:t>
            </a:r>
          </a:p>
        </p:txBody>
      </p:sp>
    </p:spTree>
    <p:extLst>
      <p:ext uri="{BB962C8B-B14F-4D97-AF65-F5344CB8AC3E}">
        <p14:creationId xmlns:p14="http://schemas.microsoft.com/office/powerpoint/2010/main" val="299929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7" grpId="0" animBg="1"/>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25393"/>
          </a:xfrm>
          <a:solidFill>
            <a:schemeClr val="accent5">
              <a:lumMod val="20000"/>
              <a:lumOff val="80000"/>
            </a:schemeClr>
          </a:solidFill>
        </p:spPr>
        <p:txBody>
          <a:bodyPr>
            <a:normAutofit/>
          </a:bodyPr>
          <a:lstStyle/>
          <a:p>
            <a:r>
              <a:rPr lang="it-IT" sz="4000" b="1">
                <a:solidFill>
                  <a:schemeClr val="tx2">
                    <a:lumMod val="50000"/>
                  </a:schemeClr>
                </a:solidFill>
              </a:rPr>
              <a:t>SMM-CD: Maturity </a:t>
            </a:r>
            <a:r>
              <a:rPr lang="en-US" sz="4000" b="1">
                <a:solidFill>
                  <a:schemeClr val="tx2">
                    <a:lumMod val="50000"/>
                  </a:schemeClr>
                </a:solidFill>
              </a:rPr>
              <a:t>Level Definitions</a:t>
            </a:r>
          </a:p>
        </p:txBody>
      </p:sp>
      <p:sp>
        <p:nvSpPr>
          <p:cNvPr id="9" name="Rectangle 8">
            <a:extLst>
              <a:ext uri="{FF2B5EF4-FFF2-40B4-BE49-F238E27FC236}">
                <a16:creationId xmlns:a16="http://schemas.microsoft.com/office/drawing/2014/main" xmlns="" id="{32C8A1A2-6AE3-5D48-96FC-BD54A5C84A54}"/>
              </a:ext>
            </a:extLst>
          </p:cNvPr>
          <p:cNvSpPr/>
          <p:nvPr/>
        </p:nvSpPr>
        <p:spPr>
          <a:xfrm>
            <a:off x="3289300" y="962014"/>
            <a:ext cx="5407194" cy="1181505"/>
          </a:xfrm>
          <a:prstGeom prst="rect">
            <a:avLst/>
          </a:prstGeom>
          <a:solidFill>
            <a:srgbClr val="387026"/>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r>
              <a:rPr lang="en-US" sz="2000" b="1" dirty="0"/>
              <a:t>Level 5: </a:t>
            </a:r>
            <a:r>
              <a:rPr lang="en-US" sz="2000" dirty="0"/>
              <a:t>Optimal</a:t>
            </a:r>
          </a:p>
          <a:p>
            <a:pPr algn="ctr"/>
            <a:r>
              <a:rPr lang="en-US" dirty="0"/>
              <a:t>Full uncertainty assessment published </a:t>
            </a:r>
          </a:p>
          <a:p>
            <a:pPr algn="ctr"/>
            <a:r>
              <a:rPr lang="en-US" dirty="0"/>
              <a:t>in peer-reviewed journal</a:t>
            </a:r>
          </a:p>
        </p:txBody>
      </p:sp>
      <p:sp>
        <p:nvSpPr>
          <p:cNvPr id="10" name="Bent-Up Arrow 9">
            <a:extLst>
              <a:ext uri="{FF2B5EF4-FFF2-40B4-BE49-F238E27FC236}">
                <a16:creationId xmlns:a16="http://schemas.microsoft.com/office/drawing/2014/main" xmlns="" id="{BBCCEC62-71CB-9943-8E2D-581C078A6CD8}"/>
              </a:ext>
            </a:extLst>
          </p:cNvPr>
          <p:cNvSpPr/>
          <p:nvPr/>
        </p:nvSpPr>
        <p:spPr>
          <a:xfrm rot="16200000" flipV="1">
            <a:off x="611633" y="4610249"/>
            <a:ext cx="676656" cy="502920"/>
          </a:xfrm>
          <a:prstGeom prst="bentUpArrow">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endParaRPr lang="en-US"/>
          </a:p>
        </p:txBody>
      </p:sp>
      <p:sp>
        <p:nvSpPr>
          <p:cNvPr id="11" name="Bent-Up Arrow 10">
            <a:extLst>
              <a:ext uri="{FF2B5EF4-FFF2-40B4-BE49-F238E27FC236}">
                <a16:creationId xmlns:a16="http://schemas.microsoft.com/office/drawing/2014/main" xmlns="" id="{ABC149C8-5301-9040-A73C-F2AD195F0089}"/>
              </a:ext>
            </a:extLst>
          </p:cNvPr>
          <p:cNvSpPr/>
          <p:nvPr/>
        </p:nvSpPr>
        <p:spPr>
          <a:xfrm rot="16200000" flipV="1">
            <a:off x="1297043" y="3721906"/>
            <a:ext cx="672353" cy="502920"/>
          </a:xfrm>
          <a:prstGeom prst="bentUpArrow">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endParaRPr lang="en-US"/>
          </a:p>
        </p:txBody>
      </p:sp>
      <p:sp>
        <p:nvSpPr>
          <p:cNvPr id="12" name="Bent-Up Arrow 11">
            <a:extLst>
              <a:ext uri="{FF2B5EF4-FFF2-40B4-BE49-F238E27FC236}">
                <a16:creationId xmlns:a16="http://schemas.microsoft.com/office/drawing/2014/main" xmlns="" id="{A1B6599F-7EE3-6F41-AC96-84B9386A6444}"/>
              </a:ext>
            </a:extLst>
          </p:cNvPr>
          <p:cNvSpPr/>
          <p:nvPr/>
        </p:nvSpPr>
        <p:spPr>
          <a:xfrm rot="16200000" flipV="1">
            <a:off x="1985384" y="2729812"/>
            <a:ext cx="672353" cy="502920"/>
          </a:xfrm>
          <a:prstGeom prst="bentUpArrow">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endParaRPr lang="en-US"/>
          </a:p>
        </p:txBody>
      </p:sp>
      <p:sp>
        <p:nvSpPr>
          <p:cNvPr id="13" name="Bent-Up Arrow 12">
            <a:extLst>
              <a:ext uri="{FF2B5EF4-FFF2-40B4-BE49-F238E27FC236}">
                <a16:creationId xmlns:a16="http://schemas.microsoft.com/office/drawing/2014/main" xmlns="" id="{82B1D3D0-6608-7F48-A268-D3A150CFDF59}"/>
              </a:ext>
            </a:extLst>
          </p:cNvPr>
          <p:cNvSpPr/>
          <p:nvPr/>
        </p:nvSpPr>
        <p:spPr>
          <a:xfrm rot="16200000" flipV="1">
            <a:off x="2617687" y="1653741"/>
            <a:ext cx="764108" cy="502920"/>
          </a:xfrm>
          <a:prstGeom prst="bentUpArrow">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endParaRPr lang="en-US"/>
          </a:p>
        </p:txBody>
      </p:sp>
      <p:sp>
        <p:nvSpPr>
          <p:cNvPr id="3" name="Rectangle 2">
            <a:extLst>
              <a:ext uri="{FF2B5EF4-FFF2-40B4-BE49-F238E27FC236}">
                <a16:creationId xmlns:a16="http://schemas.microsoft.com/office/drawing/2014/main" xmlns="" id="{FE3AADF2-65FD-6144-B76B-FA6652BEDB58}"/>
              </a:ext>
            </a:extLst>
          </p:cNvPr>
          <p:cNvSpPr/>
          <p:nvPr/>
        </p:nvSpPr>
        <p:spPr>
          <a:xfrm>
            <a:off x="2617418" y="5962134"/>
            <a:ext cx="4188840" cy="769441"/>
          </a:xfrm>
          <a:prstGeom prst="rect">
            <a:avLst/>
          </a:prstGeom>
        </p:spPr>
        <p:txBody>
          <a:bodyPr wrap="none">
            <a:spAutoFit/>
          </a:bodyPr>
          <a:lstStyle/>
          <a:p>
            <a:pPr algn="ctr"/>
            <a:r>
              <a:rPr lang="en-US" sz="2000" b="1" i="1">
                <a:solidFill>
                  <a:srgbClr val="0070C0"/>
                </a:solidFill>
                <a:latin typeface="Times New Roman" panose="02020603050405020304" pitchFamily="18" charset="0"/>
                <a:ea typeface="SimSun" panose="02010600030101010101" pitchFamily="2" charset="-122"/>
              </a:rPr>
              <a:t>Aspect: Uncertainty Analysis</a:t>
            </a:r>
          </a:p>
          <a:p>
            <a:pPr algn="ctr"/>
            <a:r>
              <a:rPr lang="en-US" sz="2400" b="1">
                <a:solidFill>
                  <a:schemeClr val="tx2">
                    <a:lumMod val="50000"/>
                  </a:schemeClr>
                </a:solidFill>
                <a:ea typeface="SimSun" panose="02010600030101010101" pitchFamily="2" charset="-122"/>
              </a:rPr>
              <a:t>Category: Quality Management</a:t>
            </a:r>
            <a:endParaRPr lang="en-US" sz="2400">
              <a:solidFill>
                <a:schemeClr val="tx2">
                  <a:lumMod val="50000"/>
                </a:schemeClr>
              </a:solidFill>
            </a:endParaRPr>
          </a:p>
        </p:txBody>
      </p:sp>
      <p:sp>
        <p:nvSpPr>
          <p:cNvPr id="5" name="Rectangle 4">
            <a:extLst>
              <a:ext uri="{FF2B5EF4-FFF2-40B4-BE49-F238E27FC236}">
                <a16:creationId xmlns:a16="http://schemas.microsoft.com/office/drawing/2014/main" xmlns="" id="{7B11C492-25D3-9F48-AE1D-91961313A5F9}"/>
              </a:ext>
            </a:extLst>
          </p:cNvPr>
          <p:cNvSpPr/>
          <p:nvPr/>
        </p:nvSpPr>
        <p:spPr>
          <a:xfrm>
            <a:off x="561340" y="5182861"/>
            <a:ext cx="8135154" cy="709700"/>
          </a:xfrm>
          <a:prstGeom prst="rect">
            <a:avLst/>
          </a:prstGeom>
          <a:solidFill>
            <a:srgbClr val="E5F4E0"/>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r>
              <a:rPr lang="en-US" sz="2000" b="1">
                <a:solidFill>
                  <a:schemeClr val="tx2">
                    <a:lumMod val="50000"/>
                  </a:schemeClr>
                </a:solidFill>
              </a:rPr>
              <a:t>Level 1: </a:t>
            </a:r>
            <a:r>
              <a:rPr lang="en-US" sz="2000">
                <a:solidFill>
                  <a:schemeClr val="tx2">
                    <a:lumMod val="50000"/>
                  </a:schemeClr>
                </a:solidFill>
              </a:rPr>
              <a:t>Ad Hoc</a:t>
            </a:r>
          </a:p>
          <a:p>
            <a:pPr algn="ctr"/>
            <a:r>
              <a:rPr lang="en-US">
                <a:solidFill>
                  <a:schemeClr val="tx1"/>
                </a:solidFill>
                <a:ea typeface="SimSun" panose="02010600030101010101" pitchFamily="2" charset="-122"/>
              </a:rPr>
              <a:t>Uncertainty estimates not available</a:t>
            </a:r>
            <a:endParaRPr lang="en-US" sz="1600">
              <a:solidFill>
                <a:schemeClr val="tx2">
                  <a:lumMod val="50000"/>
                </a:schemeClr>
              </a:solidFill>
            </a:endParaRPr>
          </a:p>
        </p:txBody>
      </p:sp>
      <p:sp>
        <p:nvSpPr>
          <p:cNvPr id="7" name="Rectangle 6">
            <a:extLst>
              <a:ext uri="{FF2B5EF4-FFF2-40B4-BE49-F238E27FC236}">
                <a16:creationId xmlns:a16="http://schemas.microsoft.com/office/drawing/2014/main" xmlns="" id="{33900B7A-DDB6-1A41-BAD1-A9D2091BB840}"/>
              </a:ext>
            </a:extLst>
          </p:cNvPr>
          <p:cNvSpPr/>
          <p:nvPr/>
        </p:nvSpPr>
        <p:spPr>
          <a:xfrm>
            <a:off x="1932940" y="3306575"/>
            <a:ext cx="6763554" cy="859536"/>
          </a:xfrm>
          <a:prstGeom prst="rect">
            <a:avLst/>
          </a:prstGeom>
          <a:solidFill>
            <a:srgbClr val="B0DFA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r>
              <a:rPr lang="en-US" sz="2000" b="1">
                <a:solidFill>
                  <a:schemeClr val="tx2">
                    <a:lumMod val="50000"/>
                  </a:schemeClr>
                </a:solidFill>
              </a:rPr>
              <a:t>Level 3: </a:t>
            </a:r>
            <a:r>
              <a:rPr lang="en-US" sz="2000">
                <a:solidFill>
                  <a:schemeClr val="tx2">
                    <a:lumMod val="50000"/>
                  </a:schemeClr>
                </a:solidFill>
              </a:rPr>
              <a:t>Intermediate</a:t>
            </a:r>
          </a:p>
          <a:p>
            <a:pPr algn="ctr"/>
            <a:r>
              <a:rPr lang="en-US">
                <a:solidFill>
                  <a:schemeClr val="tx2">
                    <a:lumMod val="50000"/>
                  </a:schemeClr>
                </a:solidFill>
              </a:rPr>
              <a:t>Uncertainty estimates presented with partial explanation</a:t>
            </a:r>
          </a:p>
        </p:txBody>
      </p:sp>
      <p:sp>
        <p:nvSpPr>
          <p:cNvPr id="6" name="Rectangle 5">
            <a:extLst>
              <a:ext uri="{FF2B5EF4-FFF2-40B4-BE49-F238E27FC236}">
                <a16:creationId xmlns:a16="http://schemas.microsoft.com/office/drawing/2014/main" xmlns="" id="{AC9D0F92-37C2-9A4D-86B9-0C22E6E36EAD}"/>
              </a:ext>
            </a:extLst>
          </p:cNvPr>
          <p:cNvSpPr/>
          <p:nvPr/>
        </p:nvSpPr>
        <p:spPr>
          <a:xfrm>
            <a:off x="1247140" y="4317870"/>
            <a:ext cx="7449354" cy="713232"/>
          </a:xfrm>
          <a:prstGeom prst="rect">
            <a:avLst/>
          </a:prstGeom>
          <a:solidFill>
            <a:srgbClr val="CBEAC0"/>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r>
              <a:rPr lang="en-US" sz="2000" b="1">
                <a:solidFill>
                  <a:schemeClr val="tx2">
                    <a:lumMod val="50000"/>
                  </a:schemeClr>
                </a:solidFill>
              </a:rPr>
              <a:t>Level 2: </a:t>
            </a:r>
            <a:r>
              <a:rPr lang="en-US" sz="2000">
                <a:solidFill>
                  <a:schemeClr val="tx2">
                    <a:lumMod val="50000"/>
                  </a:schemeClr>
                </a:solidFill>
              </a:rPr>
              <a:t>Minimal</a:t>
            </a:r>
          </a:p>
          <a:p>
            <a:pPr algn="ctr"/>
            <a:r>
              <a:rPr lang="en-US">
                <a:solidFill>
                  <a:schemeClr val="tx2">
                    <a:lumMod val="50000"/>
                  </a:schemeClr>
                </a:solidFill>
              </a:rPr>
              <a:t>Uncertainty estimates presented without explanation</a:t>
            </a:r>
          </a:p>
        </p:txBody>
      </p:sp>
      <p:sp>
        <p:nvSpPr>
          <p:cNvPr id="8" name="Rectangle 7">
            <a:extLst>
              <a:ext uri="{FF2B5EF4-FFF2-40B4-BE49-F238E27FC236}">
                <a16:creationId xmlns:a16="http://schemas.microsoft.com/office/drawing/2014/main" xmlns="" id="{432AC622-4015-0A47-9B6C-38CFBBC24FD6}"/>
              </a:ext>
            </a:extLst>
          </p:cNvPr>
          <p:cNvSpPr/>
          <p:nvPr/>
        </p:nvSpPr>
        <p:spPr>
          <a:xfrm>
            <a:off x="2618740" y="2295279"/>
            <a:ext cx="6077754" cy="859536"/>
          </a:xfrm>
          <a:prstGeom prst="rect">
            <a:avLst/>
          </a:prstGeom>
          <a:solidFill>
            <a:srgbClr val="55A839"/>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r>
              <a:rPr lang="en-US" sz="2000" b="1" dirty="0"/>
              <a:t>Level 4: </a:t>
            </a:r>
            <a:r>
              <a:rPr lang="en-US" sz="2000" dirty="0"/>
              <a:t>Advanced</a:t>
            </a:r>
          </a:p>
          <a:p>
            <a:pPr algn="ctr"/>
            <a:r>
              <a:rPr lang="en-US" dirty="0"/>
              <a:t>Full uncertainty budget available with all assumptions; Estimates of accuracy of trend available</a:t>
            </a:r>
          </a:p>
        </p:txBody>
      </p:sp>
      <p:sp>
        <p:nvSpPr>
          <p:cNvPr id="14" name="Slide Number Placeholder 1">
            <a:extLst>
              <a:ext uri="{FF2B5EF4-FFF2-40B4-BE49-F238E27FC236}">
                <a16:creationId xmlns:a16="http://schemas.microsoft.com/office/drawing/2014/main" xmlns="" id="{AE06A720-B444-794D-9466-74A4BBF56E6B}"/>
              </a:ext>
            </a:extLst>
          </p:cNvPr>
          <p:cNvSpPr>
            <a:spLocks noGrp="1"/>
          </p:cNvSpPr>
          <p:nvPr>
            <p:ph type="sldNum" sz="quarter" idx="12"/>
          </p:nvPr>
        </p:nvSpPr>
        <p:spPr>
          <a:xfrm>
            <a:off x="6553200" y="6356350"/>
            <a:ext cx="2133600" cy="365125"/>
          </a:xfrm>
        </p:spPr>
        <p:txBody>
          <a:bodyPr/>
          <a:lstStyle/>
          <a:p>
            <a:fld id="{9259AF2F-52C6-9B46-B8B2-0579234AE62E}" type="slidenum">
              <a:rPr lang="en-US" smtClean="0"/>
              <a:t>16</a:t>
            </a:fld>
            <a:endParaRPr lang="en-US" dirty="0"/>
          </a:p>
        </p:txBody>
      </p:sp>
    </p:spTree>
    <p:extLst>
      <p:ext uri="{BB962C8B-B14F-4D97-AF65-F5344CB8AC3E}">
        <p14:creationId xmlns:p14="http://schemas.microsoft.com/office/powerpoint/2010/main" val="262467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7" grpId="0" animBg="1"/>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25393"/>
          </a:xfrm>
          <a:solidFill>
            <a:schemeClr val="accent5">
              <a:lumMod val="20000"/>
              <a:lumOff val="80000"/>
            </a:schemeClr>
          </a:solidFill>
        </p:spPr>
        <p:txBody>
          <a:bodyPr>
            <a:normAutofit/>
          </a:bodyPr>
          <a:lstStyle/>
          <a:p>
            <a:r>
              <a:rPr lang="it-IT" sz="4000" b="1" dirty="0">
                <a:solidFill>
                  <a:schemeClr val="tx2">
                    <a:lumMod val="50000"/>
                  </a:schemeClr>
                </a:solidFill>
              </a:rPr>
              <a:t>SMM-CD: Maturity </a:t>
            </a:r>
            <a:r>
              <a:rPr lang="en-US" sz="4000" b="1" dirty="0">
                <a:solidFill>
                  <a:schemeClr val="tx2">
                    <a:lumMod val="50000"/>
                  </a:schemeClr>
                </a:solidFill>
              </a:rPr>
              <a:t>Level Definitions</a:t>
            </a:r>
          </a:p>
        </p:txBody>
      </p:sp>
      <p:sp>
        <p:nvSpPr>
          <p:cNvPr id="9" name="Rectangle 8">
            <a:extLst>
              <a:ext uri="{FF2B5EF4-FFF2-40B4-BE49-F238E27FC236}">
                <a16:creationId xmlns:a16="http://schemas.microsoft.com/office/drawing/2014/main" xmlns="" id="{32C8A1A2-6AE3-5D48-96FC-BD54A5C84A54}"/>
              </a:ext>
            </a:extLst>
          </p:cNvPr>
          <p:cNvSpPr/>
          <p:nvPr/>
        </p:nvSpPr>
        <p:spPr>
          <a:xfrm>
            <a:off x="3289300" y="962014"/>
            <a:ext cx="5407194" cy="1181505"/>
          </a:xfrm>
          <a:prstGeom prst="rect">
            <a:avLst/>
          </a:prstGeom>
          <a:solidFill>
            <a:srgbClr val="387026"/>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r>
              <a:rPr lang="en-US" sz="2000" b="1"/>
              <a:t>Level 5: </a:t>
            </a:r>
            <a:r>
              <a:rPr lang="en-US" sz="2000"/>
              <a:t>Optimal</a:t>
            </a:r>
          </a:p>
          <a:p>
            <a:pPr algn="ctr"/>
            <a:r>
              <a:rPr lang="en-US"/>
              <a:t>Level 4 + Archiving process performance controlled, measured, and audited; </a:t>
            </a:r>
          </a:p>
          <a:p>
            <a:pPr algn="ctr"/>
            <a:r>
              <a:rPr lang="en-US"/>
              <a:t>Future archiving standard changes planned </a:t>
            </a:r>
          </a:p>
        </p:txBody>
      </p:sp>
      <p:sp>
        <p:nvSpPr>
          <p:cNvPr id="10" name="Bent-Up Arrow 9">
            <a:extLst>
              <a:ext uri="{FF2B5EF4-FFF2-40B4-BE49-F238E27FC236}">
                <a16:creationId xmlns:a16="http://schemas.microsoft.com/office/drawing/2014/main" xmlns="" id="{BBCCEC62-71CB-9943-8E2D-581C078A6CD8}"/>
              </a:ext>
            </a:extLst>
          </p:cNvPr>
          <p:cNvSpPr/>
          <p:nvPr/>
        </p:nvSpPr>
        <p:spPr>
          <a:xfrm rot="16200000" flipV="1">
            <a:off x="611633" y="4610249"/>
            <a:ext cx="676656" cy="502920"/>
          </a:xfrm>
          <a:prstGeom prst="bentUpArrow">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endParaRPr lang="en-US"/>
          </a:p>
        </p:txBody>
      </p:sp>
      <p:sp>
        <p:nvSpPr>
          <p:cNvPr id="11" name="Bent-Up Arrow 10">
            <a:extLst>
              <a:ext uri="{FF2B5EF4-FFF2-40B4-BE49-F238E27FC236}">
                <a16:creationId xmlns:a16="http://schemas.microsoft.com/office/drawing/2014/main" xmlns="" id="{ABC149C8-5301-9040-A73C-F2AD195F0089}"/>
              </a:ext>
            </a:extLst>
          </p:cNvPr>
          <p:cNvSpPr/>
          <p:nvPr/>
        </p:nvSpPr>
        <p:spPr>
          <a:xfrm rot="16200000" flipV="1">
            <a:off x="1297043" y="3721906"/>
            <a:ext cx="672353" cy="502920"/>
          </a:xfrm>
          <a:prstGeom prst="bentUpArrow">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endParaRPr lang="en-US"/>
          </a:p>
        </p:txBody>
      </p:sp>
      <p:sp>
        <p:nvSpPr>
          <p:cNvPr id="12" name="Bent-Up Arrow 11">
            <a:extLst>
              <a:ext uri="{FF2B5EF4-FFF2-40B4-BE49-F238E27FC236}">
                <a16:creationId xmlns:a16="http://schemas.microsoft.com/office/drawing/2014/main" xmlns="" id="{A1B6599F-7EE3-6F41-AC96-84B9386A6444}"/>
              </a:ext>
            </a:extLst>
          </p:cNvPr>
          <p:cNvSpPr/>
          <p:nvPr/>
        </p:nvSpPr>
        <p:spPr>
          <a:xfrm rot="16200000" flipV="1">
            <a:off x="1985384" y="2729812"/>
            <a:ext cx="672353" cy="502920"/>
          </a:xfrm>
          <a:prstGeom prst="bentUpArrow">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endParaRPr lang="en-US"/>
          </a:p>
        </p:txBody>
      </p:sp>
      <p:sp>
        <p:nvSpPr>
          <p:cNvPr id="13" name="Bent-Up Arrow 12">
            <a:extLst>
              <a:ext uri="{FF2B5EF4-FFF2-40B4-BE49-F238E27FC236}">
                <a16:creationId xmlns:a16="http://schemas.microsoft.com/office/drawing/2014/main" xmlns="" id="{82B1D3D0-6608-7F48-A268-D3A150CFDF59}"/>
              </a:ext>
            </a:extLst>
          </p:cNvPr>
          <p:cNvSpPr/>
          <p:nvPr/>
        </p:nvSpPr>
        <p:spPr>
          <a:xfrm rot="16200000" flipV="1">
            <a:off x="2617687" y="1653741"/>
            <a:ext cx="764108" cy="502920"/>
          </a:xfrm>
          <a:prstGeom prst="bentUpArrow">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endParaRPr lang="en-US"/>
          </a:p>
        </p:txBody>
      </p:sp>
      <p:sp>
        <p:nvSpPr>
          <p:cNvPr id="3" name="Rectangle 2">
            <a:extLst>
              <a:ext uri="{FF2B5EF4-FFF2-40B4-BE49-F238E27FC236}">
                <a16:creationId xmlns:a16="http://schemas.microsoft.com/office/drawing/2014/main" xmlns="" id="{FE3AADF2-65FD-6144-B76B-FA6652BEDB58}"/>
              </a:ext>
            </a:extLst>
          </p:cNvPr>
          <p:cNvSpPr/>
          <p:nvPr/>
        </p:nvSpPr>
        <p:spPr>
          <a:xfrm>
            <a:off x="2749408" y="5962134"/>
            <a:ext cx="3924856" cy="769441"/>
          </a:xfrm>
          <a:prstGeom prst="rect">
            <a:avLst/>
          </a:prstGeom>
        </p:spPr>
        <p:txBody>
          <a:bodyPr wrap="none">
            <a:spAutoFit/>
          </a:bodyPr>
          <a:lstStyle/>
          <a:p>
            <a:pPr algn="ctr"/>
            <a:r>
              <a:rPr lang="en-US" sz="2000" b="1" i="1" dirty="0">
                <a:solidFill>
                  <a:srgbClr val="0070C0"/>
                </a:solidFill>
                <a:latin typeface="Times New Roman" panose="02020603050405020304" pitchFamily="18" charset="0"/>
                <a:ea typeface="SimSun" panose="02010600030101010101" pitchFamily="2" charset="-122"/>
              </a:rPr>
              <a:t>Aspect: Preservation</a:t>
            </a:r>
          </a:p>
          <a:p>
            <a:pPr algn="ctr"/>
            <a:r>
              <a:rPr lang="en-US" sz="2400" b="1" dirty="0">
                <a:solidFill>
                  <a:schemeClr val="tx2">
                    <a:lumMod val="50000"/>
                  </a:schemeClr>
                </a:solidFill>
                <a:ea typeface="SimSun" panose="02010600030101010101" pitchFamily="2" charset="-122"/>
              </a:rPr>
              <a:t>Category: Data Management</a:t>
            </a:r>
            <a:r>
              <a:rPr lang="en-US" sz="2400" dirty="0">
                <a:solidFill>
                  <a:schemeClr val="tx2">
                    <a:lumMod val="50000"/>
                  </a:schemeClr>
                </a:solidFill>
              </a:rPr>
              <a:t> </a:t>
            </a:r>
          </a:p>
        </p:txBody>
      </p:sp>
      <p:sp>
        <p:nvSpPr>
          <p:cNvPr id="5" name="Rectangle 4">
            <a:extLst>
              <a:ext uri="{FF2B5EF4-FFF2-40B4-BE49-F238E27FC236}">
                <a16:creationId xmlns:a16="http://schemas.microsoft.com/office/drawing/2014/main" xmlns="" id="{7B11C492-25D3-9F48-AE1D-91961313A5F9}"/>
              </a:ext>
            </a:extLst>
          </p:cNvPr>
          <p:cNvSpPr/>
          <p:nvPr/>
        </p:nvSpPr>
        <p:spPr>
          <a:xfrm>
            <a:off x="561340" y="5182861"/>
            <a:ext cx="8135154" cy="709700"/>
          </a:xfrm>
          <a:prstGeom prst="rect">
            <a:avLst/>
          </a:prstGeom>
          <a:solidFill>
            <a:srgbClr val="E5F4E0"/>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r>
              <a:rPr lang="en-US" sz="2000" b="1">
                <a:solidFill>
                  <a:schemeClr val="tx2">
                    <a:lumMod val="50000"/>
                  </a:schemeClr>
                </a:solidFill>
              </a:rPr>
              <a:t>Level 1: </a:t>
            </a:r>
            <a:r>
              <a:rPr lang="en-US" sz="2000">
                <a:solidFill>
                  <a:schemeClr val="tx2">
                    <a:lumMod val="50000"/>
                  </a:schemeClr>
                </a:solidFill>
              </a:rPr>
              <a:t>Ad Hoc</a:t>
            </a:r>
          </a:p>
          <a:p>
            <a:pPr algn="ctr"/>
            <a:r>
              <a:rPr lang="en-US">
                <a:solidFill>
                  <a:schemeClr val="tx1"/>
                </a:solidFill>
                <a:ea typeface="SimSun" panose="02010600030101010101" pitchFamily="2" charset="-122"/>
              </a:rPr>
              <a:t>Any storage location; Data only; Data not backed up </a:t>
            </a:r>
            <a:r>
              <a:rPr lang="en-US" sz="2000" b="1">
                <a:solidFill>
                  <a:schemeClr val="tx2">
                    <a:lumMod val="50000"/>
                  </a:schemeClr>
                </a:solidFill>
              </a:rPr>
              <a:t> </a:t>
            </a:r>
            <a:endParaRPr lang="en-US" sz="1600">
              <a:solidFill>
                <a:schemeClr val="tx2">
                  <a:lumMod val="50000"/>
                </a:schemeClr>
              </a:solidFill>
            </a:endParaRPr>
          </a:p>
        </p:txBody>
      </p:sp>
      <p:sp>
        <p:nvSpPr>
          <p:cNvPr id="7" name="Rectangle 6">
            <a:extLst>
              <a:ext uri="{FF2B5EF4-FFF2-40B4-BE49-F238E27FC236}">
                <a16:creationId xmlns:a16="http://schemas.microsoft.com/office/drawing/2014/main" xmlns="" id="{33900B7A-DDB6-1A41-BAD1-A9D2091BB840}"/>
              </a:ext>
            </a:extLst>
          </p:cNvPr>
          <p:cNvSpPr/>
          <p:nvPr/>
        </p:nvSpPr>
        <p:spPr>
          <a:xfrm>
            <a:off x="1932940" y="3306575"/>
            <a:ext cx="6763554" cy="859536"/>
          </a:xfrm>
          <a:prstGeom prst="rect">
            <a:avLst/>
          </a:prstGeom>
          <a:solidFill>
            <a:srgbClr val="B0DFA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r>
              <a:rPr lang="en-US" sz="2000" b="1" dirty="0">
                <a:solidFill>
                  <a:schemeClr val="tx2">
                    <a:lumMod val="50000"/>
                  </a:schemeClr>
                </a:solidFill>
              </a:rPr>
              <a:t>Level 3: </a:t>
            </a:r>
            <a:r>
              <a:rPr lang="en-US" sz="2000" dirty="0">
                <a:solidFill>
                  <a:schemeClr val="tx2">
                    <a:lumMod val="50000"/>
                  </a:schemeClr>
                </a:solidFill>
              </a:rPr>
              <a:t>Intermediate</a:t>
            </a:r>
          </a:p>
          <a:p>
            <a:pPr algn="ctr"/>
            <a:r>
              <a:rPr lang="en-US" dirty="0">
                <a:solidFill>
                  <a:schemeClr val="tx2">
                    <a:lumMod val="50000"/>
                  </a:schemeClr>
                </a:solidFill>
              </a:rPr>
              <a:t>Designated archive; Basic retention policy publicly defined; </a:t>
            </a:r>
          </a:p>
          <a:p>
            <a:pPr algn="ctr"/>
            <a:r>
              <a:rPr lang="en-US" dirty="0">
                <a:solidFill>
                  <a:schemeClr val="tx2">
                    <a:lumMod val="50000"/>
                  </a:schemeClr>
                </a:solidFill>
              </a:rPr>
              <a:t>Routine backups made, including offsite copy </a:t>
            </a:r>
          </a:p>
        </p:txBody>
      </p:sp>
      <p:sp>
        <p:nvSpPr>
          <p:cNvPr id="6" name="Rectangle 5">
            <a:extLst>
              <a:ext uri="{FF2B5EF4-FFF2-40B4-BE49-F238E27FC236}">
                <a16:creationId xmlns:a16="http://schemas.microsoft.com/office/drawing/2014/main" xmlns="" id="{AC9D0F92-37C2-9A4D-86B9-0C22E6E36EAD}"/>
              </a:ext>
            </a:extLst>
          </p:cNvPr>
          <p:cNvSpPr/>
          <p:nvPr/>
        </p:nvSpPr>
        <p:spPr>
          <a:xfrm>
            <a:off x="1247140" y="4317870"/>
            <a:ext cx="7449354" cy="713232"/>
          </a:xfrm>
          <a:prstGeom prst="rect">
            <a:avLst/>
          </a:prstGeom>
          <a:solidFill>
            <a:srgbClr val="CBEAC0"/>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r>
              <a:rPr lang="en-US" sz="2000" b="1" dirty="0">
                <a:solidFill>
                  <a:schemeClr val="tx2">
                    <a:lumMod val="50000"/>
                  </a:schemeClr>
                </a:solidFill>
              </a:rPr>
              <a:t>Level 2: </a:t>
            </a:r>
            <a:r>
              <a:rPr lang="en-US" sz="2000" dirty="0">
                <a:solidFill>
                  <a:schemeClr val="tx2">
                    <a:lumMod val="50000"/>
                  </a:schemeClr>
                </a:solidFill>
              </a:rPr>
              <a:t>Minimal</a:t>
            </a:r>
          </a:p>
          <a:p>
            <a:pPr algn="ctr"/>
            <a:r>
              <a:rPr lang="en-US" dirty="0">
                <a:solidFill>
                  <a:schemeClr val="tx2">
                    <a:lumMod val="50000"/>
                  </a:schemeClr>
                </a:solidFill>
              </a:rPr>
              <a:t>Non-designated repository; Backup copy of electronic data is made </a:t>
            </a:r>
          </a:p>
        </p:txBody>
      </p:sp>
      <p:sp>
        <p:nvSpPr>
          <p:cNvPr id="8" name="Rectangle 7">
            <a:extLst>
              <a:ext uri="{FF2B5EF4-FFF2-40B4-BE49-F238E27FC236}">
                <a16:creationId xmlns:a16="http://schemas.microsoft.com/office/drawing/2014/main" xmlns="" id="{432AC622-4015-0A47-9B6C-38CFBBC24FD6}"/>
              </a:ext>
            </a:extLst>
          </p:cNvPr>
          <p:cNvSpPr/>
          <p:nvPr/>
        </p:nvSpPr>
        <p:spPr>
          <a:xfrm>
            <a:off x="2618740" y="2295279"/>
            <a:ext cx="6077754" cy="859536"/>
          </a:xfrm>
          <a:prstGeom prst="rect">
            <a:avLst/>
          </a:prstGeom>
          <a:solidFill>
            <a:srgbClr val="55A839"/>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r>
              <a:rPr lang="en-US" sz="2000" b="1"/>
              <a:t>Level 4: </a:t>
            </a:r>
            <a:r>
              <a:rPr lang="en-US" sz="2000"/>
              <a:t>Advanced</a:t>
            </a:r>
          </a:p>
          <a:p>
            <a:pPr algn="ctr"/>
            <a:r>
              <a:rPr lang="en-US"/>
              <a:t>Level 3 + Conforming to community archiving standards. Comprehensive retention policy defined and implemented </a:t>
            </a:r>
          </a:p>
        </p:txBody>
      </p:sp>
      <p:sp>
        <p:nvSpPr>
          <p:cNvPr id="14" name="Slide Number Placeholder 1">
            <a:extLst>
              <a:ext uri="{FF2B5EF4-FFF2-40B4-BE49-F238E27FC236}">
                <a16:creationId xmlns:a16="http://schemas.microsoft.com/office/drawing/2014/main" xmlns="" id="{BD00CBA4-D030-2B42-8E0C-08466169C8CD}"/>
              </a:ext>
            </a:extLst>
          </p:cNvPr>
          <p:cNvSpPr>
            <a:spLocks noGrp="1"/>
          </p:cNvSpPr>
          <p:nvPr>
            <p:ph type="sldNum" sz="quarter" idx="12"/>
          </p:nvPr>
        </p:nvSpPr>
        <p:spPr>
          <a:xfrm>
            <a:off x="6553200" y="6356350"/>
            <a:ext cx="2133600" cy="365125"/>
          </a:xfrm>
        </p:spPr>
        <p:txBody>
          <a:bodyPr/>
          <a:lstStyle/>
          <a:p>
            <a:fld id="{9259AF2F-52C6-9B46-B8B2-0579234AE62E}" type="slidenum">
              <a:rPr lang="en-US" smtClean="0"/>
              <a:t>17</a:t>
            </a:fld>
            <a:endParaRPr lang="en-US" dirty="0"/>
          </a:p>
        </p:txBody>
      </p:sp>
    </p:spTree>
    <p:extLst>
      <p:ext uri="{BB962C8B-B14F-4D97-AF65-F5344CB8AC3E}">
        <p14:creationId xmlns:p14="http://schemas.microsoft.com/office/powerpoint/2010/main" val="79368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7" grpId="0" animBg="1"/>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59AF2F-52C6-9B46-B8B2-0579234AE62E}" type="slidenum">
              <a:rPr lang="en-US" smtClean="0"/>
              <a:t>18</a:t>
            </a:fld>
            <a:endParaRPr lang="en-US"/>
          </a:p>
        </p:txBody>
      </p:sp>
      <p:sp>
        <p:nvSpPr>
          <p:cNvPr id="3" name="TextBox 2">
            <a:extLst>
              <a:ext uri="{FF2B5EF4-FFF2-40B4-BE49-F238E27FC236}">
                <a16:creationId xmlns:a16="http://schemas.microsoft.com/office/drawing/2014/main" xmlns="" id="{7A6309BB-1E1F-C646-8AEF-80AD99C0EF18}"/>
              </a:ext>
            </a:extLst>
          </p:cNvPr>
          <p:cNvSpPr txBox="1"/>
          <p:nvPr/>
        </p:nvSpPr>
        <p:spPr>
          <a:xfrm>
            <a:off x="1549400" y="889000"/>
            <a:ext cx="7188200" cy="2756588"/>
          </a:xfrm>
          <a:prstGeom prst="rect">
            <a:avLst/>
          </a:prstGeom>
          <a:noFill/>
        </p:spPr>
        <p:txBody>
          <a:bodyPr wrap="square" rtlCol="0">
            <a:spAutoFit/>
          </a:bodyPr>
          <a:lstStyle/>
          <a:p>
            <a:pPr marL="457200" indent="-320040">
              <a:lnSpc>
                <a:spcPct val="114000"/>
              </a:lnSpc>
              <a:buFont typeface="Arial" panose="020B0604020202020204" pitchFamily="34" charset="0"/>
              <a:buChar char="•"/>
            </a:pPr>
            <a:r>
              <a:rPr lang="en-US" sz="2400" b="1" dirty="0">
                <a:solidFill>
                  <a:srgbClr val="000090"/>
                </a:solidFill>
              </a:rPr>
              <a:t>A Matrix and A Guidance Booklet </a:t>
            </a:r>
            <a:endParaRPr lang="en-US" sz="2000" b="1" dirty="0">
              <a:solidFill>
                <a:srgbClr val="0070C0"/>
              </a:solidFill>
            </a:endParaRPr>
          </a:p>
          <a:p>
            <a:pPr marL="937260" lvl="1" indent="-342900">
              <a:lnSpc>
                <a:spcPct val="114000"/>
              </a:lnSpc>
              <a:buFont typeface="Wingdings" pitchFamily="2" charset="2"/>
              <a:buChar char="§"/>
            </a:pPr>
            <a:r>
              <a:rPr lang="en-US" sz="2000" b="1" dirty="0">
                <a:solidFill>
                  <a:srgbClr val="0070C0"/>
                </a:solidFill>
              </a:rPr>
              <a:t>Internal IEG-CDM team review</a:t>
            </a:r>
          </a:p>
          <a:p>
            <a:pPr marL="937260" lvl="1" indent="-342900">
              <a:lnSpc>
                <a:spcPct val="114000"/>
              </a:lnSpc>
              <a:spcAft>
                <a:spcPts val="400"/>
              </a:spcAft>
              <a:buFont typeface="Wingdings" pitchFamily="2" charset="2"/>
              <a:buChar char="§"/>
            </a:pPr>
            <a:r>
              <a:rPr lang="en-US" sz="2000" b="1" dirty="0">
                <a:solidFill>
                  <a:srgbClr val="0070C0"/>
                </a:solidFill>
              </a:rPr>
              <a:t>External community-wide reviews:</a:t>
            </a:r>
          </a:p>
          <a:p>
            <a:pPr marL="1394460" lvl="2" indent="-342900">
              <a:lnSpc>
                <a:spcPct val="114000"/>
              </a:lnSpc>
              <a:spcAft>
                <a:spcPts val="400"/>
              </a:spcAft>
              <a:buFont typeface="Wingdings" pitchFamily="2" charset="2"/>
              <a:buChar char="ü"/>
            </a:pPr>
            <a:r>
              <a:rPr lang="en-US" sz="1600" b="1" dirty="0"/>
              <a:t>Invited international domain experts (science, data management, and stewardship);</a:t>
            </a:r>
          </a:p>
          <a:p>
            <a:pPr marL="1394460" lvl="2" indent="-342900">
              <a:lnSpc>
                <a:spcPct val="114000"/>
              </a:lnSpc>
              <a:spcAft>
                <a:spcPts val="400"/>
              </a:spcAft>
              <a:buFont typeface="Wingdings" pitchFamily="2" charset="2"/>
              <a:buChar char="ü"/>
            </a:pPr>
            <a:r>
              <a:rPr lang="en-US" sz="1600" b="1" dirty="0"/>
              <a:t>GCOS secretariat;</a:t>
            </a:r>
          </a:p>
          <a:p>
            <a:pPr marL="1394460" lvl="2" indent="-342900">
              <a:lnSpc>
                <a:spcPct val="114000"/>
              </a:lnSpc>
              <a:spcAft>
                <a:spcPts val="600"/>
              </a:spcAft>
              <a:buFont typeface="Wingdings" pitchFamily="2" charset="2"/>
              <a:buChar char="ü"/>
            </a:pPr>
            <a:r>
              <a:rPr lang="en-US" sz="1600" b="1" dirty="0"/>
              <a:t>ESIP (Earth Science Information Partner) community – a working session at the ESIP 2018 summer meeting in July</a:t>
            </a:r>
          </a:p>
        </p:txBody>
      </p:sp>
      <p:pic>
        <p:nvPicPr>
          <p:cNvPr id="6" name="Picture 5">
            <a:extLst>
              <a:ext uri="{FF2B5EF4-FFF2-40B4-BE49-F238E27FC236}">
                <a16:creationId xmlns:a16="http://schemas.microsoft.com/office/drawing/2014/main" xmlns="" id="{CC56414A-C86F-DC46-A7CE-BE4ECDEDCAE5}"/>
              </a:ext>
            </a:extLst>
          </p:cNvPr>
          <p:cNvPicPr>
            <a:picLocks noChangeAspect="1"/>
          </p:cNvPicPr>
          <p:nvPr/>
        </p:nvPicPr>
        <p:blipFill rotWithShape="1">
          <a:blip r:embed="rId3"/>
          <a:srcRect l="3334" t="5392" r="2500" b="6307"/>
          <a:stretch/>
        </p:blipFill>
        <p:spPr>
          <a:xfrm>
            <a:off x="2387600" y="4190999"/>
            <a:ext cx="4330700" cy="2465561"/>
          </a:xfrm>
          <a:prstGeom prst="rect">
            <a:avLst/>
          </a:prstGeom>
        </p:spPr>
      </p:pic>
      <p:sp>
        <p:nvSpPr>
          <p:cNvPr id="7" name="Title 1">
            <a:extLst>
              <a:ext uri="{FF2B5EF4-FFF2-40B4-BE49-F238E27FC236}">
                <a16:creationId xmlns:a16="http://schemas.microsoft.com/office/drawing/2014/main" xmlns="" id="{881036E7-2866-0F41-8031-7D8C357E467D}"/>
              </a:ext>
            </a:extLst>
          </p:cNvPr>
          <p:cNvSpPr>
            <a:spLocks noGrp="1"/>
          </p:cNvSpPr>
          <p:nvPr>
            <p:ph type="title"/>
          </p:nvPr>
        </p:nvSpPr>
        <p:spPr>
          <a:xfrm>
            <a:off x="0" y="0"/>
            <a:ext cx="9144000" cy="825393"/>
          </a:xfrm>
          <a:solidFill>
            <a:schemeClr val="accent5">
              <a:lumMod val="20000"/>
              <a:lumOff val="80000"/>
            </a:schemeClr>
          </a:solidFill>
        </p:spPr>
        <p:txBody>
          <a:bodyPr>
            <a:normAutofit/>
          </a:bodyPr>
          <a:lstStyle/>
          <a:p>
            <a:r>
              <a:rPr lang="en-US" sz="4000" b="1" dirty="0">
                <a:solidFill>
                  <a:schemeClr val="tx2">
                    <a:lumMod val="50000"/>
                  </a:schemeClr>
                </a:solidFill>
              </a:rPr>
              <a:t>Outcomes</a:t>
            </a:r>
          </a:p>
        </p:txBody>
      </p:sp>
      <p:sp>
        <p:nvSpPr>
          <p:cNvPr id="8" name="TextBox 7">
            <a:extLst>
              <a:ext uri="{FF2B5EF4-FFF2-40B4-BE49-F238E27FC236}">
                <a16:creationId xmlns:a16="http://schemas.microsoft.com/office/drawing/2014/main" xmlns="" id="{3DA65D82-8E27-F143-AD93-AD7F4379D187}"/>
              </a:ext>
            </a:extLst>
          </p:cNvPr>
          <p:cNvSpPr txBox="1"/>
          <p:nvPr/>
        </p:nvSpPr>
        <p:spPr>
          <a:xfrm>
            <a:off x="1549400" y="3683000"/>
            <a:ext cx="7188200" cy="489365"/>
          </a:xfrm>
          <a:prstGeom prst="rect">
            <a:avLst/>
          </a:prstGeom>
          <a:noFill/>
        </p:spPr>
        <p:txBody>
          <a:bodyPr wrap="square" rtlCol="0">
            <a:spAutoFit/>
          </a:bodyPr>
          <a:lstStyle/>
          <a:p>
            <a:pPr marL="457200" indent="-320040">
              <a:lnSpc>
                <a:spcPct val="114000"/>
              </a:lnSpc>
              <a:spcAft>
                <a:spcPts val="600"/>
              </a:spcAft>
              <a:buFont typeface="Arial" panose="020B0604020202020204" pitchFamily="34" charset="0"/>
              <a:buChar char="•"/>
            </a:pPr>
            <a:r>
              <a:rPr lang="en-US" sz="2400" b="1" dirty="0">
                <a:solidFill>
                  <a:srgbClr val="000090"/>
                </a:solidFill>
              </a:rPr>
              <a:t>An Evaluation Template</a:t>
            </a:r>
            <a:endParaRPr lang="en-US" sz="2000" dirty="0">
              <a:solidFill>
                <a:srgbClr val="0070C0"/>
              </a:solidFill>
            </a:endParaRPr>
          </a:p>
        </p:txBody>
      </p:sp>
    </p:spTree>
    <p:extLst>
      <p:ext uri="{BB962C8B-B14F-4D97-AF65-F5344CB8AC3E}">
        <p14:creationId xmlns:p14="http://schemas.microsoft.com/office/powerpoint/2010/main" val="80117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59AF2F-52C6-9B46-B8B2-0579234AE62E}" type="slidenum">
              <a:rPr lang="en-US" smtClean="0"/>
              <a:t>19</a:t>
            </a:fld>
            <a:endParaRPr lang="en-US"/>
          </a:p>
        </p:txBody>
      </p:sp>
      <p:sp>
        <p:nvSpPr>
          <p:cNvPr id="3" name="TextBox 2">
            <a:extLst>
              <a:ext uri="{FF2B5EF4-FFF2-40B4-BE49-F238E27FC236}">
                <a16:creationId xmlns:a16="http://schemas.microsoft.com/office/drawing/2014/main" xmlns="" id="{7A6309BB-1E1F-C646-8AEF-80AD99C0EF18}"/>
              </a:ext>
            </a:extLst>
          </p:cNvPr>
          <p:cNvSpPr txBox="1"/>
          <p:nvPr/>
        </p:nvSpPr>
        <p:spPr>
          <a:xfrm>
            <a:off x="1117600" y="1358900"/>
            <a:ext cx="6985000" cy="3397469"/>
          </a:xfrm>
          <a:prstGeom prst="rect">
            <a:avLst/>
          </a:prstGeom>
          <a:noFill/>
        </p:spPr>
        <p:txBody>
          <a:bodyPr wrap="square" rtlCol="0">
            <a:spAutoFit/>
          </a:bodyPr>
          <a:lstStyle/>
          <a:p>
            <a:pPr marL="457200" indent="-320040">
              <a:lnSpc>
                <a:spcPct val="114000"/>
              </a:lnSpc>
              <a:spcAft>
                <a:spcPts val="600"/>
              </a:spcAft>
              <a:buFont typeface="Arial" panose="020B0604020202020204" pitchFamily="34" charset="0"/>
              <a:buChar char="•"/>
            </a:pPr>
            <a:r>
              <a:rPr lang="en-US" sz="2400" b="1" dirty="0">
                <a:solidFill>
                  <a:srgbClr val="000090"/>
                </a:solidFill>
              </a:rPr>
              <a:t>SMM-CD documents have been baselined; </a:t>
            </a:r>
          </a:p>
          <a:p>
            <a:pPr marL="457200" indent="-320040">
              <a:lnSpc>
                <a:spcPct val="114000"/>
              </a:lnSpc>
              <a:spcAft>
                <a:spcPts val="600"/>
              </a:spcAft>
              <a:buFont typeface="Arial" panose="020B0604020202020204" pitchFamily="34" charset="0"/>
              <a:buChar char="•"/>
            </a:pPr>
            <a:r>
              <a:rPr lang="en-US" sz="2400" b="1" dirty="0">
                <a:solidFill>
                  <a:srgbClr val="000090"/>
                </a:solidFill>
              </a:rPr>
              <a:t>Use case of 16 global datasets identified by IEG-CDM Sub-Group A is underway </a:t>
            </a:r>
            <a:r>
              <a:rPr lang="en-US" sz="2400" b="1" dirty="0">
                <a:solidFill>
                  <a:srgbClr val="C00000"/>
                </a:solidFill>
              </a:rPr>
              <a:t>(Two more added)</a:t>
            </a:r>
          </a:p>
          <a:p>
            <a:pPr marL="457200">
              <a:lnSpc>
                <a:spcPct val="114000"/>
              </a:lnSpc>
              <a:spcAft>
                <a:spcPts val="600"/>
              </a:spcAft>
            </a:pPr>
            <a:r>
              <a:rPr lang="en-US" sz="2000" dirty="0">
                <a:solidFill>
                  <a:srgbClr val="0070C0"/>
                </a:solidFill>
              </a:rPr>
              <a:t>(Datasets: </a:t>
            </a:r>
            <a:r>
              <a:rPr lang="en-US" sz="2000" dirty="0">
                <a:solidFill>
                  <a:srgbClr val="0070C0"/>
                </a:solidFill>
                <a:hlinkClick r:id="rId3"/>
              </a:rPr>
              <a:t>http://www.wmo.int/pages/prog/wcp/ccl/opace/opace1/meetings/documents/DraftMeetingReport.pdf</a:t>
            </a:r>
            <a:r>
              <a:rPr lang="en-US" sz="2000" dirty="0">
                <a:solidFill>
                  <a:srgbClr val="0070C0"/>
                </a:solidFill>
              </a:rPr>
              <a:t>)</a:t>
            </a:r>
          </a:p>
          <a:p>
            <a:pPr marL="800100" indent="-342900">
              <a:lnSpc>
                <a:spcPct val="114000"/>
              </a:lnSpc>
              <a:spcAft>
                <a:spcPts val="600"/>
              </a:spcAft>
              <a:buFont typeface="Wingdings" pitchFamily="2" charset="2"/>
              <a:buChar char="Ø"/>
            </a:pPr>
            <a:r>
              <a:rPr lang="en-US" sz="2000" strike="sngStrike" dirty="0">
                <a:solidFill>
                  <a:schemeClr val="tx2">
                    <a:lumMod val="50000"/>
                  </a:schemeClr>
                </a:solidFill>
              </a:rPr>
              <a:t>Five</a:t>
            </a:r>
            <a:r>
              <a:rPr lang="en-US" sz="2000" dirty="0">
                <a:solidFill>
                  <a:schemeClr val="tx2">
                    <a:lumMod val="50000"/>
                  </a:schemeClr>
                </a:solidFill>
              </a:rPr>
              <a:t> </a:t>
            </a:r>
            <a:r>
              <a:rPr lang="en-US" sz="2000" dirty="0">
                <a:solidFill>
                  <a:srgbClr val="C00000"/>
                </a:solidFill>
              </a:rPr>
              <a:t>Sixteen</a:t>
            </a:r>
            <a:r>
              <a:rPr lang="en-US" sz="2000" dirty="0">
                <a:solidFill>
                  <a:schemeClr val="tx2">
                    <a:lumMod val="50000"/>
                  </a:schemeClr>
                </a:solidFill>
              </a:rPr>
              <a:t> assessments completed; </a:t>
            </a:r>
          </a:p>
          <a:p>
            <a:pPr marL="800100" indent="-342900">
              <a:lnSpc>
                <a:spcPct val="114000"/>
              </a:lnSpc>
              <a:spcAft>
                <a:spcPts val="600"/>
              </a:spcAft>
              <a:buFont typeface="Wingdings" pitchFamily="2" charset="2"/>
              <a:buChar char="Ø"/>
            </a:pPr>
            <a:r>
              <a:rPr lang="en-US" sz="2000" strike="sngStrike" dirty="0">
                <a:solidFill>
                  <a:schemeClr val="tx2">
                    <a:lumMod val="50000"/>
                  </a:schemeClr>
                </a:solidFill>
              </a:rPr>
              <a:t>A couple </a:t>
            </a:r>
            <a:r>
              <a:rPr lang="en-US" sz="2000" dirty="0">
                <a:solidFill>
                  <a:srgbClr val="C00000"/>
                </a:solidFill>
              </a:rPr>
              <a:t>Two</a:t>
            </a:r>
            <a:r>
              <a:rPr lang="en-US" sz="2000" dirty="0">
                <a:solidFill>
                  <a:schemeClr val="tx2">
                    <a:lumMod val="50000"/>
                  </a:schemeClr>
                </a:solidFill>
              </a:rPr>
              <a:t> more near completion.</a:t>
            </a:r>
          </a:p>
        </p:txBody>
      </p:sp>
      <p:sp>
        <p:nvSpPr>
          <p:cNvPr id="6" name="Title 1">
            <a:extLst>
              <a:ext uri="{FF2B5EF4-FFF2-40B4-BE49-F238E27FC236}">
                <a16:creationId xmlns:a16="http://schemas.microsoft.com/office/drawing/2014/main" xmlns="" id="{6258908B-B854-EE44-AFEF-FD46B569648C}"/>
              </a:ext>
            </a:extLst>
          </p:cNvPr>
          <p:cNvSpPr>
            <a:spLocks noGrp="1"/>
          </p:cNvSpPr>
          <p:nvPr>
            <p:ph type="title"/>
          </p:nvPr>
        </p:nvSpPr>
        <p:spPr>
          <a:xfrm>
            <a:off x="0" y="0"/>
            <a:ext cx="9144000" cy="825393"/>
          </a:xfrm>
          <a:solidFill>
            <a:schemeClr val="accent5">
              <a:lumMod val="20000"/>
              <a:lumOff val="80000"/>
            </a:schemeClr>
          </a:solidFill>
        </p:spPr>
        <p:txBody>
          <a:bodyPr>
            <a:normAutofit/>
          </a:bodyPr>
          <a:lstStyle/>
          <a:p>
            <a:pPr>
              <a:spcAft>
                <a:spcPts val="600"/>
              </a:spcAft>
            </a:pPr>
            <a:r>
              <a:rPr lang="en-US" sz="4000" b="1" dirty="0">
                <a:solidFill>
                  <a:schemeClr val="tx2">
                    <a:lumMod val="50000"/>
                  </a:schemeClr>
                </a:solidFill>
              </a:rPr>
              <a:t>Current Status</a:t>
            </a:r>
          </a:p>
        </p:txBody>
      </p:sp>
    </p:spTree>
    <p:extLst>
      <p:ext uri="{BB962C8B-B14F-4D97-AF65-F5344CB8AC3E}">
        <p14:creationId xmlns:p14="http://schemas.microsoft.com/office/powerpoint/2010/main" val="1812384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59AF2F-52C6-9B46-B8B2-0579234AE62E}" type="slidenum">
              <a:rPr lang="en-US" smtClean="0"/>
              <a:t>2</a:t>
            </a:fld>
            <a:endParaRPr lang="en-US" dirty="0"/>
          </a:p>
        </p:txBody>
      </p:sp>
      <p:sp>
        <p:nvSpPr>
          <p:cNvPr id="6" name="Title 1">
            <a:extLst>
              <a:ext uri="{FF2B5EF4-FFF2-40B4-BE49-F238E27FC236}">
                <a16:creationId xmlns:a16="http://schemas.microsoft.com/office/drawing/2014/main" xmlns="" id="{A0143295-DDAD-6941-92B5-6AA133BCAD1D}"/>
              </a:ext>
            </a:extLst>
          </p:cNvPr>
          <p:cNvSpPr txBox="1">
            <a:spLocks/>
          </p:cNvSpPr>
          <p:nvPr/>
        </p:nvSpPr>
        <p:spPr>
          <a:xfrm>
            <a:off x="515689" y="2543067"/>
            <a:ext cx="8474299" cy="2056868"/>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20000"/>
              </a:lnSpc>
              <a:spcAft>
                <a:spcPts val="400"/>
              </a:spcAft>
            </a:pPr>
            <a:r>
              <a:rPr lang="en-US" sz="2400" b="1" dirty="0">
                <a:solidFill>
                  <a:schemeClr val="tx2">
                    <a:lumMod val="50000"/>
                  </a:schemeClr>
                </a:solidFill>
              </a:rPr>
              <a:t>SMM-CD is developed by the SMM-CD Working Group</a:t>
            </a:r>
            <a:endParaRPr lang="en-US" sz="2400" dirty="0">
              <a:solidFill>
                <a:schemeClr val="tx2">
                  <a:lumMod val="50000"/>
                </a:schemeClr>
              </a:solidFill>
            </a:endParaRPr>
          </a:p>
          <a:p>
            <a:pPr marL="868680" indent="-320040" algn="l">
              <a:lnSpc>
                <a:spcPct val="110000"/>
              </a:lnSpc>
              <a:buFont typeface="Arial" panose="020B0604020202020204" pitchFamily="34" charset="0"/>
              <a:buChar char="•"/>
            </a:pPr>
            <a:r>
              <a:rPr lang="en-US" sz="1800" b="1" i="1" dirty="0">
                <a:solidFill>
                  <a:srgbClr val="000090"/>
                </a:solidFill>
              </a:rPr>
              <a:t>Ge Peng (CICS-NC/NCEI, USA), lead;</a:t>
            </a:r>
          </a:p>
          <a:p>
            <a:pPr marL="868680" indent="-320040" algn="l">
              <a:lnSpc>
                <a:spcPct val="110000"/>
              </a:lnSpc>
              <a:buFont typeface="Arial" panose="020B0604020202020204" pitchFamily="34" charset="0"/>
              <a:buChar char="•"/>
            </a:pPr>
            <a:r>
              <a:rPr lang="en-US" sz="1800" b="1" i="1" dirty="0">
                <a:solidFill>
                  <a:srgbClr val="000090"/>
                </a:solidFill>
              </a:rPr>
              <a:t>William Wright (BOM, Australia), co-lead; </a:t>
            </a:r>
          </a:p>
          <a:p>
            <a:pPr marL="868680" indent="-320040" algn="l">
              <a:lnSpc>
                <a:spcPct val="110000"/>
              </a:lnSpc>
              <a:buFont typeface="Arial" panose="020B0604020202020204" pitchFamily="34" charset="0"/>
              <a:buChar char="•"/>
            </a:pPr>
            <a:r>
              <a:rPr lang="en-US" sz="1800" b="1" i="1" dirty="0">
                <a:solidFill>
                  <a:srgbClr val="000090"/>
                </a:solidFill>
              </a:rPr>
              <a:t>Christina Lief (WMO);</a:t>
            </a:r>
          </a:p>
          <a:p>
            <a:pPr marL="868680" indent="-320040" algn="l">
              <a:lnSpc>
                <a:spcPct val="110000"/>
              </a:lnSpc>
              <a:buFont typeface="Arial" panose="020B0604020202020204" pitchFamily="34" charset="0"/>
              <a:buChar char="•"/>
            </a:pPr>
            <a:r>
              <a:rPr lang="en-US" sz="1800" b="1" i="1" dirty="0">
                <a:solidFill>
                  <a:srgbClr val="000090"/>
                </a:solidFill>
              </a:rPr>
              <a:t>Omar Baddour (WMO);</a:t>
            </a:r>
          </a:p>
          <a:p>
            <a:pPr marL="868680" indent="-320040" algn="l">
              <a:lnSpc>
                <a:spcPct val="110000"/>
              </a:lnSpc>
              <a:buFont typeface="Arial" panose="020B0604020202020204" pitchFamily="34" charset="0"/>
              <a:buChar char="•"/>
            </a:pPr>
            <a:r>
              <a:rPr lang="en-US" sz="1800" b="1" i="1" dirty="0">
                <a:solidFill>
                  <a:srgbClr val="000090"/>
                </a:solidFill>
              </a:rPr>
              <a:t>Valentin Aich (GCOS)</a:t>
            </a:r>
          </a:p>
        </p:txBody>
      </p:sp>
      <p:sp>
        <p:nvSpPr>
          <p:cNvPr id="8" name="Title 1">
            <a:extLst>
              <a:ext uri="{FF2B5EF4-FFF2-40B4-BE49-F238E27FC236}">
                <a16:creationId xmlns:a16="http://schemas.microsoft.com/office/drawing/2014/main" xmlns="" id="{CE9B4E93-F095-474D-B9F4-AEAED40F5EB3}"/>
              </a:ext>
            </a:extLst>
          </p:cNvPr>
          <p:cNvSpPr txBox="1">
            <a:spLocks/>
          </p:cNvSpPr>
          <p:nvPr/>
        </p:nvSpPr>
        <p:spPr>
          <a:xfrm>
            <a:off x="800099" y="4561835"/>
            <a:ext cx="7758088" cy="1267465"/>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sz="2400" b="1" dirty="0">
                <a:solidFill>
                  <a:schemeClr val="tx2">
                    <a:lumMod val="75000"/>
                  </a:schemeClr>
                </a:solidFill>
              </a:rPr>
              <a:t>under the WMO High-Quality Global Data Management Framework for Climate (</a:t>
            </a:r>
            <a:r>
              <a:rPr lang="en-US" sz="2400" b="1" dirty="0">
                <a:solidFill>
                  <a:schemeClr val="accent2">
                    <a:lumMod val="75000"/>
                  </a:schemeClr>
                </a:solidFill>
              </a:rPr>
              <a:t>HQ-GDMFC</a:t>
            </a:r>
            <a:r>
              <a:rPr lang="en-US" sz="2400" b="1" dirty="0">
                <a:solidFill>
                  <a:schemeClr val="tx2">
                    <a:lumMod val="75000"/>
                  </a:schemeClr>
                </a:solidFill>
              </a:rPr>
              <a:t>), in collaboration with the members of an ad hoc International Expert Group on Climate Data Modernisation (</a:t>
            </a:r>
            <a:r>
              <a:rPr lang="en-US" sz="2400" b="1" dirty="0">
                <a:solidFill>
                  <a:schemeClr val="accent2">
                    <a:lumMod val="75000"/>
                  </a:schemeClr>
                </a:solidFill>
              </a:rPr>
              <a:t>IEG-CDM</a:t>
            </a:r>
            <a:r>
              <a:rPr lang="en-US" sz="2400" b="1" dirty="0">
                <a:solidFill>
                  <a:schemeClr val="tx2">
                    <a:lumMod val="75000"/>
                  </a:schemeClr>
                </a:solidFill>
              </a:rPr>
              <a:t>)</a:t>
            </a:r>
          </a:p>
        </p:txBody>
      </p:sp>
      <p:sp>
        <p:nvSpPr>
          <p:cNvPr id="7" name="TextBox 6">
            <a:extLst>
              <a:ext uri="{FF2B5EF4-FFF2-40B4-BE49-F238E27FC236}">
                <a16:creationId xmlns:a16="http://schemas.microsoft.com/office/drawing/2014/main" xmlns="" id="{D6D8843A-5EC3-BB43-BD8A-0E9F49AC3B1B}"/>
              </a:ext>
            </a:extLst>
          </p:cNvPr>
          <p:cNvSpPr txBox="1"/>
          <p:nvPr/>
        </p:nvSpPr>
        <p:spPr>
          <a:xfrm>
            <a:off x="515689" y="241300"/>
            <a:ext cx="8064501" cy="2377967"/>
          </a:xfrm>
          <a:prstGeom prst="rect">
            <a:avLst/>
          </a:prstGeom>
          <a:noFill/>
        </p:spPr>
        <p:txBody>
          <a:bodyPr wrap="square" lIns="82048" tIns="41025" rIns="82048" bIns="41025" rtlCol="0">
            <a:spAutoFit/>
          </a:bodyPr>
          <a:lstStyle/>
          <a:p>
            <a:pPr>
              <a:spcAft>
                <a:spcPts val="400"/>
              </a:spcAft>
            </a:pPr>
            <a:r>
              <a:rPr lang="en-US" sz="2400" b="1" dirty="0">
                <a:solidFill>
                  <a:schemeClr val="tx2">
                    <a:lumMod val="50000"/>
                  </a:schemeClr>
                </a:solidFill>
              </a:rPr>
              <a:t>WMO &amp; WMO Information System (WIS):</a:t>
            </a:r>
          </a:p>
          <a:p>
            <a:pPr marL="320040" indent="-228600">
              <a:lnSpc>
                <a:spcPct val="110000"/>
              </a:lnSpc>
              <a:buFont typeface="Arial" panose="020B0604020202020204" pitchFamily="34" charset="0"/>
              <a:buChar char="•"/>
            </a:pPr>
            <a:r>
              <a:rPr lang="en-US" b="1" i="1" dirty="0">
                <a:solidFill>
                  <a:srgbClr val="000090"/>
                </a:solidFill>
              </a:rPr>
              <a:t>Specialized agency of the United Nations (weather, water, and climate): 191 member countries and territories;</a:t>
            </a:r>
          </a:p>
          <a:p>
            <a:pPr marL="320040" indent="-228600">
              <a:lnSpc>
                <a:spcPct val="110000"/>
              </a:lnSpc>
              <a:buFont typeface="Arial" panose="020B0604020202020204" pitchFamily="34" charset="0"/>
              <a:buChar char="•"/>
            </a:pPr>
            <a:r>
              <a:rPr lang="en-US" b="1" i="1" dirty="0">
                <a:solidFill>
                  <a:srgbClr val="000090"/>
                </a:solidFill>
              </a:rPr>
              <a:t>Committed to free exchange of data and products;</a:t>
            </a:r>
          </a:p>
          <a:p>
            <a:pPr marL="320040" indent="-228600">
              <a:lnSpc>
                <a:spcPct val="110000"/>
              </a:lnSpc>
              <a:buFont typeface="Arial" panose="020B0604020202020204" pitchFamily="34" charset="0"/>
              <a:buChar char="•"/>
            </a:pPr>
            <a:r>
              <a:rPr lang="en-US" b="1" i="1" dirty="0">
                <a:solidFill>
                  <a:srgbClr val="000090"/>
                </a:solidFill>
              </a:rPr>
              <a:t>Dedicated to ensuring the highest possible quality (data, information, and services) and providing effective access to authoritative, trusted datasets for science, policy and decision-making support.</a:t>
            </a:r>
          </a:p>
        </p:txBody>
      </p:sp>
      <p:sp>
        <p:nvSpPr>
          <p:cNvPr id="9" name="Title 1">
            <a:extLst>
              <a:ext uri="{FF2B5EF4-FFF2-40B4-BE49-F238E27FC236}">
                <a16:creationId xmlns:a16="http://schemas.microsoft.com/office/drawing/2014/main" xmlns="" id="{0A72D57D-B7AA-9B45-BD03-36E51D3590AA}"/>
              </a:ext>
            </a:extLst>
          </p:cNvPr>
          <p:cNvSpPr txBox="1">
            <a:spLocks/>
          </p:cNvSpPr>
          <p:nvPr/>
        </p:nvSpPr>
        <p:spPr>
          <a:xfrm>
            <a:off x="723899" y="5714646"/>
            <a:ext cx="7758088" cy="568192"/>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sz="2400" b="1" dirty="0">
                <a:solidFill>
                  <a:schemeClr val="tx2">
                    <a:lumMod val="75000"/>
                  </a:schemeClr>
                </a:solidFill>
              </a:rPr>
              <a:t>To Help Address Some of the Challenges Facing WMO &amp; WIS</a:t>
            </a:r>
          </a:p>
        </p:txBody>
      </p:sp>
    </p:spTree>
    <p:extLst>
      <p:ext uri="{BB962C8B-B14F-4D97-AF65-F5344CB8AC3E}">
        <p14:creationId xmlns:p14="http://schemas.microsoft.com/office/powerpoint/2010/main" val="38022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59AF2F-52C6-9B46-B8B2-0579234AE62E}" type="slidenum">
              <a:rPr lang="en-US" smtClean="0"/>
              <a:t>20</a:t>
            </a:fld>
            <a:endParaRPr lang="en-US"/>
          </a:p>
        </p:txBody>
      </p:sp>
      <p:sp>
        <p:nvSpPr>
          <p:cNvPr id="6" name="Title 1">
            <a:extLst>
              <a:ext uri="{FF2B5EF4-FFF2-40B4-BE49-F238E27FC236}">
                <a16:creationId xmlns:a16="http://schemas.microsoft.com/office/drawing/2014/main" xmlns="" id="{6258908B-B854-EE44-AFEF-FD46B569648C}"/>
              </a:ext>
            </a:extLst>
          </p:cNvPr>
          <p:cNvSpPr>
            <a:spLocks noGrp="1"/>
          </p:cNvSpPr>
          <p:nvPr>
            <p:ph type="title"/>
          </p:nvPr>
        </p:nvSpPr>
        <p:spPr>
          <a:xfrm>
            <a:off x="0" y="0"/>
            <a:ext cx="9144000" cy="825393"/>
          </a:xfrm>
          <a:solidFill>
            <a:schemeClr val="accent5">
              <a:lumMod val="20000"/>
              <a:lumOff val="80000"/>
            </a:schemeClr>
          </a:solidFill>
        </p:spPr>
        <p:txBody>
          <a:bodyPr>
            <a:noAutofit/>
          </a:bodyPr>
          <a:lstStyle/>
          <a:p>
            <a:pPr marL="137160">
              <a:lnSpc>
                <a:spcPct val="114000"/>
              </a:lnSpc>
              <a:spcAft>
                <a:spcPts val="600"/>
              </a:spcAft>
            </a:pPr>
            <a:r>
              <a:rPr lang="en-US" sz="2800" b="1" dirty="0">
                <a:solidFill>
                  <a:srgbClr val="000090"/>
                </a:solidFill>
              </a:rPr>
              <a:t>A Preliminary Summary of SMM-CD Ratings </a:t>
            </a:r>
            <a:br>
              <a:rPr lang="en-US" sz="2800" b="1" dirty="0">
                <a:solidFill>
                  <a:srgbClr val="000090"/>
                </a:solidFill>
              </a:rPr>
            </a:br>
            <a:r>
              <a:rPr lang="en-US" sz="2000" dirty="0"/>
              <a:t>(as of 11/13/2018) </a:t>
            </a:r>
          </a:p>
        </p:txBody>
      </p:sp>
      <p:pic>
        <p:nvPicPr>
          <p:cNvPr id="8" name="Picture 7">
            <a:extLst>
              <a:ext uri="{FF2B5EF4-FFF2-40B4-BE49-F238E27FC236}">
                <a16:creationId xmlns:a16="http://schemas.microsoft.com/office/drawing/2014/main" xmlns="" id="{8C8742A6-27F8-A344-BB71-8B205AF8B503}"/>
              </a:ext>
            </a:extLst>
          </p:cNvPr>
          <p:cNvPicPr>
            <a:picLocks noChangeAspect="1"/>
          </p:cNvPicPr>
          <p:nvPr/>
        </p:nvPicPr>
        <p:blipFill rotWithShape="1">
          <a:blip r:embed="rId3"/>
          <a:srcRect t="6852" b="5926"/>
          <a:stretch/>
        </p:blipFill>
        <p:spPr>
          <a:xfrm>
            <a:off x="0" y="863600"/>
            <a:ext cx="9144000" cy="5981700"/>
          </a:xfrm>
          <a:prstGeom prst="rect">
            <a:avLst/>
          </a:prstGeom>
        </p:spPr>
      </p:pic>
    </p:spTree>
    <p:extLst>
      <p:ext uri="{BB962C8B-B14F-4D97-AF65-F5344CB8AC3E}">
        <p14:creationId xmlns:p14="http://schemas.microsoft.com/office/powerpoint/2010/main" val="1815245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9259AF2F-52C6-9B46-B8B2-0579234AE62E}" type="slidenum">
              <a:rPr lang="en-US" smtClean="0"/>
              <a:t>21</a:t>
            </a:fld>
            <a:endParaRPr lang="en-US"/>
          </a:p>
        </p:txBody>
      </p:sp>
      <p:sp>
        <p:nvSpPr>
          <p:cNvPr id="3" name="TextBox 2">
            <a:extLst>
              <a:ext uri="{FF2B5EF4-FFF2-40B4-BE49-F238E27FC236}">
                <a16:creationId xmlns:a16="http://schemas.microsoft.com/office/drawing/2014/main" xmlns="" id="{7A6309BB-1E1F-C646-8AEF-80AD99C0EF18}"/>
              </a:ext>
            </a:extLst>
          </p:cNvPr>
          <p:cNvSpPr txBox="1"/>
          <p:nvPr/>
        </p:nvSpPr>
        <p:spPr>
          <a:xfrm>
            <a:off x="1409700" y="965200"/>
            <a:ext cx="7137400" cy="3085717"/>
          </a:xfrm>
          <a:prstGeom prst="rect">
            <a:avLst/>
          </a:prstGeom>
          <a:noFill/>
        </p:spPr>
        <p:txBody>
          <a:bodyPr wrap="square" rtlCol="0">
            <a:spAutoFit/>
          </a:bodyPr>
          <a:lstStyle/>
          <a:p>
            <a:pPr>
              <a:spcAft>
                <a:spcPts val="1800"/>
              </a:spcAft>
            </a:pPr>
            <a:r>
              <a:rPr lang="en-US" sz="2800" b="1" dirty="0">
                <a:solidFill>
                  <a:schemeClr val="tx2">
                    <a:lumMod val="50000"/>
                  </a:schemeClr>
                </a:solidFill>
              </a:rPr>
              <a:t>The latest unofficial version of three SMM-CD documents are available at </a:t>
            </a:r>
            <a:r>
              <a:rPr lang="en-US" sz="2800" b="1" dirty="0" err="1">
                <a:solidFill>
                  <a:schemeClr val="tx2">
                    <a:lumMod val="50000"/>
                  </a:schemeClr>
                </a:solidFill>
              </a:rPr>
              <a:t>Figshare.com</a:t>
            </a:r>
            <a:r>
              <a:rPr lang="en-US" sz="2800" b="1" dirty="0">
                <a:solidFill>
                  <a:schemeClr val="tx2">
                    <a:lumMod val="50000"/>
                  </a:schemeClr>
                </a:solidFill>
              </a:rPr>
              <a:t>.</a:t>
            </a:r>
          </a:p>
          <a:p>
            <a:pPr>
              <a:spcAft>
                <a:spcPts val="600"/>
              </a:spcAft>
            </a:pPr>
            <a:r>
              <a:rPr lang="en-US" sz="2800" b="1" dirty="0">
                <a:solidFill>
                  <a:schemeClr val="tx2">
                    <a:lumMod val="50000"/>
                  </a:schemeClr>
                </a:solidFill>
              </a:rPr>
              <a:t>The short URLs:</a:t>
            </a:r>
          </a:p>
          <a:p>
            <a:pPr marL="457200" indent="-320040">
              <a:lnSpc>
                <a:spcPct val="114000"/>
              </a:lnSpc>
              <a:spcAft>
                <a:spcPts val="600"/>
              </a:spcAft>
              <a:buFont typeface="Arial" panose="020B0604020202020204" pitchFamily="34" charset="0"/>
              <a:buChar char="•"/>
            </a:pPr>
            <a:r>
              <a:rPr lang="en-US" sz="2400" b="1" dirty="0">
                <a:solidFill>
                  <a:srgbClr val="000090"/>
                </a:solidFill>
              </a:rPr>
              <a:t>Matrix:</a:t>
            </a:r>
            <a:r>
              <a:rPr lang="en-US" sz="2400" b="1" dirty="0">
                <a:solidFill>
                  <a:srgbClr val="0070C0"/>
                </a:solidFill>
              </a:rPr>
              <a:t> </a:t>
            </a:r>
            <a:r>
              <a:rPr lang="en-US" sz="2400" dirty="0">
                <a:solidFill>
                  <a:srgbClr val="0070C0"/>
                </a:solidFill>
                <a:hlinkClick r:id="rId3"/>
              </a:rPr>
              <a:t>bit.ly/SMM-CD</a:t>
            </a:r>
            <a:endParaRPr lang="en-US" sz="2400" dirty="0">
              <a:solidFill>
                <a:srgbClr val="0070C0"/>
              </a:solidFill>
            </a:endParaRPr>
          </a:p>
          <a:p>
            <a:pPr marL="457200" indent="-320040">
              <a:lnSpc>
                <a:spcPct val="114000"/>
              </a:lnSpc>
              <a:spcAft>
                <a:spcPts val="600"/>
              </a:spcAft>
              <a:buFont typeface="Arial" panose="020B0604020202020204" pitchFamily="34" charset="0"/>
              <a:buChar char="•"/>
            </a:pPr>
            <a:r>
              <a:rPr lang="en-US" sz="2400" b="1" dirty="0">
                <a:solidFill>
                  <a:srgbClr val="000090"/>
                </a:solidFill>
              </a:rPr>
              <a:t>Guidance Booklet</a:t>
            </a:r>
            <a:r>
              <a:rPr lang="en-US" sz="2400" dirty="0">
                <a:solidFill>
                  <a:srgbClr val="000090"/>
                </a:solidFill>
              </a:rPr>
              <a:t>: </a:t>
            </a:r>
            <a:r>
              <a:rPr lang="en-US" sz="2400" dirty="0">
                <a:solidFill>
                  <a:srgbClr val="0070C0"/>
                </a:solidFill>
                <a:hlinkClick r:id="rId4"/>
              </a:rPr>
              <a:t>bit.ly/SMM-CD-Manual</a:t>
            </a:r>
            <a:endParaRPr lang="en-US" sz="2400" dirty="0">
              <a:solidFill>
                <a:srgbClr val="0070C0"/>
              </a:solidFill>
            </a:endParaRPr>
          </a:p>
          <a:p>
            <a:pPr marL="457200" indent="-320040">
              <a:lnSpc>
                <a:spcPct val="114000"/>
              </a:lnSpc>
              <a:spcAft>
                <a:spcPts val="600"/>
              </a:spcAft>
              <a:buFont typeface="Arial" panose="020B0604020202020204" pitchFamily="34" charset="0"/>
              <a:buChar char="•"/>
            </a:pPr>
            <a:r>
              <a:rPr lang="en-US" sz="2400" b="1" dirty="0">
                <a:solidFill>
                  <a:srgbClr val="000090"/>
                </a:solidFill>
              </a:rPr>
              <a:t>Template:</a:t>
            </a:r>
            <a:r>
              <a:rPr lang="en-US" sz="2400" dirty="0">
                <a:solidFill>
                  <a:srgbClr val="0070C0"/>
                </a:solidFill>
              </a:rPr>
              <a:t> </a:t>
            </a:r>
            <a:r>
              <a:rPr lang="en-US" sz="2400" dirty="0">
                <a:solidFill>
                  <a:srgbClr val="0070C0"/>
                </a:solidFill>
                <a:hlinkClick r:id="rId5"/>
              </a:rPr>
              <a:t>bit.ly/SMM-CD-Template</a:t>
            </a:r>
            <a:endParaRPr lang="en-US" sz="2400" dirty="0">
              <a:solidFill>
                <a:srgbClr val="0070C0"/>
              </a:solidFill>
            </a:endParaRPr>
          </a:p>
        </p:txBody>
      </p:sp>
    </p:spTree>
    <p:extLst>
      <p:ext uri="{BB962C8B-B14F-4D97-AF65-F5344CB8AC3E}">
        <p14:creationId xmlns:p14="http://schemas.microsoft.com/office/powerpoint/2010/main" val="1274074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v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9259AF2F-52C6-9B46-B8B2-0579234AE62E}" type="slidenum">
              <a:rPr lang="en-US" smtClean="0"/>
              <a:t>22</a:t>
            </a:fld>
            <a:endParaRPr lang="en-US"/>
          </a:p>
        </p:txBody>
      </p:sp>
      <p:sp>
        <p:nvSpPr>
          <p:cNvPr id="6" name="Title 1">
            <a:extLst>
              <a:ext uri="{FF2B5EF4-FFF2-40B4-BE49-F238E27FC236}">
                <a16:creationId xmlns:a16="http://schemas.microsoft.com/office/drawing/2014/main" xmlns="" id="{1CEBC89E-9A1C-A443-9C31-B9CE66D74D66}"/>
              </a:ext>
            </a:extLst>
          </p:cNvPr>
          <p:cNvSpPr txBox="1">
            <a:spLocks/>
          </p:cNvSpPr>
          <p:nvPr/>
        </p:nvSpPr>
        <p:spPr>
          <a:xfrm>
            <a:off x="533400" y="457200"/>
            <a:ext cx="8229600" cy="60960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tx2">
                    <a:lumMod val="50000"/>
                  </a:schemeClr>
                </a:solidFill>
              </a:rPr>
              <a:t>Acknowledgement</a:t>
            </a:r>
          </a:p>
        </p:txBody>
      </p:sp>
      <p:sp>
        <p:nvSpPr>
          <p:cNvPr id="8" name="TextBox 7">
            <a:extLst>
              <a:ext uri="{FF2B5EF4-FFF2-40B4-BE49-F238E27FC236}">
                <a16:creationId xmlns:a16="http://schemas.microsoft.com/office/drawing/2014/main" xmlns="" id="{93306AF5-3A58-B64F-9FDB-22844A2A92D0}"/>
              </a:ext>
            </a:extLst>
          </p:cNvPr>
          <p:cNvSpPr txBox="1"/>
          <p:nvPr/>
        </p:nvSpPr>
        <p:spPr>
          <a:xfrm>
            <a:off x="911985" y="1452272"/>
            <a:ext cx="7472431" cy="2862072"/>
          </a:xfrm>
          <a:prstGeom prst="rect">
            <a:avLst/>
          </a:prstGeom>
          <a:noFill/>
        </p:spPr>
        <p:txBody>
          <a:bodyPr wrap="square" numCol="2" rtlCol="0">
            <a:spAutoFit/>
          </a:bodyPr>
          <a:lstStyle/>
          <a:p>
            <a:pPr marL="914400" lvl="0" indent="-320040">
              <a:lnSpc>
                <a:spcPct val="110000"/>
              </a:lnSpc>
              <a:buFont typeface="+mj-lt"/>
              <a:buAutoNum type="arabicPeriod"/>
            </a:pPr>
            <a:r>
              <a:rPr lang="en-US" sz="1600" dirty="0">
                <a:solidFill>
                  <a:srgbClr val="0070C0"/>
                </a:solidFill>
              </a:rPr>
              <a:t>AICH, Valentin (GCOS)</a:t>
            </a:r>
          </a:p>
          <a:p>
            <a:pPr marL="914400" lvl="0" indent="-320040">
              <a:lnSpc>
                <a:spcPct val="110000"/>
              </a:lnSpc>
              <a:buFont typeface="+mj-lt"/>
              <a:buAutoNum type="arabicPeriod"/>
            </a:pPr>
            <a:r>
              <a:rPr lang="en-US" sz="1600" dirty="0">
                <a:solidFill>
                  <a:srgbClr val="0070C0"/>
                </a:solidFill>
              </a:rPr>
              <a:t>BADDOUR, Omar (WMO)</a:t>
            </a:r>
          </a:p>
          <a:p>
            <a:pPr marL="914400" lvl="0" indent="-320040">
              <a:lnSpc>
                <a:spcPct val="110000"/>
              </a:lnSpc>
              <a:buFont typeface="+mj-lt"/>
              <a:buAutoNum type="arabicPeriod"/>
            </a:pPr>
            <a:r>
              <a:rPr lang="en-US" sz="1600" dirty="0">
                <a:solidFill>
                  <a:srgbClr val="0070C0"/>
                </a:solidFill>
              </a:rPr>
              <a:t>BERGERON, Cedric (ECMWF) </a:t>
            </a:r>
          </a:p>
          <a:p>
            <a:pPr marL="914400" lvl="0" indent="-320040">
              <a:lnSpc>
                <a:spcPct val="110000"/>
              </a:lnSpc>
              <a:buFont typeface="+mj-lt"/>
              <a:buAutoNum type="arabicPeriod"/>
            </a:pPr>
            <a:r>
              <a:rPr lang="en-US" sz="1600" dirty="0">
                <a:solidFill>
                  <a:srgbClr val="0070C0"/>
                </a:solidFill>
              </a:rPr>
              <a:t>BEROD, Dominique (WMO)</a:t>
            </a:r>
          </a:p>
          <a:p>
            <a:pPr marL="914400" lvl="0" indent="-320040">
              <a:lnSpc>
                <a:spcPct val="110000"/>
              </a:lnSpc>
              <a:buFont typeface="+mj-lt"/>
              <a:buAutoNum type="arabicPeriod"/>
            </a:pPr>
            <a:r>
              <a:rPr lang="en-US" sz="1600" dirty="0">
                <a:solidFill>
                  <a:srgbClr val="0070C0"/>
                </a:solidFill>
              </a:rPr>
              <a:t>BUSSELBERG, Thorsten (DWD)</a:t>
            </a:r>
          </a:p>
          <a:p>
            <a:pPr marL="914400" lvl="0" indent="-320040">
              <a:lnSpc>
                <a:spcPct val="110000"/>
              </a:lnSpc>
              <a:buFont typeface="+mj-lt"/>
              <a:buAutoNum type="arabicPeriod"/>
            </a:pPr>
            <a:r>
              <a:rPr lang="en-US" sz="1600" dirty="0">
                <a:solidFill>
                  <a:srgbClr val="0070C0"/>
                </a:solidFill>
              </a:rPr>
              <a:t>CAZENAVE, Anny (LEGOS)</a:t>
            </a:r>
          </a:p>
          <a:p>
            <a:pPr marL="914400" lvl="0" indent="-320040">
              <a:lnSpc>
                <a:spcPct val="110000"/>
              </a:lnSpc>
              <a:buFont typeface="+mj-lt"/>
              <a:buAutoNum type="arabicPeriod"/>
            </a:pPr>
            <a:r>
              <a:rPr lang="en-US" sz="1600" dirty="0">
                <a:solidFill>
                  <a:srgbClr val="0070C0"/>
                </a:solidFill>
              </a:rPr>
              <a:t>DUNN, Robert (Met Office/Hadley Center)</a:t>
            </a:r>
          </a:p>
          <a:p>
            <a:pPr marL="914400" lvl="0" indent="-320040">
              <a:lnSpc>
                <a:spcPct val="110000"/>
              </a:lnSpc>
              <a:buFont typeface="+mj-lt"/>
              <a:buAutoNum type="arabicPeriod"/>
            </a:pPr>
            <a:r>
              <a:rPr lang="en-US" sz="1600" dirty="0">
                <a:solidFill>
                  <a:srgbClr val="0070C0"/>
                </a:solidFill>
              </a:rPr>
              <a:t>GALLAHER, David (NSIDC) </a:t>
            </a:r>
          </a:p>
          <a:p>
            <a:pPr marL="914400" lvl="0" indent="-320040">
              <a:lnSpc>
                <a:spcPct val="110000"/>
              </a:lnSpc>
              <a:buFont typeface="+mj-lt"/>
              <a:buAutoNum type="arabicPeriod"/>
            </a:pPr>
            <a:r>
              <a:rPr lang="en-US" sz="1600" dirty="0">
                <a:solidFill>
                  <a:srgbClr val="0070C0"/>
                </a:solidFill>
              </a:rPr>
              <a:t>GATES, Lydia (DWD)</a:t>
            </a:r>
          </a:p>
          <a:p>
            <a:pPr marL="914400" lvl="0" indent="-320040">
              <a:lnSpc>
                <a:spcPct val="110000"/>
              </a:lnSpc>
              <a:buFont typeface="+mj-lt"/>
              <a:buAutoNum type="arabicPeriod"/>
            </a:pPr>
            <a:r>
              <a:rPr lang="en-US" sz="1600" dirty="0">
                <a:solidFill>
                  <a:srgbClr val="0070C0"/>
                </a:solidFill>
              </a:rPr>
              <a:t>LIEF, Christina (WMO, lead)</a:t>
            </a:r>
          </a:p>
          <a:p>
            <a:pPr marL="914400" lvl="0" indent="-320040">
              <a:lnSpc>
                <a:spcPct val="110000"/>
              </a:lnSpc>
              <a:buFont typeface="+mj-lt"/>
              <a:buAutoNum type="arabicPeriod"/>
            </a:pPr>
            <a:r>
              <a:rPr lang="en-US" sz="1600" dirty="0">
                <a:solidFill>
                  <a:srgbClr val="0070C0"/>
                </a:solidFill>
              </a:rPr>
              <a:t>MILAN, Anna (NOAA/NCEI)</a:t>
            </a:r>
          </a:p>
          <a:p>
            <a:pPr marL="914400" lvl="0" indent="-320040">
              <a:lnSpc>
                <a:spcPct val="110000"/>
              </a:lnSpc>
              <a:buFont typeface="+mj-lt"/>
              <a:buAutoNum type="arabicPeriod"/>
            </a:pPr>
            <a:r>
              <a:rPr lang="en-US" sz="1600" dirty="0">
                <a:solidFill>
                  <a:srgbClr val="0070C0"/>
                </a:solidFill>
              </a:rPr>
              <a:t>PENG, Ge (NCSU/CICS-NC, NOAA/NCEI) </a:t>
            </a:r>
          </a:p>
          <a:p>
            <a:pPr marL="914400" lvl="0" indent="-320040">
              <a:lnSpc>
                <a:spcPct val="110000"/>
              </a:lnSpc>
              <a:buFont typeface="+mj-lt"/>
              <a:buAutoNum type="arabicPeriod"/>
            </a:pPr>
            <a:r>
              <a:rPr lang="en-US" sz="1600" dirty="0">
                <a:solidFill>
                  <a:srgbClr val="0070C0"/>
                </a:solidFill>
              </a:rPr>
              <a:t>ROBERTS, Kate (BOM) </a:t>
            </a:r>
          </a:p>
          <a:p>
            <a:pPr marL="914400" lvl="0" indent="-320040">
              <a:lnSpc>
                <a:spcPct val="110000"/>
              </a:lnSpc>
              <a:buFont typeface="+mj-lt"/>
              <a:buAutoNum type="arabicPeriod"/>
            </a:pPr>
            <a:r>
              <a:rPr lang="en-US" sz="1600" dirty="0">
                <a:solidFill>
                  <a:srgbClr val="0070C0"/>
                </a:solidFill>
              </a:rPr>
              <a:t>SIEGMUND, Peter (KNMI) </a:t>
            </a:r>
          </a:p>
          <a:p>
            <a:pPr marL="914400" lvl="0" indent="-320040">
              <a:lnSpc>
                <a:spcPct val="110000"/>
              </a:lnSpc>
              <a:buFont typeface="+mj-lt"/>
              <a:buAutoNum type="arabicPeriod"/>
            </a:pPr>
            <a:r>
              <a:rPr lang="en-US" sz="1600" dirty="0">
                <a:solidFill>
                  <a:srgbClr val="0070C0"/>
                </a:solidFill>
              </a:rPr>
              <a:t>VERVER, Ge (KNMI)</a:t>
            </a:r>
          </a:p>
          <a:p>
            <a:pPr marL="914400" lvl="0" indent="-320040">
              <a:lnSpc>
                <a:spcPct val="110000"/>
              </a:lnSpc>
              <a:buFont typeface="+mj-lt"/>
              <a:buAutoNum type="arabicPeriod"/>
            </a:pPr>
            <a:r>
              <a:rPr lang="en-US" sz="1600" dirty="0">
                <a:solidFill>
                  <a:srgbClr val="0070C0"/>
                </a:solidFill>
              </a:rPr>
              <a:t>WRIGHT, William (BOM) </a:t>
            </a:r>
          </a:p>
          <a:p>
            <a:pPr marL="914400" lvl="0" indent="-320040">
              <a:lnSpc>
                <a:spcPct val="110000"/>
              </a:lnSpc>
              <a:buFont typeface="+mj-lt"/>
              <a:buAutoNum type="arabicPeriod"/>
            </a:pPr>
            <a:r>
              <a:rPr lang="en-US" sz="1600" dirty="0">
                <a:solidFill>
                  <a:srgbClr val="0070C0"/>
                </a:solidFill>
              </a:rPr>
              <a:t>ZIESE, Markus (DWD) </a:t>
            </a:r>
          </a:p>
        </p:txBody>
      </p:sp>
      <p:sp>
        <p:nvSpPr>
          <p:cNvPr id="10" name="TextBox 9">
            <a:extLst>
              <a:ext uri="{FF2B5EF4-FFF2-40B4-BE49-F238E27FC236}">
                <a16:creationId xmlns:a16="http://schemas.microsoft.com/office/drawing/2014/main" xmlns="" id="{B12797AA-026B-3E4C-9807-E34E8F48A4EF}"/>
              </a:ext>
            </a:extLst>
          </p:cNvPr>
          <p:cNvSpPr txBox="1"/>
          <p:nvPr/>
        </p:nvSpPr>
        <p:spPr>
          <a:xfrm>
            <a:off x="2002155" y="1041400"/>
            <a:ext cx="5411610" cy="400110"/>
          </a:xfrm>
          <a:prstGeom prst="rect">
            <a:avLst/>
          </a:prstGeom>
          <a:noFill/>
        </p:spPr>
        <p:txBody>
          <a:bodyPr wrap="none" rtlCol="0">
            <a:spAutoFit/>
          </a:bodyPr>
          <a:lstStyle/>
          <a:p>
            <a:r>
              <a:rPr lang="en-US" sz="2000" b="1" dirty="0"/>
              <a:t>The members of IEG-CDM (in alphabetical order) </a:t>
            </a:r>
          </a:p>
        </p:txBody>
      </p:sp>
      <p:pic>
        <p:nvPicPr>
          <p:cNvPr id="9" name="Picture 8">
            <a:extLst>
              <a:ext uri="{FF2B5EF4-FFF2-40B4-BE49-F238E27FC236}">
                <a16:creationId xmlns:a16="http://schemas.microsoft.com/office/drawing/2014/main" xmlns="" id="{B7E1086A-301D-A240-999B-1FC3CBA7F173}"/>
              </a:ext>
            </a:extLst>
          </p:cNvPr>
          <p:cNvPicPr/>
          <p:nvPr/>
        </p:nvPicPr>
        <p:blipFill rotWithShape="1">
          <a:blip r:embed="rId4" cstate="print">
            <a:extLst>
              <a:ext uri="{28A0092B-C50C-407E-A947-70E740481C1C}">
                <a14:useLocalDpi xmlns:a14="http://schemas.microsoft.com/office/drawing/2010/main" val="0"/>
              </a:ext>
            </a:extLst>
          </a:blip>
          <a:srcRect l="15349" t="5001" r="17632" b="60236"/>
          <a:stretch/>
        </p:blipFill>
        <p:spPr>
          <a:xfrm>
            <a:off x="3949700" y="4220873"/>
            <a:ext cx="4102100" cy="1595727"/>
          </a:xfrm>
          <a:prstGeom prst="rect">
            <a:avLst/>
          </a:prstGeom>
        </p:spPr>
      </p:pic>
    </p:spTree>
    <p:extLst>
      <p:ext uri="{BB962C8B-B14F-4D97-AF65-F5344CB8AC3E}">
        <p14:creationId xmlns:p14="http://schemas.microsoft.com/office/powerpoint/2010/main" val="1863830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v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9259AF2F-52C6-9B46-B8B2-0579234AE62E}" type="slidenum">
              <a:rPr lang="en-US" smtClean="0"/>
              <a:t>23</a:t>
            </a:fld>
            <a:endParaRPr lang="en-US" dirty="0"/>
          </a:p>
        </p:txBody>
      </p:sp>
      <p:sp>
        <p:nvSpPr>
          <p:cNvPr id="11" name="TextBox 10">
            <a:extLst>
              <a:ext uri="{FF2B5EF4-FFF2-40B4-BE49-F238E27FC236}">
                <a16:creationId xmlns:a16="http://schemas.microsoft.com/office/drawing/2014/main" xmlns="" id="{48DCDE3C-055A-A547-84A2-5DC2D0F605F4}"/>
              </a:ext>
            </a:extLst>
          </p:cNvPr>
          <p:cNvSpPr txBox="1"/>
          <p:nvPr/>
        </p:nvSpPr>
        <p:spPr>
          <a:xfrm>
            <a:off x="1498600" y="1143000"/>
            <a:ext cx="7175500" cy="1794337"/>
          </a:xfrm>
          <a:prstGeom prst="rect">
            <a:avLst/>
          </a:prstGeom>
          <a:noFill/>
          <a:ln w="12700">
            <a:noFill/>
          </a:ln>
        </p:spPr>
        <p:txBody>
          <a:bodyPr wrap="square" rtlCol="0">
            <a:spAutoFit/>
          </a:bodyPr>
          <a:lstStyle/>
          <a:p>
            <a:pPr>
              <a:lnSpc>
                <a:spcPct val="114000"/>
              </a:lnSpc>
              <a:spcAft>
                <a:spcPts val="600"/>
              </a:spcAft>
            </a:pPr>
            <a:r>
              <a:rPr lang="en-US" sz="2000" b="1" dirty="0"/>
              <a:t>Discussions with and feedback from the following domain SMEs are beneficial:</a:t>
            </a:r>
          </a:p>
          <a:p>
            <a:pPr marL="228600"/>
            <a:r>
              <a:rPr lang="en-US" sz="2000" dirty="0" err="1">
                <a:solidFill>
                  <a:srgbClr val="0070C0"/>
                </a:solidFill>
              </a:rPr>
              <a:t>Iolanda</a:t>
            </a:r>
            <a:r>
              <a:rPr lang="en-US" sz="2000" dirty="0">
                <a:solidFill>
                  <a:srgbClr val="0070C0"/>
                </a:solidFill>
              </a:rPr>
              <a:t> Maggio, Peter Thorne, Simon Eggleston, Darren Ghent, Jörg Schulz, Nancy Ritchey, Kenneth Kehoe, Imke Durre, </a:t>
            </a:r>
            <a:r>
              <a:rPr lang="en-US" sz="2000" dirty="0" err="1">
                <a:solidFill>
                  <a:srgbClr val="0070C0"/>
                </a:solidFill>
              </a:rPr>
              <a:t>Carolin</a:t>
            </a:r>
            <a:r>
              <a:rPr lang="en-US" sz="2000" dirty="0">
                <a:solidFill>
                  <a:srgbClr val="0070C0"/>
                </a:solidFill>
              </a:rPr>
              <a:t> Richter, Ruth Duerr</a:t>
            </a:r>
          </a:p>
        </p:txBody>
      </p:sp>
      <p:sp>
        <p:nvSpPr>
          <p:cNvPr id="12" name="TextBox 11">
            <a:extLst>
              <a:ext uri="{FF2B5EF4-FFF2-40B4-BE49-F238E27FC236}">
                <a16:creationId xmlns:a16="http://schemas.microsoft.com/office/drawing/2014/main" xmlns="" id="{B6B487B4-BAD2-B244-BDB8-6BA19146A7CA}"/>
              </a:ext>
            </a:extLst>
          </p:cNvPr>
          <p:cNvSpPr txBox="1"/>
          <p:nvPr/>
        </p:nvSpPr>
        <p:spPr>
          <a:xfrm>
            <a:off x="1651000" y="2984500"/>
            <a:ext cx="7175500" cy="2274790"/>
          </a:xfrm>
          <a:prstGeom prst="rect">
            <a:avLst/>
          </a:prstGeom>
          <a:noFill/>
          <a:ln>
            <a:noFill/>
          </a:ln>
        </p:spPr>
        <p:txBody>
          <a:bodyPr wrap="square" rtlCol="0">
            <a:spAutoFit/>
          </a:bodyPr>
          <a:lstStyle/>
          <a:p>
            <a:pPr algn="ctr">
              <a:lnSpc>
                <a:spcPct val="114000"/>
              </a:lnSpc>
              <a:spcAft>
                <a:spcPts val="600"/>
              </a:spcAft>
            </a:pPr>
            <a:r>
              <a:rPr lang="en-US" sz="2800" b="1" dirty="0">
                <a:solidFill>
                  <a:schemeClr val="tx2">
                    <a:lumMod val="50000"/>
                  </a:schemeClr>
                </a:solidFill>
              </a:rPr>
              <a:t>Special THANKS to</a:t>
            </a:r>
          </a:p>
          <a:p>
            <a:pPr algn="ctr">
              <a:lnSpc>
                <a:spcPct val="114000"/>
              </a:lnSpc>
              <a:spcAft>
                <a:spcPts val="400"/>
              </a:spcAft>
            </a:pPr>
            <a:r>
              <a:rPr lang="en-US" sz="2000" dirty="0">
                <a:solidFill>
                  <a:srgbClr val="0070C0"/>
                </a:solidFill>
              </a:rPr>
              <a:t>Christina Lief, William Wright, Omar Baddour, and Valentin Aich;</a:t>
            </a:r>
          </a:p>
          <a:p>
            <a:pPr algn="ctr">
              <a:lnSpc>
                <a:spcPct val="114000"/>
              </a:lnSpc>
              <a:spcAft>
                <a:spcPts val="400"/>
              </a:spcAft>
            </a:pPr>
            <a:r>
              <a:rPr lang="en-US" sz="2000" dirty="0">
                <a:solidFill>
                  <a:srgbClr val="0070C0"/>
                </a:solidFill>
              </a:rPr>
              <a:t>Management of NCEI’s Center for Weather and Climate;</a:t>
            </a:r>
          </a:p>
          <a:p>
            <a:pPr algn="ctr">
              <a:lnSpc>
                <a:spcPct val="114000"/>
              </a:lnSpc>
              <a:spcAft>
                <a:spcPts val="400"/>
              </a:spcAft>
            </a:pPr>
            <a:r>
              <a:rPr lang="en-US" sz="2000" dirty="0">
                <a:solidFill>
                  <a:srgbClr val="0070C0"/>
                </a:solidFill>
              </a:rPr>
              <a:t>Management of CICS-NC;</a:t>
            </a:r>
          </a:p>
          <a:p>
            <a:pPr algn="ctr">
              <a:lnSpc>
                <a:spcPct val="114000"/>
              </a:lnSpc>
              <a:spcAft>
                <a:spcPts val="400"/>
              </a:spcAft>
            </a:pPr>
            <a:r>
              <a:rPr lang="en-US" sz="2000" dirty="0">
                <a:solidFill>
                  <a:srgbClr val="0070C0"/>
                </a:solidFill>
              </a:rPr>
              <a:t>NCEI Communication Team for copyediting the slides</a:t>
            </a:r>
          </a:p>
        </p:txBody>
      </p:sp>
      <p:sp>
        <p:nvSpPr>
          <p:cNvPr id="7" name="Title 1">
            <a:extLst>
              <a:ext uri="{FF2B5EF4-FFF2-40B4-BE49-F238E27FC236}">
                <a16:creationId xmlns:a16="http://schemas.microsoft.com/office/drawing/2014/main" xmlns="" id="{53533822-F49C-C848-A44D-59F6E20D0D8A}"/>
              </a:ext>
            </a:extLst>
          </p:cNvPr>
          <p:cNvSpPr txBox="1">
            <a:spLocks/>
          </p:cNvSpPr>
          <p:nvPr/>
        </p:nvSpPr>
        <p:spPr>
          <a:xfrm>
            <a:off x="533400" y="584200"/>
            <a:ext cx="8229600" cy="60960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tx2">
                    <a:lumMod val="50000"/>
                  </a:schemeClr>
                </a:solidFill>
              </a:rPr>
              <a:t>Acknowledgement</a:t>
            </a:r>
          </a:p>
        </p:txBody>
      </p:sp>
    </p:spTree>
    <p:extLst>
      <p:ext uri="{BB962C8B-B14F-4D97-AF65-F5344CB8AC3E}">
        <p14:creationId xmlns:p14="http://schemas.microsoft.com/office/powerpoint/2010/main" val="10242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1028700" y="567271"/>
            <a:ext cx="7835900" cy="375073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400"/>
              </a:spcAft>
            </a:pPr>
            <a:r>
              <a:rPr lang="en-US" sz="3600" b="1" dirty="0">
                <a:solidFill>
                  <a:schemeClr val="tx2">
                    <a:lumMod val="50000"/>
                  </a:schemeClr>
                </a:solidFill>
              </a:rPr>
              <a:t>References</a:t>
            </a:r>
          </a:p>
          <a:p>
            <a:pPr marL="457200" indent="-320040" algn="l">
              <a:lnSpc>
                <a:spcPct val="114000"/>
              </a:lnSpc>
              <a:buFont typeface="Arial" panose="020B0604020202020204" pitchFamily="34" charset="0"/>
              <a:buChar char="•"/>
            </a:pPr>
            <a:r>
              <a:rPr lang="en-US" sz="2000" b="1" dirty="0">
                <a:solidFill>
                  <a:srgbClr val="0070C0"/>
                </a:solidFill>
              </a:rPr>
              <a:t>CORE-CLIMAX Production System Maturity Matrix (PSMM):</a:t>
            </a:r>
          </a:p>
          <a:p>
            <a:pPr marL="457200" algn="l">
              <a:lnSpc>
                <a:spcPct val="114000"/>
              </a:lnSpc>
              <a:spcAft>
                <a:spcPts val="1000"/>
              </a:spcAft>
            </a:pPr>
            <a:r>
              <a:rPr lang="en-US" sz="2000" dirty="0">
                <a:solidFill>
                  <a:schemeClr val="tx2">
                    <a:lumMod val="50000"/>
                  </a:schemeClr>
                </a:solidFill>
              </a:rPr>
              <a:t>EUMETSAT 2013 CORE-CLIMAX Climate Data Record Assessment Instruction Manual. Version 2, 25 November 2013. </a:t>
            </a:r>
          </a:p>
          <a:p>
            <a:pPr marL="480060" indent="-342900" algn="l">
              <a:lnSpc>
                <a:spcPct val="114000"/>
              </a:lnSpc>
              <a:buFont typeface="Arial" panose="020B0604020202020204" pitchFamily="34" charset="0"/>
              <a:buChar char="•"/>
            </a:pPr>
            <a:r>
              <a:rPr lang="en-US" sz="2000" b="1" dirty="0">
                <a:solidFill>
                  <a:srgbClr val="0070C0"/>
                </a:solidFill>
              </a:rPr>
              <a:t>NCEI/CICS-NC Scientific Data Stewardship Maturity Matrix (DSMM):</a:t>
            </a:r>
          </a:p>
          <a:p>
            <a:pPr marL="457200" algn="l">
              <a:lnSpc>
                <a:spcPct val="114000"/>
              </a:lnSpc>
            </a:pPr>
            <a:r>
              <a:rPr lang="en-US" sz="2000" dirty="0">
                <a:solidFill>
                  <a:schemeClr val="tx2">
                    <a:lumMod val="50000"/>
                  </a:schemeClr>
                </a:solidFill>
              </a:rPr>
              <a:t>Peng, G, Privette, JL, Kearns, EJ, Ritchey, NA, and Ansari, A 2015 A unified framework for measuring stewardship practices applied to digital environmental datasets. </a:t>
            </a:r>
            <a:r>
              <a:rPr lang="en-US" sz="2000" i="1" dirty="0">
                <a:solidFill>
                  <a:schemeClr val="tx2">
                    <a:lumMod val="50000"/>
                  </a:schemeClr>
                </a:solidFill>
              </a:rPr>
              <a:t>Data Science Journal</a:t>
            </a:r>
            <a:r>
              <a:rPr lang="en-US" sz="2000" dirty="0">
                <a:solidFill>
                  <a:schemeClr val="tx2">
                    <a:lumMod val="50000"/>
                  </a:schemeClr>
                </a:solidFill>
              </a:rPr>
              <a:t>, 13.  doi:10.2481/dsj.14-049.</a:t>
            </a:r>
          </a:p>
        </p:txBody>
      </p:sp>
      <p:sp>
        <p:nvSpPr>
          <p:cNvPr id="2" name="Slide Number Placeholder 1"/>
          <p:cNvSpPr>
            <a:spLocks noGrp="1"/>
          </p:cNvSpPr>
          <p:nvPr>
            <p:ph type="sldNum" sz="quarter" idx="12"/>
          </p:nvPr>
        </p:nvSpPr>
        <p:spPr/>
        <p:txBody>
          <a:bodyPr/>
          <a:lstStyle/>
          <a:p>
            <a:fld id="{9259AF2F-52C6-9B46-B8B2-0579234AE62E}" type="slidenum">
              <a:rPr lang="en-US" smtClean="0"/>
              <a:t>24</a:t>
            </a:fld>
            <a:endParaRPr lang="en-US"/>
          </a:p>
        </p:txBody>
      </p:sp>
    </p:spTree>
    <p:extLst>
      <p:ext uri="{BB962C8B-B14F-4D97-AF65-F5344CB8AC3E}">
        <p14:creationId xmlns:p14="http://schemas.microsoft.com/office/powerpoint/2010/main" val="395986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87400" y="469900"/>
            <a:ext cx="7772400" cy="29845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34000"/>
              </a:lnSpc>
              <a:spcAft>
                <a:spcPts val="600"/>
              </a:spcAft>
            </a:pPr>
            <a:r>
              <a:rPr lang="en-US" sz="3500" b="1" dirty="0">
                <a:solidFill>
                  <a:schemeClr val="tx2">
                    <a:lumMod val="50000"/>
                  </a:schemeClr>
                </a:solidFill>
              </a:rPr>
              <a:t>An EGU 2019 Session  </a:t>
            </a:r>
          </a:p>
          <a:p>
            <a:pPr algn="l">
              <a:lnSpc>
                <a:spcPct val="124000"/>
              </a:lnSpc>
            </a:pPr>
            <a:r>
              <a:rPr lang="en-US" sz="3000" b="1" dirty="0">
                <a:solidFill>
                  <a:schemeClr val="tx2">
                    <a:lumMod val="50000"/>
                  </a:schemeClr>
                </a:solidFill>
              </a:rPr>
              <a:t>For science data centers and repositories:</a:t>
            </a:r>
          </a:p>
          <a:p>
            <a:pPr marL="457200" indent="-457200" algn="l">
              <a:lnSpc>
                <a:spcPct val="124000"/>
              </a:lnSpc>
              <a:spcAft>
                <a:spcPts val="600"/>
              </a:spcAft>
              <a:buFont typeface="Arial" panose="020B0604020202020204" pitchFamily="34" charset="0"/>
              <a:buChar char="•"/>
            </a:pPr>
            <a:r>
              <a:rPr lang="en-US" sz="2200" dirty="0">
                <a:solidFill>
                  <a:srgbClr val="0070C0"/>
                </a:solidFill>
              </a:rPr>
              <a:t>Establishing trustworthiness and fitness for purpose, i.e., suitability, at the level of individual data products and services</a:t>
            </a:r>
          </a:p>
          <a:p>
            <a:pPr algn="l">
              <a:lnSpc>
                <a:spcPct val="124000"/>
              </a:lnSpc>
            </a:pPr>
            <a:r>
              <a:rPr lang="en-US" sz="3000" b="1" dirty="0">
                <a:solidFill>
                  <a:schemeClr val="tx2">
                    <a:lumMod val="50000"/>
                  </a:schemeClr>
                </a:solidFill>
              </a:rPr>
              <a:t>For end-users:</a:t>
            </a:r>
          </a:p>
          <a:p>
            <a:pPr marL="457200" indent="-457200" algn="l">
              <a:lnSpc>
                <a:spcPct val="124000"/>
              </a:lnSpc>
              <a:spcAft>
                <a:spcPts val="600"/>
              </a:spcAft>
              <a:buFont typeface="Arial" panose="020B0604020202020204" pitchFamily="34" charset="0"/>
              <a:buChar char="•"/>
            </a:pPr>
            <a:r>
              <a:rPr lang="en-US" sz="2000" dirty="0">
                <a:solidFill>
                  <a:srgbClr val="0070C0"/>
                </a:solidFill>
              </a:rPr>
              <a:t>Finding content-rich, interoperable, and accessible quality descriptive information</a:t>
            </a:r>
          </a:p>
        </p:txBody>
      </p:sp>
      <p:sp>
        <p:nvSpPr>
          <p:cNvPr id="2" name="Slide Number Placeholder 1"/>
          <p:cNvSpPr>
            <a:spLocks noGrp="1"/>
          </p:cNvSpPr>
          <p:nvPr>
            <p:ph type="sldNum" sz="quarter" idx="12"/>
          </p:nvPr>
        </p:nvSpPr>
        <p:spPr/>
        <p:txBody>
          <a:bodyPr/>
          <a:lstStyle/>
          <a:p>
            <a:fld id="{9259AF2F-52C6-9B46-B8B2-0579234AE62E}" type="slidenum">
              <a:rPr lang="en-US" smtClean="0"/>
              <a:t>25</a:t>
            </a:fld>
            <a:endParaRPr lang="en-US"/>
          </a:p>
        </p:txBody>
      </p:sp>
      <p:sp>
        <p:nvSpPr>
          <p:cNvPr id="4" name="Rectangle 3">
            <a:extLst>
              <a:ext uri="{FF2B5EF4-FFF2-40B4-BE49-F238E27FC236}">
                <a16:creationId xmlns:a16="http://schemas.microsoft.com/office/drawing/2014/main" xmlns="" id="{3F005FEF-E766-2246-8265-0377F69F1473}"/>
              </a:ext>
            </a:extLst>
          </p:cNvPr>
          <p:cNvSpPr/>
          <p:nvPr/>
        </p:nvSpPr>
        <p:spPr>
          <a:xfrm>
            <a:off x="660400" y="3512235"/>
            <a:ext cx="8166100" cy="2426305"/>
          </a:xfrm>
          <a:prstGeom prst="rect">
            <a:avLst/>
          </a:prstGeom>
        </p:spPr>
        <p:txBody>
          <a:bodyPr wrap="square">
            <a:spAutoFit/>
          </a:bodyPr>
          <a:lstStyle/>
          <a:p>
            <a:pPr>
              <a:spcAft>
                <a:spcPts val="400"/>
              </a:spcAft>
            </a:pPr>
            <a:r>
              <a:rPr lang="en-US" sz="2000" b="1" dirty="0"/>
              <a:t>Call for approaches, frameworks, workflows, best practices, tools, etc., that are under development or being implemented towards: </a:t>
            </a:r>
          </a:p>
          <a:p>
            <a:pPr marL="457200" indent="-320040">
              <a:buFont typeface="Wingdings" pitchFamily="2" charset="2"/>
              <a:buChar char="Ø"/>
            </a:pPr>
            <a:r>
              <a:rPr lang="en-US" sz="2000" dirty="0">
                <a:solidFill>
                  <a:srgbClr val="0070C0"/>
                </a:solidFill>
              </a:rPr>
              <a:t>systematically evaluating quality attributes of individual data products and services,</a:t>
            </a:r>
          </a:p>
          <a:p>
            <a:pPr marL="457200" indent="-320040">
              <a:spcAft>
                <a:spcPts val="600"/>
              </a:spcAft>
              <a:buFont typeface="Wingdings" pitchFamily="2" charset="2"/>
              <a:buChar char="Ø"/>
            </a:pPr>
            <a:r>
              <a:rPr lang="en-US" sz="2000" dirty="0">
                <a:solidFill>
                  <a:srgbClr val="0070C0"/>
                </a:solidFill>
              </a:rPr>
              <a:t>automatically generating content-rich quality descriptive information that is interoperable and discoverable.</a:t>
            </a:r>
          </a:p>
          <a:p>
            <a:pPr algn="ctr">
              <a:spcBef>
                <a:spcPts val="400"/>
              </a:spcBef>
            </a:pPr>
            <a:r>
              <a:rPr lang="en-US" sz="2000" b="1" dirty="0"/>
              <a:t>https://</a:t>
            </a:r>
            <a:r>
              <a:rPr lang="en-US" sz="2000" b="1" dirty="0" err="1"/>
              <a:t>meetingorganizer.copernicus.org</a:t>
            </a:r>
            <a:r>
              <a:rPr lang="en-US" sz="2000" b="1" dirty="0"/>
              <a:t>/EGU2019/session/</a:t>
            </a:r>
            <a:r>
              <a:rPr lang="en-US" sz="2000" b="1" dirty="0">
                <a:solidFill>
                  <a:srgbClr val="C00000"/>
                </a:solidFill>
              </a:rPr>
              <a:t>30950</a:t>
            </a:r>
          </a:p>
        </p:txBody>
      </p:sp>
    </p:spTree>
    <p:extLst>
      <p:ext uri="{BB962C8B-B14F-4D97-AF65-F5344CB8AC3E}">
        <p14:creationId xmlns:p14="http://schemas.microsoft.com/office/powerpoint/2010/main" val="187799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v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1790700" y="1773771"/>
            <a:ext cx="6896100" cy="10370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a:solidFill>
                  <a:schemeClr val="tx2">
                    <a:lumMod val="50000"/>
                  </a:schemeClr>
                </a:solidFill>
              </a:rPr>
              <a:t>Thank you!</a:t>
            </a:r>
          </a:p>
        </p:txBody>
      </p:sp>
      <p:sp>
        <p:nvSpPr>
          <p:cNvPr id="2" name="Slide Number Placeholder 1"/>
          <p:cNvSpPr>
            <a:spLocks noGrp="1"/>
          </p:cNvSpPr>
          <p:nvPr>
            <p:ph type="sldNum" sz="quarter" idx="12"/>
          </p:nvPr>
        </p:nvSpPr>
        <p:spPr/>
        <p:txBody>
          <a:bodyPr/>
          <a:lstStyle/>
          <a:p>
            <a:fld id="{9259AF2F-52C6-9B46-B8B2-0579234AE62E}" type="slidenum">
              <a:rPr lang="en-US" smtClean="0"/>
              <a:t>26</a:t>
            </a:fld>
            <a:endParaRPr lang="en-US"/>
          </a:p>
        </p:txBody>
      </p:sp>
      <p:sp>
        <p:nvSpPr>
          <p:cNvPr id="3" name="TextBox 2"/>
          <p:cNvSpPr txBox="1"/>
          <p:nvPr/>
        </p:nvSpPr>
        <p:spPr>
          <a:xfrm>
            <a:off x="2273300" y="3019790"/>
            <a:ext cx="6060971" cy="1277273"/>
          </a:xfrm>
          <a:prstGeom prst="rect">
            <a:avLst/>
          </a:prstGeom>
          <a:noFill/>
        </p:spPr>
        <p:txBody>
          <a:bodyPr wrap="square" rtlCol="0">
            <a:spAutoFit/>
          </a:bodyPr>
          <a:lstStyle/>
          <a:p>
            <a:pPr algn="ctr">
              <a:spcAft>
                <a:spcPts val="600"/>
              </a:spcAft>
            </a:pPr>
            <a:r>
              <a:rPr lang="en-US" sz="3600" dirty="0">
                <a:solidFill>
                  <a:srgbClr val="000090"/>
                </a:solidFill>
              </a:rPr>
              <a:t>Any Comments or Suggestions?</a:t>
            </a:r>
          </a:p>
          <a:p>
            <a:pPr algn="ctr"/>
            <a:r>
              <a:rPr lang="en-US" sz="3600" i="1" dirty="0" err="1">
                <a:solidFill>
                  <a:srgbClr val="0070C0"/>
                </a:solidFill>
              </a:rPr>
              <a:t>Ge.Peng@noaa.gov</a:t>
            </a:r>
            <a:endParaRPr lang="fr-FR" sz="3600" i="1" dirty="0">
              <a:solidFill>
                <a:srgbClr val="0070C0"/>
              </a:solidFill>
            </a:endParaRPr>
          </a:p>
        </p:txBody>
      </p:sp>
      <p:pic>
        <p:nvPicPr>
          <p:cNvPr id="9" name="Shape 104">
            <a:extLst>
              <a:ext uri="{FF2B5EF4-FFF2-40B4-BE49-F238E27FC236}">
                <a16:creationId xmlns:a16="http://schemas.microsoft.com/office/drawing/2014/main" xmlns="" id="{D293F154-4907-BB4B-8854-04DA53414475}"/>
              </a:ext>
            </a:extLst>
          </p:cNvPr>
          <p:cNvPicPr preferRelativeResize="0">
            <a:picLocks noChangeAspect="1"/>
          </p:cNvPicPr>
          <p:nvPr/>
        </p:nvPicPr>
        <p:blipFill rotWithShape="1">
          <a:blip r:embed="rId4">
            <a:alphaModFix/>
          </a:blip>
          <a:srcRect/>
          <a:stretch/>
        </p:blipFill>
        <p:spPr>
          <a:xfrm>
            <a:off x="332378" y="6113196"/>
            <a:ext cx="685800" cy="687058"/>
          </a:xfrm>
          <a:prstGeom prst="rect">
            <a:avLst/>
          </a:prstGeom>
          <a:noFill/>
          <a:ln>
            <a:noFill/>
          </a:ln>
        </p:spPr>
      </p:pic>
      <p:pic>
        <p:nvPicPr>
          <p:cNvPr id="10" name="Picture 9">
            <a:extLst>
              <a:ext uri="{FF2B5EF4-FFF2-40B4-BE49-F238E27FC236}">
                <a16:creationId xmlns:a16="http://schemas.microsoft.com/office/drawing/2014/main" xmlns="" id="{EA3B7CA3-E366-9144-9E58-ADD0446E0A9E}"/>
              </a:ext>
            </a:extLst>
          </p:cNvPr>
          <p:cNvPicPr>
            <a:picLocks noChangeAspect="1"/>
          </p:cNvPicPr>
          <p:nvPr/>
        </p:nvPicPr>
        <p:blipFill>
          <a:blip r:embed="rId5"/>
          <a:stretch>
            <a:fillRect/>
          </a:stretch>
        </p:blipFill>
        <p:spPr>
          <a:xfrm>
            <a:off x="8334272" y="6135460"/>
            <a:ext cx="640080" cy="640080"/>
          </a:xfrm>
          <a:prstGeom prst="rect">
            <a:avLst/>
          </a:prstGeom>
        </p:spPr>
      </p:pic>
    </p:spTree>
    <p:extLst>
      <p:ext uri="{BB962C8B-B14F-4D97-AF65-F5344CB8AC3E}">
        <p14:creationId xmlns:p14="http://schemas.microsoft.com/office/powerpoint/2010/main" val="2452021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DB93EE-1E86-4648-B927-7C5B0CFF8818}"/>
              </a:ext>
            </a:extLst>
          </p:cNvPr>
          <p:cNvSpPr>
            <a:spLocks noGrp="1"/>
          </p:cNvSpPr>
          <p:nvPr>
            <p:ph type="title"/>
          </p:nvPr>
        </p:nvSpPr>
        <p:spPr>
          <a:xfrm>
            <a:off x="457200" y="2636838"/>
            <a:ext cx="8229600" cy="1143000"/>
          </a:xfrm>
        </p:spPr>
        <p:txBody>
          <a:bodyPr>
            <a:normAutofit/>
          </a:bodyPr>
          <a:lstStyle/>
          <a:p>
            <a:r>
              <a:rPr lang="en-US" sz="4000">
                <a:solidFill>
                  <a:schemeClr val="tx2">
                    <a:lumMod val="50000"/>
                  </a:schemeClr>
                </a:solidFill>
              </a:rPr>
              <a:t>Backup Slides</a:t>
            </a:r>
          </a:p>
        </p:txBody>
      </p:sp>
      <p:sp>
        <p:nvSpPr>
          <p:cNvPr id="4" name="Slide Number Placeholder 3">
            <a:extLst>
              <a:ext uri="{FF2B5EF4-FFF2-40B4-BE49-F238E27FC236}">
                <a16:creationId xmlns:a16="http://schemas.microsoft.com/office/drawing/2014/main" xmlns="" id="{DA043F8C-667B-1840-95F8-50DDA3473EB7}"/>
              </a:ext>
            </a:extLst>
          </p:cNvPr>
          <p:cNvSpPr>
            <a:spLocks noGrp="1"/>
          </p:cNvSpPr>
          <p:nvPr>
            <p:ph type="sldNum" sz="quarter" idx="12"/>
          </p:nvPr>
        </p:nvSpPr>
        <p:spPr/>
        <p:txBody>
          <a:bodyPr/>
          <a:lstStyle/>
          <a:p>
            <a:fld id="{9259AF2F-52C6-9B46-B8B2-0579234AE62E}" type="slidenum">
              <a:rPr lang="en-US" smtClean="0"/>
              <a:t>27</a:t>
            </a:fld>
            <a:endParaRPr lang="en-US"/>
          </a:p>
        </p:txBody>
      </p:sp>
    </p:spTree>
    <p:extLst>
      <p:ext uri="{BB962C8B-B14F-4D97-AF65-F5344CB8AC3E}">
        <p14:creationId xmlns:p14="http://schemas.microsoft.com/office/powerpoint/2010/main" val="751991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
        <p:nvSpPr>
          <p:cNvPr id="3" name="Slide Number Placeholder 2"/>
          <p:cNvSpPr>
            <a:spLocks noGrp="1"/>
          </p:cNvSpPr>
          <p:nvPr>
            <p:ph type="sldNum" sz="quarter" idx="12"/>
          </p:nvPr>
        </p:nvSpPr>
        <p:spPr/>
        <p:txBody>
          <a:bodyPr/>
          <a:lstStyle/>
          <a:p>
            <a:fld id="{9259AF2F-52C6-9B46-B8B2-0579234AE62E}" type="slidenum">
              <a:rPr lang="en-US" smtClean="0"/>
              <a:t>28</a:t>
            </a:fld>
            <a:endParaRPr lang="en-US"/>
          </a:p>
        </p:txBody>
      </p:sp>
      <p:sp>
        <p:nvSpPr>
          <p:cNvPr id="13" name="Title 4">
            <a:extLst>
              <a:ext uri="{FF2B5EF4-FFF2-40B4-BE49-F238E27FC236}">
                <a16:creationId xmlns:a16="http://schemas.microsoft.com/office/drawing/2014/main" xmlns="" id="{A82C3316-0964-4C4C-B685-FBE7DC3EE0A4}"/>
              </a:ext>
            </a:extLst>
          </p:cNvPr>
          <p:cNvSpPr txBox="1">
            <a:spLocks/>
          </p:cNvSpPr>
          <p:nvPr/>
        </p:nvSpPr>
        <p:spPr>
          <a:xfrm>
            <a:off x="0" y="202302"/>
            <a:ext cx="9155725" cy="1255554"/>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a:solidFill>
                  <a:schemeClr val="tx2">
                    <a:lumMod val="50000"/>
                  </a:schemeClr>
                </a:solidFill>
              </a:rPr>
              <a:t>Data Maturity Assessment Models </a:t>
            </a:r>
          </a:p>
          <a:p>
            <a:r>
              <a:rPr lang="en-US" sz="2800"/>
              <a:t>Why do we need them? </a:t>
            </a:r>
          </a:p>
        </p:txBody>
      </p:sp>
      <p:sp>
        <p:nvSpPr>
          <p:cNvPr id="11" name="Title 4">
            <a:extLst>
              <a:ext uri="{FF2B5EF4-FFF2-40B4-BE49-F238E27FC236}">
                <a16:creationId xmlns:a16="http://schemas.microsoft.com/office/drawing/2014/main" xmlns="" id="{D3EFC08C-EAE9-014A-81F1-D03BD2DDAC97}"/>
              </a:ext>
            </a:extLst>
          </p:cNvPr>
          <p:cNvSpPr txBox="1">
            <a:spLocks/>
          </p:cNvSpPr>
          <p:nvPr/>
        </p:nvSpPr>
        <p:spPr>
          <a:xfrm>
            <a:off x="530297" y="1259683"/>
            <a:ext cx="8159262" cy="152089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a:solidFill>
                  <a:schemeClr val="tx2">
                    <a:lumMod val="50000"/>
                  </a:schemeClr>
                </a:solidFill>
              </a:rPr>
              <a:t>WMO Resolution 40 (Cg-XII)</a:t>
            </a:r>
          </a:p>
          <a:p>
            <a:pPr algn="l"/>
            <a:r>
              <a:rPr lang="en-US" sz="2400" b="1"/>
              <a:t>WMO commits </a:t>
            </a:r>
            <a:r>
              <a:rPr lang="en-US" sz="2400"/>
              <a:t>itself to broadening and enhancing the </a:t>
            </a:r>
            <a:r>
              <a:rPr lang="en-US" sz="2400" b="1"/>
              <a:t>free and unrestricted </a:t>
            </a:r>
            <a:r>
              <a:rPr lang="en-US" sz="2400"/>
              <a:t>international</a:t>
            </a:r>
            <a:r>
              <a:rPr lang="en-US" sz="2400" b="1"/>
              <a:t> exchange of </a:t>
            </a:r>
            <a:r>
              <a:rPr lang="en-US" sz="2400"/>
              <a:t>meteorological and related </a:t>
            </a:r>
            <a:r>
              <a:rPr lang="en-US" sz="2400" b="1"/>
              <a:t>data and products </a:t>
            </a:r>
          </a:p>
        </p:txBody>
      </p:sp>
      <p:sp>
        <p:nvSpPr>
          <p:cNvPr id="12" name="Title 4">
            <a:extLst>
              <a:ext uri="{FF2B5EF4-FFF2-40B4-BE49-F238E27FC236}">
                <a16:creationId xmlns:a16="http://schemas.microsoft.com/office/drawing/2014/main" xmlns="" id="{E0871DCC-E8E2-BB47-859B-1964D710B9FA}"/>
              </a:ext>
            </a:extLst>
          </p:cNvPr>
          <p:cNvSpPr txBox="1">
            <a:spLocks/>
          </p:cNvSpPr>
          <p:nvPr/>
        </p:nvSpPr>
        <p:spPr>
          <a:xfrm>
            <a:off x="594774" y="2831383"/>
            <a:ext cx="8030308" cy="228774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chemeClr val="tx2">
                    <a:lumMod val="50000"/>
                  </a:schemeClr>
                </a:solidFill>
              </a:rPr>
              <a:t>WMO Quality Management Framework</a:t>
            </a:r>
          </a:p>
          <a:p>
            <a:pPr algn="l"/>
            <a:r>
              <a:rPr lang="en-US" sz="2400" b="1" dirty="0"/>
              <a:t>WMO</a:t>
            </a:r>
            <a:r>
              <a:rPr lang="en-US" sz="2400" dirty="0"/>
              <a:t>, through its Programmes and activities, </a:t>
            </a:r>
            <a:r>
              <a:rPr lang="en-US" sz="2400" b="1" dirty="0"/>
              <a:t>is dedicated </a:t>
            </a:r>
            <a:r>
              <a:rPr lang="en-US" sz="2400" dirty="0"/>
              <a:t>to ensuring the </a:t>
            </a:r>
            <a:r>
              <a:rPr lang="en-US" sz="2400" b="1" dirty="0"/>
              <a:t>highest possible quality of</a:t>
            </a:r>
            <a:r>
              <a:rPr lang="en-US" sz="2400" dirty="0"/>
              <a:t> all meteorological, climatological, hydrological, marine and related environmental </a:t>
            </a:r>
            <a:r>
              <a:rPr lang="en-US" sz="2400" b="1" dirty="0"/>
              <a:t>data, products and services </a:t>
            </a:r>
          </a:p>
          <a:p>
            <a:r>
              <a:rPr lang="en-US" sz="1400" dirty="0">
                <a:solidFill>
                  <a:schemeClr val="bg1">
                    <a:lumMod val="50000"/>
                  </a:schemeClr>
                </a:solidFill>
              </a:rPr>
              <a:t>(https://</a:t>
            </a:r>
            <a:r>
              <a:rPr lang="en-US" sz="1400" dirty="0" err="1">
                <a:solidFill>
                  <a:schemeClr val="bg1">
                    <a:lumMod val="50000"/>
                  </a:schemeClr>
                </a:solidFill>
              </a:rPr>
              <a:t>public.wmo.int</a:t>
            </a:r>
            <a:r>
              <a:rPr lang="en-US" sz="1400" dirty="0">
                <a:solidFill>
                  <a:schemeClr val="bg1">
                    <a:lumMod val="50000"/>
                  </a:schemeClr>
                </a:solidFill>
              </a:rPr>
              <a:t>/en//our-mandate/how-we-do-it/Quality-Management-Framework)</a:t>
            </a:r>
          </a:p>
        </p:txBody>
      </p:sp>
      <p:sp>
        <p:nvSpPr>
          <p:cNvPr id="9" name="Title 4">
            <a:extLst>
              <a:ext uri="{FF2B5EF4-FFF2-40B4-BE49-F238E27FC236}">
                <a16:creationId xmlns:a16="http://schemas.microsoft.com/office/drawing/2014/main" xmlns="" id="{CC74E442-6582-4548-8588-7A90D23F9574}"/>
              </a:ext>
            </a:extLst>
          </p:cNvPr>
          <p:cNvSpPr txBox="1">
            <a:spLocks/>
          </p:cNvSpPr>
          <p:nvPr/>
        </p:nvSpPr>
        <p:spPr>
          <a:xfrm>
            <a:off x="594774" y="5004831"/>
            <a:ext cx="8030308" cy="126525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a:solidFill>
                  <a:schemeClr val="tx2">
                    <a:lumMod val="50000"/>
                  </a:schemeClr>
                </a:solidFill>
              </a:rPr>
              <a:t>WIS Objective for Global Climate Data Access</a:t>
            </a:r>
          </a:p>
          <a:p>
            <a:pPr algn="l"/>
            <a:r>
              <a:rPr lang="en-GB" sz="2400">
                <a:latin typeface="+mn-lt"/>
              </a:rPr>
              <a:t>Authoritative, </a:t>
            </a:r>
            <a:r>
              <a:rPr lang="en-GB" sz="2400" b="1">
                <a:latin typeface="+mn-lt"/>
              </a:rPr>
              <a:t>trusted data sets </a:t>
            </a:r>
            <a:r>
              <a:rPr lang="en-GB" sz="2400">
                <a:latin typeface="+mn-lt"/>
              </a:rPr>
              <a:t>for informing on key climate indicators for global policy users of climate change information</a:t>
            </a:r>
            <a:endParaRPr lang="en-US" sz="2400">
              <a:solidFill>
                <a:schemeClr val="bg1">
                  <a:lumMod val="50000"/>
                </a:schemeClr>
              </a:solidFill>
            </a:endParaRPr>
          </a:p>
        </p:txBody>
      </p:sp>
    </p:spTree>
    <p:extLst>
      <p:ext uri="{BB962C8B-B14F-4D97-AF65-F5344CB8AC3E}">
        <p14:creationId xmlns:p14="http://schemas.microsoft.com/office/powerpoint/2010/main" val="129512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
        <p:nvSpPr>
          <p:cNvPr id="3" name="Slide Number Placeholder 2"/>
          <p:cNvSpPr>
            <a:spLocks noGrp="1"/>
          </p:cNvSpPr>
          <p:nvPr>
            <p:ph type="sldNum" sz="quarter" idx="12"/>
          </p:nvPr>
        </p:nvSpPr>
        <p:spPr/>
        <p:txBody>
          <a:bodyPr/>
          <a:lstStyle/>
          <a:p>
            <a:fld id="{9259AF2F-52C6-9B46-B8B2-0579234AE62E}" type="slidenum">
              <a:rPr lang="en-US" smtClean="0"/>
              <a:t>29</a:t>
            </a:fld>
            <a:endParaRPr lang="en-US"/>
          </a:p>
        </p:txBody>
      </p:sp>
      <p:sp>
        <p:nvSpPr>
          <p:cNvPr id="13" name="Title 4">
            <a:extLst>
              <a:ext uri="{FF2B5EF4-FFF2-40B4-BE49-F238E27FC236}">
                <a16:creationId xmlns:a16="http://schemas.microsoft.com/office/drawing/2014/main" xmlns="" id="{A82C3316-0964-4C4C-B685-FBE7DC3EE0A4}"/>
              </a:ext>
            </a:extLst>
          </p:cNvPr>
          <p:cNvSpPr txBox="1">
            <a:spLocks/>
          </p:cNvSpPr>
          <p:nvPr/>
        </p:nvSpPr>
        <p:spPr>
          <a:xfrm>
            <a:off x="0" y="202302"/>
            <a:ext cx="9155725" cy="1255554"/>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a:solidFill>
                  <a:schemeClr val="tx2">
                    <a:lumMod val="50000"/>
                  </a:schemeClr>
                </a:solidFill>
              </a:rPr>
              <a:t>Data Maturity Assessment Models </a:t>
            </a:r>
          </a:p>
          <a:p>
            <a:r>
              <a:rPr lang="en-US" sz="2800" i="1">
                <a:solidFill>
                  <a:srgbClr val="0070C0"/>
                </a:solidFill>
              </a:rPr>
              <a:t>Why do we need them? </a:t>
            </a:r>
          </a:p>
        </p:txBody>
      </p:sp>
      <p:sp>
        <p:nvSpPr>
          <p:cNvPr id="7" name="Rectangle 6">
            <a:extLst>
              <a:ext uri="{FF2B5EF4-FFF2-40B4-BE49-F238E27FC236}">
                <a16:creationId xmlns:a16="http://schemas.microsoft.com/office/drawing/2014/main" xmlns="" id="{71D0C171-9AD9-7544-B14F-57832F9C5E5A}"/>
              </a:ext>
            </a:extLst>
          </p:cNvPr>
          <p:cNvSpPr/>
          <p:nvPr/>
        </p:nvSpPr>
        <p:spPr>
          <a:xfrm>
            <a:off x="2688755" y="3523951"/>
            <a:ext cx="5667845" cy="2385268"/>
          </a:xfrm>
          <a:prstGeom prst="rect">
            <a:avLst/>
          </a:prstGeom>
          <a:ln w="12700">
            <a:solidFill>
              <a:schemeClr val="bg1">
                <a:lumMod val="50000"/>
              </a:schemeClr>
            </a:solidFill>
          </a:ln>
        </p:spPr>
        <p:txBody>
          <a:bodyPr wrap="square">
            <a:spAutoFit/>
          </a:bodyPr>
          <a:lstStyle/>
          <a:p>
            <a:pPr marL="320040" indent="-228600">
              <a:spcAft>
                <a:spcPts val="600"/>
              </a:spcAft>
              <a:buFont typeface="Arial" panose="020B0604020202020204" pitchFamily="34" charset="0"/>
              <a:buChar char="•"/>
            </a:pPr>
            <a:r>
              <a:rPr lang="en-US" sz="2400" b="1" dirty="0"/>
              <a:t>WMO management: </a:t>
            </a:r>
            <a:r>
              <a:rPr lang="en-US" sz="2400" i="1" dirty="0">
                <a:solidFill>
                  <a:srgbClr val="0070C0"/>
                </a:solidFill>
              </a:rPr>
              <a:t>Do WMO data, products, and services meet these commitments?</a:t>
            </a:r>
          </a:p>
          <a:p>
            <a:pPr marL="320040" indent="-228600">
              <a:buFont typeface="Arial" panose="020B0604020202020204" pitchFamily="34" charset="0"/>
              <a:buChar char="•"/>
            </a:pPr>
            <a:r>
              <a:rPr lang="en-US" sz="2400" b="1" dirty="0"/>
              <a:t>Data producers/providers: </a:t>
            </a:r>
            <a:r>
              <a:rPr lang="en-US" sz="2400" i="1" dirty="0">
                <a:solidFill>
                  <a:srgbClr val="0070C0"/>
                </a:solidFill>
              </a:rPr>
              <a:t>What do they mean?</a:t>
            </a:r>
            <a:r>
              <a:rPr lang="en-US" sz="2400" b="1" i="1" dirty="0">
                <a:solidFill>
                  <a:srgbClr val="0070C0"/>
                </a:solidFill>
              </a:rPr>
              <a:t> </a:t>
            </a:r>
            <a:r>
              <a:rPr lang="en-US" sz="2400" i="1" dirty="0">
                <a:solidFill>
                  <a:srgbClr val="0070C0"/>
                </a:solidFill>
              </a:rPr>
              <a:t>How do I know? What to do to be compliant?</a:t>
            </a:r>
          </a:p>
        </p:txBody>
      </p:sp>
      <p:sp>
        <p:nvSpPr>
          <p:cNvPr id="8" name="Bent-Up Arrow 7">
            <a:extLst>
              <a:ext uri="{FF2B5EF4-FFF2-40B4-BE49-F238E27FC236}">
                <a16:creationId xmlns:a16="http://schemas.microsoft.com/office/drawing/2014/main" xmlns="" id="{FA76ADD7-795B-0D43-A4A5-FC7EA6676AC3}"/>
              </a:ext>
            </a:extLst>
          </p:cNvPr>
          <p:cNvSpPr/>
          <p:nvPr/>
        </p:nvSpPr>
        <p:spPr>
          <a:xfrm rot="5400000">
            <a:off x="1624858" y="3461219"/>
            <a:ext cx="943453" cy="863599"/>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4">
            <a:extLst>
              <a:ext uri="{FF2B5EF4-FFF2-40B4-BE49-F238E27FC236}">
                <a16:creationId xmlns:a16="http://schemas.microsoft.com/office/drawing/2014/main" xmlns="" id="{CC74E442-6582-4548-8588-7A90D23F9574}"/>
              </a:ext>
            </a:extLst>
          </p:cNvPr>
          <p:cNvSpPr txBox="1">
            <a:spLocks/>
          </p:cNvSpPr>
          <p:nvPr/>
        </p:nvSpPr>
        <p:spPr>
          <a:xfrm>
            <a:off x="137574" y="1542303"/>
            <a:ext cx="8030308" cy="1924797"/>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a:solidFill>
                  <a:schemeClr val="tx2">
                    <a:lumMod val="50000"/>
                  </a:schemeClr>
                </a:solidFill>
              </a:rPr>
              <a:t>WMO Requirements and Commitments</a:t>
            </a:r>
          </a:p>
          <a:p>
            <a:pPr marL="1600200" indent="-320040" algn="l">
              <a:spcBef>
                <a:spcPts val="1000"/>
              </a:spcBef>
              <a:buFont typeface="Arial" panose="020B0604020202020204" pitchFamily="34" charset="0"/>
              <a:buChar char="•"/>
            </a:pPr>
            <a:r>
              <a:rPr lang="en-US" sz="2800" i="1">
                <a:solidFill>
                  <a:srgbClr val="0070C0"/>
                </a:solidFill>
              </a:rPr>
              <a:t>Open Data &amp; Data Sharing</a:t>
            </a:r>
          </a:p>
          <a:p>
            <a:pPr marL="1600200" indent="-320040" algn="l">
              <a:spcBef>
                <a:spcPts val="1000"/>
              </a:spcBef>
              <a:buFont typeface="Arial" panose="020B0604020202020204" pitchFamily="34" charset="0"/>
              <a:buChar char="•"/>
            </a:pPr>
            <a:r>
              <a:rPr lang="en-US" sz="2800" i="1">
                <a:solidFill>
                  <a:srgbClr val="0070C0"/>
                </a:solidFill>
              </a:rPr>
              <a:t>High-Quality and Trusted Data</a:t>
            </a:r>
          </a:p>
          <a:p>
            <a:pPr marL="457200" indent="-457200" algn="l">
              <a:buFont typeface="Arial" panose="020B0604020202020204" pitchFamily="34" charset="0"/>
              <a:buChar char="•"/>
            </a:pPr>
            <a:endParaRPr lang="en-US" sz="2800" b="1">
              <a:solidFill>
                <a:schemeClr val="tx2">
                  <a:lumMod val="50000"/>
                </a:schemeClr>
              </a:solidFill>
            </a:endParaRPr>
          </a:p>
        </p:txBody>
      </p:sp>
    </p:spTree>
    <p:extLst>
      <p:ext uri="{BB962C8B-B14F-4D97-AF65-F5344CB8AC3E}">
        <p14:creationId xmlns:p14="http://schemas.microsoft.com/office/powerpoint/2010/main" val="153818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59AF2F-52C6-9B46-B8B2-0579234AE62E}" type="slidenum">
              <a:rPr lang="en-US" smtClean="0"/>
              <a:t>3</a:t>
            </a:fld>
            <a:endParaRPr lang="en-US"/>
          </a:p>
        </p:txBody>
      </p:sp>
      <p:sp>
        <p:nvSpPr>
          <p:cNvPr id="6" name="Title 1">
            <a:extLst>
              <a:ext uri="{FF2B5EF4-FFF2-40B4-BE49-F238E27FC236}">
                <a16:creationId xmlns:a16="http://schemas.microsoft.com/office/drawing/2014/main" xmlns="" id="{A0143295-DDAD-6941-92B5-6AA133BCAD1D}"/>
              </a:ext>
            </a:extLst>
          </p:cNvPr>
          <p:cNvSpPr txBox="1">
            <a:spLocks/>
          </p:cNvSpPr>
          <p:nvPr/>
        </p:nvSpPr>
        <p:spPr>
          <a:xfrm>
            <a:off x="1087189" y="1181099"/>
            <a:ext cx="7409111" cy="3913867"/>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20000"/>
              </a:lnSpc>
              <a:spcAft>
                <a:spcPts val="600"/>
              </a:spcAft>
            </a:pPr>
            <a:r>
              <a:rPr lang="en-US" sz="4500" b="1" dirty="0">
                <a:solidFill>
                  <a:schemeClr val="tx2">
                    <a:lumMod val="50000"/>
                  </a:schemeClr>
                </a:solidFill>
              </a:rPr>
              <a:t>HQ-GDMFC</a:t>
            </a:r>
          </a:p>
          <a:p>
            <a:pPr marL="685800" indent="-320040" algn="l">
              <a:lnSpc>
                <a:spcPct val="120000"/>
              </a:lnSpc>
              <a:spcAft>
                <a:spcPts val="600"/>
              </a:spcAft>
              <a:buFont typeface="Arial" panose="020B0604020202020204" pitchFamily="34" charset="0"/>
              <a:buChar char="•"/>
            </a:pPr>
            <a:r>
              <a:rPr lang="en-US" sz="3800" i="1" dirty="0">
                <a:solidFill>
                  <a:srgbClr val="000090"/>
                </a:solidFill>
              </a:rPr>
              <a:t>Inter-Programme Initiative Led by WMO CCl/CBS </a:t>
            </a:r>
            <a:r>
              <a:rPr lang="en-US" sz="3200" i="1" dirty="0">
                <a:solidFill>
                  <a:srgbClr val="000090"/>
                </a:solidFill>
              </a:rPr>
              <a:t>(Commission for Climatology/Commission for Basic Systems);</a:t>
            </a:r>
          </a:p>
          <a:p>
            <a:pPr marL="685800" indent="-320040" algn="l">
              <a:lnSpc>
                <a:spcPct val="120000"/>
              </a:lnSpc>
              <a:spcAft>
                <a:spcPts val="600"/>
              </a:spcAft>
              <a:buFont typeface="Arial" panose="020B0604020202020204" pitchFamily="34" charset="0"/>
              <a:buChar char="•"/>
            </a:pPr>
            <a:r>
              <a:rPr lang="en-US" sz="3800" i="1" dirty="0">
                <a:solidFill>
                  <a:srgbClr val="000090"/>
                </a:solidFill>
              </a:rPr>
              <a:t>Other Key Sponsors &amp; Stakeholders: </a:t>
            </a:r>
          </a:p>
          <a:p>
            <a:pPr marL="1143000" indent="-320040" algn="l">
              <a:lnSpc>
                <a:spcPct val="134000"/>
              </a:lnSpc>
              <a:spcAft>
                <a:spcPts val="400"/>
              </a:spcAft>
              <a:buFont typeface="Wingdings" pitchFamily="2" charset="2"/>
              <a:buChar char="Ø"/>
            </a:pPr>
            <a:r>
              <a:rPr lang="en-US" sz="3200" b="1" dirty="0"/>
              <a:t>WCRP </a:t>
            </a:r>
            <a:r>
              <a:rPr lang="en-US" sz="2900" dirty="0"/>
              <a:t>(World Climate Research Programme);</a:t>
            </a:r>
          </a:p>
          <a:p>
            <a:pPr marL="1143000" indent="-320040" algn="l">
              <a:lnSpc>
                <a:spcPct val="134000"/>
              </a:lnSpc>
              <a:spcAft>
                <a:spcPts val="400"/>
              </a:spcAft>
              <a:buFont typeface="Wingdings" pitchFamily="2" charset="2"/>
              <a:buChar char="Ø"/>
            </a:pPr>
            <a:r>
              <a:rPr lang="en-US" sz="3200" b="1" dirty="0"/>
              <a:t>JCOMM </a:t>
            </a:r>
            <a:r>
              <a:rPr lang="en-US" sz="2900" dirty="0"/>
              <a:t>(Joint WMO-IOC Technical Commission for Oceanography and Marine Meteorology)</a:t>
            </a:r>
            <a:r>
              <a:rPr lang="en-US" sz="3200" dirty="0"/>
              <a:t>;</a:t>
            </a:r>
          </a:p>
          <a:p>
            <a:pPr marL="1143000" indent="-320040" algn="l">
              <a:lnSpc>
                <a:spcPct val="134000"/>
              </a:lnSpc>
              <a:spcAft>
                <a:spcPts val="400"/>
              </a:spcAft>
              <a:buFont typeface="Wingdings" pitchFamily="2" charset="2"/>
              <a:buChar char="Ø"/>
            </a:pPr>
            <a:r>
              <a:rPr lang="en-US" sz="3200" b="1" dirty="0" err="1"/>
              <a:t>CHy</a:t>
            </a:r>
            <a:r>
              <a:rPr lang="en-US" sz="3200" b="1" dirty="0"/>
              <a:t> </a:t>
            </a:r>
            <a:r>
              <a:rPr lang="en-US" sz="2900" dirty="0"/>
              <a:t>(WMO Commission for Hydrology)</a:t>
            </a:r>
            <a:r>
              <a:rPr lang="en-US" sz="3200" dirty="0"/>
              <a:t>;</a:t>
            </a:r>
          </a:p>
          <a:p>
            <a:pPr marL="1143000" indent="-320040" algn="l">
              <a:lnSpc>
                <a:spcPct val="134000"/>
              </a:lnSpc>
              <a:spcAft>
                <a:spcPts val="400"/>
              </a:spcAft>
              <a:buFont typeface="Wingdings" pitchFamily="2" charset="2"/>
              <a:buChar char="Ø"/>
            </a:pPr>
            <a:r>
              <a:rPr lang="en-US" sz="3200" b="1" dirty="0"/>
              <a:t>GCOS </a:t>
            </a:r>
            <a:r>
              <a:rPr lang="en-US" sz="2900" dirty="0"/>
              <a:t>(Global Climate Observing System)</a:t>
            </a:r>
          </a:p>
        </p:txBody>
      </p:sp>
    </p:spTree>
    <p:extLst>
      <p:ext uri="{BB962C8B-B14F-4D97-AF65-F5344CB8AC3E}">
        <p14:creationId xmlns:p14="http://schemas.microsoft.com/office/powerpoint/2010/main" val="3555067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
        <p:nvSpPr>
          <p:cNvPr id="5" name="Title 4"/>
          <p:cNvSpPr>
            <a:spLocks noGrp="1"/>
          </p:cNvSpPr>
          <p:nvPr>
            <p:ph type="title"/>
          </p:nvPr>
        </p:nvSpPr>
        <p:spPr>
          <a:xfrm>
            <a:off x="328247" y="4258755"/>
            <a:ext cx="8768862" cy="928848"/>
          </a:xfrm>
        </p:spPr>
        <p:txBody>
          <a:bodyPr anchor="t">
            <a:normAutofit/>
          </a:bodyPr>
          <a:lstStyle/>
          <a:p>
            <a:pPr marL="320040" indent="-320040" algn="l">
              <a:spcAft>
                <a:spcPts val="1000"/>
              </a:spcAft>
              <a:buFont typeface="Arial" panose="020B0604020202020204" pitchFamily="34" charset="0"/>
              <a:buChar char="•"/>
            </a:pPr>
            <a:r>
              <a:rPr lang="en-US" sz="2400" b="1">
                <a:solidFill>
                  <a:schemeClr val="tx2">
                    <a:lumMod val="50000"/>
                  </a:schemeClr>
                </a:solidFill>
                <a:latin typeface="+mn-lt"/>
              </a:rPr>
              <a:t>Support Compliance Verification and Reporting – </a:t>
            </a:r>
            <a:r>
              <a:rPr lang="en-US" sz="2400">
                <a:solidFill>
                  <a:srgbClr val="0070C0"/>
                </a:solidFill>
                <a:latin typeface="+mn-lt"/>
              </a:rPr>
              <a:t>Consistent and quantitative measures.</a:t>
            </a:r>
          </a:p>
        </p:txBody>
      </p:sp>
      <p:sp>
        <p:nvSpPr>
          <p:cNvPr id="3" name="Slide Number Placeholder 2"/>
          <p:cNvSpPr>
            <a:spLocks noGrp="1"/>
          </p:cNvSpPr>
          <p:nvPr>
            <p:ph type="sldNum" sz="quarter" idx="12"/>
          </p:nvPr>
        </p:nvSpPr>
        <p:spPr/>
        <p:txBody>
          <a:bodyPr/>
          <a:lstStyle/>
          <a:p>
            <a:fld id="{9259AF2F-52C6-9B46-B8B2-0579234AE62E}" type="slidenum">
              <a:rPr lang="en-US" smtClean="0"/>
              <a:t>30</a:t>
            </a:fld>
            <a:endParaRPr lang="en-US"/>
          </a:p>
        </p:txBody>
      </p:sp>
      <p:sp>
        <p:nvSpPr>
          <p:cNvPr id="13" name="Title 4">
            <a:extLst>
              <a:ext uri="{FF2B5EF4-FFF2-40B4-BE49-F238E27FC236}">
                <a16:creationId xmlns:a16="http://schemas.microsoft.com/office/drawing/2014/main" xmlns="" id="{A82C3316-0964-4C4C-B685-FBE7DC3EE0A4}"/>
              </a:ext>
            </a:extLst>
          </p:cNvPr>
          <p:cNvSpPr txBox="1">
            <a:spLocks/>
          </p:cNvSpPr>
          <p:nvPr/>
        </p:nvSpPr>
        <p:spPr>
          <a:xfrm>
            <a:off x="0" y="202302"/>
            <a:ext cx="9155725" cy="1255554"/>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a:solidFill>
                  <a:schemeClr val="tx2">
                    <a:lumMod val="50000"/>
                  </a:schemeClr>
                </a:solidFill>
              </a:rPr>
              <a:t>Data Maturity Assessment Models </a:t>
            </a:r>
          </a:p>
          <a:p>
            <a:r>
              <a:rPr lang="en-US" sz="2800" i="1">
                <a:solidFill>
                  <a:srgbClr val="0070C0"/>
                </a:solidFill>
              </a:rPr>
              <a:t>Why are they beneficial?</a:t>
            </a:r>
          </a:p>
        </p:txBody>
      </p:sp>
      <p:sp>
        <p:nvSpPr>
          <p:cNvPr id="14" name="Title 4">
            <a:extLst>
              <a:ext uri="{FF2B5EF4-FFF2-40B4-BE49-F238E27FC236}">
                <a16:creationId xmlns:a16="http://schemas.microsoft.com/office/drawing/2014/main" xmlns="" id="{317841EA-718E-3F42-9B5F-FA6889C530BC}"/>
              </a:ext>
            </a:extLst>
          </p:cNvPr>
          <p:cNvSpPr txBox="1">
            <a:spLocks/>
          </p:cNvSpPr>
          <p:nvPr/>
        </p:nvSpPr>
        <p:spPr>
          <a:xfrm>
            <a:off x="328247" y="2129753"/>
            <a:ext cx="8510954" cy="83424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20040" indent="-320040" algn="l">
              <a:spcAft>
                <a:spcPts val="1000"/>
              </a:spcAft>
              <a:buFont typeface="Arial" panose="020B0604020202020204" pitchFamily="34" charset="0"/>
              <a:buChar char="•"/>
            </a:pPr>
            <a:r>
              <a:rPr lang="en-US" sz="2400" b="1">
                <a:solidFill>
                  <a:schemeClr val="tx2">
                    <a:lumMod val="50000"/>
                  </a:schemeClr>
                </a:solidFill>
                <a:latin typeface="+mn-lt"/>
              </a:rPr>
              <a:t>Provide Structure </a:t>
            </a:r>
            <a:r>
              <a:rPr lang="en-US" sz="2400" b="1">
                <a:latin typeface="+mn-lt"/>
              </a:rPr>
              <a:t>–</a:t>
            </a:r>
            <a:r>
              <a:rPr lang="en-US" sz="2400">
                <a:latin typeface="+mn-lt"/>
              </a:rPr>
              <a:t> </a:t>
            </a:r>
            <a:r>
              <a:rPr lang="en-US" sz="2400">
                <a:solidFill>
                  <a:srgbClr val="0070C0"/>
                </a:solidFill>
                <a:latin typeface="+mn-lt"/>
              </a:rPr>
              <a:t>Necessary for systematic implementation and integration. </a:t>
            </a:r>
            <a:endParaRPr lang="en-US" sz="2400" b="1">
              <a:solidFill>
                <a:srgbClr val="0070C0"/>
              </a:solidFill>
              <a:latin typeface="+mn-lt"/>
            </a:endParaRPr>
          </a:p>
        </p:txBody>
      </p:sp>
      <p:sp>
        <p:nvSpPr>
          <p:cNvPr id="15" name="Title 4">
            <a:extLst>
              <a:ext uri="{FF2B5EF4-FFF2-40B4-BE49-F238E27FC236}">
                <a16:creationId xmlns:a16="http://schemas.microsoft.com/office/drawing/2014/main" xmlns="" id="{63271C9F-D22F-E84B-8BB6-93FAF1F7386E}"/>
              </a:ext>
            </a:extLst>
          </p:cNvPr>
          <p:cNvSpPr txBox="1">
            <a:spLocks/>
          </p:cNvSpPr>
          <p:nvPr/>
        </p:nvSpPr>
        <p:spPr>
          <a:xfrm>
            <a:off x="328247" y="1289184"/>
            <a:ext cx="8768862" cy="913302"/>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20040" indent="-320040" algn="l">
              <a:spcAft>
                <a:spcPts val="1000"/>
              </a:spcAft>
              <a:buFont typeface="Arial" panose="020B0604020202020204" pitchFamily="34" charset="0"/>
              <a:buChar char="•"/>
            </a:pPr>
            <a:r>
              <a:rPr lang="en-US" sz="2400" b="1">
                <a:solidFill>
                  <a:schemeClr val="tx2">
                    <a:lumMod val="50000"/>
                  </a:schemeClr>
                </a:solidFill>
                <a:latin typeface="+mn-lt"/>
              </a:rPr>
              <a:t>Provide Guidance – </a:t>
            </a:r>
            <a:r>
              <a:rPr lang="en-US" sz="2400">
                <a:latin typeface="+mn-lt"/>
              </a:rPr>
              <a:t> </a:t>
            </a:r>
            <a:r>
              <a:rPr lang="en-US" sz="2400">
                <a:solidFill>
                  <a:srgbClr val="0070C0"/>
                </a:solidFill>
                <a:latin typeface="+mn-lt"/>
              </a:rPr>
              <a:t>Progressive, incremental improvement utilizing cross-disciplinary best practices. </a:t>
            </a:r>
            <a:endParaRPr lang="en-US" sz="2400" b="1">
              <a:solidFill>
                <a:srgbClr val="0070C0"/>
              </a:solidFill>
              <a:latin typeface="+mn-lt"/>
            </a:endParaRPr>
          </a:p>
        </p:txBody>
      </p:sp>
      <p:sp>
        <p:nvSpPr>
          <p:cNvPr id="9" name="Title 4">
            <a:extLst>
              <a:ext uri="{FF2B5EF4-FFF2-40B4-BE49-F238E27FC236}">
                <a16:creationId xmlns:a16="http://schemas.microsoft.com/office/drawing/2014/main" xmlns="" id="{4AD754F9-A3AB-FC41-95B7-ACE825E826E6}"/>
              </a:ext>
            </a:extLst>
          </p:cNvPr>
          <p:cNvSpPr txBox="1">
            <a:spLocks/>
          </p:cNvSpPr>
          <p:nvPr/>
        </p:nvSpPr>
        <p:spPr>
          <a:xfrm>
            <a:off x="304802" y="5161155"/>
            <a:ext cx="8768862" cy="899673"/>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20040" indent="-320040" algn="l">
              <a:spcAft>
                <a:spcPts val="1000"/>
              </a:spcAft>
              <a:buFont typeface="Arial" panose="020B0604020202020204" pitchFamily="34" charset="0"/>
              <a:buChar char="•"/>
            </a:pPr>
            <a:r>
              <a:rPr lang="en-US" sz="2400" b="1">
                <a:solidFill>
                  <a:schemeClr val="tx2">
                    <a:lumMod val="50000"/>
                  </a:schemeClr>
                </a:solidFill>
                <a:latin typeface="+mn-lt"/>
              </a:rPr>
              <a:t>Manage Data Stewardship Activity – </a:t>
            </a:r>
            <a:r>
              <a:rPr lang="en-US" sz="2400">
                <a:solidFill>
                  <a:srgbClr val="0070C0"/>
                </a:solidFill>
                <a:latin typeface="+mn-lt"/>
              </a:rPr>
              <a:t>Knowing where you are, where you need to go, and how to get there. </a:t>
            </a:r>
            <a:endParaRPr lang="en-US" sz="2400" b="1">
              <a:solidFill>
                <a:srgbClr val="0070C0"/>
              </a:solidFill>
              <a:latin typeface="+mn-lt"/>
            </a:endParaRPr>
          </a:p>
        </p:txBody>
      </p:sp>
      <p:sp>
        <p:nvSpPr>
          <p:cNvPr id="10" name="Title 4">
            <a:extLst>
              <a:ext uri="{FF2B5EF4-FFF2-40B4-BE49-F238E27FC236}">
                <a16:creationId xmlns:a16="http://schemas.microsoft.com/office/drawing/2014/main" xmlns="" id="{133D0BFE-AC4E-644A-937E-604213F15BD7}"/>
              </a:ext>
            </a:extLst>
          </p:cNvPr>
          <p:cNvSpPr txBox="1">
            <a:spLocks/>
          </p:cNvSpPr>
          <p:nvPr/>
        </p:nvSpPr>
        <p:spPr>
          <a:xfrm>
            <a:off x="351694" y="2999985"/>
            <a:ext cx="8510954" cy="127454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20040" indent="-320040" algn="l">
              <a:spcAft>
                <a:spcPts val="1000"/>
              </a:spcAft>
              <a:buFont typeface="Arial" panose="020B0604020202020204" pitchFamily="34" charset="0"/>
              <a:buChar char="•"/>
            </a:pPr>
            <a:r>
              <a:rPr lang="en-US" sz="2400" b="1" dirty="0">
                <a:solidFill>
                  <a:schemeClr val="tx2">
                    <a:lumMod val="50000"/>
                  </a:schemeClr>
                </a:solidFill>
                <a:latin typeface="+mn-lt"/>
              </a:rPr>
              <a:t>Allow for Tiered Quality Requirements </a:t>
            </a:r>
            <a:r>
              <a:rPr lang="en-US" sz="2400" b="1" dirty="0">
                <a:latin typeface="+mn-lt"/>
              </a:rPr>
              <a:t>– </a:t>
            </a:r>
            <a:r>
              <a:rPr lang="en-US" sz="2400" dirty="0">
                <a:solidFill>
                  <a:srgbClr val="0070C0"/>
                </a:solidFill>
                <a:latin typeface="+mn-lt"/>
              </a:rPr>
              <a:t>ECVs vs non-ECVs. GCOS vs non-GCOS variables and stations. Core vs non-core production systems. </a:t>
            </a:r>
          </a:p>
        </p:txBody>
      </p:sp>
    </p:spTree>
    <p:extLst>
      <p:ext uri="{BB962C8B-B14F-4D97-AF65-F5344CB8AC3E}">
        <p14:creationId xmlns:p14="http://schemas.microsoft.com/office/powerpoint/2010/main" val="61096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59AF2F-52C6-9B46-B8B2-0579234AE62E}" type="slidenum">
              <a:rPr lang="en-US" smtClean="0"/>
              <a:t>31</a:t>
            </a:fld>
            <a:endParaRPr lang="en-US"/>
          </a:p>
        </p:txBody>
      </p:sp>
      <p:sp>
        <p:nvSpPr>
          <p:cNvPr id="4" name="TextBox 3"/>
          <p:cNvSpPr txBox="1"/>
          <p:nvPr/>
        </p:nvSpPr>
        <p:spPr>
          <a:xfrm>
            <a:off x="59961" y="206106"/>
            <a:ext cx="9016583" cy="1138773"/>
          </a:xfrm>
          <a:prstGeom prst="rect">
            <a:avLst/>
          </a:prstGeom>
          <a:noFill/>
        </p:spPr>
        <p:txBody>
          <a:bodyPr wrap="square" rtlCol="0">
            <a:spAutoFit/>
          </a:bodyPr>
          <a:lstStyle/>
          <a:p>
            <a:pPr algn="ctr"/>
            <a:r>
              <a:rPr lang="en-US" sz="4000" dirty="0">
                <a:solidFill>
                  <a:schemeClr val="tx2">
                    <a:lumMod val="50000"/>
                  </a:schemeClr>
                </a:solidFill>
                <a:latin typeface="+mj-lt"/>
              </a:rPr>
              <a:t>CORE-CLIMAX Production System MM</a:t>
            </a:r>
          </a:p>
          <a:p>
            <a:pPr algn="ctr"/>
            <a:r>
              <a:rPr lang="en-US" sz="2800" dirty="0">
                <a:solidFill>
                  <a:srgbClr val="C00000"/>
                </a:solidFill>
                <a:latin typeface="+mj-lt"/>
              </a:rPr>
              <a:t>(Six Key Areas)</a:t>
            </a:r>
            <a:endParaRPr lang="fr-FR" sz="2800" dirty="0">
              <a:solidFill>
                <a:srgbClr val="C00000"/>
              </a:solidFill>
              <a:latin typeface="+mj-lt"/>
            </a:endParaRPr>
          </a:p>
        </p:txBody>
      </p:sp>
      <p:pic>
        <p:nvPicPr>
          <p:cNvPr id="5" name="Picture 4">
            <a:extLst>
              <a:ext uri="{FF2B5EF4-FFF2-40B4-BE49-F238E27FC236}">
                <a16:creationId xmlns:a16="http://schemas.microsoft.com/office/drawing/2014/main" xmlns="" id="{EA97E8B4-BCB0-C54D-97AA-F6A31988AD41}"/>
              </a:ext>
            </a:extLst>
          </p:cNvPr>
          <p:cNvPicPr>
            <a:picLocks noChangeAspect="1"/>
          </p:cNvPicPr>
          <p:nvPr/>
        </p:nvPicPr>
        <p:blipFill rotWithShape="1">
          <a:blip r:embed="rId2"/>
          <a:srcRect l="11342" t="12308" r="11342" b="57607"/>
          <a:stretch/>
        </p:blipFill>
        <p:spPr>
          <a:xfrm>
            <a:off x="211017" y="1326662"/>
            <a:ext cx="8845593" cy="4865076"/>
          </a:xfrm>
          <a:prstGeom prst="rect">
            <a:avLst/>
          </a:prstGeom>
        </p:spPr>
      </p:pic>
      <p:sp>
        <p:nvSpPr>
          <p:cNvPr id="6" name="TextBox 5">
            <a:extLst>
              <a:ext uri="{FF2B5EF4-FFF2-40B4-BE49-F238E27FC236}">
                <a16:creationId xmlns:a16="http://schemas.microsoft.com/office/drawing/2014/main" xmlns="" id="{BBFC2A9D-9476-A844-9064-7047C5580F7D}"/>
              </a:ext>
            </a:extLst>
          </p:cNvPr>
          <p:cNvSpPr txBox="1"/>
          <p:nvPr/>
        </p:nvSpPr>
        <p:spPr>
          <a:xfrm>
            <a:off x="4384435" y="6053994"/>
            <a:ext cx="4802918" cy="369332"/>
          </a:xfrm>
          <a:prstGeom prst="rect">
            <a:avLst/>
          </a:prstGeom>
          <a:noFill/>
        </p:spPr>
        <p:txBody>
          <a:bodyPr wrap="none" rtlCol="0">
            <a:spAutoFit/>
          </a:bodyPr>
          <a:lstStyle/>
          <a:p>
            <a:r>
              <a:rPr lang="en-US">
                <a:solidFill>
                  <a:schemeClr val="tx1">
                    <a:lumMod val="50000"/>
                    <a:lumOff val="50000"/>
                  </a:schemeClr>
                </a:solidFill>
              </a:rPr>
              <a:t>(</a:t>
            </a:r>
            <a:r>
              <a:rPr lang="en-US">
                <a:solidFill>
                  <a:srgbClr val="C00000"/>
                </a:solidFill>
              </a:rPr>
              <a:t>EUMETSAT</a:t>
            </a:r>
            <a:r>
              <a:rPr lang="en-US">
                <a:solidFill>
                  <a:schemeClr val="tx1">
                    <a:lumMod val="50000"/>
                    <a:lumOff val="50000"/>
                  </a:schemeClr>
                </a:solidFill>
              </a:rPr>
              <a:t> 2015, </a:t>
            </a:r>
            <a:r>
              <a:rPr lang="en-US" i="1">
                <a:solidFill>
                  <a:schemeClr val="tx1">
                    <a:lumMod val="50000"/>
                    <a:lumOff val="50000"/>
                  </a:schemeClr>
                </a:solidFill>
              </a:rPr>
              <a:t>Core-Climax Deliverable D2.25</a:t>
            </a:r>
            <a:r>
              <a:rPr lang="en-US">
                <a:solidFill>
                  <a:schemeClr val="tx1">
                    <a:lumMod val="50000"/>
                    <a:lumOff val="50000"/>
                  </a:schemeClr>
                </a:solidFill>
              </a:rPr>
              <a:t>)</a:t>
            </a:r>
          </a:p>
        </p:txBody>
      </p:sp>
    </p:spTree>
    <p:extLst>
      <p:ext uri="{BB962C8B-B14F-4D97-AF65-F5344CB8AC3E}">
        <p14:creationId xmlns:p14="http://schemas.microsoft.com/office/powerpoint/2010/main" val="333692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59AF2F-52C6-9B46-B8B2-0579234AE62E}" type="slidenum">
              <a:rPr lang="en-US" smtClean="0"/>
              <a:t>32</a:t>
            </a:fld>
            <a:endParaRPr lang="en-US"/>
          </a:p>
        </p:txBody>
      </p:sp>
      <p:sp>
        <p:nvSpPr>
          <p:cNvPr id="4" name="TextBox 3"/>
          <p:cNvSpPr txBox="1"/>
          <p:nvPr/>
        </p:nvSpPr>
        <p:spPr>
          <a:xfrm>
            <a:off x="59961" y="206106"/>
            <a:ext cx="9016583" cy="707886"/>
          </a:xfrm>
          <a:prstGeom prst="rect">
            <a:avLst/>
          </a:prstGeom>
          <a:noFill/>
        </p:spPr>
        <p:txBody>
          <a:bodyPr wrap="square" rtlCol="0">
            <a:spAutoFit/>
          </a:bodyPr>
          <a:lstStyle/>
          <a:p>
            <a:pPr algn="ctr"/>
            <a:r>
              <a:rPr lang="en-US" sz="4000">
                <a:solidFill>
                  <a:schemeClr val="tx2">
                    <a:lumMod val="50000"/>
                  </a:schemeClr>
                </a:solidFill>
                <a:latin typeface="+mj-lt"/>
              </a:rPr>
              <a:t>CORE-CLIMAX Production System MM</a:t>
            </a:r>
          </a:p>
        </p:txBody>
      </p:sp>
      <p:sp>
        <p:nvSpPr>
          <p:cNvPr id="6" name="TextBox 5">
            <a:extLst>
              <a:ext uri="{FF2B5EF4-FFF2-40B4-BE49-F238E27FC236}">
                <a16:creationId xmlns:a16="http://schemas.microsoft.com/office/drawing/2014/main" xmlns="" id="{BBFC2A9D-9476-A844-9064-7047C5580F7D}"/>
              </a:ext>
            </a:extLst>
          </p:cNvPr>
          <p:cNvSpPr txBox="1"/>
          <p:nvPr/>
        </p:nvSpPr>
        <p:spPr>
          <a:xfrm>
            <a:off x="4384435" y="6053994"/>
            <a:ext cx="4802918" cy="369332"/>
          </a:xfrm>
          <a:prstGeom prst="rect">
            <a:avLst/>
          </a:prstGeom>
          <a:noFill/>
        </p:spPr>
        <p:txBody>
          <a:bodyPr wrap="none" rtlCol="0">
            <a:spAutoFit/>
          </a:bodyPr>
          <a:lstStyle/>
          <a:p>
            <a:r>
              <a:rPr lang="en-US">
                <a:solidFill>
                  <a:schemeClr val="tx1">
                    <a:lumMod val="50000"/>
                    <a:lumOff val="50000"/>
                  </a:schemeClr>
                </a:solidFill>
              </a:rPr>
              <a:t>(</a:t>
            </a:r>
            <a:r>
              <a:rPr lang="en-US">
                <a:solidFill>
                  <a:srgbClr val="C00000"/>
                </a:solidFill>
              </a:rPr>
              <a:t>EUMETSAT</a:t>
            </a:r>
            <a:r>
              <a:rPr lang="en-US">
                <a:solidFill>
                  <a:schemeClr val="tx1">
                    <a:lumMod val="50000"/>
                    <a:lumOff val="50000"/>
                  </a:schemeClr>
                </a:solidFill>
              </a:rPr>
              <a:t> 2015, </a:t>
            </a:r>
            <a:r>
              <a:rPr lang="en-US" i="1">
                <a:solidFill>
                  <a:schemeClr val="tx1">
                    <a:lumMod val="50000"/>
                    <a:lumOff val="50000"/>
                  </a:schemeClr>
                </a:solidFill>
              </a:rPr>
              <a:t>Core-Climax Deliverable D2.25</a:t>
            </a:r>
            <a:r>
              <a:rPr lang="en-US">
                <a:solidFill>
                  <a:schemeClr val="tx1">
                    <a:lumMod val="50000"/>
                    <a:lumOff val="50000"/>
                  </a:schemeClr>
                </a:solidFill>
              </a:rPr>
              <a:t>)</a:t>
            </a:r>
          </a:p>
        </p:txBody>
      </p:sp>
      <p:pic>
        <p:nvPicPr>
          <p:cNvPr id="11" name="Picture 10">
            <a:extLst>
              <a:ext uri="{FF2B5EF4-FFF2-40B4-BE49-F238E27FC236}">
                <a16:creationId xmlns:a16="http://schemas.microsoft.com/office/drawing/2014/main" xmlns="" id="{FC336045-AECC-6946-B526-8055121CC4F8}"/>
              </a:ext>
            </a:extLst>
          </p:cNvPr>
          <p:cNvPicPr>
            <a:picLocks noChangeAspect="1"/>
          </p:cNvPicPr>
          <p:nvPr/>
        </p:nvPicPr>
        <p:blipFill rotWithShape="1">
          <a:blip r:embed="rId3"/>
          <a:srcRect l="8905" t="32778" r="9167" b="30741"/>
          <a:stretch/>
        </p:blipFill>
        <p:spPr>
          <a:xfrm>
            <a:off x="620105" y="913992"/>
            <a:ext cx="8207953" cy="5166028"/>
          </a:xfrm>
          <a:prstGeom prst="rect">
            <a:avLst/>
          </a:prstGeom>
        </p:spPr>
      </p:pic>
    </p:spTree>
    <p:extLst>
      <p:ext uri="{BB962C8B-B14F-4D97-AF65-F5344CB8AC3E}">
        <p14:creationId xmlns:p14="http://schemas.microsoft.com/office/powerpoint/2010/main" val="1245171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59AF2F-52C6-9B46-B8B2-0579234AE62E}" type="slidenum">
              <a:rPr lang="en-US" smtClean="0"/>
              <a:t>33</a:t>
            </a:fld>
            <a:endParaRPr lang="en-US"/>
          </a:p>
        </p:txBody>
      </p:sp>
      <p:sp>
        <p:nvSpPr>
          <p:cNvPr id="4" name="TextBox 3"/>
          <p:cNvSpPr txBox="1"/>
          <p:nvPr/>
        </p:nvSpPr>
        <p:spPr>
          <a:xfrm>
            <a:off x="72661" y="79106"/>
            <a:ext cx="9016583" cy="1446550"/>
          </a:xfrm>
          <a:prstGeom prst="rect">
            <a:avLst/>
          </a:prstGeom>
          <a:noFill/>
        </p:spPr>
        <p:txBody>
          <a:bodyPr wrap="square" rtlCol="0">
            <a:spAutoFit/>
          </a:bodyPr>
          <a:lstStyle/>
          <a:p>
            <a:pPr algn="ctr"/>
            <a:r>
              <a:rPr lang="en-US" sz="3600" b="1" dirty="0">
                <a:solidFill>
                  <a:schemeClr val="tx2">
                    <a:lumMod val="50000"/>
                  </a:schemeClr>
                </a:solidFill>
                <a:latin typeface="+mj-lt"/>
              </a:rPr>
              <a:t>NCEI/CICS-NC Data Stewardship MM (DSMM)</a:t>
            </a:r>
          </a:p>
          <a:p>
            <a:pPr marL="86868" algn="ctr" defTabSz="914400"/>
            <a:r>
              <a:rPr lang="en-US" sz="2400" dirty="0">
                <a:solidFill>
                  <a:schemeClr val="tx2">
                    <a:lumMod val="50000"/>
                  </a:schemeClr>
                </a:solidFill>
              </a:rPr>
              <a:t>[</a:t>
            </a:r>
            <a:r>
              <a:rPr lang="en-US" sz="2400" dirty="0">
                <a:solidFill>
                  <a:srgbClr val="C00000"/>
                </a:solidFill>
              </a:rPr>
              <a:t>Nine Key Components </a:t>
            </a:r>
            <a:r>
              <a:rPr lang="en-US" sz="2400" dirty="0">
                <a:solidFill>
                  <a:schemeClr val="tx2">
                    <a:lumMod val="50000"/>
                  </a:schemeClr>
                </a:solidFill>
              </a:rPr>
              <a:t>within </a:t>
            </a:r>
            <a:r>
              <a:rPr lang="en-US" sz="2400" kern="0" dirty="0">
                <a:solidFill>
                  <a:schemeClr val="tx2">
                    <a:lumMod val="50000"/>
                  </a:schemeClr>
                </a:solidFill>
                <a:ea typeface="Calibri" charset="0"/>
                <a:cs typeface="Calibri" charset="0"/>
                <a:sym typeface="Arial"/>
                <a:rtl val="0"/>
              </a:rPr>
              <a:t>Functional Entities of </a:t>
            </a:r>
          </a:p>
          <a:p>
            <a:pPr marL="86868" algn="ctr" defTabSz="914400"/>
            <a:r>
              <a:rPr lang="en-US" sz="2400" kern="0" dirty="0">
                <a:solidFill>
                  <a:schemeClr val="tx2">
                    <a:lumMod val="50000"/>
                  </a:schemeClr>
                </a:solidFill>
                <a:ea typeface="Calibri" charset="0"/>
                <a:cs typeface="Calibri" charset="0"/>
                <a:sym typeface="Arial"/>
                <a:rtl val="0"/>
              </a:rPr>
              <a:t>the Open Archival Information System (OAIS) RM</a:t>
            </a:r>
            <a:r>
              <a:rPr lang="en-US" sz="2800" kern="0" dirty="0">
                <a:solidFill>
                  <a:schemeClr val="tx2">
                    <a:lumMod val="50000"/>
                  </a:schemeClr>
                </a:solidFill>
                <a:latin typeface="+mj-lt"/>
                <a:ea typeface="Calibri" charset="0"/>
                <a:cs typeface="Calibri" charset="0"/>
                <a:sym typeface="Arial"/>
                <a:rtl val="0"/>
              </a:rPr>
              <a:t>]</a:t>
            </a:r>
            <a:endParaRPr lang="fr-FR" sz="2800" dirty="0">
              <a:solidFill>
                <a:schemeClr val="tx2">
                  <a:lumMod val="50000"/>
                </a:schemeClr>
              </a:solidFill>
              <a:latin typeface="+mj-lt"/>
            </a:endParaRPr>
          </a:p>
        </p:txBody>
      </p:sp>
      <p:pic>
        <p:nvPicPr>
          <p:cNvPr id="5" name="Picture 4">
            <a:extLst>
              <a:ext uri="{FF2B5EF4-FFF2-40B4-BE49-F238E27FC236}">
                <a16:creationId xmlns:a16="http://schemas.microsoft.com/office/drawing/2014/main" xmlns="" id="{37EB3458-0459-C644-8A93-EAD9E6BB8117}"/>
              </a:ext>
            </a:extLst>
          </p:cNvPr>
          <p:cNvPicPr>
            <a:picLocks noChangeAspect="1"/>
          </p:cNvPicPr>
          <p:nvPr/>
        </p:nvPicPr>
        <p:blipFill rotWithShape="1">
          <a:blip r:embed="rId3"/>
          <a:srcRect t="8627" r="1524" b="5938"/>
          <a:stretch/>
        </p:blipFill>
        <p:spPr>
          <a:xfrm>
            <a:off x="737223" y="1534449"/>
            <a:ext cx="7846410" cy="4801816"/>
          </a:xfrm>
          <a:prstGeom prst="rect">
            <a:avLst/>
          </a:prstGeom>
        </p:spPr>
      </p:pic>
      <p:sp>
        <p:nvSpPr>
          <p:cNvPr id="3" name="TextBox 2">
            <a:extLst>
              <a:ext uri="{FF2B5EF4-FFF2-40B4-BE49-F238E27FC236}">
                <a16:creationId xmlns:a16="http://schemas.microsoft.com/office/drawing/2014/main" xmlns="" id="{0AC796AD-3286-5548-ACA4-2B31AB9C39AE}"/>
              </a:ext>
            </a:extLst>
          </p:cNvPr>
          <p:cNvSpPr txBox="1"/>
          <p:nvPr/>
        </p:nvSpPr>
        <p:spPr>
          <a:xfrm>
            <a:off x="3657604" y="6415943"/>
            <a:ext cx="4926029" cy="338554"/>
          </a:xfrm>
          <a:prstGeom prst="rect">
            <a:avLst/>
          </a:prstGeom>
          <a:noFill/>
        </p:spPr>
        <p:txBody>
          <a:bodyPr wrap="none" rtlCol="0">
            <a:spAutoFit/>
          </a:bodyPr>
          <a:lstStyle/>
          <a:p>
            <a:r>
              <a:rPr lang="en-US" sz="1600"/>
              <a:t>(Getting to know DSMM: </a:t>
            </a:r>
            <a:r>
              <a:rPr lang="en-US" sz="1600">
                <a:hlinkClick r:id="rId4"/>
              </a:rPr>
              <a:t>tinyurl.com/DSMM-</a:t>
            </a:r>
            <a:r>
              <a:rPr lang="en-US" sz="1600" err="1">
                <a:hlinkClick r:id="rId4"/>
              </a:rPr>
              <a:t>FlowChart</a:t>
            </a:r>
            <a:r>
              <a:rPr lang="en-US" sz="1600"/>
              <a:t>) </a:t>
            </a:r>
          </a:p>
        </p:txBody>
      </p:sp>
    </p:spTree>
    <p:extLst>
      <p:ext uri="{BB962C8B-B14F-4D97-AF65-F5344CB8AC3E}">
        <p14:creationId xmlns:p14="http://schemas.microsoft.com/office/powerpoint/2010/main" val="1583917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59AF2F-52C6-9B46-B8B2-0579234AE62E}" type="slidenum">
              <a:rPr lang="en-US" smtClean="0"/>
              <a:t>34</a:t>
            </a:fld>
            <a:endParaRPr lang="en-US" dirty="0"/>
          </a:p>
        </p:txBody>
      </p:sp>
      <p:sp>
        <p:nvSpPr>
          <p:cNvPr id="3" name="TextBox 2">
            <a:extLst>
              <a:ext uri="{FF2B5EF4-FFF2-40B4-BE49-F238E27FC236}">
                <a16:creationId xmlns:a16="http://schemas.microsoft.com/office/drawing/2014/main" xmlns="" id="{E08F06C9-0E00-F24C-92D4-4EADE0A6E428}"/>
              </a:ext>
            </a:extLst>
          </p:cNvPr>
          <p:cNvSpPr txBox="1"/>
          <p:nvPr/>
        </p:nvSpPr>
        <p:spPr>
          <a:xfrm>
            <a:off x="831982" y="234776"/>
            <a:ext cx="7197996" cy="523220"/>
          </a:xfrm>
          <a:prstGeom prst="rect">
            <a:avLst/>
          </a:prstGeom>
          <a:noFill/>
        </p:spPr>
        <p:txBody>
          <a:bodyPr wrap="none" rtlCol="0">
            <a:spAutoFit/>
          </a:bodyPr>
          <a:lstStyle/>
          <a:p>
            <a:r>
              <a:rPr lang="en-US" sz="2800" b="1">
                <a:solidFill>
                  <a:schemeClr val="tx2">
                    <a:lumMod val="50000"/>
                  </a:schemeClr>
                </a:solidFill>
              </a:rPr>
              <a:t>MM-Stew Rating Diagram of GHCN-Monthly v3</a:t>
            </a:r>
          </a:p>
        </p:txBody>
      </p:sp>
      <p:pic>
        <p:nvPicPr>
          <p:cNvPr id="1026" name="Picture 2" descr="https://lh3.googleusercontent.com/HPy8zki2bpmGTByhtxF3ffOsab6cMRUImVm2rRWhFl59Dr3rzg-g15P0xFIvMdZh2SimD7KRlRJsHEcNOQh3Dg-UE40tqfCE0C6d9QtDpT1gQbcL-Ivoon70ygYZcTkI-Ad0fHw-">
            <a:extLst>
              <a:ext uri="{FF2B5EF4-FFF2-40B4-BE49-F238E27FC236}">
                <a16:creationId xmlns:a16="http://schemas.microsoft.com/office/drawing/2014/main" xmlns="" id="{9C2710F5-D8A4-AC4E-AD60-70EBE96EA0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12" r="2793" b="6944"/>
          <a:stretch/>
        </p:blipFill>
        <p:spPr bwMode="auto">
          <a:xfrm>
            <a:off x="877641" y="757997"/>
            <a:ext cx="7152337" cy="5452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168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59AF2F-52C6-9B46-B8B2-0579234AE62E}" type="slidenum">
              <a:rPr lang="en-US" smtClean="0"/>
              <a:t>35</a:t>
            </a:fld>
            <a:endParaRPr lang="en-US"/>
          </a:p>
        </p:txBody>
      </p:sp>
      <p:sp>
        <p:nvSpPr>
          <p:cNvPr id="3" name="TextBox 2">
            <a:extLst>
              <a:ext uri="{FF2B5EF4-FFF2-40B4-BE49-F238E27FC236}">
                <a16:creationId xmlns:a16="http://schemas.microsoft.com/office/drawing/2014/main" xmlns="" id="{E08F06C9-0E00-F24C-92D4-4EADE0A6E428}"/>
              </a:ext>
            </a:extLst>
          </p:cNvPr>
          <p:cNvSpPr txBox="1"/>
          <p:nvPr/>
        </p:nvSpPr>
        <p:spPr>
          <a:xfrm>
            <a:off x="812990" y="272876"/>
            <a:ext cx="7518020" cy="523220"/>
          </a:xfrm>
          <a:prstGeom prst="rect">
            <a:avLst/>
          </a:prstGeom>
          <a:noFill/>
        </p:spPr>
        <p:txBody>
          <a:bodyPr wrap="none" rtlCol="0">
            <a:spAutoFit/>
          </a:bodyPr>
          <a:lstStyle/>
          <a:p>
            <a:r>
              <a:rPr lang="en-US" sz="2800" b="1">
                <a:solidFill>
                  <a:schemeClr val="tx2">
                    <a:lumMod val="50000"/>
                  </a:schemeClr>
                </a:solidFill>
              </a:rPr>
              <a:t>Maturity Ratings of Sea Ice Concentration CDR v2</a:t>
            </a:r>
          </a:p>
        </p:txBody>
      </p:sp>
      <p:pic>
        <p:nvPicPr>
          <p:cNvPr id="5" name="Picture 4">
            <a:extLst>
              <a:ext uri="{FF2B5EF4-FFF2-40B4-BE49-F238E27FC236}">
                <a16:creationId xmlns:a16="http://schemas.microsoft.com/office/drawing/2014/main" xmlns="" id="{A4C844D4-8A4D-F44F-84E6-57D34812EBA6}"/>
              </a:ext>
            </a:extLst>
          </p:cNvPr>
          <p:cNvPicPr>
            <a:picLocks noChangeAspect="1"/>
          </p:cNvPicPr>
          <p:nvPr/>
        </p:nvPicPr>
        <p:blipFill rotWithShape="1">
          <a:blip r:embed="rId3"/>
          <a:srcRect l="4798" t="9063" r="6728" b="8889"/>
          <a:stretch/>
        </p:blipFill>
        <p:spPr>
          <a:xfrm>
            <a:off x="152400" y="1116771"/>
            <a:ext cx="4572000" cy="3275130"/>
          </a:xfrm>
          <a:prstGeom prst="rect">
            <a:avLst/>
          </a:prstGeom>
        </p:spPr>
      </p:pic>
      <p:pic>
        <p:nvPicPr>
          <p:cNvPr id="6" name="Picture" descr="GHRSST_L4_AVHRR_AMSR_OI_GBSSTA_MM-Stew_v02r05_201684_FIG2.png">
            <a:extLst>
              <a:ext uri="{FF2B5EF4-FFF2-40B4-BE49-F238E27FC236}">
                <a16:creationId xmlns:a16="http://schemas.microsoft.com/office/drawing/2014/main" xmlns="" id="{336E4522-3A8F-5549-A73A-EF879B3CAB41}"/>
              </a:ext>
            </a:extLst>
          </p:cNvPr>
          <p:cNvPicPr/>
          <p:nvPr/>
        </p:nvPicPr>
        <p:blipFill>
          <a:blip r:embed="rId4"/>
          <a:srcRect l="17308" r="12112" b="4273"/>
          <a:stretch>
            <a:fillRect/>
          </a:stretch>
        </p:blipFill>
        <p:spPr bwMode="auto">
          <a:xfrm>
            <a:off x="4772025" y="2800350"/>
            <a:ext cx="4324350" cy="3695700"/>
          </a:xfrm>
          <a:prstGeom prst="rect">
            <a:avLst/>
          </a:prstGeom>
          <a:noFill/>
          <a:ln w="9525">
            <a:noFill/>
            <a:miter lim="800000"/>
            <a:headEnd/>
            <a:tailEnd/>
          </a:ln>
        </p:spPr>
      </p:pic>
      <p:sp>
        <p:nvSpPr>
          <p:cNvPr id="7" name="Rectangle 6">
            <a:extLst>
              <a:ext uri="{FF2B5EF4-FFF2-40B4-BE49-F238E27FC236}">
                <a16:creationId xmlns:a16="http://schemas.microsoft.com/office/drawing/2014/main" xmlns="" id="{D1D46508-7047-C04B-8F28-6EAEF42BC97F}"/>
              </a:ext>
            </a:extLst>
          </p:cNvPr>
          <p:cNvSpPr/>
          <p:nvPr/>
        </p:nvSpPr>
        <p:spPr>
          <a:xfrm>
            <a:off x="6025664" y="2431534"/>
            <a:ext cx="1987275" cy="369332"/>
          </a:xfrm>
          <a:prstGeom prst="rect">
            <a:avLst/>
          </a:prstGeom>
        </p:spPr>
        <p:txBody>
          <a:bodyPr wrap="none">
            <a:spAutoFit/>
          </a:bodyPr>
          <a:lstStyle/>
          <a:p>
            <a:r>
              <a:rPr lang="en-US" b="1" dirty="0">
                <a:solidFill>
                  <a:schemeClr val="tx2">
                    <a:lumMod val="50000"/>
                  </a:schemeClr>
                </a:solidFill>
              </a:rPr>
              <a:t>MM-Stew (DSMM)</a:t>
            </a:r>
            <a:endParaRPr lang="en-US" dirty="0"/>
          </a:p>
        </p:txBody>
      </p:sp>
      <p:sp>
        <p:nvSpPr>
          <p:cNvPr id="8" name="Rectangle 7">
            <a:extLst>
              <a:ext uri="{FF2B5EF4-FFF2-40B4-BE49-F238E27FC236}">
                <a16:creationId xmlns:a16="http://schemas.microsoft.com/office/drawing/2014/main" xmlns="" id="{1ACD32CC-799A-9949-8024-C7EF04A901B5}"/>
              </a:ext>
            </a:extLst>
          </p:cNvPr>
          <p:cNvSpPr/>
          <p:nvPr/>
        </p:nvSpPr>
        <p:spPr>
          <a:xfrm>
            <a:off x="1606089" y="4336534"/>
            <a:ext cx="1664623" cy="369332"/>
          </a:xfrm>
          <a:prstGeom prst="rect">
            <a:avLst/>
          </a:prstGeom>
        </p:spPr>
        <p:txBody>
          <a:bodyPr wrap="none">
            <a:spAutoFit/>
          </a:bodyPr>
          <a:lstStyle/>
          <a:p>
            <a:r>
              <a:rPr lang="en-US" b="1">
                <a:solidFill>
                  <a:schemeClr val="tx2">
                    <a:lumMod val="50000"/>
                  </a:schemeClr>
                </a:solidFill>
              </a:rPr>
              <a:t>CDR MM-Prod </a:t>
            </a:r>
            <a:endParaRPr lang="en-US"/>
          </a:p>
        </p:txBody>
      </p:sp>
      <p:sp>
        <p:nvSpPr>
          <p:cNvPr id="9" name="Slide Number Placeholder 1">
            <a:extLst>
              <a:ext uri="{FF2B5EF4-FFF2-40B4-BE49-F238E27FC236}">
                <a16:creationId xmlns:a16="http://schemas.microsoft.com/office/drawing/2014/main" xmlns="" id="{914C343C-895F-8F4E-BD3F-62BE9E820358}"/>
              </a:ext>
            </a:extLst>
          </p:cNvPr>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59AF2F-52C6-9B46-B8B2-0579234AE62E}" type="slidenum">
              <a:rPr lang="en-US" smtClean="0"/>
              <a:pPr/>
              <a:t>35</a:t>
            </a:fld>
            <a:endParaRPr lang="en-US" dirty="0"/>
          </a:p>
        </p:txBody>
      </p:sp>
    </p:spTree>
    <p:extLst>
      <p:ext uri="{BB962C8B-B14F-4D97-AF65-F5344CB8AC3E}">
        <p14:creationId xmlns:p14="http://schemas.microsoft.com/office/powerpoint/2010/main" val="638767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59AF2F-52C6-9B46-B8B2-0579234AE62E}" type="slidenum">
              <a:rPr lang="en-US" smtClean="0"/>
              <a:t>36</a:t>
            </a:fld>
            <a:endParaRPr lang="en-US" dirty="0"/>
          </a:p>
        </p:txBody>
      </p:sp>
      <p:pic>
        <p:nvPicPr>
          <p:cNvPr id="5" name="image7.png">
            <a:extLst>
              <a:ext uri="{FF2B5EF4-FFF2-40B4-BE49-F238E27FC236}">
                <a16:creationId xmlns:a16="http://schemas.microsoft.com/office/drawing/2014/main" xmlns="" id="{7F5862A6-5E9D-234F-B2EB-8F9C255E41DB}"/>
              </a:ext>
            </a:extLst>
          </p:cNvPr>
          <p:cNvPicPr/>
          <p:nvPr/>
        </p:nvPicPr>
        <p:blipFill>
          <a:blip r:embed="rId3"/>
          <a:srcRect/>
          <a:stretch>
            <a:fillRect/>
          </a:stretch>
        </p:blipFill>
        <p:spPr>
          <a:xfrm>
            <a:off x="1435100" y="838201"/>
            <a:ext cx="6019800" cy="5052278"/>
          </a:xfrm>
          <a:prstGeom prst="rect">
            <a:avLst/>
          </a:prstGeom>
          <a:ln/>
        </p:spPr>
      </p:pic>
      <p:sp>
        <p:nvSpPr>
          <p:cNvPr id="6" name="Title 1">
            <a:extLst>
              <a:ext uri="{FF2B5EF4-FFF2-40B4-BE49-F238E27FC236}">
                <a16:creationId xmlns:a16="http://schemas.microsoft.com/office/drawing/2014/main" xmlns="" id="{FF93C218-D7A9-2B44-B562-FE951EB83518}"/>
              </a:ext>
            </a:extLst>
          </p:cNvPr>
          <p:cNvSpPr>
            <a:spLocks noGrp="1"/>
          </p:cNvSpPr>
          <p:nvPr>
            <p:ph type="title"/>
          </p:nvPr>
        </p:nvSpPr>
        <p:spPr>
          <a:xfrm>
            <a:off x="0" y="0"/>
            <a:ext cx="9144000" cy="825393"/>
          </a:xfrm>
          <a:solidFill>
            <a:schemeClr val="accent5">
              <a:lumMod val="20000"/>
              <a:lumOff val="80000"/>
            </a:schemeClr>
          </a:solidFill>
        </p:spPr>
        <p:txBody>
          <a:bodyPr anchor="ctr">
            <a:normAutofit/>
          </a:bodyPr>
          <a:lstStyle/>
          <a:p>
            <a:pPr algn="ctr"/>
            <a:r>
              <a:rPr lang="en-US" sz="3600" b="1" dirty="0">
                <a:solidFill>
                  <a:schemeClr val="tx2">
                    <a:lumMod val="50000"/>
                  </a:schemeClr>
                </a:solidFill>
              </a:rPr>
              <a:t>NOAA OneStop Application of the DSMM </a:t>
            </a:r>
          </a:p>
        </p:txBody>
      </p:sp>
      <p:sp>
        <p:nvSpPr>
          <p:cNvPr id="4" name="Rectangle 3">
            <a:extLst>
              <a:ext uri="{FF2B5EF4-FFF2-40B4-BE49-F238E27FC236}">
                <a16:creationId xmlns:a16="http://schemas.microsoft.com/office/drawing/2014/main" xmlns="" id="{37C7E346-EA27-E744-B9C8-CEC36274F749}"/>
              </a:ext>
            </a:extLst>
          </p:cNvPr>
          <p:cNvSpPr/>
          <p:nvPr/>
        </p:nvSpPr>
        <p:spPr>
          <a:xfrm>
            <a:off x="1460500" y="5925235"/>
            <a:ext cx="5994400" cy="830997"/>
          </a:xfrm>
          <a:prstGeom prst="rect">
            <a:avLst/>
          </a:prstGeom>
          <a:solidFill>
            <a:schemeClr val="accent5">
              <a:lumMod val="20000"/>
              <a:lumOff val="80000"/>
            </a:schemeClr>
          </a:solidFill>
        </p:spPr>
        <p:txBody>
          <a:bodyPr wrap="square">
            <a:spAutoFit/>
          </a:bodyPr>
          <a:lstStyle/>
          <a:p>
            <a:r>
              <a:rPr lang="en-US" sz="1600" dirty="0"/>
              <a:t>NOAA datasets by data groups whose stewardship maturity has been assessed as of 6/30/2018 (Peng et al. 2018: </a:t>
            </a:r>
            <a:r>
              <a:rPr lang="en-US" sz="1600" i="1" dirty="0"/>
              <a:t>submitted to Data Science Journa</a:t>
            </a:r>
            <a:r>
              <a:rPr lang="en-US" sz="1600" dirty="0"/>
              <a:t>l; Preprint available at: https://</a:t>
            </a:r>
            <a:r>
              <a:rPr lang="en-US" sz="1600" dirty="0" err="1"/>
              <a:t>osf.io</a:t>
            </a:r>
            <a:r>
              <a:rPr lang="en-US" sz="1600" dirty="0"/>
              <a:t>/fp3js/)</a:t>
            </a:r>
          </a:p>
        </p:txBody>
      </p:sp>
    </p:spTree>
    <p:extLst>
      <p:ext uri="{BB962C8B-B14F-4D97-AF65-F5344CB8AC3E}">
        <p14:creationId xmlns:p14="http://schemas.microsoft.com/office/powerpoint/2010/main" val="3953959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902" y="211138"/>
            <a:ext cx="8395898" cy="1143000"/>
          </a:xfrm>
        </p:spPr>
        <p:txBody>
          <a:bodyPr>
            <a:normAutofit/>
          </a:bodyPr>
          <a:lstStyle/>
          <a:p>
            <a:r>
              <a:rPr lang="fr-CH" sz="4000" b="1" dirty="0">
                <a:solidFill>
                  <a:schemeClr val="tx2">
                    <a:lumMod val="50000"/>
                  </a:schemeClr>
                </a:solidFill>
              </a:rPr>
              <a:t>HQ-GDFMC</a:t>
            </a:r>
            <a:r>
              <a:rPr lang="fr-CH" dirty="0"/>
              <a:t/>
            </a:r>
            <a:br>
              <a:rPr lang="fr-CH" dirty="0"/>
            </a:br>
            <a:endParaRPr lang="en-US" sz="1300" dirty="0"/>
          </a:p>
        </p:txBody>
      </p:sp>
      <p:sp>
        <p:nvSpPr>
          <p:cNvPr id="3" name="Content Placeholder 2"/>
          <p:cNvSpPr>
            <a:spLocks noGrp="1"/>
          </p:cNvSpPr>
          <p:nvPr>
            <p:ph idx="1"/>
          </p:nvPr>
        </p:nvSpPr>
        <p:spPr>
          <a:xfrm>
            <a:off x="496738" y="2754462"/>
            <a:ext cx="8229600" cy="3460601"/>
          </a:xfrm>
        </p:spPr>
        <p:txBody>
          <a:bodyPr>
            <a:normAutofit/>
          </a:bodyPr>
          <a:lstStyle/>
          <a:p>
            <a:pPr marL="514350" indent="-514350">
              <a:buAutoNum type="arabicPeriod"/>
            </a:pPr>
            <a:r>
              <a:rPr lang="fr-CH" sz="2800" b="1" dirty="0"/>
              <a:t>Data Management Standards </a:t>
            </a:r>
          </a:p>
          <a:p>
            <a:pPr marL="0" indent="0">
              <a:buNone/>
            </a:pPr>
            <a:r>
              <a:rPr lang="en-US" sz="1600" dirty="0"/>
              <a:t>Promoting data management standards and best practices for ensuring high quality datasets for use in climate policy and services</a:t>
            </a:r>
          </a:p>
          <a:p>
            <a:pPr marL="457200" indent="-457200">
              <a:buAutoNum type="arabicPeriod" startAt="2"/>
            </a:pPr>
            <a:r>
              <a:rPr lang="en-US" sz="2800" b="1" dirty="0"/>
              <a:t>Data Maturity Assessment </a:t>
            </a:r>
          </a:p>
          <a:p>
            <a:pPr marL="0" indent="0">
              <a:buNone/>
            </a:pPr>
            <a:r>
              <a:rPr lang="en-US" sz="1600" dirty="0"/>
              <a:t>Analyzing the maturity of the climate data management, identifying gaps, and fixing stewardship issues. SMM-CD: a mechanism for allowing compliance to WMO and internationally agreed stewardship standards</a:t>
            </a:r>
          </a:p>
          <a:p>
            <a:pPr marL="0" indent="0">
              <a:buNone/>
            </a:pPr>
            <a:r>
              <a:rPr lang="en-US" sz="2800" b="1" dirty="0"/>
              <a:t>3.  Access to High Quality Datasets</a:t>
            </a:r>
          </a:p>
          <a:p>
            <a:pPr marL="0" indent="0">
              <a:buNone/>
            </a:pPr>
            <a:r>
              <a:rPr lang="en-US" sz="1600" dirty="0"/>
              <a:t>Enabling a quick discovery and access of high quality datasets using a federated cataloguing service compatible with the WMO Information System and international search engines</a:t>
            </a:r>
          </a:p>
        </p:txBody>
      </p:sp>
      <p:sp>
        <p:nvSpPr>
          <p:cNvPr id="4" name="Slide Number Placeholder 3"/>
          <p:cNvSpPr>
            <a:spLocks noGrp="1"/>
          </p:cNvSpPr>
          <p:nvPr>
            <p:ph type="sldNum" sz="quarter" idx="12"/>
          </p:nvPr>
        </p:nvSpPr>
        <p:spPr/>
        <p:txBody>
          <a:bodyPr/>
          <a:lstStyle/>
          <a:p>
            <a:fld id="{9259AF2F-52C6-9B46-B8B2-0579234AE62E}" type="slidenum">
              <a:rPr lang="en-US" smtClean="0"/>
              <a:t>4</a:t>
            </a:fld>
            <a:endParaRPr lang="en-US"/>
          </a:p>
        </p:txBody>
      </p:sp>
      <p:sp>
        <p:nvSpPr>
          <p:cNvPr id="5" name="TextBox 4"/>
          <p:cNvSpPr txBox="1"/>
          <p:nvPr/>
        </p:nvSpPr>
        <p:spPr>
          <a:xfrm>
            <a:off x="409276" y="1036219"/>
            <a:ext cx="8404524" cy="1015663"/>
          </a:xfrm>
          <a:prstGeom prst="rect">
            <a:avLst/>
          </a:prstGeom>
          <a:noFill/>
        </p:spPr>
        <p:txBody>
          <a:bodyPr wrap="square" rtlCol="0">
            <a:spAutoFit/>
          </a:bodyPr>
          <a:lstStyle/>
          <a:p>
            <a:r>
              <a:rPr lang="en-US" sz="2000" i="1" dirty="0">
                <a:solidFill>
                  <a:srgbClr val="000090"/>
                </a:solidFill>
              </a:rPr>
              <a:t>A collaborative Framework that enables an effective development and exchange of high-quality climate data based on reliable underpinning infrastructure at the global, regional, and national levels</a:t>
            </a:r>
            <a:r>
              <a:rPr lang="en-US" sz="2000" dirty="0">
                <a:solidFill>
                  <a:srgbClr val="000090"/>
                </a:solidFill>
              </a:rPr>
              <a:t>. </a:t>
            </a:r>
          </a:p>
        </p:txBody>
      </p:sp>
      <p:sp>
        <p:nvSpPr>
          <p:cNvPr id="6" name="TextBox 5"/>
          <p:cNvSpPr txBox="1"/>
          <p:nvPr/>
        </p:nvSpPr>
        <p:spPr>
          <a:xfrm>
            <a:off x="2891836" y="2118887"/>
            <a:ext cx="2976008" cy="646331"/>
          </a:xfrm>
          <a:prstGeom prst="rect">
            <a:avLst/>
          </a:prstGeom>
          <a:noFill/>
        </p:spPr>
        <p:txBody>
          <a:bodyPr wrap="none" rtlCol="0">
            <a:spAutoFit/>
          </a:bodyPr>
          <a:lstStyle/>
          <a:p>
            <a:r>
              <a:rPr lang="fr-CH" sz="3600" dirty="0"/>
              <a:t>Building blocks</a:t>
            </a:r>
            <a:endParaRPr lang="en-US" sz="3600" dirty="0"/>
          </a:p>
        </p:txBody>
      </p:sp>
      <p:sp>
        <p:nvSpPr>
          <p:cNvPr id="7" name="TextBox 6">
            <a:extLst>
              <a:ext uri="{FF2B5EF4-FFF2-40B4-BE49-F238E27FC236}">
                <a16:creationId xmlns:a16="http://schemas.microsoft.com/office/drawing/2014/main" xmlns="" id="{5C668F54-819C-B140-A14D-3DC0661ED374}"/>
              </a:ext>
            </a:extLst>
          </p:cNvPr>
          <p:cNvSpPr txBox="1"/>
          <p:nvPr/>
        </p:nvSpPr>
        <p:spPr>
          <a:xfrm>
            <a:off x="5664200" y="6216650"/>
            <a:ext cx="2539991" cy="338554"/>
          </a:xfrm>
          <a:prstGeom prst="rect">
            <a:avLst/>
          </a:prstGeom>
          <a:noFill/>
        </p:spPr>
        <p:txBody>
          <a:bodyPr wrap="none" rtlCol="0">
            <a:spAutoFit/>
          </a:bodyPr>
          <a:lstStyle/>
          <a:p>
            <a:r>
              <a:rPr lang="en-US" sz="1600" dirty="0"/>
              <a:t>(Courtesy of Omar Baddour)</a:t>
            </a:r>
          </a:p>
        </p:txBody>
      </p:sp>
    </p:spTree>
    <p:extLst>
      <p:ext uri="{BB962C8B-B14F-4D97-AF65-F5344CB8AC3E}">
        <p14:creationId xmlns:p14="http://schemas.microsoft.com/office/powerpoint/2010/main" val="3969760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xmlns="" id="{1F5406B0-1AD2-2B47-B4F5-F2D329000773}"/>
              </a:ext>
            </a:extLst>
          </p:cNvPr>
          <p:cNvCxnSpPr>
            <a:cxnSpLocks/>
          </p:cNvCxnSpPr>
          <p:nvPr/>
        </p:nvCxnSpPr>
        <p:spPr>
          <a:xfrm>
            <a:off x="4616450" y="1365710"/>
            <a:ext cx="0" cy="191968"/>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48" name="Rectangle 47">
            <a:extLst>
              <a:ext uri="{FF2B5EF4-FFF2-40B4-BE49-F238E27FC236}">
                <a16:creationId xmlns:a16="http://schemas.microsoft.com/office/drawing/2014/main" xmlns="" id="{B9CE7D4C-075F-8340-B892-C294894800AD}"/>
              </a:ext>
            </a:extLst>
          </p:cNvPr>
          <p:cNvSpPr/>
          <p:nvPr/>
        </p:nvSpPr>
        <p:spPr>
          <a:xfrm>
            <a:off x="575479" y="2473546"/>
            <a:ext cx="2544742" cy="171610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lvl="0" defTabSz="1244600">
              <a:lnSpc>
                <a:spcPct val="90000"/>
              </a:lnSpc>
              <a:spcBef>
                <a:spcPct val="0"/>
              </a:spcBef>
              <a:spcAft>
                <a:spcPts val="400"/>
              </a:spcAft>
            </a:pPr>
            <a:r>
              <a:rPr lang="en-US" b="1" dirty="0">
                <a:solidFill>
                  <a:schemeClr val="bg1"/>
                </a:solidFill>
              </a:rPr>
              <a:t>Goal:</a:t>
            </a:r>
            <a:r>
              <a:rPr lang="en-US" b="1" dirty="0"/>
              <a:t> </a:t>
            </a:r>
            <a:r>
              <a:rPr lang="en-US" dirty="0"/>
              <a:t>high-quality global climate data source for science, policy, and decision-making support</a:t>
            </a:r>
          </a:p>
        </p:txBody>
      </p:sp>
      <p:sp>
        <p:nvSpPr>
          <p:cNvPr id="4" name="Slide Number Placeholder 3">
            <a:extLst>
              <a:ext uri="{FF2B5EF4-FFF2-40B4-BE49-F238E27FC236}">
                <a16:creationId xmlns:a16="http://schemas.microsoft.com/office/drawing/2014/main" xmlns="" id="{F6312957-09BA-504C-A059-2BDF46842BC1}"/>
              </a:ext>
            </a:extLst>
          </p:cNvPr>
          <p:cNvSpPr>
            <a:spLocks noGrp="1"/>
          </p:cNvSpPr>
          <p:nvPr>
            <p:ph type="sldNum" sz="quarter" idx="12"/>
          </p:nvPr>
        </p:nvSpPr>
        <p:spPr>
          <a:xfrm>
            <a:off x="6553200" y="6318250"/>
            <a:ext cx="2133600" cy="365125"/>
          </a:xfrm>
        </p:spPr>
        <p:txBody>
          <a:bodyPr/>
          <a:lstStyle/>
          <a:p>
            <a:fld id="{9259AF2F-52C6-9B46-B8B2-0579234AE62E}" type="slidenum">
              <a:rPr lang="en-US" smtClean="0"/>
              <a:t>5</a:t>
            </a:fld>
            <a:endParaRPr lang="en-US" dirty="0"/>
          </a:p>
        </p:txBody>
      </p:sp>
      <p:grpSp>
        <p:nvGrpSpPr>
          <p:cNvPr id="5" name="Group 4">
            <a:extLst>
              <a:ext uri="{FF2B5EF4-FFF2-40B4-BE49-F238E27FC236}">
                <a16:creationId xmlns:a16="http://schemas.microsoft.com/office/drawing/2014/main" xmlns="" id="{E78A92A1-F52D-6F41-83A7-4D8F8BACC96E}"/>
              </a:ext>
            </a:extLst>
          </p:cNvPr>
          <p:cNvGrpSpPr/>
          <p:nvPr/>
        </p:nvGrpSpPr>
        <p:grpSpPr>
          <a:xfrm>
            <a:off x="1725086" y="210186"/>
            <a:ext cx="5693827" cy="925828"/>
            <a:chOff x="1064686" y="107955"/>
            <a:chExt cx="5693827" cy="925828"/>
          </a:xfrm>
        </p:grpSpPr>
        <p:sp>
          <p:nvSpPr>
            <p:cNvPr id="6" name="Rectangle 5">
              <a:extLst>
                <a:ext uri="{FF2B5EF4-FFF2-40B4-BE49-F238E27FC236}">
                  <a16:creationId xmlns:a16="http://schemas.microsoft.com/office/drawing/2014/main" xmlns="" id="{22460267-C574-6344-86F2-8C8324743784}"/>
                </a:ext>
              </a:extLst>
            </p:cNvPr>
            <p:cNvSpPr/>
            <p:nvPr/>
          </p:nvSpPr>
          <p:spPr>
            <a:xfrm>
              <a:off x="1064686" y="107955"/>
              <a:ext cx="5693827" cy="925828"/>
            </a:xfrm>
            <a:prstGeom prst="rect">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xmlns="" id="{EEB0724D-45A1-F04C-9CEC-0DC5E7FC253C}"/>
                </a:ext>
              </a:extLst>
            </p:cNvPr>
            <p:cNvSpPr txBox="1"/>
            <p:nvPr/>
          </p:nvSpPr>
          <p:spPr>
            <a:xfrm>
              <a:off x="1064686" y="107955"/>
              <a:ext cx="5693827" cy="9258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ts val="0"/>
                </a:spcAft>
                <a:buNone/>
              </a:pPr>
              <a:r>
                <a:rPr lang="en-US" sz="3200" b="1" kern="1200" dirty="0"/>
                <a:t>HQ-GDMFC</a:t>
              </a:r>
            </a:p>
            <a:p>
              <a:pPr marL="0" lvl="0" indent="0" algn="ctr" defTabSz="1422400">
                <a:lnSpc>
                  <a:spcPct val="90000"/>
                </a:lnSpc>
                <a:spcBef>
                  <a:spcPct val="0"/>
                </a:spcBef>
                <a:spcAft>
                  <a:spcPts val="0"/>
                </a:spcAft>
                <a:buNone/>
              </a:pPr>
              <a:r>
                <a:rPr lang="en-US" sz="1600" b="0" kern="1200" dirty="0"/>
                <a:t>High Quality-Global Data Management Framework for Climate</a:t>
              </a:r>
            </a:p>
          </p:txBody>
        </p:sp>
      </p:grpSp>
      <p:sp>
        <p:nvSpPr>
          <p:cNvPr id="8" name="Straight Connector 3">
            <a:extLst>
              <a:ext uri="{FF2B5EF4-FFF2-40B4-BE49-F238E27FC236}">
                <a16:creationId xmlns:a16="http://schemas.microsoft.com/office/drawing/2014/main" xmlns="" id="{4C390100-B4EA-E944-A375-8A0C7CB2A003}"/>
              </a:ext>
            </a:extLst>
          </p:cNvPr>
          <p:cNvSpPr/>
          <p:nvPr/>
        </p:nvSpPr>
        <p:spPr>
          <a:xfrm>
            <a:off x="4619236" y="1109322"/>
            <a:ext cx="2678363" cy="448356"/>
          </a:xfrm>
          <a:custGeom>
            <a:avLst/>
            <a:gdLst/>
            <a:ahLst/>
            <a:cxnLst/>
            <a:rect l="0" t="0" r="0" b="0"/>
            <a:pathLst>
              <a:path>
                <a:moveTo>
                  <a:pt x="0" y="0"/>
                </a:moveTo>
                <a:lnTo>
                  <a:pt x="0" y="314742"/>
                </a:lnTo>
                <a:lnTo>
                  <a:pt x="2678363" y="314742"/>
                </a:lnTo>
                <a:lnTo>
                  <a:pt x="2678363" y="448356"/>
                </a:lnTo>
              </a:path>
            </a:pathLst>
          </a:custGeom>
          <a:noFill/>
          <a:ln w="38100">
            <a:solidFill>
              <a:schemeClr val="accent1">
                <a:lumMod val="75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Straight Connector 4">
            <a:extLst>
              <a:ext uri="{FF2B5EF4-FFF2-40B4-BE49-F238E27FC236}">
                <a16:creationId xmlns:a16="http://schemas.microsoft.com/office/drawing/2014/main" xmlns="" id="{5BB4C5DB-82EB-9D4C-A2C9-656675C248BF}"/>
              </a:ext>
            </a:extLst>
          </p:cNvPr>
          <p:cNvSpPr/>
          <p:nvPr/>
        </p:nvSpPr>
        <p:spPr>
          <a:xfrm>
            <a:off x="1846400" y="1109322"/>
            <a:ext cx="2772835" cy="448356"/>
          </a:xfrm>
          <a:custGeom>
            <a:avLst/>
            <a:gdLst/>
            <a:ahLst/>
            <a:cxnLst/>
            <a:rect l="0" t="0" r="0" b="0"/>
            <a:pathLst>
              <a:path>
                <a:moveTo>
                  <a:pt x="2772835" y="0"/>
                </a:moveTo>
                <a:lnTo>
                  <a:pt x="2772835" y="314742"/>
                </a:lnTo>
                <a:lnTo>
                  <a:pt x="0" y="314742"/>
                </a:lnTo>
                <a:lnTo>
                  <a:pt x="0" y="448356"/>
                </a:lnTo>
              </a:path>
            </a:pathLst>
          </a:custGeom>
          <a:noFill/>
          <a:ln w="38100">
            <a:solidFill>
              <a:schemeClr val="accent1">
                <a:lumMod val="75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Rectangle 14">
            <a:extLst>
              <a:ext uri="{FF2B5EF4-FFF2-40B4-BE49-F238E27FC236}">
                <a16:creationId xmlns:a16="http://schemas.microsoft.com/office/drawing/2014/main" xmlns="" id="{B336A277-821E-8A42-B5C5-550D3B6D9B8F}"/>
              </a:ext>
            </a:extLst>
          </p:cNvPr>
          <p:cNvSpPr/>
          <p:nvPr/>
        </p:nvSpPr>
        <p:spPr>
          <a:xfrm>
            <a:off x="3393098" y="2473546"/>
            <a:ext cx="2423160" cy="171745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spcBef>
                <a:spcPts val="400"/>
              </a:spcBef>
            </a:pPr>
            <a:r>
              <a:rPr lang="en-US" b="1" dirty="0">
                <a:solidFill>
                  <a:schemeClr val="bg1"/>
                </a:solidFill>
              </a:rPr>
              <a:t>Goal:</a:t>
            </a:r>
            <a:r>
              <a:rPr lang="en-US" b="1" dirty="0"/>
              <a:t> </a:t>
            </a:r>
            <a:r>
              <a:rPr lang="en-US" dirty="0"/>
              <a:t>consistent</a:t>
            </a:r>
            <a:r>
              <a:rPr lang="en-US" b="1" dirty="0"/>
              <a:t> </a:t>
            </a:r>
            <a:r>
              <a:rPr lang="en-US" dirty="0"/>
              <a:t>maturity information of</a:t>
            </a:r>
            <a:r>
              <a:rPr lang="en-US" b="1" dirty="0"/>
              <a:t> </a:t>
            </a:r>
            <a:r>
              <a:rPr lang="en-US" dirty="0"/>
              <a:t>data management, stewardship, and governance practices</a:t>
            </a:r>
          </a:p>
        </p:txBody>
      </p:sp>
      <p:sp>
        <p:nvSpPr>
          <p:cNvPr id="13" name="Rectangle 12">
            <a:extLst>
              <a:ext uri="{FF2B5EF4-FFF2-40B4-BE49-F238E27FC236}">
                <a16:creationId xmlns:a16="http://schemas.microsoft.com/office/drawing/2014/main" xmlns="" id="{F61E49E5-5A95-9B48-AB7F-53AD44ED4376}"/>
              </a:ext>
            </a:extLst>
          </p:cNvPr>
          <p:cNvSpPr/>
          <p:nvPr/>
        </p:nvSpPr>
        <p:spPr>
          <a:xfrm>
            <a:off x="6055529" y="2473546"/>
            <a:ext cx="2606040" cy="171745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r>
              <a:rPr lang="en-US" b="1" dirty="0">
                <a:solidFill>
                  <a:schemeClr val="bg1"/>
                </a:solidFill>
              </a:rPr>
              <a:t>Goal:</a:t>
            </a:r>
            <a:r>
              <a:rPr lang="en-US" dirty="0">
                <a:solidFill>
                  <a:schemeClr val="bg1"/>
                </a:solidFill>
              </a:rPr>
              <a:t> quick </a:t>
            </a:r>
            <a:r>
              <a:rPr lang="en-US" dirty="0"/>
              <a:t>discovery and access of usable, high-quality, and authoritative climate datasets</a:t>
            </a:r>
          </a:p>
        </p:txBody>
      </p:sp>
      <p:sp>
        <p:nvSpPr>
          <p:cNvPr id="43" name="Rectangle 42">
            <a:extLst>
              <a:ext uri="{FF2B5EF4-FFF2-40B4-BE49-F238E27FC236}">
                <a16:creationId xmlns:a16="http://schemas.microsoft.com/office/drawing/2014/main" xmlns="" id="{FC746400-3457-D547-A8DB-623966C25B4C}"/>
              </a:ext>
            </a:extLst>
          </p:cNvPr>
          <p:cNvSpPr/>
          <p:nvPr/>
        </p:nvSpPr>
        <p:spPr>
          <a:xfrm>
            <a:off x="3393098" y="1571846"/>
            <a:ext cx="2423160" cy="99355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2800" b="1" dirty="0"/>
              <a:t>Matrix</a:t>
            </a:r>
            <a:endParaRPr lang="en-US" sz="1600" dirty="0"/>
          </a:p>
        </p:txBody>
      </p:sp>
      <p:sp>
        <p:nvSpPr>
          <p:cNvPr id="45" name="Rectangle 44">
            <a:extLst>
              <a:ext uri="{FF2B5EF4-FFF2-40B4-BE49-F238E27FC236}">
                <a16:creationId xmlns:a16="http://schemas.microsoft.com/office/drawing/2014/main" xmlns="" id="{6E7BA25F-DC16-BA4A-B7A2-69929DF1C1E0}"/>
              </a:ext>
            </a:extLst>
          </p:cNvPr>
          <p:cNvSpPr/>
          <p:nvPr/>
        </p:nvSpPr>
        <p:spPr>
          <a:xfrm>
            <a:off x="6055529" y="1571847"/>
            <a:ext cx="2606040" cy="99669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2800" b="1" dirty="0"/>
              <a:t>Discovery and Access System</a:t>
            </a:r>
            <a:endParaRPr lang="en-US" sz="1600" dirty="0"/>
          </a:p>
        </p:txBody>
      </p:sp>
      <p:sp>
        <p:nvSpPr>
          <p:cNvPr id="46" name="Rectangle 45">
            <a:extLst>
              <a:ext uri="{FF2B5EF4-FFF2-40B4-BE49-F238E27FC236}">
                <a16:creationId xmlns:a16="http://schemas.microsoft.com/office/drawing/2014/main" xmlns="" id="{5F555AD1-52AB-DF4E-B2A5-0AACF8EC7315}"/>
              </a:ext>
            </a:extLst>
          </p:cNvPr>
          <p:cNvSpPr/>
          <p:nvPr/>
        </p:nvSpPr>
        <p:spPr>
          <a:xfrm>
            <a:off x="575479" y="1571847"/>
            <a:ext cx="2544742" cy="99669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2800" b="1" dirty="0"/>
              <a:t>Catalogue</a:t>
            </a:r>
          </a:p>
        </p:txBody>
      </p:sp>
    </p:spTree>
    <p:extLst>
      <p:ext uri="{BB962C8B-B14F-4D97-AF65-F5344CB8AC3E}">
        <p14:creationId xmlns:p14="http://schemas.microsoft.com/office/powerpoint/2010/main" val="2628492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Arrow Connector 57">
            <a:extLst>
              <a:ext uri="{FF2B5EF4-FFF2-40B4-BE49-F238E27FC236}">
                <a16:creationId xmlns:a16="http://schemas.microsoft.com/office/drawing/2014/main" xmlns="" id="{1EFB4C8A-8F7D-4A49-8E33-218FF19CEE00}"/>
              </a:ext>
            </a:extLst>
          </p:cNvPr>
          <p:cNvCxnSpPr>
            <a:cxnSpLocks/>
          </p:cNvCxnSpPr>
          <p:nvPr/>
        </p:nvCxnSpPr>
        <p:spPr>
          <a:xfrm>
            <a:off x="1847850" y="4140200"/>
            <a:ext cx="0" cy="475488"/>
          </a:xfrm>
          <a:prstGeom prst="straightConnector1">
            <a:avLst/>
          </a:prstGeom>
          <a:ln w="5715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xmlns="" id="{5A4E5CA2-B693-B243-8E13-BD6BE5A28841}"/>
              </a:ext>
            </a:extLst>
          </p:cNvPr>
          <p:cNvCxnSpPr>
            <a:cxnSpLocks/>
          </p:cNvCxnSpPr>
          <p:nvPr/>
        </p:nvCxnSpPr>
        <p:spPr>
          <a:xfrm>
            <a:off x="4604678" y="4140200"/>
            <a:ext cx="0" cy="475488"/>
          </a:xfrm>
          <a:prstGeom prst="straightConnector1">
            <a:avLst/>
          </a:prstGeom>
          <a:ln w="5715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a:extLst>
              <a:ext uri="{FF2B5EF4-FFF2-40B4-BE49-F238E27FC236}">
                <a16:creationId xmlns:a16="http://schemas.microsoft.com/office/drawing/2014/main" xmlns="" id="{3D4999A1-D607-2146-8B84-45B0EF7F0D64}"/>
              </a:ext>
            </a:extLst>
          </p:cNvPr>
          <p:cNvCxnSpPr>
            <a:cxnSpLocks/>
          </p:cNvCxnSpPr>
          <p:nvPr/>
        </p:nvCxnSpPr>
        <p:spPr>
          <a:xfrm>
            <a:off x="7358549" y="4140200"/>
            <a:ext cx="0" cy="475488"/>
          </a:xfrm>
          <a:prstGeom prst="straightConnector1">
            <a:avLst/>
          </a:prstGeom>
          <a:ln w="5715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xmlns="" id="{1F5406B0-1AD2-2B47-B4F5-F2D329000773}"/>
              </a:ext>
            </a:extLst>
          </p:cNvPr>
          <p:cNvCxnSpPr>
            <a:cxnSpLocks/>
          </p:cNvCxnSpPr>
          <p:nvPr/>
        </p:nvCxnSpPr>
        <p:spPr>
          <a:xfrm>
            <a:off x="4616450" y="1365710"/>
            <a:ext cx="0" cy="191968"/>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48" name="Rectangle 47">
            <a:extLst>
              <a:ext uri="{FF2B5EF4-FFF2-40B4-BE49-F238E27FC236}">
                <a16:creationId xmlns:a16="http://schemas.microsoft.com/office/drawing/2014/main" xmlns="" id="{B9CE7D4C-075F-8340-B892-C294894800AD}"/>
              </a:ext>
            </a:extLst>
          </p:cNvPr>
          <p:cNvSpPr/>
          <p:nvPr/>
        </p:nvSpPr>
        <p:spPr>
          <a:xfrm>
            <a:off x="575479" y="2473546"/>
            <a:ext cx="2544742" cy="171610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lvl="0" defTabSz="1244600">
              <a:lnSpc>
                <a:spcPct val="90000"/>
              </a:lnSpc>
              <a:spcBef>
                <a:spcPct val="0"/>
              </a:spcBef>
              <a:spcAft>
                <a:spcPts val="400"/>
              </a:spcAft>
            </a:pPr>
            <a:r>
              <a:rPr lang="en-US" b="1" dirty="0">
                <a:solidFill>
                  <a:schemeClr val="bg1"/>
                </a:solidFill>
              </a:rPr>
              <a:t>Goal:</a:t>
            </a:r>
            <a:r>
              <a:rPr lang="en-US" b="1" dirty="0"/>
              <a:t> </a:t>
            </a:r>
            <a:r>
              <a:rPr lang="en-US" dirty="0"/>
              <a:t>high-quality global climate data source for science, policy, and decision-making support</a:t>
            </a:r>
          </a:p>
        </p:txBody>
      </p:sp>
      <p:sp>
        <p:nvSpPr>
          <p:cNvPr id="4" name="Slide Number Placeholder 3">
            <a:extLst>
              <a:ext uri="{FF2B5EF4-FFF2-40B4-BE49-F238E27FC236}">
                <a16:creationId xmlns:a16="http://schemas.microsoft.com/office/drawing/2014/main" xmlns="" id="{F6312957-09BA-504C-A059-2BDF46842BC1}"/>
              </a:ext>
            </a:extLst>
          </p:cNvPr>
          <p:cNvSpPr>
            <a:spLocks noGrp="1"/>
          </p:cNvSpPr>
          <p:nvPr>
            <p:ph type="sldNum" sz="quarter" idx="12"/>
          </p:nvPr>
        </p:nvSpPr>
        <p:spPr>
          <a:xfrm>
            <a:off x="6553200" y="6318250"/>
            <a:ext cx="2133600" cy="365125"/>
          </a:xfrm>
        </p:spPr>
        <p:txBody>
          <a:bodyPr/>
          <a:lstStyle/>
          <a:p>
            <a:fld id="{9259AF2F-52C6-9B46-B8B2-0579234AE62E}" type="slidenum">
              <a:rPr lang="en-US" smtClean="0"/>
              <a:t>6</a:t>
            </a:fld>
            <a:endParaRPr lang="en-US" dirty="0"/>
          </a:p>
        </p:txBody>
      </p:sp>
      <p:grpSp>
        <p:nvGrpSpPr>
          <p:cNvPr id="5" name="Group 4">
            <a:extLst>
              <a:ext uri="{FF2B5EF4-FFF2-40B4-BE49-F238E27FC236}">
                <a16:creationId xmlns:a16="http://schemas.microsoft.com/office/drawing/2014/main" xmlns="" id="{E78A92A1-F52D-6F41-83A7-4D8F8BACC96E}"/>
              </a:ext>
            </a:extLst>
          </p:cNvPr>
          <p:cNvGrpSpPr/>
          <p:nvPr/>
        </p:nvGrpSpPr>
        <p:grpSpPr>
          <a:xfrm>
            <a:off x="1725086" y="210186"/>
            <a:ext cx="5693827" cy="925828"/>
            <a:chOff x="1064686" y="107955"/>
            <a:chExt cx="5693827" cy="925828"/>
          </a:xfrm>
        </p:grpSpPr>
        <p:sp>
          <p:nvSpPr>
            <p:cNvPr id="6" name="Rectangle 5">
              <a:extLst>
                <a:ext uri="{FF2B5EF4-FFF2-40B4-BE49-F238E27FC236}">
                  <a16:creationId xmlns:a16="http://schemas.microsoft.com/office/drawing/2014/main" xmlns="" id="{22460267-C574-6344-86F2-8C8324743784}"/>
                </a:ext>
              </a:extLst>
            </p:cNvPr>
            <p:cNvSpPr/>
            <p:nvPr/>
          </p:nvSpPr>
          <p:spPr>
            <a:xfrm>
              <a:off x="1064686" y="107955"/>
              <a:ext cx="5693827" cy="925828"/>
            </a:xfrm>
            <a:prstGeom prst="rect">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xmlns="" id="{EEB0724D-45A1-F04C-9CEC-0DC5E7FC253C}"/>
                </a:ext>
              </a:extLst>
            </p:cNvPr>
            <p:cNvSpPr txBox="1"/>
            <p:nvPr/>
          </p:nvSpPr>
          <p:spPr>
            <a:xfrm>
              <a:off x="1064686" y="107955"/>
              <a:ext cx="5693827" cy="9258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ts val="0"/>
                </a:spcAft>
                <a:buNone/>
              </a:pPr>
              <a:r>
                <a:rPr lang="en-US" sz="3200" b="1" kern="1200" dirty="0"/>
                <a:t>HQ-GDMFC</a:t>
              </a:r>
            </a:p>
            <a:p>
              <a:pPr marL="0" lvl="0" indent="0" algn="ctr" defTabSz="1422400">
                <a:lnSpc>
                  <a:spcPct val="90000"/>
                </a:lnSpc>
                <a:spcBef>
                  <a:spcPct val="0"/>
                </a:spcBef>
                <a:spcAft>
                  <a:spcPts val="0"/>
                </a:spcAft>
                <a:buNone/>
              </a:pPr>
              <a:r>
                <a:rPr lang="en-US" sz="1600" b="0" kern="1200" dirty="0"/>
                <a:t>High Quality-Global Data Management Framework for Climate</a:t>
              </a:r>
            </a:p>
          </p:txBody>
        </p:sp>
      </p:grpSp>
      <p:sp>
        <p:nvSpPr>
          <p:cNvPr id="8" name="Straight Connector 3">
            <a:extLst>
              <a:ext uri="{FF2B5EF4-FFF2-40B4-BE49-F238E27FC236}">
                <a16:creationId xmlns:a16="http://schemas.microsoft.com/office/drawing/2014/main" xmlns="" id="{4C390100-B4EA-E944-A375-8A0C7CB2A003}"/>
              </a:ext>
            </a:extLst>
          </p:cNvPr>
          <p:cNvSpPr/>
          <p:nvPr/>
        </p:nvSpPr>
        <p:spPr>
          <a:xfrm>
            <a:off x="4619236" y="1109322"/>
            <a:ext cx="2678363" cy="448356"/>
          </a:xfrm>
          <a:custGeom>
            <a:avLst/>
            <a:gdLst/>
            <a:ahLst/>
            <a:cxnLst/>
            <a:rect l="0" t="0" r="0" b="0"/>
            <a:pathLst>
              <a:path>
                <a:moveTo>
                  <a:pt x="0" y="0"/>
                </a:moveTo>
                <a:lnTo>
                  <a:pt x="0" y="314742"/>
                </a:lnTo>
                <a:lnTo>
                  <a:pt x="2678363" y="314742"/>
                </a:lnTo>
                <a:lnTo>
                  <a:pt x="2678363" y="448356"/>
                </a:lnTo>
              </a:path>
            </a:pathLst>
          </a:custGeom>
          <a:noFill/>
          <a:ln w="38100">
            <a:solidFill>
              <a:schemeClr val="accent1">
                <a:lumMod val="75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Straight Connector 4">
            <a:extLst>
              <a:ext uri="{FF2B5EF4-FFF2-40B4-BE49-F238E27FC236}">
                <a16:creationId xmlns:a16="http://schemas.microsoft.com/office/drawing/2014/main" xmlns="" id="{5BB4C5DB-82EB-9D4C-A2C9-656675C248BF}"/>
              </a:ext>
            </a:extLst>
          </p:cNvPr>
          <p:cNvSpPr/>
          <p:nvPr/>
        </p:nvSpPr>
        <p:spPr>
          <a:xfrm>
            <a:off x="1846400" y="1109322"/>
            <a:ext cx="2772835" cy="448356"/>
          </a:xfrm>
          <a:custGeom>
            <a:avLst/>
            <a:gdLst/>
            <a:ahLst/>
            <a:cxnLst/>
            <a:rect l="0" t="0" r="0" b="0"/>
            <a:pathLst>
              <a:path>
                <a:moveTo>
                  <a:pt x="2772835" y="0"/>
                </a:moveTo>
                <a:lnTo>
                  <a:pt x="2772835" y="314742"/>
                </a:lnTo>
                <a:lnTo>
                  <a:pt x="0" y="314742"/>
                </a:lnTo>
                <a:lnTo>
                  <a:pt x="0" y="448356"/>
                </a:lnTo>
              </a:path>
            </a:pathLst>
          </a:custGeom>
          <a:noFill/>
          <a:ln w="38100">
            <a:solidFill>
              <a:schemeClr val="accent1">
                <a:lumMod val="75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Rectangle 14">
            <a:extLst>
              <a:ext uri="{FF2B5EF4-FFF2-40B4-BE49-F238E27FC236}">
                <a16:creationId xmlns:a16="http://schemas.microsoft.com/office/drawing/2014/main" xmlns="" id="{B336A277-821E-8A42-B5C5-550D3B6D9B8F}"/>
              </a:ext>
            </a:extLst>
          </p:cNvPr>
          <p:cNvSpPr/>
          <p:nvPr/>
        </p:nvSpPr>
        <p:spPr>
          <a:xfrm>
            <a:off x="3393098" y="2473546"/>
            <a:ext cx="2423160" cy="171745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spcBef>
                <a:spcPts val="400"/>
              </a:spcBef>
            </a:pPr>
            <a:r>
              <a:rPr lang="en-US" b="1" dirty="0">
                <a:solidFill>
                  <a:schemeClr val="bg1"/>
                </a:solidFill>
              </a:rPr>
              <a:t>Goal:</a:t>
            </a:r>
            <a:r>
              <a:rPr lang="en-US" b="1" dirty="0"/>
              <a:t> </a:t>
            </a:r>
            <a:r>
              <a:rPr lang="en-US" dirty="0"/>
              <a:t>consistent</a:t>
            </a:r>
            <a:r>
              <a:rPr lang="en-US" b="1" dirty="0"/>
              <a:t> </a:t>
            </a:r>
            <a:r>
              <a:rPr lang="en-US" dirty="0"/>
              <a:t>maturity information of</a:t>
            </a:r>
            <a:r>
              <a:rPr lang="en-US" b="1" dirty="0"/>
              <a:t> </a:t>
            </a:r>
            <a:r>
              <a:rPr lang="en-US" dirty="0"/>
              <a:t>data management, stewardship, and governance practices</a:t>
            </a:r>
          </a:p>
        </p:txBody>
      </p:sp>
      <p:sp>
        <p:nvSpPr>
          <p:cNvPr id="13" name="Rectangle 12">
            <a:extLst>
              <a:ext uri="{FF2B5EF4-FFF2-40B4-BE49-F238E27FC236}">
                <a16:creationId xmlns:a16="http://schemas.microsoft.com/office/drawing/2014/main" xmlns="" id="{F61E49E5-5A95-9B48-AB7F-53AD44ED4376}"/>
              </a:ext>
            </a:extLst>
          </p:cNvPr>
          <p:cNvSpPr/>
          <p:nvPr/>
        </p:nvSpPr>
        <p:spPr>
          <a:xfrm>
            <a:off x="6055529" y="2473546"/>
            <a:ext cx="2606040" cy="171745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r>
              <a:rPr lang="en-US" b="1" dirty="0">
                <a:solidFill>
                  <a:schemeClr val="bg1"/>
                </a:solidFill>
              </a:rPr>
              <a:t>Goal:</a:t>
            </a:r>
            <a:r>
              <a:rPr lang="en-US" dirty="0">
                <a:solidFill>
                  <a:schemeClr val="bg1"/>
                </a:solidFill>
              </a:rPr>
              <a:t> quick </a:t>
            </a:r>
            <a:r>
              <a:rPr lang="en-US" dirty="0"/>
              <a:t>discovery and access of usable, high-quality, and authoritative climate datasets</a:t>
            </a:r>
          </a:p>
        </p:txBody>
      </p:sp>
      <p:sp>
        <p:nvSpPr>
          <p:cNvPr id="43" name="Rectangle 42">
            <a:extLst>
              <a:ext uri="{FF2B5EF4-FFF2-40B4-BE49-F238E27FC236}">
                <a16:creationId xmlns:a16="http://schemas.microsoft.com/office/drawing/2014/main" xmlns="" id="{FC746400-3457-D547-A8DB-623966C25B4C}"/>
              </a:ext>
            </a:extLst>
          </p:cNvPr>
          <p:cNvSpPr/>
          <p:nvPr/>
        </p:nvSpPr>
        <p:spPr>
          <a:xfrm>
            <a:off x="3393098" y="1571846"/>
            <a:ext cx="2423160" cy="99355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2800" b="1" dirty="0"/>
              <a:t>SMM-CD</a:t>
            </a:r>
          </a:p>
          <a:p>
            <a:pPr algn="ctr"/>
            <a:r>
              <a:rPr lang="en-US" sz="1600" dirty="0"/>
              <a:t>Stewardship Maturity Matrix for Climate Data</a:t>
            </a:r>
          </a:p>
        </p:txBody>
      </p:sp>
      <p:sp>
        <p:nvSpPr>
          <p:cNvPr id="45" name="Rectangle 44">
            <a:extLst>
              <a:ext uri="{FF2B5EF4-FFF2-40B4-BE49-F238E27FC236}">
                <a16:creationId xmlns:a16="http://schemas.microsoft.com/office/drawing/2014/main" xmlns="" id="{6E7BA25F-DC16-BA4A-B7A2-69929DF1C1E0}"/>
              </a:ext>
            </a:extLst>
          </p:cNvPr>
          <p:cNvSpPr/>
          <p:nvPr/>
        </p:nvSpPr>
        <p:spPr>
          <a:xfrm>
            <a:off x="6055529" y="1571847"/>
            <a:ext cx="2606040" cy="99669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2800" b="1" dirty="0"/>
              <a:t>Discovery and Access System</a:t>
            </a:r>
            <a:endParaRPr lang="en-US" sz="1600" dirty="0"/>
          </a:p>
        </p:txBody>
      </p:sp>
      <p:sp>
        <p:nvSpPr>
          <p:cNvPr id="46" name="Rectangle 45">
            <a:extLst>
              <a:ext uri="{FF2B5EF4-FFF2-40B4-BE49-F238E27FC236}">
                <a16:creationId xmlns:a16="http://schemas.microsoft.com/office/drawing/2014/main" xmlns="" id="{5F555AD1-52AB-DF4E-B2A5-0AACF8EC7315}"/>
              </a:ext>
            </a:extLst>
          </p:cNvPr>
          <p:cNvSpPr/>
          <p:nvPr/>
        </p:nvSpPr>
        <p:spPr>
          <a:xfrm>
            <a:off x="575479" y="1571847"/>
            <a:ext cx="2544742" cy="99669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2800" b="1" dirty="0"/>
              <a:t>Catalogue</a:t>
            </a:r>
          </a:p>
        </p:txBody>
      </p:sp>
      <p:cxnSp>
        <p:nvCxnSpPr>
          <p:cNvPr id="28" name="Straight Arrow Connector 27">
            <a:extLst>
              <a:ext uri="{FF2B5EF4-FFF2-40B4-BE49-F238E27FC236}">
                <a16:creationId xmlns:a16="http://schemas.microsoft.com/office/drawing/2014/main" xmlns="" id="{1B930E58-B00D-3645-9FC6-A71528B96ADE}"/>
              </a:ext>
            </a:extLst>
          </p:cNvPr>
          <p:cNvCxnSpPr>
            <a:cxnSpLocks/>
          </p:cNvCxnSpPr>
          <p:nvPr/>
        </p:nvCxnSpPr>
        <p:spPr>
          <a:xfrm>
            <a:off x="4617378" y="5310330"/>
            <a:ext cx="0" cy="475488"/>
          </a:xfrm>
          <a:prstGeom prst="straightConnector1">
            <a:avLst/>
          </a:prstGeom>
          <a:ln w="76200">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xmlns="" id="{5775E271-93B2-4441-8F0D-8BB7C53FD7DA}"/>
              </a:ext>
            </a:extLst>
          </p:cNvPr>
          <p:cNvSpPr/>
          <p:nvPr/>
        </p:nvSpPr>
        <p:spPr>
          <a:xfrm>
            <a:off x="838200" y="4642501"/>
            <a:ext cx="7531100" cy="710634"/>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sz="2800" b="1" dirty="0">
              <a:solidFill>
                <a:schemeClr val="bg1"/>
              </a:solidFill>
            </a:endParaRPr>
          </a:p>
        </p:txBody>
      </p:sp>
      <p:sp>
        <p:nvSpPr>
          <p:cNvPr id="29" name="Rectangle 28">
            <a:extLst>
              <a:ext uri="{FF2B5EF4-FFF2-40B4-BE49-F238E27FC236}">
                <a16:creationId xmlns:a16="http://schemas.microsoft.com/office/drawing/2014/main" xmlns="" id="{4FBCEF53-728B-2442-BDE6-9AEEFEF1FE19}"/>
              </a:ext>
            </a:extLst>
          </p:cNvPr>
          <p:cNvSpPr/>
          <p:nvPr/>
        </p:nvSpPr>
        <p:spPr>
          <a:xfrm>
            <a:off x="838200" y="5816600"/>
            <a:ext cx="7531100" cy="91684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2400" b="1" dirty="0"/>
              <a:t>Discoverable, Accessible, Usable, Authoritative, </a:t>
            </a:r>
          </a:p>
          <a:p>
            <a:pPr algn="ctr"/>
            <a:r>
              <a:rPr lang="en-US" sz="2400" b="1" dirty="0"/>
              <a:t>High-Quality, and Well-Managed Climate Datasets</a:t>
            </a:r>
          </a:p>
        </p:txBody>
      </p:sp>
      <p:sp>
        <p:nvSpPr>
          <p:cNvPr id="2" name="Rounded Rectangle 1"/>
          <p:cNvSpPr/>
          <p:nvPr/>
        </p:nvSpPr>
        <p:spPr>
          <a:xfrm>
            <a:off x="1182185" y="4769218"/>
            <a:ext cx="3282696" cy="457200"/>
          </a:xfrm>
          <a:prstGeom prst="roundRect">
            <a:avLst/>
          </a:prstGeom>
          <a:solidFill>
            <a:schemeClr val="tx2">
              <a:lumMod val="60000"/>
              <a:lumOff val="40000"/>
            </a:schemeClr>
          </a:solidFill>
          <a:ln w="127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1"/>
                </a:solidFill>
              </a:rPr>
              <a:t>WMO Information System</a:t>
            </a:r>
          </a:p>
        </p:txBody>
      </p:sp>
      <p:sp>
        <p:nvSpPr>
          <p:cNvPr id="23" name="Rounded Rectangle 22"/>
          <p:cNvSpPr/>
          <p:nvPr/>
        </p:nvSpPr>
        <p:spPr>
          <a:xfrm>
            <a:off x="4765256" y="4769218"/>
            <a:ext cx="3282815" cy="457200"/>
          </a:xfrm>
          <a:prstGeom prst="roundRect">
            <a:avLst/>
          </a:prstGeom>
          <a:solidFill>
            <a:schemeClr val="tx2">
              <a:lumMod val="60000"/>
              <a:lumOff val="40000"/>
            </a:schemeClr>
          </a:solidFill>
          <a:ln w="127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1"/>
                </a:solidFill>
              </a:rPr>
              <a:t>Guidance: Reference Manual</a:t>
            </a:r>
          </a:p>
        </p:txBody>
      </p:sp>
    </p:spTree>
    <p:extLst>
      <p:ext uri="{BB962C8B-B14F-4D97-AF65-F5344CB8AC3E}">
        <p14:creationId xmlns:p14="http://schemas.microsoft.com/office/powerpoint/2010/main" val="423640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9" grpId="0" animBg="1"/>
      <p:bldP spid="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Arrow Connector 57">
            <a:extLst>
              <a:ext uri="{FF2B5EF4-FFF2-40B4-BE49-F238E27FC236}">
                <a16:creationId xmlns:a16="http://schemas.microsoft.com/office/drawing/2014/main" xmlns="" id="{1EFB4C8A-8F7D-4A49-8E33-218FF19CEE00}"/>
              </a:ext>
            </a:extLst>
          </p:cNvPr>
          <p:cNvCxnSpPr>
            <a:cxnSpLocks/>
          </p:cNvCxnSpPr>
          <p:nvPr/>
        </p:nvCxnSpPr>
        <p:spPr>
          <a:xfrm>
            <a:off x="1847850" y="4140200"/>
            <a:ext cx="0" cy="475488"/>
          </a:xfrm>
          <a:prstGeom prst="straightConnector1">
            <a:avLst/>
          </a:prstGeom>
          <a:ln w="5715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xmlns="" id="{5A4E5CA2-B693-B243-8E13-BD6BE5A28841}"/>
              </a:ext>
            </a:extLst>
          </p:cNvPr>
          <p:cNvCxnSpPr>
            <a:cxnSpLocks/>
          </p:cNvCxnSpPr>
          <p:nvPr/>
        </p:nvCxnSpPr>
        <p:spPr>
          <a:xfrm>
            <a:off x="4604678" y="4140200"/>
            <a:ext cx="0" cy="475488"/>
          </a:xfrm>
          <a:prstGeom prst="straightConnector1">
            <a:avLst/>
          </a:prstGeom>
          <a:ln w="5715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a:extLst>
              <a:ext uri="{FF2B5EF4-FFF2-40B4-BE49-F238E27FC236}">
                <a16:creationId xmlns:a16="http://schemas.microsoft.com/office/drawing/2014/main" xmlns="" id="{3D4999A1-D607-2146-8B84-45B0EF7F0D64}"/>
              </a:ext>
            </a:extLst>
          </p:cNvPr>
          <p:cNvCxnSpPr>
            <a:cxnSpLocks/>
          </p:cNvCxnSpPr>
          <p:nvPr/>
        </p:nvCxnSpPr>
        <p:spPr>
          <a:xfrm>
            <a:off x="7358549" y="4140200"/>
            <a:ext cx="0" cy="475488"/>
          </a:xfrm>
          <a:prstGeom prst="straightConnector1">
            <a:avLst/>
          </a:prstGeom>
          <a:ln w="5715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xmlns="" id="{1F5406B0-1AD2-2B47-B4F5-F2D329000773}"/>
              </a:ext>
            </a:extLst>
          </p:cNvPr>
          <p:cNvCxnSpPr>
            <a:cxnSpLocks/>
          </p:cNvCxnSpPr>
          <p:nvPr/>
        </p:nvCxnSpPr>
        <p:spPr>
          <a:xfrm>
            <a:off x="4616450" y="1365710"/>
            <a:ext cx="0" cy="191968"/>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48" name="Rectangle 47">
            <a:extLst>
              <a:ext uri="{FF2B5EF4-FFF2-40B4-BE49-F238E27FC236}">
                <a16:creationId xmlns:a16="http://schemas.microsoft.com/office/drawing/2014/main" xmlns="" id="{B9CE7D4C-075F-8340-B892-C294894800AD}"/>
              </a:ext>
            </a:extLst>
          </p:cNvPr>
          <p:cNvSpPr/>
          <p:nvPr/>
        </p:nvSpPr>
        <p:spPr>
          <a:xfrm>
            <a:off x="575479" y="2473546"/>
            <a:ext cx="2544742" cy="171610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lvl="0" defTabSz="1244600">
              <a:lnSpc>
                <a:spcPct val="90000"/>
              </a:lnSpc>
              <a:spcBef>
                <a:spcPct val="0"/>
              </a:spcBef>
              <a:spcAft>
                <a:spcPts val="400"/>
              </a:spcAft>
            </a:pPr>
            <a:r>
              <a:rPr lang="en-US" b="1" dirty="0">
                <a:solidFill>
                  <a:schemeClr val="bg1"/>
                </a:solidFill>
              </a:rPr>
              <a:t>Goal:</a:t>
            </a:r>
            <a:r>
              <a:rPr lang="en-US" b="1" dirty="0"/>
              <a:t> </a:t>
            </a:r>
            <a:r>
              <a:rPr lang="en-US" dirty="0"/>
              <a:t>high-quality global climate data source for science, policy, and decision-making support</a:t>
            </a:r>
          </a:p>
        </p:txBody>
      </p:sp>
      <p:sp>
        <p:nvSpPr>
          <p:cNvPr id="4" name="Slide Number Placeholder 3">
            <a:extLst>
              <a:ext uri="{FF2B5EF4-FFF2-40B4-BE49-F238E27FC236}">
                <a16:creationId xmlns:a16="http://schemas.microsoft.com/office/drawing/2014/main" xmlns="" id="{F6312957-09BA-504C-A059-2BDF46842BC1}"/>
              </a:ext>
            </a:extLst>
          </p:cNvPr>
          <p:cNvSpPr>
            <a:spLocks noGrp="1"/>
          </p:cNvSpPr>
          <p:nvPr>
            <p:ph type="sldNum" sz="quarter" idx="12"/>
          </p:nvPr>
        </p:nvSpPr>
        <p:spPr>
          <a:xfrm>
            <a:off x="6553200" y="6318250"/>
            <a:ext cx="2133600" cy="365125"/>
          </a:xfrm>
        </p:spPr>
        <p:txBody>
          <a:bodyPr/>
          <a:lstStyle/>
          <a:p>
            <a:fld id="{9259AF2F-52C6-9B46-B8B2-0579234AE62E}" type="slidenum">
              <a:rPr lang="en-US" smtClean="0"/>
              <a:t>7</a:t>
            </a:fld>
            <a:endParaRPr lang="en-US" dirty="0"/>
          </a:p>
        </p:txBody>
      </p:sp>
      <p:grpSp>
        <p:nvGrpSpPr>
          <p:cNvPr id="5" name="Group 4">
            <a:extLst>
              <a:ext uri="{FF2B5EF4-FFF2-40B4-BE49-F238E27FC236}">
                <a16:creationId xmlns:a16="http://schemas.microsoft.com/office/drawing/2014/main" xmlns="" id="{E78A92A1-F52D-6F41-83A7-4D8F8BACC96E}"/>
              </a:ext>
            </a:extLst>
          </p:cNvPr>
          <p:cNvGrpSpPr/>
          <p:nvPr/>
        </p:nvGrpSpPr>
        <p:grpSpPr>
          <a:xfrm>
            <a:off x="1725086" y="210186"/>
            <a:ext cx="5693827" cy="925828"/>
            <a:chOff x="1064686" y="107955"/>
            <a:chExt cx="5693827" cy="925828"/>
          </a:xfrm>
        </p:grpSpPr>
        <p:sp>
          <p:nvSpPr>
            <p:cNvPr id="6" name="Rectangle 5">
              <a:extLst>
                <a:ext uri="{FF2B5EF4-FFF2-40B4-BE49-F238E27FC236}">
                  <a16:creationId xmlns:a16="http://schemas.microsoft.com/office/drawing/2014/main" xmlns="" id="{22460267-C574-6344-86F2-8C8324743784}"/>
                </a:ext>
              </a:extLst>
            </p:cNvPr>
            <p:cNvSpPr/>
            <p:nvPr/>
          </p:nvSpPr>
          <p:spPr>
            <a:xfrm>
              <a:off x="1064686" y="107955"/>
              <a:ext cx="5693827" cy="925828"/>
            </a:xfrm>
            <a:prstGeom prst="rect">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xmlns="" id="{EEB0724D-45A1-F04C-9CEC-0DC5E7FC253C}"/>
                </a:ext>
              </a:extLst>
            </p:cNvPr>
            <p:cNvSpPr txBox="1"/>
            <p:nvPr/>
          </p:nvSpPr>
          <p:spPr>
            <a:xfrm>
              <a:off x="1064686" y="107955"/>
              <a:ext cx="5693827" cy="9258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ts val="0"/>
                </a:spcAft>
                <a:buNone/>
              </a:pPr>
              <a:r>
                <a:rPr lang="en-US" sz="3200" b="1" kern="1200" dirty="0"/>
                <a:t>HQ-GDMFC</a:t>
              </a:r>
            </a:p>
            <a:p>
              <a:pPr marL="0" lvl="0" indent="0" algn="ctr" defTabSz="1422400">
                <a:lnSpc>
                  <a:spcPct val="90000"/>
                </a:lnSpc>
                <a:spcBef>
                  <a:spcPct val="0"/>
                </a:spcBef>
                <a:spcAft>
                  <a:spcPts val="0"/>
                </a:spcAft>
                <a:buNone/>
              </a:pPr>
              <a:r>
                <a:rPr lang="en-US" sz="1600" b="0" kern="1200" dirty="0"/>
                <a:t>High Quality-Global Data Management Framework for Climate</a:t>
              </a:r>
            </a:p>
          </p:txBody>
        </p:sp>
      </p:grpSp>
      <p:sp>
        <p:nvSpPr>
          <p:cNvPr id="8" name="Straight Connector 3">
            <a:extLst>
              <a:ext uri="{FF2B5EF4-FFF2-40B4-BE49-F238E27FC236}">
                <a16:creationId xmlns:a16="http://schemas.microsoft.com/office/drawing/2014/main" xmlns="" id="{4C390100-B4EA-E944-A375-8A0C7CB2A003}"/>
              </a:ext>
            </a:extLst>
          </p:cNvPr>
          <p:cNvSpPr/>
          <p:nvPr/>
        </p:nvSpPr>
        <p:spPr>
          <a:xfrm>
            <a:off x="4619236" y="1109322"/>
            <a:ext cx="2678363" cy="448356"/>
          </a:xfrm>
          <a:custGeom>
            <a:avLst/>
            <a:gdLst/>
            <a:ahLst/>
            <a:cxnLst/>
            <a:rect l="0" t="0" r="0" b="0"/>
            <a:pathLst>
              <a:path>
                <a:moveTo>
                  <a:pt x="0" y="0"/>
                </a:moveTo>
                <a:lnTo>
                  <a:pt x="0" y="314742"/>
                </a:lnTo>
                <a:lnTo>
                  <a:pt x="2678363" y="314742"/>
                </a:lnTo>
                <a:lnTo>
                  <a:pt x="2678363" y="448356"/>
                </a:lnTo>
              </a:path>
            </a:pathLst>
          </a:custGeom>
          <a:noFill/>
          <a:ln w="38100">
            <a:solidFill>
              <a:schemeClr val="accent1">
                <a:lumMod val="75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Straight Connector 4">
            <a:extLst>
              <a:ext uri="{FF2B5EF4-FFF2-40B4-BE49-F238E27FC236}">
                <a16:creationId xmlns:a16="http://schemas.microsoft.com/office/drawing/2014/main" xmlns="" id="{5BB4C5DB-82EB-9D4C-A2C9-656675C248BF}"/>
              </a:ext>
            </a:extLst>
          </p:cNvPr>
          <p:cNvSpPr/>
          <p:nvPr/>
        </p:nvSpPr>
        <p:spPr>
          <a:xfrm>
            <a:off x="1846400" y="1109322"/>
            <a:ext cx="2772835" cy="448356"/>
          </a:xfrm>
          <a:custGeom>
            <a:avLst/>
            <a:gdLst/>
            <a:ahLst/>
            <a:cxnLst/>
            <a:rect l="0" t="0" r="0" b="0"/>
            <a:pathLst>
              <a:path>
                <a:moveTo>
                  <a:pt x="2772835" y="0"/>
                </a:moveTo>
                <a:lnTo>
                  <a:pt x="2772835" y="314742"/>
                </a:lnTo>
                <a:lnTo>
                  <a:pt x="0" y="314742"/>
                </a:lnTo>
                <a:lnTo>
                  <a:pt x="0" y="448356"/>
                </a:lnTo>
              </a:path>
            </a:pathLst>
          </a:custGeom>
          <a:noFill/>
          <a:ln w="38100">
            <a:solidFill>
              <a:schemeClr val="accent1">
                <a:lumMod val="75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Rectangle 14">
            <a:extLst>
              <a:ext uri="{FF2B5EF4-FFF2-40B4-BE49-F238E27FC236}">
                <a16:creationId xmlns:a16="http://schemas.microsoft.com/office/drawing/2014/main" xmlns="" id="{B336A277-821E-8A42-B5C5-550D3B6D9B8F}"/>
              </a:ext>
            </a:extLst>
          </p:cNvPr>
          <p:cNvSpPr/>
          <p:nvPr/>
        </p:nvSpPr>
        <p:spPr>
          <a:xfrm>
            <a:off x="3393098" y="2473546"/>
            <a:ext cx="2423160" cy="171745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spcBef>
                <a:spcPts val="400"/>
              </a:spcBef>
            </a:pPr>
            <a:r>
              <a:rPr lang="en-US" b="1" dirty="0">
                <a:solidFill>
                  <a:schemeClr val="bg1"/>
                </a:solidFill>
              </a:rPr>
              <a:t>Goal:</a:t>
            </a:r>
            <a:r>
              <a:rPr lang="en-US" b="1" dirty="0"/>
              <a:t> </a:t>
            </a:r>
            <a:r>
              <a:rPr lang="en-US" dirty="0"/>
              <a:t>consistent</a:t>
            </a:r>
            <a:r>
              <a:rPr lang="en-US" b="1" dirty="0"/>
              <a:t> </a:t>
            </a:r>
            <a:r>
              <a:rPr lang="en-US" dirty="0"/>
              <a:t>maturity information of</a:t>
            </a:r>
            <a:r>
              <a:rPr lang="en-US" b="1" dirty="0"/>
              <a:t> </a:t>
            </a:r>
            <a:r>
              <a:rPr lang="en-US" dirty="0"/>
              <a:t>data management, stewardship, and governance practices</a:t>
            </a:r>
          </a:p>
        </p:txBody>
      </p:sp>
      <p:sp>
        <p:nvSpPr>
          <p:cNvPr id="13" name="Rectangle 12">
            <a:extLst>
              <a:ext uri="{FF2B5EF4-FFF2-40B4-BE49-F238E27FC236}">
                <a16:creationId xmlns:a16="http://schemas.microsoft.com/office/drawing/2014/main" xmlns="" id="{F61E49E5-5A95-9B48-AB7F-53AD44ED4376}"/>
              </a:ext>
            </a:extLst>
          </p:cNvPr>
          <p:cNvSpPr/>
          <p:nvPr/>
        </p:nvSpPr>
        <p:spPr>
          <a:xfrm>
            <a:off x="6055529" y="2473546"/>
            <a:ext cx="2606040" cy="171745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r>
              <a:rPr lang="en-US" b="1" dirty="0">
                <a:solidFill>
                  <a:schemeClr val="bg1"/>
                </a:solidFill>
              </a:rPr>
              <a:t>Goal:</a:t>
            </a:r>
            <a:r>
              <a:rPr lang="en-US" dirty="0">
                <a:solidFill>
                  <a:schemeClr val="bg1"/>
                </a:solidFill>
              </a:rPr>
              <a:t> quick </a:t>
            </a:r>
            <a:r>
              <a:rPr lang="en-US" dirty="0"/>
              <a:t>discovery and access of usable, high-quality, and authoritative climate datasets</a:t>
            </a:r>
          </a:p>
        </p:txBody>
      </p:sp>
      <p:sp>
        <p:nvSpPr>
          <p:cNvPr id="43" name="Rectangle 42">
            <a:extLst>
              <a:ext uri="{FF2B5EF4-FFF2-40B4-BE49-F238E27FC236}">
                <a16:creationId xmlns:a16="http://schemas.microsoft.com/office/drawing/2014/main" xmlns="" id="{FC746400-3457-D547-A8DB-623966C25B4C}"/>
              </a:ext>
            </a:extLst>
          </p:cNvPr>
          <p:cNvSpPr/>
          <p:nvPr/>
        </p:nvSpPr>
        <p:spPr>
          <a:xfrm>
            <a:off x="3393098" y="1571846"/>
            <a:ext cx="2423160" cy="99355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2800" b="1" dirty="0"/>
              <a:t>SMM-CD</a:t>
            </a:r>
          </a:p>
          <a:p>
            <a:pPr algn="ctr"/>
            <a:r>
              <a:rPr lang="en-US" sz="1600" dirty="0"/>
              <a:t>Stewardship Maturity Matrix for Climate Data</a:t>
            </a:r>
          </a:p>
        </p:txBody>
      </p:sp>
      <p:sp>
        <p:nvSpPr>
          <p:cNvPr id="45" name="Rectangle 44">
            <a:extLst>
              <a:ext uri="{FF2B5EF4-FFF2-40B4-BE49-F238E27FC236}">
                <a16:creationId xmlns:a16="http://schemas.microsoft.com/office/drawing/2014/main" xmlns="" id="{6E7BA25F-DC16-BA4A-B7A2-69929DF1C1E0}"/>
              </a:ext>
            </a:extLst>
          </p:cNvPr>
          <p:cNvSpPr/>
          <p:nvPr/>
        </p:nvSpPr>
        <p:spPr>
          <a:xfrm>
            <a:off x="6055529" y="1571847"/>
            <a:ext cx="2606040" cy="99669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2800" b="1" dirty="0"/>
              <a:t>Discovery and Access System</a:t>
            </a:r>
            <a:endParaRPr lang="en-US" sz="1600" dirty="0"/>
          </a:p>
        </p:txBody>
      </p:sp>
      <p:sp>
        <p:nvSpPr>
          <p:cNvPr id="46" name="Rectangle 45">
            <a:extLst>
              <a:ext uri="{FF2B5EF4-FFF2-40B4-BE49-F238E27FC236}">
                <a16:creationId xmlns:a16="http://schemas.microsoft.com/office/drawing/2014/main" xmlns="" id="{5F555AD1-52AB-DF4E-B2A5-0AACF8EC7315}"/>
              </a:ext>
            </a:extLst>
          </p:cNvPr>
          <p:cNvSpPr/>
          <p:nvPr/>
        </p:nvSpPr>
        <p:spPr>
          <a:xfrm>
            <a:off x="575479" y="1571847"/>
            <a:ext cx="2544742" cy="99669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2800" b="1" dirty="0"/>
              <a:t>Catalogue</a:t>
            </a:r>
          </a:p>
        </p:txBody>
      </p:sp>
      <p:sp>
        <p:nvSpPr>
          <p:cNvPr id="21" name="Rectangle 20">
            <a:extLst>
              <a:ext uri="{FF2B5EF4-FFF2-40B4-BE49-F238E27FC236}">
                <a16:creationId xmlns:a16="http://schemas.microsoft.com/office/drawing/2014/main" xmlns="" id="{CD29E858-3896-B048-9428-48BD3C673B1F}"/>
              </a:ext>
            </a:extLst>
          </p:cNvPr>
          <p:cNvSpPr/>
          <p:nvPr/>
        </p:nvSpPr>
        <p:spPr>
          <a:xfrm>
            <a:off x="891538" y="4704834"/>
            <a:ext cx="1986022" cy="784830"/>
          </a:xfrm>
          <a:prstGeom prst="rect">
            <a:avLst/>
          </a:prstGeom>
          <a:ln w="19050">
            <a:solidFill>
              <a:schemeClr val="accent2"/>
            </a:solidFill>
          </a:ln>
        </p:spPr>
        <p:txBody>
          <a:bodyPr wrap="square">
            <a:spAutoFit/>
          </a:bodyPr>
          <a:lstStyle/>
          <a:p>
            <a:pPr algn="ctr">
              <a:spcAft>
                <a:spcPts val="600"/>
              </a:spcAft>
            </a:pPr>
            <a:r>
              <a:rPr lang="en-US" sz="2000" i="1" dirty="0">
                <a:solidFill>
                  <a:srgbClr val="0070C0"/>
                </a:solidFill>
              </a:rPr>
              <a:t>Sub-Group A</a:t>
            </a:r>
          </a:p>
          <a:p>
            <a:pPr algn="ctr"/>
            <a:r>
              <a:rPr lang="en-US" sz="2000" dirty="0">
                <a:solidFill>
                  <a:schemeClr val="tx2">
                    <a:lumMod val="50000"/>
                  </a:schemeClr>
                </a:solidFill>
              </a:rPr>
              <a:t>IEG-CDM </a:t>
            </a:r>
          </a:p>
        </p:txBody>
      </p:sp>
      <p:sp>
        <p:nvSpPr>
          <p:cNvPr id="23" name="Rectangle 22">
            <a:extLst>
              <a:ext uri="{FF2B5EF4-FFF2-40B4-BE49-F238E27FC236}">
                <a16:creationId xmlns:a16="http://schemas.microsoft.com/office/drawing/2014/main" xmlns="" id="{6BB3EF17-0228-8645-99D5-311393C25BA2}"/>
              </a:ext>
            </a:extLst>
          </p:cNvPr>
          <p:cNvSpPr/>
          <p:nvPr/>
        </p:nvSpPr>
        <p:spPr>
          <a:xfrm>
            <a:off x="3665513" y="4704834"/>
            <a:ext cx="1903731" cy="784830"/>
          </a:xfrm>
          <a:prstGeom prst="rect">
            <a:avLst/>
          </a:prstGeom>
          <a:ln w="19050">
            <a:solidFill>
              <a:schemeClr val="accent2"/>
            </a:solidFill>
          </a:ln>
        </p:spPr>
        <p:txBody>
          <a:bodyPr wrap="square">
            <a:spAutoFit/>
          </a:bodyPr>
          <a:lstStyle/>
          <a:p>
            <a:pPr algn="ctr">
              <a:spcAft>
                <a:spcPts val="600"/>
              </a:spcAft>
            </a:pPr>
            <a:r>
              <a:rPr lang="en-US" sz="2000" i="1" dirty="0">
                <a:solidFill>
                  <a:srgbClr val="0070C0"/>
                </a:solidFill>
              </a:rPr>
              <a:t>Sub-Group B</a:t>
            </a:r>
          </a:p>
          <a:p>
            <a:pPr algn="ctr"/>
            <a:r>
              <a:rPr lang="en-US" sz="2000" dirty="0">
                <a:solidFill>
                  <a:schemeClr val="tx2">
                    <a:lumMod val="50000"/>
                  </a:schemeClr>
                </a:solidFill>
              </a:rPr>
              <a:t>IEG-CDM </a:t>
            </a:r>
          </a:p>
        </p:txBody>
      </p:sp>
      <p:sp>
        <p:nvSpPr>
          <p:cNvPr id="24" name="Rectangle 23">
            <a:extLst>
              <a:ext uri="{FF2B5EF4-FFF2-40B4-BE49-F238E27FC236}">
                <a16:creationId xmlns:a16="http://schemas.microsoft.com/office/drawing/2014/main" xmlns="" id="{48F98A31-E552-3C40-BC4B-8F996C195B38}"/>
              </a:ext>
            </a:extLst>
          </p:cNvPr>
          <p:cNvSpPr/>
          <p:nvPr/>
        </p:nvSpPr>
        <p:spPr>
          <a:xfrm>
            <a:off x="6479709" y="4704834"/>
            <a:ext cx="1783080" cy="784830"/>
          </a:xfrm>
          <a:prstGeom prst="rect">
            <a:avLst/>
          </a:prstGeom>
          <a:ln w="19050">
            <a:solidFill>
              <a:schemeClr val="accent2"/>
            </a:solidFill>
          </a:ln>
        </p:spPr>
        <p:txBody>
          <a:bodyPr wrap="square">
            <a:spAutoFit/>
          </a:bodyPr>
          <a:lstStyle/>
          <a:p>
            <a:pPr algn="ctr">
              <a:spcAft>
                <a:spcPts val="600"/>
              </a:spcAft>
            </a:pPr>
            <a:r>
              <a:rPr lang="en-US" sz="2000" i="1" dirty="0">
                <a:solidFill>
                  <a:srgbClr val="0070C0"/>
                </a:solidFill>
              </a:rPr>
              <a:t>Sub-Group C</a:t>
            </a:r>
          </a:p>
          <a:p>
            <a:pPr algn="ctr"/>
            <a:r>
              <a:rPr lang="en-US" sz="2000" dirty="0">
                <a:solidFill>
                  <a:schemeClr val="tx2">
                    <a:lumMod val="50000"/>
                  </a:schemeClr>
                </a:solidFill>
              </a:rPr>
              <a:t>IEG-CDM </a:t>
            </a:r>
          </a:p>
        </p:txBody>
      </p:sp>
      <p:sp>
        <p:nvSpPr>
          <p:cNvPr id="25" name="Rectangle 24">
            <a:extLst>
              <a:ext uri="{FF2B5EF4-FFF2-40B4-BE49-F238E27FC236}">
                <a16:creationId xmlns:a16="http://schemas.microsoft.com/office/drawing/2014/main" xmlns="" id="{AEDC1819-EFFA-FC46-8233-FB1D4EC6A7D3}"/>
              </a:ext>
            </a:extLst>
          </p:cNvPr>
          <p:cNvSpPr/>
          <p:nvPr/>
        </p:nvSpPr>
        <p:spPr>
          <a:xfrm flipH="1">
            <a:off x="878836" y="5146764"/>
            <a:ext cx="7406640" cy="685800"/>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rPr>
              <a:t>IEG-CDM</a:t>
            </a:r>
          </a:p>
          <a:p>
            <a:pPr algn="ctr"/>
            <a:r>
              <a:rPr lang="en-US" sz="1400" dirty="0">
                <a:solidFill>
                  <a:schemeClr val="bg1"/>
                </a:solidFill>
              </a:rPr>
              <a:t>International Expert Group on Climate Data Modernisation</a:t>
            </a:r>
          </a:p>
        </p:txBody>
      </p:sp>
      <p:sp>
        <p:nvSpPr>
          <p:cNvPr id="26" name="TextBox 25">
            <a:extLst>
              <a:ext uri="{FF2B5EF4-FFF2-40B4-BE49-F238E27FC236}">
                <a16:creationId xmlns:a16="http://schemas.microsoft.com/office/drawing/2014/main" xmlns="" id="{B410AECB-6472-2E4A-9898-B6ECAA7C0EFC}"/>
              </a:ext>
            </a:extLst>
          </p:cNvPr>
          <p:cNvSpPr txBox="1"/>
          <p:nvPr/>
        </p:nvSpPr>
        <p:spPr>
          <a:xfrm>
            <a:off x="812800" y="5930900"/>
            <a:ext cx="7536176" cy="697627"/>
          </a:xfrm>
          <a:prstGeom prst="rect">
            <a:avLst/>
          </a:prstGeom>
          <a:noFill/>
        </p:spPr>
        <p:txBody>
          <a:bodyPr wrap="square" rtlCol="0">
            <a:spAutoFit/>
          </a:bodyPr>
          <a:lstStyle/>
          <a:p>
            <a:pPr algn="ctr">
              <a:spcAft>
                <a:spcPts val="400"/>
              </a:spcAft>
            </a:pPr>
            <a:r>
              <a:rPr lang="en-US" dirty="0"/>
              <a:t>The group met at KNMI (Royal Netherlands Meteorological Institute), </a:t>
            </a:r>
          </a:p>
          <a:p>
            <a:pPr algn="ctr">
              <a:spcAft>
                <a:spcPts val="400"/>
              </a:spcAft>
            </a:pPr>
            <a:r>
              <a:rPr lang="en-US" dirty="0"/>
              <a:t>16–18 April 2018</a:t>
            </a:r>
          </a:p>
        </p:txBody>
      </p:sp>
    </p:spTree>
    <p:extLst>
      <p:ext uri="{BB962C8B-B14F-4D97-AF65-F5344CB8AC3E}">
        <p14:creationId xmlns:p14="http://schemas.microsoft.com/office/powerpoint/2010/main" val="1822862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Arrow Connector 57">
            <a:extLst>
              <a:ext uri="{FF2B5EF4-FFF2-40B4-BE49-F238E27FC236}">
                <a16:creationId xmlns:a16="http://schemas.microsoft.com/office/drawing/2014/main" xmlns="" id="{1EFB4C8A-8F7D-4A49-8E33-218FF19CEE00}"/>
              </a:ext>
            </a:extLst>
          </p:cNvPr>
          <p:cNvCxnSpPr>
            <a:cxnSpLocks/>
          </p:cNvCxnSpPr>
          <p:nvPr/>
        </p:nvCxnSpPr>
        <p:spPr>
          <a:xfrm>
            <a:off x="1847850" y="4140200"/>
            <a:ext cx="0" cy="475488"/>
          </a:xfrm>
          <a:prstGeom prst="straightConnector1">
            <a:avLst/>
          </a:prstGeom>
          <a:ln w="5715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xmlns="" id="{5A4E5CA2-B693-B243-8E13-BD6BE5A28841}"/>
              </a:ext>
            </a:extLst>
          </p:cNvPr>
          <p:cNvCxnSpPr>
            <a:cxnSpLocks/>
          </p:cNvCxnSpPr>
          <p:nvPr/>
        </p:nvCxnSpPr>
        <p:spPr>
          <a:xfrm>
            <a:off x="4604678" y="4140200"/>
            <a:ext cx="0" cy="475488"/>
          </a:xfrm>
          <a:prstGeom prst="straightConnector1">
            <a:avLst/>
          </a:prstGeom>
          <a:ln w="5715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a:extLst>
              <a:ext uri="{FF2B5EF4-FFF2-40B4-BE49-F238E27FC236}">
                <a16:creationId xmlns:a16="http://schemas.microsoft.com/office/drawing/2014/main" xmlns="" id="{3D4999A1-D607-2146-8B84-45B0EF7F0D64}"/>
              </a:ext>
            </a:extLst>
          </p:cNvPr>
          <p:cNvCxnSpPr>
            <a:cxnSpLocks/>
          </p:cNvCxnSpPr>
          <p:nvPr/>
        </p:nvCxnSpPr>
        <p:spPr>
          <a:xfrm>
            <a:off x="7358549" y="4140200"/>
            <a:ext cx="0" cy="475488"/>
          </a:xfrm>
          <a:prstGeom prst="straightConnector1">
            <a:avLst/>
          </a:prstGeom>
          <a:ln w="5715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xmlns="" id="{1F5406B0-1AD2-2B47-B4F5-F2D329000773}"/>
              </a:ext>
            </a:extLst>
          </p:cNvPr>
          <p:cNvCxnSpPr>
            <a:cxnSpLocks/>
          </p:cNvCxnSpPr>
          <p:nvPr/>
        </p:nvCxnSpPr>
        <p:spPr>
          <a:xfrm>
            <a:off x="4616450" y="1365710"/>
            <a:ext cx="0" cy="191968"/>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48" name="Rectangle 47">
            <a:extLst>
              <a:ext uri="{FF2B5EF4-FFF2-40B4-BE49-F238E27FC236}">
                <a16:creationId xmlns:a16="http://schemas.microsoft.com/office/drawing/2014/main" xmlns="" id="{B9CE7D4C-075F-8340-B892-C294894800AD}"/>
              </a:ext>
            </a:extLst>
          </p:cNvPr>
          <p:cNvSpPr/>
          <p:nvPr/>
        </p:nvSpPr>
        <p:spPr>
          <a:xfrm>
            <a:off x="575479" y="2473546"/>
            <a:ext cx="2544742" cy="171610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lvl="0" defTabSz="1244600">
              <a:lnSpc>
                <a:spcPct val="90000"/>
              </a:lnSpc>
              <a:spcBef>
                <a:spcPct val="0"/>
              </a:spcBef>
              <a:spcAft>
                <a:spcPts val="400"/>
              </a:spcAft>
            </a:pPr>
            <a:r>
              <a:rPr lang="en-US" b="1" dirty="0">
                <a:solidFill>
                  <a:schemeClr val="bg1"/>
                </a:solidFill>
              </a:rPr>
              <a:t>Goal:</a:t>
            </a:r>
            <a:r>
              <a:rPr lang="en-US" b="1" dirty="0"/>
              <a:t> </a:t>
            </a:r>
            <a:r>
              <a:rPr lang="en-US" dirty="0"/>
              <a:t>high-quality global climate data source for science, policy, and decision-making support</a:t>
            </a:r>
          </a:p>
        </p:txBody>
      </p:sp>
      <p:sp>
        <p:nvSpPr>
          <p:cNvPr id="4" name="Slide Number Placeholder 3">
            <a:extLst>
              <a:ext uri="{FF2B5EF4-FFF2-40B4-BE49-F238E27FC236}">
                <a16:creationId xmlns:a16="http://schemas.microsoft.com/office/drawing/2014/main" xmlns="" id="{F6312957-09BA-504C-A059-2BDF46842BC1}"/>
              </a:ext>
            </a:extLst>
          </p:cNvPr>
          <p:cNvSpPr>
            <a:spLocks noGrp="1"/>
          </p:cNvSpPr>
          <p:nvPr>
            <p:ph type="sldNum" sz="quarter" idx="12"/>
          </p:nvPr>
        </p:nvSpPr>
        <p:spPr>
          <a:xfrm>
            <a:off x="6553200" y="6318250"/>
            <a:ext cx="2133600" cy="365125"/>
          </a:xfrm>
        </p:spPr>
        <p:txBody>
          <a:bodyPr/>
          <a:lstStyle/>
          <a:p>
            <a:fld id="{9259AF2F-52C6-9B46-B8B2-0579234AE62E}" type="slidenum">
              <a:rPr lang="en-US" smtClean="0"/>
              <a:t>8</a:t>
            </a:fld>
            <a:endParaRPr lang="en-US" dirty="0"/>
          </a:p>
        </p:txBody>
      </p:sp>
      <p:grpSp>
        <p:nvGrpSpPr>
          <p:cNvPr id="5" name="Group 4">
            <a:extLst>
              <a:ext uri="{FF2B5EF4-FFF2-40B4-BE49-F238E27FC236}">
                <a16:creationId xmlns:a16="http://schemas.microsoft.com/office/drawing/2014/main" xmlns="" id="{E78A92A1-F52D-6F41-83A7-4D8F8BACC96E}"/>
              </a:ext>
            </a:extLst>
          </p:cNvPr>
          <p:cNvGrpSpPr/>
          <p:nvPr/>
        </p:nvGrpSpPr>
        <p:grpSpPr>
          <a:xfrm>
            <a:off x="1725086" y="210186"/>
            <a:ext cx="5693827" cy="925828"/>
            <a:chOff x="1064686" y="107955"/>
            <a:chExt cx="5693827" cy="925828"/>
          </a:xfrm>
        </p:grpSpPr>
        <p:sp>
          <p:nvSpPr>
            <p:cNvPr id="6" name="Rectangle 5">
              <a:extLst>
                <a:ext uri="{FF2B5EF4-FFF2-40B4-BE49-F238E27FC236}">
                  <a16:creationId xmlns:a16="http://schemas.microsoft.com/office/drawing/2014/main" xmlns="" id="{22460267-C574-6344-86F2-8C8324743784}"/>
                </a:ext>
              </a:extLst>
            </p:cNvPr>
            <p:cNvSpPr/>
            <p:nvPr/>
          </p:nvSpPr>
          <p:spPr>
            <a:xfrm>
              <a:off x="1064686" y="107955"/>
              <a:ext cx="5693827" cy="925828"/>
            </a:xfrm>
            <a:prstGeom prst="rect">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xmlns="" id="{EEB0724D-45A1-F04C-9CEC-0DC5E7FC253C}"/>
                </a:ext>
              </a:extLst>
            </p:cNvPr>
            <p:cNvSpPr txBox="1"/>
            <p:nvPr/>
          </p:nvSpPr>
          <p:spPr>
            <a:xfrm>
              <a:off x="1064686" y="107955"/>
              <a:ext cx="5693827" cy="9258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ts val="0"/>
                </a:spcAft>
                <a:buNone/>
              </a:pPr>
              <a:r>
                <a:rPr lang="en-US" sz="3200" b="1" kern="1200" dirty="0"/>
                <a:t>HQ-GDMFC</a:t>
              </a:r>
            </a:p>
            <a:p>
              <a:pPr marL="0" lvl="0" indent="0" algn="ctr" defTabSz="1422400">
                <a:lnSpc>
                  <a:spcPct val="90000"/>
                </a:lnSpc>
                <a:spcBef>
                  <a:spcPct val="0"/>
                </a:spcBef>
                <a:spcAft>
                  <a:spcPts val="0"/>
                </a:spcAft>
                <a:buNone/>
              </a:pPr>
              <a:r>
                <a:rPr lang="en-US" sz="1600" b="0" kern="1200" dirty="0"/>
                <a:t>High Quality-Global Data Management Framework for Climate</a:t>
              </a:r>
            </a:p>
          </p:txBody>
        </p:sp>
      </p:grpSp>
      <p:sp>
        <p:nvSpPr>
          <p:cNvPr id="8" name="Straight Connector 3">
            <a:extLst>
              <a:ext uri="{FF2B5EF4-FFF2-40B4-BE49-F238E27FC236}">
                <a16:creationId xmlns:a16="http://schemas.microsoft.com/office/drawing/2014/main" xmlns="" id="{4C390100-B4EA-E944-A375-8A0C7CB2A003}"/>
              </a:ext>
            </a:extLst>
          </p:cNvPr>
          <p:cNvSpPr/>
          <p:nvPr/>
        </p:nvSpPr>
        <p:spPr>
          <a:xfrm>
            <a:off x="4619236" y="1109322"/>
            <a:ext cx="2678363" cy="448356"/>
          </a:xfrm>
          <a:custGeom>
            <a:avLst/>
            <a:gdLst/>
            <a:ahLst/>
            <a:cxnLst/>
            <a:rect l="0" t="0" r="0" b="0"/>
            <a:pathLst>
              <a:path>
                <a:moveTo>
                  <a:pt x="0" y="0"/>
                </a:moveTo>
                <a:lnTo>
                  <a:pt x="0" y="314742"/>
                </a:lnTo>
                <a:lnTo>
                  <a:pt x="2678363" y="314742"/>
                </a:lnTo>
                <a:lnTo>
                  <a:pt x="2678363" y="448356"/>
                </a:lnTo>
              </a:path>
            </a:pathLst>
          </a:custGeom>
          <a:noFill/>
          <a:ln w="38100">
            <a:solidFill>
              <a:schemeClr val="accent1">
                <a:lumMod val="75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Straight Connector 4">
            <a:extLst>
              <a:ext uri="{FF2B5EF4-FFF2-40B4-BE49-F238E27FC236}">
                <a16:creationId xmlns:a16="http://schemas.microsoft.com/office/drawing/2014/main" xmlns="" id="{5BB4C5DB-82EB-9D4C-A2C9-656675C248BF}"/>
              </a:ext>
            </a:extLst>
          </p:cNvPr>
          <p:cNvSpPr/>
          <p:nvPr/>
        </p:nvSpPr>
        <p:spPr>
          <a:xfrm>
            <a:off x="1846400" y="1109322"/>
            <a:ext cx="2772835" cy="448356"/>
          </a:xfrm>
          <a:custGeom>
            <a:avLst/>
            <a:gdLst/>
            <a:ahLst/>
            <a:cxnLst/>
            <a:rect l="0" t="0" r="0" b="0"/>
            <a:pathLst>
              <a:path>
                <a:moveTo>
                  <a:pt x="2772835" y="0"/>
                </a:moveTo>
                <a:lnTo>
                  <a:pt x="2772835" y="314742"/>
                </a:lnTo>
                <a:lnTo>
                  <a:pt x="0" y="314742"/>
                </a:lnTo>
                <a:lnTo>
                  <a:pt x="0" y="448356"/>
                </a:lnTo>
              </a:path>
            </a:pathLst>
          </a:custGeom>
          <a:noFill/>
          <a:ln w="38100">
            <a:solidFill>
              <a:schemeClr val="accent1">
                <a:lumMod val="75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Rectangle 14">
            <a:extLst>
              <a:ext uri="{FF2B5EF4-FFF2-40B4-BE49-F238E27FC236}">
                <a16:creationId xmlns:a16="http://schemas.microsoft.com/office/drawing/2014/main" xmlns="" id="{B336A277-821E-8A42-B5C5-550D3B6D9B8F}"/>
              </a:ext>
            </a:extLst>
          </p:cNvPr>
          <p:cNvSpPr/>
          <p:nvPr/>
        </p:nvSpPr>
        <p:spPr>
          <a:xfrm>
            <a:off x="3393098" y="2473546"/>
            <a:ext cx="2423160" cy="171745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spcBef>
                <a:spcPts val="400"/>
              </a:spcBef>
            </a:pPr>
            <a:r>
              <a:rPr lang="en-US" b="1" dirty="0">
                <a:solidFill>
                  <a:schemeClr val="bg1"/>
                </a:solidFill>
              </a:rPr>
              <a:t>Goal:</a:t>
            </a:r>
            <a:r>
              <a:rPr lang="en-US" b="1" dirty="0"/>
              <a:t> </a:t>
            </a:r>
            <a:r>
              <a:rPr lang="en-US" dirty="0"/>
              <a:t>consistent</a:t>
            </a:r>
            <a:r>
              <a:rPr lang="en-US" b="1" dirty="0"/>
              <a:t> </a:t>
            </a:r>
            <a:r>
              <a:rPr lang="en-US" dirty="0"/>
              <a:t>maturity information of</a:t>
            </a:r>
            <a:r>
              <a:rPr lang="en-US" b="1" dirty="0"/>
              <a:t> </a:t>
            </a:r>
            <a:r>
              <a:rPr lang="en-US" dirty="0"/>
              <a:t>data management, stewardship, and governance practices</a:t>
            </a:r>
          </a:p>
        </p:txBody>
      </p:sp>
      <p:sp>
        <p:nvSpPr>
          <p:cNvPr id="13" name="Rectangle 12">
            <a:extLst>
              <a:ext uri="{FF2B5EF4-FFF2-40B4-BE49-F238E27FC236}">
                <a16:creationId xmlns:a16="http://schemas.microsoft.com/office/drawing/2014/main" xmlns="" id="{F61E49E5-5A95-9B48-AB7F-53AD44ED4376}"/>
              </a:ext>
            </a:extLst>
          </p:cNvPr>
          <p:cNvSpPr/>
          <p:nvPr/>
        </p:nvSpPr>
        <p:spPr>
          <a:xfrm>
            <a:off x="6055529" y="2473546"/>
            <a:ext cx="2606040" cy="171745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r>
              <a:rPr lang="en-US" b="1" dirty="0">
                <a:solidFill>
                  <a:schemeClr val="bg1"/>
                </a:solidFill>
              </a:rPr>
              <a:t>Goal:</a:t>
            </a:r>
            <a:r>
              <a:rPr lang="en-US" dirty="0">
                <a:solidFill>
                  <a:schemeClr val="bg1"/>
                </a:solidFill>
              </a:rPr>
              <a:t> quick </a:t>
            </a:r>
            <a:r>
              <a:rPr lang="en-US" dirty="0"/>
              <a:t>discovery and access of usable, high-quality, and authoritative climate datasets</a:t>
            </a:r>
          </a:p>
        </p:txBody>
      </p:sp>
      <p:sp>
        <p:nvSpPr>
          <p:cNvPr id="43" name="Rectangle 42">
            <a:extLst>
              <a:ext uri="{FF2B5EF4-FFF2-40B4-BE49-F238E27FC236}">
                <a16:creationId xmlns:a16="http://schemas.microsoft.com/office/drawing/2014/main" xmlns="" id="{FC746400-3457-D547-A8DB-623966C25B4C}"/>
              </a:ext>
            </a:extLst>
          </p:cNvPr>
          <p:cNvSpPr/>
          <p:nvPr/>
        </p:nvSpPr>
        <p:spPr>
          <a:xfrm>
            <a:off x="3393098" y="1571846"/>
            <a:ext cx="2423160" cy="99355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2800" b="1" dirty="0"/>
              <a:t>SMM-CD</a:t>
            </a:r>
          </a:p>
          <a:p>
            <a:pPr algn="ctr"/>
            <a:r>
              <a:rPr lang="en-US" sz="1600" dirty="0"/>
              <a:t>Stewardship Maturity Matrix for Climate Data</a:t>
            </a:r>
          </a:p>
        </p:txBody>
      </p:sp>
      <p:sp>
        <p:nvSpPr>
          <p:cNvPr id="45" name="Rectangle 44">
            <a:extLst>
              <a:ext uri="{FF2B5EF4-FFF2-40B4-BE49-F238E27FC236}">
                <a16:creationId xmlns:a16="http://schemas.microsoft.com/office/drawing/2014/main" xmlns="" id="{6E7BA25F-DC16-BA4A-B7A2-69929DF1C1E0}"/>
              </a:ext>
            </a:extLst>
          </p:cNvPr>
          <p:cNvSpPr/>
          <p:nvPr/>
        </p:nvSpPr>
        <p:spPr>
          <a:xfrm>
            <a:off x="6055529" y="1571847"/>
            <a:ext cx="2606040" cy="99669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2800" b="1" dirty="0"/>
              <a:t>Discovery and Access System</a:t>
            </a:r>
            <a:endParaRPr lang="en-US" sz="1600" dirty="0"/>
          </a:p>
        </p:txBody>
      </p:sp>
      <p:sp>
        <p:nvSpPr>
          <p:cNvPr id="46" name="Rectangle 45">
            <a:extLst>
              <a:ext uri="{FF2B5EF4-FFF2-40B4-BE49-F238E27FC236}">
                <a16:creationId xmlns:a16="http://schemas.microsoft.com/office/drawing/2014/main" xmlns="" id="{5F555AD1-52AB-DF4E-B2A5-0AACF8EC7315}"/>
              </a:ext>
            </a:extLst>
          </p:cNvPr>
          <p:cNvSpPr/>
          <p:nvPr/>
        </p:nvSpPr>
        <p:spPr>
          <a:xfrm>
            <a:off x="575479" y="1571847"/>
            <a:ext cx="2544742" cy="99669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2800" b="1" dirty="0"/>
              <a:t>Catalogue</a:t>
            </a:r>
          </a:p>
        </p:txBody>
      </p:sp>
      <p:sp>
        <p:nvSpPr>
          <p:cNvPr id="21" name="Rectangle 20">
            <a:extLst>
              <a:ext uri="{FF2B5EF4-FFF2-40B4-BE49-F238E27FC236}">
                <a16:creationId xmlns:a16="http://schemas.microsoft.com/office/drawing/2014/main" xmlns="" id="{821E4EC3-F809-3D49-A45B-FFA544147126}"/>
              </a:ext>
            </a:extLst>
          </p:cNvPr>
          <p:cNvSpPr/>
          <p:nvPr/>
        </p:nvSpPr>
        <p:spPr>
          <a:xfrm>
            <a:off x="891538" y="4704834"/>
            <a:ext cx="1986022" cy="1092607"/>
          </a:xfrm>
          <a:prstGeom prst="rect">
            <a:avLst/>
          </a:prstGeom>
          <a:ln w="19050">
            <a:solidFill>
              <a:schemeClr val="accent2"/>
            </a:solidFill>
          </a:ln>
        </p:spPr>
        <p:txBody>
          <a:bodyPr wrap="square">
            <a:spAutoFit/>
          </a:bodyPr>
          <a:lstStyle/>
          <a:p>
            <a:pPr algn="ctr">
              <a:spcAft>
                <a:spcPts val="600"/>
              </a:spcAft>
            </a:pPr>
            <a:r>
              <a:rPr lang="en-US" sz="2000" i="1" dirty="0">
                <a:solidFill>
                  <a:srgbClr val="0070C0"/>
                </a:solidFill>
              </a:rPr>
              <a:t>Sub-Group A</a:t>
            </a:r>
          </a:p>
          <a:p>
            <a:pPr algn="ctr"/>
            <a:r>
              <a:rPr lang="en-US" sz="2000" dirty="0">
                <a:solidFill>
                  <a:schemeClr val="tx2">
                    <a:lumMod val="50000"/>
                  </a:schemeClr>
                </a:solidFill>
              </a:rPr>
              <a:t>Initial Set of 16 Datasets </a:t>
            </a:r>
          </a:p>
        </p:txBody>
      </p:sp>
      <p:sp>
        <p:nvSpPr>
          <p:cNvPr id="23" name="Rectangle 22">
            <a:extLst>
              <a:ext uri="{FF2B5EF4-FFF2-40B4-BE49-F238E27FC236}">
                <a16:creationId xmlns:a16="http://schemas.microsoft.com/office/drawing/2014/main" xmlns="" id="{DB74F12C-FA9F-FA43-B05A-77FC545E8BA6}"/>
              </a:ext>
            </a:extLst>
          </p:cNvPr>
          <p:cNvSpPr/>
          <p:nvPr/>
        </p:nvSpPr>
        <p:spPr>
          <a:xfrm>
            <a:off x="3665513" y="4704834"/>
            <a:ext cx="1903731" cy="1092607"/>
          </a:xfrm>
          <a:prstGeom prst="rect">
            <a:avLst/>
          </a:prstGeom>
          <a:ln w="19050">
            <a:solidFill>
              <a:schemeClr val="accent2"/>
            </a:solidFill>
          </a:ln>
        </p:spPr>
        <p:txBody>
          <a:bodyPr wrap="square">
            <a:spAutoFit/>
          </a:bodyPr>
          <a:lstStyle/>
          <a:p>
            <a:pPr algn="ctr">
              <a:spcAft>
                <a:spcPts val="600"/>
              </a:spcAft>
            </a:pPr>
            <a:r>
              <a:rPr lang="en-US" sz="2000" i="1" dirty="0">
                <a:solidFill>
                  <a:srgbClr val="0070C0"/>
                </a:solidFill>
              </a:rPr>
              <a:t>Sub-Group B</a:t>
            </a:r>
          </a:p>
          <a:p>
            <a:pPr algn="ctr"/>
            <a:r>
              <a:rPr lang="en-US" sz="2000" dirty="0">
                <a:solidFill>
                  <a:schemeClr val="tx2">
                    <a:lumMod val="50000"/>
                  </a:schemeClr>
                </a:solidFill>
              </a:rPr>
              <a:t>Initial SMM-CD Scope &amp; Draft </a:t>
            </a:r>
          </a:p>
        </p:txBody>
      </p:sp>
      <p:sp>
        <p:nvSpPr>
          <p:cNvPr id="24" name="Rectangle 23">
            <a:extLst>
              <a:ext uri="{FF2B5EF4-FFF2-40B4-BE49-F238E27FC236}">
                <a16:creationId xmlns:a16="http://schemas.microsoft.com/office/drawing/2014/main" xmlns="" id="{48652B98-5B81-C448-8DF7-A3D064051A6C}"/>
              </a:ext>
            </a:extLst>
          </p:cNvPr>
          <p:cNvSpPr/>
          <p:nvPr/>
        </p:nvSpPr>
        <p:spPr>
          <a:xfrm>
            <a:off x="6479709" y="4704834"/>
            <a:ext cx="1783080" cy="1092607"/>
          </a:xfrm>
          <a:prstGeom prst="rect">
            <a:avLst/>
          </a:prstGeom>
          <a:ln w="19050">
            <a:solidFill>
              <a:schemeClr val="accent2"/>
            </a:solidFill>
          </a:ln>
        </p:spPr>
        <p:txBody>
          <a:bodyPr wrap="square">
            <a:spAutoFit/>
          </a:bodyPr>
          <a:lstStyle/>
          <a:p>
            <a:pPr algn="ctr">
              <a:spcAft>
                <a:spcPts val="600"/>
              </a:spcAft>
            </a:pPr>
            <a:r>
              <a:rPr lang="en-US" sz="2000" i="1" dirty="0">
                <a:solidFill>
                  <a:srgbClr val="0070C0"/>
                </a:solidFill>
              </a:rPr>
              <a:t>Sub-Group C</a:t>
            </a:r>
          </a:p>
          <a:p>
            <a:pPr algn="ctr"/>
            <a:r>
              <a:rPr lang="en-US" sz="2000" dirty="0">
                <a:solidFill>
                  <a:schemeClr val="tx2">
                    <a:lumMod val="50000"/>
                  </a:schemeClr>
                </a:solidFill>
              </a:rPr>
              <a:t>Key Metadata Requirements </a:t>
            </a:r>
          </a:p>
        </p:txBody>
      </p:sp>
      <p:sp>
        <p:nvSpPr>
          <p:cNvPr id="25" name="TextBox 24">
            <a:extLst>
              <a:ext uri="{FF2B5EF4-FFF2-40B4-BE49-F238E27FC236}">
                <a16:creationId xmlns:a16="http://schemas.microsoft.com/office/drawing/2014/main" xmlns="" id="{320324DE-564C-E940-B43E-732632DDC7C1}"/>
              </a:ext>
            </a:extLst>
          </p:cNvPr>
          <p:cNvSpPr txBox="1"/>
          <p:nvPr/>
        </p:nvSpPr>
        <p:spPr>
          <a:xfrm>
            <a:off x="812800" y="5918200"/>
            <a:ext cx="7536176" cy="369332"/>
          </a:xfrm>
          <a:prstGeom prst="rect">
            <a:avLst/>
          </a:prstGeom>
          <a:noFill/>
        </p:spPr>
        <p:txBody>
          <a:bodyPr wrap="square" rtlCol="0">
            <a:spAutoFit/>
          </a:bodyPr>
          <a:lstStyle/>
          <a:p>
            <a:pPr algn="ctr"/>
            <a:r>
              <a:rPr lang="en-US" sz="1400" b="1" dirty="0"/>
              <a:t>       (</a:t>
            </a:r>
            <a:r>
              <a:rPr lang="en-US" dirty="0"/>
              <a:t>https://</a:t>
            </a:r>
            <a:r>
              <a:rPr lang="en-US" dirty="0" err="1"/>
              <a:t>wiswiki.wmo.int</a:t>
            </a:r>
            <a:r>
              <a:rPr lang="en-US" dirty="0"/>
              <a:t>/</a:t>
            </a:r>
            <a:r>
              <a:rPr lang="en-US" dirty="0" err="1"/>
              <a:t>tiki-index.php?page</a:t>
            </a:r>
            <a:r>
              <a:rPr lang="en-US" dirty="0"/>
              <a:t>=WWIM-Data-2018-1)</a:t>
            </a:r>
          </a:p>
        </p:txBody>
      </p:sp>
    </p:spTree>
    <p:extLst>
      <p:ext uri="{BB962C8B-B14F-4D97-AF65-F5344CB8AC3E}">
        <p14:creationId xmlns:p14="http://schemas.microsoft.com/office/powerpoint/2010/main" val="3273936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Arrow Connector 57">
            <a:extLst>
              <a:ext uri="{FF2B5EF4-FFF2-40B4-BE49-F238E27FC236}">
                <a16:creationId xmlns:a16="http://schemas.microsoft.com/office/drawing/2014/main" xmlns="" id="{1EFB4C8A-8F7D-4A49-8E33-218FF19CEE00}"/>
              </a:ext>
            </a:extLst>
          </p:cNvPr>
          <p:cNvCxnSpPr>
            <a:cxnSpLocks/>
          </p:cNvCxnSpPr>
          <p:nvPr/>
        </p:nvCxnSpPr>
        <p:spPr>
          <a:xfrm>
            <a:off x="1847850" y="4140200"/>
            <a:ext cx="0" cy="475488"/>
          </a:xfrm>
          <a:prstGeom prst="straightConnector1">
            <a:avLst/>
          </a:prstGeom>
          <a:ln w="5715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xmlns="" id="{5A4E5CA2-B693-B243-8E13-BD6BE5A28841}"/>
              </a:ext>
            </a:extLst>
          </p:cNvPr>
          <p:cNvCxnSpPr>
            <a:cxnSpLocks/>
          </p:cNvCxnSpPr>
          <p:nvPr/>
        </p:nvCxnSpPr>
        <p:spPr>
          <a:xfrm>
            <a:off x="4617378" y="4140200"/>
            <a:ext cx="0" cy="475488"/>
          </a:xfrm>
          <a:prstGeom prst="straightConnector1">
            <a:avLst/>
          </a:prstGeom>
          <a:ln w="5715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a:extLst>
              <a:ext uri="{FF2B5EF4-FFF2-40B4-BE49-F238E27FC236}">
                <a16:creationId xmlns:a16="http://schemas.microsoft.com/office/drawing/2014/main" xmlns="" id="{3D4999A1-D607-2146-8B84-45B0EF7F0D64}"/>
              </a:ext>
            </a:extLst>
          </p:cNvPr>
          <p:cNvCxnSpPr>
            <a:cxnSpLocks/>
          </p:cNvCxnSpPr>
          <p:nvPr/>
        </p:nvCxnSpPr>
        <p:spPr>
          <a:xfrm>
            <a:off x="7358549" y="4140200"/>
            <a:ext cx="0" cy="475488"/>
          </a:xfrm>
          <a:prstGeom prst="straightConnector1">
            <a:avLst/>
          </a:prstGeom>
          <a:ln w="5715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xmlns="" id="{1F5406B0-1AD2-2B47-B4F5-F2D329000773}"/>
              </a:ext>
            </a:extLst>
          </p:cNvPr>
          <p:cNvCxnSpPr>
            <a:cxnSpLocks/>
          </p:cNvCxnSpPr>
          <p:nvPr/>
        </p:nvCxnSpPr>
        <p:spPr>
          <a:xfrm>
            <a:off x="4616450" y="1365710"/>
            <a:ext cx="0" cy="191968"/>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48" name="Rectangle 47">
            <a:extLst>
              <a:ext uri="{FF2B5EF4-FFF2-40B4-BE49-F238E27FC236}">
                <a16:creationId xmlns:a16="http://schemas.microsoft.com/office/drawing/2014/main" xmlns="" id="{B9CE7D4C-075F-8340-B892-C294894800AD}"/>
              </a:ext>
            </a:extLst>
          </p:cNvPr>
          <p:cNvSpPr/>
          <p:nvPr/>
        </p:nvSpPr>
        <p:spPr>
          <a:xfrm>
            <a:off x="575479" y="2473546"/>
            <a:ext cx="2544742" cy="171610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lvl="0" defTabSz="1244600">
              <a:lnSpc>
                <a:spcPct val="90000"/>
              </a:lnSpc>
              <a:spcBef>
                <a:spcPct val="0"/>
              </a:spcBef>
              <a:spcAft>
                <a:spcPts val="400"/>
              </a:spcAft>
            </a:pPr>
            <a:r>
              <a:rPr lang="en-US" b="1" dirty="0">
                <a:solidFill>
                  <a:schemeClr val="bg1"/>
                </a:solidFill>
              </a:rPr>
              <a:t>Goal:</a:t>
            </a:r>
            <a:r>
              <a:rPr lang="en-US" b="1" dirty="0"/>
              <a:t> </a:t>
            </a:r>
            <a:r>
              <a:rPr lang="en-US" dirty="0"/>
              <a:t>high-quality global climate data source for science, policy, and decision-making support</a:t>
            </a:r>
          </a:p>
        </p:txBody>
      </p:sp>
      <p:sp>
        <p:nvSpPr>
          <p:cNvPr id="4" name="Slide Number Placeholder 3">
            <a:extLst>
              <a:ext uri="{FF2B5EF4-FFF2-40B4-BE49-F238E27FC236}">
                <a16:creationId xmlns:a16="http://schemas.microsoft.com/office/drawing/2014/main" xmlns="" id="{F6312957-09BA-504C-A059-2BDF46842BC1}"/>
              </a:ext>
            </a:extLst>
          </p:cNvPr>
          <p:cNvSpPr>
            <a:spLocks noGrp="1"/>
          </p:cNvSpPr>
          <p:nvPr>
            <p:ph type="sldNum" sz="quarter" idx="12"/>
          </p:nvPr>
        </p:nvSpPr>
        <p:spPr>
          <a:xfrm>
            <a:off x="6553200" y="6318250"/>
            <a:ext cx="2133600" cy="365125"/>
          </a:xfrm>
        </p:spPr>
        <p:txBody>
          <a:bodyPr/>
          <a:lstStyle/>
          <a:p>
            <a:fld id="{9259AF2F-52C6-9B46-B8B2-0579234AE62E}" type="slidenum">
              <a:rPr lang="en-US" smtClean="0"/>
              <a:t>9</a:t>
            </a:fld>
            <a:endParaRPr lang="en-US" dirty="0"/>
          </a:p>
        </p:txBody>
      </p:sp>
      <p:grpSp>
        <p:nvGrpSpPr>
          <p:cNvPr id="5" name="Group 4">
            <a:extLst>
              <a:ext uri="{FF2B5EF4-FFF2-40B4-BE49-F238E27FC236}">
                <a16:creationId xmlns:a16="http://schemas.microsoft.com/office/drawing/2014/main" xmlns="" id="{E78A92A1-F52D-6F41-83A7-4D8F8BACC96E}"/>
              </a:ext>
            </a:extLst>
          </p:cNvPr>
          <p:cNvGrpSpPr/>
          <p:nvPr/>
        </p:nvGrpSpPr>
        <p:grpSpPr>
          <a:xfrm>
            <a:off x="1725086" y="210186"/>
            <a:ext cx="5693827" cy="925828"/>
            <a:chOff x="1064686" y="107955"/>
            <a:chExt cx="5693827" cy="925828"/>
          </a:xfrm>
        </p:grpSpPr>
        <p:sp>
          <p:nvSpPr>
            <p:cNvPr id="6" name="Rectangle 5">
              <a:extLst>
                <a:ext uri="{FF2B5EF4-FFF2-40B4-BE49-F238E27FC236}">
                  <a16:creationId xmlns:a16="http://schemas.microsoft.com/office/drawing/2014/main" xmlns="" id="{22460267-C574-6344-86F2-8C8324743784}"/>
                </a:ext>
              </a:extLst>
            </p:cNvPr>
            <p:cNvSpPr/>
            <p:nvPr/>
          </p:nvSpPr>
          <p:spPr>
            <a:xfrm>
              <a:off x="1064686" y="107955"/>
              <a:ext cx="5693827" cy="925828"/>
            </a:xfrm>
            <a:prstGeom prst="rect">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xmlns="" id="{EEB0724D-45A1-F04C-9CEC-0DC5E7FC253C}"/>
                </a:ext>
              </a:extLst>
            </p:cNvPr>
            <p:cNvSpPr txBox="1"/>
            <p:nvPr/>
          </p:nvSpPr>
          <p:spPr>
            <a:xfrm>
              <a:off x="1064686" y="107955"/>
              <a:ext cx="5693827" cy="9258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ts val="0"/>
                </a:spcAft>
                <a:buNone/>
              </a:pPr>
              <a:r>
                <a:rPr lang="en-US" sz="3200" b="1" kern="1200" dirty="0"/>
                <a:t>HQ-GDMFC</a:t>
              </a:r>
            </a:p>
            <a:p>
              <a:pPr marL="0" lvl="0" indent="0" algn="ctr" defTabSz="1422400">
                <a:lnSpc>
                  <a:spcPct val="90000"/>
                </a:lnSpc>
                <a:spcBef>
                  <a:spcPct val="0"/>
                </a:spcBef>
                <a:spcAft>
                  <a:spcPts val="0"/>
                </a:spcAft>
                <a:buNone/>
              </a:pPr>
              <a:r>
                <a:rPr lang="en-US" sz="1600" b="0" kern="1200" dirty="0"/>
                <a:t>High Quality-Global Data Management Framework for Climate</a:t>
              </a:r>
            </a:p>
          </p:txBody>
        </p:sp>
      </p:grpSp>
      <p:sp>
        <p:nvSpPr>
          <p:cNvPr id="8" name="Straight Connector 3">
            <a:extLst>
              <a:ext uri="{FF2B5EF4-FFF2-40B4-BE49-F238E27FC236}">
                <a16:creationId xmlns:a16="http://schemas.microsoft.com/office/drawing/2014/main" xmlns="" id="{4C390100-B4EA-E944-A375-8A0C7CB2A003}"/>
              </a:ext>
            </a:extLst>
          </p:cNvPr>
          <p:cNvSpPr/>
          <p:nvPr/>
        </p:nvSpPr>
        <p:spPr>
          <a:xfrm>
            <a:off x="4619236" y="1109322"/>
            <a:ext cx="2678363" cy="448356"/>
          </a:xfrm>
          <a:custGeom>
            <a:avLst/>
            <a:gdLst/>
            <a:ahLst/>
            <a:cxnLst/>
            <a:rect l="0" t="0" r="0" b="0"/>
            <a:pathLst>
              <a:path>
                <a:moveTo>
                  <a:pt x="0" y="0"/>
                </a:moveTo>
                <a:lnTo>
                  <a:pt x="0" y="314742"/>
                </a:lnTo>
                <a:lnTo>
                  <a:pt x="2678363" y="314742"/>
                </a:lnTo>
                <a:lnTo>
                  <a:pt x="2678363" y="448356"/>
                </a:lnTo>
              </a:path>
            </a:pathLst>
          </a:custGeom>
          <a:noFill/>
          <a:ln w="38100">
            <a:solidFill>
              <a:schemeClr val="accent1">
                <a:lumMod val="75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Straight Connector 4">
            <a:extLst>
              <a:ext uri="{FF2B5EF4-FFF2-40B4-BE49-F238E27FC236}">
                <a16:creationId xmlns:a16="http://schemas.microsoft.com/office/drawing/2014/main" xmlns="" id="{5BB4C5DB-82EB-9D4C-A2C9-656675C248BF}"/>
              </a:ext>
            </a:extLst>
          </p:cNvPr>
          <p:cNvSpPr/>
          <p:nvPr/>
        </p:nvSpPr>
        <p:spPr>
          <a:xfrm>
            <a:off x="1846400" y="1109322"/>
            <a:ext cx="2772835" cy="448356"/>
          </a:xfrm>
          <a:custGeom>
            <a:avLst/>
            <a:gdLst/>
            <a:ahLst/>
            <a:cxnLst/>
            <a:rect l="0" t="0" r="0" b="0"/>
            <a:pathLst>
              <a:path>
                <a:moveTo>
                  <a:pt x="2772835" y="0"/>
                </a:moveTo>
                <a:lnTo>
                  <a:pt x="2772835" y="314742"/>
                </a:lnTo>
                <a:lnTo>
                  <a:pt x="0" y="314742"/>
                </a:lnTo>
                <a:lnTo>
                  <a:pt x="0" y="448356"/>
                </a:lnTo>
              </a:path>
            </a:pathLst>
          </a:custGeom>
          <a:noFill/>
          <a:ln w="38100">
            <a:solidFill>
              <a:schemeClr val="accent1">
                <a:lumMod val="75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Rectangle 14">
            <a:extLst>
              <a:ext uri="{FF2B5EF4-FFF2-40B4-BE49-F238E27FC236}">
                <a16:creationId xmlns:a16="http://schemas.microsoft.com/office/drawing/2014/main" xmlns="" id="{B336A277-821E-8A42-B5C5-550D3B6D9B8F}"/>
              </a:ext>
            </a:extLst>
          </p:cNvPr>
          <p:cNvSpPr/>
          <p:nvPr/>
        </p:nvSpPr>
        <p:spPr>
          <a:xfrm>
            <a:off x="3393098" y="2473546"/>
            <a:ext cx="2423160" cy="171745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spcBef>
                <a:spcPts val="400"/>
              </a:spcBef>
            </a:pPr>
            <a:r>
              <a:rPr lang="en-US" b="1" dirty="0">
                <a:solidFill>
                  <a:schemeClr val="bg1"/>
                </a:solidFill>
              </a:rPr>
              <a:t>Goal:</a:t>
            </a:r>
            <a:r>
              <a:rPr lang="en-US" b="1" dirty="0"/>
              <a:t> </a:t>
            </a:r>
            <a:r>
              <a:rPr lang="en-US" dirty="0"/>
              <a:t>consistent</a:t>
            </a:r>
            <a:r>
              <a:rPr lang="en-US" b="1" dirty="0"/>
              <a:t> </a:t>
            </a:r>
            <a:r>
              <a:rPr lang="en-US" dirty="0"/>
              <a:t>maturity information of</a:t>
            </a:r>
            <a:r>
              <a:rPr lang="en-US" b="1" dirty="0"/>
              <a:t> </a:t>
            </a:r>
            <a:r>
              <a:rPr lang="en-US" dirty="0"/>
              <a:t>data management, stewardship, and governance practices</a:t>
            </a:r>
          </a:p>
        </p:txBody>
      </p:sp>
      <p:sp>
        <p:nvSpPr>
          <p:cNvPr id="13" name="Rectangle 12">
            <a:extLst>
              <a:ext uri="{FF2B5EF4-FFF2-40B4-BE49-F238E27FC236}">
                <a16:creationId xmlns:a16="http://schemas.microsoft.com/office/drawing/2014/main" xmlns="" id="{F61E49E5-5A95-9B48-AB7F-53AD44ED4376}"/>
              </a:ext>
            </a:extLst>
          </p:cNvPr>
          <p:cNvSpPr/>
          <p:nvPr/>
        </p:nvSpPr>
        <p:spPr>
          <a:xfrm>
            <a:off x="6055529" y="2473546"/>
            <a:ext cx="2606040" cy="171745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r>
              <a:rPr lang="en-US" b="1" dirty="0">
                <a:solidFill>
                  <a:schemeClr val="bg1"/>
                </a:solidFill>
              </a:rPr>
              <a:t>Goal:</a:t>
            </a:r>
            <a:r>
              <a:rPr lang="en-US" dirty="0">
                <a:solidFill>
                  <a:schemeClr val="bg1"/>
                </a:solidFill>
              </a:rPr>
              <a:t> quick </a:t>
            </a:r>
            <a:r>
              <a:rPr lang="en-US" dirty="0"/>
              <a:t>discovery and access of usable, high-quality, and authoritative climate datasets</a:t>
            </a:r>
          </a:p>
        </p:txBody>
      </p:sp>
      <p:sp>
        <p:nvSpPr>
          <p:cNvPr id="43" name="Rectangle 42">
            <a:extLst>
              <a:ext uri="{FF2B5EF4-FFF2-40B4-BE49-F238E27FC236}">
                <a16:creationId xmlns:a16="http://schemas.microsoft.com/office/drawing/2014/main" xmlns="" id="{FC746400-3457-D547-A8DB-623966C25B4C}"/>
              </a:ext>
            </a:extLst>
          </p:cNvPr>
          <p:cNvSpPr/>
          <p:nvPr/>
        </p:nvSpPr>
        <p:spPr>
          <a:xfrm>
            <a:off x="3393098" y="1571846"/>
            <a:ext cx="2423160" cy="99355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2800" b="1" dirty="0"/>
              <a:t>SMM-CD</a:t>
            </a:r>
          </a:p>
          <a:p>
            <a:pPr algn="ctr"/>
            <a:r>
              <a:rPr lang="en-US" sz="1600" dirty="0"/>
              <a:t>Stewardship Maturity Matrix for Climate Data</a:t>
            </a:r>
          </a:p>
        </p:txBody>
      </p:sp>
      <p:sp>
        <p:nvSpPr>
          <p:cNvPr id="45" name="Rectangle 44">
            <a:extLst>
              <a:ext uri="{FF2B5EF4-FFF2-40B4-BE49-F238E27FC236}">
                <a16:creationId xmlns:a16="http://schemas.microsoft.com/office/drawing/2014/main" xmlns="" id="{6E7BA25F-DC16-BA4A-B7A2-69929DF1C1E0}"/>
              </a:ext>
            </a:extLst>
          </p:cNvPr>
          <p:cNvSpPr/>
          <p:nvPr/>
        </p:nvSpPr>
        <p:spPr>
          <a:xfrm>
            <a:off x="6055529" y="1571847"/>
            <a:ext cx="2606040" cy="99669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2800" b="1" dirty="0"/>
              <a:t>Discovery and Access System</a:t>
            </a:r>
            <a:endParaRPr lang="en-US" sz="1600" dirty="0"/>
          </a:p>
        </p:txBody>
      </p:sp>
      <p:sp>
        <p:nvSpPr>
          <p:cNvPr id="46" name="Rectangle 45">
            <a:extLst>
              <a:ext uri="{FF2B5EF4-FFF2-40B4-BE49-F238E27FC236}">
                <a16:creationId xmlns:a16="http://schemas.microsoft.com/office/drawing/2014/main" xmlns="" id="{5F555AD1-52AB-DF4E-B2A5-0AACF8EC7315}"/>
              </a:ext>
            </a:extLst>
          </p:cNvPr>
          <p:cNvSpPr/>
          <p:nvPr/>
        </p:nvSpPr>
        <p:spPr>
          <a:xfrm>
            <a:off x="575479" y="1571847"/>
            <a:ext cx="2544742" cy="99669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2800" b="1" dirty="0"/>
              <a:t>Catalogue</a:t>
            </a:r>
          </a:p>
        </p:txBody>
      </p:sp>
      <p:sp>
        <p:nvSpPr>
          <p:cNvPr id="21" name="Rectangle 20">
            <a:extLst>
              <a:ext uri="{FF2B5EF4-FFF2-40B4-BE49-F238E27FC236}">
                <a16:creationId xmlns:a16="http://schemas.microsoft.com/office/drawing/2014/main" xmlns="" id="{97FB7940-9786-3949-B11E-313AD2239007}"/>
              </a:ext>
            </a:extLst>
          </p:cNvPr>
          <p:cNvSpPr/>
          <p:nvPr/>
        </p:nvSpPr>
        <p:spPr>
          <a:xfrm>
            <a:off x="891538" y="4704834"/>
            <a:ext cx="1986022" cy="759182"/>
          </a:xfrm>
          <a:prstGeom prst="rect">
            <a:avLst/>
          </a:prstGeom>
          <a:ln w="19050">
            <a:solidFill>
              <a:schemeClr val="accent2"/>
            </a:solidFill>
          </a:ln>
        </p:spPr>
        <p:txBody>
          <a:bodyPr wrap="square">
            <a:spAutoFit/>
          </a:bodyPr>
          <a:lstStyle/>
          <a:p>
            <a:pPr algn="ctr">
              <a:spcAft>
                <a:spcPts val="400"/>
              </a:spcAft>
            </a:pPr>
            <a:r>
              <a:rPr lang="en-US" sz="2000" i="1" dirty="0">
                <a:solidFill>
                  <a:srgbClr val="0070C0"/>
                </a:solidFill>
              </a:rPr>
              <a:t>Sub-Group A</a:t>
            </a:r>
          </a:p>
          <a:p>
            <a:pPr algn="ctr"/>
            <a:r>
              <a:rPr lang="en-US" sz="2000" dirty="0">
                <a:solidFill>
                  <a:schemeClr val="tx2">
                    <a:lumMod val="50000"/>
                  </a:schemeClr>
                </a:solidFill>
              </a:rPr>
              <a:t>IEG-CDM </a:t>
            </a:r>
          </a:p>
        </p:txBody>
      </p:sp>
      <p:sp>
        <p:nvSpPr>
          <p:cNvPr id="23" name="Rectangle 22">
            <a:extLst>
              <a:ext uri="{FF2B5EF4-FFF2-40B4-BE49-F238E27FC236}">
                <a16:creationId xmlns:a16="http://schemas.microsoft.com/office/drawing/2014/main" xmlns="" id="{778E7FF0-BC07-5E42-BB48-F2FF6F6D4C25}"/>
              </a:ext>
            </a:extLst>
          </p:cNvPr>
          <p:cNvSpPr/>
          <p:nvPr/>
        </p:nvSpPr>
        <p:spPr>
          <a:xfrm>
            <a:off x="3665513" y="4704834"/>
            <a:ext cx="1903731" cy="759182"/>
          </a:xfrm>
          <a:prstGeom prst="rect">
            <a:avLst/>
          </a:prstGeom>
          <a:ln w="19050">
            <a:solidFill>
              <a:schemeClr val="accent2"/>
            </a:solidFill>
          </a:ln>
        </p:spPr>
        <p:txBody>
          <a:bodyPr wrap="square">
            <a:spAutoFit/>
          </a:bodyPr>
          <a:lstStyle/>
          <a:p>
            <a:pPr algn="ctr">
              <a:spcAft>
                <a:spcPts val="400"/>
              </a:spcAft>
            </a:pPr>
            <a:r>
              <a:rPr lang="en-US" sz="2000" i="1">
                <a:solidFill>
                  <a:srgbClr val="0070C0"/>
                </a:solidFill>
              </a:rPr>
              <a:t>Sub-Group B</a:t>
            </a:r>
          </a:p>
          <a:p>
            <a:pPr algn="ctr"/>
            <a:r>
              <a:rPr lang="en-US" sz="2000">
                <a:solidFill>
                  <a:schemeClr val="tx2">
                    <a:lumMod val="50000"/>
                  </a:schemeClr>
                </a:solidFill>
              </a:rPr>
              <a:t>IEG-CDM </a:t>
            </a:r>
          </a:p>
        </p:txBody>
      </p:sp>
      <p:cxnSp>
        <p:nvCxnSpPr>
          <p:cNvPr id="24" name="Straight Arrow Connector 23">
            <a:extLst>
              <a:ext uri="{FF2B5EF4-FFF2-40B4-BE49-F238E27FC236}">
                <a16:creationId xmlns:a16="http://schemas.microsoft.com/office/drawing/2014/main" xmlns="" id="{90F7284C-CD92-E342-BF0D-73D52956B106}"/>
              </a:ext>
            </a:extLst>
          </p:cNvPr>
          <p:cNvCxnSpPr>
            <a:cxnSpLocks/>
          </p:cNvCxnSpPr>
          <p:nvPr/>
        </p:nvCxnSpPr>
        <p:spPr>
          <a:xfrm>
            <a:off x="4642778" y="5461000"/>
            <a:ext cx="0" cy="320040"/>
          </a:xfrm>
          <a:prstGeom prst="straightConnector1">
            <a:avLst/>
          </a:prstGeom>
          <a:ln w="57150">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25" name="Rectangle 24">
            <a:extLst>
              <a:ext uri="{FF2B5EF4-FFF2-40B4-BE49-F238E27FC236}">
                <a16:creationId xmlns:a16="http://schemas.microsoft.com/office/drawing/2014/main" xmlns="" id="{CF5A5CCE-2FEB-F34F-A169-AEC3581FE4A8}"/>
              </a:ext>
            </a:extLst>
          </p:cNvPr>
          <p:cNvSpPr/>
          <p:nvPr/>
        </p:nvSpPr>
        <p:spPr>
          <a:xfrm>
            <a:off x="6479709" y="4704834"/>
            <a:ext cx="1783080" cy="759182"/>
          </a:xfrm>
          <a:prstGeom prst="rect">
            <a:avLst/>
          </a:prstGeom>
          <a:ln w="19050">
            <a:solidFill>
              <a:schemeClr val="accent2"/>
            </a:solidFill>
          </a:ln>
        </p:spPr>
        <p:txBody>
          <a:bodyPr wrap="square">
            <a:spAutoFit/>
          </a:bodyPr>
          <a:lstStyle/>
          <a:p>
            <a:pPr algn="ctr">
              <a:spcAft>
                <a:spcPts val="400"/>
              </a:spcAft>
            </a:pPr>
            <a:r>
              <a:rPr lang="en-US" sz="2000" i="1">
                <a:solidFill>
                  <a:srgbClr val="0070C0"/>
                </a:solidFill>
              </a:rPr>
              <a:t>Sub-Group C</a:t>
            </a:r>
          </a:p>
          <a:p>
            <a:pPr algn="ctr"/>
            <a:r>
              <a:rPr lang="en-US" sz="2000">
                <a:solidFill>
                  <a:schemeClr val="tx2">
                    <a:lumMod val="50000"/>
                  </a:schemeClr>
                </a:solidFill>
              </a:rPr>
              <a:t>IEG-CDM </a:t>
            </a:r>
          </a:p>
        </p:txBody>
      </p:sp>
      <p:sp>
        <p:nvSpPr>
          <p:cNvPr id="26" name="Rectangle 25">
            <a:extLst>
              <a:ext uri="{FF2B5EF4-FFF2-40B4-BE49-F238E27FC236}">
                <a16:creationId xmlns:a16="http://schemas.microsoft.com/office/drawing/2014/main" xmlns="" id="{72919640-BDFD-A148-9490-F40856E61D9E}"/>
              </a:ext>
            </a:extLst>
          </p:cNvPr>
          <p:cNvSpPr/>
          <p:nvPr/>
        </p:nvSpPr>
        <p:spPr>
          <a:xfrm>
            <a:off x="3690913" y="5835134"/>
            <a:ext cx="1903731" cy="749808"/>
          </a:xfrm>
          <a:prstGeom prst="rect">
            <a:avLst/>
          </a:prstGeom>
          <a:ln w="19050">
            <a:solidFill>
              <a:schemeClr val="accent2"/>
            </a:solidFill>
          </a:ln>
        </p:spPr>
        <p:txBody>
          <a:bodyPr wrap="square">
            <a:spAutoFit/>
          </a:bodyPr>
          <a:lstStyle/>
          <a:p>
            <a:pPr algn="ctr">
              <a:spcAft>
                <a:spcPts val="400"/>
              </a:spcAft>
            </a:pPr>
            <a:r>
              <a:rPr lang="en-US" sz="2000" i="1">
                <a:solidFill>
                  <a:srgbClr val="0070C0"/>
                </a:solidFill>
              </a:rPr>
              <a:t>The SMM-CD</a:t>
            </a:r>
          </a:p>
          <a:p>
            <a:pPr algn="ctr"/>
            <a:r>
              <a:rPr lang="en-US" sz="2000">
                <a:solidFill>
                  <a:schemeClr val="tx2">
                    <a:lumMod val="50000"/>
                  </a:schemeClr>
                </a:solidFill>
              </a:rPr>
              <a:t>Working Group </a:t>
            </a:r>
          </a:p>
        </p:txBody>
      </p:sp>
    </p:spTree>
    <p:extLst>
      <p:ext uri="{BB962C8B-B14F-4D97-AF65-F5344CB8AC3E}">
        <p14:creationId xmlns:p14="http://schemas.microsoft.com/office/powerpoint/2010/main" val="2565585073"/>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19462</TotalTime>
  <Words>3797</Words>
  <Application>Microsoft Office PowerPoint</Application>
  <PresentationFormat>On-screen Show (4:3)</PresentationFormat>
  <Paragraphs>470</Paragraphs>
  <Slides>36</Slides>
  <Notes>32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blank</vt:lpstr>
      <vt:lpstr>PowerPoint Presentation</vt:lpstr>
      <vt:lpstr>PowerPoint Presentation</vt:lpstr>
      <vt:lpstr>PowerPoint Presentation</vt:lpstr>
      <vt:lpstr>HQ-GDFMC </vt:lpstr>
      <vt:lpstr>PowerPoint Presentation</vt:lpstr>
      <vt:lpstr>PowerPoint Presentation</vt:lpstr>
      <vt:lpstr>PowerPoint Presentation</vt:lpstr>
      <vt:lpstr>PowerPoint Presentation</vt:lpstr>
      <vt:lpstr>PowerPoint Presentation</vt:lpstr>
      <vt:lpstr>Dataset Quality: Multi-dimensional </vt:lpstr>
      <vt:lpstr>The Scope of SMM-CD</vt:lpstr>
      <vt:lpstr>The Structure of SMM-CD </vt:lpstr>
      <vt:lpstr>SMM-CD: Maturity Scale Structure </vt:lpstr>
      <vt:lpstr>SMM-CD: Maturity Level Definitions</vt:lpstr>
      <vt:lpstr>SMM-CD: Maturity Level Definitions</vt:lpstr>
      <vt:lpstr>SMM-CD: Maturity Level Definitions</vt:lpstr>
      <vt:lpstr>SMM-CD: Maturity Level Definitions</vt:lpstr>
      <vt:lpstr>Outcomes</vt:lpstr>
      <vt:lpstr>Current Status</vt:lpstr>
      <vt:lpstr>A Preliminary Summary of SMM-CD Ratings  (as of 11/13/2018) </vt:lpstr>
      <vt:lpstr>PowerPoint Presentation</vt:lpstr>
      <vt:lpstr>PowerPoint Presentation</vt:lpstr>
      <vt:lpstr>PowerPoint Presentation</vt:lpstr>
      <vt:lpstr>PowerPoint Presentation</vt:lpstr>
      <vt:lpstr>PowerPoint Presentation</vt:lpstr>
      <vt:lpstr>PowerPoint Presentation</vt:lpstr>
      <vt:lpstr>Backup Slides</vt:lpstr>
      <vt:lpstr>PowerPoint Presentation</vt:lpstr>
      <vt:lpstr>PowerPoint Presentation</vt:lpstr>
      <vt:lpstr>Support Compliance Verification and Reporting – Consistent and quantitative measures.</vt:lpstr>
      <vt:lpstr>PowerPoint Presentation</vt:lpstr>
      <vt:lpstr>PowerPoint Presentation</vt:lpstr>
      <vt:lpstr>PowerPoint Presentation</vt:lpstr>
      <vt:lpstr>PowerPoint Presentation</vt:lpstr>
      <vt:lpstr>PowerPoint Presentation</vt:lpstr>
      <vt:lpstr>NOAA OneStop Application of the DSMM </vt:lpstr>
    </vt:vector>
  </TitlesOfParts>
  <Company>World Meteorological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Foreman</dc:creator>
  <cp:lastModifiedBy>Hampapuram Ramapriyan</cp:lastModifiedBy>
  <cp:revision>859</cp:revision>
  <dcterms:created xsi:type="dcterms:W3CDTF">2017-08-23T09:47:05Z</dcterms:created>
  <dcterms:modified xsi:type="dcterms:W3CDTF">2018-11-13T17:07:22Z</dcterms:modified>
</cp:coreProperties>
</file>