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commentAuthors.xml" ContentType="application/vnd.openxmlformats-officedocument.presentationml.commentAuthors+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charts/chart1.xml" ContentType="application/vnd.openxmlformats-officedocument.drawingml.char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Default Extension="gif" ContentType="image/gif"/>
  <Override PartName="/ppt/notesSlides/notesSlide11.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Default Extension="wmf" ContentType="image/x-wmf"/>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64"/>
  </p:notesMasterIdLst>
  <p:handoutMasterIdLst>
    <p:handoutMasterId r:id="rId65"/>
  </p:handoutMasterIdLst>
  <p:sldIdLst>
    <p:sldId id="320" r:id="rId2"/>
    <p:sldId id="463" r:id="rId3"/>
    <p:sldId id="464" r:id="rId4"/>
    <p:sldId id="457" r:id="rId5"/>
    <p:sldId id="426" r:id="rId6"/>
    <p:sldId id="481" r:id="rId7"/>
    <p:sldId id="466" r:id="rId8"/>
    <p:sldId id="482" r:id="rId9"/>
    <p:sldId id="504" r:id="rId10"/>
    <p:sldId id="506" r:id="rId11"/>
    <p:sldId id="507" r:id="rId12"/>
    <p:sldId id="508" r:id="rId13"/>
    <p:sldId id="458" r:id="rId14"/>
    <p:sldId id="399" r:id="rId15"/>
    <p:sldId id="402" r:id="rId16"/>
    <p:sldId id="400" r:id="rId17"/>
    <p:sldId id="461" r:id="rId18"/>
    <p:sldId id="390" r:id="rId19"/>
    <p:sldId id="406" r:id="rId20"/>
    <p:sldId id="453" r:id="rId21"/>
    <p:sldId id="484" r:id="rId22"/>
    <p:sldId id="474" r:id="rId23"/>
    <p:sldId id="495" r:id="rId24"/>
    <p:sldId id="485" r:id="rId25"/>
    <p:sldId id="486" r:id="rId26"/>
    <p:sldId id="487" r:id="rId27"/>
    <p:sldId id="488" r:id="rId28"/>
    <p:sldId id="489" r:id="rId29"/>
    <p:sldId id="491" r:id="rId30"/>
    <p:sldId id="496" r:id="rId31"/>
    <p:sldId id="497" r:id="rId32"/>
    <p:sldId id="492" r:id="rId33"/>
    <p:sldId id="493" r:id="rId34"/>
    <p:sldId id="494" r:id="rId35"/>
    <p:sldId id="477" r:id="rId36"/>
    <p:sldId id="475" r:id="rId37"/>
    <p:sldId id="478" r:id="rId38"/>
    <p:sldId id="479" r:id="rId39"/>
    <p:sldId id="498" r:id="rId40"/>
    <p:sldId id="499" r:id="rId41"/>
    <p:sldId id="500" r:id="rId42"/>
    <p:sldId id="501" r:id="rId43"/>
    <p:sldId id="502" r:id="rId44"/>
    <p:sldId id="503" r:id="rId45"/>
    <p:sldId id="321" r:id="rId46"/>
    <p:sldId id="395" r:id="rId47"/>
    <p:sldId id="449" r:id="rId48"/>
    <p:sldId id="462" r:id="rId49"/>
    <p:sldId id="446" r:id="rId50"/>
    <p:sldId id="450" r:id="rId51"/>
    <p:sldId id="416" r:id="rId52"/>
    <p:sldId id="436" r:id="rId53"/>
    <p:sldId id="405" r:id="rId54"/>
    <p:sldId id="356" r:id="rId55"/>
    <p:sldId id="414" r:id="rId56"/>
    <p:sldId id="439" r:id="rId57"/>
    <p:sldId id="441" r:id="rId58"/>
    <p:sldId id="448" r:id="rId59"/>
    <p:sldId id="451" r:id="rId60"/>
    <p:sldId id="363" r:id="rId61"/>
    <p:sldId id="480" r:id="rId62"/>
    <p:sldId id="454" r:id="rId63"/>
  </p:sldIdLst>
  <p:sldSz cx="9144000" cy="6858000" type="screen4x3"/>
  <p:notesSz cx="6934200" cy="9220200"/>
  <p:defaultTextStyle>
    <a:defPPr>
      <a:defRPr lang="en-US"/>
    </a:defPPr>
    <a:lvl1pPr algn="l" rtl="0" fontAlgn="base">
      <a:spcBef>
        <a:spcPct val="0"/>
      </a:spcBef>
      <a:spcAft>
        <a:spcPct val="0"/>
      </a:spcAft>
      <a:defRPr sz="1000" kern="1200">
        <a:solidFill>
          <a:schemeClr val="tx1"/>
        </a:solidFill>
        <a:latin typeface="Arial" pitchFamily="34" charset="0"/>
        <a:ea typeface="ＭＳ Ｐゴシック" pitchFamily="-16" charset="-128"/>
        <a:cs typeface="+mn-cs"/>
      </a:defRPr>
    </a:lvl1pPr>
    <a:lvl2pPr marL="457200" algn="l" rtl="0" fontAlgn="base">
      <a:spcBef>
        <a:spcPct val="0"/>
      </a:spcBef>
      <a:spcAft>
        <a:spcPct val="0"/>
      </a:spcAft>
      <a:defRPr sz="1000" kern="1200">
        <a:solidFill>
          <a:schemeClr val="tx1"/>
        </a:solidFill>
        <a:latin typeface="Arial" pitchFamily="34" charset="0"/>
        <a:ea typeface="ＭＳ Ｐゴシック" pitchFamily="-16" charset="-128"/>
        <a:cs typeface="+mn-cs"/>
      </a:defRPr>
    </a:lvl2pPr>
    <a:lvl3pPr marL="914400" algn="l" rtl="0" fontAlgn="base">
      <a:spcBef>
        <a:spcPct val="0"/>
      </a:spcBef>
      <a:spcAft>
        <a:spcPct val="0"/>
      </a:spcAft>
      <a:defRPr sz="1000" kern="1200">
        <a:solidFill>
          <a:schemeClr val="tx1"/>
        </a:solidFill>
        <a:latin typeface="Arial" pitchFamily="34" charset="0"/>
        <a:ea typeface="ＭＳ Ｐゴシック" pitchFamily="-16" charset="-128"/>
        <a:cs typeface="+mn-cs"/>
      </a:defRPr>
    </a:lvl3pPr>
    <a:lvl4pPr marL="1371600" algn="l" rtl="0" fontAlgn="base">
      <a:spcBef>
        <a:spcPct val="0"/>
      </a:spcBef>
      <a:spcAft>
        <a:spcPct val="0"/>
      </a:spcAft>
      <a:defRPr sz="1000" kern="1200">
        <a:solidFill>
          <a:schemeClr val="tx1"/>
        </a:solidFill>
        <a:latin typeface="Arial" pitchFamily="34" charset="0"/>
        <a:ea typeface="ＭＳ Ｐゴシック" pitchFamily="-16" charset="-128"/>
        <a:cs typeface="+mn-cs"/>
      </a:defRPr>
    </a:lvl4pPr>
    <a:lvl5pPr marL="1828800" algn="l" rtl="0" fontAlgn="base">
      <a:spcBef>
        <a:spcPct val="0"/>
      </a:spcBef>
      <a:spcAft>
        <a:spcPct val="0"/>
      </a:spcAft>
      <a:defRPr sz="1000" kern="1200">
        <a:solidFill>
          <a:schemeClr val="tx1"/>
        </a:solidFill>
        <a:latin typeface="Arial" pitchFamily="34" charset="0"/>
        <a:ea typeface="ＭＳ Ｐゴシック" pitchFamily="-16" charset="-128"/>
        <a:cs typeface="+mn-cs"/>
      </a:defRPr>
    </a:lvl5pPr>
    <a:lvl6pPr marL="2286000" algn="l" defTabSz="914400" rtl="0" eaLnBrk="1" latinLnBrk="0" hangingPunct="1">
      <a:defRPr sz="1000" kern="1200">
        <a:solidFill>
          <a:schemeClr val="tx1"/>
        </a:solidFill>
        <a:latin typeface="Arial" pitchFamily="34" charset="0"/>
        <a:ea typeface="ＭＳ Ｐゴシック" pitchFamily="-16" charset="-128"/>
        <a:cs typeface="+mn-cs"/>
      </a:defRPr>
    </a:lvl6pPr>
    <a:lvl7pPr marL="2743200" algn="l" defTabSz="914400" rtl="0" eaLnBrk="1" latinLnBrk="0" hangingPunct="1">
      <a:defRPr sz="1000" kern="1200">
        <a:solidFill>
          <a:schemeClr val="tx1"/>
        </a:solidFill>
        <a:latin typeface="Arial" pitchFamily="34" charset="0"/>
        <a:ea typeface="ＭＳ Ｐゴシック" pitchFamily="-16" charset="-128"/>
        <a:cs typeface="+mn-cs"/>
      </a:defRPr>
    </a:lvl7pPr>
    <a:lvl8pPr marL="3200400" algn="l" defTabSz="914400" rtl="0" eaLnBrk="1" latinLnBrk="0" hangingPunct="1">
      <a:defRPr sz="1000" kern="1200">
        <a:solidFill>
          <a:schemeClr val="tx1"/>
        </a:solidFill>
        <a:latin typeface="Arial" pitchFamily="34" charset="0"/>
        <a:ea typeface="ＭＳ Ｐゴシック" pitchFamily="-16" charset="-128"/>
        <a:cs typeface="+mn-cs"/>
      </a:defRPr>
    </a:lvl8pPr>
    <a:lvl9pPr marL="3657600" algn="l" defTabSz="914400" rtl="0" eaLnBrk="1" latinLnBrk="0" hangingPunct="1">
      <a:defRPr sz="1000" kern="1200">
        <a:solidFill>
          <a:schemeClr val="tx1"/>
        </a:solidFill>
        <a:latin typeface="Arial" pitchFamily="34" charset="0"/>
        <a:ea typeface="ＭＳ Ｐゴシック" pitchFamily="-16" charset="-128"/>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Christopher Lynnes" initials="CL" lastIdx="14" clrIdx="0"/>
  <p:cmAuthor id="1" name="gleptouk" initials="gg" lastIdx="0" clrIdx="1"/>
  <p:cmAuthor id="2" name="Leptoukh" initials="GG" lastIdx="0" clrIdx="2"/>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rgbClr val="FF0000"/>
    </p:penClr>
  </p:showPr>
  <p:clrMru>
    <a:srgbClr val="CCCC00"/>
    <a:srgbClr val="FD0901"/>
    <a:srgbClr val="D6D6F5"/>
    <a:srgbClr val="FFAC00"/>
    <a:srgbClr val="FEFEFE"/>
    <a:srgbClr val="FFE7F1"/>
    <a:srgbClr val="FF505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aximized">
    <p:restoredLeft sz="15570" autoAdjust="0"/>
    <p:restoredTop sz="98995" autoAdjust="0"/>
  </p:normalViewPr>
  <p:slideViewPr>
    <p:cSldViewPr snapToGrid="0">
      <p:cViewPr varScale="1">
        <p:scale>
          <a:sx n="68" d="100"/>
          <a:sy n="68" d="100"/>
        </p:scale>
        <p:origin x="-108" y="-222"/>
      </p:cViewPr>
      <p:guideLst>
        <p:guide orient="horz" pos="2496"/>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6450"/>
    </p:cViewPr>
  </p:sorterViewPr>
  <p:notesViewPr>
    <p:cSldViewPr snapToGrid="0">
      <p:cViewPr varScale="1">
        <p:scale>
          <a:sx n="85" d="100"/>
          <a:sy n="85" d="100"/>
        </p:scale>
        <p:origin x="-2032" y="-104"/>
      </p:cViewPr>
      <p:guideLst>
        <p:guide orient="horz" pos="2904"/>
        <p:guide pos="2184"/>
      </p:guideLst>
    </p:cSldViewPr>
  </p:notes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notesMaster" Target="notesMasters/notesMaster1.xml"/><Relationship Id="rId69"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oleObject" Target="file:///C:\Documents%20and%20Settings\gleptouk\Documents\DAAC-version\Presentations\ESIP'11%20Summer%20Santa%20Fe\Distance%20from%20Science%20Team.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lang val="en-US"/>
  <c:chart>
    <c:plotArea>
      <c:layout/>
      <c:lineChart>
        <c:grouping val="standard"/>
        <c:ser>
          <c:idx val="1"/>
          <c:order val="0"/>
          <c:marker>
            <c:symbol val="none"/>
          </c:marker>
          <c:val>
            <c:numRef>
              <c:f>Sheet1!$B$1:$B$7</c:f>
              <c:numCache>
                <c:formatCode>General</c:formatCode>
                <c:ptCount val="7"/>
                <c:pt idx="0">
                  <c:v>1</c:v>
                </c:pt>
                <c:pt idx="1">
                  <c:v>0.60653065971263309</c:v>
                </c:pt>
                <c:pt idx="2">
                  <c:v>0.1353352832366127</c:v>
                </c:pt>
                <c:pt idx="3">
                  <c:v>1.1108996538242301E-2</c:v>
                </c:pt>
                <c:pt idx="4">
                  <c:v>3.3546262790251202E-4</c:v>
                </c:pt>
                <c:pt idx="5">
                  <c:v>3.7266531720786739E-6</c:v>
                </c:pt>
                <c:pt idx="6">
                  <c:v>1.5229979744712659E-8</c:v>
                </c:pt>
              </c:numCache>
            </c:numRef>
          </c:val>
        </c:ser>
        <c:marker val="1"/>
        <c:axId val="75033216"/>
        <c:axId val="75134464"/>
      </c:lineChart>
      <c:catAx>
        <c:axId val="75033216"/>
        <c:scaling>
          <c:orientation val="minMax"/>
        </c:scaling>
        <c:delete val="1"/>
        <c:axPos val="b"/>
        <c:numFmt formatCode="@" sourceLinked="0"/>
        <c:tickLblPos val="none"/>
        <c:crossAx val="75134464"/>
        <c:crosses val="autoZero"/>
        <c:lblAlgn val="ctr"/>
        <c:lblOffset val="100"/>
        <c:tickLblSkip val="10"/>
      </c:catAx>
      <c:valAx>
        <c:axId val="75134464"/>
        <c:scaling>
          <c:orientation val="minMax"/>
          <c:max val="1"/>
        </c:scaling>
        <c:delete val="1"/>
        <c:axPos val="l"/>
        <c:numFmt formatCode="General" sourceLinked="1"/>
        <c:tickLblPos val="none"/>
        <c:crossAx val="75033216"/>
        <c:crosses val="autoZero"/>
        <c:crossBetween val="midCat"/>
      </c:valAx>
      <c:spPr>
        <a:ln>
          <a:solidFill>
            <a:schemeClr val="accent1"/>
          </a:solidFill>
        </a:ln>
      </c:spPr>
    </c:plotArea>
    <c:plotVisOnly val="1"/>
  </c:chart>
  <c:externalData r:id="rId1"/>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hdr" sz="quarter"/>
          </p:nvPr>
        </p:nvSpPr>
        <p:spPr bwMode="auto">
          <a:xfrm>
            <a:off x="0" y="0"/>
            <a:ext cx="3005138" cy="460375"/>
          </a:xfrm>
          <a:prstGeom prst="rect">
            <a:avLst/>
          </a:prstGeom>
          <a:noFill/>
          <a:ln w="9525">
            <a:noFill/>
            <a:miter lim="800000"/>
            <a:headEnd/>
            <a:tailEnd/>
          </a:ln>
          <a:effectLst/>
        </p:spPr>
        <p:txBody>
          <a:bodyPr vert="horz" wrap="square" lIns="90919" tIns="45459" rIns="90919" bIns="45459" numCol="1" anchor="t" anchorCtr="0" compatLnSpc="1">
            <a:prstTxWarp prst="textNoShape">
              <a:avLst/>
            </a:prstTxWarp>
          </a:bodyPr>
          <a:lstStyle>
            <a:lvl1pPr defTabSz="909638">
              <a:defRPr sz="1200">
                <a:latin typeface="Times New Roman" pitchFamily="-106" charset="0"/>
                <a:ea typeface="+mn-ea"/>
              </a:defRPr>
            </a:lvl1pPr>
          </a:lstStyle>
          <a:p>
            <a:pPr>
              <a:defRPr/>
            </a:pPr>
            <a:endParaRPr lang="en-US"/>
          </a:p>
        </p:txBody>
      </p:sp>
      <p:sp>
        <p:nvSpPr>
          <p:cNvPr id="5123" name="Rectangle 3"/>
          <p:cNvSpPr>
            <a:spLocks noGrp="1" noChangeArrowheads="1"/>
          </p:cNvSpPr>
          <p:nvPr>
            <p:ph type="dt" sz="quarter" idx="1"/>
          </p:nvPr>
        </p:nvSpPr>
        <p:spPr bwMode="auto">
          <a:xfrm>
            <a:off x="3929063" y="0"/>
            <a:ext cx="3005137" cy="460375"/>
          </a:xfrm>
          <a:prstGeom prst="rect">
            <a:avLst/>
          </a:prstGeom>
          <a:noFill/>
          <a:ln w="9525">
            <a:noFill/>
            <a:miter lim="800000"/>
            <a:headEnd/>
            <a:tailEnd/>
          </a:ln>
          <a:effectLst/>
        </p:spPr>
        <p:txBody>
          <a:bodyPr vert="horz" wrap="square" lIns="90919" tIns="45459" rIns="90919" bIns="45459" numCol="1" anchor="t" anchorCtr="0" compatLnSpc="1">
            <a:prstTxWarp prst="textNoShape">
              <a:avLst/>
            </a:prstTxWarp>
          </a:bodyPr>
          <a:lstStyle>
            <a:lvl1pPr algn="r" defTabSz="909638">
              <a:defRPr sz="1200">
                <a:latin typeface="Times New Roman" pitchFamily="-106" charset="0"/>
                <a:ea typeface="+mn-ea"/>
              </a:defRPr>
            </a:lvl1pPr>
          </a:lstStyle>
          <a:p>
            <a:pPr>
              <a:defRPr/>
            </a:pPr>
            <a:endParaRPr lang="en-US"/>
          </a:p>
        </p:txBody>
      </p:sp>
      <p:sp>
        <p:nvSpPr>
          <p:cNvPr id="5124" name="Rectangle 4"/>
          <p:cNvSpPr>
            <a:spLocks noGrp="1" noChangeArrowheads="1"/>
          </p:cNvSpPr>
          <p:nvPr>
            <p:ph type="ftr" sz="quarter" idx="2"/>
          </p:nvPr>
        </p:nvSpPr>
        <p:spPr bwMode="auto">
          <a:xfrm>
            <a:off x="0" y="8759825"/>
            <a:ext cx="3005138" cy="460375"/>
          </a:xfrm>
          <a:prstGeom prst="rect">
            <a:avLst/>
          </a:prstGeom>
          <a:noFill/>
          <a:ln w="9525">
            <a:noFill/>
            <a:miter lim="800000"/>
            <a:headEnd/>
            <a:tailEnd/>
          </a:ln>
          <a:effectLst/>
        </p:spPr>
        <p:txBody>
          <a:bodyPr vert="horz" wrap="square" lIns="90919" tIns="45459" rIns="90919" bIns="45459" numCol="1" anchor="b" anchorCtr="0" compatLnSpc="1">
            <a:prstTxWarp prst="textNoShape">
              <a:avLst/>
            </a:prstTxWarp>
          </a:bodyPr>
          <a:lstStyle>
            <a:lvl1pPr defTabSz="909638">
              <a:defRPr sz="1200">
                <a:latin typeface="Times New Roman" pitchFamily="-106" charset="0"/>
                <a:ea typeface="+mn-ea"/>
              </a:defRPr>
            </a:lvl1pPr>
          </a:lstStyle>
          <a:p>
            <a:pPr>
              <a:defRPr/>
            </a:pPr>
            <a:endParaRPr lang="en-US"/>
          </a:p>
        </p:txBody>
      </p:sp>
      <p:sp>
        <p:nvSpPr>
          <p:cNvPr id="5125" name="Rectangle 5"/>
          <p:cNvSpPr>
            <a:spLocks noGrp="1" noChangeArrowheads="1"/>
          </p:cNvSpPr>
          <p:nvPr>
            <p:ph type="sldNum" sz="quarter" idx="3"/>
          </p:nvPr>
        </p:nvSpPr>
        <p:spPr bwMode="auto">
          <a:xfrm>
            <a:off x="3929063" y="8759825"/>
            <a:ext cx="3005137" cy="460375"/>
          </a:xfrm>
          <a:prstGeom prst="rect">
            <a:avLst/>
          </a:prstGeom>
          <a:noFill/>
          <a:ln w="9525">
            <a:noFill/>
            <a:miter lim="800000"/>
            <a:headEnd/>
            <a:tailEnd/>
          </a:ln>
          <a:effectLst/>
        </p:spPr>
        <p:txBody>
          <a:bodyPr vert="horz" wrap="square" lIns="90919" tIns="45459" rIns="90919" bIns="45459" numCol="1" anchor="b" anchorCtr="0" compatLnSpc="1">
            <a:prstTxWarp prst="textNoShape">
              <a:avLst/>
            </a:prstTxWarp>
          </a:bodyPr>
          <a:lstStyle>
            <a:lvl1pPr algn="r" defTabSz="909638">
              <a:defRPr sz="1200">
                <a:latin typeface="Times New Roman" pitchFamily="-107" charset="0"/>
                <a:ea typeface="ＭＳ Ｐゴシック" pitchFamily="-107" charset="-128"/>
              </a:defRPr>
            </a:lvl1pPr>
          </a:lstStyle>
          <a:p>
            <a:pPr>
              <a:defRPr/>
            </a:pPr>
            <a:fld id="{1983B479-A9E5-466E-A255-21A509F6134D}" type="slidenum">
              <a:rPr lang="en-US"/>
              <a:pPr>
                <a:defRPr/>
              </a:pPr>
              <a:t>‹#›</a:t>
            </a:fld>
            <a:endParaRPr lang="en-US"/>
          </a:p>
        </p:txBody>
      </p:sp>
    </p:spTree>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266" name="Rectangle 2"/>
          <p:cNvSpPr>
            <a:spLocks noGrp="1" noChangeArrowheads="1"/>
          </p:cNvSpPr>
          <p:nvPr>
            <p:ph type="hdr" sz="quarter"/>
          </p:nvPr>
        </p:nvSpPr>
        <p:spPr bwMode="auto">
          <a:xfrm>
            <a:off x="0" y="0"/>
            <a:ext cx="3005138" cy="4603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Times New Roman" pitchFamily="-106" charset="0"/>
                <a:ea typeface="+mn-ea"/>
              </a:defRPr>
            </a:lvl1pPr>
          </a:lstStyle>
          <a:p>
            <a:pPr>
              <a:defRPr/>
            </a:pPr>
            <a:endParaRPr lang="en-US"/>
          </a:p>
        </p:txBody>
      </p:sp>
      <p:sp>
        <p:nvSpPr>
          <p:cNvPr id="11267" name="Rectangle 3"/>
          <p:cNvSpPr>
            <a:spLocks noGrp="1" noChangeArrowheads="1"/>
          </p:cNvSpPr>
          <p:nvPr>
            <p:ph type="dt" idx="1"/>
          </p:nvPr>
        </p:nvSpPr>
        <p:spPr bwMode="auto">
          <a:xfrm>
            <a:off x="3927475" y="0"/>
            <a:ext cx="3005138" cy="4603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Times New Roman" pitchFamily="-106" charset="0"/>
                <a:ea typeface="+mn-ea"/>
              </a:defRPr>
            </a:lvl1pPr>
          </a:lstStyle>
          <a:p>
            <a:pPr>
              <a:defRPr/>
            </a:pPr>
            <a:endParaRPr lang="en-US"/>
          </a:p>
        </p:txBody>
      </p:sp>
      <p:sp>
        <p:nvSpPr>
          <p:cNvPr id="68612" name="Rectangle 4"/>
          <p:cNvSpPr>
            <a:spLocks noGrp="1" noRot="1" noChangeAspect="1" noChangeArrowheads="1" noTextEdit="1"/>
          </p:cNvSpPr>
          <p:nvPr>
            <p:ph type="sldImg" idx="2"/>
          </p:nvPr>
        </p:nvSpPr>
        <p:spPr bwMode="auto">
          <a:xfrm>
            <a:off x="1162050" y="692150"/>
            <a:ext cx="4610100" cy="3457575"/>
          </a:xfrm>
          <a:prstGeom prst="rect">
            <a:avLst/>
          </a:prstGeom>
          <a:noFill/>
          <a:ln w="9525">
            <a:solidFill>
              <a:srgbClr val="000000"/>
            </a:solidFill>
            <a:miter lim="800000"/>
            <a:headEnd/>
            <a:tailEnd/>
          </a:ln>
        </p:spPr>
      </p:sp>
      <p:sp>
        <p:nvSpPr>
          <p:cNvPr id="11269" name="Rectangle 5"/>
          <p:cNvSpPr>
            <a:spLocks noGrp="1" noChangeArrowheads="1"/>
          </p:cNvSpPr>
          <p:nvPr>
            <p:ph type="body" sz="quarter" idx="3"/>
          </p:nvPr>
        </p:nvSpPr>
        <p:spPr bwMode="auto">
          <a:xfrm>
            <a:off x="693738" y="4379913"/>
            <a:ext cx="5546725" cy="41481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1270" name="Rectangle 6"/>
          <p:cNvSpPr>
            <a:spLocks noGrp="1" noChangeArrowheads="1"/>
          </p:cNvSpPr>
          <p:nvPr>
            <p:ph type="ftr" sz="quarter" idx="4"/>
          </p:nvPr>
        </p:nvSpPr>
        <p:spPr bwMode="auto">
          <a:xfrm>
            <a:off x="0" y="8758238"/>
            <a:ext cx="3005138" cy="46037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Times New Roman" pitchFamily="-106" charset="0"/>
                <a:ea typeface="+mn-ea"/>
              </a:defRPr>
            </a:lvl1pPr>
          </a:lstStyle>
          <a:p>
            <a:pPr>
              <a:defRPr/>
            </a:pPr>
            <a:endParaRPr lang="en-US"/>
          </a:p>
        </p:txBody>
      </p:sp>
      <p:sp>
        <p:nvSpPr>
          <p:cNvPr id="11271" name="Rectangle 7"/>
          <p:cNvSpPr>
            <a:spLocks noGrp="1" noChangeArrowheads="1"/>
          </p:cNvSpPr>
          <p:nvPr>
            <p:ph type="sldNum" sz="quarter" idx="5"/>
          </p:nvPr>
        </p:nvSpPr>
        <p:spPr bwMode="auto">
          <a:xfrm>
            <a:off x="3927475" y="8758238"/>
            <a:ext cx="3005138" cy="46037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Times New Roman" pitchFamily="-107" charset="0"/>
                <a:ea typeface="ＭＳ Ｐゴシック" pitchFamily="-107" charset="-128"/>
              </a:defRPr>
            </a:lvl1pPr>
          </a:lstStyle>
          <a:p>
            <a:pPr>
              <a:defRPr/>
            </a:pPr>
            <a:fld id="{23BE4D5E-8F68-4B8A-A3CE-28B4CD1A5A71}" type="slidenum">
              <a:rPr lang="en-US"/>
              <a:pPr>
                <a:defRPr/>
              </a:pPr>
              <a:t>‹#›</a:t>
            </a:fld>
            <a:endParaRPr lang="en-US"/>
          </a:p>
        </p:txBody>
      </p:sp>
    </p:spTree>
  </p:cSld>
  <p:clrMap bg1="lt1" tx1="dk1" bg2="lt2" tx2="dk2" accent1="accent1" accent2="accent2" accent3="accent3" accent4="accent4" accent5="accent5" accent6="accent6" hlink="hlink" folHlink="folHlink"/>
  <p:hf hdr="0" ftr="0" dt="0"/>
  <p:notesStyle>
    <a:lvl1pPr algn="l" rtl="0" eaLnBrk="0" fontAlgn="base" hangingPunct="0">
      <a:spcBef>
        <a:spcPct val="30000"/>
      </a:spcBef>
      <a:spcAft>
        <a:spcPct val="0"/>
      </a:spcAft>
      <a:defRPr sz="1200" kern="1200">
        <a:solidFill>
          <a:schemeClr val="tx1"/>
        </a:solidFill>
        <a:latin typeface="Times New Roman" charset="0"/>
        <a:ea typeface="ＭＳ Ｐゴシック" pitchFamily="-106" charset="-128"/>
        <a:cs typeface="ＭＳ Ｐゴシック" pitchFamily="-106" charset="-128"/>
      </a:defRPr>
    </a:lvl1pPr>
    <a:lvl2pPr marL="457200" algn="l" rtl="0" eaLnBrk="0" fontAlgn="base" hangingPunct="0">
      <a:spcBef>
        <a:spcPct val="30000"/>
      </a:spcBef>
      <a:spcAft>
        <a:spcPct val="0"/>
      </a:spcAft>
      <a:defRPr sz="1200" kern="1200">
        <a:solidFill>
          <a:schemeClr val="tx1"/>
        </a:solidFill>
        <a:latin typeface="Times New Roman" charset="0"/>
        <a:ea typeface="ＭＳ Ｐゴシック" charset="-128"/>
        <a:cs typeface="+mn-cs"/>
      </a:defRPr>
    </a:lvl2pPr>
    <a:lvl3pPr marL="914400" algn="l" rtl="0" eaLnBrk="0" fontAlgn="base" hangingPunct="0">
      <a:spcBef>
        <a:spcPct val="30000"/>
      </a:spcBef>
      <a:spcAft>
        <a:spcPct val="0"/>
      </a:spcAft>
      <a:defRPr sz="1200" kern="1200">
        <a:solidFill>
          <a:schemeClr val="tx1"/>
        </a:solidFill>
        <a:latin typeface="Times New Roman" charset="0"/>
        <a:ea typeface="ＭＳ Ｐゴシック" charset="-128"/>
        <a:cs typeface="+mn-cs"/>
      </a:defRPr>
    </a:lvl3pPr>
    <a:lvl4pPr marL="1371600" algn="l" rtl="0" eaLnBrk="0" fontAlgn="base" hangingPunct="0">
      <a:spcBef>
        <a:spcPct val="30000"/>
      </a:spcBef>
      <a:spcAft>
        <a:spcPct val="0"/>
      </a:spcAft>
      <a:defRPr sz="1200" kern="1200">
        <a:solidFill>
          <a:schemeClr val="tx1"/>
        </a:solidFill>
        <a:latin typeface="Times New Roman" charset="0"/>
        <a:ea typeface="ＭＳ Ｐゴシック" charset="-128"/>
        <a:cs typeface="+mn-cs"/>
      </a:defRPr>
    </a:lvl4pPr>
    <a:lvl5pPr marL="1828800" algn="l" rtl="0" eaLnBrk="0" fontAlgn="base" hangingPunct="0">
      <a:spcBef>
        <a:spcPct val="30000"/>
      </a:spcBef>
      <a:spcAft>
        <a:spcPct val="0"/>
      </a:spcAft>
      <a:defRPr sz="1200" kern="1200">
        <a:solidFill>
          <a:schemeClr val="tx1"/>
        </a:solidFill>
        <a:latin typeface="Times New Roman" charset="0"/>
        <a:ea typeface="ＭＳ Ｐゴシック" charset="-128"/>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Slide Image Placeholder 1"/>
          <p:cNvSpPr>
            <a:spLocks noGrp="1" noRot="1" noChangeAspect="1" noTextEdit="1"/>
          </p:cNvSpPr>
          <p:nvPr>
            <p:ph type="sldImg"/>
          </p:nvPr>
        </p:nvSpPr>
        <p:spPr>
          <a:ln/>
        </p:spPr>
      </p:sp>
      <p:sp>
        <p:nvSpPr>
          <p:cNvPr id="69635" name="Notes Placeholder 2"/>
          <p:cNvSpPr>
            <a:spLocks noGrp="1"/>
          </p:cNvSpPr>
          <p:nvPr>
            <p:ph type="body" idx="1"/>
          </p:nvPr>
        </p:nvSpPr>
        <p:spPr>
          <a:noFill/>
          <a:ln/>
        </p:spPr>
        <p:txBody>
          <a:bodyPr/>
          <a:lstStyle/>
          <a:p>
            <a:endParaRPr lang="en-US" dirty="0" smtClean="0">
              <a:latin typeface="Times New Roman" pitchFamily="18" charset="0"/>
              <a:ea typeface="ＭＳ Ｐゴシック" pitchFamily="-16" charset="-128"/>
            </a:endParaRPr>
          </a:p>
        </p:txBody>
      </p:sp>
      <p:sp>
        <p:nvSpPr>
          <p:cNvPr id="69636" name="Slide Number Placeholder 3"/>
          <p:cNvSpPr txBox="1">
            <a:spLocks noGrp="1"/>
          </p:cNvSpPr>
          <p:nvPr/>
        </p:nvSpPr>
        <p:spPr bwMode="auto">
          <a:xfrm>
            <a:off x="3927475" y="8758238"/>
            <a:ext cx="3005138" cy="460375"/>
          </a:xfrm>
          <a:prstGeom prst="rect">
            <a:avLst/>
          </a:prstGeom>
          <a:noFill/>
          <a:ln w="9525">
            <a:noFill/>
            <a:miter lim="800000"/>
            <a:headEnd/>
            <a:tailEnd/>
          </a:ln>
        </p:spPr>
        <p:txBody>
          <a:bodyPr anchor="b"/>
          <a:lstStyle/>
          <a:p>
            <a:pPr algn="r"/>
            <a:fld id="{51CF4482-A7AB-4F96-A7E8-D73DCA2D5D94}" type="slidenum">
              <a:rPr lang="en-US" sz="1200">
                <a:latin typeface="Times New Roman" pitchFamily="18" charset="0"/>
              </a:rPr>
              <a:pPr algn="r"/>
              <a:t>1</a:t>
            </a:fld>
            <a:endParaRPr lang="en-US" sz="1200" dirty="0">
              <a:latin typeface="Times New Roman" pitchFamily="18"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Slide Image Placeholder 1"/>
          <p:cNvSpPr>
            <a:spLocks noGrp="1" noRot="1" noChangeAspect="1" noTextEdit="1"/>
          </p:cNvSpPr>
          <p:nvPr>
            <p:ph type="sldImg"/>
          </p:nvPr>
        </p:nvSpPr>
        <p:spPr>
          <a:solidFill>
            <a:srgbClr val="FFFFFF"/>
          </a:solidFill>
          <a:ln/>
        </p:spPr>
      </p:sp>
      <p:sp>
        <p:nvSpPr>
          <p:cNvPr id="91139" name="Notes Placeholder 2"/>
          <p:cNvSpPr>
            <a:spLocks noGrp="1"/>
          </p:cNvSpPr>
          <p:nvPr>
            <p:ph type="body" idx="1"/>
          </p:nvPr>
        </p:nvSpPr>
        <p:spPr>
          <a:noFill/>
          <a:ln>
            <a:solidFill>
              <a:srgbClr val="000000"/>
            </a:solidFill>
          </a:ln>
        </p:spPr>
        <p:txBody>
          <a:bodyPr/>
          <a:lstStyle/>
          <a:p>
            <a:pPr eaLnBrk="1" hangingPunct="1"/>
            <a:endParaRPr lang="en-US" dirty="0" smtClean="0">
              <a:latin typeface="Times New Roman" pitchFamily="18" charset="0"/>
              <a:ea typeface="ＭＳ Ｐゴシック" pitchFamily="-16" charset="-128"/>
            </a:endParaRPr>
          </a:p>
        </p:txBody>
      </p:sp>
      <p:sp>
        <p:nvSpPr>
          <p:cNvPr id="91140" name="Slide Number Placeholder 3"/>
          <p:cNvSpPr txBox="1">
            <a:spLocks noGrp="1"/>
          </p:cNvSpPr>
          <p:nvPr/>
        </p:nvSpPr>
        <p:spPr bwMode="auto">
          <a:xfrm>
            <a:off x="3927475" y="8758238"/>
            <a:ext cx="3005138" cy="460375"/>
          </a:xfrm>
          <a:prstGeom prst="rect">
            <a:avLst/>
          </a:prstGeom>
          <a:noFill/>
          <a:ln w="9525">
            <a:noFill/>
            <a:miter lim="800000"/>
            <a:headEnd/>
            <a:tailEnd/>
          </a:ln>
        </p:spPr>
        <p:txBody>
          <a:bodyPr anchor="b"/>
          <a:lstStyle/>
          <a:p>
            <a:pPr algn="r"/>
            <a:fld id="{144D10FD-5F40-4E3F-9939-A036D1D58381}" type="slidenum">
              <a:rPr lang="en-US" sz="1200">
                <a:latin typeface="Times" pitchFamily="-16" charset="0"/>
              </a:rPr>
              <a:pPr algn="r"/>
              <a:t>5</a:t>
            </a:fld>
            <a:endParaRPr lang="en-US" sz="1200" dirty="0">
              <a:latin typeface="Times" pitchFamily="-16"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defTabSz="923087" eaLnBrk="1" fontAlgn="auto" hangingPunct="1">
              <a:spcBef>
                <a:spcPts val="0"/>
              </a:spcBef>
              <a:spcAft>
                <a:spcPts val="0"/>
              </a:spcAft>
              <a:defRPr/>
            </a:pPr>
            <a:r>
              <a:rPr lang="en-US" dirty="0" smtClean="0"/>
              <a:t>Missing/incomplete/cryptic documentation</a:t>
            </a:r>
          </a:p>
        </p:txBody>
      </p:sp>
      <p:sp>
        <p:nvSpPr>
          <p:cNvPr id="4" name="Slide Number Placeholder 3"/>
          <p:cNvSpPr>
            <a:spLocks noGrp="1"/>
          </p:cNvSpPr>
          <p:nvPr>
            <p:ph type="sldNum" sz="quarter" idx="10"/>
          </p:nvPr>
        </p:nvSpPr>
        <p:spPr/>
        <p:txBody>
          <a:bodyPr/>
          <a:lstStyle/>
          <a:p>
            <a:fld id="{2D695EBF-6602-46B9-9D35-8DDA28756F73}" type="slidenum">
              <a:rPr lang="en-US" smtClean="0"/>
              <a:pPr/>
              <a:t>6</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Slide Image Placeholder 1"/>
          <p:cNvSpPr>
            <a:spLocks noGrp="1" noRot="1" noChangeAspect="1" noTextEdit="1"/>
          </p:cNvSpPr>
          <p:nvPr>
            <p:ph type="sldImg"/>
          </p:nvPr>
        </p:nvSpPr>
        <p:spPr bwMode="auto">
          <a:noFill/>
          <a:ln>
            <a:solidFill>
              <a:srgbClr val="000000"/>
            </a:solidFill>
            <a:miter lim="800000"/>
            <a:headEnd/>
            <a:tailEnd/>
          </a:ln>
        </p:spPr>
      </p:sp>
      <p:sp>
        <p:nvSpPr>
          <p:cNvPr id="132099"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13210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BFA35B9A-7DD0-437A-964C-B88DDC965CED}" type="slidenum">
              <a:rPr lang="en-US" smtClean="0"/>
              <a:pPr/>
              <a:t>13</a:t>
            </a:fld>
            <a:endParaRPr lang="en-US" dirty="0"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a:noFill/>
          <a:ln>
            <a:miter lim="800000"/>
            <a:headEnd/>
            <a:tailEnd/>
          </a:ln>
        </p:spPr>
        <p:txBody>
          <a:bodyPr/>
          <a:lstStyle/>
          <a:p>
            <a:fld id="{E6FBE43D-8B57-4825-9EC6-ADFF6CF47B73}" type="slidenum">
              <a:rPr lang="en-GB" smtClean="0">
                <a:latin typeface="Arial" pitchFamily="34" charset="0"/>
              </a:rPr>
              <a:pPr/>
              <a:t>25</a:t>
            </a:fld>
            <a:endParaRPr lang="en-GB" smtClean="0">
              <a:latin typeface="Arial" pitchFamily="34" charset="0"/>
            </a:endParaRPr>
          </a:p>
        </p:txBody>
      </p:sp>
      <p:sp>
        <p:nvSpPr>
          <p:cNvPr id="39939" name="Rectangle 2"/>
          <p:cNvSpPr>
            <a:spLocks noGrp="1" noRot="1" noChangeAspect="1" noChangeArrowheads="1" noTextEdit="1"/>
          </p:cNvSpPr>
          <p:nvPr>
            <p:ph type="sldImg"/>
          </p:nvPr>
        </p:nvSpPr>
        <p:spPr>
          <a:ln/>
        </p:spPr>
      </p:sp>
      <p:sp>
        <p:nvSpPr>
          <p:cNvPr id="39940" name="Rectangle 3"/>
          <p:cNvSpPr>
            <a:spLocks noGrp="1" noChangeArrowheads="1"/>
          </p:cNvSpPr>
          <p:nvPr>
            <p:ph type="body" idx="1"/>
          </p:nvPr>
        </p:nvSpPr>
        <p:spPr>
          <a:noFill/>
        </p:spPr>
        <p:txBody>
          <a:bodyPr/>
          <a:lstStyle/>
          <a:p>
            <a:pPr eaLnBrk="1" hangingPunct="1"/>
            <a:endParaRPr lang="en-US" smtClean="0">
              <a:latin typeface="Arial"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a:noFill/>
          <a:ln>
            <a:miter lim="800000"/>
            <a:headEnd/>
            <a:tailEnd/>
          </a:ln>
        </p:spPr>
        <p:txBody>
          <a:bodyPr/>
          <a:lstStyle/>
          <a:p>
            <a:fld id="{F2B8FFB1-365C-425D-8B36-A92234BCEBA8}" type="slidenum">
              <a:rPr lang="en-GB" smtClean="0">
                <a:latin typeface="Arial" pitchFamily="34" charset="0"/>
              </a:rPr>
              <a:pPr/>
              <a:t>26</a:t>
            </a:fld>
            <a:endParaRPr lang="en-GB" smtClean="0">
              <a:latin typeface="Arial" pitchFamily="34" charset="0"/>
            </a:endParaRPr>
          </a:p>
        </p:txBody>
      </p:sp>
      <p:sp>
        <p:nvSpPr>
          <p:cNvPr id="40963" name="Rectangle 2"/>
          <p:cNvSpPr>
            <a:spLocks noGrp="1" noRot="1" noChangeAspect="1" noChangeArrowheads="1" noTextEdit="1"/>
          </p:cNvSpPr>
          <p:nvPr>
            <p:ph type="sldImg"/>
          </p:nvPr>
        </p:nvSpPr>
        <p:spPr>
          <a:ln/>
        </p:spPr>
      </p:sp>
      <p:sp>
        <p:nvSpPr>
          <p:cNvPr id="40964" name="Rectangle 3"/>
          <p:cNvSpPr>
            <a:spLocks noGrp="1" noChangeArrowheads="1"/>
          </p:cNvSpPr>
          <p:nvPr>
            <p:ph type="body" idx="1"/>
          </p:nvPr>
        </p:nvSpPr>
        <p:spPr>
          <a:noFill/>
        </p:spPr>
        <p:txBody>
          <a:bodyPr/>
          <a:lstStyle/>
          <a:p>
            <a:pPr eaLnBrk="1" hangingPunct="1"/>
            <a:endParaRPr lang="en-US" smtClean="0">
              <a:latin typeface="Arial"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a:ln>
            <a:miter lim="800000"/>
            <a:headEnd/>
            <a:tailEnd/>
          </a:ln>
        </p:spPr>
        <p:txBody>
          <a:bodyPr lIns="92296" tIns="46147" rIns="92296" bIns="46147"/>
          <a:lstStyle/>
          <a:p>
            <a:fld id="{A5B90FE6-F6CB-45A1-8D81-6592F459DB10}" type="slidenum">
              <a:rPr lang="en-US" smtClean="0">
                <a:latin typeface="Arial" pitchFamily="34" charset="0"/>
                <a:ea typeface="ＭＳ Ｐゴシック" charset="-128"/>
              </a:rPr>
              <a:pPr/>
              <a:t>27</a:t>
            </a:fld>
            <a:endParaRPr lang="en-US" smtClean="0">
              <a:latin typeface="Arial" pitchFamily="34" charset="0"/>
              <a:ea typeface="ＭＳ Ｐゴシック" charset="-128"/>
            </a:endParaRPr>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noFill/>
        </p:spPr>
        <p:txBody>
          <a:bodyPr/>
          <a:lstStyle/>
          <a:p>
            <a:endParaRPr lang="en-US" smtClean="0">
              <a:latin typeface="Arial"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a:noFill/>
          <a:ln>
            <a:miter lim="800000"/>
            <a:headEnd/>
            <a:tailEnd/>
          </a:ln>
        </p:spPr>
        <p:txBody>
          <a:bodyPr lIns="92296" tIns="46147" rIns="92296" bIns="46147"/>
          <a:lstStyle/>
          <a:p>
            <a:fld id="{96DFF6C6-98E3-4AEF-96A2-5A04EC254C40}" type="slidenum">
              <a:rPr lang="en-US" smtClean="0">
                <a:latin typeface="Arial" pitchFamily="34" charset="0"/>
                <a:ea typeface="ＭＳ Ｐゴシック" charset="-128"/>
              </a:rPr>
              <a:pPr/>
              <a:t>28</a:t>
            </a:fld>
            <a:endParaRPr lang="en-US" smtClean="0">
              <a:latin typeface="Arial" pitchFamily="34" charset="0"/>
              <a:ea typeface="ＭＳ Ｐゴシック" charset="-128"/>
            </a:endParaRPr>
          </a:p>
        </p:txBody>
      </p:sp>
      <p:sp>
        <p:nvSpPr>
          <p:cNvPr id="43011" name="Rectangle 2"/>
          <p:cNvSpPr>
            <a:spLocks noGrp="1" noRot="1" noChangeAspect="1" noChangeArrowheads="1" noTextEdit="1"/>
          </p:cNvSpPr>
          <p:nvPr>
            <p:ph type="sldImg"/>
          </p:nvPr>
        </p:nvSpPr>
        <p:spPr>
          <a:ln/>
        </p:spPr>
      </p:sp>
      <p:sp>
        <p:nvSpPr>
          <p:cNvPr id="43012" name="Rectangle 3"/>
          <p:cNvSpPr>
            <a:spLocks noGrp="1" noChangeArrowheads="1"/>
          </p:cNvSpPr>
          <p:nvPr>
            <p:ph type="body" idx="1"/>
          </p:nvPr>
        </p:nvSpPr>
        <p:spPr>
          <a:noFill/>
        </p:spPr>
        <p:txBody>
          <a:bodyPr/>
          <a:lstStyle/>
          <a:p>
            <a:endParaRPr lang="en-US" smtClean="0">
              <a:latin typeface="Arial"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a:ln>
            <a:miter lim="800000"/>
            <a:headEnd/>
            <a:tailEnd/>
          </a:ln>
        </p:spPr>
        <p:txBody>
          <a:bodyPr/>
          <a:lstStyle/>
          <a:p>
            <a:fld id="{D93CD132-C17E-455C-9EE1-524ACA03A407}" type="slidenum">
              <a:rPr lang="en-GB" smtClean="0">
                <a:latin typeface="Arial" pitchFamily="34" charset="0"/>
              </a:rPr>
              <a:pPr/>
              <a:t>29</a:t>
            </a:fld>
            <a:endParaRPr lang="en-GB" smtClean="0">
              <a:latin typeface="Arial" pitchFamily="34" charset="0"/>
            </a:endParaRPr>
          </a:p>
        </p:txBody>
      </p:sp>
      <p:sp>
        <p:nvSpPr>
          <p:cNvPr id="45059" name="Rectangle 2"/>
          <p:cNvSpPr>
            <a:spLocks noGrp="1" noRot="1" noChangeAspect="1" noChangeArrowheads="1" noTextEdit="1"/>
          </p:cNvSpPr>
          <p:nvPr>
            <p:ph type="sldImg"/>
          </p:nvPr>
        </p:nvSpPr>
        <p:spPr>
          <a:ln/>
        </p:spPr>
      </p:sp>
      <p:sp>
        <p:nvSpPr>
          <p:cNvPr id="45060" name="Rectangle 3"/>
          <p:cNvSpPr>
            <a:spLocks noGrp="1" noChangeArrowheads="1"/>
          </p:cNvSpPr>
          <p:nvPr>
            <p:ph type="body" idx="1"/>
          </p:nvPr>
        </p:nvSpPr>
        <p:spPr>
          <a:noFill/>
        </p:spPr>
        <p:txBody>
          <a:bodyPr/>
          <a:lstStyle/>
          <a:p>
            <a:pPr eaLnBrk="1" hangingPunct="1"/>
            <a:endParaRPr lang="en-US" smtClean="0">
              <a:latin typeface="Arial"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1"/>
          <p:cNvSpPr>
            <a:spLocks noGrp="1" noRot="1" noChangeAspect="1" noChangeArrowheads="1"/>
          </p:cNvSpPr>
          <p:nvPr>
            <p:ph type="sldImg"/>
          </p:nvPr>
        </p:nvSpPr>
        <p:spPr>
          <a:solidFill>
            <a:srgbClr val="FFFFFF"/>
          </a:solidFill>
          <a:ln/>
        </p:spPr>
      </p:sp>
      <p:sp>
        <p:nvSpPr>
          <p:cNvPr id="16387" name="Rectangle 2"/>
          <p:cNvSpPr>
            <a:spLocks noGrp="1" noChangeArrowheads="1"/>
          </p:cNvSpPr>
          <p:nvPr>
            <p:ph type="body" idx="1"/>
          </p:nvPr>
        </p:nvSpPr>
        <p:spPr>
          <a:noFill/>
          <a:ln/>
        </p:spPr>
        <p:txBody>
          <a:bodyPr/>
          <a:lstStyle/>
          <a:p>
            <a:pPr eaLnBrk="1" hangingPunct="1"/>
            <a:r>
              <a:rPr lang="en-US" sz="2800" dirty="0" smtClean="0">
                <a:solidFill>
                  <a:srgbClr val="000000"/>
                </a:solidFill>
                <a:latin typeface="Calibri" pitchFamily="34" charset="0"/>
                <a:sym typeface="Calibri" pitchFamily="34" charset="0"/>
              </a:rPr>
              <a:t>Because IPCC-AR5 will have important political and social impact, rigorous procedures must be followed to QC the CMIP5 data and metadata. </a:t>
            </a:r>
          </a:p>
          <a:p>
            <a:pPr eaLnBrk="1" hangingPunct="1"/>
            <a:endParaRPr lang="en-US" sz="2200" dirty="0" smtClean="0">
              <a:latin typeface="Lucida Grande" charset="0"/>
              <a:sym typeface="Lucida Grande"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Slide Image Placeholder 1"/>
          <p:cNvSpPr>
            <a:spLocks noGrp="1" noRot="1" noChangeAspect="1" noTextEdit="1"/>
          </p:cNvSpPr>
          <p:nvPr>
            <p:ph type="sldImg"/>
          </p:nvPr>
        </p:nvSpPr>
        <p:spPr>
          <a:ln/>
        </p:spPr>
      </p:sp>
      <p:sp>
        <p:nvSpPr>
          <p:cNvPr id="72707" name="Notes Placeholder 2"/>
          <p:cNvSpPr>
            <a:spLocks noGrp="1"/>
          </p:cNvSpPr>
          <p:nvPr>
            <p:ph type="body" idx="1"/>
          </p:nvPr>
        </p:nvSpPr>
        <p:spPr>
          <a:noFill/>
          <a:ln/>
        </p:spPr>
        <p:txBody>
          <a:bodyPr/>
          <a:lstStyle/>
          <a:p>
            <a:endParaRPr lang="en-US" smtClean="0">
              <a:latin typeface="Times New Roman" pitchFamily="18" charset="0"/>
              <a:ea typeface="ＭＳ Ｐゴシック" pitchFamily="-16" charset="-128"/>
            </a:endParaRPr>
          </a:p>
        </p:txBody>
      </p:sp>
      <p:sp>
        <p:nvSpPr>
          <p:cNvPr id="72708" name="Slide Number Placeholder 3"/>
          <p:cNvSpPr txBox="1">
            <a:spLocks noGrp="1"/>
          </p:cNvSpPr>
          <p:nvPr/>
        </p:nvSpPr>
        <p:spPr bwMode="auto">
          <a:xfrm>
            <a:off x="3927475" y="8758238"/>
            <a:ext cx="3005138" cy="460375"/>
          </a:xfrm>
          <a:prstGeom prst="rect">
            <a:avLst/>
          </a:prstGeom>
          <a:noFill/>
          <a:ln w="9525">
            <a:noFill/>
            <a:miter lim="800000"/>
            <a:headEnd/>
            <a:tailEnd/>
          </a:ln>
        </p:spPr>
        <p:txBody>
          <a:bodyPr anchor="b"/>
          <a:lstStyle/>
          <a:p>
            <a:pPr algn="r"/>
            <a:fld id="{F1F1AA5A-76BA-4444-858D-424A40740EF4}" type="slidenum">
              <a:rPr lang="en-US" sz="1200">
                <a:latin typeface="Times New Roman" pitchFamily="18" charset="0"/>
              </a:rPr>
              <a:pPr algn="r"/>
              <a:t>45</a:t>
            </a:fld>
            <a:endParaRPr lang="en-US" sz="1200">
              <a:latin typeface="Times New Roman" pitchFamily="18"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p:cNvSpPr>
            <a:spLocks noGrp="1" noRot="1" noChangeAspect="1" noTextEdit="1"/>
          </p:cNvSpPr>
          <p:nvPr>
            <p:ph type="sldImg"/>
          </p:nvPr>
        </p:nvSpPr>
        <p:spPr>
          <a:ln/>
        </p:spPr>
      </p:sp>
      <p:sp>
        <p:nvSpPr>
          <p:cNvPr id="50179" name="Notes Placeholder 2"/>
          <p:cNvSpPr>
            <a:spLocks noGrp="1"/>
          </p:cNvSpPr>
          <p:nvPr>
            <p:ph type="body" idx="1"/>
          </p:nvPr>
        </p:nvSpPr>
        <p:spPr>
          <a:noFill/>
          <a:ln/>
        </p:spPr>
        <p:txBody>
          <a:bodyPr/>
          <a:lstStyle/>
          <a:p>
            <a:pPr eaLnBrk="1" hangingPunct="1"/>
            <a:endParaRPr lang="en-US" dirty="0" smtClean="0">
              <a:latin typeface="Times New Roman" pitchFamily="18" charset="0"/>
              <a:ea typeface="ＭＳ Ｐゴシック" pitchFamily="-16" charset="-128"/>
            </a:endParaRPr>
          </a:p>
        </p:txBody>
      </p:sp>
      <p:sp>
        <p:nvSpPr>
          <p:cNvPr id="50180" name="Slide Number Placeholder 3"/>
          <p:cNvSpPr>
            <a:spLocks noGrp="1"/>
          </p:cNvSpPr>
          <p:nvPr>
            <p:ph type="sldNum" sz="quarter" idx="5"/>
          </p:nvPr>
        </p:nvSpPr>
        <p:spPr>
          <a:noFill/>
        </p:spPr>
        <p:txBody>
          <a:bodyPr/>
          <a:lstStyle/>
          <a:p>
            <a:fld id="{363BCBB2-8BED-44DD-8F00-9769D594A081}" type="slidenum">
              <a:rPr lang="en-US" smtClean="0">
                <a:latin typeface="Times" pitchFamily="-107" charset="0"/>
                <a:ea typeface="ＭＳ Ｐゴシック" pitchFamily="-16" charset="-128"/>
              </a:rPr>
              <a:pPr/>
              <a:t>51</a:t>
            </a:fld>
            <a:endParaRPr lang="en-US" dirty="0" smtClean="0">
              <a:latin typeface="Times" pitchFamily="-107" charset="0"/>
              <a:ea typeface="ＭＳ Ｐゴシック" pitchFamily="-16" charset="-128"/>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a:ln/>
        </p:spPr>
      </p:sp>
      <p:sp>
        <p:nvSpPr>
          <p:cNvPr id="49155" name="Notes Placeholder 2"/>
          <p:cNvSpPr>
            <a:spLocks noGrp="1"/>
          </p:cNvSpPr>
          <p:nvPr>
            <p:ph type="body" idx="1"/>
          </p:nvPr>
        </p:nvSpPr>
        <p:spPr>
          <a:noFill/>
          <a:ln/>
        </p:spPr>
        <p:txBody>
          <a:bodyPr/>
          <a:lstStyle/>
          <a:p>
            <a:pPr eaLnBrk="1" hangingPunct="1">
              <a:spcBef>
                <a:spcPct val="0"/>
              </a:spcBef>
            </a:pPr>
            <a:endParaRPr lang="en-US" dirty="0" smtClean="0">
              <a:latin typeface="Times New Roman" pitchFamily="18" charset="0"/>
              <a:ea typeface="ＭＳ Ｐゴシック" pitchFamily="-16" charset="-128"/>
            </a:endParaRPr>
          </a:p>
        </p:txBody>
      </p:sp>
      <p:sp>
        <p:nvSpPr>
          <p:cNvPr id="49156" name="Slide Number Placeholder 3"/>
          <p:cNvSpPr>
            <a:spLocks noGrp="1"/>
          </p:cNvSpPr>
          <p:nvPr>
            <p:ph type="sldNum" sz="quarter" idx="5"/>
          </p:nvPr>
        </p:nvSpPr>
        <p:spPr>
          <a:noFill/>
        </p:spPr>
        <p:txBody>
          <a:bodyPr/>
          <a:lstStyle/>
          <a:p>
            <a:fld id="{FBAD2C91-BC4A-4297-9082-601940A38B89}" type="slidenum">
              <a:rPr lang="en-US" smtClean="0">
                <a:latin typeface="Times" pitchFamily="-107" charset="0"/>
                <a:ea typeface="ＭＳ Ｐゴシック" pitchFamily="-16" charset="-128"/>
              </a:rPr>
              <a:pPr/>
              <a:t>52</a:t>
            </a:fld>
            <a:endParaRPr lang="en-US" dirty="0" smtClean="0">
              <a:latin typeface="Times" pitchFamily="-107" charset="0"/>
              <a:ea typeface="ＭＳ Ｐゴシック" pitchFamily="-16" charset="-128"/>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Slide Image Placeholder 1"/>
          <p:cNvSpPr>
            <a:spLocks noGrp="1" noRot="1" noChangeAspect="1" noTextEdit="1"/>
          </p:cNvSpPr>
          <p:nvPr>
            <p:ph type="sldImg"/>
          </p:nvPr>
        </p:nvSpPr>
        <p:spPr>
          <a:solidFill>
            <a:srgbClr val="FFFFFF"/>
          </a:solidFill>
          <a:ln/>
        </p:spPr>
      </p:sp>
      <p:sp>
        <p:nvSpPr>
          <p:cNvPr id="92163" name="Notes Placeholder 2"/>
          <p:cNvSpPr>
            <a:spLocks noGrp="1"/>
          </p:cNvSpPr>
          <p:nvPr>
            <p:ph type="body" idx="1"/>
          </p:nvPr>
        </p:nvSpPr>
        <p:spPr>
          <a:noFill/>
          <a:ln>
            <a:solidFill>
              <a:srgbClr val="000000"/>
            </a:solidFill>
          </a:ln>
        </p:spPr>
        <p:txBody>
          <a:bodyPr/>
          <a:lstStyle/>
          <a:p>
            <a:pPr eaLnBrk="1" hangingPunct="1"/>
            <a:endParaRPr lang="en-US" smtClean="0">
              <a:latin typeface="Times New Roman" pitchFamily="18" charset="0"/>
              <a:ea typeface="ＭＳ Ｐゴシック" pitchFamily="-16" charset="-128"/>
            </a:endParaRPr>
          </a:p>
        </p:txBody>
      </p:sp>
      <p:sp>
        <p:nvSpPr>
          <p:cNvPr id="92164" name="Slide Number Placeholder 3"/>
          <p:cNvSpPr txBox="1">
            <a:spLocks noGrp="1"/>
          </p:cNvSpPr>
          <p:nvPr/>
        </p:nvSpPr>
        <p:spPr bwMode="auto">
          <a:xfrm>
            <a:off x="3927475" y="8758238"/>
            <a:ext cx="3005138" cy="460375"/>
          </a:xfrm>
          <a:prstGeom prst="rect">
            <a:avLst/>
          </a:prstGeom>
          <a:noFill/>
          <a:ln w="9525">
            <a:noFill/>
            <a:miter lim="800000"/>
            <a:headEnd/>
            <a:tailEnd/>
          </a:ln>
        </p:spPr>
        <p:txBody>
          <a:bodyPr anchor="b"/>
          <a:lstStyle/>
          <a:p>
            <a:pPr algn="r"/>
            <a:fld id="{E6C6B730-D591-4678-B80A-DE0D8D652CA8}" type="slidenum">
              <a:rPr lang="en-US" sz="1200">
                <a:latin typeface="Times" pitchFamily="-16" charset="0"/>
              </a:rPr>
              <a:pPr algn="r"/>
              <a:t>54</a:t>
            </a:fld>
            <a:endParaRPr lang="en-US" sz="1200">
              <a:latin typeface="Times" pitchFamily="-16"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Slide Image Placeholder 1"/>
          <p:cNvSpPr>
            <a:spLocks noGrp="1" noRot="1" noChangeAspect="1" noTextEdit="1"/>
          </p:cNvSpPr>
          <p:nvPr>
            <p:ph type="sldImg"/>
          </p:nvPr>
        </p:nvSpPr>
        <p:spPr>
          <a:solidFill>
            <a:srgbClr val="FFFFFF"/>
          </a:solidFill>
          <a:ln/>
        </p:spPr>
      </p:sp>
      <p:sp>
        <p:nvSpPr>
          <p:cNvPr id="99331" name="Notes Placeholder 2"/>
          <p:cNvSpPr>
            <a:spLocks noGrp="1"/>
          </p:cNvSpPr>
          <p:nvPr>
            <p:ph type="body" idx="1"/>
          </p:nvPr>
        </p:nvSpPr>
        <p:spPr>
          <a:noFill/>
          <a:ln>
            <a:solidFill>
              <a:srgbClr val="000000"/>
            </a:solidFill>
          </a:ln>
        </p:spPr>
        <p:txBody>
          <a:bodyPr/>
          <a:lstStyle/>
          <a:p>
            <a:endParaRPr lang="en-US" smtClean="0">
              <a:latin typeface="Times New Roman" pitchFamily="18" charset="0"/>
              <a:ea typeface="ＭＳ Ｐゴシック" pitchFamily="-16" charset="-128"/>
            </a:endParaRPr>
          </a:p>
        </p:txBody>
      </p:sp>
      <p:sp>
        <p:nvSpPr>
          <p:cNvPr id="99332" name="Slide Number Placeholder 3"/>
          <p:cNvSpPr txBox="1">
            <a:spLocks noGrp="1"/>
          </p:cNvSpPr>
          <p:nvPr/>
        </p:nvSpPr>
        <p:spPr bwMode="auto">
          <a:xfrm>
            <a:off x="3927475" y="8758238"/>
            <a:ext cx="3005138" cy="460375"/>
          </a:xfrm>
          <a:prstGeom prst="rect">
            <a:avLst/>
          </a:prstGeom>
          <a:noFill/>
          <a:ln w="9525">
            <a:noFill/>
            <a:miter lim="800000"/>
            <a:headEnd/>
            <a:tailEnd/>
          </a:ln>
        </p:spPr>
        <p:txBody>
          <a:bodyPr anchor="b"/>
          <a:lstStyle/>
          <a:p>
            <a:pPr algn="r"/>
            <a:fld id="{AE320296-1DA4-4D00-A16C-8C642D0F97CF}" type="slidenum">
              <a:rPr lang="en-US" sz="1200">
                <a:latin typeface="Times New Roman" pitchFamily="18" charset="0"/>
              </a:rPr>
              <a:pPr algn="r"/>
              <a:t>60</a:t>
            </a:fld>
            <a:endParaRPr lang="en-US" sz="1200">
              <a:latin typeface="Times New Roman" pitchFamily="18"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4" name="Line 70"/>
          <p:cNvSpPr>
            <a:spLocks noChangeShapeType="1"/>
          </p:cNvSpPr>
          <p:nvPr/>
        </p:nvSpPr>
        <p:spPr bwMode="auto">
          <a:xfrm>
            <a:off x="0" y="3784600"/>
            <a:ext cx="9144000" cy="0"/>
          </a:xfrm>
          <a:prstGeom prst="line">
            <a:avLst/>
          </a:prstGeom>
          <a:noFill/>
          <a:ln w="9525">
            <a:solidFill>
              <a:schemeClr val="bg2"/>
            </a:solidFill>
            <a:round/>
            <a:headEnd/>
            <a:tailEnd/>
          </a:ln>
          <a:effectLst/>
        </p:spPr>
        <p:txBody>
          <a:bodyPr wrap="none" anchor="ctr"/>
          <a:lstStyle/>
          <a:p>
            <a:pPr>
              <a:defRPr/>
            </a:pPr>
            <a:endParaRPr lang="en-US">
              <a:latin typeface="Arial" charset="0"/>
              <a:ea typeface="+mn-ea"/>
            </a:endParaRPr>
          </a:p>
        </p:txBody>
      </p:sp>
      <p:sp>
        <p:nvSpPr>
          <p:cNvPr id="5" name="Line 71"/>
          <p:cNvSpPr>
            <a:spLocks noChangeShapeType="1"/>
          </p:cNvSpPr>
          <p:nvPr/>
        </p:nvSpPr>
        <p:spPr bwMode="auto">
          <a:xfrm>
            <a:off x="4572000" y="1143000"/>
            <a:ext cx="0" cy="5184775"/>
          </a:xfrm>
          <a:prstGeom prst="line">
            <a:avLst/>
          </a:prstGeom>
          <a:noFill/>
          <a:ln w="9525">
            <a:solidFill>
              <a:schemeClr val="bg2"/>
            </a:solidFill>
            <a:round/>
            <a:headEnd/>
            <a:tailEnd/>
          </a:ln>
          <a:effectLst/>
        </p:spPr>
        <p:txBody>
          <a:bodyPr wrap="none" anchor="ctr"/>
          <a:lstStyle/>
          <a:p>
            <a:pPr>
              <a:defRPr/>
            </a:pPr>
            <a:endParaRPr lang="en-US">
              <a:latin typeface="Arial" charset="0"/>
              <a:ea typeface="+mn-ea"/>
            </a:endParaRPr>
          </a:p>
        </p:txBody>
      </p:sp>
      <p:sp>
        <p:nvSpPr>
          <p:cNvPr id="6" name="Text Box 72"/>
          <p:cNvSpPr txBox="1">
            <a:spLocks noChangeArrowheads="1"/>
          </p:cNvSpPr>
          <p:nvPr/>
        </p:nvSpPr>
        <p:spPr bwMode="auto">
          <a:xfrm>
            <a:off x="76200" y="990600"/>
            <a:ext cx="3468688" cy="304800"/>
          </a:xfrm>
          <a:prstGeom prst="rect">
            <a:avLst/>
          </a:prstGeom>
          <a:noFill/>
          <a:ln w="9525">
            <a:noFill/>
            <a:miter lim="800000"/>
            <a:headEnd/>
            <a:tailEnd/>
          </a:ln>
          <a:effectLst/>
        </p:spPr>
        <p:txBody>
          <a:bodyPr>
            <a:spAutoFit/>
          </a:bodyPr>
          <a:lstStyle/>
          <a:p>
            <a:pPr eaLnBrk="0" hangingPunct="0">
              <a:defRPr/>
            </a:pPr>
            <a:r>
              <a:rPr lang="en-US" sz="1400" b="1" u="sng" dirty="0">
                <a:latin typeface="Comic Sans MS"/>
                <a:ea typeface="+mn-ea"/>
                <a:cs typeface="Comic Sans MS"/>
              </a:rPr>
              <a:t>Objective</a:t>
            </a:r>
          </a:p>
        </p:txBody>
      </p:sp>
      <p:sp>
        <p:nvSpPr>
          <p:cNvPr id="7" name="Text Box 73"/>
          <p:cNvSpPr txBox="1">
            <a:spLocks noChangeArrowheads="1"/>
          </p:cNvSpPr>
          <p:nvPr/>
        </p:nvSpPr>
        <p:spPr bwMode="auto">
          <a:xfrm>
            <a:off x="76200" y="3752850"/>
            <a:ext cx="1463675" cy="304800"/>
          </a:xfrm>
          <a:prstGeom prst="rect">
            <a:avLst/>
          </a:prstGeom>
          <a:noFill/>
          <a:ln w="9525">
            <a:noFill/>
            <a:miter lim="800000"/>
            <a:headEnd/>
            <a:tailEnd/>
          </a:ln>
          <a:effectLst/>
        </p:spPr>
        <p:txBody>
          <a:bodyPr>
            <a:spAutoFit/>
          </a:bodyPr>
          <a:lstStyle/>
          <a:p>
            <a:pPr eaLnBrk="0" hangingPunct="0">
              <a:defRPr/>
            </a:pPr>
            <a:r>
              <a:rPr lang="en-US" sz="1400" b="1" u="sng" dirty="0">
                <a:latin typeface="Comic Sans MS"/>
                <a:ea typeface="+mn-ea"/>
                <a:cs typeface="Comic Sans MS"/>
              </a:rPr>
              <a:t>Approach</a:t>
            </a:r>
          </a:p>
        </p:txBody>
      </p:sp>
      <p:sp>
        <p:nvSpPr>
          <p:cNvPr id="8" name="Text Box 74"/>
          <p:cNvSpPr txBox="1">
            <a:spLocks noChangeArrowheads="1"/>
          </p:cNvSpPr>
          <p:nvPr/>
        </p:nvSpPr>
        <p:spPr bwMode="auto">
          <a:xfrm>
            <a:off x="0" y="5719763"/>
            <a:ext cx="4438650" cy="517525"/>
          </a:xfrm>
          <a:prstGeom prst="rect">
            <a:avLst/>
          </a:prstGeom>
          <a:noFill/>
          <a:ln w="9525">
            <a:noFill/>
            <a:miter lim="800000"/>
            <a:headEnd/>
            <a:tailEnd/>
          </a:ln>
          <a:effectLst/>
        </p:spPr>
        <p:txBody>
          <a:bodyPr>
            <a:spAutoFit/>
          </a:bodyPr>
          <a:lstStyle/>
          <a:p>
            <a:pPr marL="117475" indent="-117475" defTabSz="339725" eaLnBrk="0" hangingPunct="0">
              <a:defRPr/>
            </a:pPr>
            <a:r>
              <a:rPr lang="en-US" sz="1400" b="1" u="sng">
                <a:latin typeface="Comic Sans MS" pitchFamily="-16" charset="0"/>
              </a:rPr>
              <a:t>Co-Is/Partners</a:t>
            </a:r>
          </a:p>
          <a:p>
            <a:pPr marL="117475" indent="-117475" defTabSz="339725" eaLnBrk="0" hangingPunct="0">
              <a:defRPr/>
            </a:pPr>
            <a:endParaRPr lang="en-US" sz="1400">
              <a:solidFill>
                <a:schemeClr val="tx2"/>
              </a:solidFill>
              <a:latin typeface="Comic Sans MS" pitchFamily="-16" charset="0"/>
              <a:cs typeface="Arial" charset="0"/>
            </a:endParaRPr>
          </a:p>
        </p:txBody>
      </p:sp>
      <p:sp>
        <p:nvSpPr>
          <p:cNvPr id="9" name="Text Box 73"/>
          <p:cNvSpPr txBox="1">
            <a:spLocks noChangeArrowheads="1"/>
          </p:cNvSpPr>
          <p:nvPr/>
        </p:nvSpPr>
        <p:spPr bwMode="auto">
          <a:xfrm>
            <a:off x="4573588" y="3748088"/>
            <a:ext cx="1570037" cy="304800"/>
          </a:xfrm>
          <a:prstGeom prst="rect">
            <a:avLst/>
          </a:prstGeom>
          <a:noFill/>
          <a:ln w="9525">
            <a:noFill/>
            <a:miter lim="800000"/>
            <a:headEnd/>
            <a:tailEnd/>
          </a:ln>
          <a:effectLst/>
        </p:spPr>
        <p:txBody>
          <a:bodyPr>
            <a:spAutoFit/>
          </a:bodyPr>
          <a:lstStyle/>
          <a:p>
            <a:pPr eaLnBrk="0" hangingPunct="0">
              <a:defRPr/>
            </a:pPr>
            <a:r>
              <a:rPr lang="en-US" sz="1400" b="1" u="sng" dirty="0">
                <a:latin typeface="Comic Sans MS"/>
                <a:ea typeface="+mn-ea"/>
                <a:cs typeface="Comic Sans MS"/>
              </a:rPr>
              <a:t>Key Milestones</a:t>
            </a:r>
          </a:p>
        </p:txBody>
      </p:sp>
      <p:sp>
        <p:nvSpPr>
          <p:cNvPr id="10" name="Rectangle 2"/>
          <p:cNvSpPr>
            <a:spLocks noGrp="1" noChangeArrowheads="1"/>
          </p:cNvSpPr>
          <p:nvPr>
            <p:ph type="ctrTitle"/>
          </p:nvPr>
        </p:nvSpPr>
        <p:spPr>
          <a:xfrm>
            <a:off x="779463" y="138060"/>
            <a:ext cx="7678737" cy="415925"/>
          </a:xfrm>
          <a:prstGeom prst="rect">
            <a:avLst/>
          </a:prstGeom>
        </p:spPr>
        <p:txBody>
          <a:bodyPr/>
          <a:lstStyle>
            <a:lvl1pPr>
              <a:defRPr sz="1600" b="1" i="0">
                <a:solidFill>
                  <a:schemeClr val="tx1"/>
                </a:solidFill>
                <a:latin typeface="Comic Sans MS"/>
                <a:cs typeface="Comic Sans MS"/>
              </a:defRPr>
            </a:lvl1pPr>
          </a:lstStyle>
          <a:p>
            <a:r>
              <a:rPr lang="en-US" dirty="0"/>
              <a:t>Project Title</a:t>
            </a:r>
          </a:p>
        </p:txBody>
      </p:sp>
      <p:sp>
        <p:nvSpPr>
          <p:cNvPr id="11" name="Rectangle 3"/>
          <p:cNvSpPr>
            <a:spLocks noGrp="1" noChangeArrowheads="1"/>
          </p:cNvSpPr>
          <p:nvPr>
            <p:ph type="subTitle" idx="1"/>
          </p:nvPr>
        </p:nvSpPr>
        <p:spPr>
          <a:xfrm>
            <a:off x="1371600" y="587323"/>
            <a:ext cx="6400800" cy="293687"/>
          </a:xfrm>
        </p:spPr>
        <p:txBody>
          <a:bodyPr/>
          <a:lstStyle>
            <a:lvl1pPr marL="0" indent="0" algn="ctr">
              <a:buFontTx/>
              <a:buNone/>
              <a:defRPr sz="1400" b="0">
                <a:latin typeface="Comic Sans MS"/>
                <a:cs typeface="Comic Sans MS"/>
              </a:defRPr>
            </a:lvl1pPr>
          </a:lstStyle>
          <a:p>
            <a:r>
              <a:rPr lang="en-US" dirty="0" smtClean="0"/>
              <a:t>PI:  </a:t>
            </a:r>
            <a:r>
              <a:rPr lang="en-US" dirty="0" err="1" smtClean="0"/>
              <a:t>Firstname</a:t>
            </a:r>
            <a:r>
              <a:rPr lang="en-US" dirty="0" smtClean="0"/>
              <a:t> </a:t>
            </a:r>
            <a:r>
              <a:rPr lang="en-US" dirty="0" err="1" smtClean="0"/>
              <a:t>Lastname</a:t>
            </a:r>
            <a:r>
              <a:rPr lang="en-US" dirty="0" smtClean="0"/>
              <a:t>, Institution</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itle" preserve="1">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143000" y="76200"/>
            <a:ext cx="6858000" cy="5334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143000" y="76200"/>
            <a:ext cx="6858000" cy="5334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066800"/>
            <a:ext cx="3810000" cy="502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066800"/>
            <a:ext cx="3810000" cy="502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143000" y="76200"/>
            <a:ext cx="6858000" cy="533400"/>
          </a:xfrm>
          <a:prstGeom prst="rect">
            <a:avLst/>
          </a:prstGeom>
        </p:spPr>
        <p:txBody>
          <a:bodyPr/>
          <a:lstStyle/>
          <a:p>
            <a:r>
              <a:rPr lang="en-US" smtClean="0"/>
              <a:t>Click to edit Master title style</a:t>
            </a:r>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43000" y="76200"/>
            <a:ext cx="6858000" cy="5334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76200"/>
            <a:ext cx="1943100" cy="6019800"/>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85800" y="76200"/>
            <a:ext cx="5676900" cy="60198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objOverTx" preserve="1">
  <p:cSld name="Title and Content over Text">
    <p:spTree>
      <p:nvGrpSpPr>
        <p:cNvPr id="1" name=""/>
        <p:cNvGrpSpPr/>
        <p:nvPr/>
      </p:nvGrpSpPr>
      <p:grpSpPr>
        <a:xfrm>
          <a:off x="0" y="0"/>
          <a:ext cx="0" cy="0"/>
          <a:chOff x="0" y="0"/>
          <a:chExt cx="0" cy="0"/>
        </a:xfrm>
      </p:grpSpPr>
      <p:sp>
        <p:nvSpPr>
          <p:cNvPr id="2" name="Title 1"/>
          <p:cNvSpPr>
            <a:spLocks noGrp="1"/>
          </p:cNvSpPr>
          <p:nvPr>
            <p:ph type="title"/>
          </p:nvPr>
        </p:nvSpPr>
        <p:spPr>
          <a:xfrm>
            <a:off x="1143000" y="76200"/>
            <a:ext cx="6858000" cy="5334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066800"/>
            <a:ext cx="7772400" cy="2438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85800" y="3657600"/>
            <a:ext cx="7772400" cy="2438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15"/>
          <p:cNvGrpSpPr>
            <a:grpSpLocks/>
          </p:cNvGrpSpPr>
          <p:nvPr/>
        </p:nvGrpSpPr>
        <p:grpSpPr bwMode="auto">
          <a:xfrm>
            <a:off x="0" y="22225"/>
            <a:ext cx="9144000" cy="6788150"/>
            <a:chOff x="0" y="22818"/>
            <a:chExt cx="9144000" cy="6788150"/>
          </a:xfrm>
        </p:grpSpPr>
        <p:pic>
          <p:nvPicPr>
            <p:cNvPr id="1029" name="Picture 106" descr="NASAmeatball_transp"/>
            <p:cNvPicPr>
              <a:picLocks noChangeAspect="1" noChangeArrowheads="1"/>
            </p:cNvPicPr>
            <p:nvPr userDrawn="1"/>
          </p:nvPicPr>
          <p:blipFill>
            <a:blip r:embed="rId15"/>
            <a:srcRect/>
            <a:stretch>
              <a:fillRect/>
            </a:stretch>
          </p:blipFill>
          <p:spPr bwMode="auto">
            <a:xfrm>
              <a:off x="0" y="22818"/>
              <a:ext cx="838200" cy="692150"/>
            </a:xfrm>
            <a:prstGeom prst="rect">
              <a:avLst/>
            </a:prstGeom>
            <a:noFill/>
            <a:ln w="9525">
              <a:noFill/>
              <a:miter lim="800000"/>
              <a:headEnd/>
              <a:tailEnd/>
            </a:ln>
          </p:spPr>
        </p:pic>
        <p:sp>
          <p:nvSpPr>
            <p:cNvPr id="11" name="Line 8"/>
            <p:cNvSpPr>
              <a:spLocks noChangeShapeType="1"/>
            </p:cNvSpPr>
            <p:nvPr userDrawn="1"/>
          </p:nvSpPr>
          <p:spPr bwMode="auto">
            <a:xfrm>
              <a:off x="381000" y="867368"/>
              <a:ext cx="8301038" cy="0"/>
            </a:xfrm>
            <a:prstGeom prst="line">
              <a:avLst/>
            </a:prstGeom>
            <a:noFill/>
            <a:ln w="28575">
              <a:solidFill>
                <a:schemeClr val="accent2"/>
              </a:solidFill>
              <a:round/>
              <a:headEnd/>
              <a:tailEnd/>
            </a:ln>
            <a:effectLst/>
          </p:spPr>
          <p:txBody>
            <a:bodyPr wrap="none" anchor="ctr"/>
            <a:lstStyle/>
            <a:p>
              <a:pPr>
                <a:defRPr/>
              </a:pPr>
              <a:endParaRPr lang="en-US">
                <a:latin typeface="Arial" charset="0"/>
                <a:ea typeface="+mn-ea"/>
              </a:endParaRPr>
            </a:p>
          </p:txBody>
        </p:sp>
        <p:sp>
          <p:nvSpPr>
            <p:cNvPr id="12" name="Line 9"/>
            <p:cNvSpPr>
              <a:spLocks noChangeShapeType="1"/>
            </p:cNvSpPr>
            <p:nvPr userDrawn="1"/>
          </p:nvSpPr>
          <p:spPr bwMode="auto">
            <a:xfrm>
              <a:off x="533400" y="943568"/>
              <a:ext cx="8301038" cy="0"/>
            </a:xfrm>
            <a:prstGeom prst="line">
              <a:avLst/>
            </a:prstGeom>
            <a:noFill/>
            <a:ln w="28575">
              <a:solidFill>
                <a:srgbClr val="FF5050"/>
              </a:solidFill>
              <a:round/>
              <a:headEnd/>
              <a:tailEnd/>
            </a:ln>
            <a:effectLst/>
          </p:spPr>
          <p:txBody>
            <a:bodyPr wrap="none" anchor="ctr"/>
            <a:lstStyle/>
            <a:p>
              <a:pPr>
                <a:defRPr/>
              </a:pPr>
              <a:endParaRPr lang="en-US">
                <a:latin typeface="Arial" charset="0"/>
                <a:ea typeface="+mn-ea"/>
              </a:endParaRPr>
            </a:p>
          </p:txBody>
        </p:sp>
        <p:sp>
          <p:nvSpPr>
            <p:cNvPr id="13" name="Line 67"/>
            <p:cNvSpPr>
              <a:spLocks noChangeShapeType="1"/>
            </p:cNvSpPr>
            <p:nvPr userDrawn="1"/>
          </p:nvSpPr>
          <p:spPr bwMode="auto">
            <a:xfrm>
              <a:off x="304800" y="6582368"/>
              <a:ext cx="7315200" cy="0"/>
            </a:xfrm>
            <a:prstGeom prst="line">
              <a:avLst/>
            </a:prstGeom>
            <a:noFill/>
            <a:ln w="25400">
              <a:solidFill>
                <a:schemeClr val="accent2"/>
              </a:solidFill>
              <a:round/>
              <a:headEnd/>
              <a:tailEnd/>
            </a:ln>
            <a:effectLst/>
          </p:spPr>
          <p:txBody>
            <a:bodyPr wrap="none" anchor="ctr"/>
            <a:lstStyle/>
            <a:p>
              <a:pPr>
                <a:defRPr/>
              </a:pPr>
              <a:endParaRPr lang="en-US">
                <a:latin typeface="Arial" charset="0"/>
                <a:ea typeface="+mn-ea"/>
              </a:endParaRPr>
            </a:p>
          </p:txBody>
        </p:sp>
        <p:sp>
          <p:nvSpPr>
            <p:cNvPr id="14" name="Line 68"/>
            <p:cNvSpPr>
              <a:spLocks noChangeShapeType="1"/>
            </p:cNvSpPr>
            <p:nvPr userDrawn="1"/>
          </p:nvSpPr>
          <p:spPr bwMode="auto">
            <a:xfrm>
              <a:off x="304800" y="6506168"/>
              <a:ext cx="7391400" cy="0"/>
            </a:xfrm>
            <a:prstGeom prst="line">
              <a:avLst/>
            </a:prstGeom>
            <a:noFill/>
            <a:ln w="25400">
              <a:solidFill>
                <a:schemeClr val="accent2"/>
              </a:solidFill>
              <a:round/>
              <a:headEnd/>
              <a:tailEnd/>
            </a:ln>
            <a:effectLst/>
          </p:spPr>
          <p:txBody>
            <a:bodyPr wrap="none" anchor="ctr"/>
            <a:lstStyle/>
            <a:p>
              <a:pPr>
                <a:defRPr/>
              </a:pPr>
              <a:endParaRPr lang="en-US">
                <a:latin typeface="Arial" charset="0"/>
                <a:ea typeface="+mn-ea"/>
              </a:endParaRPr>
            </a:p>
          </p:txBody>
        </p:sp>
        <p:pic>
          <p:nvPicPr>
            <p:cNvPr id="1034" name="Picture 69" descr="esto-logo"/>
            <p:cNvPicPr>
              <a:picLocks noChangeAspect="1" noChangeArrowheads="1"/>
            </p:cNvPicPr>
            <p:nvPr userDrawn="1"/>
          </p:nvPicPr>
          <p:blipFill>
            <a:blip r:embed="rId16"/>
            <a:srcRect/>
            <a:stretch>
              <a:fillRect/>
            </a:stretch>
          </p:blipFill>
          <p:spPr bwMode="auto">
            <a:xfrm>
              <a:off x="7848600" y="6163268"/>
              <a:ext cx="1295400" cy="647700"/>
            </a:xfrm>
            <a:prstGeom prst="rect">
              <a:avLst/>
            </a:prstGeom>
            <a:noFill/>
            <a:ln w="9525">
              <a:noFill/>
              <a:miter lim="800000"/>
              <a:headEnd/>
              <a:tailEnd/>
            </a:ln>
          </p:spPr>
        </p:pic>
      </p:grpSp>
      <p:sp>
        <p:nvSpPr>
          <p:cNvPr id="1027" name="Rectangle 3"/>
          <p:cNvSpPr>
            <a:spLocks noGrp="1" noChangeArrowheads="1"/>
          </p:cNvSpPr>
          <p:nvPr>
            <p:ph type="body" idx="1"/>
          </p:nvPr>
        </p:nvSpPr>
        <p:spPr bwMode="auto">
          <a:xfrm>
            <a:off x="685800" y="1066800"/>
            <a:ext cx="7772400" cy="5029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36" name="Rectangle 12"/>
          <p:cNvSpPr>
            <a:spLocks noChangeArrowheads="1"/>
          </p:cNvSpPr>
          <p:nvPr/>
        </p:nvSpPr>
        <p:spPr bwMode="auto">
          <a:xfrm>
            <a:off x="3924300" y="6553200"/>
            <a:ext cx="1295400" cy="304800"/>
          </a:xfrm>
          <a:prstGeom prst="rect">
            <a:avLst/>
          </a:prstGeom>
          <a:noFill/>
          <a:ln w="9525">
            <a:noFill/>
            <a:miter lim="800000"/>
            <a:headEnd/>
            <a:tailEnd/>
          </a:ln>
          <a:effectLst/>
        </p:spPr>
        <p:txBody>
          <a:bodyPr/>
          <a:lstStyle/>
          <a:p>
            <a:pPr algn="ctr">
              <a:defRPr/>
            </a:pPr>
            <a:fld id="{A3665728-D651-4C56-9591-E4388F3AD3CF}" type="slidenum">
              <a:rPr lang="en-US" sz="1200">
                <a:latin typeface="Times New Roman" pitchFamily="-107" charset="0"/>
                <a:ea typeface="ＭＳ Ｐゴシック" pitchFamily="-107" charset="-128"/>
              </a:rPr>
              <a:pPr algn="ctr">
                <a:defRPr/>
              </a:pPr>
              <a:t>‹#›</a:t>
            </a:fld>
            <a:endParaRPr lang="en-US" sz="1400">
              <a:latin typeface="Times New Roman" pitchFamily="-107" charset="0"/>
              <a:ea typeface="ＭＳ Ｐゴシック" pitchFamily="-107" charset="-128"/>
            </a:endParaRPr>
          </a:p>
        </p:txBody>
      </p:sp>
    </p:spTree>
  </p:cSld>
  <p:clrMap bg1="lt1" tx1="dk1" bg2="lt2" tx2="dk2" accent1="accent1" accent2="accent2" accent3="accent3" accent4="accent4" accent5="accent5" accent6="accent6" hlink="hlink" folHlink="folHlink"/>
  <p:sldLayoutIdLst>
    <p:sldLayoutId id="2147483787" r:id="rId1"/>
    <p:sldLayoutId id="2147483775" r:id="rId2"/>
    <p:sldLayoutId id="2147483776" r:id="rId3"/>
    <p:sldLayoutId id="2147483777" r:id="rId4"/>
    <p:sldLayoutId id="2147483778" r:id="rId5"/>
    <p:sldLayoutId id="2147483779" r:id="rId6"/>
    <p:sldLayoutId id="2147483780" r:id="rId7"/>
    <p:sldLayoutId id="2147483781" r:id="rId8"/>
    <p:sldLayoutId id="2147483782" r:id="rId9"/>
    <p:sldLayoutId id="2147483783" r:id="rId10"/>
    <p:sldLayoutId id="2147483784" r:id="rId11"/>
    <p:sldLayoutId id="2147483785" r:id="rId12"/>
    <p:sldLayoutId id="2147483786" r:id="rId13"/>
  </p:sldLayoutIdLst>
  <p:hf sldNum="0" hdr="0" ftr="0" dt="0"/>
  <p:txStyles>
    <p:titleStyle>
      <a:lvl1pPr algn="ctr" rtl="0" eaLnBrk="0" fontAlgn="base" hangingPunct="0">
        <a:spcBef>
          <a:spcPct val="0"/>
        </a:spcBef>
        <a:spcAft>
          <a:spcPct val="0"/>
        </a:spcAft>
        <a:defRPr sz="2400" b="1">
          <a:solidFill>
            <a:schemeClr val="accent2"/>
          </a:solidFill>
          <a:latin typeface="+mj-lt"/>
          <a:ea typeface="ＭＳ Ｐゴシック" pitchFamily="-106" charset="-128"/>
          <a:cs typeface="ＭＳ Ｐゴシック" pitchFamily="-106" charset="-128"/>
        </a:defRPr>
      </a:lvl1pPr>
      <a:lvl2pPr algn="ctr" rtl="0" eaLnBrk="0" fontAlgn="base" hangingPunct="0">
        <a:spcBef>
          <a:spcPct val="0"/>
        </a:spcBef>
        <a:spcAft>
          <a:spcPct val="0"/>
        </a:spcAft>
        <a:defRPr sz="2400" b="1">
          <a:solidFill>
            <a:schemeClr val="accent2"/>
          </a:solidFill>
          <a:latin typeface="Geneva" charset="0"/>
          <a:ea typeface="ＭＳ Ｐゴシック" pitchFamily="-106" charset="-128"/>
          <a:cs typeface="ＭＳ Ｐゴシック" pitchFamily="-106" charset="-128"/>
        </a:defRPr>
      </a:lvl2pPr>
      <a:lvl3pPr algn="ctr" rtl="0" eaLnBrk="0" fontAlgn="base" hangingPunct="0">
        <a:spcBef>
          <a:spcPct val="0"/>
        </a:spcBef>
        <a:spcAft>
          <a:spcPct val="0"/>
        </a:spcAft>
        <a:defRPr sz="2400" b="1">
          <a:solidFill>
            <a:schemeClr val="accent2"/>
          </a:solidFill>
          <a:latin typeface="Geneva" charset="0"/>
          <a:ea typeface="ＭＳ Ｐゴシック" pitchFamily="-106" charset="-128"/>
          <a:cs typeface="ＭＳ Ｐゴシック" pitchFamily="-106" charset="-128"/>
        </a:defRPr>
      </a:lvl3pPr>
      <a:lvl4pPr algn="ctr" rtl="0" eaLnBrk="0" fontAlgn="base" hangingPunct="0">
        <a:spcBef>
          <a:spcPct val="0"/>
        </a:spcBef>
        <a:spcAft>
          <a:spcPct val="0"/>
        </a:spcAft>
        <a:defRPr sz="2400" b="1">
          <a:solidFill>
            <a:schemeClr val="accent2"/>
          </a:solidFill>
          <a:latin typeface="Geneva" charset="0"/>
          <a:ea typeface="ＭＳ Ｐゴシック" pitchFamily="-106" charset="-128"/>
          <a:cs typeface="ＭＳ Ｐゴシック" pitchFamily="-106" charset="-128"/>
        </a:defRPr>
      </a:lvl4pPr>
      <a:lvl5pPr algn="ctr" rtl="0" eaLnBrk="0" fontAlgn="base" hangingPunct="0">
        <a:spcBef>
          <a:spcPct val="0"/>
        </a:spcBef>
        <a:spcAft>
          <a:spcPct val="0"/>
        </a:spcAft>
        <a:defRPr sz="2400" b="1">
          <a:solidFill>
            <a:schemeClr val="accent2"/>
          </a:solidFill>
          <a:latin typeface="Geneva" charset="0"/>
          <a:ea typeface="ＭＳ Ｐゴシック" pitchFamily="-106" charset="-128"/>
          <a:cs typeface="ＭＳ Ｐゴシック" pitchFamily="-106" charset="-128"/>
        </a:defRPr>
      </a:lvl5pPr>
      <a:lvl6pPr marL="457200" algn="ctr" rtl="0" fontAlgn="base">
        <a:spcBef>
          <a:spcPct val="0"/>
        </a:spcBef>
        <a:spcAft>
          <a:spcPct val="0"/>
        </a:spcAft>
        <a:defRPr sz="2400" b="1">
          <a:solidFill>
            <a:schemeClr val="accent2"/>
          </a:solidFill>
          <a:latin typeface="Geneva" charset="0"/>
        </a:defRPr>
      </a:lvl6pPr>
      <a:lvl7pPr marL="914400" algn="ctr" rtl="0" fontAlgn="base">
        <a:spcBef>
          <a:spcPct val="0"/>
        </a:spcBef>
        <a:spcAft>
          <a:spcPct val="0"/>
        </a:spcAft>
        <a:defRPr sz="2400" b="1">
          <a:solidFill>
            <a:schemeClr val="accent2"/>
          </a:solidFill>
          <a:latin typeface="Geneva" charset="0"/>
        </a:defRPr>
      </a:lvl7pPr>
      <a:lvl8pPr marL="1371600" algn="ctr" rtl="0" fontAlgn="base">
        <a:spcBef>
          <a:spcPct val="0"/>
        </a:spcBef>
        <a:spcAft>
          <a:spcPct val="0"/>
        </a:spcAft>
        <a:defRPr sz="2400" b="1">
          <a:solidFill>
            <a:schemeClr val="accent2"/>
          </a:solidFill>
          <a:latin typeface="Geneva" charset="0"/>
        </a:defRPr>
      </a:lvl8pPr>
      <a:lvl9pPr marL="1828800" algn="ctr" rtl="0" fontAlgn="base">
        <a:spcBef>
          <a:spcPct val="0"/>
        </a:spcBef>
        <a:spcAft>
          <a:spcPct val="0"/>
        </a:spcAft>
        <a:defRPr sz="2400" b="1">
          <a:solidFill>
            <a:schemeClr val="accent2"/>
          </a:solidFill>
          <a:latin typeface="Geneva" charset="0"/>
        </a:defRPr>
      </a:lvl9pPr>
    </p:titleStyle>
    <p:bodyStyle>
      <a:lvl1pPr marL="342900" indent="-342900" algn="l" rtl="0" eaLnBrk="0" fontAlgn="base" hangingPunct="0">
        <a:spcBef>
          <a:spcPct val="20000"/>
        </a:spcBef>
        <a:spcAft>
          <a:spcPct val="0"/>
        </a:spcAft>
        <a:buChar char="•"/>
        <a:defRPr sz="2400">
          <a:solidFill>
            <a:schemeClr val="tx1"/>
          </a:solidFill>
          <a:latin typeface="+mn-lt"/>
          <a:ea typeface="ＭＳ Ｐゴシック" pitchFamily="-106" charset="-128"/>
          <a:cs typeface="ＭＳ Ｐゴシック" pitchFamily="-106" charset="-128"/>
        </a:defRPr>
      </a:lvl1pPr>
      <a:lvl2pPr marL="742950" indent="-285750" algn="l" rtl="0" eaLnBrk="0" fontAlgn="base" hangingPunct="0">
        <a:spcBef>
          <a:spcPct val="20000"/>
        </a:spcBef>
        <a:spcAft>
          <a:spcPct val="0"/>
        </a:spcAft>
        <a:buChar char="–"/>
        <a:defRPr sz="2000">
          <a:solidFill>
            <a:schemeClr val="tx1"/>
          </a:solidFill>
          <a:latin typeface="+mn-lt"/>
          <a:ea typeface="ＭＳ Ｐゴシック" charset="-128"/>
        </a:defRPr>
      </a:lvl2pPr>
      <a:lvl3pPr marL="1143000" indent="-228600" algn="l" rtl="0" eaLnBrk="0" fontAlgn="base" hangingPunct="0">
        <a:spcBef>
          <a:spcPct val="20000"/>
        </a:spcBef>
        <a:spcAft>
          <a:spcPct val="0"/>
        </a:spcAft>
        <a:buChar char="•"/>
        <a:defRPr>
          <a:solidFill>
            <a:schemeClr val="tx1"/>
          </a:solidFill>
          <a:latin typeface="+mn-lt"/>
          <a:ea typeface="ＭＳ Ｐゴシック" charset="-128"/>
        </a:defRPr>
      </a:lvl3pPr>
      <a:lvl4pPr marL="1600200" indent="-228600" algn="l" rtl="0" eaLnBrk="0" fontAlgn="base" hangingPunct="0">
        <a:spcBef>
          <a:spcPct val="20000"/>
        </a:spcBef>
        <a:spcAft>
          <a:spcPct val="0"/>
        </a:spcAft>
        <a:buChar char="–"/>
        <a:defRPr sz="1600">
          <a:solidFill>
            <a:schemeClr val="tx1"/>
          </a:solidFill>
          <a:latin typeface="+mn-lt"/>
          <a:ea typeface="ＭＳ Ｐゴシック" charset="-128"/>
        </a:defRPr>
      </a:lvl4pPr>
      <a:lvl5pPr marL="2057400" indent="-228600" algn="l" rtl="0" eaLnBrk="0" fontAlgn="base" hangingPunct="0">
        <a:spcBef>
          <a:spcPct val="20000"/>
        </a:spcBef>
        <a:spcAft>
          <a:spcPct val="0"/>
        </a:spcAft>
        <a:buChar char="»"/>
        <a:defRPr sz="1600">
          <a:solidFill>
            <a:schemeClr val="tx1"/>
          </a:solidFill>
          <a:latin typeface="+mn-lt"/>
          <a:ea typeface="ＭＳ Ｐゴシック" charset="-128"/>
        </a:defRPr>
      </a:lvl5pPr>
      <a:lvl6pPr marL="2514600" indent="-228600" algn="l" rtl="0" fontAlgn="base">
        <a:spcBef>
          <a:spcPct val="20000"/>
        </a:spcBef>
        <a:spcAft>
          <a:spcPct val="0"/>
        </a:spcAft>
        <a:buChar char="»"/>
        <a:defRPr sz="1600">
          <a:solidFill>
            <a:schemeClr val="tx1"/>
          </a:solidFill>
          <a:latin typeface="+mn-lt"/>
          <a:ea typeface="ＭＳ Ｐゴシック" charset="-128"/>
        </a:defRPr>
      </a:lvl6pPr>
      <a:lvl7pPr marL="2971800" indent="-228600" algn="l" rtl="0" fontAlgn="base">
        <a:spcBef>
          <a:spcPct val="20000"/>
        </a:spcBef>
        <a:spcAft>
          <a:spcPct val="0"/>
        </a:spcAft>
        <a:buChar char="»"/>
        <a:defRPr sz="1600">
          <a:solidFill>
            <a:schemeClr val="tx1"/>
          </a:solidFill>
          <a:latin typeface="+mn-lt"/>
          <a:ea typeface="ＭＳ Ｐゴシック" charset="-128"/>
        </a:defRPr>
      </a:lvl7pPr>
      <a:lvl8pPr marL="3429000" indent="-228600" algn="l" rtl="0" fontAlgn="base">
        <a:spcBef>
          <a:spcPct val="20000"/>
        </a:spcBef>
        <a:spcAft>
          <a:spcPct val="0"/>
        </a:spcAft>
        <a:buChar char="»"/>
        <a:defRPr sz="1600">
          <a:solidFill>
            <a:schemeClr val="tx1"/>
          </a:solidFill>
          <a:latin typeface="+mn-lt"/>
          <a:ea typeface="ＭＳ Ｐゴシック" charset="-128"/>
        </a:defRPr>
      </a:lvl8pPr>
      <a:lvl9pPr marL="3886200" indent="-228600" algn="l" rtl="0" fontAlgn="base">
        <a:spcBef>
          <a:spcPct val="20000"/>
        </a:spcBef>
        <a:spcAft>
          <a:spcPct val="0"/>
        </a:spcAft>
        <a:buChar char="»"/>
        <a:defRPr sz="1600">
          <a:solidFill>
            <a:schemeClr val="tx1"/>
          </a:solidFill>
          <a:latin typeface="+mn-lt"/>
          <a:ea typeface="ＭＳ Ｐゴシック" charset="-128"/>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3.xml"/><Relationship Id="rId5" Type="http://schemas.openxmlformats.org/officeDocument/2006/relationships/image" Target="../media/image6.wmf"/><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 Id="rId9" Type="http://schemas.openxmlformats.org/officeDocument/2006/relationships/image" Target="../media/image14.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6.png"/><Relationship Id="rId7" Type="http://schemas.openxmlformats.org/officeDocument/2006/relationships/image" Target="../media/image20.jpeg"/><Relationship Id="rId2" Type="http://schemas.openxmlformats.org/officeDocument/2006/relationships/image" Target="../media/image15.jpeg"/><Relationship Id="rId1" Type="http://schemas.openxmlformats.org/officeDocument/2006/relationships/slideLayout" Target="../slideLayouts/slideLayout1.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7.jpeg"/><Relationship Id="rId9" Type="http://schemas.openxmlformats.org/officeDocument/2006/relationships/image" Target="../media/image22.jpe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hyperlink" Target="http://www.egida-project.eu/" TargetMode="Externa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3.xml"/><Relationship Id="rId5" Type="http://schemas.openxmlformats.org/officeDocument/2006/relationships/image" Target="../media/image29.png"/><Relationship Id="rId4" Type="http://schemas.openxmlformats.org/officeDocument/2006/relationships/image" Target="../media/image28.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3" Type="http://schemas.openxmlformats.org/officeDocument/2006/relationships/image" Target="../media/image31.gif"/><Relationship Id="rId2" Type="http://schemas.openxmlformats.org/officeDocument/2006/relationships/image" Target="../media/image30.gif"/><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png"/><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8.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1.xml.rels><?xml version="1.0" encoding="UTF-8" standalone="yes"?>
<Relationships xmlns="http://schemas.openxmlformats.org/package/2006/relationships"><Relationship Id="rId3" Type="http://schemas.openxmlformats.org/officeDocument/2006/relationships/hyperlink" Target="http://cmapspublic3.ihmc.us/servlet/SBReadResourceServlet?rid=1252436787748_1048471551_9085&amp;partName=htmltext" TargetMode="External"/><Relationship Id="rId2" Type="http://schemas.openxmlformats.org/officeDocument/2006/relationships/notesSlide" Target="../notesSlides/notesSlide12.xml"/><Relationship Id="rId1" Type="http://schemas.openxmlformats.org/officeDocument/2006/relationships/slideLayout" Target="../slideLayouts/slideLayout3.xml"/><Relationship Id="rId5" Type="http://schemas.openxmlformats.org/officeDocument/2006/relationships/image" Target="../media/image35.png"/><Relationship Id="rId4" Type="http://schemas.openxmlformats.org/officeDocument/2006/relationships/image" Target="../media/image34.png"/></Relationships>
</file>

<file path=ppt/slides/_rels/slide5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3.xml"/><Relationship Id="rId1" Type="http://schemas.openxmlformats.org/officeDocument/2006/relationships/slideLayout" Target="../slideLayouts/slideLayout3.xml"/><Relationship Id="rId4" Type="http://schemas.openxmlformats.org/officeDocument/2006/relationships/hyperlink" Target="http://cmapspublic3.ihmc.us/servlet/SBReadResourceServlet?rid=1286316097170_183793435_22228&amp;partName=htmltext" TargetMode="External"/></Relationships>
</file>

<file path=ppt/slides/_rels/slide53.xml.rels><?xml version="1.0" encoding="UTF-8" standalone="yes"?>
<Relationships xmlns="http://schemas.openxmlformats.org/package/2006/relationships"><Relationship Id="rId3" Type="http://schemas.openxmlformats.org/officeDocument/2006/relationships/hyperlink" Target="http://cmapspublic3.ihmc.us/servlet/SBReadResourceServlet?rid=1299017667444_1897825847_19570&amp;partName=htmltext" TargetMode="External"/><Relationship Id="rId2" Type="http://schemas.openxmlformats.org/officeDocument/2006/relationships/image" Target="../media/image37.png"/><Relationship Id="rId1" Type="http://schemas.openxmlformats.org/officeDocument/2006/relationships/slideLayout" Target="../slideLayouts/slideLayout3.xml"/></Relationships>
</file>

<file path=ppt/slides/_rels/slide54.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14.xml"/><Relationship Id="rId1" Type="http://schemas.openxmlformats.org/officeDocument/2006/relationships/slideLayout" Target="../slideLayouts/slideLayout8.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8.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8.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074" name="Title 4"/>
          <p:cNvSpPr>
            <a:spLocks/>
          </p:cNvSpPr>
          <p:nvPr/>
        </p:nvSpPr>
        <p:spPr bwMode="auto">
          <a:xfrm>
            <a:off x="698679" y="1788733"/>
            <a:ext cx="7772400" cy="1470025"/>
          </a:xfrm>
          <a:prstGeom prst="rect">
            <a:avLst/>
          </a:prstGeom>
          <a:noFill/>
          <a:ln w="9525">
            <a:noFill/>
            <a:miter lim="800000"/>
            <a:headEnd/>
            <a:tailEnd/>
          </a:ln>
        </p:spPr>
        <p:txBody>
          <a:bodyPr anchor="ctr"/>
          <a:lstStyle/>
          <a:p>
            <a:pPr algn="ctr"/>
            <a:r>
              <a:rPr lang="en-US" sz="3200" b="1" dirty="0" smtClean="0">
                <a:solidFill>
                  <a:schemeClr val="accent2"/>
                </a:solidFill>
                <a:latin typeface="Geneva" pitchFamily="-16" charset="0"/>
              </a:rPr>
              <a:t>Addressing and Presenting Quality of Satellite Data</a:t>
            </a:r>
            <a:endParaRPr lang="en-US" sz="3200" b="1" dirty="0">
              <a:solidFill>
                <a:schemeClr val="accent2"/>
              </a:solidFill>
              <a:latin typeface="Geneva" pitchFamily="-16" charset="0"/>
            </a:endParaRPr>
          </a:p>
        </p:txBody>
      </p:sp>
      <p:sp>
        <p:nvSpPr>
          <p:cNvPr id="3075" name="Subtitle 5"/>
          <p:cNvSpPr>
            <a:spLocks noGrp="1"/>
          </p:cNvSpPr>
          <p:nvPr>
            <p:ph type="subTitle" idx="4294967295"/>
          </p:nvPr>
        </p:nvSpPr>
        <p:spPr>
          <a:xfrm>
            <a:off x="731520" y="3227388"/>
            <a:ext cx="7590155" cy="2238375"/>
          </a:xfrm>
        </p:spPr>
        <p:txBody>
          <a:bodyPr/>
          <a:lstStyle/>
          <a:p>
            <a:pPr marL="0" indent="0" algn="ctr" eaLnBrk="1" hangingPunct="1">
              <a:buFontTx/>
              <a:buNone/>
            </a:pPr>
            <a:r>
              <a:rPr lang="en-US" sz="2000" dirty="0" smtClean="0">
                <a:ea typeface="ＭＳ Ｐゴシック" pitchFamily="-16" charset="-128"/>
              </a:rPr>
              <a:t>Gregory Leptoukh</a:t>
            </a:r>
          </a:p>
          <a:p>
            <a:pPr marL="0" indent="0" algn="ctr" eaLnBrk="1" hangingPunct="1">
              <a:buFontTx/>
              <a:buNone/>
            </a:pPr>
            <a:r>
              <a:rPr lang="en-US" sz="2000" i="1" dirty="0" smtClean="0">
                <a:ea typeface="ＭＳ Ｐゴシック" pitchFamily="-16" charset="-128"/>
              </a:rPr>
              <a:t>ESIP Information Quality Cluster</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Why now?</a:t>
            </a:r>
            <a:endParaRPr lang="en-US" dirty="0"/>
          </a:p>
        </p:txBody>
      </p:sp>
      <p:sp>
        <p:nvSpPr>
          <p:cNvPr id="3" name="Content Placeholder 2"/>
          <p:cNvSpPr>
            <a:spLocks noGrp="1"/>
          </p:cNvSpPr>
          <p:nvPr>
            <p:ph idx="1"/>
          </p:nvPr>
        </p:nvSpPr>
        <p:spPr>
          <a:xfrm>
            <a:off x="685800" y="1066800"/>
            <a:ext cx="7976062" cy="5151120"/>
          </a:xfrm>
        </p:spPr>
        <p:txBody>
          <a:bodyPr/>
          <a:lstStyle/>
          <a:p>
            <a:r>
              <a:rPr lang="en-US" dirty="0" smtClean="0"/>
              <a:t>In the past, it was difficult to access satellite data.</a:t>
            </a:r>
          </a:p>
          <a:p>
            <a:r>
              <a:rPr lang="en-US" dirty="0" smtClean="0"/>
              <a:t>Now, within minutes, a user can find and access multiple datasets from various remotely located archives via web services and perform a quick analysis.</a:t>
            </a:r>
          </a:p>
          <a:p>
            <a:r>
              <a:rPr lang="en-US" dirty="0" smtClean="0"/>
              <a:t>This is the so-called Data Intensive Science.</a:t>
            </a:r>
          </a:p>
          <a:p>
            <a:r>
              <a:rPr lang="en-US" dirty="0" smtClean="0"/>
              <a:t>The new challenge is to quickly figure out which of those multiple and easily accessible data are more appropriate for a particular use.</a:t>
            </a:r>
          </a:p>
          <a:p>
            <a:r>
              <a:rPr lang="en-US" dirty="0" smtClean="0"/>
              <a:t>However, our remote sensing data are not ready for this challenge – there is no consistent approach for characterizing quality of our data. </a:t>
            </a:r>
          </a:p>
          <a:p>
            <a:r>
              <a:rPr lang="en-US" dirty="0" smtClean="0"/>
              <a:t>This is why data quality is hot now</a:t>
            </a:r>
            <a:endParaRPr 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Discussion points</a:t>
            </a:r>
            <a:endParaRPr lang="en-US" dirty="0"/>
          </a:p>
        </p:txBody>
      </p:sp>
      <p:sp>
        <p:nvSpPr>
          <p:cNvPr id="3" name="Content Placeholder 2"/>
          <p:cNvSpPr>
            <a:spLocks noGrp="1"/>
          </p:cNvSpPr>
          <p:nvPr>
            <p:ph idx="1"/>
          </p:nvPr>
        </p:nvSpPr>
        <p:spPr/>
        <p:txBody>
          <a:bodyPr>
            <a:normAutofit fontScale="85000" lnSpcReduction="20000"/>
          </a:bodyPr>
          <a:lstStyle/>
          <a:p>
            <a:r>
              <a:rPr lang="en-US" dirty="0" smtClean="0"/>
              <a:t>Data intensive science </a:t>
            </a:r>
            <a:r>
              <a:rPr lang="en-US" dirty="0" smtClean="0">
                <a:sym typeface="Wingdings" pitchFamily="2" charset="2"/>
              </a:rPr>
              <a:t> urgent need for Data Quality framework </a:t>
            </a:r>
            <a:endParaRPr lang="en-US" dirty="0" smtClean="0"/>
          </a:p>
          <a:p>
            <a:r>
              <a:rPr lang="en-US" dirty="0" smtClean="0"/>
              <a:t>Mention: AGU session on Data Quality</a:t>
            </a:r>
          </a:p>
          <a:p>
            <a:r>
              <a:rPr lang="en-US" dirty="0" err="1" smtClean="0"/>
              <a:t>DQ</a:t>
            </a:r>
            <a:r>
              <a:rPr lang="en-US" dirty="0" smtClean="0"/>
              <a:t> aspects</a:t>
            </a:r>
          </a:p>
          <a:p>
            <a:r>
              <a:rPr lang="en-US" dirty="0" smtClean="0"/>
              <a:t>Terminology</a:t>
            </a:r>
          </a:p>
          <a:p>
            <a:r>
              <a:rPr lang="en-US" dirty="0" smtClean="0"/>
              <a:t>Quality Indicators (</a:t>
            </a:r>
            <a:r>
              <a:rPr lang="en-US" dirty="0" err="1" smtClean="0"/>
              <a:t>orig</a:t>
            </a:r>
            <a:r>
              <a:rPr lang="en-US" dirty="0" smtClean="0"/>
              <a:t> fact, derived facts, assessed from the data,…, user “stars”…)</a:t>
            </a:r>
          </a:p>
          <a:p>
            <a:r>
              <a:rPr lang="en-US" dirty="0" smtClean="0"/>
              <a:t>Science quality vs. format/file/checksum… )</a:t>
            </a:r>
          </a:p>
          <a:p>
            <a:r>
              <a:rPr lang="en-US" dirty="0" smtClean="0"/>
              <a:t>Difficult “by design”: science paper paradigm vs. standardization of validation results</a:t>
            </a:r>
          </a:p>
          <a:p>
            <a:r>
              <a:rPr lang="en-US" dirty="0" smtClean="0"/>
              <a:t>Delivery of data quality</a:t>
            </a:r>
          </a:p>
          <a:p>
            <a:r>
              <a:rPr lang="en-US" dirty="0" err="1" smtClean="0"/>
              <a:t>SPG</a:t>
            </a:r>
            <a:endParaRPr lang="en-US" dirty="0" smtClean="0"/>
          </a:p>
          <a:p>
            <a:r>
              <a:rPr lang="en-US" dirty="0" smtClean="0"/>
              <a:t>Citizen science – may discuss later (Pandora box)</a:t>
            </a:r>
          </a:p>
          <a:p>
            <a:r>
              <a:rPr lang="en-US" dirty="0" smtClean="0"/>
              <a:t>Near-term objective: assessment and analysis of </a:t>
            </a:r>
            <a:r>
              <a:rPr lang="en-US" dirty="0" err="1" smtClean="0"/>
              <a:t>DQ</a:t>
            </a:r>
            <a:r>
              <a:rPr lang="en-US" dirty="0" smtClean="0"/>
              <a:t> requirements and best practices</a:t>
            </a:r>
          </a:p>
          <a:p>
            <a:r>
              <a:rPr lang="en-US" dirty="0" smtClean="0"/>
              <a:t>Ultimate goal: develop a </a:t>
            </a:r>
            <a:r>
              <a:rPr lang="en-US" dirty="0" err="1" smtClean="0"/>
              <a:t>DQ</a:t>
            </a:r>
            <a:r>
              <a:rPr lang="en-US" dirty="0" smtClean="0"/>
              <a:t> framework for remote sensing data </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Different perspectives on data quality</a:t>
            </a:r>
            <a:endParaRPr lang="en-US" dirty="0"/>
          </a:p>
        </p:txBody>
      </p:sp>
      <p:pic>
        <p:nvPicPr>
          <p:cNvPr id="4" name="Content Placeholder 3" descr="canstock3555173.png"/>
          <p:cNvPicPr>
            <a:picLocks noGrp="1" noChangeAspect="1"/>
          </p:cNvPicPr>
          <p:nvPr>
            <p:ph idx="1"/>
          </p:nvPr>
        </p:nvPicPr>
        <p:blipFill>
          <a:blip r:embed="rId2"/>
          <a:stretch>
            <a:fillRect/>
          </a:stretch>
        </p:blipFill>
        <p:spPr>
          <a:xfrm>
            <a:off x="3593203" y="1218453"/>
            <a:ext cx="2033030" cy="2837207"/>
          </a:xfrm>
        </p:spPr>
      </p:pic>
      <p:pic>
        <p:nvPicPr>
          <p:cNvPr id="5" name="Picture 4" descr="38660-Clipart-Illustration-Of-A-Rocky-Mountain-Ridge-Surrounded-By-Snow.jpg"/>
          <p:cNvPicPr>
            <a:picLocks noChangeAspect="1"/>
          </p:cNvPicPr>
          <p:nvPr/>
        </p:nvPicPr>
        <p:blipFill>
          <a:blip r:embed="rId3"/>
          <a:srcRect b="40344"/>
          <a:stretch>
            <a:fillRect/>
          </a:stretch>
        </p:blipFill>
        <p:spPr>
          <a:xfrm>
            <a:off x="25758" y="2370661"/>
            <a:ext cx="3521480" cy="1670878"/>
          </a:xfrm>
          <a:prstGeom prst="rect">
            <a:avLst/>
          </a:prstGeom>
        </p:spPr>
      </p:pic>
      <p:pic>
        <p:nvPicPr>
          <p:cNvPr id="7" name="Picture 6" descr="5239710-mountains-and-valley.jpg"/>
          <p:cNvPicPr>
            <a:picLocks noChangeAspect="1"/>
          </p:cNvPicPr>
          <p:nvPr/>
        </p:nvPicPr>
        <p:blipFill>
          <a:blip r:embed="rId4">
            <a:lum bright="-45000"/>
          </a:blip>
          <a:srcRect b="15920"/>
          <a:stretch>
            <a:fillRect/>
          </a:stretch>
        </p:blipFill>
        <p:spPr>
          <a:xfrm>
            <a:off x="5645925" y="2224074"/>
            <a:ext cx="3485196" cy="1831464"/>
          </a:xfrm>
          <a:prstGeom prst="rect">
            <a:avLst/>
          </a:prstGeom>
        </p:spPr>
      </p:pic>
      <p:pic>
        <p:nvPicPr>
          <p:cNvPr id="8" name="Picture 105" descr="j0195384"/>
          <p:cNvPicPr>
            <a:picLocks noChangeAspect="1" noChangeArrowheads="1"/>
          </p:cNvPicPr>
          <p:nvPr/>
        </p:nvPicPr>
        <p:blipFill>
          <a:blip r:embed="rId5"/>
          <a:srcRect/>
          <a:stretch>
            <a:fillRect/>
          </a:stretch>
        </p:blipFill>
        <p:spPr bwMode="auto">
          <a:xfrm>
            <a:off x="7499015" y="4808738"/>
            <a:ext cx="1339850" cy="1304925"/>
          </a:xfrm>
          <a:prstGeom prst="rect">
            <a:avLst/>
          </a:prstGeom>
          <a:noFill/>
        </p:spPr>
      </p:pic>
      <p:grpSp>
        <p:nvGrpSpPr>
          <p:cNvPr id="12" name="Group 11"/>
          <p:cNvGrpSpPr/>
          <p:nvPr/>
        </p:nvGrpSpPr>
        <p:grpSpPr>
          <a:xfrm>
            <a:off x="5816333" y="4109532"/>
            <a:ext cx="2047742" cy="1056068"/>
            <a:chOff x="4468969" y="4572000"/>
            <a:chExt cx="2047742" cy="1056068"/>
          </a:xfrm>
        </p:grpSpPr>
        <p:sp>
          <p:nvSpPr>
            <p:cNvPr id="9" name="TextBox 8"/>
            <p:cNvSpPr txBox="1"/>
            <p:nvPr/>
          </p:nvSpPr>
          <p:spPr>
            <a:xfrm>
              <a:off x="4533364" y="4790939"/>
              <a:ext cx="1983347" cy="677108"/>
            </a:xfrm>
            <a:prstGeom prst="rect">
              <a:avLst/>
            </a:prstGeom>
            <a:noFill/>
          </p:spPr>
          <p:txBody>
            <a:bodyPr wrap="square" rtlCol="0">
              <a:spAutoFit/>
            </a:bodyPr>
            <a:lstStyle/>
            <a:p>
              <a:r>
                <a:rPr lang="en-US" sz="1800" dirty="0" smtClean="0"/>
                <a:t>I </a:t>
              </a:r>
              <a:r>
                <a:rPr lang="en-US" sz="2000" dirty="0" smtClean="0"/>
                <a:t>need</a:t>
              </a:r>
              <a:r>
                <a:rPr lang="en-US" sz="1800" dirty="0" smtClean="0"/>
                <a:t> good data … and quickly</a:t>
              </a:r>
              <a:endParaRPr lang="en-US" sz="1800" dirty="0"/>
            </a:p>
          </p:txBody>
        </p:sp>
        <p:sp>
          <p:nvSpPr>
            <p:cNvPr id="11" name="Oval Callout 10"/>
            <p:cNvSpPr/>
            <p:nvPr/>
          </p:nvSpPr>
          <p:spPr>
            <a:xfrm rot="10800000" flipV="1">
              <a:off x="4468969" y="4572000"/>
              <a:ext cx="1983345" cy="1056068"/>
            </a:xfrm>
            <a:prstGeom prst="wedgeEllipseCallout">
              <a:avLst/>
            </a:prstGeom>
            <a:no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
        <p:nvSpPr>
          <p:cNvPr id="13" name="TextBox 12"/>
          <p:cNvSpPr txBox="1"/>
          <p:nvPr/>
        </p:nvSpPr>
        <p:spPr>
          <a:xfrm>
            <a:off x="2137894" y="2305321"/>
            <a:ext cx="1519707" cy="461665"/>
          </a:xfrm>
          <a:prstGeom prst="rect">
            <a:avLst/>
          </a:prstGeom>
          <a:noFill/>
        </p:spPr>
        <p:txBody>
          <a:bodyPr wrap="square" rtlCol="0">
            <a:spAutoFit/>
          </a:bodyPr>
          <a:lstStyle/>
          <a:p>
            <a:pPr algn="ctr"/>
            <a:r>
              <a:rPr lang="en-US" sz="2400" b="1" dirty="0" smtClean="0">
                <a:solidFill>
                  <a:schemeClr val="bg1"/>
                </a:solidFill>
              </a:rPr>
              <a:t>MODIS</a:t>
            </a:r>
            <a:endParaRPr lang="en-US" sz="2400" b="1" dirty="0">
              <a:solidFill>
                <a:schemeClr val="bg1"/>
              </a:solidFill>
            </a:endParaRPr>
          </a:p>
        </p:txBody>
      </p:sp>
      <p:sp>
        <p:nvSpPr>
          <p:cNvPr id="14" name="TextBox 13"/>
          <p:cNvSpPr txBox="1"/>
          <p:nvPr/>
        </p:nvSpPr>
        <p:spPr>
          <a:xfrm>
            <a:off x="3784244" y="1247097"/>
            <a:ext cx="1519707" cy="461665"/>
          </a:xfrm>
          <a:prstGeom prst="rect">
            <a:avLst/>
          </a:prstGeom>
          <a:noFill/>
        </p:spPr>
        <p:txBody>
          <a:bodyPr wrap="square" rtlCol="0">
            <a:spAutoFit/>
          </a:bodyPr>
          <a:lstStyle/>
          <a:p>
            <a:pPr algn="ctr"/>
            <a:r>
              <a:rPr lang="en-US" sz="2400" b="1" dirty="0" smtClean="0">
                <a:solidFill>
                  <a:schemeClr val="bg1"/>
                </a:solidFill>
              </a:rPr>
              <a:t>MISR</a:t>
            </a:r>
            <a:endParaRPr lang="en-US" sz="2400" b="1" dirty="0">
              <a:solidFill>
                <a:schemeClr val="bg1"/>
              </a:solidFill>
            </a:endParaRPr>
          </a:p>
        </p:txBody>
      </p:sp>
      <p:sp>
        <p:nvSpPr>
          <p:cNvPr id="15" name="TextBox 14"/>
          <p:cNvSpPr txBox="1"/>
          <p:nvPr/>
        </p:nvSpPr>
        <p:spPr>
          <a:xfrm>
            <a:off x="7624293" y="2354687"/>
            <a:ext cx="1519707" cy="461665"/>
          </a:xfrm>
          <a:prstGeom prst="rect">
            <a:avLst/>
          </a:prstGeom>
          <a:noFill/>
        </p:spPr>
        <p:txBody>
          <a:bodyPr wrap="square" rtlCol="0">
            <a:spAutoFit/>
          </a:bodyPr>
          <a:lstStyle/>
          <a:p>
            <a:pPr algn="ctr"/>
            <a:r>
              <a:rPr lang="en-US" sz="2400" b="1" dirty="0" smtClean="0">
                <a:solidFill>
                  <a:schemeClr val="bg1"/>
                </a:solidFill>
              </a:rPr>
              <a:t>MLS</a:t>
            </a:r>
            <a:endParaRPr lang="en-US" sz="2400" b="1" dirty="0">
              <a:solidFill>
                <a:schemeClr val="bg1"/>
              </a:solidFill>
            </a:endParaRPr>
          </a:p>
        </p:txBody>
      </p:sp>
      <p:sp>
        <p:nvSpPr>
          <p:cNvPr id="16" name="TextBox 15"/>
          <p:cNvSpPr txBox="1"/>
          <p:nvPr/>
        </p:nvSpPr>
        <p:spPr>
          <a:xfrm>
            <a:off x="6360017" y="2753933"/>
            <a:ext cx="1519707" cy="461665"/>
          </a:xfrm>
          <a:prstGeom prst="rect">
            <a:avLst/>
          </a:prstGeom>
          <a:noFill/>
        </p:spPr>
        <p:txBody>
          <a:bodyPr wrap="square" rtlCol="0">
            <a:spAutoFit/>
          </a:bodyPr>
          <a:lstStyle/>
          <a:p>
            <a:pPr algn="ctr"/>
            <a:r>
              <a:rPr lang="en-US" sz="2400" b="1" dirty="0" smtClean="0">
                <a:solidFill>
                  <a:schemeClr val="bg1"/>
                </a:solidFill>
              </a:rPr>
              <a:t>OMI</a:t>
            </a:r>
            <a:endParaRPr lang="en-US" sz="2400" b="1" dirty="0">
              <a:solidFill>
                <a:schemeClr val="bg1"/>
              </a:solidFill>
            </a:endParaRPr>
          </a:p>
        </p:txBody>
      </p:sp>
      <p:sp>
        <p:nvSpPr>
          <p:cNvPr id="17" name="TextBox 16"/>
          <p:cNvSpPr txBox="1"/>
          <p:nvPr/>
        </p:nvSpPr>
        <p:spPr>
          <a:xfrm>
            <a:off x="5430581" y="2906333"/>
            <a:ext cx="1519707" cy="461665"/>
          </a:xfrm>
          <a:prstGeom prst="rect">
            <a:avLst/>
          </a:prstGeom>
          <a:noFill/>
        </p:spPr>
        <p:txBody>
          <a:bodyPr wrap="square" rtlCol="0">
            <a:spAutoFit/>
          </a:bodyPr>
          <a:lstStyle/>
          <a:p>
            <a:pPr algn="ctr"/>
            <a:r>
              <a:rPr lang="en-US" sz="2400" b="1" dirty="0" smtClean="0">
                <a:solidFill>
                  <a:schemeClr val="bg1"/>
                </a:solidFill>
              </a:rPr>
              <a:t>TES</a:t>
            </a:r>
            <a:endParaRPr lang="en-US" sz="2400" b="1" dirty="0">
              <a:solidFill>
                <a:schemeClr val="bg1"/>
              </a:solidFill>
            </a:endParaRPr>
          </a:p>
        </p:txBody>
      </p:sp>
      <p:sp>
        <p:nvSpPr>
          <p:cNvPr id="19" name="TextBox 18"/>
          <p:cNvSpPr txBox="1"/>
          <p:nvPr/>
        </p:nvSpPr>
        <p:spPr>
          <a:xfrm>
            <a:off x="5718217" y="1373119"/>
            <a:ext cx="3232597" cy="461665"/>
          </a:xfrm>
          <a:prstGeom prst="rect">
            <a:avLst/>
          </a:prstGeom>
          <a:noFill/>
        </p:spPr>
        <p:txBody>
          <a:bodyPr wrap="square" rtlCol="0">
            <a:spAutoFit/>
          </a:bodyPr>
          <a:lstStyle/>
          <a:p>
            <a:pPr algn="ctr"/>
            <a:r>
              <a:rPr lang="en-US" sz="2400" b="1" dirty="0" smtClean="0"/>
              <a:t>We have good data</a:t>
            </a:r>
            <a:endParaRPr lang="en-US" sz="2400" b="1" dirty="0"/>
          </a:p>
        </p:txBody>
      </p:sp>
      <p:sp>
        <p:nvSpPr>
          <p:cNvPr id="20" name="TextBox 19"/>
          <p:cNvSpPr txBox="1"/>
          <p:nvPr/>
        </p:nvSpPr>
        <p:spPr>
          <a:xfrm>
            <a:off x="178154" y="1341468"/>
            <a:ext cx="3232597" cy="461665"/>
          </a:xfrm>
          <a:prstGeom prst="rect">
            <a:avLst/>
          </a:prstGeom>
          <a:noFill/>
        </p:spPr>
        <p:txBody>
          <a:bodyPr wrap="square" rtlCol="0">
            <a:spAutoFit/>
          </a:bodyPr>
          <a:lstStyle/>
          <a:p>
            <a:pPr algn="ctr"/>
            <a:r>
              <a:rPr lang="en-US" sz="2400" b="1" dirty="0" smtClean="0"/>
              <a:t>We have good data</a:t>
            </a:r>
            <a:endParaRPr lang="en-US" sz="2400" b="1" dirty="0"/>
          </a:p>
        </p:txBody>
      </p:sp>
      <p:sp>
        <p:nvSpPr>
          <p:cNvPr id="21" name="Rectangular Callout 20"/>
          <p:cNvSpPr/>
          <p:nvPr/>
        </p:nvSpPr>
        <p:spPr>
          <a:xfrm>
            <a:off x="180304" y="1231450"/>
            <a:ext cx="3258355" cy="695460"/>
          </a:xfrm>
          <a:prstGeom prst="wedgeRectCallout">
            <a:avLst>
              <a:gd name="adj1" fmla="val -20833"/>
              <a:gd name="adj2" fmla="val 86574"/>
            </a:avLst>
          </a:prstGeom>
          <a:no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2" name="Rectangular Callout 21"/>
          <p:cNvSpPr/>
          <p:nvPr/>
        </p:nvSpPr>
        <p:spPr>
          <a:xfrm>
            <a:off x="5718219" y="1179428"/>
            <a:ext cx="3258355" cy="695460"/>
          </a:xfrm>
          <a:prstGeom prst="wedgeRectCallout">
            <a:avLst>
              <a:gd name="adj1" fmla="val -20833"/>
              <a:gd name="adj2" fmla="val 86574"/>
            </a:avLst>
          </a:prstGeom>
          <a:no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 name="TextBox 25"/>
          <p:cNvSpPr txBox="1"/>
          <p:nvPr/>
        </p:nvSpPr>
        <p:spPr>
          <a:xfrm>
            <a:off x="1862039" y="598515"/>
            <a:ext cx="5336771" cy="584775"/>
          </a:xfrm>
          <a:prstGeom prst="rect">
            <a:avLst/>
          </a:prstGeom>
          <a:noFill/>
        </p:spPr>
        <p:txBody>
          <a:bodyPr wrap="square" rtlCol="0">
            <a:spAutoFit/>
          </a:bodyPr>
          <a:lstStyle/>
          <a:p>
            <a:pPr algn="ctr"/>
            <a:r>
              <a:rPr lang="en-US" sz="3200" dirty="0" smtClean="0"/>
              <a:t>Science Teams</a:t>
            </a:r>
            <a:endParaRPr lang="en-US" sz="3200" dirty="0"/>
          </a:p>
        </p:txBody>
      </p:sp>
      <p:sp>
        <p:nvSpPr>
          <p:cNvPr id="27" name="TextBox 26"/>
          <p:cNvSpPr txBox="1"/>
          <p:nvPr/>
        </p:nvSpPr>
        <p:spPr>
          <a:xfrm>
            <a:off x="5569527" y="6035040"/>
            <a:ext cx="3059084" cy="461665"/>
          </a:xfrm>
          <a:prstGeom prst="rect">
            <a:avLst/>
          </a:prstGeom>
          <a:noFill/>
        </p:spPr>
        <p:txBody>
          <a:bodyPr wrap="square" rtlCol="0">
            <a:spAutoFit/>
          </a:bodyPr>
          <a:lstStyle/>
          <a:p>
            <a:r>
              <a:rPr lang="en-US" sz="2400" dirty="0" smtClean="0"/>
              <a:t>Attention deficit…</a:t>
            </a:r>
            <a:endParaRPr lang="en-US" sz="2400"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7650" name="Rectangle 2"/>
          <p:cNvSpPr>
            <a:spLocks noGrp="1" noChangeArrowheads="1"/>
          </p:cNvSpPr>
          <p:nvPr>
            <p:ph type="title" idx="4294967295"/>
          </p:nvPr>
        </p:nvSpPr>
        <p:spPr bwMode="auto">
          <a:xfrm>
            <a:off x="1268413" y="152400"/>
            <a:ext cx="6858000" cy="533400"/>
          </a:xfrm>
          <a:prstGeom prst="rect">
            <a:avLst/>
          </a:prstGeom>
          <a:noFill/>
          <a:ln>
            <a:miter lim="800000"/>
            <a:headEnd/>
            <a:tailEnd/>
          </a:ln>
        </p:spPr>
        <p:txBody>
          <a:bodyPr anchor="ctr"/>
          <a:lstStyle/>
          <a:p>
            <a:r>
              <a:rPr lang="en-US" sz="2800" dirty="0" smtClean="0">
                <a:ea typeface="ＭＳ Ｐゴシック" pitchFamily="-16" charset="-128"/>
              </a:rPr>
              <a:t>Challenges in dealing with Data Quality</a:t>
            </a:r>
          </a:p>
        </p:txBody>
      </p:sp>
      <p:sp>
        <p:nvSpPr>
          <p:cNvPr id="4" name="TextBox 3"/>
          <p:cNvSpPr txBox="1"/>
          <p:nvPr/>
        </p:nvSpPr>
        <p:spPr>
          <a:xfrm>
            <a:off x="177468" y="953271"/>
            <a:ext cx="8897257" cy="5447645"/>
          </a:xfrm>
          <a:prstGeom prst="rect">
            <a:avLst/>
          </a:prstGeom>
          <a:noFill/>
        </p:spPr>
        <p:txBody>
          <a:bodyPr wrap="square" rtlCol="0">
            <a:spAutoFit/>
          </a:bodyPr>
          <a:lstStyle/>
          <a:p>
            <a:r>
              <a:rPr lang="en-US" sz="2400" b="1" i="1" dirty="0" smtClean="0"/>
              <a:t>Why so difficult? </a:t>
            </a:r>
          </a:p>
          <a:p>
            <a:pPr marL="231775" indent="-231775">
              <a:buFont typeface="Arial" pitchFamily="34" charset="0"/>
              <a:buChar char="•"/>
            </a:pPr>
            <a:r>
              <a:rPr lang="en-US" sz="2400" dirty="0" smtClean="0"/>
              <a:t>Quality is </a:t>
            </a:r>
            <a:r>
              <a:rPr lang="en-US" sz="2400" b="1" dirty="0" smtClean="0"/>
              <a:t>perceived differently </a:t>
            </a:r>
            <a:r>
              <a:rPr lang="en-US" sz="2400" dirty="0" smtClean="0"/>
              <a:t>by data providers and data recipients.</a:t>
            </a:r>
          </a:p>
          <a:p>
            <a:pPr marL="231775" indent="-231775">
              <a:buFont typeface="Arial" pitchFamily="34" charset="0"/>
              <a:buChar char="•"/>
            </a:pPr>
            <a:r>
              <a:rPr lang="en-US" sz="2400" b="1" dirty="0" smtClean="0"/>
              <a:t>Many different qualitative and quantitative aspects</a:t>
            </a:r>
            <a:r>
              <a:rPr lang="en-US" sz="2400" dirty="0" smtClean="0"/>
              <a:t> of quality.  </a:t>
            </a:r>
          </a:p>
          <a:p>
            <a:pPr marL="231775" indent="-231775">
              <a:buFont typeface="Arial" pitchFamily="34" charset="0"/>
              <a:buChar char="•"/>
            </a:pPr>
            <a:r>
              <a:rPr lang="en-US" sz="2400" dirty="0" smtClean="0"/>
              <a:t>No comprehensive </a:t>
            </a:r>
            <a:r>
              <a:rPr lang="en-US" sz="2400" b="1" dirty="0" smtClean="0"/>
              <a:t>framework </a:t>
            </a:r>
            <a:r>
              <a:rPr lang="en-US" sz="2400" dirty="0" smtClean="0"/>
              <a:t> for </a:t>
            </a:r>
            <a:r>
              <a:rPr lang="en-US" sz="2400" b="1" dirty="0" smtClean="0"/>
              <a:t>remote sensing Level 2 and higher data quality</a:t>
            </a:r>
          </a:p>
          <a:p>
            <a:pPr marL="231775" indent="-231775">
              <a:buFont typeface="Arial" pitchFamily="34" charset="0"/>
              <a:buChar char="•"/>
            </a:pPr>
            <a:r>
              <a:rPr lang="en-US" sz="2400" b="1" dirty="0" smtClean="0"/>
              <a:t>No preferred methodologies</a:t>
            </a:r>
            <a:r>
              <a:rPr lang="en-US" sz="2400" dirty="0" smtClean="0"/>
              <a:t> for solving many data quality issues</a:t>
            </a:r>
          </a:p>
          <a:p>
            <a:pPr marL="231775" indent="-231775">
              <a:buFont typeface="Arial" pitchFamily="34" charset="0"/>
              <a:buChar char="•"/>
            </a:pPr>
            <a:r>
              <a:rPr lang="en-US" sz="2400" dirty="0" smtClean="0"/>
              <a:t>Data quality aspect had lower priority than building an instrument, launching a rocket, collecting/processing data, and publishing a paper using these data. </a:t>
            </a:r>
          </a:p>
          <a:p>
            <a:pPr marL="231775" indent="-231775">
              <a:buFont typeface="Arial" pitchFamily="34" charset="0"/>
              <a:buChar char="•"/>
            </a:pPr>
            <a:r>
              <a:rPr lang="en-US" sz="2400" dirty="0" smtClean="0"/>
              <a:t>Each science team handled quality differently.</a:t>
            </a:r>
          </a:p>
          <a:p>
            <a:endParaRPr lang="en-US" sz="1800" dirty="0" smtClean="0"/>
          </a:p>
          <a:p>
            <a:pPr marL="234950" indent="-234950">
              <a:buFont typeface="Arial" pitchFamily="34" charset="0"/>
              <a:buChar char="•"/>
            </a:pPr>
            <a:endParaRPr lang="en-US" sz="1800" dirty="0" smtClean="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Data usability aspect</a:t>
            </a:r>
            <a:endParaRPr lang="en-US" dirty="0"/>
          </a:p>
        </p:txBody>
      </p:sp>
      <p:sp>
        <p:nvSpPr>
          <p:cNvPr id="3" name="Content Placeholder 2"/>
          <p:cNvSpPr>
            <a:spLocks noGrp="1"/>
          </p:cNvSpPr>
          <p:nvPr>
            <p:ph idx="1"/>
          </p:nvPr>
        </p:nvSpPr>
        <p:spPr>
          <a:xfrm>
            <a:off x="685800" y="605307"/>
            <a:ext cx="7772400" cy="5950039"/>
          </a:xfrm>
        </p:spPr>
        <p:txBody>
          <a:bodyPr>
            <a:normAutofit fontScale="92500" lnSpcReduction="10000"/>
          </a:bodyPr>
          <a:lstStyle/>
          <a:p>
            <a:pPr>
              <a:buNone/>
            </a:pPr>
            <a:r>
              <a:rPr lang="en-US" dirty="0" smtClean="0"/>
              <a:t>Remember the missing battery case?</a:t>
            </a:r>
          </a:p>
          <a:p>
            <a:pPr>
              <a:buNone/>
            </a:pPr>
            <a:endParaRPr lang="en-US" dirty="0" smtClean="0"/>
          </a:p>
          <a:p>
            <a:pPr>
              <a:buNone/>
            </a:pPr>
            <a:endParaRPr lang="en-US" dirty="0" smtClean="0"/>
          </a:p>
          <a:p>
            <a:pPr>
              <a:buNone/>
            </a:pPr>
            <a:endParaRPr lang="en-US" dirty="0" smtClean="0"/>
          </a:p>
          <a:p>
            <a:pPr>
              <a:buNone/>
            </a:pPr>
            <a:endParaRPr lang="en-US" dirty="0" smtClean="0"/>
          </a:p>
          <a:p>
            <a:pPr>
              <a:buNone/>
            </a:pPr>
            <a:endParaRPr lang="en-US" dirty="0" smtClean="0"/>
          </a:p>
          <a:p>
            <a:pPr>
              <a:buNone/>
            </a:pPr>
            <a:endParaRPr lang="en-US" dirty="0" smtClean="0"/>
          </a:p>
          <a:p>
            <a:pPr>
              <a:buNone/>
            </a:pPr>
            <a:endParaRPr lang="en-US" dirty="0" smtClean="0"/>
          </a:p>
          <a:p>
            <a:pPr>
              <a:buNone/>
            </a:pPr>
            <a:r>
              <a:rPr lang="en-US" dirty="0" smtClean="0"/>
              <a:t>Take home message from Kevin Ward:</a:t>
            </a:r>
          </a:p>
          <a:p>
            <a:pPr>
              <a:buNone/>
            </a:pPr>
            <a:r>
              <a:rPr lang="en-US" dirty="0" smtClean="0"/>
              <a:t>Data needs to be easy to use!</a:t>
            </a:r>
          </a:p>
          <a:p>
            <a:r>
              <a:rPr lang="en-US" dirty="0" smtClean="0"/>
              <a:t>Package data for non-PIs</a:t>
            </a:r>
          </a:p>
          <a:p>
            <a:r>
              <a:rPr lang="en-US" dirty="0" smtClean="0"/>
              <a:t>Keep datasets lossless (as possible)</a:t>
            </a:r>
          </a:p>
          <a:p>
            <a:r>
              <a:rPr lang="en-US" dirty="0" smtClean="0"/>
              <a:t>Need dataset consistency (best practices)</a:t>
            </a:r>
          </a:p>
          <a:p>
            <a:r>
              <a:rPr lang="en-US" dirty="0" smtClean="0"/>
              <a:t>Don’t compromise data by packaging</a:t>
            </a:r>
          </a:p>
          <a:p>
            <a:r>
              <a:rPr lang="en-US" dirty="0" smtClean="0"/>
              <a:t>Lower hurdles as much as possible</a:t>
            </a:r>
          </a:p>
        </p:txBody>
      </p:sp>
      <p:pic>
        <p:nvPicPr>
          <p:cNvPr id="4" name="Picture 2"/>
          <p:cNvPicPr>
            <a:picLocks noChangeAspect="1" noChangeArrowheads="1"/>
          </p:cNvPicPr>
          <p:nvPr/>
        </p:nvPicPr>
        <p:blipFill>
          <a:blip r:embed="rId3" cstate="print"/>
          <a:srcRect b="7840"/>
          <a:stretch>
            <a:fillRect/>
          </a:stretch>
        </p:blipFill>
        <p:spPr bwMode="auto">
          <a:xfrm>
            <a:off x="2987899" y="1159099"/>
            <a:ext cx="3236889" cy="2427667"/>
          </a:xfrm>
          <a:prstGeom prst="rect">
            <a:avLst/>
          </a:prstGeom>
          <a:noFill/>
          <a:ln w="9525">
            <a:noFill/>
            <a:miter lim="800000"/>
            <a:headEnd/>
            <a:tailEnd/>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Aspects of Data Quality</a:t>
            </a:r>
            <a:endParaRPr lang="en-US" dirty="0"/>
          </a:p>
        </p:txBody>
      </p:sp>
      <p:sp>
        <p:nvSpPr>
          <p:cNvPr id="3" name="Content Placeholder 2"/>
          <p:cNvSpPr>
            <a:spLocks noGrp="1"/>
          </p:cNvSpPr>
          <p:nvPr>
            <p:ph idx="1"/>
          </p:nvPr>
        </p:nvSpPr>
        <p:spPr>
          <a:xfrm>
            <a:off x="685800" y="875763"/>
            <a:ext cx="7772400" cy="5220237"/>
          </a:xfrm>
        </p:spPr>
        <p:txBody>
          <a:bodyPr/>
          <a:lstStyle/>
          <a:p>
            <a:r>
              <a:rPr lang="en-US" dirty="0" smtClean="0"/>
              <a:t>Data quality vs. Quality data – remember Nick </a:t>
            </a:r>
            <a:r>
              <a:rPr lang="en-US" dirty="0" err="1" smtClean="0"/>
              <a:t>Mangus’s</a:t>
            </a:r>
            <a:r>
              <a:rPr lang="en-US" dirty="0" smtClean="0"/>
              <a:t> “Food quality vs. Quality food”</a:t>
            </a:r>
          </a:p>
          <a:p>
            <a:r>
              <a:rPr lang="en-US" dirty="0" smtClean="0"/>
              <a:t>Liability drives quality (EPA):</a:t>
            </a:r>
          </a:p>
          <a:p>
            <a:pPr lvl="1"/>
            <a:r>
              <a:rPr lang="en-US" dirty="0" smtClean="0"/>
              <a:t>Reliability, accuracy, consistency</a:t>
            </a:r>
          </a:p>
          <a:p>
            <a:r>
              <a:rPr lang="en-US" dirty="0" smtClean="0"/>
              <a:t>Responsibility aspect: who is responsible for quality of value-added data (who customizes)</a:t>
            </a:r>
          </a:p>
          <a:p>
            <a:r>
              <a:rPr lang="en-US" dirty="0" smtClean="0"/>
              <a:t>User-friendliness … down to addressing quality of tools (!) </a:t>
            </a:r>
          </a:p>
          <a:p>
            <a:r>
              <a:rPr lang="en-US" dirty="0" smtClean="0"/>
              <a:t>Provenance helping data quality but …</a:t>
            </a:r>
          </a:p>
          <a:p>
            <a:r>
              <a:rPr lang="en-US" dirty="0" smtClean="0"/>
              <a:t>Consistency of data in the archive:</a:t>
            </a:r>
          </a:p>
          <a:p>
            <a:pPr lvl="1"/>
            <a:r>
              <a:rPr lang="en-US" dirty="0" smtClean="0"/>
              <a:t>Checksums to data versioning…</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Science data quality</a:t>
            </a:r>
            <a:endParaRPr lang="en-US" dirty="0"/>
          </a:p>
        </p:txBody>
      </p:sp>
      <p:sp>
        <p:nvSpPr>
          <p:cNvPr id="3" name="Content Placeholder 2"/>
          <p:cNvSpPr>
            <a:spLocks noGrp="1"/>
          </p:cNvSpPr>
          <p:nvPr>
            <p:ph idx="1"/>
          </p:nvPr>
        </p:nvSpPr>
        <p:spPr/>
        <p:txBody>
          <a:bodyPr/>
          <a:lstStyle/>
          <a:p>
            <a:r>
              <a:rPr lang="en-US" dirty="0" smtClean="0"/>
              <a:t>Error budget</a:t>
            </a:r>
          </a:p>
          <a:p>
            <a:r>
              <a:rPr lang="en-US" dirty="0" smtClean="0"/>
              <a:t>Propagating uncertainties</a:t>
            </a:r>
          </a:p>
          <a:p>
            <a:r>
              <a:rPr lang="en-US" dirty="0" smtClean="0"/>
              <a:t>Simulating uncertainties</a:t>
            </a:r>
          </a:p>
          <a:p>
            <a:r>
              <a:rPr lang="en-US" dirty="0" smtClean="0"/>
              <a:t>Uncertainty avalanche</a:t>
            </a:r>
          </a:p>
          <a:p>
            <a:r>
              <a:rPr lang="en-US" dirty="0" smtClean="0"/>
              <a:t>Multi-sensor intercomparison</a:t>
            </a:r>
          </a:p>
          <a:p>
            <a:endParaRPr lang="en-US" dirty="0" smtClean="0"/>
          </a:p>
          <a:p>
            <a:pPr>
              <a:buNone/>
            </a:pPr>
            <a:r>
              <a:rPr lang="en-US" dirty="0" smtClean="0"/>
              <a:t>Action items:</a:t>
            </a:r>
          </a:p>
          <a:p>
            <a:r>
              <a:rPr lang="en-US" dirty="0" smtClean="0"/>
              <a:t>Need to have best practices described</a:t>
            </a:r>
          </a:p>
          <a:p>
            <a:endParaRPr lang="en-US" dirty="0" smtClean="0"/>
          </a:p>
          <a:p>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ea typeface="ヒラギノ角ゴ Pro W3"/>
                <a:cs typeface="ヒラギノ角ゴ Pro W3"/>
              </a:rPr>
              <a:t>Data quality needs: fitness for purpose</a:t>
            </a:r>
            <a:endParaRPr lang="en-US" dirty="0"/>
          </a:p>
        </p:txBody>
      </p:sp>
      <p:sp>
        <p:nvSpPr>
          <p:cNvPr id="3" name="Content Placeholder 2"/>
          <p:cNvSpPr>
            <a:spLocks noGrp="1"/>
          </p:cNvSpPr>
          <p:nvPr>
            <p:ph idx="1"/>
          </p:nvPr>
        </p:nvSpPr>
        <p:spPr>
          <a:xfrm>
            <a:off x="198120" y="975360"/>
            <a:ext cx="8763000" cy="5303520"/>
          </a:xfrm>
        </p:spPr>
        <p:txBody>
          <a:bodyPr/>
          <a:lstStyle/>
          <a:p>
            <a:r>
              <a:rPr lang="en-US" dirty="0" smtClean="0">
                <a:ea typeface="ヒラギノ角ゴ Pro W3"/>
                <a:cs typeface="ヒラギノ角ゴ Pro W3"/>
              </a:rPr>
              <a:t>Measuring Climate Change:</a:t>
            </a:r>
          </a:p>
          <a:p>
            <a:pPr marL="579438" lvl="1" indent="-290513"/>
            <a:r>
              <a:rPr lang="en-US" i="1" dirty="0" smtClean="0">
                <a:ea typeface="ヒラギノ角ゴ Pro W3"/>
                <a:cs typeface="ヒラギノ角ゴ Pro W3"/>
              </a:rPr>
              <a:t>Model validation</a:t>
            </a:r>
            <a:r>
              <a:rPr lang="en-US" dirty="0" smtClean="0">
                <a:ea typeface="ヒラギノ角ゴ Pro W3"/>
                <a:cs typeface="ヒラギノ角ゴ Pro W3"/>
              </a:rPr>
              <a:t>: </a:t>
            </a:r>
            <a:r>
              <a:rPr lang="en-US" b="1" dirty="0" smtClean="0">
                <a:ea typeface="ヒラギノ角ゴ Pro W3"/>
                <a:cs typeface="ヒラギノ角ゴ Pro W3"/>
              </a:rPr>
              <a:t>gridded contiguous data with uncertainties</a:t>
            </a:r>
          </a:p>
          <a:p>
            <a:pPr marL="579438" lvl="1" indent="-290513"/>
            <a:r>
              <a:rPr lang="en-US" i="1" dirty="0" smtClean="0">
                <a:ea typeface="ヒラギノ角ゴ Pro W3"/>
                <a:cs typeface="ヒラギノ角ゴ Pro W3"/>
              </a:rPr>
              <a:t>Long-term time series</a:t>
            </a:r>
            <a:r>
              <a:rPr lang="en-US" dirty="0" smtClean="0">
                <a:ea typeface="ヒラギノ角ゴ Pro W3"/>
                <a:cs typeface="ヒラギノ角ゴ Pro W3"/>
              </a:rPr>
              <a:t>: </a:t>
            </a:r>
            <a:r>
              <a:rPr lang="en-US" b="1" dirty="0" smtClean="0">
                <a:ea typeface="ヒラギノ角ゴ Pro W3"/>
                <a:cs typeface="ヒラギノ角ゴ Pro W3"/>
              </a:rPr>
              <a:t>bias assessment </a:t>
            </a:r>
            <a:r>
              <a:rPr lang="en-US" dirty="0" smtClean="0">
                <a:ea typeface="ヒラギノ角ゴ Pro W3"/>
                <a:cs typeface="ヒラギノ角ゴ Pro W3"/>
              </a:rPr>
              <a:t>is the must , especially  sensor degradation, orbit and spatial sampling change</a:t>
            </a:r>
          </a:p>
          <a:p>
            <a:pPr marL="350838" indent="-350838"/>
            <a:r>
              <a:rPr lang="en-US" b="1" dirty="0" smtClean="0">
                <a:ea typeface="ヒラギノ角ゴ Pro W3"/>
                <a:cs typeface="ヒラギノ角ゴ Pro W3"/>
              </a:rPr>
              <a:t>Studying phenomena using multi-sensor data:</a:t>
            </a:r>
          </a:p>
          <a:p>
            <a:pPr marL="579438" lvl="1" indent="-290513"/>
            <a:r>
              <a:rPr lang="en-US" b="1" dirty="0" smtClean="0">
                <a:ea typeface="ヒラギノ角ゴ Pro W3"/>
                <a:cs typeface="ヒラギノ角ゴ Pro W3"/>
              </a:rPr>
              <a:t>Cross-sensor bias</a:t>
            </a:r>
            <a:r>
              <a:rPr lang="en-US" dirty="0" smtClean="0">
                <a:ea typeface="ヒラギノ角ゴ Pro W3"/>
                <a:cs typeface="ヒラギノ角ゴ Pro W3"/>
              </a:rPr>
              <a:t> is needed</a:t>
            </a:r>
            <a:endParaRPr lang="en-US" b="1" dirty="0" smtClean="0">
              <a:ea typeface="ヒラギノ角ゴ Pro W3"/>
              <a:cs typeface="ヒラギノ角ゴ Pro W3"/>
            </a:endParaRPr>
          </a:p>
          <a:p>
            <a:pPr marL="396875" indent="-396875"/>
            <a:r>
              <a:rPr lang="en-US" b="1" dirty="0" smtClean="0">
                <a:ea typeface="ヒラギノ角ゴ Pro W3"/>
                <a:cs typeface="ヒラギノ角ゴ Pro W3"/>
              </a:rPr>
              <a:t>Realizing Societal Benefits through Applications:</a:t>
            </a:r>
          </a:p>
          <a:p>
            <a:pPr marL="579438" lvl="1" indent="-290513"/>
            <a:r>
              <a:rPr lang="en-US" i="1" dirty="0" smtClean="0">
                <a:ea typeface="ヒラギノ角ゴ Pro W3"/>
                <a:cs typeface="ヒラギノ角ゴ Pro W3"/>
              </a:rPr>
              <a:t>Near-Real Time for transport/event monitoring </a:t>
            </a:r>
            <a:r>
              <a:rPr lang="en-US" dirty="0" smtClean="0">
                <a:ea typeface="ヒラギノ角ゴ Pro W3"/>
                <a:cs typeface="ヒラギノ角ゴ Pro W3"/>
              </a:rPr>
              <a:t>- in some cases, </a:t>
            </a:r>
            <a:r>
              <a:rPr lang="en-US" b="1" dirty="0" smtClean="0">
                <a:ea typeface="ヒラギノ角ゴ Pro W3"/>
                <a:cs typeface="ヒラギノ角ゴ Pro W3"/>
              </a:rPr>
              <a:t>coverage and timeliness </a:t>
            </a:r>
            <a:r>
              <a:rPr lang="en-US" dirty="0" smtClean="0">
                <a:ea typeface="ヒラギノ角ゴ Pro W3"/>
                <a:cs typeface="ヒラギノ角ゴ Pro W3"/>
              </a:rPr>
              <a:t>might be more important that accuracy</a:t>
            </a:r>
          </a:p>
          <a:p>
            <a:pPr marL="579438" lvl="1" indent="-290513"/>
            <a:r>
              <a:rPr lang="en-US" i="1" dirty="0" smtClean="0">
                <a:ea typeface="ヒラギノ角ゴ Pro W3"/>
                <a:cs typeface="ヒラギノ角ゴ Pro W3"/>
              </a:rPr>
              <a:t>Pollution monitoring</a:t>
            </a:r>
            <a:r>
              <a:rPr lang="en-US" dirty="0" smtClean="0">
                <a:ea typeface="ヒラギノ角ゴ Pro W3"/>
                <a:cs typeface="ヒラギノ角ゴ Pro W3"/>
              </a:rPr>
              <a:t> (e.g., air quality exceedance levels) –  </a:t>
            </a:r>
            <a:r>
              <a:rPr lang="en-US" b="1" dirty="0" smtClean="0">
                <a:ea typeface="ヒラギノ角ゴ Pro W3"/>
                <a:cs typeface="ヒラギノ角ゴ Pro W3"/>
              </a:rPr>
              <a:t>accuracy</a:t>
            </a:r>
          </a:p>
          <a:p>
            <a:r>
              <a:rPr lang="en-US" b="1" dirty="0" smtClean="0">
                <a:ea typeface="ヒラギノ角ゴ Pro W3"/>
                <a:cs typeface="ヒラギノ角ゴ Pro W3"/>
              </a:rPr>
              <a:t>Educational</a:t>
            </a:r>
            <a:r>
              <a:rPr lang="en-US" dirty="0" smtClean="0">
                <a:ea typeface="ヒラギノ角ゴ Pro W3"/>
                <a:cs typeface="ヒラギノ角ゴ Pro W3"/>
              </a:rPr>
              <a:t> (users generally not well-versed in the intricacies of quality; just taking all the data as usable can impair educational lessons) – </a:t>
            </a:r>
            <a:r>
              <a:rPr lang="en-US" b="1" dirty="0" smtClean="0">
                <a:ea typeface="ヒラギノ角ゴ Pro W3"/>
                <a:cs typeface="ヒラギノ角ゴ Pro W3"/>
              </a:rPr>
              <a:t>only the best products</a:t>
            </a:r>
          </a:p>
          <a:p>
            <a:endParaRPr lang="en-US" sz="2000"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Data Quality vs. Quality of Service</a:t>
            </a:r>
            <a:endParaRPr lang="en-US" dirty="0"/>
          </a:p>
        </p:txBody>
      </p:sp>
      <p:sp>
        <p:nvSpPr>
          <p:cNvPr id="3" name="Content Placeholder 2"/>
          <p:cNvSpPr>
            <a:spLocks noGrp="1"/>
          </p:cNvSpPr>
          <p:nvPr>
            <p:ph idx="1"/>
          </p:nvPr>
        </p:nvSpPr>
        <p:spPr/>
        <p:txBody>
          <a:bodyPr/>
          <a:lstStyle/>
          <a:p>
            <a:r>
              <a:rPr lang="en-US" dirty="0" smtClean="0"/>
              <a:t>A data product could very good, </a:t>
            </a:r>
          </a:p>
          <a:p>
            <a:r>
              <a:rPr lang="en-US" dirty="0" smtClean="0"/>
              <a:t>But if not being conveniently served and described, is perceived as not being so good…</a:t>
            </a:r>
            <a:endParaRPr lang="en-US" i="1" dirty="0" smtClean="0"/>
          </a:p>
          <a:p>
            <a:pPr>
              <a:buNone/>
            </a:pPr>
            <a:endParaRPr lang="en-US" i="1" dirty="0" smtClean="0"/>
          </a:p>
          <a:p>
            <a:pPr>
              <a:buNone/>
            </a:pPr>
            <a:r>
              <a:rPr lang="en-US" i="1" dirty="0" smtClean="0"/>
              <a:t>User perspective: </a:t>
            </a:r>
          </a:p>
          <a:p>
            <a:r>
              <a:rPr lang="en-US" dirty="0" smtClean="0"/>
              <a:t>There might be a better product somewhere but if I cannot easily find it and understand it, I am going to use whatever I have and know already.</a:t>
            </a:r>
          </a:p>
          <a:p>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Examples of Quality Indicators</a:t>
            </a:r>
            <a:endParaRPr lang="en-US" dirty="0"/>
          </a:p>
        </p:txBody>
      </p:sp>
      <p:sp>
        <p:nvSpPr>
          <p:cNvPr id="3" name="Content Placeholder 2"/>
          <p:cNvSpPr>
            <a:spLocks noGrp="1"/>
          </p:cNvSpPr>
          <p:nvPr>
            <p:ph idx="1"/>
          </p:nvPr>
        </p:nvSpPr>
        <p:spPr>
          <a:xfrm>
            <a:off x="206062" y="1066800"/>
            <a:ext cx="8706118" cy="5029200"/>
          </a:xfrm>
        </p:spPr>
        <p:txBody>
          <a:bodyPr/>
          <a:lstStyle/>
          <a:p>
            <a:pPr>
              <a:defRPr/>
            </a:pPr>
            <a:r>
              <a:rPr lang="en-US" dirty="0" smtClean="0"/>
              <a:t>Terminology: Quality, Uncertainty, Bias, Error budget, etc.</a:t>
            </a:r>
          </a:p>
          <a:p>
            <a:pPr>
              <a:defRPr/>
            </a:pPr>
            <a:r>
              <a:rPr lang="en-US" dirty="0" smtClean="0"/>
              <a:t>Quality Indicators:</a:t>
            </a:r>
          </a:p>
          <a:p>
            <a:pPr marL="571500" lvl="1" indent="-228600">
              <a:defRPr/>
            </a:pPr>
            <a:r>
              <a:rPr lang="en-US" sz="1800" b="1" dirty="0" smtClean="0"/>
              <a:t>Completeness</a:t>
            </a:r>
            <a:r>
              <a:rPr lang="en-US" sz="1800" dirty="0" smtClean="0"/>
              <a:t>:</a:t>
            </a:r>
          </a:p>
          <a:p>
            <a:pPr marL="571500" lvl="2">
              <a:defRPr/>
            </a:pPr>
            <a:r>
              <a:rPr lang="en-US" i="1" dirty="0" smtClean="0"/>
              <a:t>Spatial</a:t>
            </a:r>
            <a:r>
              <a:rPr lang="en-US" dirty="0" smtClean="0"/>
              <a:t> (MODIS covers more than MISR)</a:t>
            </a:r>
          </a:p>
          <a:p>
            <a:pPr marL="571500" lvl="2">
              <a:defRPr/>
            </a:pPr>
            <a:r>
              <a:rPr lang="en-US" i="1" dirty="0" smtClean="0"/>
              <a:t>Temporal</a:t>
            </a:r>
            <a:r>
              <a:rPr lang="en-US" dirty="0" smtClean="0"/>
              <a:t> (Terra mission has been longer in space than Aqua)</a:t>
            </a:r>
          </a:p>
          <a:p>
            <a:pPr marL="571500" lvl="2">
              <a:defRPr/>
            </a:pPr>
            <a:r>
              <a:rPr lang="en-US" i="1" dirty="0" smtClean="0"/>
              <a:t>Observing Condition</a:t>
            </a:r>
            <a:r>
              <a:rPr lang="en-US" dirty="0" smtClean="0"/>
              <a:t> (MODIS cannot measure over sun glint while MISR can)</a:t>
            </a:r>
          </a:p>
          <a:p>
            <a:pPr marL="571500" lvl="1" indent="-228600">
              <a:defRPr/>
            </a:pPr>
            <a:r>
              <a:rPr lang="en-US" sz="1800" b="1" dirty="0" smtClean="0"/>
              <a:t>Consistency</a:t>
            </a:r>
            <a:r>
              <a:rPr lang="en-US" sz="1800" dirty="0" smtClean="0"/>
              <a:t>:</a:t>
            </a:r>
          </a:p>
          <a:p>
            <a:pPr marL="571500" lvl="2">
              <a:defRPr/>
            </a:pPr>
            <a:r>
              <a:rPr lang="en-US" i="1" dirty="0" smtClean="0"/>
              <a:t>Spatial</a:t>
            </a:r>
            <a:r>
              <a:rPr lang="en-US" dirty="0" smtClean="0"/>
              <a:t> (e.g., not changing over sea-land boundary)</a:t>
            </a:r>
          </a:p>
          <a:p>
            <a:pPr marL="571500" lvl="2">
              <a:defRPr/>
            </a:pPr>
            <a:r>
              <a:rPr lang="en-US" i="1" dirty="0" smtClean="0"/>
              <a:t>Temporal </a:t>
            </a:r>
            <a:r>
              <a:rPr lang="en-US" dirty="0" smtClean="0"/>
              <a:t>(e.g., trends, discontinuities and anomalies)</a:t>
            </a:r>
          </a:p>
          <a:p>
            <a:pPr marL="571500" lvl="2">
              <a:defRPr/>
            </a:pPr>
            <a:r>
              <a:rPr lang="en-US" i="1" dirty="0" smtClean="0"/>
              <a:t>Observing Condition</a:t>
            </a:r>
            <a:r>
              <a:rPr lang="en-US" dirty="0" smtClean="0"/>
              <a:t> (e.g., exhibit variations in retrieved measurements due to the viewing conditions, such as viewing geometry or cloud fraction)</a:t>
            </a:r>
          </a:p>
          <a:p>
            <a:pPr marL="571500" lvl="1" indent="-228600">
              <a:defRPr/>
            </a:pPr>
            <a:r>
              <a:rPr lang="en-US" sz="1800" b="1" dirty="0" smtClean="0"/>
              <a:t>Representativeness</a:t>
            </a:r>
            <a:r>
              <a:rPr lang="en-US" sz="1800" dirty="0" smtClean="0"/>
              <a:t>:</a:t>
            </a:r>
          </a:p>
          <a:p>
            <a:pPr marL="571500" lvl="2">
              <a:defRPr/>
            </a:pPr>
            <a:r>
              <a:rPr lang="en-US" dirty="0" smtClean="0"/>
              <a:t>Neither pixel count nor standard deviation fully express how representative the grid cell value is</a:t>
            </a:r>
          </a:p>
          <a:p>
            <a:pPr marL="571500" lvl="2">
              <a:defRPr/>
            </a:pPr>
            <a:r>
              <a:rPr lang="en-US" dirty="0" smtClean="0"/>
              <a:t>……</a:t>
            </a:r>
          </a:p>
          <a:p>
            <a:endParaRPr lang="en-US" sz="20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Finding data quality information?</a:t>
            </a:r>
            <a:endParaRPr lang="en-US" dirty="0"/>
          </a:p>
        </p:txBody>
      </p:sp>
      <p:sp>
        <p:nvSpPr>
          <p:cNvPr id="3" name="Content Placeholder 2"/>
          <p:cNvSpPr>
            <a:spLocks noGrp="1"/>
          </p:cNvSpPr>
          <p:nvPr>
            <p:ph idx="1"/>
          </p:nvPr>
        </p:nvSpPr>
        <p:spPr>
          <a:xfrm>
            <a:off x="373487" y="1066800"/>
            <a:ext cx="8084713" cy="5029200"/>
          </a:xfrm>
        </p:spPr>
        <p:txBody>
          <a:bodyPr/>
          <a:lstStyle/>
          <a:p>
            <a:pPr>
              <a:buNone/>
            </a:pPr>
            <a:r>
              <a:rPr lang="en-US" sz="2000" i="1" dirty="0" smtClean="0"/>
              <a:t>What do we want to get from the documentation?</a:t>
            </a:r>
          </a:p>
          <a:p>
            <a:pPr>
              <a:buNone/>
            </a:pPr>
            <a:r>
              <a:rPr lang="en-US" sz="2000" i="1" dirty="0" smtClean="0"/>
              <a:t>The known quality facts about a product presented in a structured way, so computers can extract this information.</a:t>
            </a:r>
          </a:p>
          <a:p>
            <a:pPr>
              <a:buNone/>
            </a:pPr>
            <a:endParaRPr lang="en-US" sz="2000" dirty="0" smtClean="0"/>
          </a:p>
          <a:p>
            <a:pPr>
              <a:buNone/>
            </a:pPr>
            <a:r>
              <a:rPr lang="en-US" sz="2000" dirty="0" smtClean="0"/>
              <a:t>Algorithm Theoretical Basis Document (ATBD):</a:t>
            </a:r>
          </a:p>
          <a:p>
            <a:r>
              <a:rPr lang="en-US" sz="2000" dirty="0" smtClean="0"/>
              <a:t>More or less structured</a:t>
            </a:r>
          </a:p>
          <a:p>
            <a:r>
              <a:rPr lang="en-US" sz="2000" dirty="0" smtClean="0"/>
              <a:t>Usually out-of-date</a:t>
            </a:r>
          </a:p>
          <a:p>
            <a:r>
              <a:rPr lang="en-US" sz="2000" dirty="0" smtClean="0"/>
              <a:t>Represents the algorithm developer perspective </a:t>
            </a:r>
          </a:p>
          <a:p>
            <a:r>
              <a:rPr lang="en-US" sz="2000" dirty="0" smtClean="0"/>
              <a:t>Describes quality control flags</a:t>
            </a:r>
          </a:p>
          <a:p>
            <a:r>
              <a:rPr lang="en-US" sz="2000" dirty="0" smtClean="0"/>
              <a:t>Does not address the product quality aspects</a:t>
            </a:r>
          </a:p>
          <a:p>
            <a:endParaRPr lang="en-US" sz="20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252" name="Picture 12"/>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pic>
        <p:nvPicPr>
          <p:cNvPr id="10253" name="Picture 13"/>
          <p:cNvPicPr>
            <a:picLocks noChangeAspect="1" noChangeArrowheads="1"/>
          </p:cNvPicPr>
          <p:nvPr/>
        </p:nvPicPr>
        <p:blipFill>
          <a:blip r:embed="rId4" cstate="print"/>
          <a:srcRect/>
          <a:stretch>
            <a:fillRect/>
          </a:stretch>
        </p:blipFill>
        <p:spPr bwMode="auto">
          <a:xfrm>
            <a:off x="0" y="0"/>
            <a:ext cx="9144000" cy="6858000"/>
          </a:xfrm>
          <a:prstGeom prst="rect">
            <a:avLst/>
          </a:prstGeom>
          <a:noFill/>
          <a:ln w="9525">
            <a:noFill/>
            <a:miter lim="800000"/>
            <a:headEnd/>
            <a:tailEnd/>
          </a:ln>
        </p:spPr>
      </p:pic>
      <p:pic>
        <p:nvPicPr>
          <p:cNvPr id="10254" name="Picture 14"/>
          <p:cNvPicPr>
            <a:picLocks noChangeAspect="1" noChangeArrowheads="1"/>
          </p:cNvPicPr>
          <p:nvPr/>
        </p:nvPicPr>
        <p:blipFill>
          <a:blip r:embed="rId5" cstate="print"/>
          <a:srcRect/>
          <a:stretch>
            <a:fillRect/>
          </a:stretch>
        </p:blipFill>
        <p:spPr bwMode="auto">
          <a:xfrm>
            <a:off x="0" y="0"/>
            <a:ext cx="9144000" cy="6858000"/>
          </a:xfrm>
          <a:prstGeom prst="rect">
            <a:avLst/>
          </a:prstGeom>
          <a:noFill/>
          <a:ln w="9525">
            <a:noFill/>
            <a:miter lim="800000"/>
            <a:headEnd/>
            <a:tailEnd/>
          </a:ln>
        </p:spPr>
      </p:pic>
      <p:pic>
        <p:nvPicPr>
          <p:cNvPr id="10255" name="Picture 15"/>
          <p:cNvPicPr>
            <a:picLocks noChangeAspect="1" noChangeArrowheads="1"/>
          </p:cNvPicPr>
          <p:nvPr/>
        </p:nvPicPr>
        <p:blipFill>
          <a:blip r:embed="rId6" cstate="print"/>
          <a:srcRect/>
          <a:stretch>
            <a:fillRect/>
          </a:stretch>
        </p:blipFill>
        <p:spPr bwMode="auto">
          <a:xfrm>
            <a:off x="0" y="0"/>
            <a:ext cx="9144000" cy="6858000"/>
          </a:xfrm>
          <a:prstGeom prst="rect">
            <a:avLst/>
          </a:prstGeom>
          <a:noFill/>
          <a:ln w="9525">
            <a:noFill/>
            <a:miter lim="800000"/>
            <a:headEnd/>
            <a:tailEnd/>
          </a:ln>
        </p:spPr>
      </p:pic>
      <p:pic>
        <p:nvPicPr>
          <p:cNvPr id="10256" name="Picture 16"/>
          <p:cNvPicPr>
            <a:picLocks noChangeAspect="1" noChangeArrowheads="1"/>
          </p:cNvPicPr>
          <p:nvPr/>
        </p:nvPicPr>
        <p:blipFill>
          <a:blip r:embed="rId7" cstate="print"/>
          <a:srcRect/>
          <a:stretch>
            <a:fillRect/>
          </a:stretch>
        </p:blipFill>
        <p:spPr bwMode="auto">
          <a:xfrm>
            <a:off x="0" y="0"/>
            <a:ext cx="9144000" cy="6858000"/>
          </a:xfrm>
          <a:prstGeom prst="rect">
            <a:avLst/>
          </a:prstGeom>
          <a:noFill/>
          <a:ln w="9525">
            <a:noFill/>
            <a:miter lim="800000"/>
            <a:headEnd/>
            <a:tailEnd/>
          </a:ln>
        </p:spPr>
      </p:pic>
      <p:pic>
        <p:nvPicPr>
          <p:cNvPr id="10257" name="Picture 17"/>
          <p:cNvPicPr>
            <a:picLocks noChangeAspect="1" noChangeArrowheads="1"/>
          </p:cNvPicPr>
          <p:nvPr/>
        </p:nvPicPr>
        <p:blipFill>
          <a:blip r:embed="rId8" cstate="print"/>
          <a:srcRect/>
          <a:stretch>
            <a:fillRect/>
          </a:stretch>
        </p:blipFill>
        <p:spPr bwMode="auto">
          <a:xfrm>
            <a:off x="0" y="0"/>
            <a:ext cx="9144000" cy="6858000"/>
          </a:xfrm>
          <a:prstGeom prst="rect">
            <a:avLst/>
          </a:prstGeom>
          <a:noFill/>
          <a:ln w="9525">
            <a:noFill/>
            <a:miter lim="800000"/>
            <a:headEnd/>
            <a:tailEnd/>
          </a:ln>
        </p:spPr>
      </p:pic>
      <p:pic>
        <p:nvPicPr>
          <p:cNvPr id="10258" name="Picture 18"/>
          <p:cNvPicPr>
            <a:picLocks noChangeAspect="1" noChangeArrowheads="1"/>
          </p:cNvPicPr>
          <p:nvPr/>
        </p:nvPicPr>
        <p:blipFill>
          <a:blip r:embed="rId9" cstate="print"/>
          <a:srcRect/>
          <a:stretch>
            <a:fillRect/>
          </a:stretch>
        </p:blipFill>
        <p:spPr bwMode="auto">
          <a:xfrm>
            <a:off x="0" y="0"/>
            <a:ext cx="9144000" cy="6858000"/>
          </a:xfrm>
          <a:prstGeom prst="rect">
            <a:avLst/>
          </a:prstGeom>
          <a:noFill/>
          <a:ln w="9525">
            <a:noFill/>
            <a:miter lim="800000"/>
            <a:headEnd/>
            <a:tailEnd/>
          </a:ln>
        </p:spPr>
      </p:pic>
      <p:sp>
        <p:nvSpPr>
          <p:cNvPr id="29707" name="Text Box 11"/>
          <p:cNvSpPr txBox="1">
            <a:spLocks noChangeArrowheads="1"/>
          </p:cNvSpPr>
          <p:nvPr/>
        </p:nvSpPr>
        <p:spPr bwMode="auto">
          <a:xfrm>
            <a:off x="251460" y="5789295"/>
            <a:ext cx="8709660" cy="905828"/>
          </a:xfrm>
          <a:prstGeom prst="rect">
            <a:avLst/>
          </a:prstGeom>
          <a:noFill/>
          <a:ln w="9525">
            <a:noFill/>
            <a:miter lim="800000"/>
            <a:headEnd/>
            <a:tailEnd/>
          </a:ln>
          <a:effectLst>
            <a:prstShdw prst="shdw18" dist="17961" dir="13500000">
              <a:schemeClr val="accent1">
                <a:gamma/>
                <a:shade val="60000"/>
                <a:invGamma/>
              </a:schemeClr>
            </a:prstShdw>
          </a:effectLst>
        </p:spPr>
        <p:txBody>
          <a:bodyPr lIns="82296" tIns="41148" rIns="82296" bIns="41148">
            <a:spAutoFit/>
          </a:bodyPr>
          <a:lstStyle/>
          <a:p>
            <a:pPr algn="ctr">
              <a:spcBef>
                <a:spcPct val="50000"/>
              </a:spcBef>
              <a:defRPr/>
            </a:pPr>
            <a:r>
              <a:rPr lang="en-US" sz="1800" dirty="0">
                <a:latin typeface="Arial" charset="0"/>
              </a:rPr>
              <a:t>Merged AOD data from 5 retrieval algorithms (4 sensors: MODIS-Terra, MODIS-Aqua, MISR, and OMI) provide almost complete coverage.</a:t>
            </a:r>
            <a:br>
              <a:rPr lang="en-US" sz="1800" dirty="0">
                <a:latin typeface="Arial" charset="0"/>
              </a:rPr>
            </a:br>
            <a:r>
              <a:rPr lang="en-US" sz="1600" dirty="0">
                <a:latin typeface="Arial" charset="0"/>
              </a:rPr>
              <a:t>Caveat: this is just the simplest merging </a:t>
            </a:r>
            <a:r>
              <a:rPr lang="en-US" sz="1600" dirty="0" smtClean="0">
                <a:latin typeface="Arial" charset="0"/>
              </a:rPr>
              <a:t>prototype in Giovanni</a:t>
            </a:r>
            <a:endParaRPr lang="en-US" sz="1800" dirty="0">
              <a:latin typeface="Arial" charset="0"/>
            </a:endParaRPr>
          </a:p>
        </p:txBody>
      </p:sp>
      <p:sp>
        <p:nvSpPr>
          <p:cNvPr id="29706" name="Title 14"/>
          <p:cNvSpPr>
            <a:spLocks noGrp="1"/>
          </p:cNvSpPr>
          <p:nvPr>
            <p:ph type="ctrTitle"/>
          </p:nvPr>
        </p:nvSpPr>
        <p:spPr>
          <a:xfrm>
            <a:off x="182880" y="4287"/>
            <a:ext cx="8709660" cy="612933"/>
          </a:xfrm>
        </p:spPr>
        <p:txBody>
          <a:bodyPr lIns="82296" tIns="41148" rIns="82296" bIns="41148"/>
          <a:lstStyle/>
          <a:p>
            <a:r>
              <a:rPr lang="en-US" sz="2400" dirty="0" smtClean="0">
                <a:latin typeface="Arial" pitchFamily="34" charset="0"/>
                <a:cs typeface="Arial" pitchFamily="34" charset="0"/>
              </a:rPr>
              <a:t>Data merging example: aerosols from multiple sensors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10252"/>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nodeType="afterEffect">
                                  <p:stCondLst>
                                    <p:cond delay="500"/>
                                  </p:stCondLst>
                                  <p:childTnLst>
                                    <p:set>
                                      <p:cBhvr>
                                        <p:cTn id="9" dur="1" fill="hold">
                                          <p:stCondLst>
                                            <p:cond delay="0"/>
                                          </p:stCondLst>
                                        </p:cTn>
                                        <p:tgtEl>
                                          <p:spTgt spid="10253"/>
                                        </p:tgtEl>
                                        <p:attrNameLst>
                                          <p:attrName>style.visibility</p:attrName>
                                        </p:attrNameLst>
                                      </p:cBhvr>
                                      <p:to>
                                        <p:strVal val="visible"/>
                                      </p:to>
                                    </p:set>
                                  </p:childTnLst>
                                </p:cTn>
                              </p:par>
                            </p:childTnLst>
                          </p:cTn>
                        </p:par>
                        <p:par>
                          <p:cTn id="10" fill="hold">
                            <p:stCondLst>
                              <p:cond delay="500"/>
                            </p:stCondLst>
                            <p:childTnLst>
                              <p:par>
                                <p:cTn id="11" presetID="1" presetClass="entr" presetSubtype="0" fill="hold" nodeType="afterEffect">
                                  <p:stCondLst>
                                    <p:cond delay="500"/>
                                  </p:stCondLst>
                                  <p:childTnLst>
                                    <p:set>
                                      <p:cBhvr>
                                        <p:cTn id="12" dur="1" fill="hold">
                                          <p:stCondLst>
                                            <p:cond delay="0"/>
                                          </p:stCondLst>
                                        </p:cTn>
                                        <p:tgtEl>
                                          <p:spTgt spid="10254"/>
                                        </p:tgtEl>
                                        <p:attrNameLst>
                                          <p:attrName>style.visibility</p:attrName>
                                        </p:attrNameLst>
                                      </p:cBhvr>
                                      <p:to>
                                        <p:strVal val="visible"/>
                                      </p:to>
                                    </p:set>
                                  </p:childTnLst>
                                </p:cTn>
                              </p:par>
                            </p:childTnLst>
                          </p:cTn>
                        </p:par>
                        <p:par>
                          <p:cTn id="13" fill="hold">
                            <p:stCondLst>
                              <p:cond delay="1000"/>
                            </p:stCondLst>
                            <p:childTnLst>
                              <p:par>
                                <p:cTn id="14" presetID="1" presetClass="entr" presetSubtype="0" fill="hold" nodeType="afterEffect">
                                  <p:stCondLst>
                                    <p:cond delay="500"/>
                                  </p:stCondLst>
                                  <p:childTnLst>
                                    <p:set>
                                      <p:cBhvr>
                                        <p:cTn id="15" dur="1" fill="hold">
                                          <p:stCondLst>
                                            <p:cond delay="0"/>
                                          </p:stCondLst>
                                        </p:cTn>
                                        <p:tgtEl>
                                          <p:spTgt spid="10255"/>
                                        </p:tgtEl>
                                        <p:attrNameLst>
                                          <p:attrName>style.visibility</p:attrName>
                                        </p:attrNameLst>
                                      </p:cBhvr>
                                      <p:to>
                                        <p:strVal val="visible"/>
                                      </p:to>
                                    </p:set>
                                  </p:childTnLst>
                                </p:cTn>
                              </p:par>
                            </p:childTnLst>
                          </p:cTn>
                        </p:par>
                        <p:par>
                          <p:cTn id="16" fill="hold">
                            <p:stCondLst>
                              <p:cond delay="1500"/>
                            </p:stCondLst>
                            <p:childTnLst>
                              <p:par>
                                <p:cTn id="17" presetID="1" presetClass="entr" presetSubtype="0" fill="hold" nodeType="afterEffect">
                                  <p:stCondLst>
                                    <p:cond delay="500"/>
                                  </p:stCondLst>
                                  <p:childTnLst>
                                    <p:set>
                                      <p:cBhvr>
                                        <p:cTn id="18" dur="1" fill="hold">
                                          <p:stCondLst>
                                            <p:cond delay="0"/>
                                          </p:stCondLst>
                                        </p:cTn>
                                        <p:tgtEl>
                                          <p:spTgt spid="10256"/>
                                        </p:tgtEl>
                                        <p:attrNameLst>
                                          <p:attrName>style.visibility</p:attrName>
                                        </p:attrNameLst>
                                      </p:cBhvr>
                                      <p:to>
                                        <p:strVal val="visible"/>
                                      </p:to>
                                    </p:set>
                                  </p:childTnLst>
                                </p:cTn>
                              </p:par>
                            </p:childTnLst>
                          </p:cTn>
                        </p:par>
                        <p:par>
                          <p:cTn id="19" fill="hold">
                            <p:stCondLst>
                              <p:cond delay="2000"/>
                            </p:stCondLst>
                            <p:childTnLst>
                              <p:par>
                                <p:cTn id="20" presetID="1" presetClass="entr" presetSubtype="0" fill="hold" nodeType="afterEffect">
                                  <p:stCondLst>
                                    <p:cond delay="500"/>
                                  </p:stCondLst>
                                  <p:childTnLst>
                                    <p:set>
                                      <p:cBhvr>
                                        <p:cTn id="21" dur="1" fill="hold">
                                          <p:stCondLst>
                                            <p:cond delay="0"/>
                                          </p:stCondLst>
                                        </p:cTn>
                                        <p:tgtEl>
                                          <p:spTgt spid="10257"/>
                                        </p:tgtEl>
                                        <p:attrNameLst>
                                          <p:attrName>style.visibility</p:attrName>
                                        </p:attrNameLst>
                                      </p:cBhvr>
                                      <p:to>
                                        <p:strVal val="visible"/>
                                      </p:to>
                                    </p:set>
                                  </p:childTnLst>
                                </p:cTn>
                              </p:par>
                            </p:childTnLst>
                          </p:cTn>
                        </p:par>
                        <p:par>
                          <p:cTn id="22" fill="hold">
                            <p:stCondLst>
                              <p:cond delay="2500"/>
                            </p:stCondLst>
                            <p:childTnLst>
                              <p:par>
                                <p:cTn id="23" presetID="1" presetClass="entr" presetSubtype="0" fill="hold" nodeType="afterEffect">
                                  <p:stCondLst>
                                    <p:cond delay="500"/>
                                  </p:stCondLst>
                                  <p:childTnLst>
                                    <p:set>
                                      <p:cBhvr>
                                        <p:cTn id="24" dur="1" fill="hold">
                                          <p:stCondLst>
                                            <p:cond delay="0"/>
                                          </p:stCondLst>
                                        </p:cTn>
                                        <p:tgtEl>
                                          <p:spTgt spid="1025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is Level 3 data quality?</a:t>
            </a:r>
            <a:endParaRPr lang="en-US" dirty="0"/>
          </a:p>
        </p:txBody>
      </p:sp>
      <p:sp>
        <p:nvSpPr>
          <p:cNvPr id="3" name="Content Placeholder 2"/>
          <p:cNvSpPr>
            <a:spLocks noGrp="1"/>
          </p:cNvSpPr>
          <p:nvPr>
            <p:ph idx="1"/>
          </p:nvPr>
        </p:nvSpPr>
        <p:spPr>
          <a:xfrm>
            <a:off x="342900" y="1066800"/>
            <a:ext cx="8115300" cy="5029200"/>
          </a:xfrm>
        </p:spPr>
        <p:txBody>
          <a:bodyPr>
            <a:normAutofit/>
          </a:bodyPr>
          <a:lstStyle/>
          <a:p>
            <a:pPr>
              <a:buNone/>
            </a:pPr>
            <a:r>
              <a:rPr lang="en-US" i="1" dirty="0" smtClean="0"/>
              <a:t>It is not well defined in Earth Science….</a:t>
            </a:r>
          </a:p>
          <a:p>
            <a:r>
              <a:rPr lang="en-US" dirty="0" smtClean="0"/>
              <a:t>If Level 2 errors were known, the corresponding Level 3 error could have been computed, </a:t>
            </a:r>
            <a:r>
              <a:rPr lang="en-US" i="1" dirty="0" smtClean="0"/>
              <a:t>in principle</a:t>
            </a:r>
          </a:p>
          <a:p>
            <a:r>
              <a:rPr lang="en-US" dirty="0" smtClean="0"/>
              <a:t>Processing from L2</a:t>
            </a:r>
            <a:r>
              <a:rPr lang="en-US" dirty="0" smtClean="0">
                <a:sym typeface="Wingdings" pitchFamily="2" charset="2"/>
              </a:rPr>
              <a:t>L3 daily  L3 monthly may reduce random noise but can also exacerbate systematic  bias and introduce additional sampling bias</a:t>
            </a:r>
            <a:endParaRPr lang="en-US" dirty="0" smtClean="0"/>
          </a:p>
          <a:p>
            <a:r>
              <a:rPr lang="en-US" dirty="0" smtClean="0"/>
              <a:t>At best, standard deviations and sometimes pixel counts are provided </a:t>
            </a:r>
          </a:p>
          <a:p>
            <a:pPr eaLnBrk="1" hangingPunct="1"/>
            <a:r>
              <a:rPr lang="en-US" dirty="0" smtClean="0"/>
              <a:t>However, these standard deviations come from convolution of natural variability with sensor/retrieval uncertainty and bias – need to be disentangled</a:t>
            </a:r>
          </a:p>
          <a:p>
            <a:pPr eaLnBrk="1" hangingPunct="1"/>
            <a:r>
              <a:rPr lang="en-US" dirty="0" smtClean="0"/>
              <a:t>Biases are not addressed in the data themselves </a:t>
            </a:r>
          </a:p>
          <a:p>
            <a:endParaRPr lang="en-US"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876300" y="76200"/>
            <a:ext cx="8013700" cy="533400"/>
          </a:xfrm>
        </p:spPr>
        <p:txBody>
          <a:bodyPr/>
          <a:lstStyle/>
          <a:p>
            <a:r>
              <a:rPr lang="en-US" dirty="0" smtClean="0"/>
              <a:t>Why can’t we just apply L2 quality to L3?</a:t>
            </a:r>
            <a:endParaRPr lang="en-US" dirty="0"/>
          </a:p>
        </p:txBody>
      </p:sp>
      <p:sp>
        <p:nvSpPr>
          <p:cNvPr id="3" name="Content Placeholder 2"/>
          <p:cNvSpPr>
            <a:spLocks noGrp="1"/>
          </p:cNvSpPr>
          <p:nvPr>
            <p:ph idx="1"/>
          </p:nvPr>
        </p:nvSpPr>
        <p:spPr>
          <a:xfrm>
            <a:off x="381000" y="1092200"/>
            <a:ext cx="8115300" cy="5029200"/>
          </a:xfrm>
        </p:spPr>
        <p:txBody>
          <a:bodyPr/>
          <a:lstStyle/>
          <a:p>
            <a:pPr marL="285750" indent="-242888" algn="ctr">
              <a:buFontTx/>
              <a:buNone/>
            </a:pPr>
            <a:r>
              <a:rPr lang="en-US" i="1" dirty="0" smtClean="0"/>
              <a:t>Aggregation to L3 introduces new issues where aerosols co-vary with some observing or environmental conditions – </a:t>
            </a:r>
            <a:r>
              <a:rPr lang="en-US" b="1" i="1" dirty="0" smtClean="0"/>
              <a:t>sampling bias</a:t>
            </a:r>
            <a:r>
              <a:rPr lang="en-US" i="1" dirty="0" smtClean="0"/>
              <a:t>:</a:t>
            </a:r>
          </a:p>
          <a:p>
            <a:pPr marL="285750" indent="-242888"/>
            <a:r>
              <a:rPr lang="en-US" i="1" dirty="0" smtClean="0"/>
              <a:t>Spatial</a:t>
            </a:r>
            <a:r>
              <a:rPr lang="en-US" dirty="0" smtClean="0"/>
              <a:t>: sampling polar areas more than equatorial</a:t>
            </a:r>
          </a:p>
          <a:p>
            <a:pPr marL="285750" indent="-242888"/>
            <a:r>
              <a:rPr lang="en-US" i="1" dirty="0" smtClean="0"/>
              <a:t>Temporal</a:t>
            </a:r>
            <a:r>
              <a:rPr lang="en-US" dirty="0" smtClean="0"/>
              <a:t>: sampling one time of a day only </a:t>
            </a:r>
            <a:r>
              <a:rPr lang="en-US" sz="2000" i="1" dirty="0" smtClean="0"/>
              <a:t>(not obvious when looking at L3 maps)</a:t>
            </a:r>
            <a:endParaRPr lang="en-US" i="1" dirty="0" smtClean="0"/>
          </a:p>
          <a:p>
            <a:pPr marL="285750" indent="-242888"/>
            <a:r>
              <a:rPr lang="en-US" i="1" dirty="0" smtClean="0"/>
              <a:t>Vertical</a:t>
            </a:r>
            <a:r>
              <a:rPr lang="en-US" dirty="0" smtClean="0"/>
              <a:t>: not sensitive to a certain part of the atmosphere thus emphasizing other parts</a:t>
            </a:r>
          </a:p>
          <a:p>
            <a:pPr marL="285750" indent="-242888"/>
            <a:r>
              <a:rPr lang="en-US" i="1" dirty="0" smtClean="0"/>
              <a:t>Contextual: </a:t>
            </a:r>
            <a:r>
              <a:rPr lang="en-US" dirty="0" smtClean="0"/>
              <a:t>bright surface or clear sky bias </a:t>
            </a:r>
          </a:p>
          <a:p>
            <a:pPr marL="285750" indent="-242888"/>
            <a:r>
              <a:rPr lang="en-US" i="1" dirty="0" smtClean="0"/>
              <a:t>Pixel Quality</a:t>
            </a:r>
            <a:r>
              <a:rPr lang="en-US" dirty="0" smtClean="0"/>
              <a:t>: filtering or weighting by quality may mask out areas with specific features</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76200"/>
            <a:ext cx="7747000" cy="533400"/>
          </a:xfrm>
        </p:spPr>
        <p:txBody>
          <a:bodyPr/>
          <a:lstStyle/>
          <a:p>
            <a:r>
              <a:rPr lang="en-US" dirty="0" smtClean="0"/>
              <a:t>Factors contributing to uncertainty and bias in L2</a:t>
            </a:r>
            <a:endParaRPr lang="en-US" dirty="0"/>
          </a:p>
        </p:txBody>
      </p:sp>
      <p:sp>
        <p:nvSpPr>
          <p:cNvPr id="3" name="Content Placeholder 2"/>
          <p:cNvSpPr>
            <a:spLocks noGrp="1"/>
          </p:cNvSpPr>
          <p:nvPr>
            <p:ph idx="1"/>
          </p:nvPr>
        </p:nvSpPr>
        <p:spPr>
          <a:xfrm>
            <a:off x="342900" y="1066800"/>
            <a:ext cx="8115300" cy="5029200"/>
          </a:xfrm>
        </p:spPr>
        <p:txBody>
          <a:bodyPr/>
          <a:lstStyle/>
          <a:p>
            <a:pPr marL="514350" indent="-514350"/>
            <a:r>
              <a:rPr lang="en-US" sz="2800" i="1" dirty="0" smtClean="0"/>
              <a:t>Physical</a:t>
            </a:r>
            <a:r>
              <a:rPr lang="en-US" sz="2800" dirty="0" smtClean="0"/>
              <a:t>: instrument, retrieval algorithm, aerosol spatial and temporal variability… </a:t>
            </a:r>
          </a:p>
          <a:p>
            <a:pPr marL="514350" indent="-514350"/>
            <a:r>
              <a:rPr lang="en-US" sz="2800" i="1" dirty="0" smtClean="0"/>
              <a:t>Input</a:t>
            </a:r>
            <a:r>
              <a:rPr lang="en-US" sz="2800" dirty="0" smtClean="0"/>
              <a:t>: ancillary data used by the retrieval algorithm </a:t>
            </a:r>
          </a:p>
          <a:p>
            <a:pPr marL="514350" indent="-514350"/>
            <a:r>
              <a:rPr lang="en-US" sz="2800" i="1" dirty="0" smtClean="0"/>
              <a:t>Classification</a:t>
            </a:r>
            <a:r>
              <a:rPr lang="en-US" sz="2800" dirty="0" smtClean="0"/>
              <a:t>: erroneous flagging of the data </a:t>
            </a:r>
          </a:p>
          <a:p>
            <a:pPr marL="514350" indent="-514350"/>
            <a:r>
              <a:rPr lang="en-US" sz="2800" i="1" dirty="0" smtClean="0"/>
              <a:t>Simulation</a:t>
            </a:r>
            <a:r>
              <a:rPr lang="en-US" sz="2800" dirty="0" smtClean="0"/>
              <a:t>: the geophysical model used for the retrieval </a:t>
            </a:r>
          </a:p>
          <a:p>
            <a:pPr marL="514350" indent="-514350"/>
            <a:r>
              <a:rPr lang="en-US" sz="2800" i="1" dirty="0" smtClean="0"/>
              <a:t>Sampling</a:t>
            </a:r>
            <a:r>
              <a:rPr lang="en-US" sz="2800" dirty="0" smtClean="0"/>
              <a:t>: the averaging within the retrieval footprint </a:t>
            </a:r>
          </a:p>
          <a:p>
            <a:pPr algn="ctr">
              <a:buNone/>
            </a:pPr>
            <a:endParaRPr lang="en-US" sz="2800"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Error propagation in L2 data</a:t>
            </a:r>
            <a:endParaRPr lang="en-US" dirty="0"/>
          </a:p>
        </p:txBody>
      </p:sp>
      <p:sp>
        <p:nvSpPr>
          <p:cNvPr id="3" name="Content Placeholder 2"/>
          <p:cNvSpPr>
            <a:spLocks noGrp="1"/>
          </p:cNvSpPr>
          <p:nvPr>
            <p:ph idx="1"/>
          </p:nvPr>
        </p:nvSpPr>
        <p:spPr>
          <a:xfrm>
            <a:off x="347730" y="976647"/>
            <a:ext cx="8448540" cy="5385516"/>
          </a:xfrm>
        </p:spPr>
        <p:txBody>
          <a:bodyPr/>
          <a:lstStyle/>
          <a:p>
            <a:r>
              <a:rPr lang="en-US" dirty="0" smtClean="0"/>
              <a:t>Instruments are usually well calibrated according to the well established standards.</a:t>
            </a:r>
          </a:p>
          <a:p>
            <a:r>
              <a:rPr lang="en-US" dirty="0" smtClean="0"/>
              <a:t>In the majority of cases, the instrument uncertainty very rarely is propagated through L2 processing. </a:t>
            </a:r>
          </a:p>
          <a:p>
            <a:r>
              <a:rPr lang="en-US" dirty="0" smtClean="0"/>
              <a:t>As a result, L2 uncertainty is assessed only after the fact. </a:t>
            </a:r>
          </a:p>
          <a:p>
            <a:r>
              <a:rPr lang="en-US" dirty="0" smtClean="0"/>
              <a:t>Validation is performed only in few locations, and then the results are extrapolated globally.</a:t>
            </a:r>
          </a:p>
          <a:p>
            <a:pPr>
              <a:buNone/>
            </a:pPr>
            <a:endParaRPr lang="en-US" dirty="0" smtClean="0"/>
          </a:p>
          <a:p>
            <a:pPr>
              <a:buNone/>
            </a:pPr>
            <a:r>
              <a:rPr lang="en-US" dirty="0" smtClean="0"/>
              <a:t>In the absence of computed uncertainty, various methods have been recently applied to emulate L2 data uncertainty</a:t>
            </a:r>
          </a:p>
          <a:p>
            <a:r>
              <a:rPr lang="en-US" dirty="0" smtClean="0"/>
              <a:t>Perturbing the retrieval algorithm parameters </a:t>
            </a:r>
          </a:p>
          <a:p>
            <a:r>
              <a:rPr lang="en-US" dirty="0" smtClean="0"/>
              <a:t>Bootstrap simulation</a:t>
            </a:r>
          </a:p>
          <a:p>
            <a:r>
              <a:rPr lang="en-US" dirty="0" smtClean="0"/>
              <a:t>…..</a:t>
            </a:r>
          </a:p>
          <a:p>
            <a:endParaRPr lang="en-US"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5602" name="Title 1"/>
          <p:cNvSpPr>
            <a:spLocks noGrp="1"/>
          </p:cNvSpPr>
          <p:nvPr>
            <p:ph type="title" idx="4294967295"/>
          </p:nvPr>
        </p:nvSpPr>
        <p:spPr bwMode="auto">
          <a:xfrm>
            <a:off x="885825" y="0"/>
            <a:ext cx="7772400" cy="777240"/>
          </a:xfrm>
          <a:prstGeom prst="rect">
            <a:avLst/>
          </a:prstGeom>
          <a:noFill/>
          <a:ln>
            <a:miter lim="800000"/>
            <a:headEnd/>
            <a:tailEnd/>
          </a:ln>
        </p:spPr>
        <p:txBody>
          <a:bodyPr anchor="ctr"/>
          <a:lstStyle/>
          <a:p>
            <a:r>
              <a:rPr lang="en-US" dirty="0" smtClean="0">
                <a:ea typeface="ＭＳ Ｐゴシック" pitchFamily="-16" charset="-128"/>
              </a:rPr>
              <a:t>Quality Control vs. Quality Assessment </a:t>
            </a:r>
          </a:p>
        </p:txBody>
      </p:sp>
      <p:sp>
        <p:nvSpPr>
          <p:cNvPr id="25603" name="Content Placeholder 2"/>
          <p:cNvSpPr>
            <a:spLocks noGrp="1"/>
          </p:cNvSpPr>
          <p:nvPr>
            <p:ph idx="4294967295"/>
          </p:nvPr>
        </p:nvSpPr>
        <p:spPr>
          <a:xfrm>
            <a:off x="685800" y="1066800"/>
            <a:ext cx="7772400" cy="5334000"/>
          </a:xfrm>
        </p:spPr>
        <p:txBody>
          <a:bodyPr/>
          <a:lstStyle/>
          <a:p>
            <a:pPr lvl="0"/>
            <a:r>
              <a:rPr lang="en-US" dirty="0" smtClean="0"/>
              <a:t>Quality Control (QC) flags in the data (assigned by the algorithm) reflect “happiness” of the retrieval algorithm, </a:t>
            </a:r>
            <a:r>
              <a:rPr lang="en-US" sz="2000" dirty="0" smtClean="0"/>
              <a:t>e.g., all the necessary channels indeed had data, not too many clouds, the algorithm has converged to a solution, etc. </a:t>
            </a:r>
            <a:r>
              <a:rPr lang="en-US" dirty="0" smtClean="0"/>
              <a:t/>
            </a:r>
            <a:br>
              <a:rPr lang="en-US" dirty="0" smtClean="0"/>
            </a:br>
            <a:endParaRPr lang="en-US" dirty="0" smtClean="0"/>
          </a:p>
          <a:p>
            <a:r>
              <a:rPr lang="en-US" dirty="0" smtClean="0"/>
              <a:t>Quality assessment is done by analyzing the data “after the fact” through validation, intercomparison with other measurements, self-consistency, etc. It is presented as bias and uncertainty. It is rather inconsistent and can be found in papers, validation reports all over the place.</a:t>
            </a:r>
            <a:endParaRPr lang="en-US"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8434" name="Title 1"/>
          <p:cNvSpPr>
            <a:spLocks noGrp="1"/>
          </p:cNvSpPr>
          <p:nvPr>
            <p:ph type="title"/>
          </p:nvPr>
        </p:nvSpPr>
        <p:spPr>
          <a:xfrm>
            <a:off x="762000" y="63500"/>
            <a:ext cx="8229600" cy="792163"/>
          </a:xfrm>
        </p:spPr>
        <p:txBody>
          <a:bodyPr/>
          <a:lstStyle/>
          <a:p>
            <a:r>
              <a:rPr lang="en-US" sz="2800" dirty="0" smtClean="0">
                <a:ea typeface="ヒラギノ角ゴ Pro W3"/>
                <a:cs typeface="ヒラギノ角ゴ Pro W3"/>
              </a:rPr>
              <a:t>Different kinds of reported data quality </a:t>
            </a:r>
          </a:p>
        </p:txBody>
      </p:sp>
      <p:sp>
        <p:nvSpPr>
          <p:cNvPr id="9219" name="Content Placeholder 2"/>
          <p:cNvSpPr>
            <a:spLocks noGrp="1"/>
          </p:cNvSpPr>
          <p:nvPr>
            <p:ph idx="1"/>
          </p:nvPr>
        </p:nvSpPr>
        <p:spPr>
          <a:xfrm>
            <a:off x="250825" y="1143000"/>
            <a:ext cx="8710613" cy="4940300"/>
          </a:xfrm>
        </p:spPr>
        <p:txBody>
          <a:bodyPr/>
          <a:lstStyle/>
          <a:p>
            <a:pPr>
              <a:defRPr/>
            </a:pPr>
            <a:r>
              <a:rPr lang="en-US" sz="2500" b="1" dirty="0" smtClean="0">
                <a:solidFill>
                  <a:schemeClr val="accent2">
                    <a:lumMod val="75000"/>
                  </a:schemeClr>
                </a:solidFill>
                <a:ea typeface="ヒラギノ角ゴ Pro W3"/>
                <a:cs typeface="ヒラギノ角ゴ Pro W3"/>
              </a:rPr>
              <a:t>Pixel-level</a:t>
            </a:r>
            <a:r>
              <a:rPr lang="en-US" sz="2500" b="1" dirty="0" smtClean="0">
                <a:ea typeface="ヒラギノ角ゴ Pro W3"/>
                <a:cs typeface="ヒラギノ角ゴ Pro W3"/>
              </a:rPr>
              <a:t> </a:t>
            </a:r>
            <a:r>
              <a:rPr lang="en-US" sz="2500" dirty="0" smtClean="0">
                <a:ea typeface="ヒラギノ角ゴ Pro W3"/>
                <a:cs typeface="ヒラギノ角ゴ Pro W3"/>
              </a:rPr>
              <a:t>Quality:  algorithmic guess at usability of data point</a:t>
            </a:r>
          </a:p>
          <a:p>
            <a:pPr lvl="1">
              <a:defRPr/>
            </a:pPr>
            <a:r>
              <a:rPr lang="en-US" sz="2200" dirty="0" smtClean="0">
                <a:ea typeface="MS PGothic" pitchFamily="34" charset="-128"/>
              </a:rPr>
              <a:t>Granule-level Quality:  statistical roll-up of Pixel-level Quality</a:t>
            </a:r>
            <a:endParaRPr lang="en-US" sz="2200" dirty="0" smtClean="0">
              <a:ea typeface="ヒラギノ角ゴ Pro W3"/>
              <a:cs typeface="ヒラギノ角ゴ Pro W3"/>
            </a:endParaRPr>
          </a:p>
          <a:p>
            <a:pPr>
              <a:defRPr/>
            </a:pPr>
            <a:r>
              <a:rPr lang="en-US" sz="2500" b="1" dirty="0" smtClean="0">
                <a:solidFill>
                  <a:schemeClr val="accent2">
                    <a:lumMod val="75000"/>
                  </a:schemeClr>
                </a:solidFill>
                <a:ea typeface="ヒラギノ角ゴ Pro W3"/>
                <a:cs typeface="ヒラギノ角ゴ Pro W3"/>
              </a:rPr>
              <a:t>Product-level</a:t>
            </a:r>
            <a:r>
              <a:rPr lang="en-US" sz="2500" dirty="0" smtClean="0">
                <a:solidFill>
                  <a:srgbClr val="FFFF00"/>
                </a:solidFill>
                <a:ea typeface="ヒラギノ角ゴ Pro W3"/>
                <a:cs typeface="ヒラギノ角ゴ Pro W3"/>
              </a:rPr>
              <a:t> </a:t>
            </a:r>
            <a:r>
              <a:rPr lang="en-US" sz="2500" dirty="0" smtClean="0">
                <a:ea typeface="ヒラギノ角ゴ Pro W3"/>
                <a:cs typeface="ヒラギノ角ゴ Pro W3"/>
              </a:rPr>
              <a:t>Quality:  how closely the data represent the actual geophysical state</a:t>
            </a:r>
          </a:p>
          <a:p>
            <a:pPr>
              <a:defRPr/>
            </a:pPr>
            <a:r>
              <a:rPr lang="en-US" sz="2500" b="1" dirty="0" smtClean="0">
                <a:solidFill>
                  <a:schemeClr val="accent2">
                    <a:lumMod val="75000"/>
                  </a:schemeClr>
                </a:solidFill>
                <a:ea typeface="ヒラギノ角ゴ Pro W3"/>
                <a:cs typeface="ヒラギノ角ゴ Pro W3"/>
              </a:rPr>
              <a:t>Record-level</a:t>
            </a:r>
            <a:r>
              <a:rPr lang="en-US" sz="2500" dirty="0" smtClean="0">
                <a:ea typeface="ヒラギノ角ゴ Pro W3"/>
                <a:cs typeface="ヒラギノ角ゴ Pro W3"/>
              </a:rPr>
              <a:t> Quality: how consistent and reliable the data record is across generations of measurements</a:t>
            </a:r>
          </a:p>
          <a:p>
            <a:pPr>
              <a:defRPr/>
            </a:pPr>
            <a:endParaRPr lang="en-US" sz="2500" dirty="0" smtClean="0">
              <a:ea typeface="ヒラギノ角ゴ Pro W3"/>
              <a:cs typeface="ヒラギノ角ゴ Pro W3"/>
            </a:endParaRPr>
          </a:p>
          <a:p>
            <a:pPr marL="0" lvl="1" indent="0" algn="ctr">
              <a:buFontTx/>
              <a:buNone/>
              <a:defRPr/>
            </a:pPr>
            <a:r>
              <a:rPr lang="en-US" sz="2200" i="1" dirty="0" smtClean="0">
                <a:ea typeface="ヒラギノ角ゴ Pro W3"/>
                <a:cs typeface="ヒラギノ角ゴ Pro W3"/>
              </a:rPr>
              <a:t>Different quality types are often erroneously assumed having the same meaning</a:t>
            </a:r>
          </a:p>
          <a:p>
            <a:pPr marL="0" lvl="1" indent="0" algn="ctr">
              <a:buFontTx/>
              <a:buNone/>
              <a:defRPr/>
            </a:pPr>
            <a:r>
              <a:rPr lang="en-US" sz="2200" i="1" dirty="0" smtClean="0">
                <a:ea typeface="ヒラギノ角ゴ Pro W3"/>
                <a:cs typeface="ヒラギノ角ゴ Pro W3"/>
              </a:rPr>
              <a:t>Ensuring Data Quality at these different levels requires different focus and action </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2530" name="Title 1"/>
          <p:cNvSpPr>
            <a:spLocks noGrp="1"/>
          </p:cNvSpPr>
          <p:nvPr>
            <p:ph type="title"/>
          </p:nvPr>
        </p:nvSpPr>
        <p:spPr>
          <a:xfrm>
            <a:off x="1839913" y="115888"/>
            <a:ext cx="7304087" cy="627062"/>
          </a:xfrm>
        </p:spPr>
        <p:txBody>
          <a:bodyPr/>
          <a:lstStyle/>
          <a:p>
            <a:pPr eaLnBrk="1" hangingPunct="1"/>
            <a:r>
              <a:rPr lang="en-US" sz="3200" dirty="0" smtClean="0"/>
              <a:t>General Level 2 Pixel-Level Issues</a:t>
            </a:r>
          </a:p>
        </p:txBody>
      </p:sp>
      <p:sp>
        <p:nvSpPr>
          <p:cNvPr id="22531" name="Content Placeholder 2"/>
          <p:cNvSpPr>
            <a:spLocks noGrp="1"/>
          </p:cNvSpPr>
          <p:nvPr>
            <p:ph idx="1"/>
          </p:nvPr>
        </p:nvSpPr>
        <p:spPr>
          <a:xfrm>
            <a:off x="182563" y="1279525"/>
            <a:ext cx="8710612" cy="1069975"/>
          </a:xfrm>
        </p:spPr>
        <p:txBody>
          <a:bodyPr/>
          <a:lstStyle/>
          <a:p>
            <a:pPr eaLnBrk="1" hangingPunct="1"/>
            <a:r>
              <a:rPr lang="en-US" sz="2000" dirty="0" smtClean="0"/>
              <a:t>How to extrapolate validation knowledge about selected Level 2 pixels to the Level 2 (swath) product?</a:t>
            </a:r>
          </a:p>
          <a:p>
            <a:pPr eaLnBrk="1" hangingPunct="1"/>
            <a:r>
              <a:rPr lang="en-US" sz="2000" dirty="0" smtClean="0"/>
              <a:t>How to harmonize terms and methods for pixel-level quality?</a:t>
            </a:r>
          </a:p>
        </p:txBody>
      </p:sp>
      <p:grpSp>
        <p:nvGrpSpPr>
          <p:cNvPr id="2" name="Group 23"/>
          <p:cNvGrpSpPr>
            <a:grpSpLocks/>
          </p:cNvGrpSpPr>
          <p:nvPr/>
        </p:nvGrpSpPr>
        <p:grpSpPr bwMode="auto">
          <a:xfrm>
            <a:off x="320675" y="2332038"/>
            <a:ext cx="8488363" cy="3833812"/>
            <a:chOff x="355600" y="2590800"/>
            <a:chExt cx="9432991" cy="4259538"/>
          </a:xfrm>
        </p:grpSpPr>
        <p:sp>
          <p:nvSpPr>
            <p:cNvPr id="22536" name="TextBox 7"/>
            <p:cNvSpPr txBox="1">
              <a:spLocks noChangeArrowheads="1"/>
            </p:cNvSpPr>
            <p:nvPr/>
          </p:nvSpPr>
          <p:spPr bwMode="auto">
            <a:xfrm>
              <a:off x="812800" y="2590800"/>
              <a:ext cx="3732213" cy="954088"/>
            </a:xfrm>
            <a:prstGeom prst="rect">
              <a:avLst/>
            </a:prstGeom>
            <a:noFill/>
            <a:ln w="9525">
              <a:noFill/>
              <a:miter lim="800000"/>
              <a:headEnd/>
              <a:tailEnd/>
            </a:ln>
          </p:spPr>
          <p:txBody>
            <a:bodyPr>
              <a:spAutoFit/>
            </a:bodyPr>
            <a:lstStyle/>
            <a:p>
              <a:pPr algn="ctr"/>
              <a:r>
                <a:rPr lang="en-US" sz="2500" dirty="0">
                  <a:latin typeface="Trebuchet MS" pitchFamily="34" charset="0"/>
                </a:rPr>
                <a:t>AIRS </a:t>
              </a:r>
              <a:br>
                <a:rPr lang="en-US" sz="2500" dirty="0">
                  <a:latin typeface="Trebuchet MS" pitchFamily="34" charset="0"/>
                </a:rPr>
              </a:br>
              <a:r>
                <a:rPr lang="en-US" sz="2500" dirty="0">
                  <a:latin typeface="Trebuchet MS" pitchFamily="34" charset="0"/>
                </a:rPr>
                <a:t>Quality Indicators</a:t>
              </a:r>
            </a:p>
          </p:txBody>
        </p:sp>
        <p:sp>
          <p:nvSpPr>
            <p:cNvPr id="22537" name="TextBox 8"/>
            <p:cNvSpPr txBox="1">
              <a:spLocks noChangeArrowheads="1"/>
            </p:cNvSpPr>
            <p:nvPr/>
          </p:nvSpPr>
          <p:spPr bwMode="auto">
            <a:xfrm>
              <a:off x="5049838" y="2590800"/>
              <a:ext cx="4524375" cy="954088"/>
            </a:xfrm>
            <a:prstGeom prst="rect">
              <a:avLst/>
            </a:prstGeom>
            <a:noFill/>
            <a:ln w="9525">
              <a:noFill/>
              <a:miter lim="800000"/>
              <a:headEnd/>
              <a:tailEnd/>
            </a:ln>
          </p:spPr>
          <p:txBody>
            <a:bodyPr>
              <a:spAutoFit/>
            </a:bodyPr>
            <a:lstStyle/>
            <a:p>
              <a:pPr algn="ctr"/>
              <a:r>
                <a:rPr lang="en-US" sz="2500" dirty="0">
                  <a:latin typeface="Trebuchet MS" pitchFamily="34" charset="0"/>
                </a:rPr>
                <a:t>MODIS Aerosols Confidence Flags</a:t>
              </a:r>
            </a:p>
          </p:txBody>
        </p:sp>
        <p:sp>
          <p:nvSpPr>
            <p:cNvPr id="22538" name="TextBox 9"/>
            <p:cNvSpPr txBox="1">
              <a:spLocks noChangeArrowheads="1"/>
            </p:cNvSpPr>
            <p:nvPr/>
          </p:nvSpPr>
          <p:spPr bwMode="auto">
            <a:xfrm>
              <a:off x="660400" y="3984211"/>
              <a:ext cx="4217988" cy="1025922"/>
            </a:xfrm>
            <a:prstGeom prst="rect">
              <a:avLst/>
            </a:prstGeom>
            <a:noFill/>
            <a:ln w="9525">
              <a:noFill/>
              <a:miter lim="800000"/>
              <a:headEnd/>
              <a:tailEnd/>
            </a:ln>
          </p:spPr>
          <p:txBody>
            <a:bodyPr>
              <a:spAutoFit/>
            </a:bodyPr>
            <a:lstStyle/>
            <a:p>
              <a:pPr marL="307975" indent="-307975"/>
              <a:r>
                <a:rPr lang="en-US" sz="1800" dirty="0">
                  <a:latin typeface="Trebuchet MS" pitchFamily="34" charset="0"/>
                </a:rPr>
                <a:t>0   Best	             </a:t>
              </a:r>
              <a:r>
                <a:rPr lang="en-US" sz="1800" i="1" dirty="0">
                  <a:latin typeface="Trebuchet MS" pitchFamily="34" charset="0"/>
                </a:rPr>
                <a:t>Data Assimilation</a:t>
              </a:r>
            </a:p>
            <a:p>
              <a:pPr marL="307975" indent="-307975">
                <a:buFont typeface="Wingdings" pitchFamily="2" charset="2"/>
                <a:buAutoNum type="arabicPlain"/>
              </a:pPr>
              <a:r>
                <a:rPr lang="en-US" sz="1800" dirty="0">
                  <a:latin typeface="Trebuchet MS" pitchFamily="34" charset="0"/>
                </a:rPr>
                <a:t>Good            </a:t>
              </a:r>
              <a:r>
                <a:rPr lang="en-US" sz="1800" i="1" dirty="0">
                  <a:latin typeface="Trebuchet MS" pitchFamily="34" charset="0"/>
                </a:rPr>
                <a:t>Climatic Studies</a:t>
              </a:r>
            </a:p>
            <a:p>
              <a:pPr marL="307975" indent="-307975">
                <a:buFont typeface="Wingdings" pitchFamily="2" charset="2"/>
                <a:buAutoNum type="arabicPlain"/>
              </a:pPr>
              <a:r>
                <a:rPr lang="en-US" sz="1800" dirty="0">
                  <a:latin typeface="Trebuchet MS" pitchFamily="34" charset="0"/>
                </a:rPr>
                <a:t>Do Not Use</a:t>
              </a:r>
            </a:p>
          </p:txBody>
        </p:sp>
        <p:sp>
          <p:nvSpPr>
            <p:cNvPr id="10" name="Rectangle 9"/>
            <p:cNvSpPr/>
            <p:nvPr/>
          </p:nvSpPr>
          <p:spPr>
            <a:xfrm>
              <a:off x="5235280" y="5490461"/>
              <a:ext cx="4525084" cy="1359877"/>
            </a:xfrm>
            <a:prstGeom prst="rect">
              <a:avLst/>
            </a:prstGeom>
            <a:solidFill>
              <a:srgbClr val="609500"/>
            </a:solidFill>
            <a:ln>
              <a:noFill/>
            </a:ln>
          </p:spPr>
          <p:style>
            <a:lnRef idx="1">
              <a:schemeClr val="accent1"/>
            </a:lnRef>
            <a:fillRef idx="3">
              <a:schemeClr val="accent1"/>
            </a:fillRef>
            <a:effectRef idx="2">
              <a:schemeClr val="accent1"/>
            </a:effectRef>
            <a:fontRef idx="minor">
              <a:schemeClr val="lt1"/>
            </a:fontRef>
          </p:style>
          <p:txBody>
            <a:bodyPr anchorCtr="1"/>
            <a:lstStyle/>
            <a:p>
              <a:pPr algn="ctr" fontAlgn="auto">
                <a:spcBef>
                  <a:spcPts val="0"/>
                </a:spcBef>
                <a:spcAft>
                  <a:spcPts val="0"/>
                </a:spcAft>
                <a:defRPr/>
              </a:pPr>
              <a:r>
                <a:rPr lang="en-US" sz="2000" i="1" dirty="0">
                  <a:solidFill>
                    <a:schemeClr val="tx1"/>
                  </a:solidFill>
                  <a:latin typeface="Trebuchet MS" pitchFamily="34" charset="0"/>
                </a:rPr>
                <a:t>Use these flags in order to stay within expected error bounds</a:t>
              </a:r>
            </a:p>
          </p:txBody>
        </p:sp>
        <p:sp>
          <p:nvSpPr>
            <p:cNvPr id="11" name="Rectangle 10"/>
            <p:cNvSpPr/>
            <p:nvPr/>
          </p:nvSpPr>
          <p:spPr>
            <a:xfrm>
              <a:off x="7138815" y="4001827"/>
              <a:ext cx="2637426" cy="366867"/>
            </a:xfrm>
            <a:prstGeom prst="rect">
              <a:avLst/>
            </a:prstGeom>
            <a:solidFill>
              <a:srgbClr val="609500"/>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dirty="0">
                <a:solidFill>
                  <a:schemeClr val="tx1"/>
                </a:solidFill>
                <a:latin typeface="Trebuchet MS" pitchFamily="34" charset="0"/>
              </a:endParaRPr>
            </a:p>
          </p:txBody>
        </p:sp>
        <p:sp>
          <p:nvSpPr>
            <p:cNvPr id="12" name="Rectangle 11"/>
            <p:cNvSpPr/>
            <p:nvPr/>
          </p:nvSpPr>
          <p:spPr>
            <a:xfrm>
              <a:off x="5231752" y="4001827"/>
              <a:ext cx="2102885" cy="1015940"/>
            </a:xfrm>
            <a:prstGeom prst="rect">
              <a:avLst/>
            </a:prstGeom>
            <a:solidFill>
              <a:srgbClr val="609500"/>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dirty="0">
                <a:solidFill>
                  <a:schemeClr val="tx1"/>
                </a:solidFill>
                <a:latin typeface="Trebuchet MS" pitchFamily="34" charset="0"/>
              </a:endParaRPr>
            </a:p>
          </p:txBody>
        </p:sp>
        <p:sp>
          <p:nvSpPr>
            <p:cNvPr id="22542" name="TextBox 10"/>
            <p:cNvSpPr txBox="1">
              <a:spLocks noChangeArrowheads="1"/>
            </p:cNvSpPr>
            <p:nvPr/>
          </p:nvSpPr>
          <p:spPr bwMode="auto">
            <a:xfrm>
              <a:off x="7870825" y="4002088"/>
              <a:ext cx="1757818" cy="1367895"/>
            </a:xfrm>
            <a:prstGeom prst="rect">
              <a:avLst/>
            </a:prstGeom>
            <a:noFill/>
            <a:ln w="9525">
              <a:noFill/>
              <a:miter lim="800000"/>
              <a:headEnd/>
              <a:tailEnd/>
            </a:ln>
          </p:spPr>
          <p:txBody>
            <a:bodyPr wrap="none">
              <a:spAutoFit/>
            </a:bodyPr>
            <a:lstStyle/>
            <a:p>
              <a:pPr marL="307975" indent="-307975">
                <a:buFontTx/>
                <a:buAutoNum type="arabicPlain" startAt="3"/>
              </a:pPr>
              <a:r>
                <a:rPr lang="en-US" sz="1800" dirty="0">
                  <a:latin typeface="Trebuchet MS" pitchFamily="34" charset="0"/>
                </a:rPr>
                <a:t>Very Good</a:t>
              </a:r>
            </a:p>
            <a:p>
              <a:pPr marL="307975" indent="-307975"/>
              <a:r>
                <a:rPr lang="en-US" sz="1800" dirty="0">
                  <a:latin typeface="Trebuchet MS" pitchFamily="34" charset="0"/>
                </a:rPr>
                <a:t>2    Good</a:t>
              </a:r>
            </a:p>
            <a:p>
              <a:pPr marL="307975" indent="-307975"/>
              <a:r>
                <a:rPr lang="en-US" sz="1800" dirty="0">
                  <a:latin typeface="Trebuchet MS" pitchFamily="34" charset="0"/>
                </a:rPr>
                <a:t>1    Marginal</a:t>
              </a:r>
            </a:p>
            <a:p>
              <a:pPr marL="307975" indent="-307975"/>
              <a:r>
                <a:rPr lang="en-US" sz="1800" dirty="0">
                  <a:latin typeface="Trebuchet MS" pitchFamily="34" charset="0"/>
                </a:rPr>
                <a:t>0    Bad</a:t>
              </a:r>
            </a:p>
          </p:txBody>
        </p:sp>
        <p:sp>
          <p:nvSpPr>
            <p:cNvPr id="22543" name="TextBox 13"/>
            <p:cNvSpPr txBox="1">
              <a:spLocks noChangeArrowheads="1"/>
            </p:cNvSpPr>
            <p:nvPr/>
          </p:nvSpPr>
          <p:spPr bwMode="auto">
            <a:xfrm>
              <a:off x="5232400" y="4002088"/>
              <a:ext cx="1757818" cy="1367895"/>
            </a:xfrm>
            <a:prstGeom prst="rect">
              <a:avLst/>
            </a:prstGeom>
            <a:noFill/>
            <a:ln w="9525">
              <a:noFill/>
              <a:miter lim="800000"/>
              <a:headEnd/>
              <a:tailEnd/>
            </a:ln>
          </p:spPr>
          <p:txBody>
            <a:bodyPr wrap="none">
              <a:spAutoFit/>
            </a:bodyPr>
            <a:lstStyle/>
            <a:p>
              <a:pPr marL="307975" indent="-307975">
                <a:buFontTx/>
                <a:buAutoNum type="arabicPlain" startAt="3"/>
              </a:pPr>
              <a:r>
                <a:rPr lang="en-US" sz="1800" dirty="0">
                  <a:latin typeface="Trebuchet MS" pitchFamily="34" charset="0"/>
                </a:rPr>
                <a:t>Very Good</a:t>
              </a:r>
            </a:p>
            <a:p>
              <a:pPr marL="307975" indent="-307975"/>
              <a:r>
                <a:rPr lang="en-US" sz="1800" dirty="0">
                  <a:latin typeface="Trebuchet MS" pitchFamily="34" charset="0"/>
                </a:rPr>
                <a:t>2    Good</a:t>
              </a:r>
            </a:p>
            <a:p>
              <a:pPr marL="307975" indent="-307975"/>
              <a:r>
                <a:rPr lang="en-US" sz="1800" dirty="0">
                  <a:latin typeface="Trebuchet MS" pitchFamily="34" charset="0"/>
                </a:rPr>
                <a:t>1    Marginal</a:t>
              </a:r>
            </a:p>
            <a:p>
              <a:pPr marL="307975" indent="-307975"/>
              <a:r>
                <a:rPr lang="en-US" sz="1800" dirty="0">
                  <a:latin typeface="Trebuchet MS" pitchFamily="34" charset="0"/>
                </a:rPr>
                <a:t>0    Bad</a:t>
              </a:r>
            </a:p>
          </p:txBody>
        </p:sp>
        <p:sp>
          <p:nvSpPr>
            <p:cNvPr id="22544" name="TextBox 25"/>
            <p:cNvSpPr txBox="1">
              <a:spLocks noChangeArrowheads="1"/>
            </p:cNvSpPr>
            <p:nvPr/>
          </p:nvSpPr>
          <p:spPr bwMode="auto">
            <a:xfrm>
              <a:off x="5692775" y="3576638"/>
              <a:ext cx="921192" cy="410369"/>
            </a:xfrm>
            <a:prstGeom prst="rect">
              <a:avLst/>
            </a:prstGeom>
            <a:noFill/>
            <a:ln w="9525">
              <a:noFill/>
              <a:miter lim="800000"/>
              <a:headEnd/>
              <a:tailEnd/>
            </a:ln>
          </p:spPr>
          <p:txBody>
            <a:bodyPr wrap="none">
              <a:spAutoFit/>
            </a:bodyPr>
            <a:lstStyle/>
            <a:p>
              <a:r>
                <a:rPr lang="en-US" sz="1800" u="sng" dirty="0">
                  <a:latin typeface="Trebuchet MS" pitchFamily="34" charset="0"/>
                </a:rPr>
                <a:t>Ocean</a:t>
              </a:r>
            </a:p>
          </p:txBody>
        </p:sp>
        <p:sp>
          <p:nvSpPr>
            <p:cNvPr id="22545" name="TextBox 26"/>
            <p:cNvSpPr txBox="1">
              <a:spLocks noChangeArrowheads="1"/>
            </p:cNvSpPr>
            <p:nvPr/>
          </p:nvSpPr>
          <p:spPr bwMode="auto">
            <a:xfrm>
              <a:off x="8247063" y="3578225"/>
              <a:ext cx="753768" cy="410369"/>
            </a:xfrm>
            <a:prstGeom prst="rect">
              <a:avLst/>
            </a:prstGeom>
            <a:noFill/>
            <a:ln w="9525">
              <a:noFill/>
              <a:miter lim="800000"/>
              <a:headEnd/>
              <a:tailEnd/>
            </a:ln>
          </p:spPr>
          <p:txBody>
            <a:bodyPr wrap="none">
              <a:spAutoFit/>
            </a:bodyPr>
            <a:lstStyle/>
            <a:p>
              <a:r>
                <a:rPr lang="en-US" sz="1800" u="sng" dirty="0">
                  <a:latin typeface="Trebuchet MS" pitchFamily="34" charset="0"/>
                </a:rPr>
                <a:t>Land</a:t>
              </a:r>
            </a:p>
          </p:txBody>
        </p:sp>
        <p:sp>
          <p:nvSpPr>
            <p:cNvPr id="22546" name="Rectangle 30"/>
            <p:cNvSpPr>
              <a:spLocks noChangeArrowheads="1"/>
            </p:cNvSpPr>
            <p:nvPr/>
          </p:nvSpPr>
          <p:spPr bwMode="auto">
            <a:xfrm>
              <a:off x="7775575" y="6378785"/>
              <a:ext cx="2013016" cy="444567"/>
            </a:xfrm>
            <a:prstGeom prst="rect">
              <a:avLst/>
            </a:prstGeom>
            <a:noFill/>
            <a:ln w="9525">
              <a:noFill/>
              <a:miter lim="800000"/>
              <a:headEnd/>
              <a:tailEnd/>
            </a:ln>
          </p:spPr>
          <p:txBody>
            <a:bodyPr wrap="none">
              <a:spAutoFit/>
            </a:bodyPr>
            <a:lstStyle/>
            <a:p>
              <a:r>
                <a:rPr lang="en-US" sz="2000" dirty="0">
                  <a:latin typeface="Trebuchet MS" pitchFamily="34" charset="0"/>
                </a:rPr>
                <a:t>±0.05 ± 0.15 t</a:t>
              </a:r>
            </a:p>
          </p:txBody>
        </p:sp>
        <p:sp>
          <p:nvSpPr>
            <p:cNvPr id="22547" name="Rectangle 32"/>
            <p:cNvSpPr>
              <a:spLocks noChangeArrowheads="1"/>
            </p:cNvSpPr>
            <p:nvPr/>
          </p:nvSpPr>
          <p:spPr bwMode="auto">
            <a:xfrm>
              <a:off x="5260975" y="6405771"/>
              <a:ext cx="2098510" cy="444567"/>
            </a:xfrm>
            <a:prstGeom prst="rect">
              <a:avLst/>
            </a:prstGeom>
            <a:noFill/>
            <a:ln w="9525">
              <a:noFill/>
              <a:miter lim="800000"/>
              <a:headEnd/>
              <a:tailEnd/>
            </a:ln>
          </p:spPr>
          <p:txBody>
            <a:bodyPr wrap="none">
              <a:spAutoFit/>
            </a:bodyPr>
            <a:lstStyle/>
            <a:p>
              <a:r>
                <a:rPr lang="en-US" sz="2000" dirty="0">
                  <a:latin typeface="Trebuchet MS" pitchFamily="34" charset="0"/>
                </a:rPr>
                <a:t> ±0.03 ± 0.10 t</a:t>
              </a:r>
            </a:p>
          </p:txBody>
        </p:sp>
        <p:sp>
          <p:nvSpPr>
            <p:cNvPr id="22548" name="TextBox 16"/>
            <p:cNvSpPr txBox="1">
              <a:spLocks noChangeArrowheads="1"/>
            </p:cNvSpPr>
            <p:nvPr/>
          </p:nvSpPr>
          <p:spPr bwMode="auto">
            <a:xfrm>
              <a:off x="5870575" y="6116847"/>
              <a:ext cx="921192" cy="410369"/>
            </a:xfrm>
            <a:prstGeom prst="rect">
              <a:avLst/>
            </a:prstGeom>
            <a:noFill/>
            <a:ln w="9525">
              <a:noFill/>
              <a:miter lim="800000"/>
              <a:headEnd/>
              <a:tailEnd/>
            </a:ln>
          </p:spPr>
          <p:txBody>
            <a:bodyPr wrap="none">
              <a:spAutoFit/>
            </a:bodyPr>
            <a:lstStyle/>
            <a:p>
              <a:r>
                <a:rPr lang="en-US" sz="1800" u="sng" dirty="0">
                  <a:latin typeface="Trebuchet MS" pitchFamily="34" charset="0"/>
                </a:rPr>
                <a:t>Ocean</a:t>
              </a:r>
            </a:p>
          </p:txBody>
        </p:sp>
        <p:sp>
          <p:nvSpPr>
            <p:cNvPr id="22549" name="TextBox 17"/>
            <p:cNvSpPr txBox="1">
              <a:spLocks noChangeArrowheads="1"/>
            </p:cNvSpPr>
            <p:nvPr/>
          </p:nvSpPr>
          <p:spPr bwMode="auto">
            <a:xfrm>
              <a:off x="8424863" y="6118435"/>
              <a:ext cx="753768" cy="410369"/>
            </a:xfrm>
            <a:prstGeom prst="rect">
              <a:avLst/>
            </a:prstGeom>
            <a:noFill/>
            <a:ln w="9525">
              <a:noFill/>
              <a:miter lim="800000"/>
              <a:headEnd/>
              <a:tailEnd/>
            </a:ln>
          </p:spPr>
          <p:txBody>
            <a:bodyPr wrap="none">
              <a:spAutoFit/>
            </a:bodyPr>
            <a:lstStyle/>
            <a:p>
              <a:r>
                <a:rPr lang="en-US" sz="1800" u="sng" dirty="0">
                  <a:latin typeface="Trebuchet MS" pitchFamily="34" charset="0"/>
                </a:rPr>
                <a:t>Land</a:t>
              </a:r>
            </a:p>
          </p:txBody>
        </p:sp>
        <p:sp>
          <p:nvSpPr>
            <p:cNvPr id="22550" name="TextBox 19"/>
            <p:cNvSpPr txBox="1">
              <a:spLocks noChangeArrowheads="1"/>
            </p:cNvSpPr>
            <p:nvPr/>
          </p:nvSpPr>
          <p:spPr bwMode="auto">
            <a:xfrm>
              <a:off x="3415027" y="5730213"/>
              <a:ext cx="1504956" cy="512961"/>
            </a:xfrm>
            <a:prstGeom prst="rect">
              <a:avLst/>
            </a:prstGeom>
            <a:noFill/>
            <a:ln w="9525">
              <a:noFill/>
              <a:miter lim="800000"/>
              <a:headEnd/>
              <a:tailEnd/>
            </a:ln>
          </p:spPr>
          <p:txBody>
            <a:bodyPr>
              <a:spAutoFit/>
            </a:bodyPr>
            <a:lstStyle/>
            <a:p>
              <a:r>
                <a:rPr lang="en-US" dirty="0">
                  <a:latin typeface="Trebuchet MS" pitchFamily="34" charset="0"/>
                </a:rPr>
                <a:t>Purpose</a:t>
              </a:r>
            </a:p>
          </p:txBody>
        </p:sp>
        <p:sp>
          <p:nvSpPr>
            <p:cNvPr id="22" name="Right Arrow 21"/>
            <p:cNvSpPr/>
            <p:nvPr/>
          </p:nvSpPr>
          <p:spPr>
            <a:xfrm rot="16200000">
              <a:off x="3576186" y="4466431"/>
              <a:ext cx="947151" cy="1421917"/>
            </a:xfrm>
            <a:prstGeom prst="rightArrow">
              <a:avLst>
                <a:gd name="adj1" fmla="val 50000"/>
                <a:gd name="adj2" fmla="val 52238"/>
              </a:avLst>
            </a:prstGeom>
            <a:solidFill>
              <a:srgbClr val="FFC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srgbClr val="FF0000"/>
                </a:solidFill>
                <a:latin typeface="Trebuchet MS" pitchFamily="34" charset="0"/>
              </a:endParaRPr>
            </a:p>
          </p:txBody>
        </p:sp>
        <p:sp>
          <p:nvSpPr>
            <p:cNvPr id="22552" name="TextBox 22"/>
            <p:cNvSpPr txBox="1">
              <a:spLocks noChangeArrowheads="1"/>
            </p:cNvSpPr>
            <p:nvPr/>
          </p:nvSpPr>
          <p:spPr bwMode="auto">
            <a:xfrm>
              <a:off x="355600" y="5730213"/>
              <a:ext cx="4191000" cy="923330"/>
            </a:xfrm>
            <a:prstGeom prst="rect">
              <a:avLst/>
            </a:prstGeom>
            <a:noFill/>
            <a:ln w="9525">
              <a:noFill/>
              <a:miter lim="800000"/>
              <a:headEnd/>
              <a:tailEnd/>
            </a:ln>
          </p:spPr>
          <p:txBody>
            <a:bodyPr>
              <a:spAutoFit/>
            </a:bodyPr>
            <a:lstStyle/>
            <a:p>
              <a:r>
                <a:rPr lang="en-US" dirty="0"/>
                <a:t>Match up the recommendations?</a:t>
              </a:r>
            </a:p>
          </p:txBody>
        </p:sp>
      </p:gr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Data validation</a:t>
            </a:r>
            <a:endParaRPr lang="en-US" dirty="0"/>
          </a:p>
        </p:txBody>
      </p:sp>
      <p:sp>
        <p:nvSpPr>
          <p:cNvPr id="3" name="Text Placeholder 2"/>
          <p:cNvSpPr>
            <a:spLocks noGrp="1"/>
          </p:cNvSpPr>
          <p:nvPr>
            <p:ph type="body" idx="1"/>
          </p:nvPr>
        </p:nvSpPr>
        <p:spPr/>
        <p:txBody>
          <a:bodyPr/>
          <a:lstStyle/>
          <a:p>
            <a:endParaRPr lang="en-US"/>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descr="JPL-Tests-Next-Generation-Satellite-Instrument-2.jpg"/>
          <p:cNvPicPr>
            <a:picLocks noChangeAspect="1"/>
          </p:cNvPicPr>
          <p:nvPr/>
        </p:nvPicPr>
        <p:blipFill>
          <a:blip r:embed="rId2" cstate="print"/>
          <a:stretch>
            <a:fillRect/>
          </a:stretch>
        </p:blipFill>
        <p:spPr>
          <a:xfrm>
            <a:off x="304800" y="2667000"/>
            <a:ext cx="857250" cy="1133475"/>
          </a:xfrm>
          <a:prstGeom prst="rect">
            <a:avLst/>
          </a:prstGeom>
        </p:spPr>
      </p:pic>
      <p:sp>
        <p:nvSpPr>
          <p:cNvPr id="3" name="TextBox 2"/>
          <p:cNvSpPr txBox="1"/>
          <p:nvPr/>
        </p:nvSpPr>
        <p:spPr>
          <a:xfrm>
            <a:off x="152400" y="2209800"/>
            <a:ext cx="1226746" cy="369332"/>
          </a:xfrm>
          <a:prstGeom prst="rect">
            <a:avLst/>
          </a:prstGeom>
          <a:noFill/>
        </p:spPr>
        <p:txBody>
          <a:bodyPr wrap="none" rtlCol="0">
            <a:spAutoFit/>
          </a:bodyPr>
          <a:lstStyle/>
          <a:p>
            <a:r>
              <a:rPr lang="en-US" dirty="0" smtClean="0"/>
              <a:t>Instrument</a:t>
            </a:r>
            <a:endParaRPr lang="en-US" dirty="0"/>
          </a:p>
        </p:txBody>
      </p:sp>
      <p:sp>
        <p:nvSpPr>
          <p:cNvPr id="4" name="TextBox 3"/>
          <p:cNvSpPr txBox="1"/>
          <p:nvPr/>
        </p:nvSpPr>
        <p:spPr>
          <a:xfrm>
            <a:off x="1371600" y="381000"/>
            <a:ext cx="937372" cy="369332"/>
          </a:xfrm>
          <a:prstGeom prst="rect">
            <a:avLst/>
          </a:prstGeom>
          <a:noFill/>
        </p:spPr>
        <p:txBody>
          <a:bodyPr wrap="none" rtlCol="0">
            <a:spAutoFit/>
          </a:bodyPr>
          <a:lstStyle/>
          <a:p>
            <a:r>
              <a:rPr lang="en-US" dirty="0" smtClean="0"/>
              <a:t>Satellite</a:t>
            </a:r>
            <a:endParaRPr lang="en-US" dirty="0"/>
          </a:p>
        </p:txBody>
      </p:sp>
      <p:sp>
        <p:nvSpPr>
          <p:cNvPr id="5" name="TextBox 4"/>
          <p:cNvSpPr txBox="1"/>
          <p:nvPr/>
        </p:nvSpPr>
        <p:spPr>
          <a:xfrm>
            <a:off x="3429000" y="1981200"/>
            <a:ext cx="1178015" cy="369332"/>
          </a:xfrm>
          <a:prstGeom prst="rect">
            <a:avLst/>
          </a:prstGeom>
          <a:noFill/>
        </p:spPr>
        <p:txBody>
          <a:bodyPr wrap="none" rtlCol="0">
            <a:spAutoFit/>
          </a:bodyPr>
          <a:lstStyle/>
          <a:p>
            <a:r>
              <a:rPr lang="en-US" dirty="0" smtClean="0"/>
              <a:t>Processing</a:t>
            </a:r>
            <a:endParaRPr lang="en-US" dirty="0"/>
          </a:p>
        </p:txBody>
      </p:sp>
      <p:sp>
        <p:nvSpPr>
          <p:cNvPr id="6" name="TextBox 5"/>
          <p:cNvSpPr txBox="1"/>
          <p:nvPr/>
        </p:nvSpPr>
        <p:spPr>
          <a:xfrm>
            <a:off x="5715000" y="1066800"/>
            <a:ext cx="1388522" cy="369332"/>
          </a:xfrm>
          <a:prstGeom prst="rect">
            <a:avLst/>
          </a:prstGeom>
          <a:noFill/>
        </p:spPr>
        <p:txBody>
          <a:bodyPr wrap="none" rtlCol="0">
            <a:spAutoFit/>
          </a:bodyPr>
          <a:lstStyle/>
          <a:p>
            <a:r>
              <a:rPr lang="en-US" dirty="0" smtClean="0"/>
              <a:t>Value-Added</a:t>
            </a:r>
          </a:p>
        </p:txBody>
      </p:sp>
      <p:sp>
        <p:nvSpPr>
          <p:cNvPr id="7" name="TextBox 6"/>
          <p:cNvSpPr txBox="1"/>
          <p:nvPr/>
        </p:nvSpPr>
        <p:spPr>
          <a:xfrm>
            <a:off x="7543056" y="228600"/>
            <a:ext cx="1430200" cy="646331"/>
          </a:xfrm>
          <a:prstGeom prst="rect">
            <a:avLst/>
          </a:prstGeom>
          <a:noFill/>
        </p:spPr>
        <p:txBody>
          <a:bodyPr wrap="none" rtlCol="0">
            <a:spAutoFit/>
          </a:bodyPr>
          <a:lstStyle/>
          <a:p>
            <a:pPr algn="ctr"/>
            <a:r>
              <a:rPr lang="en-US" dirty="0" smtClean="0"/>
              <a:t>User </a:t>
            </a:r>
          </a:p>
          <a:p>
            <a:pPr algn="ctr"/>
            <a:r>
              <a:rPr lang="en-US" dirty="0" smtClean="0"/>
              <a:t>Communities</a:t>
            </a:r>
            <a:endParaRPr lang="en-US" dirty="0"/>
          </a:p>
        </p:txBody>
      </p:sp>
      <p:pic>
        <p:nvPicPr>
          <p:cNvPr id="8" name="Picture 7" descr="sat.bmp"/>
          <p:cNvPicPr>
            <a:picLocks noChangeAspect="1"/>
          </p:cNvPicPr>
          <p:nvPr/>
        </p:nvPicPr>
        <p:blipFill>
          <a:blip r:embed="rId3" cstate="print"/>
          <a:stretch>
            <a:fillRect/>
          </a:stretch>
        </p:blipFill>
        <p:spPr>
          <a:xfrm>
            <a:off x="1143000" y="838200"/>
            <a:ext cx="1447800" cy="1158240"/>
          </a:xfrm>
          <a:prstGeom prst="rect">
            <a:avLst/>
          </a:prstGeom>
        </p:spPr>
      </p:pic>
      <p:pic>
        <p:nvPicPr>
          <p:cNvPr id="9" name="Picture 8" descr="LVL0.jpg"/>
          <p:cNvPicPr>
            <a:picLocks noChangeAspect="1"/>
          </p:cNvPicPr>
          <p:nvPr/>
        </p:nvPicPr>
        <p:blipFill>
          <a:blip r:embed="rId4" cstate="print"/>
          <a:stretch>
            <a:fillRect/>
          </a:stretch>
        </p:blipFill>
        <p:spPr>
          <a:xfrm>
            <a:off x="2209800" y="2895600"/>
            <a:ext cx="685800" cy="646386"/>
          </a:xfrm>
          <a:prstGeom prst="rect">
            <a:avLst/>
          </a:prstGeom>
        </p:spPr>
      </p:pic>
      <p:pic>
        <p:nvPicPr>
          <p:cNvPr id="12" name="Picture 11" descr="LVL3.jpg"/>
          <p:cNvPicPr>
            <a:picLocks noChangeAspect="1"/>
          </p:cNvPicPr>
          <p:nvPr/>
        </p:nvPicPr>
        <p:blipFill>
          <a:blip r:embed="rId5" cstate="print"/>
          <a:stretch>
            <a:fillRect/>
          </a:stretch>
        </p:blipFill>
        <p:spPr>
          <a:xfrm>
            <a:off x="5029200" y="2895600"/>
            <a:ext cx="1524000" cy="703576"/>
          </a:xfrm>
          <a:prstGeom prst="rect">
            <a:avLst/>
          </a:prstGeom>
        </p:spPr>
      </p:pic>
      <p:sp>
        <p:nvSpPr>
          <p:cNvPr id="13" name="TextBox 12"/>
          <p:cNvSpPr txBox="1"/>
          <p:nvPr/>
        </p:nvSpPr>
        <p:spPr>
          <a:xfrm>
            <a:off x="2362200" y="2438400"/>
            <a:ext cx="836896" cy="369332"/>
          </a:xfrm>
          <a:prstGeom prst="rect">
            <a:avLst/>
          </a:prstGeom>
          <a:noFill/>
        </p:spPr>
        <p:txBody>
          <a:bodyPr wrap="none" rtlCol="0">
            <a:spAutoFit/>
          </a:bodyPr>
          <a:lstStyle/>
          <a:p>
            <a:r>
              <a:rPr lang="en-US" dirty="0" smtClean="0"/>
              <a:t>Level 0</a:t>
            </a:r>
            <a:endParaRPr lang="en-US" dirty="0"/>
          </a:p>
        </p:txBody>
      </p:sp>
      <p:sp>
        <p:nvSpPr>
          <p:cNvPr id="14" name="TextBox 13"/>
          <p:cNvSpPr txBox="1"/>
          <p:nvPr/>
        </p:nvSpPr>
        <p:spPr>
          <a:xfrm>
            <a:off x="3200400" y="2438400"/>
            <a:ext cx="836896" cy="369332"/>
          </a:xfrm>
          <a:prstGeom prst="rect">
            <a:avLst/>
          </a:prstGeom>
          <a:noFill/>
        </p:spPr>
        <p:txBody>
          <a:bodyPr wrap="none" rtlCol="0">
            <a:spAutoFit/>
          </a:bodyPr>
          <a:lstStyle/>
          <a:p>
            <a:r>
              <a:rPr lang="en-US" dirty="0" smtClean="0"/>
              <a:t>Level 1</a:t>
            </a:r>
            <a:endParaRPr lang="en-US" dirty="0"/>
          </a:p>
        </p:txBody>
      </p:sp>
      <p:sp>
        <p:nvSpPr>
          <p:cNvPr id="15" name="TextBox 14"/>
          <p:cNvSpPr txBox="1"/>
          <p:nvPr/>
        </p:nvSpPr>
        <p:spPr>
          <a:xfrm>
            <a:off x="4038600" y="2438400"/>
            <a:ext cx="836896" cy="369332"/>
          </a:xfrm>
          <a:prstGeom prst="rect">
            <a:avLst/>
          </a:prstGeom>
          <a:noFill/>
        </p:spPr>
        <p:txBody>
          <a:bodyPr wrap="none" rtlCol="0">
            <a:spAutoFit/>
          </a:bodyPr>
          <a:lstStyle/>
          <a:p>
            <a:r>
              <a:rPr lang="en-US" dirty="0" smtClean="0"/>
              <a:t>Level 2</a:t>
            </a:r>
            <a:endParaRPr lang="en-US" dirty="0"/>
          </a:p>
        </p:txBody>
      </p:sp>
      <p:sp>
        <p:nvSpPr>
          <p:cNvPr id="16" name="TextBox 15"/>
          <p:cNvSpPr txBox="1"/>
          <p:nvPr/>
        </p:nvSpPr>
        <p:spPr>
          <a:xfrm>
            <a:off x="5334000" y="2438400"/>
            <a:ext cx="836896" cy="369332"/>
          </a:xfrm>
          <a:prstGeom prst="rect">
            <a:avLst/>
          </a:prstGeom>
          <a:noFill/>
        </p:spPr>
        <p:txBody>
          <a:bodyPr wrap="none" rtlCol="0">
            <a:spAutoFit/>
          </a:bodyPr>
          <a:lstStyle/>
          <a:p>
            <a:r>
              <a:rPr lang="en-US" dirty="0" smtClean="0"/>
              <a:t>Level 3</a:t>
            </a:r>
          </a:p>
        </p:txBody>
      </p:sp>
      <p:pic>
        <p:nvPicPr>
          <p:cNvPr id="17" name="Picture 16" descr="LVL2.jpg"/>
          <p:cNvPicPr>
            <a:picLocks noChangeAspect="1"/>
          </p:cNvPicPr>
          <p:nvPr/>
        </p:nvPicPr>
        <p:blipFill>
          <a:blip r:embed="rId6" cstate="print"/>
          <a:stretch>
            <a:fillRect/>
          </a:stretch>
        </p:blipFill>
        <p:spPr>
          <a:xfrm>
            <a:off x="4174235" y="2895600"/>
            <a:ext cx="626365" cy="685800"/>
          </a:xfrm>
          <a:prstGeom prst="rect">
            <a:avLst/>
          </a:prstGeom>
        </p:spPr>
      </p:pic>
      <p:pic>
        <p:nvPicPr>
          <p:cNvPr id="18" name="Picture 17" descr="LVL1.jpg"/>
          <p:cNvPicPr>
            <a:picLocks noChangeAspect="1"/>
          </p:cNvPicPr>
          <p:nvPr/>
        </p:nvPicPr>
        <p:blipFill>
          <a:blip r:embed="rId7" cstate="print"/>
          <a:stretch>
            <a:fillRect/>
          </a:stretch>
        </p:blipFill>
        <p:spPr>
          <a:xfrm>
            <a:off x="3200400" y="2895600"/>
            <a:ext cx="685800" cy="685800"/>
          </a:xfrm>
          <a:prstGeom prst="rect">
            <a:avLst/>
          </a:prstGeom>
        </p:spPr>
      </p:pic>
      <p:pic>
        <p:nvPicPr>
          <p:cNvPr id="19" name="Picture 18" descr="user-group-medium.png"/>
          <p:cNvPicPr>
            <a:picLocks noChangeAspect="1"/>
          </p:cNvPicPr>
          <p:nvPr/>
        </p:nvPicPr>
        <p:blipFill>
          <a:blip r:embed="rId8" cstate="print"/>
          <a:stretch>
            <a:fillRect/>
          </a:stretch>
        </p:blipFill>
        <p:spPr>
          <a:xfrm>
            <a:off x="7924800" y="990600"/>
            <a:ext cx="914400" cy="843280"/>
          </a:xfrm>
          <a:prstGeom prst="rect">
            <a:avLst/>
          </a:prstGeom>
        </p:spPr>
      </p:pic>
      <p:pic>
        <p:nvPicPr>
          <p:cNvPr id="20" name="Picture 19" descr="value_added_v2.jpg"/>
          <p:cNvPicPr>
            <a:picLocks noChangeAspect="1"/>
          </p:cNvPicPr>
          <p:nvPr/>
        </p:nvPicPr>
        <p:blipFill>
          <a:blip r:embed="rId9" cstate="print"/>
          <a:stretch>
            <a:fillRect/>
          </a:stretch>
        </p:blipFill>
        <p:spPr>
          <a:xfrm>
            <a:off x="6453738" y="1905000"/>
            <a:ext cx="1013862" cy="356070"/>
          </a:xfrm>
          <a:prstGeom prst="rect">
            <a:avLst/>
          </a:prstGeom>
        </p:spPr>
      </p:pic>
      <p:cxnSp>
        <p:nvCxnSpPr>
          <p:cNvPr id="21" name="Straight Arrow Connector 20"/>
          <p:cNvCxnSpPr>
            <a:stCxn id="12" idx="2"/>
            <a:endCxn id="32" idx="1"/>
          </p:cNvCxnSpPr>
          <p:nvPr/>
        </p:nvCxnSpPr>
        <p:spPr>
          <a:xfrm rot="16200000" flipH="1">
            <a:off x="6351268" y="3039108"/>
            <a:ext cx="937264" cy="2057400"/>
          </a:xfrm>
          <a:prstGeom prst="straightConnector1">
            <a:avLst/>
          </a:prstGeom>
          <a:ln>
            <a:prstDash val="dash"/>
            <a:tailEnd type="arrow"/>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a:stCxn id="12" idx="0"/>
          </p:cNvCxnSpPr>
          <p:nvPr/>
        </p:nvCxnSpPr>
        <p:spPr>
          <a:xfrm rot="5400000" flipH="1" flipV="1">
            <a:off x="6134100" y="1409700"/>
            <a:ext cx="1143000" cy="1828800"/>
          </a:xfrm>
          <a:prstGeom prst="straightConnector1">
            <a:avLst/>
          </a:prstGeom>
          <a:ln>
            <a:prstDash val="dash"/>
            <a:tailEnd type="arrow"/>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a:stCxn id="8" idx="2"/>
            <a:endCxn id="9" idx="1"/>
          </p:cNvCxnSpPr>
          <p:nvPr/>
        </p:nvCxnSpPr>
        <p:spPr>
          <a:xfrm rot="16200000" flipH="1">
            <a:off x="1427174" y="2436166"/>
            <a:ext cx="1222353" cy="342900"/>
          </a:xfrm>
          <a:prstGeom prst="straightConnector1">
            <a:avLst/>
          </a:prstGeom>
          <a:ln>
            <a:prstDash val="dash"/>
            <a:tailEnd type="arrow"/>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a:stCxn id="2" idx="3"/>
            <a:endCxn id="8" idx="2"/>
          </p:cNvCxnSpPr>
          <p:nvPr/>
        </p:nvCxnSpPr>
        <p:spPr>
          <a:xfrm flipV="1">
            <a:off x="1162050" y="1996440"/>
            <a:ext cx="704850" cy="1237298"/>
          </a:xfrm>
          <a:prstGeom prst="straightConnector1">
            <a:avLst/>
          </a:prstGeom>
          <a:ln>
            <a:prstDash val="dash"/>
            <a:tailEnd type="arrow"/>
          </a:ln>
        </p:spPr>
        <p:style>
          <a:lnRef idx="1">
            <a:schemeClr val="accent1"/>
          </a:lnRef>
          <a:fillRef idx="0">
            <a:schemeClr val="accent1"/>
          </a:fillRef>
          <a:effectRef idx="0">
            <a:schemeClr val="accent1"/>
          </a:effectRef>
          <a:fontRef idx="minor">
            <a:schemeClr val="tx1"/>
          </a:fontRef>
        </p:style>
      </p:cxnSp>
      <p:cxnSp>
        <p:nvCxnSpPr>
          <p:cNvPr id="33" name="Straight Arrow Connector 32"/>
          <p:cNvCxnSpPr>
            <a:stCxn id="12" idx="3"/>
            <a:endCxn id="31" idx="1"/>
          </p:cNvCxnSpPr>
          <p:nvPr/>
        </p:nvCxnSpPr>
        <p:spPr>
          <a:xfrm flipV="1">
            <a:off x="6553200" y="3241040"/>
            <a:ext cx="1295400" cy="6348"/>
          </a:xfrm>
          <a:prstGeom prst="straightConnector1">
            <a:avLst/>
          </a:prstGeom>
          <a:ln>
            <a:prstDash val="dash"/>
            <a:tailEnd type="arrow"/>
          </a:ln>
        </p:spPr>
        <p:style>
          <a:lnRef idx="1">
            <a:schemeClr val="accent1"/>
          </a:lnRef>
          <a:fillRef idx="0">
            <a:schemeClr val="accent1"/>
          </a:fillRef>
          <a:effectRef idx="0">
            <a:schemeClr val="accent1"/>
          </a:effectRef>
          <a:fontRef idx="minor">
            <a:schemeClr val="tx1"/>
          </a:fontRef>
        </p:style>
      </p:cxnSp>
      <p:sp>
        <p:nvSpPr>
          <p:cNvPr id="30" name="Right Arrow 29"/>
          <p:cNvSpPr/>
          <p:nvPr/>
        </p:nvSpPr>
        <p:spPr>
          <a:xfrm>
            <a:off x="2895600" y="3124200"/>
            <a:ext cx="228600" cy="1524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1" name="Picture 30" descr="user-group-medium.png"/>
          <p:cNvPicPr>
            <a:picLocks noChangeAspect="1"/>
          </p:cNvPicPr>
          <p:nvPr/>
        </p:nvPicPr>
        <p:blipFill>
          <a:blip r:embed="rId8" cstate="print"/>
          <a:stretch>
            <a:fillRect/>
          </a:stretch>
        </p:blipFill>
        <p:spPr>
          <a:xfrm>
            <a:off x="7848600" y="2819400"/>
            <a:ext cx="914400" cy="843280"/>
          </a:xfrm>
          <a:prstGeom prst="rect">
            <a:avLst/>
          </a:prstGeom>
        </p:spPr>
      </p:pic>
      <p:pic>
        <p:nvPicPr>
          <p:cNvPr id="32" name="Picture 31" descr="user-group-medium.png"/>
          <p:cNvPicPr>
            <a:picLocks noChangeAspect="1"/>
          </p:cNvPicPr>
          <p:nvPr/>
        </p:nvPicPr>
        <p:blipFill>
          <a:blip r:embed="rId8" cstate="print"/>
          <a:stretch>
            <a:fillRect/>
          </a:stretch>
        </p:blipFill>
        <p:spPr>
          <a:xfrm>
            <a:off x="7848600" y="4114800"/>
            <a:ext cx="914400" cy="843280"/>
          </a:xfrm>
          <a:prstGeom prst="rect">
            <a:avLst/>
          </a:prstGeom>
        </p:spPr>
      </p:pic>
      <p:sp>
        <p:nvSpPr>
          <p:cNvPr id="42" name="Right Arrow 41"/>
          <p:cNvSpPr/>
          <p:nvPr/>
        </p:nvSpPr>
        <p:spPr>
          <a:xfrm>
            <a:off x="3886200" y="3124200"/>
            <a:ext cx="228600" cy="1524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Right Arrow 42"/>
          <p:cNvSpPr/>
          <p:nvPr/>
        </p:nvSpPr>
        <p:spPr>
          <a:xfrm>
            <a:off x="4800600" y="3124200"/>
            <a:ext cx="228600" cy="1524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descr="value_added_v2.jpg"/>
          <p:cNvPicPr>
            <a:picLocks noChangeAspect="1"/>
          </p:cNvPicPr>
          <p:nvPr/>
        </p:nvPicPr>
        <p:blipFill>
          <a:blip r:embed="rId9" cstate="print"/>
          <a:stretch>
            <a:fillRect/>
          </a:stretch>
        </p:blipFill>
        <p:spPr>
          <a:xfrm>
            <a:off x="6606138" y="2971800"/>
            <a:ext cx="1013862" cy="356070"/>
          </a:xfrm>
          <a:prstGeom prst="rect">
            <a:avLst/>
          </a:prstGeom>
        </p:spPr>
      </p:pic>
      <p:pic>
        <p:nvPicPr>
          <p:cNvPr id="34" name="Picture 33" descr="value_added_v2.jpg"/>
          <p:cNvPicPr>
            <a:picLocks noChangeAspect="1"/>
          </p:cNvPicPr>
          <p:nvPr/>
        </p:nvPicPr>
        <p:blipFill>
          <a:blip r:embed="rId9" cstate="print"/>
          <a:stretch>
            <a:fillRect/>
          </a:stretch>
        </p:blipFill>
        <p:spPr>
          <a:xfrm>
            <a:off x="6606138" y="4063530"/>
            <a:ext cx="1013862" cy="356070"/>
          </a:xfrm>
          <a:prstGeom prst="rect">
            <a:avLst/>
          </a:prstGeom>
        </p:spPr>
      </p:pic>
      <p:sp>
        <p:nvSpPr>
          <p:cNvPr id="35" name="Right Arrow 34"/>
          <p:cNvSpPr/>
          <p:nvPr/>
        </p:nvSpPr>
        <p:spPr>
          <a:xfrm rot="16200000">
            <a:off x="4114800" y="4343401"/>
            <a:ext cx="1447800" cy="762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TextBox 35"/>
          <p:cNvSpPr txBox="1"/>
          <p:nvPr/>
        </p:nvSpPr>
        <p:spPr>
          <a:xfrm>
            <a:off x="4267200" y="5334000"/>
            <a:ext cx="1219200" cy="369332"/>
          </a:xfrm>
          <a:prstGeom prst="rect">
            <a:avLst/>
          </a:prstGeom>
          <a:noFill/>
        </p:spPr>
        <p:txBody>
          <a:bodyPr wrap="square" rtlCol="0">
            <a:spAutoFit/>
          </a:bodyPr>
          <a:lstStyle/>
          <a:p>
            <a:r>
              <a:rPr lang="en-US" dirty="0" smtClean="0"/>
              <a:t>Validation</a:t>
            </a:r>
            <a:endParaRPr lang="en-US" dirty="0"/>
          </a:p>
        </p:txBody>
      </p:sp>
      <p:sp>
        <p:nvSpPr>
          <p:cNvPr id="37" name="Right Arrow 36"/>
          <p:cNvSpPr/>
          <p:nvPr/>
        </p:nvSpPr>
        <p:spPr>
          <a:xfrm rot="16200000">
            <a:off x="3124200" y="4343400"/>
            <a:ext cx="1447800" cy="762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TextBox 37"/>
          <p:cNvSpPr txBox="1"/>
          <p:nvPr/>
        </p:nvSpPr>
        <p:spPr>
          <a:xfrm>
            <a:off x="1066800" y="4419600"/>
            <a:ext cx="1219200" cy="369332"/>
          </a:xfrm>
          <a:prstGeom prst="rect">
            <a:avLst/>
          </a:prstGeom>
          <a:noFill/>
        </p:spPr>
        <p:txBody>
          <a:bodyPr wrap="square" rtlCol="0">
            <a:spAutoFit/>
          </a:bodyPr>
          <a:lstStyle/>
          <a:p>
            <a:r>
              <a:rPr lang="en-US" dirty="0" smtClean="0"/>
              <a:t>Calibration</a:t>
            </a:r>
            <a:endParaRPr lang="en-US" dirty="0"/>
          </a:p>
        </p:txBody>
      </p:sp>
      <p:sp>
        <p:nvSpPr>
          <p:cNvPr id="39" name="Right Arrow 38"/>
          <p:cNvSpPr/>
          <p:nvPr/>
        </p:nvSpPr>
        <p:spPr>
          <a:xfrm rot="16200000">
            <a:off x="8001000" y="5257800"/>
            <a:ext cx="685800" cy="762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TextBox 39"/>
          <p:cNvSpPr txBox="1"/>
          <p:nvPr/>
        </p:nvSpPr>
        <p:spPr>
          <a:xfrm>
            <a:off x="7620000" y="5715000"/>
            <a:ext cx="1371600" cy="369332"/>
          </a:xfrm>
          <a:prstGeom prst="rect">
            <a:avLst/>
          </a:prstGeom>
          <a:noFill/>
        </p:spPr>
        <p:txBody>
          <a:bodyPr wrap="square" rtlCol="0">
            <a:spAutoFit/>
          </a:bodyPr>
          <a:lstStyle/>
          <a:p>
            <a:r>
              <a:rPr lang="en-US" dirty="0" smtClean="0"/>
              <a:t>“Validation”</a:t>
            </a:r>
            <a:endParaRPr lang="en-US" dirty="0"/>
          </a:p>
        </p:txBody>
      </p:sp>
      <p:sp>
        <p:nvSpPr>
          <p:cNvPr id="41" name="Right Arrow 40"/>
          <p:cNvSpPr/>
          <p:nvPr/>
        </p:nvSpPr>
        <p:spPr>
          <a:xfrm rot="16200000">
            <a:off x="5981700" y="4229100"/>
            <a:ext cx="1219199" cy="762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TextBox 43"/>
          <p:cNvSpPr txBox="1"/>
          <p:nvPr/>
        </p:nvSpPr>
        <p:spPr>
          <a:xfrm>
            <a:off x="5867400" y="4953000"/>
            <a:ext cx="1524000" cy="369332"/>
          </a:xfrm>
          <a:prstGeom prst="rect">
            <a:avLst/>
          </a:prstGeom>
          <a:noFill/>
        </p:spPr>
        <p:txBody>
          <a:bodyPr wrap="square" rtlCol="0">
            <a:spAutoFit/>
          </a:bodyPr>
          <a:lstStyle/>
          <a:p>
            <a:r>
              <a:rPr lang="en-US" dirty="0" smtClean="0"/>
              <a:t>No Validation</a:t>
            </a:r>
            <a:endParaRPr lang="en-US"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Levels of validation</a:t>
            </a:r>
            <a:endParaRPr lang="en-US" dirty="0"/>
          </a:p>
        </p:txBody>
      </p:sp>
      <p:sp>
        <p:nvSpPr>
          <p:cNvPr id="3" name="Content Placeholder 2"/>
          <p:cNvSpPr>
            <a:spLocks noGrp="1"/>
          </p:cNvSpPr>
          <p:nvPr>
            <p:ph idx="1"/>
          </p:nvPr>
        </p:nvSpPr>
        <p:spPr/>
        <p:txBody>
          <a:bodyPr/>
          <a:lstStyle/>
          <a:p>
            <a:r>
              <a:rPr lang="en-US" dirty="0" smtClean="0"/>
              <a:t>Validate in few points</a:t>
            </a:r>
          </a:p>
          <a:p>
            <a:r>
              <a:rPr lang="en-US" dirty="0" smtClean="0"/>
              <a:t>Extrapolate to the whole globe – how?</a:t>
            </a:r>
          </a:p>
          <a:p>
            <a:r>
              <a:rPr lang="en-US" dirty="0" smtClean="0"/>
              <a:t>What is Level 3 validation?</a:t>
            </a:r>
          </a:p>
          <a:p>
            <a:r>
              <a:rPr lang="en-US" dirty="0" smtClean="0"/>
              <a:t>Self-consistency</a:t>
            </a:r>
            <a:endParaRPr lang="en-US"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QA4EO and other data quality activities</a:t>
            </a:r>
            <a:endParaRPr lang="en-US" dirty="0"/>
          </a:p>
        </p:txBody>
      </p:sp>
      <p:sp>
        <p:nvSpPr>
          <p:cNvPr id="3" name="Text Placeholder 2"/>
          <p:cNvSpPr>
            <a:spLocks noGrp="1"/>
          </p:cNvSpPr>
          <p:nvPr>
            <p:ph type="body" idx="1"/>
          </p:nvPr>
        </p:nvSpPr>
        <p:spPr/>
        <p:txBody>
          <a:bodyPr/>
          <a:lstStyle/>
          <a:p>
            <a:endParaRPr lang="en-US"/>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381000" y="304800"/>
            <a:ext cx="8382000" cy="663575"/>
          </a:xfrm>
        </p:spPr>
        <p:txBody>
          <a:bodyPr>
            <a:normAutofit/>
          </a:bodyPr>
          <a:lstStyle/>
          <a:p>
            <a:r>
              <a:rPr lang="en-GB" smtClean="0"/>
              <a:t>QA4EO Essential Principle</a:t>
            </a:r>
          </a:p>
        </p:txBody>
      </p:sp>
      <p:sp>
        <p:nvSpPr>
          <p:cNvPr id="15363" name="Rectangle 3"/>
          <p:cNvSpPr>
            <a:spLocks noGrp="1" noChangeArrowheads="1"/>
          </p:cNvSpPr>
          <p:nvPr>
            <p:ph type="body" idx="1"/>
          </p:nvPr>
        </p:nvSpPr>
        <p:spPr>
          <a:xfrm>
            <a:off x="457200" y="1447800"/>
            <a:ext cx="8229600" cy="4525963"/>
          </a:xfrm>
        </p:spPr>
        <p:txBody>
          <a:bodyPr>
            <a:normAutofit fontScale="92500" lnSpcReduction="20000"/>
          </a:bodyPr>
          <a:lstStyle/>
          <a:p>
            <a:pPr eaLnBrk="1" hangingPunct="1">
              <a:buFont typeface="Wingdings" charset="2"/>
              <a:buChar char="l"/>
              <a:defRPr/>
            </a:pPr>
            <a:r>
              <a:rPr lang="en-US" b="0" dirty="0" smtClean="0"/>
              <a:t>Measurement/processes are only significant if their “quality” is specified</a:t>
            </a:r>
          </a:p>
          <a:p>
            <a:pPr eaLnBrk="1" hangingPunct="1">
              <a:buFont typeface="Wingdings" charset="2"/>
              <a:buChar char="l"/>
              <a:defRPr/>
            </a:pPr>
            <a:r>
              <a:rPr lang="en-GB" b="0" dirty="0" smtClean="0"/>
              <a:t>In order to achieve the vision of GEOSS, Quality Indicators (QIs) should be ascribed to data and products, at each stage of the data processing chain - from collection and processing to delivery.</a:t>
            </a:r>
          </a:p>
          <a:p>
            <a:pPr eaLnBrk="1" hangingPunct="1">
              <a:buFont typeface="Wingdings" charset="2"/>
              <a:buChar char="l"/>
              <a:defRPr/>
            </a:pPr>
            <a:endParaRPr lang="en-GB" b="0" dirty="0" smtClean="0"/>
          </a:p>
          <a:p>
            <a:pPr lvl="1" eaLnBrk="1" hangingPunct="1">
              <a:buFont typeface="Wingdings" charset="2"/>
              <a:buChar char="u"/>
              <a:defRPr/>
            </a:pPr>
            <a:r>
              <a:rPr lang="en-GB" dirty="0" smtClean="0"/>
              <a:t>A QI should provide sufficient information to allow all users to readily evaluate a product’s suitability for their particular application, i.e. its “fitness for purpose”.</a:t>
            </a:r>
          </a:p>
          <a:p>
            <a:pPr lvl="1" eaLnBrk="1" hangingPunct="1">
              <a:buFont typeface="Wingdings" charset="2"/>
              <a:buChar char="u"/>
              <a:defRPr/>
            </a:pPr>
            <a:endParaRPr lang="en-GB" b="1" dirty="0" smtClean="0"/>
          </a:p>
          <a:p>
            <a:pPr lvl="1" eaLnBrk="1" hangingPunct="1">
              <a:buFont typeface="Wingdings" charset="2"/>
              <a:buChar char="u"/>
              <a:defRPr/>
            </a:pPr>
            <a:r>
              <a:rPr lang="en-GB" dirty="0" smtClean="0"/>
              <a:t>To ensure that this process is internationally harmonised and consistent, the QI needs to be based on a documented and quantifiable assessment of evidence demonstrating the level of traceability to internationally agreed (where possible SI) reference standards.</a:t>
            </a:r>
          </a:p>
        </p:txBody>
      </p:sp>
    </p:spTree>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r>
              <a:rPr lang="en-GB" smtClean="0"/>
              <a:t>QA4EO</a:t>
            </a:r>
            <a:r>
              <a:rPr lang="en-GB" b="0" smtClean="0"/>
              <a:t> </a:t>
            </a:r>
            <a:r>
              <a:rPr lang="en-GB" smtClean="0"/>
              <a:t>Essential Principle</a:t>
            </a:r>
          </a:p>
        </p:txBody>
      </p:sp>
      <p:sp>
        <p:nvSpPr>
          <p:cNvPr id="17411" name="Rectangle 3"/>
          <p:cNvSpPr>
            <a:spLocks noChangeArrowheads="1"/>
          </p:cNvSpPr>
          <p:nvPr/>
        </p:nvSpPr>
        <p:spPr bwMode="auto">
          <a:xfrm>
            <a:off x="2843213" y="1268413"/>
            <a:ext cx="3457575" cy="2016125"/>
          </a:xfrm>
          <a:prstGeom prst="rect">
            <a:avLst/>
          </a:prstGeom>
          <a:solidFill>
            <a:schemeClr val="accent1"/>
          </a:solidFill>
          <a:ln w="9525">
            <a:solidFill>
              <a:schemeClr val="tx1"/>
            </a:solidFill>
            <a:miter lim="800000"/>
            <a:headEnd/>
            <a:tailEnd/>
          </a:ln>
          <a:effectLst/>
        </p:spPr>
        <p:txBody>
          <a:bodyPr anchor="ctr"/>
          <a:lstStyle/>
          <a:p>
            <a:pPr algn="ctr"/>
            <a:r>
              <a:rPr lang="en-GB" i="1"/>
              <a:t>Data and derived products shall have associated with them an indicator of their quality to enable users to assess its suitability for their application.</a:t>
            </a:r>
          </a:p>
          <a:p>
            <a:pPr algn="ctr"/>
            <a:r>
              <a:rPr lang="en-GB" i="1"/>
              <a:t>“fitness for purpose”</a:t>
            </a:r>
            <a:endParaRPr lang="en-GB"/>
          </a:p>
        </p:txBody>
      </p:sp>
      <p:sp>
        <p:nvSpPr>
          <p:cNvPr id="17412" name="Rectangle 4"/>
          <p:cNvSpPr>
            <a:spLocks noChangeArrowheads="1"/>
          </p:cNvSpPr>
          <p:nvPr/>
        </p:nvSpPr>
        <p:spPr bwMode="auto">
          <a:xfrm>
            <a:off x="468313" y="3789363"/>
            <a:ext cx="3457575" cy="2016125"/>
          </a:xfrm>
          <a:prstGeom prst="rect">
            <a:avLst/>
          </a:prstGeom>
          <a:solidFill>
            <a:schemeClr val="accent1"/>
          </a:solidFill>
          <a:ln w="9525">
            <a:solidFill>
              <a:schemeClr val="tx1"/>
            </a:solidFill>
            <a:miter lim="800000"/>
            <a:headEnd/>
            <a:tailEnd/>
          </a:ln>
          <a:effectLst/>
        </p:spPr>
        <p:txBody>
          <a:bodyPr anchor="ctr"/>
          <a:lstStyle/>
          <a:p>
            <a:pPr algn="ctr"/>
            <a:r>
              <a:rPr lang="en-GB" i="1"/>
              <a:t>Quality Indicators (QIs) should be ascribed to data and Products.</a:t>
            </a:r>
          </a:p>
          <a:p>
            <a:pPr algn="ctr"/>
            <a:r>
              <a:rPr lang="en-GB" i="1"/>
              <a:t>A QI should provide sufficient information to allow all users to readily evaluate its “fitness for purpose”.</a:t>
            </a:r>
            <a:endParaRPr lang="en-GB"/>
          </a:p>
        </p:txBody>
      </p:sp>
      <p:sp>
        <p:nvSpPr>
          <p:cNvPr id="17413" name="Rectangle 5"/>
          <p:cNvSpPr>
            <a:spLocks noChangeArrowheads="1"/>
          </p:cNvSpPr>
          <p:nvPr/>
        </p:nvSpPr>
        <p:spPr bwMode="auto">
          <a:xfrm>
            <a:off x="5219700" y="3789363"/>
            <a:ext cx="3457575" cy="2016125"/>
          </a:xfrm>
          <a:prstGeom prst="rect">
            <a:avLst/>
          </a:prstGeom>
          <a:solidFill>
            <a:schemeClr val="accent1"/>
          </a:solidFill>
          <a:ln w="9525">
            <a:solidFill>
              <a:schemeClr val="tx1"/>
            </a:solidFill>
            <a:miter lim="800000"/>
            <a:headEnd/>
            <a:tailEnd/>
          </a:ln>
          <a:effectLst/>
        </p:spPr>
        <p:txBody>
          <a:bodyPr anchor="ctr"/>
          <a:lstStyle/>
          <a:p>
            <a:pPr algn="ctr"/>
            <a:r>
              <a:rPr lang="en-GB" i="1"/>
              <a:t>QI needs to be based on a documented and quantifiable assessment of evidence demonstrating the level of traceability to internationally agreed (where possible SI) reference standards.</a:t>
            </a:r>
            <a:endParaRPr lang="en-GB"/>
          </a:p>
        </p:txBody>
      </p:sp>
      <p:sp>
        <p:nvSpPr>
          <p:cNvPr id="17414" name="Rectangle 6"/>
          <p:cNvSpPr>
            <a:spLocks noChangeArrowheads="1"/>
          </p:cNvSpPr>
          <p:nvPr/>
        </p:nvSpPr>
        <p:spPr bwMode="auto">
          <a:xfrm>
            <a:off x="2843213" y="1268413"/>
            <a:ext cx="3457575" cy="2016125"/>
          </a:xfrm>
          <a:prstGeom prst="rect">
            <a:avLst/>
          </a:prstGeom>
          <a:solidFill>
            <a:schemeClr val="accent1"/>
          </a:solidFill>
          <a:ln w="9525">
            <a:solidFill>
              <a:schemeClr val="tx1"/>
            </a:solidFill>
            <a:miter lim="800000"/>
            <a:headEnd/>
            <a:tailEnd/>
          </a:ln>
          <a:effectLst/>
        </p:spPr>
        <p:txBody>
          <a:bodyPr anchor="ctr"/>
          <a:lstStyle/>
          <a:p>
            <a:pPr algn="ctr"/>
            <a:r>
              <a:rPr lang="en-GB" sz="2800" b="1">
                <a:latin typeface="Felix Titling" pitchFamily="82" charset="0"/>
              </a:rPr>
              <a:t>QA4EO</a:t>
            </a:r>
          </a:p>
          <a:p>
            <a:pPr algn="ctr"/>
            <a:endParaRPr lang="en-GB" sz="2800"/>
          </a:p>
          <a:p>
            <a:pPr algn="ctr"/>
            <a:r>
              <a:rPr lang="en-GB" sz="2800" i="1"/>
              <a:t>Essential Principle</a:t>
            </a:r>
          </a:p>
        </p:txBody>
      </p:sp>
      <p:sp>
        <p:nvSpPr>
          <p:cNvPr id="17416" name="Rectangle 8"/>
          <p:cNvSpPr>
            <a:spLocks noChangeArrowheads="1"/>
          </p:cNvSpPr>
          <p:nvPr/>
        </p:nvSpPr>
        <p:spPr bwMode="auto">
          <a:xfrm>
            <a:off x="468313" y="3789363"/>
            <a:ext cx="3457575" cy="2016125"/>
          </a:xfrm>
          <a:prstGeom prst="rect">
            <a:avLst/>
          </a:prstGeom>
          <a:solidFill>
            <a:schemeClr val="accent1"/>
          </a:solidFill>
          <a:ln w="9525">
            <a:solidFill>
              <a:schemeClr val="tx1"/>
            </a:solidFill>
            <a:miter lim="800000"/>
            <a:headEnd/>
            <a:tailEnd/>
          </a:ln>
          <a:effectLst/>
        </p:spPr>
        <p:txBody>
          <a:bodyPr anchor="ctr"/>
          <a:lstStyle/>
          <a:p>
            <a:pPr algn="ctr"/>
            <a:r>
              <a:rPr lang="en-GB" sz="2800" i="1"/>
              <a:t>Quality Indicators</a:t>
            </a:r>
            <a:endParaRPr lang="en-GB" sz="2800"/>
          </a:p>
        </p:txBody>
      </p:sp>
      <p:sp>
        <p:nvSpPr>
          <p:cNvPr id="17417" name="Rectangle 9"/>
          <p:cNvSpPr>
            <a:spLocks noChangeArrowheads="1"/>
          </p:cNvSpPr>
          <p:nvPr/>
        </p:nvSpPr>
        <p:spPr bwMode="auto">
          <a:xfrm>
            <a:off x="5219700" y="3789363"/>
            <a:ext cx="3457575" cy="2016125"/>
          </a:xfrm>
          <a:prstGeom prst="rect">
            <a:avLst/>
          </a:prstGeom>
          <a:solidFill>
            <a:schemeClr val="accent1"/>
          </a:solidFill>
          <a:ln w="9525">
            <a:solidFill>
              <a:schemeClr val="tx1"/>
            </a:solidFill>
            <a:miter lim="800000"/>
            <a:headEnd/>
            <a:tailEnd/>
          </a:ln>
          <a:effectLst/>
        </p:spPr>
        <p:txBody>
          <a:bodyPr anchor="ctr"/>
          <a:lstStyle/>
          <a:p>
            <a:pPr algn="ctr"/>
            <a:r>
              <a:rPr lang="en-GB" sz="2800" i="1"/>
              <a:t>Traceability</a:t>
            </a:r>
            <a:endParaRPr lang="en-GB"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41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7413"/>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9" presetClass="exit" presetSubtype="0" fill="hold" grpId="0" nodeType="clickEffect">
                                  <p:stCondLst>
                                    <p:cond delay="0"/>
                                  </p:stCondLst>
                                  <p:childTnLst>
                                    <p:animEffect transition="out" filter="dissolve">
                                      <p:cBhvr>
                                        <p:cTn id="14" dur="500"/>
                                        <p:tgtEl>
                                          <p:spTgt spid="17411"/>
                                        </p:tgtEl>
                                      </p:cBhvr>
                                    </p:animEffect>
                                    <p:set>
                                      <p:cBhvr>
                                        <p:cTn id="15" dur="1" fill="hold">
                                          <p:stCondLst>
                                            <p:cond delay="499"/>
                                          </p:stCondLst>
                                        </p:cTn>
                                        <p:tgtEl>
                                          <p:spTgt spid="17411"/>
                                        </p:tgtEl>
                                        <p:attrNameLst>
                                          <p:attrName>style.visibility</p:attrName>
                                        </p:attrNameLst>
                                      </p:cBhvr>
                                      <p:to>
                                        <p:strVal val="hidden"/>
                                      </p:to>
                                    </p:set>
                                  </p:childTnLst>
                                </p:cTn>
                              </p:par>
                            </p:childTnLst>
                          </p:cTn>
                        </p:par>
                        <p:par>
                          <p:cTn id="16" fill="hold" nodeType="afterGroup">
                            <p:stCondLst>
                              <p:cond delay="500"/>
                            </p:stCondLst>
                            <p:childTnLst>
                              <p:par>
                                <p:cTn id="17" presetID="1" presetClass="entr" presetSubtype="0" fill="hold" grpId="0" nodeType="afterEffect">
                                  <p:stCondLst>
                                    <p:cond delay="500"/>
                                  </p:stCondLst>
                                  <p:childTnLst>
                                    <p:set>
                                      <p:cBhvr>
                                        <p:cTn id="18" dur="1" fill="hold">
                                          <p:stCondLst>
                                            <p:cond delay="0"/>
                                          </p:stCondLst>
                                        </p:cTn>
                                        <p:tgtEl>
                                          <p:spTgt spid="17414"/>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9" presetClass="exit" presetSubtype="0" fill="hold" grpId="1" nodeType="clickEffect">
                                  <p:stCondLst>
                                    <p:cond delay="0"/>
                                  </p:stCondLst>
                                  <p:childTnLst>
                                    <p:animEffect transition="out" filter="dissolve">
                                      <p:cBhvr>
                                        <p:cTn id="22" dur="500"/>
                                        <p:tgtEl>
                                          <p:spTgt spid="17412"/>
                                        </p:tgtEl>
                                      </p:cBhvr>
                                    </p:animEffect>
                                    <p:set>
                                      <p:cBhvr>
                                        <p:cTn id="23" dur="1" fill="hold">
                                          <p:stCondLst>
                                            <p:cond delay="499"/>
                                          </p:stCondLst>
                                        </p:cTn>
                                        <p:tgtEl>
                                          <p:spTgt spid="17412"/>
                                        </p:tgtEl>
                                        <p:attrNameLst>
                                          <p:attrName>style.visibility</p:attrName>
                                        </p:attrNameLst>
                                      </p:cBhvr>
                                      <p:to>
                                        <p:strVal val="hidden"/>
                                      </p:to>
                                    </p:set>
                                  </p:childTnLst>
                                </p:cTn>
                              </p:par>
                            </p:childTnLst>
                          </p:cTn>
                        </p:par>
                        <p:par>
                          <p:cTn id="24" fill="hold" nodeType="afterGroup">
                            <p:stCondLst>
                              <p:cond delay="500"/>
                            </p:stCondLst>
                            <p:childTnLst>
                              <p:par>
                                <p:cTn id="25" presetID="1" presetClass="entr" presetSubtype="0" fill="hold" grpId="0" nodeType="afterEffect">
                                  <p:stCondLst>
                                    <p:cond delay="500"/>
                                  </p:stCondLst>
                                  <p:childTnLst>
                                    <p:set>
                                      <p:cBhvr>
                                        <p:cTn id="26" dur="1" fill="hold">
                                          <p:stCondLst>
                                            <p:cond delay="0"/>
                                          </p:stCondLst>
                                        </p:cTn>
                                        <p:tgtEl>
                                          <p:spTgt spid="17416"/>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9" presetClass="exit" presetSubtype="0" fill="hold" grpId="1" nodeType="clickEffect">
                                  <p:stCondLst>
                                    <p:cond delay="0"/>
                                  </p:stCondLst>
                                  <p:childTnLst>
                                    <p:animEffect transition="out" filter="dissolve">
                                      <p:cBhvr>
                                        <p:cTn id="30" dur="500"/>
                                        <p:tgtEl>
                                          <p:spTgt spid="17413"/>
                                        </p:tgtEl>
                                      </p:cBhvr>
                                    </p:animEffect>
                                    <p:set>
                                      <p:cBhvr>
                                        <p:cTn id="31" dur="1" fill="hold">
                                          <p:stCondLst>
                                            <p:cond delay="499"/>
                                          </p:stCondLst>
                                        </p:cTn>
                                        <p:tgtEl>
                                          <p:spTgt spid="17413"/>
                                        </p:tgtEl>
                                        <p:attrNameLst>
                                          <p:attrName>style.visibility</p:attrName>
                                        </p:attrNameLst>
                                      </p:cBhvr>
                                      <p:to>
                                        <p:strVal val="hidden"/>
                                      </p:to>
                                    </p:set>
                                  </p:childTnLst>
                                </p:cTn>
                              </p:par>
                            </p:childTnLst>
                          </p:cTn>
                        </p:par>
                        <p:par>
                          <p:cTn id="32" fill="hold" nodeType="afterGroup">
                            <p:stCondLst>
                              <p:cond delay="500"/>
                            </p:stCondLst>
                            <p:childTnLst>
                              <p:par>
                                <p:cTn id="33" presetID="1" presetClass="entr" presetSubtype="0" fill="hold" grpId="0" nodeType="afterEffect">
                                  <p:stCondLst>
                                    <p:cond delay="500"/>
                                  </p:stCondLst>
                                  <p:childTnLst>
                                    <p:set>
                                      <p:cBhvr>
                                        <p:cTn id="34" dur="1" fill="hold">
                                          <p:stCondLst>
                                            <p:cond delay="0"/>
                                          </p:stCondLst>
                                        </p:cTn>
                                        <p:tgtEl>
                                          <p:spTgt spid="174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1" grpId="0" animBg="1"/>
      <p:bldP spid="17412" grpId="0" animBg="1"/>
      <p:bldP spid="17412" grpId="1" animBg="1"/>
      <p:bldP spid="17413" grpId="0" animBg="1"/>
      <p:bldP spid="17413" grpId="1" animBg="1"/>
      <p:bldP spid="17414" grpId="0" animBg="1"/>
      <p:bldP spid="17416" grpId="0" animBg="1"/>
      <p:bldP spid="17417"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1525588" y="152400"/>
            <a:ext cx="6400800" cy="868363"/>
          </a:xfrm>
        </p:spPr>
        <p:txBody>
          <a:bodyPr/>
          <a:lstStyle/>
          <a:p>
            <a:r>
              <a:rPr smtClean="0"/>
              <a:t>What QA4EO is…</a:t>
            </a:r>
          </a:p>
        </p:txBody>
      </p:sp>
      <p:sp>
        <p:nvSpPr>
          <p:cNvPr id="14339" name="AutoShape 4"/>
          <p:cNvSpPr>
            <a:spLocks noChangeArrowheads="1"/>
          </p:cNvSpPr>
          <p:nvPr/>
        </p:nvSpPr>
        <p:spPr bwMode="auto">
          <a:xfrm>
            <a:off x="823913" y="1111250"/>
            <a:ext cx="7267575" cy="4832350"/>
          </a:xfrm>
          <a:prstGeom prst="foldedCorner">
            <a:avLst>
              <a:gd name="adj" fmla="val 12500"/>
            </a:avLst>
          </a:prstGeom>
          <a:gradFill rotWithShape="1">
            <a:gsLst>
              <a:gs pos="0">
                <a:schemeClr val="accent1"/>
              </a:gs>
              <a:gs pos="100000">
                <a:schemeClr val="bg1"/>
              </a:gs>
            </a:gsLst>
            <a:path path="rect">
              <a:fillToRect l="100000" t="100000"/>
            </a:path>
          </a:gradFill>
          <a:ln w="9525">
            <a:solidFill>
              <a:schemeClr val="tx1"/>
            </a:solidFill>
            <a:round/>
            <a:headEnd/>
            <a:tailEnd/>
          </a:ln>
        </p:spPr>
        <p:txBody>
          <a:bodyPr wrap="none" anchor="ctr"/>
          <a:lstStyle/>
          <a:p>
            <a:endParaRPr lang="en-US"/>
          </a:p>
        </p:txBody>
      </p:sp>
      <p:sp>
        <p:nvSpPr>
          <p:cNvPr id="14340" name="Text Box 5"/>
          <p:cNvSpPr txBox="1">
            <a:spLocks noChangeArrowheads="1"/>
          </p:cNvSpPr>
          <p:nvPr/>
        </p:nvSpPr>
        <p:spPr bwMode="auto">
          <a:xfrm>
            <a:off x="989013" y="1403350"/>
            <a:ext cx="6937375" cy="1600200"/>
          </a:xfrm>
          <a:prstGeom prst="rect">
            <a:avLst/>
          </a:prstGeom>
          <a:noFill/>
          <a:ln w="9525">
            <a:noFill/>
            <a:miter lim="800000"/>
            <a:headEnd/>
            <a:tailEnd/>
          </a:ln>
        </p:spPr>
        <p:txBody>
          <a:bodyPr>
            <a:spAutoFit/>
          </a:bodyPr>
          <a:lstStyle/>
          <a:p>
            <a:pPr algn="ctr">
              <a:lnSpc>
                <a:spcPct val="90000"/>
              </a:lnSpc>
            </a:pPr>
            <a:r>
              <a:rPr lang="en-GB" sz="2200"/>
              <a:t>it’s a general </a:t>
            </a:r>
            <a:r>
              <a:rPr lang="en-GB" sz="2200" b="1" u="sng"/>
              <a:t>framework</a:t>
            </a:r>
            <a:endParaRPr lang="en-GB" sz="2200"/>
          </a:p>
          <a:p>
            <a:pPr algn="ctr">
              <a:lnSpc>
                <a:spcPct val="90000"/>
              </a:lnSpc>
            </a:pPr>
            <a:endParaRPr lang="en-GB" sz="2200" b="1" u="sng"/>
          </a:p>
          <a:p>
            <a:pPr algn="ctr">
              <a:lnSpc>
                <a:spcPct val="90000"/>
              </a:lnSpc>
            </a:pPr>
            <a:r>
              <a:rPr lang="en-GB" sz="2200"/>
              <a:t>based on </a:t>
            </a:r>
            <a:r>
              <a:rPr lang="en-GB" sz="2200" b="1" u="sng"/>
              <a:t>1 essential principle</a:t>
            </a:r>
          </a:p>
          <a:p>
            <a:pPr algn="ctr">
              <a:lnSpc>
                <a:spcPct val="90000"/>
              </a:lnSpc>
            </a:pPr>
            <a:endParaRPr lang="en-GB" sz="2200"/>
          </a:p>
          <a:p>
            <a:pPr algn="ctr">
              <a:lnSpc>
                <a:spcPct val="90000"/>
              </a:lnSpc>
            </a:pPr>
            <a:r>
              <a:rPr lang="en-GB" sz="2200"/>
              <a:t>and composed of </a:t>
            </a:r>
            <a:r>
              <a:rPr lang="en-GB" sz="2200" b="1" u="sng"/>
              <a:t>7 key guidelines</a:t>
            </a:r>
            <a:r>
              <a:rPr lang="en-GB" sz="2200"/>
              <a:t> </a:t>
            </a:r>
          </a:p>
        </p:txBody>
      </p:sp>
      <p:sp>
        <p:nvSpPr>
          <p:cNvPr id="14341" name="Text Box 6"/>
          <p:cNvSpPr txBox="1">
            <a:spLocks noChangeArrowheads="1"/>
          </p:cNvSpPr>
          <p:nvPr/>
        </p:nvSpPr>
        <p:spPr bwMode="auto">
          <a:xfrm>
            <a:off x="1403350" y="3457575"/>
            <a:ext cx="6108700" cy="1570038"/>
          </a:xfrm>
          <a:prstGeom prst="rect">
            <a:avLst/>
          </a:prstGeom>
          <a:noFill/>
          <a:ln w="9525">
            <a:noFill/>
            <a:miter lim="800000"/>
            <a:headEnd/>
            <a:tailEnd/>
          </a:ln>
        </p:spPr>
        <p:txBody>
          <a:bodyPr>
            <a:spAutoFit/>
          </a:bodyPr>
          <a:lstStyle/>
          <a:p>
            <a:pPr algn="ctr">
              <a:lnSpc>
                <a:spcPct val="120000"/>
              </a:lnSpc>
            </a:pPr>
            <a:r>
              <a:rPr lang="en-GB" sz="2000"/>
              <a:t>These are “living documents” (i.e. v.4.0) and</a:t>
            </a:r>
          </a:p>
          <a:p>
            <a:pPr algn="ctr">
              <a:lnSpc>
                <a:spcPct val="120000"/>
              </a:lnSpc>
            </a:pPr>
            <a:r>
              <a:rPr lang="en-GB" sz="2000"/>
              <a:t>they offer a </a:t>
            </a:r>
            <a:r>
              <a:rPr lang="en-GB" sz="2000" b="1"/>
              <a:t>flexible approach</a:t>
            </a:r>
            <a:r>
              <a:rPr lang="en-GB" sz="2000"/>
              <a:t> to allow </a:t>
            </a:r>
          </a:p>
          <a:p>
            <a:pPr algn="ctr">
              <a:lnSpc>
                <a:spcPct val="120000"/>
              </a:lnSpc>
            </a:pPr>
            <a:r>
              <a:rPr lang="en-GB" sz="2000"/>
              <a:t>the </a:t>
            </a:r>
            <a:r>
              <a:rPr lang="en-GB" sz="2000" b="1"/>
              <a:t>effort for the tailoring</a:t>
            </a:r>
            <a:r>
              <a:rPr lang="en-GB" sz="2000"/>
              <a:t> of the guidelines to be </a:t>
            </a:r>
          </a:p>
          <a:p>
            <a:pPr algn="ctr">
              <a:lnSpc>
                <a:spcPct val="120000"/>
              </a:lnSpc>
            </a:pPr>
            <a:r>
              <a:rPr lang="en-GB" sz="2000" b="1"/>
              <a:t>commensurate with the final objectives.</a:t>
            </a:r>
          </a:p>
        </p:txBody>
      </p:sp>
      <p:sp>
        <p:nvSpPr>
          <p:cNvPr id="14342" name="Text Box 7"/>
          <p:cNvSpPr txBox="1">
            <a:spLocks noChangeArrowheads="1"/>
          </p:cNvSpPr>
          <p:nvPr/>
        </p:nvSpPr>
        <p:spPr bwMode="auto">
          <a:xfrm>
            <a:off x="1403350" y="5294313"/>
            <a:ext cx="6108700" cy="457200"/>
          </a:xfrm>
          <a:prstGeom prst="rect">
            <a:avLst/>
          </a:prstGeom>
          <a:noFill/>
          <a:ln w="9525">
            <a:noFill/>
            <a:miter lim="800000"/>
            <a:headEnd/>
            <a:tailEnd/>
          </a:ln>
        </p:spPr>
        <p:txBody>
          <a:bodyPr>
            <a:spAutoFit/>
          </a:bodyPr>
          <a:lstStyle/>
          <a:p>
            <a:pPr algn="ctr">
              <a:lnSpc>
                <a:spcPct val="120000"/>
              </a:lnSpc>
            </a:pPr>
            <a:r>
              <a:rPr lang="en-GB" sz="2000"/>
              <a:t>It is a </a:t>
            </a:r>
            <a:r>
              <a:rPr lang="en-GB" sz="2000" b="1"/>
              <a:t>user (costumer) driven</a:t>
            </a:r>
            <a:r>
              <a:rPr lang="en-GB" sz="2000"/>
              <a:t> process.</a:t>
            </a:r>
          </a:p>
        </p:txBody>
      </p:sp>
    </p:spTree>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1524000" y="152400"/>
            <a:ext cx="6400800" cy="868363"/>
          </a:xfrm>
        </p:spPr>
        <p:txBody>
          <a:bodyPr/>
          <a:lstStyle/>
          <a:p>
            <a:r>
              <a:rPr smtClean="0"/>
              <a:t>…and what is not </a:t>
            </a:r>
          </a:p>
        </p:txBody>
      </p:sp>
      <p:sp>
        <p:nvSpPr>
          <p:cNvPr id="15363" name="AutoShape 3"/>
          <p:cNvSpPr>
            <a:spLocks noChangeArrowheads="1"/>
          </p:cNvSpPr>
          <p:nvPr/>
        </p:nvSpPr>
        <p:spPr bwMode="auto">
          <a:xfrm>
            <a:off x="823913" y="1111250"/>
            <a:ext cx="7267575" cy="4832350"/>
          </a:xfrm>
          <a:prstGeom prst="foldedCorner">
            <a:avLst>
              <a:gd name="adj" fmla="val 12500"/>
            </a:avLst>
          </a:prstGeom>
          <a:gradFill rotWithShape="1">
            <a:gsLst>
              <a:gs pos="0">
                <a:schemeClr val="accent1"/>
              </a:gs>
              <a:gs pos="100000">
                <a:schemeClr val="bg1"/>
              </a:gs>
            </a:gsLst>
            <a:path path="rect">
              <a:fillToRect l="100000" t="100000"/>
            </a:path>
          </a:gradFill>
          <a:ln w="9525">
            <a:solidFill>
              <a:schemeClr val="tx1"/>
            </a:solidFill>
            <a:round/>
            <a:headEnd/>
            <a:tailEnd/>
          </a:ln>
        </p:spPr>
        <p:txBody>
          <a:bodyPr wrap="none" anchor="ctr"/>
          <a:lstStyle/>
          <a:p>
            <a:endParaRPr lang="en-US"/>
          </a:p>
        </p:txBody>
      </p:sp>
      <p:sp>
        <p:nvSpPr>
          <p:cNvPr id="15364" name="Text Box 7"/>
          <p:cNvSpPr txBox="1">
            <a:spLocks noChangeArrowheads="1"/>
          </p:cNvSpPr>
          <p:nvPr/>
        </p:nvSpPr>
        <p:spPr bwMode="auto">
          <a:xfrm>
            <a:off x="825500" y="2324100"/>
            <a:ext cx="7439025" cy="1096963"/>
          </a:xfrm>
          <a:prstGeom prst="rect">
            <a:avLst/>
          </a:prstGeom>
          <a:noFill/>
          <a:ln w="9525">
            <a:noFill/>
            <a:miter lim="800000"/>
            <a:headEnd/>
            <a:tailEnd/>
          </a:ln>
        </p:spPr>
        <p:txBody>
          <a:bodyPr>
            <a:spAutoFit/>
          </a:bodyPr>
          <a:lstStyle/>
          <a:p>
            <a:pPr algn="ctr">
              <a:lnSpc>
                <a:spcPct val="110000"/>
              </a:lnSpc>
              <a:spcBef>
                <a:spcPct val="50000"/>
              </a:spcBef>
            </a:pPr>
            <a:r>
              <a:rPr lang="en-GB" sz="2000"/>
              <a:t>…</a:t>
            </a:r>
            <a:r>
              <a:rPr lang="en-GB" sz="2000" b="1"/>
              <a:t>not</a:t>
            </a:r>
            <a:r>
              <a:rPr lang="en-GB" sz="2000"/>
              <a:t> a set of </a:t>
            </a:r>
            <a:r>
              <a:rPr lang="en-GB" sz="2000" b="1" u="sng"/>
              <a:t>standards</a:t>
            </a:r>
            <a:r>
              <a:rPr lang="en-GB" sz="2000"/>
              <a:t> for QC/QA activities and processes that would limit competitiveness or innovation and evolution of technology and methodologies</a:t>
            </a:r>
          </a:p>
        </p:txBody>
      </p:sp>
      <p:sp>
        <p:nvSpPr>
          <p:cNvPr id="15365" name="Text Box 8"/>
          <p:cNvSpPr txBox="1">
            <a:spLocks noChangeArrowheads="1"/>
          </p:cNvSpPr>
          <p:nvPr/>
        </p:nvSpPr>
        <p:spPr bwMode="auto">
          <a:xfrm>
            <a:off x="1419225" y="1528763"/>
            <a:ext cx="6249988" cy="396875"/>
          </a:xfrm>
          <a:prstGeom prst="rect">
            <a:avLst/>
          </a:prstGeom>
          <a:noFill/>
          <a:ln w="9525">
            <a:noFill/>
            <a:miter lim="800000"/>
            <a:headEnd/>
            <a:tailEnd/>
          </a:ln>
        </p:spPr>
        <p:txBody>
          <a:bodyPr>
            <a:spAutoFit/>
          </a:bodyPr>
          <a:lstStyle/>
          <a:p>
            <a:pPr algn="ctr">
              <a:spcBef>
                <a:spcPct val="50000"/>
              </a:spcBef>
            </a:pPr>
            <a:r>
              <a:rPr lang="en-GB" sz="2000"/>
              <a:t>…</a:t>
            </a:r>
            <a:r>
              <a:rPr lang="en-GB" sz="2000" b="1"/>
              <a:t>not</a:t>
            </a:r>
            <a:r>
              <a:rPr lang="en-GB" sz="2000"/>
              <a:t> a </a:t>
            </a:r>
            <a:r>
              <a:rPr lang="en-GB" sz="2000" b="1" u="sng"/>
              <a:t>certification</a:t>
            </a:r>
            <a:r>
              <a:rPr lang="en-GB" sz="2000"/>
              <a:t> body</a:t>
            </a:r>
          </a:p>
        </p:txBody>
      </p:sp>
      <p:sp>
        <p:nvSpPr>
          <p:cNvPr id="15366" name="Text Box 9"/>
          <p:cNvSpPr txBox="1">
            <a:spLocks noChangeArrowheads="1"/>
          </p:cNvSpPr>
          <p:nvPr/>
        </p:nvSpPr>
        <p:spPr bwMode="auto">
          <a:xfrm>
            <a:off x="795338" y="3775075"/>
            <a:ext cx="7529512" cy="396875"/>
          </a:xfrm>
          <a:prstGeom prst="rect">
            <a:avLst/>
          </a:prstGeom>
          <a:noFill/>
          <a:ln w="9525">
            <a:noFill/>
            <a:miter lim="800000"/>
            <a:headEnd/>
            <a:tailEnd/>
          </a:ln>
        </p:spPr>
        <p:txBody>
          <a:bodyPr>
            <a:spAutoFit/>
          </a:bodyPr>
          <a:lstStyle/>
          <a:p>
            <a:pPr algn="ctr">
              <a:spcBef>
                <a:spcPct val="50000"/>
              </a:spcBef>
            </a:pPr>
            <a:r>
              <a:rPr lang="en-GB" sz="2000"/>
              <a:t>…</a:t>
            </a:r>
            <a:r>
              <a:rPr lang="en-GB" sz="2000" b="1"/>
              <a:t>not</a:t>
            </a:r>
            <a:r>
              <a:rPr lang="en-GB" sz="2000"/>
              <a:t> a framework developed with a </a:t>
            </a:r>
            <a:r>
              <a:rPr lang="en-GB" sz="2000" b="1" u="sng"/>
              <a:t>top-down</a:t>
            </a:r>
            <a:r>
              <a:rPr lang="en-GB" sz="2000"/>
              <a:t> approach</a:t>
            </a:r>
          </a:p>
        </p:txBody>
      </p:sp>
      <p:sp>
        <p:nvSpPr>
          <p:cNvPr id="15367" name="Text Box 10"/>
          <p:cNvSpPr txBox="1">
            <a:spLocks noChangeArrowheads="1"/>
          </p:cNvSpPr>
          <p:nvPr/>
        </p:nvSpPr>
        <p:spPr bwMode="auto">
          <a:xfrm>
            <a:off x="1150938" y="4556125"/>
            <a:ext cx="6884987" cy="701675"/>
          </a:xfrm>
          <a:prstGeom prst="rect">
            <a:avLst/>
          </a:prstGeom>
          <a:noFill/>
          <a:ln w="9525">
            <a:noFill/>
            <a:miter lim="800000"/>
            <a:headEnd/>
            <a:tailEnd/>
          </a:ln>
        </p:spPr>
        <p:txBody>
          <a:bodyPr>
            <a:spAutoFit/>
          </a:bodyPr>
          <a:lstStyle/>
          <a:p>
            <a:pPr algn="ctr"/>
            <a:r>
              <a:rPr lang="en-GB" sz="2000"/>
              <a:t>…the QA4EO process and its implementation should</a:t>
            </a:r>
          </a:p>
          <a:p>
            <a:pPr algn="ctr"/>
            <a:r>
              <a:rPr lang="en-GB" sz="2000"/>
              <a:t> </a:t>
            </a:r>
            <a:r>
              <a:rPr lang="en-GB" sz="2000" b="1"/>
              <a:t>not be judgemental and bureaucratic</a:t>
            </a:r>
          </a:p>
        </p:txBody>
      </p:sp>
    </p:spTree>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r>
              <a:rPr lang="en-GB" smtClean="0"/>
              <a:t>QA4EO</a:t>
            </a:r>
            <a:r>
              <a:rPr lang="en-GB" b="0" smtClean="0">
                <a:latin typeface="Arial" pitchFamily="34" charset="0"/>
              </a:rPr>
              <a:t> </a:t>
            </a:r>
            <a:r>
              <a:rPr lang="en-GB" smtClean="0">
                <a:latin typeface="Arial" pitchFamily="34" charset="0"/>
              </a:rPr>
              <a:t>Definitions</a:t>
            </a:r>
          </a:p>
        </p:txBody>
      </p:sp>
      <p:sp>
        <p:nvSpPr>
          <p:cNvPr id="17411" name="Rectangle 3"/>
          <p:cNvSpPr>
            <a:spLocks noGrp="1" noChangeArrowheads="1"/>
          </p:cNvSpPr>
          <p:nvPr>
            <p:ph type="body" idx="1"/>
          </p:nvPr>
        </p:nvSpPr>
        <p:spPr/>
        <p:txBody>
          <a:bodyPr>
            <a:normAutofit lnSpcReduction="10000"/>
          </a:bodyPr>
          <a:lstStyle/>
          <a:p>
            <a:pPr eaLnBrk="1" hangingPunct="1"/>
            <a:r>
              <a:rPr lang="en-GB" smtClean="0"/>
              <a:t>Quality Indicator</a:t>
            </a:r>
          </a:p>
          <a:p>
            <a:pPr lvl="1" eaLnBrk="1" hangingPunct="1"/>
            <a:r>
              <a:rPr lang="en-GB" smtClean="0"/>
              <a:t>A mean of providing “a user” of data or derived product, (i.e. which is the results of a process) sufficient information to assess its suitability for a particular application.</a:t>
            </a:r>
          </a:p>
          <a:p>
            <a:pPr lvl="1" eaLnBrk="1" hangingPunct="1"/>
            <a:r>
              <a:rPr lang="en-GB" smtClean="0"/>
              <a:t>This “information” should be based on a quantitative assessment of its </a:t>
            </a:r>
            <a:r>
              <a:rPr lang="en-GB" b="1" i="1" smtClean="0"/>
              <a:t>traceability</a:t>
            </a:r>
            <a:r>
              <a:rPr lang="en-GB" smtClean="0"/>
              <a:t> to an agreed </a:t>
            </a:r>
            <a:r>
              <a:rPr lang="en-GB" b="1" i="1" smtClean="0"/>
              <a:t>reference</a:t>
            </a:r>
            <a:r>
              <a:rPr lang="en-GB" smtClean="0"/>
              <a:t> measurement standard (ideally SI) but can be presented as numeric or text descriptor providing the quantitative linkage is defined</a:t>
            </a:r>
          </a:p>
          <a:p>
            <a:pPr lvl="1" eaLnBrk="1" hangingPunct="1"/>
            <a:endParaRPr lang="en-GB" smtClean="0"/>
          </a:p>
          <a:p>
            <a:pPr eaLnBrk="1" hangingPunct="1"/>
            <a:r>
              <a:rPr lang="en-GB" smtClean="0"/>
              <a:t>Traceability</a:t>
            </a:r>
          </a:p>
          <a:p>
            <a:pPr lvl="1" eaLnBrk="1" hangingPunct="1"/>
            <a:r>
              <a:rPr lang="en-GB" smtClean="0"/>
              <a:t>Property of a measurement result whereby the result can be related to a reference through a documented unbroken chain of calibrations each contributing to the measurement </a:t>
            </a:r>
            <a:r>
              <a:rPr lang="en-GB" b="1" i="1" smtClean="0"/>
              <a:t>uncertainty</a:t>
            </a:r>
            <a:r>
              <a:rPr lang="en-GB" smtClean="0"/>
              <a:t>.</a:t>
            </a:r>
          </a:p>
        </p:txBody>
      </p:sp>
    </p:spTree>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Many Quality Assurance Players – what is the real definition?</a:t>
            </a:r>
            <a:endParaRPr lang="en-US" dirty="0"/>
          </a:p>
        </p:txBody>
      </p:sp>
      <p:sp>
        <p:nvSpPr>
          <p:cNvPr id="3" name="Content Placeholder 2"/>
          <p:cNvSpPr>
            <a:spLocks noGrp="1"/>
          </p:cNvSpPr>
          <p:nvPr>
            <p:ph idx="1"/>
          </p:nvPr>
        </p:nvSpPr>
        <p:spPr>
          <a:xfrm>
            <a:off x="838200" y="1324947"/>
            <a:ext cx="8085667" cy="4693298"/>
          </a:xfrm>
        </p:spPr>
        <p:txBody>
          <a:bodyPr numCol="1">
            <a:normAutofit fontScale="85000" lnSpcReduction="20000"/>
          </a:bodyPr>
          <a:lstStyle/>
          <a:p>
            <a:r>
              <a:rPr lang="en-US" dirty="0" smtClean="0"/>
              <a:t>GEO </a:t>
            </a:r>
            <a:r>
              <a:rPr lang="en-US" dirty="0"/>
              <a:t>- Group on Earth Observations </a:t>
            </a:r>
            <a:endParaRPr lang="en-US" dirty="0" smtClean="0"/>
          </a:p>
          <a:p>
            <a:r>
              <a:rPr lang="en-US" dirty="0" smtClean="0"/>
              <a:t>CEOS – Committee on Earth Observation Satellites</a:t>
            </a:r>
          </a:p>
          <a:p>
            <a:r>
              <a:rPr lang="en-US" dirty="0" smtClean="0"/>
              <a:t>QA4EO - (GEO/CEOS)</a:t>
            </a:r>
          </a:p>
          <a:p>
            <a:r>
              <a:rPr lang="en-US" dirty="0" smtClean="0"/>
              <a:t>ASPRS </a:t>
            </a:r>
            <a:r>
              <a:rPr lang="en-US" dirty="0"/>
              <a:t>– </a:t>
            </a:r>
            <a:r>
              <a:rPr lang="en-US" dirty="0" smtClean="0"/>
              <a:t>American </a:t>
            </a:r>
            <a:r>
              <a:rPr lang="en-US" dirty="0"/>
              <a:t>Society for Remote Sensing and Photogrammetry</a:t>
            </a:r>
            <a:endParaRPr lang="en-US" dirty="0" smtClean="0"/>
          </a:p>
          <a:p>
            <a:r>
              <a:rPr lang="en-US" dirty="0" smtClean="0"/>
              <a:t>ISPRS </a:t>
            </a:r>
            <a:r>
              <a:rPr lang="en-US" dirty="0"/>
              <a:t>– International  Society for Remote Sensing and Photogrammetry</a:t>
            </a:r>
            <a:endParaRPr lang="en-US" dirty="0" smtClean="0"/>
          </a:p>
          <a:p>
            <a:r>
              <a:rPr lang="en-US" dirty="0" smtClean="0"/>
              <a:t>JACIE – Joint Agency Commercial Imagery Evaluation http://calval.cr.usgs.gov/collaborations_partners/jacie/</a:t>
            </a:r>
          </a:p>
          <a:p>
            <a:r>
              <a:rPr lang="en-US" dirty="0" smtClean="0"/>
              <a:t>Inter-agency Digital Imagery Working Group (IADIWG)</a:t>
            </a:r>
          </a:p>
          <a:p>
            <a:r>
              <a:rPr lang="en-US" dirty="0" smtClean="0"/>
              <a:t>ESIP IQ Cluster - http://wiki.esipfed.org/index.php/Information_Quality</a:t>
            </a:r>
          </a:p>
          <a:p>
            <a:r>
              <a:rPr lang="en-US" dirty="0" smtClean="0"/>
              <a:t>NASA QA Groups -  </a:t>
            </a:r>
          </a:p>
          <a:p>
            <a:r>
              <a:rPr lang="en-US" dirty="0" smtClean="0"/>
              <a:t>NGA Geospatial Working Group</a:t>
            </a:r>
          </a:p>
          <a:p>
            <a:r>
              <a:rPr lang="en-US" dirty="0" smtClean="0"/>
              <a:t>CALCON </a:t>
            </a:r>
          </a:p>
          <a:p>
            <a:r>
              <a:rPr lang="en-US" dirty="0" smtClean="0"/>
              <a:t>AGU</a:t>
            </a:r>
          </a:p>
        </p:txBody>
      </p:sp>
      <p:sp>
        <p:nvSpPr>
          <p:cNvPr id="4" name="Slide Number Placeholder 3"/>
          <p:cNvSpPr>
            <a:spLocks noGrp="1"/>
          </p:cNvSpPr>
          <p:nvPr>
            <p:ph type="sldNum" sz="quarter" idx="4294967295"/>
          </p:nvPr>
        </p:nvSpPr>
        <p:spPr>
          <a:xfrm>
            <a:off x="6553200" y="6245225"/>
            <a:ext cx="2133600" cy="476250"/>
          </a:xfrm>
          <a:prstGeom prst="rect">
            <a:avLst/>
          </a:prstGeom>
        </p:spPr>
        <p:txBody>
          <a:bodyPr/>
          <a:lstStyle/>
          <a:p>
            <a:pPr>
              <a:defRPr/>
            </a:pPr>
            <a:fld id="{38E0B36A-6FCA-4D44-A3C0-774030D138D3}" type="slidenum">
              <a:rPr lang="en-US" smtClean="0"/>
              <a:pPr>
                <a:defRPr/>
              </a:pPr>
              <a:t>30</a:t>
            </a:fld>
            <a:endParaRPr lang="en-US" dirty="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Many Quality Assurance Players – what is the real definition?</a:t>
            </a:r>
            <a:endParaRPr lang="en-US" dirty="0"/>
          </a:p>
        </p:txBody>
      </p:sp>
      <p:sp>
        <p:nvSpPr>
          <p:cNvPr id="3" name="Content Placeholder 2"/>
          <p:cNvSpPr>
            <a:spLocks noGrp="1"/>
          </p:cNvSpPr>
          <p:nvPr>
            <p:ph idx="1"/>
          </p:nvPr>
        </p:nvSpPr>
        <p:spPr>
          <a:xfrm>
            <a:off x="838200" y="1324947"/>
            <a:ext cx="8085667" cy="4693298"/>
          </a:xfrm>
        </p:spPr>
        <p:txBody>
          <a:bodyPr numCol="1">
            <a:normAutofit lnSpcReduction="10000"/>
          </a:bodyPr>
          <a:lstStyle/>
          <a:p>
            <a:endParaRPr lang="en-US" dirty="0" smtClean="0"/>
          </a:p>
          <a:p>
            <a:r>
              <a:rPr lang="en-US" dirty="0" smtClean="0"/>
              <a:t>ISO - </a:t>
            </a:r>
          </a:p>
          <a:p>
            <a:r>
              <a:rPr lang="en-US" dirty="0" smtClean="0"/>
              <a:t>IEEE - </a:t>
            </a:r>
          </a:p>
          <a:p>
            <a:r>
              <a:rPr lang="en-GB" dirty="0" smtClean="0"/>
              <a:t>GeoViQua - http://www.geoviqua.org/</a:t>
            </a:r>
          </a:p>
          <a:p>
            <a:r>
              <a:rPr lang="en-GB" dirty="0" smtClean="0"/>
              <a:t>GMES Quality </a:t>
            </a:r>
            <a:r>
              <a:rPr lang="en-US" dirty="0" smtClean="0"/>
              <a:t>- GMES Requirement Definition for Multi-Mission Generic Quality Control Standards – ESA Study by NPL to review existing quality assurance/control practices and propose strategies</a:t>
            </a:r>
            <a:endParaRPr lang="en-GB" dirty="0" smtClean="0"/>
          </a:p>
          <a:p>
            <a:r>
              <a:rPr lang="en-US" dirty="0" smtClean="0"/>
              <a:t>Global Space-based Inter-Calibration System (GSICS)</a:t>
            </a:r>
          </a:p>
          <a:p>
            <a:pPr lvl="1"/>
            <a:r>
              <a:rPr lang="en-US" dirty="0" smtClean="0"/>
              <a:t>http://gsics.wmo.int/</a:t>
            </a:r>
          </a:p>
          <a:p>
            <a:r>
              <a:rPr lang="en-GB" dirty="0" smtClean="0"/>
              <a:t>EGIDA - </a:t>
            </a:r>
            <a:r>
              <a:rPr lang="en-GB" dirty="0" smtClean="0">
                <a:hlinkClick r:id="rId2"/>
              </a:rPr>
              <a:t>http://www.egida-project.eu/</a:t>
            </a:r>
            <a:endParaRPr lang="en-GB" dirty="0" smtClean="0"/>
          </a:p>
          <a:p>
            <a:r>
              <a:rPr lang="en-GB" sz="3100" dirty="0" smtClean="0"/>
              <a:t>Many More</a:t>
            </a:r>
            <a:endParaRPr lang="en-US" sz="3100" dirty="0" smtClean="0"/>
          </a:p>
        </p:txBody>
      </p:sp>
      <p:sp>
        <p:nvSpPr>
          <p:cNvPr id="4" name="Slide Number Placeholder 3"/>
          <p:cNvSpPr>
            <a:spLocks noGrp="1"/>
          </p:cNvSpPr>
          <p:nvPr>
            <p:ph type="sldNum" sz="quarter" idx="4294967295"/>
          </p:nvPr>
        </p:nvSpPr>
        <p:spPr>
          <a:xfrm>
            <a:off x="6553200" y="6245225"/>
            <a:ext cx="2133600" cy="476250"/>
          </a:xfrm>
          <a:prstGeom prst="rect">
            <a:avLst/>
          </a:prstGeom>
        </p:spPr>
        <p:txBody>
          <a:bodyPr/>
          <a:lstStyle/>
          <a:p>
            <a:pPr>
              <a:defRPr/>
            </a:pPr>
            <a:fld id="{38E0B36A-6FCA-4D44-A3C0-774030D138D3}" type="slidenum">
              <a:rPr lang="en-US" smtClean="0"/>
              <a:pPr>
                <a:defRPr/>
              </a:pPr>
              <a:t>31</a:t>
            </a:fld>
            <a:endParaRPr lang="en-US" dirty="0"/>
          </a:p>
        </p:txBody>
      </p:sp>
    </p:spTree>
    <p:extLst>
      <p:ext uri="{BB962C8B-B14F-4D97-AF65-F5344CB8AC3E}">
        <p14:creationId xmlns="" xmlns:p14="http://schemas.microsoft.com/office/powerpoint/2010/main" val="126474209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NASA perspective</a:t>
            </a:r>
            <a:endParaRPr lang="en-US" dirty="0"/>
          </a:p>
        </p:txBody>
      </p:sp>
      <p:sp>
        <p:nvSpPr>
          <p:cNvPr id="3" name="Text Placeholder 2"/>
          <p:cNvSpPr>
            <a:spLocks noGrp="1"/>
          </p:cNvSpPr>
          <p:nvPr>
            <p:ph type="body" idx="1"/>
          </p:nvPr>
        </p:nvSpPr>
        <p:spPr/>
        <p:txBody>
          <a:bodyPr/>
          <a:lstStyle/>
          <a:p>
            <a:endParaRPr lang="en-US" dirty="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3" name="Picture 1" descr="Nasa-Logo.jpg"/>
          <p:cNvPicPr>
            <a:picLocks noChangeAspect="1"/>
          </p:cNvPicPr>
          <p:nvPr/>
        </p:nvPicPr>
        <p:blipFill>
          <a:blip r:embed="rId2" cstate="print"/>
          <a:srcRect/>
          <a:stretch>
            <a:fillRect/>
          </a:stretch>
        </p:blipFill>
        <p:spPr bwMode="auto">
          <a:xfrm>
            <a:off x="8501063" y="6352357"/>
            <a:ext cx="535781" cy="434206"/>
          </a:xfrm>
          <a:prstGeom prst="rect">
            <a:avLst/>
          </a:prstGeom>
          <a:noFill/>
          <a:ln w="12700" cap="flat" cmpd="sng">
            <a:noFill/>
            <a:prstDash val="solid"/>
            <a:miter lim="0"/>
            <a:headEnd type="none" w="med" len="med"/>
            <a:tailEnd type="none" w="med" len="med"/>
          </a:ln>
          <a:effectLst/>
        </p:spPr>
      </p:pic>
      <p:sp>
        <p:nvSpPr>
          <p:cNvPr id="3074" name="Rectangle 2"/>
          <p:cNvSpPr>
            <a:spLocks/>
          </p:cNvSpPr>
          <p:nvPr/>
        </p:nvSpPr>
        <p:spPr bwMode="auto">
          <a:xfrm>
            <a:off x="139527" y="1042541"/>
            <a:ext cx="8438555" cy="5777508"/>
          </a:xfrm>
          <a:prstGeom prst="rect">
            <a:avLst/>
          </a:prstGeom>
          <a:noFill/>
          <a:ln w="12700" cap="flat" cmpd="sng">
            <a:noFill/>
            <a:prstDash val="solid"/>
            <a:miter lim="0"/>
            <a:headEnd/>
            <a:tailEnd/>
          </a:ln>
          <a:effectLst/>
        </p:spPr>
        <p:txBody>
          <a:bodyPr lIns="0" tIns="0" rIns="0" bIns="0"/>
          <a:lstStyle/>
          <a:p>
            <a:pPr marL="382847" lvl="1" indent="-248907">
              <a:spcBef>
                <a:spcPts val="703"/>
              </a:spcBef>
              <a:buSzPct val="100000"/>
              <a:buFontTx/>
              <a:buChar char="‣"/>
            </a:pPr>
            <a:r>
              <a:rPr lang="en-US" sz="1500" dirty="0">
                <a:latin typeface="Helvetica Neue" charset="0"/>
                <a:ea typeface="Helvetica Neue" charset="0"/>
                <a:cs typeface="Helvetica Neue" charset="0"/>
                <a:sym typeface="Helvetica Neue" charset="0"/>
              </a:rPr>
              <a:t>Data Quality Issue Premise</a:t>
            </a:r>
          </a:p>
          <a:p>
            <a:pPr marL="854987" lvl="2" indent="-207608">
              <a:spcBef>
                <a:spcPts val="703"/>
              </a:spcBef>
              <a:buSzPct val="100000"/>
              <a:buFontTx/>
              <a:buChar char="-"/>
            </a:pPr>
            <a:r>
              <a:rPr lang="en-US" sz="1500" dirty="0">
                <a:latin typeface="Helvetica Neue" charset="0"/>
                <a:ea typeface="Helvetica Neue" charset="0"/>
                <a:cs typeface="Helvetica Neue" charset="0"/>
                <a:sym typeface="Helvetica Neue" charset="0"/>
              </a:rPr>
              <a:t>This issue has very high visibility among the many Earth science/remote sensing science issues explored by our science and data system teams.</a:t>
            </a:r>
          </a:p>
          <a:p>
            <a:pPr marL="854987" lvl="2" indent="-207608">
              <a:spcBef>
                <a:spcPts val="703"/>
              </a:spcBef>
              <a:buSzPct val="100000"/>
              <a:buFontTx/>
              <a:buChar char="-"/>
            </a:pPr>
            <a:r>
              <a:rPr lang="en-US" sz="1500" dirty="0">
                <a:latin typeface="Helvetica Neue" charset="0"/>
                <a:ea typeface="Helvetica Neue" charset="0"/>
                <a:cs typeface="Helvetica Neue" charset="0"/>
                <a:sym typeface="Helvetica Neue" charset="0"/>
              </a:rPr>
              <a:t>NASA recognizes the very real need for researchers and other interested parties to be exposed to explanatory information on data product accuracy, fitness of use and lineage.</a:t>
            </a:r>
          </a:p>
          <a:p>
            <a:pPr marL="854987" lvl="2" indent="-207608">
              <a:spcBef>
                <a:spcPts val="703"/>
              </a:spcBef>
              <a:buSzPct val="100000"/>
              <a:buFontTx/>
              <a:buChar char="-"/>
            </a:pPr>
            <a:r>
              <a:rPr lang="en-US" sz="1500" dirty="0">
                <a:latin typeface="Helvetica Neue" charset="0"/>
                <a:ea typeface="Helvetica Neue" charset="0"/>
                <a:cs typeface="Helvetica Neue" charset="0"/>
                <a:sym typeface="Helvetica Neue" charset="0"/>
              </a:rPr>
              <a:t>NASA seeks to address this broad issue in concert with our US agency partners and other national space agencies and international organizations.  </a:t>
            </a:r>
          </a:p>
          <a:p>
            <a:pPr marL="382847" lvl="1" indent="-248907">
              <a:spcBef>
                <a:spcPts val="703"/>
              </a:spcBef>
              <a:buSzPct val="100000"/>
              <a:buFontTx/>
              <a:buChar char="‣"/>
            </a:pPr>
            <a:r>
              <a:rPr lang="en-US" sz="1500" dirty="0">
                <a:latin typeface="Helvetica Neue" charset="0"/>
                <a:ea typeface="Helvetica Neue" charset="0"/>
                <a:cs typeface="Helvetica Neue" charset="0"/>
                <a:sym typeface="Helvetica Neue" charset="0"/>
              </a:rPr>
              <a:t>NASA's Data Quality Management Framework</a:t>
            </a:r>
          </a:p>
          <a:p>
            <a:pPr marL="854987" lvl="2" indent="-207608">
              <a:spcBef>
                <a:spcPts val="703"/>
              </a:spcBef>
              <a:buSzPct val="100000"/>
              <a:buFontTx/>
              <a:buChar char="-"/>
            </a:pPr>
            <a:r>
              <a:rPr lang="en-US" sz="1500" dirty="0">
                <a:latin typeface="Helvetica Neue" charset="0"/>
                <a:ea typeface="Helvetica Neue" charset="0"/>
                <a:cs typeface="Helvetica Neue" charset="0"/>
                <a:sym typeface="Helvetica Neue" charset="0"/>
              </a:rPr>
              <a:t>Program Managers at NASA HQ have stated their support for NASA pertinent projects, teams and activities to address data quality (most of these are funded activities).</a:t>
            </a:r>
          </a:p>
          <a:p>
            <a:pPr marL="854987" lvl="2" indent="-207608">
              <a:spcBef>
                <a:spcPts val="703"/>
              </a:spcBef>
              <a:buSzPct val="100000"/>
              <a:buFontTx/>
              <a:buChar char="-"/>
            </a:pPr>
            <a:r>
              <a:rPr lang="en-US" sz="1500" dirty="0">
                <a:latin typeface="Helvetica Neue" charset="0"/>
                <a:ea typeface="Helvetica Neue" charset="0"/>
                <a:cs typeface="Helvetica Neue" charset="0"/>
                <a:sym typeface="Helvetica Neue" charset="0"/>
              </a:rPr>
              <a:t>NASA ESDIS Project is taking a leadership role for the agency in the coordination of persons and activities working data quality issues.  To date:</a:t>
            </a:r>
          </a:p>
          <a:p>
            <a:pPr marL="1096080" lvl="3" indent="-207608">
              <a:spcBef>
                <a:spcPts val="703"/>
              </a:spcBef>
              <a:buSzPct val="100000"/>
              <a:buFontTx/>
              <a:buAutoNum type="alphaUcPeriod"/>
            </a:pPr>
            <a:r>
              <a:rPr lang="en-US" sz="1500" dirty="0">
                <a:latin typeface="Helvetica Neue" charset="0"/>
                <a:ea typeface="Helvetica Neue" charset="0"/>
                <a:cs typeface="Helvetica Neue" charset="0"/>
                <a:sym typeface="Helvetica Neue" charset="0"/>
              </a:rPr>
              <a:t>Identified NASA CS and contractors who are qualified and available to support this effort.</a:t>
            </a:r>
          </a:p>
          <a:p>
            <a:pPr marL="1096080" lvl="3" indent="-207608">
              <a:spcBef>
                <a:spcPts val="703"/>
              </a:spcBef>
              <a:buSzPct val="100000"/>
              <a:buFontTx/>
              <a:buAutoNum type="alphaUcPeriod"/>
            </a:pPr>
            <a:r>
              <a:rPr lang="en-US" sz="1500" dirty="0">
                <a:latin typeface="Helvetica Neue" charset="0"/>
                <a:ea typeface="Helvetica Neue" charset="0"/>
                <a:cs typeface="Helvetica Neue" charset="0"/>
                <a:sym typeface="Helvetica Neue" charset="0"/>
              </a:rPr>
              <a:t>Assembled a </a:t>
            </a:r>
            <a:r>
              <a:rPr lang="en-US" sz="1500" dirty="0" err="1">
                <a:latin typeface="Helvetica Neue" charset="0"/>
                <a:ea typeface="Helvetica Neue" charset="0"/>
                <a:cs typeface="Helvetica Neue" charset="0"/>
                <a:sym typeface="Helvetica Neue" charset="0"/>
              </a:rPr>
              <a:t>DQ</a:t>
            </a:r>
            <a:r>
              <a:rPr lang="en-US" sz="1500" dirty="0">
                <a:latin typeface="Helvetica Neue" charset="0"/>
                <a:ea typeface="Helvetica Neue" charset="0"/>
                <a:cs typeface="Helvetica Neue" charset="0"/>
                <a:sym typeface="Helvetica Neue" charset="0"/>
              </a:rPr>
              <a:t> team to develop strategies and products that further characterize </a:t>
            </a:r>
            <a:r>
              <a:rPr lang="en-US" sz="1500" dirty="0" err="1">
                <a:latin typeface="Helvetica Neue" charset="0"/>
                <a:ea typeface="Helvetica Neue" charset="0"/>
                <a:cs typeface="Helvetica Neue" charset="0"/>
                <a:sym typeface="Helvetica Neue" charset="0"/>
              </a:rPr>
              <a:t>DQ</a:t>
            </a:r>
            <a:r>
              <a:rPr lang="en-US" sz="1500" dirty="0">
                <a:latin typeface="Helvetica Neue" charset="0"/>
                <a:ea typeface="Helvetica Neue" charset="0"/>
                <a:cs typeface="Helvetica Neue" charset="0"/>
                <a:sym typeface="Helvetica Neue" charset="0"/>
              </a:rPr>
              <a:t> issues and coordinate/solicit for support for these issues.</a:t>
            </a:r>
          </a:p>
          <a:p>
            <a:pPr marL="1096080" lvl="3" indent="-207608">
              <a:spcBef>
                <a:spcPts val="703"/>
              </a:spcBef>
              <a:buSzPct val="100000"/>
              <a:buFontTx/>
              <a:buAutoNum type="alphaUcPeriod"/>
            </a:pPr>
            <a:r>
              <a:rPr lang="en-US" sz="1500" dirty="0">
                <a:latin typeface="Helvetica Neue" charset="0"/>
                <a:ea typeface="Helvetica Neue" charset="0"/>
                <a:cs typeface="Helvetica Neue" charset="0"/>
                <a:sym typeface="Helvetica Neue" charset="0"/>
              </a:rPr>
              <a:t>Begun our agency coordination of </a:t>
            </a:r>
            <a:r>
              <a:rPr lang="en-US" sz="1500" dirty="0" err="1">
                <a:latin typeface="Helvetica Neue" charset="0"/>
                <a:ea typeface="Helvetica Neue" charset="0"/>
                <a:cs typeface="Helvetica Neue" charset="0"/>
                <a:sym typeface="Helvetica Neue" charset="0"/>
              </a:rPr>
              <a:t>DQ</a:t>
            </a:r>
            <a:r>
              <a:rPr lang="en-US" sz="1500" dirty="0">
                <a:latin typeface="Helvetica Neue" charset="0"/>
                <a:ea typeface="Helvetica Neue" charset="0"/>
                <a:cs typeface="Helvetica Neue" charset="0"/>
                <a:sym typeface="Helvetica Neue" charset="0"/>
              </a:rPr>
              <a:t> issues with our established interagency and international science and data system bodies.</a:t>
            </a:r>
            <a:endParaRPr lang="en-US" dirty="0"/>
          </a:p>
        </p:txBody>
      </p:sp>
      <p:sp>
        <p:nvSpPr>
          <p:cNvPr id="3075" name="Rectangle 3"/>
          <p:cNvSpPr>
            <a:spLocks/>
          </p:cNvSpPr>
          <p:nvPr/>
        </p:nvSpPr>
        <p:spPr bwMode="auto">
          <a:xfrm>
            <a:off x="221865" y="244887"/>
            <a:ext cx="8733234" cy="526852"/>
          </a:xfrm>
          <a:prstGeom prst="rect">
            <a:avLst/>
          </a:prstGeom>
          <a:noFill/>
          <a:ln w="12700" cap="flat" cmpd="sng">
            <a:noFill/>
            <a:prstDash val="solid"/>
            <a:miter lim="0"/>
            <a:headEnd/>
            <a:tailEnd/>
          </a:ln>
          <a:effectLst/>
        </p:spPr>
        <p:txBody>
          <a:bodyPr lIns="0" tIns="0" rIns="0" bIns="0" anchor="ctr"/>
          <a:lstStyle/>
          <a:p>
            <a:pPr algn="ctr"/>
            <a:r>
              <a:rPr lang="en-US" sz="2600" dirty="0">
                <a:latin typeface="Helvetica Neue" charset="0"/>
                <a:ea typeface="Helvetica Neue" charset="0"/>
                <a:cs typeface="Helvetica Neue" charset="0"/>
                <a:sym typeface="Helvetica Neue" charset="0"/>
              </a:rPr>
              <a:t>Data Quality NASA Management Context</a:t>
            </a:r>
            <a:endParaRPr lang="en-US" dirty="0"/>
          </a:p>
        </p:txBody>
      </p:sp>
      <p:sp>
        <p:nvSpPr>
          <p:cNvPr id="3076" name="Rectangle 4"/>
          <p:cNvSpPr>
            <a:spLocks/>
          </p:cNvSpPr>
          <p:nvPr/>
        </p:nvSpPr>
        <p:spPr bwMode="auto">
          <a:xfrm>
            <a:off x="4500563" y="6572250"/>
            <a:ext cx="133945" cy="196453"/>
          </a:xfrm>
          <a:prstGeom prst="rect">
            <a:avLst/>
          </a:prstGeom>
          <a:noFill/>
          <a:ln w="12700" cap="flat" cmpd="sng">
            <a:noFill/>
            <a:prstDash val="solid"/>
            <a:miter lim="0"/>
            <a:headEnd/>
            <a:tailEnd/>
          </a:ln>
          <a:effectLst/>
        </p:spPr>
        <p:txBody>
          <a:bodyPr lIns="0" tIns="0" rIns="0" bIns="0"/>
          <a:lstStyle/>
          <a:p>
            <a:fld id="{D3C94FAE-357A-491D-A095-4B37835F3191}" type="slidenum">
              <a:rPr lang="en-US" sz="1300"/>
              <a:pPr/>
              <a:t>33</a:t>
            </a:fld>
            <a:endParaRPr lang="en-US" dirty="0"/>
          </a:p>
        </p:txBody>
      </p:sp>
    </p:spTree>
  </p:cSld>
  <p:clrMapOvr>
    <a:masterClrMapping/>
  </p:clrMapOvr>
  <p:transition spd="med"/>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7" name="Picture 1" descr="Nasa-Logo.jpg"/>
          <p:cNvPicPr>
            <a:picLocks noChangeAspect="1"/>
          </p:cNvPicPr>
          <p:nvPr/>
        </p:nvPicPr>
        <p:blipFill>
          <a:blip r:embed="rId2" cstate="print"/>
          <a:srcRect/>
          <a:stretch>
            <a:fillRect/>
          </a:stretch>
        </p:blipFill>
        <p:spPr bwMode="auto">
          <a:xfrm>
            <a:off x="8501063" y="6352357"/>
            <a:ext cx="535781" cy="434206"/>
          </a:xfrm>
          <a:prstGeom prst="rect">
            <a:avLst/>
          </a:prstGeom>
          <a:noFill/>
          <a:ln w="12700" cap="flat" cmpd="sng">
            <a:noFill/>
            <a:prstDash val="solid"/>
            <a:miter lim="0"/>
            <a:headEnd type="none" w="med" len="med"/>
            <a:tailEnd type="none" w="med" len="med"/>
          </a:ln>
          <a:effectLst/>
        </p:spPr>
      </p:pic>
      <p:sp>
        <p:nvSpPr>
          <p:cNvPr id="4098" name="Rectangle 2"/>
          <p:cNvSpPr>
            <a:spLocks/>
          </p:cNvSpPr>
          <p:nvPr/>
        </p:nvSpPr>
        <p:spPr bwMode="auto">
          <a:xfrm>
            <a:off x="139527" y="1042541"/>
            <a:ext cx="8438555" cy="4771802"/>
          </a:xfrm>
          <a:prstGeom prst="rect">
            <a:avLst/>
          </a:prstGeom>
          <a:noFill/>
          <a:ln w="12700" cap="flat" cmpd="sng">
            <a:noFill/>
            <a:prstDash val="solid"/>
            <a:miter lim="0"/>
            <a:headEnd/>
            <a:tailEnd/>
          </a:ln>
          <a:effectLst/>
        </p:spPr>
        <p:txBody>
          <a:bodyPr lIns="0" tIns="0" rIns="0" bIns="0"/>
          <a:lstStyle/>
          <a:p>
            <a:pPr marL="382847" lvl="1" indent="-248907">
              <a:spcBef>
                <a:spcPts val="703"/>
              </a:spcBef>
              <a:buSzPct val="100000"/>
              <a:buFontTx/>
              <a:buChar char="‣"/>
            </a:pPr>
            <a:r>
              <a:rPr lang="en-US" sz="1500" dirty="0">
                <a:latin typeface="Helvetica Neue" charset="0"/>
                <a:ea typeface="Helvetica Neue" charset="0"/>
                <a:cs typeface="Helvetica Neue" charset="0"/>
                <a:sym typeface="Helvetica Neue" charset="0"/>
              </a:rPr>
              <a:t>What's needed, what's next?</a:t>
            </a:r>
          </a:p>
          <a:p>
            <a:pPr marL="678632" lvl="2" indent="-178587">
              <a:spcBef>
                <a:spcPts val="703"/>
              </a:spcBef>
              <a:buSzPct val="100000"/>
              <a:buFontTx/>
              <a:buChar char="-"/>
            </a:pPr>
            <a:r>
              <a:rPr lang="en-US" sz="1500" dirty="0">
                <a:latin typeface="Helvetica Neue" charset="0"/>
                <a:ea typeface="Helvetica Neue" charset="0"/>
                <a:cs typeface="Helvetica Neue" charset="0"/>
                <a:sym typeface="Helvetica Neue" charset="0"/>
              </a:rPr>
              <a:t>Our first step is to complete a near-term 'inventory' of current data quality mechanisms, processes and system for establishing and capturing data quality information.  Initial focus in on existing projects who have established practices that are found to be of value to their specific user communities (success oriented).</a:t>
            </a:r>
          </a:p>
          <a:p>
            <a:pPr marL="678632" lvl="2" indent="-178587">
              <a:spcBef>
                <a:spcPts val="703"/>
              </a:spcBef>
              <a:buSzPct val="100000"/>
              <a:buFontTx/>
              <a:buChar char="-"/>
            </a:pPr>
            <a:r>
              <a:rPr lang="en-US" sz="1500" dirty="0">
                <a:latin typeface="Helvetica Neue" charset="0"/>
                <a:ea typeface="Helvetica Neue" charset="0"/>
                <a:cs typeface="Helvetica Neue" charset="0"/>
                <a:sym typeface="Helvetica Neue" charset="0"/>
              </a:rPr>
              <a:t>From this base information a follow on set of documents will be developed around the gaps and 'tall pole' topics that emerge from the inventory process.  These products will serve as a basis for organizing and coordinating </a:t>
            </a:r>
            <a:r>
              <a:rPr lang="en-US" sz="1500" dirty="0" err="1">
                <a:latin typeface="Helvetica Neue" charset="0"/>
                <a:ea typeface="Helvetica Neue" charset="0"/>
                <a:cs typeface="Helvetica Neue" charset="0"/>
                <a:sym typeface="Helvetica Neue" charset="0"/>
              </a:rPr>
              <a:t>DQ</a:t>
            </a:r>
            <a:r>
              <a:rPr lang="en-US" sz="1500" dirty="0">
                <a:latin typeface="Helvetica Neue" charset="0"/>
                <a:ea typeface="Helvetica Neue" charset="0"/>
                <a:cs typeface="Helvetica Neue" charset="0"/>
                <a:sym typeface="Helvetica Neue" charset="0"/>
              </a:rPr>
              <a:t> topics coupled to available resources and organizations to address these topics.</a:t>
            </a:r>
          </a:p>
          <a:p>
            <a:pPr marL="678632" lvl="2" indent="-178587">
              <a:spcBef>
                <a:spcPts val="703"/>
              </a:spcBef>
              <a:buSzPct val="100000"/>
              <a:buFontTx/>
              <a:buChar char="-"/>
            </a:pPr>
            <a:r>
              <a:rPr lang="en-US" sz="1500" dirty="0">
                <a:latin typeface="Helvetica Neue" charset="0"/>
                <a:ea typeface="Helvetica Neue" charset="0"/>
                <a:cs typeface="Helvetica Neue" charset="0"/>
                <a:sym typeface="Helvetica Neue" charset="0"/>
              </a:rPr>
              <a:t>NASA intends to use currently planned meetings and symposia to further the </a:t>
            </a:r>
            <a:r>
              <a:rPr lang="en-US" sz="1500" dirty="0" err="1">
                <a:latin typeface="Helvetica Neue" charset="0"/>
                <a:ea typeface="Helvetica Neue" charset="0"/>
                <a:cs typeface="Helvetica Neue" charset="0"/>
                <a:sym typeface="Helvetica Neue" charset="0"/>
              </a:rPr>
              <a:t>DQ</a:t>
            </a:r>
            <a:r>
              <a:rPr lang="en-US" sz="1500" dirty="0">
                <a:latin typeface="Helvetica Neue" charset="0"/>
                <a:ea typeface="Helvetica Neue" charset="0"/>
                <a:cs typeface="Helvetica Neue" charset="0"/>
                <a:sym typeface="Helvetica Neue" charset="0"/>
              </a:rPr>
              <a:t> issue discussion and a forum for learning of other practices and community needs.</a:t>
            </a:r>
          </a:p>
          <a:p>
            <a:pPr marL="382847" lvl="1" indent="-248907">
              <a:spcBef>
                <a:spcPts val="703"/>
              </a:spcBef>
              <a:buSzPct val="100000"/>
              <a:buFontTx/>
              <a:buChar char="‣"/>
            </a:pPr>
            <a:r>
              <a:rPr lang="en-US" sz="1500" b="1" dirty="0">
                <a:solidFill>
                  <a:srgbClr val="BA120A"/>
                </a:solidFill>
                <a:latin typeface="Helvetica Neue" charset="0"/>
                <a:ea typeface="Helvetica Neue" charset="0"/>
                <a:cs typeface="Helvetica Neue" charset="0"/>
                <a:sym typeface="Helvetica Neue" charset="0"/>
              </a:rPr>
              <a:t>To make headway in </a:t>
            </a:r>
            <a:r>
              <a:rPr lang="en-US" sz="1500" b="1" dirty="0" err="1">
                <a:solidFill>
                  <a:srgbClr val="BA120A"/>
                </a:solidFill>
                <a:latin typeface="Helvetica Neue" charset="0"/>
                <a:ea typeface="Helvetica Neue" charset="0"/>
                <a:cs typeface="Helvetica Neue" charset="0"/>
                <a:sym typeface="Helvetica Neue" charset="0"/>
              </a:rPr>
              <a:t>DQ</a:t>
            </a:r>
            <a:r>
              <a:rPr lang="en-US" sz="1500" b="1" dirty="0">
                <a:solidFill>
                  <a:srgbClr val="BA120A"/>
                </a:solidFill>
                <a:latin typeface="Helvetica Neue" charset="0"/>
                <a:ea typeface="Helvetica Neue" charset="0"/>
                <a:cs typeface="Helvetica Neue" charset="0"/>
                <a:sym typeface="Helvetica Neue" charset="0"/>
              </a:rPr>
              <a:t> NASA is seeking interested partners in joining our established teams and/or helping us coordinate and collaborate with other existing teams working these issues.</a:t>
            </a:r>
            <a:endParaRPr lang="en-US" dirty="0"/>
          </a:p>
        </p:txBody>
      </p:sp>
      <p:sp>
        <p:nvSpPr>
          <p:cNvPr id="4099" name="Rectangle 3"/>
          <p:cNvSpPr>
            <a:spLocks/>
          </p:cNvSpPr>
          <p:nvPr/>
        </p:nvSpPr>
        <p:spPr bwMode="auto">
          <a:xfrm>
            <a:off x="131713" y="373675"/>
            <a:ext cx="8733234" cy="526852"/>
          </a:xfrm>
          <a:prstGeom prst="rect">
            <a:avLst/>
          </a:prstGeom>
          <a:noFill/>
          <a:ln w="12700" cap="flat" cmpd="sng">
            <a:noFill/>
            <a:prstDash val="solid"/>
            <a:miter lim="0"/>
            <a:headEnd/>
            <a:tailEnd/>
          </a:ln>
          <a:effectLst/>
        </p:spPr>
        <p:txBody>
          <a:bodyPr lIns="0" tIns="0" rIns="0" bIns="0" anchor="ctr"/>
          <a:lstStyle/>
          <a:p>
            <a:pPr algn="ctr"/>
            <a:r>
              <a:rPr lang="en-US" sz="2600" dirty="0">
                <a:latin typeface="Helvetica Neue" charset="0"/>
                <a:ea typeface="Helvetica Neue" charset="0"/>
                <a:cs typeface="Helvetica Neue" charset="0"/>
                <a:sym typeface="Helvetica Neue" charset="0"/>
              </a:rPr>
              <a:t>Data Quality NASA Management Context - 2</a:t>
            </a:r>
            <a:endParaRPr lang="en-US" dirty="0"/>
          </a:p>
        </p:txBody>
      </p:sp>
      <p:sp>
        <p:nvSpPr>
          <p:cNvPr id="4100" name="Rectangle 4"/>
          <p:cNvSpPr>
            <a:spLocks/>
          </p:cNvSpPr>
          <p:nvPr/>
        </p:nvSpPr>
        <p:spPr bwMode="auto">
          <a:xfrm>
            <a:off x="4500563" y="6572250"/>
            <a:ext cx="133945" cy="196453"/>
          </a:xfrm>
          <a:prstGeom prst="rect">
            <a:avLst/>
          </a:prstGeom>
          <a:noFill/>
          <a:ln w="12700" cap="flat" cmpd="sng">
            <a:noFill/>
            <a:prstDash val="solid"/>
            <a:miter lim="0"/>
            <a:headEnd/>
            <a:tailEnd/>
          </a:ln>
          <a:effectLst/>
        </p:spPr>
        <p:txBody>
          <a:bodyPr lIns="0" tIns="0" rIns="0" bIns="0"/>
          <a:lstStyle/>
          <a:p>
            <a:fld id="{1852649C-DBC1-4087-AC02-E4DDD2BB8687}" type="slidenum">
              <a:rPr lang="en-US" sz="1300"/>
              <a:pPr/>
              <a:t>34</a:t>
            </a:fld>
            <a:endParaRPr lang="en-US" dirty="0"/>
          </a:p>
        </p:txBody>
      </p:sp>
    </p:spTree>
  </p:cSld>
  <p:clrMapOvr>
    <a:masterClrMapping/>
  </p:clrMapOvr>
  <p:transition>
    <p:dissolv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Best practices</a:t>
            </a:r>
            <a:endParaRPr lang="en-US" dirty="0"/>
          </a:p>
        </p:txBody>
      </p:sp>
      <p:sp>
        <p:nvSpPr>
          <p:cNvPr id="3" name="Subtitle 2"/>
          <p:cNvSpPr>
            <a:spLocks noGrp="1"/>
          </p:cNvSpPr>
          <p:nvPr>
            <p:ph type="subTitle" idx="1"/>
          </p:nvPr>
        </p:nvSpPr>
        <p:spPr/>
        <p:txBody>
          <a:bodyPr/>
          <a:lstStyle/>
          <a:p>
            <a:endParaRPr lang="en-US" dirty="0"/>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0"/>
            <a:ext cx="8229600" cy="533400"/>
          </a:xfrm>
        </p:spPr>
        <p:txBody>
          <a:bodyPr>
            <a:normAutofit/>
          </a:bodyPr>
          <a:lstStyle/>
          <a:p>
            <a:r>
              <a:rPr lang="en-US" dirty="0" smtClean="0"/>
              <a:t>Sea Surface Temperature Error budget</a:t>
            </a:r>
            <a:endParaRPr lang="en-US" dirty="0"/>
          </a:p>
        </p:txBody>
      </p:sp>
      <p:pic>
        <p:nvPicPr>
          <p:cNvPr id="1026" name="Picture 2"/>
          <p:cNvPicPr>
            <a:picLocks noGrp="1" noChangeAspect="1" noChangeArrowheads="1"/>
          </p:cNvPicPr>
          <p:nvPr>
            <p:ph idx="1"/>
          </p:nvPr>
        </p:nvPicPr>
        <p:blipFill>
          <a:blip r:embed="rId2" cstate="print"/>
          <a:srcRect l="4355" t="3458" r="7450" b="5487"/>
          <a:stretch>
            <a:fillRect/>
          </a:stretch>
        </p:blipFill>
        <p:spPr bwMode="auto">
          <a:xfrm>
            <a:off x="1600200" y="558726"/>
            <a:ext cx="6172200" cy="6223074"/>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1"/>
          <p:cNvSpPr>
            <a:spLocks noGrp="1" noChangeArrowheads="1"/>
          </p:cNvSpPr>
          <p:nvPr>
            <p:ph type="title"/>
          </p:nvPr>
        </p:nvSpPr>
        <p:spPr>
          <a:xfrm>
            <a:off x="1044774" y="125016"/>
            <a:ext cx="6706195" cy="732234"/>
          </a:xfrm>
        </p:spPr>
        <p:txBody>
          <a:bodyPr lIns="64291" tIns="32146" rIns="64291" bIns="32146"/>
          <a:lstStyle/>
          <a:p>
            <a:pPr eaLnBrk="1" hangingPunct="1"/>
            <a:r>
              <a:rPr lang="en-US" dirty="0" smtClean="0"/>
              <a:t>CMIP5 Quality Assessment Procedure</a:t>
            </a:r>
            <a:br>
              <a:rPr lang="en-US" dirty="0" smtClean="0"/>
            </a:br>
            <a:r>
              <a:rPr lang="en-US" dirty="0" smtClean="0"/>
              <a:t> </a:t>
            </a:r>
            <a:r>
              <a:rPr lang="en-US" sz="2000" dirty="0" smtClean="0"/>
              <a:t>(courtesy of Luca Cinquini, JPL)</a:t>
            </a:r>
            <a:endParaRPr lang="en-US" dirty="0" smtClean="0"/>
          </a:p>
        </p:txBody>
      </p:sp>
      <p:sp>
        <p:nvSpPr>
          <p:cNvPr id="15363" name="Rectangle 2"/>
          <p:cNvSpPr>
            <a:spLocks/>
          </p:cNvSpPr>
          <p:nvPr/>
        </p:nvSpPr>
        <p:spPr bwMode="auto">
          <a:xfrm>
            <a:off x="4250531" y="1062633"/>
            <a:ext cx="4795242" cy="1437680"/>
          </a:xfrm>
          <a:prstGeom prst="rect">
            <a:avLst/>
          </a:prstGeom>
          <a:noFill/>
          <a:ln w="12700">
            <a:solidFill>
              <a:srgbClr val="000000"/>
            </a:solidFill>
            <a:miter lim="800000"/>
            <a:headEnd/>
            <a:tailEnd/>
          </a:ln>
        </p:spPr>
        <p:txBody>
          <a:bodyPr lIns="0" tIns="0" rIns="0" bIns="0"/>
          <a:lstStyle/>
          <a:p>
            <a:r>
              <a:rPr lang="en-US" sz="1700" u="sng" dirty="0">
                <a:solidFill>
                  <a:srgbClr val="000000"/>
                </a:solidFill>
                <a:latin typeface="Calibri" pitchFamily="34" charset="0"/>
                <a:sym typeface="Calibri" pitchFamily="34" charset="0"/>
              </a:rPr>
              <a:t>QC1</a:t>
            </a:r>
            <a:r>
              <a:rPr lang="en-US" sz="1700" dirty="0">
                <a:solidFill>
                  <a:srgbClr val="000000"/>
                </a:solidFill>
                <a:latin typeface="Calibri" pitchFamily="34" charset="0"/>
                <a:sym typeface="Calibri" pitchFamily="34" charset="0"/>
              </a:rPr>
              <a:t>: “Automatic Software Checks on Data, Metadata”</a:t>
            </a:r>
          </a:p>
          <a:p>
            <a:pPr algn="l">
              <a:buClr>
                <a:srgbClr val="000000"/>
              </a:buClr>
              <a:buSzPct val="125000"/>
              <a:buFont typeface="Calibri" pitchFamily="34" charset="0"/>
              <a:buChar char="•"/>
            </a:pPr>
            <a:r>
              <a:rPr lang="en-US" sz="1700" dirty="0" err="1">
                <a:solidFill>
                  <a:srgbClr val="000000"/>
                </a:solidFill>
                <a:latin typeface="Calibri" pitchFamily="34" charset="0"/>
                <a:sym typeface="Calibri" pitchFamily="34" charset="0"/>
              </a:rPr>
              <a:t>CMOR</a:t>
            </a:r>
            <a:r>
              <a:rPr lang="en-US" sz="1700" dirty="0">
                <a:solidFill>
                  <a:srgbClr val="000000"/>
                </a:solidFill>
                <a:latin typeface="Calibri" pitchFamily="34" charset="0"/>
                <a:sym typeface="Calibri" pitchFamily="34" charset="0"/>
              </a:rPr>
              <a:t> compliance (integrity of CF metadata, required global attributes, controlled vocabulary, variables conform to </a:t>
            </a:r>
            <a:r>
              <a:rPr lang="en-US" sz="1700" dirty="0" err="1">
                <a:solidFill>
                  <a:srgbClr val="000000"/>
                </a:solidFill>
                <a:latin typeface="Calibri" pitchFamily="34" charset="0"/>
                <a:sym typeface="Calibri" pitchFamily="34" charset="0"/>
              </a:rPr>
              <a:t>CMOR</a:t>
            </a:r>
            <a:r>
              <a:rPr lang="en-US" sz="1700" dirty="0">
                <a:solidFill>
                  <a:srgbClr val="000000"/>
                </a:solidFill>
                <a:latin typeface="Calibri" pitchFamily="34" charset="0"/>
                <a:sym typeface="Calibri" pitchFamily="34" charset="0"/>
              </a:rPr>
              <a:t> tables, DRS layout)</a:t>
            </a:r>
          </a:p>
          <a:p>
            <a:pPr algn="l">
              <a:buClr>
                <a:srgbClr val="000000"/>
              </a:buClr>
              <a:buSzPct val="125000"/>
              <a:buFont typeface="Calibri" pitchFamily="34" charset="0"/>
              <a:buChar char="•"/>
            </a:pPr>
            <a:r>
              <a:rPr lang="en-US" sz="1700" dirty="0">
                <a:solidFill>
                  <a:srgbClr val="000000"/>
                </a:solidFill>
                <a:latin typeface="Calibri" pitchFamily="34" charset="0"/>
                <a:sym typeface="Calibri" pitchFamily="34" charset="0"/>
              </a:rPr>
              <a:t>ESG Publisher processing</a:t>
            </a:r>
          </a:p>
        </p:txBody>
      </p:sp>
      <p:sp>
        <p:nvSpPr>
          <p:cNvPr id="15364" name="Rectangle 3"/>
          <p:cNvSpPr>
            <a:spLocks/>
          </p:cNvSpPr>
          <p:nvPr/>
        </p:nvSpPr>
        <p:spPr bwMode="auto">
          <a:xfrm>
            <a:off x="4250531" y="2661047"/>
            <a:ext cx="4795242" cy="1437680"/>
          </a:xfrm>
          <a:prstGeom prst="rect">
            <a:avLst/>
          </a:prstGeom>
          <a:noFill/>
          <a:ln w="12700">
            <a:solidFill>
              <a:srgbClr val="000000"/>
            </a:solidFill>
            <a:miter lim="800000"/>
            <a:headEnd/>
            <a:tailEnd/>
          </a:ln>
        </p:spPr>
        <p:txBody>
          <a:bodyPr lIns="0" tIns="0" rIns="0" bIns="0"/>
          <a:lstStyle/>
          <a:p>
            <a:pPr algn="l"/>
            <a:r>
              <a:rPr lang="en-US" sz="1700" u="sng" dirty="0">
                <a:solidFill>
                  <a:srgbClr val="000000"/>
                </a:solidFill>
                <a:latin typeface="Calibri" pitchFamily="34" charset="0"/>
                <a:sym typeface="Calibri" pitchFamily="34" charset="0"/>
              </a:rPr>
              <a:t>QC2</a:t>
            </a:r>
            <a:r>
              <a:rPr lang="en-US" sz="1700" dirty="0">
                <a:solidFill>
                  <a:srgbClr val="000000"/>
                </a:solidFill>
                <a:latin typeface="Calibri" pitchFamily="34" charset="0"/>
                <a:sym typeface="Calibri" pitchFamily="34" charset="0"/>
              </a:rPr>
              <a:t>: “Subjective Quality Control on Data, Metadata”</a:t>
            </a:r>
          </a:p>
          <a:p>
            <a:pPr marL="0" lvl="3">
              <a:buClr>
                <a:srgbClr val="000000"/>
              </a:buClr>
              <a:buSzPct val="125000"/>
              <a:buFont typeface="Calibri" pitchFamily="34" charset="0"/>
              <a:buChar char="•"/>
            </a:pPr>
            <a:r>
              <a:rPr lang="en-US" sz="1700" dirty="0">
                <a:solidFill>
                  <a:srgbClr val="000000"/>
                </a:solidFill>
                <a:latin typeface="Calibri" pitchFamily="34" charset="0"/>
                <a:sym typeface="Calibri" pitchFamily="34" charset="0"/>
              </a:rPr>
              <a:t>Metadata: availability and technical consistency of </a:t>
            </a:r>
            <a:r>
              <a:rPr lang="en-US" sz="1700" dirty="0" err="1">
                <a:solidFill>
                  <a:srgbClr val="000000"/>
                </a:solidFill>
                <a:latin typeface="Calibri" pitchFamily="34" charset="0"/>
                <a:sym typeface="Calibri" pitchFamily="34" charset="0"/>
              </a:rPr>
              <a:t>CIM</a:t>
            </a:r>
            <a:r>
              <a:rPr lang="en-US" sz="1700" dirty="0">
                <a:solidFill>
                  <a:srgbClr val="000000"/>
                </a:solidFill>
                <a:latin typeface="Calibri" pitchFamily="34" charset="0"/>
                <a:sym typeface="Calibri" pitchFamily="34" charset="0"/>
              </a:rPr>
              <a:t> metadata from </a:t>
            </a:r>
            <a:r>
              <a:rPr lang="en-US" sz="1700" dirty="0" err="1">
                <a:solidFill>
                  <a:srgbClr val="000000"/>
                </a:solidFill>
                <a:latin typeface="Calibri" pitchFamily="34" charset="0"/>
                <a:sym typeface="Calibri" pitchFamily="34" charset="0"/>
              </a:rPr>
              <a:t>Metafor</a:t>
            </a:r>
            <a:endParaRPr lang="en-US" sz="1700" dirty="0">
              <a:solidFill>
                <a:srgbClr val="000000"/>
              </a:solidFill>
              <a:latin typeface="Calibri" pitchFamily="34" charset="0"/>
              <a:sym typeface="Calibri" pitchFamily="34" charset="0"/>
            </a:endParaRPr>
          </a:p>
          <a:p>
            <a:pPr marL="0" lvl="3">
              <a:buClr>
                <a:srgbClr val="000000"/>
              </a:buClr>
              <a:buSzPct val="125000"/>
              <a:buFont typeface="Calibri" pitchFamily="34" charset="0"/>
              <a:buChar char="•"/>
            </a:pPr>
            <a:r>
              <a:rPr lang="en-US" sz="1700" dirty="0">
                <a:solidFill>
                  <a:srgbClr val="000000"/>
                </a:solidFill>
                <a:latin typeface="Calibri" pitchFamily="34" charset="0"/>
                <a:sym typeface="Calibri" pitchFamily="34" charset="0"/>
              </a:rPr>
              <a:t>Data: data passes additional consistency checks performed by QC software developed @ </a:t>
            </a:r>
            <a:r>
              <a:rPr lang="en-US" sz="1700" dirty="0" err="1">
                <a:solidFill>
                  <a:srgbClr val="000000"/>
                </a:solidFill>
                <a:latin typeface="Calibri" pitchFamily="34" charset="0"/>
                <a:sym typeface="Calibri" pitchFamily="34" charset="0"/>
              </a:rPr>
              <a:t>WDC</a:t>
            </a:r>
            <a:r>
              <a:rPr lang="en-US" sz="1700" dirty="0">
                <a:solidFill>
                  <a:srgbClr val="000000"/>
                </a:solidFill>
                <a:latin typeface="Calibri" pitchFamily="34" charset="0"/>
                <a:sym typeface="Calibri" pitchFamily="34" charset="0"/>
              </a:rPr>
              <a:t> Climate</a:t>
            </a:r>
          </a:p>
        </p:txBody>
      </p:sp>
      <p:sp>
        <p:nvSpPr>
          <p:cNvPr id="15365" name="Rectangle 4"/>
          <p:cNvSpPr>
            <a:spLocks/>
          </p:cNvSpPr>
          <p:nvPr/>
        </p:nvSpPr>
        <p:spPr bwMode="auto">
          <a:xfrm>
            <a:off x="4286250" y="4259461"/>
            <a:ext cx="4795242" cy="1946672"/>
          </a:xfrm>
          <a:prstGeom prst="rect">
            <a:avLst/>
          </a:prstGeom>
          <a:noFill/>
          <a:ln w="12700">
            <a:solidFill>
              <a:srgbClr val="000000"/>
            </a:solidFill>
            <a:miter lim="800000"/>
            <a:headEnd/>
            <a:tailEnd/>
          </a:ln>
        </p:spPr>
        <p:txBody>
          <a:bodyPr lIns="0" tIns="0" rIns="0" bIns="0"/>
          <a:lstStyle/>
          <a:p>
            <a:pPr algn="l"/>
            <a:r>
              <a:rPr lang="en-US" sz="1700" u="sng" dirty="0">
                <a:solidFill>
                  <a:srgbClr val="000000"/>
                </a:solidFill>
                <a:latin typeface="Calibri" pitchFamily="34" charset="0"/>
                <a:sym typeface="Calibri" pitchFamily="34" charset="0"/>
              </a:rPr>
              <a:t>QC3</a:t>
            </a:r>
            <a:r>
              <a:rPr lang="en-US" sz="1700" dirty="0">
                <a:solidFill>
                  <a:srgbClr val="000000"/>
                </a:solidFill>
                <a:latin typeface="Calibri" pitchFamily="34" charset="0"/>
                <a:sym typeface="Calibri" pitchFamily="34" charset="0"/>
              </a:rPr>
              <a:t>: “Double and Cross Checks on Data, Metadata”</a:t>
            </a:r>
          </a:p>
          <a:p>
            <a:pPr algn="l">
              <a:buClr>
                <a:srgbClr val="000000"/>
              </a:buClr>
              <a:buSzPct val="125000"/>
              <a:buFont typeface="Calibri" pitchFamily="34" charset="0"/>
              <a:buChar char="•"/>
            </a:pPr>
            <a:r>
              <a:rPr lang="en-US" sz="1700" dirty="0">
                <a:solidFill>
                  <a:srgbClr val="000000"/>
                </a:solidFill>
                <a:latin typeface="Calibri" pitchFamily="34" charset="0"/>
                <a:sym typeface="Calibri" pitchFamily="34" charset="0"/>
              </a:rPr>
              <a:t>Scientific Quality Assurance (</a:t>
            </a:r>
            <a:r>
              <a:rPr lang="en-US" sz="1700" dirty="0" err="1">
                <a:solidFill>
                  <a:srgbClr val="000000"/>
                </a:solidFill>
                <a:latin typeface="Calibri" pitchFamily="34" charset="0"/>
                <a:sym typeface="Calibri" pitchFamily="34" charset="0"/>
              </a:rPr>
              <a:t>SQA</a:t>
            </a:r>
            <a:r>
              <a:rPr lang="en-US" sz="1700" dirty="0">
                <a:solidFill>
                  <a:srgbClr val="000000"/>
                </a:solidFill>
                <a:latin typeface="Calibri" pitchFamily="34" charset="0"/>
                <a:sym typeface="Calibri" pitchFamily="34" charset="0"/>
              </a:rPr>
              <a:t>): executed by the author who manually inspects the data and metadata content</a:t>
            </a:r>
          </a:p>
          <a:p>
            <a:pPr algn="l">
              <a:buClr>
                <a:srgbClr val="000000"/>
              </a:buClr>
              <a:buSzPct val="125000"/>
              <a:buFont typeface="Calibri" pitchFamily="34" charset="0"/>
              <a:buChar char="•"/>
            </a:pPr>
            <a:r>
              <a:rPr lang="en-US" sz="1700" dirty="0">
                <a:solidFill>
                  <a:srgbClr val="000000"/>
                </a:solidFill>
                <a:latin typeface="Calibri" pitchFamily="34" charset="0"/>
                <a:sym typeface="Calibri" pitchFamily="34" charset="0"/>
              </a:rPr>
              <a:t>Technical Quality Assurance (</a:t>
            </a:r>
            <a:r>
              <a:rPr lang="en-US" sz="1700" dirty="0" err="1">
                <a:solidFill>
                  <a:srgbClr val="000000"/>
                </a:solidFill>
                <a:latin typeface="Calibri" pitchFamily="34" charset="0"/>
                <a:sym typeface="Calibri" pitchFamily="34" charset="0"/>
              </a:rPr>
              <a:t>TQA</a:t>
            </a:r>
            <a:r>
              <a:rPr lang="en-US" sz="1700" dirty="0">
                <a:solidFill>
                  <a:srgbClr val="000000"/>
                </a:solidFill>
                <a:latin typeface="Calibri" pitchFamily="34" charset="0"/>
                <a:sym typeface="Calibri" pitchFamily="34" charset="0"/>
              </a:rPr>
              <a:t>): automatic consistency checks of data and metadata executed by </a:t>
            </a:r>
            <a:r>
              <a:rPr lang="en-US" sz="1700" dirty="0" err="1">
                <a:solidFill>
                  <a:srgbClr val="000000"/>
                </a:solidFill>
                <a:latin typeface="Calibri" pitchFamily="34" charset="0"/>
                <a:sym typeface="Calibri" pitchFamily="34" charset="0"/>
              </a:rPr>
              <a:t>WDC</a:t>
            </a:r>
            <a:r>
              <a:rPr lang="en-US" sz="1700" dirty="0">
                <a:solidFill>
                  <a:srgbClr val="000000"/>
                </a:solidFill>
                <a:latin typeface="Calibri" pitchFamily="34" charset="0"/>
                <a:sym typeface="Calibri" pitchFamily="34" charset="0"/>
              </a:rPr>
              <a:t> Climate (World Data Center for Climate)</a:t>
            </a:r>
          </a:p>
        </p:txBody>
      </p:sp>
      <p:sp>
        <p:nvSpPr>
          <p:cNvPr id="15366" name="Rectangle 5"/>
          <p:cNvSpPr>
            <a:spLocks/>
          </p:cNvSpPr>
          <p:nvPr/>
        </p:nvSpPr>
        <p:spPr bwMode="auto">
          <a:xfrm>
            <a:off x="160734" y="4768453"/>
            <a:ext cx="3866555" cy="1437680"/>
          </a:xfrm>
          <a:prstGeom prst="rect">
            <a:avLst/>
          </a:prstGeom>
          <a:noFill/>
          <a:ln w="12700">
            <a:solidFill>
              <a:srgbClr val="000000"/>
            </a:solidFill>
            <a:miter lim="800000"/>
            <a:headEnd/>
            <a:tailEnd/>
          </a:ln>
        </p:spPr>
        <p:txBody>
          <a:bodyPr lIns="0" tIns="0" rIns="0" bIns="0"/>
          <a:lstStyle/>
          <a:p>
            <a:pPr algn="l"/>
            <a:r>
              <a:rPr lang="en-US" sz="1700" dirty="0">
                <a:solidFill>
                  <a:srgbClr val="000000"/>
                </a:solidFill>
                <a:latin typeface="Calibri" pitchFamily="34" charset="0"/>
                <a:sym typeface="Calibri" pitchFamily="34" charset="0"/>
              </a:rPr>
              <a:t>Notes</a:t>
            </a:r>
          </a:p>
          <a:p>
            <a:pPr algn="l">
              <a:buClr>
                <a:srgbClr val="000000"/>
              </a:buClr>
              <a:buSzPct val="125000"/>
              <a:buFont typeface="Calibri" pitchFamily="34" charset="0"/>
              <a:buChar char="•"/>
            </a:pPr>
            <a:r>
              <a:rPr lang="en-US" sz="1700" dirty="0">
                <a:solidFill>
                  <a:srgbClr val="000000"/>
                </a:solidFill>
                <a:latin typeface="Calibri" pitchFamily="34" charset="0"/>
                <a:sym typeface="Calibri" pitchFamily="34" charset="0"/>
              </a:rPr>
              <a:t>QC flag assigned after each stage</a:t>
            </a:r>
          </a:p>
          <a:p>
            <a:pPr algn="l">
              <a:buClr>
                <a:srgbClr val="000000"/>
              </a:buClr>
              <a:buSzPct val="125000"/>
              <a:buFont typeface="Calibri" pitchFamily="34" charset="0"/>
              <a:buChar char="•"/>
            </a:pPr>
            <a:r>
              <a:rPr lang="en-US" sz="1700" dirty="0">
                <a:solidFill>
                  <a:srgbClr val="000000"/>
                </a:solidFill>
                <a:latin typeface="Calibri" pitchFamily="34" charset="0"/>
                <a:sym typeface="Calibri" pitchFamily="34" charset="0"/>
              </a:rPr>
              <a:t>All changes to data result in new version</a:t>
            </a:r>
          </a:p>
          <a:p>
            <a:pPr algn="l">
              <a:buClr>
                <a:srgbClr val="000000"/>
              </a:buClr>
              <a:buSzPct val="125000"/>
              <a:buFont typeface="Calibri" pitchFamily="34" charset="0"/>
              <a:buChar char="•"/>
            </a:pPr>
            <a:r>
              <a:rPr lang="en-US" sz="1700" dirty="0">
                <a:solidFill>
                  <a:srgbClr val="000000"/>
                </a:solidFill>
                <a:latin typeface="Calibri" pitchFamily="34" charset="0"/>
                <a:sym typeface="Calibri" pitchFamily="34" charset="0"/>
              </a:rPr>
              <a:t>All files are check-summed</a:t>
            </a:r>
          </a:p>
          <a:p>
            <a:pPr algn="l">
              <a:buClr>
                <a:srgbClr val="000000"/>
              </a:buClr>
              <a:buSzPct val="125000"/>
              <a:buFont typeface="Calibri" pitchFamily="34" charset="0"/>
              <a:buChar char="•"/>
            </a:pPr>
            <a:r>
              <a:rPr lang="en-US" sz="1700" dirty="0">
                <a:solidFill>
                  <a:srgbClr val="000000"/>
                </a:solidFill>
                <a:latin typeface="Calibri" pitchFamily="34" charset="0"/>
                <a:sym typeface="Calibri" pitchFamily="34" charset="0"/>
              </a:rPr>
              <a:t>Similar QC process for NASA observations</a:t>
            </a:r>
          </a:p>
        </p:txBody>
      </p:sp>
      <p:sp>
        <p:nvSpPr>
          <p:cNvPr id="15367" name="Rectangle 6"/>
          <p:cNvSpPr>
            <a:spLocks/>
          </p:cNvSpPr>
          <p:nvPr/>
        </p:nvSpPr>
        <p:spPr bwMode="auto">
          <a:xfrm>
            <a:off x="160734" y="1062633"/>
            <a:ext cx="3866555" cy="1125141"/>
          </a:xfrm>
          <a:prstGeom prst="rect">
            <a:avLst/>
          </a:prstGeom>
          <a:noFill/>
          <a:ln w="12700">
            <a:solidFill>
              <a:srgbClr val="FF0000"/>
            </a:solidFill>
            <a:miter lim="800000"/>
            <a:headEnd/>
            <a:tailEnd/>
          </a:ln>
        </p:spPr>
        <p:txBody>
          <a:bodyPr lIns="0" tIns="0" rIns="0" bIns="0"/>
          <a:lstStyle/>
          <a:p>
            <a:pPr algn="l"/>
            <a:r>
              <a:rPr lang="en-US" sz="1700" dirty="0">
                <a:solidFill>
                  <a:srgbClr val="000000"/>
                </a:solidFill>
                <a:latin typeface="Calibri" pitchFamily="34" charset="0"/>
                <a:sym typeface="Calibri" pitchFamily="34" charset="0"/>
              </a:rPr>
              <a:t>The CMIP5 archive will have extensive social and political impact &gt; model output published to the </a:t>
            </a:r>
            <a:r>
              <a:rPr lang="en-US" sz="1700" dirty="0" err="1">
                <a:solidFill>
                  <a:srgbClr val="000000"/>
                </a:solidFill>
                <a:latin typeface="Calibri" pitchFamily="34" charset="0"/>
                <a:sym typeface="Calibri" pitchFamily="34" charset="0"/>
              </a:rPr>
              <a:t>ESGF</a:t>
            </a:r>
            <a:r>
              <a:rPr lang="en-US" sz="1700" dirty="0">
                <a:solidFill>
                  <a:srgbClr val="000000"/>
                </a:solidFill>
                <a:latin typeface="Calibri" pitchFamily="34" charset="0"/>
                <a:sym typeface="Calibri" pitchFamily="34" charset="0"/>
              </a:rPr>
              <a:t> must undergo a rigorous Quality Assurance process</a:t>
            </a:r>
          </a:p>
        </p:txBody>
      </p:sp>
      <p:pic>
        <p:nvPicPr>
          <p:cNvPr id="15368" name="Picture 7"/>
          <p:cNvPicPr>
            <a:picLocks noChangeAspect="1" noChangeArrowheads="1"/>
          </p:cNvPicPr>
          <p:nvPr/>
        </p:nvPicPr>
        <p:blipFill>
          <a:blip r:embed="rId3"/>
          <a:srcRect/>
          <a:stretch>
            <a:fillRect/>
          </a:stretch>
        </p:blipFill>
        <p:spPr bwMode="auto">
          <a:xfrm>
            <a:off x="-44648" y="2143125"/>
            <a:ext cx="4392290" cy="2626445"/>
          </a:xfrm>
          <a:prstGeom prst="rect">
            <a:avLst/>
          </a:prstGeom>
          <a:noFill/>
          <a:ln w="12700">
            <a:noFill/>
            <a:miter lim="800000"/>
            <a:headEnd/>
            <a:tailEnd/>
          </a:ln>
        </p:spPr>
      </p:pic>
    </p:spTree>
  </p:cSld>
  <p:clrMapOvr>
    <a:masterClrMapping/>
  </p:clrMapOv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1"/>
          <p:cNvSpPr>
            <a:spLocks noGrp="1" noChangeArrowheads="1"/>
          </p:cNvSpPr>
          <p:nvPr>
            <p:ph type="title"/>
          </p:nvPr>
        </p:nvSpPr>
        <p:spPr/>
        <p:txBody>
          <a:bodyPr lIns="64291" tIns="32146" rIns="64291" bIns="32146"/>
          <a:lstStyle/>
          <a:p>
            <a:pPr eaLnBrk="1" hangingPunct="1"/>
            <a:r>
              <a:rPr lang="en-US" smtClean="0"/>
              <a:t>Technical Notes for Observations</a:t>
            </a:r>
          </a:p>
        </p:txBody>
      </p:sp>
      <p:sp>
        <p:nvSpPr>
          <p:cNvPr id="14339" name="Rectangle 2"/>
          <p:cNvSpPr>
            <a:spLocks/>
          </p:cNvSpPr>
          <p:nvPr/>
        </p:nvSpPr>
        <p:spPr bwMode="auto">
          <a:xfrm>
            <a:off x="88181" y="990079"/>
            <a:ext cx="3161109" cy="2955727"/>
          </a:xfrm>
          <a:prstGeom prst="rect">
            <a:avLst/>
          </a:prstGeom>
          <a:noFill/>
          <a:ln w="12700">
            <a:solidFill>
              <a:srgbClr val="000000"/>
            </a:solidFill>
            <a:miter lim="800000"/>
            <a:headEnd/>
            <a:tailEnd/>
          </a:ln>
        </p:spPr>
        <p:txBody>
          <a:bodyPr lIns="0" tIns="0" rIns="0" bIns="0"/>
          <a:lstStyle/>
          <a:p>
            <a:pPr algn="l"/>
            <a:r>
              <a:rPr lang="en-US" sz="2000" u="sng" dirty="0">
                <a:solidFill>
                  <a:srgbClr val="000000"/>
                </a:solidFill>
                <a:latin typeface="Calibri" pitchFamily="34" charset="0"/>
                <a:sym typeface="Calibri" pitchFamily="34" charset="0"/>
              </a:rPr>
              <a:t>Standard Table of Contents</a:t>
            </a:r>
          </a:p>
          <a:p>
            <a:pPr marL="0" lvl="3">
              <a:buClr>
                <a:srgbClr val="000000"/>
              </a:buClr>
              <a:buSzPct val="125000"/>
              <a:buFont typeface="Calibri" pitchFamily="34" charset="0"/>
              <a:buChar char="•"/>
            </a:pPr>
            <a:r>
              <a:rPr lang="en-US" sz="2000" dirty="0">
                <a:solidFill>
                  <a:srgbClr val="000000"/>
                </a:solidFill>
                <a:latin typeface="Calibri" pitchFamily="34" charset="0"/>
                <a:sym typeface="Calibri" pitchFamily="34" charset="0"/>
              </a:rPr>
              <a:t>Purpose, point of contact</a:t>
            </a:r>
          </a:p>
          <a:p>
            <a:pPr marL="0" lvl="3">
              <a:buClr>
                <a:srgbClr val="000000"/>
              </a:buClr>
              <a:buSzPct val="125000"/>
              <a:buFont typeface="Calibri" pitchFamily="34" charset="0"/>
              <a:buChar char="•"/>
            </a:pPr>
            <a:r>
              <a:rPr lang="en-US" sz="2000" dirty="0">
                <a:solidFill>
                  <a:srgbClr val="000000"/>
                </a:solidFill>
                <a:latin typeface="Calibri" pitchFamily="34" charset="0"/>
                <a:sym typeface="Calibri" pitchFamily="34" charset="0"/>
              </a:rPr>
              <a:t>Data field description</a:t>
            </a:r>
          </a:p>
          <a:p>
            <a:pPr marL="0" lvl="3">
              <a:buClr>
                <a:srgbClr val="000000"/>
              </a:buClr>
              <a:buSzPct val="125000"/>
              <a:buFont typeface="Calibri" pitchFamily="34" charset="0"/>
              <a:buChar char="•"/>
            </a:pPr>
            <a:r>
              <a:rPr lang="en-US" sz="2000" dirty="0">
                <a:solidFill>
                  <a:srgbClr val="000000"/>
                </a:solidFill>
                <a:latin typeface="Calibri" pitchFamily="34" charset="0"/>
                <a:sym typeface="Calibri" pitchFamily="34" charset="0"/>
              </a:rPr>
              <a:t>Data origin</a:t>
            </a:r>
          </a:p>
          <a:p>
            <a:pPr marL="0" lvl="3">
              <a:buClr>
                <a:srgbClr val="000000"/>
              </a:buClr>
              <a:buSzPct val="125000"/>
              <a:buFont typeface="Calibri" pitchFamily="34" charset="0"/>
              <a:buChar char="•"/>
            </a:pPr>
            <a:r>
              <a:rPr lang="en-US" sz="2000" dirty="0">
                <a:solidFill>
                  <a:srgbClr val="000000"/>
                </a:solidFill>
                <a:latin typeface="Calibri" pitchFamily="34" charset="0"/>
                <a:sym typeface="Calibri" pitchFamily="34" charset="0"/>
              </a:rPr>
              <a:t>Validation</a:t>
            </a:r>
          </a:p>
          <a:p>
            <a:pPr marL="0" lvl="3">
              <a:buClr>
                <a:srgbClr val="000000"/>
              </a:buClr>
              <a:buSzPct val="125000"/>
              <a:buFont typeface="Calibri" pitchFamily="34" charset="0"/>
              <a:buChar char="•"/>
            </a:pPr>
            <a:r>
              <a:rPr lang="en-US" sz="2000" dirty="0">
                <a:solidFill>
                  <a:srgbClr val="000000"/>
                </a:solidFill>
                <a:latin typeface="Calibri" pitchFamily="34" charset="0"/>
                <a:sym typeface="Calibri" pitchFamily="34" charset="0"/>
              </a:rPr>
              <a:t>Considerations for Model-Observation comparison</a:t>
            </a:r>
          </a:p>
          <a:p>
            <a:pPr marL="0" lvl="3">
              <a:buClr>
                <a:srgbClr val="000000"/>
              </a:buClr>
              <a:buSzPct val="125000"/>
              <a:buFont typeface="Calibri" pitchFamily="34" charset="0"/>
              <a:buChar char="•"/>
            </a:pPr>
            <a:r>
              <a:rPr lang="en-US" sz="2000" dirty="0">
                <a:solidFill>
                  <a:srgbClr val="000000"/>
                </a:solidFill>
                <a:latin typeface="Calibri" pitchFamily="34" charset="0"/>
                <a:sym typeface="Calibri" pitchFamily="34" charset="0"/>
              </a:rPr>
              <a:t>Instrument Overview</a:t>
            </a:r>
          </a:p>
          <a:p>
            <a:pPr marL="0" lvl="3">
              <a:buClr>
                <a:srgbClr val="000000"/>
              </a:buClr>
              <a:buSzPct val="125000"/>
              <a:buFont typeface="Calibri" pitchFamily="34" charset="0"/>
              <a:buChar char="•"/>
            </a:pPr>
            <a:r>
              <a:rPr lang="en-US" sz="2000" dirty="0">
                <a:solidFill>
                  <a:srgbClr val="000000"/>
                </a:solidFill>
                <a:latin typeface="Calibri" pitchFamily="34" charset="0"/>
                <a:sym typeface="Calibri" pitchFamily="34" charset="0"/>
              </a:rPr>
              <a:t>References</a:t>
            </a:r>
          </a:p>
        </p:txBody>
      </p:sp>
      <p:pic>
        <p:nvPicPr>
          <p:cNvPr id="14340" name="Picture 3"/>
          <p:cNvPicPr>
            <a:picLocks noChangeAspect="1" noChangeArrowheads="1"/>
          </p:cNvPicPr>
          <p:nvPr/>
        </p:nvPicPr>
        <p:blipFill>
          <a:blip r:embed="rId2"/>
          <a:srcRect/>
          <a:stretch>
            <a:fillRect/>
          </a:stretch>
        </p:blipFill>
        <p:spPr bwMode="auto">
          <a:xfrm>
            <a:off x="3827488" y="964406"/>
            <a:ext cx="2277070" cy="2652117"/>
          </a:xfrm>
          <a:prstGeom prst="rect">
            <a:avLst/>
          </a:prstGeom>
          <a:noFill/>
          <a:ln w="12700">
            <a:noFill/>
            <a:miter lim="800000"/>
            <a:headEnd/>
            <a:tailEnd/>
          </a:ln>
        </p:spPr>
      </p:pic>
      <p:pic>
        <p:nvPicPr>
          <p:cNvPr id="14341" name="Picture 4"/>
          <p:cNvPicPr>
            <a:picLocks noChangeAspect="1" noChangeArrowheads="1"/>
          </p:cNvPicPr>
          <p:nvPr/>
        </p:nvPicPr>
        <p:blipFill>
          <a:blip r:embed="rId3"/>
          <a:srcRect/>
          <a:stretch>
            <a:fillRect/>
          </a:stretch>
        </p:blipFill>
        <p:spPr bwMode="auto">
          <a:xfrm>
            <a:off x="6222877" y="959941"/>
            <a:ext cx="2278186" cy="2652117"/>
          </a:xfrm>
          <a:prstGeom prst="rect">
            <a:avLst/>
          </a:prstGeom>
          <a:noFill/>
          <a:ln w="12700">
            <a:noFill/>
            <a:miter lim="800000"/>
            <a:headEnd/>
            <a:tailEnd/>
          </a:ln>
        </p:spPr>
      </p:pic>
      <p:pic>
        <p:nvPicPr>
          <p:cNvPr id="14342" name="Picture 5"/>
          <p:cNvPicPr>
            <a:picLocks noChangeAspect="1" noChangeArrowheads="1"/>
          </p:cNvPicPr>
          <p:nvPr/>
        </p:nvPicPr>
        <p:blipFill>
          <a:blip r:embed="rId4"/>
          <a:srcRect/>
          <a:stretch>
            <a:fillRect/>
          </a:stretch>
        </p:blipFill>
        <p:spPr bwMode="auto">
          <a:xfrm>
            <a:off x="3829721" y="3696891"/>
            <a:ext cx="2278186" cy="2652117"/>
          </a:xfrm>
          <a:prstGeom prst="rect">
            <a:avLst/>
          </a:prstGeom>
          <a:noFill/>
          <a:ln w="12700">
            <a:noFill/>
            <a:miter lim="800000"/>
            <a:headEnd/>
            <a:tailEnd/>
          </a:ln>
        </p:spPr>
      </p:pic>
      <p:pic>
        <p:nvPicPr>
          <p:cNvPr id="14343" name="Picture 6"/>
          <p:cNvPicPr>
            <a:picLocks noChangeAspect="1" noChangeArrowheads="1"/>
          </p:cNvPicPr>
          <p:nvPr/>
        </p:nvPicPr>
        <p:blipFill>
          <a:blip r:embed="rId5"/>
          <a:srcRect/>
          <a:stretch>
            <a:fillRect/>
          </a:stretch>
        </p:blipFill>
        <p:spPr bwMode="auto">
          <a:xfrm>
            <a:off x="6220644" y="3698007"/>
            <a:ext cx="2278186" cy="2652117"/>
          </a:xfrm>
          <a:prstGeom prst="rect">
            <a:avLst/>
          </a:prstGeom>
          <a:noFill/>
          <a:ln w="12700">
            <a:noFill/>
            <a:miter lim="800000"/>
            <a:headEnd/>
            <a:tailEnd/>
          </a:ln>
        </p:spPr>
      </p:pic>
      <p:sp>
        <p:nvSpPr>
          <p:cNvPr id="14344" name="Rectangle 7"/>
          <p:cNvSpPr>
            <a:spLocks/>
          </p:cNvSpPr>
          <p:nvPr/>
        </p:nvSpPr>
        <p:spPr bwMode="auto">
          <a:xfrm>
            <a:off x="107156" y="5473899"/>
            <a:ext cx="3170039" cy="767953"/>
          </a:xfrm>
          <a:prstGeom prst="rect">
            <a:avLst/>
          </a:prstGeom>
          <a:noFill/>
          <a:ln w="12700">
            <a:solidFill>
              <a:srgbClr val="000000"/>
            </a:solidFill>
            <a:miter lim="800000"/>
            <a:headEnd/>
            <a:tailEnd/>
          </a:ln>
        </p:spPr>
        <p:txBody>
          <a:bodyPr lIns="0" tIns="0" rIns="0" bIns="0"/>
          <a:lstStyle/>
          <a:p>
            <a:pPr marL="0" lvl="3"/>
            <a:r>
              <a:rPr lang="en-US" sz="2000" dirty="0">
                <a:solidFill>
                  <a:srgbClr val="000000"/>
                </a:solidFill>
                <a:latin typeface="Calibri" pitchFamily="34" charset="0"/>
                <a:sym typeface="Calibri" pitchFamily="34" charset="0"/>
              </a:rPr>
              <a:t>Example: AIRS Air Temperature tech note</a:t>
            </a:r>
          </a:p>
        </p:txBody>
      </p:sp>
    </p:spTree>
  </p:cSld>
  <p:clrMapOvr>
    <a:masterClrMapping/>
  </p:clrMapOv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382000" cy="715962"/>
          </a:xfrm>
        </p:spPr>
        <p:txBody>
          <a:bodyPr>
            <a:normAutofit/>
          </a:bodyPr>
          <a:lstStyle/>
          <a:p>
            <a:r>
              <a:rPr lang="en-US" dirty="0" smtClean="0"/>
              <a:t>EPA Data Quality Objectives (</a:t>
            </a:r>
            <a:r>
              <a:rPr lang="en-US" dirty="0" err="1" smtClean="0"/>
              <a:t>DQOs</a:t>
            </a:r>
            <a:r>
              <a:rPr lang="en-US" dirty="0" smtClean="0"/>
              <a:t>) </a:t>
            </a:r>
            <a:endParaRPr lang="en-US" dirty="0"/>
          </a:p>
        </p:txBody>
      </p:sp>
      <p:sp>
        <p:nvSpPr>
          <p:cNvPr id="3" name="Content Placeholder 2"/>
          <p:cNvSpPr>
            <a:spLocks noGrp="1"/>
          </p:cNvSpPr>
          <p:nvPr>
            <p:ph idx="1"/>
          </p:nvPr>
        </p:nvSpPr>
        <p:spPr>
          <a:xfrm>
            <a:off x="457200" y="914400"/>
            <a:ext cx="8229600" cy="5211763"/>
          </a:xfrm>
        </p:spPr>
        <p:txBody>
          <a:bodyPr>
            <a:normAutofit/>
          </a:bodyPr>
          <a:lstStyle/>
          <a:p>
            <a:r>
              <a:rPr lang="en-US" dirty="0" smtClean="0"/>
              <a:t>The </a:t>
            </a:r>
            <a:r>
              <a:rPr lang="en-US" dirty="0" err="1"/>
              <a:t>DQO</a:t>
            </a:r>
            <a:r>
              <a:rPr lang="en-US" dirty="0"/>
              <a:t> </a:t>
            </a:r>
            <a:r>
              <a:rPr lang="en-US" dirty="0" smtClean="0"/>
              <a:t>are based </a:t>
            </a:r>
            <a:r>
              <a:rPr lang="en-US" dirty="0"/>
              <a:t>on the data requirements of the </a:t>
            </a:r>
            <a:r>
              <a:rPr lang="en-US" dirty="0" smtClean="0"/>
              <a:t>decision maker </a:t>
            </a:r>
            <a:r>
              <a:rPr lang="en-US" dirty="0"/>
              <a:t>who needs to feel confident that the </a:t>
            </a:r>
            <a:r>
              <a:rPr lang="en-US" dirty="0" smtClean="0"/>
              <a:t>data used </a:t>
            </a:r>
            <a:r>
              <a:rPr lang="en-US" dirty="0"/>
              <a:t>to make environmental decisions are </a:t>
            </a:r>
            <a:r>
              <a:rPr lang="en-US" dirty="0" smtClean="0"/>
              <a:t>of adequate </a:t>
            </a:r>
            <a:r>
              <a:rPr lang="en-US" dirty="0"/>
              <a:t>quality. </a:t>
            </a:r>
            <a:endParaRPr lang="en-US" dirty="0" smtClean="0"/>
          </a:p>
          <a:p>
            <a:r>
              <a:rPr lang="en-US" dirty="0" smtClean="0"/>
              <a:t>The </a:t>
            </a:r>
            <a:r>
              <a:rPr lang="en-US" dirty="0"/>
              <a:t>data used in these </a:t>
            </a:r>
            <a:r>
              <a:rPr lang="en-US" dirty="0" smtClean="0"/>
              <a:t>decisions are </a:t>
            </a:r>
            <a:r>
              <a:rPr lang="en-US" dirty="0"/>
              <a:t>never error free and always contain some </a:t>
            </a:r>
            <a:r>
              <a:rPr lang="en-US" dirty="0" smtClean="0"/>
              <a:t>level of </a:t>
            </a:r>
            <a:r>
              <a:rPr lang="en-US" dirty="0"/>
              <a:t>uncertainty</a:t>
            </a:r>
            <a:r>
              <a:rPr lang="en-US" dirty="0" smtClean="0"/>
              <a:t>.</a:t>
            </a:r>
          </a:p>
        </p:txBody>
      </p:sp>
      <p:sp>
        <p:nvSpPr>
          <p:cNvPr id="4" name="TextBox 3"/>
          <p:cNvSpPr txBox="1"/>
          <p:nvPr/>
        </p:nvSpPr>
        <p:spPr>
          <a:xfrm>
            <a:off x="1905000" y="6324600"/>
            <a:ext cx="7086600" cy="369332"/>
          </a:xfrm>
          <a:prstGeom prst="rect">
            <a:avLst/>
          </a:prstGeom>
          <a:noFill/>
        </p:spPr>
        <p:txBody>
          <a:bodyPr wrap="square" rtlCol="0">
            <a:spAutoFit/>
          </a:bodyPr>
          <a:lstStyle/>
          <a:p>
            <a:r>
              <a:rPr lang="en-US" dirty="0" smtClean="0"/>
              <a:t>From: EPA </a:t>
            </a:r>
            <a:r>
              <a:rPr lang="nl-NL" dirty="0" smtClean="0"/>
              <a:t>QA </a:t>
            </a:r>
            <a:r>
              <a:rPr lang="nl-NL" dirty="0"/>
              <a:t>Handbook Vol II, Section </a:t>
            </a:r>
            <a:r>
              <a:rPr lang="nl-NL" dirty="0" smtClean="0"/>
              <a:t>3.0, </a:t>
            </a:r>
            <a:r>
              <a:rPr lang="en-US" dirty="0" smtClean="0"/>
              <a:t>Rev. 1, Date</a:t>
            </a:r>
            <a:r>
              <a:rPr lang="en-US" dirty="0"/>
              <a:t>: 12/08</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2162"/>
          </a:xfrm>
        </p:spPr>
        <p:txBody>
          <a:bodyPr/>
          <a:lstStyle/>
          <a:p>
            <a:r>
              <a:rPr lang="en-US" dirty="0" smtClean="0"/>
              <a:t>Uncertainty</a:t>
            </a:r>
            <a:endParaRPr lang="en-US" dirty="0"/>
          </a:p>
        </p:txBody>
      </p:sp>
      <p:sp>
        <p:nvSpPr>
          <p:cNvPr id="3" name="Content Placeholder 2"/>
          <p:cNvSpPr>
            <a:spLocks noGrp="1"/>
          </p:cNvSpPr>
          <p:nvPr>
            <p:ph idx="1"/>
          </p:nvPr>
        </p:nvSpPr>
        <p:spPr>
          <a:xfrm>
            <a:off x="457200" y="1143000"/>
            <a:ext cx="8229600" cy="5334000"/>
          </a:xfrm>
        </p:spPr>
        <p:txBody>
          <a:bodyPr>
            <a:noAutofit/>
          </a:bodyPr>
          <a:lstStyle/>
          <a:p>
            <a:pPr>
              <a:buNone/>
            </a:pPr>
            <a:r>
              <a:rPr lang="en-US" sz="2400" dirty="0" smtClean="0"/>
              <a:t>The estimate of overall uncertainty is an important component in the </a:t>
            </a:r>
            <a:r>
              <a:rPr lang="en-US" sz="2400" dirty="0" err="1" smtClean="0"/>
              <a:t>DQO</a:t>
            </a:r>
            <a:r>
              <a:rPr lang="en-US" sz="2400" dirty="0" smtClean="0"/>
              <a:t> process. Both population and measurement uncertainties must be understood.</a:t>
            </a:r>
          </a:p>
          <a:p>
            <a:pPr marL="0" indent="0">
              <a:buNone/>
            </a:pPr>
            <a:r>
              <a:rPr lang="en-US" sz="2400" b="1" dirty="0" smtClean="0"/>
              <a:t>Population uncertainties </a:t>
            </a:r>
          </a:p>
          <a:p>
            <a:pPr marL="0" indent="0">
              <a:buNone/>
            </a:pPr>
            <a:r>
              <a:rPr lang="en-US" sz="2400" b="1" dirty="0" smtClean="0"/>
              <a:t>Representativeness:</a:t>
            </a:r>
            <a:r>
              <a:rPr lang="en-US" sz="2400" dirty="0" smtClean="0"/>
              <a:t> the degree to which data accurately and precisely represent a characteristic of a population, a parameter variation at a sampling point, a process condition, or a condition. Population uncertainty, the spatial and temporal components of error, can affect representativeness.  It does not matter how precise or unbiased the measurement values are if a site is unrepresentative of the population it is presumed to represent. </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a:bodyPr>
          <a:lstStyle/>
          <a:p>
            <a:r>
              <a:rPr lang="en-US" dirty="0" smtClean="0"/>
              <a:t>Measurement uncertainties</a:t>
            </a:r>
            <a:endParaRPr lang="en-US" dirty="0"/>
          </a:p>
        </p:txBody>
      </p:sp>
      <p:sp>
        <p:nvSpPr>
          <p:cNvPr id="3" name="Content Placeholder 2"/>
          <p:cNvSpPr>
            <a:spLocks noGrp="1"/>
          </p:cNvSpPr>
          <p:nvPr>
            <p:ph idx="1"/>
          </p:nvPr>
        </p:nvSpPr>
        <p:spPr>
          <a:xfrm>
            <a:off x="457200" y="1143000"/>
            <a:ext cx="8229600" cy="4983163"/>
          </a:xfrm>
        </p:spPr>
        <p:txBody>
          <a:bodyPr>
            <a:noAutofit/>
          </a:bodyPr>
          <a:lstStyle/>
          <a:p>
            <a:pPr marL="231775" indent="-231775">
              <a:buNone/>
            </a:pPr>
            <a:r>
              <a:rPr lang="en-US" sz="1800" dirty="0" smtClean="0"/>
              <a:t>Examples:</a:t>
            </a:r>
          </a:p>
          <a:p>
            <a:pPr marL="231775" indent="-231775">
              <a:buNone/>
            </a:pPr>
            <a:r>
              <a:rPr lang="en-US" sz="1800" dirty="0" smtClean="0"/>
              <a:t>• </a:t>
            </a:r>
            <a:r>
              <a:rPr lang="en-US" sz="1800" b="1" dirty="0" smtClean="0"/>
              <a:t>Precision </a:t>
            </a:r>
            <a:r>
              <a:rPr lang="en-US" sz="1800" dirty="0" smtClean="0"/>
              <a:t>- a measure of agreement among repeated measurements of the same property under identical, or substantially similar, conditions. This is the random component of error. Precision is estimated by various statistical techniques typically using some derivation of the standard deviation.</a:t>
            </a:r>
          </a:p>
          <a:p>
            <a:pPr marL="231775" indent="-231775">
              <a:buNone/>
            </a:pPr>
            <a:r>
              <a:rPr lang="en-US" sz="1800" dirty="0" smtClean="0"/>
              <a:t>• </a:t>
            </a:r>
            <a:r>
              <a:rPr lang="en-US" sz="1800" b="1" dirty="0" smtClean="0"/>
              <a:t>Bias</a:t>
            </a:r>
            <a:r>
              <a:rPr lang="en-US" sz="1800" dirty="0" smtClean="0"/>
              <a:t> - the systematic or persistent distortion of a measurement process which causes error in one direction. Bias will be determined by estimating the positive and negative deviation from the true value as a percentage of the true value.</a:t>
            </a:r>
          </a:p>
          <a:p>
            <a:pPr marL="231775" indent="-231775">
              <a:buNone/>
            </a:pPr>
            <a:r>
              <a:rPr lang="en-US" sz="1800" dirty="0" smtClean="0"/>
              <a:t>• </a:t>
            </a:r>
            <a:r>
              <a:rPr lang="en-US" sz="1800" b="1" dirty="0" smtClean="0"/>
              <a:t>Detection Limit</a:t>
            </a:r>
            <a:r>
              <a:rPr lang="en-US" sz="1800" dirty="0" smtClean="0"/>
              <a:t> - The lowest concentration or amount of the target </a:t>
            </a:r>
            <a:r>
              <a:rPr lang="en-US" sz="1800" dirty="0" err="1" smtClean="0"/>
              <a:t>analyte</a:t>
            </a:r>
            <a:r>
              <a:rPr lang="en-US" sz="1800" dirty="0" smtClean="0"/>
              <a:t> that can be determined to be different from zero by a single measurement at a stated level of probability. Due to the fact the </a:t>
            </a:r>
            <a:r>
              <a:rPr lang="en-US" sz="1800" dirty="0" err="1" smtClean="0"/>
              <a:t>NCore</a:t>
            </a:r>
            <a:r>
              <a:rPr lang="en-US" sz="1800" dirty="0" smtClean="0"/>
              <a:t> sites will require instruments to quantify at lower concentrations, detection limits are becoming more important. Some of the more recent guidance documents suggest that monitoring organizations develop method detection limits (</a:t>
            </a:r>
            <a:r>
              <a:rPr lang="en-US" sz="1800" dirty="0" err="1" smtClean="0"/>
              <a:t>MDLs</a:t>
            </a:r>
            <a:r>
              <a:rPr lang="en-US" sz="1800" dirty="0" smtClean="0"/>
              <a:t>) for continuous instruments and or analytical methods. Many monitoring organizations use the default </a:t>
            </a:r>
            <a:r>
              <a:rPr lang="en-US" sz="1800" dirty="0" err="1" smtClean="0"/>
              <a:t>MDL</a:t>
            </a:r>
            <a:r>
              <a:rPr lang="en-US" sz="1800" dirty="0" smtClean="0"/>
              <a:t> listed in </a:t>
            </a:r>
            <a:r>
              <a:rPr lang="en-US" sz="1800" dirty="0" err="1" smtClean="0"/>
              <a:t>AQS</a:t>
            </a:r>
            <a:r>
              <a:rPr lang="en-US" sz="1800" dirty="0" smtClean="0"/>
              <a:t> for a particular method. These default </a:t>
            </a:r>
            <a:r>
              <a:rPr lang="en-US" sz="1800" dirty="0" err="1" smtClean="0"/>
              <a:t>MDLs</a:t>
            </a:r>
            <a:r>
              <a:rPr lang="en-US" sz="1800" dirty="0" smtClean="0"/>
              <a:t> come from instrument vendor advertisements and/or</a:t>
            </a:r>
            <a:endParaRPr lang="en-US" sz="1800"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AIRS Temperature trend reflects trend in an ancillary input data (CO2)</a:t>
            </a:r>
            <a:endParaRPr lang="en-US" dirty="0"/>
          </a:p>
        </p:txBody>
      </p:sp>
      <p:pic>
        <p:nvPicPr>
          <p:cNvPr id="5" name="Content Placeholder 4" descr="v4.0.9.0supNoHSBTEMPSLAB_NFO_ts_final_P0968.54.gif"/>
          <p:cNvPicPr>
            <a:picLocks noGrp="1" noChangeAspect="1"/>
          </p:cNvPicPr>
          <p:nvPr>
            <p:ph sz="half" idx="1"/>
          </p:nvPr>
        </p:nvPicPr>
        <p:blipFill>
          <a:blip r:embed="rId2" cstate="print"/>
          <a:stretch>
            <a:fillRect/>
          </a:stretch>
        </p:blipFill>
        <p:spPr>
          <a:xfrm>
            <a:off x="381000" y="2420822"/>
            <a:ext cx="4267200" cy="3217977"/>
          </a:xfrm>
        </p:spPr>
      </p:pic>
      <p:pic>
        <p:nvPicPr>
          <p:cNvPr id="6" name="Content Placeholder 5" descr="v5.0.14.0supNoHSBblTEMPSLAB_NFO_ts_final_P0968.54.gif"/>
          <p:cNvPicPr>
            <a:picLocks noGrp="1" noChangeAspect="1"/>
          </p:cNvPicPr>
          <p:nvPr>
            <p:ph sz="half" idx="2"/>
          </p:nvPr>
        </p:nvPicPr>
        <p:blipFill>
          <a:blip r:embed="rId3" cstate="print"/>
          <a:stretch>
            <a:fillRect/>
          </a:stretch>
        </p:blipFill>
        <p:spPr>
          <a:xfrm>
            <a:off x="4572000" y="2420822"/>
            <a:ext cx="4267200" cy="3217977"/>
          </a:xfrm>
        </p:spPr>
      </p:pic>
      <p:sp>
        <p:nvSpPr>
          <p:cNvPr id="7" name="TextBox 6"/>
          <p:cNvSpPr txBox="1"/>
          <p:nvPr/>
        </p:nvSpPr>
        <p:spPr>
          <a:xfrm>
            <a:off x="914400" y="5638800"/>
            <a:ext cx="7391400" cy="646331"/>
          </a:xfrm>
          <a:prstGeom prst="rect">
            <a:avLst/>
          </a:prstGeom>
          <a:noFill/>
        </p:spPr>
        <p:txBody>
          <a:bodyPr wrap="square" rtlCol="0">
            <a:spAutoFit/>
          </a:bodyPr>
          <a:lstStyle/>
          <a:p>
            <a:pPr algn="ctr"/>
            <a:r>
              <a:rPr lang="en-US" dirty="0" smtClean="0"/>
              <a:t>Temperature trend: 0.128 </a:t>
            </a:r>
            <a:r>
              <a:rPr lang="en-US" dirty="0" smtClean="0">
                <a:sym typeface="Wingdings" pitchFamily="2" charset="2"/>
              </a:rPr>
              <a:t> 0.103 after taking into account CO2 increase</a:t>
            </a:r>
          </a:p>
          <a:p>
            <a:pPr algn="ctr"/>
            <a:r>
              <a:rPr lang="en-US" dirty="0" smtClean="0">
                <a:sym typeface="Wingdings" pitchFamily="2" charset="2"/>
              </a:rPr>
              <a:t>Not sufficient but going into the right direction.</a:t>
            </a:r>
            <a:endParaRPr lang="en-US"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 y="76200"/>
            <a:ext cx="8991600" cy="1143000"/>
          </a:xfrm>
        </p:spPr>
        <p:txBody>
          <a:bodyPr>
            <a:noAutofit/>
          </a:bodyPr>
          <a:lstStyle/>
          <a:p>
            <a:r>
              <a:rPr lang="en-US" sz="3200" dirty="0" smtClean="0"/>
              <a:t>Instrument trends may lead to artificial aerosol trends</a:t>
            </a:r>
            <a:endParaRPr lang="en-US" sz="3200" dirty="0"/>
          </a:p>
        </p:txBody>
      </p:sp>
      <p:pic>
        <p:nvPicPr>
          <p:cNvPr id="4" name="Picture 147" descr="MonthlyAODLand.png"/>
          <p:cNvPicPr>
            <a:picLocks noGrp="1" noChangeAspect="1"/>
          </p:cNvPicPr>
          <p:nvPr>
            <p:ph idx="1"/>
          </p:nvPr>
        </p:nvPicPr>
        <p:blipFill>
          <a:blip r:embed="rId2" cstate="print"/>
          <a:srcRect/>
          <a:stretch>
            <a:fillRect/>
          </a:stretch>
        </p:blipFill>
        <p:spPr bwMode="auto">
          <a:xfrm>
            <a:off x="457200" y="1295400"/>
            <a:ext cx="3587200" cy="2724687"/>
          </a:xfrm>
          <a:prstGeom prst="rect">
            <a:avLst/>
          </a:prstGeom>
          <a:noFill/>
          <a:ln w="9525">
            <a:noFill/>
            <a:miter lim="800000"/>
            <a:headEnd/>
            <a:tailEnd/>
          </a:ln>
        </p:spPr>
      </p:pic>
      <p:sp>
        <p:nvSpPr>
          <p:cNvPr id="5" name="TextBox 4"/>
          <p:cNvSpPr txBox="1"/>
          <p:nvPr/>
        </p:nvSpPr>
        <p:spPr>
          <a:xfrm>
            <a:off x="5715000" y="6172200"/>
            <a:ext cx="1981200" cy="369332"/>
          </a:xfrm>
          <a:prstGeom prst="rect">
            <a:avLst/>
          </a:prstGeom>
          <a:noFill/>
        </p:spPr>
        <p:txBody>
          <a:bodyPr wrap="square" rtlCol="0">
            <a:spAutoFit/>
          </a:bodyPr>
          <a:lstStyle/>
          <a:p>
            <a:r>
              <a:rPr lang="en-US" dirty="0" smtClean="0"/>
              <a:t>From R. Levy, 2011</a:t>
            </a:r>
            <a:endParaRPr lang="en-US" dirty="0"/>
          </a:p>
        </p:txBody>
      </p:sp>
      <p:pic>
        <p:nvPicPr>
          <p:cNvPr id="6" name="Picture 3" descr="TerraAqua_AllAOD_Diffs"/>
          <p:cNvPicPr>
            <a:picLocks noChangeAspect="1" noChangeArrowheads="1"/>
          </p:cNvPicPr>
          <p:nvPr/>
        </p:nvPicPr>
        <p:blipFill>
          <a:blip r:embed="rId3" cstate="print"/>
          <a:srcRect l="1852" t="13889" r="9259" b="1852"/>
          <a:stretch>
            <a:fillRect/>
          </a:stretch>
        </p:blipFill>
        <p:spPr bwMode="auto">
          <a:xfrm>
            <a:off x="5029200" y="1371600"/>
            <a:ext cx="3048004" cy="2590799"/>
          </a:xfrm>
          <a:prstGeom prst="rect">
            <a:avLst/>
          </a:prstGeom>
          <a:noFill/>
          <a:ln w="9525">
            <a:noFill/>
            <a:miter lim="800000"/>
            <a:headEnd/>
            <a:tailEnd/>
          </a:ln>
        </p:spPr>
      </p:pic>
      <p:sp>
        <p:nvSpPr>
          <p:cNvPr id="7" name="Rectangle 5"/>
          <p:cNvSpPr>
            <a:spLocks noChangeArrowheads="1"/>
          </p:cNvSpPr>
          <p:nvPr/>
        </p:nvSpPr>
        <p:spPr bwMode="auto">
          <a:xfrm>
            <a:off x="4267200" y="4485382"/>
            <a:ext cx="4800600" cy="1077218"/>
          </a:xfrm>
          <a:prstGeom prst="rect">
            <a:avLst/>
          </a:prstGeom>
          <a:noFill/>
          <a:ln w="9525">
            <a:noFill/>
            <a:miter lim="800000"/>
            <a:headEnd/>
            <a:tailEnd/>
          </a:ln>
        </p:spPr>
        <p:txBody>
          <a:bodyPr wrap="square">
            <a:spAutoFit/>
          </a:bodyPr>
          <a:lstStyle/>
          <a:p>
            <a:pPr marL="228600" indent="-228600">
              <a:buClr>
                <a:schemeClr val="hlink"/>
              </a:buClr>
              <a:buSzPct val="60000"/>
              <a:buFont typeface="Arial" pitchFamily="34" charset="0"/>
              <a:buChar char="•"/>
            </a:pPr>
            <a:r>
              <a:rPr lang="en-US" sz="1600" dirty="0">
                <a:solidFill>
                  <a:srgbClr val="000000"/>
                </a:solidFill>
                <a:latin typeface="Calibri" pitchFamily="34" charset="0"/>
              </a:rPr>
              <a:t> Band #3 (466 nm) is used over land</a:t>
            </a:r>
          </a:p>
          <a:p>
            <a:pPr marL="228600" indent="-228600">
              <a:buClr>
                <a:schemeClr val="hlink"/>
              </a:buClr>
              <a:buSzPct val="60000"/>
              <a:buFont typeface="Arial" pitchFamily="34" charset="0"/>
              <a:buChar char="•"/>
            </a:pPr>
            <a:r>
              <a:rPr lang="en-US" sz="1600" dirty="0">
                <a:solidFill>
                  <a:srgbClr val="000000"/>
                </a:solidFill>
                <a:latin typeface="Calibri" pitchFamily="34" charset="0"/>
              </a:rPr>
              <a:t> Band #3 is </a:t>
            </a:r>
            <a:r>
              <a:rPr lang="en-US" sz="1600" i="1" dirty="0">
                <a:solidFill>
                  <a:srgbClr val="000000"/>
                </a:solidFill>
                <a:latin typeface="Calibri" pitchFamily="34" charset="0"/>
              </a:rPr>
              <a:t>reported </a:t>
            </a:r>
            <a:r>
              <a:rPr lang="en-US" sz="1600" dirty="0">
                <a:solidFill>
                  <a:srgbClr val="000000"/>
                </a:solidFill>
                <a:latin typeface="Calibri" pitchFamily="34" charset="0"/>
              </a:rPr>
              <a:t>but </a:t>
            </a:r>
            <a:r>
              <a:rPr lang="en-US" sz="1600" i="1" dirty="0">
                <a:solidFill>
                  <a:srgbClr val="000000"/>
                </a:solidFill>
                <a:latin typeface="Calibri" pitchFamily="34" charset="0"/>
              </a:rPr>
              <a:t>not applied </a:t>
            </a:r>
            <a:r>
              <a:rPr lang="en-US" sz="1600" dirty="0">
                <a:solidFill>
                  <a:srgbClr val="000000"/>
                </a:solidFill>
                <a:latin typeface="Calibri" pitchFamily="34" charset="0"/>
              </a:rPr>
              <a:t>over </a:t>
            </a:r>
            <a:r>
              <a:rPr lang="en-US" sz="1600" dirty="0" smtClean="0">
                <a:solidFill>
                  <a:srgbClr val="000000"/>
                </a:solidFill>
                <a:latin typeface="Calibri" pitchFamily="34" charset="0"/>
              </a:rPr>
              <a:t>ocean</a:t>
            </a:r>
            <a:endParaRPr lang="en-US" sz="1600" dirty="0">
              <a:solidFill>
                <a:srgbClr val="000000"/>
              </a:solidFill>
              <a:latin typeface="Calibri" pitchFamily="34" charset="0"/>
            </a:endParaRPr>
          </a:p>
          <a:p>
            <a:pPr marL="228600" indent="-228600">
              <a:buClr>
                <a:schemeClr val="hlink"/>
              </a:buClr>
              <a:buSzPct val="60000"/>
              <a:buFont typeface="Arial" pitchFamily="34" charset="0"/>
              <a:buChar char="•"/>
            </a:pPr>
            <a:r>
              <a:rPr lang="en-US" sz="1600" b="1" dirty="0" smtClean="0">
                <a:solidFill>
                  <a:srgbClr val="000000"/>
                </a:solidFill>
                <a:latin typeface="Calibri" pitchFamily="34" charset="0"/>
              </a:rPr>
              <a:t>Differences </a:t>
            </a:r>
            <a:r>
              <a:rPr lang="en-US" sz="1600" b="1" dirty="0">
                <a:solidFill>
                  <a:srgbClr val="000000"/>
                </a:solidFill>
                <a:latin typeface="Calibri" pitchFamily="34" charset="0"/>
              </a:rPr>
              <a:t>in MODIS over-land </a:t>
            </a:r>
            <a:r>
              <a:rPr lang="en-US" sz="1600" b="1" dirty="0" smtClean="0">
                <a:solidFill>
                  <a:srgbClr val="000000"/>
                </a:solidFill>
                <a:latin typeface="Calibri" pitchFamily="34" charset="0"/>
              </a:rPr>
              <a:t>AOD time </a:t>
            </a:r>
            <a:r>
              <a:rPr lang="en-US" sz="1600" b="1" dirty="0">
                <a:solidFill>
                  <a:srgbClr val="000000"/>
                </a:solidFill>
                <a:latin typeface="Calibri" pitchFamily="34" charset="0"/>
              </a:rPr>
              <a:t>series </a:t>
            </a:r>
            <a:r>
              <a:rPr lang="en-US" sz="1600" b="1" dirty="0" smtClean="0">
                <a:solidFill>
                  <a:srgbClr val="000000"/>
                </a:solidFill>
                <a:latin typeface="Calibri" pitchFamily="34" charset="0"/>
              </a:rPr>
              <a:t>might be related </a:t>
            </a:r>
            <a:r>
              <a:rPr lang="en-US" sz="1600" b="1" dirty="0">
                <a:solidFill>
                  <a:srgbClr val="000000"/>
                </a:solidFill>
                <a:latin typeface="Calibri" pitchFamily="34" charset="0"/>
              </a:rPr>
              <a:t>to differences in band #</a:t>
            </a:r>
            <a:r>
              <a:rPr lang="en-US" sz="1600" b="1" dirty="0" smtClean="0">
                <a:solidFill>
                  <a:srgbClr val="000000"/>
                </a:solidFill>
                <a:latin typeface="Calibri" pitchFamily="34" charset="0"/>
              </a:rPr>
              <a:t>3</a:t>
            </a:r>
            <a:endParaRPr lang="en-US" sz="1600" b="1" dirty="0">
              <a:solidFill>
                <a:srgbClr val="000000"/>
              </a:solidFill>
              <a:latin typeface="Calibri" pitchFamily="34" charset="0"/>
            </a:endParaRPr>
          </a:p>
        </p:txBody>
      </p:sp>
      <p:sp>
        <p:nvSpPr>
          <p:cNvPr id="8" name="TextBox 7"/>
          <p:cNvSpPr txBox="1"/>
          <p:nvPr/>
        </p:nvSpPr>
        <p:spPr>
          <a:xfrm>
            <a:off x="381000" y="4495800"/>
            <a:ext cx="3581400" cy="923330"/>
          </a:xfrm>
          <a:prstGeom prst="rect">
            <a:avLst/>
          </a:prstGeom>
          <a:noFill/>
        </p:spPr>
        <p:txBody>
          <a:bodyPr wrap="square" rtlCol="0">
            <a:spAutoFit/>
          </a:bodyPr>
          <a:lstStyle/>
          <a:p>
            <a:r>
              <a:rPr lang="en-US" b="1" dirty="0" smtClean="0"/>
              <a:t>In Collection 5, Monthly mean AOD from Terra and Aqua disagree. Trends are different over land.</a:t>
            </a:r>
            <a:endParaRPr lang="en-US" dirty="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Data Knowledge Fall-off</a:t>
            </a:r>
            <a:endParaRPr lang="en-US" dirty="0"/>
          </a:p>
        </p:txBody>
      </p:sp>
      <p:graphicFrame>
        <p:nvGraphicFramePr>
          <p:cNvPr id="6" name="Chart 5"/>
          <p:cNvGraphicFramePr/>
          <p:nvPr/>
        </p:nvGraphicFramePr>
        <p:xfrm>
          <a:off x="2133600" y="2057400"/>
          <a:ext cx="4572000" cy="3876675"/>
        </p:xfrm>
        <a:graphic>
          <a:graphicData uri="http://schemas.openxmlformats.org/drawingml/2006/chart">
            <c:chart xmlns:c="http://schemas.openxmlformats.org/drawingml/2006/chart" xmlns:r="http://schemas.openxmlformats.org/officeDocument/2006/relationships" r:id="rId2"/>
          </a:graphicData>
        </a:graphic>
      </p:graphicFrame>
      <p:cxnSp>
        <p:nvCxnSpPr>
          <p:cNvPr id="8" name="Straight Arrow Connector 7"/>
          <p:cNvCxnSpPr/>
          <p:nvPr/>
        </p:nvCxnSpPr>
        <p:spPr>
          <a:xfrm>
            <a:off x="6553200" y="5791200"/>
            <a:ext cx="38100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5562600" y="6096000"/>
            <a:ext cx="3124200" cy="369332"/>
          </a:xfrm>
          <a:prstGeom prst="rect">
            <a:avLst/>
          </a:prstGeom>
          <a:noFill/>
        </p:spPr>
        <p:txBody>
          <a:bodyPr wrap="square" rtlCol="0">
            <a:spAutoFit/>
          </a:bodyPr>
          <a:lstStyle/>
          <a:p>
            <a:r>
              <a:rPr lang="en-US" dirty="0" smtClean="0"/>
              <a:t>Distance from Science Team</a:t>
            </a:r>
            <a:endParaRPr lang="en-US" dirty="0"/>
          </a:p>
        </p:txBody>
      </p:sp>
      <p:cxnSp>
        <p:nvCxnSpPr>
          <p:cNvPr id="10" name="Straight Arrow Connector 9"/>
          <p:cNvCxnSpPr/>
          <p:nvPr/>
        </p:nvCxnSpPr>
        <p:spPr>
          <a:xfrm rot="5400000" flipH="1" flipV="1">
            <a:off x="2171700" y="2094706"/>
            <a:ext cx="22860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762000" y="1600200"/>
            <a:ext cx="3124200" cy="369332"/>
          </a:xfrm>
          <a:prstGeom prst="rect">
            <a:avLst/>
          </a:prstGeom>
          <a:noFill/>
        </p:spPr>
        <p:txBody>
          <a:bodyPr wrap="square" rtlCol="0">
            <a:spAutoFit/>
          </a:bodyPr>
          <a:lstStyle/>
          <a:p>
            <a:pPr algn="ctr"/>
            <a:r>
              <a:rPr lang="en-US" dirty="0" smtClean="0"/>
              <a:t>Knowledge of data</a:t>
            </a:r>
            <a:endParaRPr lang="en-US" dirty="0"/>
          </a:p>
        </p:txBody>
      </p:sp>
      <p:sp>
        <p:nvSpPr>
          <p:cNvPr id="13" name="TextBox 12"/>
          <p:cNvSpPr txBox="1"/>
          <p:nvPr/>
        </p:nvSpPr>
        <p:spPr>
          <a:xfrm>
            <a:off x="457200" y="4495800"/>
            <a:ext cx="1524000" cy="646331"/>
          </a:xfrm>
          <a:prstGeom prst="rect">
            <a:avLst/>
          </a:prstGeom>
          <a:noFill/>
          <a:ln>
            <a:solidFill>
              <a:srgbClr val="4F81BD"/>
            </a:solidFill>
          </a:ln>
        </p:spPr>
        <p:txBody>
          <a:bodyPr wrap="square" rtlCol="0">
            <a:spAutoFit/>
          </a:bodyPr>
          <a:lstStyle/>
          <a:p>
            <a:pPr algn="ctr"/>
            <a:r>
              <a:rPr lang="en-US" dirty="0" smtClean="0"/>
              <a:t>Algorithm </a:t>
            </a:r>
            <a:r>
              <a:rPr lang="en-US" dirty="0" err="1" smtClean="0"/>
              <a:t>implementor</a:t>
            </a:r>
            <a:endParaRPr lang="en-US" dirty="0"/>
          </a:p>
        </p:txBody>
      </p:sp>
      <p:sp>
        <p:nvSpPr>
          <p:cNvPr id="14" name="TextBox 13"/>
          <p:cNvSpPr txBox="1"/>
          <p:nvPr/>
        </p:nvSpPr>
        <p:spPr>
          <a:xfrm>
            <a:off x="1143000" y="5955268"/>
            <a:ext cx="1524000" cy="369332"/>
          </a:xfrm>
          <a:prstGeom prst="rect">
            <a:avLst/>
          </a:prstGeom>
          <a:noFill/>
          <a:ln>
            <a:solidFill>
              <a:srgbClr val="4F81BD"/>
            </a:solidFill>
          </a:ln>
        </p:spPr>
        <p:txBody>
          <a:bodyPr wrap="square" rtlCol="0">
            <a:spAutoFit/>
          </a:bodyPr>
          <a:lstStyle/>
          <a:p>
            <a:pPr algn="ctr"/>
            <a:r>
              <a:rPr lang="en-US" dirty="0" smtClean="0"/>
              <a:t>Algorithm PI</a:t>
            </a:r>
            <a:endParaRPr lang="en-US" dirty="0"/>
          </a:p>
        </p:txBody>
      </p:sp>
      <p:sp>
        <p:nvSpPr>
          <p:cNvPr id="15" name="TextBox 14"/>
          <p:cNvSpPr txBox="1"/>
          <p:nvPr/>
        </p:nvSpPr>
        <p:spPr>
          <a:xfrm>
            <a:off x="2819400" y="5955268"/>
            <a:ext cx="1828800" cy="369332"/>
          </a:xfrm>
          <a:prstGeom prst="rect">
            <a:avLst/>
          </a:prstGeom>
          <a:noFill/>
          <a:ln>
            <a:solidFill>
              <a:srgbClr val="4F81BD"/>
            </a:solidFill>
          </a:ln>
        </p:spPr>
        <p:txBody>
          <a:bodyPr wrap="square" rtlCol="0">
            <a:spAutoFit/>
          </a:bodyPr>
          <a:lstStyle/>
          <a:p>
            <a:pPr algn="ctr"/>
            <a:r>
              <a:rPr lang="en-US" dirty="0" smtClean="0"/>
              <a:t>Processing team</a:t>
            </a:r>
            <a:endParaRPr lang="en-US" dirty="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146" name="Title 1"/>
          <p:cNvSpPr>
            <a:spLocks noGrp="1"/>
          </p:cNvSpPr>
          <p:nvPr>
            <p:ph type="title" idx="4294967295"/>
          </p:nvPr>
        </p:nvSpPr>
        <p:spPr bwMode="auto">
          <a:xfrm>
            <a:off x="1143000" y="76200"/>
            <a:ext cx="6858000" cy="533400"/>
          </a:xfrm>
          <a:prstGeom prst="rect">
            <a:avLst/>
          </a:prstGeom>
          <a:noFill/>
          <a:ln>
            <a:miter lim="800000"/>
            <a:headEnd/>
            <a:tailEnd/>
          </a:ln>
        </p:spPr>
        <p:txBody>
          <a:bodyPr/>
          <a:lstStyle/>
          <a:p>
            <a:pPr eaLnBrk="1" hangingPunct="1"/>
            <a:r>
              <a:rPr lang="en-US" dirty="0" smtClean="0">
                <a:ea typeface="ＭＳ Ｐゴシック" pitchFamily="-16" charset="-128"/>
              </a:rPr>
              <a:t>Challenges addressed</a:t>
            </a:r>
          </a:p>
        </p:txBody>
      </p:sp>
      <p:sp>
        <p:nvSpPr>
          <p:cNvPr id="6147" name="Content Placeholder 2"/>
          <p:cNvSpPr>
            <a:spLocks noGrp="1"/>
          </p:cNvSpPr>
          <p:nvPr>
            <p:ph idx="4294967295"/>
          </p:nvPr>
        </p:nvSpPr>
        <p:spPr>
          <a:xfrm>
            <a:off x="321972" y="1210614"/>
            <a:ext cx="8603087" cy="5147324"/>
          </a:xfrm>
        </p:spPr>
        <p:txBody>
          <a:bodyPr/>
          <a:lstStyle/>
          <a:p>
            <a:pPr eaLnBrk="1" hangingPunct="1"/>
            <a:r>
              <a:rPr lang="en-US" sz="3600" dirty="0" smtClean="0">
                <a:ea typeface="ＭＳ Ｐゴシック" pitchFamily="-16" charset="-128"/>
              </a:rPr>
              <a:t>Identifying Data Quality (</a:t>
            </a:r>
            <a:r>
              <a:rPr lang="en-US" sz="3600" dirty="0" err="1" smtClean="0">
                <a:ea typeface="ＭＳ Ｐゴシック" pitchFamily="-16" charset="-128"/>
              </a:rPr>
              <a:t>DQ</a:t>
            </a:r>
            <a:r>
              <a:rPr lang="en-US" sz="3600" dirty="0" smtClean="0">
                <a:ea typeface="ＭＳ Ｐゴシック" pitchFamily="-16" charset="-128"/>
              </a:rPr>
              <a:t>) facets </a:t>
            </a:r>
            <a:endParaRPr lang="en-US" sz="3200" dirty="0" smtClean="0">
              <a:ea typeface="ＭＳ Ｐゴシック" pitchFamily="-16" charset="-128"/>
            </a:endParaRPr>
          </a:p>
          <a:p>
            <a:pPr eaLnBrk="1" hangingPunct="1"/>
            <a:r>
              <a:rPr lang="en-US" sz="3600" dirty="0" smtClean="0">
                <a:ea typeface="ＭＳ Ｐゴシック" pitchFamily="-16" charset="-128"/>
              </a:rPr>
              <a:t>Finding </a:t>
            </a:r>
            <a:r>
              <a:rPr lang="en-US" sz="3600" dirty="0" err="1" smtClean="0">
                <a:ea typeface="ＭＳ Ｐゴシック" pitchFamily="-16" charset="-128"/>
              </a:rPr>
              <a:t>DQ</a:t>
            </a:r>
            <a:r>
              <a:rPr lang="en-US" sz="3600" dirty="0" smtClean="0">
                <a:ea typeface="ＭＳ Ｐゴシック" pitchFamily="-16" charset="-128"/>
              </a:rPr>
              <a:t> facets</a:t>
            </a:r>
          </a:p>
          <a:p>
            <a:pPr eaLnBrk="1" hangingPunct="1"/>
            <a:r>
              <a:rPr lang="en-US" sz="3600" dirty="0" smtClean="0">
                <a:ea typeface="ＭＳ Ｐゴシック" pitchFamily="-16" charset="-128"/>
              </a:rPr>
              <a:t>Capturing </a:t>
            </a:r>
            <a:r>
              <a:rPr lang="en-US" sz="3600" dirty="0" err="1" smtClean="0">
                <a:ea typeface="ＭＳ Ｐゴシック" pitchFamily="-16" charset="-128"/>
              </a:rPr>
              <a:t>DQ</a:t>
            </a:r>
            <a:r>
              <a:rPr lang="en-US" sz="3600" dirty="0" smtClean="0">
                <a:ea typeface="ＭＳ Ｐゴシック" pitchFamily="-16" charset="-128"/>
              </a:rPr>
              <a:t> facets</a:t>
            </a:r>
          </a:p>
          <a:p>
            <a:pPr eaLnBrk="1" hangingPunct="1"/>
            <a:r>
              <a:rPr lang="en-US" sz="3600" dirty="0" smtClean="0">
                <a:ea typeface="ＭＳ Ｐゴシック" pitchFamily="-16" charset="-128"/>
              </a:rPr>
              <a:t>Classifying </a:t>
            </a:r>
            <a:r>
              <a:rPr lang="en-US" sz="3600" dirty="0" err="1" smtClean="0">
                <a:ea typeface="ＭＳ Ｐゴシック" pitchFamily="-16" charset="-128"/>
              </a:rPr>
              <a:t>DQ</a:t>
            </a:r>
            <a:r>
              <a:rPr lang="en-US" sz="3600" dirty="0" smtClean="0">
                <a:ea typeface="ＭＳ Ｐゴシック" pitchFamily="-16" charset="-128"/>
              </a:rPr>
              <a:t> facets</a:t>
            </a:r>
          </a:p>
          <a:p>
            <a:pPr eaLnBrk="1" hangingPunct="1"/>
            <a:r>
              <a:rPr lang="en-US" sz="3600" dirty="0" smtClean="0">
                <a:ea typeface="ＭＳ Ｐゴシック" pitchFamily="-16" charset="-128"/>
              </a:rPr>
              <a:t>Harmonizing </a:t>
            </a:r>
            <a:r>
              <a:rPr lang="en-US" sz="3600" dirty="0" err="1" smtClean="0">
                <a:ea typeface="ＭＳ Ｐゴシック" pitchFamily="-16" charset="-128"/>
              </a:rPr>
              <a:t>DQ</a:t>
            </a:r>
            <a:r>
              <a:rPr lang="en-US" sz="3600" dirty="0" smtClean="0">
                <a:ea typeface="ＭＳ Ｐゴシック" pitchFamily="-16" charset="-128"/>
              </a:rPr>
              <a:t> facets</a:t>
            </a:r>
          </a:p>
          <a:p>
            <a:pPr eaLnBrk="1" hangingPunct="1"/>
            <a:r>
              <a:rPr lang="en-US" sz="3600" dirty="0" smtClean="0">
                <a:ea typeface="ＭＳ Ｐゴシック" pitchFamily="-16" charset="-128"/>
              </a:rPr>
              <a:t>Presenting </a:t>
            </a:r>
            <a:r>
              <a:rPr lang="en-US" sz="3600" dirty="0" err="1" smtClean="0">
                <a:ea typeface="ＭＳ Ｐゴシック" pitchFamily="-16" charset="-128"/>
              </a:rPr>
              <a:t>DQ</a:t>
            </a:r>
            <a:r>
              <a:rPr lang="en-US" sz="3600" dirty="0" smtClean="0">
                <a:ea typeface="ＭＳ Ｐゴシック" pitchFamily="-16" charset="-128"/>
              </a:rPr>
              <a:t> facets</a:t>
            </a:r>
          </a:p>
          <a:p>
            <a:pPr eaLnBrk="1" hangingPunct="1"/>
            <a:r>
              <a:rPr lang="en-US" sz="3600" dirty="0" smtClean="0">
                <a:ea typeface="ＭＳ Ｐゴシック" pitchFamily="-16" charset="-128"/>
              </a:rPr>
              <a:t>Presenting </a:t>
            </a:r>
            <a:r>
              <a:rPr lang="en-US" sz="3600" dirty="0" err="1" smtClean="0">
                <a:ea typeface="ＭＳ Ｐゴシック" pitchFamily="-16" charset="-128"/>
              </a:rPr>
              <a:t>DQ</a:t>
            </a:r>
            <a:r>
              <a:rPr lang="en-US" sz="3600" dirty="0" smtClean="0">
                <a:ea typeface="ＭＳ Ｐゴシック" pitchFamily="-16" charset="-128"/>
              </a:rPr>
              <a:t> via web services</a:t>
            </a:r>
          </a:p>
          <a:p>
            <a:pPr eaLnBrk="1" hangingPunct="1"/>
            <a:endParaRPr lang="en-US" sz="3200" dirty="0" smtClean="0">
              <a:ea typeface="ＭＳ Ｐゴシック" pitchFamily="-16" charset="-128"/>
            </a:endParaRP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ea typeface="ヒラギノ角ゴ Pro W3"/>
                <a:cs typeface="ヒラギノ角ゴ Pro W3"/>
              </a:rPr>
              <a:t>Data quality needs: fitness for purpose</a:t>
            </a:r>
            <a:endParaRPr lang="en-US" dirty="0"/>
          </a:p>
        </p:txBody>
      </p:sp>
      <p:sp>
        <p:nvSpPr>
          <p:cNvPr id="3" name="Content Placeholder 2"/>
          <p:cNvSpPr>
            <a:spLocks noGrp="1"/>
          </p:cNvSpPr>
          <p:nvPr>
            <p:ph idx="1"/>
          </p:nvPr>
        </p:nvSpPr>
        <p:spPr>
          <a:xfrm>
            <a:off x="198120" y="975360"/>
            <a:ext cx="8763000" cy="5303520"/>
          </a:xfrm>
        </p:spPr>
        <p:txBody>
          <a:bodyPr/>
          <a:lstStyle/>
          <a:p>
            <a:r>
              <a:rPr lang="en-US" dirty="0" smtClean="0">
                <a:ea typeface="ヒラギノ角ゴ Pro W3"/>
                <a:cs typeface="ヒラギノ角ゴ Pro W3"/>
              </a:rPr>
              <a:t>Measuring Climate Change:</a:t>
            </a:r>
          </a:p>
          <a:p>
            <a:pPr marL="579438" lvl="1" indent="-290513"/>
            <a:r>
              <a:rPr lang="en-US" i="1" dirty="0" smtClean="0">
                <a:ea typeface="ヒラギノ角ゴ Pro W3"/>
                <a:cs typeface="ヒラギノ角ゴ Pro W3"/>
              </a:rPr>
              <a:t>Model validation</a:t>
            </a:r>
            <a:r>
              <a:rPr lang="en-US" dirty="0" smtClean="0">
                <a:ea typeface="ヒラギノ角ゴ Pro W3"/>
                <a:cs typeface="ヒラギノ角ゴ Pro W3"/>
              </a:rPr>
              <a:t>: </a:t>
            </a:r>
            <a:r>
              <a:rPr lang="en-US" b="1" dirty="0" smtClean="0">
                <a:ea typeface="ヒラギノ角ゴ Pro W3"/>
                <a:cs typeface="ヒラギノ角ゴ Pro W3"/>
              </a:rPr>
              <a:t>gridded contiguous data with uncertainties</a:t>
            </a:r>
          </a:p>
          <a:p>
            <a:pPr marL="579438" lvl="1" indent="-290513"/>
            <a:r>
              <a:rPr lang="en-US" i="1" dirty="0" smtClean="0">
                <a:ea typeface="ヒラギノ角ゴ Pro W3"/>
                <a:cs typeface="ヒラギノ角ゴ Pro W3"/>
              </a:rPr>
              <a:t>Long-term time series</a:t>
            </a:r>
            <a:r>
              <a:rPr lang="en-US" dirty="0" smtClean="0">
                <a:ea typeface="ヒラギノ角ゴ Pro W3"/>
                <a:cs typeface="ヒラギノ角ゴ Pro W3"/>
              </a:rPr>
              <a:t>: </a:t>
            </a:r>
            <a:r>
              <a:rPr lang="en-US" b="1" dirty="0" smtClean="0">
                <a:ea typeface="ヒラギノ角ゴ Pro W3"/>
                <a:cs typeface="ヒラギノ角ゴ Pro W3"/>
              </a:rPr>
              <a:t>bias assessment </a:t>
            </a:r>
            <a:r>
              <a:rPr lang="en-US" dirty="0" smtClean="0">
                <a:ea typeface="ヒラギノ角ゴ Pro W3"/>
                <a:cs typeface="ヒラギノ角ゴ Pro W3"/>
              </a:rPr>
              <a:t>is the must , especially  sensor degradation, orbit and spatial sampling change</a:t>
            </a:r>
          </a:p>
          <a:p>
            <a:pPr marL="350838" indent="-350838"/>
            <a:r>
              <a:rPr lang="en-US" b="1" dirty="0" smtClean="0">
                <a:ea typeface="ヒラギノ角ゴ Pro W3"/>
                <a:cs typeface="ヒラギノ角ゴ Pro W3"/>
              </a:rPr>
              <a:t>Studying phenomena using multi-sensor data:</a:t>
            </a:r>
          </a:p>
          <a:p>
            <a:pPr marL="579438" lvl="1" indent="-290513"/>
            <a:r>
              <a:rPr lang="en-US" b="1" dirty="0" smtClean="0">
                <a:ea typeface="ヒラギノ角ゴ Pro W3"/>
                <a:cs typeface="ヒラギノ角ゴ Pro W3"/>
              </a:rPr>
              <a:t>Cross-sensor bias</a:t>
            </a:r>
            <a:r>
              <a:rPr lang="en-US" dirty="0" smtClean="0">
                <a:ea typeface="ヒラギノ角ゴ Pro W3"/>
                <a:cs typeface="ヒラギノ角ゴ Pro W3"/>
              </a:rPr>
              <a:t> is needed</a:t>
            </a:r>
            <a:endParaRPr lang="en-US" b="1" dirty="0" smtClean="0">
              <a:ea typeface="ヒラギノ角ゴ Pro W3"/>
              <a:cs typeface="ヒラギノ角ゴ Pro W3"/>
            </a:endParaRPr>
          </a:p>
          <a:p>
            <a:pPr marL="396875" indent="-396875"/>
            <a:r>
              <a:rPr lang="en-US" b="1" dirty="0" smtClean="0">
                <a:ea typeface="ヒラギノ角ゴ Pro W3"/>
                <a:cs typeface="ヒラギノ角ゴ Pro W3"/>
              </a:rPr>
              <a:t>Realizing Societal Benefits through Applications:</a:t>
            </a:r>
          </a:p>
          <a:p>
            <a:pPr marL="579438" lvl="1" indent="-290513"/>
            <a:r>
              <a:rPr lang="en-US" i="1" dirty="0" smtClean="0">
                <a:ea typeface="ヒラギノ角ゴ Pro W3"/>
                <a:cs typeface="ヒラギノ角ゴ Pro W3"/>
              </a:rPr>
              <a:t>Near-Real Time for transport/event monitoring </a:t>
            </a:r>
            <a:r>
              <a:rPr lang="en-US" dirty="0" smtClean="0">
                <a:ea typeface="ヒラギノ角ゴ Pro W3"/>
                <a:cs typeface="ヒラギノ角ゴ Pro W3"/>
              </a:rPr>
              <a:t>- in some cases, </a:t>
            </a:r>
            <a:r>
              <a:rPr lang="en-US" b="1" dirty="0" smtClean="0">
                <a:ea typeface="ヒラギノ角ゴ Pro W3"/>
                <a:cs typeface="ヒラギノ角ゴ Pro W3"/>
              </a:rPr>
              <a:t>coverage and timeliness </a:t>
            </a:r>
            <a:r>
              <a:rPr lang="en-US" dirty="0" smtClean="0">
                <a:ea typeface="ヒラギノ角ゴ Pro W3"/>
                <a:cs typeface="ヒラギノ角ゴ Pro W3"/>
              </a:rPr>
              <a:t>might be more important that accuracy</a:t>
            </a:r>
          </a:p>
          <a:p>
            <a:pPr marL="579438" lvl="1" indent="-290513"/>
            <a:r>
              <a:rPr lang="en-US" i="1" dirty="0" smtClean="0">
                <a:ea typeface="ヒラギノ角ゴ Pro W3"/>
                <a:cs typeface="ヒラギノ角ゴ Pro W3"/>
              </a:rPr>
              <a:t>Pollution monitoring</a:t>
            </a:r>
            <a:r>
              <a:rPr lang="en-US" dirty="0" smtClean="0">
                <a:ea typeface="ヒラギノ角ゴ Pro W3"/>
                <a:cs typeface="ヒラギノ角ゴ Pro W3"/>
              </a:rPr>
              <a:t> (e.g., air quality exceedance levels) –  </a:t>
            </a:r>
            <a:r>
              <a:rPr lang="en-US" b="1" dirty="0" smtClean="0">
                <a:ea typeface="ヒラギノ角ゴ Pro W3"/>
                <a:cs typeface="ヒラギノ角ゴ Pro W3"/>
              </a:rPr>
              <a:t>accuracy</a:t>
            </a:r>
          </a:p>
          <a:p>
            <a:r>
              <a:rPr lang="en-US" b="1" dirty="0" smtClean="0">
                <a:ea typeface="ヒラギノ角ゴ Pro W3"/>
                <a:cs typeface="ヒラギノ角ゴ Pro W3"/>
              </a:rPr>
              <a:t>Educational</a:t>
            </a:r>
            <a:r>
              <a:rPr lang="en-US" dirty="0" smtClean="0">
                <a:ea typeface="ヒラギノ角ゴ Pro W3"/>
                <a:cs typeface="ヒラギノ角ゴ Pro W3"/>
              </a:rPr>
              <a:t> (users generally not well-versed in the intricacies of quality; just taking all the data as usable can impair educational lessons) – </a:t>
            </a:r>
            <a:r>
              <a:rPr lang="en-US" b="1" dirty="0" smtClean="0">
                <a:ea typeface="ヒラギノ角ゴ Pro W3"/>
                <a:cs typeface="ヒラギノ角ゴ Pro W3"/>
              </a:rPr>
              <a:t>only the best products</a:t>
            </a:r>
          </a:p>
          <a:p>
            <a:endParaRPr lang="en-US" sz="2000" dirty="0"/>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Data Quality vs. Quality of Service</a:t>
            </a:r>
            <a:endParaRPr lang="en-US" dirty="0"/>
          </a:p>
        </p:txBody>
      </p:sp>
      <p:sp>
        <p:nvSpPr>
          <p:cNvPr id="3" name="Content Placeholder 2"/>
          <p:cNvSpPr>
            <a:spLocks noGrp="1"/>
          </p:cNvSpPr>
          <p:nvPr>
            <p:ph idx="1"/>
          </p:nvPr>
        </p:nvSpPr>
        <p:spPr/>
        <p:txBody>
          <a:bodyPr/>
          <a:lstStyle/>
          <a:p>
            <a:r>
              <a:rPr lang="en-US" dirty="0" smtClean="0"/>
              <a:t>A data product could very good, </a:t>
            </a:r>
          </a:p>
          <a:p>
            <a:r>
              <a:rPr lang="en-US" dirty="0" smtClean="0"/>
              <a:t>But if not being conveniently served and described, is perceived as not being so good…</a:t>
            </a:r>
            <a:endParaRPr lang="en-US" i="1" dirty="0" smtClean="0"/>
          </a:p>
          <a:p>
            <a:pPr>
              <a:buNone/>
            </a:pPr>
            <a:endParaRPr lang="en-US" i="1" dirty="0" smtClean="0"/>
          </a:p>
          <a:p>
            <a:pPr>
              <a:buNone/>
            </a:pPr>
            <a:r>
              <a:rPr lang="en-US" i="1" dirty="0" smtClean="0"/>
              <a:t>User perspective: </a:t>
            </a:r>
          </a:p>
          <a:p>
            <a:r>
              <a:rPr lang="en-US" dirty="0" smtClean="0"/>
              <a:t>There might be a better product somewhere but if I cannot easily find it and understand it, I am going to use whatever I have and know already.</a:t>
            </a:r>
          </a:p>
          <a:p>
            <a:endParaRPr lang="en-US" dirty="0"/>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Examples of Quality Indicators</a:t>
            </a:r>
            <a:endParaRPr lang="en-US" dirty="0"/>
          </a:p>
        </p:txBody>
      </p:sp>
      <p:sp>
        <p:nvSpPr>
          <p:cNvPr id="3" name="Content Placeholder 2"/>
          <p:cNvSpPr>
            <a:spLocks noGrp="1"/>
          </p:cNvSpPr>
          <p:nvPr>
            <p:ph idx="1"/>
          </p:nvPr>
        </p:nvSpPr>
        <p:spPr>
          <a:xfrm>
            <a:off x="206062" y="1066800"/>
            <a:ext cx="8706118" cy="5029200"/>
          </a:xfrm>
        </p:spPr>
        <p:txBody>
          <a:bodyPr/>
          <a:lstStyle/>
          <a:p>
            <a:pPr>
              <a:defRPr/>
            </a:pPr>
            <a:r>
              <a:rPr lang="en-US" dirty="0" smtClean="0"/>
              <a:t>Terminology: Quality, Uncertainty, Bias, Error budget, etc.</a:t>
            </a:r>
          </a:p>
          <a:p>
            <a:pPr>
              <a:defRPr/>
            </a:pPr>
            <a:r>
              <a:rPr lang="en-US" dirty="0" smtClean="0"/>
              <a:t>Quality Indicators:</a:t>
            </a:r>
          </a:p>
          <a:p>
            <a:pPr marL="571500" lvl="1" indent="-228600">
              <a:defRPr/>
            </a:pPr>
            <a:r>
              <a:rPr lang="en-US" sz="1800" b="1" dirty="0" smtClean="0"/>
              <a:t>Completeness</a:t>
            </a:r>
            <a:r>
              <a:rPr lang="en-US" sz="1800" dirty="0" smtClean="0"/>
              <a:t>:</a:t>
            </a:r>
          </a:p>
          <a:p>
            <a:pPr marL="571500" lvl="2">
              <a:defRPr/>
            </a:pPr>
            <a:r>
              <a:rPr lang="en-US" i="1" dirty="0" smtClean="0"/>
              <a:t>Spatial</a:t>
            </a:r>
            <a:r>
              <a:rPr lang="en-US" dirty="0" smtClean="0"/>
              <a:t> (MODIS covers more than MISR)</a:t>
            </a:r>
          </a:p>
          <a:p>
            <a:pPr marL="571500" lvl="2">
              <a:defRPr/>
            </a:pPr>
            <a:r>
              <a:rPr lang="en-US" i="1" dirty="0" smtClean="0"/>
              <a:t>Temporal</a:t>
            </a:r>
            <a:r>
              <a:rPr lang="en-US" dirty="0" smtClean="0"/>
              <a:t> (Terra mission has been longer in space than Aqua)</a:t>
            </a:r>
          </a:p>
          <a:p>
            <a:pPr marL="571500" lvl="2">
              <a:defRPr/>
            </a:pPr>
            <a:r>
              <a:rPr lang="en-US" i="1" dirty="0" smtClean="0"/>
              <a:t>Observing Condition</a:t>
            </a:r>
            <a:r>
              <a:rPr lang="en-US" dirty="0" smtClean="0"/>
              <a:t> (MODIS cannot measure over sun glint while MISR can)</a:t>
            </a:r>
          </a:p>
          <a:p>
            <a:pPr marL="571500" lvl="1" indent="-228600">
              <a:defRPr/>
            </a:pPr>
            <a:r>
              <a:rPr lang="en-US" sz="1800" b="1" dirty="0" smtClean="0"/>
              <a:t>Consistency</a:t>
            </a:r>
            <a:r>
              <a:rPr lang="en-US" sz="1800" dirty="0" smtClean="0"/>
              <a:t>:</a:t>
            </a:r>
          </a:p>
          <a:p>
            <a:pPr marL="571500" lvl="2">
              <a:defRPr/>
            </a:pPr>
            <a:r>
              <a:rPr lang="en-US" i="1" dirty="0" smtClean="0"/>
              <a:t>Spatial</a:t>
            </a:r>
            <a:r>
              <a:rPr lang="en-US" dirty="0" smtClean="0"/>
              <a:t> (e.g., not changing over sea-land boundary)</a:t>
            </a:r>
          </a:p>
          <a:p>
            <a:pPr marL="571500" lvl="2">
              <a:defRPr/>
            </a:pPr>
            <a:r>
              <a:rPr lang="en-US" i="1" dirty="0" smtClean="0"/>
              <a:t>Temporal </a:t>
            </a:r>
            <a:r>
              <a:rPr lang="en-US" dirty="0" smtClean="0"/>
              <a:t>(e.g., trends, discontinuities and anomalies)</a:t>
            </a:r>
          </a:p>
          <a:p>
            <a:pPr marL="571500" lvl="2">
              <a:defRPr/>
            </a:pPr>
            <a:r>
              <a:rPr lang="en-US" i="1" dirty="0" smtClean="0"/>
              <a:t>Observing Condition</a:t>
            </a:r>
            <a:r>
              <a:rPr lang="en-US" dirty="0" smtClean="0"/>
              <a:t> (e.g., exhibit variations in retrieved measurements due to the viewing conditions, such as viewing geometry or cloud fraction)</a:t>
            </a:r>
          </a:p>
          <a:p>
            <a:pPr marL="571500" lvl="1" indent="-228600">
              <a:defRPr/>
            </a:pPr>
            <a:r>
              <a:rPr lang="en-US" sz="1800" b="1" dirty="0" smtClean="0"/>
              <a:t>Representativeness</a:t>
            </a:r>
            <a:r>
              <a:rPr lang="en-US" sz="1800" dirty="0" smtClean="0"/>
              <a:t>:</a:t>
            </a:r>
          </a:p>
          <a:p>
            <a:pPr marL="571500" lvl="2">
              <a:defRPr/>
            </a:pPr>
            <a:r>
              <a:rPr lang="en-US" dirty="0" smtClean="0"/>
              <a:t>Neither pixel count nor standard deviation fully express how representative the grid cell value is</a:t>
            </a:r>
          </a:p>
          <a:p>
            <a:pPr marL="571500" lvl="2">
              <a:defRPr/>
            </a:pPr>
            <a:r>
              <a:rPr lang="en-US" dirty="0" smtClean="0"/>
              <a:t>……</a:t>
            </a:r>
          </a:p>
          <a:p>
            <a:endParaRPr lang="en-US" sz="2000" dirty="0"/>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Finding data quality information?</a:t>
            </a:r>
            <a:endParaRPr lang="en-US" dirty="0"/>
          </a:p>
        </p:txBody>
      </p:sp>
      <p:sp>
        <p:nvSpPr>
          <p:cNvPr id="3" name="Content Placeholder 2"/>
          <p:cNvSpPr>
            <a:spLocks noGrp="1"/>
          </p:cNvSpPr>
          <p:nvPr>
            <p:ph idx="1"/>
          </p:nvPr>
        </p:nvSpPr>
        <p:spPr>
          <a:xfrm>
            <a:off x="373487" y="1066800"/>
            <a:ext cx="8084713" cy="5029200"/>
          </a:xfrm>
        </p:spPr>
        <p:txBody>
          <a:bodyPr/>
          <a:lstStyle/>
          <a:p>
            <a:pPr>
              <a:buNone/>
            </a:pPr>
            <a:r>
              <a:rPr lang="en-US" sz="2000" i="1" dirty="0" smtClean="0"/>
              <a:t>What do we want to get from the documentation?</a:t>
            </a:r>
          </a:p>
          <a:p>
            <a:pPr>
              <a:buNone/>
            </a:pPr>
            <a:r>
              <a:rPr lang="en-US" sz="2000" i="1" dirty="0" smtClean="0"/>
              <a:t>The known quality facts about a product presented in a structured way, so computers can extract this information.</a:t>
            </a:r>
          </a:p>
          <a:p>
            <a:pPr>
              <a:buNone/>
            </a:pPr>
            <a:endParaRPr lang="en-US" sz="2000" dirty="0" smtClean="0"/>
          </a:p>
          <a:p>
            <a:pPr>
              <a:buNone/>
            </a:pPr>
            <a:r>
              <a:rPr lang="en-US" sz="2000" dirty="0" smtClean="0"/>
              <a:t>Algorithm Theoretical Basis Document (ATBD):</a:t>
            </a:r>
          </a:p>
          <a:p>
            <a:r>
              <a:rPr lang="en-US" sz="2000" dirty="0" smtClean="0"/>
              <a:t>More or less structured</a:t>
            </a:r>
          </a:p>
          <a:p>
            <a:r>
              <a:rPr lang="en-US" sz="2000" dirty="0" smtClean="0"/>
              <a:t>Usually out-of-date</a:t>
            </a:r>
          </a:p>
          <a:p>
            <a:r>
              <a:rPr lang="en-US" sz="2000" dirty="0" smtClean="0"/>
              <a:t>Represents the algorithm developer perspective </a:t>
            </a:r>
          </a:p>
          <a:p>
            <a:r>
              <a:rPr lang="en-US" sz="2000" dirty="0" smtClean="0"/>
              <a:t>Describes quality control flags</a:t>
            </a:r>
          </a:p>
          <a:p>
            <a:r>
              <a:rPr lang="en-US" sz="2000" dirty="0" smtClean="0"/>
              <a:t>Does not address the product quality aspects</a:t>
            </a:r>
          </a:p>
          <a:p>
            <a:endParaRPr lang="en-US" sz="2000" dirty="0"/>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Scientific papers as source </a:t>
            </a:r>
            <a:endParaRPr lang="en-US" dirty="0"/>
          </a:p>
        </p:txBody>
      </p:sp>
      <p:sp>
        <p:nvSpPr>
          <p:cNvPr id="3" name="Content Placeholder 2"/>
          <p:cNvSpPr>
            <a:spLocks noGrp="1"/>
          </p:cNvSpPr>
          <p:nvPr>
            <p:ph idx="1"/>
          </p:nvPr>
        </p:nvSpPr>
        <p:spPr/>
        <p:txBody>
          <a:bodyPr/>
          <a:lstStyle/>
          <a:p>
            <a:pPr>
              <a:buNone/>
            </a:pPr>
            <a:r>
              <a:rPr lang="en-US" sz="2000" dirty="0" smtClean="0"/>
              <a:t>Regular papers:</a:t>
            </a:r>
          </a:p>
          <a:p>
            <a:r>
              <a:rPr lang="en-US" sz="2000" dirty="0" smtClean="0"/>
              <a:t>To be published, a paper has to have something new, e.g., new methodology, new angle, new result. </a:t>
            </a:r>
          </a:p>
          <a:p>
            <a:r>
              <a:rPr lang="en-US" sz="2000" dirty="0" smtClean="0"/>
              <a:t>Therefore, by design, all papers are different</a:t>
            </a:r>
          </a:p>
          <a:p>
            <a:r>
              <a:rPr lang="en-US" sz="2000" dirty="0" smtClean="0"/>
              <a:t>Results presented differently</a:t>
            </a:r>
          </a:p>
          <a:p>
            <a:r>
              <a:rPr lang="en-US" sz="2000" dirty="0" smtClean="0"/>
              <a:t>Structured for publication in a specific journal.</a:t>
            </a:r>
          </a:p>
          <a:p>
            <a:r>
              <a:rPr lang="en-US" sz="2000" dirty="0" smtClean="0"/>
              <a:t>Depending on a journal, the focus is different or on climate</a:t>
            </a:r>
          </a:p>
          <a:p>
            <a:r>
              <a:rPr lang="en-US" sz="2000" dirty="0" smtClean="0"/>
              <a:t>Version of the data not always obvious</a:t>
            </a:r>
          </a:p>
          <a:p>
            <a:r>
              <a:rPr lang="en-US" sz="2000" dirty="0" smtClean="0"/>
              <a:t>Findings about the old version data usually are not applicable to the newest version</a:t>
            </a:r>
          </a:p>
          <a:p>
            <a:pPr>
              <a:buNone/>
            </a:pPr>
            <a:endParaRPr lang="en-US" sz="2000" dirty="0" smtClean="0"/>
          </a:p>
          <a:p>
            <a:pPr>
              <a:buNone/>
            </a:pPr>
            <a:r>
              <a:rPr lang="en-US" sz="2000" dirty="0" smtClean="0"/>
              <a:t>Validation papers:</a:t>
            </a:r>
          </a:p>
          <a:p>
            <a:r>
              <a:rPr lang="en-US" sz="2000" dirty="0" smtClean="0"/>
              <a:t>Organized as scientific papers</a:t>
            </a:r>
          </a:p>
          <a:p>
            <a:r>
              <a:rPr lang="en-US" sz="2000" dirty="0" smtClean="0"/>
              <a:t>Target various aspects of validation in different papers</a:t>
            </a:r>
            <a:endParaRPr lang="en-US" sz="2000" dirty="0"/>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863600" y="76200"/>
            <a:ext cx="8026400" cy="533400"/>
          </a:xfrm>
        </p:spPr>
        <p:txBody>
          <a:bodyPr/>
          <a:lstStyle/>
          <a:p>
            <a:r>
              <a:rPr lang="en-US" sz="2800" dirty="0" smtClean="0">
                <a:ea typeface="ＭＳ Ｐゴシック" pitchFamily="-16" charset="-128"/>
              </a:rPr>
              <a:t>Capturing Bias information in FreeMind</a:t>
            </a:r>
          </a:p>
        </p:txBody>
      </p:sp>
      <p:sp>
        <p:nvSpPr>
          <p:cNvPr id="21507" name="Text Box 6"/>
          <p:cNvSpPr txBox="1">
            <a:spLocks noChangeArrowheads="1"/>
          </p:cNvSpPr>
          <p:nvPr/>
        </p:nvSpPr>
        <p:spPr bwMode="auto">
          <a:xfrm>
            <a:off x="2168525" y="5943600"/>
            <a:ext cx="5267325" cy="461963"/>
          </a:xfrm>
          <a:prstGeom prst="rect">
            <a:avLst/>
          </a:prstGeom>
          <a:noFill/>
          <a:ln w="9525">
            <a:noFill/>
            <a:miter lim="800000"/>
            <a:headEnd/>
            <a:tailEnd/>
          </a:ln>
        </p:spPr>
        <p:txBody>
          <a:bodyPr wrap="none">
            <a:spAutoFit/>
          </a:bodyPr>
          <a:lstStyle/>
          <a:p>
            <a:r>
              <a:rPr lang="en-US" sz="2400" dirty="0">
                <a:solidFill>
                  <a:schemeClr val="accent2"/>
                </a:solidFill>
                <a:hlinkClick r:id="rId3"/>
              </a:rPr>
              <a:t>from the Aerosol Parameter Ontology</a:t>
            </a:r>
            <a:endParaRPr lang="en-US" sz="2400" dirty="0">
              <a:solidFill>
                <a:schemeClr val="accent2"/>
              </a:solidFill>
            </a:endParaRPr>
          </a:p>
        </p:txBody>
      </p:sp>
      <p:pic>
        <p:nvPicPr>
          <p:cNvPr id="21508" name="Picture 4" descr="MODIS-Aeronet-Bias Aug 23.png"/>
          <p:cNvPicPr>
            <a:picLocks noChangeAspect="1"/>
          </p:cNvPicPr>
          <p:nvPr/>
        </p:nvPicPr>
        <p:blipFill>
          <a:blip r:embed="rId4"/>
          <a:srcRect/>
          <a:stretch>
            <a:fillRect/>
          </a:stretch>
        </p:blipFill>
        <p:spPr bwMode="auto">
          <a:xfrm>
            <a:off x="152400" y="914400"/>
            <a:ext cx="8699500" cy="5575300"/>
          </a:xfrm>
          <a:prstGeom prst="rect">
            <a:avLst/>
          </a:prstGeom>
          <a:noFill/>
          <a:ln w="9525">
            <a:noFill/>
            <a:miter lim="800000"/>
            <a:headEnd/>
            <a:tailEnd/>
          </a:ln>
        </p:spPr>
      </p:pic>
      <p:sp>
        <p:nvSpPr>
          <p:cNvPr id="21509" name="TextBox 5"/>
          <p:cNvSpPr txBox="1">
            <a:spLocks noChangeArrowheads="1"/>
          </p:cNvSpPr>
          <p:nvPr/>
        </p:nvSpPr>
        <p:spPr bwMode="auto">
          <a:xfrm>
            <a:off x="5762438" y="3866850"/>
            <a:ext cx="2792412" cy="2309813"/>
          </a:xfrm>
          <a:prstGeom prst="rect">
            <a:avLst/>
          </a:prstGeom>
          <a:noFill/>
          <a:ln w="9525">
            <a:noFill/>
            <a:miter lim="800000"/>
            <a:headEnd/>
            <a:tailEnd/>
          </a:ln>
        </p:spPr>
        <p:txBody>
          <a:bodyPr>
            <a:spAutoFit/>
          </a:bodyPr>
          <a:lstStyle/>
          <a:p>
            <a:r>
              <a:rPr lang="en-US" sz="1600" dirty="0"/>
              <a:t>FreeMind allows capturing various relations between various aspects of aerosol measurements, algorithms, conditions, validation, etc. The “traditional” worksheets do not support complex multi-dimensional nature of the task</a:t>
            </a:r>
          </a:p>
        </p:txBody>
      </p:sp>
      <p:pic>
        <p:nvPicPr>
          <p:cNvPr id="2052" name="Picture 4"/>
          <p:cNvPicPr>
            <a:picLocks noChangeAspect="1" noChangeArrowheads="1"/>
          </p:cNvPicPr>
          <p:nvPr/>
        </p:nvPicPr>
        <p:blipFill>
          <a:blip r:embed="rId5"/>
          <a:srcRect/>
          <a:stretch>
            <a:fillRect/>
          </a:stretch>
        </p:blipFill>
        <p:spPr bwMode="auto">
          <a:xfrm>
            <a:off x="4852539" y="568342"/>
            <a:ext cx="3961430" cy="2989505"/>
          </a:xfrm>
          <a:prstGeom prst="rect">
            <a:avLst/>
          </a:prstGeom>
          <a:noFill/>
          <a:ln w="9525">
            <a:noFill/>
            <a:miter lim="800000"/>
            <a:headEnd/>
            <a:tailEnd/>
          </a:ln>
        </p:spPr>
      </p:pic>
      <p:sp>
        <p:nvSpPr>
          <p:cNvPr id="10" name="Right Arrow 9"/>
          <p:cNvSpPr/>
          <p:nvPr/>
        </p:nvSpPr>
        <p:spPr>
          <a:xfrm rot="18165763">
            <a:off x="2331104" y="1972802"/>
            <a:ext cx="3315915" cy="102041"/>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1" name="Right Arrow 10"/>
          <p:cNvSpPr/>
          <p:nvPr/>
        </p:nvSpPr>
        <p:spPr>
          <a:xfrm rot="19425823" flipV="1">
            <a:off x="2954218" y="3609446"/>
            <a:ext cx="2195370" cy="162412"/>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482" name="Title 1"/>
          <p:cNvSpPr>
            <a:spLocks noGrp="1"/>
          </p:cNvSpPr>
          <p:nvPr>
            <p:ph type="title"/>
          </p:nvPr>
        </p:nvSpPr>
        <p:spPr>
          <a:xfrm>
            <a:off x="0" y="0"/>
            <a:ext cx="9144000" cy="812800"/>
          </a:xfrm>
        </p:spPr>
        <p:txBody>
          <a:bodyPr/>
          <a:lstStyle/>
          <a:p>
            <a:r>
              <a:rPr lang="en-US" sz="2800" dirty="0" smtClean="0">
                <a:ea typeface="ＭＳ Ｐゴシック" pitchFamily="-16" charset="-128"/>
              </a:rPr>
              <a:t>Data Quality Ontology Development (Bias)</a:t>
            </a:r>
          </a:p>
        </p:txBody>
      </p:sp>
      <p:pic>
        <p:nvPicPr>
          <p:cNvPr id="1026" name="Picture 2"/>
          <p:cNvPicPr>
            <a:picLocks noChangeAspect="1" noChangeArrowheads="1"/>
          </p:cNvPicPr>
          <p:nvPr/>
        </p:nvPicPr>
        <p:blipFill>
          <a:blip r:embed="rId3"/>
          <a:srcRect/>
          <a:stretch>
            <a:fillRect/>
          </a:stretch>
        </p:blipFill>
        <p:spPr bwMode="auto">
          <a:xfrm>
            <a:off x="1" y="1000124"/>
            <a:ext cx="9143999" cy="4714875"/>
          </a:xfrm>
          <a:prstGeom prst="rect">
            <a:avLst/>
          </a:prstGeom>
          <a:noFill/>
          <a:ln w="9525">
            <a:noFill/>
            <a:miter lim="800000"/>
            <a:headEnd/>
            <a:tailEnd/>
          </a:ln>
        </p:spPr>
      </p:pic>
      <p:sp>
        <p:nvSpPr>
          <p:cNvPr id="4" name="Rectangle 3"/>
          <p:cNvSpPr/>
          <p:nvPr/>
        </p:nvSpPr>
        <p:spPr>
          <a:xfrm>
            <a:off x="519546" y="5951363"/>
            <a:ext cx="4572000" cy="400110"/>
          </a:xfrm>
          <a:prstGeom prst="rect">
            <a:avLst/>
          </a:prstGeom>
        </p:spPr>
        <p:txBody>
          <a:bodyPr>
            <a:spAutoFit/>
          </a:bodyPr>
          <a:lstStyle/>
          <a:p>
            <a:r>
              <a:rPr lang="en-US" u="sng" dirty="0" smtClean="0">
                <a:hlinkClick r:id="rId4"/>
              </a:rPr>
              <a:t>http://cmapspublic3.ihmc.us:80/servlet/SBReadResourceServlet?rid=1286316097170_183793435_22228&amp;partName=htmltext</a:t>
            </a:r>
            <a:endParaRPr lang="en-US" dirty="0"/>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Modeling quality (Uncertainty)</a:t>
            </a:r>
            <a:endParaRPr lang="en-US" dirty="0"/>
          </a:p>
        </p:txBody>
      </p:sp>
      <p:pic>
        <p:nvPicPr>
          <p:cNvPr id="174082" name="Picture 2"/>
          <p:cNvPicPr>
            <a:picLocks noGrp="1" noChangeAspect="1" noChangeArrowheads="1"/>
          </p:cNvPicPr>
          <p:nvPr>
            <p:ph idx="1"/>
          </p:nvPr>
        </p:nvPicPr>
        <p:blipFill>
          <a:blip r:embed="rId2"/>
          <a:srcRect/>
          <a:stretch>
            <a:fillRect/>
          </a:stretch>
        </p:blipFill>
        <p:spPr bwMode="auto">
          <a:xfrm>
            <a:off x="444500" y="990599"/>
            <a:ext cx="8429336" cy="5443387"/>
          </a:xfrm>
          <a:prstGeom prst="rect">
            <a:avLst/>
          </a:prstGeom>
          <a:noFill/>
          <a:ln w="9525">
            <a:noFill/>
            <a:miter lim="800000"/>
            <a:headEnd/>
            <a:tailEnd/>
          </a:ln>
        </p:spPr>
      </p:pic>
      <p:sp>
        <p:nvSpPr>
          <p:cNvPr id="4" name="TextBox 3"/>
          <p:cNvSpPr txBox="1"/>
          <p:nvPr/>
        </p:nvSpPr>
        <p:spPr>
          <a:xfrm>
            <a:off x="4904509" y="3761509"/>
            <a:ext cx="3927764" cy="861774"/>
          </a:xfrm>
          <a:prstGeom prst="rect">
            <a:avLst/>
          </a:prstGeom>
          <a:noFill/>
        </p:spPr>
        <p:txBody>
          <a:bodyPr wrap="square" rtlCol="0">
            <a:spAutoFit/>
          </a:bodyPr>
          <a:lstStyle/>
          <a:p>
            <a:r>
              <a:rPr lang="en-US" dirty="0" smtClean="0"/>
              <a:t>Link to other cmap presentations of quality ontology:</a:t>
            </a:r>
          </a:p>
          <a:p>
            <a:endParaRPr lang="en-US" dirty="0" smtClean="0"/>
          </a:p>
          <a:p>
            <a:r>
              <a:rPr lang="en-US" u="sng" dirty="0" smtClean="0">
                <a:hlinkClick r:id="rId3"/>
              </a:rPr>
              <a:t>http://cmapspublic3.ihmc.us:80/servlet/SBReadResourceServlet?rid=1299017667444_1897825847_19570&amp;partName=htmltext</a:t>
            </a:r>
            <a:endParaRPr lang="en-US" dirty="0" smtClean="0"/>
          </a:p>
          <a:p>
            <a:endParaRPr lang="en-US" u="sng" dirty="0" smtClean="0"/>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8674" name="Rectangle 2"/>
          <p:cNvSpPr>
            <a:spLocks noGrp="1" noChangeArrowheads="1"/>
          </p:cNvSpPr>
          <p:nvPr>
            <p:ph type="title" idx="4294967295"/>
          </p:nvPr>
        </p:nvSpPr>
        <p:spPr bwMode="auto">
          <a:xfrm>
            <a:off x="831850" y="142875"/>
            <a:ext cx="7478713" cy="533400"/>
          </a:xfrm>
          <a:prstGeom prst="rect">
            <a:avLst/>
          </a:prstGeom>
          <a:noFill/>
          <a:ln>
            <a:miter lim="800000"/>
            <a:headEnd/>
            <a:tailEnd/>
          </a:ln>
        </p:spPr>
        <p:txBody>
          <a:bodyPr anchor="ctr"/>
          <a:lstStyle/>
          <a:p>
            <a:r>
              <a:rPr lang="en-US" sz="2800" dirty="0" smtClean="0">
                <a:ea typeface="ＭＳ Ｐゴシック" pitchFamily="-16" charset="-128"/>
              </a:rPr>
              <a:t>MDSA Aerosol Data Ontology Example</a:t>
            </a:r>
          </a:p>
        </p:txBody>
      </p:sp>
      <p:pic>
        <p:nvPicPr>
          <p:cNvPr id="28675" name="Picture 5" descr="MDSA_Aerosol_Parameters_v3"/>
          <p:cNvPicPr>
            <a:picLocks noChangeAspect="1" noChangeArrowheads="1"/>
          </p:cNvPicPr>
          <p:nvPr/>
        </p:nvPicPr>
        <p:blipFill>
          <a:blip r:embed="rId3"/>
          <a:srcRect/>
          <a:stretch>
            <a:fillRect/>
          </a:stretch>
        </p:blipFill>
        <p:spPr bwMode="auto">
          <a:xfrm>
            <a:off x="38100" y="1374775"/>
            <a:ext cx="9048750" cy="4441825"/>
          </a:xfrm>
          <a:prstGeom prst="rect">
            <a:avLst/>
          </a:prstGeom>
          <a:noFill/>
          <a:ln w="9525">
            <a:noFill/>
            <a:miter lim="800000"/>
            <a:headEnd/>
            <a:tailEnd/>
          </a:ln>
        </p:spPr>
      </p:pic>
      <p:sp>
        <p:nvSpPr>
          <p:cNvPr id="28676" name="Text Box 4"/>
          <p:cNvSpPr txBox="1">
            <a:spLocks noChangeArrowheads="1"/>
          </p:cNvSpPr>
          <p:nvPr/>
        </p:nvSpPr>
        <p:spPr bwMode="auto">
          <a:xfrm>
            <a:off x="1557338" y="5988050"/>
            <a:ext cx="6029325" cy="366713"/>
          </a:xfrm>
          <a:prstGeom prst="rect">
            <a:avLst/>
          </a:prstGeom>
          <a:noFill/>
          <a:ln w="9525">
            <a:noFill/>
            <a:miter lim="800000"/>
            <a:headEnd/>
            <a:tailEnd/>
          </a:ln>
        </p:spPr>
        <p:txBody>
          <a:bodyPr wrap="none">
            <a:spAutoFit/>
          </a:bodyPr>
          <a:lstStyle/>
          <a:p>
            <a:pPr algn="ctr"/>
            <a:r>
              <a:rPr lang="en-US" sz="1800" dirty="0"/>
              <a:t>Ontology of Aerosol Data made with </a:t>
            </a:r>
            <a:r>
              <a:rPr lang="en-US" sz="1800" i="1" dirty="0" err="1"/>
              <a:t>cmap</a:t>
            </a:r>
            <a:r>
              <a:rPr lang="en-US" sz="1800" dirty="0"/>
              <a:t> ontology editor</a:t>
            </a:r>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Presenting data quality to users </a:t>
            </a:r>
            <a:br>
              <a:rPr lang="en-US" dirty="0" smtClean="0"/>
            </a:br>
            <a:endParaRPr lang="en-US" dirty="0"/>
          </a:p>
        </p:txBody>
      </p:sp>
      <p:sp>
        <p:nvSpPr>
          <p:cNvPr id="3" name="Content Placeholder 2"/>
          <p:cNvSpPr>
            <a:spLocks noGrp="1"/>
          </p:cNvSpPr>
          <p:nvPr>
            <p:ph idx="1"/>
          </p:nvPr>
        </p:nvSpPr>
        <p:spPr/>
        <p:txBody>
          <a:bodyPr/>
          <a:lstStyle/>
          <a:p>
            <a:pPr>
              <a:buNone/>
            </a:pPr>
            <a:r>
              <a:rPr lang="en-US" sz="2000" b="1" dirty="0" smtClean="0"/>
              <a:t>Data Quality Use Case: MODIS-Terra AOD vs. MISR-Terra AOD</a:t>
            </a:r>
          </a:p>
          <a:p>
            <a:pPr>
              <a:buNone/>
            </a:pPr>
            <a:endParaRPr lang="en-US" sz="2000" b="1" dirty="0" smtClean="0"/>
          </a:p>
          <a:p>
            <a:pPr>
              <a:buNone/>
            </a:pPr>
            <a:r>
              <a:rPr lang="en-US" sz="2000" b="1" dirty="0" smtClean="0"/>
              <a:t>Short Definition</a:t>
            </a:r>
          </a:p>
          <a:p>
            <a:r>
              <a:rPr lang="en-US" sz="2000" dirty="0" smtClean="0"/>
              <a:t>Describe to the user caveats about multiple aspects of product quality differences between equivalent parameters in two different data products: MODIS-Terra and MISR-Terra.</a:t>
            </a:r>
          </a:p>
          <a:p>
            <a:pPr>
              <a:buNone/>
            </a:pPr>
            <a:r>
              <a:rPr lang="en-US" sz="2000" b="1" dirty="0" smtClean="0"/>
              <a:t>Purpose</a:t>
            </a:r>
          </a:p>
          <a:p>
            <a:r>
              <a:rPr lang="en-US" sz="2000" dirty="0" smtClean="0"/>
              <a:t>The general purpose of this use case is to inform users of completeness and consistency aspects of data quality to be taken into consideration when comparing or fusing them.</a:t>
            </a:r>
          </a:p>
          <a:p>
            <a:pPr>
              <a:buNone/>
            </a:pPr>
            <a:r>
              <a:rPr lang="en-US" sz="2000" b="1" dirty="0" smtClean="0"/>
              <a:t>Assumptions</a:t>
            </a:r>
          </a:p>
          <a:p>
            <a:r>
              <a:rPr lang="en-US" sz="2000" dirty="0" smtClean="0"/>
              <a:t>Specific information about product quality aspects is available in validation reports or peer-reviewed literature or can be easily computed.</a:t>
            </a:r>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720443" y="166254"/>
            <a:ext cx="8229600" cy="549707"/>
          </a:xfrm>
        </p:spPr>
        <p:txBody>
          <a:bodyPr>
            <a:normAutofit fontScale="90000"/>
          </a:bodyPr>
          <a:lstStyle/>
          <a:p>
            <a:r>
              <a:rPr lang="en-US" sz="2400" b="1" dirty="0" smtClean="0"/>
              <a:t>Quality </a:t>
            </a:r>
            <a:r>
              <a:rPr lang="en-US" sz="2400" b="1" dirty="0"/>
              <a:t>Comparison Table for Level-3 AOD </a:t>
            </a:r>
            <a:r>
              <a:rPr lang="en-US" sz="2400" b="1" dirty="0" smtClean="0"/>
              <a:t>(Global example)</a:t>
            </a:r>
            <a:endParaRPr lang="en-US" sz="2400" dirty="0"/>
          </a:p>
        </p:txBody>
      </p:sp>
      <p:graphicFrame>
        <p:nvGraphicFramePr>
          <p:cNvPr id="4" name="Content Placeholder 3"/>
          <p:cNvGraphicFramePr>
            <a:graphicFrameLocks noGrp="1"/>
          </p:cNvGraphicFramePr>
          <p:nvPr>
            <p:ph idx="1"/>
          </p:nvPr>
        </p:nvGraphicFramePr>
        <p:xfrm>
          <a:off x="238990" y="866605"/>
          <a:ext cx="8530938" cy="5366315"/>
        </p:xfrm>
        <a:graphic>
          <a:graphicData uri="http://schemas.openxmlformats.org/drawingml/2006/table">
            <a:tbl>
              <a:tblPr firstRow="1" bandRow="1">
                <a:tableStyleId>{5C22544A-7EE6-4342-B048-85BDC9FD1C3A}</a:tableStyleId>
              </a:tblPr>
              <a:tblGrid>
                <a:gridCol w="1861296"/>
                <a:gridCol w="1473526"/>
                <a:gridCol w="1861296"/>
                <a:gridCol w="3334820"/>
              </a:tblGrid>
              <a:tr h="412877">
                <a:tc>
                  <a:txBody>
                    <a:bodyPr/>
                    <a:lstStyle/>
                    <a:p>
                      <a:r>
                        <a:rPr lang="en-US" dirty="0" smtClean="0"/>
                        <a:t>Quality Aspect</a:t>
                      </a:r>
                      <a:endParaRPr lang="en-US" dirty="0"/>
                    </a:p>
                  </a:txBody>
                  <a:tcPr/>
                </a:tc>
                <a:tc gridSpan="2">
                  <a:txBody>
                    <a:bodyPr/>
                    <a:lstStyle/>
                    <a:p>
                      <a:pPr algn="ctr"/>
                      <a:r>
                        <a:rPr lang="en-US" dirty="0" smtClean="0"/>
                        <a:t>MODIS</a:t>
                      </a:r>
                      <a:endParaRPr lang="en-US" dirty="0"/>
                    </a:p>
                  </a:txBody>
                  <a:tcPr/>
                </a:tc>
                <a:tc hMerge="1">
                  <a:txBody>
                    <a:bodyPr/>
                    <a:lstStyle/>
                    <a:p>
                      <a:endParaRPr lang="en-US"/>
                    </a:p>
                  </a:txBody>
                  <a:tcPr/>
                </a:tc>
                <a:tc>
                  <a:txBody>
                    <a:bodyPr/>
                    <a:lstStyle/>
                    <a:p>
                      <a:pPr algn="ctr"/>
                      <a:r>
                        <a:rPr lang="en-US" dirty="0" smtClean="0"/>
                        <a:t>MISR</a:t>
                      </a:r>
                      <a:endParaRPr lang="en-US" dirty="0"/>
                    </a:p>
                  </a:txBody>
                  <a:tcPr/>
                </a:tc>
              </a:tr>
              <a:tr h="279154">
                <a:tc>
                  <a:txBody>
                    <a:bodyPr/>
                    <a:lstStyle/>
                    <a:p>
                      <a:r>
                        <a:rPr lang="en-US" sz="1600" b="1" dirty="0" smtClean="0">
                          <a:solidFill>
                            <a:srgbClr val="FF0000"/>
                          </a:solidFill>
                        </a:rPr>
                        <a:t>Completeness</a:t>
                      </a:r>
                      <a:endParaRPr lang="en-US" sz="1600" b="1" dirty="0">
                        <a:solidFill>
                          <a:srgbClr val="FF0000"/>
                        </a:solidFill>
                      </a:endParaRPr>
                    </a:p>
                  </a:txBody>
                  <a:tcPr/>
                </a:tc>
                <a:tc gridSpan="2">
                  <a:txBody>
                    <a:bodyPr/>
                    <a:lstStyle/>
                    <a:p>
                      <a:endParaRPr lang="en-US" dirty="0"/>
                    </a:p>
                  </a:txBody>
                  <a:tcPr/>
                </a:tc>
                <a:tc hMerge="1">
                  <a:txBody>
                    <a:bodyPr/>
                    <a:lstStyle/>
                    <a:p>
                      <a:endParaRPr lang="en-US"/>
                    </a:p>
                  </a:txBody>
                  <a:tcPr/>
                </a:tc>
                <a:tc>
                  <a:txBody>
                    <a:bodyPr/>
                    <a:lstStyle/>
                    <a:p>
                      <a:endParaRPr lang="en-US"/>
                    </a:p>
                  </a:txBody>
                  <a:tcPr/>
                </a:tc>
              </a:tr>
              <a:tr h="288511">
                <a:tc rowSpan="3">
                  <a:txBody>
                    <a:bodyPr/>
                    <a:lstStyle/>
                    <a:p>
                      <a:r>
                        <a:rPr lang="en-US" sz="1400" b="1" dirty="0" smtClean="0"/>
                        <a:t>Total Time Range</a:t>
                      </a:r>
                      <a:endParaRPr lang="en-US" sz="1400" b="1" dirty="0"/>
                    </a:p>
                  </a:txBody>
                  <a:tcPr/>
                </a:tc>
                <a:tc gridSpan="2">
                  <a:txBody>
                    <a:bodyPr/>
                    <a:lstStyle/>
                    <a:p>
                      <a:r>
                        <a:rPr lang="en-US" sz="1400" b="1" dirty="0" smtClean="0"/>
                        <a:t>              Platform</a:t>
                      </a:r>
                      <a:r>
                        <a:rPr lang="en-US" sz="1400" b="1" baseline="0" dirty="0" smtClean="0"/>
                        <a:t>         </a:t>
                      </a:r>
                      <a:r>
                        <a:rPr lang="en-US" sz="1400" b="1" dirty="0" smtClean="0"/>
                        <a:t>Time Range</a:t>
                      </a:r>
                      <a:endParaRPr lang="en-US" sz="1400" b="1" dirty="0"/>
                    </a:p>
                  </a:txBody>
                  <a:tcPr/>
                </a:tc>
                <a:tc hMerge="1">
                  <a:txBody>
                    <a:bodyPr/>
                    <a:lstStyle/>
                    <a:p>
                      <a:endParaRPr lang="en-US"/>
                    </a:p>
                  </a:txBody>
                  <a:tcPr/>
                </a:tc>
                <a:tc rowSpan="3">
                  <a:txBody>
                    <a:bodyPr/>
                    <a:lstStyle/>
                    <a:p>
                      <a:r>
                        <a:rPr lang="en-US" sz="1600" dirty="0" smtClean="0"/>
                        <a:t>2/2/200-present</a:t>
                      </a:r>
                      <a:endParaRPr lang="en-US" sz="1600" dirty="0"/>
                    </a:p>
                  </a:txBody>
                  <a:tcPr/>
                </a:tc>
              </a:tr>
              <a:tr h="288511">
                <a:tc vMerge="1">
                  <a:txBody>
                    <a:bodyPr/>
                    <a:lstStyle/>
                    <a:p>
                      <a:endParaRPr lang="en-US"/>
                    </a:p>
                  </a:txBody>
                  <a:tcPr/>
                </a:tc>
                <a:tc>
                  <a:txBody>
                    <a:bodyPr/>
                    <a:lstStyle/>
                    <a:p>
                      <a:r>
                        <a:rPr lang="en-US" sz="1400" dirty="0" smtClean="0"/>
                        <a:t>Terra</a:t>
                      </a:r>
                      <a:endParaRPr lang="en-US" sz="1400" dirty="0"/>
                    </a:p>
                  </a:txBody>
                  <a:tcPr/>
                </a:tc>
                <a:tc>
                  <a:txBody>
                    <a:bodyPr/>
                    <a:lstStyle/>
                    <a:p>
                      <a:r>
                        <a:rPr lang="en-US" sz="1400" dirty="0" smtClean="0"/>
                        <a:t>2/2/2000-present</a:t>
                      </a:r>
                      <a:endParaRPr lang="en-US" sz="1400" dirty="0"/>
                    </a:p>
                  </a:txBody>
                  <a:tcPr/>
                </a:tc>
                <a:tc vMerge="1">
                  <a:txBody>
                    <a:bodyPr/>
                    <a:lstStyle/>
                    <a:p>
                      <a:endParaRPr lang="en-US"/>
                    </a:p>
                  </a:txBody>
                  <a:tcPr/>
                </a:tc>
              </a:tr>
              <a:tr h="288511">
                <a:tc vMerge="1">
                  <a:txBody>
                    <a:bodyPr/>
                    <a:lstStyle/>
                    <a:p>
                      <a:endParaRPr lang="en-US"/>
                    </a:p>
                  </a:txBody>
                  <a:tcPr/>
                </a:tc>
                <a:tc>
                  <a:txBody>
                    <a:bodyPr/>
                    <a:lstStyle/>
                    <a:p>
                      <a:r>
                        <a:rPr lang="en-US" sz="1400" dirty="0" smtClean="0"/>
                        <a:t>Aqua</a:t>
                      </a:r>
                      <a:endParaRPr lang="en-US" sz="1400" dirty="0"/>
                    </a:p>
                  </a:txBody>
                  <a:tcPr/>
                </a:tc>
                <a:tc>
                  <a:txBody>
                    <a:bodyPr/>
                    <a:lstStyle/>
                    <a:p>
                      <a:r>
                        <a:rPr lang="en-US" sz="1400" dirty="0" smtClean="0"/>
                        <a:t>7/2/2002-present</a:t>
                      </a:r>
                      <a:endParaRPr lang="en-US" sz="1400" dirty="0"/>
                    </a:p>
                  </a:txBody>
                  <a:tcPr/>
                </a:tc>
                <a:tc vMerge="1">
                  <a:txBody>
                    <a:bodyPr/>
                    <a:lstStyle/>
                    <a:p>
                      <a:endParaRPr lang="en-US"/>
                    </a:p>
                  </a:txBody>
                  <a:tcPr/>
                </a:tc>
              </a:tr>
              <a:tr h="344064">
                <a:tc rowSpan="3">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b="1" dirty="0" smtClean="0"/>
                        <a:t>Local</a:t>
                      </a:r>
                      <a:r>
                        <a:rPr lang="en-US" sz="1400" b="1" baseline="0" dirty="0" smtClean="0"/>
                        <a:t> Revisit </a:t>
                      </a:r>
                      <a:r>
                        <a:rPr lang="en-US" sz="1400" b="1" dirty="0" smtClean="0"/>
                        <a:t>Time</a:t>
                      </a:r>
                    </a:p>
                    <a:p>
                      <a:endParaRPr lang="en-US" sz="1400" dirty="0"/>
                    </a:p>
                  </a:txBody>
                  <a:tcPr/>
                </a:tc>
                <a:tc gridSpan="2">
                  <a:txBody>
                    <a:bodyPr/>
                    <a:lstStyle/>
                    <a:p>
                      <a:r>
                        <a:rPr lang="en-US" sz="1400" b="1" dirty="0" smtClean="0"/>
                        <a:t>             Platform</a:t>
                      </a:r>
                      <a:r>
                        <a:rPr lang="en-US" sz="1400" b="1" baseline="0" dirty="0" smtClean="0"/>
                        <a:t>         </a:t>
                      </a:r>
                      <a:r>
                        <a:rPr lang="en-US" sz="1400" b="1" dirty="0" smtClean="0"/>
                        <a:t>Time Range</a:t>
                      </a:r>
                      <a:endParaRPr lang="en-US" sz="1400" b="1" dirty="0"/>
                    </a:p>
                  </a:txBody>
                  <a:tcPr/>
                </a:tc>
                <a:tc hMerge="1">
                  <a:txBody>
                    <a:bodyPr/>
                    <a:lstStyle/>
                    <a:p>
                      <a:endParaRPr lang="en-US"/>
                    </a:p>
                  </a:txBody>
                  <a:tcPr/>
                </a:tc>
                <a:tc>
                  <a:txBody>
                    <a:bodyPr/>
                    <a:lstStyle/>
                    <a:p>
                      <a:r>
                        <a:rPr lang="en-US" sz="1400" b="1" dirty="0" smtClean="0"/>
                        <a:t>Platform</a:t>
                      </a:r>
                      <a:r>
                        <a:rPr lang="en-US" sz="1400" b="1" baseline="0" dirty="0" smtClean="0"/>
                        <a:t>   </a:t>
                      </a:r>
                      <a:r>
                        <a:rPr lang="en-US" sz="1400" b="1" dirty="0" smtClean="0"/>
                        <a:t>Time Range</a:t>
                      </a:r>
                      <a:endParaRPr lang="en-US" sz="1400" b="1" dirty="0"/>
                    </a:p>
                  </a:txBody>
                  <a:tcPr/>
                </a:tc>
              </a:tr>
              <a:tr h="296271">
                <a:tc vMerge="1">
                  <a:txBody>
                    <a:bodyPr/>
                    <a:lstStyle/>
                    <a:p>
                      <a:endParaRPr lang="en-US"/>
                    </a:p>
                  </a:txBody>
                  <a:tcPr/>
                </a:tc>
                <a:tc>
                  <a:txBody>
                    <a:bodyPr/>
                    <a:lstStyle/>
                    <a:p>
                      <a:r>
                        <a:rPr lang="en-US" sz="1400" dirty="0" smtClean="0"/>
                        <a:t>Terra</a:t>
                      </a:r>
                      <a:endParaRPr lang="en-US" sz="1400" dirty="0"/>
                    </a:p>
                  </a:txBody>
                  <a:tcPr/>
                </a:tc>
                <a:tc>
                  <a:txBody>
                    <a:bodyPr/>
                    <a:lstStyle/>
                    <a:p>
                      <a:r>
                        <a:rPr lang="en-US" sz="1400" dirty="0" smtClean="0"/>
                        <a:t>10:30</a:t>
                      </a:r>
                      <a:r>
                        <a:rPr lang="en-US" sz="1400" baseline="0" dirty="0" smtClean="0"/>
                        <a:t> AM</a:t>
                      </a:r>
                      <a:endParaRPr lang="en-US" sz="1400" dirty="0"/>
                    </a:p>
                  </a:txBody>
                  <a:tcPr/>
                </a:tc>
                <a:tc>
                  <a:txBody>
                    <a:bodyPr/>
                    <a:lstStyle/>
                    <a:p>
                      <a:r>
                        <a:rPr lang="en-US" sz="1400" dirty="0" smtClean="0"/>
                        <a:t>Terra        10:30</a:t>
                      </a:r>
                      <a:r>
                        <a:rPr lang="en-US" sz="1400" baseline="0" dirty="0" smtClean="0"/>
                        <a:t> AM</a:t>
                      </a:r>
                      <a:endParaRPr lang="en-US" sz="1400" dirty="0"/>
                    </a:p>
                  </a:txBody>
                  <a:tcPr/>
                </a:tc>
              </a:tr>
              <a:tr h="301389">
                <a:tc vMerge="1">
                  <a:txBody>
                    <a:bodyPr/>
                    <a:lstStyle/>
                    <a:p>
                      <a:endParaRPr lang="en-US"/>
                    </a:p>
                  </a:txBody>
                  <a:tcPr/>
                </a:tc>
                <a:tc>
                  <a:txBody>
                    <a:bodyPr/>
                    <a:lstStyle/>
                    <a:p>
                      <a:r>
                        <a:rPr lang="en-US" sz="1400" dirty="0" smtClean="0"/>
                        <a:t>Aqua</a:t>
                      </a:r>
                      <a:endParaRPr lang="en-US" sz="1400" dirty="0"/>
                    </a:p>
                  </a:txBody>
                  <a:tcPr/>
                </a:tc>
                <a:tc>
                  <a:txBody>
                    <a:bodyPr/>
                    <a:lstStyle/>
                    <a:p>
                      <a:r>
                        <a:rPr lang="en-US" sz="1400" dirty="0" smtClean="0"/>
                        <a:t>1:30</a:t>
                      </a:r>
                      <a:r>
                        <a:rPr lang="en-US" sz="1400" baseline="0" dirty="0" smtClean="0"/>
                        <a:t> PM</a:t>
                      </a:r>
                      <a:endParaRPr lang="en-US" sz="1400" dirty="0"/>
                    </a:p>
                  </a:txBody>
                  <a:tcPr/>
                </a:tc>
                <a:tc>
                  <a:txBody>
                    <a:bodyPr/>
                    <a:lstStyle/>
                    <a:p>
                      <a:endParaRPr lang="en-US" sz="1400" b="1" dirty="0"/>
                    </a:p>
                  </a:txBody>
                  <a:tcPr/>
                </a:tc>
              </a:tr>
              <a:tr h="505130">
                <a:tc>
                  <a:txBody>
                    <a:bodyPr/>
                    <a:lstStyle/>
                    <a:p>
                      <a:r>
                        <a:rPr lang="en-US" sz="1400" b="1" dirty="0" smtClean="0"/>
                        <a:t>Revisit Time</a:t>
                      </a:r>
                      <a:endParaRPr lang="en-US" sz="1400" b="1" dirty="0"/>
                    </a:p>
                  </a:txBody>
                  <a:tcPr/>
                </a:tc>
                <a:tc gridSpan="2">
                  <a:txBody>
                    <a:bodyPr/>
                    <a:lstStyle/>
                    <a:p>
                      <a:r>
                        <a:rPr lang="en-US" sz="1400" b="0" kern="1200" dirty="0" smtClean="0">
                          <a:solidFill>
                            <a:schemeClr val="dk1"/>
                          </a:solidFill>
                          <a:latin typeface="+mn-lt"/>
                          <a:ea typeface="+mn-ea"/>
                          <a:cs typeface="+mn-cs"/>
                        </a:rPr>
                        <a:t>global coverage of entire earth in 1 day;  coverage overlap near pole</a:t>
                      </a:r>
                      <a:endParaRPr lang="en-US" sz="1400" dirty="0"/>
                    </a:p>
                  </a:txBody>
                  <a:tcPr/>
                </a:tc>
                <a:tc hMerge="1">
                  <a:txBody>
                    <a:bodyPr/>
                    <a:lstStyle/>
                    <a:p>
                      <a:endParaRPr lang="en-US"/>
                    </a:p>
                  </a:txBody>
                  <a:tcPr/>
                </a:tc>
                <a:tc>
                  <a:txBody>
                    <a:bodyPr/>
                    <a:lstStyle/>
                    <a:p>
                      <a:r>
                        <a:rPr lang="en-US" sz="1400" b="0" kern="1200" dirty="0" smtClean="0">
                          <a:solidFill>
                            <a:schemeClr val="dk1"/>
                          </a:solidFill>
                          <a:latin typeface="+mn-lt"/>
                          <a:ea typeface="+mn-ea"/>
                          <a:cs typeface="+mn-cs"/>
                        </a:rPr>
                        <a:t>global coverage of entire earth in 9 days &amp; coverage in 2 days in polar region</a:t>
                      </a:r>
                      <a:endParaRPr lang="en-US" sz="1400" dirty="0"/>
                    </a:p>
                  </a:txBody>
                  <a:tcPr/>
                </a:tc>
              </a:tr>
              <a:tr h="322325">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b="1" dirty="0" smtClean="0"/>
                        <a:t>Swath</a:t>
                      </a:r>
                      <a:r>
                        <a:rPr lang="en-US" sz="1400" b="1" baseline="0" dirty="0" smtClean="0"/>
                        <a:t> Width</a:t>
                      </a:r>
                      <a:endParaRPr lang="en-US" sz="1400" b="1" dirty="0" smtClean="0"/>
                    </a:p>
                  </a:txBody>
                  <a:tcPr/>
                </a:tc>
                <a:tc gridSpan="2">
                  <a:txBody>
                    <a:bodyPr/>
                    <a:lstStyle/>
                    <a:p>
                      <a:r>
                        <a:rPr lang="en-US" sz="1600" dirty="0" smtClean="0"/>
                        <a:t>2330 km</a:t>
                      </a:r>
                      <a:endParaRPr lang="en-US" sz="1600" dirty="0"/>
                    </a:p>
                  </a:txBody>
                  <a:tcPr/>
                </a:tc>
                <a:tc hMerge="1">
                  <a:txBody>
                    <a:bodyPr/>
                    <a:lstStyle/>
                    <a:p>
                      <a:endParaRPr lang="en-US"/>
                    </a:p>
                  </a:txBody>
                  <a:tcPr/>
                </a:tc>
                <a:tc>
                  <a:txBody>
                    <a:bodyPr/>
                    <a:lstStyle/>
                    <a:p>
                      <a:r>
                        <a:rPr lang="en-US" sz="1600" dirty="0" smtClean="0"/>
                        <a:t>380 km</a:t>
                      </a:r>
                      <a:endParaRPr lang="en-US" sz="1600" dirty="0"/>
                    </a:p>
                  </a:txBody>
                  <a:tcPr/>
                </a:tc>
              </a:tr>
              <a:tr h="82985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b="1" dirty="0" smtClean="0">
                          <a:solidFill>
                            <a:schemeClr val="tx1"/>
                          </a:solidFill>
                        </a:rPr>
                        <a:t>Spectral AOD</a:t>
                      </a:r>
                    </a:p>
                    <a:p>
                      <a:endParaRPr lang="en-US" sz="1400" b="1" dirty="0"/>
                    </a:p>
                  </a:txBody>
                  <a:tcPr/>
                </a:tc>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smtClean="0"/>
                        <a:t>AOD  over ocean for 7 wavelengths  (466, 553, 660, 860, 1240, 1640, 2120 nm );</a:t>
                      </a:r>
                      <a:br>
                        <a:rPr lang="en-US" sz="1200" dirty="0" smtClean="0"/>
                      </a:br>
                      <a:r>
                        <a:rPr lang="en-US" sz="1200" dirty="0" smtClean="0"/>
                        <a:t>AOD </a:t>
                      </a:r>
                      <a:r>
                        <a:rPr lang="en-US" sz="1200" baseline="0" dirty="0" smtClean="0"/>
                        <a:t> over</a:t>
                      </a:r>
                      <a:r>
                        <a:rPr lang="en-US" sz="1200" dirty="0" smtClean="0"/>
                        <a:t> land for 4 wavelengths</a:t>
                      </a:r>
                      <a:r>
                        <a:rPr lang="en-US" sz="1200" baseline="0" dirty="0" smtClean="0"/>
                        <a:t> (</a:t>
                      </a:r>
                      <a:r>
                        <a:rPr lang="en-US" sz="1200" dirty="0" smtClean="0"/>
                        <a:t>466, 553, 660, 2120 nm (land)</a:t>
                      </a:r>
                    </a:p>
                  </a:txBody>
                  <a:tcPr/>
                </a:tc>
                <a:tc hMerge="1">
                  <a:txBody>
                    <a:bodyPr/>
                    <a:lstStyle/>
                    <a:p>
                      <a:endParaRPr lang="en-US"/>
                    </a:p>
                  </a:txBody>
                  <a:tcPr/>
                </a:tc>
                <a:tc>
                  <a:txBody>
                    <a:bodyPr/>
                    <a:lstStyle/>
                    <a:p>
                      <a:r>
                        <a:rPr lang="en-US" sz="1200" dirty="0" smtClean="0"/>
                        <a:t>AOD over land and ocean for 4 wavelengths (446, 558, 672, and 866 nm)</a:t>
                      </a:r>
                      <a:br>
                        <a:rPr lang="en-US" sz="1200" dirty="0" smtClean="0"/>
                      </a:br>
                      <a:r>
                        <a:rPr lang="en-US" sz="1200" dirty="0" smtClean="0"/>
                        <a:t> </a:t>
                      </a:r>
                      <a:endParaRPr lang="en-US" sz="1200" dirty="0"/>
                    </a:p>
                  </a:txBody>
                  <a:tcPr/>
                </a:tc>
              </a:tr>
              <a:tr h="50915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b="1" dirty="0" smtClean="0"/>
                        <a:t>AOD Uncertainty or Expected Error (EE)</a:t>
                      </a:r>
                    </a:p>
                  </a:txBody>
                  <a:tcPr/>
                </a:tc>
                <a:tc gridSpan="2">
                  <a:txBody>
                    <a:bodyPr/>
                    <a:lstStyle/>
                    <a:p>
                      <a:r>
                        <a:rPr lang="en-US" sz="1400" dirty="0" smtClean="0"/>
                        <a:t>+-0.03+- 5%  (over ocean; QAC &gt; = 1)</a:t>
                      </a:r>
                    </a:p>
                    <a:p>
                      <a:r>
                        <a:rPr lang="en-US" sz="1400" dirty="0" smtClean="0"/>
                        <a:t>+-0.05+-20% (over  land, QAC=3); </a:t>
                      </a:r>
                      <a:endParaRPr lang="en-US" sz="1400" dirty="0"/>
                    </a:p>
                  </a:txBody>
                  <a:tcPr/>
                </a:tc>
                <a:tc hMerge="1">
                  <a:txBody>
                    <a:bodyPr/>
                    <a:lstStyle/>
                    <a:p>
                      <a:endParaRPr lang="en-US"/>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smtClean="0"/>
                        <a:t>63% fall within 0.05 or 20% of </a:t>
                      </a:r>
                      <a:r>
                        <a:rPr lang="en-US" sz="1400" dirty="0" err="1" smtClean="0"/>
                        <a:t>Aeronet</a:t>
                      </a:r>
                      <a:r>
                        <a:rPr lang="en-US" sz="1400" dirty="0" smtClean="0"/>
                        <a:t> AOD; 40% are within 0.03 or 10%</a:t>
                      </a:r>
                    </a:p>
                  </a:txBody>
                  <a:tcPr/>
                </a:tc>
              </a:tr>
              <a:tr h="448194">
                <a:tc>
                  <a:txBody>
                    <a:bodyPr/>
                    <a:lstStyle/>
                    <a:p>
                      <a:r>
                        <a:rPr lang="en-US" sz="1400" b="1" dirty="0" smtClean="0"/>
                        <a:t>Successful Retrievals</a:t>
                      </a:r>
                      <a:endParaRPr lang="en-US" sz="1400" b="1" dirty="0"/>
                    </a:p>
                  </a:txBody>
                  <a:tcPr/>
                </a:tc>
                <a:tc gridSpan="2">
                  <a:txBody>
                    <a:bodyPr/>
                    <a:lstStyle/>
                    <a:p>
                      <a:r>
                        <a:rPr lang="en-US" sz="1400" dirty="0" smtClean="0"/>
                        <a:t>15% of Time</a:t>
                      </a:r>
                      <a:br>
                        <a:rPr lang="en-US" sz="1400" dirty="0" smtClean="0"/>
                      </a:br>
                      <a:endParaRPr lang="en-US" sz="1400" dirty="0"/>
                    </a:p>
                  </a:txBody>
                  <a:tcPr/>
                </a:tc>
                <a:tc hMerge="1">
                  <a:txBody>
                    <a:bodyPr/>
                    <a:lstStyle/>
                    <a:p>
                      <a:endParaRPr lang="en-US"/>
                    </a:p>
                  </a:txBody>
                  <a:tcPr/>
                </a:tc>
                <a:tc>
                  <a:txBody>
                    <a:bodyPr/>
                    <a:lstStyle/>
                    <a:p>
                      <a:r>
                        <a:rPr lang="en-US" sz="1400" dirty="0" smtClean="0"/>
                        <a:t>15% of Time (slightly</a:t>
                      </a:r>
                      <a:r>
                        <a:rPr lang="en-US" sz="1400" baseline="0" dirty="0" smtClean="0"/>
                        <a:t> more because of retrieval over Glint region also)</a:t>
                      </a:r>
                      <a:endParaRPr lang="en-US" sz="1400" dirty="0"/>
                    </a:p>
                  </a:txBody>
                  <a:tcPr/>
                </a:tc>
              </a:tr>
            </a:tbl>
          </a:graphicData>
        </a:graphic>
      </p:graphicFrame>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98763" y="110834"/>
            <a:ext cx="8229600" cy="549707"/>
          </a:xfrm>
        </p:spPr>
        <p:txBody>
          <a:bodyPr>
            <a:normAutofit fontScale="90000"/>
          </a:bodyPr>
          <a:lstStyle/>
          <a:p>
            <a:r>
              <a:rPr lang="en-US" dirty="0" smtClean="0"/>
              <a:t>Completeness: Observing Conditions for  MODIS AOD at 550 nm Over Ocean</a:t>
            </a:r>
            <a:endParaRPr lang="en-US" sz="2400" dirty="0"/>
          </a:p>
        </p:txBody>
      </p:sp>
      <p:graphicFrame>
        <p:nvGraphicFramePr>
          <p:cNvPr id="6" name="Content Placeholder 3"/>
          <p:cNvGraphicFramePr>
            <a:graphicFrameLocks/>
          </p:cNvGraphicFramePr>
          <p:nvPr/>
        </p:nvGraphicFramePr>
        <p:xfrm>
          <a:off x="574964" y="1056211"/>
          <a:ext cx="8305800" cy="4804262"/>
        </p:xfrm>
        <a:graphic>
          <a:graphicData uri="http://schemas.openxmlformats.org/drawingml/2006/table">
            <a:tbl>
              <a:tblPr firstRow="1" bandRow="1">
                <a:tableStyleId>{5C22544A-7EE6-4342-B048-85BDC9FD1C3A}</a:tableStyleId>
              </a:tblPr>
              <a:tblGrid>
                <a:gridCol w="1600200"/>
                <a:gridCol w="1828800"/>
                <a:gridCol w="1676400"/>
                <a:gridCol w="1371600"/>
                <a:gridCol w="1828800"/>
              </a:tblGrid>
              <a:tr h="827115">
                <a:tc>
                  <a:txBody>
                    <a:bodyPr/>
                    <a:lstStyle/>
                    <a:p>
                      <a:r>
                        <a:rPr lang="en-US" sz="1600" dirty="0" smtClean="0"/>
                        <a:t>Region</a:t>
                      </a:r>
                      <a:endParaRPr lang="en-US" sz="1600" dirty="0"/>
                    </a:p>
                  </a:txBody>
                  <a:tcPr/>
                </a:tc>
                <a:tc>
                  <a:txBody>
                    <a:bodyPr/>
                    <a:lstStyle/>
                    <a:p>
                      <a:pPr algn="ctr"/>
                      <a:r>
                        <a:rPr lang="en-US" sz="1600" dirty="0" smtClean="0"/>
                        <a:t>Ecosystem</a:t>
                      </a:r>
                      <a:endParaRPr lang="en-US" sz="1600" dirty="0"/>
                    </a:p>
                  </a:txBody>
                  <a:tcPr/>
                </a:tc>
                <a:tc>
                  <a:txBody>
                    <a:bodyPr/>
                    <a:lstStyle/>
                    <a:p>
                      <a:pPr algn="ctr"/>
                      <a:r>
                        <a:rPr lang="en-US" sz="1600" dirty="0" smtClean="0"/>
                        <a:t>% of Retrieval         Within Expected</a:t>
                      </a:r>
                      <a:r>
                        <a:rPr lang="en-US" sz="1600" baseline="0" dirty="0" smtClean="0"/>
                        <a:t> Error</a:t>
                      </a:r>
                      <a:endParaRPr lang="en-US" sz="1600" dirty="0"/>
                    </a:p>
                  </a:txBody>
                  <a:tcPr/>
                </a:tc>
                <a:tc>
                  <a:txBody>
                    <a:bodyPr/>
                    <a:lstStyle/>
                    <a:p>
                      <a:r>
                        <a:rPr lang="en-US" sz="1600" dirty="0" smtClean="0"/>
                        <a:t>Average</a:t>
                      </a:r>
                      <a:r>
                        <a:rPr lang="en-US" sz="1600" baseline="0" dirty="0" smtClean="0"/>
                        <a:t> </a:t>
                      </a:r>
                      <a:r>
                        <a:rPr lang="en-US" sz="1600" dirty="0" err="1" smtClean="0"/>
                        <a:t>Aeronet</a:t>
                      </a:r>
                      <a:r>
                        <a:rPr lang="en-US" sz="1600" dirty="0" smtClean="0"/>
                        <a:t> AOD</a:t>
                      </a:r>
                      <a:endParaRPr lang="en-US" sz="1600" dirty="0"/>
                    </a:p>
                  </a:txBody>
                  <a:tcPr/>
                </a:tc>
                <a:tc>
                  <a:txBody>
                    <a:bodyPr/>
                    <a:lstStyle/>
                    <a:p>
                      <a:r>
                        <a:rPr lang="en-US" sz="1600" baseline="0" dirty="0" smtClean="0"/>
                        <a:t>AOD Estimation Relative to </a:t>
                      </a:r>
                      <a:r>
                        <a:rPr lang="en-US" sz="1600" baseline="0" dirty="0" err="1" smtClean="0"/>
                        <a:t>Aeronet</a:t>
                      </a:r>
                      <a:endParaRPr lang="en-US" sz="1600" dirty="0"/>
                    </a:p>
                  </a:txBody>
                  <a:tcPr/>
                </a:tc>
              </a:tr>
              <a:tr h="731027">
                <a:tc>
                  <a:txBody>
                    <a:bodyPr/>
                    <a:lstStyle/>
                    <a:p>
                      <a:r>
                        <a:rPr lang="en-US" sz="1600" b="1" dirty="0" smtClean="0">
                          <a:solidFill>
                            <a:schemeClr val="tx1"/>
                          </a:solidFill>
                        </a:rPr>
                        <a:t>US Atlantic Ocean</a:t>
                      </a:r>
                      <a:endParaRPr lang="en-US" sz="1600" b="1" dirty="0">
                        <a:solidFill>
                          <a:schemeClr val="tx1"/>
                        </a:solidFill>
                      </a:endParaRPr>
                    </a:p>
                  </a:txBody>
                  <a:tcPr/>
                </a:tc>
                <a:tc>
                  <a:txBody>
                    <a:bodyPr/>
                    <a:lstStyle/>
                    <a:p>
                      <a:r>
                        <a:rPr lang="en-US" sz="1400" dirty="0" smtClean="0"/>
                        <a:t>Dominated by Fine mode aerosols</a:t>
                      </a:r>
                      <a:r>
                        <a:rPr lang="en-US" sz="1400" baseline="0" dirty="0" smtClean="0"/>
                        <a:t>  (smoke &amp; sulfate)</a:t>
                      </a:r>
                      <a:endParaRPr lang="en-US" sz="1400" dirty="0"/>
                    </a:p>
                  </a:txBody>
                  <a:tcPr/>
                </a:tc>
                <a:tc>
                  <a:txBody>
                    <a:bodyPr/>
                    <a:lstStyle/>
                    <a:p>
                      <a:pPr algn="ctr"/>
                      <a:r>
                        <a:rPr lang="en-US" sz="1400" dirty="0" smtClean="0"/>
                        <a:t>72%</a:t>
                      </a:r>
                      <a:endParaRPr lang="en-US" sz="1400" dirty="0"/>
                    </a:p>
                  </a:txBody>
                  <a:tcPr/>
                </a:tc>
                <a:tc>
                  <a:txBody>
                    <a:bodyPr/>
                    <a:lstStyle/>
                    <a:p>
                      <a:pPr algn="ctr"/>
                      <a:r>
                        <a:rPr lang="en-US" sz="1400" dirty="0" smtClean="0"/>
                        <a:t>0.15</a:t>
                      </a:r>
                      <a:endParaRPr lang="en-US" sz="1400" dirty="0"/>
                    </a:p>
                  </a:txBody>
                  <a:tcPr/>
                </a:tc>
                <a:tc>
                  <a:txBody>
                    <a:bodyPr/>
                    <a:lstStyle/>
                    <a:p>
                      <a:r>
                        <a:rPr lang="en-US" sz="1400" dirty="0" smtClean="0"/>
                        <a:t>Over- estimated</a:t>
                      </a:r>
                    </a:p>
                    <a:p>
                      <a:r>
                        <a:rPr lang="en-US" sz="1400" dirty="0" smtClean="0"/>
                        <a:t>(by</a:t>
                      </a:r>
                      <a:r>
                        <a:rPr lang="en-US" sz="1400" baseline="0" dirty="0" smtClean="0"/>
                        <a:t> 7%) *</a:t>
                      </a:r>
                      <a:endParaRPr lang="en-US" sz="1400" dirty="0"/>
                    </a:p>
                  </a:txBody>
                  <a:tcPr/>
                </a:tc>
              </a:tr>
              <a:tr h="68530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b="1" dirty="0" smtClean="0"/>
                        <a:t>Indian</a:t>
                      </a:r>
                      <a:r>
                        <a:rPr lang="en-US" sz="1600" b="1" baseline="0" dirty="0" smtClean="0"/>
                        <a:t> </a:t>
                      </a:r>
                      <a:r>
                        <a:rPr lang="en-US" sz="1600" b="1" dirty="0" smtClean="0"/>
                        <a:t>Ocean</a:t>
                      </a:r>
                    </a:p>
                  </a:txBody>
                  <a:tcPr/>
                </a:tc>
                <a:tc>
                  <a:txBody>
                    <a:bodyPr/>
                    <a:lstStyle/>
                    <a:p>
                      <a:r>
                        <a:rPr lang="en-US" sz="1400" dirty="0" smtClean="0"/>
                        <a:t>Dominated by Fine mode aerosols</a:t>
                      </a:r>
                      <a:r>
                        <a:rPr lang="en-US" sz="1400" baseline="0" dirty="0" smtClean="0"/>
                        <a:t>  (smoke &amp; sulfate)</a:t>
                      </a:r>
                      <a:endParaRPr lang="en-US" sz="1400" dirty="0"/>
                    </a:p>
                  </a:txBody>
                  <a:tcPr/>
                </a:tc>
                <a:tc>
                  <a:txBody>
                    <a:bodyPr/>
                    <a:lstStyle/>
                    <a:p>
                      <a:pPr algn="ctr"/>
                      <a:r>
                        <a:rPr lang="en-US" sz="1400" dirty="0" smtClean="0"/>
                        <a:t>64 %</a:t>
                      </a:r>
                      <a:endParaRPr lang="en-US" sz="1400" dirty="0"/>
                    </a:p>
                  </a:txBody>
                  <a:tcPr/>
                </a:tc>
                <a:tc>
                  <a:txBody>
                    <a:bodyPr/>
                    <a:lstStyle/>
                    <a:p>
                      <a:pPr algn="ctr"/>
                      <a:r>
                        <a:rPr lang="en-US" sz="1400" dirty="0" smtClean="0"/>
                        <a:t>0.16</a:t>
                      </a:r>
                      <a:endParaRPr lang="en-US" sz="1400" dirty="0"/>
                    </a:p>
                  </a:txBody>
                  <a:tcPr/>
                </a:tc>
                <a:tc>
                  <a:txBody>
                    <a:bodyPr/>
                    <a:lstStyle/>
                    <a:p>
                      <a:r>
                        <a:rPr lang="en-US" sz="1400" dirty="0" smtClean="0"/>
                        <a:t>Over- estimated </a:t>
                      </a:r>
                      <a:r>
                        <a:rPr lang="en-US" sz="1400" baseline="0" dirty="0" smtClean="0"/>
                        <a:t> (by </a:t>
                      </a:r>
                      <a:r>
                        <a:rPr lang="en-US" sz="1400" dirty="0" smtClean="0"/>
                        <a:t>7% ) *</a:t>
                      </a:r>
                      <a:endParaRPr lang="en-US" sz="1400" dirty="0"/>
                    </a:p>
                  </a:txBody>
                  <a:tcPr/>
                </a:tc>
              </a:tr>
              <a:tr h="48718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b="1" dirty="0" smtClean="0"/>
                        <a:t>Asian</a:t>
                      </a:r>
                      <a:r>
                        <a:rPr lang="en-US" sz="1600" b="1" baseline="0" dirty="0" smtClean="0"/>
                        <a:t> Pacific Oceans</a:t>
                      </a:r>
                      <a:r>
                        <a:rPr lang="en-US" sz="1600" b="1" dirty="0" smtClean="0"/>
                        <a:t> </a:t>
                      </a:r>
                    </a:p>
                  </a:txBody>
                  <a:tcPr/>
                </a:tc>
                <a:tc>
                  <a:txBody>
                    <a:bodyPr/>
                    <a:lstStyle/>
                    <a:p>
                      <a:r>
                        <a:rPr lang="en-US" sz="1400" dirty="0" smtClean="0"/>
                        <a:t>Dominated by fine</a:t>
                      </a:r>
                      <a:r>
                        <a:rPr lang="en-US" sz="1400" baseline="0" dirty="0" smtClean="0"/>
                        <a:t> aerosol, not dust</a:t>
                      </a:r>
                      <a:endParaRPr lang="en-US" sz="1400" dirty="0"/>
                    </a:p>
                  </a:txBody>
                  <a:tcPr/>
                </a:tc>
                <a:tc>
                  <a:txBody>
                    <a:bodyPr/>
                    <a:lstStyle/>
                    <a:p>
                      <a:pPr algn="ctr"/>
                      <a:r>
                        <a:rPr lang="en-US" sz="1400" dirty="0" smtClean="0"/>
                        <a:t>56%</a:t>
                      </a:r>
                      <a:endParaRPr lang="en-US" sz="1400" dirty="0"/>
                    </a:p>
                  </a:txBody>
                  <a:tcPr/>
                </a:tc>
                <a:tc>
                  <a:txBody>
                    <a:bodyPr/>
                    <a:lstStyle/>
                    <a:p>
                      <a:pPr algn="ctr"/>
                      <a:r>
                        <a:rPr lang="en-US" sz="1400" dirty="0" smtClean="0"/>
                        <a:t>0.21</a:t>
                      </a:r>
                      <a:endParaRPr lang="en-US" sz="1400" dirty="0"/>
                    </a:p>
                  </a:txBody>
                  <a:tcPr/>
                </a:tc>
                <a:tc>
                  <a:txBody>
                    <a:bodyPr/>
                    <a:lstStyle/>
                    <a:p>
                      <a:r>
                        <a:rPr lang="en-US" sz="1400" dirty="0" smtClean="0"/>
                        <a:t>Over-estimated (by 13%) </a:t>
                      </a:r>
                      <a:endParaRPr lang="en-US" sz="1400" dirty="0"/>
                    </a:p>
                  </a:txBody>
                  <a:tcPr/>
                </a:tc>
              </a:tr>
              <a:tr h="67006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b="1" dirty="0" smtClean="0"/>
                        <a:t>“Saharan” Ocean</a:t>
                      </a:r>
                    </a:p>
                  </a:txBody>
                  <a:tcPr/>
                </a:tc>
                <a:tc>
                  <a:txBody>
                    <a:bodyPr/>
                    <a:lstStyle/>
                    <a:p>
                      <a:r>
                        <a:rPr lang="en-US" sz="1400" dirty="0" smtClean="0"/>
                        <a:t>Outflow Regions in Atlantic dominated by Dust in Spring</a:t>
                      </a:r>
                      <a:endParaRPr lang="en-US" sz="1400" dirty="0"/>
                    </a:p>
                  </a:txBody>
                  <a:tcPr/>
                </a:tc>
                <a:tc>
                  <a:txBody>
                    <a:bodyPr/>
                    <a:lstStyle/>
                    <a:p>
                      <a:pPr algn="ctr"/>
                      <a:r>
                        <a:rPr lang="en-US" sz="1400" dirty="0" smtClean="0"/>
                        <a:t>56%</a:t>
                      </a:r>
                      <a:endParaRPr lang="en-US" sz="1400" dirty="0"/>
                    </a:p>
                  </a:txBody>
                  <a:tcPr/>
                </a:tc>
                <a:tc>
                  <a:txBody>
                    <a:bodyPr/>
                    <a:lstStyle/>
                    <a:p>
                      <a:pPr algn="ctr"/>
                      <a:r>
                        <a:rPr lang="en-US" sz="1400" dirty="0" smtClean="0"/>
                        <a:t>0.31</a:t>
                      </a:r>
                      <a:endParaRPr lang="en-US" sz="1400" dirty="0"/>
                    </a:p>
                  </a:txBody>
                  <a:tcPr/>
                </a:tc>
                <a:tc>
                  <a:txBody>
                    <a:bodyPr/>
                    <a:lstStyle/>
                    <a:p>
                      <a:r>
                        <a:rPr lang="en-US" sz="1400" dirty="0" smtClean="0"/>
                        <a:t>Random Bias (1%) *</a:t>
                      </a:r>
                      <a:endParaRPr lang="en-US" sz="1400" dirty="0"/>
                    </a:p>
                  </a:txBody>
                  <a:tcPr/>
                </a:tc>
              </a:tr>
              <a:tr h="62434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b="1" dirty="0" smtClean="0"/>
                        <a:t>Mediterranean</a:t>
                      </a:r>
                      <a:r>
                        <a:rPr lang="en-US" sz="1600" b="1" baseline="0" dirty="0" smtClean="0"/>
                        <a:t> </a:t>
                      </a:r>
                      <a:endParaRPr lang="en-US" sz="1600" b="1" dirty="0" smtClean="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smtClean="0"/>
                        <a:t>Dominated by fine</a:t>
                      </a:r>
                      <a:r>
                        <a:rPr lang="en-US" sz="1400" baseline="0" dirty="0" smtClean="0"/>
                        <a:t> aerosol</a:t>
                      </a:r>
                      <a:endParaRPr lang="en-US" sz="1400" dirty="0" smtClean="0"/>
                    </a:p>
                  </a:txBody>
                  <a:tcPr/>
                </a:tc>
                <a:tc>
                  <a:txBody>
                    <a:bodyPr/>
                    <a:lstStyle/>
                    <a:p>
                      <a:pPr algn="ctr"/>
                      <a:r>
                        <a:rPr lang="en-US" sz="1400" dirty="0" smtClean="0"/>
                        <a:t>57%</a:t>
                      </a:r>
                      <a:endParaRPr lang="en-US" sz="1400" dirty="0"/>
                    </a:p>
                  </a:txBody>
                  <a:tcPr/>
                </a:tc>
                <a:tc>
                  <a:txBody>
                    <a:bodyPr/>
                    <a:lstStyle/>
                    <a:p>
                      <a:pPr algn="ctr"/>
                      <a:r>
                        <a:rPr lang="en-US" sz="1400" dirty="0" smtClean="0"/>
                        <a:t>0.23</a:t>
                      </a:r>
                      <a:endParaRPr lang="en-US" sz="1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smtClean="0"/>
                        <a:t>Under- estimated </a:t>
                      </a:r>
                      <a:r>
                        <a:rPr lang="en-US" sz="1400" baseline="0" dirty="0" smtClean="0"/>
                        <a:t> (by 6</a:t>
                      </a:r>
                      <a:r>
                        <a:rPr lang="en-US" sz="1400" dirty="0" smtClean="0"/>
                        <a:t>% ) *</a:t>
                      </a:r>
                      <a:endParaRPr lang="en-US" sz="1400" dirty="0"/>
                    </a:p>
                  </a:txBody>
                  <a:tcPr/>
                </a:tc>
              </a:tr>
              <a:tr h="550518">
                <a:tc gridSpan="5">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b="1" dirty="0" smtClean="0"/>
                        <a:t>*Remer </a:t>
                      </a:r>
                      <a:r>
                        <a:rPr lang="en-US" sz="1600" dirty="0" smtClean="0"/>
                        <a:t> L. A. et al., 2005: </a:t>
                      </a:r>
                      <a:r>
                        <a:rPr lang="en-US" sz="1600" b="1" dirty="0" smtClean="0"/>
                        <a:t>The MODIS Aerosol Algorithm, Products and Validation.</a:t>
                      </a:r>
                      <a:r>
                        <a:rPr lang="en-US" sz="1600" dirty="0" smtClean="0"/>
                        <a:t> Journal of the Atmospheric Sciences, Special Section. </a:t>
                      </a:r>
                      <a:r>
                        <a:rPr lang="en-US" sz="1600" b="1" i="0" dirty="0" smtClean="0"/>
                        <a:t>62</a:t>
                      </a:r>
                      <a:r>
                        <a:rPr lang="en-US" sz="1600" i="1" dirty="0" smtClean="0"/>
                        <a:t>, 947-973.</a:t>
                      </a:r>
                      <a:endParaRPr lang="en-US" sz="1600" b="1" dirty="0" smtClean="0"/>
                    </a:p>
                  </a:txBody>
                  <a:tcPr/>
                </a:tc>
                <a:tc hMerge="1">
                  <a:txBody>
                    <a:bodyPr/>
                    <a:lstStyle/>
                    <a:p>
                      <a:endParaRPr lang="en-US" sz="1600" dirty="0"/>
                    </a:p>
                  </a:txBody>
                  <a:tcPr/>
                </a:tc>
                <a:tc hMerge="1">
                  <a:txBody>
                    <a:bodyPr/>
                    <a:lstStyle/>
                    <a:p>
                      <a:pPr algn="ctr"/>
                      <a:endParaRPr lang="en-US" sz="1600" dirty="0"/>
                    </a:p>
                  </a:txBody>
                  <a:tcPr/>
                </a:tc>
                <a:tc hMerge="1">
                  <a:txBody>
                    <a:bodyPr/>
                    <a:lstStyle/>
                    <a:p>
                      <a:pPr algn="ctr"/>
                      <a:endParaRPr lang="en-US" dirty="0"/>
                    </a:p>
                  </a:txBody>
                  <a:tcPr/>
                </a:tc>
                <a:tc hMerge="1">
                  <a:txBody>
                    <a:bodyPr/>
                    <a:lstStyle/>
                    <a:p>
                      <a:endParaRPr lang="en-US" dirty="0"/>
                    </a:p>
                  </a:txBody>
                  <a:tcPr/>
                </a:tc>
              </a:tr>
            </a:tbl>
          </a:graphicData>
        </a:graphic>
      </p:graphicFrame>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Rectangle 5"/>
          <p:cNvSpPr/>
          <p:nvPr/>
        </p:nvSpPr>
        <p:spPr>
          <a:xfrm>
            <a:off x="0" y="6310313"/>
            <a:ext cx="9144000" cy="431800"/>
          </a:xfrm>
          <a:prstGeom prst="rect">
            <a:avLst/>
          </a:prstGeom>
          <a:gradFill flip="none" rotWithShape="1">
            <a:gsLst>
              <a:gs pos="0">
                <a:schemeClr val="accent3">
                  <a:lumMod val="20000"/>
                  <a:lumOff val="80000"/>
                  <a:shade val="30000"/>
                  <a:satMod val="115000"/>
                </a:schemeClr>
              </a:gs>
              <a:gs pos="50000">
                <a:schemeClr val="accent3">
                  <a:lumMod val="20000"/>
                  <a:lumOff val="80000"/>
                  <a:shade val="67500"/>
                  <a:satMod val="115000"/>
                </a:schemeClr>
              </a:gs>
              <a:gs pos="100000">
                <a:schemeClr val="accent3">
                  <a:lumMod val="20000"/>
                  <a:lumOff val="80000"/>
                  <a:shade val="100000"/>
                  <a:satMod val="115000"/>
                </a:schemeClr>
              </a:gs>
            </a:gsLst>
            <a:lin ang="5400000" scaled="1"/>
            <a:tileRect/>
          </a:gradFill>
        </p:spPr>
        <p:txBody>
          <a:bodyPr>
            <a:spAutoFit/>
          </a:bodyPr>
          <a:lstStyle/>
          <a:p>
            <a:pPr>
              <a:defRPr/>
            </a:pPr>
            <a:r>
              <a:rPr lang="en-US" sz="1100" b="1" i="1" dirty="0">
                <a:ea typeface="ＭＳ Ｐゴシック" charset="-128"/>
              </a:rPr>
              <a:t>Reference</a:t>
            </a:r>
            <a:r>
              <a:rPr lang="en-US" sz="1100" i="1" dirty="0">
                <a:ea typeface="ＭＳ Ｐゴシック" charset="-128"/>
              </a:rPr>
              <a:t>:</a:t>
            </a:r>
            <a:r>
              <a:rPr lang="en-US" sz="1100" dirty="0">
                <a:ea typeface="ＭＳ Ｐゴシック" charset="-128"/>
              </a:rPr>
              <a:t> </a:t>
            </a:r>
            <a:r>
              <a:rPr lang="en-US" sz="1100" u="sng" dirty="0" err="1">
                <a:ea typeface="ＭＳ Ｐゴシック" charset="-128"/>
              </a:rPr>
              <a:t>Hyer</a:t>
            </a:r>
            <a:r>
              <a:rPr lang="en-US" sz="1100" u="sng" dirty="0">
                <a:ea typeface="ＭＳ Ｐゴシック" charset="-128"/>
              </a:rPr>
              <a:t>, E. </a:t>
            </a:r>
            <a:r>
              <a:rPr lang="en-US" sz="1100" dirty="0">
                <a:ea typeface="ＭＳ Ｐゴシック" charset="-128"/>
              </a:rPr>
              <a:t>J., Reid, J. S., and Zhang, J., </a:t>
            </a:r>
            <a:r>
              <a:rPr lang="en-US" sz="1100" u="sng" dirty="0">
                <a:ea typeface="ＭＳ Ｐゴシック" charset="-128"/>
              </a:rPr>
              <a:t>2011</a:t>
            </a:r>
            <a:r>
              <a:rPr lang="en-US" sz="1100" dirty="0">
                <a:ea typeface="ＭＳ Ｐゴシック" charset="-128"/>
              </a:rPr>
              <a:t>: An over-land aerosol optical depth data set for data assimilation by filtering, correction, and aggregation of MODIS Collection 5 optical depth retrievals, Atmos. Meas. Tech., 4, 379-408, doi:10.5194/amt-4-379-2011</a:t>
            </a:r>
          </a:p>
        </p:txBody>
      </p:sp>
      <p:sp>
        <p:nvSpPr>
          <p:cNvPr id="8" name="TextBox 7"/>
          <p:cNvSpPr txBox="1"/>
          <p:nvPr/>
        </p:nvSpPr>
        <p:spPr>
          <a:xfrm>
            <a:off x="0" y="0"/>
            <a:ext cx="9144000" cy="338554"/>
          </a:xfrm>
          <a:prstGeom prst="rect">
            <a:avLst/>
          </a:prstGeom>
          <a:solidFill>
            <a:srgbClr val="BFD296">
              <a:shade val="30000"/>
              <a:satMod val="115000"/>
            </a:srgbClr>
          </a:solidFill>
        </p:spPr>
        <p:txBody>
          <a:bodyPr>
            <a:spAutoFit/>
          </a:bodyPr>
          <a:lstStyle/>
          <a:p>
            <a:pPr>
              <a:defRPr/>
            </a:pPr>
            <a:r>
              <a:rPr lang="en-US" sz="1600" b="1" i="1" dirty="0">
                <a:solidFill>
                  <a:schemeClr val="bg1"/>
                </a:solidFill>
                <a:ea typeface="ＭＳ Ｐゴシック" charset="-128"/>
              </a:rPr>
              <a:t>Title:</a:t>
            </a:r>
            <a:r>
              <a:rPr lang="en-US" sz="1600" b="1" dirty="0">
                <a:solidFill>
                  <a:schemeClr val="bg1"/>
                </a:solidFill>
                <a:ea typeface="ＭＳ Ｐゴシック" charset="-128"/>
              </a:rPr>
              <a:t>  </a:t>
            </a:r>
            <a:r>
              <a:rPr lang="en-US" sz="1600" b="1" i="1" dirty="0">
                <a:solidFill>
                  <a:schemeClr val="bg1"/>
                </a:solidFill>
                <a:ea typeface="ＭＳ Ｐゴシック" charset="-128"/>
              </a:rPr>
              <a:t>MODIS</a:t>
            </a:r>
            <a:r>
              <a:rPr lang="en-US" sz="1600" b="1" dirty="0">
                <a:solidFill>
                  <a:schemeClr val="bg1"/>
                </a:solidFill>
                <a:ea typeface="ＭＳ Ｐゴシック" charset="-128"/>
              </a:rPr>
              <a:t> </a:t>
            </a:r>
            <a:r>
              <a:rPr lang="en-US" sz="1600" b="1" i="1" dirty="0">
                <a:solidFill>
                  <a:schemeClr val="bg1"/>
                </a:solidFill>
                <a:ea typeface="ＭＳ Ｐゴシック" charset="-128"/>
              </a:rPr>
              <a:t>Terra</a:t>
            </a:r>
            <a:r>
              <a:rPr lang="en-US" sz="1600" b="1" dirty="0">
                <a:solidFill>
                  <a:schemeClr val="bg1"/>
                </a:solidFill>
                <a:ea typeface="ＭＳ Ｐゴシック" charset="-128"/>
              </a:rPr>
              <a:t> </a:t>
            </a:r>
            <a:r>
              <a:rPr lang="en-US" sz="1600" b="1" i="1" dirty="0">
                <a:solidFill>
                  <a:schemeClr val="bg1"/>
                </a:solidFill>
                <a:ea typeface="ＭＳ Ｐゴシック" charset="-128"/>
              </a:rPr>
              <a:t>C5</a:t>
            </a:r>
            <a:r>
              <a:rPr lang="en-US" sz="1600" b="1" dirty="0">
                <a:solidFill>
                  <a:schemeClr val="bg1"/>
                </a:solidFill>
                <a:ea typeface="ＭＳ Ｐゴシック" charset="-128"/>
              </a:rPr>
              <a:t> </a:t>
            </a:r>
            <a:r>
              <a:rPr lang="en-US" sz="1600" b="1" i="1" dirty="0">
                <a:solidFill>
                  <a:schemeClr val="bg1"/>
                </a:solidFill>
                <a:ea typeface="ＭＳ Ｐゴシック" charset="-128"/>
              </a:rPr>
              <a:t>AOD</a:t>
            </a:r>
            <a:r>
              <a:rPr lang="en-US" sz="1600" b="1" dirty="0">
                <a:solidFill>
                  <a:schemeClr val="bg1"/>
                </a:solidFill>
                <a:ea typeface="ＭＳ Ｐゴシック" charset="-128"/>
              </a:rPr>
              <a:t> vs. </a:t>
            </a:r>
            <a:r>
              <a:rPr lang="en-US" sz="1600" b="1" i="1" dirty="0" err="1">
                <a:solidFill>
                  <a:schemeClr val="bg1"/>
                </a:solidFill>
                <a:ea typeface="ＭＳ Ｐゴシック" charset="-128"/>
              </a:rPr>
              <a:t>Aeronet</a:t>
            </a:r>
            <a:r>
              <a:rPr lang="en-US" sz="1600" b="1" dirty="0">
                <a:solidFill>
                  <a:schemeClr val="bg1"/>
                </a:solidFill>
                <a:ea typeface="ＭＳ Ｐゴシック" charset="-128"/>
              </a:rPr>
              <a:t> during </a:t>
            </a:r>
            <a:r>
              <a:rPr lang="en-US" sz="1600" b="1" i="1" dirty="0">
                <a:solidFill>
                  <a:schemeClr val="bg1"/>
                </a:solidFill>
                <a:ea typeface="ＭＳ Ｐゴシック" charset="-128"/>
              </a:rPr>
              <a:t>Aug-Oct Biomass burning</a:t>
            </a:r>
            <a:r>
              <a:rPr lang="en-US" sz="1600" b="1" strike="sngStrike" dirty="0">
                <a:solidFill>
                  <a:schemeClr val="bg1"/>
                </a:solidFill>
                <a:ea typeface="ＭＳ Ｐゴシック" charset="-128"/>
              </a:rPr>
              <a:t> </a:t>
            </a:r>
            <a:r>
              <a:rPr lang="en-US" sz="1600" b="1" i="1" dirty="0">
                <a:solidFill>
                  <a:schemeClr val="bg1"/>
                </a:solidFill>
                <a:ea typeface="ＭＳ Ｐゴシック" charset="-128"/>
              </a:rPr>
              <a:t>in Central Brazil</a:t>
            </a:r>
            <a:r>
              <a:rPr lang="en-US" sz="1600" b="1" dirty="0">
                <a:solidFill>
                  <a:schemeClr val="bg1"/>
                </a:solidFill>
                <a:ea typeface="ＭＳ Ｐゴシック" charset="-128"/>
              </a:rPr>
              <a:t>, </a:t>
            </a:r>
            <a:r>
              <a:rPr lang="en-US" sz="1600" b="1" i="1" dirty="0">
                <a:solidFill>
                  <a:schemeClr val="bg1"/>
                </a:solidFill>
                <a:ea typeface="ＭＳ Ｐゴシック" charset="-128"/>
              </a:rPr>
              <a:t>South America</a:t>
            </a:r>
          </a:p>
        </p:txBody>
      </p:sp>
      <p:sp>
        <p:nvSpPr>
          <p:cNvPr id="10" name="TextBox 9"/>
          <p:cNvSpPr txBox="1"/>
          <p:nvPr/>
        </p:nvSpPr>
        <p:spPr>
          <a:xfrm>
            <a:off x="0" y="333375"/>
            <a:ext cx="6227763" cy="1600200"/>
          </a:xfrm>
          <a:prstGeom prst="rect">
            <a:avLst/>
          </a:prstGeom>
          <a:solidFill>
            <a:schemeClr val="accent3">
              <a:lumMod val="20000"/>
              <a:lumOff val="80000"/>
            </a:schemeClr>
          </a:solidFill>
          <a:ln>
            <a:solidFill>
              <a:schemeClr val="accent1"/>
            </a:solidFill>
          </a:ln>
        </p:spPr>
        <p:txBody>
          <a:bodyPr>
            <a:spAutoFit/>
          </a:bodyPr>
          <a:lstStyle/>
          <a:p>
            <a:pPr>
              <a:defRPr/>
            </a:pPr>
            <a:r>
              <a:rPr lang="en-US" sz="1400" b="1" i="1" dirty="0">
                <a:ea typeface="ＭＳ Ｐゴシック" charset="-128"/>
              </a:rPr>
              <a:t>(General) </a:t>
            </a:r>
            <a:r>
              <a:rPr lang="en-US" sz="1400" b="1" dirty="0">
                <a:ea typeface="ＭＳ Ｐゴシック" charset="-128"/>
              </a:rPr>
              <a:t>Statement</a:t>
            </a:r>
            <a:r>
              <a:rPr lang="en-US" sz="1400" dirty="0">
                <a:ea typeface="ＭＳ Ｐゴシック" charset="-128"/>
              </a:rPr>
              <a:t>: </a:t>
            </a:r>
            <a:r>
              <a:rPr lang="en-US" sz="1400" b="1" i="1" dirty="0">
                <a:solidFill>
                  <a:srgbClr val="002060"/>
                </a:solidFill>
                <a:ea typeface="ＭＳ Ｐゴシック" charset="-128"/>
              </a:rPr>
              <a:t>Collection 5 MODIS AOD at 550 nm </a:t>
            </a:r>
            <a:r>
              <a:rPr lang="en-US" sz="1400" b="1" dirty="0">
                <a:solidFill>
                  <a:srgbClr val="002060"/>
                </a:solidFill>
                <a:ea typeface="ＭＳ Ｐゴシック" charset="-128"/>
              </a:rPr>
              <a:t>during </a:t>
            </a:r>
            <a:r>
              <a:rPr lang="en-US" sz="1400" b="1" i="1" dirty="0">
                <a:solidFill>
                  <a:srgbClr val="002060"/>
                </a:solidFill>
                <a:ea typeface="ＭＳ Ｐゴシック" charset="-128"/>
              </a:rPr>
              <a:t>Aug-Oct </a:t>
            </a:r>
            <a:r>
              <a:rPr lang="en-US" sz="1400" b="1" dirty="0">
                <a:solidFill>
                  <a:srgbClr val="002060"/>
                </a:solidFill>
                <a:ea typeface="ＭＳ Ｐゴシック" charset="-128"/>
              </a:rPr>
              <a:t>over Central South America </a:t>
            </a:r>
            <a:r>
              <a:rPr lang="en-US" sz="1400" b="1" i="1" dirty="0">
                <a:solidFill>
                  <a:srgbClr val="002060"/>
                </a:solidFill>
                <a:ea typeface="ＭＳ Ｐゴシック" charset="-128"/>
              </a:rPr>
              <a:t>highly</a:t>
            </a:r>
            <a:r>
              <a:rPr lang="en-US" sz="1400" b="1" dirty="0">
                <a:solidFill>
                  <a:srgbClr val="002060"/>
                </a:solidFill>
                <a:ea typeface="ＭＳ Ｐゴシック" charset="-128"/>
              </a:rPr>
              <a:t>  over-estimates for </a:t>
            </a:r>
            <a:r>
              <a:rPr lang="en-US" sz="1400" b="1" i="1" dirty="0">
                <a:solidFill>
                  <a:srgbClr val="002060"/>
                </a:solidFill>
                <a:ea typeface="ＭＳ Ｐゴシック" charset="-128"/>
              </a:rPr>
              <a:t>large AOD </a:t>
            </a:r>
            <a:r>
              <a:rPr lang="en-US" sz="1400" b="1" dirty="0">
                <a:solidFill>
                  <a:srgbClr val="002060"/>
                </a:solidFill>
                <a:ea typeface="ＭＳ Ｐゴシック" charset="-128"/>
              </a:rPr>
              <a:t>and  in non-burning season </a:t>
            </a:r>
            <a:r>
              <a:rPr lang="en-US" sz="1400" b="1" i="1" dirty="0">
                <a:solidFill>
                  <a:srgbClr val="002060"/>
                </a:solidFill>
                <a:ea typeface="ＭＳ Ｐゴシック" charset="-128"/>
              </a:rPr>
              <a:t> underestimates </a:t>
            </a:r>
            <a:r>
              <a:rPr lang="en-US" sz="1400" b="1" dirty="0">
                <a:solidFill>
                  <a:srgbClr val="002060"/>
                </a:solidFill>
                <a:ea typeface="ＭＳ Ｐゴシック" charset="-128"/>
              </a:rPr>
              <a:t>for </a:t>
            </a:r>
            <a:r>
              <a:rPr lang="en-US" sz="1400" b="1" i="1" dirty="0">
                <a:solidFill>
                  <a:srgbClr val="002060"/>
                </a:solidFill>
                <a:ea typeface="ＭＳ Ｐゴシック" charset="-128"/>
              </a:rPr>
              <a:t>small AOD</a:t>
            </a:r>
            <a:r>
              <a:rPr lang="en-US" sz="1400" b="1" dirty="0">
                <a:solidFill>
                  <a:srgbClr val="002060"/>
                </a:solidFill>
                <a:ea typeface="ＭＳ Ｐゴシック" charset="-128"/>
              </a:rPr>
              <a:t>, as compared to Aeronet; </a:t>
            </a:r>
            <a:r>
              <a:rPr lang="en-US" sz="1400" b="1" i="1" dirty="0">
                <a:solidFill>
                  <a:srgbClr val="002060"/>
                </a:solidFill>
                <a:ea typeface="ＭＳ Ｐゴシック" charset="-128"/>
              </a:rPr>
              <a:t>good</a:t>
            </a:r>
            <a:r>
              <a:rPr lang="en-US" sz="1400" b="1" dirty="0">
                <a:solidFill>
                  <a:srgbClr val="002060"/>
                </a:solidFill>
                <a:ea typeface="ＭＳ Ｐゴシック" charset="-128"/>
              </a:rPr>
              <a:t> comparisons are found at </a:t>
            </a:r>
            <a:r>
              <a:rPr lang="en-US" sz="1400" b="1" i="1" dirty="0">
                <a:solidFill>
                  <a:srgbClr val="002060"/>
                </a:solidFill>
                <a:ea typeface="ＭＳ Ｐゴシック" charset="-128"/>
              </a:rPr>
              <a:t>moderate AOD</a:t>
            </a:r>
            <a:r>
              <a:rPr lang="en-US" sz="1400" b="1" dirty="0">
                <a:solidFill>
                  <a:srgbClr val="002060"/>
                </a:solidFill>
                <a:ea typeface="ＭＳ Ｐゴシック" charset="-128"/>
              </a:rPr>
              <a:t>.</a:t>
            </a:r>
          </a:p>
          <a:p>
            <a:pPr>
              <a:defRPr/>
            </a:pPr>
            <a:r>
              <a:rPr lang="en-US" sz="1400" b="1" i="1" dirty="0">
                <a:ea typeface="ＭＳ Ｐゴシック" charset="-128"/>
              </a:rPr>
              <a:t>Region &amp; season characteristics</a:t>
            </a:r>
            <a:r>
              <a:rPr lang="en-US" sz="1400" dirty="0">
                <a:ea typeface="ＭＳ Ｐゴシック" charset="-128"/>
              </a:rPr>
              <a:t>: Central  region of Brazil is mix of forest, </a:t>
            </a:r>
            <a:r>
              <a:rPr lang="en-US" sz="1400" dirty="0" err="1">
                <a:ea typeface="ＭＳ Ｐゴシック" charset="-128"/>
              </a:rPr>
              <a:t>cerrado</a:t>
            </a:r>
            <a:r>
              <a:rPr lang="en-US" sz="1400" dirty="0">
                <a:ea typeface="ＭＳ Ｐゴシック" charset="-128"/>
              </a:rPr>
              <a:t>, and pasture and</a:t>
            </a:r>
            <a:r>
              <a:rPr lang="en-US" sz="1400" b="1" dirty="0">
                <a:ea typeface="ＭＳ Ｐゴシック" charset="-128"/>
              </a:rPr>
              <a:t> </a:t>
            </a:r>
            <a:r>
              <a:rPr lang="en-US" sz="1400" dirty="0">
                <a:ea typeface="ＭＳ Ｐゴシック" charset="-128"/>
              </a:rPr>
              <a:t>known to have low AOD most of the year except during biomass burning season</a:t>
            </a:r>
            <a:endParaRPr lang="en-US" sz="1400" dirty="0">
              <a:solidFill>
                <a:schemeClr val="tx1">
                  <a:lumMod val="95000"/>
                  <a:lumOff val="5000"/>
                </a:schemeClr>
              </a:solidFill>
              <a:ea typeface="ＭＳ Ｐゴシック" charset="-128"/>
            </a:endParaRPr>
          </a:p>
        </p:txBody>
      </p:sp>
      <p:sp>
        <p:nvSpPr>
          <p:cNvPr id="11" name="TextBox 10"/>
          <p:cNvSpPr txBox="1"/>
          <p:nvPr/>
        </p:nvSpPr>
        <p:spPr>
          <a:xfrm>
            <a:off x="0" y="4421188"/>
            <a:ext cx="6443663" cy="1816100"/>
          </a:xfrm>
          <a:prstGeom prst="rect">
            <a:avLst/>
          </a:prstGeom>
          <a:solidFill>
            <a:schemeClr val="accent3">
              <a:lumMod val="20000"/>
              <a:lumOff val="80000"/>
            </a:schemeClr>
          </a:solidFill>
        </p:spPr>
        <p:txBody>
          <a:bodyPr>
            <a:spAutoFit/>
          </a:bodyPr>
          <a:lstStyle/>
          <a:p>
            <a:pPr>
              <a:defRPr/>
            </a:pPr>
            <a:r>
              <a:rPr lang="en-US" sz="1400" i="1" dirty="0">
                <a:ea typeface="ＭＳ Ｐゴシック" charset="-128"/>
              </a:rPr>
              <a:t>(</a:t>
            </a:r>
            <a:r>
              <a:rPr lang="en-US" sz="1400" b="1" i="1" dirty="0">
                <a:ea typeface="ＭＳ Ｐゴシック" charset="-128"/>
              </a:rPr>
              <a:t>Example</a:t>
            </a:r>
            <a:r>
              <a:rPr lang="en-US" sz="1400" i="1" dirty="0">
                <a:ea typeface="ＭＳ Ｐゴシック" charset="-128"/>
              </a:rPr>
              <a:t>) </a:t>
            </a:r>
            <a:r>
              <a:rPr lang="en-US" sz="1400" dirty="0">
                <a:ea typeface="ＭＳ Ｐゴシック" charset="-128"/>
              </a:rPr>
              <a:t>: S</a:t>
            </a:r>
            <a:r>
              <a:rPr lang="en-US" sz="1400" i="1" dirty="0">
                <a:ea typeface="ＭＳ Ｐゴシック" charset="-128"/>
              </a:rPr>
              <a:t>catter plot</a:t>
            </a:r>
            <a:r>
              <a:rPr lang="en-US" sz="1400" dirty="0">
                <a:ea typeface="ＭＳ Ｐゴシック" charset="-128"/>
              </a:rPr>
              <a:t> of MODIS AOD and AOD at 550 nm vs. Aeronet from </a:t>
            </a:r>
            <a:r>
              <a:rPr lang="en-US" sz="1400" i="1" dirty="0">
                <a:ea typeface="ＭＳ Ｐゴシック" charset="-128"/>
              </a:rPr>
              <a:t>ref. </a:t>
            </a:r>
            <a:r>
              <a:rPr lang="en-US" sz="1400" dirty="0">
                <a:ea typeface="ＭＳ Ｐゴシック" charset="-128"/>
              </a:rPr>
              <a:t>(Hyer et al, 2011) </a:t>
            </a:r>
            <a:r>
              <a:rPr lang="en-US" sz="1400" i="1" dirty="0">
                <a:ea typeface="ＭＳ Ｐゴシック" charset="-128"/>
              </a:rPr>
              <a:t>(Description Caption) </a:t>
            </a:r>
            <a:r>
              <a:rPr lang="en-US" sz="1400" dirty="0">
                <a:ea typeface="ＭＳ Ｐゴシック" charset="-128"/>
              </a:rPr>
              <a:t>shows severe </a:t>
            </a:r>
            <a:r>
              <a:rPr lang="en-US" sz="1400" i="1" dirty="0">
                <a:ea typeface="ＭＳ Ｐゴシック" charset="-128"/>
              </a:rPr>
              <a:t>over-estimation</a:t>
            </a:r>
            <a:r>
              <a:rPr lang="en-US" sz="1400" dirty="0">
                <a:ea typeface="ＭＳ Ｐゴシック" charset="-128"/>
              </a:rPr>
              <a:t> of MODIS Col 5 AOD (dark target algorithm) at </a:t>
            </a:r>
            <a:r>
              <a:rPr lang="en-US" sz="1400" i="1" dirty="0">
                <a:ea typeface="ＭＳ Ｐゴシック" charset="-128"/>
              </a:rPr>
              <a:t>large AOD </a:t>
            </a:r>
            <a:r>
              <a:rPr lang="en-US" sz="1400" dirty="0">
                <a:ea typeface="ＭＳ Ｐゴシック" charset="-128"/>
              </a:rPr>
              <a:t>at 550 nm during </a:t>
            </a:r>
            <a:r>
              <a:rPr lang="en-US" sz="1400" i="1" dirty="0">
                <a:ea typeface="ＭＳ Ｐゴシック" charset="-128"/>
              </a:rPr>
              <a:t>Aug-Oct</a:t>
            </a:r>
            <a:r>
              <a:rPr lang="en-US" sz="1400" dirty="0">
                <a:ea typeface="ＭＳ Ｐゴシック" charset="-128"/>
              </a:rPr>
              <a:t> 2005-2008 over Brazil. </a:t>
            </a:r>
            <a:r>
              <a:rPr lang="en-US" sz="1400" i="1" dirty="0">
                <a:ea typeface="ＭＳ Ｐゴシック" charset="-128"/>
              </a:rPr>
              <a:t>(Constraints)</a:t>
            </a:r>
            <a:r>
              <a:rPr lang="en-US" sz="1400" dirty="0">
                <a:ea typeface="ＭＳ Ｐゴシック" charset="-128"/>
              </a:rPr>
              <a:t> Only best quality  of MODIS data (</a:t>
            </a:r>
            <a:r>
              <a:rPr lang="en-US" sz="1400" i="1" dirty="0">
                <a:ea typeface="ＭＳ Ｐゴシック" charset="-128"/>
              </a:rPr>
              <a:t>Quality =3 </a:t>
            </a:r>
            <a:r>
              <a:rPr lang="en-US" sz="1400" dirty="0">
                <a:ea typeface="ＭＳ Ｐゴシック" charset="-128"/>
              </a:rPr>
              <a:t>) used. Data with scattering angle </a:t>
            </a:r>
            <a:r>
              <a:rPr lang="en-US" sz="1400" i="1" dirty="0">
                <a:ea typeface="ＭＳ Ｐゴシック" charset="-128"/>
              </a:rPr>
              <a:t> &gt; 170 deg</a:t>
            </a:r>
            <a:r>
              <a:rPr lang="en-US" sz="1400" dirty="0">
                <a:ea typeface="ＭＳ Ｐゴシック" charset="-128"/>
              </a:rPr>
              <a:t> excluded. </a:t>
            </a:r>
            <a:r>
              <a:rPr lang="en-US" sz="1400" i="1" dirty="0">
                <a:ea typeface="ＭＳ Ｐゴシック" charset="-128"/>
              </a:rPr>
              <a:t>(Symbols)  </a:t>
            </a:r>
            <a:r>
              <a:rPr lang="en-US" sz="1400" b="1" dirty="0">
                <a:solidFill>
                  <a:srgbClr val="C00000"/>
                </a:solidFill>
                <a:ea typeface="ＭＳ Ｐゴシック" charset="-128"/>
              </a:rPr>
              <a:t>Red Lines </a:t>
            </a:r>
            <a:r>
              <a:rPr lang="en-US" sz="1400" dirty="0">
                <a:ea typeface="ＭＳ Ｐゴシック" charset="-128"/>
              </a:rPr>
              <a:t>define regions of </a:t>
            </a:r>
            <a:r>
              <a:rPr lang="en-US" sz="1400" i="1" dirty="0">
                <a:ea typeface="ＭＳ Ｐゴシック" charset="-128"/>
              </a:rPr>
              <a:t>Expected Error (EE), </a:t>
            </a:r>
            <a:r>
              <a:rPr lang="en-US" sz="1400" b="1" i="1" dirty="0">
                <a:solidFill>
                  <a:srgbClr val="00B050"/>
                </a:solidFill>
                <a:ea typeface="ＭＳ Ｐゴシック" charset="-128"/>
              </a:rPr>
              <a:t>Green</a:t>
            </a:r>
            <a:r>
              <a:rPr lang="en-US" sz="1400" i="1" dirty="0">
                <a:ea typeface="ＭＳ Ｐゴシック" charset="-128"/>
              </a:rPr>
              <a:t> is the fitted slope</a:t>
            </a:r>
          </a:p>
          <a:p>
            <a:pPr>
              <a:defRPr/>
            </a:pPr>
            <a:r>
              <a:rPr lang="en-US" sz="1400" b="1" i="1" dirty="0">
                <a:ea typeface="ＭＳ Ｐゴシック" charset="-128"/>
              </a:rPr>
              <a:t>Results: </a:t>
            </a:r>
            <a:r>
              <a:rPr lang="en-US" sz="1400" b="1" dirty="0">
                <a:ea typeface="ＭＳ Ｐゴシック" charset="-128"/>
              </a:rPr>
              <a:t>Tolerance</a:t>
            </a:r>
            <a:r>
              <a:rPr lang="en-US" sz="1400" dirty="0">
                <a:ea typeface="ＭＳ Ｐゴシック" charset="-128"/>
              </a:rPr>
              <a:t>= 62% within </a:t>
            </a:r>
            <a:r>
              <a:rPr lang="en-US" sz="1400" b="1" dirty="0">
                <a:ea typeface="ＭＳ Ｐゴシック" charset="-128"/>
              </a:rPr>
              <a:t>EE</a:t>
            </a:r>
            <a:r>
              <a:rPr lang="en-US" sz="1400" dirty="0">
                <a:ea typeface="ＭＳ Ｐゴシック" charset="-128"/>
              </a:rPr>
              <a:t>;  RMSE=0.212 ;  </a:t>
            </a:r>
            <a:r>
              <a:rPr lang="en-US" sz="1400" b="1" dirty="0">
                <a:ea typeface="ＭＳ Ｐゴシック" charset="-128"/>
              </a:rPr>
              <a:t>r2</a:t>
            </a:r>
            <a:r>
              <a:rPr lang="en-US" sz="1400" dirty="0">
                <a:ea typeface="ＭＳ Ｐゴシック" charset="-128"/>
              </a:rPr>
              <a:t>=0.81;  </a:t>
            </a:r>
            <a:r>
              <a:rPr lang="en-US" sz="1400" b="1" dirty="0">
                <a:ea typeface="ＭＳ Ｐゴシック" charset="-128"/>
              </a:rPr>
              <a:t>Slope</a:t>
            </a:r>
            <a:r>
              <a:rPr lang="en-US" sz="1400" dirty="0">
                <a:ea typeface="ＭＳ Ｐゴシック" charset="-128"/>
              </a:rPr>
              <a:t>=1.00</a:t>
            </a:r>
          </a:p>
          <a:p>
            <a:pPr>
              <a:defRPr/>
            </a:pPr>
            <a:r>
              <a:rPr lang="en-US" sz="1400" b="1" dirty="0">
                <a:ea typeface="ＭＳ Ｐゴシック" charset="-128"/>
              </a:rPr>
              <a:t>For Low AOD </a:t>
            </a:r>
            <a:r>
              <a:rPr lang="en-US" sz="1400" dirty="0">
                <a:ea typeface="ＭＳ Ｐゴシック" charset="-128"/>
              </a:rPr>
              <a:t>(&lt;0.2) </a:t>
            </a:r>
            <a:r>
              <a:rPr lang="en-US" sz="1400" b="1" dirty="0">
                <a:ea typeface="ＭＳ Ｐゴシック" charset="-128"/>
              </a:rPr>
              <a:t>Slope</a:t>
            </a:r>
            <a:r>
              <a:rPr lang="en-US" sz="1400" dirty="0">
                <a:ea typeface="ＭＳ Ｐゴシック" charset="-128"/>
              </a:rPr>
              <a:t>=0.3. </a:t>
            </a:r>
            <a:r>
              <a:rPr lang="en-US" sz="1400" b="1" dirty="0">
                <a:ea typeface="ＭＳ Ｐゴシック" charset="-128"/>
              </a:rPr>
              <a:t>For high AOD </a:t>
            </a:r>
            <a:r>
              <a:rPr lang="en-US" sz="1400" dirty="0">
                <a:ea typeface="ＭＳ Ｐゴシック" charset="-128"/>
              </a:rPr>
              <a:t>(&gt; 1.4)  </a:t>
            </a:r>
            <a:r>
              <a:rPr lang="en-US" sz="1400" b="1" dirty="0">
                <a:ea typeface="ＭＳ Ｐゴシック" charset="-128"/>
              </a:rPr>
              <a:t>Slope</a:t>
            </a:r>
            <a:r>
              <a:rPr lang="en-US" sz="1400" dirty="0">
                <a:ea typeface="ＭＳ Ｐゴシック" charset="-128"/>
              </a:rPr>
              <a:t>=1.54 </a:t>
            </a:r>
          </a:p>
        </p:txBody>
      </p:sp>
      <p:sp>
        <p:nvSpPr>
          <p:cNvPr id="12" name="TextBox 11"/>
          <p:cNvSpPr txBox="1"/>
          <p:nvPr/>
        </p:nvSpPr>
        <p:spPr>
          <a:xfrm>
            <a:off x="0" y="1844675"/>
            <a:ext cx="6227763" cy="2586038"/>
          </a:xfrm>
          <a:prstGeom prst="rect">
            <a:avLst/>
          </a:prstGeom>
          <a:solidFill>
            <a:schemeClr val="accent3">
              <a:lumMod val="20000"/>
              <a:lumOff val="80000"/>
            </a:schemeClr>
          </a:solidFill>
        </p:spPr>
        <p:txBody>
          <a:bodyPr>
            <a:spAutoFit/>
          </a:bodyPr>
          <a:lstStyle/>
          <a:p>
            <a:pPr>
              <a:defRPr/>
            </a:pPr>
            <a:r>
              <a:rPr lang="en-US" sz="1400" i="1" dirty="0">
                <a:ea typeface="ＭＳ Ｐゴシック" charset="-128"/>
              </a:rPr>
              <a:t>(</a:t>
            </a:r>
            <a:r>
              <a:rPr lang="en-US" sz="1400" b="1" i="1" dirty="0">
                <a:ea typeface="ＭＳ Ｐゴシック" charset="-128"/>
              </a:rPr>
              <a:t>Dominating factors leading to Aerosol Estimate bias</a:t>
            </a:r>
            <a:r>
              <a:rPr lang="en-US" sz="1400" i="1" dirty="0">
                <a:ea typeface="ＭＳ Ｐゴシック" charset="-128"/>
              </a:rPr>
              <a:t>): </a:t>
            </a:r>
            <a:endParaRPr lang="en-US" sz="1400" b="1" dirty="0">
              <a:ea typeface="ＭＳ Ｐゴシック" charset="-128"/>
            </a:endParaRPr>
          </a:p>
          <a:p>
            <a:pPr marL="228600" indent="-228600">
              <a:buFontTx/>
              <a:buAutoNum type="arabicPeriod"/>
              <a:defRPr/>
            </a:pPr>
            <a:r>
              <a:rPr lang="en-US" sz="1400" dirty="0">
                <a:solidFill>
                  <a:schemeClr val="tx1">
                    <a:lumMod val="95000"/>
                    <a:lumOff val="5000"/>
                  </a:schemeClr>
                </a:solidFill>
                <a:ea typeface="ＭＳ Ｐゴシック" charset="-128"/>
              </a:rPr>
              <a:t>Large positive bias in AOD estimate during biomass burning season may be due to wrong assignment of Aerosol absorbing characteristics.</a:t>
            </a:r>
            <a:br>
              <a:rPr lang="en-US" sz="1400" dirty="0">
                <a:solidFill>
                  <a:schemeClr val="tx1">
                    <a:lumMod val="95000"/>
                    <a:lumOff val="5000"/>
                  </a:schemeClr>
                </a:solidFill>
                <a:ea typeface="ＭＳ Ｐゴシック" charset="-128"/>
              </a:rPr>
            </a:br>
            <a:r>
              <a:rPr lang="en-US" sz="1400" dirty="0">
                <a:ea typeface="ＭＳ Ｐゴシック" charset="-128"/>
              </a:rPr>
              <a:t>(Specific explanation)  </a:t>
            </a:r>
            <a:r>
              <a:rPr lang="en-US" sz="1400" dirty="0">
                <a:solidFill>
                  <a:schemeClr val="tx1">
                    <a:lumMod val="95000"/>
                    <a:lumOff val="5000"/>
                  </a:schemeClr>
                </a:solidFill>
                <a:ea typeface="ＭＳ Ｐゴシック" charset="-128"/>
              </a:rPr>
              <a:t>a constant Single Scattering Albedo ~ 0.91 is assigned for all seasons, while the true value is closer to ~0.92-0.93.</a:t>
            </a:r>
          </a:p>
          <a:p>
            <a:pPr marL="228600" indent="-228600">
              <a:defRPr/>
            </a:pPr>
            <a:r>
              <a:rPr lang="en-US" sz="1200" dirty="0">
                <a:solidFill>
                  <a:schemeClr val="tx1">
                    <a:lumMod val="95000"/>
                    <a:lumOff val="5000"/>
                  </a:schemeClr>
                </a:solidFill>
                <a:ea typeface="ＭＳ Ｐゴシック" charset="-128"/>
              </a:rPr>
              <a:t> [ </a:t>
            </a:r>
            <a:r>
              <a:rPr lang="en-US" sz="1200" dirty="0">
                <a:ea typeface="ＭＳ Ｐゴシック" charset="-128"/>
              </a:rPr>
              <a:t>Notes or </a:t>
            </a:r>
            <a:r>
              <a:rPr lang="en-US" sz="1200" i="1" dirty="0">
                <a:ea typeface="ＭＳ Ｐゴシック" charset="-128"/>
              </a:rPr>
              <a:t>exceptions</a:t>
            </a:r>
            <a:r>
              <a:rPr lang="en-US" sz="1200" dirty="0">
                <a:ea typeface="ＭＳ Ｐゴシック" charset="-128"/>
              </a:rPr>
              <a:t>: Biomass burning regions in Southern Africa do not show as large positive bias as in this case, it may be due to different optical characteristics or single scattering albedo of smoke particles, Aeronet observations of SSA confirm this]</a:t>
            </a:r>
            <a:endParaRPr lang="en-US" sz="1200" dirty="0">
              <a:solidFill>
                <a:schemeClr val="tx1">
                  <a:lumMod val="95000"/>
                  <a:lumOff val="5000"/>
                </a:schemeClr>
              </a:solidFill>
              <a:ea typeface="ＭＳ Ｐゴシック" charset="-128"/>
            </a:endParaRPr>
          </a:p>
          <a:p>
            <a:pPr>
              <a:defRPr/>
            </a:pPr>
            <a:r>
              <a:rPr lang="en-US" sz="1400" b="1" dirty="0">
                <a:solidFill>
                  <a:schemeClr val="tx1">
                    <a:lumMod val="95000"/>
                    <a:lumOff val="5000"/>
                  </a:schemeClr>
                </a:solidFill>
                <a:ea typeface="ＭＳ Ｐゴシック" charset="-128"/>
              </a:rPr>
              <a:t> 2</a:t>
            </a:r>
            <a:r>
              <a:rPr lang="en-US" sz="1400" dirty="0">
                <a:solidFill>
                  <a:schemeClr val="tx1">
                    <a:lumMod val="95000"/>
                    <a:lumOff val="5000"/>
                  </a:schemeClr>
                </a:solidFill>
                <a:ea typeface="ＭＳ Ｐゴシック" charset="-128"/>
              </a:rPr>
              <a:t>. Low AOD is common in non burning season. In Low AOD cases, biases are highly dependent on  lower boundary conditions. In general a negative bias is found due to uncertainty in Surface  Reflectance Characterization which dominates if signal from atmospheric aerosol is low.</a:t>
            </a:r>
            <a:r>
              <a:rPr lang="en-US" sz="1400" dirty="0">
                <a:ea typeface="ＭＳ Ｐゴシック" charset="-128"/>
              </a:rPr>
              <a:t> </a:t>
            </a:r>
          </a:p>
        </p:txBody>
      </p:sp>
      <p:pic>
        <p:nvPicPr>
          <p:cNvPr id="17415" name="Picture 2"/>
          <p:cNvPicPr>
            <a:picLocks noChangeAspect="1" noChangeArrowheads="1"/>
          </p:cNvPicPr>
          <p:nvPr/>
        </p:nvPicPr>
        <p:blipFill>
          <a:blip r:embed="rId2"/>
          <a:srcRect l="37857" t="56000" r="54047" b="31429"/>
          <a:stretch>
            <a:fillRect/>
          </a:stretch>
        </p:blipFill>
        <p:spPr bwMode="auto">
          <a:xfrm>
            <a:off x="6443663" y="2924175"/>
            <a:ext cx="2590800" cy="2514600"/>
          </a:xfrm>
          <a:prstGeom prst="rect">
            <a:avLst/>
          </a:prstGeom>
          <a:noFill/>
          <a:ln w="9525">
            <a:noFill/>
            <a:miter lim="800000"/>
            <a:headEnd/>
            <a:tailEnd/>
          </a:ln>
        </p:spPr>
      </p:pic>
      <p:pic>
        <p:nvPicPr>
          <p:cNvPr id="17416" name="Picture 2"/>
          <p:cNvPicPr>
            <a:picLocks noChangeAspect="1" noChangeArrowheads="1"/>
          </p:cNvPicPr>
          <p:nvPr/>
        </p:nvPicPr>
        <p:blipFill>
          <a:blip r:embed="rId3"/>
          <a:srcRect l="32112" t="26938" r="14223" b="14136"/>
          <a:stretch>
            <a:fillRect/>
          </a:stretch>
        </p:blipFill>
        <p:spPr bwMode="auto">
          <a:xfrm>
            <a:off x="6248400" y="457200"/>
            <a:ext cx="2779713" cy="2168525"/>
          </a:xfrm>
          <a:prstGeom prst="rect">
            <a:avLst/>
          </a:prstGeom>
          <a:noFill/>
          <a:ln w="9525">
            <a:noFill/>
            <a:miter lim="800000"/>
            <a:headEnd/>
            <a:tailEnd/>
          </a:ln>
        </p:spPr>
      </p:pic>
      <p:sp>
        <p:nvSpPr>
          <p:cNvPr id="17417" name="TextBox 18"/>
          <p:cNvSpPr txBox="1">
            <a:spLocks noChangeArrowheads="1"/>
          </p:cNvSpPr>
          <p:nvPr/>
        </p:nvSpPr>
        <p:spPr bwMode="auto">
          <a:xfrm>
            <a:off x="6372225" y="5364163"/>
            <a:ext cx="2695575" cy="585787"/>
          </a:xfrm>
          <a:prstGeom prst="rect">
            <a:avLst/>
          </a:prstGeom>
          <a:noFill/>
          <a:ln w="9525">
            <a:noFill/>
            <a:miter lim="800000"/>
            <a:headEnd/>
            <a:tailEnd/>
          </a:ln>
        </p:spPr>
        <p:txBody>
          <a:bodyPr>
            <a:spAutoFit/>
          </a:bodyPr>
          <a:lstStyle/>
          <a:p>
            <a:pPr algn="ctr"/>
            <a:r>
              <a:rPr lang="en-US" sz="1600" b="1"/>
              <a:t>0                  1                   2 Aeronet AOD</a:t>
            </a:r>
            <a:endParaRPr lang="en-US" b="1"/>
          </a:p>
        </p:txBody>
      </p:sp>
      <p:sp>
        <p:nvSpPr>
          <p:cNvPr id="21" name="TextBox 20"/>
          <p:cNvSpPr txBox="1"/>
          <p:nvPr/>
        </p:nvSpPr>
        <p:spPr>
          <a:xfrm rot="16200000">
            <a:off x="5408711" y="3764577"/>
            <a:ext cx="1371600" cy="307777"/>
          </a:xfrm>
          <a:prstGeom prst="rect">
            <a:avLst/>
          </a:prstGeom>
          <a:noFill/>
          <a:scene3d>
            <a:camera prst="orthographicFront">
              <a:rot lat="0" lon="21299999" rev="0"/>
            </a:camera>
            <a:lightRig rig="threePt" dir="t"/>
          </a:scene3d>
        </p:spPr>
        <p:txBody>
          <a:bodyPr>
            <a:spAutoFit/>
          </a:bodyPr>
          <a:lstStyle/>
          <a:p>
            <a:pPr>
              <a:defRPr/>
            </a:pPr>
            <a:r>
              <a:rPr lang="en-US" sz="1400" b="1" dirty="0">
                <a:ea typeface="ＭＳ Ｐゴシック" charset="-128"/>
              </a:rPr>
              <a:t>MODIS  AOD</a:t>
            </a:r>
          </a:p>
        </p:txBody>
      </p:sp>
      <p:sp>
        <p:nvSpPr>
          <p:cNvPr id="17419" name="TextBox 21"/>
          <p:cNvSpPr txBox="1">
            <a:spLocks noChangeArrowheads="1"/>
          </p:cNvSpPr>
          <p:nvPr/>
        </p:nvSpPr>
        <p:spPr bwMode="auto">
          <a:xfrm>
            <a:off x="6797675" y="2659063"/>
            <a:ext cx="2022475" cy="338137"/>
          </a:xfrm>
          <a:prstGeom prst="rect">
            <a:avLst/>
          </a:prstGeom>
          <a:noFill/>
          <a:ln w="9525">
            <a:noFill/>
            <a:miter lim="800000"/>
            <a:headEnd/>
            <a:tailEnd/>
          </a:ln>
        </p:spPr>
        <p:txBody>
          <a:bodyPr>
            <a:spAutoFit/>
          </a:bodyPr>
          <a:lstStyle/>
          <a:p>
            <a:r>
              <a:rPr lang="en-US" sz="1600" b="1"/>
              <a:t> </a:t>
            </a:r>
            <a:r>
              <a:rPr lang="en-US" sz="1100" b="1"/>
              <a:t>Central South America</a:t>
            </a:r>
            <a:endParaRPr lang="en-US" b="1"/>
          </a:p>
        </p:txBody>
      </p:sp>
      <p:sp>
        <p:nvSpPr>
          <p:cNvPr id="17420" name="TextBox 22"/>
          <p:cNvSpPr txBox="1">
            <a:spLocks noChangeArrowheads="1"/>
          </p:cNvSpPr>
          <p:nvPr/>
        </p:nvSpPr>
        <p:spPr bwMode="auto">
          <a:xfrm>
            <a:off x="7086600" y="1828800"/>
            <a:ext cx="1295400" cy="276225"/>
          </a:xfrm>
          <a:prstGeom prst="rect">
            <a:avLst/>
          </a:prstGeom>
          <a:noFill/>
          <a:ln w="9525">
            <a:noFill/>
            <a:miter lim="800000"/>
            <a:headEnd/>
            <a:tailEnd/>
          </a:ln>
        </p:spPr>
        <p:txBody>
          <a:bodyPr>
            <a:spAutoFit/>
          </a:bodyPr>
          <a:lstStyle/>
          <a:p>
            <a:r>
              <a:rPr lang="en-US" sz="1200" b="1">
                <a:solidFill>
                  <a:schemeClr val="bg1"/>
                </a:solidFill>
              </a:rPr>
              <a:t>* Mato Grosso</a:t>
            </a:r>
            <a:endParaRPr lang="en-US" sz="1400" b="1">
              <a:solidFill>
                <a:schemeClr val="bg1"/>
              </a:solidFill>
            </a:endParaRPr>
          </a:p>
        </p:txBody>
      </p:sp>
      <p:sp>
        <p:nvSpPr>
          <p:cNvPr id="17421" name="TextBox 23"/>
          <p:cNvSpPr txBox="1">
            <a:spLocks noChangeArrowheads="1"/>
          </p:cNvSpPr>
          <p:nvPr/>
        </p:nvSpPr>
        <p:spPr bwMode="auto">
          <a:xfrm>
            <a:off x="6818313" y="2133600"/>
            <a:ext cx="1295400" cy="276225"/>
          </a:xfrm>
          <a:prstGeom prst="rect">
            <a:avLst/>
          </a:prstGeom>
          <a:noFill/>
          <a:ln w="9525">
            <a:noFill/>
            <a:miter lim="800000"/>
            <a:headEnd/>
            <a:tailEnd/>
          </a:ln>
        </p:spPr>
        <p:txBody>
          <a:bodyPr>
            <a:spAutoFit/>
          </a:bodyPr>
          <a:lstStyle/>
          <a:p>
            <a:r>
              <a:rPr lang="en-US" sz="1200" b="1">
                <a:solidFill>
                  <a:schemeClr val="bg1"/>
                </a:solidFill>
              </a:rPr>
              <a:t>* Santa Cruz</a:t>
            </a:r>
            <a:endParaRPr lang="en-US" sz="1400" b="1">
              <a:solidFill>
                <a:schemeClr val="bg1"/>
              </a:solidFill>
            </a:endParaRPr>
          </a:p>
        </p:txBody>
      </p:sp>
      <p:sp>
        <p:nvSpPr>
          <p:cNvPr id="17422" name="TextBox 24"/>
          <p:cNvSpPr txBox="1">
            <a:spLocks noChangeArrowheads="1"/>
          </p:cNvSpPr>
          <p:nvPr/>
        </p:nvSpPr>
        <p:spPr bwMode="auto">
          <a:xfrm>
            <a:off x="6970713" y="1524000"/>
            <a:ext cx="1295400" cy="276225"/>
          </a:xfrm>
          <a:prstGeom prst="rect">
            <a:avLst/>
          </a:prstGeom>
          <a:noFill/>
          <a:ln w="9525">
            <a:noFill/>
            <a:miter lim="800000"/>
            <a:headEnd/>
            <a:tailEnd/>
          </a:ln>
        </p:spPr>
        <p:txBody>
          <a:bodyPr>
            <a:spAutoFit/>
          </a:bodyPr>
          <a:lstStyle/>
          <a:p>
            <a:r>
              <a:rPr lang="en-US" sz="1200" b="1">
                <a:solidFill>
                  <a:schemeClr val="bg1"/>
                </a:solidFill>
              </a:rPr>
              <a:t>* Alta Floresta</a:t>
            </a:r>
            <a:endParaRPr lang="en-US" sz="1400" b="1">
              <a:solidFill>
                <a:schemeClr val="bg1"/>
              </a:solidFill>
            </a:endParaRPr>
          </a:p>
        </p:txBody>
      </p:sp>
      <p:sp>
        <p:nvSpPr>
          <p:cNvPr id="30" name="TextBox 29"/>
          <p:cNvSpPr txBox="1"/>
          <p:nvPr/>
        </p:nvSpPr>
        <p:spPr>
          <a:xfrm>
            <a:off x="6172200" y="2895600"/>
            <a:ext cx="304800" cy="307777"/>
          </a:xfrm>
          <a:prstGeom prst="rect">
            <a:avLst/>
          </a:prstGeom>
          <a:noFill/>
          <a:scene3d>
            <a:camera prst="orthographicFront">
              <a:rot lat="0" lon="21299999" rev="0"/>
            </a:camera>
            <a:lightRig rig="threePt" dir="t"/>
          </a:scene3d>
        </p:spPr>
        <p:txBody>
          <a:bodyPr>
            <a:spAutoFit/>
          </a:bodyPr>
          <a:lstStyle/>
          <a:p>
            <a:pPr>
              <a:defRPr/>
            </a:pPr>
            <a:r>
              <a:rPr lang="en-US" sz="1400" b="1" dirty="0">
                <a:ea typeface="ＭＳ Ｐゴシック" charset="-128"/>
              </a:rPr>
              <a:t>2</a:t>
            </a:r>
          </a:p>
        </p:txBody>
      </p:sp>
      <p:sp>
        <p:nvSpPr>
          <p:cNvPr id="32" name="TextBox 31"/>
          <p:cNvSpPr txBox="1"/>
          <p:nvPr/>
        </p:nvSpPr>
        <p:spPr>
          <a:xfrm>
            <a:off x="6172200" y="4038600"/>
            <a:ext cx="304800" cy="307777"/>
          </a:xfrm>
          <a:prstGeom prst="rect">
            <a:avLst/>
          </a:prstGeom>
          <a:noFill/>
          <a:scene3d>
            <a:camera prst="orthographicFront">
              <a:rot lat="0" lon="21299999" rev="0"/>
            </a:camera>
            <a:lightRig rig="threePt" dir="t"/>
          </a:scene3d>
        </p:spPr>
        <p:txBody>
          <a:bodyPr>
            <a:spAutoFit/>
          </a:bodyPr>
          <a:lstStyle/>
          <a:p>
            <a:pPr>
              <a:defRPr/>
            </a:pPr>
            <a:r>
              <a:rPr lang="en-US" sz="1400" b="1" dirty="0">
                <a:ea typeface="ＭＳ Ｐゴシック" charset="-128"/>
              </a:rPr>
              <a:t>1</a:t>
            </a:r>
          </a:p>
        </p:txBody>
      </p:sp>
      <p:sp>
        <p:nvSpPr>
          <p:cNvPr id="17425" name="TextBox 32"/>
          <p:cNvSpPr txBox="1">
            <a:spLocks noChangeArrowheads="1"/>
          </p:cNvSpPr>
          <p:nvPr/>
        </p:nvSpPr>
        <p:spPr bwMode="auto">
          <a:xfrm>
            <a:off x="6553200" y="3048000"/>
            <a:ext cx="762000" cy="369888"/>
          </a:xfrm>
          <a:prstGeom prst="rect">
            <a:avLst/>
          </a:prstGeom>
          <a:solidFill>
            <a:schemeClr val="bg1"/>
          </a:solidFill>
          <a:ln w="9525">
            <a:noFill/>
            <a:miter lim="800000"/>
            <a:headEnd/>
            <a:tailEnd/>
          </a:ln>
        </p:spPr>
        <p:txBody>
          <a:bodyPr>
            <a:spAutoFit/>
          </a:bodyPr>
          <a:lstStyle/>
          <a:p>
            <a:endParaRPr lang="en-US"/>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Presenting Data Quality via Web service</a:t>
            </a:r>
            <a:endParaRPr lang="en-US" dirty="0"/>
          </a:p>
        </p:txBody>
      </p:sp>
      <p:sp>
        <p:nvSpPr>
          <p:cNvPr id="3" name="Content Placeholder 2"/>
          <p:cNvSpPr>
            <a:spLocks noGrp="1"/>
          </p:cNvSpPr>
          <p:nvPr>
            <p:ph idx="1"/>
          </p:nvPr>
        </p:nvSpPr>
        <p:spPr>
          <a:xfrm>
            <a:off x="386366" y="1066800"/>
            <a:ext cx="8071834" cy="5029200"/>
          </a:xfrm>
        </p:spPr>
        <p:txBody>
          <a:bodyPr/>
          <a:lstStyle/>
          <a:p>
            <a:r>
              <a:rPr lang="en-US" dirty="0" smtClean="0"/>
              <a:t>Once we know what to present, and how to present, and where to get the information from, we can build a service that on a URL request can return an XML, from which a well-organized web page can be rendered. </a:t>
            </a:r>
          </a:p>
          <a:p>
            <a:r>
              <a:rPr lang="en-US" dirty="0" smtClean="0"/>
              <a:t>This is just one step towards an ideal situation when all the aspects of quality can reside in separate modules that can be searched for based on ontology and rulesets, and then assembled and presented as html page based on user selection criteria.</a:t>
            </a:r>
          </a:p>
          <a:p>
            <a:pPr>
              <a:buNone/>
            </a:pPr>
            <a:endParaRPr lang="en-US" dirty="0"/>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5842" name="Picture 2" descr="0D42878E-678B-4878-A84F-2F82DDB295CB@rpi"/>
          <p:cNvSpPr>
            <a:spLocks noChangeAspect="1" noChangeArrowheads="1"/>
          </p:cNvSpPr>
          <p:nvPr/>
        </p:nvSpPr>
        <p:spPr bwMode="auto">
          <a:xfrm>
            <a:off x="1371600" y="762000"/>
            <a:ext cx="5867400" cy="5562600"/>
          </a:xfrm>
          <a:prstGeom prst="rect">
            <a:avLst/>
          </a:prstGeom>
          <a:noFill/>
          <a:ln w="9525">
            <a:noFill/>
            <a:miter lim="800000"/>
            <a:headEnd/>
            <a:tailEnd/>
          </a:ln>
        </p:spPr>
        <p:txBody>
          <a:bodyPr/>
          <a:lstStyle/>
          <a:p>
            <a:endParaRPr lang="en-US"/>
          </a:p>
        </p:txBody>
      </p:sp>
      <p:sp>
        <p:nvSpPr>
          <p:cNvPr id="3" name="Title 2"/>
          <p:cNvSpPr>
            <a:spLocks noGrp="1"/>
          </p:cNvSpPr>
          <p:nvPr>
            <p:ph type="title" idx="4294967295"/>
          </p:nvPr>
        </p:nvSpPr>
        <p:spPr bwMode="auto">
          <a:xfrm>
            <a:off x="731838" y="76200"/>
            <a:ext cx="8259762" cy="685800"/>
          </a:xfrm>
          <a:prstGeom prst="rect">
            <a:avLst/>
          </a:prstGeom>
          <a:ln>
            <a:miter lim="800000"/>
            <a:headEnd/>
            <a:tailEnd/>
          </a:ln>
        </p:spPr>
        <p:txBody>
          <a:bodyPr anchor="ctr"/>
          <a:lstStyle/>
          <a:p>
            <a:pPr>
              <a:defRPr/>
            </a:pPr>
            <a:r>
              <a:rPr lang="en-US" kern="1200" dirty="0" smtClean="0">
                <a:ea typeface="+mn-ea"/>
                <a:cs typeface="+mn-cs"/>
              </a:rPr>
              <a:t>Proposed activities</a:t>
            </a:r>
            <a:endParaRPr lang="en-US" dirty="0">
              <a:ea typeface="MS PGothic" pitchFamily="34" charset="-128"/>
            </a:endParaRPr>
          </a:p>
        </p:txBody>
      </p:sp>
      <p:sp>
        <p:nvSpPr>
          <p:cNvPr id="69636" name="Text Box 4"/>
          <p:cNvSpPr txBox="1">
            <a:spLocks noChangeArrowheads="1"/>
          </p:cNvSpPr>
          <p:nvPr/>
        </p:nvSpPr>
        <p:spPr bwMode="auto">
          <a:xfrm>
            <a:off x="187325" y="1043189"/>
            <a:ext cx="8782050" cy="3785652"/>
          </a:xfrm>
          <a:prstGeom prst="rect">
            <a:avLst/>
          </a:prstGeom>
          <a:noFill/>
          <a:ln w="9525">
            <a:noFill/>
            <a:miter lim="800000"/>
            <a:headEnd/>
            <a:tailEnd/>
          </a:ln>
          <a:effectLst>
            <a:prstShdw prst="shdw18" dist="17961" dir="13500000">
              <a:schemeClr val="accent1">
                <a:gamma/>
                <a:shade val="60000"/>
                <a:invGamma/>
                <a:alpha val="74998"/>
              </a:schemeClr>
            </a:prstShdw>
          </a:effectLst>
        </p:spPr>
        <p:txBody>
          <a:bodyPr wrap="square">
            <a:spAutoFit/>
          </a:bodyPr>
          <a:lstStyle/>
          <a:p>
            <a:pPr marL="279400" indent="-279400">
              <a:lnSpc>
                <a:spcPct val="150000"/>
              </a:lnSpc>
              <a:buFont typeface="Arial" pitchFamily="34" charset="0"/>
              <a:buChar char="•"/>
              <a:defRPr/>
            </a:pPr>
            <a:r>
              <a:rPr lang="en-US" sz="2000" dirty="0" smtClean="0">
                <a:latin typeface="Arial" pitchFamily="84" charset="0"/>
                <a:ea typeface="MS PGothic" charset="0"/>
                <a:cs typeface="MS PGothic" charset="0"/>
              </a:rPr>
              <a:t>Collect facts and requirements for data usability (Kevin Ward’s example)</a:t>
            </a:r>
          </a:p>
          <a:p>
            <a:pPr marL="279400" indent="-279400">
              <a:lnSpc>
                <a:spcPct val="150000"/>
              </a:lnSpc>
              <a:buFont typeface="Arial" pitchFamily="34" charset="0"/>
              <a:buChar char="•"/>
              <a:defRPr/>
            </a:pPr>
            <a:r>
              <a:rPr lang="en-US" sz="2000" dirty="0" smtClean="0">
                <a:latin typeface="Arial" pitchFamily="84" charset="0"/>
                <a:ea typeface="MS PGothic" charset="0"/>
                <a:cs typeface="MS PGothic" charset="0"/>
              </a:rPr>
              <a:t>Identify and document best practices for error budget computations – precipitation and SST? Utilize EPA practices?</a:t>
            </a:r>
          </a:p>
          <a:p>
            <a:pPr marL="279400" indent="-279400">
              <a:lnSpc>
                <a:spcPct val="150000"/>
              </a:lnSpc>
              <a:buFont typeface="Arial" pitchFamily="34" charset="0"/>
              <a:buChar char="•"/>
              <a:defRPr/>
            </a:pPr>
            <a:r>
              <a:rPr lang="en-US" sz="2000" dirty="0" smtClean="0">
                <a:latin typeface="Arial" pitchFamily="84" charset="0"/>
                <a:ea typeface="MS PGothic" charset="0"/>
                <a:cs typeface="MS PGothic" charset="0"/>
              </a:rPr>
              <a:t>Identify potential use cases for implementing best practices</a:t>
            </a:r>
          </a:p>
          <a:p>
            <a:pPr marL="279400" indent="-279400">
              <a:lnSpc>
                <a:spcPct val="150000"/>
              </a:lnSpc>
              <a:buFont typeface="Arial" pitchFamily="34" charset="0"/>
              <a:buChar char="•"/>
              <a:defRPr/>
            </a:pPr>
            <a:r>
              <a:rPr lang="en-US" sz="2000" dirty="0" smtClean="0">
                <a:latin typeface="Arial" pitchFamily="84" charset="0"/>
                <a:ea typeface="MS PGothic" charset="0"/>
                <a:cs typeface="MS PGothic" charset="0"/>
              </a:rPr>
              <a:t>Engage the Standards and Processes Group (</a:t>
            </a:r>
            <a:r>
              <a:rPr lang="en-US" sz="2000" dirty="0" err="1" smtClean="0">
                <a:latin typeface="Arial" pitchFamily="84" charset="0"/>
                <a:ea typeface="MS PGothic" charset="0"/>
                <a:cs typeface="MS PGothic" charset="0"/>
              </a:rPr>
              <a:t>SPG</a:t>
            </a:r>
            <a:r>
              <a:rPr lang="en-US" sz="2000" dirty="0" smtClean="0">
                <a:latin typeface="Arial" pitchFamily="84" charset="0"/>
                <a:ea typeface="MS PGothic" charset="0"/>
                <a:cs typeface="MS PGothic" charset="0"/>
              </a:rPr>
              <a:t>)</a:t>
            </a:r>
          </a:p>
          <a:p>
            <a:pPr marL="279400" indent="-279400">
              <a:lnSpc>
                <a:spcPct val="150000"/>
              </a:lnSpc>
              <a:buFont typeface="Arial" pitchFamily="34" charset="0"/>
              <a:buChar char="•"/>
              <a:defRPr/>
            </a:pPr>
            <a:r>
              <a:rPr lang="en-US" sz="2000" dirty="0" smtClean="0">
                <a:latin typeface="Arial" pitchFamily="84" charset="0"/>
                <a:ea typeface="MS PGothic" charset="0"/>
                <a:cs typeface="MS PGothic" charset="0"/>
              </a:rPr>
              <a:t>White paper: start with NASA remote sensing data inventory, include best practices from EPA and NOAA, then move to analysis, and then to recommendations for future missions</a:t>
            </a:r>
            <a:endParaRPr lang="en-US" sz="2000" dirty="0">
              <a:latin typeface="Arial" pitchFamily="84" charset="0"/>
              <a:ea typeface="MS PGothic" charset="0"/>
              <a:cs typeface="MS PGothic" charset="0"/>
            </a:endParaRPr>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274638"/>
            <a:ext cx="8382000" cy="639762"/>
          </a:xfrm>
        </p:spPr>
        <p:txBody>
          <a:bodyPr>
            <a:noAutofit/>
          </a:bodyPr>
          <a:lstStyle/>
          <a:p>
            <a:r>
              <a:rPr lang="en-US" sz="3200" b="1" dirty="0" smtClean="0"/>
              <a:t>White Paper On Remote Sensing Data Quality</a:t>
            </a:r>
            <a:endParaRPr lang="en-US" sz="3200" b="1" dirty="0"/>
          </a:p>
        </p:txBody>
      </p:sp>
      <p:sp>
        <p:nvSpPr>
          <p:cNvPr id="3" name="Content Placeholder 2"/>
          <p:cNvSpPr>
            <a:spLocks noGrp="1"/>
          </p:cNvSpPr>
          <p:nvPr>
            <p:ph idx="1"/>
          </p:nvPr>
        </p:nvSpPr>
        <p:spPr>
          <a:xfrm>
            <a:off x="457200" y="1066800"/>
            <a:ext cx="8382000" cy="5562600"/>
          </a:xfrm>
        </p:spPr>
        <p:txBody>
          <a:bodyPr>
            <a:noAutofit/>
          </a:bodyPr>
          <a:lstStyle/>
          <a:p>
            <a:pPr>
              <a:buNone/>
            </a:pPr>
            <a:r>
              <a:rPr lang="en-US" sz="1600" b="1" dirty="0" smtClean="0"/>
              <a:t>OBJECTIVE:</a:t>
            </a:r>
          </a:p>
          <a:p>
            <a:pPr algn="ctr">
              <a:buNone/>
            </a:pPr>
            <a:r>
              <a:rPr lang="en-US" sz="1800" dirty="0" smtClean="0"/>
              <a:t>Compile inventory of data quality requirements, challenges and methodologies utilized by various communities that use remote sensing data</a:t>
            </a:r>
          </a:p>
          <a:p>
            <a:pPr algn="ctr">
              <a:buNone/>
            </a:pPr>
            <a:r>
              <a:rPr lang="en-US" sz="1600" i="1" dirty="0" smtClean="0"/>
              <a:t>Caveat: Concentrate </a:t>
            </a:r>
            <a:r>
              <a:rPr lang="en-US" sz="1600" i="1" dirty="0"/>
              <a:t>on Level 2 and </a:t>
            </a:r>
            <a:r>
              <a:rPr lang="en-US" sz="1600" i="1" dirty="0" smtClean="0"/>
              <a:t>3 </a:t>
            </a:r>
            <a:r>
              <a:rPr lang="en-US" sz="1600" i="1" dirty="0"/>
              <a:t>only </a:t>
            </a:r>
            <a:r>
              <a:rPr lang="en-US" sz="1600" i="1" dirty="0" smtClean="0"/>
              <a:t>(build on instrument and Level 0/1 calibration). </a:t>
            </a:r>
            <a:endParaRPr lang="en-US" sz="1600" i="1" dirty="0"/>
          </a:p>
          <a:p>
            <a:pPr>
              <a:buNone/>
            </a:pPr>
            <a:r>
              <a:rPr lang="en-US" sz="1600" b="1" dirty="0" smtClean="0"/>
              <a:t>Near-term:</a:t>
            </a:r>
            <a:endParaRPr lang="en-US" sz="1600" b="1" dirty="0"/>
          </a:p>
          <a:p>
            <a:r>
              <a:rPr lang="en-US" sz="1600" dirty="0" smtClean="0"/>
              <a:t>Inventory </a:t>
            </a:r>
            <a:r>
              <a:rPr lang="en-US" sz="1600" dirty="0"/>
              <a:t>of what is going on within the different disciplines with regard to data quality.</a:t>
            </a:r>
          </a:p>
          <a:p>
            <a:r>
              <a:rPr lang="en-US" sz="1600" dirty="0" smtClean="0"/>
              <a:t>What </a:t>
            </a:r>
            <a:r>
              <a:rPr lang="en-US" sz="1600" dirty="0"/>
              <a:t>are the challenges, methodologies, etc. that are being addressed within the different communities?</a:t>
            </a:r>
          </a:p>
          <a:p>
            <a:r>
              <a:rPr lang="en-US" sz="1600" dirty="0"/>
              <a:t> </a:t>
            </a:r>
            <a:r>
              <a:rPr lang="en-US" sz="1600" dirty="0" smtClean="0"/>
              <a:t>Develop a lexicon of terminology for common usage and interoperability.  find out what the various communities use to define data quality (ISO, standards, etc).</a:t>
            </a:r>
          </a:p>
          <a:p>
            <a:pPr>
              <a:buNone/>
            </a:pPr>
            <a:r>
              <a:rPr lang="en-US" sz="1600" b="1" dirty="0" smtClean="0"/>
              <a:t>Intermediate:</a:t>
            </a:r>
            <a:endParaRPr lang="en-US" sz="1600" b="1" dirty="0"/>
          </a:p>
          <a:p>
            <a:r>
              <a:rPr lang="en-US" sz="1600" dirty="0" smtClean="0"/>
              <a:t>Evaluate </a:t>
            </a:r>
            <a:r>
              <a:rPr lang="en-US" sz="1600" dirty="0"/>
              <a:t>the similarities and differences, with emphasis on the most important topics that are common to the various disciplines. </a:t>
            </a:r>
            <a:endParaRPr lang="en-US" sz="1600" dirty="0" smtClean="0"/>
          </a:p>
          <a:p>
            <a:r>
              <a:rPr lang="en-US" sz="1600" dirty="0" smtClean="0"/>
              <a:t>Systematize this non-harmonized </a:t>
            </a:r>
            <a:r>
              <a:rPr lang="en-US" sz="1600" dirty="0"/>
              <a:t>information </a:t>
            </a:r>
            <a:r>
              <a:rPr lang="en-US" sz="1600" dirty="0" smtClean="0"/>
              <a:t>(the </a:t>
            </a:r>
            <a:r>
              <a:rPr lang="en-US" sz="1600" dirty="0"/>
              <a:t>precipitation community </a:t>
            </a:r>
            <a:r>
              <a:rPr lang="en-US" sz="1600" dirty="0" smtClean="0"/>
              <a:t>needs are  </a:t>
            </a:r>
            <a:r>
              <a:rPr lang="en-US" sz="1600" dirty="0"/>
              <a:t>different </a:t>
            </a:r>
            <a:r>
              <a:rPr lang="en-US" sz="1600" dirty="0" smtClean="0"/>
              <a:t>from </a:t>
            </a:r>
            <a:r>
              <a:rPr lang="en-US" sz="1600" dirty="0"/>
              <a:t>the sea-surface temperature community or aerosol community</a:t>
            </a:r>
            <a:r>
              <a:rPr lang="en-US" sz="1600" dirty="0" smtClean="0"/>
              <a:t>).</a:t>
            </a:r>
          </a:p>
          <a:p>
            <a:pPr>
              <a:buNone/>
            </a:pPr>
            <a:r>
              <a:rPr lang="en-US" sz="1600" b="1" dirty="0" smtClean="0"/>
              <a:t>Long-term:</a:t>
            </a:r>
            <a:endParaRPr lang="en-US" sz="1600" b="1" dirty="0"/>
          </a:p>
          <a:p>
            <a:r>
              <a:rPr lang="en-US" sz="1600" dirty="0" smtClean="0"/>
              <a:t>Build </a:t>
            </a:r>
            <a:r>
              <a:rPr lang="en-US" sz="1600" dirty="0"/>
              <a:t>a framework of recommendations for </a:t>
            </a:r>
            <a:r>
              <a:rPr lang="en-US" sz="1600" dirty="0" smtClean="0"/>
              <a:t>addressing data </a:t>
            </a:r>
            <a:r>
              <a:rPr lang="en-US" sz="1600" dirty="0"/>
              <a:t>quality, </a:t>
            </a:r>
            <a:r>
              <a:rPr lang="en-US" sz="1600" dirty="0" smtClean="0"/>
              <a:t>the </a:t>
            </a:r>
            <a:r>
              <a:rPr lang="en-US" sz="1600" dirty="0"/>
              <a:t>various methodologies and standards throughout the different communities. </a:t>
            </a:r>
            <a:r>
              <a:rPr lang="en-US" sz="1600" dirty="0" smtClean="0"/>
              <a:t>..for the future missions.</a:t>
            </a:r>
            <a:endParaRPr lang="en-US" sz="1600" dirty="0"/>
          </a:p>
          <a:p>
            <a:endParaRPr lang="en-US" sz="1600" dirty="0"/>
          </a:p>
          <a:p>
            <a:endParaRPr lang="en-US" sz="1600" dirty="0" smtClean="0"/>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Conclusions</a:t>
            </a:r>
            <a:endParaRPr lang="en-US" dirty="0"/>
          </a:p>
        </p:txBody>
      </p:sp>
      <p:sp>
        <p:nvSpPr>
          <p:cNvPr id="3" name="Content Placeholder 2"/>
          <p:cNvSpPr>
            <a:spLocks noGrp="1"/>
          </p:cNvSpPr>
          <p:nvPr>
            <p:ph idx="1"/>
          </p:nvPr>
        </p:nvSpPr>
        <p:spPr>
          <a:xfrm>
            <a:off x="347730" y="1066800"/>
            <a:ext cx="8435662" cy="5029200"/>
          </a:xfrm>
        </p:spPr>
        <p:txBody>
          <a:bodyPr/>
          <a:lstStyle/>
          <a:p>
            <a:pPr>
              <a:spcBef>
                <a:spcPts val="0"/>
              </a:spcBef>
              <a:spcAft>
                <a:spcPts val="600"/>
              </a:spcAft>
            </a:pPr>
            <a:r>
              <a:rPr lang="en-US" sz="2000" dirty="0" smtClean="0"/>
              <a:t>The time is ripe for addressing quality of satellite data</a:t>
            </a:r>
          </a:p>
          <a:p>
            <a:pPr>
              <a:spcBef>
                <a:spcPts val="0"/>
              </a:spcBef>
            </a:pPr>
            <a:r>
              <a:rPr lang="en-US" sz="2000" dirty="0" smtClean="0"/>
              <a:t>Systematizing quality aspects requires:</a:t>
            </a:r>
          </a:p>
          <a:p>
            <a:pPr lvl="1">
              <a:spcBef>
                <a:spcPts val="0"/>
              </a:spcBef>
            </a:pPr>
            <a:r>
              <a:rPr lang="en-US" sz="1800" dirty="0" smtClean="0"/>
              <a:t>Identifying aspects of quality and their dependence of measurement and environmental conditions</a:t>
            </a:r>
          </a:p>
          <a:p>
            <a:pPr lvl="1">
              <a:spcBef>
                <a:spcPts val="0"/>
              </a:spcBef>
            </a:pPr>
            <a:r>
              <a:rPr lang="en-US" sz="1800" dirty="0" smtClean="0"/>
              <a:t>Piling through literature</a:t>
            </a:r>
          </a:p>
          <a:p>
            <a:pPr lvl="1">
              <a:spcBef>
                <a:spcPts val="0"/>
              </a:spcBef>
            </a:pPr>
            <a:r>
              <a:rPr lang="en-US" sz="1800" dirty="0" smtClean="0"/>
              <a:t>Developing Data Quality ontology</a:t>
            </a:r>
          </a:p>
          <a:p>
            <a:pPr lvl="1">
              <a:spcBef>
                <a:spcPts val="0"/>
              </a:spcBef>
            </a:pPr>
            <a:r>
              <a:rPr lang="en-US" sz="1800" dirty="0" smtClean="0"/>
              <a:t>Developing rulesets to infer pieces of knowledge to extract and assemble</a:t>
            </a:r>
          </a:p>
          <a:p>
            <a:pPr>
              <a:spcBef>
                <a:spcPts val="0"/>
              </a:spcBef>
            </a:pPr>
            <a:r>
              <a:rPr lang="en-US" sz="2000" dirty="0" smtClean="0"/>
              <a:t>Presenting the data quality knowledge with good visual, statement and references</a:t>
            </a:r>
          </a:p>
          <a:p>
            <a:pPr>
              <a:spcBef>
                <a:spcPts val="0"/>
              </a:spcBef>
              <a:buNone/>
            </a:pPr>
            <a:r>
              <a:rPr lang="en-US" sz="2000" dirty="0" smtClean="0"/>
              <a:t>			</a:t>
            </a:r>
          </a:p>
          <a:p>
            <a:pPr>
              <a:lnSpc>
                <a:spcPct val="90000"/>
              </a:lnSpc>
              <a:spcAft>
                <a:spcPts val="600"/>
              </a:spcAft>
              <a:buNone/>
            </a:pPr>
            <a:r>
              <a:rPr lang="en-US" sz="2000" dirty="0" smtClean="0"/>
              <a:t>Needs identified:</a:t>
            </a:r>
          </a:p>
          <a:p>
            <a:pPr>
              <a:lnSpc>
                <a:spcPct val="90000"/>
              </a:lnSpc>
              <a:spcAft>
                <a:spcPts val="600"/>
              </a:spcAft>
            </a:pPr>
            <a:r>
              <a:rPr lang="en-US" sz="2000" dirty="0" smtClean="0"/>
              <a:t>An end-to-end approach for assessing data quality and providing it to users of the data  framework</a:t>
            </a:r>
          </a:p>
          <a:p>
            <a:pPr>
              <a:lnSpc>
                <a:spcPct val="90000"/>
              </a:lnSpc>
              <a:spcAft>
                <a:spcPts val="600"/>
              </a:spcAft>
            </a:pPr>
            <a:r>
              <a:rPr lang="en-US" sz="2000" dirty="0" smtClean="0"/>
              <a:t>Recommendations for future missions on how to address data quality systematically</a:t>
            </a:r>
          </a:p>
        </p:txBody>
      </p:sp>
    </p:spTree>
  </p:cSld>
  <p:clrMapOvr>
    <a:masterClrMapping/>
  </p:clrMapOvr>
</p:sld>
</file>

<file path=ppt/theme/theme1.xml><?xml version="1.0" encoding="utf-8"?>
<a:theme xmlns:a="http://schemas.openxmlformats.org/drawingml/2006/main" name="Default Design">
  <a:themeElements>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Geneva"/>
        <a:ea typeface=""/>
        <a:cs typeface=""/>
      </a:majorFont>
      <a:minorFont>
        <a:latin typeface="Genev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raClrScheme>
      <a:clrScheme name="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13650</TotalTime>
  <Words>4843</Words>
  <Application>Microsoft Office PowerPoint</Application>
  <PresentationFormat>On-screen Show (4:3)</PresentationFormat>
  <Paragraphs>567</Paragraphs>
  <Slides>62</Slides>
  <Notes>15</Notes>
  <HiddenSlides>0</HiddenSlides>
  <MMClips>0</MMClips>
  <ScaleCrop>false</ScaleCrop>
  <HeadingPairs>
    <vt:vector size="4" baseType="variant">
      <vt:variant>
        <vt:lpstr>Theme</vt:lpstr>
      </vt:variant>
      <vt:variant>
        <vt:i4>1</vt:i4>
      </vt:variant>
      <vt:variant>
        <vt:lpstr>Slide Titles</vt:lpstr>
      </vt:variant>
      <vt:variant>
        <vt:i4>62</vt:i4>
      </vt:variant>
    </vt:vector>
  </HeadingPairs>
  <TitlesOfParts>
    <vt:vector size="63" baseType="lpstr">
      <vt:lpstr>Default Design</vt:lpstr>
      <vt:lpstr>Slide 1</vt:lpstr>
      <vt:lpstr>Why now?</vt:lpstr>
      <vt:lpstr>Discussion points</vt:lpstr>
      <vt:lpstr>Different perspectives on data quality</vt:lpstr>
      <vt:lpstr>Challenges in dealing with Data Quality</vt:lpstr>
      <vt:lpstr>Data usability aspect</vt:lpstr>
      <vt:lpstr>Aspects of Data Quality</vt:lpstr>
      <vt:lpstr>Science data quality</vt:lpstr>
      <vt:lpstr>Data quality needs: fitness for purpose</vt:lpstr>
      <vt:lpstr>Data Quality vs. Quality of Service</vt:lpstr>
      <vt:lpstr>Examples of Quality Indicators</vt:lpstr>
      <vt:lpstr>Finding data quality information?</vt:lpstr>
      <vt:lpstr>Data merging example: aerosols from multiple sensors</vt:lpstr>
      <vt:lpstr>What is Level 3 data quality?</vt:lpstr>
      <vt:lpstr>Why can’t we just apply L2 quality to L3?</vt:lpstr>
      <vt:lpstr>Factors contributing to uncertainty and bias in L2</vt:lpstr>
      <vt:lpstr>Error propagation in L2 data</vt:lpstr>
      <vt:lpstr>Quality Control vs. Quality Assessment </vt:lpstr>
      <vt:lpstr>Different kinds of reported data quality </vt:lpstr>
      <vt:lpstr>General Level 2 Pixel-Level Issues</vt:lpstr>
      <vt:lpstr>Data validation</vt:lpstr>
      <vt:lpstr>Slide 22</vt:lpstr>
      <vt:lpstr>Levels of validation</vt:lpstr>
      <vt:lpstr>QA4EO and other data quality activities</vt:lpstr>
      <vt:lpstr>QA4EO Essential Principle</vt:lpstr>
      <vt:lpstr>QA4EO Essential Principle</vt:lpstr>
      <vt:lpstr>What QA4EO is…</vt:lpstr>
      <vt:lpstr>…and what is not </vt:lpstr>
      <vt:lpstr>QA4EO Definitions</vt:lpstr>
      <vt:lpstr>Many Quality Assurance Players – what is the real definition?</vt:lpstr>
      <vt:lpstr>Many Quality Assurance Players – what is the real definition?</vt:lpstr>
      <vt:lpstr>NASA perspective</vt:lpstr>
      <vt:lpstr>Slide 33</vt:lpstr>
      <vt:lpstr>Slide 34</vt:lpstr>
      <vt:lpstr>Best practices</vt:lpstr>
      <vt:lpstr>Sea Surface Temperature Error budget</vt:lpstr>
      <vt:lpstr>CMIP5 Quality Assessment Procedure  (courtesy of Luca Cinquini, JPL)</vt:lpstr>
      <vt:lpstr>Technical Notes for Observations</vt:lpstr>
      <vt:lpstr>EPA Data Quality Objectives (DQOs) </vt:lpstr>
      <vt:lpstr>Uncertainty</vt:lpstr>
      <vt:lpstr>Measurement uncertainties</vt:lpstr>
      <vt:lpstr>AIRS Temperature trend reflects trend in an ancillary input data (CO2)</vt:lpstr>
      <vt:lpstr>Instrument trends may lead to artificial aerosol trends</vt:lpstr>
      <vt:lpstr>Data Knowledge Fall-off</vt:lpstr>
      <vt:lpstr>Challenges addressed</vt:lpstr>
      <vt:lpstr>Data quality needs: fitness for purpose</vt:lpstr>
      <vt:lpstr>Data Quality vs. Quality of Service</vt:lpstr>
      <vt:lpstr>Examples of Quality Indicators</vt:lpstr>
      <vt:lpstr>Finding data quality information?</vt:lpstr>
      <vt:lpstr>Scientific papers as source </vt:lpstr>
      <vt:lpstr>Capturing Bias information in FreeMind</vt:lpstr>
      <vt:lpstr>Data Quality Ontology Development (Bias)</vt:lpstr>
      <vt:lpstr>Modeling quality (Uncertainty)</vt:lpstr>
      <vt:lpstr>MDSA Aerosol Data Ontology Example</vt:lpstr>
      <vt:lpstr>Presenting data quality to users  </vt:lpstr>
      <vt:lpstr>Quality Comparison Table for Level-3 AOD (Global example)</vt:lpstr>
      <vt:lpstr>Completeness: Observing Conditions for  MODIS AOD at 550 nm Over Ocean</vt:lpstr>
      <vt:lpstr>Slide 58</vt:lpstr>
      <vt:lpstr>Presenting Data Quality via Web service</vt:lpstr>
      <vt:lpstr>Proposed activities</vt:lpstr>
      <vt:lpstr>White Paper On Remote Sensing Data Quality</vt:lpstr>
      <vt:lpstr>Conclusions</vt:lpstr>
    </vt:vector>
  </TitlesOfParts>
  <Company>Christopher Lynnes</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dc:title>
  <dc:creator>Christopher Lynnes</dc:creator>
  <cp:lastModifiedBy>Leptoukh</cp:lastModifiedBy>
  <cp:revision>115</cp:revision>
  <cp:lastPrinted>2010-03-09T14:40:29Z</cp:lastPrinted>
  <dcterms:created xsi:type="dcterms:W3CDTF">2011-03-07T16:57:03Z</dcterms:created>
  <dcterms:modified xsi:type="dcterms:W3CDTF">2011-07-15T20:16:55Z</dcterms:modified>
</cp:coreProperties>
</file>