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1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182.xml" ContentType="application/vnd.openxmlformats-officedocument.presentationml.slideLayout+xml"/>
  <Override PartName="/ppt/slideLayouts/slideLayout193.xml" ContentType="application/vnd.openxmlformats-officedocument.presentationml.slideLayout+xml"/>
  <Override PartName="/ppt/slideMasters/slideMaster19.xml" ContentType="application/vnd.openxmlformats-officedocument.presentationml.slideMaster+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Override PartName="/ppt/slideLayouts/slideLayout171.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theme/theme18.xml" ContentType="application/vnd.openxmlformats-officedocument.theme+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Layouts/slideLayout198.xml" ContentType="application/vnd.openxmlformats-officedocument.presentationml.slideLayout+xml"/>
  <Override PartName="/ppt/slideLayouts/slideLayout203.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Layouts/slideLayout187.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65.xml" ContentType="application/vnd.openxmlformats-officedocument.presentationml.slideLayout+xml"/>
  <Override PartName="/ppt/slideLayouts/slideLayout176.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slideLayouts/slideLayout107.xml" ContentType="application/vnd.openxmlformats-officedocument.presentationml.slideLayout+xml"/>
  <Override PartName="/ppt/slideLayouts/slideLayout15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slideLayouts/slideLayout190.xml" ContentType="application/vnd.openxmlformats-officedocument.presentationml.slideLayout+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208.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slideLayouts/slideLayout99.xml" ContentType="application/vnd.openxmlformats-officedocument.presentationml.slideLayout+xml"/>
  <Override PartName="/ppt/slideLayouts/slideLayout188.xml" ContentType="application/vnd.openxmlformats-officedocument.presentationml.slideLayout+xml"/>
  <Override PartName="/ppt/slideLayouts/slideLayout199.xml" ContentType="application/vnd.openxmlformats-officedocument.presentationml.slideLayout+xml"/>
  <Override PartName="/ppt/slideLayouts/slideLayout204.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ppt/slideLayouts/slideLayout177.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Layouts/slideLayout184.xml" ContentType="application/vnd.openxmlformats-officedocument.presentationml.slideLayout+xml"/>
  <Override PartName="/ppt/slideLayouts/slideLayout195.xml" ContentType="application/vnd.openxmlformats-officedocument.presentationml.slideLayout+xml"/>
  <Override PartName="/ppt/slideLayouts/slideLayout200.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Layouts/slideLayout173.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Override PartName="/ppt/slideLayouts/slideLayout180.xml" ContentType="application/vnd.openxmlformats-officedocument.presentationml.slideLayout+xml"/>
  <Override PartName="/ppt/slideLayouts/slideLayout191.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Layouts/slideLayout209.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Layouts/slideLayout205.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Layouts/slideLayout1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Layouts/slideLayout178.xml" ContentType="application/vnd.openxmlformats-officedocument.presentationml.slideLayout+xml"/>
  <Override PartName="/ppt/slideLayouts/slideLayout196.xml" ContentType="application/vnd.openxmlformats-officedocument.presentationml.slideLayout+xml"/>
  <Override PartName="/ppt/slideLayouts/slideLayout201.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Layouts/slideLayout167.xml" ContentType="application/vnd.openxmlformats-officedocument.presentationml.slideLayout+xml"/>
  <Override PartName="/ppt/slideLayouts/slideLayout1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74.xml" ContentType="application/vnd.openxmlformats-officedocument.presentationml.slideLayout+xml"/>
  <Override PartName="/ppt/slideLayouts/slideLayout192.xml" ContentType="application/vnd.openxmlformats-officedocument.presentationml.slideLayout+xml"/>
  <Override PartName="/ppt/slideMasters/slideMaster18.xml" ContentType="application/vnd.openxmlformats-officedocument.presentationml.slideMaster+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Override PartName="/ppt/slideLayouts/slideLayout181.xml" ContentType="application/vnd.openxmlformats-officedocument.presentationml.slideLayout+xml"/>
  <Default Extension="jpeg" ContentType="image/jpeg"/>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70.xml" ContentType="application/vnd.openxmlformats-officedocument.presentationml.slideLayout+xml"/>
  <Override PartName="/ppt/slideMasters/slideMaster14.xml" ContentType="application/vnd.openxmlformats-officedocument.presentationml.slideMaster+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theme/theme17.xml" ContentType="application/vnd.openxmlformats-officedocument.theme+xml"/>
  <Override PartName="/ppt/slideLayouts/slideLayout206.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Layouts/slideLayout179.xml" ContentType="application/vnd.openxmlformats-officedocument.presentationml.slideLayout+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168.xml" ContentType="application/vnd.openxmlformats-officedocument.presentationml.slideLayout+xml"/>
  <Override PartName="/ppt/slideLayouts/slideLayout186.xml" ContentType="application/vnd.openxmlformats-officedocument.presentationml.slideLayout+xml"/>
  <Override PartName="/ppt/slideLayouts/slideLayout197.xml" ContentType="application/vnd.openxmlformats-officedocument.presentationml.slideLayout+xml"/>
  <Override PartName="/ppt/slideLayouts/slideLayout202.xml" ContentType="application/vnd.openxmlformats-officedocument.presentationml.slideLayout+xml"/>
  <Override PartName="/ppt/theme/theme20.xml" ContentType="application/vnd.openxmlformats-officedocument.them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Layouts/slideLayout175.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Masters/slideMaster15.xml" ContentType="application/vnd.openxmlformats-officedocument.presentationml.slideMaster+xml"/>
  <Override PartName="/ppt/slides/slide10.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slideLayouts/slideLayout207.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158.xml" ContentType="application/vnd.openxmlformats-officedocument.presentationml.slideLayout+xml"/>
  <Override PartName="/ppt/slideLayouts/slideLayout169.xml" ContentType="application/vnd.openxmlformats-officedocument.presentationml.slideLayout+xml"/>
  <Override PartName="/ppt/slideLayouts/slideLayout58.xml" ContentType="application/vnd.openxmlformats-officedocument.presentationml.slideLayout+xml"/>
  <Override PartName="/ppt/slideLayouts/slideLayout147.xml" ContentType="application/vnd.openxmlformats-officedocument.presentationml.slideLayout+xml"/>
  <Override PartName="/ppt/slideLayouts/slideLayout194.xml" ContentType="application/vnd.openxmlformats-officedocument.presentationml.slideLayout+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Layouts/slideLayout183.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61.xml" ContentType="application/vnd.openxmlformats-officedocument.presentationml.slideLayout+xml"/>
  <Override PartName="/ppt/slideLayouts/slideLayout172.xml" ContentType="application/vnd.openxmlformats-officedocument.presentationml.slideLayout+xml"/>
  <Override PartName="/ppt/slideLayouts/slideLayout14.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50.xml" ContentType="application/vnd.openxmlformats-officedocument.presentationml.slideLayout+xml"/>
  <Override PartName="/ppt/theme/theme19.xml" ContentType="application/vnd.openxmlformats-officedocument.theme+xml"/>
  <Override PartName="/ppt/slideLayouts/slideLayout5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30"/>
  </p:notesMasterIdLst>
  <p:sldIdLst>
    <p:sldId id="256" r:id="rId20"/>
    <p:sldId id="290" r:id="rId21"/>
    <p:sldId id="297" r:id="rId22"/>
    <p:sldId id="298" r:id="rId23"/>
    <p:sldId id="301" r:id="rId24"/>
    <p:sldId id="302" r:id="rId25"/>
    <p:sldId id="299" r:id="rId26"/>
    <p:sldId id="267" r:id="rId27"/>
    <p:sldId id="304" r:id="rId28"/>
    <p:sldId id="292" r:id="rId29"/>
  </p:sldIdLst>
  <p:sldSz cx="13004800" cy="9753600"/>
  <p:notesSz cx="6858000" cy="9144000"/>
  <p:defaultTextStyle>
    <a:defPPr>
      <a:defRPr lang="en-US"/>
    </a:defPPr>
    <a:lvl1pPr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1pPr>
    <a:lvl2pPr marL="4572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2pPr>
    <a:lvl3pPr marL="9144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3pPr>
    <a:lvl4pPr marL="13716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4pPr>
    <a:lvl5pPr marL="18288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5pPr>
    <a:lvl6pPr marL="22860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6pPr>
    <a:lvl7pPr marL="27432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7pPr>
    <a:lvl8pPr marL="32004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8pPr>
    <a:lvl9pPr marL="36576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9EBD"/>
    <a:srgbClr val="83E3CD"/>
    <a:srgbClr val="FF45F6"/>
    <a:srgbClr val="13F84F"/>
    <a:srgbClr val="02FEF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234" y="-108"/>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6718FAEB-335D-4049-882B-788B930C2641}" type="datetime1">
              <a:rPr lang="en-US"/>
              <a:pPr>
                <a:defRPr/>
              </a:pPr>
              <a:t>9/26/2012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2C54148-BF63-43B6-AF48-EFF181C35F3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Modules should be 3-7 minutes long </a:t>
            </a:r>
          </a:p>
        </p:txBody>
      </p:sp>
      <p:sp>
        <p:nvSpPr>
          <p:cNvPr id="34820" name="Slide Number Placeholder 3"/>
          <p:cNvSpPr>
            <a:spLocks noGrp="1"/>
          </p:cNvSpPr>
          <p:nvPr>
            <p:ph type="sldNum" sz="quarter" idx="5"/>
          </p:nvPr>
        </p:nvSpPr>
        <p:spPr bwMode="auto">
          <a:noFill/>
          <a:ln>
            <a:miter lim="800000"/>
            <a:headEnd/>
            <a:tailEnd/>
          </a:ln>
        </p:spPr>
        <p:txBody>
          <a:bodyPr/>
          <a:lstStyle/>
          <a:p>
            <a:fld id="{581EAB50-286D-412B-A4C5-BE4087D5E9B4}"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pic>
        <p:nvPicPr>
          <p:cNvPr id="1029" name="Picture 4"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body" idx="1"/>
          </p:nvPr>
        </p:nvSpPr>
        <p:spPr bwMode="auto">
          <a:xfrm>
            <a:off x="571500" y="5016500"/>
            <a:ext cx="50800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6387" name="Line 2"/>
          <p:cNvSpPr>
            <a:spLocks noChangeShapeType="1"/>
          </p:cNvSpPr>
          <p:nvPr/>
        </p:nvSpPr>
        <p:spPr bwMode="auto">
          <a:xfrm>
            <a:off x="647700" y="4749800"/>
            <a:ext cx="4881563" cy="0"/>
          </a:xfrm>
          <a:prstGeom prst="line">
            <a:avLst/>
          </a:prstGeom>
          <a:noFill/>
          <a:ln w="12700">
            <a:solidFill>
              <a:srgbClr val="888888"/>
            </a:solidFill>
            <a:miter lim="800000"/>
            <a:headEnd/>
            <a:tailEnd/>
          </a:ln>
        </p:spPr>
        <p:txBody>
          <a:bodyPr lIns="0" tIns="0" rIns="0" bIns="0"/>
          <a:lstStyle/>
          <a:p>
            <a:endParaRPr lang="en-US"/>
          </a:p>
        </p:txBody>
      </p:sp>
      <p:sp>
        <p:nvSpPr>
          <p:cNvPr id="16388" name="Rectangle 3"/>
          <p:cNvSpPr>
            <a:spLocks noGrp="1" noChangeArrowheads="1"/>
          </p:cNvSpPr>
          <p:nvPr>
            <p:ph type="title"/>
          </p:nvPr>
        </p:nvSpPr>
        <p:spPr bwMode="auto">
          <a:xfrm>
            <a:off x="571500" y="1320800"/>
            <a:ext cx="50800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bwMode="auto">
          <a:xfrm>
            <a:off x="1409700" y="7785100"/>
            <a:ext cx="5791200" cy="1701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
        <p:nvSpPr>
          <p:cNvPr id="17411"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p:spPr>
        <p:txBody>
          <a:bodyPr lIns="0" tIns="0" rIns="0" bIns="0"/>
          <a:lstStyle/>
          <a:p>
            <a:endParaRPr lang="en-US"/>
          </a:p>
        </p:txBody>
      </p:sp>
      <p:sp>
        <p:nvSpPr>
          <p:cNvPr id="17412" name="Rectangle 3"/>
          <p:cNvSpPr>
            <a:spLocks noGrp="1" noChangeArrowheads="1"/>
          </p:cNvSpPr>
          <p:nvPr>
            <p:ph type="body" idx="1"/>
          </p:nvPr>
        </p:nvSpPr>
        <p:spPr bwMode="auto">
          <a:xfrm>
            <a:off x="7848600" y="8470900"/>
            <a:ext cx="4953000" cy="508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571500" y="3708400"/>
            <a:ext cx="11861800" cy="2336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pic>
        <p:nvPicPr>
          <p:cNvPr id="2053" name="Picture 5"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
        <p:nvSpPr>
          <p:cNvPr id="2054" name="TextBox 5"/>
          <p:cNvSpPr txBox="1">
            <a:spLocks noChangeArrowheads="1"/>
          </p:cNvSpPr>
          <p:nvPr userDrawn="1"/>
        </p:nvSpPr>
        <p:spPr bwMode="auto">
          <a:xfrm>
            <a:off x="558800" y="300038"/>
            <a:ext cx="4569200" cy="276999"/>
          </a:xfrm>
          <a:prstGeom prst="rect">
            <a:avLst/>
          </a:prstGeom>
          <a:noFill/>
          <a:ln>
            <a:noFill/>
          </a:ln>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algn="l" eaLnBrk="1" hangingPunct="1">
              <a:defRPr/>
            </a:pPr>
            <a:r>
              <a:rPr lang="en-US" sz="1200" b="1" dirty="0" smtClean="0"/>
              <a:t>Providing Access to Your</a:t>
            </a:r>
            <a:r>
              <a:rPr lang="en-US" sz="1200" b="1" baseline="0" dirty="0" smtClean="0"/>
              <a:t> Data</a:t>
            </a:r>
            <a:r>
              <a:rPr lang="en-US" sz="1200" dirty="0" smtClean="0"/>
              <a:t>; </a:t>
            </a:r>
            <a:r>
              <a:rPr lang="en-US" sz="1200" dirty="0" smtClean="0"/>
              <a:t>Version 1.0, Reviewed 9/15/11</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www.nsf.gov/geo/geo-data-policies/index.jsp" TargetMode="External"/><Relationship Id="rId2" Type="http://schemas.openxmlformats.org/officeDocument/2006/relationships/hyperlink" Target="http://www.nsf.gov/pubs/policydocs/pappguide/nsf11001/aag_6.jsp"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cience.nasa.gov/earth-science/earth-science-data/data-information-policy/"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www.usgs.gov/laws/info_policies.html" TargetMode="External"/><Relationship Id="rId2" Type="http://schemas.openxmlformats.org/officeDocument/2006/relationships/hyperlink" Target="http://www.noaa.gov/partnershippolicy/"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dx.doi.org/10.2481/dsj.35JSL201" TargetMode="External"/><Relationship Id="rId2" Type="http://schemas.openxmlformats.org/officeDocument/2006/relationships/hyperlink" Target="https://www.nosc.noaa.gov/EDMC/DAARWG/docs/EDMC_PD-Data_Sharing_Policy_v1.pdf" TargetMode="External"/><Relationship Id="rId1" Type="http://schemas.openxmlformats.org/officeDocument/2006/relationships/slideLayout" Target="../slideLayouts/slideLayout13.xml"/><Relationship Id="rId4" Type="http://schemas.openxmlformats.org/officeDocument/2006/relationships/hyperlink" Target="http://www.oecd.org/science/scienceandtechnologypolicy/38500813.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nsf.gov/geo/ear/2010EAR_data_policy_9_28_10.pdf" TargetMode="External"/><Relationship Id="rId2" Type="http://schemas.openxmlformats.org/officeDocument/2006/relationships/hyperlink" Target="http://classic.ipy.org/Subcommittees/final_ipy_data_policy.pdf" TargetMode="External"/><Relationship Id="rId1" Type="http://schemas.openxmlformats.org/officeDocument/2006/relationships/slideLayout" Target="../slideLayouts/slideLayout13.xml"/><Relationship Id="rId6" Type="http://schemas.openxmlformats.org/officeDocument/2006/relationships/hyperlink" Target="http://www.usgs.gov/laws/info_policies.html" TargetMode="External"/><Relationship Id="rId5" Type="http://schemas.openxmlformats.org/officeDocument/2006/relationships/hyperlink" Target="http://www.noaa.gov/partnershippolicy/" TargetMode="External"/><Relationship Id="rId4" Type="http://schemas.openxmlformats.org/officeDocument/2006/relationships/hyperlink" Target="http://science.nasa.gov/earth-science/earth-science-data/data-information-polic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b="1" dirty="0" smtClean="0"/>
              <a:t>Providing Access to Your Data</a:t>
            </a:r>
            <a:endParaRPr lang="en-US" dirty="0" smtClean="0"/>
          </a:p>
        </p:txBody>
      </p:sp>
      <p:sp>
        <p:nvSpPr>
          <p:cNvPr id="19459" name="Rectangle 2"/>
          <p:cNvSpPr>
            <a:spLocks noGrp="1" noChangeArrowheads="1"/>
          </p:cNvSpPr>
          <p:nvPr>
            <p:ph type="body" idx="1"/>
          </p:nvPr>
        </p:nvSpPr>
        <p:spPr>
          <a:xfrm>
            <a:off x="584200" y="4953000"/>
            <a:ext cx="5918200" cy="3175000"/>
          </a:xfrm>
        </p:spPr>
        <p:txBody>
          <a:bodyPr/>
          <a:lstStyle/>
          <a:p>
            <a:pPr marL="0" indent="0" eaLnBrk="1" hangingPunct="1"/>
            <a:r>
              <a:rPr lang="en-US" sz="2400" smtClean="0"/>
              <a:t>Matthew Mayernik</a:t>
            </a:r>
          </a:p>
          <a:p>
            <a:pPr marL="0" indent="0" eaLnBrk="1" hangingPunct="1"/>
            <a:r>
              <a:rPr lang="en-US" sz="2400" smtClean="0"/>
              <a:t>National Center for Atmospheric Research</a:t>
            </a:r>
          </a:p>
        </p:txBody>
      </p:sp>
      <p:pic>
        <p:nvPicPr>
          <p:cNvPr id="19460" name="Picture 5"/>
          <p:cNvPicPr>
            <a:picLocks noChangeAspect="1"/>
          </p:cNvPicPr>
          <p:nvPr/>
        </p:nvPicPr>
        <p:blipFill>
          <a:blip r:embed="rId3"/>
          <a:srcRect/>
          <a:stretch>
            <a:fillRect/>
          </a:stretch>
        </p:blipFill>
        <p:spPr bwMode="auto">
          <a:xfrm>
            <a:off x="635000" y="7924800"/>
            <a:ext cx="1270000" cy="1397000"/>
          </a:xfrm>
          <a:prstGeom prst="rect">
            <a:avLst/>
          </a:prstGeom>
          <a:noFill/>
          <a:ln w="9525">
            <a:noFill/>
            <a:miter lim="800000"/>
            <a:headEnd/>
            <a:tailEnd/>
          </a:ln>
        </p:spPr>
      </p:pic>
      <p:pic>
        <p:nvPicPr>
          <p:cNvPr id="19461" name="Picture 6"/>
          <p:cNvPicPr>
            <a:picLocks noChangeAspect="1"/>
          </p:cNvPicPr>
          <p:nvPr/>
        </p:nvPicPr>
        <p:blipFill>
          <a:blip r:embed="rId4"/>
          <a:srcRect/>
          <a:stretch>
            <a:fillRect/>
          </a:stretch>
        </p:blipFill>
        <p:spPr bwMode="auto">
          <a:xfrm>
            <a:off x="2311400" y="7772400"/>
            <a:ext cx="1657350" cy="1657350"/>
          </a:xfrm>
          <a:prstGeom prst="rect">
            <a:avLst/>
          </a:prstGeom>
          <a:noFill/>
          <a:ln w="9525">
            <a:noFill/>
            <a:miter lim="800000"/>
            <a:headEnd/>
            <a:tailEnd/>
          </a:ln>
        </p:spPr>
      </p:pic>
      <p:sp>
        <p:nvSpPr>
          <p:cNvPr id="19462" name="Rectangle 2"/>
          <p:cNvSpPr txBox="1">
            <a:spLocks noChangeArrowheads="1"/>
          </p:cNvSpPr>
          <p:nvPr/>
        </p:nvSpPr>
        <p:spPr bwMode="auto">
          <a:xfrm>
            <a:off x="6654800" y="4953000"/>
            <a:ext cx="5918200" cy="3175000"/>
          </a:xfrm>
          <a:prstGeom prst="rect">
            <a:avLst/>
          </a:prstGeom>
          <a:noFill/>
          <a:ln w="9525">
            <a:noFill/>
            <a:miter lim="800000"/>
            <a:headEnd/>
            <a:tailEnd/>
          </a:ln>
        </p:spPr>
        <p:txBody>
          <a:bodyPr lIns="50800" tIns="50800" rIns="50800" bIns="50800"/>
          <a:lstStyle/>
          <a:p>
            <a:pPr algn="r"/>
            <a:r>
              <a:rPr lang="en-US" sz="2400">
                <a:solidFill>
                  <a:srgbClr val="606060"/>
                </a:solidFill>
                <a:latin typeface="Helvetica Neue" charset="0"/>
                <a:sym typeface="Helvetica Neue" charset="0"/>
              </a:rPr>
              <a:t>Version 1.0</a:t>
            </a:r>
          </a:p>
          <a:p>
            <a:pPr algn="r"/>
            <a:r>
              <a:rPr lang="en-US" sz="2400">
                <a:solidFill>
                  <a:srgbClr val="606060"/>
                </a:solidFill>
                <a:latin typeface="Helvetica Neue" charset="0"/>
                <a:sym typeface="Helvetica Neue" charset="0"/>
              </a:rPr>
              <a:t>Review Date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1"/>
          <p:cNvSpPr>
            <a:spLocks noGrp="1" noChangeArrowheads="1"/>
          </p:cNvSpPr>
          <p:nvPr>
            <p:ph type="title"/>
          </p:nvPr>
        </p:nvSpPr>
        <p:spPr/>
        <p:txBody>
          <a:bodyPr/>
          <a:lstStyle/>
          <a:p>
            <a:pPr eaLnBrk="1" hangingPunct="1"/>
            <a:r>
              <a:rPr lang="en-US" smtClean="0"/>
              <a:t>Other Relevant Modules</a:t>
            </a:r>
          </a:p>
        </p:txBody>
      </p:sp>
      <p:sp>
        <p:nvSpPr>
          <p:cNvPr id="2" name="Rectangle 2"/>
          <p:cNvSpPr>
            <a:spLocks noGrp="1" noChangeArrowheads="1"/>
          </p:cNvSpPr>
          <p:nvPr>
            <p:ph type="body" idx="1"/>
          </p:nvPr>
        </p:nvSpPr>
        <p:spPr/>
        <p:txBody>
          <a:bodyPr/>
          <a:lstStyle/>
          <a:p>
            <a:pPr eaLnBrk="1" hangingPunct="1"/>
            <a:r>
              <a:rPr lang="en-US" smtClean="0">
                <a:solidFill>
                  <a:schemeClr val="tx1"/>
                </a:solidFill>
              </a:rPr>
              <a:t>Providing Access to Your Data: Rights</a:t>
            </a:r>
          </a:p>
          <a:p>
            <a:pPr eaLnBrk="1" hangingPunct="1"/>
            <a:r>
              <a:rPr lang="en-US" smtClean="0">
                <a:solidFill>
                  <a:schemeClr val="tx1"/>
                </a:solidFill>
              </a:rPr>
              <a:t>Providing Access to Your Data: Handling Sensitive Data</a:t>
            </a:r>
          </a:p>
          <a:p>
            <a:pPr eaLnBrk="1" hangingPunct="1"/>
            <a:r>
              <a:rPr lang="en-US" smtClean="0">
                <a:solidFill>
                  <a:schemeClr val="tx1"/>
                </a:solidFill>
              </a:rPr>
              <a:t>Preservation Strategies: Data Transfer and Submission Agreements</a:t>
            </a:r>
          </a:p>
          <a:p>
            <a:pPr eaLnBrk="1" hangingPunct="1"/>
            <a:r>
              <a:rPr lang="en-US" smtClean="0">
                <a:solidFill>
                  <a:schemeClr val="tx1"/>
                </a:solidFill>
              </a:rPr>
              <a:t>Responsible Data Use: Citation and Credit</a:t>
            </a:r>
          </a:p>
          <a:p>
            <a:pPr eaLnBrk="1" hangingPunct="1"/>
            <a:endParaRPr lang="en-US"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Overview</a:t>
            </a:r>
          </a:p>
        </p:txBody>
      </p:sp>
      <p:sp>
        <p:nvSpPr>
          <p:cNvPr id="20483" name="Content Placeholder 2"/>
          <p:cNvSpPr>
            <a:spLocks noGrp="1"/>
          </p:cNvSpPr>
          <p:nvPr>
            <p:ph idx="1"/>
          </p:nvPr>
        </p:nvSpPr>
        <p:spPr/>
        <p:txBody>
          <a:bodyPr/>
          <a:lstStyle/>
          <a:p>
            <a:r>
              <a:rPr lang="en-US" dirty="0" smtClean="0"/>
              <a:t>Arguments for making data openly available</a:t>
            </a:r>
          </a:p>
          <a:p>
            <a:r>
              <a:rPr lang="en-US" dirty="0" smtClean="0"/>
              <a:t>Funding agency requirements</a:t>
            </a:r>
          </a:p>
          <a:p>
            <a:r>
              <a:rPr lang="en-US" dirty="0" smtClean="0"/>
              <a:t>Making data accessible</a:t>
            </a:r>
          </a:p>
          <a:p>
            <a:r>
              <a:rPr lang="en-US" dirty="0" smtClean="0"/>
              <a:t>Who’s responsible for                                                     providing access to your                                                         data?</a:t>
            </a:r>
          </a:p>
          <a:p>
            <a:pPr lvl="1"/>
            <a:r>
              <a:rPr lang="en-US" dirty="0" smtClean="0"/>
              <a:t>Hint: this isn’t the answer</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pic>
        <p:nvPicPr>
          <p:cNvPr id="4" name="Picture 3" descr="6032417950_51b16ac350.jpg"/>
          <p:cNvPicPr>
            <a:picLocks noChangeAspect="1"/>
          </p:cNvPicPr>
          <p:nvPr/>
        </p:nvPicPr>
        <p:blipFill>
          <a:blip r:embed="rId2"/>
          <a:stretch>
            <a:fillRect/>
          </a:stretch>
        </p:blipFill>
        <p:spPr>
          <a:xfrm>
            <a:off x="6197600" y="3949700"/>
            <a:ext cx="6350000" cy="5346700"/>
          </a:xfrm>
          <a:prstGeom prst="rect">
            <a:avLst/>
          </a:prstGeom>
          <a:ln>
            <a:solidFill>
              <a:schemeClr val="tx1"/>
            </a:solidFill>
          </a:ln>
        </p:spPr>
      </p:pic>
      <p:sp>
        <p:nvSpPr>
          <p:cNvPr id="5" name="TextBox 4"/>
          <p:cNvSpPr txBox="1"/>
          <p:nvPr/>
        </p:nvSpPr>
        <p:spPr>
          <a:xfrm>
            <a:off x="8781080" y="9445823"/>
            <a:ext cx="4223720" cy="307777"/>
          </a:xfrm>
          <a:prstGeom prst="rect">
            <a:avLst/>
          </a:prstGeom>
          <a:noFill/>
        </p:spPr>
        <p:txBody>
          <a:bodyPr wrap="none" rtlCol="0">
            <a:spAutoFit/>
          </a:bodyPr>
          <a:lstStyle/>
          <a:p>
            <a:r>
              <a:rPr lang="en-US" sz="1400" dirty="0" smtClean="0"/>
              <a:t>http://www.flickr.com/photos/smemon/6032417950/</a:t>
            </a:r>
            <a:endParaRPr lang="en-US" sz="1400" dirty="0"/>
          </a:p>
        </p:txBody>
      </p:sp>
      <p:sp>
        <p:nvSpPr>
          <p:cNvPr id="6" name="Right Arrow 5"/>
          <p:cNvSpPr/>
          <p:nvPr/>
        </p:nvSpPr>
        <p:spPr bwMode="auto">
          <a:xfrm>
            <a:off x="5283200" y="5791200"/>
            <a:ext cx="914400" cy="457200"/>
          </a:xfrm>
          <a:prstGeom prst="rightArrow">
            <a:avLst>
              <a:gd name="adj1" fmla="val 33071"/>
              <a:gd name="adj2" fmla="val 56515"/>
            </a:avLst>
          </a:prstGeom>
          <a:solidFill>
            <a:srgbClr val="039EBD"/>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Arguments for Making Data Accessible</a:t>
            </a:r>
          </a:p>
        </p:txBody>
      </p:sp>
      <p:sp>
        <p:nvSpPr>
          <p:cNvPr id="24579" name="Content Placeholder 2"/>
          <p:cNvSpPr>
            <a:spLocks noGrp="1"/>
          </p:cNvSpPr>
          <p:nvPr>
            <p:ph idx="1"/>
          </p:nvPr>
        </p:nvSpPr>
        <p:spPr/>
        <p:txBody>
          <a:bodyPr/>
          <a:lstStyle/>
          <a:p>
            <a:r>
              <a:rPr lang="en-US" sz="2800" b="1" i="1" dirty="0" smtClean="0"/>
              <a:t>Scientific considerations. </a:t>
            </a:r>
            <a:r>
              <a:rPr lang="en-US" sz="2800" dirty="0" smtClean="0"/>
              <a:t>Increasing access to data, facilitating reproducibility and transparency of science and data, reducing data collection effort/costs, crowd sourcing, greater potential for reuse of data in interdisciplinary applications. </a:t>
            </a:r>
          </a:p>
          <a:p>
            <a:r>
              <a:rPr lang="en-US" sz="2800" b="1" i="1" dirty="0" smtClean="0"/>
              <a:t>Legal considerations. </a:t>
            </a:r>
            <a:r>
              <a:rPr lang="en-US" sz="2800" dirty="0" smtClean="0"/>
              <a:t>Data produced through public investments are public goods and should properly be in the public domain.</a:t>
            </a:r>
          </a:p>
          <a:p>
            <a:r>
              <a:rPr lang="en-US" sz="2800" b="1" i="1" dirty="0" smtClean="0"/>
              <a:t>Socio-economic considerations. </a:t>
            </a:r>
            <a:r>
              <a:rPr lang="en-US" sz="2800" dirty="0" smtClean="0"/>
              <a:t>Open online access is the most efficient way to disseminate data in order to maximize their value to the public.</a:t>
            </a:r>
          </a:p>
          <a:p>
            <a:r>
              <a:rPr lang="en-US" sz="2800" b="1" i="1" dirty="0" smtClean="0"/>
              <a:t>Ethical considerations. </a:t>
            </a:r>
            <a:r>
              <a:rPr lang="en-US" sz="2800" dirty="0" smtClean="0"/>
              <a:t>The public has already paid for the production of data, and thus should be able to access the data.</a:t>
            </a:r>
          </a:p>
          <a:p>
            <a:r>
              <a:rPr lang="en-US" sz="2800" b="1" i="1" dirty="0" smtClean="0"/>
              <a:t>Good governance considerations. </a:t>
            </a:r>
            <a:r>
              <a:rPr lang="en-US" sz="2800" dirty="0" smtClean="0"/>
              <a:t>Transparency of data and scientific activities are undermined by restricting access to and use of public data.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Funding Agency Requirements</a:t>
            </a:r>
          </a:p>
        </p:txBody>
      </p:sp>
      <p:sp>
        <p:nvSpPr>
          <p:cNvPr id="21507" name="Content Placeholder 2"/>
          <p:cNvSpPr>
            <a:spLocks noGrp="1"/>
          </p:cNvSpPr>
          <p:nvPr>
            <p:ph idx="1"/>
          </p:nvPr>
        </p:nvSpPr>
        <p:spPr/>
        <p:txBody>
          <a:bodyPr/>
          <a:lstStyle/>
          <a:p>
            <a:r>
              <a:rPr lang="en-US" sz="3200" dirty="0" smtClean="0"/>
              <a:t>National Science Foundation policy on “Dissemination and Sharing of Research Results”:</a:t>
            </a:r>
          </a:p>
          <a:p>
            <a:pPr lvl="1"/>
            <a:r>
              <a:rPr lang="en-US" dirty="0" smtClean="0"/>
              <a:t>“Investigators are expected to share with other researchers, at no more than incremental cost and within a reasonable time, the primary data, samples, physical collections and other supporting materials created or gathered in the course of work under NSF grants. Grantees are expected to encourage and facilitate such sharing.” </a:t>
            </a:r>
            <a:r>
              <a:rPr lang="en-US" sz="2400" dirty="0" smtClean="0">
                <a:hlinkClick r:id="rId2"/>
              </a:rPr>
              <a:t>http://www.nsf.gov/pubs/policydocs/pappguide/nsf11001/aag_6.jsp#VID4</a:t>
            </a:r>
            <a:r>
              <a:rPr lang="en-US" sz="2400" dirty="0" smtClean="0"/>
              <a:t> </a:t>
            </a:r>
          </a:p>
          <a:p>
            <a:r>
              <a:rPr lang="en-US" sz="3200" dirty="0" smtClean="0"/>
              <a:t>The NSF </a:t>
            </a:r>
            <a:r>
              <a:rPr lang="en-US" sz="3200" dirty="0" err="1" smtClean="0"/>
              <a:t>Geoscience</a:t>
            </a:r>
            <a:r>
              <a:rPr lang="en-US" sz="3200" dirty="0" smtClean="0"/>
              <a:t> </a:t>
            </a:r>
            <a:r>
              <a:rPr lang="en-US" sz="3200" dirty="0" smtClean="0"/>
              <a:t>directorate specifies data management requirements for Ocean Science, Earth Science, and Atmospheric and </a:t>
            </a:r>
            <a:r>
              <a:rPr lang="en-US" sz="3200" dirty="0" err="1" smtClean="0"/>
              <a:t>Geospace</a:t>
            </a:r>
            <a:r>
              <a:rPr lang="en-US" sz="3200" dirty="0" smtClean="0"/>
              <a:t> Sciences. </a:t>
            </a:r>
          </a:p>
          <a:p>
            <a:pPr lvl="1"/>
            <a:r>
              <a:rPr lang="en-US" dirty="0" smtClean="0"/>
              <a:t>Data management planning requirements differ amongst the sciences</a:t>
            </a:r>
          </a:p>
          <a:p>
            <a:pPr lvl="1"/>
            <a:r>
              <a:rPr lang="en-US" dirty="0" smtClean="0"/>
              <a:t>A number of data archives are suggested for each science</a:t>
            </a:r>
          </a:p>
          <a:p>
            <a:pPr lvl="1"/>
            <a:r>
              <a:rPr lang="en-US" dirty="0" smtClean="0"/>
              <a:t>See </a:t>
            </a:r>
            <a:r>
              <a:rPr lang="en-US" dirty="0" smtClean="0">
                <a:hlinkClick r:id="rId3"/>
              </a:rPr>
              <a:t>http://www.nsf.gov/geo/geo-data-policies/index.jsp</a:t>
            </a:r>
            <a:r>
              <a:rPr lang="en-US" dirty="0" smtClean="0"/>
              <a:t> for details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Funding Agency Requirements</a:t>
            </a:r>
          </a:p>
        </p:txBody>
      </p:sp>
      <p:sp>
        <p:nvSpPr>
          <p:cNvPr id="22531" name="Content Placeholder 2"/>
          <p:cNvSpPr>
            <a:spLocks noGrp="1"/>
          </p:cNvSpPr>
          <p:nvPr>
            <p:ph idx="1"/>
          </p:nvPr>
        </p:nvSpPr>
        <p:spPr/>
        <p:txBody>
          <a:bodyPr/>
          <a:lstStyle/>
          <a:p>
            <a:r>
              <a:rPr lang="en-US" sz="3200" dirty="0" smtClean="0"/>
              <a:t>NASA “Data &amp; Information Policy”:</a:t>
            </a:r>
          </a:p>
          <a:p>
            <a:pPr lvl="1"/>
            <a:r>
              <a:rPr lang="en-US" dirty="0" smtClean="0"/>
              <a:t>“NASA commits to the full and open sharing of Earth science data obtained from NASA Earth observing satellites, sub-orbital platforms and field campaigns with all users as soon as such data become available. </a:t>
            </a:r>
          </a:p>
          <a:p>
            <a:pPr lvl="1"/>
            <a:r>
              <a:rPr lang="en-US" dirty="0" smtClean="0"/>
              <a:t>There will be no period of exclusive access to NASA Earth science data… </a:t>
            </a:r>
          </a:p>
          <a:p>
            <a:pPr lvl="1"/>
            <a:r>
              <a:rPr lang="en-US" dirty="0" smtClean="0"/>
              <a:t>NASA will make available all NASA-generated standard products along with the source code for algorithm software, coefficients, and ancillary data used to generate these products. </a:t>
            </a:r>
          </a:p>
          <a:p>
            <a:pPr lvl="1"/>
            <a:r>
              <a:rPr lang="en-US" dirty="0" smtClean="0"/>
              <a:t>All NASA Earth science missions, projects, and grants and cooperative agreements shall include data management plans to facilitate the implementation of these data principles.” </a:t>
            </a:r>
            <a:r>
              <a:rPr lang="en-US" dirty="0" smtClean="0">
                <a:hlinkClick r:id="rId2"/>
              </a:rPr>
              <a:t>http://science.nasa.gov/earth-science/earth-science-data/data-information-policy/</a:t>
            </a:r>
            <a:r>
              <a:rPr lang="en-US" dirty="0" smtClean="0"/>
              <a:t> </a:t>
            </a:r>
            <a:endParaRPr lang="en-US" sz="24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Funding Agency Requirements</a:t>
            </a:r>
          </a:p>
        </p:txBody>
      </p:sp>
      <p:sp>
        <p:nvSpPr>
          <p:cNvPr id="23555" name="Content Placeholder 2"/>
          <p:cNvSpPr>
            <a:spLocks noGrp="1"/>
          </p:cNvSpPr>
          <p:nvPr>
            <p:ph idx="1"/>
          </p:nvPr>
        </p:nvSpPr>
        <p:spPr/>
        <p:txBody>
          <a:bodyPr/>
          <a:lstStyle/>
          <a:p>
            <a:r>
              <a:rPr lang="en-US" sz="3200" dirty="0" smtClean="0"/>
              <a:t>National Oceanic and Atmospheric Administration (NOAA) </a:t>
            </a:r>
            <a:endParaRPr lang="en-US" sz="3200" dirty="0" smtClean="0"/>
          </a:p>
          <a:p>
            <a:pPr lvl="1"/>
            <a:r>
              <a:rPr lang="en-US" dirty="0" smtClean="0"/>
              <a:t>“NOAA recognizes that open and unrestricted dissemination of high quality publicly funded information, as appropriate and within resource constraints, is good policy and is the law.” </a:t>
            </a:r>
            <a:r>
              <a:rPr lang="en-US" dirty="0" smtClean="0">
                <a:hlinkClick r:id="rId2"/>
              </a:rPr>
              <a:t>http://www.noaa.gov/partnershippolicy/</a:t>
            </a:r>
            <a:r>
              <a:rPr lang="en-US" dirty="0" smtClean="0"/>
              <a:t> </a:t>
            </a:r>
          </a:p>
          <a:p>
            <a:pPr lvl="1"/>
            <a:r>
              <a:rPr lang="en-US" dirty="0" smtClean="0"/>
              <a:t>Data Policy, October 2011: “All NOAA Grantees must share data produced under NOAA grants and cooperative agreements in a timely fashion, except where limited by law, regulation, policy or security requirements. Grantees must address this requirement formally by preparing a Data Sharing Plan as part of their grant project narrative.” (NOAA Environmental Data Management Committee)</a:t>
            </a:r>
          </a:p>
          <a:p>
            <a:r>
              <a:rPr lang="en-US" sz="3200" dirty="0" smtClean="0"/>
              <a:t>U.S. Geological Survey </a:t>
            </a:r>
            <a:r>
              <a:rPr lang="en-US" sz="3200" dirty="0" smtClean="0"/>
              <a:t>“Information Policy and Instructions”: </a:t>
            </a:r>
          </a:p>
          <a:p>
            <a:pPr lvl="1"/>
            <a:r>
              <a:rPr lang="en-US" dirty="0" smtClean="0"/>
              <a:t>“USGS-authored or produced data and information are considered to be in the U.S. public domain.” </a:t>
            </a:r>
            <a:r>
              <a:rPr lang="en-US" dirty="0" smtClean="0">
                <a:hlinkClick r:id="rId3"/>
              </a:rPr>
              <a:t>http://www.usgs.gov/laws/info_policies.html</a:t>
            </a:r>
            <a:r>
              <a:rPr lang="en-US" dirty="0" smtClean="0"/>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Sharing data</a:t>
            </a:r>
          </a:p>
        </p:txBody>
      </p:sp>
      <p:sp>
        <p:nvSpPr>
          <p:cNvPr id="25603" name="Content Placeholder 2"/>
          <p:cNvSpPr>
            <a:spLocks noGrp="1"/>
          </p:cNvSpPr>
          <p:nvPr>
            <p:ph idx="1"/>
          </p:nvPr>
        </p:nvSpPr>
        <p:spPr/>
        <p:txBody>
          <a:bodyPr/>
          <a:lstStyle/>
          <a:p>
            <a:r>
              <a:rPr lang="en-US" sz="2800" dirty="0" smtClean="0"/>
              <a:t>Responsibility of investigators to follow funding agency requirements and guidelines</a:t>
            </a:r>
          </a:p>
          <a:p>
            <a:r>
              <a:rPr lang="en-US" sz="2800" dirty="0" smtClean="0"/>
              <a:t>Sharing data can be hard</a:t>
            </a:r>
          </a:p>
          <a:p>
            <a:pPr lvl="1"/>
            <a:r>
              <a:rPr lang="en-US" sz="2400" dirty="0" smtClean="0"/>
              <a:t>It can be difficult to share data with people who aren’t familiar with your project</a:t>
            </a:r>
          </a:p>
          <a:p>
            <a:pPr lvl="1"/>
            <a:r>
              <a:rPr lang="en-US" sz="2400" dirty="0" smtClean="0"/>
              <a:t>Preparing data for sharing requires time, resources, and expertise</a:t>
            </a:r>
          </a:p>
          <a:p>
            <a:pPr lvl="1"/>
            <a:r>
              <a:rPr lang="en-US" sz="2400" dirty="0" smtClean="0"/>
              <a:t>Feelings of ownership and the need to publish on data may limit what is shared</a:t>
            </a:r>
          </a:p>
          <a:p>
            <a:pPr lvl="1"/>
            <a:r>
              <a:rPr lang="en-US" sz="2400" dirty="0" smtClean="0"/>
              <a:t>Some data might be sensitive or restricted by contracts, and thus not shareable (or only partially shareable)</a:t>
            </a:r>
          </a:p>
          <a:p>
            <a:pPr lvl="1"/>
            <a:r>
              <a:rPr lang="en-US" sz="2400" dirty="0" smtClean="0"/>
              <a:t>It might be difficult to determine who is responsible for sharing data, and who has permission to share data within a project</a:t>
            </a:r>
          </a:p>
          <a:p>
            <a:endParaRPr lang="en-US" sz="3000" dirty="0" smtClean="0"/>
          </a:p>
          <a:p>
            <a:endParaRPr lang="en-US" sz="3000"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p:txBody>
          <a:bodyPr/>
          <a:lstStyle/>
          <a:p>
            <a:pPr eaLnBrk="1" hangingPunct="1"/>
            <a:r>
              <a:rPr lang="en-US" dirty="0" smtClean="0"/>
              <a:t>References</a:t>
            </a:r>
          </a:p>
        </p:txBody>
      </p:sp>
      <p:sp>
        <p:nvSpPr>
          <p:cNvPr id="32770" name="Rectangle 2"/>
          <p:cNvSpPr>
            <a:spLocks noGrp="1" noChangeArrowheads="1"/>
          </p:cNvSpPr>
          <p:nvPr>
            <p:ph type="body" idx="1"/>
          </p:nvPr>
        </p:nvSpPr>
        <p:spPr>
          <a:xfrm>
            <a:off x="571500" y="1981200"/>
            <a:ext cx="11950700" cy="6565900"/>
          </a:xfrm>
        </p:spPr>
        <p:txBody>
          <a:bodyPr/>
          <a:lstStyle/>
          <a:p>
            <a:pPr eaLnBrk="1" hangingPunct="1"/>
            <a:r>
              <a:rPr lang="en-US" sz="2800" dirty="0" smtClean="0"/>
              <a:t>Data usage and sharing policies and principles</a:t>
            </a:r>
          </a:p>
          <a:p>
            <a:pPr lvl="1" eaLnBrk="1" hangingPunct="1"/>
            <a:r>
              <a:rPr lang="en-US" sz="2400" dirty="0" smtClean="0"/>
              <a:t>NOAA Environmental Data Management Committee. October 2011. NOAA Data Sharing Policy for Grants and Cooperative Agreements: Procedural Directive, Version 1.0. </a:t>
            </a:r>
            <a:r>
              <a:rPr lang="en-US" sz="2400" dirty="0" smtClean="0">
                <a:hlinkClick r:id="rId2"/>
              </a:rPr>
              <a:t>https://www.nosc.noaa.gov/EDMC/DAARWG/docs/EDMC_PD-Data_Sharing_Policy_v1.pdf</a:t>
            </a:r>
            <a:r>
              <a:rPr lang="en-US" sz="2400" dirty="0" smtClean="0"/>
              <a:t> </a:t>
            </a:r>
          </a:p>
          <a:p>
            <a:pPr lvl="1" eaLnBrk="1" hangingPunct="1"/>
            <a:r>
              <a:rPr lang="en-US" sz="2400" dirty="0" err="1" smtClean="0"/>
              <a:t>Uhlir</a:t>
            </a:r>
            <a:r>
              <a:rPr lang="en-US" sz="2400" dirty="0" smtClean="0"/>
              <a:t>, P.F., R.S. Chen, J.I. </a:t>
            </a:r>
            <a:r>
              <a:rPr lang="en-US" sz="2400" dirty="0" err="1" smtClean="0"/>
              <a:t>Gabrynowicz</a:t>
            </a:r>
            <a:r>
              <a:rPr lang="en-US" sz="2400" dirty="0" smtClean="0"/>
              <a:t>, and K. Janssen. 2009. “Toward Implementation of the Global Earth Observation System of Systems Data Sharing Principles.” </a:t>
            </a:r>
            <a:r>
              <a:rPr lang="en-US" sz="2400" i="1" dirty="0" smtClean="0"/>
              <a:t>Data Science Journal</a:t>
            </a:r>
            <a:r>
              <a:rPr lang="en-US" sz="2400" dirty="0" smtClean="0"/>
              <a:t> 8: GEO1-GEO91. </a:t>
            </a:r>
            <a:r>
              <a:rPr lang="en-US" sz="2400" dirty="0" smtClean="0">
                <a:hlinkClick r:id="rId3"/>
              </a:rPr>
              <a:t>http://dx.doi.org/10.2481/dsj.35JSL201</a:t>
            </a:r>
            <a:r>
              <a:rPr lang="en-US" sz="2400" dirty="0" smtClean="0"/>
              <a:t> </a:t>
            </a:r>
          </a:p>
          <a:p>
            <a:pPr lvl="1"/>
            <a:r>
              <a:rPr lang="en-US" sz="2400" dirty="0" smtClean="0"/>
              <a:t>Organization for Economic Co-operation and Development (OECD). 2007. OECD Principles and Guidelines for Access to Research Data from Public Funding. </a:t>
            </a:r>
            <a:r>
              <a:rPr lang="en-US" sz="2400" dirty="0" smtClean="0">
                <a:hlinkClick r:id="rId4"/>
              </a:rPr>
              <a:t>http://www.oecd.org/science/scienceandtechnologypolicy/38500813.pdf</a:t>
            </a:r>
            <a:r>
              <a:rPr lang="en-US" sz="2400" dirty="0" smtClean="0"/>
              <a:t> </a:t>
            </a:r>
          </a:p>
          <a:p>
            <a:pPr eaLnBrk="1" hangingPunct="1"/>
            <a:endParaRPr lang="en-US" sz="2800" dirty="0" smtClean="0"/>
          </a:p>
          <a:p>
            <a:pPr eaLnBrk="1" hangingPunct="1"/>
            <a:endParaRPr lang="en-US" sz="28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p:txBody>
          <a:bodyPr/>
          <a:lstStyle/>
          <a:p>
            <a:pPr eaLnBrk="1" hangingPunct="1"/>
            <a:r>
              <a:rPr lang="en-US" dirty="0" smtClean="0"/>
              <a:t>Resources</a:t>
            </a:r>
          </a:p>
        </p:txBody>
      </p:sp>
      <p:sp>
        <p:nvSpPr>
          <p:cNvPr id="32770" name="Rectangle 2"/>
          <p:cNvSpPr>
            <a:spLocks noGrp="1" noChangeArrowheads="1"/>
          </p:cNvSpPr>
          <p:nvPr>
            <p:ph type="body" idx="1"/>
          </p:nvPr>
        </p:nvSpPr>
        <p:spPr>
          <a:xfrm>
            <a:off x="571500" y="1981200"/>
            <a:ext cx="11950700" cy="6565900"/>
          </a:xfrm>
        </p:spPr>
        <p:txBody>
          <a:bodyPr/>
          <a:lstStyle/>
          <a:p>
            <a:pPr eaLnBrk="1" hangingPunct="1"/>
            <a:r>
              <a:rPr lang="en-US" sz="2800" dirty="0" smtClean="0"/>
              <a:t>Data usage and sharing policies and principles</a:t>
            </a:r>
          </a:p>
          <a:p>
            <a:pPr lvl="1" eaLnBrk="1" hangingPunct="1"/>
            <a:r>
              <a:rPr lang="en-US" sz="2000" dirty="0" smtClean="0"/>
              <a:t>International Polar Year 2007-2008 Data Policy. </a:t>
            </a:r>
            <a:r>
              <a:rPr lang="en-US" sz="2000" dirty="0" smtClean="0">
                <a:hlinkClick r:id="rId2"/>
              </a:rPr>
              <a:t>http://classic.ipy.org/Subcommittees/final_ipy_data_policy.pdf</a:t>
            </a:r>
            <a:r>
              <a:rPr lang="en-US" sz="2000" dirty="0" smtClean="0"/>
              <a:t> </a:t>
            </a:r>
          </a:p>
          <a:p>
            <a:pPr lvl="1" eaLnBrk="1" hangingPunct="1"/>
            <a:r>
              <a:rPr lang="en-US" sz="2000" dirty="0" smtClean="0"/>
              <a:t>National Science Foundation Division of Earth Sciences Data Policy. 2010. </a:t>
            </a:r>
            <a:r>
              <a:rPr lang="en-US" sz="2000" dirty="0" smtClean="0">
                <a:hlinkClick r:id="rId3"/>
              </a:rPr>
              <a:t>http://www.nsf.gov/geo/ear/2010EAR_data_policy_9_28_10.pdf</a:t>
            </a:r>
            <a:r>
              <a:rPr lang="en-US" sz="2000" dirty="0" smtClean="0"/>
              <a:t>  </a:t>
            </a:r>
          </a:p>
          <a:p>
            <a:pPr lvl="1" eaLnBrk="1" hangingPunct="1"/>
            <a:r>
              <a:rPr lang="en-US" sz="2000" dirty="0" smtClean="0"/>
              <a:t>NASA Data and Information Policy.                                                                         </a:t>
            </a:r>
            <a:r>
              <a:rPr lang="en-US" sz="2000" dirty="0" smtClean="0">
                <a:hlinkClick r:id="rId4"/>
              </a:rPr>
              <a:t>http://science.nasa.gov/earth-science/earth-science-data/data-information-policy/</a:t>
            </a:r>
            <a:endParaRPr lang="en-US" sz="2000" dirty="0" smtClean="0"/>
          </a:p>
          <a:p>
            <a:pPr lvl="1" eaLnBrk="1" hangingPunct="1"/>
            <a:r>
              <a:rPr lang="en-US" sz="2000" dirty="0" smtClean="0"/>
              <a:t>NOAA Partnership Policy.                                                                  </a:t>
            </a:r>
            <a:r>
              <a:rPr lang="en-US" sz="2000" dirty="0" smtClean="0">
                <a:hlinkClick r:id="rId5"/>
              </a:rPr>
              <a:t>http://www.noaa.gov/partnershippolicy/</a:t>
            </a:r>
            <a:r>
              <a:rPr lang="en-US" sz="2000" dirty="0" smtClean="0"/>
              <a:t> </a:t>
            </a:r>
          </a:p>
          <a:p>
            <a:pPr lvl="1" eaLnBrk="1" hangingPunct="1"/>
            <a:r>
              <a:rPr lang="en-US" sz="2000" dirty="0" smtClean="0"/>
              <a:t>USGS Information Policy and Instructions.                                         </a:t>
            </a:r>
            <a:r>
              <a:rPr lang="en-US" sz="2000" dirty="0" smtClean="0">
                <a:hlinkClick r:id="rId6"/>
              </a:rPr>
              <a:t>http://www.usgs.gov/laws/info_policies.html</a:t>
            </a:r>
            <a:r>
              <a:rPr lang="en-US" sz="2000" dirty="0" smtClean="0"/>
              <a:t> </a:t>
            </a:r>
          </a:p>
          <a:p>
            <a:pPr eaLnBrk="1" hangingPunct="1"/>
            <a:endParaRPr lang="en-US" sz="2000" dirty="0" smtClean="0"/>
          </a:p>
          <a:p>
            <a:pPr eaLnBrk="1" hangingPunct="1"/>
            <a:endParaRPr lang="en-US" sz="2000" dirty="0" smtClean="0"/>
          </a:p>
          <a:p>
            <a:pPr eaLnBrk="1" hangingPunct="1"/>
            <a:endParaRPr lang="en-US" sz="2000" dirty="0" smtClean="0"/>
          </a:p>
          <a:p>
            <a:pPr eaLnBrk="1" hangingPunct="1"/>
            <a:endParaRPr lang="en-US" sz="2800" dirty="0" smtClean="0"/>
          </a:p>
          <a:p>
            <a:pPr eaLnBrk="1" hangingPunct="1"/>
            <a:endParaRPr lang="en-US" sz="28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5889</TotalTime>
  <Pages>0</Pages>
  <Words>867</Words>
  <Characters>0</Characters>
  <Application>Microsoft Office PowerPoint</Application>
  <PresentationFormat>Custom</PresentationFormat>
  <Lines>0</Lines>
  <Paragraphs>72</Paragraphs>
  <Slides>10</Slides>
  <Notes>1</Notes>
  <HiddenSlides>0</HiddenSlides>
  <MMClips>0</MMClips>
  <ScaleCrop>false</ScaleCrop>
  <HeadingPairs>
    <vt:vector size="4" baseType="variant">
      <vt:variant>
        <vt:lpstr>Theme</vt:lpstr>
      </vt:variant>
      <vt:variant>
        <vt:i4>19</vt:i4>
      </vt:variant>
      <vt:variant>
        <vt:lpstr>Slide Titles</vt:lpstr>
      </vt:variant>
      <vt:variant>
        <vt:i4>10</vt:i4>
      </vt:variant>
    </vt:vector>
  </HeadingPairs>
  <TitlesOfParts>
    <vt:vector size="29"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Providing Access to Your Data</vt:lpstr>
      <vt:lpstr>Overview</vt:lpstr>
      <vt:lpstr>Arguments for Making Data Accessible</vt:lpstr>
      <vt:lpstr>Funding Agency Requirements</vt:lpstr>
      <vt:lpstr>Funding Agency Requirements</vt:lpstr>
      <vt:lpstr>Funding Agency Requirements</vt:lpstr>
      <vt:lpstr>Sharing data</vt:lpstr>
      <vt:lpstr>References</vt:lpstr>
      <vt:lpstr>Resources</vt:lpstr>
      <vt:lpstr>Other Relevant Modules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Matt</dc:creator>
  <cp:lastModifiedBy>mayernik</cp:lastModifiedBy>
  <cp:revision>111</cp:revision>
  <dcterms:created xsi:type="dcterms:W3CDTF">2011-08-09T22:31:13Z</dcterms:created>
  <dcterms:modified xsi:type="dcterms:W3CDTF">2012-09-26T20:59:23Z</dcterms:modified>
</cp:coreProperties>
</file>