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1" r:id="rId1"/>
  </p:sldMasterIdLst>
  <p:notesMasterIdLst>
    <p:notesMasterId r:id="rId20"/>
  </p:notesMasterIdLst>
  <p:handoutMasterIdLst>
    <p:handoutMasterId r:id="rId21"/>
  </p:handoutMasterIdLst>
  <p:sldIdLst>
    <p:sldId id="599" r:id="rId2"/>
    <p:sldId id="613" r:id="rId3"/>
    <p:sldId id="629" r:id="rId4"/>
    <p:sldId id="628" r:id="rId5"/>
    <p:sldId id="596" r:id="rId6"/>
    <p:sldId id="630" r:id="rId7"/>
    <p:sldId id="633" r:id="rId8"/>
    <p:sldId id="631" r:id="rId9"/>
    <p:sldId id="634" r:id="rId10"/>
    <p:sldId id="632" r:id="rId11"/>
    <p:sldId id="637" r:id="rId12"/>
    <p:sldId id="609" r:id="rId13"/>
    <p:sldId id="635" r:id="rId14"/>
    <p:sldId id="636" r:id="rId15"/>
    <p:sldId id="604" r:id="rId16"/>
    <p:sldId id="605" r:id="rId17"/>
    <p:sldId id="606" r:id="rId18"/>
    <p:sldId id="607" r:id="rId19"/>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extLst>
    <p:ext uri="{EFAFB233-063F-42B5-8137-9DF3F51BA10A}">
      <p15:sldGuideLst xmlns="" xmlns:p15="http://schemas.microsoft.com/office/powerpoint/2012/main">
        <p15:guide id="1" orient="horz" pos="347">
          <p15:clr>
            <a:srgbClr val="A4A3A4"/>
          </p15:clr>
        </p15:guide>
        <p15:guide id="2" pos="2880">
          <p15:clr>
            <a:srgbClr val="A4A3A4"/>
          </p15:clr>
        </p15:guide>
      </p15:sldGuideLst>
    </p:ext>
    <p:ext uri="{2D200454-40CA-4A62-9FC3-DE9A4176ACB9}">
      <p15:notesGuideLst xmlns=""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FEF9F4"/>
    <a:srgbClr val="0000CC"/>
    <a:srgbClr val="66FF99"/>
    <a:srgbClr val="00CC99"/>
    <a:srgbClr val="006600"/>
    <a:srgbClr val="99CCFF"/>
    <a:srgbClr val="0066FF"/>
    <a:srgbClr val="0033C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2399" autoAdjust="0"/>
    <p:restoredTop sz="99825" autoAdjust="0"/>
  </p:normalViewPr>
  <p:slideViewPr>
    <p:cSldViewPr snapToGrid="0">
      <p:cViewPr>
        <p:scale>
          <a:sx n="70" d="100"/>
          <a:sy n="70" d="100"/>
        </p:scale>
        <p:origin x="-168" y="-144"/>
      </p:cViewPr>
      <p:guideLst>
        <p:guide orient="horz" pos="347"/>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30" d="100"/>
        <a:sy n="130" d="100"/>
      </p:scale>
      <p:origin x="0" y="0"/>
    </p:cViewPr>
  </p:sorterViewPr>
  <p:notesViewPr>
    <p:cSldViewPr snapToGrid="0">
      <p:cViewPr>
        <p:scale>
          <a:sx n="100" d="100"/>
          <a:sy n="100" d="100"/>
        </p:scale>
        <p:origin x="-2262" y="97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hdr" sz="quarter"/>
          </p:nvPr>
        </p:nvSpPr>
        <p:spPr bwMode="auto">
          <a:xfrm>
            <a:off x="0" y="0"/>
            <a:ext cx="3036888" cy="465138"/>
          </a:xfrm>
          <a:prstGeom prst="rect">
            <a:avLst/>
          </a:prstGeom>
          <a:noFill/>
          <a:ln w="9525">
            <a:noFill/>
            <a:miter lim="800000"/>
            <a:headEnd/>
            <a:tailEnd/>
          </a:ln>
          <a:effectLst/>
        </p:spPr>
        <p:txBody>
          <a:bodyPr vert="horz" wrap="square" lIns="93096" tIns="46549" rIns="93096" bIns="46549" numCol="1" anchor="t" anchorCtr="0" compatLnSpc="1">
            <a:prstTxWarp prst="textNoShape">
              <a:avLst/>
            </a:prstTxWarp>
          </a:bodyPr>
          <a:lstStyle>
            <a:lvl1pPr defTabSz="930468" eaLnBrk="0" hangingPunct="0">
              <a:defRPr sz="1200">
                <a:cs typeface="+mn-cs"/>
              </a:defRPr>
            </a:lvl1pPr>
          </a:lstStyle>
          <a:p>
            <a:pPr>
              <a:defRPr/>
            </a:pPr>
            <a:endParaRPr lang="en-US" dirty="0"/>
          </a:p>
        </p:txBody>
      </p:sp>
      <p:sp>
        <p:nvSpPr>
          <p:cNvPr id="60419" name="Rectangle 3"/>
          <p:cNvSpPr>
            <a:spLocks noGrp="1" noChangeArrowheads="1"/>
          </p:cNvSpPr>
          <p:nvPr>
            <p:ph type="dt" sz="quarter" idx="1"/>
          </p:nvPr>
        </p:nvSpPr>
        <p:spPr bwMode="auto">
          <a:xfrm>
            <a:off x="3973513" y="0"/>
            <a:ext cx="3036887" cy="465138"/>
          </a:xfrm>
          <a:prstGeom prst="rect">
            <a:avLst/>
          </a:prstGeom>
          <a:noFill/>
          <a:ln w="9525">
            <a:noFill/>
            <a:miter lim="800000"/>
            <a:headEnd/>
            <a:tailEnd/>
          </a:ln>
          <a:effectLst/>
        </p:spPr>
        <p:txBody>
          <a:bodyPr vert="horz" wrap="square" lIns="93096" tIns="46549" rIns="93096" bIns="46549" numCol="1" anchor="t" anchorCtr="0" compatLnSpc="1">
            <a:prstTxWarp prst="textNoShape">
              <a:avLst/>
            </a:prstTxWarp>
          </a:bodyPr>
          <a:lstStyle>
            <a:lvl1pPr algn="r" defTabSz="930468" eaLnBrk="0" hangingPunct="0">
              <a:defRPr sz="1200">
                <a:cs typeface="+mn-cs"/>
              </a:defRPr>
            </a:lvl1pPr>
          </a:lstStyle>
          <a:p>
            <a:pPr>
              <a:defRPr/>
            </a:pPr>
            <a:endParaRPr lang="en-US" dirty="0"/>
          </a:p>
        </p:txBody>
      </p:sp>
      <p:sp>
        <p:nvSpPr>
          <p:cNvPr id="60420" name="Rectangle 4"/>
          <p:cNvSpPr>
            <a:spLocks noGrp="1" noChangeArrowheads="1"/>
          </p:cNvSpPr>
          <p:nvPr>
            <p:ph type="ftr" sz="quarter" idx="2"/>
          </p:nvPr>
        </p:nvSpPr>
        <p:spPr bwMode="auto">
          <a:xfrm>
            <a:off x="0" y="8831263"/>
            <a:ext cx="3036888" cy="465137"/>
          </a:xfrm>
          <a:prstGeom prst="rect">
            <a:avLst/>
          </a:prstGeom>
          <a:noFill/>
          <a:ln w="9525">
            <a:noFill/>
            <a:miter lim="800000"/>
            <a:headEnd/>
            <a:tailEnd/>
          </a:ln>
          <a:effectLst/>
        </p:spPr>
        <p:txBody>
          <a:bodyPr vert="horz" wrap="square" lIns="93096" tIns="46549" rIns="93096" bIns="46549" numCol="1" anchor="b" anchorCtr="0" compatLnSpc="1">
            <a:prstTxWarp prst="textNoShape">
              <a:avLst/>
            </a:prstTxWarp>
          </a:bodyPr>
          <a:lstStyle>
            <a:lvl1pPr defTabSz="930468" eaLnBrk="0" hangingPunct="0">
              <a:defRPr sz="1200">
                <a:cs typeface="+mn-cs"/>
              </a:defRPr>
            </a:lvl1pPr>
          </a:lstStyle>
          <a:p>
            <a:pPr>
              <a:defRPr/>
            </a:pPr>
            <a:endParaRPr lang="en-US" dirty="0"/>
          </a:p>
        </p:txBody>
      </p:sp>
      <p:sp>
        <p:nvSpPr>
          <p:cNvPr id="60421" name="Rectangle 5"/>
          <p:cNvSpPr>
            <a:spLocks noGrp="1" noChangeArrowheads="1"/>
          </p:cNvSpPr>
          <p:nvPr>
            <p:ph type="sldNum" sz="quarter" idx="3"/>
          </p:nvPr>
        </p:nvSpPr>
        <p:spPr bwMode="auto">
          <a:xfrm>
            <a:off x="3973513" y="8831263"/>
            <a:ext cx="3036887" cy="465137"/>
          </a:xfrm>
          <a:prstGeom prst="rect">
            <a:avLst/>
          </a:prstGeom>
          <a:noFill/>
          <a:ln w="9525">
            <a:noFill/>
            <a:miter lim="800000"/>
            <a:headEnd/>
            <a:tailEnd/>
          </a:ln>
          <a:effectLst/>
        </p:spPr>
        <p:txBody>
          <a:bodyPr vert="horz" wrap="square" lIns="93096" tIns="46549" rIns="93096" bIns="46549" numCol="1" anchor="b" anchorCtr="0" compatLnSpc="1">
            <a:prstTxWarp prst="textNoShape">
              <a:avLst/>
            </a:prstTxWarp>
          </a:bodyPr>
          <a:lstStyle>
            <a:lvl1pPr algn="r" defTabSz="930468" eaLnBrk="0" hangingPunct="0">
              <a:defRPr sz="1200">
                <a:cs typeface="+mn-cs"/>
              </a:defRPr>
            </a:lvl1pPr>
          </a:lstStyle>
          <a:p>
            <a:pPr>
              <a:defRPr/>
            </a:pPr>
            <a:fld id="{B580482F-C865-424F-AA40-5E515F6193A0}" type="slidenum">
              <a:rPr lang="en-US"/>
              <a:pPr>
                <a:defRPr/>
              </a:pPr>
              <a:t>‹#›</a:t>
            </a:fld>
            <a:endParaRPr lang="en-US" dirty="0"/>
          </a:p>
        </p:txBody>
      </p:sp>
    </p:spTree>
    <p:extLst>
      <p:ext uri="{BB962C8B-B14F-4D97-AF65-F5344CB8AC3E}">
        <p14:creationId xmlns:p14="http://schemas.microsoft.com/office/powerpoint/2010/main" val="12626175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hdr" sz="quarter"/>
          </p:nvPr>
        </p:nvSpPr>
        <p:spPr bwMode="auto">
          <a:xfrm>
            <a:off x="0" y="0"/>
            <a:ext cx="3036888" cy="465138"/>
          </a:xfrm>
          <a:prstGeom prst="rect">
            <a:avLst/>
          </a:prstGeom>
          <a:noFill/>
          <a:ln w="9525">
            <a:noFill/>
            <a:miter lim="800000"/>
            <a:headEnd/>
            <a:tailEnd/>
          </a:ln>
          <a:effectLst/>
        </p:spPr>
        <p:txBody>
          <a:bodyPr vert="horz" wrap="square" lIns="93096" tIns="46549" rIns="93096" bIns="46549" numCol="1" anchor="t" anchorCtr="0" compatLnSpc="1">
            <a:prstTxWarp prst="textNoShape">
              <a:avLst/>
            </a:prstTxWarp>
          </a:bodyPr>
          <a:lstStyle>
            <a:lvl1pPr defTabSz="930468" eaLnBrk="0" hangingPunct="0">
              <a:defRPr sz="1200">
                <a:cs typeface="+mn-cs"/>
              </a:defRPr>
            </a:lvl1pPr>
          </a:lstStyle>
          <a:p>
            <a:pPr>
              <a:defRPr/>
            </a:pPr>
            <a:endParaRPr lang="en-US" dirty="0"/>
          </a:p>
        </p:txBody>
      </p:sp>
      <p:sp>
        <p:nvSpPr>
          <p:cNvPr id="62467" name="Rectangle 3"/>
          <p:cNvSpPr>
            <a:spLocks noGrp="1" noChangeArrowheads="1"/>
          </p:cNvSpPr>
          <p:nvPr>
            <p:ph type="dt" idx="1"/>
          </p:nvPr>
        </p:nvSpPr>
        <p:spPr bwMode="auto">
          <a:xfrm>
            <a:off x="3973513" y="0"/>
            <a:ext cx="3036887" cy="465138"/>
          </a:xfrm>
          <a:prstGeom prst="rect">
            <a:avLst/>
          </a:prstGeom>
          <a:noFill/>
          <a:ln w="9525">
            <a:noFill/>
            <a:miter lim="800000"/>
            <a:headEnd/>
            <a:tailEnd/>
          </a:ln>
          <a:effectLst/>
        </p:spPr>
        <p:txBody>
          <a:bodyPr vert="horz" wrap="square" lIns="93096" tIns="46549" rIns="93096" bIns="46549" numCol="1" anchor="t" anchorCtr="0" compatLnSpc="1">
            <a:prstTxWarp prst="textNoShape">
              <a:avLst/>
            </a:prstTxWarp>
          </a:bodyPr>
          <a:lstStyle>
            <a:lvl1pPr algn="r" defTabSz="930468" eaLnBrk="0" hangingPunct="0">
              <a:defRPr sz="1200">
                <a:cs typeface="+mn-cs"/>
              </a:defRPr>
            </a:lvl1pPr>
          </a:lstStyle>
          <a:p>
            <a:pPr>
              <a:defRPr/>
            </a:pPr>
            <a:endParaRPr lang="en-US" dirty="0"/>
          </a:p>
        </p:txBody>
      </p:sp>
      <p:sp>
        <p:nvSpPr>
          <p:cNvPr id="3174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62469" name="Rectangle 5"/>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a:effectLst/>
        </p:spPr>
        <p:txBody>
          <a:bodyPr vert="horz" wrap="square" lIns="93096" tIns="46549" rIns="93096" bIns="4654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2470" name="Rectangle 6"/>
          <p:cNvSpPr>
            <a:spLocks noGrp="1" noChangeArrowheads="1"/>
          </p:cNvSpPr>
          <p:nvPr>
            <p:ph type="ftr" sz="quarter" idx="4"/>
          </p:nvPr>
        </p:nvSpPr>
        <p:spPr bwMode="auto">
          <a:xfrm>
            <a:off x="0" y="8831263"/>
            <a:ext cx="3036888" cy="465137"/>
          </a:xfrm>
          <a:prstGeom prst="rect">
            <a:avLst/>
          </a:prstGeom>
          <a:noFill/>
          <a:ln w="9525">
            <a:noFill/>
            <a:miter lim="800000"/>
            <a:headEnd/>
            <a:tailEnd/>
          </a:ln>
          <a:effectLst/>
        </p:spPr>
        <p:txBody>
          <a:bodyPr vert="horz" wrap="square" lIns="93096" tIns="46549" rIns="93096" bIns="46549" numCol="1" anchor="b" anchorCtr="0" compatLnSpc="1">
            <a:prstTxWarp prst="textNoShape">
              <a:avLst/>
            </a:prstTxWarp>
          </a:bodyPr>
          <a:lstStyle>
            <a:lvl1pPr defTabSz="930468" eaLnBrk="0" hangingPunct="0">
              <a:defRPr sz="1200">
                <a:cs typeface="+mn-cs"/>
              </a:defRPr>
            </a:lvl1pPr>
          </a:lstStyle>
          <a:p>
            <a:pPr>
              <a:defRPr/>
            </a:pPr>
            <a:endParaRPr lang="en-US" dirty="0"/>
          </a:p>
        </p:txBody>
      </p:sp>
      <p:sp>
        <p:nvSpPr>
          <p:cNvPr id="62471" name="Rectangle 7"/>
          <p:cNvSpPr>
            <a:spLocks noGrp="1" noChangeArrowheads="1"/>
          </p:cNvSpPr>
          <p:nvPr>
            <p:ph type="sldNum" sz="quarter" idx="5"/>
          </p:nvPr>
        </p:nvSpPr>
        <p:spPr bwMode="auto">
          <a:xfrm>
            <a:off x="3973513" y="8831263"/>
            <a:ext cx="3036887" cy="465137"/>
          </a:xfrm>
          <a:prstGeom prst="rect">
            <a:avLst/>
          </a:prstGeom>
          <a:noFill/>
          <a:ln w="9525">
            <a:noFill/>
            <a:miter lim="800000"/>
            <a:headEnd/>
            <a:tailEnd/>
          </a:ln>
          <a:effectLst/>
        </p:spPr>
        <p:txBody>
          <a:bodyPr vert="horz" wrap="square" lIns="93096" tIns="46549" rIns="93096" bIns="46549" numCol="1" anchor="b" anchorCtr="0" compatLnSpc="1">
            <a:prstTxWarp prst="textNoShape">
              <a:avLst/>
            </a:prstTxWarp>
          </a:bodyPr>
          <a:lstStyle>
            <a:lvl1pPr algn="r" defTabSz="930468" eaLnBrk="0" hangingPunct="0">
              <a:defRPr sz="1200">
                <a:cs typeface="+mn-cs"/>
              </a:defRPr>
            </a:lvl1pPr>
          </a:lstStyle>
          <a:p>
            <a:pPr>
              <a:defRPr/>
            </a:pPr>
            <a:fld id="{1A31AB6A-7367-417E-BFF4-9FEFF8D1351E}" type="slidenum">
              <a:rPr lang="en-US"/>
              <a:pPr>
                <a:defRPr/>
              </a:pPr>
              <a:t>‹#›</a:t>
            </a:fld>
            <a:endParaRPr lang="en-US" dirty="0"/>
          </a:p>
        </p:txBody>
      </p:sp>
    </p:spTree>
    <p:extLst>
      <p:ext uri="{BB962C8B-B14F-4D97-AF65-F5344CB8AC3E}">
        <p14:creationId xmlns:p14="http://schemas.microsoft.com/office/powerpoint/2010/main" val="165688304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Times New Roman" pitchFamily="18" charset="0"/>
                <a:ea typeface="+mn-ea"/>
                <a:cs typeface="+mn-cs"/>
              </a:rPr>
              <a:t>Title</a:t>
            </a:r>
          </a:p>
          <a:p>
            <a:r>
              <a:rPr lang="en-US" sz="1200" kern="1200" dirty="0" smtClean="0">
                <a:solidFill>
                  <a:schemeClr val="tx1"/>
                </a:solidFill>
                <a:effectLst/>
                <a:latin typeface="Times New Roman" pitchFamily="18" charset="0"/>
                <a:ea typeface="+mn-ea"/>
                <a:cs typeface="+mn-cs"/>
              </a:rPr>
              <a:t>Ag Data Commons: adding value to open agricultural research data</a:t>
            </a:r>
          </a:p>
          <a:p>
            <a:r>
              <a:rPr lang="en-US" sz="1200" kern="1200" dirty="0" smtClean="0">
                <a:solidFill>
                  <a:schemeClr val="tx1"/>
                </a:solidFill>
                <a:effectLst/>
                <a:latin typeface="Times New Roman" pitchFamily="18" charset="0"/>
                <a:ea typeface="+mn-ea"/>
                <a:cs typeface="+mn-cs"/>
              </a:rPr>
              <a:t> </a:t>
            </a:r>
          </a:p>
          <a:p>
            <a:r>
              <a:rPr lang="en-US" sz="1200" kern="1200" dirty="0" smtClean="0">
                <a:solidFill>
                  <a:schemeClr val="tx1"/>
                </a:solidFill>
                <a:effectLst/>
                <a:latin typeface="Times New Roman" pitchFamily="18" charset="0"/>
                <a:ea typeface="+mn-ea"/>
                <a:cs typeface="+mn-cs"/>
              </a:rPr>
              <a:t> </a:t>
            </a:r>
          </a:p>
          <a:p>
            <a:r>
              <a:rPr lang="en-US" sz="1200" kern="1200" dirty="0" smtClean="0">
                <a:solidFill>
                  <a:schemeClr val="tx1"/>
                </a:solidFill>
                <a:effectLst/>
                <a:latin typeface="Times New Roman" pitchFamily="18" charset="0"/>
                <a:ea typeface="+mn-ea"/>
                <a:cs typeface="+mn-cs"/>
              </a:rPr>
              <a:t>Public access to results of federally-funded research is a new mandate for large departments of the United States government. Public access to scholarly literature from U.S. investments is straightforward, with policies and systems like PubMed Central and </a:t>
            </a:r>
            <a:r>
              <a:rPr lang="en-US" sz="1200" kern="1200" dirty="0" err="1" smtClean="0">
                <a:solidFill>
                  <a:schemeClr val="tx1"/>
                </a:solidFill>
                <a:effectLst/>
                <a:latin typeface="Times New Roman" pitchFamily="18" charset="0"/>
                <a:ea typeface="+mn-ea"/>
                <a:cs typeface="+mn-cs"/>
              </a:rPr>
              <a:t>PubAg</a:t>
            </a:r>
            <a:r>
              <a:rPr lang="en-US" sz="1200" kern="1200" dirty="0" smtClean="0">
                <a:solidFill>
                  <a:schemeClr val="tx1"/>
                </a:solidFill>
                <a:effectLst/>
                <a:latin typeface="Times New Roman" pitchFamily="18" charset="0"/>
                <a:ea typeface="+mn-ea"/>
                <a:cs typeface="+mn-cs"/>
              </a:rPr>
              <a:t> (http://</a:t>
            </a:r>
            <a:r>
              <a:rPr lang="en-US" sz="1200" kern="1200" dirty="0" err="1" smtClean="0">
                <a:solidFill>
                  <a:schemeClr val="tx1"/>
                </a:solidFill>
                <a:effectLst/>
                <a:latin typeface="Times New Roman" pitchFamily="18" charset="0"/>
                <a:ea typeface="+mn-ea"/>
                <a:cs typeface="+mn-cs"/>
              </a:rPr>
              <a:t>pubag.nal.usda.gov</a:t>
            </a:r>
            <a:r>
              <a:rPr lang="en-US" sz="1200" kern="1200" dirty="0" smtClean="0">
                <a:solidFill>
                  <a:schemeClr val="tx1"/>
                </a:solidFill>
                <a:effectLst/>
                <a:latin typeface="Times New Roman" pitchFamily="18" charset="0"/>
                <a:ea typeface="+mn-ea"/>
                <a:cs typeface="+mn-cs"/>
              </a:rPr>
              <a:t>) already implemented. However, research data release is a more complex undertaking. Agricultural researchers make their data available in a patchwork of locations, if they share it at all, and metadata and data formats are far from standardized. Many data types overlap with basic science domains that have standards (e.g. biodiversity, genomics, hydrology) but have little in common with each other and are not tailored for agriculture. U.S. Department of Agriculture's </a:t>
            </a:r>
            <a:r>
              <a:rPr lang="en-US" sz="1200" kern="1200" dirty="0" err="1" smtClean="0">
                <a:solidFill>
                  <a:schemeClr val="tx1"/>
                </a:solidFill>
                <a:effectLst/>
                <a:latin typeface="Times New Roman" pitchFamily="18" charset="0"/>
                <a:ea typeface="+mn-ea"/>
                <a:cs typeface="+mn-cs"/>
              </a:rPr>
              <a:t>prototoype</a:t>
            </a:r>
            <a:r>
              <a:rPr lang="en-US" sz="1200" kern="1200" dirty="0" smtClean="0">
                <a:solidFill>
                  <a:schemeClr val="tx1"/>
                </a:solidFill>
                <a:effectLst/>
                <a:latin typeface="Times New Roman" pitchFamily="18" charset="0"/>
                <a:ea typeface="+mn-ea"/>
                <a:cs typeface="+mn-cs"/>
              </a:rPr>
              <a:t> system, the Ag Data Commons (http://</a:t>
            </a:r>
            <a:r>
              <a:rPr lang="en-US" sz="1200" kern="1200" dirty="0" err="1" smtClean="0">
                <a:solidFill>
                  <a:schemeClr val="tx1"/>
                </a:solidFill>
                <a:effectLst/>
                <a:latin typeface="Times New Roman" pitchFamily="18" charset="0"/>
                <a:ea typeface="+mn-ea"/>
                <a:cs typeface="+mn-cs"/>
              </a:rPr>
              <a:t>data.nal.usda.gov</a:t>
            </a:r>
            <a:r>
              <a:rPr lang="en-US" sz="1200" kern="1200" dirty="0" smtClean="0">
                <a:solidFill>
                  <a:schemeClr val="tx1"/>
                </a:solidFill>
                <a:effectLst/>
                <a:latin typeface="Times New Roman" pitchFamily="18" charset="0"/>
                <a:ea typeface="+mn-ea"/>
                <a:cs typeface="+mn-cs"/>
              </a:rPr>
              <a:t>), will meet the requirements of public access but should also go further to facilitate novel, data-intensive science. Aimed at researchers, Ag Data Commons uses DKAN, a Drupal-based catalog and repository (http://</a:t>
            </a:r>
            <a:r>
              <a:rPr lang="en-US" sz="1200" kern="1200" dirty="0" err="1" smtClean="0">
                <a:solidFill>
                  <a:schemeClr val="tx1"/>
                </a:solidFill>
                <a:effectLst/>
                <a:latin typeface="Times New Roman" pitchFamily="18" charset="0"/>
                <a:ea typeface="+mn-ea"/>
                <a:cs typeface="+mn-cs"/>
              </a:rPr>
              <a:t>nucivic.com</a:t>
            </a:r>
            <a:r>
              <a:rPr lang="en-US" sz="1200" kern="1200" dirty="0" smtClean="0">
                <a:solidFill>
                  <a:schemeClr val="tx1"/>
                </a:solidFill>
                <a:effectLst/>
                <a:latin typeface="Times New Roman" pitchFamily="18" charset="0"/>
                <a:ea typeface="+mn-ea"/>
                <a:cs typeface="+mn-cs"/>
              </a:rPr>
              <a:t>/</a:t>
            </a:r>
            <a:r>
              <a:rPr lang="en-US" sz="1200" kern="1200" dirty="0" err="1" smtClean="0">
                <a:solidFill>
                  <a:schemeClr val="tx1"/>
                </a:solidFill>
                <a:effectLst/>
                <a:latin typeface="Times New Roman" pitchFamily="18" charset="0"/>
                <a:ea typeface="+mn-ea"/>
                <a:cs typeface="+mn-cs"/>
              </a:rPr>
              <a:t>dkan</a:t>
            </a:r>
            <a:r>
              <a:rPr lang="en-US" sz="1200" kern="1200" dirty="0" smtClean="0">
                <a:solidFill>
                  <a:schemeClr val="tx1"/>
                </a:solidFill>
                <a:effectLst/>
                <a:latin typeface="Times New Roman" pitchFamily="18" charset="0"/>
                <a:ea typeface="+mn-ea"/>
                <a:cs typeface="+mn-cs"/>
              </a:rPr>
              <a:t>/), to enhance discoverability and access to well-curated resources (data files, databases, software) deposited in the system or held elsewhere. Core metadata fields are from Project Open Data v.1.1 (a requirement of the U.S. open data catalog </a:t>
            </a:r>
            <a:r>
              <a:rPr lang="en-US" sz="1200" kern="1200" dirty="0" err="1" smtClean="0">
                <a:solidFill>
                  <a:schemeClr val="tx1"/>
                </a:solidFill>
                <a:effectLst/>
                <a:latin typeface="Times New Roman" pitchFamily="18" charset="0"/>
                <a:ea typeface="+mn-ea"/>
                <a:cs typeface="+mn-cs"/>
              </a:rPr>
              <a:t>athttp</a:t>
            </a:r>
            <a:r>
              <a:rPr lang="en-US" sz="1200" kern="1200" dirty="0" smtClean="0">
                <a:solidFill>
                  <a:schemeClr val="tx1"/>
                </a:solidFill>
                <a:effectLst/>
                <a:latin typeface="Times New Roman" pitchFamily="18" charset="0"/>
                <a:ea typeface="+mn-ea"/>
                <a:cs typeface="+mn-cs"/>
              </a:rPr>
              <a:t>://</a:t>
            </a:r>
            <a:r>
              <a:rPr lang="en-US" sz="1200" kern="1200" dirty="0" err="1" smtClean="0">
                <a:solidFill>
                  <a:schemeClr val="tx1"/>
                </a:solidFill>
                <a:effectLst/>
                <a:latin typeface="Times New Roman" pitchFamily="18" charset="0"/>
                <a:ea typeface="+mn-ea"/>
                <a:cs typeface="+mn-cs"/>
              </a:rPr>
              <a:t>data.gov</a:t>
            </a:r>
            <a:r>
              <a:rPr lang="en-US" sz="1200" kern="1200" dirty="0" smtClean="0">
                <a:solidFill>
                  <a:schemeClr val="tx1"/>
                </a:solidFill>
                <a:effectLst/>
                <a:latin typeface="Times New Roman" pitchFamily="18" charset="0"/>
                <a:ea typeface="+mn-ea"/>
                <a:cs typeface="+mn-cs"/>
              </a:rPr>
              <a:t>) but we added fields and features to support scholarly research. We issue </a:t>
            </a:r>
            <a:r>
              <a:rPr lang="en-US" sz="1200" kern="1200" dirty="0" err="1" smtClean="0">
                <a:solidFill>
                  <a:schemeClr val="tx1"/>
                </a:solidFill>
                <a:effectLst/>
                <a:latin typeface="Times New Roman" pitchFamily="18" charset="0"/>
                <a:ea typeface="+mn-ea"/>
                <a:cs typeface="+mn-cs"/>
              </a:rPr>
              <a:t>DataCite</a:t>
            </a:r>
            <a:r>
              <a:rPr lang="en-US" sz="1200" kern="1200" dirty="0" smtClean="0">
                <a:solidFill>
                  <a:schemeClr val="tx1"/>
                </a:solidFill>
                <a:effectLst/>
                <a:latin typeface="Times New Roman" pitchFamily="18" charset="0"/>
                <a:ea typeface="+mn-ea"/>
                <a:cs typeface="+mn-cs"/>
              </a:rPr>
              <a:t> Digital Object Identifiers (DOIs), accept author ORCIDs (http://</a:t>
            </a:r>
            <a:r>
              <a:rPr lang="en-US" sz="1200" kern="1200" dirty="0" err="1" smtClean="0">
                <a:solidFill>
                  <a:schemeClr val="tx1"/>
                </a:solidFill>
                <a:effectLst/>
                <a:latin typeface="Times New Roman" pitchFamily="18" charset="0"/>
                <a:ea typeface="+mn-ea"/>
                <a:cs typeface="+mn-cs"/>
              </a:rPr>
              <a:t>orcid.org</a:t>
            </a:r>
            <a:r>
              <a:rPr lang="en-US" sz="1200" kern="1200" dirty="0" smtClean="0">
                <a:solidFill>
                  <a:schemeClr val="tx1"/>
                </a:solidFill>
                <a:effectLst/>
                <a:latin typeface="Times New Roman" pitchFamily="18" charset="0"/>
                <a:ea typeface="+mn-ea"/>
                <a:cs typeface="+mn-cs"/>
              </a:rPr>
              <a:t>/), apply National Agricultural Library thesaurus terms, and encourage citation of literature and linkage with related datasets and other online resources. While extremely detailed metadata are impractical given the breadth of agricultural domains, we can extract fields from sophisticated ISO 19115 geographic information metadata and extended metadata files can be posted and will be indexed. We are piloting the harvest of distributed metadata records. Towards data integration and standardization, we are developing guidelines for machine-readable data dictionaries, manifests of data elements in datasets not unlike Darwin Core Archives. We are exploring ways to enable basic interactive visualizations. Metadata are available in JSON (http://</a:t>
            </a:r>
            <a:r>
              <a:rPr lang="en-US" sz="1200" kern="1200" dirty="0" err="1" smtClean="0">
                <a:solidFill>
                  <a:schemeClr val="tx1"/>
                </a:solidFill>
                <a:effectLst/>
                <a:latin typeface="Times New Roman" pitchFamily="18" charset="0"/>
                <a:ea typeface="+mn-ea"/>
                <a:cs typeface="+mn-cs"/>
              </a:rPr>
              <a:t>json.org</a:t>
            </a:r>
            <a:r>
              <a:rPr lang="en-US" sz="1200" kern="1200" dirty="0" smtClean="0">
                <a:solidFill>
                  <a:schemeClr val="tx1"/>
                </a:solidFill>
                <a:effectLst/>
                <a:latin typeface="Times New Roman" pitchFamily="18" charset="0"/>
                <a:ea typeface="+mn-ea"/>
                <a:cs typeface="+mn-cs"/>
              </a:rPr>
              <a:t>/) and RDF (http://www.w3.org/RDF/), with dedicated feeds for publication links and (eventually) compliance checking. Many challenges remain before we can move from prototype to production. Among the challenges are how to provide easy API (application program interface) access to elements in data files, how to interface with related systems (e.g. Dryad, </a:t>
            </a:r>
            <a:r>
              <a:rPr lang="en-US" sz="1200" kern="1200" dirty="0" err="1" smtClean="0">
                <a:solidFill>
                  <a:schemeClr val="tx1"/>
                </a:solidFill>
                <a:effectLst/>
                <a:latin typeface="Times New Roman" pitchFamily="18" charset="0"/>
                <a:ea typeface="+mn-ea"/>
                <a:cs typeface="+mn-cs"/>
              </a:rPr>
              <a:t>DataONE</a:t>
            </a:r>
            <a:r>
              <a:rPr lang="en-US" sz="1200" kern="1200" dirty="0" smtClean="0">
                <a:solidFill>
                  <a:schemeClr val="tx1"/>
                </a:solidFill>
                <a:effectLst/>
                <a:latin typeface="Times New Roman" pitchFamily="18" charset="0"/>
                <a:ea typeface="+mn-ea"/>
                <a:cs typeface="+mn-cs"/>
              </a:rPr>
              <a:t>, </a:t>
            </a:r>
            <a:r>
              <a:rPr lang="en-US" sz="1200" kern="1200" dirty="0" err="1" smtClean="0">
                <a:solidFill>
                  <a:schemeClr val="tx1"/>
                </a:solidFill>
                <a:effectLst/>
                <a:latin typeface="Times New Roman" pitchFamily="18" charset="0"/>
                <a:ea typeface="+mn-ea"/>
                <a:cs typeface="+mn-cs"/>
              </a:rPr>
              <a:t>EcoInforma</a:t>
            </a:r>
            <a:r>
              <a:rPr lang="en-US" sz="1200" kern="1200" dirty="0" smtClean="0">
                <a:solidFill>
                  <a:schemeClr val="tx1"/>
                </a:solidFill>
                <a:effectLst/>
                <a:latin typeface="Times New Roman" pitchFamily="18" charset="0"/>
                <a:ea typeface="+mn-ea"/>
                <a:cs typeface="+mn-cs"/>
              </a:rPr>
              <a:t>, </a:t>
            </a:r>
            <a:r>
              <a:rPr lang="en-US" sz="1200" kern="1200" dirty="0" err="1" smtClean="0">
                <a:solidFill>
                  <a:schemeClr val="tx1"/>
                </a:solidFill>
                <a:effectLst/>
                <a:latin typeface="Times New Roman" pitchFamily="18" charset="0"/>
                <a:ea typeface="+mn-ea"/>
                <a:cs typeface="+mn-cs"/>
              </a:rPr>
              <a:t>iPlant</a:t>
            </a:r>
            <a:r>
              <a:rPr lang="en-US" sz="1200" kern="1200" dirty="0" smtClean="0">
                <a:solidFill>
                  <a:schemeClr val="tx1"/>
                </a:solidFill>
                <a:effectLst/>
                <a:latin typeface="Times New Roman" pitchFamily="18" charset="0"/>
                <a:ea typeface="+mn-ea"/>
                <a:cs typeface="+mn-cs"/>
              </a:rPr>
              <a:t>), how to leverage methods metadata and semantics, how to better support provenance and impact tracking, and how to ease the pain of both working with and preserving big data for high performance computing.</a:t>
            </a:r>
          </a:p>
          <a:p>
            <a:endParaRPr lang="en-US" dirty="0"/>
          </a:p>
        </p:txBody>
      </p:sp>
      <p:sp>
        <p:nvSpPr>
          <p:cNvPr id="4" name="Slide Number Placeholder 3"/>
          <p:cNvSpPr>
            <a:spLocks noGrp="1"/>
          </p:cNvSpPr>
          <p:nvPr>
            <p:ph type="sldNum" sz="quarter" idx="10"/>
          </p:nvPr>
        </p:nvSpPr>
        <p:spPr/>
        <p:txBody>
          <a:bodyPr/>
          <a:lstStyle/>
          <a:p>
            <a:fld id="{AFF99249-B50D-4019-9F2D-12FD7B54A157}" type="slidenum">
              <a:rPr lang="en-US" smtClean="0">
                <a:solidFill>
                  <a:prstClr val="black"/>
                </a:solidFill>
                <a:latin typeface="Calibri"/>
              </a:rPr>
              <a:pPr/>
              <a:t>1</a:t>
            </a:fld>
            <a:endParaRPr lang="en-US" dirty="0">
              <a:solidFill>
                <a:prstClr val="black"/>
              </a:solidFill>
              <a:latin typeface="Calibri"/>
            </a:endParaRPr>
          </a:p>
        </p:txBody>
      </p:sp>
    </p:spTree>
    <p:extLst>
      <p:ext uri="{BB962C8B-B14F-4D97-AF65-F5344CB8AC3E}">
        <p14:creationId xmlns:p14="http://schemas.microsoft.com/office/powerpoint/2010/main" val="37939692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A31AB6A-7367-417E-BFF4-9FEFF8D1351E}" type="slidenum">
              <a:rPr lang="en-US" smtClean="0"/>
              <a:pPr>
                <a:defRPr/>
              </a:pPr>
              <a:t>17</a:t>
            </a:fld>
            <a:endParaRPr lang="en-US" dirty="0"/>
          </a:p>
        </p:txBody>
      </p:sp>
    </p:spTree>
    <p:extLst>
      <p:ext uri="{BB962C8B-B14F-4D97-AF65-F5344CB8AC3E}">
        <p14:creationId xmlns:p14="http://schemas.microsoft.com/office/powerpoint/2010/main" val="18916461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0"/>
            <a:ext cx="7772400" cy="1470025"/>
          </a:xfrm>
        </p:spPr>
        <p:txBody>
          <a:bodyPr/>
          <a:lstStyle>
            <a:lvl1pPr>
              <a:defRPr b="1">
                <a:solidFill>
                  <a:schemeClr val="accent1">
                    <a:lumMod val="75000"/>
                  </a:schemeClr>
                </a:solidFill>
                <a:latin typeface="Arial" pitchFamily="34" charset="0"/>
                <a:cs typeface="Arial"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2800">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1B32D3C-DF92-48A4-9A9F-C54BFA764593}" type="datetime1">
              <a:rPr lang="en-US" smtClean="0">
                <a:solidFill>
                  <a:prstClr val="black">
                    <a:tint val="75000"/>
                  </a:prstClr>
                </a:solidFill>
                <a:latin typeface="Calibri"/>
              </a:rPr>
              <a:pPr/>
              <a:t>11/26/2018</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a:xfrm>
            <a:off x="3124200" y="6301648"/>
            <a:ext cx="2895600" cy="419827"/>
          </a:xfrm>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D4243A02-4EF0-4266-B524-22859FACE49D}"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grpSp>
        <p:nvGrpSpPr>
          <p:cNvPr id="17" name="Group 16"/>
          <p:cNvGrpSpPr/>
          <p:nvPr userDrawn="1"/>
        </p:nvGrpSpPr>
        <p:grpSpPr>
          <a:xfrm>
            <a:off x="0" y="2645157"/>
            <a:ext cx="9144000" cy="182482"/>
            <a:chOff x="0" y="6612672"/>
            <a:chExt cx="9144000" cy="182482"/>
          </a:xfrm>
        </p:grpSpPr>
        <p:sp>
          <p:nvSpPr>
            <p:cNvPr id="21" name="Rectangle 20"/>
            <p:cNvSpPr/>
            <p:nvPr/>
          </p:nvSpPr>
          <p:spPr>
            <a:xfrm>
              <a:off x="0" y="6612672"/>
              <a:ext cx="4267200" cy="18248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dirty="0">
                <a:solidFill>
                  <a:prstClr val="white"/>
                </a:solidFill>
                <a:latin typeface="Calibri"/>
              </a:endParaRPr>
            </a:p>
          </p:txBody>
        </p:sp>
        <p:sp>
          <p:nvSpPr>
            <p:cNvPr id="19" name="Rectangle 18"/>
            <p:cNvSpPr/>
            <p:nvPr/>
          </p:nvSpPr>
          <p:spPr>
            <a:xfrm>
              <a:off x="4876800" y="6612672"/>
              <a:ext cx="4267200" cy="18248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dirty="0">
                <a:solidFill>
                  <a:prstClr val="white"/>
                </a:solidFill>
                <a:latin typeface="Calibri"/>
              </a:endParaRPr>
            </a:p>
          </p:txBody>
        </p:sp>
      </p:grpSp>
      <p:pic>
        <p:nvPicPr>
          <p:cNvPr id="1026" name="Picture 2" descr="S:\NAL\DOCS\USDA Logos\usda300small.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192809" y="2452301"/>
            <a:ext cx="824484" cy="56819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2380694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accent1">
                    <a:lumMod val="75000"/>
                  </a:schemeClr>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956845-3D25-43F4-9758-92C64FF74694}" type="datetime1">
              <a:rPr lang="en-US" smtClean="0">
                <a:solidFill>
                  <a:prstClr val="black">
                    <a:tint val="75000"/>
                  </a:prstClr>
                </a:solidFill>
                <a:latin typeface="Calibri"/>
              </a:rPr>
              <a:pPr/>
              <a:t>11/26/2018</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D4243A02-4EF0-4266-B524-22859FACE49D}"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grpSp>
        <p:nvGrpSpPr>
          <p:cNvPr id="7" name="Group 6"/>
          <p:cNvGrpSpPr/>
          <p:nvPr userDrawn="1"/>
        </p:nvGrpSpPr>
        <p:grpSpPr>
          <a:xfrm>
            <a:off x="0" y="6650045"/>
            <a:ext cx="9144000" cy="115720"/>
            <a:chOff x="0" y="6679434"/>
            <a:chExt cx="9144000" cy="115720"/>
          </a:xfrm>
        </p:grpSpPr>
        <p:sp>
          <p:nvSpPr>
            <p:cNvPr id="8" name="Rectangle 7"/>
            <p:cNvSpPr/>
            <p:nvPr/>
          </p:nvSpPr>
          <p:spPr>
            <a:xfrm>
              <a:off x="0" y="6679434"/>
              <a:ext cx="4267200" cy="11572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dirty="0">
                <a:solidFill>
                  <a:prstClr val="white"/>
                </a:solidFill>
                <a:latin typeface="Calibri"/>
              </a:endParaRPr>
            </a:p>
          </p:txBody>
        </p:sp>
        <p:sp>
          <p:nvSpPr>
            <p:cNvPr id="9" name="Rectangle 8"/>
            <p:cNvSpPr/>
            <p:nvPr/>
          </p:nvSpPr>
          <p:spPr>
            <a:xfrm>
              <a:off x="4876800" y="6679434"/>
              <a:ext cx="4267200" cy="11572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dirty="0">
                <a:solidFill>
                  <a:prstClr val="white"/>
                </a:solidFill>
                <a:latin typeface="Calibri"/>
              </a:endParaRPr>
            </a:p>
          </p:txBody>
        </p:sp>
      </p:grpSp>
      <p:pic>
        <p:nvPicPr>
          <p:cNvPr id="10" name="Picture 2" descr="S:\NAL\DOCS\USDA Logos\usda300small.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266369" y="6304382"/>
            <a:ext cx="611263" cy="4212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1031521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b="1">
                <a:solidFill>
                  <a:schemeClr val="accent1">
                    <a:lumMod val="75000"/>
                  </a:schemeClr>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0746B744-D724-4B0B-B544-EB6E46E41396}" type="datetime1">
              <a:rPr lang="en-US" smtClean="0">
                <a:solidFill>
                  <a:prstClr val="black">
                    <a:tint val="75000"/>
                  </a:prstClr>
                </a:solidFill>
                <a:latin typeface="Calibri"/>
              </a:rPr>
              <a:pPr/>
              <a:t>11/26/2018</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D4243A02-4EF0-4266-B524-22859FACE49D}"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grpSp>
        <p:nvGrpSpPr>
          <p:cNvPr id="7" name="Group 6"/>
          <p:cNvGrpSpPr/>
          <p:nvPr userDrawn="1"/>
        </p:nvGrpSpPr>
        <p:grpSpPr>
          <a:xfrm>
            <a:off x="0" y="6650045"/>
            <a:ext cx="9144000" cy="115720"/>
            <a:chOff x="0" y="6679434"/>
            <a:chExt cx="9144000" cy="115720"/>
          </a:xfrm>
        </p:grpSpPr>
        <p:sp>
          <p:nvSpPr>
            <p:cNvPr id="8" name="Rectangle 7"/>
            <p:cNvSpPr/>
            <p:nvPr/>
          </p:nvSpPr>
          <p:spPr>
            <a:xfrm>
              <a:off x="0" y="6679434"/>
              <a:ext cx="4267200" cy="11572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dirty="0">
                <a:solidFill>
                  <a:prstClr val="white"/>
                </a:solidFill>
                <a:latin typeface="Calibri"/>
              </a:endParaRPr>
            </a:p>
          </p:txBody>
        </p:sp>
        <p:sp>
          <p:nvSpPr>
            <p:cNvPr id="9" name="Rectangle 8"/>
            <p:cNvSpPr/>
            <p:nvPr/>
          </p:nvSpPr>
          <p:spPr>
            <a:xfrm>
              <a:off x="4876800" y="6679434"/>
              <a:ext cx="4267200" cy="11572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dirty="0">
                <a:solidFill>
                  <a:prstClr val="white"/>
                </a:solidFill>
                <a:latin typeface="Calibri"/>
              </a:endParaRPr>
            </a:p>
          </p:txBody>
        </p:sp>
      </p:grpSp>
      <p:pic>
        <p:nvPicPr>
          <p:cNvPr id="10" name="Picture 2" descr="S:\NAL\DOCS\USDA Logos\usda300small.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266369" y="6304382"/>
            <a:ext cx="611263" cy="4212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980111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b="1">
                <a:solidFill>
                  <a:schemeClr val="accent1">
                    <a:lumMod val="75000"/>
                  </a:schemeClr>
                </a:solidFill>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D3AC1C5-E598-42AE-B709-D0C07CCA840F}" type="datetime1">
              <a:rPr lang="en-US" smtClean="0">
                <a:solidFill>
                  <a:prstClr val="black">
                    <a:tint val="75000"/>
                  </a:prstClr>
                </a:solidFill>
                <a:latin typeface="Calibri"/>
              </a:rPr>
              <a:pPr/>
              <a:t>11/26/2018</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D4243A02-4EF0-4266-B524-22859FACE49D}"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grpSp>
        <p:nvGrpSpPr>
          <p:cNvPr id="13" name="Group 12"/>
          <p:cNvGrpSpPr/>
          <p:nvPr userDrawn="1"/>
        </p:nvGrpSpPr>
        <p:grpSpPr>
          <a:xfrm>
            <a:off x="0" y="6650045"/>
            <a:ext cx="9144000" cy="115720"/>
            <a:chOff x="0" y="6679434"/>
            <a:chExt cx="9144000" cy="115720"/>
          </a:xfrm>
        </p:grpSpPr>
        <p:sp>
          <p:nvSpPr>
            <p:cNvPr id="11" name="Rectangle 10"/>
            <p:cNvSpPr/>
            <p:nvPr/>
          </p:nvSpPr>
          <p:spPr>
            <a:xfrm>
              <a:off x="0" y="6679434"/>
              <a:ext cx="4267200" cy="11572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dirty="0">
                <a:solidFill>
                  <a:prstClr val="white"/>
                </a:solidFill>
                <a:latin typeface="Calibri"/>
              </a:endParaRPr>
            </a:p>
          </p:txBody>
        </p:sp>
        <p:sp>
          <p:nvSpPr>
            <p:cNvPr id="9" name="Rectangle 8"/>
            <p:cNvSpPr/>
            <p:nvPr/>
          </p:nvSpPr>
          <p:spPr>
            <a:xfrm>
              <a:off x="4876800" y="6679434"/>
              <a:ext cx="4267200" cy="11572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dirty="0">
                <a:solidFill>
                  <a:prstClr val="white"/>
                </a:solidFill>
                <a:latin typeface="Calibri"/>
              </a:endParaRPr>
            </a:p>
          </p:txBody>
        </p:sp>
      </p:grpSp>
      <p:pic>
        <p:nvPicPr>
          <p:cNvPr id="2050" name="Picture 2" descr="S:\NAL\DOCS\USDA Logos\usda300small.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266369" y="6304382"/>
            <a:ext cx="611263" cy="4212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2624346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accent1">
                    <a:lumMod val="75000"/>
                  </a:schemeClr>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3D00919-006A-4396-A09E-637DBB496945}" type="datetime1">
              <a:rPr lang="en-US" smtClean="0">
                <a:solidFill>
                  <a:prstClr val="black">
                    <a:tint val="75000"/>
                  </a:prstClr>
                </a:solidFill>
                <a:latin typeface="Calibri"/>
              </a:rPr>
              <a:pPr/>
              <a:t>11/26/2018</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D4243A02-4EF0-4266-B524-22859FACE49D}"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786346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accent1">
                    <a:lumMod val="75000"/>
                  </a:schemeClr>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03AFDC8-5143-4695-97C4-230065F18532}" type="datetime1">
              <a:rPr lang="en-US" smtClean="0">
                <a:solidFill>
                  <a:prstClr val="black">
                    <a:tint val="75000"/>
                  </a:prstClr>
                </a:solidFill>
                <a:latin typeface="Calibri"/>
              </a:rPr>
              <a:pPr/>
              <a:t>11/26/2018</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D4243A02-4EF0-4266-B524-22859FACE49D}"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grpSp>
        <p:nvGrpSpPr>
          <p:cNvPr id="8" name="Group 7"/>
          <p:cNvGrpSpPr/>
          <p:nvPr userDrawn="1"/>
        </p:nvGrpSpPr>
        <p:grpSpPr>
          <a:xfrm>
            <a:off x="0" y="6650045"/>
            <a:ext cx="9144000" cy="115720"/>
            <a:chOff x="0" y="6679434"/>
            <a:chExt cx="9144000" cy="115720"/>
          </a:xfrm>
        </p:grpSpPr>
        <p:sp>
          <p:nvSpPr>
            <p:cNvPr id="9" name="Rectangle 8"/>
            <p:cNvSpPr/>
            <p:nvPr/>
          </p:nvSpPr>
          <p:spPr>
            <a:xfrm>
              <a:off x="0" y="6679434"/>
              <a:ext cx="4267200" cy="11572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dirty="0">
                <a:solidFill>
                  <a:prstClr val="white"/>
                </a:solidFill>
                <a:latin typeface="Calibri"/>
              </a:endParaRPr>
            </a:p>
          </p:txBody>
        </p:sp>
        <p:sp>
          <p:nvSpPr>
            <p:cNvPr id="10" name="Rectangle 9"/>
            <p:cNvSpPr/>
            <p:nvPr/>
          </p:nvSpPr>
          <p:spPr>
            <a:xfrm>
              <a:off x="4876800" y="6679434"/>
              <a:ext cx="4267200" cy="11572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dirty="0">
                <a:solidFill>
                  <a:prstClr val="white"/>
                </a:solidFill>
                <a:latin typeface="Calibri"/>
              </a:endParaRPr>
            </a:p>
          </p:txBody>
        </p:sp>
      </p:grpSp>
      <p:pic>
        <p:nvPicPr>
          <p:cNvPr id="11" name="Picture 2" descr="S:\NAL\DOCS\USDA Logos\usda300small.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266369" y="6304382"/>
            <a:ext cx="611263" cy="4212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1015793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accent1">
                    <a:lumMod val="75000"/>
                  </a:schemeClr>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chemeClr val="accent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chemeClr val="accent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A38D99B-3D0C-47B4-B458-05CEF6C0289F}" type="datetime1">
              <a:rPr lang="en-US" smtClean="0">
                <a:solidFill>
                  <a:prstClr val="black">
                    <a:tint val="75000"/>
                  </a:prstClr>
                </a:solidFill>
                <a:latin typeface="Calibri"/>
              </a:rPr>
              <a:pPr/>
              <a:t>11/26/2018</a:t>
            </a:fld>
            <a:endParaRPr lang="en-US" dirty="0">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D4243A02-4EF0-4266-B524-22859FACE49D}"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grpSp>
        <p:nvGrpSpPr>
          <p:cNvPr id="10" name="Group 9"/>
          <p:cNvGrpSpPr/>
          <p:nvPr userDrawn="1"/>
        </p:nvGrpSpPr>
        <p:grpSpPr>
          <a:xfrm>
            <a:off x="0" y="6650045"/>
            <a:ext cx="9144000" cy="115720"/>
            <a:chOff x="0" y="6679434"/>
            <a:chExt cx="9144000" cy="115720"/>
          </a:xfrm>
        </p:grpSpPr>
        <p:sp>
          <p:nvSpPr>
            <p:cNvPr id="11" name="Rectangle 10"/>
            <p:cNvSpPr/>
            <p:nvPr/>
          </p:nvSpPr>
          <p:spPr>
            <a:xfrm>
              <a:off x="0" y="6679434"/>
              <a:ext cx="4267200" cy="11572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dirty="0">
                <a:solidFill>
                  <a:prstClr val="white"/>
                </a:solidFill>
                <a:latin typeface="Calibri"/>
              </a:endParaRPr>
            </a:p>
          </p:txBody>
        </p:sp>
        <p:sp>
          <p:nvSpPr>
            <p:cNvPr id="12" name="Rectangle 11"/>
            <p:cNvSpPr/>
            <p:nvPr/>
          </p:nvSpPr>
          <p:spPr>
            <a:xfrm>
              <a:off x="4876800" y="6679434"/>
              <a:ext cx="4267200" cy="11572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dirty="0">
                <a:solidFill>
                  <a:prstClr val="white"/>
                </a:solidFill>
                <a:latin typeface="Calibri"/>
              </a:endParaRPr>
            </a:p>
          </p:txBody>
        </p:sp>
      </p:grpSp>
      <p:pic>
        <p:nvPicPr>
          <p:cNvPr id="13" name="Picture 2" descr="S:\NAL\DOCS\USDA Logos\usda300small.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266369" y="6304382"/>
            <a:ext cx="611263" cy="4212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1918434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accent1">
                    <a:lumMod val="75000"/>
                  </a:schemeClr>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24409B7-BE6F-47AF-A1F4-6417C6F279A3}" type="datetime1">
              <a:rPr lang="en-US" smtClean="0">
                <a:solidFill>
                  <a:prstClr val="black">
                    <a:tint val="75000"/>
                  </a:prstClr>
                </a:solidFill>
                <a:latin typeface="Calibri"/>
              </a:rPr>
              <a:pPr/>
              <a:t>11/26/2018</a:t>
            </a:fld>
            <a:endParaRPr lang="en-US" dirty="0">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D4243A02-4EF0-4266-B524-22859FACE49D}"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grpSp>
        <p:nvGrpSpPr>
          <p:cNvPr id="6" name="Group 5"/>
          <p:cNvGrpSpPr/>
          <p:nvPr userDrawn="1"/>
        </p:nvGrpSpPr>
        <p:grpSpPr>
          <a:xfrm>
            <a:off x="0" y="6650045"/>
            <a:ext cx="9144000" cy="115720"/>
            <a:chOff x="0" y="6679434"/>
            <a:chExt cx="9144000" cy="115720"/>
          </a:xfrm>
        </p:grpSpPr>
        <p:sp>
          <p:nvSpPr>
            <p:cNvPr id="7" name="Rectangle 6"/>
            <p:cNvSpPr/>
            <p:nvPr/>
          </p:nvSpPr>
          <p:spPr>
            <a:xfrm>
              <a:off x="0" y="6679434"/>
              <a:ext cx="4267200" cy="11572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dirty="0">
                <a:solidFill>
                  <a:prstClr val="white"/>
                </a:solidFill>
                <a:latin typeface="Calibri"/>
              </a:endParaRPr>
            </a:p>
          </p:txBody>
        </p:sp>
        <p:sp>
          <p:nvSpPr>
            <p:cNvPr id="8" name="Rectangle 7"/>
            <p:cNvSpPr/>
            <p:nvPr/>
          </p:nvSpPr>
          <p:spPr>
            <a:xfrm>
              <a:off x="4876800" y="6679434"/>
              <a:ext cx="4267200" cy="11572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dirty="0">
                <a:solidFill>
                  <a:prstClr val="white"/>
                </a:solidFill>
                <a:latin typeface="Calibri"/>
              </a:endParaRPr>
            </a:p>
          </p:txBody>
        </p:sp>
      </p:grpSp>
      <p:pic>
        <p:nvPicPr>
          <p:cNvPr id="9" name="Picture 2" descr="S:\NAL\DOCS\USDA Logos\usda300small.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266369" y="6304382"/>
            <a:ext cx="611263" cy="4212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1393703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6CD750-31BA-4364-A791-3788FD3EC341}" type="datetime1">
              <a:rPr lang="en-US" smtClean="0">
                <a:solidFill>
                  <a:prstClr val="black">
                    <a:tint val="75000"/>
                  </a:prstClr>
                </a:solidFill>
                <a:latin typeface="Calibri"/>
              </a:rPr>
              <a:pPr/>
              <a:t>11/26/2018</a:t>
            </a:fld>
            <a:endParaRPr lang="en-US" dirty="0">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D4243A02-4EF0-4266-B524-22859FACE49D}"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grpSp>
        <p:nvGrpSpPr>
          <p:cNvPr id="5" name="Group 4"/>
          <p:cNvGrpSpPr/>
          <p:nvPr userDrawn="1"/>
        </p:nvGrpSpPr>
        <p:grpSpPr>
          <a:xfrm>
            <a:off x="0" y="6650045"/>
            <a:ext cx="9144000" cy="115720"/>
            <a:chOff x="0" y="6679434"/>
            <a:chExt cx="9144000" cy="115720"/>
          </a:xfrm>
        </p:grpSpPr>
        <p:sp>
          <p:nvSpPr>
            <p:cNvPr id="6" name="Rectangle 5"/>
            <p:cNvSpPr/>
            <p:nvPr/>
          </p:nvSpPr>
          <p:spPr>
            <a:xfrm>
              <a:off x="0" y="6679434"/>
              <a:ext cx="4267200" cy="11572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dirty="0">
                <a:solidFill>
                  <a:prstClr val="white"/>
                </a:solidFill>
                <a:latin typeface="Calibri"/>
              </a:endParaRPr>
            </a:p>
          </p:txBody>
        </p:sp>
        <p:sp>
          <p:nvSpPr>
            <p:cNvPr id="7" name="Rectangle 6"/>
            <p:cNvSpPr/>
            <p:nvPr/>
          </p:nvSpPr>
          <p:spPr>
            <a:xfrm>
              <a:off x="4876800" y="6679434"/>
              <a:ext cx="4267200" cy="11572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dirty="0">
                <a:solidFill>
                  <a:prstClr val="white"/>
                </a:solidFill>
                <a:latin typeface="Calibri"/>
              </a:endParaRPr>
            </a:p>
          </p:txBody>
        </p:sp>
      </p:grpSp>
      <p:pic>
        <p:nvPicPr>
          <p:cNvPr id="8" name="Picture 2" descr="S:\NAL\DOCS\USDA Logos\usda300small.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266369" y="6304382"/>
            <a:ext cx="611263" cy="4212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697548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noAutofit/>
          </a:bodyPr>
          <a:lstStyle>
            <a:lvl1pPr algn="l">
              <a:defRPr sz="2800" b="1">
                <a:solidFill>
                  <a:schemeClr val="accent2">
                    <a:lumMod val="75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51494312-5069-4081-9B9E-6173BDA8BC80}" type="datetime1">
              <a:rPr lang="en-US" smtClean="0">
                <a:solidFill>
                  <a:prstClr val="black">
                    <a:tint val="75000"/>
                  </a:prstClr>
                </a:solidFill>
                <a:latin typeface="Calibri"/>
              </a:rPr>
              <a:pPr/>
              <a:t>11/26/2018</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D4243A02-4EF0-4266-B524-22859FACE49D}"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grpSp>
        <p:nvGrpSpPr>
          <p:cNvPr id="8" name="Group 7"/>
          <p:cNvGrpSpPr/>
          <p:nvPr userDrawn="1"/>
        </p:nvGrpSpPr>
        <p:grpSpPr>
          <a:xfrm>
            <a:off x="0" y="6650045"/>
            <a:ext cx="9144000" cy="115720"/>
            <a:chOff x="0" y="6679434"/>
            <a:chExt cx="9144000" cy="115720"/>
          </a:xfrm>
        </p:grpSpPr>
        <p:sp>
          <p:nvSpPr>
            <p:cNvPr id="9" name="Rectangle 8"/>
            <p:cNvSpPr/>
            <p:nvPr/>
          </p:nvSpPr>
          <p:spPr>
            <a:xfrm>
              <a:off x="0" y="6679434"/>
              <a:ext cx="4267200" cy="11572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dirty="0">
                <a:solidFill>
                  <a:prstClr val="white"/>
                </a:solidFill>
                <a:latin typeface="Calibri"/>
              </a:endParaRPr>
            </a:p>
          </p:txBody>
        </p:sp>
        <p:sp>
          <p:nvSpPr>
            <p:cNvPr id="10" name="Rectangle 9"/>
            <p:cNvSpPr/>
            <p:nvPr/>
          </p:nvSpPr>
          <p:spPr>
            <a:xfrm>
              <a:off x="4876800" y="6679434"/>
              <a:ext cx="4267200" cy="11572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dirty="0">
                <a:solidFill>
                  <a:prstClr val="white"/>
                </a:solidFill>
                <a:latin typeface="Calibri"/>
              </a:endParaRPr>
            </a:p>
          </p:txBody>
        </p:sp>
      </p:grpSp>
      <p:pic>
        <p:nvPicPr>
          <p:cNvPr id="11" name="Picture 2" descr="S:\NAL\DOCS\USDA Logos\usda300small.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266369" y="6304382"/>
            <a:ext cx="611263" cy="4212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671410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chemeClr val="accent1">
                    <a:lumMod val="75000"/>
                  </a:schemeClr>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D303E5F7-7E1A-4D29-B85A-2EF855C35A1D}" type="datetime1">
              <a:rPr lang="en-US" smtClean="0">
                <a:solidFill>
                  <a:prstClr val="black">
                    <a:tint val="75000"/>
                  </a:prstClr>
                </a:solidFill>
                <a:latin typeface="Calibri"/>
              </a:rPr>
              <a:pPr/>
              <a:t>11/26/2018</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D4243A02-4EF0-4266-B524-22859FACE49D}"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grpSp>
        <p:nvGrpSpPr>
          <p:cNvPr id="8" name="Group 7"/>
          <p:cNvGrpSpPr/>
          <p:nvPr userDrawn="1"/>
        </p:nvGrpSpPr>
        <p:grpSpPr>
          <a:xfrm>
            <a:off x="0" y="6650045"/>
            <a:ext cx="9144000" cy="115720"/>
            <a:chOff x="0" y="6679434"/>
            <a:chExt cx="9144000" cy="115720"/>
          </a:xfrm>
        </p:grpSpPr>
        <p:sp>
          <p:nvSpPr>
            <p:cNvPr id="9" name="Rectangle 8"/>
            <p:cNvSpPr/>
            <p:nvPr/>
          </p:nvSpPr>
          <p:spPr>
            <a:xfrm>
              <a:off x="0" y="6679434"/>
              <a:ext cx="4267200" cy="11572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dirty="0">
                <a:solidFill>
                  <a:prstClr val="white"/>
                </a:solidFill>
                <a:latin typeface="Calibri"/>
              </a:endParaRPr>
            </a:p>
          </p:txBody>
        </p:sp>
        <p:sp>
          <p:nvSpPr>
            <p:cNvPr id="10" name="Rectangle 9"/>
            <p:cNvSpPr/>
            <p:nvPr/>
          </p:nvSpPr>
          <p:spPr>
            <a:xfrm>
              <a:off x="4876800" y="6679434"/>
              <a:ext cx="4267200" cy="11572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dirty="0">
                <a:solidFill>
                  <a:prstClr val="white"/>
                </a:solidFill>
                <a:latin typeface="Calibri"/>
              </a:endParaRPr>
            </a:p>
          </p:txBody>
        </p:sp>
      </p:grpSp>
      <p:pic>
        <p:nvPicPr>
          <p:cNvPr id="11" name="Picture 2" descr="S:\NAL\DOCS\USDA Logos\usda300small.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266369" y="6304382"/>
            <a:ext cx="611263" cy="4212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2680024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99D37FAB-AF31-4443-A94B-7AD19DEBE0BF}" type="datetime1">
              <a:rPr lang="en-US" smtClean="0">
                <a:solidFill>
                  <a:prstClr val="black">
                    <a:tint val="75000"/>
                  </a:prstClr>
                </a:solidFill>
                <a:latin typeface="Calibri"/>
                <a:cs typeface="+mn-cs"/>
              </a:rPr>
              <a:pPr fontAlgn="auto">
                <a:spcBef>
                  <a:spcPts val="0"/>
                </a:spcBef>
                <a:spcAft>
                  <a:spcPts val="0"/>
                </a:spcAft>
              </a:pPr>
              <a:t>11/26/2018</a:t>
            </a:fld>
            <a:endParaRPr lang="en-US" dirty="0">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dirty="0">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D4243A02-4EF0-4266-B524-22859FACE49D}" type="slidenum">
              <a:rPr lang="en-US" smtClean="0">
                <a:solidFill>
                  <a:prstClr val="black">
                    <a:tint val="75000"/>
                  </a:prstClr>
                </a:solidFill>
                <a:latin typeface="Calibri"/>
                <a:cs typeface="+mn-cs"/>
              </a:rPr>
              <a:pPr fontAlgn="auto">
                <a:spcBef>
                  <a:spcPts val="0"/>
                </a:spcBef>
                <a:spcAft>
                  <a:spcPts val="0"/>
                </a:spcAft>
              </a:pPr>
              <a:t>‹#›</a:t>
            </a:fld>
            <a:endParaRPr lang="en-US" dirty="0">
              <a:solidFill>
                <a:prstClr val="black">
                  <a:tint val="75000"/>
                </a:prstClr>
              </a:solidFill>
              <a:latin typeface="Calibri"/>
              <a:cs typeface="+mn-cs"/>
            </a:endParaRPr>
          </a:p>
        </p:txBody>
      </p:sp>
      <p:grpSp>
        <p:nvGrpSpPr>
          <p:cNvPr id="7" name="Group 6"/>
          <p:cNvGrpSpPr/>
          <p:nvPr userDrawn="1"/>
        </p:nvGrpSpPr>
        <p:grpSpPr>
          <a:xfrm>
            <a:off x="0" y="6650045"/>
            <a:ext cx="9144000" cy="115720"/>
            <a:chOff x="0" y="6679434"/>
            <a:chExt cx="9144000" cy="115720"/>
          </a:xfrm>
        </p:grpSpPr>
        <p:sp>
          <p:nvSpPr>
            <p:cNvPr id="8" name="Rectangle 7"/>
            <p:cNvSpPr/>
            <p:nvPr/>
          </p:nvSpPr>
          <p:spPr>
            <a:xfrm>
              <a:off x="0" y="6679434"/>
              <a:ext cx="4267200" cy="11572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dirty="0">
                <a:solidFill>
                  <a:prstClr val="white"/>
                </a:solidFill>
                <a:latin typeface="Calibri"/>
              </a:endParaRPr>
            </a:p>
          </p:txBody>
        </p:sp>
        <p:sp>
          <p:nvSpPr>
            <p:cNvPr id="9" name="Rectangle 8"/>
            <p:cNvSpPr/>
            <p:nvPr/>
          </p:nvSpPr>
          <p:spPr>
            <a:xfrm>
              <a:off x="4876800" y="6679434"/>
              <a:ext cx="4267200" cy="11572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dirty="0">
                <a:solidFill>
                  <a:prstClr val="white"/>
                </a:solidFill>
                <a:latin typeface="Calibri"/>
              </a:endParaRPr>
            </a:p>
          </p:txBody>
        </p:sp>
      </p:grpSp>
      <p:pic>
        <p:nvPicPr>
          <p:cNvPr id="10" name="Picture 2" descr="S:\NAL\DOCS\USDA Logos\usda300small.jp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4266369" y="6304382"/>
            <a:ext cx="611263" cy="4212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155350667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ctr" defTabSz="914400" rtl="0" eaLnBrk="1" latinLnBrk="0" hangingPunct="1">
        <a:spcBef>
          <a:spcPct val="0"/>
        </a:spcBef>
        <a:buNone/>
        <a:defRPr sz="4400" b="1" kern="1200">
          <a:solidFill>
            <a:schemeClr val="accent1">
              <a:lumMod val="75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jpe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hyperlink" Target="https://digital.gov/resources/how-to-get-your-open-data-on-data-gov/"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mailto:jeff@campbellinformatics.com" TargetMode="External"/><Relationship Id="rId2" Type="http://schemas.openxmlformats.org/officeDocument/2006/relationships/hyperlink" Target="mailto:NAL-geodata-curator@ars.usda.gov" TargetMode="External"/><Relationship Id="rId1" Type="http://schemas.openxmlformats.org/officeDocument/2006/relationships/slideLayout" Target="../slideLayouts/slideLayout2.xml"/><Relationship Id="rId4" Type="http://schemas.openxmlformats.org/officeDocument/2006/relationships/hyperlink" Target="mailto:Jeffrey.Campbell@ars.usda.gov"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geodata.nal.usda.gov/"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77000" contrast="-51000"/>
                    </a14:imgEffect>
                  </a14:imgLayer>
                </a14:imgProps>
              </a:ext>
              <a:ext uri="{28A0092B-C50C-407E-A947-70E740481C1C}">
                <a14:useLocalDpi xmlns:a14="http://schemas.microsoft.com/office/drawing/2010/main" val="0"/>
              </a:ext>
            </a:extLst>
          </a:blip>
          <a:srcRect/>
          <a:stretch>
            <a:fillRect/>
          </a:stretch>
        </p:blipFill>
        <p:spPr bwMode="auto">
          <a:xfrm>
            <a:off x="-1" y="0"/>
            <a:ext cx="11892239" cy="6794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ubtitle 2"/>
          <p:cNvSpPr>
            <a:spLocks noGrp="1"/>
          </p:cNvSpPr>
          <p:nvPr>
            <p:ph type="subTitle" idx="1"/>
          </p:nvPr>
        </p:nvSpPr>
        <p:spPr>
          <a:xfrm>
            <a:off x="5409423" y="5085567"/>
            <a:ext cx="3922467" cy="1772433"/>
          </a:xfrm>
          <a:solidFill>
            <a:schemeClr val="bg1">
              <a:alpha val="65000"/>
            </a:schemeClr>
          </a:solidFill>
        </p:spPr>
        <p:txBody>
          <a:bodyPr>
            <a:normAutofit/>
          </a:bodyPr>
          <a:lstStyle/>
          <a:p>
            <a:pPr algn="l"/>
            <a:r>
              <a:rPr lang="en-US" sz="2400" dirty="0" smtClean="0"/>
              <a:t>Jeffrey D. Campbell, Ph.D.</a:t>
            </a:r>
          </a:p>
          <a:p>
            <a:pPr algn="l"/>
            <a:endParaRPr lang="en-US" sz="2400" dirty="0" smtClean="0"/>
          </a:p>
          <a:p>
            <a:pPr algn="l"/>
            <a:r>
              <a:rPr lang="en-US" sz="1900" dirty="0" smtClean="0"/>
              <a:t>ESIP Documentation Webinar</a:t>
            </a:r>
          </a:p>
          <a:p>
            <a:pPr algn="l"/>
            <a:r>
              <a:rPr lang="en-US" sz="1900" dirty="0" smtClean="0"/>
              <a:t>November 26, 2018</a:t>
            </a:r>
          </a:p>
          <a:p>
            <a:pPr algn="l"/>
            <a:endParaRPr lang="en-US" sz="2400" dirty="0"/>
          </a:p>
        </p:txBody>
      </p:sp>
      <p:sp>
        <p:nvSpPr>
          <p:cNvPr id="2" name="Title 1"/>
          <p:cNvSpPr>
            <a:spLocks noGrp="1"/>
          </p:cNvSpPr>
          <p:nvPr>
            <p:ph type="ctrTitle"/>
          </p:nvPr>
        </p:nvSpPr>
        <p:spPr>
          <a:xfrm>
            <a:off x="377372" y="1483173"/>
            <a:ext cx="8686800" cy="1600200"/>
          </a:xfrm>
        </p:spPr>
        <p:txBody>
          <a:bodyPr>
            <a:noAutofit/>
          </a:bodyPr>
          <a:lstStyle/>
          <a:p>
            <a:r>
              <a:rPr lang="en-US" sz="3200" dirty="0" smtClean="0">
                <a:solidFill>
                  <a:schemeClr val="bg1"/>
                </a:solidFill>
              </a:rPr>
              <a:t>USDA National Agricultural Library</a:t>
            </a:r>
            <a:br>
              <a:rPr lang="en-US" sz="3200" dirty="0" smtClean="0">
                <a:solidFill>
                  <a:schemeClr val="bg1"/>
                </a:solidFill>
              </a:rPr>
            </a:br>
            <a:r>
              <a:rPr lang="en-US" sz="3200" dirty="0" smtClean="0">
                <a:solidFill>
                  <a:schemeClr val="bg1"/>
                </a:solidFill>
              </a:rPr>
              <a:t>GeoData Preview</a:t>
            </a:r>
            <a:endParaRPr lang="en-US" sz="2800" dirty="0">
              <a:solidFill>
                <a:schemeClr val="bg1"/>
              </a:solidFill>
            </a:endParaRPr>
          </a:p>
        </p:txBody>
      </p:sp>
      <p:pic>
        <p:nvPicPr>
          <p:cNvPr id="8" name="Picture 2" descr="S:\NAL\DOCS\USDA Logos\usda300small.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2259" y="6226111"/>
            <a:ext cx="824484" cy="568193"/>
          </a:xfrm>
          <a:prstGeom prst="roundRect">
            <a:avLst>
              <a:gd name="adj" fmla="val 8594"/>
            </a:avLst>
          </a:prstGeom>
          <a:solidFill>
            <a:srgbClr val="FFFFFF">
              <a:shade val="85000"/>
            </a:srgbClr>
          </a:solidFill>
          <a:ln>
            <a:noFill/>
          </a:ln>
          <a:effectLst>
            <a:reflection blurRad="12700" endPos="0" dist="5000" dir="5400000" sy="-100000" algn="bl" rotWithShape="0"/>
          </a:effectLst>
          <a:extLst/>
        </p:spPr>
      </p:pic>
      <p:sp>
        <p:nvSpPr>
          <p:cNvPr id="9" name="Title 1"/>
          <p:cNvSpPr txBox="1">
            <a:spLocks/>
          </p:cNvSpPr>
          <p:nvPr/>
        </p:nvSpPr>
        <p:spPr>
          <a:xfrm>
            <a:off x="529772" y="3255488"/>
            <a:ext cx="8686800" cy="122883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b="1" kern="1200">
                <a:solidFill>
                  <a:schemeClr val="accent1">
                    <a:lumMod val="75000"/>
                  </a:schemeClr>
                </a:solidFill>
                <a:latin typeface="Arial" pitchFamily="34" charset="0"/>
                <a:ea typeface="+mj-ea"/>
                <a:cs typeface="Arial" pitchFamily="34" charset="0"/>
              </a:defRPr>
            </a:lvl1pPr>
          </a:lstStyle>
          <a:p>
            <a:pPr fontAlgn="auto">
              <a:spcAft>
                <a:spcPts val="0"/>
              </a:spcAft>
            </a:pPr>
            <a:r>
              <a:rPr lang="en-US" sz="2400" dirty="0" smtClean="0">
                <a:solidFill>
                  <a:schemeClr val="bg1"/>
                </a:solidFill>
              </a:rPr>
              <a:t>Open Source Geospatial Catalog (</a:t>
            </a:r>
            <a:r>
              <a:rPr lang="en-US" sz="2400" dirty="0" err="1" smtClean="0">
                <a:solidFill>
                  <a:schemeClr val="bg1"/>
                </a:solidFill>
              </a:rPr>
              <a:t>GeoNetwork</a:t>
            </a:r>
            <a:r>
              <a:rPr lang="en-US" sz="2400" dirty="0" smtClean="0">
                <a:solidFill>
                  <a:schemeClr val="bg1"/>
                </a:solidFill>
              </a:rPr>
              <a:t>)</a:t>
            </a:r>
          </a:p>
          <a:p>
            <a:pPr fontAlgn="auto">
              <a:spcAft>
                <a:spcPts val="0"/>
              </a:spcAft>
            </a:pPr>
            <a:r>
              <a:rPr lang="en-US" sz="2400" dirty="0" smtClean="0">
                <a:solidFill>
                  <a:schemeClr val="bg1"/>
                </a:solidFill>
              </a:rPr>
              <a:t>With Full Support ISO 19139, 19115-3 </a:t>
            </a:r>
            <a:endParaRPr lang="en-US" sz="2400" dirty="0">
              <a:solidFill>
                <a:schemeClr val="bg1"/>
              </a:solidFill>
            </a:endParaRPr>
          </a:p>
        </p:txBody>
      </p:sp>
    </p:spTree>
    <p:extLst>
      <p:ext uri="{BB962C8B-B14F-4D97-AF65-F5344CB8AC3E}">
        <p14:creationId xmlns:p14="http://schemas.microsoft.com/office/powerpoint/2010/main" val="1670974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 Notes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GCMD updates – how to incorporate; API, </a:t>
            </a:r>
            <a:r>
              <a:rPr lang="en-US" dirty="0" err="1" smtClean="0"/>
              <a:t>etc</a:t>
            </a:r>
            <a:endParaRPr lang="en-US" dirty="0" smtClean="0"/>
          </a:p>
          <a:p>
            <a:endParaRPr lang="en-US" dirty="0" smtClean="0"/>
          </a:p>
          <a:p>
            <a:endParaRPr lang="en-US" dirty="0"/>
          </a:p>
          <a:p>
            <a:endParaRPr lang="en-US" dirty="0" smtClean="0"/>
          </a:p>
          <a:p>
            <a:pPr marL="0" indent="0">
              <a:buNone/>
            </a:pPr>
            <a:r>
              <a:rPr lang="en-US" dirty="0" smtClean="0"/>
              <a:t>Questions for the Documentation group:</a:t>
            </a:r>
          </a:p>
          <a:p>
            <a:r>
              <a:rPr lang="en-US" dirty="0" smtClean="0"/>
              <a:t>ISO to data.gov</a:t>
            </a:r>
          </a:p>
          <a:p>
            <a:pPr lvl="1"/>
            <a:r>
              <a:rPr lang="en-US" dirty="0">
                <a:hlinkClick r:id="rId2"/>
              </a:rPr>
              <a:t>https://digital.gov/resources/how-to-get-your-open-data-on-data-gov</a:t>
            </a:r>
            <a:r>
              <a:rPr lang="en-US" dirty="0" smtClean="0">
                <a:hlinkClick r:id="rId2"/>
              </a:rPr>
              <a:t>/</a:t>
            </a:r>
            <a:r>
              <a:rPr lang="en-US" dirty="0" smtClean="0"/>
              <a:t>  (Kaylin </a:t>
            </a:r>
            <a:r>
              <a:rPr lang="en-US" dirty="0" err="1" smtClean="0"/>
              <a:t>Bugbee</a:t>
            </a:r>
            <a:r>
              <a:rPr lang="en-US" dirty="0" smtClean="0"/>
              <a:t> response)</a:t>
            </a:r>
          </a:p>
          <a:p>
            <a:r>
              <a:rPr lang="en-US" dirty="0" smtClean="0"/>
              <a:t>19115-3 training materials?</a:t>
            </a:r>
          </a:p>
          <a:p>
            <a:pPr lvl="1"/>
            <a:r>
              <a:rPr lang="en-US" dirty="0" smtClean="0"/>
              <a:t>ESIP </a:t>
            </a:r>
            <a:r>
              <a:rPr lang="en-US" i="1" dirty="0" smtClean="0"/>
              <a:t>ISO Explorer </a:t>
            </a:r>
            <a:r>
              <a:rPr lang="en-US" dirty="0" smtClean="0"/>
              <a:t>under development (various responses)</a:t>
            </a:r>
            <a:endParaRPr lang="en-US" dirty="0"/>
          </a:p>
        </p:txBody>
      </p:sp>
      <p:sp>
        <p:nvSpPr>
          <p:cNvPr id="4" name="Slide Number Placeholder 3"/>
          <p:cNvSpPr>
            <a:spLocks noGrp="1"/>
          </p:cNvSpPr>
          <p:nvPr>
            <p:ph type="sldNum" sz="quarter" idx="12"/>
          </p:nvPr>
        </p:nvSpPr>
        <p:spPr/>
        <p:txBody>
          <a:bodyPr/>
          <a:lstStyle/>
          <a:p>
            <a:fld id="{D4243A02-4EF0-4266-B524-22859FACE49D}" type="slidenum">
              <a:rPr lang="en-US" smtClean="0">
                <a:solidFill>
                  <a:prstClr val="black">
                    <a:tint val="75000"/>
                  </a:prstClr>
                </a:solidFill>
                <a:latin typeface="Calibri"/>
              </a:rPr>
              <a:pPr/>
              <a:t>10</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946347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t>Acknowledgment of GeoData team and alumni</a:t>
            </a:r>
          </a:p>
          <a:p>
            <a:r>
              <a:rPr lang="en-US" dirty="0" err="1" smtClean="0"/>
              <a:t>Jiabin</a:t>
            </a:r>
            <a:r>
              <a:rPr lang="en-US" dirty="0" smtClean="0"/>
              <a:t> </a:t>
            </a:r>
            <a:r>
              <a:rPr lang="en-US" dirty="0" err="1" smtClean="0"/>
              <a:t>Heng</a:t>
            </a:r>
            <a:r>
              <a:rPr lang="en-US" dirty="0" smtClean="0"/>
              <a:t>, Erin </a:t>
            </a:r>
            <a:r>
              <a:rPr lang="en-US" dirty="0" err="1" smtClean="0"/>
              <a:t>Antognoli</a:t>
            </a:r>
            <a:r>
              <a:rPr lang="en-US" dirty="0" smtClean="0"/>
              <a:t>, Jocelyn McNamara, Jonathan Sears, Melissa </a:t>
            </a:r>
            <a:r>
              <a:rPr lang="en-US" dirty="0" err="1" smtClean="0"/>
              <a:t>Lohrey</a:t>
            </a:r>
            <a:r>
              <a:rPr lang="en-US" dirty="0" smtClean="0"/>
              <a:t>, NAL ISD.</a:t>
            </a:r>
          </a:p>
          <a:p>
            <a:pPr marL="0" indent="0">
              <a:buNone/>
            </a:pPr>
            <a:endParaRPr lang="en-US" dirty="0" smtClean="0"/>
          </a:p>
          <a:p>
            <a:pPr marL="0" indent="0">
              <a:buNone/>
            </a:pPr>
            <a:r>
              <a:rPr lang="en-US" dirty="0" smtClean="0"/>
              <a:t>General metadata point of contact</a:t>
            </a:r>
          </a:p>
          <a:p>
            <a:r>
              <a:rPr lang="en-US" dirty="0" smtClean="0">
                <a:hlinkClick r:id="rId2"/>
              </a:rPr>
              <a:t>NAL-geodata@ars.usda.gov</a:t>
            </a:r>
            <a:endParaRPr lang="en-US" dirty="0" smtClean="0"/>
          </a:p>
          <a:p>
            <a:endParaRPr lang="en-US" dirty="0" smtClean="0"/>
          </a:p>
          <a:p>
            <a:pPr marL="0" indent="0">
              <a:buNone/>
            </a:pPr>
            <a:r>
              <a:rPr lang="en-US" dirty="0" smtClean="0"/>
              <a:t>Jeff Campbell</a:t>
            </a:r>
          </a:p>
          <a:p>
            <a:r>
              <a:rPr lang="en-US" dirty="0" smtClean="0">
                <a:hlinkClick r:id="rId3"/>
              </a:rPr>
              <a:t>jeff@campbellinformatics.com</a:t>
            </a:r>
            <a:r>
              <a:rPr lang="en-US" dirty="0" smtClean="0"/>
              <a:t> (until USDA account is re-activated)</a:t>
            </a:r>
          </a:p>
          <a:p>
            <a:r>
              <a:rPr lang="en-US" dirty="0" smtClean="0">
                <a:hlinkClick r:id="rId4"/>
              </a:rPr>
              <a:t>Jeffrey.Campbell@ars.usda.gov</a:t>
            </a:r>
            <a:r>
              <a:rPr lang="en-US" dirty="0" smtClean="0"/>
              <a:t> (very soon)</a:t>
            </a:r>
          </a:p>
          <a:p>
            <a:pPr lvl="1"/>
            <a:endParaRPr lang="en-US" dirty="0"/>
          </a:p>
        </p:txBody>
      </p:sp>
      <p:sp>
        <p:nvSpPr>
          <p:cNvPr id="4" name="Slide Number Placeholder 3"/>
          <p:cNvSpPr>
            <a:spLocks noGrp="1"/>
          </p:cNvSpPr>
          <p:nvPr>
            <p:ph type="sldNum" sz="quarter" idx="12"/>
          </p:nvPr>
        </p:nvSpPr>
        <p:spPr/>
        <p:txBody>
          <a:bodyPr/>
          <a:lstStyle/>
          <a:p>
            <a:fld id="{D4243A02-4EF0-4266-B524-22859FACE49D}" type="slidenum">
              <a:rPr lang="en-US" smtClean="0">
                <a:solidFill>
                  <a:prstClr val="black">
                    <a:tint val="75000"/>
                  </a:prstClr>
                </a:solidFill>
                <a:latin typeface="Calibri"/>
              </a:rPr>
              <a:pPr/>
              <a:t>11</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996467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Extra Slides</a:t>
            </a:r>
            <a:endParaRPr lang="en-US" dirty="0"/>
          </a:p>
        </p:txBody>
      </p:sp>
      <p:sp>
        <p:nvSpPr>
          <p:cNvPr id="3" name="Content Placeholder 2"/>
          <p:cNvSpPr>
            <a:spLocks noGrp="1"/>
          </p:cNvSpPr>
          <p:nvPr>
            <p:ph idx="1"/>
          </p:nvPr>
        </p:nvSpPr>
        <p:spPr/>
        <p:txBody>
          <a:bodyPr>
            <a:normAutofit/>
          </a:bodyPr>
          <a:lstStyle/>
          <a:p>
            <a:r>
              <a:rPr lang="en-US" dirty="0" smtClean="0"/>
              <a:t>Thesauri Details</a:t>
            </a:r>
          </a:p>
          <a:p>
            <a:pPr lvl="1"/>
            <a:r>
              <a:rPr lang="en-US" dirty="0" smtClean="0"/>
              <a:t>Three Thesauri Approaches</a:t>
            </a:r>
          </a:p>
          <a:p>
            <a:pPr lvl="1"/>
            <a:r>
              <a:rPr lang="en-US" dirty="0" smtClean="0"/>
              <a:t>GeoData Thesauri</a:t>
            </a:r>
          </a:p>
          <a:p>
            <a:r>
              <a:rPr lang="en-US" dirty="0" smtClean="0"/>
              <a:t>Screenshot examples for</a:t>
            </a:r>
          </a:p>
          <a:p>
            <a:pPr lvl="1"/>
            <a:r>
              <a:rPr lang="en-US" dirty="0" smtClean="0"/>
              <a:t>Catalog display of metadata</a:t>
            </a:r>
            <a:endParaRPr lang="en-US" dirty="0" smtClean="0"/>
          </a:p>
          <a:p>
            <a:pPr lvl="1"/>
            <a:r>
              <a:rPr lang="en-US" dirty="0" smtClean="0"/>
              <a:t>Fill-in-the-blank template</a:t>
            </a:r>
          </a:p>
          <a:p>
            <a:pPr lvl="1"/>
            <a:r>
              <a:rPr lang="en-US" dirty="0" smtClean="0"/>
              <a:t>Categorized keyword</a:t>
            </a:r>
          </a:p>
          <a:p>
            <a:pPr lvl="1"/>
            <a:r>
              <a:rPr lang="en-US" dirty="0" smtClean="0"/>
              <a:t>Processing step </a:t>
            </a:r>
            <a:r>
              <a:rPr lang="en-US" dirty="0" smtClean="0"/>
              <a:t>metadata</a:t>
            </a:r>
            <a:endParaRPr lang="en-US" dirty="0" smtClean="0"/>
          </a:p>
          <a:p>
            <a:endParaRPr lang="en-US" dirty="0"/>
          </a:p>
        </p:txBody>
      </p:sp>
      <p:sp>
        <p:nvSpPr>
          <p:cNvPr id="4" name="Slide Number Placeholder 3"/>
          <p:cNvSpPr>
            <a:spLocks noGrp="1"/>
          </p:cNvSpPr>
          <p:nvPr>
            <p:ph type="sldNum" sz="quarter" idx="12"/>
          </p:nvPr>
        </p:nvSpPr>
        <p:spPr/>
        <p:txBody>
          <a:bodyPr/>
          <a:lstStyle/>
          <a:p>
            <a:fld id="{D4243A02-4EF0-4266-B524-22859FACE49D}" type="slidenum">
              <a:rPr lang="en-US" smtClean="0">
                <a:solidFill>
                  <a:prstClr val="black">
                    <a:tint val="75000"/>
                  </a:prstClr>
                </a:solidFill>
                <a:latin typeface="Calibri"/>
              </a:rPr>
              <a:pPr/>
              <a:t>12</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730496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 Thesauri Approaches</a:t>
            </a:r>
            <a:endParaRPr lang="en-US" dirty="0"/>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dirty="0" smtClean="0"/>
              <a:t>Thesauri with RDF content  </a:t>
            </a:r>
          </a:p>
          <a:p>
            <a:pPr marL="914400" lvl="1" indent="-514350"/>
            <a:r>
              <a:rPr lang="en-US" dirty="0" smtClean="0"/>
              <a:t>Select/search in UI for </a:t>
            </a:r>
            <a:r>
              <a:rPr lang="en-US" dirty="0" err="1" smtClean="0"/>
              <a:t>tems</a:t>
            </a:r>
            <a:endParaRPr lang="en-US" dirty="0" smtClean="0"/>
          </a:p>
          <a:p>
            <a:pPr marL="514350" indent="-514350">
              <a:buFont typeface="+mj-lt"/>
              <a:buAutoNum type="arabicPeriod"/>
            </a:pPr>
            <a:r>
              <a:rPr lang="en-US" dirty="0" err="1" smtClean="0"/>
              <a:t>Theasuri</a:t>
            </a:r>
            <a:r>
              <a:rPr lang="en-US" dirty="0" smtClean="0"/>
              <a:t> too large for UI</a:t>
            </a:r>
          </a:p>
          <a:p>
            <a:pPr marL="914400" lvl="1" indent="-514350"/>
            <a:r>
              <a:rPr lang="en-US" dirty="0" smtClean="0"/>
              <a:t>Trust but verify</a:t>
            </a:r>
          </a:p>
          <a:p>
            <a:pPr marL="514350" indent="-514350">
              <a:buFont typeface="+mj-lt"/>
              <a:buAutoNum type="arabicPeriod"/>
            </a:pPr>
            <a:r>
              <a:rPr lang="en-US" dirty="0" smtClean="0"/>
              <a:t>User-defined thesaurus</a:t>
            </a:r>
          </a:p>
          <a:p>
            <a:pPr marL="857250" lvl="1" indent="-457200"/>
            <a:r>
              <a:rPr lang="en-US" dirty="0" smtClean="0"/>
              <a:t>Create snippet for standard citation and/or</a:t>
            </a:r>
          </a:p>
          <a:p>
            <a:pPr marL="857250" lvl="1" indent="-457200"/>
            <a:r>
              <a:rPr lang="en-US" dirty="0" smtClean="0"/>
              <a:t>Implement as supported thesaurus</a:t>
            </a:r>
          </a:p>
          <a:p>
            <a:pPr marL="514350" indent="-514350">
              <a:buFont typeface="+mj-lt"/>
              <a:buAutoNum type="arabicPeriod"/>
            </a:pPr>
            <a:r>
              <a:rPr lang="en-US" dirty="0" smtClean="0"/>
              <a:t>Free text</a:t>
            </a:r>
          </a:p>
          <a:p>
            <a:pPr marL="914400" lvl="1" indent="-514350"/>
            <a:r>
              <a:rPr lang="en-US" dirty="0" smtClean="0"/>
              <a:t>Review for reasonableness</a:t>
            </a:r>
            <a:endParaRPr lang="en-US" dirty="0"/>
          </a:p>
        </p:txBody>
      </p:sp>
      <p:sp>
        <p:nvSpPr>
          <p:cNvPr id="4" name="Slide Number Placeholder 3"/>
          <p:cNvSpPr>
            <a:spLocks noGrp="1"/>
          </p:cNvSpPr>
          <p:nvPr>
            <p:ph type="sldNum" sz="quarter" idx="12"/>
          </p:nvPr>
        </p:nvSpPr>
        <p:spPr/>
        <p:txBody>
          <a:bodyPr/>
          <a:lstStyle/>
          <a:p>
            <a:fld id="{D4243A02-4EF0-4266-B524-22859FACE49D}" type="slidenum">
              <a:rPr lang="en-US" smtClean="0">
                <a:solidFill>
                  <a:prstClr val="black">
                    <a:tint val="75000"/>
                  </a:prstClr>
                </a:solidFill>
                <a:latin typeface="Calibri"/>
              </a:rPr>
              <a:pPr/>
              <a:t>13</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200740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GeoData Thesauri</a:t>
            </a:r>
            <a:endParaRPr lang="en-US" dirty="0"/>
          </a:p>
        </p:txBody>
      </p:sp>
      <p:sp>
        <p:nvSpPr>
          <p:cNvPr id="3" name="Content Placeholder 2"/>
          <p:cNvSpPr>
            <a:spLocks noGrp="1"/>
          </p:cNvSpPr>
          <p:nvPr>
            <p:ph idx="1"/>
          </p:nvPr>
        </p:nvSpPr>
        <p:spPr>
          <a:xfrm>
            <a:off x="457200" y="1600200"/>
            <a:ext cx="3947823" cy="4403035"/>
          </a:xfrm>
        </p:spPr>
        <p:txBody>
          <a:bodyPr>
            <a:noAutofit/>
          </a:bodyPr>
          <a:lstStyle/>
          <a:p>
            <a:pPr marL="0" indent="0">
              <a:buNone/>
            </a:pPr>
            <a:r>
              <a:rPr lang="en-US" sz="1800" dirty="0" smtClean="0"/>
              <a:t>Strongly Recommended</a:t>
            </a:r>
          </a:p>
          <a:p>
            <a:r>
              <a:rPr lang="en-US" sz="1500" dirty="0" smtClean="0"/>
              <a:t>National Agricultural Library Thesaurus</a:t>
            </a:r>
            <a:endParaRPr lang="en-US" sz="1500" dirty="0"/>
          </a:p>
          <a:p>
            <a:r>
              <a:rPr lang="en-US" sz="1500" dirty="0" smtClean="0"/>
              <a:t>GCMD </a:t>
            </a:r>
            <a:r>
              <a:rPr lang="en-US" sz="1500" dirty="0"/>
              <a:t>Locations</a:t>
            </a:r>
          </a:p>
          <a:p>
            <a:r>
              <a:rPr lang="en-US" sz="1500" dirty="0"/>
              <a:t>FIPS State/County Codes</a:t>
            </a:r>
          </a:p>
          <a:p>
            <a:r>
              <a:rPr lang="en-US" sz="1500" dirty="0"/>
              <a:t>GCMD Earth Science and Earth Science Services</a:t>
            </a:r>
          </a:p>
          <a:p>
            <a:r>
              <a:rPr lang="en-US" sz="1500" dirty="0"/>
              <a:t>Watershed (HUC)</a:t>
            </a:r>
          </a:p>
          <a:p>
            <a:pPr marL="0" indent="0">
              <a:buNone/>
            </a:pPr>
            <a:r>
              <a:rPr lang="en-US" sz="1800" dirty="0" err="1" smtClean="0"/>
              <a:t>EcoRegions</a:t>
            </a:r>
            <a:endParaRPr lang="en-US" sz="1800" dirty="0" smtClean="0"/>
          </a:p>
          <a:p>
            <a:r>
              <a:rPr lang="en-US" sz="1500" dirty="0" smtClean="0"/>
              <a:t>NRCS </a:t>
            </a:r>
            <a:r>
              <a:rPr lang="en-US" sz="1500" dirty="0"/>
              <a:t>Major Land Resource </a:t>
            </a:r>
            <a:r>
              <a:rPr lang="en-US" sz="1500" dirty="0" smtClean="0"/>
              <a:t>Areas</a:t>
            </a:r>
          </a:p>
          <a:p>
            <a:r>
              <a:rPr lang="en-US" sz="1500" dirty="0"/>
              <a:t>USDA Plant Hardiness Zone</a:t>
            </a:r>
          </a:p>
          <a:p>
            <a:r>
              <a:rPr lang="en-US" sz="1500" dirty="0"/>
              <a:t>Soil Taxonomy</a:t>
            </a:r>
          </a:p>
          <a:p>
            <a:r>
              <a:rPr lang="en-US" sz="1500" dirty="0" err="1" smtClean="0"/>
              <a:t>Omernik</a:t>
            </a:r>
            <a:r>
              <a:rPr lang="en-US" sz="1500" dirty="0" smtClean="0"/>
              <a:t> </a:t>
            </a:r>
            <a:r>
              <a:rPr lang="en-US" sz="1500" dirty="0"/>
              <a:t>Ecoregions US </a:t>
            </a:r>
            <a:endParaRPr lang="en-US" sz="1500" dirty="0" smtClean="0"/>
          </a:p>
          <a:p>
            <a:r>
              <a:rPr lang="en-US" sz="1500" dirty="0" smtClean="0"/>
              <a:t>IGBP </a:t>
            </a:r>
            <a:r>
              <a:rPr lang="en-US" sz="1500" dirty="0"/>
              <a:t>Vegetation </a:t>
            </a:r>
            <a:r>
              <a:rPr lang="en-US" sz="1500" dirty="0" smtClean="0"/>
              <a:t>Types</a:t>
            </a:r>
          </a:p>
        </p:txBody>
      </p:sp>
      <p:sp>
        <p:nvSpPr>
          <p:cNvPr id="4" name="Slide Number Placeholder 3"/>
          <p:cNvSpPr>
            <a:spLocks noGrp="1"/>
          </p:cNvSpPr>
          <p:nvPr>
            <p:ph type="sldNum" sz="quarter" idx="12"/>
          </p:nvPr>
        </p:nvSpPr>
        <p:spPr/>
        <p:txBody>
          <a:bodyPr/>
          <a:lstStyle/>
          <a:p>
            <a:fld id="{D4243A02-4EF0-4266-B524-22859FACE49D}" type="slidenum">
              <a:rPr lang="en-US" smtClean="0">
                <a:solidFill>
                  <a:prstClr val="black">
                    <a:tint val="75000"/>
                  </a:prstClr>
                </a:solidFill>
                <a:latin typeface="Calibri"/>
              </a:rPr>
              <a:pPr/>
              <a:t>14</a:t>
            </a:fld>
            <a:endParaRPr lang="en-US" dirty="0">
              <a:solidFill>
                <a:prstClr val="black">
                  <a:tint val="75000"/>
                </a:prstClr>
              </a:solidFill>
              <a:latin typeface="Calibri"/>
            </a:endParaRPr>
          </a:p>
        </p:txBody>
      </p:sp>
      <p:sp>
        <p:nvSpPr>
          <p:cNvPr id="5" name="Content Placeholder 2"/>
          <p:cNvSpPr txBox="1">
            <a:spLocks/>
          </p:cNvSpPr>
          <p:nvPr/>
        </p:nvSpPr>
        <p:spPr>
          <a:xfrm>
            <a:off x="4553447" y="1609475"/>
            <a:ext cx="3947823" cy="4525963"/>
          </a:xfrm>
          <a:prstGeom prst="rect">
            <a:avLst/>
          </a:prstGeom>
        </p:spPr>
        <p:txBody>
          <a:bodyPr vert="horz" lIns="91440" tIns="45720" rIns="91440" bIns="45720" rtlCol="0">
            <a:normAutofit fontScale="55000" lnSpcReduction="20000"/>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3300" dirty="0"/>
              <a:t>GCMD</a:t>
            </a:r>
          </a:p>
          <a:p>
            <a:r>
              <a:rPr lang="en-US" sz="2700" dirty="0"/>
              <a:t>Instruments, Platforms, Data Centers, Horizontal Resolution, Projects, Temporal Resolution, Vertical Resolution</a:t>
            </a:r>
          </a:p>
          <a:p>
            <a:pPr marL="0" indent="0" fontAlgn="auto">
              <a:spcAft>
                <a:spcPts val="0"/>
              </a:spcAft>
              <a:buFont typeface="Arial" pitchFamily="34" charset="0"/>
              <a:buNone/>
            </a:pPr>
            <a:r>
              <a:rPr lang="en-US" sz="3300" dirty="0" smtClean="0"/>
              <a:t>Other</a:t>
            </a:r>
          </a:p>
          <a:p>
            <a:pPr fontAlgn="auto">
              <a:spcAft>
                <a:spcPts val="0"/>
              </a:spcAft>
            </a:pPr>
            <a:r>
              <a:rPr lang="en-US" sz="2700" dirty="0" err="1" smtClean="0"/>
              <a:t>GeoNames</a:t>
            </a:r>
            <a:r>
              <a:rPr lang="en-US" sz="2700" dirty="0" smtClean="0"/>
              <a:t> </a:t>
            </a:r>
            <a:r>
              <a:rPr lang="en-US" sz="2700" i="1" dirty="0" smtClean="0"/>
              <a:t>(</a:t>
            </a:r>
            <a:r>
              <a:rPr lang="en-US" sz="2700" i="1" dirty="0" err="1" smtClean="0"/>
              <a:t>GeoNetwork</a:t>
            </a:r>
            <a:r>
              <a:rPr lang="en-US" sz="2700" i="1" dirty="0" smtClean="0"/>
              <a:t> default)</a:t>
            </a:r>
          </a:p>
          <a:p>
            <a:pPr fontAlgn="auto">
              <a:spcAft>
                <a:spcPts val="0"/>
              </a:spcAft>
            </a:pPr>
            <a:r>
              <a:rPr lang="en-US" sz="2700" dirty="0" err="1" smtClean="0"/>
              <a:t>Koppen</a:t>
            </a:r>
            <a:r>
              <a:rPr lang="en-US" sz="2700" dirty="0" smtClean="0"/>
              <a:t> Climate Classification</a:t>
            </a:r>
          </a:p>
          <a:p>
            <a:pPr fontAlgn="auto">
              <a:spcAft>
                <a:spcPts val="0"/>
              </a:spcAft>
            </a:pPr>
            <a:r>
              <a:rPr lang="en-US" sz="2700" dirty="0" smtClean="0"/>
              <a:t>GCOS Essential Climate Variables</a:t>
            </a:r>
          </a:p>
          <a:p>
            <a:pPr fontAlgn="auto">
              <a:spcAft>
                <a:spcPts val="0"/>
              </a:spcAft>
            </a:pPr>
            <a:r>
              <a:rPr lang="en-US" sz="2700" dirty="0" smtClean="0"/>
              <a:t>World Meteorological Organization</a:t>
            </a:r>
          </a:p>
          <a:p>
            <a:pPr fontAlgn="auto">
              <a:spcAft>
                <a:spcPts val="0"/>
              </a:spcAft>
            </a:pPr>
            <a:r>
              <a:rPr lang="en-US" sz="2700" dirty="0" smtClean="0"/>
              <a:t>USGS (CSDGM) </a:t>
            </a:r>
            <a:r>
              <a:rPr lang="en-US" sz="2700" i="1" dirty="0" smtClean="0"/>
              <a:t>– in process</a:t>
            </a:r>
          </a:p>
          <a:p>
            <a:pPr marL="0" indent="0" fontAlgn="auto">
              <a:spcAft>
                <a:spcPts val="0"/>
              </a:spcAft>
              <a:buFont typeface="Arial" pitchFamily="34" charset="0"/>
              <a:buNone/>
            </a:pPr>
            <a:r>
              <a:rPr lang="en-US" sz="3300" dirty="0" smtClean="0"/>
              <a:t>Administrative and Internal Usage</a:t>
            </a:r>
          </a:p>
          <a:p>
            <a:pPr fontAlgn="auto">
              <a:spcAft>
                <a:spcPts val="0"/>
              </a:spcAft>
            </a:pPr>
            <a:r>
              <a:rPr lang="en-US" sz="2700" dirty="0" smtClean="0"/>
              <a:t>Ag Data Commons Keywords</a:t>
            </a:r>
          </a:p>
          <a:p>
            <a:pPr fontAlgn="auto">
              <a:spcAft>
                <a:spcPts val="0"/>
              </a:spcAft>
            </a:pPr>
            <a:r>
              <a:rPr lang="en-US" sz="2700" dirty="0" smtClean="0"/>
              <a:t>Data Source Affiliation </a:t>
            </a:r>
            <a:r>
              <a:rPr lang="en-US" sz="2700" i="1" dirty="0" smtClean="0"/>
              <a:t>(Research network ,</a:t>
            </a:r>
            <a:r>
              <a:rPr lang="en-US" sz="2700" i="1" dirty="0" err="1" smtClean="0"/>
              <a:t>etc</a:t>
            </a:r>
            <a:r>
              <a:rPr lang="en-US" sz="2700" i="1" dirty="0" smtClean="0"/>
              <a:t>)</a:t>
            </a:r>
          </a:p>
          <a:p>
            <a:pPr fontAlgn="auto">
              <a:spcAft>
                <a:spcPts val="0"/>
              </a:spcAft>
            </a:pPr>
            <a:r>
              <a:rPr lang="en-US" sz="2700" dirty="0" smtClean="0"/>
              <a:t>Federal Program Inventory</a:t>
            </a:r>
          </a:p>
          <a:p>
            <a:pPr fontAlgn="auto">
              <a:spcAft>
                <a:spcPts val="0"/>
              </a:spcAft>
            </a:pPr>
            <a:r>
              <a:rPr lang="en-US" sz="2700" dirty="0" smtClean="0"/>
              <a:t>OMB A-16 Geospatial Themes</a:t>
            </a:r>
          </a:p>
          <a:p>
            <a:pPr fontAlgn="auto">
              <a:spcAft>
                <a:spcPts val="0"/>
              </a:spcAft>
            </a:pPr>
            <a:r>
              <a:rPr lang="en-US" sz="2700" dirty="0" smtClean="0"/>
              <a:t>OMB Bureau Codes </a:t>
            </a:r>
          </a:p>
          <a:p>
            <a:pPr marL="0" indent="0" fontAlgn="auto">
              <a:spcAft>
                <a:spcPts val="0"/>
              </a:spcAft>
              <a:buFont typeface="Arial" pitchFamily="34" charset="0"/>
              <a:buNone/>
            </a:pPr>
            <a:endParaRPr lang="en-US" dirty="0"/>
          </a:p>
        </p:txBody>
      </p:sp>
    </p:spTree>
    <p:extLst>
      <p:ext uri="{BB962C8B-B14F-4D97-AF65-F5344CB8AC3E}">
        <p14:creationId xmlns:p14="http://schemas.microsoft.com/office/powerpoint/2010/main" val="1462221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4243A02-4EF0-4266-B524-22859FACE49D}" type="slidenum">
              <a:rPr lang="en-US" smtClean="0">
                <a:solidFill>
                  <a:prstClr val="black">
                    <a:tint val="75000"/>
                  </a:prstClr>
                </a:solidFill>
                <a:latin typeface="Calibri"/>
              </a:rPr>
              <a:pPr/>
              <a:t>15</a:t>
            </a:fld>
            <a:endParaRPr lang="en-US" dirty="0">
              <a:solidFill>
                <a:prstClr val="black">
                  <a:tint val="75000"/>
                </a:prstClr>
              </a:solidFill>
              <a:latin typeface="Calibri"/>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84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2981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Fill in blank template</a:t>
            </a:r>
            <a:endParaRPr lang="en-US" dirty="0"/>
          </a:p>
        </p:txBody>
      </p:sp>
      <p:sp>
        <p:nvSpPr>
          <p:cNvPr id="4" name="Slide Number Placeholder 3"/>
          <p:cNvSpPr>
            <a:spLocks noGrp="1"/>
          </p:cNvSpPr>
          <p:nvPr>
            <p:ph type="sldNum" sz="quarter" idx="12"/>
          </p:nvPr>
        </p:nvSpPr>
        <p:spPr/>
        <p:txBody>
          <a:bodyPr/>
          <a:lstStyle/>
          <a:p>
            <a:fld id="{D4243A02-4EF0-4266-B524-22859FACE49D}" type="slidenum">
              <a:rPr lang="en-US" smtClean="0">
                <a:solidFill>
                  <a:prstClr val="black">
                    <a:tint val="75000"/>
                  </a:prstClr>
                </a:solidFill>
                <a:latin typeface="Calibri"/>
              </a:rPr>
              <a:pPr/>
              <a:t>16</a:t>
            </a:fld>
            <a:endParaRPr lang="en-US" dirty="0">
              <a:solidFill>
                <a:prstClr val="black">
                  <a:tint val="75000"/>
                </a:prstClr>
              </a:solidFill>
              <a:latin typeface="Calibri"/>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78" y="2538483"/>
            <a:ext cx="9158078" cy="3166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74" y="1400600"/>
            <a:ext cx="9001125" cy="102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752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Categorized Keywords</a:t>
            </a:r>
            <a:endParaRPr lang="en-US" dirty="0"/>
          </a:p>
        </p:txBody>
      </p:sp>
      <p:sp>
        <p:nvSpPr>
          <p:cNvPr id="3" name="Slide Number Placeholder 2"/>
          <p:cNvSpPr>
            <a:spLocks noGrp="1"/>
          </p:cNvSpPr>
          <p:nvPr>
            <p:ph type="sldNum" sz="quarter" idx="12"/>
          </p:nvPr>
        </p:nvSpPr>
        <p:spPr/>
        <p:txBody>
          <a:bodyPr/>
          <a:lstStyle/>
          <a:p>
            <a:fld id="{D4243A02-4EF0-4266-B524-22859FACE49D}" type="slidenum">
              <a:rPr lang="en-US" smtClean="0">
                <a:solidFill>
                  <a:prstClr val="black">
                    <a:tint val="75000"/>
                  </a:prstClr>
                </a:solidFill>
                <a:latin typeface="Calibri"/>
              </a:rPr>
              <a:pPr/>
              <a:t>17</a:t>
            </a:fld>
            <a:endParaRPr lang="en-US" dirty="0">
              <a:solidFill>
                <a:prstClr val="black">
                  <a:tint val="75000"/>
                </a:prstClr>
              </a:solidFill>
              <a:latin typeface="Calibri"/>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98220"/>
            <a:ext cx="9525000" cy="828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2293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Processing Step Metadata</a:t>
            </a:r>
            <a:endParaRPr lang="en-US" dirty="0"/>
          </a:p>
        </p:txBody>
      </p:sp>
      <p:sp>
        <p:nvSpPr>
          <p:cNvPr id="3" name="Slide Number Placeholder 2"/>
          <p:cNvSpPr>
            <a:spLocks noGrp="1"/>
          </p:cNvSpPr>
          <p:nvPr>
            <p:ph type="sldNum" sz="quarter" idx="12"/>
          </p:nvPr>
        </p:nvSpPr>
        <p:spPr/>
        <p:txBody>
          <a:bodyPr/>
          <a:lstStyle/>
          <a:p>
            <a:fld id="{D4243A02-4EF0-4266-B524-22859FACE49D}" type="slidenum">
              <a:rPr lang="en-US" smtClean="0">
                <a:solidFill>
                  <a:prstClr val="black">
                    <a:tint val="75000"/>
                  </a:prstClr>
                </a:solidFill>
                <a:latin typeface="Calibri"/>
              </a:rPr>
              <a:pPr/>
              <a:t>18</a:t>
            </a:fld>
            <a:endParaRPr lang="en-US" dirty="0">
              <a:solidFill>
                <a:prstClr val="black">
                  <a:tint val="75000"/>
                </a:prstClr>
              </a:solidFill>
              <a:latin typeface="Calibri"/>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650" y="1593067"/>
            <a:ext cx="10315576" cy="8181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5706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dirty="0" smtClean="0"/>
              <a:t>Introduction</a:t>
            </a:r>
            <a:endParaRPr lang="en-US" dirty="0" smtClean="0"/>
          </a:p>
          <a:p>
            <a:r>
              <a:rPr lang="en-US" dirty="0" err="1" smtClean="0"/>
              <a:t>GeoNetwork</a:t>
            </a:r>
            <a:r>
              <a:rPr lang="en-US" dirty="0" smtClean="0"/>
              <a:t> Distinguishing Features</a:t>
            </a:r>
          </a:p>
          <a:p>
            <a:r>
              <a:rPr lang="en-US" dirty="0" smtClean="0"/>
              <a:t>GeoData Implementation Features</a:t>
            </a:r>
          </a:p>
          <a:p>
            <a:r>
              <a:rPr lang="en-US" dirty="0" smtClean="0"/>
              <a:t>Discussion</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D4243A02-4EF0-4266-B524-22859FACE49D}" type="slidenum">
              <a:rPr lang="en-US" smtClean="0">
                <a:solidFill>
                  <a:prstClr val="black">
                    <a:tint val="75000"/>
                  </a:prstClr>
                </a:solidFill>
                <a:latin typeface="Calibri"/>
              </a:rPr>
              <a:pPr/>
              <a:t>2</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768857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lstStyle/>
          <a:p>
            <a:r>
              <a:rPr lang="en-US" dirty="0" smtClean="0"/>
              <a:t>Disclaimers</a:t>
            </a:r>
          </a:p>
          <a:p>
            <a:pPr lvl="1"/>
            <a:r>
              <a:rPr lang="en-US" dirty="0" smtClean="0"/>
              <a:t>Not endorsing any particular project</a:t>
            </a:r>
          </a:p>
          <a:p>
            <a:pPr lvl="1"/>
            <a:r>
              <a:rPr lang="en-US" dirty="0" smtClean="0"/>
              <a:t>Not representing any Federal entity</a:t>
            </a:r>
          </a:p>
          <a:p>
            <a:r>
              <a:rPr lang="en-US" dirty="0" smtClean="0"/>
              <a:t>GeoData </a:t>
            </a:r>
            <a:r>
              <a:rPr lang="en-US" dirty="0" smtClean="0">
                <a:hlinkClick r:id="rId2"/>
              </a:rPr>
              <a:t>geodata.nal.usda.gov</a:t>
            </a:r>
            <a:r>
              <a:rPr lang="en-US" dirty="0" smtClean="0"/>
              <a:t> as a pilot system</a:t>
            </a:r>
          </a:p>
          <a:p>
            <a:pPr lvl="1"/>
            <a:r>
              <a:rPr lang="en-US" dirty="0" smtClean="0"/>
              <a:t>not yet officially launched </a:t>
            </a:r>
            <a:endParaRPr lang="en-US" dirty="0"/>
          </a:p>
          <a:p>
            <a:r>
              <a:rPr lang="en-US" dirty="0" smtClean="0"/>
              <a:t>“geoportal” architecture</a:t>
            </a:r>
          </a:p>
          <a:p>
            <a:pPr marL="457200" lvl="1" indent="0">
              <a:buNone/>
            </a:pPr>
            <a:endParaRPr lang="en-US" dirty="0" smtClean="0"/>
          </a:p>
          <a:p>
            <a:endParaRPr lang="en-US" dirty="0"/>
          </a:p>
        </p:txBody>
      </p:sp>
      <p:sp>
        <p:nvSpPr>
          <p:cNvPr id="4" name="Slide Number Placeholder 3"/>
          <p:cNvSpPr>
            <a:spLocks noGrp="1"/>
          </p:cNvSpPr>
          <p:nvPr>
            <p:ph type="sldNum" sz="quarter" idx="12"/>
          </p:nvPr>
        </p:nvSpPr>
        <p:spPr/>
        <p:txBody>
          <a:bodyPr/>
          <a:lstStyle/>
          <a:p>
            <a:fld id="{D4243A02-4EF0-4266-B524-22859FACE49D}" type="slidenum">
              <a:rPr lang="en-US" smtClean="0">
                <a:solidFill>
                  <a:prstClr val="black">
                    <a:tint val="75000"/>
                  </a:prstClr>
                </a:solidFill>
                <a:latin typeface="Calibri"/>
              </a:rPr>
              <a:pPr/>
              <a:t>3</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546082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D4243A02-4EF0-4266-B524-22859FACE49D}" type="slidenum">
              <a:rPr lang="en-US" smtClean="0">
                <a:solidFill>
                  <a:prstClr val="black">
                    <a:tint val="75000"/>
                  </a:prstClr>
                </a:solidFill>
                <a:latin typeface="Calibri"/>
              </a:rPr>
              <a:pPr/>
              <a:t>4</a:t>
            </a:fld>
            <a:endParaRPr lang="en-US" dirty="0">
              <a:solidFill>
                <a:prstClr val="black">
                  <a:tint val="75000"/>
                </a:prstClr>
              </a:solidFill>
              <a:latin typeface="Calibri"/>
            </a:endParaRPr>
          </a:p>
        </p:txBody>
      </p:sp>
      <p:pic>
        <p:nvPicPr>
          <p:cNvPr id="5" name="Picture 4"/>
          <p:cNvPicPr>
            <a:picLocks noChangeAspect="1"/>
          </p:cNvPicPr>
          <p:nvPr/>
        </p:nvPicPr>
        <p:blipFill>
          <a:blip r:embed="rId2"/>
          <a:stretch>
            <a:fillRect/>
          </a:stretch>
        </p:blipFill>
        <p:spPr>
          <a:xfrm>
            <a:off x="1346999" y="978133"/>
            <a:ext cx="6450001" cy="4901734"/>
          </a:xfrm>
          <a:prstGeom prst="rect">
            <a:avLst/>
          </a:prstGeom>
        </p:spPr>
      </p:pic>
    </p:spTree>
    <p:extLst>
      <p:ext uri="{BB962C8B-B14F-4D97-AF65-F5344CB8AC3E}">
        <p14:creationId xmlns:p14="http://schemas.microsoft.com/office/powerpoint/2010/main" val="3245393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71293"/>
          </a:xfrm>
        </p:spPr>
        <p:txBody>
          <a:bodyPr/>
          <a:lstStyle/>
          <a:p>
            <a:r>
              <a:rPr lang="en-US" dirty="0" smtClean="0"/>
              <a:t>NAL Geospatial Architecture</a:t>
            </a:r>
            <a:endParaRPr lang="en-US" dirty="0"/>
          </a:p>
        </p:txBody>
      </p:sp>
      <p:sp>
        <p:nvSpPr>
          <p:cNvPr id="4" name="Slide Number Placeholder 3"/>
          <p:cNvSpPr>
            <a:spLocks noGrp="1"/>
          </p:cNvSpPr>
          <p:nvPr>
            <p:ph type="sldNum" sz="quarter" idx="12"/>
          </p:nvPr>
        </p:nvSpPr>
        <p:spPr/>
        <p:txBody>
          <a:bodyPr/>
          <a:lstStyle/>
          <a:p>
            <a:fld id="{D4243A02-4EF0-4266-B524-22859FACE49D}" type="slidenum">
              <a:rPr lang="en-US" smtClean="0">
                <a:solidFill>
                  <a:prstClr val="black">
                    <a:tint val="75000"/>
                  </a:prstClr>
                </a:solidFill>
                <a:latin typeface="Calibri"/>
              </a:rPr>
              <a:pPr/>
              <a:t>5</a:t>
            </a:fld>
            <a:endParaRPr lang="en-US" dirty="0">
              <a:solidFill>
                <a:prstClr val="black">
                  <a:tint val="75000"/>
                </a:prstClr>
              </a:solidFill>
              <a:latin typeface="Calibri"/>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404" y="949633"/>
            <a:ext cx="7500134" cy="56699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4180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GeoNetwork</a:t>
            </a:r>
            <a:r>
              <a:rPr lang="en-US" dirty="0"/>
              <a:t> Distinguishing </a:t>
            </a:r>
            <a:r>
              <a:rPr lang="en-US" dirty="0" smtClean="0"/>
              <a:t>Features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ISO 19115 schema complete</a:t>
            </a:r>
          </a:p>
          <a:p>
            <a:pPr lvl="1"/>
            <a:r>
              <a:rPr lang="en-US" dirty="0" smtClean="0"/>
              <a:t>Can ingest, store, display, and output any valid 19115/139 file</a:t>
            </a:r>
          </a:p>
          <a:p>
            <a:pPr lvl="2"/>
            <a:r>
              <a:rPr lang="en-US" dirty="0" smtClean="0"/>
              <a:t>Tolerates some errors, but display, search, might not work</a:t>
            </a:r>
          </a:p>
          <a:p>
            <a:r>
              <a:rPr lang="en-US" dirty="0" smtClean="0"/>
              <a:t>Resolves </a:t>
            </a:r>
            <a:r>
              <a:rPr lang="en-US" dirty="0" err="1" smtClean="0"/>
              <a:t>xlinks</a:t>
            </a:r>
            <a:r>
              <a:rPr lang="en-US" dirty="0" smtClean="0"/>
              <a:t> supporting re-usable metadata elements (aka, “snippets”, “components”)</a:t>
            </a:r>
          </a:p>
          <a:p>
            <a:r>
              <a:rPr lang="en-US" dirty="0" smtClean="0"/>
              <a:t>User Interface</a:t>
            </a:r>
          </a:p>
          <a:p>
            <a:pPr lvl="1"/>
            <a:r>
              <a:rPr lang="en-US" dirty="0" smtClean="0"/>
              <a:t>Allows </a:t>
            </a:r>
            <a:r>
              <a:rPr lang="en-US" dirty="0" err="1" smtClean="0"/>
              <a:t>nilreason</a:t>
            </a:r>
            <a:r>
              <a:rPr lang="en-US" dirty="0" smtClean="0"/>
              <a:t> entry</a:t>
            </a:r>
          </a:p>
          <a:p>
            <a:pPr lvl="1"/>
            <a:r>
              <a:rPr lang="en-US" dirty="0" smtClean="0"/>
              <a:t>Multiple views with different levels of detail</a:t>
            </a:r>
          </a:p>
          <a:p>
            <a:pPr lvl="1"/>
            <a:r>
              <a:rPr lang="en-US" dirty="0" smtClean="0"/>
              <a:t>Create and edit snippets (with access control)</a:t>
            </a:r>
          </a:p>
          <a:p>
            <a:pPr lvl="1"/>
            <a:r>
              <a:rPr lang="en-US" dirty="0" smtClean="0"/>
              <a:t>Search/select keywords from thesauri, </a:t>
            </a:r>
            <a:r>
              <a:rPr lang="en-US" sz="1600" dirty="0" smtClean="0"/>
              <a:t>or as free text</a:t>
            </a:r>
          </a:p>
          <a:p>
            <a:r>
              <a:rPr lang="en-US" dirty="0" smtClean="0"/>
              <a:t>Schema and </a:t>
            </a:r>
            <a:r>
              <a:rPr lang="en-US" dirty="0" err="1" smtClean="0"/>
              <a:t>schematron</a:t>
            </a:r>
            <a:r>
              <a:rPr lang="en-US" dirty="0" smtClean="0"/>
              <a:t> validation</a:t>
            </a:r>
          </a:p>
          <a:p>
            <a:r>
              <a:rPr lang="en-US" dirty="0" smtClean="0"/>
              <a:t>Metadata templates as productivity aid</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D4243A02-4EF0-4266-B524-22859FACE49D}" type="slidenum">
              <a:rPr lang="en-US" smtClean="0">
                <a:solidFill>
                  <a:prstClr val="black">
                    <a:tint val="75000"/>
                  </a:prstClr>
                </a:solidFill>
                <a:latin typeface="Calibri"/>
              </a:rPr>
              <a:pPr/>
              <a:t>6</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488163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GeoNetwork</a:t>
            </a:r>
            <a:r>
              <a:rPr lang="en-US" dirty="0"/>
              <a:t> Distinguishing </a:t>
            </a:r>
            <a:r>
              <a:rPr lang="en-US" dirty="0" smtClean="0"/>
              <a:t>Features</a:t>
            </a:r>
            <a:endParaRPr lang="en-US" dirty="0"/>
          </a:p>
        </p:txBody>
      </p:sp>
      <p:sp>
        <p:nvSpPr>
          <p:cNvPr id="3" name="Content Placeholder 2"/>
          <p:cNvSpPr>
            <a:spLocks noGrp="1"/>
          </p:cNvSpPr>
          <p:nvPr>
            <p:ph idx="1"/>
          </p:nvPr>
        </p:nvSpPr>
        <p:spPr/>
        <p:txBody>
          <a:bodyPr>
            <a:normAutofit lnSpcReduction="10000"/>
          </a:bodyPr>
          <a:lstStyle/>
          <a:p>
            <a:r>
              <a:rPr lang="en-US" dirty="0" smtClean="0"/>
              <a:t>UI or batch import of records, including XML transforms if needed</a:t>
            </a:r>
          </a:p>
          <a:p>
            <a:r>
              <a:rPr lang="en-US" dirty="0" smtClean="0"/>
              <a:t>Supports many catalog exchange standards including WCS.</a:t>
            </a:r>
          </a:p>
          <a:p>
            <a:pPr lvl="1"/>
            <a:r>
              <a:rPr lang="en-US" dirty="0" smtClean="0"/>
              <a:t>Automatable harvesting workflow built in</a:t>
            </a:r>
          </a:p>
          <a:p>
            <a:r>
              <a:rPr lang="en-US" dirty="0" smtClean="0"/>
              <a:t>Permits storing ancillary documents internally to be included with download of metadata.</a:t>
            </a:r>
          </a:p>
          <a:p>
            <a:r>
              <a:rPr lang="en-US" dirty="0" smtClean="0"/>
              <a:t>Reasonable workflow, security groups out of the box</a:t>
            </a:r>
          </a:p>
          <a:p>
            <a:r>
              <a:rPr lang="en-US" dirty="0" smtClean="0"/>
              <a:t>Usage Dashboard</a:t>
            </a:r>
          </a:p>
          <a:p>
            <a:endParaRPr lang="en-US" dirty="0"/>
          </a:p>
        </p:txBody>
      </p:sp>
      <p:sp>
        <p:nvSpPr>
          <p:cNvPr id="4" name="Slide Number Placeholder 3"/>
          <p:cNvSpPr>
            <a:spLocks noGrp="1"/>
          </p:cNvSpPr>
          <p:nvPr>
            <p:ph type="sldNum" sz="quarter" idx="12"/>
          </p:nvPr>
        </p:nvSpPr>
        <p:spPr/>
        <p:txBody>
          <a:bodyPr/>
          <a:lstStyle/>
          <a:p>
            <a:fld id="{D4243A02-4EF0-4266-B524-22859FACE49D}" type="slidenum">
              <a:rPr lang="en-US" smtClean="0">
                <a:solidFill>
                  <a:prstClr val="black">
                    <a:tint val="75000"/>
                  </a:prstClr>
                </a:solidFill>
                <a:latin typeface="Calibri"/>
              </a:rPr>
              <a:pPr/>
              <a:t>7</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139644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GeoData </a:t>
            </a:r>
            <a:r>
              <a:rPr lang="en-US" dirty="0" smtClean="0"/>
              <a:t>Features</a:t>
            </a:r>
            <a:endParaRPr lang="en-US" dirty="0"/>
          </a:p>
        </p:txBody>
      </p:sp>
      <p:sp>
        <p:nvSpPr>
          <p:cNvPr id="3" name="Content Placeholder 2"/>
          <p:cNvSpPr>
            <a:spLocks noGrp="1"/>
          </p:cNvSpPr>
          <p:nvPr>
            <p:ph idx="1"/>
          </p:nvPr>
        </p:nvSpPr>
        <p:spPr/>
        <p:txBody>
          <a:bodyPr>
            <a:normAutofit fontScale="92500"/>
          </a:bodyPr>
          <a:lstStyle/>
          <a:p>
            <a:r>
              <a:rPr lang="en-US" dirty="0" smtClean="0"/>
              <a:t>Relatively minor UI enhancements to meet USDA web guidelines, Section 508,</a:t>
            </a:r>
          </a:p>
          <a:p>
            <a:r>
              <a:rPr lang="en-US" dirty="0" smtClean="0"/>
              <a:t>Thesauri, Thesauri, Thesauri</a:t>
            </a:r>
          </a:p>
          <a:p>
            <a:pPr lvl="1"/>
            <a:r>
              <a:rPr lang="en-US" dirty="0" smtClean="0"/>
              <a:t>POD and other required info as “keywords” in “Thesaurus”</a:t>
            </a:r>
          </a:p>
          <a:p>
            <a:r>
              <a:rPr lang="en-US" dirty="0" smtClean="0"/>
              <a:t>Enhanced ingest transforms for EML (versions, source stylistic differences)</a:t>
            </a:r>
          </a:p>
          <a:p>
            <a:r>
              <a:rPr lang="en-US" dirty="0" smtClean="0"/>
              <a:t>Transforms 19139-2 to 19115-3</a:t>
            </a:r>
          </a:p>
          <a:p>
            <a:r>
              <a:rPr lang="en-US" dirty="0" smtClean="0"/>
              <a:t>Storing metadata in source format as online resource</a:t>
            </a:r>
          </a:p>
          <a:p>
            <a:r>
              <a:rPr lang="en-US" dirty="0" smtClean="0"/>
              <a:t>Responsibility snippets for both person and position</a:t>
            </a:r>
          </a:p>
          <a:p>
            <a:endParaRPr lang="en-US" dirty="0"/>
          </a:p>
        </p:txBody>
      </p:sp>
      <p:sp>
        <p:nvSpPr>
          <p:cNvPr id="4" name="Slide Number Placeholder 3"/>
          <p:cNvSpPr>
            <a:spLocks noGrp="1"/>
          </p:cNvSpPr>
          <p:nvPr>
            <p:ph type="sldNum" sz="quarter" idx="12"/>
          </p:nvPr>
        </p:nvSpPr>
        <p:spPr/>
        <p:txBody>
          <a:bodyPr/>
          <a:lstStyle/>
          <a:p>
            <a:fld id="{D4243A02-4EF0-4266-B524-22859FACE49D}" type="slidenum">
              <a:rPr lang="en-US" smtClean="0">
                <a:solidFill>
                  <a:prstClr val="black">
                    <a:tint val="75000"/>
                  </a:prstClr>
                </a:solidFill>
                <a:latin typeface="Calibri"/>
              </a:rPr>
              <a:pPr/>
              <a:t>8</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746164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GeoData </a:t>
            </a:r>
            <a:r>
              <a:rPr lang="en-US" dirty="0" smtClean="0"/>
              <a:t>Features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Multi-lingual support as basis for easy modification of UI labels</a:t>
            </a:r>
          </a:p>
          <a:p>
            <a:r>
              <a:rPr lang="en-US" dirty="0" smtClean="0"/>
              <a:t>Help documentation started from official docs</a:t>
            </a:r>
          </a:p>
          <a:p>
            <a:pPr lvl="1"/>
            <a:r>
              <a:rPr lang="en-US" dirty="0" smtClean="0"/>
              <a:t>Cut down to user-related documentation (vs install, admin)</a:t>
            </a:r>
          </a:p>
          <a:p>
            <a:pPr lvl="1"/>
            <a:r>
              <a:rPr lang="en-US" dirty="0" smtClean="0"/>
              <a:t>Updated screenshots for our UI modifications</a:t>
            </a:r>
          </a:p>
          <a:p>
            <a:pPr lvl="1"/>
            <a:r>
              <a:rPr lang="en-US" dirty="0" smtClean="0"/>
              <a:t>Added local policy and best practices</a:t>
            </a:r>
          </a:p>
          <a:p>
            <a:pPr lvl="1"/>
            <a:r>
              <a:rPr lang="en-US" dirty="0" smtClean="0"/>
              <a:t>Added validation error correction help</a:t>
            </a:r>
          </a:p>
          <a:p>
            <a:r>
              <a:rPr lang="en-US" dirty="0" smtClean="0"/>
              <a:t>Includes location-specific data as well as traditional GIS. </a:t>
            </a:r>
          </a:p>
          <a:p>
            <a:pPr lvl="1"/>
            <a:r>
              <a:rPr lang="en-US" dirty="0" smtClean="0"/>
              <a:t>Research network (18+ sites) accepted 19115 as their metadata standard</a:t>
            </a:r>
          </a:p>
          <a:p>
            <a:r>
              <a:rPr lang="en-US" dirty="0" smtClean="0"/>
              <a:t>Have not (yet) used automated snippet extraction</a:t>
            </a:r>
            <a:endParaRPr lang="en-US" dirty="0"/>
          </a:p>
        </p:txBody>
      </p:sp>
      <p:sp>
        <p:nvSpPr>
          <p:cNvPr id="4" name="Slide Number Placeholder 3"/>
          <p:cNvSpPr>
            <a:spLocks noGrp="1"/>
          </p:cNvSpPr>
          <p:nvPr>
            <p:ph type="sldNum" sz="quarter" idx="12"/>
          </p:nvPr>
        </p:nvSpPr>
        <p:spPr/>
        <p:txBody>
          <a:bodyPr/>
          <a:lstStyle/>
          <a:p>
            <a:fld id="{D4243A02-4EF0-4266-B524-22859FACE49D}" type="slidenum">
              <a:rPr lang="en-US" smtClean="0">
                <a:solidFill>
                  <a:prstClr val="black">
                    <a:tint val="75000"/>
                  </a:prstClr>
                </a:solidFill>
                <a:latin typeface="Calibri"/>
              </a:rPr>
              <a:pPr/>
              <a:t>9</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622273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54643</TotalTime>
  <Words>646</Words>
  <Application>Microsoft Office PowerPoint</Application>
  <PresentationFormat>On-screen Show (4:3)</PresentationFormat>
  <Paragraphs>150</Paragraphs>
  <Slides>18</Slides>
  <Notes>2</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1_Office Theme</vt:lpstr>
      <vt:lpstr>USDA National Agricultural Library GeoData Preview</vt:lpstr>
      <vt:lpstr>Agenda</vt:lpstr>
      <vt:lpstr>Introduction</vt:lpstr>
      <vt:lpstr>PowerPoint Presentation</vt:lpstr>
      <vt:lpstr>NAL Geospatial Architecture</vt:lpstr>
      <vt:lpstr>GeoNetwork Distinguishing Features</vt:lpstr>
      <vt:lpstr>GeoNetwork Distinguishing Features</vt:lpstr>
      <vt:lpstr>GeoData Features</vt:lpstr>
      <vt:lpstr>GeoData Features</vt:lpstr>
      <vt:lpstr>Discussion - Notes</vt:lpstr>
      <vt:lpstr>Contact</vt:lpstr>
      <vt:lpstr>Extra Slides</vt:lpstr>
      <vt:lpstr>Three Thesauri Approaches</vt:lpstr>
      <vt:lpstr>GeoData Thesauri</vt:lpstr>
      <vt:lpstr>PowerPoint Presentation</vt:lpstr>
      <vt:lpstr>Fill in blank template</vt:lpstr>
      <vt:lpstr>Categorized Keywords</vt:lpstr>
      <vt:lpstr>Processing Step Metadata</vt:lpstr>
    </vt:vector>
  </TitlesOfParts>
  <Company>NLM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LiuS</dc:creator>
  <cp:lastModifiedBy>jeff</cp:lastModifiedBy>
  <cp:revision>1657</cp:revision>
  <cp:lastPrinted>2018-11-26T18:28:33Z</cp:lastPrinted>
  <dcterms:created xsi:type="dcterms:W3CDTF">2000-06-21T12:49:48Z</dcterms:created>
  <dcterms:modified xsi:type="dcterms:W3CDTF">2018-11-27T01:24:03Z</dcterms:modified>
</cp:coreProperties>
</file>