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45" r:id="rId2"/>
    <p:sldId id="333" r:id="rId3"/>
    <p:sldId id="334" r:id="rId4"/>
    <p:sldId id="335" r:id="rId5"/>
    <p:sldId id="336" r:id="rId6"/>
    <p:sldId id="337" r:id="rId7"/>
    <p:sldId id="308" r:id="rId8"/>
    <p:sldId id="338" r:id="rId9"/>
    <p:sldId id="339" r:id="rId10"/>
    <p:sldId id="344" r:id="rId11"/>
    <p:sldId id="34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788"/>
    <a:srgbClr val="BA46BB"/>
    <a:srgbClr val="FFFFAF"/>
    <a:srgbClr val="FFF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3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2378-C42A-7B43-9E3D-D609E5A0C8D5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4ECE-A827-1C4E-A8B5-F1D0F486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goal of the EE DSS tool is to</a:t>
            </a:r>
            <a:r>
              <a:rPr lang="en-US" baseline="0" dirty="0" smtClean="0"/>
              <a:t> foster a community of air quality analysts.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4ECE-A827-1C4E-A8B5-F1D0F4863C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n-US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Users are faced with a variety of hurdles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FC1BC-EE22-EC47-B29D-CA2CB34F0CC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0AB7-3640-2F45-BC28-FB373AF5F37A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rinrobinson@esipfed.org" TargetMode="External"/><Relationship Id="rId4" Type="http://schemas.openxmlformats.org/officeDocument/2006/relationships/hyperlink" Target="mailto:Frank.Neil@epa.gov" TargetMode="External"/><Relationship Id="rId5" Type="http://schemas.openxmlformats.org/officeDocument/2006/relationships/hyperlink" Target="mailto:Evangelista.Mark@epamail.ep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husar@wust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iki.esipfed.org/index.php/Exceptional_Air_Pollution_Event_Analysis_Community_Workspac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delicious.com/tag/ExceptionalEv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wiki.esipfed.org/index.php/ExceptionalEventLis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iki.esipfed.org/index.php/Talk:Exceptional_Air_Pollution_Event_Analysis_Community_Workspac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Exceptional Event Analyst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Erin Robinson</a:t>
            </a:r>
            <a:br>
              <a:rPr lang="en-US" dirty="0" smtClean="0"/>
            </a:br>
            <a:r>
              <a:rPr lang="en-US" sz="1800" dirty="0" smtClean="0"/>
              <a:t>Information and Virtual Community Director, </a:t>
            </a:r>
            <a:br>
              <a:rPr lang="en-US" sz="1800" dirty="0" smtClean="0"/>
            </a:br>
            <a:r>
              <a:rPr lang="en-US" sz="1800" dirty="0" smtClean="0"/>
              <a:t>Foundation for Earth Science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Student, Washington University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155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2904067"/>
          </a:xfrm>
        </p:spPr>
        <p:txBody>
          <a:bodyPr>
            <a:normAutofit/>
          </a:bodyPr>
          <a:lstStyle/>
          <a:p>
            <a:r>
              <a:rPr lang="en-US" dirty="0"/>
              <a:t>Kari </a:t>
            </a:r>
            <a:r>
              <a:rPr lang="en-US" dirty="0" err="1" smtClean="0"/>
              <a:t>Hoijarvi</a:t>
            </a:r>
            <a:r>
              <a:rPr lang="en-US" dirty="0" smtClean="0"/>
              <a:t>, Washington University</a:t>
            </a:r>
          </a:p>
          <a:p>
            <a:r>
              <a:rPr lang="en-US" dirty="0" err="1" smtClean="0"/>
              <a:t>Anshu</a:t>
            </a:r>
            <a:r>
              <a:rPr lang="en-US" dirty="0" smtClean="0"/>
              <a:t> </a:t>
            </a:r>
            <a:r>
              <a:rPr lang="en-US" dirty="0" err="1" smtClean="0"/>
              <a:t>Tirumali</a:t>
            </a:r>
            <a:r>
              <a:rPr lang="en-US" dirty="0" smtClean="0"/>
              <a:t>, Washington University</a:t>
            </a:r>
          </a:p>
          <a:p>
            <a:r>
              <a:rPr lang="en-US" dirty="0" smtClean="0"/>
              <a:t>Rich </a:t>
            </a:r>
            <a:r>
              <a:rPr lang="en-US" dirty="0" err="1" smtClean="0"/>
              <a:t>Poirot</a:t>
            </a:r>
            <a:r>
              <a:rPr lang="en-US" dirty="0" smtClean="0"/>
              <a:t>, State of Vermont</a:t>
            </a:r>
          </a:p>
          <a:p>
            <a:r>
              <a:rPr lang="en-US" dirty="0" smtClean="0"/>
              <a:t>Doug </a:t>
            </a:r>
            <a:r>
              <a:rPr lang="en-US" dirty="0" err="1" smtClean="0"/>
              <a:t>Westphal</a:t>
            </a:r>
            <a:r>
              <a:rPr lang="en-US" dirty="0" smtClean="0"/>
              <a:t>, Naval Research Lab</a:t>
            </a:r>
          </a:p>
          <a:p>
            <a:r>
              <a:rPr lang="en-US" dirty="0" smtClean="0"/>
              <a:t>Neil  Frank, EPA</a:t>
            </a:r>
          </a:p>
          <a:p>
            <a:r>
              <a:rPr lang="en-US" dirty="0" smtClean="0"/>
              <a:t>Ali Omar, NASA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1048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Contacts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7184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Rudy </a:t>
            </a:r>
            <a:r>
              <a:rPr lang="en-US" dirty="0" err="1" smtClean="0"/>
              <a:t>Husar</a:t>
            </a:r>
            <a:r>
              <a:rPr lang="en-US" dirty="0" smtClean="0"/>
              <a:t>, Washington University, </a:t>
            </a:r>
            <a:r>
              <a:rPr lang="en-US" dirty="0" err="1" smtClean="0"/>
              <a:t>Stl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rhusar@wustl.edu</a:t>
            </a:r>
            <a:endParaRPr lang="en-US" dirty="0" smtClean="0"/>
          </a:p>
          <a:p>
            <a:r>
              <a:rPr lang="en-US" dirty="0" smtClean="0"/>
              <a:t>Erin Robinson, Foundation for Earth Science, </a:t>
            </a:r>
            <a:r>
              <a:rPr lang="en-US" dirty="0">
                <a:hlinkClick r:id="rId3"/>
              </a:rPr>
              <a:t>erinrobinson@</a:t>
            </a:r>
            <a:r>
              <a:rPr lang="en-US" dirty="0" smtClean="0">
                <a:hlinkClick r:id="rId3"/>
              </a:rPr>
              <a:t>esipfed.org</a:t>
            </a:r>
            <a:endParaRPr lang="en-US" dirty="0" smtClean="0"/>
          </a:p>
          <a:p>
            <a:r>
              <a:rPr lang="en-US" dirty="0" smtClean="0"/>
              <a:t>Neil Frank, EPA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Frank.Neil@</a:t>
            </a:r>
            <a:r>
              <a:rPr lang="en-US" dirty="0" smtClean="0">
                <a:hlinkClick r:id="rId4"/>
              </a:rPr>
              <a:t>epa.gov</a:t>
            </a:r>
            <a:r>
              <a:rPr lang="en-US" dirty="0" smtClean="0"/>
              <a:t>; </a:t>
            </a:r>
          </a:p>
          <a:p>
            <a:r>
              <a:rPr lang="en-US" dirty="0" smtClean="0"/>
              <a:t>Mark Evangelista, EPA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Evangelista.Mark@</a:t>
            </a:r>
            <a:r>
              <a:rPr lang="en-US" dirty="0" smtClean="0">
                <a:hlinkClick r:id="rId5"/>
              </a:rPr>
              <a:t>epamail.epa.gov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585200" cy="65314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Registered Attendees for the EE DSS Webinar</a:t>
            </a:r>
            <a:endParaRPr lang="en-US" sz="26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784"/>
            <a:ext cx="7109502" cy="374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4089400"/>
            <a:ext cx="6769100" cy="218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9502" y="997634"/>
            <a:ext cx="203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</a:t>
            </a:r>
            <a:r>
              <a:rPr lang="en-US" dirty="0" smtClean="0"/>
              <a:t>+ Registered Participants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2200" y="4350434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Over 50 Organizations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2071483"/>
      </p:ext>
    </p:extLst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56729" y="770414"/>
            <a:ext cx="7773293" cy="564574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b" anchorCtr="0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Hurdles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56729" y="1514697"/>
            <a:ext cx="7773293" cy="225939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spAutoFit/>
          </a:bodyPr>
          <a:lstStyle/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“The user cannot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 [information];  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can find them, he cannot 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them;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can access them, he doesn't know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good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they are;  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finds them good, he can not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merge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them with other [information]”</a:t>
            </a:r>
          </a:p>
          <a:p>
            <a:endParaRPr dirty="0"/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12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The Users View of IT,  NAS 1989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-31446" y="288422"/>
            <a:ext cx="9206892" cy="59345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 advClick="0" advTm="30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EE DSS Tool</a:t>
            </a:r>
            <a:endParaRPr lang="en-US" dirty="0"/>
          </a:p>
        </p:txBody>
      </p:sp>
      <p:pic>
        <p:nvPicPr>
          <p:cNvPr id="4" name="Content Placeholder 3" descr="Screen Shot 2013-04-30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2499" r="33611" b="-1815"/>
          <a:stretch>
            <a:fillRect/>
          </a:stretch>
        </p:blipFill>
        <p:spPr>
          <a:xfrm>
            <a:off x="589036" y="978584"/>
            <a:ext cx="6230864" cy="5513924"/>
          </a:xfr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Screen Shot 2013-04-30 at 8.27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65" y="1486584"/>
            <a:ext cx="6258876" cy="467291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8" name="Picture 7" descr="Screen Shot 2013-04-30 at 8.32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7184"/>
            <a:ext cx="9144000" cy="472845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4-30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15" b="-1815"/>
          <a:stretch>
            <a:fillRect/>
          </a:stretch>
        </p:blipFill>
        <p:spPr>
          <a:xfrm>
            <a:off x="0" y="274638"/>
            <a:ext cx="9144000" cy="5605462"/>
          </a:xfrm>
        </p:spPr>
      </p:pic>
      <p:sp>
        <p:nvSpPr>
          <p:cNvPr id="5" name="Rectangle 4"/>
          <p:cNvSpPr/>
          <p:nvPr/>
        </p:nvSpPr>
        <p:spPr>
          <a:xfrm>
            <a:off x="457200" y="6365557"/>
            <a:ext cx="8039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hlinkClick r:id="rId3"/>
              </a:rPr>
              <a:t>http://wiki.esipfed.org/index.php/Exceptional_Air_Pollution_Event_Analysis_Community_Workspace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69000" y="1714500"/>
            <a:ext cx="317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Hub for Community EE Analysis Activities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wiki is editable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Participate by: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Adding your name to participant list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Sharing EE-content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Contributing to the discussions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Resources with </a:t>
            </a:r>
            <a:r>
              <a:rPr lang="en-US" dirty="0" err="1" smtClean="0"/>
              <a:t>ExceptionalEvent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8" y="1384300"/>
            <a:ext cx="3082021" cy="4741863"/>
          </a:xfrm>
        </p:spPr>
        <p:txBody>
          <a:bodyPr/>
          <a:lstStyle/>
          <a:p>
            <a:r>
              <a:rPr lang="en-US" dirty="0" smtClean="0"/>
              <a:t>Social Bookmarking tool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collaborative </a:t>
            </a:r>
            <a:r>
              <a:rPr lang="en-US" dirty="0" err="1" smtClean="0"/>
              <a:t>curation</a:t>
            </a:r>
            <a:r>
              <a:rPr lang="en-US" dirty="0" smtClean="0"/>
              <a:t> of lists </a:t>
            </a:r>
            <a:r>
              <a:rPr lang="en-US" dirty="0" err="1" smtClean="0"/>
              <a:t>w</a:t>
            </a:r>
            <a:r>
              <a:rPr lang="en-US" dirty="0" smtClean="0"/>
              <a:t>/common tag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Tag EE Resources with: </a:t>
            </a:r>
            <a:r>
              <a:rPr lang="en-US" b="1" dirty="0" err="1" smtClean="0"/>
              <a:t>ExceptionalEvent</a:t>
            </a:r>
            <a:endParaRPr lang="en-US" b="1" dirty="0"/>
          </a:p>
        </p:txBody>
      </p:sp>
      <p:pic>
        <p:nvPicPr>
          <p:cNvPr id="4" name="Picture 3" descr="Screen Shot 2013-04-30 at 8.27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76" y="1384300"/>
            <a:ext cx="5154122" cy="38481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67470" y="5276674"/>
            <a:ext cx="4278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https://delicious.com/tag/</a:t>
            </a:r>
            <a:r>
              <a:rPr lang="en-US" dirty="0" smtClean="0">
                <a:hlinkClick r:id="rId3"/>
              </a:rPr>
              <a:t>ExceptionalEvent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7150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Application-Task-Centric Workspace Example:</a:t>
            </a:r>
            <a:r>
              <a:rPr lang="en-US" sz="5400" smtClean="0">
                <a:cs typeface="+mj-cs"/>
              </a:rPr>
              <a:t> </a:t>
            </a:r>
            <a:br>
              <a:rPr lang="en-US" sz="5400" smtClean="0">
                <a:cs typeface="+mj-cs"/>
              </a:rPr>
            </a:br>
            <a:r>
              <a:rPr lang="en-US" sz="4800" b="1" smtClean="0">
                <a:solidFill>
                  <a:srgbClr val="FF0000"/>
                </a:solidFill>
                <a:cs typeface="+mj-cs"/>
              </a:rPr>
              <a:t>EventSpaces</a:t>
            </a:r>
            <a:r>
              <a:rPr lang="en-US" sz="4000" smtClean="0">
                <a:cs typeface="+mj-cs"/>
              </a:rPr>
              <a:t/>
            </a:r>
            <a:br>
              <a:rPr lang="en-US" sz="4000" smtClean="0">
                <a:cs typeface="+mj-cs"/>
              </a:rPr>
            </a:br>
            <a:endParaRPr lang="en-US" sz="4000" smtClean="0">
              <a:cs typeface="+mj-cs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334000" cy="411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49575" cy="3581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3"/>
          <a:stretch>
            <a:fillRect/>
          </a:stretch>
        </p:blipFill>
        <p:spPr bwMode="auto">
          <a:xfrm>
            <a:off x="5943600" y="4027488"/>
            <a:ext cx="2909888" cy="21447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42672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cs typeface="+mn-cs"/>
              </a:rPr>
              <a:t>Catalog - Find Dataset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562600" y="27432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cs typeface="+mn-cs"/>
              </a:rPr>
              <a:t>Specific Exceptional Event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943600" y="6172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cs typeface="+mn-cs"/>
              </a:rPr>
              <a:t>Harvest Resources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" y="6287448"/>
            <a:ext cx="634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http://wiki.esipfed.org/index.php/</a:t>
            </a:r>
            <a:r>
              <a:rPr lang="en-US" dirty="0" smtClean="0">
                <a:hlinkClick r:id="rId6"/>
              </a:rPr>
              <a:t>ExceptionalEventList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2869"/>
      </p:ext>
    </p:extLst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Discussion</a:t>
            </a:r>
            <a:endParaRPr lang="en-US" dirty="0"/>
          </a:p>
        </p:txBody>
      </p:sp>
      <p:pic>
        <p:nvPicPr>
          <p:cNvPr id="4" name="Content Placeholder 3" descr="Screen Shot 2013-04-30 at 8.30.3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249" b="-15249"/>
          <a:stretch>
            <a:fillRect/>
          </a:stretch>
        </p:blipFill>
        <p:spPr>
          <a:xfrm>
            <a:off x="36886" y="762684"/>
            <a:ext cx="9107114" cy="5008562"/>
          </a:xfrm>
        </p:spPr>
      </p:pic>
      <p:sp>
        <p:nvSpPr>
          <p:cNvPr id="3" name="Rectangle 2"/>
          <p:cNvSpPr/>
          <p:nvPr/>
        </p:nvSpPr>
        <p:spPr>
          <a:xfrm>
            <a:off x="0" y="5253335"/>
            <a:ext cx="97421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http://wiki.esipfed.org/index.php/</a:t>
            </a:r>
            <a:r>
              <a:rPr lang="en-US" sz="1600" dirty="0" smtClean="0">
                <a:hlinkClick r:id="rId3"/>
              </a:rPr>
              <a:t>Talk:Exceptional_Air_Pollution_Event_Analysis_Community_Workspace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EE Flag Preparation and Submission Timeline for PM</a:t>
            </a:r>
            <a:r>
              <a:rPr lang="en-US" sz="2400" baseline="-25000" dirty="0" smtClean="0"/>
              <a:t>2.5</a:t>
            </a:r>
            <a:endParaRPr lang="en-US" sz="24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" y="4381500"/>
            <a:ext cx="9043287" cy="2163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April – EE Webinar #1 –Explanation and Application of EE DSS screening tool</a:t>
            </a:r>
          </a:p>
          <a:p>
            <a:r>
              <a:rPr lang="en-US" sz="2000" dirty="0" smtClean="0"/>
              <a:t>May – EE Webinar #2 – User Feedback and Application Examples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July 1, 2013 – EE Flag Submission for PM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2.5</a:t>
            </a:r>
            <a:r>
              <a:rPr lang="en-US" sz="2000" b="1" dirty="0" smtClean="0">
                <a:solidFill>
                  <a:srgbClr val="FF0000"/>
                </a:solidFill>
              </a:rPr>
              <a:t> for 2010, 2011, 2012</a:t>
            </a:r>
            <a:endParaRPr lang="en-US" sz="2000" dirty="0" smtClean="0"/>
          </a:p>
          <a:p>
            <a:r>
              <a:rPr lang="en-US" sz="2000" dirty="0" smtClean="0"/>
              <a:t>July 9-10 – EE Documentation Hybrid (</a:t>
            </a:r>
            <a:r>
              <a:rPr lang="en-US" sz="2000" dirty="0" err="1" smtClean="0"/>
              <a:t>w</a:t>
            </a:r>
            <a:r>
              <a:rPr lang="en-US" sz="2000" dirty="0" smtClean="0"/>
              <a:t>/Virtual) Workshop (ESIP)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Dec 12, 2013 – EE Documentation Submission for PM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2.5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184"/>
            <a:ext cx="9068687" cy="28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8423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12118</TotalTime>
  <Words>340</Words>
  <Application>Microsoft Macintosh PowerPoint</Application>
  <PresentationFormat>On-screen Show (4:3)</PresentationFormat>
  <Paragraphs>57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Introduction to  Exceptional Event Analyst Community</vt:lpstr>
      <vt:lpstr>Registered Attendees for the EE DSS Webinar</vt:lpstr>
      <vt:lpstr>User Hurdles</vt:lpstr>
      <vt:lpstr>Beyond the EE DSS Tool</vt:lpstr>
      <vt:lpstr>PowerPoint Presentation</vt:lpstr>
      <vt:lpstr>Share Resources with ExceptionalEvent Tag</vt:lpstr>
      <vt:lpstr>Application-Task-Centric Workspace Example:  EventSpaces </vt:lpstr>
      <vt:lpstr>Feedback and Discussion</vt:lpstr>
      <vt:lpstr>EE Flag Preparation and Submission Timeline for PM2.5</vt:lpstr>
      <vt:lpstr>Many Thanks:</vt:lpstr>
      <vt:lpstr>Community Contacts</vt:lpstr>
    </vt:vector>
  </TitlesOfParts>
  <Company>CAPITA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152</cp:revision>
  <dcterms:created xsi:type="dcterms:W3CDTF">2013-04-30T15:49:35Z</dcterms:created>
  <dcterms:modified xsi:type="dcterms:W3CDTF">2013-05-01T15:16:04Z</dcterms:modified>
</cp:coreProperties>
</file>