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1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0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D9879ADB-2D64-426C-8B0E-70205778CEE3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://tw.rpi.edu/web/project/twc_schemas" TargetMode="External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hyperlink" Target="http://bit.ly/1hA4rvY" TargetMode="External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://logd.tw.rpi.edu/schemaorg_dataset_extension" TargetMode="External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://tw.rpi.edu/web/node/3558" TargetMode="External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://tw.rpi.edu/web/node/3568" TargetMode="External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hyperlink" Target="http://bit.ly/1izzqZr" TargetMode="External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://bit.ly/1izzqZr" TargetMode="External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://tw.rpi.edu/web/node/3570" TargetMode="External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://tw.rpi.edu/web/node/3570" TargetMode="External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://tw.rpi.edu/web/node/3582" TargetMode="External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hyperlink" Target="http://tw.rpi.edu/web/node/3582" TargetMode="External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65760"/>
            <a:ext cx="10079640" cy="6655680"/>
          </a:xfrm>
          <a:prstGeom prst="rect">
            <a:avLst/>
          </a:prstGeom>
        </p:spPr>
      </p:pic>
      <p:sp>
        <p:nvSpPr>
          <p:cNvPr id="38" name="TextShape 1"/>
          <p:cNvSpPr txBox="1"/>
          <p:nvPr/>
        </p:nvSpPr>
        <p:spPr>
          <a:xfrm>
            <a:off x="1645920" y="7132320"/>
            <a:ext cx="69494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hlinkClick r:id="rId2"/>
              </a:rPr>
              <a:t>http://tw.rpi.edu/web/project/twc_schemas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5120640" y="4480560"/>
            <a:ext cx="2651760" cy="731520"/>
          </a:xfrm>
          <a:prstGeom prst="wedgeRectCallout">
            <a:avLst>
              <a:gd fmla="val 25566" name="adj1"/>
              <a:gd fmla="val 21674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/>
              <a:t>Vocabularies in</a:t>
            </a:r>
            <a:r>
              <a:rPr lang="en-US"/>
              <a:t>
</a:t>
            </a:r>
            <a:r>
              <a:rPr lang="en-US"/>
              <a:t>development</a:t>
            </a:r>
            <a:endParaRPr/>
          </a:p>
        </p:txBody>
      </p:sp>
      <p:sp>
        <p:nvSpPr>
          <p:cNvPr id="40" name="CustomShape 3"/>
          <p:cNvSpPr/>
          <p:nvPr/>
        </p:nvSpPr>
        <p:spPr>
          <a:xfrm>
            <a:off x="5120640" y="5577840"/>
            <a:ext cx="2651760" cy="731520"/>
          </a:xfrm>
          <a:prstGeom prst="wedgeRectCallout">
            <a:avLst>
              <a:gd fmla="val 25566" name="adj1"/>
              <a:gd fmla="val 21674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/>
              <a:t>Demos of published</a:t>
            </a:r>
            <a:r>
              <a:rPr lang="en-US"/>
              <a:t>
</a:t>
            </a:r>
            <a:r>
              <a:rPr lang="en-US"/>
              <a:t>vocabs (esp. “Dataset”)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08560" y="45360"/>
            <a:ext cx="6856920" cy="7559640"/>
          </a:xfrm>
          <a:prstGeom prst="rect">
            <a:avLst/>
          </a:prstGeom>
        </p:spPr>
      </p:pic>
      <p:sp>
        <p:nvSpPr>
          <p:cNvPr id="66" name="CustomShape 1"/>
          <p:cNvSpPr/>
          <p:nvPr/>
        </p:nvSpPr>
        <p:spPr>
          <a:xfrm>
            <a:off x="7406640" y="457200"/>
            <a:ext cx="2286000" cy="914400"/>
          </a:xfrm>
          <a:prstGeom prst="wedgeRectCallout">
            <a:avLst>
              <a:gd fmla="val -35748" name="adj1"/>
              <a:gd fmla="val -4165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  <p:txBody>
          <a:bodyPr anchor="ctr" bIns="45000" lIns="90000" rIns="90000" tIns="45000" wrap="none"/>
          <a:p>
            <a:r>
              <a:rPr lang="en-US"/>
              <a:t>Google Test Result</a:t>
            </a:r>
            <a:r>
              <a:rPr lang="en-US"/>
              <a:t>
</a:t>
            </a:r>
            <a:r>
              <a:rPr lang="en-US">
                <a:hlinkClick r:id="rId2"/>
              </a:rPr>
              <a:t>http://bit.ly/1hA4rvY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1160" y="306000"/>
            <a:ext cx="8962560" cy="7038720"/>
          </a:xfrm>
          <a:prstGeom prst="rect">
            <a:avLst/>
          </a:prstGeom>
        </p:spPr>
      </p:pic>
      <p:sp>
        <p:nvSpPr>
          <p:cNvPr id="68" name="CustomShape 1"/>
          <p:cNvSpPr/>
          <p:nvPr/>
        </p:nvSpPr>
        <p:spPr>
          <a:xfrm>
            <a:off x="3931920" y="1005840"/>
            <a:ext cx="6035040" cy="1188720"/>
          </a:xfrm>
          <a:prstGeom prst="wedgeRectCallout">
            <a:avLst>
              <a:gd fmla="val -4723" name="adj1"/>
              <a:gd fmla="val -7736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  <p:txBody>
          <a:bodyPr anchor="ctr" bIns="45000" lIns="90000" rIns="90000" tIns="45000" wrap="none"/>
          <a:p>
            <a:r>
              <a:rPr lang="en-US"/>
              <a:t>Schema.org/Dataset comprehensive demo &amp; tutorial page</a:t>
            </a:r>
            <a:endParaRPr/>
          </a:p>
          <a:p>
            <a:pPr algn="ctr"/>
            <a:r>
              <a:rPr lang="en-US">
                <a:hlinkClick r:id="rId2"/>
              </a:rPr>
              <a:t>http://logd.tw.rpi.edu/schemaorg_dataset_extension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14560" y="45360"/>
            <a:ext cx="8045280" cy="7559640"/>
          </a:xfrm>
          <a:prstGeom prst="rect">
            <a:avLst/>
          </a:prstGeom>
        </p:spPr>
      </p:pic>
      <p:sp>
        <p:nvSpPr>
          <p:cNvPr id="42" name="CustomShape 1"/>
          <p:cNvSpPr/>
          <p:nvPr/>
        </p:nvSpPr>
        <p:spPr>
          <a:xfrm>
            <a:off x="1114560" y="45360"/>
            <a:ext cx="6017760" cy="411840"/>
          </a:xfrm>
          <a:prstGeom prst="rect">
            <a:avLst/>
          </a:prstGeom>
          <a:ln>
            <a:solidFill>
              <a:srgbClr val="3465af"/>
            </a:solidFill>
          </a:ln>
        </p:spPr>
      </p:sp>
      <p:sp>
        <p:nvSpPr>
          <p:cNvPr id="43" name="CustomShape 2"/>
          <p:cNvSpPr/>
          <p:nvPr/>
        </p:nvSpPr>
        <p:spPr>
          <a:xfrm>
            <a:off x="5669280" y="457200"/>
            <a:ext cx="4297680" cy="914400"/>
          </a:xfrm>
          <a:prstGeom prst="wedgeRectCallout">
            <a:avLst>
              <a:gd fmla="val -2961" name="adj1"/>
              <a:gd fmla="val 1402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</p:sp>
      <p:sp>
        <p:nvSpPr>
          <p:cNvPr id="44" name="TextShape 3"/>
          <p:cNvSpPr txBox="1"/>
          <p:nvPr/>
        </p:nvSpPr>
        <p:spPr>
          <a:xfrm>
            <a:off x="5760720" y="640080"/>
            <a:ext cx="4754880" cy="60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DEMO: Marking up a dataset info page</a:t>
            </a:r>
            <a:r>
              <a:rPr lang="en-US"/>
              <a:t>
</a:t>
            </a:r>
            <a:r>
              <a:rPr lang="en-US">
                <a:hlinkClick r:id="rId2"/>
              </a:rPr>
              <a:t>http://tw.rpi.edu/web/node/3558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2480" y="45360"/>
            <a:ext cx="8749440" cy="7559640"/>
          </a:xfrm>
          <a:prstGeom prst="rect">
            <a:avLst/>
          </a:prstGeom>
        </p:spPr>
      </p:pic>
      <p:sp>
        <p:nvSpPr>
          <p:cNvPr id="46" name="CustomShape 1"/>
          <p:cNvSpPr/>
          <p:nvPr/>
        </p:nvSpPr>
        <p:spPr>
          <a:xfrm>
            <a:off x="762480" y="91440"/>
            <a:ext cx="4449600" cy="365760"/>
          </a:xfrm>
          <a:prstGeom prst="rect">
            <a:avLst/>
          </a:prstGeom>
          <a:ln>
            <a:solidFill>
              <a:srgbClr val="3465af"/>
            </a:solidFill>
          </a:ln>
        </p:spPr>
      </p:sp>
      <p:sp>
        <p:nvSpPr>
          <p:cNvPr id="47" name="CustomShape 2"/>
          <p:cNvSpPr/>
          <p:nvPr/>
        </p:nvSpPr>
        <p:spPr>
          <a:xfrm>
            <a:off x="5669280" y="457200"/>
            <a:ext cx="3566160" cy="640080"/>
          </a:xfrm>
          <a:prstGeom prst="wedgeRectCallout">
            <a:avLst>
              <a:gd fmla="val -3569" name="adj1"/>
              <a:gd fmla="val 1991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</p:sp>
      <p:sp>
        <p:nvSpPr>
          <p:cNvPr id="48" name="TextShape 3"/>
          <p:cNvSpPr txBox="1"/>
          <p:nvPr/>
        </p:nvSpPr>
        <p:spPr>
          <a:xfrm>
            <a:off x="5760720" y="659520"/>
            <a:ext cx="36576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hlinkClick r:id="rId2"/>
              </a:rPr>
              <a:t>http://tw.rpi.edu/web/node/3568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83000" y="91440"/>
            <a:ext cx="6272280" cy="7559640"/>
          </a:xfrm>
          <a:prstGeom prst="rect">
            <a:avLst/>
          </a:prstGeom>
        </p:spPr>
      </p:pic>
      <p:sp>
        <p:nvSpPr>
          <p:cNvPr id="50" name="CustomShape 1"/>
          <p:cNvSpPr/>
          <p:nvPr/>
        </p:nvSpPr>
        <p:spPr>
          <a:xfrm>
            <a:off x="5669280" y="457200"/>
            <a:ext cx="4023360" cy="914400"/>
          </a:xfrm>
          <a:prstGeom prst="wedgeRectCallout">
            <a:avLst>
              <a:gd fmla="val -11908" name="adj1"/>
              <a:gd fmla="val -3051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</p:sp>
      <p:sp>
        <p:nvSpPr>
          <p:cNvPr id="51" name="TextShape 2"/>
          <p:cNvSpPr txBox="1"/>
          <p:nvPr/>
        </p:nvSpPr>
        <p:spPr>
          <a:xfrm>
            <a:off x="5852160" y="640080"/>
            <a:ext cx="3840480" cy="60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Google Structured DataTest Results</a:t>
            </a:r>
            <a:endParaRPr/>
          </a:p>
          <a:p>
            <a:r>
              <a:rPr lang="en-US">
                <a:hlinkClick r:id="rId2"/>
              </a:rPr>
              <a:t>http://bit.ly/1izzqZr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1680" y="395640"/>
            <a:ext cx="5536800" cy="7559640"/>
          </a:xfrm>
          <a:prstGeom prst="rect">
            <a:avLst/>
          </a:prstGeom>
        </p:spPr>
      </p:pic>
      <p:sp>
        <p:nvSpPr>
          <p:cNvPr id="53" name="CustomShape 1"/>
          <p:cNvSpPr/>
          <p:nvPr/>
        </p:nvSpPr>
        <p:spPr>
          <a:xfrm>
            <a:off x="5669280" y="457200"/>
            <a:ext cx="4297680" cy="914400"/>
          </a:xfrm>
          <a:prstGeom prst="wedgeRectCallout">
            <a:avLst>
              <a:gd fmla="val -11148" name="adj1"/>
              <a:gd fmla="val -3043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</p:sp>
      <p:sp>
        <p:nvSpPr>
          <p:cNvPr id="54" name="TextShape 2"/>
          <p:cNvSpPr txBox="1"/>
          <p:nvPr/>
        </p:nvSpPr>
        <p:spPr>
          <a:xfrm>
            <a:off x="5852160" y="640080"/>
            <a:ext cx="4114800" cy="60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Google Structured Data Test Results</a:t>
            </a:r>
            <a:endParaRPr/>
          </a:p>
          <a:p>
            <a:r>
              <a:rPr lang="en-US">
                <a:hlinkClick r:id="rId2"/>
              </a:rPr>
              <a:t>http://bit.ly/1izzqZr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53840" y="45360"/>
            <a:ext cx="8766360" cy="7559640"/>
          </a:xfrm>
          <a:prstGeom prst="rect">
            <a:avLst/>
          </a:prstGeom>
        </p:spPr>
      </p:pic>
      <p:sp>
        <p:nvSpPr>
          <p:cNvPr id="56" name="CustomShape 1"/>
          <p:cNvSpPr/>
          <p:nvPr/>
        </p:nvSpPr>
        <p:spPr>
          <a:xfrm>
            <a:off x="753840" y="45360"/>
            <a:ext cx="5281200" cy="411840"/>
          </a:xfrm>
          <a:prstGeom prst="rect">
            <a:avLst/>
          </a:prstGeom>
          <a:ln>
            <a:solidFill>
              <a:srgbClr val="3465af"/>
            </a:solidFill>
          </a:ln>
        </p:spPr>
      </p:sp>
      <p:sp>
        <p:nvSpPr>
          <p:cNvPr id="57" name="CustomShape 2"/>
          <p:cNvSpPr/>
          <p:nvPr/>
        </p:nvSpPr>
        <p:spPr>
          <a:xfrm>
            <a:off x="5394960" y="822960"/>
            <a:ext cx="4297680" cy="914400"/>
          </a:xfrm>
          <a:prstGeom prst="wedgeRectCallout">
            <a:avLst>
              <a:gd fmla="val -8593" name="adj1"/>
              <a:gd fmla="val -6902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  <p:txBody>
          <a:bodyPr anchor="ctr" bIns="45000" lIns="90000" rIns="90000" tIns="45000" wrap="none"/>
          <a:p>
            <a:r>
              <a:rPr lang="en-US"/>
              <a:t>DEMO: Marking up data catalog page</a:t>
            </a:r>
            <a:r>
              <a:rPr lang="en-US"/>
              <a:t>
</a:t>
            </a:r>
            <a:r>
              <a:rPr lang="en-US">
                <a:hlinkClick r:id="rId2"/>
              </a:rPr>
              <a:t>http://tw.rpi.edu/web/node/3570</a:t>
            </a:r>
            <a:endParaRPr/>
          </a:p>
          <a:p>
            <a:pPr algn="ctr"/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69960" y="1348920"/>
            <a:ext cx="8934120" cy="4952520"/>
          </a:xfrm>
          <a:prstGeom prst="rect">
            <a:avLst/>
          </a:prstGeom>
        </p:spPr>
      </p:pic>
      <p:sp>
        <p:nvSpPr>
          <p:cNvPr id="59" name="CustomShape 1"/>
          <p:cNvSpPr/>
          <p:nvPr/>
        </p:nvSpPr>
        <p:spPr>
          <a:xfrm>
            <a:off x="5394960" y="365760"/>
            <a:ext cx="4297680" cy="914400"/>
          </a:xfrm>
          <a:prstGeom prst="wedgeRectCallout">
            <a:avLst>
              <a:gd fmla="val 3726" name="adj1"/>
              <a:gd fmla="val 16695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  <p:txBody>
          <a:bodyPr anchor="ctr" bIns="45000" lIns="90000" rIns="90000" tIns="45000" wrap="none"/>
          <a:p>
            <a:r>
              <a:rPr lang="en-US"/>
              <a:t>DEMO: Marking up data catalog page</a:t>
            </a:r>
            <a:r>
              <a:rPr lang="en-US"/>
              <a:t>
</a:t>
            </a:r>
            <a:r>
              <a:rPr lang="en-US">
                <a:hlinkClick r:id="rId2"/>
              </a:rPr>
              <a:t>http://tw.rpi.edu/web/node/3570</a:t>
            </a:r>
            <a:endParaRPr/>
          </a:p>
          <a:p>
            <a:pPr algn="ctr"/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91560" y="45360"/>
            <a:ext cx="8891280" cy="7559640"/>
          </a:xfrm>
          <a:prstGeom prst="rect">
            <a:avLst/>
          </a:prstGeom>
        </p:spPr>
      </p:pic>
      <p:sp>
        <p:nvSpPr>
          <p:cNvPr id="61" name="CustomShape 1"/>
          <p:cNvSpPr/>
          <p:nvPr/>
        </p:nvSpPr>
        <p:spPr>
          <a:xfrm>
            <a:off x="691560" y="45360"/>
            <a:ext cx="3423240" cy="411840"/>
          </a:xfrm>
          <a:prstGeom prst="rect">
            <a:avLst/>
          </a:prstGeom>
          <a:ln>
            <a:solidFill>
              <a:srgbClr val="3465af"/>
            </a:solidFill>
          </a:ln>
        </p:spPr>
      </p:sp>
      <p:sp>
        <p:nvSpPr>
          <p:cNvPr id="62" name="CustomShape 2"/>
          <p:cNvSpPr/>
          <p:nvPr/>
        </p:nvSpPr>
        <p:spPr>
          <a:xfrm>
            <a:off x="5394960" y="822960"/>
            <a:ext cx="4480560" cy="914400"/>
          </a:xfrm>
          <a:prstGeom prst="wedgeRectCallout">
            <a:avLst>
              <a:gd fmla="val -8241" name="adj1"/>
              <a:gd fmla="val -6902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  <p:txBody>
          <a:bodyPr anchor="ctr" bIns="45000" lIns="90000" rIns="90000" tIns="45000" wrap="none"/>
          <a:p>
            <a:r>
              <a:rPr lang="en-US"/>
              <a:t>DEMO: RDFa 1.1. Lite variation of markup</a:t>
            </a:r>
            <a:r>
              <a:rPr lang="en-US"/>
              <a:t>
</a:t>
            </a:r>
            <a:r>
              <a:rPr lang="en-US">
                <a:hlinkClick r:id="rId2"/>
              </a:rPr>
              <a:t>http://tw.rpi.edu/web/node/3582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86560" y="45360"/>
            <a:ext cx="7901280" cy="7559640"/>
          </a:xfrm>
          <a:prstGeom prst="rect">
            <a:avLst/>
          </a:prstGeom>
        </p:spPr>
      </p:pic>
      <p:sp>
        <p:nvSpPr>
          <p:cNvPr id="64" name="CustomShape 1"/>
          <p:cNvSpPr/>
          <p:nvPr/>
        </p:nvSpPr>
        <p:spPr>
          <a:xfrm>
            <a:off x="5394960" y="822960"/>
            <a:ext cx="4480560" cy="914400"/>
          </a:xfrm>
          <a:prstGeom prst="wedgeRectCallout">
            <a:avLst>
              <a:gd fmla="val -8241" name="adj1"/>
              <a:gd fmla="val -6902" name="adj2"/>
            </a:avLst>
          </a:prstGeom>
          <a:solidFill>
            <a:srgbClr val="c0c0c0"/>
          </a:solidFill>
          <a:ln>
            <a:solidFill>
              <a:srgbClr val="3465af"/>
            </a:solidFill>
          </a:ln>
        </p:spPr>
        <p:txBody>
          <a:bodyPr anchor="ctr" bIns="45000" lIns="90000" rIns="90000" tIns="45000" wrap="none"/>
          <a:p>
            <a:r>
              <a:rPr lang="en-US"/>
              <a:t>DEMO: RDFa 1.1. Lite variation of markup</a:t>
            </a:r>
            <a:r>
              <a:rPr lang="en-US"/>
              <a:t>
</a:t>
            </a:r>
            <a:r>
              <a:rPr lang="en-US">
                <a:hlinkClick r:id="rId2"/>
              </a:rPr>
              <a:t>http://tw.rpi.edu/web/node/3582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