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E49"/>
    <a:srgbClr val="3366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2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6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7268-5093-485F-A5A4-0E8427F6F425}" type="datetimeFigureOut">
              <a:rPr lang="en-US" smtClean="0"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6F70-A83F-4729-A57E-9A38F239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9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/>
          <p:cNvSpPr txBox="1">
            <a:spLocks noGrp="1"/>
          </p:cNvSpPr>
          <p:nvPr>
            <p:ph type="subTitle" idx="1"/>
          </p:nvPr>
        </p:nvSpPr>
        <p:spPr>
          <a:xfrm>
            <a:off x="352790" y="5943600"/>
            <a:ext cx="8389936" cy="282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B9DA0"/>
              </a:buClr>
              <a:buSzPct val="25000"/>
              <a:buFont typeface="Arial"/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8 January 2016 </a:t>
            </a:r>
            <a:r>
              <a:rPr lang="en-US" sz="16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ESIP Winter Meeting</a:t>
            </a:r>
            <a:endParaRPr lang="en-US" sz="1600" b="0" i="0" u="none" strike="noStrike" cap="none" baseline="0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" name="Shape 103"/>
          <p:cNvSpPr txBox="1"/>
          <p:nvPr/>
        </p:nvSpPr>
        <p:spPr>
          <a:xfrm>
            <a:off x="0" y="3440043"/>
            <a:ext cx="9144000" cy="23511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G. Peng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C.Y. Hou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R. Duerr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R. Downs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M. Austin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N. Ritchey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</a:p>
          <a:p>
            <a:pPr marL="0" marR="0" lvl="0" indent="0" algn="ctr" rtl="0"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D. Kowal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, and H. Ramapriyan</a:t>
            </a:r>
            <a:r>
              <a:rPr lang="en-US" sz="2000" b="1" baseline="30000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US" sz="2000" i="1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1</a:t>
            </a:r>
            <a:r>
              <a:rPr lang="en-US" sz="1600" i="1" dirty="0" smtClean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NOAA’s </a:t>
            </a:r>
            <a:r>
              <a:rPr lang="en-US" sz="1600" i="1" dirty="0">
                <a:latin typeface="Arial Narrow" panose="020B0606020202030204" pitchFamily="34" charset="0"/>
              </a:rPr>
              <a:t>Cooperative Institute for Climate and Satellites, North </a:t>
            </a:r>
            <a:r>
              <a:rPr lang="en-US" sz="1600" i="1" dirty="0" smtClean="0">
                <a:latin typeface="Arial Narrow" panose="020B0606020202030204" pitchFamily="34" charset="0"/>
              </a:rPr>
              <a:t>Carolina (CICS-NC)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i="1" dirty="0" smtClean="0">
                <a:latin typeface="Arial Narrow" panose="020B0606020202030204" pitchFamily="34" charset="0"/>
              </a:rPr>
              <a:t>and</a:t>
            </a:r>
            <a:r>
              <a:rPr lang="en-US" sz="18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NOAA’s </a:t>
            </a:r>
            <a:r>
              <a:rPr lang="en-US" sz="16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National Centers for Environmental 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Information (NCEI);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University of Illinois at Urbana-Champaign; </a:t>
            </a: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Ronin Institute for Independent Scholarship;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NASA Socioeconomic Data and Applications Center;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NOAA’s  National Environmental Satellite, Data, and </a:t>
            </a:r>
            <a:r>
              <a:rPr lang="en-US" sz="1600" i="1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Information Service (NESDIS); </a:t>
            </a:r>
            <a:endParaRPr lang="en-US" sz="1600" i="1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NOAA’s National Centers for Environmental Information; </a:t>
            </a:r>
            <a:r>
              <a:rPr lang="en-US" sz="1600" i="1" baseline="30000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lang="en-US" sz="16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Science Systems and Applications, Inc. </a:t>
            </a:r>
            <a:endParaRPr lang="en-US" sz="16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080" y="6339840"/>
            <a:ext cx="502920" cy="50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6" y="6362700"/>
            <a:ext cx="458264" cy="457200"/>
          </a:xfrm>
          <a:prstGeom prst="rect">
            <a:avLst/>
          </a:prstGeom>
        </p:spPr>
      </p:pic>
      <p:pic>
        <p:nvPicPr>
          <p:cNvPr id="1030" name="Picture 6" descr="earth3.jpg (2048×2048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90"/>
            <a:ext cx="9144000" cy="23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99"/>
          <p:cNvSpPr/>
          <p:nvPr/>
        </p:nvSpPr>
        <p:spPr>
          <a:xfrm>
            <a:off x="0" y="1906250"/>
            <a:ext cx="9144000" cy="1446550"/>
          </a:xfrm>
          <a:prstGeom prst="rect">
            <a:avLst/>
          </a:prstGeom>
          <a:solidFill>
            <a:schemeClr val="accent5">
              <a:lumMod val="50000"/>
              <a:alpha val="6941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906250"/>
            <a:ext cx="8620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Data </a:t>
            </a:r>
            <a:r>
              <a:rPr lang="en-US" sz="4400" dirty="0">
                <a:solidFill>
                  <a:schemeClr val="bg1"/>
                </a:solidFill>
              </a:rPr>
              <a:t>Stewardship </a:t>
            </a:r>
            <a:r>
              <a:rPr lang="en-US" sz="4400" dirty="0" smtClean="0">
                <a:solidFill>
                  <a:schemeClr val="bg1"/>
                </a:solidFill>
              </a:rPr>
              <a:t>Maturity Matrix 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--</a:t>
            </a:r>
            <a:r>
              <a:rPr lang="en-US" sz="3200" dirty="0" smtClean="0">
                <a:solidFill>
                  <a:schemeClr val="bg1"/>
                </a:solidFill>
              </a:rPr>
              <a:t> Update and Future Plans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6408420"/>
            <a:ext cx="998222" cy="365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6714" y="6385560"/>
            <a:ext cx="411480" cy="4114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3340" y="6385560"/>
            <a:ext cx="1913860" cy="411480"/>
          </a:xfrm>
          <a:prstGeom prst="rect">
            <a:avLst/>
          </a:prstGeom>
        </p:spPr>
      </p:pic>
      <p:pic>
        <p:nvPicPr>
          <p:cNvPr id="1032" name="Picture 8" descr="d3e42affb6caa39c-sqt-19fg21mdq5n8gavo (154×15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627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@@logomark (244×130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84" y="6385560"/>
            <a:ext cx="772316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Acknowledgement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69410"/>
            <a:ext cx="8534400" cy="48013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dirty="0" smtClean="0"/>
              <a:t>Members of the Integration Product Teams and Product Stewards have participated or provided information necessary for data stewardship maturity assessments. Feedbacks on interoperability of stewardship maturity rating metadata are beneficial.</a:t>
            </a:r>
          </a:p>
          <a:p>
            <a:pPr marL="2286000" lvl="4">
              <a:spcBef>
                <a:spcPts val="1200"/>
              </a:spcBef>
            </a:pPr>
            <a:r>
              <a:rPr lang="en-US" sz="2400" b="1" dirty="0" smtClean="0"/>
              <a:t>Special THANKS goes to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Matthew </a:t>
            </a:r>
            <a:r>
              <a:rPr lang="en-US" sz="1600" dirty="0" err="1" smtClean="0"/>
              <a:t>Mayernik</a:t>
            </a:r>
            <a:r>
              <a:rPr lang="en-US" sz="1600" dirty="0" smtClean="0"/>
              <a:t>, NCAR,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Antonia </a:t>
            </a:r>
            <a:r>
              <a:rPr lang="en-US" sz="1600" dirty="0" err="1" smtClean="0"/>
              <a:t>Rosati</a:t>
            </a:r>
            <a:r>
              <a:rPr lang="en-US" sz="1600" dirty="0" smtClean="0"/>
              <a:t>, NSIDC,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Grace Peng, NCAR,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Margaret O’Brien, UCSB,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Donna Scott, NSIDC,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Christina </a:t>
            </a:r>
            <a:r>
              <a:rPr lang="en-US" sz="1600" dirty="0" err="1" smtClean="0"/>
              <a:t>Lief</a:t>
            </a:r>
            <a:r>
              <a:rPr lang="en-US" sz="1600" dirty="0" smtClean="0"/>
              <a:t>, 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Jay </a:t>
            </a:r>
            <a:r>
              <a:rPr lang="en-US" sz="1600" dirty="0" err="1" smtClean="0"/>
              <a:t>Lawrimore</a:t>
            </a:r>
            <a:r>
              <a:rPr lang="en-US" sz="1600" dirty="0" smtClean="0"/>
              <a:t>, 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Valerie Toner, ERT, Inc./NCEI,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Richard Baldwin, 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Philip Jones, STG, Inc./NCEI,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Jim </a:t>
            </a:r>
            <a:r>
              <a:rPr lang="en-US" sz="1600" dirty="0" err="1" smtClean="0"/>
              <a:t>Biard</a:t>
            </a:r>
            <a:r>
              <a:rPr lang="en-US" sz="1600" dirty="0" smtClean="0"/>
              <a:t>, CICS-NC/NCEI,</a:t>
            </a:r>
          </a:p>
          <a:p>
            <a:pPr marL="2743200" lvl="4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Jeff DLB, NOAA</a:t>
            </a:r>
            <a:endParaRPr lang="en-US" sz="1600" dirty="0"/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43000"/>
            <a:ext cx="9144000" cy="965595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What Is the NCEI/CICS-NC DSMM?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2667000"/>
            <a:ext cx="8458200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800" b="1" i="1" dirty="0"/>
              <a:t>A Unified Framework for </a:t>
            </a:r>
          </a:p>
          <a:p>
            <a:pPr algn="ctr"/>
            <a:r>
              <a:rPr lang="en-US" sz="2800" b="1" i="1" dirty="0"/>
              <a:t>Measuring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</a:rPr>
              <a:t>Stewardship Practices </a:t>
            </a:r>
            <a:r>
              <a:rPr lang="en-US" sz="2800" b="1" i="1" dirty="0"/>
              <a:t>Applied to </a:t>
            </a:r>
          </a:p>
          <a:p>
            <a:pPr algn="ctr"/>
            <a:r>
              <a:rPr lang="en-US" sz="2800" b="1" i="1" dirty="0"/>
              <a:t>Individual Digital Earth Sciences Data Products</a:t>
            </a: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01168" y="6019800"/>
            <a:ext cx="374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(http://www.tinyurl.com/DSMMintro)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143000" y="5034873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4648200"/>
            <a:ext cx="6357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 help meet challenges of consistently and systematically</a:t>
            </a:r>
          </a:p>
          <a:p>
            <a:r>
              <a:rPr lang="en-US" sz="2000" b="1" dirty="0" smtClean="0"/>
              <a:t>capturing and providing data quality information </a:t>
            </a:r>
          </a:p>
          <a:p>
            <a:r>
              <a:rPr lang="en-US" sz="2000" b="1" dirty="0" smtClean="0"/>
              <a:t>in the Data Sharing, Open Data, and Big Data Era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762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473885"/>
            <a:ext cx="9110239" cy="821515"/>
          </a:xfrm>
          <a:prstGeom prst="rect">
            <a:avLst/>
          </a:prstGeom>
          <a:noFill/>
          <a:ln w="38100">
            <a:noFill/>
          </a:ln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DSMM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Defines Measureable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Five-Level Progressive Practices</a:t>
            </a:r>
          </a:p>
          <a:p>
            <a:pPr algn="ctr"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in Nine Quasi-Independent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Key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Components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1" r="770" b="1519"/>
          <a:stretch/>
        </p:blipFill>
        <p:spPr>
          <a:xfrm>
            <a:off x="36576" y="1467059"/>
            <a:ext cx="9073662" cy="5086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2907268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en-US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ollection-level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searchable 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and data files on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ftp -&gt; Level 2 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2438400" y="6248400"/>
            <a:ext cx="6595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erifying 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checksum at ingest, 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archive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, access (retrieve/stage/disseminate</a:t>
            </a:r>
            <a:r>
              <a:rPr lang="en-US" sz="1400" b="1" i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) -&gt; Level 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446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092" y="914401"/>
            <a:ext cx="8503511" cy="575294"/>
          </a:xfrm>
          <a:prstGeom prst="rect">
            <a:avLst/>
          </a:prstGeom>
          <a:noFill/>
          <a:ln w="38100">
            <a:noFill/>
          </a:ln>
        </p:spPr>
        <p:txBody>
          <a:bodyPr wrap="square" lIns="82048" tIns="41025" rIns="82048" bIns="41025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Ways to Utilize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DSMM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&amp; Assessment Results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529" y="1676400"/>
            <a:ext cx="4620979" cy="1006181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538"/>
              </a:spcBef>
              <a:buFont typeface="Arial" pitchFamily="34" charset="0"/>
              <a:buChar char="•"/>
            </a:pPr>
            <a:r>
              <a:rPr lang="en-US" sz="2000" dirty="0"/>
              <a:t>To know the current state of your dataset(s) – maturity assessment (stewardship maturity scoreboard)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530" y="2741043"/>
            <a:ext cx="4307209" cy="69840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To know where you want or need to be – stewardship requirements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825" y="3498891"/>
            <a:ext cx="4416748" cy="1006181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To know how to get there – roadmap forward (informed, actionable steps)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513" y="5715000"/>
            <a:ext cx="8884112" cy="69840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 smtClean="0"/>
              <a:t>A reference model for stewardship planning and resource allocation – informed decision-making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13" y="4648200"/>
            <a:ext cx="8884112" cy="698404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/>
              <a:t>A consolidate source for information about stewardship practices – assessment with detailed justifications </a:t>
            </a:r>
            <a:r>
              <a:rPr lang="en-US" sz="2000" dirty="0" smtClean="0"/>
              <a:t>(enhanced transparency)</a:t>
            </a:r>
            <a:endParaRPr lang="en-US" sz="2000" dirty="0"/>
          </a:p>
        </p:txBody>
      </p:sp>
      <p:pic>
        <p:nvPicPr>
          <p:cNvPr id="3" name="Picture 2" descr="Slide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7090" r="5000" b="1485"/>
          <a:stretch/>
        </p:blipFill>
        <p:spPr>
          <a:xfrm>
            <a:off x="4405425" y="1524000"/>
            <a:ext cx="4702326" cy="290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1041" y="3140335"/>
            <a:ext cx="752642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Current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9837" y="2125215"/>
            <a:ext cx="1010989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Need to Be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3445954"/>
            <a:ext cx="0" cy="39624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81040" y="3448112"/>
            <a:ext cx="374238" cy="61384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700515"/>
            <a:ext cx="0" cy="46736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9600" y="4360415"/>
            <a:ext cx="4447952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Stewardship Maturity Scoreboard and Roadmap Forward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513" y="5321396"/>
            <a:ext cx="8884112" cy="390628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marL="457200" indent="-228600">
              <a:spcBef>
                <a:spcPts val="1077"/>
              </a:spcBef>
              <a:buFont typeface="Arial" pitchFamily="34" charset="0"/>
              <a:buChar char="•"/>
            </a:pPr>
            <a:r>
              <a:rPr lang="en-US" sz="2000" dirty="0" smtClean="0"/>
              <a:t>Content-rich </a:t>
            </a:r>
            <a:r>
              <a:rPr lang="en-US" sz="2000" dirty="0"/>
              <a:t>quality metadata for enhanced discoverability and usability</a:t>
            </a:r>
          </a:p>
        </p:txBody>
      </p:sp>
      <p:sp>
        <p:nvSpPr>
          <p:cNvPr id="19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6" descr="earth3.jpg (2048×2048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0" grpId="0"/>
      <p:bldP spid="4" grpId="0"/>
      <p:bldP spid="12" grpId="0"/>
      <p:bldP spid="2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Looking Back - 2015 Activities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1469410"/>
            <a:ext cx="8782050" cy="22313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ESIP Data Stewardship Committee/Information Quality Cluster DSMM Use Case Studies –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Evaluating, improving, and generalizing the utility of DSMM and its self-assessment template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NCAR Global Climate Reanalysis – initial assessment (Sophie </a:t>
            </a:r>
            <a:r>
              <a:rPr lang="en-US" sz="1600" dirty="0" err="1" smtClean="0"/>
              <a:t>Hou</a:t>
            </a:r>
            <a:r>
              <a:rPr lang="en-US" sz="1600" dirty="0" smtClean="0"/>
              <a:t>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600" dirty="0" err="1" smtClean="0"/>
              <a:t>DataOne</a:t>
            </a:r>
            <a:r>
              <a:rPr lang="en-US" sz="1600" dirty="0" smtClean="0"/>
              <a:t> Member Node SBC LTER – initial assessment (Sophie </a:t>
            </a:r>
            <a:r>
              <a:rPr lang="en-US" sz="1600" dirty="0" err="1" smtClean="0"/>
              <a:t>Hou</a:t>
            </a:r>
            <a:r>
              <a:rPr lang="en-US" sz="1600" dirty="0" smtClean="0"/>
              <a:t>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NSF ACADIS – preliminary assessment; subset (Ruth </a:t>
            </a:r>
            <a:r>
              <a:rPr lang="en-US" sz="1600" dirty="0" err="1" smtClean="0"/>
              <a:t>Duerr</a:t>
            </a:r>
            <a:r>
              <a:rPr lang="en-US" sz="1600" dirty="0" smtClean="0"/>
              <a:t> and A. </a:t>
            </a:r>
            <a:r>
              <a:rPr lang="en-US" sz="1600" dirty="0" err="1" smtClean="0"/>
              <a:t>Rosati</a:t>
            </a:r>
            <a:r>
              <a:rPr lang="en-US" sz="1600" dirty="0" smtClean="0"/>
              <a:t>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NASA Socioeconomic Data – preliminary assessment (Bob Downs)</a:t>
            </a:r>
            <a:endParaRPr lang="en-US" sz="1600" dirty="0"/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810000"/>
            <a:ext cx="8458200" cy="24776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NOAA’s NCEI Data Stewardship Division/Climate Data Record Program DSMM Use Case Studies –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Ensuring consistent application to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various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data types of NCEI core datasets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establishing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baselines</a:t>
            </a:r>
            <a:endParaRPr lang="en-US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NOAA/NSIDC Sea Ice Concentration CDR – baselined (G. Peng and D. Scott)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NCEI Global Historical Climatology Monthly (GHCN-M) – baselined (G. Peng and IPT members)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NCEI Digital Elevation Models – initial assessment (D. </a:t>
            </a:r>
            <a:r>
              <a:rPr lang="en-US" sz="1600" dirty="0" err="1" smtClean="0"/>
              <a:t>Kowal</a:t>
            </a:r>
            <a:r>
              <a:rPr lang="en-US" sz="1600" dirty="0" smtClean="0"/>
              <a:t> and G. Peng)</a:t>
            </a:r>
          </a:p>
          <a:p>
            <a:pPr marL="731520" lvl="1" indent="-2286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600" dirty="0" smtClean="0"/>
              <a:t>Global Local Climatological Data – preliminary assessment (Jason Cooper)</a:t>
            </a:r>
          </a:p>
        </p:txBody>
      </p:sp>
    </p:spTree>
    <p:extLst>
      <p:ext uri="{BB962C8B-B14F-4D97-AF65-F5344CB8AC3E}">
        <p14:creationId xmlns:p14="http://schemas.microsoft.com/office/powerpoint/2010/main" val="5402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2015 Activities – Cont.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76400"/>
            <a:ext cx="8458200" cy="26314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 </a:t>
            </a:r>
            <a:r>
              <a:rPr lang="en-US" sz="2000" b="1" dirty="0" smtClean="0"/>
              <a:t>NCEI, NESDIS, ESIP Information Quality Cluster/Documentation Cluster </a:t>
            </a:r>
            <a:r>
              <a:rPr lang="en-US" sz="2000" b="1" dirty="0" smtClean="0"/>
              <a:t>Content-Rich Quality Information Integration –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enhancing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discoverability, interoperability, usability, 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</a:rPr>
              <a:t>and decision-making support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Asset and Investment Portfolio Management Tool  – initial exploration (M. Austin and G. Peng)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NCEI Collection-Level Metadata and NOAA Catalog – initial exploration (G. Peng, P. Jones, Jeff DLB, and M. Austin )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Graph Database – initial exploration (G. Peng and J. </a:t>
            </a:r>
            <a:r>
              <a:rPr lang="en-US" dirty="0" err="1" smtClean="0"/>
              <a:t>Biard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49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2015 Outcomes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676400"/>
            <a:ext cx="8686800" cy="186204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dirty="0" smtClean="0"/>
              <a:t>Break-out session in the 2015 summer ESIP meeting on DSMM use case </a:t>
            </a:r>
            <a:r>
              <a:rPr lang="en-US" sz="2000" dirty="0" smtClean="0"/>
              <a:t>studies </a:t>
            </a:r>
            <a:endParaRPr lang="en-US" sz="2000" dirty="0" smtClean="0"/>
          </a:p>
          <a:p>
            <a:pPr marL="320040" indent="-3200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One talk and two posters at the AGU 2015 Fall meeting </a:t>
            </a:r>
          </a:p>
          <a:p>
            <a:pPr marL="320040" indent="-3200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P</a:t>
            </a:r>
            <a:r>
              <a:rPr lang="en-US" sz="2000" dirty="0" smtClean="0"/>
              <a:t>resentations </a:t>
            </a:r>
            <a:r>
              <a:rPr lang="en-US" sz="2000" dirty="0" smtClean="0"/>
              <a:t>to stakeholders on the </a:t>
            </a:r>
            <a:r>
              <a:rPr lang="en-US" sz="2000" dirty="0"/>
              <a:t>results and lessons learned </a:t>
            </a:r>
            <a:r>
              <a:rPr lang="en-US" sz="2000" dirty="0" smtClean="0"/>
              <a:t>from </a:t>
            </a:r>
            <a:r>
              <a:rPr lang="en-US" sz="2000" dirty="0" smtClean="0"/>
              <a:t>the DSMM </a:t>
            </a:r>
            <a:r>
              <a:rPr lang="en-US" sz="2000" dirty="0" smtClean="0"/>
              <a:t>use case </a:t>
            </a:r>
            <a:r>
              <a:rPr lang="en-US" sz="2000" dirty="0" smtClean="0"/>
              <a:t>studies</a:t>
            </a:r>
            <a:endParaRPr lang="en-US" sz="2000" dirty="0" smtClean="0"/>
          </a:p>
          <a:p>
            <a:pPr marL="320040" indent="-3200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One paper in draft form on defining roles and responsibilities of stewards</a:t>
            </a:r>
          </a:p>
        </p:txBody>
      </p:sp>
    </p:spTree>
    <p:extLst>
      <p:ext uri="{BB962C8B-B14F-4D97-AF65-F5344CB8AC3E}">
        <p14:creationId xmlns:p14="http://schemas.microsoft.com/office/powerpoint/2010/main" val="6776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90601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Looking Forward - 2016 Activities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65506"/>
            <a:ext cx="8839200" cy="20467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ESIP Data Stewardship Committee/Information Quality Cluster DSMM Use Case Studies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Continue the existing use case studies; baseline stewardship ratings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Evaluate completeness, appropriateness, and usefulness of DSMM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Start new case studies? (e.g., another </a:t>
            </a:r>
            <a:r>
              <a:rPr lang="en-US" dirty="0" err="1" smtClean="0"/>
              <a:t>DataOne</a:t>
            </a:r>
            <a:r>
              <a:rPr lang="en-US" dirty="0" smtClean="0"/>
              <a:t> Member node LTER site (Dan Henshaw); Borehole data (</a:t>
            </a:r>
            <a:r>
              <a:rPr lang="en-US" dirty="0" err="1" smtClean="0"/>
              <a:t>Anu</a:t>
            </a:r>
            <a:r>
              <a:rPr lang="en-US" dirty="0" smtClean="0"/>
              <a:t> </a:t>
            </a:r>
            <a:r>
              <a:rPr lang="en-US" dirty="0" err="1" smtClean="0"/>
              <a:t>Devaraju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3810000"/>
            <a:ext cx="8763000" cy="20467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NOAA’s NCEI Data Stewardship Division/Climate Data Record Program DSMM Use Case Studies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Continue to assess stewardship maturity of NCEI core datasets; baseline the ratings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Evaluate completeness, appropriateness, and usefulness of </a:t>
            </a:r>
            <a:r>
              <a:rPr lang="en-US" dirty="0" smtClean="0"/>
              <a:t>DSMM</a:t>
            </a:r>
          </a:p>
          <a:p>
            <a:pPr marL="822960" lvl="1" indent="-32004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Explore and define requirements for a web-based tool to collect use cases and display results – serve as a repository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78499" y="6000410"/>
            <a:ext cx="762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6699" y="5924490"/>
            <a:ext cx="5143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Towards an Improved and Generalized Version</a:t>
            </a:r>
          </a:p>
        </p:txBody>
      </p:sp>
    </p:spTree>
    <p:extLst>
      <p:ext uri="{BB962C8B-B14F-4D97-AF65-F5344CB8AC3E}">
        <p14:creationId xmlns:p14="http://schemas.microsoft.com/office/powerpoint/2010/main" val="20002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01006"/>
            <a:ext cx="9144000" cy="685799"/>
          </a:xfrm>
          <a:prstGeom prst="rect">
            <a:avLst/>
          </a:prstGeom>
          <a:noFill/>
        </p:spPr>
        <p:txBody>
          <a:bodyPr lIns="57137" tIns="28568" rIns="57137" bIns="28568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2016 Activities – Cont.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5">
              <a:lumMod val="50000"/>
              <a:alpha val="6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6" descr="earth3.jpg (2048×204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6356" r="12915" b="69675"/>
          <a:stretch/>
        </p:blipFill>
        <p:spPr bwMode="auto">
          <a:xfrm>
            <a:off x="0" y="-441789"/>
            <a:ext cx="9144000" cy="12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573172"/>
            <a:ext cx="8763000" cy="141577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NOAA </a:t>
            </a:r>
            <a:r>
              <a:rPr lang="en-US" sz="2000" b="1" dirty="0" err="1" smtClean="0"/>
              <a:t>OneStop</a:t>
            </a:r>
            <a:r>
              <a:rPr lang="en-US" sz="2000" b="1" dirty="0" smtClean="0"/>
              <a:t> Project, NESDIS, and ESIP Information Quality </a:t>
            </a:r>
            <a:r>
              <a:rPr lang="en-US" sz="2000" b="1" dirty="0" smtClean="0"/>
              <a:t>Cluster/Documentation Cluster:  </a:t>
            </a:r>
            <a:r>
              <a:rPr lang="en-US" sz="2000" i="1" dirty="0" smtClean="0"/>
              <a:t>Content-Rich Quality Information Integration 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Continue to explore or make progress </a:t>
            </a:r>
          </a:p>
          <a:p>
            <a:pPr marL="73152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User Feedback Tool – initial exploration (A. </a:t>
            </a:r>
            <a:r>
              <a:rPr lang="en-US" dirty="0" err="1" smtClean="0"/>
              <a:t>Devaraju</a:t>
            </a:r>
            <a:r>
              <a:rPr lang="en-US" dirty="0" smtClean="0"/>
              <a:t> and G. Peng)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87005"/>
            <a:ext cx="8763000" cy="201593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20040" indent="-320040">
              <a:buFont typeface="Arial" panose="020B0604020202020204" pitchFamily="34" charset="0"/>
              <a:buChar char="•"/>
            </a:pPr>
            <a:r>
              <a:rPr lang="en-US" sz="2000" b="1" dirty="0" smtClean="0"/>
              <a:t>Papers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Submit the roles and responsibilities paper to a peer-reviewed journal (Peng et al.)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Start on the paper of </a:t>
            </a:r>
            <a:r>
              <a:rPr lang="en-US" dirty="0" smtClean="0"/>
              <a:t>assessment results and lessons </a:t>
            </a:r>
            <a:r>
              <a:rPr lang="en-US" dirty="0" smtClean="0"/>
              <a:t>learned based on ESIP DSMM Use case studies (</a:t>
            </a:r>
            <a:r>
              <a:rPr lang="en-US" dirty="0" err="1" smtClean="0"/>
              <a:t>Hou</a:t>
            </a:r>
            <a:r>
              <a:rPr lang="en-US" dirty="0" smtClean="0"/>
              <a:t> et al</a:t>
            </a:r>
            <a:r>
              <a:rPr lang="en-US" dirty="0" smtClean="0"/>
              <a:t>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Start on the paper of assessment </a:t>
            </a:r>
            <a:r>
              <a:rPr lang="en-US" dirty="0"/>
              <a:t>results and lessons learned based on ESIP DSMM Use case studies </a:t>
            </a:r>
            <a:r>
              <a:rPr lang="en-US" dirty="0" smtClean="0"/>
              <a:t>(Peng </a:t>
            </a:r>
            <a:r>
              <a:rPr lang="en-US" dirty="0"/>
              <a:t>et al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937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Peng</dc:creator>
  <cp:lastModifiedBy>Ge Peng</cp:lastModifiedBy>
  <cp:revision>64</cp:revision>
  <dcterms:created xsi:type="dcterms:W3CDTF">2016-01-06T13:52:47Z</dcterms:created>
  <dcterms:modified xsi:type="dcterms:W3CDTF">2016-01-08T14:28:42Z</dcterms:modified>
</cp:coreProperties>
</file>