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8"/>
  </p:notesMasterIdLst>
  <p:handoutMasterIdLst>
    <p:handoutMasterId r:id="rId19"/>
  </p:handoutMasterIdLst>
  <p:sldIdLst>
    <p:sldId id="256" r:id="rId2"/>
    <p:sldId id="269" r:id="rId3"/>
    <p:sldId id="267" r:id="rId4"/>
    <p:sldId id="272" r:id="rId5"/>
    <p:sldId id="273" r:id="rId6"/>
    <p:sldId id="270" r:id="rId7"/>
    <p:sldId id="271" r:id="rId8"/>
    <p:sldId id="266" r:id="rId9"/>
    <p:sldId id="268" r:id="rId10"/>
    <p:sldId id="261" r:id="rId11"/>
    <p:sldId id="265" r:id="rId12"/>
    <p:sldId id="262" r:id="rId13"/>
    <p:sldId id="263" r:id="rId14"/>
    <p:sldId id="264" r:id="rId15"/>
    <p:sldId id="258" r:id="rId16"/>
    <p:sldId id="259"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18" d="100"/>
          <a:sy n="118" d="100"/>
        </p:scale>
        <p:origin x="-792" y="-10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4374AA-6EB7-1F4B-899D-2008DA79D602}" type="datetimeFigureOut">
              <a:rPr lang="en-US" smtClean="0"/>
              <a:t>1/11/17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29B65B-5A4B-5248-9541-C41592886F88}" type="slidenum">
              <a:rPr lang="en-US" smtClean="0"/>
              <a:t>‹#›</a:t>
            </a:fld>
            <a:endParaRPr lang="en-US"/>
          </a:p>
        </p:txBody>
      </p:sp>
    </p:spTree>
    <p:extLst>
      <p:ext uri="{BB962C8B-B14F-4D97-AF65-F5344CB8AC3E}">
        <p14:creationId xmlns:p14="http://schemas.microsoft.com/office/powerpoint/2010/main" val="1707657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27537-D70A-8849-8948-DB29484C0643}" type="datetimeFigureOut">
              <a:rPr lang="en-US" smtClean="0"/>
              <a:t>1/11/17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5B554-5562-A742-9A91-10C75B5B14BA}" type="slidenum">
              <a:rPr lang="en-US" smtClean="0"/>
              <a:t>‹#›</a:t>
            </a:fld>
            <a:endParaRPr lang="en-US"/>
          </a:p>
        </p:txBody>
      </p:sp>
    </p:spTree>
    <p:extLst>
      <p:ext uri="{BB962C8B-B14F-4D97-AF65-F5344CB8AC3E}">
        <p14:creationId xmlns:p14="http://schemas.microsoft.com/office/powerpoint/2010/main" val="18195160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Key information on the nature, magnitude and scope of damage, or Essential Elements of Information (EEI), necessary to achieve situational awareness are often generated from a wide array of organizations and disciplines, using any number of geospatial and non-geospatial technologies.</a:t>
            </a:r>
          </a:p>
          <a:p>
            <a:endParaRPr lang="en-US" dirty="0"/>
          </a:p>
        </p:txBody>
      </p:sp>
      <p:sp>
        <p:nvSpPr>
          <p:cNvPr id="4" name="Slide Number Placeholder 3"/>
          <p:cNvSpPr>
            <a:spLocks noGrp="1"/>
          </p:cNvSpPr>
          <p:nvPr>
            <p:ph type="sldNum" sz="quarter" idx="10"/>
          </p:nvPr>
        </p:nvSpPr>
        <p:spPr/>
        <p:txBody>
          <a:bodyPr/>
          <a:lstStyle/>
          <a:p>
            <a:fld id="{6F25B554-5562-A742-9A91-10C75B5B14BA}" type="slidenum">
              <a:rPr lang="en-US" smtClean="0"/>
              <a:t>1</a:t>
            </a:fld>
            <a:endParaRPr lang="en-US"/>
          </a:p>
        </p:txBody>
      </p:sp>
    </p:spTree>
    <p:extLst>
      <p:ext uri="{BB962C8B-B14F-4D97-AF65-F5344CB8AC3E}">
        <p14:creationId xmlns:p14="http://schemas.microsoft.com/office/powerpoint/2010/main" val="20334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647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824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36258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612425"/>
          </a:xfrm>
        </p:spPr>
        <p:txBody>
          <a:bodyPr/>
          <a:lstStyle/>
          <a:p>
            <a:endParaRPr lang="en-US" dirty="0" smtClean="0"/>
          </a:p>
          <a:p>
            <a:endParaRPr lang="en-US" dirty="0"/>
          </a:p>
          <a:p>
            <a:endParaRPr lang="en-US" dirty="0"/>
          </a:p>
        </p:txBody>
      </p:sp>
    </p:spTree>
    <p:extLst>
      <p:ext uri="{BB962C8B-B14F-4D97-AF65-F5344CB8AC3E}">
        <p14:creationId xmlns:p14="http://schemas.microsoft.com/office/powerpoint/2010/main" val="80207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12/14/16</a:t>
            </a:r>
            <a:endParaRPr lang="en-US"/>
          </a:p>
        </p:txBody>
      </p:sp>
      <p:sp>
        <p:nvSpPr>
          <p:cNvPr id="5" name="Footer Placeholder 4"/>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4" y="333546"/>
            <a:ext cx="857408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4" y="1429907"/>
            <a:ext cx="8576373" cy="103058"/>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333547"/>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336754"/>
            <a:ext cx="7808976" cy="816102"/>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149320"/>
            <a:ext cx="7754112" cy="363474"/>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13" name="Rectangle 12"/>
          <p:cNvSpPr/>
          <p:nvPr/>
        </p:nvSpPr>
        <p:spPr>
          <a:xfrm>
            <a:off x="284164" y="4670298"/>
            <a:ext cx="8574087" cy="13030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974071"/>
            <a:ext cx="4069080" cy="871538"/>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685801"/>
            <a:ext cx="4069080" cy="3908822"/>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268941" y="1842247"/>
            <a:ext cx="4069080" cy="238685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12/14/16</a:t>
            </a:r>
            <a:endParaRPr lang="en-US"/>
          </a:p>
        </p:txBody>
      </p:sp>
      <p:sp>
        <p:nvSpPr>
          <p:cNvPr id="6" name="Footer Placeholder 5"/>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4" y="339539"/>
            <a:ext cx="8576373" cy="103058"/>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4" y="3601182"/>
            <a:ext cx="857408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4" y="4697542"/>
            <a:ext cx="8576373" cy="103058"/>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3600450"/>
            <a:ext cx="8360242" cy="425054"/>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342899"/>
            <a:ext cx="8577072" cy="3264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100" y="4025503"/>
            <a:ext cx="8304213" cy="603647"/>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12/14/16</a:t>
            </a:r>
            <a:endParaRPr lang="en-US"/>
          </a:p>
        </p:txBody>
      </p:sp>
      <p:sp>
        <p:nvSpPr>
          <p:cNvPr id="6" name="Footer Placeholder 5"/>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4" y="3210486"/>
            <a:ext cx="8576373" cy="103058"/>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3583642"/>
            <a:ext cx="8360242" cy="425054"/>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342900"/>
            <a:ext cx="8577072" cy="28666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100" y="4008695"/>
            <a:ext cx="8304213" cy="603647"/>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12/14/16</a:t>
            </a:r>
            <a:endParaRPr lang="en-US"/>
          </a:p>
        </p:txBody>
      </p:sp>
      <p:sp>
        <p:nvSpPr>
          <p:cNvPr id="6" name="Footer Placeholder 5"/>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1" y="685801"/>
            <a:ext cx="5195047" cy="3908822"/>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r>
              <a:rPr lang="en-US" smtClean="0"/>
              <a:t>12/14/16</a:t>
            </a:r>
            <a:endParaRPr lang="en-US"/>
          </a:p>
        </p:txBody>
      </p:sp>
      <p:sp>
        <p:nvSpPr>
          <p:cNvPr id="6" name="Footer Placeholder 5"/>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3200400"/>
            <a:ext cx="2743200" cy="1590115"/>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2" y="3714751"/>
            <a:ext cx="2472017" cy="934571"/>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5" y="3314700"/>
            <a:ext cx="2475395" cy="383241"/>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445770"/>
            <a:ext cx="2743200" cy="2756916"/>
          </a:xfrm>
        </p:spPr>
        <p:txBody>
          <a:bodyPr/>
          <a:lstStyle>
            <a:lvl1pPr>
              <a:buNone/>
              <a:defRPr/>
            </a:lvl1pPr>
          </a:lstStyle>
          <a:p>
            <a:r>
              <a:rPr lang="en-US" smtClean="0"/>
              <a:t>Click icon to add picture</a:t>
            </a:r>
            <a:endParaRPr/>
          </a:p>
        </p:txBody>
      </p:sp>
      <p:grpSp>
        <p:nvGrpSpPr>
          <p:cNvPr id="8" name="Group 14"/>
          <p:cNvGrpSpPr/>
          <p:nvPr/>
        </p:nvGrpSpPr>
        <p:grpSpPr>
          <a:xfrm>
            <a:off x="284164" y="346262"/>
            <a:ext cx="8576373" cy="103058"/>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4" y="3601182"/>
            <a:ext cx="583723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4" y="4697542"/>
            <a:ext cx="8576373" cy="103058"/>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2" y="3600450"/>
            <a:ext cx="5691651" cy="425054"/>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342899"/>
            <a:ext cx="5833872" cy="326440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6" y="4025503"/>
            <a:ext cx="5653507" cy="603647"/>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12/14/16</a:t>
            </a:r>
            <a:endParaRPr lang="en-US"/>
          </a:p>
        </p:txBody>
      </p:sp>
      <p:sp>
        <p:nvSpPr>
          <p:cNvPr id="6" name="Footer Placeholder 5"/>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342900"/>
            <a:ext cx="2736850" cy="21808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2523744"/>
            <a:ext cx="2736850" cy="217398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4" y="341830"/>
            <a:ext cx="8574087" cy="8504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4" y="1183386"/>
            <a:ext cx="8576373" cy="103058"/>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4" y="1600200"/>
            <a:ext cx="8574087" cy="30099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r>
              <a:rPr lang="en-US" smtClean="0"/>
              <a:t>12/14/16</a:t>
            </a:r>
            <a:endParaRPr lang="en-US"/>
          </a:p>
        </p:txBody>
      </p:sp>
      <p:sp>
        <p:nvSpPr>
          <p:cNvPr id="5" name="Footer Placeholder 4"/>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6055710" y="2001408"/>
            <a:ext cx="4450961"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354807"/>
            <a:ext cx="969264" cy="4441031"/>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4" y="342900"/>
            <a:ext cx="6497637" cy="4452938"/>
          </a:xfrm>
        </p:spPr>
        <p:txBody>
          <a:bodyPr vert="eaVert"/>
          <a:lstStyle>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r>
              <a:rPr lang="en-US" smtClean="0"/>
              <a:t>12/14/16</a:t>
            </a:r>
            <a:endParaRPr lang="en-US"/>
          </a:p>
        </p:txBody>
      </p:sp>
      <p:sp>
        <p:nvSpPr>
          <p:cNvPr id="5" name="Footer Placeholder 4"/>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5400531" y="2499616"/>
            <a:ext cx="4450842"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64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4" y="341830"/>
            <a:ext cx="8574087" cy="8504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4" y="1183386"/>
            <a:ext cx="8576373" cy="103058"/>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r>
              <a:rPr lang="en-US" smtClean="0"/>
              <a:t>12/14/16</a:t>
            </a:r>
            <a:endParaRPr lang="en-US"/>
          </a:p>
        </p:txBody>
      </p:sp>
      <p:sp>
        <p:nvSpPr>
          <p:cNvPr id="5" name="Footer Placeholder 4"/>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4" y="333546"/>
            <a:ext cx="857408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12/14/16</a:t>
            </a:r>
            <a:endParaRPr lang="en-US"/>
          </a:p>
        </p:txBody>
      </p:sp>
      <p:sp>
        <p:nvSpPr>
          <p:cNvPr id="5" name="Footer Placeholder 4"/>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3" y="1512794"/>
            <a:ext cx="8574087" cy="3283043"/>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149724"/>
            <a:ext cx="7754284" cy="363071"/>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grpSp>
        <p:nvGrpSpPr>
          <p:cNvPr id="7" name="Group 16"/>
          <p:cNvGrpSpPr/>
          <p:nvPr/>
        </p:nvGrpSpPr>
        <p:grpSpPr>
          <a:xfrm>
            <a:off x="284164" y="1429907"/>
            <a:ext cx="8576373" cy="103058"/>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333547"/>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4" y="333546"/>
            <a:ext cx="7810967" cy="816178"/>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4" y="3601182"/>
            <a:ext cx="857408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4" y="4697542"/>
            <a:ext cx="8576373" cy="103058"/>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3601182"/>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3610594"/>
            <a:ext cx="7772400" cy="78867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4395978"/>
            <a:ext cx="7735824" cy="301752"/>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dirty="0" smtClean="0"/>
              <a:t>Click to edit Master text styles</a:t>
            </a:r>
          </a:p>
        </p:txBody>
      </p:sp>
      <p:sp>
        <p:nvSpPr>
          <p:cNvPr id="4" name="Date Placeholder 3"/>
          <p:cNvSpPr>
            <a:spLocks noGrp="1"/>
          </p:cNvSpPr>
          <p:nvPr>
            <p:ph type="dt" sz="half" idx="10"/>
          </p:nvPr>
        </p:nvSpPr>
        <p:spPr/>
        <p:txBody>
          <a:bodyPr/>
          <a:lstStyle/>
          <a:p>
            <a:r>
              <a:rPr lang="en-US" smtClean="0"/>
              <a:t>12/14/16</a:t>
            </a:r>
            <a:endParaRPr lang="en-US"/>
          </a:p>
        </p:txBody>
      </p:sp>
      <p:sp>
        <p:nvSpPr>
          <p:cNvPr id="5" name="Footer Placeholder 4"/>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3" y="332816"/>
            <a:ext cx="8574087" cy="3277720"/>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r>
              <a:rPr lang="en-US" smtClean="0"/>
              <a:t>12/14/16</a:t>
            </a:r>
            <a:endParaRPr lang="en-US"/>
          </a:p>
        </p:txBody>
      </p:sp>
      <p:sp>
        <p:nvSpPr>
          <p:cNvPr id="5" name="Footer Placeholder 4"/>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4" y="3601182"/>
            <a:ext cx="857408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4" y="4697542"/>
            <a:ext cx="8576373" cy="103058"/>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3601182"/>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3610536"/>
            <a:ext cx="7772400" cy="786653"/>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8" y="4397189"/>
            <a:ext cx="7732059" cy="302559"/>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4" y="341830"/>
            <a:ext cx="8574087" cy="8504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4" y="1183386"/>
            <a:ext cx="8576373" cy="103058"/>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1613297"/>
            <a:ext cx="3931920" cy="29813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78188" y="1613297"/>
            <a:ext cx="3931920" cy="29813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r>
              <a:rPr lang="en-US" smtClean="0"/>
              <a:t>12/14/16</a:t>
            </a:r>
            <a:endParaRPr lang="en-US"/>
          </a:p>
        </p:txBody>
      </p:sp>
      <p:sp>
        <p:nvSpPr>
          <p:cNvPr id="6" name="Footer Placeholder 5"/>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4" y="341830"/>
            <a:ext cx="8574087" cy="8504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4" y="1183386"/>
            <a:ext cx="8576373" cy="103058"/>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301353"/>
            <a:ext cx="3931920" cy="624938"/>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1943100"/>
            <a:ext cx="3931920" cy="26515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79495" y="1301353"/>
            <a:ext cx="3931920" cy="624938"/>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1943100"/>
            <a:ext cx="3931920" cy="26515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r>
              <a:rPr lang="en-US" smtClean="0"/>
              <a:t>12/14/16</a:t>
            </a:r>
            <a:endParaRPr lang="en-US"/>
          </a:p>
        </p:txBody>
      </p:sp>
      <p:sp>
        <p:nvSpPr>
          <p:cNvPr id="8" name="Footer Placeholder 7"/>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4" y="341830"/>
            <a:ext cx="8574087" cy="8504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4" y="1183386"/>
            <a:ext cx="8576373" cy="103058"/>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12/14/16</a:t>
            </a:r>
            <a:endParaRPr lang="en-US"/>
          </a:p>
        </p:txBody>
      </p:sp>
      <p:sp>
        <p:nvSpPr>
          <p:cNvPr id="4" name="Footer Placeholder 3"/>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12/14/16</a:t>
            </a:r>
            <a:endParaRPr lang="en-US"/>
          </a:p>
        </p:txBody>
      </p:sp>
      <p:sp>
        <p:nvSpPr>
          <p:cNvPr id="3" name="Footer Placeholder 2"/>
          <p:cNvSpPr>
            <a:spLocks noGrp="1"/>
          </p:cNvSpPr>
          <p:nvPr>
            <p:ph type="ftr" sz="quarter" idx="11"/>
          </p:nvPr>
        </p:nvSpPr>
        <p:spPr/>
        <p:txBody>
          <a:bodyPr/>
          <a:lstStyle/>
          <a:p>
            <a:r>
              <a:rPr lang="en-US" smtClean="0"/>
              <a:t>Improving the Usability of Climate, Extreme Event, and Hazard Data and Information Products for Community Decision Makers III</a:t>
            </a:r>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4" y="339539"/>
            <a:ext cx="8576373" cy="103058"/>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4" y="1600201"/>
            <a:ext cx="7076747" cy="29944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285128" y="4827774"/>
            <a:ext cx="2133600" cy="273844"/>
          </a:xfrm>
          <a:prstGeom prst="rect">
            <a:avLst/>
          </a:prstGeom>
        </p:spPr>
        <p:txBody>
          <a:bodyPr vert="horz" lIns="91440" tIns="45720" rIns="91440" bIns="45720" rtlCol="0" anchor="ctr"/>
          <a:lstStyle>
            <a:lvl1pPr algn="r">
              <a:defRPr sz="1000" b="1">
                <a:solidFill>
                  <a:schemeClr val="bg1">
                    <a:lumMod val="65000"/>
                  </a:schemeClr>
                </a:solidFill>
              </a:defRPr>
            </a:lvl1pPr>
          </a:lstStyle>
          <a:p>
            <a:r>
              <a:rPr lang="en-US" smtClean="0"/>
              <a:t>12/14/16</a:t>
            </a:r>
            <a:endParaRPr lang="en-US"/>
          </a:p>
        </p:txBody>
      </p:sp>
      <p:sp>
        <p:nvSpPr>
          <p:cNvPr id="5" name="Footer Placeholder 4"/>
          <p:cNvSpPr>
            <a:spLocks noGrp="1"/>
          </p:cNvSpPr>
          <p:nvPr>
            <p:ph type="ftr" sz="quarter" idx="3"/>
          </p:nvPr>
        </p:nvSpPr>
        <p:spPr>
          <a:xfrm>
            <a:off x="199698" y="4827774"/>
            <a:ext cx="6124902" cy="273844"/>
          </a:xfrm>
          <a:prstGeom prst="rect">
            <a:avLst/>
          </a:prstGeom>
        </p:spPr>
        <p:txBody>
          <a:bodyPr vert="horz" lIns="91440" tIns="45720" rIns="91440" bIns="45720" rtlCol="0" anchor="ctr"/>
          <a:lstStyle>
            <a:lvl1pPr algn="l">
              <a:defRPr sz="800" b="1">
                <a:solidFill>
                  <a:schemeClr val="bg1">
                    <a:lumMod val="65000"/>
                  </a:schemeClr>
                </a:solidFill>
              </a:defRPr>
            </a:lvl1pPr>
          </a:lstStyle>
          <a:p>
            <a:r>
              <a:rPr lang="en-US" smtClean="0"/>
              <a:t>Improving the Usability of Climate, Extreme Event, and Hazard Data and Information Products for Community Decision Makers III</a:t>
            </a:r>
            <a:endParaRPr lang="en-US" dirty="0"/>
          </a:p>
        </p:txBody>
      </p:sp>
      <p:sp>
        <p:nvSpPr>
          <p:cNvPr id="6" name="Slide Number Placeholder 5"/>
          <p:cNvSpPr>
            <a:spLocks noGrp="1"/>
          </p:cNvSpPr>
          <p:nvPr>
            <p:ph type="sldNum" sz="quarter" idx="4"/>
          </p:nvPr>
        </p:nvSpPr>
        <p:spPr>
          <a:xfrm>
            <a:off x="8432883" y="4827774"/>
            <a:ext cx="630621" cy="269820"/>
          </a:xfrm>
          <a:prstGeom prst="rect">
            <a:avLst/>
          </a:prstGeom>
        </p:spPr>
        <p:txBody>
          <a:bodyPr vert="horz" lIns="91440" tIns="45720" rIns="91440" bIns="45720" rtlCol="0" anchor="ctr"/>
          <a:lstStyle>
            <a:lvl1pPr algn="r">
              <a:defRPr sz="1000" b="1">
                <a:solidFill>
                  <a:schemeClr val="tx1">
                    <a:lumMod val="85000"/>
                    <a:lumOff val="15000"/>
                  </a:schemeClr>
                </a:solidFill>
              </a:defRPr>
            </a:lvl1pPr>
          </a:lstStyle>
          <a:p>
            <a:fld id="{5FD889E0-CAB2-4699-909D-B9A88D47ACBE}" type="slidenum">
              <a:rPr lang="en-US" smtClean="0"/>
              <a:pPr/>
              <a:t>‹#›</a:t>
            </a:fld>
            <a:endParaRPr lang="en-US"/>
          </a:p>
        </p:txBody>
      </p:sp>
      <p:sp>
        <p:nvSpPr>
          <p:cNvPr id="2" name="Title Placeholder 1"/>
          <p:cNvSpPr>
            <a:spLocks noGrp="1"/>
          </p:cNvSpPr>
          <p:nvPr>
            <p:ph type="title"/>
          </p:nvPr>
        </p:nvSpPr>
        <p:spPr>
          <a:xfrm>
            <a:off x="284164" y="472787"/>
            <a:ext cx="8574087" cy="72588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jpeg"/><Relationship Id="rId14" Type="http://schemas.openxmlformats.org/officeDocument/2006/relationships/image" Target="../media/image5.jpeg"/><Relationship Id="rId15" Type="http://schemas.openxmlformats.org/officeDocument/2006/relationships/image" Target="../media/image17.png"/><Relationship Id="rId16" Type="http://schemas.openxmlformats.org/officeDocument/2006/relationships/image" Target="../media/image18.jpg"/><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emf"/><Relationship Id="rId9" Type="http://schemas.openxmlformats.org/officeDocument/2006/relationships/image" Target="../media/image12.jpeg"/><Relationship Id="rId10"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tiff"/><Relationship Id="rId1" Type="http://schemas.openxmlformats.org/officeDocument/2006/relationships/slideLayout" Target="../slideLayouts/slideLayout8.xml"/><Relationship Id="rId2" Type="http://schemas.openxmlformats.org/officeDocument/2006/relationships/image" Target="../media/image25.tif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tiff"/><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tiff"/><Relationship Id="rId10" Type="http://schemas.openxmlformats.org/officeDocument/2006/relationships/image" Target="../media/image36.png"/><Relationship Id="rId11"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8.tiff"/><Relationship Id="rId4" Type="http://schemas.openxmlformats.org/officeDocument/2006/relationships/image" Target="../media/image39.tiff"/><Relationship Id="rId5" Type="http://schemas.openxmlformats.org/officeDocument/2006/relationships/image" Target="../media/image40.tiff"/><Relationship Id="rId6" Type="http://schemas.openxmlformats.org/officeDocument/2006/relationships/image" Target="../media/image41.tiff"/><Relationship Id="rId7" Type="http://schemas.openxmlformats.org/officeDocument/2006/relationships/image" Target="../media/image42.png"/><Relationship Id="rId8" Type="http://schemas.openxmlformats.org/officeDocument/2006/relationships/image" Target="../media/image36.png"/><Relationship Id="rId9" Type="http://schemas.openxmlformats.org/officeDocument/2006/relationships/image" Target="../media/image5.jpeg"/><Relationship Id="rId10"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3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4164" y="439615"/>
            <a:ext cx="8574087" cy="752230"/>
          </a:xfrm>
        </p:spPr>
        <p:txBody>
          <a:bodyPr anchor="b">
            <a:noAutofit/>
          </a:bodyPr>
          <a:lstStyle/>
          <a:p>
            <a:r>
              <a:rPr lang="en-US" sz="1600" dirty="0" smtClean="0"/>
              <a:t>Update </a:t>
            </a:r>
            <a:r>
              <a:rPr lang="en-US" sz="1600" dirty="0"/>
              <a:t>on the use of near real time and other data sets </a:t>
            </a:r>
            <a:r>
              <a:rPr lang="en-US" sz="1600" dirty="0" smtClean="0"/>
              <a:t>in p</a:t>
            </a:r>
            <a:r>
              <a:rPr lang="en-US" sz="1600" dirty="0" smtClean="0"/>
              <a:t>artnership </a:t>
            </a:r>
            <a:r>
              <a:rPr lang="en-US" sz="1600" dirty="0"/>
              <a:t>with the State of </a:t>
            </a:r>
            <a:r>
              <a:rPr lang="en-US" sz="1600" dirty="0" smtClean="0"/>
              <a:t>California:</a:t>
            </a:r>
            <a:br>
              <a:rPr lang="en-US" sz="1600" dirty="0" smtClean="0"/>
            </a:br>
            <a:r>
              <a:rPr lang="en-US" sz="1600" dirty="0" smtClean="0"/>
              <a:t> Cascadia Rising 2016 and Vigilant Guard 17</a:t>
            </a:r>
            <a:endParaRPr lang="en-US" sz="1600" dirty="0"/>
          </a:p>
        </p:txBody>
      </p:sp>
      <p:sp>
        <p:nvSpPr>
          <p:cNvPr id="12" name="TextBox 11"/>
          <p:cNvSpPr txBox="1"/>
          <p:nvPr/>
        </p:nvSpPr>
        <p:spPr>
          <a:xfrm>
            <a:off x="186474" y="4962763"/>
            <a:ext cx="3496528" cy="215444"/>
          </a:xfrm>
          <a:prstGeom prst="rect">
            <a:avLst/>
          </a:prstGeom>
          <a:noFill/>
        </p:spPr>
        <p:txBody>
          <a:bodyPr wrap="square" rtlCol="0">
            <a:spAutoFit/>
          </a:bodyPr>
          <a:lstStyle/>
          <a:p>
            <a:r>
              <a:rPr lang="en-US" sz="800" dirty="0" smtClean="0">
                <a:solidFill>
                  <a:schemeClr val="bg1">
                    <a:lumMod val="50000"/>
                  </a:schemeClr>
                </a:solidFill>
              </a:rPr>
              <a:t>© </a:t>
            </a:r>
            <a:r>
              <a:rPr lang="en-US" sz="800" dirty="0" smtClean="0">
                <a:solidFill>
                  <a:schemeClr val="bg1">
                    <a:lumMod val="50000"/>
                  </a:schemeClr>
                </a:solidFill>
              </a:rPr>
              <a:t>2017. </a:t>
            </a:r>
            <a:r>
              <a:rPr lang="en-US" sz="800" dirty="0" smtClean="0">
                <a:solidFill>
                  <a:schemeClr val="bg1">
                    <a:lumMod val="50000"/>
                  </a:schemeClr>
                </a:solidFill>
              </a:rPr>
              <a:t>All rights reserved.</a:t>
            </a:r>
            <a:endParaRPr lang="en-US" sz="800" dirty="0">
              <a:solidFill>
                <a:schemeClr val="bg1">
                  <a:lumMod val="50000"/>
                </a:schemeClr>
              </a:solidFill>
            </a:endParaRPr>
          </a:p>
        </p:txBody>
      </p:sp>
      <p:sp>
        <p:nvSpPr>
          <p:cNvPr id="13" name="TextBox 12"/>
          <p:cNvSpPr txBox="1"/>
          <p:nvPr/>
        </p:nvSpPr>
        <p:spPr>
          <a:xfrm>
            <a:off x="196243" y="35423"/>
            <a:ext cx="3496528" cy="307777"/>
          </a:xfrm>
          <a:prstGeom prst="rect">
            <a:avLst/>
          </a:prstGeom>
          <a:noFill/>
        </p:spPr>
        <p:txBody>
          <a:bodyPr wrap="square" rtlCol="0">
            <a:spAutoFit/>
          </a:bodyPr>
          <a:lstStyle/>
          <a:p>
            <a:r>
              <a:rPr lang="en-US" sz="1400" dirty="0" smtClean="0"/>
              <a:t>ESIP Winter Meeting 2017</a:t>
            </a:r>
            <a:endParaRPr lang="en-US" sz="1400" dirty="0">
              <a:solidFill>
                <a:schemeClr val="bg1">
                  <a:lumMod val="50000"/>
                </a:schemeClr>
              </a:solidFill>
            </a:endParaRPr>
          </a:p>
        </p:txBody>
      </p:sp>
      <p:sp>
        <p:nvSpPr>
          <p:cNvPr id="14" name="TextBox 13"/>
          <p:cNvSpPr txBox="1"/>
          <p:nvPr/>
        </p:nvSpPr>
        <p:spPr>
          <a:xfrm>
            <a:off x="986686" y="1660763"/>
            <a:ext cx="7295266" cy="3200876"/>
          </a:xfrm>
          <a:prstGeom prst="rect">
            <a:avLst/>
          </a:prstGeom>
          <a:noFill/>
        </p:spPr>
        <p:txBody>
          <a:bodyPr wrap="square" rtlCol="0">
            <a:spAutoFit/>
          </a:bodyPr>
          <a:lstStyle/>
          <a:p>
            <a:pPr algn="ctr"/>
            <a:r>
              <a:rPr lang="en-US" sz="1400" dirty="0" smtClean="0"/>
              <a:t>Maggi Glasscoe, Andrew Aubrey </a:t>
            </a:r>
            <a:endParaRPr lang="en-US" sz="1400" dirty="0"/>
          </a:p>
          <a:p>
            <a:pPr algn="ctr"/>
            <a:r>
              <a:rPr lang="en-US" sz="1200" i="1" dirty="0"/>
              <a:t>NASA Jet Propulsion </a:t>
            </a:r>
            <a:r>
              <a:rPr lang="en-US" sz="1200" i="1" dirty="0" smtClean="0"/>
              <a:t>Laboratory, California Institute of Technology</a:t>
            </a:r>
          </a:p>
          <a:p>
            <a:pPr algn="ctr"/>
            <a:r>
              <a:rPr lang="en-US" sz="1200" b="1" i="1" dirty="0" err="1">
                <a:solidFill>
                  <a:schemeClr val="accent1"/>
                </a:solidFill>
              </a:rPr>
              <a:t>Margaret.T.Glasscoe@jpl.nasa.gov</a:t>
            </a:r>
            <a:endParaRPr lang="en-US" sz="1200" b="1" i="1" dirty="0">
              <a:solidFill>
                <a:schemeClr val="accent1"/>
              </a:solidFill>
            </a:endParaRPr>
          </a:p>
          <a:p>
            <a:pPr algn="ctr"/>
            <a:endParaRPr lang="en-US" sz="1200" i="1" dirty="0"/>
          </a:p>
          <a:p>
            <a:pPr algn="ctr"/>
            <a:r>
              <a:rPr lang="en-US" sz="1400" dirty="0"/>
              <a:t>Anne </a:t>
            </a:r>
            <a:r>
              <a:rPr lang="en-US" sz="1400" dirty="0" err="1"/>
              <a:t>Rosinski</a:t>
            </a:r>
            <a:endParaRPr lang="en-US" sz="1400" dirty="0"/>
          </a:p>
          <a:p>
            <a:pPr algn="ctr"/>
            <a:r>
              <a:rPr lang="en-US" sz="1200" i="1" dirty="0"/>
              <a:t>California Geological Survey Menlo Park</a:t>
            </a:r>
          </a:p>
          <a:p>
            <a:pPr algn="ctr"/>
            <a:endParaRPr lang="en-US" sz="1200" dirty="0"/>
          </a:p>
          <a:p>
            <a:pPr algn="ctr"/>
            <a:r>
              <a:rPr lang="en-US" sz="1400" dirty="0"/>
              <a:t>James </a:t>
            </a:r>
            <a:r>
              <a:rPr lang="en-US" sz="1400" dirty="0" err="1"/>
              <a:t>Morentz</a:t>
            </a:r>
            <a:endParaRPr lang="en-US" sz="1400" dirty="0"/>
          </a:p>
          <a:p>
            <a:pPr algn="ctr"/>
            <a:r>
              <a:rPr lang="en-US" sz="1200" i="1" dirty="0" err="1"/>
              <a:t>JWMorentz</a:t>
            </a:r>
            <a:r>
              <a:rPr lang="en-US" sz="1200" i="1" dirty="0"/>
              <a:t> LLC</a:t>
            </a:r>
          </a:p>
          <a:p>
            <a:pPr algn="ctr"/>
            <a:endParaRPr lang="en-US" sz="1200" dirty="0"/>
          </a:p>
          <a:p>
            <a:pPr algn="ctr"/>
            <a:r>
              <a:rPr lang="en-US" sz="1400" dirty="0"/>
              <a:t>Phil </a:t>
            </a:r>
            <a:r>
              <a:rPr lang="en-US" sz="1400" dirty="0" err="1"/>
              <a:t>Beilin</a:t>
            </a:r>
            <a:endParaRPr lang="en-US" sz="1400" dirty="0"/>
          </a:p>
          <a:p>
            <a:pPr algn="ctr"/>
            <a:r>
              <a:rPr lang="en-US" sz="1200" i="1" dirty="0"/>
              <a:t>City of Walnut Creek</a:t>
            </a:r>
          </a:p>
          <a:p>
            <a:pPr algn="ctr"/>
            <a:endParaRPr lang="en-US" sz="1200" dirty="0"/>
          </a:p>
          <a:p>
            <a:pPr algn="ctr"/>
            <a:r>
              <a:rPr lang="en-US" sz="1400" dirty="0"/>
              <a:t>Dave Jones</a:t>
            </a:r>
          </a:p>
          <a:p>
            <a:pPr algn="ctr"/>
            <a:r>
              <a:rPr lang="en-US" sz="1200" i="1" dirty="0" err="1"/>
              <a:t>StormCenter</a:t>
            </a:r>
            <a:r>
              <a:rPr lang="en-US" sz="1200" i="1" dirty="0"/>
              <a:t> </a:t>
            </a:r>
            <a:r>
              <a:rPr lang="en-US" sz="1200" i="1" dirty="0" smtClean="0"/>
              <a:t>Communications</a:t>
            </a:r>
          </a:p>
          <a:p>
            <a:pPr algn="ctr"/>
            <a:endParaRPr lang="en-US" sz="1200" i="1" dirty="0"/>
          </a:p>
        </p:txBody>
      </p:sp>
      <p:sp>
        <p:nvSpPr>
          <p:cNvPr id="9"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11"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4256055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900" dirty="0"/>
              <a:t>Information Sharing Between Multiple State, Federal, Local Organizations through </a:t>
            </a:r>
            <a:r>
              <a:rPr lang="en-US" sz="1900" dirty="0" err="1"/>
              <a:t>XchangeCore</a:t>
            </a:r>
            <a:r>
              <a:rPr lang="en-US" sz="1900" dirty="0"/>
              <a:t> connected applications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0021" y="3174019"/>
            <a:ext cx="1520646" cy="114048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0861" y="1890507"/>
            <a:ext cx="1970171" cy="57889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99633" y="1856237"/>
            <a:ext cx="1622108" cy="650081"/>
          </a:xfrm>
          <a:prstGeom prst="rect">
            <a:avLst/>
          </a:prstGeom>
        </p:spPr>
      </p:pic>
      <p:pic>
        <p:nvPicPr>
          <p:cNvPr id="7" name="Picture 18" descr="G:\Grpfiles\SFShare\Anne\Clearinghouse\CH exercises\ShakeOut\ShakeOut 2013\logos\walnut creek.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51827" y="1840901"/>
            <a:ext cx="952500" cy="857250"/>
          </a:xfrm>
          <a:prstGeom prst="rect">
            <a:avLst/>
          </a:prstGeom>
          <a:noFill/>
          <a:ln w="9525">
            <a:noFill/>
            <a:miter lim="800000"/>
            <a:headEnd/>
            <a:tailEnd/>
          </a:ln>
        </p:spPr>
      </p:pic>
      <p:pic>
        <p:nvPicPr>
          <p:cNvPr id="8" name="Picture 4" descr="G:\Grpfiles\SFShare\Anne\Clearinghouse\CH exercises\ShakeOut\ShakeOut 2013\logos\SOR Logo Greener.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23771" y="2661239"/>
            <a:ext cx="2436246" cy="46589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8"/>
          <a:stretch>
            <a:fillRect/>
          </a:stretch>
        </p:blipFill>
        <p:spPr>
          <a:xfrm>
            <a:off x="4140450" y="2704647"/>
            <a:ext cx="1864800" cy="379080"/>
          </a:xfrm>
          <a:prstGeom prst="rect">
            <a:avLst/>
          </a:prstGeom>
        </p:spPr>
      </p:pic>
      <p:pic>
        <p:nvPicPr>
          <p:cNvPr id="13" name="Picture 12" descr="cgs_logo_2006.jpg"/>
          <p:cNvPicPr/>
          <p:nvPr/>
        </p:nvPicPr>
        <p:blipFill>
          <a:blip r:embed="rId9" cstate="screen">
            <a:extLst>
              <a:ext uri="{28A0092B-C50C-407E-A947-70E740481C1C}">
                <a14:useLocalDpi xmlns:a14="http://schemas.microsoft.com/office/drawing/2010/main"/>
              </a:ext>
            </a:extLst>
          </a:blip>
          <a:stretch>
            <a:fillRect/>
          </a:stretch>
        </p:blipFill>
        <p:spPr>
          <a:xfrm>
            <a:off x="2210666" y="4015848"/>
            <a:ext cx="914400" cy="857250"/>
          </a:xfrm>
          <a:prstGeom prst="rect">
            <a:avLst/>
          </a:prstGeom>
        </p:spPr>
      </p:pic>
      <p:pic>
        <p:nvPicPr>
          <p:cNvPr id="14"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973611" y="2580046"/>
            <a:ext cx="1548130" cy="503682"/>
          </a:xfrm>
          <a:prstGeom prst="rect">
            <a:avLst/>
          </a:prstGeom>
          <a:noFill/>
          <a:ln w="9525">
            <a:noFill/>
            <a:miter lim="800000"/>
            <a:headEnd/>
            <a:tailEnd/>
          </a:ln>
        </p:spPr>
      </p:pic>
      <p:pic>
        <p:nvPicPr>
          <p:cNvPr id="1026" name="Picture 1" descr="http://cdphintranet/SiteCollectionImages/CDPH%20Logos/LogoCDPH-jpg-v.2-Color.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2850" y="3346834"/>
            <a:ext cx="1178578" cy="74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napsg logo.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29272" y="3204457"/>
            <a:ext cx="1271927" cy="737592"/>
          </a:xfrm>
          <a:prstGeom prst="rect">
            <a:avLst/>
          </a:prstGeom>
        </p:spPr>
      </p:pic>
      <p:sp>
        <p:nvSpPr>
          <p:cNvPr id="3" name="TextBox 2"/>
          <p:cNvSpPr txBox="1"/>
          <p:nvPr/>
        </p:nvSpPr>
        <p:spPr>
          <a:xfrm>
            <a:off x="3006118" y="3156643"/>
            <a:ext cx="696564" cy="359424"/>
          </a:xfrm>
          <a:prstGeom prst="rect">
            <a:avLst/>
          </a:prstGeom>
          <a:noFill/>
        </p:spPr>
        <p:txBody>
          <a:bodyPr wrap="square" lIns="81628" tIns="40814" rIns="81628" bIns="40814" rtlCol="0">
            <a:spAutoFit/>
          </a:bodyPr>
          <a:lstStyle/>
          <a:p>
            <a:r>
              <a:rPr lang="en-US" sz="900" b="1" i="1" dirty="0"/>
              <a:t>N. CA Chapter</a:t>
            </a:r>
          </a:p>
        </p:txBody>
      </p:sp>
      <p:pic>
        <p:nvPicPr>
          <p:cNvPr id="17" name="Picture 1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01199" y="4149267"/>
            <a:ext cx="1299241" cy="764424"/>
          </a:xfrm>
          <a:prstGeom prst="rect">
            <a:avLst/>
          </a:prstGeom>
        </p:spPr>
      </p:pic>
      <p:sp>
        <p:nvSpPr>
          <p:cNvPr id="22"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9</a:t>
            </a:fld>
            <a:endParaRPr lang="en-US" sz="1000" dirty="0"/>
          </a:p>
        </p:txBody>
      </p:sp>
      <p:pic>
        <p:nvPicPr>
          <p:cNvPr id="24" name="Picture 23" descr="Clearinghouse_logo.jp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3487108" y="1313386"/>
            <a:ext cx="1913332" cy="527515"/>
          </a:xfrm>
          <a:prstGeom prst="rect">
            <a:avLst/>
          </a:prstGeom>
        </p:spPr>
      </p:pic>
      <p:pic>
        <p:nvPicPr>
          <p:cNvPr id="26" name="Picture 8"/>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087312" y="3968683"/>
            <a:ext cx="1074737" cy="863889"/>
          </a:xfrm>
          <a:prstGeom prst="rect">
            <a:avLst/>
          </a:prstGeom>
          <a:noFill/>
          <a:ln w="9525">
            <a:noFill/>
            <a:miter lim="800000"/>
            <a:headEnd/>
            <a:tailEnd/>
          </a:ln>
        </p:spPr>
      </p:pic>
      <p:pic>
        <p:nvPicPr>
          <p:cNvPr id="10" name="Picture 9"/>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7044818" y="3252172"/>
            <a:ext cx="1521424" cy="1141068"/>
          </a:xfrm>
          <a:prstGeom prst="rect">
            <a:avLst/>
          </a:prstGeom>
        </p:spPr>
      </p:pic>
      <p:sp>
        <p:nvSpPr>
          <p:cNvPr id="21"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25"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21470451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1771" y="3291783"/>
            <a:ext cx="2057601" cy="1582033"/>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276" y="3291783"/>
            <a:ext cx="2618598" cy="1602836"/>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276" y="1566495"/>
            <a:ext cx="2331671" cy="1282015"/>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67333" y="1566495"/>
            <a:ext cx="2082690" cy="1332527"/>
          </a:xfrm>
          <a:prstGeom prst="rect">
            <a:avLst/>
          </a:prstGeom>
        </p:spPr>
      </p:pic>
      <p:sp>
        <p:nvSpPr>
          <p:cNvPr id="11" name="TextBox 10"/>
          <p:cNvSpPr txBox="1"/>
          <p:nvPr/>
        </p:nvSpPr>
        <p:spPr>
          <a:xfrm>
            <a:off x="3539647" y="4113376"/>
            <a:ext cx="2210377" cy="728756"/>
          </a:xfrm>
          <a:prstGeom prst="rect">
            <a:avLst/>
          </a:prstGeom>
          <a:noFill/>
        </p:spPr>
        <p:txBody>
          <a:bodyPr wrap="square" lIns="81628" tIns="40814" rIns="81628" bIns="40814" rtlCol="0">
            <a:spAutoFit/>
          </a:bodyPr>
          <a:lstStyle/>
          <a:p>
            <a:pPr algn="ctr"/>
            <a:r>
              <a:rPr lang="en-US" sz="1400" dirty="0">
                <a:solidFill>
                  <a:srgbClr val="333333"/>
                </a:solidFill>
              </a:rPr>
              <a:t>Incidents Exchanged between WebEOC/</a:t>
            </a:r>
            <a:r>
              <a:rPr lang="en-US" sz="1400" dirty="0" err="1">
                <a:solidFill>
                  <a:srgbClr val="333333"/>
                </a:solidFill>
              </a:rPr>
              <a:t>CalEOC</a:t>
            </a:r>
            <a:r>
              <a:rPr lang="en-US" sz="1400" dirty="0">
                <a:solidFill>
                  <a:srgbClr val="333333"/>
                </a:solidFill>
              </a:rPr>
              <a:t> and SpotOnResponse </a:t>
            </a:r>
          </a:p>
        </p:txBody>
      </p:sp>
      <p:sp>
        <p:nvSpPr>
          <p:cNvPr id="12" name="TextBox 11"/>
          <p:cNvSpPr txBox="1"/>
          <p:nvPr/>
        </p:nvSpPr>
        <p:spPr>
          <a:xfrm>
            <a:off x="2278923" y="2929362"/>
            <a:ext cx="4591367" cy="297869"/>
          </a:xfrm>
          <a:prstGeom prst="rect">
            <a:avLst/>
          </a:prstGeom>
          <a:noFill/>
        </p:spPr>
        <p:txBody>
          <a:bodyPr wrap="none" lIns="81628" tIns="40814" rIns="81628" bIns="40814" rtlCol="0">
            <a:spAutoFit/>
          </a:bodyPr>
          <a:lstStyle/>
          <a:p>
            <a:r>
              <a:rPr lang="en-US" sz="1400" dirty="0">
                <a:solidFill>
                  <a:srgbClr val="333333"/>
                </a:solidFill>
              </a:rPr>
              <a:t>Common Operational </a:t>
            </a:r>
            <a:r>
              <a:rPr lang="en-US" sz="1400" b="1" i="1" u="sng" dirty="0">
                <a:solidFill>
                  <a:schemeClr val="accent1"/>
                </a:solidFill>
              </a:rPr>
              <a:t>DATA</a:t>
            </a:r>
            <a:r>
              <a:rPr lang="en-US" sz="1400" dirty="0">
                <a:solidFill>
                  <a:schemeClr val="accent1"/>
                </a:solidFill>
              </a:rPr>
              <a:t> </a:t>
            </a:r>
            <a:r>
              <a:rPr lang="en-US" sz="1400" dirty="0">
                <a:solidFill>
                  <a:srgbClr val="333333"/>
                </a:solidFill>
              </a:rPr>
              <a:t>Shared to different technologies</a:t>
            </a:r>
          </a:p>
        </p:txBody>
      </p:sp>
      <p:sp>
        <p:nvSpPr>
          <p:cNvPr id="2" name="TextBox 1"/>
          <p:cNvSpPr txBox="1"/>
          <p:nvPr/>
        </p:nvSpPr>
        <p:spPr>
          <a:xfrm>
            <a:off x="1130274" y="1275852"/>
            <a:ext cx="914400" cy="297869"/>
          </a:xfrm>
          <a:prstGeom prst="rect">
            <a:avLst/>
          </a:prstGeom>
          <a:noFill/>
        </p:spPr>
        <p:txBody>
          <a:bodyPr wrap="square" lIns="81628" tIns="40814" rIns="81628" bIns="40814" rtlCol="0">
            <a:spAutoFit/>
          </a:bodyPr>
          <a:lstStyle/>
          <a:p>
            <a:r>
              <a:rPr lang="en-US" sz="1400" b="1" dirty="0">
                <a:solidFill>
                  <a:srgbClr val="333333"/>
                </a:solidFill>
              </a:rPr>
              <a:t>AGOL</a:t>
            </a:r>
          </a:p>
        </p:txBody>
      </p:sp>
      <p:sp>
        <p:nvSpPr>
          <p:cNvPr id="13" name="TextBox 12"/>
          <p:cNvSpPr txBox="1"/>
          <p:nvPr/>
        </p:nvSpPr>
        <p:spPr>
          <a:xfrm>
            <a:off x="4096456" y="1275852"/>
            <a:ext cx="1676532" cy="297869"/>
          </a:xfrm>
          <a:prstGeom prst="rect">
            <a:avLst/>
          </a:prstGeom>
          <a:noFill/>
        </p:spPr>
        <p:txBody>
          <a:bodyPr wrap="square" lIns="81628" tIns="40814" rIns="81628" bIns="40814" rtlCol="0">
            <a:spAutoFit/>
          </a:bodyPr>
          <a:lstStyle/>
          <a:p>
            <a:r>
              <a:rPr lang="en-US" sz="1400" b="1" dirty="0">
                <a:solidFill>
                  <a:srgbClr val="333333"/>
                </a:solidFill>
              </a:rPr>
              <a:t>Google Earth</a:t>
            </a:r>
          </a:p>
        </p:txBody>
      </p:sp>
      <p:pic>
        <p:nvPicPr>
          <p:cNvPr id="2050"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71770" y="1620464"/>
            <a:ext cx="2179647" cy="122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07199" y="1275852"/>
            <a:ext cx="1190172" cy="297869"/>
          </a:xfrm>
          <a:prstGeom prst="rect">
            <a:avLst/>
          </a:prstGeom>
          <a:noFill/>
        </p:spPr>
        <p:txBody>
          <a:bodyPr wrap="square" lIns="81628" tIns="40814" rIns="81628" bIns="40814" rtlCol="0">
            <a:spAutoFit/>
          </a:bodyPr>
          <a:lstStyle/>
          <a:p>
            <a:r>
              <a:rPr lang="en-US" sz="1400" b="1" dirty="0">
                <a:solidFill>
                  <a:srgbClr val="333333"/>
                </a:solidFill>
              </a:rPr>
              <a:t>ArcGIS</a:t>
            </a:r>
          </a:p>
        </p:txBody>
      </p:sp>
      <p:sp>
        <p:nvSpPr>
          <p:cNvPr id="9" name="TextBox 8"/>
          <p:cNvSpPr txBox="1"/>
          <p:nvPr/>
        </p:nvSpPr>
        <p:spPr>
          <a:xfrm>
            <a:off x="1366178" y="3014783"/>
            <a:ext cx="870172" cy="297869"/>
          </a:xfrm>
          <a:prstGeom prst="rect">
            <a:avLst/>
          </a:prstGeom>
          <a:noFill/>
        </p:spPr>
        <p:txBody>
          <a:bodyPr wrap="none" lIns="81628" tIns="40814" rIns="81628" bIns="40814" rtlCol="0">
            <a:spAutoFit/>
          </a:bodyPr>
          <a:lstStyle/>
          <a:p>
            <a:r>
              <a:rPr lang="en-US" sz="1400" b="1" dirty="0">
                <a:solidFill>
                  <a:srgbClr val="333333"/>
                </a:solidFill>
              </a:rPr>
              <a:t>Web EOC</a:t>
            </a:r>
          </a:p>
        </p:txBody>
      </p:sp>
      <p:sp>
        <p:nvSpPr>
          <p:cNvPr id="14" name="TextBox 13"/>
          <p:cNvSpPr txBox="1"/>
          <p:nvPr/>
        </p:nvSpPr>
        <p:spPr>
          <a:xfrm>
            <a:off x="6807480" y="3014783"/>
            <a:ext cx="1011236" cy="297869"/>
          </a:xfrm>
          <a:prstGeom prst="rect">
            <a:avLst/>
          </a:prstGeom>
          <a:noFill/>
        </p:spPr>
        <p:txBody>
          <a:bodyPr wrap="none" lIns="81628" tIns="40814" rIns="81628" bIns="40814" rtlCol="0">
            <a:spAutoFit/>
          </a:bodyPr>
          <a:lstStyle/>
          <a:p>
            <a:r>
              <a:rPr lang="en-US" sz="1400" b="1" dirty="0">
                <a:solidFill>
                  <a:srgbClr val="333333"/>
                </a:solidFill>
              </a:rPr>
              <a:t>Mobile Aps</a:t>
            </a:r>
          </a:p>
        </p:txBody>
      </p:sp>
      <p:sp>
        <p:nvSpPr>
          <p:cNvPr id="21"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10</a:t>
            </a:fld>
            <a:endParaRPr lang="en-US" sz="1000" dirty="0"/>
          </a:p>
        </p:txBody>
      </p:sp>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94146" y="3345968"/>
            <a:ext cx="1081236" cy="878030"/>
          </a:xfrm>
          <a:prstGeom prst="rect">
            <a:avLst/>
          </a:prstGeom>
        </p:spPr>
      </p:pic>
      <p:sp>
        <p:nvSpPr>
          <p:cNvPr id="16" name="Title 15"/>
          <p:cNvSpPr>
            <a:spLocks noGrp="1"/>
          </p:cNvSpPr>
          <p:nvPr>
            <p:ph type="title"/>
          </p:nvPr>
        </p:nvSpPr>
        <p:spPr/>
        <p:txBody>
          <a:bodyPr>
            <a:normAutofit/>
          </a:bodyPr>
          <a:lstStyle/>
          <a:p>
            <a:r>
              <a:rPr lang="en-US" sz="3600" dirty="0">
                <a:solidFill>
                  <a:srgbClr val="FFFFFF"/>
                </a:solidFill>
              </a:rPr>
              <a:t>Incident Situational Awareness Exchanged</a:t>
            </a:r>
          </a:p>
        </p:txBody>
      </p:sp>
      <p:sp>
        <p:nvSpPr>
          <p:cNvPr id="19"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24"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6836794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084158" y="1419962"/>
            <a:ext cx="4999504" cy="3497374"/>
            <a:chOff x="4093307" y="1399802"/>
            <a:chExt cx="4999504" cy="3497374"/>
          </a:xfrm>
        </p:grpSpPr>
        <p:pic>
          <p:nvPicPr>
            <p:cNvPr id="12" name="Picture 11" descr="GeoCollaborate1.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93307" y="1849824"/>
              <a:ext cx="4989735" cy="3047352"/>
            </a:xfrm>
            <a:prstGeom prst="rect">
              <a:avLst/>
            </a:prstGeom>
          </p:spPr>
        </p:pic>
        <p:sp>
          <p:nvSpPr>
            <p:cNvPr id="15" name="Rectangle 14"/>
            <p:cNvSpPr/>
            <p:nvPr/>
          </p:nvSpPr>
          <p:spPr>
            <a:xfrm>
              <a:off x="4103076" y="1399802"/>
              <a:ext cx="4989735" cy="45002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sz="3600" dirty="0" smtClean="0"/>
              <a:t>Real-time collaboration: </a:t>
            </a:r>
            <a:r>
              <a:rPr lang="en-US" sz="3600" dirty="0" err="1" smtClean="0"/>
              <a:t>GeoCollaborate</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5FD889E0-CAB2-4699-909D-B9A88D47ACBE}" type="slidenum">
              <a:rPr lang="en-US" smtClean="0"/>
              <a:t>11</a:t>
            </a:fld>
            <a:endParaRPr lang="en-US"/>
          </a:p>
        </p:txBody>
      </p:sp>
      <p:grpSp>
        <p:nvGrpSpPr>
          <p:cNvPr id="20" name="Group 19"/>
          <p:cNvGrpSpPr/>
          <p:nvPr/>
        </p:nvGrpSpPr>
        <p:grpSpPr>
          <a:xfrm>
            <a:off x="4043532" y="1451360"/>
            <a:ext cx="5070231" cy="3445816"/>
            <a:chOff x="4043532" y="1451360"/>
            <a:chExt cx="5070231" cy="3445816"/>
          </a:xfrm>
        </p:grpSpPr>
        <p:sp>
          <p:nvSpPr>
            <p:cNvPr id="19" name="Rectangle 18"/>
            <p:cNvSpPr/>
            <p:nvPr/>
          </p:nvSpPr>
          <p:spPr>
            <a:xfrm>
              <a:off x="4043532" y="1451360"/>
              <a:ext cx="5070231" cy="34458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8" name="Group 17"/>
            <p:cNvGrpSpPr/>
            <p:nvPr/>
          </p:nvGrpSpPr>
          <p:grpSpPr>
            <a:xfrm>
              <a:off x="4146325" y="1487723"/>
              <a:ext cx="4907410" cy="3409453"/>
              <a:chOff x="4146325" y="1487723"/>
              <a:chExt cx="4907410" cy="3409453"/>
            </a:xfrm>
          </p:grpSpPr>
          <p:pic>
            <p:nvPicPr>
              <p:cNvPr id="6" name="Picture 5" descr="IMG_652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4146325" y="2112945"/>
                <a:ext cx="4878103" cy="2784231"/>
              </a:xfrm>
              <a:prstGeom prst="rect">
                <a:avLst/>
              </a:prstGeom>
            </p:spPr>
          </p:pic>
          <p:sp>
            <p:nvSpPr>
              <p:cNvPr id="7" name="TextBox 6"/>
              <p:cNvSpPr txBox="1"/>
              <p:nvPr/>
            </p:nvSpPr>
            <p:spPr>
              <a:xfrm>
                <a:off x="4156094" y="1487723"/>
                <a:ext cx="4878103" cy="369332"/>
              </a:xfrm>
              <a:prstGeom prst="rect">
                <a:avLst/>
              </a:prstGeom>
              <a:noFill/>
            </p:spPr>
            <p:txBody>
              <a:bodyPr wrap="square" rtlCol="0">
                <a:spAutoFit/>
              </a:bodyPr>
              <a:lstStyle/>
              <a:p>
                <a:pPr algn="ctr"/>
                <a:r>
                  <a:rPr lang="en-US" b="1" dirty="0" smtClean="0"/>
                  <a:t>JPL </a:t>
                </a:r>
                <a:r>
                  <a:rPr lang="en-US" b="1" dirty="0" err="1" smtClean="0"/>
                  <a:t>Testbed</a:t>
                </a:r>
                <a:r>
                  <a:rPr lang="en-US" b="1" dirty="0" smtClean="0"/>
                  <a:t> with lead/follow displays</a:t>
                </a:r>
                <a:endParaRPr lang="en-US" b="1" dirty="0"/>
              </a:p>
            </p:txBody>
          </p:sp>
          <p:pic>
            <p:nvPicPr>
              <p:cNvPr id="10" name="Picture 9" descr="geocollab.tif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38592" y="1935375"/>
                <a:ext cx="1415143" cy="550984"/>
              </a:xfrm>
              <a:prstGeom prst="rect">
                <a:avLst/>
              </a:prstGeom>
              <a:ln w="19050" cmpd="sng">
                <a:solidFill>
                  <a:schemeClr val="accent3"/>
                </a:solidFill>
              </a:ln>
            </p:spPr>
          </p:pic>
          <p:sp>
            <p:nvSpPr>
              <p:cNvPr id="8" name="TextBox 7"/>
              <p:cNvSpPr txBox="1"/>
              <p:nvPr/>
            </p:nvSpPr>
            <p:spPr>
              <a:xfrm>
                <a:off x="4156094" y="3092941"/>
                <a:ext cx="904368" cy="369332"/>
              </a:xfrm>
              <a:prstGeom prst="rect">
                <a:avLst/>
              </a:prstGeom>
              <a:noFill/>
            </p:spPr>
            <p:txBody>
              <a:bodyPr wrap="square" rtlCol="0">
                <a:spAutoFit/>
              </a:bodyPr>
              <a:lstStyle/>
              <a:p>
                <a:pPr algn="ctr"/>
                <a:r>
                  <a:rPr lang="en-US" b="1" dirty="0" smtClean="0">
                    <a:solidFill>
                      <a:schemeClr val="accent5">
                        <a:lumMod val="75000"/>
                      </a:schemeClr>
                    </a:solidFill>
                  </a:rPr>
                  <a:t>Leader</a:t>
                </a:r>
                <a:endParaRPr lang="en-US" b="1" dirty="0">
                  <a:solidFill>
                    <a:schemeClr val="accent5">
                      <a:lumMod val="75000"/>
                    </a:schemeClr>
                  </a:solidFill>
                </a:endParaRPr>
              </a:p>
            </p:txBody>
          </p:sp>
          <p:sp>
            <p:nvSpPr>
              <p:cNvPr id="9" name="TextBox 8"/>
              <p:cNvSpPr txBox="1"/>
              <p:nvPr/>
            </p:nvSpPr>
            <p:spPr>
              <a:xfrm>
                <a:off x="6682416" y="3092941"/>
                <a:ext cx="1240429" cy="369332"/>
              </a:xfrm>
              <a:prstGeom prst="rect">
                <a:avLst/>
              </a:prstGeom>
              <a:noFill/>
            </p:spPr>
            <p:txBody>
              <a:bodyPr wrap="square" rtlCol="0">
                <a:spAutoFit/>
              </a:bodyPr>
              <a:lstStyle/>
              <a:p>
                <a:pPr algn="ctr"/>
                <a:r>
                  <a:rPr lang="en-US" b="1" dirty="0" smtClean="0">
                    <a:solidFill>
                      <a:schemeClr val="accent1">
                        <a:lumMod val="75000"/>
                      </a:schemeClr>
                    </a:solidFill>
                  </a:rPr>
                  <a:t>Follower</a:t>
                </a:r>
                <a:endParaRPr lang="en-US" b="1" dirty="0">
                  <a:solidFill>
                    <a:schemeClr val="accent1">
                      <a:lumMod val="75000"/>
                    </a:schemeClr>
                  </a:solidFill>
                </a:endParaRPr>
              </a:p>
            </p:txBody>
          </p:sp>
        </p:grpSp>
      </p:grpSp>
      <p:sp>
        <p:nvSpPr>
          <p:cNvPr id="14" name="TextBox 13"/>
          <p:cNvSpPr txBox="1"/>
          <p:nvPr/>
        </p:nvSpPr>
        <p:spPr>
          <a:xfrm>
            <a:off x="52347" y="1309082"/>
            <a:ext cx="4053352" cy="3693319"/>
          </a:xfrm>
          <a:prstGeom prst="rect">
            <a:avLst/>
          </a:prstGeom>
          <a:noFill/>
        </p:spPr>
        <p:txBody>
          <a:bodyPr wrap="square" rtlCol="0">
            <a:spAutoFit/>
          </a:bodyPr>
          <a:lstStyle/>
          <a:p>
            <a:pPr marL="285750" indent="-285750">
              <a:buFont typeface="Arial"/>
              <a:buChar char="•"/>
            </a:pPr>
            <a:r>
              <a:rPr lang="en-US" dirty="0" err="1"/>
              <a:t>GeoCollaborate</a:t>
            </a:r>
            <a:r>
              <a:rPr lang="en-US" dirty="0"/>
              <a:t>® enables users to access, share, manipulate, and interact across disparate </a:t>
            </a:r>
            <a:r>
              <a:rPr lang="en-US" dirty="0" smtClean="0"/>
              <a:t>platforms</a:t>
            </a:r>
          </a:p>
          <a:p>
            <a:pPr marL="285750" indent="-285750">
              <a:buFont typeface="Arial"/>
              <a:buChar char="•"/>
            </a:pPr>
            <a:r>
              <a:rPr lang="en-US" dirty="0" smtClean="0"/>
              <a:t>Connects </a:t>
            </a:r>
            <a:r>
              <a:rPr lang="en-US" dirty="0"/>
              <a:t>public and private sector agencies and organizations rapidly on the same map at the same </a:t>
            </a:r>
            <a:r>
              <a:rPr lang="en-US" dirty="0" smtClean="0"/>
              <a:t>time</a:t>
            </a:r>
          </a:p>
          <a:p>
            <a:pPr marL="285750" indent="-285750">
              <a:buFont typeface="Arial"/>
              <a:buChar char="•"/>
            </a:pPr>
            <a:r>
              <a:rPr lang="en-US" dirty="0" smtClean="0"/>
              <a:t> Allows </a:t>
            </a:r>
            <a:r>
              <a:rPr lang="en-US" dirty="0"/>
              <a:t>improved collaborative decision making on the same datasets </a:t>
            </a:r>
            <a:r>
              <a:rPr lang="en-US" dirty="0" smtClean="0"/>
              <a:t>simultaneously</a:t>
            </a:r>
          </a:p>
          <a:p>
            <a:pPr marL="285750" indent="-285750">
              <a:buFont typeface="Arial"/>
              <a:buChar char="•"/>
            </a:pPr>
            <a:r>
              <a:rPr lang="en-US" dirty="0" err="1" smtClean="0"/>
              <a:t>StormCenter</a:t>
            </a:r>
            <a:r>
              <a:rPr lang="en-US" dirty="0" smtClean="0"/>
              <a:t> and JPL, through the ESIP Disasters Cluster have been developing a </a:t>
            </a:r>
            <a:r>
              <a:rPr lang="en-US" dirty="0" err="1" smtClean="0"/>
              <a:t>testbed</a:t>
            </a:r>
            <a:r>
              <a:rPr lang="en-US" dirty="0" smtClean="0"/>
              <a:t> to demonstrate this capability</a:t>
            </a:r>
            <a:endParaRPr lang="en-US" dirty="0"/>
          </a:p>
        </p:txBody>
      </p:sp>
      <p:sp>
        <p:nvSpPr>
          <p:cNvPr id="21"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22"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3993241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8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83308" y="500592"/>
            <a:ext cx="8577385" cy="670095"/>
          </a:xfrm>
        </p:spPr>
        <p:txBody>
          <a:bodyPr>
            <a:noAutofit/>
          </a:bodyPr>
          <a:lstStyle/>
          <a:p>
            <a:pPr eaLnBrk="1" hangingPunct="1"/>
            <a:r>
              <a:rPr lang="en-US" sz="2800" dirty="0" smtClean="0"/>
              <a:t>Data Sharing to the Clearinghouse: Cascadia Rising</a:t>
            </a:r>
          </a:p>
        </p:txBody>
      </p:sp>
      <p:sp>
        <p:nvSpPr>
          <p:cNvPr id="9" name="Rectangle 3"/>
          <p:cNvSpPr>
            <a:spLocks noGrp="1" noChangeArrowheads="1"/>
          </p:cNvSpPr>
          <p:nvPr>
            <p:ph idx="1"/>
          </p:nvPr>
        </p:nvSpPr>
        <p:spPr>
          <a:xfrm>
            <a:off x="132244" y="1529059"/>
            <a:ext cx="2769218" cy="3371849"/>
          </a:xfrm>
        </p:spPr>
        <p:txBody>
          <a:bodyPr>
            <a:noAutofit/>
          </a:bodyPr>
          <a:lstStyle/>
          <a:p>
            <a:pPr marL="225425" indent="-225425">
              <a:buFont typeface="Arial"/>
              <a:buChar char="•"/>
            </a:pPr>
            <a:r>
              <a:rPr lang="en-US" sz="1400" dirty="0"/>
              <a:t>The California Earthquake Clearinghouse held a parallel exercise focused on interdependencies of critical infrastructure, information sharing, and coordination for response, recovery, and regional </a:t>
            </a:r>
            <a:r>
              <a:rPr lang="en-US" sz="1400" dirty="0" smtClean="0"/>
              <a:t>resiliency</a:t>
            </a:r>
          </a:p>
          <a:p>
            <a:pPr marL="225425" indent="-225425">
              <a:buFont typeface="Arial"/>
              <a:buChar char="•"/>
            </a:pPr>
            <a:r>
              <a:rPr lang="en-US" sz="1400" dirty="0"/>
              <a:t>NASA participants supported the Clearinghouse through </a:t>
            </a:r>
            <a:r>
              <a:rPr lang="en-US" sz="1400" dirty="0" err="1"/>
              <a:t>XchangeCore</a:t>
            </a:r>
            <a:r>
              <a:rPr lang="en-US" sz="1400" dirty="0"/>
              <a:t> Web Service Data Orchestration and </a:t>
            </a:r>
            <a:r>
              <a:rPr lang="en-US" sz="1400" dirty="0" err="1" smtClean="0"/>
              <a:t>SpotOnResponse</a:t>
            </a:r>
            <a:endParaRPr lang="en-US" sz="1400" dirty="0"/>
          </a:p>
        </p:txBody>
      </p:sp>
      <p:pic>
        <p:nvPicPr>
          <p:cNvPr id="10" name="Picture 9" descr="Screen Shot 2016-07-01 at 6.21.36 PM copy.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13234" y="1509521"/>
            <a:ext cx="3387666" cy="2122319"/>
          </a:xfrm>
          <a:prstGeom prst="rect">
            <a:avLst/>
          </a:prstGeom>
        </p:spPr>
      </p:pic>
      <p:pic>
        <p:nvPicPr>
          <p:cNvPr id="11" name="Picture 10" descr="Screen Shot 2016-07-01 at 6.21.45 PM copy.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31713" y="2641980"/>
            <a:ext cx="1914231" cy="922805"/>
          </a:xfrm>
          <a:prstGeom prst="rect">
            <a:avLst/>
          </a:prstGeom>
          <a:ln>
            <a:noFill/>
          </a:ln>
        </p:spPr>
        <p:style>
          <a:lnRef idx="2">
            <a:schemeClr val="accent3"/>
          </a:lnRef>
          <a:fillRef idx="1">
            <a:schemeClr val="lt1"/>
          </a:fillRef>
          <a:effectRef idx="0">
            <a:schemeClr val="accent3"/>
          </a:effectRef>
          <a:fontRef idx="minor">
            <a:schemeClr val="dk1"/>
          </a:fontRef>
        </p:style>
      </p:pic>
      <p:pic>
        <p:nvPicPr>
          <p:cNvPr id="12" name="Picture 11" descr="Screen Shot 2016-07-01 at 6.20.39 PM copy.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76711" y="1344910"/>
            <a:ext cx="2721183" cy="1316609"/>
          </a:xfrm>
          <a:prstGeom prst="rect">
            <a:avLst/>
          </a:prstGeom>
        </p:spPr>
      </p:pic>
      <p:sp>
        <p:nvSpPr>
          <p:cNvPr id="14" name="Right Arrow 13"/>
          <p:cNvSpPr/>
          <p:nvPr/>
        </p:nvSpPr>
        <p:spPr>
          <a:xfrm rot="900000">
            <a:off x="5746916" y="1964060"/>
            <a:ext cx="981389" cy="327568"/>
          </a:xfrm>
          <a:prstGeom prst="rightArrow">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2514184">
            <a:off x="3376532" y="2975936"/>
            <a:ext cx="949699" cy="355427"/>
          </a:xfrm>
          <a:prstGeom prst="rightArrow">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897128" y="2367529"/>
            <a:ext cx="2298285" cy="375975"/>
          </a:xfrm>
          <a:prstGeom prst="rect">
            <a:avLst/>
          </a:prstGeom>
          <a:solidFill>
            <a:srgbClr val="4BACC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Field responders identify incidents and deploy in the field</a:t>
            </a:r>
            <a:endParaRPr lang="en-US" sz="1200" dirty="0"/>
          </a:p>
        </p:txBody>
      </p:sp>
      <p:grpSp>
        <p:nvGrpSpPr>
          <p:cNvPr id="19" name="Group 18"/>
          <p:cNvGrpSpPr/>
          <p:nvPr/>
        </p:nvGrpSpPr>
        <p:grpSpPr>
          <a:xfrm>
            <a:off x="7326922" y="2214289"/>
            <a:ext cx="1817077" cy="2696039"/>
            <a:chOff x="4754366" y="796633"/>
            <a:chExt cx="1977080" cy="3911252"/>
          </a:xfrm>
        </p:grpSpPr>
        <p:pic>
          <p:nvPicPr>
            <p:cNvPr id="20" name="Picture 19" descr="Macintosh HD:Users:aaubrey:Desktop:Screen Shot 2016-08-24 at 2.51.19 PM.png"/>
            <p:cNvPicPr/>
            <p:nvPr/>
          </p:nvPicPr>
          <p:blipFill rotWithShape="1">
            <a:blip r:embed="rId5" cstate="email">
              <a:extLst>
                <a:ext uri="{28A0092B-C50C-407E-A947-70E740481C1C}">
                  <a14:useLocalDpi xmlns:a14="http://schemas.microsoft.com/office/drawing/2010/main"/>
                </a:ext>
              </a:extLst>
            </a:blip>
            <a:srcRect/>
            <a:stretch/>
          </p:blipFill>
          <p:spPr bwMode="auto">
            <a:xfrm>
              <a:off x="4754366" y="796633"/>
              <a:ext cx="1977080" cy="3911252"/>
            </a:xfrm>
            <a:prstGeom prst="rect">
              <a:avLst/>
            </a:prstGeom>
            <a:noFill/>
            <a:ln>
              <a:noFill/>
            </a:ln>
          </p:spPr>
        </p:pic>
        <p:sp>
          <p:nvSpPr>
            <p:cNvPr id="21" name="Rectangle 20"/>
            <p:cNvSpPr/>
            <p:nvPr/>
          </p:nvSpPr>
          <p:spPr bwMode="auto">
            <a:xfrm>
              <a:off x="4775199" y="990600"/>
              <a:ext cx="321733" cy="287866"/>
            </a:xfrm>
            <a:prstGeom prst="rect">
              <a:avLst/>
            </a:prstGeom>
            <a:solidFill>
              <a:srgbClr val="94C1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p:txBody>
        </p:sp>
      </p:grpSp>
      <p:pic>
        <p:nvPicPr>
          <p:cNvPr id="22" name="Picture 21" descr="UAVSAR_landslide.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8044" y="3138747"/>
            <a:ext cx="2598604" cy="1755987"/>
          </a:xfrm>
          <a:prstGeom prst="rect">
            <a:avLst/>
          </a:prstGeom>
        </p:spPr>
      </p:pic>
      <p:sp>
        <p:nvSpPr>
          <p:cNvPr id="23" name="Right Arrow 22"/>
          <p:cNvSpPr/>
          <p:nvPr/>
        </p:nvSpPr>
        <p:spPr bwMode="auto">
          <a:xfrm rot="6536377">
            <a:off x="6073886" y="3464302"/>
            <a:ext cx="747986" cy="424251"/>
          </a:xfrm>
          <a:prstGeom prst="rightArrow">
            <a:avLst/>
          </a:prstGeom>
          <a:solidFill>
            <a:srgbClr val="FFFF00"/>
          </a:solidFill>
          <a:ln w="9525" cap="flat" cmpd="sng" algn="ctr">
            <a:solidFill>
              <a:schemeClr val="accent6">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charset="0"/>
              <a:ea typeface="ＭＳ Ｐゴシック" charset="0"/>
            </a:endParaRPr>
          </a:p>
        </p:txBody>
      </p:sp>
      <p:sp>
        <p:nvSpPr>
          <p:cNvPr id="24" name="Rectangle 23"/>
          <p:cNvSpPr/>
          <p:nvPr/>
        </p:nvSpPr>
        <p:spPr>
          <a:xfrm>
            <a:off x="4058853" y="4425462"/>
            <a:ext cx="4254760" cy="406336"/>
          </a:xfrm>
          <a:prstGeom prst="rect">
            <a:avLst/>
          </a:prstGeom>
          <a:solidFill>
            <a:srgbClr val="4BACC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UAVSAR imagery was provided to the Clearinghouse in northern California and mock flight plans were created for the Pacific Northwest</a:t>
            </a:r>
            <a:endParaRPr lang="en-US" sz="1100" dirty="0"/>
          </a:p>
        </p:txBody>
      </p:sp>
      <p:sp>
        <p:nvSpPr>
          <p:cNvPr id="25" name="TextBox 24"/>
          <p:cNvSpPr txBox="1"/>
          <p:nvPr/>
        </p:nvSpPr>
        <p:spPr>
          <a:xfrm rot="17271095">
            <a:off x="5992851" y="3421682"/>
            <a:ext cx="963286" cy="276999"/>
          </a:xfrm>
          <a:prstGeom prst="rect">
            <a:avLst/>
          </a:prstGeom>
          <a:noFill/>
        </p:spPr>
        <p:txBody>
          <a:bodyPr wrap="square" rtlCol="0">
            <a:spAutoFit/>
          </a:bodyPr>
          <a:lstStyle/>
          <a:p>
            <a:r>
              <a:rPr lang="en-US" sz="1200" b="1" dirty="0" smtClean="0"/>
              <a:t>Landslide</a:t>
            </a:r>
            <a:endParaRPr lang="en-US" sz="1200" b="1" dirty="0"/>
          </a:p>
        </p:txBody>
      </p:sp>
      <p:sp>
        <p:nvSpPr>
          <p:cNvPr id="26" name="Rectangle 25"/>
          <p:cNvSpPr/>
          <p:nvPr/>
        </p:nvSpPr>
        <p:spPr>
          <a:xfrm>
            <a:off x="5276445" y="2678354"/>
            <a:ext cx="2617095" cy="575478"/>
          </a:xfrm>
          <a:prstGeom prst="rect">
            <a:avLst/>
          </a:prstGeom>
          <a:solidFill>
            <a:srgbClr val="FFCC6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NASA data is shared via </a:t>
            </a:r>
            <a:r>
              <a:rPr lang="en-US" sz="1200" b="1" dirty="0" err="1" smtClean="0"/>
              <a:t>XchangeCore</a:t>
            </a:r>
            <a:r>
              <a:rPr lang="en-US" sz="1200" b="1" dirty="0" smtClean="0"/>
              <a:t> and </a:t>
            </a:r>
            <a:r>
              <a:rPr lang="en-US" sz="1200" b="1" dirty="0" err="1" smtClean="0"/>
              <a:t>SpotOnResponse</a:t>
            </a:r>
            <a:r>
              <a:rPr lang="en-US" sz="1200" b="1" dirty="0" smtClean="0"/>
              <a:t> to the Clearinghouse</a:t>
            </a:r>
            <a:endParaRPr lang="en-US" sz="1200" b="1" dirty="0"/>
          </a:p>
        </p:txBody>
      </p:sp>
      <p:sp>
        <p:nvSpPr>
          <p:cNvPr id="30"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12</a:t>
            </a:fld>
            <a:endParaRPr lang="en-US" sz="1000" dirty="0"/>
          </a:p>
        </p:txBody>
      </p:sp>
      <p:pic>
        <p:nvPicPr>
          <p:cNvPr id="15" name="Picture 14" descr="Screen Shot 2016-07-01 at 6.21.08 PM copy.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329299" y="2795286"/>
            <a:ext cx="891967" cy="754553"/>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pic>
      <p:pic>
        <p:nvPicPr>
          <p:cNvPr id="13" name="Picture 12" descr="Screen Shot 2016-07-01 at 6.20.50 PM copy.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019336" y="1767916"/>
            <a:ext cx="1545736" cy="848821"/>
          </a:xfrm>
          <a:prstGeom prst="rect">
            <a:avLst/>
          </a:prstGeom>
          <a:ln>
            <a:solidFill>
              <a:srgbClr val="000000"/>
            </a:solidFill>
          </a:ln>
        </p:spPr>
        <p:style>
          <a:lnRef idx="2">
            <a:schemeClr val="accent3"/>
          </a:lnRef>
          <a:fillRef idx="1">
            <a:schemeClr val="lt1"/>
          </a:fillRef>
          <a:effectRef idx="0">
            <a:schemeClr val="accent3"/>
          </a:effectRef>
          <a:fontRef idx="minor">
            <a:schemeClr val="dk1"/>
          </a:fontRef>
        </p:style>
      </p:pic>
      <p:sp>
        <p:nvSpPr>
          <p:cNvPr id="16" name="Rectangle 15"/>
          <p:cNvSpPr/>
          <p:nvPr/>
        </p:nvSpPr>
        <p:spPr>
          <a:xfrm>
            <a:off x="5245944" y="1441138"/>
            <a:ext cx="2295834" cy="434034"/>
          </a:xfrm>
          <a:prstGeom prst="rect">
            <a:avLst/>
          </a:prstGeom>
          <a:solidFill>
            <a:srgbClr val="4BACC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Critical infrastructure is identified as sustaining high damage</a:t>
            </a:r>
            <a:endParaRPr lang="en-US" sz="1200" dirty="0"/>
          </a:p>
        </p:txBody>
      </p:sp>
      <p:grpSp>
        <p:nvGrpSpPr>
          <p:cNvPr id="4" name="Group 3"/>
          <p:cNvGrpSpPr/>
          <p:nvPr/>
        </p:nvGrpSpPr>
        <p:grpSpPr>
          <a:xfrm>
            <a:off x="2791845" y="2256262"/>
            <a:ext cx="238772" cy="261610"/>
            <a:chOff x="3004613" y="4030640"/>
            <a:chExt cx="238772" cy="261610"/>
          </a:xfrm>
        </p:grpSpPr>
        <p:sp>
          <p:nvSpPr>
            <p:cNvPr id="2" name="Oval 1"/>
            <p:cNvSpPr/>
            <p:nvPr/>
          </p:nvSpPr>
          <p:spPr>
            <a:xfrm>
              <a:off x="3013234" y="4061093"/>
              <a:ext cx="230151" cy="23015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3004613" y="4030640"/>
              <a:ext cx="238772" cy="261610"/>
            </a:xfrm>
            <a:prstGeom prst="rect">
              <a:avLst/>
            </a:prstGeom>
            <a:noFill/>
          </p:spPr>
          <p:txBody>
            <a:bodyPr wrap="square" rtlCol="0">
              <a:spAutoFit/>
            </a:bodyPr>
            <a:lstStyle/>
            <a:p>
              <a:r>
                <a:rPr lang="en-US" sz="1100" dirty="0" smtClean="0"/>
                <a:t>1</a:t>
              </a:r>
              <a:endParaRPr lang="en-US" sz="1100" dirty="0"/>
            </a:p>
          </p:txBody>
        </p:sp>
      </p:grpSp>
      <p:grpSp>
        <p:nvGrpSpPr>
          <p:cNvPr id="6" name="Group 5"/>
          <p:cNvGrpSpPr/>
          <p:nvPr/>
        </p:nvGrpSpPr>
        <p:grpSpPr>
          <a:xfrm>
            <a:off x="5137521" y="1299440"/>
            <a:ext cx="238772" cy="261610"/>
            <a:chOff x="3157013" y="4397958"/>
            <a:chExt cx="238772" cy="261610"/>
          </a:xfrm>
        </p:grpSpPr>
        <p:sp>
          <p:nvSpPr>
            <p:cNvPr id="33" name="Oval 32"/>
            <p:cNvSpPr/>
            <p:nvPr/>
          </p:nvSpPr>
          <p:spPr>
            <a:xfrm>
              <a:off x="3165634" y="4428411"/>
              <a:ext cx="230151" cy="23015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TextBox 33"/>
            <p:cNvSpPr txBox="1"/>
            <p:nvPr/>
          </p:nvSpPr>
          <p:spPr>
            <a:xfrm>
              <a:off x="3157013" y="4397958"/>
              <a:ext cx="238772" cy="261610"/>
            </a:xfrm>
            <a:prstGeom prst="rect">
              <a:avLst/>
            </a:prstGeom>
            <a:noFill/>
          </p:spPr>
          <p:txBody>
            <a:bodyPr wrap="square" rtlCol="0">
              <a:spAutoFit/>
            </a:bodyPr>
            <a:lstStyle/>
            <a:p>
              <a:r>
                <a:rPr lang="en-US" sz="1100" dirty="0" smtClean="0"/>
                <a:t>2</a:t>
              </a:r>
              <a:endParaRPr lang="en-US" sz="1100" dirty="0"/>
            </a:p>
          </p:txBody>
        </p:sp>
      </p:grpSp>
      <p:grpSp>
        <p:nvGrpSpPr>
          <p:cNvPr id="5" name="Group 4"/>
          <p:cNvGrpSpPr/>
          <p:nvPr/>
        </p:nvGrpSpPr>
        <p:grpSpPr>
          <a:xfrm>
            <a:off x="3968774" y="4284888"/>
            <a:ext cx="238772" cy="261610"/>
            <a:chOff x="3596618" y="4183040"/>
            <a:chExt cx="238772" cy="261610"/>
          </a:xfrm>
        </p:grpSpPr>
        <p:sp>
          <p:nvSpPr>
            <p:cNvPr id="35" name="Oval 34"/>
            <p:cNvSpPr/>
            <p:nvPr/>
          </p:nvSpPr>
          <p:spPr>
            <a:xfrm>
              <a:off x="3605239" y="4213493"/>
              <a:ext cx="230151" cy="23015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TextBox 35"/>
            <p:cNvSpPr txBox="1"/>
            <p:nvPr/>
          </p:nvSpPr>
          <p:spPr>
            <a:xfrm>
              <a:off x="3596618" y="4183040"/>
              <a:ext cx="238772" cy="261610"/>
            </a:xfrm>
            <a:prstGeom prst="rect">
              <a:avLst/>
            </a:prstGeom>
            <a:noFill/>
          </p:spPr>
          <p:txBody>
            <a:bodyPr wrap="square" rtlCol="0">
              <a:spAutoFit/>
            </a:bodyPr>
            <a:lstStyle/>
            <a:p>
              <a:r>
                <a:rPr lang="en-US" sz="1100" dirty="0" smtClean="0"/>
                <a:t>3</a:t>
              </a:r>
              <a:endParaRPr lang="en-US" sz="1100" dirty="0"/>
            </a:p>
          </p:txBody>
        </p:sp>
      </p:grpSp>
      <p:pic>
        <p:nvPicPr>
          <p:cNvPr id="40" name="Picture 39" descr="CR_logo.tif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09243" y="4198215"/>
            <a:ext cx="956667" cy="610021"/>
          </a:xfrm>
          <a:prstGeom prst="rect">
            <a:avLst/>
          </a:prstGeom>
        </p:spPr>
      </p:pic>
      <p:pic>
        <p:nvPicPr>
          <p:cNvPr id="41" name="Picture 17" descr="MEATBAL"/>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839969" y="3760999"/>
            <a:ext cx="651881" cy="54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Clearinghouse_logo.jp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638386" y="3826684"/>
            <a:ext cx="1382996" cy="381299"/>
          </a:xfrm>
          <a:prstGeom prst="rect">
            <a:avLst/>
          </a:prstGeom>
        </p:spPr>
      </p:pic>
      <p:sp>
        <p:nvSpPr>
          <p:cNvPr id="37"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38"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2832013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283308" y="429846"/>
            <a:ext cx="8555891" cy="770152"/>
          </a:xfrm>
        </p:spPr>
        <p:txBody>
          <a:bodyPr>
            <a:noAutofit/>
          </a:bodyPr>
          <a:lstStyle/>
          <a:p>
            <a:pPr algn="l" eaLnBrk="1" hangingPunct="1"/>
            <a:r>
              <a:rPr lang="en-US" sz="3600" dirty="0" smtClean="0"/>
              <a:t>         Vigilant Guard 17</a:t>
            </a:r>
          </a:p>
        </p:txBody>
      </p:sp>
      <p:sp>
        <p:nvSpPr>
          <p:cNvPr id="27" name="Rectangle 3"/>
          <p:cNvSpPr>
            <a:spLocks noGrp="1" noChangeArrowheads="1"/>
          </p:cNvSpPr>
          <p:nvPr>
            <p:ph idx="1"/>
          </p:nvPr>
        </p:nvSpPr>
        <p:spPr>
          <a:xfrm>
            <a:off x="84018" y="1346839"/>
            <a:ext cx="3781346" cy="3371849"/>
          </a:xfrm>
        </p:spPr>
        <p:txBody>
          <a:bodyPr>
            <a:noAutofit/>
          </a:bodyPr>
          <a:lstStyle/>
          <a:p>
            <a:pPr marL="225425" indent="-225425">
              <a:spcBef>
                <a:spcPts val="400"/>
              </a:spcBef>
              <a:buFont typeface="Arial"/>
              <a:buChar char="•"/>
            </a:pPr>
            <a:r>
              <a:rPr lang="en-US" sz="1100" dirty="0" smtClean="0">
                <a:solidFill>
                  <a:prstClr val="black"/>
                </a:solidFill>
              </a:rPr>
              <a:t>The </a:t>
            </a:r>
            <a:r>
              <a:rPr lang="en-US" sz="1100" dirty="0">
                <a:solidFill>
                  <a:prstClr val="black"/>
                </a:solidFill>
              </a:rPr>
              <a:t>California Earthquake Clearinghouse, California National Guard, and partners (including NASA</a:t>
            </a:r>
            <a:r>
              <a:rPr lang="en-US" sz="1100" dirty="0" smtClean="0">
                <a:solidFill>
                  <a:prstClr val="black"/>
                </a:solidFill>
              </a:rPr>
              <a:t>) </a:t>
            </a:r>
            <a:br>
              <a:rPr lang="en-US" sz="1100" dirty="0" smtClean="0">
                <a:solidFill>
                  <a:prstClr val="black"/>
                </a:solidFill>
              </a:rPr>
            </a:br>
            <a:r>
              <a:rPr lang="en-US" sz="1100" dirty="0" smtClean="0">
                <a:solidFill>
                  <a:prstClr val="black"/>
                </a:solidFill>
              </a:rPr>
              <a:t>participated </a:t>
            </a:r>
            <a:r>
              <a:rPr lang="en-US" sz="1100" dirty="0">
                <a:solidFill>
                  <a:prstClr val="black"/>
                </a:solidFill>
              </a:rPr>
              <a:t>from 14-20 November 2016</a:t>
            </a:r>
          </a:p>
          <a:p>
            <a:pPr marL="225425" indent="-225425">
              <a:spcBef>
                <a:spcPts val="400"/>
              </a:spcBef>
              <a:buFont typeface="Arial"/>
              <a:buChar char="•"/>
            </a:pPr>
            <a:r>
              <a:rPr lang="en-US" sz="1100" dirty="0"/>
              <a:t>NASA provided response products and remote sensing imagery to the Clearinghouse via </a:t>
            </a:r>
            <a:r>
              <a:rPr lang="en-US" sz="1100" dirty="0" err="1"/>
              <a:t>XchangeCore</a:t>
            </a:r>
            <a:r>
              <a:rPr lang="en-US" sz="1100" dirty="0"/>
              <a:t> Web Service Data Orchestration for integration with field response and decision support</a:t>
            </a:r>
          </a:p>
          <a:p>
            <a:pPr marL="225425" indent="-225425">
              <a:spcBef>
                <a:spcPts val="400"/>
              </a:spcBef>
              <a:buFont typeface="Arial"/>
              <a:buChar char="•"/>
            </a:pPr>
            <a:r>
              <a:rPr lang="en-US" sz="1100" dirty="0"/>
              <a:t>NASA representatives also participated with National Guard imagery analysts at the</a:t>
            </a:r>
            <a:br>
              <a:rPr lang="en-US" sz="1100" dirty="0"/>
            </a:br>
            <a:r>
              <a:rPr lang="en-US" sz="1100" dirty="0"/>
              <a:t>Joint Operations Center at Beale AFB to provide product integration and analysis support</a:t>
            </a:r>
          </a:p>
          <a:p>
            <a:pPr marL="225425" indent="-225425">
              <a:spcBef>
                <a:spcPts val="400"/>
              </a:spcBef>
              <a:buFont typeface="Arial"/>
              <a:buChar char="•"/>
            </a:pPr>
            <a:r>
              <a:rPr lang="en-US" sz="1100" dirty="0"/>
              <a:t>NASA </a:t>
            </a:r>
            <a:r>
              <a:rPr lang="en-US" sz="1100" dirty="0" smtClean="0"/>
              <a:t>provided (1) rapid response assessment products from E-DECIDER and </a:t>
            </a:r>
            <a:r>
              <a:rPr lang="en-US" sz="1100" dirty="0"/>
              <a:t>imagery from </a:t>
            </a:r>
            <a:r>
              <a:rPr lang="en-US" sz="1100" dirty="0" smtClean="0"/>
              <a:t>(2</a:t>
            </a:r>
            <a:r>
              <a:rPr lang="en-US" sz="1100" dirty="0"/>
              <a:t>) Airborne Snow Observatory (ASO)</a:t>
            </a:r>
            <a:r>
              <a:rPr lang="en-US" sz="1100" dirty="0" smtClean="0"/>
              <a:t>, (3) Uninhabited</a:t>
            </a:r>
            <a:r>
              <a:rPr lang="en-US" sz="1100" dirty="0"/>
              <a:t> </a:t>
            </a:r>
            <a:r>
              <a:rPr lang="en-US" sz="1100" dirty="0" smtClean="0"/>
              <a:t>Aerial </a:t>
            </a:r>
            <a:r>
              <a:rPr lang="en-US" sz="1100" dirty="0"/>
              <a:t>Vehicle Synthetic Aperture Radar (UAVSAR)</a:t>
            </a:r>
            <a:r>
              <a:rPr lang="en-US" sz="1100" dirty="0" smtClean="0"/>
              <a:t>,  and (4) AVIRIS </a:t>
            </a:r>
            <a:r>
              <a:rPr lang="en-US" sz="1100" dirty="0"/>
              <a:t>(Airborne Visible/Infrared Imaging Spectrometer) </a:t>
            </a:r>
          </a:p>
        </p:txBody>
      </p:sp>
      <p:pic>
        <p:nvPicPr>
          <p:cNvPr id="29" name="Picture 28" descr="VG_logo.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017" y="4323784"/>
            <a:ext cx="1213376" cy="519608"/>
          </a:xfrm>
          <a:prstGeom prst="rect">
            <a:avLst/>
          </a:prstGeom>
        </p:spPr>
      </p:pic>
      <p:pic>
        <p:nvPicPr>
          <p:cNvPr id="35" name="Picture 34" descr="Cajon_Pass_Extensive.tiff"/>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89610" y="633746"/>
            <a:ext cx="4360740" cy="3307799"/>
          </a:xfrm>
          <a:prstGeom prst="rect">
            <a:avLst/>
          </a:prstGeom>
          <a:ln w="28575" cmpd="sng"/>
        </p:spPr>
        <p:style>
          <a:lnRef idx="2">
            <a:schemeClr val="accent2"/>
          </a:lnRef>
          <a:fillRef idx="1">
            <a:schemeClr val="lt1"/>
          </a:fillRef>
          <a:effectRef idx="0">
            <a:schemeClr val="accent2"/>
          </a:effectRef>
          <a:fontRef idx="minor">
            <a:schemeClr val="dk1"/>
          </a:fontRef>
        </p:style>
      </p:pic>
      <p:pic>
        <p:nvPicPr>
          <p:cNvPr id="36" name="Picture 35" descr="UAVSAR_levee_liq.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8676" y="2988127"/>
            <a:ext cx="3393330" cy="1867622"/>
          </a:xfrm>
          <a:prstGeom prst="rect">
            <a:avLst/>
          </a:prstGeom>
          <a:ln w="28575" cmpd="sng">
            <a:solidFill>
              <a:schemeClr val="tx2"/>
            </a:solidFill>
          </a:ln>
        </p:spPr>
        <p:style>
          <a:lnRef idx="2">
            <a:schemeClr val="accent2"/>
          </a:lnRef>
          <a:fillRef idx="1">
            <a:schemeClr val="lt1"/>
          </a:fillRef>
          <a:effectRef idx="0">
            <a:schemeClr val="accent2"/>
          </a:effectRef>
          <a:fontRef idx="minor">
            <a:schemeClr val="dk1"/>
          </a:fontRef>
        </p:style>
      </p:pic>
      <p:sp>
        <p:nvSpPr>
          <p:cNvPr id="37" name="Right Arrow 36"/>
          <p:cNvSpPr/>
          <p:nvPr/>
        </p:nvSpPr>
        <p:spPr bwMode="auto">
          <a:xfrm rot="17419951">
            <a:off x="6866789" y="3742620"/>
            <a:ext cx="713636" cy="276670"/>
          </a:xfrm>
          <a:prstGeom prst="rightArrow">
            <a:avLst/>
          </a:prstGeom>
          <a:solidFill>
            <a:srgbClr val="FFFF00"/>
          </a:solidFill>
          <a:ln w="9525" cap="flat" cmpd="sng" algn="ctr">
            <a:solidFill>
              <a:schemeClr val="accent6">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charset="0"/>
              <a:ea typeface="ＭＳ Ｐゴシック" charset="0"/>
            </a:endParaRPr>
          </a:p>
        </p:txBody>
      </p:sp>
      <p:pic>
        <p:nvPicPr>
          <p:cNvPr id="38" name="Picture 37" descr="aso.tiff"/>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26893" y="1669455"/>
            <a:ext cx="1775656" cy="1271184"/>
          </a:xfrm>
          <a:prstGeom prst="rect">
            <a:avLst/>
          </a:prstGeom>
          <a:ln w="28575" cmpd="sng">
            <a:solidFill>
              <a:schemeClr val="accent1"/>
            </a:solidFill>
          </a:ln>
        </p:spPr>
        <p:style>
          <a:lnRef idx="2">
            <a:schemeClr val="accent2"/>
          </a:lnRef>
          <a:fillRef idx="1">
            <a:schemeClr val="lt1"/>
          </a:fillRef>
          <a:effectRef idx="0">
            <a:schemeClr val="accent2"/>
          </a:effectRef>
          <a:fontRef idx="minor">
            <a:schemeClr val="dk1"/>
          </a:fontRef>
        </p:style>
      </p:pic>
      <p:pic>
        <p:nvPicPr>
          <p:cNvPr id="39" name="Picture 38" descr="aviris_aliso.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4355" y="3787794"/>
            <a:ext cx="2781746" cy="1003063"/>
          </a:xfrm>
          <a:prstGeom prst="rect">
            <a:avLst/>
          </a:prstGeom>
          <a:ln w="28575" cmpd="sng"/>
        </p:spPr>
        <p:style>
          <a:lnRef idx="2">
            <a:schemeClr val="dk1"/>
          </a:lnRef>
          <a:fillRef idx="1">
            <a:schemeClr val="lt1"/>
          </a:fillRef>
          <a:effectRef idx="0">
            <a:schemeClr val="dk1"/>
          </a:effectRef>
          <a:fontRef idx="minor">
            <a:schemeClr val="dk1"/>
          </a:fontRef>
        </p:style>
      </p:pic>
      <p:sp>
        <p:nvSpPr>
          <p:cNvPr id="41" name="TextBox 40"/>
          <p:cNvSpPr txBox="1"/>
          <p:nvPr/>
        </p:nvSpPr>
        <p:spPr>
          <a:xfrm>
            <a:off x="5248031" y="4552942"/>
            <a:ext cx="1467988" cy="276999"/>
          </a:xfrm>
          <a:prstGeom prst="rect">
            <a:avLst/>
          </a:prstGeom>
          <a:noFill/>
        </p:spPr>
        <p:txBody>
          <a:bodyPr wrap="square" rtlCol="0">
            <a:spAutoFit/>
          </a:bodyPr>
          <a:lstStyle/>
          <a:p>
            <a:r>
              <a:rPr lang="en-US" sz="1200" b="1" dirty="0" smtClean="0"/>
              <a:t>AVIRIS Methane</a:t>
            </a:r>
            <a:endParaRPr lang="en-US" sz="1200" b="1" dirty="0"/>
          </a:p>
        </p:txBody>
      </p:sp>
      <p:sp>
        <p:nvSpPr>
          <p:cNvPr id="42" name="TextBox 41"/>
          <p:cNvSpPr txBox="1"/>
          <p:nvPr/>
        </p:nvSpPr>
        <p:spPr>
          <a:xfrm>
            <a:off x="3662018" y="2503149"/>
            <a:ext cx="1467988" cy="461665"/>
          </a:xfrm>
          <a:prstGeom prst="rect">
            <a:avLst/>
          </a:prstGeom>
          <a:noFill/>
        </p:spPr>
        <p:txBody>
          <a:bodyPr wrap="square" rtlCol="0">
            <a:spAutoFit/>
          </a:bodyPr>
          <a:lstStyle/>
          <a:p>
            <a:r>
              <a:rPr lang="en-US" sz="1200" b="1" dirty="0" smtClean="0"/>
              <a:t>ASO Digital Terrain Model</a:t>
            </a:r>
            <a:endParaRPr lang="en-US" sz="1200" b="1" dirty="0"/>
          </a:p>
        </p:txBody>
      </p:sp>
      <p:sp>
        <p:nvSpPr>
          <p:cNvPr id="43" name="TextBox 42"/>
          <p:cNvSpPr txBox="1"/>
          <p:nvPr/>
        </p:nvSpPr>
        <p:spPr>
          <a:xfrm>
            <a:off x="7605709" y="594404"/>
            <a:ext cx="1319534" cy="1107996"/>
          </a:xfrm>
          <a:prstGeom prst="rect">
            <a:avLst/>
          </a:prstGeom>
          <a:noFill/>
        </p:spPr>
        <p:txBody>
          <a:bodyPr wrap="square" rtlCol="0">
            <a:spAutoFit/>
          </a:bodyPr>
          <a:lstStyle/>
          <a:p>
            <a:r>
              <a:rPr lang="en-US" sz="1100" b="1" dirty="0" smtClean="0"/>
              <a:t>E-DECIDER Damage and Loss Estimation displayed with Clearinghouse field reports</a:t>
            </a:r>
            <a:endParaRPr lang="en-US" sz="1100" b="1" dirty="0"/>
          </a:p>
        </p:txBody>
      </p:sp>
      <p:sp>
        <p:nvSpPr>
          <p:cNvPr id="21"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13</a:t>
            </a:fld>
            <a:endParaRPr lang="en-US" sz="1000" dirty="0"/>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5868" y="4220462"/>
            <a:ext cx="969071" cy="765801"/>
          </a:xfrm>
          <a:prstGeom prst="rect">
            <a:avLst/>
          </a:prstGeom>
        </p:spPr>
      </p:pic>
      <p:pic>
        <p:nvPicPr>
          <p:cNvPr id="24" name="Picture 17" descr="MEATBA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47584" y="4340949"/>
            <a:ext cx="651881" cy="54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Clearinghouse_logo.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838542" y="4416403"/>
            <a:ext cx="1382996" cy="381299"/>
          </a:xfrm>
          <a:prstGeom prst="rect">
            <a:avLst/>
          </a:prstGeom>
        </p:spPr>
      </p:pic>
      <p:grpSp>
        <p:nvGrpSpPr>
          <p:cNvPr id="28" name="Group 27"/>
          <p:cNvGrpSpPr/>
          <p:nvPr/>
        </p:nvGrpSpPr>
        <p:grpSpPr>
          <a:xfrm>
            <a:off x="4370224" y="516744"/>
            <a:ext cx="238772" cy="261610"/>
            <a:chOff x="3004613" y="4030640"/>
            <a:chExt cx="238772" cy="261610"/>
          </a:xfrm>
        </p:grpSpPr>
        <p:sp>
          <p:nvSpPr>
            <p:cNvPr id="30" name="Oval 29"/>
            <p:cNvSpPr/>
            <p:nvPr/>
          </p:nvSpPr>
          <p:spPr>
            <a:xfrm>
              <a:off x="3013234" y="4061093"/>
              <a:ext cx="230151" cy="23015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TextBox 30"/>
            <p:cNvSpPr txBox="1"/>
            <p:nvPr/>
          </p:nvSpPr>
          <p:spPr>
            <a:xfrm>
              <a:off x="3004613" y="4030640"/>
              <a:ext cx="238772" cy="261610"/>
            </a:xfrm>
            <a:prstGeom prst="rect">
              <a:avLst/>
            </a:prstGeom>
            <a:noFill/>
          </p:spPr>
          <p:txBody>
            <a:bodyPr wrap="square" rtlCol="0">
              <a:spAutoFit/>
            </a:bodyPr>
            <a:lstStyle/>
            <a:p>
              <a:r>
                <a:rPr lang="en-US" sz="1100" dirty="0" smtClean="0"/>
                <a:t>1</a:t>
              </a:r>
              <a:endParaRPr lang="en-US" sz="1100" dirty="0"/>
            </a:p>
          </p:txBody>
        </p:sp>
      </p:grpSp>
      <p:grpSp>
        <p:nvGrpSpPr>
          <p:cNvPr id="32" name="Group 31"/>
          <p:cNvGrpSpPr/>
          <p:nvPr/>
        </p:nvGrpSpPr>
        <p:grpSpPr>
          <a:xfrm>
            <a:off x="3621312" y="1561050"/>
            <a:ext cx="238772" cy="261610"/>
            <a:chOff x="3157013" y="4397958"/>
            <a:chExt cx="238772" cy="261610"/>
          </a:xfrm>
        </p:grpSpPr>
        <p:sp>
          <p:nvSpPr>
            <p:cNvPr id="33" name="Oval 32"/>
            <p:cNvSpPr/>
            <p:nvPr/>
          </p:nvSpPr>
          <p:spPr>
            <a:xfrm>
              <a:off x="3165634" y="4428411"/>
              <a:ext cx="230151" cy="23015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TextBox 33"/>
            <p:cNvSpPr txBox="1"/>
            <p:nvPr/>
          </p:nvSpPr>
          <p:spPr>
            <a:xfrm>
              <a:off x="3157013" y="4397958"/>
              <a:ext cx="238772" cy="261610"/>
            </a:xfrm>
            <a:prstGeom prst="rect">
              <a:avLst/>
            </a:prstGeom>
            <a:noFill/>
          </p:spPr>
          <p:txBody>
            <a:bodyPr wrap="square" rtlCol="0">
              <a:spAutoFit/>
            </a:bodyPr>
            <a:lstStyle/>
            <a:p>
              <a:r>
                <a:rPr lang="en-US" sz="1100" dirty="0" smtClean="0"/>
                <a:t>2</a:t>
              </a:r>
              <a:endParaRPr lang="en-US" sz="1100" dirty="0"/>
            </a:p>
          </p:txBody>
        </p:sp>
      </p:grpSp>
      <p:grpSp>
        <p:nvGrpSpPr>
          <p:cNvPr id="44" name="Group 43"/>
          <p:cNvGrpSpPr/>
          <p:nvPr/>
        </p:nvGrpSpPr>
        <p:grpSpPr>
          <a:xfrm>
            <a:off x="5613095" y="2857322"/>
            <a:ext cx="238772" cy="261610"/>
            <a:chOff x="3596618" y="4183040"/>
            <a:chExt cx="238772" cy="261610"/>
          </a:xfrm>
        </p:grpSpPr>
        <p:sp>
          <p:nvSpPr>
            <p:cNvPr id="45" name="Oval 44"/>
            <p:cNvSpPr/>
            <p:nvPr/>
          </p:nvSpPr>
          <p:spPr>
            <a:xfrm>
              <a:off x="3605239" y="4213493"/>
              <a:ext cx="230151" cy="23015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TextBox 45"/>
            <p:cNvSpPr txBox="1"/>
            <p:nvPr/>
          </p:nvSpPr>
          <p:spPr>
            <a:xfrm>
              <a:off x="3596618" y="4183040"/>
              <a:ext cx="238772" cy="261610"/>
            </a:xfrm>
            <a:prstGeom prst="rect">
              <a:avLst/>
            </a:prstGeom>
            <a:noFill/>
          </p:spPr>
          <p:txBody>
            <a:bodyPr wrap="square" rtlCol="0">
              <a:spAutoFit/>
            </a:bodyPr>
            <a:lstStyle/>
            <a:p>
              <a:r>
                <a:rPr lang="en-US" sz="1100" dirty="0" smtClean="0"/>
                <a:t>3</a:t>
              </a:r>
              <a:endParaRPr lang="en-US" sz="1100" dirty="0"/>
            </a:p>
          </p:txBody>
        </p:sp>
      </p:grpSp>
      <p:grpSp>
        <p:nvGrpSpPr>
          <p:cNvPr id="47" name="Group 46"/>
          <p:cNvGrpSpPr/>
          <p:nvPr/>
        </p:nvGrpSpPr>
        <p:grpSpPr>
          <a:xfrm>
            <a:off x="3892974" y="3665489"/>
            <a:ext cx="238772" cy="261610"/>
            <a:chOff x="3596618" y="4183040"/>
            <a:chExt cx="238772" cy="261610"/>
          </a:xfrm>
        </p:grpSpPr>
        <p:sp>
          <p:nvSpPr>
            <p:cNvPr id="48" name="Oval 47"/>
            <p:cNvSpPr/>
            <p:nvPr/>
          </p:nvSpPr>
          <p:spPr>
            <a:xfrm>
              <a:off x="3605239" y="4213493"/>
              <a:ext cx="230151" cy="23015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TextBox 48"/>
            <p:cNvSpPr txBox="1"/>
            <p:nvPr/>
          </p:nvSpPr>
          <p:spPr>
            <a:xfrm>
              <a:off x="3596618" y="4183040"/>
              <a:ext cx="238772" cy="261610"/>
            </a:xfrm>
            <a:prstGeom prst="rect">
              <a:avLst/>
            </a:prstGeom>
            <a:noFill/>
          </p:spPr>
          <p:txBody>
            <a:bodyPr wrap="square" rtlCol="0">
              <a:spAutoFit/>
            </a:bodyPr>
            <a:lstStyle/>
            <a:p>
              <a:r>
                <a:rPr lang="en-US" sz="1100" dirty="0" smtClean="0"/>
                <a:t>4</a:t>
              </a:r>
              <a:endParaRPr lang="en-US" sz="1100" dirty="0"/>
            </a:p>
          </p:txBody>
        </p:sp>
      </p:grpSp>
      <p:sp>
        <p:nvSpPr>
          <p:cNvPr id="50"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51"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
        <p:nvSpPr>
          <p:cNvPr id="52" name="TextBox 51"/>
          <p:cNvSpPr txBox="1"/>
          <p:nvPr/>
        </p:nvSpPr>
        <p:spPr>
          <a:xfrm>
            <a:off x="6773628" y="4263608"/>
            <a:ext cx="2529132" cy="600164"/>
          </a:xfrm>
          <a:prstGeom prst="rect">
            <a:avLst/>
          </a:prstGeom>
          <a:noFill/>
        </p:spPr>
        <p:txBody>
          <a:bodyPr wrap="square" rtlCol="0">
            <a:spAutoFit/>
          </a:bodyPr>
          <a:lstStyle/>
          <a:p>
            <a:r>
              <a:rPr lang="en-US" sz="1100" b="1" dirty="0"/>
              <a:t>UAVSAR </a:t>
            </a:r>
            <a:r>
              <a:rPr lang="en-US" sz="1100" b="1" dirty="0" err="1"/>
              <a:t>interferogram</a:t>
            </a:r>
            <a:r>
              <a:rPr lang="en-US" sz="1100" b="1" dirty="0"/>
              <a:t> with damage polygons identifying potential levee damage (red) and liquefaction (green)</a:t>
            </a:r>
          </a:p>
        </p:txBody>
      </p:sp>
      <p:grpSp>
        <p:nvGrpSpPr>
          <p:cNvPr id="3" name="Group 2"/>
          <p:cNvGrpSpPr/>
          <p:nvPr/>
        </p:nvGrpSpPr>
        <p:grpSpPr>
          <a:xfrm>
            <a:off x="1463" y="3731692"/>
            <a:ext cx="9144000" cy="1198469"/>
            <a:chOff x="0" y="3787794"/>
            <a:chExt cx="9144000" cy="1198469"/>
          </a:xfrm>
        </p:grpSpPr>
        <p:sp>
          <p:nvSpPr>
            <p:cNvPr id="2" name="Rectangle 1"/>
            <p:cNvSpPr/>
            <p:nvPr/>
          </p:nvSpPr>
          <p:spPr>
            <a:xfrm>
              <a:off x="0" y="3787794"/>
              <a:ext cx="9144000" cy="11984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p:cNvGrpSpPr/>
            <p:nvPr/>
          </p:nvGrpSpPr>
          <p:grpSpPr>
            <a:xfrm>
              <a:off x="73643" y="3851147"/>
              <a:ext cx="8957156" cy="1100026"/>
              <a:chOff x="40262" y="5722248"/>
              <a:chExt cx="8957156" cy="1100026"/>
            </a:xfrm>
          </p:grpSpPr>
          <p:pic>
            <p:nvPicPr>
              <p:cNvPr id="54"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18586" y="5767076"/>
                <a:ext cx="1096538" cy="63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ounded Rectangle 54"/>
              <p:cNvSpPr/>
              <p:nvPr/>
            </p:nvSpPr>
            <p:spPr>
              <a:xfrm>
                <a:off x="150839" y="5722248"/>
                <a:ext cx="8846579" cy="1058972"/>
              </a:xfrm>
              <a:prstGeom prst="roundRect">
                <a:avLst/>
              </a:prstGeom>
              <a:solidFill>
                <a:srgbClr val="C00000">
                  <a:alpha val="12157"/>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6" name="Picture 55"/>
              <p:cNvPicPr>
                <a:picLocks/>
              </p:cNvPicPr>
              <p:nvPr/>
            </p:nvPicPr>
            <p:blipFill>
              <a:blip r:embed="rId7" cstate="screen">
                <a:extLst>
                  <a:ext uri="{28A0092B-C50C-407E-A947-70E740481C1C}">
                    <a14:useLocalDpi xmlns:a14="http://schemas.microsoft.com/office/drawing/2010/main"/>
                  </a:ext>
                </a:extLst>
              </a:blip>
              <a:stretch>
                <a:fillRect/>
              </a:stretch>
            </p:blipFill>
            <p:spPr>
              <a:xfrm>
                <a:off x="6462741" y="6045856"/>
                <a:ext cx="898313" cy="746915"/>
              </a:xfrm>
              <a:prstGeom prst="rect">
                <a:avLst/>
              </a:prstGeom>
            </p:spPr>
          </p:pic>
          <p:pic>
            <p:nvPicPr>
              <p:cNvPr id="57" name="Picture 17" descr="MEATBA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69285" y="6064776"/>
                <a:ext cx="731593" cy="6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Clearinghouse_logo.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382700" y="6224218"/>
                <a:ext cx="1552107" cy="427924"/>
              </a:xfrm>
              <a:prstGeom prst="rect">
                <a:avLst/>
              </a:prstGeom>
            </p:spPr>
          </p:pic>
          <p:sp>
            <p:nvSpPr>
              <p:cNvPr id="59" name="Nedadgående pil 92"/>
              <p:cNvSpPr>
                <a:spLocks noChangeArrowheads="1"/>
              </p:cNvSpPr>
              <p:nvPr/>
            </p:nvSpPr>
            <p:spPr bwMode="auto">
              <a:xfrm rot="16200000">
                <a:off x="2959545" y="6077745"/>
                <a:ext cx="123731" cy="318163"/>
              </a:xfrm>
              <a:prstGeom prst="downArrow">
                <a:avLst>
                  <a:gd name="adj1" fmla="val 50000"/>
                  <a:gd name="adj2" fmla="val 50000"/>
                </a:avLst>
              </a:prstGeom>
              <a:gradFill rotWithShape="1">
                <a:gsLst>
                  <a:gs pos="0">
                    <a:srgbClr val="92D050"/>
                  </a:gs>
                  <a:gs pos="100000">
                    <a:srgbClr val="009900"/>
                  </a:gs>
                </a:gsLst>
                <a:lin ang="5400000" scaled="1"/>
              </a:gradFill>
              <a:ln w="9525">
                <a:solidFill>
                  <a:srgbClr val="008040"/>
                </a:solidFill>
                <a:miter lim="800000"/>
                <a:headEnd/>
                <a:tailEnd/>
              </a:ln>
              <a:effectLst>
                <a:outerShdw blurRad="63500" dist="38100" dir="5400000" algn="t" rotWithShape="0">
                  <a:srgbClr val="000000">
                    <a:alpha val="39998"/>
                  </a:srgbClr>
                </a:outerShdw>
              </a:effectLst>
            </p:spPr>
            <p:txBody>
              <a:bodyPr lIns="109411" tIns="54705" rIns="109411" bIns="54705" anchor="ctr"/>
              <a:lstStyle>
                <a:lvl1pPr indent="-306388">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buFont typeface="Calibri" charset="0"/>
                  <a:buAutoNum type="arabicPeriod"/>
                </a:pPr>
                <a:endParaRPr lang="x-none" altLang="x-none">
                  <a:solidFill>
                    <a:srgbClr val="FFFFFF"/>
                  </a:solidFill>
                  <a:latin typeface="Calibri" charset="0"/>
                </a:endParaRPr>
              </a:p>
            </p:txBody>
          </p:sp>
          <p:sp>
            <p:nvSpPr>
              <p:cNvPr id="60" name="Rektangel 82"/>
              <p:cNvSpPr>
                <a:spLocks noChangeArrowheads="1"/>
              </p:cNvSpPr>
              <p:nvPr/>
            </p:nvSpPr>
            <p:spPr bwMode="auto">
              <a:xfrm>
                <a:off x="4732435" y="5751867"/>
                <a:ext cx="1557661" cy="10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411" tIns="54705" rIns="109411" bIns="54705" anchor="ctr">
                <a:spAutoFit/>
              </a:bodyPr>
              <a:lstStyle>
                <a:lvl1pPr defTabSz="719138">
                  <a:defRPr sz="2400">
                    <a:solidFill>
                      <a:schemeClr val="tx1"/>
                    </a:solidFill>
                    <a:latin typeface="Arial" charset="0"/>
                    <a:ea typeface="ＭＳ Ｐゴシック" charset="-128"/>
                  </a:defRPr>
                </a:lvl1pPr>
                <a:lvl2pPr marL="742950" indent="-285750" defTabSz="719138">
                  <a:defRPr sz="2400">
                    <a:solidFill>
                      <a:schemeClr val="tx1"/>
                    </a:solidFill>
                    <a:latin typeface="Arial" charset="0"/>
                    <a:ea typeface="ＭＳ Ｐゴシック" charset="-128"/>
                  </a:defRPr>
                </a:lvl2pPr>
                <a:lvl3pPr marL="1143000" indent="-228600" defTabSz="719138">
                  <a:defRPr sz="2400">
                    <a:solidFill>
                      <a:schemeClr val="tx1"/>
                    </a:solidFill>
                    <a:latin typeface="Arial" charset="0"/>
                    <a:ea typeface="ＭＳ Ｐゴシック" charset="-128"/>
                  </a:defRPr>
                </a:lvl3pPr>
                <a:lvl4pPr marL="1600200" indent="-228600" defTabSz="719138">
                  <a:defRPr sz="2400">
                    <a:solidFill>
                      <a:schemeClr val="tx1"/>
                    </a:solidFill>
                    <a:latin typeface="Arial" charset="0"/>
                    <a:ea typeface="ＭＳ Ｐゴシック" charset="-128"/>
                  </a:defRPr>
                </a:lvl4pPr>
                <a:lvl5pPr marL="2057400" indent="-228600" defTabSz="719138">
                  <a:defRPr sz="2400">
                    <a:solidFill>
                      <a:schemeClr val="tx1"/>
                    </a:solidFill>
                    <a:latin typeface="Arial" charset="0"/>
                    <a:ea typeface="ＭＳ Ｐゴシック" charset="-128"/>
                  </a:defRPr>
                </a:lvl5pPr>
                <a:lvl6pPr marL="2514600" indent="-228600" defTabSz="7191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7191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7191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719138" eaLnBrk="0" fontAlgn="base" hangingPunct="0">
                  <a:spcBef>
                    <a:spcPct val="0"/>
                  </a:spcBef>
                  <a:spcAft>
                    <a:spcPct val="0"/>
                  </a:spcAft>
                  <a:defRPr sz="2400">
                    <a:solidFill>
                      <a:schemeClr val="tx1"/>
                    </a:solidFill>
                    <a:latin typeface="Arial" charset="0"/>
                    <a:ea typeface="ＭＳ Ｐゴシック" charset="-128"/>
                  </a:defRPr>
                </a:lvl9pPr>
              </a:lstStyle>
              <a:p>
                <a:pPr algn="ctr"/>
                <a:r>
                  <a:rPr altLang="x-none" sz="1200" b="1" noProof="1">
                    <a:solidFill>
                      <a:srgbClr val="080808"/>
                    </a:solidFill>
                    <a:latin typeface="Calibri" charset="0"/>
                  </a:rPr>
                  <a:t>Users query products</a:t>
                </a:r>
              </a:p>
              <a:p>
                <a:pPr algn="ctr"/>
                <a:r>
                  <a:rPr altLang="x-none" sz="1200" b="1" noProof="1">
                    <a:solidFill>
                      <a:srgbClr val="080808"/>
                    </a:solidFill>
                    <a:latin typeface="Calibri" charset="0"/>
                  </a:rPr>
                  <a:t>(SpotOnResponse, NICS, Google Earth, etc)</a:t>
                </a:r>
                <a:endParaRPr altLang="x-none" sz="1200" noProof="1">
                  <a:solidFill>
                    <a:srgbClr val="080808"/>
                  </a:solidFill>
                  <a:latin typeface="Calibri" charset="0"/>
                </a:endParaRPr>
              </a:p>
            </p:txBody>
          </p:sp>
          <p:sp>
            <p:nvSpPr>
              <p:cNvPr id="61" name="Rektangel 82"/>
              <p:cNvSpPr>
                <a:spLocks noChangeArrowheads="1"/>
              </p:cNvSpPr>
              <p:nvPr/>
            </p:nvSpPr>
            <p:spPr bwMode="auto">
              <a:xfrm>
                <a:off x="6795138" y="5724342"/>
                <a:ext cx="1935595" cy="4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411" tIns="54705" rIns="109411" bIns="54705" anchor="ctr">
                <a:spAutoFit/>
              </a:bodyPr>
              <a:lstStyle>
                <a:lvl1pPr defTabSz="719138">
                  <a:defRPr sz="2400">
                    <a:solidFill>
                      <a:schemeClr val="tx1"/>
                    </a:solidFill>
                    <a:latin typeface="Arial" charset="0"/>
                    <a:ea typeface="ＭＳ Ｐゴシック" charset="-128"/>
                  </a:defRPr>
                </a:lvl1pPr>
                <a:lvl2pPr marL="742950" indent="-285750" defTabSz="719138">
                  <a:defRPr sz="2400">
                    <a:solidFill>
                      <a:schemeClr val="tx1"/>
                    </a:solidFill>
                    <a:latin typeface="Arial" charset="0"/>
                    <a:ea typeface="ＭＳ Ｐゴシック" charset="-128"/>
                  </a:defRPr>
                </a:lvl2pPr>
                <a:lvl3pPr marL="1143000" indent="-228600" defTabSz="719138">
                  <a:defRPr sz="2400">
                    <a:solidFill>
                      <a:schemeClr val="tx1"/>
                    </a:solidFill>
                    <a:latin typeface="Arial" charset="0"/>
                    <a:ea typeface="ＭＳ Ｐゴシック" charset="-128"/>
                  </a:defRPr>
                </a:lvl3pPr>
                <a:lvl4pPr marL="1600200" indent="-228600" defTabSz="719138">
                  <a:defRPr sz="2400">
                    <a:solidFill>
                      <a:schemeClr val="tx1"/>
                    </a:solidFill>
                    <a:latin typeface="Arial" charset="0"/>
                    <a:ea typeface="ＭＳ Ｐゴシック" charset="-128"/>
                  </a:defRPr>
                </a:lvl4pPr>
                <a:lvl5pPr marL="2057400" indent="-228600" defTabSz="719138">
                  <a:defRPr sz="2400">
                    <a:solidFill>
                      <a:schemeClr val="tx1"/>
                    </a:solidFill>
                    <a:latin typeface="Arial" charset="0"/>
                    <a:ea typeface="ＭＳ Ｐゴシック" charset="-128"/>
                  </a:defRPr>
                </a:lvl5pPr>
                <a:lvl6pPr marL="2514600" indent="-228600" defTabSz="7191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7191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7191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719138" eaLnBrk="0" fontAlgn="base" hangingPunct="0">
                  <a:spcBef>
                    <a:spcPct val="0"/>
                  </a:spcBef>
                  <a:spcAft>
                    <a:spcPct val="0"/>
                  </a:spcAft>
                  <a:defRPr sz="2400">
                    <a:solidFill>
                      <a:schemeClr val="tx1"/>
                    </a:solidFill>
                    <a:latin typeface="Arial" charset="0"/>
                    <a:ea typeface="ＭＳ Ｐゴシック" charset="-128"/>
                  </a:defRPr>
                </a:lvl9pPr>
              </a:lstStyle>
              <a:p>
                <a:pPr algn="ctr"/>
                <a:r>
                  <a:rPr altLang="x-none" sz="1200" b="1" noProof="1">
                    <a:solidFill>
                      <a:srgbClr val="080808"/>
                    </a:solidFill>
                    <a:latin typeface="Calibri" charset="0"/>
                  </a:rPr>
                  <a:t>Pass on to Decision Makers (local, state, federal)</a:t>
                </a:r>
                <a:endParaRPr altLang="x-none" sz="1200" noProof="1">
                  <a:solidFill>
                    <a:srgbClr val="080808"/>
                  </a:solidFill>
                  <a:latin typeface="Calibri" charset="0"/>
                </a:endParaRPr>
              </a:p>
            </p:txBody>
          </p:sp>
          <p:sp>
            <p:nvSpPr>
              <p:cNvPr id="62" name="Rektangel 82"/>
              <p:cNvSpPr>
                <a:spLocks noChangeArrowheads="1"/>
              </p:cNvSpPr>
              <p:nvPr/>
            </p:nvSpPr>
            <p:spPr bwMode="auto">
              <a:xfrm>
                <a:off x="2888962" y="6342464"/>
                <a:ext cx="2131841" cy="4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411" tIns="54705" rIns="109411" bIns="54705" anchor="ctr">
                <a:spAutoFit/>
              </a:bodyPr>
              <a:lstStyle>
                <a:lvl1pPr defTabSz="719138">
                  <a:defRPr sz="2400">
                    <a:solidFill>
                      <a:schemeClr val="tx1"/>
                    </a:solidFill>
                    <a:latin typeface="Arial" charset="0"/>
                    <a:ea typeface="ＭＳ Ｐゴシック" charset="-128"/>
                  </a:defRPr>
                </a:lvl1pPr>
                <a:lvl2pPr marL="742950" indent="-285750" defTabSz="719138">
                  <a:defRPr sz="2400">
                    <a:solidFill>
                      <a:schemeClr val="tx1"/>
                    </a:solidFill>
                    <a:latin typeface="Arial" charset="0"/>
                    <a:ea typeface="ＭＳ Ｐゴシック" charset="-128"/>
                  </a:defRPr>
                </a:lvl2pPr>
                <a:lvl3pPr marL="1143000" indent="-228600" defTabSz="719138">
                  <a:defRPr sz="2400">
                    <a:solidFill>
                      <a:schemeClr val="tx1"/>
                    </a:solidFill>
                    <a:latin typeface="Arial" charset="0"/>
                    <a:ea typeface="ＭＳ Ｐゴシック" charset="-128"/>
                  </a:defRPr>
                </a:lvl3pPr>
                <a:lvl4pPr marL="1600200" indent="-228600" defTabSz="719138">
                  <a:defRPr sz="2400">
                    <a:solidFill>
                      <a:schemeClr val="tx1"/>
                    </a:solidFill>
                    <a:latin typeface="Arial" charset="0"/>
                    <a:ea typeface="ＭＳ Ｐゴシック" charset="-128"/>
                  </a:defRPr>
                </a:lvl4pPr>
                <a:lvl5pPr marL="2057400" indent="-228600" defTabSz="719138">
                  <a:defRPr sz="2400">
                    <a:solidFill>
                      <a:schemeClr val="tx1"/>
                    </a:solidFill>
                    <a:latin typeface="Arial" charset="0"/>
                    <a:ea typeface="ＭＳ Ｐゴシック" charset="-128"/>
                  </a:defRPr>
                </a:lvl5pPr>
                <a:lvl6pPr marL="2514600" indent="-228600" defTabSz="7191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7191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7191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719138" eaLnBrk="0" fontAlgn="base" hangingPunct="0">
                  <a:spcBef>
                    <a:spcPct val="0"/>
                  </a:spcBef>
                  <a:spcAft>
                    <a:spcPct val="0"/>
                  </a:spcAft>
                  <a:defRPr sz="2400">
                    <a:solidFill>
                      <a:schemeClr val="tx1"/>
                    </a:solidFill>
                    <a:latin typeface="Arial" charset="0"/>
                    <a:ea typeface="ＭＳ Ｐゴシック" charset="-128"/>
                  </a:defRPr>
                </a:lvl9pPr>
              </a:lstStyle>
              <a:p>
                <a:pPr algn="ctr"/>
                <a:r>
                  <a:rPr altLang="x-none" sz="1200" b="1" noProof="1">
                    <a:solidFill>
                      <a:srgbClr val="080808"/>
                    </a:solidFill>
                    <a:latin typeface="Calibri" charset="0"/>
                  </a:rPr>
                  <a:t>Authoritative data securely shared</a:t>
                </a:r>
                <a:endParaRPr altLang="x-none" sz="1200" noProof="1">
                  <a:solidFill>
                    <a:srgbClr val="080808"/>
                  </a:solidFill>
                  <a:latin typeface="Calibri" charset="0"/>
                </a:endParaRPr>
              </a:p>
            </p:txBody>
          </p:sp>
          <p:sp>
            <p:nvSpPr>
              <p:cNvPr id="63" name="Rektangel 82"/>
              <p:cNvSpPr>
                <a:spLocks noChangeArrowheads="1"/>
              </p:cNvSpPr>
              <p:nvPr/>
            </p:nvSpPr>
            <p:spPr bwMode="auto">
              <a:xfrm>
                <a:off x="1219402" y="5812964"/>
                <a:ext cx="2294725" cy="29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411" tIns="54705" rIns="109411" bIns="54705" anchor="ctr">
                <a:spAutoFit/>
              </a:bodyPr>
              <a:lstStyle>
                <a:lvl1pPr defTabSz="719138">
                  <a:defRPr sz="2400">
                    <a:solidFill>
                      <a:schemeClr val="tx1"/>
                    </a:solidFill>
                    <a:latin typeface="Arial" charset="0"/>
                    <a:ea typeface="ＭＳ Ｐゴシック" charset="-128"/>
                  </a:defRPr>
                </a:lvl1pPr>
                <a:lvl2pPr marL="742950" indent="-285750" defTabSz="719138">
                  <a:defRPr sz="2400">
                    <a:solidFill>
                      <a:schemeClr val="tx1"/>
                    </a:solidFill>
                    <a:latin typeface="Arial" charset="0"/>
                    <a:ea typeface="ＭＳ Ｐゴシック" charset="-128"/>
                  </a:defRPr>
                </a:lvl2pPr>
                <a:lvl3pPr marL="1143000" indent="-228600" defTabSz="719138">
                  <a:defRPr sz="2400">
                    <a:solidFill>
                      <a:schemeClr val="tx1"/>
                    </a:solidFill>
                    <a:latin typeface="Arial" charset="0"/>
                    <a:ea typeface="ＭＳ Ｐゴシック" charset="-128"/>
                  </a:defRPr>
                </a:lvl3pPr>
                <a:lvl4pPr marL="1600200" indent="-228600" defTabSz="719138">
                  <a:defRPr sz="2400">
                    <a:solidFill>
                      <a:schemeClr val="tx1"/>
                    </a:solidFill>
                    <a:latin typeface="Arial" charset="0"/>
                    <a:ea typeface="ＭＳ Ｐゴシック" charset="-128"/>
                  </a:defRPr>
                </a:lvl4pPr>
                <a:lvl5pPr marL="2057400" indent="-228600" defTabSz="719138">
                  <a:defRPr sz="2400">
                    <a:solidFill>
                      <a:schemeClr val="tx1"/>
                    </a:solidFill>
                    <a:latin typeface="Arial" charset="0"/>
                    <a:ea typeface="ＭＳ Ｐゴシック" charset="-128"/>
                  </a:defRPr>
                </a:lvl5pPr>
                <a:lvl6pPr marL="2514600" indent="-228600" defTabSz="7191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7191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7191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719138" eaLnBrk="0" fontAlgn="base" hangingPunct="0">
                  <a:spcBef>
                    <a:spcPct val="0"/>
                  </a:spcBef>
                  <a:spcAft>
                    <a:spcPct val="0"/>
                  </a:spcAft>
                  <a:defRPr sz="2400">
                    <a:solidFill>
                      <a:schemeClr val="tx1"/>
                    </a:solidFill>
                    <a:latin typeface="Arial" charset="0"/>
                    <a:ea typeface="ＭＳ Ｐゴシック" charset="-128"/>
                  </a:defRPr>
                </a:lvl9pPr>
              </a:lstStyle>
              <a:p>
                <a:pPr algn="ctr"/>
                <a:r>
                  <a:rPr altLang="x-none" sz="1200" b="1" noProof="1">
                    <a:solidFill>
                      <a:srgbClr val="080808"/>
                    </a:solidFill>
                    <a:latin typeface="Calibri" charset="0"/>
                  </a:rPr>
                  <a:t>Products Generated</a:t>
                </a:r>
                <a:endParaRPr altLang="x-none" sz="1200" noProof="1">
                  <a:solidFill>
                    <a:srgbClr val="080808"/>
                  </a:solidFill>
                  <a:latin typeface="Calibri" charset="0"/>
                </a:endParaRPr>
              </a:p>
            </p:txBody>
          </p:sp>
          <p:sp>
            <p:nvSpPr>
              <p:cNvPr id="64" name="Nedadgående pil 92"/>
              <p:cNvSpPr>
                <a:spLocks noChangeArrowheads="1"/>
              </p:cNvSpPr>
              <p:nvPr/>
            </p:nvSpPr>
            <p:spPr bwMode="auto">
              <a:xfrm rot="16200000">
                <a:off x="4642827" y="6077746"/>
                <a:ext cx="123730" cy="318161"/>
              </a:xfrm>
              <a:prstGeom prst="downArrow">
                <a:avLst>
                  <a:gd name="adj1" fmla="val 50000"/>
                  <a:gd name="adj2" fmla="val 50000"/>
                </a:avLst>
              </a:prstGeom>
              <a:gradFill rotWithShape="1">
                <a:gsLst>
                  <a:gs pos="0">
                    <a:srgbClr val="92D050"/>
                  </a:gs>
                  <a:gs pos="100000">
                    <a:srgbClr val="009900"/>
                  </a:gs>
                </a:gsLst>
                <a:lin ang="5400000" scaled="1"/>
              </a:gradFill>
              <a:ln w="9525">
                <a:solidFill>
                  <a:srgbClr val="008040"/>
                </a:solidFill>
                <a:miter lim="800000"/>
                <a:headEnd/>
                <a:tailEnd/>
              </a:ln>
              <a:effectLst>
                <a:outerShdw blurRad="63500" dist="38100" dir="5400000" algn="t" rotWithShape="0">
                  <a:srgbClr val="000000">
                    <a:alpha val="39998"/>
                  </a:srgbClr>
                </a:outerShdw>
              </a:effectLst>
            </p:spPr>
            <p:txBody>
              <a:bodyPr lIns="109411" tIns="54705" rIns="109411" bIns="54705" anchor="ctr"/>
              <a:lstStyle>
                <a:lvl1pPr indent="-306388">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buFont typeface="Calibri" charset="0"/>
                  <a:buAutoNum type="arabicPeriod"/>
                </a:pPr>
                <a:endParaRPr lang="x-none" altLang="x-none">
                  <a:solidFill>
                    <a:srgbClr val="FFFFFF"/>
                  </a:solidFill>
                  <a:latin typeface="Calibri" charset="0"/>
                </a:endParaRPr>
              </a:p>
            </p:txBody>
          </p:sp>
          <p:sp>
            <p:nvSpPr>
              <p:cNvPr id="65" name="Nedadgående pil 92"/>
              <p:cNvSpPr>
                <a:spLocks noChangeArrowheads="1"/>
              </p:cNvSpPr>
              <p:nvPr/>
            </p:nvSpPr>
            <p:spPr bwMode="auto">
              <a:xfrm rot="16200000">
                <a:off x="6234852" y="6077746"/>
                <a:ext cx="123730" cy="318161"/>
              </a:xfrm>
              <a:prstGeom prst="downArrow">
                <a:avLst>
                  <a:gd name="adj1" fmla="val 50000"/>
                  <a:gd name="adj2" fmla="val 50000"/>
                </a:avLst>
              </a:prstGeom>
              <a:gradFill rotWithShape="1">
                <a:gsLst>
                  <a:gs pos="0">
                    <a:srgbClr val="92D050"/>
                  </a:gs>
                  <a:gs pos="100000">
                    <a:srgbClr val="009900"/>
                  </a:gs>
                </a:gsLst>
                <a:lin ang="5400000" scaled="1"/>
              </a:gradFill>
              <a:ln w="9525">
                <a:solidFill>
                  <a:srgbClr val="008040"/>
                </a:solidFill>
                <a:miter lim="800000"/>
                <a:headEnd/>
                <a:tailEnd/>
              </a:ln>
              <a:effectLst>
                <a:outerShdw blurRad="63500" dist="38100" dir="5400000" algn="t" rotWithShape="0">
                  <a:srgbClr val="000000">
                    <a:alpha val="39998"/>
                  </a:srgbClr>
                </a:outerShdw>
              </a:effectLst>
            </p:spPr>
            <p:txBody>
              <a:bodyPr lIns="109411" tIns="54705" rIns="109411" bIns="54705" anchor="ctr"/>
              <a:lstStyle>
                <a:lvl1pPr indent="-306388">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buFont typeface="Calibri" charset="0"/>
                  <a:buAutoNum type="arabicPeriod"/>
                </a:pPr>
                <a:endParaRPr lang="x-none" altLang="x-none">
                  <a:solidFill>
                    <a:srgbClr val="FFFFFF"/>
                  </a:solidFill>
                  <a:latin typeface="Calibri" charset="0"/>
                </a:endParaRPr>
              </a:p>
            </p:txBody>
          </p:sp>
          <p:sp>
            <p:nvSpPr>
              <p:cNvPr id="66" name="Rektangel 82"/>
              <p:cNvSpPr>
                <a:spLocks noChangeArrowheads="1"/>
              </p:cNvSpPr>
              <p:nvPr/>
            </p:nvSpPr>
            <p:spPr bwMode="auto">
              <a:xfrm>
                <a:off x="40262" y="5755458"/>
                <a:ext cx="1663070" cy="9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411" tIns="54705" rIns="109411" bIns="54705" anchor="ctr">
                <a:spAutoFit/>
              </a:bodyPr>
              <a:lstStyle>
                <a:lvl1pPr defTabSz="719138">
                  <a:defRPr sz="2400">
                    <a:solidFill>
                      <a:schemeClr val="tx1"/>
                    </a:solidFill>
                    <a:latin typeface="Arial" charset="0"/>
                    <a:ea typeface="ＭＳ Ｐゴシック" charset="-128"/>
                  </a:defRPr>
                </a:lvl1pPr>
                <a:lvl2pPr marL="742950" indent="-285750" defTabSz="719138">
                  <a:defRPr sz="2400">
                    <a:solidFill>
                      <a:schemeClr val="tx1"/>
                    </a:solidFill>
                    <a:latin typeface="Arial" charset="0"/>
                    <a:ea typeface="ＭＳ Ｐゴシック" charset="-128"/>
                  </a:defRPr>
                </a:lvl2pPr>
                <a:lvl3pPr marL="1143000" indent="-228600" defTabSz="719138">
                  <a:defRPr sz="2400">
                    <a:solidFill>
                      <a:schemeClr val="tx1"/>
                    </a:solidFill>
                    <a:latin typeface="Arial" charset="0"/>
                    <a:ea typeface="ＭＳ Ｐゴシック" charset="-128"/>
                  </a:defRPr>
                </a:lvl3pPr>
                <a:lvl4pPr marL="1600200" indent="-228600" defTabSz="719138">
                  <a:defRPr sz="2400">
                    <a:solidFill>
                      <a:schemeClr val="tx1"/>
                    </a:solidFill>
                    <a:latin typeface="Arial" charset="0"/>
                    <a:ea typeface="ＭＳ Ｐゴシック" charset="-128"/>
                  </a:defRPr>
                </a:lvl4pPr>
                <a:lvl5pPr marL="2057400" indent="-228600" defTabSz="719138">
                  <a:defRPr sz="2400">
                    <a:solidFill>
                      <a:schemeClr val="tx1"/>
                    </a:solidFill>
                    <a:latin typeface="Arial" charset="0"/>
                    <a:ea typeface="ＭＳ Ｐゴシック" charset="-128"/>
                  </a:defRPr>
                </a:lvl5pPr>
                <a:lvl6pPr marL="2514600" indent="-228600" defTabSz="7191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7191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7191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719138"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800" b="1" noProof="1" smtClean="0">
                    <a:solidFill>
                      <a:srgbClr val="C00000"/>
                    </a:solidFill>
                    <a:latin typeface="Calibri" charset="0"/>
                  </a:rPr>
                  <a:t>Information Sharing Workflow</a:t>
                </a:r>
                <a:endParaRPr altLang="x-none" sz="1800" noProof="1">
                  <a:solidFill>
                    <a:srgbClr val="C00000"/>
                  </a:solidFill>
                  <a:latin typeface="Calibri" charset="0"/>
                </a:endParaRPr>
              </a:p>
            </p:txBody>
          </p:sp>
        </p:grpSp>
      </p:grpSp>
    </p:spTree>
    <p:extLst>
      <p:ext uri="{BB962C8B-B14F-4D97-AF65-F5344CB8AC3E}">
        <p14:creationId xmlns:p14="http://schemas.microsoft.com/office/powerpoint/2010/main" val="29031595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final thoughts…</a:t>
            </a:r>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14</a:t>
            </a:fld>
            <a:endParaRPr lang="en-US"/>
          </a:p>
        </p:txBody>
      </p:sp>
      <p:sp>
        <p:nvSpPr>
          <p:cNvPr id="6" name="Rectangle 5"/>
          <p:cNvSpPr/>
          <p:nvPr/>
        </p:nvSpPr>
        <p:spPr>
          <a:xfrm>
            <a:off x="284164" y="1309522"/>
            <a:ext cx="8574087" cy="3554819"/>
          </a:xfrm>
          <a:prstGeom prst="rect">
            <a:avLst/>
          </a:prstGeom>
        </p:spPr>
        <p:txBody>
          <a:bodyPr wrap="square">
            <a:spAutoFit/>
          </a:bodyPr>
          <a:lstStyle/>
          <a:p>
            <a:pPr marL="285750" indent="-285750">
              <a:buFont typeface="Arial"/>
              <a:buChar char="•"/>
            </a:pPr>
            <a:r>
              <a:rPr lang="en-US" sz="1500" dirty="0" smtClean="0"/>
              <a:t>Participation in exercises gives us </a:t>
            </a:r>
            <a:r>
              <a:rPr lang="en-US" sz="1500" dirty="0"/>
              <a:t>the unique opportunity to both </a:t>
            </a:r>
            <a:r>
              <a:rPr lang="en-US" sz="1500" dirty="0" smtClean="0"/>
              <a:t>demonstrate </a:t>
            </a:r>
            <a:r>
              <a:rPr lang="en-US" sz="1500" dirty="0"/>
              <a:t>capability, evaluate our response process, and improve for future disasters</a:t>
            </a:r>
          </a:p>
          <a:p>
            <a:pPr marL="285750" indent="-285750">
              <a:buFont typeface="Arial"/>
              <a:buChar char="•"/>
            </a:pPr>
            <a:r>
              <a:rPr lang="en-US" sz="1500" dirty="0" smtClean="0"/>
              <a:t>Capacity </a:t>
            </a:r>
            <a:r>
              <a:rPr lang="en-US" sz="1500" dirty="0"/>
              <a:t>building during and between exercises and leveraging partnerships (particularly such as our long-standing California State partnership) will allow better understanding of stakeholder needs</a:t>
            </a:r>
          </a:p>
          <a:p>
            <a:pPr marL="285750" indent="-285750">
              <a:buFont typeface="Arial"/>
              <a:buChar char="•"/>
            </a:pPr>
            <a:r>
              <a:rPr lang="en-US" sz="1500" dirty="0" smtClean="0"/>
              <a:t>Technology interoperability and common operational data allow </a:t>
            </a:r>
            <a:r>
              <a:rPr lang="en-US" sz="1500" dirty="0"/>
              <a:t>each organization to use the specialized tools and technologies that best support their roles and responsibilities in responding to a disaster—ANY disaster, not just </a:t>
            </a:r>
            <a:r>
              <a:rPr lang="en-US" sz="1500" dirty="0" smtClean="0"/>
              <a:t>earthquakes</a:t>
            </a:r>
            <a:endParaRPr lang="en-US" sz="1500" dirty="0"/>
          </a:p>
          <a:p>
            <a:pPr marL="285750" indent="-285750">
              <a:buFont typeface="Arial"/>
              <a:buChar char="•"/>
            </a:pPr>
            <a:r>
              <a:rPr lang="en-US" sz="1500" dirty="0"/>
              <a:t>Individuals liberated from the routine, mundane, </a:t>
            </a:r>
            <a:r>
              <a:rPr lang="en-US" sz="1500" i="1" dirty="0"/>
              <a:t>critical</a:t>
            </a:r>
            <a:r>
              <a:rPr lang="en-US" sz="1500" dirty="0"/>
              <a:t>, but very time consuming, tasks of moving, sharing, organizing and managing data, when you least have the time to do so, i.e. when you’re trying to prepare for an Executive Briefing!</a:t>
            </a:r>
          </a:p>
          <a:p>
            <a:pPr marL="285750" indent="-285750">
              <a:buFont typeface="Arial"/>
              <a:buChar char="•"/>
            </a:pPr>
            <a:r>
              <a:rPr lang="en-US" sz="1500" dirty="0"/>
              <a:t>Data experts and analysts have more time to perform the most critical and important tasks they need to complete to support disaster response </a:t>
            </a:r>
            <a:r>
              <a:rPr lang="en-US" sz="1500" dirty="0" smtClean="0"/>
              <a:t>efforts</a:t>
            </a:r>
            <a:endParaRPr lang="en-US" sz="1500" dirty="0"/>
          </a:p>
          <a:p>
            <a:pPr marL="285750" indent="-285750">
              <a:buFont typeface="Arial"/>
              <a:buChar char="•"/>
            </a:pPr>
            <a:r>
              <a:rPr lang="en-US" sz="1500" dirty="0"/>
              <a:t>Better coordination among participating </a:t>
            </a:r>
            <a:r>
              <a:rPr lang="en-US" sz="1500" dirty="0" smtClean="0"/>
              <a:t>organizations</a:t>
            </a:r>
            <a:endParaRPr lang="en-US" sz="1500" dirty="0"/>
          </a:p>
          <a:p>
            <a:pPr marL="285750" indent="-285750">
              <a:buFont typeface="Arial"/>
              <a:buChar char="•"/>
            </a:pPr>
            <a:r>
              <a:rPr lang="en-US" sz="1500" dirty="0"/>
              <a:t>EOC managers can make informed decisions about logistics and resources when they have real-time information about the disaster impacts</a:t>
            </a:r>
          </a:p>
        </p:txBody>
      </p:sp>
      <p:sp>
        <p:nvSpPr>
          <p:cNvPr id="7"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8"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8004277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D889E0-CAB2-4699-909D-B9A88D47ACBE}" type="slidenum">
              <a:rPr lang="en-US" smtClean="0"/>
              <a:t>15</a:t>
            </a:fld>
            <a:endParaRPr lang="en-US"/>
          </a:p>
        </p:txBody>
      </p:sp>
      <p:sp>
        <p:nvSpPr>
          <p:cNvPr id="5" name="Rectangle 4"/>
          <p:cNvSpPr/>
          <p:nvPr/>
        </p:nvSpPr>
        <p:spPr>
          <a:xfrm>
            <a:off x="1807307" y="1226874"/>
            <a:ext cx="5451231" cy="2954655"/>
          </a:xfrm>
          <a:prstGeom prst="rect">
            <a:avLst/>
          </a:prstGeom>
        </p:spPr>
        <p:txBody>
          <a:bodyPr wrap="square">
            <a:spAutoFit/>
          </a:bodyPr>
          <a:lstStyle/>
          <a:p>
            <a:pPr algn="ctr"/>
            <a:r>
              <a:rPr lang="en-US" sz="3200" b="1" dirty="0" smtClean="0">
                <a:solidFill>
                  <a:schemeClr val="accent5">
                    <a:lumMod val="75000"/>
                  </a:schemeClr>
                </a:solidFill>
              </a:rPr>
              <a:t>Thank you for your attention!</a:t>
            </a:r>
          </a:p>
          <a:p>
            <a:pPr algn="ctr"/>
            <a:endParaRPr lang="en-US" sz="3200" b="1" dirty="0" smtClean="0">
              <a:solidFill>
                <a:schemeClr val="accent5">
                  <a:lumMod val="75000"/>
                </a:schemeClr>
              </a:solidFill>
            </a:endParaRPr>
          </a:p>
          <a:p>
            <a:pPr algn="ctr"/>
            <a:r>
              <a:rPr lang="en-US" sz="3200" b="1" dirty="0" smtClean="0">
                <a:solidFill>
                  <a:schemeClr val="accent5">
                    <a:lumMod val="75000"/>
                  </a:schemeClr>
                </a:solidFill>
              </a:rPr>
              <a:t>Questions</a:t>
            </a:r>
            <a:r>
              <a:rPr lang="en-US" sz="3200" b="1" dirty="0">
                <a:solidFill>
                  <a:schemeClr val="accent5">
                    <a:lumMod val="75000"/>
                  </a:schemeClr>
                </a:solidFill>
              </a:rPr>
              <a:t>?</a:t>
            </a:r>
            <a:br>
              <a:rPr lang="en-US" sz="3200" b="1" dirty="0">
                <a:solidFill>
                  <a:schemeClr val="accent5">
                    <a:lumMod val="75000"/>
                  </a:schemeClr>
                </a:solidFill>
              </a:rPr>
            </a:br>
            <a:r>
              <a:rPr lang="en-US" sz="3200" b="1" dirty="0">
                <a:solidFill>
                  <a:schemeClr val="accent5">
                    <a:lumMod val="75000"/>
                  </a:schemeClr>
                </a:solidFill>
              </a:rPr>
              <a:t/>
            </a:r>
            <a:br>
              <a:rPr lang="en-US" sz="3200" b="1" dirty="0">
                <a:solidFill>
                  <a:schemeClr val="accent5">
                    <a:lumMod val="75000"/>
                  </a:schemeClr>
                </a:solidFill>
              </a:rPr>
            </a:br>
            <a:r>
              <a:rPr lang="en-US" sz="2000" b="1" dirty="0"/>
              <a:t>Maggi Glasscoe</a:t>
            </a:r>
            <a:br>
              <a:rPr lang="en-US" sz="2000" b="1" dirty="0"/>
            </a:br>
            <a:r>
              <a:rPr lang="en-US" sz="2000" b="1" i="1" dirty="0" err="1">
                <a:solidFill>
                  <a:srgbClr val="990000"/>
                </a:solidFill>
              </a:rPr>
              <a:t>Margaret.T.Glasscoe@jpl.nasa.gov</a:t>
            </a:r>
            <a:r>
              <a:rPr lang="en-US" b="1" i="1" dirty="0">
                <a:solidFill>
                  <a:srgbClr val="990000"/>
                </a:solidFill>
              </a:rPr>
              <a:t/>
            </a:r>
            <a:br>
              <a:rPr lang="en-US" b="1" i="1" dirty="0">
                <a:solidFill>
                  <a:srgbClr val="990000"/>
                </a:solidFill>
              </a:rPr>
            </a:br>
            <a:endParaRPr lang="en-US" i="1" dirty="0">
              <a:solidFill>
                <a:srgbClr val="990000"/>
              </a:solidFill>
            </a:endParaRPr>
          </a:p>
        </p:txBody>
      </p:sp>
      <p:sp>
        <p:nvSpPr>
          <p:cNvPr id="6"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7"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18699035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4" y="453249"/>
            <a:ext cx="8574087" cy="719057"/>
          </a:xfrm>
        </p:spPr>
        <p:txBody>
          <a:bodyPr>
            <a:normAutofit fontScale="90000"/>
          </a:bodyPr>
          <a:lstStyle/>
          <a:p>
            <a:r>
              <a:rPr lang="en-US" dirty="0" smtClean="0"/>
              <a:t>The Problem</a:t>
            </a:r>
            <a:endParaRPr lang="en-US" dirty="0"/>
          </a:p>
        </p:txBody>
      </p:sp>
      <p:sp>
        <p:nvSpPr>
          <p:cNvPr id="3" name="Footer Placeholder 2"/>
          <p:cNvSpPr>
            <a:spLocks noGrp="1"/>
          </p:cNvSpPr>
          <p:nvPr>
            <p:ph type="ftr" sz="quarter" idx="11"/>
          </p:nvPr>
        </p:nvSpPr>
        <p:spPr/>
        <p:txBody>
          <a:bodyPr/>
          <a:lstStyle/>
          <a:p>
            <a:r>
              <a:rPr lang="en-US" dirty="0" smtClean="0"/>
              <a:t>Improving the Usability of Climate, Extreme Event, and Hazard Data and Information Products for Community Decision Makers III</a:t>
            </a:r>
            <a:endParaRPr lang="en-US" dirty="0"/>
          </a:p>
        </p:txBody>
      </p:sp>
      <p:sp>
        <p:nvSpPr>
          <p:cNvPr id="4"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1</a:t>
            </a:fld>
            <a:endParaRPr lang="en-US" sz="1000" dirty="0"/>
          </a:p>
        </p:txBody>
      </p:sp>
      <p:sp>
        <p:nvSpPr>
          <p:cNvPr id="5" name="Date Placeholder 4"/>
          <p:cNvSpPr>
            <a:spLocks noGrp="1"/>
          </p:cNvSpPr>
          <p:nvPr>
            <p:ph type="dt" sz="half" idx="10"/>
          </p:nvPr>
        </p:nvSpPr>
        <p:spPr/>
        <p:txBody>
          <a:bodyPr/>
          <a:lstStyle/>
          <a:p>
            <a:r>
              <a:rPr lang="en-US" smtClean="0"/>
              <a:t>12/14/16</a:t>
            </a:r>
            <a:endParaRPr lang="en-US"/>
          </a:p>
        </p:txBody>
      </p:sp>
      <p:sp>
        <p:nvSpPr>
          <p:cNvPr id="6" name="TextBox 5"/>
          <p:cNvSpPr txBox="1"/>
          <p:nvPr/>
        </p:nvSpPr>
        <p:spPr>
          <a:xfrm>
            <a:off x="284164" y="1436078"/>
            <a:ext cx="8574087" cy="2031325"/>
          </a:xfrm>
          <a:prstGeom prst="rect">
            <a:avLst/>
          </a:prstGeom>
          <a:noFill/>
        </p:spPr>
        <p:txBody>
          <a:bodyPr wrap="square" rtlCol="0">
            <a:spAutoFit/>
          </a:bodyPr>
          <a:lstStyle/>
          <a:p>
            <a:pPr marL="285750" indent="-285750">
              <a:buFont typeface="Arial"/>
              <a:buChar char="•"/>
            </a:pPr>
            <a:r>
              <a:rPr lang="en-US" dirty="0"/>
              <a:t>Providing actionable data for situational awareness following </a:t>
            </a:r>
            <a:r>
              <a:rPr lang="en-US" dirty="0" smtClean="0"/>
              <a:t>a disaster </a:t>
            </a:r>
            <a:r>
              <a:rPr lang="en-US" dirty="0"/>
              <a:t>is critical to decision </a:t>
            </a:r>
            <a:r>
              <a:rPr lang="en-US" dirty="0" smtClean="0"/>
              <a:t>makers</a:t>
            </a:r>
          </a:p>
          <a:p>
            <a:pPr marL="742950" lvl="1" indent="-285750">
              <a:buFont typeface="Lucida Grande"/>
              <a:buChar char="–"/>
            </a:pPr>
            <a:r>
              <a:rPr lang="en-US" dirty="0" smtClean="0"/>
              <a:t>Improves </a:t>
            </a:r>
            <a:r>
              <a:rPr lang="en-US" dirty="0"/>
              <a:t>their ability to anticipate requirements and provide appropriate resources for response. </a:t>
            </a:r>
            <a:endParaRPr lang="en-US" dirty="0" smtClean="0"/>
          </a:p>
          <a:p>
            <a:pPr marL="742950" lvl="1" indent="-285750">
              <a:buFont typeface="Lucida Grande"/>
              <a:buChar char="–"/>
            </a:pPr>
            <a:r>
              <a:rPr lang="en-US" dirty="0" smtClean="0"/>
              <a:t>Essential </a:t>
            </a:r>
            <a:r>
              <a:rPr lang="en-US" dirty="0"/>
              <a:t>Elements of Information (EEI</a:t>
            </a:r>
            <a:r>
              <a:rPr lang="en-US" dirty="0" smtClean="0"/>
              <a:t>) </a:t>
            </a:r>
            <a:r>
              <a:rPr lang="en-US" dirty="0"/>
              <a:t>necessary to achieve situational awareness are often generated from a wide array of organizations and disciplines, using any number of geospatial and non-geospatial technologies.</a:t>
            </a:r>
          </a:p>
        </p:txBody>
      </p:sp>
      <p:sp>
        <p:nvSpPr>
          <p:cNvPr id="7" name="Rounded Rectangle 6"/>
          <p:cNvSpPr/>
          <p:nvPr/>
        </p:nvSpPr>
        <p:spPr>
          <a:xfrm>
            <a:off x="517769" y="3529485"/>
            <a:ext cx="8340482" cy="1210368"/>
          </a:xfrm>
          <a:prstGeom prst="roundRect">
            <a:avLst/>
          </a:prstGeom>
          <a:solidFill>
            <a:schemeClr val="accent4">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44768" y="3538647"/>
            <a:ext cx="8252559" cy="1200329"/>
          </a:xfrm>
          <a:prstGeom prst="rect">
            <a:avLst/>
          </a:prstGeom>
          <a:noFill/>
        </p:spPr>
        <p:txBody>
          <a:bodyPr wrap="square" rtlCol="0">
            <a:spAutoFit/>
          </a:bodyPr>
          <a:lstStyle/>
          <a:p>
            <a:r>
              <a:rPr lang="en-US" dirty="0" smtClean="0"/>
              <a:t>We must work to </a:t>
            </a:r>
            <a:r>
              <a:rPr lang="en-US" b="1" dirty="0" smtClean="0"/>
              <a:t>enable </a:t>
            </a:r>
            <a:r>
              <a:rPr lang="en-US" b="1" dirty="0"/>
              <a:t>coordination</a:t>
            </a:r>
            <a:r>
              <a:rPr lang="en-US" dirty="0"/>
              <a:t> between research scientists, applied scientists and decision makers in order to </a:t>
            </a:r>
            <a:r>
              <a:rPr lang="en-US" b="1" dirty="0"/>
              <a:t>reduce duplication of effort</a:t>
            </a:r>
            <a:r>
              <a:rPr lang="en-US" dirty="0"/>
              <a:t>, </a:t>
            </a:r>
            <a:r>
              <a:rPr lang="en-US" b="1" dirty="0"/>
              <a:t>maximize information sharing</a:t>
            </a:r>
            <a:r>
              <a:rPr lang="en-US" dirty="0"/>
              <a:t>, </a:t>
            </a:r>
            <a:r>
              <a:rPr lang="en-US" b="1" dirty="0"/>
              <a:t>translate scientific results</a:t>
            </a:r>
            <a:r>
              <a:rPr lang="en-US" dirty="0"/>
              <a:t> into actionable information for decision-makers, and </a:t>
            </a:r>
            <a:r>
              <a:rPr lang="en-US" b="1" dirty="0"/>
              <a:t>increase situational awareness</a:t>
            </a:r>
            <a:r>
              <a:rPr lang="en-US" dirty="0" smtClean="0"/>
              <a:t>.</a:t>
            </a:r>
            <a:endParaRPr lang="en-US" dirty="0"/>
          </a:p>
        </p:txBody>
      </p:sp>
    </p:spTree>
    <p:extLst>
      <p:ext uri="{BB962C8B-B14F-4D97-AF65-F5344CB8AC3E}">
        <p14:creationId xmlns:p14="http://schemas.microsoft.com/office/powerpoint/2010/main" val="9481938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99698" y="1257144"/>
            <a:ext cx="5300379" cy="3394472"/>
          </a:xfrm>
        </p:spPr>
        <p:txBody>
          <a:bodyPr>
            <a:noAutofit/>
          </a:bodyPr>
          <a:lstStyle/>
          <a:p>
            <a:pPr marL="176213" indent="-176213">
              <a:lnSpc>
                <a:spcPct val="120000"/>
              </a:lnSpc>
              <a:spcBef>
                <a:spcPts val="600"/>
              </a:spcBef>
              <a:buFont typeface="Arial"/>
              <a:buChar char="•"/>
            </a:pPr>
            <a:r>
              <a:rPr lang="en-US" sz="1050" dirty="0"/>
              <a:t>Cascadia Rising was a FEMA National Level Exercise held 7-10 June 2016 </a:t>
            </a:r>
            <a:endParaRPr lang="en-US" sz="1050" dirty="0" smtClean="0"/>
          </a:p>
          <a:p>
            <a:pPr marL="625475" lvl="1" indent="-168275">
              <a:lnSpc>
                <a:spcPct val="120000"/>
              </a:lnSpc>
              <a:buFont typeface="Lucida Grande"/>
              <a:buChar char="–"/>
            </a:pPr>
            <a:r>
              <a:rPr lang="en-US" sz="1050" dirty="0" smtClean="0"/>
              <a:t>The </a:t>
            </a:r>
            <a:r>
              <a:rPr lang="en-US" sz="1050" dirty="0"/>
              <a:t>scenario included a M 9.0 earthquake resulting in the complete rupture of 700-mile Cascadia Subduction Zone that triggered a tsunami and multiple </a:t>
            </a:r>
            <a:r>
              <a:rPr lang="en-US" sz="1050" dirty="0" smtClean="0"/>
              <a:t>aftershocks</a:t>
            </a:r>
          </a:p>
          <a:p>
            <a:pPr marL="176213" indent="-117475">
              <a:lnSpc>
                <a:spcPct val="120000"/>
              </a:lnSpc>
              <a:spcBef>
                <a:spcPts val="600"/>
              </a:spcBef>
              <a:buFont typeface="Arial"/>
              <a:buChar char="•"/>
            </a:pPr>
            <a:r>
              <a:rPr lang="en-US" sz="1050" dirty="0">
                <a:solidFill>
                  <a:prstClr val="black"/>
                </a:solidFill>
              </a:rPr>
              <a:t>Vigilant Guard 17 was a Full Scale National Guard Exercise hosted by California and </a:t>
            </a:r>
            <a:r>
              <a:rPr lang="en-US" sz="1050" dirty="0" smtClean="0">
                <a:solidFill>
                  <a:prstClr val="black"/>
                </a:solidFill>
              </a:rPr>
              <a:t>Nevada held 10-14 November 2016</a:t>
            </a:r>
          </a:p>
          <a:p>
            <a:pPr marL="625475" lvl="1" indent="-168275">
              <a:lnSpc>
                <a:spcPct val="120000"/>
              </a:lnSpc>
              <a:buFont typeface="Lucida Grande"/>
              <a:buChar char="–"/>
            </a:pPr>
            <a:r>
              <a:rPr lang="en-US" sz="1050" dirty="0" smtClean="0">
                <a:solidFill>
                  <a:prstClr val="black"/>
                </a:solidFill>
              </a:rPr>
              <a:t>The scenario included </a:t>
            </a:r>
            <a:r>
              <a:rPr lang="en-US" sz="1050" dirty="0">
                <a:solidFill>
                  <a:prstClr val="black"/>
                </a:solidFill>
              </a:rPr>
              <a:t>a M 6.0 earthquake east of Las Vegas and a M 7.8 earthquake in southern </a:t>
            </a:r>
            <a:r>
              <a:rPr lang="en-US" sz="1050" dirty="0" smtClean="0">
                <a:solidFill>
                  <a:prstClr val="black"/>
                </a:solidFill>
              </a:rPr>
              <a:t>California with multiple aftershocks</a:t>
            </a:r>
          </a:p>
          <a:p>
            <a:pPr marL="225425" indent="-168275">
              <a:lnSpc>
                <a:spcPct val="120000"/>
              </a:lnSpc>
              <a:spcBef>
                <a:spcPts val="600"/>
              </a:spcBef>
              <a:buFont typeface="Arial"/>
              <a:buChar char="•"/>
            </a:pPr>
            <a:r>
              <a:rPr lang="en-US" sz="1050" dirty="0" err="1" smtClean="0">
                <a:solidFill>
                  <a:prstClr val="black"/>
                </a:solidFill>
              </a:rPr>
              <a:t>Haywired</a:t>
            </a:r>
            <a:r>
              <a:rPr lang="en-US" sz="1050" dirty="0" smtClean="0">
                <a:solidFill>
                  <a:prstClr val="black"/>
                </a:solidFill>
              </a:rPr>
              <a:t> 2017 California Exercise is an </a:t>
            </a:r>
            <a:r>
              <a:rPr lang="en-US" sz="1050" dirty="0" smtClean="0"/>
              <a:t>earthquake </a:t>
            </a:r>
            <a:r>
              <a:rPr lang="en-US" sz="1050" dirty="0"/>
              <a:t>scenario to model and study impacts on the San Francisco Bay area from a Mw 7.05 earthquake on the Hayward fault (planned early 2017</a:t>
            </a:r>
            <a:r>
              <a:rPr lang="en-US" sz="1050" dirty="0" smtClean="0"/>
              <a:t>)</a:t>
            </a:r>
          </a:p>
          <a:p>
            <a:pPr marL="625475" lvl="1" indent="-168275">
              <a:buFont typeface="Lucida Grande"/>
              <a:buChar char="–"/>
            </a:pPr>
            <a:r>
              <a:rPr lang="en-US" sz="1050" dirty="0"/>
              <a:t>Builds upon understanding of the last large earthquake to occur on the Hayward fault in 1868</a:t>
            </a:r>
          </a:p>
          <a:p>
            <a:pPr marL="625475" lvl="1" indent="-168275">
              <a:buFont typeface="Lucida Grande"/>
              <a:buChar char="­"/>
            </a:pPr>
            <a:r>
              <a:rPr lang="en-US" sz="1050" dirty="0"/>
              <a:t>Considers that modern urban infrastructures are made vulnerable by multiple layers of interdependencies between lifelines</a:t>
            </a:r>
          </a:p>
          <a:p>
            <a:pPr marL="625475" lvl="1" indent="-168275">
              <a:buFont typeface="Lucida Grande"/>
              <a:buChar char="­"/>
            </a:pPr>
            <a:r>
              <a:rPr lang="en-US" sz="1050" dirty="0" smtClean="0"/>
              <a:t>Also </a:t>
            </a:r>
            <a:r>
              <a:rPr lang="en-US" sz="1050" dirty="0"/>
              <a:t>considers impacts from a sequence of aftershocks following the main </a:t>
            </a:r>
            <a:r>
              <a:rPr lang="en-US" sz="1050" dirty="0" smtClean="0"/>
              <a:t>earthquake</a:t>
            </a:r>
            <a:endParaRPr lang="en-US" sz="1050" dirty="0"/>
          </a:p>
          <a:p>
            <a:pPr>
              <a:lnSpc>
                <a:spcPct val="120000"/>
              </a:lnSpc>
              <a:spcBef>
                <a:spcPts val="600"/>
              </a:spcBef>
              <a:buFont typeface="Arial"/>
              <a:buChar char="•"/>
            </a:pPr>
            <a:endParaRPr lang="en-US" sz="1050" dirty="0" smtClean="0">
              <a:solidFill>
                <a:prstClr val="black"/>
              </a:solidFill>
            </a:endParaRPr>
          </a:p>
          <a:p>
            <a:pPr lvl="1">
              <a:lnSpc>
                <a:spcPct val="120000"/>
              </a:lnSpc>
              <a:buFont typeface="Arial"/>
              <a:buChar char="•"/>
            </a:pPr>
            <a:endParaRPr lang="en-US" sz="1050" dirty="0">
              <a:solidFill>
                <a:prstClr val="black"/>
              </a:solidFill>
            </a:endParaRPr>
          </a:p>
          <a:p>
            <a:pPr>
              <a:lnSpc>
                <a:spcPct val="120000"/>
              </a:lnSpc>
              <a:spcBef>
                <a:spcPts val="600"/>
              </a:spcBef>
              <a:buFont typeface="Arial"/>
              <a:buChar char="•"/>
            </a:pPr>
            <a:endParaRPr lang="en-US" sz="1050" dirty="0">
              <a:solidFill>
                <a:prstClr val="black"/>
              </a:solidFill>
            </a:endParaRPr>
          </a:p>
          <a:p>
            <a:pPr>
              <a:lnSpc>
                <a:spcPct val="120000"/>
              </a:lnSpc>
              <a:spcBef>
                <a:spcPts val="600"/>
              </a:spcBef>
              <a:buFont typeface="Arial"/>
              <a:buChar char="•"/>
            </a:pPr>
            <a:endParaRPr lang="en-US" sz="1050" dirty="0" smtClean="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8708" y="1367693"/>
            <a:ext cx="2851969" cy="3440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p:cNvSpPr>
            <a:spLocks noGrp="1"/>
          </p:cNvSpPr>
          <p:nvPr>
            <p:ph type="title"/>
          </p:nvPr>
        </p:nvSpPr>
        <p:spPr>
          <a:xfrm>
            <a:off x="284164" y="472787"/>
            <a:ext cx="8574087" cy="725880"/>
          </a:xfrm>
        </p:spPr>
        <p:txBody>
          <a:bodyPr>
            <a:normAutofit fontScale="90000"/>
          </a:bodyPr>
          <a:lstStyle/>
          <a:p>
            <a:r>
              <a:rPr lang="en-US" dirty="0" smtClean="0"/>
              <a:t>The Exercises</a:t>
            </a:r>
            <a:endParaRPr lang="en-US" dirty="0"/>
          </a:p>
        </p:txBody>
      </p:sp>
      <p:sp>
        <p:nvSpPr>
          <p:cNvPr id="9"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2</a:t>
            </a:fld>
            <a:endParaRPr lang="en-US" sz="1000" dirty="0"/>
          </a:p>
        </p:txBody>
      </p:sp>
      <p:grpSp>
        <p:nvGrpSpPr>
          <p:cNvPr id="5" name="Group 4"/>
          <p:cNvGrpSpPr/>
          <p:nvPr/>
        </p:nvGrpSpPr>
        <p:grpSpPr>
          <a:xfrm>
            <a:off x="5559292" y="1296220"/>
            <a:ext cx="3578451" cy="3617704"/>
            <a:chOff x="5559292" y="1296220"/>
            <a:chExt cx="3578451" cy="3617704"/>
          </a:xfrm>
        </p:grpSpPr>
        <p:pic>
          <p:nvPicPr>
            <p:cNvPr id="3" name="Picture 2" descr="capstone_shakemap.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9292" y="1501369"/>
              <a:ext cx="3543340" cy="3167005"/>
            </a:xfrm>
            <a:prstGeom prst="rect">
              <a:avLst/>
            </a:prstGeom>
          </p:spPr>
        </p:pic>
        <p:sp>
          <p:nvSpPr>
            <p:cNvPr id="4" name="Rectangle 3"/>
            <p:cNvSpPr/>
            <p:nvPr/>
          </p:nvSpPr>
          <p:spPr>
            <a:xfrm>
              <a:off x="5559292" y="1296220"/>
              <a:ext cx="3514555" cy="2442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5623188" y="4599677"/>
              <a:ext cx="3514555" cy="31424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16" name="Picture 15" descr="intensity.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51249" y="1299309"/>
            <a:ext cx="3046078" cy="3532489"/>
          </a:xfrm>
          <a:prstGeom prst="rect">
            <a:avLst/>
          </a:prstGeom>
        </p:spPr>
      </p:pic>
      <p:sp>
        <p:nvSpPr>
          <p:cNvPr id="13"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15"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1425896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8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84164" y="472787"/>
            <a:ext cx="8574087" cy="725880"/>
          </a:xfrm>
        </p:spPr>
        <p:txBody>
          <a:bodyPr>
            <a:normAutofit fontScale="90000"/>
          </a:bodyPr>
          <a:lstStyle/>
          <a:p>
            <a:r>
              <a:rPr lang="en-US" dirty="0" smtClean="0"/>
              <a:t>Cascadia Rising Goals and Objectives</a:t>
            </a:r>
            <a:endParaRPr lang="en-US" dirty="0"/>
          </a:p>
        </p:txBody>
      </p:sp>
      <p:sp>
        <p:nvSpPr>
          <p:cNvPr id="9"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3</a:t>
            </a:fld>
            <a:endParaRPr lang="en-US" sz="1000" dirty="0"/>
          </a:p>
        </p:txBody>
      </p:sp>
      <p:sp>
        <p:nvSpPr>
          <p:cNvPr id="13"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15"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
        <p:nvSpPr>
          <p:cNvPr id="17" name="Rectangle 3"/>
          <p:cNvSpPr>
            <a:spLocks noGrp="1" noChangeArrowheads="1"/>
          </p:cNvSpPr>
          <p:nvPr>
            <p:ph idx="1"/>
          </p:nvPr>
        </p:nvSpPr>
        <p:spPr>
          <a:xfrm>
            <a:off x="284163" y="1351341"/>
            <a:ext cx="8574087" cy="4906963"/>
          </a:xfrm>
        </p:spPr>
        <p:txBody>
          <a:bodyPr>
            <a:noAutofit/>
          </a:bodyPr>
          <a:lstStyle/>
          <a:p>
            <a:pPr marL="290513" lvl="1" indent="-171450">
              <a:buFont typeface="Arial"/>
              <a:buChar char="•"/>
            </a:pPr>
            <a:r>
              <a:rPr lang="en-US" sz="1800" b="1" dirty="0" smtClean="0"/>
              <a:t>Enhance </a:t>
            </a:r>
            <a:r>
              <a:rPr lang="en-US" sz="1800" b="1" dirty="0"/>
              <a:t>Disaster Response Joint-Operations – </a:t>
            </a:r>
            <a:r>
              <a:rPr lang="en-US" sz="1800" dirty="0"/>
              <a:t>Test the local, state, tribal, and federal government as well as select private sector and non-government organizations’ ability to jointly respond to a Cascadia </a:t>
            </a:r>
            <a:r>
              <a:rPr lang="en-US" sz="1800" dirty="0" err="1"/>
              <a:t>Subduction</a:t>
            </a:r>
            <a:r>
              <a:rPr lang="en-US" sz="1800" dirty="0"/>
              <a:t> Zone M9.0 earthquake and tsunami with associated aftershocks along the West Coast of the U.S.</a:t>
            </a:r>
          </a:p>
          <a:p>
            <a:pPr marL="290513" lvl="1" indent="-171450">
              <a:buNone/>
            </a:pPr>
            <a:endParaRPr lang="en-US" sz="1800" dirty="0"/>
          </a:p>
          <a:p>
            <a:pPr marL="290513" lvl="1" indent="-171450">
              <a:lnSpc>
                <a:spcPct val="90000"/>
              </a:lnSpc>
              <a:buFont typeface="Arial"/>
              <a:buChar char="•"/>
            </a:pPr>
            <a:r>
              <a:rPr lang="en-US" sz="1800" b="1" dirty="0"/>
              <a:t>Prepare for a Level-1 Catastrophic Earthquake Disaster – </a:t>
            </a:r>
            <a:r>
              <a:rPr lang="en-US" sz="1800" dirty="0"/>
              <a:t>Link together Emergency Operations Centers (EOCs) throughout the Pacific Northwest to coordinate and mimic all facets of a complex, wide-area, response to a catastrophic disaster</a:t>
            </a:r>
            <a:r>
              <a:rPr lang="en-US" sz="1800" dirty="0" smtClean="0"/>
              <a:t>.</a:t>
            </a:r>
            <a:br>
              <a:rPr lang="en-US" sz="1800" dirty="0" smtClean="0"/>
            </a:br>
            <a:endParaRPr lang="en-US" sz="1800" dirty="0"/>
          </a:p>
          <a:p>
            <a:pPr marL="290513" lvl="1" indent="-171450">
              <a:buFont typeface="Arial"/>
              <a:buChar char="•"/>
            </a:pPr>
            <a:r>
              <a:rPr lang="en-US" sz="1800" b="1" dirty="0"/>
              <a:t>Exercise the California Earthquake Clearinghouse – </a:t>
            </a:r>
            <a:r>
              <a:rPr lang="en-US" sz="1800" dirty="0"/>
              <a:t>focus on interdependencies of critical infrastructure, information sharing, and coordination for response, recovery, and regional resiliency.</a:t>
            </a:r>
            <a:endParaRPr lang="en-US" sz="1800" b="1" dirty="0"/>
          </a:p>
        </p:txBody>
      </p:sp>
    </p:spTree>
    <p:extLst>
      <p:ext uri="{BB962C8B-B14F-4D97-AF65-F5344CB8AC3E}">
        <p14:creationId xmlns:p14="http://schemas.microsoft.com/office/powerpoint/2010/main" val="1460447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84164" y="472787"/>
            <a:ext cx="8574087" cy="725880"/>
          </a:xfrm>
        </p:spPr>
        <p:txBody>
          <a:bodyPr>
            <a:normAutofit fontScale="90000"/>
          </a:bodyPr>
          <a:lstStyle/>
          <a:p>
            <a:r>
              <a:rPr lang="en-US" dirty="0" smtClean="0"/>
              <a:t>Vigilant Guard Goals and Objectives</a:t>
            </a:r>
            <a:endParaRPr lang="en-US" dirty="0"/>
          </a:p>
        </p:txBody>
      </p:sp>
      <p:sp>
        <p:nvSpPr>
          <p:cNvPr id="9"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4</a:t>
            </a:fld>
            <a:endParaRPr lang="en-US" sz="1000" dirty="0"/>
          </a:p>
        </p:txBody>
      </p:sp>
      <p:sp>
        <p:nvSpPr>
          <p:cNvPr id="13"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15"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
        <p:nvSpPr>
          <p:cNvPr id="17" name="Rectangle 3"/>
          <p:cNvSpPr>
            <a:spLocks noGrp="1" noChangeArrowheads="1"/>
          </p:cNvSpPr>
          <p:nvPr>
            <p:ph idx="1"/>
          </p:nvPr>
        </p:nvSpPr>
        <p:spPr>
          <a:xfrm>
            <a:off x="284163" y="1308290"/>
            <a:ext cx="8574087" cy="3523508"/>
          </a:xfrm>
        </p:spPr>
        <p:txBody>
          <a:bodyPr>
            <a:noAutofit/>
          </a:bodyPr>
          <a:lstStyle/>
          <a:p>
            <a:pPr marL="0" indent="0">
              <a:spcBef>
                <a:spcPts val="600"/>
              </a:spcBef>
              <a:spcAft>
                <a:spcPts val="600"/>
              </a:spcAft>
              <a:buNone/>
            </a:pPr>
            <a:r>
              <a:rPr lang="en-US" sz="1400" b="1" i="1" dirty="0">
                <a:solidFill>
                  <a:prstClr val="black"/>
                </a:solidFill>
              </a:rPr>
              <a:t>Mission Statement</a:t>
            </a:r>
            <a:endParaRPr lang="en-US" sz="1400" dirty="0">
              <a:solidFill>
                <a:prstClr val="black"/>
              </a:solidFill>
            </a:endParaRPr>
          </a:p>
          <a:p>
            <a:pPr marL="171450" indent="-171450">
              <a:spcBef>
                <a:spcPts val="600"/>
              </a:spcBef>
              <a:spcAft>
                <a:spcPts val="1200"/>
              </a:spcAft>
              <a:buFont typeface="Arial"/>
              <a:buChar char="•"/>
            </a:pPr>
            <a:r>
              <a:rPr lang="en-US" sz="1400" dirty="0">
                <a:solidFill>
                  <a:prstClr val="black"/>
                </a:solidFill>
              </a:rPr>
              <a:t>California and Nevada will host a Full Scale Exercise (Vigilant Guard 17-1) in the vicinity of Southern California and Nevada that stresses the region’s response capabilities from </a:t>
            </a:r>
            <a:r>
              <a:rPr lang="en-US" sz="1400" b="1" i="1" dirty="0">
                <a:solidFill>
                  <a:prstClr val="black"/>
                </a:solidFill>
              </a:rPr>
              <a:t>14 - 20 November 2016 </a:t>
            </a:r>
            <a:r>
              <a:rPr lang="en-US" sz="1400" dirty="0">
                <a:solidFill>
                  <a:prstClr val="black"/>
                </a:solidFill>
              </a:rPr>
              <a:t>in order to train, develop, and refine joint functions by executing the Regional Response Plan, </a:t>
            </a:r>
            <a:r>
              <a:rPr lang="en-US" sz="1400" dirty="0"/>
              <a:t>the Dual Status Commander process, and </a:t>
            </a:r>
            <a:r>
              <a:rPr lang="en-US" sz="1400" dirty="0">
                <a:solidFill>
                  <a:prstClr val="black"/>
                </a:solidFill>
              </a:rPr>
              <a:t>collaborating and integrating with state and federal </a:t>
            </a:r>
            <a:r>
              <a:rPr lang="en-US" sz="1400" dirty="0" smtClean="0">
                <a:solidFill>
                  <a:prstClr val="black"/>
                </a:solidFill>
              </a:rPr>
              <a:t>partners</a:t>
            </a:r>
            <a:r>
              <a:rPr lang="en-US" sz="1400" dirty="0" smtClean="0"/>
              <a:t>.</a:t>
            </a:r>
          </a:p>
          <a:p>
            <a:pPr marL="0" indent="0">
              <a:spcBef>
                <a:spcPts val="600"/>
              </a:spcBef>
              <a:buNone/>
            </a:pPr>
            <a:r>
              <a:rPr lang="en-US" sz="1400" b="1" i="1" dirty="0" smtClean="0"/>
              <a:t>Program Description</a:t>
            </a:r>
            <a:endParaRPr lang="en-US" sz="1400" dirty="0" smtClean="0"/>
          </a:p>
          <a:p>
            <a:pPr marL="171450" indent="-171450">
              <a:spcBef>
                <a:spcPts val="600"/>
              </a:spcBef>
              <a:buFont typeface="Arial"/>
              <a:buChar char="•"/>
            </a:pPr>
            <a:r>
              <a:rPr lang="en-US" sz="1400" dirty="0" smtClean="0"/>
              <a:t>Vigilant </a:t>
            </a:r>
            <a:r>
              <a:rPr lang="en-US" sz="1400" dirty="0"/>
              <a:t>Guard exercises support Interagency play and National Guard civil support/DSCA missions, by:</a:t>
            </a:r>
          </a:p>
          <a:p>
            <a:pPr marL="515938" lvl="1" indent="-173038">
              <a:buFont typeface="Lucida Grande"/>
              <a:buChar char="–"/>
            </a:pPr>
            <a:r>
              <a:rPr lang="en-US" sz="1400" dirty="0"/>
              <a:t>Employing scenarios and events where National Guard forces can interact with Local, State, and Federal agencies </a:t>
            </a:r>
          </a:p>
          <a:p>
            <a:pPr marL="515938" lvl="1" indent="-173038">
              <a:buFont typeface="Lucida Grande"/>
              <a:buChar char="–"/>
            </a:pPr>
            <a:r>
              <a:rPr lang="en-US" sz="1400" dirty="0"/>
              <a:t>Enabling planning efforts of civil agencies by incorporating their objectives and activities into the overall exercise</a:t>
            </a:r>
          </a:p>
          <a:p>
            <a:pPr marL="515938" lvl="1" indent="-173038">
              <a:buFont typeface="Lucida Grande"/>
              <a:buChar char="–"/>
            </a:pPr>
            <a:r>
              <a:rPr lang="en-US" sz="1400" dirty="0"/>
              <a:t>Providing an exercise “jumping off” point for civilian partners internal exercise events, let them leverage this as much as possible</a:t>
            </a:r>
            <a:endParaRPr lang="en-US" sz="1400" dirty="0"/>
          </a:p>
        </p:txBody>
      </p:sp>
    </p:spTree>
    <p:extLst>
      <p:ext uri="{BB962C8B-B14F-4D97-AF65-F5344CB8AC3E}">
        <p14:creationId xmlns:p14="http://schemas.microsoft.com/office/powerpoint/2010/main" val="3034783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eaLnBrk="1" hangingPunct="1"/>
            <a:r>
              <a:rPr lang="en-US" sz="2800" dirty="0" smtClean="0"/>
              <a:t>Participating </a:t>
            </a:r>
            <a:r>
              <a:rPr lang="en-US" sz="2800" dirty="0" smtClean="0"/>
              <a:t>Agencies:</a:t>
            </a:r>
            <a:br>
              <a:rPr lang="en-US" sz="2800" dirty="0" smtClean="0"/>
            </a:br>
            <a:r>
              <a:rPr lang="en-US" sz="2800" dirty="0" smtClean="0"/>
              <a:t>Cascadia Rising</a:t>
            </a:r>
            <a:endParaRPr lang="en-US" sz="2800" dirty="0" smtClean="0"/>
          </a:p>
        </p:txBody>
      </p:sp>
      <p:sp>
        <p:nvSpPr>
          <p:cNvPr id="8195" name="Rectangle 3"/>
          <p:cNvSpPr>
            <a:spLocks noGrp="1" noChangeArrowheads="1"/>
          </p:cNvSpPr>
          <p:nvPr>
            <p:ph idx="1"/>
          </p:nvPr>
        </p:nvSpPr>
        <p:spPr>
          <a:xfrm>
            <a:off x="284163" y="1362364"/>
            <a:ext cx="8574087" cy="3371850"/>
          </a:xfrm>
        </p:spPr>
        <p:txBody>
          <a:bodyPr>
            <a:noAutofit/>
          </a:bodyPr>
          <a:lstStyle/>
          <a:p>
            <a:pPr marL="225425" indent="-225425">
              <a:spcBef>
                <a:spcPts val="0"/>
              </a:spcBef>
              <a:spcAft>
                <a:spcPts val="300"/>
              </a:spcAft>
              <a:buFont typeface="Arial"/>
              <a:buChar char="•"/>
            </a:pPr>
            <a:r>
              <a:rPr lang="en-US" sz="1300" dirty="0"/>
              <a:t>Over 50 counties and numerous cities across three states</a:t>
            </a:r>
          </a:p>
          <a:p>
            <a:pPr marL="225425" indent="-225425">
              <a:spcBef>
                <a:spcPts val="0"/>
              </a:spcBef>
              <a:spcAft>
                <a:spcPts val="300"/>
              </a:spcAft>
              <a:buFont typeface="Arial"/>
              <a:buChar char="•"/>
            </a:pPr>
            <a:r>
              <a:rPr lang="en-US" sz="1300" dirty="0"/>
              <a:t>19 tribes in OR and </a:t>
            </a:r>
            <a:r>
              <a:rPr lang="en-US" sz="1300" dirty="0" smtClean="0"/>
              <a:t>WA</a:t>
            </a:r>
            <a:endParaRPr lang="en-US" sz="1300" dirty="0"/>
          </a:p>
          <a:p>
            <a:pPr marL="225425" indent="-225425">
              <a:spcBef>
                <a:spcPts val="0"/>
              </a:spcBef>
              <a:spcAft>
                <a:spcPts val="300"/>
              </a:spcAft>
              <a:buFont typeface="Arial"/>
              <a:buChar char="•"/>
            </a:pPr>
            <a:r>
              <a:rPr lang="en-US" sz="1300" dirty="0"/>
              <a:t>Three state EOCs with all state ESF agencies represented</a:t>
            </a:r>
          </a:p>
          <a:p>
            <a:pPr marL="225425" indent="-225425">
              <a:spcBef>
                <a:spcPts val="0"/>
              </a:spcBef>
              <a:spcAft>
                <a:spcPts val="300"/>
              </a:spcAft>
              <a:buFont typeface="Arial"/>
              <a:buChar char="•"/>
            </a:pPr>
            <a:r>
              <a:rPr lang="en-US" sz="1300" dirty="0"/>
              <a:t>FEMA Region 10 RRCC with all Federal ESF and Interagency partners represented</a:t>
            </a:r>
          </a:p>
          <a:p>
            <a:pPr marL="225425" indent="-225425">
              <a:spcBef>
                <a:spcPts val="0"/>
              </a:spcBef>
              <a:spcAft>
                <a:spcPts val="300"/>
              </a:spcAft>
              <a:buFont typeface="Arial"/>
              <a:buChar char="•"/>
            </a:pPr>
            <a:r>
              <a:rPr lang="en-US" sz="1300" dirty="0"/>
              <a:t>FEMA NRCC with all Federal ESF and Interagency partners represented</a:t>
            </a:r>
          </a:p>
          <a:p>
            <a:pPr marL="225425" indent="-225425">
              <a:spcBef>
                <a:spcPts val="0"/>
              </a:spcBef>
              <a:spcAft>
                <a:spcPts val="300"/>
              </a:spcAft>
              <a:buFont typeface="Arial"/>
              <a:buChar char="•"/>
            </a:pPr>
            <a:r>
              <a:rPr lang="en-US" sz="1300" dirty="0"/>
              <a:t>U.S. TRANSCOM and U.S. NORTHCOM linked exercises and other military and USCG commands</a:t>
            </a:r>
          </a:p>
          <a:p>
            <a:pPr marL="225425" indent="-225425">
              <a:spcBef>
                <a:spcPts val="0"/>
              </a:spcBef>
              <a:spcAft>
                <a:spcPts val="300"/>
              </a:spcAft>
              <a:buFont typeface="Arial"/>
              <a:buChar char="•"/>
            </a:pPr>
            <a:r>
              <a:rPr lang="en-US" sz="1300" dirty="0"/>
              <a:t>British Columbia and Public Safety Canada</a:t>
            </a:r>
          </a:p>
          <a:p>
            <a:pPr marL="225425" indent="-225425">
              <a:spcBef>
                <a:spcPts val="0"/>
              </a:spcBef>
              <a:spcAft>
                <a:spcPts val="300"/>
              </a:spcAft>
              <a:buFont typeface="Arial"/>
              <a:buChar char="•"/>
            </a:pPr>
            <a:r>
              <a:rPr lang="en-US" sz="1300" dirty="0"/>
              <a:t>Private sector, hospitals, utilities, Non‐governmental Organizations etc.</a:t>
            </a:r>
          </a:p>
          <a:p>
            <a:pPr marL="225425" indent="-225425">
              <a:spcBef>
                <a:spcPts val="0"/>
              </a:spcBef>
              <a:spcAft>
                <a:spcPts val="300"/>
              </a:spcAft>
              <a:buFont typeface="Arial"/>
              <a:buChar char="•"/>
            </a:pPr>
            <a:r>
              <a:rPr lang="en-US" sz="1300" dirty="0"/>
              <a:t>California Earthquake Clearinghouse and partner organizations (EERI, USGS, NASA, San Jose Water Company, Humboldt County OES, San Diego Law Enforcement Coordination Center, California Department of Fish and Wildlife, Office of Spill Prevention and Response, California Department of Public Health, EF-8, California Environmental Protection Agency, EF-10, Bay Area Center for Regional Disaster Resilience, California Independent System Operator (Cal ISO), Single Automated Business Exchange for Reporting (SABER), California Office of Emergency Services, FEMA Region 9, FEMA Region 10, Cascadia Region Earthquake Working Group, City of Walnut Creek, California National Guard, State of Washington, Central U. S. Earthquake Consortium, Association of Engineering Geologists - Inland Empire, Inland Geological Society, Caltrans</a:t>
            </a:r>
          </a:p>
        </p:txBody>
      </p:sp>
      <p:sp>
        <p:nvSpPr>
          <p:cNvPr id="6"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5</a:t>
            </a:fld>
            <a:endParaRPr lang="en-US" sz="1000" dirty="0"/>
          </a:p>
        </p:txBody>
      </p:sp>
      <p:sp>
        <p:nvSpPr>
          <p:cNvPr id="7"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8"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207683697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eaLnBrk="1" hangingPunct="1"/>
            <a:r>
              <a:rPr lang="en-US" sz="2800" dirty="0" smtClean="0"/>
              <a:t>Participating </a:t>
            </a:r>
            <a:r>
              <a:rPr lang="en-US" sz="2800" dirty="0" smtClean="0"/>
              <a:t>Agencies:</a:t>
            </a:r>
            <a:br>
              <a:rPr lang="en-US" sz="2800" dirty="0" smtClean="0"/>
            </a:br>
            <a:r>
              <a:rPr lang="en-US" sz="2800" dirty="0" smtClean="0"/>
              <a:t>Vigilant Guard</a:t>
            </a:r>
            <a:endParaRPr lang="en-US" sz="2800" dirty="0" smtClean="0"/>
          </a:p>
        </p:txBody>
      </p:sp>
      <p:sp>
        <p:nvSpPr>
          <p:cNvPr id="8195" name="Rectangle 3"/>
          <p:cNvSpPr>
            <a:spLocks noGrp="1" noChangeArrowheads="1"/>
          </p:cNvSpPr>
          <p:nvPr>
            <p:ph idx="1"/>
          </p:nvPr>
        </p:nvSpPr>
        <p:spPr>
          <a:xfrm>
            <a:off x="182961" y="1362364"/>
            <a:ext cx="8675290" cy="3469434"/>
          </a:xfrm>
        </p:spPr>
        <p:txBody>
          <a:bodyPr numCol="3">
            <a:noAutofit/>
          </a:bodyPr>
          <a:lstStyle/>
          <a:p>
            <a:pPr marL="171450" indent="-171450">
              <a:spcBef>
                <a:spcPts val="0"/>
              </a:spcBef>
              <a:spcAft>
                <a:spcPts val="300"/>
              </a:spcAft>
              <a:buFont typeface="Arial"/>
              <a:buChar char="•"/>
            </a:pPr>
            <a:r>
              <a:rPr lang="en-US" sz="1100" b="1" dirty="0" smtClean="0"/>
              <a:t>Federal</a:t>
            </a:r>
          </a:p>
          <a:p>
            <a:pPr marL="396875" lvl="1" indent="-171450">
              <a:spcBef>
                <a:spcPts val="0"/>
              </a:spcBef>
              <a:spcAft>
                <a:spcPts val="300"/>
              </a:spcAft>
              <a:buFont typeface="Lucida Grande"/>
              <a:buChar char="–"/>
            </a:pPr>
            <a:r>
              <a:rPr lang="en-US" sz="1000" dirty="0" smtClean="0"/>
              <a:t>Federal </a:t>
            </a:r>
            <a:r>
              <a:rPr lang="en-US" sz="1000" dirty="0"/>
              <a:t>Emergency Management Agency, Region 9</a:t>
            </a:r>
          </a:p>
          <a:p>
            <a:pPr marL="396875" lvl="1" indent="-171450">
              <a:spcBef>
                <a:spcPts val="0"/>
              </a:spcBef>
              <a:spcAft>
                <a:spcPts val="300"/>
              </a:spcAft>
              <a:buFont typeface="Lucida Grande"/>
              <a:buChar char="–"/>
            </a:pPr>
            <a:r>
              <a:rPr lang="en-US" sz="1000" dirty="0"/>
              <a:t>Federal Emergency Management Agency, Region 10</a:t>
            </a:r>
          </a:p>
          <a:p>
            <a:pPr marL="396875" lvl="1" indent="-171450">
              <a:spcBef>
                <a:spcPts val="0"/>
              </a:spcBef>
              <a:spcAft>
                <a:spcPts val="300"/>
              </a:spcAft>
              <a:buFont typeface="Lucida Grande"/>
              <a:buChar char="–"/>
            </a:pPr>
            <a:r>
              <a:rPr lang="en-US" sz="1000" dirty="0"/>
              <a:t>United States Geological Survey</a:t>
            </a:r>
          </a:p>
          <a:p>
            <a:pPr marL="396875" lvl="1" indent="-171450">
              <a:spcBef>
                <a:spcPts val="0"/>
              </a:spcBef>
              <a:spcAft>
                <a:spcPts val="300"/>
              </a:spcAft>
              <a:buFont typeface="Lucida Grande"/>
              <a:buChar char="–"/>
            </a:pPr>
            <a:r>
              <a:rPr lang="en-US" sz="1000" dirty="0"/>
              <a:t>Federal Bureau of Investigation</a:t>
            </a:r>
          </a:p>
          <a:p>
            <a:pPr marL="396875" lvl="1" indent="-171450">
              <a:spcBef>
                <a:spcPts val="0"/>
              </a:spcBef>
              <a:spcAft>
                <a:spcPts val="300"/>
              </a:spcAft>
              <a:buFont typeface="Lucida Grande"/>
              <a:buChar char="–"/>
            </a:pPr>
            <a:r>
              <a:rPr lang="en-US" sz="1000" dirty="0"/>
              <a:t>National Aeronautics and Space Administration Jet Propulsion </a:t>
            </a:r>
            <a:r>
              <a:rPr lang="en-US" sz="1000" dirty="0" smtClean="0"/>
              <a:t>Laboratory</a:t>
            </a:r>
          </a:p>
          <a:p>
            <a:pPr marL="171450" indent="-171450">
              <a:spcBef>
                <a:spcPts val="0"/>
              </a:spcBef>
              <a:spcAft>
                <a:spcPts val="300"/>
              </a:spcAft>
              <a:buFont typeface="Arial"/>
              <a:buChar char="•"/>
            </a:pPr>
            <a:r>
              <a:rPr lang="en-US" sz="1100" b="1" dirty="0" smtClean="0"/>
              <a:t>State</a:t>
            </a:r>
          </a:p>
          <a:p>
            <a:pPr marL="290513" lvl="1" indent="-171450">
              <a:spcBef>
                <a:spcPts val="0"/>
              </a:spcBef>
              <a:spcAft>
                <a:spcPts val="300"/>
              </a:spcAft>
              <a:buFont typeface="Lucida Grande"/>
              <a:buChar char="–"/>
            </a:pPr>
            <a:r>
              <a:rPr lang="en-US" sz="1000" dirty="0" smtClean="0"/>
              <a:t>California </a:t>
            </a:r>
            <a:r>
              <a:rPr lang="en-US" sz="1000" dirty="0"/>
              <a:t>Geological Survey</a:t>
            </a:r>
          </a:p>
          <a:p>
            <a:pPr marL="290513" lvl="1" indent="-171450">
              <a:spcBef>
                <a:spcPts val="0"/>
              </a:spcBef>
              <a:spcAft>
                <a:spcPts val="300"/>
              </a:spcAft>
              <a:buFont typeface="Lucida Grande"/>
              <a:buChar char="–"/>
            </a:pPr>
            <a:r>
              <a:rPr lang="en-US" sz="1000" dirty="0"/>
              <a:t>California Environmental Protection Agency, EF/ESF 10</a:t>
            </a:r>
          </a:p>
          <a:p>
            <a:pPr marL="290513" lvl="1" indent="-171450">
              <a:spcBef>
                <a:spcPts val="0"/>
              </a:spcBef>
              <a:spcAft>
                <a:spcPts val="300"/>
              </a:spcAft>
              <a:buFont typeface="Lucida Grande"/>
              <a:buChar char="–"/>
            </a:pPr>
            <a:r>
              <a:rPr lang="en-US" sz="1000" dirty="0"/>
              <a:t>California Department of Public Health, EF/ESF 8</a:t>
            </a:r>
          </a:p>
          <a:p>
            <a:pPr marL="290513" lvl="1" indent="-171450">
              <a:spcBef>
                <a:spcPts val="0"/>
              </a:spcBef>
              <a:spcAft>
                <a:spcPts val="300"/>
              </a:spcAft>
              <a:buFont typeface="Lucida Grande"/>
              <a:buChar char="–"/>
            </a:pPr>
            <a:r>
              <a:rPr lang="en-US" sz="1000" dirty="0"/>
              <a:t>San Diego Law Enforcement Coordination Center</a:t>
            </a:r>
          </a:p>
          <a:p>
            <a:pPr marL="290513" lvl="1" indent="-171450">
              <a:spcBef>
                <a:spcPts val="0"/>
              </a:spcBef>
              <a:spcAft>
                <a:spcPts val="300"/>
              </a:spcAft>
              <a:buFont typeface="Lucida Grande"/>
              <a:buChar char="–"/>
            </a:pPr>
            <a:r>
              <a:rPr lang="en-US" sz="1000" dirty="0"/>
              <a:t>California Air National Guard</a:t>
            </a:r>
          </a:p>
          <a:p>
            <a:pPr marL="290513" lvl="1" indent="-171450">
              <a:spcBef>
                <a:spcPts val="0"/>
              </a:spcBef>
              <a:spcAft>
                <a:spcPts val="300"/>
              </a:spcAft>
              <a:buFont typeface="Lucida Grande"/>
              <a:buChar char="–"/>
            </a:pPr>
            <a:r>
              <a:rPr lang="en-US" sz="1000" dirty="0"/>
              <a:t>San Jose Water Company</a:t>
            </a:r>
          </a:p>
          <a:p>
            <a:pPr marL="290513" lvl="1" indent="-171450">
              <a:spcBef>
                <a:spcPts val="0"/>
              </a:spcBef>
              <a:spcAft>
                <a:spcPts val="300"/>
              </a:spcAft>
              <a:buFont typeface="Lucida Grande"/>
              <a:buChar char="–"/>
            </a:pPr>
            <a:r>
              <a:rPr lang="en-US" sz="1000" dirty="0"/>
              <a:t>California Public Utilities Commission</a:t>
            </a:r>
          </a:p>
          <a:p>
            <a:pPr marL="290512" lvl="1" indent="-171450">
              <a:spcBef>
                <a:spcPts val="0"/>
              </a:spcBef>
              <a:spcAft>
                <a:spcPts val="300"/>
              </a:spcAft>
              <a:buFont typeface="Lucida Grande"/>
              <a:buChar char="–"/>
            </a:pPr>
            <a:r>
              <a:rPr lang="en-US" sz="1000" dirty="0"/>
              <a:t>California Water/Wastewater Agency Response Network</a:t>
            </a:r>
          </a:p>
          <a:p>
            <a:pPr marL="290512" lvl="1" indent="-171450">
              <a:spcBef>
                <a:spcPts val="0"/>
              </a:spcBef>
              <a:spcAft>
                <a:spcPts val="300"/>
              </a:spcAft>
              <a:buFont typeface="Lucida Grande"/>
              <a:buChar char="–"/>
            </a:pPr>
            <a:r>
              <a:rPr lang="en-US" sz="1000" dirty="0"/>
              <a:t>California Office of Emergency Services</a:t>
            </a:r>
          </a:p>
          <a:p>
            <a:pPr marL="290512" lvl="1" indent="-171450">
              <a:spcBef>
                <a:spcPts val="0"/>
              </a:spcBef>
              <a:spcAft>
                <a:spcPts val="300"/>
              </a:spcAft>
              <a:buFont typeface="Lucida Grande"/>
              <a:buChar char="–"/>
            </a:pPr>
            <a:r>
              <a:rPr lang="en-US" sz="1000" dirty="0"/>
              <a:t>City of Walnut Creek</a:t>
            </a:r>
          </a:p>
          <a:p>
            <a:pPr marL="290512" lvl="1" indent="-171450">
              <a:spcBef>
                <a:spcPts val="0"/>
              </a:spcBef>
              <a:spcAft>
                <a:spcPts val="300"/>
              </a:spcAft>
              <a:buFont typeface="Lucida Grande"/>
              <a:buChar char="–"/>
            </a:pPr>
            <a:r>
              <a:rPr lang="en-US" sz="1000" dirty="0"/>
              <a:t>City of Las Vegas</a:t>
            </a:r>
          </a:p>
          <a:p>
            <a:pPr marL="290512" lvl="1" indent="-171450">
              <a:spcBef>
                <a:spcPts val="0"/>
              </a:spcBef>
              <a:spcAft>
                <a:spcPts val="300"/>
              </a:spcAft>
              <a:buFont typeface="Lucida Grande"/>
              <a:buChar char="–"/>
            </a:pPr>
            <a:r>
              <a:rPr lang="en-US" sz="1000" dirty="0"/>
              <a:t>Washington State Office of Emergency Services</a:t>
            </a:r>
          </a:p>
          <a:p>
            <a:pPr marL="290512" lvl="1" indent="-171450">
              <a:spcBef>
                <a:spcPts val="0"/>
              </a:spcBef>
              <a:spcAft>
                <a:spcPts val="300"/>
              </a:spcAft>
              <a:buFont typeface="Lucida Grande"/>
              <a:buChar char="–"/>
            </a:pPr>
            <a:r>
              <a:rPr lang="en-US" sz="1000" dirty="0"/>
              <a:t>Oregon Dept. of Geology and Mineral Industries</a:t>
            </a:r>
          </a:p>
          <a:p>
            <a:pPr marL="290512" lvl="1" indent="-171450">
              <a:spcBef>
                <a:spcPts val="0"/>
              </a:spcBef>
              <a:spcAft>
                <a:spcPts val="300"/>
              </a:spcAft>
              <a:buFont typeface="Lucida Grande"/>
              <a:buChar char="–"/>
            </a:pPr>
            <a:r>
              <a:rPr lang="en-US" sz="1000" dirty="0"/>
              <a:t>Arizona State </a:t>
            </a:r>
            <a:r>
              <a:rPr lang="en-US" sz="1000" dirty="0" smtClean="0"/>
              <a:t>University</a:t>
            </a:r>
            <a:endParaRPr lang="en-US" sz="1000" dirty="0"/>
          </a:p>
          <a:p>
            <a:pPr marL="290512" lvl="1" indent="-171450">
              <a:spcBef>
                <a:spcPts val="0"/>
              </a:spcBef>
              <a:spcAft>
                <a:spcPts val="300"/>
              </a:spcAft>
              <a:buFont typeface="Lucida Grande"/>
              <a:buChar char="–"/>
            </a:pPr>
            <a:r>
              <a:rPr lang="en-US" sz="1000" dirty="0"/>
              <a:t>Arkansas Geological </a:t>
            </a:r>
            <a:r>
              <a:rPr lang="en-US" sz="1000" dirty="0" smtClean="0"/>
              <a:t>Survey</a:t>
            </a:r>
          </a:p>
          <a:p>
            <a:pPr marL="290512" lvl="1" indent="-171450">
              <a:spcBef>
                <a:spcPts val="0"/>
              </a:spcBef>
              <a:spcAft>
                <a:spcPts val="300"/>
              </a:spcAft>
              <a:buFont typeface="Lucida Grande"/>
              <a:buChar char="–"/>
            </a:pPr>
            <a:r>
              <a:rPr lang="en-US" sz="1000" dirty="0" smtClean="0"/>
              <a:t>Structural </a:t>
            </a:r>
            <a:r>
              <a:rPr lang="en-US" sz="1000" dirty="0"/>
              <a:t>Engineers Association of Southern California</a:t>
            </a:r>
          </a:p>
          <a:p>
            <a:pPr marL="290512" lvl="1" indent="-171450">
              <a:spcBef>
                <a:spcPts val="0"/>
              </a:spcBef>
              <a:spcAft>
                <a:spcPts val="300"/>
              </a:spcAft>
              <a:buFont typeface="Lucida Grande"/>
              <a:buChar char="–"/>
            </a:pPr>
            <a:r>
              <a:rPr lang="en-US" sz="1000" dirty="0"/>
              <a:t>Earthquake Engineering Research Institute</a:t>
            </a:r>
          </a:p>
          <a:p>
            <a:pPr marL="290512" lvl="1" indent="-171450">
              <a:spcBef>
                <a:spcPts val="0"/>
              </a:spcBef>
              <a:spcAft>
                <a:spcPts val="300"/>
              </a:spcAft>
              <a:buFont typeface="Lucida Grande"/>
              <a:buChar char="–"/>
            </a:pPr>
            <a:r>
              <a:rPr lang="en-US" sz="1000" dirty="0"/>
              <a:t>National Association of Public Safety GIS Professionals – N. CA Chapter</a:t>
            </a:r>
          </a:p>
          <a:p>
            <a:pPr marL="290512" lvl="1" indent="-171450">
              <a:spcBef>
                <a:spcPts val="0"/>
              </a:spcBef>
              <a:spcAft>
                <a:spcPts val="300"/>
              </a:spcAft>
              <a:buFont typeface="Lucida Grande"/>
              <a:buChar char="–"/>
            </a:pPr>
            <a:r>
              <a:rPr lang="en-US" sz="1000" dirty="0"/>
              <a:t>California Independent System Operators</a:t>
            </a:r>
          </a:p>
          <a:p>
            <a:pPr marL="290512" lvl="1" indent="-171450">
              <a:spcBef>
                <a:spcPts val="0"/>
              </a:spcBef>
              <a:spcAft>
                <a:spcPts val="300"/>
              </a:spcAft>
              <a:buFont typeface="Lucida Grande"/>
              <a:buChar char="–"/>
            </a:pPr>
            <a:r>
              <a:rPr lang="en-US" sz="1000" dirty="0"/>
              <a:t>Geotechnical Extreme Events </a:t>
            </a:r>
            <a:r>
              <a:rPr lang="en-US" sz="1000" dirty="0" smtClean="0"/>
              <a:t>Response</a:t>
            </a:r>
            <a:br>
              <a:rPr lang="en-US" sz="1000" dirty="0" smtClean="0"/>
            </a:br>
            <a:r>
              <a:rPr lang="en-US" sz="1000" dirty="0" smtClean="0"/>
              <a:t/>
            </a:r>
            <a:br>
              <a:rPr lang="en-US" sz="1000" dirty="0" smtClean="0"/>
            </a:br>
            <a:r>
              <a:rPr lang="en-US" sz="1000" dirty="0" smtClean="0"/>
              <a:t/>
            </a:r>
            <a:br>
              <a:rPr lang="en-US" sz="1000" dirty="0" smtClean="0"/>
            </a:br>
            <a:endParaRPr lang="en-US" sz="1000" dirty="0" smtClean="0"/>
          </a:p>
          <a:p>
            <a:pPr marL="171450" indent="-171450">
              <a:spcBef>
                <a:spcPts val="0"/>
              </a:spcBef>
              <a:spcAft>
                <a:spcPts val="300"/>
              </a:spcAft>
              <a:buFont typeface="Arial"/>
              <a:buChar char="•"/>
            </a:pPr>
            <a:r>
              <a:rPr lang="en-US" sz="1100" b="1" dirty="0" smtClean="0"/>
              <a:t>Private Sector</a:t>
            </a:r>
            <a:endParaRPr lang="en-US" sz="1000" b="1" dirty="0"/>
          </a:p>
          <a:p>
            <a:pPr marL="396875" lvl="1" indent="-171450">
              <a:spcBef>
                <a:spcPts val="0"/>
              </a:spcBef>
              <a:spcAft>
                <a:spcPts val="300"/>
              </a:spcAft>
              <a:buFont typeface="Lucida Grande"/>
              <a:buChar char="–"/>
            </a:pPr>
            <a:r>
              <a:rPr lang="en-US" sz="1000" dirty="0" err="1"/>
              <a:t>SpotOnResponse</a:t>
            </a:r>
            <a:endParaRPr lang="en-US" sz="1000" dirty="0"/>
          </a:p>
          <a:p>
            <a:pPr marL="396875" lvl="1" indent="-171450">
              <a:spcBef>
                <a:spcPts val="0"/>
              </a:spcBef>
              <a:spcAft>
                <a:spcPts val="300"/>
              </a:spcAft>
              <a:buFont typeface="Lucida Grande"/>
              <a:buChar char="–"/>
            </a:pPr>
            <a:r>
              <a:rPr lang="en-US" sz="1000" dirty="0"/>
              <a:t>SABER, Single Automated Business Exchange for Reporting</a:t>
            </a:r>
          </a:p>
          <a:p>
            <a:pPr marL="396875" lvl="1" indent="-171450">
              <a:spcBef>
                <a:spcPts val="0"/>
              </a:spcBef>
              <a:spcAft>
                <a:spcPts val="300"/>
              </a:spcAft>
              <a:buFont typeface="Lucida Grande"/>
              <a:buChar char="–"/>
            </a:pPr>
            <a:r>
              <a:rPr lang="en-US" sz="1000" dirty="0"/>
              <a:t>Sears Holdings (SABER member providing business status)</a:t>
            </a:r>
          </a:p>
          <a:p>
            <a:pPr marL="396875" lvl="1" indent="-171450">
              <a:spcBef>
                <a:spcPts val="0"/>
              </a:spcBef>
              <a:spcAft>
                <a:spcPts val="300"/>
              </a:spcAft>
              <a:buFont typeface="Lucida Grande"/>
              <a:buChar char="–"/>
            </a:pPr>
            <a:r>
              <a:rPr lang="en-US" sz="1000" dirty="0" err="1"/>
              <a:t>Walmart</a:t>
            </a:r>
            <a:r>
              <a:rPr lang="en-US" sz="1000" dirty="0"/>
              <a:t> (SABER member providing business status)</a:t>
            </a:r>
          </a:p>
          <a:p>
            <a:pPr marL="396875" lvl="1" indent="-171450">
              <a:spcBef>
                <a:spcPts val="0"/>
              </a:spcBef>
              <a:spcAft>
                <a:spcPts val="300"/>
              </a:spcAft>
              <a:buFont typeface="Lucida Grande"/>
              <a:buChar char="–"/>
            </a:pPr>
            <a:r>
              <a:rPr lang="en-US" sz="1000" dirty="0"/>
              <a:t>Target (SABER member providing business status)</a:t>
            </a:r>
          </a:p>
          <a:p>
            <a:pPr marL="396875" lvl="1" indent="-171450">
              <a:spcBef>
                <a:spcPts val="0"/>
              </a:spcBef>
              <a:spcAft>
                <a:spcPts val="300"/>
              </a:spcAft>
              <a:buFont typeface="Lucida Grande"/>
              <a:buChar char="–"/>
            </a:pPr>
            <a:r>
              <a:rPr lang="en-US" sz="1000" dirty="0"/>
              <a:t>Costco (SABER member providing business status)</a:t>
            </a:r>
          </a:p>
          <a:p>
            <a:pPr marL="396875" lvl="1" indent="-171450">
              <a:spcBef>
                <a:spcPts val="0"/>
              </a:spcBef>
              <a:spcAft>
                <a:spcPts val="300"/>
              </a:spcAft>
              <a:buFont typeface="Lucida Grande"/>
              <a:buChar char="–"/>
            </a:pPr>
            <a:r>
              <a:rPr lang="en-US" sz="1000" dirty="0"/>
              <a:t>Macy’s (SABER member providing business status)</a:t>
            </a:r>
          </a:p>
          <a:p>
            <a:pPr marL="396875" lvl="1" indent="-171450">
              <a:spcBef>
                <a:spcPts val="0"/>
              </a:spcBef>
              <a:spcAft>
                <a:spcPts val="300"/>
              </a:spcAft>
              <a:buFont typeface="Lucida Grande"/>
              <a:buChar char="–"/>
            </a:pPr>
            <a:r>
              <a:rPr lang="en-US" sz="1000" dirty="0"/>
              <a:t>Walgreens (SABER member providing business status)</a:t>
            </a:r>
          </a:p>
          <a:p>
            <a:pPr marL="396875" lvl="1" indent="-171450">
              <a:spcBef>
                <a:spcPts val="0"/>
              </a:spcBef>
              <a:spcAft>
                <a:spcPts val="300"/>
              </a:spcAft>
              <a:buFont typeface="Lucida Grande"/>
              <a:buChar char="–"/>
            </a:pPr>
            <a:r>
              <a:rPr lang="en-US" sz="1000" dirty="0"/>
              <a:t>Southwest Gas</a:t>
            </a:r>
          </a:p>
          <a:p>
            <a:pPr marL="396875" lvl="1" indent="-171450">
              <a:spcBef>
                <a:spcPts val="0"/>
              </a:spcBef>
              <a:spcAft>
                <a:spcPts val="300"/>
              </a:spcAft>
              <a:buFont typeface="Lucida Grande"/>
              <a:buChar char="–"/>
            </a:pPr>
            <a:r>
              <a:rPr lang="en-US" sz="1000" dirty="0"/>
              <a:t>Kern River Gas</a:t>
            </a:r>
          </a:p>
          <a:p>
            <a:pPr marL="396875" lvl="1" indent="-171450">
              <a:spcBef>
                <a:spcPts val="0"/>
              </a:spcBef>
              <a:spcAft>
                <a:spcPts val="300"/>
              </a:spcAft>
              <a:buFont typeface="Lucida Grande"/>
              <a:buChar char="–"/>
            </a:pPr>
            <a:r>
              <a:rPr lang="en-US" sz="1000" dirty="0"/>
              <a:t>Southern California Edison</a:t>
            </a:r>
          </a:p>
          <a:p>
            <a:pPr marL="396875" lvl="1" indent="-171450">
              <a:spcBef>
                <a:spcPts val="0"/>
              </a:spcBef>
              <a:spcAft>
                <a:spcPts val="300"/>
              </a:spcAft>
              <a:buFont typeface="Lucida Grande"/>
              <a:buChar char="–"/>
            </a:pPr>
            <a:r>
              <a:rPr lang="en-US" sz="1000" dirty="0"/>
              <a:t>BNSF </a:t>
            </a:r>
            <a:r>
              <a:rPr lang="en-US" sz="1000" dirty="0" smtClean="0"/>
              <a:t>Railway</a:t>
            </a:r>
            <a:endParaRPr lang="en-US" sz="1000" dirty="0"/>
          </a:p>
        </p:txBody>
      </p:sp>
      <p:sp>
        <p:nvSpPr>
          <p:cNvPr id="4"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6</a:t>
            </a:fld>
            <a:endParaRPr lang="en-US" sz="1000" dirty="0"/>
          </a:p>
        </p:txBody>
      </p:sp>
      <p:sp>
        <p:nvSpPr>
          <p:cNvPr id="5"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6"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132909178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Clearinghouse Objectives</a:t>
            </a:r>
            <a:endParaRPr lang="en-US" dirty="0"/>
          </a:p>
        </p:txBody>
      </p:sp>
      <p:sp>
        <p:nvSpPr>
          <p:cNvPr id="4" name="Rectangle 3"/>
          <p:cNvSpPr/>
          <p:nvPr/>
        </p:nvSpPr>
        <p:spPr>
          <a:xfrm>
            <a:off x="199699" y="1504485"/>
            <a:ext cx="5566748" cy="3237135"/>
          </a:xfrm>
          <a:prstGeom prst="rect">
            <a:avLst/>
          </a:prstGeom>
        </p:spPr>
        <p:txBody>
          <a:bodyPr wrap="square" lIns="81628" tIns="40814" rIns="81628" bIns="40814">
            <a:spAutoFit/>
          </a:bodyPr>
          <a:lstStyle/>
          <a:p>
            <a:pPr>
              <a:spcBef>
                <a:spcPts val="1200"/>
              </a:spcBef>
              <a:buFont typeface="Arial" pitchFamily="34" charset="0"/>
              <a:buChar char="•"/>
            </a:pPr>
            <a:r>
              <a:rPr lang="en-US" sz="1500" dirty="0"/>
              <a:t> </a:t>
            </a:r>
            <a:r>
              <a:rPr lang="en-US" sz="1500" dirty="0">
                <a:solidFill>
                  <a:srgbClr val="333333"/>
                </a:solidFill>
              </a:rPr>
              <a:t>Facilitate  field investigations by earth scientists, engineers and social scientists, who converge on the disaster </a:t>
            </a:r>
            <a:r>
              <a:rPr lang="en-US" sz="1500" dirty="0" smtClean="0">
                <a:solidFill>
                  <a:srgbClr val="333333"/>
                </a:solidFill>
              </a:rPr>
              <a:t>site</a:t>
            </a:r>
            <a:endParaRPr lang="en-US" sz="1500" dirty="0">
              <a:solidFill>
                <a:srgbClr val="333333"/>
              </a:solidFill>
            </a:endParaRPr>
          </a:p>
          <a:p>
            <a:pPr>
              <a:spcBef>
                <a:spcPts val="1200"/>
              </a:spcBef>
              <a:buFont typeface="Arial" pitchFamily="34" charset="0"/>
              <a:buChar char="•"/>
            </a:pPr>
            <a:r>
              <a:rPr lang="en-US" sz="1500" dirty="0">
                <a:solidFill>
                  <a:srgbClr val="333333"/>
                </a:solidFill>
              </a:rPr>
              <a:t> Assist researchers in accessing perishable data through  coordination with emergency management organizations and law </a:t>
            </a:r>
            <a:r>
              <a:rPr lang="en-US" sz="1500" dirty="0" smtClean="0">
                <a:solidFill>
                  <a:srgbClr val="333333"/>
                </a:solidFill>
              </a:rPr>
              <a:t>enforcement</a:t>
            </a:r>
            <a:endParaRPr lang="en-US" sz="1500" dirty="0">
              <a:solidFill>
                <a:srgbClr val="333333"/>
              </a:solidFill>
            </a:endParaRPr>
          </a:p>
          <a:p>
            <a:pPr>
              <a:spcBef>
                <a:spcPts val="1200"/>
              </a:spcBef>
              <a:buFont typeface="Arial" pitchFamily="34" charset="0"/>
              <a:buChar char="•"/>
            </a:pPr>
            <a:r>
              <a:rPr lang="en-US" sz="1500" dirty="0">
                <a:solidFill>
                  <a:srgbClr val="333333"/>
                </a:solidFill>
              </a:rPr>
              <a:t> Provide a forum for sharing information via meetings at  a physical location (field office) and through our new virtual </a:t>
            </a:r>
            <a:r>
              <a:rPr lang="en-US" sz="1500" dirty="0" smtClean="0">
                <a:solidFill>
                  <a:srgbClr val="333333"/>
                </a:solidFill>
              </a:rPr>
              <a:t>Clearinghouse</a:t>
            </a:r>
            <a:endParaRPr lang="en-US" sz="1500" dirty="0">
              <a:solidFill>
                <a:srgbClr val="333333"/>
              </a:solidFill>
            </a:endParaRPr>
          </a:p>
          <a:p>
            <a:pPr>
              <a:spcBef>
                <a:spcPts val="1200"/>
              </a:spcBef>
              <a:buFont typeface="Arial" pitchFamily="34" charset="0"/>
              <a:buChar char="•"/>
            </a:pPr>
            <a:r>
              <a:rPr lang="en-US" sz="1500" dirty="0">
                <a:solidFill>
                  <a:srgbClr val="333333"/>
                </a:solidFill>
              </a:rPr>
              <a:t> Track fieldwork progress and minimize duplication of effort; organize data and  imagery collected via various technologies and applications and synthesize information for response </a:t>
            </a:r>
            <a:r>
              <a:rPr lang="en-US" sz="1500" dirty="0" smtClean="0">
                <a:solidFill>
                  <a:srgbClr val="333333"/>
                </a:solidFill>
              </a:rPr>
              <a:t>agencies</a:t>
            </a:r>
            <a:endParaRPr lang="en-US" sz="1500" dirty="0">
              <a:solidFill>
                <a:schemeClr val="bg1"/>
              </a:solidFill>
            </a:endParaRPr>
          </a:p>
          <a:p>
            <a:pPr>
              <a:spcBef>
                <a:spcPts val="1200"/>
              </a:spcBef>
              <a:buFont typeface="Arial" pitchFamily="34" charset="0"/>
              <a:buChar char="•"/>
            </a:pPr>
            <a:r>
              <a:rPr lang="en-US" sz="1500" b="1" dirty="0">
                <a:solidFill>
                  <a:srgbClr val="FF0000"/>
                </a:solidFill>
              </a:rPr>
              <a:t> </a:t>
            </a:r>
            <a:r>
              <a:rPr lang="en-US" sz="1500" b="1" i="1" dirty="0">
                <a:solidFill>
                  <a:srgbClr val="FF0000"/>
                </a:solidFill>
              </a:rPr>
              <a:t>Clearinghouse does not direct or control activities of participants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6447" y="1498354"/>
            <a:ext cx="3069373" cy="3069373"/>
          </a:xfrm>
          <a:prstGeom prst="rect">
            <a:avLst/>
          </a:prstGeom>
        </p:spPr>
      </p:pic>
      <p:sp>
        <p:nvSpPr>
          <p:cNvPr id="10"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7</a:t>
            </a:fld>
            <a:endParaRPr lang="en-US" sz="1000" dirty="0"/>
          </a:p>
        </p:txBody>
      </p:sp>
      <p:pic>
        <p:nvPicPr>
          <p:cNvPr id="12" name="Picture 11" descr="Clearinghouse_logo.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0723" y="561155"/>
            <a:ext cx="1913332" cy="527515"/>
          </a:xfrm>
          <a:prstGeom prst="rect">
            <a:avLst/>
          </a:prstGeom>
        </p:spPr>
      </p:pic>
      <p:sp>
        <p:nvSpPr>
          <p:cNvPr id="9"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13"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42678192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FF"/>
                </a:solidFill>
              </a:rPr>
              <a:t>Value of Clearinghouse Data Sharing Efforts</a:t>
            </a:r>
          </a:p>
        </p:txBody>
      </p:sp>
      <p:sp>
        <p:nvSpPr>
          <p:cNvPr id="4" name="Rounded Rectangle 3"/>
          <p:cNvSpPr/>
          <p:nvPr/>
        </p:nvSpPr>
        <p:spPr>
          <a:xfrm>
            <a:off x="3671729" y="2586785"/>
            <a:ext cx="2186933" cy="919635"/>
          </a:xfrm>
          <a:prstGeom prst="roundRect">
            <a:avLst/>
          </a:prstGeom>
          <a:solidFill>
            <a:schemeClr val="accent4"/>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lIns="81628" tIns="40814" rIns="81628" bIns="40814" rtlCol="0" anchor="ctr"/>
          <a:lstStyle/>
          <a:p>
            <a:pPr algn="ctr"/>
            <a:r>
              <a:rPr lang="en-US" dirty="0" smtClean="0"/>
              <a:t>Clearinghouse Technology Interoperability</a:t>
            </a:r>
            <a:endParaRPr lang="en-US" dirty="0"/>
          </a:p>
        </p:txBody>
      </p:sp>
      <p:sp>
        <p:nvSpPr>
          <p:cNvPr id="10" name="Oval 9"/>
          <p:cNvSpPr/>
          <p:nvPr/>
        </p:nvSpPr>
        <p:spPr>
          <a:xfrm>
            <a:off x="6895291" y="1572596"/>
            <a:ext cx="1559585" cy="67997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r>
              <a:rPr lang="en-US" sz="1200" dirty="0" smtClean="0"/>
              <a:t>Two-way Information Sharing</a:t>
            </a:r>
            <a:endParaRPr lang="en-US" sz="1200" dirty="0"/>
          </a:p>
        </p:txBody>
      </p:sp>
      <p:sp>
        <p:nvSpPr>
          <p:cNvPr id="11" name="Oval 10"/>
          <p:cNvSpPr/>
          <p:nvPr/>
        </p:nvSpPr>
        <p:spPr>
          <a:xfrm>
            <a:off x="7119984" y="3085420"/>
            <a:ext cx="1559585" cy="67997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r>
              <a:rPr lang="en-US" sz="1400" dirty="0" smtClean="0"/>
              <a:t>Decision Support</a:t>
            </a:r>
            <a:endParaRPr lang="en-US" sz="1400" dirty="0"/>
          </a:p>
        </p:txBody>
      </p:sp>
      <p:sp>
        <p:nvSpPr>
          <p:cNvPr id="12" name="Oval 11"/>
          <p:cNvSpPr/>
          <p:nvPr/>
        </p:nvSpPr>
        <p:spPr>
          <a:xfrm>
            <a:off x="2191827" y="4179478"/>
            <a:ext cx="1559585" cy="67997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r>
              <a:rPr lang="en-US" sz="1200" dirty="0" smtClean="0"/>
              <a:t>Not just for earthquakes</a:t>
            </a:r>
            <a:endParaRPr lang="en-US" sz="1200" dirty="0"/>
          </a:p>
        </p:txBody>
      </p:sp>
      <p:sp>
        <p:nvSpPr>
          <p:cNvPr id="13" name="Oval 12"/>
          <p:cNvSpPr/>
          <p:nvPr/>
        </p:nvSpPr>
        <p:spPr>
          <a:xfrm>
            <a:off x="591949" y="3014401"/>
            <a:ext cx="1559585" cy="67997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r>
              <a:rPr lang="en-US" sz="1200" dirty="0" smtClean="0"/>
              <a:t>Connect best tools and technologies</a:t>
            </a:r>
            <a:endParaRPr lang="en-US" sz="1200" dirty="0"/>
          </a:p>
        </p:txBody>
      </p:sp>
      <p:sp>
        <p:nvSpPr>
          <p:cNvPr id="14" name="Oval 13"/>
          <p:cNvSpPr/>
          <p:nvPr/>
        </p:nvSpPr>
        <p:spPr>
          <a:xfrm>
            <a:off x="898776" y="1572596"/>
            <a:ext cx="1559585" cy="67997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r>
              <a:rPr lang="en-US" sz="1200" dirty="0" smtClean="0"/>
              <a:t>Information to support your COP</a:t>
            </a:r>
            <a:endParaRPr lang="en-US" sz="1200" dirty="0"/>
          </a:p>
        </p:txBody>
      </p:sp>
      <p:sp>
        <p:nvSpPr>
          <p:cNvPr id="15" name="Oval 14"/>
          <p:cNvSpPr/>
          <p:nvPr/>
        </p:nvSpPr>
        <p:spPr>
          <a:xfrm>
            <a:off x="3916572" y="1385375"/>
            <a:ext cx="1559585" cy="67997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r>
              <a:rPr lang="en-US" sz="1400" dirty="0" smtClean="0"/>
              <a:t>Time Savings</a:t>
            </a:r>
            <a:endParaRPr lang="en-US" sz="1400" dirty="0"/>
          </a:p>
        </p:txBody>
      </p:sp>
      <p:sp>
        <p:nvSpPr>
          <p:cNvPr id="16" name="Oval 15"/>
          <p:cNvSpPr/>
          <p:nvPr/>
        </p:nvSpPr>
        <p:spPr>
          <a:xfrm>
            <a:off x="5527892" y="4172141"/>
            <a:ext cx="1559585" cy="67997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r>
              <a:rPr lang="en-US" sz="1200" dirty="0" smtClean="0"/>
              <a:t>Situational Awareness</a:t>
            </a:r>
            <a:endParaRPr lang="en-US" sz="1200" dirty="0"/>
          </a:p>
        </p:txBody>
      </p:sp>
      <p:sp>
        <p:nvSpPr>
          <p:cNvPr id="17" name="Right Arrow 16"/>
          <p:cNvSpPr/>
          <p:nvPr/>
        </p:nvSpPr>
        <p:spPr>
          <a:xfrm rot="7200000">
            <a:off x="3391178" y="3564609"/>
            <a:ext cx="519226" cy="55826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endParaRPr lang="en-US"/>
          </a:p>
        </p:txBody>
      </p:sp>
      <p:sp>
        <p:nvSpPr>
          <p:cNvPr id="18" name="Right Arrow 17"/>
          <p:cNvSpPr/>
          <p:nvPr/>
        </p:nvSpPr>
        <p:spPr>
          <a:xfrm rot="9900000">
            <a:off x="2373114" y="2925283"/>
            <a:ext cx="754551" cy="41869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endParaRPr lang="en-US"/>
          </a:p>
        </p:txBody>
      </p:sp>
      <p:sp>
        <p:nvSpPr>
          <p:cNvPr id="19" name="Right Arrow 18"/>
          <p:cNvSpPr/>
          <p:nvPr/>
        </p:nvSpPr>
        <p:spPr>
          <a:xfrm rot="3600000">
            <a:off x="5432805" y="3614031"/>
            <a:ext cx="472606" cy="55826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endParaRPr lang="en-US"/>
          </a:p>
        </p:txBody>
      </p:sp>
      <p:sp>
        <p:nvSpPr>
          <p:cNvPr id="20" name="Right Arrow 19"/>
          <p:cNvSpPr/>
          <p:nvPr/>
        </p:nvSpPr>
        <p:spPr>
          <a:xfrm rot="16200000">
            <a:off x="4551758" y="2035543"/>
            <a:ext cx="378340" cy="55826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endParaRPr lang="en-US"/>
          </a:p>
        </p:txBody>
      </p:sp>
      <p:sp>
        <p:nvSpPr>
          <p:cNvPr id="21" name="Right Arrow 20"/>
          <p:cNvSpPr/>
          <p:nvPr/>
        </p:nvSpPr>
        <p:spPr>
          <a:xfrm rot="12600000">
            <a:off x="2727836" y="2049644"/>
            <a:ext cx="885567" cy="41869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endParaRPr lang="en-US"/>
          </a:p>
        </p:txBody>
      </p:sp>
      <p:sp>
        <p:nvSpPr>
          <p:cNvPr id="22" name="Right Arrow 21"/>
          <p:cNvSpPr/>
          <p:nvPr/>
        </p:nvSpPr>
        <p:spPr>
          <a:xfrm rot="19800000">
            <a:off x="5895935" y="2049920"/>
            <a:ext cx="885567" cy="41869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endParaRPr lang="en-US"/>
          </a:p>
        </p:txBody>
      </p:sp>
      <p:sp>
        <p:nvSpPr>
          <p:cNvPr id="23" name="Right Arrow 22"/>
          <p:cNvSpPr/>
          <p:nvPr/>
        </p:nvSpPr>
        <p:spPr>
          <a:xfrm rot="900000">
            <a:off x="6043010" y="2940619"/>
            <a:ext cx="685290" cy="41869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rtlCol="0" anchor="ctr"/>
          <a:lstStyle/>
          <a:p>
            <a:pPr algn="ctr"/>
            <a:endParaRPr lang="en-US"/>
          </a:p>
        </p:txBody>
      </p:sp>
      <p:sp>
        <p:nvSpPr>
          <p:cNvPr id="25" name="Slide Number Placeholder 3"/>
          <p:cNvSpPr>
            <a:spLocks noGrp="1"/>
          </p:cNvSpPr>
          <p:nvPr>
            <p:ph type="sldNum" sz="quarter" idx="12"/>
          </p:nvPr>
        </p:nvSpPr>
        <p:spPr>
          <a:xfrm>
            <a:off x="8443226" y="4831798"/>
            <a:ext cx="630621" cy="269820"/>
          </a:xfrm>
        </p:spPr>
        <p:txBody>
          <a:bodyPr/>
          <a:lstStyle/>
          <a:p>
            <a:fld id="{5FD889E0-CAB2-4699-909D-B9A88D47ACBE}" type="slidenum">
              <a:rPr lang="en-US" sz="1000" smtClean="0"/>
              <a:t>8</a:t>
            </a:fld>
            <a:endParaRPr lang="en-US" sz="1000" dirty="0"/>
          </a:p>
        </p:txBody>
      </p:sp>
      <p:sp>
        <p:nvSpPr>
          <p:cNvPr id="24" name="Footer Placeholder 2"/>
          <p:cNvSpPr>
            <a:spLocks noGrp="1"/>
          </p:cNvSpPr>
          <p:nvPr>
            <p:ph type="ftr" sz="quarter" idx="11"/>
          </p:nvPr>
        </p:nvSpPr>
        <p:spPr>
          <a:xfrm>
            <a:off x="199698" y="4827774"/>
            <a:ext cx="6124902" cy="273844"/>
          </a:xfrm>
        </p:spPr>
        <p:txBody>
          <a:bodyPr/>
          <a:lstStyle/>
          <a:p>
            <a:r>
              <a:rPr lang="en-US" dirty="0"/>
              <a:t>Data Driven Decision Making for the Disasters Response User Community</a:t>
            </a:r>
          </a:p>
        </p:txBody>
      </p:sp>
      <p:sp>
        <p:nvSpPr>
          <p:cNvPr id="26" name="Date Placeholder 4"/>
          <p:cNvSpPr>
            <a:spLocks noGrp="1"/>
          </p:cNvSpPr>
          <p:nvPr>
            <p:ph type="dt" sz="half" idx="10"/>
          </p:nvPr>
        </p:nvSpPr>
        <p:spPr>
          <a:xfrm>
            <a:off x="6285128" y="4827774"/>
            <a:ext cx="2133600" cy="273844"/>
          </a:xfrm>
        </p:spPr>
        <p:txBody>
          <a:bodyPr/>
          <a:lstStyle/>
          <a:p>
            <a:r>
              <a:rPr lang="en-US" dirty="0" smtClean="0"/>
              <a:t>1/11/17</a:t>
            </a:r>
            <a:endParaRPr lang="en-US" dirty="0"/>
          </a:p>
        </p:txBody>
      </p:sp>
    </p:spTree>
    <p:extLst>
      <p:ext uri="{BB962C8B-B14F-4D97-AF65-F5344CB8AC3E}">
        <p14:creationId xmlns:p14="http://schemas.microsoft.com/office/powerpoint/2010/main" val="5931793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468</TotalTime>
  <Words>1919</Words>
  <Application>Microsoft Macintosh PowerPoint</Application>
  <PresentationFormat>On-screen Show (16:9)</PresentationFormat>
  <Paragraphs>222</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Spectrum</vt:lpstr>
      <vt:lpstr>Update on the use of near real time and other data sets in partnership with the State of California:  Cascadia Rising 2016 and Vigilant Guard 17</vt:lpstr>
      <vt:lpstr>The Problem</vt:lpstr>
      <vt:lpstr>The Exercises</vt:lpstr>
      <vt:lpstr>Cascadia Rising Goals and Objectives</vt:lpstr>
      <vt:lpstr>Vigilant Guard Goals and Objectives</vt:lpstr>
      <vt:lpstr>Participating Agencies: Cascadia Rising</vt:lpstr>
      <vt:lpstr>Participating Agencies: Vigilant Guard</vt:lpstr>
      <vt:lpstr>Clearinghouse Objectives</vt:lpstr>
      <vt:lpstr>Value of Clearinghouse Data Sharing Efforts</vt:lpstr>
      <vt:lpstr>Information Sharing Between Multiple State, Federal, Local Organizations through XchangeCore connected applications</vt:lpstr>
      <vt:lpstr>Incident Situational Awareness Exchanged</vt:lpstr>
      <vt:lpstr>Real-time collaboration: GeoCollaborate®</vt:lpstr>
      <vt:lpstr>Data Sharing to the Clearinghouse: Cascadia Rising</vt:lpstr>
      <vt:lpstr>         Vigilant Guard 17</vt:lpstr>
      <vt:lpstr>Some final thoughts…</vt:lpstr>
      <vt:lpstr>PowerPoint Presentation</vt:lpstr>
    </vt:vector>
  </TitlesOfParts>
  <Company>Jet Propulsion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 Glasscoe</dc:creator>
  <cp:lastModifiedBy>Maggi Glasscoe</cp:lastModifiedBy>
  <cp:revision>60</cp:revision>
  <dcterms:created xsi:type="dcterms:W3CDTF">2016-12-13T15:03:01Z</dcterms:created>
  <dcterms:modified xsi:type="dcterms:W3CDTF">2017-01-11T16:41:14Z</dcterms:modified>
</cp:coreProperties>
</file>